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jpeg" ContentType="image/jpeg"/>
  <Override PartName="/ppt/tags/tag3.xml" ContentType="application/vnd.openxmlformats-officedocument.presentationml.tags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1"/>
  </p:notesMasterIdLst>
  <p:handoutMasterIdLst>
    <p:handoutMasterId r:id="rId12"/>
  </p:handoutMasterIdLst>
  <p:sldIdLst>
    <p:sldId id="420" r:id="rId2"/>
    <p:sldId id="438" r:id="rId3"/>
    <p:sldId id="451" r:id="rId4"/>
    <p:sldId id="454" r:id="rId5"/>
    <p:sldId id="467" r:id="rId6"/>
    <p:sldId id="539" r:id="rId7"/>
    <p:sldId id="406" r:id="rId8"/>
    <p:sldId id="385" r:id="rId9"/>
    <p:sldId id="641" r:id="rId10"/>
  </p:sldIdLst>
  <p:sldSz cx="9144000" cy="6858000" type="screen4x3"/>
  <p:notesSz cx="7315200" cy="9601200"/>
  <p:custDataLst>
    <p:tags r:id="rId13"/>
  </p:custData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FFCC"/>
    <a:srgbClr val="EBF43C"/>
    <a:srgbClr val="C00254"/>
    <a:srgbClr val="000000"/>
    <a:srgbClr val="7144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39" autoAdjust="0"/>
    <p:restoredTop sz="84568" autoAdjust="0"/>
  </p:normalViewPr>
  <p:slideViewPr>
    <p:cSldViewPr snapToGrid="0">
      <p:cViewPr varScale="1">
        <p:scale>
          <a:sx n="98" d="100"/>
          <a:sy n="98" d="100"/>
        </p:scale>
        <p:origin x="-20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733425"/>
            <a:ext cx="4765675" cy="3573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5654" tIns="46988" rIns="95654" bIns="469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 lIns="95655" rIns="95655"/>
          <a:lstStyle/>
          <a:p>
            <a:endParaRPr lang="en-US" smtClean="0"/>
          </a:p>
        </p:txBody>
      </p:sp>
      <p:sp>
        <p:nvSpPr>
          <p:cNvPr id="4505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17216A1-E727-4D13-8C94-34A2A62B5D7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BFAA7C3-B65D-482A-9E65-88C10C86BDE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 anchor="t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5052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fld id="{18CCEB7F-AEF3-4B08-A0A1-B644D71E3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60444-D9F3-416B-A53E-330A9510A6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0"/>
            <a:ext cx="22479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" y="0"/>
            <a:ext cx="65913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CDB71-9541-425D-927A-800FBA149E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FE597-27BA-4B25-BBFB-03283EB5B8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219DC-E923-4525-8892-F2C525B055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4114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114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10DE3-3691-49FF-A70C-6DBA22BE7D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11FF2-4A46-435B-AD55-D27965BE76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02388-81C4-41BD-9F17-50D6E60D4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8C041-9DA3-4AE9-896F-FF19CE4D4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E8F5B-17C9-44EA-B5B6-D075FE869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DFF84-3C4E-4E01-B3FE-FDBA4895C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0"/>
            <a:ext cx="8991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382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477000"/>
            <a:ext cx="2133600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rgbClr val="A98C4B"/>
                </a:solidFill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14600" y="6477000"/>
            <a:ext cx="411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A98C4B"/>
                </a:solidFill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477000"/>
            <a:ext cx="2133600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A98C4B"/>
                </a:solidFill>
                <a:latin typeface="+mj-lt"/>
              </a:defRPr>
            </a:lvl1pPr>
          </a:lstStyle>
          <a:p>
            <a:pPr>
              <a:defRPr/>
            </a:pPr>
            <a:fld id="{9601C6EC-EC44-4BEA-B3F6-CFD04F5866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9879" name="Line 7"/>
          <p:cNvSpPr>
            <a:spLocks noChangeShapeType="1"/>
          </p:cNvSpPr>
          <p:nvPr userDrawn="1"/>
        </p:nvSpPr>
        <p:spPr bwMode="auto">
          <a:xfrm>
            <a:off x="228600" y="1295400"/>
            <a:ext cx="86868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FF"/>
        </a:buClr>
        <a:buFont typeface="Wingdings" pitchFamily="2" charset="2"/>
        <a:buChar char="§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rgbClr val="A98C4B"/>
        </a:buClr>
        <a:buChar char="•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rgbClr val="A98C4B"/>
        </a:buClr>
        <a:buChar char="•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rgbClr val="A98C4B"/>
        </a:buClr>
        <a:buChar char="•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rgbClr val="A98C4B"/>
        </a:buClr>
        <a:buChar char="•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rgbClr val="A98C4B"/>
        </a:buClr>
        <a:buChar char="•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rgbClr val="A98C4B"/>
        </a:buClr>
        <a:buChar char="•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rgbClr val="A98C4B"/>
        </a:buClr>
        <a:buChar char="•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rgbClr val="A98C4B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earth_interior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4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469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09600" y="228600"/>
            <a:ext cx="1524000" cy="762000"/>
          </a:xfrm>
          <a:gradFill>
            <a:gsLst>
              <a:gs pos="0">
                <a:schemeClr val="tx1"/>
              </a:gs>
              <a:gs pos="100000">
                <a:schemeClr val="tx1">
                  <a:lumMod val="50000"/>
                  <a:lumOff val="50000"/>
                  <a:alpha val="64000"/>
                </a:schemeClr>
              </a:gs>
            </a:gsLst>
            <a:lin ang="5400000" scaled="0"/>
          </a:gradFill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CC"/>
                </a:solidFill>
              </a:rPr>
              <a:t>Earth Quiz</a:t>
            </a:r>
            <a:endParaRPr lang="en-US" dirty="0" smtClean="0">
              <a:solidFill>
                <a:srgbClr val="FFFFCC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0250"/>
            <a:ext cx="8991600" cy="918949"/>
          </a:xfrm>
          <a:noFill/>
        </p:spPr>
        <p:txBody>
          <a:bodyPr lIns="90488" tIns="44450" rIns="90488" bIns="44450" anchor="ctr"/>
          <a:lstStyle/>
          <a:p>
            <a:pPr eaLnBrk="1" hangingPunct="1"/>
            <a:r>
              <a:rPr lang="en-US" dirty="0" smtClean="0"/>
              <a:t>Which type of wave won’t travel through liquids?</a:t>
            </a:r>
            <a:endParaRPr lang="en-US" dirty="0" smtClean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1934" y="1748487"/>
            <a:ext cx="7591566" cy="2823513"/>
          </a:xfrm>
          <a:noFill/>
        </p:spPr>
        <p:txBody>
          <a:bodyPr lIns="90488" tIns="44450" rIns="90488" bIns="44450"/>
          <a:lstStyle/>
          <a:p>
            <a:pPr marL="457200" indent="-457200" eaLnBrk="1" hangingPunct="1">
              <a:lnSpc>
                <a:spcPct val="80000"/>
              </a:lnSpc>
              <a:buFont typeface="+mj-lt"/>
              <a:buAutoNum type="alphaUcPeriod"/>
            </a:pPr>
            <a:r>
              <a:rPr lang="en-US" sz="4400" dirty="0" smtClean="0">
                <a:latin typeface="Calisto MT" pitchFamily="18" charset="0"/>
              </a:rPr>
              <a:t> compression waves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lphaUcPeriod"/>
            </a:pPr>
            <a:r>
              <a:rPr lang="en-US" sz="4400" dirty="0" smtClean="0">
                <a:latin typeface="Calisto MT" pitchFamily="18" charset="0"/>
              </a:rPr>
              <a:t> raptor waves</a:t>
            </a:r>
            <a:endParaRPr lang="en-US" sz="4400" dirty="0" smtClean="0">
              <a:latin typeface="Calisto MT" pitchFamily="18" charset="0"/>
            </a:endParaRP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lphaUcPeriod"/>
            </a:pPr>
            <a:r>
              <a:rPr lang="en-US" sz="4400" dirty="0" smtClean="0">
                <a:latin typeface="Calisto MT" pitchFamily="18" charset="0"/>
              </a:rPr>
              <a:t> shear waves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lphaUcPeriod"/>
            </a:pPr>
            <a:r>
              <a:rPr lang="en-US" sz="4400" dirty="0" smtClean="0">
                <a:latin typeface="Calisto MT" pitchFamily="18" charset="0"/>
              </a:rPr>
              <a:t> </a:t>
            </a:r>
            <a:r>
              <a:rPr lang="en-US" sz="4400" dirty="0" smtClean="0">
                <a:latin typeface="Calisto MT" pitchFamily="18" charset="0"/>
              </a:rPr>
              <a:t>circularly polarized waves</a:t>
            </a:r>
            <a:endParaRPr lang="en-US" sz="4400" dirty="0" smtClean="0">
              <a:latin typeface="Calisto MT" pitchFamily="18" charset="0"/>
            </a:endParaRP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lphaUcPeriod"/>
            </a:pPr>
            <a:endParaRPr lang="en-US" sz="4400" dirty="0" smtClean="0">
              <a:latin typeface="Calisto MT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Certain types of seismic </a:t>
            </a:r>
            <a:r>
              <a:rPr lang="en-US" sz="2400" dirty="0" smtClean="0"/>
              <a:t>waves will not propagate through the outer core.  This is convincing evidence that the outer core is</a:t>
            </a:r>
          </a:p>
        </p:txBody>
      </p:sp>
      <p:sp>
        <p:nvSpPr>
          <p:cNvPr id="34819" name="TPAnswers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7990764" cy="3962400"/>
          </a:xfrm>
        </p:spPr>
        <p:txBody>
          <a:bodyPr/>
          <a:lstStyle/>
          <a:p>
            <a:pPr marL="571500" indent="-571500" eaLnBrk="1" hangingPunct="1">
              <a:buFont typeface="Wingdings" pitchFamily="2" charset="2"/>
              <a:buAutoNum type="alphaLcParenR"/>
            </a:pPr>
            <a:r>
              <a:rPr lang="en-US" sz="2800" dirty="0" smtClean="0">
                <a:latin typeface="+mj-lt"/>
              </a:rPr>
              <a:t>Molten or liquid</a:t>
            </a:r>
          </a:p>
          <a:p>
            <a:pPr marL="571500" indent="-571500" eaLnBrk="1" hangingPunct="1">
              <a:buFont typeface="Wingdings" pitchFamily="2" charset="2"/>
              <a:buAutoNum type="alphaLcParenR"/>
            </a:pPr>
            <a:r>
              <a:rPr lang="en-US" sz="2800" dirty="0" smtClean="0">
                <a:latin typeface="+mj-lt"/>
              </a:rPr>
              <a:t>Metallic</a:t>
            </a:r>
          </a:p>
          <a:p>
            <a:pPr marL="571500" indent="-571500" eaLnBrk="1" hangingPunct="1">
              <a:buFont typeface="Wingdings" pitchFamily="2" charset="2"/>
              <a:buAutoNum type="alphaLcParenR"/>
            </a:pPr>
            <a:r>
              <a:rPr lang="en-US" sz="2800" dirty="0" smtClean="0">
                <a:latin typeface="+mj-lt"/>
              </a:rPr>
              <a:t>Composed primarily of oxides, silicates, and other minerals</a:t>
            </a:r>
          </a:p>
          <a:p>
            <a:pPr marL="571500" indent="-571500" eaLnBrk="1" hangingPunct="1">
              <a:buFont typeface="Wingdings" pitchFamily="2" charset="2"/>
              <a:buAutoNum type="alphaLcParenR"/>
            </a:pPr>
            <a:r>
              <a:rPr lang="en-US" sz="2800" dirty="0" smtClean="0">
                <a:latin typeface="+mj-lt"/>
              </a:rPr>
              <a:t>Exactly located at the center of the earth</a:t>
            </a:r>
          </a:p>
          <a:p>
            <a:pPr marL="571500" indent="-571500" eaLnBrk="1" hangingPunct="1">
              <a:buFont typeface="Wingdings" pitchFamily="2" charset="2"/>
              <a:buAutoNum type="alphaLcParenR"/>
            </a:pPr>
            <a:r>
              <a:rPr lang="en-US" sz="2800" dirty="0" smtClean="0">
                <a:latin typeface="+mj-lt"/>
              </a:rPr>
              <a:t>Very dense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Seismic wave speeds generally increase with depth, but at a specific depth called the </a:t>
            </a:r>
            <a:r>
              <a:rPr lang="en-US" sz="2400" dirty="0" err="1" smtClean="0"/>
              <a:t>Mohorovicic</a:t>
            </a:r>
            <a:r>
              <a:rPr lang="en-US" sz="2400" dirty="0" smtClean="0"/>
              <a:t> discontinuity there is a sharp drop in speed. This is evidence that: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charset="0"/>
              <a:buAutoNum type="alphaLcParenR"/>
            </a:pPr>
            <a:r>
              <a:rPr lang="en-US" dirty="0" smtClean="0">
                <a:latin typeface="+mj-lt"/>
              </a:rPr>
              <a:t>The chemical composition of the crust changes at this depth</a:t>
            </a:r>
          </a:p>
          <a:p>
            <a:pPr marL="514350" indent="-514350">
              <a:buFont typeface="Arial" charset="0"/>
              <a:buAutoNum type="alphaLcParenR"/>
            </a:pPr>
            <a:r>
              <a:rPr lang="en-US" dirty="0" smtClean="0">
                <a:latin typeface="+mj-lt"/>
              </a:rPr>
              <a:t>The density of the crust changes sharply at this depth</a:t>
            </a:r>
          </a:p>
          <a:p>
            <a:pPr marL="514350" indent="-514350">
              <a:buFont typeface="Arial" charset="0"/>
              <a:buAutoNum type="alphaLcParenR"/>
            </a:pPr>
            <a:r>
              <a:rPr lang="en-US" dirty="0" smtClean="0">
                <a:latin typeface="+mj-lt"/>
              </a:rPr>
              <a:t>The pressure changes sharply at this depth</a:t>
            </a:r>
          </a:p>
          <a:p>
            <a:pPr marL="514350" indent="-514350">
              <a:buFont typeface="Arial" charset="0"/>
              <a:buAutoNum type="alphaLcParenR"/>
            </a:pPr>
            <a:r>
              <a:rPr lang="en-US" dirty="0" smtClean="0">
                <a:latin typeface="+mj-lt"/>
              </a:rPr>
              <a:t>The temperature and pressure at this depth allows partial melting of the minerals</a:t>
            </a:r>
          </a:p>
          <a:p>
            <a:pPr marL="514350" indent="-514350">
              <a:buFont typeface="Arial" charset="0"/>
              <a:buAutoNum type="alphaLcParenR"/>
            </a:pPr>
            <a:endParaRPr lang="en-US" dirty="0" smtClean="0">
              <a:latin typeface="+mj-lt"/>
            </a:endParaRPr>
          </a:p>
          <a:p>
            <a:pPr marL="514350" indent="-514350">
              <a:buFont typeface="Arial" charset="0"/>
              <a:buAutoNum type="alphaLcParenR"/>
            </a:pPr>
            <a:endParaRPr lang="en-US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State 3 other pieces of evidence for Pangaea/plate tectonics</a:t>
            </a:r>
            <a:endParaRPr lang="en-US" dirty="0" smtClean="0"/>
          </a:p>
        </p:txBody>
      </p:sp>
      <p:pic>
        <p:nvPicPr>
          <p:cNvPr id="2385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8341" y="1371601"/>
            <a:ext cx="6850256" cy="4777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399" dir="16200000" algn="ctr" rotWithShape="0">
              <a:srgbClr val="FFFFFF">
                <a:alpha val="7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4550804" y="6032746"/>
            <a:ext cx="3913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puzzle piece evidence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interior structure of Earth has been determined mostly from</a:t>
            </a:r>
          </a:p>
        </p:txBody>
      </p:sp>
      <p:graphicFrame>
        <p:nvGraphicFramePr>
          <p:cNvPr id="359429" name="TPChart"/>
          <p:cNvGraphicFramePr>
            <a:graphicFrameLocks/>
          </p:cNvGraphicFramePr>
          <p:nvPr/>
        </p:nvGraphicFramePr>
        <p:xfrm>
          <a:off x="4508500" y="1651000"/>
          <a:ext cx="4570413" cy="5141913"/>
        </p:xfrm>
        <a:graphic>
          <a:graphicData uri="http://schemas.openxmlformats.org/presentationml/2006/ole">
            <p:oleObj spid="_x0000_s253954" name="Chart" r:id="rId6" imgW="4572000" imgH="5143500" progId="MSGraph.Chart.8">
              <p:embed followColorScheme="full"/>
            </p:oleObj>
          </a:graphicData>
        </a:graphic>
      </p:graphicFrame>
      <p:sp>
        <p:nvSpPr>
          <p:cNvPr id="2052" name="TPAnswers"/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5029200"/>
          </a:xfrm>
        </p:spPr>
        <p:txBody>
          <a:bodyPr/>
          <a:lstStyle/>
          <a:p>
            <a:pPr marL="571500" indent="-571500" eaLnBrk="1" hangingPunct="1">
              <a:buFont typeface="Wingdings" pitchFamily="2" charset="2"/>
              <a:buAutoNum type="alphaLcParenR"/>
            </a:pPr>
            <a:r>
              <a:rPr lang="en-US" dirty="0" smtClean="0">
                <a:latin typeface="+mj-lt"/>
              </a:rPr>
              <a:t>Drilling</a:t>
            </a:r>
          </a:p>
          <a:p>
            <a:pPr marL="571500" indent="-571500" eaLnBrk="1" hangingPunct="1">
              <a:buFont typeface="Wingdings" pitchFamily="2" charset="2"/>
              <a:buAutoNum type="alphaLcParenR"/>
            </a:pPr>
            <a:r>
              <a:rPr lang="en-US" dirty="0" smtClean="0">
                <a:latin typeface="+mj-lt"/>
              </a:rPr>
              <a:t>Exploration</a:t>
            </a:r>
          </a:p>
          <a:p>
            <a:pPr marL="571500" indent="-571500" eaLnBrk="1" hangingPunct="1">
              <a:buFont typeface="Wingdings" pitchFamily="2" charset="2"/>
              <a:buAutoNum type="alphaLcParenR"/>
            </a:pPr>
            <a:r>
              <a:rPr lang="en-US" dirty="0" smtClean="0">
                <a:latin typeface="+mj-lt"/>
              </a:rPr>
              <a:t>X-Rays</a:t>
            </a:r>
          </a:p>
          <a:p>
            <a:pPr marL="571500" indent="-571500" eaLnBrk="1" hangingPunct="1">
              <a:buFont typeface="Wingdings" pitchFamily="2" charset="2"/>
              <a:buAutoNum type="alphaLcParenR"/>
            </a:pPr>
            <a:r>
              <a:rPr lang="en-US" dirty="0" smtClean="0">
                <a:latin typeface="+mj-lt"/>
              </a:rPr>
              <a:t>Earthquake waves</a:t>
            </a:r>
          </a:p>
          <a:p>
            <a:pPr marL="571500" indent="-571500" eaLnBrk="1" hangingPunct="1">
              <a:buFont typeface="Wingdings" pitchFamily="2" charset="2"/>
              <a:buAutoNum type="alphaLcParenR"/>
            </a:pPr>
            <a:r>
              <a:rPr lang="en-US" dirty="0" smtClean="0">
                <a:latin typeface="+mj-lt"/>
              </a:rPr>
              <a:t>Chemical analysis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Which feature is the oldest?</a:t>
            </a:r>
          </a:p>
        </p:txBody>
      </p:sp>
      <p:pic>
        <p:nvPicPr>
          <p:cNvPr id="193541" name="Picture 5" descr="Geology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2046288"/>
            <a:ext cx="4343400" cy="2906712"/>
          </a:xfrm>
          <a:prstGeom prst="rect">
            <a:avLst/>
          </a:prstGeom>
          <a:noFill/>
        </p:spPr>
      </p:pic>
      <p:sp>
        <p:nvSpPr>
          <p:cNvPr id="193542" name="Text Box 6"/>
          <p:cNvSpPr txBox="1">
            <a:spLocks noChangeArrowheads="1"/>
          </p:cNvSpPr>
          <p:nvPr/>
        </p:nvSpPr>
        <p:spPr bwMode="auto">
          <a:xfrm>
            <a:off x="3657600" y="2595563"/>
            <a:ext cx="406400" cy="4572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E00273"/>
                </a:solidFill>
              </a:rPr>
              <a:t>A</a:t>
            </a:r>
          </a:p>
        </p:txBody>
      </p:sp>
      <p:sp>
        <p:nvSpPr>
          <p:cNvPr id="193543" name="Text Box 7"/>
          <p:cNvSpPr txBox="1">
            <a:spLocks noChangeArrowheads="1"/>
          </p:cNvSpPr>
          <p:nvPr/>
        </p:nvSpPr>
        <p:spPr bwMode="auto">
          <a:xfrm>
            <a:off x="5334000" y="4119563"/>
            <a:ext cx="376238" cy="4572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E00273"/>
                </a:solidFill>
              </a:rPr>
              <a:t>B</a:t>
            </a:r>
          </a:p>
        </p:txBody>
      </p:sp>
      <p:sp>
        <p:nvSpPr>
          <p:cNvPr id="193544" name="Text Box 8"/>
          <p:cNvSpPr txBox="1">
            <a:spLocks noChangeArrowheads="1"/>
          </p:cNvSpPr>
          <p:nvPr/>
        </p:nvSpPr>
        <p:spPr bwMode="auto">
          <a:xfrm>
            <a:off x="2743200" y="3586163"/>
            <a:ext cx="368300" cy="4572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E00273"/>
                </a:solidFill>
              </a:rPr>
              <a:t>C</a:t>
            </a:r>
          </a:p>
        </p:txBody>
      </p:sp>
      <p:sp>
        <p:nvSpPr>
          <p:cNvPr id="193545" name="Text Box 9"/>
          <p:cNvSpPr txBox="1">
            <a:spLocks noChangeArrowheads="1"/>
          </p:cNvSpPr>
          <p:nvPr/>
        </p:nvSpPr>
        <p:spPr bwMode="auto">
          <a:xfrm>
            <a:off x="3352800" y="4348163"/>
            <a:ext cx="404813" cy="4572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E00273"/>
                </a:solidFill>
              </a:rPr>
              <a:t>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/>
              <a:t>the </a:t>
            </a:r>
            <a:r>
              <a:rPr lang="en-US" dirty="0" smtClean="0"/>
              <a:t>estimated age earth and how do we postulate it?</a:t>
            </a:r>
            <a:endParaRPr lang="en-US" dirty="0"/>
          </a:p>
        </p:txBody>
      </p:sp>
      <p:pic>
        <p:nvPicPr>
          <p:cNvPr id="118788" name="Picture 4" descr="earth_1_apollo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3452" y="3946484"/>
            <a:ext cx="2684058" cy="26602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95785" y="1665028"/>
            <a:ext cx="850255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en-US" sz="2800" dirty="0" smtClean="0">
                <a:latin typeface="Calisto MT" pitchFamily="18" charset="0"/>
              </a:rPr>
              <a:t>13.7 billion yrs, </a:t>
            </a:r>
            <a:r>
              <a:rPr lang="en-US" sz="2800" dirty="0" smtClean="0">
                <a:latin typeface="Calisto MT" pitchFamily="18" charset="0"/>
              </a:rPr>
              <a:t>Uranium-Lead dating</a:t>
            </a:r>
            <a:endParaRPr lang="en-US" sz="2800" dirty="0" smtClean="0">
              <a:latin typeface="Calisto MT" pitchFamily="18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>
                <a:latin typeface="Calisto MT" pitchFamily="18" charset="0"/>
              </a:rPr>
              <a:t>4.5 billion yrs, Various radiometric dating methods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>
                <a:latin typeface="Calisto MT" pitchFamily="18" charset="0"/>
              </a:rPr>
              <a:t>4.5 million yrs, </a:t>
            </a:r>
            <a:r>
              <a:rPr lang="en-US" sz="2800" dirty="0" smtClean="0">
                <a:latin typeface="Calisto MT" pitchFamily="18" charset="0"/>
              </a:rPr>
              <a:t>Carbon </a:t>
            </a:r>
            <a:r>
              <a:rPr lang="en-US" sz="2800" dirty="0" smtClean="0">
                <a:latin typeface="Calisto MT" pitchFamily="18" charset="0"/>
              </a:rPr>
              <a:t>dating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>
                <a:latin typeface="Calisto MT" pitchFamily="18" charset="0"/>
              </a:rPr>
              <a:t>6,000 yrs, </a:t>
            </a:r>
            <a:r>
              <a:rPr lang="en-US" sz="2800" dirty="0" smtClean="0">
                <a:latin typeface="Calisto MT" pitchFamily="18" charset="0"/>
              </a:rPr>
              <a:t>Archbishop James Usher</a:t>
            </a:r>
          </a:p>
          <a:p>
            <a:pPr marL="457200" indent="-457200"/>
            <a:endParaRPr lang="en-US" sz="2800" dirty="0" smtClean="0">
              <a:latin typeface="Calisto MT" pitchFamily="18" charset="0"/>
            </a:endParaRPr>
          </a:p>
          <a:p>
            <a:pPr marL="457200" indent="-457200">
              <a:buFont typeface="+mj-lt"/>
              <a:buAutoNum type="alphaUcPeriod"/>
            </a:pPr>
            <a:endParaRPr lang="en-US" sz="2800" dirty="0">
              <a:latin typeface="Calisto MT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are these famous graphs called?</a:t>
            </a:r>
            <a:endParaRPr lang="en-US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9876" y="1371969"/>
            <a:ext cx="2286000" cy="542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360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13341" y="2234314"/>
            <a:ext cx="438150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200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8ED6D549A5374DC09DFE896BED32F5F5"/>
  <p:tag name="SLIDEID" val="8ED6D549A5374DC09DFE896BED32F5F5"/>
  <p:tag name="SLIDEORDER" val="1"/>
  <p:tag name="SLIDETYPE" val="Q"/>
  <p:tag name="DEMOGRAPHIC" val="False"/>
  <p:tag name="SPEEDSCORING" val="False"/>
  <p:tag name="VALUES" val="2¤1¤1¤1¤1"/>
  <p:tag name="QUESTIONALIAS" val="Secondary (shear) seismic waves will not propagate through the outer core.  This is convincing evidence that the outer core is"/>
  <p:tag name="ANSWERSALIAS" val="Molten or liquid¤Metallic¤Composed primarily of oxides, silicates, and other minerals¤Exactly located at the center of the earth¤Very den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LENGTH" val="143"/>
  <p:tag name="FONTSIZE" val="21"/>
  <p:tag name="BULLETTYPE" val="ppBulletAlphaLCParenRight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CDC17B0A271247F5B0C88F9EACC5BDF5"/>
  <p:tag name="SLIDEID" val="CDC17B0A271247F5B0C88F9EACC5BDF5"/>
  <p:tag name="SLIDEORDER" val="1"/>
  <p:tag name="SLIDETYPE" val="Q"/>
  <p:tag name="DEMOGRAPHIC" val="False"/>
  <p:tag name="SPEEDSCORING" val="False"/>
  <p:tag name="VALUES" val="1¤1¤1¤2¤1"/>
  <p:tag name="QUESTIONALIAS" val="The interior structure of Earth has been determined mostly from"/>
  <p:tag name="ANSWERSALIAS" val="Drilling¤Exploration¤X-Rays¤Earthquake waves¤Chemical analysi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LENGTH" val="66"/>
  <p:tag name="FONTSIZE" val="30"/>
  <p:tag name="BULLETTYPE" val="ppBulletAlphaLCParenRight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A076AEDF11004E158BA050222211A2E3"/>
  <p:tag name="SLIDEID" val="A076AEDF11004E158BA050222211A2E3"/>
  <p:tag name="SLIDEORDER" val="1"/>
  <p:tag name="SLIDETYPE" val="Q"/>
  <p:tag name="DEMOGRAPHIC" val="False"/>
  <p:tag name="SPEEDSCORING" val="False"/>
  <p:tag name="VALUES" val="1¤2¤1¤2"/>
  <p:tag name="QUESTIONALIAS" val="Which feature is the oldest?"/>
  <p:tag name="ANSWERSALIAS" val="A¤B¤C¤D"/>
</p:tagLst>
</file>

<file path=ppt/theme/theme1.xml><?xml version="1.0" encoding="utf-8"?>
<a:theme xmlns:a="http://schemas.openxmlformats.org/drawingml/2006/main" name="Edge">
  <a:themeElements>
    <a:clrScheme name="Edge 9">
      <a:dk1>
        <a:srgbClr val="000000"/>
      </a:dk1>
      <a:lt1>
        <a:srgbClr val="FFFFFF"/>
      </a:lt1>
      <a:dk2>
        <a:srgbClr val="003399"/>
      </a:dk2>
      <a:lt2>
        <a:srgbClr val="666699"/>
      </a:lt2>
      <a:accent1>
        <a:srgbClr val="009999"/>
      </a:accent1>
      <a:accent2>
        <a:srgbClr val="4C6D4E"/>
      </a:accent2>
      <a:accent3>
        <a:srgbClr val="FFFFFF"/>
      </a:accent3>
      <a:accent4>
        <a:srgbClr val="000000"/>
      </a:accent4>
      <a:accent5>
        <a:srgbClr val="AACACA"/>
      </a:accent5>
      <a:accent6>
        <a:srgbClr val="446246"/>
      </a:accent6>
      <a:hlink>
        <a:srgbClr val="4C6D80"/>
      </a:hlink>
      <a:folHlink>
        <a:srgbClr val="B2B2B2"/>
      </a:folHlink>
    </a:clrScheme>
    <a:fontScheme name="Edge">
      <a:majorFont>
        <a:latin typeface="Arial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4713</TotalTime>
  <Pages>20</Pages>
  <Words>228</Words>
  <Application>Microsoft Office PowerPoint</Application>
  <PresentationFormat>On-screen Show (4:3)</PresentationFormat>
  <Paragraphs>38</Paragraphs>
  <Slides>9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Edge</vt:lpstr>
      <vt:lpstr>Chart</vt:lpstr>
      <vt:lpstr>Earth Quiz</vt:lpstr>
      <vt:lpstr>Which type of wave won’t travel through liquids?</vt:lpstr>
      <vt:lpstr>Certain types of seismic waves will not propagate through the outer core.  This is convincing evidence that the outer core is</vt:lpstr>
      <vt:lpstr>Seismic wave speeds generally increase with depth, but at a specific depth called the Mohorovicic discontinuity there is a sharp drop in speed. This is evidence that:</vt:lpstr>
      <vt:lpstr>State 3 other pieces of evidence for Pangaea/plate tectonics</vt:lpstr>
      <vt:lpstr>The interior structure of Earth has been determined mostly from</vt:lpstr>
      <vt:lpstr>Which feature is the oldest?</vt:lpstr>
      <vt:lpstr>What is the estimated age earth and how do we postulate it?</vt:lpstr>
      <vt:lpstr>What are these famous graphs called?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Lamb Lab</dc:creator>
  <cp:lastModifiedBy>Tim</cp:lastModifiedBy>
  <cp:revision>235</cp:revision>
  <cp:lastPrinted>2009-04-22T19:24:48Z</cp:lastPrinted>
  <dcterms:created xsi:type="dcterms:W3CDTF">1998-03-30T13:15:09Z</dcterms:created>
  <dcterms:modified xsi:type="dcterms:W3CDTF">2012-03-30T22:03:10Z</dcterms:modified>
</cp:coreProperties>
</file>