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tags/tag40.xml" ContentType="application/vnd.openxmlformats-officedocument.presentationml.tags+xml"/>
  <Override PartName="/ppt/notesSlides/notesSlide45.xml" ContentType="application/vnd.openxmlformats-officedocument.presentationml.notesSlide+xml"/>
  <Override PartName="/ppt/tags/tag41.xml" ContentType="application/vnd.openxmlformats-officedocument.presentationml.tags+xml"/>
  <Override PartName="/ppt/notesSlides/notesSlide46.xml" ContentType="application/vnd.openxmlformats-officedocument.presentationml.notesSlide+xml"/>
  <Override PartName="/ppt/tags/tag42.xml" ContentType="application/vnd.openxmlformats-officedocument.presentationml.tags+xml"/>
  <Override PartName="/ppt/notesSlides/notesSlide47.xml" ContentType="application/vnd.openxmlformats-officedocument.presentationml.notesSlide+xml"/>
  <Override PartName="/ppt/tags/tag43.xml" ContentType="application/vnd.openxmlformats-officedocument.presentationml.tags+xml"/>
  <Override PartName="/ppt/notesSlides/notesSlide48.xml" ContentType="application/vnd.openxmlformats-officedocument.presentationml.notesSlide+xml"/>
  <Override PartName="/ppt/tags/tag44.xml" ContentType="application/vnd.openxmlformats-officedocument.presentationml.tags+xml"/>
  <Override PartName="/ppt/notesSlides/notesSlide49.xml" ContentType="application/vnd.openxmlformats-officedocument.presentationml.notesSlide+xml"/>
  <Override PartName="/ppt/tags/tag45.xml" ContentType="application/vnd.openxmlformats-officedocument.presentationml.tags+xml"/>
  <Override PartName="/ppt/notesSlides/notesSlide50.xml" ContentType="application/vnd.openxmlformats-officedocument.presentationml.notesSlide+xml"/>
  <Override PartName="/ppt/tags/tag46.xml" ContentType="application/vnd.openxmlformats-officedocument.presentationml.tags+xml"/>
  <Override PartName="/ppt/notesSlides/notesSlide51.xml" ContentType="application/vnd.openxmlformats-officedocument.presentationml.notesSlide+xml"/>
  <Override PartName="/ppt/tags/tag47.xml" ContentType="application/vnd.openxmlformats-officedocument.presentationml.tags+xml"/>
  <Override PartName="/ppt/notesSlides/notesSlide52.xml" ContentType="application/vnd.openxmlformats-officedocument.presentationml.notesSlide+xml"/>
  <Override PartName="/ppt/tags/tag48.xml" ContentType="application/vnd.openxmlformats-officedocument.presentationml.tags+xml"/>
  <Override PartName="/ppt/notesSlides/notesSlide53.xml" ContentType="application/vnd.openxmlformats-officedocument.presentationml.notesSlide+xml"/>
  <Override PartName="/ppt/tags/tag49.xml" ContentType="application/vnd.openxmlformats-officedocument.presentationml.tags+xml"/>
  <Override PartName="/ppt/notesSlides/notesSlide54.xml" ContentType="application/vnd.openxmlformats-officedocument.presentationml.notesSlide+xml"/>
  <Override PartName="/ppt/tags/tag50.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51.xml" ContentType="application/vnd.openxmlformats-officedocument.presentationml.tags+xml"/>
  <Override PartName="/ppt/notesSlides/notesSlide57.xml" ContentType="application/vnd.openxmlformats-officedocument.presentationml.notesSlide+xml"/>
  <Override PartName="/ppt/tags/tag52.xml" ContentType="application/vnd.openxmlformats-officedocument.presentationml.tags+xml"/>
  <Override PartName="/ppt/notesSlides/notesSlide58.xml" ContentType="application/vnd.openxmlformats-officedocument.presentationml.notesSlide+xml"/>
  <Override PartName="/ppt/tags/tag53.xml" ContentType="application/vnd.openxmlformats-officedocument.presentationml.tags+xml"/>
  <Override PartName="/ppt/notesSlides/notesSlide59.xml" ContentType="application/vnd.openxmlformats-officedocument.presentationml.notesSlide+xml"/>
  <Override PartName="/ppt/tags/tag54.xml" ContentType="application/vnd.openxmlformats-officedocument.presentationml.tags+xml"/>
  <Override PartName="/ppt/notesSlides/notesSlide60.xml" ContentType="application/vnd.openxmlformats-officedocument.presentationml.notesSlide+xml"/>
  <Override PartName="/ppt/tags/tag55.xml" ContentType="application/vnd.openxmlformats-officedocument.presentationml.tags+xml"/>
  <Override PartName="/ppt/notesSlides/notesSlide61.xml" ContentType="application/vnd.openxmlformats-officedocument.presentationml.notesSlide+xml"/>
  <Override PartName="/ppt/tags/tag56.xml" ContentType="application/vnd.openxmlformats-officedocument.presentationml.tags+xml"/>
  <Override PartName="/ppt/notesSlides/notesSlide62.xml" ContentType="application/vnd.openxmlformats-officedocument.presentationml.notesSlide+xml"/>
  <Override PartName="/ppt/tags/tag57.xml" ContentType="application/vnd.openxmlformats-officedocument.presentationml.tags+xml"/>
  <Override PartName="/ppt/notesSlides/notesSlide63.xml" ContentType="application/vnd.openxmlformats-officedocument.presentationml.notesSlide+xml"/>
  <Override PartName="/ppt/tags/tag58.xml" ContentType="application/vnd.openxmlformats-officedocument.presentationml.tags+xml"/>
  <Override PartName="/ppt/notesSlides/notesSlide64.xml" ContentType="application/vnd.openxmlformats-officedocument.presentationml.notesSlide+xml"/>
  <Override PartName="/ppt/tags/tag59.xml" ContentType="application/vnd.openxmlformats-officedocument.presentationml.tags+xml"/>
  <Override PartName="/ppt/notesSlides/notesSlide65.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6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67.xml" ContentType="application/vnd.openxmlformats-officedocument.presentationml.notesSlide+xml"/>
  <Override PartName="/ppt/tags/tag65.xml" ContentType="application/vnd.openxmlformats-officedocument.presentationml.tags+xml"/>
  <Override PartName="/ppt/notesSlides/notesSlide68.xml" ContentType="application/vnd.openxmlformats-officedocument.presentationml.notesSlide+xml"/>
  <Override PartName="/ppt/tags/tag66.xml" ContentType="application/vnd.openxmlformats-officedocument.presentationml.tags+xml"/>
  <Override PartName="/ppt/notesSlides/notesSlide69.xml" ContentType="application/vnd.openxmlformats-officedocument.presentationml.notesSlide+xml"/>
  <Override PartName="/ppt/tags/tag67.xml" ContentType="application/vnd.openxmlformats-officedocument.presentationml.tags+xml"/>
  <Override PartName="/ppt/notesSlides/notesSlide70.xml" ContentType="application/vnd.openxmlformats-officedocument.presentationml.notesSlide+xml"/>
  <Override PartName="/ppt/tags/tag68.xml" ContentType="application/vnd.openxmlformats-officedocument.presentationml.tags+xml"/>
  <Override PartName="/ppt/notesSlides/notesSlide71.xml" ContentType="application/vnd.openxmlformats-officedocument.presentationml.notesSlide+xml"/>
  <Override PartName="/ppt/tags/tag69.xml" ContentType="application/vnd.openxmlformats-officedocument.presentationml.tags+xml"/>
  <Override PartName="/ppt/notesSlides/notesSlide72.xml" ContentType="application/vnd.openxmlformats-officedocument.presentationml.notesSlide+xml"/>
  <Override PartName="/ppt/tags/tag70.xml" ContentType="application/vnd.openxmlformats-officedocument.presentationml.tags+xml"/>
  <Override PartName="/ppt/notesSlides/notesSlide73.xml" ContentType="application/vnd.openxmlformats-officedocument.presentationml.notesSlide+xml"/>
  <Override PartName="/ppt/tags/tag71.xml" ContentType="application/vnd.openxmlformats-officedocument.presentationml.tags+xml"/>
  <Override PartName="/ppt/notesSlides/notesSlide74.xml" ContentType="application/vnd.openxmlformats-officedocument.presentationml.notesSlide+xml"/>
  <Override PartName="/ppt/tags/tag72.xml" ContentType="application/vnd.openxmlformats-officedocument.presentationml.tags+xml"/>
  <Override PartName="/ppt/notesSlides/notesSlide75.xml" ContentType="application/vnd.openxmlformats-officedocument.presentationml.notesSlide+xml"/>
  <Override PartName="/ppt/tags/tag73.xml" ContentType="application/vnd.openxmlformats-officedocument.presentationml.tags+xml"/>
  <Override PartName="/ppt/notesSlides/notesSlide76.xml" ContentType="application/vnd.openxmlformats-officedocument.presentationml.notesSlide+xml"/>
  <Override PartName="/ppt/tags/tag74.xml" ContentType="application/vnd.openxmlformats-officedocument.presentationml.tags+xml"/>
  <Override PartName="/ppt/notesSlides/notesSlide77.xml" ContentType="application/vnd.openxmlformats-officedocument.presentationml.notesSlide+xml"/>
  <Override PartName="/ppt/tags/tag75.xml" ContentType="application/vnd.openxmlformats-officedocument.presentationml.tags+xml"/>
  <Override PartName="/ppt/notesSlides/notesSlide78.xml" ContentType="application/vnd.openxmlformats-officedocument.presentationml.notesSlide+xml"/>
  <Override PartName="/ppt/tags/tag76.xml" ContentType="application/vnd.openxmlformats-officedocument.presentationml.tags+xml"/>
  <Override PartName="/ppt/notesSlides/notesSlide79.xml" ContentType="application/vnd.openxmlformats-officedocument.presentationml.notesSlide+xml"/>
  <Override PartName="/ppt/tags/tag77.xml" ContentType="application/vnd.openxmlformats-officedocument.presentationml.tags+xml"/>
  <Override PartName="/ppt/notesSlides/notesSlide80.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84.xml" ContentType="application/vnd.openxmlformats-officedocument.presentationml.notesSlide+xml"/>
  <Override PartName="/ppt/tags/tag83.xml" ContentType="application/vnd.openxmlformats-officedocument.presentationml.tags+xml"/>
  <Override PartName="/ppt/notesSlides/notesSlide85.xml" ContentType="application/vnd.openxmlformats-officedocument.presentationml.notesSlide+xml"/>
  <Override PartName="/ppt/tags/tag84.xml" ContentType="application/vnd.openxmlformats-officedocument.presentationml.tags+xml"/>
  <Override PartName="/ppt/notesSlides/notesSlide86.xml" ContentType="application/vnd.openxmlformats-officedocument.presentationml.notesSlide+xml"/>
  <Override PartName="/ppt/tags/tag85.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86.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87.xml" ContentType="application/vnd.openxmlformats-officedocument.presentationml.tags+xml"/>
  <Override PartName="/ppt/notesSlides/notesSlide92.xml" ContentType="application/vnd.openxmlformats-officedocument.presentationml.notesSlide+xml"/>
  <Override PartName="/ppt/tags/tag88.xml" ContentType="application/vnd.openxmlformats-officedocument.presentationml.tags+xml"/>
  <Override PartName="/ppt/notesSlides/notesSlide93.xml" ContentType="application/vnd.openxmlformats-officedocument.presentationml.notesSlide+xml"/>
  <Override PartName="/ppt/tags/tag89.xml" ContentType="application/vnd.openxmlformats-officedocument.presentationml.tags+xml"/>
  <Override PartName="/ppt/notesSlides/notesSlide94.xml" ContentType="application/vnd.openxmlformats-officedocument.presentationml.notesSlide+xml"/>
  <Override PartName="/ppt/tags/tag90.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91.xml" ContentType="application/vnd.openxmlformats-officedocument.presentationml.tags+xml"/>
  <Override PartName="/ppt/notesSlides/notesSlide99.xml" ContentType="application/vnd.openxmlformats-officedocument.presentationml.notesSlide+xml"/>
  <Override PartName="/ppt/tags/tag92.xml" ContentType="application/vnd.openxmlformats-officedocument.presentationml.tags+xml"/>
  <Override PartName="/ppt/notesSlides/notesSlide100.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103"/>
  </p:notesMasterIdLst>
  <p:handoutMasterIdLst>
    <p:handoutMasterId r:id="rId104"/>
  </p:handoutMasterIdLst>
  <p:sldIdLst>
    <p:sldId id="675" r:id="rId2"/>
    <p:sldId id="671" r:id="rId3"/>
    <p:sldId id="672" r:id="rId4"/>
    <p:sldId id="420" r:id="rId5"/>
    <p:sldId id="421" r:id="rId6"/>
    <p:sldId id="455" r:id="rId7"/>
    <p:sldId id="456" r:id="rId8"/>
    <p:sldId id="457" r:id="rId9"/>
    <p:sldId id="540" r:id="rId10"/>
    <p:sldId id="669" r:id="rId11"/>
    <p:sldId id="670" r:id="rId12"/>
    <p:sldId id="423" r:id="rId13"/>
    <p:sldId id="424" r:id="rId14"/>
    <p:sldId id="426" r:id="rId15"/>
    <p:sldId id="427" r:id="rId16"/>
    <p:sldId id="428" r:id="rId17"/>
    <p:sldId id="429" r:id="rId18"/>
    <p:sldId id="433" r:id="rId19"/>
    <p:sldId id="434" r:id="rId20"/>
    <p:sldId id="435" r:id="rId21"/>
    <p:sldId id="436" r:id="rId22"/>
    <p:sldId id="438" r:id="rId23"/>
    <p:sldId id="439" r:id="rId24"/>
    <p:sldId id="440" r:id="rId25"/>
    <p:sldId id="441" r:id="rId26"/>
    <p:sldId id="442" r:id="rId27"/>
    <p:sldId id="443" r:id="rId28"/>
    <p:sldId id="447" r:id="rId29"/>
    <p:sldId id="448" r:id="rId30"/>
    <p:sldId id="449" r:id="rId31"/>
    <p:sldId id="451" r:id="rId32"/>
    <p:sldId id="454" r:id="rId33"/>
    <p:sldId id="467" r:id="rId34"/>
    <p:sldId id="468" r:id="rId35"/>
    <p:sldId id="469" r:id="rId36"/>
    <p:sldId id="470" r:id="rId37"/>
    <p:sldId id="471" r:id="rId38"/>
    <p:sldId id="472" r:id="rId39"/>
    <p:sldId id="474" r:id="rId40"/>
    <p:sldId id="475" r:id="rId41"/>
    <p:sldId id="479" r:id="rId42"/>
    <p:sldId id="480" r:id="rId43"/>
    <p:sldId id="481" r:id="rId44"/>
    <p:sldId id="482" r:id="rId45"/>
    <p:sldId id="483" r:id="rId46"/>
    <p:sldId id="488" r:id="rId47"/>
    <p:sldId id="494" r:id="rId48"/>
    <p:sldId id="495" r:id="rId49"/>
    <p:sldId id="505" r:id="rId50"/>
    <p:sldId id="512" r:id="rId51"/>
    <p:sldId id="513" r:id="rId52"/>
    <p:sldId id="517" r:id="rId53"/>
    <p:sldId id="518" r:id="rId54"/>
    <p:sldId id="519" r:id="rId55"/>
    <p:sldId id="520" r:id="rId56"/>
    <p:sldId id="522" r:id="rId57"/>
    <p:sldId id="523" r:id="rId58"/>
    <p:sldId id="524" r:id="rId59"/>
    <p:sldId id="525" r:id="rId60"/>
    <p:sldId id="526" r:id="rId61"/>
    <p:sldId id="530" r:id="rId62"/>
    <p:sldId id="531" r:id="rId63"/>
    <p:sldId id="532" r:id="rId64"/>
    <p:sldId id="534" r:id="rId65"/>
    <p:sldId id="537" r:id="rId66"/>
    <p:sldId id="539" r:id="rId67"/>
    <p:sldId id="674" r:id="rId68"/>
    <p:sldId id="390" r:id="rId69"/>
    <p:sldId id="391" r:id="rId70"/>
    <p:sldId id="392" r:id="rId71"/>
    <p:sldId id="394" r:id="rId72"/>
    <p:sldId id="397" r:id="rId73"/>
    <p:sldId id="405" r:id="rId74"/>
    <p:sldId id="406" r:id="rId75"/>
    <p:sldId id="385" r:id="rId76"/>
    <p:sldId id="407" r:id="rId77"/>
    <p:sldId id="408" r:id="rId78"/>
    <p:sldId id="409" r:id="rId79"/>
    <p:sldId id="411" r:id="rId80"/>
    <p:sldId id="416" r:id="rId81"/>
    <p:sldId id="542" r:id="rId82"/>
    <p:sldId id="543" r:id="rId83"/>
    <p:sldId id="623" r:id="rId84"/>
    <p:sldId id="624" r:id="rId85"/>
    <p:sldId id="625" r:id="rId86"/>
    <p:sldId id="626" r:id="rId87"/>
    <p:sldId id="627" r:id="rId88"/>
    <p:sldId id="628" r:id="rId89"/>
    <p:sldId id="630" r:id="rId90"/>
    <p:sldId id="631" r:id="rId91"/>
    <p:sldId id="632" r:id="rId92"/>
    <p:sldId id="633" r:id="rId93"/>
    <p:sldId id="634" r:id="rId94"/>
    <p:sldId id="635" r:id="rId95"/>
    <p:sldId id="636" r:id="rId96"/>
    <p:sldId id="637" r:id="rId97"/>
    <p:sldId id="673" r:id="rId98"/>
    <p:sldId id="640" r:id="rId99"/>
    <p:sldId id="641" r:id="rId100"/>
    <p:sldId id="643" r:id="rId101"/>
    <p:sldId id="644" r:id="rId102"/>
  </p:sldIdLst>
  <p:sldSz cx="9144000" cy="6858000" type="screen4x3"/>
  <p:notesSz cx="7315200" cy="9601200"/>
  <p:custDataLst>
    <p:tags r:id="rId105"/>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BF43C"/>
    <a:srgbClr val="C00254"/>
    <a:srgbClr val="000000"/>
    <a:srgbClr val="714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39" autoAdjust="0"/>
    <p:restoredTop sz="84568" autoAdjust="0"/>
  </p:normalViewPr>
  <p:slideViewPr>
    <p:cSldViewPr snapToGrid="0">
      <p:cViewPr>
        <p:scale>
          <a:sx n="68" d="100"/>
          <a:sy n="68" d="100"/>
        </p:scale>
        <p:origin x="-1188" y="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973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idx="2"/>
          </p:nvPr>
        </p:nvSpPr>
        <p:spPr bwMode="auto">
          <a:xfrm>
            <a:off x="1274763" y="733425"/>
            <a:ext cx="4765675" cy="3573463"/>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5654" tIns="46988" rIns="95654" bIns="4698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13449321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101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r>
              <a:rPr lang="en-US" dirty="0" smtClean="0"/>
              <a:t>Well, meteorites fall on Antarctica as they do anywhere else. Unsurprisingly, most of the ones that fall there end up imbedded in ice. Ice flows, slowly. Most of it eventually ends up melting into the ocean, which is not very useful. However, there are a few areas in Antarctica which are "sinks" for ice, where flowing ice runs up against rock, is pushed upward, and gets steadily eroded by wind. Anything tough imbedded in that ice ends up sitting on the surface. The result is that meteorites collect on the surface there. Not only that, but Antarctica's near-total lack of liquid water and life means that they are in very nearly their original condition. This provides a very convenient way to collect large numbers of well-preserved meteorites. </a:t>
            </a:r>
          </a:p>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noFill/>
          <a:ln w="9525"/>
        </p:spPr>
        <p:txBody>
          <a:bodyPr lIns="95655" rIns="95655"/>
          <a:lstStyle/>
          <a:p>
            <a:endParaRPr lang="en-US" smtClean="0"/>
          </a:p>
        </p:txBody>
      </p:sp>
      <p:sp>
        <p:nvSpPr>
          <p:cNvPr id="45059" name="Rectangle 3"/>
          <p:cNvSpPr>
            <a:spLocks noGrp="1" noRot="1" noChangeAspect="1" noChangeArrowheads="1" noTextEdit="1"/>
          </p:cNvSpPr>
          <p:nvPr>
            <p:ph type="sldImg"/>
          </p:nvPr>
        </p:nvSpPr>
        <p:spPr>
          <a:xfrm>
            <a:off x="1266825" y="727075"/>
            <a:ext cx="4781550" cy="3586163"/>
          </a:xfrm>
          <a:ln cap="fla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p:spPr>
        <p:txBody>
          <a:bodyPr/>
          <a:lstStyle/>
          <a:p>
            <a:r>
              <a:rPr lang="en-US" smtClean="0"/>
              <a:t>Evidence shows that the wave was about 10 meters tall.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D8CB0669-A999-4CA5-9167-A1917975B7C3}"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noFill/>
          <a:ln w="9525"/>
        </p:spPr>
        <p:txBody>
          <a:bodyPr/>
          <a:lstStyle/>
          <a:p>
            <a:r>
              <a:rPr lang="en-US" smtClean="0"/>
              <a:t>deepest hole I know about:  8 miles</a:t>
            </a:r>
          </a:p>
          <a:p>
            <a:r>
              <a:rPr lang="en-US" smtClean="0"/>
              <a:t>weigh the earth--how  mass is distributed</a:t>
            </a:r>
          </a:p>
          <a:p>
            <a:r>
              <a:rPr lang="en-US" smtClean="0"/>
              <a:t>magnetic field:  see strength and directions</a:t>
            </a:r>
          </a:p>
          <a:p>
            <a:r>
              <a:rPr lang="en-US" smtClean="0"/>
              <a:t>earthquakes the best:  waves diffract, reflect, and get absorbed</a:t>
            </a:r>
          </a:p>
          <a:p>
            <a:endParaRPr lang="en-US" smtClean="0"/>
          </a:p>
        </p:txBody>
      </p:sp>
      <p:sp>
        <p:nvSpPr>
          <p:cNvPr id="39939" name="Rectangle 3"/>
          <p:cNvSpPr>
            <a:spLocks noGrp="1" noRot="1" noChangeAspect="1" noChangeArrowheads="1" noTextEdit="1"/>
          </p:cNvSpPr>
          <p:nvPr>
            <p:ph type="sldImg"/>
          </p:nvPr>
        </p:nvSpPr>
        <p:spPr>
          <a:ln cap="flat"/>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D8CB0669-A999-4CA5-9167-A1917975B7C3}"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noFill/>
          <a:ln w="9525"/>
        </p:spPr>
        <p:txBody>
          <a:bodyPr/>
          <a:lstStyle/>
          <a:p>
            <a:r>
              <a:rPr lang="en-US" smtClean="0"/>
              <a:t>deepest hole I know about:  8 miles</a:t>
            </a:r>
          </a:p>
          <a:p>
            <a:r>
              <a:rPr lang="en-US" smtClean="0"/>
              <a:t>weigh the earth--how  mass is distributed</a:t>
            </a:r>
          </a:p>
          <a:p>
            <a:r>
              <a:rPr lang="en-US" smtClean="0"/>
              <a:t>magnetic field:  see strength and directions</a:t>
            </a:r>
          </a:p>
          <a:p>
            <a:r>
              <a:rPr lang="en-US" smtClean="0"/>
              <a:t>earthquakes the best:  waves diffract, reflect, and get absorbed</a:t>
            </a:r>
          </a:p>
          <a:p>
            <a:endParaRPr lang="en-US" smtClean="0"/>
          </a:p>
        </p:txBody>
      </p:sp>
      <p:sp>
        <p:nvSpPr>
          <p:cNvPr id="39939" name="Rectangle 3"/>
          <p:cNvSpPr>
            <a:spLocks noGrp="1" noRot="1" noChangeAspect="1" noChangeArrowheads="1" noTextEdit="1"/>
          </p:cNvSpPr>
          <p:nvPr>
            <p:ph type="sldImg"/>
          </p:nvPr>
        </p:nvSpPr>
        <p:spPr>
          <a:ln cap="flat"/>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noFill/>
          <a:ln w="9525"/>
        </p:spPr>
        <p:txBody>
          <a:bodyPr/>
          <a:lstStyle/>
          <a:p>
            <a:r>
              <a:rPr lang="en-US" smtClean="0"/>
              <a:t>deepest hole I know about:  8 miles</a:t>
            </a:r>
          </a:p>
          <a:p>
            <a:r>
              <a:rPr lang="en-US" smtClean="0"/>
              <a:t>weigh the earth--how  mass is distributed</a:t>
            </a:r>
          </a:p>
          <a:p>
            <a:r>
              <a:rPr lang="en-US" smtClean="0"/>
              <a:t>magnetic field:  see strength and directions</a:t>
            </a:r>
          </a:p>
          <a:p>
            <a:r>
              <a:rPr lang="en-US" smtClean="0"/>
              <a:t>earthquakes the best:  waves diffract, reflect, and get absorbed</a:t>
            </a:r>
          </a:p>
          <a:p>
            <a:endParaRPr lang="en-US" smtClean="0"/>
          </a:p>
        </p:txBody>
      </p:sp>
      <p:sp>
        <p:nvSpPr>
          <p:cNvPr id="39939" name="Rectangle 3"/>
          <p:cNvSpPr>
            <a:spLocks noGrp="1" noRot="1" noChangeAspect="1" noChangeArrowheads="1" noTextEdit="1"/>
          </p:cNvSpPr>
          <p:nvPr>
            <p:ph type="sldImg"/>
          </p:nvPr>
        </p:nvSpPr>
        <p:spPr>
          <a:ln cap="flat"/>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noFill/>
          <a:ln w="9525"/>
        </p:spPr>
        <p:txBody>
          <a:bodyPr/>
          <a:lstStyle/>
          <a:p>
            <a:r>
              <a:rPr lang="en-US" smtClean="0"/>
              <a:t>deepest hole I know about:  8 miles</a:t>
            </a:r>
          </a:p>
          <a:p>
            <a:r>
              <a:rPr lang="en-US" smtClean="0"/>
              <a:t>weigh the earth--how  mass is distributed</a:t>
            </a:r>
          </a:p>
          <a:p>
            <a:r>
              <a:rPr lang="en-US" smtClean="0"/>
              <a:t>magnetic field:  see strength and directions</a:t>
            </a:r>
          </a:p>
          <a:p>
            <a:r>
              <a:rPr lang="en-US" smtClean="0"/>
              <a:t>earthquakes the best:  waves diffract, reflect, and get absorbed</a:t>
            </a:r>
          </a:p>
          <a:p>
            <a:endParaRPr lang="en-US" smtClean="0"/>
          </a:p>
        </p:txBody>
      </p:sp>
      <p:sp>
        <p:nvSpPr>
          <p:cNvPr id="39939" name="Rectangle 3"/>
          <p:cNvSpPr>
            <a:spLocks noGrp="1" noRot="1" noChangeAspect="1" noChangeArrowheads="1" noTextEdit="1"/>
          </p:cNvSpPr>
          <p:nvPr>
            <p:ph type="sldImg"/>
          </p:nvPr>
        </p:nvSpPr>
        <p:spPr>
          <a:ln cap="flat"/>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017216A1-E727-4D13-8C94-34A2A62B5D75}"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eaLnBrk="1" hangingPunct="1"/>
            <a:endParaRPr lang="en-US" smtClean="0"/>
          </a:p>
        </p:txBody>
      </p:sp>
      <p:sp>
        <p:nvSpPr>
          <p:cNvPr id="54276" name="Slide Number Placeholder 3"/>
          <p:cNvSpPr>
            <a:spLocks noGrp="1"/>
          </p:cNvSpPr>
          <p:nvPr>
            <p:ph type="sldNum" sz="quarter" idx="5"/>
          </p:nvPr>
        </p:nvSpPr>
        <p:spPr>
          <a:xfrm>
            <a:off x="4143375" y="9120188"/>
            <a:ext cx="3170238" cy="479425"/>
          </a:xfrm>
          <a:prstGeom prst="rect">
            <a:avLst/>
          </a:prstGeom>
          <a:noFill/>
        </p:spPr>
        <p:txBody>
          <a:bodyPr/>
          <a:lstStyle/>
          <a:p>
            <a:fld id="{69C16898-4C60-47B3-9D73-BB83AA8756B1}" type="slidenum">
              <a:rPr lang="en-US" smtClean="0"/>
              <a:pPr/>
              <a:t>87</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noFill/>
          <a:ln w="9525"/>
        </p:spPr>
        <p:txBody>
          <a:bodyPr/>
          <a:lstStyle/>
          <a:p>
            <a:r>
              <a:rPr lang="en-US" smtClean="0"/>
              <a:t>deepest hole I know about:  8 miles</a:t>
            </a:r>
          </a:p>
          <a:p>
            <a:r>
              <a:rPr lang="en-US" smtClean="0"/>
              <a:t>weigh the earth--how  mass is distributed</a:t>
            </a:r>
          </a:p>
          <a:p>
            <a:r>
              <a:rPr lang="en-US" smtClean="0"/>
              <a:t>magnetic field:  see strength and directions</a:t>
            </a:r>
          </a:p>
          <a:p>
            <a:r>
              <a:rPr lang="en-US" smtClean="0"/>
              <a:t>earthquakes the best:  waves diffract, reflect, and get absorbed</a:t>
            </a:r>
          </a:p>
          <a:p>
            <a:endParaRPr lang="en-US" smtClean="0"/>
          </a:p>
        </p:txBody>
      </p:sp>
      <p:sp>
        <p:nvSpPr>
          <p:cNvPr id="39939" name="Rectangle 3"/>
          <p:cNvSpPr>
            <a:spLocks noGrp="1" noRot="1" noChangeAspect="1" noChangeArrowheads="1" noTextEdit="1"/>
          </p:cNvSpPr>
          <p:nvPr>
            <p:ph type="sldImg"/>
          </p:nvPr>
        </p:nvSpPr>
        <p:spPr>
          <a:ln cap="flat"/>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endParaRPr lang="en-US" smtClean="0"/>
          </a:p>
        </p:txBody>
      </p:sp>
      <p:sp>
        <p:nvSpPr>
          <p:cNvPr id="55300" name="Slide Number Placeholder 3"/>
          <p:cNvSpPr>
            <a:spLocks noGrp="1"/>
          </p:cNvSpPr>
          <p:nvPr>
            <p:ph type="sldNum" sz="quarter" idx="5"/>
          </p:nvPr>
        </p:nvSpPr>
        <p:spPr>
          <a:xfrm>
            <a:off x="4143375" y="9120188"/>
            <a:ext cx="3170238" cy="479425"/>
          </a:xfrm>
          <a:prstGeom prst="rect">
            <a:avLst/>
          </a:prstGeom>
          <a:noFill/>
        </p:spPr>
        <p:txBody>
          <a:bodyPr/>
          <a:lstStyle/>
          <a:p>
            <a:fld id="{2812ED38-B6E7-4FA9-BD9A-92D9B5430C62}" type="slidenum">
              <a:rPr lang="en-US" smtClean="0"/>
              <a:pPr/>
              <a:t>90</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2BFAA7C3-B65D-482A-9E65-88C10C86BDEB}"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914400" y="1524000"/>
            <a:ext cx="7623175" cy="1752600"/>
          </a:xfrm>
        </p:spPr>
        <p:txBody>
          <a:bodyPr anchor="t"/>
          <a:lstStyle>
            <a:lvl1pPr>
              <a:defRPr sz="4400"/>
            </a:lvl1pPr>
          </a:lstStyle>
          <a:p>
            <a:r>
              <a:rPr lang="en-US"/>
              <a:t>Click to edit Master title style</a:t>
            </a:r>
          </a:p>
        </p:txBody>
      </p:sp>
      <p:sp>
        <p:nvSpPr>
          <p:cNvPr id="80899" name="Rectangle 3"/>
          <p:cNvSpPr>
            <a:spLocks noGrp="1" noChangeArrowheads="1"/>
          </p:cNvSpPr>
          <p:nvPr>
            <p:ph type="subTitle" idx="1"/>
          </p:nvPr>
        </p:nvSpPr>
        <p:spPr>
          <a:xfrm>
            <a:off x="1524000" y="3505200"/>
            <a:ext cx="6553200" cy="1752600"/>
          </a:xfrm>
        </p:spPr>
        <p:txBody>
          <a:bodyPr/>
          <a:lstStyle>
            <a:lvl1pPr marL="0" indent="0">
              <a:buFont typeface="Wingdings" pitchFamily="2"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457200" y="6243638"/>
            <a:ext cx="2133600" cy="457200"/>
          </a:xfrm>
        </p:spPr>
        <p:txBody>
          <a:bodyPr/>
          <a:lstStyle>
            <a:lvl1pPr>
              <a:defRPr sz="1200">
                <a:solidFill>
                  <a:schemeClr val="tx1"/>
                </a:solidFill>
                <a:latin typeface="Garamond" pitchFamily="18" charset="0"/>
              </a:defRPr>
            </a:lvl1pPr>
          </a:lstStyle>
          <a:p>
            <a:pPr>
              <a:defRPr/>
            </a:pPr>
            <a:endParaRPr lang="en-US"/>
          </a:p>
        </p:txBody>
      </p:sp>
      <p:sp>
        <p:nvSpPr>
          <p:cNvPr id="5" name="Rectangle 5"/>
          <p:cNvSpPr>
            <a:spLocks noGrp="1" noChangeArrowheads="1"/>
          </p:cNvSpPr>
          <p:nvPr>
            <p:ph type="ftr" sz="quarter" idx="11"/>
          </p:nvPr>
        </p:nvSpPr>
        <p:spPr>
          <a:xfrm>
            <a:off x="3124200" y="6243638"/>
            <a:ext cx="2895600" cy="457200"/>
          </a:xfrm>
        </p:spPr>
        <p:txBody>
          <a:bodyPr/>
          <a:lstStyle>
            <a:lvl1pPr>
              <a:defRPr sz="1200">
                <a:solidFill>
                  <a:schemeClr val="tx1"/>
                </a:solidFill>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a:xfrm>
            <a:off x="6553200" y="6243638"/>
            <a:ext cx="2133600" cy="457200"/>
          </a:xfrm>
        </p:spPr>
        <p:txBody>
          <a:bodyPr/>
          <a:lstStyle>
            <a:lvl1pPr>
              <a:defRPr sz="1200">
                <a:solidFill>
                  <a:schemeClr val="tx1"/>
                </a:solidFill>
                <a:latin typeface="Garamond" pitchFamily="18" charset="0"/>
              </a:defRPr>
            </a:lvl1pPr>
          </a:lstStyle>
          <a:p>
            <a:pPr>
              <a:defRPr/>
            </a:pPr>
            <a:fld id="{18CCEB7F-AEF3-4B08-A0A1-B644D71E3BC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F60444-D9F3-416B-A53E-330A9510A69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0CDB71-9541-425D-927A-800FBA149E0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228600" y="6477000"/>
            <a:ext cx="2133600" cy="223838"/>
          </a:xfrm>
        </p:spPr>
        <p:txBody>
          <a:bodyPr/>
          <a:lstStyle>
            <a:lvl1pPr>
              <a:defRPr/>
            </a:lvl1pPr>
          </a:lstStyle>
          <a:p>
            <a:endParaRPr lang="en-US"/>
          </a:p>
        </p:txBody>
      </p:sp>
      <p:sp>
        <p:nvSpPr>
          <p:cNvPr id="7" name="Footer Placeholder 6"/>
          <p:cNvSpPr>
            <a:spLocks noGrp="1"/>
          </p:cNvSpPr>
          <p:nvPr>
            <p:ph type="ftr" sz="quarter" idx="11"/>
          </p:nvPr>
        </p:nvSpPr>
        <p:spPr>
          <a:xfrm>
            <a:off x="2514600" y="6477000"/>
            <a:ext cx="4114800" cy="228600"/>
          </a:xfrm>
        </p:spPr>
        <p:txBody>
          <a:bodyPr/>
          <a:lstStyle>
            <a:lvl1pPr>
              <a:defRPr/>
            </a:lvl1pPr>
          </a:lstStyle>
          <a:p>
            <a:endParaRPr lang="en-US"/>
          </a:p>
        </p:txBody>
      </p:sp>
      <p:sp>
        <p:nvSpPr>
          <p:cNvPr id="8" name="Slide Number Placeholder 7"/>
          <p:cNvSpPr>
            <a:spLocks noGrp="1"/>
          </p:cNvSpPr>
          <p:nvPr>
            <p:ph type="sldNum" sz="quarter" idx="12"/>
          </p:nvPr>
        </p:nvSpPr>
        <p:spPr>
          <a:xfrm>
            <a:off x="6781800" y="6477000"/>
            <a:ext cx="2133600" cy="223838"/>
          </a:xfrm>
        </p:spPr>
        <p:txBody>
          <a:bodyPr/>
          <a:lstStyle>
            <a:lvl1pPr>
              <a:defRPr/>
            </a:lvl1pPr>
          </a:lstStyle>
          <a:p>
            <a:fld id="{E46A57AF-88D4-4EBC-A553-BA416FA6C15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28600" y="6477000"/>
            <a:ext cx="2133600" cy="223838"/>
          </a:xfrm>
        </p:spPr>
        <p:txBody>
          <a:bodyPr/>
          <a:lstStyle>
            <a:lvl1pPr>
              <a:defRPr/>
            </a:lvl1pPr>
          </a:lstStyle>
          <a:p>
            <a:endParaRPr lang="en-US"/>
          </a:p>
        </p:txBody>
      </p:sp>
      <p:sp>
        <p:nvSpPr>
          <p:cNvPr id="6" name="Footer Placeholder 5"/>
          <p:cNvSpPr>
            <a:spLocks noGrp="1"/>
          </p:cNvSpPr>
          <p:nvPr>
            <p:ph type="ftr" sz="quarter" idx="11"/>
          </p:nvPr>
        </p:nvSpPr>
        <p:spPr>
          <a:xfrm>
            <a:off x="2514600" y="6477000"/>
            <a:ext cx="4114800" cy="228600"/>
          </a:xfrm>
        </p:spPr>
        <p:txBody>
          <a:bodyPr/>
          <a:lstStyle>
            <a:lvl1pPr>
              <a:defRPr/>
            </a:lvl1pPr>
          </a:lstStyle>
          <a:p>
            <a:endParaRPr lang="en-US"/>
          </a:p>
        </p:txBody>
      </p:sp>
      <p:sp>
        <p:nvSpPr>
          <p:cNvPr id="7" name="Slide Number Placeholder 6"/>
          <p:cNvSpPr>
            <a:spLocks noGrp="1"/>
          </p:cNvSpPr>
          <p:nvPr>
            <p:ph type="sldNum" sz="quarter" idx="12"/>
          </p:nvPr>
        </p:nvSpPr>
        <p:spPr>
          <a:xfrm>
            <a:off x="6781800" y="6477000"/>
            <a:ext cx="2133600" cy="223838"/>
          </a:xfrm>
        </p:spPr>
        <p:txBody>
          <a:bodyPr/>
          <a:lstStyle>
            <a:lvl1pPr>
              <a:defRPr/>
            </a:lvl1pPr>
          </a:lstStyle>
          <a:p>
            <a:fld id="{AAA504E5-44CA-4950-B3A4-9E64D0CC09D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FE597-27BA-4B25-BBFB-03283EB5B8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3219DC-E923-4525-8892-F2C525B0552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10DE3-3691-49FF-A70C-6DBA22BE7DD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211FF2-4A46-435B-AD55-D27965BE761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A02388-81C4-41BD-9F17-50D6E60D485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F8C041-9DA3-4AE9-896F-FF19CE4D47C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8E8F5B-17C9-44EA-B5B6-D075FE8691F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DFF84-3C4E-4E01-B3FE-FDBA4895C6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76200" y="0"/>
            <a:ext cx="89916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876"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rgbClr val="A98C4B"/>
                </a:solidFill>
                <a:latin typeface="+mj-lt"/>
              </a:defRPr>
            </a:lvl1pPr>
          </a:lstStyle>
          <a:p>
            <a:pPr>
              <a:defRPr/>
            </a:pPr>
            <a:endParaRPr lang="en-US"/>
          </a:p>
        </p:txBody>
      </p:sp>
      <p:sp>
        <p:nvSpPr>
          <p:cNvPr id="79877"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800">
                <a:solidFill>
                  <a:srgbClr val="A98C4B"/>
                </a:solidFill>
                <a:latin typeface="+mj-lt"/>
              </a:defRPr>
            </a:lvl1pPr>
          </a:lstStyle>
          <a:p>
            <a:pPr>
              <a:defRPr/>
            </a:pPr>
            <a:endParaRPr lang="en-US"/>
          </a:p>
        </p:txBody>
      </p:sp>
      <p:sp>
        <p:nvSpPr>
          <p:cNvPr id="79878"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solidFill>
                  <a:srgbClr val="A98C4B"/>
                </a:solidFill>
                <a:latin typeface="+mj-lt"/>
              </a:defRPr>
            </a:lvl1pPr>
          </a:lstStyle>
          <a:p>
            <a:pPr>
              <a:defRPr/>
            </a:pPr>
            <a:fld id="{9601C6EC-EC44-4BEA-B3F6-CFD04F5866A4}" type="slidenum">
              <a:rPr lang="en-US"/>
              <a:pPr>
                <a:defRPr/>
              </a:pPr>
              <a:t>‹#›</a:t>
            </a:fld>
            <a:endParaRPr lang="en-US"/>
          </a:p>
        </p:txBody>
      </p:sp>
      <p:sp>
        <p:nvSpPr>
          <p:cNvPr id="79879" name="Line 7"/>
          <p:cNvSpPr>
            <a:spLocks noChangeShapeType="1"/>
          </p:cNvSpPr>
          <p:nvPr userDrawn="1"/>
        </p:nvSpPr>
        <p:spPr bwMode="auto">
          <a:xfrm>
            <a:off x="228600" y="1295400"/>
            <a:ext cx="8686800" cy="0"/>
          </a:xfrm>
          <a:prstGeom prst="line">
            <a:avLst/>
          </a:prstGeom>
          <a:noFill/>
          <a:ln w="19050">
            <a:solidFill>
              <a:srgbClr val="FF0000"/>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9" r:id="rId12"/>
    <p:sldLayoutId id="2147483700" r:id="rId13"/>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Arial" charset="0"/>
        </a:defRPr>
      </a:lvl2pPr>
      <a:lvl3pPr algn="l" rtl="0" eaLnBrk="0" fontAlgn="base" hangingPunct="0">
        <a:spcBef>
          <a:spcPct val="0"/>
        </a:spcBef>
        <a:spcAft>
          <a:spcPct val="0"/>
        </a:spcAft>
        <a:defRPr sz="3600">
          <a:solidFill>
            <a:srgbClr val="0000CC"/>
          </a:solidFill>
          <a:latin typeface="Arial" charset="0"/>
        </a:defRPr>
      </a:lvl3pPr>
      <a:lvl4pPr algn="l" rtl="0" eaLnBrk="0" fontAlgn="base" hangingPunct="0">
        <a:spcBef>
          <a:spcPct val="0"/>
        </a:spcBef>
        <a:spcAft>
          <a:spcPct val="0"/>
        </a:spcAft>
        <a:defRPr sz="3600">
          <a:solidFill>
            <a:srgbClr val="0000CC"/>
          </a:solidFill>
          <a:latin typeface="Arial" charset="0"/>
        </a:defRPr>
      </a:lvl4pPr>
      <a:lvl5pPr algn="l" rtl="0" eaLnBrk="0" fontAlgn="base" hangingPunct="0">
        <a:spcBef>
          <a:spcPct val="0"/>
        </a:spcBef>
        <a:spcAft>
          <a:spcPct val="0"/>
        </a:spcAft>
        <a:defRPr sz="3600">
          <a:solidFill>
            <a:srgbClr val="0000CC"/>
          </a:solidFill>
          <a:latin typeface="Arial" charset="0"/>
        </a:defRPr>
      </a:lvl5pPr>
      <a:lvl6pPr marL="457200" algn="l" rtl="0" fontAlgn="base">
        <a:spcBef>
          <a:spcPct val="0"/>
        </a:spcBef>
        <a:spcAft>
          <a:spcPct val="0"/>
        </a:spcAft>
        <a:defRPr sz="3600">
          <a:solidFill>
            <a:srgbClr val="0000CC"/>
          </a:solidFill>
          <a:latin typeface="Arial" charset="0"/>
        </a:defRPr>
      </a:lvl6pPr>
      <a:lvl7pPr marL="914400" algn="l" rtl="0" fontAlgn="base">
        <a:spcBef>
          <a:spcPct val="0"/>
        </a:spcBef>
        <a:spcAft>
          <a:spcPct val="0"/>
        </a:spcAft>
        <a:defRPr sz="3600">
          <a:solidFill>
            <a:srgbClr val="0000CC"/>
          </a:solidFill>
          <a:latin typeface="Arial" charset="0"/>
        </a:defRPr>
      </a:lvl7pPr>
      <a:lvl8pPr marL="1371600" algn="l" rtl="0" fontAlgn="base">
        <a:spcBef>
          <a:spcPct val="0"/>
        </a:spcBef>
        <a:spcAft>
          <a:spcPct val="0"/>
        </a:spcAft>
        <a:defRPr sz="3600">
          <a:solidFill>
            <a:srgbClr val="0000CC"/>
          </a:solidFill>
          <a:latin typeface="Arial" charset="0"/>
        </a:defRPr>
      </a:lvl8pPr>
      <a:lvl9pPr marL="1828800" algn="l" rtl="0" fontAlgn="base">
        <a:spcBef>
          <a:spcPct val="0"/>
        </a:spcBef>
        <a:spcAft>
          <a:spcPct val="0"/>
        </a:spcAft>
        <a:defRPr sz="3600">
          <a:solidFill>
            <a:srgbClr val="0000CC"/>
          </a:solidFill>
          <a:latin typeface="Arial" charset="0"/>
        </a:defRPr>
      </a:lvl9pPr>
    </p:titleStyle>
    <p:bodyStyle>
      <a:lvl1pPr marL="342900" indent="-342900" algn="l" rtl="0" eaLnBrk="0" fontAlgn="base" hangingPunct="0">
        <a:spcBef>
          <a:spcPct val="20000"/>
        </a:spcBef>
        <a:spcAft>
          <a:spcPct val="0"/>
        </a:spcAft>
        <a:buClr>
          <a:srgbClr val="0066FF"/>
        </a:buClr>
        <a:buFont typeface="Wingdings" pitchFamily="2" charset="2"/>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rgbClr val="A98C4B"/>
        </a:buClr>
        <a:buChar char="•"/>
        <a:defRPr sz="2600">
          <a:solidFill>
            <a:schemeClr val="tx1"/>
          </a:solidFill>
          <a:latin typeface="+mn-lt"/>
        </a:defRPr>
      </a:lvl2pPr>
      <a:lvl3pPr marL="1022350" indent="-350838" algn="l" rtl="0" eaLnBrk="0" fontAlgn="base" hangingPunct="0">
        <a:spcBef>
          <a:spcPct val="20000"/>
        </a:spcBef>
        <a:spcAft>
          <a:spcPct val="0"/>
        </a:spcAft>
        <a:buClr>
          <a:srgbClr val="A98C4B"/>
        </a:buClr>
        <a:buChar char="•"/>
        <a:defRPr sz="2200">
          <a:solidFill>
            <a:schemeClr val="tx1"/>
          </a:solidFill>
          <a:latin typeface="+mn-lt"/>
        </a:defRPr>
      </a:lvl3pPr>
      <a:lvl4pPr marL="1339850" indent="-315913" algn="l" rtl="0" eaLnBrk="0" fontAlgn="base" hangingPunct="0">
        <a:spcBef>
          <a:spcPct val="20000"/>
        </a:spcBef>
        <a:spcAft>
          <a:spcPct val="0"/>
        </a:spcAft>
        <a:buClr>
          <a:srgbClr val="A98C4B"/>
        </a:buClr>
        <a:buChar char="•"/>
        <a:defRPr sz="2000">
          <a:solidFill>
            <a:schemeClr val="tx1"/>
          </a:solidFill>
          <a:latin typeface="+mn-lt"/>
        </a:defRPr>
      </a:lvl4pPr>
      <a:lvl5pPr marL="1681163" indent="-339725" algn="l" rtl="0" eaLnBrk="0" fontAlgn="base" hangingPunct="0">
        <a:spcBef>
          <a:spcPct val="20000"/>
        </a:spcBef>
        <a:spcAft>
          <a:spcPct val="0"/>
        </a:spcAft>
        <a:buClr>
          <a:srgbClr val="A98C4B"/>
        </a:buClr>
        <a:buChar char="•"/>
        <a:defRPr sz="2000">
          <a:solidFill>
            <a:schemeClr val="tx1"/>
          </a:solidFill>
          <a:latin typeface="+mn-lt"/>
        </a:defRPr>
      </a:lvl5pPr>
      <a:lvl6pPr marL="2138363" indent="-339725" algn="l" rtl="0" fontAlgn="base">
        <a:spcBef>
          <a:spcPct val="20000"/>
        </a:spcBef>
        <a:spcAft>
          <a:spcPct val="0"/>
        </a:spcAft>
        <a:buClr>
          <a:srgbClr val="A98C4B"/>
        </a:buClr>
        <a:buChar char="•"/>
        <a:defRPr sz="2000">
          <a:solidFill>
            <a:schemeClr val="tx1"/>
          </a:solidFill>
          <a:latin typeface="+mn-lt"/>
        </a:defRPr>
      </a:lvl6pPr>
      <a:lvl7pPr marL="2595563" indent="-339725" algn="l" rtl="0" fontAlgn="base">
        <a:spcBef>
          <a:spcPct val="20000"/>
        </a:spcBef>
        <a:spcAft>
          <a:spcPct val="0"/>
        </a:spcAft>
        <a:buClr>
          <a:srgbClr val="A98C4B"/>
        </a:buClr>
        <a:buChar char="•"/>
        <a:defRPr sz="2000">
          <a:solidFill>
            <a:schemeClr val="tx1"/>
          </a:solidFill>
          <a:latin typeface="+mn-lt"/>
        </a:defRPr>
      </a:lvl7pPr>
      <a:lvl8pPr marL="3052763" indent="-339725" algn="l" rtl="0" fontAlgn="base">
        <a:spcBef>
          <a:spcPct val="20000"/>
        </a:spcBef>
        <a:spcAft>
          <a:spcPct val="0"/>
        </a:spcAft>
        <a:buClr>
          <a:srgbClr val="A98C4B"/>
        </a:buClr>
        <a:buChar char="•"/>
        <a:defRPr sz="2000">
          <a:solidFill>
            <a:schemeClr val="tx1"/>
          </a:solidFill>
          <a:latin typeface="+mn-lt"/>
        </a:defRPr>
      </a:lvl8pPr>
      <a:lvl9pPr marL="3509963" indent="-339725" algn="l" rtl="0" fontAlgn="base">
        <a:spcBef>
          <a:spcPct val="20000"/>
        </a:spcBef>
        <a:spcAft>
          <a:spcPct val="0"/>
        </a:spcAft>
        <a:buClr>
          <a:srgbClr val="A98C4B"/>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101.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notesSlide" Target="../notesSlides/notesSlide101.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7.w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6.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7.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hyperlink" Target="http://www.youtube.com/user/fuku1live" TargetMode="External"/><Relationship Id="rId5" Type="http://schemas.openxmlformats.org/officeDocument/2006/relationships/image" Target="../media/image24.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5.xml"/><Relationship Id="rId1" Type="http://schemas.openxmlformats.org/officeDocument/2006/relationships/vmlDrawing" Target="../drawings/vmlDrawing7.vml"/><Relationship Id="rId6" Type="http://schemas.openxmlformats.org/officeDocument/2006/relationships/image" Target="../media/image31.png"/><Relationship Id="rId5" Type="http://schemas.openxmlformats.org/officeDocument/2006/relationships/oleObject" Target="../embeddings/oleObject8.bin"/><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ags" Target="../tags/tag30.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31.xml"/><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34.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35.xml"/><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36.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37.xml"/><Relationship Id="rId5" Type="http://schemas.openxmlformats.org/officeDocument/2006/relationships/image" Target="../media/image47.jpe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41.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43.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51.xml"/><Relationship Id="rId7" Type="http://schemas.openxmlformats.org/officeDocument/2006/relationships/hyperlink" Target="http://www.youtube.com/watch?v=ySnI4RYirKw" TargetMode="External"/><Relationship Id="rId2" Type="http://schemas.openxmlformats.org/officeDocument/2006/relationships/slideLayout" Target="../slideLayouts/slideLayout6.xml"/><Relationship Id="rId1" Type="http://schemas.openxmlformats.org/officeDocument/2006/relationships/tags" Target="../tags/tag46.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48.xml"/><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49.xml"/><Relationship Id="rId5" Type="http://schemas.openxmlformats.org/officeDocument/2006/relationships/image" Target="../media/image61.jpe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50.xml"/><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51.xml"/><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53.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2.bin"/><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54.xml"/><Relationship Id="rId5" Type="http://schemas.openxmlformats.org/officeDocument/2006/relationships/image" Target="../media/image70.jpeg"/><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55.xml"/><Relationship Id="rId5" Type="http://schemas.openxmlformats.org/officeDocument/2006/relationships/image" Target="../media/image72.jpeg"/><Relationship Id="rId4" Type="http://schemas.openxmlformats.org/officeDocument/2006/relationships/image" Target="../media/image71.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56.xml"/><Relationship Id="rId5" Type="http://schemas.openxmlformats.org/officeDocument/2006/relationships/image" Target="../media/image74.jpeg"/><Relationship Id="rId4" Type="http://schemas.openxmlformats.org/officeDocument/2006/relationships/image" Target="../media/image73.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57.xml"/><Relationship Id="rId5" Type="http://schemas.openxmlformats.org/officeDocument/2006/relationships/image" Target="../media/image76.png"/><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58.xml"/><Relationship Id="rId5" Type="http://schemas.openxmlformats.org/officeDocument/2006/relationships/image" Target="../media/image60.png"/><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tags" Target="../tags/tag59.xml"/><Relationship Id="rId5" Type="http://schemas.openxmlformats.org/officeDocument/2006/relationships/image" Target="../media/image79.gif"/><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tags" Target="../tags/tag61.xml"/><Relationship Id="rId7" Type="http://schemas.openxmlformats.org/officeDocument/2006/relationships/oleObject" Target="../embeddings/oleObject9.bin"/><Relationship Id="rId2" Type="http://schemas.openxmlformats.org/officeDocument/2006/relationships/tags" Target="../tags/tag60.xml"/><Relationship Id="rId1" Type="http://schemas.openxmlformats.org/officeDocument/2006/relationships/vmlDrawing" Target="../drawings/vmlDrawing8.vml"/><Relationship Id="rId6" Type="http://schemas.openxmlformats.org/officeDocument/2006/relationships/notesSlide" Target="../notesSlides/notesSlide66.xml"/><Relationship Id="rId5" Type="http://schemas.openxmlformats.org/officeDocument/2006/relationships/slideLayout" Target="../slideLayouts/slideLayout2.xml"/><Relationship Id="rId4" Type="http://schemas.openxmlformats.org/officeDocument/2006/relationships/tags" Target="../tags/tag62.xml"/></Relationships>
</file>

<file path=ppt/slides/_rels/slide6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tags" Target="../tags/tag64.xml"/><Relationship Id="rId7" Type="http://schemas.openxmlformats.org/officeDocument/2006/relationships/image" Target="../media/image80.emf"/><Relationship Id="rId2" Type="http://schemas.openxmlformats.org/officeDocument/2006/relationships/tags" Target="../tags/tag63.xml"/><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notesSlide" Target="../notesSlides/notesSlide67.xml"/><Relationship Id="rId10" Type="http://schemas.openxmlformats.org/officeDocument/2006/relationships/image" Target="../media/image83.png"/><Relationship Id="rId4" Type="http://schemas.openxmlformats.org/officeDocument/2006/relationships/slideLayout" Target="../slideLayouts/slideLayout2.xml"/><Relationship Id="rId9" Type="http://schemas.openxmlformats.org/officeDocument/2006/relationships/image" Target="../media/image82.png"/></Relationships>
</file>

<file path=ppt/slides/_rels/slide68.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slideLayout" Target="../slideLayouts/slideLayout6.xml"/><Relationship Id="rId7" Type="http://schemas.openxmlformats.org/officeDocument/2006/relationships/image" Target="../media/image85.jpeg"/><Relationship Id="rId2" Type="http://schemas.openxmlformats.org/officeDocument/2006/relationships/tags" Target="../tags/tag65.xml"/><Relationship Id="rId1" Type="http://schemas.openxmlformats.org/officeDocument/2006/relationships/vmlDrawing" Target="../drawings/vmlDrawing10.vml"/><Relationship Id="rId6" Type="http://schemas.openxmlformats.org/officeDocument/2006/relationships/image" Target="../media/image84.wmf"/><Relationship Id="rId5" Type="http://schemas.openxmlformats.org/officeDocument/2006/relationships/oleObject" Target="../embeddings/oleObject11.bin"/><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66.xml"/><Relationship Id="rId6" Type="http://schemas.openxmlformats.org/officeDocument/2006/relationships/image" Target="../media/image88.jpeg"/><Relationship Id="rId5" Type="http://schemas.openxmlformats.org/officeDocument/2006/relationships/hyperlink" Target="http://upload.wikimedia.org/wikipedia/commons/8/87/Uno-cards.jpg" TargetMode="External"/><Relationship Id="rId4" Type="http://schemas.openxmlformats.org/officeDocument/2006/relationships/image" Target="../media/image8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3.bin"/><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xml"/><Relationship Id="rId1" Type="http://schemas.openxmlformats.org/officeDocument/2006/relationships/tags" Target="../tags/tag67.xml"/><Relationship Id="rId5" Type="http://schemas.openxmlformats.org/officeDocument/2006/relationships/image" Target="../media/image90.jpeg"/><Relationship Id="rId4" Type="http://schemas.openxmlformats.org/officeDocument/2006/relationships/image" Target="../media/image89.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tags" Target="../tags/tag68.xml"/><Relationship Id="rId5" Type="http://schemas.openxmlformats.org/officeDocument/2006/relationships/image" Target="../media/image92.png"/><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xml"/><Relationship Id="rId1" Type="http://schemas.openxmlformats.org/officeDocument/2006/relationships/tags" Target="../tags/tag69.xml"/><Relationship Id="rId4" Type="http://schemas.openxmlformats.org/officeDocument/2006/relationships/image" Target="../media/image93.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xml"/><Relationship Id="rId1" Type="http://schemas.openxmlformats.org/officeDocument/2006/relationships/tags" Target="../tags/tag70.xml"/><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95.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xml"/><Relationship Id="rId1" Type="http://schemas.openxmlformats.org/officeDocument/2006/relationships/tags" Target="../tags/tag73.xml"/><Relationship Id="rId4" Type="http://schemas.openxmlformats.org/officeDocument/2006/relationships/image" Target="../media/image97.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xml"/><Relationship Id="rId1" Type="http://schemas.openxmlformats.org/officeDocument/2006/relationships/tags" Target="../tags/tag74.xml"/><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8.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slideLayout" Target="../slideLayouts/slideLayout2.xml"/><Relationship Id="rId7" Type="http://schemas.openxmlformats.org/officeDocument/2006/relationships/oleObject" Target="../embeddings/oleObject5.bin"/><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4.bin"/><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notesSlide" Target="../notesSlides/notesSlide84.xml"/><Relationship Id="rId4"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3.xml"/><Relationship Id="rId1" Type="http://schemas.openxmlformats.org/officeDocument/2006/relationships/tags" Target="../tags/tag83.xml"/><Relationship Id="rId5" Type="http://schemas.openxmlformats.org/officeDocument/2006/relationships/image" Target="../media/image100.png"/><Relationship Id="rId4" Type="http://schemas.openxmlformats.org/officeDocument/2006/relationships/image" Target="../media/image99.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86.xml"/><Relationship Id="rId5" Type="http://schemas.openxmlformats.org/officeDocument/2006/relationships/image" Target="../media/image108.jpeg"/><Relationship Id="rId4" Type="http://schemas.openxmlformats.org/officeDocument/2006/relationships/image" Target="../media/image10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111.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xml"/><Relationship Id="rId1" Type="http://schemas.openxmlformats.org/officeDocument/2006/relationships/tags" Target="../tags/tag88.xml"/><Relationship Id="rId5" Type="http://schemas.openxmlformats.org/officeDocument/2006/relationships/image" Target="../media/image113.jpeg"/><Relationship Id="rId4" Type="http://schemas.openxmlformats.org/officeDocument/2006/relationships/image" Target="../media/image112.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89.xml"/><Relationship Id="rId5" Type="http://schemas.openxmlformats.org/officeDocument/2006/relationships/image" Target="../media/image115.jpeg"/><Relationship Id="rId4" Type="http://schemas.openxmlformats.org/officeDocument/2006/relationships/image" Target="../media/image114.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90.xml"/><Relationship Id="rId6" Type="http://schemas.openxmlformats.org/officeDocument/2006/relationships/image" Target="../media/image115.jpeg"/><Relationship Id="rId5" Type="http://schemas.openxmlformats.org/officeDocument/2006/relationships/image" Target="../media/image117.png"/><Relationship Id="rId4" Type="http://schemas.openxmlformats.org/officeDocument/2006/relationships/image" Target="../media/image116.png"/></Relationships>
</file>

<file path=ppt/slides/_rels/slide9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9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9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1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p. </a:t>
            </a:r>
            <a:endParaRPr lang="en-US"/>
          </a:p>
        </p:txBody>
      </p:sp>
      <p:sp>
        <p:nvSpPr>
          <p:cNvPr id="5" name="Slide Number Placeholder 4"/>
          <p:cNvSpPr>
            <a:spLocks noGrp="1"/>
          </p:cNvSpPr>
          <p:nvPr>
            <p:ph type="sldNum" sz="quarter" idx="12"/>
          </p:nvPr>
        </p:nvSpPr>
        <p:spPr/>
        <p:txBody>
          <a:bodyPr/>
          <a:lstStyle/>
          <a:p>
            <a:pPr>
              <a:defRPr/>
            </a:pPr>
            <a:fld id="{603238BD-38D6-4D5E-8BB6-C1F7F83DEA16}" type="slidenum">
              <a:rPr lang="en-US" smtClean="0"/>
              <a:pPr>
                <a:defRPr/>
              </a:pPr>
              <a:t>1</a:t>
            </a:fld>
            <a:endParaRPr lang="en-US"/>
          </a:p>
        </p:txBody>
      </p:sp>
      <p:sp>
        <p:nvSpPr>
          <p:cNvPr id="6" name="TextBox 5"/>
          <p:cNvSpPr txBox="1"/>
          <p:nvPr/>
        </p:nvSpPr>
        <p:spPr>
          <a:xfrm>
            <a:off x="1143000" y="1905000"/>
            <a:ext cx="5989140" cy="3416320"/>
          </a:xfrm>
          <a:prstGeom prst="rect">
            <a:avLst/>
          </a:prstGeom>
          <a:noFill/>
        </p:spPr>
        <p:txBody>
          <a:bodyPr wrap="none" rtlCol="0">
            <a:spAutoFit/>
          </a:bodyPr>
          <a:lstStyle/>
          <a:p>
            <a:r>
              <a:rPr lang="en-US" dirty="0" smtClean="0"/>
              <a:t>March 24 – Chapters 24 and 25</a:t>
            </a:r>
          </a:p>
          <a:p>
            <a:endParaRPr lang="en-US" dirty="0" smtClean="0"/>
          </a:p>
          <a:p>
            <a:r>
              <a:rPr lang="en-US" dirty="0" smtClean="0"/>
              <a:t>March 31 – </a:t>
            </a:r>
            <a:r>
              <a:rPr lang="en-US" dirty="0" smtClean="0"/>
              <a:t>Earth</a:t>
            </a:r>
            <a:endParaRPr lang="en-US" dirty="0" smtClean="0"/>
          </a:p>
          <a:p>
            <a:endParaRPr lang="en-US" dirty="0" smtClean="0"/>
          </a:p>
          <a:p>
            <a:r>
              <a:rPr lang="en-US" dirty="0" smtClean="0"/>
              <a:t>April 7 – </a:t>
            </a:r>
            <a:r>
              <a:rPr lang="en-US" dirty="0" smtClean="0"/>
              <a:t>Astronomy</a:t>
            </a:r>
          </a:p>
          <a:p>
            <a:endParaRPr lang="en-US" dirty="0" smtClean="0"/>
          </a:p>
          <a:p>
            <a:r>
              <a:rPr lang="en-US" dirty="0" smtClean="0"/>
              <a:t>April 14 – Cosmology and final review</a:t>
            </a:r>
          </a:p>
          <a:p>
            <a:endParaRPr lang="en-US" dirty="0" smtClean="0"/>
          </a:p>
          <a:p>
            <a:r>
              <a:rPr lang="en-US" dirty="0" smtClean="0"/>
              <a:t>April 21 – Final, same format as midterm</a:t>
            </a:r>
            <a:endParaRPr lang="en-US" dirty="0"/>
          </a:p>
        </p:txBody>
      </p:sp>
      <p:sp>
        <p:nvSpPr>
          <p:cNvPr id="7" name="Rectangle 6"/>
          <p:cNvSpPr/>
          <p:nvPr/>
        </p:nvSpPr>
        <p:spPr>
          <a:xfrm>
            <a:off x="685800" y="381000"/>
            <a:ext cx="7447873"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Rest of the semester</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584404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676400"/>
            <a:ext cx="7086599" cy="3785652"/>
          </a:xfrm>
          <a:prstGeom prst="rect">
            <a:avLst/>
          </a:prstGeom>
          <a:noFill/>
        </p:spPr>
        <p:txBody>
          <a:bodyPr wrap="square" rtlCol="0">
            <a:spAutoFit/>
          </a:bodyPr>
          <a:lstStyle/>
          <a:p>
            <a:r>
              <a:rPr lang="en-US" dirty="0" smtClean="0"/>
              <a:t>Everyday the Earth collects ~100 tons of falling debris from space</a:t>
            </a:r>
          </a:p>
          <a:p>
            <a:endParaRPr lang="en-US" dirty="0" smtClean="0"/>
          </a:p>
          <a:p>
            <a:r>
              <a:rPr lang="en-US" dirty="0" smtClean="0"/>
              <a:t>The Earth is ~5,972,000,000,000,000,000,000 metric tons</a:t>
            </a:r>
          </a:p>
          <a:p>
            <a:r>
              <a:rPr lang="en-US" dirty="0" smtClean="0"/>
              <a:t>5 sextillion, 9 hundred and seventy two quintillion metric tons</a:t>
            </a:r>
          </a:p>
          <a:p>
            <a:endParaRPr lang="en-US" dirty="0" smtClean="0"/>
          </a:p>
          <a:p>
            <a:r>
              <a:rPr lang="en-US" dirty="0" smtClean="0"/>
              <a:t>How much more massive will the Earth be after one million years?</a:t>
            </a:r>
          </a:p>
        </p:txBody>
      </p:sp>
      <p:sp>
        <p:nvSpPr>
          <p:cNvPr id="6" name="Title 1"/>
          <p:cNvSpPr>
            <a:spLocks noGrp="1"/>
          </p:cNvSpPr>
          <p:nvPr>
            <p:ph type="title"/>
          </p:nvPr>
        </p:nvSpPr>
        <p:spPr>
          <a:xfrm>
            <a:off x="1295400" y="228600"/>
            <a:ext cx="6934200" cy="838200"/>
          </a:xfrm>
        </p:spPr>
        <p:txBody>
          <a:bodyPr/>
          <a:lstStyle/>
          <a:p>
            <a:r>
              <a:rPr lang="en-US" dirty="0" smtClean="0"/>
              <a:t>Time Dependent Mass</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Risk, Cost, &amp; Benefit</a:t>
            </a:r>
          </a:p>
        </p:txBody>
      </p:sp>
      <p:sp>
        <p:nvSpPr>
          <p:cNvPr id="27651" name="Rectangle 3"/>
          <p:cNvSpPr>
            <a:spLocks noGrp="1" noChangeArrowheads="1"/>
          </p:cNvSpPr>
          <p:nvPr>
            <p:ph type="body" idx="1"/>
          </p:nvPr>
        </p:nvSpPr>
        <p:spPr>
          <a:xfrm>
            <a:off x="457200" y="1447800"/>
            <a:ext cx="8229600" cy="4953000"/>
          </a:xfrm>
        </p:spPr>
        <p:txBody>
          <a:bodyPr/>
          <a:lstStyle/>
          <a:p>
            <a:pPr eaLnBrk="1" hangingPunct="1"/>
            <a:r>
              <a:rPr lang="en-US" sz="2600" dirty="0" smtClean="0"/>
              <a:t>Cost of reducing greenhouse emissions will certainly be many billions of dollars (more like trillions if we avoid nuclear).</a:t>
            </a:r>
          </a:p>
          <a:p>
            <a:pPr eaLnBrk="1" hangingPunct="1"/>
            <a:r>
              <a:rPr lang="en-US" sz="2600" dirty="0" smtClean="0"/>
              <a:t>Certainty of controlling global warming is not 100%</a:t>
            </a:r>
          </a:p>
          <a:p>
            <a:pPr lvl="1" eaLnBrk="1" hangingPunct="1"/>
            <a:r>
              <a:rPr lang="en-US" sz="2200" dirty="0" smtClean="0"/>
              <a:t>Current predictions depend on imperfect models</a:t>
            </a:r>
          </a:p>
          <a:p>
            <a:pPr eaLnBrk="1" hangingPunct="1"/>
            <a:r>
              <a:rPr lang="en-US" sz="2600" dirty="0" smtClean="0"/>
              <a:t>Environmental and economic consequences could be truly catastrophic</a:t>
            </a:r>
          </a:p>
          <a:p>
            <a:pPr lvl="1" eaLnBrk="1" hangingPunct="1"/>
            <a:r>
              <a:rPr lang="en-US" sz="2200" dirty="0" smtClean="0"/>
              <a:t>Some say global warming could cause the end of technological civilization</a:t>
            </a:r>
          </a:p>
          <a:p>
            <a:pPr eaLnBrk="1" hangingPunct="1"/>
            <a:r>
              <a:rPr lang="en-US" sz="2600" dirty="0" smtClean="0"/>
              <a:t>As voters and consumers, these are </a:t>
            </a:r>
            <a:r>
              <a:rPr lang="en-US" sz="2600" b="1" u="sng" dirty="0" smtClean="0"/>
              <a:t>your</a:t>
            </a:r>
            <a:r>
              <a:rPr lang="en-US" sz="2600" dirty="0" smtClean="0"/>
              <a:t> issues</a:t>
            </a:r>
          </a:p>
        </p:txBody>
      </p:sp>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PQuestion"/>
          <p:cNvSpPr>
            <a:spLocks noGrp="1" noChangeArrowheads="1"/>
          </p:cNvSpPr>
          <p:nvPr>
            <p:ph type="title"/>
          </p:nvPr>
        </p:nvSpPr>
        <p:spPr>
          <a:xfrm>
            <a:off x="228600" y="152400"/>
            <a:ext cx="8763000" cy="1143000"/>
          </a:xfrm>
        </p:spPr>
        <p:txBody>
          <a:bodyPr/>
          <a:lstStyle/>
          <a:p>
            <a:pPr eaLnBrk="1" hangingPunct="1"/>
            <a:r>
              <a:rPr lang="en-US" sz="3200" smtClean="0"/>
              <a:t>Which best describes your opinion on global warming?</a:t>
            </a:r>
          </a:p>
        </p:txBody>
      </p:sp>
      <p:grpSp>
        <p:nvGrpSpPr>
          <p:cNvPr id="2" name="Countdown" hidden="1"/>
          <p:cNvGrpSpPr>
            <a:grpSpLocks/>
          </p:cNvGrpSpPr>
          <p:nvPr>
            <p:custDataLst>
              <p:tags r:id="rId2"/>
            </p:custDataLst>
          </p:nvPr>
        </p:nvGrpSpPr>
        <p:grpSpPr bwMode="auto">
          <a:xfrm>
            <a:off x="8178800" y="5216525"/>
            <a:ext cx="838200" cy="1514475"/>
            <a:chOff x="288" y="3216"/>
            <a:chExt cx="528" cy="954"/>
          </a:xfrm>
        </p:grpSpPr>
        <p:sp>
          <p:nvSpPr>
            <p:cNvPr id="580612" name="CDGlassBottom" hidden="1"/>
            <p:cNvSpPr>
              <a:spLocks noChangeArrowheads="1"/>
            </p:cNvSpPr>
            <p:nvPr/>
          </p:nvSpPr>
          <p:spPr bwMode="auto">
            <a:xfrm rot="16200000">
              <a:off x="426" y="3864"/>
              <a:ext cx="240" cy="168"/>
            </a:xfrm>
            <a:prstGeom prst="homePlate">
              <a:avLst>
                <a:gd name="adj" fmla="val 35714"/>
              </a:avLst>
            </a:prstGeom>
            <a:solidFill>
              <a:schemeClr val="accent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580613" name="CDGlassTop" hidden="1"/>
            <p:cNvSpPr>
              <a:spLocks noChangeArrowheads="1"/>
            </p:cNvSpPr>
            <p:nvPr/>
          </p:nvSpPr>
          <p:spPr bwMode="auto">
            <a:xfrm rot="5400000">
              <a:off x="426" y="3624"/>
              <a:ext cx="240" cy="168"/>
            </a:xfrm>
            <a:prstGeom prst="homePlate">
              <a:avLst>
                <a:gd name="adj" fmla="val 35714"/>
              </a:avLst>
            </a:prstGeom>
            <a:solidFill>
              <a:schemeClr val="accent1">
                <a:alpha val="0"/>
              </a:schemeClr>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28679" name="CDText" hidden="1"/>
            <p:cNvSpPr txBox="1">
              <a:spLocks noChangeArrowheads="1"/>
            </p:cNvSpPr>
            <p:nvPr/>
          </p:nvSpPr>
          <p:spPr bwMode="auto">
            <a:xfrm>
              <a:off x="288" y="3216"/>
              <a:ext cx="528" cy="327"/>
            </a:xfrm>
            <a:prstGeom prst="rect">
              <a:avLst/>
            </a:prstGeom>
            <a:noFill/>
            <a:ln w="9525">
              <a:noFill/>
              <a:miter lim="800000"/>
              <a:headEnd/>
              <a:tailEnd/>
            </a:ln>
          </p:spPr>
          <p:txBody>
            <a:bodyPr/>
            <a:lstStyle/>
            <a:p>
              <a:pPr algn="ctr"/>
              <a:r>
                <a:rPr lang="en-US" sz="2800" b="1">
                  <a:latin typeface="Times New Roman" pitchFamily="18" charset="0"/>
                </a:rPr>
                <a:t>0</a:t>
              </a:r>
            </a:p>
          </p:txBody>
        </p:sp>
        <p:sp>
          <p:nvSpPr>
            <p:cNvPr id="580615" name="CDCapTop" hidden="1"/>
            <p:cNvSpPr>
              <a:spLocks noChangeArrowheads="1"/>
            </p:cNvSpPr>
            <p:nvPr/>
          </p:nvSpPr>
          <p:spPr bwMode="auto">
            <a:xfrm>
              <a:off x="378" y="3486"/>
              <a:ext cx="336"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D6B19C"/>
                </a:gs>
                <a:gs pos="30000">
                  <a:srgbClr val="D49E6C"/>
                </a:gs>
                <a:gs pos="70000">
                  <a:srgbClr val="A65528"/>
                </a:gs>
                <a:gs pos="100000">
                  <a:srgbClr val="663012"/>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580616" name="CDCapBottom" hidden="1"/>
            <p:cNvSpPr>
              <a:spLocks noChangeArrowheads="1"/>
            </p:cNvSpPr>
            <p:nvPr/>
          </p:nvSpPr>
          <p:spPr bwMode="auto">
            <a:xfrm rot="10800000">
              <a:off x="378" y="4074"/>
              <a:ext cx="336"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D6B19C"/>
                </a:gs>
                <a:gs pos="30000">
                  <a:srgbClr val="D49E6C"/>
                </a:gs>
                <a:gs pos="70000">
                  <a:srgbClr val="A65528"/>
                </a:gs>
                <a:gs pos="100000">
                  <a:srgbClr val="663012"/>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grpSp>
      <p:sp>
        <p:nvSpPr>
          <p:cNvPr id="28676" name="TPAnswers"/>
          <p:cNvSpPr>
            <a:spLocks noGrp="1" noChangeArrowheads="1"/>
          </p:cNvSpPr>
          <p:nvPr>
            <p:ph type="body" idx="1"/>
            <p:custDataLst>
              <p:tags r:id="rId3"/>
            </p:custDataLst>
          </p:nvPr>
        </p:nvSpPr>
        <p:spPr>
          <a:xfrm>
            <a:off x="152400" y="1828800"/>
            <a:ext cx="5105400" cy="4876800"/>
          </a:xfrm>
        </p:spPr>
        <p:txBody>
          <a:bodyPr/>
          <a:lstStyle/>
          <a:p>
            <a:pPr marL="609600" indent="-609600" eaLnBrk="1" hangingPunct="1">
              <a:lnSpc>
                <a:spcPct val="90000"/>
              </a:lnSpc>
              <a:buFont typeface="Wingdings" pitchFamily="2" charset="2"/>
              <a:buAutoNum type="alphaUcPeriod"/>
            </a:pPr>
            <a:r>
              <a:rPr lang="en-US" sz="2100" smtClean="0"/>
              <a:t>This is just political hype.  No action is needed.</a:t>
            </a:r>
          </a:p>
          <a:p>
            <a:pPr marL="609600" indent="-609600" eaLnBrk="1" hangingPunct="1">
              <a:lnSpc>
                <a:spcPct val="90000"/>
              </a:lnSpc>
              <a:buFont typeface="Wingdings" pitchFamily="2" charset="2"/>
              <a:buAutoNum type="alphaUcPeriod"/>
            </a:pPr>
            <a:r>
              <a:rPr lang="en-US" sz="2100" smtClean="0"/>
              <a:t>We should wait until the models are better before we do anything.</a:t>
            </a:r>
          </a:p>
          <a:p>
            <a:pPr marL="609600" indent="-609600" eaLnBrk="1" hangingPunct="1">
              <a:lnSpc>
                <a:spcPct val="90000"/>
              </a:lnSpc>
              <a:buFont typeface="Wingdings" pitchFamily="2" charset="2"/>
              <a:buAutoNum type="alphaUcPeriod"/>
            </a:pPr>
            <a:r>
              <a:rPr lang="en-US" sz="2100" smtClean="0"/>
              <a:t>I’d like beachfront property in Utah.  Do nothing and party on!</a:t>
            </a:r>
          </a:p>
          <a:p>
            <a:pPr marL="609600" indent="-609600" eaLnBrk="1" hangingPunct="1">
              <a:lnSpc>
                <a:spcPct val="90000"/>
              </a:lnSpc>
              <a:buFont typeface="Wingdings" pitchFamily="2" charset="2"/>
              <a:buAutoNum type="alphaUcPeriod"/>
            </a:pPr>
            <a:r>
              <a:rPr lang="en-US" sz="2100" smtClean="0"/>
              <a:t>We should invest the $billions needed to find ways to reduce greenhouse gas emissions.</a:t>
            </a:r>
          </a:p>
          <a:p>
            <a:pPr marL="609600" indent="-609600" eaLnBrk="1" hangingPunct="1">
              <a:lnSpc>
                <a:spcPct val="90000"/>
              </a:lnSpc>
              <a:buFont typeface="Wingdings" pitchFamily="2" charset="2"/>
              <a:buAutoNum type="alphaUcPeriod"/>
            </a:pPr>
            <a:r>
              <a:rPr lang="en-US" sz="2100" smtClean="0"/>
              <a:t>We are already in danger.  We should immediately stop driving cars!</a:t>
            </a:r>
          </a:p>
        </p:txBody>
      </p:sp>
    </p:spTree>
    <p:custDataLst>
      <p:tags r:id="rId1"/>
    </p:custData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934200" cy="838200"/>
          </a:xfrm>
        </p:spPr>
        <p:txBody>
          <a:bodyPr/>
          <a:lstStyle/>
          <a:p>
            <a:r>
              <a:rPr lang="en-US" dirty="0" smtClean="0"/>
              <a:t>Time Dependent Mass</a:t>
            </a:r>
            <a:endParaRPr lang="en-US" dirty="0"/>
          </a:p>
        </p:txBody>
      </p:sp>
      <p:sp>
        <p:nvSpPr>
          <p:cNvPr id="4" name="TextBox 3"/>
          <p:cNvSpPr txBox="1"/>
          <p:nvPr/>
        </p:nvSpPr>
        <p:spPr>
          <a:xfrm>
            <a:off x="818745" y="3091774"/>
            <a:ext cx="7086599" cy="2677656"/>
          </a:xfrm>
          <a:prstGeom prst="rect">
            <a:avLst/>
          </a:prstGeom>
          <a:noFill/>
        </p:spPr>
        <p:txBody>
          <a:bodyPr wrap="square" rtlCol="0">
            <a:spAutoFit/>
          </a:bodyPr>
          <a:lstStyle/>
          <a:p>
            <a:r>
              <a:rPr lang="en-US" dirty="0" smtClean="0"/>
              <a:t>How much more massive will the Earth be after one million years?</a:t>
            </a:r>
          </a:p>
          <a:p>
            <a:endParaRPr lang="en-US" dirty="0" smtClean="0"/>
          </a:p>
          <a:p>
            <a:r>
              <a:rPr lang="en-US" dirty="0" smtClean="0"/>
              <a:t>36,500,000,000 metric tons more massive</a:t>
            </a:r>
          </a:p>
          <a:p>
            <a:endParaRPr lang="en-US" dirty="0" smtClean="0"/>
          </a:p>
          <a:p>
            <a:r>
              <a:rPr lang="en-US" dirty="0" smtClean="0"/>
              <a:t>In one million years the Earth will be ~5,972,000,000,036,500,000,000 metric tons</a:t>
            </a:r>
          </a:p>
        </p:txBody>
      </p:sp>
      <p:graphicFrame>
        <p:nvGraphicFramePr>
          <p:cNvPr id="5" name="Object 4"/>
          <p:cNvGraphicFramePr>
            <a:graphicFrameLocks noChangeAspect="1"/>
          </p:cNvGraphicFramePr>
          <p:nvPr/>
        </p:nvGraphicFramePr>
        <p:xfrm>
          <a:off x="1295400" y="1676400"/>
          <a:ext cx="6299200" cy="1219200"/>
        </p:xfrm>
        <a:graphic>
          <a:graphicData uri="http://schemas.openxmlformats.org/presentationml/2006/ole">
            <mc:AlternateContent xmlns:mc="http://schemas.openxmlformats.org/markup-compatibility/2006">
              <mc:Choice xmlns:v="urn:schemas-microsoft-com:vml" Requires="v">
                <p:oleObj spid="_x0000_s674823" name="Equation" r:id="rId4" imgW="2361960" imgH="457200" progId="Equation.3">
                  <p:embed/>
                </p:oleObj>
              </mc:Choice>
              <mc:Fallback>
                <p:oleObj name="Equation" r:id="rId4" imgW="2361960" imgH="457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676400"/>
                        <a:ext cx="62992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p:cNvCxnSpPr/>
          <p:nvPr/>
        </p:nvCxnSpPr>
        <p:spPr bwMode="auto">
          <a:xfrm flipV="1">
            <a:off x="2286000" y="2362200"/>
            <a:ext cx="457200" cy="6096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flipV="1">
            <a:off x="4114800" y="1752600"/>
            <a:ext cx="457200" cy="6096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V="1">
            <a:off x="3810000" y="2362200"/>
            <a:ext cx="457200" cy="6096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flipV="1">
            <a:off x="6705600" y="1981200"/>
            <a:ext cx="457200" cy="6096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2" name="Straight Arrow Connector 11"/>
          <p:cNvCxnSpPr/>
          <p:nvPr/>
        </p:nvCxnSpPr>
        <p:spPr bwMode="auto">
          <a:xfrm>
            <a:off x="2062264" y="5758774"/>
            <a:ext cx="1313234" cy="0"/>
          </a:xfrm>
          <a:prstGeom prst="straightConnector1">
            <a:avLst/>
          </a:prstGeom>
          <a:solidFill>
            <a:schemeClr val="accent1"/>
          </a:solidFill>
          <a:ln w="25400" cap="flat" cmpd="sng" algn="ctr">
            <a:solidFill>
              <a:schemeClr val="tx1"/>
            </a:solidFill>
            <a:prstDash val="solid"/>
            <a:round/>
            <a:headEnd type="arrow"/>
            <a:tailEnd type="arrow"/>
          </a:ln>
          <a:effectLst/>
        </p:spPr>
      </p:cxnSp>
      <p:sp>
        <p:nvSpPr>
          <p:cNvPr id="13" name="TextBox 12"/>
          <p:cNvSpPr txBox="1"/>
          <p:nvPr/>
        </p:nvSpPr>
        <p:spPr>
          <a:xfrm>
            <a:off x="525294" y="5982511"/>
            <a:ext cx="7989688" cy="461665"/>
          </a:xfrm>
          <a:prstGeom prst="rect">
            <a:avLst/>
          </a:prstGeom>
          <a:noFill/>
        </p:spPr>
        <p:txBody>
          <a:bodyPr wrap="none" rtlCol="0">
            <a:spAutoFit/>
          </a:bodyPr>
          <a:lstStyle/>
          <a:p>
            <a:r>
              <a:rPr lang="en-US" dirty="0" smtClean="0">
                <a:solidFill>
                  <a:srgbClr val="FF0000"/>
                </a:solidFill>
              </a:rPr>
              <a:t>7 orders of magnitude away from making a difference!</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153400" cy="1295400"/>
          </a:xfrm>
        </p:spPr>
        <p:txBody>
          <a:bodyPr/>
          <a:lstStyle/>
          <a:p>
            <a:pPr eaLnBrk="1" hangingPunct="1"/>
            <a:r>
              <a:rPr lang="en-US" sz="3200" dirty="0" smtClean="0"/>
              <a:t>How do we know anything about the Earth’s Interior?</a:t>
            </a:r>
          </a:p>
        </p:txBody>
      </p:sp>
      <p:sp>
        <p:nvSpPr>
          <p:cNvPr id="11267" name="Rectangle 3"/>
          <p:cNvSpPr>
            <a:spLocks noGrp="1" noChangeArrowheads="1"/>
          </p:cNvSpPr>
          <p:nvPr>
            <p:ph type="body" idx="1"/>
          </p:nvPr>
        </p:nvSpPr>
        <p:spPr>
          <a:xfrm>
            <a:off x="685800" y="1676400"/>
            <a:ext cx="7772400" cy="4724400"/>
          </a:xfrm>
        </p:spPr>
        <p:txBody>
          <a:bodyPr/>
          <a:lstStyle/>
          <a:p>
            <a:pPr eaLnBrk="1" hangingPunct="1"/>
            <a:r>
              <a:rPr lang="en-US" dirty="0" smtClean="0"/>
              <a:t>Direct Observations</a:t>
            </a:r>
          </a:p>
          <a:p>
            <a:pPr eaLnBrk="1" hangingPunct="1"/>
            <a:r>
              <a:rPr lang="en-US" dirty="0" smtClean="0"/>
              <a:t>Inferences from Meteorites</a:t>
            </a:r>
          </a:p>
          <a:p>
            <a:pPr eaLnBrk="1" hangingPunct="1"/>
            <a:r>
              <a:rPr lang="en-US" dirty="0" smtClean="0"/>
              <a:t>Evidences from Earth’s Mass &amp; Density</a:t>
            </a:r>
          </a:p>
          <a:p>
            <a:pPr eaLnBrk="1" hangingPunct="1"/>
            <a:r>
              <a:rPr lang="en-US" dirty="0" smtClean="0"/>
              <a:t>Evidences from Seismology</a:t>
            </a:r>
          </a:p>
          <a:p>
            <a:pPr eaLnBrk="1" hangingPunct="1"/>
            <a:r>
              <a:rPr lang="en-US" dirty="0" smtClean="0"/>
              <a:t>Evidences from Earth’s Magnetic Field</a:t>
            </a: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smtClean="0"/>
              <a:t>Digging a hole where </a:t>
            </a:r>
            <a:r>
              <a:rPr lang="en-US" i="1" dirty="0" smtClean="0"/>
              <a:t>people</a:t>
            </a:r>
            <a:r>
              <a:rPr lang="en-US" dirty="0" smtClean="0"/>
              <a:t> can go: </a:t>
            </a:r>
            <a:br>
              <a:rPr lang="en-US" dirty="0" smtClean="0"/>
            </a:br>
            <a:r>
              <a:rPr lang="en-US" dirty="0" smtClean="0"/>
              <a:t>a mine</a:t>
            </a:r>
          </a:p>
        </p:txBody>
      </p:sp>
      <p:sp>
        <p:nvSpPr>
          <p:cNvPr id="12291" name="Rectangle 3"/>
          <p:cNvSpPr>
            <a:spLocks noGrp="1" noChangeArrowheads="1"/>
          </p:cNvSpPr>
          <p:nvPr>
            <p:ph type="body" idx="1"/>
          </p:nvPr>
        </p:nvSpPr>
        <p:spPr>
          <a:xfrm>
            <a:off x="381000" y="1371600"/>
            <a:ext cx="8382000" cy="1143000"/>
          </a:xfrm>
        </p:spPr>
        <p:txBody>
          <a:bodyPr/>
          <a:lstStyle/>
          <a:p>
            <a:pPr eaLnBrk="1" hangingPunct="1"/>
            <a:r>
              <a:rPr lang="en-US" dirty="0" smtClean="0">
                <a:latin typeface="+mj-lt"/>
              </a:rPr>
              <a:t>World's </a:t>
            </a:r>
            <a:r>
              <a:rPr lang="en-US" dirty="0" smtClean="0">
                <a:latin typeface="+mj-lt"/>
              </a:rPr>
              <a:t>deepest mine, 3585m (2.2 miles) below surface </a:t>
            </a:r>
          </a:p>
        </p:txBody>
      </p:sp>
      <p:pic>
        <p:nvPicPr>
          <p:cNvPr id="113670" name="Picture 6" descr="full image"/>
          <p:cNvPicPr>
            <a:picLocks noChangeAspect="1" noChangeArrowheads="1"/>
          </p:cNvPicPr>
          <p:nvPr/>
        </p:nvPicPr>
        <p:blipFill>
          <a:blip r:embed="rId4" cstate="print"/>
          <a:srcRect/>
          <a:stretch>
            <a:fillRect/>
          </a:stretch>
        </p:blipFill>
        <p:spPr bwMode="auto">
          <a:xfrm>
            <a:off x="228600" y="2895600"/>
            <a:ext cx="3962400" cy="2865438"/>
          </a:xfrm>
          <a:prstGeom prst="rect">
            <a:avLst/>
          </a:prstGeom>
          <a:ln>
            <a:noFill/>
          </a:ln>
          <a:effectLst>
            <a:outerShdw blurRad="292100" dist="139700" dir="2700000" algn="tl" rotWithShape="0">
              <a:srgbClr val="333333">
                <a:alpha val="65000"/>
              </a:srgbClr>
            </a:outerShdw>
          </a:effectLst>
        </p:spPr>
      </p:pic>
      <p:sp>
        <p:nvSpPr>
          <p:cNvPr id="12293" name="Text Box 7"/>
          <p:cNvSpPr txBox="1">
            <a:spLocks noChangeArrowheads="1"/>
          </p:cNvSpPr>
          <p:nvPr/>
        </p:nvSpPr>
        <p:spPr bwMode="auto">
          <a:xfrm>
            <a:off x="1066800" y="5867400"/>
            <a:ext cx="1947969" cy="461665"/>
          </a:xfrm>
          <a:prstGeom prst="rect">
            <a:avLst/>
          </a:prstGeom>
          <a:noFill/>
          <a:ln w="12700">
            <a:noFill/>
            <a:miter lim="800000"/>
            <a:headEnd/>
            <a:tailEnd/>
          </a:ln>
        </p:spPr>
        <p:txBody>
          <a:bodyPr wrap="none">
            <a:spAutoFit/>
          </a:bodyPr>
          <a:lstStyle/>
          <a:p>
            <a:r>
              <a:rPr lang="en-US" dirty="0">
                <a:latin typeface="+mj-lt"/>
              </a:rPr>
              <a:t>1933, ½ mile</a:t>
            </a:r>
          </a:p>
        </p:txBody>
      </p:sp>
      <p:pic>
        <p:nvPicPr>
          <p:cNvPr id="113673" name="Picture 9" descr="SA Gold Miner.jpg"/>
          <p:cNvPicPr>
            <a:picLocks noChangeAspect="1" noChangeArrowheads="1"/>
          </p:cNvPicPr>
          <p:nvPr/>
        </p:nvPicPr>
        <p:blipFill>
          <a:blip r:embed="rId5" cstate="print"/>
          <a:srcRect/>
          <a:stretch>
            <a:fillRect/>
          </a:stretch>
        </p:blipFill>
        <p:spPr bwMode="auto">
          <a:xfrm>
            <a:off x="4381500" y="2898775"/>
            <a:ext cx="4305300" cy="2901950"/>
          </a:xfrm>
          <a:prstGeom prst="rect">
            <a:avLst/>
          </a:prstGeom>
          <a:ln>
            <a:noFill/>
          </a:ln>
          <a:effectLst>
            <a:outerShdw blurRad="292100" dist="139700" dir="2700000" algn="tl" rotWithShape="0">
              <a:srgbClr val="333333">
                <a:alpha val="65000"/>
              </a:srgbClr>
            </a:outerShdw>
          </a:effectLst>
        </p:spPr>
      </p:pic>
      <p:sp>
        <p:nvSpPr>
          <p:cNvPr id="12295" name="Text Box 10"/>
          <p:cNvSpPr txBox="1">
            <a:spLocks noChangeArrowheads="1"/>
          </p:cNvSpPr>
          <p:nvPr/>
        </p:nvSpPr>
        <p:spPr bwMode="auto">
          <a:xfrm>
            <a:off x="5410200" y="5867400"/>
            <a:ext cx="2281238" cy="457200"/>
          </a:xfrm>
          <a:prstGeom prst="rect">
            <a:avLst/>
          </a:prstGeom>
          <a:noFill/>
          <a:ln w="12700">
            <a:noFill/>
            <a:miter lim="800000"/>
            <a:headEnd/>
            <a:tailEnd/>
          </a:ln>
        </p:spPr>
        <p:txBody>
          <a:bodyPr wrap="none">
            <a:spAutoFit/>
          </a:bodyPr>
          <a:lstStyle/>
          <a:p>
            <a:r>
              <a:rPr lang="en-US">
                <a:latin typeface="+mj-lt"/>
              </a:rPr>
              <a:t>2005, ~2 miles</a:t>
            </a: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dirty="0" smtClean="0"/>
              <a:t>Drilling a hole</a:t>
            </a:r>
          </a:p>
        </p:txBody>
      </p:sp>
      <p:sp>
        <p:nvSpPr>
          <p:cNvPr id="14339" name="Rectangle 3"/>
          <p:cNvSpPr>
            <a:spLocks noGrp="1" noChangeArrowheads="1"/>
          </p:cNvSpPr>
          <p:nvPr>
            <p:ph type="body" idx="1"/>
          </p:nvPr>
        </p:nvSpPr>
        <p:spPr>
          <a:xfrm>
            <a:off x="381000" y="1371600"/>
            <a:ext cx="8382000" cy="1219200"/>
          </a:xfrm>
        </p:spPr>
        <p:txBody>
          <a:bodyPr/>
          <a:lstStyle/>
          <a:p>
            <a:pPr eaLnBrk="1" hangingPunct="1"/>
            <a:r>
              <a:rPr lang="en-US" sz="3600" dirty="0" smtClean="0">
                <a:latin typeface="Calisto MT" pitchFamily="18" charset="0"/>
              </a:rPr>
              <a:t>The deepest hole </a:t>
            </a:r>
            <a:r>
              <a:rPr lang="en-US" sz="3600" i="1" dirty="0" smtClean="0">
                <a:latin typeface="Calisto MT" pitchFamily="18" charset="0"/>
              </a:rPr>
              <a:t>drilled</a:t>
            </a:r>
            <a:r>
              <a:rPr lang="en-US" sz="3600" dirty="0" smtClean="0">
                <a:latin typeface="Calisto MT" pitchFamily="18" charset="0"/>
              </a:rPr>
              <a:t> </a:t>
            </a:r>
            <a:r>
              <a:rPr lang="en-US" sz="3600" dirty="0" smtClean="0">
                <a:latin typeface="Calisto MT" pitchFamily="18" charset="0"/>
              </a:rPr>
              <a:t>= </a:t>
            </a:r>
            <a:r>
              <a:rPr lang="en-US" sz="3600" dirty="0" smtClean="0">
                <a:latin typeface="Calisto MT" pitchFamily="18" charset="0"/>
              </a:rPr>
              <a:t>12.26 </a:t>
            </a:r>
            <a:r>
              <a:rPr lang="en-US" sz="3600" dirty="0" smtClean="0">
                <a:latin typeface="Calisto MT" pitchFamily="18" charset="0"/>
              </a:rPr>
              <a:t>km.</a:t>
            </a:r>
          </a:p>
        </p:txBody>
      </p:sp>
      <p:pic>
        <p:nvPicPr>
          <p:cNvPr id="14340" name="Picture 4"/>
          <p:cNvPicPr>
            <a:picLocks noChangeAspect="1" noChangeArrowheads="1"/>
          </p:cNvPicPr>
          <p:nvPr/>
        </p:nvPicPr>
        <p:blipFill>
          <a:blip r:embed="rId4" cstate="print"/>
          <a:srcRect/>
          <a:stretch>
            <a:fillRect/>
          </a:stretch>
        </p:blipFill>
        <p:spPr bwMode="auto">
          <a:xfrm>
            <a:off x="901901" y="3632226"/>
            <a:ext cx="2775153" cy="1966887"/>
          </a:xfrm>
          <a:prstGeom prst="rect">
            <a:avLst/>
          </a:prstGeom>
          <a:noFill/>
          <a:ln w="9525">
            <a:noFill/>
            <a:miter lim="800000"/>
            <a:headEnd/>
            <a:tailEnd/>
          </a:ln>
        </p:spPr>
      </p:pic>
      <p:sp>
        <p:nvSpPr>
          <p:cNvPr id="5" name="Oval 4"/>
          <p:cNvSpPr/>
          <p:nvPr/>
        </p:nvSpPr>
        <p:spPr bwMode="auto">
          <a:xfrm>
            <a:off x="381000" y="2895600"/>
            <a:ext cx="3810000" cy="381000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6" name="Oval 5"/>
          <p:cNvSpPr/>
          <p:nvPr/>
        </p:nvSpPr>
        <p:spPr bwMode="auto">
          <a:xfrm>
            <a:off x="494489" y="3020438"/>
            <a:ext cx="3581400" cy="3581400"/>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7" name="Oval 6"/>
          <p:cNvSpPr/>
          <p:nvPr/>
        </p:nvSpPr>
        <p:spPr bwMode="auto">
          <a:xfrm>
            <a:off x="1246761" y="3772710"/>
            <a:ext cx="2076856" cy="2076856"/>
          </a:xfrm>
          <a:prstGeom prst="ellipse">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8" name="Oval 7"/>
          <p:cNvSpPr/>
          <p:nvPr/>
        </p:nvSpPr>
        <p:spPr bwMode="auto">
          <a:xfrm>
            <a:off x="1658566" y="4184515"/>
            <a:ext cx="1253247" cy="1253247"/>
          </a:xfrm>
          <a:prstGeom prst="ellipse">
            <a:avLst/>
          </a:prstGeom>
          <a:solidFill>
            <a:schemeClr val="accent4">
              <a:lumMod val="85000"/>
              <a:lumOff val="1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9" name="Rectangle 8"/>
          <p:cNvSpPr/>
          <p:nvPr/>
        </p:nvSpPr>
        <p:spPr bwMode="auto">
          <a:xfrm>
            <a:off x="2187573" y="2863850"/>
            <a:ext cx="215108" cy="2103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cxnSp>
        <p:nvCxnSpPr>
          <p:cNvPr id="11" name="Straight Connector 10"/>
          <p:cNvCxnSpPr/>
          <p:nvPr/>
        </p:nvCxnSpPr>
        <p:spPr bwMode="auto">
          <a:xfrm flipV="1">
            <a:off x="2407444" y="2519465"/>
            <a:ext cx="2096462" cy="34279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2400300" y="3076575"/>
            <a:ext cx="2093879" cy="3051851"/>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9" name="Rectangle 18"/>
          <p:cNvSpPr/>
          <p:nvPr/>
        </p:nvSpPr>
        <p:spPr bwMode="auto">
          <a:xfrm>
            <a:off x="4490936" y="2516220"/>
            <a:ext cx="4448783" cy="3612205"/>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23" name="Rectangle 22"/>
          <p:cNvSpPr/>
          <p:nvPr/>
        </p:nvSpPr>
        <p:spPr bwMode="auto">
          <a:xfrm>
            <a:off x="4500562" y="3076778"/>
            <a:ext cx="4434393" cy="2681998"/>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Comic Sans MS" pitchFamily="66" charset="0"/>
            </a:endParaRPr>
          </a:p>
        </p:txBody>
      </p:sp>
      <p:sp>
        <p:nvSpPr>
          <p:cNvPr id="24" name="Rectangle 23"/>
          <p:cNvSpPr/>
          <p:nvPr/>
        </p:nvSpPr>
        <p:spPr bwMode="auto">
          <a:xfrm>
            <a:off x="4495800" y="5758774"/>
            <a:ext cx="4453647" cy="368182"/>
          </a:xfrm>
          <a:prstGeom prst="rect">
            <a:avLst/>
          </a:prstGeom>
          <a:solidFill>
            <a:schemeClr val="bg1">
              <a:lumMod val="65000"/>
            </a:schemeClr>
          </a:solidFill>
          <a:ln w="127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30" name="Rounded Rectangle 29"/>
          <p:cNvSpPr/>
          <p:nvPr/>
        </p:nvSpPr>
        <p:spPr bwMode="auto">
          <a:xfrm rot="-300000">
            <a:off x="6444183" y="2948560"/>
            <a:ext cx="53366" cy="655208"/>
          </a:xfrm>
          <a:prstGeom prst="roundRect">
            <a:avLst/>
          </a:prstGeom>
          <a:solidFill>
            <a:schemeClr val="accent3"/>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cxnSp>
        <p:nvCxnSpPr>
          <p:cNvPr id="32" name="Straight Arrow Connector 31"/>
          <p:cNvCxnSpPr/>
          <p:nvPr/>
        </p:nvCxnSpPr>
        <p:spPr bwMode="auto">
          <a:xfrm flipV="1">
            <a:off x="7811311" y="3093396"/>
            <a:ext cx="9727" cy="2616740"/>
          </a:xfrm>
          <a:prstGeom prst="straightConnector1">
            <a:avLst/>
          </a:prstGeom>
          <a:solidFill>
            <a:schemeClr val="accent1"/>
          </a:solidFill>
          <a:ln w="25400" cap="flat" cmpd="sng" algn="ctr">
            <a:solidFill>
              <a:schemeClr val="tx1"/>
            </a:solidFill>
            <a:prstDash val="solid"/>
            <a:round/>
            <a:headEnd type="arrow"/>
            <a:tailEnd type="arrow"/>
          </a:ln>
          <a:effectLst/>
        </p:spPr>
      </p:cxnSp>
      <p:sp>
        <p:nvSpPr>
          <p:cNvPr id="33" name="TextBox 32"/>
          <p:cNvSpPr txBox="1"/>
          <p:nvPr/>
        </p:nvSpPr>
        <p:spPr>
          <a:xfrm>
            <a:off x="6828817" y="4221805"/>
            <a:ext cx="965329" cy="461665"/>
          </a:xfrm>
          <a:prstGeom prst="rect">
            <a:avLst/>
          </a:prstGeom>
          <a:noFill/>
        </p:spPr>
        <p:txBody>
          <a:bodyPr wrap="none" rtlCol="0">
            <a:spAutoFit/>
          </a:bodyPr>
          <a:lstStyle/>
          <a:p>
            <a:r>
              <a:rPr lang="en-US" dirty="0" smtClean="0"/>
              <a:t>50km</a:t>
            </a:r>
            <a:endParaRPr lang="en-US" dirty="0"/>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Direct Observations</a:t>
            </a:r>
          </a:p>
        </p:txBody>
      </p:sp>
      <p:sp>
        <p:nvSpPr>
          <p:cNvPr id="117763" name="Rectangle 3"/>
          <p:cNvSpPr>
            <a:spLocks noGrp="1" noChangeArrowheads="1"/>
          </p:cNvSpPr>
          <p:nvPr>
            <p:ph type="body" idx="1"/>
          </p:nvPr>
        </p:nvSpPr>
        <p:spPr>
          <a:xfrm>
            <a:off x="0" y="1554479"/>
            <a:ext cx="8862646" cy="893299"/>
          </a:xfrm>
        </p:spPr>
        <p:txBody>
          <a:bodyPr/>
          <a:lstStyle/>
          <a:p>
            <a:pPr lvl="1" eaLnBrk="1" hangingPunct="1"/>
            <a:r>
              <a:rPr lang="en-US" sz="3600" dirty="0" smtClean="0">
                <a:latin typeface="Calisto MT" pitchFamily="18" charset="0"/>
              </a:rPr>
              <a:t>rock brought </a:t>
            </a:r>
            <a:r>
              <a:rPr lang="en-US" sz="3600" dirty="0" smtClean="0">
                <a:latin typeface="Calisto MT" pitchFamily="18" charset="0"/>
              </a:rPr>
              <a:t>up in </a:t>
            </a:r>
            <a:r>
              <a:rPr lang="en-US" sz="3600" dirty="0" smtClean="0">
                <a:latin typeface="Calisto MT" pitchFamily="18" charset="0"/>
              </a:rPr>
              <a:t>magma to </a:t>
            </a:r>
            <a:r>
              <a:rPr lang="en-US" sz="3600" dirty="0" smtClean="0">
                <a:latin typeface="Calisto MT" pitchFamily="18" charset="0"/>
              </a:rPr>
              <a:t>the surface</a:t>
            </a:r>
          </a:p>
        </p:txBody>
      </p:sp>
      <p:pic>
        <p:nvPicPr>
          <p:cNvPr id="117764" name="Picture 4" descr="PeridotiteInclusions"/>
          <p:cNvPicPr>
            <a:picLocks noChangeAspect="1" noChangeArrowheads="1"/>
          </p:cNvPicPr>
          <p:nvPr/>
        </p:nvPicPr>
        <p:blipFill>
          <a:blip r:embed="rId4" cstate="print"/>
          <a:srcRect/>
          <a:stretch>
            <a:fillRect/>
          </a:stretch>
        </p:blipFill>
        <p:spPr bwMode="auto">
          <a:xfrm>
            <a:off x="4897902" y="3094892"/>
            <a:ext cx="3657600" cy="2536825"/>
          </a:xfrm>
          <a:prstGeom prst="rect">
            <a:avLst/>
          </a:prstGeom>
          <a:ln>
            <a:noFill/>
          </a:ln>
          <a:effectLst>
            <a:outerShdw blurRad="292100" dist="139700" dir="2700000" algn="tl" rotWithShape="0">
              <a:srgbClr val="333333">
                <a:alpha val="65000"/>
              </a:srgbClr>
            </a:outerShdw>
          </a:effectLst>
        </p:spPr>
      </p:pic>
      <p:pic>
        <p:nvPicPr>
          <p:cNvPr id="117766" name="Picture 6" descr="crarenal2"/>
          <p:cNvPicPr>
            <a:picLocks noChangeAspect="1" noChangeArrowheads="1"/>
          </p:cNvPicPr>
          <p:nvPr/>
        </p:nvPicPr>
        <p:blipFill>
          <a:blip r:embed="rId5" cstate="print"/>
          <a:srcRect/>
          <a:stretch>
            <a:fillRect/>
          </a:stretch>
        </p:blipFill>
        <p:spPr bwMode="auto">
          <a:xfrm>
            <a:off x="561974" y="3080604"/>
            <a:ext cx="3857625" cy="2551113"/>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6" name="Picture 6" descr="Asteroid_Belt"/>
          <p:cNvPicPr>
            <a:picLocks noChangeAspect="1" noChangeArrowheads="1"/>
          </p:cNvPicPr>
          <p:nvPr/>
        </p:nvPicPr>
        <p:blipFill>
          <a:blip r:embed="rId4" cstate="print"/>
          <a:srcRect/>
          <a:stretch>
            <a:fillRect/>
          </a:stretch>
        </p:blipFill>
        <p:spPr bwMode="auto">
          <a:xfrm>
            <a:off x="4114800" y="1371600"/>
            <a:ext cx="4727575" cy="5257800"/>
          </a:xfrm>
          <a:prstGeom prst="rect">
            <a:avLst/>
          </a:prstGeom>
          <a:ln>
            <a:noFill/>
          </a:ln>
          <a:effectLst>
            <a:outerShdw blurRad="292100" dist="139700" dir="2700000" algn="tl" rotWithShape="0">
              <a:srgbClr val="333333">
                <a:alpha val="65000"/>
              </a:srgbClr>
            </a:outerShdw>
          </a:effectLst>
        </p:spPr>
      </p:pic>
      <p:sp>
        <p:nvSpPr>
          <p:cNvPr id="16387" name="Rectangle 2"/>
          <p:cNvSpPr>
            <a:spLocks noGrp="1" noChangeArrowheads="1"/>
          </p:cNvSpPr>
          <p:nvPr>
            <p:ph type="title"/>
          </p:nvPr>
        </p:nvSpPr>
        <p:spPr/>
        <p:txBody>
          <a:bodyPr/>
          <a:lstStyle/>
          <a:p>
            <a:pPr eaLnBrk="1" hangingPunct="1"/>
            <a:r>
              <a:rPr lang="en-US" smtClean="0"/>
              <a:t>What is a Meteorite?</a:t>
            </a:r>
          </a:p>
        </p:txBody>
      </p:sp>
      <p:sp>
        <p:nvSpPr>
          <p:cNvPr id="97283" name="Rectangle 3"/>
          <p:cNvSpPr>
            <a:spLocks noGrp="1" noChangeArrowheads="1"/>
          </p:cNvSpPr>
          <p:nvPr>
            <p:ph type="body" idx="1"/>
          </p:nvPr>
        </p:nvSpPr>
        <p:spPr>
          <a:xfrm>
            <a:off x="352656" y="1526344"/>
            <a:ext cx="3487615" cy="921434"/>
          </a:xfrm>
        </p:spPr>
        <p:txBody>
          <a:bodyPr/>
          <a:lstStyle/>
          <a:p>
            <a:pPr marL="361950" indent="-361950" eaLnBrk="1" hangingPunct="1">
              <a:lnSpc>
                <a:spcPct val="80000"/>
              </a:lnSpc>
            </a:pPr>
            <a:r>
              <a:rPr lang="en-US" sz="2400" b="1" dirty="0" smtClean="0">
                <a:latin typeface="Calisto MT" pitchFamily="18" charset="0"/>
              </a:rPr>
              <a:t>Meteorite: </a:t>
            </a:r>
            <a:r>
              <a:rPr lang="en-US" sz="2400" dirty="0" smtClean="0">
                <a:latin typeface="Calisto MT" pitchFamily="18" charset="0"/>
              </a:rPr>
              <a:t>- chunk of rock from space </a:t>
            </a:r>
            <a:r>
              <a:rPr lang="en-US" sz="2400" i="1" dirty="0" smtClean="0">
                <a:latin typeface="Calisto MT" pitchFamily="18" charset="0"/>
              </a:rPr>
              <a:t>that lands on earth</a:t>
            </a:r>
            <a:r>
              <a:rPr lang="en-US" sz="2400" dirty="0" smtClean="0">
                <a:latin typeface="Calisto MT" pitchFamily="18" charset="0"/>
              </a:rPr>
              <a:t>.  (“shooting star</a:t>
            </a:r>
            <a:r>
              <a:rPr lang="en-US" sz="2400" dirty="0" smtClean="0">
                <a:latin typeface="Calisto MT" pitchFamily="18" charset="0"/>
              </a:rPr>
              <a:t>”)</a:t>
            </a:r>
            <a:endParaRPr lang="en-US" sz="2400" dirty="0" smtClean="0">
              <a:latin typeface="Calisto MT" pitchFamily="18" charset="0"/>
            </a:endParaRPr>
          </a:p>
        </p:txBody>
      </p:sp>
      <p:pic>
        <p:nvPicPr>
          <p:cNvPr id="97288" name="Picture 8" descr="A brilliant shooting star flashes across the sky during a major meteor shower (Picture courtesy of Brian and Jean Felles)"/>
          <p:cNvPicPr>
            <a:picLocks noChangeAspect="1" noChangeArrowheads="1"/>
          </p:cNvPicPr>
          <p:nvPr/>
        </p:nvPicPr>
        <p:blipFill>
          <a:blip r:embed="rId5" cstate="print"/>
          <a:srcRect/>
          <a:stretch>
            <a:fillRect/>
          </a:stretch>
        </p:blipFill>
        <p:spPr bwMode="auto">
          <a:xfrm>
            <a:off x="1066800" y="3124200"/>
            <a:ext cx="2284413" cy="35052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7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Where do you go to find meteorite?</a:t>
            </a:r>
          </a:p>
        </p:txBody>
      </p:sp>
      <p:sp>
        <p:nvSpPr>
          <p:cNvPr id="17411" name="Rectangle 3"/>
          <p:cNvSpPr>
            <a:spLocks noGrp="1" noChangeArrowheads="1"/>
          </p:cNvSpPr>
          <p:nvPr>
            <p:ph type="body" idx="1"/>
          </p:nvPr>
        </p:nvSpPr>
        <p:spPr/>
        <p:txBody>
          <a:bodyPr/>
          <a:lstStyle/>
          <a:p>
            <a:pPr eaLnBrk="1" hangingPunct="1"/>
            <a:r>
              <a:rPr lang="en-US" smtClean="0"/>
              <a:t>Antarctica</a:t>
            </a:r>
          </a:p>
        </p:txBody>
      </p:sp>
      <p:pic>
        <p:nvPicPr>
          <p:cNvPr id="141317" name="Picture 5" descr="20050825-meteor-artist-impression-110436"/>
          <p:cNvPicPr>
            <a:picLocks noChangeAspect="1" noChangeArrowheads="1"/>
          </p:cNvPicPr>
          <p:nvPr/>
        </p:nvPicPr>
        <p:blipFill>
          <a:blip r:embed="rId4" cstate="print"/>
          <a:srcRect/>
          <a:stretch>
            <a:fillRect/>
          </a:stretch>
        </p:blipFill>
        <p:spPr bwMode="auto">
          <a:xfrm>
            <a:off x="4724400" y="1371600"/>
            <a:ext cx="4191000" cy="3143250"/>
          </a:xfrm>
          <a:prstGeom prst="rect">
            <a:avLst/>
          </a:prstGeom>
          <a:ln>
            <a:noFill/>
          </a:ln>
          <a:effectLst>
            <a:outerShdw blurRad="292100" dist="139700" dir="2700000" algn="tl" rotWithShape="0">
              <a:srgbClr val="333333">
                <a:alpha val="65000"/>
              </a:srgbClr>
            </a:outerShdw>
          </a:effectLst>
        </p:spPr>
      </p:pic>
      <p:pic>
        <p:nvPicPr>
          <p:cNvPr id="17413" name="Picture 7" descr="Antarctic-Meteorite-sites"/>
          <p:cNvPicPr>
            <a:picLocks noChangeAspect="1" noChangeArrowheads="1"/>
          </p:cNvPicPr>
          <p:nvPr/>
        </p:nvPicPr>
        <p:blipFill>
          <a:blip r:embed="rId5" cstate="print"/>
          <a:srcRect/>
          <a:stretch>
            <a:fillRect/>
          </a:stretch>
        </p:blipFill>
        <p:spPr bwMode="auto">
          <a:xfrm>
            <a:off x="381000" y="2514600"/>
            <a:ext cx="4152900" cy="3352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5943600" y="2133600"/>
          <a:ext cx="2805113" cy="2779713"/>
        </p:xfrm>
        <a:graphic>
          <a:graphicData uri="http://schemas.openxmlformats.org/presentationml/2006/ole">
            <mc:AlternateContent xmlns:mc="http://schemas.openxmlformats.org/markup-compatibility/2006">
              <mc:Choice xmlns:v="urn:schemas-microsoft-com:vml" Requires="v">
                <p:oleObj spid="_x0000_s72711" name="PHOTO-PAINT" r:id="rId5" imgW="12698413" imgH="12584127" progId="">
                  <p:embed/>
                </p:oleObj>
              </mc:Choice>
              <mc:Fallback>
                <p:oleObj name="PHOTO-PAINT" r:id="rId5" imgW="12698413" imgH="12584127"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133600"/>
                        <a:ext cx="2805113"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2"/>
          <p:cNvSpPr>
            <a:spLocks noGrp="1" noChangeArrowheads="1"/>
          </p:cNvSpPr>
          <p:nvPr>
            <p:ph type="title"/>
          </p:nvPr>
        </p:nvSpPr>
        <p:spPr/>
        <p:txBody>
          <a:bodyPr/>
          <a:lstStyle/>
          <a:p>
            <a:pPr eaLnBrk="1" hangingPunct="1"/>
            <a:r>
              <a:rPr lang="en-US" smtClean="0"/>
              <a:t>Evidences from Earth’s Mass &amp; Density</a:t>
            </a:r>
          </a:p>
        </p:txBody>
      </p:sp>
      <p:sp>
        <p:nvSpPr>
          <p:cNvPr id="121859" name="Rectangle 3"/>
          <p:cNvSpPr>
            <a:spLocks noGrp="1" noChangeArrowheads="1"/>
          </p:cNvSpPr>
          <p:nvPr>
            <p:ph type="body" idx="1"/>
          </p:nvPr>
        </p:nvSpPr>
        <p:spPr>
          <a:xfrm>
            <a:off x="457200" y="1447800"/>
            <a:ext cx="5867400" cy="5181600"/>
          </a:xfrm>
        </p:spPr>
        <p:txBody>
          <a:bodyPr/>
          <a:lstStyle/>
          <a:p>
            <a:pPr eaLnBrk="1" hangingPunct="1"/>
            <a:r>
              <a:rPr lang="en-US" sz="2100" b="1" dirty="0" smtClean="0">
                <a:latin typeface="+mj-lt"/>
              </a:rPr>
              <a:t>The mass of the earth is 6x10</a:t>
            </a:r>
            <a:r>
              <a:rPr lang="en-US" sz="2100" b="1" baseline="30000" dirty="0" smtClean="0">
                <a:latin typeface="+mj-lt"/>
              </a:rPr>
              <a:t>24 </a:t>
            </a:r>
            <a:r>
              <a:rPr lang="en-US" sz="2100" b="1" dirty="0" smtClean="0">
                <a:latin typeface="+mj-lt"/>
              </a:rPr>
              <a:t>kg</a:t>
            </a:r>
          </a:p>
          <a:p>
            <a:pPr eaLnBrk="1" hangingPunct="1"/>
            <a:r>
              <a:rPr lang="en-US" sz="2100" b="1" dirty="0" smtClean="0">
                <a:latin typeface="+mj-lt"/>
              </a:rPr>
              <a:t>The volume of the earth is 1.1x10</a:t>
            </a:r>
            <a:r>
              <a:rPr lang="en-US" sz="2100" b="1" baseline="30000" dirty="0" smtClean="0">
                <a:latin typeface="+mj-lt"/>
              </a:rPr>
              <a:t>21 </a:t>
            </a:r>
            <a:r>
              <a:rPr lang="en-US" sz="2100" b="1" dirty="0" smtClean="0">
                <a:latin typeface="+mj-lt"/>
              </a:rPr>
              <a:t>m</a:t>
            </a:r>
            <a:r>
              <a:rPr lang="en-US" sz="2100" b="1" baseline="30000" dirty="0" smtClean="0">
                <a:latin typeface="+mj-lt"/>
              </a:rPr>
              <a:t>3</a:t>
            </a:r>
          </a:p>
          <a:p>
            <a:pPr eaLnBrk="1" hangingPunct="1"/>
            <a:endParaRPr lang="en-US" sz="2100" b="1" baseline="30000" dirty="0" smtClean="0">
              <a:latin typeface="+mj-lt"/>
            </a:endParaRPr>
          </a:p>
          <a:p>
            <a:pPr eaLnBrk="1" hangingPunct="1"/>
            <a:r>
              <a:rPr lang="en-US" sz="2100" b="1" dirty="0" smtClean="0">
                <a:latin typeface="+mj-lt"/>
              </a:rPr>
              <a:t>Density of overall Earth is 5.5 g/cm</a:t>
            </a:r>
            <a:r>
              <a:rPr lang="en-US" sz="2100" b="1" baseline="30000" dirty="0" smtClean="0">
                <a:latin typeface="+mj-lt"/>
              </a:rPr>
              <a:t>3</a:t>
            </a:r>
            <a:endParaRPr lang="en-US" sz="2100" b="1" dirty="0" smtClean="0">
              <a:latin typeface="+mj-lt"/>
            </a:endParaRPr>
          </a:p>
          <a:p>
            <a:pPr lvl="1" eaLnBrk="1" hangingPunct="1"/>
            <a:r>
              <a:rPr lang="en-US" sz="2000" dirty="0" smtClean="0">
                <a:latin typeface="+mj-lt"/>
              </a:rPr>
              <a:t>Granite has a density of ~2.7 g/cm</a:t>
            </a:r>
            <a:r>
              <a:rPr lang="en-US" sz="2000" baseline="30000" dirty="0" smtClean="0">
                <a:latin typeface="+mj-lt"/>
              </a:rPr>
              <a:t>3</a:t>
            </a:r>
          </a:p>
          <a:p>
            <a:pPr lvl="2" eaLnBrk="1" hangingPunct="1"/>
            <a:r>
              <a:rPr lang="en-US" sz="1800" dirty="0" smtClean="0">
                <a:latin typeface="+mj-lt"/>
              </a:rPr>
              <a:t>Continental Crust</a:t>
            </a:r>
          </a:p>
          <a:p>
            <a:pPr lvl="1" eaLnBrk="1" hangingPunct="1"/>
            <a:r>
              <a:rPr lang="en-US" sz="2000" dirty="0" smtClean="0">
                <a:latin typeface="+mj-lt"/>
              </a:rPr>
              <a:t>Basalt has a density of ~3.0 g/cm</a:t>
            </a:r>
            <a:r>
              <a:rPr lang="en-US" sz="2000" baseline="30000" dirty="0" smtClean="0">
                <a:latin typeface="+mj-lt"/>
              </a:rPr>
              <a:t>3</a:t>
            </a:r>
          </a:p>
          <a:p>
            <a:pPr lvl="2" eaLnBrk="1" hangingPunct="1"/>
            <a:r>
              <a:rPr lang="en-US" sz="1800" dirty="0" smtClean="0">
                <a:latin typeface="+mj-lt"/>
              </a:rPr>
              <a:t>Oceanic Crust</a:t>
            </a:r>
          </a:p>
          <a:p>
            <a:pPr lvl="1" eaLnBrk="1" hangingPunct="1"/>
            <a:r>
              <a:rPr lang="en-US" sz="2000" dirty="0" err="1" smtClean="0">
                <a:latin typeface="+mj-lt"/>
              </a:rPr>
              <a:t>Peridotite</a:t>
            </a:r>
            <a:r>
              <a:rPr lang="en-US" sz="2000" dirty="0" smtClean="0">
                <a:latin typeface="+mj-lt"/>
              </a:rPr>
              <a:t> has a density of ~3.3 g/cm</a:t>
            </a:r>
            <a:r>
              <a:rPr lang="en-US" sz="2000" baseline="30000" dirty="0" smtClean="0">
                <a:latin typeface="+mj-lt"/>
              </a:rPr>
              <a:t>3</a:t>
            </a:r>
            <a:endParaRPr lang="en-US" sz="2000" dirty="0" smtClean="0">
              <a:latin typeface="+mj-lt"/>
            </a:endParaRPr>
          </a:p>
          <a:p>
            <a:pPr lvl="2" eaLnBrk="1" hangingPunct="1"/>
            <a:r>
              <a:rPr lang="en-US" sz="1800" dirty="0" smtClean="0">
                <a:latin typeface="+mj-lt"/>
              </a:rPr>
              <a:t>This represents the rocks from the Upper Mantle</a:t>
            </a:r>
          </a:p>
          <a:p>
            <a:pPr lvl="2" eaLnBrk="1" hangingPunct="1"/>
            <a:endParaRPr lang="en-US" sz="1800" dirty="0" smtClean="0">
              <a:latin typeface="+mj-lt"/>
            </a:endParaRPr>
          </a:p>
          <a:p>
            <a:pPr eaLnBrk="1" hangingPunct="1"/>
            <a:r>
              <a:rPr lang="en-US" sz="2100" b="1" dirty="0" smtClean="0">
                <a:latin typeface="+mj-lt"/>
              </a:rPr>
              <a:t>So, what does this tell us about the Earth’s Interior?</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85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185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185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185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185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185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185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185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 y="0"/>
            <a:ext cx="8763000" cy="1295400"/>
          </a:xfrm>
        </p:spPr>
        <p:txBody>
          <a:bodyPr/>
          <a:lstStyle/>
          <a:p>
            <a:pPr eaLnBrk="1" hangingPunct="1"/>
            <a:r>
              <a:rPr lang="en-US" smtClean="0"/>
              <a:t>From density alone can we tell which of the models below is correct?</a:t>
            </a:r>
          </a:p>
        </p:txBody>
      </p:sp>
      <p:pic>
        <p:nvPicPr>
          <p:cNvPr id="20483" name="Picture 3" descr="Fig28_03core"/>
          <p:cNvPicPr>
            <a:picLocks noChangeAspect="1" noChangeArrowheads="1"/>
          </p:cNvPicPr>
          <p:nvPr/>
        </p:nvPicPr>
        <p:blipFill>
          <a:blip r:embed="rId4" cstate="print"/>
          <a:srcRect/>
          <a:stretch>
            <a:fillRect/>
          </a:stretch>
        </p:blipFill>
        <p:spPr bwMode="auto">
          <a:xfrm>
            <a:off x="2286000" y="1600200"/>
            <a:ext cx="4406900" cy="4357688"/>
          </a:xfrm>
          <a:prstGeom prst="rect">
            <a:avLst/>
          </a:prstGeom>
          <a:noFill/>
          <a:ln w="9525">
            <a:noFill/>
            <a:miter lim="800000"/>
            <a:headEnd/>
            <a:tailEnd/>
          </a:ln>
        </p:spPr>
      </p:pic>
      <p:sp>
        <p:nvSpPr>
          <p:cNvPr id="20484" name="Text Box 4"/>
          <p:cNvSpPr txBox="1">
            <a:spLocks noChangeArrowheads="1"/>
          </p:cNvSpPr>
          <p:nvPr/>
        </p:nvSpPr>
        <p:spPr bwMode="auto">
          <a:xfrm>
            <a:off x="381000" y="2514600"/>
            <a:ext cx="1676400" cy="1552575"/>
          </a:xfrm>
          <a:prstGeom prst="rect">
            <a:avLst/>
          </a:prstGeom>
          <a:noFill/>
          <a:ln w="9525">
            <a:noFill/>
            <a:miter lim="800000"/>
            <a:headEnd/>
            <a:tailEnd/>
          </a:ln>
        </p:spPr>
        <p:txBody>
          <a:bodyPr>
            <a:spAutoFit/>
          </a:bodyPr>
          <a:lstStyle/>
          <a:p>
            <a:pPr algn="ctr" eaLnBrk="0" hangingPunct="0">
              <a:spcBef>
                <a:spcPct val="50000"/>
              </a:spcBef>
            </a:pPr>
            <a:r>
              <a:rPr lang="en-US">
                <a:solidFill>
                  <a:srgbClr val="CC0000"/>
                </a:solidFill>
                <a:latin typeface="Arial" charset="0"/>
              </a:rPr>
              <a:t>Gradually increasing density model</a:t>
            </a:r>
          </a:p>
        </p:txBody>
      </p:sp>
      <p:sp>
        <p:nvSpPr>
          <p:cNvPr id="20485" name="Text Box 5"/>
          <p:cNvSpPr txBox="1">
            <a:spLocks noChangeArrowheads="1"/>
          </p:cNvSpPr>
          <p:nvPr/>
        </p:nvSpPr>
        <p:spPr bwMode="auto">
          <a:xfrm>
            <a:off x="6858000" y="2514600"/>
            <a:ext cx="1676400" cy="1187450"/>
          </a:xfrm>
          <a:prstGeom prst="rect">
            <a:avLst/>
          </a:prstGeom>
          <a:noFill/>
          <a:ln w="9525">
            <a:noFill/>
            <a:miter lim="800000"/>
            <a:headEnd/>
            <a:tailEnd/>
          </a:ln>
        </p:spPr>
        <p:txBody>
          <a:bodyPr>
            <a:spAutoFit/>
          </a:bodyPr>
          <a:lstStyle/>
          <a:p>
            <a:pPr algn="ctr" eaLnBrk="0" hangingPunct="0">
              <a:spcBef>
                <a:spcPct val="50000"/>
              </a:spcBef>
            </a:pPr>
            <a:r>
              <a:rPr lang="en-US">
                <a:solidFill>
                  <a:srgbClr val="CC0000"/>
                </a:solidFill>
                <a:latin typeface="Arial" charset="0"/>
              </a:rPr>
              <a:t>Layered density model</a:t>
            </a: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5490" y="687421"/>
            <a:ext cx="7623175" cy="917643"/>
          </a:xfrm>
        </p:spPr>
        <p:txBody>
          <a:bodyPr/>
          <a:lstStyle/>
          <a:p>
            <a:pPr algn="ctr"/>
            <a:r>
              <a:rPr lang="en-US" dirty="0" smtClean="0"/>
              <a:t>Today - </a:t>
            </a:r>
            <a:r>
              <a:rPr lang="en-US" b="1" dirty="0" smtClean="0"/>
              <a:t>Earth</a:t>
            </a:r>
            <a:endParaRPr lang="en-US" b="1" dirty="0"/>
          </a:p>
        </p:txBody>
      </p:sp>
      <p:sp>
        <p:nvSpPr>
          <p:cNvPr id="4" name="Title 1"/>
          <p:cNvSpPr txBox="1">
            <a:spLocks/>
          </p:cNvSpPr>
          <p:nvPr/>
        </p:nvSpPr>
        <p:spPr bwMode="auto">
          <a:xfrm>
            <a:off x="804154" y="1939048"/>
            <a:ext cx="7623175"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CC"/>
                </a:solidFill>
                <a:effectLst/>
                <a:uLnTx/>
                <a:uFillTx/>
                <a:latin typeface="+mj-lt"/>
                <a:ea typeface="+mj-ea"/>
                <a:cs typeface="+mj-cs"/>
              </a:rPr>
              <a:t>Next week -</a:t>
            </a:r>
            <a:r>
              <a:rPr kumimoji="0" lang="en-US" sz="3600" b="0" i="0" u="none" strike="noStrike" kern="0" cap="none" spc="0" normalizeH="0" noProof="0" dirty="0" smtClean="0">
                <a:ln>
                  <a:noFill/>
                </a:ln>
                <a:solidFill>
                  <a:srgbClr val="0000CC"/>
                </a:solidFill>
                <a:effectLst/>
                <a:uLnTx/>
                <a:uFillTx/>
                <a:latin typeface="+mj-lt"/>
                <a:ea typeface="+mj-ea"/>
                <a:cs typeface="+mj-cs"/>
              </a:rPr>
              <a:t> </a:t>
            </a:r>
            <a:r>
              <a:rPr kumimoji="0" lang="en-US" sz="3600" b="1" i="0" u="none" strike="noStrike" kern="0" cap="none" spc="0" normalizeH="0" noProof="0" dirty="0" smtClean="0">
                <a:ln>
                  <a:noFill/>
                </a:ln>
                <a:solidFill>
                  <a:srgbClr val="0000CC"/>
                </a:solidFill>
                <a:effectLst/>
                <a:uLnTx/>
                <a:uFillTx/>
                <a:latin typeface="+mj-lt"/>
                <a:ea typeface="+mj-ea"/>
                <a:cs typeface="+mj-cs"/>
              </a:rPr>
              <a:t>Astronomy</a:t>
            </a:r>
            <a:endParaRPr kumimoji="0" lang="en-US" sz="3600" b="1" i="0" u="none" strike="noStrike" kern="0" cap="none" spc="0" normalizeH="0" baseline="0" noProof="0" dirty="0">
              <a:ln>
                <a:noFill/>
              </a:ln>
              <a:solidFill>
                <a:srgbClr val="0000CC"/>
              </a:solidFill>
              <a:effectLst/>
              <a:uLnTx/>
              <a:uFillTx/>
              <a:latin typeface="+mj-lt"/>
              <a:ea typeface="+mj-ea"/>
              <a:cs typeface="+mj-cs"/>
            </a:endParaRPr>
          </a:p>
        </p:txBody>
      </p:sp>
      <p:sp>
        <p:nvSpPr>
          <p:cNvPr id="5" name="Title 1"/>
          <p:cNvSpPr txBox="1">
            <a:spLocks/>
          </p:cNvSpPr>
          <p:nvPr/>
        </p:nvSpPr>
        <p:spPr bwMode="auto">
          <a:xfrm>
            <a:off x="457200" y="3025303"/>
            <a:ext cx="8073890" cy="1147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CC"/>
                </a:solidFill>
                <a:effectLst/>
                <a:uLnTx/>
                <a:uFillTx/>
                <a:latin typeface="+mj-lt"/>
                <a:ea typeface="+mj-ea"/>
                <a:cs typeface="+mj-cs"/>
              </a:rPr>
              <a:t>In 2 weeks - </a:t>
            </a:r>
            <a:r>
              <a:rPr kumimoji="0" lang="en-US" sz="3600" b="1" i="0" u="none" strike="noStrike" kern="0" cap="none" spc="0" normalizeH="0" baseline="0" noProof="0" dirty="0" smtClean="0">
                <a:ln>
                  <a:noFill/>
                </a:ln>
                <a:solidFill>
                  <a:srgbClr val="0000CC"/>
                </a:solidFill>
                <a:effectLst/>
                <a:uLnTx/>
                <a:uFillTx/>
                <a:latin typeface="+mj-lt"/>
                <a:ea typeface="+mj-ea"/>
                <a:cs typeface="+mj-cs"/>
              </a:rPr>
              <a:t>Cosmology</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CC"/>
                </a:solidFill>
                <a:latin typeface="+mj-lt"/>
                <a:ea typeface="+mj-ea"/>
                <a:cs typeface="+mj-cs"/>
              </a:rPr>
              <a:t>and review for final</a:t>
            </a:r>
            <a:endParaRPr kumimoji="0" lang="en-US" i="0" u="none" strike="noStrike" kern="0" cap="none" spc="0" normalizeH="0" baseline="0" noProof="0" dirty="0">
              <a:ln>
                <a:noFill/>
              </a:ln>
              <a:solidFill>
                <a:srgbClr val="0000CC"/>
              </a:solidFill>
              <a:effectLst/>
              <a:uLnTx/>
              <a:uFillTx/>
              <a:latin typeface="+mj-lt"/>
              <a:ea typeface="+mj-ea"/>
              <a:cs typeface="+mj-cs"/>
            </a:endParaRPr>
          </a:p>
        </p:txBody>
      </p:sp>
      <p:sp>
        <p:nvSpPr>
          <p:cNvPr id="6" name="Title 1"/>
          <p:cNvSpPr txBox="1">
            <a:spLocks/>
          </p:cNvSpPr>
          <p:nvPr/>
        </p:nvSpPr>
        <p:spPr bwMode="auto">
          <a:xfrm>
            <a:off x="599873" y="4646580"/>
            <a:ext cx="807389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CC"/>
                </a:solidFill>
                <a:effectLst/>
                <a:uLnTx/>
                <a:uFillTx/>
                <a:latin typeface="+mj-lt"/>
                <a:ea typeface="+mj-ea"/>
                <a:cs typeface="+mj-cs"/>
              </a:rPr>
              <a:t>April 21 - </a:t>
            </a:r>
            <a:r>
              <a:rPr kumimoji="0" lang="en-US" sz="3600" b="1" i="0" u="none" strike="noStrike" kern="0" cap="none" spc="0" normalizeH="0" baseline="0" noProof="0" dirty="0" smtClean="0">
                <a:ln>
                  <a:noFill/>
                </a:ln>
                <a:solidFill>
                  <a:srgbClr val="0000CC"/>
                </a:solidFill>
                <a:effectLst/>
                <a:uLnTx/>
                <a:uFillTx/>
                <a:latin typeface="+mj-lt"/>
                <a:ea typeface="+mj-ea"/>
                <a:cs typeface="+mj-cs"/>
              </a:rPr>
              <a:t>Final</a:t>
            </a:r>
            <a:r>
              <a:rPr kumimoji="0" lang="en-US" sz="3600" b="0" i="0" u="none" strike="noStrike" kern="0" cap="none" spc="0" normalizeH="0" baseline="0" noProof="0" dirty="0" smtClean="0">
                <a:ln>
                  <a:noFill/>
                </a:ln>
                <a:solidFill>
                  <a:srgbClr val="0000CC"/>
                </a:solidFill>
                <a:effectLst/>
                <a:uLnTx/>
                <a:uFillTx/>
                <a:latin typeface="+mj-lt"/>
                <a:ea typeface="+mj-ea"/>
                <a:cs typeface="+mj-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0" cap="none" spc="0" normalizeH="0" baseline="0" noProof="0" dirty="0" smtClean="0">
                <a:ln>
                  <a:noFill/>
                </a:ln>
                <a:solidFill>
                  <a:srgbClr val="0000CC"/>
                </a:solidFill>
                <a:effectLst/>
                <a:uLnTx/>
                <a:uFillTx/>
                <a:latin typeface="+mj-lt"/>
                <a:ea typeface="+mj-ea"/>
                <a:cs typeface="+mj-cs"/>
              </a:rPr>
              <a:t>in PS005 from 9am-11am</a:t>
            </a:r>
            <a:endParaRPr kumimoji="0" lang="en-US" i="0" u="none" strike="noStrike" kern="0" cap="none" spc="0" normalizeH="0" baseline="0" noProof="0" dirty="0">
              <a:ln>
                <a:noFill/>
              </a:ln>
              <a:solidFill>
                <a:srgbClr val="0000CC"/>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Evidences from Seismology</a:t>
            </a:r>
          </a:p>
        </p:txBody>
      </p:sp>
      <p:pic>
        <p:nvPicPr>
          <p:cNvPr id="21507" name="Picture 3" descr="Fig28_04earthquake"/>
          <p:cNvPicPr>
            <a:picLocks noChangeAspect="1" noChangeArrowheads="1"/>
          </p:cNvPicPr>
          <p:nvPr/>
        </p:nvPicPr>
        <p:blipFill>
          <a:blip r:embed="rId4" cstate="print"/>
          <a:srcRect/>
          <a:stretch>
            <a:fillRect/>
          </a:stretch>
        </p:blipFill>
        <p:spPr bwMode="auto">
          <a:xfrm>
            <a:off x="152400" y="1371600"/>
            <a:ext cx="3159125" cy="5211763"/>
          </a:xfrm>
          <a:prstGeom prst="rect">
            <a:avLst/>
          </a:prstGeom>
          <a:noFill/>
          <a:ln w="9525">
            <a:noFill/>
            <a:miter lim="800000"/>
            <a:headEnd/>
            <a:tailEnd/>
          </a:ln>
        </p:spPr>
      </p:pic>
      <p:sp>
        <p:nvSpPr>
          <p:cNvPr id="21508" name="Text Box 4"/>
          <p:cNvSpPr txBox="1">
            <a:spLocks noChangeArrowheads="1"/>
          </p:cNvSpPr>
          <p:nvPr/>
        </p:nvSpPr>
        <p:spPr bwMode="auto">
          <a:xfrm>
            <a:off x="3962400" y="1905000"/>
            <a:ext cx="4191000" cy="1370013"/>
          </a:xfrm>
          <a:prstGeom prst="rect">
            <a:avLst/>
          </a:prstGeom>
          <a:noFill/>
          <a:ln w="9525">
            <a:noFill/>
            <a:miter lim="800000"/>
            <a:headEnd/>
            <a:tailEnd/>
          </a:ln>
        </p:spPr>
        <p:txBody>
          <a:bodyPr>
            <a:spAutoFit/>
          </a:bodyPr>
          <a:lstStyle/>
          <a:p>
            <a:pPr algn="ctr" eaLnBrk="0" hangingPunct="0">
              <a:spcBef>
                <a:spcPct val="50000"/>
              </a:spcBef>
            </a:pPr>
            <a:r>
              <a:rPr lang="en-US">
                <a:solidFill>
                  <a:srgbClr val="CC0000"/>
                </a:solidFill>
                <a:latin typeface="Arial" charset="0"/>
              </a:rPr>
              <a:t>Elastic Rebound</a:t>
            </a:r>
          </a:p>
          <a:p>
            <a:pPr algn="ctr" eaLnBrk="0" hangingPunct="0">
              <a:spcBef>
                <a:spcPct val="50000"/>
              </a:spcBef>
            </a:pPr>
            <a:r>
              <a:rPr lang="en-US">
                <a:latin typeface="Arial" charset="0"/>
              </a:rPr>
              <a:t>Earthquakes produce waves, called seismic waves</a:t>
            </a:r>
          </a:p>
        </p:txBody>
      </p:sp>
      <p:pic>
        <p:nvPicPr>
          <p:cNvPr id="21509" name="Picture 2" descr="Fig28_05epicenter"/>
          <p:cNvPicPr>
            <a:picLocks noChangeAspect="1" noChangeArrowheads="1"/>
          </p:cNvPicPr>
          <p:nvPr/>
        </p:nvPicPr>
        <p:blipFill>
          <a:blip r:embed="rId5" cstate="print"/>
          <a:srcRect/>
          <a:stretch>
            <a:fillRect/>
          </a:stretch>
        </p:blipFill>
        <p:spPr bwMode="auto">
          <a:xfrm>
            <a:off x="4191000" y="3733800"/>
            <a:ext cx="4267200" cy="240506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How can listening to vibrations tell us about interior of an object? </a:t>
            </a:r>
          </a:p>
        </p:txBody>
      </p:sp>
      <p:pic>
        <p:nvPicPr>
          <p:cNvPr id="160775" name="Picture 7" descr="sonosite2"/>
          <p:cNvPicPr>
            <a:picLocks noChangeAspect="1" noChangeArrowheads="1"/>
          </p:cNvPicPr>
          <p:nvPr/>
        </p:nvPicPr>
        <p:blipFill>
          <a:blip r:embed="rId3" cstate="print"/>
          <a:srcRect/>
          <a:stretch>
            <a:fillRect/>
          </a:stretch>
        </p:blipFill>
        <p:spPr bwMode="auto">
          <a:xfrm>
            <a:off x="1676400" y="2971800"/>
            <a:ext cx="1371600" cy="1390650"/>
          </a:xfrm>
          <a:prstGeom prst="rect">
            <a:avLst/>
          </a:prstGeom>
          <a:ln>
            <a:noFill/>
          </a:ln>
          <a:effectLst>
            <a:outerShdw blurRad="292100" dist="139700" dir="2700000" algn="tl" rotWithShape="0">
              <a:srgbClr val="333333">
                <a:alpha val="65000"/>
              </a:srgbClr>
            </a:outerShdw>
          </a:effectLst>
        </p:spPr>
      </p:pic>
      <p:pic>
        <p:nvPicPr>
          <p:cNvPr id="160777" name="Picture 9" descr="Image:3dultrasound.png"/>
          <p:cNvPicPr>
            <a:picLocks noChangeAspect="1" noChangeArrowheads="1"/>
          </p:cNvPicPr>
          <p:nvPr/>
        </p:nvPicPr>
        <p:blipFill>
          <a:blip r:embed="rId4" cstate="print"/>
          <a:srcRect/>
          <a:stretch>
            <a:fillRect/>
          </a:stretch>
        </p:blipFill>
        <p:spPr bwMode="auto">
          <a:xfrm>
            <a:off x="4495800" y="2057400"/>
            <a:ext cx="3429000" cy="33512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noFill/>
        </p:spPr>
        <p:txBody>
          <a:bodyPr lIns="90488" tIns="44450" rIns="90488" bIns="44450" anchor="ctr"/>
          <a:lstStyle/>
          <a:p>
            <a:pPr eaLnBrk="1" hangingPunct="1"/>
            <a:r>
              <a:rPr lang="en-US" dirty="0" smtClean="0"/>
              <a:t>Types of Waves</a:t>
            </a:r>
          </a:p>
        </p:txBody>
      </p:sp>
      <p:pic>
        <p:nvPicPr>
          <p:cNvPr id="61444" name="Picture 4" descr="FIG18_003"/>
          <p:cNvPicPr>
            <a:picLocks noChangeAspect="1" noChangeArrowheads="1"/>
          </p:cNvPicPr>
          <p:nvPr/>
        </p:nvPicPr>
        <p:blipFill>
          <a:blip r:embed="rId4" cstate="print">
            <a:clrChange>
              <a:clrFrom>
                <a:srgbClr val="FFFFFF"/>
              </a:clrFrom>
              <a:clrTo>
                <a:srgbClr val="FFFFFF">
                  <a:alpha val="0"/>
                </a:srgbClr>
              </a:clrTo>
            </a:clrChange>
          </a:blip>
          <a:srcRect t="15873" b="23810"/>
          <a:stretch>
            <a:fillRect/>
          </a:stretch>
        </p:blipFill>
        <p:spPr bwMode="auto">
          <a:xfrm>
            <a:off x="1219200" y="3657600"/>
            <a:ext cx="6400800" cy="2895600"/>
          </a:xfrm>
          <a:prstGeom prst="rect">
            <a:avLst/>
          </a:prstGeom>
          <a:ln>
            <a:noFill/>
          </a:ln>
          <a:effectLst>
            <a:outerShdw blurRad="292100" dist="139700" dir="2700000" algn="tl" rotWithShape="0">
              <a:srgbClr val="333333">
                <a:alpha val="65000"/>
              </a:srgbClr>
            </a:outerShdw>
          </a:effectLst>
        </p:spPr>
      </p:pic>
      <p:sp>
        <p:nvSpPr>
          <p:cNvPr id="24580" name="Rectangle 3"/>
          <p:cNvSpPr>
            <a:spLocks noGrp="1" noChangeArrowheads="1"/>
          </p:cNvSpPr>
          <p:nvPr>
            <p:ph type="body" idx="1"/>
          </p:nvPr>
        </p:nvSpPr>
        <p:spPr>
          <a:xfrm>
            <a:off x="228600" y="1447800"/>
            <a:ext cx="8610600" cy="2362200"/>
          </a:xfrm>
          <a:noFill/>
        </p:spPr>
        <p:txBody>
          <a:bodyPr lIns="90488" tIns="44450" rIns="90488" bIns="44450"/>
          <a:lstStyle/>
          <a:p>
            <a:pPr eaLnBrk="1" hangingPunct="1">
              <a:lnSpc>
                <a:spcPct val="80000"/>
              </a:lnSpc>
            </a:pPr>
            <a:r>
              <a:rPr lang="en-US" sz="1900" b="1" dirty="0" smtClean="0"/>
              <a:t>Surface waves</a:t>
            </a:r>
          </a:p>
          <a:p>
            <a:pPr lvl="1" eaLnBrk="1" hangingPunct="1">
              <a:lnSpc>
                <a:spcPct val="80000"/>
              </a:lnSpc>
            </a:pPr>
            <a:r>
              <a:rPr lang="en-US" sz="1700" dirty="0" smtClean="0"/>
              <a:t>cause most of the damage and destruction</a:t>
            </a:r>
          </a:p>
          <a:p>
            <a:pPr eaLnBrk="1" hangingPunct="1">
              <a:lnSpc>
                <a:spcPct val="80000"/>
              </a:lnSpc>
            </a:pPr>
            <a:r>
              <a:rPr lang="en-US" sz="1900" b="1" dirty="0" smtClean="0"/>
              <a:t>Volume waves</a:t>
            </a:r>
          </a:p>
          <a:p>
            <a:pPr lvl="1" eaLnBrk="1" hangingPunct="1">
              <a:lnSpc>
                <a:spcPct val="80000"/>
              </a:lnSpc>
            </a:pPr>
            <a:r>
              <a:rPr lang="en-US" sz="1700" dirty="0" smtClean="0"/>
              <a:t>compression waves</a:t>
            </a:r>
          </a:p>
          <a:p>
            <a:pPr lvl="2" eaLnBrk="1" hangingPunct="1">
              <a:lnSpc>
                <a:spcPct val="80000"/>
              </a:lnSpc>
            </a:pPr>
            <a:r>
              <a:rPr lang="en-US" sz="1500" dirty="0" smtClean="0"/>
              <a:t>primary (P) waves, arrive first</a:t>
            </a:r>
          </a:p>
          <a:p>
            <a:pPr lvl="2" eaLnBrk="1" hangingPunct="1">
              <a:lnSpc>
                <a:spcPct val="80000"/>
              </a:lnSpc>
            </a:pPr>
            <a:r>
              <a:rPr lang="en-US" sz="1500" dirty="0" smtClean="0"/>
              <a:t>travel through solids and liquids</a:t>
            </a:r>
          </a:p>
          <a:p>
            <a:pPr lvl="1" eaLnBrk="1" hangingPunct="1">
              <a:lnSpc>
                <a:spcPct val="80000"/>
              </a:lnSpc>
            </a:pPr>
            <a:r>
              <a:rPr lang="en-US" sz="1700" dirty="0" smtClean="0"/>
              <a:t>shear waves</a:t>
            </a:r>
          </a:p>
          <a:p>
            <a:pPr lvl="2" eaLnBrk="1" hangingPunct="1">
              <a:lnSpc>
                <a:spcPct val="80000"/>
              </a:lnSpc>
            </a:pPr>
            <a:r>
              <a:rPr lang="en-US" sz="1500" dirty="0" smtClean="0"/>
              <a:t>secondary (S) waves, arrive second</a:t>
            </a:r>
          </a:p>
          <a:p>
            <a:pPr lvl="2" eaLnBrk="1" hangingPunct="1">
              <a:lnSpc>
                <a:spcPct val="80000"/>
              </a:lnSpc>
            </a:pPr>
            <a:r>
              <a:rPr lang="en-US" sz="1500" dirty="0" smtClean="0"/>
              <a:t>will not travel through liquids</a:t>
            </a:r>
          </a:p>
        </p:txBody>
      </p:sp>
    </p:spTree>
    <p:custDataLst>
      <p:tags r:id="rId1"/>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6200" y="0"/>
            <a:ext cx="4800600" cy="1219200"/>
          </a:xfrm>
        </p:spPr>
        <p:txBody>
          <a:bodyPr/>
          <a:lstStyle/>
          <a:p>
            <a:pPr eaLnBrk="1" hangingPunct="1"/>
            <a:r>
              <a:rPr lang="en-US" smtClean="0"/>
              <a:t>Surface waves can cause Tsunamis</a:t>
            </a:r>
          </a:p>
        </p:txBody>
      </p:sp>
      <p:pic>
        <p:nvPicPr>
          <p:cNvPr id="25603" name="Picture 5" descr="IK_Aceh_side-by_side_d"/>
          <p:cNvPicPr>
            <a:picLocks noChangeAspect="1" noChangeArrowheads="1"/>
          </p:cNvPicPr>
          <p:nvPr/>
        </p:nvPicPr>
        <p:blipFill>
          <a:blip r:embed="rId4" cstate="print"/>
          <a:srcRect/>
          <a:stretch>
            <a:fillRect/>
          </a:stretch>
        </p:blipFill>
        <p:spPr bwMode="auto">
          <a:xfrm>
            <a:off x="0" y="1752600"/>
            <a:ext cx="9144000" cy="5083175"/>
          </a:xfrm>
          <a:prstGeom prst="rect">
            <a:avLst/>
          </a:prstGeom>
          <a:noFill/>
          <a:ln w="9525">
            <a:noFill/>
            <a:miter lim="800000"/>
            <a:headEnd/>
            <a:tailEnd/>
          </a:ln>
        </p:spPr>
      </p:pic>
      <p:pic>
        <p:nvPicPr>
          <p:cNvPr id="25604" name="Picture 7" descr="map"/>
          <p:cNvPicPr>
            <a:picLocks noChangeAspect="1" noChangeArrowheads="1"/>
          </p:cNvPicPr>
          <p:nvPr/>
        </p:nvPicPr>
        <p:blipFill>
          <a:blip r:embed="rId5" cstate="print"/>
          <a:srcRect/>
          <a:stretch>
            <a:fillRect/>
          </a:stretch>
        </p:blipFill>
        <p:spPr bwMode="auto">
          <a:xfrm>
            <a:off x="6172200" y="0"/>
            <a:ext cx="2971800" cy="1800225"/>
          </a:xfrm>
          <a:prstGeom prst="rect">
            <a:avLst/>
          </a:prstGeom>
          <a:noFill/>
          <a:ln w="9525">
            <a:noFill/>
            <a:miter lim="800000"/>
            <a:headEnd/>
            <a:tailEnd/>
          </a:ln>
        </p:spPr>
      </p:pic>
      <p:pic>
        <p:nvPicPr>
          <p:cNvPr id="146440" name="Picture 8" descr="tsunami_gigante">
            <a:hlinkClick r:id="rId6"/>
          </p:cNvPr>
          <p:cNvPicPr>
            <a:picLocks noChangeAspect="1" noChangeArrowheads="1"/>
          </p:cNvPicPr>
          <p:nvPr/>
        </p:nvPicPr>
        <p:blipFill>
          <a:blip r:embed="rId7" cstate="print"/>
          <a:srcRect/>
          <a:stretch>
            <a:fillRect/>
          </a:stretch>
        </p:blipFill>
        <p:spPr bwMode="auto">
          <a:xfrm>
            <a:off x="3429000" y="1371600"/>
            <a:ext cx="2133600" cy="14859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Speed of Seismic Waves</a:t>
            </a:r>
          </a:p>
        </p:txBody>
      </p:sp>
      <p:sp>
        <p:nvSpPr>
          <p:cNvPr id="26627" name="Rectangle 3"/>
          <p:cNvSpPr>
            <a:spLocks noGrp="1" noChangeArrowheads="1"/>
          </p:cNvSpPr>
          <p:nvPr>
            <p:ph type="body" idx="1"/>
          </p:nvPr>
        </p:nvSpPr>
        <p:spPr/>
        <p:txBody>
          <a:bodyPr/>
          <a:lstStyle/>
          <a:p>
            <a:pPr eaLnBrk="1" hangingPunct="1"/>
            <a:r>
              <a:rPr lang="en-US" dirty="0" smtClean="0"/>
              <a:t>P faster than </a:t>
            </a:r>
            <a:r>
              <a:rPr lang="en-US" dirty="0" smtClean="0"/>
              <a:t>S</a:t>
            </a:r>
            <a:endParaRPr lang="en-US" dirty="0" smtClean="0"/>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0"/>
            <a:ext cx="8610600" cy="1295400"/>
          </a:xfrm>
        </p:spPr>
        <p:txBody>
          <a:bodyPr/>
          <a:lstStyle/>
          <a:p>
            <a:pPr eaLnBrk="1" hangingPunct="1"/>
            <a:r>
              <a:rPr lang="en-US" dirty="0" smtClean="0"/>
              <a:t>How would seismic waves travel through the different Earth density models?</a:t>
            </a:r>
          </a:p>
        </p:txBody>
      </p:sp>
      <p:pic>
        <p:nvPicPr>
          <p:cNvPr id="27651" name="Picture 3" descr="Fig28_06corewaves"/>
          <p:cNvPicPr>
            <a:picLocks noChangeAspect="1" noChangeArrowheads="1"/>
          </p:cNvPicPr>
          <p:nvPr/>
        </p:nvPicPr>
        <p:blipFill>
          <a:blip r:embed="rId4" cstate="print"/>
          <a:srcRect/>
          <a:stretch>
            <a:fillRect/>
          </a:stretch>
        </p:blipFill>
        <p:spPr bwMode="auto">
          <a:xfrm>
            <a:off x="2286000" y="1676400"/>
            <a:ext cx="4484688" cy="4146550"/>
          </a:xfrm>
          <a:prstGeom prst="rect">
            <a:avLst/>
          </a:prstGeom>
          <a:noFill/>
          <a:ln w="9525">
            <a:noFill/>
            <a:miter lim="800000"/>
            <a:headEnd/>
            <a:tailEnd/>
          </a:ln>
        </p:spPr>
      </p:pic>
      <p:sp>
        <p:nvSpPr>
          <p:cNvPr id="27652" name="Text Box 4"/>
          <p:cNvSpPr txBox="1">
            <a:spLocks noChangeArrowheads="1"/>
          </p:cNvSpPr>
          <p:nvPr/>
        </p:nvSpPr>
        <p:spPr bwMode="auto">
          <a:xfrm>
            <a:off x="381000" y="2514600"/>
            <a:ext cx="1676400" cy="1187450"/>
          </a:xfrm>
          <a:prstGeom prst="rect">
            <a:avLst/>
          </a:prstGeom>
          <a:noFill/>
          <a:ln w="9525">
            <a:noFill/>
            <a:miter lim="800000"/>
            <a:headEnd/>
            <a:tailEnd/>
          </a:ln>
        </p:spPr>
        <p:txBody>
          <a:bodyPr>
            <a:spAutoFit/>
          </a:bodyPr>
          <a:lstStyle/>
          <a:p>
            <a:pPr algn="ctr" eaLnBrk="0" hangingPunct="0">
              <a:spcBef>
                <a:spcPct val="50000"/>
              </a:spcBef>
            </a:pPr>
            <a:r>
              <a:rPr lang="en-US">
                <a:solidFill>
                  <a:srgbClr val="CC0000"/>
                </a:solidFill>
                <a:latin typeface="Arial" charset="0"/>
              </a:rPr>
              <a:t>Uniform density model</a:t>
            </a:r>
          </a:p>
        </p:txBody>
      </p:sp>
      <p:sp>
        <p:nvSpPr>
          <p:cNvPr id="27653" name="Text Box 5"/>
          <p:cNvSpPr txBox="1">
            <a:spLocks noChangeArrowheads="1"/>
          </p:cNvSpPr>
          <p:nvPr/>
        </p:nvSpPr>
        <p:spPr bwMode="auto">
          <a:xfrm>
            <a:off x="6934200" y="2438400"/>
            <a:ext cx="1676400" cy="1552575"/>
          </a:xfrm>
          <a:prstGeom prst="rect">
            <a:avLst/>
          </a:prstGeom>
          <a:noFill/>
          <a:ln w="9525">
            <a:noFill/>
            <a:miter lim="800000"/>
            <a:headEnd/>
            <a:tailEnd/>
          </a:ln>
        </p:spPr>
        <p:txBody>
          <a:bodyPr>
            <a:spAutoFit/>
          </a:bodyPr>
          <a:lstStyle/>
          <a:p>
            <a:pPr algn="ctr" eaLnBrk="0" hangingPunct="0">
              <a:spcBef>
                <a:spcPct val="50000"/>
              </a:spcBef>
            </a:pPr>
            <a:r>
              <a:rPr lang="en-US">
                <a:solidFill>
                  <a:srgbClr val="CC0000"/>
                </a:solidFill>
                <a:latin typeface="Arial" charset="0"/>
              </a:rPr>
              <a:t>Gradually increasing density model</a:t>
            </a: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Shadow Zones</a:t>
            </a:r>
          </a:p>
        </p:txBody>
      </p:sp>
      <p:sp>
        <p:nvSpPr>
          <p:cNvPr id="28675" name="Rectangle 3"/>
          <p:cNvSpPr>
            <a:spLocks noGrp="1" noChangeArrowheads="1"/>
          </p:cNvSpPr>
          <p:nvPr>
            <p:ph type="body" idx="1"/>
          </p:nvPr>
        </p:nvSpPr>
        <p:spPr>
          <a:xfrm>
            <a:off x="4114800" y="1371600"/>
            <a:ext cx="4648200" cy="5181600"/>
          </a:xfrm>
        </p:spPr>
        <p:txBody>
          <a:bodyPr/>
          <a:lstStyle/>
          <a:p>
            <a:pPr marL="361950" indent="-361950" eaLnBrk="1" hangingPunct="1">
              <a:lnSpc>
                <a:spcPct val="80000"/>
              </a:lnSpc>
            </a:pPr>
            <a:r>
              <a:rPr lang="en-US" sz="2100" b="1" dirty="0" smtClean="0">
                <a:latin typeface="+mj-lt"/>
              </a:rPr>
              <a:t>P Waves</a:t>
            </a:r>
          </a:p>
          <a:p>
            <a:pPr lvl="1" eaLnBrk="1" hangingPunct="1">
              <a:lnSpc>
                <a:spcPct val="80000"/>
              </a:lnSpc>
            </a:pPr>
            <a:r>
              <a:rPr lang="en-US" sz="2000" dirty="0" smtClean="0">
                <a:latin typeface="+mj-lt"/>
              </a:rPr>
              <a:t>Waves change speed abruptly when  they transition from solid to liquid</a:t>
            </a:r>
          </a:p>
          <a:p>
            <a:pPr lvl="1" eaLnBrk="1" hangingPunct="1">
              <a:lnSpc>
                <a:spcPct val="80000"/>
              </a:lnSpc>
            </a:pPr>
            <a:r>
              <a:rPr lang="en-US" sz="2000" dirty="0" smtClean="0">
                <a:latin typeface="+mj-lt"/>
              </a:rPr>
              <a:t>This causes bending (refraction)</a:t>
            </a:r>
          </a:p>
          <a:p>
            <a:pPr lvl="1" eaLnBrk="1" hangingPunct="1">
              <a:lnSpc>
                <a:spcPct val="80000"/>
              </a:lnSpc>
            </a:pPr>
            <a:r>
              <a:rPr lang="en-US" sz="2000" dirty="0" smtClean="0">
                <a:latin typeface="+mj-lt"/>
              </a:rPr>
              <a:t>Refraction makes it impossible for waves to arrive in the shadow zone</a:t>
            </a:r>
          </a:p>
          <a:p>
            <a:pPr lvl="1" eaLnBrk="1" hangingPunct="1">
              <a:lnSpc>
                <a:spcPct val="80000"/>
              </a:lnSpc>
            </a:pPr>
            <a:r>
              <a:rPr lang="en-US" sz="2000" dirty="0" smtClean="0">
                <a:latin typeface="+mj-lt"/>
              </a:rPr>
              <a:t>Resulting shadow zone is doughnut-shaped</a:t>
            </a:r>
          </a:p>
          <a:p>
            <a:pPr marL="361950" indent="-361950" eaLnBrk="1" hangingPunct="1">
              <a:lnSpc>
                <a:spcPct val="80000"/>
              </a:lnSpc>
              <a:buFont typeface="Wingdings" pitchFamily="2" charset="2"/>
              <a:buNone/>
            </a:pPr>
            <a:endParaRPr lang="en-US" sz="2100" b="1" dirty="0" smtClean="0">
              <a:latin typeface="+mj-lt"/>
            </a:endParaRPr>
          </a:p>
          <a:p>
            <a:pPr marL="361950" indent="-361950" eaLnBrk="1" hangingPunct="1">
              <a:lnSpc>
                <a:spcPct val="80000"/>
              </a:lnSpc>
            </a:pPr>
            <a:r>
              <a:rPr lang="en-US" sz="2100" b="1" dirty="0" smtClean="0">
                <a:latin typeface="+mj-lt"/>
              </a:rPr>
              <a:t>S Waves</a:t>
            </a:r>
          </a:p>
          <a:p>
            <a:pPr lvl="1" eaLnBrk="1" hangingPunct="1">
              <a:lnSpc>
                <a:spcPct val="80000"/>
              </a:lnSpc>
            </a:pPr>
            <a:r>
              <a:rPr lang="en-US" sz="2000" dirty="0" smtClean="0">
                <a:latin typeface="+mj-lt"/>
              </a:rPr>
              <a:t>S waves cannot travel through the core</a:t>
            </a:r>
          </a:p>
          <a:p>
            <a:pPr lvl="1" eaLnBrk="1" hangingPunct="1">
              <a:lnSpc>
                <a:spcPct val="80000"/>
              </a:lnSpc>
            </a:pPr>
            <a:r>
              <a:rPr lang="en-US" sz="2000" dirty="0" smtClean="0">
                <a:latin typeface="+mj-lt"/>
              </a:rPr>
              <a:t>Resulting shadow zone is bowl-shaped</a:t>
            </a:r>
          </a:p>
          <a:p>
            <a:pPr lvl="1" eaLnBrk="1" hangingPunct="1">
              <a:lnSpc>
                <a:spcPct val="80000"/>
              </a:lnSpc>
            </a:pPr>
            <a:r>
              <a:rPr lang="en-US" sz="2000" dirty="0" smtClean="0">
                <a:latin typeface="+mj-lt"/>
              </a:rPr>
              <a:t>Implies core is liquid</a:t>
            </a:r>
          </a:p>
          <a:p>
            <a:pPr marL="361950" indent="-361950" eaLnBrk="1" hangingPunct="1">
              <a:lnSpc>
                <a:spcPct val="80000"/>
              </a:lnSpc>
            </a:pPr>
            <a:endParaRPr lang="en-US" sz="2100" dirty="0" smtClean="0">
              <a:latin typeface="+mj-lt"/>
            </a:endParaRPr>
          </a:p>
          <a:p>
            <a:pPr marL="361950" indent="-361950" eaLnBrk="1" hangingPunct="1">
              <a:lnSpc>
                <a:spcPct val="80000"/>
              </a:lnSpc>
            </a:pPr>
            <a:endParaRPr lang="en-US" sz="2100" dirty="0" smtClean="0">
              <a:latin typeface="+mj-lt"/>
            </a:endParaRPr>
          </a:p>
        </p:txBody>
      </p:sp>
      <p:pic>
        <p:nvPicPr>
          <p:cNvPr id="28676" name="Picture 4" descr="Slide6"/>
          <p:cNvPicPr>
            <a:picLocks noChangeAspect="1" noChangeArrowheads="1"/>
          </p:cNvPicPr>
          <p:nvPr/>
        </p:nvPicPr>
        <p:blipFill>
          <a:blip r:embed="rId4" cstate="print"/>
          <a:srcRect/>
          <a:stretch>
            <a:fillRect/>
          </a:stretch>
        </p:blipFill>
        <p:spPr bwMode="auto">
          <a:xfrm>
            <a:off x="228600" y="1371600"/>
            <a:ext cx="3429000" cy="2571750"/>
          </a:xfrm>
          <a:prstGeom prst="rect">
            <a:avLst/>
          </a:prstGeom>
          <a:noFill/>
          <a:ln w="9525">
            <a:noFill/>
            <a:miter lim="800000"/>
            <a:headEnd/>
            <a:tailEnd/>
          </a:ln>
        </p:spPr>
      </p:pic>
      <p:pic>
        <p:nvPicPr>
          <p:cNvPr id="28677" name="Picture 5" descr="Slide7"/>
          <p:cNvPicPr>
            <a:picLocks noChangeAspect="1" noChangeArrowheads="1"/>
          </p:cNvPicPr>
          <p:nvPr/>
        </p:nvPicPr>
        <p:blipFill>
          <a:blip r:embed="rId5" cstate="print"/>
          <a:srcRect/>
          <a:stretch>
            <a:fillRect/>
          </a:stretch>
        </p:blipFill>
        <p:spPr bwMode="auto">
          <a:xfrm>
            <a:off x="152400" y="4076700"/>
            <a:ext cx="3505200" cy="26289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a:xfrm>
            <a:off x="152400" y="152400"/>
            <a:ext cx="7772400" cy="1143000"/>
          </a:xfrm>
        </p:spPr>
        <p:txBody>
          <a:bodyPr/>
          <a:lstStyle/>
          <a:p>
            <a:pPr eaLnBrk="1" hangingPunct="1"/>
            <a:r>
              <a:rPr lang="en-US" smtClean="0"/>
              <a:t>A Real Shadow Zone</a:t>
            </a:r>
          </a:p>
        </p:txBody>
      </p:sp>
      <p:pic>
        <p:nvPicPr>
          <p:cNvPr id="29699" name="Picture 1027"/>
          <p:cNvPicPr>
            <a:picLocks noChangeAspect="1" noChangeArrowheads="1"/>
          </p:cNvPicPr>
          <p:nvPr/>
        </p:nvPicPr>
        <p:blipFill>
          <a:blip r:embed="rId4" cstate="print"/>
          <a:srcRect/>
          <a:stretch>
            <a:fillRect/>
          </a:stretch>
        </p:blipFill>
        <p:spPr bwMode="auto">
          <a:xfrm>
            <a:off x="1066800" y="1600200"/>
            <a:ext cx="6934200" cy="4979988"/>
          </a:xfrm>
          <a:prstGeom prst="rect">
            <a:avLst/>
          </a:prstGeom>
          <a:noFill/>
          <a:ln w="9525">
            <a:noFill/>
            <a:miter lim="800000"/>
            <a:headEnd/>
            <a:tailEnd/>
          </a:ln>
        </p:spPr>
      </p:pic>
      <p:sp>
        <p:nvSpPr>
          <p:cNvPr id="29700" name="Text Box 1028"/>
          <p:cNvSpPr txBox="1">
            <a:spLocks noChangeArrowheads="1"/>
          </p:cNvSpPr>
          <p:nvPr/>
        </p:nvSpPr>
        <p:spPr bwMode="auto">
          <a:xfrm>
            <a:off x="7908925" y="2743200"/>
            <a:ext cx="1235075" cy="1917700"/>
          </a:xfrm>
          <a:prstGeom prst="rect">
            <a:avLst/>
          </a:prstGeom>
          <a:noFill/>
          <a:ln w="12700">
            <a:noFill/>
            <a:miter lim="800000"/>
            <a:headEnd/>
            <a:tailEnd/>
          </a:ln>
        </p:spPr>
        <p:txBody>
          <a:bodyPr>
            <a:spAutoFit/>
          </a:bodyPr>
          <a:lstStyle/>
          <a:p>
            <a:pPr eaLnBrk="0" hangingPunct="0"/>
            <a:r>
              <a:rPr lang="en-US">
                <a:latin typeface="Times New Roman" pitchFamily="18" charset="0"/>
              </a:rPr>
              <a:t>Shadow zone between the dark ovals</a:t>
            </a:r>
          </a:p>
        </p:txBody>
      </p:sp>
      <p:sp>
        <p:nvSpPr>
          <p:cNvPr id="29701" name="Line 1029"/>
          <p:cNvSpPr>
            <a:spLocks noChangeShapeType="1"/>
          </p:cNvSpPr>
          <p:nvPr/>
        </p:nvSpPr>
        <p:spPr bwMode="auto">
          <a:xfrm flipH="1" flipV="1">
            <a:off x="7467600" y="3733800"/>
            <a:ext cx="457200" cy="685800"/>
          </a:xfrm>
          <a:prstGeom prst="line">
            <a:avLst/>
          </a:prstGeom>
          <a:noFill/>
          <a:ln w="12700">
            <a:solidFill>
              <a:schemeClr val="tx1"/>
            </a:solidFill>
            <a:round/>
            <a:headEnd/>
            <a:tailEnd type="triangle" w="med" len="med"/>
          </a:ln>
        </p:spPr>
        <p:txBody>
          <a:bodyPr wrap="none" anchor="ctr"/>
          <a:lstStyle/>
          <a:p>
            <a:endParaRPr lang="en-US"/>
          </a:p>
        </p:txBody>
      </p:sp>
      <p:sp>
        <p:nvSpPr>
          <p:cNvPr id="29702" name="Line 1030"/>
          <p:cNvSpPr>
            <a:spLocks noChangeShapeType="1"/>
          </p:cNvSpPr>
          <p:nvPr/>
        </p:nvSpPr>
        <p:spPr bwMode="auto">
          <a:xfrm flipH="1">
            <a:off x="7391400" y="4495800"/>
            <a:ext cx="533400" cy="0"/>
          </a:xfrm>
          <a:prstGeom prst="line">
            <a:avLst/>
          </a:prstGeom>
          <a:noFill/>
          <a:ln w="12700">
            <a:solidFill>
              <a:schemeClr val="tx1"/>
            </a:solidFill>
            <a:round/>
            <a:headEnd/>
            <a:tailEnd type="triangle" w="med" len="med"/>
          </a:ln>
        </p:spPr>
        <p:txBody>
          <a:bodyPr wrap="none" anchor="ctr"/>
          <a:lstStyle/>
          <a:p>
            <a:endParaRPr lang="en-US"/>
          </a:p>
        </p:txBody>
      </p:sp>
      <p:sp>
        <p:nvSpPr>
          <p:cNvPr id="29703" name="Line 1031"/>
          <p:cNvSpPr>
            <a:spLocks noChangeShapeType="1"/>
          </p:cNvSpPr>
          <p:nvPr/>
        </p:nvSpPr>
        <p:spPr bwMode="auto">
          <a:xfrm flipH="1" flipV="1">
            <a:off x="7454900" y="3746500"/>
            <a:ext cx="457200" cy="685800"/>
          </a:xfrm>
          <a:prstGeom prst="line">
            <a:avLst/>
          </a:prstGeom>
          <a:noFill/>
          <a:ln w="12700">
            <a:solidFill>
              <a:srgbClr val="EBF43C"/>
            </a:solidFill>
            <a:round/>
            <a:headEnd/>
            <a:tailEnd type="triangle" w="med" len="med"/>
          </a:ln>
        </p:spPr>
        <p:txBody>
          <a:bodyPr wrap="none" anchor="ctr"/>
          <a:lstStyle/>
          <a:p>
            <a:endParaRPr lang="en-US"/>
          </a:p>
        </p:txBody>
      </p:sp>
      <p:sp>
        <p:nvSpPr>
          <p:cNvPr id="29704" name="Line 1032"/>
          <p:cNvSpPr>
            <a:spLocks noChangeShapeType="1"/>
          </p:cNvSpPr>
          <p:nvPr/>
        </p:nvSpPr>
        <p:spPr bwMode="auto">
          <a:xfrm flipH="1">
            <a:off x="7404100" y="4508500"/>
            <a:ext cx="533400" cy="0"/>
          </a:xfrm>
          <a:prstGeom prst="line">
            <a:avLst/>
          </a:prstGeom>
          <a:noFill/>
          <a:ln w="12700">
            <a:solidFill>
              <a:srgbClr val="EBF43C"/>
            </a:solidFill>
            <a:round/>
            <a:headEnd/>
            <a:tailEnd type="triangle" w="med" len="med"/>
          </a:ln>
        </p:spPr>
        <p:txBody>
          <a:bodyPr wrap="none" anchor="ctr"/>
          <a:lstStyle/>
          <a:p>
            <a:endParaRPr lang="en-US"/>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mtClean="0"/>
              <a:t>So what do we conclude?</a:t>
            </a:r>
          </a:p>
        </p:txBody>
      </p:sp>
      <p:sp>
        <p:nvSpPr>
          <p:cNvPr id="32771" name="Rectangle 3"/>
          <p:cNvSpPr>
            <a:spLocks noGrp="1" noChangeArrowheads="1"/>
          </p:cNvSpPr>
          <p:nvPr>
            <p:ph type="body" idx="1"/>
          </p:nvPr>
        </p:nvSpPr>
        <p:spPr>
          <a:xfrm>
            <a:off x="304800" y="1447800"/>
            <a:ext cx="8229600" cy="5181600"/>
          </a:xfrm>
        </p:spPr>
        <p:txBody>
          <a:bodyPr/>
          <a:lstStyle/>
          <a:p>
            <a:pPr eaLnBrk="1" hangingPunct="1"/>
            <a:r>
              <a:rPr lang="en-US" dirty="0" smtClean="0">
                <a:latin typeface="+mj-lt"/>
              </a:rPr>
              <a:t>Earth is Layered</a:t>
            </a:r>
          </a:p>
          <a:p>
            <a:pPr lvl="1" eaLnBrk="1" hangingPunct="1"/>
            <a:r>
              <a:rPr lang="en-US" dirty="0" smtClean="0">
                <a:latin typeface="+mj-lt"/>
              </a:rPr>
              <a:t>Compositional Layers</a:t>
            </a:r>
          </a:p>
          <a:p>
            <a:pPr lvl="2" eaLnBrk="1" hangingPunct="1"/>
            <a:r>
              <a:rPr lang="en-US" dirty="0" smtClean="0">
                <a:latin typeface="+mj-lt"/>
              </a:rPr>
              <a:t>Core – made of Iron</a:t>
            </a:r>
          </a:p>
          <a:p>
            <a:pPr lvl="2" eaLnBrk="1" hangingPunct="1"/>
            <a:r>
              <a:rPr lang="en-US" dirty="0" smtClean="0">
                <a:latin typeface="+mj-lt"/>
              </a:rPr>
              <a:t>Mantle – made of </a:t>
            </a:r>
            <a:r>
              <a:rPr lang="en-US" dirty="0" err="1" smtClean="0">
                <a:latin typeface="+mj-lt"/>
              </a:rPr>
              <a:t>Peridotite</a:t>
            </a:r>
            <a:endParaRPr lang="en-US" dirty="0" smtClean="0">
              <a:latin typeface="+mj-lt"/>
            </a:endParaRPr>
          </a:p>
          <a:p>
            <a:pPr lvl="2" eaLnBrk="1" hangingPunct="1"/>
            <a:r>
              <a:rPr lang="en-US" dirty="0" smtClean="0">
                <a:latin typeface="+mj-lt"/>
              </a:rPr>
              <a:t>Crust – made of granite &amp; basalt</a:t>
            </a:r>
          </a:p>
          <a:p>
            <a:pPr lvl="1" eaLnBrk="1" hangingPunct="1"/>
            <a:r>
              <a:rPr lang="en-US" dirty="0" smtClean="0">
                <a:latin typeface="+mj-lt"/>
              </a:rPr>
              <a:t>Mechanical Layers</a:t>
            </a:r>
          </a:p>
          <a:p>
            <a:pPr lvl="2" eaLnBrk="1" hangingPunct="1"/>
            <a:r>
              <a:rPr lang="en-US" dirty="0" smtClean="0">
                <a:latin typeface="+mj-lt"/>
              </a:rPr>
              <a:t>Inner Core – Solid</a:t>
            </a:r>
          </a:p>
          <a:p>
            <a:pPr lvl="2" eaLnBrk="1" hangingPunct="1"/>
            <a:r>
              <a:rPr lang="en-US" dirty="0" smtClean="0">
                <a:latin typeface="+mj-lt"/>
              </a:rPr>
              <a:t>Outer Core – Liquid</a:t>
            </a:r>
          </a:p>
          <a:p>
            <a:pPr lvl="2" eaLnBrk="1" hangingPunct="1"/>
            <a:r>
              <a:rPr lang="en-US" dirty="0" smtClean="0">
                <a:latin typeface="+mj-lt"/>
              </a:rPr>
              <a:t>Mesosphere – Solid, but plastic</a:t>
            </a:r>
          </a:p>
          <a:p>
            <a:pPr lvl="2" eaLnBrk="1" hangingPunct="1"/>
            <a:r>
              <a:rPr lang="en-US" dirty="0" err="1" smtClean="0">
                <a:latin typeface="+mj-lt"/>
              </a:rPr>
              <a:t>Asthenosphere</a:t>
            </a:r>
            <a:r>
              <a:rPr lang="en-US" dirty="0" smtClean="0">
                <a:latin typeface="+mj-lt"/>
              </a:rPr>
              <a:t> – Mostly solid, plastic, 1-6% liquid</a:t>
            </a:r>
          </a:p>
          <a:p>
            <a:pPr lvl="2" eaLnBrk="1" hangingPunct="1"/>
            <a:r>
              <a:rPr lang="en-US" dirty="0" smtClean="0">
                <a:latin typeface="+mj-lt"/>
              </a:rPr>
              <a:t>Lithosphere – Solid, brittle</a:t>
            </a: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ig28_08crust"/>
          <p:cNvPicPr>
            <a:picLocks noChangeAspect="1" noChangeArrowheads="1"/>
          </p:cNvPicPr>
          <p:nvPr/>
        </p:nvPicPr>
        <p:blipFill>
          <a:blip r:embed="rId4" cstate="print"/>
          <a:srcRect/>
          <a:stretch>
            <a:fillRect/>
          </a:stretch>
        </p:blipFill>
        <p:spPr bwMode="auto">
          <a:xfrm>
            <a:off x="228600" y="1524000"/>
            <a:ext cx="8534400" cy="4706938"/>
          </a:xfrm>
          <a:prstGeom prst="rect">
            <a:avLst/>
          </a:prstGeom>
          <a:noFill/>
          <a:ln w="9525">
            <a:noFill/>
            <a:miter lim="800000"/>
            <a:headEnd/>
            <a:tailEnd/>
          </a:ln>
        </p:spPr>
      </p:pic>
      <p:sp>
        <p:nvSpPr>
          <p:cNvPr id="33795" name="Rectangle 5"/>
          <p:cNvSpPr>
            <a:spLocks noGrp="1" noChangeArrowheads="1"/>
          </p:cNvSpPr>
          <p:nvPr>
            <p:ph type="title"/>
          </p:nvPr>
        </p:nvSpPr>
        <p:spPr/>
        <p:txBody>
          <a:bodyPr/>
          <a:lstStyle/>
          <a:p>
            <a:pPr eaLnBrk="1" hangingPunct="1"/>
            <a:r>
              <a:rPr lang="en-US" smtClean="0"/>
              <a:t>Compositional Layers</a:t>
            </a:r>
          </a:p>
        </p:txBody>
      </p:sp>
      <p:sp>
        <p:nvSpPr>
          <p:cNvPr id="33796" name="Text Box 6"/>
          <p:cNvSpPr txBox="1">
            <a:spLocks noChangeArrowheads="1"/>
          </p:cNvSpPr>
          <p:nvPr/>
        </p:nvSpPr>
        <p:spPr bwMode="auto">
          <a:xfrm rot="-3683372">
            <a:off x="4791869" y="3132931"/>
            <a:ext cx="901700" cy="274638"/>
          </a:xfrm>
          <a:prstGeom prst="rect">
            <a:avLst/>
          </a:prstGeom>
          <a:noFill/>
          <a:ln w="12700">
            <a:noFill/>
            <a:miter lim="800000"/>
            <a:headEnd/>
            <a:tailEnd/>
          </a:ln>
        </p:spPr>
        <p:txBody>
          <a:bodyPr wrap="none">
            <a:spAutoFit/>
          </a:bodyPr>
          <a:lstStyle/>
          <a:p>
            <a:r>
              <a:rPr lang="en-US" sz="1200"/>
              <a:t>Peridotite</a:t>
            </a:r>
          </a:p>
        </p:txBody>
      </p:sp>
      <p:sp>
        <p:nvSpPr>
          <p:cNvPr id="33797" name="Text Box 7"/>
          <p:cNvSpPr txBox="1">
            <a:spLocks noChangeArrowheads="1"/>
          </p:cNvSpPr>
          <p:nvPr/>
        </p:nvSpPr>
        <p:spPr bwMode="auto">
          <a:xfrm rot="-3683372">
            <a:off x="5117306" y="3340894"/>
            <a:ext cx="1165225" cy="274638"/>
          </a:xfrm>
          <a:prstGeom prst="rect">
            <a:avLst/>
          </a:prstGeom>
          <a:noFill/>
          <a:ln w="12700">
            <a:noFill/>
            <a:miter lim="800000"/>
            <a:headEnd/>
            <a:tailEnd/>
          </a:ln>
        </p:spPr>
        <p:txBody>
          <a:bodyPr wrap="none">
            <a:spAutoFit/>
          </a:bodyPr>
          <a:lstStyle/>
          <a:p>
            <a:r>
              <a:rPr lang="en-US" sz="1200"/>
              <a:t>Dense Oxides</a:t>
            </a:r>
          </a:p>
        </p:txBody>
      </p:sp>
      <p:sp>
        <p:nvSpPr>
          <p:cNvPr id="33798" name="Text Box 8"/>
          <p:cNvSpPr txBox="1">
            <a:spLocks noChangeArrowheads="1"/>
          </p:cNvSpPr>
          <p:nvPr/>
        </p:nvSpPr>
        <p:spPr bwMode="auto">
          <a:xfrm rot="-3683372">
            <a:off x="5831681" y="3617119"/>
            <a:ext cx="498475" cy="274638"/>
          </a:xfrm>
          <a:prstGeom prst="rect">
            <a:avLst/>
          </a:prstGeom>
          <a:noFill/>
          <a:ln w="12700">
            <a:noFill/>
            <a:miter lim="800000"/>
            <a:headEnd/>
            <a:tailEnd/>
          </a:ln>
        </p:spPr>
        <p:txBody>
          <a:bodyPr wrap="none">
            <a:spAutoFit/>
          </a:bodyPr>
          <a:lstStyle/>
          <a:p>
            <a:r>
              <a:rPr lang="en-US" sz="1200"/>
              <a:t>Iron</a:t>
            </a:r>
          </a:p>
        </p:txBody>
      </p:sp>
      <p:sp>
        <p:nvSpPr>
          <p:cNvPr id="33799" name="Text Box 9"/>
          <p:cNvSpPr txBox="1">
            <a:spLocks noChangeArrowheads="1"/>
          </p:cNvSpPr>
          <p:nvPr/>
        </p:nvSpPr>
        <p:spPr bwMode="auto">
          <a:xfrm rot="-3683372">
            <a:off x="4110038" y="2776538"/>
            <a:ext cx="1233487" cy="274637"/>
          </a:xfrm>
          <a:prstGeom prst="rect">
            <a:avLst/>
          </a:prstGeom>
          <a:noFill/>
          <a:ln w="12700">
            <a:noFill/>
            <a:miter lim="800000"/>
            <a:headEnd/>
            <a:tailEnd/>
          </a:ln>
        </p:spPr>
        <p:txBody>
          <a:bodyPr wrap="none">
            <a:spAutoFit/>
          </a:bodyPr>
          <a:lstStyle/>
          <a:p>
            <a:r>
              <a:rPr lang="en-US" sz="1200"/>
              <a:t>Granite/Basalt</a:t>
            </a: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final is…</a:t>
            </a:r>
            <a:endParaRPr lang="en-US" dirty="0"/>
          </a:p>
        </p:txBody>
      </p:sp>
      <p:sp>
        <p:nvSpPr>
          <p:cNvPr id="3" name="Subtitle 2"/>
          <p:cNvSpPr>
            <a:spLocks noGrp="1"/>
          </p:cNvSpPr>
          <p:nvPr>
            <p:ph type="subTitle" idx="1"/>
          </p:nvPr>
        </p:nvSpPr>
        <p:spPr>
          <a:xfrm>
            <a:off x="891701" y="2707532"/>
            <a:ext cx="7464357" cy="1752600"/>
          </a:xfrm>
        </p:spPr>
        <p:txBody>
          <a:bodyPr/>
          <a:lstStyle/>
          <a:p>
            <a:pPr>
              <a:buFont typeface="Arial" pitchFamily="34" charset="0"/>
              <a:buChar char="•"/>
            </a:pPr>
            <a:r>
              <a:rPr lang="en-US" dirty="0" smtClean="0"/>
              <a:t>Same format as midterm</a:t>
            </a:r>
          </a:p>
          <a:p>
            <a:pPr lvl="1">
              <a:buFont typeface="Arial" pitchFamily="34" charset="0"/>
              <a:buChar char="•"/>
            </a:pPr>
            <a:r>
              <a:rPr lang="en-US" dirty="0" smtClean="0"/>
              <a:t>Half the questions from the midterm</a:t>
            </a:r>
          </a:p>
          <a:p>
            <a:pPr lvl="1">
              <a:buFont typeface="Arial" pitchFamily="34" charset="0"/>
              <a:buChar char="•"/>
            </a:pPr>
            <a:r>
              <a:rPr lang="en-US" dirty="0" smtClean="0"/>
              <a:t>The other half from the last sections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11"/>
          <p:cNvGraphicFramePr>
            <a:graphicFrameLocks noChangeAspect="1"/>
          </p:cNvGraphicFramePr>
          <p:nvPr/>
        </p:nvGraphicFramePr>
        <p:xfrm>
          <a:off x="152400" y="1371600"/>
          <a:ext cx="8686800" cy="5443538"/>
        </p:xfrm>
        <a:graphic>
          <a:graphicData uri="http://schemas.openxmlformats.org/presentationml/2006/ole">
            <mc:AlternateContent xmlns:mc="http://schemas.openxmlformats.org/markup-compatibility/2006">
              <mc:Choice xmlns:v="urn:schemas-microsoft-com:vml" Requires="v">
                <p:oleObj spid="_x0000_s74759" name="PHOTO-PAINT" r:id="rId5" imgW="15238095" imgH="9549206" progId="">
                  <p:embed/>
                </p:oleObj>
              </mc:Choice>
              <mc:Fallback>
                <p:oleObj name="PHOTO-PAINT" r:id="rId5" imgW="15238095" imgH="9549206" progId="">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371600"/>
                        <a:ext cx="8686800" cy="544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Rectangle 4"/>
          <p:cNvSpPr>
            <a:spLocks noGrp="1" noChangeArrowheads="1"/>
          </p:cNvSpPr>
          <p:nvPr>
            <p:ph type="title"/>
          </p:nvPr>
        </p:nvSpPr>
        <p:spPr/>
        <p:txBody>
          <a:bodyPr/>
          <a:lstStyle/>
          <a:p>
            <a:pPr eaLnBrk="1" hangingPunct="1"/>
            <a:r>
              <a:rPr lang="en-US" smtClean="0"/>
              <a:t>Mechanical Layers</a:t>
            </a:r>
          </a:p>
        </p:txBody>
      </p:sp>
      <p:sp>
        <p:nvSpPr>
          <p:cNvPr id="5124" name="Text Box 5"/>
          <p:cNvSpPr txBox="1">
            <a:spLocks noChangeArrowheads="1"/>
          </p:cNvSpPr>
          <p:nvPr/>
        </p:nvSpPr>
        <p:spPr bwMode="auto">
          <a:xfrm>
            <a:off x="2133600" y="5486400"/>
            <a:ext cx="654050" cy="366713"/>
          </a:xfrm>
          <a:prstGeom prst="rect">
            <a:avLst/>
          </a:prstGeom>
          <a:noFill/>
          <a:ln w="12700">
            <a:noFill/>
            <a:miter lim="800000"/>
            <a:headEnd/>
            <a:tailEnd/>
          </a:ln>
        </p:spPr>
        <p:txBody>
          <a:bodyPr wrap="none">
            <a:spAutoFit/>
          </a:bodyPr>
          <a:lstStyle/>
          <a:p>
            <a:r>
              <a:rPr lang="en-US" sz="1800">
                <a:solidFill>
                  <a:schemeClr val="bg1"/>
                </a:solidFill>
                <a:latin typeface="Arial" charset="0"/>
              </a:rPr>
              <a:t>solid</a:t>
            </a:r>
          </a:p>
        </p:txBody>
      </p:sp>
      <p:sp>
        <p:nvSpPr>
          <p:cNvPr id="5125" name="Text Box 6"/>
          <p:cNvSpPr txBox="1">
            <a:spLocks noChangeArrowheads="1"/>
          </p:cNvSpPr>
          <p:nvPr/>
        </p:nvSpPr>
        <p:spPr bwMode="auto">
          <a:xfrm>
            <a:off x="2057400" y="4648200"/>
            <a:ext cx="717550" cy="366713"/>
          </a:xfrm>
          <a:prstGeom prst="rect">
            <a:avLst/>
          </a:prstGeom>
          <a:noFill/>
          <a:ln w="12700">
            <a:noFill/>
            <a:miter lim="800000"/>
            <a:headEnd/>
            <a:tailEnd/>
          </a:ln>
        </p:spPr>
        <p:txBody>
          <a:bodyPr wrap="none">
            <a:spAutoFit/>
          </a:bodyPr>
          <a:lstStyle/>
          <a:p>
            <a:r>
              <a:rPr lang="en-US" sz="1800">
                <a:solidFill>
                  <a:schemeClr val="bg1"/>
                </a:solidFill>
                <a:latin typeface="Arial" charset="0"/>
              </a:rPr>
              <a:t>liquid</a:t>
            </a:r>
          </a:p>
        </p:txBody>
      </p:sp>
      <p:sp>
        <p:nvSpPr>
          <p:cNvPr id="5126" name="Text Box 7"/>
          <p:cNvSpPr txBox="1">
            <a:spLocks noChangeArrowheads="1"/>
          </p:cNvSpPr>
          <p:nvPr/>
        </p:nvSpPr>
        <p:spPr bwMode="auto">
          <a:xfrm>
            <a:off x="2743200" y="2971800"/>
            <a:ext cx="1365250" cy="641350"/>
          </a:xfrm>
          <a:prstGeom prst="rect">
            <a:avLst/>
          </a:prstGeom>
          <a:noFill/>
          <a:ln w="12700">
            <a:noFill/>
            <a:miter lim="800000"/>
            <a:headEnd/>
            <a:tailEnd/>
          </a:ln>
        </p:spPr>
        <p:txBody>
          <a:bodyPr wrap="none">
            <a:spAutoFit/>
          </a:bodyPr>
          <a:lstStyle/>
          <a:p>
            <a:r>
              <a:rPr lang="en-US" sz="1800">
                <a:solidFill>
                  <a:schemeClr val="bg1"/>
                </a:solidFill>
                <a:latin typeface="Arial" charset="0"/>
              </a:rPr>
              <a:t>Solid</a:t>
            </a:r>
          </a:p>
          <a:p>
            <a:r>
              <a:rPr lang="en-US" sz="1800">
                <a:solidFill>
                  <a:schemeClr val="bg1"/>
                </a:solidFill>
                <a:latin typeface="Arial" charset="0"/>
              </a:rPr>
              <a:t>(but plastic)</a:t>
            </a:r>
          </a:p>
        </p:txBody>
      </p:sp>
      <p:sp>
        <p:nvSpPr>
          <p:cNvPr id="5128" name="Text Box 14"/>
          <p:cNvSpPr txBox="1">
            <a:spLocks noChangeArrowheads="1"/>
          </p:cNvSpPr>
          <p:nvPr/>
        </p:nvSpPr>
        <p:spPr bwMode="auto">
          <a:xfrm>
            <a:off x="3221038" y="2286000"/>
            <a:ext cx="1579562" cy="457200"/>
          </a:xfrm>
          <a:prstGeom prst="rect">
            <a:avLst/>
          </a:prstGeom>
          <a:noFill/>
          <a:ln w="12700">
            <a:noFill/>
            <a:miter lim="800000"/>
            <a:headEnd/>
            <a:tailEnd/>
          </a:ln>
        </p:spPr>
        <p:txBody>
          <a:bodyPr wrap="none">
            <a:spAutoFit/>
          </a:bodyPr>
          <a:lstStyle/>
          <a:p>
            <a:pPr algn="r"/>
            <a:r>
              <a:rPr lang="en-US" sz="1200" dirty="0">
                <a:solidFill>
                  <a:schemeClr val="bg1"/>
                </a:solidFill>
                <a:latin typeface="Arial" charset="0"/>
              </a:rPr>
              <a:t>Mostly solid, plastic, </a:t>
            </a:r>
          </a:p>
          <a:p>
            <a:pPr algn="r"/>
            <a:r>
              <a:rPr lang="en-US" sz="1200" dirty="0">
                <a:solidFill>
                  <a:schemeClr val="bg1"/>
                </a:solidFill>
                <a:latin typeface="Arial" charset="0"/>
              </a:rPr>
              <a:t>partially molten</a:t>
            </a:r>
          </a:p>
        </p:txBody>
      </p:sp>
      <p:sp>
        <p:nvSpPr>
          <p:cNvPr id="5129" name="Text Box 15"/>
          <p:cNvSpPr txBox="1">
            <a:spLocks noChangeArrowheads="1"/>
          </p:cNvSpPr>
          <p:nvPr/>
        </p:nvSpPr>
        <p:spPr bwMode="auto">
          <a:xfrm>
            <a:off x="3365500" y="2133600"/>
            <a:ext cx="1054100" cy="244475"/>
          </a:xfrm>
          <a:prstGeom prst="rect">
            <a:avLst/>
          </a:prstGeom>
          <a:noFill/>
          <a:ln w="12700">
            <a:noFill/>
            <a:miter lim="800000"/>
            <a:headEnd/>
            <a:tailEnd/>
          </a:ln>
        </p:spPr>
        <p:txBody>
          <a:bodyPr wrap="none">
            <a:spAutoFit/>
          </a:bodyPr>
          <a:lstStyle/>
          <a:p>
            <a:r>
              <a:rPr lang="en-US" sz="1000" dirty="0">
                <a:solidFill>
                  <a:schemeClr val="bg1"/>
                </a:solidFill>
                <a:latin typeface="Arial" charset="0"/>
              </a:rPr>
              <a:t>Solid and brittle</a:t>
            </a:r>
          </a:p>
        </p:txBody>
      </p:sp>
    </p:spTree>
    <p:custDataLst>
      <p:tags r:id="rId2"/>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PQuestion"/>
          <p:cNvSpPr>
            <a:spLocks noGrp="1" noChangeArrowheads="1"/>
          </p:cNvSpPr>
          <p:nvPr>
            <p:ph type="title"/>
          </p:nvPr>
        </p:nvSpPr>
        <p:spPr/>
        <p:txBody>
          <a:bodyPr/>
          <a:lstStyle/>
          <a:p>
            <a:pPr eaLnBrk="1" hangingPunct="1"/>
            <a:r>
              <a:rPr lang="en-US" sz="2400" smtClean="0"/>
              <a:t>Secondary (shear) seismic waves will not propagate through the outer core.  This is convincing evidence that the outer core is</a:t>
            </a:r>
          </a:p>
        </p:txBody>
      </p:sp>
      <p:sp>
        <p:nvSpPr>
          <p:cNvPr id="34819" name="TPAnswers"/>
          <p:cNvSpPr>
            <a:spLocks noGrp="1" noChangeArrowheads="1"/>
          </p:cNvSpPr>
          <p:nvPr>
            <p:ph type="body" idx="1"/>
            <p:custDataLst>
              <p:tags r:id="rId2"/>
            </p:custDataLst>
          </p:nvPr>
        </p:nvSpPr>
        <p:spPr>
          <a:xfrm>
            <a:off x="457200" y="1600200"/>
            <a:ext cx="4114800" cy="3962400"/>
          </a:xfrm>
        </p:spPr>
        <p:txBody>
          <a:bodyPr/>
          <a:lstStyle/>
          <a:p>
            <a:pPr marL="571500" indent="-571500" eaLnBrk="1" hangingPunct="1">
              <a:buFont typeface="Wingdings" pitchFamily="2" charset="2"/>
              <a:buAutoNum type="alphaLcParenR"/>
            </a:pPr>
            <a:r>
              <a:rPr lang="en-US" sz="2100" dirty="0" smtClean="0">
                <a:latin typeface="+mj-lt"/>
              </a:rPr>
              <a:t>Molten or liquid</a:t>
            </a:r>
          </a:p>
          <a:p>
            <a:pPr marL="571500" indent="-571500" eaLnBrk="1" hangingPunct="1">
              <a:buFont typeface="Wingdings" pitchFamily="2" charset="2"/>
              <a:buAutoNum type="alphaLcParenR"/>
            </a:pPr>
            <a:r>
              <a:rPr lang="en-US" sz="2100" dirty="0" smtClean="0">
                <a:latin typeface="+mj-lt"/>
              </a:rPr>
              <a:t>Metallic</a:t>
            </a:r>
          </a:p>
          <a:p>
            <a:pPr marL="571500" indent="-571500" eaLnBrk="1" hangingPunct="1">
              <a:buFont typeface="Wingdings" pitchFamily="2" charset="2"/>
              <a:buAutoNum type="alphaLcParenR"/>
            </a:pPr>
            <a:r>
              <a:rPr lang="en-US" sz="2100" dirty="0" smtClean="0">
                <a:latin typeface="+mj-lt"/>
              </a:rPr>
              <a:t>Composed primarily of oxides, silicates, and other minerals</a:t>
            </a:r>
          </a:p>
          <a:p>
            <a:pPr marL="571500" indent="-571500" eaLnBrk="1" hangingPunct="1">
              <a:buFont typeface="Wingdings" pitchFamily="2" charset="2"/>
              <a:buAutoNum type="alphaLcParenR"/>
            </a:pPr>
            <a:r>
              <a:rPr lang="en-US" sz="2100" dirty="0" smtClean="0">
                <a:latin typeface="+mj-lt"/>
              </a:rPr>
              <a:t>Exactly located at the center of the earth</a:t>
            </a:r>
          </a:p>
          <a:p>
            <a:pPr marL="571500" indent="-571500" eaLnBrk="1" hangingPunct="1">
              <a:buFont typeface="Wingdings" pitchFamily="2" charset="2"/>
              <a:buAutoNum type="alphaLcParenR"/>
            </a:pPr>
            <a:r>
              <a:rPr lang="en-US" sz="2100" dirty="0" smtClean="0">
                <a:latin typeface="+mj-lt"/>
              </a:rPr>
              <a:t>Very dense</a:t>
            </a: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z="2400" dirty="0" smtClean="0"/>
              <a:t>Seismic wave speeds generally increase with depth, but at a specific depth called the </a:t>
            </a:r>
            <a:r>
              <a:rPr lang="en-US" sz="2400" dirty="0" err="1" smtClean="0"/>
              <a:t>Mohorovicic</a:t>
            </a:r>
            <a:r>
              <a:rPr lang="en-US" sz="2400" dirty="0" smtClean="0"/>
              <a:t> discontinuity there is a sharp drop in speed. This is evidence that:</a:t>
            </a:r>
          </a:p>
        </p:txBody>
      </p:sp>
      <p:sp>
        <p:nvSpPr>
          <p:cNvPr id="37891" name="Content Placeholder 2"/>
          <p:cNvSpPr>
            <a:spLocks noGrp="1"/>
          </p:cNvSpPr>
          <p:nvPr>
            <p:ph idx="1"/>
          </p:nvPr>
        </p:nvSpPr>
        <p:spPr/>
        <p:txBody>
          <a:bodyPr/>
          <a:lstStyle/>
          <a:p>
            <a:pPr marL="514350" indent="-514350">
              <a:buFont typeface="Arial" charset="0"/>
              <a:buAutoNum type="alphaLcParenR"/>
            </a:pPr>
            <a:r>
              <a:rPr lang="en-US" dirty="0" smtClean="0">
                <a:latin typeface="+mj-lt"/>
              </a:rPr>
              <a:t>The chemical composition of the crust changes at this depth</a:t>
            </a:r>
          </a:p>
          <a:p>
            <a:pPr marL="514350" indent="-514350">
              <a:buFont typeface="Arial" charset="0"/>
              <a:buAutoNum type="alphaLcParenR"/>
            </a:pPr>
            <a:r>
              <a:rPr lang="en-US" dirty="0" smtClean="0">
                <a:latin typeface="+mj-lt"/>
              </a:rPr>
              <a:t>The density of the crust changes sharply at this depth</a:t>
            </a:r>
          </a:p>
          <a:p>
            <a:pPr marL="514350" indent="-514350">
              <a:buFont typeface="Arial" charset="0"/>
              <a:buAutoNum type="alphaLcParenR"/>
            </a:pPr>
            <a:r>
              <a:rPr lang="en-US" dirty="0" smtClean="0">
                <a:latin typeface="+mj-lt"/>
              </a:rPr>
              <a:t>The pressure changes sharply at this depth</a:t>
            </a:r>
          </a:p>
          <a:p>
            <a:pPr marL="514350" indent="-514350">
              <a:buFont typeface="Arial" charset="0"/>
              <a:buAutoNum type="alphaLcParenR"/>
            </a:pPr>
            <a:r>
              <a:rPr lang="en-US" dirty="0" smtClean="0">
                <a:latin typeface="+mj-lt"/>
              </a:rPr>
              <a:t>The temperature and pressure at this depth allows partial melting of the minerals</a:t>
            </a:r>
          </a:p>
          <a:p>
            <a:pPr marL="514350" indent="-514350">
              <a:buFont typeface="Arial" charset="0"/>
              <a:buAutoNum type="alphaLcParenR"/>
            </a:pPr>
            <a:endParaRPr lang="en-US" dirty="0" smtClean="0">
              <a:latin typeface="+mj-lt"/>
            </a:endParaRPr>
          </a:p>
          <a:p>
            <a:pPr marL="514350" indent="-514350">
              <a:buFont typeface="Arial" charset="0"/>
              <a:buAutoNum type="alphaLcParenR"/>
            </a:pPr>
            <a:endParaRPr lang="en-US" dirty="0" smtClean="0">
              <a:latin typeface="+mj-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Earth surface history – Pangaea</a:t>
            </a:r>
          </a:p>
        </p:txBody>
      </p:sp>
      <p:pic>
        <p:nvPicPr>
          <p:cNvPr id="238596" name="Picture 4"/>
          <p:cNvPicPr>
            <a:picLocks noChangeAspect="1" noChangeArrowheads="1"/>
          </p:cNvPicPr>
          <p:nvPr/>
        </p:nvPicPr>
        <p:blipFill>
          <a:blip r:embed="rId4" cstate="print"/>
          <a:srcRect/>
          <a:stretch>
            <a:fillRect/>
          </a:stretch>
        </p:blipFill>
        <p:spPr bwMode="auto">
          <a:xfrm>
            <a:off x="178341" y="1371600"/>
            <a:ext cx="7543800" cy="5260975"/>
          </a:xfrm>
          <a:prstGeom prst="rect">
            <a:avLst/>
          </a:prstGeom>
          <a:noFill/>
          <a:ln w="9525">
            <a:noFill/>
            <a:miter lim="800000"/>
            <a:headEnd/>
            <a:tailEnd/>
          </a:ln>
          <a:effectLst>
            <a:outerShdw dist="25399" dir="16200000" algn="ctr" rotWithShape="0">
              <a:srgbClr val="FFFFFF">
                <a:alpha val="75000"/>
              </a:srgbClr>
            </a:outerShdw>
          </a:effectLst>
        </p:spPr>
      </p:pic>
      <p:sp>
        <p:nvSpPr>
          <p:cNvPr id="4" name="TextBox 3"/>
          <p:cNvSpPr txBox="1"/>
          <p:nvPr/>
        </p:nvSpPr>
        <p:spPr>
          <a:xfrm>
            <a:off x="5369669" y="6196519"/>
            <a:ext cx="3408305" cy="461665"/>
          </a:xfrm>
          <a:prstGeom prst="rect">
            <a:avLst/>
          </a:prstGeom>
          <a:noFill/>
        </p:spPr>
        <p:txBody>
          <a:bodyPr wrap="none" rtlCol="0">
            <a:spAutoFit/>
          </a:bodyPr>
          <a:lstStyle/>
          <a:p>
            <a:r>
              <a:rPr lang="en-US" dirty="0" smtClean="0"/>
              <a:t>Alfred Wegner’s ideas</a:t>
            </a:r>
            <a:endParaRPr lang="en-US" dirty="0"/>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Glaciers erode the earths surface as they flow</a:t>
            </a:r>
          </a:p>
        </p:txBody>
      </p:sp>
      <p:pic>
        <p:nvPicPr>
          <p:cNvPr id="9219" name="Picture 5" descr="Glacial Erosion"/>
          <p:cNvPicPr>
            <a:picLocks noChangeAspect="1" noChangeArrowheads="1"/>
          </p:cNvPicPr>
          <p:nvPr/>
        </p:nvPicPr>
        <p:blipFill>
          <a:blip r:embed="rId4" cstate="print"/>
          <a:srcRect/>
          <a:stretch>
            <a:fillRect/>
          </a:stretch>
        </p:blipFill>
        <p:spPr bwMode="auto">
          <a:xfrm>
            <a:off x="990600" y="1447800"/>
            <a:ext cx="6781800" cy="5049838"/>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 y="0"/>
            <a:ext cx="8991600" cy="1295400"/>
          </a:xfrm>
        </p:spPr>
        <p:txBody>
          <a:bodyPr/>
          <a:lstStyle/>
          <a:p>
            <a:pPr eaLnBrk="1" hangingPunct="1"/>
            <a:r>
              <a:rPr lang="en-US" smtClean="0"/>
              <a:t>Patterns of Ancient Glaciation</a:t>
            </a:r>
          </a:p>
        </p:txBody>
      </p:sp>
      <p:pic>
        <p:nvPicPr>
          <p:cNvPr id="12291" name="Picture 3" descr="FIG17_005"/>
          <p:cNvPicPr>
            <a:picLocks noChangeAspect="1" noChangeArrowheads="1"/>
          </p:cNvPicPr>
          <p:nvPr/>
        </p:nvPicPr>
        <p:blipFill>
          <a:blip r:embed="rId4" cstate="print"/>
          <a:srcRect/>
          <a:stretch>
            <a:fillRect/>
          </a:stretch>
        </p:blipFill>
        <p:spPr bwMode="auto">
          <a:xfrm>
            <a:off x="152400" y="2057400"/>
            <a:ext cx="8763000" cy="3562350"/>
          </a:xfrm>
          <a:prstGeom prst="rect">
            <a:avLst/>
          </a:prstGeom>
          <a:noFill/>
          <a:ln w="9525">
            <a:noFill/>
            <a:miter lim="800000"/>
            <a:headEnd/>
            <a:tailEnd/>
          </a:ln>
        </p:spPr>
      </p:pic>
      <p:sp>
        <p:nvSpPr>
          <p:cNvPr id="200709" name="Rectangle 5"/>
          <p:cNvSpPr>
            <a:spLocks noChangeArrowheads="1"/>
          </p:cNvSpPr>
          <p:nvPr/>
        </p:nvSpPr>
        <p:spPr bwMode="auto">
          <a:xfrm>
            <a:off x="4495800" y="1447800"/>
            <a:ext cx="4495800" cy="4267200"/>
          </a:xfrm>
          <a:prstGeom prst="rect">
            <a:avLst/>
          </a:prstGeom>
          <a:solidFill>
            <a:schemeClr val="bg1"/>
          </a:solidFill>
          <a:ln w="9525">
            <a:no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2000"/>
                                        <p:tgtEl>
                                          <p:spTgt spid="200709"/>
                                        </p:tgtEl>
                                      </p:cBhvr>
                                    </p:animEffect>
                                    <p:set>
                                      <p:cBhvr>
                                        <p:cTn id="7" dur="1" fill="hold">
                                          <p:stCondLst>
                                            <p:cond delay="1999"/>
                                          </p:stCondLst>
                                        </p:cTn>
                                        <p:tgtEl>
                                          <p:spTgt spid="2007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G17_003"/>
          <p:cNvPicPr>
            <a:picLocks noChangeAspect="1" noChangeArrowheads="1"/>
          </p:cNvPicPr>
          <p:nvPr/>
        </p:nvPicPr>
        <p:blipFill>
          <a:blip r:embed="rId4" cstate="print"/>
          <a:srcRect/>
          <a:stretch>
            <a:fillRect/>
          </a:stretch>
        </p:blipFill>
        <p:spPr bwMode="auto">
          <a:xfrm>
            <a:off x="-228600" y="1295400"/>
            <a:ext cx="4470400" cy="3352800"/>
          </a:xfrm>
          <a:prstGeom prst="rect">
            <a:avLst/>
          </a:prstGeom>
          <a:noFill/>
          <a:ln w="9525">
            <a:noFill/>
            <a:miter lim="800000"/>
            <a:headEnd/>
            <a:tailEnd/>
          </a:ln>
        </p:spPr>
      </p:pic>
      <p:pic>
        <p:nvPicPr>
          <p:cNvPr id="13316" name="Picture 3" descr="FIG17_006"/>
          <p:cNvPicPr>
            <a:picLocks noChangeAspect="1" noChangeArrowheads="1"/>
          </p:cNvPicPr>
          <p:nvPr/>
        </p:nvPicPr>
        <p:blipFill>
          <a:blip r:embed="rId5" cstate="print"/>
          <a:srcRect/>
          <a:stretch>
            <a:fillRect/>
          </a:stretch>
        </p:blipFill>
        <p:spPr bwMode="auto">
          <a:xfrm>
            <a:off x="3784600" y="1371600"/>
            <a:ext cx="5359400" cy="4019550"/>
          </a:xfrm>
          <a:prstGeom prst="rect">
            <a:avLst/>
          </a:prstGeom>
          <a:noFill/>
          <a:ln w="9525">
            <a:noFill/>
            <a:miter lim="800000"/>
            <a:headEnd/>
            <a:tailEnd/>
          </a:ln>
        </p:spPr>
      </p:pic>
      <p:sp>
        <p:nvSpPr>
          <p:cNvPr id="13315" name="Rectangle 2"/>
          <p:cNvSpPr>
            <a:spLocks noGrp="1" noChangeArrowheads="1"/>
          </p:cNvSpPr>
          <p:nvPr>
            <p:ph type="title"/>
          </p:nvPr>
        </p:nvSpPr>
        <p:spPr>
          <a:xfrm>
            <a:off x="76200" y="0"/>
            <a:ext cx="8991600" cy="1295400"/>
          </a:xfrm>
        </p:spPr>
        <p:txBody>
          <a:bodyPr/>
          <a:lstStyle/>
          <a:p>
            <a:pPr eaLnBrk="1" hangingPunct="1"/>
            <a:r>
              <a:rPr lang="en-US" smtClean="0"/>
              <a:t>Paleoclimate Indicators and structural trends</a:t>
            </a:r>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 y="0"/>
            <a:ext cx="8991600" cy="1295400"/>
          </a:xfrm>
        </p:spPr>
        <p:txBody>
          <a:bodyPr/>
          <a:lstStyle/>
          <a:p>
            <a:pPr eaLnBrk="1" hangingPunct="1"/>
            <a:r>
              <a:rPr lang="en-US" smtClean="0"/>
              <a:t>Patterns of Fossil Occurrence</a:t>
            </a:r>
          </a:p>
        </p:txBody>
      </p:sp>
      <p:pic>
        <p:nvPicPr>
          <p:cNvPr id="14339" name="Picture 3" descr="Glossopteris"/>
          <p:cNvPicPr>
            <a:picLocks noChangeAspect="1" noChangeArrowheads="1"/>
          </p:cNvPicPr>
          <p:nvPr/>
        </p:nvPicPr>
        <p:blipFill>
          <a:blip r:embed="rId4" cstate="print"/>
          <a:srcRect/>
          <a:stretch>
            <a:fillRect/>
          </a:stretch>
        </p:blipFill>
        <p:spPr bwMode="auto">
          <a:xfrm>
            <a:off x="685800" y="1524000"/>
            <a:ext cx="3360738" cy="4953000"/>
          </a:xfrm>
          <a:prstGeom prst="rect">
            <a:avLst/>
          </a:prstGeom>
          <a:noFill/>
          <a:ln w="9525">
            <a:noFill/>
            <a:miter lim="800000"/>
            <a:headEnd/>
            <a:tailEnd/>
          </a:ln>
        </p:spPr>
      </p:pic>
      <p:pic>
        <p:nvPicPr>
          <p:cNvPr id="14340" name="Picture 4" descr="Lystrosaurus"/>
          <p:cNvPicPr>
            <a:picLocks noChangeAspect="1" noChangeArrowheads="1"/>
          </p:cNvPicPr>
          <p:nvPr/>
        </p:nvPicPr>
        <p:blipFill>
          <a:blip r:embed="rId5" cstate="print"/>
          <a:srcRect/>
          <a:stretch>
            <a:fillRect/>
          </a:stretch>
        </p:blipFill>
        <p:spPr bwMode="auto">
          <a:xfrm>
            <a:off x="4343400" y="1524000"/>
            <a:ext cx="3810000" cy="2228850"/>
          </a:xfrm>
          <a:prstGeom prst="rect">
            <a:avLst/>
          </a:prstGeom>
          <a:noFill/>
          <a:ln w="9525">
            <a:noFill/>
            <a:miter lim="800000"/>
            <a:headEnd/>
            <a:tailEnd/>
          </a:ln>
        </p:spPr>
      </p:pic>
      <p:pic>
        <p:nvPicPr>
          <p:cNvPr id="14341" name="Picture 5" descr="lystroskull"/>
          <p:cNvPicPr>
            <a:picLocks noChangeAspect="1" noChangeArrowheads="1"/>
          </p:cNvPicPr>
          <p:nvPr/>
        </p:nvPicPr>
        <p:blipFill>
          <a:blip r:embed="rId6" cstate="print"/>
          <a:srcRect/>
          <a:stretch>
            <a:fillRect/>
          </a:stretch>
        </p:blipFill>
        <p:spPr bwMode="auto">
          <a:xfrm>
            <a:off x="4343400" y="3810000"/>
            <a:ext cx="3810000" cy="2700338"/>
          </a:xfrm>
          <a:prstGeom prst="rect">
            <a:avLst/>
          </a:prstGeom>
          <a:noFill/>
          <a:ln w="9525">
            <a:noFill/>
            <a:miter lim="800000"/>
            <a:headEnd/>
            <a:tailEnd/>
          </a:ln>
        </p:spPr>
      </p:pic>
      <p:sp>
        <p:nvSpPr>
          <p:cNvPr id="14342" name="Text Box 6"/>
          <p:cNvSpPr txBox="1">
            <a:spLocks noChangeArrowheads="1"/>
          </p:cNvSpPr>
          <p:nvPr/>
        </p:nvSpPr>
        <p:spPr bwMode="auto">
          <a:xfrm>
            <a:off x="685800" y="6491288"/>
            <a:ext cx="1454150" cy="366712"/>
          </a:xfrm>
          <a:prstGeom prst="rect">
            <a:avLst/>
          </a:prstGeom>
          <a:noFill/>
          <a:ln w="9525">
            <a:noFill/>
            <a:miter lim="800000"/>
            <a:headEnd/>
            <a:tailEnd/>
          </a:ln>
        </p:spPr>
        <p:txBody>
          <a:bodyPr wrap="none">
            <a:spAutoFit/>
          </a:bodyPr>
          <a:lstStyle/>
          <a:p>
            <a:r>
              <a:rPr lang="en-US" i="1"/>
              <a:t>Glossopteris</a:t>
            </a:r>
          </a:p>
        </p:txBody>
      </p:sp>
      <p:sp>
        <p:nvSpPr>
          <p:cNvPr id="14343" name="Text Box 7"/>
          <p:cNvSpPr txBox="1">
            <a:spLocks noChangeArrowheads="1"/>
          </p:cNvSpPr>
          <p:nvPr/>
        </p:nvSpPr>
        <p:spPr bwMode="auto">
          <a:xfrm>
            <a:off x="6705600" y="6491288"/>
            <a:ext cx="1492250" cy="366712"/>
          </a:xfrm>
          <a:prstGeom prst="rect">
            <a:avLst/>
          </a:prstGeom>
          <a:noFill/>
          <a:ln w="9525">
            <a:noFill/>
            <a:miter lim="800000"/>
            <a:headEnd/>
            <a:tailEnd/>
          </a:ln>
        </p:spPr>
        <p:txBody>
          <a:bodyPr wrap="none">
            <a:spAutoFit/>
          </a:bodyPr>
          <a:lstStyle/>
          <a:p>
            <a:r>
              <a:rPr lang="en-US" i="1"/>
              <a:t>Lystrosaurus</a:t>
            </a:r>
          </a:p>
        </p:txBody>
      </p:sp>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G17_002"/>
          <p:cNvPicPr>
            <a:picLocks noChangeAspect="1" noChangeArrowheads="1"/>
          </p:cNvPicPr>
          <p:nvPr/>
        </p:nvPicPr>
        <p:blipFill>
          <a:blip r:embed="rId4" cstate="print"/>
          <a:srcRect/>
          <a:stretch>
            <a:fillRect/>
          </a:stretch>
        </p:blipFill>
        <p:spPr bwMode="auto">
          <a:xfrm>
            <a:off x="838200" y="1314450"/>
            <a:ext cx="7391400" cy="5543550"/>
          </a:xfrm>
          <a:prstGeom prst="rect">
            <a:avLst/>
          </a:prstGeom>
          <a:noFill/>
          <a:ln w="9525">
            <a:noFill/>
            <a:miter lim="800000"/>
            <a:headEnd/>
            <a:tailEnd/>
          </a:ln>
        </p:spPr>
      </p:pic>
      <p:sp>
        <p:nvSpPr>
          <p:cNvPr id="15363" name="Rectangle 3"/>
          <p:cNvSpPr>
            <a:spLocks noChangeArrowheads="1"/>
          </p:cNvSpPr>
          <p:nvPr/>
        </p:nvSpPr>
        <p:spPr bwMode="auto">
          <a:xfrm>
            <a:off x="76200" y="0"/>
            <a:ext cx="8991600" cy="1295400"/>
          </a:xfrm>
          <a:prstGeom prst="rect">
            <a:avLst/>
          </a:prstGeom>
          <a:noFill/>
          <a:ln w="9525">
            <a:noFill/>
            <a:miter lim="800000"/>
            <a:headEnd/>
            <a:tailEnd/>
          </a:ln>
        </p:spPr>
        <p:txBody>
          <a:bodyPr anchor="b"/>
          <a:lstStyle/>
          <a:p>
            <a:pPr eaLnBrk="1" hangingPunct="1"/>
            <a:r>
              <a:rPr lang="en-US" sz="3600">
                <a:solidFill>
                  <a:srgbClr val="0000CC"/>
                </a:solidFill>
              </a:rPr>
              <a:t>Patterns of Fossil Occurrence</a:t>
            </a:r>
          </a:p>
        </p:txBody>
      </p:sp>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6200" y="0"/>
            <a:ext cx="8991600" cy="1295400"/>
          </a:xfrm>
        </p:spPr>
        <p:txBody>
          <a:bodyPr/>
          <a:lstStyle/>
          <a:p>
            <a:pPr eaLnBrk="1" hangingPunct="1"/>
            <a:r>
              <a:rPr lang="en-US" smtClean="0"/>
              <a:t>Earth’s Magnetic Field</a:t>
            </a:r>
          </a:p>
        </p:txBody>
      </p:sp>
      <p:pic>
        <p:nvPicPr>
          <p:cNvPr id="17411" name="Picture 3" descr="compass"/>
          <p:cNvPicPr>
            <a:picLocks noChangeAspect="1" noChangeArrowheads="1"/>
          </p:cNvPicPr>
          <p:nvPr/>
        </p:nvPicPr>
        <p:blipFill>
          <a:blip r:embed="rId4" cstate="print"/>
          <a:srcRect/>
          <a:stretch>
            <a:fillRect/>
          </a:stretch>
        </p:blipFill>
        <p:spPr bwMode="auto">
          <a:xfrm>
            <a:off x="533400" y="1752600"/>
            <a:ext cx="4381500" cy="3286125"/>
          </a:xfrm>
          <a:prstGeom prst="rect">
            <a:avLst/>
          </a:prstGeom>
          <a:noFill/>
          <a:ln w="9525">
            <a:noFill/>
            <a:miter lim="800000"/>
            <a:headEnd/>
            <a:tailEnd/>
          </a:ln>
        </p:spPr>
      </p:pic>
      <p:pic>
        <p:nvPicPr>
          <p:cNvPr id="17412" name="Picture 4" descr="field_glatz_big"/>
          <p:cNvPicPr>
            <a:picLocks noChangeAspect="1" noChangeArrowheads="1"/>
          </p:cNvPicPr>
          <p:nvPr/>
        </p:nvPicPr>
        <p:blipFill>
          <a:blip r:embed="rId5" cstate="print"/>
          <a:srcRect/>
          <a:stretch>
            <a:fillRect/>
          </a:stretch>
        </p:blipFill>
        <p:spPr bwMode="auto">
          <a:xfrm>
            <a:off x="4953000" y="1752600"/>
            <a:ext cx="3762375" cy="412908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earth_interior1"/>
          <p:cNvPicPr>
            <a:picLocks noChangeAspect="1" noChangeArrowheads="1"/>
          </p:cNvPicPr>
          <p:nvPr/>
        </p:nvPicPr>
        <p:blipFill>
          <a:blip r:embed="rId4" cstate="print"/>
          <a:srcRect/>
          <a:stretch>
            <a:fillRect/>
          </a:stretch>
        </p:blipFill>
        <p:spPr bwMode="auto">
          <a:xfrm>
            <a:off x="0" y="0"/>
            <a:ext cx="9144000" cy="6840538"/>
          </a:xfrm>
          <a:prstGeom prst="rect">
            <a:avLst/>
          </a:prstGeom>
          <a:noFill/>
          <a:ln w="9525">
            <a:noFill/>
            <a:miter lim="800000"/>
            <a:headEnd/>
            <a:tailEnd/>
          </a:ln>
        </p:spPr>
      </p:pic>
      <p:sp>
        <p:nvSpPr>
          <p:cNvPr id="114695" name="Rectangle 7"/>
          <p:cNvSpPr>
            <a:spLocks noGrp="1" noChangeArrowheads="1"/>
          </p:cNvSpPr>
          <p:nvPr>
            <p:ph type="ctrTitle"/>
          </p:nvPr>
        </p:nvSpPr>
        <p:spPr>
          <a:xfrm>
            <a:off x="609600" y="228600"/>
            <a:ext cx="1524000" cy="762000"/>
          </a:xfrm>
          <a:gradFill>
            <a:gsLst>
              <a:gs pos="0">
                <a:schemeClr val="tx1"/>
              </a:gs>
              <a:gs pos="100000">
                <a:schemeClr val="tx1">
                  <a:lumMod val="50000"/>
                  <a:lumOff val="50000"/>
                  <a:alpha val="64000"/>
                </a:schemeClr>
              </a:gs>
            </a:gsLst>
            <a:lin ang="5400000" scaled="0"/>
          </a:gradFill>
        </p:spPr>
        <p:txBody>
          <a:bodyPr/>
          <a:lstStyle/>
          <a:p>
            <a:pPr eaLnBrk="1" hangingPunct="1">
              <a:defRPr/>
            </a:pPr>
            <a:r>
              <a:rPr lang="en-US" dirty="0" smtClean="0">
                <a:solidFill>
                  <a:srgbClr val="FFFFCC"/>
                </a:solidFill>
              </a:rPr>
              <a:t>Earth</a:t>
            </a:r>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odestone"/>
          <p:cNvPicPr>
            <a:picLocks noChangeAspect="1" noChangeArrowheads="1"/>
          </p:cNvPicPr>
          <p:nvPr/>
        </p:nvPicPr>
        <p:blipFill>
          <a:blip r:embed="rId4" cstate="print"/>
          <a:srcRect/>
          <a:stretch>
            <a:fillRect/>
          </a:stretch>
        </p:blipFill>
        <p:spPr bwMode="auto">
          <a:xfrm>
            <a:off x="228600" y="1524000"/>
            <a:ext cx="2857500" cy="2336800"/>
          </a:xfrm>
          <a:prstGeom prst="rect">
            <a:avLst/>
          </a:prstGeom>
          <a:noFill/>
          <a:ln w="9525">
            <a:noFill/>
            <a:miter lim="800000"/>
            <a:headEnd/>
            <a:tailEnd/>
          </a:ln>
        </p:spPr>
      </p:pic>
      <p:pic>
        <p:nvPicPr>
          <p:cNvPr id="18435" name="Picture 3" descr="hawaii%20-%20lava"/>
          <p:cNvPicPr>
            <a:picLocks noChangeAspect="1" noChangeArrowheads="1"/>
          </p:cNvPicPr>
          <p:nvPr/>
        </p:nvPicPr>
        <p:blipFill>
          <a:blip r:embed="rId5" cstate="print"/>
          <a:srcRect/>
          <a:stretch>
            <a:fillRect/>
          </a:stretch>
        </p:blipFill>
        <p:spPr bwMode="auto">
          <a:xfrm>
            <a:off x="3124200" y="3124200"/>
            <a:ext cx="5867400" cy="3311525"/>
          </a:xfrm>
          <a:prstGeom prst="rect">
            <a:avLst/>
          </a:prstGeom>
          <a:noFill/>
          <a:ln w="9525">
            <a:noFill/>
            <a:miter lim="800000"/>
            <a:headEnd/>
            <a:tailEnd/>
          </a:ln>
        </p:spPr>
      </p:pic>
      <p:sp>
        <p:nvSpPr>
          <p:cNvPr id="18436" name="Rectangle 5"/>
          <p:cNvSpPr>
            <a:spLocks noGrp="1" noChangeArrowheads="1"/>
          </p:cNvSpPr>
          <p:nvPr>
            <p:ph type="title"/>
          </p:nvPr>
        </p:nvSpPr>
        <p:spPr/>
        <p:txBody>
          <a:bodyPr/>
          <a:lstStyle/>
          <a:p>
            <a:pPr eaLnBrk="1" hangingPunct="1"/>
            <a:r>
              <a:rPr lang="en-US" smtClean="0"/>
              <a:t>Rocks (magnetite) can record the orientation of Earth’s magnetic field</a:t>
            </a:r>
          </a:p>
        </p:txBody>
      </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AppPolarDrift_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86000" y="1447800"/>
            <a:ext cx="4699000" cy="4826000"/>
          </a:xfrm>
          <a:prstGeom prst="rect">
            <a:avLst/>
          </a:prstGeom>
          <a:ln>
            <a:noFill/>
          </a:ln>
          <a:effectLst>
            <a:outerShdw blurRad="292100" dist="139700" dir="2700000" algn="tl" rotWithShape="0">
              <a:srgbClr val="333333">
                <a:alpha val="65000"/>
              </a:srgbClr>
            </a:outerShdw>
          </a:effectLst>
        </p:spPr>
      </p:pic>
      <p:sp>
        <p:nvSpPr>
          <p:cNvPr id="22531" name="Rectangle 3"/>
          <p:cNvSpPr>
            <a:spLocks noGrp="1" noChangeArrowheads="1"/>
          </p:cNvSpPr>
          <p:nvPr>
            <p:ph type="title"/>
          </p:nvPr>
        </p:nvSpPr>
        <p:spPr>
          <a:xfrm>
            <a:off x="76200" y="0"/>
            <a:ext cx="8991600" cy="677863"/>
          </a:xfrm>
        </p:spPr>
        <p:txBody>
          <a:bodyPr/>
          <a:lstStyle/>
          <a:p>
            <a:pPr eaLnBrk="1" hangingPunct="1"/>
            <a:r>
              <a:rPr lang="en-US" smtClean="0"/>
              <a:t>What do we actually find?</a:t>
            </a:r>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ppPolarDrift_2"/>
          <p:cNvPicPr>
            <a:picLocks noChangeAspect="1" noChangeArrowheads="1"/>
          </p:cNvPicPr>
          <p:nvPr/>
        </p:nvPicPr>
        <p:blipFill>
          <a:blip r:embed="rId4" cstate="print"/>
          <a:srcRect/>
          <a:stretch>
            <a:fillRect/>
          </a:stretch>
        </p:blipFill>
        <p:spPr bwMode="auto">
          <a:xfrm>
            <a:off x="381000" y="1524000"/>
            <a:ext cx="4749800" cy="4826000"/>
          </a:xfrm>
          <a:prstGeom prst="rect">
            <a:avLst/>
          </a:prstGeom>
          <a:noFill/>
          <a:ln w="9525">
            <a:noFill/>
            <a:miter lim="800000"/>
            <a:headEnd/>
            <a:tailEnd/>
          </a:ln>
        </p:spPr>
      </p:pic>
      <p:sp>
        <p:nvSpPr>
          <p:cNvPr id="23555" name="Rectangle 3"/>
          <p:cNvSpPr>
            <a:spLocks noGrp="1" noChangeArrowheads="1"/>
          </p:cNvSpPr>
          <p:nvPr>
            <p:ph type="title"/>
          </p:nvPr>
        </p:nvSpPr>
        <p:spPr>
          <a:xfrm>
            <a:off x="76200" y="0"/>
            <a:ext cx="8991600" cy="1295400"/>
          </a:xfrm>
        </p:spPr>
        <p:txBody>
          <a:bodyPr/>
          <a:lstStyle/>
          <a:p>
            <a:pPr eaLnBrk="1" hangingPunct="1"/>
            <a:r>
              <a:rPr lang="en-US" sz="3200" smtClean="0"/>
              <a:t>If the continents were together, then they do give a single location for the magnetic pole!</a:t>
            </a:r>
          </a:p>
        </p:txBody>
      </p:sp>
      <p:pic>
        <p:nvPicPr>
          <p:cNvPr id="214020" name="Picture 4"/>
          <p:cNvPicPr>
            <a:picLocks noChangeAspect="1" noChangeArrowheads="1"/>
          </p:cNvPicPr>
          <p:nvPr/>
        </p:nvPicPr>
        <p:blipFill>
          <a:blip r:embed="rId5" cstate="print"/>
          <a:srcRect/>
          <a:stretch>
            <a:fillRect/>
          </a:stretch>
        </p:blipFill>
        <p:spPr bwMode="auto">
          <a:xfrm>
            <a:off x="5257800" y="1981200"/>
            <a:ext cx="3260725" cy="3810000"/>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 y="0"/>
            <a:ext cx="8991600" cy="1295400"/>
          </a:xfrm>
        </p:spPr>
        <p:txBody>
          <a:bodyPr/>
          <a:lstStyle/>
          <a:p>
            <a:pPr eaLnBrk="1" hangingPunct="1"/>
            <a:r>
              <a:rPr lang="en-US" smtClean="0"/>
              <a:t>How was Wegener’s Theory received?</a:t>
            </a:r>
          </a:p>
        </p:txBody>
      </p:sp>
      <p:sp>
        <p:nvSpPr>
          <p:cNvPr id="24579" name="Rectangle 3"/>
          <p:cNvSpPr>
            <a:spLocks noGrp="1" noChangeArrowheads="1"/>
          </p:cNvSpPr>
          <p:nvPr>
            <p:ph type="body" idx="1"/>
          </p:nvPr>
        </p:nvSpPr>
        <p:spPr>
          <a:xfrm>
            <a:off x="457200" y="1371600"/>
            <a:ext cx="8229600" cy="4495800"/>
          </a:xfrm>
        </p:spPr>
        <p:txBody>
          <a:bodyPr/>
          <a:lstStyle/>
          <a:p>
            <a:pPr eaLnBrk="1" hangingPunct="1"/>
            <a:r>
              <a:rPr lang="en-US" dirty="0" smtClean="0">
                <a:latin typeface="+mj-lt"/>
              </a:rPr>
              <a:t>Rollin T. Chamberlin (U of Chicago,1928)</a:t>
            </a:r>
          </a:p>
          <a:p>
            <a:pPr lvl="1" eaLnBrk="1" hangingPunct="1">
              <a:buFontTx/>
              <a:buNone/>
            </a:pPr>
            <a:r>
              <a:rPr lang="en-US" dirty="0" smtClean="0">
                <a:latin typeface="+mj-lt"/>
              </a:rPr>
              <a:t>	“Wegener’s hypothesis in general is of the foot-loose type, in that it takes considerable liberty with our globe, and is </a:t>
            </a:r>
            <a:r>
              <a:rPr lang="en-US" dirty="0" smtClean="0">
                <a:solidFill>
                  <a:srgbClr val="FF0000"/>
                </a:solidFill>
                <a:latin typeface="+mj-lt"/>
              </a:rPr>
              <a:t>less bound by restrictions or tied down by awkward, ugly facts than most of its rival theories</a:t>
            </a:r>
            <a:r>
              <a:rPr lang="en-US" dirty="0" smtClean="0">
                <a:latin typeface="+mj-lt"/>
              </a:rPr>
              <a:t>.  Its appeal seems to lie in the fact that it plays a game in which there are few restrictive rules and no sharply drawn code of conduct.”</a:t>
            </a:r>
          </a:p>
        </p:txBody>
      </p:sp>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1371600" y="1524000"/>
            <a:ext cx="7543800" cy="4800600"/>
          </a:xfrm>
        </p:spPr>
        <p:txBody>
          <a:bodyPr/>
          <a:lstStyle/>
          <a:p>
            <a:pPr eaLnBrk="1" hangingPunct="1"/>
            <a:r>
              <a:rPr lang="en-US" sz="2600" dirty="0" smtClean="0">
                <a:latin typeface="+mj-lt"/>
              </a:rPr>
              <a:t>Bailey Willis (Stanford Univ.,1928)</a:t>
            </a:r>
          </a:p>
          <a:p>
            <a:pPr lvl="1" eaLnBrk="1" hangingPunct="1">
              <a:buFontTx/>
              <a:buNone/>
            </a:pPr>
            <a:r>
              <a:rPr lang="en-US" sz="2200" dirty="0" smtClean="0">
                <a:latin typeface="+mj-lt"/>
              </a:rPr>
              <a:t>	“When we consider the manner in which the theory is presented, we find that the author offers </a:t>
            </a:r>
            <a:r>
              <a:rPr lang="en-US" sz="2200" dirty="0" smtClean="0">
                <a:solidFill>
                  <a:srgbClr val="FF0000"/>
                </a:solidFill>
                <a:latin typeface="+mj-lt"/>
              </a:rPr>
              <a:t>no direct proof</a:t>
            </a:r>
            <a:r>
              <a:rPr lang="en-US" sz="2200" dirty="0" smtClean="0">
                <a:latin typeface="+mj-lt"/>
              </a:rPr>
              <a:t> of its verity; that the indirect proofs assembled from geology, paleontology, and geophysics prove nothing in regard to drift…; that the fields of related sciences have been searched for arguments that would lend color to the adopted theory, whereas </a:t>
            </a:r>
            <a:r>
              <a:rPr lang="en-US" sz="2200" dirty="0" smtClean="0">
                <a:solidFill>
                  <a:srgbClr val="FF0000"/>
                </a:solidFill>
                <a:latin typeface="+mj-lt"/>
              </a:rPr>
              <a:t>facts and principles opposed to it have been ignored</a:t>
            </a:r>
            <a:r>
              <a:rPr lang="en-US" sz="2200" dirty="0" smtClean="0">
                <a:latin typeface="+mj-lt"/>
              </a:rPr>
              <a:t>.  Thus the book leaves the impression that it has been written by an advocate rather than by an impartial investigator.”</a:t>
            </a:r>
          </a:p>
        </p:txBody>
      </p:sp>
      <p:pic>
        <p:nvPicPr>
          <p:cNvPr id="25603" name="Picture 3" descr="willis"/>
          <p:cNvPicPr>
            <a:picLocks noChangeAspect="1" noChangeArrowheads="1"/>
          </p:cNvPicPr>
          <p:nvPr/>
        </p:nvPicPr>
        <p:blipFill>
          <a:blip r:embed="rId4" cstate="print"/>
          <a:srcRect/>
          <a:stretch>
            <a:fillRect/>
          </a:stretch>
        </p:blipFill>
        <p:spPr bwMode="auto">
          <a:xfrm>
            <a:off x="228600" y="1676400"/>
            <a:ext cx="1485900" cy="1981200"/>
          </a:xfrm>
          <a:prstGeom prst="rect">
            <a:avLst/>
          </a:prstGeom>
          <a:noFill/>
          <a:ln w="9525">
            <a:noFill/>
            <a:miter lim="800000"/>
            <a:headEnd/>
            <a:tailEnd/>
          </a:ln>
        </p:spPr>
      </p:pic>
      <p:sp>
        <p:nvSpPr>
          <p:cNvPr id="25604" name="Rectangle 4"/>
          <p:cNvSpPr>
            <a:spLocks noGrp="1" noChangeArrowheads="1"/>
          </p:cNvSpPr>
          <p:nvPr>
            <p:ph type="title"/>
          </p:nvPr>
        </p:nvSpPr>
        <p:spPr>
          <a:xfrm>
            <a:off x="76200" y="0"/>
            <a:ext cx="8991600" cy="1295400"/>
          </a:xfrm>
          <a:noFill/>
        </p:spPr>
        <p:txBody>
          <a:bodyPr/>
          <a:lstStyle/>
          <a:p>
            <a:pPr eaLnBrk="1" hangingPunct="1"/>
            <a:r>
              <a:rPr lang="en-US" smtClean="0"/>
              <a:t>How was Wegener’s Theory received?</a:t>
            </a:r>
          </a:p>
        </p:txBody>
      </p:sp>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2362200" y="1447800"/>
            <a:ext cx="6248400" cy="5181600"/>
          </a:xfrm>
        </p:spPr>
        <p:txBody>
          <a:bodyPr/>
          <a:lstStyle/>
          <a:p>
            <a:pPr eaLnBrk="1" hangingPunct="1"/>
            <a:r>
              <a:rPr lang="en-US" dirty="0" smtClean="0">
                <a:latin typeface="+mj-lt"/>
              </a:rPr>
              <a:t>Harold </a:t>
            </a:r>
            <a:r>
              <a:rPr lang="en-US" dirty="0" err="1" smtClean="0">
                <a:latin typeface="+mj-lt"/>
              </a:rPr>
              <a:t>Jeffreys</a:t>
            </a:r>
            <a:r>
              <a:rPr lang="en-US" dirty="0" smtClean="0">
                <a:latin typeface="+mj-lt"/>
              </a:rPr>
              <a:t> (Cambridge U., 1924)</a:t>
            </a:r>
          </a:p>
          <a:p>
            <a:pPr lvl="1" eaLnBrk="1" hangingPunct="1">
              <a:buFontTx/>
              <a:buNone/>
            </a:pPr>
            <a:r>
              <a:rPr lang="en-US" dirty="0" smtClean="0">
                <a:latin typeface="+mj-lt"/>
              </a:rPr>
              <a:t>	“</a:t>
            </a:r>
            <a:r>
              <a:rPr lang="en-US" dirty="0" smtClean="0">
                <a:solidFill>
                  <a:srgbClr val="FF0000"/>
                </a:solidFill>
                <a:latin typeface="+mj-lt"/>
              </a:rPr>
              <a:t>It is an impossible hypothesis</a:t>
            </a:r>
            <a:r>
              <a:rPr lang="en-US" dirty="0" smtClean="0">
                <a:latin typeface="+mj-lt"/>
              </a:rPr>
              <a:t>!  How can a small force not only produce indefinitely great movement, but overcome a force many times greater acting in the opposite direction at the same time?”</a:t>
            </a:r>
          </a:p>
        </p:txBody>
      </p:sp>
      <p:pic>
        <p:nvPicPr>
          <p:cNvPr id="217091" name="Picture 3" descr="jeffreys"/>
          <p:cNvPicPr>
            <a:picLocks noChangeAspect="1" noChangeArrowheads="1"/>
          </p:cNvPicPr>
          <p:nvPr/>
        </p:nvPicPr>
        <p:blipFill>
          <a:blip r:embed="rId4" cstate="print"/>
          <a:srcRect b="2310"/>
          <a:stretch>
            <a:fillRect/>
          </a:stretch>
        </p:blipFill>
        <p:spPr bwMode="auto">
          <a:xfrm>
            <a:off x="304800" y="1447800"/>
            <a:ext cx="1952625" cy="2819400"/>
          </a:xfrm>
          <a:prstGeom prst="rect">
            <a:avLst/>
          </a:prstGeom>
          <a:ln>
            <a:noFill/>
          </a:ln>
          <a:effectLst>
            <a:outerShdw blurRad="292100" dist="139700" dir="2700000" algn="tl" rotWithShape="0">
              <a:srgbClr val="333333">
                <a:alpha val="65000"/>
              </a:srgbClr>
            </a:outerShdw>
          </a:effectLst>
        </p:spPr>
      </p:pic>
      <p:sp>
        <p:nvSpPr>
          <p:cNvPr id="26628" name="Rectangle 4"/>
          <p:cNvSpPr>
            <a:spLocks noGrp="1" noChangeArrowheads="1"/>
          </p:cNvSpPr>
          <p:nvPr>
            <p:ph type="title"/>
          </p:nvPr>
        </p:nvSpPr>
        <p:spPr>
          <a:xfrm>
            <a:off x="76200" y="0"/>
            <a:ext cx="8991600" cy="1295400"/>
          </a:xfrm>
          <a:noFill/>
        </p:spPr>
        <p:txBody>
          <a:bodyPr/>
          <a:lstStyle/>
          <a:p>
            <a:pPr eaLnBrk="1" hangingPunct="1"/>
            <a:r>
              <a:rPr lang="en-US" smtClean="0"/>
              <a:t>How was Wegener’s Theory received?</a:t>
            </a:r>
          </a:p>
        </p:txBody>
      </p:sp>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9" name="Picture 3"/>
          <p:cNvPicPr>
            <a:picLocks noChangeAspect="1" noChangeArrowheads="1"/>
          </p:cNvPicPr>
          <p:nvPr/>
        </p:nvPicPr>
        <p:blipFill>
          <a:blip r:embed="rId4" cstate="print"/>
          <a:srcRect/>
          <a:stretch>
            <a:fillRect/>
          </a:stretch>
        </p:blipFill>
        <p:spPr bwMode="auto">
          <a:xfrm>
            <a:off x="609600" y="1447800"/>
            <a:ext cx="7696200" cy="5305425"/>
          </a:xfrm>
          <a:prstGeom prst="rect">
            <a:avLst/>
          </a:prstGeom>
          <a:noFill/>
          <a:ln w="9525">
            <a:noFill/>
            <a:miter lim="800000"/>
            <a:headEnd/>
            <a:tailEnd/>
          </a:ln>
          <a:effectLst>
            <a:outerShdw dist="25399" dir="16200000" algn="ctr" rotWithShape="0">
              <a:srgbClr val="FFFFFF">
                <a:alpha val="75000"/>
              </a:srgbClr>
            </a:outerShdw>
          </a:effectLst>
        </p:spPr>
      </p:pic>
      <p:sp>
        <p:nvSpPr>
          <p:cNvPr id="31747" name="Rectangle 4"/>
          <p:cNvSpPr>
            <a:spLocks noGrp="1" noChangeArrowheads="1"/>
          </p:cNvSpPr>
          <p:nvPr>
            <p:ph type="title"/>
          </p:nvPr>
        </p:nvSpPr>
        <p:spPr/>
        <p:txBody>
          <a:bodyPr/>
          <a:lstStyle/>
          <a:p>
            <a:pPr eaLnBrk="1" hangingPunct="1"/>
            <a:r>
              <a:rPr lang="en-US" dirty="0" smtClean="0"/>
              <a:t>More evidence: The ocean crust is youngest near the ridges</a:t>
            </a:r>
          </a:p>
        </p:txBody>
      </p:sp>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z="2800" smtClean="0"/>
              <a:t>Since the surface area isn’t getting any bigger, we know that ocean crust is destroyed at trenches</a:t>
            </a:r>
          </a:p>
        </p:txBody>
      </p:sp>
      <p:pic>
        <p:nvPicPr>
          <p:cNvPr id="37891" name="Picture 5" descr="subduction"/>
          <p:cNvPicPr>
            <a:picLocks noChangeAspect="1" noChangeArrowheads="1"/>
          </p:cNvPicPr>
          <p:nvPr/>
        </p:nvPicPr>
        <p:blipFill>
          <a:blip r:embed="rId4" cstate="print"/>
          <a:srcRect/>
          <a:stretch>
            <a:fillRect/>
          </a:stretch>
        </p:blipFill>
        <p:spPr bwMode="auto">
          <a:xfrm>
            <a:off x="1219200" y="1676400"/>
            <a:ext cx="6858000" cy="49149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 y="0"/>
            <a:ext cx="8991600" cy="1295400"/>
          </a:xfrm>
        </p:spPr>
        <p:txBody>
          <a:bodyPr/>
          <a:lstStyle/>
          <a:p>
            <a:pPr eaLnBrk="1" hangingPunct="1"/>
            <a:r>
              <a:rPr lang="en-US" sz="3200" smtClean="0"/>
              <a:t>Patterns Earthquakes &amp; Volcanoes</a:t>
            </a:r>
          </a:p>
        </p:txBody>
      </p:sp>
      <p:pic>
        <p:nvPicPr>
          <p:cNvPr id="230403" name="Picture 3" descr="untitled"/>
          <p:cNvPicPr>
            <a:picLocks noChangeAspect="1" noChangeArrowheads="1"/>
          </p:cNvPicPr>
          <p:nvPr/>
        </p:nvPicPr>
        <p:blipFill>
          <a:blip r:embed="rId4" cstate="print"/>
          <a:srcRect r="321"/>
          <a:stretch>
            <a:fillRect/>
          </a:stretch>
        </p:blipFill>
        <p:spPr bwMode="auto">
          <a:xfrm>
            <a:off x="1066800" y="1828800"/>
            <a:ext cx="6988175" cy="4125913"/>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Plate Boundaries</a:t>
            </a:r>
          </a:p>
        </p:txBody>
      </p:sp>
      <p:sp>
        <p:nvSpPr>
          <p:cNvPr id="9219" name="Rectangle 3"/>
          <p:cNvSpPr>
            <a:spLocks noGrp="1" noChangeArrowheads="1"/>
          </p:cNvSpPr>
          <p:nvPr>
            <p:ph type="body" idx="1"/>
          </p:nvPr>
        </p:nvSpPr>
        <p:spPr>
          <a:xfrm>
            <a:off x="304800" y="1524000"/>
            <a:ext cx="8686800" cy="1905000"/>
          </a:xfrm>
        </p:spPr>
        <p:txBody>
          <a:bodyPr/>
          <a:lstStyle/>
          <a:p>
            <a:pPr marL="571500" indent="-571500" eaLnBrk="1" hangingPunct="1">
              <a:lnSpc>
                <a:spcPct val="80000"/>
              </a:lnSpc>
            </a:pPr>
            <a:r>
              <a:rPr lang="en-US" sz="1800" dirty="0" smtClean="0">
                <a:latin typeface="+mj-lt"/>
              </a:rPr>
              <a:t>The action in plate tectonics is almost always at the plate boundaries.</a:t>
            </a:r>
          </a:p>
          <a:p>
            <a:pPr marL="571500" indent="-571500" eaLnBrk="1" hangingPunct="1">
              <a:lnSpc>
                <a:spcPct val="80000"/>
              </a:lnSpc>
            </a:pPr>
            <a:r>
              <a:rPr lang="en-US" sz="1800" dirty="0" smtClean="0">
                <a:latin typeface="+mj-lt"/>
              </a:rPr>
              <a:t>Two plates moving towards each other form a convergent boundary</a:t>
            </a:r>
          </a:p>
          <a:p>
            <a:pPr marL="839788" lvl="1" indent="-495300" eaLnBrk="1" hangingPunct="1">
              <a:lnSpc>
                <a:spcPct val="80000"/>
              </a:lnSpc>
              <a:buFontTx/>
              <a:buAutoNum type="arabicPeriod"/>
            </a:pPr>
            <a:r>
              <a:rPr lang="en-US" sz="1800" dirty="0" smtClean="0">
                <a:latin typeface="+mj-lt"/>
              </a:rPr>
              <a:t>Ocean crust meets ocean crust</a:t>
            </a:r>
          </a:p>
          <a:p>
            <a:pPr marL="839788" lvl="1" indent="-495300" eaLnBrk="1" hangingPunct="1">
              <a:lnSpc>
                <a:spcPct val="80000"/>
              </a:lnSpc>
              <a:buFontTx/>
              <a:buAutoNum type="arabicPeriod"/>
            </a:pPr>
            <a:r>
              <a:rPr lang="en-US" sz="1800" dirty="0" smtClean="0">
                <a:latin typeface="+mj-lt"/>
              </a:rPr>
              <a:t>Ocean crust meets continental crust</a:t>
            </a:r>
          </a:p>
          <a:p>
            <a:pPr marL="839788" lvl="1" indent="-495300" eaLnBrk="1" hangingPunct="1">
              <a:lnSpc>
                <a:spcPct val="80000"/>
              </a:lnSpc>
              <a:buFontTx/>
              <a:buAutoNum type="arabicPeriod"/>
            </a:pPr>
            <a:r>
              <a:rPr lang="en-US" sz="1800" dirty="0" smtClean="0">
                <a:latin typeface="+mj-lt"/>
              </a:rPr>
              <a:t>Continental Crust meets continental crust</a:t>
            </a:r>
          </a:p>
          <a:p>
            <a:pPr marL="571500" indent="-571500" eaLnBrk="1" hangingPunct="1">
              <a:lnSpc>
                <a:spcPct val="80000"/>
              </a:lnSpc>
            </a:pPr>
            <a:r>
              <a:rPr lang="en-US" sz="1800" dirty="0" smtClean="0">
                <a:latin typeface="+mj-lt"/>
              </a:rPr>
              <a:t>Two plates moving away from each other form a divergent boundary</a:t>
            </a:r>
          </a:p>
        </p:txBody>
      </p:sp>
      <p:pic>
        <p:nvPicPr>
          <p:cNvPr id="303110" name="Picture 6"/>
          <p:cNvPicPr>
            <a:picLocks noChangeAspect="1" noChangeArrowheads="1"/>
          </p:cNvPicPr>
          <p:nvPr/>
        </p:nvPicPr>
        <p:blipFill>
          <a:blip r:embed="rId4" cstate="print"/>
          <a:srcRect/>
          <a:stretch>
            <a:fillRect/>
          </a:stretch>
        </p:blipFill>
        <p:spPr bwMode="auto">
          <a:xfrm>
            <a:off x="1752600" y="3355975"/>
            <a:ext cx="5791200" cy="3502025"/>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1028"/>
          <p:cNvSpPr>
            <a:spLocks noGrp="1" noChangeArrowheads="1"/>
          </p:cNvSpPr>
          <p:nvPr>
            <p:ph type="title"/>
          </p:nvPr>
        </p:nvSpPr>
        <p:spPr>
          <a:xfrm>
            <a:off x="609600" y="381000"/>
            <a:ext cx="2971800" cy="838200"/>
          </a:xfrm>
        </p:spPr>
        <p:txBody>
          <a:bodyPr/>
          <a:lstStyle/>
          <a:p>
            <a:pPr eaLnBrk="1" hangingPunct="1"/>
            <a:r>
              <a:rPr lang="en-US" dirty="0" smtClean="0"/>
              <a:t>The size</a:t>
            </a:r>
            <a:br>
              <a:rPr lang="en-US" dirty="0" smtClean="0"/>
            </a:br>
            <a:endParaRPr lang="en-US" dirty="0" smtClean="0"/>
          </a:p>
        </p:txBody>
      </p:sp>
      <p:graphicFrame>
        <p:nvGraphicFramePr>
          <p:cNvPr id="1026" name="Object 2052"/>
          <p:cNvGraphicFramePr>
            <a:graphicFrameLocks noChangeAspect="1"/>
          </p:cNvGraphicFramePr>
          <p:nvPr/>
        </p:nvGraphicFramePr>
        <p:xfrm>
          <a:off x="2590800" y="1600200"/>
          <a:ext cx="4100513" cy="4064000"/>
        </p:xfrm>
        <a:graphic>
          <a:graphicData uri="http://schemas.openxmlformats.org/presentationml/2006/ole">
            <mc:AlternateContent xmlns:mc="http://schemas.openxmlformats.org/markup-compatibility/2006">
              <mc:Choice xmlns:v="urn:schemas-microsoft-com:vml" Requires="v">
                <p:oleObj spid="_x0000_s70663" name="PHOTO-PAINT" r:id="rId5" imgW="12698413" imgH="12584127" progId="">
                  <p:embed/>
                </p:oleObj>
              </mc:Choice>
              <mc:Fallback>
                <p:oleObj name="PHOTO-PAINT" r:id="rId5" imgW="12698413" imgH="12584127" progId="">
                  <p:embed/>
                  <p:pic>
                    <p:nvPicPr>
                      <p:cNvPr id="0" name="Object 20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600200"/>
                        <a:ext cx="4100513"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Line 2053"/>
          <p:cNvSpPr>
            <a:spLocks noChangeShapeType="1"/>
          </p:cNvSpPr>
          <p:nvPr/>
        </p:nvSpPr>
        <p:spPr bwMode="auto">
          <a:xfrm>
            <a:off x="2590800" y="5791200"/>
            <a:ext cx="3581400" cy="0"/>
          </a:xfrm>
          <a:prstGeom prst="line">
            <a:avLst/>
          </a:prstGeom>
          <a:noFill/>
          <a:ln w="12700">
            <a:solidFill>
              <a:schemeClr val="tx1"/>
            </a:solidFill>
            <a:round/>
            <a:headEnd type="arrow" w="med" len="med"/>
            <a:tailEnd type="arrow" w="med" len="med"/>
          </a:ln>
        </p:spPr>
        <p:txBody>
          <a:bodyPr wrap="none"/>
          <a:lstStyle/>
          <a:p>
            <a:endParaRPr lang="en-US"/>
          </a:p>
        </p:txBody>
      </p:sp>
      <p:sp>
        <p:nvSpPr>
          <p:cNvPr id="1030" name="Text Box 2054"/>
          <p:cNvSpPr txBox="1">
            <a:spLocks noChangeArrowheads="1"/>
          </p:cNvSpPr>
          <p:nvPr/>
        </p:nvSpPr>
        <p:spPr bwMode="auto">
          <a:xfrm>
            <a:off x="3733800" y="5486400"/>
            <a:ext cx="1157288" cy="304800"/>
          </a:xfrm>
          <a:prstGeom prst="rect">
            <a:avLst/>
          </a:prstGeom>
          <a:noFill/>
          <a:ln w="12700">
            <a:noFill/>
            <a:miter lim="800000"/>
            <a:headEnd/>
            <a:tailEnd/>
          </a:ln>
        </p:spPr>
        <p:txBody>
          <a:bodyPr wrap="none">
            <a:spAutoFit/>
          </a:bodyPr>
          <a:lstStyle/>
          <a:p>
            <a:r>
              <a:rPr lang="en-US" sz="1400" dirty="0"/>
              <a:t>8,000 Miles</a:t>
            </a:r>
          </a:p>
        </p:txBody>
      </p:sp>
    </p:spTree>
    <p:custDataLst>
      <p:tags r:id="rId2"/>
    </p:custData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6200" y="0"/>
            <a:ext cx="8991600" cy="1295400"/>
          </a:xfrm>
        </p:spPr>
        <p:txBody>
          <a:bodyPr/>
          <a:lstStyle/>
          <a:p>
            <a:pPr eaLnBrk="1" hangingPunct="1"/>
            <a:r>
              <a:rPr lang="en-US" dirty="0" smtClean="0"/>
              <a:t>Divergent Plate Boundaries under continents</a:t>
            </a:r>
          </a:p>
        </p:txBody>
      </p:sp>
      <p:pic>
        <p:nvPicPr>
          <p:cNvPr id="16387" name="Picture 5" descr="FIG19_036"/>
          <p:cNvPicPr>
            <a:picLocks noChangeAspect="1" noChangeArrowheads="1"/>
          </p:cNvPicPr>
          <p:nvPr/>
        </p:nvPicPr>
        <p:blipFill>
          <a:blip r:embed="rId4" cstate="print"/>
          <a:srcRect/>
          <a:stretch>
            <a:fillRect/>
          </a:stretch>
        </p:blipFill>
        <p:spPr bwMode="auto">
          <a:xfrm>
            <a:off x="152400" y="1676400"/>
            <a:ext cx="6553200" cy="4914900"/>
          </a:xfrm>
          <a:prstGeom prst="rect">
            <a:avLst/>
          </a:prstGeom>
          <a:noFill/>
          <a:ln w="9525">
            <a:noFill/>
            <a:miter lim="800000"/>
            <a:headEnd/>
            <a:tailEnd/>
          </a:ln>
        </p:spPr>
      </p:pic>
      <p:sp>
        <p:nvSpPr>
          <p:cNvPr id="16388" name="Rectangle 3"/>
          <p:cNvSpPr>
            <a:spLocks noGrp="1" noChangeArrowheads="1"/>
          </p:cNvSpPr>
          <p:nvPr>
            <p:ph type="body" idx="1"/>
          </p:nvPr>
        </p:nvSpPr>
        <p:spPr>
          <a:xfrm>
            <a:off x="4495800" y="1295400"/>
            <a:ext cx="4114800" cy="3962400"/>
          </a:xfrm>
        </p:spPr>
        <p:txBody>
          <a:bodyPr/>
          <a:lstStyle/>
          <a:p>
            <a:pPr eaLnBrk="1" hangingPunct="1">
              <a:lnSpc>
                <a:spcPct val="90000"/>
              </a:lnSpc>
            </a:pPr>
            <a:r>
              <a:rPr lang="en-US" sz="2100" dirty="0" smtClean="0">
                <a:latin typeface="+mj-lt"/>
              </a:rPr>
              <a:t>Extensional Stresses stretching </a:t>
            </a:r>
          </a:p>
          <a:p>
            <a:pPr eaLnBrk="1" hangingPunct="1">
              <a:lnSpc>
                <a:spcPct val="90000"/>
              </a:lnSpc>
            </a:pPr>
            <a:r>
              <a:rPr lang="en-US" sz="2100" dirty="0" smtClean="0">
                <a:latin typeface="+mj-lt"/>
              </a:rPr>
              <a:t>Eventually creates New Seafloor</a:t>
            </a:r>
          </a:p>
          <a:p>
            <a:pPr eaLnBrk="1" hangingPunct="1">
              <a:lnSpc>
                <a:spcPct val="90000"/>
              </a:lnSpc>
            </a:pPr>
            <a:r>
              <a:rPr lang="en-US" sz="2100" dirty="0" smtClean="0">
                <a:latin typeface="+mj-lt"/>
              </a:rPr>
              <a:t>Volcanoes</a:t>
            </a:r>
            <a:endParaRPr lang="en-US" sz="2300" dirty="0" smtClean="0">
              <a:latin typeface="+mj-lt"/>
            </a:endParaRPr>
          </a:p>
          <a:p>
            <a:pPr lvl="1" eaLnBrk="1" hangingPunct="1">
              <a:lnSpc>
                <a:spcPct val="90000"/>
              </a:lnSpc>
            </a:pPr>
            <a:r>
              <a:rPr lang="en-US" sz="2000" dirty="0" smtClean="0">
                <a:latin typeface="+mj-lt"/>
              </a:rPr>
              <a:t>Basalt and granite (Bimodal composition)</a:t>
            </a:r>
          </a:p>
          <a:p>
            <a:pPr eaLnBrk="1" hangingPunct="1">
              <a:lnSpc>
                <a:spcPct val="90000"/>
              </a:lnSpc>
            </a:pPr>
            <a:r>
              <a:rPr lang="en-US" sz="2100" dirty="0" smtClean="0">
                <a:latin typeface="+mj-lt"/>
              </a:rPr>
              <a:t>Earthquakes</a:t>
            </a:r>
          </a:p>
          <a:p>
            <a:pPr lvl="1" eaLnBrk="1" hangingPunct="1">
              <a:lnSpc>
                <a:spcPct val="90000"/>
              </a:lnSpc>
            </a:pPr>
            <a:r>
              <a:rPr lang="en-US" sz="2000" dirty="0" smtClean="0">
                <a:latin typeface="+mj-lt"/>
              </a:rPr>
              <a:t>Shallow foci</a:t>
            </a:r>
          </a:p>
          <a:p>
            <a:pPr lvl="1" eaLnBrk="1" hangingPunct="1">
              <a:lnSpc>
                <a:spcPct val="90000"/>
              </a:lnSpc>
            </a:pPr>
            <a:r>
              <a:rPr lang="en-US" sz="2000" dirty="0" smtClean="0">
                <a:latin typeface="+mj-lt"/>
              </a:rPr>
              <a:t>Modest magnitudes -- larger than oceanic rifts.</a:t>
            </a:r>
          </a:p>
        </p:txBody>
      </p:sp>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228600" y="1371600"/>
            <a:ext cx="3048000" cy="5486400"/>
            <a:chOff x="228600" y="1371600"/>
            <a:chExt cx="3048000" cy="5486400"/>
          </a:xfrm>
        </p:grpSpPr>
        <p:pic>
          <p:nvPicPr>
            <p:cNvPr id="327686" name="Picture 6" descr="Oldoinyo_Lengai_erupts"/>
            <p:cNvPicPr>
              <a:picLocks noChangeAspect="1" noChangeArrowheads="1"/>
            </p:cNvPicPr>
            <p:nvPr/>
          </p:nvPicPr>
          <p:blipFill>
            <a:blip r:embed="rId4" cstate="print"/>
            <a:srcRect/>
            <a:stretch>
              <a:fillRect/>
            </a:stretch>
          </p:blipFill>
          <p:spPr bwMode="auto">
            <a:xfrm>
              <a:off x="228600" y="1371600"/>
              <a:ext cx="3048000" cy="1962150"/>
            </a:xfrm>
            <a:prstGeom prst="rect">
              <a:avLst/>
            </a:prstGeom>
            <a:ln>
              <a:noFill/>
            </a:ln>
            <a:effectLst>
              <a:outerShdw blurRad="292100" dist="139700" dir="2700000" algn="tl" rotWithShape="0">
                <a:srgbClr val="333333">
                  <a:alpha val="65000"/>
                </a:srgbClr>
              </a:outerShdw>
            </a:effectLst>
          </p:spPr>
        </p:pic>
        <p:pic>
          <p:nvPicPr>
            <p:cNvPr id="327685" name="Picture 5" descr="Erta Ale ethiopia"/>
            <p:cNvPicPr>
              <a:picLocks noChangeAspect="1" noChangeArrowheads="1"/>
            </p:cNvPicPr>
            <p:nvPr/>
          </p:nvPicPr>
          <p:blipFill>
            <a:blip r:embed="rId5" cstate="print">
              <a:lum bright="18000" contrast="6000"/>
            </a:blip>
            <a:srcRect/>
            <a:stretch>
              <a:fillRect/>
            </a:stretch>
          </p:blipFill>
          <p:spPr bwMode="auto">
            <a:xfrm>
              <a:off x="228600" y="3200400"/>
              <a:ext cx="3048000" cy="2046288"/>
            </a:xfrm>
            <a:prstGeom prst="rect">
              <a:avLst/>
            </a:prstGeom>
            <a:ln>
              <a:noFill/>
            </a:ln>
            <a:effectLst>
              <a:outerShdw blurRad="292100" dist="139700" dir="2700000" algn="tl" rotWithShape="0">
                <a:srgbClr val="333333">
                  <a:alpha val="65000"/>
                </a:srgbClr>
              </a:outerShdw>
            </a:effectLst>
          </p:spPr>
        </p:pic>
        <p:pic>
          <p:nvPicPr>
            <p:cNvPr id="327689" name="Picture 9" descr="16-Mount Kilimanjaro, a result of the rifiting"/>
            <p:cNvPicPr>
              <a:picLocks noChangeAspect="1" noChangeArrowheads="1"/>
            </p:cNvPicPr>
            <p:nvPr/>
          </p:nvPicPr>
          <p:blipFill>
            <a:blip r:embed="rId6" cstate="print">
              <a:lum bright="18000" contrast="36000"/>
            </a:blip>
            <a:srcRect b="10558"/>
            <a:stretch>
              <a:fillRect/>
            </a:stretch>
          </p:blipFill>
          <p:spPr bwMode="auto">
            <a:xfrm>
              <a:off x="228600" y="5011738"/>
              <a:ext cx="3048000" cy="1846262"/>
            </a:xfrm>
            <a:prstGeom prst="rect">
              <a:avLst/>
            </a:prstGeom>
            <a:ln>
              <a:noFill/>
            </a:ln>
            <a:effectLst>
              <a:outerShdw blurRad="292100" dist="139700" dir="2700000" algn="tl" rotWithShape="0">
                <a:srgbClr val="333333">
                  <a:alpha val="65000"/>
                </a:srgbClr>
              </a:outerShdw>
            </a:effectLst>
          </p:spPr>
        </p:pic>
      </p:grpSp>
      <p:pic>
        <p:nvPicPr>
          <p:cNvPr id="17411" name="Picture 2" descr="east Africa">
            <a:hlinkClick r:id="rId7"/>
          </p:cNvPr>
          <p:cNvPicPr>
            <a:picLocks noChangeAspect="1" noChangeArrowheads="1"/>
          </p:cNvPicPr>
          <p:nvPr/>
        </p:nvPicPr>
        <p:blipFill>
          <a:blip r:embed="rId8" cstate="print"/>
          <a:srcRect/>
          <a:stretch>
            <a:fillRect/>
          </a:stretch>
        </p:blipFill>
        <p:spPr bwMode="auto">
          <a:xfrm>
            <a:off x="3657600" y="1371600"/>
            <a:ext cx="5126038" cy="5486400"/>
          </a:xfrm>
          <a:prstGeom prst="rect">
            <a:avLst/>
          </a:prstGeom>
          <a:noFill/>
          <a:ln w="9525">
            <a:noFill/>
            <a:miter lim="800000"/>
            <a:headEnd/>
            <a:tailEnd/>
          </a:ln>
        </p:spPr>
      </p:pic>
      <p:sp>
        <p:nvSpPr>
          <p:cNvPr id="17412" name="Rectangle 4"/>
          <p:cNvSpPr>
            <a:spLocks noGrp="1" noChangeArrowheads="1"/>
          </p:cNvSpPr>
          <p:nvPr>
            <p:ph type="title"/>
          </p:nvPr>
        </p:nvSpPr>
        <p:spPr/>
        <p:txBody>
          <a:bodyPr/>
          <a:lstStyle/>
          <a:p>
            <a:pPr eaLnBrk="1" hangingPunct="1"/>
            <a:r>
              <a:rPr lang="en-US" smtClean="0"/>
              <a:t>The rift valley in Africa is one of the most clear examples of continental rifting</a:t>
            </a:r>
          </a:p>
        </p:txBody>
      </p:sp>
      <p:sp>
        <p:nvSpPr>
          <p:cNvPr id="17413" name="Text Box 7"/>
          <p:cNvSpPr txBox="1">
            <a:spLocks noChangeArrowheads="1"/>
          </p:cNvSpPr>
          <p:nvPr/>
        </p:nvSpPr>
        <p:spPr bwMode="auto">
          <a:xfrm>
            <a:off x="228600" y="2743200"/>
            <a:ext cx="3124200" cy="461665"/>
          </a:xfrm>
          <a:prstGeom prst="rect">
            <a:avLst/>
          </a:prstGeom>
          <a:noFill/>
          <a:ln w="9525">
            <a:noFill/>
            <a:miter lim="800000"/>
            <a:headEnd/>
            <a:tailEnd/>
          </a:ln>
        </p:spPr>
        <p:txBody>
          <a:bodyPr wrap="square">
            <a:spAutoFit/>
          </a:bodyPr>
          <a:lstStyle/>
          <a:p>
            <a:pPr>
              <a:spcBef>
                <a:spcPct val="50000"/>
              </a:spcBef>
            </a:pPr>
            <a:r>
              <a:rPr lang="en-US" dirty="0" err="1">
                <a:solidFill>
                  <a:schemeClr val="bg1"/>
                </a:solidFill>
              </a:rPr>
              <a:t>Oldoinyo</a:t>
            </a:r>
            <a:r>
              <a:rPr lang="en-US" dirty="0">
                <a:solidFill>
                  <a:schemeClr val="bg1"/>
                </a:solidFill>
              </a:rPr>
              <a:t> </a:t>
            </a:r>
            <a:r>
              <a:rPr lang="en-US" dirty="0" err="1">
                <a:solidFill>
                  <a:schemeClr val="bg1"/>
                </a:solidFill>
              </a:rPr>
              <a:t>Lengai</a:t>
            </a:r>
            <a:endParaRPr lang="en-US" dirty="0">
              <a:solidFill>
                <a:schemeClr val="bg1"/>
              </a:solidFill>
            </a:endParaRPr>
          </a:p>
        </p:txBody>
      </p:sp>
      <p:sp>
        <p:nvSpPr>
          <p:cNvPr id="17414" name="Text Box 8"/>
          <p:cNvSpPr txBox="1">
            <a:spLocks noChangeArrowheads="1"/>
          </p:cNvSpPr>
          <p:nvPr/>
        </p:nvSpPr>
        <p:spPr bwMode="auto">
          <a:xfrm>
            <a:off x="304800" y="4572000"/>
            <a:ext cx="1676400" cy="366713"/>
          </a:xfrm>
          <a:prstGeom prst="rect">
            <a:avLst/>
          </a:prstGeom>
          <a:noFill/>
          <a:ln w="9525">
            <a:noFill/>
            <a:miter lim="800000"/>
            <a:headEnd/>
            <a:tailEnd/>
          </a:ln>
        </p:spPr>
        <p:txBody>
          <a:bodyPr>
            <a:spAutoFit/>
          </a:bodyPr>
          <a:lstStyle/>
          <a:p>
            <a:pPr>
              <a:spcBef>
                <a:spcPct val="50000"/>
              </a:spcBef>
            </a:pPr>
            <a:r>
              <a:rPr lang="en-US" dirty="0" err="1">
                <a:solidFill>
                  <a:schemeClr val="bg1"/>
                </a:solidFill>
              </a:rPr>
              <a:t>Erta</a:t>
            </a:r>
            <a:r>
              <a:rPr lang="en-US" dirty="0">
                <a:solidFill>
                  <a:schemeClr val="bg1"/>
                </a:solidFill>
              </a:rPr>
              <a:t> Ale</a:t>
            </a:r>
          </a:p>
        </p:txBody>
      </p:sp>
      <p:sp>
        <p:nvSpPr>
          <p:cNvPr id="17415" name="Text Box 10"/>
          <p:cNvSpPr txBox="1">
            <a:spLocks noChangeArrowheads="1"/>
          </p:cNvSpPr>
          <p:nvPr/>
        </p:nvSpPr>
        <p:spPr bwMode="auto">
          <a:xfrm>
            <a:off x="381000" y="6491288"/>
            <a:ext cx="2743200" cy="461665"/>
          </a:xfrm>
          <a:prstGeom prst="rect">
            <a:avLst/>
          </a:prstGeom>
          <a:noFill/>
          <a:ln w="9525">
            <a:noFill/>
            <a:miter lim="800000"/>
            <a:headEnd/>
            <a:tailEnd/>
          </a:ln>
        </p:spPr>
        <p:txBody>
          <a:bodyPr wrap="square">
            <a:spAutoFit/>
          </a:bodyPr>
          <a:lstStyle/>
          <a:p>
            <a:pPr>
              <a:spcBef>
                <a:spcPct val="50000"/>
              </a:spcBef>
            </a:pPr>
            <a:r>
              <a:rPr lang="en-US" dirty="0" err="1">
                <a:solidFill>
                  <a:schemeClr val="bg1"/>
                </a:solidFill>
              </a:rPr>
              <a:t>Killimanjaro</a:t>
            </a:r>
            <a:endParaRPr lang="en-US"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200" y="0"/>
            <a:ext cx="8991600" cy="1295400"/>
          </a:xfrm>
        </p:spPr>
        <p:txBody>
          <a:bodyPr/>
          <a:lstStyle/>
          <a:p>
            <a:pPr eaLnBrk="1" hangingPunct="1"/>
            <a:r>
              <a:rPr lang="en-US" smtClean="0"/>
              <a:t>Convergent Plate Boundaries</a:t>
            </a:r>
          </a:p>
        </p:txBody>
      </p:sp>
      <p:sp>
        <p:nvSpPr>
          <p:cNvPr id="21507" name="Rectangle 3"/>
          <p:cNvSpPr>
            <a:spLocks noGrp="1" noChangeArrowheads="1"/>
          </p:cNvSpPr>
          <p:nvPr>
            <p:ph type="body" idx="1"/>
          </p:nvPr>
        </p:nvSpPr>
        <p:spPr>
          <a:xfrm>
            <a:off x="457200" y="1524000"/>
            <a:ext cx="8229600" cy="4572000"/>
          </a:xfrm>
        </p:spPr>
        <p:txBody>
          <a:bodyPr/>
          <a:lstStyle/>
          <a:p>
            <a:pPr eaLnBrk="1" hangingPunct="1">
              <a:lnSpc>
                <a:spcPct val="90000"/>
              </a:lnSpc>
            </a:pPr>
            <a:r>
              <a:rPr lang="en-US" sz="2600" dirty="0" err="1" smtClean="0">
                <a:latin typeface="+mj-lt"/>
              </a:rPr>
              <a:t>Compressional</a:t>
            </a:r>
            <a:r>
              <a:rPr lang="en-US" sz="2600" dirty="0" smtClean="0">
                <a:latin typeface="+mj-lt"/>
              </a:rPr>
              <a:t> Stresses</a:t>
            </a:r>
          </a:p>
          <a:p>
            <a:pPr eaLnBrk="1" hangingPunct="1">
              <a:lnSpc>
                <a:spcPct val="90000"/>
              </a:lnSpc>
            </a:pPr>
            <a:r>
              <a:rPr lang="en-US" sz="2600" dirty="0" smtClean="0">
                <a:latin typeface="+mj-lt"/>
              </a:rPr>
              <a:t>Old Seafloor Destroyed (</a:t>
            </a:r>
            <a:r>
              <a:rPr lang="en-US" sz="2600" dirty="0" err="1" smtClean="0">
                <a:latin typeface="+mj-lt"/>
              </a:rPr>
              <a:t>Subduction</a:t>
            </a:r>
            <a:r>
              <a:rPr lang="en-US" sz="2600" dirty="0" smtClean="0">
                <a:latin typeface="+mj-lt"/>
              </a:rPr>
              <a:t>)</a:t>
            </a:r>
          </a:p>
          <a:p>
            <a:pPr eaLnBrk="1" hangingPunct="1">
              <a:lnSpc>
                <a:spcPct val="90000"/>
              </a:lnSpc>
            </a:pPr>
            <a:r>
              <a:rPr lang="en-US" sz="2600" dirty="0" smtClean="0">
                <a:latin typeface="+mj-lt"/>
              </a:rPr>
              <a:t>Volcanoes</a:t>
            </a:r>
          </a:p>
          <a:p>
            <a:pPr lvl="1" eaLnBrk="1" hangingPunct="1">
              <a:lnSpc>
                <a:spcPct val="90000"/>
              </a:lnSpc>
            </a:pPr>
            <a:r>
              <a:rPr lang="en-US" sz="2200" dirty="0" smtClean="0">
                <a:latin typeface="+mj-lt"/>
              </a:rPr>
              <a:t>Explosive and Very Dangerous (lots of gas)</a:t>
            </a:r>
          </a:p>
          <a:p>
            <a:pPr eaLnBrk="1" hangingPunct="1">
              <a:lnSpc>
                <a:spcPct val="90000"/>
              </a:lnSpc>
            </a:pPr>
            <a:r>
              <a:rPr lang="en-US" sz="2600" dirty="0" smtClean="0">
                <a:latin typeface="+mj-lt"/>
              </a:rPr>
              <a:t>Earthquakes</a:t>
            </a:r>
          </a:p>
          <a:p>
            <a:pPr lvl="1" eaLnBrk="1" hangingPunct="1">
              <a:lnSpc>
                <a:spcPct val="90000"/>
              </a:lnSpc>
            </a:pPr>
            <a:r>
              <a:rPr lang="en-US" sz="2200" dirty="0" smtClean="0">
                <a:latin typeface="+mj-lt"/>
              </a:rPr>
              <a:t>Shallow  to Deep foci</a:t>
            </a:r>
          </a:p>
          <a:p>
            <a:pPr lvl="1" eaLnBrk="1" hangingPunct="1">
              <a:lnSpc>
                <a:spcPct val="90000"/>
              </a:lnSpc>
            </a:pPr>
            <a:r>
              <a:rPr lang="en-US" sz="2200" dirty="0" smtClean="0">
                <a:latin typeface="+mj-lt"/>
              </a:rPr>
              <a:t>Large magnitudes</a:t>
            </a:r>
          </a:p>
          <a:p>
            <a:pPr eaLnBrk="1" hangingPunct="1">
              <a:lnSpc>
                <a:spcPct val="90000"/>
              </a:lnSpc>
            </a:pPr>
            <a:r>
              <a:rPr lang="en-US" sz="2600" dirty="0" smtClean="0">
                <a:latin typeface="+mj-lt"/>
              </a:rPr>
              <a:t>Mountain Belts/High Deformation</a:t>
            </a:r>
          </a:p>
          <a:p>
            <a:pPr eaLnBrk="1" hangingPunct="1">
              <a:lnSpc>
                <a:spcPct val="90000"/>
              </a:lnSpc>
            </a:pPr>
            <a:r>
              <a:rPr lang="en-US" sz="2600" dirty="0" smtClean="0">
                <a:latin typeface="+mj-lt"/>
              </a:rPr>
              <a:t>Accretion – Building of the Continents</a:t>
            </a:r>
          </a:p>
        </p:txBody>
      </p: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 y="0"/>
            <a:ext cx="8991600" cy="1295400"/>
          </a:xfrm>
        </p:spPr>
        <p:txBody>
          <a:bodyPr/>
          <a:lstStyle/>
          <a:p>
            <a:pPr eaLnBrk="1" hangingPunct="1"/>
            <a:r>
              <a:rPr lang="en-US" smtClean="0"/>
              <a:t>Ocean-Ocean Collision</a:t>
            </a:r>
          </a:p>
        </p:txBody>
      </p:sp>
      <p:pic>
        <p:nvPicPr>
          <p:cNvPr id="333827" name="Picture 3" descr="FIG21_00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85800" y="1447800"/>
            <a:ext cx="7467600" cy="56007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9"/>
          <p:cNvSpPr>
            <a:spLocks noGrp="1" noChangeArrowheads="1"/>
          </p:cNvSpPr>
          <p:nvPr>
            <p:ph type="title"/>
          </p:nvPr>
        </p:nvSpPr>
        <p:spPr/>
        <p:txBody>
          <a:bodyPr/>
          <a:lstStyle/>
          <a:p>
            <a:pPr eaLnBrk="1" hangingPunct="1"/>
            <a:r>
              <a:rPr lang="en-US" sz="2800" smtClean="0"/>
              <a:t>Island arcs: Indonesia, Japan, Taiwan, Philippines, Kamchatka Peninsula, Aleutian Islands.</a:t>
            </a:r>
          </a:p>
        </p:txBody>
      </p:sp>
      <p:pic>
        <p:nvPicPr>
          <p:cNvPr id="251908" name="Picture 4" descr="Pacific_basin"/>
          <p:cNvPicPr>
            <a:picLocks noGrp="1" noChangeAspect="1" noChangeArrowheads="1"/>
          </p:cNvPicPr>
          <p:nvPr>
            <p:ph idx="4294967295"/>
          </p:nvPr>
        </p:nvPicPr>
        <p:blipFill>
          <a:blip r:embed="rId4" cstate="print">
            <a:lum bright="6000" contrast="24000"/>
          </a:blip>
          <a:srcRect/>
          <a:stretch>
            <a:fillRect/>
          </a:stretch>
        </p:blipFill>
        <p:spPr>
          <a:xfrm>
            <a:off x="4419600" y="2209800"/>
            <a:ext cx="4191000" cy="2844800"/>
          </a:xfrm>
          <a:effectLst>
            <a:outerShdw blurRad="292100" dist="139700" dir="2700000" algn="tl" rotWithShape="0">
              <a:srgbClr val="333333">
                <a:alpha val="65000"/>
              </a:srgbClr>
            </a:outerShdw>
          </a:effectLst>
        </p:spPr>
      </p:pic>
      <p:pic>
        <p:nvPicPr>
          <p:cNvPr id="251915" name="Picture 11" descr="Mount Fuji"/>
          <p:cNvPicPr>
            <a:picLocks noChangeAspect="1" noChangeArrowheads="1"/>
          </p:cNvPicPr>
          <p:nvPr/>
        </p:nvPicPr>
        <p:blipFill>
          <a:blip r:embed="rId5" cstate="print"/>
          <a:srcRect/>
          <a:stretch>
            <a:fillRect/>
          </a:stretch>
        </p:blipFill>
        <p:spPr bwMode="auto">
          <a:xfrm>
            <a:off x="228600" y="2209800"/>
            <a:ext cx="3962400" cy="2852738"/>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9600" y="304800"/>
            <a:ext cx="6324600" cy="685800"/>
          </a:xfrm>
        </p:spPr>
        <p:txBody>
          <a:bodyPr/>
          <a:lstStyle/>
          <a:p>
            <a:pPr eaLnBrk="1" hangingPunct="1"/>
            <a:r>
              <a:rPr lang="en-US" dirty="0" smtClean="0"/>
              <a:t>Ocean-Continent Collision</a:t>
            </a:r>
          </a:p>
        </p:txBody>
      </p:sp>
      <p:pic>
        <p:nvPicPr>
          <p:cNvPr id="334851" name="Picture 3" descr="FIG21_00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90600" y="1600200"/>
            <a:ext cx="7010400" cy="52578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The Andes mountains are the result of a ocean-continent collision</a:t>
            </a:r>
          </a:p>
        </p:txBody>
      </p:sp>
      <p:pic>
        <p:nvPicPr>
          <p:cNvPr id="370693" name="Picture 5" descr="Andes"/>
          <p:cNvPicPr>
            <a:picLocks noChangeAspect="1" noChangeArrowheads="1"/>
          </p:cNvPicPr>
          <p:nvPr/>
        </p:nvPicPr>
        <p:blipFill>
          <a:blip r:embed="rId3" cstate="print"/>
          <a:srcRect/>
          <a:stretch>
            <a:fillRect/>
          </a:stretch>
        </p:blipFill>
        <p:spPr bwMode="auto">
          <a:xfrm>
            <a:off x="4648200" y="3962400"/>
            <a:ext cx="3886200" cy="2590800"/>
          </a:xfrm>
          <a:prstGeom prst="rect">
            <a:avLst/>
          </a:prstGeom>
          <a:ln>
            <a:noFill/>
          </a:ln>
          <a:effectLst>
            <a:outerShdw blurRad="292100" dist="139700" dir="2700000" algn="tl" rotWithShape="0">
              <a:srgbClr val="333333">
                <a:alpha val="65000"/>
              </a:srgbClr>
            </a:outerShdw>
          </a:effectLst>
        </p:spPr>
      </p:pic>
      <p:pic>
        <p:nvPicPr>
          <p:cNvPr id="370695" name="Picture 7" descr="map"/>
          <p:cNvPicPr>
            <a:picLocks noChangeAspect="1" noChangeArrowheads="1"/>
          </p:cNvPicPr>
          <p:nvPr/>
        </p:nvPicPr>
        <p:blipFill>
          <a:blip r:embed="rId4" cstate="print"/>
          <a:srcRect/>
          <a:stretch>
            <a:fillRect/>
          </a:stretch>
        </p:blipFill>
        <p:spPr bwMode="auto">
          <a:xfrm>
            <a:off x="395288" y="1600200"/>
            <a:ext cx="3594100" cy="4953000"/>
          </a:xfrm>
          <a:prstGeom prst="rect">
            <a:avLst/>
          </a:prstGeom>
          <a:ln>
            <a:noFill/>
          </a:ln>
          <a:effectLst>
            <a:outerShdw blurRad="292100" dist="139700" dir="2700000" algn="tl" rotWithShape="0">
              <a:srgbClr val="333333">
                <a:alpha val="65000"/>
              </a:srgbClr>
            </a:outerShdw>
          </a:effectLst>
        </p:spPr>
      </p:pic>
      <p:pic>
        <p:nvPicPr>
          <p:cNvPr id="370696" name="Picture 8" descr="Nazca_SoAm_Peru"/>
          <p:cNvPicPr>
            <a:picLocks noChangeAspect="1" noChangeArrowheads="1"/>
          </p:cNvPicPr>
          <p:nvPr/>
        </p:nvPicPr>
        <p:blipFill>
          <a:blip r:embed="rId5" cstate="print"/>
          <a:srcRect/>
          <a:stretch>
            <a:fillRect/>
          </a:stretch>
        </p:blipFill>
        <p:spPr bwMode="auto">
          <a:xfrm>
            <a:off x="4648200" y="1524000"/>
            <a:ext cx="3886200" cy="22971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18_014"/>
          <p:cNvPicPr>
            <a:picLocks noChangeAspect="1" noChangeArrowheads="1"/>
          </p:cNvPicPr>
          <p:nvPr/>
        </p:nvPicPr>
        <p:blipFill>
          <a:blip r:embed="rId4" cstate="print"/>
          <a:srcRect/>
          <a:stretch>
            <a:fillRect/>
          </a:stretch>
        </p:blipFill>
        <p:spPr bwMode="auto">
          <a:xfrm>
            <a:off x="685800" y="1524000"/>
            <a:ext cx="7620000" cy="5715000"/>
          </a:xfrm>
          <a:prstGeom prst="rect">
            <a:avLst/>
          </a:prstGeom>
          <a:noFill/>
          <a:ln w="9525">
            <a:noFill/>
            <a:miter lim="800000"/>
            <a:headEnd/>
            <a:tailEnd/>
          </a:ln>
        </p:spPr>
      </p:pic>
      <p:sp>
        <p:nvSpPr>
          <p:cNvPr id="27651" name="Rectangle 3"/>
          <p:cNvSpPr>
            <a:spLocks noGrp="1" noChangeArrowheads="1"/>
          </p:cNvSpPr>
          <p:nvPr>
            <p:ph type="title"/>
          </p:nvPr>
        </p:nvSpPr>
        <p:spPr/>
        <p:txBody>
          <a:bodyPr/>
          <a:lstStyle/>
          <a:p>
            <a:pPr eaLnBrk="1" hangingPunct="1"/>
            <a:r>
              <a:rPr lang="en-US" smtClean="0"/>
              <a:t>Deep, severe earthquakes and explosive volcanoes occur as oceanic crust subducts</a:t>
            </a:r>
          </a:p>
        </p:txBody>
      </p:sp>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Continent-Continent Collision</a:t>
            </a:r>
          </a:p>
        </p:txBody>
      </p:sp>
      <p:pic>
        <p:nvPicPr>
          <p:cNvPr id="335875" name="Picture 3" descr="FIG21_00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00200" y="1371600"/>
            <a:ext cx="5638800" cy="4229100"/>
          </a:xfrm>
          <a:prstGeom prst="rect">
            <a:avLst/>
          </a:prstGeom>
          <a:ln>
            <a:noFill/>
          </a:ln>
          <a:effectLst>
            <a:outerShdw blurRad="292100" dist="139700" dir="2700000" algn="tl" rotWithShape="0">
              <a:srgbClr val="333333">
                <a:alpha val="65000"/>
              </a:srgbClr>
            </a:outerShdw>
          </a:effectLst>
        </p:spPr>
      </p:pic>
      <p:sp>
        <p:nvSpPr>
          <p:cNvPr id="335877" name="Rectangle 5"/>
          <p:cNvSpPr>
            <a:spLocks noGrp="1" noChangeArrowheads="1"/>
          </p:cNvSpPr>
          <p:nvPr>
            <p:ph type="body" idx="1"/>
          </p:nvPr>
        </p:nvSpPr>
        <p:spPr>
          <a:xfrm>
            <a:off x="381000" y="4876800"/>
            <a:ext cx="8382000" cy="1524000"/>
          </a:xfrm>
        </p:spPr>
        <p:txBody>
          <a:bodyPr/>
          <a:lstStyle/>
          <a:p>
            <a:pPr eaLnBrk="1" hangingPunct="1"/>
            <a:r>
              <a:rPr lang="en-US" sz="2600" dirty="0" smtClean="0">
                <a:latin typeface="+mj-lt"/>
              </a:rPr>
              <a:t>Why are there no volcanoes when continents collide?</a:t>
            </a:r>
          </a:p>
          <a:p>
            <a:pPr eaLnBrk="1" hangingPunct="1"/>
            <a:r>
              <a:rPr lang="en-US" sz="2600" dirty="0" smtClean="0">
                <a:latin typeface="+mj-lt"/>
              </a:rPr>
              <a:t>No plate is sinking into the mantle and melting!</a:t>
            </a:r>
          </a:p>
          <a:p>
            <a:pPr eaLnBrk="1" hangingPunct="1"/>
            <a:endParaRPr lang="en-US" sz="2600" dirty="0" smtClean="0">
              <a:latin typeface="+mj-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58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587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IG21_016"/>
          <p:cNvPicPr>
            <a:picLocks noChangeAspect="1" noChangeArrowheads="1"/>
          </p:cNvPicPr>
          <p:nvPr/>
        </p:nvPicPr>
        <p:blipFill>
          <a:blip r:embed="rId4" cstate="print"/>
          <a:srcRect l="27835" t="706" r="31960"/>
          <a:stretch>
            <a:fillRect/>
          </a:stretch>
        </p:blipFill>
        <p:spPr bwMode="auto">
          <a:xfrm>
            <a:off x="2667000" y="1335088"/>
            <a:ext cx="2971800" cy="5503862"/>
          </a:xfrm>
          <a:prstGeom prst="rect">
            <a:avLst/>
          </a:prstGeom>
          <a:noFill/>
          <a:ln w="9525">
            <a:noFill/>
            <a:miter lim="800000"/>
            <a:headEnd/>
            <a:tailEnd/>
          </a:ln>
        </p:spPr>
      </p:pic>
      <p:sp>
        <p:nvSpPr>
          <p:cNvPr id="29699" name="Rectangle 3"/>
          <p:cNvSpPr>
            <a:spLocks noGrp="1" noChangeArrowheads="1"/>
          </p:cNvSpPr>
          <p:nvPr>
            <p:ph type="title"/>
          </p:nvPr>
        </p:nvSpPr>
        <p:spPr/>
        <p:txBody>
          <a:bodyPr/>
          <a:lstStyle/>
          <a:p>
            <a:pPr eaLnBrk="1" hangingPunct="1"/>
            <a:r>
              <a:rPr lang="en-US" smtClean="0"/>
              <a:t>The Indian subcontinent slammed into Asia several million years ago</a:t>
            </a: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1028"/>
          <p:cNvSpPr>
            <a:spLocks noGrp="1" noChangeArrowheads="1"/>
          </p:cNvSpPr>
          <p:nvPr>
            <p:ph type="title"/>
          </p:nvPr>
        </p:nvSpPr>
        <p:spPr/>
        <p:txBody>
          <a:bodyPr/>
          <a:lstStyle/>
          <a:p>
            <a:pPr eaLnBrk="1" hangingPunct="1"/>
            <a:r>
              <a:rPr lang="en-US" dirty="0" smtClean="0"/>
              <a:t>Perception of Earth’s size</a:t>
            </a:r>
            <a:br>
              <a:rPr lang="en-US" dirty="0" smtClean="0"/>
            </a:br>
            <a:endParaRPr lang="en-US" dirty="0" smtClean="0"/>
          </a:p>
        </p:txBody>
      </p:sp>
      <p:graphicFrame>
        <p:nvGraphicFramePr>
          <p:cNvPr id="1026" name="Object 2052"/>
          <p:cNvGraphicFramePr>
            <a:graphicFrameLocks noChangeAspect="1"/>
          </p:cNvGraphicFramePr>
          <p:nvPr/>
        </p:nvGraphicFramePr>
        <p:xfrm>
          <a:off x="2667000" y="1828800"/>
          <a:ext cx="4100513" cy="4064000"/>
        </p:xfrm>
        <a:graphic>
          <a:graphicData uri="http://schemas.openxmlformats.org/presentationml/2006/ole">
            <mc:AlternateContent xmlns:mc="http://schemas.openxmlformats.org/markup-compatibility/2006">
              <mc:Choice xmlns:v="urn:schemas-microsoft-com:vml" Requires="v">
                <p:oleObj spid="_x0000_s76807" name="PHOTO-PAINT" r:id="rId5" imgW="12698413" imgH="12584127" progId="">
                  <p:embed/>
                </p:oleObj>
              </mc:Choice>
              <mc:Fallback>
                <p:oleObj name="PHOTO-PAINT" r:id="rId5" imgW="12698413" imgH="12584127" progId="">
                  <p:embed/>
                  <p:pic>
                    <p:nvPicPr>
                      <p:cNvPr id="0" name="Object 20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28800"/>
                        <a:ext cx="4100513"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Oval 7"/>
          <p:cNvSpPr/>
          <p:nvPr/>
        </p:nvSpPr>
        <p:spPr bwMode="auto">
          <a:xfrm>
            <a:off x="2667000" y="1905000"/>
            <a:ext cx="3581400" cy="3581400"/>
          </a:xfrm>
          <a:prstGeom prst="ellipse">
            <a:avLst/>
          </a:prstGeom>
          <a:no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pic>
        <p:nvPicPr>
          <p:cNvPr id="76803" name="Picture 3"/>
          <p:cNvPicPr>
            <a:picLocks noChangeAspect="1" noChangeArrowheads="1"/>
          </p:cNvPicPr>
          <p:nvPr/>
        </p:nvPicPr>
        <p:blipFill>
          <a:blip r:embed="rId7" cstate="print"/>
          <a:srcRect/>
          <a:stretch>
            <a:fillRect/>
          </a:stretch>
        </p:blipFill>
        <p:spPr bwMode="auto">
          <a:xfrm rot="11633199">
            <a:off x="427392" y="1701726"/>
            <a:ext cx="2352675" cy="1943100"/>
          </a:xfrm>
          <a:prstGeom prst="rect">
            <a:avLst/>
          </a:prstGeom>
          <a:noFill/>
          <a:ln w="9525">
            <a:noFill/>
            <a:miter lim="800000"/>
            <a:headEnd/>
            <a:tailEnd/>
          </a:ln>
        </p:spPr>
      </p:pic>
      <p:sp>
        <p:nvSpPr>
          <p:cNvPr id="10" name="Right Arrow 9"/>
          <p:cNvSpPr/>
          <p:nvPr/>
        </p:nvSpPr>
        <p:spPr bwMode="auto">
          <a:xfrm rot="13735671">
            <a:off x="2690417" y="1901389"/>
            <a:ext cx="533400" cy="3048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1" name="Right Arrow 10"/>
          <p:cNvSpPr/>
          <p:nvPr/>
        </p:nvSpPr>
        <p:spPr bwMode="auto">
          <a:xfrm rot="16200000">
            <a:off x="4138216" y="1367989"/>
            <a:ext cx="533400" cy="3048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2" name="Right Arrow 11"/>
          <p:cNvSpPr/>
          <p:nvPr/>
        </p:nvSpPr>
        <p:spPr bwMode="auto">
          <a:xfrm rot="18814923">
            <a:off x="5676900" y="1943100"/>
            <a:ext cx="533400" cy="3048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3" name="Right Arrow 12"/>
          <p:cNvSpPr/>
          <p:nvPr/>
        </p:nvSpPr>
        <p:spPr bwMode="auto">
          <a:xfrm>
            <a:off x="6352158" y="3346257"/>
            <a:ext cx="533400" cy="3048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4" name="Right Arrow 13"/>
          <p:cNvSpPr/>
          <p:nvPr/>
        </p:nvSpPr>
        <p:spPr bwMode="auto">
          <a:xfrm rot="2191433">
            <a:off x="5984047" y="4758422"/>
            <a:ext cx="533400" cy="3048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5" name="Right Arrow 14"/>
          <p:cNvSpPr/>
          <p:nvPr/>
        </p:nvSpPr>
        <p:spPr bwMode="auto">
          <a:xfrm rot="5400000">
            <a:off x="4229100" y="5676900"/>
            <a:ext cx="533400" cy="3048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6" name="Right Arrow 15"/>
          <p:cNvSpPr/>
          <p:nvPr/>
        </p:nvSpPr>
        <p:spPr bwMode="auto">
          <a:xfrm rot="8222345">
            <a:off x="2470737" y="4941485"/>
            <a:ext cx="533400" cy="3048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7" name="Right Arrow 16"/>
          <p:cNvSpPr/>
          <p:nvPr/>
        </p:nvSpPr>
        <p:spPr bwMode="auto">
          <a:xfrm rot="10800000">
            <a:off x="1981200" y="3505200"/>
            <a:ext cx="533400" cy="3048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8" name="TextBox 17"/>
          <p:cNvSpPr txBox="1"/>
          <p:nvPr/>
        </p:nvSpPr>
        <p:spPr>
          <a:xfrm>
            <a:off x="1070043" y="739302"/>
            <a:ext cx="7587333" cy="461665"/>
          </a:xfrm>
          <a:prstGeom prst="rect">
            <a:avLst/>
          </a:prstGeom>
          <a:noFill/>
        </p:spPr>
        <p:txBody>
          <a:bodyPr wrap="none" rtlCol="0">
            <a:spAutoFit/>
          </a:bodyPr>
          <a:lstStyle/>
          <a:p>
            <a:r>
              <a:rPr lang="en-US" dirty="0" smtClean="0"/>
              <a:t>Let’s say you cut a rope that goes around the world.</a:t>
            </a:r>
            <a:endParaRPr lang="en-US" dirty="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03"/>
                                        </p:tgtEl>
                                        <p:attrNameLst>
                                          <p:attrName>style.visibility</p:attrName>
                                        </p:attrNameLst>
                                      </p:cBhvr>
                                      <p:to>
                                        <p:strVal val="visible"/>
                                      </p:to>
                                    </p:set>
                                    <p:animEffect transition="in" filter="fade">
                                      <p:cBhvr>
                                        <p:cTn id="7" dur="2000"/>
                                        <p:tgtEl>
                                          <p:spTgt spid="768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0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1905000"/>
            <a:ext cx="8077200" cy="4038600"/>
            <a:chOff x="384" y="720"/>
            <a:chExt cx="5088" cy="2544"/>
          </a:xfrm>
        </p:grpSpPr>
        <p:pic>
          <p:nvPicPr>
            <p:cNvPr id="339971" name="Picture 3" descr="himalaya_west"/>
            <p:cNvPicPr>
              <a:picLocks noChangeAspect="1" noChangeArrowheads="1"/>
            </p:cNvPicPr>
            <p:nvPr/>
          </p:nvPicPr>
          <p:blipFill>
            <a:blip r:embed="rId4" cstate="print"/>
            <a:srcRect/>
            <a:stretch>
              <a:fillRect/>
            </a:stretch>
          </p:blipFill>
          <p:spPr bwMode="auto">
            <a:xfrm>
              <a:off x="384" y="720"/>
              <a:ext cx="2544" cy="2544"/>
            </a:xfrm>
            <a:prstGeom prst="rect">
              <a:avLst/>
            </a:prstGeom>
            <a:ln>
              <a:noFill/>
            </a:ln>
            <a:effectLst>
              <a:outerShdw blurRad="292100" dist="139700" dir="2700000" algn="tl" rotWithShape="0">
                <a:srgbClr val="333333">
                  <a:alpha val="65000"/>
                </a:srgbClr>
              </a:outerShdw>
            </a:effectLst>
          </p:spPr>
        </p:pic>
        <p:pic>
          <p:nvPicPr>
            <p:cNvPr id="339972" name="Picture 4" descr="himalaya_east"/>
            <p:cNvPicPr>
              <a:picLocks noChangeAspect="1" noChangeArrowheads="1"/>
            </p:cNvPicPr>
            <p:nvPr/>
          </p:nvPicPr>
          <p:blipFill>
            <a:blip r:embed="rId5" cstate="print"/>
            <a:srcRect/>
            <a:stretch>
              <a:fillRect/>
            </a:stretch>
          </p:blipFill>
          <p:spPr bwMode="auto">
            <a:xfrm>
              <a:off x="2928" y="720"/>
              <a:ext cx="2544" cy="2544"/>
            </a:xfrm>
            <a:prstGeom prst="rect">
              <a:avLst/>
            </a:prstGeom>
            <a:ln>
              <a:noFill/>
            </a:ln>
            <a:effectLst>
              <a:outerShdw blurRad="292100" dist="139700" dir="2700000" algn="tl" rotWithShape="0">
                <a:srgbClr val="333333">
                  <a:alpha val="65000"/>
                </a:srgbClr>
              </a:outerShdw>
            </a:effectLst>
          </p:spPr>
        </p:pic>
      </p:grpSp>
      <p:sp>
        <p:nvSpPr>
          <p:cNvPr id="30723" name="Rectangle 6"/>
          <p:cNvSpPr>
            <a:spLocks noGrp="1" noChangeArrowheads="1"/>
          </p:cNvSpPr>
          <p:nvPr>
            <p:ph type="title"/>
          </p:nvPr>
        </p:nvSpPr>
        <p:spPr/>
        <p:txBody>
          <a:bodyPr/>
          <a:lstStyle/>
          <a:p>
            <a:pPr eaLnBrk="1" hangingPunct="1"/>
            <a:r>
              <a:rPr lang="en-US" smtClean="0"/>
              <a:t>India is now a part of Asia.  The Asian continent has grown.</a:t>
            </a:r>
          </a:p>
        </p:txBody>
      </p:sp>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ridge"/>
          <p:cNvPicPr>
            <a:picLocks noChangeAspect="1" noChangeArrowheads="1"/>
          </p:cNvPicPr>
          <p:nvPr/>
        </p:nvPicPr>
        <p:blipFill>
          <a:blip r:embed="rId4" cstate="print"/>
          <a:srcRect l="1578" t="1429" r="2137" b="1429"/>
          <a:stretch>
            <a:fillRect/>
          </a:stretch>
        </p:blipFill>
        <p:spPr bwMode="auto">
          <a:xfrm>
            <a:off x="4114800" y="1447800"/>
            <a:ext cx="4648200" cy="5181600"/>
          </a:xfrm>
          <a:prstGeom prst="rect">
            <a:avLst/>
          </a:prstGeom>
          <a:ln>
            <a:noFill/>
          </a:ln>
          <a:effectLst>
            <a:outerShdw blurRad="292100" dist="139700" dir="2700000" algn="tl" rotWithShape="0">
              <a:srgbClr val="333333">
                <a:alpha val="65000"/>
              </a:srgbClr>
            </a:outerShdw>
          </a:effectLst>
        </p:spPr>
      </p:pic>
      <p:sp>
        <p:nvSpPr>
          <p:cNvPr id="33795" name="Rectangle 3"/>
          <p:cNvSpPr>
            <a:spLocks noGrp="1" noChangeArrowheads="1"/>
          </p:cNvSpPr>
          <p:nvPr>
            <p:ph type="title"/>
          </p:nvPr>
        </p:nvSpPr>
        <p:spPr/>
        <p:txBody>
          <a:bodyPr/>
          <a:lstStyle/>
          <a:p>
            <a:pPr eaLnBrk="1" hangingPunct="1"/>
            <a:r>
              <a:rPr lang="en-US" dirty="0" smtClean="0"/>
              <a:t>Transform faults are evident in the ocean ridges</a:t>
            </a:r>
          </a:p>
        </p:txBody>
      </p:sp>
      <p:pic>
        <p:nvPicPr>
          <p:cNvPr id="33796" name="Picture 4" descr="FIG20_002"/>
          <p:cNvPicPr>
            <a:picLocks noChangeAspect="1" noChangeArrowheads="1"/>
          </p:cNvPicPr>
          <p:nvPr/>
        </p:nvPicPr>
        <p:blipFill>
          <a:blip r:embed="rId5" cstate="print"/>
          <a:srcRect/>
          <a:stretch>
            <a:fillRect/>
          </a:stretch>
        </p:blipFill>
        <p:spPr bwMode="auto">
          <a:xfrm>
            <a:off x="152400" y="2057400"/>
            <a:ext cx="3657600" cy="2743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alifornia"/>
          <p:cNvPicPr>
            <a:picLocks noChangeAspect="1" noChangeArrowheads="1"/>
          </p:cNvPicPr>
          <p:nvPr/>
        </p:nvPicPr>
        <p:blipFill>
          <a:blip r:embed="rId4" cstate="print"/>
          <a:srcRect/>
          <a:stretch>
            <a:fillRect/>
          </a:stretch>
        </p:blipFill>
        <p:spPr bwMode="auto">
          <a:xfrm>
            <a:off x="3200400" y="1524000"/>
            <a:ext cx="5648325" cy="5092700"/>
          </a:xfrm>
          <a:prstGeom prst="rect">
            <a:avLst/>
          </a:prstGeom>
          <a:noFill/>
          <a:ln w="9525">
            <a:noFill/>
            <a:miter lim="800000"/>
            <a:headEnd/>
            <a:tailEnd/>
          </a:ln>
        </p:spPr>
      </p:pic>
      <p:pic>
        <p:nvPicPr>
          <p:cNvPr id="34819" name="Picture 3" descr="FIG20_012"/>
          <p:cNvPicPr>
            <a:picLocks noChangeAspect="1" noChangeArrowheads="1"/>
          </p:cNvPicPr>
          <p:nvPr/>
        </p:nvPicPr>
        <p:blipFill>
          <a:blip r:embed="rId5" cstate="print"/>
          <a:srcRect/>
          <a:stretch>
            <a:fillRect/>
          </a:stretch>
        </p:blipFill>
        <p:spPr bwMode="auto">
          <a:xfrm>
            <a:off x="120650" y="1447800"/>
            <a:ext cx="3019425" cy="5257800"/>
          </a:xfrm>
          <a:prstGeom prst="rect">
            <a:avLst/>
          </a:prstGeom>
          <a:noFill/>
          <a:ln w="9525">
            <a:noFill/>
            <a:miter lim="800000"/>
            <a:headEnd/>
            <a:tailEnd/>
          </a:ln>
        </p:spPr>
      </p:pic>
      <p:sp>
        <p:nvSpPr>
          <p:cNvPr id="34820" name="Rectangle 4"/>
          <p:cNvSpPr>
            <a:spLocks noGrp="1" noChangeArrowheads="1"/>
          </p:cNvSpPr>
          <p:nvPr>
            <p:ph type="title"/>
          </p:nvPr>
        </p:nvSpPr>
        <p:spPr/>
        <p:txBody>
          <a:bodyPr/>
          <a:lstStyle/>
          <a:p>
            <a:pPr eaLnBrk="1" hangingPunct="1"/>
            <a:r>
              <a:rPr lang="en-US" dirty="0" smtClean="0"/>
              <a:t>The San Andreas fault is a transform boundary</a:t>
            </a:r>
          </a:p>
        </p:txBody>
      </p:sp>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FIG20_011B"/>
          <p:cNvPicPr>
            <a:picLocks noChangeAspect="1" noChangeArrowheads="1"/>
          </p:cNvPicPr>
          <p:nvPr/>
        </p:nvPicPr>
        <p:blipFill>
          <a:blip r:embed="rId4" cstate="print"/>
          <a:srcRect l="7292" t="2778" r="5208" b="2778"/>
          <a:stretch>
            <a:fillRect/>
          </a:stretch>
        </p:blipFill>
        <p:spPr bwMode="auto">
          <a:xfrm>
            <a:off x="76200" y="2133600"/>
            <a:ext cx="4048125" cy="3276600"/>
          </a:xfrm>
          <a:prstGeom prst="rect">
            <a:avLst/>
          </a:prstGeom>
          <a:ln>
            <a:noFill/>
          </a:ln>
          <a:effectLst>
            <a:outerShdw blurRad="292100" dist="139700" dir="2700000" algn="tl" rotWithShape="0">
              <a:srgbClr val="333333">
                <a:alpha val="65000"/>
              </a:srgbClr>
            </a:outerShdw>
          </a:effectLst>
        </p:spPr>
      </p:pic>
      <p:pic>
        <p:nvPicPr>
          <p:cNvPr id="4" name="Picture 3" descr="San_Andreas"/>
          <p:cNvPicPr>
            <a:picLocks noChangeAspect="1" noChangeArrowheads="1"/>
          </p:cNvPicPr>
          <p:nvPr/>
        </p:nvPicPr>
        <p:blipFill>
          <a:blip r:embed="rId5" cstate="print"/>
          <a:srcRect/>
          <a:stretch>
            <a:fillRect/>
          </a:stretch>
        </p:blipFill>
        <p:spPr bwMode="auto">
          <a:xfrm>
            <a:off x="4953000" y="1524000"/>
            <a:ext cx="3489325" cy="5105400"/>
          </a:xfrm>
          <a:prstGeom prst="rect">
            <a:avLst/>
          </a:prstGeom>
          <a:ln>
            <a:noFill/>
          </a:ln>
          <a:effectLst>
            <a:outerShdw blurRad="292100" dist="139700" dir="2700000" algn="tl" rotWithShape="0">
              <a:srgbClr val="333333">
                <a:alpha val="65000"/>
              </a:srgbClr>
            </a:outerShdw>
          </a:effectLst>
        </p:spPr>
      </p:pic>
      <p:sp>
        <p:nvSpPr>
          <p:cNvPr id="5" name="Rectangle 4"/>
          <p:cNvSpPr txBox="1">
            <a:spLocks noChangeArrowheads="1"/>
          </p:cNvSpPr>
          <p:nvPr/>
        </p:nvSpPr>
        <p:spPr>
          <a:xfrm>
            <a:off x="152400" y="304800"/>
            <a:ext cx="8991600" cy="685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CC"/>
                </a:solidFill>
                <a:effectLst/>
                <a:uLnTx/>
                <a:uFillTx/>
                <a:latin typeface="+mj-lt"/>
                <a:ea typeface="+mj-ea"/>
                <a:cs typeface="+mj-cs"/>
              </a:rPr>
              <a:t>transform boundary examples</a:t>
            </a:r>
          </a:p>
        </p:txBody>
      </p:sp>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4"/>
          <p:cNvSpPr>
            <a:spLocks noGrp="1" noChangeArrowheads="1"/>
          </p:cNvSpPr>
          <p:nvPr>
            <p:ph type="title"/>
          </p:nvPr>
        </p:nvSpPr>
        <p:spPr/>
        <p:txBody>
          <a:bodyPr/>
          <a:lstStyle/>
          <a:p>
            <a:pPr eaLnBrk="1" hangingPunct="1"/>
            <a:r>
              <a:rPr lang="en-US" smtClean="0"/>
              <a:t>Island Chains</a:t>
            </a:r>
          </a:p>
        </p:txBody>
      </p:sp>
      <p:sp>
        <p:nvSpPr>
          <p:cNvPr id="37891" name="Rectangle 23"/>
          <p:cNvSpPr>
            <a:spLocks noGrp="1" noChangeArrowheads="1"/>
          </p:cNvSpPr>
          <p:nvPr>
            <p:ph type="body" idx="1"/>
          </p:nvPr>
        </p:nvSpPr>
        <p:spPr>
          <a:xfrm>
            <a:off x="381000" y="1371600"/>
            <a:ext cx="7924800" cy="2087563"/>
          </a:xfrm>
        </p:spPr>
        <p:txBody>
          <a:bodyPr/>
          <a:lstStyle/>
          <a:p>
            <a:pPr eaLnBrk="1" hangingPunct="1"/>
            <a:r>
              <a:rPr lang="en-US" smtClean="0">
                <a:latin typeface="+mj-lt"/>
              </a:rPr>
              <a:t>Created by plates drifting over hot spots.</a:t>
            </a:r>
          </a:p>
        </p:txBody>
      </p:sp>
      <p:pic>
        <p:nvPicPr>
          <p:cNvPr id="165909" name="Picture 21" descr="hot_spot"/>
          <p:cNvPicPr>
            <a:picLocks noGrp="1" noChangeAspect="1" noChangeArrowheads="1"/>
          </p:cNvPicPr>
          <p:nvPr>
            <p:ph sz="quarter" idx="4294967295"/>
          </p:nvPr>
        </p:nvPicPr>
        <p:blipFill>
          <a:blip r:embed="rId4" cstate="print"/>
          <a:srcRect/>
          <a:stretch>
            <a:fillRect/>
          </a:stretch>
        </p:blipFill>
        <p:spPr>
          <a:xfrm>
            <a:off x="533400" y="2754313"/>
            <a:ext cx="4191000" cy="3527425"/>
          </a:xfrm>
          <a:effectLst>
            <a:outerShdw blurRad="292100" dist="139700" dir="2700000" algn="tl" rotWithShape="0">
              <a:srgbClr val="333333">
                <a:alpha val="65000"/>
              </a:srgbClr>
            </a:outerShdw>
          </a:effectLst>
        </p:spPr>
      </p:pic>
      <p:pic>
        <p:nvPicPr>
          <p:cNvPr id="165910" name="Picture 22" descr="Pacific_basin"/>
          <p:cNvPicPr>
            <a:picLocks noGrp="1" noChangeAspect="1" noChangeArrowheads="1"/>
          </p:cNvPicPr>
          <p:nvPr>
            <p:ph sz="quarter" idx="4294967295"/>
          </p:nvPr>
        </p:nvPicPr>
        <p:blipFill>
          <a:blip r:embed="rId5" cstate="print">
            <a:lum bright="6000" contrast="24000"/>
          </a:blip>
          <a:srcRect l="21428" r="17143"/>
          <a:stretch>
            <a:fillRect/>
          </a:stretch>
        </p:blipFill>
        <p:spPr>
          <a:xfrm>
            <a:off x="5105400" y="2743200"/>
            <a:ext cx="3200400" cy="3535363"/>
          </a:xfrm>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1" name="Picture 3"/>
          <p:cNvPicPr>
            <a:picLocks noChangeAspect="1" noChangeArrowheads="1"/>
          </p:cNvPicPr>
          <p:nvPr/>
        </p:nvPicPr>
        <p:blipFill>
          <a:blip r:embed="rId4" cstate="print"/>
          <a:srcRect/>
          <a:stretch>
            <a:fillRect/>
          </a:stretch>
        </p:blipFill>
        <p:spPr bwMode="auto">
          <a:xfrm>
            <a:off x="381000" y="1603375"/>
            <a:ext cx="8686800" cy="5254625"/>
          </a:xfrm>
          <a:prstGeom prst="rect">
            <a:avLst/>
          </a:prstGeom>
          <a:noFill/>
          <a:ln w="9525">
            <a:noFill/>
            <a:miter lim="800000"/>
            <a:headEnd/>
            <a:tailEnd/>
          </a:ln>
          <a:effectLst>
            <a:outerShdw dist="25399" dir="16200000" algn="ctr" rotWithShape="0">
              <a:srgbClr val="FFFFFF">
                <a:alpha val="75000"/>
              </a:srgbClr>
            </a:outerShdw>
          </a:effectLst>
        </p:spPr>
      </p:pic>
      <p:sp>
        <p:nvSpPr>
          <p:cNvPr id="40963" name="Rectangle 4"/>
          <p:cNvSpPr>
            <a:spLocks noGrp="1" noChangeArrowheads="1"/>
          </p:cNvSpPr>
          <p:nvPr>
            <p:ph type="title"/>
          </p:nvPr>
        </p:nvSpPr>
        <p:spPr/>
        <p:txBody>
          <a:bodyPr/>
          <a:lstStyle/>
          <a:p>
            <a:pPr eaLnBrk="1" hangingPunct="1"/>
            <a:r>
              <a:rPr lang="en-US" smtClean="0"/>
              <a:t>Major plate boundaries today</a:t>
            </a:r>
          </a:p>
        </p:txBody>
      </p:sp>
      <p:pic>
        <p:nvPicPr>
          <p:cNvPr id="4" name="Picture 3" descr="Wasatch_Fault.gif"/>
          <p:cNvPicPr>
            <a:picLocks noChangeAspect="1"/>
          </p:cNvPicPr>
          <p:nvPr/>
        </p:nvPicPr>
        <p:blipFill>
          <a:blip r:embed="rId5" cstate="print"/>
          <a:stretch>
            <a:fillRect/>
          </a:stretch>
        </p:blipFill>
        <p:spPr>
          <a:xfrm>
            <a:off x="3200400" y="1752600"/>
            <a:ext cx="2857500" cy="447675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50211"/>
                                        </p:tgtEl>
                                      </p:cBhvr>
                                    </p:animEffect>
                                    <p:set>
                                      <p:cBhvr>
                                        <p:cTn id="7" dur="1" fill="hold">
                                          <p:stCondLst>
                                            <p:cond delay="1999"/>
                                          </p:stCondLst>
                                        </p:cTn>
                                        <p:tgtEl>
                                          <p:spTgt spid="3502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PQuestion"/>
          <p:cNvSpPr>
            <a:spLocks noGrp="1" noChangeArrowheads="1"/>
          </p:cNvSpPr>
          <p:nvPr>
            <p:ph type="title"/>
          </p:nvPr>
        </p:nvSpPr>
        <p:spPr/>
        <p:txBody>
          <a:bodyPr/>
          <a:lstStyle/>
          <a:p>
            <a:pPr eaLnBrk="1" hangingPunct="1"/>
            <a:r>
              <a:rPr lang="en-US" smtClean="0"/>
              <a:t>The interior structure of Earth has been determined mostly from</a:t>
            </a:r>
          </a:p>
        </p:txBody>
      </p:sp>
      <p:graphicFrame>
        <p:nvGraphicFramePr>
          <p:cNvPr id="359429" name="TPChart"/>
          <p:cNvGraphicFramePr>
            <a:graphicFrameLocks/>
          </p:cNvGraphicFramePr>
          <p:nvPr>
            <p:custDataLst>
              <p:tags r:id="rId3"/>
            </p:custDataLst>
          </p:nvPr>
        </p:nvGraphicFramePr>
        <p:xfrm>
          <a:off x="4508500" y="1651000"/>
          <a:ext cx="4570413" cy="5141913"/>
        </p:xfrm>
        <a:graphic>
          <a:graphicData uri="http://schemas.openxmlformats.org/presentationml/2006/ole">
            <mc:AlternateContent xmlns:mc="http://schemas.openxmlformats.org/markup-compatibility/2006">
              <mc:Choice xmlns:v="urn:schemas-microsoft-com:vml" Requires="v">
                <p:oleObj spid="_x0000_s253959" name="Chart" r:id="rId7" imgW="4572000" imgH="5143500" progId="MSGraph.Chart.8">
                  <p:embed followColorScheme="full"/>
                </p:oleObj>
              </mc:Choice>
              <mc:Fallback>
                <p:oleObj name="Chart" r:id="rId7" imgW="4572000" imgH="5143500" progId="MSGraph.Chart.8">
                  <p:embed followColorScheme="full"/>
                  <p:pic>
                    <p:nvPicPr>
                      <p:cNvPr id="0" name="TPChart"/>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8500" y="1651000"/>
                        <a:ext cx="4570413" cy="5141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PAnswers"/>
          <p:cNvSpPr>
            <a:spLocks noGrp="1" noChangeArrowheads="1"/>
          </p:cNvSpPr>
          <p:nvPr>
            <p:ph type="body" idx="1"/>
            <p:custDataLst>
              <p:tags r:id="rId4"/>
            </p:custDataLst>
          </p:nvPr>
        </p:nvSpPr>
        <p:spPr>
          <a:xfrm>
            <a:off x="457200" y="1600200"/>
            <a:ext cx="4114800" cy="5029200"/>
          </a:xfrm>
        </p:spPr>
        <p:txBody>
          <a:bodyPr/>
          <a:lstStyle/>
          <a:p>
            <a:pPr marL="571500" indent="-571500" eaLnBrk="1" hangingPunct="1">
              <a:buFont typeface="Wingdings" pitchFamily="2" charset="2"/>
              <a:buAutoNum type="alphaLcParenR"/>
            </a:pPr>
            <a:r>
              <a:rPr lang="en-US" dirty="0" smtClean="0">
                <a:latin typeface="+mj-lt"/>
              </a:rPr>
              <a:t>Drilling</a:t>
            </a:r>
          </a:p>
          <a:p>
            <a:pPr marL="571500" indent="-571500" eaLnBrk="1" hangingPunct="1">
              <a:buFont typeface="Wingdings" pitchFamily="2" charset="2"/>
              <a:buAutoNum type="alphaLcParenR"/>
            </a:pPr>
            <a:r>
              <a:rPr lang="en-US" dirty="0" smtClean="0">
                <a:latin typeface="+mj-lt"/>
              </a:rPr>
              <a:t>Exploration</a:t>
            </a:r>
          </a:p>
          <a:p>
            <a:pPr marL="571500" indent="-571500" eaLnBrk="1" hangingPunct="1">
              <a:buFont typeface="Wingdings" pitchFamily="2" charset="2"/>
              <a:buAutoNum type="alphaLcParenR"/>
            </a:pPr>
            <a:r>
              <a:rPr lang="en-US" dirty="0" smtClean="0">
                <a:latin typeface="+mj-lt"/>
              </a:rPr>
              <a:t>X-Rays</a:t>
            </a:r>
          </a:p>
          <a:p>
            <a:pPr marL="571500" indent="-571500" eaLnBrk="1" hangingPunct="1">
              <a:buFont typeface="Wingdings" pitchFamily="2" charset="2"/>
              <a:buAutoNum type="alphaLcParenR"/>
            </a:pPr>
            <a:r>
              <a:rPr lang="en-US" dirty="0" smtClean="0">
                <a:latin typeface="+mj-lt"/>
              </a:rPr>
              <a:t>Earthquake waves</a:t>
            </a:r>
          </a:p>
          <a:p>
            <a:pPr marL="571500" indent="-571500" eaLnBrk="1" hangingPunct="1">
              <a:buFont typeface="Wingdings" pitchFamily="2" charset="2"/>
              <a:buAutoNum type="alphaLcParenR"/>
            </a:pPr>
            <a:r>
              <a:rPr lang="en-US" dirty="0" smtClean="0">
                <a:latin typeface="+mj-lt"/>
              </a:rPr>
              <a:t>Chemical analysis</a:t>
            </a:r>
          </a:p>
        </p:txBody>
      </p:sp>
    </p:spTree>
    <p:custDataLst>
      <p:tags r:id="rId2"/>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PQuestion"/>
          <p:cNvSpPr>
            <a:spLocks noGrp="1" noChangeArrowheads="1"/>
          </p:cNvSpPr>
          <p:nvPr>
            <p:ph type="title"/>
          </p:nvPr>
        </p:nvSpPr>
        <p:spPr/>
        <p:txBody>
          <a:bodyPr/>
          <a:lstStyle/>
          <a:p>
            <a:pPr eaLnBrk="1" hangingPunct="1"/>
            <a:r>
              <a:rPr lang="en-US" dirty="0" smtClean="0"/>
              <a:t>The </a:t>
            </a:r>
            <a:r>
              <a:rPr lang="en-US" dirty="0" smtClean="0"/>
              <a:t>surface </a:t>
            </a:r>
            <a:r>
              <a:rPr lang="en-US" dirty="0" smtClean="0"/>
              <a:t>of Earth </a:t>
            </a:r>
            <a:r>
              <a:rPr lang="en-US" dirty="0" smtClean="0"/>
              <a:t>can </a:t>
            </a:r>
            <a:r>
              <a:rPr lang="en-US" dirty="0" smtClean="0"/>
              <a:t>been determined </a:t>
            </a:r>
            <a:r>
              <a:rPr lang="en-US" dirty="0" smtClean="0"/>
              <a:t>by black lights – </a:t>
            </a:r>
            <a:r>
              <a:rPr lang="en-US" dirty="0" smtClean="0">
                <a:solidFill>
                  <a:srgbClr val="FF0000"/>
                </a:solidFill>
              </a:rPr>
              <a:t>Fluorescent rocks</a:t>
            </a:r>
            <a:endParaRPr lang="en-US" dirty="0" smtClean="0">
              <a:solidFill>
                <a:srgbClr val="FF0000"/>
              </a:solidFill>
            </a:endParaRPr>
          </a:p>
        </p:txBody>
      </p:sp>
      <p:graphicFrame>
        <p:nvGraphicFramePr>
          <p:cNvPr id="359429" name="TPChart"/>
          <p:cNvGraphicFramePr>
            <a:graphicFrameLocks/>
          </p:cNvGraphicFramePr>
          <p:nvPr>
            <p:custDataLst>
              <p:tags r:id="rId3"/>
            </p:custDataLst>
          </p:nvPr>
        </p:nvGraphicFramePr>
        <p:xfrm>
          <a:off x="4508500" y="1651000"/>
          <a:ext cx="4570413" cy="5141913"/>
        </p:xfrm>
        <a:graphic>
          <a:graphicData uri="http://schemas.openxmlformats.org/presentationml/2006/ole">
            <mc:AlternateContent xmlns:mc="http://schemas.openxmlformats.org/markup-compatibility/2006">
              <mc:Choice xmlns:v="urn:schemas-microsoft-com:vml" Requires="v">
                <p:oleObj spid="_x0000_s675852" name="Chart" r:id="rId6" imgW="4572000" imgH="5143500" progId="MSGraph.Chart.8">
                  <p:embed followColorScheme="full"/>
                </p:oleObj>
              </mc:Choice>
              <mc:Fallback>
                <p:oleObj name="Chart" r:id="rId6" imgW="4572000" imgH="5143500" progId="MSGraph.Chart.8">
                  <p:embed followColorScheme="full"/>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8500" y="1651000"/>
                        <a:ext cx="4570413" cy="5141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365759" y="1541695"/>
            <a:ext cx="8454684" cy="2246769"/>
          </a:xfrm>
          <a:prstGeom prst="rect">
            <a:avLst/>
          </a:prstGeom>
          <a:noFill/>
        </p:spPr>
        <p:txBody>
          <a:bodyPr wrap="square" rtlCol="0">
            <a:spAutoFit/>
          </a:bodyPr>
          <a:lstStyle/>
          <a:p>
            <a:pPr marL="457200" indent="-457200">
              <a:buFont typeface="+mj-lt"/>
              <a:buAutoNum type="arabicPeriod"/>
            </a:pPr>
            <a:r>
              <a:rPr lang="en-US" sz="2800" dirty="0" smtClean="0">
                <a:latin typeface="Calisto MT" pitchFamily="18" charset="0"/>
              </a:rPr>
              <a:t>Calcite(CaCO</a:t>
            </a:r>
            <a:r>
              <a:rPr lang="en-US" sz="2800" baseline="-25000" dirty="0" smtClean="0">
                <a:latin typeface="Calisto MT" pitchFamily="18" charset="0"/>
              </a:rPr>
              <a:t>3</a:t>
            </a:r>
            <a:r>
              <a:rPr lang="en-US" sz="2800" dirty="0" smtClean="0">
                <a:latin typeface="Calisto MT" pitchFamily="18" charset="0"/>
              </a:rPr>
              <a:t>) emits </a:t>
            </a:r>
            <a:r>
              <a:rPr lang="en-US" sz="2800" dirty="0">
                <a:latin typeface="Calisto MT" pitchFamily="18" charset="0"/>
              </a:rPr>
              <a:t>a red/orange </a:t>
            </a:r>
            <a:r>
              <a:rPr lang="en-US" sz="2800" dirty="0" smtClean="0">
                <a:latin typeface="Calisto MT" pitchFamily="18" charset="0"/>
              </a:rPr>
              <a:t>color</a:t>
            </a:r>
          </a:p>
          <a:p>
            <a:pPr marL="457200" indent="-457200">
              <a:buFont typeface="+mj-lt"/>
              <a:buAutoNum type="arabicPeriod"/>
            </a:pPr>
            <a:r>
              <a:rPr lang="en-US" sz="2800" dirty="0" err="1" smtClean="0">
                <a:latin typeface="Calisto MT" pitchFamily="18" charset="0"/>
              </a:rPr>
              <a:t>Willemite</a:t>
            </a:r>
            <a:r>
              <a:rPr lang="en-US" sz="2800" dirty="0" smtClean="0">
                <a:latin typeface="Calisto MT" pitchFamily="18" charset="0"/>
              </a:rPr>
              <a:t>(Zn2SiO4) </a:t>
            </a:r>
            <a:r>
              <a:rPr lang="en-US" sz="2800" dirty="0">
                <a:latin typeface="Calisto MT" pitchFamily="18" charset="0"/>
              </a:rPr>
              <a:t>emits </a:t>
            </a:r>
            <a:r>
              <a:rPr lang="en-US" sz="2800" dirty="0" smtClean="0">
                <a:latin typeface="Calisto MT" pitchFamily="18" charset="0"/>
              </a:rPr>
              <a:t>a </a:t>
            </a:r>
            <a:r>
              <a:rPr lang="en-US" sz="2800" dirty="0">
                <a:latin typeface="Calisto MT" pitchFamily="18" charset="0"/>
              </a:rPr>
              <a:t>green </a:t>
            </a:r>
            <a:r>
              <a:rPr lang="en-US" sz="2800" dirty="0" smtClean="0">
                <a:latin typeface="Calisto MT" pitchFamily="18" charset="0"/>
              </a:rPr>
              <a:t>color</a:t>
            </a:r>
          </a:p>
          <a:p>
            <a:pPr marL="457200" indent="-457200">
              <a:buFont typeface="+mj-lt"/>
              <a:buAutoNum type="arabicPeriod"/>
            </a:pPr>
            <a:r>
              <a:rPr lang="en-US" sz="2800" dirty="0" smtClean="0">
                <a:latin typeface="Calisto MT" pitchFamily="18" charset="0"/>
              </a:rPr>
              <a:t>Fluorite(CaF</a:t>
            </a:r>
            <a:r>
              <a:rPr lang="en-US" sz="2800" baseline="-25000" dirty="0" smtClean="0">
                <a:latin typeface="Calisto MT" pitchFamily="18" charset="0"/>
              </a:rPr>
              <a:t>2</a:t>
            </a:r>
            <a:r>
              <a:rPr lang="en-US" sz="2800" dirty="0" smtClean="0">
                <a:latin typeface="Calisto MT" pitchFamily="18" charset="0"/>
              </a:rPr>
              <a:t>) </a:t>
            </a:r>
            <a:r>
              <a:rPr lang="en-US" sz="2800" dirty="0">
                <a:latin typeface="Calisto MT" pitchFamily="18" charset="0"/>
              </a:rPr>
              <a:t>emits a </a:t>
            </a:r>
            <a:r>
              <a:rPr lang="en-US" sz="2800" dirty="0" smtClean="0">
                <a:latin typeface="Calisto MT" pitchFamily="18" charset="0"/>
              </a:rPr>
              <a:t>blue </a:t>
            </a:r>
            <a:r>
              <a:rPr lang="en-US" sz="2800" dirty="0">
                <a:latin typeface="Calisto MT" pitchFamily="18" charset="0"/>
              </a:rPr>
              <a:t>color</a:t>
            </a:r>
          </a:p>
          <a:p>
            <a:pPr marL="457200" indent="-457200">
              <a:buFont typeface="+mj-lt"/>
              <a:buAutoNum type="arabicPeriod"/>
            </a:pPr>
            <a:r>
              <a:rPr lang="en-US" sz="2800" dirty="0" smtClean="0">
                <a:latin typeface="Calisto MT" pitchFamily="18" charset="0"/>
              </a:rPr>
              <a:t>Pure calcite crystal, phosphorescence ~ 2.5 </a:t>
            </a:r>
            <a:r>
              <a:rPr lang="en-US" sz="2800" dirty="0">
                <a:latin typeface="Calisto MT" pitchFamily="18" charset="0"/>
              </a:rPr>
              <a:t>seconds.</a:t>
            </a:r>
          </a:p>
        </p:txBody>
      </p:sp>
      <p:pic>
        <p:nvPicPr>
          <p:cNvPr id="67584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390" y="4234373"/>
            <a:ext cx="2473569" cy="185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4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29885" y="4234374"/>
            <a:ext cx="2473568" cy="185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4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5567" y="4234374"/>
            <a:ext cx="2473569" cy="185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19302271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5" name="Object 5"/>
          <p:cNvGraphicFramePr>
            <a:graphicFrameLocks noChangeAspect="1"/>
          </p:cNvGraphicFramePr>
          <p:nvPr>
            <p:extLst>
              <p:ext uri="{D42A27DB-BD31-4B8C-83A1-F6EECF244321}">
                <p14:modId xmlns:p14="http://schemas.microsoft.com/office/powerpoint/2010/main" val="3659488021"/>
              </p:ext>
            </p:extLst>
          </p:nvPr>
        </p:nvGraphicFramePr>
        <p:xfrm>
          <a:off x="2852738" y="1814732"/>
          <a:ext cx="2819400" cy="1074738"/>
        </p:xfrm>
        <a:graphic>
          <a:graphicData uri="http://schemas.openxmlformats.org/presentationml/2006/ole">
            <mc:AlternateContent xmlns:mc="http://schemas.openxmlformats.org/markup-compatibility/2006">
              <mc:Choice xmlns:v="urn:schemas-microsoft-com:vml" Requires="v">
                <p:oleObj spid="_x0000_s69640" name="Drawing" r:id="rId5" imgW="3848040" imgH="1467000" progId="">
                  <p:embed/>
                </p:oleObj>
              </mc:Choice>
              <mc:Fallback>
                <p:oleObj name="Drawing" r:id="rId5" imgW="3848040" imgH="14670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2738" y="1814732"/>
                        <a:ext cx="2819400" cy="10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06" name="Picture 6" descr="MowryAshBeds"/>
          <p:cNvPicPr>
            <a:picLocks noChangeAspect="1" noChangeArrowheads="1"/>
          </p:cNvPicPr>
          <p:nvPr/>
        </p:nvPicPr>
        <p:blipFill>
          <a:blip r:embed="rId7" cstate="print"/>
          <a:srcRect/>
          <a:stretch>
            <a:fillRect/>
          </a:stretch>
        </p:blipFill>
        <p:spPr bwMode="auto">
          <a:xfrm>
            <a:off x="457200" y="3514503"/>
            <a:ext cx="3831724" cy="2565622"/>
          </a:xfrm>
          <a:prstGeom prst="rect">
            <a:avLst/>
          </a:prstGeom>
          <a:ln>
            <a:noFill/>
          </a:ln>
          <a:effectLst>
            <a:outerShdw blurRad="292100" dist="139700" dir="2700000" algn="tl" rotWithShape="0">
              <a:srgbClr val="333333">
                <a:alpha val="65000"/>
              </a:srgbClr>
            </a:outerShdw>
          </a:effectLst>
        </p:spPr>
      </p:pic>
      <p:pic>
        <p:nvPicPr>
          <p:cNvPr id="153607" name="Picture 7" descr="MowryFrontier"/>
          <p:cNvPicPr>
            <a:picLocks noChangeAspect="1" noChangeArrowheads="1"/>
          </p:cNvPicPr>
          <p:nvPr/>
        </p:nvPicPr>
        <p:blipFill>
          <a:blip r:embed="rId8" cstate="print"/>
          <a:srcRect/>
          <a:stretch>
            <a:fillRect/>
          </a:stretch>
        </p:blipFill>
        <p:spPr bwMode="auto">
          <a:xfrm>
            <a:off x="4648200" y="3489325"/>
            <a:ext cx="3886200" cy="2601913"/>
          </a:xfrm>
          <a:prstGeom prst="rect">
            <a:avLst/>
          </a:prstGeom>
          <a:ln>
            <a:noFill/>
          </a:ln>
          <a:effectLst>
            <a:outerShdw blurRad="292100" dist="139700" dir="2700000" algn="tl" rotWithShape="0">
              <a:srgbClr val="333333">
                <a:alpha val="65000"/>
              </a:srgbClr>
            </a:outerShdw>
          </a:effectLst>
        </p:spPr>
      </p:pic>
      <p:sp>
        <p:nvSpPr>
          <p:cNvPr id="153608" name="Text Box 8"/>
          <p:cNvSpPr txBox="1">
            <a:spLocks noChangeArrowheads="1"/>
          </p:cNvSpPr>
          <p:nvPr/>
        </p:nvSpPr>
        <p:spPr bwMode="auto">
          <a:xfrm>
            <a:off x="6248400" y="6156325"/>
            <a:ext cx="806450" cy="396875"/>
          </a:xfrm>
          <a:prstGeom prst="rect">
            <a:avLst/>
          </a:prstGeom>
          <a:noFill/>
          <a:ln w="9525">
            <a:noFill/>
            <a:miter lim="800000"/>
            <a:headEnd/>
            <a:tailEnd/>
          </a:ln>
          <a:effectLst/>
        </p:spPr>
        <p:txBody>
          <a:bodyPr wrap="none">
            <a:spAutoFit/>
          </a:bodyPr>
          <a:lstStyle/>
          <a:p>
            <a:pPr eaLnBrk="0" hangingPunct="0"/>
            <a:r>
              <a:rPr lang="en-US" sz="2000" dirty="0">
                <a:latin typeface="Arial" charset="0"/>
              </a:rPr>
              <a:t>Tilted</a:t>
            </a:r>
          </a:p>
        </p:txBody>
      </p:sp>
      <p:sp>
        <p:nvSpPr>
          <p:cNvPr id="153609" name="Text Box 9"/>
          <p:cNvSpPr txBox="1">
            <a:spLocks noChangeArrowheads="1"/>
          </p:cNvSpPr>
          <p:nvPr/>
        </p:nvSpPr>
        <p:spPr bwMode="auto">
          <a:xfrm>
            <a:off x="1524000" y="6118671"/>
            <a:ext cx="1328738" cy="396875"/>
          </a:xfrm>
          <a:prstGeom prst="rect">
            <a:avLst/>
          </a:prstGeom>
          <a:noFill/>
          <a:ln w="9525">
            <a:noFill/>
            <a:miter lim="800000"/>
            <a:headEnd/>
            <a:tailEnd/>
          </a:ln>
          <a:effectLst/>
        </p:spPr>
        <p:txBody>
          <a:bodyPr wrap="none">
            <a:spAutoFit/>
          </a:bodyPr>
          <a:lstStyle/>
          <a:p>
            <a:pPr eaLnBrk="0" hangingPunct="0"/>
            <a:r>
              <a:rPr lang="en-US" sz="2000" dirty="0">
                <a:latin typeface="Arial" charset="0"/>
              </a:rPr>
              <a:t>Horizontal</a:t>
            </a:r>
          </a:p>
        </p:txBody>
      </p:sp>
      <p:sp>
        <p:nvSpPr>
          <p:cNvPr id="153611" name="Rectangle 11"/>
          <p:cNvSpPr>
            <a:spLocks noGrp="1" noChangeArrowheads="1"/>
          </p:cNvSpPr>
          <p:nvPr>
            <p:ph type="title"/>
          </p:nvPr>
        </p:nvSpPr>
        <p:spPr/>
        <p:txBody>
          <a:bodyPr/>
          <a:lstStyle/>
          <a:p>
            <a:r>
              <a:rPr lang="en-US" dirty="0" smtClean="0"/>
              <a:t>Geological laws - Original </a:t>
            </a:r>
            <a:r>
              <a:rPr lang="en-US" dirty="0"/>
              <a:t>Horizontality</a:t>
            </a:r>
          </a:p>
        </p:txBody>
      </p:sp>
    </p:spTree>
    <p:custDataLst>
      <p:tags r:id="rId2"/>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4628" name="Picture 4" descr="MorrisonCedarMtnContact"/>
          <p:cNvPicPr>
            <a:picLocks noChangeAspect="1" noChangeArrowheads="1"/>
          </p:cNvPicPr>
          <p:nvPr/>
        </p:nvPicPr>
        <p:blipFill>
          <a:blip r:embed="rId4" cstate="print"/>
          <a:srcRect/>
          <a:stretch>
            <a:fillRect/>
          </a:stretch>
        </p:blipFill>
        <p:spPr bwMode="auto">
          <a:xfrm>
            <a:off x="304800" y="3200400"/>
            <a:ext cx="4722522" cy="2570163"/>
          </a:xfrm>
          <a:prstGeom prst="rect">
            <a:avLst/>
          </a:prstGeom>
          <a:ln>
            <a:noFill/>
          </a:ln>
          <a:effectLst>
            <a:outerShdw blurRad="292100" dist="139700" dir="2700000" algn="tl" rotWithShape="0">
              <a:srgbClr val="333333">
                <a:alpha val="65000"/>
              </a:srgbClr>
            </a:outerShdw>
          </a:effectLst>
        </p:spPr>
      </p:pic>
      <p:sp>
        <p:nvSpPr>
          <p:cNvPr id="154629" name="Rectangle 5"/>
          <p:cNvSpPr>
            <a:spLocks noGrp="1" noChangeArrowheads="1"/>
          </p:cNvSpPr>
          <p:nvPr>
            <p:ph type="title"/>
          </p:nvPr>
        </p:nvSpPr>
        <p:spPr/>
        <p:txBody>
          <a:bodyPr/>
          <a:lstStyle/>
          <a:p>
            <a:r>
              <a:rPr lang="en-US" dirty="0" smtClean="0"/>
              <a:t>Geological laws - Superposition</a:t>
            </a:r>
            <a:endParaRPr lang="en-US" dirty="0"/>
          </a:p>
        </p:txBody>
      </p:sp>
      <p:sp>
        <p:nvSpPr>
          <p:cNvPr id="7" name="Rectangle 6"/>
          <p:cNvSpPr/>
          <p:nvPr/>
        </p:nvSpPr>
        <p:spPr>
          <a:xfrm>
            <a:off x="304800" y="1588477"/>
            <a:ext cx="8382000" cy="1077218"/>
          </a:xfrm>
          <a:prstGeom prst="rect">
            <a:avLst/>
          </a:prstGeom>
        </p:spPr>
        <p:txBody>
          <a:bodyPr wrap="square">
            <a:spAutoFit/>
          </a:bodyPr>
          <a:lstStyle/>
          <a:p>
            <a:pPr marL="342900" indent="-342900">
              <a:buFont typeface="Arial" pitchFamily="34" charset="0"/>
              <a:buChar char="•"/>
            </a:pPr>
            <a:r>
              <a:rPr lang="en-US" sz="3200" dirty="0" smtClean="0">
                <a:latin typeface="Calisto MT" pitchFamily="18" charset="0"/>
              </a:rPr>
              <a:t>youngest </a:t>
            </a:r>
            <a:r>
              <a:rPr lang="en-US" sz="3200" dirty="0">
                <a:latin typeface="Calisto MT" pitchFamily="18" charset="0"/>
              </a:rPr>
              <a:t>layers are on the </a:t>
            </a:r>
            <a:r>
              <a:rPr lang="en-US" sz="3200" dirty="0" smtClean="0">
                <a:latin typeface="Calisto MT" pitchFamily="18" charset="0"/>
              </a:rPr>
              <a:t>top</a:t>
            </a:r>
          </a:p>
          <a:p>
            <a:pPr marL="342900" indent="-342900">
              <a:buFont typeface="Arial" pitchFamily="34" charset="0"/>
              <a:buChar char="•"/>
            </a:pPr>
            <a:r>
              <a:rPr lang="en-US" sz="3200" dirty="0" smtClean="0">
                <a:latin typeface="Calisto MT" pitchFamily="18" charset="0"/>
              </a:rPr>
              <a:t>oldest </a:t>
            </a:r>
            <a:r>
              <a:rPr lang="en-US" sz="3200" dirty="0">
                <a:latin typeface="Calisto MT" pitchFamily="18" charset="0"/>
              </a:rPr>
              <a:t>layers are on the bottom.</a:t>
            </a:r>
          </a:p>
        </p:txBody>
      </p:sp>
      <p:pic>
        <p:nvPicPr>
          <p:cNvPr id="154631" name="Picture 7" descr="Image:Uno-cards.jpg">
            <a:hlinkClick r:id="rId5"/>
          </p:cNvPr>
          <p:cNvPicPr>
            <a:picLocks noChangeAspect="1" noChangeArrowheads="1"/>
          </p:cNvPicPr>
          <p:nvPr/>
        </p:nvPicPr>
        <p:blipFill>
          <a:blip r:embed="rId6" cstate="print"/>
          <a:srcRect/>
          <a:stretch>
            <a:fillRect/>
          </a:stretch>
        </p:blipFill>
        <p:spPr bwMode="auto">
          <a:xfrm>
            <a:off x="5257800" y="3200400"/>
            <a:ext cx="3429000" cy="257175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1028"/>
          <p:cNvSpPr>
            <a:spLocks noGrp="1" noChangeArrowheads="1"/>
          </p:cNvSpPr>
          <p:nvPr>
            <p:ph type="title"/>
          </p:nvPr>
        </p:nvSpPr>
        <p:spPr/>
        <p:txBody>
          <a:bodyPr/>
          <a:lstStyle/>
          <a:p>
            <a:pPr eaLnBrk="1" hangingPunct="1"/>
            <a:r>
              <a:rPr lang="en-US" dirty="0" smtClean="0"/>
              <a:t>Perception of Earth’s size</a:t>
            </a:r>
            <a:br>
              <a:rPr lang="en-US" dirty="0" smtClean="0"/>
            </a:br>
            <a:endParaRPr lang="en-US" dirty="0" smtClean="0"/>
          </a:p>
        </p:txBody>
      </p:sp>
      <p:graphicFrame>
        <p:nvGraphicFramePr>
          <p:cNvPr id="1026" name="Object 2052"/>
          <p:cNvGraphicFramePr>
            <a:graphicFrameLocks noChangeAspect="1"/>
          </p:cNvGraphicFramePr>
          <p:nvPr/>
        </p:nvGraphicFramePr>
        <p:xfrm>
          <a:off x="2667000" y="1828800"/>
          <a:ext cx="4100513" cy="4064000"/>
        </p:xfrm>
        <a:graphic>
          <a:graphicData uri="http://schemas.openxmlformats.org/presentationml/2006/ole">
            <mc:AlternateContent xmlns:mc="http://schemas.openxmlformats.org/markup-compatibility/2006">
              <mc:Choice xmlns:v="urn:schemas-microsoft-com:vml" Requires="v">
                <p:oleObj spid="_x0000_s77831" name="PHOTO-PAINT" r:id="rId5" imgW="12698413" imgH="12584127" progId="">
                  <p:embed/>
                </p:oleObj>
              </mc:Choice>
              <mc:Fallback>
                <p:oleObj name="PHOTO-PAINT" r:id="rId5" imgW="12698413" imgH="12584127" progId="">
                  <p:embed/>
                  <p:pic>
                    <p:nvPicPr>
                      <p:cNvPr id="0" name="Object 20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28800"/>
                        <a:ext cx="4100513"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rc 3"/>
          <p:cNvSpPr/>
          <p:nvPr/>
        </p:nvSpPr>
        <p:spPr bwMode="auto">
          <a:xfrm>
            <a:off x="2590800" y="1828800"/>
            <a:ext cx="3733800" cy="3733800"/>
          </a:xfrm>
          <a:prstGeom prst="arc">
            <a:avLst>
              <a:gd name="adj1" fmla="val 13000048"/>
              <a:gd name="adj2" fmla="val 12515315"/>
            </a:avLst>
          </a:prstGeom>
          <a:no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cxnSp>
        <p:nvCxnSpPr>
          <p:cNvPr id="7" name="Straight Arrow Connector 6"/>
          <p:cNvCxnSpPr/>
          <p:nvPr/>
        </p:nvCxnSpPr>
        <p:spPr bwMode="auto">
          <a:xfrm>
            <a:off x="2057400" y="2362200"/>
            <a:ext cx="762000" cy="3048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9" name="TextBox 8"/>
          <p:cNvSpPr txBox="1"/>
          <p:nvPr/>
        </p:nvSpPr>
        <p:spPr>
          <a:xfrm>
            <a:off x="533400" y="1447800"/>
            <a:ext cx="1905000" cy="1569660"/>
          </a:xfrm>
          <a:prstGeom prst="rect">
            <a:avLst/>
          </a:prstGeom>
          <a:noFill/>
        </p:spPr>
        <p:txBody>
          <a:bodyPr wrap="square" rtlCol="0">
            <a:spAutoFit/>
          </a:bodyPr>
          <a:lstStyle/>
          <a:p>
            <a:r>
              <a:rPr lang="en-US" dirty="0" smtClean="0"/>
              <a:t>How far apart would the ends be?</a:t>
            </a:r>
            <a:endParaRPr lang="en-US" dirty="0"/>
          </a:p>
        </p:txBody>
      </p:sp>
      <p:sp>
        <p:nvSpPr>
          <p:cNvPr id="10" name="TextBox 9"/>
          <p:cNvSpPr txBox="1"/>
          <p:nvPr/>
        </p:nvSpPr>
        <p:spPr>
          <a:xfrm>
            <a:off x="6324600" y="4724400"/>
            <a:ext cx="1905000" cy="369332"/>
          </a:xfrm>
          <a:prstGeom prst="rect">
            <a:avLst/>
          </a:prstGeom>
          <a:noFill/>
        </p:spPr>
        <p:txBody>
          <a:bodyPr wrap="square" rtlCol="0">
            <a:spAutoFit/>
          </a:bodyPr>
          <a:lstStyle/>
          <a:p>
            <a:r>
              <a:rPr lang="en-US" sz="1800" dirty="0" smtClean="0">
                <a:solidFill>
                  <a:srgbClr val="FF0000"/>
                </a:solidFill>
              </a:rPr>
              <a:t>Not to scale</a:t>
            </a:r>
            <a:endParaRPr lang="en-US" sz="1800" dirty="0">
              <a:solidFill>
                <a:srgbClr val="FF0000"/>
              </a:solidFill>
            </a:endParaRPr>
          </a:p>
        </p:txBody>
      </p:sp>
      <p:sp>
        <p:nvSpPr>
          <p:cNvPr id="8" name="TextBox 7"/>
          <p:cNvSpPr txBox="1"/>
          <p:nvPr/>
        </p:nvSpPr>
        <p:spPr>
          <a:xfrm>
            <a:off x="152400" y="5486400"/>
            <a:ext cx="3825650" cy="1200329"/>
          </a:xfrm>
          <a:prstGeom prst="rect">
            <a:avLst/>
          </a:prstGeom>
          <a:noFill/>
        </p:spPr>
        <p:txBody>
          <a:bodyPr wrap="square" rtlCol="0">
            <a:spAutoFit/>
          </a:bodyPr>
          <a:lstStyle/>
          <a:p>
            <a:r>
              <a:rPr lang="en-US" dirty="0" smtClean="0"/>
              <a:t>Then lift the rope one foot above the surface around the whole earth</a:t>
            </a:r>
            <a:endParaRPr lang="en-US" dirty="0"/>
          </a:p>
        </p:txBody>
      </p:sp>
    </p:spTree>
    <p:custDataLst>
      <p:tags r:id="rId2"/>
    </p:custData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Text Box 3"/>
          <p:cNvSpPr txBox="1">
            <a:spLocks noChangeArrowheads="1"/>
          </p:cNvSpPr>
          <p:nvPr/>
        </p:nvSpPr>
        <p:spPr bwMode="auto">
          <a:xfrm>
            <a:off x="5410200" y="5744501"/>
            <a:ext cx="1705916" cy="523220"/>
          </a:xfrm>
          <a:prstGeom prst="rect">
            <a:avLst/>
          </a:prstGeom>
          <a:noFill/>
          <a:ln w="9525">
            <a:noFill/>
            <a:miter lim="800000"/>
            <a:headEnd/>
            <a:tailEnd/>
          </a:ln>
          <a:effectLst/>
        </p:spPr>
        <p:txBody>
          <a:bodyPr wrap="none">
            <a:spAutoFit/>
          </a:bodyPr>
          <a:lstStyle/>
          <a:p>
            <a:pPr algn="ctr" eaLnBrk="0" hangingPunct="0"/>
            <a:r>
              <a:rPr lang="en-US" sz="1400" dirty="0">
                <a:latin typeface="Arial" charset="0"/>
              </a:rPr>
              <a:t>Granite dikes</a:t>
            </a:r>
          </a:p>
          <a:p>
            <a:pPr algn="ctr" eaLnBrk="0" hangingPunct="0"/>
            <a:r>
              <a:rPr lang="en-US" sz="1400" dirty="0">
                <a:latin typeface="Arial" charset="0"/>
              </a:rPr>
              <a:t>cutting darker rock </a:t>
            </a:r>
          </a:p>
        </p:txBody>
      </p:sp>
      <p:sp>
        <p:nvSpPr>
          <p:cNvPr id="155652" name="Text Box 4"/>
          <p:cNvSpPr txBox="1">
            <a:spLocks noChangeArrowheads="1"/>
          </p:cNvSpPr>
          <p:nvPr/>
        </p:nvSpPr>
        <p:spPr bwMode="auto">
          <a:xfrm>
            <a:off x="1295400" y="5719676"/>
            <a:ext cx="1587293" cy="523220"/>
          </a:xfrm>
          <a:prstGeom prst="rect">
            <a:avLst/>
          </a:prstGeom>
          <a:noFill/>
          <a:ln w="9525">
            <a:noFill/>
            <a:miter lim="800000"/>
            <a:headEnd/>
            <a:tailEnd/>
          </a:ln>
          <a:effectLst/>
        </p:spPr>
        <p:txBody>
          <a:bodyPr wrap="none">
            <a:spAutoFit/>
          </a:bodyPr>
          <a:lstStyle/>
          <a:p>
            <a:pPr algn="ctr" eaLnBrk="0" hangingPunct="0"/>
            <a:r>
              <a:rPr lang="en-US" sz="1400" dirty="0">
                <a:latin typeface="Arial" charset="0"/>
              </a:rPr>
              <a:t>Hydrocarbon dike</a:t>
            </a:r>
          </a:p>
          <a:p>
            <a:pPr algn="ctr" eaLnBrk="0" hangingPunct="0"/>
            <a:r>
              <a:rPr lang="en-US" sz="1400" dirty="0">
                <a:latin typeface="Arial" charset="0"/>
              </a:rPr>
              <a:t>cutting sandstone</a:t>
            </a:r>
          </a:p>
        </p:txBody>
      </p:sp>
      <p:pic>
        <p:nvPicPr>
          <p:cNvPr id="155653" name="Picture 5" descr="GilsoniteVein4"/>
          <p:cNvPicPr>
            <a:picLocks noChangeAspect="1" noChangeArrowheads="1"/>
          </p:cNvPicPr>
          <p:nvPr/>
        </p:nvPicPr>
        <p:blipFill>
          <a:blip r:embed="rId4" cstate="print"/>
          <a:srcRect/>
          <a:stretch>
            <a:fillRect/>
          </a:stretch>
        </p:blipFill>
        <p:spPr bwMode="auto">
          <a:xfrm>
            <a:off x="990599" y="2145314"/>
            <a:ext cx="2746375" cy="3048000"/>
          </a:xfrm>
          <a:prstGeom prst="rect">
            <a:avLst/>
          </a:prstGeom>
          <a:ln>
            <a:noFill/>
          </a:ln>
          <a:effectLst>
            <a:outerShdw blurRad="292100" dist="139700" dir="2700000" algn="tl" rotWithShape="0">
              <a:srgbClr val="333333">
                <a:alpha val="65000"/>
              </a:srgbClr>
            </a:outerShdw>
          </a:effectLst>
        </p:spPr>
      </p:pic>
      <p:pic>
        <p:nvPicPr>
          <p:cNvPr id="155654" name="Picture 6" descr="DSC00300"/>
          <p:cNvPicPr>
            <a:picLocks noChangeAspect="1" noChangeArrowheads="1"/>
          </p:cNvPicPr>
          <p:nvPr/>
        </p:nvPicPr>
        <p:blipFill>
          <a:blip r:embed="rId5" cstate="print"/>
          <a:srcRect/>
          <a:stretch>
            <a:fillRect/>
          </a:stretch>
        </p:blipFill>
        <p:spPr bwMode="auto">
          <a:xfrm>
            <a:off x="4243858" y="2316178"/>
            <a:ext cx="4038600" cy="3028950"/>
          </a:xfrm>
          <a:prstGeom prst="rect">
            <a:avLst/>
          </a:prstGeom>
          <a:ln>
            <a:noFill/>
          </a:ln>
          <a:effectLst>
            <a:outerShdw blurRad="292100" dist="139700" dir="2700000" algn="tl" rotWithShape="0">
              <a:srgbClr val="333333">
                <a:alpha val="65000"/>
              </a:srgbClr>
            </a:outerShdw>
          </a:effectLst>
        </p:spPr>
      </p:pic>
      <p:grpSp>
        <p:nvGrpSpPr>
          <p:cNvPr id="2" name="Group 7"/>
          <p:cNvGrpSpPr>
            <a:grpSpLocks/>
          </p:cNvGrpSpPr>
          <p:nvPr/>
        </p:nvGrpSpPr>
        <p:grpSpPr bwMode="auto">
          <a:xfrm>
            <a:off x="1703388" y="3011503"/>
            <a:ext cx="1146175" cy="2624138"/>
            <a:chOff x="881" y="2250"/>
            <a:chExt cx="722" cy="1653"/>
          </a:xfrm>
        </p:grpSpPr>
        <p:sp>
          <p:nvSpPr>
            <p:cNvPr id="155656" name="Freeform 8"/>
            <p:cNvSpPr>
              <a:spLocks/>
            </p:cNvSpPr>
            <p:nvPr/>
          </p:nvSpPr>
          <p:spPr bwMode="auto">
            <a:xfrm>
              <a:off x="1557" y="2250"/>
              <a:ext cx="46" cy="1470"/>
            </a:xfrm>
            <a:custGeom>
              <a:avLst/>
              <a:gdLst/>
              <a:ahLst/>
              <a:cxnLst>
                <a:cxn ang="0">
                  <a:pos x="29" y="0"/>
                </a:cxn>
                <a:cxn ang="0">
                  <a:pos x="35" y="603"/>
                </a:cxn>
                <a:cxn ang="0">
                  <a:pos x="8" y="664"/>
                </a:cxn>
                <a:cxn ang="0">
                  <a:pos x="8" y="1077"/>
                </a:cxn>
                <a:cxn ang="0">
                  <a:pos x="2" y="1470"/>
                </a:cxn>
              </a:cxnLst>
              <a:rect l="0" t="0" r="r" b="b"/>
              <a:pathLst>
                <a:path w="46" h="1470">
                  <a:moveTo>
                    <a:pt x="29" y="0"/>
                  </a:moveTo>
                  <a:cubicBezTo>
                    <a:pt x="33" y="219"/>
                    <a:pt x="46" y="391"/>
                    <a:pt x="35" y="603"/>
                  </a:cubicBezTo>
                  <a:cubicBezTo>
                    <a:pt x="34" y="625"/>
                    <a:pt x="15" y="644"/>
                    <a:pt x="8" y="664"/>
                  </a:cubicBezTo>
                  <a:cubicBezTo>
                    <a:pt x="12" y="791"/>
                    <a:pt x="34" y="948"/>
                    <a:pt x="8" y="1077"/>
                  </a:cubicBezTo>
                  <a:cubicBezTo>
                    <a:pt x="0" y="1348"/>
                    <a:pt x="2" y="1217"/>
                    <a:pt x="2" y="1470"/>
                  </a:cubicBezTo>
                </a:path>
              </a:pathLst>
            </a:custGeom>
            <a:noFill/>
            <a:ln w="38100" cmpd="sng">
              <a:solidFill>
                <a:srgbClr val="FF0066"/>
              </a:solidFill>
              <a:round/>
              <a:headEnd/>
              <a:tailEnd/>
            </a:ln>
            <a:effectLst/>
          </p:spPr>
          <p:txBody>
            <a:bodyPr/>
            <a:lstStyle/>
            <a:p>
              <a:endParaRPr lang="en-US"/>
            </a:p>
          </p:txBody>
        </p:sp>
        <p:sp>
          <p:nvSpPr>
            <p:cNvPr id="155657" name="Freeform 9"/>
            <p:cNvSpPr>
              <a:spLocks/>
            </p:cNvSpPr>
            <p:nvPr/>
          </p:nvSpPr>
          <p:spPr bwMode="auto">
            <a:xfrm>
              <a:off x="881" y="2318"/>
              <a:ext cx="284" cy="1585"/>
            </a:xfrm>
            <a:custGeom>
              <a:avLst/>
              <a:gdLst/>
              <a:ahLst/>
              <a:cxnLst>
                <a:cxn ang="0">
                  <a:pos x="257" y="0"/>
                </a:cxn>
                <a:cxn ang="0">
                  <a:pos x="230" y="257"/>
                </a:cxn>
                <a:cxn ang="0">
                  <a:pos x="196" y="467"/>
                </a:cxn>
                <a:cxn ang="0">
                  <a:pos x="190" y="609"/>
                </a:cxn>
                <a:cxn ang="0">
                  <a:pos x="108" y="752"/>
                </a:cxn>
                <a:cxn ang="0">
                  <a:pos x="74" y="901"/>
                </a:cxn>
                <a:cxn ang="0">
                  <a:pos x="54" y="962"/>
                </a:cxn>
                <a:cxn ang="0">
                  <a:pos x="34" y="1219"/>
                </a:cxn>
                <a:cxn ang="0">
                  <a:pos x="20" y="1348"/>
                </a:cxn>
                <a:cxn ang="0">
                  <a:pos x="0" y="1585"/>
                </a:cxn>
              </a:cxnLst>
              <a:rect l="0" t="0" r="r" b="b"/>
              <a:pathLst>
                <a:path w="284" h="1585">
                  <a:moveTo>
                    <a:pt x="257" y="0"/>
                  </a:moveTo>
                  <a:cubicBezTo>
                    <a:pt x="284" y="78"/>
                    <a:pt x="279" y="187"/>
                    <a:pt x="230" y="257"/>
                  </a:cubicBezTo>
                  <a:cubicBezTo>
                    <a:pt x="226" y="326"/>
                    <a:pt x="219" y="401"/>
                    <a:pt x="196" y="467"/>
                  </a:cubicBezTo>
                  <a:cubicBezTo>
                    <a:pt x="194" y="514"/>
                    <a:pt x="195" y="562"/>
                    <a:pt x="190" y="609"/>
                  </a:cubicBezTo>
                  <a:cubicBezTo>
                    <a:pt x="183" y="669"/>
                    <a:pt x="139" y="706"/>
                    <a:pt x="108" y="752"/>
                  </a:cubicBezTo>
                  <a:cubicBezTo>
                    <a:pt x="93" y="801"/>
                    <a:pt x="84" y="850"/>
                    <a:pt x="74" y="901"/>
                  </a:cubicBezTo>
                  <a:cubicBezTo>
                    <a:pt x="70" y="922"/>
                    <a:pt x="54" y="962"/>
                    <a:pt x="54" y="962"/>
                  </a:cubicBezTo>
                  <a:cubicBezTo>
                    <a:pt x="50" y="1056"/>
                    <a:pt x="41" y="1129"/>
                    <a:pt x="34" y="1219"/>
                  </a:cubicBezTo>
                  <a:cubicBezTo>
                    <a:pt x="24" y="1343"/>
                    <a:pt x="40" y="1292"/>
                    <a:pt x="20" y="1348"/>
                  </a:cubicBezTo>
                  <a:cubicBezTo>
                    <a:pt x="12" y="1431"/>
                    <a:pt x="0" y="1500"/>
                    <a:pt x="0" y="1585"/>
                  </a:cubicBezTo>
                </a:path>
              </a:pathLst>
            </a:custGeom>
            <a:noFill/>
            <a:ln w="38100" cmpd="sng">
              <a:solidFill>
                <a:srgbClr val="FF0066"/>
              </a:solidFill>
              <a:round/>
              <a:headEnd/>
              <a:tailEnd/>
            </a:ln>
            <a:effectLst/>
          </p:spPr>
          <p:txBody>
            <a:bodyPr/>
            <a:lstStyle/>
            <a:p>
              <a:endParaRPr lang="en-US"/>
            </a:p>
          </p:txBody>
        </p:sp>
      </p:grpSp>
      <p:sp>
        <p:nvSpPr>
          <p:cNvPr id="12" name="Rectangle 11"/>
          <p:cNvSpPr/>
          <p:nvPr/>
        </p:nvSpPr>
        <p:spPr>
          <a:xfrm>
            <a:off x="228600" y="1447800"/>
            <a:ext cx="8686800" cy="584775"/>
          </a:xfrm>
          <a:prstGeom prst="rect">
            <a:avLst/>
          </a:prstGeom>
        </p:spPr>
        <p:txBody>
          <a:bodyPr wrap="square">
            <a:spAutoFit/>
          </a:bodyPr>
          <a:lstStyle/>
          <a:p>
            <a:pPr marL="571500" indent="-571500">
              <a:buFont typeface="Arial" pitchFamily="34" charset="0"/>
              <a:buChar char="•"/>
            </a:pPr>
            <a:r>
              <a:rPr lang="en-US" sz="3200" dirty="0" smtClean="0">
                <a:latin typeface="Calisto MT" pitchFamily="18" charset="0"/>
              </a:rPr>
              <a:t>the </a:t>
            </a:r>
            <a:r>
              <a:rPr lang="en-US" sz="3200" dirty="0" smtClean="0">
                <a:latin typeface="Calisto MT" pitchFamily="18" charset="0"/>
              </a:rPr>
              <a:t>youngest rock </a:t>
            </a:r>
            <a:r>
              <a:rPr lang="en-US" sz="3200" dirty="0" smtClean="0">
                <a:latin typeface="Calisto MT" pitchFamily="18" charset="0"/>
              </a:rPr>
              <a:t>is </a:t>
            </a:r>
            <a:r>
              <a:rPr lang="en-US" sz="3200" dirty="0" smtClean="0">
                <a:latin typeface="Calisto MT" pitchFamily="18" charset="0"/>
              </a:rPr>
              <a:t>the one cutting across.  </a:t>
            </a:r>
            <a:endParaRPr lang="en-US" sz="3200" dirty="0">
              <a:latin typeface="Calisto MT" pitchFamily="18" charset="0"/>
            </a:endParaRPr>
          </a:p>
        </p:txBody>
      </p:sp>
      <p:sp>
        <p:nvSpPr>
          <p:cNvPr id="13" name="Title 12"/>
          <p:cNvSpPr>
            <a:spLocks noGrp="1"/>
          </p:cNvSpPr>
          <p:nvPr>
            <p:ph type="title"/>
          </p:nvPr>
        </p:nvSpPr>
        <p:spPr/>
        <p:txBody>
          <a:bodyPr/>
          <a:lstStyle/>
          <a:p>
            <a:r>
              <a:rPr lang="en-US" dirty="0" smtClean="0"/>
              <a:t>Geological laws - Cross-cutting</a:t>
            </a:r>
            <a:endParaRPr lang="en-US" dirty="0"/>
          </a:p>
        </p:txBody>
      </p:sp>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1" name="Text Box 5"/>
          <p:cNvSpPr txBox="1">
            <a:spLocks noChangeArrowheads="1"/>
          </p:cNvSpPr>
          <p:nvPr/>
        </p:nvSpPr>
        <p:spPr bwMode="auto">
          <a:xfrm>
            <a:off x="1652740" y="5573236"/>
            <a:ext cx="2561920" cy="738664"/>
          </a:xfrm>
          <a:prstGeom prst="rect">
            <a:avLst/>
          </a:prstGeom>
          <a:noFill/>
          <a:ln w="9525">
            <a:noFill/>
            <a:miter lim="800000"/>
            <a:headEnd/>
            <a:tailEnd/>
          </a:ln>
          <a:effectLst/>
        </p:spPr>
        <p:txBody>
          <a:bodyPr wrap="none">
            <a:spAutoFit/>
          </a:bodyPr>
          <a:lstStyle/>
          <a:p>
            <a:pPr eaLnBrk="0" hangingPunct="0"/>
            <a:r>
              <a:rPr lang="en-US" sz="1400" dirty="0">
                <a:latin typeface="Arial" charset="0"/>
              </a:rPr>
              <a:t>Dark inclusions in granite,</a:t>
            </a:r>
          </a:p>
          <a:p>
            <a:pPr eaLnBrk="0" hangingPunct="0"/>
            <a:r>
              <a:rPr lang="en-US" sz="1400" dirty="0">
                <a:latin typeface="Arial" charset="0"/>
              </a:rPr>
              <a:t>Yosemite National Park.</a:t>
            </a:r>
          </a:p>
          <a:p>
            <a:pPr eaLnBrk="0" hangingPunct="0"/>
            <a:r>
              <a:rPr lang="en-US" sz="1400" dirty="0">
                <a:latin typeface="Arial" charset="0"/>
              </a:rPr>
              <a:t>(Lens cap &amp; student for scale)</a:t>
            </a:r>
          </a:p>
        </p:txBody>
      </p:sp>
      <p:pic>
        <p:nvPicPr>
          <p:cNvPr id="157703" name="Picture 7" descr="C:\Users\mw22.PHYSICS\Desktop\Picture3.png"/>
          <p:cNvPicPr>
            <a:picLocks noChangeAspect="1" noChangeArrowheads="1"/>
          </p:cNvPicPr>
          <p:nvPr/>
        </p:nvPicPr>
        <p:blipFill>
          <a:blip r:embed="rId4" cstate="print"/>
          <a:srcRect/>
          <a:stretch>
            <a:fillRect/>
          </a:stretch>
        </p:blipFill>
        <p:spPr bwMode="auto">
          <a:xfrm>
            <a:off x="1077911" y="2791618"/>
            <a:ext cx="3711575" cy="2481263"/>
          </a:xfrm>
          <a:prstGeom prst="rect">
            <a:avLst/>
          </a:prstGeom>
          <a:ln>
            <a:noFill/>
          </a:ln>
          <a:effectLst>
            <a:outerShdw blurRad="292100" dist="139700" dir="2700000" algn="tl" rotWithShape="0">
              <a:srgbClr val="333333">
                <a:alpha val="65000"/>
              </a:srgbClr>
            </a:outerShdw>
          </a:effectLst>
        </p:spPr>
      </p:pic>
      <p:pic>
        <p:nvPicPr>
          <p:cNvPr id="157704" name="Picture 8" descr="C:\Users\mw22.PHYSICS\Desktop\Picture4.png"/>
          <p:cNvPicPr>
            <a:picLocks noChangeAspect="1" noChangeArrowheads="1"/>
          </p:cNvPicPr>
          <p:nvPr/>
        </p:nvPicPr>
        <p:blipFill>
          <a:blip r:embed="rId5" cstate="print"/>
          <a:srcRect/>
          <a:stretch>
            <a:fillRect/>
          </a:stretch>
        </p:blipFill>
        <p:spPr bwMode="auto">
          <a:xfrm>
            <a:off x="5638800" y="1752600"/>
            <a:ext cx="3017838" cy="4559300"/>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457200" y="1676400"/>
            <a:ext cx="4953000" cy="830997"/>
          </a:xfrm>
          <a:prstGeom prst="rect">
            <a:avLst/>
          </a:prstGeom>
        </p:spPr>
        <p:txBody>
          <a:bodyPr wrap="square">
            <a:spAutoFit/>
          </a:bodyPr>
          <a:lstStyle/>
          <a:p>
            <a:pPr marL="342900" indent="-342900">
              <a:buFont typeface="Arial" pitchFamily="34" charset="0"/>
              <a:buChar char="•"/>
            </a:pPr>
            <a:r>
              <a:rPr lang="en-US" dirty="0" smtClean="0">
                <a:latin typeface="Calisto MT" pitchFamily="18" charset="0"/>
              </a:rPr>
              <a:t>included rocks </a:t>
            </a:r>
            <a:r>
              <a:rPr lang="en-US" dirty="0" smtClean="0">
                <a:latin typeface="Calisto MT" pitchFamily="18" charset="0"/>
              </a:rPr>
              <a:t>must be older than the </a:t>
            </a:r>
            <a:r>
              <a:rPr lang="en-US" dirty="0" smtClean="0">
                <a:latin typeface="Calisto MT" pitchFamily="18" charset="0"/>
              </a:rPr>
              <a:t>rocks around them</a:t>
            </a:r>
            <a:endParaRPr lang="en-US" dirty="0">
              <a:latin typeface="Calisto MT" pitchFamily="18" charset="0"/>
            </a:endParaRPr>
          </a:p>
        </p:txBody>
      </p:sp>
      <p:sp>
        <p:nvSpPr>
          <p:cNvPr id="11" name="Title 10"/>
          <p:cNvSpPr>
            <a:spLocks noGrp="1"/>
          </p:cNvSpPr>
          <p:nvPr>
            <p:ph type="title"/>
          </p:nvPr>
        </p:nvSpPr>
        <p:spPr/>
        <p:txBody>
          <a:bodyPr/>
          <a:lstStyle/>
          <a:p>
            <a:r>
              <a:rPr lang="en-US" dirty="0" smtClean="0"/>
              <a:t>Geological laws - Inclusions</a:t>
            </a:r>
            <a:endParaRPr lang="en-US" dirty="0"/>
          </a:p>
        </p:txBody>
      </p:sp>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1" name="Picture 3" descr="faunal_succession2"/>
          <p:cNvPicPr>
            <a:picLocks noChangeAspect="1" noChangeArrowheads="1"/>
          </p:cNvPicPr>
          <p:nvPr/>
        </p:nvPicPr>
        <p:blipFill>
          <a:blip r:embed="rId4" cstate="print"/>
          <a:srcRect b="5882"/>
          <a:stretch>
            <a:fillRect/>
          </a:stretch>
        </p:blipFill>
        <p:spPr bwMode="auto">
          <a:xfrm>
            <a:off x="1589649" y="1810044"/>
            <a:ext cx="5486400" cy="3657600"/>
          </a:xfrm>
          <a:prstGeom prst="rect">
            <a:avLst/>
          </a:prstGeom>
          <a:noFill/>
        </p:spPr>
      </p:pic>
      <p:sp>
        <p:nvSpPr>
          <p:cNvPr id="160772" name="Rectangle 4"/>
          <p:cNvSpPr>
            <a:spLocks noGrp="1" noChangeArrowheads="1"/>
          </p:cNvSpPr>
          <p:nvPr>
            <p:ph type="title"/>
          </p:nvPr>
        </p:nvSpPr>
        <p:spPr/>
        <p:txBody>
          <a:bodyPr/>
          <a:lstStyle/>
          <a:p>
            <a:r>
              <a:rPr lang="en-US" dirty="0" smtClean="0"/>
              <a:t>Geological laws - Faunal Succession</a:t>
            </a:r>
            <a:endParaRPr lang="en-US" dirty="0"/>
          </a:p>
        </p:txBody>
      </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76200" y="0"/>
            <a:ext cx="8991600" cy="744538"/>
          </a:xfrm>
        </p:spPr>
        <p:txBody>
          <a:bodyPr/>
          <a:lstStyle/>
          <a:p>
            <a:r>
              <a:rPr lang="en-US" sz="3200"/>
              <a:t>What is the Sequence of Events?</a:t>
            </a:r>
          </a:p>
        </p:txBody>
      </p:sp>
      <p:sp>
        <p:nvSpPr>
          <p:cNvPr id="168963" name="Rectangle 3"/>
          <p:cNvSpPr>
            <a:spLocks noGrp="1" noChangeArrowheads="1"/>
          </p:cNvSpPr>
          <p:nvPr>
            <p:ph type="body" sz="half" idx="1"/>
          </p:nvPr>
        </p:nvSpPr>
        <p:spPr>
          <a:xfrm>
            <a:off x="457200" y="1371600"/>
            <a:ext cx="4038600" cy="4953000"/>
          </a:xfrm>
        </p:spPr>
        <p:txBody>
          <a:bodyPr/>
          <a:lstStyle/>
          <a:p>
            <a:r>
              <a:rPr lang="en-US" sz="2200" dirty="0">
                <a:latin typeface="+mj-lt"/>
              </a:rPr>
              <a:t>E, G, L, C deposited</a:t>
            </a:r>
          </a:p>
          <a:p>
            <a:r>
              <a:rPr lang="en-US" sz="2200" dirty="0">
                <a:latin typeface="+mj-lt"/>
              </a:rPr>
              <a:t>fault H</a:t>
            </a:r>
          </a:p>
          <a:p>
            <a:r>
              <a:rPr lang="en-US" sz="2200" dirty="0">
                <a:latin typeface="+mj-lt"/>
              </a:rPr>
              <a:t>erosion, unconformity</a:t>
            </a:r>
          </a:p>
          <a:p>
            <a:r>
              <a:rPr lang="en-US" sz="2200" dirty="0">
                <a:latin typeface="+mj-lt"/>
              </a:rPr>
              <a:t>M, D, J deposited</a:t>
            </a:r>
          </a:p>
          <a:p>
            <a:r>
              <a:rPr lang="en-US" sz="2200" dirty="0">
                <a:latin typeface="+mj-lt"/>
              </a:rPr>
              <a:t>A intruded</a:t>
            </a:r>
          </a:p>
          <a:p>
            <a:r>
              <a:rPr lang="en-US" sz="2200" dirty="0">
                <a:latin typeface="+mj-lt"/>
              </a:rPr>
              <a:t>erosion, unconformity</a:t>
            </a:r>
          </a:p>
          <a:p>
            <a:r>
              <a:rPr lang="en-US" sz="2200" dirty="0">
                <a:latin typeface="+mj-lt"/>
              </a:rPr>
              <a:t>N, K, B deposited</a:t>
            </a:r>
          </a:p>
          <a:p>
            <a:r>
              <a:rPr lang="en-US" sz="2200" dirty="0">
                <a:latin typeface="+mj-lt"/>
              </a:rPr>
              <a:t>tilting, erosion, unconformity</a:t>
            </a:r>
          </a:p>
          <a:p>
            <a:r>
              <a:rPr lang="en-US" sz="2200" dirty="0">
                <a:latin typeface="+mj-lt"/>
              </a:rPr>
              <a:t>F deposited</a:t>
            </a:r>
          </a:p>
          <a:p>
            <a:r>
              <a:rPr lang="en-US" sz="2200" dirty="0">
                <a:latin typeface="+mj-lt"/>
              </a:rPr>
              <a:t>erosion of current surface</a:t>
            </a:r>
          </a:p>
          <a:p>
            <a:endParaRPr lang="en-US" sz="2200" dirty="0">
              <a:latin typeface="+mj-lt"/>
            </a:endParaRPr>
          </a:p>
        </p:txBody>
      </p:sp>
      <p:pic>
        <p:nvPicPr>
          <p:cNvPr id="168964" name="Picture 4" descr="relative"/>
          <p:cNvPicPr>
            <a:picLocks noGrp="1" noChangeAspect="1" noChangeArrowheads="1"/>
          </p:cNvPicPr>
          <p:nvPr>
            <p:ph sz="half" idx="2"/>
          </p:nvPr>
        </p:nvPicPr>
        <p:blipFill>
          <a:blip r:embed="rId4" cstate="print">
            <a:clrChange>
              <a:clrFrom>
                <a:srgbClr val="FFFFFF"/>
              </a:clrFrom>
              <a:clrTo>
                <a:srgbClr val="FFFFFF">
                  <a:alpha val="0"/>
                </a:srgbClr>
              </a:clrTo>
            </a:clrChange>
          </a:blip>
          <a:srcRect/>
          <a:stretch>
            <a:fillRect/>
          </a:stretch>
        </p:blipFill>
        <p:spPr>
          <a:xfrm>
            <a:off x="4038600" y="1371600"/>
            <a:ext cx="4800600" cy="2697162"/>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89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89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89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89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896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89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PQuestion"/>
          <p:cNvSpPr>
            <a:spLocks noGrp="1" noChangeArrowheads="1"/>
          </p:cNvSpPr>
          <p:nvPr>
            <p:ph type="title"/>
          </p:nvPr>
        </p:nvSpPr>
        <p:spPr/>
        <p:txBody>
          <a:bodyPr/>
          <a:lstStyle/>
          <a:p>
            <a:r>
              <a:rPr lang="en-US"/>
              <a:t>Which feature is the oldest?</a:t>
            </a:r>
          </a:p>
        </p:txBody>
      </p:sp>
      <p:pic>
        <p:nvPicPr>
          <p:cNvPr id="193541" name="Picture 5" descr="Geology9"/>
          <p:cNvPicPr>
            <a:picLocks noChangeAspect="1" noChangeArrowheads="1"/>
          </p:cNvPicPr>
          <p:nvPr/>
        </p:nvPicPr>
        <p:blipFill>
          <a:blip r:embed="rId4" cstate="print"/>
          <a:srcRect/>
          <a:stretch>
            <a:fillRect/>
          </a:stretch>
        </p:blipFill>
        <p:spPr bwMode="auto">
          <a:xfrm>
            <a:off x="2286000" y="2046288"/>
            <a:ext cx="4343400" cy="2906712"/>
          </a:xfrm>
          <a:prstGeom prst="rect">
            <a:avLst/>
          </a:prstGeom>
          <a:noFill/>
        </p:spPr>
      </p:pic>
      <p:sp>
        <p:nvSpPr>
          <p:cNvPr id="193542" name="Text Box 6"/>
          <p:cNvSpPr txBox="1">
            <a:spLocks noChangeArrowheads="1"/>
          </p:cNvSpPr>
          <p:nvPr/>
        </p:nvSpPr>
        <p:spPr bwMode="auto">
          <a:xfrm>
            <a:off x="3657600" y="2595563"/>
            <a:ext cx="406400" cy="457200"/>
          </a:xfrm>
          <a:prstGeom prst="rect">
            <a:avLst/>
          </a:prstGeom>
          <a:solidFill>
            <a:schemeClr val="bg1"/>
          </a:solidFill>
          <a:ln w="12700">
            <a:noFill/>
            <a:miter lim="800000"/>
            <a:headEnd/>
            <a:tailEnd/>
          </a:ln>
          <a:effectLst/>
        </p:spPr>
        <p:txBody>
          <a:bodyPr wrap="none">
            <a:spAutoFit/>
          </a:bodyPr>
          <a:lstStyle/>
          <a:p>
            <a:r>
              <a:rPr lang="en-US">
                <a:solidFill>
                  <a:srgbClr val="E00273"/>
                </a:solidFill>
              </a:rPr>
              <a:t>A</a:t>
            </a:r>
          </a:p>
        </p:txBody>
      </p:sp>
      <p:sp>
        <p:nvSpPr>
          <p:cNvPr id="193543" name="Text Box 7"/>
          <p:cNvSpPr txBox="1">
            <a:spLocks noChangeArrowheads="1"/>
          </p:cNvSpPr>
          <p:nvPr/>
        </p:nvSpPr>
        <p:spPr bwMode="auto">
          <a:xfrm>
            <a:off x="5334000" y="4119563"/>
            <a:ext cx="376238" cy="457200"/>
          </a:xfrm>
          <a:prstGeom prst="rect">
            <a:avLst/>
          </a:prstGeom>
          <a:solidFill>
            <a:schemeClr val="bg1"/>
          </a:solidFill>
          <a:ln w="12700">
            <a:noFill/>
            <a:miter lim="800000"/>
            <a:headEnd/>
            <a:tailEnd/>
          </a:ln>
          <a:effectLst/>
        </p:spPr>
        <p:txBody>
          <a:bodyPr wrap="none">
            <a:spAutoFit/>
          </a:bodyPr>
          <a:lstStyle/>
          <a:p>
            <a:r>
              <a:rPr lang="en-US">
                <a:solidFill>
                  <a:srgbClr val="E00273"/>
                </a:solidFill>
              </a:rPr>
              <a:t>B</a:t>
            </a:r>
          </a:p>
        </p:txBody>
      </p:sp>
      <p:sp>
        <p:nvSpPr>
          <p:cNvPr id="193544" name="Text Box 8"/>
          <p:cNvSpPr txBox="1">
            <a:spLocks noChangeArrowheads="1"/>
          </p:cNvSpPr>
          <p:nvPr/>
        </p:nvSpPr>
        <p:spPr bwMode="auto">
          <a:xfrm>
            <a:off x="2743200" y="3586163"/>
            <a:ext cx="368300" cy="457200"/>
          </a:xfrm>
          <a:prstGeom prst="rect">
            <a:avLst/>
          </a:prstGeom>
          <a:solidFill>
            <a:schemeClr val="bg1"/>
          </a:solidFill>
          <a:ln w="12700">
            <a:noFill/>
            <a:miter lim="800000"/>
            <a:headEnd/>
            <a:tailEnd/>
          </a:ln>
          <a:effectLst/>
        </p:spPr>
        <p:txBody>
          <a:bodyPr wrap="none">
            <a:spAutoFit/>
          </a:bodyPr>
          <a:lstStyle/>
          <a:p>
            <a:r>
              <a:rPr lang="en-US">
                <a:solidFill>
                  <a:srgbClr val="E00273"/>
                </a:solidFill>
              </a:rPr>
              <a:t>C</a:t>
            </a:r>
          </a:p>
        </p:txBody>
      </p:sp>
      <p:sp>
        <p:nvSpPr>
          <p:cNvPr id="193545" name="Text Box 9"/>
          <p:cNvSpPr txBox="1">
            <a:spLocks noChangeArrowheads="1"/>
          </p:cNvSpPr>
          <p:nvPr/>
        </p:nvSpPr>
        <p:spPr bwMode="auto">
          <a:xfrm>
            <a:off x="3352800" y="4348163"/>
            <a:ext cx="404813" cy="457200"/>
          </a:xfrm>
          <a:prstGeom prst="rect">
            <a:avLst/>
          </a:prstGeom>
          <a:solidFill>
            <a:schemeClr val="bg1"/>
          </a:solidFill>
          <a:ln w="12700">
            <a:noFill/>
            <a:miter lim="800000"/>
            <a:headEnd/>
            <a:tailEnd/>
          </a:ln>
          <a:effectLst/>
        </p:spPr>
        <p:txBody>
          <a:bodyPr wrap="none">
            <a:spAutoFit/>
          </a:bodyPr>
          <a:lstStyle/>
          <a:p>
            <a:r>
              <a:rPr lang="en-US">
                <a:solidFill>
                  <a:srgbClr val="E00273"/>
                </a:solidFill>
              </a:rPr>
              <a:t>D</a:t>
            </a:r>
          </a:p>
        </p:txBody>
      </p:sp>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t>How old is the earth?</a:t>
            </a:r>
          </a:p>
        </p:txBody>
      </p:sp>
      <p:sp>
        <p:nvSpPr>
          <p:cNvPr id="118787" name="Rectangle 3"/>
          <p:cNvSpPr>
            <a:spLocks noGrp="1" noChangeArrowheads="1"/>
          </p:cNvSpPr>
          <p:nvPr>
            <p:ph type="body" idx="1"/>
          </p:nvPr>
        </p:nvSpPr>
        <p:spPr>
          <a:xfrm>
            <a:off x="457200" y="1600200"/>
            <a:ext cx="4572000" cy="4191000"/>
          </a:xfrm>
        </p:spPr>
        <p:txBody>
          <a:bodyPr/>
          <a:lstStyle/>
          <a:p>
            <a:pPr>
              <a:lnSpc>
                <a:spcPct val="80000"/>
              </a:lnSpc>
            </a:pPr>
            <a:r>
              <a:rPr lang="en-US" sz="2000" dirty="0">
                <a:latin typeface="+mj-lt"/>
              </a:rPr>
              <a:t>Ancient Hindus: 1,977,949,048 yrs</a:t>
            </a:r>
          </a:p>
          <a:p>
            <a:pPr>
              <a:lnSpc>
                <a:spcPct val="80000"/>
              </a:lnSpc>
            </a:pPr>
            <a:r>
              <a:rPr lang="en-US" sz="2000" dirty="0">
                <a:latin typeface="+mj-lt"/>
              </a:rPr>
              <a:t>Ancient Egyptians:  2,555,000,000 yrs</a:t>
            </a:r>
          </a:p>
          <a:p>
            <a:pPr>
              <a:lnSpc>
                <a:spcPct val="80000"/>
              </a:lnSpc>
            </a:pPr>
            <a:r>
              <a:rPr lang="en-US" sz="2000" dirty="0">
                <a:latin typeface="+mj-lt"/>
              </a:rPr>
              <a:t>Archbishop James Usher:  6,000 yrs</a:t>
            </a:r>
          </a:p>
          <a:p>
            <a:pPr lvl="1">
              <a:lnSpc>
                <a:spcPct val="80000"/>
              </a:lnSpc>
            </a:pPr>
            <a:r>
              <a:rPr lang="en-US" sz="2000" dirty="0">
                <a:latin typeface="+mj-lt"/>
              </a:rPr>
              <a:t>Refined by Archbishop of Ireland in 1645: the earth was formed on  “the night preceding the twenty-third day of October in the year of the Julian Calendar, 710 (4004 BC</a:t>
            </a:r>
            <a:r>
              <a:rPr lang="en-US" sz="2000" dirty="0" smtClean="0">
                <a:latin typeface="+mj-lt"/>
              </a:rPr>
              <a:t>)”</a:t>
            </a:r>
            <a:endParaRPr lang="en-US" sz="2000" dirty="0">
              <a:latin typeface="+mj-lt"/>
            </a:endParaRPr>
          </a:p>
          <a:p>
            <a:pPr>
              <a:lnSpc>
                <a:spcPct val="80000"/>
              </a:lnSpc>
            </a:pPr>
            <a:r>
              <a:rPr lang="en-US" sz="2000" dirty="0">
                <a:latin typeface="+mj-lt"/>
              </a:rPr>
              <a:t>Why do we care?</a:t>
            </a:r>
          </a:p>
          <a:p>
            <a:pPr lvl="1">
              <a:lnSpc>
                <a:spcPct val="80000"/>
              </a:lnSpc>
            </a:pPr>
            <a:r>
              <a:rPr lang="en-US" sz="2000" dirty="0">
                <a:latin typeface="+mj-lt"/>
              </a:rPr>
              <a:t>It has implications for helping us understand how the earth works</a:t>
            </a:r>
          </a:p>
        </p:txBody>
      </p:sp>
      <p:pic>
        <p:nvPicPr>
          <p:cNvPr id="118788" name="Picture 4" descr="earth_1_apollo17"/>
          <p:cNvPicPr>
            <a:picLocks noChangeAspect="1" noChangeArrowheads="1"/>
          </p:cNvPicPr>
          <p:nvPr/>
        </p:nvPicPr>
        <p:blipFill>
          <a:blip r:embed="rId4" cstate="print"/>
          <a:srcRect/>
          <a:stretch>
            <a:fillRect/>
          </a:stretch>
        </p:blipFill>
        <p:spPr bwMode="auto">
          <a:xfrm>
            <a:off x="5257800" y="1828800"/>
            <a:ext cx="3581400" cy="354965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878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878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878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87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Text Box 3"/>
          <p:cNvSpPr txBox="1">
            <a:spLocks noChangeArrowheads="1"/>
          </p:cNvSpPr>
          <p:nvPr/>
        </p:nvSpPr>
        <p:spPr bwMode="auto">
          <a:xfrm>
            <a:off x="533400" y="1447800"/>
            <a:ext cx="8229600" cy="457200"/>
          </a:xfrm>
          <a:prstGeom prst="rect">
            <a:avLst/>
          </a:prstGeom>
          <a:noFill/>
          <a:ln w="9525">
            <a:noFill/>
            <a:miter lim="800000"/>
            <a:headEnd/>
            <a:tailEnd/>
          </a:ln>
          <a:effectLst/>
        </p:spPr>
        <p:txBody>
          <a:bodyPr>
            <a:spAutoFit/>
          </a:bodyPr>
          <a:lstStyle/>
          <a:p>
            <a:pPr eaLnBrk="0" hangingPunct="0"/>
            <a:r>
              <a:rPr lang="en-US">
                <a:latin typeface="Arial" charset="0"/>
              </a:rPr>
              <a:t>Need long-lived radioactive isotopes to date Earth events. </a:t>
            </a:r>
            <a:endParaRPr lang="en-US" sz="1800">
              <a:solidFill>
                <a:srgbClr val="0033CC"/>
              </a:solidFill>
              <a:latin typeface="Arial" charset="0"/>
            </a:endParaRPr>
          </a:p>
        </p:txBody>
      </p:sp>
      <p:pic>
        <p:nvPicPr>
          <p:cNvPr id="169988" name="Picture 4" descr="IsotopeChart"/>
          <p:cNvPicPr>
            <a:picLocks noChangeAspect="1" noChangeArrowheads="1"/>
          </p:cNvPicPr>
          <p:nvPr/>
        </p:nvPicPr>
        <p:blipFill>
          <a:blip r:embed="rId4" cstate="print"/>
          <a:srcRect/>
          <a:stretch>
            <a:fillRect/>
          </a:stretch>
        </p:blipFill>
        <p:spPr bwMode="auto">
          <a:xfrm>
            <a:off x="685800" y="2057400"/>
            <a:ext cx="7162800" cy="4638675"/>
          </a:xfrm>
          <a:prstGeom prst="rect">
            <a:avLst/>
          </a:prstGeom>
          <a:noFill/>
        </p:spPr>
      </p:pic>
      <p:sp>
        <p:nvSpPr>
          <p:cNvPr id="169989" name="Rectangle 5"/>
          <p:cNvSpPr>
            <a:spLocks noGrp="1" noChangeArrowheads="1"/>
          </p:cNvSpPr>
          <p:nvPr>
            <p:ph type="title"/>
          </p:nvPr>
        </p:nvSpPr>
        <p:spPr/>
        <p:txBody>
          <a:bodyPr/>
          <a:lstStyle/>
          <a:p>
            <a:r>
              <a:rPr lang="en-US"/>
              <a:t>Getting an absolute (numeric) age.  Radioactive dating</a:t>
            </a:r>
          </a:p>
        </p:txBody>
      </p:sp>
      <p:sp>
        <p:nvSpPr>
          <p:cNvPr id="169990" name="Text Box 6"/>
          <p:cNvSpPr txBox="1">
            <a:spLocks noChangeArrowheads="1"/>
          </p:cNvSpPr>
          <p:nvPr/>
        </p:nvSpPr>
        <p:spPr bwMode="auto">
          <a:xfrm>
            <a:off x="5791200" y="6400800"/>
            <a:ext cx="2948243" cy="461665"/>
          </a:xfrm>
          <a:prstGeom prst="rect">
            <a:avLst/>
          </a:prstGeom>
          <a:noFill/>
          <a:ln w="12700">
            <a:noFill/>
            <a:miter lim="800000"/>
            <a:headEnd/>
            <a:tailEnd/>
          </a:ln>
          <a:effectLst/>
        </p:spPr>
        <p:txBody>
          <a:bodyPr wrap="none">
            <a:spAutoFit/>
          </a:bodyPr>
          <a:lstStyle/>
          <a:p>
            <a:r>
              <a:rPr lang="en-US" dirty="0">
                <a:latin typeface="+mj-lt"/>
              </a:rPr>
              <a:t>Half life ~1.2B years</a:t>
            </a:r>
          </a:p>
        </p:txBody>
      </p:sp>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76200" y="0"/>
            <a:ext cx="8991600" cy="1295400"/>
          </a:xfrm>
        </p:spPr>
        <p:txBody>
          <a:bodyPr/>
          <a:lstStyle/>
          <a:p>
            <a:r>
              <a:rPr lang="en-US"/>
              <a:t>The relative percentage of parent to daughter isotope allows us to tell age</a:t>
            </a:r>
          </a:p>
        </p:txBody>
      </p:sp>
      <p:pic>
        <p:nvPicPr>
          <p:cNvPr id="172035" name="Picture 3" descr="halflif"/>
          <p:cNvPicPr>
            <a:picLocks noChangeAspect="1" noChangeArrowheads="1"/>
          </p:cNvPicPr>
          <p:nvPr/>
        </p:nvPicPr>
        <p:blipFill>
          <a:blip r:embed="rId4" cstate="print"/>
          <a:srcRect/>
          <a:stretch>
            <a:fillRect/>
          </a:stretch>
        </p:blipFill>
        <p:spPr bwMode="auto">
          <a:xfrm>
            <a:off x="1371600" y="2057400"/>
            <a:ext cx="6019800" cy="434022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sz="3200"/>
              <a:t>What are we dating with these radioactive isotopes?</a:t>
            </a:r>
          </a:p>
        </p:txBody>
      </p:sp>
      <p:sp>
        <p:nvSpPr>
          <p:cNvPr id="173059" name="Rectangle 3"/>
          <p:cNvSpPr>
            <a:spLocks noGrp="1" noChangeArrowheads="1"/>
          </p:cNvSpPr>
          <p:nvPr>
            <p:ph type="body" idx="1"/>
          </p:nvPr>
        </p:nvSpPr>
        <p:spPr>
          <a:xfrm>
            <a:off x="381000" y="1524000"/>
            <a:ext cx="8229600" cy="4343400"/>
          </a:xfrm>
        </p:spPr>
        <p:txBody>
          <a:bodyPr/>
          <a:lstStyle/>
          <a:p>
            <a:pPr>
              <a:lnSpc>
                <a:spcPct val="90000"/>
              </a:lnSpc>
            </a:pPr>
            <a:r>
              <a:rPr lang="en-US" sz="2600" dirty="0">
                <a:latin typeface="+mj-lt"/>
              </a:rPr>
              <a:t>The age of the elements?</a:t>
            </a:r>
          </a:p>
          <a:p>
            <a:pPr lvl="1">
              <a:lnSpc>
                <a:spcPct val="90000"/>
              </a:lnSpc>
            </a:pPr>
            <a:r>
              <a:rPr lang="en-US" sz="2200" b="1" dirty="0">
                <a:solidFill>
                  <a:srgbClr val="A50021"/>
                </a:solidFill>
                <a:latin typeface="+mj-lt"/>
              </a:rPr>
              <a:t>NO!</a:t>
            </a:r>
          </a:p>
          <a:p>
            <a:pPr>
              <a:lnSpc>
                <a:spcPct val="90000"/>
              </a:lnSpc>
            </a:pPr>
            <a:r>
              <a:rPr lang="en-US" sz="2600" i="1" dirty="0">
                <a:latin typeface="+mj-lt"/>
              </a:rPr>
              <a:t>We are determining the age of events</a:t>
            </a:r>
          </a:p>
          <a:p>
            <a:pPr lvl="1">
              <a:lnSpc>
                <a:spcPct val="90000"/>
              </a:lnSpc>
            </a:pPr>
            <a:r>
              <a:rPr lang="en-US" sz="2200" dirty="0">
                <a:latin typeface="+mj-lt"/>
              </a:rPr>
              <a:t>Usually the last time the rock or mineral was heated above its “</a:t>
            </a:r>
            <a:r>
              <a:rPr lang="en-US" sz="2200" dirty="0">
                <a:solidFill>
                  <a:srgbClr val="A50021"/>
                </a:solidFill>
                <a:latin typeface="+mj-lt"/>
              </a:rPr>
              <a:t>Closure Temperature</a:t>
            </a:r>
            <a:r>
              <a:rPr lang="en-US" sz="2200" dirty="0">
                <a:latin typeface="+mj-lt"/>
              </a:rPr>
              <a:t>”</a:t>
            </a:r>
          </a:p>
          <a:p>
            <a:pPr lvl="1">
              <a:lnSpc>
                <a:spcPct val="90000"/>
              </a:lnSpc>
            </a:pPr>
            <a:r>
              <a:rPr lang="en-US" sz="2200" dirty="0">
                <a:latin typeface="+mj-lt"/>
              </a:rPr>
              <a:t>Below the closure temperature the system is closed and the </a:t>
            </a:r>
            <a:r>
              <a:rPr lang="en-US" sz="2200" dirty="0">
                <a:solidFill>
                  <a:srgbClr val="003399"/>
                </a:solidFill>
                <a:latin typeface="+mj-lt"/>
              </a:rPr>
              <a:t>isotopes can accumulate</a:t>
            </a:r>
          </a:p>
          <a:p>
            <a:pPr lvl="1">
              <a:lnSpc>
                <a:spcPct val="90000"/>
              </a:lnSpc>
            </a:pPr>
            <a:r>
              <a:rPr lang="en-US" sz="2200" dirty="0">
                <a:latin typeface="+mj-lt"/>
              </a:rPr>
              <a:t>Above the closure temperature the system is open and the isotopes may escape, </a:t>
            </a:r>
            <a:r>
              <a:rPr lang="en-US" sz="2200" dirty="0">
                <a:solidFill>
                  <a:srgbClr val="003399"/>
                </a:solidFill>
                <a:latin typeface="+mj-lt"/>
              </a:rPr>
              <a:t>resetting the clock</a:t>
            </a:r>
          </a:p>
          <a:p>
            <a:pPr lvl="1">
              <a:lnSpc>
                <a:spcPct val="90000"/>
              </a:lnSpc>
            </a:pPr>
            <a:r>
              <a:rPr lang="en-US" sz="2200" dirty="0">
                <a:latin typeface="+mj-lt"/>
              </a:rPr>
              <a:t>Each mineral and isotope system has a </a:t>
            </a:r>
            <a:r>
              <a:rPr lang="en-US" sz="2200" dirty="0">
                <a:solidFill>
                  <a:srgbClr val="A50021"/>
                </a:solidFill>
                <a:latin typeface="+mj-lt"/>
              </a:rPr>
              <a:t>different</a:t>
            </a:r>
            <a:r>
              <a:rPr lang="en-US" sz="2200" dirty="0">
                <a:latin typeface="+mj-lt"/>
              </a:rPr>
              <a:t> closure temperature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30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305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3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build="p" bldLvl="2"/>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t>Requirements for accurate radioactive dating</a:t>
            </a:r>
          </a:p>
        </p:txBody>
      </p:sp>
      <p:sp>
        <p:nvSpPr>
          <p:cNvPr id="136195" name="Rectangle 3"/>
          <p:cNvSpPr>
            <a:spLocks noGrp="1" noChangeArrowheads="1"/>
          </p:cNvSpPr>
          <p:nvPr>
            <p:ph type="body" idx="1"/>
          </p:nvPr>
        </p:nvSpPr>
        <p:spPr/>
        <p:txBody>
          <a:bodyPr/>
          <a:lstStyle/>
          <a:p>
            <a:pPr marL="571500" indent="-571500">
              <a:buFont typeface="Wingdings" pitchFamily="2" charset="2"/>
              <a:buAutoNum type="arabicPeriod"/>
            </a:pPr>
            <a:r>
              <a:rPr lang="en-US" sz="2600" dirty="0">
                <a:latin typeface="+mj-lt"/>
              </a:rPr>
              <a:t>A known half life</a:t>
            </a:r>
          </a:p>
          <a:p>
            <a:pPr marL="571500" indent="-571500">
              <a:buFont typeface="Wingdings" pitchFamily="2" charset="2"/>
              <a:buAutoNum type="arabicPeriod"/>
            </a:pPr>
            <a:r>
              <a:rPr lang="en-US" sz="2600" dirty="0">
                <a:latin typeface="+mj-lt"/>
              </a:rPr>
              <a:t>A sample of rock (igneous) representative of the geologic layer to be dated.</a:t>
            </a:r>
          </a:p>
          <a:p>
            <a:pPr marL="571500" indent="-571500">
              <a:buFont typeface="Wingdings" pitchFamily="2" charset="2"/>
              <a:buAutoNum type="arabicPeriod"/>
            </a:pPr>
            <a:r>
              <a:rPr lang="en-US" sz="2600" dirty="0">
                <a:latin typeface="+mj-lt"/>
              </a:rPr>
              <a:t>No end products present when the rock cooled 	(or corrections must be made)</a:t>
            </a:r>
          </a:p>
          <a:p>
            <a:pPr marL="571500" indent="-571500">
              <a:buFont typeface="Wingdings" pitchFamily="2" charset="2"/>
              <a:buAutoNum type="arabicPeriod"/>
            </a:pPr>
            <a:r>
              <a:rPr lang="en-US" sz="2600" dirty="0">
                <a:latin typeface="+mj-lt"/>
              </a:rPr>
              <a:t>No loss or gain of either the isotope or the product since the rock cooled.</a:t>
            </a:r>
          </a:p>
          <a:p>
            <a:pPr marL="571500" indent="-571500">
              <a:buFont typeface="Wingdings" pitchFamily="2" charset="2"/>
              <a:buAutoNum type="arabicPeriod"/>
            </a:pPr>
            <a:endParaRPr lang="en-US" sz="2600" dirty="0">
              <a:latin typeface="+mj-lt"/>
            </a:endParaRPr>
          </a:p>
          <a:p>
            <a:pPr marL="571500" indent="-571500">
              <a:buFont typeface="Wingdings" pitchFamily="2" charset="2"/>
              <a:buNone/>
            </a:pPr>
            <a:r>
              <a:rPr lang="en-US" sz="2600" dirty="0">
                <a:latin typeface="+mj-lt"/>
              </a:rPr>
              <a:t>	Then. . . the ratio of the original isotope to the product gives the absolute date the rock formed.</a:t>
            </a:r>
          </a:p>
          <a:p>
            <a:pPr marL="571500" indent="-571500"/>
            <a:endParaRPr lang="en-US" sz="2600" dirty="0">
              <a:latin typeface="+mj-lt"/>
            </a:endParaRP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1028"/>
          <p:cNvSpPr>
            <a:spLocks noGrp="1" noChangeArrowheads="1"/>
          </p:cNvSpPr>
          <p:nvPr>
            <p:ph type="title"/>
          </p:nvPr>
        </p:nvSpPr>
        <p:spPr/>
        <p:txBody>
          <a:bodyPr/>
          <a:lstStyle/>
          <a:p>
            <a:pPr eaLnBrk="1" hangingPunct="1"/>
            <a:r>
              <a:rPr lang="en-US" dirty="0" smtClean="0"/>
              <a:t>Perception of Earth’s size</a:t>
            </a:r>
            <a:br>
              <a:rPr lang="en-US" dirty="0" smtClean="0"/>
            </a:br>
            <a:endParaRPr lang="en-US" dirty="0" smtClean="0"/>
          </a:p>
        </p:txBody>
      </p:sp>
      <p:graphicFrame>
        <p:nvGraphicFramePr>
          <p:cNvPr id="1026" name="Object 2052"/>
          <p:cNvGraphicFramePr>
            <a:graphicFrameLocks noChangeAspect="1"/>
          </p:cNvGraphicFramePr>
          <p:nvPr/>
        </p:nvGraphicFramePr>
        <p:xfrm>
          <a:off x="4800600" y="1752600"/>
          <a:ext cx="4100513" cy="4064000"/>
        </p:xfrm>
        <a:graphic>
          <a:graphicData uri="http://schemas.openxmlformats.org/presentationml/2006/ole">
            <mc:AlternateContent xmlns:mc="http://schemas.openxmlformats.org/markup-compatibility/2006">
              <mc:Choice xmlns:v="urn:schemas-microsoft-com:vml" Requires="v">
                <p:oleObj spid="_x0000_s78860" name="PHOTO-PAINT" r:id="rId5" imgW="12698413" imgH="12584127" progId="">
                  <p:embed/>
                </p:oleObj>
              </mc:Choice>
              <mc:Fallback>
                <p:oleObj name="PHOTO-PAINT" r:id="rId5" imgW="12698413" imgH="12584127" progId="">
                  <p:embed/>
                  <p:pic>
                    <p:nvPicPr>
                      <p:cNvPr id="0" name="Object 20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752600"/>
                        <a:ext cx="4100513"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rc 3"/>
          <p:cNvSpPr/>
          <p:nvPr/>
        </p:nvSpPr>
        <p:spPr bwMode="auto">
          <a:xfrm>
            <a:off x="4724400" y="1752600"/>
            <a:ext cx="3733800" cy="3733800"/>
          </a:xfrm>
          <a:prstGeom prst="arc">
            <a:avLst>
              <a:gd name="adj1" fmla="val 13000048"/>
              <a:gd name="adj2" fmla="val 12515315"/>
            </a:avLst>
          </a:prstGeom>
          <a:no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graphicFrame>
        <p:nvGraphicFramePr>
          <p:cNvPr id="8" name="Object 7"/>
          <p:cNvGraphicFramePr>
            <a:graphicFrameLocks noChangeAspect="1"/>
          </p:cNvGraphicFramePr>
          <p:nvPr/>
        </p:nvGraphicFramePr>
        <p:xfrm>
          <a:off x="1524000" y="1905000"/>
          <a:ext cx="2743200" cy="2510725"/>
        </p:xfrm>
        <a:graphic>
          <a:graphicData uri="http://schemas.openxmlformats.org/presentationml/2006/ole">
            <mc:AlternateContent xmlns:mc="http://schemas.openxmlformats.org/markup-compatibility/2006">
              <mc:Choice xmlns:v="urn:schemas-microsoft-com:vml" Requires="v">
                <p:oleObj spid="_x0000_s78861" name="Equation" r:id="rId7" imgW="749160" imgH="685800" progId="Equation.3">
                  <p:embed/>
                </p:oleObj>
              </mc:Choice>
              <mc:Fallback>
                <p:oleObj name="Equation" r:id="rId7" imgW="749160" imgH="6858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1905000"/>
                        <a:ext cx="2743200" cy="251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457200" y="2105561"/>
            <a:ext cx="1016625" cy="1323439"/>
          </a:xfrm>
          <a:prstGeom prst="rect">
            <a:avLst/>
          </a:prstGeom>
          <a:noFill/>
        </p:spPr>
        <p:txBody>
          <a:bodyPr wrap="none" rtlCol="0">
            <a:spAutoFit/>
          </a:bodyPr>
          <a:lstStyle/>
          <a:p>
            <a:r>
              <a:rPr lang="en-US" sz="2000" dirty="0" smtClean="0">
                <a:solidFill>
                  <a:srgbClr val="C00000"/>
                </a:solidFill>
              </a:rPr>
              <a:t>Before</a:t>
            </a:r>
          </a:p>
          <a:p>
            <a:endParaRPr lang="en-US" sz="2000" dirty="0" smtClean="0">
              <a:solidFill>
                <a:srgbClr val="C00000"/>
              </a:solidFill>
            </a:endParaRPr>
          </a:p>
          <a:p>
            <a:endParaRPr lang="en-US" sz="2000" dirty="0" smtClean="0">
              <a:solidFill>
                <a:srgbClr val="C00000"/>
              </a:solidFill>
            </a:endParaRPr>
          </a:p>
          <a:p>
            <a:r>
              <a:rPr lang="en-US" sz="2000" dirty="0" smtClean="0">
                <a:solidFill>
                  <a:srgbClr val="C00000"/>
                </a:solidFill>
              </a:rPr>
              <a:t>After</a:t>
            </a:r>
            <a:endParaRPr lang="en-US" sz="2000" dirty="0">
              <a:solidFill>
                <a:srgbClr val="C00000"/>
              </a:solidFill>
            </a:endParaRPr>
          </a:p>
        </p:txBody>
      </p:sp>
      <p:sp>
        <p:nvSpPr>
          <p:cNvPr id="12" name="Oval 11"/>
          <p:cNvSpPr/>
          <p:nvPr/>
        </p:nvSpPr>
        <p:spPr bwMode="auto">
          <a:xfrm>
            <a:off x="3048000" y="3505200"/>
            <a:ext cx="1295400" cy="914400"/>
          </a:xfrm>
          <a:prstGeom prst="ellipse">
            <a:avLst/>
          </a:prstGeom>
          <a:no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cxnSp>
        <p:nvCxnSpPr>
          <p:cNvPr id="14" name="Straight Arrow Connector 13"/>
          <p:cNvCxnSpPr>
            <a:endCxn id="12" idx="3"/>
          </p:cNvCxnSpPr>
          <p:nvPr/>
        </p:nvCxnSpPr>
        <p:spPr bwMode="auto">
          <a:xfrm flipV="1">
            <a:off x="2514600" y="4285689"/>
            <a:ext cx="723107" cy="1048311"/>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5" name="TextBox 14"/>
          <p:cNvSpPr txBox="1"/>
          <p:nvPr/>
        </p:nvSpPr>
        <p:spPr>
          <a:xfrm>
            <a:off x="1676400" y="5410200"/>
            <a:ext cx="1874231" cy="646331"/>
          </a:xfrm>
          <a:prstGeom prst="rect">
            <a:avLst/>
          </a:prstGeom>
          <a:noFill/>
        </p:spPr>
        <p:txBody>
          <a:bodyPr wrap="none" rtlCol="0">
            <a:spAutoFit/>
          </a:bodyPr>
          <a:lstStyle/>
          <a:p>
            <a:r>
              <a:rPr lang="en-US" sz="3600" dirty="0" smtClean="0"/>
              <a:t>~6.28ft</a:t>
            </a:r>
            <a:endParaRPr lang="en-US" sz="3600" dirty="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dirty="0"/>
              <a:t>How old is the earth?</a:t>
            </a:r>
          </a:p>
        </p:txBody>
      </p:sp>
      <p:sp>
        <p:nvSpPr>
          <p:cNvPr id="135171" name="Rectangle 3"/>
          <p:cNvSpPr>
            <a:spLocks noGrp="1" noChangeArrowheads="1"/>
          </p:cNvSpPr>
          <p:nvPr>
            <p:ph type="body" idx="1"/>
          </p:nvPr>
        </p:nvSpPr>
        <p:spPr/>
        <p:txBody>
          <a:bodyPr/>
          <a:lstStyle/>
          <a:p>
            <a:pPr>
              <a:lnSpc>
                <a:spcPct val="80000"/>
              </a:lnSpc>
            </a:pPr>
            <a:r>
              <a:rPr lang="en-US" sz="2600" dirty="0">
                <a:latin typeface="+mj-lt"/>
              </a:rPr>
              <a:t>It is not infinite in age. because radioactive elements with long half-lives still exist in the crust.</a:t>
            </a:r>
          </a:p>
          <a:p>
            <a:pPr>
              <a:lnSpc>
                <a:spcPct val="80000"/>
              </a:lnSpc>
            </a:pPr>
            <a:r>
              <a:rPr lang="en-US" sz="2600" dirty="0">
                <a:latin typeface="+mj-lt"/>
              </a:rPr>
              <a:t>It is younger than the universe--less than 20 billion years.</a:t>
            </a:r>
          </a:p>
          <a:p>
            <a:pPr>
              <a:lnSpc>
                <a:spcPct val="80000"/>
              </a:lnSpc>
            </a:pPr>
            <a:r>
              <a:rPr lang="en-US" sz="2600" dirty="0">
                <a:latin typeface="+mj-lt"/>
              </a:rPr>
              <a:t>It is older than a few million years because radioactive elements of such “short” lifetimes have all disappeared.</a:t>
            </a:r>
          </a:p>
          <a:p>
            <a:pPr>
              <a:lnSpc>
                <a:spcPct val="80000"/>
              </a:lnSpc>
            </a:pPr>
            <a:r>
              <a:rPr lang="en-US" sz="2600" dirty="0">
                <a:latin typeface="+mj-lt"/>
              </a:rPr>
              <a:t>It is older than the oldest dated rock--older than 3.8 billion years.</a:t>
            </a:r>
          </a:p>
          <a:p>
            <a:pPr>
              <a:lnSpc>
                <a:spcPct val="80000"/>
              </a:lnSpc>
            </a:pPr>
            <a:r>
              <a:rPr lang="en-US" sz="2600" dirty="0">
                <a:latin typeface="+mj-lt"/>
              </a:rPr>
              <a:t>It is about the same age as the sun, moon meteorites, etc.  They are about 4.6 billion years.</a:t>
            </a:r>
          </a:p>
          <a:p>
            <a:pPr>
              <a:lnSpc>
                <a:spcPct val="80000"/>
              </a:lnSpc>
            </a:pPr>
            <a:r>
              <a:rPr lang="en-US" sz="2600" dirty="0">
                <a:latin typeface="+mj-lt"/>
              </a:rPr>
              <a:t>Best estimate: ~ 4.6 billion years</a:t>
            </a:r>
          </a:p>
          <a:p>
            <a:pPr>
              <a:lnSpc>
                <a:spcPct val="80000"/>
              </a:lnSpc>
            </a:pPr>
            <a:endParaRPr lang="en-US" sz="2600" dirty="0">
              <a:latin typeface="+mj-lt"/>
            </a:endParaRPr>
          </a:p>
        </p:txBody>
      </p:sp>
    </p:spTree>
    <p:custDataLst>
      <p:tags r:id="rId1"/>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PQuestion"/>
          <p:cNvSpPr>
            <a:spLocks noGrp="1" noChangeArrowheads="1"/>
          </p:cNvSpPr>
          <p:nvPr>
            <p:ph type="title"/>
          </p:nvPr>
        </p:nvSpPr>
        <p:spPr/>
        <p:txBody>
          <a:bodyPr/>
          <a:lstStyle/>
          <a:p>
            <a:pPr eaLnBrk="1" hangingPunct="1"/>
            <a:r>
              <a:rPr lang="en-US" sz="2400" smtClean="0"/>
              <a:t>Secondary (shear) seismic waves will not propagate through the outer core.  This is convincing evidence that the outer core is</a:t>
            </a:r>
          </a:p>
        </p:txBody>
      </p:sp>
      <p:sp>
        <p:nvSpPr>
          <p:cNvPr id="4099" name="TPAnswers"/>
          <p:cNvSpPr>
            <a:spLocks noGrp="1" noChangeArrowheads="1"/>
          </p:cNvSpPr>
          <p:nvPr>
            <p:ph type="body" idx="1"/>
            <p:custDataLst>
              <p:tags r:id="rId2"/>
            </p:custDataLst>
          </p:nvPr>
        </p:nvSpPr>
        <p:spPr>
          <a:xfrm>
            <a:off x="457200" y="1600200"/>
            <a:ext cx="4114800" cy="3962400"/>
          </a:xfrm>
        </p:spPr>
        <p:txBody>
          <a:bodyPr/>
          <a:lstStyle/>
          <a:p>
            <a:pPr marL="571500" indent="-571500" eaLnBrk="1" hangingPunct="1">
              <a:buFont typeface="Wingdings" pitchFamily="2" charset="2"/>
              <a:buAutoNum type="alphaUcPeriod"/>
            </a:pPr>
            <a:r>
              <a:rPr lang="en-US" sz="2100" smtClean="0"/>
              <a:t>Molten or liquid</a:t>
            </a:r>
          </a:p>
          <a:p>
            <a:pPr marL="571500" indent="-571500" eaLnBrk="1" hangingPunct="1">
              <a:buFont typeface="Wingdings" pitchFamily="2" charset="2"/>
              <a:buAutoNum type="alphaUcPeriod"/>
            </a:pPr>
            <a:r>
              <a:rPr lang="en-US" sz="2100" smtClean="0"/>
              <a:t>Metallic</a:t>
            </a:r>
          </a:p>
          <a:p>
            <a:pPr marL="571500" indent="-571500" eaLnBrk="1" hangingPunct="1">
              <a:buFont typeface="Wingdings" pitchFamily="2" charset="2"/>
              <a:buAutoNum type="alphaUcPeriod"/>
            </a:pPr>
            <a:r>
              <a:rPr lang="en-US" sz="2100" smtClean="0"/>
              <a:t>Composed primarily of oxides, silicates, and other minerals</a:t>
            </a:r>
          </a:p>
          <a:p>
            <a:pPr marL="571500" indent="-571500" eaLnBrk="1" hangingPunct="1">
              <a:buFont typeface="Wingdings" pitchFamily="2" charset="2"/>
              <a:buAutoNum type="alphaUcPeriod"/>
            </a:pPr>
            <a:r>
              <a:rPr lang="en-US" sz="2100" smtClean="0"/>
              <a:t>Exactly located at the center of the earth</a:t>
            </a:r>
          </a:p>
          <a:p>
            <a:pPr marL="571500" indent="-571500" eaLnBrk="1" hangingPunct="1">
              <a:buFont typeface="Wingdings" pitchFamily="2" charset="2"/>
              <a:buAutoNum type="alphaUcPeriod"/>
            </a:pPr>
            <a:r>
              <a:rPr lang="en-US" sz="2100" smtClean="0"/>
              <a:t>Very dense</a:t>
            </a:r>
          </a:p>
        </p:txBody>
      </p:sp>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z="2400" smtClean="0"/>
              <a:t>Seismic wave speeds generally increase with depth, but at a specific depth called the Mohorovicic discontinuity there is a sharp drop in speed. This is evidence that:</a:t>
            </a:r>
          </a:p>
        </p:txBody>
      </p:sp>
      <p:sp>
        <p:nvSpPr>
          <p:cNvPr id="5123" name="Content Placeholder 2"/>
          <p:cNvSpPr>
            <a:spLocks noGrp="1"/>
          </p:cNvSpPr>
          <p:nvPr>
            <p:ph idx="1"/>
          </p:nvPr>
        </p:nvSpPr>
        <p:spPr/>
        <p:txBody>
          <a:bodyPr/>
          <a:lstStyle/>
          <a:p>
            <a:pPr marL="514350" indent="-514350">
              <a:buFont typeface="Arial" charset="0"/>
              <a:buAutoNum type="alphaLcParenR"/>
            </a:pPr>
            <a:r>
              <a:rPr lang="en-US" smtClean="0"/>
              <a:t>The chemical composition of the crust changes at this depth</a:t>
            </a:r>
          </a:p>
          <a:p>
            <a:pPr marL="514350" indent="-514350">
              <a:buFont typeface="Arial" charset="0"/>
              <a:buAutoNum type="alphaLcParenR"/>
            </a:pPr>
            <a:r>
              <a:rPr lang="en-US" smtClean="0"/>
              <a:t>The density of the crust changes sharply at this depth</a:t>
            </a:r>
          </a:p>
          <a:p>
            <a:pPr marL="514350" indent="-514350">
              <a:buFont typeface="Arial" charset="0"/>
              <a:buAutoNum type="alphaLcParenR"/>
            </a:pPr>
            <a:r>
              <a:rPr lang="en-US" smtClean="0"/>
              <a:t>The pressure changes sharply at this depth</a:t>
            </a:r>
          </a:p>
          <a:p>
            <a:pPr marL="514350" indent="-514350">
              <a:buFont typeface="Arial" charset="0"/>
              <a:buAutoNum type="alphaLcParenR"/>
            </a:pPr>
            <a:r>
              <a:rPr lang="en-US" smtClean="0"/>
              <a:t>The temperature and pressure at this depth allows partial melting of the minerals</a:t>
            </a:r>
          </a:p>
          <a:p>
            <a:pPr marL="514350" indent="-514350">
              <a:buFont typeface="Arial" charset="0"/>
              <a:buAutoNum type="alphaLcParenR"/>
            </a:pPr>
            <a:endParaRPr lang="en-US" smtClean="0"/>
          </a:p>
          <a:p>
            <a:pPr marL="514350" indent="-514350">
              <a:buFont typeface="Arial" charset="0"/>
              <a:buAutoNum type="alphaLcParenR"/>
            </a:pPr>
            <a:endParaRPr lang="en-US"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Weather vs. Climate</a:t>
            </a:r>
          </a:p>
        </p:txBody>
      </p:sp>
      <p:sp>
        <p:nvSpPr>
          <p:cNvPr id="3" name="Content Placeholder 2"/>
          <p:cNvSpPr>
            <a:spLocks noGrp="1"/>
          </p:cNvSpPr>
          <p:nvPr>
            <p:ph idx="1"/>
          </p:nvPr>
        </p:nvSpPr>
        <p:spPr/>
        <p:txBody>
          <a:bodyPr>
            <a:normAutofit fontScale="85000" lnSpcReduction="20000"/>
          </a:bodyPr>
          <a:lstStyle/>
          <a:p>
            <a:pPr>
              <a:defRPr/>
            </a:pPr>
            <a:r>
              <a:rPr lang="en-US" dirty="0" smtClean="0"/>
              <a:t>Weather describes fluctuations in temperature, rainfall, etc. over short time scales, and is highly variable (day to day and by season)</a:t>
            </a:r>
          </a:p>
          <a:p>
            <a:pPr>
              <a:defRPr/>
            </a:pPr>
            <a:endParaRPr lang="en-US" dirty="0" smtClean="0"/>
          </a:p>
          <a:p>
            <a:pPr>
              <a:defRPr/>
            </a:pPr>
            <a:r>
              <a:rPr lang="en-US" dirty="0" smtClean="0"/>
              <a:t>Climate describes the average temperature, rainfall, etc. over long periods of time (many years at least).</a:t>
            </a:r>
          </a:p>
          <a:p>
            <a:pPr>
              <a:defRPr/>
            </a:pPr>
            <a:endParaRPr lang="en-US" dirty="0" smtClean="0"/>
          </a:p>
          <a:p>
            <a:pPr>
              <a:defRPr/>
            </a:pPr>
            <a:r>
              <a:rPr lang="en-US" dirty="0" smtClean="0"/>
              <a:t>Earth’s climate changes naturally over long time scales.</a:t>
            </a:r>
          </a:p>
          <a:p>
            <a:pPr>
              <a:defRPr/>
            </a:pPr>
            <a:endParaRPr lang="en-US" dirty="0" smtClean="0"/>
          </a:p>
          <a:p>
            <a:pPr>
              <a:defRPr/>
            </a:pPr>
            <a:r>
              <a:rPr lang="en-US" dirty="0" smtClean="0"/>
              <a:t>The current concern relates to climate change thought to be due to human activity.</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PQuestion"/>
          <p:cNvSpPr>
            <a:spLocks noGrp="1" noChangeArrowheads="1"/>
          </p:cNvSpPr>
          <p:nvPr>
            <p:ph type="title"/>
          </p:nvPr>
        </p:nvSpPr>
        <p:spPr>
          <a:xfrm>
            <a:off x="228600" y="152400"/>
            <a:ext cx="8763000" cy="1143000"/>
          </a:xfrm>
        </p:spPr>
        <p:txBody>
          <a:bodyPr/>
          <a:lstStyle/>
          <a:p>
            <a:pPr eaLnBrk="1" hangingPunct="1"/>
            <a:r>
              <a:rPr lang="en-US" sz="3200" smtClean="0"/>
              <a:t>Which best describes your opinion on global warming?</a:t>
            </a:r>
          </a:p>
        </p:txBody>
      </p:sp>
      <p:grpSp>
        <p:nvGrpSpPr>
          <p:cNvPr id="2" name="Countdown" hidden="1"/>
          <p:cNvGrpSpPr>
            <a:grpSpLocks/>
          </p:cNvGrpSpPr>
          <p:nvPr>
            <p:custDataLst>
              <p:tags r:id="rId2"/>
            </p:custDataLst>
          </p:nvPr>
        </p:nvGrpSpPr>
        <p:grpSpPr bwMode="auto">
          <a:xfrm>
            <a:off x="8178800" y="5216525"/>
            <a:ext cx="838200" cy="1514475"/>
            <a:chOff x="288" y="3216"/>
            <a:chExt cx="528" cy="954"/>
          </a:xfrm>
        </p:grpSpPr>
        <p:sp>
          <p:nvSpPr>
            <p:cNvPr id="581636" name="CDGlassBottom" hidden="1"/>
            <p:cNvSpPr>
              <a:spLocks noChangeArrowheads="1"/>
            </p:cNvSpPr>
            <p:nvPr/>
          </p:nvSpPr>
          <p:spPr bwMode="auto">
            <a:xfrm rot="16200000">
              <a:off x="426" y="3864"/>
              <a:ext cx="240" cy="168"/>
            </a:xfrm>
            <a:prstGeom prst="homePlate">
              <a:avLst>
                <a:gd name="adj" fmla="val 35714"/>
              </a:avLst>
            </a:prstGeom>
            <a:solidFill>
              <a:schemeClr val="accent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581637" name="CDGlassTop" hidden="1"/>
            <p:cNvSpPr>
              <a:spLocks noChangeArrowheads="1"/>
            </p:cNvSpPr>
            <p:nvPr/>
          </p:nvSpPr>
          <p:spPr bwMode="auto">
            <a:xfrm rot="5400000">
              <a:off x="426" y="3624"/>
              <a:ext cx="240" cy="168"/>
            </a:xfrm>
            <a:prstGeom prst="homePlate">
              <a:avLst>
                <a:gd name="adj" fmla="val 35714"/>
              </a:avLst>
            </a:prstGeom>
            <a:solidFill>
              <a:schemeClr val="accent1">
                <a:alpha val="0"/>
              </a:schemeClr>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8199" name="CDText" hidden="1"/>
            <p:cNvSpPr txBox="1">
              <a:spLocks noChangeArrowheads="1"/>
            </p:cNvSpPr>
            <p:nvPr/>
          </p:nvSpPr>
          <p:spPr bwMode="auto">
            <a:xfrm>
              <a:off x="288" y="3216"/>
              <a:ext cx="528" cy="327"/>
            </a:xfrm>
            <a:prstGeom prst="rect">
              <a:avLst/>
            </a:prstGeom>
            <a:noFill/>
            <a:ln w="9525">
              <a:noFill/>
              <a:miter lim="800000"/>
              <a:headEnd/>
              <a:tailEnd/>
            </a:ln>
          </p:spPr>
          <p:txBody>
            <a:bodyPr/>
            <a:lstStyle/>
            <a:p>
              <a:pPr algn="ctr"/>
              <a:r>
                <a:rPr lang="en-US" sz="2800" b="1">
                  <a:latin typeface="Times New Roman" pitchFamily="18" charset="0"/>
                </a:rPr>
                <a:t>0</a:t>
              </a:r>
            </a:p>
          </p:txBody>
        </p:sp>
        <p:sp>
          <p:nvSpPr>
            <p:cNvPr id="581639" name="CDCapTop" hidden="1"/>
            <p:cNvSpPr>
              <a:spLocks noChangeArrowheads="1"/>
            </p:cNvSpPr>
            <p:nvPr/>
          </p:nvSpPr>
          <p:spPr bwMode="auto">
            <a:xfrm>
              <a:off x="378" y="3486"/>
              <a:ext cx="336"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D6B19C"/>
                </a:gs>
                <a:gs pos="30000">
                  <a:srgbClr val="D49E6C"/>
                </a:gs>
                <a:gs pos="70000">
                  <a:srgbClr val="A65528"/>
                </a:gs>
                <a:gs pos="100000">
                  <a:srgbClr val="663012"/>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581640" name="CDCapBottom" hidden="1"/>
            <p:cNvSpPr>
              <a:spLocks noChangeArrowheads="1"/>
            </p:cNvSpPr>
            <p:nvPr/>
          </p:nvSpPr>
          <p:spPr bwMode="auto">
            <a:xfrm rot="10800000">
              <a:off x="378" y="4074"/>
              <a:ext cx="336"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D6B19C"/>
                </a:gs>
                <a:gs pos="30000">
                  <a:srgbClr val="D49E6C"/>
                </a:gs>
                <a:gs pos="70000">
                  <a:srgbClr val="A65528"/>
                </a:gs>
                <a:gs pos="100000">
                  <a:srgbClr val="663012"/>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grpSp>
      <p:sp>
        <p:nvSpPr>
          <p:cNvPr id="8196" name="TPAnswers"/>
          <p:cNvSpPr>
            <a:spLocks noGrp="1" noChangeArrowheads="1"/>
          </p:cNvSpPr>
          <p:nvPr>
            <p:ph type="body" idx="1"/>
            <p:custDataLst>
              <p:tags r:id="rId3"/>
            </p:custDataLst>
          </p:nvPr>
        </p:nvSpPr>
        <p:spPr>
          <a:xfrm>
            <a:off x="152400" y="1828800"/>
            <a:ext cx="5105400" cy="4876800"/>
          </a:xfrm>
        </p:spPr>
        <p:txBody>
          <a:bodyPr/>
          <a:lstStyle/>
          <a:p>
            <a:pPr marL="609600" indent="-609600" eaLnBrk="1" hangingPunct="1">
              <a:lnSpc>
                <a:spcPct val="90000"/>
              </a:lnSpc>
              <a:buFont typeface="Wingdings" pitchFamily="2" charset="2"/>
              <a:buAutoNum type="alphaUcPeriod"/>
            </a:pPr>
            <a:r>
              <a:rPr lang="en-US" sz="2100" smtClean="0"/>
              <a:t>This is just political hype.  No action is needed.</a:t>
            </a:r>
          </a:p>
          <a:p>
            <a:pPr marL="609600" indent="-609600" eaLnBrk="1" hangingPunct="1">
              <a:lnSpc>
                <a:spcPct val="90000"/>
              </a:lnSpc>
              <a:buFont typeface="Wingdings" pitchFamily="2" charset="2"/>
              <a:buAutoNum type="alphaUcPeriod"/>
            </a:pPr>
            <a:r>
              <a:rPr lang="en-US" sz="2100" smtClean="0"/>
              <a:t>We should wait until the models are better before we do anything.</a:t>
            </a:r>
          </a:p>
          <a:p>
            <a:pPr marL="609600" indent="-609600" eaLnBrk="1" hangingPunct="1">
              <a:lnSpc>
                <a:spcPct val="90000"/>
              </a:lnSpc>
              <a:buFont typeface="Wingdings" pitchFamily="2" charset="2"/>
              <a:buAutoNum type="alphaUcPeriod"/>
            </a:pPr>
            <a:r>
              <a:rPr lang="en-US" sz="2100" smtClean="0"/>
              <a:t>I’d like beachfront property in Utah.  Do nothing and party on!</a:t>
            </a:r>
          </a:p>
          <a:p>
            <a:pPr marL="609600" indent="-609600" eaLnBrk="1" hangingPunct="1">
              <a:lnSpc>
                <a:spcPct val="90000"/>
              </a:lnSpc>
              <a:buFont typeface="Wingdings" pitchFamily="2" charset="2"/>
              <a:buAutoNum type="alphaUcPeriod"/>
            </a:pPr>
            <a:r>
              <a:rPr lang="en-US" sz="2100" smtClean="0"/>
              <a:t>We should invest the $billions needed to find ways to reduce greenhouse gas emissions.</a:t>
            </a:r>
          </a:p>
          <a:p>
            <a:pPr marL="609600" indent="-609600" eaLnBrk="1" hangingPunct="1">
              <a:lnSpc>
                <a:spcPct val="90000"/>
              </a:lnSpc>
              <a:buFont typeface="Wingdings" pitchFamily="2" charset="2"/>
              <a:buAutoNum type="alphaUcPeriod"/>
            </a:pPr>
            <a:r>
              <a:rPr lang="en-US" sz="2100" smtClean="0"/>
              <a:t>We are already in danger.  We should immediately stop driving cars!</a:t>
            </a:r>
          </a:p>
        </p:txBody>
      </p:sp>
    </p:spTree>
    <p:custDataLst>
      <p:tags r:id="rId1"/>
    </p:custData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 y="0"/>
            <a:ext cx="8991600" cy="1295400"/>
          </a:xfrm>
        </p:spPr>
        <p:txBody>
          <a:bodyPr/>
          <a:lstStyle/>
          <a:p>
            <a:pPr eaLnBrk="1" hangingPunct="1"/>
            <a:r>
              <a:rPr lang="en-US" sz="3200" smtClean="0"/>
              <a:t>The global average temperature of the earth</a:t>
            </a:r>
          </a:p>
        </p:txBody>
      </p:sp>
      <p:sp>
        <p:nvSpPr>
          <p:cNvPr id="7171" name="Rectangle 3"/>
          <p:cNvSpPr>
            <a:spLocks noGrp="1" noChangeArrowheads="1"/>
          </p:cNvSpPr>
          <p:nvPr>
            <p:ph type="body" sz="half" idx="1"/>
          </p:nvPr>
        </p:nvSpPr>
        <p:spPr>
          <a:xfrm>
            <a:off x="381000" y="1447800"/>
            <a:ext cx="8229600" cy="2362200"/>
          </a:xfrm>
        </p:spPr>
        <p:txBody>
          <a:bodyPr>
            <a:normAutofit fontScale="85000" lnSpcReduction="20000"/>
          </a:bodyPr>
          <a:lstStyle/>
          <a:p>
            <a:pPr eaLnBrk="1" hangingPunct="1">
              <a:defRPr/>
            </a:pPr>
            <a:r>
              <a:rPr lang="en-US" sz="2800" dirty="0" smtClean="0"/>
              <a:t>The average temperature of the earth depends primarily on</a:t>
            </a:r>
          </a:p>
          <a:p>
            <a:pPr lvl="1" eaLnBrk="1" hangingPunct="1">
              <a:defRPr/>
            </a:pPr>
            <a:r>
              <a:rPr lang="en-US" sz="2400" dirty="0" smtClean="0"/>
              <a:t>The amount of Solar radiation that reaches the Earth</a:t>
            </a:r>
          </a:p>
          <a:p>
            <a:pPr lvl="1" eaLnBrk="1" hangingPunct="1">
              <a:defRPr/>
            </a:pPr>
            <a:r>
              <a:rPr lang="en-US" sz="2400" dirty="0" smtClean="0"/>
              <a:t>The fraction of Solar Radiation that gets trapped in the atmosphere</a:t>
            </a:r>
          </a:p>
          <a:p>
            <a:pPr eaLnBrk="1" hangingPunct="1">
              <a:defRPr/>
            </a:pPr>
            <a:r>
              <a:rPr lang="en-US" sz="2800" dirty="0" smtClean="0"/>
              <a:t>At times in the past the Earth has been much cooler and at other times much warmer</a:t>
            </a:r>
          </a:p>
        </p:txBody>
      </p:sp>
      <p:pic>
        <p:nvPicPr>
          <p:cNvPr id="7172" name="Picture 4"/>
          <p:cNvPicPr>
            <a:picLocks noChangeAspect="1" noChangeArrowheads="1"/>
          </p:cNvPicPr>
          <p:nvPr/>
        </p:nvPicPr>
        <p:blipFill>
          <a:blip r:embed="rId4" cstate="print"/>
          <a:srcRect/>
          <a:stretch>
            <a:fillRect/>
          </a:stretch>
        </p:blipFill>
        <p:spPr bwMode="auto">
          <a:xfrm>
            <a:off x="4648200" y="3886200"/>
            <a:ext cx="2667000" cy="2600325"/>
          </a:xfrm>
          <a:prstGeom prst="rect">
            <a:avLst/>
          </a:prstGeom>
          <a:ln>
            <a:noFill/>
          </a:ln>
          <a:effectLst>
            <a:outerShdw blurRad="292100" dist="139700" dir="2700000" algn="tl" rotWithShape="0">
              <a:srgbClr val="333333">
                <a:alpha val="65000"/>
              </a:srgbClr>
            </a:outerShdw>
          </a:effectLst>
        </p:spPr>
      </p:pic>
      <p:pic>
        <p:nvPicPr>
          <p:cNvPr id="7174" name="Picture 6" descr="http://homepages.wmich.edu/~korista/sun-images/he2-flare.gif"/>
          <p:cNvPicPr>
            <a:picLocks noChangeAspect="1" noChangeArrowheads="1"/>
          </p:cNvPicPr>
          <p:nvPr/>
        </p:nvPicPr>
        <p:blipFill>
          <a:blip r:embed="rId5" cstate="print"/>
          <a:srcRect/>
          <a:stretch>
            <a:fillRect/>
          </a:stretch>
        </p:blipFill>
        <p:spPr bwMode="auto">
          <a:xfrm>
            <a:off x="1295400" y="3886200"/>
            <a:ext cx="2590800" cy="25908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 y="0"/>
            <a:ext cx="8991600" cy="1295400"/>
          </a:xfrm>
        </p:spPr>
        <p:txBody>
          <a:bodyPr/>
          <a:lstStyle/>
          <a:p>
            <a:pPr eaLnBrk="1" hangingPunct="1"/>
            <a:r>
              <a:rPr lang="en-US" smtClean="0"/>
              <a:t>Solar Radiation Reaching the Earth</a:t>
            </a:r>
          </a:p>
        </p:txBody>
      </p:sp>
      <p:sp>
        <p:nvSpPr>
          <p:cNvPr id="8195" name="Rectangle 3"/>
          <p:cNvSpPr>
            <a:spLocks noGrp="1" noChangeArrowheads="1"/>
          </p:cNvSpPr>
          <p:nvPr>
            <p:ph type="body" idx="1"/>
          </p:nvPr>
        </p:nvSpPr>
        <p:spPr>
          <a:xfrm>
            <a:off x="152400" y="1524000"/>
            <a:ext cx="4419600" cy="5029200"/>
          </a:xfrm>
        </p:spPr>
        <p:txBody>
          <a:bodyPr>
            <a:normAutofit fontScale="85000" lnSpcReduction="20000"/>
          </a:bodyPr>
          <a:lstStyle/>
          <a:p>
            <a:pPr eaLnBrk="1" hangingPunct="1">
              <a:defRPr/>
            </a:pPr>
            <a:r>
              <a:rPr lang="en-US" dirty="0" err="1" smtClean="0"/>
              <a:t>Milankovitch</a:t>
            </a:r>
            <a:r>
              <a:rPr lang="en-US" dirty="0" smtClean="0"/>
              <a:t> Cycles</a:t>
            </a:r>
          </a:p>
          <a:p>
            <a:pPr lvl="1" eaLnBrk="1" hangingPunct="1">
              <a:defRPr/>
            </a:pPr>
            <a:r>
              <a:rPr lang="en-US" sz="2000" dirty="0" smtClean="0"/>
              <a:t>“</a:t>
            </a:r>
            <a:r>
              <a:rPr lang="en-US" sz="2000" dirty="0" err="1" smtClean="0"/>
              <a:t>Ellipticity</a:t>
            </a:r>
            <a:r>
              <a:rPr lang="en-US" sz="2000" dirty="0" smtClean="0"/>
              <a:t>” of Earth’s orbit around the Sun (100,000 yr cycle)</a:t>
            </a:r>
          </a:p>
          <a:p>
            <a:pPr lvl="1" eaLnBrk="1" hangingPunct="1">
              <a:defRPr/>
            </a:pPr>
            <a:r>
              <a:rPr lang="en-US" sz="2000" dirty="0" smtClean="0"/>
              <a:t>Tilt of Earth on its axis (41,000 yr cycle)</a:t>
            </a:r>
          </a:p>
          <a:p>
            <a:pPr lvl="1" eaLnBrk="1" hangingPunct="1">
              <a:defRPr/>
            </a:pPr>
            <a:r>
              <a:rPr lang="en-US" sz="2000" dirty="0" smtClean="0"/>
              <a:t>Precession of Earth on its axis (23,000 yr cycle)</a:t>
            </a:r>
          </a:p>
          <a:p>
            <a:pPr eaLnBrk="1" hangingPunct="1">
              <a:defRPr/>
            </a:pPr>
            <a:r>
              <a:rPr lang="en-US" sz="2800" dirty="0" smtClean="0"/>
              <a:t>Tilt and Precession </a:t>
            </a:r>
          </a:p>
          <a:p>
            <a:pPr lvl="1" eaLnBrk="1" hangingPunct="1">
              <a:defRPr/>
            </a:pPr>
            <a:r>
              <a:rPr lang="en-US" sz="2200" dirty="0" smtClean="0"/>
              <a:t>Don’t change overall radiation, but can change seasonal extremes in weather.</a:t>
            </a:r>
          </a:p>
          <a:p>
            <a:pPr lvl="1" eaLnBrk="1" hangingPunct="1">
              <a:defRPr/>
            </a:pPr>
            <a:r>
              <a:rPr lang="en-US" sz="2200" dirty="0" smtClean="0"/>
              <a:t>The arrangement of continents is not symmetric.  Most of the land is in the northern hemisphere</a:t>
            </a:r>
          </a:p>
          <a:p>
            <a:pPr lvl="1" eaLnBrk="1" hangingPunct="1">
              <a:defRPr/>
            </a:pPr>
            <a:r>
              <a:rPr lang="en-US" sz="2200" dirty="0" smtClean="0"/>
              <a:t>Land and ocean respond differently to seasons (glaciers vs. sea ice)</a:t>
            </a:r>
          </a:p>
        </p:txBody>
      </p:sp>
      <p:pic>
        <p:nvPicPr>
          <p:cNvPr id="10244" name="Picture 4" descr="C:\Users\mw22.PHYSICS\Documents\Courses\PS100\PS100-IMAGES\Fig31_21Precission copy.jpg"/>
          <p:cNvPicPr>
            <a:picLocks noChangeAspect="1" noChangeArrowheads="1"/>
          </p:cNvPicPr>
          <p:nvPr/>
        </p:nvPicPr>
        <p:blipFill>
          <a:blip r:embed="rId4" cstate="print"/>
          <a:srcRect/>
          <a:stretch>
            <a:fillRect/>
          </a:stretch>
        </p:blipFill>
        <p:spPr bwMode="auto">
          <a:xfrm>
            <a:off x="5410200" y="4443413"/>
            <a:ext cx="3227388" cy="2414587"/>
          </a:xfrm>
          <a:prstGeom prst="rect">
            <a:avLst/>
          </a:prstGeom>
          <a:noFill/>
          <a:ln w="9525">
            <a:noFill/>
            <a:miter lim="800000"/>
            <a:headEnd/>
            <a:tailEnd/>
          </a:ln>
        </p:spPr>
      </p:pic>
      <p:pic>
        <p:nvPicPr>
          <p:cNvPr id="10245" name="Picture 5" descr="C:\Users\mw22.PHYSICS\Documents\Courses\PS100\PS100-IMAGES\Fig31_19elliptical copy.jpg"/>
          <p:cNvPicPr>
            <a:picLocks noChangeAspect="1" noChangeArrowheads="1"/>
          </p:cNvPicPr>
          <p:nvPr/>
        </p:nvPicPr>
        <p:blipFill>
          <a:blip r:embed="rId5" cstate="print"/>
          <a:srcRect/>
          <a:stretch>
            <a:fillRect/>
          </a:stretch>
        </p:blipFill>
        <p:spPr bwMode="auto">
          <a:xfrm>
            <a:off x="5410200" y="1371600"/>
            <a:ext cx="2819400" cy="1131888"/>
          </a:xfrm>
          <a:prstGeom prst="rect">
            <a:avLst/>
          </a:prstGeom>
          <a:noFill/>
          <a:ln w="9525">
            <a:noFill/>
            <a:miter lim="800000"/>
            <a:headEnd/>
            <a:tailEnd/>
          </a:ln>
        </p:spPr>
      </p:pic>
      <p:pic>
        <p:nvPicPr>
          <p:cNvPr id="10246" name="Picture 6" descr="C:\Users\mw22.PHYSICS\Documents\Courses\PS100\PS100-IMAGES\Fig31_20axial copy.jpg"/>
          <p:cNvPicPr>
            <a:picLocks noChangeAspect="1" noChangeArrowheads="1"/>
          </p:cNvPicPr>
          <p:nvPr/>
        </p:nvPicPr>
        <p:blipFill>
          <a:blip r:embed="rId6" cstate="print"/>
          <a:srcRect/>
          <a:stretch>
            <a:fillRect/>
          </a:stretch>
        </p:blipFill>
        <p:spPr bwMode="auto">
          <a:xfrm>
            <a:off x="4876800" y="2965450"/>
            <a:ext cx="3906838" cy="11493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152400" y="1447800"/>
            <a:ext cx="8763000" cy="1981200"/>
          </a:xfrm>
        </p:spPr>
        <p:txBody>
          <a:bodyPr/>
          <a:lstStyle/>
          <a:p>
            <a:pPr eaLnBrk="1" hangingPunct="1"/>
            <a:r>
              <a:rPr lang="en-US" sz="2000" smtClean="0"/>
              <a:t>The orbital cycles are reasonably good predictors of glaciations </a:t>
            </a:r>
          </a:p>
          <a:p>
            <a:pPr lvl="1" eaLnBrk="1" hangingPunct="1"/>
            <a:r>
              <a:rPr lang="en-US" sz="1600" smtClean="0"/>
              <a:t>Orbital eccentricity: 100ky</a:t>
            </a:r>
          </a:p>
          <a:p>
            <a:pPr lvl="1" eaLnBrk="1" hangingPunct="1"/>
            <a:r>
              <a:rPr lang="en-US" sz="1600" smtClean="0"/>
              <a:t>Axial inclination: 41ky</a:t>
            </a:r>
          </a:p>
          <a:p>
            <a:pPr lvl="1" eaLnBrk="1" hangingPunct="1"/>
            <a:r>
              <a:rPr lang="en-US" sz="1600" smtClean="0"/>
              <a:t>Axial precession: 23ky</a:t>
            </a:r>
          </a:p>
          <a:p>
            <a:pPr eaLnBrk="1" hangingPunct="1"/>
            <a:r>
              <a:rPr lang="en-US" sz="2000" smtClean="0"/>
              <a:t>According to these cycles, we would predict that we would enter a new ice age sometime “soon” (on the thousands of years time scale)</a:t>
            </a:r>
          </a:p>
          <a:p>
            <a:pPr eaLnBrk="1" hangingPunct="1"/>
            <a:endParaRPr lang="en-US" sz="2000" smtClean="0"/>
          </a:p>
        </p:txBody>
      </p:sp>
      <p:pic>
        <p:nvPicPr>
          <p:cNvPr id="11267" name="Picture 10"/>
          <p:cNvPicPr>
            <a:picLocks noChangeAspect="1" noChangeArrowheads="1"/>
          </p:cNvPicPr>
          <p:nvPr/>
        </p:nvPicPr>
        <p:blipFill>
          <a:blip r:embed="rId4" cstate="print"/>
          <a:srcRect/>
          <a:stretch>
            <a:fillRect/>
          </a:stretch>
        </p:blipFill>
        <p:spPr bwMode="auto">
          <a:xfrm>
            <a:off x="2667000" y="3733800"/>
            <a:ext cx="3721100" cy="2832100"/>
          </a:xfrm>
          <a:prstGeom prst="rect">
            <a:avLst/>
          </a:prstGeom>
          <a:noFill/>
          <a:ln w="9525">
            <a:noFill/>
            <a:miter lim="800000"/>
            <a:headEnd/>
            <a:tailEnd/>
          </a:ln>
        </p:spPr>
      </p:pic>
      <p:sp>
        <p:nvSpPr>
          <p:cNvPr id="11268" name="Title 7"/>
          <p:cNvSpPr>
            <a:spLocks noGrp="1"/>
          </p:cNvSpPr>
          <p:nvPr>
            <p:ph type="title"/>
          </p:nvPr>
        </p:nvSpPr>
        <p:spPr/>
        <p:txBody>
          <a:bodyPr/>
          <a:lstStyle/>
          <a:p>
            <a:r>
              <a:rPr lang="en-US" smtClean="0"/>
              <a:t>What does the past teach us?</a:t>
            </a:r>
          </a:p>
        </p:txBody>
      </p:sp>
    </p:spTree>
    <p:custDataLst>
      <p:tags r:id="rId1"/>
    </p:custData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2800" smtClean="0"/>
              <a:t>Trapping solar radiation in the atmosphere increases the fraction of solar radiation that is retained</a:t>
            </a:r>
          </a:p>
        </p:txBody>
      </p:sp>
      <p:sp>
        <p:nvSpPr>
          <p:cNvPr id="3" name="Content Placeholder 2"/>
          <p:cNvSpPr>
            <a:spLocks noGrp="1"/>
          </p:cNvSpPr>
          <p:nvPr>
            <p:ph idx="1"/>
          </p:nvPr>
        </p:nvSpPr>
        <p:spPr>
          <a:xfrm>
            <a:off x="381000" y="1371600"/>
            <a:ext cx="5181600" cy="2438400"/>
          </a:xfrm>
        </p:spPr>
        <p:txBody>
          <a:bodyPr>
            <a:normAutofit fontScale="47500" lnSpcReduction="20000"/>
          </a:bodyPr>
          <a:lstStyle/>
          <a:p>
            <a:pPr eaLnBrk="1" hangingPunct="1">
              <a:defRPr/>
            </a:pPr>
            <a:r>
              <a:rPr lang="en-US" sz="2600" dirty="0" smtClean="0"/>
              <a:t>If you treat the earth and sun as “black” bodies, you underestimate the earth’s temperature.</a:t>
            </a:r>
            <a:br>
              <a:rPr lang="en-US" sz="2600" dirty="0" smtClean="0"/>
            </a:br>
            <a:endParaRPr lang="en-US" sz="2600" dirty="0" smtClean="0"/>
          </a:p>
          <a:p>
            <a:pPr eaLnBrk="1" hangingPunct="1">
              <a:defRPr/>
            </a:pPr>
            <a:r>
              <a:rPr lang="en-US" sz="2600" dirty="0" smtClean="0"/>
              <a:t>The (unfortunately named) greenhouse effect is the reason.</a:t>
            </a:r>
            <a:br>
              <a:rPr lang="en-US" sz="2600" dirty="0" smtClean="0"/>
            </a:br>
            <a:endParaRPr lang="en-US" sz="2600" dirty="0" smtClean="0"/>
          </a:p>
          <a:p>
            <a:pPr lvl="1" eaLnBrk="1" hangingPunct="1">
              <a:defRPr/>
            </a:pPr>
            <a:r>
              <a:rPr lang="en-US" dirty="0" smtClean="0"/>
              <a:t>Infrared light emitted by the earth is absorbed by greenhouse gases (Carbon Dioxide, Methane, Water Vapor)</a:t>
            </a:r>
            <a:br>
              <a:rPr lang="en-US" dirty="0" smtClean="0"/>
            </a:br>
            <a:endParaRPr lang="en-US" dirty="0" smtClean="0"/>
          </a:p>
          <a:p>
            <a:pPr lvl="1" eaLnBrk="1" hangingPunct="1">
              <a:defRPr/>
            </a:pPr>
            <a:r>
              <a:rPr lang="en-US" dirty="0" smtClean="0"/>
              <a:t>The absorbed energy heats the gases, that then re-radiate—half up and half down</a:t>
            </a:r>
            <a:br>
              <a:rPr lang="en-US" dirty="0" smtClean="0"/>
            </a:br>
            <a:endParaRPr lang="en-US" dirty="0" smtClean="0"/>
          </a:p>
          <a:p>
            <a:pPr lvl="1" eaLnBrk="1" hangingPunct="1">
              <a:defRPr/>
            </a:pPr>
            <a:r>
              <a:rPr lang="en-US" dirty="0" smtClean="0"/>
              <a:t>The net effect is that energy is trapped in the atmosphere longer, and the planet is warmer than it would be without this effect</a:t>
            </a:r>
          </a:p>
          <a:p>
            <a:pPr lvl="1" eaLnBrk="1" hangingPunct="1">
              <a:defRPr/>
            </a:pPr>
            <a:endParaRPr lang="en-US" dirty="0" smtClean="0"/>
          </a:p>
          <a:p>
            <a:pPr>
              <a:defRPr/>
            </a:pPr>
            <a:endParaRPr lang="en-US" dirty="0"/>
          </a:p>
        </p:txBody>
      </p:sp>
      <p:pic>
        <p:nvPicPr>
          <p:cNvPr id="87042" name="Picture 2" descr="http://upload.wikimedia.org/wikipedia/commons/8/82/Pahoehoe_toe.jpg"/>
          <p:cNvPicPr>
            <a:picLocks noChangeAspect="1" noChangeArrowheads="1"/>
          </p:cNvPicPr>
          <p:nvPr/>
        </p:nvPicPr>
        <p:blipFill>
          <a:blip r:embed="rId3" cstate="print"/>
          <a:srcRect/>
          <a:stretch>
            <a:fillRect/>
          </a:stretch>
        </p:blipFill>
        <p:spPr bwMode="auto">
          <a:xfrm>
            <a:off x="5638800" y="1447800"/>
            <a:ext cx="3108325" cy="1943100"/>
          </a:xfrm>
          <a:prstGeom prst="rect">
            <a:avLst/>
          </a:prstGeom>
          <a:ln>
            <a:noFill/>
          </a:ln>
          <a:effectLst>
            <a:outerShdw blurRad="292100" dist="139700" dir="2700000" algn="tl" rotWithShape="0">
              <a:srgbClr val="333333">
                <a:alpha val="65000"/>
              </a:srgbClr>
            </a:outerShdw>
          </a:effectLst>
        </p:spPr>
      </p:pic>
      <p:pic>
        <p:nvPicPr>
          <p:cNvPr id="87043" name="Picture 3"/>
          <p:cNvPicPr>
            <a:picLocks noChangeAspect="1" noChangeArrowheads="1"/>
          </p:cNvPicPr>
          <p:nvPr/>
        </p:nvPicPr>
        <p:blipFill>
          <a:blip r:embed="rId4" cstate="print"/>
          <a:srcRect/>
          <a:stretch>
            <a:fillRect/>
          </a:stretch>
        </p:blipFill>
        <p:spPr bwMode="auto">
          <a:xfrm>
            <a:off x="4648200" y="3767138"/>
            <a:ext cx="3733800" cy="3014662"/>
          </a:xfrm>
          <a:prstGeom prst="rect">
            <a:avLst/>
          </a:prstGeom>
          <a:noFill/>
          <a:ln w="9525">
            <a:noFill/>
            <a:miter lim="800000"/>
            <a:headEnd/>
            <a:tailEnd/>
          </a:ln>
        </p:spPr>
      </p:pic>
      <p:pic>
        <p:nvPicPr>
          <p:cNvPr id="6" name="Picture 3" descr="ghg_effect_lg_e"/>
          <p:cNvPicPr>
            <a:picLocks noChangeAspect="1" noChangeArrowheads="1"/>
          </p:cNvPicPr>
          <p:nvPr/>
        </p:nvPicPr>
        <p:blipFill>
          <a:blip r:embed="rId5" cstate="print"/>
          <a:srcRect/>
          <a:stretch>
            <a:fillRect/>
          </a:stretch>
        </p:blipFill>
        <p:spPr bwMode="auto">
          <a:xfrm>
            <a:off x="762000" y="3919538"/>
            <a:ext cx="3373438" cy="270986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5" name="Picture 3" descr="ghg_effect_lg_e"/>
          <p:cNvPicPr>
            <a:picLocks noChangeAspect="1" noChangeArrowheads="1"/>
          </p:cNvPicPr>
          <p:nvPr/>
        </p:nvPicPr>
        <p:blipFill>
          <a:blip r:embed="rId4" cstate="print"/>
          <a:srcRect/>
          <a:stretch>
            <a:fillRect/>
          </a:stretch>
        </p:blipFill>
        <p:spPr bwMode="auto">
          <a:xfrm>
            <a:off x="228600" y="1981200"/>
            <a:ext cx="4114800" cy="3305175"/>
          </a:xfrm>
          <a:prstGeom prst="rect">
            <a:avLst/>
          </a:prstGeom>
          <a:ln>
            <a:noFill/>
          </a:ln>
          <a:effectLst>
            <a:outerShdw blurRad="292100" dist="139700" dir="2700000" algn="tl" rotWithShape="0">
              <a:srgbClr val="333333">
                <a:alpha val="65000"/>
              </a:srgbClr>
            </a:outerShdw>
          </a:effectLst>
        </p:spPr>
      </p:pic>
      <p:sp>
        <p:nvSpPr>
          <p:cNvPr id="14339" name="Rectangle 6"/>
          <p:cNvSpPr>
            <a:spLocks noGrp="1" noChangeArrowheads="1"/>
          </p:cNvSpPr>
          <p:nvPr>
            <p:ph type="title"/>
          </p:nvPr>
        </p:nvSpPr>
        <p:spPr/>
        <p:txBody>
          <a:bodyPr/>
          <a:lstStyle/>
          <a:p>
            <a:pPr eaLnBrk="1" hangingPunct="1"/>
            <a:r>
              <a:rPr lang="en-US" smtClean="0"/>
              <a:t>Historical correlation between temperature and greenhouse gas levels</a:t>
            </a:r>
          </a:p>
        </p:txBody>
      </p:sp>
      <p:sp>
        <p:nvSpPr>
          <p:cNvPr id="5" name="Content Placeholder 4"/>
          <p:cNvSpPr>
            <a:spLocks noGrp="1"/>
          </p:cNvSpPr>
          <p:nvPr>
            <p:ph idx="1"/>
          </p:nvPr>
        </p:nvSpPr>
        <p:spPr>
          <a:xfrm>
            <a:off x="381000" y="5562600"/>
            <a:ext cx="8382000" cy="1066800"/>
          </a:xfrm>
        </p:spPr>
        <p:txBody>
          <a:bodyPr>
            <a:normAutofit fontScale="77500" lnSpcReduction="20000"/>
          </a:bodyPr>
          <a:lstStyle/>
          <a:p>
            <a:pPr>
              <a:defRPr/>
            </a:pPr>
            <a:r>
              <a:rPr lang="en-US" dirty="0" smtClean="0"/>
              <a:t>So does temperature drive CO</a:t>
            </a:r>
            <a:r>
              <a:rPr lang="en-US" baseline="-25000" dirty="0" smtClean="0"/>
              <a:t>2</a:t>
            </a:r>
            <a:r>
              <a:rPr lang="en-US" dirty="0" smtClean="0"/>
              <a:t> or does CO</a:t>
            </a:r>
            <a:r>
              <a:rPr lang="en-US" baseline="-25000" dirty="0" smtClean="0"/>
              <a:t>2</a:t>
            </a:r>
            <a:r>
              <a:rPr lang="en-US" dirty="0" smtClean="0"/>
              <a:t> drive temperature?</a:t>
            </a:r>
          </a:p>
          <a:p>
            <a:pPr>
              <a:defRPr/>
            </a:pPr>
            <a:r>
              <a:rPr lang="en-US" dirty="0" smtClean="0"/>
              <a:t>Yes.</a:t>
            </a:r>
            <a:endParaRPr lang="en-US" dirty="0"/>
          </a:p>
        </p:txBody>
      </p:sp>
      <p:pic>
        <p:nvPicPr>
          <p:cNvPr id="6" name="Picture 2" descr="vostok-ice-core"/>
          <p:cNvPicPr>
            <a:picLocks noChangeAspect="1" noChangeArrowheads="1"/>
          </p:cNvPicPr>
          <p:nvPr/>
        </p:nvPicPr>
        <p:blipFill>
          <a:blip r:embed="rId5" cstate="print"/>
          <a:srcRect/>
          <a:stretch>
            <a:fillRect/>
          </a:stretch>
        </p:blipFill>
        <p:spPr bwMode="auto">
          <a:xfrm>
            <a:off x="4495800" y="1981200"/>
            <a:ext cx="4267200" cy="328612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1028"/>
          <p:cNvSpPr>
            <a:spLocks noGrp="1" noChangeArrowheads="1"/>
          </p:cNvSpPr>
          <p:nvPr>
            <p:ph type="title"/>
          </p:nvPr>
        </p:nvSpPr>
        <p:spPr>
          <a:xfrm>
            <a:off x="1066800" y="304800"/>
            <a:ext cx="7010400" cy="1219200"/>
          </a:xfrm>
        </p:spPr>
        <p:txBody>
          <a:bodyPr/>
          <a:lstStyle/>
          <a:p>
            <a:pPr eaLnBrk="1" hangingPunct="1"/>
            <a:r>
              <a:rPr lang="en-US" dirty="0" smtClean="0"/>
              <a:t>7 orders of magnitude different!</a:t>
            </a:r>
            <a:br>
              <a:rPr lang="en-US" dirty="0" smtClean="0"/>
            </a:br>
            <a:endParaRPr lang="en-US" dirty="0" smtClean="0"/>
          </a:p>
        </p:txBody>
      </p:sp>
      <p:sp>
        <p:nvSpPr>
          <p:cNvPr id="15" name="TextBox 14"/>
          <p:cNvSpPr txBox="1"/>
          <p:nvPr/>
        </p:nvSpPr>
        <p:spPr>
          <a:xfrm>
            <a:off x="533400" y="1600200"/>
            <a:ext cx="7848600" cy="830997"/>
          </a:xfrm>
          <a:prstGeom prst="rect">
            <a:avLst/>
          </a:prstGeom>
          <a:noFill/>
        </p:spPr>
        <p:txBody>
          <a:bodyPr wrap="square" rtlCol="0">
            <a:spAutoFit/>
          </a:bodyPr>
          <a:lstStyle/>
          <a:p>
            <a:r>
              <a:rPr lang="en-US" sz="4800" dirty="0" smtClean="0">
                <a:latin typeface="+mj-lt"/>
              </a:rPr>
              <a:t>6.28319 ft &lt;&lt; 20,925,700 ft</a:t>
            </a:r>
          </a:p>
        </p:txBody>
      </p:sp>
      <p:pic>
        <p:nvPicPr>
          <p:cNvPr id="13" name="Picture 12" descr="500px-Eratosthenes.svg.png"/>
          <p:cNvPicPr>
            <a:picLocks noChangeAspect="1"/>
          </p:cNvPicPr>
          <p:nvPr/>
        </p:nvPicPr>
        <p:blipFill>
          <a:blip r:embed="rId4" cstate="print"/>
          <a:stretch>
            <a:fillRect/>
          </a:stretch>
        </p:blipFill>
        <p:spPr>
          <a:xfrm>
            <a:off x="471060" y="2860964"/>
            <a:ext cx="4762500" cy="2867025"/>
          </a:xfrm>
          <a:prstGeom prst="rect">
            <a:avLst/>
          </a:prstGeom>
        </p:spPr>
      </p:pic>
      <p:sp>
        <p:nvSpPr>
          <p:cNvPr id="16" name="TextBox 15"/>
          <p:cNvSpPr txBox="1"/>
          <p:nvPr/>
        </p:nvSpPr>
        <p:spPr>
          <a:xfrm>
            <a:off x="561115" y="5784273"/>
            <a:ext cx="4049507" cy="461665"/>
          </a:xfrm>
          <a:prstGeom prst="rect">
            <a:avLst/>
          </a:prstGeom>
          <a:noFill/>
        </p:spPr>
        <p:txBody>
          <a:bodyPr wrap="none" rtlCol="0">
            <a:spAutoFit/>
          </a:bodyPr>
          <a:lstStyle/>
          <a:p>
            <a:r>
              <a:rPr lang="en-US" sz="1200" dirty="0" smtClean="0">
                <a:latin typeface="+mj-lt"/>
              </a:rPr>
              <a:t>Eratosthenes' measurement of the Earth's circumference</a:t>
            </a:r>
          </a:p>
          <a:p>
            <a:endParaRPr lang="en-US" sz="1200" dirty="0">
              <a:latin typeface="+mj-lt"/>
            </a:endParaRPr>
          </a:p>
        </p:txBody>
      </p:sp>
      <p:pic>
        <p:nvPicPr>
          <p:cNvPr id="678914" name="Picture 2"/>
          <p:cNvPicPr>
            <a:picLocks noChangeAspect="1" noChangeArrowheads="1"/>
          </p:cNvPicPr>
          <p:nvPr/>
        </p:nvPicPr>
        <p:blipFill>
          <a:blip r:embed="rId5" cstate="print"/>
          <a:srcRect/>
          <a:stretch>
            <a:fillRect/>
          </a:stretch>
        </p:blipFill>
        <p:spPr bwMode="auto">
          <a:xfrm>
            <a:off x="5861338" y="3130695"/>
            <a:ext cx="2381250" cy="2314575"/>
          </a:xfrm>
          <a:prstGeom prst="rect">
            <a:avLst/>
          </a:prstGeom>
          <a:noFill/>
          <a:ln w="9525">
            <a:noFill/>
            <a:miter lim="800000"/>
            <a:headEnd/>
            <a:tailEnd/>
          </a:ln>
        </p:spPr>
      </p:pic>
      <p:sp>
        <p:nvSpPr>
          <p:cNvPr id="8" name="TextBox 7"/>
          <p:cNvSpPr txBox="1"/>
          <p:nvPr/>
        </p:nvSpPr>
        <p:spPr>
          <a:xfrm>
            <a:off x="6262255" y="5694219"/>
            <a:ext cx="1499128" cy="461665"/>
          </a:xfrm>
          <a:prstGeom prst="rect">
            <a:avLst/>
          </a:prstGeom>
          <a:noFill/>
        </p:spPr>
        <p:txBody>
          <a:bodyPr wrap="none" rtlCol="0">
            <a:spAutoFit/>
          </a:bodyPr>
          <a:lstStyle/>
          <a:p>
            <a:r>
              <a:rPr lang="en-US" dirty="0" smtClean="0"/>
              <a:t>However!</a:t>
            </a: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8914"/>
                                        </p:tgtEl>
                                        <p:attrNameLst>
                                          <p:attrName>style.visibility</p:attrName>
                                        </p:attrNameLst>
                                      </p:cBhvr>
                                      <p:to>
                                        <p:strVal val="visible"/>
                                      </p:to>
                                    </p:set>
                                    <p:animEffect transition="in" filter="fade">
                                      <p:cBhvr>
                                        <p:cTn id="7" dur="2000"/>
                                        <p:tgtEl>
                                          <p:spTgt spid="6789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mtClean="0"/>
              <a:t>So what has been happening recently?</a:t>
            </a:r>
          </a:p>
        </p:txBody>
      </p:sp>
      <p:sp>
        <p:nvSpPr>
          <p:cNvPr id="15363" name="Content Placeholder 3"/>
          <p:cNvSpPr>
            <a:spLocks noGrp="1"/>
          </p:cNvSpPr>
          <p:nvPr>
            <p:ph idx="1"/>
          </p:nvPr>
        </p:nvSpPr>
        <p:spPr>
          <a:xfrm>
            <a:off x="304800" y="1676400"/>
            <a:ext cx="4267200" cy="4876800"/>
          </a:xfrm>
        </p:spPr>
        <p:txBody>
          <a:bodyPr/>
          <a:lstStyle/>
          <a:p>
            <a:pPr eaLnBrk="1" hangingPunct="1"/>
            <a:r>
              <a:rPr lang="en-US" sz="2000" smtClean="0"/>
              <a:t>We have had good thermometers for a while now.</a:t>
            </a:r>
          </a:p>
          <a:p>
            <a:pPr eaLnBrk="1" hangingPunct="1"/>
            <a:r>
              <a:rPr lang="en-US" sz="2000" smtClean="0"/>
              <a:t>People on the coast keep good track of the sea level</a:t>
            </a:r>
          </a:p>
          <a:p>
            <a:pPr eaLnBrk="1" hangingPunct="1"/>
            <a:r>
              <a:rPr lang="en-US" sz="2000" smtClean="0"/>
              <a:t>Since the early 1900s we have good measurements of snow cover</a:t>
            </a:r>
          </a:p>
        </p:txBody>
      </p:sp>
      <p:pic>
        <p:nvPicPr>
          <p:cNvPr id="15364" name="Picture 2"/>
          <p:cNvPicPr>
            <a:picLocks noChangeAspect="1" noChangeArrowheads="1"/>
          </p:cNvPicPr>
          <p:nvPr/>
        </p:nvPicPr>
        <p:blipFill>
          <a:blip r:embed="rId3" cstate="print"/>
          <a:srcRect/>
          <a:stretch>
            <a:fillRect/>
          </a:stretch>
        </p:blipFill>
        <p:spPr bwMode="auto">
          <a:xfrm>
            <a:off x="4648200" y="1524000"/>
            <a:ext cx="4268788" cy="5027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t>Current warming is generally greater over continents</a:t>
            </a:r>
          </a:p>
        </p:txBody>
      </p:sp>
      <p:pic>
        <p:nvPicPr>
          <p:cNvPr id="16387" name="Picture 2"/>
          <p:cNvPicPr>
            <a:picLocks noChangeAspect="1" noChangeArrowheads="1"/>
          </p:cNvPicPr>
          <p:nvPr/>
        </p:nvPicPr>
        <p:blipFill>
          <a:blip r:embed="rId3" cstate="print"/>
          <a:srcRect/>
          <a:stretch>
            <a:fillRect/>
          </a:stretch>
        </p:blipFill>
        <p:spPr bwMode="auto">
          <a:xfrm>
            <a:off x="1676400" y="1371600"/>
            <a:ext cx="5259388" cy="5405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Larsen Ice Sheet Breakup</a:t>
            </a:r>
          </a:p>
        </p:txBody>
      </p:sp>
      <p:sp>
        <p:nvSpPr>
          <p:cNvPr id="17411" name="Rectangle 9"/>
          <p:cNvSpPr>
            <a:spLocks noGrp="1" noChangeArrowheads="1"/>
          </p:cNvSpPr>
          <p:nvPr>
            <p:ph type="body" idx="1"/>
          </p:nvPr>
        </p:nvSpPr>
        <p:spPr>
          <a:xfrm>
            <a:off x="381000" y="1371600"/>
            <a:ext cx="3124200" cy="2438400"/>
          </a:xfrm>
        </p:spPr>
        <p:txBody>
          <a:bodyPr/>
          <a:lstStyle/>
          <a:p>
            <a:pPr eaLnBrk="1" hangingPunct="1"/>
            <a:r>
              <a:rPr lang="en-US" sz="2600" smtClean="0"/>
              <a:t>More glaciers are receding than advancing today.  </a:t>
            </a:r>
          </a:p>
        </p:txBody>
      </p:sp>
      <p:pic>
        <p:nvPicPr>
          <p:cNvPr id="17412" name="Picture 4" descr="landsat_larsen_feb2000_lrg"/>
          <p:cNvPicPr>
            <a:picLocks noGrp="1" noChangeAspect="1" noChangeArrowheads="1"/>
          </p:cNvPicPr>
          <p:nvPr>
            <p:ph sz="half" idx="4294967295"/>
          </p:nvPr>
        </p:nvPicPr>
        <p:blipFill>
          <a:blip r:embed="rId4" cstate="print"/>
          <a:srcRect/>
          <a:stretch>
            <a:fillRect/>
          </a:stretch>
        </p:blipFill>
        <p:spPr>
          <a:xfrm>
            <a:off x="3733800" y="1373188"/>
            <a:ext cx="5410200" cy="5364162"/>
          </a:xfrm>
          <a:noFill/>
        </p:spPr>
      </p:pic>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asterze"/>
          <p:cNvPicPr>
            <a:picLocks noChangeAspect="1" noChangeArrowheads="1"/>
          </p:cNvPicPr>
          <p:nvPr/>
        </p:nvPicPr>
        <p:blipFill>
          <a:blip r:embed="rId4" cstate="print"/>
          <a:srcRect/>
          <a:stretch>
            <a:fillRect/>
          </a:stretch>
        </p:blipFill>
        <p:spPr bwMode="auto">
          <a:xfrm>
            <a:off x="0" y="2286000"/>
            <a:ext cx="4572000" cy="3238500"/>
          </a:xfrm>
          <a:prstGeom prst="rect">
            <a:avLst/>
          </a:prstGeom>
          <a:noFill/>
          <a:ln w="9525">
            <a:noFill/>
            <a:miter lim="800000"/>
            <a:headEnd/>
            <a:tailEnd/>
          </a:ln>
        </p:spPr>
      </p:pic>
      <p:sp>
        <p:nvSpPr>
          <p:cNvPr id="18435" name="Text Box 4"/>
          <p:cNvSpPr txBox="1">
            <a:spLocks noChangeArrowheads="1"/>
          </p:cNvSpPr>
          <p:nvPr/>
        </p:nvSpPr>
        <p:spPr bwMode="auto">
          <a:xfrm>
            <a:off x="1524000" y="5791200"/>
            <a:ext cx="749300" cy="396875"/>
          </a:xfrm>
          <a:prstGeom prst="rect">
            <a:avLst/>
          </a:prstGeom>
          <a:noFill/>
          <a:ln w="9525">
            <a:noFill/>
            <a:miter lim="800000"/>
            <a:headEnd/>
            <a:tailEnd/>
          </a:ln>
        </p:spPr>
        <p:txBody>
          <a:bodyPr wrap="none">
            <a:spAutoFit/>
          </a:bodyPr>
          <a:lstStyle/>
          <a:p>
            <a:r>
              <a:rPr lang="en-US" sz="2000"/>
              <a:t>1875</a:t>
            </a:r>
          </a:p>
        </p:txBody>
      </p:sp>
      <p:grpSp>
        <p:nvGrpSpPr>
          <p:cNvPr id="2" name="Group 11"/>
          <p:cNvGrpSpPr>
            <a:grpSpLocks/>
          </p:cNvGrpSpPr>
          <p:nvPr/>
        </p:nvGrpSpPr>
        <p:grpSpPr bwMode="auto">
          <a:xfrm>
            <a:off x="4572000" y="2286000"/>
            <a:ext cx="4572000" cy="3825875"/>
            <a:chOff x="2880" y="1440"/>
            <a:chExt cx="2880" cy="2410"/>
          </a:xfrm>
        </p:grpSpPr>
        <p:pic>
          <p:nvPicPr>
            <p:cNvPr id="18438" name="Picture 6" descr="Pasterze04Match"/>
            <p:cNvPicPr>
              <a:picLocks noChangeAspect="1" noChangeArrowheads="1"/>
            </p:cNvPicPr>
            <p:nvPr/>
          </p:nvPicPr>
          <p:blipFill>
            <a:blip r:embed="rId5" cstate="print"/>
            <a:srcRect/>
            <a:stretch>
              <a:fillRect/>
            </a:stretch>
          </p:blipFill>
          <p:spPr bwMode="auto">
            <a:xfrm>
              <a:off x="2880" y="1440"/>
              <a:ext cx="2880" cy="2040"/>
            </a:xfrm>
            <a:prstGeom prst="rect">
              <a:avLst/>
            </a:prstGeom>
            <a:noFill/>
            <a:ln w="9525">
              <a:noFill/>
              <a:miter lim="800000"/>
              <a:headEnd/>
              <a:tailEnd/>
            </a:ln>
          </p:spPr>
        </p:pic>
        <p:sp>
          <p:nvSpPr>
            <p:cNvPr id="18439" name="Text Box 7"/>
            <p:cNvSpPr txBox="1">
              <a:spLocks noChangeArrowheads="1"/>
            </p:cNvSpPr>
            <p:nvPr/>
          </p:nvSpPr>
          <p:spPr bwMode="auto">
            <a:xfrm>
              <a:off x="4176" y="3600"/>
              <a:ext cx="472" cy="250"/>
            </a:xfrm>
            <a:prstGeom prst="rect">
              <a:avLst/>
            </a:prstGeom>
            <a:noFill/>
            <a:ln w="9525">
              <a:noFill/>
              <a:miter lim="800000"/>
              <a:headEnd/>
              <a:tailEnd/>
            </a:ln>
          </p:spPr>
          <p:txBody>
            <a:bodyPr wrap="none">
              <a:spAutoFit/>
            </a:bodyPr>
            <a:lstStyle/>
            <a:p>
              <a:r>
                <a:rPr lang="en-US" sz="2000"/>
                <a:t>2004</a:t>
              </a:r>
            </a:p>
          </p:txBody>
        </p:sp>
      </p:grpSp>
      <p:sp>
        <p:nvSpPr>
          <p:cNvPr id="18437" name="Rectangle 10"/>
          <p:cNvSpPr>
            <a:spLocks noGrp="1" noChangeArrowheads="1"/>
          </p:cNvSpPr>
          <p:nvPr>
            <p:ph type="title"/>
          </p:nvPr>
        </p:nvSpPr>
        <p:spPr/>
        <p:txBody>
          <a:bodyPr/>
          <a:lstStyle/>
          <a:p>
            <a:pPr eaLnBrk="1" hangingPunct="1"/>
            <a:r>
              <a:rPr lang="en-US" smtClean="0"/>
              <a:t>Pasterze Glacier, Austria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Continental Glaciers seem to be receding</a:t>
            </a:r>
          </a:p>
        </p:txBody>
      </p:sp>
      <p:sp>
        <p:nvSpPr>
          <p:cNvPr id="19459" name="Rectangle 3"/>
          <p:cNvSpPr>
            <a:spLocks noGrp="1" noChangeArrowheads="1"/>
          </p:cNvSpPr>
          <p:nvPr>
            <p:ph type="body" idx="1"/>
          </p:nvPr>
        </p:nvSpPr>
        <p:spPr>
          <a:xfrm>
            <a:off x="381000" y="1371600"/>
            <a:ext cx="8382000" cy="762000"/>
          </a:xfrm>
        </p:spPr>
        <p:txBody>
          <a:bodyPr/>
          <a:lstStyle/>
          <a:p>
            <a:pPr eaLnBrk="1" hangingPunct="1">
              <a:lnSpc>
                <a:spcPct val="80000"/>
              </a:lnSpc>
            </a:pPr>
            <a:r>
              <a:rPr lang="en-US" smtClean="0"/>
              <a:t>Example: Greenland</a:t>
            </a:r>
          </a:p>
        </p:txBody>
      </p:sp>
      <p:pic>
        <p:nvPicPr>
          <p:cNvPr id="491524" name="Picture 4" descr="GLICE1"/>
          <p:cNvPicPr>
            <a:picLocks noChangeAspect="1" noChangeArrowheads="1"/>
          </p:cNvPicPr>
          <p:nvPr/>
        </p:nvPicPr>
        <p:blipFill>
          <a:blip r:embed="rId4" cstate="print"/>
          <a:srcRect/>
          <a:stretch>
            <a:fillRect/>
          </a:stretch>
        </p:blipFill>
        <p:spPr bwMode="auto">
          <a:xfrm>
            <a:off x="268288" y="2514600"/>
            <a:ext cx="2620962" cy="4191000"/>
          </a:xfrm>
          <a:prstGeom prst="rect">
            <a:avLst/>
          </a:prstGeom>
          <a:ln>
            <a:noFill/>
          </a:ln>
          <a:effectLst>
            <a:outerShdw blurRad="292100" dist="139700" dir="2700000" algn="tl" rotWithShape="0">
              <a:srgbClr val="333333">
                <a:alpha val="65000"/>
              </a:srgbClr>
            </a:outerShdw>
          </a:effectLst>
        </p:spPr>
      </p:pic>
      <p:pic>
        <p:nvPicPr>
          <p:cNvPr id="491525" name="Picture 5" descr="Greenland"/>
          <p:cNvPicPr>
            <a:picLocks noChangeAspect="1" noChangeArrowheads="1"/>
          </p:cNvPicPr>
          <p:nvPr/>
        </p:nvPicPr>
        <p:blipFill>
          <a:blip r:embed="rId5" cstate="print"/>
          <a:srcRect/>
          <a:stretch>
            <a:fillRect/>
          </a:stretch>
        </p:blipFill>
        <p:spPr bwMode="auto">
          <a:xfrm>
            <a:off x="2971800" y="2514600"/>
            <a:ext cx="5878513" cy="420052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Picture 2" descr="la_3meter_lg"/>
          <p:cNvPicPr>
            <a:picLocks noChangeAspect="1" noChangeArrowheads="1"/>
          </p:cNvPicPr>
          <p:nvPr/>
        </p:nvPicPr>
        <p:blipFill>
          <a:blip r:embed="rId4" cstate="print"/>
          <a:srcRect/>
          <a:stretch>
            <a:fillRect/>
          </a:stretch>
        </p:blipFill>
        <p:spPr bwMode="auto">
          <a:xfrm>
            <a:off x="4800600" y="3200400"/>
            <a:ext cx="3810000" cy="3524250"/>
          </a:xfrm>
          <a:prstGeom prst="rect">
            <a:avLst/>
          </a:prstGeom>
          <a:ln>
            <a:noFill/>
          </a:ln>
          <a:effectLst>
            <a:outerShdw blurRad="292100" dist="139700" dir="2700000" algn="tl" rotWithShape="0">
              <a:srgbClr val="333333">
                <a:alpha val="65000"/>
              </a:srgbClr>
            </a:outerShdw>
          </a:effectLst>
        </p:spPr>
      </p:pic>
      <p:sp>
        <p:nvSpPr>
          <p:cNvPr id="20483" name="Rectangle 3"/>
          <p:cNvSpPr>
            <a:spLocks noGrp="1" noChangeArrowheads="1"/>
          </p:cNvSpPr>
          <p:nvPr>
            <p:ph type="title"/>
          </p:nvPr>
        </p:nvSpPr>
        <p:spPr/>
        <p:txBody>
          <a:bodyPr/>
          <a:lstStyle/>
          <a:p>
            <a:pPr eaLnBrk="1" hangingPunct="1"/>
            <a:r>
              <a:rPr lang="en-US" smtClean="0"/>
              <a:t>Why do we care?</a:t>
            </a:r>
          </a:p>
        </p:txBody>
      </p:sp>
      <p:sp>
        <p:nvSpPr>
          <p:cNvPr id="6" name="Content Placeholder 5"/>
          <p:cNvSpPr>
            <a:spLocks noGrp="1"/>
          </p:cNvSpPr>
          <p:nvPr>
            <p:ph idx="1"/>
          </p:nvPr>
        </p:nvSpPr>
        <p:spPr>
          <a:xfrm>
            <a:off x="4419600" y="1371600"/>
            <a:ext cx="4343400" cy="1752600"/>
          </a:xfrm>
        </p:spPr>
        <p:txBody>
          <a:bodyPr>
            <a:normAutofit fontScale="77500" lnSpcReduction="20000"/>
          </a:bodyPr>
          <a:lstStyle/>
          <a:p>
            <a:pPr>
              <a:defRPr/>
            </a:pPr>
            <a:r>
              <a:rPr lang="en-US" dirty="0" smtClean="0"/>
              <a:t>What happens to water levels when an ice berg melts?</a:t>
            </a:r>
          </a:p>
          <a:p>
            <a:pPr>
              <a:defRPr/>
            </a:pPr>
            <a:r>
              <a:rPr lang="en-US" dirty="0" smtClean="0"/>
              <a:t>What happens when a continental glacier melts?</a:t>
            </a:r>
            <a:endParaRPr lang="en-US" dirty="0"/>
          </a:p>
        </p:txBody>
      </p:sp>
      <p:pic>
        <p:nvPicPr>
          <p:cNvPr id="17412" name="Picture 4"/>
          <p:cNvPicPr>
            <a:picLocks noChangeAspect="1" noChangeArrowheads="1"/>
          </p:cNvPicPr>
          <p:nvPr/>
        </p:nvPicPr>
        <p:blipFill>
          <a:blip r:embed="rId5" cstate="print"/>
          <a:srcRect/>
          <a:stretch>
            <a:fillRect/>
          </a:stretch>
        </p:blipFill>
        <p:spPr bwMode="auto">
          <a:xfrm>
            <a:off x="304800" y="1524000"/>
            <a:ext cx="3811588" cy="2219325"/>
          </a:xfrm>
          <a:prstGeom prst="rect">
            <a:avLst/>
          </a:prstGeom>
          <a:ln>
            <a:noFill/>
          </a:ln>
          <a:effectLst>
            <a:outerShdw blurRad="292100" dist="139700" dir="2700000" algn="tl" rotWithShape="0">
              <a:srgbClr val="333333">
                <a:alpha val="65000"/>
              </a:srgbClr>
            </a:outerShdw>
          </a:effectLst>
        </p:spPr>
      </p:pic>
      <p:pic>
        <p:nvPicPr>
          <p:cNvPr id="5" name="Picture 5" descr="Greenland"/>
          <p:cNvPicPr>
            <a:picLocks noChangeAspect="1" noChangeArrowheads="1"/>
          </p:cNvPicPr>
          <p:nvPr/>
        </p:nvPicPr>
        <p:blipFill>
          <a:blip r:embed="rId6" cstate="print"/>
          <a:srcRect/>
          <a:stretch>
            <a:fillRect/>
          </a:stretch>
        </p:blipFill>
        <p:spPr bwMode="auto">
          <a:xfrm>
            <a:off x="304800" y="3962400"/>
            <a:ext cx="3810000" cy="2722563"/>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0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So are we causing the recent warming?</a:t>
            </a:r>
            <a:br>
              <a:rPr lang="en-US" smtClean="0"/>
            </a:br>
            <a:r>
              <a:rPr lang="en-US" smtClean="0"/>
              <a:t>How can we tell?</a:t>
            </a:r>
          </a:p>
        </p:txBody>
      </p:sp>
      <p:pic>
        <p:nvPicPr>
          <p:cNvPr id="21507" name="Picture 3" descr="01-temperature"/>
          <p:cNvPicPr>
            <a:picLocks noChangeAspect="1" noChangeArrowheads="1"/>
          </p:cNvPicPr>
          <p:nvPr/>
        </p:nvPicPr>
        <p:blipFill>
          <a:blip r:embed="rId3" cstate="print"/>
          <a:srcRect/>
          <a:stretch>
            <a:fillRect/>
          </a:stretch>
        </p:blipFill>
        <p:spPr bwMode="auto">
          <a:xfrm>
            <a:off x="1261354" y="1397541"/>
            <a:ext cx="3657600" cy="5167313"/>
          </a:xfrm>
          <a:prstGeom prst="rect">
            <a:avLst/>
          </a:prstGeom>
          <a:noFill/>
          <a:ln w="9525">
            <a:noFill/>
            <a:miter lim="800000"/>
            <a:headEnd/>
            <a:tailEnd/>
          </a:ln>
        </p:spPr>
      </p:pic>
      <p:pic>
        <p:nvPicPr>
          <p:cNvPr id="21508" name="Picture 2"/>
          <p:cNvPicPr>
            <a:picLocks noChangeAspect="1" noChangeArrowheads="1"/>
          </p:cNvPicPr>
          <p:nvPr/>
        </p:nvPicPr>
        <p:blipFill>
          <a:blip r:embed="rId4" cstate="print"/>
          <a:srcRect/>
          <a:stretch>
            <a:fillRect/>
          </a:stretch>
        </p:blipFill>
        <p:spPr bwMode="auto">
          <a:xfrm>
            <a:off x="5447489" y="1313605"/>
            <a:ext cx="2286000" cy="5427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The hockey stick graph!</a:t>
            </a:r>
          </a:p>
        </p:txBody>
      </p:sp>
      <p:pic>
        <p:nvPicPr>
          <p:cNvPr id="6" name="Picture 2"/>
          <p:cNvPicPr>
            <a:picLocks noChangeAspect="1" noChangeArrowheads="1"/>
          </p:cNvPicPr>
          <p:nvPr/>
        </p:nvPicPr>
        <p:blipFill>
          <a:blip r:embed="rId3" cstate="print"/>
          <a:srcRect/>
          <a:stretch>
            <a:fillRect/>
          </a:stretch>
        </p:blipFill>
        <p:spPr bwMode="auto">
          <a:xfrm>
            <a:off x="2018244" y="1828799"/>
            <a:ext cx="5031456" cy="3139191"/>
          </a:xfrm>
          <a:prstGeom prst="rect">
            <a:avLst/>
          </a:prstGeom>
          <a:noFill/>
          <a:ln w="9525">
            <a:noFill/>
            <a:miter lim="800000"/>
            <a:headEnd/>
            <a:tailEnd/>
          </a:ln>
        </p:spPr>
      </p:pic>
      <p:pic>
        <p:nvPicPr>
          <p:cNvPr id="7" name="Picture 6" descr="hockey.png"/>
          <p:cNvPicPr>
            <a:picLocks noChangeAspect="1"/>
          </p:cNvPicPr>
          <p:nvPr/>
        </p:nvPicPr>
        <p:blipFill>
          <a:blip r:embed="rId4" cstate="print"/>
          <a:stretch>
            <a:fillRect/>
          </a:stretch>
        </p:blipFill>
        <p:spPr>
          <a:xfrm>
            <a:off x="2384073" y="2869661"/>
            <a:ext cx="4811201" cy="1247862"/>
          </a:xfrm>
          <a:prstGeom prst="rect">
            <a:avLst/>
          </a:prstGeom>
        </p:spPr>
      </p:pic>
      <p:sp>
        <p:nvSpPr>
          <p:cNvPr id="5" name="TextBox 4"/>
          <p:cNvSpPr txBox="1"/>
          <p:nvPr/>
        </p:nvSpPr>
        <p:spPr>
          <a:xfrm>
            <a:off x="2383277" y="5622588"/>
            <a:ext cx="4271169" cy="461665"/>
          </a:xfrm>
          <a:prstGeom prst="rect">
            <a:avLst/>
          </a:prstGeom>
          <a:noFill/>
        </p:spPr>
        <p:txBody>
          <a:bodyPr wrap="none" rtlCol="0">
            <a:spAutoFit/>
          </a:bodyPr>
          <a:lstStyle/>
          <a:p>
            <a:r>
              <a:rPr lang="en-US" dirty="0" smtClean="0">
                <a:latin typeface="Calisto MT" pitchFamily="18" charset="0"/>
              </a:rPr>
              <a:t>“The hockey stick controversy”</a:t>
            </a:r>
            <a:endParaRPr lang="en-US" dirty="0">
              <a:latin typeface="Calisto MT"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mtClean="0"/>
              <a:t>What do the current climate models tell us?</a:t>
            </a:r>
          </a:p>
        </p:txBody>
      </p:sp>
      <p:pic>
        <p:nvPicPr>
          <p:cNvPr id="24579" name="Picture 2"/>
          <p:cNvPicPr>
            <a:picLocks noChangeAspect="1" noChangeArrowheads="1"/>
          </p:cNvPicPr>
          <p:nvPr/>
        </p:nvPicPr>
        <p:blipFill>
          <a:blip r:embed="rId3" cstate="print"/>
          <a:srcRect/>
          <a:stretch>
            <a:fillRect/>
          </a:stretch>
        </p:blipFill>
        <p:spPr bwMode="auto">
          <a:xfrm>
            <a:off x="990600" y="1371600"/>
            <a:ext cx="6472238"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Should we do anything?</a:t>
            </a:r>
          </a:p>
        </p:txBody>
      </p:sp>
      <p:pic>
        <p:nvPicPr>
          <p:cNvPr id="25603" name="Picture 3" descr="Fig31_24Climate"/>
          <p:cNvPicPr>
            <a:picLocks noChangeAspect="1" noChangeArrowheads="1"/>
          </p:cNvPicPr>
          <p:nvPr/>
        </p:nvPicPr>
        <p:blipFill>
          <a:blip r:embed="rId4" cstate="print"/>
          <a:srcRect/>
          <a:stretch>
            <a:fillRect/>
          </a:stretch>
        </p:blipFill>
        <p:spPr bwMode="auto">
          <a:xfrm>
            <a:off x="152400" y="1971675"/>
            <a:ext cx="8763000" cy="38798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SLIDEGUID" val="8ED6D549A5374DC09DFE896BED32F5F5"/>
  <p:tag name="SLIDEID" val="8ED6D549A5374DC09DFE896BED32F5F5"/>
  <p:tag name="SLIDEORDER" val="1"/>
  <p:tag name="SLIDETYPE" val="Q"/>
  <p:tag name="DEMOGRAPHIC" val="False"/>
  <p:tag name="SPEEDSCORING" val="False"/>
  <p:tag name="VALUES" val="2¤1¤1¤1¤1"/>
  <p:tag name="QUESTIONALIAS" val="Secondary (shear) seismic waves will not propagate through the outer core.  This is convincing evidence that the outer core is"/>
  <p:tag name="ANSWERSALIAS" val="Molten or liquid¤Metallic¤Composed primarily of oxides, silicates, and other minerals¤Exactly located at the center of the earth¤Very dense"/>
</p:tagLst>
</file>

<file path=ppt/tags/tag27.xml><?xml version="1.0" encoding="utf-8"?>
<p:tagLst xmlns:a="http://schemas.openxmlformats.org/drawingml/2006/main" xmlns:r="http://schemas.openxmlformats.org/officeDocument/2006/relationships" xmlns:p="http://schemas.openxmlformats.org/presentationml/2006/main">
  <p:tag name="TEXTLENGTH" val="143"/>
  <p:tag name="FONTSIZE" val="21"/>
  <p:tag name="BULLETTYPE" val="ppBulletAlphaLCParenRight"/>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SLIDEGUID" val="CDC17B0A271247F5B0C88F9EACC5BDF5"/>
  <p:tag name="SLIDEID" val="CDC17B0A271247F5B0C88F9EACC5BDF5"/>
  <p:tag name="SLIDEORDER" val="1"/>
  <p:tag name="SLIDETYPE" val="Q"/>
  <p:tag name="DEMOGRAPHIC" val="False"/>
  <p:tag name="SPEEDSCORING" val="False"/>
  <p:tag name="VALUES" val="1¤1¤1¤2¤1"/>
  <p:tag name="QUESTIONALIAS" val="The interior structure of Earth has been determined mostly from"/>
  <p:tag name="ANSWERSALIAS" val="Drilling¤Exploration¤X-Rays¤Earthquake waves¤Chemical analysis"/>
</p:tagLst>
</file>

<file path=ppt/tags/tag61.xml><?xml version="1.0" encoding="utf-8"?>
<p:tagLst xmlns:a="http://schemas.openxmlformats.org/drawingml/2006/main" xmlns:r="http://schemas.openxmlformats.org/officeDocument/2006/relationships" xmlns:p="http://schemas.openxmlformats.org/presentationml/2006/main">
  <p:tag name="CHARTTYPE" val="0"/>
</p:tagLst>
</file>

<file path=ppt/tags/tag62.xml><?xml version="1.0" encoding="utf-8"?>
<p:tagLst xmlns:a="http://schemas.openxmlformats.org/drawingml/2006/main" xmlns:r="http://schemas.openxmlformats.org/officeDocument/2006/relationships" xmlns:p="http://schemas.openxmlformats.org/presentationml/2006/main">
  <p:tag name="TEXTLENGTH" val="66"/>
  <p:tag name="FONTSIZE" val="30"/>
  <p:tag name="BULLETTYPE" val="ppBulletAlphaLCParenRight"/>
</p:tagLst>
</file>

<file path=ppt/tags/tag63.xml><?xml version="1.0" encoding="utf-8"?>
<p:tagLst xmlns:a="http://schemas.openxmlformats.org/drawingml/2006/main" xmlns:r="http://schemas.openxmlformats.org/officeDocument/2006/relationships" xmlns:p="http://schemas.openxmlformats.org/presentationml/2006/main">
  <p:tag name="SLIDEGUID" val="CDC17B0A271247F5B0C88F9EACC5BDF5"/>
  <p:tag name="SLIDEID" val="CDC17B0A271247F5B0C88F9EACC5BDF5"/>
  <p:tag name="SLIDEORDER" val="1"/>
  <p:tag name="SLIDETYPE" val="Q"/>
  <p:tag name="DEMOGRAPHIC" val="False"/>
  <p:tag name="SPEEDSCORING" val="False"/>
  <p:tag name="VALUES" val="1¤1¤1¤2¤1"/>
  <p:tag name="QUESTIONALIAS" val="The interior structure of Earth has been determined mostly from"/>
  <p:tag name="ANSWERSALIAS" val="Drilling¤Exploration¤X-Rays¤Earthquake waves¤Chemical analysis"/>
</p:tagLst>
</file>

<file path=ppt/tags/tag64.xml><?xml version="1.0" encoding="utf-8"?>
<p:tagLst xmlns:a="http://schemas.openxmlformats.org/drawingml/2006/main" xmlns:r="http://schemas.openxmlformats.org/officeDocument/2006/relationships" xmlns:p="http://schemas.openxmlformats.org/presentationml/2006/main">
  <p:tag name="CHARTTYPE" val="0"/>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SLIDEGUID" val="A076AEDF11004E158BA050222211A2E3"/>
  <p:tag name="SLIDEID" val="A076AEDF11004E158BA050222211A2E3"/>
  <p:tag name="SLIDEORDER" val="1"/>
  <p:tag name="SLIDETYPE" val="Q"/>
  <p:tag name="DEMOGRAPHIC" val="False"/>
  <p:tag name="SPEEDSCORING" val="False"/>
  <p:tag name="VALUES" val="1¤2¤1¤2"/>
  <p:tag name="QUESTIONALIAS" val="Which feature is the oldest?"/>
  <p:tag name="ANSWERSALIAS" val="A¤B¤C¤D"/>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Lst>
</file>

<file path=ppt/tags/tag78.xml><?xml version="1.0" encoding="utf-8"?>
<p:tagLst xmlns:a="http://schemas.openxmlformats.org/drawingml/2006/main" xmlns:r="http://schemas.openxmlformats.org/officeDocument/2006/relationships" xmlns:p="http://schemas.openxmlformats.org/presentationml/2006/main">
  <p:tag name="SLIDEID" val="8ED6D549A5374DC09DFE896BED32F5F5"/>
  <p:tag name="SLIDETYPE" val="Q"/>
  <p:tag name="DEMOGRAPHIC" val="False"/>
  <p:tag name="SPEEDSCORING" val="False"/>
  <p:tag name="VALUES" val="2¤1¤1¤1¤1"/>
  <p:tag name="QUESTIONALIAS" val="Secondary (shear) seismic waves will not propagate through the outer core.  This is convincing evidence that the outer core is"/>
  <p:tag name="ANSWERSALIAS" val="Molten or liquid¤Metallic¤Composed primarily of oxides, silicates, and other minerals¤Exactly located at the center of the earth¤Very dense"/>
  <p:tag name="SLIDEORDER" val="2"/>
  <p:tag name="SLIDEGUID" val="49EF2E0728B14C74B9899EF368E8F0F3"/>
</p:tagLst>
</file>

<file path=ppt/tags/tag79.xml><?xml version="1.0" encoding="utf-8"?>
<p:tagLst xmlns:a="http://schemas.openxmlformats.org/drawingml/2006/main" xmlns:r="http://schemas.openxmlformats.org/officeDocument/2006/relationships" xmlns:p="http://schemas.openxmlformats.org/presentationml/2006/main">
  <p:tag name="TEXTLENGTH" val="143"/>
  <p:tag name="FONTSIZE" val="21"/>
  <p:tag name="BULLETTYPE" val="ppBulletAlphaLCParenRight"/>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80.xml><?xml version="1.0" encoding="utf-8"?>
<p:tagLst xmlns:a="http://schemas.openxmlformats.org/drawingml/2006/main" xmlns:r="http://schemas.openxmlformats.org/officeDocument/2006/relationships" xmlns:p="http://schemas.openxmlformats.org/presentationml/2006/main">
  <p:tag name="SLIDEGUID" val="45268185E1614E67A4655D2EC58B39FA"/>
  <p:tag name="SLIDEID" val="45268185E1614E67A4655D2EC58B39FA"/>
  <p:tag name="SLIDEORDER" val="1"/>
  <p:tag name="SLIDETYPE" val="Q"/>
  <p:tag name="DEMOGRAPHIC" val="False"/>
  <p:tag name="SPEEDSCORING" val="False"/>
  <p:tag name="RESPONSESGATHERED" val="True"/>
  <p:tag name="TOTALRESPONSES" val="148"/>
  <p:tag name="SLICED" val="False"/>
  <p:tag name="RESPONSES" val="ALL,1,400,4;4;4;4;4;4;4;4;4;4;4;4;4;4;4;4;4;4;4;4;4;4;4;4;4;1;4;4;3;4;4;4;4;4;4;4;3;4;4;4;4;4;4;4;4;4;4;4;4;4;4;4;4;4;4;4;4;4;4;4;4;4;4;4;4;4;4;4;4;4;4;4;4;4;4;4;4;4;4;4;4;-;4;4;4;4;4;4;4;4;4;4;4;4;4;4;4;4;4;4;4;4;4;4;4;4;4;4;4;4;4;4;4;4;-;3;4;4;4;4;4;4;4;-;4;4;4;4;4;4;4;4;4;-;4;4;4;4;4;4;4;4;4;4;-;-;4;-;4;4;-;-;4;4;4;4;4;-;-;-;-;-;-;-;-;-;-;-;-;-;-;-;-;-;-;-;-;-;-;-;-;-;-;-;-;-;-;-;-;-;-;-;-;-;-;-;-;-;-;-;-;-;-;-;-;-;-;-;-;-;-;-;-;-;-;-;-;-;-;-;-;-;-;-;-;-;-;-;-;-;-;-;-;-;-;-;-;-;-;-;-;-;-;-;-;-;-;-;-;-;-;-;-;-;-;-;-;-;-;-;-;-;-;-;-;-;-;-;-;-;-;-;-;-;-;-;-;-;-;-;-;-;-;-;-;-;-;-;-;-;-;-;-;-;-;-;-;-;-;-;-;-;-;-;-;-;-;-;-;-;-;-;-;-;-;-;-;-;-;-;-;-;-;-;-;-;-;-;-;-;-;-;-;-;-;-;-;-;-;-;-;-;-;-;-;-;-;-;-;-;-;-;-;-;-;-;-;-;-;-;-;-;-;-;-;-;-;-;-;-;-;-;-;-;-;-;-;-;-;-;-;-;-;-;-;-;-;-;-;-;-;-;-;-;-;-;-;-;-;-;"/>
  <p:tag name="CHARTSTRINGSTD" val="1 0 3 144"/>
  <p:tag name="CHARTSTRINGREV" val="144 3 0 1"/>
  <p:tag name="CHARTSTRINGSTDPER" val="0.00675675675675676 0 0.0202702702702703 0.972972972972973"/>
  <p:tag name="CHARTSTRINGREVPER" val="0.972972972972973 0.0202702702702703 0 0.00675675675675676"/>
  <p:tag name="DELIMITERS" val="3.1"/>
  <p:tag name="VALUES" val="2|smicln|2|smicln|2|smicln|2|smicln|2"/>
  <p:tag name="QUESTIONALIAS" val="Which best describes your opinion on global warming?"/>
  <p:tag name="ANSWERSALIAS" val="This is just political hype.  No action is needed.|smicln|We should wait until the models are better before we do anything.|smicln|I’d like beachfront property in Utah.  Do nothing and party on!|smicln|We should invest the $billions needed to find ways to reduce greenhouse gas emissions.|smicln|We are already in danger.  We should immediately stop driving cars!"/>
</p:tagLst>
</file>

<file path=ppt/tags/tag81.xml><?xml version="1.0" encoding="utf-8"?>
<p:tagLst xmlns:a="http://schemas.openxmlformats.org/drawingml/2006/main" xmlns:r="http://schemas.openxmlformats.org/officeDocument/2006/relationships" xmlns:p="http://schemas.openxmlformats.org/presentationml/2006/main">
  <p:tag name="CDTYPE" val="Style_Hourglass"/>
  <p:tag name="CDTIMELIMIT" val="10"/>
  <p:tag name="STYLE" val="4"/>
  <p:tag name="CDTIMELEFT" val="10"/>
</p:tagLst>
</file>

<file path=ppt/tags/tag82.xml><?xml version="1.0" encoding="utf-8"?>
<p:tagLst xmlns:a="http://schemas.openxmlformats.org/drawingml/2006/main" xmlns:r="http://schemas.openxmlformats.org/officeDocument/2006/relationships" xmlns:p="http://schemas.openxmlformats.org/presentationml/2006/main">
  <p:tag name="OLDNUMANSWERS" val="5"/>
  <p:tag name="TEXTLENGTH" val="339"/>
  <p:tag name="FONTSIZE" val="24"/>
  <p:tag name="BULLETTYPE" val="ppBulletArabicPeriod"/>
  <p:tag name="ANSWERTEXT" val="This is just political hype.  No action is needed.&#10;We should wait until the models are better before we do anything.&#10;I’d like beachfront property in Utah.  Do nothing and party on!&#10;We should invest the $billions needed to find ways to reduce greenhouse gas emissions.&#10;We are already in danger.  We should immediately stop driving cars!"/>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Lst>
</file>

<file path=ppt/tags/tag93.xml><?xml version="1.0" encoding="utf-8"?>
<p:tagLst xmlns:a="http://schemas.openxmlformats.org/drawingml/2006/main" xmlns:r="http://schemas.openxmlformats.org/officeDocument/2006/relationships" xmlns:p="http://schemas.openxmlformats.org/presentationml/2006/main">
  <p:tag name="SLIDEGUID" val="45268185E1614E67A4655D2EC58B39FA"/>
  <p:tag name="SLIDEID" val="45268185E1614E67A4655D2EC58B39FA"/>
  <p:tag name="SLIDEORDER" val="1"/>
  <p:tag name="SLIDETYPE" val="Q"/>
  <p:tag name="DEMOGRAPHIC" val="False"/>
  <p:tag name="SPEEDSCORING" val="False"/>
  <p:tag name="RESPONSESGATHERED" val="True"/>
  <p:tag name="TOTALRESPONSES" val="148"/>
  <p:tag name="SLICED" val="False"/>
  <p:tag name="RESPONSES" val="ALL,1,400,4;4;4;4;4;4;4;4;4;4;4;4;4;4;4;4;4;4;4;4;4;4;4;4;4;1;4;4;3;4;4;4;4;4;4;4;3;4;4;4;4;4;4;4;4;4;4;4;4;4;4;4;4;4;4;4;4;4;4;4;4;4;4;4;4;4;4;4;4;4;4;4;4;4;4;4;4;4;4;4;4;-;4;4;4;4;4;4;4;4;4;4;4;4;4;4;4;4;4;4;4;4;4;4;4;4;4;4;4;4;4;4;4;4;-;3;4;4;4;4;4;4;4;-;4;4;4;4;4;4;4;4;4;-;4;4;4;4;4;4;4;4;4;4;-;-;4;-;4;4;-;-;4;4;4;4;4;-;-;-;-;-;-;-;-;-;-;-;-;-;-;-;-;-;-;-;-;-;-;-;-;-;-;-;-;-;-;-;-;-;-;-;-;-;-;-;-;-;-;-;-;-;-;-;-;-;-;-;-;-;-;-;-;-;-;-;-;-;-;-;-;-;-;-;-;-;-;-;-;-;-;-;-;-;-;-;-;-;-;-;-;-;-;-;-;-;-;-;-;-;-;-;-;-;-;-;-;-;-;-;-;-;-;-;-;-;-;-;-;-;-;-;-;-;-;-;-;-;-;-;-;-;-;-;-;-;-;-;-;-;-;-;-;-;-;-;-;-;-;-;-;-;-;-;-;-;-;-;-;-;-;-;-;-;-;-;-;-;-;-;-;-;-;-;-;-;-;-;-;-;-;-;-;-;-;-;-;-;-;-;-;-;-;-;-;-;-;-;-;-;-;-;-;-;-;-;-;-;-;-;-;-;-;-;-;-;-;-;-;-;-;-;-;-;-;-;-;-;-;-;-;-;-;-;-;-;-;-;-;-;-;-;-;-;-;-;-;-;-;-;"/>
  <p:tag name="CHARTSTRINGSTD" val="1 0 3 144"/>
  <p:tag name="CHARTSTRINGREV" val="144 3 0 1"/>
  <p:tag name="CHARTSTRINGSTDPER" val="0.00675675675675676 0 0.0202702702702703 0.972972972972973"/>
  <p:tag name="CHARTSTRINGREVPER" val="0.972972972972973 0.0202702702702703 0 0.00675675675675676"/>
  <p:tag name="DELIMITERS" val="3.1"/>
  <p:tag name="VALUES" val="2|smicln|2|smicln|2|smicln|2|smicln|2"/>
  <p:tag name="QUESTIONALIAS" val="Which best describes your opinion on global warming?"/>
  <p:tag name="ANSWERSALIAS" val="This is just political hype.  No action is needed.|smicln|We should wait until the models are better before we do anything.|smicln|I’d like beachfront property in Utah.  Do nothing and party on!|smicln|We should invest the $billions needed to find ways to reduce greenhouse gas emissions.|smicln|We are already in danger.  We should immediately stop driving cars!"/>
</p:tagLst>
</file>

<file path=ppt/tags/tag94.xml><?xml version="1.0" encoding="utf-8"?>
<p:tagLst xmlns:a="http://schemas.openxmlformats.org/drawingml/2006/main" xmlns:r="http://schemas.openxmlformats.org/officeDocument/2006/relationships" xmlns:p="http://schemas.openxmlformats.org/presentationml/2006/main">
  <p:tag name="CDTYPE" val="Style_Hourglass"/>
  <p:tag name="CDTIMELIMIT" val="10"/>
  <p:tag name="STYLE" val="4"/>
  <p:tag name="CDTIMELEFT" val="10"/>
</p:tagLst>
</file>

<file path=ppt/tags/tag95.xml><?xml version="1.0" encoding="utf-8"?>
<p:tagLst xmlns:a="http://schemas.openxmlformats.org/drawingml/2006/main" xmlns:r="http://schemas.openxmlformats.org/officeDocument/2006/relationships" xmlns:p="http://schemas.openxmlformats.org/presentationml/2006/main">
  <p:tag name="OLDNUMANSWERS" val="5"/>
  <p:tag name="TEXTLENGTH" val="339"/>
  <p:tag name="FONTSIZE" val="24"/>
  <p:tag name="BULLETTYPE" val="ppBulletArabicPeriod"/>
  <p:tag name="ANSWERTEXT" val="This is just political hype.  No action is needed.&#10;We should wait until the models are better before we do anything.&#10;I’d like beachfront property in Utah.  Do nothing and party on!&#10;We should invest the $billions needed to find ways to reduce greenhouse gas emissions.&#10;We are already in danger.  We should immediately stop driving cars!"/>
</p:tagLst>
</file>

<file path=ppt/theme/theme1.xml><?xml version="1.0" encoding="utf-8"?>
<a:theme xmlns:a="http://schemas.openxmlformats.org/drawingml/2006/main" name="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4429</TotalTime>
  <Pages>20</Pages>
  <Words>2931</Words>
  <Application>Microsoft Office PowerPoint</Application>
  <PresentationFormat>On-screen Show (4:3)</PresentationFormat>
  <Paragraphs>457</Paragraphs>
  <Slides>101</Slides>
  <Notes>101</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101</vt:i4>
      </vt:variant>
    </vt:vector>
  </HeadingPairs>
  <TitlesOfParts>
    <vt:vector size="106" baseType="lpstr">
      <vt:lpstr>Edge</vt:lpstr>
      <vt:lpstr>PHOTO-PAINT</vt:lpstr>
      <vt:lpstr>Equation</vt:lpstr>
      <vt:lpstr>Chart</vt:lpstr>
      <vt:lpstr>Drawing</vt:lpstr>
      <vt:lpstr>PowerPoint Presentation</vt:lpstr>
      <vt:lpstr>Today - Earth</vt:lpstr>
      <vt:lpstr>The final is…</vt:lpstr>
      <vt:lpstr>Earth</vt:lpstr>
      <vt:lpstr>The size </vt:lpstr>
      <vt:lpstr>Perception of Earth’s size </vt:lpstr>
      <vt:lpstr>Perception of Earth’s size </vt:lpstr>
      <vt:lpstr>Perception of Earth’s size </vt:lpstr>
      <vt:lpstr>7 orders of magnitude different! </vt:lpstr>
      <vt:lpstr>Time Dependent Mass</vt:lpstr>
      <vt:lpstr>Time Dependent Mass</vt:lpstr>
      <vt:lpstr>How do we know anything about the Earth’s Interior?</vt:lpstr>
      <vt:lpstr>Digging a hole where people can go:  a mine</vt:lpstr>
      <vt:lpstr>Drilling a hole</vt:lpstr>
      <vt:lpstr>Direct Observations</vt:lpstr>
      <vt:lpstr>What is a Meteorite?</vt:lpstr>
      <vt:lpstr>Where do you go to find meteorite?</vt:lpstr>
      <vt:lpstr>Evidences from Earth’s Mass &amp; Density</vt:lpstr>
      <vt:lpstr>From density alone can we tell which of the models below is correct?</vt:lpstr>
      <vt:lpstr>Evidences from Seismology</vt:lpstr>
      <vt:lpstr>How can listening to vibrations tell us about interior of an object? </vt:lpstr>
      <vt:lpstr>Types of Waves</vt:lpstr>
      <vt:lpstr>Surface waves can cause Tsunamis</vt:lpstr>
      <vt:lpstr>Speed of Seismic Waves</vt:lpstr>
      <vt:lpstr>How would seismic waves travel through the different Earth density models?</vt:lpstr>
      <vt:lpstr>Shadow Zones</vt:lpstr>
      <vt:lpstr>A Real Shadow Zone</vt:lpstr>
      <vt:lpstr>So what do we conclude?</vt:lpstr>
      <vt:lpstr>Compositional Layers</vt:lpstr>
      <vt:lpstr>Mechanical Layers</vt:lpstr>
      <vt:lpstr>Secondary (shear) seismic waves will not propagate through the outer core.  This is convincing evidence that the outer core is</vt:lpstr>
      <vt:lpstr>Seismic wave speeds generally increase with depth, but at a specific depth called the Mohorovicic discontinuity there is a sharp drop in speed. This is evidence that:</vt:lpstr>
      <vt:lpstr>Earth surface history – Pangaea</vt:lpstr>
      <vt:lpstr>Glaciers erode the earths surface as they flow</vt:lpstr>
      <vt:lpstr>Patterns of Ancient Glaciation</vt:lpstr>
      <vt:lpstr>Paleoclimate Indicators and structural trends</vt:lpstr>
      <vt:lpstr>Patterns of Fossil Occurrence</vt:lpstr>
      <vt:lpstr>PowerPoint Presentation</vt:lpstr>
      <vt:lpstr>Earth’s Magnetic Field</vt:lpstr>
      <vt:lpstr>Rocks (magnetite) can record the orientation of Earth’s magnetic field</vt:lpstr>
      <vt:lpstr>What do we actually find?</vt:lpstr>
      <vt:lpstr>If the continents were together, then they do give a single location for the magnetic pole!</vt:lpstr>
      <vt:lpstr>How was Wegener’s Theory received?</vt:lpstr>
      <vt:lpstr>How was Wegener’s Theory received?</vt:lpstr>
      <vt:lpstr>How was Wegener’s Theory received?</vt:lpstr>
      <vt:lpstr>More evidence: The ocean crust is youngest near the ridges</vt:lpstr>
      <vt:lpstr>Since the surface area isn’t getting any bigger, we know that ocean crust is destroyed at trenches</vt:lpstr>
      <vt:lpstr>Patterns Earthquakes &amp; Volcanoes</vt:lpstr>
      <vt:lpstr>Plate Boundaries</vt:lpstr>
      <vt:lpstr>Divergent Plate Boundaries under continents</vt:lpstr>
      <vt:lpstr>The rift valley in Africa is one of the most clear examples of continental rifting</vt:lpstr>
      <vt:lpstr>Convergent Plate Boundaries</vt:lpstr>
      <vt:lpstr>Ocean-Ocean Collision</vt:lpstr>
      <vt:lpstr>Island arcs: Indonesia, Japan, Taiwan, Philippines, Kamchatka Peninsula, Aleutian Islands.</vt:lpstr>
      <vt:lpstr>Ocean-Continent Collision</vt:lpstr>
      <vt:lpstr>The Andes mountains are the result of a ocean-continent collision</vt:lpstr>
      <vt:lpstr>Deep, severe earthquakes and explosive volcanoes occur as oceanic crust subducts</vt:lpstr>
      <vt:lpstr>Continent-Continent Collision</vt:lpstr>
      <vt:lpstr>The Indian subcontinent slammed into Asia several million years ago</vt:lpstr>
      <vt:lpstr>India is now a part of Asia.  The Asian continent has grown.</vt:lpstr>
      <vt:lpstr>Transform faults are evident in the ocean ridges</vt:lpstr>
      <vt:lpstr>The San Andreas fault is a transform boundary</vt:lpstr>
      <vt:lpstr>PowerPoint Presentation</vt:lpstr>
      <vt:lpstr>Island Chains</vt:lpstr>
      <vt:lpstr>Major plate boundaries today</vt:lpstr>
      <vt:lpstr>The interior structure of Earth has been determined mostly from</vt:lpstr>
      <vt:lpstr>The surface of Earth can been determined by black lights – Fluorescent rocks</vt:lpstr>
      <vt:lpstr>Geological laws - Original Horizontality</vt:lpstr>
      <vt:lpstr>Geological laws - Superposition</vt:lpstr>
      <vt:lpstr>Geological laws - Cross-cutting</vt:lpstr>
      <vt:lpstr>Geological laws - Inclusions</vt:lpstr>
      <vt:lpstr>Geological laws - Faunal Succession</vt:lpstr>
      <vt:lpstr>What is the Sequence of Events?</vt:lpstr>
      <vt:lpstr>Which feature is the oldest?</vt:lpstr>
      <vt:lpstr>How old is the earth?</vt:lpstr>
      <vt:lpstr>Getting an absolute (numeric) age.  Radioactive dating</vt:lpstr>
      <vt:lpstr>The relative percentage of parent to daughter isotope allows us to tell age</vt:lpstr>
      <vt:lpstr>What are we dating with these radioactive isotopes?</vt:lpstr>
      <vt:lpstr>Requirements for accurate radioactive dating</vt:lpstr>
      <vt:lpstr>How old is the earth?</vt:lpstr>
      <vt:lpstr>Secondary (shear) seismic waves will not propagate through the outer core.  This is convincing evidence that the outer core is</vt:lpstr>
      <vt:lpstr>Seismic wave speeds generally increase with depth, but at a specific depth called the Mohorovicic discontinuity there is a sharp drop in speed. This is evidence that:</vt:lpstr>
      <vt:lpstr>Weather vs. Climate</vt:lpstr>
      <vt:lpstr>Which best describes your opinion on global warming?</vt:lpstr>
      <vt:lpstr>The global average temperature of the earth</vt:lpstr>
      <vt:lpstr>Solar Radiation Reaching the Earth</vt:lpstr>
      <vt:lpstr>What does the past teach us?</vt:lpstr>
      <vt:lpstr>Trapping solar radiation in the atmosphere increases the fraction of solar radiation that is retained</vt:lpstr>
      <vt:lpstr>Historical correlation between temperature and greenhouse gas levels</vt:lpstr>
      <vt:lpstr>So what has been happening recently?</vt:lpstr>
      <vt:lpstr>Current warming is generally greater over continents</vt:lpstr>
      <vt:lpstr>Larsen Ice Sheet Breakup</vt:lpstr>
      <vt:lpstr>Pasterze Glacier, Austria</vt:lpstr>
      <vt:lpstr>Continental Glaciers seem to be receding</vt:lpstr>
      <vt:lpstr>Why do we care?</vt:lpstr>
      <vt:lpstr>So are we causing the recent warming? How can we tell?</vt:lpstr>
      <vt:lpstr>The hockey stick graph!</vt:lpstr>
      <vt:lpstr>What do the current climate models tell us?</vt:lpstr>
      <vt:lpstr>Should we do anything?</vt:lpstr>
      <vt:lpstr>Risk, Cost, &amp; Benefit</vt:lpstr>
      <vt:lpstr>Which best describes your opinion on global warming?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Lamb Lab</dc:creator>
  <cp:lastModifiedBy>Windows User</cp:lastModifiedBy>
  <cp:revision>199</cp:revision>
  <cp:lastPrinted>2009-04-22T19:24:48Z</cp:lastPrinted>
  <dcterms:created xsi:type="dcterms:W3CDTF">1998-03-30T13:15:09Z</dcterms:created>
  <dcterms:modified xsi:type="dcterms:W3CDTF">2012-03-31T18:40:45Z</dcterms:modified>
</cp:coreProperties>
</file>