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xml" ContentType="application/vnd.openxmlformats-officedocument.presentationml.tags+xml"/>
  <Override PartName="/ppt/notesSlides/notesSlide37.xml" ContentType="application/vnd.openxmlformats-officedocument.presentationml.notesSlide+xml"/>
  <Override PartName="/ppt/tags/tag3.xml" ContentType="application/vnd.openxmlformats-officedocument.presentationml.tags+xml"/>
  <Override PartName="/ppt/notesSlides/notesSlide38.xml" ContentType="application/vnd.openxmlformats-officedocument.presentationml.notesSlide+xml"/>
  <Override PartName="/ppt/tags/tag4.xml" ContentType="application/vnd.openxmlformats-officedocument.presentationml.tags+xml"/>
  <Override PartName="/ppt/notesSlides/notesSlide39.xml" ContentType="application/vnd.openxmlformats-officedocument.presentationml.notesSlide+xml"/>
  <Override PartName="/ppt/tags/tag5.xml" ContentType="application/vnd.openxmlformats-officedocument.presentationml.tags+xml"/>
  <Override PartName="/ppt/notesSlides/notesSlide40.xml" ContentType="application/vnd.openxmlformats-officedocument.presentationml.notesSlide+xml"/>
  <Override PartName="/ppt/tags/tag6.xml" ContentType="application/vnd.openxmlformats-officedocument.presentationml.tags+xml"/>
  <Override PartName="/ppt/notesSlides/notesSlide41.xml" ContentType="application/vnd.openxmlformats-officedocument.presentationml.notesSlide+xml"/>
  <Override PartName="/ppt/tags/tag7.xml" ContentType="application/vnd.openxmlformats-officedocument.presentationml.tags+xml"/>
  <Override PartName="/ppt/notesSlides/notesSlide42.xml" ContentType="application/vnd.openxmlformats-officedocument.presentationml.notesSlide+xml"/>
  <Override PartName="/ppt/tags/tag8.xml" ContentType="application/vnd.openxmlformats-officedocument.presentationml.tags+xml"/>
  <Override PartName="/ppt/notesSlides/notesSlide43.xml" ContentType="application/vnd.openxmlformats-officedocument.presentationml.notesSlide+xml"/>
  <Override PartName="/ppt/tags/tag9.xml" ContentType="application/vnd.openxmlformats-officedocument.presentationml.tags+xml"/>
  <Override PartName="/ppt/notesSlides/notesSlide44.xml" ContentType="application/vnd.openxmlformats-officedocument.presentationml.notesSlide+xml"/>
  <Override PartName="/ppt/tags/tag10.xml" ContentType="application/vnd.openxmlformats-officedocument.presentationml.tags+xml"/>
  <Override PartName="/ppt/notesSlides/notesSlide45.xml" ContentType="application/vnd.openxmlformats-officedocument.presentationml.notesSlide+xml"/>
  <Override PartName="/ppt/tags/tag11.xml" ContentType="application/vnd.openxmlformats-officedocument.presentationml.tags+xml"/>
  <Override PartName="/ppt/notesSlides/notesSlide46.xml" ContentType="application/vnd.openxmlformats-officedocument.presentationml.notesSlide+xml"/>
  <Override PartName="/ppt/tags/tag12.xml" ContentType="application/vnd.openxmlformats-officedocument.presentationml.tags+xml"/>
  <Override PartName="/ppt/notesSlides/notesSlide47.xml" ContentType="application/vnd.openxmlformats-officedocument.presentationml.notesSlide+xml"/>
  <Override PartName="/ppt/tags/tag13.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14.xml" ContentType="application/vnd.openxmlformats-officedocument.presentationml.tags+xml"/>
  <Override PartName="/ppt/notesSlides/notesSlide50.xml" ContentType="application/vnd.openxmlformats-officedocument.presentationml.notesSlide+xml"/>
  <Override PartName="/ppt/tags/tag15.xml" ContentType="application/vnd.openxmlformats-officedocument.presentationml.tags+xml"/>
  <Override PartName="/ppt/notesSlides/notesSlide51.xml" ContentType="application/vnd.openxmlformats-officedocument.presentationml.notesSlide+xml"/>
  <Override PartName="/ppt/tags/tag16.xml" ContentType="application/vnd.openxmlformats-officedocument.presentationml.tags+xml"/>
  <Override PartName="/ppt/notesSlides/notesSlide52.xml" ContentType="application/vnd.openxmlformats-officedocument.presentationml.notesSlide+xml"/>
  <Override PartName="/ppt/tags/tag17.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18.xml" ContentType="application/vnd.openxmlformats-officedocument.presentationml.tags+xml"/>
  <Override PartName="/ppt/notesSlides/notesSlide56.xml" ContentType="application/vnd.openxmlformats-officedocument.presentationml.notesSlide+xml"/>
  <Override PartName="/ppt/tags/tag19.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20.xml" ContentType="application/vnd.openxmlformats-officedocument.presentationml.tags+xml"/>
  <Override PartName="/ppt/notesSlides/notesSlide59.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60.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25.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Lst>
  <p:notesMasterIdLst>
    <p:notesMasterId r:id="rId69"/>
  </p:notesMasterIdLst>
  <p:handoutMasterIdLst>
    <p:handoutMasterId r:id="rId70"/>
  </p:handoutMasterIdLst>
  <p:sldIdLst>
    <p:sldId id="327" r:id="rId2"/>
    <p:sldId id="328" r:id="rId3"/>
    <p:sldId id="329" r:id="rId4"/>
    <p:sldId id="341" r:id="rId5"/>
    <p:sldId id="256" r:id="rId6"/>
    <p:sldId id="294" r:id="rId7"/>
    <p:sldId id="295" r:id="rId8"/>
    <p:sldId id="296" r:id="rId9"/>
    <p:sldId id="297" r:id="rId10"/>
    <p:sldId id="298" r:id="rId11"/>
    <p:sldId id="299" r:id="rId12"/>
    <p:sldId id="300" r:id="rId13"/>
    <p:sldId id="301" r:id="rId14"/>
    <p:sldId id="302" r:id="rId15"/>
    <p:sldId id="303" r:id="rId16"/>
    <p:sldId id="304" r:id="rId17"/>
    <p:sldId id="305" r:id="rId18"/>
    <p:sldId id="306" r:id="rId19"/>
    <p:sldId id="307" r:id="rId20"/>
    <p:sldId id="308" r:id="rId21"/>
    <p:sldId id="339" r:id="rId22"/>
    <p:sldId id="313" r:id="rId23"/>
    <p:sldId id="309" r:id="rId24"/>
    <p:sldId id="340" r:id="rId25"/>
    <p:sldId id="310" r:id="rId26"/>
    <p:sldId id="314" r:id="rId27"/>
    <p:sldId id="335" r:id="rId28"/>
    <p:sldId id="342" r:id="rId29"/>
    <p:sldId id="338" r:id="rId30"/>
    <p:sldId id="316" r:id="rId31"/>
    <p:sldId id="317" r:id="rId32"/>
    <p:sldId id="318" r:id="rId33"/>
    <p:sldId id="319" r:id="rId34"/>
    <p:sldId id="320" r:id="rId35"/>
    <p:sldId id="321" r:id="rId36"/>
    <p:sldId id="322" r:id="rId37"/>
    <p:sldId id="323" r:id="rId38"/>
    <p:sldId id="324" r:id="rId39"/>
    <p:sldId id="325" r:id="rId40"/>
    <p:sldId id="290" r:id="rId41"/>
    <p:sldId id="259" r:id="rId42"/>
    <p:sldId id="261" r:id="rId43"/>
    <p:sldId id="262" r:id="rId44"/>
    <p:sldId id="263" r:id="rId45"/>
    <p:sldId id="336" r:id="rId46"/>
    <p:sldId id="337" r:id="rId47"/>
    <p:sldId id="266" r:id="rId48"/>
    <p:sldId id="268" r:id="rId49"/>
    <p:sldId id="269" r:id="rId50"/>
    <p:sldId id="272" r:id="rId51"/>
    <p:sldId id="273" r:id="rId52"/>
    <p:sldId id="274" r:id="rId53"/>
    <p:sldId id="275" r:id="rId54"/>
    <p:sldId id="276" r:id="rId55"/>
    <p:sldId id="281" r:id="rId56"/>
    <p:sldId id="282" r:id="rId57"/>
    <p:sldId id="332" r:id="rId58"/>
    <p:sldId id="334" r:id="rId59"/>
    <p:sldId id="283" r:id="rId60"/>
    <p:sldId id="285" r:id="rId61"/>
    <p:sldId id="284" r:id="rId62"/>
    <p:sldId id="286" r:id="rId63"/>
    <p:sldId id="287" r:id="rId64"/>
    <p:sldId id="288" r:id="rId65"/>
    <p:sldId id="331" r:id="rId66"/>
    <p:sldId id="330" r:id="rId67"/>
    <p:sldId id="333" r:id="rId68"/>
  </p:sldIdLst>
  <p:sldSz cx="9144000" cy="6858000" type="screen4x3"/>
  <p:notesSz cx="7315200" cy="96012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sz="2400"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sz="2400"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sz="2400"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1F0"/>
    <a:srgbClr val="6485AA"/>
    <a:srgbClr val="7B97B5"/>
    <a:srgbClr val="CC0000"/>
    <a:srgbClr val="8FBD1B"/>
    <a:srgbClr val="99928D"/>
    <a:srgbClr val="726B66"/>
    <a:srgbClr val="9BB3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803" autoAdjust="0"/>
    <p:restoredTop sz="80920" autoAdjust="0"/>
  </p:normalViewPr>
  <p:slideViewPr>
    <p:cSldViewPr>
      <p:cViewPr varScale="1">
        <p:scale>
          <a:sx n="74" d="100"/>
          <a:sy n="74" d="100"/>
        </p:scale>
        <p:origin x="-39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7299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idx="2"/>
          </p:nvPr>
        </p:nvSpPr>
        <p:spPr bwMode="auto">
          <a:xfrm>
            <a:off x="1266825" y="727075"/>
            <a:ext cx="4781550" cy="3586163"/>
          </a:xfrm>
          <a:prstGeom prst="rect">
            <a:avLst/>
          </a:prstGeom>
          <a:noFill/>
          <a:ln w="12700">
            <a:solidFill>
              <a:schemeClr val="tx1"/>
            </a:solidFill>
            <a:miter lim="800000"/>
            <a:headEnd/>
            <a:tailEnd/>
          </a:ln>
        </p:spPr>
      </p:sp>
      <p:sp>
        <p:nvSpPr>
          <p:cNvPr id="2051" name="Rectangle 3"/>
          <p:cNvSpPr>
            <a:spLocks noGrp="1" noChangeArrowheads="1"/>
          </p:cNvSpPr>
          <p:nvPr>
            <p:ph type="body" sz="quarter" idx="3"/>
          </p:nvPr>
        </p:nvSpPr>
        <p:spPr bwMode="auto">
          <a:xfrm>
            <a:off x="974725" y="4560888"/>
            <a:ext cx="5365750" cy="4319587"/>
          </a:xfrm>
          <a:prstGeom prst="rect">
            <a:avLst/>
          </a:prstGeom>
          <a:noFill/>
          <a:ln w="12700">
            <a:noFill/>
            <a:miter lim="800000"/>
            <a:headEnd/>
            <a:tailEnd/>
          </a:ln>
          <a:effectLst/>
        </p:spPr>
        <p:txBody>
          <a:bodyPr vert="horz" wrap="square" lIns="95654" tIns="46988" rIns="95654" bIns="4698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val="24663726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en.wikipedia.org/wiki/Liquid" TargetMode="External"/><Relationship Id="rId13" Type="http://schemas.openxmlformats.org/officeDocument/2006/relationships/hyperlink" Target="http://en.wikipedia.org/wiki/Solid" TargetMode="External"/><Relationship Id="rId18" Type="http://schemas.openxmlformats.org/officeDocument/2006/relationships/hyperlink" Target="http://en.wikipedia.org/wiki/Dissociation_(chemistry)" TargetMode="External"/><Relationship Id="rId3" Type="http://schemas.openxmlformats.org/officeDocument/2006/relationships/hyperlink" Target="http://en.wikipedia.org/wiki/Organic_compound" TargetMode="External"/><Relationship Id="rId7" Type="http://schemas.openxmlformats.org/officeDocument/2006/relationships/hyperlink" Target="http://en.wikipedia.org/wiki/Water" TargetMode="External"/><Relationship Id="rId12" Type="http://schemas.openxmlformats.org/officeDocument/2006/relationships/hyperlink" Target="http://en.wikipedia.org/wiki/Crystal" TargetMode="External"/><Relationship Id="rId17" Type="http://schemas.openxmlformats.org/officeDocument/2006/relationships/hyperlink" Target="http://en.wikipedia.org/wiki/Standard_temperature_and_pressure" TargetMode="External"/><Relationship Id="rId2" Type="http://schemas.openxmlformats.org/officeDocument/2006/relationships/slide" Target="../slides/slide23.xml"/><Relationship Id="rId16" Type="http://schemas.openxmlformats.org/officeDocument/2006/relationships/hyperlink" Target="http://en.wikipedia.org/wiki/Weak_acid" TargetMode="External"/><Relationship Id="rId20" Type="http://schemas.openxmlformats.org/officeDocument/2006/relationships/hyperlink" Target="http://en.wikipedia.org/wiki/Solution" TargetMode="External"/><Relationship Id="rId1" Type="http://schemas.openxmlformats.org/officeDocument/2006/relationships/notesMaster" Target="../notesMasters/notesMaster1.xml"/><Relationship Id="rId6" Type="http://schemas.openxmlformats.org/officeDocument/2006/relationships/hyperlink" Target="http://en.wikipedia.org/wiki/Chemical_formula" TargetMode="External"/><Relationship Id="rId11" Type="http://schemas.openxmlformats.org/officeDocument/2006/relationships/hyperlink" Target="http://en.wikipedia.org/wiki/Fahrenheit" TargetMode="External"/><Relationship Id="rId5" Type="http://schemas.openxmlformats.org/officeDocument/2006/relationships/hyperlink" Target="http://en.wikipedia.org/wiki/Vinegar" TargetMode="External"/><Relationship Id="rId15" Type="http://schemas.openxmlformats.org/officeDocument/2006/relationships/hyperlink" Target="http://en.wikipedia.org/wiki/Corrosion" TargetMode="External"/><Relationship Id="rId10" Type="http://schemas.openxmlformats.org/officeDocument/2006/relationships/hyperlink" Target="http://en.wikipedia.org/wiki/Degree_Celsius" TargetMode="External"/><Relationship Id="rId19" Type="http://schemas.openxmlformats.org/officeDocument/2006/relationships/hyperlink" Target="http://en.wikipedia.org/wiki/Aqueous" TargetMode="External"/><Relationship Id="rId4" Type="http://schemas.openxmlformats.org/officeDocument/2006/relationships/hyperlink" Target="http://en.wikipedia.org/wiki/Chemical_compound" TargetMode="External"/><Relationship Id="rId9" Type="http://schemas.openxmlformats.org/officeDocument/2006/relationships/hyperlink" Target="http://en.wikipedia.org/wiki/Hygroscopy" TargetMode="External"/><Relationship Id="rId14" Type="http://schemas.openxmlformats.org/officeDocument/2006/relationships/hyperlink" Target="http://en.wikipedia.org/wiki/Acid"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r>
              <a:rPr lang="en-US" b="1"/>
              <a:t>Acetic acid</a:t>
            </a:r>
            <a:r>
              <a:rPr lang="en-US"/>
              <a:t>, also known as </a:t>
            </a:r>
            <a:r>
              <a:rPr lang="en-US" b="1"/>
              <a:t>ethanoic acid</a:t>
            </a:r>
            <a:r>
              <a:rPr lang="en-US"/>
              <a:t>, is an </a:t>
            </a:r>
            <a:r>
              <a:rPr lang="en-US">
                <a:hlinkClick r:id="rId3" tooltip="Organic compound"/>
              </a:rPr>
              <a:t>organic</a:t>
            </a:r>
            <a:r>
              <a:rPr lang="en-US"/>
              <a:t> </a:t>
            </a:r>
            <a:r>
              <a:rPr lang="en-US">
                <a:hlinkClick r:id="rId4" tooltip="Chemical compound"/>
              </a:rPr>
              <a:t>chemical compound</a:t>
            </a:r>
            <a:r>
              <a:rPr lang="en-US"/>
              <a:t> best recognized for giving </a:t>
            </a:r>
            <a:r>
              <a:rPr lang="en-US">
                <a:hlinkClick r:id="rId5" tooltip="Vinegar"/>
              </a:rPr>
              <a:t>vinegar</a:t>
            </a:r>
            <a:r>
              <a:rPr lang="en-US"/>
              <a:t> its sour taste and pungent smell. Its </a:t>
            </a:r>
            <a:r>
              <a:rPr lang="en-US">
                <a:hlinkClick r:id="rId6" tooltip="Chemical formula"/>
              </a:rPr>
              <a:t>structural formula</a:t>
            </a:r>
            <a:r>
              <a:rPr lang="en-US"/>
              <a:t> is represented as CH3COOH. Pure, </a:t>
            </a:r>
            <a:r>
              <a:rPr lang="en-US">
                <a:hlinkClick r:id="rId7" tooltip="Water"/>
              </a:rPr>
              <a:t>water</a:t>
            </a:r>
            <a:r>
              <a:rPr lang="en-US"/>
              <a:t>-free acetic acid (</a:t>
            </a:r>
            <a:r>
              <a:rPr lang="en-US" i="1"/>
              <a:t>glacial acetic acid</a:t>
            </a:r>
            <a:r>
              <a:rPr lang="en-US"/>
              <a:t>) is a colourless </a:t>
            </a:r>
            <a:r>
              <a:rPr lang="en-US">
                <a:hlinkClick r:id="rId8" tooltip="Liquid"/>
              </a:rPr>
              <a:t>liquid</a:t>
            </a:r>
            <a:r>
              <a:rPr lang="en-US"/>
              <a:t> that attracts water from the environment (</a:t>
            </a:r>
            <a:r>
              <a:rPr lang="en-US">
                <a:hlinkClick r:id="rId9" tooltip="Hygroscopy"/>
              </a:rPr>
              <a:t>hygroscopy</a:t>
            </a:r>
            <a:r>
              <a:rPr lang="en-US"/>
              <a:t>), and freezes below 16.7</a:t>
            </a:r>
            <a:r>
              <a:rPr lang="en-US">
                <a:hlinkClick r:id="rId10" tooltip="Degree Celsius"/>
              </a:rPr>
              <a:t>°C</a:t>
            </a:r>
            <a:r>
              <a:rPr lang="en-US"/>
              <a:t> (62</a:t>
            </a:r>
            <a:r>
              <a:rPr lang="en-US">
                <a:hlinkClick r:id="rId11" tooltip="Fahrenheit"/>
              </a:rPr>
              <a:t>°F</a:t>
            </a:r>
            <a:r>
              <a:rPr lang="en-US"/>
              <a:t>) to a colourless </a:t>
            </a:r>
            <a:r>
              <a:rPr lang="en-US">
                <a:hlinkClick r:id="rId12" tooltip="Crystal"/>
              </a:rPr>
              <a:t>crystalline</a:t>
            </a:r>
            <a:r>
              <a:rPr lang="en-US"/>
              <a:t> </a:t>
            </a:r>
            <a:r>
              <a:rPr lang="en-US">
                <a:hlinkClick r:id="rId13" tooltip="Solid"/>
              </a:rPr>
              <a:t>solid</a:t>
            </a:r>
            <a:r>
              <a:rPr lang="en-US"/>
              <a:t>. Acetic </a:t>
            </a:r>
            <a:r>
              <a:rPr lang="en-US">
                <a:hlinkClick r:id="rId14" tooltip="Acid"/>
              </a:rPr>
              <a:t>acid</a:t>
            </a:r>
            <a:r>
              <a:rPr lang="en-US"/>
              <a:t> is </a:t>
            </a:r>
            <a:r>
              <a:rPr lang="en-US">
                <a:hlinkClick r:id="rId15" tooltip="Corrosion"/>
              </a:rPr>
              <a:t>corrosive</a:t>
            </a:r>
            <a:r>
              <a:rPr lang="en-US"/>
              <a:t>, and its vapour causes irritation to the eyes, a dry and burning nose, sore throat and congestion to the lungs. It is considered a </a:t>
            </a:r>
            <a:r>
              <a:rPr lang="en-US">
                <a:hlinkClick r:id="rId16" tooltip="Weak acid"/>
              </a:rPr>
              <a:t>weak acid</a:t>
            </a:r>
            <a:r>
              <a:rPr lang="en-US"/>
              <a:t> due to the fact that at </a:t>
            </a:r>
            <a:r>
              <a:rPr lang="en-US">
                <a:hlinkClick r:id="rId17" tooltip="Standard temperature and pressure"/>
              </a:rPr>
              <a:t>standard temperature and pressure</a:t>
            </a:r>
            <a:r>
              <a:rPr lang="en-US"/>
              <a:t> the </a:t>
            </a:r>
            <a:r>
              <a:rPr lang="en-US">
                <a:hlinkClick r:id="rId18" tooltip="Dissociation (chemistry)"/>
              </a:rPr>
              <a:t>dissociated</a:t>
            </a:r>
            <a:r>
              <a:rPr lang="en-US"/>
              <a:t> acid exists in equilibrium with the undissociated form in </a:t>
            </a:r>
            <a:r>
              <a:rPr lang="en-US">
                <a:hlinkClick r:id="rId19" tooltip="Aqueous"/>
              </a:rPr>
              <a:t>aqueous</a:t>
            </a:r>
            <a:r>
              <a:rPr lang="en-US"/>
              <a:t> </a:t>
            </a:r>
            <a:r>
              <a:rPr lang="en-US">
                <a:hlinkClick r:id="rId20" tooltip="Solution"/>
              </a:rPr>
              <a:t>solutions</a:t>
            </a:r>
            <a:r>
              <a:rPr lang="en-US"/>
              <a:t>, in contrast to strong acids, which are fully dissociated.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Left anterior descending </a:t>
            </a:r>
            <a:r>
              <a:rPr lang="en-US" dirty="0" err="1" smtClean="0"/>
              <a:t>coranary</a:t>
            </a:r>
            <a:r>
              <a:rPr lang="en-US" dirty="0" smtClean="0"/>
              <a:t> artery, </a:t>
            </a:r>
            <a:r>
              <a:rPr lang="en-US" dirty="0" err="1" smtClean="0"/>
              <a:t>entima</a:t>
            </a:r>
            <a:r>
              <a:rPr lang="en-US" dirty="0" smtClean="0"/>
              <a:t> ruptures </a:t>
            </a:r>
          </a:p>
          <a:p>
            <a:endParaRPr lang="en-US" dirty="0" smtClean="0"/>
          </a:p>
          <a:p>
            <a:r>
              <a:rPr lang="en-US" dirty="0" smtClean="0"/>
              <a:t>90% LAD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xfrm>
            <a:off x="976313" y="4559300"/>
            <a:ext cx="5362575" cy="4321175"/>
          </a:xfrm>
          <a:noFill/>
          <a:ln w="9525"/>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xfrm>
            <a:off x="976313" y="4559300"/>
            <a:ext cx="5362575" cy="4321175"/>
          </a:xfrm>
          <a:noFill/>
          <a:ln w="9525"/>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xfrm>
            <a:off x="976313" y="4559300"/>
            <a:ext cx="5362575" cy="4321175"/>
          </a:xfrm>
          <a:noFill/>
          <a:ln w="9525"/>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xfrm>
            <a:off x="976313" y="4559300"/>
            <a:ext cx="5362575" cy="4321175"/>
          </a:xfrm>
          <a:noFill/>
          <a:ln w="9525"/>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xfrm>
            <a:off x="976313" y="4559300"/>
            <a:ext cx="5362575" cy="4321175"/>
          </a:xfrm>
          <a:noFill/>
          <a:ln w="9525"/>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xfrm>
            <a:off x="976313" y="4559300"/>
            <a:ext cx="5362575" cy="4321175"/>
          </a:xfrm>
          <a:noFill/>
          <a:ln w="9525"/>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xfrm>
            <a:off x="976313" y="4559300"/>
            <a:ext cx="5362575" cy="4321175"/>
          </a:xfrm>
          <a:noFill/>
          <a:ln w="9525"/>
        </p:spPr>
        <p:txBody>
          <a:bodyPr/>
          <a:lstStyle/>
          <a:p>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xfrm>
            <a:off x="976313" y="4559300"/>
            <a:ext cx="5362575" cy="4321175"/>
          </a:xfrm>
          <a:noFill/>
          <a:ln w="9525"/>
        </p:spPr>
        <p:txBody>
          <a:bodyPr/>
          <a:lstStyle/>
          <a:p>
            <a:r>
              <a:rPr lang="en-US" dirty="0" smtClean="0"/>
              <a:t>During World War I and after, young women at the U. S. Radium Corporation in Orange were employed painting luminous dial watches with a radium material. Apparently, the women were directed to point up their brushes with their tongues, imbibing radioactive paint. After the war, it was discovered that these women were dying of anemia and a disease called radium necrosis (radium poisoning) which ate away their jawbones. The initial investigation was made by Katherine Wiley of the Consumers League of New Jersey, who was called in by the family of one of the women in 1924. The League campaigned successfully to have radium necrosis recognized as an occupational disease by the State Workmen's Compensation Board in 1926, too late, however, to benefit women who had suffered from radium poisoning before the law was passed. The League aided them with their lawsuits until 1935, when all proceedings for damages against U. S. Radium were stopped. The universal horror caused by this case contributed to the passage in 1949 of a bill making all industrial diseases compensable and extending the time during which workers could discover illness.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xfrm>
            <a:off x="976313" y="4559300"/>
            <a:ext cx="5362575" cy="4321175"/>
          </a:xfrm>
          <a:noFill/>
          <a:ln w="9525"/>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xfrm>
            <a:off x="976313" y="4559300"/>
            <a:ext cx="5362575" cy="4321175"/>
          </a:xfrm>
          <a:noFill/>
          <a:ln w="9525"/>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xfrm>
            <a:off x="976313" y="4559300"/>
            <a:ext cx="5362575" cy="4321175"/>
          </a:xfrm>
          <a:noFill/>
          <a:ln w="9525"/>
        </p:spPr>
        <p:txBody>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xfrm>
            <a:off x="976313" y="4559300"/>
            <a:ext cx="5362575" cy="4321175"/>
          </a:xfrm>
          <a:noFill/>
          <a:ln w="9525"/>
        </p:spPr>
        <p:txBody>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body" idx="1"/>
          </p:nvPr>
        </p:nvSpPr>
        <p:spPr>
          <a:xfrm>
            <a:off x="976313" y="4560888"/>
            <a:ext cx="5362575" cy="4319587"/>
          </a:xfrm>
          <a:noFill/>
          <a:ln w="9525"/>
        </p:spPr>
        <p:txBody>
          <a:bodyPr lIns="94325" tIns="46335" rIns="94325" bIns="46335"/>
          <a:lstStyle/>
          <a:p>
            <a:r>
              <a:rPr lang="en-US" smtClean="0"/>
              <a:t>mass of fragments vary, but usually 2 fragments and 2-4 neutrons come out.  The extra neutrons can trigger other reactions.  This process is much more probable with slow neutrons (they spend more time near the nucleus and have more time to react).</a:t>
            </a:r>
          </a:p>
        </p:txBody>
      </p:sp>
      <p:sp>
        <p:nvSpPr>
          <p:cNvPr id="56323" name="Rectangle 3"/>
          <p:cNvSpPr>
            <a:spLocks noGrp="1" noRot="1" noChangeAspect="1" noChangeArrowheads="1" noTextEdit="1"/>
          </p:cNvSpPr>
          <p:nvPr>
            <p:ph type="sldImg"/>
          </p:nvPr>
        </p:nvSpPr>
        <p:spPr>
          <a:ln cap="flat"/>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a:xfrm>
            <a:off x="976313" y="4560888"/>
            <a:ext cx="5362575" cy="4319587"/>
          </a:xfrm>
          <a:noFill/>
          <a:ln w="9525"/>
        </p:spPr>
        <p:txBody>
          <a:bodyPr lIns="94325" tIns="46335" rIns="94325" bIns="46335"/>
          <a:lstStyle/>
          <a:p>
            <a:r>
              <a:rPr lang="en-US" baseline="30000" smtClean="0"/>
              <a:t>239</a:t>
            </a:r>
            <a:r>
              <a:rPr lang="en-US" smtClean="0"/>
              <a:t>Pu can be produced in a breeder reaction</a:t>
            </a:r>
          </a:p>
          <a:p>
            <a:endParaRPr lang="en-US" smtClean="0"/>
          </a:p>
          <a:p>
            <a:r>
              <a:rPr lang="en-US" smtClean="0"/>
              <a:t>fuel rods, </a:t>
            </a:r>
            <a:r>
              <a:rPr lang="en-US" baseline="30000" smtClean="0"/>
              <a:t>235</a:t>
            </a:r>
            <a:r>
              <a:rPr lang="en-US" smtClean="0"/>
              <a:t>U and </a:t>
            </a:r>
            <a:r>
              <a:rPr lang="en-US" baseline="30000" smtClean="0"/>
              <a:t>239</a:t>
            </a:r>
            <a:r>
              <a:rPr lang="en-US" smtClean="0"/>
              <a:t>Pu</a:t>
            </a:r>
          </a:p>
          <a:p>
            <a:r>
              <a:rPr lang="en-US" smtClean="0"/>
              <a:t>good control rod:  cadmium</a:t>
            </a:r>
          </a:p>
          <a:p>
            <a:r>
              <a:rPr lang="en-US" smtClean="0"/>
              <a:t>good moderator:  graphite, water</a:t>
            </a:r>
          </a:p>
          <a:p>
            <a:endParaRPr lang="en-US" smtClean="0"/>
          </a:p>
          <a:p>
            <a:r>
              <a:rPr lang="en-US" smtClean="0"/>
              <a:t>wastes have a long half life.  Yucca Mountain--repository in Nevada:  a place to put this (Nevada residents do not want to be the nuclear dumping ground of the nation).  Nearby states (including Utah) don’t want fuel going through their state on the way there.</a:t>
            </a:r>
          </a:p>
          <a:p>
            <a:endParaRPr lang="en-US" smtClean="0"/>
          </a:p>
        </p:txBody>
      </p:sp>
      <p:sp>
        <p:nvSpPr>
          <p:cNvPr id="57347" name="Rectangle 3"/>
          <p:cNvSpPr>
            <a:spLocks noGrp="1" noRot="1" noChangeAspect="1" noChangeArrowheads="1" noTextEdit="1"/>
          </p:cNvSpPr>
          <p:nvPr>
            <p:ph type="sldImg"/>
          </p:nvPr>
        </p:nvSpPr>
        <p:spPr>
          <a:ln cap="flat"/>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xfrm>
            <a:off x="976313" y="4559300"/>
            <a:ext cx="5362575" cy="4321175"/>
          </a:xfrm>
          <a:noFill/>
          <a:ln w="9525"/>
        </p:spPr>
        <p:txBody>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xfrm>
            <a:off x="976313" y="4559300"/>
            <a:ext cx="5362575" cy="4321175"/>
          </a:xfrm>
          <a:noFill/>
          <a:ln w="9525"/>
        </p:spPr>
        <p:txBody>
          <a:bodyPr/>
          <a:lstStyle/>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body" idx="1"/>
          </p:nvPr>
        </p:nvSpPr>
        <p:spPr>
          <a:xfrm>
            <a:off x="976313" y="4559300"/>
            <a:ext cx="5362575" cy="4321175"/>
          </a:xfrm>
          <a:noFill/>
          <a:ln w="9525"/>
        </p:spPr>
        <p:txBody>
          <a:bodyPr lIns="95664" tIns="46992" rIns="95664" bIns="46992"/>
          <a:lstStyle/>
          <a:p>
            <a:r>
              <a:rPr lang="en-US" smtClean="0"/>
              <a:t>damage could be direct (damage RNA directly) or disrupt other molecules that then damage DNA or RNA</a:t>
            </a:r>
          </a:p>
          <a:p>
            <a:r>
              <a:rPr lang="en-US" smtClean="0"/>
              <a:t>cal also be used to control cancer</a:t>
            </a:r>
          </a:p>
        </p:txBody>
      </p:sp>
      <p:sp>
        <p:nvSpPr>
          <p:cNvPr id="64515" name="Rectangle 3"/>
          <p:cNvSpPr>
            <a:spLocks noGrp="1" noRot="1" noChangeAspect="1" noChangeArrowheads="1" noTextEdit="1"/>
          </p:cNvSpPr>
          <p:nvPr>
            <p:ph type="sldImg"/>
          </p:nvPr>
        </p:nvSpPr>
        <p:spPr>
          <a:ln cap="flat"/>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xfrm>
            <a:off x="976313" y="4559300"/>
            <a:ext cx="5362575" cy="4321175"/>
          </a:xfrm>
          <a:noFill/>
          <a:ln w="9525"/>
        </p:spPr>
        <p:txBody>
          <a:bodyPr/>
          <a:lstStyle/>
          <a:p>
            <a:r>
              <a:rPr lang="en-US" dirty="0" smtClean="0"/>
              <a:t>During World War I and after, young women at the U. S. Radium Corporation in Orange were employed painting luminous dial watches with a radium material. Apparently, the women were directed to point up their brushes with their tongues, imbibing radioactive paint. After the war, it was discovered that these women were dying of anemia and a disease called radium necrosis (radium poisoning) which ate away their jawbones. The initial investigation was made by Katherine Wiley of the Consumers League of New Jersey, who was called in by the family of one of the women in 1924. The League campaigned successfully to have radium necrosis recognized as an occupational disease by the State Workmen's Compensation Board in 1926, too late, however, to benefit women who had suffered from radium poisoning before the law was passed. The League aided them with their lawsuits until 1935, when all proceedings for damages against U. S. Radium were stopped. The universal horror caused by this case contributed to the passage in 1949 of a bill making all industrial diseases compensable and extending the time during which workers could discover illness.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976313" y="4559300"/>
            <a:ext cx="5362575" cy="4321175"/>
          </a:xfrm>
          <a:noFill/>
          <a:ln w="9525"/>
        </p:spPr>
        <p:txBody>
          <a:bodyPr lIns="95664" tIns="46992" rIns="95664" bIns="46992"/>
          <a:lstStyle/>
          <a:p>
            <a:endParaRPr lang="en-US" smtClean="0"/>
          </a:p>
        </p:txBody>
      </p:sp>
      <p:sp>
        <p:nvSpPr>
          <p:cNvPr id="66563" name="Rectangle 3"/>
          <p:cNvSpPr>
            <a:spLocks noGrp="1" noRot="1" noChangeAspect="1" noChangeArrowheads="1" noTextEdit="1"/>
          </p:cNvSpPr>
          <p:nvPr>
            <p:ph type="sldImg"/>
          </p:nvPr>
        </p:nvSpPr>
        <p:spPr>
          <a:ln cap="flat"/>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xfrm>
            <a:off x="976313" y="4559300"/>
            <a:ext cx="5362575" cy="4321175"/>
          </a:xfrm>
          <a:noFill/>
          <a:ln w="9525"/>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xfrm>
            <a:off x="976313" y="4559300"/>
            <a:ext cx="5362575" cy="4321175"/>
          </a:xfrm>
          <a:noFill/>
          <a:ln w="9525"/>
        </p:spPr>
        <p:txBody>
          <a:bodyPr/>
          <a:lstStyle/>
          <a:p>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xfrm>
            <a:off x="976313" y="4559300"/>
            <a:ext cx="5362575" cy="4321175"/>
          </a:xfrm>
          <a:noFill/>
          <a:ln w="9525"/>
        </p:spPr>
        <p:txBody>
          <a:bodyPr/>
          <a:lstStyle/>
          <a:p>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976313" y="4559300"/>
            <a:ext cx="5362575" cy="4321175"/>
          </a:xfrm>
          <a:noFill/>
          <a:ln w="9525"/>
        </p:spPr>
        <p:txBody>
          <a:bodyPr lIns="95664" tIns="46992" rIns="95664" bIns="46992"/>
          <a:lstStyle/>
          <a:p>
            <a:endParaRPr lang="en-US" smtClean="0"/>
          </a:p>
        </p:txBody>
      </p:sp>
      <p:sp>
        <p:nvSpPr>
          <p:cNvPr id="66563" name="Rectangle 3"/>
          <p:cNvSpPr>
            <a:spLocks noGrp="1" noRot="1" noChangeAspect="1" noChangeArrowheads="1" noTextEdit="1"/>
          </p:cNvSpPr>
          <p:nvPr>
            <p:ph type="sldImg"/>
          </p:nvPr>
        </p:nvSpPr>
        <p:spPr>
          <a:ln cap="flat"/>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0354" name="Rectangle 2"/>
          <p:cNvSpPr>
            <a:spLocks noGrp="1" noChangeArrowheads="1"/>
          </p:cNvSpPr>
          <p:nvPr>
            <p:ph type="ctrTitle"/>
          </p:nvPr>
        </p:nvSpPr>
        <p:spPr>
          <a:xfrm>
            <a:off x="914400" y="1524000"/>
            <a:ext cx="7623175" cy="1752600"/>
          </a:xfrm>
        </p:spPr>
        <p:txBody>
          <a:bodyPr anchor="t"/>
          <a:lstStyle>
            <a:lvl1pPr>
              <a:defRPr sz="4400"/>
            </a:lvl1pPr>
          </a:lstStyle>
          <a:p>
            <a:r>
              <a:rPr lang="en-US"/>
              <a:t>Click to edit Master title style</a:t>
            </a:r>
          </a:p>
        </p:txBody>
      </p:sp>
      <p:sp>
        <p:nvSpPr>
          <p:cNvPr id="100355" name="Rectangle 3"/>
          <p:cNvSpPr>
            <a:spLocks noGrp="1" noChangeArrowheads="1"/>
          </p:cNvSpPr>
          <p:nvPr>
            <p:ph type="subTitle" idx="1"/>
          </p:nvPr>
        </p:nvSpPr>
        <p:spPr>
          <a:xfrm>
            <a:off x="1524000" y="3505200"/>
            <a:ext cx="6553200" cy="1752600"/>
          </a:xfrm>
        </p:spPr>
        <p:txBody>
          <a:bodyPr/>
          <a:lstStyle>
            <a:lvl1pPr marL="0" indent="0">
              <a:buFont typeface="Wingdings" pitchFamily="2" charset="2"/>
              <a:buNone/>
              <a:defRPr sz="2800"/>
            </a:lvl1pPr>
          </a:lstStyle>
          <a:p>
            <a:r>
              <a:rPr lang="en-US"/>
              <a:t>Click to edit Master subtitle style</a:t>
            </a:r>
          </a:p>
        </p:txBody>
      </p:sp>
      <p:sp>
        <p:nvSpPr>
          <p:cNvPr id="4" name="Rectangle 4"/>
          <p:cNvSpPr>
            <a:spLocks noGrp="1" noChangeArrowheads="1"/>
          </p:cNvSpPr>
          <p:nvPr>
            <p:ph type="dt" sz="half" idx="10"/>
          </p:nvPr>
        </p:nvSpPr>
        <p:spPr>
          <a:xfrm>
            <a:off x="457200" y="6243638"/>
            <a:ext cx="2133600" cy="457200"/>
          </a:xfrm>
        </p:spPr>
        <p:txBody>
          <a:bodyPr/>
          <a:lstStyle>
            <a:lvl1pPr>
              <a:defRPr sz="1200" smtClean="0">
                <a:solidFill>
                  <a:schemeClr val="tx1"/>
                </a:solidFill>
                <a:latin typeface="Garamond" pitchFamily="18" charset="0"/>
              </a:defRPr>
            </a:lvl1pPr>
          </a:lstStyle>
          <a:p>
            <a:pPr>
              <a:defRPr/>
            </a:pPr>
            <a:endParaRPr lang="en-US"/>
          </a:p>
        </p:txBody>
      </p:sp>
      <p:sp>
        <p:nvSpPr>
          <p:cNvPr id="5" name="Rectangle 5"/>
          <p:cNvSpPr>
            <a:spLocks noGrp="1" noChangeArrowheads="1"/>
          </p:cNvSpPr>
          <p:nvPr>
            <p:ph type="ftr" sz="quarter" idx="11"/>
          </p:nvPr>
        </p:nvSpPr>
        <p:spPr>
          <a:xfrm>
            <a:off x="3124200" y="6243638"/>
            <a:ext cx="2895600" cy="457200"/>
          </a:xfrm>
        </p:spPr>
        <p:txBody>
          <a:bodyPr/>
          <a:lstStyle>
            <a:lvl1pPr>
              <a:defRPr sz="1200" smtClean="0">
                <a:solidFill>
                  <a:schemeClr val="tx1"/>
                </a:solidFill>
                <a:latin typeface="Garamond" pitchFamily="18" charset="0"/>
              </a:defRPr>
            </a:lvl1pPr>
          </a:lstStyle>
          <a:p>
            <a:pPr>
              <a:defRPr/>
            </a:pPr>
            <a:r>
              <a:rPr lang="en-US"/>
              <a:t>p. </a:t>
            </a:r>
          </a:p>
        </p:txBody>
      </p:sp>
      <p:sp>
        <p:nvSpPr>
          <p:cNvPr id="6" name="Rectangle 6"/>
          <p:cNvSpPr>
            <a:spLocks noGrp="1" noChangeArrowheads="1"/>
          </p:cNvSpPr>
          <p:nvPr>
            <p:ph type="sldNum" sz="quarter" idx="12"/>
          </p:nvPr>
        </p:nvSpPr>
        <p:spPr>
          <a:xfrm>
            <a:off x="6553200" y="6243638"/>
            <a:ext cx="2133600" cy="457200"/>
          </a:xfrm>
        </p:spPr>
        <p:txBody>
          <a:bodyPr/>
          <a:lstStyle>
            <a:lvl1pPr>
              <a:defRPr sz="1200" smtClean="0">
                <a:solidFill>
                  <a:schemeClr val="tx1"/>
                </a:solidFill>
                <a:latin typeface="Garamond" pitchFamily="18" charset="0"/>
              </a:defRPr>
            </a:lvl1pPr>
          </a:lstStyle>
          <a:p>
            <a:pPr>
              <a:defRPr/>
            </a:pPr>
            <a:fld id="{603238BD-38D6-4D5E-8BB6-C1F7F83DEA1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p. </a:t>
            </a:r>
          </a:p>
        </p:txBody>
      </p:sp>
      <p:sp>
        <p:nvSpPr>
          <p:cNvPr id="6" name="Rectangle 6"/>
          <p:cNvSpPr>
            <a:spLocks noGrp="1" noChangeArrowheads="1"/>
          </p:cNvSpPr>
          <p:nvPr>
            <p:ph type="sldNum" sz="quarter" idx="12"/>
          </p:nvPr>
        </p:nvSpPr>
        <p:spPr>
          <a:ln/>
        </p:spPr>
        <p:txBody>
          <a:bodyPr/>
          <a:lstStyle>
            <a:lvl1pPr>
              <a:defRPr/>
            </a:lvl1pPr>
          </a:lstStyle>
          <a:p>
            <a:pPr>
              <a:defRPr/>
            </a:pPr>
            <a:fld id="{9EF3CE75-D75E-4A20-8D01-F1F9841B733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0"/>
            <a:ext cx="224790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0"/>
            <a:ext cx="659130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p. </a:t>
            </a:r>
          </a:p>
        </p:txBody>
      </p:sp>
      <p:sp>
        <p:nvSpPr>
          <p:cNvPr id="6" name="Rectangle 6"/>
          <p:cNvSpPr>
            <a:spLocks noGrp="1" noChangeArrowheads="1"/>
          </p:cNvSpPr>
          <p:nvPr>
            <p:ph type="sldNum" sz="quarter" idx="12"/>
          </p:nvPr>
        </p:nvSpPr>
        <p:spPr>
          <a:ln/>
        </p:spPr>
        <p:txBody>
          <a:bodyPr/>
          <a:lstStyle>
            <a:lvl1pPr>
              <a:defRPr/>
            </a:lvl1pPr>
          </a:lstStyle>
          <a:p>
            <a:pPr>
              <a:defRPr/>
            </a:pPr>
            <a:fld id="{BD8BEF46-549C-4E3B-ADCB-C3B710AA3F1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6200" y="0"/>
            <a:ext cx="8991600" cy="640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p. </a:t>
            </a:r>
          </a:p>
        </p:txBody>
      </p:sp>
      <p:sp>
        <p:nvSpPr>
          <p:cNvPr id="5" name="Rectangle 6"/>
          <p:cNvSpPr>
            <a:spLocks noGrp="1" noChangeArrowheads="1"/>
          </p:cNvSpPr>
          <p:nvPr>
            <p:ph type="sldNum" sz="quarter" idx="12"/>
          </p:nvPr>
        </p:nvSpPr>
        <p:spPr>
          <a:ln/>
        </p:spPr>
        <p:txBody>
          <a:bodyPr/>
          <a:lstStyle>
            <a:lvl1pPr>
              <a:defRPr/>
            </a:lvl1pPr>
          </a:lstStyle>
          <a:p>
            <a:pPr>
              <a:defRPr/>
            </a:pPr>
            <a:fld id="{68793757-D89F-44DF-BFE1-DC64394CA97D}"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219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81000" y="1371600"/>
            <a:ext cx="8382000" cy="5029200"/>
          </a:xfrm>
        </p:spPr>
        <p:txBody>
          <a:bodyPr/>
          <a:lstStyle/>
          <a:p>
            <a:endParaRPr lang="en-US"/>
          </a:p>
        </p:txBody>
      </p:sp>
      <p:sp>
        <p:nvSpPr>
          <p:cNvPr id="4" name="Date Placeholder 3"/>
          <p:cNvSpPr>
            <a:spLocks noGrp="1"/>
          </p:cNvSpPr>
          <p:nvPr>
            <p:ph type="dt" sz="half" idx="10"/>
          </p:nvPr>
        </p:nvSpPr>
        <p:spPr>
          <a:xfrm>
            <a:off x="228600" y="6477000"/>
            <a:ext cx="2133600" cy="223838"/>
          </a:xfrm>
        </p:spPr>
        <p:txBody>
          <a:bodyPr/>
          <a:lstStyle>
            <a:lvl1pPr>
              <a:defRPr/>
            </a:lvl1pPr>
          </a:lstStyle>
          <a:p>
            <a:endParaRPr lang="en-US"/>
          </a:p>
        </p:txBody>
      </p:sp>
      <p:sp>
        <p:nvSpPr>
          <p:cNvPr id="5" name="Footer Placeholder 4"/>
          <p:cNvSpPr>
            <a:spLocks noGrp="1"/>
          </p:cNvSpPr>
          <p:nvPr>
            <p:ph type="ftr" sz="quarter" idx="11"/>
          </p:nvPr>
        </p:nvSpPr>
        <p:spPr>
          <a:xfrm>
            <a:off x="2514600" y="6477000"/>
            <a:ext cx="4114800" cy="228600"/>
          </a:xfrm>
        </p:spPr>
        <p:txBody>
          <a:bodyPr/>
          <a:lstStyle>
            <a:lvl1pPr>
              <a:defRPr/>
            </a:lvl1pPr>
          </a:lstStyle>
          <a:p>
            <a:r>
              <a:rPr lang="en-US"/>
              <a:t>p. </a:t>
            </a:r>
          </a:p>
        </p:txBody>
      </p:sp>
      <p:sp>
        <p:nvSpPr>
          <p:cNvPr id="6" name="Slide Number Placeholder 5"/>
          <p:cNvSpPr>
            <a:spLocks noGrp="1"/>
          </p:cNvSpPr>
          <p:nvPr>
            <p:ph type="sldNum" sz="quarter" idx="12"/>
          </p:nvPr>
        </p:nvSpPr>
        <p:spPr>
          <a:xfrm>
            <a:off x="6781800" y="6477000"/>
            <a:ext cx="2133600" cy="223838"/>
          </a:xfrm>
        </p:spPr>
        <p:txBody>
          <a:bodyPr/>
          <a:lstStyle>
            <a:lvl1pPr>
              <a:defRPr/>
            </a:lvl1pPr>
          </a:lstStyle>
          <a:p>
            <a:fld id="{970E2FB9-D633-40BF-938F-33A8A67F6875}"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p. </a:t>
            </a:r>
          </a:p>
        </p:txBody>
      </p:sp>
      <p:sp>
        <p:nvSpPr>
          <p:cNvPr id="6" name="Rectangle 6"/>
          <p:cNvSpPr>
            <a:spLocks noGrp="1" noChangeArrowheads="1"/>
          </p:cNvSpPr>
          <p:nvPr>
            <p:ph type="sldNum" sz="quarter" idx="12"/>
          </p:nvPr>
        </p:nvSpPr>
        <p:spPr>
          <a:ln/>
        </p:spPr>
        <p:txBody>
          <a:bodyPr/>
          <a:lstStyle>
            <a:lvl1pPr>
              <a:defRPr/>
            </a:lvl1pPr>
          </a:lstStyle>
          <a:p>
            <a:pPr>
              <a:defRPr/>
            </a:pPr>
            <a:fld id="{82A9F01E-98FC-46AE-9711-A35E5BDEE60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p. </a:t>
            </a:r>
          </a:p>
        </p:txBody>
      </p:sp>
      <p:sp>
        <p:nvSpPr>
          <p:cNvPr id="6" name="Rectangle 6"/>
          <p:cNvSpPr>
            <a:spLocks noGrp="1" noChangeArrowheads="1"/>
          </p:cNvSpPr>
          <p:nvPr>
            <p:ph type="sldNum" sz="quarter" idx="12"/>
          </p:nvPr>
        </p:nvSpPr>
        <p:spPr>
          <a:ln/>
        </p:spPr>
        <p:txBody>
          <a:bodyPr/>
          <a:lstStyle>
            <a:lvl1pPr>
              <a:defRPr/>
            </a:lvl1pPr>
          </a:lstStyle>
          <a:p>
            <a:pPr>
              <a:defRPr/>
            </a:pPr>
            <a:fld id="{65875721-911D-48E1-B5FC-CA297CC5447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11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11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p. </a:t>
            </a:r>
          </a:p>
        </p:txBody>
      </p:sp>
      <p:sp>
        <p:nvSpPr>
          <p:cNvPr id="7" name="Rectangle 6"/>
          <p:cNvSpPr>
            <a:spLocks noGrp="1" noChangeArrowheads="1"/>
          </p:cNvSpPr>
          <p:nvPr>
            <p:ph type="sldNum" sz="quarter" idx="12"/>
          </p:nvPr>
        </p:nvSpPr>
        <p:spPr>
          <a:ln/>
        </p:spPr>
        <p:txBody>
          <a:bodyPr/>
          <a:lstStyle>
            <a:lvl1pPr>
              <a:defRPr/>
            </a:lvl1pPr>
          </a:lstStyle>
          <a:p>
            <a:pPr>
              <a:defRPr/>
            </a:pPr>
            <a:fld id="{68D25F09-F80B-49CD-83CE-BA2202A9D7B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p. </a:t>
            </a:r>
          </a:p>
        </p:txBody>
      </p:sp>
      <p:sp>
        <p:nvSpPr>
          <p:cNvPr id="9" name="Rectangle 6"/>
          <p:cNvSpPr>
            <a:spLocks noGrp="1" noChangeArrowheads="1"/>
          </p:cNvSpPr>
          <p:nvPr>
            <p:ph type="sldNum" sz="quarter" idx="12"/>
          </p:nvPr>
        </p:nvSpPr>
        <p:spPr>
          <a:ln/>
        </p:spPr>
        <p:txBody>
          <a:bodyPr/>
          <a:lstStyle>
            <a:lvl1pPr>
              <a:defRPr/>
            </a:lvl1pPr>
          </a:lstStyle>
          <a:p>
            <a:pPr>
              <a:defRPr/>
            </a:pPr>
            <a:fld id="{1D9D8FB0-79D5-4D48-A52D-2CBA6491277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p. </a:t>
            </a:r>
          </a:p>
        </p:txBody>
      </p:sp>
      <p:sp>
        <p:nvSpPr>
          <p:cNvPr id="5" name="Rectangle 6"/>
          <p:cNvSpPr>
            <a:spLocks noGrp="1" noChangeArrowheads="1"/>
          </p:cNvSpPr>
          <p:nvPr>
            <p:ph type="sldNum" sz="quarter" idx="12"/>
          </p:nvPr>
        </p:nvSpPr>
        <p:spPr>
          <a:ln/>
        </p:spPr>
        <p:txBody>
          <a:bodyPr/>
          <a:lstStyle>
            <a:lvl1pPr>
              <a:defRPr/>
            </a:lvl1pPr>
          </a:lstStyle>
          <a:p>
            <a:pPr>
              <a:defRPr/>
            </a:pPr>
            <a:fld id="{814BBE45-5342-4B2B-9275-AD237CF3E8F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p. </a:t>
            </a:r>
          </a:p>
        </p:txBody>
      </p:sp>
      <p:sp>
        <p:nvSpPr>
          <p:cNvPr id="4" name="Rectangle 6"/>
          <p:cNvSpPr>
            <a:spLocks noGrp="1" noChangeArrowheads="1"/>
          </p:cNvSpPr>
          <p:nvPr>
            <p:ph type="sldNum" sz="quarter" idx="12"/>
          </p:nvPr>
        </p:nvSpPr>
        <p:spPr>
          <a:ln/>
        </p:spPr>
        <p:txBody>
          <a:bodyPr/>
          <a:lstStyle>
            <a:lvl1pPr>
              <a:defRPr/>
            </a:lvl1pPr>
          </a:lstStyle>
          <a:p>
            <a:pPr>
              <a:defRPr/>
            </a:pPr>
            <a:fld id="{0A9E6C74-3F91-43FC-ABCB-A09FD86E174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p. </a:t>
            </a:r>
          </a:p>
        </p:txBody>
      </p:sp>
      <p:sp>
        <p:nvSpPr>
          <p:cNvPr id="7" name="Rectangle 6"/>
          <p:cNvSpPr>
            <a:spLocks noGrp="1" noChangeArrowheads="1"/>
          </p:cNvSpPr>
          <p:nvPr>
            <p:ph type="sldNum" sz="quarter" idx="12"/>
          </p:nvPr>
        </p:nvSpPr>
        <p:spPr>
          <a:ln/>
        </p:spPr>
        <p:txBody>
          <a:bodyPr/>
          <a:lstStyle>
            <a:lvl1pPr>
              <a:defRPr/>
            </a:lvl1pPr>
          </a:lstStyle>
          <a:p>
            <a:pPr>
              <a:defRPr/>
            </a:pPr>
            <a:fld id="{E47220FB-BF85-41BE-B69C-59551CFC7CF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p. </a:t>
            </a:r>
          </a:p>
        </p:txBody>
      </p:sp>
      <p:sp>
        <p:nvSpPr>
          <p:cNvPr id="7" name="Rectangle 6"/>
          <p:cNvSpPr>
            <a:spLocks noGrp="1" noChangeArrowheads="1"/>
          </p:cNvSpPr>
          <p:nvPr>
            <p:ph type="sldNum" sz="quarter" idx="12"/>
          </p:nvPr>
        </p:nvSpPr>
        <p:spPr>
          <a:ln/>
        </p:spPr>
        <p:txBody>
          <a:bodyPr/>
          <a:lstStyle>
            <a:lvl1pPr>
              <a:defRPr/>
            </a:lvl1pPr>
          </a:lstStyle>
          <a:p>
            <a:pPr>
              <a:defRPr/>
            </a:pPr>
            <a:fld id="{FA861AC6-81E5-4019-B7A3-0D72FDABC64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6200" y="0"/>
            <a:ext cx="8991600" cy="1219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381000" y="1371600"/>
            <a:ext cx="83820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9332" name="Rectangle 4"/>
          <p:cNvSpPr>
            <a:spLocks noGrp="1" noChangeArrowheads="1"/>
          </p:cNvSpPr>
          <p:nvPr>
            <p:ph type="dt" sz="half" idx="2"/>
          </p:nvPr>
        </p:nvSpPr>
        <p:spPr bwMode="auto">
          <a:xfrm>
            <a:off x="228600" y="6477000"/>
            <a:ext cx="2133600" cy="223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800" smtClean="0">
                <a:solidFill>
                  <a:srgbClr val="A98C4B"/>
                </a:solidFill>
                <a:latin typeface="+mj-lt"/>
              </a:defRPr>
            </a:lvl1pPr>
          </a:lstStyle>
          <a:p>
            <a:pPr>
              <a:defRPr/>
            </a:pPr>
            <a:endParaRPr lang="en-US"/>
          </a:p>
        </p:txBody>
      </p:sp>
      <p:sp>
        <p:nvSpPr>
          <p:cNvPr id="99333" name="Rectangle 5"/>
          <p:cNvSpPr>
            <a:spLocks noGrp="1" noChangeArrowheads="1"/>
          </p:cNvSpPr>
          <p:nvPr>
            <p:ph type="ftr" sz="quarter" idx="3"/>
          </p:nvPr>
        </p:nvSpPr>
        <p:spPr bwMode="auto">
          <a:xfrm>
            <a:off x="2514600" y="6477000"/>
            <a:ext cx="4114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800" smtClean="0">
                <a:solidFill>
                  <a:srgbClr val="A98C4B"/>
                </a:solidFill>
                <a:latin typeface="+mj-lt"/>
              </a:defRPr>
            </a:lvl1pPr>
          </a:lstStyle>
          <a:p>
            <a:pPr>
              <a:defRPr/>
            </a:pPr>
            <a:r>
              <a:rPr lang="en-US"/>
              <a:t>p. </a:t>
            </a:r>
          </a:p>
        </p:txBody>
      </p:sp>
      <p:sp>
        <p:nvSpPr>
          <p:cNvPr id="99334" name="Rectangle 6"/>
          <p:cNvSpPr>
            <a:spLocks noGrp="1" noChangeArrowheads="1"/>
          </p:cNvSpPr>
          <p:nvPr>
            <p:ph type="sldNum" sz="quarter" idx="4"/>
          </p:nvPr>
        </p:nvSpPr>
        <p:spPr bwMode="auto">
          <a:xfrm>
            <a:off x="6781800" y="6477000"/>
            <a:ext cx="2133600" cy="223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800" smtClean="0">
                <a:solidFill>
                  <a:srgbClr val="A98C4B"/>
                </a:solidFill>
                <a:latin typeface="+mj-lt"/>
              </a:defRPr>
            </a:lvl1pPr>
          </a:lstStyle>
          <a:p>
            <a:pPr>
              <a:defRPr/>
            </a:pPr>
            <a:fld id="{8FC4928A-C7A4-4F63-8A88-7A05090C68E0}" type="slidenum">
              <a:rPr lang="en-US"/>
              <a:pPr>
                <a:defRPr/>
              </a:pPr>
              <a:t>‹#›</a:t>
            </a:fld>
            <a:endParaRPr lang="en-US"/>
          </a:p>
        </p:txBody>
      </p:sp>
      <p:sp>
        <p:nvSpPr>
          <p:cNvPr id="99335" name="Line 7"/>
          <p:cNvSpPr>
            <a:spLocks noChangeShapeType="1"/>
          </p:cNvSpPr>
          <p:nvPr userDrawn="1"/>
        </p:nvSpPr>
        <p:spPr bwMode="auto">
          <a:xfrm>
            <a:off x="228600" y="1295400"/>
            <a:ext cx="8686800" cy="0"/>
          </a:xfrm>
          <a:prstGeom prst="line">
            <a:avLst/>
          </a:prstGeom>
          <a:noFill/>
          <a:ln w="19050">
            <a:solidFill>
              <a:srgbClr val="FF0000"/>
            </a:solidFill>
            <a:round/>
            <a:headEnd/>
            <a:tailEn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675"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6" r:id="rId13"/>
  </p:sldLayoutIdLst>
  <p:timing>
    <p:tnLst>
      <p:par>
        <p:cTn id="1" dur="indefinite" restart="never" nodeType="tmRoot"/>
      </p:par>
    </p:tnLst>
  </p:timing>
  <p:hf hdr="0" dt="0"/>
  <p:txStyles>
    <p:titleStyle>
      <a:lvl1pPr algn="l" rtl="0" eaLnBrk="0" fontAlgn="base" hangingPunct="0">
        <a:spcBef>
          <a:spcPct val="0"/>
        </a:spcBef>
        <a:spcAft>
          <a:spcPct val="0"/>
        </a:spcAft>
        <a:defRPr sz="3600">
          <a:solidFill>
            <a:srgbClr val="0000CC"/>
          </a:solidFill>
          <a:latin typeface="+mj-lt"/>
          <a:ea typeface="+mj-ea"/>
          <a:cs typeface="+mj-cs"/>
        </a:defRPr>
      </a:lvl1pPr>
      <a:lvl2pPr algn="l" rtl="0" eaLnBrk="0" fontAlgn="base" hangingPunct="0">
        <a:spcBef>
          <a:spcPct val="0"/>
        </a:spcBef>
        <a:spcAft>
          <a:spcPct val="0"/>
        </a:spcAft>
        <a:defRPr sz="3600">
          <a:solidFill>
            <a:srgbClr val="0000CC"/>
          </a:solidFill>
          <a:latin typeface="Arial" pitchFamily="34" charset="0"/>
        </a:defRPr>
      </a:lvl2pPr>
      <a:lvl3pPr algn="l" rtl="0" eaLnBrk="0" fontAlgn="base" hangingPunct="0">
        <a:spcBef>
          <a:spcPct val="0"/>
        </a:spcBef>
        <a:spcAft>
          <a:spcPct val="0"/>
        </a:spcAft>
        <a:defRPr sz="3600">
          <a:solidFill>
            <a:srgbClr val="0000CC"/>
          </a:solidFill>
          <a:latin typeface="Arial" pitchFamily="34" charset="0"/>
        </a:defRPr>
      </a:lvl3pPr>
      <a:lvl4pPr algn="l" rtl="0" eaLnBrk="0" fontAlgn="base" hangingPunct="0">
        <a:spcBef>
          <a:spcPct val="0"/>
        </a:spcBef>
        <a:spcAft>
          <a:spcPct val="0"/>
        </a:spcAft>
        <a:defRPr sz="3600">
          <a:solidFill>
            <a:srgbClr val="0000CC"/>
          </a:solidFill>
          <a:latin typeface="Arial" pitchFamily="34" charset="0"/>
        </a:defRPr>
      </a:lvl4pPr>
      <a:lvl5pPr algn="l" rtl="0" eaLnBrk="0" fontAlgn="base" hangingPunct="0">
        <a:spcBef>
          <a:spcPct val="0"/>
        </a:spcBef>
        <a:spcAft>
          <a:spcPct val="0"/>
        </a:spcAft>
        <a:defRPr sz="3600">
          <a:solidFill>
            <a:srgbClr val="0000CC"/>
          </a:solidFill>
          <a:latin typeface="Arial" pitchFamily="34" charset="0"/>
        </a:defRPr>
      </a:lvl5pPr>
      <a:lvl6pPr marL="457200" algn="l" rtl="0" fontAlgn="base">
        <a:spcBef>
          <a:spcPct val="0"/>
        </a:spcBef>
        <a:spcAft>
          <a:spcPct val="0"/>
        </a:spcAft>
        <a:defRPr sz="3600">
          <a:solidFill>
            <a:srgbClr val="0000CC"/>
          </a:solidFill>
          <a:latin typeface="Arial" pitchFamily="34" charset="0"/>
        </a:defRPr>
      </a:lvl6pPr>
      <a:lvl7pPr marL="914400" algn="l" rtl="0" fontAlgn="base">
        <a:spcBef>
          <a:spcPct val="0"/>
        </a:spcBef>
        <a:spcAft>
          <a:spcPct val="0"/>
        </a:spcAft>
        <a:defRPr sz="3600">
          <a:solidFill>
            <a:srgbClr val="0000CC"/>
          </a:solidFill>
          <a:latin typeface="Arial" pitchFamily="34" charset="0"/>
        </a:defRPr>
      </a:lvl7pPr>
      <a:lvl8pPr marL="1371600" algn="l" rtl="0" fontAlgn="base">
        <a:spcBef>
          <a:spcPct val="0"/>
        </a:spcBef>
        <a:spcAft>
          <a:spcPct val="0"/>
        </a:spcAft>
        <a:defRPr sz="3600">
          <a:solidFill>
            <a:srgbClr val="0000CC"/>
          </a:solidFill>
          <a:latin typeface="Arial" pitchFamily="34" charset="0"/>
        </a:defRPr>
      </a:lvl8pPr>
      <a:lvl9pPr marL="1828800" algn="l" rtl="0" fontAlgn="base">
        <a:spcBef>
          <a:spcPct val="0"/>
        </a:spcBef>
        <a:spcAft>
          <a:spcPct val="0"/>
        </a:spcAft>
        <a:defRPr sz="3600">
          <a:solidFill>
            <a:srgbClr val="0000CC"/>
          </a:solidFill>
          <a:latin typeface="Arial" pitchFamily="34" charset="0"/>
        </a:defRPr>
      </a:lvl9pPr>
    </p:titleStyle>
    <p:bodyStyle>
      <a:lvl1pPr marL="342900" indent="-342900" algn="l" rtl="0" eaLnBrk="0" fontAlgn="base" hangingPunct="0">
        <a:spcBef>
          <a:spcPct val="20000"/>
        </a:spcBef>
        <a:spcAft>
          <a:spcPct val="0"/>
        </a:spcAft>
        <a:buClr>
          <a:srgbClr val="0066FF"/>
        </a:buClr>
        <a:buFont typeface="Wingdings" pitchFamily="2" charset="2"/>
        <a:buChar char="§"/>
        <a:defRPr sz="3000">
          <a:solidFill>
            <a:schemeClr val="tx1"/>
          </a:solidFill>
          <a:latin typeface="+mn-lt"/>
          <a:ea typeface="+mn-ea"/>
          <a:cs typeface="+mn-cs"/>
        </a:defRPr>
      </a:lvl1pPr>
      <a:lvl2pPr marL="669925" indent="-325438" algn="l" rtl="0" eaLnBrk="0" fontAlgn="base" hangingPunct="0">
        <a:spcBef>
          <a:spcPct val="20000"/>
        </a:spcBef>
        <a:spcAft>
          <a:spcPct val="0"/>
        </a:spcAft>
        <a:buClr>
          <a:srgbClr val="A98C4B"/>
        </a:buClr>
        <a:buChar char="•"/>
        <a:defRPr sz="2600">
          <a:solidFill>
            <a:schemeClr val="tx1"/>
          </a:solidFill>
          <a:latin typeface="+mn-lt"/>
        </a:defRPr>
      </a:lvl2pPr>
      <a:lvl3pPr marL="1022350" indent="-350838" algn="l" rtl="0" eaLnBrk="0" fontAlgn="base" hangingPunct="0">
        <a:spcBef>
          <a:spcPct val="20000"/>
        </a:spcBef>
        <a:spcAft>
          <a:spcPct val="0"/>
        </a:spcAft>
        <a:buClr>
          <a:srgbClr val="A98C4B"/>
        </a:buClr>
        <a:buChar char="•"/>
        <a:defRPr sz="2200">
          <a:solidFill>
            <a:schemeClr val="tx1"/>
          </a:solidFill>
          <a:latin typeface="+mn-lt"/>
        </a:defRPr>
      </a:lvl3pPr>
      <a:lvl4pPr marL="1339850" indent="-315913" algn="l" rtl="0" eaLnBrk="0" fontAlgn="base" hangingPunct="0">
        <a:spcBef>
          <a:spcPct val="20000"/>
        </a:spcBef>
        <a:spcAft>
          <a:spcPct val="0"/>
        </a:spcAft>
        <a:buClr>
          <a:srgbClr val="A98C4B"/>
        </a:buClr>
        <a:buChar char="•"/>
        <a:defRPr sz="2000">
          <a:solidFill>
            <a:schemeClr val="tx1"/>
          </a:solidFill>
          <a:latin typeface="+mn-lt"/>
        </a:defRPr>
      </a:lvl4pPr>
      <a:lvl5pPr marL="1681163" indent="-339725" algn="l" rtl="0" eaLnBrk="0" fontAlgn="base" hangingPunct="0">
        <a:spcBef>
          <a:spcPct val="20000"/>
        </a:spcBef>
        <a:spcAft>
          <a:spcPct val="0"/>
        </a:spcAft>
        <a:buClr>
          <a:srgbClr val="A98C4B"/>
        </a:buClr>
        <a:buChar char="•"/>
        <a:defRPr sz="2000">
          <a:solidFill>
            <a:schemeClr val="tx1"/>
          </a:solidFill>
          <a:latin typeface="+mn-lt"/>
        </a:defRPr>
      </a:lvl5pPr>
      <a:lvl6pPr marL="2138363" indent="-339725" algn="l" rtl="0" fontAlgn="base">
        <a:spcBef>
          <a:spcPct val="20000"/>
        </a:spcBef>
        <a:spcAft>
          <a:spcPct val="0"/>
        </a:spcAft>
        <a:buClr>
          <a:srgbClr val="A98C4B"/>
        </a:buClr>
        <a:buChar char="•"/>
        <a:defRPr sz="2000">
          <a:solidFill>
            <a:schemeClr val="tx1"/>
          </a:solidFill>
          <a:latin typeface="+mn-lt"/>
        </a:defRPr>
      </a:lvl6pPr>
      <a:lvl7pPr marL="2595563" indent="-339725" algn="l" rtl="0" fontAlgn="base">
        <a:spcBef>
          <a:spcPct val="20000"/>
        </a:spcBef>
        <a:spcAft>
          <a:spcPct val="0"/>
        </a:spcAft>
        <a:buClr>
          <a:srgbClr val="A98C4B"/>
        </a:buClr>
        <a:buChar char="•"/>
        <a:defRPr sz="2000">
          <a:solidFill>
            <a:schemeClr val="tx1"/>
          </a:solidFill>
          <a:latin typeface="+mn-lt"/>
        </a:defRPr>
      </a:lvl7pPr>
      <a:lvl8pPr marL="3052763" indent="-339725" algn="l" rtl="0" fontAlgn="base">
        <a:spcBef>
          <a:spcPct val="20000"/>
        </a:spcBef>
        <a:spcAft>
          <a:spcPct val="0"/>
        </a:spcAft>
        <a:buClr>
          <a:srgbClr val="A98C4B"/>
        </a:buClr>
        <a:buChar char="•"/>
        <a:defRPr sz="2000">
          <a:solidFill>
            <a:schemeClr val="tx1"/>
          </a:solidFill>
          <a:latin typeface="+mn-lt"/>
        </a:defRPr>
      </a:lvl8pPr>
      <a:lvl9pPr marL="3509963" indent="-339725" algn="l" rtl="0" fontAlgn="base">
        <a:spcBef>
          <a:spcPct val="20000"/>
        </a:spcBef>
        <a:spcAft>
          <a:spcPct val="0"/>
        </a:spcAft>
        <a:buClr>
          <a:srgbClr val="A98C4B"/>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notesSlide" Target="../notesSlides/notesSlide25.xml"/><Relationship Id="rId7"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50.wmf"/><Relationship Id="rId5" Type="http://schemas.openxmlformats.org/officeDocument/2006/relationships/oleObject" Target="../embeddings/oleObject1.bin"/><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68.jpe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75.jpeg"/><Relationship Id="rId4" Type="http://schemas.openxmlformats.org/officeDocument/2006/relationships/image" Target="../media/image74.jpeg"/></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80.jpeg"/><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81.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81.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81.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7.xml"/><Relationship Id="rId1" Type="http://schemas.openxmlformats.org/officeDocument/2006/relationships/vmlDrawing" Target="../drawings/vmlDrawing2.vml"/><Relationship Id="rId6" Type="http://schemas.openxmlformats.org/officeDocument/2006/relationships/image" Target="../media/image82.wmf"/><Relationship Id="rId5" Type="http://schemas.openxmlformats.org/officeDocument/2006/relationships/oleObject" Target="../embeddings/oleObject3.bin"/><Relationship Id="rId4"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86.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88.jpe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notesSlide" Target="../notesSlides/notesSlide4.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93.jpeg"/><Relationship Id="rId4" Type="http://schemas.openxmlformats.org/officeDocument/2006/relationships/image" Target="../media/image92.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video" Target="file:///G:\Slides\24%20and%2025\Mousetrap%20Fission.wmv" TargetMode="External"/><Relationship Id="rId4" Type="http://schemas.openxmlformats.org/officeDocument/2006/relationships/image" Target="../media/image94.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9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107.jpeg"/><Relationship Id="rId4" Type="http://schemas.openxmlformats.org/officeDocument/2006/relationships/image" Target="../media/image106.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vmlDrawing" Target="../drawings/vmlDrawing3.vml"/><Relationship Id="rId6" Type="http://schemas.openxmlformats.org/officeDocument/2006/relationships/image" Target="../media/image108.png"/><Relationship Id="rId5" Type="http://schemas.openxmlformats.org/officeDocument/2006/relationships/oleObject" Target="../embeddings/oleObject4.bin"/><Relationship Id="rId4" Type="http://schemas.openxmlformats.org/officeDocument/2006/relationships/notesSlide" Target="../notesSlides/notesSlide5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video" Target="file:///G:\Slides\24%20and%2025\Half%20Life.wmv" TargetMode="External"/><Relationship Id="rId4" Type="http://schemas.openxmlformats.org/officeDocument/2006/relationships/image" Target="../media/image109.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notesSlide" Target="../notesSlides/notesSlide60.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tags" Target="../tags/tag23.xml"/><Relationship Id="rId4" Type="http://schemas.openxmlformats.org/officeDocument/2006/relationships/notesSlide" Target="../notesSlides/notesSlide61.xml"/></Relationships>
</file>

<file path=ppt/slides/_rels/slide6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111.png"/></Relationships>
</file>

<file path=ppt/slides/_rels/slide6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p. </a:t>
            </a:r>
            <a:endParaRPr lang="en-US"/>
          </a:p>
        </p:txBody>
      </p:sp>
      <p:sp>
        <p:nvSpPr>
          <p:cNvPr id="5" name="Slide Number Placeholder 4"/>
          <p:cNvSpPr>
            <a:spLocks noGrp="1"/>
          </p:cNvSpPr>
          <p:nvPr>
            <p:ph type="sldNum" sz="quarter" idx="12"/>
          </p:nvPr>
        </p:nvSpPr>
        <p:spPr/>
        <p:txBody>
          <a:bodyPr/>
          <a:lstStyle/>
          <a:p>
            <a:pPr>
              <a:defRPr/>
            </a:pPr>
            <a:fld id="{603238BD-38D6-4D5E-8BB6-C1F7F83DEA16}" type="slidenum">
              <a:rPr lang="en-US" smtClean="0"/>
              <a:pPr>
                <a:defRPr/>
              </a:pPr>
              <a:t>1</a:t>
            </a:fld>
            <a:endParaRPr lang="en-US"/>
          </a:p>
        </p:txBody>
      </p:sp>
      <p:sp>
        <p:nvSpPr>
          <p:cNvPr id="6" name="TextBox 5"/>
          <p:cNvSpPr txBox="1"/>
          <p:nvPr/>
        </p:nvSpPr>
        <p:spPr>
          <a:xfrm>
            <a:off x="1143000" y="1905000"/>
            <a:ext cx="5989140" cy="3416320"/>
          </a:xfrm>
          <a:prstGeom prst="rect">
            <a:avLst/>
          </a:prstGeom>
          <a:noFill/>
        </p:spPr>
        <p:txBody>
          <a:bodyPr wrap="none" rtlCol="0">
            <a:spAutoFit/>
          </a:bodyPr>
          <a:lstStyle/>
          <a:p>
            <a:r>
              <a:rPr lang="en-US" dirty="0" smtClean="0"/>
              <a:t>March 24 – Chapters 24 and 25</a:t>
            </a:r>
          </a:p>
          <a:p>
            <a:endParaRPr lang="en-US" dirty="0" smtClean="0"/>
          </a:p>
          <a:p>
            <a:r>
              <a:rPr lang="en-US" dirty="0" smtClean="0"/>
              <a:t>March 31 – Geology</a:t>
            </a:r>
          </a:p>
          <a:p>
            <a:endParaRPr lang="en-US" dirty="0" smtClean="0"/>
          </a:p>
          <a:p>
            <a:r>
              <a:rPr lang="en-US" dirty="0" smtClean="0"/>
              <a:t>April 7 – Astronomy</a:t>
            </a:r>
          </a:p>
          <a:p>
            <a:endParaRPr lang="en-US" dirty="0" smtClean="0"/>
          </a:p>
          <a:p>
            <a:r>
              <a:rPr lang="en-US" dirty="0" smtClean="0"/>
              <a:t>April 14 – Cosmology and final review</a:t>
            </a:r>
          </a:p>
          <a:p>
            <a:endParaRPr lang="en-US" dirty="0" smtClean="0"/>
          </a:p>
          <a:p>
            <a:r>
              <a:rPr lang="en-US" dirty="0" smtClean="0"/>
              <a:t>April 21 – Final, same format as midterm</a:t>
            </a:r>
            <a:endParaRPr lang="en-US" dirty="0"/>
          </a:p>
        </p:txBody>
      </p:sp>
      <p:sp>
        <p:nvSpPr>
          <p:cNvPr id="7" name="Rectangle 6"/>
          <p:cNvSpPr/>
          <p:nvPr/>
        </p:nvSpPr>
        <p:spPr>
          <a:xfrm>
            <a:off x="685800" y="381000"/>
            <a:ext cx="7447873" cy="923330"/>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Rest of the semester</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descr="Fig24_4A diagram"/>
          <p:cNvPicPr>
            <a:picLocks noChangeAspect="1" noChangeArrowheads="1"/>
          </p:cNvPicPr>
          <p:nvPr/>
        </p:nvPicPr>
        <p:blipFill>
          <a:blip r:embed="rId3" cstate="print"/>
          <a:srcRect/>
          <a:stretch>
            <a:fillRect/>
          </a:stretch>
        </p:blipFill>
        <p:spPr bwMode="auto">
          <a:xfrm>
            <a:off x="304800" y="1371600"/>
            <a:ext cx="8680450" cy="1057275"/>
          </a:xfrm>
          <a:prstGeom prst="rect">
            <a:avLst/>
          </a:prstGeom>
          <a:noFill/>
        </p:spPr>
      </p:pic>
      <p:pic>
        <p:nvPicPr>
          <p:cNvPr id="216067" name="Picture 3" descr="Fig24_3 butter b copy2"/>
          <p:cNvPicPr>
            <a:picLocks noChangeAspect="1" noChangeArrowheads="1"/>
          </p:cNvPicPr>
          <p:nvPr/>
        </p:nvPicPr>
        <p:blipFill>
          <a:blip r:embed="rId4" cstate="print"/>
          <a:srcRect/>
          <a:stretch>
            <a:fillRect/>
          </a:stretch>
        </p:blipFill>
        <p:spPr bwMode="auto">
          <a:xfrm>
            <a:off x="1219200" y="2590800"/>
            <a:ext cx="2030413" cy="4132263"/>
          </a:xfrm>
          <a:prstGeom prst="rect">
            <a:avLst/>
          </a:prstGeom>
          <a:noFill/>
        </p:spPr>
      </p:pic>
      <p:pic>
        <p:nvPicPr>
          <p:cNvPr id="216068" name="Picture 4" descr="Fig24_4 butter b melting"/>
          <p:cNvPicPr>
            <a:picLocks noChangeAspect="1" noChangeArrowheads="1"/>
          </p:cNvPicPr>
          <p:nvPr/>
        </p:nvPicPr>
        <p:blipFill>
          <a:blip r:embed="rId5" cstate="print"/>
          <a:srcRect/>
          <a:stretch>
            <a:fillRect/>
          </a:stretch>
        </p:blipFill>
        <p:spPr bwMode="auto">
          <a:xfrm>
            <a:off x="4648200" y="2563813"/>
            <a:ext cx="2759075" cy="4294187"/>
          </a:xfrm>
          <a:prstGeom prst="rect">
            <a:avLst/>
          </a:prstGeom>
          <a:noFill/>
        </p:spPr>
      </p:pic>
      <p:sp>
        <p:nvSpPr>
          <p:cNvPr id="216070" name="Rectangle 6"/>
          <p:cNvSpPr>
            <a:spLocks noGrp="1" noChangeArrowheads="1"/>
          </p:cNvSpPr>
          <p:nvPr>
            <p:ph type="title"/>
          </p:nvPr>
        </p:nvSpPr>
        <p:spPr/>
        <p:txBody>
          <a:bodyPr/>
          <a:lstStyle/>
          <a:p>
            <a:r>
              <a:rPr lang="en-US"/>
              <a:t>Sequence of melting temperatures</a:t>
            </a:r>
          </a:p>
        </p:txBody>
      </p:sp>
      <p:sp>
        <p:nvSpPr>
          <p:cNvPr id="7" name="TextBox 6"/>
          <p:cNvSpPr txBox="1"/>
          <p:nvPr/>
        </p:nvSpPr>
        <p:spPr>
          <a:xfrm>
            <a:off x="7620000" y="6248400"/>
            <a:ext cx="1239442" cy="461665"/>
          </a:xfrm>
          <a:prstGeom prst="rect">
            <a:avLst/>
          </a:prstGeom>
          <a:noFill/>
        </p:spPr>
        <p:txBody>
          <a:bodyPr wrap="none" rtlCol="0">
            <a:spAutoFit/>
          </a:bodyPr>
          <a:lstStyle/>
          <a:p>
            <a:r>
              <a:rPr lang="en-US" dirty="0" smtClean="0"/>
              <a:t>Pg. 289</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Fig24_4A diagram"/>
          <p:cNvPicPr>
            <a:picLocks noChangeAspect="1" noChangeArrowheads="1"/>
          </p:cNvPicPr>
          <p:nvPr/>
        </p:nvPicPr>
        <p:blipFill>
          <a:blip r:embed="rId3" cstate="print"/>
          <a:srcRect/>
          <a:stretch>
            <a:fillRect/>
          </a:stretch>
        </p:blipFill>
        <p:spPr bwMode="auto">
          <a:xfrm>
            <a:off x="1081088" y="1352550"/>
            <a:ext cx="6986587" cy="850900"/>
          </a:xfrm>
          <a:prstGeom prst="rect">
            <a:avLst/>
          </a:prstGeom>
          <a:noFill/>
        </p:spPr>
      </p:pic>
      <p:sp>
        <p:nvSpPr>
          <p:cNvPr id="192515" name="Rectangle 3"/>
          <p:cNvSpPr>
            <a:spLocks noGrp="1" noChangeArrowheads="1"/>
          </p:cNvSpPr>
          <p:nvPr>
            <p:ph type="title"/>
          </p:nvPr>
        </p:nvSpPr>
        <p:spPr>
          <a:xfrm>
            <a:off x="685800" y="457200"/>
            <a:ext cx="7620000" cy="762000"/>
          </a:xfrm>
        </p:spPr>
        <p:txBody>
          <a:bodyPr/>
          <a:lstStyle/>
          <a:p>
            <a:r>
              <a:rPr lang="en-US" dirty="0"/>
              <a:t>Sequence of Melting Temperatures</a:t>
            </a:r>
          </a:p>
        </p:txBody>
      </p:sp>
      <p:grpSp>
        <p:nvGrpSpPr>
          <p:cNvPr id="2" name="Group 4"/>
          <p:cNvGrpSpPr>
            <a:grpSpLocks/>
          </p:cNvGrpSpPr>
          <p:nvPr/>
        </p:nvGrpSpPr>
        <p:grpSpPr bwMode="auto">
          <a:xfrm>
            <a:off x="457201" y="4038600"/>
            <a:ext cx="8196262" cy="1674813"/>
            <a:chOff x="288" y="2544"/>
            <a:chExt cx="5163" cy="1055"/>
          </a:xfrm>
        </p:grpSpPr>
        <p:pic>
          <p:nvPicPr>
            <p:cNvPr id="192517" name="Picture 5" descr="Fig24_4A diagram"/>
            <p:cNvPicPr>
              <a:picLocks noChangeAspect="1" noChangeArrowheads="1"/>
            </p:cNvPicPr>
            <p:nvPr/>
          </p:nvPicPr>
          <p:blipFill>
            <a:blip r:embed="rId3" cstate="print"/>
            <a:srcRect b="66605"/>
            <a:stretch>
              <a:fillRect/>
            </a:stretch>
          </p:blipFill>
          <p:spPr bwMode="auto">
            <a:xfrm flipH="1">
              <a:off x="713" y="3005"/>
              <a:ext cx="4401" cy="179"/>
            </a:xfrm>
            <a:prstGeom prst="rect">
              <a:avLst/>
            </a:prstGeom>
            <a:noFill/>
          </p:spPr>
        </p:pic>
        <p:pic>
          <p:nvPicPr>
            <p:cNvPr id="192518" name="Picture 6" descr="Fig24_4A diagram"/>
            <p:cNvPicPr>
              <a:picLocks noChangeAspect="1" noChangeArrowheads="1"/>
            </p:cNvPicPr>
            <p:nvPr/>
          </p:nvPicPr>
          <p:blipFill>
            <a:blip r:embed="rId3" cstate="print"/>
            <a:srcRect t="38620"/>
            <a:stretch>
              <a:fillRect/>
            </a:stretch>
          </p:blipFill>
          <p:spPr bwMode="auto">
            <a:xfrm>
              <a:off x="719" y="3270"/>
              <a:ext cx="4401" cy="329"/>
            </a:xfrm>
            <a:prstGeom prst="rect">
              <a:avLst/>
            </a:prstGeom>
            <a:noFill/>
          </p:spPr>
        </p:pic>
        <p:sp>
          <p:nvSpPr>
            <p:cNvPr id="192519" name="Rectangle 7"/>
            <p:cNvSpPr>
              <a:spLocks noChangeArrowheads="1"/>
            </p:cNvSpPr>
            <p:nvPr/>
          </p:nvSpPr>
          <p:spPr bwMode="auto">
            <a:xfrm>
              <a:off x="288" y="2544"/>
              <a:ext cx="5163" cy="404"/>
            </a:xfrm>
            <a:prstGeom prst="rect">
              <a:avLst/>
            </a:prstGeom>
            <a:noFill/>
            <a:ln w="9525">
              <a:noFill/>
              <a:miter lim="800000"/>
              <a:headEnd/>
              <a:tailEnd/>
            </a:ln>
            <a:effectLst/>
          </p:spPr>
          <p:txBody>
            <a:bodyPr wrap="none">
              <a:spAutoFit/>
            </a:bodyPr>
            <a:lstStyle/>
            <a:p>
              <a:pPr eaLnBrk="1" hangingPunct="1"/>
              <a:r>
                <a:rPr lang="en-US" sz="3600" b="1" dirty="0">
                  <a:solidFill>
                    <a:schemeClr val="tx2"/>
                  </a:solidFill>
                  <a:latin typeface="Arial" charset="0"/>
                </a:rPr>
                <a:t>Heart Healthy Sequence </a:t>
              </a:r>
              <a:r>
                <a:rPr lang="en-US" sz="2800" b="1" dirty="0">
                  <a:solidFill>
                    <a:schemeClr val="tx2"/>
                  </a:solidFill>
                  <a:latin typeface="Arial" charset="0"/>
                </a:rPr>
                <a:t>(approximately)</a:t>
              </a:r>
            </a:p>
          </p:txBody>
        </p:sp>
      </p:grpSp>
      <p:sp>
        <p:nvSpPr>
          <p:cNvPr id="192520" name="Text Box 8"/>
          <p:cNvSpPr txBox="1">
            <a:spLocks noChangeArrowheads="1"/>
          </p:cNvSpPr>
          <p:nvPr/>
        </p:nvSpPr>
        <p:spPr bwMode="auto">
          <a:xfrm>
            <a:off x="962025" y="2806700"/>
            <a:ext cx="7575550" cy="366713"/>
          </a:xfrm>
          <a:prstGeom prst="rect">
            <a:avLst/>
          </a:prstGeom>
          <a:noFill/>
          <a:ln w="9525">
            <a:noFill/>
            <a:miter lim="800000"/>
            <a:headEnd/>
            <a:tailEnd/>
          </a:ln>
          <a:effectLst/>
        </p:spPr>
        <p:txBody>
          <a:bodyPr wrap="none">
            <a:spAutoFit/>
          </a:bodyPr>
          <a:lstStyle/>
          <a:p>
            <a:pPr eaLnBrk="1" hangingPunct="1"/>
            <a:r>
              <a:rPr lang="en-US" sz="1800" b="1" i="1">
                <a:latin typeface="Arial" charset="0"/>
              </a:rPr>
              <a:t>WHY THIS SEQUENCE?  UNDERLYING MOLECULAR STRUCTURES</a:t>
            </a:r>
          </a:p>
        </p:txBody>
      </p:sp>
      <p:grpSp>
        <p:nvGrpSpPr>
          <p:cNvPr id="3" name="Group 9"/>
          <p:cNvGrpSpPr>
            <a:grpSpLocks/>
          </p:cNvGrpSpPr>
          <p:nvPr/>
        </p:nvGrpSpPr>
        <p:grpSpPr bwMode="auto">
          <a:xfrm>
            <a:off x="1524001" y="5089527"/>
            <a:ext cx="2508250" cy="1525588"/>
            <a:chOff x="960" y="3206"/>
            <a:chExt cx="1580" cy="961"/>
          </a:xfrm>
        </p:grpSpPr>
        <p:sp>
          <p:nvSpPr>
            <p:cNvPr id="192522" name="AutoShape 10"/>
            <p:cNvSpPr>
              <a:spLocks noChangeArrowheads="1"/>
            </p:cNvSpPr>
            <p:nvPr/>
          </p:nvSpPr>
          <p:spPr bwMode="auto">
            <a:xfrm>
              <a:off x="1402" y="3206"/>
              <a:ext cx="428" cy="546"/>
            </a:xfrm>
            <a:prstGeom prst="wedgeEllipseCallout">
              <a:avLst>
                <a:gd name="adj1" fmla="val -61917"/>
                <a:gd name="adj2" fmla="val 77657"/>
              </a:avLst>
            </a:prstGeom>
            <a:noFill/>
            <a:ln w="38100">
              <a:solidFill>
                <a:schemeClr val="tx1"/>
              </a:solidFill>
              <a:miter lim="800000"/>
              <a:headEnd/>
              <a:tailEnd/>
            </a:ln>
            <a:effectLst/>
          </p:spPr>
          <p:txBody>
            <a:bodyPr/>
            <a:lstStyle/>
            <a:p>
              <a:pPr algn="ctr" eaLnBrk="1" hangingPunct="1"/>
              <a:endParaRPr lang="en-US" sz="1800">
                <a:latin typeface="Arial" charset="0"/>
              </a:endParaRPr>
            </a:p>
          </p:txBody>
        </p:sp>
        <p:sp>
          <p:nvSpPr>
            <p:cNvPr id="192523" name="Text Box 11"/>
            <p:cNvSpPr txBox="1">
              <a:spLocks noChangeArrowheads="1"/>
            </p:cNvSpPr>
            <p:nvPr/>
          </p:nvSpPr>
          <p:spPr bwMode="auto">
            <a:xfrm>
              <a:off x="960" y="3936"/>
              <a:ext cx="1580" cy="231"/>
            </a:xfrm>
            <a:prstGeom prst="rect">
              <a:avLst/>
            </a:prstGeom>
            <a:noFill/>
            <a:ln w="9525">
              <a:noFill/>
              <a:miter lim="800000"/>
              <a:headEnd/>
              <a:tailEnd/>
            </a:ln>
            <a:effectLst/>
          </p:spPr>
          <p:txBody>
            <a:bodyPr wrap="none">
              <a:spAutoFit/>
            </a:bodyPr>
            <a:lstStyle/>
            <a:p>
              <a:pPr eaLnBrk="1" hangingPunct="1"/>
              <a:r>
                <a:rPr lang="en-US" sz="1800" dirty="0">
                  <a:latin typeface="Arial" charset="0"/>
                </a:rPr>
                <a:t>maybe the best for you</a:t>
              </a: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idx="4294967295"/>
          </p:nvPr>
        </p:nvSpPr>
        <p:spPr>
          <a:xfrm>
            <a:off x="0" y="0"/>
            <a:ext cx="9144000" cy="1295400"/>
          </a:xfrm>
        </p:spPr>
        <p:txBody>
          <a:bodyPr/>
          <a:lstStyle/>
          <a:p>
            <a:r>
              <a:rPr lang="en-US"/>
              <a:t>Fatty Acids – major component of fats and oils</a:t>
            </a:r>
          </a:p>
        </p:txBody>
      </p:sp>
      <p:pic>
        <p:nvPicPr>
          <p:cNvPr id="193539" name="Picture 3" descr="Fig24_7Stearicacid"/>
          <p:cNvPicPr>
            <a:picLocks noChangeAspect="1" noChangeArrowheads="1"/>
          </p:cNvPicPr>
          <p:nvPr/>
        </p:nvPicPr>
        <p:blipFill>
          <a:blip r:embed="rId3" cstate="print"/>
          <a:srcRect/>
          <a:stretch>
            <a:fillRect/>
          </a:stretch>
        </p:blipFill>
        <p:spPr bwMode="auto">
          <a:xfrm>
            <a:off x="1350963" y="3813175"/>
            <a:ext cx="4041775" cy="1136650"/>
          </a:xfrm>
          <a:prstGeom prst="rect">
            <a:avLst/>
          </a:prstGeom>
          <a:noFill/>
        </p:spPr>
      </p:pic>
      <p:pic>
        <p:nvPicPr>
          <p:cNvPr id="193540" name="Picture 4" descr="Fig24_7Arachidic"/>
          <p:cNvPicPr>
            <a:picLocks noChangeAspect="1" noChangeArrowheads="1"/>
          </p:cNvPicPr>
          <p:nvPr/>
        </p:nvPicPr>
        <p:blipFill>
          <a:blip r:embed="rId4" cstate="print"/>
          <a:srcRect t="13007" b="12538"/>
          <a:stretch>
            <a:fillRect/>
          </a:stretch>
        </p:blipFill>
        <p:spPr bwMode="auto">
          <a:xfrm>
            <a:off x="1347788" y="5114925"/>
            <a:ext cx="5080000" cy="1517650"/>
          </a:xfrm>
          <a:prstGeom prst="rect">
            <a:avLst/>
          </a:prstGeom>
          <a:noFill/>
        </p:spPr>
      </p:pic>
      <p:pic>
        <p:nvPicPr>
          <p:cNvPr id="193541" name="Picture 5" descr="Fig24_7lauric_acid"/>
          <p:cNvPicPr>
            <a:picLocks noChangeAspect="1" noChangeArrowheads="1"/>
          </p:cNvPicPr>
          <p:nvPr/>
        </p:nvPicPr>
        <p:blipFill>
          <a:blip r:embed="rId5" cstate="print"/>
          <a:srcRect t="15906" b="18257"/>
          <a:stretch>
            <a:fillRect/>
          </a:stretch>
        </p:blipFill>
        <p:spPr bwMode="auto">
          <a:xfrm>
            <a:off x="1277938" y="1720850"/>
            <a:ext cx="2808287" cy="755650"/>
          </a:xfrm>
          <a:prstGeom prst="rect">
            <a:avLst/>
          </a:prstGeom>
          <a:noFill/>
        </p:spPr>
      </p:pic>
      <p:pic>
        <p:nvPicPr>
          <p:cNvPr id="193542" name="Picture 6" descr="Fig24_7palmitic_acid"/>
          <p:cNvPicPr>
            <a:picLocks noChangeAspect="1" noChangeArrowheads="1"/>
          </p:cNvPicPr>
          <p:nvPr/>
        </p:nvPicPr>
        <p:blipFill>
          <a:blip r:embed="rId6" cstate="print"/>
          <a:srcRect t="20474" b="21489"/>
          <a:stretch>
            <a:fillRect/>
          </a:stretch>
        </p:blipFill>
        <p:spPr bwMode="auto">
          <a:xfrm>
            <a:off x="1285875" y="2616200"/>
            <a:ext cx="3698875" cy="1089025"/>
          </a:xfrm>
          <a:prstGeom prst="rect">
            <a:avLst/>
          </a:prstGeom>
          <a:noFill/>
        </p:spPr>
      </p:pic>
      <p:sp>
        <p:nvSpPr>
          <p:cNvPr id="193543" name="Text Box 7"/>
          <p:cNvSpPr txBox="1">
            <a:spLocks noChangeArrowheads="1"/>
          </p:cNvSpPr>
          <p:nvPr/>
        </p:nvSpPr>
        <p:spPr bwMode="auto">
          <a:xfrm>
            <a:off x="5638800" y="2895600"/>
            <a:ext cx="3149600" cy="1754326"/>
          </a:xfrm>
          <a:prstGeom prst="rect">
            <a:avLst/>
          </a:prstGeom>
          <a:noFill/>
          <a:ln w="9525">
            <a:noFill/>
            <a:miter lim="800000"/>
            <a:headEnd/>
            <a:tailEnd/>
          </a:ln>
          <a:effectLst/>
        </p:spPr>
        <p:txBody>
          <a:bodyPr>
            <a:spAutoFit/>
          </a:bodyPr>
          <a:lstStyle/>
          <a:p>
            <a:pPr eaLnBrk="1" hangingPunct="1"/>
            <a:r>
              <a:rPr lang="en-US" sz="1800" dirty="0">
                <a:latin typeface="+mn-lt"/>
              </a:rPr>
              <a:t>Describe the structures:</a:t>
            </a:r>
          </a:p>
          <a:p>
            <a:pPr eaLnBrk="1" hangingPunct="1"/>
            <a:endParaRPr lang="en-US" sz="1800" dirty="0" smtClean="0">
              <a:latin typeface="+mn-lt"/>
            </a:endParaRPr>
          </a:p>
          <a:p>
            <a:pPr eaLnBrk="1" hangingPunct="1"/>
            <a:r>
              <a:rPr lang="en-US" sz="1800" dirty="0" smtClean="0">
                <a:latin typeface="+mn-lt"/>
              </a:rPr>
              <a:t>What </a:t>
            </a:r>
            <a:r>
              <a:rPr lang="en-US" sz="1800" dirty="0">
                <a:latin typeface="+mn-lt"/>
              </a:rPr>
              <a:t>molecular groupings</a:t>
            </a:r>
          </a:p>
          <a:p>
            <a:pPr eaLnBrk="1" hangingPunct="1"/>
            <a:r>
              <a:rPr lang="en-US" sz="1800" dirty="0" smtClean="0">
                <a:latin typeface="+mn-lt"/>
              </a:rPr>
              <a:t>do </a:t>
            </a:r>
            <a:r>
              <a:rPr lang="en-US" sz="1800" dirty="0">
                <a:latin typeface="+mn-lt"/>
              </a:rPr>
              <a:t>they have in 	common</a:t>
            </a:r>
            <a:r>
              <a:rPr lang="en-US" sz="1800" dirty="0" smtClean="0">
                <a:latin typeface="+mn-lt"/>
              </a:rPr>
              <a:t>?</a:t>
            </a:r>
          </a:p>
          <a:p>
            <a:pPr eaLnBrk="1" hangingPunct="1"/>
            <a:endParaRPr lang="en-US" sz="1800" dirty="0" smtClean="0">
              <a:latin typeface="+mn-lt"/>
            </a:endParaRPr>
          </a:p>
          <a:p>
            <a:pPr eaLnBrk="1" hangingPunct="1"/>
            <a:r>
              <a:rPr lang="en-US" sz="1800" dirty="0" smtClean="0">
                <a:latin typeface="+mn-lt"/>
              </a:rPr>
              <a:t>How do they differ?</a:t>
            </a:r>
            <a:endParaRPr lang="en-US" sz="1800" dirty="0">
              <a:latin typeface="+mn-lt"/>
            </a:endParaRPr>
          </a:p>
        </p:txBody>
      </p:sp>
      <p:pic>
        <p:nvPicPr>
          <p:cNvPr id="193544" name="Picture 8" descr="Table19-1_molecular_guide"/>
          <p:cNvPicPr>
            <a:picLocks noChangeAspect="1" noChangeArrowheads="1"/>
          </p:cNvPicPr>
          <p:nvPr/>
        </p:nvPicPr>
        <p:blipFill>
          <a:blip r:embed="rId7" cstate="print"/>
          <a:srcRect l="5241" t="31046" r="8015" b="4303"/>
          <a:stretch>
            <a:fillRect/>
          </a:stretch>
        </p:blipFill>
        <p:spPr bwMode="auto">
          <a:xfrm>
            <a:off x="5334000" y="1447800"/>
            <a:ext cx="3573463" cy="1001713"/>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371600" y="457200"/>
            <a:ext cx="6400800" cy="609600"/>
          </a:xfrm>
        </p:spPr>
        <p:txBody>
          <a:bodyPr/>
          <a:lstStyle/>
          <a:p>
            <a:r>
              <a:rPr lang="en-US" sz="3200" dirty="0"/>
              <a:t>What difference does a tail make?</a:t>
            </a:r>
          </a:p>
        </p:txBody>
      </p:sp>
      <p:pic>
        <p:nvPicPr>
          <p:cNvPr id="195587" name="Picture 3" descr="Satd Fatty Acids melting point graph"/>
          <p:cNvPicPr>
            <a:picLocks noChangeAspect="1" noChangeArrowheads="1"/>
          </p:cNvPicPr>
          <p:nvPr/>
        </p:nvPicPr>
        <p:blipFill>
          <a:blip r:embed="rId3" cstate="print"/>
          <a:srcRect/>
          <a:stretch>
            <a:fillRect/>
          </a:stretch>
        </p:blipFill>
        <p:spPr bwMode="auto">
          <a:xfrm>
            <a:off x="866775" y="1587500"/>
            <a:ext cx="6078538" cy="4573588"/>
          </a:xfrm>
          <a:prstGeom prst="rect">
            <a:avLst/>
          </a:prstGeom>
          <a:noFill/>
        </p:spPr>
      </p:pic>
      <p:grpSp>
        <p:nvGrpSpPr>
          <p:cNvPr id="2" name="Group 4"/>
          <p:cNvGrpSpPr>
            <a:grpSpLocks/>
          </p:cNvGrpSpPr>
          <p:nvPr/>
        </p:nvGrpSpPr>
        <p:grpSpPr bwMode="auto">
          <a:xfrm>
            <a:off x="1673225" y="4157663"/>
            <a:ext cx="7208838" cy="366712"/>
            <a:chOff x="1054" y="2619"/>
            <a:chExt cx="4541" cy="231"/>
          </a:xfrm>
        </p:grpSpPr>
        <p:sp>
          <p:nvSpPr>
            <p:cNvPr id="195589" name="Line 5"/>
            <p:cNvSpPr>
              <a:spLocks noChangeShapeType="1"/>
            </p:cNvSpPr>
            <p:nvPr/>
          </p:nvSpPr>
          <p:spPr bwMode="auto">
            <a:xfrm>
              <a:off x="1054" y="2718"/>
              <a:ext cx="3110" cy="6"/>
            </a:xfrm>
            <a:prstGeom prst="line">
              <a:avLst/>
            </a:prstGeom>
            <a:noFill/>
            <a:ln w="28575">
              <a:solidFill>
                <a:srgbClr val="3366CC"/>
              </a:solidFill>
              <a:round/>
              <a:headEnd/>
              <a:tailEnd/>
            </a:ln>
            <a:effectLst/>
          </p:spPr>
          <p:txBody>
            <a:bodyPr/>
            <a:lstStyle/>
            <a:p>
              <a:endParaRPr lang="en-US">
                <a:latin typeface="+mn-lt"/>
              </a:endParaRPr>
            </a:p>
          </p:txBody>
        </p:sp>
        <p:sp>
          <p:nvSpPr>
            <p:cNvPr id="195590" name="Text Box 6"/>
            <p:cNvSpPr txBox="1">
              <a:spLocks noChangeArrowheads="1"/>
            </p:cNvSpPr>
            <p:nvPr/>
          </p:nvSpPr>
          <p:spPr bwMode="auto">
            <a:xfrm>
              <a:off x="4199" y="2619"/>
              <a:ext cx="1396" cy="231"/>
            </a:xfrm>
            <a:prstGeom prst="rect">
              <a:avLst/>
            </a:prstGeom>
            <a:noFill/>
            <a:ln w="28575">
              <a:noFill/>
              <a:miter lim="800000"/>
              <a:headEnd/>
              <a:tailEnd/>
            </a:ln>
            <a:effectLst/>
          </p:spPr>
          <p:txBody>
            <a:bodyPr wrap="none">
              <a:spAutoFit/>
            </a:bodyPr>
            <a:lstStyle/>
            <a:p>
              <a:pPr eaLnBrk="1" hangingPunct="1"/>
              <a:r>
                <a:rPr lang="en-US" sz="1800" dirty="0">
                  <a:latin typeface="+mn-lt"/>
                </a:rPr>
                <a:t>Room temperature</a:t>
              </a:r>
            </a:p>
          </p:txBody>
        </p:sp>
      </p:grpSp>
      <p:sp>
        <p:nvSpPr>
          <p:cNvPr id="195591" name="Text Box 7"/>
          <p:cNvSpPr txBox="1">
            <a:spLocks noChangeArrowheads="1"/>
          </p:cNvSpPr>
          <p:nvPr/>
        </p:nvSpPr>
        <p:spPr bwMode="auto">
          <a:xfrm>
            <a:off x="6773863" y="2357438"/>
            <a:ext cx="2198038" cy="1200329"/>
          </a:xfrm>
          <a:prstGeom prst="rect">
            <a:avLst/>
          </a:prstGeom>
          <a:noFill/>
          <a:ln w="9525">
            <a:noFill/>
            <a:miter lim="800000"/>
            <a:headEnd/>
            <a:tailEnd/>
          </a:ln>
          <a:effectLst/>
        </p:spPr>
        <p:txBody>
          <a:bodyPr wrap="none">
            <a:spAutoFit/>
          </a:bodyPr>
          <a:lstStyle/>
          <a:p>
            <a:pPr eaLnBrk="1" hangingPunct="1"/>
            <a:r>
              <a:rPr lang="en-US" sz="1800" dirty="0">
                <a:latin typeface="+mn-lt"/>
              </a:rPr>
              <a:t>Fats containing</a:t>
            </a:r>
          </a:p>
          <a:p>
            <a:pPr eaLnBrk="1" hangingPunct="1"/>
            <a:r>
              <a:rPr lang="en-US" sz="1800" dirty="0">
                <a:latin typeface="+mn-lt"/>
              </a:rPr>
              <a:t>these fatty acids</a:t>
            </a:r>
          </a:p>
          <a:p>
            <a:pPr eaLnBrk="1" hangingPunct="1"/>
            <a:r>
              <a:rPr lang="en-US" sz="1800" dirty="0">
                <a:latin typeface="+mn-lt"/>
              </a:rPr>
              <a:t>are solids at </a:t>
            </a:r>
          </a:p>
          <a:p>
            <a:pPr eaLnBrk="1" hangingPunct="1"/>
            <a:r>
              <a:rPr lang="en-US" sz="1800" dirty="0">
                <a:latin typeface="+mn-lt"/>
              </a:rPr>
              <a:t>room temperature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a:t>How do we get oils? (lower melting temperatures) A new family of fatty acids</a:t>
            </a:r>
          </a:p>
        </p:txBody>
      </p:sp>
      <p:pic>
        <p:nvPicPr>
          <p:cNvPr id="196611" name="Picture 3" descr="Fig24_7plamitoleic"/>
          <p:cNvPicPr>
            <a:picLocks noChangeAspect="1" noChangeArrowheads="1"/>
          </p:cNvPicPr>
          <p:nvPr/>
        </p:nvPicPr>
        <p:blipFill>
          <a:blip r:embed="rId3" cstate="print"/>
          <a:srcRect b="14896"/>
          <a:stretch>
            <a:fillRect/>
          </a:stretch>
        </p:blipFill>
        <p:spPr bwMode="auto">
          <a:xfrm>
            <a:off x="398463" y="1800225"/>
            <a:ext cx="2889250" cy="1360488"/>
          </a:xfrm>
          <a:prstGeom prst="rect">
            <a:avLst/>
          </a:prstGeom>
          <a:noFill/>
        </p:spPr>
      </p:pic>
      <p:pic>
        <p:nvPicPr>
          <p:cNvPr id="196612" name="Picture 4" descr="Fig24_7arachidonic"/>
          <p:cNvPicPr>
            <a:picLocks noChangeAspect="1" noChangeArrowheads="1"/>
          </p:cNvPicPr>
          <p:nvPr/>
        </p:nvPicPr>
        <p:blipFill>
          <a:blip r:embed="rId4" cstate="print"/>
          <a:srcRect l="5167" t="5524" r="4500" b="9752"/>
          <a:stretch>
            <a:fillRect/>
          </a:stretch>
        </p:blipFill>
        <p:spPr bwMode="auto">
          <a:xfrm>
            <a:off x="6499225" y="3319463"/>
            <a:ext cx="2197100" cy="2030412"/>
          </a:xfrm>
          <a:prstGeom prst="rect">
            <a:avLst/>
          </a:prstGeom>
          <a:noFill/>
        </p:spPr>
      </p:pic>
      <p:pic>
        <p:nvPicPr>
          <p:cNvPr id="196613" name="Picture 5" descr="Fig24_7linoleic_acid"/>
          <p:cNvPicPr>
            <a:picLocks noChangeAspect="1" noChangeArrowheads="1"/>
          </p:cNvPicPr>
          <p:nvPr/>
        </p:nvPicPr>
        <p:blipFill>
          <a:blip r:embed="rId5" cstate="print"/>
          <a:srcRect/>
          <a:stretch>
            <a:fillRect/>
          </a:stretch>
        </p:blipFill>
        <p:spPr bwMode="auto">
          <a:xfrm>
            <a:off x="3243263" y="4719638"/>
            <a:ext cx="2879725" cy="1912937"/>
          </a:xfrm>
          <a:prstGeom prst="rect">
            <a:avLst/>
          </a:prstGeom>
          <a:noFill/>
        </p:spPr>
      </p:pic>
      <p:pic>
        <p:nvPicPr>
          <p:cNvPr id="196614" name="Picture 6" descr="Fig24_7Linolenic_acid"/>
          <p:cNvPicPr>
            <a:picLocks noChangeAspect="1" noChangeArrowheads="1"/>
          </p:cNvPicPr>
          <p:nvPr/>
        </p:nvPicPr>
        <p:blipFill>
          <a:blip r:embed="rId6" cstate="print"/>
          <a:srcRect l="5901" r="4816" b="7056"/>
          <a:stretch>
            <a:fillRect/>
          </a:stretch>
        </p:blipFill>
        <p:spPr bwMode="auto">
          <a:xfrm>
            <a:off x="428625" y="3351213"/>
            <a:ext cx="2354263" cy="1568450"/>
          </a:xfrm>
          <a:prstGeom prst="rect">
            <a:avLst/>
          </a:prstGeom>
          <a:noFill/>
        </p:spPr>
      </p:pic>
      <p:pic>
        <p:nvPicPr>
          <p:cNvPr id="196615" name="Picture 7" descr="Fig24_7oleic_acid"/>
          <p:cNvPicPr>
            <a:picLocks noChangeAspect="1" noChangeArrowheads="1"/>
          </p:cNvPicPr>
          <p:nvPr/>
        </p:nvPicPr>
        <p:blipFill>
          <a:blip r:embed="rId7" cstate="print"/>
          <a:srcRect t="5418" b="12956"/>
          <a:stretch>
            <a:fillRect/>
          </a:stretch>
        </p:blipFill>
        <p:spPr bwMode="auto">
          <a:xfrm>
            <a:off x="5835650" y="1876425"/>
            <a:ext cx="2916238" cy="1100138"/>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r>
              <a:rPr lang="en-US"/>
              <a:t>How do we get oils? (lower melting temperatures) A new family of fatty acids</a:t>
            </a:r>
          </a:p>
        </p:txBody>
      </p:sp>
      <p:pic>
        <p:nvPicPr>
          <p:cNvPr id="197635" name="Picture 3" descr="Fig24_7plamitoleic"/>
          <p:cNvPicPr>
            <a:picLocks noChangeAspect="1" noChangeArrowheads="1"/>
          </p:cNvPicPr>
          <p:nvPr/>
        </p:nvPicPr>
        <p:blipFill>
          <a:blip r:embed="rId3" cstate="print"/>
          <a:srcRect b="14896"/>
          <a:stretch>
            <a:fillRect/>
          </a:stretch>
        </p:blipFill>
        <p:spPr bwMode="auto">
          <a:xfrm>
            <a:off x="398463" y="1800225"/>
            <a:ext cx="2889250" cy="1360488"/>
          </a:xfrm>
          <a:prstGeom prst="rect">
            <a:avLst/>
          </a:prstGeom>
          <a:noFill/>
        </p:spPr>
      </p:pic>
      <p:pic>
        <p:nvPicPr>
          <p:cNvPr id="197636" name="Picture 4" descr="Fig24_7arachidonic"/>
          <p:cNvPicPr>
            <a:picLocks noChangeAspect="1" noChangeArrowheads="1"/>
          </p:cNvPicPr>
          <p:nvPr/>
        </p:nvPicPr>
        <p:blipFill>
          <a:blip r:embed="rId4" cstate="print"/>
          <a:srcRect l="5167" t="5524" r="4500" b="9752"/>
          <a:stretch>
            <a:fillRect/>
          </a:stretch>
        </p:blipFill>
        <p:spPr bwMode="auto">
          <a:xfrm>
            <a:off x="6499225" y="3319463"/>
            <a:ext cx="2197100" cy="2030412"/>
          </a:xfrm>
          <a:prstGeom prst="rect">
            <a:avLst/>
          </a:prstGeom>
          <a:noFill/>
        </p:spPr>
      </p:pic>
      <p:pic>
        <p:nvPicPr>
          <p:cNvPr id="197637" name="Picture 5" descr="Fig24_7linoleic_acid"/>
          <p:cNvPicPr>
            <a:picLocks noChangeAspect="1" noChangeArrowheads="1"/>
          </p:cNvPicPr>
          <p:nvPr/>
        </p:nvPicPr>
        <p:blipFill>
          <a:blip r:embed="rId5" cstate="print"/>
          <a:srcRect/>
          <a:stretch>
            <a:fillRect/>
          </a:stretch>
        </p:blipFill>
        <p:spPr bwMode="auto">
          <a:xfrm>
            <a:off x="3243263" y="4719638"/>
            <a:ext cx="2879725" cy="1912937"/>
          </a:xfrm>
          <a:prstGeom prst="rect">
            <a:avLst/>
          </a:prstGeom>
          <a:noFill/>
        </p:spPr>
      </p:pic>
      <p:pic>
        <p:nvPicPr>
          <p:cNvPr id="197638" name="Picture 6" descr="Fig24_7Linolenic_acid"/>
          <p:cNvPicPr>
            <a:picLocks noChangeAspect="1" noChangeArrowheads="1"/>
          </p:cNvPicPr>
          <p:nvPr/>
        </p:nvPicPr>
        <p:blipFill>
          <a:blip r:embed="rId6" cstate="print"/>
          <a:srcRect l="5901" r="4816" b="7056"/>
          <a:stretch>
            <a:fillRect/>
          </a:stretch>
        </p:blipFill>
        <p:spPr bwMode="auto">
          <a:xfrm>
            <a:off x="428625" y="3351213"/>
            <a:ext cx="2354263" cy="1568450"/>
          </a:xfrm>
          <a:prstGeom prst="rect">
            <a:avLst/>
          </a:prstGeom>
          <a:noFill/>
        </p:spPr>
      </p:pic>
      <p:pic>
        <p:nvPicPr>
          <p:cNvPr id="197639" name="Picture 7" descr="Fig24_7oleic_acid"/>
          <p:cNvPicPr>
            <a:picLocks noChangeAspect="1" noChangeArrowheads="1"/>
          </p:cNvPicPr>
          <p:nvPr/>
        </p:nvPicPr>
        <p:blipFill>
          <a:blip r:embed="rId7" cstate="print"/>
          <a:srcRect t="5418" b="12956"/>
          <a:stretch>
            <a:fillRect/>
          </a:stretch>
        </p:blipFill>
        <p:spPr bwMode="auto">
          <a:xfrm>
            <a:off x="5835650" y="1876425"/>
            <a:ext cx="2916238" cy="1100138"/>
          </a:xfrm>
          <a:prstGeom prst="rect">
            <a:avLst/>
          </a:prstGeom>
          <a:noFill/>
        </p:spPr>
      </p:pic>
      <p:sp>
        <p:nvSpPr>
          <p:cNvPr id="197640" name="Rectangle 8"/>
          <p:cNvSpPr>
            <a:spLocks noChangeArrowheads="1"/>
          </p:cNvSpPr>
          <p:nvPr/>
        </p:nvSpPr>
        <p:spPr bwMode="auto">
          <a:xfrm>
            <a:off x="3568700" y="1646238"/>
            <a:ext cx="2100263" cy="641350"/>
          </a:xfrm>
          <a:prstGeom prst="rect">
            <a:avLst/>
          </a:prstGeom>
          <a:noFill/>
          <a:ln w="9525">
            <a:noFill/>
            <a:miter lim="800000"/>
            <a:headEnd/>
            <a:tailEnd/>
          </a:ln>
          <a:effectLst/>
        </p:spPr>
        <p:txBody>
          <a:bodyPr>
            <a:spAutoFit/>
          </a:bodyPr>
          <a:lstStyle/>
          <a:p>
            <a:pPr eaLnBrk="1" hangingPunct="1"/>
            <a:r>
              <a:rPr lang="en-US" sz="1800" b="1">
                <a:latin typeface="Arial" charset="0"/>
              </a:rPr>
              <a:t>They have the </a:t>
            </a:r>
          </a:p>
          <a:p>
            <a:pPr eaLnBrk="1" hangingPunct="1"/>
            <a:r>
              <a:rPr lang="en-US" sz="1800" b="1">
                <a:latin typeface="Arial" charset="0"/>
              </a:rPr>
              <a:t>hydrocarbon tail.</a:t>
            </a:r>
          </a:p>
        </p:txBody>
      </p:sp>
      <p:grpSp>
        <p:nvGrpSpPr>
          <p:cNvPr id="2" name="Group 9"/>
          <p:cNvGrpSpPr>
            <a:grpSpLocks/>
          </p:cNvGrpSpPr>
          <p:nvPr/>
        </p:nvGrpSpPr>
        <p:grpSpPr bwMode="auto">
          <a:xfrm>
            <a:off x="631825" y="1874838"/>
            <a:ext cx="7975600" cy="4587875"/>
            <a:chOff x="398" y="1181"/>
            <a:chExt cx="5024" cy="2890"/>
          </a:xfrm>
        </p:grpSpPr>
        <p:sp>
          <p:nvSpPr>
            <p:cNvPr id="197642" name="Oval 10"/>
            <p:cNvSpPr>
              <a:spLocks noChangeArrowheads="1"/>
            </p:cNvSpPr>
            <p:nvPr/>
          </p:nvSpPr>
          <p:spPr bwMode="auto">
            <a:xfrm rot="5400000">
              <a:off x="836" y="845"/>
              <a:ext cx="818" cy="1585"/>
            </a:xfrm>
            <a:prstGeom prst="ellipse">
              <a:avLst/>
            </a:prstGeom>
            <a:noFill/>
            <a:ln w="38100">
              <a:solidFill>
                <a:schemeClr val="tx1"/>
              </a:solidFill>
              <a:round/>
              <a:headEnd/>
              <a:tailEnd/>
            </a:ln>
            <a:effectLst/>
          </p:spPr>
          <p:txBody>
            <a:bodyPr wrap="none" anchor="ctr"/>
            <a:lstStyle/>
            <a:p>
              <a:endParaRPr lang="en-US"/>
            </a:p>
          </p:txBody>
        </p:sp>
        <p:sp>
          <p:nvSpPr>
            <p:cNvPr id="197643" name="Oval 11"/>
            <p:cNvSpPr>
              <a:spLocks noChangeArrowheads="1"/>
            </p:cNvSpPr>
            <p:nvPr/>
          </p:nvSpPr>
          <p:spPr bwMode="auto">
            <a:xfrm rot="5400000">
              <a:off x="661" y="1892"/>
              <a:ext cx="881" cy="1407"/>
            </a:xfrm>
            <a:prstGeom prst="ellipse">
              <a:avLst/>
            </a:prstGeom>
            <a:noFill/>
            <a:ln w="38100">
              <a:solidFill>
                <a:schemeClr val="tx1"/>
              </a:solidFill>
              <a:round/>
              <a:headEnd/>
              <a:tailEnd/>
            </a:ln>
            <a:effectLst/>
          </p:spPr>
          <p:txBody>
            <a:bodyPr wrap="none" anchor="ctr"/>
            <a:lstStyle/>
            <a:p>
              <a:endParaRPr lang="en-US"/>
            </a:p>
          </p:txBody>
        </p:sp>
        <p:sp>
          <p:nvSpPr>
            <p:cNvPr id="197644" name="Oval 12"/>
            <p:cNvSpPr>
              <a:spLocks noChangeArrowheads="1"/>
            </p:cNvSpPr>
            <p:nvPr/>
          </p:nvSpPr>
          <p:spPr bwMode="auto">
            <a:xfrm rot="5400000">
              <a:off x="2511" y="2711"/>
              <a:ext cx="1135" cy="1585"/>
            </a:xfrm>
            <a:prstGeom prst="ellipse">
              <a:avLst/>
            </a:prstGeom>
            <a:noFill/>
            <a:ln w="38100">
              <a:solidFill>
                <a:schemeClr val="tx1"/>
              </a:solidFill>
              <a:round/>
              <a:headEnd/>
              <a:tailEnd/>
            </a:ln>
            <a:effectLst/>
          </p:spPr>
          <p:txBody>
            <a:bodyPr wrap="none" anchor="ctr"/>
            <a:lstStyle/>
            <a:p>
              <a:endParaRPr lang="en-US"/>
            </a:p>
          </p:txBody>
        </p:sp>
        <p:sp>
          <p:nvSpPr>
            <p:cNvPr id="197645" name="Oval 13"/>
            <p:cNvSpPr>
              <a:spLocks noChangeArrowheads="1"/>
            </p:cNvSpPr>
            <p:nvPr/>
          </p:nvSpPr>
          <p:spPr bwMode="auto">
            <a:xfrm rot="4674061">
              <a:off x="3876" y="2209"/>
              <a:ext cx="1537" cy="1195"/>
            </a:xfrm>
            <a:prstGeom prst="ellipse">
              <a:avLst/>
            </a:prstGeom>
            <a:noFill/>
            <a:ln w="38100">
              <a:solidFill>
                <a:schemeClr val="tx1"/>
              </a:solidFill>
              <a:round/>
              <a:headEnd/>
              <a:tailEnd/>
            </a:ln>
            <a:effectLst/>
          </p:spPr>
          <p:txBody>
            <a:bodyPr wrap="none" anchor="ctr"/>
            <a:lstStyle/>
            <a:p>
              <a:endParaRPr lang="en-US"/>
            </a:p>
          </p:txBody>
        </p:sp>
        <p:sp>
          <p:nvSpPr>
            <p:cNvPr id="197646" name="Oval 14"/>
            <p:cNvSpPr>
              <a:spLocks noChangeArrowheads="1"/>
            </p:cNvSpPr>
            <p:nvPr/>
          </p:nvSpPr>
          <p:spPr bwMode="auto">
            <a:xfrm rot="5400000">
              <a:off x="4221" y="797"/>
              <a:ext cx="818" cy="1585"/>
            </a:xfrm>
            <a:prstGeom prst="ellipse">
              <a:avLst/>
            </a:prstGeom>
            <a:noFill/>
            <a:ln w="38100">
              <a:solidFill>
                <a:schemeClr val="tx1"/>
              </a:solidFill>
              <a:round/>
              <a:headEnd/>
              <a:tailEnd/>
            </a:ln>
            <a:effectLst/>
          </p:spPr>
          <p:txBody>
            <a:bodyPr wrap="none" anchor="ctr"/>
            <a:lstStyle/>
            <a:p>
              <a:endParaRPr lang="en-US"/>
            </a:p>
          </p:txBody>
        </p:sp>
      </p:grpSp>
      <p:sp>
        <p:nvSpPr>
          <p:cNvPr id="197647" name="Text Box 15"/>
          <p:cNvSpPr txBox="1">
            <a:spLocks noChangeArrowheads="1"/>
          </p:cNvSpPr>
          <p:nvPr/>
        </p:nvSpPr>
        <p:spPr bwMode="auto">
          <a:xfrm>
            <a:off x="3136900" y="3479800"/>
            <a:ext cx="3179763" cy="457200"/>
          </a:xfrm>
          <a:prstGeom prst="rect">
            <a:avLst/>
          </a:prstGeom>
          <a:noFill/>
          <a:ln w="9525">
            <a:noFill/>
            <a:miter lim="800000"/>
            <a:headEnd/>
            <a:tailEnd/>
          </a:ln>
          <a:effectLst/>
        </p:spPr>
        <p:txBody>
          <a:bodyPr wrap="none">
            <a:spAutoFit/>
          </a:bodyPr>
          <a:lstStyle/>
          <a:p>
            <a:pPr eaLnBrk="1" hangingPunct="1"/>
            <a:r>
              <a:rPr lang="en-US" b="1">
                <a:latin typeface="Arial" charset="0"/>
              </a:rPr>
              <a:t>So What’s Different?</a:t>
            </a:r>
          </a:p>
        </p:txBody>
      </p:sp>
      <p:sp>
        <p:nvSpPr>
          <p:cNvPr id="197648" name="Text Box 16"/>
          <p:cNvSpPr txBox="1">
            <a:spLocks noChangeArrowheads="1"/>
          </p:cNvSpPr>
          <p:nvPr/>
        </p:nvSpPr>
        <p:spPr bwMode="auto">
          <a:xfrm>
            <a:off x="298450" y="5351463"/>
            <a:ext cx="2166938" cy="822325"/>
          </a:xfrm>
          <a:prstGeom prst="rect">
            <a:avLst/>
          </a:prstGeom>
          <a:noFill/>
          <a:ln w="9525">
            <a:noFill/>
            <a:miter lim="800000"/>
            <a:headEnd/>
            <a:tailEnd/>
          </a:ln>
          <a:effectLst/>
        </p:spPr>
        <p:txBody>
          <a:bodyPr wrap="none">
            <a:spAutoFit/>
          </a:bodyPr>
          <a:lstStyle/>
          <a:p>
            <a:pPr eaLnBrk="1" hangingPunct="1"/>
            <a:r>
              <a:rPr lang="en-US" b="1">
                <a:latin typeface="Arial" charset="0"/>
              </a:rPr>
              <a:t>THE TAILS</a:t>
            </a:r>
          </a:p>
          <a:p>
            <a:pPr eaLnBrk="1" hangingPunct="1"/>
            <a:r>
              <a:rPr lang="en-US" b="1">
                <a:latin typeface="Arial" charset="0"/>
              </a:rPr>
              <a:t>HAVE KINKS!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76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7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47" grpId="0"/>
      <p:bldP spid="19764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r>
              <a:rPr lang="en-US"/>
              <a:t>What causes the kinks?</a:t>
            </a:r>
            <a:br>
              <a:rPr lang="en-US"/>
            </a:br>
            <a:r>
              <a:rPr lang="en-US" sz="2400"/>
              <a:t>Differences in the Tails</a:t>
            </a:r>
          </a:p>
        </p:txBody>
      </p:sp>
      <p:sp>
        <p:nvSpPr>
          <p:cNvPr id="200707" name="Rectangle 3"/>
          <p:cNvSpPr>
            <a:spLocks noGrp="1" noChangeArrowheads="1"/>
          </p:cNvSpPr>
          <p:nvPr>
            <p:ph type="body" sz="half" idx="1"/>
          </p:nvPr>
        </p:nvSpPr>
        <p:spPr>
          <a:xfrm>
            <a:off x="381000" y="1524000"/>
            <a:ext cx="4113213" cy="4876800"/>
          </a:xfrm>
        </p:spPr>
        <p:txBody>
          <a:bodyPr/>
          <a:lstStyle/>
          <a:p>
            <a:r>
              <a:rPr lang="en-US" sz="2600" b="1" dirty="0"/>
              <a:t>Saturated</a:t>
            </a:r>
            <a:r>
              <a:rPr lang="en-US" sz="2600" dirty="0"/>
              <a:t> fatty acids</a:t>
            </a:r>
          </a:p>
          <a:p>
            <a:pPr>
              <a:buFont typeface="Wingdings" pitchFamily="2" charset="2"/>
              <a:buNone/>
            </a:pPr>
            <a:r>
              <a:rPr lang="en-US" sz="2600" dirty="0"/>
              <a:t>		No kinks</a:t>
            </a:r>
          </a:p>
        </p:txBody>
      </p:sp>
      <p:sp>
        <p:nvSpPr>
          <p:cNvPr id="200708" name="Rectangle 4"/>
          <p:cNvSpPr>
            <a:spLocks noGrp="1" noChangeArrowheads="1"/>
          </p:cNvSpPr>
          <p:nvPr>
            <p:ph type="body" sz="half" idx="2"/>
          </p:nvPr>
        </p:nvSpPr>
        <p:spPr>
          <a:xfrm>
            <a:off x="4437063" y="1447800"/>
            <a:ext cx="4514850" cy="4678363"/>
          </a:xfrm>
        </p:spPr>
        <p:txBody>
          <a:bodyPr/>
          <a:lstStyle/>
          <a:p>
            <a:r>
              <a:rPr lang="en-US" sz="2600" b="1" dirty="0"/>
              <a:t>Unsaturated</a:t>
            </a:r>
            <a:r>
              <a:rPr lang="en-US" sz="2600" dirty="0"/>
              <a:t> fatty acids</a:t>
            </a:r>
          </a:p>
          <a:p>
            <a:pPr>
              <a:buFont typeface="Wingdings" pitchFamily="2" charset="2"/>
              <a:buNone/>
            </a:pPr>
            <a:r>
              <a:rPr lang="en-US" sz="2600" dirty="0"/>
              <a:t>	One kink (mono)</a:t>
            </a:r>
          </a:p>
          <a:p>
            <a:pPr>
              <a:buFont typeface="Wingdings" pitchFamily="2" charset="2"/>
              <a:buNone/>
            </a:pPr>
            <a:r>
              <a:rPr lang="en-US" sz="2600" dirty="0"/>
              <a:t>	More than 1 kink (poly)</a:t>
            </a:r>
          </a:p>
          <a:p>
            <a:pPr>
              <a:buFont typeface="Wingdings" pitchFamily="2" charset="2"/>
              <a:buNone/>
            </a:pPr>
            <a:endParaRPr lang="en-US" sz="2600" dirty="0"/>
          </a:p>
        </p:txBody>
      </p:sp>
      <p:pic>
        <p:nvPicPr>
          <p:cNvPr id="200709" name="Picture 5" descr="Fig24_7lauric_acid"/>
          <p:cNvPicPr>
            <a:picLocks noChangeAspect="1" noChangeArrowheads="1"/>
          </p:cNvPicPr>
          <p:nvPr/>
        </p:nvPicPr>
        <p:blipFill>
          <a:blip r:embed="rId3" cstate="print"/>
          <a:srcRect t="15906" b="18257"/>
          <a:stretch>
            <a:fillRect/>
          </a:stretch>
        </p:blipFill>
        <p:spPr bwMode="auto">
          <a:xfrm>
            <a:off x="685800" y="2819400"/>
            <a:ext cx="3211512" cy="863600"/>
          </a:xfrm>
          <a:prstGeom prst="rect">
            <a:avLst/>
          </a:prstGeom>
          <a:noFill/>
        </p:spPr>
      </p:pic>
      <p:pic>
        <p:nvPicPr>
          <p:cNvPr id="200710" name="Picture 6" descr="Fig24_7linoleic_acid"/>
          <p:cNvPicPr>
            <a:picLocks noChangeAspect="1" noChangeArrowheads="1"/>
          </p:cNvPicPr>
          <p:nvPr/>
        </p:nvPicPr>
        <p:blipFill>
          <a:blip r:embed="rId4" cstate="print"/>
          <a:srcRect t="6721"/>
          <a:stretch>
            <a:fillRect/>
          </a:stretch>
        </p:blipFill>
        <p:spPr bwMode="auto">
          <a:xfrm>
            <a:off x="5105400" y="2971800"/>
            <a:ext cx="3200400" cy="1983419"/>
          </a:xfrm>
          <a:prstGeom prst="rect">
            <a:avLst/>
          </a:prstGeom>
          <a:noFill/>
        </p:spPr>
      </p:pic>
      <p:sp>
        <p:nvSpPr>
          <p:cNvPr id="200711" name="Text Box 7"/>
          <p:cNvSpPr txBox="1">
            <a:spLocks noChangeArrowheads="1"/>
          </p:cNvSpPr>
          <p:nvPr/>
        </p:nvSpPr>
        <p:spPr bwMode="auto">
          <a:xfrm>
            <a:off x="630238" y="3873500"/>
            <a:ext cx="3155950" cy="915988"/>
          </a:xfrm>
          <a:prstGeom prst="rect">
            <a:avLst/>
          </a:prstGeom>
          <a:noFill/>
          <a:ln w="9525">
            <a:noFill/>
            <a:miter lim="800000"/>
            <a:headEnd/>
            <a:tailEnd/>
          </a:ln>
          <a:effectLst/>
        </p:spPr>
        <p:txBody>
          <a:bodyPr wrap="none">
            <a:spAutoFit/>
          </a:bodyPr>
          <a:lstStyle/>
          <a:p>
            <a:pPr algn="ctr" eaLnBrk="1" hangingPunct="1"/>
            <a:r>
              <a:rPr lang="en-US" sz="1800" dirty="0">
                <a:latin typeface="Arial" charset="0"/>
              </a:rPr>
              <a:t>each C has 2 H atoms</a:t>
            </a:r>
          </a:p>
          <a:p>
            <a:pPr algn="ctr" eaLnBrk="1" hangingPunct="1"/>
            <a:r>
              <a:rPr lang="en-US" sz="1800" dirty="0">
                <a:latin typeface="Arial" charset="0"/>
              </a:rPr>
              <a:t> C</a:t>
            </a:r>
            <a:r>
              <a:rPr lang="en-US" sz="1800" dirty="0">
                <a:latin typeface="Arial" charset="0"/>
                <a:cs typeface="Arial" charset="0"/>
              </a:rPr>
              <a:t>▬ </a:t>
            </a:r>
            <a:r>
              <a:rPr lang="en-US" sz="1800" dirty="0">
                <a:latin typeface="Arial" charset="0"/>
              </a:rPr>
              <a:t>C ▬ C ▬ C</a:t>
            </a:r>
          </a:p>
          <a:p>
            <a:pPr algn="ctr" eaLnBrk="1" hangingPunct="1"/>
            <a:r>
              <a:rPr lang="en-US" sz="1800" dirty="0">
                <a:latin typeface="Arial" charset="0"/>
              </a:rPr>
              <a:t>(carbon-carbon single bonds)</a:t>
            </a:r>
          </a:p>
        </p:txBody>
      </p:sp>
      <p:sp>
        <p:nvSpPr>
          <p:cNvPr id="200713" name="Text Box 9"/>
          <p:cNvSpPr txBox="1">
            <a:spLocks noChangeArrowheads="1"/>
          </p:cNvSpPr>
          <p:nvPr/>
        </p:nvSpPr>
        <p:spPr bwMode="auto">
          <a:xfrm>
            <a:off x="5105400" y="4953000"/>
            <a:ext cx="3244850" cy="946150"/>
          </a:xfrm>
          <a:prstGeom prst="rect">
            <a:avLst/>
          </a:prstGeom>
          <a:noFill/>
          <a:ln w="9525">
            <a:noFill/>
            <a:miter lim="800000"/>
            <a:headEnd/>
            <a:tailEnd/>
          </a:ln>
          <a:effectLst/>
        </p:spPr>
        <p:txBody>
          <a:bodyPr wrap="none">
            <a:spAutoFit/>
          </a:bodyPr>
          <a:lstStyle/>
          <a:p>
            <a:pPr algn="ctr" eaLnBrk="1" hangingPunct="1"/>
            <a:r>
              <a:rPr lang="en-US" sz="1800" dirty="0">
                <a:latin typeface="Arial" charset="0"/>
              </a:rPr>
              <a:t>Some C have only 1 H atom</a:t>
            </a:r>
          </a:p>
          <a:p>
            <a:pPr algn="ctr" eaLnBrk="1" hangingPunct="1"/>
            <a:r>
              <a:rPr lang="en-US" sz="1800" dirty="0">
                <a:latin typeface="Arial" charset="0"/>
              </a:rPr>
              <a:t> C</a:t>
            </a:r>
            <a:r>
              <a:rPr lang="en-US" sz="1800" dirty="0">
                <a:latin typeface="Arial" charset="0"/>
                <a:cs typeface="Arial" charset="0"/>
              </a:rPr>
              <a:t>▬ </a:t>
            </a:r>
            <a:r>
              <a:rPr lang="en-US" sz="1800" dirty="0">
                <a:latin typeface="Arial" charset="0"/>
              </a:rPr>
              <a:t>C </a:t>
            </a:r>
            <a:r>
              <a:rPr lang="en-US" sz="2000" b="1" dirty="0">
                <a:latin typeface="Arial" charset="0"/>
              </a:rPr>
              <a:t>=</a:t>
            </a:r>
            <a:r>
              <a:rPr lang="en-US" sz="1800" dirty="0">
                <a:latin typeface="Arial" charset="0"/>
              </a:rPr>
              <a:t> C ▬ C</a:t>
            </a:r>
          </a:p>
          <a:p>
            <a:pPr algn="ctr" eaLnBrk="1" hangingPunct="1"/>
            <a:r>
              <a:rPr lang="en-US" sz="1800" dirty="0">
                <a:latin typeface="Arial" charset="0"/>
              </a:rPr>
              <a:t>(carbon-carbon double bonds)</a:t>
            </a:r>
          </a:p>
        </p:txBody>
      </p:sp>
      <p:sp>
        <p:nvSpPr>
          <p:cNvPr id="200717" name="Text Box 13"/>
          <p:cNvSpPr txBox="1">
            <a:spLocks noChangeArrowheads="1"/>
          </p:cNvSpPr>
          <p:nvPr/>
        </p:nvSpPr>
        <p:spPr bwMode="auto">
          <a:xfrm>
            <a:off x="5181600" y="5903893"/>
            <a:ext cx="3352800" cy="954107"/>
          </a:xfrm>
          <a:prstGeom prst="rect">
            <a:avLst/>
          </a:prstGeom>
          <a:noFill/>
          <a:ln w="9525">
            <a:noFill/>
            <a:miter lim="800000"/>
            <a:headEnd/>
            <a:tailEnd/>
          </a:ln>
          <a:effectLst/>
        </p:spPr>
        <p:txBody>
          <a:bodyPr wrap="square">
            <a:spAutoFit/>
          </a:bodyPr>
          <a:lstStyle/>
          <a:p>
            <a:pPr algn="ctr" eaLnBrk="1" hangingPunct="1"/>
            <a:r>
              <a:rPr lang="en-US" sz="1400" dirty="0">
                <a:latin typeface="+mn-lt"/>
              </a:rPr>
              <a:t>Kinks occur at double bonds. </a:t>
            </a:r>
            <a:endParaRPr lang="en-US" sz="1400" dirty="0" smtClean="0">
              <a:latin typeface="+mn-lt"/>
            </a:endParaRPr>
          </a:p>
          <a:p>
            <a:pPr algn="ctr" eaLnBrk="1" hangingPunct="1"/>
            <a:r>
              <a:rPr lang="en-US" sz="1400" dirty="0" smtClean="0"/>
              <a:t>(True of Unsaturated Fatty Acids that are found in Nature.)</a:t>
            </a:r>
          </a:p>
          <a:p>
            <a:pPr algn="ctr" eaLnBrk="1" hangingPunct="1"/>
            <a:endParaRPr lang="en-US" sz="1400" dirty="0">
              <a:latin typeface="+mn-l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Unsatd and Satd Fatty Acids melting point graph"/>
          <p:cNvPicPr>
            <a:picLocks noChangeAspect="1" noChangeArrowheads="1"/>
          </p:cNvPicPr>
          <p:nvPr/>
        </p:nvPicPr>
        <p:blipFill>
          <a:blip r:embed="rId3" cstate="print"/>
          <a:srcRect/>
          <a:stretch>
            <a:fillRect/>
          </a:stretch>
        </p:blipFill>
        <p:spPr bwMode="auto">
          <a:xfrm>
            <a:off x="396875" y="1670050"/>
            <a:ext cx="6197600" cy="4573588"/>
          </a:xfrm>
          <a:prstGeom prst="rect">
            <a:avLst/>
          </a:prstGeom>
          <a:noFill/>
        </p:spPr>
      </p:pic>
      <p:sp>
        <p:nvSpPr>
          <p:cNvPr id="199683" name="Rectangle 3"/>
          <p:cNvSpPr>
            <a:spLocks noGrp="1" noChangeArrowheads="1"/>
          </p:cNvSpPr>
          <p:nvPr>
            <p:ph type="title"/>
          </p:nvPr>
        </p:nvSpPr>
        <p:spPr/>
        <p:txBody>
          <a:bodyPr/>
          <a:lstStyle/>
          <a:p>
            <a:r>
              <a:rPr lang="en-US" sz="3200"/>
              <a:t>What difference does a kink make?</a:t>
            </a:r>
          </a:p>
        </p:txBody>
      </p:sp>
      <p:grpSp>
        <p:nvGrpSpPr>
          <p:cNvPr id="2" name="Group 4"/>
          <p:cNvGrpSpPr>
            <a:grpSpLocks/>
          </p:cNvGrpSpPr>
          <p:nvPr/>
        </p:nvGrpSpPr>
        <p:grpSpPr bwMode="auto">
          <a:xfrm>
            <a:off x="1325563" y="1727200"/>
            <a:ext cx="7570787" cy="1873250"/>
            <a:chOff x="835" y="1088"/>
            <a:chExt cx="4769" cy="1180"/>
          </a:xfrm>
        </p:grpSpPr>
        <p:grpSp>
          <p:nvGrpSpPr>
            <p:cNvPr id="3" name="Group 5"/>
            <p:cNvGrpSpPr>
              <a:grpSpLocks/>
            </p:cNvGrpSpPr>
            <p:nvPr/>
          </p:nvGrpSpPr>
          <p:grpSpPr bwMode="auto">
            <a:xfrm>
              <a:off x="835" y="2037"/>
              <a:ext cx="4541" cy="231"/>
              <a:chOff x="1054" y="2619"/>
              <a:chExt cx="4541" cy="231"/>
            </a:xfrm>
          </p:grpSpPr>
          <p:sp>
            <p:nvSpPr>
              <p:cNvPr id="199686" name="Line 6"/>
              <p:cNvSpPr>
                <a:spLocks noChangeShapeType="1"/>
              </p:cNvSpPr>
              <p:nvPr/>
            </p:nvSpPr>
            <p:spPr bwMode="auto">
              <a:xfrm>
                <a:off x="1054" y="2718"/>
                <a:ext cx="3110" cy="6"/>
              </a:xfrm>
              <a:prstGeom prst="line">
                <a:avLst/>
              </a:prstGeom>
              <a:noFill/>
              <a:ln w="57150">
                <a:solidFill>
                  <a:srgbClr val="3366CC"/>
                </a:solidFill>
                <a:round/>
                <a:headEnd/>
                <a:tailEnd/>
              </a:ln>
              <a:effectLst/>
            </p:spPr>
            <p:txBody>
              <a:bodyPr/>
              <a:lstStyle/>
              <a:p>
                <a:endParaRPr lang="en-US"/>
              </a:p>
            </p:txBody>
          </p:sp>
          <p:sp>
            <p:nvSpPr>
              <p:cNvPr id="199687" name="Text Box 7"/>
              <p:cNvSpPr txBox="1">
                <a:spLocks noChangeArrowheads="1"/>
              </p:cNvSpPr>
              <p:nvPr/>
            </p:nvSpPr>
            <p:spPr bwMode="auto">
              <a:xfrm>
                <a:off x="4199" y="2619"/>
                <a:ext cx="1396" cy="231"/>
              </a:xfrm>
              <a:prstGeom prst="rect">
                <a:avLst/>
              </a:prstGeom>
              <a:noFill/>
              <a:ln w="9525">
                <a:noFill/>
                <a:miter lim="800000"/>
                <a:headEnd/>
                <a:tailEnd/>
              </a:ln>
              <a:effectLst/>
            </p:spPr>
            <p:txBody>
              <a:bodyPr wrap="none">
                <a:spAutoFit/>
              </a:bodyPr>
              <a:lstStyle/>
              <a:p>
                <a:pPr eaLnBrk="1" hangingPunct="1"/>
                <a:r>
                  <a:rPr lang="en-US" sz="1800" b="1">
                    <a:latin typeface="Arial" charset="0"/>
                  </a:rPr>
                  <a:t>Room temperature</a:t>
                </a:r>
              </a:p>
            </p:txBody>
          </p:sp>
        </p:grpSp>
        <p:sp>
          <p:nvSpPr>
            <p:cNvPr id="199688" name="Text Box 8"/>
            <p:cNvSpPr txBox="1">
              <a:spLocks noChangeArrowheads="1"/>
            </p:cNvSpPr>
            <p:nvPr/>
          </p:nvSpPr>
          <p:spPr bwMode="auto">
            <a:xfrm>
              <a:off x="4256" y="1088"/>
              <a:ext cx="1348" cy="750"/>
            </a:xfrm>
            <a:prstGeom prst="rect">
              <a:avLst/>
            </a:prstGeom>
            <a:noFill/>
            <a:ln w="9525">
              <a:noFill/>
              <a:miter lim="800000"/>
              <a:headEnd/>
              <a:tailEnd/>
            </a:ln>
            <a:effectLst/>
          </p:spPr>
          <p:txBody>
            <a:bodyPr wrap="none">
              <a:spAutoFit/>
            </a:bodyPr>
            <a:lstStyle/>
            <a:p>
              <a:pPr eaLnBrk="1" hangingPunct="1"/>
              <a:r>
                <a:rPr lang="en-US" sz="1800" b="1" i="1">
                  <a:solidFill>
                    <a:srgbClr val="3366CC"/>
                  </a:solidFill>
                  <a:latin typeface="Arial" charset="0"/>
                </a:rPr>
                <a:t>Fats containing</a:t>
              </a:r>
            </a:p>
            <a:p>
              <a:pPr eaLnBrk="1" hangingPunct="1"/>
              <a:r>
                <a:rPr lang="en-US" sz="1800" b="1" i="1">
                  <a:solidFill>
                    <a:srgbClr val="3366CC"/>
                  </a:solidFill>
                  <a:latin typeface="Arial" charset="0"/>
                </a:rPr>
                <a:t>these fatty acids</a:t>
              </a:r>
            </a:p>
            <a:p>
              <a:pPr eaLnBrk="1" hangingPunct="1"/>
              <a:r>
                <a:rPr lang="en-US" sz="1800" b="1" i="1">
                  <a:solidFill>
                    <a:srgbClr val="3366CC"/>
                  </a:solidFill>
                  <a:latin typeface="Arial" charset="0"/>
                </a:rPr>
                <a:t>are solids at </a:t>
              </a:r>
            </a:p>
            <a:p>
              <a:pPr eaLnBrk="1" hangingPunct="1"/>
              <a:r>
                <a:rPr lang="en-US" sz="1800" b="1" i="1">
                  <a:solidFill>
                    <a:srgbClr val="3366CC"/>
                  </a:solidFill>
                  <a:latin typeface="Arial" charset="0"/>
                </a:rPr>
                <a:t>room temperature</a:t>
              </a:r>
            </a:p>
          </p:txBody>
        </p:sp>
      </p:grpSp>
      <p:sp>
        <p:nvSpPr>
          <p:cNvPr id="199689" name="Rectangle 9"/>
          <p:cNvSpPr>
            <a:spLocks noChangeArrowheads="1"/>
          </p:cNvSpPr>
          <p:nvPr/>
        </p:nvSpPr>
        <p:spPr bwMode="auto">
          <a:xfrm>
            <a:off x="6546850" y="4021138"/>
            <a:ext cx="2178050" cy="1190625"/>
          </a:xfrm>
          <a:prstGeom prst="rect">
            <a:avLst/>
          </a:prstGeom>
          <a:noFill/>
          <a:ln w="9525">
            <a:noFill/>
            <a:miter lim="800000"/>
            <a:headEnd/>
            <a:tailEnd/>
          </a:ln>
          <a:effectLst/>
        </p:spPr>
        <p:txBody>
          <a:bodyPr>
            <a:spAutoFit/>
          </a:bodyPr>
          <a:lstStyle/>
          <a:p>
            <a:pPr eaLnBrk="1" hangingPunct="1"/>
            <a:r>
              <a:rPr lang="en-US" sz="1800" b="1" i="1">
                <a:solidFill>
                  <a:srgbClr val="F7433F"/>
                </a:solidFill>
                <a:latin typeface="Arial" charset="0"/>
              </a:rPr>
              <a:t>Oils containing</a:t>
            </a:r>
          </a:p>
          <a:p>
            <a:pPr eaLnBrk="1" hangingPunct="1"/>
            <a:r>
              <a:rPr lang="en-US" sz="1800" b="1" i="1">
                <a:solidFill>
                  <a:srgbClr val="F7433F"/>
                </a:solidFill>
                <a:latin typeface="Arial" charset="0"/>
              </a:rPr>
              <a:t>these fatty acids</a:t>
            </a:r>
          </a:p>
          <a:p>
            <a:pPr eaLnBrk="1" hangingPunct="1"/>
            <a:r>
              <a:rPr lang="en-US" sz="1800" b="1" i="1">
                <a:solidFill>
                  <a:srgbClr val="F7433F"/>
                </a:solidFill>
                <a:latin typeface="Arial" charset="0"/>
              </a:rPr>
              <a:t>are liquid at </a:t>
            </a:r>
          </a:p>
          <a:p>
            <a:pPr eaLnBrk="1" hangingPunct="1"/>
            <a:r>
              <a:rPr lang="en-US" sz="1800" b="1" i="1">
                <a:solidFill>
                  <a:srgbClr val="F7433F"/>
                </a:solidFill>
                <a:latin typeface="Arial" charset="0"/>
              </a:rPr>
              <a:t>room temperature</a:t>
            </a:r>
          </a:p>
        </p:txBody>
      </p:sp>
      <p:grpSp>
        <p:nvGrpSpPr>
          <p:cNvPr id="4" name="Group 10"/>
          <p:cNvGrpSpPr>
            <a:grpSpLocks/>
          </p:cNvGrpSpPr>
          <p:nvPr/>
        </p:nvGrpSpPr>
        <p:grpSpPr bwMode="auto">
          <a:xfrm>
            <a:off x="3160713" y="3503613"/>
            <a:ext cx="2232025" cy="1519237"/>
            <a:chOff x="1991" y="2207"/>
            <a:chExt cx="1406" cy="957"/>
          </a:xfrm>
        </p:grpSpPr>
        <p:sp>
          <p:nvSpPr>
            <p:cNvPr id="199691" name="Text Box 11"/>
            <p:cNvSpPr txBox="1">
              <a:spLocks noChangeArrowheads="1"/>
            </p:cNvSpPr>
            <p:nvPr/>
          </p:nvSpPr>
          <p:spPr bwMode="auto">
            <a:xfrm>
              <a:off x="1991" y="2207"/>
              <a:ext cx="479" cy="212"/>
            </a:xfrm>
            <a:prstGeom prst="rect">
              <a:avLst/>
            </a:prstGeom>
            <a:noFill/>
            <a:ln w="9525">
              <a:noFill/>
              <a:miter lim="800000"/>
              <a:headEnd/>
              <a:tailEnd/>
            </a:ln>
            <a:effectLst/>
          </p:spPr>
          <p:txBody>
            <a:bodyPr wrap="none">
              <a:spAutoFit/>
            </a:bodyPr>
            <a:lstStyle/>
            <a:p>
              <a:pPr eaLnBrk="1" hangingPunct="1"/>
              <a:r>
                <a:rPr lang="en-US" sz="1600" b="1">
                  <a:latin typeface="Arial" charset="0"/>
                </a:rPr>
                <a:t>1 kink</a:t>
              </a:r>
            </a:p>
          </p:txBody>
        </p:sp>
        <p:sp>
          <p:nvSpPr>
            <p:cNvPr id="199692" name="Text Box 12"/>
            <p:cNvSpPr txBox="1">
              <a:spLocks noChangeArrowheads="1"/>
            </p:cNvSpPr>
            <p:nvPr/>
          </p:nvSpPr>
          <p:spPr bwMode="auto">
            <a:xfrm>
              <a:off x="1991" y="2401"/>
              <a:ext cx="550" cy="212"/>
            </a:xfrm>
            <a:prstGeom prst="rect">
              <a:avLst/>
            </a:prstGeom>
            <a:noFill/>
            <a:ln w="9525">
              <a:noFill/>
              <a:miter lim="800000"/>
              <a:headEnd/>
              <a:tailEnd/>
            </a:ln>
            <a:effectLst/>
          </p:spPr>
          <p:txBody>
            <a:bodyPr wrap="none">
              <a:spAutoFit/>
            </a:bodyPr>
            <a:lstStyle/>
            <a:p>
              <a:pPr eaLnBrk="1" hangingPunct="1"/>
              <a:r>
                <a:rPr lang="en-US" sz="1600" b="1">
                  <a:latin typeface="Arial" charset="0"/>
                </a:rPr>
                <a:t>2 kinks</a:t>
              </a:r>
            </a:p>
          </p:txBody>
        </p:sp>
        <p:sp>
          <p:nvSpPr>
            <p:cNvPr id="199693" name="Text Box 13"/>
            <p:cNvSpPr txBox="1">
              <a:spLocks noChangeArrowheads="1"/>
            </p:cNvSpPr>
            <p:nvPr/>
          </p:nvSpPr>
          <p:spPr bwMode="auto">
            <a:xfrm>
              <a:off x="1991" y="2557"/>
              <a:ext cx="550" cy="212"/>
            </a:xfrm>
            <a:prstGeom prst="rect">
              <a:avLst/>
            </a:prstGeom>
            <a:noFill/>
            <a:ln w="9525">
              <a:noFill/>
              <a:miter lim="800000"/>
              <a:headEnd/>
              <a:tailEnd/>
            </a:ln>
            <a:effectLst/>
          </p:spPr>
          <p:txBody>
            <a:bodyPr wrap="none">
              <a:spAutoFit/>
            </a:bodyPr>
            <a:lstStyle/>
            <a:p>
              <a:pPr eaLnBrk="1" hangingPunct="1"/>
              <a:r>
                <a:rPr lang="en-US" sz="1600" b="1">
                  <a:latin typeface="Arial" charset="0"/>
                </a:rPr>
                <a:t>3 kinks</a:t>
              </a:r>
            </a:p>
          </p:txBody>
        </p:sp>
        <p:sp>
          <p:nvSpPr>
            <p:cNvPr id="199694" name="Text Box 14"/>
            <p:cNvSpPr txBox="1">
              <a:spLocks noChangeArrowheads="1"/>
            </p:cNvSpPr>
            <p:nvPr/>
          </p:nvSpPr>
          <p:spPr bwMode="auto">
            <a:xfrm>
              <a:off x="2847" y="2952"/>
              <a:ext cx="550" cy="212"/>
            </a:xfrm>
            <a:prstGeom prst="rect">
              <a:avLst/>
            </a:prstGeom>
            <a:noFill/>
            <a:ln w="9525">
              <a:noFill/>
              <a:miter lim="800000"/>
              <a:headEnd/>
              <a:tailEnd/>
            </a:ln>
            <a:effectLst/>
          </p:spPr>
          <p:txBody>
            <a:bodyPr wrap="none">
              <a:spAutoFit/>
            </a:bodyPr>
            <a:lstStyle/>
            <a:p>
              <a:pPr eaLnBrk="1" hangingPunct="1"/>
              <a:r>
                <a:rPr lang="en-US" sz="1600" b="1">
                  <a:latin typeface="Arial" charset="0"/>
                </a:rPr>
                <a:t>4 kinks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96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r>
              <a:rPr lang="en-US" sz="3200"/>
              <a:t>Fish that swim in the cold north Atlantic would have what type of fatty acid in their blood?</a:t>
            </a:r>
          </a:p>
        </p:txBody>
      </p:sp>
      <p:sp>
        <p:nvSpPr>
          <p:cNvPr id="240643" name="Rectangle 3"/>
          <p:cNvSpPr>
            <a:spLocks noGrp="1" noChangeArrowheads="1"/>
          </p:cNvSpPr>
          <p:nvPr>
            <p:ph type="body" idx="1"/>
          </p:nvPr>
        </p:nvSpPr>
        <p:spPr>
          <a:xfrm>
            <a:off x="304800" y="2057400"/>
            <a:ext cx="8382000" cy="3048000"/>
          </a:xfrm>
        </p:spPr>
        <p:txBody>
          <a:bodyPr/>
          <a:lstStyle/>
          <a:p>
            <a:pPr marL="571500" indent="-571500">
              <a:buFont typeface="Wingdings" pitchFamily="2" charset="2"/>
              <a:buAutoNum type="alphaUcPeriod"/>
            </a:pPr>
            <a:r>
              <a:rPr lang="en-US" dirty="0"/>
              <a:t>Saturated fatty acids with short tails</a:t>
            </a:r>
          </a:p>
          <a:p>
            <a:pPr marL="571500" indent="-571500">
              <a:buFont typeface="Wingdings" pitchFamily="2" charset="2"/>
              <a:buAutoNum type="alphaUcPeriod"/>
            </a:pPr>
            <a:r>
              <a:rPr lang="en-US" dirty="0"/>
              <a:t>Saturated acids with long tails</a:t>
            </a:r>
          </a:p>
          <a:p>
            <a:pPr marL="571500" indent="-571500">
              <a:buFont typeface="Wingdings" pitchFamily="2" charset="2"/>
              <a:buAutoNum type="alphaUcPeriod"/>
            </a:pPr>
            <a:r>
              <a:rPr lang="en-US" dirty="0"/>
              <a:t>Unsaturated acids with lots of double bonds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Unsatd and Satd Fatty Acids melting point graph"/>
          <p:cNvPicPr>
            <a:picLocks noChangeAspect="1" noChangeArrowheads="1"/>
          </p:cNvPicPr>
          <p:nvPr/>
        </p:nvPicPr>
        <p:blipFill>
          <a:blip r:embed="rId3" cstate="print"/>
          <a:srcRect/>
          <a:stretch>
            <a:fillRect/>
          </a:stretch>
        </p:blipFill>
        <p:spPr bwMode="auto">
          <a:xfrm>
            <a:off x="396875" y="1670050"/>
            <a:ext cx="6197600" cy="4573588"/>
          </a:xfrm>
          <a:prstGeom prst="rect">
            <a:avLst/>
          </a:prstGeom>
          <a:noFill/>
        </p:spPr>
      </p:pic>
      <p:sp>
        <p:nvSpPr>
          <p:cNvPr id="234499" name="Rectangle 3"/>
          <p:cNvSpPr>
            <a:spLocks noGrp="1" noChangeArrowheads="1"/>
          </p:cNvSpPr>
          <p:nvPr>
            <p:ph type="title"/>
          </p:nvPr>
        </p:nvSpPr>
        <p:spPr/>
        <p:txBody>
          <a:bodyPr/>
          <a:lstStyle/>
          <a:p>
            <a:r>
              <a:rPr lang="en-US" sz="2800"/>
              <a:t>If you were a fish, swimming in the cold North Atlantic, what would you want flowing through your veins?</a:t>
            </a:r>
          </a:p>
        </p:txBody>
      </p:sp>
      <p:grpSp>
        <p:nvGrpSpPr>
          <p:cNvPr id="2" name="Group 10"/>
          <p:cNvGrpSpPr>
            <a:grpSpLocks/>
          </p:cNvGrpSpPr>
          <p:nvPr/>
        </p:nvGrpSpPr>
        <p:grpSpPr bwMode="auto">
          <a:xfrm>
            <a:off x="3160713" y="3503613"/>
            <a:ext cx="2232025" cy="1519237"/>
            <a:chOff x="1991" y="2207"/>
            <a:chExt cx="1406" cy="957"/>
          </a:xfrm>
        </p:grpSpPr>
        <p:sp>
          <p:nvSpPr>
            <p:cNvPr id="234507" name="Text Box 11"/>
            <p:cNvSpPr txBox="1">
              <a:spLocks noChangeArrowheads="1"/>
            </p:cNvSpPr>
            <p:nvPr/>
          </p:nvSpPr>
          <p:spPr bwMode="auto">
            <a:xfrm>
              <a:off x="1991" y="2207"/>
              <a:ext cx="479" cy="212"/>
            </a:xfrm>
            <a:prstGeom prst="rect">
              <a:avLst/>
            </a:prstGeom>
            <a:noFill/>
            <a:ln w="9525">
              <a:noFill/>
              <a:miter lim="800000"/>
              <a:headEnd/>
              <a:tailEnd/>
            </a:ln>
            <a:effectLst/>
          </p:spPr>
          <p:txBody>
            <a:bodyPr wrap="none">
              <a:spAutoFit/>
            </a:bodyPr>
            <a:lstStyle/>
            <a:p>
              <a:pPr eaLnBrk="1" hangingPunct="1"/>
              <a:r>
                <a:rPr lang="en-US" sz="1600" b="1">
                  <a:latin typeface="Arial" charset="0"/>
                </a:rPr>
                <a:t>1 kink</a:t>
              </a:r>
            </a:p>
          </p:txBody>
        </p:sp>
        <p:sp>
          <p:nvSpPr>
            <p:cNvPr id="234508" name="Text Box 12"/>
            <p:cNvSpPr txBox="1">
              <a:spLocks noChangeArrowheads="1"/>
            </p:cNvSpPr>
            <p:nvPr/>
          </p:nvSpPr>
          <p:spPr bwMode="auto">
            <a:xfrm>
              <a:off x="1991" y="2401"/>
              <a:ext cx="550" cy="212"/>
            </a:xfrm>
            <a:prstGeom prst="rect">
              <a:avLst/>
            </a:prstGeom>
            <a:noFill/>
            <a:ln w="9525">
              <a:noFill/>
              <a:miter lim="800000"/>
              <a:headEnd/>
              <a:tailEnd/>
            </a:ln>
            <a:effectLst/>
          </p:spPr>
          <p:txBody>
            <a:bodyPr wrap="none">
              <a:spAutoFit/>
            </a:bodyPr>
            <a:lstStyle/>
            <a:p>
              <a:pPr eaLnBrk="1" hangingPunct="1"/>
              <a:r>
                <a:rPr lang="en-US" sz="1600" b="1">
                  <a:latin typeface="Arial" charset="0"/>
                </a:rPr>
                <a:t>2 kinks</a:t>
              </a:r>
            </a:p>
          </p:txBody>
        </p:sp>
        <p:sp>
          <p:nvSpPr>
            <p:cNvPr id="234509" name="Text Box 13"/>
            <p:cNvSpPr txBox="1">
              <a:spLocks noChangeArrowheads="1"/>
            </p:cNvSpPr>
            <p:nvPr/>
          </p:nvSpPr>
          <p:spPr bwMode="auto">
            <a:xfrm>
              <a:off x="1991" y="2557"/>
              <a:ext cx="550" cy="212"/>
            </a:xfrm>
            <a:prstGeom prst="rect">
              <a:avLst/>
            </a:prstGeom>
            <a:noFill/>
            <a:ln w="9525">
              <a:noFill/>
              <a:miter lim="800000"/>
              <a:headEnd/>
              <a:tailEnd/>
            </a:ln>
            <a:effectLst/>
          </p:spPr>
          <p:txBody>
            <a:bodyPr wrap="none">
              <a:spAutoFit/>
            </a:bodyPr>
            <a:lstStyle/>
            <a:p>
              <a:pPr eaLnBrk="1" hangingPunct="1"/>
              <a:r>
                <a:rPr lang="en-US" sz="1600" b="1">
                  <a:latin typeface="Arial" charset="0"/>
                </a:rPr>
                <a:t>3 kinks</a:t>
              </a:r>
            </a:p>
          </p:txBody>
        </p:sp>
        <p:sp>
          <p:nvSpPr>
            <p:cNvPr id="234510" name="Text Box 14"/>
            <p:cNvSpPr txBox="1">
              <a:spLocks noChangeArrowheads="1"/>
            </p:cNvSpPr>
            <p:nvPr/>
          </p:nvSpPr>
          <p:spPr bwMode="auto">
            <a:xfrm>
              <a:off x="2847" y="2952"/>
              <a:ext cx="550" cy="212"/>
            </a:xfrm>
            <a:prstGeom prst="rect">
              <a:avLst/>
            </a:prstGeom>
            <a:noFill/>
            <a:ln w="9525">
              <a:noFill/>
              <a:miter lim="800000"/>
              <a:headEnd/>
              <a:tailEnd/>
            </a:ln>
            <a:effectLst/>
          </p:spPr>
          <p:txBody>
            <a:bodyPr wrap="none">
              <a:spAutoFit/>
            </a:bodyPr>
            <a:lstStyle/>
            <a:p>
              <a:pPr eaLnBrk="1" hangingPunct="1"/>
              <a:r>
                <a:rPr lang="en-US" sz="1600" b="1">
                  <a:latin typeface="Arial" charset="0"/>
                </a:rPr>
                <a:t>4 kinks</a:t>
              </a:r>
            </a:p>
          </p:txBody>
        </p:sp>
      </p:grpSp>
      <p:pic>
        <p:nvPicPr>
          <p:cNvPr id="234513" name="Picture 17" descr="henrylingdark"/>
          <p:cNvPicPr>
            <a:picLocks noChangeAspect="1" noChangeArrowheads="1"/>
          </p:cNvPicPr>
          <p:nvPr/>
        </p:nvPicPr>
        <p:blipFill>
          <a:blip r:embed="rId4" cstate="print"/>
          <a:srcRect/>
          <a:stretch>
            <a:fillRect/>
          </a:stretch>
        </p:blipFill>
        <p:spPr bwMode="auto">
          <a:xfrm>
            <a:off x="6477000" y="1981200"/>
            <a:ext cx="2514600" cy="3505200"/>
          </a:xfrm>
          <a:prstGeom prst="rect">
            <a:avLst/>
          </a:prstGeom>
          <a:noFill/>
        </p:spPr>
      </p:pic>
      <p:sp>
        <p:nvSpPr>
          <p:cNvPr id="234516" name="Line 20"/>
          <p:cNvSpPr>
            <a:spLocks noChangeShapeType="1"/>
          </p:cNvSpPr>
          <p:nvPr/>
        </p:nvSpPr>
        <p:spPr bwMode="auto">
          <a:xfrm>
            <a:off x="1325563" y="3390900"/>
            <a:ext cx="4937125" cy="9525"/>
          </a:xfrm>
          <a:prstGeom prst="line">
            <a:avLst/>
          </a:prstGeom>
          <a:noFill/>
          <a:ln w="57150">
            <a:solidFill>
              <a:srgbClr val="3366CC"/>
            </a:solidFill>
            <a:round/>
            <a:headEnd/>
            <a:tailEnd/>
          </a:ln>
          <a:effectLst/>
        </p:spPr>
        <p:txBody>
          <a:bodyPr/>
          <a:lstStyle/>
          <a:p>
            <a:endParaRPr lang="en-US"/>
          </a:p>
        </p:txBody>
      </p:sp>
      <p:sp>
        <p:nvSpPr>
          <p:cNvPr id="234519" name="Text Box 23"/>
          <p:cNvSpPr txBox="1">
            <a:spLocks noChangeArrowheads="1"/>
          </p:cNvSpPr>
          <p:nvPr/>
        </p:nvSpPr>
        <p:spPr bwMode="auto">
          <a:xfrm>
            <a:off x="7467600" y="5562600"/>
            <a:ext cx="708025" cy="457200"/>
          </a:xfrm>
          <a:prstGeom prst="rect">
            <a:avLst/>
          </a:prstGeom>
          <a:noFill/>
          <a:ln w="12700">
            <a:noFill/>
            <a:miter lim="800000"/>
            <a:headEnd/>
            <a:tailEnd/>
          </a:ln>
          <a:effectLst/>
        </p:spPr>
        <p:txBody>
          <a:bodyPr wrap="none">
            <a:spAutoFit/>
          </a:bodyPr>
          <a:lstStyle/>
          <a:p>
            <a:r>
              <a:rPr lang="en-US"/>
              <a:t>Cod</a:t>
            </a:r>
          </a:p>
        </p:txBody>
      </p:sp>
      <p:cxnSp>
        <p:nvCxnSpPr>
          <p:cNvPr id="13" name="Straight Arrow Connector 12"/>
          <p:cNvCxnSpPr/>
          <p:nvPr/>
        </p:nvCxnSpPr>
        <p:spPr bwMode="auto">
          <a:xfrm>
            <a:off x="6477000" y="4038600"/>
            <a:ext cx="914400" cy="91440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15" name="Straight Arrow Connector 14"/>
          <p:cNvCxnSpPr/>
          <p:nvPr/>
        </p:nvCxnSpPr>
        <p:spPr bwMode="auto">
          <a:xfrm rot="5400000">
            <a:off x="5600700" y="4000500"/>
            <a:ext cx="914400" cy="83820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Grades</a:t>
            </a:r>
            <a:endParaRPr lang="en-US" dirty="0"/>
          </a:p>
        </p:txBody>
      </p:sp>
      <p:sp>
        <p:nvSpPr>
          <p:cNvPr id="4" name="Footer Placeholder 3"/>
          <p:cNvSpPr>
            <a:spLocks noGrp="1"/>
          </p:cNvSpPr>
          <p:nvPr>
            <p:ph type="ftr" sz="quarter" idx="11"/>
          </p:nvPr>
        </p:nvSpPr>
        <p:spPr/>
        <p:txBody>
          <a:bodyPr/>
          <a:lstStyle/>
          <a:p>
            <a:pPr>
              <a:defRPr/>
            </a:pPr>
            <a:r>
              <a:rPr lang="en-US" smtClean="0"/>
              <a:t>p. </a:t>
            </a:r>
            <a:endParaRPr lang="en-US"/>
          </a:p>
        </p:txBody>
      </p:sp>
      <p:sp>
        <p:nvSpPr>
          <p:cNvPr id="5" name="Slide Number Placeholder 4"/>
          <p:cNvSpPr>
            <a:spLocks noGrp="1"/>
          </p:cNvSpPr>
          <p:nvPr>
            <p:ph type="sldNum" sz="quarter" idx="12"/>
          </p:nvPr>
        </p:nvSpPr>
        <p:spPr/>
        <p:txBody>
          <a:bodyPr/>
          <a:lstStyle/>
          <a:p>
            <a:pPr>
              <a:defRPr/>
            </a:pPr>
            <a:fld id="{82A9F01E-98FC-46AE-9711-A35E5BDEE606}" type="slidenum">
              <a:rPr lang="en-US" smtClean="0"/>
              <a:pPr>
                <a:defRPr/>
              </a:pPr>
              <a:t>2</a:t>
            </a:fld>
            <a:endParaRPr lang="en-US"/>
          </a:p>
        </p:txBody>
      </p:sp>
      <p:pic>
        <p:nvPicPr>
          <p:cNvPr id="210947" name="Picture 3" descr="C:\Users\Tim\Desktop\ps1000midtermDistribution.png"/>
          <p:cNvPicPr>
            <a:picLocks noChangeAspect="1" noChangeArrowheads="1"/>
          </p:cNvPicPr>
          <p:nvPr/>
        </p:nvPicPr>
        <p:blipFill>
          <a:blip r:embed="rId3" cstate="print"/>
          <a:srcRect/>
          <a:stretch>
            <a:fillRect/>
          </a:stretch>
        </p:blipFill>
        <p:spPr bwMode="auto">
          <a:xfrm>
            <a:off x="685800" y="1600200"/>
            <a:ext cx="7772400" cy="4755265"/>
          </a:xfrm>
          <a:prstGeom prst="rect">
            <a:avLst/>
          </a:prstGeom>
          <a:noFill/>
        </p:spPr>
      </p:pic>
      <p:sp>
        <p:nvSpPr>
          <p:cNvPr id="8" name="TextBox 7"/>
          <p:cNvSpPr txBox="1"/>
          <p:nvPr/>
        </p:nvSpPr>
        <p:spPr>
          <a:xfrm>
            <a:off x="2459725" y="727656"/>
            <a:ext cx="5335115" cy="461665"/>
          </a:xfrm>
          <a:prstGeom prst="rect">
            <a:avLst/>
          </a:prstGeom>
          <a:noFill/>
        </p:spPr>
        <p:txBody>
          <a:bodyPr wrap="none" rtlCol="0">
            <a:spAutoFit/>
          </a:bodyPr>
          <a:lstStyle/>
          <a:p>
            <a:r>
              <a:rPr lang="en-US" dirty="0" smtClean="0"/>
              <a:t>Midterm – let’s have a look see here</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r>
              <a:rPr lang="en-US" sz="3200"/>
              <a:t>Why do kinks make a difference?</a:t>
            </a:r>
          </a:p>
        </p:txBody>
      </p:sp>
      <p:pic>
        <p:nvPicPr>
          <p:cNvPr id="201731" name="Picture 3" descr="Fig24_9 saturated fat2"/>
          <p:cNvPicPr>
            <a:picLocks noChangeAspect="1" noChangeArrowheads="1"/>
          </p:cNvPicPr>
          <p:nvPr/>
        </p:nvPicPr>
        <p:blipFill>
          <a:blip r:embed="rId3" cstate="print"/>
          <a:srcRect/>
          <a:stretch>
            <a:fillRect/>
          </a:stretch>
        </p:blipFill>
        <p:spPr bwMode="auto">
          <a:xfrm>
            <a:off x="2825750" y="4549775"/>
            <a:ext cx="5942013" cy="1927225"/>
          </a:xfrm>
          <a:prstGeom prst="rect">
            <a:avLst/>
          </a:prstGeom>
          <a:noFill/>
        </p:spPr>
      </p:pic>
      <p:pic>
        <p:nvPicPr>
          <p:cNvPr id="201732" name="Picture 4" descr="Fig24_8 saturated fat1"/>
          <p:cNvPicPr>
            <a:picLocks noChangeAspect="1" noChangeArrowheads="1"/>
          </p:cNvPicPr>
          <p:nvPr/>
        </p:nvPicPr>
        <p:blipFill>
          <a:blip r:embed="rId4" cstate="print"/>
          <a:srcRect/>
          <a:stretch>
            <a:fillRect/>
          </a:stretch>
        </p:blipFill>
        <p:spPr bwMode="auto">
          <a:xfrm>
            <a:off x="796925" y="1430338"/>
            <a:ext cx="3052763" cy="3046412"/>
          </a:xfrm>
          <a:prstGeom prst="rect">
            <a:avLst/>
          </a:prstGeom>
          <a:noFill/>
        </p:spPr>
      </p:pic>
      <p:sp>
        <p:nvSpPr>
          <p:cNvPr id="201733" name="Text Box 5"/>
          <p:cNvSpPr txBox="1">
            <a:spLocks noChangeArrowheads="1"/>
          </p:cNvSpPr>
          <p:nvPr/>
        </p:nvSpPr>
        <p:spPr bwMode="auto">
          <a:xfrm>
            <a:off x="4735513" y="1516063"/>
            <a:ext cx="3679825" cy="701675"/>
          </a:xfrm>
          <a:prstGeom prst="rect">
            <a:avLst/>
          </a:prstGeom>
          <a:noFill/>
          <a:ln w="9525">
            <a:noFill/>
            <a:miter lim="800000"/>
            <a:headEnd/>
            <a:tailEnd/>
          </a:ln>
          <a:effectLst/>
        </p:spPr>
        <p:txBody>
          <a:bodyPr wrap="none">
            <a:spAutoFit/>
          </a:bodyPr>
          <a:lstStyle/>
          <a:p>
            <a:pPr eaLnBrk="1" hangingPunct="1"/>
            <a:r>
              <a:rPr lang="en-US" sz="2000" b="1">
                <a:latin typeface="Arial" charset="0"/>
              </a:rPr>
              <a:t>Molecules without kinks can </a:t>
            </a:r>
          </a:p>
          <a:p>
            <a:pPr eaLnBrk="1" hangingPunct="1"/>
            <a:r>
              <a:rPr lang="en-US" sz="2000" b="1">
                <a:latin typeface="Arial" charset="0"/>
              </a:rPr>
              <a:t>pack closer together.  </a:t>
            </a:r>
          </a:p>
        </p:txBody>
      </p:sp>
      <p:sp>
        <p:nvSpPr>
          <p:cNvPr id="201734" name="Rectangle 6"/>
          <p:cNvSpPr>
            <a:spLocks noChangeArrowheads="1"/>
          </p:cNvSpPr>
          <p:nvPr/>
        </p:nvSpPr>
        <p:spPr bwMode="auto">
          <a:xfrm>
            <a:off x="4170363" y="2471738"/>
            <a:ext cx="4856162" cy="1344612"/>
          </a:xfrm>
          <a:prstGeom prst="rect">
            <a:avLst/>
          </a:prstGeom>
          <a:noFill/>
          <a:ln w="9525">
            <a:noFill/>
            <a:miter lim="800000"/>
            <a:headEnd/>
            <a:tailEnd/>
          </a:ln>
          <a:effectLst/>
        </p:spPr>
        <p:txBody>
          <a:bodyPr>
            <a:spAutoFit/>
          </a:bodyPr>
          <a:lstStyle/>
          <a:p>
            <a:pPr eaLnBrk="1" hangingPunct="1"/>
            <a:r>
              <a:rPr lang="en-US" sz="1800">
                <a:latin typeface="Arial" charset="0"/>
              </a:rPr>
              <a:t>RESULT:</a:t>
            </a:r>
          </a:p>
          <a:p>
            <a:pPr eaLnBrk="1" hangingPunct="1"/>
            <a:r>
              <a:rPr lang="en-US" sz="1600">
                <a:latin typeface="Arial" charset="0"/>
              </a:rPr>
              <a:t>more &amp; stronger van der Waals forces between tails </a:t>
            </a:r>
          </a:p>
          <a:p>
            <a:pPr eaLnBrk="1" hangingPunct="1"/>
            <a:r>
              <a:rPr lang="en-US" sz="1600">
                <a:latin typeface="Arial" charset="0"/>
              </a:rPr>
              <a:t>stronger hydrogen bonding between CO</a:t>
            </a:r>
            <a:r>
              <a:rPr lang="en-US" sz="1600" baseline="-25000">
                <a:latin typeface="Arial" charset="0"/>
              </a:rPr>
              <a:t>2</a:t>
            </a:r>
            <a:r>
              <a:rPr lang="en-US" sz="1600">
                <a:latin typeface="Arial" charset="0"/>
              </a:rPr>
              <a:t>H groups 	on different molecules</a:t>
            </a:r>
          </a:p>
          <a:p>
            <a:pPr eaLnBrk="1" hangingPunct="1"/>
            <a:r>
              <a:rPr lang="en-US" sz="1600">
                <a:latin typeface="Arial" charset="0"/>
              </a:rPr>
              <a:t>Strong forces mean high melting temperatures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9" name="Picture 3" descr="Fig24_1 olive oil copy"/>
          <p:cNvPicPr>
            <a:picLocks noChangeAspect="1" noChangeArrowheads="1"/>
          </p:cNvPicPr>
          <p:nvPr/>
        </p:nvPicPr>
        <p:blipFill>
          <a:blip r:embed="rId3" cstate="print"/>
          <a:srcRect/>
          <a:stretch>
            <a:fillRect/>
          </a:stretch>
        </p:blipFill>
        <p:spPr bwMode="auto">
          <a:xfrm>
            <a:off x="2766965" y="1393535"/>
            <a:ext cx="3187615" cy="5123690"/>
          </a:xfrm>
          <a:prstGeom prst="rect">
            <a:avLst/>
          </a:prstGeom>
          <a:noFill/>
        </p:spPr>
      </p:pic>
      <p:sp>
        <p:nvSpPr>
          <p:cNvPr id="214020" name="Rectangle 4"/>
          <p:cNvSpPr>
            <a:spLocks noGrp="1" noChangeArrowheads="1"/>
          </p:cNvSpPr>
          <p:nvPr>
            <p:ph type="title"/>
          </p:nvPr>
        </p:nvSpPr>
        <p:spPr/>
        <p:txBody>
          <a:bodyPr/>
          <a:lstStyle/>
          <a:p>
            <a:r>
              <a:rPr lang="en-US" dirty="0" smtClean="0"/>
              <a:t>What to look for?</a:t>
            </a:r>
            <a:endParaRPr lang="en-US" dirty="0"/>
          </a:p>
        </p:txBody>
      </p:sp>
    </p:spTree>
    <p:extLst>
      <p:ext uri="{BB962C8B-B14F-4D97-AF65-F5344CB8AC3E}">
        <p14:creationId xmlns:p14="http://schemas.microsoft.com/office/powerpoint/2010/main" val="3591084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a:t>
            </a:r>
            <a:r>
              <a:rPr lang="en-US" dirty="0" smtClean="0"/>
              <a:t>rounding, one </a:t>
            </a:r>
            <a:r>
              <a:rPr lang="en-US" dirty="0" smtClean="0"/>
              <a:t>can </a:t>
            </a:r>
            <a:r>
              <a:rPr lang="en-US" dirty="0" smtClean="0"/>
              <a:t>be misled</a:t>
            </a:r>
            <a:r>
              <a:rPr lang="en-US" dirty="0" smtClean="0"/>
              <a:t>…</a:t>
            </a:r>
            <a:endParaRPr lang="en-US" dirty="0"/>
          </a:p>
        </p:txBody>
      </p:sp>
      <p:sp>
        <p:nvSpPr>
          <p:cNvPr id="3" name="Content Placeholder 2"/>
          <p:cNvSpPr>
            <a:spLocks noGrp="1"/>
          </p:cNvSpPr>
          <p:nvPr>
            <p:ph idx="1"/>
          </p:nvPr>
        </p:nvSpPr>
        <p:spPr>
          <a:xfrm>
            <a:off x="381000" y="1371600"/>
            <a:ext cx="4648200" cy="5029200"/>
          </a:xfrm>
        </p:spPr>
        <p:txBody>
          <a:bodyPr/>
          <a:lstStyle/>
          <a:p>
            <a:r>
              <a:rPr lang="en-US" dirty="0" smtClean="0"/>
              <a:t>FDA guidelines allow food producers to round to the nearest gram per serving.</a:t>
            </a:r>
          </a:p>
          <a:p>
            <a:r>
              <a:rPr lang="en-US" dirty="0" smtClean="0"/>
              <a:t>By fiddling with the serving size, you can claim 0 grams per serving!</a:t>
            </a:r>
            <a:endParaRPr lang="en-US" dirty="0"/>
          </a:p>
        </p:txBody>
      </p:sp>
      <p:pic>
        <p:nvPicPr>
          <p:cNvPr id="275458" name="Picture 2" descr="Actual Buttery Spread Trans Fat Content"/>
          <p:cNvPicPr>
            <a:picLocks noChangeAspect="1" noChangeArrowheads="1"/>
          </p:cNvPicPr>
          <p:nvPr/>
        </p:nvPicPr>
        <p:blipFill>
          <a:blip r:embed="rId3" cstate="print"/>
          <a:srcRect/>
          <a:stretch>
            <a:fillRect/>
          </a:stretch>
        </p:blipFill>
        <p:spPr bwMode="auto">
          <a:xfrm>
            <a:off x="5029200" y="2362200"/>
            <a:ext cx="3810000" cy="3810000"/>
          </a:xfrm>
          <a:prstGeom prst="rect">
            <a:avLst/>
          </a:prstGeom>
          <a:noFill/>
        </p:spPr>
      </p:pic>
      <p:sp>
        <p:nvSpPr>
          <p:cNvPr id="7" name="TextBox 6"/>
          <p:cNvSpPr txBox="1"/>
          <p:nvPr/>
        </p:nvSpPr>
        <p:spPr>
          <a:xfrm>
            <a:off x="5181600" y="1752600"/>
            <a:ext cx="3200400" cy="838200"/>
          </a:xfrm>
          <a:prstGeom prst="rect">
            <a:avLst/>
          </a:prstGeom>
          <a:noFill/>
        </p:spPr>
        <p:txBody>
          <a:bodyPr wrap="square" rtlCol="0">
            <a:spAutoFit/>
          </a:bodyPr>
          <a:lstStyle/>
          <a:p>
            <a:pPr algn="ctr"/>
            <a:r>
              <a:rPr lang="en-US" dirty="0" smtClean="0">
                <a:solidFill>
                  <a:schemeClr val="accent2"/>
                </a:solidFill>
                <a:latin typeface="+mj-lt"/>
              </a:rPr>
              <a:t>5 spreads with “0 g” per serving.</a:t>
            </a:r>
            <a:endParaRPr lang="en-US" dirty="0">
              <a:solidFill>
                <a:schemeClr val="accent2"/>
              </a:solidFill>
              <a:latin typeface="+mj-l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4294967295"/>
          </p:nvPr>
        </p:nvSpPr>
        <p:spPr>
          <a:xfrm>
            <a:off x="2514600" y="6477000"/>
            <a:ext cx="4114800" cy="228600"/>
          </a:xfrm>
        </p:spPr>
        <p:txBody>
          <a:bodyPr/>
          <a:lstStyle/>
          <a:p>
            <a:r>
              <a:rPr lang="en-US"/>
              <a:t>p. </a:t>
            </a:r>
          </a:p>
        </p:txBody>
      </p:sp>
      <p:sp>
        <p:nvSpPr>
          <p:cNvPr id="6" name="Slide Number Placeholder 5"/>
          <p:cNvSpPr>
            <a:spLocks noGrp="1"/>
          </p:cNvSpPr>
          <p:nvPr>
            <p:ph type="sldNum" sz="quarter" idx="4294967295"/>
          </p:nvPr>
        </p:nvSpPr>
        <p:spPr>
          <a:xfrm>
            <a:off x="6781800" y="6477000"/>
            <a:ext cx="2133600" cy="223838"/>
          </a:xfrm>
        </p:spPr>
        <p:txBody>
          <a:bodyPr/>
          <a:lstStyle/>
          <a:p>
            <a:fld id="{7DD23AEB-0AD0-4032-AE2F-2359F55283CD}" type="slidenum">
              <a:rPr lang="en-US"/>
              <a:pPr/>
              <a:t>23</a:t>
            </a:fld>
            <a:endParaRPr lang="en-US"/>
          </a:p>
        </p:txBody>
      </p:sp>
      <p:sp>
        <p:nvSpPr>
          <p:cNvPr id="233474" name="Rectangle 2"/>
          <p:cNvSpPr>
            <a:spLocks noGrp="1" noChangeArrowheads="1"/>
          </p:cNvSpPr>
          <p:nvPr>
            <p:ph type="title"/>
          </p:nvPr>
        </p:nvSpPr>
        <p:spPr/>
        <p:txBody>
          <a:bodyPr/>
          <a:lstStyle/>
          <a:p>
            <a:pPr algn="ctr"/>
            <a:r>
              <a:rPr lang="en-US" dirty="0" smtClean="0"/>
              <a:t>Chemical composition:</a:t>
            </a:r>
            <a:r>
              <a:rPr lang="en-US" dirty="0"/>
              <a:t/>
            </a:r>
            <a:br>
              <a:rPr lang="en-US" dirty="0"/>
            </a:br>
            <a:r>
              <a:rPr lang="en-US" dirty="0"/>
              <a:t>Triglycerides</a:t>
            </a:r>
          </a:p>
        </p:txBody>
      </p:sp>
      <p:sp>
        <p:nvSpPr>
          <p:cNvPr id="233475" name="Rectangle 3"/>
          <p:cNvSpPr>
            <a:spLocks noGrp="1" noChangeArrowheads="1"/>
          </p:cNvSpPr>
          <p:nvPr>
            <p:ph type="body" idx="1"/>
          </p:nvPr>
        </p:nvSpPr>
        <p:spPr>
          <a:xfrm>
            <a:off x="381000" y="1371600"/>
            <a:ext cx="4495800" cy="5029200"/>
          </a:xfrm>
        </p:spPr>
        <p:txBody>
          <a:bodyPr/>
          <a:lstStyle/>
          <a:p>
            <a:r>
              <a:rPr lang="en-US" sz="2600" dirty="0"/>
              <a:t>Three fatty acids combine with glycerol to form a triglyceride</a:t>
            </a:r>
          </a:p>
          <a:p>
            <a:pPr lvl="1"/>
            <a:r>
              <a:rPr lang="en-US" sz="2200" dirty="0"/>
              <a:t>If the fatty acids are saturated, this is saturated fat</a:t>
            </a:r>
          </a:p>
          <a:p>
            <a:r>
              <a:rPr lang="en-US" sz="2600" dirty="0"/>
              <a:t>Saturated fats are believed to cause heart and artery disease, increased cholesterol, and other health troubles</a:t>
            </a:r>
          </a:p>
        </p:txBody>
      </p:sp>
      <p:pic>
        <p:nvPicPr>
          <p:cNvPr id="233476" name="Picture 4"/>
          <p:cNvPicPr>
            <a:picLocks noChangeAspect="1" noChangeArrowheads="1"/>
          </p:cNvPicPr>
          <p:nvPr/>
        </p:nvPicPr>
        <p:blipFill>
          <a:blip r:embed="rId3" cstate="print"/>
          <a:srcRect/>
          <a:stretch>
            <a:fillRect/>
          </a:stretch>
        </p:blipFill>
        <p:spPr bwMode="auto">
          <a:xfrm>
            <a:off x="5581696" y="1938734"/>
            <a:ext cx="2527300" cy="3505200"/>
          </a:xfrm>
          <a:prstGeom prst="rect">
            <a:avLst/>
          </a:prstGeom>
          <a:noFill/>
          <a:ln w="9525">
            <a:noFill/>
            <a:miter lim="800000"/>
            <a:headEnd/>
            <a:tailEnd/>
          </a:ln>
          <a:effectLst>
            <a:outerShdw dist="25399" dir="16200000" algn="ctr" rotWithShape="0">
              <a:srgbClr val="FFFFFF">
                <a:alpha val="75000"/>
              </a:srgbClr>
            </a:outerShdw>
          </a:effectLst>
        </p:spPr>
      </p:pic>
      <p:sp>
        <p:nvSpPr>
          <p:cNvPr id="2" name="TextBox 1"/>
          <p:cNvSpPr txBox="1"/>
          <p:nvPr/>
        </p:nvSpPr>
        <p:spPr>
          <a:xfrm>
            <a:off x="5957956" y="5467729"/>
            <a:ext cx="1774779" cy="830997"/>
          </a:xfrm>
          <a:prstGeom prst="rect">
            <a:avLst/>
          </a:prstGeom>
          <a:noFill/>
        </p:spPr>
        <p:txBody>
          <a:bodyPr wrap="square" rtlCol="0">
            <a:spAutoFit/>
          </a:bodyPr>
          <a:lstStyle/>
          <a:p>
            <a:pPr algn="ctr"/>
            <a:r>
              <a:rPr lang="en-US" sz="1600" dirty="0" smtClean="0"/>
              <a:t>This is what we used to make biodiesel!</a:t>
            </a:r>
            <a:endParaRPr lang="en-US" sz="16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Biodiesel - Differing gel points</a:t>
            </a:r>
            <a:endParaRPr lang="en-US" dirty="0"/>
          </a:p>
        </p:txBody>
      </p:sp>
      <p:sp>
        <p:nvSpPr>
          <p:cNvPr id="4" name="Footer Placeholder 3"/>
          <p:cNvSpPr>
            <a:spLocks noGrp="1"/>
          </p:cNvSpPr>
          <p:nvPr>
            <p:ph type="ftr" sz="quarter" idx="11"/>
          </p:nvPr>
        </p:nvSpPr>
        <p:spPr/>
        <p:txBody>
          <a:bodyPr/>
          <a:lstStyle/>
          <a:p>
            <a:pPr>
              <a:defRPr/>
            </a:pPr>
            <a:r>
              <a:rPr lang="en-US" smtClean="0"/>
              <a:t>p. </a:t>
            </a:r>
            <a:endParaRPr lang="en-US"/>
          </a:p>
        </p:txBody>
      </p:sp>
      <p:sp>
        <p:nvSpPr>
          <p:cNvPr id="5" name="Slide Number Placeholder 4"/>
          <p:cNvSpPr>
            <a:spLocks noGrp="1"/>
          </p:cNvSpPr>
          <p:nvPr>
            <p:ph type="sldNum" sz="quarter" idx="12"/>
          </p:nvPr>
        </p:nvSpPr>
        <p:spPr/>
        <p:txBody>
          <a:bodyPr/>
          <a:lstStyle/>
          <a:p>
            <a:pPr>
              <a:defRPr/>
            </a:pPr>
            <a:fld id="{82A9F01E-98FC-46AE-9711-A35E5BDEE606}" type="slidenum">
              <a:rPr lang="en-US" smtClean="0"/>
              <a:pPr>
                <a:defRPr/>
              </a:pPr>
              <a:t>24</a:t>
            </a:fld>
            <a:endParaRPr lang="en-US"/>
          </a:p>
        </p:txBody>
      </p:sp>
      <p:pic>
        <p:nvPicPr>
          <p:cNvPr id="145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7825" y="2084825"/>
            <a:ext cx="5848350"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730030" y="4349915"/>
            <a:ext cx="841897" cy="461665"/>
          </a:xfrm>
          <a:prstGeom prst="rect">
            <a:avLst/>
          </a:prstGeom>
          <a:noFill/>
        </p:spPr>
        <p:txBody>
          <a:bodyPr wrap="none" rtlCol="0">
            <a:spAutoFit/>
          </a:bodyPr>
          <a:lstStyle/>
          <a:p>
            <a:r>
              <a:rPr lang="en-US" dirty="0" smtClean="0"/>
              <a:t>corn</a:t>
            </a:r>
            <a:endParaRPr lang="en-US" dirty="0"/>
          </a:p>
        </p:txBody>
      </p:sp>
      <p:sp>
        <p:nvSpPr>
          <p:cNvPr id="8" name="TextBox 7"/>
          <p:cNvSpPr txBox="1"/>
          <p:nvPr/>
        </p:nvSpPr>
        <p:spPr>
          <a:xfrm>
            <a:off x="2958990" y="4330758"/>
            <a:ext cx="986167" cy="461665"/>
          </a:xfrm>
          <a:prstGeom prst="rect">
            <a:avLst/>
          </a:prstGeom>
          <a:noFill/>
        </p:spPr>
        <p:txBody>
          <a:bodyPr wrap="none" rtlCol="0">
            <a:spAutoFit/>
          </a:bodyPr>
          <a:lstStyle/>
          <a:p>
            <a:r>
              <a:rPr lang="en-US" dirty="0" smtClean="0"/>
              <a:t>grape</a:t>
            </a:r>
          </a:p>
        </p:txBody>
      </p:sp>
      <p:sp>
        <p:nvSpPr>
          <p:cNvPr id="9" name="TextBox 8"/>
          <p:cNvSpPr txBox="1"/>
          <p:nvPr/>
        </p:nvSpPr>
        <p:spPr>
          <a:xfrm>
            <a:off x="6524469" y="4358662"/>
            <a:ext cx="1141659" cy="461665"/>
          </a:xfrm>
          <a:prstGeom prst="rect">
            <a:avLst/>
          </a:prstGeom>
          <a:noFill/>
        </p:spPr>
        <p:txBody>
          <a:bodyPr wrap="none" rtlCol="0">
            <a:spAutoFit/>
          </a:bodyPr>
          <a:lstStyle/>
          <a:p>
            <a:r>
              <a:rPr lang="en-US" dirty="0" smtClean="0"/>
              <a:t>peanut</a:t>
            </a:r>
          </a:p>
        </p:txBody>
      </p:sp>
      <p:sp>
        <p:nvSpPr>
          <p:cNvPr id="7" name="Rectangle 6"/>
          <p:cNvSpPr/>
          <p:nvPr/>
        </p:nvSpPr>
        <p:spPr bwMode="auto">
          <a:xfrm>
            <a:off x="4072735" y="1969610"/>
            <a:ext cx="2304300" cy="2361148"/>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0" name="TextBox 9"/>
          <p:cNvSpPr txBox="1"/>
          <p:nvPr/>
        </p:nvSpPr>
        <p:spPr>
          <a:xfrm>
            <a:off x="1640182" y="5579679"/>
            <a:ext cx="5920210" cy="461665"/>
          </a:xfrm>
          <a:prstGeom prst="rect">
            <a:avLst/>
          </a:prstGeom>
          <a:noFill/>
        </p:spPr>
        <p:txBody>
          <a:bodyPr wrap="none" rtlCol="0">
            <a:spAutoFit/>
          </a:bodyPr>
          <a:lstStyle/>
          <a:p>
            <a:r>
              <a:rPr lang="en-US" dirty="0" smtClean="0"/>
              <a:t>Related to choice of triglyceride source</a:t>
            </a:r>
            <a:endParaRPr lang="en-US" dirty="0"/>
          </a:p>
        </p:txBody>
      </p:sp>
    </p:spTree>
    <p:extLst>
      <p:ext uri="{BB962C8B-B14F-4D97-AF65-F5344CB8AC3E}">
        <p14:creationId xmlns:p14="http://schemas.microsoft.com/office/powerpoint/2010/main" val="17901254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0" y="0"/>
            <a:ext cx="9144000" cy="1295400"/>
          </a:xfrm>
          <a:noFill/>
        </p:spPr>
        <p:txBody>
          <a:bodyPr/>
          <a:lstStyle/>
          <a:p>
            <a:r>
              <a:rPr lang="en-US" sz="4000" i="1"/>
              <a:t>Trans</a:t>
            </a:r>
            <a:r>
              <a:rPr lang="en-US" sz="4000"/>
              <a:t>-Fatty Acids – </a:t>
            </a:r>
            <a:r>
              <a:rPr lang="en-US"/>
              <a:t>doing away with the kinks</a:t>
            </a:r>
          </a:p>
        </p:txBody>
      </p:sp>
      <p:pic>
        <p:nvPicPr>
          <p:cNvPr id="202755" name="Picture 3" descr="Stearicacid"/>
          <p:cNvPicPr preferRelativeResize="0">
            <a:picLocks noChangeAspect="1" noChangeArrowheads="1"/>
          </p:cNvPicPr>
          <p:nvPr/>
        </p:nvPicPr>
        <p:blipFill>
          <a:blip r:embed="rId3" cstate="print"/>
          <a:srcRect/>
          <a:stretch>
            <a:fillRect/>
          </a:stretch>
        </p:blipFill>
        <p:spPr bwMode="auto">
          <a:xfrm>
            <a:off x="755650" y="2052638"/>
            <a:ext cx="4892675" cy="1376362"/>
          </a:xfrm>
          <a:prstGeom prst="rect">
            <a:avLst/>
          </a:prstGeom>
          <a:noFill/>
        </p:spPr>
      </p:pic>
      <p:pic>
        <p:nvPicPr>
          <p:cNvPr id="202756" name="Picture 4" descr="elaidic-acid"/>
          <p:cNvPicPr preferRelativeResize="0">
            <a:picLocks noChangeAspect="1" noChangeArrowheads="1"/>
          </p:cNvPicPr>
          <p:nvPr/>
        </p:nvPicPr>
        <p:blipFill>
          <a:blip r:embed="rId4" cstate="print"/>
          <a:srcRect/>
          <a:stretch>
            <a:fillRect/>
          </a:stretch>
        </p:blipFill>
        <p:spPr bwMode="auto">
          <a:xfrm>
            <a:off x="4483100" y="4121150"/>
            <a:ext cx="4211638" cy="1393825"/>
          </a:xfrm>
          <a:prstGeom prst="rect">
            <a:avLst/>
          </a:prstGeom>
          <a:noFill/>
        </p:spPr>
      </p:pic>
      <p:pic>
        <p:nvPicPr>
          <p:cNvPr id="202757" name="Picture 5" descr="oleic-acid"/>
          <p:cNvPicPr preferRelativeResize="0">
            <a:picLocks noChangeAspect="1" noChangeArrowheads="1"/>
          </p:cNvPicPr>
          <p:nvPr/>
        </p:nvPicPr>
        <p:blipFill>
          <a:blip r:embed="rId5" cstate="print"/>
          <a:srcRect/>
          <a:stretch>
            <a:fillRect/>
          </a:stretch>
        </p:blipFill>
        <p:spPr bwMode="auto">
          <a:xfrm>
            <a:off x="622300" y="4070350"/>
            <a:ext cx="2952750" cy="1365250"/>
          </a:xfrm>
          <a:prstGeom prst="rect">
            <a:avLst/>
          </a:prstGeom>
          <a:noFill/>
        </p:spPr>
      </p:pic>
      <p:sp>
        <p:nvSpPr>
          <p:cNvPr id="202758" name="Text Box 6"/>
          <p:cNvSpPr txBox="1">
            <a:spLocks noChangeArrowheads="1"/>
          </p:cNvSpPr>
          <p:nvPr/>
        </p:nvSpPr>
        <p:spPr bwMode="auto">
          <a:xfrm>
            <a:off x="6054725" y="2343150"/>
            <a:ext cx="2406650" cy="641350"/>
          </a:xfrm>
          <a:prstGeom prst="rect">
            <a:avLst/>
          </a:prstGeom>
          <a:noFill/>
          <a:ln w="9525">
            <a:noFill/>
            <a:miter lim="800000"/>
            <a:headEnd/>
            <a:tailEnd/>
          </a:ln>
          <a:effectLst/>
        </p:spPr>
        <p:txBody>
          <a:bodyPr wrap="none">
            <a:spAutoFit/>
          </a:bodyPr>
          <a:lstStyle/>
          <a:p>
            <a:pPr algn="ctr" eaLnBrk="1" hangingPunct="1"/>
            <a:r>
              <a:rPr lang="en-US" sz="1800" b="1">
                <a:latin typeface="Arial" charset="0"/>
              </a:rPr>
              <a:t>Saturated Fatty Acid</a:t>
            </a:r>
          </a:p>
          <a:p>
            <a:pPr algn="ctr" eaLnBrk="1" hangingPunct="1"/>
            <a:r>
              <a:rPr lang="en-US" sz="1800" b="1">
                <a:latin typeface="Arial" charset="0"/>
              </a:rPr>
              <a:t>No Kinks</a:t>
            </a:r>
          </a:p>
        </p:txBody>
      </p:sp>
      <p:sp>
        <p:nvSpPr>
          <p:cNvPr id="202759" name="Text Box 7"/>
          <p:cNvSpPr txBox="1">
            <a:spLocks noChangeArrowheads="1"/>
          </p:cNvSpPr>
          <p:nvPr/>
        </p:nvSpPr>
        <p:spPr bwMode="auto">
          <a:xfrm>
            <a:off x="746125" y="5446713"/>
            <a:ext cx="2686050" cy="915987"/>
          </a:xfrm>
          <a:prstGeom prst="rect">
            <a:avLst/>
          </a:prstGeom>
          <a:noFill/>
          <a:ln w="9525">
            <a:noFill/>
            <a:miter lim="800000"/>
            <a:headEnd/>
            <a:tailEnd/>
          </a:ln>
          <a:effectLst/>
        </p:spPr>
        <p:txBody>
          <a:bodyPr wrap="none">
            <a:spAutoFit/>
          </a:bodyPr>
          <a:lstStyle/>
          <a:p>
            <a:pPr algn="ctr" eaLnBrk="1" hangingPunct="1"/>
            <a:r>
              <a:rPr lang="en-US" sz="1800" b="1">
                <a:latin typeface="Arial" charset="0"/>
              </a:rPr>
              <a:t>Unsaturated Fatty Acid</a:t>
            </a:r>
          </a:p>
          <a:p>
            <a:pPr algn="ctr" eaLnBrk="1" hangingPunct="1"/>
            <a:r>
              <a:rPr lang="en-US" sz="1800" b="1">
                <a:latin typeface="Arial" charset="0"/>
              </a:rPr>
              <a:t>Kink at</a:t>
            </a:r>
          </a:p>
          <a:p>
            <a:pPr algn="ctr" eaLnBrk="1" hangingPunct="1"/>
            <a:r>
              <a:rPr lang="en-US" sz="1800" b="1">
                <a:latin typeface="Arial" charset="0"/>
              </a:rPr>
              <a:t>Double Bond</a:t>
            </a:r>
          </a:p>
        </p:txBody>
      </p:sp>
      <p:sp>
        <p:nvSpPr>
          <p:cNvPr id="202760" name="AutoShape 8"/>
          <p:cNvSpPr>
            <a:spLocks noChangeArrowheads="1"/>
          </p:cNvSpPr>
          <p:nvPr/>
        </p:nvSpPr>
        <p:spPr bwMode="auto">
          <a:xfrm>
            <a:off x="1849438" y="3987800"/>
            <a:ext cx="530225" cy="803275"/>
          </a:xfrm>
          <a:prstGeom prst="wedgeEllipseCallout">
            <a:avLst>
              <a:gd name="adj1" fmla="val -6287"/>
              <a:gd name="adj2" fmla="val 134389"/>
            </a:avLst>
          </a:prstGeom>
          <a:noFill/>
          <a:ln w="28575">
            <a:solidFill>
              <a:schemeClr val="tx1"/>
            </a:solidFill>
            <a:miter lim="800000"/>
            <a:headEnd/>
            <a:tailEnd/>
          </a:ln>
          <a:effectLst/>
        </p:spPr>
        <p:txBody>
          <a:bodyPr/>
          <a:lstStyle/>
          <a:p>
            <a:pPr algn="ctr" eaLnBrk="1" hangingPunct="1"/>
            <a:endParaRPr lang="en-US" sz="1800">
              <a:latin typeface="Arial" charset="0"/>
            </a:endParaRPr>
          </a:p>
        </p:txBody>
      </p:sp>
      <p:sp>
        <p:nvSpPr>
          <p:cNvPr id="202761" name="Text Box 9"/>
          <p:cNvSpPr txBox="1">
            <a:spLocks noChangeArrowheads="1"/>
          </p:cNvSpPr>
          <p:nvPr/>
        </p:nvSpPr>
        <p:spPr bwMode="auto">
          <a:xfrm>
            <a:off x="5260975" y="5808663"/>
            <a:ext cx="2686050" cy="915987"/>
          </a:xfrm>
          <a:prstGeom prst="rect">
            <a:avLst/>
          </a:prstGeom>
          <a:noFill/>
          <a:ln w="9525">
            <a:noFill/>
            <a:miter lim="800000"/>
            <a:headEnd/>
            <a:tailEnd/>
          </a:ln>
          <a:effectLst/>
        </p:spPr>
        <p:txBody>
          <a:bodyPr wrap="none">
            <a:spAutoFit/>
          </a:bodyPr>
          <a:lstStyle/>
          <a:p>
            <a:pPr algn="ctr" eaLnBrk="1" hangingPunct="1"/>
            <a:r>
              <a:rPr lang="en-US" sz="1800" b="1">
                <a:latin typeface="Arial" charset="0"/>
              </a:rPr>
              <a:t>Unsaturated Fatty Acid</a:t>
            </a:r>
          </a:p>
          <a:p>
            <a:pPr algn="ctr" eaLnBrk="1" hangingPunct="1"/>
            <a:r>
              <a:rPr lang="en-US" sz="1800" b="1">
                <a:latin typeface="Arial" charset="0"/>
              </a:rPr>
              <a:t> But no Kink at</a:t>
            </a:r>
          </a:p>
          <a:p>
            <a:pPr algn="ctr" eaLnBrk="1" hangingPunct="1"/>
            <a:r>
              <a:rPr lang="en-US" sz="1800" b="1">
                <a:latin typeface="Arial" charset="0"/>
              </a:rPr>
              <a:t>Double Bond</a:t>
            </a:r>
          </a:p>
        </p:txBody>
      </p:sp>
      <p:sp>
        <p:nvSpPr>
          <p:cNvPr id="202762" name="AutoShape 10"/>
          <p:cNvSpPr>
            <a:spLocks noChangeArrowheads="1"/>
          </p:cNvSpPr>
          <p:nvPr/>
        </p:nvSpPr>
        <p:spPr bwMode="auto">
          <a:xfrm>
            <a:off x="6364288" y="4349750"/>
            <a:ext cx="530225" cy="803275"/>
          </a:xfrm>
          <a:prstGeom prst="wedgeEllipseCallout">
            <a:avLst>
              <a:gd name="adj1" fmla="val 12574"/>
              <a:gd name="adj2" fmla="val 128852"/>
            </a:avLst>
          </a:prstGeom>
          <a:noFill/>
          <a:ln w="28575">
            <a:solidFill>
              <a:schemeClr val="tx1"/>
            </a:solidFill>
            <a:miter lim="800000"/>
            <a:headEnd/>
            <a:tailEnd/>
          </a:ln>
          <a:effectLst/>
        </p:spPr>
        <p:txBody>
          <a:bodyPr/>
          <a:lstStyle/>
          <a:p>
            <a:pPr algn="ctr" eaLnBrk="1" hangingPunct="1"/>
            <a:endParaRPr lang="en-US" sz="1800">
              <a:latin typeface="Arial"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r>
              <a:rPr lang="en-US" dirty="0" smtClean="0"/>
              <a:t>Fats</a:t>
            </a:r>
            <a:endParaRPr lang="en-US" dirty="0"/>
          </a:p>
        </p:txBody>
      </p:sp>
      <p:sp>
        <p:nvSpPr>
          <p:cNvPr id="204803" name="Rectangle 3"/>
          <p:cNvSpPr>
            <a:spLocks noGrp="1" noChangeArrowheads="1"/>
          </p:cNvSpPr>
          <p:nvPr>
            <p:ph type="body" sz="half" idx="1"/>
          </p:nvPr>
        </p:nvSpPr>
        <p:spPr>
          <a:xfrm>
            <a:off x="381000" y="1371600"/>
            <a:ext cx="4113213" cy="2224088"/>
          </a:xfrm>
        </p:spPr>
        <p:txBody>
          <a:bodyPr/>
          <a:lstStyle/>
          <a:p>
            <a:pPr algn="ctr">
              <a:lnSpc>
                <a:spcPct val="80000"/>
              </a:lnSpc>
              <a:buFont typeface="Wingdings" pitchFamily="2" charset="2"/>
              <a:buNone/>
            </a:pPr>
            <a:r>
              <a:rPr lang="en-US" sz="2600" dirty="0" smtClean="0"/>
              <a:t>unsaturated </a:t>
            </a:r>
            <a:r>
              <a:rPr lang="en-US" sz="2600" dirty="0"/>
              <a:t>fats with kinks</a:t>
            </a:r>
          </a:p>
          <a:p>
            <a:pPr algn="ctr">
              <a:lnSpc>
                <a:spcPct val="80000"/>
              </a:lnSpc>
              <a:buFont typeface="Wingdings" pitchFamily="2" charset="2"/>
              <a:buNone/>
            </a:pPr>
            <a:r>
              <a:rPr lang="en-US" sz="2000" dirty="0"/>
              <a:t>low melting points</a:t>
            </a:r>
          </a:p>
          <a:p>
            <a:pPr algn="ctr">
              <a:lnSpc>
                <a:spcPct val="80000"/>
              </a:lnSpc>
              <a:buFont typeface="Wingdings" pitchFamily="2" charset="2"/>
              <a:buNone/>
            </a:pPr>
            <a:r>
              <a:rPr lang="en-US" sz="2000" dirty="0"/>
              <a:t>don’t clog your arteries</a:t>
            </a:r>
          </a:p>
          <a:p>
            <a:pPr algn="ctr">
              <a:lnSpc>
                <a:spcPct val="80000"/>
              </a:lnSpc>
              <a:buFont typeface="Wingdings" pitchFamily="2" charset="2"/>
              <a:buNone/>
            </a:pPr>
            <a:r>
              <a:rPr lang="en-US" sz="2000" dirty="0"/>
              <a:t>good for your brain</a:t>
            </a:r>
          </a:p>
        </p:txBody>
      </p:sp>
      <p:sp>
        <p:nvSpPr>
          <p:cNvPr id="204804" name="Rectangle 4"/>
          <p:cNvSpPr>
            <a:spLocks noGrp="1" noChangeArrowheads="1"/>
          </p:cNvSpPr>
          <p:nvPr>
            <p:ph type="body" sz="half" idx="2"/>
          </p:nvPr>
        </p:nvSpPr>
        <p:spPr>
          <a:xfrm>
            <a:off x="4649788" y="1371600"/>
            <a:ext cx="4113212" cy="2732088"/>
          </a:xfrm>
        </p:spPr>
        <p:txBody>
          <a:bodyPr/>
          <a:lstStyle/>
          <a:p>
            <a:pPr algn="ctr">
              <a:lnSpc>
                <a:spcPct val="80000"/>
              </a:lnSpc>
              <a:buFont typeface="Wingdings" pitchFamily="2" charset="2"/>
              <a:buNone/>
            </a:pPr>
            <a:r>
              <a:rPr lang="en-US" sz="2600" dirty="0" smtClean="0"/>
              <a:t>fats </a:t>
            </a:r>
            <a:r>
              <a:rPr lang="en-US" sz="2600" dirty="0"/>
              <a:t>without kinks</a:t>
            </a:r>
          </a:p>
          <a:p>
            <a:pPr algn="ctr">
              <a:lnSpc>
                <a:spcPct val="80000"/>
              </a:lnSpc>
              <a:buFont typeface="Wingdings" pitchFamily="2" charset="2"/>
              <a:buNone/>
            </a:pPr>
            <a:r>
              <a:rPr lang="en-US" sz="2600" dirty="0"/>
              <a:t>saturated &amp; trans-fats</a:t>
            </a:r>
          </a:p>
          <a:p>
            <a:pPr algn="ctr">
              <a:lnSpc>
                <a:spcPct val="80000"/>
              </a:lnSpc>
              <a:buFont typeface="Wingdings" pitchFamily="2" charset="2"/>
              <a:buNone/>
            </a:pPr>
            <a:r>
              <a:rPr lang="en-US" sz="2000" dirty="0"/>
              <a:t>high melting points</a:t>
            </a:r>
          </a:p>
          <a:p>
            <a:pPr algn="ctr">
              <a:lnSpc>
                <a:spcPct val="80000"/>
              </a:lnSpc>
              <a:buFont typeface="Wingdings" pitchFamily="2" charset="2"/>
              <a:buNone/>
            </a:pPr>
            <a:r>
              <a:rPr lang="en-US" sz="2000" dirty="0"/>
              <a:t>solidify and block blood flow</a:t>
            </a:r>
          </a:p>
        </p:txBody>
      </p:sp>
      <p:sp>
        <p:nvSpPr>
          <p:cNvPr id="204805" name="Text Box 5"/>
          <p:cNvSpPr txBox="1">
            <a:spLocks noChangeArrowheads="1"/>
          </p:cNvSpPr>
          <p:nvPr/>
        </p:nvSpPr>
        <p:spPr bwMode="auto">
          <a:xfrm>
            <a:off x="1600200" y="3581400"/>
            <a:ext cx="1644650" cy="641350"/>
          </a:xfrm>
          <a:prstGeom prst="rect">
            <a:avLst/>
          </a:prstGeom>
          <a:noFill/>
          <a:ln w="9525">
            <a:noFill/>
            <a:miter lim="800000"/>
            <a:headEnd/>
            <a:tailEnd/>
          </a:ln>
          <a:effectLst/>
        </p:spPr>
        <p:txBody>
          <a:bodyPr wrap="none">
            <a:spAutoFit/>
          </a:bodyPr>
          <a:lstStyle/>
          <a:p>
            <a:pPr algn="ctr" eaLnBrk="1" hangingPunct="1"/>
            <a:r>
              <a:rPr lang="en-US" sz="1800" dirty="0">
                <a:latin typeface="Arial" charset="0"/>
              </a:rPr>
              <a:t>olive oil</a:t>
            </a:r>
          </a:p>
          <a:p>
            <a:pPr algn="ctr" eaLnBrk="1" hangingPunct="1"/>
            <a:r>
              <a:rPr lang="en-US" sz="1800" dirty="0">
                <a:latin typeface="Arial" charset="0"/>
              </a:rPr>
              <a:t>cold water fish</a:t>
            </a:r>
          </a:p>
        </p:txBody>
      </p:sp>
      <p:sp>
        <p:nvSpPr>
          <p:cNvPr id="204806" name="Text Box 6"/>
          <p:cNvSpPr txBox="1">
            <a:spLocks noChangeArrowheads="1"/>
          </p:cNvSpPr>
          <p:nvPr/>
        </p:nvSpPr>
        <p:spPr bwMode="auto">
          <a:xfrm>
            <a:off x="6019800" y="3505200"/>
            <a:ext cx="1250950" cy="915988"/>
          </a:xfrm>
          <a:prstGeom prst="rect">
            <a:avLst/>
          </a:prstGeom>
          <a:noFill/>
          <a:ln w="9525">
            <a:noFill/>
            <a:miter lim="800000"/>
            <a:headEnd/>
            <a:tailEnd/>
          </a:ln>
          <a:effectLst/>
        </p:spPr>
        <p:txBody>
          <a:bodyPr wrap="none">
            <a:spAutoFit/>
          </a:bodyPr>
          <a:lstStyle/>
          <a:p>
            <a:pPr algn="ctr" eaLnBrk="1" hangingPunct="1"/>
            <a:r>
              <a:rPr lang="en-US" sz="1800" dirty="0">
                <a:latin typeface="Arial" charset="0"/>
              </a:rPr>
              <a:t>lard</a:t>
            </a:r>
          </a:p>
          <a:p>
            <a:pPr algn="ctr" eaLnBrk="1" hangingPunct="1"/>
            <a:r>
              <a:rPr lang="en-US" sz="1800" dirty="0">
                <a:latin typeface="Arial" charset="0"/>
              </a:rPr>
              <a:t>shortening</a:t>
            </a:r>
          </a:p>
          <a:p>
            <a:pPr algn="ctr" eaLnBrk="1" hangingPunct="1"/>
            <a:r>
              <a:rPr lang="en-US" sz="1800" dirty="0">
                <a:latin typeface="Arial" charset="0"/>
              </a:rPr>
              <a:t>prime rib</a:t>
            </a:r>
          </a:p>
        </p:txBody>
      </p:sp>
      <p:pic>
        <p:nvPicPr>
          <p:cNvPr id="238593" name="Picture 1"/>
          <p:cNvPicPr>
            <a:picLocks noChangeAspect="1" noChangeArrowheads="1"/>
          </p:cNvPicPr>
          <p:nvPr/>
        </p:nvPicPr>
        <p:blipFill>
          <a:blip r:embed="rId3" cstate="print"/>
          <a:srcRect/>
          <a:stretch>
            <a:fillRect/>
          </a:stretch>
        </p:blipFill>
        <p:spPr bwMode="auto">
          <a:xfrm>
            <a:off x="1066800" y="4495800"/>
            <a:ext cx="2628900" cy="1733550"/>
          </a:xfrm>
          <a:prstGeom prst="rect">
            <a:avLst/>
          </a:prstGeom>
          <a:noFill/>
          <a:ln w="9525">
            <a:noFill/>
            <a:miter lim="800000"/>
            <a:headEnd/>
            <a:tailEnd/>
          </a:ln>
        </p:spPr>
      </p:pic>
      <p:pic>
        <p:nvPicPr>
          <p:cNvPr id="238594" name="Picture 2"/>
          <p:cNvPicPr>
            <a:picLocks noChangeAspect="1" noChangeArrowheads="1"/>
          </p:cNvPicPr>
          <p:nvPr/>
        </p:nvPicPr>
        <p:blipFill>
          <a:blip r:embed="rId4" cstate="print"/>
          <a:srcRect/>
          <a:stretch>
            <a:fillRect/>
          </a:stretch>
        </p:blipFill>
        <p:spPr bwMode="auto">
          <a:xfrm>
            <a:off x="5257800" y="4495800"/>
            <a:ext cx="2466975" cy="18478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38593"/>
                                        </p:tgtEl>
                                        <p:attrNameLst>
                                          <p:attrName>style.visibility</p:attrName>
                                        </p:attrNameLst>
                                      </p:cBhvr>
                                      <p:to>
                                        <p:strVal val="visible"/>
                                      </p:to>
                                    </p:set>
                                    <p:anim calcmode="lin" valueType="num">
                                      <p:cBhvr additive="base">
                                        <p:cTn id="15" dur="500" fill="hold"/>
                                        <p:tgtEl>
                                          <p:spTgt spid="238593"/>
                                        </p:tgtEl>
                                        <p:attrNameLst>
                                          <p:attrName>ppt_x</p:attrName>
                                        </p:attrNameLst>
                                      </p:cBhvr>
                                      <p:tavLst>
                                        <p:tav tm="0">
                                          <p:val>
                                            <p:strVal val="#ppt_x"/>
                                          </p:val>
                                        </p:tav>
                                        <p:tav tm="100000">
                                          <p:val>
                                            <p:strVal val="#ppt_x"/>
                                          </p:val>
                                        </p:tav>
                                      </p:tavLst>
                                    </p:anim>
                                    <p:anim calcmode="lin" valueType="num">
                                      <p:cBhvr additive="base">
                                        <p:cTn id="16" dur="500" fill="hold"/>
                                        <p:tgtEl>
                                          <p:spTgt spid="23859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38594"/>
                                        </p:tgtEl>
                                        <p:attrNameLst>
                                          <p:attrName>style.visibility</p:attrName>
                                        </p:attrNameLst>
                                      </p:cBhvr>
                                      <p:to>
                                        <p:strVal val="visible"/>
                                      </p:to>
                                    </p:set>
                                    <p:anim calcmode="lin" valueType="num">
                                      <p:cBhvr additive="base">
                                        <p:cTn id="21" dur="500" fill="hold"/>
                                        <p:tgtEl>
                                          <p:spTgt spid="238594"/>
                                        </p:tgtEl>
                                        <p:attrNameLst>
                                          <p:attrName>ppt_x</p:attrName>
                                        </p:attrNameLst>
                                      </p:cBhvr>
                                      <p:tavLst>
                                        <p:tav tm="0">
                                          <p:val>
                                            <p:strVal val="#ppt_x"/>
                                          </p:val>
                                        </p:tav>
                                        <p:tav tm="100000">
                                          <p:val>
                                            <p:strVal val="#ppt_x"/>
                                          </p:val>
                                        </p:tav>
                                      </p:tavLst>
                                    </p:anim>
                                    <p:anim calcmode="lin" valueType="num">
                                      <p:cBhvr additive="base">
                                        <p:cTn id="22" dur="500" fill="hold"/>
                                        <p:tgtEl>
                                          <p:spTgt spid="2385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5" grpId="0"/>
      <p:bldP spid="20480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Mechanism for cardiac arrest</a:t>
            </a:r>
            <a:endParaRPr lang="en-US" dirty="0"/>
          </a:p>
        </p:txBody>
      </p:sp>
      <p:pic>
        <p:nvPicPr>
          <p:cNvPr id="142338" name="Picture 2"/>
          <p:cNvPicPr>
            <a:picLocks noChangeAspect="1" noChangeArrowheads="1"/>
          </p:cNvPicPr>
          <p:nvPr/>
        </p:nvPicPr>
        <p:blipFill>
          <a:blip r:embed="rId4" cstate="print"/>
          <a:srcRect/>
          <a:stretch>
            <a:fillRect/>
          </a:stretch>
        </p:blipFill>
        <p:spPr bwMode="auto">
          <a:xfrm>
            <a:off x="3112610" y="1316725"/>
            <a:ext cx="3302830" cy="3089285"/>
          </a:xfrm>
          <a:prstGeom prst="rect">
            <a:avLst/>
          </a:prstGeom>
          <a:noFill/>
          <a:ln w="9525">
            <a:noFill/>
            <a:miter lim="800000"/>
            <a:headEnd/>
            <a:tailEnd/>
          </a:ln>
        </p:spPr>
      </p:pic>
      <p:graphicFrame>
        <p:nvGraphicFramePr>
          <p:cNvPr id="9" name="Object 8"/>
          <p:cNvGraphicFramePr>
            <a:graphicFrameLocks noChangeAspect="1"/>
          </p:cNvGraphicFramePr>
          <p:nvPr/>
        </p:nvGraphicFramePr>
        <p:xfrm>
          <a:off x="385855" y="3736240"/>
          <a:ext cx="3068638" cy="2027238"/>
        </p:xfrm>
        <a:graphic>
          <a:graphicData uri="http://schemas.openxmlformats.org/presentationml/2006/ole">
            <mc:AlternateContent xmlns:mc="http://schemas.openxmlformats.org/markup-compatibility/2006">
              <mc:Choice xmlns:v="urn:schemas-microsoft-com:vml" Requires="v">
                <p:oleObj spid="_x0000_s142359" name="Equation" r:id="rId5" imgW="672840" imgH="444240" progId="Equation.3">
                  <p:embed/>
                </p:oleObj>
              </mc:Choice>
              <mc:Fallback>
                <p:oleObj name="Equation" r:id="rId5" imgW="672840" imgH="444240" progId="Equation.3">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855" y="3736240"/>
                        <a:ext cx="3068638" cy="2027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1" name="Straight Arrow Connector 10"/>
          <p:cNvCxnSpPr/>
          <p:nvPr/>
        </p:nvCxnSpPr>
        <p:spPr bwMode="auto">
          <a:xfrm flipH="1">
            <a:off x="4956050" y="2507280"/>
            <a:ext cx="1881845" cy="806505"/>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12" name="TextBox 11"/>
          <p:cNvSpPr txBox="1"/>
          <p:nvPr/>
        </p:nvSpPr>
        <p:spPr>
          <a:xfrm>
            <a:off x="6837895" y="2200040"/>
            <a:ext cx="1420985" cy="461665"/>
          </a:xfrm>
          <a:prstGeom prst="rect">
            <a:avLst/>
          </a:prstGeom>
          <a:noFill/>
        </p:spPr>
        <p:txBody>
          <a:bodyPr wrap="square" rtlCol="0">
            <a:spAutoFit/>
          </a:bodyPr>
          <a:lstStyle/>
          <a:p>
            <a:r>
              <a:rPr lang="en-US" dirty="0" err="1" smtClean="0">
                <a:latin typeface="Calisto MT" pitchFamily="18" charset="0"/>
              </a:rPr>
              <a:t>intima</a:t>
            </a:r>
            <a:endParaRPr lang="en-US" dirty="0">
              <a:latin typeface="Calisto MT" pitchFamily="18" charset="0"/>
            </a:endParaRPr>
          </a:p>
        </p:txBody>
      </p:sp>
      <p:cxnSp>
        <p:nvCxnSpPr>
          <p:cNvPr id="14" name="Straight Arrow Connector 13"/>
          <p:cNvCxnSpPr/>
          <p:nvPr/>
        </p:nvCxnSpPr>
        <p:spPr bwMode="auto">
          <a:xfrm flipH="1" flipV="1">
            <a:off x="4956050" y="3851455"/>
            <a:ext cx="1958655" cy="38405"/>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18" name="TextBox 17"/>
          <p:cNvSpPr txBox="1"/>
          <p:nvPr/>
        </p:nvSpPr>
        <p:spPr>
          <a:xfrm>
            <a:off x="7029920" y="3697835"/>
            <a:ext cx="1420985" cy="461665"/>
          </a:xfrm>
          <a:prstGeom prst="rect">
            <a:avLst/>
          </a:prstGeom>
          <a:noFill/>
        </p:spPr>
        <p:txBody>
          <a:bodyPr wrap="square" rtlCol="0">
            <a:spAutoFit/>
          </a:bodyPr>
          <a:lstStyle/>
          <a:p>
            <a:r>
              <a:rPr lang="en-US" dirty="0" smtClean="0">
                <a:latin typeface="Calisto MT" pitchFamily="18" charset="0"/>
              </a:rPr>
              <a:t>media</a:t>
            </a:r>
            <a:endParaRPr lang="en-US" dirty="0">
              <a:latin typeface="Calisto MT" pitchFamily="18" charset="0"/>
            </a:endParaRPr>
          </a:p>
        </p:txBody>
      </p:sp>
      <p:cxnSp>
        <p:nvCxnSpPr>
          <p:cNvPr id="19" name="Straight Arrow Connector 18"/>
          <p:cNvCxnSpPr/>
          <p:nvPr/>
        </p:nvCxnSpPr>
        <p:spPr bwMode="auto">
          <a:xfrm>
            <a:off x="2459725" y="2776115"/>
            <a:ext cx="2112276" cy="768101"/>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21" name="TextBox 20"/>
          <p:cNvSpPr txBox="1"/>
          <p:nvPr/>
        </p:nvSpPr>
        <p:spPr>
          <a:xfrm>
            <a:off x="654690" y="2392065"/>
            <a:ext cx="1805034" cy="677108"/>
          </a:xfrm>
          <a:prstGeom prst="rect">
            <a:avLst/>
          </a:prstGeom>
          <a:noFill/>
        </p:spPr>
        <p:txBody>
          <a:bodyPr wrap="square" rtlCol="0">
            <a:spAutoFit/>
          </a:bodyPr>
          <a:lstStyle/>
          <a:p>
            <a:pPr algn="r"/>
            <a:r>
              <a:rPr lang="en-US" dirty="0" smtClean="0">
                <a:latin typeface="Calisto MT" pitchFamily="18" charset="0"/>
              </a:rPr>
              <a:t>Plaque</a:t>
            </a:r>
          </a:p>
          <a:p>
            <a:pPr algn="r"/>
            <a:r>
              <a:rPr lang="en-US" sz="1400" dirty="0" smtClean="0">
                <a:latin typeface="Calisto MT" pitchFamily="18" charset="0"/>
              </a:rPr>
              <a:t>Fatty acid build-up</a:t>
            </a:r>
            <a:endParaRPr lang="en-US" sz="1400" dirty="0">
              <a:latin typeface="Calisto MT" pitchFamily="18" charset="0"/>
            </a:endParaRPr>
          </a:p>
        </p:txBody>
      </p:sp>
      <p:graphicFrame>
        <p:nvGraphicFramePr>
          <p:cNvPr id="142341" name="Object 5"/>
          <p:cNvGraphicFramePr>
            <a:graphicFrameLocks noChangeAspect="1"/>
          </p:cNvGraphicFramePr>
          <p:nvPr/>
        </p:nvGraphicFramePr>
        <p:xfrm>
          <a:off x="539475" y="5963730"/>
          <a:ext cx="577850" cy="752475"/>
        </p:xfrm>
        <a:graphic>
          <a:graphicData uri="http://schemas.openxmlformats.org/presentationml/2006/ole">
            <mc:AlternateContent xmlns:mc="http://schemas.openxmlformats.org/markup-compatibility/2006">
              <mc:Choice xmlns:v="urn:schemas-microsoft-com:vml" Requires="v">
                <p:oleObj spid="_x0000_s142360" name="Equation" r:id="rId7" imgW="126720" imgH="164880" progId="Equation.3">
                  <p:embed/>
                </p:oleObj>
              </mc:Choice>
              <mc:Fallback>
                <p:oleObj name="Equation" r:id="rId7" imgW="126720" imgH="164880" progId="Equation.3">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475" y="5963730"/>
                        <a:ext cx="577850" cy="752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TextBox 22"/>
          <p:cNvSpPr txBox="1"/>
          <p:nvPr/>
        </p:nvSpPr>
        <p:spPr>
          <a:xfrm>
            <a:off x="1038740" y="6078945"/>
            <a:ext cx="2249334" cy="461665"/>
          </a:xfrm>
          <a:prstGeom prst="rect">
            <a:avLst/>
          </a:prstGeom>
          <a:noFill/>
        </p:spPr>
        <p:txBody>
          <a:bodyPr wrap="none" rtlCol="0">
            <a:spAutoFit/>
          </a:bodyPr>
          <a:lstStyle/>
          <a:p>
            <a:r>
              <a:rPr lang="en-US" dirty="0" smtClean="0">
                <a:latin typeface="Calisto MT" pitchFamily="18" charset="0"/>
              </a:rPr>
              <a:t>- Fluid viscosity</a:t>
            </a:r>
            <a:endParaRPr lang="en-US" dirty="0">
              <a:latin typeface="Calisto MT" pitchFamily="18" charset="0"/>
            </a:endParaRPr>
          </a:p>
        </p:txBody>
      </p:sp>
      <p:sp>
        <p:nvSpPr>
          <p:cNvPr id="24" name="TextBox 23"/>
          <p:cNvSpPr txBox="1"/>
          <p:nvPr/>
        </p:nvSpPr>
        <p:spPr>
          <a:xfrm>
            <a:off x="4572001" y="5063282"/>
            <a:ext cx="4032525" cy="1015663"/>
          </a:xfrm>
          <a:prstGeom prst="rect">
            <a:avLst/>
          </a:prstGeom>
          <a:noFill/>
        </p:spPr>
        <p:txBody>
          <a:bodyPr wrap="square" rtlCol="0">
            <a:spAutoFit/>
          </a:bodyPr>
          <a:lstStyle/>
          <a:p>
            <a:r>
              <a:rPr lang="en-US" sz="6000" dirty="0" smtClean="0">
                <a:latin typeface="Calisto MT" pitchFamily="18" charset="0"/>
              </a:rPr>
              <a:t>90% LAD?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23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90% of a major artery is blocked!</a:t>
            </a:r>
            <a:endParaRPr lang="en-US" dirty="0"/>
          </a:p>
        </p:txBody>
      </p:sp>
      <p:sp>
        <p:nvSpPr>
          <p:cNvPr id="8" name="TextBox 7"/>
          <p:cNvSpPr txBox="1"/>
          <p:nvPr/>
        </p:nvSpPr>
        <p:spPr>
          <a:xfrm>
            <a:off x="3700270" y="6358407"/>
            <a:ext cx="5307863" cy="338554"/>
          </a:xfrm>
          <a:prstGeom prst="rect">
            <a:avLst/>
          </a:prstGeom>
          <a:noFill/>
        </p:spPr>
        <p:txBody>
          <a:bodyPr wrap="none" rtlCol="0">
            <a:spAutoFit/>
          </a:bodyPr>
          <a:lstStyle/>
          <a:p>
            <a:r>
              <a:rPr lang="en-US" sz="1600" i="1" dirty="0" smtClean="0"/>
              <a:t>“Pathology </a:t>
            </a:r>
            <a:r>
              <a:rPr lang="en-US" sz="1600" i="1" dirty="0"/>
              <a:t>and pathogenesis of the vulnerable </a:t>
            </a:r>
            <a:r>
              <a:rPr lang="en-US" sz="1600" i="1" dirty="0" smtClean="0"/>
              <a:t>plaque”</a:t>
            </a:r>
            <a:endParaRPr lang="en-US" sz="1600" i="1" dirty="0"/>
          </a:p>
        </p:txBody>
      </p:sp>
      <p:sp>
        <p:nvSpPr>
          <p:cNvPr id="9" name="TextBox 8"/>
          <p:cNvSpPr txBox="1"/>
          <p:nvPr/>
        </p:nvSpPr>
        <p:spPr>
          <a:xfrm>
            <a:off x="4802430" y="5925325"/>
            <a:ext cx="3241593" cy="461665"/>
          </a:xfrm>
          <a:prstGeom prst="rect">
            <a:avLst/>
          </a:prstGeom>
          <a:noFill/>
        </p:spPr>
        <p:txBody>
          <a:bodyPr wrap="none" rtlCol="0">
            <a:spAutoFit/>
          </a:bodyPr>
          <a:lstStyle/>
          <a:p>
            <a:r>
              <a:rPr lang="en-US" dirty="0" smtClean="0"/>
              <a:t>Canvas announcement</a:t>
            </a:r>
            <a:endParaRPr lang="en-US" dirty="0"/>
          </a:p>
        </p:txBody>
      </p:sp>
      <p:pic>
        <p:nvPicPr>
          <p:cNvPr id="146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091" y="1431940"/>
            <a:ext cx="428625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bwMode="auto">
          <a:xfrm flipH="1">
            <a:off x="4915555" y="3928265"/>
            <a:ext cx="1443881" cy="960125"/>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14" name="TextBox 13"/>
          <p:cNvSpPr txBox="1"/>
          <p:nvPr/>
        </p:nvSpPr>
        <p:spPr>
          <a:xfrm>
            <a:off x="6414333" y="3198570"/>
            <a:ext cx="2255191" cy="1015663"/>
          </a:xfrm>
          <a:prstGeom prst="rect">
            <a:avLst/>
          </a:prstGeom>
          <a:noFill/>
        </p:spPr>
        <p:txBody>
          <a:bodyPr wrap="square" rtlCol="0">
            <a:spAutoFit/>
          </a:bodyPr>
          <a:lstStyle/>
          <a:p>
            <a:r>
              <a:rPr lang="en-US" sz="6000" dirty="0" smtClean="0">
                <a:latin typeface="Calisto MT" pitchFamily="18" charset="0"/>
              </a:rPr>
              <a:t>LAD</a:t>
            </a:r>
            <a:endParaRPr lang="en-US" sz="6000" dirty="0" smtClean="0">
              <a:latin typeface="Calisto MT" pitchFamily="18" charset="0"/>
            </a:endParaRPr>
          </a:p>
        </p:txBody>
      </p:sp>
    </p:spTree>
    <p:extLst>
      <p:ext uri="{BB962C8B-B14F-4D97-AF65-F5344CB8AC3E}">
        <p14:creationId xmlns:p14="http://schemas.microsoft.com/office/powerpoint/2010/main" val="40156753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on to minerals…</a:t>
            </a:r>
            <a:endParaRPr lang="en-US" dirty="0"/>
          </a:p>
        </p:txBody>
      </p:sp>
      <p:sp>
        <p:nvSpPr>
          <p:cNvPr id="5" name="Footer Placeholder 4"/>
          <p:cNvSpPr>
            <a:spLocks noGrp="1"/>
          </p:cNvSpPr>
          <p:nvPr>
            <p:ph type="ftr" sz="quarter" idx="11"/>
          </p:nvPr>
        </p:nvSpPr>
        <p:spPr/>
        <p:txBody>
          <a:bodyPr/>
          <a:lstStyle/>
          <a:p>
            <a:pPr>
              <a:defRPr/>
            </a:pPr>
            <a:r>
              <a:rPr lang="en-US" smtClean="0"/>
              <a:t>p. </a:t>
            </a:r>
            <a:endParaRPr lang="en-US"/>
          </a:p>
        </p:txBody>
      </p:sp>
      <p:sp>
        <p:nvSpPr>
          <p:cNvPr id="6" name="Slide Number Placeholder 5"/>
          <p:cNvSpPr>
            <a:spLocks noGrp="1"/>
          </p:cNvSpPr>
          <p:nvPr>
            <p:ph type="sldNum" sz="quarter" idx="12"/>
          </p:nvPr>
        </p:nvSpPr>
        <p:spPr/>
        <p:txBody>
          <a:bodyPr/>
          <a:lstStyle/>
          <a:p>
            <a:pPr>
              <a:defRPr/>
            </a:pPr>
            <a:fld id="{68D25F09-F80B-49CD-83CE-BA2202A9D7BF}" type="slidenum">
              <a:rPr lang="en-US" smtClean="0"/>
              <a:pPr>
                <a:defRPr/>
              </a:pPr>
              <a:t>29</a:t>
            </a:fld>
            <a:endParaRPr lang="en-US"/>
          </a:p>
        </p:txBody>
      </p:sp>
      <p:pic>
        <p:nvPicPr>
          <p:cNvPr id="146434" name="Picture 2"/>
          <p:cNvPicPr>
            <a:picLocks noChangeAspect="1" noChangeArrowheads="1"/>
          </p:cNvPicPr>
          <p:nvPr/>
        </p:nvPicPr>
        <p:blipFill>
          <a:blip r:embed="rId3" cstate="print"/>
          <a:srcRect/>
          <a:stretch>
            <a:fillRect/>
          </a:stretch>
        </p:blipFill>
        <p:spPr bwMode="auto">
          <a:xfrm>
            <a:off x="-1073535" y="1316725"/>
            <a:ext cx="7029920" cy="5272440"/>
          </a:xfrm>
          <a:prstGeom prst="rect">
            <a:avLst/>
          </a:prstGeom>
          <a:noFill/>
          <a:ln w="9525">
            <a:noFill/>
            <a:miter lim="800000"/>
            <a:headEnd/>
            <a:tailEnd/>
          </a:ln>
        </p:spPr>
      </p:pic>
      <p:pic>
        <p:nvPicPr>
          <p:cNvPr id="146435" name="Picture 3"/>
          <p:cNvPicPr>
            <a:picLocks noChangeAspect="1" noChangeArrowheads="1"/>
          </p:cNvPicPr>
          <p:nvPr/>
        </p:nvPicPr>
        <p:blipFill>
          <a:blip r:embed="rId4" cstate="print"/>
          <a:srcRect/>
          <a:stretch>
            <a:fillRect/>
          </a:stretch>
        </p:blipFill>
        <p:spPr bwMode="auto">
          <a:xfrm>
            <a:off x="4956050" y="1662370"/>
            <a:ext cx="4032525" cy="42130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Grades</a:t>
            </a:r>
            <a:endParaRPr lang="en-US" dirty="0"/>
          </a:p>
        </p:txBody>
      </p:sp>
      <p:sp>
        <p:nvSpPr>
          <p:cNvPr id="5" name="Slide Number Placeholder 4"/>
          <p:cNvSpPr>
            <a:spLocks noGrp="1"/>
          </p:cNvSpPr>
          <p:nvPr>
            <p:ph type="sldNum" sz="quarter" idx="12"/>
          </p:nvPr>
        </p:nvSpPr>
        <p:spPr/>
        <p:txBody>
          <a:bodyPr/>
          <a:lstStyle/>
          <a:p>
            <a:pPr>
              <a:defRPr/>
            </a:pPr>
            <a:fld id="{82A9F01E-98FC-46AE-9711-A35E5BDEE606}" type="slidenum">
              <a:rPr lang="en-US" smtClean="0"/>
              <a:pPr>
                <a:defRPr/>
              </a:pPr>
              <a:t>3</a:t>
            </a:fld>
            <a:endParaRPr lang="en-US"/>
          </a:p>
        </p:txBody>
      </p:sp>
      <p:pic>
        <p:nvPicPr>
          <p:cNvPr id="210946" name="Picture 2" descr="C:\Users\Tim\Desktop\ps1000GradeDistribution.png"/>
          <p:cNvPicPr>
            <a:picLocks noChangeAspect="1" noChangeArrowheads="1"/>
          </p:cNvPicPr>
          <p:nvPr/>
        </p:nvPicPr>
        <p:blipFill>
          <a:blip r:embed="rId3" cstate="print"/>
          <a:srcRect/>
          <a:stretch>
            <a:fillRect/>
          </a:stretch>
        </p:blipFill>
        <p:spPr bwMode="auto">
          <a:xfrm>
            <a:off x="381000" y="1662370"/>
            <a:ext cx="8341960" cy="4495800"/>
          </a:xfrm>
          <a:prstGeom prst="rect">
            <a:avLst/>
          </a:prstGeom>
          <a:noFill/>
        </p:spPr>
      </p:pic>
      <p:sp>
        <p:nvSpPr>
          <p:cNvPr id="9" name="TextBox 8"/>
          <p:cNvSpPr txBox="1"/>
          <p:nvPr/>
        </p:nvSpPr>
        <p:spPr>
          <a:xfrm>
            <a:off x="2743200" y="685800"/>
            <a:ext cx="3005951" cy="461665"/>
          </a:xfrm>
          <a:prstGeom prst="rect">
            <a:avLst/>
          </a:prstGeom>
          <a:noFill/>
        </p:spPr>
        <p:txBody>
          <a:bodyPr wrap="none" rtlCol="0">
            <a:spAutoFit/>
          </a:bodyPr>
          <a:lstStyle/>
          <a:p>
            <a:r>
              <a:rPr lang="en-US" dirty="0" smtClean="0"/>
              <a:t>Rough current total</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4294967295"/>
          </p:nvPr>
        </p:nvSpPr>
        <p:spPr>
          <a:xfrm>
            <a:off x="2514600" y="6477000"/>
            <a:ext cx="4114800" cy="228600"/>
          </a:xfrm>
        </p:spPr>
        <p:txBody>
          <a:bodyPr/>
          <a:lstStyle/>
          <a:p>
            <a:r>
              <a:rPr lang="en-US"/>
              <a:t>p. </a:t>
            </a:r>
          </a:p>
        </p:txBody>
      </p:sp>
      <p:sp>
        <p:nvSpPr>
          <p:cNvPr id="5" name="Slide Number Placeholder 5"/>
          <p:cNvSpPr>
            <a:spLocks noGrp="1"/>
          </p:cNvSpPr>
          <p:nvPr>
            <p:ph type="sldNum" sz="quarter" idx="4294967295"/>
          </p:nvPr>
        </p:nvSpPr>
        <p:spPr>
          <a:xfrm>
            <a:off x="6781800" y="6477000"/>
            <a:ext cx="2133600" cy="223838"/>
          </a:xfrm>
        </p:spPr>
        <p:txBody>
          <a:bodyPr/>
          <a:lstStyle/>
          <a:p>
            <a:fld id="{18F136A8-A4BC-45EB-979F-3C7029ADDDA7}" type="slidenum">
              <a:rPr lang="en-US"/>
              <a:pPr/>
              <a:t>30</a:t>
            </a:fld>
            <a:endParaRPr lang="en-US"/>
          </a:p>
        </p:txBody>
      </p:sp>
      <p:sp>
        <p:nvSpPr>
          <p:cNvPr id="222210" name="Rectangle 2"/>
          <p:cNvSpPr>
            <a:spLocks noGrp="1" noChangeArrowheads="1"/>
          </p:cNvSpPr>
          <p:nvPr>
            <p:ph type="title"/>
          </p:nvPr>
        </p:nvSpPr>
        <p:spPr>
          <a:xfrm>
            <a:off x="76200" y="0"/>
            <a:ext cx="8991600" cy="865188"/>
          </a:xfrm>
        </p:spPr>
        <p:txBody>
          <a:bodyPr/>
          <a:lstStyle/>
          <a:p>
            <a:r>
              <a:rPr lang="en-US"/>
              <a:t>What are rocks made of?</a:t>
            </a:r>
          </a:p>
        </p:txBody>
      </p:sp>
      <p:sp>
        <p:nvSpPr>
          <p:cNvPr id="222211" name="Rectangle 3"/>
          <p:cNvSpPr>
            <a:spLocks noGrp="1" noChangeArrowheads="1"/>
          </p:cNvSpPr>
          <p:nvPr>
            <p:ph type="body" idx="1"/>
          </p:nvPr>
        </p:nvSpPr>
        <p:spPr>
          <a:xfrm>
            <a:off x="457200" y="1336675"/>
            <a:ext cx="8229600" cy="5068888"/>
          </a:xfrm>
        </p:spPr>
        <p:txBody>
          <a:bodyPr/>
          <a:lstStyle/>
          <a:p>
            <a:r>
              <a:rPr lang="en-US" sz="2600" dirty="0"/>
              <a:t>MINERALS!</a:t>
            </a:r>
          </a:p>
          <a:p>
            <a:pPr lvl="1"/>
            <a:r>
              <a:rPr lang="en-US" sz="2200" dirty="0"/>
              <a:t>Most rock forming mineral belong to a family of minerals called “SILICATES”</a:t>
            </a:r>
          </a:p>
          <a:p>
            <a:pPr lvl="1"/>
            <a:r>
              <a:rPr lang="en-US" sz="2200" dirty="0"/>
              <a:t>They all utilize the SiO</a:t>
            </a:r>
            <a:r>
              <a:rPr lang="en-US" sz="2200" baseline="-25000" dirty="0"/>
              <a:t>4</a:t>
            </a:r>
            <a:r>
              <a:rPr lang="en-US" sz="2200" baseline="30000" dirty="0"/>
              <a:t>-4</a:t>
            </a:r>
            <a:r>
              <a:rPr lang="en-US" sz="2200" dirty="0"/>
              <a:t> covalently bonded molecular ion.</a:t>
            </a:r>
          </a:p>
          <a:p>
            <a:pPr lvl="1"/>
            <a:r>
              <a:rPr lang="en-US" sz="2200" dirty="0"/>
              <a:t>This molecular ion may be put together in many different ways (just like the C and H molecules of organic matter)</a:t>
            </a:r>
          </a:p>
          <a:p>
            <a:pPr lvl="2"/>
            <a:r>
              <a:rPr lang="en-US" sz="2000" dirty="0"/>
              <a:t>Chains</a:t>
            </a:r>
          </a:p>
          <a:p>
            <a:pPr lvl="2"/>
            <a:r>
              <a:rPr lang="en-US" sz="2000" dirty="0"/>
              <a:t>Rings</a:t>
            </a:r>
          </a:p>
          <a:p>
            <a:pPr lvl="2"/>
            <a:r>
              <a:rPr lang="en-US" sz="2000" dirty="0"/>
              <a:t>Sheets</a:t>
            </a:r>
          </a:p>
          <a:p>
            <a:pPr lvl="2"/>
            <a:r>
              <a:rPr lang="en-US" sz="2000" dirty="0"/>
              <a:t>Isolated SiO</a:t>
            </a:r>
            <a:r>
              <a:rPr lang="en-US" sz="2000" baseline="-25000" dirty="0"/>
              <a:t>4</a:t>
            </a:r>
            <a:r>
              <a:rPr lang="en-US" sz="2000" dirty="0"/>
              <a:t> groups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r>
              <a:rPr lang="en-US"/>
              <a:t>The basis of Silicate Minerals: The Silicate ion,  SiO</a:t>
            </a:r>
            <a:r>
              <a:rPr lang="en-US" baseline="-25000"/>
              <a:t>4</a:t>
            </a:r>
            <a:r>
              <a:rPr lang="en-US" baseline="30000"/>
              <a:t>4-</a:t>
            </a:r>
            <a:endParaRPr lang="en-US"/>
          </a:p>
        </p:txBody>
      </p:sp>
      <p:pic>
        <p:nvPicPr>
          <p:cNvPr id="206851" name="Picture 3" descr="Fig24_11 tetradedron"/>
          <p:cNvPicPr>
            <a:picLocks noChangeAspect="1" noChangeArrowheads="1"/>
          </p:cNvPicPr>
          <p:nvPr/>
        </p:nvPicPr>
        <p:blipFill>
          <a:blip r:embed="rId3" cstate="print"/>
          <a:srcRect/>
          <a:stretch>
            <a:fillRect/>
          </a:stretch>
        </p:blipFill>
        <p:spPr bwMode="auto">
          <a:xfrm>
            <a:off x="1174750" y="2944813"/>
            <a:ext cx="3692525" cy="2841625"/>
          </a:xfrm>
          <a:prstGeom prst="rect">
            <a:avLst/>
          </a:prstGeom>
          <a:noFill/>
        </p:spPr>
      </p:pic>
      <p:sp>
        <p:nvSpPr>
          <p:cNvPr id="206852" name="Text Box 4"/>
          <p:cNvSpPr txBox="1">
            <a:spLocks noChangeArrowheads="1"/>
          </p:cNvSpPr>
          <p:nvPr/>
        </p:nvSpPr>
        <p:spPr bwMode="auto">
          <a:xfrm>
            <a:off x="5129213" y="4197350"/>
            <a:ext cx="3175000" cy="1311275"/>
          </a:xfrm>
          <a:prstGeom prst="rect">
            <a:avLst/>
          </a:prstGeom>
          <a:noFill/>
          <a:ln w="9525">
            <a:noFill/>
            <a:miter lim="800000"/>
            <a:headEnd/>
            <a:tailEnd/>
          </a:ln>
          <a:effectLst/>
        </p:spPr>
        <p:txBody>
          <a:bodyPr wrap="none">
            <a:spAutoFit/>
          </a:bodyPr>
          <a:lstStyle/>
          <a:p>
            <a:pPr eaLnBrk="1" hangingPunct="1"/>
            <a:r>
              <a:rPr lang="en-US" sz="2000" b="1">
                <a:latin typeface="Arial" charset="0"/>
              </a:rPr>
              <a:t>Tetrahedral arrangement</a:t>
            </a:r>
          </a:p>
          <a:p>
            <a:pPr eaLnBrk="1" hangingPunct="1"/>
            <a:r>
              <a:rPr lang="en-US" sz="2000" b="1">
                <a:latin typeface="Arial" charset="0"/>
              </a:rPr>
              <a:t>of oxygen atoms </a:t>
            </a:r>
          </a:p>
          <a:p>
            <a:pPr eaLnBrk="1" hangingPunct="1"/>
            <a:r>
              <a:rPr lang="en-US" sz="2000" b="1">
                <a:latin typeface="Arial" charset="0"/>
              </a:rPr>
              <a:t>around a central silicon</a:t>
            </a:r>
          </a:p>
          <a:p>
            <a:pPr eaLnBrk="1" hangingPunct="1"/>
            <a:r>
              <a:rPr lang="en-US" sz="2000" b="1">
                <a:latin typeface="Arial" charset="0"/>
              </a:rPr>
              <a:t>atom</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4294967295"/>
          </p:nvPr>
        </p:nvSpPr>
        <p:spPr>
          <a:xfrm>
            <a:off x="2514600" y="6477000"/>
            <a:ext cx="4114800" cy="228600"/>
          </a:xfrm>
        </p:spPr>
        <p:txBody>
          <a:bodyPr/>
          <a:lstStyle/>
          <a:p>
            <a:r>
              <a:rPr lang="en-US"/>
              <a:t>p. </a:t>
            </a:r>
          </a:p>
        </p:txBody>
      </p:sp>
      <p:sp>
        <p:nvSpPr>
          <p:cNvPr id="5" name="Slide Number Placeholder 5"/>
          <p:cNvSpPr>
            <a:spLocks noGrp="1"/>
          </p:cNvSpPr>
          <p:nvPr>
            <p:ph type="sldNum" sz="quarter" idx="4294967295"/>
          </p:nvPr>
        </p:nvSpPr>
        <p:spPr>
          <a:xfrm>
            <a:off x="6781800" y="6477000"/>
            <a:ext cx="2133600" cy="223838"/>
          </a:xfrm>
        </p:spPr>
        <p:txBody>
          <a:bodyPr/>
          <a:lstStyle/>
          <a:p>
            <a:fld id="{1E8A2ACC-1C9F-4481-AF9C-48C4EDBCA8A5}" type="slidenum">
              <a:rPr lang="en-US"/>
              <a:pPr/>
              <a:t>32</a:t>
            </a:fld>
            <a:endParaRPr lang="en-US"/>
          </a:p>
        </p:txBody>
      </p:sp>
      <p:sp>
        <p:nvSpPr>
          <p:cNvPr id="223234" name="Rectangle 2"/>
          <p:cNvSpPr>
            <a:spLocks noGrp="1" noChangeArrowheads="1"/>
          </p:cNvSpPr>
          <p:nvPr>
            <p:ph type="title"/>
          </p:nvPr>
        </p:nvSpPr>
        <p:spPr>
          <a:xfrm>
            <a:off x="76200" y="0"/>
            <a:ext cx="8991600" cy="1295400"/>
          </a:xfrm>
        </p:spPr>
        <p:txBody>
          <a:bodyPr/>
          <a:lstStyle/>
          <a:p>
            <a:r>
              <a:rPr lang="en-US" sz="3200"/>
              <a:t>What else do we need to make silicate minerals? </a:t>
            </a:r>
          </a:p>
        </p:txBody>
      </p:sp>
      <p:sp>
        <p:nvSpPr>
          <p:cNvPr id="223235" name="Rectangle 3"/>
          <p:cNvSpPr>
            <a:spLocks noGrp="1" noChangeArrowheads="1"/>
          </p:cNvSpPr>
          <p:nvPr>
            <p:ph type="body" idx="1"/>
          </p:nvPr>
        </p:nvSpPr>
        <p:spPr>
          <a:xfrm>
            <a:off x="457200" y="1539875"/>
            <a:ext cx="8229600" cy="4779963"/>
          </a:xfrm>
        </p:spPr>
        <p:txBody>
          <a:bodyPr/>
          <a:lstStyle/>
          <a:p>
            <a:r>
              <a:rPr lang="en-US" dirty="0"/>
              <a:t>The SiO</a:t>
            </a:r>
            <a:r>
              <a:rPr lang="en-US" baseline="-25000" dirty="0"/>
              <a:t>4</a:t>
            </a:r>
            <a:r>
              <a:rPr lang="en-US" baseline="30000" dirty="0"/>
              <a:t>-4</a:t>
            </a:r>
            <a:r>
              <a:rPr lang="en-US" dirty="0"/>
              <a:t> group is negatively charged, so...</a:t>
            </a:r>
          </a:p>
          <a:p>
            <a:pPr lvl="1"/>
            <a:r>
              <a:rPr lang="en-US" dirty="0"/>
              <a:t>We need some positive charge to make the mineral electrically neutral</a:t>
            </a:r>
          </a:p>
          <a:p>
            <a:pPr lvl="2"/>
            <a:r>
              <a:rPr lang="en-US" dirty="0"/>
              <a:t>K</a:t>
            </a:r>
            <a:r>
              <a:rPr lang="en-US" baseline="30000" dirty="0"/>
              <a:t>+</a:t>
            </a:r>
            <a:r>
              <a:rPr lang="en-US" dirty="0"/>
              <a:t> and Na</a:t>
            </a:r>
            <a:r>
              <a:rPr lang="en-US" baseline="30000" dirty="0"/>
              <a:t>+</a:t>
            </a:r>
            <a:endParaRPr lang="en-US" dirty="0"/>
          </a:p>
          <a:p>
            <a:pPr lvl="2"/>
            <a:r>
              <a:rPr lang="en-US" dirty="0"/>
              <a:t>Fe</a:t>
            </a:r>
            <a:r>
              <a:rPr lang="en-US" baseline="30000" dirty="0"/>
              <a:t>2+</a:t>
            </a:r>
            <a:r>
              <a:rPr lang="en-US" dirty="0"/>
              <a:t>, Ca</a:t>
            </a:r>
            <a:r>
              <a:rPr lang="en-US" baseline="30000" dirty="0"/>
              <a:t>2+</a:t>
            </a:r>
            <a:r>
              <a:rPr lang="en-US" dirty="0"/>
              <a:t>, and Mg</a:t>
            </a:r>
            <a:r>
              <a:rPr lang="en-US" baseline="30000" dirty="0"/>
              <a:t>2+</a:t>
            </a:r>
            <a:endParaRPr lang="en-US" dirty="0"/>
          </a:p>
          <a:p>
            <a:pPr lvl="2"/>
            <a:r>
              <a:rPr lang="en-US" dirty="0"/>
              <a:t>Al</a:t>
            </a:r>
            <a:r>
              <a:rPr lang="en-US" baseline="30000" dirty="0"/>
              <a:t>3+</a:t>
            </a:r>
            <a:endParaRPr lang="en-US" dirty="0"/>
          </a:p>
          <a:p>
            <a:pPr lvl="2"/>
            <a:r>
              <a:rPr lang="en-US" dirty="0"/>
              <a:t>Ti</a:t>
            </a:r>
            <a:r>
              <a:rPr lang="en-US" baseline="30000" dirty="0"/>
              <a:t>4+</a:t>
            </a:r>
          </a:p>
          <a:p>
            <a:pPr lvl="1"/>
            <a:r>
              <a:rPr lang="en-US" dirty="0"/>
              <a:t>Or we need to arrange the SiO</a:t>
            </a:r>
            <a:r>
              <a:rPr lang="en-US" baseline="-25000" dirty="0"/>
              <a:t>4</a:t>
            </a:r>
            <a:r>
              <a:rPr lang="en-US" baseline="30000" dirty="0"/>
              <a:t>-4</a:t>
            </a:r>
            <a:r>
              <a:rPr lang="en-US" dirty="0"/>
              <a:t> groups so that the mineral is neutral</a:t>
            </a:r>
            <a:endParaRPr lang="en-US" baseline="300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3"/>
          <p:cNvSpPr>
            <a:spLocks noGrp="1"/>
          </p:cNvSpPr>
          <p:nvPr>
            <p:ph type="ftr" sz="quarter" idx="11"/>
          </p:nvPr>
        </p:nvSpPr>
        <p:spPr/>
        <p:txBody>
          <a:bodyPr/>
          <a:lstStyle/>
          <a:p>
            <a:r>
              <a:rPr lang="en-US"/>
              <a:t>p. </a:t>
            </a:r>
          </a:p>
        </p:txBody>
      </p:sp>
      <p:sp>
        <p:nvSpPr>
          <p:cNvPr id="21" name="Slide Number Placeholder 4"/>
          <p:cNvSpPr>
            <a:spLocks noGrp="1"/>
          </p:cNvSpPr>
          <p:nvPr>
            <p:ph type="sldNum" sz="quarter" idx="12"/>
          </p:nvPr>
        </p:nvSpPr>
        <p:spPr/>
        <p:txBody>
          <a:bodyPr/>
          <a:lstStyle/>
          <a:p>
            <a:fld id="{F2203044-0559-4F24-A8F6-7A3C0ED5D393}" type="slidenum">
              <a:rPr lang="en-US"/>
              <a:pPr/>
              <a:t>33</a:t>
            </a:fld>
            <a:endParaRPr lang="en-US"/>
          </a:p>
        </p:txBody>
      </p:sp>
      <p:sp>
        <p:nvSpPr>
          <p:cNvPr id="207874" name="Rectangle 2"/>
          <p:cNvSpPr>
            <a:spLocks noGrp="1" noChangeArrowheads="1"/>
          </p:cNvSpPr>
          <p:nvPr>
            <p:ph type="title"/>
          </p:nvPr>
        </p:nvSpPr>
        <p:spPr/>
        <p:txBody>
          <a:bodyPr/>
          <a:lstStyle/>
          <a:p>
            <a:r>
              <a:rPr lang="en-US"/>
              <a:t>SiO</a:t>
            </a:r>
            <a:r>
              <a:rPr lang="en-US" baseline="-25000"/>
              <a:t>4</a:t>
            </a:r>
            <a:r>
              <a:rPr lang="en-US" baseline="30000"/>
              <a:t>4- </a:t>
            </a:r>
            <a:r>
              <a:rPr lang="en-US"/>
              <a:t> - a versatile connector</a:t>
            </a:r>
          </a:p>
        </p:txBody>
      </p:sp>
      <p:sp>
        <p:nvSpPr>
          <p:cNvPr id="207875" name="Text Box 3"/>
          <p:cNvSpPr txBox="1">
            <a:spLocks noChangeArrowheads="1"/>
          </p:cNvSpPr>
          <p:nvPr/>
        </p:nvSpPr>
        <p:spPr bwMode="auto">
          <a:xfrm>
            <a:off x="2922588" y="1200150"/>
            <a:ext cx="3549650" cy="519113"/>
          </a:xfrm>
          <a:prstGeom prst="rect">
            <a:avLst/>
          </a:prstGeom>
          <a:noFill/>
          <a:ln w="9525">
            <a:noFill/>
            <a:miter lim="800000"/>
            <a:headEnd/>
            <a:tailEnd/>
          </a:ln>
          <a:effectLst/>
        </p:spPr>
        <p:txBody>
          <a:bodyPr wrap="none">
            <a:spAutoFit/>
          </a:bodyPr>
          <a:lstStyle/>
          <a:p>
            <a:pPr eaLnBrk="1" hangingPunct="1"/>
            <a:r>
              <a:rPr lang="en-US" sz="2800">
                <a:latin typeface="Arial" charset="0"/>
              </a:rPr>
              <a:t>It is found in minerals</a:t>
            </a:r>
          </a:p>
        </p:txBody>
      </p:sp>
      <p:grpSp>
        <p:nvGrpSpPr>
          <p:cNvPr id="2" name="Group 4"/>
          <p:cNvGrpSpPr>
            <a:grpSpLocks/>
          </p:cNvGrpSpPr>
          <p:nvPr/>
        </p:nvGrpSpPr>
        <p:grpSpPr bwMode="auto">
          <a:xfrm>
            <a:off x="1327150" y="2932113"/>
            <a:ext cx="3101975" cy="3003550"/>
            <a:chOff x="243" y="1956"/>
            <a:chExt cx="1954" cy="1892"/>
          </a:xfrm>
        </p:grpSpPr>
        <p:pic>
          <p:nvPicPr>
            <p:cNvPr id="207877" name="Picture 5" descr="Fig24_13 silicate ions"/>
            <p:cNvPicPr>
              <a:picLocks noChangeAspect="1" noChangeArrowheads="1"/>
            </p:cNvPicPr>
            <p:nvPr/>
          </p:nvPicPr>
          <p:blipFill>
            <a:blip r:embed="rId3" cstate="print"/>
            <a:srcRect r="56357" b="21698"/>
            <a:stretch>
              <a:fillRect/>
            </a:stretch>
          </p:blipFill>
          <p:spPr bwMode="auto">
            <a:xfrm>
              <a:off x="381" y="1956"/>
              <a:ext cx="1816" cy="1577"/>
            </a:xfrm>
            <a:prstGeom prst="rect">
              <a:avLst/>
            </a:prstGeom>
            <a:noFill/>
          </p:spPr>
        </p:pic>
        <p:sp>
          <p:nvSpPr>
            <p:cNvPr id="207878" name="Rectangle 6"/>
            <p:cNvSpPr>
              <a:spLocks noChangeArrowheads="1"/>
            </p:cNvSpPr>
            <p:nvPr/>
          </p:nvSpPr>
          <p:spPr bwMode="auto">
            <a:xfrm>
              <a:off x="243" y="3617"/>
              <a:ext cx="1820" cy="231"/>
            </a:xfrm>
            <a:prstGeom prst="rect">
              <a:avLst/>
            </a:prstGeom>
            <a:noFill/>
            <a:ln w="9525">
              <a:noFill/>
              <a:miter lim="800000"/>
              <a:headEnd/>
              <a:tailEnd/>
            </a:ln>
            <a:effectLst/>
          </p:spPr>
          <p:txBody>
            <a:bodyPr wrap="none">
              <a:spAutoFit/>
            </a:bodyPr>
            <a:lstStyle/>
            <a:p>
              <a:pPr eaLnBrk="1" hangingPunct="1"/>
              <a:r>
                <a:rPr lang="en-US" sz="1800">
                  <a:latin typeface="Arial" charset="0"/>
                </a:rPr>
                <a:t>as chains or double chains</a:t>
              </a:r>
            </a:p>
          </p:txBody>
        </p:sp>
      </p:grpSp>
      <p:grpSp>
        <p:nvGrpSpPr>
          <p:cNvPr id="3" name="Group 7"/>
          <p:cNvGrpSpPr>
            <a:grpSpLocks/>
          </p:cNvGrpSpPr>
          <p:nvPr/>
        </p:nvGrpSpPr>
        <p:grpSpPr bwMode="auto">
          <a:xfrm>
            <a:off x="5140325" y="2527300"/>
            <a:ext cx="3892550" cy="3673475"/>
            <a:chOff x="3238" y="1592"/>
            <a:chExt cx="2452" cy="2314"/>
          </a:xfrm>
        </p:grpSpPr>
        <p:sp>
          <p:nvSpPr>
            <p:cNvPr id="207880" name="Rectangle 8"/>
            <p:cNvSpPr>
              <a:spLocks noChangeArrowheads="1"/>
            </p:cNvSpPr>
            <p:nvPr/>
          </p:nvSpPr>
          <p:spPr bwMode="auto">
            <a:xfrm>
              <a:off x="3238" y="3675"/>
              <a:ext cx="2452" cy="231"/>
            </a:xfrm>
            <a:prstGeom prst="rect">
              <a:avLst/>
            </a:prstGeom>
            <a:noFill/>
            <a:ln w="9525">
              <a:noFill/>
              <a:miter lim="800000"/>
              <a:headEnd/>
              <a:tailEnd/>
            </a:ln>
            <a:effectLst/>
          </p:spPr>
          <p:txBody>
            <a:bodyPr wrap="none">
              <a:spAutoFit/>
            </a:bodyPr>
            <a:lstStyle/>
            <a:p>
              <a:pPr eaLnBrk="1" hangingPunct="1"/>
              <a:r>
                <a:rPr lang="en-US" sz="1800">
                  <a:latin typeface="Arial" charset="0"/>
                </a:rPr>
                <a:t>or as flat sheets of connected chains</a:t>
              </a:r>
            </a:p>
          </p:txBody>
        </p:sp>
        <p:pic>
          <p:nvPicPr>
            <p:cNvPr id="207881" name="Picture 9" descr="Fig24_13 silicate ions"/>
            <p:cNvPicPr>
              <a:picLocks noChangeAspect="1" noChangeArrowheads="1"/>
            </p:cNvPicPr>
            <p:nvPr/>
          </p:nvPicPr>
          <p:blipFill>
            <a:blip r:embed="rId3" cstate="print"/>
            <a:srcRect l="50517" r="8315" b="-249"/>
            <a:stretch>
              <a:fillRect/>
            </a:stretch>
          </p:blipFill>
          <p:spPr bwMode="auto">
            <a:xfrm>
              <a:off x="3512" y="1592"/>
              <a:ext cx="1713" cy="2019"/>
            </a:xfrm>
            <a:prstGeom prst="rect">
              <a:avLst/>
            </a:prstGeom>
            <a:noFill/>
          </p:spPr>
        </p:pic>
      </p:grpSp>
      <p:grpSp>
        <p:nvGrpSpPr>
          <p:cNvPr id="4" name="Group 10"/>
          <p:cNvGrpSpPr>
            <a:grpSpLocks/>
          </p:cNvGrpSpPr>
          <p:nvPr/>
        </p:nvGrpSpPr>
        <p:grpSpPr bwMode="auto">
          <a:xfrm>
            <a:off x="1146175" y="1984375"/>
            <a:ext cx="2719388" cy="614363"/>
            <a:chOff x="722" y="1250"/>
            <a:chExt cx="1713" cy="387"/>
          </a:xfrm>
        </p:grpSpPr>
        <p:pic>
          <p:nvPicPr>
            <p:cNvPr id="207883" name="Picture 11" descr="Fig24_12 positive ions"/>
            <p:cNvPicPr>
              <a:picLocks noChangeAspect="1" noChangeArrowheads="1"/>
            </p:cNvPicPr>
            <p:nvPr/>
          </p:nvPicPr>
          <p:blipFill>
            <a:blip r:embed="rId4" cstate="print"/>
            <a:srcRect l="23245" t="18494" r="58861" b="70216"/>
            <a:stretch>
              <a:fillRect/>
            </a:stretch>
          </p:blipFill>
          <p:spPr bwMode="auto">
            <a:xfrm>
              <a:off x="722" y="1250"/>
              <a:ext cx="408" cy="387"/>
            </a:xfrm>
            <a:prstGeom prst="rect">
              <a:avLst/>
            </a:prstGeom>
            <a:noFill/>
          </p:spPr>
        </p:pic>
        <p:sp>
          <p:nvSpPr>
            <p:cNvPr id="207884" name="Text Box 12"/>
            <p:cNvSpPr txBox="1">
              <a:spLocks noChangeArrowheads="1"/>
            </p:cNvSpPr>
            <p:nvPr/>
          </p:nvSpPr>
          <p:spPr bwMode="auto">
            <a:xfrm>
              <a:off x="1172" y="1317"/>
              <a:ext cx="1263" cy="250"/>
            </a:xfrm>
            <a:prstGeom prst="rect">
              <a:avLst/>
            </a:prstGeom>
            <a:noFill/>
            <a:ln w="9525">
              <a:noFill/>
              <a:miter lim="800000"/>
              <a:headEnd/>
              <a:tailEnd/>
            </a:ln>
            <a:effectLst/>
          </p:spPr>
          <p:txBody>
            <a:bodyPr wrap="none">
              <a:spAutoFit/>
            </a:bodyPr>
            <a:lstStyle/>
            <a:p>
              <a:pPr eaLnBrk="1" hangingPunct="1"/>
              <a:r>
                <a:rPr lang="en-US" sz="2000" dirty="0">
                  <a:latin typeface="Arial" charset="0"/>
                </a:rPr>
                <a:t>as isolated units</a:t>
              </a:r>
            </a:p>
          </p:txBody>
        </p:sp>
      </p:grpSp>
      <p:grpSp>
        <p:nvGrpSpPr>
          <p:cNvPr id="5" name="Group 19"/>
          <p:cNvGrpSpPr>
            <a:grpSpLocks/>
          </p:cNvGrpSpPr>
          <p:nvPr/>
        </p:nvGrpSpPr>
        <p:grpSpPr bwMode="auto">
          <a:xfrm>
            <a:off x="128588" y="1590675"/>
            <a:ext cx="8856662" cy="3217863"/>
            <a:chOff x="81" y="1002"/>
            <a:chExt cx="5579" cy="2027"/>
          </a:xfrm>
        </p:grpSpPr>
        <p:grpSp>
          <p:nvGrpSpPr>
            <p:cNvPr id="6" name="Group 13"/>
            <p:cNvGrpSpPr>
              <a:grpSpLocks/>
            </p:cNvGrpSpPr>
            <p:nvPr/>
          </p:nvGrpSpPr>
          <p:grpSpPr bwMode="auto">
            <a:xfrm>
              <a:off x="81" y="1931"/>
              <a:ext cx="1240" cy="1098"/>
              <a:chOff x="81" y="1931"/>
              <a:chExt cx="1240" cy="1098"/>
            </a:xfrm>
          </p:grpSpPr>
          <p:sp>
            <p:nvSpPr>
              <p:cNvPr id="207886" name="Text Box 14"/>
              <p:cNvSpPr txBox="1">
                <a:spLocks noChangeArrowheads="1"/>
              </p:cNvSpPr>
              <p:nvPr/>
            </p:nvSpPr>
            <p:spPr bwMode="auto">
              <a:xfrm>
                <a:off x="81" y="1931"/>
                <a:ext cx="916" cy="728"/>
              </a:xfrm>
              <a:prstGeom prst="rect">
                <a:avLst/>
              </a:prstGeom>
              <a:noFill/>
              <a:ln w="9525">
                <a:noFill/>
                <a:miter lim="800000"/>
                <a:headEnd/>
                <a:tailEnd/>
              </a:ln>
              <a:effectLst/>
            </p:spPr>
            <p:txBody>
              <a:bodyPr wrap="none">
                <a:spAutoFit/>
              </a:bodyPr>
              <a:lstStyle/>
              <a:p>
                <a:pPr eaLnBrk="1" hangingPunct="1"/>
                <a:r>
                  <a:rPr lang="en-US" sz="1400" b="1">
                    <a:latin typeface="Arial" charset="0"/>
                  </a:rPr>
                  <a:t>Two tetrahedra</a:t>
                </a:r>
              </a:p>
              <a:p>
                <a:pPr eaLnBrk="1" hangingPunct="1"/>
                <a:r>
                  <a:rPr lang="en-US" sz="1400" b="1">
                    <a:latin typeface="Arial" charset="0"/>
                  </a:rPr>
                  <a:t> share an </a:t>
                </a:r>
              </a:p>
              <a:p>
                <a:pPr eaLnBrk="1" hangingPunct="1"/>
                <a:r>
                  <a:rPr lang="en-US" sz="1400" b="1">
                    <a:latin typeface="Arial" charset="0"/>
                  </a:rPr>
                  <a:t>oxygen atom</a:t>
                </a:r>
              </a:p>
              <a:p>
                <a:pPr eaLnBrk="1" hangingPunct="1"/>
                <a:r>
                  <a:rPr lang="en-US" sz="1400" b="1">
                    <a:latin typeface="Arial" charset="0"/>
                  </a:rPr>
                  <a:t>at the </a:t>
                </a:r>
              </a:p>
              <a:p>
                <a:pPr eaLnBrk="1" hangingPunct="1"/>
                <a:r>
                  <a:rPr lang="en-US" sz="1400" b="1">
                    <a:latin typeface="Arial" charset="0"/>
                  </a:rPr>
                  <a:t>connection</a:t>
                </a:r>
              </a:p>
            </p:txBody>
          </p:sp>
          <p:sp>
            <p:nvSpPr>
              <p:cNvPr id="207887" name="AutoShape 15"/>
              <p:cNvSpPr>
                <a:spLocks noChangeArrowheads="1"/>
              </p:cNvSpPr>
              <p:nvPr/>
            </p:nvSpPr>
            <p:spPr bwMode="auto">
              <a:xfrm>
                <a:off x="1027" y="2638"/>
                <a:ext cx="294" cy="391"/>
              </a:xfrm>
              <a:prstGeom prst="wedgeEllipseCallout">
                <a:avLst>
                  <a:gd name="adj1" fmla="val -176870"/>
                  <a:gd name="adj2" fmla="val -99870"/>
                </a:avLst>
              </a:prstGeom>
              <a:noFill/>
              <a:ln w="28575">
                <a:solidFill>
                  <a:schemeClr val="tx1"/>
                </a:solidFill>
                <a:miter lim="800000"/>
                <a:headEnd/>
                <a:tailEnd/>
              </a:ln>
              <a:effectLst/>
            </p:spPr>
            <p:txBody>
              <a:bodyPr/>
              <a:lstStyle/>
              <a:p>
                <a:pPr algn="ctr" eaLnBrk="1" hangingPunct="1"/>
                <a:endParaRPr lang="en-US" sz="1800">
                  <a:latin typeface="Arial" charset="0"/>
                </a:endParaRPr>
              </a:p>
            </p:txBody>
          </p:sp>
        </p:grpSp>
        <p:grpSp>
          <p:nvGrpSpPr>
            <p:cNvPr id="7" name="Group 16"/>
            <p:cNvGrpSpPr>
              <a:grpSpLocks/>
            </p:cNvGrpSpPr>
            <p:nvPr/>
          </p:nvGrpSpPr>
          <p:grpSpPr bwMode="auto">
            <a:xfrm>
              <a:off x="4222" y="1002"/>
              <a:ext cx="1438" cy="1144"/>
              <a:chOff x="4222" y="1002"/>
              <a:chExt cx="1438" cy="1144"/>
            </a:xfrm>
          </p:grpSpPr>
          <p:sp>
            <p:nvSpPr>
              <p:cNvPr id="207889" name="Text Box 17"/>
              <p:cNvSpPr txBox="1">
                <a:spLocks noChangeArrowheads="1"/>
              </p:cNvSpPr>
              <p:nvPr/>
            </p:nvSpPr>
            <p:spPr bwMode="auto">
              <a:xfrm>
                <a:off x="4324" y="1002"/>
                <a:ext cx="1336" cy="460"/>
              </a:xfrm>
              <a:prstGeom prst="rect">
                <a:avLst/>
              </a:prstGeom>
              <a:noFill/>
              <a:ln w="9525">
                <a:noFill/>
                <a:miter lim="800000"/>
                <a:headEnd/>
                <a:tailEnd/>
              </a:ln>
              <a:effectLst/>
            </p:spPr>
            <p:txBody>
              <a:bodyPr wrap="none">
                <a:spAutoFit/>
              </a:bodyPr>
              <a:lstStyle/>
              <a:p>
                <a:pPr eaLnBrk="1" hangingPunct="1"/>
                <a:r>
                  <a:rPr lang="en-US" sz="1400" b="1">
                    <a:latin typeface="Arial" charset="0"/>
                  </a:rPr>
                  <a:t>Two tetrahedra</a:t>
                </a:r>
              </a:p>
              <a:p>
                <a:pPr eaLnBrk="1" hangingPunct="1"/>
                <a:r>
                  <a:rPr lang="en-US" sz="1400" b="1">
                    <a:latin typeface="Arial" charset="0"/>
                  </a:rPr>
                  <a:t> share an oxygen </a:t>
                </a:r>
              </a:p>
              <a:p>
                <a:pPr eaLnBrk="1" hangingPunct="1"/>
                <a:r>
                  <a:rPr lang="en-US" sz="1400" b="1">
                    <a:latin typeface="Arial" charset="0"/>
                  </a:rPr>
                  <a:t>atom at the connection</a:t>
                </a:r>
              </a:p>
            </p:txBody>
          </p:sp>
          <p:sp>
            <p:nvSpPr>
              <p:cNvPr id="207890" name="AutoShape 18"/>
              <p:cNvSpPr>
                <a:spLocks noChangeArrowheads="1"/>
              </p:cNvSpPr>
              <p:nvPr/>
            </p:nvSpPr>
            <p:spPr bwMode="auto">
              <a:xfrm>
                <a:off x="4222" y="1755"/>
                <a:ext cx="294" cy="391"/>
              </a:xfrm>
              <a:prstGeom prst="wedgeEllipseCallout">
                <a:avLst>
                  <a:gd name="adj1" fmla="val 36736"/>
                  <a:gd name="adj2" fmla="val -125190"/>
                </a:avLst>
              </a:prstGeom>
              <a:noFill/>
              <a:ln w="28575">
                <a:solidFill>
                  <a:schemeClr val="tx1"/>
                </a:solidFill>
                <a:miter lim="800000"/>
                <a:headEnd/>
                <a:tailEnd/>
              </a:ln>
              <a:effectLst/>
            </p:spPr>
            <p:txBody>
              <a:bodyPr/>
              <a:lstStyle/>
              <a:p>
                <a:pPr algn="ctr" eaLnBrk="1" hangingPunct="1"/>
                <a:endParaRPr lang="en-US" sz="1800">
                  <a:latin typeface="Arial"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2"/>
          <p:cNvSpPr>
            <a:spLocks noGrp="1"/>
          </p:cNvSpPr>
          <p:nvPr>
            <p:ph type="ftr" sz="quarter" idx="11"/>
          </p:nvPr>
        </p:nvSpPr>
        <p:spPr/>
        <p:txBody>
          <a:bodyPr/>
          <a:lstStyle/>
          <a:p>
            <a:r>
              <a:rPr lang="en-US"/>
              <a:t>p. </a:t>
            </a:r>
          </a:p>
        </p:txBody>
      </p:sp>
      <p:sp>
        <p:nvSpPr>
          <p:cNvPr id="15" name="Slide Number Placeholder 3"/>
          <p:cNvSpPr>
            <a:spLocks noGrp="1"/>
          </p:cNvSpPr>
          <p:nvPr>
            <p:ph type="sldNum" sz="quarter" idx="12"/>
          </p:nvPr>
        </p:nvSpPr>
        <p:spPr/>
        <p:txBody>
          <a:bodyPr/>
          <a:lstStyle/>
          <a:p>
            <a:fld id="{AA216C8B-1CDE-4BC5-AA2F-A3EF22B8663E}" type="slidenum">
              <a:rPr lang="en-US"/>
              <a:pPr/>
              <a:t>34</a:t>
            </a:fld>
            <a:endParaRPr lang="en-US"/>
          </a:p>
        </p:txBody>
      </p:sp>
      <p:pic>
        <p:nvPicPr>
          <p:cNvPr id="224258" name="Picture 2" descr="amethyst_concoidalfrac"/>
          <p:cNvPicPr>
            <a:picLocks noChangeAspect="1" noChangeArrowheads="1"/>
          </p:cNvPicPr>
          <p:nvPr/>
        </p:nvPicPr>
        <p:blipFill>
          <a:blip r:embed="rId3" cstate="print"/>
          <a:srcRect/>
          <a:stretch>
            <a:fillRect/>
          </a:stretch>
        </p:blipFill>
        <p:spPr bwMode="auto">
          <a:xfrm>
            <a:off x="423863" y="752475"/>
            <a:ext cx="2820987" cy="2116138"/>
          </a:xfrm>
          <a:prstGeom prst="rect">
            <a:avLst/>
          </a:prstGeom>
          <a:noFill/>
        </p:spPr>
      </p:pic>
      <p:pic>
        <p:nvPicPr>
          <p:cNvPr id="224259" name="Picture 3" descr="Fig24_10a asbestos copy"/>
          <p:cNvPicPr>
            <a:picLocks noChangeAspect="1" noChangeArrowheads="1"/>
          </p:cNvPicPr>
          <p:nvPr/>
        </p:nvPicPr>
        <p:blipFill>
          <a:blip r:embed="rId4" cstate="print"/>
          <a:srcRect/>
          <a:stretch>
            <a:fillRect/>
          </a:stretch>
        </p:blipFill>
        <p:spPr bwMode="auto">
          <a:xfrm>
            <a:off x="3268663" y="787400"/>
            <a:ext cx="2286000" cy="2570163"/>
          </a:xfrm>
          <a:prstGeom prst="rect">
            <a:avLst/>
          </a:prstGeom>
          <a:noFill/>
        </p:spPr>
      </p:pic>
      <p:pic>
        <p:nvPicPr>
          <p:cNvPr id="224260" name="Picture 4" descr="kaoliniteSEMb"/>
          <p:cNvPicPr>
            <a:picLocks noChangeAspect="1" noChangeArrowheads="1"/>
          </p:cNvPicPr>
          <p:nvPr/>
        </p:nvPicPr>
        <p:blipFill>
          <a:blip r:embed="rId5" cstate="print"/>
          <a:srcRect/>
          <a:stretch>
            <a:fillRect/>
          </a:stretch>
        </p:blipFill>
        <p:spPr bwMode="auto">
          <a:xfrm>
            <a:off x="6056313" y="3767138"/>
            <a:ext cx="2365375" cy="1817687"/>
          </a:xfrm>
          <a:prstGeom prst="rect">
            <a:avLst/>
          </a:prstGeom>
          <a:noFill/>
        </p:spPr>
      </p:pic>
      <p:sp>
        <p:nvSpPr>
          <p:cNvPr id="224261" name="Text Box 5"/>
          <p:cNvSpPr txBox="1">
            <a:spLocks noChangeArrowheads="1"/>
          </p:cNvSpPr>
          <p:nvPr/>
        </p:nvSpPr>
        <p:spPr bwMode="auto">
          <a:xfrm>
            <a:off x="517525" y="5121275"/>
            <a:ext cx="2614613" cy="1552575"/>
          </a:xfrm>
          <a:prstGeom prst="rect">
            <a:avLst/>
          </a:prstGeom>
          <a:noFill/>
          <a:ln w="9525">
            <a:noFill/>
            <a:miter lim="800000"/>
            <a:headEnd/>
            <a:tailEnd/>
          </a:ln>
          <a:effectLst/>
        </p:spPr>
        <p:txBody>
          <a:bodyPr>
            <a:spAutoFit/>
          </a:bodyPr>
          <a:lstStyle/>
          <a:p>
            <a:pPr>
              <a:spcBef>
                <a:spcPct val="50000"/>
              </a:spcBef>
            </a:pPr>
            <a:r>
              <a:rPr lang="en-US">
                <a:latin typeface="Arial" charset="0"/>
                <a:cs typeface="Arial" charset="0"/>
              </a:rPr>
              <a:t>● Chains</a:t>
            </a:r>
          </a:p>
          <a:p>
            <a:pPr>
              <a:spcBef>
                <a:spcPct val="50000"/>
              </a:spcBef>
            </a:pPr>
            <a:r>
              <a:rPr lang="en-US">
                <a:latin typeface="Arial" charset="0"/>
                <a:cs typeface="Arial" charset="0"/>
              </a:rPr>
              <a:t>● Sheets</a:t>
            </a:r>
          </a:p>
          <a:p>
            <a:pPr>
              <a:spcBef>
                <a:spcPct val="50000"/>
              </a:spcBef>
            </a:pPr>
            <a:r>
              <a:rPr lang="en-US">
                <a:latin typeface="Arial" charset="0"/>
                <a:cs typeface="Arial" charset="0"/>
              </a:rPr>
              <a:t>● Framework</a:t>
            </a:r>
          </a:p>
        </p:txBody>
      </p:sp>
      <p:pic>
        <p:nvPicPr>
          <p:cNvPr id="224262" name="Picture 6" descr="Fig24_11 tetradedron"/>
          <p:cNvPicPr>
            <a:picLocks noChangeAspect="1" noChangeArrowheads="1"/>
          </p:cNvPicPr>
          <p:nvPr/>
        </p:nvPicPr>
        <p:blipFill>
          <a:blip r:embed="rId6" cstate="print"/>
          <a:srcRect/>
          <a:stretch>
            <a:fillRect/>
          </a:stretch>
        </p:blipFill>
        <p:spPr bwMode="auto">
          <a:xfrm>
            <a:off x="496888" y="3095625"/>
            <a:ext cx="2514600" cy="1935163"/>
          </a:xfrm>
          <a:prstGeom prst="rect">
            <a:avLst/>
          </a:prstGeom>
          <a:noFill/>
        </p:spPr>
      </p:pic>
      <p:sp>
        <p:nvSpPr>
          <p:cNvPr id="224263" name="Text Box 7"/>
          <p:cNvSpPr txBox="1">
            <a:spLocks noChangeArrowheads="1"/>
          </p:cNvSpPr>
          <p:nvPr/>
        </p:nvSpPr>
        <p:spPr bwMode="auto">
          <a:xfrm>
            <a:off x="1135063" y="404813"/>
            <a:ext cx="944562" cy="396875"/>
          </a:xfrm>
          <a:prstGeom prst="rect">
            <a:avLst/>
          </a:prstGeom>
          <a:noFill/>
          <a:ln w="9525">
            <a:noFill/>
            <a:miter lim="800000"/>
            <a:headEnd/>
            <a:tailEnd/>
          </a:ln>
          <a:effectLst/>
        </p:spPr>
        <p:txBody>
          <a:bodyPr wrap="none">
            <a:spAutoFit/>
          </a:bodyPr>
          <a:lstStyle/>
          <a:p>
            <a:r>
              <a:rPr lang="en-US" sz="2000">
                <a:latin typeface="Arial" charset="0"/>
              </a:rPr>
              <a:t>Quartz</a:t>
            </a:r>
          </a:p>
        </p:txBody>
      </p:sp>
      <p:sp>
        <p:nvSpPr>
          <p:cNvPr id="224264" name="Text Box 8"/>
          <p:cNvSpPr txBox="1">
            <a:spLocks noChangeArrowheads="1"/>
          </p:cNvSpPr>
          <p:nvPr/>
        </p:nvSpPr>
        <p:spPr bwMode="auto">
          <a:xfrm>
            <a:off x="3706813" y="427038"/>
            <a:ext cx="1228725" cy="396875"/>
          </a:xfrm>
          <a:prstGeom prst="rect">
            <a:avLst/>
          </a:prstGeom>
          <a:noFill/>
          <a:ln w="9525">
            <a:noFill/>
            <a:miter lim="800000"/>
            <a:headEnd/>
            <a:tailEnd/>
          </a:ln>
          <a:effectLst/>
        </p:spPr>
        <p:txBody>
          <a:bodyPr wrap="none">
            <a:spAutoFit/>
          </a:bodyPr>
          <a:lstStyle/>
          <a:p>
            <a:r>
              <a:rPr lang="en-US" sz="2000">
                <a:latin typeface="Arial" charset="0"/>
              </a:rPr>
              <a:t>Asbestos</a:t>
            </a:r>
          </a:p>
        </p:txBody>
      </p:sp>
      <p:sp>
        <p:nvSpPr>
          <p:cNvPr id="224265" name="Text Box 9"/>
          <p:cNvSpPr txBox="1">
            <a:spLocks noChangeArrowheads="1"/>
          </p:cNvSpPr>
          <p:nvPr/>
        </p:nvSpPr>
        <p:spPr bwMode="auto">
          <a:xfrm>
            <a:off x="6815138" y="341313"/>
            <a:ext cx="720725" cy="396875"/>
          </a:xfrm>
          <a:prstGeom prst="rect">
            <a:avLst/>
          </a:prstGeom>
          <a:noFill/>
          <a:ln w="9525">
            <a:noFill/>
            <a:miter lim="800000"/>
            <a:headEnd/>
            <a:tailEnd/>
          </a:ln>
          <a:effectLst/>
        </p:spPr>
        <p:txBody>
          <a:bodyPr wrap="none">
            <a:spAutoFit/>
          </a:bodyPr>
          <a:lstStyle/>
          <a:p>
            <a:r>
              <a:rPr lang="en-US" sz="2000">
                <a:latin typeface="Arial" charset="0"/>
              </a:rPr>
              <a:t>Mica</a:t>
            </a:r>
          </a:p>
        </p:txBody>
      </p:sp>
      <p:sp>
        <p:nvSpPr>
          <p:cNvPr id="224266" name="Text Box 10"/>
          <p:cNvSpPr txBox="1">
            <a:spLocks noChangeArrowheads="1"/>
          </p:cNvSpPr>
          <p:nvPr/>
        </p:nvSpPr>
        <p:spPr bwMode="auto">
          <a:xfrm>
            <a:off x="2952750" y="5651500"/>
            <a:ext cx="5862638" cy="822325"/>
          </a:xfrm>
          <a:prstGeom prst="rect">
            <a:avLst/>
          </a:prstGeom>
          <a:noFill/>
          <a:ln w="9525">
            <a:noFill/>
            <a:miter lim="800000"/>
            <a:headEnd/>
            <a:tailEnd/>
          </a:ln>
          <a:effectLst/>
        </p:spPr>
        <p:txBody>
          <a:bodyPr wrap="none">
            <a:spAutoFit/>
          </a:bodyPr>
          <a:lstStyle/>
          <a:p>
            <a:r>
              <a:rPr lang="en-US" i="1">
                <a:solidFill>
                  <a:srgbClr val="800000"/>
                </a:solidFill>
                <a:latin typeface="Arial" charset="0"/>
              </a:rPr>
              <a:t>Which structures do these minerals have?</a:t>
            </a:r>
          </a:p>
          <a:p>
            <a:r>
              <a:rPr lang="en-US" i="1">
                <a:solidFill>
                  <a:srgbClr val="800000"/>
                </a:solidFill>
                <a:latin typeface="Arial" charset="0"/>
              </a:rPr>
              <a:t>How can you tell?</a:t>
            </a:r>
          </a:p>
        </p:txBody>
      </p:sp>
      <p:sp>
        <p:nvSpPr>
          <p:cNvPr id="224267" name="Text Box 11"/>
          <p:cNvSpPr txBox="1">
            <a:spLocks noChangeArrowheads="1"/>
          </p:cNvSpPr>
          <p:nvPr/>
        </p:nvSpPr>
        <p:spPr bwMode="auto">
          <a:xfrm>
            <a:off x="6804025" y="3386138"/>
            <a:ext cx="693738" cy="396875"/>
          </a:xfrm>
          <a:prstGeom prst="rect">
            <a:avLst/>
          </a:prstGeom>
          <a:noFill/>
          <a:ln w="9525">
            <a:noFill/>
            <a:miter lim="800000"/>
            <a:headEnd/>
            <a:tailEnd/>
          </a:ln>
          <a:effectLst/>
        </p:spPr>
        <p:txBody>
          <a:bodyPr wrap="none">
            <a:spAutoFit/>
          </a:bodyPr>
          <a:lstStyle/>
          <a:p>
            <a:r>
              <a:rPr lang="en-US" sz="2000">
                <a:latin typeface="Arial" charset="0"/>
              </a:rPr>
              <a:t>Clay</a:t>
            </a:r>
          </a:p>
        </p:txBody>
      </p:sp>
      <p:pic>
        <p:nvPicPr>
          <p:cNvPr id="224268" name="Picture 12" descr="crocidolite_asbestos"/>
          <p:cNvPicPr>
            <a:picLocks noChangeAspect="1" noChangeArrowheads="1"/>
          </p:cNvPicPr>
          <p:nvPr/>
        </p:nvPicPr>
        <p:blipFill>
          <a:blip r:embed="rId7" cstate="print"/>
          <a:srcRect/>
          <a:stretch>
            <a:fillRect/>
          </a:stretch>
        </p:blipFill>
        <p:spPr bwMode="auto">
          <a:xfrm>
            <a:off x="3341688" y="3429000"/>
            <a:ext cx="2112962" cy="1446213"/>
          </a:xfrm>
          <a:prstGeom prst="rect">
            <a:avLst/>
          </a:prstGeom>
          <a:noFill/>
        </p:spPr>
      </p:pic>
      <p:pic>
        <p:nvPicPr>
          <p:cNvPr id="224269" name="Picture 13" descr="1001_cleavage_of_mica"/>
          <p:cNvPicPr>
            <a:picLocks noChangeAspect="1" noChangeArrowheads="1"/>
          </p:cNvPicPr>
          <p:nvPr/>
        </p:nvPicPr>
        <p:blipFill>
          <a:blip r:embed="rId8" cstate="print"/>
          <a:srcRect/>
          <a:stretch>
            <a:fillRect/>
          </a:stretch>
        </p:blipFill>
        <p:spPr bwMode="auto">
          <a:xfrm>
            <a:off x="5756275" y="798513"/>
            <a:ext cx="3055938" cy="2109787"/>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4294967295"/>
          </p:nvPr>
        </p:nvSpPr>
        <p:spPr>
          <a:xfrm>
            <a:off x="2514600" y="6477000"/>
            <a:ext cx="4114800" cy="228600"/>
          </a:xfrm>
        </p:spPr>
        <p:txBody>
          <a:bodyPr/>
          <a:lstStyle/>
          <a:p>
            <a:r>
              <a:rPr lang="en-US"/>
              <a:t>p. </a:t>
            </a:r>
          </a:p>
        </p:txBody>
      </p:sp>
      <p:sp>
        <p:nvSpPr>
          <p:cNvPr id="7" name="Slide Number Placeholder 5"/>
          <p:cNvSpPr>
            <a:spLocks noGrp="1"/>
          </p:cNvSpPr>
          <p:nvPr>
            <p:ph type="sldNum" sz="quarter" idx="4294967295"/>
          </p:nvPr>
        </p:nvSpPr>
        <p:spPr>
          <a:xfrm>
            <a:off x="6781800" y="6477000"/>
            <a:ext cx="2133600" cy="223838"/>
          </a:xfrm>
        </p:spPr>
        <p:txBody>
          <a:bodyPr/>
          <a:lstStyle/>
          <a:p>
            <a:fld id="{12A2376F-22BB-4D1B-B0C4-29B6D61A73D2}" type="slidenum">
              <a:rPr lang="en-US"/>
              <a:pPr/>
              <a:t>35</a:t>
            </a:fld>
            <a:endParaRPr lang="en-US"/>
          </a:p>
        </p:txBody>
      </p:sp>
      <p:sp>
        <p:nvSpPr>
          <p:cNvPr id="226306" name="Rectangle 2"/>
          <p:cNvSpPr>
            <a:spLocks noGrp="1" noChangeArrowheads="1"/>
          </p:cNvSpPr>
          <p:nvPr>
            <p:ph type="title"/>
          </p:nvPr>
        </p:nvSpPr>
        <p:spPr>
          <a:xfrm>
            <a:off x="76200" y="0"/>
            <a:ext cx="8991600" cy="1295400"/>
          </a:xfrm>
        </p:spPr>
        <p:txBody>
          <a:bodyPr/>
          <a:lstStyle/>
          <a:p>
            <a:r>
              <a:rPr lang="en-US" sz="2800"/>
              <a:t>Minerals with Isolated Silica Tetrahedra</a:t>
            </a:r>
          </a:p>
        </p:txBody>
      </p:sp>
      <p:sp>
        <p:nvSpPr>
          <p:cNvPr id="226307" name="Rectangle 3"/>
          <p:cNvSpPr>
            <a:spLocks noGrp="1" noChangeArrowheads="1"/>
          </p:cNvSpPr>
          <p:nvPr>
            <p:ph type="body" idx="1"/>
          </p:nvPr>
        </p:nvSpPr>
        <p:spPr>
          <a:xfrm>
            <a:off x="457200" y="1431925"/>
            <a:ext cx="4173538" cy="4940300"/>
          </a:xfrm>
        </p:spPr>
        <p:txBody>
          <a:bodyPr/>
          <a:lstStyle/>
          <a:p>
            <a:pPr>
              <a:lnSpc>
                <a:spcPct val="90000"/>
              </a:lnSpc>
            </a:pPr>
            <a:r>
              <a:rPr lang="en-US" sz="2600" dirty="0"/>
              <a:t>Olivine – (</a:t>
            </a:r>
            <a:r>
              <a:rPr lang="en-US" sz="2600" dirty="0" err="1"/>
              <a:t>Mg,Fe</a:t>
            </a:r>
            <a:r>
              <a:rPr lang="en-US" sz="2600" dirty="0"/>
              <a:t>)</a:t>
            </a:r>
            <a:r>
              <a:rPr lang="en-US" sz="2600" baseline="-25000" dirty="0"/>
              <a:t>2</a:t>
            </a:r>
            <a:r>
              <a:rPr lang="en-US" sz="2600" dirty="0"/>
              <a:t>SiO</a:t>
            </a:r>
            <a:r>
              <a:rPr lang="en-US" sz="2600" baseline="-25000" dirty="0"/>
              <a:t>4</a:t>
            </a:r>
            <a:endParaRPr lang="en-US" sz="2600" dirty="0"/>
          </a:p>
          <a:p>
            <a:pPr lvl="1">
              <a:lnSpc>
                <a:spcPct val="90000"/>
              </a:lnSpc>
            </a:pPr>
            <a:r>
              <a:rPr lang="en-US" sz="2200" dirty="0"/>
              <a:t>This is the main mineral component in the Earth’s mantle</a:t>
            </a:r>
          </a:p>
          <a:p>
            <a:pPr lvl="1">
              <a:lnSpc>
                <a:spcPct val="90000"/>
              </a:lnSpc>
            </a:pPr>
            <a:r>
              <a:rPr lang="en-US" sz="2200" dirty="0"/>
              <a:t>How does this mineral achieve neutral charge?</a:t>
            </a:r>
          </a:p>
          <a:p>
            <a:pPr lvl="1">
              <a:lnSpc>
                <a:spcPct val="90000"/>
              </a:lnSpc>
            </a:pPr>
            <a:r>
              <a:rPr lang="en-US" sz="2200" dirty="0"/>
              <a:t>How are the SiO</a:t>
            </a:r>
            <a:r>
              <a:rPr lang="en-US" sz="2200" baseline="-25000" dirty="0"/>
              <a:t>4</a:t>
            </a:r>
            <a:r>
              <a:rPr lang="en-US" sz="2200" baseline="30000" dirty="0"/>
              <a:t>4-</a:t>
            </a:r>
            <a:r>
              <a:rPr lang="en-US" sz="2200" dirty="0"/>
              <a:t> groups arranged in the mineral?</a:t>
            </a:r>
          </a:p>
          <a:p>
            <a:pPr lvl="1">
              <a:lnSpc>
                <a:spcPct val="90000"/>
              </a:lnSpc>
            </a:pPr>
            <a:r>
              <a:rPr lang="en-US" sz="2200" dirty="0"/>
              <a:t>Why do most olivine crystals contain both Mg and Fe?</a:t>
            </a:r>
          </a:p>
        </p:txBody>
      </p:sp>
      <p:pic>
        <p:nvPicPr>
          <p:cNvPr id="226308" name="Picture 4" descr="MgFeSiO4-Olivine"/>
          <p:cNvPicPr>
            <a:picLocks noChangeAspect="1" noChangeArrowheads="1"/>
          </p:cNvPicPr>
          <p:nvPr/>
        </p:nvPicPr>
        <p:blipFill>
          <a:blip r:embed="rId3" cstate="print"/>
          <a:srcRect/>
          <a:stretch>
            <a:fillRect/>
          </a:stretch>
        </p:blipFill>
        <p:spPr bwMode="auto">
          <a:xfrm>
            <a:off x="5468938" y="1336675"/>
            <a:ext cx="3040062" cy="3005138"/>
          </a:xfrm>
          <a:prstGeom prst="rect">
            <a:avLst/>
          </a:prstGeom>
          <a:noFill/>
        </p:spPr>
      </p:pic>
      <p:pic>
        <p:nvPicPr>
          <p:cNvPr id="226309" name="Picture 5" descr="olivine"/>
          <p:cNvPicPr>
            <a:picLocks noChangeAspect="1" noChangeArrowheads="1"/>
          </p:cNvPicPr>
          <p:nvPr/>
        </p:nvPicPr>
        <p:blipFill>
          <a:blip r:embed="rId4" cstate="print"/>
          <a:srcRect/>
          <a:stretch>
            <a:fillRect/>
          </a:stretch>
        </p:blipFill>
        <p:spPr bwMode="auto">
          <a:xfrm>
            <a:off x="5586413" y="4694238"/>
            <a:ext cx="2586037" cy="18415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r>
              <a:rPr lang="en-US"/>
              <a:t>Formation of Fibers</a:t>
            </a:r>
          </a:p>
        </p:txBody>
      </p:sp>
      <p:pic>
        <p:nvPicPr>
          <p:cNvPr id="209923" name="Picture 3" descr="Fig24_15 asbestos chains"/>
          <p:cNvPicPr>
            <a:picLocks noChangeAspect="1" noChangeArrowheads="1"/>
          </p:cNvPicPr>
          <p:nvPr/>
        </p:nvPicPr>
        <p:blipFill>
          <a:blip r:embed="rId3" cstate="print"/>
          <a:srcRect l="4514" b="51744"/>
          <a:stretch>
            <a:fillRect/>
          </a:stretch>
        </p:blipFill>
        <p:spPr bwMode="auto">
          <a:xfrm>
            <a:off x="719138" y="2760663"/>
            <a:ext cx="2351087" cy="1603375"/>
          </a:xfrm>
          <a:prstGeom prst="rect">
            <a:avLst/>
          </a:prstGeom>
          <a:noFill/>
        </p:spPr>
      </p:pic>
      <p:pic>
        <p:nvPicPr>
          <p:cNvPr id="209924" name="Picture 4" descr="Fig24_13 silicate ions"/>
          <p:cNvPicPr>
            <a:picLocks noChangeAspect="1" noChangeArrowheads="1"/>
          </p:cNvPicPr>
          <p:nvPr/>
        </p:nvPicPr>
        <p:blipFill>
          <a:blip r:embed="rId4" cstate="print"/>
          <a:srcRect l="19106" r="56357" b="21698"/>
          <a:stretch>
            <a:fillRect/>
          </a:stretch>
        </p:blipFill>
        <p:spPr bwMode="auto">
          <a:xfrm>
            <a:off x="3733800" y="2133600"/>
            <a:ext cx="1620838" cy="2503488"/>
          </a:xfrm>
          <a:prstGeom prst="rect">
            <a:avLst/>
          </a:prstGeom>
          <a:noFill/>
        </p:spPr>
      </p:pic>
      <p:sp>
        <p:nvSpPr>
          <p:cNvPr id="209925" name="AutoShape 5"/>
          <p:cNvSpPr>
            <a:spLocks noChangeArrowheads="1"/>
          </p:cNvSpPr>
          <p:nvPr/>
        </p:nvSpPr>
        <p:spPr bwMode="auto">
          <a:xfrm rot="-283257">
            <a:off x="2243138" y="2843213"/>
            <a:ext cx="735012" cy="341312"/>
          </a:xfrm>
          <a:prstGeom prst="wedgeEllipseCallout">
            <a:avLst>
              <a:gd name="adj1" fmla="val 176005"/>
              <a:gd name="adj2" fmla="val 24565"/>
            </a:avLst>
          </a:prstGeom>
          <a:noFill/>
          <a:ln w="28575">
            <a:solidFill>
              <a:schemeClr val="tx1"/>
            </a:solidFill>
            <a:miter lim="800000"/>
            <a:headEnd/>
            <a:tailEnd/>
          </a:ln>
          <a:effectLst/>
        </p:spPr>
        <p:txBody>
          <a:bodyPr/>
          <a:lstStyle/>
          <a:p>
            <a:pPr algn="ctr" eaLnBrk="1" hangingPunct="1"/>
            <a:endParaRPr lang="en-US" sz="1800">
              <a:latin typeface="Arial" charset="0"/>
            </a:endParaRPr>
          </a:p>
        </p:txBody>
      </p:sp>
      <p:sp>
        <p:nvSpPr>
          <p:cNvPr id="209926" name="Text Box 6"/>
          <p:cNvSpPr txBox="1">
            <a:spLocks noChangeArrowheads="1"/>
          </p:cNvSpPr>
          <p:nvPr/>
        </p:nvSpPr>
        <p:spPr bwMode="auto">
          <a:xfrm>
            <a:off x="2232025" y="2444750"/>
            <a:ext cx="1657350" cy="366713"/>
          </a:xfrm>
          <a:prstGeom prst="rect">
            <a:avLst/>
          </a:prstGeom>
          <a:noFill/>
          <a:ln w="9525">
            <a:noFill/>
            <a:miter lim="800000"/>
            <a:headEnd/>
            <a:tailEnd/>
          </a:ln>
          <a:effectLst/>
        </p:spPr>
        <p:txBody>
          <a:bodyPr wrap="none">
            <a:spAutoFit/>
          </a:bodyPr>
          <a:lstStyle/>
          <a:p>
            <a:pPr eaLnBrk="1" hangingPunct="1"/>
            <a:r>
              <a:rPr lang="en-US" sz="1800" b="1">
                <a:latin typeface="Arial" charset="0"/>
              </a:rPr>
              <a:t>Double Chain</a:t>
            </a:r>
          </a:p>
        </p:txBody>
      </p:sp>
      <p:sp>
        <p:nvSpPr>
          <p:cNvPr id="209927" name="AutoShape 7"/>
          <p:cNvSpPr>
            <a:spLocks noChangeArrowheads="1"/>
          </p:cNvSpPr>
          <p:nvPr/>
        </p:nvSpPr>
        <p:spPr bwMode="auto">
          <a:xfrm rot="-283257">
            <a:off x="730250" y="3182938"/>
            <a:ext cx="917575" cy="133350"/>
          </a:xfrm>
          <a:prstGeom prst="wedgeEllipseCallout">
            <a:avLst>
              <a:gd name="adj1" fmla="val -10491"/>
              <a:gd name="adj2" fmla="val -905125"/>
            </a:avLst>
          </a:prstGeom>
          <a:noFill/>
          <a:ln w="28575">
            <a:solidFill>
              <a:schemeClr val="tx1"/>
            </a:solidFill>
            <a:miter lim="800000"/>
            <a:headEnd/>
            <a:tailEnd/>
          </a:ln>
          <a:effectLst/>
        </p:spPr>
        <p:txBody>
          <a:bodyPr/>
          <a:lstStyle/>
          <a:p>
            <a:pPr algn="ctr" eaLnBrk="1" hangingPunct="1"/>
            <a:endParaRPr lang="en-US" sz="1800">
              <a:latin typeface="Arial" charset="0"/>
            </a:endParaRPr>
          </a:p>
        </p:txBody>
      </p:sp>
      <p:sp>
        <p:nvSpPr>
          <p:cNvPr id="209928" name="Text Box 8"/>
          <p:cNvSpPr txBox="1">
            <a:spLocks noChangeArrowheads="1"/>
          </p:cNvSpPr>
          <p:nvPr/>
        </p:nvSpPr>
        <p:spPr bwMode="auto">
          <a:xfrm>
            <a:off x="134938" y="1425575"/>
            <a:ext cx="2241550" cy="641350"/>
          </a:xfrm>
          <a:prstGeom prst="rect">
            <a:avLst/>
          </a:prstGeom>
          <a:noFill/>
          <a:ln w="9525">
            <a:noFill/>
            <a:miter lim="800000"/>
            <a:headEnd/>
            <a:tailEnd/>
          </a:ln>
          <a:effectLst/>
        </p:spPr>
        <p:txBody>
          <a:bodyPr wrap="none">
            <a:spAutoFit/>
          </a:bodyPr>
          <a:lstStyle/>
          <a:p>
            <a:pPr eaLnBrk="1" hangingPunct="1"/>
            <a:r>
              <a:rPr lang="en-US" sz="1800" b="1">
                <a:latin typeface="Arial" charset="0"/>
              </a:rPr>
              <a:t>Positively Charged</a:t>
            </a:r>
          </a:p>
          <a:p>
            <a:pPr eaLnBrk="1" hangingPunct="1"/>
            <a:r>
              <a:rPr lang="en-US" sz="1800" b="1">
                <a:latin typeface="Arial" charset="0"/>
              </a:rPr>
              <a:t>Ions (Ca</a:t>
            </a:r>
            <a:r>
              <a:rPr lang="en-US" sz="1800" b="1" baseline="30000">
                <a:latin typeface="Arial" charset="0"/>
              </a:rPr>
              <a:t>2+</a:t>
            </a:r>
            <a:r>
              <a:rPr lang="en-US" sz="1800" b="1">
                <a:latin typeface="Arial" charset="0"/>
              </a:rPr>
              <a:t>, Mg</a:t>
            </a:r>
            <a:r>
              <a:rPr lang="en-US" sz="1800" b="1" baseline="30000">
                <a:latin typeface="Arial" charset="0"/>
              </a:rPr>
              <a:t>2+</a:t>
            </a:r>
            <a:r>
              <a:rPr lang="en-US" sz="1800" b="1">
                <a:latin typeface="Arial" charset="0"/>
              </a:rPr>
              <a:t>)</a:t>
            </a:r>
          </a:p>
        </p:txBody>
      </p:sp>
      <p:grpSp>
        <p:nvGrpSpPr>
          <p:cNvPr id="2" name="Group 9"/>
          <p:cNvGrpSpPr>
            <a:grpSpLocks/>
          </p:cNvGrpSpPr>
          <p:nvPr/>
        </p:nvGrpSpPr>
        <p:grpSpPr bwMode="auto">
          <a:xfrm>
            <a:off x="871538" y="5262563"/>
            <a:ext cx="4702175" cy="700087"/>
            <a:chOff x="571" y="3046"/>
            <a:chExt cx="2962" cy="441"/>
          </a:xfrm>
        </p:grpSpPr>
        <p:pic>
          <p:nvPicPr>
            <p:cNvPr id="209930" name="Picture 10" descr="Fig24_15 asbestos chains"/>
            <p:cNvPicPr>
              <a:picLocks noChangeAspect="1" noChangeArrowheads="1"/>
            </p:cNvPicPr>
            <p:nvPr/>
          </p:nvPicPr>
          <p:blipFill>
            <a:blip r:embed="rId3" cstate="print"/>
            <a:srcRect l="67633" t="57764" r="2193" b="21165"/>
            <a:stretch>
              <a:fillRect/>
            </a:stretch>
          </p:blipFill>
          <p:spPr bwMode="auto">
            <a:xfrm>
              <a:off x="571" y="3046"/>
              <a:ext cx="468" cy="441"/>
            </a:xfrm>
            <a:prstGeom prst="rect">
              <a:avLst/>
            </a:prstGeom>
            <a:noFill/>
          </p:spPr>
        </p:pic>
        <p:sp>
          <p:nvSpPr>
            <p:cNvPr id="209931" name="Text Box 11"/>
            <p:cNvSpPr txBox="1">
              <a:spLocks noChangeArrowheads="1"/>
            </p:cNvSpPr>
            <p:nvPr/>
          </p:nvSpPr>
          <p:spPr bwMode="auto">
            <a:xfrm>
              <a:off x="1257" y="3064"/>
              <a:ext cx="2276" cy="404"/>
            </a:xfrm>
            <a:prstGeom prst="rect">
              <a:avLst/>
            </a:prstGeom>
            <a:noFill/>
            <a:ln w="9525">
              <a:noFill/>
              <a:miter lim="800000"/>
              <a:headEnd/>
              <a:tailEnd/>
            </a:ln>
            <a:effectLst/>
          </p:spPr>
          <p:txBody>
            <a:bodyPr wrap="none">
              <a:spAutoFit/>
            </a:bodyPr>
            <a:lstStyle/>
            <a:p>
              <a:pPr eaLnBrk="1" hangingPunct="1"/>
              <a:r>
                <a:rPr lang="en-US" sz="1800" b="1">
                  <a:latin typeface="Arial" charset="0"/>
                </a:rPr>
                <a:t>Strongly-bound unit:</a:t>
              </a:r>
            </a:p>
            <a:p>
              <a:pPr eaLnBrk="1" hangingPunct="1"/>
              <a:r>
                <a:rPr lang="en-US" sz="1800" b="1">
                  <a:latin typeface="Arial" charset="0"/>
                </a:rPr>
                <a:t>	“Submarine sandwich”</a:t>
              </a:r>
            </a:p>
          </p:txBody>
        </p:sp>
      </p:grpSp>
      <p:grpSp>
        <p:nvGrpSpPr>
          <p:cNvPr id="3" name="Group 12"/>
          <p:cNvGrpSpPr>
            <a:grpSpLocks/>
          </p:cNvGrpSpPr>
          <p:nvPr/>
        </p:nvGrpSpPr>
        <p:grpSpPr bwMode="auto">
          <a:xfrm>
            <a:off x="6269038" y="3074988"/>
            <a:ext cx="2582862" cy="2398712"/>
            <a:chOff x="3949" y="1937"/>
            <a:chExt cx="1627" cy="1511"/>
          </a:xfrm>
        </p:grpSpPr>
        <p:pic>
          <p:nvPicPr>
            <p:cNvPr id="209933" name="Picture 13" descr="Fig24_15 asbestos chains"/>
            <p:cNvPicPr>
              <a:picLocks noChangeAspect="1" noChangeArrowheads="1"/>
            </p:cNvPicPr>
            <p:nvPr/>
          </p:nvPicPr>
          <p:blipFill>
            <a:blip r:embed="rId3" cstate="print"/>
            <a:srcRect l="4060" t="51170" r="-8961" b="-4156"/>
            <a:stretch>
              <a:fillRect/>
            </a:stretch>
          </p:blipFill>
          <p:spPr bwMode="auto">
            <a:xfrm>
              <a:off x="3949" y="1937"/>
              <a:ext cx="1627" cy="1109"/>
            </a:xfrm>
            <a:prstGeom prst="rect">
              <a:avLst/>
            </a:prstGeom>
            <a:noFill/>
          </p:spPr>
        </p:pic>
        <p:sp>
          <p:nvSpPr>
            <p:cNvPr id="209934" name="Text Box 14"/>
            <p:cNvSpPr txBox="1">
              <a:spLocks noChangeArrowheads="1"/>
            </p:cNvSpPr>
            <p:nvPr/>
          </p:nvSpPr>
          <p:spPr bwMode="auto">
            <a:xfrm>
              <a:off x="4032" y="3044"/>
              <a:ext cx="1484" cy="404"/>
            </a:xfrm>
            <a:prstGeom prst="rect">
              <a:avLst/>
            </a:prstGeom>
            <a:noFill/>
            <a:ln w="9525">
              <a:noFill/>
              <a:miter lim="800000"/>
              <a:headEnd/>
              <a:tailEnd/>
            </a:ln>
            <a:effectLst/>
          </p:spPr>
          <p:txBody>
            <a:bodyPr wrap="none">
              <a:spAutoFit/>
            </a:bodyPr>
            <a:lstStyle/>
            <a:p>
              <a:pPr eaLnBrk="1" hangingPunct="1"/>
              <a:r>
                <a:rPr lang="en-US" sz="1800" b="1">
                  <a:latin typeface="Arial" charset="0"/>
                </a:rPr>
                <a:t>Weaker interactions</a:t>
              </a:r>
            </a:p>
            <a:p>
              <a:pPr eaLnBrk="1" hangingPunct="1"/>
              <a:r>
                <a:rPr lang="en-US" sz="1800" b="1">
                  <a:latin typeface="Arial" charset="0"/>
                </a:rPr>
                <a:t>between units</a:t>
              </a:r>
            </a:p>
          </p:txBody>
        </p:sp>
      </p:grpSp>
      <p:pic>
        <p:nvPicPr>
          <p:cNvPr id="209935" name="Picture 15" descr="asbestos"/>
          <p:cNvPicPr>
            <a:picLocks noChangeAspect="1" noChangeArrowheads="1"/>
          </p:cNvPicPr>
          <p:nvPr/>
        </p:nvPicPr>
        <p:blipFill>
          <a:blip r:embed="rId5" cstate="print"/>
          <a:srcRect/>
          <a:stretch>
            <a:fillRect/>
          </a:stretch>
        </p:blipFill>
        <p:spPr bwMode="auto">
          <a:xfrm>
            <a:off x="6172200" y="1447800"/>
            <a:ext cx="1970088" cy="1477963"/>
          </a:xfrm>
          <a:prstGeom prst="rect">
            <a:avLst/>
          </a:prstGeom>
          <a:noFill/>
        </p:spPr>
      </p:pic>
      <p:sp>
        <p:nvSpPr>
          <p:cNvPr id="209936" name="Text Box 16"/>
          <p:cNvSpPr txBox="1">
            <a:spLocks noChangeArrowheads="1"/>
          </p:cNvSpPr>
          <p:nvPr/>
        </p:nvSpPr>
        <p:spPr bwMode="auto">
          <a:xfrm>
            <a:off x="3978275" y="5949950"/>
            <a:ext cx="4756150" cy="366713"/>
          </a:xfrm>
          <a:prstGeom prst="rect">
            <a:avLst/>
          </a:prstGeom>
          <a:noFill/>
          <a:ln w="9525">
            <a:noFill/>
            <a:miter lim="800000"/>
            <a:headEnd/>
            <a:tailEnd/>
          </a:ln>
          <a:effectLst/>
        </p:spPr>
        <p:txBody>
          <a:bodyPr wrap="none">
            <a:spAutoFit/>
          </a:bodyPr>
          <a:lstStyle/>
          <a:p>
            <a:pPr algn="r" eaLnBrk="1" hangingPunct="1"/>
            <a:r>
              <a:rPr lang="en-US" sz="1800" b="1">
                <a:latin typeface="Arial" charset="0"/>
              </a:rPr>
              <a:t>You can pull apart fibers with your fingers</a:t>
            </a:r>
          </a:p>
        </p:txBody>
      </p:sp>
      <p:sp>
        <p:nvSpPr>
          <p:cNvPr id="209937" name="Text Box 17"/>
          <p:cNvSpPr txBox="1">
            <a:spLocks noChangeArrowheads="1"/>
          </p:cNvSpPr>
          <p:nvPr/>
        </p:nvSpPr>
        <p:spPr bwMode="auto">
          <a:xfrm>
            <a:off x="6705600" y="990600"/>
            <a:ext cx="955675" cy="304800"/>
          </a:xfrm>
          <a:prstGeom prst="rect">
            <a:avLst/>
          </a:prstGeom>
          <a:noFill/>
          <a:ln w="12700">
            <a:noFill/>
            <a:miter lim="800000"/>
            <a:headEnd/>
            <a:tailEnd/>
          </a:ln>
          <a:effectLst/>
        </p:spPr>
        <p:txBody>
          <a:bodyPr wrap="none">
            <a:spAutoFit/>
          </a:bodyPr>
          <a:lstStyle/>
          <a:p>
            <a:r>
              <a:rPr lang="en-US" sz="1400"/>
              <a:t>Asbestos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99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3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662113" y="963613"/>
            <a:ext cx="6661150" cy="2282825"/>
            <a:chOff x="1047" y="607"/>
            <a:chExt cx="4196" cy="1438"/>
          </a:xfrm>
        </p:grpSpPr>
        <p:sp>
          <p:nvSpPr>
            <p:cNvPr id="239621" name="Rectangle 5"/>
            <p:cNvSpPr>
              <a:spLocks noChangeArrowheads="1"/>
            </p:cNvSpPr>
            <p:nvPr/>
          </p:nvSpPr>
          <p:spPr bwMode="auto">
            <a:xfrm>
              <a:off x="3623" y="1641"/>
              <a:ext cx="1620" cy="404"/>
            </a:xfrm>
            <a:prstGeom prst="rect">
              <a:avLst/>
            </a:prstGeom>
            <a:noFill/>
            <a:ln w="9525">
              <a:noFill/>
              <a:miter lim="800000"/>
              <a:headEnd/>
              <a:tailEnd/>
            </a:ln>
            <a:effectLst/>
          </p:spPr>
          <p:txBody>
            <a:bodyPr wrap="none">
              <a:spAutoFit/>
            </a:bodyPr>
            <a:lstStyle/>
            <a:p>
              <a:pPr eaLnBrk="1" hangingPunct="1"/>
              <a:r>
                <a:rPr lang="en-US" sz="1800" b="1">
                  <a:latin typeface="Arial" charset="0"/>
                </a:rPr>
                <a:t>silicate sheets </a:t>
              </a:r>
            </a:p>
            <a:p>
              <a:pPr eaLnBrk="1" hangingPunct="1"/>
              <a:r>
                <a:rPr lang="en-US" sz="1800" b="1">
                  <a:latin typeface="Arial" charset="0"/>
                </a:rPr>
                <a:t>with negative charges</a:t>
              </a:r>
            </a:p>
          </p:txBody>
        </p:sp>
        <p:pic>
          <p:nvPicPr>
            <p:cNvPr id="239622" name="Picture 6" descr="Fig24_13 silicate ions"/>
            <p:cNvPicPr>
              <a:picLocks noChangeAspect="1" noChangeArrowheads="1"/>
            </p:cNvPicPr>
            <p:nvPr/>
          </p:nvPicPr>
          <p:blipFill>
            <a:blip r:embed="rId3" cstate="print"/>
            <a:srcRect l="50517" r="8315" b="-249"/>
            <a:stretch>
              <a:fillRect/>
            </a:stretch>
          </p:blipFill>
          <p:spPr bwMode="auto">
            <a:xfrm>
              <a:off x="2538" y="607"/>
              <a:ext cx="1080" cy="1273"/>
            </a:xfrm>
            <a:prstGeom prst="rect">
              <a:avLst/>
            </a:prstGeom>
            <a:noFill/>
          </p:spPr>
        </p:pic>
        <p:sp>
          <p:nvSpPr>
            <p:cNvPr id="239623" name="AutoShape 7"/>
            <p:cNvSpPr>
              <a:spLocks noChangeArrowheads="1"/>
            </p:cNvSpPr>
            <p:nvPr/>
          </p:nvSpPr>
          <p:spPr bwMode="auto">
            <a:xfrm>
              <a:off x="1047" y="1728"/>
              <a:ext cx="1307" cy="169"/>
            </a:xfrm>
            <a:prstGeom prst="wedgeEllipseCallout">
              <a:avLst>
                <a:gd name="adj1" fmla="val 69662"/>
                <a:gd name="adj2" fmla="val -21005"/>
              </a:avLst>
            </a:prstGeom>
            <a:noFill/>
            <a:ln w="28575">
              <a:solidFill>
                <a:schemeClr val="tx1"/>
              </a:solidFill>
              <a:miter lim="800000"/>
              <a:headEnd/>
              <a:tailEnd/>
            </a:ln>
            <a:effectLst/>
          </p:spPr>
          <p:txBody>
            <a:bodyPr/>
            <a:lstStyle/>
            <a:p>
              <a:pPr algn="ctr" eaLnBrk="1" hangingPunct="1"/>
              <a:endParaRPr lang="en-US" sz="1800">
                <a:latin typeface="Arial" charset="0"/>
              </a:endParaRPr>
            </a:p>
          </p:txBody>
        </p:sp>
      </p:grpSp>
      <p:sp>
        <p:nvSpPr>
          <p:cNvPr id="239618" name="Rectangle 2"/>
          <p:cNvSpPr>
            <a:spLocks noGrp="1" noChangeArrowheads="1"/>
          </p:cNvSpPr>
          <p:nvPr>
            <p:ph type="title"/>
          </p:nvPr>
        </p:nvSpPr>
        <p:spPr>
          <a:xfrm>
            <a:off x="0" y="0"/>
            <a:ext cx="9067800" cy="1219200"/>
          </a:xfrm>
        </p:spPr>
        <p:txBody>
          <a:bodyPr/>
          <a:lstStyle/>
          <a:p>
            <a:r>
              <a:rPr lang="en-US"/>
              <a:t>Formation of Sheets</a:t>
            </a:r>
          </a:p>
        </p:txBody>
      </p:sp>
      <p:pic>
        <p:nvPicPr>
          <p:cNvPr id="239619" name="Picture 3" descr="Fig24_14 asbestos structure"/>
          <p:cNvPicPr>
            <a:picLocks noChangeAspect="1" noChangeArrowheads="1"/>
          </p:cNvPicPr>
          <p:nvPr/>
        </p:nvPicPr>
        <p:blipFill>
          <a:blip r:embed="rId4" cstate="print"/>
          <a:srcRect/>
          <a:stretch>
            <a:fillRect/>
          </a:stretch>
        </p:blipFill>
        <p:spPr bwMode="auto">
          <a:xfrm>
            <a:off x="1652588" y="2216150"/>
            <a:ext cx="2179637" cy="3484563"/>
          </a:xfrm>
          <a:prstGeom prst="rect">
            <a:avLst/>
          </a:prstGeom>
          <a:noFill/>
        </p:spPr>
      </p:pic>
      <p:grpSp>
        <p:nvGrpSpPr>
          <p:cNvPr id="3" name="Group 8"/>
          <p:cNvGrpSpPr>
            <a:grpSpLocks/>
          </p:cNvGrpSpPr>
          <p:nvPr/>
        </p:nvGrpSpPr>
        <p:grpSpPr bwMode="auto">
          <a:xfrm>
            <a:off x="434975" y="5502275"/>
            <a:ext cx="3262313" cy="1293813"/>
            <a:chOff x="274" y="3466"/>
            <a:chExt cx="2055" cy="815"/>
          </a:xfrm>
        </p:grpSpPr>
        <p:sp>
          <p:nvSpPr>
            <p:cNvPr id="239625" name="AutoShape 9"/>
            <p:cNvSpPr>
              <a:spLocks noChangeArrowheads="1"/>
            </p:cNvSpPr>
            <p:nvPr/>
          </p:nvSpPr>
          <p:spPr bwMode="auto">
            <a:xfrm>
              <a:off x="1022" y="3466"/>
              <a:ext cx="1307" cy="169"/>
            </a:xfrm>
            <a:prstGeom prst="wedgeEllipseCallout">
              <a:avLst>
                <a:gd name="adj1" fmla="val -69588"/>
                <a:gd name="adj2" fmla="val 180176"/>
              </a:avLst>
            </a:prstGeom>
            <a:noFill/>
            <a:ln w="28575">
              <a:solidFill>
                <a:schemeClr val="tx1"/>
              </a:solidFill>
              <a:miter lim="800000"/>
              <a:headEnd/>
              <a:tailEnd/>
            </a:ln>
            <a:effectLst/>
          </p:spPr>
          <p:txBody>
            <a:bodyPr/>
            <a:lstStyle/>
            <a:p>
              <a:pPr algn="ctr" eaLnBrk="1" hangingPunct="1"/>
              <a:endParaRPr lang="en-US" sz="1800">
                <a:latin typeface="Arial" charset="0"/>
              </a:endParaRPr>
            </a:p>
          </p:txBody>
        </p:sp>
        <p:sp>
          <p:nvSpPr>
            <p:cNvPr id="239626" name="Text Box 10"/>
            <p:cNvSpPr txBox="1">
              <a:spLocks noChangeArrowheads="1"/>
            </p:cNvSpPr>
            <p:nvPr/>
          </p:nvSpPr>
          <p:spPr bwMode="auto">
            <a:xfrm>
              <a:off x="274" y="3877"/>
              <a:ext cx="1850" cy="404"/>
            </a:xfrm>
            <a:prstGeom prst="rect">
              <a:avLst/>
            </a:prstGeom>
            <a:noFill/>
            <a:ln w="9525">
              <a:noFill/>
              <a:miter lim="800000"/>
              <a:headEnd/>
              <a:tailEnd/>
            </a:ln>
            <a:effectLst/>
          </p:spPr>
          <p:txBody>
            <a:bodyPr>
              <a:spAutoFit/>
            </a:bodyPr>
            <a:lstStyle/>
            <a:p>
              <a:pPr eaLnBrk="1" hangingPunct="1"/>
              <a:r>
                <a:rPr lang="en-US" sz="1800" b="1">
                  <a:latin typeface="Arial" charset="0"/>
                </a:rPr>
                <a:t>Positively Charged Ions, K</a:t>
              </a:r>
              <a:r>
                <a:rPr lang="en-US" sz="1800" b="1" baseline="30000">
                  <a:latin typeface="Arial" charset="0"/>
                </a:rPr>
                <a:t>+</a:t>
              </a:r>
              <a:r>
                <a:rPr lang="en-US" sz="1800" b="1">
                  <a:latin typeface="Arial" charset="0"/>
                </a:rPr>
                <a:t> and/or Na</a:t>
              </a:r>
              <a:r>
                <a:rPr lang="en-US" sz="1800" b="1" baseline="30000">
                  <a:latin typeface="Arial" charset="0"/>
                </a:rPr>
                <a:t>+</a:t>
              </a:r>
              <a:endParaRPr lang="en-US" sz="1800" b="1">
                <a:latin typeface="Arial" charset="0"/>
              </a:endParaRPr>
            </a:p>
          </p:txBody>
        </p:sp>
      </p:grpSp>
      <p:grpSp>
        <p:nvGrpSpPr>
          <p:cNvPr id="4" name="Group 11"/>
          <p:cNvGrpSpPr>
            <a:grpSpLocks/>
          </p:cNvGrpSpPr>
          <p:nvPr/>
        </p:nvGrpSpPr>
        <p:grpSpPr bwMode="auto">
          <a:xfrm>
            <a:off x="6502400" y="3833813"/>
            <a:ext cx="2368550" cy="1306512"/>
            <a:chOff x="3981" y="2979"/>
            <a:chExt cx="1492" cy="823"/>
          </a:xfrm>
        </p:grpSpPr>
        <p:pic>
          <p:nvPicPr>
            <p:cNvPr id="239628" name="Picture 12" descr="Fig24_14 asbestos structure"/>
            <p:cNvPicPr>
              <a:picLocks noChangeAspect="1" noChangeArrowheads="1"/>
            </p:cNvPicPr>
            <p:nvPr/>
          </p:nvPicPr>
          <p:blipFill>
            <a:blip r:embed="rId4" cstate="print"/>
            <a:srcRect t="52756" b="27061"/>
            <a:stretch>
              <a:fillRect/>
            </a:stretch>
          </p:blipFill>
          <p:spPr bwMode="auto">
            <a:xfrm>
              <a:off x="4086" y="2979"/>
              <a:ext cx="1373" cy="443"/>
            </a:xfrm>
            <a:prstGeom prst="rect">
              <a:avLst/>
            </a:prstGeom>
            <a:noFill/>
          </p:spPr>
        </p:pic>
        <p:sp>
          <p:nvSpPr>
            <p:cNvPr id="239629" name="Text Box 13"/>
            <p:cNvSpPr txBox="1">
              <a:spLocks noChangeArrowheads="1"/>
            </p:cNvSpPr>
            <p:nvPr/>
          </p:nvSpPr>
          <p:spPr bwMode="auto">
            <a:xfrm>
              <a:off x="3981" y="3571"/>
              <a:ext cx="1492" cy="231"/>
            </a:xfrm>
            <a:prstGeom prst="rect">
              <a:avLst/>
            </a:prstGeom>
            <a:noFill/>
            <a:ln w="9525">
              <a:noFill/>
              <a:miter lim="800000"/>
              <a:headEnd/>
              <a:tailEnd/>
            </a:ln>
            <a:effectLst/>
          </p:spPr>
          <p:txBody>
            <a:bodyPr wrap="none">
              <a:spAutoFit/>
            </a:bodyPr>
            <a:lstStyle/>
            <a:p>
              <a:pPr eaLnBrk="1" hangingPunct="1"/>
              <a:r>
                <a:rPr lang="en-US" sz="1800" b="1">
                  <a:latin typeface="Arial" charset="0"/>
                </a:rPr>
                <a:t>Strongly-bound unit</a:t>
              </a:r>
            </a:p>
          </p:txBody>
        </p:sp>
      </p:grpSp>
      <p:grpSp>
        <p:nvGrpSpPr>
          <p:cNvPr id="5" name="Group 14"/>
          <p:cNvGrpSpPr>
            <a:grpSpLocks/>
          </p:cNvGrpSpPr>
          <p:nvPr/>
        </p:nvGrpSpPr>
        <p:grpSpPr bwMode="auto">
          <a:xfrm>
            <a:off x="1695450" y="3335338"/>
            <a:ext cx="5907088" cy="366712"/>
            <a:chOff x="1068" y="2101"/>
            <a:chExt cx="3721" cy="231"/>
          </a:xfrm>
        </p:grpSpPr>
        <p:sp>
          <p:nvSpPr>
            <p:cNvPr id="239631" name="AutoShape 15"/>
            <p:cNvSpPr>
              <a:spLocks noChangeArrowheads="1"/>
            </p:cNvSpPr>
            <p:nvPr/>
          </p:nvSpPr>
          <p:spPr bwMode="auto">
            <a:xfrm>
              <a:off x="1068" y="2106"/>
              <a:ext cx="1307" cy="169"/>
            </a:xfrm>
            <a:prstGeom prst="wedgeEllipseCallout">
              <a:avLst>
                <a:gd name="adj1" fmla="val 86037"/>
                <a:gd name="adj2" fmla="val 16866"/>
              </a:avLst>
            </a:prstGeom>
            <a:noFill/>
            <a:ln w="28575">
              <a:solidFill>
                <a:schemeClr val="tx1"/>
              </a:solidFill>
              <a:miter lim="800000"/>
              <a:headEnd/>
              <a:tailEnd/>
            </a:ln>
            <a:effectLst/>
          </p:spPr>
          <p:txBody>
            <a:bodyPr/>
            <a:lstStyle/>
            <a:p>
              <a:pPr algn="ctr" eaLnBrk="1" hangingPunct="1"/>
              <a:endParaRPr lang="en-US" sz="1800">
                <a:latin typeface="Arial" charset="0"/>
              </a:endParaRPr>
            </a:p>
          </p:txBody>
        </p:sp>
        <p:sp>
          <p:nvSpPr>
            <p:cNvPr id="239632" name="Text Box 16"/>
            <p:cNvSpPr txBox="1">
              <a:spLocks noChangeArrowheads="1"/>
            </p:cNvSpPr>
            <p:nvPr/>
          </p:nvSpPr>
          <p:spPr bwMode="auto">
            <a:xfrm>
              <a:off x="2939" y="2101"/>
              <a:ext cx="1850" cy="231"/>
            </a:xfrm>
            <a:prstGeom prst="rect">
              <a:avLst/>
            </a:prstGeom>
            <a:noFill/>
            <a:ln w="9525">
              <a:noFill/>
              <a:miter lim="800000"/>
              <a:headEnd/>
              <a:tailEnd/>
            </a:ln>
            <a:effectLst/>
          </p:spPr>
          <p:txBody>
            <a:bodyPr>
              <a:spAutoFit/>
            </a:bodyPr>
            <a:lstStyle/>
            <a:p>
              <a:pPr eaLnBrk="1" hangingPunct="1"/>
              <a:r>
                <a:rPr lang="en-US" sz="1800" b="1">
                  <a:latin typeface="Arial" charset="0"/>
                </a:rPr>
                <a:t>Small Al</a:t>
              </a:r>
              <a:r>
                <a:rPr lang="en-US" sz="1800" b="1" baseline="30000">
                  <a:latin typeface="Arial" charset="0"/>
                </a:rPr>
                <a:t>3+</a:t>
              </a:r>
              <a:r>
                <a:rPr lang="en-US" sz="1800" b="1">
                  <a:latin typeface="Arial" charset="0"/>
                </a:rPr>
                <a:t> Ions</a:t>
              </a:r>
            </a:p>
          </p:txBody>
        </p:sp>
      </p:grpSp>
      <p:pic>
        <p:nvPicPr>
          <p:cNvPr id="239633" name="Picture 17" descr="mica"/>
          <p:cNvPicPr>
            <a:picLocks noChangeAspect="1" noChangeArrowheads="1"/>
          </p:cNvPicPr>
          <p:nvPr/>
        </p:nvPicPr>
        <p:blipFill>
          <a:blip r:embed="rId5" cstate="print"/>
          <a:srcRect/>
          <a:stretch>
            <a:fillRect/>
          </a:stretch>
        </p:blipFill>
        <p:spPr bwMode="auto">
          <a:xfrm>
            <a:off x="7162800" y="1447800"/>
            <a:ext cx="1744663" cy="1327150"/>
          </a:xfrm>
          <a:prstGeom prst="rect">
            <a:avLst/>
          </a:prstGeom>
          <a:noFill/>
        </p:spPr>
      </p:pic>
      <p:grpSp>
        <p:nvGrpSpPr>
          <p:cNvPr id="6" name="Group 18"/>
          <p:cNvGrpSpPr>
            <a:grpSpLocks/>
          </p:cNvGrpSpPr>
          <p:nvPr/>
        </p:nvGrpSpPr>
        <p:grpSpPr bwMode="auto">
          <a:xfrm>
            <a:off x="5257800" y="5257800"/>
            <a:ext cx="3629025" cy="1501775"/>
            <a:chOff x="3303" y="3374"/>
            <a:chExt cx="2286" cy="946"/>
          </a:xfrm>
        </p:grpSpPr>
        <p:pic>
          <p:nvPicPr>
            <p:cNvPr id="239635" name="Picture 19" descr="bis_main_mica2"/>
            <p:cNvPicPr>
              <a:picLocks noChangeAspect="1" noChangeArrowheads="1"/>
            </p:cNvPicPr>
            <p:nvPr/>
          </p:nvPicPr>
          <p:blipFill>
            <a:blip r:embed="rId6" cstate="print"/>
            <a:srcRect/>
            <a:stretch>
              <a:fillRect/>
            </a:stretch>
          </p:blipFill>
          <p:spPr bwMode="auto">
            <a:xfrm>
              <a:off x="4643" y="3374"/>
              <a:ext cx="946" cy="946"/>
            </a:xfrm>
            <a:prstGeom prst="rect">
              <a:avLst/>
            </a:prstGeom>
            <a:noFill/>
          </p:spPr>
        </p:pic>
        <p:sp>
          <p:nvSpPr>
            <p:cNvPr id="239636" name="Text Box 20"/>
            <p:cNvSpPr txBox="1">
              <a:spLocks noChangeArrowheads="1"/>
            </p:cNvSpPr>
            <p:nvPr/>
          </p:nvSpPr>
          <p:spPr bwMode="auto">
            <a:xfrm>
              <a:off x="3303" y="3598"/>
              <a:ext cx="1276" cy="577"/>
            </a:xfrm>
            <a:prstGeom prst="rect">
              <a:avLst/>
            </a:prstGeom>
            <a:noFill/>
            <a:ln w="9525">
              <a:noFill/>
              <a:miter lim="800000"/>
              <a:headEnd/>
              <a:tailEnd/>
            </a:ln>
            <a:effectLst/>
          </p:spPr>
          <p:txBody>
            <a:bodyPr wrap="none">
              <a:spAutoFit/>
            </a:bodyPr>
            <a:lstStyle/>
            <a:p>
              <a:pPr eaLnBrk="1" hangingPunct="1"/>
              <a:r>
                <a:rPr lang="en-US" sz="1800" b="1">
                  <a:latin typeface="Arial" charset="0"/>
                </a:rPr>
                <a:t>You can pull </a:t>
              </a:r>
            </a:p>
            <a:p>
              <a:pPr eaLnBrk="1" hangingPunct="1"/>
              <a:r>
                <a:rPr lang="en-US" sz="1800" b="1">
                  <a:latin typeface="Arial" charset="0"/>
                </a:rPr>
                <a:t>apart sheets</a:t>
              </a:r>
            </a:p>
            <a:p>
              <a:pPr eaLnBrk="1" hangingPunct="1"/>
              <a:r>
                <a:rPr lang="en-US" sz="1800" b="1">
                  <a:latin typeface="Arial" charset="0"/>
                </a:rPr>
                <a:t>with your fingers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96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descr="Fig24_14 asbestos structure"/>
          <p:cNvPicPr>
            <a:picLocks noChangeAspect="1" noChangeArrowheads="1"/>
          </p:cNvPicPr>
          <p:nvPr/>
        </p:nvPicPr>
        <p:blipFill>
          <a:blip r:embed="rId3" cstate="print"/>
          <a:srcRect/>
          <a:stretch>
            <a:fillRect/>
          </a:stretch>
        </p:blipFill>
        <p:spPr bwMode="auto">
          <a:xfrm>
            <a:off x="838200" y="1752600"/>
            <a:ext cx="2663825" cy="4259263"/>
          </a:xfrm>
          <a:prstGeom prst="rect">
            <a:avLst/>
          </a:prstGeom>
          <a:noFill/>
        </p:spPr>
      </p:pic>
      <p:pic>
        <p:nvPicPr>
          <p:cNvPr id="229379" name="Picture 3" descr="MuscoviteFlakes"/>
          <p:cNvPicPr>
            <a:picLocks noChangeAspect="1" noChangeArrowheads="1"/>
          </p:cNvPicPr>
          <p:nvPr/>
        </p:nvPicPr>
        <p:blipFill>
          <a:blip r:embed="rId4" cstate="print"/>
          <a:srcRect/>
          <a:stretch>
            <a:fillRect/>
          </a:stretch>
        </p:blipFill>
        <p:spPr bwMode="auto">
          <a:xfrm>
            <a:off x="5257800" y="1493838"/>
            <a:ext cx="2960688" cy="2220912"/>
          </a:xfrm>
          <a:prstGeom prst="rect">
            <a:avLst/>
          </a:prstGeom>
          <a:noFill/>
        </p:spPr>
      </p:pic>
      <p:pic>
        <p:nvPicPr>
          <p:cNvPr id="229380" name="Picture 4" descr="BiotiteFlakes"/>
          <p:cNvPicPr>
            <a:picLocks noChangeAspect="1" noChangeArrowheads="1"/>
          </p:cNvPicPr>
          <p:nvPr/>
        </p:nvPicPr>
        <p:blipFill>
          <a:blip r:embed="rId5" cstate="print"/>
          <a:srcRect/>
          <a:stretch>
            <a:fillRect/>
          </a:stretch>
        </p:blipFill>
        <p:spPr bwMode="auto">
          <a:xfrm>
            <a:off x="5256213" y="4335463"/>
            <a:ext cx="2951162" cy="2038350"/>
          </a:xfrm>
          <a:prstGeom prst="rect">
            <a:avLst/>
          </a:prstGeom>
          <a:noFill/>
        </p:spPr>
      </p:pic>
      <p:sp>
        <p:nvSpPr>
          <p:cNvPr id="229382" name="Text Box 6"/>
          <p:cNvSpPr txBox="1">
            <a:spLocks noChangeArrowheads="1"/>
          </p:cNvSpPr>
          <p:nvPr/>
        </p:nvSpPr>
        <p:spPr bwMode="auto">
          <a:xfrm>
            <a:off x="5788025" y="6400800"/>
            <a:ext cx="1760538" cy="457200"/>
          </a:xfrm>
          <a:prstGeom prst="rect">
            <a:avLst/>
          </a:prstGeom>
          <a:noFill/>
          <a:ln w="9525">
            <a:noFill/>
            <a:miter lim="800000"/>
            <a:headEnd/>
            <a:tailEnd/>
          </a:ln>
          <a:effectLst/>
        </p:spPr>
        <p:txBody>
          <a:bodyPr wrap="none">
            <a:spAutoFit/>
          </a:bodyPr>
          <a:lstStyle/>
          <a:p>
            <a:r>
              <a:rPr lang="en-US" i="1">
                <a:latin typeface="Arial" charset="0"/>
              </a:rPr>
              <a:t>Biotite mica</a:t>
            </a:r>
          </a:p>
        </p:txBody>
      </p:sp>
      <p:sp>
        <p:nvSpPr>
          <p:cNvPr id="229383" name="Text Box 7"/>
          <p:cNvSpPr txBox="1">
            <a:spLocks noChangeArrowheads="1"/>
          </p:cNvSpPr>
          <p:nvPr/>
        </p:nvSpPr>
        <p:spPr bwMode="auto">
          <a:xfrm>
            <a:off x="5638800" y="3733800"/>
            <a:ext cx="2286000" cy="457200"/>
          </a:xfrm>
          <a:prstGeom prst="rect">
            <a:avLst/>
          </a:prstGeom>
          <a:noFill/>
          <a:ln w="9525">
            <a:noFill/>
            <a:miter lim="800000"/>
            <a:headEnd/>
            <a:tailEnd/>
          </a:ln>
          <a:effectLst/>
        </p:spPr>
        <p:txBody>
          <a:bodyPr wrap="none">
            <a:spAutoFit/>
          </a:bodyPr>
          <a:lstStyle/>
          <a:p>
            <a:r>
              <a:rPr lang="en-US" i="1" dirty="0">
                <a:latin typeface="Arial" charset="0"/>
              </a:rPr>
              <a:t>Muscovite mica</a:t>
            </a:r>
          </a:p>
        </p:txBody>
      </p:sp>
      <p:sp>
        <p:nvSpPr>
          <p:cNvPr id="229384" name="Rectangle 8"/>
          <p:cNvSpPr>
            <a:spLocks noGrp="1" noChangeArrowheads="1"/>
          </p:cNvSpPr>
          <p:nvPr>
            <p:ph type="title"/>
          </p:nvPr>
        </p:nvSpPr>
        <p:spPr/>
        <p:txBody>
          <a:bodyPr/>
          <a:lstStyle/>
          <a:p>
            <a:r>
              <a:rPr lang="en-US"/>
              <a:t>Which of these minerals do you think contains a transition metal?</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idx="4294967295"/>
          </p:nvPr>
        </p:nvSpPr>
        <p:spPr>
          <a:xfrm>
            <a:off x="0" y="274638"/>
            <a:ext cx="9144000" cy="1020762"/>
          </a:xfrm>
        </p:spPr>
        <p:txBody>
          <a:bodyPr/>
          <a:lstStyle/>
          <a:p>
            <a:r>
              <a:rPr lang="en-US"/>
              <a:t>Formation of Irregular Chunks</a:t>
            </a:r>
          </a:p>
        </p:txBody>
      </p:sp>
      <p:grpSp>
        <p:nvGrpSpPr>
          <p:cNvPr id="2" name="Group 3"/>
          <p:cNvGrpSpPr>
            <a:grpSpLocks/>
          </p:cNvGrpSpPr>
          <p:nvPr/>
        </p:nvGrpSpPr>
        <p:grpSpPr bwMode="auto">
          <a:xfrm>
            <a:off x="946150" y="2209800"/>
            <a:ext cx="7248525" cy="4381500"/>
            <a:chOff x="596" y="1040"/>
            <a:chExt cx="4921" cy="3112"/>
          </a:xfrm>
        </p:grpSpPr>
        <p:pic>
          <p:nvPicPr>
            <p:cNvPr id="211972" name="Picture 4" descr="quartz polyhedron"/>
            <p:cNvPicPr>
              <a:picLocks noChangeAspect="1" noChangeArrowheads="1"/>
            </p:cNvPicPr>
            <p:nvPr/>
          </p:nvPicPr>
          <p:blipFill>
            <a:blip r:embed="rId3" cstate="print"/>
            <a:srcRect l="20303" r="18536" b="10497"/>
            <a:stretch>
              <a:fillRect/>
            </a:stretch>
          </p:blipFill>
          <p:spPr bwMode="auto">
            <a:xfrm>
              <a:off x="596" y="1040"/>
              <a:ext cx="3218" cy="3112"/>
            </a:xfrm>
            <a:prstGeom prst="rect">
              <a:avLst/>
            </a:prstGeom>
            <a:noFill/>
          </p:spPr>
        </p:pic>
        <p:sp>
          <p:nvSpPr>
            <p:cNvPr id="211973" name="Text Box 5"/>
            <p:cNvSpPr txBox="1">
              <a:spLocks noChangeArrowheads="1"/>
            </p:cNvSpPr>
            <p:nvPr/>
          </p:nvSpPr>
          <p:spPr bwMode="auto">
            <a:xfrm>
              <a:off x="3702" y="2090"/>
              <a:ext cx="1815" cy="1236"/>
            </a:xfrm>
            <a:prstGeom prst="rect">
              <a:avLst/>
            </a:prstGeom>
            <a:noFill/>
            <a:ln w="9525">
              <a:noFill/>
              <a:miter lim="800000"/>
              <a:headEnd/>
              <a:tailEnd/>
            </a:ln>
            <a:effectLst/>
          </p:spPr>
          <p:txBody>
            <a:bodyPr wrap="none">
              <a:spAutoFit/>
            </a:bodyPr>
            <a:lstStyle/>
            <a:p>
              <a:pPr eaLnBrk="1" hangingPunct="1"/>
              <a:r>
                <a:rPr lang="en-US" sz="1800">
                  <a:latin typeface="Arial" charset="0"/>
                </a:rPr>
                <a:t>Tetrahedron-tetrahedron</a:t>
              </a:r>
            </a:p>
            <a:p>
              <a:pPr eaLnBrk="1" hangingPunct="1"/>
              <a:r>
                <a:rPr lang="en-US" sz="1800">
                  <a:latin typeface="Arial" charset="0"/>
                </a:rPr>
                <a:t>connections extend</a:t>
              </a:r>
            </a:p>
            <a:p>
              <a:pPr eaLnBrk="1" hangingPunct="1"/>
              <a:r>
                <a:rPr lang="en-US" sz="1800">
                  <a:latin typeface="Arial" charset="0"/>
                </a:rPr>
                <a:t>in 3 directions.</a:t>
              </a:r>
            </a:p>
            <a:p>
              <a:pPr eaLnBrk="1" hangingPunct="1"/>
              <a:r>
                <a:rPr lang="en-US" sz="1800">
                  <a:latin typeface="Arial" charset="0"/>
                </a:rPr>
                <a:t>Interactions are </a:t>
              </a:r>
            </a:p>
            <a:p>
              <a:pPr eaLnBrk="1" hangingPunct="1"/>
              <a:r>
                <a:rPr lang="en-US" sz="1800">
                  <a:latin typeface="Arial" charset="0"/>
                </a:rPr>
                <a:t>equally strong in all</a:t>
              </a:r>
            </a:p>
            <a:p>
              <a:pPr eaLnBrk="1" hangingPunct="1"/>
              <a:r>
                <a:rPr lang="en-US" sz="1800">
                  <a:latin typeface="Arial" charset="0"/>
                </a:rPr>
                <a:t>directions. </a:t>
              </a:r>
            </a:p>
          </p:txBody>
        </p:sp>
      </p:grpSp>
      <p:pic>
        <p:nvPicPr>
          <p:cNvPr id="211974" name="Picture 6" descr="mineral8"/>
          <p:cNvPicPr>
            <a:picLocks noChangeAspect="1" noChangeArrowheads="1"/>
          </p:cNvPicPr>
          <p:nvPr/>
        </p:nvPicPr>
        <p:blipFill>
          <a:blip r:embed="rId4" cstate="print"/>
          <a:srcRect t="9349" r="3120" b="16971"/>
          <a:stretch>
            <a:fillRect/>
          </a:stretch>
        </p:blipFill>
        <p:spPr bwMode="auto">
          <a:xfrm>
            <a:off x="304800" y="1600200"/>
            <a:ext cx="1787525" cy="2036763"/>
          </a:xfrm>
          <a:prstGeom prst="rect">
            <a:avLst/>
          </a:prstGeom>
          <a:noFill/>
        </p:spPr>
      </p:pic>
      <p:grpSp>
        <p:nvGrpSpPr>
          <p:cNvPr id="3" name="Group 7"/>
          <p:cNvGrpSpPr>
            <a:grpSpLocks/>
          </p:cNvGrpSpPr>
          <p:nvPr/>
        </p:nvGrpSpPr>
        <p:grpSpPr bwMode="auto">
          <a:xfrm>
            <a:off x="5257800" y="4648200"/>
            <a:ext cx="3640137" cy="1838325"/>
            <a:chOff x="3329" y="3049"/>
            <a:chExt cx="2293" cy="1158"/>
          </a:xfrm>
        </p:grpSpPr>
        <p:pic>
          <p:nvPicPr>
            <p:cNvPr id="211976" name="Picture 8" descr="mineral8_break other"/>
            <p:cNvPicPr>
              <a:picLocks noChangeAspect="1" noChangeArrowheads="1"/>
            </p:cNvPicPr>
            <p:nvPr/>
          </p:nvPicPr>
          <p:blipFill>
            <a:blip r:embed="rId5" cstate="print"/>
            <a:srcRect/>
            <a:stretch>
              <a:fillRect/>
            </a:stretch>
          </p:blipFill>
          <p:spPr bwMode="auto">
            <a:xfrm>
              <a:off x="4849" y="3049"/>
              <a:ext cx="773" cy="1158"/>
            </a:xfrm>
            <a:prstGeom prst="rect">
              <a:avLst/>
            </a:prstGeom>
            <a:noFill/>
          </p:spPr>
        </p:pic>
        <p:sp>
          <p:nvSpPr>
            <p:cNvPr id="211977" name="Text Box 9"/>
            <p:cNvSpPr txBox="1">
              <a:spLocks noChangeArrowheads="1"/>
            </p:cNvSpPr>
            <p:nvPr/>
          </p:nvSpPr>
          <p:spPr bwMode="auto">
            <a:xfrm>
              <a:off x="3329" y="3517"/>
              <a:ext cx="1420" cy="577"/>
            </a:xfrm>
            <a:prstGeom prst="rect">
              <a:avLst/>
            </a:prstGeom>
            <a:noFill/>
            <a:ln w="9525">
              <a:noFill/>
              <a:miter lim="800000"/>
              <a:headEnd/>
              <a:tailEnd/>
            </a:ln>
            <a:effectLst/>
          </p:spPr>
          <p:txBody>
            <a:bodyPr wrap="none">
              <a:spAutoFit/>
            </a:bodyPr>
            <a:lstStyle/>
            <a:p>
              <a:pPr eaLnBrk="1" hangingPunct="1"/>
              <a:r>
                <a:rPr lang="en-US" sz="1800">
                  <a:latin typeface="Arial" charset="0"/>
                </a:rPr>
                <a:t>You need a hammer</a:t>
              </a:r>
            </a:p>
            <a:p>
              <a:pPr eaLnBrk="1" hangingPunct="1"/>
              <a:r>
                <a:rPr lang="en-US" sz="1800">
                  <a:latin typeface="Arial" charset="0"/>
                </a:rPr>
                <a:t>to break crystal </a:t>
              </a:r>
            </a:p>
            <a:p>
              <a:pPr eaLnBrk="1" hangingPunct="1"/>
              <a:r>
                <a:rPr lang="en-US" sz="1800">
                  <a:latin typeface="Arial" charset="0"/>
                </a:rPr>
                <a:t>into smaller chunks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“Tis’ but a flesh wound”</a:t>
            </a:r>
            <a:endParaRPr lang="en-US" dirty="0"/>
          </a:p>
        </p:txBody>
      </p:sp>
      <p:sp>
        <p:nvSpPr>
          <p:cNvPr id="4" name="Footer Placeholder 3"/>
          <p:cNvSpPr>
            <a:spLocks noGrp="1"/>
          </p:cNvSpPr>
          <p:nvPr>
            <p:ph type="ftr" sz="quarter" idx="11"/>
          </p:nvPr>
        </p:nvSpPr>
        <p:spPr/>
        <p:txBody>
          <a:bodyPr/>
          <a:lstStyle/>
          <a:p>
            <a:pPr>
              <a:defRPr/>
            </a:pPr>
            <a:r>
              <a:rPr lang="en-US" smtClean="0"/>
              <a:t>p. </a:t>
            </a:r>
            <a:endParaRPr lang="en-US"/>
          </a:p>
        </p:txBody>
      </p:sp>
      <p:sp>
        <p:nvSpPr>
          <p:cNvPr id="5" name="Slide Number Placeholder 4"/>
          <p:cNvSpPr>
            <a:spLocks noGrp="1"/>
          </p:cNvSpPr>
          <p:nvPr>
            <p:ph type="sldNum" sz="quarter" idx="12"/>
          </p:nvPr>
        </p:nvSpPr>
        <p:spPr/>
        <p:txBody>
          <a:bodyPr/>
          <a:lstStyle/>
          <a:p>
            <a:pPr>
              <a:defRPr/>
            </a:pPr>
            <a:fld id="{82A9F01E-98FC-46AE-9711-A35E5BDEE606}" type="slidenum">
              <a:rPr lang="en-US" smtClean="0"/>
              <a:pPr>
                <a:defRPr/>
              </a:pPr>
              <a:t>4</a:t>
            </a:fld>
            <a:endParaRPr lang="en-US"/>
          </a:p>
        </p:txBody>
      </p:sp>
      <p:sp>
        <p:nvSpPr>
          <p:cNvPr id="6" name="TextBox 5"/>
          <p:cNvSpPr txBox="1"/>
          <p:nvPr/>
        </p:nvSpPr>
        <p:spPr>
          <a:xfrm>
            <a:off x="817112" y="2161635"/>
            <a:ext cx="7335355" cy="2800767"/>
          </a:xfrm>
          <a:prstGeom prst="rect">
            <a:avLst/>
          </a:prstGeom>
          <a:noFill/>
        </p:spPr>
        <p:txBody>
          <a:bodyPr wrap="square" rtlCol="0">
            <a:spAutoFit/>
          </a:bodyPr>
          <a:lstStyle/>
          <a:p>
            <a:r>
              <a:rPr lang="en-US" sz="4000" dirty="0" smtClean="0"/>
              <a:t>The only way to fail this course is to not…</a:t>
            </a:r>
          </a:p>
          <a:p>
            <a:pPr marL="457200" indent="-457200">
              <a:buFont typeface="+mj-lt"/>
              <a:buAutoNum type="arabicPeriod"/>
            </a:pPr>
            <a:r>
              <a:rPr lang="en-US" sz="3200" dirty="0" smtClean="0"/>
              <a:t>Communicate with instructor</a:t>
            </a:r>
          </a:p>
          <a:p>
            <a:pPr marL="457200" indent="-457200">
              <a:buFont typeface="+mj-lt"/>
              <a:buAutoNum type="arabicPeriod"/>
            </a:pPr>
            <a:r>
              <a:rPr lang="en-US" sz="3200" dirty="0" smtClean="0"/>
              <a:t>Miss class</a:t>
            </a:r>
          </a:p>
          <a:p>
            <a:pPr marL="457200" indent="-457200">
              <a:buFont typeface="+mj-lt"/>
              <a:buAutoNum type="arabicPeriod"/>
            </a:pPr>
            <a:r>
              <a:rPr lang="en-US" sz="3200" dirty="0" smtClean="0"/>
              <a:t>Take final</a:t>
            </a:r>
            <a:endParaRPr lang="en-US" sz="3200" dirty="0"/>
          </a:p>
        </p:txBody>
      </p:sp>
    </p:spTree>
    <p:extLst>
      <p:ext uri="{BB962C8B-B14F-4D97-AF65-F5344CB8AC3E}">
        <p14:creationId xmlns:p14="http://schemas.microsoft.com/office/powerpoint/2010/main" val="1317426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p:txBody>
          <a:bodyPr/>
          <a:lstStyle/>
          <a:p>
            <a:pPr eaLnBrk="1" hangingPunct="1"/>
            <a:r>
              <a:rPr lang="en-US" dirty="0" smtClean="0"/>
              <a:t>Chapter 25 </a:t>
            </a:r>
            <a:br>
              <a:rPr lang="en-US" dirty="0" smtClean="0"/>
            </a:br>
            <a:r>
              <a:rPr lang="en-US" dirty="0" smtClean="0"/>
              <a:t>Nuclear Physics</a:t>
            </a:r>
          </a:p>
        </p:txBody>
      </p:sp>
      <p:sp>
        <p:nvSpPr>
          <p:cNvPr id="5125" name="Rectangle 3"/>
          <p:cNvSpPr>
            <a:spLocks noGrp="1" noChangeArrowheads="1"/>
          </p:cNvSpPr>
          <p:nvPr>
            <p:ph type="body" idx="1"/>
          </p:nvPr>
        </p:nvSpPr>
        <p:spPr>
          <a:xfrm>
            <a:off x="381000" y="1371600"/>
            <a:ext cx="4648200" cy="5029200"/>
          </a:xfrm>
        </p:spPr>
        <p:txBody>
          <a:bodyPr/>
          <a:lstStyle/>
          <a:p>
            <a:pPr eaLnBrk="1" hangingPunct="1"/>
            <a:r>
              <a:rPr lang="en-US" dirty="0" smtClean="0"/>
              <a:t>Rutherford discovered</a:t>
            </a:r>
          </a:p>
          <a:p>
            <a:pPr lvl="1" eaLnBrk="1" hangingPunct="1"/>
            <a:r>
              <a:rPr lang="en-US" dirty="0" smtClean="0"/>
              <a:t>Contains positively charged protons.</a:t>
            </a:r>
          </a:p>
          <a:p>
            <a:pPr lvl="1" eaLnBrk="1" hangingPunct="1"/>
            <a:r>
              <a:rPr lang="en-US" dirty="0" smtClean="0"/>
              <a:t>Held together by the Nuclear Strong Force.</a:t>
            </a:r>
          </a:p>
          <a:p>
            <a:pPr lvl="1" eaLnBrk="1" hangingPunct="1"/>
            <a:r>
              <a:rPr lang="en-US" dirty="0" smtClean="0"/>
              <a:t>Very tiny</a:t>
            </a:r>
          </a:p>
        </p:txBody>
      </p:sp>
      <p:pic>
        <p:nvPicPr>
          <p:cNvPr id="5126" name="Picture 4" descr="Geiger and Rutherford Shadow"/>
          <p:cNvPicPr>
            <a:picLocks noChangeAspect="1" noChangeArrowheads="1"/>
          </p:cNvPicPr>
          <p:nvPr/>
        </p:nvPicPr>
        <p:blipFill>
          <a:blip r:embed="rId4" cstate="print"/>
          <a:srcRect r="3964" b="4954"/>
          <a:stretch>
            <a:fillRect/>
          </a:stretch>
        </p:blipFill>
        <p:spPr bwMode="auto">
          <a:xfrm>
            <a:off x="5105400" y="1447800"/>
            <a:ext cx="3512618" cy="2242168"/>
          </a:xfrm>
          <a:prstGeom prst="rect">
            <a:avLst/>
          </a:prstGeom>
          <a:ln>
            <a:noFill/>
          </a:ln>
          <a:effectLst>
            <a:outerShdw blurRad="292100" dist="139700" dir="2700000" algn="tl" rotWithShape="0">
              <a:srgbClr val="333333">
                <a:alpha val="65000"/>
              </a:srgbClr>
            </a:outerShdw>
          </a:effectLst>
        </p:spPr>
      </p:pic>
      <p:pic>
        <p:nvPicPr>
          <p:cNvPr id="196613" name="Picture 5"/>
          <p:cNvPicPr>
            <a:picLocks noChangeAspect="1" noChangeArrowheads="1"/>
          </p:cNvPicPr>
          <p:nvPr/>
        </p:nvPicPr>
        <p:blipFill>
          <a:blip r:embed="rId5" cstate="print"/>
          <a:srcRect r="1174" b="3043"/>
          <a:stretch>
            <a:fillRect/>
          </a:stretch>
        </p:blipFill>
        <p:spPr bwMode="auto">
          <a:xfrm>
            <a:off x="5105400" y="3962400"/>
            <a:ext cx="3464065" cy="2211823"/>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p:txBody>
          <a:bodyPr/>
          <a:lstStyle/>
          <a:p>
            <a:pPr eaLnBrk="1" hangingPunct="1"/>
            <a:r>
              <a:rPr lang="en-US" smtClean="0"/>
              <a:t>Modeling the nucleus</a:t>
            </a:r>
          </a:p>
        </p:txBody>
      </p:sp>
      <p:sp>
        <p:nvSpPr>
          <p:cNvPr id="7173" name="Rectangle 3"/>
          <p:cNvSpPr>
            <a:spLocks noGrp="1" noChangeArrowheads="1"/>
          </p:cNvSpPr>
          <p:nvPr>
            <p:ph type="body" idx="4294967295"/>
          </p:nvPr>
        </p:nvSpPr>
        <p:spPr>
          <a:xfrm>
            <a:off x="304800" y="1447800"/>
            <a:ext cx="7772400" cy="5268913"/>
          </a:xfrm>
        </p:spPr>
        <p:txBody>
          <a:bodyPr/>
          <a:lstStyle/>
          <a:p>
            <a:pPr eaLnBrk="1" hangingPunct="1"/>
            <a:r>
              <a:rPr lang="en-US" dirty="0" smtClean="0"/>
              <a:t>All of the previously discovered rules still apply.</a:t>
            </a:r>
          </a:p>
          <a:p>
            <a:pPr lvl="1" eaLnBrk="1" hangingPunct="1"/>
            <a:r>
              <a:rPr lang="en-US" dirty="0" smtClean="0"/>
              <a:t>Electric force law – protons will repel each other.</a:t>
            </a:r>
          </a:p>
          <a:p>
            <a:pPr lvl="1" eaLnBrk="1" hangingPunct="1"/>
            <a:r>
              <a:rPr lang="en-US" dirty="0" smtClean="0"/>
              <a:t>Wave-particle duality – protons and neutrons will behave as waves of probability.</a:t>
            </a:r>
          </a:p>
          <a:p>
            <a:pPr lvl="1" eaLnBrk="1" hangingPunct="1"/>
            <a:r>
              <a:rPr lang="en-US" dirty="0" smtClean="0"/>
              <a:t>Pauli exclusion principle – only one proton (or neutron) can occupy each possible state.</a:t>
            </a:r>
          </a:p>
          <a:p>
            <a:pPr eaLnBrk="1" hangingPunct="1"/>
            <a:endParaRPr lang="en-US" dirty="0" smtClean="0"/>
          </a:p>
        </p:txBody>
      </p:sp>
    </p:spTree>
    <p:custDataLst>
      <p:tags r:id="rId1"/>
    </p:custData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descr="Fig25_01Graph copy"/>
          <p:cNvPicPr>
            <a:picLocks noChangeAspect="1" noChangeArrowheads="1"/>
          </p:cNvPicPr>
          <p:nvPr/>
        </p:nvPicPr>
        <p:blipFill>
          <a:blip r:embed="rId4" cstate="print"/>
          <a:srcRect/>
          <a:stretch>
            <a:fillRect/>
          </a:stretch>
        </p:blipFill>
        <p:spPr bwMode="auto">
          <a:xfrm>
            <a:off x="838200" y="1371600"/>
            <a:ext cx="7848600" cy="5238750"/>
          </a:xfrm>
          <a:prstGeom prst="rect">
            <a:avLst/>
          </a:prstGeom>
          <a:noFill/>
          <a:ln w="9525">
            <a:noFill/>
            <a:miter lim="800000"/>
            <a:headEnd/>
            <a:tailEnd/>
          </a:ln>
        </p:spPr>
      </p:pic>
      <p:sp>
        <p:nvSpPr>
          <p:cNvPr id="9221" name="Rectangle 3"/>
          <p:cNvSpPr>
            <a:spLocks noGrp="1" noChangeArrowheads="1"/>
          </p:cNvSpPr>
          <p:nvPr>
            <p:ph type="title"/>
          </p:nvPr>
        </p:nvSpPr>
        <p:spPr/>
        <p:txBody>
          <a:bodyPr/>
          <a:lstStyle/>
          <a:p>
            <a:pPr eaLnBrk="1" hangingPunct="1"/>
            <a:r>
              <a:rPr lang="en-US" sz="3200" dirty="0" smtClean="0"/>
              <a:t>Where does the mass go?  Why does the graph go down so steeply at low atomic mass?</a:t>
            </a:r>
          </a:p>
        </p:txBody>
      </p:sp>
      <p:sp>
        <p:nvSpPr>
          <p:cNvPr id="9222" name="Text Box 4"/>
          <p:cNvSpPr txBox="1">
            <a:spLocks noChangeArrowheads="1"/>
          </p:cNvSpPr>
          <p:nvPr/>
        </p:nvSpPr>
        <p:spPr bwMode="auto">
          <a:xfrm>
            <a:off x="7620000" y="6172200"/>
            <a:ext cx="1228725" cy="457200"/>
          </a:xfrm>
          <a:prstGeom prst="rect">
            <a:avLst/>
          </a:prstGeom>
          <a:noFill/>
          <a:ln w="9525">
            <a:noFill/>
            <a:miter lim="800000"/>
            <a:headEnd/>
            <a:tailEnd/>
          </a:ln>
        </p:spPr>
        <p:txBody>
          <a:bodyPr wrap="none">
            <a:spAutoFit/>
          </a:bodyPr>
          <a:lstStyle/>
          <a:p>
            <a:pPr eaLnBrk="1" hangingPunct="1"/>
            <a:r>
              <a:rPr lang="en-US" dirty="0"/>
              <a:t>E = mc</a:t>
            </a:r>
            <a:r>
              <a:rPr lang="en-US" baseline="30000" dirty="0"/>
              <a:t>2</a:t>
            </a:r>
          </a:p>
        </p:txBody>
      </p:sp>
    </p:spTree>
    <p:custDataLst>
      <p:tags r:id="rId1"/>
    </p:custData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p:txBody>
          <a:bodyPr/>
          <a:lstStyle/>
          <a:p>
            <a:pPr eaLnBrk="1" hangingPunct="1"/>
            <a:r>
              <a:rPr lang="en-US" smtClean="0"/>
              <a:t>Why would the graph increase at large atomic mass?</a:t>
            </a:r>
          </a:p>
        </p:txBody>
      </p:sp>
      <p:pic>
        <p:nvPicPr>
          <p:cNvPr id="10245" name="Picture 3" descr="Fig25_01Graph copy"/>
          <p:cNvPicPr>
            <a:picLocks noChangeAspect="1" noChangeArrowheads="1"/>
          </p:cNvPicPr>
          <p:nvPr/>
        </p:nvPicPr>
        <p:blipFill>
          <a:blip r:embed="rId4" cstate="print"/>
          <a:srcRect/>
          <a:stretch>
            <a:fillRect/>
          </a:stretch>
        </p:blipFill>
        <p:spPr bwMode="auto">
          <a:xfrm>
            <a:off x="838200" y="1371600"/>
            <a:ext cx="7848600" cy="5238750"/>
          </a:xfrm>
          <a:prstGeom prst="rect">
            <a:avLst/>
          </a:prstGeom>
          <a:noFill/>
          <a:ln w="9525">
            <a:noFill/>
            <a:miter lim="800000"/>
            <a:headEnd/>
            <a:tailEnd/>
          </a:ln>
        </p:spPr>
      </p:pic>
      <p:sp>
        <p:nvSpPr>
          <p:cNvPr id="6" name="Text Box 4"/>
          <p:cNvSpPr txBox="1">
            <a:spLocks noChangeArrowheads="1"/>
          </p:cNvSpPr>
          <p:nvPr/>
        </p:nvSpPr>
        <p:spPr bwMode="auto">
          <a:xfrm>
            <a:off x="7620000" y="6172200"/>
            <a:ext cx="1228725" cy="457200"/>
          </a:xfrm>
          <a:prstGeom prst="rect">
            <a:avLst/>
          </a:prstGeom>
          <a:noFill/>
          <a:ln w="9525">
            <a:noFill/>
            <a:miter lim="800000"/>
            <a:headEnd/>
            <a:tailEnd/>
          </a:ln>
        </p:spPr>
        <p:txBody>
          <a:bodyPr wrap="none">
            <a:spAutoFit/>
          </a:bodyPr>
          <a:lstStyle/>
          <a:p>
            <a:pPr eaLnBrk="1" hangingPunct="1"/>
            <a:r>
              <a:rPr lang="en-US" dirty="0"/>
              <a:t>E = mc</a:t>
            </a:r>
            <a:r>
              <a:rPr lang="en-US" baseline="30000" dirty="0"/>
              <a:t>2</a:t>
            </a:r>
          </a:p>
        </p:txBody>
      </p:sp>
    </p:spTree>
    <p:custDataLst>
      <p:tags r:id="rId1"/>
    </p:custData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p:txBody>
          <a:bodyPr/>
          <a:lstStyle/>
          <a:p>
            <a:pPr eaLnBrk="1" hangingPunct="1"/>
            <a:r>
              <a:rPr lang="en-US" sz="3200" smtClean="0"/>
              <a:t>The graph abruptly ends.  What does this tell us about the range of the nuclear strong force?</a:t>
            </a:r>
          </a:p>
        </p:txBody>
      </p:sp>
      <p:pic>
        <p:nvPicPr>
          <p:cNvPr id="11269" name="Picture 3" descr="Fig25_01Graph copy"/>
          <p:cNvPicPr>
            <a:picLocks noChangeAspect="1" noChangeArrowheads="1"/>
          </p:cNvPicPr>
          <p:nvPr/>
        </p:nvPicPr>
        <p:blipFill>
          <a:blip r:embed="rId4" cstate="print"/>
          <a:srcRect/>
          <a:stretch>
            <a:fillRect/>
          </a:stretch>
        </p:blipFill>
        <p:spPr bwMode="auto">
          <a:xfrm>
            <a:off x="838200" y="1371600"/>
            <a:ext cx="7848600" cy="5238750"/>
          </a:xfrm>
          <a:prstGeom prst="rect">
            <a:avLst/>
          </a:prstGeom>
          <a:noFill/>
          <a:ln w="9525">
            <a:noFill/>
            <a:miter lim="800000"/>
            <a:headEnd/>
            <a:tailEnd/>
          </a:ln>
        </p:spPr>
      </p:pic>
      <p:sp>
        <p:nvSpPr>
          <p:cNvPr id="6" name="Text Box 4"/>
          <p:cNvSpPr txBox="1">
            <a:spLocks noChangeArrowheads="1"/>
          </p:cNvSpPr>
          <p:nvPr/>
        </p:nvSpPr>
        <p:spPr bwMode="auto">
          <a:xfrm>
            <a:off x="7620000" y="6172200"/>
            <a:ext cx="1228725" cy="457200"/>
          </a:xfrm>
          <a:prstGeom prst="rect">
            <a:avLst/>
          </a:prstGeom>
          <a:noFill/>
          <a:ln w="9525">
            <a:noFill/>
            <a:miter lim="800000"/>
            <a:headEnd/>
            <a:tailEnd/>
          </a:ln>
        </p:spPr>
        <p:txBody>
          <a:bodyPr wrap="none">
            <a:spAutoFit/>
          </a:bodyPr>
          <a:lstStyle/>
          <a:p>
            <a:pPr eaLnBrk="1" hangingPunct="1"/>
            <a:r>
              <a:rPr lang="en-US" dirty="0"/>
              <a:t>E = mc</a:t>
            </a:r>
            <a:r>
              <a:rPr lang="en-US" baseline="30000" dirty="0"/>
              <a:t>2</a:t>
            </a:r>
          </a:p>
        </p:txBody>
      </p:sp>
    </p:spTree>
    <p:custDataLst>
      <p:tags r:id="rId1"/>
    </p:custData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p:txBody>
          <a:bodyPr/>
          <a:lstStyle/>
          <a:p>
            <a:pPr eaLnBrk="1" hangingPunct="1"/>
            <a:r>
              <a:rPr lang="en-US" dirty="0" smtClean="0"/>
              <a:t>What two fundamental forces combine to make this shape for nuclei formation?</a:t>
            </a:r>
          </a:p>
        </p:txBody>
      </p:sp>
      <p:cxnSp>
        <p:nvCxnSpPr>
          <p:cNvPr id="10" name="Straight Connector 9"/>
          <p:cNvCxnSpPr/>
          <p:nvPr/>
        </p:nvCxnSpPr>
        <p:spPr bwMode="auto">
          <a:xfrm flipH="1">
            <a:off x="1077145" y="1739180"/>
            <a:ext cx="8515" cy="4078021"/>
          </a:xfrm>
          <a:prstGeom prst="line">
            <a:avLst/>
          </a:prstGeom>
          <a:solidFill>
            <a:schemeClr val="accent1"/>
          </a:solidFill>
          <a:ln w="25400" cap="flat" cmpd="sng" algn="ctr">
            <a:solidFill>
              <a:schemeClr val="tx1"/>
            </a:solidFill>
            <a:prstDash val="solid"/>
            <a:round/>
            <a:headEnd type="none" w="med" len="med"/>
            <a:tailEnd type="none" w="med" len="med"/>
          </a:ln>
          <a:effectLst/>
        </p:spPr>
      </p:cxnSp>
      <p:sp>
        <p:nvSpPr>
          <p:cNvPr id="12" name="TextBox 11"/>
          <p:cNvSpPr txBox="1"/>
          <p:nvPr/>
        </p:nvSpPr>
        <p:spPr>
          <a:xfrm>
            <a:off x="117020" y="1239915"/>
            <a:ext cx="1345240" cy="523220"/>
          </a:xfrm>
          <a:prstGeom prst="rect">
            <a:avLst/>
          </a:prstGeom>
          <a:noFill/>
        </p:spPr>
        <p:txBody>
          <a:bodyPr wrap="none" rtlCol="0">
            <a:spAutoFit/>
          </a:bodyPr>
          <a:lstStyle/>
          <a:p>
            <a:r>
              <a:rPr lang="en-US" sz="2800" dirty="0" smtClean="0"/>
              <a:t>Energy</a:t>
            </a:r>
            <a:endParaRPr lang="en-US" sz="2800" dirty="0"/>
          </a:p>
        </p:txBody>
      </p:sp>
      <p:cxnSp>
        <p:nvCxnSpPr>
          <p:cNvPr id="13" name="Straight Connector 12"/>
          <p:cNvCxnSpPr/>
          <p:nvPr/>
        </p:nvCxnSpPr>
        <p:spPr bwMode="auto">
          <a:xfrm flipH="1" flipV="1">
            <a:off x="1077145" y="5771705"/>
            <a:ext cx="7914455" cy="7091"/>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6" name="Straight Arrow Connector 15"/>
          <p:cNvCxnSpPr/>
          <p:nvPr/>
        </p:nvCxnSpPr>
        <p:spPr bwMode="auto">
          <a:xfrm flipH="1">
            <a:off x="8950170" y="4696365"/>
            <a:ext cx="794" cy="614480"/>
          </a:xfrm>
          <a:prstGeom prst="straightConnector1">
            <a:avLst/>
          </a:prstGeom>
          <a:solidFill>
            <a:schemeClr val="accent1"/>
          </a:solidFill>
          <a:ln w="25400" cap="flat" cmpd="sng" algn="ctr">
            <a:solidFill>
              <a:schemeClr val="tx1"/>
            </a:solidFill>
            <a:prstDash val="solid"/>
            <a:round/>
            <a:headEnd type="arrow"/>
            <a:tailEnd type="arrow"/>
          </a:ln>
          <a:effectLst/>
        </p:spPr>
      </p:cxnSp>
      <p:graphicFrame>
        <p:nvGraphicFramePr>
          <p:cNvPr id="17" name="Object 16"/>
          <p:cNvGraphicFramePr>
            <a:graphicFrameLocks noChangeAspect="1"/>
          </p:cNvGraphicFramePr>
          <p:nvPr/>
        </p:nvGraphicFramePr>
        <p:xfrm>
          <a:off x="7106730" y="4696365"/>
          <a:ext cx="1706563" cy="635000"/>
        </p:xfrm>
        <a:graphic>
          <a:graphicData uri="http://schemas.openxmlformats.org/presentationml/2006/ole">
            <mc:AlternateContent xmlns:mc="http://schemas.openxmlformats.org/markup-compatibility/2006">
              <mc:Choice xmlns:v="urn:schemas-microsoft-com:vml" Requires="v">
                <p:oleObj spid="_x0000_s144395" name="Equation" r:id="rId5" imgW="545760" imgH="203040" progId="Equation.3">
                  <p:embed/>
                </p:oleObj>
              </mc:Choice>
              <mc:Fallback>
                <p:oleObj name="Equation" r:id="rId5" imgW="545760" imgH="20304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6730" y="4696365"/>
                        <a:ext cx="1706563" cy="63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TextBox 18"/>
          <p:cNvSpPr txBox="1"/>
          <p:nvPr/>
        </p:nvSpPr>
        <p:spPr>
          <a:xfrm>
            <a:off x="6108200" y="5848515"/>
            <a:ext cx="2725426" cy="523220"/>
          </a:xfrm>
          <a:prstGeom prst="rect">
            <a:avLst/>
          </a:prstGeom>
          <a:noFill/>
        </p:spPr>
        <p:txBody>
          <a:bodyPr wrap="none" rtlCol="0">
            <a:spAutoFit/>
          </a:bodyPr>
          <a:lstStyle/>
          <a:p>
            <a:r>
              <a:rPr lang="en-US" sz="2800" dirty="0" smtClean="0"/>
              <a:t>Size of nucleus</a:t>
            </a:r>
            <a:endParaRPr lang="en-US" sz="2800" dirty="0"/>
          </a:p>
        </p:txBody>
      </p:sp>
      <p:cxnSp>
        <p:nvCxnSpPr>
          <p:cNvPr id="231" name="Straight Connector 230"/>
          <p:cNvCxnSpPr/>
          <p:nvPr/>
        </p:nvCxnSpPr>
        <p:spPr bwMode="auto">
          <a:xfrm flipV="1">
            <a:off x="1307575" y="2153501"/>
            <a:ext cx="0" cy="361675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32" name="Straight Connector 231"/>
          <p:cNvCxnSpPr/>
          <p:nvPr/>
        </p:nvCxnSpPr>
        <p:spPr bwMode="auto">
          <a:xfrm flipV="1">
            <a:off x="1960460" y="2153501"/>
            <a:ext cx="0" cy="361675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33" name="Straight Connector 232"/>
          <p:cNvCxnSpPr/>
          <p:nvPr/>
        </p:nvCxnSpPr>
        <p:spPr bwMode="auto">
          <a:xfrm flipV="1">
            <a:off x="3573470" y="2200040"/>
            <a:ext cx="0" cy="3570216"/>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34" name="Straight Connector 233"/>
          <p:cNvCxnSpPr/>
          <p:nvPr/>
        </p:nvCxnSpPr>
        <p:spPr bwMode="auto">
          <a:xfrm>
            <a:off x="1905000" y="5349250"/>
            <a:ext cx="7083575" cy="0"/>
          </a:xfrm>
          <a:prstGeom prst="line">
            <a:avLst/>
          </a:prstGeom>
          <a:solidFill>
            <a:schemeClr val="accent1"/>
          </a:solidFill>
          <a:ln w="12700" cap="flat" cmpd="sng" algn="ctr">
            <a:solidFill>
              <a:schemeClr val="tx1"/>
            </a:solidFill>
            <a:prstDash val="sysDot"/>
            <a:round/>
            <a:headEnd type="none" w="med" len="med"/>
            <a:tailEnd type="none" w="med" len="med"/>
          </a:ln>
          <a:effectLst/>
        </p:spPr>
      </p:cxnSp>
      <p:sp>
        <p:nvSpPr>
          <p:cNvPr id="238" name="TextBox 237"/>
          <p:cNvSpPr txBox="1"/>
          <p:nvPr/>
        </p:nvSpPr>
        <p:spPr>
          <a:xfrm>
            <a:off x="4392062" y="4541940"/>
            <a:ext cx="2061783" cy="461665"/>
          </a:xfrm>
          <a:prstGeom prst="rect">
            <a:avLst/>
          </a:prstGeom>
          <a:noFill/>
        </p:spPr>
        <p:txBody>
          <a:bodyPr wrap="none" rtlCol="0">
            <a:spAutoFit/>
          </a:bodyPr>
          <a:lstStyle/>
          <a:p>
            <a:r>
              <a:rPr lang="en-US" dirty="0" smtClean="0"/>
              <a:t>Strong force</a:t>
            </a:r>
          </a:p>
        </p:txBody>
      </p:sp>
      <p:sp>
        <p:nvSpPr>
          <p:cNvPr id="239" name="TextBox 238"/>
          <p:cNvSpPr txBox="1"/>
          <p:nvPr/>
        </p:nvSpPr>
        <p:spPr>
          <a:xfrm>
            <a:off x="5032860" y="2844791"/>
            <a:ext cx="3406702" cy="461665"/>
          </a:xfrm>
          <a:prstGeom prst="rect">
            <a:avLst/>
          </a:prstGeom>
          <a:noFill/>
        </p:spPr>
        <p:txBody>
          <a:bodyPr wrap="none" rtlCol="0">
            <a:spAutoFit/>
          </a:bodyPr>
          <a:lstStyle/>
          <a:p>
            <a:r>
              <a:rPr lang="en-US" dirty="0" smtClean="0"/>
              <a:t>Electromagnetic force</a:t>
            </a:r>
          </a:p>
        </p:txBody>
      </p:sp>
      <p:cxnSp>
        <p:nvCxnSpPr>
          <p:cNvPr id="241" name="Straight Arrow Connector 240"/>
          <p:cNvCxnSpPr/>
          <p:nvPr/>
        </p:nvCxnSpPr>
        <p:spPr bwMode="auto">
          <a:xfrm rot="10800000">
            <a:off x="4157475" y="5078826"/>
            <a:ext cx="990600" cy="1588"/>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243" name="Straight Arrow Connector 242"/>
          <p:cNvCxnSpPr/>
          <p:nvPr/>
        </p:nvCxnSpPr>
        <p:spPr bwMode="auto">
          <a:xfrm>
            <a:off x="6223415" y="3459271"/>
            <a:ext cx="2362200" cy="1588"/>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223" name="Freeform 222"/>
          <p:cNvSpPr/>
          <p:nvPr/>
        </p:nvSpPr>
        <p:spPr bwMode="auto">
          <a:xfrm>
            <a:off x="1153954" y="1739179"/>
            <a:ext cx="7834621" cy="3603883"/>
          </a:xfrm>
          <a:custGeom>
            <a:avLst/>
            <a:gdLst>
              <a:gd name="connsiteX0" fmla="*/ 0 w 8141677"/>
              <a:gd name="connsiteY0" fmla="*/ 97692 h 2686539"/>
              <a:gd name="connsiteX1" fmla="*/ 339969 w 8141677"/>
              <a:gd name="connsiteY1" fmla="*/ 2653323 h 2686539"/>
              <a:gd name="connsiteX2" fmla="*/ 703384 w 8141677"/>
              <a:gd name="connsiteY2" fmla="*/ 296985 h 2686539"/>
              <a:gd name="connsiteX3" fmla="*/ 1477107 w 8141677"/>
              <a:gd name="connsiteY3" fmla="*/ 871415 h 2686539"/>
              <a:gd name="connsiteX4" fmla="*/ 2332892 w 8141677"/>
              <a:gd name="connsiteY4" fmla="*/ 1692031 h 2686539"/>
              <a:gd name="connsiteX5" fmla="*/ 6869723 w 8141677"/>
              <a:gd name="connsiteY5" fmla="*/ 1938215 h 2686539"/>
              <a:gd name="connsiteX6" fmla="*/ 7959969 w 8141677"/>
              <a:gd name="connsiteY6" fmla="*/ 1926492 h 2686539"/>
              <a:gd name="connsiteX7" fmla="*/ 7959969 w 8141677"/>
              <a:gd name="connsiteY7" fmla="*/ 1914769 h 2686539"/>
              <a:gd name="connsiteX0" fmla="*/ 0 w 8141677"/>
              <a:gd name="connsiteY0" fmla="*/ 94761 h 2683608"/>
              <a:gd name="connsiteX1" fmla="*/ 339969 w 8141677"/>
              <a:gd name="connsiteY1" fmla="*/ 2650392 h 2683608"/>
              <a:gd name="connsiteX2" fmla="*/ 703384 w 8141677"/>
              <a:gd name="connsiteY2" fmla="*/ 294054 h 2683608"/>
              <a:gd name="connsiteX3" fmla="*/ 1441938 w 8141677"/>
              <a:gd name="connsiteY3" fmla="*/ 886069 h 2683608"/>
              <a:gd name="connsiteX4" fmla="*/ 2332892 w 8141677"/>
              <a:gd name="connsiteY4" fmla="*/ 1689100 h 2683608"/>
              <a:gd name="connsiteX5" fmla="*/ 6869723 w 8141677"/>
              <a:gd name="connsiteY5" fmla="*/ 1935284 h 2683608"/>
              <a:gd name="connsiteX6" fmla="*/ 7959969 w 8141677"/>
              <a:gd name="connsiteY6" fmla="*/ 1923561 h 2683608"/>
              <a:gd name="connsiteX7" fmla="*/ 7959969 w 8141677"/>
              <a:gd name="connsiteY7" fmla="*/ 1911838 h 2683608"/>
              <a:gd name="connsiteX0" fmla="*/ 0 w 8141677"/>
              <a:gd name="connsiteY0" fmla="*/ 94761 h 2683608"/>
              <a:gd name="connsiteX1" fmla="*/ 339969 w 8141677"/>
              <a:gd name="connsiteY1" fmla="*/ 2650392 h 2683608"/>
              <a:gd name="connsiteX2" fmla="*/ 703384 w 8141677"/>
              <a:gd name="connsiteY2" fmla="*/ 294054 h 2683608"/>
              <a:gd name="connsiteX3" fmla="*/ 1441938 w 8141677"/>
              <a:gd name="connsiteY3" fmla="*/ 886069 h 2683608"/>
              <a:gd name="connsiteX4" fmla="*/ 3270738 w 8141677"/>
              <a:gd name="connsiteY4" fmla="*/ 1495668 h 2683608"/>
              <a:gd name="connsiteX5" fmla="*/ 6869723 w 8141677"/>
              <a:gd name="connsiteY5" fmla="*/ 1935284 h 2683608"/>
              <a:gd name="connsiteX6" fmla="*/ 7959969 w 8141677"/>
              <a:gd name="connsiteY6" fmla="*/ 1923561 h 2683608"/>
              <a:gd name="connsiteX7" fmla="*/ 7959969 w 8141677"/>
              <a:gd name="connsiteY7" fmla="*/ 1911838 h 2683608"/>
              <a:gd name="connsiteX0" fmla="*/ 0 w 7959969"/>
              <a:gd name="connsiteY0" fmla="*/ 94761 h 2683608"/>
              <a:gd name="connsiteX1" fmla="*/ 339969 w 7959969"/>
              <a:gd name="connsiteY1" fmla="*/ 2650392 h 2683608"/>
              <a:gd name="connsiteX2" fmla="*/ 703384 w 7959969"/>
              <a:gd name="connsiteY2" fmla="*/ 294054 h 2683608"/>
              <a:gd name="connsiteX3" fmla="*/ 1441938 w 7959969"/>
              <a:gd name="connsiteY3" fmla="*/ 886069 h 2683608"/>
              <a:gd name="connsiteX4" fmla="*/ 3270738 w 7959969"/>
              <a:gd name="connsiteY4" fmla="*/ 1495668 h 2683608"/>
              <a:gd name="connsiteX5" fmla="*/ 6869723 w 7959969"/>
              <a:gd name="connsiteY5" fmla="*/ 1935284 h 2683608"/>
              <a:gd name="connsiteX6" fmla="*/ 7959969 w 7959969"/>
              <a:gd name="connsiteY6" fmla="*/ 1923561 h 2683608"/>
              <a:gd name="connsiteX0" fmla="*/ 0 w 6869723"/>
              <a:gd name="connsiteY0" fmla="*/ 94761 h 2683608"/>
              <a:gd name="connsiteX1" fmla="*/ 339969 w 6869723"/>
              <a:gd name="connsiteY1" fmla="*/ 2650392 h 2683608"/>
              <a:gd name="connsiteX2" fmla="*/ 703384 w 6869723"/>
              <a:gd name="connsiteY2" fmla="*/ 294054 h 2683608"/>
              <a:gd name="connsiteX3" fmla="*/ 1441938 w 6869723"/>
              <a:gd name="connsiteY3" fmla="*/ 886069 h 2683608"/>
              <a:gd name="connsiteX4" fmla="*/ 3270738 w 6869723"/>
              <a:gd name="connsiteY4" fmla="*/ 1495668 h 2683608"/>
              <a:gd name="connsiteX5" fmla="*/ 6869723 w 6869723"/>
              <a:gd name="connsiteY5" fmla="*/ 1935284 h 2683608"/>
              <a:gd name="connsiteX0" fmla="*/ 0 w 7995138"/>
              <a:gd name="connsiteY0" fmla="*/ 94761 h 2683608"/>
              <a:gd name="connsiteX1" fmla="*/ 339969 w 7995138"/>
              <a:gd name="connsiteY1" fmla="*/ 2650392 h 2683608"/>
              <a:gd name="connsiteX2" fmla="*/ 703384 w 7995138"/>
              <a:gd name="connsiteY2" fmla="*/ 294054 h 2683608"/>
              <a:gd name="connsiteX3" fmla="*/ 1441938 w 7995138"/>
              <a:gd name="connsiteY3" fmla="*/ 886069 h 2683608"/>
              <a:gd name="connsiteX4" fmla="*/ 3270738 w 7995138"/>
              <a:gd name="connsiteY4" fmla="*/ 1495668 h 2683608"/>
              <a:gd name="connsiteX5" fmla="*/ 7995138 w 7995138"/>
              <a:gd name="connsiteY5" fmla="*/ 1800468 h 2683608"/>
              <a:gd name="connsiteX0" fmla="*/ 0 w 7995138"/>
              <a:gd name="connsiteY0" fmla="*/ 94761 h 2683608"/>
              <a:gd name="connsiteX1" fmla="*/ 339969 w 7995138"/>
              <a:gd name="connsiteY1" fmla="*/ 2650392 h 2683608"/>
              <a:gd name="connsiteX2" fmla="*/ 703384 w 7995138"/>
              <a:gd name="connsiteY2" fmla="*/ 294054 h 2683608"/>
              <a:gd name="connsiteX3" fmla="*/ 1441938 w 7995138"/>
              <a:gd name="connsiteY3" fmla="*/ 886069 h 2683608"/>
              <a:gd name="connsiteX4" fmla="*/ 3270738 w 7995138"/>
              <a:gd name="connsiteY4" fmla="*/ 1495668 h 2683608"/>
              <a:gd name="connsiteX5" fmla="*/ 7995138 w 7995138"/>
              <a:gd name="connsiteY5" fmla="*/ 1800468 h 2683608"/>
              <a:gd name="connsiteX0" fmla="*/ 0 w 7995138"/>
              <a:gd name="connsiteY0" fmla="*/ 94761 h 2683608"/>
              <a:gd name="connsiteX1" fmla="*/ 339969 w 7995138"/>
              <a:gd name="connsiteY1" fmla="*/ 2650392 h 2683608"/>
              <a:gd name="connsiteX2" fmla="*/ 703384 w 7995138"/>
              <a:gd name="connsiteY2" fmla="*/ 294054 h 2683608"/>
              <a:gd name="connsiteX3" fmla="*/ 1441938 w 7995138"/>
              <a:gd name="connsiteY3" fmla="*/ 886069 h 2683608"/>
              <a:gd name="connsiteX4" fmla="*/ 3270738 w 7995138"/>
              <a:gd name="connsiteY4" fmla="*/ 1495668 h 2683608"/>
              <a:gd name="connsiteX5" fmla="*/ 7995138 w 7995138"/>
              <a:gd name="connsiteY5" fmla="*/ 1800468 h 2683608"/>
              <a:gd name="connsiteX0" fmla="*/ 0 w 7995138"/>
              <a:gd name="connsiteY0" fmla="*/ 94761 h 2683608"/>
              <a:gd name="connsiteX1" fmla="*/ 339969 w 7995138"/>
              <a:gd name="connsiteY1" fmla="*/ 2650392 h 2683608"/>
              <a:gd name="connsiteX2" fmla="*/ 703384 w 7995138"/>
              <a:gd name="connsiteY2" fmla="*/ 294054 h 2683608"/>
              <a:gd name="connsiteX3" fmla="*/ 1441938 w 7995138"/>
              <a:gd name="connsiteY3" fmla="*/ 886069 h 2683608"/>
              <a:gd name="connsiteX4" fmla="*/ 3270738 w 7995138"/>
              <a:gd name="connsiteY4" fmla="*/ 1495668 h 2683608"/>
              <a:gd name="connsiteX5" fmla="*/ 7995138 w 7995138"/>
              <a:gd name="connsiteY5" fmla="*/ 1800468 h 2683608"/>
              <a:gd name="connsiteX0" fmla="*/ 0 w 7995138"/>
              <a:gd name="connsiteY0" fmla="*/ 0 h 2588847"/>
              <a:gd name="connsiteX1" fmla="*/ 339969 w 7995138"/>
              <a:gd name="connsiteY1" fmla="*/ 2555631 h 2588847"/>
              <a:gd name="connsiteX2" fmla="*/ 703384 w 7995138"/>
              <a:gd name="connsiteY2" fmla="*/ 199293 h 2588847"/>
              <a:gd name="connsiteX3" fmla="*/ 3270738 w 7995138"/>
              <a:gd name="connsiteY3" fmla="*/ 1400907 h 2588847"/>
              <a:gd name="connsiteX4" fmla="*/ 7995138 w 7995138"/>
              <a:gd name="connsiteY4" fmla="*/ 1705707 h 2588847"/>
              <a:gd name="connsiteX0" fmla="*/ 0 w 7995138"/>
              <a:gd name="connsiteY0" fmla="*/ 0 h 2588847"/>
              <a:gd name="connsiteX1" fmla="*/ 339969 w 7995138"/>
              <a:gd name="connsiteY1" fmla="*/ 2555631 h 2588847"/>
              <a:gd name="connsiteX2" fmla="*/ 703384 w 7995138"/>
              <a:gd name="connsiteY2" fmla="*/ 199293 h 2588847"/>
              <a:gd name="connsiteX3" fmla="*/ 3270738 w 7995138"/>
              <a:gd name="connsiteY3" fmla="*/ 1400907 h 2588847"/>
              <a:gd name="connsiteX4" fmla="*/ 7995138 w 7995138"/>
              <a:gd name="connsiteY4" fmla="*/ 1705707 h 2588847"/>
              <a:gd name="connsiteX0" fmla="*/ 0 w 7995138"/>
              <a:gd name="connsiteY0" fmla="*/ 0 h 2588847"/>
              <a:gd name="connsiteX1" fmla="*/ 339969 w 7995138"/>
              <a:gd name="connsiteY1" fmla="*/ 2555631 h 2588847"/>
              <a:gd name="connsiteX2" fmla="*/ 703384 w 7995138"/>
              <a:gd name="connsiteY2" fmla="*/ 199293 h 2588847"/>
              <a:gd name="connsiteX3" fmla="*/ 3270738 w 7995138"/>
              <a:gd name="connsiteY3" fmla="*/ 1400907 h 2588847"/>
              <a:gd name="connsiteX4" fmla="*/ 7995138 w 7995138"/>
              <a:gd name="connsiteY4" fmla="*/ 1705707 h 2588847"/>
              <a:gd name="connsiteX0" fmla="*/ 0 w 7995138"/>
              <a:gd name="connsiteY0" fmla="*/ 75223 h 2664070"/>
              <a:gd name="connsiteX1" fmla="*/ 339969 w 7995138"/>
              <a:gd name="connsiteY1" fmla="*/ 2630854 h 2664070"/>
              <a:gd name="connsiteX2" fmla="*/ 703384 w 7995138"/>
              <a:gd name="connsiteY2" fmla="*/ 274516 h 2664070"/>
              <a:gd name="connsiteX3" fmla="*/ 3270738 w 7995138"/>
              <a:gd name="connsiteY3" fmla="*/ 1476130 h 2664070"/>
              <a:gd name="connsiteX4" fmla="*/ 7995138 w 7995138"/>
              <a:gd name="connsiteY4" fmla="*/ 1780930 h 2664070"/>
              <a:gd name="connsiteX0" fmla="*/ 0 w 7995138"/>
              <a:gd name="connsiteY0" fmla="*/ 75223 h 2630854"/>
              <a:gd name="connsiteX1" fmla="*/ 339969 w 7995138"/>
              <a:gd name="connsiteY1" fmla="*/ 2630854 h 2630854"/>
              <a:gd name="connsiteX2" fmla="*/ 703384 w 7995138"/>
              <a:gd name="connsiteY2" fmla="*/ 274516 h 2630854"/>
              <a:gd name="connsiteX3" fmla="*/ 3270738 w 7995138"/>
              <a:gd name="connsiteY3" fmla="*/ 1476130 h 2630854"/>
              <a:gd name="connsiteX4" fmla="*/ 7995138 w 7995138"/>
              <a:gd name="connsiteY4" fmla="*/ 1780930 h 2630854"/>
              <a:gd name="connsiteX0" fmla="*/ 0 w 7995138"/>
              <a:gd name="connsiteY0" fmla="*/ 75223 h 2644531"/>
              <a:gd name="connsiteX1" fmla="*/ 339969 w 7995138"/>
              <a:gd name="connsiteY1" fmla="*/ 2630854 h 2644531"/>
              <a:gd name="connsiteX2" fmla="*/ 703384 w 7995138"/>
              <a:gd name="connsiteY2" fmla="*/ 274516 h 2644531"/>
              <a:gd name="connsiteX3" fmla="*/ 3270738 w 7995138"/>
              <a:gd name="connsiteY3" fmla="*/ 1476130 h 2644531"/>
              <a:gd name="connsiteX4" fmla="*/ 7995138 w 7995138"/>
              <a:gd name="connsiteY4" fmla="*/ 1780930 h 2644531"/>
              <a:gd name="connsiteX0" fmla="*/ 0 w 7995138"/>
              <a:gd name="connsiteY0" fmla="*/ 75223 h 2644531"/>
              <a:gd name="connsiteX1" fmla="*/ 339969 w 7995138"/>
              <a:gd name="connsiteY1" fmla="*/ 2630854 h 2644531"/>
              <a:gd name="connsiteX2" fmla="*/ 703384 w 7995138"/>
              <a:gd name="connsiteY2" fmla="*/ 274516 h 2644531"/>
              <a:gd name="connsiteX3" fmla="*/ 3270738 w 7995138"/>
              <a:gd name="connsiteY3" fmla="*/ 1476130 h 2644531"/>
              <a:gd name="connsiteX4" fmla="*/ 7995138 w 7995138"/>
              <a:gd name="connsiteY4" fmla="*/ 1780930 h 2644531"/>
              <a:gd name="connsiteX0" fmla="*/ 0 w 7995138"/>
              <a:gd name="connsiteY0" fmla="*/ 75223 h 2679700"/>
              <a:gd name="connsiteX1" fmla="*/ 339969 w 7995138"/>
              <a:gd name="connsiteY1" fmla="*/ 2630854 h 2679700"/>
              <a:gd name="connsiteX2" fmla="*/ 703384 w 7995138"/>
              <a:gd name="connsiteY2" fmla="*/ 274516 h 2679700"/>
              <a:gd name="connsiteX3" fmla="*/ 3270738 w 7995138"/>
              <a:gd name="connsiteY3" fmla="*/ 1476130 h 2679700"/>
              <a:gd name="connsiteX4" fmla="*/ 7995138 w 7995138"/>
              <a:gd name="connsiteY4" fmla="*/ 1780930 h 2679700"/>
              <a:gd name="connsiteX0" fmla="*/ 0 w 7995138"/>
              <a:gd name="connsiteY0" fmla="*/ 75223 h 2667975"/>
              <a:gd name="connsiteX1" fmla="*/ 298937 w 7995138"/>
              <a:gd name="connsiteY1" fmla="*/ 2619129 h 2667975"/>
              <a:gd name="connsiteX2" fmla="*/ 703384 w 7995138"/>
              <a:gd name="connsiteY2" fmla="*/ 274516 h 2667975"/>
              <a:gd name="connsiteX3" fmla="*/ 3270738 w 7995138"/>
              <a:gd name="connsiteY3" fmla="*/ 1476130 h 2667975"/>
              <a:gd name="connsiteX4" fmla="*/ 7995138 w 7995138"/>
              <a:gd name="connsiteY4" fmla="*/ 1780930 h 2667975"/>
              <a:gd name="connsiteX0" fmla="*/ 0 w 7995138"/>
              <a:gd name="connsiteY0" fmla="*/ 75223 h 2667975"/>
              <a:gd name="connsiteX1" fmla="*/ 298937 w 7995138"/>
              <a:gd name="connsiteY1" fmla="*/ 2619129 h 2667975"/>
              <a:gd name="connsiteX2" fmla="*/ 703384 w 7995138"/>
              <a:gd name="connsiteY2" fmla="*/ 274516 h 2667975"/>
              <a:gd name="connsiteX3" fmla="*/ 3270738 w 7995138"/>
              <a:gd name="connsiteY3" fmla="*/ 1476130 h 2667975"/>
              <a:gd name="connsiteX4" fmla="*/ 7995138 w 7995138"/>
              <a:gd name="connsiteY4" fmla="*/ 1780930 h 2667975"/>
              <a:gd name="connsiteX0" fmla="*/ 0 w 7995138"/>
              <a:gd name="connsiteY0" fmla="*/ 75223 h 2667975"/>
              <a:gd name="connsiteX1" fmla="*/ 298937 w 7995138"/>
              <a:gd name="connsiteY1" fmla="*/ 2619129 h 2667975"/>
              <a:gd name="connsiteX2" fmla="*/ 703384 w 7995138"/>
              <a:gd name="connsiteY2" fmla="*/ 274516 h 2667975"/>
              <a:gd name="connsiteX3" fmla="*/ 3270737 w 7995138"/>
              <a:gd name="connsiteY3" fmla="*/ 1323730 h 2667975"/>
              <a:gd name="connsiteX4" fmla="*/ 7995138 w 7995138"/>
              <a:gd name="connsiteY4" fmla="*/ 1780930 h 2667975"/>
              <a:gd name="connsiteX0" fmla="*/ 0 w 7995138"/>
              <a:gd name="connsiteY0" fmla="*/ 75223 h 2667975"/>
              <a:gd name="connsiteX1" fmla="*/ 298937 w 7995138"/>
              <a:gd name="connsiteY1" fmla="*/ 2619129 h 2667975"/>
              <a:gd name="connsiteX2" fmla="*/ 703384 w 7995138"/>
              <a:gd name="connsiteY2" fmla="*/ 274516 h 2667975"/>
              <a:gd name="connsiteX3" fmla="*/ 2813537 w 7995138"/>
              <a:gd name="connsiteY3" fmla="*/ 1628530 h 2667975"/>
              <a:gd name="connsiteX4" fmla="*/ 7995138 w 7995138"/>
              <a:gd name="connsiteY4" fmla="*/ 1780930 h 2667975"/>
              <a:gd name="connsiteX0" fmla="*/ 0 w 7995137"/>
              <a:gd name="connsiteY0" fmla="*/ 75223 h 2667975"/>
              <a:gd name="connsiteX1" fmla="*/ 298937 w 7995137"/>
              <a:gd name="connsiteY1" fmla="*/ 2619129 h 2667975"/>
              <a:gd name="connsiteX2" fmla="*/ 703384 w 7995137"/>
              <a:gd name="connsiteY2" fmla="*/ 274516 h 2667975"/>
              <a:gd name="connsiteX3" fmla="*/ 2813537 w 7995137"/>
              <a:gd name="connsiteY3" fmla="*/ 1628530 h 2667975"/>
              <a:gd name="connsiteX4" fmla="*/ 7995137 w 7995137"/>
              <a:gd name="connsiteY4" fmla="*/ 1857130 h 2667975"/>
              <a:gd name="connsiteX0" fmla="*/ 0 w 8077199"/>
              <a:gd name="connsiteY0" fmla="*/ 0 h 3630245"/>
              <a:gd name="connsiteX1" fmla="*/ 380999 w 8077199"/>
              <a:gd name="connsiteY1" fmla="*/ 3581399 h 3630245"/>
              <a:gd name="connsiteX2" fmla="*/ 785446 w 8077199"/>
              <a:gd name="connsiteY2" fmla="*/ 1236786 h 3630245"/>
              <a:gd name="connsiteX3" fmla="*/ 2895599 w 8077199"/>
              <a:gd name="connsiteY3" fmla="*/ 2590800 h 3630245"/>
              <a:gd name="connsiteX4" fmla="*/ 8077199 w 8077199"/>
              <a:gd name="connsiteY4" fmla="*/ 2819400 h 3630245"/>
              <a:gd name="connsiteX0" fmla="*/ 0 w 6037502"/>
              <a:gd name="connsiteY0" fmla="*/ 0 h 3630245"/>
              <a:gd name="connsiteX1" fmla="*/ 380999 w 6037502"/>
              <a:gd name="connsiteY1" fmla="*/ 3581399 h 3630245"/>
              <a:gd name="connsiteX2" fmla="*/ 785446 w 6037502"/>
              <a:gd name="connsiteY2" fmla="*/ 1236786 h 3630245"/>
              <a:gd name="connsiteX3" fmla="*/ 2895599 w 6037502"/>
              <a:gd name="connsiteY3" fmla="*/ 2590800 h 3630245"/>
              <a:gd name="connsiteX4" fmla="*/ 6037502 w 6037502"/>
              <a:gd name="connsiteY4" fmla="*/ 2841061 h 3630245"/>
              <a:gd name="connsiteX0" fmla="*/ 0 w 6037502"/>
              <a:gd name="connsiteY0" fmla="*/ 0 h 3630245"/>
              <a:gd name="connsiteX1" fmla="*/ 380999 w 6037502"/>
              <a:gd name="connsiteY1" fmla="*/ 3581399 h 3630245"/>
              <a:gd name="connsiteX2" fmla="*/ 785446 w 6037502"/>
              <a:gd name="connsiteY2" fmla="*/ 1236786 h 3630245"/>
              <a:gd name="connsiteX3" fmla="*/ 2895599 w 6037502"/>
              <a:gd name="connsiteY3" fmla="*/ 2590800 h 3630245"/>
              <a:gd name="connsiteX4" fmla="*/ 6037502 w 6037502"/>
              <a:gd name="connsiteY4" fmla="*/ 2841061 h 3630245"/>
              <a:gd name="connsiteX0" fmla="*/ 0 w 6037502"/>
              <a:gd name="connsiteY0" fmla="*/ 0 h 3630245"/>
              <a:gd name="connsiteX1" fmla="*/ 380999 w 6037502"/>
              <a:gd name="connsiteY1" fmla="*/ 3581399 h 3630245"/>
              <a:gd name="connsiteX2" fmla="*/ 785446 w 6037502"/>
              <a:gd name="connsiteY2" fmla="*/ 1236786 h 3630245"/>
              <a:gd name="connsiteX3" fmla="*/ 2895599 w 6037502"/>
              <a:gd name="connsiteY3" fmla="*/ 2590800 h 3630245"/>
              <a:gd name="connsiteX4" fmla="*/ 6037502 w 6037502"/>
              <a:gd name="connsiteY4" fmla="*/ 2841061 h 3630245"/>
              <a:gd name="connsiteX0" fmla="*/ 0 w 6037502"/>
              <a:gd name="connsiteY0" fmla="*/ 0 h 3679090"/>
              <a:gd name="connsiteX1" fmla="*/ 301874 w 6037502"/>
              <a:gd name="connsiteY1" fmla="*/ 3630245 h 3679090"/>
              <a:gd name="connsiteX2" fmla="*/ 785446 w 6037502"/>
              <a:gd name="connsiteY2" fmla="*/ 1236786 h 3679090"/>
              <a:gd name="connsiteX3" fmla="*/ 2895599 w 6037502"/>
              <a:gd name="connsiteY3" fmla="*/ 2590800 h 3679090"/>
              <a:gd name="connsiteX4" fmla="*/ 6037502 w 6037502"/>
              <a:gd name="connsiteY4" fmla="*/ 2841061 h 3679090"/>
              <a:gd name="connsiteX0" fmla="*/ 0 w 6037502"/>
              <a:gd name="connsiteY0" fmla="*/ 0 h 3679091"/>
              <a:gd name="connsiteX1" fmla="*/ 301874 w 6037502"/>
              <a:gd name="connsiteY1" fmla="*/ 3630245 h 3679091"/>
              <a:gd name="connsiteX2" fmla="*/ 1026375 w 6037502"/>
              <a:gd name="connsiteY2" fmla="*/ 1262694 h 3679091"/>
              <a:gd name="connsiteX3" fmla="*/ 2895599 w 6037502"/>
              <a:gd name="connsiteY3" fmla="*/ 2590800 h 3679091"/>
              <a:gd name="connsiteX4" fmla="*/ 6037502 w 6037502"/>
              <a:gd name="connsiteY4" fmla="*/ 2841061 h 3679091"/>
              <a:gd name="connsiteX0" fmla="*/ 0 w 6037502"/>
              <a:gd name="connsiteY0" fmla="*/ 0 h 3679091"/>
              <a:gd name="connsiteX1" fmla="*/ 301874 w 6037502"/>
              <a:gd name="connsiteY1" fmla="*/ 3630245 h 3679091"/>
              <a:gd name="connsiteX2" fmla="*/ 1026375 w 6037502"/>
              <a:gd name="connsiteY2" fmla="*/ 1262694 h 3679091"/>
              <a:gd name="connsiteX3" fmla="*/ 2895599 w 6037502"/>
              <a:gd name="connsiteY3" fmla="*/ 2590800 h 3679091"/>
              <a:gd name="connsiteX4" fmla="*/ 6037502 w 6037502"/>
              <a:gd name="connsiteY4" fmla="*/ 2841061 h 3679091"/>
              <a:gd name="connsiteX0" fmla="*/ 0 w 6037502"/>
              <a:gd name="connsiteY0" fmla="*/ 0 h 3758009"/>
              <a:gd name="connsiteX1" fmla="*/ 301875 w 6037502"/>
              <a:gd name="connsiteY1" fmla="*/ 3709163 h 3758009"/>
              <a:gd name="connsiteX2" fmla="*/ 1026375 w 6037502"/>
              <a:gd name="connsiteY2" fmla="*/ 1262694 h 3758009"/>
              <a:gd name="connsiteX3" fmla="*/ 2895599 w 6037502"/>
              <a:gd name="connsiteY3" fmla="*/ 2590800 h 3758009"/>
              <a:gd name="connsiteX4" fmla="*/ 6037502 w 6037502"/>
              <a:gd name="connsiteY4" fmla="*/ 2841061 h 3758009"/>
              <a:gd name="connsiteX0" fmla="*/ 0 w 6037502"/>
              <a:gd name="connsiteY0" fmla="*/ 0 h 3758009"/>
              <a:gd name="connsiteX1" fmla="*/ 301875 w 6037502"/>
              <a:gd name="connsiteY1" fmla="*/ 3709163 h 3758009"/>
              <a:gd name="connsiteX2" fmla="*/ 1026375 w 6037502"/>
              <a:gd name="connsiteY2" fmla="*/ 1262694 h 3758009"/>
              <a:gd name="connsiteX3" fmla="*/ 2895599 w 6037502"/>
              <a:gd name="connsiteY3" fmla="*/ 2590800 h 3758009"/>
              <a:gd name="connsiteX4" fmla="*/ 6037502 w 6037502"/>
              <a:gd name="connsiteY4" fmla="*/ 2841061 h 3758009"/>
              <a:gd name="connsiteX0" fmla="*/ 0 w 6037502"/>
              <a:gd name="connsiteY0" fmla="*/ 0 h 3758009"/>
              <a:gd name="connsiteX1" fmla="*/ 301875 w 6037502"/>
              <a:gd name="connsiteY1" fmla="*/ 3709163 h 3758009"/>
              <a:gd name="connsiteX2" fmla="*/ 1026375 w 6037502"/>
              <a:gd name="connsiteY2" fmla="*/ 1262694 h 3758009"/>
              <a:gd name="connsiteX3" fmla="*/ 2895599 w 6037502"/>
              <a:gd name="connsiteY3" fmla="*/ 2590800 h 3758009"/>
              <a:gd name="connsiteX4" fmla="*/ 6037502 w 6037502"/>
              <a:gd name="connsiteY4" fmla="*/ 2841061 h 3758009"/>
              <a:gd name="connsiteX0" fmla="*/ 0 w 6037502"/>
              <a:gd name="connsiteY0" fmla="*/ 0 h 3758009"/>
              <a:gd name="connsiteX1" fmla="*/ 301875 w 6037502"/>
              <a:gd name="connsiteY1" fmla="*/ 3709163 h 3758009"/>
              <a:gd name="connsiteX2" fmla="*/ 1026375 w 6037502"/>
              <a:gd name="connsiteY2" fmla="*/ 1262694 h 3758009"/>
              <a:gd name="connsiteX3" fmla="*/ 2895599 w 6037502"/>
              <a:gd name="connsiteY3" fmla="*/ 2590800 h 3758009"/>
              <a:gd name="connsiteX4" fmla="*/ 6037502 w 6037502"/>
              <a:gd name="connsiteY4" fmla="*/ 2841061 h 3758009"/>
              <a:gd name="connsiteX0" fmla="*/ 0 w 6037502"/>
              <a:gd name="connsiteY0" fmla="*/ 0 h 3758009"/>
              <a:gd name="connsiteX1" fmla="*/ 301875 w 6037502"/>
              <a:gd name="connsiteY1" fmla="*/ 3709163 h 3758009"/>
              <a:gd name="connsiteX2" fmla="*/ 1026375 w 6037502"/>
              <a:gd name="connsiteY2" fmla="*/ 1262694 h 3758009"/>
              <a:gd name="connsiteX3" fmla="*/ 3750501 w 6037502"/>
              <a:gd name="connsiteY3" fmla="*/ 2615677 h 3758009"/>
              <a:gd name="connsiteX4" fmla="*/ 6037502 w 6037502"/>
              <a:gd name="connsiteY4" fmla="*/ 2841061 h 3758009"/>
              <a:gd name="connsiteX0" fmla="*/ 0 w 6037502"/>
              <a:gd name="connsiteY0" fmla="*/ 0 h 3758009"/>
              <a:gd name="connsiteX1" fmla="*/ 301875 w 6037502"/>
              <a:gd name="connsiteY1" fmla="*/ 3709163 h 3758009"/>
              <a:gd name="connsiteX2" fmla="*/ 1742176 w 6037502"/>
              <a:gd name="connsiteY2" fmla="*/ 1342875 h 3758009"/>
              <a:gd name="connsiteX3" fmla="*/ 3750501 w 6037502"/>
              <a:gd name="connsiteY3" fmla="*/ 2615677 h 3758009"/>
              <a:gd name="connsiteX4" fmla="*/ 6037502 w 6037502"/>
              <a:gd name="connsiteY4" fmla="*/ 2841061 h 3758009"/>
              <a:gd name="connsiteX0" fmla="*/ 0 w 6037502"/>
              <a:gd name="connsiteY0" fmla="*/ 0 h 3758009"/>
              <a:gd name="connsiteX1" fmla="*/ 301875 w 6037502"/>
              <a:gd name="connsiteY1" fmla="*/ 3709163 h 3758009"/>
              <a:gd name="connsiteX2" fmla="*/ 1742176 w 6037502"/>
              <a:gd name="connsiteY2" fmla="*/ 1342875 h 3758009"/>
              <a:gd name="connsiteX3" fmla="*/ 3750501 w 6037502"/>
              <a:gd name="connsiteY3" fmla="*/ 2615677 h 3758009"/>
              <a:gd name="connsiteX4" fmla="*/ 6037502 w 6037502"/>
              <a:gd name="connsiteY4" fmla="*/ 2841061 h 3758009"/>
              <a:gd name="connsiteX0" fmla="*/ 0 w 6037502"/>
              <a:gd name="connsiteY0" fmla="*/ 0 h 3738450"/>
              <a:gd name="connsiteX1" fmla="*/ 585868 w 6037502"/>
              <a:gd name="connsiteY1" fmla="*/ 3689604 h 3738450"/>
              <a:gd name="connsiteX2" fmla="*/ 1742176 w 6037502"/>
              <a:gd name="connsiteY2" fmla="*/ 1342875 h 3738450"/>
              <a:gd name="connsiteX3" fmla="*/ 3750501 w 6037502"/>
              <a:gd name="connsiteY3" fmla="*/ 2615677 h 3738450"/>
              <a:gd name="connsiteX4" fmla="*/ 6037502 w 6037502"/>
              <a:gd name="connsiteY4" fmla="*/ 2841061 h 3738450"/>
              <a:gd name="connsiteX0" fmla="*/ 0 w 6037502"/>
              <a:gd name="connsiteY0" fmla="*/ 0 h 3691620"/>
              <a:gd name="connsiteX1" fmla="*/ 585868 w 6037502"/>
              <a:gd name="connsiteY1" fmla="*/ 3689604 h 3691620"/>
              <a:gd name="connsiteX2" fmla="*/ 1742176 w 6037502"/>
              <a:gd name="connsiteY2" fmla="*/ 1342875 h 3691620"/>
              <a:gd name="connsiteX3" fmla="*/ 3750501 w 6037502"/>
              <a:gd name="connsiteY3" fmla="*/ 2615677 h 3691620"/>
              <a:gd name="connsiteX4" fmla="*/ 6037502 w 6037502"/>
              <a:gd name="connsiteY4" fmla="*/ 2841061 h 3691620"/>
              <a:gd name="connsiteX0" fmla="*/ 0 w 3750501"/>
              <a:gd name="connsiteY0" fmla="*/ 0 h 3691620"/>
              <a:gd name="connsiteX1" fmla="*/ 585868 w 3750501"/>
              <a:gd name="connsiteY1" fmla="*/ 3689604 h 3691620"/>
              <a:gd name="connsiteX2" fmla="*/ 1742176 w 3750501"/>
              <a:gd name="connsiteY2" fmla="*/ 1342875 h 3691620"/>
              <a:gd name="connsiteX3" fmla="*/ 3750501 w 3750501"/>
              <a:gd name="connsiteY3" fmla="*/ 2615677 h 3691620"/>
              <a:gd name="connsiteX0" fmla="*/ 0 w 6154407"/>
              <a:gd name="connsiteY0" fmla="*/ 0 h 3691620"/>
              <a:gd name="connsiteX1" fmla="*/ 585868 w 6154407"/>
              <a:gd name="connsiteY1" fmla="*/ 3689604 h 3691620"/>
              <a:gd name="connsiteX2" fmla="*/ 1742176 w 6154407"/>
              <a:gd name="connsiteY2" fmla="*/ 1342875 h 3691620"/>
              <a:gd name="connsiteX3" fmla="*/ 6154407 w 6154407"/>
              <a:gd name="connsiteY3" fmla="*/ 3053204 h 3691620"/>
              <a:gd name="connsiteX0" fmla="*/ 0 w 6154407"/>
              <a:gd name="connsiteY0" fmla="*/ 0 h 3691620"/>
              <a:gd name="connsiteX1" fmla="*/ 585868 w 6154407"/>
              <a:gd name="connsiteY1" fmla="*/ 3689604 h 3691620"/>
              <a:gd name="connsiteX2" fmla="*/ 1742176 w 6154407"/>
              <a:gd name="connsiteY2" fmla="*/ 1342875 h 3691620"/>
              <a:gd name="connsiteX3" fmla="*/ 6154407 w 6154407"/>
              <a:gd name="connsiteY3" fmla="*/ 3053204 h 3691620"/>
              <a:gd name="connsiteX0" fmla="*/ 0 w 6154407"/>
              <a:gd name="connsiteY0" fmla="*/ 0 h 3691620"/>
              <a:gd name="connsiteX1" fmla="*/ 585868 w 6154407"/>
              <a:gd name="connsiteY1" fmla="*/ 3689604 h 3691620"/>
              <a:gd name="connsiteX2" fmla="*/ 1742176 w 6154407"/>
              <a:gd name="connsiteY2" fmla="*/ 1342875 h 3691620"/>
              <a:gd name="connsiteX3" fmla="*/ 6154407 w 6154407"/>
              <a:gd name="connsiteY3" fmla="*/ 3053204 h 3691620"/>
              <a:gd name="connsiteX0" fmla="*/ 0 w 6154407"/>
              <a:gd name="connsiteY0" fmla="*/ 0 h 3691620"/>
              <a:gd name="connsiteX1" fmla="*/ 585868 w 6154407"/>
              <a:gd name="connsiteY1" fmla="*/ 3689604 h 3691620"/>
              <a:gd name="connsiteX2" fmla="*/ 1742176 w 6154407"/>
              <a:gd name="connsiteY2" fmla="*/ 1342875 h 3691620"/>
              <a:gd name="connsiteX3" fmla="*/ 6154407 w 6154407"/>
              <a:gd name="connsiteY3" fmla="*/ 3053204 h 3691620"/>
              <a:gd name="connsiteX0" fmla="*/ 0 w 6154407"/>
              <a:gd name="connsiteY0" fmla="*/ 0 h 3691620"/>
              <a:gd name="connsiteX1" fmla="*/ 585868 w 6154407"/>
              <a:gd name="connsiteY1" fmla="*/ 3689604 h 3691620"/>
              <a:gd name="connsiteX2" fmla="*/ 2016039 w 6154407"/>
              <a:gd name="connsiteY2" fmla="*/ 1342876 h 3691620"/>
              <a:gd name="connsiteX3" fmla="*/ 6154407 w 6154407"/>
              <a:gd name="connsiteY3" fmla="*/ 3053204 h 3691620"/>
              <a:gd name="connsiteX0" fmla="*/ 0 w 6154407"/>
              <a:gd name="connsiteY0" fmla="*/ 0 h 3731396"/>
              <a:gd name="connsiteX1" fmla="*/ 768443 w 6154407"/>
              <a:gd name="connsiteY1" fmla="*/ 3729380 h 3731396"/>
              <a:gd name="connsiteX2" fmla="*/ 2016039 w 6154407"/>
              <a:gd name="connsiteY2" fmla="*/ 1342876 h 3731396"/>
              <a:gd name="connsiteX3" fmla="*/ 6154407 w 6154407"/>
              <a:gd name="connsiteY3" fmla="*/ 3053204 h 3731396"/>
              <a:gd name="connsiteX0" fmla="*/ 0 w 6154407"/>
              <a:gd name="connsiteY0" fmla="*/ 0 h 3731396"/>
              <a:gd name="connsiteX1" fmla="*/ 768443 w 6154407"/>
              <a:gd name="connsiteY1" fmla="*/ 3729380 h 3731396"/>
              <a:gd name="connsiteX2" fmla="*/ 2016039 w 6154407"/>
              <a:gd name="connsiteY2" fmla="*/ 1342876 h 3731396"/>
              <a:gd name="connsiteX3" fmla="*/ 6154407 w 6154407"/>
              <a:gd name="connsiteY3" fmla="*/ 3053204 h 3731396"/>
              <a:gd name="connsiteX0" fmla="*/ 0 w 6154407"/>
              <a:gd name="connsiteY0" fmla="*/ 0 h 3731396"/>
              <a:gd name="connsiteX1" fmla="*/ 768443 w 6154407"/>
              <a:gd name="connsiteY1" fmla="*/ 3729380 h 3731396"/>
              <a:gd name="connsiteX2" fmla="*/ 2016039 w 6154407"/>
              <a:gd name="connsiteY2" fmla="*/ 1422427 h 3731396"/>
              <a:gd name="connsiteX3" fmla="*/ 6154407 w 6154407"/>
              <a:gd name="connsiteY3" fmla="*/ 3053204 h 3731396"/>
              <a:gd name="connsiteX0" fmla="*/ 0 w 6154407"/>
              <a:gd name="connsiteY0" fmla="*/ 0 h 3731396"/>
              <a:gd name="connsiteX1" fmla="*/ 768443 w 6154407"/>
              <a:gd name="connsiteY1" fmla="*/ 3729380 h 3731396"/>
              <a:gd name="connsiteX2" fmla="*/ 2016039 w 6154407"/>
              <a:gd name="connsiteY2" fmla="*/ 1422427 h 3731396"/>
              <a:gd name="connsiteX3" fmla="*/ 6154407 w 6154407"/>
              <a:gd name="connsiteY3" fmla="*/ 3053204 h 3731396"/>
              <a:gd name="connsiteX0" fmla="*/ 0 w 6028706"/>
              <a:gd name="connsiteY0" fmla="*/ 0 h 3692672"/>
              <a:gd name="connsiteX1" fmla="*/ 642742 w 6028706"/>
              <a:gd name="connsiteY1" fmla="*/ 3690656 h 3692672"/>
              <a:gd name="connsiteX2" fmla="*/ 1890338 w 6028706"/>
              <a:gd name="connsiteY2" fmla="*/ 1383703 h 3692672"/>
              <a:gd name="connsiteX3" fmla="*/ 6028706 w 6028706"/>
              <a:gd name="connsiteY3" fmla="*/ 3014480 h 3692672"/>
              <a:gd name="connsiteX0" fmla="*/ 0 w 6028706"/>
              <a:gd name="connsiteY0" fmla="*/ 0 h 3692672"/>
              <a:gd name="connsiteX1" fmla="*/ 642742 w 6028706"/>
              <a:gd name="connsiteY1" fmla="*/ 3690656 h 3692672"/>
              <a:gd name="connsiteX2" fmla="*/ 1890338 w 6028706"/>
              <a:gd name="connsiteY2" fmla="*/ 1383703 h 3692672"/>
              <a:gd name="connsiteX3" fmla="*/ 6028706 w 6028706"/>
              <a:gd name="connsiteY3" fmla="*/ 3014480 h 3692672"/>
              <a:gd name="connsiteX0" fmla="*/ 0 w 6028707"/>
              <a:gd name="connsiteY0" fmla="*/ 0 h 3732447"/>
              <a:gd name="connsiteX1" fmla="*/ 642743 w 6028707"/>
              <a:gd name="connsiteY1" fmla="*/ 3730431 h 3732447"/>
              <a:gd name="connsiteX2" fmla="*/ 1890339 w 6028707"/>
              <a:gd name="connsiteY2" fmla="*/ 1423478 h 3732447"/>
              <a:gd name="connsiteX3" fmla="*/ 6028707 w 6028707"/>
              <a:gd name="connsiteY3" fmla="*/ 3054255 h 3732447"/>
              <a:gd name="connsiteX0" fmla="*/ 0 w 6028707"/>
              <a:gd name="connsiteY0" fmla="*/ 0 h 3732447"/>
              <a:gd name="connsiteX1" fmla="*/ 642743 w 6028707"/>
              <a:gd name="connsiteY1" fmla="*/ 3730431 h 3732447"/>
              <a:gd name="connsiteX2" fmla="*/ 1890339 w 6028707"/>
              <a:gd name="connsiteY2" fmla="*/ 1423478 h 3732447"/>
              <a:gd name="connsiteX3" fmla="*/ 6028707 w 6028707"/>
              <a:gd name="connsiteY3" fmla="*/ 3054255 h 3732447"/>
              <a:gd name="connsiteX0" fmla="*/ 0 w 6028707"/>
              <a:gd name="connsiteY0" fmla="*/ 0 h 3732447"/>
              <a:gd name="connsiteX1" fmla="*/ 642743 w 6028707"/>
              <a:gd name="connsiteY1" fmla="*/ 3730431 h 3732447"/>
              <a:gd name="connsiteX2" fmla="*/ 1890339 w 6028707"/>
              <a:gd name="connsiteY2" fmla="*/ 1423478 h 3732447"/>
              <a:gd name="connsiteX3" fmla="*/ 6028707 w 6028707"/>
              <a:gd name="connsiteY3" fmla="*/ 3054255 h 3732447"/>
            </a:gdLst>
            <a:ahLst/>
            <a:cxnLst>
              <a:cxn ang="0">
                <a:pos x="connsiteX0" y="connsiteY0"/>
              </a:cxn>
              <a:cxn ang="0">
                <a:pos x="connsiteX1" y="connsiteY1"/>
              </a:cxn>
              <a:cxn ang="0">
                <a:pos x="connsiteX2" y="connsiteY2"/>
              </a:cxn>
              <a:cxn ang="0">
                <a:pos x="connsiteX3" y="connsiteY3"/>
              </a:cxn>
            </a:cxnLst>
            <a:rect l="l" t="t" r="r" b="b"/>
            <a:pathLst>
              <a:path w="6028707" h="3732447">
                <a:moveTo>
                  <a:pt x="0" y="0"/>
                </a:moveTo>
                <a:cubicBezTo>
                  <a:pt x="28522" y="1641213"/>
                  <a:pt x="159576" y="3718578"/>
                  <a:pt x="642743" y="3730431"/>
                </a:cubicBezTo>
                <a:cubicBezTo>
                  <a:pt x="1232023" y="3732447"/>
                  <a:pt x="1470688" y="1651266"/>
                  <a:pt x="1890339" y="1423478"/>
                </a:cubicBezTo>
                <a:cubicBezTo>
                  <a:pt x="2477610" y="1177969"/>
                  <a:pt x="2550993" y="3018693"/>
                  <a:pt x="6028707" y="3054255"/>
                </a:cubicBezTo>
              </a:path>
            </a:pathLst>
          </a:custGeom>
          <a:noFill/>
          <a:ln w="38100" cap="flat" cmpd="sng" algn="ctr">
            <a:solidFill>
              <a:schemeClr val="tx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229" name="TextBox 228"/>
          <p:cNvSpPr txBox="1"/>
          <p:nvPr/>
        </p:nvSpPr>
        <p:spPr>
          <a:xfrm>
            <a:off x="3074205" y="1508750"/>
            <a:ext cx="5322291" cy="461665"/>
          </a:xfrm>
          <a:prstGeom prst="rect">
            <a:avLst/>
          </a:prstGeom>
          <a:noFill/>
        </p:spPr>
        <p:txBody>
          <a:bodyPr wrap="none" rtlCol="0">
            <a:spAutoFit/>
          </a:bodyPr>
          <a:lstStyle/>
          <a:p>
            <a:r>
              <a:rPr lang="en-US" dirty="0" smtClean="0"/>
              <a:t>Nuclear strong and electromagnetic</a:t>
            </a:r>
            <a:endParaRPr lang="en-US" dirty="0"/>
          </a:p>
        </p:txBody>
      </p:sp>
      <p:sp>
        <p:nvSpPr>
          <p:cNvPr id="230" name="TextBox 229"/>
          <p:cNvSpPr txBox="1"/>
          <p:nvPr/>
        </p:nvSpPr>
        <p:spPr>
          <a:xfrm>
            <a:off x="1000335" y="5810110"/>
            <a:ext cx="588623" cy="461665"/>
          </a:xfrm>
          <a:prstGeom prst="rect">
            <a:avLst/>
          </a:prstGeom>
          <a:noFill/>
        </p:spPr>
        <p:txBody>
          <a:bodyPr wrap="none" rtlCol="0">
            <a:spAutoFit/>
          </a:bodyPr>
          <a:lstStyle/>
          <a:p>
            <a:r>
              <a:rPr lang="en-US" dirty="0" smtClean="0">
                <a:latin typeface="Calisto MT" pitchFamily="18" charset="0"/>
              </a:rPr>
              <a:t>He</a:t>
            </a:r>
            <a:endParaRPr lang="en-US" dirty="0">
              <a:latin typeface="Calisto MT" pitchFamily="18" charset="0"/>
            </a:endParaRPr>
          </a:p>
        </p:txBody>
      </p:sp>
      <p:sp>
        <p:nvSpPr>
          <p:cNvPr id="235" name="TextBox 234"/>
          <p:cNvSpPr txBox="1"/>
          <p:nvPr/>
        </p:nvSpPr>
        <p:spPr>
          <a:xfrm>
            <a:off x="1688124" y="5810110"/>
            <a:ext cx="502766" cy="461665"/>
          </a:xfrm>
          <a:prstGeom prst="rect">
            <a:avLst/>
          </a:prstGeom>
          <a:noFill/>
        </p:spPr>
        <p:txBody>
          <a:bodyPr wrap="none" rtlCol="0">
            <a:spAutoFit/>
          </a:bodyPr>
          <a:lstStyle/>
          <a:p>
            <a:r>
              <a:rPr lang="en-US" dirty="0" smtClean="0">
                <a:latin typeface="Calisto MT" pitchFamily="18" charset="0"/>
              </a:rPr>
              <a:t>Fe</a:t>
            </a:r>
            <a:endParaRPr lang="en-US" dirty="0">
              <a:latin typeface="Calisto MT" pitchFamily="18" charset="0"/>
            </a:endParaRPr>
          </a:p>
        </p:txBody>
      </p:sp>
      <p:sp>
        <p:nvSpPr>
          <p:cNvPr id="236" name="TextBox 235"/>
          <p:cNvSpPr txBox="1"/>
          <p:nvPr/>
        </p:nvSpPr>
        <p:spPr>
          <a:xfrm>
            <a:off x="3343040" y="5810110"/>
            <a:ext cx="540533" cy="461665"/>
          </a:xfrm>
          <a:prstGeom prst="rect">
            <a:avLst/>
          </a:prstGeom>
          <a:noFill/>
        </p:spPr>
        <p:txBody>
          <a:bodyPr wrap="none" rtlCol="0">
            <a:spAutoFit/>
          </a:bodyPr>
          <a:lstStyle/>
          <a:p>
            <a:r>
              <a:rPr lang="en-US" dirty="0" err="1" smtClean="0">
                <a:latin typeface="Calisto MT" pitchFamily="18" charset="0"/>
              </a:rPr>
              <a:t>Lv</a:t>
            </a:r>
            <a:endParaRPr lang="en-US" dirty="0">
              <a:latin typeface="Calisto MT" pitchFamily="18"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9">
                                            <p:txEl>
                                              <p:pRg st="0" end="0"/>
                                            </p:txEl>
                                          </p:spTgt>
                                        </p:tgtEl>
                                        <p:attrNameLst>
                                          <p:attrName>style.visibility</p:attrName>
                                        </p:attrNameLst>
                                      </p:cBhvr>
                                      <p:to>
                                        <p:strVal val="visible"/>
                                      </p:to>
                                    </p:set>
                                    <p:animEffect transition="in" filter="fade">
                                      <p:cBhvr>
                                        <p:cTn id="7" dur="2000"/>
                                        <p:tgtEl>
                                          <p:spTgt spid="2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4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39"/>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4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3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3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3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3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3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3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0"/>
      <p:bldP spid="239" grpId="0"/>
      <p:bldP spid="229" grpId="0" build="allAtOnce"/>
      <p:bldP spid="230" grpId="0"/>
      <p:bldP spid="235" grpId="0"/>
      <p:bldP spid="23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Grp="1" noChangeArrowheads="1"/>
          </p:cNvSpPr>
          <p:nvPr>
            <p:ph type="title"/>
          </p:nvPr>
        </p:nvSpPr>
        <p:spPr/>
        <p:txBody>
          <a:bodyPr/>
          <a:lstStyle/>
          <a:p>
            <a:pPr eaLnBrk="1" hangingPunct="1"/>
            <a:r>
              <a:rPr lang="en-US" dirty="0" smtClean="0"/>
              <a:t>Energy Released or Absorbed for nuclear process involving element “A”?</a:t>
            </a:r>
          </a:p>
        </p:txBody>
      </p:sp>
      <p:graphicFrame>
        <p:nvGraphicFramePr>
          <p:cNvPr id="5" name="Table 4"/>
          <p:cNvGraphicFramePr>
            <a:graphicFrameLocks noGrp="1"/>
          </p:cNvGraphicFramePr>
          <p:nvPr/>
        </p:nvGraphicFramePr>
        <p:xfrm>
          <a:off x="1000335" y="1623965"/>
          <a:ext cx="6922635" cy="2328063"/>
        </p:xfrm>
        <a:graphic>
          <a:graphicData uri="http://schemas.openxmlformats.org/drawingml/2006/table">
            <a:tbl>
              <a:tblPr firstRow="1" bandRow="1">
                <a:tableStyleId>{5C22544A-7EE6-4342-B048-85BDC9FD1C3A}</a:tableStyleId>
              </a:tblPr>
              <a:tblGrid>
                <a:gridCol w="2307545"/>
                <a:gridCol w="2307545"/>
                <a:gridCol w="2307545"/>
              </a:tblGrid>
              <a:tr h="776021">
                <a:tc>
                  <a:txBody>
                    <a:bodyPr/>
                    <a:lstStyle/>
                    <a:p>
                      <a:pPr algn="ctr"/>
                      <a:r>
                        <a:rPr lang="en-US" sz="3600" dirty="0" smtClean="0">
                          <a:latin typeface="Calisto MT" pitchFamily="18" charset="0"/>
                        </a:rPr>
                        <a:t>Mass </a:t>
                      </a:r>
                      <a:endParaRPr lang="en-US" sz="3600" dirty="0">
                        <a:latin typeface="Calisto MT" pitchFamily="18" charset="0"/>
                      </a:endParaRPr>
                    </a:p>
                  </a:txBody>
                  <a:tcPr/>
                </a:tc>
                <a:tc>
                  <a:txBody>
                    <a:bodyPr/>
                    <a:lstStyle/>
                    <a:p>
                      <a:pPr algn="ctr"/>
                      <a:r>
                        <a:rPr lang="en-US" sz="3600" dirty="0" smtClean="0">
                          <a:latin typeface="Calisto MT" pitchFamily="18" charset="0"/>
                        </a:rPr>
                        <a:t>A &lt; Iron</a:t>
                      </a:r>
                      <a:endParaRPr lang="en-US" sz="3600" dirty="0">
                        <a:latin typeface="Calisto MT" pitchFamily="18" charset="0"/>
                      </a:endParaRPr>
                    </a:p>
                  </a:txBody>
                  <a:tcPr/>
                </a:tc>
                <a:tc>
                  <a:txBody>
                    <a:bodyPr/>
                    <a:lstStyle/>
                    <a:p>
                      <a:pPr algn="ctr"/>
                      <a:r>
                        <a:rPr lang="en-US" sz="3600" dirty="0" smtClean="0">
                          <a:latin typeface="Calisto MT" pitchFamily="18" charset="0"/>
                        </a:rPr>
                        <a:t>A &gt; Iron</a:t>
                      </a:r>
                      <a:endParaRPr lang="en-US" sz="3600" dirty="0">
                        <a:latin typeface="Calisto MT" pitchFamily="18" charset="0"/>
                      </a:endParaRPr>
                    </a:p>
                  </a:txBody>
                  <a:tcPr/>
                </a:tc>
              </a:tr>
              <a:tr h="776021">
                <a:tc>
                  <a:txBody>
                    <a:bodyPr/>
                    <a:lstStyle/>
                    <a:p>
                      <a:pPr algn="ctr"/>
                      <a:r>
                        <a:rPr lang="en-US" sz="3600" dirty="0" smtClean="0">
                          <a:latin typeface="Calisto MT" pitchFamily="18" charset="0"/>
                        </a:rPr>
                        <a:t>Fusion</a:t>
                      </a:r>
                      <a:endParaRPr lang="en-US" sz="3600" dirty="0">
                        <a:latin typeface="Calisto MT" pitchFamily="18" charset="0"/>
                      </a:endParaRPr>
                    </a:p>
                  </a:txBody>
                  <a:tcPr/>
                </a:tc>
                <a:tc>
                  <a:txBody>
                    <a:bodyPr/>
                    <a:lstStyle/>
                    <a:p>
                      <a:pPr algn="ctr"/>
                      <a:r>
                        <a:rPr lang="en-US" sz="3600" dirty="0" smtClean="0">
                          <a:latin typeface="Calisto MT" pitchFamily="18" charset="0"/>
                        </a:rPr>
                        <a:t>Released</a:t>
                      </a:r>
                      <a:endParaRPr lang="en-US" sz="3600" dirty="0">
                        <a:latin typeface="Calisto MT" pitchFamily="18" charset="0"/>
                      </a:endParaRPr>
                    </a:p>
                  </a:txBody>
                  <a:tcPr/>
                </a:tc>
                <a:tc>
                  <a:txBody>
                    <a:bodyPr/>
                    <a:lstStyle/>
                    <a:p>
                      <a:pPr algn="ctr"/>
                      <a:r>
                        <a:rPr lang="en-US" sz="3600" dirty="0" smtClean="0">
                          <a:latin typeface="Calisto MT" pitchFamily="18" charset="0"/>
                        </a:rPr>
                        <a:t>Absorbed</a:t>
                      </a:r>
                      <a:endParaRPr lang="en-US" sz="3600" dirty="0">
                        <a:latin typeface="Calisto MT" pitchFamily="18" charset="0"/>
                      </a:endParaRPr>
                    </a:p>
                  </a:txBody>
                  <a:tcPr/>
                </a:tc>
              </a:tr>
              <a:tr h="776021">
                <a:tc>
                  <a:txBody>
                    <a:bodyPr/>
                    <a:lstStyle/>
                    <a:p>
                      <a:pPr algn="ctr"/>
                      <a:r>
                        <a:rPr lang="en-US" sz="3600" dirty="0" smtClean="0">
                          <a:latin typeface="Calisto MT" pitchFamily="18" charset="0"/>
                        </a:rPr>
                        <a:t>Fission</a:t>
                      </a:r>
                      <a:endParaRPr lang="en-US" sz="3600" dirty="0">
                        <a:latin typeface="Calisto MT" pitchFamily="18" charset="0"/>
                      </a:endParaRPr>
                    </a:p>
                  </a:txBody>
                  <a:tcPr/>
                </a:tc>
                <a:tc>
                  <a:txBody>
                    <a:bodyPr/>
                    <a:lstStyle/>
                    <a:p>
                      <a:pPr algn="ctr"/>
                      <a:r>
                        <a:rPr lang="en-US" sz="3600" dirty="0" smtClean="0">
                          <a:latin typeface="Calisto MT" pitchFamily="18" charset="0"/>
                        </a:rPr>
                        <a:t>Absorbed</a:t>
                      </a:r>
                      <a:endParaRPr lang="en-US" sz="3600" dirty="0">
                        <a:latin typeface="Calisto MT" pitchFamily="18" charset="0"/>
                      </a:endParaRPr>
                    </a:p>
                  </a:txBody>
                  <a:tcPr/>
                </a:tc>
                <a:tc>
                  <a:txBody>
                    <a:bodyPr/>
                    <a:lstStyle/>
                    <a:p>
                      <a:pPr algn="ctr"/>
                      <a:r>
                        <a:rPr lang="en-US" sz="3600" dirty="0" smtClean="0">
                          <a:latin typeface="Calisto MT" pitchFamily="18" charset="0"/>
                        </a:rPr>
                        <a:t>Released</a:t>
                      </a:r>
                      <a:endParaRPr lang="en-US" sz="3600" dirty="0">
                        <a:latin typeface="Calisto MT" pitchFamily="18" charset="0"/>
                      </a:endParaRPr>
                    </a:p>
                  </a:txBody>
                  <a:tcPr/>
                </a:tc>
              </a:tr>
            </a:tbl>
          </a:graphicData>
        </a:graphic>
      </p:graphicFrame>
      <p:pic>
        <p:nvPicPr>
          <p:cNvPr id="145410" name="Picture 2"/>
          <p:cNvPicPr>
            <a:picLocks noChangeAspect="1" noChangeArrowheads="1"/>
          </p:cNvPicPr>
          <p:nvPr/>
        </p:nvPicPr>
        <p:blipFill>
          <a:blip r:embed="rId4" cstate="print"/>
          <a:srcRect/>
          <a:stretch>
            <a:fillRect/>
          </a:stretch>
        </p:blipFill>
        <p:spPr bwMode="auto">
          <a:xfrm>
            <a:off x="6453845" y="4389125"/>
            <a:ext cx="2000250" cy="2286000"/>
          </a:xfrm>
          <a:prstGeom prst="rect">
            <a:avLst/>
          </a:prstGeom>
          <a:noFill/>
          <a:ln w="9525">
            <a:noFill/>
            <a:miter lim="800000"/>
            <a:headEnd/>
            <a:tailEnd/>
          </a:ln>
        </p:spPr>
      </p:pic>
      <p:pic>
        <p:nvPicPr>
          <p:cNvPr id="145411" name="Picture 3"/>
          <p:cNvPicPr>
            <a:picLocks noChangeAspect="1" noChangeArrowheads="1"/>
          </p:cNvPicPr>
          <p:nvPr/>
        </p:nvPicPr>
        <p:blipFill>
          <a:blip r:embed="rId5" cstate="print"/>
          <a:srcRect/>
          <a:stretch>
            <a:fillRect/>
          </a:stretch>
        </p:blipFill>
        <p:spPr bwMode="auto">
          <a:xfrm>
            <a:off x="462665" y="4542745"/>
            <a:ext cx="2552700" cy="1790700"/>
          </a:xfrm>
          <a:prstGeom prst="rect">
            <a:avLst/>
          </a:prstGeom>
          <a:noFill/>
          <a:ln w="9525">
            <a:noFill/>
            <a:miter lim="800000"/>
            <a:headEnd/>
            <a:tailEnd/>
          </a:ln>
        </p:spPr>
      </p:pic>
      <p:pic>
        <p:nvPicPr>
          <p:cNvPr id="145412" name="Picture 4"/>
          <p:cNvPicPr>
            <a:picLocks noChangeAspect="1" noChangeArrowheads="1"/>
          </p:cNvPicPr>
          <p:nvPr/>
        </p:nvPicPr>
        <p:blipFill>
          <a:blip r:embed="rId6" cstate="print"/>
          <a:srcRect/>
          <a:stretch>
            <a:fillRect/>
          </a:stretch>
        </p:blipFill>
        <p:spPr bwMode="auto">
          <a:xfrm>
            <a:off x="3304635" y="4696365"/>
            <a:ext cx="2857500" cy="16002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2" descr="Fig25_02Fusion"/>
          <p:cNvPicPr>
            <a:picLocks noChangeAspect="1" noChangeArrowheads="1"/>
          </p:cNvPicPr>
          <p:nvPr/>
        </p:nvPicPr>
        <p:blipFill>
          <a:blip r:embed="rId4" cstate="print"/>
          <a:srcRect/>
          <a:stretch>
            <a:fillRect/>
          </a:stretch>
        </p:blipFill>
        <p:spPr bwMode="auto">
          <a:xfrm>
            <a:off x="1828800" y="3962400"/>
            <a:ext cx="5673725" cy="2603500"/>
          </a:xfrm>
          <a:prstGeom prst="rect">
            <a:avLst/>
          </a:prstGeom>
          <a:noFill/>
          <a:ln w="9525">
            <a:noFill/>
            <a:miter lim="800000"/>
            <a:headEnd/>
            <a:tailEnd/>
          </a:ln>
        </p:spPr>
      </p:pic>
      <p:sp>
        <p:nvSpPr>
          <p:cNvPr id="14341" name="Rectangle 3"/>
          <p:cNvSpPr>
            <a:spLocks noGrp="1" noChangeArrowheads="1"/>
          </p:cNvSpPr>
          <p:nvPr>
            <p:ph type="title"/>
          </p:nvPr>
        </p:nvSpPr>
        <p:spPr/>
        <p:txBody>
          <a:bodyPr/>
          <a:lstStyle/>
          <a:p>
            <a:pPr eaLnBrk="1" hangingPunct="1"/>
            <a:r>
              <a:rPr lang="en-US" smtClean="0"/>
              <a:t>Fusion</a:t>
            </a:r>
          </a:p>
        </p:txBody>
      </p:sp>
      <p:sp>
        <p:nvSpPr>
          <p:cNvPr id="14342" name="Rectangle 4"/>
          <p:cNvSpPr>
            <a:spLocks noGrp="1" noChangeArrowheads="1"/>
          </p:cNvSpPr>
          <p:nvPr>
            <p:ph type="body" idx="1"/>
          </p:nvPr>
        </p:nvSpPr>
        <p:spPr>
          <a:xfrm>
            <a:off x="381000" y="1371600"/>
            <a:ext cx="8382000" cy="2514600"/>
          </a:xfrm>
        </p:spPr>
        <p:txBody>
          <a:bodyPr>
            <a:normAutofit/>
          </a:bodyPr>
          <a:lstStyle/>
          <a:p>
            <a:pPr eaLnBrk="1" hangingPunct="1">
              <a:lnSpc>
                <a:spcPct val="90000"/>
              </a:lnSpc>
            </a:pPr>
            <a:r>
              <a:rPr lang="en-US" sz="2100" dirty="0" smtClean="0"/>
              <a:t>Combining two small nuclei to make a larger one gives off energy.</a:t>
            </a:r>
          </a:p>
          <a:p>
            <a:pPr eaLnBrk="1" hangingPunct="1">
              <a:lnSpc>
                <a:spcPct val="90000"/>
              </a:lnSpc>
            </a:pPr>
            <a:r>
              <a:rPr lang="en-US" sz="2100" dirty="0" smtClean="0"/>
              <a:t>Abundant fuel (in sea water) and large energy gain make this a very exciting possibility.</a:t>
            </a:r>
          </a:p>
          <a:p>
            <a:pPr eaLnBrk="1" hangingPunct="1">
              <a:lnSpc>
                <a:spcPct val="90000"/>
              </a:lnSpc>
            </a:pPr>
            <a:r>
              <a:rPr lang="en-US" sz="2100" dirty="0" smtClean="0"/>
              <a:t>The catch: Because nuclei are positively charged, you need either extremely hot reactants or large confining forces.</a:t>
            </a:r>
          </a:p>
          <a:p>
            <a:pPr lvl="1" eaLnBrk="1" hangingPunct="1">
              <a:lnSpc>
                <a:spcPct val="90000"/>
              </a:lnSpc>
            </a:pPr>
            <a:r>
              <a:rPr lang="en-US" sz="1700" dirty="0" smtClean="0"/>
              <a:t>What forces do you have available for confinement?</a:t>
            </a:r>
          </a:p>
        </p:txBody>
      </p:sp>
    </p:spTree>
    <p:custDataLst>
      <p:tags r:id="rId1"/>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p:txBody>
          <a:bodyPr/>
          <a:lstStyle/>
          <a:p>
            <a:pPr eaLnBrk="1" hangingPunct="1"/>
            <a:r>
              <a:rPr lang="en-US" smtClean="0"/>
              <a:t>Gravitational confinement</a:t>
            </a:r>
          </a:p>
        </p:txBody>
      </p:sp>
      <p:pic>
        <p:nvPicPr>
          <p:cNvPr id="16389" name="Picture 3" descr="he2-flare"/>
          <p:cNvPicPr>
            <a:picLocks noChangeAspect="1" noChangeArrowheads="1"/>
          </p:cNvPicPr>
          <p:nvPr/>
        </p:nvPicPr>
        <p:blipFill>
          <a:blip r:embed="rId4" cstate="print"/>
          <a:srcRect/>
          <a:stretch>
            <a:fillRect/>
          </a:stretch>
        </p:blipFill>
        <p:spPr bwMode="auto">
          <a:xfrm>
            <a:off x="1981200" y="1524000"/>
            <a:ext cx="5029200" cy="50292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p:cNvSpPr>
            <a:spLocks noGrp="1" noChangeArrowheads="1"/>
          </p:cNvSpPr>
          <p:nvPr>
            <p:ph type="title"/>
          </p:nvPr>
        </p:nvSpPr>
        <p:spPr/>
        <p:txBody>
          <a:bodyPr/>
          <a:lstStyle/>
          <a:p>
            <a:pPr eaLnBrk="1" hangingPunct="1"/>
            <a:r>
              <a:rPr lang="en-US" dirty="0" smtClean="0"/>
              <a:t>Confinement using magnetic fields: </a:t>
            </a:r>
            <a:r>
              <a:rPr lang="en-US" dirty="0" err="1" smtClean="0"/>
              <a:t>Tocamak</a:t>
            </a:r>
            <a:endParaRPr lang="en-US" dirty="0" smtClean="0"/>
          </a:p>
        </p:txBody>
      </p:sp>
      <p:pic>
        <p:nvPicPr>
          <p:cNvPr id="17413" name="Picture 3" descr="wl-12-04-2004-tokamak"/>
          <p:cNvPicPr>
            <a:picLocks noChangeAspect="1" noChangeArrowheads="1"/>
          </p:cNvPicPr>
          <p:nvPr/>
        </p:nvPicPr>
        <p:blipFill>
          <a:blip r:embed="rId4" cstate="print"/>
          <a:srcRect/>
          <a:stretch>
            <a:fillRect/>
          </a:stretch>
        </p:blipFill>
        <p:spPr bwMode="auto">
          <a:xfrm>
            <a:off x="1266825" y="1643063"/>
            <a:ext cx="6429375" cy="4675187"/>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solidFill>
                  <a:schemeClr val="tx1"/>
                </a:solidFill>
              </a:rPr>
              <a:t>Chapters 24 and 25</a:t>
            </a:r>
            <a:endParaRPr lang="en-US" dirty="0">
              <a:solidFill>
                <a:schemeClr val="tx1"/>
              </a:solidFill>
            </a:endParaRPr>
          </a:p>
        </p:txBody>
      </p:sp>
      <p:sp>
        <p:nvSpPr>
          <p:cNvPr id="9" name="Slide Number Placeholder 4"/>
          <p:cNvSpPr>
            <a:spLocks noGrp="1"/>
          </p:cNvSpPr>
          <p:nvPr>
            <p:ph type="sldNum" sz="quarter" idx="12"/>
          </p:nvPr>
        </p:nvSpPr>
        <p:spPr>
          <a:xfrm>
            <a:off x="6858000" y="6467475"/>
            <a:ext cx="2133600" cy="223838"/>
          </a:xfrm>
        </p:spPr>
        <p:txBody>
          <a:bodyPr/>
          <a:lstStyle/>
          <a:p>
            <a:pPr>
              <a:defRPr/>
            </a:pPr>
            <a:fld id="{DBDC32CE-6678-421A-96AF-5BABF34B32F5}" type="slidenum">
              <a:rPr lang="en-US"/>
              <a:pPr>
                <a:defRPr/>
              </a:pPr>
              <a:t>5</a:t>
            </a:fld>
            <a:endParaRPr lang="en-US"/>
          </a:p>
        </p:txBody>
      </p:sp>
      <p:sp>
        <p:nvSpPr>
          <p:cNvPr id="4101" name="Text Box 3"/>
          <p:cNvSpPr txBox="1">
            <a:spLocks noChangeArrowheads="1"/>
          </p:cNvSpPr>
          <p:nvPr/>
        </p:nvSpPr>
        <p:spPr bwMode="auto">
          <a:xfrm>
            <a:off x="2590800" y="1819275"/>
            <a:ext cx="3962400" cy="366713"/>
          </a:xfrm>
          <a:prstGeom prst="rect">
            <a:avLst/>
          </a:prstGeom>
          <a:noFill/>
          <a:ln w="9525">
            <a:noFill/>
            <a:miter lim="800000"/>
            <a:headEnd/>
            <a:tailEnd/>
          </a:ln>
        </p:spPr>
        <p:txBody>
          <a:bodyPr>
            <a:spAutoFit/>
          </a:bodyPr>
          <a:lstStyle/>
          <a:p>
            <a:endParaRPr lang="en-US" sz="1800">
              <a:latin typeface="Arial" charset="0"/>
            </a:endParaRPr>
          </a:p>
        </p:txBody>
      </p:sp>
      <p:pic>
        <p:nvPicPr>
          <p:cNvPr id="117761" name="Picture 1"/>
          <p:cNvPicPr>
            <a:picLocks noChangeAspect="1" noChangeArrowheads="1"/>
          </p:cNvPicPr>
          <p:nvPr/>
        </p:nvPicPr>
        <p:blipFill>
          <a:blip r:embed="rId4" cstate="print"/>
          <a:srcRect/>
          <a:stretch>
            <a:fillRect/>
          </a:stretch>
        </p:blipFill>
        <p:spPr bwMode="auto">
          <a:xfrm>
            <a:off x="0" y="1371600"/>
            <a:ext cx="3209925" cy="3209925"/>
          </a:xfrm>
          <a:prstGeom prst="rect">
            <a:avLst/>
          </a:prstGeom>
          <a:noFill/>
          <a:ln w="9525">
            <a:noFill/>
            <a:miter lim="800000"/>
            <a:headEnd/>
            <a:tailEnd/>
          </a:ln>
        </p:spPr>
      </p:pic>
      <p:pic>
        <p:nvPicPr>
          <p:cNvPr id="117763" name="Picture 3"/>
          <p:cNvPicPr>
            <a:picLocks noChangeAspect="1" noChangeArrowheads="1"/>
          </p:cNvPicPr>
          <p:nvPr/>
        </p:nvPicPr>
        <p:blipFill>
          <a:blip r:embed="rId5" cstate="print"/>
          <a:srcRect/>
          <a:stretch>
            <a:fillRect/>
          </a:stretch>
        </p:blipFill>
        <p:spPr bwMode="auto">
          <a:xfrm>
            <a:off x="5943600" y="4391025"/>
            <a:ext cx="3086100" cy="2314575"/>
          </a:xfrm>
          <a:prstGeom prst="rect">
            <a:avLst/>
          </a:prstGeom>
          <a:noFill/>
          <a:ln w="9525">
            <a:noFill/>
            <a:miter lim="800000"/>
            <a:headEnd/>
            <a:tailEnd/>
          </a:ln>
        </p:spPr>
      </p:pic>
      <p:pic>
        <p:nvPicPr>
          <p:cNvPr id="117765" name="Picture 5"/>
          <p:cNvPicPr>
            <a:picLocks noChangeAspect="1" noChangeArrowheads="1"/>
          </p:cNvPicPr>
          <p:nvPr/>
        </p:nvPicPr>
        <p:blipFill>
          <a:blip r:embed="rId6" cstate="print"/>
          <a:srcRect/>
          <a:stretch>
            <a:fillRect/>
          </a:stretch>
        </p:blipFill>
        <p:spPr bwMode="auto">
          <a:xfrm>
            <a:off x="3124200" y="4943475"/>
            <a:ext cx="1914525" cy="1914525"/>
          </a:xfrm>
          <a:prstGeom prst="rect">
            <a:avLst/>
          </a:prstGeom>
          <a:noFill/>
          <a:ln w="9525">
            <a:noFill/>
            <a:miter lim="800000"/>
            <a:headEnd/>
            <a:tailEnd/>
          </a:ln>
        </p:spPr>
      </p:pic>
      <p:pic>
        <p:nvPicPr>
          <p:cNvPr id="117768" name="Picture 8"/>
          <p:cNvPicPr>
            <a:picLocks noChangeAspect="1" noChangeArrowheads="1"/>
          </p:cNvPicPr>
          <p:nvPr/>
        </p:nvPicPr>
        <p:blipFill>
          <a:blip r:embed="rId7" cstate="print"/>
          <a:srcRect/>
          <a:stretch>
            <a:fillRect/>
          </a:stretch>
        </p:blipFill>
        <p:spPr bwMode="auto">
          <a:xfrm>
            <a:off x="5181600" y="5095875"/>
            <a:ext cx="1447800" cy="1447800"/>
          </a:xfrm>
          <a:prstGeom prst="rect">
            <a:avLst/>
          </a:prstGeom>
          <a:noFill/>
          <a:ln w="9525">
            <a:noFill/>
            <a:miter lim="800000"/>
            <a:headEnd/>
            <a:tailEnd/>
          </a:ln>
        </p:spPr>
      </p:pic>
      <p:pic>
        <p:nvPicPr>
          <p:cNvPr id="117766" name="Picture 6"/>
          <p:cNvPicPr>
            <a:picLocks noChangeAspect="1" noChangeArrowheads="1"/>
          </p:cNvPicPr>
          <p:nvPr/>
        </p:nvPicPr>
        <p:blipFill>
          <a:blip r:embed="rId8" cstate="print"/>
          <a:srcRect/>
          <a:stretch>
            <a:fillRect/>
          </a:stretch>
        </p:blipFill>
        <p:spPr bwMode="auto">
          <a:xfrm>
            <a:off x="3200400" y="3114675"/>
            <a:ext cx="2200275" cy="2085975"/>
          </a:xfrm>
          <a:prstGeom prst="rect">
            <a:avLst/>
          </a:prstGeom>
          <a:noFill/>
          <a:ln w="9525">
            <a:noFill/>
            <a:miter lim="800000"/>
            <a:headEnd/>
            <a:tailEnd/>
          </a:ln>
        </p:spPr>
      </p:pic>
      <p:pic>
        <p:nvPicPr>
          <p:cNvPr id="117769" name="Picture 9"/>
          <p:cNvPicPr>
            <a:picLocks noChangeAspect="1" noChangeArrowheads="1"/>
          </p:cNvPicPr>
          <p:nvPr/>
        </p:nvPicPr>
        <p:blipFill>
          <a:blip r:embed="rId9" cstate="print"/>
          <a:srcRect/>
          <a:stretch>
            <a:fillRect/>
          </a:stretch>
        </p:blipFill>
        <p:spPr bwMode="auto">
          <a:xfrm>
            <a:off x="304800" y="4953000"/>
            <a:ext cx="2895600" cy="1581150"/>
          </a:xfrm>
          <a:prstGeom prst="rect">
            <a:avLst/>
          </a:prstGeom>
          <a:noFill/>
          <a:ln w="9525">
            <a:noFill/>
            <a:miter lim="800000"/>
            <a:headEnd/>
            <a:tailEnd/>
          </a:ln>
        </p:spPr>
      </p:pic>
      <p:pic>
        <p:nvPicPr>
          <p:cNvPr id="117764" name="Picture 4"/>
          <p:cNvPicPr>
            <a:picLocks noChangeAspect="1" noChangeArrowheads="1"/>
          </p:cNvPicPr>
          <p:nvPr/>
        </p:nvPicPr>
        <p:blipFill>
          <a:blip r:embed="rId10" cstate="print"/>
          <a:srcRect/>
          <a:stretch>
            <a:fillRect/>
          </a:stretch>
        </p:blipFill>
        <p:spPr bwMode="auto">
          <a:xfrm>
            <a:off x="2743200" y="1371600"/>
            <a:ext cx="2362200" cy="1933575"/>
          </a:xfrm>
          <a:prstGeom prst="rect">
            <a:avLst/>
          </a:prstGeom>
          <a:noFill/>
          <a:ln w="9525">
            <a:noFill/>
            <a:miter lim="800000"/>
            <a:headEnd/>
            <a:tailEnd/>
          </a:ln>
        </p:spPr>
      </p:pic>
      <p:pic>
        <p:nvPicPr>
          <p:cNvPr id="117762" name="Picture 2"/>
          <p:cNvPicPr>
            <a:picLocks noChangeAspect="1" noChangeArrowheads="1"/>
          </p:cNvPicPr>
          <p:nvPr/>
        </p:nvPicPr>
        <p:blipFill>
          <a:blip r:embed="rId11" cstate="print"/>
          <a:srcRect/>
          <a:stretch>
            <a:fillRect/>
          </a:stretch>
        </p:blipFill>
        <p:spPr bwMode="auto">
          <a:xfrm>
            <a:off x="5029200" y="1371600"/>
            <a:ext cx="2114550" cy="1475268"/>
          </a:xfrm>
          <a:prstGeom prst="rect">
            <a:avLst/>
          </a:prstGeom>
          <a:noFill/>
          <a:ln w="9525">
            <a:noFill/>
            <a:miter lim="800000"/>
            <a:headEnd/>
            <a:tailEnd/>
          </a:ln>
        </p:spPr>
      </p:pic>
      <p:pic>
        <p:nvPicPr>
          <p:cNvPr id="115713" name="Picture 1"/>
          <p:cNvPicPr>
            <a:picLocks noChangeAspect="1" noChangeArrowheads="1"/>
          </p:cNvPicPr>
          <p:nvPr/>
        </p:nvPicPr>
        <p:blipFill>
          <a:blip r:embed="rId12" cstate="print"/>
          <a:srcRect/>
          <a:stretch>
            <a:fillRect/>
          </a:stretch>
        </p:blipFill>
        <p:spPr bwMode="auto">
          <a:xfrm>
            <a:off x="0" y="4572000"/>
            <a:ext cx="1447800" cy="1084453"/>
          </a:xfrm>
          <a:prstGeom prst="rect">
            <a:avLst/>
          </a:prstGeom>
          <a:noFill/>
          <a:ln w="9525">
            <a:noFill/>
            <a:miter lim="800000"/>
            <a:headEnd/>
            <a:tailEnd/>
          </a:ln>
        </p:spPr>
      </p:pic>
      <p:pic>
        <p:nvPicPr>
          <p:cNvPr id="115714" name="Picture 2"/>
          <p:cNvPicPr>
            <a:picLocks noChangeAspect="1" noChangeArrowheads="1"/>
          </p:cNvPicPr>
          <p:nvPr/>
        </p:nvPicPr>
        <p:blipFill>
          <a:blip r:embed="rId13" cstate="print"/>
          <a:srcRect/>
          <a:stretch>
            <a:fillRect/>
          </a:stretch>
        </p:blipFill>
        <p:spPr bwMode="auto">
          <a:xfrm>
            <a:off x="2057400" y="5819955"/>
            <a:ext cx="1447800" cy="1038045"/>
          </a:xfrm>
          <a:prstGeom prst="rect">
            <a:avLst/>
          </a:prstGeom>
          <a:noFill/>
          <a:ln w="9525">
            <a:noFill/>
            <a:miter lim="800000"/>
            <a:headEnd/>
            <a:tailEnd/>
          </a:ln>
        </p:spPr>
      </p:pic>
      <p:pic>
        <p:nvPicPr>
          <p:cNvPr id="115716" name="Picture 4"/>
          <p:cNvPicPr>
            <a:picLocks noChangeAspect="1" noChangeArrowheads="1"/>
          </p:cNvPicPr>
          <p:nvPr/>
        </p:nvPicPr>
        <p:blipFill>
          <a:blip r:embed="rId14" cstate="print"/>
          <a:srcRect/>
          <a:stretch>
            <a:fillRect/>
          </a:stretch>
        </p:blipFill>
        <p:spPr bwMode="auto">
          <a:xfrm>
            <a:off x="7010400" y="1600200"/>
            <a:ext cx="1905000" cy="2400300"/>
          </a:xfrm>
          <a:prstGeom prst="rect">
            <a:avLst/>
          </a:prstGeom>
          <a:noFill/>
          <a:ln w="9525">
            <a:noFill/>
            <a:miter lim="800000"/>
            <a:headEnd/>
            <a:tailEnd/>
          </a:ln>
        </p:spPr>
      </p:pic>
      <p:pic>
        <p:nvPicPr>
          <p:cNvPr id="115717" name="Picture 5"/>
          <p:cNvPicPr>
            <a:picLocks noChangeAspect="1" noChangeArrowheads="1"/>
          </p:cNvPicPr>
          <p:nvPr/>
        </p:nvPicPr>
        <p:blipFill>
          <a:blip r:embed="rId15" cstate="print"/>
          <a:srcRect/>
          <a:stretch>
            <a:fillRect/>
          </a:stretch>
        </p:blipFill>
        <p:spPr bwMode="auto">
          <a:xfrm>
            <a:off x="5334000" y="3048000"/>
            <a:ext cx="1597830" cy="160496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2" descr="Fig25_04Fission"/>
          <p:cNvPicPr>
            <a:picLocks noChangeAspect="1" noChangeArrowheads="1"/>
          </p:cNvPicPr>
          <p:nvPr/>
        </p:nvPicPr>
        <p:blipFill>
          <a:blip r:embed="rId4" cstate="print"/>
          <a:srcRect/>
          <a:stretch>
            <a:fillRect/>
          </a:stretch>
        </p:blipFill>
        <p:spPr bwMode="auto">
          <a:xfrm>
            <a:off x="424260" y="2995590"/>
            <a:ext cx="4246563" cy="2806700"/>
          </a:xfrm>
          <a:prstGeom prst="rect">
            <a:avLst/>
          </a:prstGeom>
          <a:noFill/>
          <a:ln w="9525">
            <a:noFill/>
            <a:miter lim="800000"/>
            <a:headEnd/>
            <a:tailEnd/>
          </a:ln>
        </p:spPr>
      </p:pic>
      <p:sp>
        <p:nvSpPr>
          <p:cNvPr id="20485" name="Rectangle 3"/>
          <p:cNvSpPr>
            <a:spLocks noGrp="1" noChangeArrowheads="1"/>
          </p:cNvSpPr>
          <p:nvPr>
            <p:ph type="title"/>
          </p:nvPr>
        </p:nvSpPr>
        <p:spPr/>
        <p:txBody>
          <a:bodyPr/>
          <a:lstStyle/>
          <a:p>
            <a:pPr eaLnBrk="1" hangingPunct="1"/>
            <a:r>
              <a:rPr lang="en-US" smtClean="0"/>
              <a:t>Fission</a:t>
            </a:r>
          </a:p>
        </p:txBody>
      </p:sp>
      <p:sp>
        <p:nvSpPr>
          <p:cNvPr id="20486" name="Rectangle 4"/>
          <p:cNvSpPr>
            <a:spLocks noGrp="1" noChangeArrowheads="1"/>
          </p:cNvSpPr>
          <p:nvPr>
            <p:ph type="body" idx="1"/>
          </p:nvPr>
        </p:nvSpPr>
        <p:spPr>
          <a:xfrm>
            <a:off x="381000" y="1371600"/>
            <a:ext cx="8382000" cy="1442920"/>
          </a:xfrm>
        </p:spPr>
        <p:txBody>
          <a:bodyPr/>
          <a:lstStyle/>
          <a:p>
            <a:pPr eaLnBrk="1" hangingPunct="1">
              <a:lnSpc>
                <a:spcPct val="90000"/>
              </a:lnSpc>
            </a:pPr>
            <a:r>
              <a:rPr lang="en-US" sz="2000" dirty="0" smtClean="0"/>
              <a:t>Breaking one extremely large nucleus into two smaller ones gives off energy.</a:t>
            </a:r>
          </a:p>
          <a:p>
            <a:pPr eaLnBrk="1" hangingPunct="1">
              <a:lnSpc>
                <a:spcPct val="90000"/>
              </a:lnSpc>
            </a:pPr>
            <a:r>
              <a:rPr lang="en-US" sz="2000" dirty="0" smtClean="0"/>
              <a:t>Free neutrons from one fission can trigger another fission, creating a chain reaction.</a:t>
            </a:r>
          </a:p>
          <a:p>
            <a:pPr eaLnBrk="1" hangingPunct="1">
              <a:lnSpc>
                <a:spcPct val="90000"/>
              </a:lnSpc>
            </a:pPr>
            <a:endParaRPr lang="en-US" sz="2000" dirty="0" smtClean="0"/>
          </a:p>
        </p:txBody>
      </p:sp>
      <p:pic>
        <p:nvPicPr>
          <p:cNvPr id="6" name="Picture 5" descr="350px-ThermalF.png"/>
          <p:cNvPicPr>
            <a:picLocks noChangeAspect="1"/>
          </p:cNvPicPr>
          <p:nvPr/>
        </p:nvPicPr>
        <p:blipFill>
          <a:blip r:embed="rId5" cstate="print"/>
          <a:stretch>
            <a:fillRect/>
          </a:stretch>
        </p:blipFill>
        <p:spPr>
          <a:xfrm>
            <a:off x="5263290" y="2995590"/>
            <a:ext cx="3333750" cy="2667000"/>
          </a:xfrm>
          <a:prstGeom prst="rect">
            <a:avLst/>
          </a:prstGeom>
        </p:spPr>
      </p:pic>
      <p:pic>
        <p:nvPicPr>
          <p:cNvPr id="23554" name="Picture 2"/>
          <p:cNvPicPr>
            <a:picLocks noChangeAspect="1" noChangeArrowheads="1"/>
          </p:cNvPicPr>
          <p:nvPr/>
        </p:nvPicPr>
        <p:blipFill>
          <a:blip r:embed="rId6" cstate="print"/>
          <a:srcRect/>
          <a:stretch>
            <a:fillRect/>
          </a:stretch>
        </p:blipFill>
        <p:spPr bwMode="auto">
          <a:xfrm>
            <a:off x="4942865" y="2764245"/>
            <a:ext cx="4124325" cy="33147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2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a:noFill/>
        </p:spPr>
        <p:txBody>
          <a:bodyPr lIns="90488" tIns="44450" rIns="90488" bIns="44450"/>
          <a:lstStyle/>
          <a:p>
            <a:pPr eaLnBrk="1" hangingPunct="1"/>
            <a:r>
              <a:rPr lang="en-US" dirty="0" smtClean="0"/>
              <a:t>Fission Process</a:t>
            </a:r>
          </a:p>
        </p:txBody>
      </p:sp>
      <p:pic>
        <p:nvPicPr>
          <p:cNvPr id="21509" name="Picture 3" descr="l25_fission"/>
          <p:cNvPicPr>
            <a:picLocks noChangeAspect="1" noChangeArrowheads="1"/>
          </p:cNvPicPr>
          <p:nvPr/>
        </p:nvPicPr>
        <p:blipFill>
          <a:blip r:embed="rId4" cstate="print"/>
          <a:srcRect/>
          <a:stretch>
            <a:fillRect/>
          </a:stretch>
        </p:blipFill>
        <p:spPr bwMode="auto">
          <a:xfrm>
            <a:off x="304800" y="2362200"/>
            <a:ext cx="4668838" cy="3281363"/>
          </a:xfrm>
          <a:prstGeom prst="rect">
            <a:avLst/>
          </a:prstGeom>
          <a:noFill/>
          <a:ln w="9525">
            <a:noFill/>
            <a:miter lim="800000"/>
            <a:headEnd/>
            <a:tailEnd/>
          </a:ln>
        </p:spPr>
      </p:pic>
      <p:pic>
        <p:nvPicPr>
          <p:cNvPr id="229380" name="Picture 4" descr="nagasaki_bomb"/>
          <p:cNvPicPr>
            <a:picLocks noChangeAspect="1" noChangeArrowheads="1"/>
          </p:cNvPicPr>
          <p:nvPr/>
        </p:nvPicPr>
        <p:blipFill>
          <a:blip r:embed="rId5" cstate="print"/>
          <a:srcRect/>
          <a:stretch>
            <a:fillRect/>
          </a:stretch>
        </p:blipFill>
        <p:spPr bwMode="auto">
          <a:xfrm>
            <a:off x="5638800" y="1828800"/>
            <a:ext cx="3113088" cy="4257675"/>
          </a:xfrm>
          <a:prstGeom prst="rect">
            <a:avLst/>
          </a:prstGeom>
          <a:noFill/>
          <a:ln w="9525">
            <a:noFill/>
            <a:miter lim="800000"/>
            <a:headEnd/>
            <a:tailEnd/>
          </a:ln>
        </p:spPr>
      </p:pic>
    </p:spTree>
    <p:custDataLst>
      <p:tags r:id="rId1"/>
    </p:custData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3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noChangeArrowheads="1"/>
          </p:cNvSpPr>
          <p:nvPr>
            <p:ph type="title"/>
          </p:nvPr>
        </p:nvSpPr>
        <p:spPr/>
        <p:txBody>
          <a:bodyPr/>
          <a:lstStyle/>
          <a:p>
            <a:pPr eaLnBrk="1" hangingPunct="1"/>
            <a:r>
              <a:rPr lang="en-US" dirty="0" smtClean="0"/>
              <a:t>A chain reaction</a:t>
            </a:r>
          </a:p>
        </p:txBody>
      </p:sp>
      <p:pic>
        <p:nvPicPr>
          <p:cNvPr id="6" name="Mousetrap Fission.wmv">
            <a:hlinkClick r:id="" action="ppaction://media"/>
          </p:cNvPr>
          <p:cNvPicPr>
            <a:picLocks noRot="1" noChangeAspect="1"/>
          </p:cNvPicPr>
          <p:nvPr>
            <a:videoFile r:link="rId1"/>
          </p:nvPr>
        </p:nvPicPr>
        <p:blipFill>
          <a:blip r:embed="rId4" cstate="print"/>
          <a:stretch>
            <a:fillRect/>
          </a:stretch>
        </p:blipFill>
        <p:spPr>
          <a:xfrm>
            <a:off x="1524000" y="1676400"/>
            <a:ext cx="6096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6" name="Rectangle 2"/>
          <p:cNvSpPr>
            <a:spLocks noGrp="1" noChangeArrowheads="1"/>
          </p:cNvSpPr>
          <p:nvPr>
            <p:ph type="title"/>
          </p:nvPr>
        </p:nvSpPr>
        <p:spPr>
          <a:noFill/>
        </p:spPr>
        <p:txBody>
          <a:bodyPr lIns="90488" tIns="44450" rIns="90488" bIns="44450"/>
          <a:lstStyle/>
          <a:p>
            <a:pPr eaLnBrk="1" hangingPunct="1"/>
            <a:r>
              <a:rPr lang="en-US" smtClean="0"/>
              <a:t>Fission Reactor</a:t>
            </a:r>
          </a:p>
        </p:txBody>
      </p:sp>
      <p:sp>
        <p:nvSpPr>
          <p:cNvPr id="232451" name="Rectangle 3"/>
          <p:cNvSpPr>
            <a:spLocks noGrp="1" noChangeArrowheads="1"/>
          </p:cNvSpPr>
          <p:nvPr>
            <p:ph type="body" idx="1"/>
          </p:nvPr>
        </p:nvSpPr>
        <p:spPr>
          <a:xfrm>
            <a:off x="271463" y="1450975"/>
            <a:ext cx="7772400" cy="4302125"/>
          </a:xfrm>
          <a:noFill/>
        </p:spPr>
        <p:txBody>
          <a:bodyPr lIns="90488" tIns="44450" rIns="90488" bIns="44450"/>
          <a:lstStyle/>
          <a:p>
            <a:pPr eaLnBrk="1" hangingPunct="1">
              <a:lnSpc>
                <a:spcPct val="90000"/>
              </a:lnSpc>
            </a:pPr>
            <a:r>
              <a:rPr lang="en-US" sz="2600" dirty="0" smtClean="0"/>
              <a:t>Fissile material (fuel rods)</a:t>
            </a:r>
          </a:p>
          <a:p>
            <a:pPr lvl="1" eaLnBrk="1" hangingPunct="1">
              <a:lnSpc>
                <a:spcPct val="90000"/>
              </a:lnSpc>
            </a:pPr>
            <a:r>
              <a:rPr lang="en-US" sz="2200" baseline="30000" dirty="0" smtClean="0"/>
              <a:t>235</a:t>
            </a:r>
            <a:r>
              <a:rPr lang="en-US" sz="2200" dirty="0" smtClean="0"/>
              <a:t>U, </a:t>
            </a:r>
            <a:r>
              <a:rPr lang="en-US" sz="2200" baseline="30000" dirty="0" smtClean="0"/>
              <a:t>239</a:t>
            </a:r>
            <a:r>
              <a:rPr lang="en-US" sz="2200" dirty="0" smtClean="0"/>
              <a:t>Pu</a:t>
            </a:r>
            <a:endParaRPr lang="en-US" dirty="0" smtClean="0"/>
          </a:p>
          <a:p>
            <a:pPr eaLnBrk="1" hangingPunct="1">
              <a:lnSpc>
                <a:spcPct val="90000"/>
              </a:lnSpc>
            </a:pPr>
            <a:r>
              <a:rPr lang="en-US" sz="2600" dirty="0" smtClean="0"/>
              <a:t>Moderator</a:t>
            </a:r>
          </a:p>
          <a:p>
            <a:pPr lvl="1" eaLnBrk="1" hangingPunct="1">
              <a:lnSpc>
                <a:spcPct val="90000"/>
              </a:lnSpc>
            </a:pPr>
            <a:r>
              <a:rPr lang="en-US" sz="2200" dirty="0" smtClean="0"/>
              <a:t>Slow neutrons down</a:t>
            </a:r>
          </a:p>
          <a:p>
            <a:pPr eaLnBrk="1" hangingPunct="1">
              <a:lnSpc>
                <a:spcPct val="90000"/>
              </a:lnSpc>
            </a:pPr>
            <a:r>
              <a:rPr lang="en-US" sz="2600" dirty="0" smtClean="0"/>
              <a:t>Control rods</a:t>
            </a:r>
          </a:p>
          <a:p>
            <a:pPr lvl="1" eaLnBrk="1" hangingPunct="1">
              <a:lnSpc>
                <a:spcPct val="90000"/>
              </a:lnSpc>
            </a:pPr>
            <a:r>
              <a:rPr lang="en-US" sz="2200" dirty="0" smtClean="0"/>
              <a:t>Absorb extra neutrons</a:t>
            </a:r>
          </a:p>
          <a:p>
            <a:pPr eaLnBrk="1" hangingPunct="1">
              <a:lnSpc>
                <a:spcPct val="90000"/>
              </a:lnSpc>
            </a:pPr>
            <a:r>
              <a:rPr lang="en-US" sz="2600" dirty="0" smtClean="0"/>
              <a:t>Problems</a:t>
            </a:r>
            <a:endParaRPr lang="en-US" dirty="0" smtClean="0"/>
          </a:p>
          <a:p>
            <a:pPr lvl="1" eaLnBrk="1" hangingPunct="1">
              <a:lnSpc>
                <a:spcPct val="90000"/>
              </a:lnSpc>
            </a:pPr>
            <a:r>
              <a:rPr lang="en-US" sz="2200" dirty="0" smtClean="0"/>
              <a:t>radioactive waste</a:t>
            </a:r>
          </a:p>
          <a:p>
            <a:pPr lvl="1" eaLnBrk="1" hangingPunct="1">
              <a:lnSpc>
                <a:spcPct val="90000"/>
              </a:lnSpc>
            </a:pPr>
            <a:r>
              <a:rPr lang="en-US" sz="2200" dirty="0" smtClean="0"/>
              <a:t>fuel is rare</a:t>
            </a:r>
          </a:p>
          <a:p>
            <a:pPr lvl="1" eaLnBrk="1" hangingPunct="1">
              <a:lnSpc>
                <a:spcPct val="90000"/>
              </a:lnSpc>
            </a:pPr>
            <a:r>
              <a:rPr lang="en-US" sz="2200" dirty="0" smtClean="0"/>
              <a:t>fuel can be misappropriated for weapons</a:t>
            </a:r>
          </a:p>
          <a:p>
            <a:pPr lvl="1" eaLnBrk="1" hangingPunct="1">
              <a:lnSpc>
                <a:spcPct val="90000"/>
              </a:lnSpc>
            </a:pPr>
            <a:r>
              <a:rPr lang="en-US" sz="2200" dirty="0" smtClean="0"/>
              <a:t>mistakes are costly</a:t>
            </a:r>
            <a:endParaRPr lang="en-US" dirty="0" smtClean="0"/>
          </a:p>
        </p:txBody>
      </p:sp>
      <p:pic>
        <p:nvPicPr>
          <p:cNvPr id="23558" name="Picture 4"/>
          <p:cNvPicPr>
            <a:picLocks noChangeAspect="1" noChangeArrowheads="1"/>
          </p:cNvPicPr>
          <p:nvPr/>
        </p:nvPicPr>
        <p:blipFill>
          <a:blip r:embed="rId4" cstate="print"/>
          <a:srcRect/>
          <a:stretch>
            <a:fillRect/>
          </a:stretch>
        </p:blipFill>
        <p:spPr bwMode="auto">
          <a:xfrm>
            <a:off x="5126038" y="1866900"/>
            <a:ext cx="3421062" cy="2592388"/>
          </a:xfrm>
          <a:prstGeom prst="rect">
            <a:avLst/>
          </a:prstGeom>
          <a:noFill/>
          <a:ln w="12700">
            <a:noFill/>
            <a:miter lim="800000"/>
            <a:headEnd type="none" w="sm" len="sm"/>
            <a:tailEnd type="none" w="sm" len="sm"/>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2451">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2451">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2451">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245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2451">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2451">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2451">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2451">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245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title"/>
          </p:nvPr>
        </p:nvSpPr>
        <p:spPr/>
        <p:txBody>
          <a:bodyPr/>
          <a:lstStyle/>
          <a:p>
            <a:pPr eaLnBrk="1" hangingPunct="1"/>
            <a:r>
              <a:rPr lang="en-US" smtClean="0"/>
              <a:t>Current applications for fission reactors</a:t>
            </a:r>
          </a:p>
        </p:txBody>
      </p:sp>
      <p:pic>
        <p:nvPicPr>
          <p:cNvPr id="24582" name="Picture 4" descr="aircraft-carrier-in-motion01"/>
          <p:cNvPicPr>
            <a:picLocks noChangeAspect="1" noChangeArrowheads="1"/>
          </p:cNvPicPr>
          <p:nvPr/>
        </p:nvPicPr>
        <p:blipFill>
          <a:blip r:embed="rId4" cstate="print"/>
          <a:srcRect/>
          <a:stretch>
            <a:fillRect/>
          </a:stretch>
        </p:blipFill>
        <p:spPr bwMode="auto">
          <a:xfrm>
            <a:off x="4138613" y="3640138"/>
            <a:ext cx="4397375" cy="3078162"/>
          </a:xfrm>
          <a:prstGeom prst="rect">
            <a:avLst/>
          </a:prstGeom>
          <a:ln>
            <a:noFill/>
          </a:ln>
          <a:effectLst>
            <a:outerShdw blurRad="292100" dist="139700" dir="2700000" algn="tl" rotWithShape="0">
              <a:srgbClr val="333333">
                <a:alpha val="65000"/>
              </a:srgbClr>
            </a:outerShdw>
          </a:effectLst>
        </p:spPr>
      </p:pic>
      <p:pic>
        <p:nvPicPr>
          <p:cNvPr id="24583" name="Picture 5" descr="cwolf02"/>
          <p:cNvPicPr>
            <a:picLocks noChangeAspect="1" noChangeArrowheads="1"/>
          </p:cNvPicPr>
          <p:nvPr/>
        </p:nvPicPr>
        <p:blipFill>
          <a:blip r:embed="rId5" cstate="print"/>
          <a:srcRect/>
          <a:stretch>
            <a:fillRect/>
          </a:stretch>
        </p:blipFill>
        <p:spPr bwMode="auto">
          <a:xfrm>
            <a:off x="228600" y="1981200"/>
            <a:ext cx="3832225" cy="3065463"/>
          </a:xfrm>
          <a:prstGeom prst="rect">
            <a:avLst/>
          </a:prstGeom>
          <a:ln>
            <a:noFill/>
          </a:ln>
          <a:effectLst>
            <a:outerShdw blurRad="292100" dist="139700" dir="2700000" algn="tl" rotWithShape="0">
              <a:srgbClr val="333333">
                <a:alpha val="65000"/>
              </a:srgbClr>
            </a:outerShdw>
          </a:effectLst>
        </p:spPr>
      </p:pic>
      <p:pic>
        <p:nvPicPr>
          <p:cNvPr id="24584" name="Picture 6" descr="Nuclear Power Plant"/>
          <p:cNvPicPr>
            <a:picLocks noChangeAspect="1" noChangeArrowheads="1"/>
          </p:cNvPicPr>
          <p:nvPr/>
        </p:nvPicPr>
        <p:blipFill>
          <a:blip r:embed="rId6" cstate="print"/>
          <a:srcRect/>
          <a:stretch>
            <a:fillRect/>
          </a:stretch>
        </p:blipFill>
        <p:spPr bwMode="auto">
          <a:xfrm>
            <a:off x="4149545" y="1355130"/>
            <a:ext cx="4368800" cy="2233613"/>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p:txBody>
          <a:bodyPr/>
          <a:lstStyle/>
          <a:p>
            <a:pPr eaLnBrk="1" hangingPunct="1"/>
            <a:r>
              <a:rPr lang="en-US" smtClean="0"/>
              <a:t>Radioactive decay</a:t>
            </a:r>
          </a:p>
        </p:txBody>
      </p:sp>
      <p:sp>
        <p:nvSpPr>
          <p:cNvPr id="29701" name="Rectangle 3"/>
          <p:cNvSpPr>
            <a:spLocks noGrp="1" noChangeArrowheads="1"/>
          </p:cNvSpPr>
          <p:nvPr>
            <p:ph type="body" idx="1"/>
          </p:nvPr>
        </p:nvSpPr>
        <p:spPr>
          <a:xfrm>
            <a:off x="381000" y="1371600"/>
            <a:ext cx="8382000" cy="3247955"/>
          </a:xfrm>
        </p:spPr>
        <p:txBody>
          <a:bodyPr/>
          <a:lstStyle/>
          <a:p>
            <a:pPr marL="514350" indent="-514350" eaLnBrk="1" hangingPunct="1">
              <a:buFont typeface="Courier New" pitchFamily="49" charset="0"/>
              <a:buChar char="o"/>
            </a:pPr>
            <a:r>
              <a:rPr lang="en-US" dirty="0" smtClean="0"/>
              <a:t>Alpha decay</a:t>
            </a:r>
          </a:p>
          <a:p>
            <a:pPr marL="858837" lvl="1" indent="-514350" eaLnBrk="1" hangingPunct="1">
              <a:buFont typeface="Courier New" pitchFamily="49" charset="0"/>
              <a:buChar char="o"/>
            </a:pPr>
            <a:r>
              <a:rPr lang="en-US" dirty="0" smtClean="0"/>
              <a:t>A nucleus emits </a:t>
            </a:r>
            <a:r>
              <a:rPr lang="en-US" dirty="0" smtClean="0">
                <a:solidFill>
                  <a:srgbClr val="C00000"/>
                </a:solidFill>
              </a:rPr>
              <a:t>2 protons and 2 neutrons</a:t>
            </a:r>
          </a:p>
          <a:p>
            <a:pPr marL="514350" indent="-514350" eaLnBrk="1" hangingPunct="1">
              <a:buFont typeface="Courier New" pitchFamily="49" charset="0"/>
              <a:buChar char="o"/>
            </a:pPr>
            <a:r>
              <a:rPr lang="en-US" dirty="0" smtClean="0"/>
              <a:t>Beta decay</a:t>
            </a:r>
          </a:p>
          <a:p>
            <a:pPr marL="858837" lvl="1" indent="-514350" eaLnBrk="1" hangingPunct="1">
              <a:buFont typeface="Courier New" pitchFamily="49" charset="0"/>
              <a:buChar char="o"/>
            </a:pPr>
            <a:r>
              <a:rPr lang="en-US" dirty="0" smtClean="0"/>
              <a:t>A nucleus emits </a:t>
            </a:r>
            <a:r>
              <a:rPr lang="en-US" dirty="0" smtClean="0">
                <a:solidFill>
                  <a:srgbClr val="C00000"/>
                </a:solidFill>
              </a:rPr>
              <a:t>1 electron</a:t>
            </a:r>
          </a:p>
          <a:p>
            <a:pPr marL="514350" indent="-514350" eaLnBrk="1" hangingPunct="1">
              <a:buFont typeface="Courier New" pitchFamily="49" charset="0"/>
              <a:buChar char="o"/>
            </a:pPr>
            <a:r>
              <a:rPr lang="en-US" dirty="0" smtClean="0"/>
              <a:t>Gamma decay</a:t>
            </a:r>
          </a:p>
          <a:p>
            <a:pPr marL="858837" lvl="1" indent="-514350" eaLnBrk="1" hangingPunct="1">
              <a:buFont typeface="Courier New" pitchFamily="49" charset="0"/>
              <a:buChar char="o"/>
            </a:pPr>
            <a:r>
              <a:rPr lang="en-US" dirty="0" smtClean="0"/>
              <a:t>A nucleus emits a </a:t>
            </a:r>
            <a:r>
              <a:rPr lang="en-US" dirty="0" smtClean="0">
                <a:solidFill>
                  <a:srgbClr val="C00000"/>
                </a:solidFill>
              </a:rPr>
              <a:t>high-energy photon</a:t>
            </a:r>
          </a:p>
        </p:txBody>
      </p:sp>
    </p:spTree>
    <p:custDataLst>
      <p:tags r:id="rId1"/>
    </p:custData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4" name="Rectangle 2"/>
          <p:cNvSpPr>
            <a:spLocks noGrp="1" noChangeArrowheads="1"/>
          </p:cNvSpPr>
          <p:nvPr>
            <p:ph type="title"/>
          </p:nvPr>
        </p:nvSpPr>
        <p:spPr>
          <a:noFill/>
        </p:spPr>
        <p:txBody>
          <a:bodyPr lIns="90488" tIns="44450" rIns="90488" bIns="44450"/>
          <a:lstStyle/>
          <a:p>
            <a:pPr eaLnBrk="1" hangingPunct="1"/>
            <a:r>
              <a:rPr lang="en-US" smtClean="0"/>
              <a:t>Ionizing Radiation</a:t>
            </a:r>
          </a:p>
        </p:txBody>
      </p:sp>
      <p:sp>
        <p:nvSpPr>
          <p:cNvPr id="30725" name="Rectangle 3"/>
          <p:cNvSpPr>
            <a:spLocks noGrp="1" noChangeArrowheads="1"/>
          </p:cNvSpPr>
          <p:nvPr>
            <p:ph type="body" idx="1"/>
          </p:nvPr>
        </p:nvSpPr>
        <p:spPr>
          <a:xfrm>
            <a:off x="381000" y="1371600"/>
            <a:ext cx="8382000" cy="4191000"/>
          </a:xfrm>
          <a:noFill/>
        </p:spPr>
        <p:txBody>
          <a:bodyPr lIns="90488" tIns="44450" rIns="90488" bIns="44450"/>
          <a:lstStyle/>
          <a:p>
            <a:pPr eaLnBrk="1" hangingPunct="1">
              <a:lnSpc>
                <a:spcPct val="90000"/>
              </a:lnSpc>
            </a:pPr>
            <a:r>
              <a:rPr lang="en-US" dirty="0" smtClean="0"/>
              <a:t>The particles released in decay carry a lot of energy</a:t>
            </a:r>
          </a:p>
          <a:p>
            <a:pPr lvl="1" eaLnBrk="1" hangingPunct="1">
              <a:lnSpc>
                <a:spcPct val="90000"/>
              </a:lnSpc>
            </a:pPr>
            <a:r>
              <a:rPr lang="en-US" dirty="0" smtClean="0"/>
              <a:t>often a million times typical molecular binding energies</a:t>
            </a:r>
          </a:p>
          <a:p>
            <a:pPr eaLnBrk="1" hangingPunct="1">
              <a:lnSpc>
                <a:spcPct val="90000"/>
              </a:lnSpc>
            </a:pPr>
            <a:r>
              <a:rPr lang="en-US" dirty="0" smtClean="0"/>
              <a:t>danger to living cells</a:t>
            </a:r>
          </a:p>
          <a:p>
            <a:pPr lvl="1" eaLnBrk="1" hangingPunct="1">
              <a:lnSpc>
                <a:spcPct val="90000"/>
              </a:lnSpc>
            </a:pPr>
            <a:r>
              <a:rPr lang="en-US" dirty="0" smtClean="0"/>
              <a:t>damage RNA or DNA causing death of cells or mutations</a:t>
            </a:r>
          </a:p>
          <a:p>
            <a:pPr lvl="1" eaLnBrk="1" hangingPunct="1">
              <a:lnSpc>
                <a:spcPct val="90000"/>
              </a:lnSpc>
            </a:pPr>
            <a:r>
              <a:rPr lang="en-US" dirty="0" smtClean="0"/>
              <a:t>disrupt metabolic processes</a:t>
            </a:r>
          </a:p>
          <a:p>
            <a:pPr lvl="2" eaLnBrk="1" hangingPunct="1">
              <a:lnSpc>
                <a:spcPct val="90000"/>
              </a:lnSpc>
            </a:pPr>
            <a:r>
              <a:rPr lang="en-US" dirty="0" smtClean="0"/>
              <a:t>cells with high activity seem more prone to damage than others (cancer therapy)</a:t>
            </a:r>
          </a:p>
        </p:txBody>
      </p:sp>
    </p:spTree>
    <p:custDataLst>
      <p:tags r:id="rId1"/>
    </p:custData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dna.png"/>
          <p:cNvPicPr>
            <a:picLocks noChangeAspect="1"/>
          </p:cNvPicPr>
          <p:nvPr/>
        </p:nvPicPr>
        <p:blipFill>
          <a:blip r:embed="rId3" cstate="print"/>
          <a:stretch>
            <a:fillRect/>
          </a:stretch>
        </p:blipFill>
        <p:spPr>
          <a:xfrm>
            <a:off x="4418378" y="4158695"/>
            <a:ext cx="785544" cy="1626321"/>
          </a:xfrm>
          <a:prstGeom prst="rect">
            <a:avLst/>
          </a:prstGeom>
        </p:spPr>
      </p:pic>
      <p:sp>
        <p:nvSpPr>
          <p:cNvPr id="2" name="Title 1"/>
          <p:cNvSpPr>
            <a:spLocks noGrp="1"/>
          </p:cNvSpPr>
          <p:nvPr>
            <p:ph type="title"/>
          </p:nvPr>
        </p:nvSpPr>
        <p:spPr/>
        <p:txBody>
          <a:bodyPr/>
          <a:lstStyle/>
          <a:p>
            <a:r>
              <a:rPr lang="en-US" dirty="0" smtClean="0"/>
              <a:t>The nuclear truth</a:t>
            </a:r>
            <a:endParaRPr lang="en-US" dirty="0"/>
          </a:p>
        </p:txBody>
      </p:sp>
      <p:sp>
        <p:nvSpPr>
          <p:cNvPr id="3" name="Content Placeholder 2"/>
          <p:cNvSpPr>
            <a:spLocks noGrp="1"/>
          </p:cNvSpPr>
          <p:nvPr>
            <p:ph idx="1"/>
          </p:nvPr>
        </p:nvSpPr>
        <p:spPr>
          <a:xfrm>
            <a:off x="385855" y="1431940"/>
            <a:ext cx="8382000" cy="3055930"/>
          </a:xfrm>
        </p:spPr>
        <p:txBody>
          <a:bodyPr/>
          <a:lstStyle/>
          <a:p>
            <a:pPr>
              <a:buNone/>
            </a:pPr>
            <a:r>
              <a:rPr lang="en-US" dirty="0" smtClean="0"/>
              <a:t>Highly radioactive isotopes are dangerous if…</a:t>
            </a:r>
          </a:p>
          <a:p>
            <a:r>
              <a:rPr lang="en-US" sz="2000" dirty="0" smtClean="0">
                <a:latin typeface="+mj-lt"/>
              </a:rPr>
              <a:t>there are </a:t>
            </a:r>
            <a:r>
              <a:rPr lang="en-US" sz="2000" i="1" dirty="0" smtClean="0">
                <a:latin typeface="+mj-lt"/>
              </a:rPr>
              <a:t>many</a:t>
            </a:r>
            <a:r>
              <a:rPr lang="en-US" sz="2000" dirty="0" smtClean="0">
                <a:latin typeface="+mj-lt"/>
              </a:rPr>
              <a:t> of them </a:t>
            </a:r>
            <a:r>
              <a:rPr lang="en-US" sz="2000" i="1" dirty="0" smtClean="0">
                <a:latin typeface="+mj-lt"/>
              </a:rPr>
              <a:t>highly concentrated</a:t>
            </a:r>
            <a:endParaRPr lang="en-US" sz="2000" dirty="0" smtClean="0">
              <a:latin typeface="+mj-lt"/>
            </a:endParaRPr>
          </a:p>
          <a:p>
            <a:r>
              <a:rPr lang="en-US" sz="2000" dirty="0" smtClean="0">
                <a:latin typeface="+mj-lt"/>
              </a:rPr>
              <a:t>they have high R.B.E. </a:t>
            </a:r>
          </a:p>
          <a:p>
            <a:pPr lvl="1"/>
            <a:r>
              <a:rPr lang="en-US" sz="1600" dirty="0" smtClean="0">
                <a:latin typeface="+mj-lt"/>
              </a:rPr>
              <a:t>a number that expresses the relative amount of damage that a fixed amount of ionizing radiation of a given type can inflict on biological tissues</a:t>
            </a:r>
          </a:p>
          <a:p>
            <a:endParaRPr lang="en-US" dirty="0" smtClean="0"/>
          </a:p>
          <a:p>
            <a:endParaRPr lang="en-US" dirty="0"/>
          </a:p>
        </p:txBody>
      </p:sp>
      <p:pic>
        <p:nvPicPr>
          <p:cNvPr id="5123" name="Picture 3"/>
          <p:cNvPicPr>
            <a:picLocks noChangeAspect="1" noChangeArrowheads="1"/>
          </p:cNvPicPr>
          <p:nvPr/>
        </p:nvPicPr>
        <p:blipFill>
          <a:blip r:embed="rId4" cstate="print"/>
          <a:srcRect/>
          <a:stretch>
            <a:fillRect/>
          </a:stretch>
        </p:blipFill>
        <p:spPr bwMode="auto">
          <a:xfrm>
            <a:off x="2382913" y="4273910"/>
            <a:ext cx="1720505" cy="1420985"/>
          </a:xfrm>
          <a:prstGeom prst="rect">
            <a:avLst/>
          </a:prstGeom>
          <a:noFill/>
          <a:ln w="9525">
            <a:noFill/>
            <a:miter lim="800000"/>
            <a:headEnd/>
            <a:tailEnd/>
          </a:ln>
        </p:spPr>
      </p:pic>
      <p:sp>
        <p:nvSpPr>
          <p:cNvPr id="9" name="Oval 8"/>
          <p:cNvSpPr/>
          <p:nvPr/>
        </p:nvSpPr>
        <p:spPr bwMode="auto">
          <a:xfrm>
            <a:off x="501069" y="3582620"/>
            <a:ext cx="691290" cy="691290"/>
          </a:xfrm>
          <a:prstGeom prst="ellipse">
            <a:avLst/>
          </a:prstGeom>
          <a:solidFill>
            <a:schemeClr val="accent3">
              <a:lumMod val="7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0" name="Oval 9"/>
          <p:cNvSpPr/>
          <p:nvPr/>
        </p:nvSpPr>
        <p:spPr bwMode="auto">
          <a:xfrm>
            <a:off x="808309" y="3928265"/>
            <a:ext cx="691290" cy="691290"/>
          </a:xfrm>
          <a:prstGeom prst="ellipse">
            <a:avLst/>
          </a:prstGeom>
          <a:gradFill flip="none" rotWithShape="1">
            <a:gsLst>
              <a:gs pos="0">
                <a:srgbClr val="FF0000">
                  <a:alpha val="49000"/>
                </a:srgbClr>
              </a:gs>
              <a:gs pos="50000">
                <a:srgbClr val="C00000"/>
              </a:gs>
              <a:gs pos="100000">
                <a:schemeClr val="tx1"/>
              </a:gs>
            </a:gsLst>
            <a:path path="circle">
              <a:fillToRect l="50000" t="50000" r="50000" b="50000"/>
            </a:path>
            <a:tileRect/>
          </a:gra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2" name="Right Arrow 11"/>
          <p:cNvSpPr/>
          <p:nvPr/>
        </p:nvSpPr>
        <p:spPr bwMode="auto">
          <a:xfrm rot="1018625">
            <a:off x="1675304" y="4348223"/>
            <a:ext cx="537670" cy="192025"/>
          </a:xfrm>
          <a:prstGeom prst="rightArrow">
            <a:avLst/>
          </a:prstGeom>
          <a:solidFill>
            <a:schemeClr val="bg1">
              <a:lumMod val="5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5" name="TextBox 14"/>
          <p:cNvSpPr txBox="1"/>
          <p:nvPr/>
        </p:nvSpPr>
        <p:spPr>
          <a:xfrm>
            <a:off x="1269169" y="3659430"/>
            <a:ext cx="1267365" cy="276999"/>
          </a:xfrm>
          <a:prstGeom prst="rect">
            <a:avLst/>
          </a:prstGeom>
          <a:noFill/>
        </p:spPr>
        <p:txBody>
          <a:bodyPr wrap="square" rtlCol="0">
            <a:spAutoFit/>
          </a:bodyPr>
          <a:lstStyle/>
          <a:p>
            <a:pPr algn="ctr"/>
            <a:r>
              <a:rPr lang="en-US" sz="1200" dirty="0" smtClean="0"/>
              <a:t>alpha particles</a:t>
            </a:r>
            <a:endParaRPr lang="en-US" sz="1200" dirty="0"/>
          </a:p>
        </p:txBody>
      </p:sp>
      <p:sp>
        <p:nvSpPr>
          <p:cNvPr id="17" name="Right Brace 16"/>
          <p:cNvSpPr/>
          <p:nvPr/>
        </p:nvSpPr>
        <p:spPr bwMode="auto">
          <a:xfrm>
            <a:off x="4034329" y="4273910"/>
            <a:ext cx="384050" cy="1420985"/>
          </a:xfrm>
          <a:prstGeom prst="rightBrac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pic>
        <p:nvPicPr>
          <p:cNvPr id="5126" name="Picture 6"/>
          <p:cNvPicPr>
            <a:picLocks noChangeAspect="1" noChangeArrowheads="1"/>
          </p:cNvPicPr>
          <p:nvPr/>
        </p:nvPicPr>
        <p:blipFill>
          <a:blip r:embed="rId5" cstate="print"/>
          <a:srcRect/>
          <a:stretch>
            <a:fillRect/>
          </a:stretch>
        </p:blipFill>
        <p:spPr bwMode="auto">
          <a:xfrm>
            <a:off x="7068323" y="4273910"/>
            <a:ext cx="1689820" cy="1682310"/>
          </a:xfrm>
          <a:prstGeom prst="rect">
            <a:avLst/>
          </a:prstGeom>
          <a:noFill/>
          <a:ln w="9525">
            <a:noFill/>
            <a:miter lim="800000"/>
            <a:headEnd/>
            <a:tailEnd/>
          </a:ln>
        </p:spPr>
      </p:pic>
      <p:sp>
        <p:nvSpPr>
          <p:cNvPr id="22" name="Right Brace 21"/>
          <p:cNvSpPr/>
          <p:nvPr/>
        </p:nvSpPr>
        <p:spPr bwMode="auto">
          <a:xfrm>
            <a:off x="5186478" y="4273910"/>
            <a:ext cx="384050" cy="1420985"/>
          </a:xfrm>
          <a:prstGeom prst="rightBrac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pic>
        <p:nvPicPr>
          <p:cNvPr id="23" name="Picture 22" descr="chromo.png"/>
          <p:cNvPicPr>
            <a:picLocks noChangeAspect="1"/>
          </p:cNvPicPr>
          <p:nvPr/>
        </p:nvPicPr>
        <p:blipFill>
          <a:blip r:embed="rId6" cstate="print"/>
          <a:stretch>
            <a:fillRect/>
          </a:stretch>
        </p:blipFill>
        <p:spPr>
          <a:xfrm>
            <a:off x="5608933" y="4197100"/>
            <a:ext cx="884537" cy="1518632"/>
          </a:xfrm>
          <a:prstGeom prst="rect">
            <a:avLst/>
          </a:prstGeom>
        </p:spPr>
      </p:pic>
      <p:sp>
        <p:nvSpPr>
          <p:cNvPr id="24" name="Right Brace 23"/>
          <p:cNvSpPr/>
          <p:nvPr/>
        </p:nvSpPr>
        <p:spPr bwMode="auto">
          <a:xfrm>
            <a:off x="6415438" y="4273910"/>
            <a:ext cx="384050" cy="1420985"/>
          </a:xfrm>
          <a:prstGeom prst="rightBrac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cxnSp>
        <p:nvCxnSpPr>
          <p:cNvPr id="26" name="Straight Arrow Connector 25"/>
          <p:cNvCxnSpPr/>
          <p:nvPr/>
        </p:nvCxnSpPr>
        <p:spPr bwMode="auto">
          <a:xfrm>
            <a:off x="6607463" y="4965200"/>
            <a:ext cx="1190555" cy="1"/>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29" name="Oval 28"/>
          <p:cNvSpPr/>
          <p:nvPr/>
        </p:nvSpPr>
        <p:spPr bwMode="auto">
          <a:xfrm>
            <a:off x="923524" y="4811580"/>
            <a:ext cx="576075" cy="537670"/>
          </a:xfrm>
          <a:prstGeom prst="ellipse">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30" name="Right Arrow 29"/>
          <p:cNvSpPr/>
          <p:nvPr/>
        </p:nvSpPr>
        <p:spPr bwMode="auto">
          <a:xfrm>
            <a:off x="1653219" y="4965200"/>
            <a:ext cx="537670" cy="192025"/>
          </a:xfrm>
          <a:prstGeom prst="rightArrow">
            <a:avLst/>
          </a:prstGeom>
          <a:solidFill>
            <a:schemeClr val="bg1">
              <a:lumMod val="5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31" name="Right Arrow 30"/>
          <p:cNvSpPr/>
          <p:nvPr/>
        </p:nvSpPr>
        <p:spPr bwMode="auto">
          <a:xfrm rot="20217756">
            <a:off x="1707757" y="5523606"/>
            <a:ext cx="537670" cy="192025"/>
          </a:xfrm>
          <a:prstGeom prst="rightArrow">
            <a:avLst/>
          </a:prstGeom>
          <a:solidFill>
            <a:schemeClr val="bg1">
              <a:lumMod val="5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32" name="TextBox 31"/>
          <p:cNvSpPr txBox="1"/>
          <p:nvPr/>
        </p:nvSpPr>
        <p:spPr>
          <a:xfrm>
            <a:off x="309045" y="5118015"/>
            <a:ext cx="844909" cy="461665"/>
          </a:xfrm>
          <a:prstGeom prst="rect">
            <a:avLst/>
          </a:prstGeom>
          <a:noFill/>
        </p:spPr>
        <p:txBody>
          <a:bodyPr wrap="square" rtlCol="0">
            <a:spAutoFit/>
          </a:bodyPr>
          <a:lstStyle/>
          <a:p>
            <a:r>
              <a:rPr lang="en-US" sz="1200" dirty="0" smtClean="0"/>
              <a:t>beta particles</a:t>
            </a:r>
            <a:endParaRPr lang="en-US" sz="1200" dirty="0"/>
          </a:p>
        </p:txBody>
      </p:sp>
      <p:sp>
        <p:nvSpPr>
          <p:cNvPr id="33" name="Freeform 32"/>
          <p:cNvSpPr/>
          <p:nvPr/>
        </p:nvSpPr>
        <p:spPr bwMode="auto">
          <a:xfrm rot="20238864">
            <a:off x="1135632" y="5611210"/>
            <a:ext cx="482885" cy="599326"/>
          </a:xfrm>
          <a:custGeom>
            <a:avLst/>
            <a:gdLst>
              <a:gd name="connsiteX0" fmla="*/ 0 w 482885"/>
              <a:gd name="connsiteY0" fmla="*/ 352747 h 599326"/>
              <a:gd name="connsiteX1" fmla="*/ 41096 w 482885"/>
              <a:gd name="connsiteY1" fmla="*/ 270554 h 599326"/>
              <a:gd name="connsiteX2" fmla="*/ 92467 w 482885"/>
              <a:gd name="connsiteY2" fmla="*/ 434940 h 599326"/>
              <a:gd name="connsiteX3" fmla="*/ 143838 w 482885"/>
              <a:gd name="connsiteY3" fmla="*/ 126715 h 599326"/>
              <a:gd name="connsiteX4" fmla="*/ 195209 w 482885"/>
              <a:gd name="connsiteY4" fmla="*/ 558230 h 599326"/>
              <a:gd name="connsiteX5" fmla="*/ 246579 w 482885"/>
              <a:gd name="connsiteY5" fmla="*/ 3425 h 599326"/>
              <a:gd name="connsiteX6" fmla="*/ 297950 w 482885"/>
              <a:gd name="connsiteY6" fmla="*/ 578778 h 599326"/>
              <a:gd name="connsiteX7" fmla="*/ 349321 w 482885"/>
              <a:gd name="connsiteY7" fmla="*/ 126715 h 599326"/>
              <a:gd name="connsiteX8" fmla="*/ 390418 w 482885"/>
              <a:gd name="connsiteY8" fmla="*/ 455488 h 599326"/>
              <a:gd name="connsiteX9" fmla="*/ 441788 w 482885"/>
              <a:gd name="connsiteY9" fmla="*/ 229457 h 599326"/>
              <a:gd name="connsiteX10" fmla="*/ 482885 w 482885"/>
              <a:gd name="connsiteY10" fmla="*/ 332199 h 599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2885" h="599326">
                <a:moveTo>
                  <a:pt x="0" y="352747"/>
                </a:moveTo>
                <a:cubicBezTo>
                  <a:pt x="12842" y="304801"/>
                  <a:pt x="25685" y="256855"/>
                  <a:pt x="41096" y="270554"/>
                </a:cubicBezTo>
                <a:cubicBezTo>
                  <a:pt x="56507" y="284253"/>
                  <a:pt x="75343" y="458913"/>
                  <a:pt x="92467" y="434940"/>
                </a:cubicBezTo>
                <a:cubicBezTo>
                  <a:pt x="109591" y="410967"/>
                  <a:pt x="126714" y="106167"/>
                  <a:pt x="143838" y="126715"/>
                </a:cubicBezTo>
                <a:cubicBezTo>
                  <a:pt x="160962" y="147263"/>
                  <a:pt x="178086" y="578778"/>
                  <a:pt x="195209" y="558230"/>
                </a:cubicBezTo>
                <a:cubicBezTo>
                  <a:pt x="212332" y="537682"/>
                  <a:pt x="229456" y="0"/>
                  <a:pt x="246579" y="3425"/>
                </a:cubicBezTo>
                <a:cubicBezTo>
                  <a:pt x="263702" y="6850"/>
                  <a:pt x="280826" y="558230"/>
                  <a:pt x="297950" y="578778"/>
                </a:cubicBezTo>
                <a:cubicBezTo>
                  <a:pt x="315074" y="599326"/>
                  <a:pt x="333910" y="147263"/>
                  <a:pt x="349321" y="126715"/>
                </a:cubicBezTo>
                <a:cubicBezTo>
                  <a:pt x="364732" y="106167"/>
                  <a:pt x="375007" y="438364"/>
                  <a:pt x="390418" y="455488"/>
                </a:cubicBezTo>
                <a:cubicBezTo>
                  <a:pt x="405829" y="472612"/>
                  <a:pt x="426377" y="250005"/>
                  <a:pt x="441788" y="229457"/>
                </a:cubicBezTo>
                <a:cubicBezTo>
                  <a:pt x="457199" y="208909"/>
                  <a:pt x="470042" y="270554"/>
                  <a:pt x="482885" y="332199"/>
                </a:cubicBezTo>
              </a:path>
            </a:pathLst>
          </a:cu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34" name="TextBox 33"/>
          <p:cNvSpPr txBox="1"/>
          <p:nvPr/>
        </p:nvSpPr>
        <p:spPr>
          <a:xfrm>
            <a:off x="385854" y="5810110"/>
            <a:ext cx="844909" cy="461665"/>
          </a:xfrm>
          <a:prstGeom prst="rect">
            <a:avLst/>
          </a:prstGeom>
          <a:noFill/>
        </p:spPr>
        <p:txBody>
          <a:bodyPr wrap="square" rtlCol="0">
            <a:spAutoFit/>
          </a:bodyPr>
          <a:lstStyle/>
          <a:p>
            <a:r>
              <a:rPr lang="en-US" sz="1200" dirty="0" smtClean="0"/>
              <a:t>Gamma rays</a:t>
            </a:r>
            <a:endParaRPr lang="en-US" sz="1200" dirty="0"/>
          </a:p>
        </p:txBody>
      </p:sp>
      <p:sp>
        <p:nvSpPr>
          <p:cNvPr id="27" name="Oval 26"/>
          <p:cNvSpPr/>
          <p:nvPr/>
        </p:nvSpPr>
        <p:spPr bwMode="auto">
          <a:xfrm>
            <a:off x="193830" y="3621025"/>
            <a:ext cx="691290" cy="691290"/>
          </a:xfrm>
          <a:prstGeom prst="ellipse">
            <a:avLst/>
          </a:prstGeom>
          <a:gradFill flip="none" rotWithShape="1">
            <a:gsLst>
              <a:gs pos="0">
                <a:srgbClr val="FF0000">
                  <a:alpha val="49000"/>
                </a:srgbClr>
              </a:gs>
              <a:gs pos="50000">
                <a:srgbClr val="C00000"/>
              </a:gs>
              <a:gs pos="100000">
                <a:schemeClr val="tx1"/>
              </a:gs>
            </a:gsLst>
            <a:path path="circle">
              <a:fillToRect l="50000" t="50000" r="50000" b="50000"/>
            </a:path>
            <a:tileRect/>
          </a:gra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28" name="Oval 27"/>
          <p:cNvSpPr/>
          <p:nvPr/>
        </p:nvSpPr>
        <p:spPr bwMode="auto">
          <a:xfrm>
            <a:off x="501070" y="3966670"/>
            <a:ext cx="691290" cy="691290"/>
          </a:xfrm>
          <a:prstGeom prst="ellipse">
            <a:avLst/>
          </a:prstGeom>
          <a:solidFill>
            <a:schemeClr val="accent3">
              <a:lumMod val="7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Potassium Iodide pills prevent concentration of I-131 in the thyroid</a:t>
            </a:r>
            <a:endParaRPr lang="en-US" dirty="0"/>
          </a:p>
        </p:txBody>
      </p:sp>
      <p:sp>
        <p:nvSpPr>
          <p:cNvPr id="4" name="Footer Placeholder 3"/>
          <p:cNvSpPr>
            <a:spLocks noGrp="1"/>
          </p:cNvSpPr>
          <p:nvPr>
            <p:ph type="ftr" sz="quarter" idx="11"/>
          </p:nvPr>
        </p:nvSpPr>
        <p:spPr/>
        <p:txBody>
          <a:bodyPr/>
          <a:lstStyle/>
          <a:p>
            <a:pPr>
              <a:defRPr/>
            </a:pPr>
            <a:r>
              <a:rPr lang="en-US" smtClean="0"/>
              <a:t>p. </a:t>
            </a:r>
            <a:endParaRPr lang="en-US"/>
          </a:p>
        </p:txBody>
      </p:sp>
      <p:sp>
        <p:nvSpPr>
          <p:cNvPr id="5" name="Slide Number Placeholder 4"/>
          <p:cNvSpPr>
            <a:spLocks noGrp="1"/>
          </p:cNvSpPr>
          <p:nvPr>
            <p:ph type="sldNum" sz="quarter" idx="12"/>
          </p:nvPr>
        </p:nvSpPr>
        <p:spPr/>
        <p:txBody>
          <a:bodyPr/>
          <a:lstStyle/>
          <a:p>
            <a:pPr>
              <a:defRPr/>
            </a:pPr>
            <a:fld id="{82A9F01E-98FC-46AE-9711-A35E5BDEE606}" type="slidenum">
              <a:rPr lang="en-US" smtClean="0"/>
              <a:pPr>
                <a:defRPr/>
              </a:pPr>
              <a:t>58</a:t>
            </a:fld>
            <a:endParaRPr lang="en-US"/>
          </a:p>
        </p:txBody>
      </p:sp>
      <p:pic>
        <p:nvPicPr>
          <p:cNvPr id="140290" name="Picture 2"/>
          <p:cNvPicPr>
            <a:picLocks noChangeAspect="1" noChangeArrowheads="1"/>
          </p:cNvPicPr>
          <p:nvPr/>
        </p:nvPicPr>
        <p:blipFill>
          <a:blip r:embed="rId3" cstate="print"/>
          <a:srcRect/>
          <a:stretch>
            <a:fillRect/>
          </a:stretch>
        </p:blipFill>
        <p:spPr bwMode="auto">
          <a:xfrm>
            <a:off x="5608935" y="2814520"/>
            <a:ext cx="2466975" cy="1847850"/>
          </a:xfrm>
          <a:prstGeom prst="rect">
            <a:avLst/>
          </a:prstGeom>
          <a:noFill/>
          <a:ln w="9525">
            <a:noFill/>
            <a:miter lim="800000"/>
            <a:headEnd/>
            <a:tailEnd/>
          </a:ln>
        </p:spPr>
      </p:pic>
      <p:pic>
        <p:nvPicPr>
          <p:cNvPr id="140291" name="Picture 3"/>
          <p:cNvPicPr>
            <a:picLocks noChangeAspect="1" noChangeArrowheads="1"/>
          </p:cNvPicPr>
          <p:nvPr/>
        </p:nvPicPr>
        <p:blipFill>
          <a:blip r:embed="rId4" cstate="print"/>
          <a:srcRect/>
          <a:stretch>
            <a:fillRect/>
          </a:stretch>
        </p:blipFill>
        <p:spPr bwMode="auto">
          <a:xfrm>
            <a:off x="808310" y="3889860"/>
            <a:ext cx="2611540" cy="2599933"/>
          </a:xfrm>
          <a:prstGeom prst="rect">
            <a:avLst/>
          </a:prstGeom>
          <a:noFill/>
          <a:ln w="9525">
            <a:noFill/>
            <a:miter lim="800000"/>
            <a:headEnd/>
            <a:tailEnd/>
          </a:ln>
        </p:spPr>
      </p:pic>
      <p:pic>
        <p:nvPicPr>
          <p:cNvPr id="12" name="Picture 11" descr="iod131.png"/>
          <p:cNvPicPr>
            <a:picLocks noChangeAspect="1"/>
          </p:cNvPicPr>
          <p:nvPr/>
        </p:nvPicPr>
        <p:blipFill>
          <a:blip r:embed="rId5" cstate="print"/>
          <a:stretch>
            <a:fillRect/>
          </a:stretch>
        </p:blipFill>
        <p:spPr>
          <a:xfrm>
            <a:off x="1422790" y="1892800"/>
            <a:ext cx="1018752" cy="1012615"/>
          </a:xfrm>
          <a:prstGeom prst="rect">
            <a:avLst/>
          </a:prstGeom>
        </p:spPr>
      </p:pic>
      <p:pic>
        <p:nvPicPr>
          <p:cNvPr id="13" name="Picture 12" descr="iod131.png"/>
          <p:cNvPicPr>
            <a:picLocks noChangeAspect="1"/>
          </p:cNvPicPr>
          <p:nvPr/>
        </p:nvPicPr>
        <p:blipFill>
          <a:blip r:embed="rId5" cstate="print"/>
          <a:stretch>
            <a:fillRect/>
          </a:stretch>
        </p:blipFill>
        <p:spPr>
          <a:xfrm>
            <a:off x="2190890" y="1585560"/>
            <a:ext cx="1018752" cy="1012615"/>
          </a:xfrm>
          <a:prstGeom prst="rect">
            <a:avLst/>
          </a:prstGeom>
        </p:spPr>
      </p:pic>
      <p:pic>
        <p:nvPicPr>
          <p:cNvPr id="14" name="Picture 13" descr="iod131.png"/>
          <p:cNvPicPr>
            <a:picLocks noChangeAspect="1"/>
          </p:cNvPicPr>
          <p:nvPr/>
        </p:nvPicPr>
        <p:blipFill>
          <a:blip r:embed="rId5" cstate="print"/>
          <a:stretch>
            <a:fillRect/>
          </a:stretch>
        </p:blipFill>
        <p:spPr>
          <a:xfrm>
            <a:off x="1768435" y="1508750"/>
            <a:ext cx="1018752" cy="1012615"/>
          </a:xfrm>
          <a:prstGeom prst="rect">
            <a:avLst/>
          </a:prstGeom>
        </p:spPr>
      </p:pic>
      <p:pic>
        <p:nvPicPr>
          <p:cNvPr id="15" name="Picture 14" descr="iod131.png"/>
          <p:cNvPicPr>
            <a:picLocks noChangeAspect="1"/>
          </p:cNvPicPr>
          <p:nvPr/>
        </p:nvPicPr>
        <p:blipFill>
          <a:blip r:embed="rId5" cstate="print"/>
          <a:stretch>
            <a:fillRect/>
          </a:stretch>
        </p:blipFill>
        <p:spPr>
          <a:xfrm>
            <a:off x="1806840" y="2584090"/>
            <a:ext cx="1018752" cy="1012615"/>
          </a:xfrm>
          <a:prstGeom prst="rect">
            <a:avLst/>
          </a:prstGeom>
        </p:spPr>
      </p:pic>
      <p:pic>
        <p:nvPicPr>
          <p:cNvPr id="16" name="Picture 15" descr="iod131.png"/>
          <p:cNvPicPr>
            <a:picLocks noChangeAspect="1"/>
          </p:cNvPicPr>
          <p:nvPr/>
        </p:nvPicPr>
        <p:blipFill>
          <a:blip r:embed="rId5" cstate="print"/>
          <a:stretch>
            <a:fillRect/>
          </a:stretch>
        </p:blipFill>
        <p:spPr>
          <a:xfrm>
            <a:off x="1192360" y="2430470"/>
            <a:ext cx="1018752" cy="1012615"/>
          </a:xfrm>
          <a:prstGeom prst="rect">
            <a:avLst/>
          </a:prstGeom>
        </p:spPr>
      </p:pic>
      <p:pic>
        <p:nvPicPr>
          <p:cNvPr id="17" name="Picture 16" descr="iod131.png"/>
          <p:cNvPicPr>
            <a:picLocks noChangeAspect="1"/>
          </p:cNvPicPr>
          <p:nvPr/>
        </p:nvPicPr>
        <p:blipFill>
          <a:blip r:embed="rId5" cstate="print"/>
          <a:stretch>
            <a:fillRect/>
          </a:stretch>
        </p:blipFill>
        <p:spPr>
          <a:xfrm>
            <a:off x="2306105" y="2276850"/>
            <a:ext cx="1018752" cy="1012615"/>
          </a:xfrm>
          <a:prstGeom prst="rect">
            <a:avLst/>
          </a:prstGeom>
        </p:spPr>
      </p:pic>
      <p:sp>
        <p:nvSpPr>
          <p:cNvPr id="18" name="Right Arrow 17"/>
          <p:cNvSpPr/>
          <p:nvPr/>
        </p:nvSpPr>
        <p:spPr bwMode="auto">
          <a:xfrm rot="1018625">
            <a:off x="3488020" y="2894571"/>
            <a:ext cx="1897025" cy="223949"/>
          </a:xfrm>
          <a:prstGeom prst="rightArrow">
            <a:avLst/>
          </a:prstGeom>
          <a:solidFill>
            <a:schemeClr val="bg1">
              <a:lumMod val="5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19" name="Right Arrow 18"/>
          <p:cNvSpPr/>
          <p:nvPr/>
        </p:nvSpPr>
        <p:spPr bwMode="auto">
          <a:xfrm rot="20217756">
            <a:off x="3507287" y="4482089"/>
            <a:ext cx="1898997" cy="245032"/>
          </a:xfrm>
          <a:prstGeom prst="rightArrow">
            <a:avLst/>
          </a:prstGeom>
          <a:solidFill>
            <a:schemeClr val="bg1">
              <a:lumMod val="5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20" name="TextBox 19"/>
          <p:cNvSpPr txBox="1"/>
          <p:nvPr/>
        </p:nvSpPr>
        <p:spPr>
          <a:xfrm>
            <a:off x="3573470" y="1777585"/>
            <a:ext cx="886781" cy="461665"/>
          </a:xfrm>
          <a:prstGeom prst="rect">
            <a:avLst/>
          </a:prstGeom>
          <a:noFill/>
        </p:spPr>
        <p:txBody>
          <a:bodyPr wrap="none" rtlCol="0">
            <a:spAutoFit/>
          </a:bodyPr>
          <a:lstStyle/>
          <a:p>
            <a:r>
              <a:rPr lang="en-US" dirty="0" smtClean="0">
                <a:latin typeface="+mj-lt"/>
              </a:rPr>
              <a:t>I-131</a:t>
            </a:r>
            <a:endParaRPr lang="en-US" dirty="0">
              <a:latin typeface="+mj-lt"/>
            </a:endParaRPr>
          </a:p>
        </p:txBody>
      </p:sp>
      <p:sp>
        <p:nvSpPr>
          <p:cNvPr id="21" name="TextBox 20"/>
          <p:cNvSpPr txBox="1"/>
          <p:nvPr/>
        </p:nvSpPr>
        <p:spPr>
          <a:xfrm>
            <a:off x="3842305" y="5118820"/>
            <a:ext cx="886781" cy="461665"/>
          </a:xfrm>
          <a:prstGeom prst="rect">
            <a:avLst/>
          </a:prstGeom>
          <a:noFill/>
        </p:spPr>
        <p:txBody>
          <a:bodyPr wrap="none" rtlCol="0">
            <a:spAutoFit/>
          </a:bodyPr>
          <a:lstStyle/>
          <a:p>
            <a:r>
              <a:rPr lang="en-US" dirty="0" smtClean="0">
                <a:latin typeface="+mj-lt"/>
              </a:rPr>
              <a:t>I-127</a:t>
            </a:r>
            <a:endParaRPr lang="en-US" dirty="0">
              <a:latin typeface="+mj-l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Grp="1" noChangeArrowheads="1"/>
          </p:cNvSpPr>
          <p:nvPr>
            <p:ph type="title"/>
          </p:nvPr>
        </p:nvSpPr>
        <p:spPr/>
        <p:txBody>
          <a:bodyPr/>
          <a:lstStyle/>
          <a:p>
            <a:pPr eaLnBrk="1" hangingPunct="1"/>
            <a:r>
              <a:rPr lang="en-US" smtClean="0"/>
              <a:t>Radium watches</a:t>
            </a:r>
          </a:p>
        </p:txBody>
      </p:sp>
      <p:pic>
        <p:nvPicPr>
          <p:cNvPr id="31749" name="Picture 3" descr="radioactive_decay_watch_radium_salt_c"/>
          <p:cNvPicPr>
            <a:picLocks noChangeAspect="1" noChangeArrowheads="1"/>
          </p:cNvPicPr>
          <p:nvPr/>
        </p:nvPicPr>
        <p:blipFill>
          <a:blip r:embed="rId4" cstate="print"/>
          <a:srcRect/>
          <a:stretch>
            <a:fillRect/>
          </a:stretch>
        </p:blipFill>
        <p:spPr bwMode="auto">
          <a:xfrm>
            <a:off x="309045" y="1431940"/>
            <a:ext cx="4724400" cy="2741613"/>
          </a:xfrm>
          <a:prstGeom prst="rect">
            <a:avLst/>
          </a:prstGeom>
          <a:noFill/>
          <a:ln w="9525">
            <a:noFill/>
            <a:miter lim="800000"/>
            <a:headEnd/>
            <a:tailEnd/>
          </a:ln>
        </p:spPr>
      </p:pic>
      <p:pic>
        <p:nvPicPr>
          <p:cNvPr id="31750" name="Picture 4" descr="radiumDial.JPG (63612 bytes)"/>
          <p:cNvPicPr>
            <a:picLocks noChangeAspect="1" noChangeArrowheads="1"/>
          </p:cNvPicPr>
          <p:nvPr/>
        </p:nvPicPr>
        <p:blipFill>
          <a:blip r:embed="rId5" cstate="print"/>
          <a:srcRect/>
          <a:stretch>
            <a:fillRect/>
          </a:stretch>
        </p:blipFill>
        <p:spPr bwMode="auto">
          <a:xfrm>
            <a:off x="5185845" y="1355740"/>
            <a:ext cx="3810000" cy="2857500"/>
          </a:xfrm>
          <a:prstGeom prst="rect">
            <a:avLst/>
          </a:prstGeom>
          <a:noFill/>
          <a:ln w="9525">
            <a:noFill/>
            <a:miter lim="800000"/>
            <a:headEnd/>
            <a:tailEnd/>
          </a:ln>
        </p:spPr>
      </p:pic>
      <p:sp>
        <p:nvSpPr>
          <p:cNvPr id="5" name="TextBox 4"/>
          <p:cNvSpPr txBox="1"/>
          <p:nvPr/>
        </p:nvSpPr>
        <p:spPr>
          <a:xfrm>
            <a:off x="351694" y="4264760"/>
            <a:ext cx="8602721" cy="2246769"/>
          </a:xfrm>
          <a:prstGeom prst="rect">
            <a:avLst/>
          </a:prstGeom>
          <a:noFill/>
        </p:spPr>
        <p:txBody>
          <a:bodyPr wrap="square" rtlCol="0">
            <a:spAutoFit/>
          </a:bodyPr>
          <a:lstStyle/>
          <a:p>
            <a:r>
              <a:rPr lang="en-US" sz="2000" dirty="0" smtClean="0"/>
              <a:t>During World War I and after, young women at the U. S. Radium Corporation in Orange were employed painting luminous dial watches with a radium material. Apparently, the women were directed to point up their brushes with their tongues, imbibing radioactive paint. After the war, it was discovered that these women were dying of anemia and a disease called radium necrosis (radium poisoning) which ate away their jawbones.</a:t>
            </a:r>
            <a:endParaRPr lang="en-US" sz="2000" dirty="0"/>
          </a:p>
        </p:txBody>
      </p:sp>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p:cNvPicPr>
            <a:picLocks noChangeAspect="1" noChangeArrowheads="1"/>
          </p:cNvPicPr>
          <p:nvPr/>
        </p:nvPicPr>
        <p:blipFill>
          <a:blip r:embed="rId3" cstate="print"/>
          <a:srcRect/>
          <a:stretch>
            <a:fillRect/>
          </a:stretch>
        </p:blipFill>
        <p:spPr bwMode="auto">
          <a:xfrm>
            <a:off x="1219200" y="4792980"/>
            <a:ext cx="2667000" cy="2065020"/>
          </a:xfrm>
          <a:prstGeom prst="rect">
            <a:avLst/>
          </a:prstGeom>
          <a:noFill/>
          <a:ln w="9525">
            <a:noFill/>
            <a:miter lim="800000"/>
            <a:headEnd/>
            <a:tailEnd/>
          </a:ln>
        </p:spPr>
      </p:pic>
      <p:sp>
        <p:nvSpPr>
          <p:cNvPr id="190466" name="Rectangle 2"/>
          <p:cNvSpPr>
            <a:spLocks noGrp="1" noChangeArrowheads="1"/>
          </p:cNvSpPr>
          <p:nvPr>
            <p:ph type="title"/>
          </p:nvPr>
        </p:nvSpPr>
        <p:spPr>
          <a:xfrm>
            <a:off x="1066800" y="0"/>
            <a:ext cx="7467600" cy="1219200"/>
          </a:xfrm>
        </p:spPr>
        <p:txBody>
          <a:bodyPr/>
          <a:lstStyle/>
          <a:p>
            <a:r>
              <a:rPr lang="en-US" dirty="0"/>
              <a:t>Atomic-Level Structure of Complex Materials Determines Properties</a:t>
            </a:r>
          </a:p>
        </p:txBody>
      </p:sp>
      <p:sp>
        <p:nvSpPr>
          <p:cNvPr id="190467" name="Rectangle 3"/>
          <p:cNvSpPr>
            <a:spLocks noGrp="1" noChangeArrowheads="1"/>
          </p:cNvSpPr>
          <p:nvPr>
            <p:ph type="body" sz="half" idx="1"/>
          </p:nvPr>
        </p:nvSpPr>
        <p:spPr>
          <a:xfrm>
            <a:off x="381000" y="1371600"/>
            <a:ext cx="4113213" cy="4114800"/>
          </a:xfrm>
        </p:spPr>
        <p:txBody>
          <a:bodyPr/>
          <a:lstStyle/>
          <a:p>
            <a:pPr algn="ctr">
              <a:buFont typeface="Wingdings" pitchFamily="2" charset="2"/>
              <a:buNone/>
            </a:pPr>
            <a:r>
              <a:rPr lang="en-US" sz="2600" b="1" u="sng" dirty="0"/>
              <a:t>Animals &amp; </a:t>
            </a:r>
            <a:r>
              <a:rPr lang="en-US" sz="2600" b="1" u="sng" dirty="0" smtClean="0"/>
              <a:t>Vegetables</a:t>
            </a:r>
          </a:p>
          <a:p>
            <a:pPr algn="ctr">
              <a:buFont typeface="Wingdings" pitchFamily="2" charset="2"/>
              <a:buNone/>
            </a:pPr>
            <a:r>
              <a:rPr lang="en-US" sz="2600" b="1" dirty="0" smtClean="0"/>
              <a:t>Lipids</a:t>
            </a:r>
            <a:endParaRPr lang="en-US" sz="2600" b="1" dirty="0"/>
          </a:p>
          <a:p>
            <a:pPr algn="ctr">
              <a:buFont typeface="Wingdings" pitchFamily="2" charset="2"/>
              <a:buNone/>
            </a:pPr>
            <a:r>
              <a:rPr lang="en-US" sz="2600" dirty="0"/>
              <a:t>Fats </a:t>
            </a:r>
            <a:r>
              <a:rPr lang="en-US" sz="2000" dirty="0"/>
              <a:t>(obtained from animals</a:t>
            </a:r>
            <a:r>
              <a:rPr lang="en-US" sz="2000" dirty="0" smtClean="0"/>
              <a:t>)</a:t>
            </a:r>
            <a:endParaRPr lang="en-US" sz="2600" dirty="0"/>
          </a:p>
          <a:p>
            <a:pPr algn="ctr">
              <a:buFont typeface="Wingdings" pitchFamily="2" charset="2"/>
              <a:buNone/>
            </a:pPr>
            <a:r>
              <a:rPr lang="en-US" sz="2600" dirty="0"/>
              <a:t>Oils </a:t>
            </a:r>
            <a:r>
              <a:rPr lang="en-US" sz="2000" dirty="0" smtClean="0"/>
              <a:t>(usually obtained </a:t>
            </a:r>
            <a:r>
              <a:rPr lang="en-US" sz="2000" dirty="0"/>
              <a:t>from vegetables</a:t>
            </a:r>
            <a:r>
              <a:rPr lang="en-US" sz="2000" dirty="0" smtClean="0"/>
              <a:t>)</a:t>
            </a:r>
          </a:p>
          <a:p>
            <a:pPr algn="ctr">
              <a:buFont typeface="Wingdings" pitchFamily="2" charset="2"/>
              <a:buNone/>
            </a:pPr>
            <a:endParaRPr lang="en-US" sz="2000" dirty="0"/>
          </a:p>
          <a:p>
            <a:pPr algn="ctr">
              <a:buFont typeface="Wingdings" pitchFamily="2" charset="2"/>
              <a:buNone/>
            </a:pPr>
            <a:r>
              <a:rPr lang="en-US" sz="2000" dirty="0"/>
              <a:t>Covalent </a:t>
            </a:r>
            <a:r>
              <a:rPr lang="en-US" sz="2000" dirty="0" smtClean="0"/>
              <a:t>molecules</a:t>
            </a:r>
            <a:r>
              <a:rPr lang="en-US" sz="2000" dirty="0"/>
              <a:t> </a:t>
            </a:r>
            <a:r>
              <a:rPr lang="en-US" sz="2000" dirty="0" smtClean="0"/>
              <a:t>whose melting points are related to behavior in our bodies</a:t>
            </a:r>
            <a:endParaRPr lang="en-US" sz="2000" dirty="0"/>
          </a:p>
        </p:txBody>
      </p:sp>
      <p:sp>
        <p:nvSpPr>
          <p:cNvPr id="190468" name="Rectangle 4"/>
          <p:cNvSpPr>
            <a:spLocks noGrp="1" noChangeArrowheads="1"/>
          </p:cNvSpPr>
          <p:nvPr>
            <p:ph type="body" sz="half" idx="2"/>
          </p:nvPr>
        </p:nvSpPr>
        <p:spPr>
          <a:xfrm>
            <a:off x="4649788" y="1371600"/>
            <a:ext cx="4113212" cy="3429000"/>
          </a:xfrm>
        </p:spPr>
        <p:txBody>
          <a:bodyPr/>
          <a:lstStyle/>
          <a:p>
            <a:pPr algn="ctr">
              <a:buFont typeface="Wingdings" pitchFamily="2" charset="2"/>
              <a:buNone/>
            </a:pPr>
            <a:r>
              <a:rPr lang="en-US" sz="2600" b="1" u="sng" dirty="0" smtClean="0"/>
              <a:t>Earth</a:t>
            </a:r>
          </a:p>
          <a:p>
            <a:pPr algn="ctr">
              <a:buFont typeface="Wingdings" pitchFamily="2" charset="2"/>
              <a:buNone/>
            </a:pPr>
            <a:r>
              <a:rPr lang="en-US" sz="2600" b="1" dirty="0" smtClean="0"/>
              <a:t>Minerals</a:t>
            </a:r>
            <a:endParaRPr lang="en-US" sz="2600" b="1" dirty="0"/>
          </a:p>
          <a:p>
            <a:pPr algn="ctr">
              <a:buFont typeface="Wingdings" pitchFamily="2" charset="2"/>
              <a:buNone/>
            </a:pPr>
            <a:r>
              <a:rPr lang="en-US" sz="2600" dirty="0"/>
              <a:t>Silicate Mineral </a:t>
            </a:r>
            <a:r>
              <a:rPr lang="en-US" sz="2600" dirty="0" smtClean="0"/>
              <a:t>Family</a:t>
            </a:r>
            <a:endParaRPr lang="en-US" sz="2600" dirty="0"/>
          </a:p>
          <a:p>
            <a:pPr algn="ctr">
              <a:buFont typeface="Wingdings" pitchFamily="2" charset="2"/>
              <a:buNone/>
            </a:pPr>
            <a:r>
              <a:rPr lang="en-US" sz="2200" i="1" dirty="0"/>
              <a:t>Primarily Ionic </a:t>
            </a:r>
            <a:r>
              <a:rPr lang="en-US" sz="2200" i="1" dirty="0" smtClean="0"/>
              <a:t>Material</a:t>
            </a:r>
            <a:endParaRPr lang="en-US" sz="2200" i="1" dirty="0"/>
          </a:p>
          <a:p>
            <a:pPr algn="ctr">
              <a:buFont typeface="Wingdings" pitchFamily="2" charset="2"/>
              <a:buNone/>
            </a:pPr>
            <a:r>
              <a:rPr lang="en-US" sz="2200" dirty="0"/>
              <a:t>Different Arrangements of SiO</a:t>
            </a:r>
            <a:r>
              <a:rPr lang="en-US" sz="2200" baseline="-25000" dirty="0"/>
              <a:t>4</a:t>
            </a:r>
            <a:r>
              <a:rPr lang="en-US" sz="2200" baseline="30000" dirty="0"/>
              <a:t>4-</a:t>
            </a:r>
            <a:r>
              <a:rPr lang="en-US" sz="2200" dirty="0"/>
              <a:t> units leads to stringy, sheet-like</a:t>
            </a:r>
          </a:p>
          <a:p>
            <a:pPr algn="ctr">
              <a:buFont typeface="Wingdings" pitchFamily="2" charset="2"/>
              <a:buNone/>
            </a:pPr>
            <a:r>
              <a:rPr lang="en-US" sz="2200" dirty="0"/>
              <a:t>	and chunky minerals</a:t>
            </a:r>
          </a:p>
          <a:p>
            <a:pPr>
              <a:buFont typeface="Wingdings" pitchFamily="2" charset="2"/>
              <a:buNone/>
            </a:pPr>
            <a:endParaRPr lang="en-US" sz="2200" dirty="0"/>
          </a:p>
        </p:txBody>
      </p:sp>
      <p:pic>
        <p:nvPicPr>
          <p:cNvPr id="296963" name="Picture 3"/>
          <p:cNvPicPr>
            <a:picLocks noChangeAspect="1" noChangeArrowheads="1"/>
          </p:cNvPicPr>
          <p:nvPr/>
        </p:nvPicPr>
        <p:blipFill>
          <a:blip r:embed="rId4" cstate="print"/>
          <a:srcRect/>
          <a:stretch>
            <a:fillRect/>
          </a:stretch>
        </p:blipFill>
        <p:spPr bwMode="auto">
          <a:xfrm>
            <a:off x="5410200" y="4876800"/>
            <a:ext cx="2638425" cy="1733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
          <p:cNvSpPr>
            <a:spLocks noGrp="1" noChangeArrowheads="1"/>
          </p:cNvSpPr>
          <p:nvPr>
            <p:ph type="title"/>
          </p:nvPr>
        </p:nvSpPr>
        <p:spPr>
          <a:noFill/>
        </p:spPr>
        <p:txBody>
          <a:bodyPr lIns="90488" tIns="44450" rIns="90488" bIns="44450"/>
          <a:lstStyle/>
          <a:p>
            <a:pPr eaLnBrk="1" hangingPunct="1"/>
            <a:r>
              <a:rPr lang="en-US" smtClean="0"/>
              <a:t>Half Life</a:t>
            </a:r>
          </a:p>
        </p:txBody>
      </p:sp>
      <p:sp>
        <p:nvSpPr>
          <p:cNvPr id="1030" name="Rectangle 3"/>
          <p:cNvSpPr>
            <a:spLocks noGrp="1" noChangeArrowheads="1"/>
          </p:cNvSpPr>
          <p:nvPr>
            <p:ph type="body" idx="1"/>
          </p:nvPr>
        </p:nvSpPr>
        <p:spPr>
          <a:xfrm>
            <a:off x="381000" y="1371600"/>
            <a:ext cx="8382000" cy="2468563"/>
          </a:xfrm>
          <a:noFill/>
        </p:spPr>
        <p:txBody>
          <a:bodyPr lIns="90488" tIns="44450" rIns="90488" bIns="44450"/>
          <a:lstStyle/>
          <a:p>
            <a:pPr eaLnBrk="1" hangingPunct="1">
              <a:lnSpc>
                <a:spcPct val="90000"/>
              </a:lnSpc>
            </a:pPr>
            <a:r>
              <a:rPr lang="en-US" sz="2600" dirty="0" smtClean="0"/>
              <a:t>The half life is the time it takes half a sample of radioactive nuclei to decay</a:t>
            </a:r>
          </a:p>
          <a:p>
            <a:pPr eaLnBrk="1" hangingPunct="1">
              <a:lnSpc>
                <a:spcPct val="90000"/>
              </a:lnSpc>
            </a:pPr>
            <a:r>
              <a:rPr lang="en-US" sz="2600" dirty="0" smtClean="0"/>
              <a:t>Importance examples</a:t>
            </a:r>
            <a:endParaRPr lang="en-US" dirty="0" smtClean="0"/>
          </a:p>
          <a:p>
            <a:pPr lvl="1" eaLnBrk="1" hangingPunct="1">
              <a:lnSpc>
                <a:spcPct val="90000"/>
              </a:lnSpc>
            </a:pPr>
            <a:r>
              <a:rPr lang="en-US" sz="2200" baseline="30000" dirty="0" smtClean="0"/>
              <a:t>14</a:t>
            </a:r>
            <a:r>
              <a:rPr lang="en-US" sz="2200" dirty="0" smtClean="0"/>
              <a:t>C --&gt; </a:t>
            </a:r>
            <a:r>
              <a:rPr lang="en-US" sz="2200" baseline="30000" dirty="0" smtClean="0"/>
              <a:t>14</a:t>
            </a:r>
            <a:r>
              <a:rPr lang="en-US" sz="2200" dirty="0" smtClean="0"/>
              <a:t>N + e + neutrino (half life of 5730 years)</a:t>
            </a:r>
          </a:p>
          <a:p>
            <a:pPr lvl="1" eaLnBrk="1" hangingPunct="1">
              <a:lnSpc>
                <a:spcPct val="90000"/>
              </a:lnSpc>
            </a:pPr>
            <a:r>
              <a:rPr lang="en-US" sz="2200" baseline="30000" dirty="0" smtClean="0"/>
              <a:t>40</a:t>
            </a:r>
            <a:r>
              <a:rPr lang="en-US" sz="2200" dirty="0" smtClean="0"/>
              <a:t>K + e --&gt; </a:t>
            </a:r>
            <a:r>
              <a:rPr lang="en-US" sz="2200" baseline="30000" dirty="0" smtClean="0"/>
              <a:t>40</a:t>
            </a:r>
            <a:r>
              <a:rPr lang="en-US" sz="2200" dirty="0" smtClean="0"/>
              <a:t>Ar + neutrino (half life of 1.3 billion years)</a:t>
            </a:r>
          </a:p>
        </p:txBody>
      </p:sp>
      <p:graphicFrame>
        <p:nvGraphicFramePr>
          <p:cNvPr id="1026" name="Object 4"/>
          <p:cNvGraphicFramePr>
            <a:graphicFrameLocks noChangeAspect="1"/>
          </p:cNvGraphicFramePr>
          <p:nvPr/>
        </p:nvGraphicFramePr>
        <p:xfrm>
          <a:off x="457200" y="3429000"/>
          <a:ext cx="3505200" cy="2816225"/>
        </p:xfrm>
        <a:graphic>
          <a:graphicData uri="http://schemas.openxmlformats.org/presentationml/2006/ole">
            <mc:AlternateContent xmlns:mc="http://schemas.openxmlformats.org/markup-compatibility/2006">
              <mc:Choice xmlns:v="urn:schemas-microsoft-com:vml" Requires="v">
                <p:oleObj spid="_x0000_s1035" name="PHOTO-PAINT" r:id="rId5" imgW="2666667" imgH="2142857" progId="">
                  <p:embed/>
                </p:oleObj>
              </mc:Choice>
              <mc:Fallback>
                <p:oleObj name="PHOTO-PAINT" r:id="rId5" imgW="2666667" imgH="2142857" progId="">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429000"/>
                        <a:ext cx="3505200" cy="281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Box 4"/>
          <p:cNvSpPr txBox="1"/>
          <p:nvPr/>
        </p:nvSpPr>
        <p:spPr>
          <a:xfrm>
            <a:off x="4191000" y="3429000"/>
            <a:ext cx="3810000" cy="954107"/>
          </a:xfrm>
          <a:prstGeom prst="rect">
            <a:avLst/>
          </a:prstGeom>
          <a:noFill/>
        </p:spPr>
        <p:txBody>
          <a:bodyPr wrap="square" rtlCol="0">
            <a:spAutoFit/>
          </a:bodyPr>
          <a:lstStyle/>
          <a:p>
            <a:r>
              <a:rPr lang="en-US" sz="1400" dirty="0" smtClean="0"/>
              <a:t>is applicable only to matter which was once living and presumed to be in equilibrium with the atmosphere, taking in carbon dioxide from the air for photosynthesis.</a:t>
            </a:r>
            <a:endParaRPr lang="en-US" sz="1400" dirty="0"/>
          </a:p>
        </p:txBody>
      </p:sp>
      <p:sp>
        <p:nvSpPr>
          <p:cNvPr id="6" name="TextBox 5"/>
          <p:cNvSpPr txBox="1"/>
          <p:nvPr/>
        </p:nvSpPr>
        <p:spPr>
          <a:xfrm>
            <a:off x="4191000" y="4572000"/>
            <a:ext cx="3810000" cy="1815882"/>
          </a:xfrm>
          <a:prstGeom prst="rect">
            <a:avLst/>
          </a:prstGeom>
          <a:noFill/>
        </p:spPr>
        <p:txBody>
          <a:bodyPr wrap="square" rtlCol="0">
            <a:spAutoFit/>
          </a:bodyPr>
          <a:lstStyle/>
          <a:p>
            <a:r>
              <a:rPr lang="en-US" sz="1400" dirty="0" smtClean="0"/>
              <a:t>Carbon-14 decays with a </a:t>
            </a:r>
            <a:r>
              <a:rPr lang="en-US" sz="1400" dirty="0" err="1" smtClean="0"/>
              <a:t>halflife</a:t>
            </a:r>
            <a:r>
              <a:rPr lang="en-US" sz="1400" dirty="0" smtClean="0"/>
              <a:t> of about 5730 years by the emission of an electron of energy 0.016 </a:t>
            </a:r>
            <a:r>
              <a:rPr lang="en-US" sz="1400" dirty="0" err="1" smtClean="0"/>
              <a:t>MeV</a:t>
            </a:r>
            <a:r>
              <a:rPr lang="en-US" sz="1400" dirty="0" smtClean="0"/>
              <a:t>. This changes the atomic number of the nucleus to 7, producing a nucleus of nitrogen-14. At equilibrium with the atmosphere, a gram of carbon shows an activity of about 15 decays per minute. </a:t>
            </a:r>
            <a:endParaRPr lang="en-US" sz="1400" dirty="0"/>
          </a:p>
        </p:txBody>
      </p:sp>
    </p:spTree>
    <p:custDataLst>
      <p:tags r:id="rId2"/>
    </p:custData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2"/>
          <p:cNvSpPr>
            <a:spLocks noGrp="1" noChangeArrowheads="1"/>
          </p:cNvSpPr>
          <p:nvPr>
            <p:ph type="title"/>
          </p:nvPr>
        </p:nvSpPr>
        <p:spPr/>
        <p:txBody>
          <a:bodyPr/>
          <a:lstStyle/>
          <a:p>
            <a:pPr eaLnBrk="1" hangingPunct="1"/>
            <a:r>
              <a:rPr lang="en-US" smtClean="0"/>
              <a:t>Half Life</a:t>
            </a:r>
          </a:p>
        </p:txBody>
      </p:sp>
      <p:pic>
        <p:nvPicPr>
          <p:cNvPr id="6" name="Half Life.wmv">
            <a:hlinkClick r:id="" action="ppaction://media"/>
          </p:cNvPr>
          <p:cNvPicPr>
            <a:picLocks noRot="1" noChangeAspect="1"/>
          </p:cNvPicPr>
          <p:nvPr>
            <a:videoFile r:link="rId1"/>
          </p:nvPr>
        </p:nvPicPr>
        <p:blipFill>
          <a:blip r:embed="rId4" cstate="print"/>
          <a:stretch>
            <a:fillRect/>
          </a:stretch>
        </p:blipFill>
        <p:spPr>
          <a:xfrm>
            <a:off x="1524000" y="1676400"/>
            <a:ext cx="6096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2"/>
          <p:cNvSpPr>
            <a:spLocks noGrp="1" noChangeArrowheads="1"/>
          </p:cNvSpPr>
          <p:nvPr>
            <p:ph type="title"/>
          </p:nvPr>
        </p:nvSpPr>
        <p:spPr/>
        <p:txBody>
          <a:bodyPr/>
          <a:lstStyle/>
          <a:p>
            <a:pPr eaLnBrk="1" hangingPunct="1"/>
            <a:r>
              <a:rPr lang="en-US" dirty="0" smtClean="0"/>
              <a:t>Radioactive Dating</a:t>
            </a:r>
          </a:p>
        </p:txBody>
      </p:sp>
      <p:sp>
        <p:nvSpPr>
          <p:cNvPr id="33797" name="Rectangle 3"/>
          <p:cNvSpPr>
            <a:spLocks noGrp="1" noChangeArrowheads="1"/>
          </p:cNvSpPr>
          <p:nvPr>
            <p:ph type="body" idx="1"/>
          </p:nvPr>
        </p:nvSpPr>
        <p:spPr/>
        <p:txBody>
          <a:bodyPr/>
          <a:lstStyle/>
          <a:p>
            <a:pPr eaLnBrk="1" hangingPunct="1"/>
            <a:r>
              <a:rPr lang="en-US" sz="2600" dirty="0" smtClean="0"/>
              <a:t>Each half-life, half of the remaining atoms are left </a:t>
            </a:r>
            <a:r>
              <a:rPr lang="en-US" sz="2600" dirty="0" err="1" smtClean="0"/>
              <a:t>undecayed</a:t>
            </a:r>
            <a:r>
              <a:rPr lang="en-US" sz="2600" dirty="0" smtClean="0"/>
              <a:t>.</a:t>
            </a:r>
          </a:p>
          <a:p>
            <a:pPr eaLnBrk="1" hangingPunct="1"/>
            <a:r>
              <a:rPr lang="en-US" sz="2600" dirty="0" smtClean="0"/>
              <a:t> One half-life--&gt; ½</a:t>
            </a:r>
          </a:p>
          <a:p>
            <a:pPr eaLnBrk="1" hangingPunct="1"/>
            <a:r>
              <a:rPr lang="en-US" sz="2600" dirty="0" smtClean="0"/>
              <a:t> Two half-lives--&gt; ½ x ½ = 1/4</a:t>
            </a:r>
          </a:p>
          <a:p>
            <a:pPr eaLnBrk="1" hangingPunct="1"/>
            <a:r>
              <a:rPr lang="en-US" sz="2600" dirty="0" smtClean="0"/>
              <a:t> Three half-lives--&gt; ½ x ½ x ½ = 1/8 </a:t>
            </a:r>
          </a:p>
          <a:p>
            <a:pPr eaLnBrk="1" hangingPunct="1"/>
            <a:r>
              <a:rPr lang="en-US" sz="2600" dirty="0" smtClean="0"/>
              <a:t> If the original number of atoms is known, the age of the sample can be determined by the fraction of atoms left.</a:t>
            </a:r>
          </a:p>
          <a:p>
            <a:pPr eaLnBrk="1" hangingPunct="1"/>
            <a:r>
              <a:rPr lang="en-US" sz="2600" dirty="0" smtClean="0"/>
              <a:t> This process is known as radioactive dating</a:t>
            </a:r>
          </a:p>
        </p:txBody>
      </p:sp>
    </p:spTree>
    <p:custDataLst>
      <p:tags r:id="rId1"/>
    </p:custData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TPQuestion"/>
          <p:cNvSpPr>
            <a:spLocks noGrp="1" noChangeArrowheads="1"/>
          </p:cNvSpPr>
          <p:nvPr>
            <p:ph type="title"/>
          </p:nvPr>
        </p:nvSpPr>
        <p:spPr/>
        <p:txBody>
          <a:bodyPr/>
          <a:lstStyle/>
          <a:p>
            <a:pPr eaLnBrk="1" hangingPunct="1"/>
            <a:r>
              <a:rPr lang="en-US" sz="2600" dirty="0" smtClean="0"/>
              <a:t>A sample of radioactive gas is produced.  After 20 minutes, only ¼ of the original gas remains.  What is the half life of the gas?</a:t>
            </a:r>
          </a:p>
        </p:txBody>
      </p:sp>
      <p:sp>
        <p:nvSpPr>
          <p:cNvPr id="34821" name="TPAnswers"/>
          <p:cNvSpPr>
            <a:spLocks noGrp="1" noChangeArrowheads="1"/>
          </p:cNvSpPr>
          <p:nvPr>
            <p:ph type="body" idx="1"/>
            <p:custDataLst>
              <p:tags r:id="rId2"/>
            </p:custDataLst>
          </p:nvPr>
        </p:nvSpPr>
        <p:spPr>
          <a:xfrm>
            <a:off x="457200" y="1600200"/>
            <a:ext cx="4114800" cy="5029200"/>
          </a:xfrm>
        </p:spPr>
        <p:txBody>
          <a:bodyPr/>
          <a:lstStyle/>
          <a:p>
            <a:pPr marL="571500" indent="-571500" eaLnBrk="1" hangingPunct="1">
              <a:buFont typeface="Wingdings" pitchFamily="2" charset="2"/>
              <a:buAutoNum type="alphaLcParenR"/>
            </a:pPr>
            <a:r>
              <a:rPr lang="en-US" smtClean="0"/>
              <a:t>5 minute</a:t>
            </a:r>
          </a:p>
          <a:p>
            <a:pPr marL="571500" indent="-571500" eaLnBrk="1" hangingPunct="1">
              <a:buFont typeface="Wingdings" pitchFamily="2" charset="2"/>
              <a:buAutoNum type="alphaLcParenR"/>
            </a:pPr>
            <a:r>
              <a:rPr lang="en-US" smtClean="0"/>
              <a:t>10 minutes</a:t>
            </a:r>
          </a:p>
          <a:p>
            <a:pPr marL="571500" indent="-571500" eaLnBrk="1" hangingPunct="1">
              <a:buFont typeface="Wingdings" pitchFamily="2" charset="2"/>
              <a:buAutoNum type="alphaLcParenR"/>
            </a:pPr>
            <a:r>
              <a:rPr lang="en-US" smtClean="0"/>
              <a:t>15 minutes</a:t>
            </a:r>
          </a:p>
          <a:p>
            <a:pPr marL="571500" indent="-571500" eaLnBrk="1" hangingPunct="1">
              <a:buFont typeface="Wingdings" pitchFamily="2" charset="2"/>
              <a:buAutoNum type="alphaLcParenR"/>
            </a:pPr>
            <a:r>
              <a:rPr lang="en-US" smtClean="0"/>
              <a:t>20 minutes</a:t>
            </a:r>
          </a:p>
        </p:txBody>
      </p:sp>
    </p:spTree>
    <p:custDataLst>
      <p:tags r:id="rId1"/>
    </p:custData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PQuestion"/>
          <p:cNvSpPr>
            <a:spLocks noGrp="1" noChangeArrowheads="1"/>
          </p:cNvSpPr>
          <p:nvPr>
            <p:ph type="title"/>
          </p:nvPr>
        </p:nvSpPr>
        <p:spPr/>
        <p:txBody>
          <a:bodyPr/>
          <a:lstStyle/>
          <a:p>
            <a:pPr eaLnBrk="1" hangingPunct="1"/>
            <a:r>
              <a:rPr lang="en-US" sz="2400" smtClean="0"/>
              <a:t>A sample of radioactive material with a half-life of 6 hours sits for a day (24 hrs).  How much of the original material remains?</a:t>
            </a:r>
          </a:p>
        </p:txBody>
      </p:sp>
      <p:sp>
        <p:nvSpPr>
          <p:cNvPr id="35845" name="TPAnswers"/>
          <p:cNvSpPr>
            <a:spLocks noGrp="1" noChangeArrowheads="1"/>
          </p:cNvSpPr>
          <p:nvPr>
            <p:ph type="body" idx="1"/>
            <p:custDataLst>
              <p:tags r:id="rId2"/>
            </p:custDataLst>
          </p:nvPr>
        </p:nvSpPr>
        <p:spPr>
          <a:xfrm>
            <a:off x="457200" y="1600200"/>
            <a:ext cx="4114800" cy="5029200"/>
          </a:xfrm>
        </p:spPr>
        <p:txBody>
          <a:bodyPr/>
          <a:lstStyle/>
          <a:p>
            <a:pPr marL="571500" indent="-571500" eaLnBrk="1" hangingPunct="1">
              <a:buFont typeface="Wingdings" pitchFamily="2" charset="2"/>
              <a:buAutoNum type="alphaLcParenR"/>
            </a:pPr>
            <a:r>
              <a:rPr lang="en-US" smtClean="0"/>
              <a:t>A half</a:t>
            </a:r>
          </a:p>
          <a:p>
            <a:pPr marL="571500" indent="-571500" eaLnBrk="1" hangingPunct="1">
              <a:buFont typeface="Wingdings" pitchFamily="2" charset="2"/>
              <a:buAutoNum type="alphaLcParenR"/>
            </a:pPr>
            <a:r>
              <a:rPr lang="en-US" smtClean="0"/>
              <a:t>A quarter</a:t>
            </a:r>
          </a:p>
          <a:p>
            <a:pPr marL="571500" indent="-571500" eaLnBrk="1" hangingPunct="1">
              <a:buFont typeface="Wingdings" pitchFamily="2" charset="2"/>
              <a:buAutoNum type="alphaLcParenR"/>
            </a:pPr>
            <a:r>
              <a:rPr lang="en-US" smtClean="0"/>
              <a:t>An eighth</a:t>
            </a:r>
          </a:p>
          <a:p>
            <a:pPr marL="571500" indent="-571500" eaLnBrk="1" hangingPunct="1">
              <a:buFont typeface="Wingdings" pitchFamily="2" charset="2"/>
              <a:buAutoNum type="alphaLcParenR"/>
            </a:pPr>
            <a:r>
              <a:rPr lang="en-US" smtClean="0"/>
              <a:t>A sixteenth</a:t>
            </a:r>
          </a:p>
        </p:txBody>
      </p:sp>
    </p:spTree>
    <p:custDataLst>
      <p:tags r:id="rId1"/>
    </p:custData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Procedure</a:t>
            </a:r>
            <a:endParaRPr lang="en-US" dirty="0"/>
          </a:p>
        </p:txBody>
      </p:sp>
      <p:sp>
        <p:nvSpPr>
          <p:cNvPr id="4" name="Footer Placeholder 3"/>
          <p:cNvSpPr>
            <a:spLocks noGrp="1"/>
          </p:cNvSpPr>
          <p:nvPr>
            <p:ph type="ftr" sz="quarter" idx="11"/>
          </p:nvPr>
        </p:nvSpPr>
        <p:spPr/>
        <p:txBody>
          <a:bodyPr/>
          <a:lstStyle/>
          <a:p>
            <a:pPr>
              <a:defRPr/>
            </a:pPr>
            <a:r>
              <a:rPr lang="en-US" smtClean="0"/>
              <a:t>p. </a:t>
            </a:r>
            <a:endParaRPr lang="en-US"/>
          </a:p>
        </p:txBody>
      </p:sp>
      <p:sp>
        <p:nvSpPr>
          <p:cNvPr id="5" name="Slide Number Placeholder 4"/>
          <p:cNvSpPr>
            <a:spLocks noGrp="1"/>
          </p:cNvSpPr>
          <p:nvPr>
            <p:ph type="sldNum" sz="quarter" idx="12"/>
          </p:nvPr>
        </p:nvSpPr>
        <p:spPr/>
        <p:txBody>
          <a:bodyPr/>
          <a:lstStyle/>
          <a:p>
            <a:pPr>
              <a:defRPr/>
            </a:pPr>
            <a:fld id="{82A9F01E-98FC-46AE-9711-A35E5BDEE606}" type="slidenum">
              <a:rPr lang="en-US" smtClean="0"/>
              <a:pPr>
                <a:defRPr/>
              </a:pPr>
              <a:t>65</a:t>
            </a:fld>
            <a:endParaRPr lang="en-US"/>
          </a:p>
        </p:txBody>
      </p:sp>
      <p:pic>
        <p:nvPicPr>
          <p:cNvPr id="138242" name="Picture 2"/>
          <p:cNvPicPr>
            <a:picLocks noGrp="1" noChangeAspect="1" noChangeArrowheads="1"/>
          </p:cNvPicPr>
          <p:nvPr>
            <p:ph idx="1"/>
          </p:nvPr>
        </p:nvPicPr>
        <p:blipFill>
          <a:blip r:embed="rId3" cstate="print"/>
          <a:srcRect/>
          <a:stretch>
            <a:fillRect/>
          </a:stretch>
        </p:blipFill>
        <p:spPr bwMode="auto">
          <a:xfrm>
            <a:off x="1182287" y="1371600"/>
            <a:ext cx="6779426" cy="5029200"/>
          </a:xfrm>
          <a:prstGeom prst="rect">
            <a:avLst/>
          </a:prstGeom>
          <a:noFill/>
          <a:ln w="9525">
            <a:noFill/>
            <a:miter lim="800000"/>
            <a:headEnd/>
            <a:tailEnd/>
          </a:ln>
        </p:spPr>
      </p:pic>
      <p:cxnSp>
        <p:nvCxnSpPr>
          <p:cNvPr id="8" name="Straight Connector 7"/>
          <p:cNvCxnSpPr/>
          <p:nvPr/>
        </p:nvCxnSpPr>
        <p:spPr bwMode="auto">
          <a:xfrm>
            <a:off x="2766965" y="2819400"/>
            <a:ext cx="0" cy="2667000"/>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9" name="Straight Connector 8"/>
          <p:cNvCxnSpPr/>
          <p:nvPr/>
        </p:nvCxnSpPr>
        <p:spPr bwMode="auto">
          <a:xfrm flipH="1">
            <a:off x="2229295" y="2776115"/>
            <a:ext cx="499265" cy="0"/>
          </a:xfrm>
          <a:prstGeom prst="line">
            <a:avLst/>
          </a:prstGeom>
          <a:solidFill>
            <a:schemeClr val="accent1"/>
          </a:solidFill>
          <a:ln w="25400" cap="flat" cmpd="sng" algn="ctr">
            <a:solidFill>
              <a:schemeClr val="tx2">
                <a:lumMod val="60000"/>
                <a:lumOff val="40000"/>
              </a:schemeClr>
            </a:solidFill>
            <a:prstDash val="solid"/>
            <a:round/>
            <a:headEnd type="none" w="med" len="med"/>
            <a:tailEnd type="none" w="med" len="med"/>
          </a:ln>
          <a:effectLst/>
        </p:spPr>
      </p:cxnSp>
      <p:cxnSp>
        <p:nvCxnSpPr>
          <p:cNvPr id="14" name="Straight Connector 13"/>
          <p:cNvCxnSpPr/>
          <p:nvPr/>
        </p:nvCxnSpPr>
        <p:spPr bwMode="auto">
          <a:xfrm flipH="1">
            <a:off x="2229296" y="4120290"/>
            <a:ext cx="1036934" cy="0"/>
          </a:xfrm>
          <a:prstGeom prst="line">
            <a:avLst/>
          </a:prstGeom>
          <a:solidFill>
            <a:schemeClr val="accent1"/>
          </a:solidFill>
          <a:ln w="25400" cap="flat" cmpd="sng" algn="ctr">
            <a:solidFill>
              <a:schemeClr val="tx2">
                <a:lumMod val="60000"/>
                <a:lumOff val="40000"/>
              </a:schemeClr>
            </a:solidFill>
            <a:prstDash val="solid"/>
            <a:round/>
            <a:headEnd type="none" w="med" len="med"/>
            <a:tailEnd type="none" w="med" len="med"/>
          </a:ln>
          <a:effectLst/>
        </p:spPr>
      </p:cxnSp>
      <p:cxnSp>
        <p:nvCxnSpPr>
          <p:cNvPr id="16" name="Straight Connector 15"/>
          <p:cNvCxnSpPr/>
          <p:nvPr/>
        </p:nvCxnSpPr>
        <p:spPr bwMode="auto">
          <a:xfrm flipH="1">
            <a:off x="2229296" y="4811580"/>
            <a:ext cx="1574604" cy="0"/>
          </a:xfrm>
          <a:prstGeom prst="line">
            <a:avLst/>
          </a:prstGeom>
          <a:solidFill>
            <a:schemeClr val="accent1"/>
          </a:solidFill>
          <a:ln w="25400" cap="flat" cmpd="sng" algn="ctr">
            <a:solidFill>
              <a:schemeClr val="tx2">
                <a:lumMod val="60000"/>
                <a:lumOff val="40000"/>
              </a:schemeClr>
            </a:solidFill>
            <a:prstDash val="solid"/>
            <a:round/>
            <a:headEnd type="none" w="med" len="med"/>
            <a:tailEnd type="none" w="med" len="med"/>
          </a:ln>
          <a:effectLst/>
        </p:spPr>
      </p:cxnSp>
      <p:cxnSp>
        <p:nvCxnSpPr>
          <p:cNvPr id="19" name="Straight Connector 18"/>
          <p:cNvCxnSpPr/>
          <p:nvPr/>
        </p:nvCxnSpPr>
        <p:spPr bwMode="auto">
          <a:xfrm flipH="1">
            <a:off x="2229297" y="5157225"/>
            <a:ext cx="2112273" cy="0"/>
          </a:xfrm>
          <a:prstGeom prst="line">
            <a:avLst/>
          </a:prstGeom>
          <a:solidFill>
            <a:schemeClr val="accent1"/>
          </a:solidFill>
          <a:ln w="25400" cap="flat" cmpd="sng" algn="ctr">
            <a:solidFill>
              <a:schemeClr val="tx2">
                <a:lumMod val="60000"/>
                <a:lumOff val="40000"/>
              </a:schemeClr>
            </a:solidFill>
            <a:prstDash val="solid"/>
            <a:round/>
            <a:headEnd type="none" w="med" len="med"/>
            <a:tailEnd type="none" w="med" len="med"/>
          </a:ln>
          <a:effectLst/>
        </p:spPr>
      </p:cxnSp>
      <p:cxnSp>
        <p:nvCxnSpPr>
          <p:cNvPr id="22" name="Straight Connector 21"/>
          <p:cNvCxnSpPr/>
          <p:nvPr/>
        </p:nvCxnSpPr>
        <p:spPr bwMode="auto">
          <a:xfrm flipH="1">
            <a:off x="2229295" y="5310845"/>
            <a:ext cx="2611544" cy="0"/>
          </a:xfrm>
          <a:prstGeom prst="line">
            <a:avLst/>
          </a:prstGeom>
          <a:solidFill>
            <a:schemeClr val="accent1"/>
          </a:solidFill>
          <a:ln w="25400" cap="flat" cmpd="sng" algn="ctr">
            <a:solidFill>
              <a:schemeClr val="tx2">
                <a:lumMod val="60000"/>
                <a:lumOff val="40000"/>
              </a:schemeClr>
            </a:solidFill>
            <a:prstDash val="solid"/>
            <a:round/>
            <a:headEnd type="none" w="med" len="med"/>
            <a:tailEnd type="none" w="med" len="med"/>
          </a:ln>
          <a:effectLst/>
        </p:spPr>
      </p:cxnSp>
      <p:cxnSp>
        <p:nvCxnSpPr>
          <p:cNvPr id="24" name="Straight Connector 23"/>
          <p:cNvCxnSpPr/>
          <p:nvPr/>
        </p:nvCxnSpPr>
        <p:spPr bwMode="auto">
          <a:xfrm flipH="1">
            <a:off x="2229295" y="5387655"/>
            <a:ext cx="3149214" cy="0"/>
          </a:xfrm>
          <a:prstGeom prst="line">
            <a:avLst/>
          </a:prstGeom>
          <a:solidFill>
            <a:schemeClr val="accent1"/>
          </a:solidFill>
          <a:ln w="25400" cap="flat" cmpd="sng" algn="ctr">
            <a:solidFill>
              <a:schemeClr val="tx2">
                <a:lumMod val="60000"/>
                <a:lumOff val="40000"/>
              </a:schemeClr>
            </a:solidFill>
            <a:prstDash val="solid"/>
            <a:round/>
            <a:headEnd type="none" w="med" len="med"/>
            <a:tailEnd type="none" w="med" len="med"/>
          </a:ln>
          <a:effectLst/>
        </p:spPr>
      </p:cxnSp>
      <p:cxnSp>
        <p:nvCxnSpPr>
          <p:cNvPr id="26" name="Straight Connector 25"/>
          <p:cNvCxnSpPr/>
          <p:nvPr/>
        </p:nvCxnSpPr>
        <p:spPr bwMode="auto">
          <a:xfrm>
            <a:off x="3304635" y="4158695"/>
            <a:ext cx="0" cy="1305770"/>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29" name="Straight Connector 28"/>
          <p:cNvCxnSpPr/>
          <p:nvPr/>
        </p:nvCxnSpPr>
        <p:spPr bwMode="auto">
          <a:xfrm>
            <a:off x="3842305" y="4849985"/>
            <a:ext cx="0" cy="614480"/>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31" name="Straight Connector 30"/>
          <p:cNvCxnSpPr/>
          <p:nvPr/>
        </p:nvCxnSpPr>
        <p:spPr bwMode="auto">
          <a:xfrm>
            <a:off x="4341570" y="5157225"/>
            <a:ext cx="0" cy="307240"/>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33" name="Straight Connector 32"/>
          <p:cNvCxnSpPr/>
          <p:nvPr/>
        </p:nvCxnSpPr>
        <p:spPr bwMode="auto">
          <a:xfrm>
            <a:off x="4879240" y="5349250"/>
            <a:ext cx="0" cy="115215"/>
          </a:xfrm>
          <a:prstGeom prst="line">
            <a:avLst/>
          </a:prstGeom>
          <a:solidFill>
            <a:schemeClr val="accent1"/>
          </a:solidFill>
          <a:ln w="25400" cap="flat" cmpd="sng" algn="ctr">
            <a:solidFill>
              <a:srgbClr val="FF0000"/>
            </a:solidFill>
            <a:prstDash val="solid"/>
            <a:round/>
            <a:headEnd type="none" w="med" len="med"/>
            <a:tailEnd type="none" w="med" len="med"/>
          </a:ln>
          <a:effectLst/>
        </p:spPr>
      </p:cxnSp>
      <p:cxnSp>
        <p:nvCxnSpPr>
          <p:cNvPr id="35" name="Straight Connector 34"/>
          <p:cNvCxnSpPr/>
          <p:nvPr/>
        </p:nvCxnSpPr>
        <p:spPr bwMode="auto">
          <a:xfrm>
            <a:off x="5378505" y="5387655"/>
            <a:ext cx="0" cy="76810"/>
          </a:xfrm>
          <a:prstGeom prst="line">
            <a:avLst/>
          </a:prstGeom>
          <a:solidFill>
            <a:schemeClr val="accent1"/>
          </a:solidFill>
          <a:ln w="25400" cap="flat" cmpd="sng" algn="ctr">
            <a:solidFill>
              <a:srgbClr val="FF0000"/>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
          <p:cNvSpPr>
            <a:spLocks noGrp="1" noChangeArrowheads="1"/>
          </p:cNvSpPr>
          <p:nvPr>
            <p:ph type="title"/>
          </p:nvPr>
        </p:nvSpPr>
        <p:spPr>
          <a:noFill/>
        </p:spPr>
        <p:txBody>
          <a:bodyPr lIns="90488" tIns="44450" rIns="90488" bIns="44450"/>
          <a:lstStyle/>
          <a:p>
            <a:pPr eaLnBrk="1" hangingPunct="1"/>
            <a:r>
              <a:rPr lang="en-US" dirty="0" smtClean="0"/>
              <a:t>Half Life</a:t>
            </a:r>
          </a:p>
        </p:txBody>
      </p:sp>
      <p:sp>
        <p:nvSpPr>
          <p:cNvPr id="1030" name="Rectangle 3"/>
          <p:cNvSpPr>
            <a:spLocks noGrp="1" noChangeArrowheads="1"/>
          </p:cNvSpPr>
          <p:nvPr>
            <p:ph type="body" idx="1"/>
          </p:nvPr>
        </p:nvSpPr>
        <p:spPr>
          <a:xfrm>
            <a:off x="381000" y="1371601"/>
            <a:ext cx="8382000" cy="533399"/>
          </a:xfrm>
          <a:noFill/>
        </p:spPr>
        <p:txBody>
          <a:bodyPr lIns="90488" tIns="44450" rIns="90488" bIns="44450"/>
          <a:lstStyle/>
          <a:p>
            <a:pPr eaLnBrk="1" hangingPunct="1">
              <a:lnSpc>
                <a:spcPct val="90000"/>
              </a:lnSpc>
            </a:pPr>
            <a:r>
              <a:rPr lang="en-US" sz="2600" dirty="0" smtClean="0"/>
              <a:t>What is the Half Life of this radioactive sample?</a:t>
            </a:r>
            <a:endParaRPr lang="en-US" sz="2200" dirty="0" smtClean="0"/>
          </a:p>
        </p:txBody>
      </p:sp>
      <p:pic>
        <p:nvPicPr>
          <p:cNvPr id="217092" name="Picture 4"/>
          <p:cNvPicPr>
            <a:picLocks noChangeAspect="1" noChangeArrowheads="1"/>
          </p:cNvPicPr>
          <p:nvPr/>
        </p:nvPicPr>
        <p:blipFill>
          <a:blip r:embed="rId4" cstate="print"/>
          <a:srcRect/>
          <a:stretch>
            <a:fillRect/>
          </a:stretch>
        </p:blipFill>
        <p:spPr bwMode="auto">
          <a:xfrm>
            <a:off x="1371600" y="2209800"/>
            <a:ext cx="6276647" cy="4000500"/>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Radioactive decay - Chart of the nuclides</a:t>
            </a:r>
            <a:endParaRPr lang="en-US" dirty="0"/>
          </a:p>
        </p:txBody>
      </p:sp>
      <p:sp>
        <p:nvSpPr>
          <p:cNvPr id="4" name="Footer Placeholder 3"/>
          <p:cNvSpPr>
            <a:spLocks noGrp="1"/>
          </p:cNvSpPr>
          <p:nvPr>
            <p:ph type="ftr" sz="quarter" idx="11"/>
          </p:nvPr>
        </p:nvSpPr>
        <p:spPr/>
        <p:txBody>
          <a:bodyPr/>
          <a:lstStyle/>
          <a:p>
            <a:pPr>
              <a:defRPr/>
            </a:pPr>
            <a:r>
              <a:rPr lang="en-US" smtClean="0"/>
              <a:t>p. </a:t>
            </a:r>
            <a:endParaRPr lang="en-US"/>
          </a:p>
        </p:txBody>
      </p:sp>
      <p:sp>
        <p:nvSpPr>
          <p:cNvPr id="5" name="Slide Number Placeholder 4"/>
          <p:cNvSpPr>
            <a:spLocks noGrp="1"/>
          </p:cNvSpPr>
          <p:nvPr>
            <p:ph type="sldNum" sz="quarter" idx="12"/>
          </p:nvPr>
        </p:nvSpPr>
        <p:spPr/>
        <p:txBody>
          <a:bodyPr/>
          <a:lstStyle/>
          <a:p>
            <a:pPr>
              <a:defRPr/>
            </a:pPr>
            <a:fld id="{82A9F01E-98FC-46AE-9711-A35E5BDEE606}" type="slidenum">
              <a:rPr lang="en-US" smtClean="0"/>
              <a:pPr>
                <a:defRPr/>
              </a:pPr>
              <a:t>67</a:t>
            </a:fld>
            <a:endParaRPr lang="en-US"/>
          </a:p>
        </p:txBody>
      </p:sp>
      <p:pic>
        <p:nvPicPr>
          <p:cNvPr id="140290" name="Picture 2"/>
          <p:cNvPicPr>
            <a:picLocks noChangeAspect="1" noChangeArrowheads="1"/>
          </p:cNvPicPr>
          <p:nvPr/>
        </p:nvPicPr>
        <p:blipFill>
          <a:blip r:embed="rId3" cstate="print"/>
          <a:srcRect/>
          <a:stretch>
            <a:fillRect/>
          </a:stretch>
        </p:blipFill>
        <p:spPr bwMode="auto">
          <a:xfrm>
            <a:off x="-7717600" y="15296145"/>
            <a:ext cx="10504646" cy="7103650"/>
          </a:xfrm>
          <a:prstGeom prst="rect">
            <a:avLst/>
          </a:prstGeom>
          <a:noFill/>
          <a:ln w="9525">
            <a:noFill/>
            <a:miter lim="800000"/>
            <a:headEnd/>
            <a:tailEnd/>
          </a:ln>
        </p:spPr>
      </p:pic>
      <p:pic>
        <p:nvPicPr>
          <p:cNvPr id="11265" name="Picture 1"/>
          <p:cNvPicPr>
            <a:picLocks noChangeAspect="1" noChangeArrowheads="1"/>
          </p:cNvPicPr>
          <p:nvPr/>
        </p:nvPicPr>
        <p:blipFill>
          <a:blip r:embed="rId4" cstate="print"/>
          <a:srcRect/>
          <a:stretch>
            <a:fillRect/>
          </a:stretch>
        </p:blipFill>
        <p:spPr bwMode="auto">
          <a:xfrm>
            <a:off x="577880" y="1355130"/>
            <a:ext cx="7826200" cy="51056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Fig24_1 margarine copy"/>
          <p:cNvPicPr>
            <a:picLocks noChangeAspect="1" noChangeArrowheads="1"/>
          </p:cNvPicPr>
          <p:nvPr/>
        </p:nvPicPr>
        <p:blipFill>
          <a:blip r:embed="rId3" cstate="print"/>
          <a:srcRect/>
          <a:stretch>
            <a:fillRect/>
          </a:stretch>
        </p:blipFill>
        <p:spPr bwMode="auto">
          <a:xfrm>
            <a:off x="1524000" y="1371600"/>
            <a:ext cx="5334000" cy="4182004"/>
          </a:xfrm>
          <a:prstGeom prst="rect">
            <a:avLst/>
          </a:prstGeom>
          <a:noFill/>
        </p:spPr>
      </p:pic>
      <p:pic>
        <p:nvPicPr>
          <p:cNvPr id="214019" name="Picture 3" descr="Fig24_1 olive oil copy"/>
          <p:cNvPicPr>
            <a:picLocks noChangeAspect="1" noChangeArrowheads="1"/>
          </p:cNvPicPr>
          <p:nvPr/>
        </p:nvPicPr>
        <p:blipFill>
          <a:blip r:embed="rId4" cstate="print"/>
          <a:srcRect/>
          <a:stretch>
            <a:fillRect/>
          </a:stretch>
        </p:blipFill>
        <p:spPr bwMode="auto">
          <a:xfrm>
            <a:off x="4724400" y="1447800"/>
            <a:ext cx="2417732" cy="3886200"/>
          </a:xfrm>
          <a:prstGeom prst="rect">
            <a:avLst/>
          </a:prstGeom>
          <a:noFill/>
        </p:spPr>
      </p:pic>
      <p:sp>
        <p:nvSpPr>
          <p:cNvPr id="214020" name="Rectangle 4"/>
          <p:cNvSpPr>
            <a:spLocks noGrp="1" noChangeArrowheads="1"/>
          </p:cNvSpPr>
          <p:nvPr>
            <p:ph type="title"/>
          </p:nvPr>
        </p:nvSpPr>
        <p:spPr/>
        <p:txBody>
          <a:bodyPr/>
          <a:lstStyle/>
          <a:p>
            <a:r>
              <a:rPr lang="en-US"/>
              <a:t>How to read a nutrition label: Margarine and Olive oil</a:t>
            </a:r>
          </a:p>
        </p:txBody>
      </p:sp>
      <p:sp>
        <p:nvSpPr>
          <p:cNvPr id="5" name="TextBox 4"/>
          <p:cNvSpPr txBox="1"/>
          <p:nvPr/>
        </p:nvSpPr>
        <p:spPr>
          <a:xfrm>
            <a:off x="304800" y="5638800"/>
            <a:ext cx="8534400" cy="830997"/>
          </a:xfrm>
          <a:prstGeom prst="rect">
            <a:avLst/>
          </a:prstGeom>
          <a:noFill/>
        </p:spPr>
        <p:txBody>
          <a:bodyPr wrap="square" rtlCol="0">
            <a:spAutoFit/>
          </a:bodyPr>
          <a:lstStyle/>
          <a:p>
            <a:pPr algn="ctr"/>
            <a:r>
              <a:rPr lang="en-US" dirty="0" smtClean="0"/>
              <a:t>What approximates the energy needed to increase the temperature of 1 gram of water by 1 °C</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descr="Fig24_2 butters b copy"/>
          <p:cNvPicPr>
            <a:picLocks noChangeAspect="1" noChangeArrowheads="1"/>
          </p:cNvPicPr>
          <p:nvPr/>
        </p:nvPicPr>
        <p:blipFill>
          <a:blip r:embed="rId3" cstate="print"/>
          <a:srcRect/>
          <a:stretch>
            <a:fillRect/>
          </a:stretch>
        </p:blipFill>
        <p:spPr bwMode="auto">
          <a:xfrm>
            <a:off x="2989263" y="3089275"/>
            <a:ext cx="3189287" cy="1708150"/>
          </a:xfrm>
          <a:prstGeom prst="rect">
            <a:avLst/>
          </a:prstGeom>
          <a:ln>
            <a:noFill/>
          </a:ln>
          <a:effectLst>
            <a:outerShdw blurRad="292100" dist="139700" dir="2700000" algn="tl" rotWithShape="0">
              <a:srgbClr val="333333">
                <a:alpha val="65000"/>
              </a:srgbClr>
            </a:outerShdw>
          </a:effectLst>
        </p:spPr>
      </p:pic>
      <p:sp>
        <p:nvSpPr>
          <p:cNvPr id="215043" name="Rectangle 3"/>
          <p:cNvSpPr>
            <a:spLocks noGrp="1" noChangeArrowheads="1"/>
          </p:cNvSpPr>
          <p:nvPr>
            <p:ph type="title"/>
          </p:nvPr>
        </p:nvSpPr>
        <p:spPr/>
        <p:txBody>
          <a:bodyPr/>
          <a:lstStyle/>
          <a:p>
            <a:r>
              <a:rPr lang="en-US"/>
              <a:t>Fats and oils at room temperature – What observations can we make?</a:t>
            </a:r>
          </a:p>
        </p:txBody>
      </p:sp>
      <p:pic>
        <p:nvPicPr>
          <p:cNvPr id="215044" name="Picture 4" descr="Fig24_2 butters a copy"/>
          <p:cNvPicPr>
            <a:picLocks noChangeAspect="1" noChangeArrowheads="1"/>
          </p:cNvPicPr>
          <p:nvPr/>
        </p:nvPicPr>
        <p:blipFill>
          <a:blip r:embed="rId4" cstate="print"/>
          <a:srcRect/>
          <a:stretch>
            <a:fillRect/>
          </a:stretch>
        </p:blipFill>
        <p:spPr bwMode="auto">
          <a:xfrm>
            <a:off x="763588" y="2006600"/>
            <a:ext cx="2901950" cy="1543050"/>
          </a:xfrm>
          <a:prstGeom prst="rect">
            <a:avLst/>
          </a:prstGeom>
          <a:ln>
            <a:noFill/>
          </a:ln>
          <a:effectLst>
            <a:outerShdw blurRad="292100" dist="139700" dir="2700000" algn="tl" rotWithShape="0">
              <a:srgbClr val="333333">
                <a:alpha val="65000"/>
              </a:srgbClr>
            </a:outerShdw>
          </a:effectLst>
        </p:spPr>
      </p:pic>
      <p:pic>
        <p:nvPicPr>
          <p:cNvPr id="215045" name="Picture 5" descr="Fig24_2 butters c copy"/>
          <p:cNvPicPr>
            <a:picLocks noChangeAspect="1" noChangeArrowheads="1"/>
          </p:cNvPicPr>
          <p:nvPr/>
        </p:nvPicPr>
        <p:blipFill>
          <a:blip r:embed="rId5" cstate="print"/>
          <a:srcRect/>
          <a:stretch>
            <a:fillRect/>
          </a:stretch>
        </p:blipFill>
        <p:spPr bwMode="auto">
          <a:xfrm>
            <a:off x="5797550" y="4575175"/>
            <a:ext cx="2809875" cy="1719263"/>
          </a:xfrm>
          <a:prstGeom prst="rect">
            <a:avLst/>
          </a:prstGeom>
          <a:ln>
            <a:noFill/>
          </a:ln>
          <a:effectLst>
            <a:outerShdw blurRad="292100" dist="139700" dir="2700000" algn="tl" rotWithShape="0">
              <a:srgbClr val="333333">
                <a:alpha val="65000"/>
              </a:srgbClr>
            </a:outerShdw>
          </a:effectLst>
        </p:spPr>
      </p:pic>
      <p:sp>
        <p:nvSpPr>
          <p:cNvPr id="215046" name="Text Box 6"/>
          <p:cNvSpPr txBox="1">
            <a:spLocks noChangeArrowheads="1"/>
          </p:cNvSpPr>
          <p:nvPr/>
        </p:nvSpPr>
        <p:spPr bwMode="auto">
          <a:xfrm>
            <a:off x="793750" y="3578225"/>
            <a:ext cx="1327150" cy="701675"/>
          </a:xfrm>
          <a:prstGeom prst="rect">
            <a:avLst/>
          </a:prstGeom>
          <a:noFill/>
          <a:ln w="9525">
            <a:noFill/>
            <a:miter lim="800000"/>
            <a:headEnd/>
            <a:tailEnd/>
          </a:ln>
          <a:effectLst/>
        </p:spPr>
        <p:txBody>
          <a:bodyPr wrap="none">
            <a:spAutoFit/>
          </a:bodyPr>
          <a:lstStyle/>
          <a:p>
            <a:pPr algn="ctr"/>
            <a:r>
              <a:rPr lang="en-US" sz="2000" dirty="0">
                <a:latin typeface="Arial" charset="0"/>
              </a:rPr>
              <a:t>Stick</a:t>
            </a:r>
          </a:p>
          <a:p>
            <a:pPr algn="ctr"/>
            <a:r>
              <a:rPr lang="en-US" sz="2000" dirty="0">
                <a:latin typeface="Arial" charset="0"/>
              </a:rPr>
              <a:t>Margarine</a:t>
            </a:r>
          </a:p>
        </p:txBody>
      </p:sp>
      <p:sp>
        <p:nvSpPr>
          <p:cNvPr id="215047" name="Text Box 7"/>
          <p:cNvSpPr txBox="1">
            <a:spLocks noChangeArrowheads="1"/>
          </p:cNvSpPr>
          <p:nvPr/>
        </p:nvSpPr>
        <p:spPr bwMode="auto">
          <a:xfrm>
            <a:off x="2532063" y="2019300"/>
            <a:ext cx="860425" cy="396875"/>
          </a:xfrm>
          <a:prstGeom prst="rect">
            <a:avLst/>
          </a:prstGeom>
          <a:noFill/>
          <a:ln w="9525">
            <a:noFill/>
            <a:miter lim="800000"/>
            <a:headEnd/>
            <a:tailEnd/>
          </a:ln>
          <a:effectLst/>
        </p:spPr>
        <p:txBody>
          <a:bodyPr wrap="none">
            <a:spAutoFit/>
          </a:bodyPr>
          <a:lstStyle/>
          <a:p>
            <a:pPr algn="ctr"/>
            <a:r>
              <a:rPr lang="en-US" sz="2000" dirty="0">
                <a:latin typeface="Arial" charset="0"/>
              </a:rPr>
              <a:t>Butter</a:t>
            </a:r>
          </a:p>
        </p:txBody>
      </p:sp>
      <p:sp>
        <p:nvSpPr>
          <p:cNvPr id="215048" name="Text Box 8"/>
          <p:cNvSpPr txBox="1">
            <a:spLocks noChangeArrowheads="1"/>
          </p:cNvSpPr>
          <p:nvPr/>
        </p:nvSpPr>
        <p:spPr bwMode="auto">
          <a:xfrm>
            <a:off x="2998788" y="4386263"/>
            <a:ext cx="1412875" cy="396875"/>
          </a:xfrm>
          <a:prstGeom prst="rect">
            <a:avLst/>
          </a:prstGeom>
          <a:noFill/>
          <a:ln w="9525">
            <a:noFill/>
            <a:miter lim="800000"/>
            <a:headEnd/>
            <a:tailEnd/>
          </a:ln>
          <a:effectLst/>
        </p:spPr>
        <p:txBody>
          <a:bodyPr wrap="none">
            <a:spAutoFit/>
          </a:bodyPr>
          <a:lstStyle/>
          <a:p>
            <a:pPr algn="ctr"/>
            <a:r>
              <a:rPr lang="en-US" sz="2000">
                <a:latin typeface="Arial" charset="0"/>
              </a:rPr>
              <a:t>Shortening</a:t>
            </a:r>
          </a:p>
        </p:txBody>
      </p:sp>
      <p:sp>
        <p:nvSpPr>
          <p:cNvPr id="215049" name="Text Box 9"/>
          <p:cNvSpPr txBox="1">
            <a:spLocks noChangeArrowheads="1"/>
          </p:cNvSpPr>
          <p:nvPr/>
        </p:nvSpPr>
        <p:spPr bwMode="auto">
          <a:xfrm>
            <a:off x="4598988" y="2439988"/>
            <a:ext cx="1638300" cy="701675"/>
          </a:xfrm>
          <a:prstGeom prst="rect">
            <a:avLst/>
          </a:prstGeom>
          <a:noFill/>
          <a:ln w="9525">
            <a:noFill/>
            <a:miter lim="800000"/>
            <a:headEnd/>
            <a:tailEnd/>
          </a:ln>
          <a:effectLst/>
        </p:spPr>
        <p:txBody>
          <a:bodyPr wrap="none">
            <a:spAutoFit/>
          </a:bodyPr>
          <a:lstStyle/>
          <a:p>
            <a:pPr algn="ctr"/>
            <a:r>
              <a:rPr lang="en-US" sz="2000" dirty="0">
                <a:latin typeface="Arial" charset="0"/>
              </a:rPr>
              <a:t>Easy Spread</a:t>
            </a:r>
          </a:p>
          <a:p>
            <a:pPr algn="ctr"/>
            <a:r>
              <a:rPr lang="en-US" sz="2000" dirty="0">
                <a:latin typeface="Arial" charset="0"/>
              </a:rPr>
              <a:t>Margarine</a:t>
            </a:r>
          </a:p>
        </p:txBody>
      </p:sp>
      <p:sp>
        <p:nvSpPr>
          <p:cNvPr id="215050" name="Text Box 10"/>
          <p:cNvSpPr txBox="1">
            <a:spLocks noChangeArrowheads="1"/>
          </p:cNvSpPr>
          <p:nvPr/>
        </p:nvSpPr>
        <p:spPr bwMode="auto">
          <a:xfrm>
            <a:off x="5835650" y="4591050"/>
            <a:ext cx="1371600" cy="396875"/>
          </a:xfrm>
          <a:prstGeom prst="rect">
            <a:avLst/>
          </a:prstGeom>
          <a:noFill/>
          <a:ln w="9525">
            <a:noFill/>
            <a:miter lim="800000"/>
            <a:headEnd/>
            <a:tailEnd/>
          </a:ln>
          <a:effectLst/>
        </p:spPr>
        <p:txBody>
          <a:bodyPr wrap="none">
            <a:spAutoFit/>
          </a:bodyPr>
          <a:lstStyle/>
          <a:p>
            <a:pPr algn="ctr"/>
            <a:r>
              <a:rPr lang="en-US" sz="2000">
                <a:latin typeface="Arial" charset="0"/>
              </a:rPr>
              <a:t>Canola Oil</a:t>
            </a:r>
          </a:p>
        </p:txBody>
      </p:sp>
      <p:sp>
        <p:nvSpPr>
          <p:cNvPr id="215051" name="Text Box 11"/>
          <p:cNvSpPr txBox="1">
            <a:spLocks noChangeArrowheads="1"/>
          </p:cNvSpPr>
          <p:nvPr/>
        </p:nvSpPr>
        <p:spPr bwMode="auto">
          <a:xfrm>
            <a:off x="7388225" y="5859463"/>
            <a:ext cx="1144588" cy="396875"/>
          </a:xfrm>
          <a:prstGeom prst="rect">
            <a:avLst/>
          </a:prstGeom>
          <a:noFill/>
          <a:ln w="9525">
            <a:noFill/>
            <a:miter lim="800000"/>
            <a:headEnd/>
            <a:tailEnd/>
          </a:ln>
          <a:effectLst/>
        </p:spPr>
        <p:txBody>
          <a:bodyPr wrap="none">
            <a:spAutoFit/>
          </a:bodyPr>
          <a:lstStyle/>
          <a:p>
            <a:pPr algn="ctr"/>
            <a:r>
              <a:rPr lang="en-US" sz="2000">
                <a:latin typeface="Arial" charset="0"/>
              </a:rPr>
              <a:t>Olive Oil</a:t>
            </a:r>
          </a:p>
        </p:txBody>
      </p:sp>
      <p:sp>
        <p:nvSpPr>
          <p:cNvPr id="215052" name="Text Box 12"/>
          <p:cNvSpPr txBox="1">
            <a:spLocks noChangeArrowheads="1"/>
          </p:cNvSpPr>
          <p:nvPr/>
        </p:nvSpPr>
        <p:spPr bwMode="auto">
          <a:xfrm>
            <a:off x="234950" y="5265738"/>
            <a:ext cx="5337175" cy="854075"/>
          </a:xfrm>
          <a:prstGeom prst="rect">
            <a:avLst/>
          </a:prstGeom>
          <a:noFill/>
          <a:ln w="9525">
            <a:noFill/>
            <a:miter lim="800000"/>
            <a:headEnd/>
            <a:tailEnd/>
          </a:ln>
          <a:effectLst/>
        </p:spPr>
        <p:txBody>
          <a:bodyPr>
            <a:spAutoFit/>
          </a:bodyPr>
          <a:lstStyle/>
          <a:p>
            <a:pPr algn="ctr">
              <a:spcBef>
                <a:spcPct val="50000"/>
              </a:spcBef>
            </a:pPr>
            <a:r>
              <a:rPr lang="en-US" sz="2000">
                <a:solidFill>
                  <a:srgbClr val="CC0000"/>
                </a:solidFill>
                <a:latin typeface="Arial" charset="0"/>
              </a:rPr>
              <a:t>Which are solids?  Liquids?</a:t>
            </a:r>
          </a:p>
          <a:p>
            <a:pPr algn="ctr">
              <a:spcBef>
                <a:spcPct val="50000"/>
              </a:spcBef>
            </a:pPr>
            <a:r>
              <a:rPr lang="en-US" sz="2000">
                <a:solidFill>
                  <a:srgbClr val="CC0000"/>
                </a:solidFill>
                <a:latin typeface="Arial" charset="0"/>
              </a:rPr>
              <a:t>Which are close to their melting temperature?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r>
              <a:rPr lang="en-US"/>
              <a:t>Fats and Oils </a:t>
            </a:r>
            <a:r>
              <a:rPr lang="en-US" i="1"/>
              <a:t>differ in </a:t>
            </a:r>
            <a:r>
              <a:rPr lang="en-US"/>
              <a:t/>
            </a:r>
            <a:br>
              <a:rPr lang="en-US"/>
            </a:br>
            <a:r>
              <a:rPr lang="en-US"/>
              <a:t>Their Physical State at Room Temperature</a:t>
            </a:r>
          </a:p>
        </p:txBody>
      </p:sp>
      <p:graphicFrame>
        <p:nvGraphicFramePr>
          <p:cNvPr id="191491" name="Group 3"/>
          <p:cNvGraphicFramePr>
            <a:graphicFrameLocks noGrp="1"/>
          </p:cNvGraphicFramePr>
          <p:nvPr>
            <p:ph type="tbl" idx="1"/>
          </p:nvPr>
        </p:nvGraphicFramePr>
        <p:xfrm>
          <a:off x="987425" y="1503363"/>
          <a:ext cx="7192963" cy="4260217"/>
        </p:xfrm>
        <a:graphic>
          <a:graphicData uri="http://schemas.openxmlformats.org/drawingml/2006/table">
            <a:tbl>
              <a:tblPr>
                <a:tableStyleId>{3C2FFA5D-87B4-456A-9821-1D502468CF0F}</a:tableStyleId>
              </a:tblPr>
              <a:tblGrid>
                <a:gridCol w="3603625"/>
                <a:gridCol w="2365375"/>
                <a:gridCol w="1223963"/>
              </a:tblGrid>
              <a:tr h="503238">
                <a:tc>
                  <a:txBody>
                    <a:bodyPr/>
                    <a:lstStyle/>
                    <a:p>
                      <a:pPr marL="0" marR="0" lvl="0" indent="0" algn="l"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dirty="0" smtClean="0">
                          <a:ln>
                            <a:noFill/>
                          </a:ln>
                          <a:solidFill>
                            <a:srgbClr val="0070C0"/>
                          </a:solidFill>
                          <a:effectLst/>
                        </a:rPr>
                        <a:t>Chicken Fat &amp; </a:t>
                      </a:r>
                    </a:p>
                    <a:p>
                      <a:pPr marL="0" marR="0" lvl="0" indent="0" algn="l"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dirty="0" smtClean="0">
                          <a:ln>
                            <a:noFill/>
                          </a:ln>
                          <a:solidFill>
                            <a:srgbClr val="0070C0"/>
                          </a:solidFill>
                          <a:effectLst/>
                        </a:rPr>
                        <a:t>Marbling in Meat</a:t>
                      </a:r>
                      <a:endParaRPr kumimoji="0" lang="en-US" sz="2000" b="1" i="0" u="none" strike="noStrike" cap="none" normalizeH="0" baseline="0" dirty="0" smtClean="0">
                        <a:ln>
                          <a:noFill/>
                        </a:ln>
                        <a:solidFill>
                          <a:srgbClr val="0070C0"/>
                        </a:solidFill>
                        <a:effectLst/>
                        <a:latin typeface="Comic Sans MS" pitchFamily="66"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solidFill>
                            <a:srgbClr val="0070C0"/>
                          </a:solidFill>
                          <a:effectLst/>
                        </a:rPr>
                        <a:t>Solid</a:t>
                      </a:r>
                      <a:endParaRPr kumimoji="0" lang="en-US" sz="2000" b="1" i="0" u="none" strike="noStrike" cap="none" normalizeH="0" baseline="0" smtClean="0">
                        <a:ln>
                          <a:noFill/>
                        </a:ln>
                        <a:solidFill>
                          <a:srgbClr val="0070C0"/>
                        </a:solidFill>
                        <a:effectLst/>
                        <a:latin typeface="Comic Sans MS" pitchFamily="66"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solidFill>
                            <a:srgbClr val="0070C0"/>
                          </a:solidFill>
                          <a:effectLst/>
                        </a:rPr>
                        <a:t>Fat</a:t>
                      </a:r>
                      <a:endParaRPr kumimoji="0" lang="en-US" sz="2000" b="1" i="0" u="none" strike="noStrike" cap="none" normalizeH="0" baseline="0" smtClean="0">
                        <a:ln>
                          <a:noFill/>
                        </a:ln>
                        <a:solidFill>
                          <a:srgbClr val="0070C0"/>
                        </a:solidFill>
                        <a:effectLst/>
                        <a:latin typeface="Comic Sans MS" pitchFamily="66" charset="0"/>
                      </a:endParaRPr>
                    </a:p>
                  </a:txBody>
                  <a:tcPr horzOverflow="overflow"/>
                </a:tc>
              </a:tr>
              <a:tr h="466725">
                <a:tc>
                  <a:txBody>
                    <a:bodyPr/>
                    <a:lstStyle/>
                    <a:p>
                      <a:pPr marL="0" marR="0" lvl="0" indent="0" algn="l"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dirty="0" smtClean="0">
                          <a:ln>
                            <a:noFill/>
                          </a:ln>
                          <a:solidFill>
                            <a:srgbClr val="0070C0"/>
                          </a:solidFill>
                          <a:effectLst/>
                        </a:rPr>
                        <a:t>Shortening (Crisco)</a:t>
                      </a:r>
                      <a:endParaRPr kumimoji="0" lang="en-US" sz="2000" b="1" i="0" u="none" strike="noStrike" cap="none" normalizeH="0" baseline="0" dirty="0" smtClean="0">
                        <a:ln>
                          <a:noFill/>
                        </a:ln>
                        <a:solidFill>
                          <a:srgbClr val="0070C0"/>
                        </a:solidFill>
                        <a:effectLst/>
                        <a:latin typeface="Comic Sans MS" pitchFamily="66"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solidFill>
                            <a:srgbClr val="0070C0"/>
                          </a:solidFill>
                          <a:effectLst/>
                        </a:rPr>
                        <a:t>Solid</a:t>
                      </a:r>
                      <a:endParaRPr kumimoji="0" lang="en-US" sz="2000" b="1" i="0" u="none" strike="noStrike" cap="none" normalizeH="0" baseline="0" smtClean="0">
                        <a:ln>
                          <a:noFill/>
                        </a:ln>
                        <a:solidFill>
                          <a:srgbClr val="0070C0"/>
                        </a:solidFill>
                        <a:effectLst/>
                        <a:latin typeface="Comic Sans MS" pitchFamily="66"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solidFill>
                            <a:srgbClr val="0070C0"/>
                          </a:solidFill>
                          <a:effectLst/>
                        </a:rPr>
                        <a:t>Fat</a:t>
                      </a:r>
                      <a:endParaRPr kumimoji="0" lang="en-US" sz="2000" b="1" i="0" u="none" strike="noStrike" cap="none" normalizeH="0" baseline="0" smtClean="0">
                        <a:ln>
                          <a:noFill/>
                        </a:ln>
                        <a:solidFill>
                          <a:srgbClr val="0070C0"/>
                        </a:solidFill>
                        <a:effectLst/>
                        <a:latin typeface="Comic Sans MS" pitchFamily="66" charset="0"/>
                      </a:endParaRPr>
                    </a:p>
                  </a:txBody>
                  <a:tcPr horzOverflow="overflow"/>
                </a:tc>
              </a:tr>
              <a:tr h="392113">
                <a:tc>
                  <a:txBody>
                    <a:bodyPr/>
                    <a:lstStyle/>
                    <a:p>
                      <a:pPr marL="0" marR="0" lvl="0" indent="0" algn="l"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dirty="0" smtClean="0">
                          <a:ln>
                            <a:noFill/>
                          </a:ln>
                          <a:solidFill>
                            <a:srgbClr val="0070C0"/>
                          </a:solidFill>
                          <a:effectLst/>
                        </a:rPr>
                        <a:t>Butter</a:t>
                      </a:r>
                      <a:endParaRPr kumimoji="0" lang="en-US" sz="2000" b="1" i="0" u="none" strike="noStrike" cap="none" normalizeH="0" baseline="0" dirty="0" smtClean="0">
                        <a:ln>
                          <a:noFill/>
                        </a:ln>
                        <a:solidFill>
                          <a:srgbClr val="0070C0"/>
                        </a:solidFill>
                        <a:effectLst/>
                        <a:latin typeface="Comic Sans MS" pitchFamily="66"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dirty="0" smtClean="0">
                          <a:ln>
                            <a:noFill/>
                          </a:ln>
                          <a:solidFill>
                            <a:srgbClr val="0070C0"/>
                          </a:solidFill>
                          <a:effectLst/>
                        </a:rPr>
                        <a:t>Solid</a:t>
                      </a:r>
                      <a:endParaRPr kumimoji="0" lang="en-US" sz="2000" b="1" i="0" u="none" strike="noStrike" cap="none" normalizeH="0" baseline="0" dirty="0" smtClean="0">
                        <a:ln>
                          <a:noFill/>
                        </a:ln>
                        <a:solidFill>
                          <a:srgbClr val="0070C0"/>
                        </a:solidFill>
                        <a:effectLst/>
                        <a:latin typeface="Comic Sans MS" pitchFamily="66"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dirty="0" smtClean="0">
                          <a:ln>
                            <a:noFill/>
                          </a:ln>
                          <a:solidFill>
                            <a:srgbClr val="0070C0"/>
                          </a:solidFill>
                          <a:effectLst/>
                        </a:rPr>
                        <a:t>Fat</a:t>
                      </a:r>
                      <a:endParaRPr kumimoji="0" lang="en-US" sz="2000" b="1" i="0" u="none" strike="noStrike" cap="none" normalizeH="0" baseline="0" dirty="0" smtClean="0">
                        <a:ln>
                          <a:noFill/>
                        </a:ln>
                        <a:solidFill>
                          <a:srgbClr val="0070C0"/>
                        </a:solidFill>
                        <a:effectLst/>
                        <a:latin typeface="Comic Sans MS" pitchFamily="66" charset="0"/>
                      </a:endParaRPr>
                    </a:p>
                  </a:txBody>
                  <a:tcPr horzOverflow="overflow"/>
                </a:tc>
              </a:tr>
              <a:tr h="417513">
                <a:tc>
                  <a:txBody>
                    <a:bodyPr/>
                    <a:lstStyle/>
                    <a:p>
                      <a:pPr marL="0" marR="0" lvl="0" indent="0" algn="l"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dirty="0" smtClean="0">
                          <a:ln>
                            <a:noFill/>
                          </a:ln>
                          <a:solidFill>
                            <a:srgbClr val="C00000"/>
                          </a:solidFill>
                          <a:effectLst/>
                        </a:rPr>
                        <a:t>Margarine</a:t>
                      </a:r>
                      <a:endParaRPr kumimoji="0" lang="en-US" sz="2000" b="1" i="0" u="none" strike="noStrike" cap="none" normalizeH="0" baseline="0" dirty="0" smtClean="0">
                        <a:ln>
                          <a:noFill/>
                        </a:ln>
                        <a:solidFill>
                          <a:srgbClr val="C00000"/>
                        </a:solidFill>
                        <a:effectLst/>
                        <a:latin typeface="Comic Sans MS" pitchFamily="66"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dirty="0" smtClean="0">
                          <a:ln>
                            <a:noFill/>
                          </a:ln>
                          <a:solidFill>
                            <a:srgbClr val="C00000"/>
                          </a:solidFill>
                          <a:effectLst/>
                        </a:rPr>
                        <a:t>Liquid-Solid mix</a:t>
                      </a:r>
                      <a:endParaRPr kumimoji="0" lang="en-US" sz="2000" b="1" i="0" u="none" strike="noStrike" cap="none" normalizeH="0" baseline="0" dirty="0" smtClean="0">
                        <a:ln>
                          <a:noFill/>
                        </a:ln>
                        <a:solidFill>
                          <a:srgbClr val="C00000"/>
                        </a:solidFill>
                        <a:effectLst/>
                        <a:latin typeface="Comic Sans MS" pitchFamily="66"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0066FF"/>
                        </a:buClr>
                        <a:buSzTx/>
                        <a:buFont typeface="Wingdings" pitchFamily="2" charset="2"/>
                        <a:buNone/>
                        <a:tabLst/>
                      </a:pPr>
                      <a:endParaRPr kumimoji="0" lang="en-US" sz="2000" b="0" i="0" u="none" strike="noStrike" cap="none" normalizeH="0" baseline="0" dirty="0" smtClean="0">
                        <a:ln>
                          <a:noFill/>
                        </a:ln>
                        <a:solidFill>
                          <a:srgbClr val="C00000"/>
                        </a:solidFill>
                        <a:effectLst/>
                        <a:latin typeface="Comic Sans MS" pitchFamily="66" charset="0"/>
                      </a:endParaRPr>
                    </a:p>
                  </a:txBody>
                  <a:tcPr horzOverflow="overflow"/>
                </a:tc>
              </a:tr>
              <a:tr h="439738">
                <a:tc>
                  <a:txBody>
                    <a:bodyPr/>
                    <a:lstStyle/>
                    <a:p>
                      <a:pPr marL="0" marR="0" lvl="0" indent="0" algn="l"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solidFill>
                            <a:srgbClr val="C00000"/>
                          </a:solidFill>
                          <a:effectLst/>
                        </a:rPr>
                        <a:t>“Promise” or “Benacol”</a:t>
                      </a:r>
                      <a:endParaRPr kumimoji="0" lang="en-US" sz="2000" b="1" i="0" u="none" strike="noStrike" cap="none" normalizeH="0" baseline="0" smtClean="0">
                        <a:ln>
                          <a:noFill/>
                        </a:ln>
                        <a:solidFill>
                          <a:srgbClr val="C00000"/>
                        </a:solidFill>
                        <a:effectLst/>
                        <a:latin typeface="Comic Sans MS" pitchFamily="66"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dirty="0" smtClean="0">
                          <a:ln>
                            <a:noFill/>
                          </a:ln>
                          <a:solidFill>
                            <a:srgbClr val="C00000"/>
                          </a:solidFill>
                          <a:effectLst/>
                        </a:rPr>
                        <a:t>Liquid-Solid mix</a:t>
                      </a:r>
                      <a:endParaRPr kumimoji="0" lang="en-US" sz="2000" b="1" i="0" u="none" strike="noStrike" cap="none" normalizeH="0" baseline="0" dirty="0" smtClean="0">
                        <a:ln>
                          <a:noFill/>
                        </a:ln>
                        <a:solidFill>
                          <a:srgbClr val="C00000"/>
                        </a:solidFill>
                        <a:effectLst/>
                        <a:latin typeface="Comic Sans MS" pitchFamily="66"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0066FF"/>
                        </a:buClr>
                        <a:buSzTx/>
                        <a:buFont typeface="Wingdings" pitchFamily="2" charset="2"/>
                        <a:buNone/>
                        <a:tabLst/>
                      </a:pPr>
                      <a:endParaRPr kumimoji="0" lang="en-US" sz="2000" b="0" i="0" u="none" strike="noStrike" cap="none" normalizeH="0" baseline="0" dirty="0" smtClean="0">
                        <a:ln>
                          <a:noFill/>
                        </a:ln>
                        <a:solidFill>
                          <a:srgbClr val="C00000"/>
                        </a:solidFill>
                        <a:effectLst/>
                        <a:latin typeface="Comic Sans MS" pitchFamily="66" charset="0"/>
                      </a:endParaRPr>
                    </a:p>
                  </a:txBody>
                  <a:tcPr horzOverflow="overflow"/>
                </a:tc>
              </a:tr>
              <a:tr h="493713">
                <a:tc>
                  <a:txBody>
                    <a:bodyPr/>
                    <a:lstStyle/>
                    <a:p>
                      <a:pPr marL="0" marR="0" lvl="0" indent="0" algn="l"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dirty="0" smtClean="0">
                          <a:ln>
                            <a:noFill/>
                          </a:ln>
                          <a:solidFill>
                            <a:schemeClr val="accent5">
                              <a:lumMod val="50000"/>
                            </a:schemeClr>
                          </a:solidFill>
                          <a:effectLst/>
                        </a:rPr>
                        <a:t>Olive Oil</a:t>
                      </a:r>
                      <a:endParaRPr kumimoji="0" lang="en-US" sz="2000" b="1" i="0" u="none" strike="noStrike" cap="none" normalizeH="0" baseline="0" dirty="0" smtClean="0">
                        <a:ln>
                          <a:noFill/>
                        </a:ln>
                        <a:solidFill>
                          <a:schemeClr val="accent5">
                            <a:lumMod val="50000"/>
                          </a:schemeClr>
                        </a:solidFill>
                        <a:effectLst/>
                        <a:latin typeface="Comic Sans MS" pitchFamily="66"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solidFill>
                            <a:schemeClr val="accent5">
                              <a:lumMod val="50000"/>
                            </a:schemeClr>
                          </a:solidFill>
                          <a:effectLst/>
                        </a:rPr>
                        <a:t>Liquid</a:t>
                      </a:r>
                      <a:endParaRPr kumimoji="0" lang="en-US" sz="2000" b="1" i="0" u="none" strike="noStrike" cap="none" normalizeH="0" baseline="0" smtClean="0">
                        <a:ln>
                          <a:noFill/>
                        </a:ln>
                        <a:solidFill>
                          <a:schemeClr val="accent5">
                            <a:lumMod val="50000"/>
                          </a:schemeClr>
                        </a:solidFill>
                        <a:effectLst/>
                        <a:latin typeface="Comic Sans MS" pitchFamily="66"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solidFill>
                            <a:schemeClr val="accent5">
                              <a:lumMod val="50000"/>
                            </a:schemeClr>
                          </a:solidFill>
                          <a:effectLst/>
                        </a:rPr>
                        <a:t>Oil</a:t>
                      </a:r>
                      <a:endParaRPr kumimoji="0" lang="en-US" sz="2000" b="1" i="0" u="none" strike="noStrike" cap="none" normalizeH="0" baseline="0" smtClean="0">
                        <a:ln>
                          <a:noFill/>
                        </a:ln>
                        <a:solidFill>
                          <a:schemeClr val="accent5">
                            <a:lumMod val="50000"/>
                          </a:schemeClr>
                        </a:solidFill>
                        <a:effectLst/>
                        <a:latin typeface="Comic Sans MS" pitchFamily="66" charset="0"/>
                      </a:endParaRPr>
                    </a:p>
                  </a:txBody>
                  <a:tcPr horzOverflow="overflow"/>
                </a:tc>
              </a:tr>
              <a:tr h="530225">
                <a:tc>
                  <a:txBody>
                    <a:bodyPr/>
                    <a:lstStyle/>
                    <a:p>
                      <a:pPr marL="0" marR="0" lvl="0" indent="0" algn="l"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dirty="0" smtClean="0">
                          <a:ln>
                            <a:noFill/>
                          </a:ln>
                          <a:solidFill>
                            <a:schemeClr val="accent5">
                              <a:lumMod val="50000"/>
                            </a:schemeClr>
                          </a:solidFill>
                          <a:effectLst/>
                        </a:rPr>
                        <a:t>Canola Oil</a:t>
                      </a:r>
                      <a:endParaRPr kumimoji="0" lang="en-US" sz="2000" b="1" i="0" u="none" strike="noStrike" cap="none" normalizeH="0" baseline="0" dirty="0" smtClean="0">
                        <a:ln>
                          <a:noFill/>
                        </a:ln>
                        <a:solidFill>
                          <a:schemeClr val="accent5">
                            <a:lumMod val="50000"/>
                          </a:schemeClr>
                        </a:solidFill>
                        <a:effectLst/>
                        <a:latin typeface="Comic Sans MS" pitchFamily="66"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dirty="0" smtClean="0">
                          <a:ln>
                            <a:noFill/>
                          </a:ln>
                          <a:solidFill>
                            <a:schemeClr val="accent5">
                              <a:lumMod val="50000"/>
                            </a:schemeClr>
                          </a:solidFill>
                          <a:effectLst/>
                        </a:rPr>
                        <a:t>Liquid</a:t>
                      </a:r>
                      <a:endParaRPr kumimoji="0" lang="en-US" sz="2000" b="1" i="0" u="none" strike="noStrike" cap="none" normalizeH="0" baseline="0" dirty="0" smtClean="0">
                        <a:ln>
                          <a:noFill/>
                        </a:ln>
                        <a:solidFill>
                          <a:schemeClr val="accent5">
                            <a:lumMod val="50000"/>
                          </a:schemeClr>
                        </a:solidFill>
                        <a:effectLst/>
                        <a:latin typeface="Comic Sans MS" pitchFamily="66"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solidFill>
                            <a:schemeClr val="accent5">
                              <a:lumMod val="50000"/>
                            </a:schemeClr>
                          </a:solidFill>
                          <a:effectLst/>
                        </a:rPr>
                        <a:t>Oil</a:t>
                      </a:r>
                      <a:endParaRPr kumimoji="0" lang="en-US" sz="2000" b="1" i="0" u="none" strike="noStrike" cap="none" normalizeH="0" baseline="0" smtClean="0">
                        <a:ln>
                          <a:noFill/>
                        </a:ln>
                        <a:solidFill>
                          <a:schemeClr val="accent5">
                            <a:lumMod val="50000"/>
                          </a:schemeClr>
                        </a:solidFill>
                        <a:effectLst/>
                        <a:latin typeface="Comic Sans MS" pitchFamily="66" charset="0"/>
                      </a:endParaRPr>
                    </a:p>
                  </a:txBody>
                  <a:tcPr horzOverflow="overflow"/>
                </a:tc>
              </a:tr>
              <a:tr h="754063">
                <a:tc>
                  <a:txBody>
                    <a:bodyPr/>
                    <a:lstStyle/>
                    <a:p>
                      <a:pPr marL="0" marR="0" lvl="0" indent="0" algn="l"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smtClean="0">
                          <a:ln>
                            <a:noFill/>
                          </a:ln>
                          <a:solidFill>
                            <a:schemeClr val="accent5">
                              <a:lumMod val="50000"/>
                            </a:schemeClr>
                          </a:solidFill>
                          <a:effectLst/>
                        </a:rPr>
                        <a:t>Fish Oil</a:t>
                      </a:r>
                      <a:endParaRPr kumimoji="0" lang="en-US" sz="2000" b="1" i="0" u="none" strike="noStrike" cap="none" normalizeH="0" baseline="0" smtClean="0">
                        <a:ln>
                          <a:noFill/>
                        </a:ln>
                        <a:solidFill>
                          <a:schemeClr val="accent5">
                            <a:lumMod val="50000"/>
                          </a:schemeClr>
                        </a:solidFill>
                        <a:effectLst/>
                        <a:latin typeface="Comic Sans MS" pitchFamily="66"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dirty="0" smtClean="0">
                          <a:ln>
                            <a:noFill/>
                          </a:ln>
                          <a:solidFill>
                            <a:schemeClr val="accent5">
                              <a:lumMod val="50000"/>
                            </a:schemeClr>
                          </a:solidFill>
                          <a:effectLst/>
                        </a:rPr>
                        <a:t>Liquid</a:t>
                      </a:r>
                      <a:endParaRPr kumimoji="0" lang="en-US" sz="2000" b="1" i="0" u="none" strike="noStrike" cap="none" normalizeH="0" baseline="0" dirty="0" smtClean="0">
                        <a:ln>
                          <a:noFill/>
                        </a:ln>
                        <a:solidFill>
                          <a:schemeClr val="accent5">
                            <a:lumMod val="50000"/>
                          </a:schemeClr>
                        </a:solidFill>
                        <a:effectLst/>
                        <a:latin typeface="Comic Sans MS" pitchFamily="66"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rgbClr val="0066FF"/>
                        </a:buClr>
                        <a:buSzTx/>
                        <a:buFont typeface="Wingdings" pitchFamily="2" charset="2"/>
                        <a:buNone/>
                        <a:tabLst/>
                      </a:pPr>
                      <a:r>
                        <a:rPr kumimoji="0" lang="en-US" sz="2000" u="none" strike="noStrike" cap="none" normalizeH="0" baseline="0" dirty="0" smtClean="0">
                          <a:ln>
                            <a:noFill/>
                          </a:ln>
                          <a:solidFill>
                            <a:schemeClr val="accent5">
                              <a:lumMod val="50000"/>
                            </a:schemeClr>
                          </a:solidFill>
                          <a:effectLst/>
                        </a:rPr>
                        <a:t>Oil</a:t>
                      </a:r>
                      <a:endParaRPr kumimoji="0" lang="en-US" sz="2000" b="1" i="0" u="none" strike="noStrike" cap="none" normalizeH="0" baseline="0" dirty="0" smtClean="0">
                        <a:ln>
                          <a:noFill/>
                        </a:ln>
                        <a:solidFill>
                          <a:schemeClr val="accent5">
                            <a:lumMod val="50000"/>
                          </a:schemeClr>
                        </a:solidFill>
                        <a:effectLst/>
                        <a:latin typeface="Comic Sans MS" pitchFamily="66" charset="0"/>
                      </a:endParaRPr>
                    </a:p>
                  </a:txBody>
                  <a:tcPr horzOverflow="overflow"/>
                </a:tc>
              </a:tr>
            </a:tbl>
          </a:graphicData>
        </a:graphic>
      </p:graphicFrame>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SLIDEGUID" val="3CD5984422DE405C8926EBCA05847E3C"/>
  <p:tag name="SLIDEID" val="3CD5984422DE405C8926EBCA05847E3C"/>
  <p:tag name="SLIDEORDER" val="1"/>
  <p:tag name="SLIDETYPE" val="Q"/>
  <p:tag name="DEMOGRAPHIC" val="False"/>
  <p:tag name="SPEEDSCORING" val="False"/>
  <p:tag name="VALUES" val="1¤2¤1¤1"/>
  <p:tag name="QUESTIONALIAS" val="A sample of radioactive gas is produced.  After 20 minutes, only ¼ of the original gas remains.  What is the half life of the gas?"/>
  <p:tag name="ANSWERSALIAS" val="5 minute¤10 minutes¤15 minutes¤20 minutes"/>
</p:tagLst>
</file>

<file path=ppt/tags/tag22.xml><?xml version="1.0" encoding="utf-8"?>
<p:tagLst xmlns:a="http://schemas.openxmlformats.org/drawingml/2006/main" xmlns:r="http://schemas.openxmlformats.org/officeDocument/2006/relationships" xmlns:p="http://schemas.openxmlformats.org/presentationml/2006/main">
  <p:tag name="TEXTLENGTH" val="44"/>
  <p:tag name="FONTSIZE" val="30"/>
  <p:tag name="BULLETTYPE" val="ppBulletAlphaLCParenRight"/>
</p:tagLst>
</file>

<file path=ppt/tags/tag23.xml><?xml version="1.0" encoding="utf-8"?>
<p:tagLst xmlns:a="http://schemas.openxmlformats.org/drawingml/2006/main" xmlns:r="http://schemas.openxmlformats.org/officeDocument/2006/relationships" xmlns:p="http://schemas.openxmlformats.org/presentationml/2006/main">
  <p:tag name="SLIDEGUID" val="E5BA9FC806EE4730B03FD2DCC6CF072D"/>
  <p:tag name="SLIDEID" val="E5BA9FC806EE4730B03FD2DCC6CF072D"/>
  <p:tag name="SLIDEORDER" val="1"/>
  <p:tag name="SLIDETYPE" val="Q"/>
  <p:tag name="DEMOGRAPHIC" val="False"/>
  <p:tag name="SPEEDSCORING" val="False"/>
  <p:tag name="VALUES" val="1¤1¤1¤2"/>
  <p:tag name="QUESTIONALIAS" val="A sample of radioactive material with a half-life of 6 hours sits for a day (24 hrs).  How much of the original material remains?"/>
  <p:tag name="ANSWERSALIAS" val="A half¤A quarter¤An eighth¤A sixteenth"/>
</p:tagLst>
</file>

<file path=ppt/tags/tag24.xml><?xml version="1.0" encoding="utf-8"?>
<p:tagLst xmlns:a="http://schemas.openxmlformats.org/drawingml/2006/main" xmlns:r="http://schemas.openxmlformats.org/officeDocument/2006/relationships" xmlns:p="http://schemas.openxmlformats.org/presentationml/2006/main">
  <p:tag name="TEXTLENGTH" val="41"/>
  <p:tag name="FONTSIZE" val="30"/>
  <p:tag name="BULLETTYPE" val="ppBulletAlphaLCParenRight"/>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Edge">
  <a:themeElements>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Edge">
      <a:majorFont>
        <a:latin typeface="Arial"/>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4586</TotalTime>
  <Pages>36</Pages>
  <Words>2767</Words>
  <Application>Microsoft Office PowerPoint</Application>
  <PresentationFormat>On-screen Show (4:3)</PresentationFormat>
  <Paragraphs>435</Paragraphs>
  <Slides>67</Slides>
  <Notes>64</Notes>
  <HiddenSlides>0</HiddenSlides>
  <MMClips>2</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67</vt:i4>
      </vt:variant>
    </vt:vector>
  </HeadingPairs>
  <TitlesOfParts>
    <vt:vector size="70" baseType="lpstr">
      <vt:lpstr>Edge</vt:lpstr>
      <vt:lpstr>Equation</vt:lpstr>
      <vt:lpstr>PHOTO-PAINT</vt:lpstr>
      <vt:lpstr>PowerPoint Presentation</vt:lpstr>
      <vt:lpstr>Grades</vt:lpstr>
      <vt:lpstr>Grades</vt:lpstr>
      <vt:lpstr>“Tis’ but a flesh wound”</vt:lpstr>
      <vt:lpstr>Chapters 24 and 25</vt:lpstr>
      <vt:lpstr>Atomic-Level Structure of Complex Materials Determines Properties</vt:lpstr>
      <vt:lpstr>How to read a nutrition label: Margarine and Olive oil</vt:lpstr>
      <vt:lpstr>Fats and oils at room temperature – What observations can we make?</vt:lpstr>
      <vt:lpstr>Fats and Oils differ in  Their Physical State at Room Temperature</vt:lpstr>
      <vt:lpstr>Sequence of melting temperatures</vt:lpstr>
      <vt:lpstr>Sequence of Melting Temperatures</vt:lpstr>
      <vt:lpstr>Fatty Acids – major component of fats and oils</vt:lpstr>
      <vt:lpstr>What difference does a tail make?</vt:lpstr>
      <vt:lpstr>How do we get oils? (lower melting temperatures) A new family of fatty acids</vt:lpstr>
      <vt:lpstr>How do we get oils? (lower melting temperatures) A new family of fatty acids</vt:lpstr>
      <vt:lpstr>What causes the kinks? Differences in the Tails</vt:lpstr>
      <vt:lpstr>What difference does a kink make?</vt:lpstr>
      <vt:lpstr>Fish that swim in the cold north Atlantic would have what type of fatty acid in their blood?</vt:lpstr>
      <vt:lpstr>If you were a fish, swimming in the cold North Atlantic, what would you want flowing through your veins?</vt:lpstr>
      <vt:lpstr>Why do kinks make a difference?</vt:lpstr>
      <vt:lpstr>What to look for?</vt:lpstr>
      <vt:lpstr>When rounding, one can be misled…</vt:lpstr>
      <vt:lpstr>Chemical composition: Triglycerides</vt:lpstr>
      <vt:lpstr>Biodiesel - Differing gel points</vt:lpstr>
      <vt:lpstr>Trans-Fatty Acids – doing away with the kinks</vt:lpstr>
      <vt:lpstr>Fats</vt:lpstr>
      <vt:lpstr>Mechanism for cardiac arrest</vt:lpstr>
      <vt:lpstr>90% of a major artery is blocked!</vt:lpstr>
      <vt:lpstr>Moving on to minerals…</vt:lpstr>
      <vt:lpstr>What are rocks made of?</vt:lpstr>
      <vt:lpstr>The basis of Silicate Minerals: The Silicate ion,  SiO44-</vt:lpstr>
      <vt:lpstr>What else do we need to make silicate minerals? </vt:lpstr>
      <vt:lpstr>SiO44-  - a versatile connector</vt:lpstr>
      <vt:lpstr>PowerPoint Presentation</vt:lpstr>
      <vt:lpstr>Minerals with Isolated Silica Tetrahedra</vt:lpstr>
      <vt:lpstr>Formation of Fibers</vt:lpstr>
      <vt:lpstr>Formation of Sheets</vt:lpstr>
      <vt:lpstr>Which of these minerals do you think contains a transition metal?</vt:lpstr>
      <vt:lpstr>Formation of Irregular Chunks</vt:lpstr>
      <vt:lpstr>Chapter 25  Nuclear Physics</vt:lpstr>
      <vt:lpstr>Modeling the nucleus</vt:lpstr>
      <vt:lpstr>Where does the mass go?  Why does the graph go down so steeply at low atomic mass?</vt:lpstr>
      <vt:lpstr>Why would the graph increase at large atomic mass?</vt:lpstr>
      <vt:lpstr>The graph abruptly ends.  What does this tell us about the range of the nuclear strong force?</vt:lpstr>
      <vt:lpstr>What two fundamental forces combine to make this shape for nuclei formation?</vt:lpstr>
      <vt:lpstr>Energy Released or Absorbed for nuclear process involving element “A”?</vt:lpstr>
      <vt:lpstr>Fusion</vt:lpstr>
      <vt:lpstr>Gravitational confinement</vt:lpstr>
      <vt:lpstr>Confinement using magnetic fields: Tocamak</vt:lpstr>
      <vt:lpstr>Fission</vt:lpstr>
      <vt:lpstr>Fission Process</vt:lpstr>
      <vt:lpstr>A chain reaction</vt:lpstr>
      <vt:lpstr>Fission Reactor</vt:lpstr>
      <vt:lpstr>Current applications for fission reactors</vt:lpstr>
      <vt:lpstr>Radioactive decay</vt:lpstr>
      <vt:lpstr>Ionizing Radiation</vt:lpstr>
      <vt:lpstr>The nuclear truth</vt:lpstr>
      <vt:lpstr>Potassium Iodide pills prevent concentration of I-131 in the thyroid</vt:lpstr>
      <vt:lpstr>Radium watches</vt:lpstr>
      <vt:lpstr>Half Life</vt:lpstr>
      <vt:lpstr>Half Life</vt:lpstr>
      <vt:lpstr>Radioactive Dating</vt:lpstr>
      <vt:lpstr>A sample of radioactive gas is produced.  After 20 minutes, only ¼ of the original gas remains.  What is the half life of the gas?</vt:lpstr>
      <vt:lpstr>A sample of radioactive material with a half-life of 6 hours sits for a day (24 hrs).  How much of the original material remains?</vt:lpstr>
      <vt:lpstr>Procedure</vt:lpstr>
      <vt:lpstr>Half Life</vt:lpstr>
      <vt:lpstr>Radioactive decay - Chart of the nuclides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Nuclear Processes</dc:title>
  <dc:creator>Michael Ware</dc:creator>
  <cp:lastModifiedBy>Windows User</cp:lastModifiedBy>
  <cp:revision>191</cp:revision>
  <cp:lastPrinted>1999-02-23T16:00:35Z</cp:lastPrinted>
  <dcterms:created xsi:type="dcterms:W3CDTF">1998-03-04T21:11:14Z</dcterms:created>
  <dcterms:modified xsi:type="dcterms:W3CDTF">2012-03-24T16:45:31Z</dcterms:modified>
</cp:coreProperties>
</file>