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13" r:id="rId2"/>
    <p:sldId id="314" r:id="rId3"/>
    <p:sldId id="316" r:id="rId4"/>
    <p:sldId id="335" r:id="rId5"/>
    <p:sldId id="321" r:id="rId6"/>
    <p:sldId id="317" r:id="rId7"/>
    <p:sldId id="319" r:id="rId8"/>
    <p:sldId id="328" r:id="rId9"/>
    <p:sldId id="284" r:id="rId10"/>
    <p:sldId id="336" r:id="rId11"/>
    <p:sldId id="309" r:id="rId12"/>
    <p:sldId id="292" r:id="rId13"/>
    <p:sldId id="312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7" autoAdjust="0"/>
    <p:restoredTop sz="79763" autoAdjust="0"/>
  </p:normalViewPr>
  <p:slideViewPr>
    <p:cSldViewPr>
      <p:cViewPr varScale="1">
        <p:scale>
          <a:sx n="79" d="100"/>
          <a:sy n="79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0FF9-CF97-4CD9-8E38-3E2E35597B3E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9E667-C673-4113-B7C9-F00EAA7A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2D9165D-50BC-4BA2-A711-09816FB3C6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E485E-9393-45C2-A02B-A72ED3E263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165D-50BC-4BA2-A711-09816FB3C6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165D-50BC-4BA2-A711-09816FB3C6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165D-50BC-4BA2-A711-09816FB3C69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165D-50BC-4BA2-A711-09816FB3C6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165D-50BC-4BA2-A711-09816FB3C6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E485E-9393-45C2-A02B-A72ED3E263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D0B90-99A1-4C0F-9B76-F9F52A42FA1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E485E-9393-45C2-A02B-A72ED3E263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E485E-9393-45C2-A02B-A72ED3E263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E485E-9393-45C2-A02B-A72ED3E263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E485E-9393-45C2-A02B-A72ED3E263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E485E-9393-45C2-A02B-A72ED3E263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E485E-9393-45C2-A02B-A72ED3E263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9165D-50BC-4BA2-A711-09816FB3C69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ACB19796-5F03-4518-859F-FBABE2BECD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8368E-9FE4-415C-91C4-F1E502A84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8AAA8-69C6-4334-9BAB-81B37802FC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11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223838"/>
          </a:xfrm>
        </p:spPr>
        <p:txBody>
          <a:bodyPr/>
          <a:lstStyle>
            <a:lvl1pPr>
              <a:defRPr/>
            </a:lvl1pPr>
          </a:lstStyle>
          <a:p>
            <a:fld id="{04773EDB-3E46-46A8-B8FE-A2E68C084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960A9-BA87-4E82-A5CC-7C359E6F35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28638-363E-4B1E-B8CA-31C8EB6401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8C3D0-BCFA-4C27-B433-26E80C36DF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F630E-7C98-4A4A-B9BF-EFF99CCDFD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47FED-37B1-49FE-9506-28C88D0479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277B-BC48-4FCC-88C3-BE0D9B9DA7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26594-8731-45E4-86A0-A838217702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368E3-2EB8-4ABB-B8AF-FB9BE69EA7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D0FCF56C-3AFC-4E1D-B5BC-999407900D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0" Type="http://schemas.openxmlformats.org/officeDocument/2006/relationships/image" Target="../media/image11.jpeg"/><Relationship Id="rId4" Type="http://schemas.openxmlformats.org/officeDocument/2006/relationships/tags" Target="../tags/tag14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8580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Chapter 18,19 and 20 </a:t>
            </a:r>
            <a:r>
              <a:rPr lang="en-US" dirty="0" smtClean="0">
                <a:solidFill>
                  <a:schemeClr val="bg1"/>
                </a:solidFill>
              </a:rPr>
              <a:t>Quiz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534400" cy="698500"/>
          </a:xfrm>
          <a:noFill/>
          <a:ln/>
        </p:spPr>
        <p:txBody>
          <a:bodyPr lIns="92075" tIns="46037" rIns="92075" bIns="46037">
            <a:normAutofit/>
          </a:bodyPr>
          <a:lstStyle/>
          <a:p>
            <a:r>
              <a:rPr lang="en-US" dirty="0" smtClean="0"/>
              <a:t>Time-of-Flight </a:t>
            </a:r>
            <a:r>
              <a:rPr lang="en-US" dirty="0"/>
              <a:t>Mass Spectrometer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286000" y="1371600"/>
            <a:ext cx="49149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80000"/>
              </a:spcAft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kinetic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energy =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½(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mass)(speed)</a:t>
            </a:r>
            <a:r>
              <a:rPr lang="en-US" sz="20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04800" y="2445603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omic Sans MS" pitchFamily="66" charset="0"/>
              </a:rPr>
              <a:t>If the above fragments are each ionized and given the same kinetic energy, which one gets </a:t>
            </a:r>
            <a:r>
              <a:rPr lang="en-US" sz="2400" dirty="0">
                <a:latin typeface="Comic Sans MS" pitchFamily="66" charset="0"/>
              </a:rPr>
              <a:t>to the </a:t>
            </a:r>
            <a:r>
              <a:rPr lang="en-US" sz="2400" dirty="0" smtClean="0">
                <a:latin typeface="Comic Sans MS" pitchFamily="66" charset="0"/>
              </a:rPr>
              <a:t>detector last? </a:t>
            </a:r>
            <a:endParaRPr lang="en-US" sz="1200" dirty="0">
              <a:latin typeface="Comic Sans MS" pitchFamily="66" charset="0"/>
            </a:endParaRPr>
          </a:p>
        </p:txBody>
      </p:sp>
      <p:sp>
        <p:nvSpPr>
          <p:cNvPr id="41" name="Content Placeholder 6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7543800" cy="1524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CO</a:t>
            </a:r>
            <a:r>
              <a:rPr lang="en-US" sz="3200" baseline="-25000" dirty="0" smtClean="0"/>
              <a:t>2		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	 PbO</a:t>
            </a:r>
            <a:r>
              <a:rPr lang="en-US" sz="3200" baseline="-25000" dirty="0" smtClean="0"/>
              <a:t>2	</a:t>
            </a:r>
            <a:r>
              <a:rPr lang="en-US" sz="3200" dirty="0" smtClean="0"/>
              <a:t>    CH</a:t>
            </a:r>
            <a:r>
              <a:rPr lang="en-US" sz="3200" baseline="-25000" dirty="0" smtClean="0"/>
              <a:t>4</a:t>
            </a:r>
          </a:p>
          <a:p>
            <a:pPr marL="514350" indent="-514350">
              <a:buFont typeface="+mj-lt"/>
              <a:buAutoNum type="alphaLcParenR"/>
            </a:pPr>
            <a:endParaRPr lang="en-US" baseline="-25000" dirty="0" smtClean="0"/>
          </a:p>
          <a:p>
            <a:pPr marL="514350" indent="-514350">
              <a:buNone/>
            </a:pPr>
            <a:endParaRPr lang="en-US" baseline="300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76600"/>
            <a:ext cx="4795838" cy="337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PQuestion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91550" cy="1295400"/>
          </a:xfrm>
        </p:spPr>
        <p:txBody>
          <a:bodyPr/>
          <a:lstStyle/>
          <a:p>
            <a:r>
              <a:rPr lang="en-US"/>
              <a:t>What formula represents this family of molecules?</a:t>
            </a:r>
          </a:p>
        </p:txBody>
      </p:sp>
      <p:pic>
        <p:nvPicPr>
          <p:cNvPr id="73732" name="Picture 4" descr="methane-300dpi-uncompress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3733800"/>
            <a:ext cx="796925" cy="792163"/>
          </a:xfrm>
          <a:prstGeom prst="rect">
            <a:avLst/>
          </a:prstGeom>
          <a:noFill/>
        </p:spPr>
      </p:pic>
      <p:pic>
        <p:nvPicPr>
          <p:cNvPr id="73733" name="Picture 5" descr="propa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4267200"/>
            <a:ext cx="1482725" cy="1130300"/>
          </a:xfrm>
          <a:prstGeom prst="rect">
            <a:avLst/>
          </a:prstGeom>
          <a:noFill/>
        </p:spPr>
      </p:pic>
      <p:pic>
        <p:nvPicPr>
          <p:cNvPr id="73734" name="Picture 6" descr="Fig19_study_guide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1600200"/>
            <a:ext cx="1960563" cy="1503363"/>
          </a:xfrm>
          <a:prstGeom prst="rect">
            <a:avLst/>
          </a:prstGeom>
          <a:noFill/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491413" y="4656138"/>
            <a:ext cx="651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CH</a:t>
            </a:r>
            <a:r>
              <a:rPr lang="en-US" sz="2000" baseline="-25000" dirty="0">
                <a:latin typeface="+mn-lt"/>
              </a:rPr>
              <a:t>4</a:t>
            </a:r>
            <a:endParaRPr lang="en-US" sz="2000" dirty="0">
              <a:latin typeface="+mn-lt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387975" y="5556250"/>
            <a:ext cx="969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+mn-lt"/>
              </a:rPr>
              <a:t>C</a:t>
            </a:r>
            <a:r>
              <a:rPr lang="en-US" sz="2000" baseline="-25000">
                <a:latin typeface="+mn-lt"/>
              </a:rPr>
              <a:t>3</a:t>
            </a:r>
            <a:r>
              <a:rPr lang="en-US" sz="2000">
                <a:latin typeface="+mn-lt"/>
              </a:rPr>
              <a:t>H</a:t>
            </a:r>
            <a:r>
              <a:rPr lang="en-US" sz="2000" baseline="-25000">
                <a:latin typeface="+mn-lt"/>
              </a:rPr>
              <a:t>8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221413" y="3055938"/>
            <a:ext cx="124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+mn-lt"/>
              </a:rPr>
              <a:t>C</a:t>
            </a:r>
            <a:r>
              <a:rPr lang="en-US" sz="2000" baseline="-25000">
                <a:latin typeface="+mn-lt"/>
              </a:rPr>
              <a:t>4</a:t>
            </a:r>
            <a:r>
              <a:rPr lang="en-US" sz="2000">
                <a:latin typeface="+mn-lt"/>
              </a:rPr>
              <a:t>H</a:t>
            </a:r>
            <a:r>
              <a:rPr lang="en-US" sz="2000" baseline="-25000">
                <a:latin typeface="+mn-lt"/>
              </a:rPr>
              <a:t>10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52400" y="4572000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Comic Sans MS" pitchFamily="66" charset="0"/>
              </a:rPr>
              <a:t>where n is an integer starting with 1</a:t>
            </a:r>
          </a:p>
        </p:txBody>
      </p:sp>
      <p:grpSp>
        <p:nvGrpSpPr>
          <p:cNvPr id="73740" name="ResponseCounter" hidden="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7000" y="4191000"/>
            <a:ext cx="508000" cy="2540000"/>
            <a:chOff x="184" y="2536"/>
            <a:chExt cx="320" cy="1600"/>
          </a:xfrm>
        </p:grpSpPr>
        <p:sp>
          <p:nvSpPr>
            <p:cNvPr id="73741" name="RCFloat" hidden="1"/>
            <p:cNvSpPr>
              <a:spLocks noChangeArrowheads="1"/>
            </p:cNvSpPr>
            <p:nvPr/>
          </p:nvSpPr>
          <p:spPr bwMode="auto">
            <a:xfrm>
              <a:off x="192" y="3816"/>
              <a:ext cx="304" cy="320"/>
            </a:xfrm>
            <a:prstGeom prst="can">
              <a:avLst>
                <a:gd name="adj" fmla="val 52632"/>
              </a:avLst>
            </a:prstGeom>
            <a:gradFill rotWithShape="0">
              <a:gsLst>
                <a:gs pos="0">
                  <a:schemeClr val="bg2">
                    <a:gamma/>
                    <a:tint val="41961"/>
                    <a:invGamma/>
                  </a:schemeClr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RCCan" hidden="1"/>
            <p:cNvSpPr>
              <a:spLocks noChangeArrowheads="1"/>
            </p:cNvSpPr>
            <p:nvPr/>
          </p:nvSpPr>
          <p:spPr bwMode="auto">
            <a:xfrm>
              <a:off x="184" y="2536"/>
              <a:ext cx="320" cy="1600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>
                    <a:alpha val="35001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latin typeface="Tahoma" pitchFamily="34" charset="0"/>
                </a:rPr>
                <a:t>0</a:t>
              </a:r>
            </a:p>
            <a:p>
              <a:pPr algn="ctr" eaLnBrk="0" hangingPunct="0"/>
              <a:r>
                <a:rPr lang="en-US" sz="1200" b="1">
                  <a:latin typeface="Tahoma" pitchFamily="34" charset="0"/>
                </a:rPr>
                <a:t>of</a:t>
              </a:r>
            </a:p>
            <a:p>
              <a:pPr algn="ctr" eaLnBrk="0" hangingPunct="0"/>
              <a:r>
                <a:rPr lang="en-US" sz="1200" b="1">
                  <a:latin typeface="Tahoma" pitchFamily="34" charset="0"/>
                </a:rPr>
                <a:t>5</a:t>
              </a:r>
            </a:p>
          </p:txBody>
        </p:sp>
      </p:grpSp>
      <p:grpSp>
        <p:nvGrpSpPr>
          <p:cNvPr id="73743" name="Countdown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178800" y="5216525"/>
            <a:ext cx="838200" cy="1514475"/>
            <a:chOff x="288" y="3216"/>
            <a:chExt cx="528" cy="954"/>
          </a:xfrm>
        </p:grpSpPr>
        <p:sp>
          <p:nvSpPr>
            <p:cNvPr id="73744" name="CDGlassBottom" hidden="1"/>
            <p:cNvSpPr>
              <a:spLocks noChangeArrowheads="1"/>
            </p:cNvSpPr>
            <p:nvPr/>
          </p:nvSpPr>
          <p:spPr bwMode="auto">
            <a:xfrm rot="16200000">
              <a:off x="426" y="386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CDGlassTop" hidden="1"/>
            <p:cNvSpPr>
              <a:spLocks noChangeArrowheads="1"/>
            </p:cNvSpPr>
            <p:nvPr/>
          </p:nvSpPr>
          <p:spPr bwMode="auto">
            <a:xfrm rot="5400000">
              <a:off x="426" y="3624"/>
              <a:ext cx="240" cy="168"/>
            </a:xfrm>
            <a:prstGeom prst="homePlate">
              <a:avLst>
                <a:gd name="adj" fmla="val 35714"/>
              </a:avLst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CDText" hidden="1"/>
            <p:cNvSpPr txBox="1">
              <a:spLocks noChangeArrowheads="1"/>
            </p:cNvSpPr>
            <p:nvPr/>
          </p:nvSpPr>
          <p:spPr bwMode="auto">
            <a:xfrm>
              <a:off x="288" y="3216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73747" name="CDCapTop" hidden="1"/>
            <p:cNvSpPr>
              <a:spLocks noChangeArrowheads="1"/>
            </p:cNvSpPr>
            <p:nvPr/>
          </p:nvSpPr>
          <p:spPr bwMode="auto">
            <a:xfrm>
              <a:off x="378" y="3486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CDCapBottom" hidden="1"/>
            <p:cNvSpPr>
              <a:spLocks noChangeArrowheads="1"/>
            </p:cNvSpPr>
            <p:nvPr/>
          </p:nvSpPr>
          <p:spPr bwMode="auto">
            <a:xfrm rot="10800000">
              <a:off x="378" y="4074"/>
              <a:ext cx="336" cy="9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749" name="AnswerNow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460750" y="6286500"/>
            <a:ext cx="2222500" cy="444500"/>
            <a:chOff x="2180" y="3960"/>
            <a:chExt cx="1400" cy="280"/>
          </a:xfrm>
        </p:grpSpPr>
        <p:sp>
          <p:nvSpPr>
            <p:cNvPr id="73750" name="ANShape" hidden="1"/>
            <p:cNvSpPr>
              <a:spLocks noChangeArrowheads="1"/>
            </p:cNvSpPr>
            <p:nvPr/>
          </p:nvSpPr>
          <p:spPr bwMode="auto">
            <a:xfrm>
              <a:off x="2180" y="3960"/>
              <a:ext cx="1400" cy="280"/>
            </a:xfrm>
            <a:prstGeom prst="bevel">
              <a:avLst>
                <a:gd name="adj" fmla="val 12500"/>
              </a:avLst>
            </a:prstGeom>
            <a:solidFill>
              <a:schemeClr val="accent1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ANText" hidden="1"/>
            <p:cNvSpPr txBox="1">
              <a:spLocks noChangeArrowheads="1"/>
            </p:cNvSpPr>
            <p:nvPr/>
          </p:nvSpPr>
          <p:spPr bwMode="auto">
            <a:xfrm>
              <a:off x="2180" y="3960"/>
              <a:ext cx="140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/>
              <a:r>
                <a:rPr lang="en-US" sz="2400" b="1">
                  <a:latin typeface="Garamond" pitchFamily="18" charset="0"/>
                </a:rPr>
                <a:t>Answer Now</a:t>
              </a:r>
            </a:p>
          </p:txBody>
        </p:sp>
      </p:grpSp>
      <p:sp>
        <p:nvSpPr>
          <p:cNvPr id="73752" name="TPAnswers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1600200"/>
            <a:ext cx="3081338" cy="263366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dirty="0"/>
              <a:t>(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baseline="-25000" dirty="0" smtClean="0"/>
              <a:t>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dirty="0" smtClean="0"/>
              <a:t>C</a:t>
            </a:r>
            <a:r>
              <a:rPr lang="en-US" baseline="-25000" dirty="0" smtClean="0"/>
              <a:t>n+3</a:t>
            </a:r>
            <a:r>
              <a:rPr lang="en-US" dirty="0" smtClean="0"/>
              <a:t>H</a:t>
            </a:r>
            <a:r>
              <a:rPr lang="en-US" baseline="-25000" dirty="0" smtClean="0"/>
              <a:t>n+9</a:t>
            </a:r>
            <a:endParaRPr lang="en-US" dirty="0" smtClean="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dirty="0" smtClean="0"/>
              <a:t>C</a:t>
            </a:r>
            <a:r>
              <a:rPr lang="en-US" baseline="-25000" dirty="0" smtClean="0"/>
              <a:t>n</a:t>
            </a:r>
            <a:r>
              <a:rPr lang="en-US" dirty="0" smtClean="0"/>
              <a:t>H</a:t>
            </a:r>
            <a:r>
              <a:rPr lang="en-US" baseline="-25000" dirty="0" smtClean="0"/>
              <a:t>2n+2</a:t>
            </a:r>
            <a:endParaRPr lang="en-US" dirty="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dirty="0"/>
              <a:t>C</a:t>
            </a:r>
            <a:r>
              <a:rPr lang="en-US" baseline="-25000" dirty="0"/>
              <a:t>n</a:t>
            </a:r>
            <a:r>
              <a:rPr lang="en-US" dirty="0"/>
              <a:t>H</a:t>
            </a:r>
            <a:r>
              <a:rPr lang="en-US" baseline="-25000" dirty="0"/>
              <a:t>n+2</a:t>
            </a:r>
            <a:endParaRPr lang="en-US" dirty="0"/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dirty="0" smtClean="0"/>
              <a:t>C</a:t>
            </a:r>
            <a:r>
              <a:rPr lang="en-US" baseline="-25000" dirty="0" smtClean="0"/>
              <a:t>2n</a:t>
            </a:r>
            <a:r>
              <a:rPr lang="en-US" dirty="0" smtClean="0"/>
              <a:t>H</a:t>
            </a:r>
            <a:r>
              <a:rPr lang="en-US" baseline="-25000" dirty="0" smtClean="0"/>
              <a:t>5n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924800" y="3810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6934200" cy="1295400"/>
          </a:xfrm>
        </p:spPr>
        <p:txBody>
          <a:bodyPr/>
          <a:lstStyle/>
          <a:p>
            <a:r>
              <a:rPr lang="en-US" dirty="0" smtClean="0"/>
              <a:t>What 2 groups of atoms are common to all three molecules?</a:t>
            </a:r>
            <a:endParaRPr lang="en-US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547813" y="1570038"/>
            <a:ext cx="7061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CH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CO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H -- Acetic acid (gives vinegar its taste)</a:t>
            </a:r>
            <a:endParaRPr lang="en-US" sz="2400" dirty="0">
              <a:latin typeface="+mn-lt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15975" y="3848100"/>
            <a:ext cx="41745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CH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(CH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)</a:t>
            </a:r>
            <a:r>
              <a:rPr lang="en-US" sz="2400" baseline="-25000" dirty="0" smtClean="0">
                <a:latin typeface="+mn-lt"/>
              </a:rPr>
              <a:t>10</a:t>
            </a:r>
            <a:r>
              <a:rPr lang="en-US" sz="2400" dirty="0" smtClean="0">
                <a:latin typeface="+mn-lt"/>
              </a:rPr>
              <a:t>CO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H</a:t>
            </a:r>
          </a:p>
          <a:p>
            <a:r>
              <a:rPr lang="en-US" sz="2400" dirty="0" err="1" smtClean="0">
                <a:latin typeface="+mn-lt"/>
              </a:rPr>
              <a:t>Lauric</a:t>
            </a:r>
            <a:r>
              <a:rPr lang="en-US" sz="2400" dirty="0" smtClean="0">
                <a:latin typeface="+mn-lt"/>
              </a:rPr>
              <a:t> acid – in coconut milk</a:t>
            </a:r>
            <a:endParaRPr lang="en-US" sz="2400" baseline="-25000" dirty="0">
              <a:latin typeface="+mn-lt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79425" y="6046788"/>
            <a:ext cx="8082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CH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(CH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)</a:t>
            </a:r>
            <a:r>
              <a:rPr lang="en-US" sz="2400" baseline="-25000" dirty="0" smtClean="0">
                <a:latin typeface="+mn-lt"/>
              </a:rPr>
              <a:t>14</a:t>
            </a:r>
            <a:r>
              <a:rPr lang="en-US" sz="2400" dirty="0" smtClean="0">
                <a:latin typeface="+mn-lt"/>
              </a:rPr>
              <a:t>CO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H -- </a:t>
            </a:r>
            <a:r>
              <a:rPr lang="en-US" sz="2400" dirty="0" err="1" smtClean="0">
                <a:latin typeface="+mn-lt"/>
              </a:rPr>
              <a:t>Palmitic</a:t>
            </a:r>
            <a:r>
              <a:rPr lang="en-US" sz="2400" dirty="0" smtClean="0">
                <a:latin typeface="+mn-lt"/>
              </a:rPr>
              <a:t> acid (palm oils, and animals)</a:t>
            </a:r>
            <a:endParaRPr lang="en-US" sz="2400" dirty="0">
              <a:latin typeface="+mn-lt"/>
            </a:endParaRPr>
          </a:p>
        </p:txBody>
      </p:sp>
      <p:pic>
        <p:nvPicPr>
          <p:cNvPr id="47115" name="Picture 11" descr="acetic ac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952500" cy="63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6" name="Picture 12" descr="palmiticac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953000"/>
            <a:ext cx="3775075" cy="103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17" name="Picture 13" descr="lauric ac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743200"/>
            <a:ext cx="2374900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l22_chime_colo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514600"/>
            <a:ext cx="4500774" cy="838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980148" y="152400"/>
            <a:ext cx="91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0"/>
            <a:ext cx="8001000" cy="1219200"/>
          </a:xfrm>
        </p:spPr>
        <p:txBody>
          <a:bodyPr/>
          <a:lstStyle/>
          <a:p>
            <a:r>
              <a:rPr lang="en-US" dirty="0" smtClean="0"/>
              <a:t>What molecule does this mass spectrum represent?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1828800" cy="281940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NO</a:t>
            </a:r>
            <a:endParaRPr lang="en-US" baseline="-250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</a:p>
          <a:p>
            <a:pPr marL="514350" indent="-514350">
              <a:buFont typeface="+mj-lt"/>
              <a:buAutoNum type="alphaLcParenR"/>
            </a:pPr>
            <a:endParaRPr lang="en-US" baseline="-25000" dirty="0" smtClean="0"/>
          </a:p>
          <a:p>
            <a:pPr marL="514350" indent="-514350">
              <a:buNone/>
            </a:pPr>
            <a:endParaRPr lang="en-US" baseline="30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236200" cy="196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44958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m/z is mass per charge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61040" y="1524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the </a:t>
            </a:r>
            <a:r>
              <a:rPr lang="en-US" dirty="0"/>
              <a:t>chemical </a:t>
            </a:r>
            <a:r>
              <a:rPr lang="en-US" dirty="0" smtClean="0"/>
              <a:t>formulae </a:t>
            </a:r>
            <a:r>
              <a:rPr lang="en-US" dirty="0"/>
              <a:t>for </a:t>
            </a:r>
            <a:r>
              <a:rPr lang="en-US" dirty="0" smtClean="0"/>
              <a:t>these molecules</a:t>
            </a:r>
            <a:endParaRPr lang="en-US" dirty="0"/>
          </a:p>
        </p:txBody>
      </p:sp>
      <p:pic>
        <p:nvPicPr>
          <p:cNvPr id="56330" name="Picture 10" descr="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2895600" cy="181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34" name="Picture 14" descr="S8-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981200"/>
            <a:ext cx="202882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36" name="Picture 16" descr="methane-300dpi-uncompress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981200"/>
            <a:ext cx="1828800" cy="181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l22_chime_colo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191000"/>
            <a:ext cx="4500774" cy="838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491301" y="4572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5105400" cy="762000"/>
          </a:xfrm>
        </p:spPr>
        <p:txBody>
          <a:bodyPr/>
          <a:lstStyle/>
          <a:p>
            <a:r>
              <a:rPr lang="en-US" dirty="0" smtClean="0"/>
              <a:t>T.N.T. vs. Dynamite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" y="13716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T.N.T. is just a fancy acronym for trinitrotoluene, the chemical name for dynamite.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They are not the same. They do not even have the same </a:t>
            </a:r>
            <a:r>
              <a:rPr lang="en-US" sz="2400" dirty="0" smtClean="0"/>
              <a:t>molecules </a:t>
            </a:r>
            <a:r>
              <a:rPr lang="en-US" sz="2400" dirty="0" smtClean="0"/>
              <a:t>in them.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They are not the same.  They have different proportions of the same elements though.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A stick of T.N.T. is the same thing as a stick of dynamite.</a:t>
            </a:r>
          </a:p>
          <a:p>
            <a:pPr marL="457200" indent="-457200">
              <a:buFont typeface="+mj-lt"/>
              <a:buAutoNum type="alphaLcParenR"/>
            </a:pPr>
            <a:endParaRPr lang="en-US" sz="2400" dirty="0" smtClean="0"/>
          </a:p>
          <a:p>
            <a:pPr marL="457200" indent="-457200">
              <a:buFont typeface="+mj-lt"/>
              <a:buAutoNum type="alphaLcParenR"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648200"/>
            <a:ext cx="2981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1134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66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781800" cy="609600"/>
          </a:xfrm>
        </p:spPr>
        <p:txBody>
          <a:bodyPr/>
          <a:lstStyle/>
          <a:p>
            <a:r>
              <a:rPr lang="en-US" dirty="0" smtClean="0"/>
              <a:t>Kick the tires and light the fires.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743200"/>
            <a:ext cx="48577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57200" y="1447800"/>
            <a:ext cx="7652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do you add to a mixture of chemicals to initialize a reaction? What does it do?</a:t>
            </a:r>
            <a:endParaRPr lang="en-US" sz="3200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228600" y="3429000"/>
            <a:ext cx="38829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1134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27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</a:t>
            </a:r>
            <a:r>
              <a:rPr lang="en-US" dirty="0" err="1"/>
              <a:t>Orbitals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Bonding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r="68182"/>
          <a:stretch>
            <a:fillRect/>
          </a:stretch>
        </p:blipFill>
        <p:spPr bwMode="auto">
          <a:xfrm>
            <a:off x="4191000" y="2971800"/>
            <a:ext cx="1066800" cy="1035050"/>
          </a:xfrm>
          <a:prstGeom prst="rect">
            <a:avLst/>
          </a:prstGeom>
          <a:noFill/>
          <a:ln/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 l="52272"/>
          <a:stretch>
            <a:fillRect/>
          </a:stretch>
        </p:blipFill>
        <p:spPr bwMode="auto">
          <a:xfrm>
            <a:off x="3886200" y="1447800"/>
            <a:ext cx="16002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162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309938" y="3276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ym typeface="Symbol" pitchFamily="18" charset="2"/>
              </a:rPr>
              <a:t></a:t>
            </a:r>
            <a:endParaRPr lang="en-US" sz="2800" dirty="0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3429000" y="3657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3429000" y="205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4114800" y="40227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H–H or H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27" name="TextBox 26"/>
          <p:cNvSpPr txBox="1"/>
          <p:nvPr/>
        </p:nvSpPr>
        <p:spPr>
          <a:xfrm>
            <a:off x="609600" y="4648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two hydrogen atoms combine they either bond or anti-bond.  Which orbital has more energy?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81134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64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Which way of writing the reaction of hydrogen with oxygen to make water </a:t>
            </a:r>
            <a:r>
              <a:rPr lang="en-US" sz="2400" dirty="0" smtClean="0"/>
              <a:t>complies </a:t>
            </a:r>
            <a:r>
              <a:rPr lang="en-US" sz="2400" dirty="0"/>
              <a:t>with conservation of </a:t>
            </a:r>
            <a:r>
              <a:rPr lang="en-US" sz="2400" dirty="0" smtClean="0"/>
              <a:t>matter?</a:t>
            </a:r>
            <a:endParaRPr lang="en-US" sz="2400" dirty="0"/>
          </a:p>
        </p:txBody>
      </p:sp>
      <p:sp>
        <p:nvSpPr>
          <p:cNvPr id="7270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981200"/>
            <a:ext cx="4114800" cy="32004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z="3200" dirty="0" smtClean="0">
                <a:sym typeface="Symbol" pitchFamily="18" charset="2"/>
              </a:rPr>
              <a:t> </a:t>
            </a:r>
            <a:r>
              <a:rPr lang="en-US" dirty="0" smtClean="0"/>
              <a:t>3H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z="3200" dirty="0" smtClean="0">
                <a:sym typeface="Symbol" pitchFamily="18" charset="2"/>
              </a:rPr>
              <a:t>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z="3200" dirty="0" smtClean="0">
                <a:sym typeface="Symbol" pitchFamily="18" charset="2"/>
              </a:rPr>
              <a:t>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baseline="-25000" dirty="0"/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H </a:t>
            </a:r>
            <a:r>
              <a:rPr lang="en-US" dirty="0"/>
              <a:t>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sz="3200" dirty="0" smtClean="0">
                <a:sym typeface="Symbol" pitchFamily="18" charset="2"/>
              </a:rPr>
              <a:t> </a:t>
            </a:r>
            <a:r>
              <a:rPr lang="en-US" dirty="0" smtClean="0"/>
              <a:t>H2O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z="3200" dirty="0" smtClean="0">
                <a:sym typeface="Symbol" pitchFamily="18" charset="2"/>
              </a:rPr>
              <a:t> </a:t>
            </a: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baseline="-25000" dirty="0" smtClean="0"/>
          </a:p>
          <a:p>
            <a:pPr marL="571500" indent="-571500">
              <a:buFont typeface="Wingdings" pitchFamily="2" charset="2"/>
              <a:buAutoNum type="alphaLcParenR"/>
            </a:pPr>
            <a:endParaRPr lang="en-US" baseline="-25000" dirty="0"/>
          </a:p>
          <a:p>
            <a:pPr marL="571500" indent="-571500">
              <a:buFont typeface="Wingdings" pitchFamily="2" charset="2"/>
              <a:buAutoNum type="alphaLcParenR"/>
            </a:pPr>
            <a:endParaRPr lang="en-US" baseline="-25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495800"/>
            <a:ext cx="70470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6515894" y="3771106"/>
            <a:ext cx="1295400" cy="1588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447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1600200"/>
            <a:ext cx="15049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34200" y="205740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1134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the process of separating Hydrogen and Oxygen from water called?</a:t>
            </a:r>
            <a:endParaRPr lang="en-US" sz="32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609600"/>
          </a:xfrm>
        </p:spPr>
        <p:txBody>
          <a:bodyPr/>
          <a:lstStyle/>
          <a:p>
            <a:pPr lvl="1"/>
            <a:r>
              <a:rPr lang="en-US" sz="2200" dirty="0" smtClean="0"/>
              <a:t>2H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 + energy </a:t>
            </a:r>
            <a:r>
              <a:rPr lang="en-US" sz="2200" dirty="0">
                <a:sym typeface="Symbol" pitchFamily="18" charset="2"/>
              </a:rPr>
              <a:t> 2H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 + O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 </a:t>
            </a:r>
          </a:p>
        </p:txBody>
      </p:sp>
      <p:pic>
        <p:nvPicPr>
          <p:cNvPr id="6" name="Picture 4" descr="make_hydrogen_resu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743200"/>
            <a:ext cx="4343400" cy="2778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732441" y="1371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80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Stirling</a:t>
            </a:r>
            <a:r>
              <a:rPr lang="en-US" dirty="0" smtClean="0"/>
              <a:t> Engine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59901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 required to run the </a:t>
            </a:r>
            <a:r>
              <a:rPr lang="en-US" sz="2400" dirty="0" err="1" smtClean="0"/>
              <a:t>Stirling</a:t>
            </a:r>
            <a:r>
              <a:rPr lang="en-US" sz="2400" dirty="0" smtClean="0"/>
              <a:t> engine?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5152" y="1595007"/>
            <a:ext cx="363824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/>
          <a:lstStyle/>
          <a:p>
            <a:r>
              <a:rPr lang="en-US" sz="3200" dirty="0"/>
              <a:t>Reactions Go at </a:t>
            </a:r>
            <a:r>
              <a:rPr lang="en-US" sz="3200" dirty="0" smtClean="0"/>
              <a:t>Different Speeds-</a:t>
            </a:r>
            <a:br>
              <a:rPr lang="en-US" sz="3200" dirty="0" smtClean="0"/>
            </a:br>
            <a:r>
              <a:rPr lang="en-US" sz="3200" dirty="0" smtClean="0"/>
              <a:t>Fill in the Blank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762000"/>
          </a:xfrm>
        </p:spPr>
        <p:txBody>
          <a:bodyPr/>
          <a:lstStyle/>
          <a:p>
            <a:r>
              <a:rPr lang="pt-BR" dirty="0" smtClean="0"/>
              <a:t>2 C</a:t>
            </a:r>
            <a:r>
              <a:rPr lang="pt-BR" baseline="-25000" dirty="0" smtClean="0"/>
              <a:t>7</a:t>
            </a:r>
            <a:r>
              <a:rPr lang="pt-BR" dirty="0" smtClean="0"/>
              <a:t>H</a:t>
            </a:r>
            <a:r>
              <a:rPr lang="pt-BR" baseline="-25000" dirty="0" smtClean="0"/>
              <a:t>5</a:t>
            </a:r>
            <a:r>
              <a:rPr lang="pt-BR" dirty="0" smtClean="0"/>
              <a:t>N</a:t>
            </a:r>
            <a:r>
              <a:rPr lang="pt-BR" baseline="-25000" dirty="0" smtClean="0"/>
              <a:t>3</a:t>
            </a:r>
            <a:r>
              <a:rPr lang="pt-BR" dirty="0" smtClean="0"/>
              <a:t>O</a:t>
            </a:r>
            <a:r>
              <a:rPr lang="pt-BR" baseline="-25000" dirty="0" smtClean="0"/>
              <a:t>6</a:t>
            </a:r>
            <a:r>
              <a:rPr lang="pt-BR" dirty="0" smtClean="0"/>
              <a:t> → __ N</a:t>
            </a:r>
            <a:r>
              <a:rPr lang="pt-BR" baseline="-25000" dirty="0" smtClean="0"/>
              <a:t>2</a:t>
            </a:r>
            <a:r>
              <a:rPr lang="pt-BR" dirty="0" smtClean="0"/>
              <a:t> + 5 H</a:t>
            </a:r>
            <a:r>
              <a:rPr lang="pt-BR" baseline="-25000" dirty="0" smtClean="0"/>
              <a:t>2</a:t>
            </a:r>
            <a:r>
              <a:rPr lang="pt-BR" dirty="0" smtClean="0"/>
              <a:t>O + 7 CO + 7C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052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05200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113441" y="304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243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PS100 F09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726F-9161-4D79-980C-FE34E5C5930A}" type="slidenum">
              <a:rPr lang="en-US"/>
              <a:pPr/>
              <a:t>21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655638"/>
          </a:xfrm>
        </p:spPr>
        <p:txBody>
          <a:bodyPr/>
          <a:lstStyle/>
          <a:p>
            <a:r>
              <a:rPr lang="en-US" dirty="0">
                <a:latin typeface="+mn-lt"/>
              </a:rPr>
              <a:t>Reactions are more likely to occur </a:t>
            </a:r>
            <a:r>
              <a:rPr lang="en-US" dirty="0" smtClean="0">
                <a:latin typeface="+mn-lt"/>
              </a:rPr>
              <a:t>if</a:t>
            </a:r>
            <a:endParaRPr lang="en-US" dirty="0">
              <a:latin typeface="+mn-lt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more collisions</a:t>
            </a:r>
            <a:r>
              <a:rPr lang="en-US" dirty="0"/>
              <a:t> between atoms and the collisions are </a:t>
            </a:r>
            <a:r>
              <a:rPr lang="en-US" dirty="0">
                <a:solidFill>
                  <a:srgbClr val="FF0000"/>
                </a:solidFill>
              </a:rPr>
              <a:t>more </a:t>
            </a:r>
            <a:r>
              <a:rPr lang="en-US" dirty="0" smtClean="0">
                <a:solidFill>
                  <a:srgbClr val="FF0000"/>
                </a:solidFill>
              </a:rPr>
              <a:t>vigorous, </a:t>
            </a:r>
            <a:r>
              <a:rPr lang="en-US" dirty="0" smtClean="0"/>
              <a:t>this happens when you</a:t>
            </a: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            Increase the </a:t>
            </a:r>
            <a:r>
              <a:rPr lang="en-US" sz="2800" u="sng" dirty="0" smtClean="0">
                <a:solidFill>
                  <a:srgbClr val="FF0000"/>
                </a:solidFill>
              </a:rPr>
              <a:t>______________</a:t>
            </a:r>
            <a:endParaRPr lang="en-US" u="sng" dirty="0">
              <a:solidFill>
                <a:srgbClr val="FF0000"/>
              </a:solidFill>
            </a:endParaRP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2.    The </a:t>
            </a:r>
            <a:r>
              <a:rPr lang="en-US" dirty="0">
                <a:solidFill>
                  <a:srgbClr val="0000FF"/>
                </a:solidFill>
              </a:rPr>
              <a:t>energy</a:t>
            </a:r>
            <a:r>
              <a:rPr lang="en-US" dirty="0"/>
              <a:t> of the system will </a:t>
            </a:r>
            <a:r>
              <a:rPr lang="en-US" dirty="0" smtClean="0">
                <a:solidFill>
                  <a:srgbClr val="0000FF"/>
                </a:solidFill>
              </a:rPr>
              <a:t>decrease</a:t>
            </a:r>
            <a:endParaRPr lang="en-US" dirty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3.    The </a:t>
            </a:r>
            <a:r>
              <a:rPr lang="en-US" dirty="0" smtClean="0">
                <a:solidFill>
                  <a:srgbClr val="009900"/>
                </a:solidFill>
              </a:rPr>
              <a:t>______</a:t>
            </a:r>
            <a:r>
              <a:rPr lang="en-US" dirty="0" smtClean="0"/>
              <a:t> </a:t>
            </a:r>
            <a:r>
              <a:rPr lang="en-US" dirty="0"/>
              <a:t>of the system will </a:t>
            </a:r>
            <a:r>
              <a:rPr lang="en-US" dirty="0" smtClean="0">
                <a:solidFill>
                  <a:srgbClr val="009900"/>
                </a:solidFill>
              </a:rPr>
              <a:t>increase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678668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(more than one answer)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13441" y="304800"/>
            <a:ext cx="9541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5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difference between temperature and heat?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186113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2860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85800" dist="50800" dir="5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5344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</a:t>
            </a:r>
            <a:r>
              <a:rPr lang="en-US" i="1" dirty="0" smtClean="0"/>
              <a:t>temperature</a:t>
            </a:r>
            <a:r>
              <a:rPr lang="en-US" dirty="0" smtClean="0"/>
              <a:t> of this system?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3186113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2514600"/>
            <a:ext cx="4343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800" dirty="0" smtClean="0"/>
              <a:t>33 Degrees Fahrenheit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800" dirty="0" smtClean="0"/>
              <a:t>0 Degrees Celsius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800" dirty="0" smtClean="0"/>
              <a:t>300 Joules Kelvin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800" dirty="0" smtClean="0"/>
              <a:t>90 lbs. Coal</a:t>
            </a:r>
          </a:p>
          <a:p>
            <a:pPr marL="342900" indent="-342900"/>
            <a:r>
              <a:rPr lang="en-US" sz="2800" dirty="0" smtClean="0"/>
              <a:t>e.-1 Degrees Celsius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3638550"/>
            <a:ext cx="3695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water freezes into ice</a:t>
            </a:r>
          </a:p>
        </p:txBody>
      </p:sp>
      <p:sp>
        <p:nvSpPr>
          <p:cNvPr id="1638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371600"/>
            <a:ext cx="6324600" cy="38100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The entropy of the universe decreases.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The entropy of the water/ice system increases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The water/ice system loses all its entropy</a:t>
            </a:r>
          </a:p>
          <a:p>
            <a:pPr marL="571500" indent="-571500" eaLnBrk="1" hangingPunct="1">
              <a:buFont typeface="Wingdings" pitchFamily="2" charset="2"/>
              <a:buAutoNum type="alphaLcParenR"/>
            </a:pPr>
            <a:r>
              <a:rPr lang="en-US" dirty="0" smtClean="0"/>
              <a:t>None of the above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law states: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2590800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dirty="0" smtClean="0"/>
              <a:t>	Changes occurring in natural systems always proceed in such a way that the total amount of “disorder” in the universe either is unchanged or increased.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Give an example of an irreversible process.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953000" y="4419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Which is true concerning the limits to efficiency?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2667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UcPeriod"/>
            </a:pPr>
            <a:r>
              <a:rPr lang="en-US" sz="2400" dirty="0" smtClean="0"/>
              <a:t>Energy can only partially be converted into heat.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sz="2400" dirty="0" smtClean="0"/>
              <a:t>Chemical potential energy can never change form.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Heat cannot be completely converted into kinetic energy.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sz="2400" dirty="0" smtClean="0"/>
              <a:t>You cannot get Macroscopic Kinetic Energy from a lower ordered form energy from.</a:t>
            </a:r>
          </a:p>
          <a:p>
            <a:pPr marL="514350" indent="-514350" eaLnBrk="1" hangingPunct="1">
              <a:buFont typeface="+mj-lt"/>
              <a:buAutoNum type="alphaUcPeriod"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5" name="Picture 4" descr="18-1 energy 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6934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Street jive theory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8382000" cy="3657600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How many atoms are in a molecule of aspirin?</a:t>
            </a:r>
          </a:p>
          <a:p>
            <a:r>
              <a:rPr lang="en-US" sz="2800" dirty="0" smtClean="0"/>
              <a:t>My brothers truck has a carbon fiber frame.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/>
              <a:t>Quit inhaling all the helium molecules from those balloons sir.</a:t>
            </a:r>
          </a:p>
          <a:p>
            <a:r>
              <a:rPr lang="en-US" sz="2800" dirty="0" smtClean="0"/>
              <a:t>The nitrogen in this room is mostly diatomic.</a:t>
            </a:r>
          </a:p>
          <a:p>
            <a:endParaRPr lang="en-US" sz="2000" dirty="0" smtClean="0"/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719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Which statement is incorrect and why?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16CD63B2FE841A1BC78294F3620CDCE"/>
  <p:tag name="SLIDEID" val="E16CD63B2FE841A1BC78294F3620CDCE"/>
  <p:tag name="SLIDEORDER" val="1"/>
  <p:tag name="SLIDETYPE" val="Q"/>
  <p:tag name="DEMOGRAPHIC" val="False"/>
  <p:tag name="TEAMASSIGN" val="False"/>
  <p:tag name="SPEEDSCORING" val="False"/>
  <p:tag name="CORRECTPOINTVALUE" val="2"/>
  <p:tag name="INCORRECTPOINTVALUE" val="1"/>
  <p:tag name="ZEROBASED" val="False"/>
  <p:tag name="DELIMITERS" val="3.1"/>
  <p:tag name="VALUES" val="1|smicln|2|smicln|1|smicln|1"/>
  <p:tag name="QUESTIONALIAS" val="What formula represents this family of molecules?"/>
  <p:tag name="ANSWERSALIAS" val="(CH2)n|smicln|CnH2n+2|smicln|CnHn+2|smicln|C2nH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Tube"/>
  <p:tag name="STY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Hourglass"/>
  <p:tag name="CDTIMELIMIT" val="10"/>
  <p:tag name="STYLE" val="4"/>
  <p:tag name="CDTIMELEFT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30"/>
  <p:tag name="FONTSIZE" val="32"/>
  <p:tag name="BULLETTYPE" val="ppBulletArabicPeriod"/>
  <p:tag name="ANSWERTEXT" val="(CH2)n&#10;CnH2n+2&#10;CnHn+2&#10;C2nH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6BD2CB63FD44406B55B460052A32D26"/>
  <p:tag name="SLIDEID" val="76BD2CB63FD44406B55B460052A32D26"/>
  <p:tag name="SLIDEORDER" val="1"/>
  <p:tag name="SLIDETYPE" val="Q"/>
  <p:tag name="DEMOGRAPHIC" val="False"/>
  <p:tag name="SPEEDSCORING" val="False"/>
  <p:tag name="VALUES" val="1¤1¤2"/>
  <p:tag name="QUESTIONALIAS" val="Which way of writing the reaction of hydrogen with oxygen to make water best complies with conservation of matter and describes what happens?"/>
  <p:tag name="ANSWERSALIAS" val="H2 + O2 -&gt; H2O¤H2 + ½ O2 -&gt; H2O¤2H2 + O2 -&gt;2 H2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52"/>
  <p:tag name="FONTSIZE" val="30"/>
  <p:tag name="BULLETTYPE" val="ppBulletAlphaLCParenRigh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23D67E0C2234C25B1BFA34F0BD58E07"/>
  <p:tag name="SLIDEID" val="723D67E0C2234C25B1BFA34F0BD58E07"/>
  <p:tag name="SLIDEORDER" val="1"/>
  <p:tag name="SLIDETYPE" val="Q"/>
  <p:tag name="DEMOGRAPHIC" val="False"/>
  <p:tag name="SPEEDSCORING" val="False"/>
  <p:tag name="VALUES" val="1¤2¤1¤1"/>
  <p:tag name="QUESTIONALIAS" val="When water freezes into ice"/>
  <p:tag name="ANSWERSALIAS" val="The entropy of the universe goes down.¤The entropy of the water/ice system goes down¤The entropy of the water/ice system goes up¤None of the abov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49"/>
  <p:tag name="FONTSIZE" val="30"/>
  <p:tag name="BULLETTYPE" val="ppBulletAlphaLCParenRigh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10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66CCFF"/>
      </a:accent1>
      <a:accent2>
        <a:srgbClr val="4C6D4E"/>
      </a:accent2>
      <a:accent3>
        <a:srgbClr val="FFFFFF"/>
      </a:accent3>
      <a:accent4>
        <a:srgbClr val="000000"/>
      </a:accent4>
      <a:accent5>
        <a:srgbClr val="B8E2FF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66CCFF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622</Words>
  <Application>Microsoft Office PowerPoint</Application>
  <PresentationFormat>On-screen Show (4:3)</PresentationFormat>
  <Paragraphs>138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Edge</vt:lpstr>
      <vt:lpstr>Chapter 18,19 and 20 Quiz</vt:lpstr>
      <vt:lpstr>Stirling Engine</vt:lpstr>
      <vt:lpstr>What is the difference between temperature and heat?</vt:lpstr>
      <vt:lpstr>What is the temperature of this system?</vt:lpstr>
      <vt:lpstr>When water freezes into ice</vt:lpstr>
      <vt:lpstr>What law states:</vt:lpstr>
      <vt:lpstr>Give an example of an irreversible process.</vt:lpstr>
      <vt:lpstr>Which is true concerning the limits to efficiency?</vt:lpstr>
      <vt:lpstr>Street jive theory</vt:lpstr>
      <vt:lpstr>Time-of-Flight Mass Spectrometer</vt:lpstr>
      <vt:lpstr>What formula represents this family of molecules?</vt:lpstr>
      <vt:lpstr>What 2 groups of atoms are common to all three molecules?</vt:lpstr>
      <vt:lpstr>What molecule does this mass spectrum represent?</vt:lpstr>
      <vt:lpstr>Write the chemical formulae for these molecules</vt:lpstr>
      <vt:lpstr>T.N.T. vs. Dynamite</vt:lpstr>
      <vt:lpstr>Kick the tires and light the fires.</vt:lpstr>
      <vt:lpstr>Molecular Orbitals and Bonding</vt:lpstr>
      <vt:lpstr>Which way of writing the reaction of hydrogen with oxygen to make water complies with conservation of matter?</vt:lpstr>
      <vt:lpstr>What is the process of separating Hydrogen and Oxygen from water called?</vt:lpstr>
      <vt:lpstr>Reactions Go at Different Speeds- Fill in the Blank</vt:lpstr>
      <vt:lpstr>Reactions are more likely to occur if</vt:lpstr>
    </vt:vector>
  </TitlesOfParts>
  <Company>BYU Physics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Office</cp:lastModifiedBy>
  <cp:revision>74</cp:revision>
  <dcterms:created xsi:type="dcterms:W3CDTF">2005-01-11T04:20:06Z</dcterms:created>
  <dcterms:modified xsi:type="dcterms:W3CDTF">2012-02-24T18:38:42Z</dcterms:modified>
</cp:coreProperties>
</file>