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ppt/tags/tag27.xml" ContentType="application/vnd.openxmlformats-officedocument.presentationml.tags+xml"/>
  <Override PartName="/ppt/notesSlides/notesSlide28.xml" ContentType="application/vnd.openxmlformats-officedocument.presentationml.notesSlide+xml"/>
  <Override PartName="/ppt/tags/tag28.xml" ContentType="application/vnd.openxmlformats-officedocument.presentationml.tags+xml"/>
  <Override PartName="/ppt/notesSlides/notesSlide29.xml" ContentType="application/vnd.openxmlformats-officedocument.presentationml.notesSlide+xml"/>
  <Override PartName="/ppt/tags/tag29.xml" ContentType="application/vnd.openxmlformats-officedocument.presentationml.tags+xml"/>
  <Override PartName="/ppt/notesSlides/notesSlide30.xml" ContentType="application/vnd.openxmlformats-officedocument.presentationml.notesSlide+xml"/>
  <Override PartName="/ppt/tags/tag30.xml" ContentType="application/vnd.openxmlformats-officedocument.presentationml.tags+xml"/>
  <Override PartName="/ppt/notesSlides/notesSlide31.xml" ContentType="application/vnd.openxmlformats-officedocument.presentationml.notesSlide+xml"/>
  <Override PartName="/ppt/tags/tag31.xml" ContentType="application/vnd.openxmlformats-officedocument.presentationml.tags+xml"/>
  <Override PartName="/ppt/notesSlides/notesSlide32.xml" ContentType="application/vnd.openxmlformats-officedocument.presentationml.notesSlide+xml"/>
  <Override PartName="/ppt/tags/tag32.xml" ContentType="application/vnd.openxmlformats-officedocument.presentationml.tags+xml"/>
  <Override PartName="/ppt/notesSlides/notesSlide33.xml" ContentType="application/vnd.openxmlformats-officedocument.presentationml.notesSlide+xml"/>
  <Override PartName="/ppt/tags/tag33.xml" ContentType="application/vnd.openxmlformats-officedocument.presentationml.tags+xml"/>
  <Override PartName="/ppt/notesSlides/notesSlide34.xml" ContentType="application/vnd.openxmlformats-officedocument.presentationml.notesSlide+xml"/>
  <Override PartName="/ppt/tags/tag34.xml" ContentType="application/vnd.openxmlformats-officedocument.presentationml.tags+xml"/>
  <Override PartName="/ppt/notesSlides/notesSlide35.xml" ContentType="application/vnd.openxmlformats-officedocument.presentationml.notesSlide+xml"/>
  <Override PartName="/ppt/tags/tag35.xml" ContentType="application/vnd.openxmlformats-officedocument.presentationml.tags+xml"/>
  <Override PartName="/ppt/notesSlides/notesSlide36.xml" ContentType="application/vnd.openxmlformats-officedocument.presentationml.notesSlide+xml"/>
  <Override PartName="/ppt/tags/tag36.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37.xml" ContentType="application/vnd.openxmlformats-officedocument.presentationml.tags+xml"/>
  <Override PartName="/ppt/notesSlides/notesSlide40.xml" ContentType="application/vnd.openxmlformats-officedocument.presentationml.notesSlide+xml"/>
  <Override PartName="/ppt/tags/tag38.xml" ContentType="application/vnd.openxmlformats-officedocument.presentationml.tags+xml"/>
  <Override PartName="/ppt/notesSlides/notesSlide41.xml" ContentType="application/vnd.openxmlformats-officedocument.presentationml.notesSlide+xml"/>
  <Override PartName="/ppt/tags/tag39.xml" ContentType="application/vnd.openxmlformats-officedocument.presentationml.tags+xml"/>
  <Override PartName="/ppt/notesSlides/notesSlide42.xml" ContentType="application/vnd.openxmlformats-officedocument.presentationml.notesSlide+xml"/>
  <Override PartName="/ppt/tags/tag40.xml" ContentType="application/vnd.openxmlformats-officedocument.presentationml.tags+xml"/>
  <Override PartName="/ppt/notesSlides/notesSlide43.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44.xml" ContentType="application/vnd.openxmlformats-officedocument.presentationml.notesSlide+xml"/>
  <Override PartName="/ppt/tags/tag43.xml" ContentType="application/vnd.openxmlformats-officedocument.presentationml.tags+xml"/>
  <Override PartName="/ppt/notesSlides/notesSlide45.xml" ContentType="application/vnd.openxmlformats-officedocument.presentationml.notesSlide+xml"/>
  <Override PartName="/ppt/tags/tag44.xml" ContentType="application/vnd.openxmlformats-officedocument.presentationml.tags+xml"/>
  <Override PartName="/ppt/notesSlides/notesSlide46.xml" ContentType="application/vnd.openxmlformats-officedocument.presentationml.notesSlide+xml"/>
  <Override PartName="/ppt/tags/tag45.xml" ContentType="application/vnd.openxmlformats-officedocument.presentationml.tags+xml"/>
  <Override PartName="/ppt/notesSlides/notesSlide47.xml" ContentType="application/vnd.openxmlformats-officedocument.presentationml.notesSlide+xml"/>
  <Override PartName="/ppt/tags/tag46.xml" ContentType="application/vnd.openxmlformats-officedocument.presentationml.tags+xml"/>
  <Override PartName="/ppt/notesSlides/notesSlide48.xml" ContentType="application/vnd.openxmlformats-officedocument.presentationml.notesSlide+xml"/>
  <Override PartName="/ppt/tags/tag47.xml" ContentType="application/vnd.openxmlformats-officedocument.presentationml.tags+xml"/>
  <Override PartName="/ppt/notesSlides/notesSlide49.xml" ContentType="application/vnd.openxmlformats-officedocument.presentationml.notesSlide+xml"/>
  <Override PartName="/ppt/tags/tag48.xml" ContentType="application/vnd.openxmlformats-officedocument.presentationml.tags+xml"/>
  <Override PartName="/ppt/notesSlides/notesSlide50.xml" ContentType="application/vnd.openxmlformats-officedocument.presentationml.notesSlide+xml"/>
  <Override PartName="/ppt/tags/tag49.xml" ContentType="application/vnd.openxmlformats-officedocument.presentationml.tags+xml"/>
  <Override PartName="/ppt/notesSlides/notesSlide51.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52.xml" ContentType="application/vnd.openxmlformats-officedocument.presentationml.notesSlide+xml"/>
  <Override PartName="/ppt/tags/tag52.xml" ContentType="application/vnd.openxmlformats-officedocument.presentationml.tags+xml"/>
  <Override PartName="/ppt/notesSlides/notesSlide53.xml" ContentType="application/vnd.openxmlformats-officedocument.presentationml.notesSlide+xml"/>
  <Override PartName="/ppt/tags/tag53.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54.xml" ContentType="application/vnd.openxmlformats-officedocument.presentationml.tags+xml"/>
  <Override PartName="/ppt/notesSlides/notesSlide56.xml" ContentType="application/vnd.openxmlformats-officedocument.presentationml.notesSlide+xml"/>
  <Override PartName="/ppt/tags/tag55.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56.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57.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58.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4"/>
  </p:notesMasterIdLst>
  <p:sldIdLst>
    <p:sldId id="387" r:id="rId2"/>
    <p:sldId id="388" r:id="rId3"/>
    <p:sldId id="363" r:id="rId4"/>
    <p:sldId id="364" r:id="rId5"/>
    <p:sldId id="365" r:id="rId6"/>
    <p:sldId id="366" r:id="rId7"/>
    <p:sldId id="367" r:id="rId8"/>
    <p:sldId id="368" r:id="rId9"/>
    <p:sldId id="369" r:id="rId10"/>
    <p:sldId id="370" r:id="rId11"/>
    <p:sldId id="371" r:id="rId12"/>
    <p:sldId id="372" r:id="rId13"/>
    <p:sldId id="373" r:id="rId14"/>
    <p:sldId id="374" r:id="rId15"/>
    <p:sldId id="375" r:id="rId16"/>
    <p:sldId id="376" r:id="rId17"/>
    <p:sldId id="377" r:id="rId18"/>
    <p:sldId id="389" r:id="rId19"/>
    <p:sldId id="378" r:id="rId20"/>
    <p:sldId id="379" r:id="rId21"/>
    <p:sldId id="380" r:id="rId22"/>
    <p:sldId id="381" r:id="rId23"/>
    <p:sldId id="382" r:id="rId24"/>
    <p:sldId id="383" r:id="rId25"/>
    <p:sldId id="384" r:id="rId26"/>
    <p:sldId id="385" r:id="rId27"/>
    <p:sldId id="386" r:id="rId28"/>
    <p:sldId id="340" r:id="rId29"/>
    <p:sldId id="342" r:id="rId30"/>
    <p:sldId id="343" r:id="rId31"/>
    <p:sldId id="344" r:id="rId32"/>
    <p:sldId id="345" r:id="rId33"/>
    <p:sldId id="346" r:id="rId34"/>
    <p:sldId id="347" r:id="rId35"/>
    <p:sldId id="348" r:id="rId36"/>
    <p:sldId id="390" r:id="rId37"/>
    <p:sldId id="349" r:id="rId38"/>
    <p:sldId id="350" r:id="rId39"/>
    <p:sldId id="351" r:id="rId40"/>
    <p:sldId id="391" r:id="rId41"/>
    <p:sldId id="353" r:id="rId42"/>
    <p:sldId id="354" r:id="rId43"/>
    <p:sldId id="355" r:id="rId44"/>
    <p:sldId id="356" r:id="rId45"/>
    <p:sldId id="357" r:id="rId46"/>
    <p:sldId id="358" r:id="rId47"/>
    <p:sldId id="359" r:id="rId48"/>
    <p:sldId id="360" r:id="rId49"/>
    <p:sldId id="361" r:id="rId50"/>
    <p:sldId id="362" r:id="rId51"/>
    <p:sldId id="312" r:id="rId52"/>
    <p:sldId id="314" r:id="rId53"/>
    <p:sldId id="317" r:id="rId54"/>
    <p:sldId id="315" r:id="rId55"/>
    <p:sldId id="316" r:id="rId56"/>
    <p:sldId id="320" r:id="rId57"/>
    <p:sldId id="321" r:id="rId58"/>
    <p:sldId id="323" r:id="rId59"/>
    <p:sldId id="324" r:id="rId60"/>
    <p:sldId id="325" r:id="rId61"/>
    <p:sldId id="326" r:id="rId62"/>
    <p:sldId id="327" r:id="rId63"/>
    <p:sldId id="328" r:id="rId64"/>
    <p:sldId id="329" r:id="rId65"/>
    <p:sldId id="330" r:id="rId66"/>
    <p:sldId id="331" r:id="rId67"/>
    <p:sldId id="332" r:id="rId68"/>
    <p:sldId id="333" r:id="rId69"/>
    <p:sldId id="334" r:id="rId70"/>
    <p:sldId id="337" r:id="rId71"/>
    <p:sldId id="392" r:id="rId72"/>
    <p:sldId id="338" r:id="rId73"/>
  </p:sldIdLst>
  <p:sldSz cx="9144000" cy="6858000" type="screen4x3"/>
  <p:notesSz cx="7315200" cy="9601200"/>
  <p:custDataLst>
    <p:tags r:id="rId75"/>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FF"/>
    <a:srgbClr val="0000FF"/>
    <a:srgbClr val="66CCFF"/>
    <a:srgbClr val="0066FF"/>
    <a:srgbClr val="33CC33"/>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6085" autoAdjust="0"/>
  </p:normalViewPr>
  <p:slideViewPr>
    <p:cSldViewPr>
      <p:cViewPr varScale="1">
        <p:scale>
          <a:sx n="91" d="100"/>
          <a:sy n="91" d="100"/>
        </p:scale>
        <p:origin x="-96" y="-47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endParaRPr lang="en-US"/>
          </a:p>
        </p:txBody>
      </p:sp>
      <p:sp>
        <p:nvSpPr>
          <p:cNvPr id="6147"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endParaRPr lang="en-US"/>
          </a:p>
        </p:txBody>
      </p:sp>
      <p:sp>
        <p:nvSpPr>
          <p:cNvPr id="6148"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p:spPr>
      </p:sp>
      <p:sp>
        <p:nvSpPr>
          <p:cNvPr id="6149"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50"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endParaRPr lang="en-US"/>
          </a:p>
        </p:txBody>
      </p:sp>
      <p:sp>
        <p:nvSpPr>
          <p:cNvPr id="6151"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fld id="{402D0B90-99A1-4C0F-9B76-F9F52A42FA1F}" type="slidenum">
              <a:rPr lang="en-US"/>
              <a:pPr/>
              <a:t>‹#›</a:t>
            </a:fld>
            <a:endParaRPr lang="en-US"/>
          </a:p>
        </p:txBody>
      </p:sp>
    </p:spTree>
    <p:extLst>
      <p:ext uri="{BB962C8B-B14F-4D97-AF65-F5344CB8AC3E}">
        <p14:creationId xmlns:p14="http://schemas.microsoft.com/office/powerpoint/2010/main" val="255177857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8" Type="http://schemas.openxmlformats.org/officeDocument/2006/relationships/hyperlink" Target="http://en.wikipedia.org/wiki/Archibald_Scott_Couper" TargetMode="External"/><Relationship Id="rId3" Type="http://schemas.openxmlformats.org/officeDocument/2006/relationships/hyperlink" Target="http://en.wikipedia.org/wiki/Friedrich_August_Kekul%C3%A9_von_Stradonitz" TargetMode="External"/><Relationship Id="rId7" Type="http://schemas.openxmlformats.org/officeDocument/2006/relationships/hyperlink" Target="http://en.wikipedia.org/wiki/Parody" TargetMode="External"/><Relationship Id="rId12" Type="http://schemas.openxmlformats.org/officeDocument/2006/relationships/hyperlink" Target="http://en.wikipedia.org/wiki/Phenol"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en.wikipedia.org/wiki/Carbon-carbon_bond" TargetMode="External"/><Relationship Id="rId11" Type="http://schemas.openxmlformats.org/officeDocument/2006/relationships/hyperlink" Target="http://en.wikipedia.org/wiki/Kathleen_Lonsdale" TargetMode="External"/><Relationship Id="rId5" Type="http://schemas.openxmlformats.org/officeDocument/2006/relationships/hyperlink" Target="http://en.wikipedia.org/wiki/Ouroboros" TargetMode="External"/><Relationship Id="rId10" Type="http://schemas.openxmlformats.org/officeDocument/2006/relationships/hyperlink" Target="http://en.wikipedia.org/wiki/Josef_Loschmidt" TargetMode="External"/><Relationship Id="rId4" Type="http://schemas.openxmlformats.org/officeDocument/2006/relationships/hyperlink" Target="http://en.wikipedia.org/wiki/Snake" TargetMode="External"/><Relationship Id="rId9" Type="http://schemas.openxmlformats.org/officeDocument/2006/relationships/slide" Target="../slides/slide3.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en.wikipedia.org/wiki/Methane" TargetMode="External"/><Relationship Id="rId7" Type="http://schemas.openxmlformats.org/officeDocument/2006/relationships/hyperlink" Target="http://en.wikipedia.org/wiki/Isobutane"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en.wikipedia.org/wiki/N-butane" TargetMode="External"/><Relationship Id="rId5" Type="http://schemas.openxmlformats.org/officeDocument/2006/relationships/hyperlink" Target="http://en.wikipedia.org/wiki/Propane" TargetMode="External"/><Relationship Id="rId4" Type="http://schemas.openxmlformats.org/officeDocument/2006/relationships/hyperlink" Target="http://en.wikipedia.org/wiki/Ethane"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66D0093-8031-4451-9924-213FBECB917C}"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19E485E-9393-45C2-A02B-A72ED3E2632B}" type="slidenum">
              <a:rPr lang="en-US" smtClean="0"/>
              <a:pPr>
                <a:defRPr/>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19E485E-9393-45C2-A02B-A72ED3E2632B}" type="slidenum">
              <a:rPr lang="en-US" smtClean="0"/>
              <a:pPr>
                <a:defRPr/>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19E485E-9393-45C2-A02B-A72ED3E2632B}" type="slidenum">
              <a:rPr lang="en-US" smtClean="0"/>
              <a:pPr>
                <a:defRPr/>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19E485E-9393-45C2-A02B-A72ED3E2632B}" type="slidenum">
              <a:rPr lang="en-US" smtClean="0"/>
              <a:pPr>
                <a:defRPr/>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19E485E-9393-45C2-A02B-A72ED3E2632B}" type="slidenum">
              <a:rPr lang="en-US" smtClean="0"/>
              <a:pPr>
                <a:defRPr/>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19E485E-9393-45C2-A02B-A72ED3E2632B}" type="slidenum">
              <a:rPr lang="en-US" smtClean="0"/>
              <a:pPr>
                <a:defRPr/>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19E485E-9393-45C2-A02B-A72ED3E2632B}" type="slidenum">
              <a:rPr lang="en-US" smtClean="0"/>
              <a:pPr>
                <a:defRPr/>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19E485E-9393-45C2-A02B-A72ED3E2632B}" type="slidenum">
              <a:rPr lang="en-US" smtClean="0"/>
              <a:pPr>
                <a:defRPr/>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19E485E-9393-45C2-A02B-A72ED3E2632B}" type="slidenum">
              <a:rPr lang="en-US" smtClean="0"/>
              <a:pPr>
                <a:defRPr/>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19E485E-9393-45C2-A02B-A72ED3E2632B}" type="slidenum">
              <a:rPr lang="en-US" smtClean="0"/>
              <a:pPr>
                <a:defRPr/>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19E485E-9393-45C2-A02B-A72ED3E2632B}" type="slidenum">
              <a:rPr lang="en-US" smtClean="0"/>
              <a:pPr>
                <a:defRPr/>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19E485E-9393-45C2-A02B-A72ED3E2632B}" type="slidenum">
              <a:rPr lang="en-US" smtClean="0"/>
              <a:pPr>
                <a:defRPr/>
              </a:pPr>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19E485E-9393-45C2-A02B-A72ED3E2632B}" type="slidenum">
              <a:rPr lang="en-US" smtClean="0"/>
              <a:pPr>
                <a:defRPr/>
              </a:pPr>
              <a:t>24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4981D2A-0A33-4E1A-9B92-B3C6ECFBBE72}" type="slidenum">
              <a:rPr lang="en-US" smtClean="0"/>
              <a:pPr/>
              <a:t>25</a:t>
            </a:fld>
            <a:endParaRPr lang="en-US" smtClean="0"/>
          </a:p>
        </p:txBody>
      </p:sp>
      <p:sp>
        <p:nvSpPr>
          <p:cNvPr id="307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724" name="Rectangle 3"/>
          <p:cNvSpPr>
            <a:spLocks noGrp="1" noChangeArrowheads="1"/>
          </p:cNvSpPr>
          <p:nvPr>
            <p:ph type="body" idx="1"/>
          </p:nvPr>
        </p:nvSpPr>
        <p:spPr bwMode="auto">
          <a:xfrm>
            <a:off x="974725" y="4560888"/>
            <a:ext cx="5365750" cy="4319587"/>
          </a:xfrm>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19E485E-9393-45C2-A02B-A72ED3E2632B}" type="slidenum">
              <a:rPr lang="en-US" smtClean="0"/>
              <a:pPr>
                <a:defRPr/>
              </a:pPr>
              <a:t>26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19E485E-9393-45C2-A02B-A72ED3E2632B}" type="slidenum">
              <a:rPr lang="en-US" smtClean="0"/>
              <a:pPr>
                <a:defRPr/>
              </a:pPr>
              <a:t>27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9165D-50BC-4BA2-A711-09816FB3C694}" type="slidenum">
              <a:rPr lang="en-US" smtClean="0"/>
              <a:pPr/>
              <a:t>28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9165D-50BC-4BA2-A711-09816FB3C694}" type="slidenum">
              <a:rPr lang="en-US" smtClean="0"/>
              <a:pPr/>
              <a:t>29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9165D-50BC-4BA2-A711-09816FB3C694}" type="slidenum">
              <a:rPr lang="en-US" smtClean="0"/>
              <a:pPr/>
              <a:t>30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9165D-50BC-4BA2-A711-09816FB3C694}" type="slidenum">
              <a:rPr lang="en-US" smtClean="0"/>
              <a:pPr/>
              <a:t>31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9165D-50BC-4BA2-A711-09816FB3C694}" type="slidenum">
              <a:rPr lang="en-US" smtClean="0"/>
              <a:pPr/>
              <a:t>32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19E485E-9393-45C2-A02B-A72ED3E2632B}" type="slidenum">
              <a:rPr lang="en-US" smtClean="0"/>
              <a:pPr>
                <a:defRPr/>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9165D-50BC-4BA2-A711-09816FB3C694}" type="slidenum">
              <a:rPr lang="en-US" smtClean="0"/>
              <a:pPr/>
              <a:t>33</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9165D-50BC-4BA2-A711-09816FB3C694}" type="slidenum">
              <a:rPr lang="en-US" smtClean="0"/>
              <a:pPr/>
              <a:t>34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9165D-50BC-4BA2-A711-09816FB3C694}" type="slidenum">
              <a:rPr lang="en-US" smtClean="0"/>
              <a:pPr/>
              <a:t>35</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tooltip="Friedrich August Kekulé von Stradonitz"/>
              </a:rPr>
              <a:t>Friedrich August </a:t>
            </a:r>
            <a:r>
              <a:rPr lang="en-US" dirty="0" err="1" smtClean="0">
                <a:hlinkClick r:id="rId3" tooltip="Friedrich August Kekulé von Stradonitz"/>
              </a:rPr>
              <a:t>Kekulé</a:t>
            </a:r>
            <a:r>
              <a:rPr lang="en-US" dirty="0" smtClean="0"/>
              <a:t> wrote that he discovered the ring shape of the benzene molecule after dreaming of a </a:t>
            </a:r>
            <a:r>
              <a:rPr lang="en-US" dirty="0" smtClean="0">
                <a:hlinkClick r:id="rId4" tooltip="Snake"/>
              </a:rPr>
              <a:t>snake</a:t>
            </a:r>
            <a:r>
              <a:rPr lang="en-US" dirty="0" smtClean="0"/>
              <a:t> seizing its own tail, a common symbol in many ancient cultures known as the </a:t>
            </a:r>
            <a:r>
              <a:rPr lang="en-US" dirty="0" err="1" smtClean="0">
                <a:hlinkClick r:id="rId5" tooltip="Ouroboros"/>
              </a:rPr>
              <a:t>Ouroboros</a:t>
            </a:r>
            <a:r>
              <a:rPr lang="en-US" dirty="0" smtClean="0"/>
              <a:t>. This dream he said came to him after years of studying the nature of </a:t>
            </a:r>
            <a:r>
              <a:rPr lang="en-US" dirty="0" smtClean="0">
                <a:hlinkClick r:id="rId6" tooltip="Carbon-carbon bond"/>
              </a:rPr>
              <a:t>carbon-carbon bonds</a:t>
            </a:r>
            <a:r>
              <a:rPr lang="en-US" dirty="0" smtClean="0"/>
              <a:t>. </a:t>
            </a:r>
            <a:r>
              <a:rPr lang="en-US" dirty="0" err="1" smtClean="0"/>
              <a:t>Kekulé</a:t>
            </a:r>
            <a:r>
              <a:rPr lang="en-US" dirty="0" smtClean="0"/>
              <a:t> claimed to have solved the problem of how carbon atoms could bond to up to four other atoms at the same time. Another explanation is that he obtained the inspiration from the figure of a hexagon in a tavern sign in Germany. However, the snake story first appeared in the </a:t>
            </a:r>
            <a:r>
              <a:rPr lang="en-US" i="1" dirty="0" err="1" smtClean="0"/>
              <a:t>Berichte</a:t>
            </a:r>
            <a:r>
              <a:rPr lang="en-US" i="1" dirty="0" smtClean="0"/>
              <a:t> </a:t>
            </a:r>
            <a:r>
              <a:rPr lang="en-US" i="1" dirty="0" err="1" smtClean="0"/>
              <a:t>der</a:t>
            </a:r>
            <a:r>
              <a:rPr lang="en-US" i="1" dirty="0" smtClean="0"/>
              <a:t> </a:t>
            </a:r>
            <a:r>
              <a:rPr lang="en-US" i="1" dirty="0" err="1" smtClean="0"/>
              <a:t>Durstigen</a:t>
            </a:r>
            <a:r>
              <a:rPr lang="en-US" i="1" dirty="0" smtClean="0"/>
              <a:t> </a:t>
            </a:r>
            <a:r>
              <a:rPr lang="en-US" i="1" dirty="0" err="1" smtClean="0"/>
              <a:t>Chemischen</a:t>
            </a:r>
            <a:r>
              <a:rPr lang="en-US" i="1" dirty="0" smtClean="0"/>
              <a:t> </a:t>
            </a:r>
            <a:r>
              <a:rPr lang="en-US" i="1" dirty="0" err="1" smtClean="0"/>
              <a:t>Gesellschaft</a:t>
            </a:r>
            <a:r>
              <a:rPr lang="en-US" dirty="0" smtClean="0"/>
              <a:t> (Journal of the Thirsty Chemical Society), a </a:t>
            </a:r>
            <a:r>
              <a:rPr lang="en-US" dirty="0" smtClean="0">
                <a:hlinkClick r:id="rId7" tooltip="Parody"/>
              </a:rPr>
              <a:t>parody</a:t>
            </a:r>
            <a:r>
              <a:rPr lang="en-US" dirty="0" smtClean="0"/>
              <a:t> of the </a:t>
            </a:r>
            <a:r>
              <a:rPr lang="en-US" i="1" dirty="0" err="1" smtClean="0"/>
              <a:t>Berichte</a:t>
            </a:r>
            <a:r>
              <a:rPr lang="en-US" i="1" dirty="0" smtClean="0"/>
              <a:t> </a:t>
            </a:r>
            <a:r>
              <a:rPr lang="en-US" i="1" dirty="0" err="1" smtClean="0"/>
              <a:t>der</a:t>
            </a:r>
            <a:r>
              <a:rPr lang="en-US" i="1" dirty="0" smtClean="0"/>
              <a:t> </a:t>
            </a:r>
            <a:r>
              <a:rPr lang="en-US" i="1" dirty="0" err="1" smtClean="0"/>
              <a:t>Deutschen</a:t>
            </a:r>
            <a:r>
              <a:rPr lang="en-US" i="1" dirty="0" smtClean="0"/>
              <a:t> </a:t>
            </a:r>
            <a:r>
              <a:rPr lang="en-US" i="1" dirty="0" err="1" smtClean="0"/>
              <a:t>Chemischen</a:t>
            </a:r>
            <a:r>
              <a:rPr lang="en-US" i="1" dirty="0" smtClean="0"/>
              <a:t> </a:t>
            </a:r>
            <a:r>
              <a:rPr lang="en-US" i="1" dirty="0" err="1" smtClean="0"/>
              <a:t>Gesellschaft</a:t>
            </a:r>
            <a:r>
              <a:rPr lang="en-US" dirty="0" smtClean="0"/>
              <a:t>, which appeared annually in the late-19th century on the occasion of the congress of German chemists; accordingly, it should probably be treated with circumspection. While his claims were well publicized and accepted, by the early 1920s </a:t>
            </a:r>
            <a:r>
              <a:rPr lang="en-US" dirty="0" err="1" smtClean="0"/>
              <a:t>Kekulé's</a:t>
            </a:r>
            <a:r>
              <a:rPr lang="en-US" dirty="0" smtClean="0"/>
              <a:t> own biographer came to the conclusion that </a:t>
            </a:r>
            <a:r>
              <a:rPr lang="en-US" dirty="0" err="1" smtClean="0"/>
              <a:t>Kekulé's</a:t>
            </a:r>
            <a:r>
              <a:rPr lang="en-US" dirty="0" smtClean="0"/>
              <a:t> understanding of the tetravalent nature of carbon bonding depended on the previous research of </a:t>
            </a:r>
            <a:r>
              <a:rPr lang="en-US" dirty="0" smtClean="0">
                <a:hlinkClick r:id="rId8" tooltip="Archibald Scott Couper"/>
              </a:rPr>
              <a:t>Archibald Scott </a:t>
            </a:r>
            <a:r>
              <a:rPr lang="en-US" dirty="0" err="1" smtClean="0">
                <a:hlinkClick r:id="rId8" tooltip="Archibald Scott Couper"/>
              </a:rPr>
              <a:t>Couper</a:t>
            </a:r>
            <a:r>
              <a:rPr lang="en-US" dirty="0" smtClean="0"/>
              <a:t> (1831-1892) </a:t>
            </a:r>
            <a:r>
              <a:rPr lang="en-US" dirty="0" smtClean="0">
                <a:hlinkClick r:id="rId9" action="ppaction://hlinksldjump"/>
              </a:rPr>
              <a:t>[1]</a:t>
            </a:r>
            <a:r>
              <a:rPr lang="en-US" dirty="0" smtClean="0"/>
              <a:t>. Furthermore, the Austrian chemist </a:t>
            </a:r>
            <a:r>
              <a:rPr lang="en-US" dirty="0" smtClean="0">
                <a:hlinkClick r:id="rId10" tooltip="Josef Loschmidt"/>
              </a:rPr>
              <a:t>Josef </a:t>
            </a:r>
            <a:r>
              <a:rPr lang="en-US" dirty="0" err="1" smtClean="0">
                <a:hlinkClick r:id="rId10" tooltip="Josef Loschmidt"/>
              </a:rPr>
              <a:t>Loschmidt</a:t>
            </a:r>
            <a:r>
              <a:rPr lang="en-US" dirty="0" smtClean="0"/>
              <a:t> (1821-1895) had earlier posited a cyclic structure for benzene </a:t>
            </a:r>
            <a:r>
              <a:rPr lang="en-US" dirty="0" smtClean="0">
                <a:hlinkClick r:id="rId9" action="ppaction://hlinksldjump"/>
              </a:rPr>
              <a:t>[2]</a:t>
            </a:r>
            <a:r>
              <a:rPr lang="en-US" dirty="0" smtClean="0"/>
              <a:t> and many other cyclic systems as early as 1861, although he had not actually proved this structure to be correct </a:t>
            </a:r>
            <a:r>
              <a:rPr lang="en-US" dirty="0" smtClean="0">
                <a:hlinkClick r:id="rId9" action="ppaction://hlinksldjump"/>
              </a:rPr>
              <a:t>[3]</a:t>
            </a:r>
            <a:r>
              <a:rPr lang="en-US" dirty="0" smtClean="0"/>
              <a:t> </a:t>
            </a:r>
            <a:r>
              <a:rPr lang="en-US" dirty="0" smtClean="0">
                <a:hlinkClick r:id="rId9" action="ppaction://hlinksldjump"/>
              </a:rPr>
              <a:t>[4]</a:t>
            </a:r>
            <a:r>
              <a:rPr lang="en-US" dirty="0" smtClean="0"/>
              <a:t>. The cyclic nature of benzene was finally confirmed by the eminent crystallographer </a:t>
            </a:r>
            <a:r>
              <a:rPr lang="en-US" dirty="0" smtClean="0">
                <a:hlinkClick r:id="rId11" tooltip="Kathleen Lonsdale"/>
              </a:rPr>
              <a:t>Kathleen Lonsdale</a:t>
            </a:r>
            <a:r>
              <a:rPr lang="en-US" dirty="0" smtClean="0"/>
              <a:t> </a:t>
            </a:r>
            <a:r>
              <a:rPr lang="en-US" dirty="0" smtClean="0">
                <a:hlinkClick r:id="rId9" action="ppaction://hlinksldjump"/>
              </a:rPr>
              <a:t>[5]</a:t>
            </a:r>
            <a:r>
              <a:rPr lang="en-US" dirty="0" smtClean="0"/>
              <a:t> </a:t>
            </a:r>
            <a:r>
              <a:rPr lang="en-US" dirty="0" smtClean="0">
                <a:hlinkClick r:id="rId9" action="ppaction://hlinksldjump"/>
              </a:rPr>
              <a:t>[6]</a:t>
            </a:r>
            <a:r>
              <a:rPr lang="en-US" dirty="0" smtClean="0"/>
              <a:t>.</a:t>
            </a:r>
          </a:p>
          <a:p>
            <a:r>
              <a:rPr lang="en-US" dirty="0" smtClean="0"/>
              <a:t>Benzene was also referred to as </a:t>
            </a:r>
            <a:r>
              <a:rPr lang="en-US" i="1" dirty="0" err="1" smtClean="0"/>
              <a:t>phene</a:t>
            </a:r>
            <a:r>
              <a:rPr lang="en-US" dirty="0" smtClean="0"/>
              <a:t> in the past; it is the root of the molecule </a:t>
            </a:r>
            <a:r>
              <a:rPr lang="en-US" dirty="0" smtClean="0">
                <a:hlinkClick r:id="rId12" tooltip="Phenol"/>
              </a:rPr>
              <a:t>phenol</a:t>
            </a:r>
            <a:r>
              <a:rPr lang="en-US" dirty="0" smtClean="0"/>
              <a:t> which is </a:t>
            </a:r>
            <a:r>
              <a:rPr lang="en-US" dirty="0" err="1" smtClean="0"/>
              <a:t>hydroxylated</a:t>
            </a:r>
            <a:r>
              <a:rPr lang="en-US" dirty="0" smtClean="0"/>
              <a:t> benzene.</a:t>
            </a:r>
          </a:p>
          <a:p>
            <a:endParaRPr lang="en-US" dirty="0"/>
          </a:p>
        </p:txBody>
      </p:sp>
      <p:sp>
        <p:nvSpPr>
          <p:cNvPr id="4" name="Slide Number Placeholder 3"/>
          <p:cNvSpPr>
            <a:spLocks noGrp="1"/>
          </p:cNvSpPr>
          <p:nvPr>
            <p:ph type="sldNum" sz="quarter" idx="10"/>
          </p:nvPr>
        </p:nvSpPr>
        <p:spPr/>
        <p:txBody>
          <a:bodyPr/>
          <a:lstStyle/>
          <a:p>
            <a:fld id="{52D9165D-50BC-4BA2-A711-09816FB3C694}" type="slidenum">
              <a:rPr lang="en-US" smtClean="0"/>
              <a:pPr/>
              <a:t>37</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9165D-50BC-4BA2-A711-09816FB3C694}" type="slidenum">
              <a:rPr lang="en-US" smtClean="0"/>
              <a:pPr/>
              <a:t>38</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t>
            </a:r>
            <a:r>
              <a:rPr lang="en-US" baseline="-25000" dirty="0" smtClean="0"/>
              <a:t>1</a:t>
            </a:r>
            <a:r>
              <a:rPr lang="en-US" dirty="0" smtClean="0"/>
              <a:t>: 1 isomer—</a:t>
            </a:r>
            <a:r>
              <a:rPr lang="en-US" dirty="0" smtClean="0">
                <a:hlinkClick r:id="rId3" action="ppaction://hlinkfile" tooltip="Methane"/>
              </a:rPr>
              <a:t>methane</a:t>
            </a:r>
            <a:r>
              <a:rPr lang="en-US" dirty="0" smtClean="0"/>
              <a:t> </a:t>
            </a:r>
          </a:p>
          <a:p>
            <a:r>
              <a:rPr lang="en-US" dirty="0" smtClean="0"/>
              <a:t>C</a:t>
            </a:r>
            <a:r>
              <a:rPr lang="en-US" baseline="-25000" dirty="0" smtClean="0"/>
              <a:t>2</a:t>
            </a:r>
            <a:r>
              <a:rPr lang="en-US" dirty="0" smtClean="0"/>
              <a:t>: 1 isomer—</a:t>
            </a:r>
            <a:r>
              <a:rPr lang="en-US" dirty="0" smtClean="0">
                <a:hlinkClick r:id="rId4" action="ppaction://hlinkfile" tooltip="Ethane"/>
              </a:rPr>
              <a:t>ethane</a:t>
            </a:r>
            <a:r>
              <a:rPr lang="en-US" dirty="0" smtClean="0"/>
              <a:t> </a:t>
            </a:r>
          </a:p>
          <a:p>
            <a:r>
              <a:rPr lang="en-US" dirty="0" smtClean="0"/>
              <a:t>C</a:t>
            </a:r>
            <a:r>
              <a:rPr lang="en-US" baseline="-25000" dirty="0" smtClean="0"/>
              <a:t>3</a:t>
            </a:r>
            <a:r>
              <a:rPr lang="en-US" dirty="0" smtClean="0"/>
              <a:t>: 1 isomer—</a:t>
            </a:r>
            <a:r>
              <a:rPr lang="en-US" dirty="0" smtClean="0">
                <a:hlinkClick r:id="rId5" action="ppaction://hlinkfile" tooltip="Propane"/>
              </a:rPr>
              <a:t>propane</a:t>
            </a:r>
            <a:r>
              <a:rPr lang="en-US" dirty="0" smtClean="0"/>
              <a:t> </a:t>
            </a:r>
          </a:p>
          <a:p>
            <a:r>
              <a:rPr lang="en-US" dirty="0" smtClean="0"/>
              <a:t>C</a:t>
            </a:r>
            <a:r>
              <a:rPr lang="en-US" baseline="-25000" dirty="0" smtClean="0"/>
              <a:t>4</a:t>
            </a:r>
            <a:r>
              <a:rPr lang="en-US" dirty="0" smtClean="0"/>
              <a:t>: 2 isomers—</a:t>
            </a:r>
            <a:r>
              <a:rPr lang="en-US" i="1" dirty="0" smtClean="0">
                <a:hlinkClick r:id="rId6" action="ppaction://hlinkfile" tooltip="N-butane"/>
              </a:rPr>
              <a:t>n</a:t>
            </a:r>
            <a:r>
              <a:rPr lang="en-US" dirty="0" smtClean="0">
                <a:hlinkClick r:id="rId6" action="ppaction://hlinkfile" tooltip="N-butane"/>
              </a:rPr>
              <a:t>-butane</a:t>
            </a:r>
            <a:r>
              <a:rPr lang="en-US" dirty="0" smtClean="0"/>
              <a:t>, </a:t>
            </a:r>
            <a:r>
              <a:rPr lang="en-US" dirty="0" err="1" smtClean="0">
                <a:hlinkClick r:id="rId7" action="ppaction://hlinkfile" tooltip="Isobutane"/>
              </a:rPr>
              <a:t>isobutane</a:t>
            </a:r>
            <a:r>
              <a:rPr lang="en-US" dirty="0" smtClean="0"/>
              <a:t> </a:t>
            </a:r>
          </a:p>
          <a:p>
            <a:endParaRPr lang="en-US" dirty="0"/>
          </a:p>
        </p:txBody>
      </p:sp>
      <p:sp>
        <p:nvSpPr>
          <p:cNvPr id="4" name="Slide Number Placeholder 3"/>
          <p:cNvSpPr>
            <a:spLocks noGrp="1"/>
          </p:cNvSpPr>
          <p:nvPr>
            <p:ph type="sldNum" sz="quarter" idx="10"/>
          </p:nvPr>
        </p:nvSpPr>
        <p:spPr/>
        <p:txBody>
          <a:bodyPr/>
          <a:lstStyle/>
          <a:p>
            <a:fld id="{52D9165D-50BC-4BA2-A711-09816FB3C694}" type="slidenum">
              <a:rPr lang="en-US" smtClean="0"/>
              <a:pPr/>
              <a:t>39</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9165D-50BC-4BA2-A711-09816FB3C694}" type="slidenum">
              <a:rPr lang="en-US" smtClean="0"/>
              <a:pPr/>
              <a:t>41</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9165D-50BC-4BA2-A711-09816FB3C694}" type="slidenum">
              <a:rPr lang="en-US" smtClean="0"/>
              <a:pPr/>
              <a:t>42</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9165D-50BC-4BA2-A711-09816FB3C694}" type="slidenum">
              <a:rPr lang="en-US" smtClean="0"/>
              <a:pPr/>
              <a:t>43</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9165D-50BC-4BA2-A711-09816FB3C694}" type="slidenum">
              <a:rPr lang="en-US" smtClean="0"/>
              <a:pPr/>
              <a:t>44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19E485E-9393-45C2-A02B-A72ED3E2632B}" type="slidenum">
              <a:rPr lang="en-US" smtClean="0"/>
              <a:pPr>
                <a:defRPr/>
              </a:pPr>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9165D-50BC-4BA2-A711-09816FB3C694}" type="slidenum">
              <a:rPr lang="en-US" smtClean="0"/>
              <a:pPr/>
              <a:t>45</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9165D-50BC-4BA2-A711-09816FB3C694}" type="slidenum">
              <a:rPr lang="en-US" smtClean="0"/>
              <a:pPr/>
              <a:t>46</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9165D-50BC-4BA2-A711-09816FB3C694}" type="slidenum">
              <a:rPr lang="en-US" smtClean="0"/>
              <a:pPr/>
              <a:t>47</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9165D-50BC-4BA2-A711-09816FB3C694}" type="slidenum">
              <a:rPr lang="en-US" smtClean="0"/>
              <a:pPr/>
              <a:t>48</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9165D-50BC-4BA2-A711-09816FB3C694}" type="slidenum">
              <a:rPr lang="en-US" smtClean="0"/>
              <a:pPr/>
              <a:t>49</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9165D-50BC-4BA2-A711-09816FB3C694}" type="slidenum">
              <a:rPr lang="en-US" smtClean="0"/>
              <a:pPr/>
              <a:t>50</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E83445-DFCC-496A-A98C-D149FC2C39AB}" type="slidenum">
              <a:rPr lang="en-US"/>
              <a:pPr/>
              <a:t>51</a:t>
            </a:fld>
            <a:endParaRPr lang="en-US"/>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66D0093-8031-4451-9924-213FBECB917C}" type="slidenum">
              <a:rPr lang="en-US" smtClean="0"/>
              <a:pPr/>
              <a:t>52</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66D0093-8031-4451-9924-213FBECB917C}" type="slidenum">
              <a:rPr lang="en-US" smtClean="0"/>
              <a:pPr/>
              <a:t>53</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66D0093-8031-4451-9924-213FBECB917C}" type="slidenum">
              <a:rPr lang="en-US" smtClean="0"/>
              <a:pPr/>
              <a:t>54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19E485E-9393-45C2-A02B-A72ED3E2632B}" type="slidenum">
              <a:rPr lang="en-US" smtClean="0"/>
              <a:pPr>
                <a:defRPr/>
              </a:pPr>
              <a:t>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66D0093-8031-4451-9924-213FBECB917C}" type="slidenum">
              <a:rPr lang="en-US" smtClean="0"/>
              <a:pPr/>
              <a:t>55</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66D0093-8031-4451-9924-213FBECB917C}" type="slidenum">
              <a:rPr lang="en-US" smtClean="0"/>
              <a:pPr/>
              <a:t>56</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66D0093-8031-4451-9924-213FBECB917C}" type="slidenum">
              <a:rPr lang="en-US" smtClean="0"/>
              <a:pPr/>
              <a:t>57</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66D0093-8031-4451-9924-213FBECB917C}" type="slidenum">
              <a:rPr lang="en-US" smtClean="0"/>
              <a:pPr/>
              <a:t>58</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66D0093-8031-4451-9924-213FBECB917C}" type="slidenum">
              <a:rPr lang="en-US" smtClean="0"/>
              <a:pPr/>
              <a:t>59</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66D0093-8031-4451-9924-213FBECB917C}" type="slidenum">
              <a:rPr lang="en-US" smtClean="0"/>
              <a:pPr/>
              <a:t>60</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66D0093-8031-4451-9924-213FBECB917C}" type="slidenum">
              <a:rPr lang="en-US" smtClean="0"/>
              <a:pPr/>
              <a:t>61</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66D0093-8031-4451-9924-213FBECB917C}" type="slidenum">
              <a:rPr lang="en-US" smtClean="0"/>
              <a:pPr/>
              <a:t>62</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66D0093-8031-4451-9924-213FBECB917C}" type="slidenum">
              <a:rPr lang="en-US" smtClean="0"/>
              <a:pPr/>
              <a:t>63</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66D0093-8031-4451-9924-213FBECB917C}" type="slidenum">
              <a:rPr lang="en-US" smtClean="0"/>
              <a:pPr/>
              <a:t>64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19E485E-9393-45C2-A02B-A72ED3E2632B}" type="slidenum">
              <a:rPr lang="en-US" smtClean="0"/>
              <a:pPr>
                <a:defRPr/>
              </a:pPr>
              <a:t>7</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66D0093-8031-4451-9924-213FBECB917C}" type="slidenum">
              <a:rPr lang="en-US" smtClean="0"/>
              <a:pPr/>
              <a:t>65</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66D0093-8031-4451-9924-213FBECB917C}" type="slidenum">
              <a:rPr lang="en-US" smtClean="0"/>
              <a:pPr/>
              <a:t>66</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66D0093-8031-4451-9924-213FBECB917C}" type="slidenum">
              <a:rPr lang="en-US" smtClean="0"/>
              <a:pPr/>
              <a:t>67</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66D0093-8031-4451-9924-213FBECB917C}" type="slidenum">
              <a:rPr lang="en-US" smtClean="0"/>
              <a:pPr/>
              <a:t>68</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most common catalytic converter is located between the engine and muffler on your car. Essentially, it consists of a can that is separated into many sections by clay sheets. These clay sheets have dozens of very fine holes in them. These holes are lined with a thin metal oxide and small particles of platinum and rhodium. Creating many small surfaces on the metal is necessary because reactions only happen on the surfaces and these metals are very expensive. Chemicals like carbon monoxide and nitric oxides bond to the surfaces of these metals as they react to form less harmful gases such as carbon dioxide, nitrogen, oxygen and water.</a:t>
            </a:r>
            <a:endParaRPr lang="en-US" dirty="0"/>
          </a:p>
        </p:txBody>
      </p:sp>
      <p:sp>
        <p:nvSpPr>
          <p:cNvPr id="4" name="Slide Number Placeholder 3"/>
          <p:cNvSpPr>
            <a:spLocks noGrp="1"/>
          </p:cNvSpPr>
          <p:nvPr>
            <p:ph type="sldNum" sz="quarter" idx="10"/>
          </p:nvPr>
        </p:nvSpPr>
        <p:spPr/>
        <p:txBody>
          <a:bodyPr/>
          <a:lstStyle/>
          <a:p>
            <a:fld id="{C66D0093-8031-4451-9924-213FBECB917C}" type="slidenum">
              <a:rPr lang="en-US" smtClean="0"/>
              <a:pPr/>
              <a:t>69</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66D0093-8031-4451-9924-213FBECB917C}" type="slidenum">
              <a:rPr lang="en-US" smtClean="0"/>
              <a:pPr/>
              <a:t>70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19E485E-9393-45C2-A02B-A72ED3E2632B}" type="slidenum">
              <a:rPr lang="en-US" smtClean="0"/>
              <a:pPr>
                <a:defRPr/>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19E485E-9393-45C2-A02B-A72ED3E2632B}" type="slidenum">
              <a:rPr lang="en-US" smtClean="0"/>
              <a:pPr>
                <a:defRPr/>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chemeClr val="hlink"/>
                </a:solidFill>
              </a:rPr>
              <a:t>Pictures from snowcrystals.com</a:t>
            </a:r>
          </a:p>
          <a:p>
            <a:endParaRPr lang="en-US" dirty="0"/>
          </a:p>
        </p:txBody>
      </p:sp>
      <p:sp>
        <p:nvSpPr>
          <p:cNvPr id="4" name="Slide Number Placeholder 3"/>
          <p:cNvSpPr>
            <a:spLocks noGrp="1"/>
          </p:cNvSpPr>
          <p:nvPr>
            <p:ph type="sldNum" sz="quarter" idx="10"/>
          </p:nvPr>
        </p:nvSpPr>
        <p:spPr/>
        <p:txBody>
          <a:bodyPr/>
          <a:lstStyle/>
          <a:p>
            <a:pPr>
              <a:defRPr/>
            </a:pPr>
            <a:fld id="{819E485E-9393-45C2-A02B-A72ED3E2632B}" type="slidenum">
              <a:rPr lang="en-US" smtClean="0"/>
              <a:pPr>
                <a:defRPr/>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914400" y="1524000"/>
            <a:ext cx="7623175" cy="1752600"/>
          </a:xfrm>
        </p:spPr>
        <p:txBody>
          <a:bodyPr anchor="t"/>
          <a:lstStyle>
            <a:lvl1pPr>
              <a:defRPr sz="4400"/>
            </a:lvl1pPr>
          </a:lstStyle>
          <a:p>
            <a:r>
              <a:rPr lang="en-US" altLang="en-US"/>
              <a:t>Click to edit Master title style</a:t>
            </a:r>
          </a:p>
        </p:txBody>
      </p:sp>
      <p:sp>
        <p:nvSpPr>
          <p:cNvPr id="4099" name="Rectangle 3"/>
          <p:cNvSpPr>
            <a:spLocks noGrp="1" noChangeArrowheads="1"/>
          </p:cNvSpPr>
          <p:nvPr>
            <p:ph type="subTitle" idx="1"/>
          </p:nvPr>
        </p:nvSpPr>
        <p:spPr>
          <a:xfrm>
            <a:off x="1524000" y="3505200"/>
            <a:ext cx="6553200" cy="1752600"/>
          </a:xfrm>
        </p:spPr>
        <p:txBody>
          <a:bodyPr/>
          <a:lstStyle>
            <a:lvl1pPr marL="0" indent="0">
              <a:buFont typeface="Wingdings" pitchFamily="2" charset="2"/>
              <a:buNone/>
              <a:defRPr sz="2800"/>
            </a:lvl1pPr>
          </a:lstStyle>
          <a:p>
            <a:r>
              <a:rPr lang="en-US" altLang="en-US"/>
              <a:t>Click to edit Master subtitle style</a:t>
            </a:r>
          </a:p>
        </p:txBody>
      </p:sp>
      <p:sp>
        <p:nvSpPr>
          <p:cNvPr id="4100" name="Rectangle 4"/>
          <p:cNvSpPr>
            <a:spLocks noGrp="1" noChangeArrowheads="1"/>
          </p:cNvSpPr>
          <p:nvPr>
            <p:ph type="dt" sz="half" idx="2"/>
          </p:nvPr>
        </p:nvSpPr>
        <p:spPr>
          <a:xfrm>
            <a:off x="457200" y="6243638"/>
            <a:ext cx="2133600" cy="457200"/>
          </a:xfrm>
        </p:spPr>
        <p:txBody>
          <a:bodyPr/>
          <a:lstStyle>
            <a:lvl1pPr>
              <a:defRPr sz="1200">
                <a:solidFill>
                  <a:schemeClr val="tx1"/>
                </a:solidFill>
                <a:latin typeface="Garamond" pitchFamily="18" charset="0"/>
              </a:defRPr>
            </a:lvl1pPr>
          </a:lstStyle>
          <a:p>
            <a:endParaRPr lang="en-US" altLang="en-US"/>
          </a:p>
        </p:txBody>
      </p:sp>
      <p:sp>
        <p:nvSpPr>
          <p:cNvPr id="4101" name="Rectangle 5"/>
          <p:cNvSpPr>
            <a:spLocks noGrp="1" noChangeArrowheads="1"/>
          </p:cNvSpPr>
          <p:nvPr>
            <p:ph type="ftr" sz="quarter" idx="3"/>
          </p:nvPr>
        </p:nvSpPr>
        <p:spPr>
          <a:xfrm>
            <a:off x="3124200" y="6243638"/>
            <a:ext cx="2895600" cy="457200"/>
          </a:xfrm>
        </p:spPr>
        <p:txBody>
          <a:bodyPr/>
          <a:lstStyle>
            <a:lvl1pPr>
              <a:defRPr sz="1200">
                <a:solidFill>
                  <a:schemeClr val="tx1"/>
                </a:solidFill>
                <a:latin typeface="Garamond" pitchFamily="18" charset="0"/>
              </a:defRPr>
            </a:lvl1pPr>
          </a:lstStyle>
          <a:p>
            <a:endParaRPr lang="en-US" altLang="en-US"/>
          </a:p>
        </p:txBody>
      </p:sp>
      <p:sp>
        <p:nvSpPr>
          <p:cNvPr id="4102" name="Rectangle 6"/>
          <p:cNvSpPr>
            <a:spLocks noGrp="1" noChangeArrowheads="1"/>
          </p:cNvSpPr>
          <p:nvPr>
            <p:ph type="sldNum" sz="quarter" idx="4"/>
          </p:nvPr>
        </p:nvSpPr>
        <p:spPr>
          <a:xfrm>
            <a:off x="6553200" y="6243638"/>
            <a:ext cx="2133600" cy="457200"/>
          </a:xfrm>
        </p:spPr>
        <p:txBody>
          <a:bodyPr/>
          <a:lstStyle>
            <a:lvl1pPr>
              <a:defRPr sz="1200">
                <a:solidFill>
                  <a:schemeClr val="tx1"/>
                </a:solidFill>
                <a:latin typeface="Garamond" pitchFamily="18" charset="0"/>
              </a:defRPr>
            </a:lvl1pPr>
          </a:lstStyle>
          <a:p>
            <a:fld id="{354F3D38-CE75-467F-851A-5C58BAC50138}"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B0CD288-A38D-4FE8-B4DB-5076C3FD741B}" type="slidenum">
              <a:rPr lang="en-US" altLang="en-US"/>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0"/>
            <a:ext cx="2247900" cy="6400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0"/>
            <a:ext cx="6591300" cy="640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CEF4B8D-08F7-46A1-897B-AB61B1E4F5A8}" type="slidenum">
              <a:rPr lang="en-US" altLang="en-US"/>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6200" y="0"/>
            <a:ext cx="8991600" cy="640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228600" y="6477000"/>
            <a:ext cx="2133600" cy="223838"/>
          </a:xfrm>
        </p:spPr>
        <p:txBody>
          <a:bodyPr/>
          <a:lstStyle>
            <a:lvl1pPr>
              <a:defRPr/>
            </a:lvl1pPr>
          </a:lstStyle>
          <a:p>
            <a:endParaRPr lang="en-US" altLang="en-US"/>
          </a:p>
        </p:txBody>
      </p:sp>
      <p:sp>
        <p:nvSpPr>
          <p:cNvPr id="4" name="Footer Placeholder 3"/>
          <p:cNvSpPr>
            <a:spLocks noGrp="1"/>
          </p:cNvSpPr>
          <p:nvPr>
            <p:ph type="ftr" sz="quarter" idx="11"/>
          </p:nvPr>
        </p:nvSpPr>
        <p:spPr>
          <a:xfrm>
            <a:off x="2514600" y="6477000"/>
            <a:ext cx="4114800" cy="22860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6781800" y="6477000"/>
            <a:ext cx="2133600" cy="223838"/>
          </a:xfrm>
        </p:spPr>
        <p:txBody>
          <a:bodyPr/>
          <a:lstStyle>
            <a:lvl1pPr>
              <a:defRPr/>
            </a:lvl1pPr>
          </a:lstStyle>
          <a:p>
            <a:fld id="{507869E5-5E3E-4EB9-9D33-9C65C9672BF8}" type="slidenum">
              <a:rPr lang="en-US" altLang="en-US"/>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371600"/>
            <a:ext cx="4114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114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228600" y="6477000"/>
            <a:ext cx="2133600" cy="223838"/>
          </a:xfrm>
        </p:spPr>
        <p:txBody>
          <a:bodyPr/>
          <a:lstStyle>
            <a:lvl1pPr>
              <a:defRPr/>
            </a:lvl1pPr>
          </a:lstStyle>
          <a:p>
            <a:endParaRPr lang="en-US" altLang="en-US"/>
          </a:p>
        </p:txBody>
      </p:sp>
      <p:sp>
        <p:nvSpPr>
          <p:cNvPr id="6" name="Footer Placeholder 5"/>
          <p:cNvSpPr>
            <a:spLocks noGrp="1"/>
          </p:cNvSpPr>
          <p:nvPr>
            <p:ph type="ftr" sz="quarter" idx="11"/>
          </p:nvPr>
        </p:nvSpPr>
        <p:spPr>
          <a:xfrm>
            <a:off x="2514600" y="6477000"/>
            <a:ext cx="4114800" cy="2286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781800" y="6477000"/>
            <a:ext cx="2133600" cy="223838"/>
          </a:xfrm>
        </p:spPr>
        <p:txBody>
          <a:bodyPr/>
          <a:lstStyle>
            <a:lvl1pPr>
              <a:defRPr/>
            </a:lvl1pPr>
          </a:lstStyle>
          <a:p>
            <a:fld id="{78CBF933-E9AB-4C78-8923-C423AD58DBAC}" type="slidenum">
              <a:rPr lang="en-US" altLang="en-US"/>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219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81000" y="1371600"/>
            <a:ext cx="8382000" cy="5029200"/>
          </a:xfrm>
        </p:spPr>
        <p:txBody>
          <a:bodyPr/>
          <a:lstStyle/>
          <a:p>
            <a:endParaRPr lang="en-US"/>
          </a:p>
        </p:txBody>
      </p:sp>
      <p:sp>
        <p:nvSpPr>
          <p:cNvPr id="4" name="Date Placeholder 3"/>
          <p:cNvSpPr>
            <a:spLocks noGrp="1"/>
          </p:cNvSpPr>
          <p:nvPr>
            <p:ph type="dt" sz="half" idx="10"/>
          </p:nvPr>
        </p:nvSpPr>
        <p:spPr>
          <a:xfrm>
            <a:off x="228600" y="6477000"/>
            <a:ext cx="2133600" cy="223838"/>
          </a:xfrm>
        </p:spPr>
        <p:txBody>
          <a:bodyPr/>
          <a:lstStyle>
            <a:lvl1pPr>
              <a:defRPr/>
            </a:lvl1pPr>
          </a:lstStyle>
          <a:p>
            <a:endParaRPr lang="en-US" altLang="en-US"/>
          </a:p>
        </p:txBody>
      </p:sp>
      <p:sp>
        <p:nvSpPr>
          <p:cNvPr id="5" name="Footer Placeholder 4"/>
          <p:cNvSpPr>
            <a:spLocks noGrp="1"/>
          </p:cNvSpPr>
          <p:nvPr>
            <p:ph type="ftr" sz="quarter" idx="11"/>
          </p:nvPr>
        </p:nvSpPr>
        <p:spPr>
          <a:xfrm>
            <a:off x="2514600" y="6477000"/>
            <a:ext cx="4114800" cy="22860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6781800" y="6477000"/>
            <a:ext cx="2133600" cy="223838"/>
          </a:xfrm>
        </p:spPr>
        <p:txBody>
          <a:bodyPr/>
          <a:lstStyle>
            <a:lvl1pPr>
              <a:defRPr/>
            </a:lvl1pPr>
          </a:lstStyle>
          <a:p>
            <a:fld id="{E72E9BF9-4C9E-45E6-A5AD-E1811DE7DDF6}" type="slidenum">
              <a:rPr lang="en-US" altLang="en-US"/>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371600"/>
            <a:ext cx="4114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71600"/>
            <a:ext cx="41148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62400"/>
            <a:ext cx="41148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228600" y="6477000"/>
            <a:ext cx="2133600" cy="223838"/>
          </a:xfrm>
        </p:spPr>
        <p:txBody>
          <a:bodyPr/>
          <a:lstStyle>
            <a:lvl1pPr>
              <a:defRPr/>
            </a:lvl1pPr>
          </a:lstStyle>
          <a:p>
            <a:endParaRPr lang="en-US" altLang="en-US"/>
          </a:p>
        </p:txBody>
      </p:sp>
      <p:sp>
        <p:nvSpPr>
          <p:cNvPr id="7" name="Footer Placeholder 6"/>
          <p:cNvSpPr>
            <a:spLocks noGrp="1"/>
          </p:cNvSpPr>
          <p:nvPr>
            <p:ph type="ftr" sz="quarter" idx="11"/>
          </p:nvPr>
        </p:nvSpPr>
        <p:spPr>
          <a:xfrm>
            <a:off x="2514600" y="6477000"/>
            <a:ext cx="4114800" cy="2286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6781800" y="6477000"/>
            <a:ext cx="2133600" cy="223838"/>
          </a:xfrm>
        </p:spPr>
        <p:txBody>
          <a:bodyPr/>
          <a:lstStyle>
            <a:lvl1pPr>
              <a:defRPr/>
            </a:lvl1pPr>
          </a:lstStyle>
          <a:p>
            <a:fld id="{04773EDB-3E46-46A8-B8FE-A2E68C08402E}" type="slidenum">
              <a:rPr lang="en-US" altLang="en-US"/>
              <a:pPr/>
              <a:t>‹#›</a:t>
            </a:fld>
            <a:endParaRPr lang="en-US" altLang="en-US"/>
          </a:p>
        </p:txBody>
      </p:sp>
    </p:spTree>
    <p:extLst>
      <p:ext uri="{BB962C8B-B14F-4D97-AF65-F5344CB8AC3E}">
        <p14:creationId xmlns:p14="http://schemas.microsoft.com/office/powerpoint/2010/main" val="2132493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DD12CDE-4B71-4F86-A9FB-6D43580C5F1F}" type="slidenum">
              <a:rPr lang="en-US" altLang="en-US"/>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F55AF84-50AF-45B2-869A-BB4085932EF7}" type="slidenum">
              <a:rPr lang="en-US" altLang="en-US"/>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371600"/>
            <a:ext cx="4114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114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0391F8D4-2CF5-43D8-B63A-4F9E3A8C6C2B}" type="slidenum">
              <a:rPr lang="en-US" altLang="en-US"/>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04BEC41E-B9AE-4127-9578-670CF32CDCDB}" type="slidenum">
              <a:rPr lang="en-US" altLang="en-US"/>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15FCB5AD-9D37-4360-9FDE-4B031AC97395}" type="slidenum">
              <a:rPr lang="en-US" altLang="en-US"/>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1DF14664-495A-4FE3-BB5E-9862B3F6F288}" type="slidenum">
              <a:rPr lang="en-US" altLang="en-US"/>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A4EAA28-1073-47B1-91DB-79A3D1A432C2}" type="slidenum">
              <a:rPr lang="en-US" altLang="en-US"/>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0E0B2C17-E4CF-4746-A024-2E1B97937BCD}" type="slidenum">
              <a:rPr lang="en-US" altLang="en-US"/>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76200" y="0"/>
            <a:ext cx="8991600" cy="1219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381000" y="1371600"/>
            <a:ext cx="8382000"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6" name="Rectangle 4"/>
          <p:cNvSpPr>
            <a:spLocks noGrp="1" noChangeArrowheads="1"/>
          </p:cNvSpPr>
          <p:nvPr>
            <p:ph type="dt" sz="half" idx="2"/>
          </p:nvPr>
        </p:nvSpPr>
        <p:spPr bwMode="auto">
          <a:xfrm>
            <a:off x="228600" y="6477000"/>
            <a:ext cx="2133600" cy="223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800">
                <a:solidFill>
                  <a:srgbClr val="A98C4B"/>
                </a:solidFill>
              </a:defRPr>
            </a:lvl1pPr>
          </a:lstStyle>
          <a:p>
            <a:endParaRPr lang="en-US" altLang="en-US"/>
          </a:p>
        </p:txBody>
      </p:sp>
      <p:sp>
        <p:nvSpPr>
          <p:cNvPr id="3077" name="Rectangle 5"/>
          <p:cNvSpPr>
            <a:spLocks noGrp="1" noChangeArrowheads="1"/>
          </p:cNvSpPr>
          <p:nvPr>
            <p:ph type="ftr" sz="quarter" idx="3"/>
          </p:nvPr>
        </p:nvSpPr>
        <p:spPr bwMode="auto">
          <a:xfrm>
            <a:off x="2514600" y="6477000"/>
            <a:ext cx="41148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800">
                <a:solidFill>
                  <a:srgbClr val="A98C4B"/>
                </a:solidFill>
              </a:defRPr>
            </a:lvl1pPr>
          </a:lstStyle>
          <a:p>
            <a:endParaRPr lang="en-US" altLang="en-US"/>
          </a:p>
        </p:txBody>
      </p:sp>
      <p:sp>
        <p:nvSpPr>
          <p:cNvPr id="3078" name="Rectangle 6"/>
          <p:cNvSpPr>
            <a:spLocks noGrp="1" noChangeArrowheads="1"/>
          </p:cNvSpPr>
          <p:nvPr>
            <p:ph type="sldNum" sz="quarter" idx="4"/>
          </p:nvPr>
        </p:nvSpPr>
        <p:spPr bwMode="auto">
          <a:xfrm>
            <a:off x="6781800" y="6477000"/>
            <a:ext cx="2133600" cy="223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800">
                <a:solidFill>
                  <a:srgbClr val="A98C4B"/>
                </a:solidFill>
              </a:defRPr>
            </a:lvl1pPr>
          </a:lstStyle>
          <a:p>
            <a:fld id="{C1AFCBE4-4E4D-4942-86BB-E0D9DD765826}" type="slidenum">
              <a:rPr lang="en-US" altLang="en-US"/>
              <a:pPr/>
              <a:t>‹#›</a:t>
            </a:fld>
            <a:endParaRPr lang="en-US" altLang="en-US"/>
          </a:p>
        </p:txBody>
      </p:sp>
      <p:sp>
        <p:nvSpPr>
          <p:cNvPr id="3079" name="Line 7"/>
          <p:cNvSpPr>
            <a:spLocks noChangeShapeType="1"/>
          </p:cNvSpPr>
          <p:nvPr userDrawn="1"/>
        </p:nvSpPr>
        <p:spPr bwMode="auto">
          <a:xfrm>
            <a:off x="228600" y="1295400"/>
            <a:ext cx="8686800" cy="0"/>
          </a:xfrm>
          <a:prstGeom prst="line">
            <a:avLst/>
          </a:prstGeom>
          <a:noFill/>
          <a:ln w="19050">
            <a:solidFill>
              <a:srgbClr val="FF0000"/>
            </a:solidFill>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Lst>
  <p:timing>
    <p:tnLst>
      <p:par>
        <p:cTn id="1" dur="indefinite" restart="never" nodeType="tmRoot"/>
      </p:par>
    </p:tnLst>
  </p:timing>
  <p:txStyles>
    <p:titleStyle>
      <a:lvl1pPr algn="l" rtl="0" fontAlgn="base">
        <a:spcBef>
          <a:spcPct val="0"/>
        </a:spcBef>
        <a:spcAft>
          <a:spcPct val="0"/>
        </a:spcAft>
        <a:defRPr sz="3600">
          <a:solidFill>
            <a:srgbClr val="0000CC"/>
          </a:solidFill>
          <a:latin typeface="+mj-lt"/>
          <a:ea typeface="+mj-ea"/>
          <a:cs typeface="+mj-cs"/>
        </a:defRPr>
      </a:lvl1pPr>
      <a:lvl2pPr algn="l" rtl="0" fontAlgn="base">
        <a:spcBef>
          <a:spcPct val="0"/>
        </a:spcBef>
        <a:spcAft>
          <a:spcPct val="0"/>
        </a:spcAft>
        <a:defRPr sz="3600">
          <a:solidFill>
            <a:srgbClr val="0000CC"/>
          </a:solidFill>
          <a:latin typeface="Arial" charset="0"/>
        </a:defRPr>
      </a:lvl2pPr>
      <a:lvl3pPr algn="l" rtl="0" fontAlgn="base">
        <a:spcBef>
          <a:spcPct val="0"/>
        </a:spcBef>
        <a:spcAft>
          <a:spcPct val="0"/>
        </a:spcAft>
        <a:defRPr sz="3600">
          <a:solidFill>
            <a:srgbClr val="0000CC"/>
          </a:solidFill>
          <a:latin typeface="Arial" charset="0"/>
        </a:defRPr>
      </a:lvl3pPr>
      <a:lvl4pPr algn="l" rtl="0" fontAlgn="base">
        <a:spcBef>
          <a:spcPct val="0"/>
        </a:spcBef>
        <a:spcAft>
          <a:spcPct val="0"/>
        </a:spcAft>
        <a:defRPr sz="3600">
          <a:solidFill>
            <a:srgbClr val="0000CC"/>
          </a:solidFill>
          <a:latin typeface="Arial" charset="0"/>
        </a:defRPr>
      </a:lvl4pPr>
      <a:lvl5pPr algn="l" rtl="0" fontAlgn="base">
        <a:spcBef>
          <a:spcPct val="0"/>
        </a:spcBef>
        <a:spcAft>
          <a:spcPct val="0"/>
        </a:spcAft>
        <a:defRPr sz="3600">
          <a:solidFill>
            <a:srgbClr val="0000CC"/>
          </a:solidFill>
          <a:latin typeface="Arial" charset="0"/>
        </a:defRPr>
      </a:lvl5pPr>
      <a:lvl6pPr marL="457200" algn="l" rtl="0" fontAlgn="base">
        <a:spcBef>
          <a:spcPct val="0"/>
        </a:spcBef>
        <a:spcAft>
          <a:spcPct val="0"/>
        </a:spcAft>
        <a:defRPr sz="3600">
          <a:solidFill>
            <a:srgbClr val="0000CC"/>
          </a:solidFill>
          <a:latin typeface="Arial" charset="0"/>
        </a:defRPr>
      </a:lvl6pPr>
      <a:lvl7pPr marL="914400" algn="l" rtl="0" fontAlgn="base">
        <a:spcBef>
          <a:spcPct val="0"/>
        </a:spcBef>
        <a:spcAft>
          <a:spcPct val="0"/>
        </a:spcAft>
        <a:defRPr sz="3600">
          <a:solidFill>
            <a:srgbClr val="0000CC"/>
          </a:solidFill>
          <a:latin typeface="Arial" charset="0"/>
        </a:defRPr>
      </a:lvl7pPr>
      <a:lvl8pPr marL="1371600" algn="l" rtl="0" fontAlgn="base">
        <a:spcBef>
          <a:spcPct val="0"/>
        </a:spcBef>
        <a:spcAft>
          <a:spcPct val="0"/>
        </a:spcAft>
        <a:defRPr sz="3600">
          <a:solidFill>
            <a:srgbClr val="0000CC"/>
          </a:solidFill>
          <a:latin typeface="Arial" charset="0"/>
        </a:defRPr>
      </a:lvl8pPr>
      <a:lvl9pPr marL="1828800" algn="l" rtl="0" fontAlgn="base">
        <a:spcBef>
          <a:spcPct val="0"/>
        </a:spcBef>
        <a:spcAft>
          <a:spcPct val="0"/>
        </a:spcAft>
        <a:defRPr sz="3600">
          <a:solidFill>
            <a:srgbClr val="0000CC"/>
          </a:solidFill>
          <a:latin typeface="Arial" charset="0"/>
        </a:defRPr>
      </a:lvl9pPr>
    </p:titleStyle>
    <p:bodyStyle>
      <a:lvl1pPr marL="342900" indent="-342900" algn="l" rtl="0" fontAlgn="base">
        <a:spcBef>
          <a:spcPct val="20000"/>
        </a:spcBef>
        <a:spcAft>
          <a:spcPct val="0"/>
        </a:spcAft>
        <a:buClr>
          <a:srgbClr val="0066FF"/>
        </a:buClr>
        <a:buFont typeface="Wingdings" pitchFamily="2" charset="2"/>
        <a:buChar char="§"/>
        <a:defRPr sz="3000">
          <a:solidFill>
            <a:schemeClr val="tx1"/>
          </a:solidFill>
          <a:latin typeface="+mn-lt"/>
          <a:ea typeface="+mn-ea"/>
          <a:cs typeface="+mn-cs"/>
        </a:defRPr>
      </a:lvl1pPr>
      <a:lvl2pPr marL="669925" indent="-325438" algn="l" rtl="0" fontAlgn="base">
        <a:spcBef>
          <a:spcPct val="20000"/>
        </a:spcBef>
        <a:spcAft>
          <a:spcPct val="0"/>
        </a:spcAft>
        <a:buClr>
          <a:srgbClr val="A98C4B"/>
        </a:buClr>
        <a:buChar char="•"/>
        <a:defRPr sz="2600">
          <a:solidFill>
            <a:schemeClr val="tx1"/>
          </a:solidFill>
          <a:latin typeface="+mn-lt"/>
        </a:defRPr>
      </a:lvl2pPr>
      <a:lvl3pPr marL="1022350" indent="-350838" algn="l" rtl="0" fontAlgn="base">
        <a:spcBef>
          <a:spcPct val="20000"/>
        </a:spcBef>
        <a:spcAft>
          <a:spcPct val="0"/>
        </a:spcAft>
        <a:buClr>
          <a:srgbClr val="A98C4B"/>
        </a:buClr>
        <a:buChar char="•"/>
        <a:defRPr sz="2200">
          <a:solidFill>
            <a:schemeClr val="tx1"/>
          </a:solidFill>
          <a:latin typeface="+mn-lt"/>
        </a:defRPr>
      </a:lvl3pPr>
      <a:lvl4pPr marL="1339850" indent="-315913" algn="l" rtl="0" fontAlgn="base">
        <a:spcBef>
          <a:spcPct val="20000"/>
        </a:spcBef>
        <a:spcAft>
          <a:spcPct val="0"/>
        </a:spcAft>
        <a:buClr>
          <a:srgbClr val="A98C4B"/>
        </a:buClr>
        <a:buChar char="•"/>
        <a:defRPr sz="2000">
          <a:solidFill>
            <a:schemeClr val="tx1"/>
          </a:solidFill>
          <a:latin typeface="+mn-lt"/>
        </a:defRPr>
      </a:lvl4pPr>
      <a:lvl5pPr marL="1681163" indent="-339725" algn="l" rtl="0" fontAlgn="base">
        <a:spcBef>
          <a:spcPct val="20000"/>
        </a:spcBef>
        <a:spcAft>
          <a:spcPct val="0"/>
        </a:spcAft>
        <a:buClr>
          <a:srgbClr val="A98C4B"/>
        </a:buClr>
        <a:buChar char="•"/>
        <a:defRPr sz="2000">
          <a:solidFill>
            <a:schemeClr val="tx1"/>
          </a:solidFill>
          <a:latin typeface="+mn-lt"/>
        </a:defRPr>
      </a:lvl5pPr>
      <a:lvl6pPr marL="2138363" indent="-339725" algn="l" rtl="0" fontAlgn="base">
        <a:spcBef>
          <a:spcPct val="20000"/>
        </a:spcBef>
        <a:spcAft>
          <a:spcPct val="0"/>
        </a:spcAft>
        <a:buClr>
          <a:srgbClr val="A98C4B"/>
        </a:buClr>
        <a:buChar char="•"/>
        <a:defRPr sz="2000">
          <a:solidFill>
            <a:schemeClr val="tx1"/>
          </a:solidFill>
          <a:latin typeface="+mn-lt"/>
        </a:defRPr>
      </a:lvl6pPr>
      <a:lvl7pPr marL="2595563" indent="-339725" algn="l" rtl="0" fontAlgn="base">
        <a:spcBef>
          <a:spcPct val="20000"/>
        </a:spcBef>
        <a:spcAft>
          <a:spcPct val="0"/>
        </a:spcAft>
        <a:buClr>
          <a:srgbClr val="A98C4B"/>
        </a:buClr>
        <a:buChar char="•"/>
        <a:defRPr sz="2000">
          <a:solidFill>
            <a:schemeClr val="tx1"/>
          </a:solidFill>
          <a:latin typeface="+mn-lt"/>
        </a:defRPr>
      </a:lvl7pPr>
      <a:lvl8pPr marL="3052763" indent="-339725" algn="l" rtl="0" fontAlgn="base">
        <a:spcBef>
          <a:spcPct val="20000"/>
        </a:spcBef>
        <a:spcAft>
          <a:spcPct val="0"/>
        </a:spcAft>
        <a:buClr>
          <a:srgbClr val="A98C4B"/>
        </a:buClr>
        <a:buChar char="•"/>
        <a:defRPr sz="2000">
          <a:solidFill>
            <a:schemeClr val="tx1"/>
          </a:solidFill>
          <a:latin typeface="+mn-lt"/>
        </a:defRPr>
      </a:lvl8pPr>
      <a:lvl9pPr marL="3509963" indent="-339725" algn="l" rtl="0" fontAlgn="base">
        <a:spcBef>
          <a:spcPct val="20000"/>
        </a:spcBef>
        <a:spcAft>
          <a:spcPct val="0"/>
        </a:spcAft>
        <a:buClr>
          <a:srgbClr val="A98C4B"/>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notesSlide" Target="../notesSlides/notesSlide9.xml"/><Relationship Id="rId7"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16.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L:\181920\Reverse_entropy.mp4" TargetMode="External"/><Relationship Id="rId1" Type="http://schemas.openxmlformats.org/officeDocument/2006/relationships/tags" Target="../tags/tag18.xml"/><Relationship Id="rId5" Type="http://schemas.openxmlformats.org/officeDocument/2006/relationships/image" Target="../media/image20.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6.xml"/><Relationship Id="rId7" Type="http://schemas.openxmlformats.org/officeDocument/2006/relationships/image" Target="../media/image21.wmf"/><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hyperlink" Target="http://www.bpreid.com/carnot.php" TargetMode="Externa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hyperlink" Target="http://www.youtube.com/watch?v=wEIQ2FVL_ys" TargetMode="External"/><Relationship Id="rId3" Type="http://schemas.openxmlformats.org/officeDocument/2006/relationships/hyperlink" Target="http://www.youtube.com/watch?v=5pdqDQwehlk&amp;NR=1" TargetMode="External"/><Relationship Id="rId7" Type="http://schemas.openxmlformats.org/officeDocument/2006/relationships/image" Target="../media/image25.wmf"/><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hyperlink" Target="http://homepages.ius.edu/kforinas/physlets/thermo/Otto.html"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21.xml"/><Relationship Id="rId7" Type="http://schemas.openxmlformats.org/officeDocument/2006/relationships/image" Target="../media/image36.png"/><Relationship Id="rId2" Type="http://schemas.openxmlformats.org/officeDocument/2006/relationships/slideLayout" Target="../slideLayouts/slideLayout6.xml"/><Relationship Id="rId1" Type="http://schemas.openxmlformats.org/officeDocument/2006/relationships/tags" Target="../tags/tag2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39.jpe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24.xml"/><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5.xml"/><Relationship Id="rId1" Type="http://schemas.openxmlformats.org/officeDocument/2006/relationships/tags" Target="../tags/tag26.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50.jpeg"/><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47.png"/><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tags" Target="../tags/tag3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5.xml"/><Relationship Id="rId1" Type="http://schemas.openxmlformats.org/officeDocument/2006/relationships/tags" Target="../tags/tag3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64.jpeg"/></Relationships>
</file>

<file path=ppt/slides/_rels/slide39.xml.rels><?xml version="1.0" encoding="UTF-8" standalone="yes"?>
<Relationships xmlns="http://schemas.openxmlformats.org/package/2006/relationships"><Relationship Id="rId8" Type="http://schemas.openxmlformats.org/officeDocument/2006/relationships/hyperlink" Target="http://en.wikipedia.org/wiki/File:Isooctane-3D-balls.png" TargetMode="External"/><Relationship Id="rId3" Type="http://schemas.openxmlformats.org/officeDocument/2006/relationships/notesSlide" Target="../notesSlides/notesSlide35.xml"/><Relationship Id="rId7" Type="http://schemas.openxmlformats.org/officeDocument/2006/relationships/image" Target="../media/image50.jpeg"/><Relationship Id="rId2" Type="http://schemas.openxmlformats.org/officeDocument/2006/relationships/slideLayout" Target="../slideLayouts/slideLayout6.xml"/><Relationship Id="rId1" Type="http://schemas.openxmlformats.org/officeDocument/2006/relationships/tags" Target="../tags/tag3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47.png"/><Relationship Id="rId9"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video" Target="file:///D:\PS1000\Chapter%2018\Reverse.wmv" TargetMode="External"/><Relationship Id="rId7" Type="http://schemas.openxmlformats.org/officeDocument/2006/relationships/image" Target="../media/image3.png"/><Relationship Id="rId2" Type="http://schemas.openxmlformats.org/officeDocument/2006/relationships/video" Target="file:///D:\PS1000\Chapter%2018\Forward.wmv" TargetMode="External"/><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en.wikipedia.org/wiki/File:Isooctane-3D-balls.png" TargetMode="External"/><Relationship Id="rId2" Type="http://schemas.openxmlformats.org/officeDocument/2006/relationships/image" Target="../media/image68.png"/><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3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74.png"/><Relationship Id="rId2" Type="http://schemas.openxmlformats.org/officeDocument/2006/relationships/slideLayout" Target="../slideLayouts/slideLayout6.xml"/><Relationship Id="rId1" Type="http://schemas.openxmlformats.org/officeDocument/2006/relationships/tags" Target="../tags/tag36.xml"/><Relationship Id="rId6" Type="http://schemas.openxmlformats.org/officeDocument/2006/relationships/image" Target="../media/image73.png"/><Relationship Id="rId5" Type="http://schemas.openxmlformats.org/officeDocument/2006/relationships/image" Target="../media/image52.png"/><Relationship Id="rId4" Type="http://schemas.openxmlformats.org/officeDocument/2006/relationships/image" Target="../media/image50.jpeg"/></Relationships>
</file>

<file path=ppt/slides/_rels/slide43.xml.rels><?xml version="1.0" encoding="UTF-8" standalone="yes"?>
<Relationships xmlns="http://schemas.openxmlformats.org/package/2006/relationships"><Relationship Id="rId3" Type="http://schemas.openxmlformats.org/officeDocument/2006/relationships/hyperlink" Target="http://www.youtube.com/watch?v=OKxRx0ctrl0&amp;feature=related"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xml"/><Relationship Id="rId1" Type="http://schemas.openxmlformats.org/officeDocument/2006/relationships/tags" Target="../tags/tag37.xml"/><Relationship Id="rId5" Type="http://schemas.openxmlformats.org/officeDocument/2006/relationships/image" Target="../media/image77.png"/><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8" Type="http://schemas.openxmlformats.org/officeDocument/2006/relationships/image" Target="../media/image79.gif"/><Relationship Id="rId13" Type="http://schemas.openxmlformats.org/officeDocument/2006/relationships/hyperlink" Target="http://en.wikipedia.org/wiki/Image:Wagging.gif" TargetMode="External"/><Relationship Id="rId3" Type="http://schemas.openxmlformats.org/officeDocument/2006/relationships/notesSlide" Target="../notesSlides/notesSlide41.xml"/><Relationship Id="rId7" Type="http://schemas.openxmlformats.org/officeDocument/2006/relationships/hyperlink" Target="http://en.wikipedia.org/wiki/Image:Asymmetrical_stretching.gif" TargetMode="External"/><Relationship Id="rId12" Type="http://schemas.openxmlformats.org/officeDocument/2006/relationships/image" Target="../media/image81.gif"/><Relationship Id="rId2" Type="http://schemas.openxmlformats.org/officeDocument/2006/relationships/slideLayout" Target="../slideLayouts/slideLayout15.xml"/><Relationship Id="rId16" Type="http://schemas.openxmlformats.org/officeDocument/2006/relationships/image" Target="../media/image83.gif"/><Relationship Id="rId1" Type="http://schemas.openxmlformats.org/officeDocument/2006/relationships/tags" Target="../tags/tag38.xml"/><Relationship Id="rId6" Type="http://schemas.openxmlformats.org/officeDocument/2006/relationships/image" Target="../media/image78.gif"/><Relationship Id="rId11" Type="http://schemas.openxmlformats.org/officeDocument/2006/relationships/hyperlink" Target="http://en.wikipedia.org/wiki/Image:Rocking.gif" TargetMode="External"/><Relationship Id="rId5" Type="http://schemas.openxmlformats.org/officeDocument/2006/relationships/hyperlink" Target="http://en.wikipedia.org/wiki/Image:Symmetrical_stretching.gif" TargetMode="External"/><Relationship Id="rId15" Type="http://schemas.openxmlformats.org/officeDocument/2006/relationships/hyperlink" Target="http://en.wikipedia.org/wiki/Image:Twisting.gif" TargetMode="External"/><Relationship Id="rId10" Type="http://schemas.openxmlformats.org/officeDocument/2006/relationships/image" Target="../media/image80.gif"/><Relationship Id="rId4" Type="http://schemas.openxmlformats.org/officeDocument/2006/relationships/hyperlink" Target="http://www2.ess.ucla.edu/~schauble/MoleculeHTML/CH4_html/CH4_page.html" TargetMode="External"/><Relationship Id="rId9" Type="http://schemas.openxmlformats.org/officeDocument/2006/relationships/hyperlink" Target="http://en.wikipedia.org/wiki/Image:Scissoring.gif" TargetMode="External"/><Relationship Id="rId14" Type="http://schemas.openxmlformats.org/officeDocument/2006/relationships/image" Target="../media/image82.gif"/></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xml"/><Relationship Id="rId1" Type="http://schemas.openxmlformats.org/officeDocument/2006/relationships/tags" Target="../tags/tag40.xml"/><Relationship Id="rId6" Type="http://schemas.openxmlformats.org/officeDocument/2006/relationships/image" Target="../media/image86.png"/><Relationship Id="rId5" Type="http://schemas.openxmlformats.org/officeDocument/2006/relationships/image" Target="../media/image77.png"/><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0.jpe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video" Target="file:///L:\181920\egg%20drop.wmv" TargetMode="External"/><Relationship Id="rId7" Type="http://schemas.openxmlformats.org/officeDocument/2006/relationships/oleObject" Target="../embeddings/oleObject1.bin"/><Relationship Id="rId2" Type="http://schemas.openxmlformats.org/officeDocument/2006/relationships/tags" Target="../tags/tag6.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notesSlide" Target="../notesSlides/notesSlide4.xml"/><Relationship Id="rId4" Type="http://schemas.openxmlformats.org/officeDocument/2006/relationships/slideLayout" Target="../slideLayouts/slideLayout2.xml"/><Relationship Id="rId9"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xml"/><Relationship Id="rId1" Type="http://schemas.openxmlformats.org/officeDocument/2006/relationships/tags" Target="../tags/tag43.xml"/><Relationship Id="rId5" Type="http://schemas.openxmlformats.org/officeDocument/2006/relationships/image" Target="../media/image92.png"/><Relationship Id="rId4" Type="http://schemas.openxmlformats.org/officeDocument/2006/relationships/image" Target="../media/image91.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xml"/><Relationship Id="rId1" Type="http://schemas.openxmlformats.org/officeDocument/2006/relationships/tags" Target="../tags/tag44.xml"/><Relationship Id="rId5" Type="http://schemas.openxmlformats.org/officeDocument/2006/relationships/hyperlink" Target="http://scifun.chem.wisc.edu/chemweek/fireworks/fireworks.htm" TargetMode="External"/><Relationship Id="rId4" Type="http://schemas.openxmlformats.org/officeDocument/2006/relationships/image" Target="../media/image93.jpeg"/></Relationships>
</file>

<file path=ppt/slides/_rels/slide52.xml.rels><?xml version="1.0" encoding="UTF-8" standalone="yes"?>
<Relationships xmlns="http://schemas.openxmlformats.org/package/2006/relationships"><Relationship Id="rId8" Type="http://schemas.openxmlformats.org/officeDocument/2006/relationships/image" Target="../media/image94.wmf"/><Relationship Id="rId3" Type="http://schemas.openxmlformats.org/officeDocument/2006/relationships/slideLayout" Target="../slideLayouts/slideLayout2.xml"/><Relationship Id="rId7" Type="http://schemas.openxmlformats.org/officeDocument/2006/relationships/oleObject" Target="../embeddings/oleObject4.bin"/><Relationship Id="rId2" Type="http://schemas.openxmlformats.org/officeDocument/2006/relationships/tags" Target="../tags/tag45.xml"/><Relationship Id="rId1" Type="http://schemas.openxmlformats.org/officeDocument/2006/relationships/vmlDrawing" Target="../drawings/vmlDrawing4.v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notesSlide" Target="../notesSlides/notesSlide47.xml"/><Relationship Id="rId9" Type="http://schemas.openxmlformats.org/officeDocument/2006/relationships/image" Target="../media/image97.png"/></Relationships>
</file>

<file path=ppt/slides/_rels/slide53.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notesSlide" Target="../notesSlides/notesSlide48.xml"/><Relationship Id="rId7" Type="http://schemas.openxmlformats.org/officeDocument/2006/relationships/image" Target="../media/image101.jpeg"/><Relationship Id="rId2" Type="http://schemas.openxmlformats.org/officeDocument/2006/relationships/slideLayout" Target="../slideLayouts/slideLayout2.xml"/><Relationship Id="rId1" Type="http://schemas.openxmlformats.org/officeDocument/2006/relationships/tags" Target="../tags/tag46.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png"/><Relationship Id="rId9" Type="http://schemas.openxmlformats.org/officeDocument/2006/relationships/image" Target="../media/image103.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104.jpe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image" Target="../media/image105.jpeg"/><Relationship Id="rId4" Type="http://schemas.openxmlformats.org/officeDocument/2006/relationships/notesSlide" Target="../notesSlides/notesSlide5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52.xml"/><Relationship Id="rId5" Type="http://schemas.openxmlformats.org/officeDocument/2006/relationships/image" Target="../media/image106.jpeg"/><Relationship Id="rId4" Type="http://schemas.openxmlformats.org/officeDocument/2006/relationships/hyperlink" Target="http://www.youtube.com/watch?v=2t13S-KpGeE&amp;NR=1" TargetMode="Externa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53.xml"/><Relationship Id="rId5" Type="http://schemas.openxmlformats.org/officeDocument/2006/relationships/image" Target="../media/image108.png"/><Relationship Id="rId4" Type="http://schemas.openxmlformats.org/officeDocument/2006/relationships/image" Target="../media/image10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54.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wmf"/></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55.xml"/><Relationship Id="rId4" Type="http://schemas.openxmlformats.org/officeDocument/2006/relationships/hyperlink" Target="http://www.chm.davidson.edu/vce/kinetics/ReactionRates.html"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56.xml"/><Relationship Id="rId4" Type="http://schemas.openxmlformats.org/officeDocument/2006/relationships/image" Target="../media/image116.jpeg"/></Relationships>
</file>

<file path=ppt/slides/_rels/slide65.xml.rels><?xml version="1.0" encoding="UTF-8" standalone="yes"?>
<Relationships xmlns="http://schemas.openxmlformats.org/package/2006/relationships"><Relationship Id="rId3" Type="http://schemas.openxmlformats.org/officeDocument/2006/relationships/image" Target="../media/image117.jpeg"/><Relationship Id="rId7" Type="http://schemas.openxmlformats.org/officeDocument/2006/relationships/image" Target="../media/image121.png"/><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image" Target="../media/image120.png"/><Relationship Id="rId5" Type="http://schemas.openxmlformats.org/officeDocument/2006/relationships/image" Target="../media/image119.jpeg"/><Relationship Id="rId4" Type="http://schemas.openxmlformats.org/officeDocument/2006/relationships/image" Target="../media/image118.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57.xml"/><Relationship Id="rId4" Type="http://schemas.openxmlformats.org/officeDocument/2006/relationships/image" Target="../media/image122.jpeg"/></Relationships>
</file>

<file path=ppt/slides/_rels/slide6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58.xml"/><Relationship Id="rId4" Type="http://schemas.openxmlformats.org/officeDocument/2006/relationships/image" Target="../media/image124.jpeg"/></Relationships>
</file>

<file path=ppt/slides/_rels/slide6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image" Target="../media/image127.png"/><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 Id="rId9" Type="http://schemas.openxmlformats.org/officeDocument/2006/relationships/image" Target="../media/image134.png"/></Relationships>
</file>

<file path=ppt/slides/_rels/slide7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13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PQuestion"/>
          <p:cNvSpPr>
            <a:spLocks noGrp="1" noChangeArrowheads="1"/>
          </p:cNvSpPr>
          <p:nvPr>
            <p:ph type="title"/>
          </p:nvPr>
        </p:nvSpPr>
        <p:spPr/>
        <p:txBody>
          <a:bodyPr/>
          <a:lstStyle/>
          <a:p>
            <a:r>
              <a:rPr lang="en-US" dirty="0" smtClean="0"/>
              <a:t>Last Chapters Vote</a:t>
            </a:r>
            <a:endParaRPr lang="en-US" dirty="0"/>
          </a:p>
        </p:txBody>
      </p:sp>
      <p:sp>
        <p:nvSpPr>
          <p:cNvPr id="73731" name="TPAnswers"/>
          <p:cNvSpPr>
            <a:spLocks noGrp="1" noChangeArrowheads="1"/>
          </p:cNvSpPr>
          <p:nvPr>
            <p:ph type="body" idx="1"/>
            <p:custDataLst>
              <p:tags r:id="rId2"/>
            </p:custDataLst>
          </p:nvPr>
        </p:nvSpPr>
        <p:spPr>
          <a:xfrm>
            <a:off x="1371600" y="1600200"/>
            <a:ext cx="6858000" cy="4343400"/>
          </a:xfrm>
        </p:spPr>
        <p:txBody>
          <a:bodyPr/>
          <a:lstStyle/>
          <a:p>
            <a:pPr marL="571500" indent="-571500">
              <a:buNone/>
            </a:pPr>
            <a:r>
              <a:rPr lang="en-US" sz="1600" dirty="0" smtClean="0"/>
              <a:t>Chapter 21- Bonding in Metals, Alloys, and Semiconductors </a:t>
            </a:r>
          </a:p>
          <a:p>
            <a:pPr marL="571500" indent="-571500">
              <a:buNone/>
            </a:pPr>
            <a:r>
              <a:rPr lang="en-US" sz="1600" dirty="0" smtClean="0"/>
              <a:t>Chapter 22- Bonding in Ionic Compounds </a:t>
            </a:r>
          </a:p>
          <a:p>
            <a:pPr marL="571500" indent="-571500">
              <a:buNone/>
            </a:pPr>
            <a:r>
              <a:rPr lang="en-US" sz="1600" dirty="0" smtClean="0"/>
              <a:t>Chapter 23- Covalent Bonding molecular Interactions </a:t>
            </a:r>
          </a:p>
          <a:p>
            <a:pPr marL="571500" indent="-571500">
              <a:buNone/>
            </a:pPr>
            <a:r>
              <a:rPr lang="en-US" sz="1600" dirty="0" smtClean="0"/>
              <a:t>Chapter 24- Animal, Vegetable, Mineral</a:t>
            </a:r>
          </a:p>
          <a:p>
            <a:pPr marL="571500" indent="-571500">
              <a:buNone/>
            </a:pPr>
            <a:r>
              <a:rPr lang="en-US" sz="1600" dirty="0" smtClean="0"/>
              <a:t>Chapter 25- Radioactivity, Nuclear Processes</a:t>
            </a:r>
          </a:p>
          <a:p>
            <a:pPr marL="571500" indent="-571500">
              <a:buNone/>
            </a:pPr>
            <a:r>
              <a:rPr lang="en-US" sz="1600" dirty="0" smtClean="0"/>
              <a:t>Chapter 26- Earth's </a:t>
            </a:r>
            <a:r>
              <a:rPr lang="en-US" sz="1600" dirty="0"/>
              <a:t>Interior </a:t>
            </a:r>
            <a:endParaRPr lang="en-US" sz="1600" dirty="0" smtClean="0"/>
          </a:p>
          <a:p>
            <a:pPr marL="571500" indent="-571500">
              <a:buNone/>
            </a:pPr>
            <a:r>
              <a:rPr lang="en-US" sz="1600" dirty="0" smtClean="0"/>
              <a:t>Chapter 27- </a:t>
            </a:r>
            <a:r>
              <a:rPr lang="en-US" sz="1600" dirty="0"/>
              <a:t>Plate Tectonics: A Working Model for Earth</a:t>
            </a:r>
          </a:p>
          <a:p>
            <a:pPr marL="571500" indent="-571500">
              <a:buNone/>
            </a:pPr>
            <a:r>
              <a:rPr lang="en-US" sz="1600" dirty="0" smtClean="0"/>
              <a:t>Chapter 28- </a:t>
            </a:r>
            <a:r>
              <a:rPr lang="en-US" sz="1600" dirty="0"/>
              <a:t>Geologic </a:t>
            </a:r>
            <a:r>
              <a:rPr lang="en-US" sz="1600" dirty="0" smtClean="0"/>
              <a:t>Time </a:t>
            </a:r>
          </a:p>
          <a:p>
            <a:pPr marL="571500" indent="-571500">
              <a:buNone/>
            </a:pPr>
            <a:r>
              <a:rPr lang="en-US" sz="1600" dirty="0" smtClean="0"/>
              <a:t>Chapter 29- Plate Tectonics: The Evidence </a:t>
            </a:r>
          </a:p>
          <a:p>
            <a:pPr marL="571500" indent="-571500">
              <a:buNone/>
            </a:pPr>
            <a:r>
              <a:rPr lang="en-US" sz="1600" dirty="0" smtClean="0"/>
              <a:t>Chapter 30- Surface Processes</a:t>
            </a:r>
          </a:p>
          <a:p>
            <a:pPr marL="571500" indent="-571500">
              <a:buNone/>
            </a:pPr>
            <a:r>
              <a:rPr lang="en-US" sz="1600" dirty="0" smtClean="0"/>
              <a:t>Chapter 31- Earth’s Climate</a:t>
            </a:r>
          </a:p>
          <a:p>
            <a:pPr marL="571500" indent="-571500">
              <a:buNone/>
            </a:pPr>
            <a:r>
              <a:rPr lang="en-US" sz="1600" dirty="0" smtClean="0"/>
              <a:t>Chapter 32- Beyond Earth </a:t>
            </a:r>
          </a:p>
          <a:p>
            <a:pPr marL="571500" indent="-571500">
              <a:buNone/>
            </a:pPr>
            <a:r>
              <a:rPr lang="en-US" sz="1600" dirty="0" smtClean="0"/>
              <a:t>Chapter 33- The History of a Star </a:t>
            </a:r>
          </a:p>
          <a:p>
            <a:pPr marL="571500" indent="-571500">
              <a:buNone/>
            </a:pPr>
            <a:r>
              <a:rPr lang="en-US" sz="1600" dirty="0" smtClean="0"/>
              <a:t>Chapter 34- Cosmology: The History of the Universe</a:t>
            </a:r>
          </a:p>
          <a:p>
            <a:pPr marL="571500" indent="-571500">
              <a:buNone/>
            </a:pPr>
            <a:r>
              <a:rPr lang="en-US" sz="1600" dirty="0"/>
              <a:t>Chapter </a:t>
            </a:r>
            <a:r>
              <a:rPr lang="en-US" sz="1600" dirty="0" smtClean="0"/>
              <a:t>35- Looking Backward, Looking Forward</a:t>
            </a:r>
            <a:endParaRPr lang="en-US" sz="1600" dirty="0"/>
          </a:p>
          <a:p>
            <a:pPr marL="571500" indent="-571500">
              <a:buNone/>
            </a:pPr>
            <a:endParaRPr lang="en-US" sz="1600" dirty="0"/>
          </a:p>
        </p:txBody>
      </p:sp>
    </p:spTree>
    <p:custDataLst>
      <p:tags r:id="rId1"/>
    </p:custDataLst>
    <p:extLst>
      <p:ext uri="{BB962C8B-B14F-4D97-AF65-F5344CB8AC3E}">
        <p14:creationId xmlns:p14="http://schemas.microsoft.com/office/powerpoint/2010/main" val="21410887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smtClean="0"/>
              <a:t>Molecules arranged in crystals have “order”</a:t>
            </a:r>
            <a:br>
              <a:rPr lang="en-US" smtClean="0"/>
            </a:br>
            <a:r>
              <a:rPr lang="en-US" smtClean="0"/>
              <a:t>Example: Ice crystals</a:t>
            </a:r>
          </a:p>
        </p:txBody>
      </p:sp>
      <p:pic>
        <p:nvPicPr>
          <p:cNvPr id="15363" name="Picture 7" descr="38270205"/>
          <p:cNvPicPr>
            <a:picLocks noChangeAspect="1" noChangeArrowheads="1"/>
          </p:cNvPicPr>
          <p:nvPr/>
        </p:nvPicPr>
        <p:blipFill>
          <a:blip r:embed="rId4" cstate="print"/>
          <a:srcRect/>
          <a:stretch>
            <a:fillRect/>
          </a:stretch>
        </p:blipFill>
        <p:spPr bwMode="auto">
          <a:xfrm>
            <a:off x="495300" y="1371600"/>
            <a:ext cx="3886200" cy="2914650"/>
          </a:xfrm>
          <a:prstGeom prst="rect">
            <a:avLst/>
          </a:prstGeom>
          <a:ln>
            <a:noFill/>
          </a:ln>
          <a:effectLst>
            <a:outerShdw blurRad="292100" dist="139700" dir="2700000" algn="tl" rotWithShape="0">
              <a:srgbClr val="333333">
                <a:alpha val="65000"/>
              </a:srgbClr>
            </a:outerShdw>
          </a:effectLst>
        </p:spPr>
      </p:pic>
      <p:pic>
        <p:nvPicPr>
          <p:cNvPr id="23563" name="Picture 11" descr="icelattice2"/>
          <p:cNvPicPr>
            <a:picLocks noChangeAspect="1" noChangeArrowheads="1"/>
          </p:cNvPicPr>
          <p:nvPr/>
        </p:nvPicPr>
        <p:blipFill>
          <a:blip r:embed="rId5" cstate="print"/>
          <a:srcRect/>
          <a:stretch>
            <a:fillRect/>
          </a:stretch>
        </p:blipFill>
        <p:spPr bwMode="auto">
          <a:xfrm>
            <a:off x="4533900" y="1371600"/>
            <a:ext cx="4000500" cy="2154238"/>
          </a:xfrm>
          <a:prstGeom prst="rect">
            <a:avLst/>
          </a:prstGeom>
          <a:noFill/>
          <a:ln w="9525">
            <a:noFill/>
            <a:miter lim="800000"/>
            <a:headEnd/>
            <a:tailEnd/>
          </a:ln>
        </p:spPr>
      </p:pic>
      <p:pic>
        <p:nvPicPr>
          <p:cNvPr id="23565" name="Picture 13" descr="w040217a041"/>
          <p:cNvPicPr>
            <a:picLocks noChangeAspect="1" noChangeArrowheads="1"/>
          </p:cNvPicPr>
          <p:nvPr/>
        </p:nvPicPr>
        <p:blipFill>
          <a:blip r:embed="rId6" cstate="print"/>
          <a:srcRect/>
          <a:stretch>
            <a:fillRect/>
          </a:stretch>
        </p:blipFill>
        <p:spPr bwMode="auto">
          <a:xfrm>
            <a:off x="495300" y="4343400"/>
            <a:ext cx="2590800" cy="2428875"/>
          </a:xfrm>
          <a:prstGeom prst="rect">
            <a:avLst/>
          </a:prstGeom>
          <a:ln>
            <a:noFill/>
          </a:ln>
          <a:effectLst>
            <a:outerShdw blurRad="292100" dist="139700" dir="2700000" algn="tl" rotWithShape="0">
              <a:srgbClr val="333333">
                <a:alpha val="65000"/>
              </a:srgbClr>
            </a:outerShdw>
          </a:effectLst>
        </p:spPr>
      </p:pic>
      <p:pic>
        <p:nvPicPr>
          <p:cNvPr id="23567" name="Picture 15" descr="w050121a108"/>
          <p:cNvPicPr>
            <a:picLocks noChangeAspect="1" noChangeArrowheads="1"/>
          </p:cNvPicPr>
          <p:nvPr/>
        </p:nvPicPr>
        <p:blipFill>
          <a:blip r:embed="rId7" cstate="print"/>
          <a:srcRect/>
          <a:stretch>
            <a:fillRect/>
          </a:stretch>
        </p:blipFill>
        <p:spPr bwMode="auto">
          <a:xfrm>
            <a:off x="5448300" y="4343400"/>
            <a:ext cx="2743200" cy="2432050"/>
          </a:xfrm>
          <a:prstGeom prst="rect">
            <a:avLst/>
          </a:prstGeom>
          <a:ln>
            <a:noFill/>
          </a:ln>
          <a:effectLst>
            <a:outerShdw blurRad="292100" dist="139700" dir="2700000" algn="tl" rotWithShape="0">
              <a:srgbClr val="333333">
                <a:alpha val="65000"/>
              </a:srgbClr>
            </a:outerShdw>
          </a:effectLst>
        </p:spPr>
      </p:pic>
      <p:pic>
        <p:nvPicPr>
          <p:cNvPr id="23570" name="Picture 18" descr="red rubber ball"/>
          <p:cNvPicPr>
            <a:picLocks noChangeAspect="1" noChangeArrowheads="1"/>
          </p:cNvPicPr>
          <p:nvPr/>
        </p:nvPicPr>
        <p:blipFill>
          <a:blip r:embed="rId8" cstate="print"/>
          <a:srcRect/>
          <a:stretch>
            <a:fillRect/>
          </a:stretch>
        </p:blipFill>
        <p:spPr bwMode="auto">
          <a:xfrm>
            <a:off x="4610100" y="3657600"/>
            <a:ext cx="433388" cy="523875"/>
          </a:xfrm>
          <a:prstGeom prst="rect">
            <a:avLst/>
          </a:prstGeom>
          <a:noFill/>
          <a:ln w="9525">
            <a:noFill/>
            <a:miter lim="800000"/>
            <a:headEnd/>
            <a:tailEnd/>
          </a:ln>
        </p:spPr>
      </p:pic>
      <p:sp>
        <p:nvSpPr>
          <p:cNvPr id="23571" name="Rectangle 19"/>
          <p:cNvSpPr>
            <a:spLocks noChangeArrowheads="1"/>
          </p:cNvSpPr>
          <p:nvPr/>
        </p:nvSpPr>
        <p:spPr bwMode="auto">
          <a:xfrm>
            <a:off x="6438900" y="3733800"/>
            <a:ext cx="76200" cy="457200"/>
          </a:xfrm>
          <a:prstGeom prst="rect">
            <a:avLst/>
          </a:prstGeom>
          <a:gradFill rotWithShape="1">
            <a:gsLst>
              <a:gs pos="0">
                <a:srgbClr val="808080"/>
              </a:gs>
              <a:gs pos="50000">
                <a:srgbClr val="DDDDDD"/>
              </a:gs>
              <a:gs pos="100000">
                <a:srgbClr val="808080"/>
              </a:gs>
            </a:gsLst>
            <a:lin ang="0" scaled="1"/>
          </a:gradFill>
          <a:ln w="9525">
            <a:noFill/>
            <a:miter lim="800000"/>
            <a:headEnd/>
            <a:tailEnd/>
          </a:ln>
        </p:spPr>
        <p:txBody>
          <a:bodyPr wrap="none" anchor="ctr"/>
          <a:lstStyle/>
          <a:p>
            <a:endParaRPr lang="en-US"/>
          </a:p>
        </p:txBody>
      </p:sp>
      <p:pic>
        <p:nvPicPr>
          <p:cNvPr id="23573" name="Picture 21" descr="w031230b033"/>
          <p:cNvPicPr>
            <a:picLocks noChangeAspect="1" noChangeArrowheads="1"/>
          </p:cNvPicPr>
          <p:nvPr/>
        </p:nvPicPr>
        <p:blipFill>
          <a:blip r:embed="rId9" cstate="print"/>
          <a:srcRect/>
          <a:stretch>
            <a:fillRect/>
          </a:stretch>
        </p:blipFill>
        <p:spPr bwMode="auto">
          <a:xfrm>
            <a:off x="3162300" y="4343400"/>
            <a:ext cx="2216150" cy="2438400"/>
          </a:xfrm>
          <a:prstGeom prst="rect">
            <a:avLst/>
          </a:prstGeom>
          <a:ln>
            <a:noFill/>
          </a:ln>
          <a:effectLst>
            <a:outerShdw blurRad="292100" dist="139700" dir="2700000" algn="tl" rotWithShape="0">
              <a:srgbClr val="333333">
                <a:alpha val="65000"/>
              </a:srgbClr>
            </a:outerShdw>
          </a:effectLst>
        </p:spPr>
      </p:pic>
      <p:sp>
        <p:nvSpPr>
          <p:cNvPr id="23574" name="Text Box 22"/>
          <p:cNvSpPr txBox="1">
            <a:spLocks noChangeArrowheads="1"/>
          </p:cNvSpPr>
          <p:nvPr/>
        </p:nvSpPr>
        <p:spPr bwMode="auto">
          <a:xfrm>
            <a:off x="5067300" y="3733800"/>
            <a:ext cx="1168400" cy="366713"/>
          </a:xfrm>
          <a:prstGeom prst="rect">
            <a:avLst/>
          </a:prstGeom>
          <a:noFill/>
          <a:ln w="9525">
            <a:noFill/>
            <a:miter lim="800000"/>
            <a:headEnd/>
            <a:tailEnd/>
          </a:ln>
        </p:spPr>
        <p:txBody>
          <a:bodyPr wrap="none">
            <a:spAutoFit/>
          </a:bodyPr>
          <a:lstStyle/>
          <a:p>
            <a:r>
              <a:rPr lang="en-US"/>
              <a:t>= Oxygen</a:t>
            </a:r>
          </a:p>
        </p:txBody>
      </p:sp>
      <p:sp>
        <p:nvSpPr>
          <p:cNvPr id="23575" name="Text Box 23"/>
          <p:cNvSpPr txBox="1">
            <a:spLocks noChangeArrowheads="1"/>
          </p:cNvSpPr>
          <p:nvPr/>
        </p:nvSpPr>
        <p:spPr bwMode="auto">
          <a:xfrm>
            <a:off x="6515100" y="3748088"/>
            <a:ext cx="1371600" cy="366712"/>
          </a:xfrm>
          <a:prstGeom prst="rect">
            <a:avLst/>
          </a:prstGeom>
          <a:noFill/>
          <a:ln w="9525">
            <a:noFill/>
            <a:miter lim="800000"/>
            <a:headEnd/>
            <a:tailEnd/>
          </a:ln>
        </p:spPr>
        <p:txBody>
          <a:bodyPr wrap="none">
            <a:spAutoFit/>
          </a:bodyPr>
          <a:lstStyle/>
          <a:p>
            <a:r>
              <a:rPr lang="en-US" dirty="0"/>
              <a:t>= Hydrogen</a:t>
            </a:r>
          </a:p>
        </p:txBody>
      </p:sp>
    </p:spTree>
    <p:custDataLst>
      <p:tags r:id="rId1"/>
    </p:custDataLst>
    <p:extLst>
      <p:ext uri="{BB962C8B-B14F-4D97-AF65-F5344CB8AC3E}">
        <p14:creationId xmlns:p14="http://schemas.microsoft.com/office/powerpoint/2010/main" val="2880485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7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5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56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57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57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57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5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71" grpId="0" animBg="1"/>
      <p:bldP spid="23574" grpId="0"/>
      <p:bldP spid="2357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PQuestion"/>
          <p:cNvSpPr>
            <a:spLocks noGrp="1" noChangeArrowheads="1"/>
          </p:cNvSpPr>
          <p:nvPr>
            <p:ph type="title"/>
          </p:nvPr>
        </p:nvSpPr>
        <p:spPr/>
        <p:txBody>
          <a:bodyPr/>
          <a:lstStyle/>
          <a:p>
            <a:pPr eaLnBrk="1" hangingPunct="1"/>
            <a:r>
              <a:rPr lang="en-US" smtClean="0"/>
              <a:t>When water freezes into ice</a:t>
            </a:r>
          </a:p>
        </p:txBody>
      </p:sp>
      <p:sp>
        <p:nvSpPr>
          <p:cNvPr id="16387" name="TPAnswers"/>
          <p:cNvSpPr>
            <a:spLocks noGrp="1" noChangeArrowheads="1"/>
          </p:cNvSpPr>
          <p:nvPr>
            <p:ph type="body" idx="1"/>
            <p:custDataLst>
              <p:tags r:id="rId2"/>
            </p:custDataLst>
          </p:nvPr>
        </p:nvSpPr>
        <p:spPr>
          <a:xfrm>
            <a:off x="152400" y="1528396"/>
            <a:ext cx="5791200" cy="5029200"/>
          </a:xfrm>
        </p:spPr>
        <p:txBody>
          <a:bodyPr/>
          <a:lstStyle/>
          <a:p>
            <a:pPr marL="571500" indent="-571500" eaLnBrk="1" hangingPunct="1">
              <a:buFont typeface="Wingdings" pitchFamily="2" charset="2"/>
              <a:buAutoNum type="alphaLcParenR"/>
            </a:pPr>
            <a:r>
              <a:rPr lang="en-US" dirty="0" smtClean="0"/>
              <a:t>The entropy of the universe goes down.</a:t>
            </a:r>
          </a:p>
          <a:p>
            <a:pPr marL="571500" indent="-571500" eaLnBrk="1" hangingPunct="1">
              <a:buFont typeface="Wingdings" pitchFamily="2" charset="2"/>
              <a:buAutoNum type="alphaLcParenR"/>
            </a:pPr>
            <a:r>
              <a:rPr lang="en-US" dirty="0" smtClean="0"/>
              <a:t>The entropy of the water/ice system goes down</a:t>
            </a:r>
          </a:p>
          <a:p>
            <a:pPr marL="571500" indent="-571500" eaLnBrk="1" hangingPunct="1">
              <a:buFont typeface="Wingdings" pitchFamily="2" charset="2"/>
              <a:buAutoNum type="alphaLcParenR"/>
            </a:pPr>
            <a:r>
              <a:rPr lang="en-US" dirty="0" smtClean="0"/>
              <a:t>The entropy of the water/ice system goes up</a:t>
            </a:r>
          </a:p>
          <a:p>
            <a:pPr marL="571500" indent="-571500" eaLnBrk="1" hangingPunct="1">
              <a:buFont typeface="Wingdings" pitchFamily="2" charset="2"/>
              <a:buAutoNum type="alphaLcParenR"/>
            </a:pPr>
            <a:r>
              <a:rPr lang="en-US" dirty="0" smtClean="0"/>
              <a:t>None of the above</a:t>
            </a:r>
          </a:p>
        </p:txBody>
      </p:sp>
      <p:pic>
        <p:nvPicPr>
          <p:cNvPr id="16388" name="Picture 6" descr="7240 - Stacking Ice Cube Tray"/>
          <p:cNvPicPr>
            <a:picLocks noChangeAspect="1" noChangeArrowheads="1"/>
          </p:cNvPicPr>
          <p:nvPr/>
        </p:nvPicPr>
        <p:blipFill>
          <a:blip r:embed="rId5" cstate="print"/>
          <a:srcRect/>
          <a:stretch>
            <a:fillRect/>
          </a:stretch>
        </p:blipFill>
        <p:spPr bwMode="auto">
          <a:xfrm>
            <a:off x="6128238" y="1828800"/>
            <a:ext cx="2381250" cy="238125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01882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43" name="Picture 15"/>
          <p:cNvPicPr>
            <a:picLocks noChangeAspect="1" noChangeArrowheads="1"/>
          </p:cNvPicPr>
          <p:nvPr/>
        </p:nvPicPr>
        <p:blipFill>
          <a:blip r:embed="rId4" cstate="print"/>
          <a:srcRect/>
          <a:stretch>
            <a:fillRect/>
          </a:stretch>
        </p:blipFill>
        <p:spPr bwMode="auto">
          <a:xfrm>
            <a:off x="3810000" y="3217985"/>
            <a:ext cx="3962400" cy="2166938"/>
          </a:xfrm>
          <a:prstGeom prst="rect">
            <a:avLst/>
          </a:prstGeom>
          <a:noFill/>
          <a:ln w="9525">
            <a:noFill/>
            <a:miter lim="800000"/>
            <a:headEnd/>
            <a:tailEnd/>
          </a:ln>
          <a:effectLst>
            <a:outerShdw dist="25399" dir="16200000" algn="ctr" rotWithShape="0">
              <a:srgbClr val="FFFFFF">
                <a:alpha val="75000"/>
              </a:srgbClr>
            </a:outerShdw>
          </a:effectLst>
        </p:spPr>
      </p:pic>
      <p:sp>
        <p:nvSpPr>
          <p:cNvPr id="17411" name="Rectangle 2"/>
          <p:cNvSpPr>
            <a:spLocks noGrp="1" noChangeArrowheads="1"/>
          </p:cNvSpPr>
          <p:nvPr>
            <p:ph type="title"/>
          </p:nvPr>
        </p:nvSpPr>
        <p:spPr/>
        <p:txBody>
          <a:bodyPr/>
          <a:lstStyle/>
          <a:p>
            <a:pPr eaLnBrk="1" hangingPunct="1"/>
            <a:r>
              <a:rPr lang="en-US" smtClean="0"/>
              <a:t>Getting a feel for entropy by example</a:t>
            </a:r>
          </a:p>
        </p:txBody>
      </p:sp>
      <p:sp>
        <p:nvSpPr>
          <p:cNvPr id="17412" name="Rectangle 3"/>
          <p:cNvSpPr>
            <a:spLocks noGrp="1" noChangeArrowheads="1"/>
          </p:cNvSpPr>
          <p:nvPr>
            <p:ph type="body" idx="1"/>
          </p:nvPr>
        </p:nvSpPr>
        <p:spPr>
          <a:xfrm>
            <a:off x="381000" y="1371600"/>
            <a:ext cx="8382000" cy="1371600"/>
          </a:xfrm>
        </p:spPr>
        <p:txBody>
          <a:bodyPr/>
          <a:lstStyle/>
          <a:p>
            <a:pPr eaLnBrk="1" hangingPunct="1">
              <a:lnSpc>
                <a:spcPct val="80000"/>
              </a:lnSpc>
            </a:pPr>
            <a:r>
              <a:rPr lang="en-US" sz="2600" dirty="0" smtClean="0"/>
              <a:t>A freezer performs the ordering process in making ice cubes</a:t>
            </a:r>
          </a:p>
          <a:p>
            <a:pPr lvl="1" eaLnBrk="1" hangingPunct="1">
              <a:lnSpc>
                <a:spcPct val="80000"/>
              </a:lnSpc>
            </a:pPr>
            <a:r>
              <a:rPr lang="en-US" sz="2200" dirty="0" smtClean="0"/>
              <a:t>Extra energy (electricity) is needed to perform this ordering.</a:t>
            </a:r>
          </a:p>
        </p:txBody>
      </p:sp>
      <p:pic>
        <p:nvPicPr>
          <p:cNvPr id="17413" name="Picture 5" descr="B00004SACT"/>
          <p:cNvPicPr>
            <a:picLocks noChangeAspect="1" noChangeArrowheads="1"/>
          </p:cNvPicPr>
          <p:nvPr/>
        </p:nvPicPr>
        <p:blipFill>
          <a:blip r:embed="rId5" cstate="print"/>
          <a:srcRect/>
          <a:stretch>
            <a:fillRect/>
          </a:stretch>
        </p:blipFill>
        <p:spPr bwMode="auto">
          <a:xfrm>
            <a:off x="1447800" y="3146731"/>
            <a:ext cx="1577975" cy="236220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495707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mtClean="0"/>
              <a:t>Take home lessons from the fridge</a:t>
            </a:r>
          </a:p>
        </p:txBody>
      </p:sp>
      <p:sp>
        <p:nvSpPr>
          <p:cNvPr id="18435" name="Rectangle 3"/>
          <p:cNvSpPr>
            <a:spLocks noGrp="1" noChangeArrowheads="1"/>
          </p:cNvSpPr>
          <p:nvPr>
            <p:ph type="body" idx="1"/>
          </p:nvPr>
        </p:nvSpPr>
        <p:spPr/>
        <p:txBody>
          <a:bodyPr/>
          <a:lstStyle/>
          <a:p>
            <a:pPr eaLnBrk="1" hangingPunct="1"/>
            <a:r>
              <a:rPr lang="en-US" dirty="0" smtClean="0"/>
              <a:t>The second law of thermodynamics says you have to plug in the refrigerator for it to work.</a:t>
            </a:r>
          </a:p>
          <a:p>
            <a:pPr eaLnBrk="1" hangingPunct="1"/>
            <a:r>
              <a:rPr lang="en-US" dirty="0" smtClean="0"/>
              <a:t>The second law </a:t>
            </a:r>
            <a:r>
              <a:rPr lang="en-US" i="1" dirty="0" smtClean="0"/>
              <a:t>does not</a:t>
            </a:r>
            <a:r>
              <a:rPr lang="en-US" dirty="0" smtClean="0"/>
              <a:t> say that you can’t create order. It says that when you do create order, you have to create </a:t>
            </a:r>
            <a:r>
              <a:rPr lang="en-US" dirty="0" smtClean="0"/>
              <a:t>a </a:t>
            </a:r>
            <a:r>
              <a:rPr lang="en-US" dirty="0" smtClean="0"/>
              <a:t>corresponding amount of disorder</a:t>
            </a:r>
          </a:p>
        </p:txBody>
      </p:sp>
      <p:pic>
        <p:nvPicPr>
          <p:cNvPr id="57346" name="Picture 2" descr="http://ts3.mm.bing.net/images/thumbnail.aspx?q=264211538190&amp;id=1779b76df2285ccbdd3309abebd65e5d&amp;url=http%3a%2f%2fwww.vivax.com%2fimages%2fcatalog%2f57%2f482_0232823.jpg"/>
          <p:cNvPicPr>
            <a:picLocks noChangeAspect="1" noChangeArrowheads="1"/>
          </p:cNvPicPr>
          <p:nvPr/>
        </p:nvPicPr>
        <p:blipFill>
          <a:blip r:embed="rId4" cstate="print"/>
          <a:srcRect/>
          <a:stretch>
            <a:fillRect/>
          </a:stretch>
        </p:blipFill>
        <p:spPr bwMode="auto">
          <a:xfrm>
            <a:off x="1371600" y="4953000"/>
            <a:ext cx="1524000" cy="1323975"/>
          </a:xfrm>
          <a:prstGeom prst="rect">
            <a:avLst/>
          </a:prstGeom>
          <a:noFill/>
        </p:spPr>
      </p:pic>
      <p:sp>
        <p:nvSpPr>
          <p:cNvPr id="5" name="TextBox 4"/>
          <p:cNvSpPr txBox="1"/>
          <p:nvPr/>
        </p:nvSpPr>
        <p:spPr>
          <a:xfrm>
            <a:off x="3429000" y="5334000"/>
            <a:ext cx="4953000" cy="646331"/>
          </a:xfrm>
          <a:prstGeom prst="rect">
            <a:avLst/>
          </a:prstGeom>
          <a:noFill/>
        </p:spPr>
        <p:txBody>
          <a:bodyPr wrap="square" rtlCol="0">
            <a:spAutoFit/>
          </a:bodyPr>
          <a:lstStyle/>
          <a:p>
            <a:r>
              <a:rPr lang="en-US" dirty="0" smtClean="0"/>
              <a:t>So what happens when you try to cool off in the summer by leaving your fridge open?</a:t>
            </a:r>
            <a:endParaRPr lang="en-US" dirty="0"/>
          </a:p>
        </p:txBody>
      </p:sp>
    </p:spTree>
    <p:custDataLst>
      <p:tags r:id="rId1"/>
    </p:custDataLst>
    <p:extLst>
      <p:ext uri="{BB962C8B-B14F-4D97-AF65-F5344CB8AC3E}">
        <p14:creationId xmlns:p14="http://schemas.microsoft.com/office/powerpoint/2010/main" val="3426491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dirty="0" smtClean="0"/>
              <a:t>What is the difference between temperature and heat?</a:t>
            </a:r>
          </a:p>
        </p:txBody>
      </p:sp>
      <p:sp>
        <p:nvSpPr>
          <p:cNvPr id="6" name="Rectangle 5"/>
          <p:cNvSpPr/>
          <p:nvPr/>
        </p:nvSpPr>
        <p:spPr>
          <a:xfrm>
            <a:off x="977153" y="4151549"/>
            <a:ext cx="6934200" cy="2057400"/>
          </a:xfrm>
          <a:prstGeom prst="rect">
            <a:avLst/>
          </a:prstGeom>
          <a:gradFill>
            <a:gsLst>
              <a:gs pos="0">
                <a:schemeClr val="accent1">
                  <a:tint val="66000"/>
                  <a:satMod val="160000"/>
                </a:schemeClr>
              </a:gs>
              <a:gs pos="100000">
                <a:srgbClr val="FF000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77153" y="1519518"/>
            <a:ext cx="6934200" cy="2057400"/>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209800" y="6248400"/>
            <a:ext cx="4442242" cy="369332"/>
          </a:xfrm>
          <a:prstGeom prst="rect">
            <a:avLst/>
          </a:prstGeom>
          <a:noFill/>
        </p:spPr>
        <p:txBody>
          <a:bodyPr wrap="none" rtlCol="0">
            <a:spAutoFit/>
          </a:bodyPr>
          <a:lstStyle/>
          <a:p>
            <a:r>
              <a:rPr lang="en-US" dirty="0" smtClean="0"/>
              <a:t>Heat is a measurement of energy transfer</a:t>
            </a:r>
            <a:endParaRPr lang="en-US" dirty="0"/>
          </a:p>
        </p:txBody>
      </p:sp>
      <p:sp>
        <p:nvSpPr>
          <p:cNvPr id="9" name="TextBox 8"/>
          <p:cNvSpPr txBox="1"/>
          <p:nvPr/>
        </p:nvSpPr>
        <p:spPr>
          <a:xfrm>
            <a:off x="2209800" y="3657600"/>
            <a:ext cx="4532075" cy="369332"/>
          </a:xfrm>
          <a:prstGeom prst="rect">
            <a:avLst/>
          </a:prstGeom>
          <a:noFill/>
        </p:spPr>
        <p:txBody>
          <a:bodyPr wrap="none" rtlCol="0">
            <a:spAutoFit/>
          </a:bodyPr>
          <a:lstStyle/>
          <a:p>
            <a:r>
              <a:rPr lang="en-US" dirty="0" smtClean="0"/>
              <a:t>Temperature is a measurement of energy</a:t>
            </a:r>
            <a:endParaRPr lang="en-US" dirty="0"/>
          </a:p>
        </p:txBody>
      </p:sp>
    </p:spTree>
    <p:custDataLst>
      <p:tags r:id="rId1"/>
    </p:custDataLst>
    <p:extLst>
      <p:ext uri="{BB962C8B-B14F-4D97-AF65-F5344CB8AC3E}">
        <p14:creationId xmlns:p14="http://schemas.microsoft.com/office/powerpoint/2010/main" val="1400493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114800" y="4191000"/>
            <a:ext cx="457200" cy="1828800"/>
          </a:xfrm>
          <a:prstGeom prst="rect">
            <a:avLst/>
          </a:prstGeom>
          <a:gradFill>
            <a:gsLst>
              <a:gs pos="100000">
                <a:schemeClr val="accent3">
                  <a:lumMod val="95000"/>
                  <a:alpha val="0"/>
                </a:schemeClr>
              </a:gs>
              <a:gs pos="100000">
                <a:schemeClr val="accent1">
                  <a:tint val="44500"/>
                  <a:satMod val="160000"/>
                </a:schemeClr>
              </a:gs>
              <a:gs pos="0">
                <a:schemeClr val="accent3">
                  <a:lumMod val="6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rot="10800000">
            <a:off x="5029200" y="4191000"/>
            <a:ext cx="457200" cy="1828800"/>
          </a:xfrm>
          <a:prstGeom prst="rect">
            <a:avLst/>
          </a:prstGeom>
          <a:gradFill>
            <a:gsLst>
              <a:gs pos="99000">
                <a:schemeClr val="accent3">
                  <a:lumMod val="95000"/>
                  <a:alpha val="0"/>
                </a:schemeClr>
              </a:gs>
              <a:gs pos="100000">
                <a:schemeClr val="accent1">
                  <a:tint val="44500"/>
                  <a:satMod val="160000"/>
                </a:schemeClr>
              </a:gs>
              <a:gs pos="0">
                <a:schemeClr val="accent3">
                  <a:lumMod val="6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58" name="Rectangle 2"/>
          <p:cNvSpPr>
            <a:spLocks noGrp="1" noChangeArrowheads="1"/>
          </p:cNvSpPr>
          <p:nvPr>
            <p:ph type="title"/>
          </p:nvPr>
        </p:nvSpPr>
        <p:spPr/>
        <p:txBody>
          <a:bodyPr/>
          <a:lstStyle/>
          <a:p>
            <a:pPr eaLnBrk="1" hangingPunct="1"/>
            <a:r>
              <a:rPr lang="en-US" smtClean="0"/>
              <a:t>So what does it mean to increase entropy?</a:t>
            </a:r>
          </a:p>
        </p:txBody>
      </p:sp>
      <p:sp>
        <p:nvSpPr>
          <p:cNvPr id="19459" name="Rectangle 3"/>
          <p:cNvSpPr>
            <a:spLocks noGrp="1" noChangeArrowheads="1"/>
          </p:cNvSpPr>
          <p:nvPr>
            <p:ph type="body" idx="1"/>
          </p:nvPr>
        </p:nvSpPr>
        <p:spPr>
          <a:xfrm>
            <a:off x="228600" y="1447800"/>
            <a:ext cx="8382000" cy="2514600"/>
          </a:xfrm>
        </p:spPr>
        <p:txBody>
          <a:bodyPr/>
          <a:lstStyle/>
          <a:p>
            <a:pPr eaLnBrk="1" hangingPunct="1"/>
            <a:r>
              <a:rPr lang="en-US" dirty="0" smtClean="0"/>
              <a:t>Increasing disorder (entropy)</a:t>
            </a:r>
          </a:p>
          <a:p>
            <a:pPr lvl="1" eaLnBrk="1" hangingPunct="1"/>
            <a:r>
              <a:rPr lang="en-US" dirty="0" smtClean="0"/>
              <a:t>An increase in random motion.</a:t>
            </a:r>
          </a:p>
          <a:p>
            <a:pPr lvl="1" eaLnBrk="1" hangingPunct="1"/>
            <a:r>
              <a:rPr lang="en-US" dirty="0" smtClean="0"/>
              <a:t>A greater physical mixing of types.</a:t>
            </a:r>
          </a:p>
          <a:p>
            <a:pPr lvl="1" eaLnBrk="1" hangingPunct="1"/>
            <a:r>
              <a:rPr lang="en-US" dirty="0" smtClean="0"/>
              <a:t>A reduction of temperature </a:t>
            </a:r>
            <a:r>
              <a:rPr lang="en-US" i="1" dirty="0" smtClean="0"/>
              <a:t>differences</a:t>
            </a:r>
            <a:r>
              <a:rPr lang="en-US" dirty="0" smtClean="0"/>
              <a:t>.</a:t>
            </a:r>
          </a:p>
          <a:p>
            <a:pPr lvl="1" eaLnBrk="1" hangingPunct="1"/>
            <a:r>
              <a:rPr lang="en-US" dirty="0" smtClean="0"/>
              <a:t>Conversion of energy to a lower order</a:t>
            </a:r>
          </a:p>
          <a:p>
            <a:pPr eaLnBrk="1" hangingPunct="1"/>
            <a:endParaRPr lang="en-US" dirty="0" smtClean="0"/>
          </a:p>
        </p:txBody>
      </p:sp>
      <p:sp>
        <p:nvSpPr>
          <p:cNvPr id="4" name="Rectangle 3"/>
          <p:cNvSpPr/>
          <p:nvPr/>
        </p:nvSpPr>
        <p:spPr>
          <a:xfrm>
            <a:off x="6477000" y="4191000"/>
            <a:ext cx="1371600" cy="1828800"/>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676400" y="4191000"/>
            <a:ext cx="533400" cy="1828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133600" y="4191000"/>
            <a:ext cx="533400" cy="1828800"/>
          </a:xfrm>
          <a:prstGeom prst="rect">
            <a:avLst/>
          </a:prstGeom>
          <a:solidFill>
            <a:schemeClr val="accent4">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90800" y="4191000"/>
            <a:ext cx="457200" cy="1828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6477000" y="6096000"/>
            <a:ext cx="1351652" cy="369332"/>
          </a:xfrm>
          <a:prstGeom prst="rect">
            <a:avLst/>
          </a:prstGeom>
          <a:noFill/>
        </p:spPr>
        <p:txBody>
          <a:bodyPr wrap="none" rtlCol="0">
            <a:spAutoFit/>
          </a:bodyPr>
          <a:lstStyle/>
          <a:p>
            <a:r>
              <a:rPr lang="en-US" dirty="0" smtClean="0"/>
              <a:t>Heat Death</a:t>
            </a:r>
            <a:endParaRPr lang="en-US" dirty="0"/>
          </a:p>
        </p:txBody>
      </p:sp>
      <p:sp>
        <p:nvSpPr>
          <p:cNvPr id="40" name="TextBox 39"/>
          <p:cNvSpPr txBox="1"/>
          <p:nvPr/>
        </p:nvSpPr>
        <p:spPr>
          <a:xfrm>
            <a:off x="4191000" y="6096000"/>
            <a:ext cx="1223412" cy="369332"/>
          </a:xfrm>
          <a:prstGeom prst="rect">
            <a:avLst/>
          </a:prstGeom>
          <a:noFill/>
        </p:spPr>
        <p:txBody>
          <a:bodyPr wrap="none" rtlCol="0">
            <a:spAutoFit/>
          </a:bodyPr>
          <a:lstStyle/>
          <a:p>
            <a:r>
              <a:rPr lang="en-US" dirty="0" smtClean="0"/>
              <a:t>Heat Flow</a:t>
            </a:r>
            <a:endParaRPr lang="en-US" dirty="0"/>
          </a:p>
        </p:txBody>
      </p:sp>
      <p:sp>
        <p:nvSpPr>
          <p:cNvPr id="41" name="TextBox 40"/>
          <p:cNvSpPr txBox="1"/>
          <p:nvPr/>
        </p:nvSpPr>
        <p:spPr>
          <a:xfrm>
            <a:off x="762000" y="6096000"/>
            <a:ext cx="3810000" cy="369332"/>
          </a:xfrm>
          <a:prstGeom prst="rect">
            <a:avLst/>
          </a:prstGeom>
          <a:noFill/>
        </p:spPr>
        <p:txBody>
          <a:bodyPr wrap="square" rtlCol="0">
            <a:spAutoFit/>
          </a:bodyPr>
          <a:lstStyle/>
          <a:p>
            <a:r>
              <a:rPr lang="en-US" dirty="0" smtClean="0"/>
              <a:t>Distinct Temperature Regions</a:t>
            </a:r>
            <a:endParaRPr lang="en-US" dirty="0"/>
          </a:p>
        </p:txBody>
      </p:sp>
      <p:sp>
        <p:nvSpPr>
          <p:cNvPr id="39" name="Rectangle 38"/>
          <p:cNvSpPr/>
          <p:nvPr/>
        </p:nvSpPr>
        <p:spPr>
          <a:xfrm>
            <a:off x="4572000" y="4191000"/>
            <a:ext cx="457200" cy="1828800"/>
          </a:xfrm>
          <a:prstGeom prst="rect">
            <a:avLst/>
          </a:prstGeom>
          <a:solidFill>
            <a:schemeClr val="accent3">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rot="10800000">
            <a:off x="4800600" y="4495800"/>
            <a:ext cx="457200" cy="158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4343400" y="5638800"/>
            <a:ext cx="457200" cy="158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4114800" y="4191000"/>
            <a:ext cx="13716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1676400" y="4191000"/>
            <a:ext cx="13716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ight Arrow 43"/>
          <p:cNvSpPr/>
          <p:nvPr/>
        </p:nvSpPr>
        <p:spPr>
          <a:xfrm>
            <a:off x="3276600" y="48768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ight Arrow 44"/>
          <p:cNvSpPr/>
          <p:nvPr/>
        </p:nvSpPr>
        <p:spPr>
          <a:xfrm>
            <a:off x="5715000" y="48768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86606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dirty="0" smtClean="0"/>
              <a:t>So what does it mean to decrease entropy?</a:t>
            </a:r>
          </a:p>
        </p:txBody>
      </p:sp>
      <p:pic>
        <p:nvPicPr>
          <p:cNvPr id="16" name="Reverse_entropy.mp4">
            <a:hlinkClick r:id="" action="ppaction://media"/>
          </p:cNvPr>
          <p:cNvPicPr>
            <a:picLocks noRot="1" noChangeAspect="1"/>
          </p:cNvPicPr>
          <p:nvPr>
            <a:videoFile r:link="rId2"/>
          </p:nvPr>
        </p:nvPicPr>
        <p:blipFill>
          <a:blip r:embed="rId5" cstate="print"/>
          <a:stretch>
            <a:fillRect/>
          </a:stretch>
        </p:blipFill>
        <p:spPr>
          <a:xfrm>
            <a:off x="1600200" y="1696915"/>
            <a:ext cx="5486400" cy="4114800"/>
          </a:xfrm>
          <a:prstGeom prst="rect">
            <a:avLst/>
          </a:prstGeom>
        </p:spPr>
      </p:pic>
    </p:spTree>
    <p:custDataLst>
      <p:tags r:id="rId1"/>
    </p:custDataLst>
    <p:extLst>
      <p:ext uri="{BB962C8B-B14F-4D97-AF65-F5344CB8AC3E}">
        <p14:creationId xmlns:p14="http://schemas.microsoft.com/office/powerpoint/2010/main" val="1576289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6"/>
                                        </p:tgtEl>
                                      </p:cBhvr>
                                    </p:cmd>
                                  </p:childTnLst>
                                </p:cTn>
                              </p:par>
                            </p:childTnLst>
                          </p:cTn>
                        </p:par>
                      </p:childTnLst>
                    </p:cTn>
                  </p:par>
                </p:childTnLst>
              </p:cTn>
              <p:nextCondLst>
                <p:cond evt="onClick" delay="0">
                  <p:tgtEl>
                    <p:spTgt spid="16"/>
                  </p:tgtEl>
                </p:cond>
              </p:nextCondLst>
            </p:seq>
            <p:video>
              <p:cMediaNode>
                <p:cTn id="7" fill="hold" display="0">
                  <p:stCondLst>
                    <p:cond delay="indefinite"/>
                  </p:stCondLst>
                  <p:endCondLst>
                    <p:cond evt="onNext" delay="0">
                      <p:tgtEl>
                        <p:sldTgt/>
                      </p:tgtEl>
                    </p:cond>
                    <p:cond evt="onPrev" delay="0">
                      <p:tgtEl>
                        <p:sldTgt/>
                      </p:tgtEl>
                    </p:cond>
                  </p:endCondLst>
                </p:cTn>
                <p:tgtEl>
                  <p:spTgt spid="1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28600" y="0"/>
            <a:ext cx="7772400" cy="1295400"/>
          </a:xfrm>
        </p:spPr>
        <p:txBody>
          <a:bodyPr/>
          <a:lstStyle/>
          <a:p>
            <a:pPr eaLnBrk="1" hangingPunct="1"/>
            <a:r>
              <a:rPr lang="en-US" sz="3400" smtClean="0"/>
              <a:t>Transforming Energy</a:t>
            </a:r>
          </a:p>
        </p:txBody>
      </p:sp>
      <p:sp>
        <p:nvSpPr>
          <p:cNvPr id="20483" name="Rectangle 3"/>
          <p:cNvSpPr>
            <a:spLocks noGrp="1" noChangeArrowheads="1"/>
          </p:cNvSpPr>
          <p:nvPr>
            <p:ph type="body" sz="half" idx="1"/>
          </p:nvPr>
        </p:nvSpPr>
        <p:spPr>
          <a:xfrm>
            <a:off x="304800" y="1676400"/>
            <a:ext cx="4110038" cy="5029200"/>
          </a:xfrm>
        </p:spPr>
        <p:txBody>
          <a:bodyPr/>
          <a:lstStyle/>
          <a:p>
            <a:pPr eaLnBrk="1" hangingPunct="1">
              <a:lnSpc>
                <a:spcPct val="90000"/>
              </a:lnSpc>
            </a:pPr>
            <a:r>
              <a:rPr lang="en-US" sz="2600" dirty="0" smtClean="0"/>
              <a:t>The Industrial Revolution was driven by the invention of the steam engine.  </a:t>
            </a:r>
          </a:p>
          <a:p>
            <a:pPr lvl="1" eaLnBrk="1" hangingPunct="1">
              <a:lnSpc>
                <a:spcPct val="90000"/>
              </a:lnSpc>
            </a:pPr>
            <a:r>
              <a:rPr lang="en-US" sz="2200" dirty="0" smtClean="0"/>
              <a:t>It changed chemical potential energy to kinetic with heat (thermal energy) as an intermediate form.</a:t>
            </a:r>
          </a:p>
          <a:p>
            <a:pPr lvl="1" eaLnBrk="1" hangingPunct="1">
              <a:lnSpc>
                <a:spcPct val="90000"/>
              </a:lnSpc>
            </a:pPr>
            <a:r>
              <a:rPr lang="en-US" sz="2200" dirty="0" smtClean="0"/>
              <a:t>But how efficient could this process be? </a:t>
            </a:r>
          </a:p>
        </p:txBody>
      </p:sp>
      <p:pic>
        <p:nvPicPr>
          <p:cNvPr id="20484" name="Picture 7" descr="9b5cbc55-babc-4edc-969c-dd836662560d"/>
          <p:cNvPicPr>
            <a:picLocks noChangeAspect="1" noChangeArrowheads="1"/>
          </p:cNvPicPr>
          <p:nvPr/>
        </p:nvPicPr>
        <p:blipFill>
          <a:blip r:embed="rId4" cstate="print"/>
          <a:srcRect/>
          <a:stretch>
            <a:fillRect/>
          </a:stretch>
        </p:blipFill>
        <p:spPr bwMode="auto">
          <a:xfrm>
            <a:off x="5486400" y="1371600"/>
            <a:ext cx="2082800" cy="15621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685800" y="5562600"/>
            <a:ext cx="3608745" cy="369332"/>
          </a:xfrm>
          <a:prstGeom prst="rect">
            <a:avLst/>
          </a:prstGeom>
          <a:noFill/>
        </p:spPr>
        <p:txBody>
          <a:bodyPr wrap="none" rtlCol="0">
            <a:spAutoFit/>
          </a:bodyPr>
          <a:lstStyle/>
          <a:p>
            <a:r>
              <a:rPr lang="en-US" dirty="0" smtClean="0">
                <a:hlinkClick r:id="rId5"/>
              </a:rPr>
              <a:t>http://www.bpreid.com/carnot.php</a:t>
            </a:r>
            <a:endParaRPr lang="en-US" dirty="0"/>
          </a:p>
        </p:txBody>
      </p:sp>
      <p:graphicFrame>
        <p:nvGraphicFramePr>
          <p:cNvPr id="6" name="Object 5"/>
          <p:cNvGraphicFramePr>
            <a:graphicFrameLocks noChangeAspect="1"/>
          </p:cNvGraphicFramePr>
          <p:nvPr/>
        </p:nvGraphicFramePr>
        <p:xfrm>
          <a:off x="4800600" y="4579937"/>
          <a:ext cx="3216275" cy="2278063"/>
        </p:xfrm>
        <a:graphic>
          <a:graphicData uri="http://schemas.openxmlformats.org/presentationml/2006/ole">
            <mc:AlternateContent xmlns:mc="http://schemas.openxmlformats.org/markup-compatibility/2006">
              <mc:Choice xmlns:v="urn:schemas-microsoft-com:vml" Requires="v">
                <p:oleObj spid="_x0000_s2067" name="Equation" r:id="rId6" imgW="609480" imgH="431640" progId="Equation.3">
                  <p:embed/>
                </p:oleObj>
              </mc:Choice>
              <mc:Fallback>
                <p:oleObj name="Equation" r:id="rId6" imgW="609480" imgH="431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4579937"/>
                        <a:ext cx="3216275" cy="2278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Picture 7" descr="500px-Carnot_heat_engine_2.svg.png"/>
          <p:cNvPicPr>
            <a:picLocks noChangeAspect="1"/>
          </p:cNvPicPr>
          <p:nvPr/>
        </p:nvPicPr>
        <p:blipFill>
          <a:blip r:embed="rId8" cstate="print"/>
          <a:stretch>
            <a:fillRect/>
          </a:stretch>
        </p:blipFill>
        <p:spPr>
          <a:xfrm>
            <a:off x="4114800" y="2895600"/>
            <a:ext cx="4762500" cy="2095500"/>
          </a:xfrm>
          <a:prstGeom prst="rect">
            <a:avLst/>
          </a:prstGeom>
        </p:spPr>
      </p:pic>
    </p:spTree>
    <p:extLst>
      <p:ext uri="{BB962C8B-B14F-4D97-AF65-F5344CB8AC3E}">
        <p14:creationId xmlns:p14="http://schemas.microsoft.com/office/powerpoint/2010/main" val="3498251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steam engine</a:t>
            </a:r>
            <a:endParaRPr lang="en-US" dirty="0"/>
          </a:p>
        </p:txBody>
      </p:sp>
      <p:pic>
        <p:nvPicPr>
          <p:cNvPr id="5122" name="Picture 2" descr="C:\Users\Office\Desktop\Rankine_cycle_layou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406769"/>
            <a:ext cx="8001000" cy="5189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6520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Stirling</a:t>
            </a:r>
            <a:r>
              <a:rPr lang="en-US" dirty="0" smtClean="0"/>
              <a:t> Engines - </a:t>
            </a:r>
            <a:endParaRPr lang="en-US" dirty="0"/>
          </a:p>
        </p:txBody>
      </p:sp>
      <p:sp>
        <p:nvSpPr>
          <p:cNvPr id="3" name="Text Placeholder 2"/>
          <p:cNvSpPr>
            <a:spLocks noGrp="1"/>
          </p:cNvSpPr>
          <p:nvPr>
            <p:ph type="body" sz="half" idx="1"/>
          </p:nvPr>
        </p:nvSpPr>
        <p:spPr>
          <a:xfrm>
            <a:off x="3733800" y="6248400"/>
            <a:ext cx="4876800" cy="381000"/>
          </a:xfrm>
        </p:spPr>
        <p:txBody>
          <a:bodyPr/>
          <a:lstStyle/>
          <a:p>
            <a:r>
              <a:rPr lang="en-US" sz="1200" dirty="0" smtClean="0">
                <a:hlinkClick r:id="rId3"/>
              </a:rPr>
              <a:t>http://www.youtube.com/watch?v=5pdqDQwehlk&amp;NR=1</a:t>
            </a:r>
            <a:endParaRPr lang="en-US" sz="1200" dirty="0"/>
          </a:p>
        </p:txBody>
      </p:sp>
      <p:pic>
        <p:nvPicPr>
          <p:cNvPr id="5" name="Picture 4" descr="Alpha_Stirling_frame_12.png"/>
          <p:cNvPicPr>
            <a:picLocks noChangeAspect="1"/>
          </p:cNvPicPr>
          <p:nvPr/>
        </p:nvPicPr>
        <p:blipFill>
          <a:blip r:embed="rId4" cstate="print"/>
          <a:stretch>
            <a:fillRect/>
          </a:stretch>
        </p:blipFill>
        <p:spPr>
          <a:xfrm>
            <a:off x="457200" y="1905000"/>
            <a:ext cx="4114800" cy="3771900"/>
          </a:xfrm>
          <a:prstGeom prst="rect">
            <a:avLst/>
          </a:prstGeom>
        </p:spPr>
      </p:pic>
      <p:pic>
        <p:nvPicPr>
          <p:cNvPr id="6" name="Picture 5" descr="Beta_Stirling_frame_16.png"/>
          <p:cNvPicPr>
            <a:picLocks noChangeAspect="1"/>
          </p:cNvPicPr>
          <p:nvPr/>
        </p:nvPicPr>
        <p:blipFill>
          <a:blip r:embed="rId5" cstate="print"/>
          <a:stretch>
            <a:fillRect/>
          </a:stretch>
        </p:blipFill>
        <p:spPr>
          <a:xfrm>
            <a:off x="6324600" y="2438400"/>
            <a:ext cx="1371600" cy="2743200"/>
          </a:xfrm>
          <a:prstGeom prst="rect">
            <a:avLst/>
          </a:prstGeom>
        </p:spPr>
      </p:pic>
      <p:graphicFrame>
        <p:nvGraphicFramePr>
          <p:cNvPr id="7" name="Object 6"/>
          <p:cNvGraphicFramePr>
            <a:graphicFrameLocks noChangeAspect="1"/>
          </p:cNvGraphicFramePr>
          <p:nvPr/>
        </p:nvGraphicFramePr>
        <p:xfrm>
          <a:off x="3733800" y="609600"/>
          <a:ext cx="900235" cy="615950"/>
        </p:xfrm>
        <a:graphic>
          <a:graphicData uri="http://schemas.openxmlformats.org/presentationml/2006/ole">
            <mc:AlternateContent xmlns:mc="http://schemas.openxmlformats.org/markup-compatibility/2006">
              <mc:Choice xmlns:v="urn:schemas-microsoft-com:vml" Requires="v">
                <p:oleObj spid="_x0000_s3092" name="Equation" r:id="rId6" imgW="241200" imgH="164880" progId="Equation.3">
                  <p:embed/>
                </p:oleObj>
              </mc:Choice>
              <mc:Fallback>
                <p:oleObj name="Equation" r:id="rId6" imgW="241200" imgH="1648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609600"/>
                        <a:ext cx="900235" cy="615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5334000" y="5562600"/>
            <a:ext cx="1223412" cy="369332"/>
          </a:xfrm>
          <a:prstGeom prst="rect">
            <a:avLst/>
          </a:prstGeom>
          <a:noFill/>
        </p:spPr>
        <p:txBody>
          <a:bodyPr wrap="none" rtlCol="0">
            <a:spAutoFit/>
          </a:bodyPr>
          <a:lstStyle/>
          <a:p>
            <a:r>
              <a:rPr lang="en-US" dirty="0" err="1" smtClean="0">
                <a:hlinkClick r:id="rId8"/>
              </a:rPr>
              <a:t>Powergrid</a:t>
            </a:r>
            <a:endParaRPr lang="en-US" dirty="0"/>
          </a:p>
        </p:txBody>
      </p:sp>
    </p:spTree>
    <p:extLst>
      <p:ext uri="{BB962C8B-B14F-4D97-AF65-F5344CB8AC3E}">
        <p14:creationId xmlns:p14="http://schemas.microsoft.com/office/powerpoint/2010/main" val="2472449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Midterm exam in 2 weeks</a:t>
            </a:r>
            <a:endParaRPr lang="en-US" dirty="0"/>
          </a:p>
        </p:txBody>
      </p:sp>
      <p:sp>
        <p:nvSpPr>
          <p:cNvPr id="3" name="Content Placeholder 2"/>
          <p:cNvSpPr>
            <a:spLocks noGrp="1"/>
          </p:cNvSpPr>
          <p:nvPr>
            <p:ph idx="1"/>
          </p:nvPr>
        </p:nvSpPr>
        <p:spPr/>
        <p:txBody>
          <a:bodyPr/>
          <a:lstStyle/>
          <a:p>
            <a:r>
              <a:rPr lang="en-US" sz="2400" dirty="0" smtClean="0"/>
              <a:t>March 10</a:t>
            </a:r>
          </a:p>
          <a:p>
            <a:r>
              <a:rPr lang="en-US" sz="2400" dirty="0" smtClean="0"/>
              <a:t>Starts at 10:45am in this room</a:t>
            </a:r>
          </a:p>
          <a:p>
            <a:r>
              <a:rPr lang="en-US" sz="2400" dirty="0" smtClean="0"/>
              <a:t>Should take about an hour</a:t>
            </a:r>
          </a:p>
          <a:p>
            <a:r>
              <a:rPr lang="en-US" sz="2400" dirty="0"/>
              <a:t>Multiple choice and short </a:t>
            </a:r>
            <a:r>
              <a:rPr lang="en-US" sz="2400" dirty="0" smtClean="0"/>
              <a:t>answer</a:t>
            </a:r>
          </a:p>
          <a:p>
            <a:r>
              <a:rPr lang="en-US" sz="2400" dirty="0" smtClean="0"/>
              <a:t>Covers chapters 1-20</a:t>
            </a:r>
          </a:p>
          <a:p>
            <a:r>
              <a:rPr lang="en-US" sz="2400" dirty="0" smtClean="0"/>
              <a:t>Study guide on canvas</a:t>
            </a:r>
          </a:p>
          <a:p>
            <a:r>
              <a:rPr lang="en-US" sz="2400" dirty="0" smtClean="0"/>
              <a:t>10% of your grade</a:t>
            </a:r>
          </a:p>
          <a:p>
            <a:r>
              <a:rPr lang="en-US" sz="2400" dirty="0" smtClean="0"/>
              <a:t>I will not be here, a substitute will</a:t>
            </a:r>
            <a:endParaRPr lang="en-US" sz="2400" dirty="0"/>
          </a:p>
        </p:txBody>
      </p:sp>
    </p:spTree>
    <p:extLst>
      <p:ext uri="{BB962C8B-B14F-4D97-AF65-F5344CB8AC3E}">
        <p14:creationId xmlns:p14="http://schemas.microsoft.com/office/powerpoint/2010/main" val="39923846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41"/>
          <p:cNvSpPr>
            <a:spLocks noChangeArrowheads="1"/>
          </p:cNvSpPr>
          <p:nvPr/>
        </p:nvSpPr>
        <p:spPr bwMode="auto">
          <a:xfrm>
            <a:off x="4572000" y="1676400"/>
            <a:ext cx="685800" cy="4724400"/>
          </a:xfrm>
          <a:prstGeom prst="downArrow">
            <a:avLst>
              <a:gd name="adj1" fmla="val 50000"/>
              <a:gd name="adj2" fmla="val 172222"/>
            </a:avLst>
          </a:prstGeom>
          <a:solidFill>
            <a:srgbClr val="FF0000"/>
          </a:solidFill>
          <a:ln w="9525">
            <a:solidFill>
              <a:schemeClr val="tx1"/>
            </a:solidFill>
            <a:miter lim="800000"/>
            <a:headEnd/>
            <a:tailEnd/>
          </a:ln>
        </p:spPr>
        <p:txBody>
          <a:bodyPr vert="eaVert" wrap="none" anchor="ctr"/>
          <a:lstStyle/>
          <a:p>
            <a:endParaRPr lang="en-US"/>
          </a:p>
        </p:txBody>
      </p:sp>
      <p:sp>
        <p:nvSpPr>
          <p:cNvPr id="21507" name="Rectangle 2"/>
          <p:cNvSpPr>
            <a:spLocks noGrp="1" noChangeArrowheads="1"/>
          </p:cNvSpPr>
          <p:nvPr>
            <p:ph type="title"/>
          </p:nvPr>
        </p:nvSpPr>
        <p:spPr/>
        <p:txBody>
          <a:bodyPr/>
          <a:lstStyle/>
          <a:p>
            <a:pPr eaLnBrk="1" hangingPunct="1"/>
            <a:r>
              <a:rPr lang="en-US" smtClean="0"/>
              <a:t>Classification of the “order” of a form of energy</a:t>
            </a:r>
          </a:p>
        </p:txBody>
      </p:sp>
      <p:graphicFrame>
        <p:nvGraphicFramePr>
          <p:cNvPr id="25639" name="Group 39"/>
          <p:cNvGraphicFramePr>
            <a:graphicFrameLocks noGrp="1"/>
          </p:cNvGraphicFramePr>
          <p:nvPr/>
        </p:nvGraphicFramePr>
        <p:xfrm>
          <a:off x="5410200" y="1447800"/>
          <a:ext cx="4038600" cy="5080000"/>
        </p:xfrm>
        <a:graphic>
          <a:graphicData uri="http://schemas.openxmlformats.org/drawingml/2006/table">
            <a:tbl>
              <a:tblPr/>
              <a:tblGrid>
                <a:gridCol w="4038600"/>
              </a:tblGrid>
              <a:tr h="1016000">
                <a:tc>
                  <a:txBody>
                    <a:bodyPr/>
                    <a:lstStyle/>
                    <a:p>
                      <a:pPr marL="0" marR="0" lvl="0" indent="0" algn="l"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600" b="0" i="0" u="none" strike="noStrike" cap="none" normalizeH="0" baseline="0" dirty="0" smtClean="0">
                          <a:ln>
                            <a:noFill/>
                          </a:ln>
                          <a:solidFill>
                            <a:schemeClr val="tx1"/>
                          </a:solidFill>
                          <a:effectLst/>
                          <a:latin typeface="Comic Sans MS" pitchFamily="66" charset="0"/>
                        </a:rPr>
                        <a:t>Macroscopic Kinetic / Gravitational</a:t>
                      </a:r>
                    </a:p>
                  </a:txBody>
                  <a:tcPr horzOverflow="overflow">
                    <a:lnL cap="flat">
                      <a:noFill/>
                    </a:lnL>
                    <a:lnR cap="flat">
                      <a:noFill/>
                    </a:lnR>
                    <a:lnT cap="flat">
                      <a:noFill/>
                    </a:lnT>
                    <a:lnB>
                      <a:noFill/>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600" b="0" i="0" u="none" strike="noStrike" cap="none" normalizeH="0" baseline="0" smtClean="0">
                          <a:ln>
                            <a:noFill/>
                          </a:ln>
                          <a:solidFill>
                            <a:schemeClr val="tx1"/>
                          </a:solidFill>
                          <a:effectLst/>
                          <a:latin typeface="Comic Sans MS" pitchFamily="66" charset="0"/>
                        </a:rPr>
                        <a:t>Nuclear Potential</a:t>
                      </a:r>
                    </a:p>
                  </a:txBody>
                  <a:tcPr horzOverflow="overflow">
                    <a:lnL cap="flat">
                      <a:noFill/>
                    </a:lnL>
                    <a:lnR cap="flat">
                      <a:noFill/>
                    </a:lnR>
                    <a:lnT>
                      <a:noFill/>
                    </a:lnT>
                    <a:lnB>
                      <a:noFill/>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600" b="0" i="0" u="none" strike="noStrike" cap="none" normalizeH="0" baseline="0" smtClean="0">
                          <a:ln>
                            <a:noFill/>
                          </a:ln>
                          <a:solidFill>
                            <a:schemeClr val="tx1"/>
                          </a:solidFill>
                          <a:effectLst/>
                          <a:latin typeface="Comic Sans MS" pitchFamily="66" charset="0"/>
                        </a:rPr>
                        <a:t>Electrical Potential</a:t>
                      </a:r>
                    </a:p>
                  </a:txBody>
                  <a:tcPr horzOverflow="overflow">
                    <a:lnL cap="flat">
                      <a:noFill/>
                    </a:lnL>
                    <a:lnR cap="flat">
                      <a:noFill/>
                    </a:lnR>
                    <a:lnT>
                      <a:noFill/>
                    </a:lnT>
                    <a:lnB>
                      <a:noFill/>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600" b="0" i="0" u="none" strike="noStrike" cap="none" normalizeH="0" baseline="0" smtClean="0">
                          <a:ln>
                            <a:noFill/>
                          </a:ln>
                          <a:solidFill>
                            <a:schemeClr val="tx1"/>
                          </a:solidFill>
                          <a:effectLst/>
                          <a:latin typeface="Comic Sans MS" pitchFamily="66" charset="0"/>
                        </a:rPr>
                        <a:t>Chemical Potential</a:t>
                      </a:r>
                    </a:p>
                  </a:txBody>
                  <a:tcPr horzOverflow="overflow">
                    <a:lnL cap="flat">
                      <a:noFill/>
                    </a:lnL>
                    <a:lnR cap="flat">
                      <a:noFill/>
                    </a:lnR>
                    <a:lnT>
                      <a:noFill/>
                    </a:lnT>
                    <a:lnB>
                      <a:noFill/>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600" b="0" i="0" u="none" strike="noStrike" cap="none" normalizeH="0" baseline="0" dirty="0" smtClean="0">
                          <a:ln>
                            <a:noFill/>
                          </a:ln>
                          <a:solidFill>
                            <a:schemeClr val="tx1"/>
                          </a:solidFill>
                          <a:effectLst/>
                          <a:latin typeface="Comic Sans MS" pitchFamily="66" charset="0"/>
                        </a:rPr>
                        <a:t>Ambient thermal (temperature)</a:t>
                      </a:r>
                    </a:p>
                  </a:txBody>
                  <a:tcPr horzOverflow="overflow">
                    <a:lnL cap="flat">
                      <a:noFill/>
                    </a:lnL>
                    <a:lnR cap="flat">
                      <a:noFill/>
                    </a:lnR>
                    <a:lnT>
                      <a:noFill/>
                    </a:lnT>
                    <a:lnB cap="flat">
                      <a:noFill/>
                    </a:lnB>
                    <a:lnTlToBr>
                      <a:noFill/>
                    </a:lnTlToBr>
                    <a:lnBlToTr>
                      <a:noFill/>
                    </a:lnBlToTr>
                    <a:noFill/>
                  </a:tcPr>
                </a:tc>
              </a:tr>
            </a:tbl>
          </a:graphicData>
        </a:graphic>
      </p:graphicFrame>
      <p:sp>
        <p:nvSpPr>
          <p:cNvPr id="21514" name="Text Box 40"/>
          <p:cNvSpPr txBox="1">
            <a:spLocks noChangeArrowheads="1"/>
          </p:cNvSpPr>
          <p:nvPr/>
        </p:nvSpPr>
        <p:spPr bwMode="auto">
          <a:xfrm rot="5400000">
            <a:off x="3947319" y="3158332"/>
            <a:ext cx="1987550" cy="366712"/>
          </a:xfrm>
          <a:prstGeom prst="rect">
            <a:avLst/>
          </a:prstGeom>
          <a:noFill/>
          <a:ln w="9525">
            <a:noFill/>
            <a:miter lim="800000"/>
            <a:headEnd/>
            <a:tailEnd/>
          </a:ln>
        </p:spPr>
        <p:txBody>
          <a:bodyPr wrap="none">
            <a:spAutoFit/>
          </a:bodyPr>
          <a:lstStyle/>
          <a:p>
            <a:r>
              <a:rPr lang="en-US">
                <a:solidFill>
                  <a:schemeClr val="bg1"/>
                </a:solidFill>
              </a:rPr>
              <a:t>Decreasing Order</a:t>
            </a:r>
          </a:p>
        </p:txBody>
      </p:sp>
      <p:pic>
        <p:nvPicPr>
          <p:cNvPr id="25643" name="Picture 43"/>
          <p:cNvPicPr>
            <a:picLocks noChangeAspect="1" noChangeArrowheads="1"/>
          </p:cNvPicPr>
          <p:nvPr/>
        </p:nvPicPr>
        <p:blipFill>
          <a:blip r:embed="rId4" cstate="print"/>
          <a:srcRect/>
          <a:stretch>
            <a:fillRect/>
          </a:stretch>
        </p:blipFill>
        <p:spPr bwMode="auto">
          <a:xfrm>
            <a:off x="228600" y="2133600"/>
            <a:ext cx="4191000" cy="2774950"/>
          </a:xfrm>
          <a:prstGeom prst="rect">
            <a:avLst/>
          </a:prstGeom>
          <a:noFill/>
          <a:ln w="9525">
            <a:noFill/>
            <a:miter lim="800000"/>
            <a:headEnd/>
            <a:tailEnd/>
          </a:ln>
          <a:effectLst>
            <a:outerShdw dist="25399" dir="16200000" algn="ctr" rotWithShape="0">
              <a:srgbClr val="FFFFFF">
                <a:alpha val="75000"/>
              </a:srgbClr>
            </a:outerShdw>
          </a:effectLst>
        </p:spPr>
      </p:pic>
    </p:spTree>
    <p:custDataLst>
      <p:tags r:id="rId1"/>
    </p:custDataLst>
    <p:extLst>
      <p:ext uri="{BB962C8B-B14F-4D97-AF65-F5344CB8AC3E}">
        <p14:creationId xmlns:p14="http://schemas.microsoft.com/office/powerpoint/2010/main" val="21383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smtClean="0"/>
              <a:t>Limits to efficiency</a:t>
            </a:r>
          </a:p>
        </p:txBody>
      </p:sp>
      <p:sp>
        <p:nvSpPr>
          <p:cNvPr id="22531" name="Rectangle 3"/>
          <p:cNvSpPr>
            <a:spLocks noGrp="1" noChangeArrowheads="1"/>
          </p:cNvSpPr>
          <p:nvPr>
            <p:ph type="body" idx="1"/>
          </p:nvPr>
        </p:nvSpPr>
        <p:spPr>
          <a:xfrm>
            <a:off x="228600" y="1371600"/>
            <a:ext cx="5562600" cy="4953000"/>
          </a:xfrm>
        </p:spPr>
        <p:txBody>
          <a:bodyPr/>
          <a:lstStyle/>
          <a:p>
            <a:pPr eaLnBrk="1" hangingPunct="1"/>
            <a:r>
              <a:rPr lang="en-US" smtClean="0"/>
              <a:t>Energy can be completely converted into heat (random thermal/kinetic energy) </a:t>
            </a:r>
          </a:p>
          <a:p>
            <a:pPr lvl="1" eaLnBrk="1" hangingPunct="1"/>
            <a:r>
              <a:rPr lang="en-US" smtClean="0"/>
              <a:t>Most kinetic energy eventually ends up as heat (random kinetic).</a:t>
            </a:r>
          </a:p>
          <a:p>
            <a:pPr eaLnBrk="1" hangingPunct="1"/>
            <a:r>
              <a:rPr lang="en-US" smtClean="0"/>
              <a:t>But heat </a:t>
            </a:r>
            <a:r>
              <a:rPr lang="en-US" b="1" i="1" smtClean="0"/>
              <a:t>cannot</a:t>
            </a:r>
            <a:r>
              <a:rPr lang="en-US" smtClean="0"/>
              <a:t> be completely converted into kinetic energy.  Some will always remain as heat.</a:t>
            </a:r>
          </a:p>
          <a:p>
            <a:pPr eaLnBrk="1" hangingPunct="1"/>
            <a:endParaRPr lang="en-US" smtClean="0"/>
          </a:p>
        </p:txBody>
      </p:sp>
      <p:pic>
        <p:nvPicPr>
          <p:cNvPr id="22532" name="Picture 4"/>
          <p:cNvPicPr>
            <a:picLocks noChangeAspect="1" noChangeArrowheads="1"/>
          </p:cNvPicPr>
          <p:nvPr/>
        </p:nvPicPr>
        <p:blipFill>
          <a:blip r:embed="rId3" cstate="print"/>
          <a:srcRect l="2499" r="1280"/>
          <a:stretch>
            <a:fillRect/>
          </a:stretch>
        </p:blipFill>
        <p:spPr bwMode="auto">
          <a:xfrm>
            <a:off x="5791200" y="1371600"/>
            <a:ext cx="2934346" cy="381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2869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2971800" y="228600"/>
            <a:ext cx="3200400" cy="762000"/>
          </a:xfrm>
        </p:spPr>
        <p:txBody>
          <a:bodyPr/>
          <a:lstStyle/>
          <a:p>
            <a:pPr eaLnBrk="1" hangingPunct="1"/>
            <a:r>
              <a:rPr lang="en-US" dirty="0" smtClean="0"/>
              <a:t>Car Engine</a:t>
            </a:r>
          </a:p>
        </p:txBody>
      </p:sp>
      <p:sp>
        <p:nvSpPr>
          <p:cNvPr id="44" name="TextBox 43"/>
          <p:cNvSpPr txBox="1"/>
          <p:nvPr/>
        </p:nvSpPr>
        <p:spPr>
          <a:xfrm>
            <a:off x="1371600" y="6248400"/>
            <a:ext cx="6340197" cy="369332"/>
          </a:xfrm>
          <a:prstGeom prst="rect">
            <a:avLst/>
          </a:prstGeom>
          <a:noFill/>
        </p:spPr>
        <p:txBody>
          <a:bodyPr wrap="none" rtlCol="0">
            <a:spAutoFit/>
          </a:bodyPr>
          <a:lstStyle/>
          <a:p>
            <a:r>
              <a:rPr lang="en-US" dirty="0" smtClean="0">
                <a:hlinkClick r:id="rId4"/>
              </a:rPr>
              <a:t>http://homepages.ius.edu/kforinas/physlets/thermo/Otto.html</a:t>
            </a:r>
            <a:endParaRPr lang="en-US" dirty="0"/>
          </a:p>
        </p:txBody>
      </p:sp>
      <p:pic>
        <p:nvPicPr>
          <p:cNvPr id="45058" name="Picture 2" descr="http://sportscarforums.com/gallery/data/500/Citroen_GT.jpg"/>
          <p:cNvPicPr>
            <a:picLocks noChangeAspect="1" noChangeArrowheads="1"/>
          </p:cNvPicPr>
          <p:nvPr/>
        </p:nvPicPr>
        <p:blipFill>
          <a:blip r:embed="rId5" cstate="print"/>
          <a:srcRect/>
          <a:stretch>
            <a:fillRect/>
          </a:stretch>
        </p:blipFill>
        <p:spPr bwMode="auto">
          <a:xfrm>
            <a:off x="2666999" y="1676400"/>
            <a:ext cx="6238875" cy="4676775"/>
          </a:xfrm>
          <a:prstGeom prst="rect">
            <a:avLst/>
          </a:prstGeom>
          <a:noFill/>
        </p:spPr>
      </p:pic>
      <p:sp>
        <p:nvSpPr>
          <p:cNvPr id="45" name="Rectangle 44"/>
          <p:cNvSpPr/>
          <p:nvPr/>
        </p:nvSpPr>
        <p:spPr>
          <a:xfrm>
            <a:off x="2057400" y="1371600"/>
            <a:ext cx="6858000" cy="175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6"/>
          <p:cNvPicPr>
            <a:picLocks noChangeAspect="1" noChangeArrowheads="1"/>
          </p:cNvPicPr>
          <p:nvPr/>
        </p:nvPicPr>
        <p:blipFill>
          <a:blip r:embed="rId6" cstate="print"/>
          <a:srcRect/>
          <a:stretch>
            <a:fillRect/>
          </a:stretch>
        </p:blipFill>
        <p:spPr bwMode="auto">
          <a:xfrm>
            <a:off x="228600" y="990600"/>
            <a:ext cx="4419600" cy="2430462"/>
          </a:xfrm>
          <a:prstGeom prst="rect">
            <a:avLst/>
          </a:prstGeom>
          <a:noFill/>
          <a:ln w="9525">
            <a:noFill/>
            <a:miter lim="800000"/>
            <a:headEnd/>
            <a:tailEnd/>
          </a:ln>
          <a:effectLst>
            <a:outerShdw dist="25399" dir="16200000" algn="ctr" rotWithShape="0">
              <a:srgbClr val="FFFFFF">
                <a:alpha val="75000"/>
              </a:srgbClr>
            </a:outerShdw>
          </a:effectLst>
        </p:spPr>
      </p:pic>
    </p:spTree>
    <p:custDataLst>
      <p:tags r:id="rId1"/>
    </p:custDataLst>
    <p:extLst>
      <p:ext uri="{BB962C8B-B14F-4D97-AF65-F5344CB8AC3E}">
        <p14:creationId xmlns:p14="http://schemas.microsoft.com/office/powerpoint/2010/main" val="3906260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smtClean="0"/>
              <a:t>Trace the Order</a:t>
            </a:r>
          </a:p>
        </p:txBody>
      </p:sp>
      <p:sp>
        <p:nvSpPr>
          <p:cNvPr id="24579" name="Rectangle 3"/>
          <p:cNvSpPr>
            <a:spLocks noGrp="1" noChangeArrowheads="1"/>
          </p:cNvSpPr>
          <p:nvPr>
            <p:ph type="body" idx="1"/>
          </p:nvPr>
        </p:nvSpPr>
        <p:spPr>
          <a:xfrm>
            <a:off x="381000" y="1371600"/>
            <a:ext cx="8382000" cy="1905000"/>
          </a:xfrm>
        </p:spPr>
        <p:txBody>
          <a:bodyPr/>
          <a:lstStyle/>
          <a:p>
            <a:pPr eaLnBrk="1" hangingPunct="1"/>
            <a:r>
              <a:rPr lang="en-US" sz="2600" dirty="0" smtClean="0"/>
              <a:t>A </a:t>
            </a:r>
            <a:r>
              <a:rPr lang="en-US" sz="2600" dirty="0" smtClean="0"/>
              <a:t>car accelerates to 60 mph then coasts to a stop.</a:t>
            </a:r>
          </a:p>
          <a:p>
            <a:pPr eaLnBrk="1" hangingPunct="1"/>
            <a:r>
              <a:rPr lang="en-US" sz="2600" dirty="0" smtClean="0"/>
              <a:t>A refrigerator freezes </a:t>
            </a:r>
            <a:r>
              <a:rPr lang="en-US" sz="2600" dirty="0" smtClean="0"/>
              <a:t>a </a:t>
            </a:r>
            <a:r>
              <a:rPr lang="en-US" sz="2600" dirty="0" smtClean="0"/>
              <a:t>ice cube.</a:t>
            </a:r>
          </a:p>
          <a:p>
            <a:pPr eaLnBrk="1" hangingPunct="1"/>
            <a:r>
              <a:rPr lang="en-US" sz="2600" dirty="0" smtClean="0"/>
              <a:t>The sun warms the earth causing living things to grow.</a:t>
            </a:r>
          </a:p>
          <a:p>
            <a:pPr eaLnBrk="1" hangingPunct="1"/>
            <a:endParaRPr lang="en-US" sz="2600" dirty="0" smtClean="0"/>
          </a:p>
        </p:txBody>
      </p:sp>
      <p:pic>
        <p:nvPicPr>
          <p:cNvPr id="24580" name="Picture 4" descr="18-1 energy org"/>
          <p:cNvPicPr>
            <a:picLocks noChangeAspect="1" noChangeArrowheads="1"/>
          </p:cNvPicPr>
          <p:nvPr/>
        </p:nvPicPr>
        <p:blipFill>
          <a:blip r:embed="rId4" cstate="print"/>
          <a:srcRect/>
          <a:stretch>
            <a:fillRect/>
          </a:stretch>
        </p:blipFill>
        <p:spPr bwMode="auto">
          <a:xfrm>
            <a:off x="1371600" y="4191000"/>
            <a:ext cx="6934200" cy="231775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52654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400" y="0"/>
            <a:ext cx="8763000" cy="1295400"/>
          </a:xfrm>
        </p:spPr>
        <p:txBody>
          <a:bodyPr/>
          <a:lstStyle/>
          <a:p>
            <a:pPr eaLnBrk="1" hangingPunct="1"/>
            <a:r>
              <a:rPr lang="en-US" sz="3200" smtClean="0"/>
              <a:t>Why should you care about thermodynamics?</a:t>
            </a:r>
            <a:br>
              <a:rPr lang="en-US" sz="3200" smtClean="0"/>
            </a:br>
            <a:r>
              <a:rPr lang="en-US" sz="3200" smtClean="0"/>
              <a:t>We like to do things that take energy.</a:t>
            </a:r>
          </a:p>
        </p:txBody>
      </p:sp>
      <p:sp>
        <p:nvSpPr>
          <p:cNvPr id="25603" name="Text Box 3"/>
          <p:cNvSpPr txBox="1">
            <a:spLocks noChangeArrowheads="1"/>
          </p:cNvSpPr>
          <p:nvPr/>
        </p:nvSpPr>
        <p:spPr bwMode="auto">
          <a:xfrm>
            <a:off x="152400" y="1295400"/>
            <a:ext cx="8001000" cy="5008563"/>
          </a:xfrm>
          <a:prstGeom prst="rect">
            <a:avLst/>
          </a:prstGeom>
          <a:noFill/>
          <a:ln w="9525">
            <a:noFill/>
            <a:miter lim="800000"/>
            <a:headEnd/>
            <a:tailEnd/>
          </a:ln>
        </p:spPr>
        <p:txBody>
          <a:bodyPr>
            <a:spAutoFit/>
          </a:bodyPr>
          <a:lstStyle/>
          <a:p>
            <a:pPr eaLnBrk="0" hangingPunct="0">
              <a:spcBef>
                <a:spcPct val="50000"/>
              </a:spcBef>
            </a:pPr>
            <a:r>
              <a:rPr lang="en-US" sz="2800" dirty="0">
                <a:latin typeface="Comic Sans MS" pitchFamily="66" charset="0"/>
                <a:ea typeface="ＭＳ Ｐゴシック" pitchFamily="1" charset="-128"/>
              </a:rPr>
              <a:t>Per person U.S. daily energy use</a:t>
            </a:r>
          </a:p>
          <a:p>
            <a:pPr lvl="1" eaLnBrk="0" hangingPunct="0">
              <a:spcBef>
                <a:spcPct val="50000"/>
              </a:spcBef>
            </a:pPr>
            <a:r>
              <a:rPr lang="en-US" sz="2800" dirty="0">
                <a:latin typeface="Comic Sans MS" pitchFamily="66" charset="0"/>
                <a:ea typeface="ＭＳ Ｐゴシック" pitchFamily="1" charset="-128"/>
              </a:rPr>
              <a:t> </a:t>
            </a:r>
          </a:p>
          <a:p>
            <a:pPr lvl="1" eaLnBrk="0" hangingPunct="0">
              <a:spcBef>
                <a:spcPct val="50000"/>
              </a:spcBef>
            </a:pPr>
            <a:r>
              <a:rPr lang="en-US" sz="2800" dirty="0">
                <a:latin typeface="Comic Sans MS" pitchFamily="66" charset="0"/>
                <a:ea typeface="ＭＳ Ｐゴシック" pitchFamily="1" charset="-128"/>
              </a:rPr>
              <a:t>90 lbs. Coal</a:t>
            </a:r>
          </a:p>
          <a:p>
            <a:pPr lvl="1" eaLnBrk="0" hangingPunct="0">
              <a:spcBef>
                <a:spcPct val="50000"/>
              </a:spcBef>
            </a:pPr>
            <a:r>
              <a:rPr lang="en-US" sz="2800" dirty="0">
                <a:latin typeface="Comic Sans MS" pitchFamily="66" charset="0"/>
                <a:ea typeface="ＭＳ Ｐゴシック" pitchFamily="1" charset="-128"/>
              </a:rPr>
              <a:t>125 lbs. Wood</a:t>
            </a:r>
          </a:p>
          <a:p>
            <a:pPr lvl="1" eaLnBrk="0" hangingPunct="0">
              <a:spcBef>
                <a:spcPct val="50000"/>
              </a:spcBef>
            </a:pPr>
            <a:r>
              <a:rPr lang="en-US" sz="2800" dirty="0">
                <a:latin typeface="Comic Sans MS" pitchFamily="66" charset="0"/>
                <a:ea typeface="ＭＳ Ｐゴシック" pitchFamily="1" charset="-128"/>
              </a:rPr>
              <a:t>8 gal Gasoline</a:t>
            </a:r>
          </a:p>
          <a:p>
            <a:pPr lvl="1" eaLnBrk="0" hangingPunct="0">
              <a:spcBef>
                <a:spcPct val="50000"/>
              </a:spcBef>
            </a:pPr>
            <a:r>
              <a:rPr lang="en-US" sz="2800" dirty="0">
                <a:latin typeface="Comic Sans MS" pitchFamily="66" charset="0"/>
                <a:ea typeface="ＭＳ Ｐゴシック" pitchFamily="1" charset="-128"/>
              </a:rPr>
              <a:t>10 </a:t>
            </a:r>
            <a:r>
              <a:rPr lang="en-US" sz="2800" dirty="0" err="1">
                <a:latin typeface="Comic Sans MS" pitchFamily="66" charset="0"/>
                <a:ea typeface="ＭＳ Ｐゴシック" pitchFamily="1" charset="-128"/>
              </a:rPr>
              <a:t>Therms</a:t>
            </a:r>
            <a:r>
              <a:rPr lang="en-US" sz="2800" dirty="0">
                <a:latin typeface="Comic Sans MS" pitchFamily="66" charset="0"/>
                <a:ea typeface="ＭＳ Ｐゴシック" pitchFamily="1" charset="-128"/>
              </a:rPr>
              <a:t> Natural Gas </a:t>
            </a:r>
          </a:p>
          <a:p>
            <a:pPr lvl="1" eaLnBrk="0" hangingPunct="0">
              <a:spcBef>
                <a:spcPct val="50000"/>
              </a:spcBef>
            </a:pPr>
            <a:r>
              <a:rPr lang="en-US" sz="2800" dirty="0">
                <a:latin typeface="Comic Sans MS" pitchFamily="66" charset="0"/>
                <a:ea typeface="ＭＳ Ｐゴシック" pitchFamily="1" charset="-128"/>
              </a:rPr>
              <a:t>1/6 Barrel of Crude Oil</a:t>
            </a:r>
          </a:p>
          <a:p>
            <a:pPr lvl="1" eaLnBrk="0" hangingPunct="0">
              <a:spcBef>
                <a:spcPct val="50000"/>
              </a:spcBef>
            </a:pPr>
            <a:endParaRPr lang="en-US" sz="2800" dirty="0">
              <a:latin typeface="Comic Sans MS" pitchFamily="66" charset="0"/>
              <a:ea typeface="ＭＳ Ｐゴシック" pitchFamily="1" charset="-128"/>
            </a:endParaRPr>
          </a:p>
        </p:txBody>
      </p:sp>
      <p:pic>
        <p:nvPicPr>
          <p:cNvPr id="25604" name="Picture 4"/>
          <p:cNvPicPr>
            <a:picLocks noChangeAspect="1" noChangeArrowheads="1"/>
          </p:cNvPicPr>
          <p:nvPr/>
        </p:nvPicPr>
        <p:blipFill>
          <a:blip r:embed="rId4" cstate="print"/>
          <a:srcRect t="46243"/>
          <a:stretch>
            <a:fillRect/>
          </a:stretch>
        </p:blipFill>
        <p:spPr bwMode="auto">
          <a:xfrm>
            <a:off x="3352800" y="2362200"/>
            <a:ext cx="1012825" cy="712788"/>
          </a:xfrm>
          <a:prstGeom prst="rect">
            <a:avLst/>
          </a:prstGeom>
          <a:ln>
            <a:noFill/>
          </a:ln>
          <a:effectLst>
            <a:outerShdw blurRad="292100" dist="139700" dir="2700000" algn="tl" rotWithShape="0">
              <a:srgbClr val="333333">
                <a:alpha val="65000"/>
              </a:srgbClr>
            </a:outerShdw>
          </a:effectLst>
        </p:spPr>
      </p:pic>
      <p:pic>
        <p:nvPicPr>
          <p:cNvPr id="25605" name="Picture 5"/>
          <p:cNvPicPr>
            <a:picLocks noChangeAspect="1" noChangeArrowheads="1"/>
          </p:cNvPicPr>
          <p:nvPr/>
        </p:nvPicPr>
        <p:blipFill>
          <a:blip r:embed="rId5" cstate="print"/>
          <a:srcRect/>
          <a:stretch>
            <a:fillRect/>
          </a:stretch>
        </p:blipFill>
        <p:spPr bwMode="auto">
          <a:xfrm>
            <a:off x="5257800" y="2895600"/>
            <a:ext cx="1444625" cy="949325"/>
          </a:xfrm>
          <a:prstGeom prst="rect">
            <a:avLst/>
          </a:prstGeom>
          <a:ln>
            <a:noFill/>
          </a:ln>
          <a:effectLst>
            <a:outerShdw blurRad="292100" dist="139700" dir="2700000" algn="tl" rotWithShape="0">
              <a:srgbClr val="333333">
                <a:alpha val="65000"/>
              </a:srgbClr>
            </a:outerShdw>
          </a:effectLst>
        </p:spPr>
      </p:pic>
      <p:pic>
        <p:nvPicPr>
          <p:cNvPr id="25606" name="Picture 6"/>
          <p:cNvPicPr>
            <a:picLocks noChangeAspect="1" noChangeArrowheads="1"/>
          </p:cNvPicPr>
          <p:nvPr/>
        </p:nvPicPr>
        <p:blipFill>
          <a:blip r:embed="rId6" cstate="print"/>
          <a:srcRect/>
          <a:stretch>
            <a:fillRect/>
          </a:stretch>
        </p:blipFill>
        <p:spPr bwMode="auto">
          <a:xfrm>
            <a:off x="3886200" y="3581400"/>
            <a:ext cx="731838" cy="884238"/>
          </a:xfrm>
          <a:prstGeom prst="rect">
            <a:avLst/>
          </a:prstGeom>
          <a:ln>
            <a:noFill/>
          </a:ln>
          <a:effectLst>
            <a:outerShdw blurRad="292100" dist="139700" dir="2700000" algn="tl" rotWithShape="0">
              <a:srgbClr val="333333">
                <a:alpha val="65000"/>
              </a:srgbClr>
            </a:outerShdw>
          </a:effectLst>
        </p:spPr>
      </p:pic>
      <p:pic>
        <p:nvPicPr>
          <p:cNvPr id="25607" name="Picture 7"/>
          <p:cNvPicPr>
            <a:picLocks noChangeAspect="1" noChangeArrowheads="1"/>
          </p:cNvPicPr>
          <p:nvPr/>
        </p:nvPicPr>
        <p:blipFill>
          <a:blip r:embed="rId7" cstate="print"/>
          <a:srcRect/>
          <a:stretch>
            <a:fillRect/>
          </a:stretch>
        </p:blipFill>
        <p:spPr bwMode="auto">
          <a:xfrm>
            <a:off x="4876800" y="4191000"/>
            <a:ext cx="1333500" cy="812800"/>
          </a:xfrm>
          <a:prstGeom prst="rect">
            <a:avLst/>
          </a:prstGeom>
          <a:ln>
            <a:noFill/>
          </a:ln>
          <a:effectLst>
            <a:outerShdw blurRad="292100" dist="139700" dir="2700000" algn="tl" rotWithShape="0">
              <a:srgbClr val="333333">
                <a:alpha val="65000"/>
              </a:srgbClr>
            </a:outerShdw>
          </a:effectLst>
        </p:spPr>
      </p:pic>
      <p:pic>
        <p:nvPicPr>
          <p:cNvPr id="25608" name="Picture 10"/>
          <p:cNvPicPr>
            <a:picLocks noChangeAspect="1" noChangeArrowheads="1"/>
          </p:cNvPicPr>
          <p:nvPr/>
        </p:nvPicPr>
        <p:blipFill>
          <a:blip r:embed="rId8" cstate="print"/>
          <a:srcRect/>
          <a:stretch>
            <a:fillRect/>
          </a:stretch>
        </p:blipFill>
        <p:spPr bwMode="auto">
          <a:xfrm>
            <a:off x="4953000" y="5257800"/>
            <a:ext cx="1155700" cy="15240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179564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4" cstate="print"/>
          <a:srcRect/>
          <a:stretch>
            <a:fillRect/>
          </a:stretch>
        </p:blipFill>
        <p:spPr bwMode="auto">
          <a:xfrm>
            <a:off x="381000" y="4429125"/>
            <a:ext cx="3687097" cy="2428875"/>
          </a:xfrm>
          <a:prstGeom prst="rect">
            <a:avLst/>
          </a:prstGeom>
          <a:noFill/>
          <a:ln w="9525">
            <a:noFill/>
            <a:miter lim="800000"/>
            <a:headEnd/>
            <a:tailEnd/>
          </a:ln>
        </p:spPr>
      </p:pic>
      <p:sp>
        <p:nvSpPr>
          <p:cNvPr id="3076" name="Rectangle 2"/>
          <p:cNvSpPr>
            <a:spLocks noGrp="1" noChangeArrowheads="1"/>
          </p:cNvSpPr>
          <p:nvPr>
            <p:ph type="title"/>
          </p:nvPr>
        </p:nvSpPr>
        <p:spPr>
          <a:xfrm>
            <a:off x="304800" y="76200"/>
            <a:ext cx="8534400" cy="1219200"/>
          </a:xfrm>
          <a:noFill/>
        </p:spPr>
        <p:txBody>
          <a:bodyPr lIns="92075" tIns="46038" rIns="92075" bIns="46038"/>
          <a:lstStyle/>
          <a:p>
            <a:r>
              <a:rPr lang="en-US" smtClean="0"/>
              <a:t>Energy and thermodynamics</a:t>
            </a:r>
          </a:p>
        </p:txBody>
      </p:sp>
      <p:sp>
        <p:nvSpPr>
          <p:cNvPr id="3077" name="Rectangle 3"/>
          <p:cNvSpPr>
            <a:spLocks noGrp="1" noChangeArrowheads="1"/>
          </p:cNvSpPr>
          <p:nvPr>
            <p:ph type="body" idx="1"/>
          </p:nvPr>
        </p:nvSpPr>
        <p:spPr>
          <a:xfrm>
            <a:off x="381000" y="990600"/>
            <a:ext cx="4038600" cy="4724400"/>
          </a:xfrm>
          <a:noFill/>
        </p:spPr>
        <p:txBody>
          <a:bodyPr lIns="92075" tIns="46038" rIns="92075" bIns="46038"/>
          <a:lstStyle/>
          <a:p>
            <a:pPr>
              <a:lnSpc>
                <a:spcPct val="90000"/>
              </a:lnSpc>
              <a:buFont typeface="Wingdings" pitchFamily="2" charset="2"/>
              <a:buNone/>
            </a:pPr>
            <a:endParaRPr lang="en-US" sz="2500" dirty="0" smtClean="0"/>
          </a:p>
          <a:p>
            <a:pPr>
              <a:lnSpc>
                <a:spcPct val="90000"/>
              </a:lnSpc>
              <a:buFont typeface="Wingdings" pitchFamily="2" charset="2"/>
              <a:buNone/>
            </a:pPr>
            <a:r>
              <a:rPr lang="en-US" sz="2100" dirty="0" smtClean="0"/>
              <a:t>1. Is there a </a:t>
            </a:r>
            <a:r>
              <a:rPr lang="en-US" sz="2100" b="1" dirty="0" smtClean="0"/>
              <a:t>“total”</a:t>
            </a:r>
            <a:r>
              <a:rPr lang="en-US" sz="2100" dirty="0" smtClean="0"/>
              <a:t> energy crisis?</a:t>
            </a:r>
            <a:endParaRPr lang="en-US" sz="2100" b="1" dirty="0" smtClean="0"/>
          </a:p>
          <a:p>
            <a:pPr>
              <a:lnSpc>
                <a:spcPct val="90000"/>
              </a:lnSpc>
              <a:buFont typeface="Wingdings" pitchFamily="2" charset="2"/>
              <a:buNone/>
            </a:pPr>
            <a:r>
              <a:rPr lang="en-US" sz="2100" b="1" dirty="0" smtClean="0"/>
              <a:t>   </a:t>
            </a:r>
            <a:r>
              <a:rPr lang="en-US" sz="2100" b="1" dirty="0" smtClean="0">
                <a:solidFill>
                  <a:srgbClr val="FF0000"/>
                </a:solidFill>
              </a:rPr>
              <a:t>NO!</a:t>
            </a:r>
            <a:r>
              <a:rPr lang="en-US" sz="2100" b="1" dirty="0" smtClean="0"/>
              <a:t> -</a:t>
            </a:r>
            <a:r>
              <a:rPr lang="en-US" sz="2100" dirty="0" smtClean="0"/>
              <a:t> total mass-energy is always conserved</a:t>
            </a:r>
          </a:p>
          <a:p>
            <a:pPr>
              <a:lnSpc>
                <a:spcPct val="90000"/>
              </a:lnSpc>
              <a:spcBef>
                <a:spcPct val="0"/>
              </a:spcBef>
              <a:buFont typeface="Wingdings" pitchFamily="2" charset="2"/>
              <a:buNone/>
            </a:pPr>
            <a:r>
              <a:rPr lang="en-US" sz="2100" dirty="0" smtClean="0"/>
              <a:t>2. Is there a limitation on the </a:t>
            </a:r>
            <a:r>
              <a:rPr lang="en-US" sz="2100" b="1" dirty="0" smtClean="0"/>
              <a:t>“useful”</a:t>
            </a:r>
            <a:r>
              <a:rPr lang="en-US" sz="2100" dirty="0" smtClean="0"/>
              <a:t> available to us?</a:t>
            </a:r>
            <a:endParaRPr lang="en-US" sz="2100" b="1" dirty="0" smtClean="0"/>
          </a:p>
          <a:p>
            <a:pPr>
              <a:lnSpc>
                <a:spcPct val="90000"/>
              </a:lnSpc>
              <a:buFont typeface="Wingdings" pitchFamily="2" charset="2"/>
              <a:buNone/>
            </a:pPr>
            <a:r>
              <a:rPr lang="en-US" sz="2100" b="1" i="1" dirty="0" smtClean="0">
                <a:solidFill>
                  <a:srgbClr val="FF0000"/>
                </a:solidFill>
              </a:rPr>
              <a:t>	</a:t>
            </a:r>
            <a:r>
              <a:rPr lang="en-US" sz="2100" b="1" dirty="0" smtClean="0">
                <a:solidFill>
                  <a:srgbClr val="FF0000"/>
                </a:solidFill>
              </a:rPr>
              <a:t>YES! </a:t>
            </a:r>
            <a:r>
              <a:rPr lang="en-US" sz="2100" b="1" dirty="0" smtClean="0"/>
              <a:t>-</a:t>
            </a:r>
            <a:r>
              <a:rPr lang="en-US" sz="2100" dirty="0" smtClean="0"/>
              <a:t> burning fossil fuels loses order irreversibly</a:t>
            </a:r>
            <a:endParaRPr lang="en-US" sz="2100" i="1" dirty="0" smtClean="0"/>
          </a:p>
          <a:p>
            <a:pPr>
              <a:lnSpc>
                <a:spcPct val="90000"/>
              </a:lnSpc>
              <a:buFont typeface="Wingdings" pitchFamily="2" charset="2"/>
              <a:buNone/>
            </a:pPr>
            <a:r>
              <a:rPr lang="en-US" sz="2100" dirty="0" smtClean="0">
                <a:solidFill>
                  <a:schemeClr val="tx2"/>
                </a:solidFill>
              </a:rPr>
              <a:t>- </a:t>
            </a:r>
            <a:r>
              <a:rPr lang="en-US" sz="1800" dirty="0" smtClean="0">
                <a:solidFill>
                  <a:schemeClr val="tx2"/>
                </a:solidFill>
              </a:rPr>
              <a:t>resulting thermal energy is not very accessible</a:t>
            </a:r>
          </a:p>
        </p:txBody>
      </p:sp>
      <p:pic>
        <p:nvPicPr>
          <p:cNvPr id="38914" name="Picture 2" descr="http://notesfromthebartender.files.wordpress.com/2010/02/la-traffic-jam.jpg"/>
          <p:cNvPicPr>
            <a:picLocks noChangeAspect="1" noChangeArrowheads="1"/>
          </p:cNvPicPr>
          <p:nvPr/>
        </p:nvPicPr>
        <p:blipFill>
          <a:blip r:embed="rId5" cstate="print"/>
          <a:srcRect/>
          <a:stretch>
            <a:fillRect/>
          </a:stretch>
        </p:blipFill>
        <p:spPr bwMode="auto">
          <a:xfrm>
            <a:off x="4378699" y="1600200"/>
            <a:ext cx="4733925" cy="4676775"/>
          </a:xfrm>
          <a:prstGeom prst="rect">
            <a:avLst/>
          </a:prstGeom>
          <a:noFill/>
        </p:spPr>
      </p:pic>
    </p:spTree>
    <p:custDataLst>
      <p:tags r:id="rId1"/>
    </p:custDataLst>
    <p:extLst>
      <p:ext uri="{BB962C8B-B14F-4D97-AF65-F5344CB8AC3E}">
        <p14:creationId xmlns:p14="http://schemas.microsoft.com/office/powerpoint/2010/main" val="2207577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pPr eaLnBrk="1" hangingPunct="1"/>
            <a:r>
              <a:rPr lang="en-US" smtClean="0"/>
              <a:t>The second law of thermodynamics</a:t>
            </a:r>
          </a:p>
        </p:txBody>
      </p:sp>
      <p:sp>
        <p:nvSpPr>
          <p:cNvPr id="2052" name="Rectangle 3"/>
          <p:cNvSpPr>
            <a:spLocks noGrp="1" noChangeArrowheads="1"/>
          </p:cNvSpPr>
          <p:nvPr>
            <p:ph type="body" idx="1"/>
          </p:nvPr>
        </p:nvSpPr>
        <p:spPr>
          <a:xfrm>
            <a:off x="381000" y="1371600"/>
            <a:ext cx="5638800" cy="5029200"/>
          </a:xfrm>
        </p:spPr>
        <p:txBody>
          <a:bodyPr/>
          <a:lstStyle/>
          <a:p>
            <a:pPr marL="571500" indent="-571500" eaLnBrk="1" hangingPunct="1">
              <a:lnSpc>
                <a:spcPct val="80000"/>
              </a:lnSpc>
              <a:buFont typeface="Wingdings" pitchFamily="2" charset="2"/>
              <a:buAutoNum type="alphaUcPeriod"/>
            </a:pPr>
            <a:r>
              <a:rPr lang="en-US" sz="2600" dirty="0" smtClean="0"/>
              <a:t>Tells us that organic evolution is impossible, since nature cannot create order.</a:t>
            </a:r>
          </a:p>
          <a:p>
            <a:pPr marL="571500" indent="-571500" eaLnBrk="1" hangingPunct="1">
              <a:lnSpc>
                <a:spcPct val="80000"/>
              </a:lnSpc>
              <a:buFont typeface="Wingdings" pitchFamily="2" charset="2"/>
              <a:buAutoNum type="alphaUcPeriod"/>
            </a:pPr>
            <a:r>
              <a:rPr lang="en-US" sz="2600" dirty="0" smtClean="0"/>
              <a:t>Tells us that the creation of life is impossible</a:t>
            </a:r>
          </a:p>
          <a:p>
            <a:pPr marL="571500" indent="-571500" eaLnBrk="1" hangingPunct="1">
              <a:lnSpc>
                <a:spcPct val="80000"/>
              </a:lnSpc>
              <a:buFont typeface="Wingdings" pitchFamily="2" charset="2"/>
              <a:buAutoNum type="alphaUcPeriod"/>
            </a:pPr>
            <a:r>
              <a:rPr lang="en-US" sz="2600" dirty="0" smtClean="0"/>
              <a:t>Tells us that the ordering process involved with creating life must have created a larger amount of disorder elsewhere</a:t>
            </a:r>
          </a:p>
          <a:p>
            <a:pPr marL="571500" indent="-571500" eaLnBrk="1" hangingPunct="1">
              <a:lnSpc>
                <a:spcPct val="80000"/>
              </a:lnSpc>
              <a:buFont typeface="Wingdings" pitchFamily="2" charset="2"/>
              <a:buAutoNum type="alphaUcPeriod"/>
            </a:pPr>
            <a:r>
              <a:rPr lang="en-US" sz="2600" dirty="0" smtClean="0"/>
              <a:t>Cannot be applied to the theory of evolution</a:t>
            </a:r>
          </a:p>
        </p:txBody>
      </p:sp>
      <p:pic>
        <p:nvPicPr>
          <p:cNvPr id="2053" name="Picture 5"/>
          <p:cNvPicPr>
            <a:picLocks noChangeAspect="1" noChangeArrowheads="1"/>
          </p:cNvPicPr>
          <p:nvPr/>
        </p:nvPicPr>
        <p:blipFill>
          <a:blip r:embed="rId3" cstate="print"/>
          <a:srcRect/>
          <a:stretch>
            <a:fillRect/>
          </a:stretch>
        </p:blipFill>
        <p:spPr bwMode="auto">
          <a:xfrm>
            <a:off x="6324600" y="5181600"/>
            <a:ext cx="2641600" cy="1448837"/>
          </a:xfrm>
          <a:prstGeom prst="rect">
            <a:avLst/>
          </a:prstGeom>
          <a:noFill/>
          <a:ln w="9525">
            <a:noFill/>
            <a:miter lim="800000"/>
            <a:headEnd/>
            <a:tailEnd/>
          </a:ln>
          <a:effectLst/>
        </p:spPr>
      </p:pic>
    </p:spTree>
    <p:extLst>
      <p:ext uri="{BB962C8B-B14F-4D97-AF65-F5344CB8AC3E}">
        <p14:creationId xmlns:p14="http://schemas.microsoft.com/office/powerpoint/2010/main" val="4165213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 name="Rectangle 7"/>
          <p:cNvSpPr/>
          <p:nvPr/>
        </p:nvSpPr>
        <p:spPr>
          <a:xfrm>
            <a:off x="533399" y="5324564"/>
            <a:ext cx="7848600" cy="1371600"/>
          </a:xfrm>
          <a:prstGeom prst="rect">
            <a:avLst/>
          </a:prstGeom>
          <a:solidFill>
            <a:schemeClr val="bg1"/>
          </a:solidFill>
          <a:ln>
            <a:noFill/>
          </a:ln>
          <a:effectLst>
            <a:glow rad="406400">
              <a:schemeClr val="bg1"/>
            </a:glow>
            <a:outerShdw blurRad="1270000" sx="106000" sy="106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586" name="Picture 2"/>
          <p:cNvPicPr>
            <a:picLocks noChangeAspect="1" noChangeArrowheads="1"/>
          </p:cNvPicPr>
          <p:nvPr/>
        </p:nvPicPr>
        <p:blipFill>
          <a:blip r:embed="rId4" cstate="print"/>
          <a:srcRect/>
          <a:stretch>
            <a:fillRect/>
          </a:stretch>
        </p:blipFill>
        <p:spPr bwMode="auto">
          <a:xfrm>
            <a:off x="13030200" y="6248400"/>
            <a:ext cx="8534400" cy="6400800"/>
          </a:xfrm>
          <a:prstGeom prst="rect">
            <a:avLst/>
          </a:prstGeom>
          <a:noFill/>
          <a:ln w="9525">
            <a:noFill/>
            <a:miter lim="800000"/>
            <a:headEnd/>
            <a:tailEnd/>
          </a:ln>
        </p:spPr>
      </p:pic>
      <p:sp>
        <p:nvSpPr>
          <p:cNvPr id="6" name="Rectangle 5"/>
          <p:cNvSpPr/>
          <p:nvPr/>
        </p:nvSpPr>
        <p:spPr>
          <a:xfrm>
            <a:off x="1066800" y="228600"/>
            <a:ext cx="6546705" cy="1754326"/>
          </a:xfrm>
          <a:prstGeom prst="rect">
            <a:avLst/>
          </a:prstGeom>
          <a:noFill/>
        </p:spPr>
        <p:txBody>
          <a:bodyPr wrap="square" lIns="91440" tIns="45720" rIns="91440" bIns="45720">
            <a:spAutoFit/>
          </a:bodyPr>
          <a:lstStyle/>
          <a:p>
            <a:pPr algn="ctr"/>
            <a:r>
              <a:rPr lang="en-US" sz="54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Play the reversible process game!</a:t>
            </a:r>
            <a:endParaRPr lang="en-US" sz="5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7" name="TextBox 6"/>
          <p:cNvSpPr txBox="1"/>
          <p:nvPr/>
        </p:nvSpPr>
        <p:spPr>
          <a:xfrm>
            <a:off x="685800" y="5410200"/>
            <a:ext cx="7696200" cy="1200329"/>
          </a:xfrm>
          <a:prstGeom prst="rect">
            <a:avLst/>
          </a:prstGeom>
          <a:noFill/>
        </p:spPr>
        <p:txBody>
          <a:bodyPr wrap="square" rtlCol="0">
            <a:spAutoFit/>
          </a:bodyPr>
          <a:lstStyle/>
          <a:p>
            <a:r>
              <a:rPr lang="en-US" b="1" dirty="0" smtClean="0"/>
              <a:t>Option 1: </a:t>
            </a:r>
            <a:r>
              <a:rPr lang="en-US" dirty="0" smtClean="0"/>
              <a:t>Choose n pennies and shake for all heads.  If you get all heads you get 10*n plus extra credit points.  If you don’t, you lose nothing.</a:t>
            </a:r>
          </a:p>
          <a:p>
            <a:r>
              <a:rPr lang="en-US" b="1" dirty="0" smtClean="0"/>
              <a:t>Option 2: </a:t>
            </a:r>
            <a:r>
              <a:rPr lang="en-US" dirty="0" smtClean="0"/>
              <a:t>Choose n pennies and shake for all heads.  If you get all heads you get 100*n plus extra credit points.  If you don’t, you lose 100*n points.</a:t>
            </a:r>
            <a:endParaRPr lang="en-US" dirty="0"/>
          </a:p>
        </p:txBody>
      </p:sp>
      <p:pic>
        <p:nvPicPr>
          <p:cNvPr id="6146" name="Picture 2" descr="C:\Users\Office\Desktop\penn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3638" y="2537012"/>
            <a:ext cx="1388123" cy="140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386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9" name="Picture 5" descr="http://www.nsf.gov/od/lpa/news/03/images/nature_illust.jpg"/>
          <p:cNvPicPr>
            <a:picLocks noChangeAspect="1" noChangeArrowheads="1"/>
          </p:cNvPicPr>
          <p:nvPr/>
        </p:nvPicPr>
        <p:blipFill>
          <a:blip r:embed="rId4" cstate="print"/>
          <a:srcRect b="37048"/>
          <a:stretch>
            <a:fillRect/>
          </a:stretch>
        </p:blipFill>
        <p:spPr bwMode="auto">
          <a:xfrm>
            <a:off x="0" y="-2931"/>
            <a:ext cx="9144000" cy="6858000"/>
          </a:xfrm>
          <a:prstGeom prst="rect">
            <a:avLst/>
          </a:prstGeom>
          <a:noFill/>
        </p:spPr>
      </p:pic>
      <p:sp>
        <p:nvSpPr>
          <p:cNvPr id="36866" name="Rectangle 2"/>
          <p:cNvSpPr>
            <a:spLocks noGrp="1" noChangeArrowheads="1"/>
          </p:cNvSpPr>
          <p:nvPr>
            <p:ph type="ctrTitle"/>
          </p:nvPr>
        </p:nvSpPr>
        <p:spPr>
          <a:xfrm>
            <a:off x="0" y="0"/>
            <a:ext cx="8763000" cy="1752600"/>
          </a:xfrm>
        </p:spPr>
        <p:txBody>
          <a:bodyPr/>
          <a:lstStyle/>
          <a:p>
            <a:r>
              <a:rPr lang="en-US" sz="4000" dirty="0">
                <a:solidFill>
                  <a:schemeClr val="bg1"/>
                </a:solidFill>
              </a:rPr>
              <a:t>Chapter 19: Atoms, Molecules, and Extended-Bonding Substances</a:t>
            </a:r>
          </a:p>
        </p:txBody>
      </p:sp>
    </p:spTree>
    <p:custDataLst>
      <p:tags r:id="rId1"/>
    </p:custDataLst>
    <p:extLst>
      <p:ext uri="{BB962C8B-B14F-4D97-AF65-F5344CB8AC3E}">
        <p14:creationId xmlns:p14="http://schemas.microsoft.com/office/powerpoint/2010/main" val="39664426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t>Chemical matter is classified into a number of types</a:t>
            </a:r>
          </a:p>
        </p:txBody>
      </p:sp>
      <p:pic>
        <p:nvPicPr>
          <p:cNvPr id="35844" name="Picture 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33400" y="2057400"/>
            <a:ext cx="7924800" cy="366236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0232156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7171" name="Rectangle 4"/>
          <p:cNvSpPr>
            <a:spLocks noGrp="1" noChangeArrowheads="1"/>
          </p:cNvSpPr>
          <p:nvPr>
            <p:ph type="title"/>
          </p:nvPr>
        </p:nvSpPr>
        <p:spPr>
          <a:xfrm>
            <a:off x="0" y="-533400"/>
            <a:ext cx="8991600" cy="1219200"/>
          </a:xfrm>
        </p:spPr>
        <p:txBody>
          <a:bodyPr/>
          <a:lstStyle/>
          <a:p>
            <a:pPr eaLnBrk="1" hangingPunct="1"/>
            <a:r>
              <a:rPr lang="en-US" dirty="0" smtClean="0">
                <a:solidFill>
                  <a:schemeClr val="bg1"/>
                </a:solidFill>
              </a:rPr>
              <a:t>Chapter 18: The law of increasing disorder</a:t>
            </a:r>
          </a:p>
        </p:txBody>
      </p:sp>
    </p:spTree>
    <p:custDataLst>
      <p:tags r:id="rId1"/>
    </p:custDataLst>
    <p:extLst>
      <p:ext uri="{BB962C8B-B14F-4D97-AF65-F5344CB8AC3E}">
        <p14:creationId xmlns:p14="http://schemas.microsoft.com/office/powerpoint/2010/main" val="3269525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t>Elements vs Compounds</a:t>
            </a:r>
          </a:p>
        </p:txBody>
      </p:sp>
      <p:sp>
        <p:nvSpPr>
          <p:cNvPr id="13" name="Text Placeholder 12"/>
          <p:cNvSpPr>
            <a:spLocks noGrp="1"/>
          </p:cNvSpPr>
          <p:nvPr>
            <p:ph type="body" sz="half" idx="1"/>
          </p:nvPr>
        </p:nvSpPr>
        <p:spPr>
          <a:xfrm>
            <a:off x="228600" y="1752600"/>
            <a:ext cx="3276600" cy="3124200"/>
          </a:xfrm>
        </p:spPr>
        <p:txBody>
          <a:bodyPr/>
          <a:lstStyle/>
          <a:p>
            <a:r>
              <a:rPr lang="en-US" sz="2000" dirty="0" smtClean="0">
                <a:latin typeface="+mn-lt"/>
              </a:rPr>
              <a:t>Elements: only one kind of atom</a:t>
            </a:r>
          </a:p>
          <a:p>
            <a:r>
              <a:rPr lang="en-US" sz="2000" dirty="0" smtClean="0">
                <a:latin typeface="+mn-lt"/>
              </a:rPr>
              <a:t>Compounds: two or more kinds of atoms </a:t>
            </a:r>
            <a:r>
              <a:rPr lang="en-US" sz="2000" i="1" dirty="0" smtClean="0">
                <a:latin typeface="+mn-lt"/>
              </a:rPr>
              <a:t>strongly  </a:t>
            </a:r>
            <a:r>
              <a:rPr lang="en-US" sz="2000" dirty="0" smtClean="0">
                <a:latin typeface="+mn-lt"/>
              </a:rPr>
              <a:t>bonded internally but </a:t>
            </a:r>
            <a:r>
              <a:rPr lang="en-US" sz="2000" i="1" dirty="0" smtClean="0">
                <a:latin typeface="+mn-lt"/>
              </a:rPr>
              <a:t>weakly  </a:t>
            </a:r>
            <a:r>
              <a:rPr lang="en-US" sz="2000" dirty="0" smtClean="0">
                <a:latin typeface="+mn-lt"/>
              </a:rPr>
              <a:t>bonded to the other molecules</a:t>
            </a:r>
          </a:p>
          <a:p>
            <a:pPr>
              <a:buNone/>
            </a:pPr>
            <a:endParaRPr lang="en-US" sz="2000" dirty="0" smtClean="0">
              <a:latin typeface="+mn-lt"/>
            </a:endParaRPr>
          </a:p>
          <a:p>
            <a:r>
              <a:rPr lang="en-US" sz="2000" dirty="0" smtClean="0">
                <a:latin typeface="+mn-lt"/>
              </a:rPr>
              <a:t>Which are elements?</a:t>
            </a:r>
          </a:p>
          <a:p>
            <a:r>
              <a:rPr lang="en-US" sz="2000" dirty="0" smtClean="0">
                <a:latin typeface="+mn-lt"/>
              </a:rPr>
              <a:t>Which are compounds?</a:t>
            </a:r>
          </a:p>
          <a:p>
            <a:endParaRPr lang="en-US" sz="2000" dirty="0" smtClean="0">
              <a:latin typeface="+mn-lt"/>
            </a:endParaRPr>
          </a:p>
          <a:p>
            <a:endParaRPr lang="en-US" sz="2000" dirty="0"/>
          </a:p>
        </p:txBody>
      </p:sp>
      <p:pic>
        <p:nvPicPr>
          <p:cNvPr id="38920" name="Picture 8" descr="C:\Users\mw22.PHYSICS\Desktop\Picture1.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429000" y="1447800"/>
            <a:ext cx="5413375" cy="4535487"/>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634239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t>Chemical Bonds</a:t>
            </a:r>
          </a:p>
        </p:txBody>
      </p:sp>
      <p:sp>
        <p:nvSpPr>
          <p:cNvPr id="40967" name="Rectangle 7"/>
          <p:cNvSpPr>
            <a:spLocks noGrp="1" noChangeArrowheads="1"/>
          </p:cNvSpPr>
          <p:nvPr>
            <p:ph type="body" idx="1"/>
          </p:nvPr>
        </p:nvSpPr>
        <p:spPr>
          <a:xfrm>
            <a:off x="381000" y="1371600"/>
            <a:ext cx="5638800" cy="5029200"/>
          </a:xfrm>
        </p:spPr>
        <p:txBody>
          <a:bodyPr>
            <a:normAutofit fontScale="92500"/>
          </a:bodyPr>
          <a:lstStyle/>
          <a:p>
            <a:r>
              <a:rPr lang="en-US" sz="2400" dirty="0" smtClean="0"/>
              <a:t>The constituent atoms </a:t>
            </a:r>
            <a:r>
              <a:rPr lang="en-US" sz="2400" dirty="0"/>
              <a:t>in molecules are held together by “bonds”. A bond is usually a pair of electrons.</a:t>
            </a:r>
          </a:p>
          <a:p>
            <a:pPr lvl="1"/>
            <a:r>
              <a:rPr lang="en-US" sz="2400" dirty="0"/>
              <a:t>Strong Bonds: Metallic, Ionic, Covalent</a:t>
            </a:r>
          </a:p>
          <a:p>
            <a:pPr lvl="1"/>
            <a:r>
              <a:rPr lang="en-US" sz="2400" dirty="0"/>
              <a:t>Weak Bonds: van </a:t>
            </a:r>
            <a:r>
              <a:rPr lang="en-US" sz="2400" dirty="0" err="1"/>
              <a:t>der</a:t>
            </a:r>
            <a:r>
              <a:rPr lang="en-US" sz="2400" dirty="0"/>
              <a:t> Waals, Hydrogen</a:t>
            </a:r>
          </a:p>
          <a:p>
            <a:r>
              <a:rPr lang="en-US" sz="2400" dirty="0" smtClean="0"/>
              <a:t>The quantum model explains them all</a:t>
            </a:r>
          </a:p>
          <a:p>
            <a:pPr lvl="1"/>
            <a:r>
              <a:rPr lang="en-US" sz="2400" dirty="0" smtClean="0"/>
              <a:t>Chapters 20-23 will feature each of the bonding</a:t>
            </a:r>
            <a:r>
              <a:rPr lang="en-US" sz="2400" dirty="0"/>
              <a:t> </a:t>
            </a:r>
            <a:r>
              <a:rPr lang="en-US" sz="2400" dirty="0" smtClean="0"/>
              <a:t>types</a:t>
            </a:r>
          </a:p>
          <a:p>
            <a:r>
              <a:rPr lang="en-US" sz="2400" dirty="0" smtClean="0"/>
              <a:t>In </a:t>
            </a:r>
            <a:r>
              <a:rPr lang="en-US" sz="2400" dirty="0"/>
              <a:t>our </a:t>
            </a:r>
            <a:r>
              <a:rPr lang="en-US" sz="2400" dirty="0" smtClean="0"/>
              <a:t>visual models </a:t>
            </a:r>
            <a:r>
              <a:rPr lang="en-US" sz="2400" dirty="0"/>
              <a:t>we often use sticks to represent bonds, and balls to represent atoms</a:t>
            </a:r>
          </a:p>
          <a:p>
            <a:pPr lvl="1"/>
            <a:endParaRPr lang="en-US" sz="2400" dirty="0"/>
          </a:p>
        </p:txBody>
      </p:sp>
      <p:pic>
        <p:nvPicPr>
          <p:cNvPr id="7" name="Picture 16" descr="methane-300dpi-uncompressed"/>
          <p:cNvPicPr>
            <a:picLocks noChangeAspect="1" noChangeArrowheads="1"/>
          </p:cNvPicPr>
          <p:nvPr/>
        </p:nvPicPr>
        <p:blipFill>
          <a:blip r:embed="rId4" cstate="print"/>
          <a:srcRect/>
          <a:stretch>
            <a:fillRect/>
          </a:stretch>
        </p:blipFill>
        <p:spPr bwMode="auto">
          <a:xfrm>
            <a:off x="6400800" y="2514600"/>
            <a:ext cx="1828800" cy="18161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2379899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t>How does bonding work?</a:t>
            </a:r>
          </a:p>
        </p:txBody>
      </p:sp>
      <p:sp>
        <p:nvSpPr>
          <p:cNvPr id="11267" name="Rectangle 3"/>
          <p:cNvSpPr>
            <a:spLocks noGrp="1" noChangeArrowheads="1"/>
          </p:cNvSpPr>
          <p:nvPr>
            <p:ph type="body" idx="1"/>
          </p:nvPr>
        </p:nvSpPr>
        <p:spPr/>
        <p:txBody>
          <a:bodyPr>
            <a:normAutofit fontScale="85000" lnSpcReduction="20000"/>
          </a:bodyPr>
          <a:lstStyle/>
          <a:p>
            <a:r>
              <a:rPr lang="en-US" dirty="0"/>
              <a:t>Atoms give up, obtain, or share electrons and in the process combine to form the substances around us.</a:t>
            </a:r>
          </a:p>
          <a:p>
            <a:r>
              <a:rPr lang="en-US" dirty="0" smtClean="0"/>
              <a:t>Bonding </a:t>
            </a:r>
            <a:r>
              <a:rPr lang="en-US" dirty="0"/>
              <a:t>involves only the electrons in the outermost, unfilled </a:t>
            </a:r>
            <a:r>
              <a:rPr lang="en-US" dirty="0" err="1"/>
              <a:t>orbitals</a:t>
            </a:r>
            <a:r>
              <a:rPr lang="en-US" dirty="0"/>
              <a:t>: </a:t>
            </a:r>
            <a:r>
              <a:rPr lang="en-US" i="1" dirty="0"/>
              <a:t>the valence electrons.  </a:t>
            </a:r>
            <a:r>
              <a:rPr lang="en-US" dirty="0">
                <a:solidFill>
                  <a:srgbClr val="7030A0"/>
                </a:solidFill>
              </a:rPr>
              <a:t>All other inner electrons don’t matter as far as bonding is </a:t>
            </a:r>
            <a:r>
              <a:rPr lang="en-US" dirty="0" smtClean="0">
                <a:solidFill>
                  <a:srgbClr val="7030A0"/>
                </a:solidFill>
              </a:rPr>
              <a:t>concerned.</a:t>
            </a:r>
          </a:p>
          <a:p>
            <a:pPr>
              <a:buNone/>
            </a:pPr>
            <a:r>
              <a:rPr lang="en-US" dirty="0" smtClean="0"/>
              <a:t>All bonding involves atoms sharing or exchanging electrons in a “stable” way.  </a:t>
            </a:r>
            <a:br>
              <a:rPr lang="en-US" dirty="0" smtClean="0"/>
            </a:br>
            <a:r>
              <a:rPr lang="en-US" dirty="0" smtClean="0"/>
              <a:t/>
            </a:r>
            <a:br>
              <a:rPr lang="en-US" dirty="0" smtClean="0"/>
            </a:br>
            <a:r>
              <a:rPr lang="en-US" dirty="0" smtClean="0"/>
              <a:t>Stability means:</a:t>
            </a:r>
          </a:p>
          <a:p>
            <a:pPr lvl="1">
              <a:buNone/>
            </a:pPr>
            <a:r>
              <a:rPr lang="en-US" dirty="0" smtClean="0"/>
              <a:t>To fall to a lower energy state and thus be more tightly bound.</a:t>
            </a:r>
          </a:p>
          <a:p>
            <a:pPr lvl="1">
              <a:buNone/>
            </a:pPr>
            <a:r>
              <a:rPr lang="en-US" dirty="0" smtClean="0"/>
              <a:t>To completely fill an orbital set.</a:t>
            </a:r>
          </a:p>
          <a:p>
            <a:endParaRPr lang="en-US" dirty="0"/>
          </a:p>
        </p:txBody>
      </p:sp>
    </p:spTree>
    <p:custDataLst>
      <p:tags r:id="rId1"/>
    </p:custDataLst>
    <p:extLst>
      <p:ext uri="{BB962C8B-B14F-4D97-AF65-F5344CB8AC3E}">
        <p14:creationId xmlns:p14="http://schemas.microsoft.com/office/powerpoint/2010/main" val="40835561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a:t>Writing chemical formulas for molecular matter</a:t>
            </a:r>
          </a:p>
        </p:txBody>
      </p:sp>
      <p:sp>
        <p:nvSpPr>
          <p:cNvPr id="56323" name="Rectangle 3"/>
          <p:cNvSpPr>
            <a:spLocks noGrp="1" noChangeArrowheads="1"/>
          </p:cNvSpPr>
          <p:nvPr>
            <p:ph type="body" idx="1"/>
          </p:nvPr>
        </p:nvSpPr>
        <p:spPr>
          <a:xfrm>
            <a:off x="304800" y="1371600"/>
            <a:ext cx="8458200" cy="2209800"/>
          </a:xfrm>
        </p:spPr>
        <p:txBody>
          <a:bodyPr/>
          <a:lstStyle/>
          <a:p>
            <a:pPr>
              <a:lnSpc>
                <a:spcPct val="80000"/>
              </a:lnSpc>
            </a:pPr>
            <a:r>
              <a:rPr lang="en-US" sz="2600" dirty="0"/>
              <a:t>Identify atoms in a molecule</a:t>
            </a:r>
          </a:p>
          <a:p>
            <a:pPr>
              <a:lnSpc>
                <a:spcPct val="80000"/>
              </a:lnSpc>
            </a:pPr>
            <a:r>
              <a:rPr lang="en-US" sz="2600" dirty="0"/>
              <a:t>Give the number of each atom type</a:t>
            </a:r>
          </a:p>
          <a:p>
            <a:pPr>
              <a:lnSpc>
                <a:spcPct val="80000"/>
              </a:lnSpc>
            </a:pPr>
            <a:r>
              <a:rPr lang="en-US" sz="2600" dirty="0"/>
              <a:t>Examples</a:t>
            </a:r>
          </a:p>
          <a:p>
            <a:pPr lvl="1">
              <a:lnSpc>
                <a:spcPct val="80000"/>
              </a:lnSpc>
            </a:pPr>
            <a:r>
              <a:rPr lang="en-US" sz="2200" b="1" dirty="0"/>
              <a:t>H</a:t>
            </a:r>
            <a:r>
              <a:rPr lang="en-US" sz="2200" b="1" baseline="-25000" dirty="0"/>
              <a:t>2</a:t>
            </a:r>
            <a:r>
              <a:rPr lang="en-US" sz="2200" b="1" dirty="0"/>
              <a:t>O</a:t>
            </a:r>
          </a:p>
          <a:p>
            <a:pPr lvl="1">
              <a:lnSpc>
                <a:spcPct val="80000"/>
              </a:lnSpc>
            </a:pPr>
            <a:r>
              <a:rPr lang="en-US" sz="2200" b="1" dirty="0"/>
              <a:t>S</a:t>
            </a:r>
            <a:r>
              <a:rPr lang="en-US" sz="2200" b="1" baseline="-25000" dirty="0"/>
              <a:t>8</a:t>
            </a:r>
          </a:p>
          <a:p>
            <a:pPr lvl="1">
              <a:lnSpc>
                <a:spcPct val="80000"/>
              </a:lnSpc>
            </a:pPr>
            <a:r>
              <a:rPr lang="en-US" sz="2200" b="1" dirty="0"/>
              <a:t>CH</a:t>
            </a:r>
            <a:r>
              <a:rPr lang="en-US" sz="2200" b="1" baseline="-25000" dirty="0"/>
              <a:t>4</a:t>
            </a:r>
          </a:p>
          <a:p>
            <a:pPr lvl="1">
              <a:lnSpc>
                <a:spcPct val="80000"/>
              </a:lnSpc>
            </a:pPr>
            <a:endParaRPr lang="en-US" sz="2200" dirty="0"/>
          </a:p>
        </p:txBody>
      </p:sp>
      <p:pic>
        <p:nvPicPr>
          <p:cNvPr id="56330" name="Picture 10" descr="water"/>
          <p:cNvPicPr>
            <a:picLocks noChangeAspect="1" noChangeArrowheads="1"/>
          </p:cNvPicPr>
          <p:nvPr/>
        </p:nvPicPr>
        <p:blipFill>
          <a:blip r:embed="rId4" cstate="print"/>
          <a:srcRect/>
          <a:stretch>
            <a:fillRect/>
          </a:stretch>
        </p:blipFill>
        <p:spPr bwMode="auto">
          <a:xfrm>
            <a:off x="609600" y="3810000"/>
            <a:ext cx="2895600" cy="1817688"/>
          </a:xfrm>
          <a:prstGeom prst="rect">
            <a:avLst/>
          </a:prstGeom>
          <a:ln>
            <a:noFill/>
          </a:ln>
          <a:effectLst>
            <a:outerShdw blurRad="292100" dist="139700" dir="2700000" algn="tl" rotWithShape="0">
              <a:srgbClr val="333333">
                <a:alpha val="65000"/>
              </a:srgbClr>
            </a:outerShdw>
          </a:effectLst>
        </p:spPr>
      </p:pic>
      <p:pic>
        <p:nvPicPr>
          <p:cNvPr id="56334" name="Picture 14" descr="S8-top"/>
          <p:cNvPicPr>
            <a:picLocks noChangeAspect="1" noChangeArrowheads="1"/>
          </p:cNvPicPr>
          <p:nvPr/>
        </p:nvPicPr>
        <p:blipFill>
          <a:blip r:embed="rId5" cstate="print"/>
          <a:srcRect/>
          <a:stretch>
            <a:fillRect/>
          </a:stretch>
        </p:blipFill>
        <p:spPr bwMode="auto">
          <a:xfrm>
            <a:off x="3810000" y="3810000"/>
            <a:ext cx="2028825" cy="1828800"/>
          </a:xfrm>
          <a:prstGeom prst="rect">
            <a:avLst/>
          </a:prstGeom>
          <a:ln>
            <a:noFill/>
          </a:ln>
          <a:effectLst>
            <a:outerShdw blurRad="292100" dist="139700" dir="2700000" algn="tl" rotWithShape="0">
              <a:srgbClr val="333333">
                <a:alpha val="65000"/>
              </a:srgbClr>
            </a:outerShdw>
          </a:effectLst>
        </p:spPr>
      </p:pic>
      <p:pic>
        <p:nvPicPr>
          <p:cNvPr id="56336" name="Picture 16" descr="methane-300dpi-uncompressed"/>
          <p:cNvPicPr>
            <a:picLocks noChangeAspect="1" noChangeArrowheads="1"/>
          </p:cNvPicPr>
          <p:nvPr/>
        </p:nvPicPr>
        <p:blipFill>
          <a:blip r:embed="rId6" cstate="print"/>
          <a:srcRect/>
          <a:stretch>
            <a:fillRect/>
          </a:stretch>
        </p:blipFill>
        <p:spPr bwMode="auto">
          <a:xfrm>
            <a:off x="6096000" y="3810000"/>
            <a:ext cx="1828800" cy="1816100"/>
          </a:xfrm>
          <a:prstGeom prst="rect">
            <a:avLst/>
          </a:prstGeom>
          <a:ln>
            <a:noFill/>
          </a:ln>
          <a:effectLst>
            <a:outerShdw blurRad="292100" dist="139700" dir="2700000" algn="tl" rotWithShape="0">
              <a:srgbClr val="333333">
                <a:alpha val="65000"/>
              </a:srgbClr>
            </a:outerShdw>
          </a:effectLst>
        </p:spPr>
      </p:pic>
      <p:pic>
        <p:nvPicPr>
          <p:cNvPr id="7" name="Picture 4" descr="l22_chime_colors"/>
          <p:cNvPicPr>
            <a:picLocks noChangeAspect="1" noChangeArrowheads="1"/>
          </p:cNvPicPr>
          <p:nvPr/>
        </p:nvPicPr>
        <p:blipFill>
          <a:blip r:embed="rId7" cstate="print"/>
          <a:srcRect/>
          <a:stretch>
            <a:fillRect/>
          </a:stretch>
        </p:blipFill>
        <p:spPr bwMode="auto">
          <a:xfrm>
            <a:off x="3810000" y="2362200"/>
            <a:ext cx="4500774" cy="838200"/>
          </a:xfrm>
          <a:prstGeom prst="rect">
            <a:avLst/>
          </a:prstGeom>
          <a:noFill/>
        </p:spPr>
      </p:pic>
    </p:spTree>
    <p:custDataLst>
      <p:tags r:id="rId1"/>
    </p:custDataLst>
    <p:extLst>
      <p:ext uri="{BB962C8B-B14F-4D97-AF65-F5344CB8AC3E}">
        <p14:creationId xmlns:p14="http://schemas.microsoft.com/office/powerpoint/2010/main" val="423144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32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32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3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smtClean="0"/>
              <a:t>Write down the chemical formula for these two molecules</a:t>
            </a:r>
            <a:endParaRPr lang="en-US" dirty="0"/>
          </a:p>
        </p:txBody>
      </p:sp>
      <p:sp>
        <p:nvSpPr>
          <p:cNvPr id="43011" name="Rectangle 3"/>
          <p:cNvSpPr>
            <a:spLocks noChangeArrowheads="1"/>
          </p:cNvSpPr>
          <p:nvPr/>
        </p:nvSpPr>
        <p:spPr bwMode="auto">
          <a:xfrm>
            <a:off x="4800600" y="5181600"/>
            <a:ext cx="3581400" cy="1143000"/>
          </a:xfrm>
          <a:prstGeom prst="rect">
            <a:avLst/>
          </a:prstGeom>
          <a:noFill/>
          <a:ln w="9525">
            <a:noFill/>
            <a:miter lim="800000"/>
            <a:headEnd/>
            <a:tailEnd/>
          </a:ln>
          <a:effectLst/>
        </p:spPr>
        <p:txBody>
          <a:bodyPr anchor="ctr"/>
          <a:lstStyle/>
          <a:p>
            <a:pPr algn="ctr"/>
            <a:r>
              <a:rPr lang="en-US" sz="2800" dirty="0" err="1">
                <a:latin typeface="+mn-lt"/>
              </a:rPr>
              <a:t>Glycine</a:t>
            </a:r>
            <a:r>
              <a:rPr lang="en-US" sz="2400" dirty="0">
                <a:latin typeface="+mn-lt"/>
              </a:rPr>
              <a:t> </a:t>
            </a:r>
            <a:r>
              <a:rPr lang="en-US" sz="2000" dirty="0">
                <a:latin typeface="+mn-lt"/>
              </a:rPr>
              <a:t/>
            </a:r>
            <a:br>
              <a:rPr lang="en-US" sz="2000" dirty="0">
                <a:latin typeface="+mn-lt"/>
              </a:rPr>
            </a:br>
            <a:r>
              <a:rPr lang="en-US" dirty="0">
                <a:latin typeface="+mn-lt"/>
              </a:rPr>
              <a:t>One of the 23 essential</a:t>
            </a:r>
            <a:br>
              <a:rPr lang="en-US" dirty="0">
                <a:latin typeface="+mn-lt"/>
              </a:rPr>
            </a:br>
            <a:r>
              <a:rPr lang="en-US" dirty="0">
                <a:latin typeface="+mn-lt"/>
              </a:rPr>
              <a:t>Amino </a:t>
            </a:r>
            <a:r>
              <a:rPr lang="en-US" dirty="0" smtClean="0">
                <a:latin typeface="+mn-lt"/>
              </a:rPr>
              <a:t>acids </a:t>
            </a:r>
          </a:p>
        </p:txBody>
      </p:sp>
      <p:pic>
        <p:nvPicPr>
          <p:cNvPr id="43012" name="Picture 4" descr="l22_chime_colors"/>
          <p:cNvPicPr>
            <a:picLocks noChangeAspect="1" noChangeArrowheads="1"/>
          </p:cNvPicPr>
          <p:nvPr/>
        </p:nvPicPr>
        <p:blipFill>
          <a:blip r:embed="rId4" cstate="print"/>
          <a:srcRect/>
          <a:stretch>
            <a:fillRect/>
          </a:stretch>
        </p:blipFill>
        <p:spPr bwMode="auto">
          <a:xfrm>
            <a:off x="1447800" y="1447800"/>
            <a:ext cx="6273800" cy="1168400"/>
          </a:xfrm>
          <a:prstGeom prst="rect">
            <a:avLst/>
          </a:prstGeom>
          <a:noFill/>
        </p:spPr>
      </p:pic>
      <p:sp>
        <p:nvSpPr>
          <p:cNvPr id="43013" name="Text Box 5"/>
          <p:cNvSpPr txBox="1">
            <a:spLocks noChangeArrowheads="1"/>
          </p:cNvSpPr>
          <p:nvPr/>
        </p:nvSpPr>
        <p:spPr bwMode="auto">
          <a:xfrm>
            <a:off x="768350" y="5319713"/>
            <a:ext cx="3565400" cy="892552"/>
          </a:xfrm>
          <a:prstGeom prst="rect">
            <a:avLst/>
          </a:prstGeom>
          <a:noFill/>
          <a:ln w="9525">
            <a:noFill/>
            <a:miter lim="800000"/>
            <a:headEnd/>
            <a:tailEnd/>
          </a:ln>
          <a:effectLst/>
        </p:spPr>
        <p:txBody>
          <a:bodyPr wrap="none">
            <a:spAutoFit/>
          </a:bodyPr>
          <a:lstStyle/>
          <a:p>
            <a:pPr algn="ctr" eaLnBrk="0" hangingPunct="0"/>
            <a:r>
              <a:rPr lang="en-US" sz="2800" dirty="0">
                <a:latin typeface="+mn-lt"/>
              </a:rPr>
              <a:t>Hydrogen peroxide</a:t>
            </a:r>
            <a:r>
              <a:rPr lang="en-US" sz="2400" dirty="0">
                <a:latin typeface="+mn-lt"/>
              </a:rPr>
              <a:t> </a:t>
            </a:r>
          </a:p>
          <a:p>
            <a:pPr algn="ctr" eaLnBrk="0" hangingPunct="0"/>
            <a:r>
              <a:rPr lang="en-US" sz="2400" dirty="0">
                <a:latin typeface="+mn-lt"/>
              </a:rPr>
              <a:t>Bleach and disinfectant</a:t>
            </a:r>
          </a:p>
        </p:txBody>
      </p:sp>
      <p:pic>
        <p:nvPicPr>
          <p:cNvPr id="43014" name="Picture 6" descr="h2o2-300dpi"/>
          <p:cNvPicPr>
            <a:picLocks noChangeAspect="1" noChangeArrowheads="1"/>
          </p:cNvPicPr>
          <p:nvPr/>
        </p:nvPicPr>
        <p:blipFill>
          <a:blip r:embed="rId5" cstate="print"/>
          <a:srcRect/>
          <a:stretch>
            <a:fillRect/>
          </a:stretch>
        </p:blipFill>
        <p:spPr bwMode="auto">
          <a:xfrm>
            <a:off x="1574800" y="3325813"/>
            <a:ext cx="1435100" cy="1824037"/>
          </a:xfrm>
          <a:prstGeom prst="rect">
            <a:avLst/>
          </a:prstGeom>
          <a:ln>
            <a:noFill/>
          </a:ln>
          <a:effectLst>
            <a:outerShdw blurRad="292100" dist="139700" dir="2700000" algn="tl" rotWithShape="0">
              <a:srgbClr val="333333">
                <a:alpha val="65000"/>
              </a:srgbClr>
            </a:outerShdw>
          </a:effectLst>
        </p:spPr>
      </p:pic>
      <p:pic>
        <p:nvPicPr>
          <p:cNvPr id="43015" name="Picture 7" descr="glycine"/>
          <p:cNvPicPr>
            <a:picLocks noChangeAspect="1" noChangeArrowheads="1"/>
          </p:cNvPicPr>
          <p:nvPr/>
        </p:nvPicPr>
        <p:blipFill>
          <a:blip r:embed="rId6" cstate="print"/>
          <a:srcRect/>
          <a:stretch>
            <a:fillRect/>
          </a:stretch>
        </p:blipFill>
        <p:spPr bwMode="auto">
          <a:xfrm>
            <a:off x="5218113" y="3187700"/>
            <a:ext cx="2505075" cy="1827213"/>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5753669" y="6211669"/>
            <a:ext cx="1713931" cy="646331"/>
          </a:xfrm>
          <a:prstGeom prst="rect">
            <a:avLst/>
          </a:prstGeom>
          <a:noFill/>
        </p:spPr>
        <p:txBody>
          <a:bodyPr wrap="none" rtlCol="0">
            <a:spAutoFit/>
          </a:bodyPr>
          <a:lstStyle/>
          <a:p>
            <a:r>
              <a:rPr lang="en-US" dirty="0" smtClean="0"/>
              <a:t>NH</a:t>
            </a:r>
            <a:r>
              <a:rPr lang="en-US" baseline="-25000" dirty="0" smtClean="0"/>
              <a:t>2</a:t>
            </a:r>
            <a:r>
              <a:rPr lang="en-US" dirty="0" smtClean="0"/>
              <a:t>CH</a:t>
            </a:r>
            <a:r>
              <a:rPr lang="en-US" baseline="-25000" dirty="0" smtClean="0"/>
              <a:t>2</a:t>
            </a:r>
            <a:r>
              <a:rPr lang="en-US" dirty="0" smtClean="0"/>
              <a:t>COOH</a:t>
            </a:r>
          </a:p>
          <a:p>
            <a:endParaRPr lang="en-US" dirty="0"/>
          </a:p>
        </p:txBody>
      </p:sp>
    </p:spTree>
    <p:custDataLst>
      <p:tags r:id="rId1"/>
    </p:custDataLst>
    <p:extLst>
      <p:ext uri="{BB962C8B-B14F-4D97-AF65-F5344CB8AC3E}">
        <p14:creationId xmlns:p14="http://schemas.microsoft.com/office/powerpoint/2010/main" val="253307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sz="3200" dirty="0"/>
              <a:t>Chemical </a:t>
            </a:r>
            <a:r>
              <a:rPr lang="en-US" sz="3200" dirty="0" smtClean="0"/>
              <a:t>Formulas for Network/Extended  </a:t>
            </a:r>
            <a:r>
              <a:rPr lang="en-US" sz="3200" dirty="0"/>
              <a:t>Matter </a:t>
            </a:r>
          </a:p>
        </p:txBody>
      </p:sp>
      <p:sp>
        <p:nvSpPr>
          <p:cNvPr id="28" name="Text Placeholder 27"/>
          <p:cNvSpPr>
            <a:spLocks noGrp="1"/>
          </p:cNvSpPr>
          <p:nvPr>
            <p:ph type="body" sz="half" idx="1"/>
          </p:nvPr>
        </p:nvSpPr>
        <p:spPr>
          <a:xfrm>
            <a:off x="304800" y="1524000"/>
            <a:ext cx="5105400" cy="2057400"/>
          </a:xfrm>
        </p:spPr>
        <p:txBody>
          <a:bodyPr/>
          <a:lstStyle/>
          <a:p>
            <a:pPr marL="514350" indent="-514350">
              <a:buFont typeface="+mj-lt"/>
              <a:buAutoNum type="arabicPeriod"/>
            </a:pPr>
            <a:r>
              <a:rPr lang="en-US" dirty="0" smtClean="0">
                <a:latin typeface="+mn-lt"/>
              </a:rPr>
              <a:t>Identify kinds of atoms</a:t>
            </a:r>
          </a:p>
          <a:p>
            <a:pPr marL="514350" indent="-514350">
              <a:buFont typeface="+mj-lt"/>
              <a:buAutoNum type="arabicPeriod"/>
            </a:pPr>
            <a:r>
              <a:rPr lang="en-US" dirty="0" smtClean="0">
                <a:latin typeface="+mn-lt"/>
              </a:rPr>
              <a:t>Give the </a:t>
            </a:r>
            <a:r>
              <a:rPr lang="en-US" i="1" dirty="0" smtClean="0">
                <a:latin typeface="+mn-lt"/>
              </a:rPr>
              <a:t>relative </a:t>
            </a:r>
            <a:r>
              <a:rPr lang="en-US" dirty="0" smtClean="0">
                <a:latin typeface="+mn-lt"/>
              </a:rPr>
              <a:t>number of each atom type</a:t>
            </a:r>
            <a:endParaRPr lang="en-US" baseline="-25000" dirty="0" smtClean="0">
              <a:latin typeface="+mn-lt"/>
            </a:endParaRPr>
          </a:p>
          <a:p>
            <a:endParaRPr lang="en-US" dirty="0"/>
          </a:p>
        </p:txBody>
      </p:sp>
      <p:pic>
        <p:nvPicPr>
          <p:cNvPr id="50182" name="Picture 6" descr="Magnesium turnings and structure"/>
          <p:cNvPicPr>
            <a:picLocks noChangeAspect="1" noChangeArrowheads="1"/>
          </p:cNvPicPr>
          <p:nvPr/>
        </p:nvPicPr>
        <p:blipFill>
          <a:blip r:embed="rId4" cstate="print"/>
          <a:srcRect l="10715" t="54597" r="17113"/>
          <a:stretch>
            <a:fillRect/>
          </a:stretch>
        </p:blipFill>
        <p:spPr bwMode="auto">
          <a:xfrm>
            <a:off x="6324600" y="2105025"/>
            <a:ext cx="1539875" cy="1512888"/>
          </a:xfrm>
          <a:prstGeom prst="rect">
            <a:avLst/>
          </a:prstGeom>
          <a:noFill/>
        </p:spPr>
      </p:pic>
      <p:sp>
        <p:nvSpPr>
          <p:cNvPr id="50183" name="Rectangle 7"/>
          <p:cNvSpPr>
            <a:spLocks noChangeArrowheads="1"/>
          </p:cNvSpPr>
          <p:nvPr/>
        </p:nvSpPr>
        <p:spPr bwMode="auto">
          <a:xfrm>
            <a:off x="6172200" y="1371600"/>
            <a:ext cx="1901825" cy="676275"/>
          </a:xfrm>
          <a:prstGeom prst="rect">
            <a:avLst/>
          </a:prstGeom>
          <a:noFill/>
          <a:ln w="9525">
            <a:noFill/>
            <a:miter lim="800000"/>
            <a:headEnd/>
            <a:tailEnd/>
          </a:ln>
          <a:effectLst/>
        </p:spPr>
        <p:txBody>
          <a:bodyPr wrap="none" anchor="ctr"/>
          <a:lstStyle/>
          <a:p>
            <a:pPr algn="ctr"/>
            <a:r>
              <a:rPr lang="en-US" sz="1600" dirty="0"/>
              <a:t>Atoms of </a:t>
            </a:r>
          </a:p>
          <a:p>
            <a:pPr algn="ctr"/>
            <a:r>
              <a:rPr lang="en-US" sz="1600" dirty="0"/>
              <a:t>metallic Mg</a:t>
            </a:r>
          </a:p>
        </p:txBody>
      </p:sp>
      <p:sp>
        <p:nvSpPr>
          <p:cNvPr id="50186" name="Rectangle 10"/>
          <p:cNvSpPr>
            <a:spLocks noChangeArrowheads="1"/>
          </p:cNvSpPr>
          <p:nvPr/>
        </p:nvSpPr>
        <p:spPr bwMode="auto">
          <a:xfrm>
            <a:off x="533400" y="3733800"/>
            <a:ext cx="1901825" cy="676275"/>
          </a:xfrm>
          <a:prstGeom prst="rect">
            <a:avLst/>
          </a:prstGeom>
          <a:noFill/>
          <a:ln w="9525">
            <a:noFill/>
            <a:miter lim="800000"/>
            <a:headEnd/>
            <a:tailEnd/>
          </a:ln>
          <a:effectLst/>
        </p:spPr>
        <p:txBody>
          <a:bodyPr wrap="none" anchor="ctr"/>
          <a:lstStyle/>
          <a:p>
            <a:pPr algn="ctr"/>
            <a:r>
              <a:rPr lang="en-US" sz="1600" dirty="0"/>
              <a:t>Sodium chloride</a:t>
            </a:r>
          </a:p>
          <a:p>
            <a:pPr algn="ctr"/>
            <a:r>
              <a:rPr lang="en-US" sz="1600" dirty="0" err="1"/>
              <a:t>NaCl</a:t>
            </a:r>
            <a:endParaRPr lang="en-US" sz="1600" dirty="0"/>
          </a:p>
        </p:txBody>
      </p:sp>
      <p:grpSp>
        <p:nvGrpSpPr>
          <p:cNvPr id="26" name="Group 25"/>
          <p:cNvGrpSpPr/>
          <p:nvPr/>
        </p:nvGrpSpPr>
        <p:grpSpPr>
          <a:xfrm>
            <a:off x="698500" y="4457700"/>
            <a:ext cx="2632076" cy="1608138"/>
            <a:chOff x="698500" y="4457700"/>
            <a:chExt cx="2632076" cy="1608138"/>
          </a:xfrm>
        </p:grpSpPr>
        <p:pic>
          <p:nvPicPr>
            <p:cNvPr id="50185" name="Picture 9" descr="Sodium chloride crystal structure"/>
            <p:cNvPicPr>
              <a:picLocks noChangeAspect="1" noChangeArrowheads="1"/>
            </p:cNvPicPr>
            <p:nvPr/>
          </p:nvPicPr>
          <p:blipFill>
            <a:blip r:embed="rId5" cstate="print"/>
            <a:srcRect l="25218" t="22418" r="16112"/>
            <a:stretch>
              <a:fillRect/>
            </a:stretch>
          </p:blipFill>
          <p:spPr bwMode="auto">
            <a:xfrm>
              <a:off x="698500" y="4457700"/>
              <a:ext cx="1749425" cy="1608138"/>
            </a:xfrm>
            <a:prstGeom prst="rect">
              <a:avLst/>
            </a:prstGeom>
            <a:noFill/>
          </p:spPr>
        </p:pic>
        <p:grpSp>
          <p:nvGrpSpPr>
            <p:cNvPr id="50187" name="Group 11"/>
            <p:cNvGrpSpPr>
              <a:grpSpLocks/>
            </p:cNvGrpSpPr>
            <p:nvPr/>
          </p:nvGrpSpPr>
          <p:grpSpPr bwMode="auto">
            <a:xfrm>
              <a:off x="2171700" y="5011738"/>
              <a:ext cx="1116013" cy="366713"/>
              <a:chOff x="1457" y="2688"/>
              <a:chExt cx="703" cy="231"/>
            </a:xfrm>
          </p:grpSpPr>
          <p:sp>
            <p:nvSpPr>
              <p:cNvPr id="50188" name="Line 12"/>
              <p:cNvSpPr>
                <a:spLocks noChangeShapeType="1"/>
              </p:cNvSpPr>
              <p:nvPr/>
            </p:nvSpPr>
            <p:spPr bwMode="auto">
              <a:xfrm flipH="1">
                <a:off x="1457" y="2804"/>
                <a:ext cx="346" cy="0"/>
              </a:xfrm>
              <a:prstGeom prst="line">
                <a:avLst/>
              </a:prstGeom>
              <a:noFill/>
              <a:ln w="38100">
                <a:solidFill>
                  <a:schemeClr val="tx1"/>
                </a:solidFill>
                <a:round/>
                <a:headEnd/>
                <a:tailEnd type="triangle" w="med" len="med"/>
              </a:ln>
              <a:effectLst/>
            </p:spPr>
            <p:txBody>
              <a:bodyPr/>
              <a:lstStyle/>
              <a:p>
                <a:endParaRPr lang="en-US"/>
              </a:p>
            </p:txBody>
          </p:sp>
          <p:sp>
            <p:nvSpPr>
              <p:cNvPr id="50189" name="Text Box 13"/>
              <p:cNvSpPr txBox="1">
                <a:spLocks noChangeArrowheads="1"/>
              </p:cNvSpPr>
              <p:nvPr/>
            </p:nvSpPr>
            <p:spPr bwMode="auto">
              <a:xfrm>
                <a:off x="1860" y="2688"/>
                <a:ext cx="300" cy="231"/>
              </a:xfrm>
              <a:prstGeom prst="rect">
                <a:avLst/>
              </a:prstGeom>
              <a:noFill/>
              <a:ln w="9525">
                <a:noFill/>
                <a:miter lim="800000"/>
                <a:headEnd/>
                <a:tailEnd/>
              </a:ln>
              <a:effectLst/>
            </p:spPr>
            <p:txBody>
              <a:bodyPr wrap="none">
                <a:spAutoFit/>
              </a:bodyPr>
              <a:lstStyle/>
              <a:p>
                <a:r>
                  <a:rPr lang="en-US" b="1"/>
                  <a:t>Na</a:t>
                </a:r>
              </a:p>
            </p:txBody>
          </p:sp>
        </p:grpSp>
        <p:grpSp>
          <p:nvGrpSpPr>
            <p:cNvPr id="50190" name="Group 14"/>
            <p:cNvGrpSpPr>
              <a:grpSpLocks/>
            </p:cNvGrpSpPr>
            <p:nvPr/>
          </p:nvGrpSpPr>
          <p:grpSpPr bwMode="auto">
            <a:xfrm>
              <a:off x="2278063" y="5292725"/>
              <a:ext cx="1052513" cy="366713"/>
              <a:chOff x="1457" y="2688"/>
              <a:chExt cx="663" cy="231"/>
            </a:xfrm>
          </p:grpSpPr>
          <p:sp>
            <p:nvSpPr>
              <p:cNvPr id="50191" name="Line 15"/>
              <p:cNvSpPr>
                <a:spLocks noChangeShapeType="1"/>
              </p:cNvSpPr>
              <p:nvPr/>
            </p:nvSpPr>
            <p:spPr bwMode="auto">
              <a:xfrm flipH="1">
                <a:off x="1457" y="2804"/>
                <a:ext cx="346" cy="0"/>
              </a:xfrm>
              <a:prstGeom prst="line">
                <a:avLst/>
              </a:prstGeom>
              <a:noFill/>
              <a:ln w="38100">
                <a:solidFill>
                  <a:schemeClr val="tx1"/>
                </a:solidFill>
                <a:round/>
                <a:headEnd/>
                <a:tailEnd type="triangle" w="med" len="med"/>
              </a:ln>
              <a:effectLst/>
            </p:spPr>
            <p:txBody>
              <a:bodyPr/>
              <a:lstStyle/>
              <a:p>
                <a:endParaRPr lang="en-US"/>
              </a:p>
            </p:txBody>
          </p:sp>
          <p:sp>
            <p:nvSpPr>
              <p:cNvPr id="50192" name="Text Box 16"/>
              <p:cNvSpPr txBox="1">
                <a:spLocks noChangeArrowheads="1"/>
              </p:cNvSpPr>
              <p:nvPr/>
            </p:nvSpPr>
            <p:spPr bwMode="auto">
              <a:xfrm>
                <a:off x="1860" y="2688"/>
                <a:ext cx="260" cy="231"/>
              </a:xfrm>
              <a:prstGeom prst="rect">
                <a:avLst/>
              </a:prstGeom>
              <a:noFill/>
              <a:ln w="9525">
                <a:noFill/>
                <a:miter lim="800000"/>
                <a:headEnd/>
                <a:tailEnd/>
              </a:ln>
              <a:effectLst/>
            </p:spPr>
            <p:txBody>
              <a:bodyPr wrap="none">
                <a:spAutoFit/>
              </a:bodyPr>
              <a:lstStyle/>
              <a:p>
                <a:r>
                  <a:rPr lang="en-US" b="1"/>
                  <a:t>Cl</a:t>
                </a:r>
              </a:p>
            </p:txBody>
          </p:sp>
        </p:grpSp>
      </p:grpSp>
      <p:sp>
        <p:nvSpPr>
          <p:cNvPr id="50195" name="Rectangle 19"/>
          <p:cNvSpPr>
            <a:spLocks noChangeArrowheads="1"/>
          </p:cNvSpPr>
          <p:nvPr/>
        </p:nvSpPr>
        <p:spPr bwMode="auto">
          <a:xfrm>
            <a:off x="4832350" y="4114800"/>
            <a:ext cx="1901825" cy="777875"/>
          </a:xfrm>
          <a:prstGeom prst="rect">
            <a:avLst/>
          </a:prstGeom>
          <a:noFill/>
          <a:ln w="9525">
            <a:noFill/>
            <a:miter lim="800000"/>
            <a:headEnd/>
            <a:tailEnd/>
          </a:ln>
          <a:effectLst/>
        </p:spPr>
        <p:txBody>
          <a:bodyPr wrap="none" anchor="ctr"/>
          <a:lstStyle/>
          <a:p>
            <a:pPr algn="ctr"/>
            <a:r>
              <a:rPr lang="en-US" sz="1600" dirty="0"/>
              <a:t>Quartz</a:t>
            </a:r>
          </a:p>
          <a:p>
            <a:pPr algn="ctr"/>
            <a:r>
              <a:rPr lang="en-US" sz="1600" dirty="0"/>
              <a:t>SiO</a:t>
            </a:r>
            <a:r>
              <a:rPr lang="en-US" sz="1600" baseline="-25000" dirty="0"/>
              <a:t>2</a:t>
            </a:r>
            <a:endParaRPr lang="en-US" sz="1600" dirty="0"/>
          </a:p>
        </p:txBody>
      </p:sp>
      <p:grpSp>
        <p:nvGrpSpPr>
          <p:cNvPr id="25" name="Group 24"/>
          <p:cNvGrpSpPr/>
          <p:nvPr/>
        </p:nvGrpSpPr>
        <p:grpSpPr>
          <a:xfrm>
            <a:off x="4038600" y="4673600"/>
            <a:ext cx="2828926" cy="2057401"/>
            <a:chOff x="4038600" y="4673600"/>
            <a:chExt cx="2828926" cy="2057401"/>
          </a:xfrm>
        </p:grpSpPr>
        <p:pic>
          <p:nvPicPr>
            <p:cNvPr id="50194" name="Picture 18" descr="quartz space filling"/>
            <p:cNvPicPr>
              <a:picLocks noChangeAspect="1" noChangeArrowheads="1"/>
            </p:cNvPicPr>
            <p:nvPr/>
          </p:nvPicPr>
          <p:blipFill>
            <a:blip r:embed="rId6" cstate="print"/>
            <a:srcRect/>
            <a:stretch>
              <a:fillRect/>
            </a:stretch>
          </p:blipFill>
          <p:spPr bwMode="auto">
            <a:xfrm>
              <a:off x="4697413" y="4770438"/>
              <a:ext cx="2170113" cy="1960563"/>
            </a:xfrm>
            <a:prstGeom prst="rect">
              <a:avLst/>
            </a:prstGeom>
            <a:noFill/>
          </p:spPr>
        </p:pic>
        <p:grpSp>
          <p:nvGrpSpPr>
            <p:cNvPr id="50196" name="Group 20"/>
            <p:cNvGrpSpPr>
              <a:grpSpLocks/>
            </p:cNvGrpSpPr>
            <p:nvPr/>
          </p:nvGrpSpPr>
          <p:grpSpPr bwMode="auto">
            <a:xfrm>
              <a:off x="4038600" y="6057900"/>
              <a:ext cx="933450" cy="366713"/>
              <a:chOff x="2037" y="3418"/>
              <a:chExt cx="588" cy="231"/>
            </a:xfrm>
          </p:grpSpPr>
          <p:sp>
            <p:nvSpPr>
              <p:cNvPr id="50197" name="Line 21"/>
              <p:cNvSpPr>
                <a:spLocks noChangeShapeType="1"/>
              </p:cNvSpPr>
              <p:nvPr/>
            </p:nvSpPr>
            <p:spPr bwMode="auto">
              <a:xfrm>
                <a:off x="2279" y="3534"/>
                <a:ext cx="346" cy="0"/>
              </a:xfrm>
              <a:prstGeom prst="line">
                <a:avLst/>
              </a:prstGeom>
              <a:noFill/>
              <a:ln w="38100">
                <a:solidFill>
                  <a:schemeClr val="tx1"/>
                </a:solidFill>
                <a:round/>
                <a:headEnd/>
                <a:tailEnd type="triangle" w="med" len="med"/>
              </a:ln>
              <a:effectLst/>
            </p:spPr>
            <p:txBody>
              <a:bodyPr/>
              <a:lstStyle/>
              <a:p>
                <a:endParaRPr lang="en-US"/>
              </a:p>
            </p:txBody>
          </p:sp>
          <p:sp>
            <p:nvSpPr>
              <p:cNvPr id="50198" name="Text Box 22"/>
              <p:cNvSpPr txBox="1">
                <a:spLocks noChangeArrowheads="1"/>
              </p:cNvSpPr>
              <p:nvPr/>
            </p:nvSpPr>
            <p:spPr bwMode="auto">
              <a:xfrm>
                <a:off x="2037" y="3418"/>
                <a:ext cx="252" cy="231"/>
              </a:xfrm>
              <a:prstGeom prst="rect">
                <a:avLst/>
              </a:prstGeom>
              <a:noFill/>
              <a:ln w="9525">
                <a:noFill/>
                <a:miter lim="800000"/>
                <a:headEnd/>
                <a:tailEnd/>
              </a:ln>
              <a:effectLst/>
            </p:spPr>
            <p:txBody>
              <a:bodyPr wrap="none">
                <a:spAutoFit/>
              </a:bodyPr>
              <a:lstStyle/>
              <a:p>
                <a:r>
                  <a:rPr lang="en-US" b="1"/>
                  <a:t>Si</a:t>
                </a:r>
              </a:p>
            </p:txBody>
          </p:sp>
        </p:grpSp>
        <p:sp>
          <p:nvSpPr>
            <p:cNvPr id="50199" name="Freeform 23"/>
            <p:cNvSpPr>
              <a:spLocks/>
            </p:cNvSpPr>
            <p:nvPr/>
          </p:nvSpPr>
          <p:spPr bwMode="auto">
            <a:xfrm>
              <a:off x="4473575" y="4849813"/>
              <a:ext cx="638175" cy="169863"/>
            </a:xfrm>
            <a:custGeom>
              <a:avLst/>
              <a:gdLst/>
              <a:ahLst/>
              <a:cxnLst>
                <a:cxn ang="0">
                  <a:pos x="0" y="0"/>
                </a:cxn>
                <a:cxn ang="0">
                  <a:pos x="402" y="107"/>
                </a:cxn>
              </a:cxnLst>
              <a:rect l="0" t="0" r="r" b="b"/>
              <a:pathLst>
                <a:path w="402" h="107">
                  <a:moveTo>
                    <a:pt x="0" y="0"/>
                  </a:moveTo>
                  <a:lnTo>
                    <a:pt x="402" y="107"/>
                  </a:lnTo>
                </a:path>
              </a:pathLst>
            </a:custGeom>
            <a:noFill/>
            <a:ln w="38100" cmpd="sng">
              <a:solidFill>
                <a:schemeClr val="tx1"/>
              </a:solidFill>
              <a:round/>
              <a:headEnd type="none" w="med" len="med"/>
              <a:tailEnd type="triangle" w="med" len="med"/>
            </a:ln>
            <a:effectLst/>
          </p:spPr>
          <p:txBody>
            <a:bodyPr/>
            <a:lstStyle/>
            <a:p>
              <a:endParaRPr lang="en-US"/>
            </a:p>
          </p:txBody>
        </p:sp>
        <p:sp>
          <p:nvSpPr>
            <p:cNvPr id="50200" name="Text Box 24"/>
            <p:cNvSpPr txBox="1">
              <a:spLocks noChangeArrowheads="1"/>
            </p:cNvSpPr>
            <p:nvPr/>
          </p:nvSpPr>
          <p:spPr bwMode="auto">
            <a:xfrm>
              <a:off x="4156075" y="4673600"/>
              <a:ext cx="361950" cy="366713"/>
            </a:xfrm>
            <a:prstGeom prst="rect">
              <a:avLst/>
            </a:prstGeom>
            <a:noFill/>
            <a:ln w="9525">
              <a:noFill/>
              <a:miter lim="800000"/>
              <a:headEnd/>
              <a:tailEnd/>
            </a:ln>
            <a:effectLst/>
          </p:spPr>
          <p:txBody>
            <a:bodyPr wrap="none">
              <a:spAutoFit/>
            </a:bodyPr>
            <a:lstStyle/>
            <a:p>
              <a:r>
                <a:rPr lang="en-US" b="1"/>
                <a:t>O</a:t>
              </a:r>
            </a:p>
          </p:txBody>
        </p:sp>
        <p:sp>
          <p:nvSpPr>
            <p:cNvPr id="50201" name="Freeform 25"/>
            <p:cNvSpPr>
              <a:spLocks/>
            </p:cNvSpPr>
            <p:nvPr/>
          </p:nvSpPr>
          <p:spPr bwMode="auto">
            <a:xfrm>
              <a:off x="4495800" y="4851400"/>
              <a:ext cx="538163" cy="284163"/>
            </a:xfrm>
            <a:custGeom>
              <a:avLst/>
              <a:gdLst/>
              <a:ahLst/>
              <a:cxnLst>
                <a:cxn ang="0">
                  <a:pos x="0" y="0"/>
                </a:cxn>
                <a:cxn ang="0">
                  <a:pos x="339" y="179"/>
                </a:cxn>
              </a:cxnLst>
              <a:rect l="0" t="0" r="r" b="b"/>
              <a:pathLst>
                <a:path w="339" h="179">
                  <a:moveTo>
                    <a:pt x="0" y="0"/>
                  </a:moveTo>
                  <a:lnTo>
                    <a:pt x="339" y="179"/>
                  </a:lnTo>
                </a:path>
              </a:pathLst>
            </a:custGeom>
            <a:noFill/>
            <a:ln w="38100" cmpd="sng">
              <a:solidFill>
                <a:schemeClr val="tx1"/>
              </a:solidFill>
              <a:round/>
              <a:headEnd type="none" w="med" len="med"/>
              <a:tailEnd type="triangle" w="med" len="med"/>
            </a:ln>
            <a:effectLst/>
          </p:spPr>
          <p:txBody>
            <a:bodyPr/>
            <a:lstStyle/>
            <a:p>
              <a:endParaRPr lang="en-US"/>
            </a:p>
          </p:txBody>
        </p:sp>
      </p:grpSp>
    </p:spTree>
    <p:custDataLst>
      <p:tags r:id="rId1"/>
    </p:custDataLst>
    <p:extLst>
      <p:ext uri="{BB962C8B-B14F-4D97-AF65-F5344CB8AC3E}">
        <p14:creationId xmlns:p14="http://schemas.microsoft.com/office/powerpoint/2010/main" val="312591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6" grpId="0"/>
      <p:bldP spid="5019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descr="C:\Users\Office\Desktop\bladecent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9517" y="4648565"/>
            <a:ext cx="3641327" cy="204787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Users\Office\Desktop\singleCryst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2553" y="1340521"/>
            <a:ext cx="2925763" cy="164544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Office\Desktop\bladeoffcent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4600" y="2743200"/>
            <a:ext cx="2925763" cy="16454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0" y="304800"/>
            <a:ext cx="5943600" cy="762000"/>
          </a:xfrm>
        </p:spPr>
        <p:txBody>
          <a:bodyPr/>
          <a:lstStyle/>
          <a:p>
            <a:r>
              <a:rPr lang="en-US" dirty="0" smtClean="0"/>
              <a:t>Directional crystal growth</a:t>
            </a:r>
            <a:endParaRPr lang="en-US" dirty="0"/>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77" y="1395229"/>
            <a:ext cx="6426200" cy="481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2243504"/>
            <a:ext cx="2743200" cy="3429000"/>
          </a:xfrm>
          <a:prstGeom prst="rect">
            <a:avLst/>
          </a:prstGeom>
          <a:noFill/>
          <a:ln>
            <a:noFill/>
          </a:ln>
          <a:effectLst/>
          <a:scene3d>
            <a:camera prst="orthographicFront">
              <a:rot lat="0" lon="10799999"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2743200" y="3162300"/>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3048000" y="3352800"/>
            <a:ext cx="1143000" cy="1143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4229100" y="3011365"/>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4516967" y="3201864"/>
            <a:ext cx="3028467" cy="182733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318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17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dirty="0"/>
              <a:t>Molecules have shapes</a:t>
            </a:r>
          </a:p>
        </p:txBody>
      </p:sp>
      <p:sp>
        <p:nvSpPr>
          <p:cNvPr id="58371" name="Rectangle 3"/>
          <p:cNvSpPr>
            <a:spLocks noGrp="1" noChangeArrowheads="1"/>
          </p:cNvSpPr>
          <p:nvPr>
            <p:ph type="body" idx="1"/>
          </p:nvPr>
        </p:nvSpPr>
        <p:spPr>
          <a:xfrm>
            <a:off x="381000" y="1371600"/>
            <a:ext cx="8382000" cy="1981200"/>
          </a:xfrm>
        </p:spPr>
        <p:txBody>
          <a:bodyPr/>
          <a:lstStyle/>
          <a:p>
            <a:r>
              <a:rPr lang="en-US" dirty="0"/>
              <a:t>How many ways can you arrange Carbon and Hydrogen</a:t>
            </a:r>
            <a:r>
              <a:rPr lang="en-US" dirty="0" smtClean="0"/>
              <a:t>?</a:t>
            </a:r>
          </a:p>
          <a:p>
            <a:r>
              <a:rPr lang="en-US" dirty="0" smtClean="0"/>
              <a:t>Guess the shape of Benzene </a:t>
            </a:r>
          </a:p>
          <a:p>
            <a:pPr lvl="1"/>
            <a:r>
              <a:rPr lang="en-US" dirty="0" smtClean="0"/>
              <a:t>C</a:t>
            </a:r>
            <a:r>
              <a:rPr lang="en-US" baseline="-25000" dirty="0" smtClean="0"/>
              <a:t>6</a:t>
            </a:r>
            <a:r>
              <a:rPr lang="en-US" dirty="0" smtClean="0"/>
              <a:t>H</a:t>
            </a:r>
            <a:r>
              <a:rPr lang="en-US" baseline="-25000" dirty="0" smtClean="0"/>
              <a:t>6</a:t>
            </a:r>
            <a:endParaRPr lang="en-US" dirty="0"/>
          </a:p>
        </p:txBody>
      </p:sp>
      <p:pic>
        <p:nvPicPr>
          <p:cNvPr id="58372" name="Picture 4"/>
          <p:cNvPicPr>
            <a:picLocks noChangeAspect="1" noChangeArrowheads="1"/>
          </p:cNvPicPr>
          <p:nvPr/>
        </p:nvPicPr>
        <p:blipFill>
          <a:blip r:embed="rId4" cstate="print"/>
          <a:srcRect/>
          <a:stretch>
            <a:fillRect/>
          </a:stretch>
        </p:blipFill>
        <p:spPr bwMode="auto">
          <a:xfrm>
            <a:off x="609600" y="3900488"/>
            <a:ext cx="4724400" cy="2080347"/>
          </a:xfrm>
          <a:prstGeom prst="rect">
            <a:avLst/>
          </a:prstGeom>
          <a:noFill/>
          <a:ln w="9525">
            <a:noFill/>
            <a:miter lim="800000"/>
            <a:headEnd/>
            <a:tailEnd/>
          </a:ln>
          <a:effectLst>
            <a:outerShdw dist="25399" dir="16200000" algn="ctr" rotWithShape="0">
              <a:srgbClr val="FFFFFF">
                <a:alpha val="75000"/>
              </a:srgbClr>
            </a:outerShdw>
          </a:effectLst>
        </p:spPr>
      </p:pic>
      <p:sp>
        <p:nvSpPr>
          <p:cNvPr id="58373" name="Text Box 5"/>
          <p:cNvSpPr txBox="1">
            <a:spLocks noChangeArrowheads="1"/>
          </p:cNvSpPr>
          <p:nvPr/>
        </p:nvSpPr>
        <p:spPr bwMode="auto">
          <a:xfrm>
            <a:off x="685800" y="5424488"/>
            <a:ext cx="1352550" cy="366713"/>
          </a:xfrm>
          <a:prstGeom prst="rect">
            <a:avLst/>
          </a:prstGeom>
          <a:noFill/>
          <a:ln w="9525">
            <a:noFill/>
            <a:miter lim="800000"/>
            <a:headEnd/>
            <a:tailEnd/>
          </a:ln>
          <a:effectLst/>
        </p:spPr>
        <p:txBody>
          <a:bodyPr wrap="none">
            <a:spAutoFit/>
          </a:bodyPr>
          <a:lstStyle/>
          <a:p>
            <a:r>
              <a:rPr lang="en-US" dirty="0"/>
              <a:t>Tetrahedral</a:t>
            </a:r>
          </a:p>
        </p:txBody>
      </p:sp>
      <p:sp>
        <p:nvSpPr>
          <p:cNvPr id="58374" name="Text Box 6"/>
          <p:cNvSpPr txBox="1">
            <a:spLocks noChangeArrowheads="1"/>
          </p:cNvSpPr>
          <p:nvPr/>
        </p:nvSpPr>
        <p:spPr bwMode="auto">
          <a:xfrm>
            <a:off x="4038600" y="3595688"/>
            <a:ext cx="844550" cy="366712"/>
          </a:xfrm>
          <a:prstGeom prst="rect">
            <a:avLst/>
          </a:prstGeom>
          <a:noFill/>
          <a:ln w="9525">
            <a:noFill/>
            <a:miter lim="800000"/>
            <a:headEnd/>
            <a:tailEnd/>
          </a:ln>
          <a:effectLst/>
        </p:spPr>
        <p:txBody>
          <a:bodyPr wrap="none">
            <a:spAutoFit/>
          </a:bodyPr>
          <a:lstStyle/>
          <a:p>
            <a:r>
              <a:rPr lang="en-US" dirty="0"/>
              <a:t>Planar</a:t>
            </a:r>
          </a:p>
        </p:txBody>
      </p:sp>
      <p:sp>
        <p:nvSpPr>
          <p:cNvPr id="58375" name="Text Box 7"/>
          <p:cNvSpPr txBox="1">
            <a:spLocks noChangeArrowheads="1"/>
          </p:cNvSpPr>
          <p:nvPr/>
        </p:nvSpPr>
        <p:spPr bwMode="auto">
          <a:xfrm>
            <a:off x="3048000" y="6110288"/>
            <a:ext cx="819150" cy="366712"/>
          </a:xfrm>
          <a:prstGeom prst="rect">
            <a:avLst/>
          </a:prstGeom>
          <a:noFill/>
          <a:ln w="9525">
            <a:noFill/>
            <a:miter lim="800000"/>
            <a:headEnd/>
            <a:tailEnd/>
          </a:ln>
          <a:effectLst/>
        </p:spPr>
        <p:txBody>
          <a:bodyPr wrap="none">
            <a:spAutoFit/>
          </a:bodyPr>
          <a:lstStyle/>
          <a:p>
            <a:r>
              <a:rPr lang="en-US" dirty="0"/>
              <a:t>Linear</a:t>
            </a:r>
          </a:p>
        </p:txBody>
      </p:sp>
      <p:grpSp>
        <p:nvGrpSpPr>
          <p:cNvPr id="14" name="Group 13"/>
          <p:cNvGrpSpPr/>
          <p:nvPr/>
        </p:nvGrpSpPr>
        <p:grpSpPr>
          <a:xfrm>
            <a:off x="6019800" y="2209800"/>
            <a:ext cx="2808288" cy="4572000"/>
            <a:chOff x="6019800" y="2209800"/>
            <a:chExt cx="2808288" cy="4572000"/>
          </a:xfrm>
        </p:grpSpPr>
        <p:pic>
          <p:nvPicPr>
            <p:cNvPr id="12" name="Picture 6" descr="benzene-300dpi-double"/>
            <p:cNvPicPr>
              <a:picLocks noChangeAspect="1" noChangeArrowheads="1"/>
            </p:cNvPicPr>
            <p:nvPr/>
          </p:nvPicPr>
          <p:blipFill>
            <a:blip r:embed="rId5" cstate="print"/>
            <a:srcRect/>
            <a:stretch>
              <a:fillRect/>
            </a:stretch>
          </p:blipFill>
          <p:spPr bwMode="auto">
            <a:xfrm>
              <a:off x="6096000" y="2209800"/>
              <a:ext cx="2608262" cy="2919412"/>
            </a:xfrm>
            <a:prstGeom prst="rect">
              <a:avLst/>
            </a:prstGeom>
            <a:ln>
              <a:noFill/>
            </a:ln>
            <a:effectLst>
              <a:outerShdw blurRad="292100" dist="139700" dir="2700000" algn="tl" rotWithShape="0">
                <a:srgbClr val="333333">
                  <a:alpha val="65000"/>
                </a:srgbClr>
              </a:outerShdw>
            </a:effectLst>
          </p:spPr>
        </p:pic>
        <p:pic>
          <p:nvPicPr>
            <p:cNvPr id="11" name="Picture 9" descr="Benzene-side"/>
            <p:cNvPicPr>
              <a:picLocks noChangeAspect="1" noChangeArrowheads="1"/>
            </p:cNvPicPr>
            <p:nvPr/>
          </p:nvPicPr>
          <p:blipFill>
            <a:blip r:embed="rId6" cstate="print"/>
            <a:srcRect/>
            <a:stretch>
              <a:fillRect/>
            </a:stretch>
          </p:blipFill>
          <p:spPr bwMode="auto">
            <a:xfrm>
              <a:off x="6019800" y="5486400"/>
              <a:ext cx="2808288" cy="409575"/>
            </a:xfrm>
            <a:prstGeom prst="rect">
              <a:avLst/>
            </a:prstGeom>
            <a:ln>
              <a:noFill/>
            </a:ln>
            <a:effectLst>
              <a:outerShdw blurRad="292100" dist="139700" dir="2700000" algn="tl" rotWithShape="0">
                <a:srgbClr val="333333">
                  <a:alpha val="65000"/>
                </a:srgbClr>
              </a:outerShdw>
            </a:effectLst>
          </p:spPr>
        </p:pic>
        <p:sp>
          <p:nvSpPr>
            <p:cNvPr id="13" name="Rectangle 11"/>
            <p:cNvSpPr>
              <a:spLocks noChangeArrowheads="1"/>
            </p:cNvSpPr>
            <p:nvPr/>
          </p:nvSpPr>
          <p:spPr bwMode="auto">
            <a:xfrm>
              <a:off x="6248400" y="6324600"/>
              <a:ext cx="2514600" cy="457200"/>
            </a:xfrm>
            <a:prstGeom prst="rect">
              <a:avLst/>
            </a:prstGeom>
            <a:noFill/>
            <a:ln w="9525">
              <a:noFill/>
              <a:miter lim="800000"/>
              <a:headEnd/>
              <a:tailEnd/>
            </a:ln>
            <a:effectLst/>
          </p:spPr>
          <p:txBody>
            <a:bodyPr>
              <a:spAutoFit/>
            </a:bodyPr>
            <a:lstStyle/>
            <a:p>
              <a:r>
                <a:rPr lang="en-US" sz="1200" dirty="0"/>
                <a:t>Friedrich August </a:t>
              </a:r>
              <a:r>
                <a:rPr lang="en-US" sz="1200" dirty="0" err="1"/>
                <a:t>Kekulé</a:t>
              </a:r>
              <a:r>
                <a:rPr lang="en-US" sz="1200" dirty="0"/>
                <a:t> discovered benzene’s structure</a:t>
              </a:r>
            </a:p>
          </p:txBody>
        </p:sp>
      </p:grpSp>
    </p:spTree>
    <p:custDataLst>
      <p:tags r:id="rId1"/>
    </p:custDataLst>
    <p:extLst>
      <p:ext uri="{BB962C8B-B14F-4D97-AF65-F5344CB8AC3E}">
        <p14:creationId xmlns:p14="http://schemas.microsoft.com/office/powerpoint/2010/main" val="382730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t>The shape of a molecule is determined by molecular orbitals</a:t>
            </a:r>
          </a:p>
        </p:txBody>
      </p:sp>
      <p:sp>
        <p:nvSpPr>
          <p:cNvPr id="14339" name="Rectangle 3"/>
          <p:cNvSpPr>
            <a:spLocks noGrp="1" noChangeArrowheads="1"/>
          </p:cNvSpPr>
          <p:nvPr>
            <p:ph type="body" idx="1"/>
          </p:nvPr>
        </p:nvSpPr>
        <p:spPr>
          <a:xfrm>
            <a:off x="152400" y="1447800"/>
            <a:ext cx="4419600" cy="2209800"/>
          </a:xfrm>
        </p:spPr>
        <p:txBody>
          <a:bodyPr/>
          <a:lstStyle/>
          <a:p>
            <a:pPr>
              <a:lnSpc>
                <a:spcPct val="90000"/>
              </a:lnSpc>
            </a:pPr>
            <a:r>
              <a:rPr lang="en-US" sz="2100" dirty="0"/>
              <a:t>When H</a:t>
            </a:r>
            <a:r>
              <a:rPr lang="en-US" sz="2100" baseline="-25000" dirty="0"/>
              <a:t>2</a:t>
            </a:r>
            <a:r>
              <a:rPr lang="en-US" sz="2100" dirty="0"/>
              <a:t> was </a:t>
            </a:r>
            <a:r>
              <a:rPr lang="en-US" sz="2100" dirty="0" smtClean="0"/>
              <a:t>formed from H, </a:t>
            </a:r>
            <a:r>
              <a:rPr lang="en-US" sz="2100" dirty="0"/>
              <a:t>energy was released as heat.</a:t>
            </a:r>
          </a:p>
          <a:p>
            <a:pPr>
              <a:lnSpc>
                <a:spcPct val="90000"/>
              </a:lnSpc>
            </a:pPr>
            <a:r>
              <a:rPr lang="en-US" sz="2100" dirty="0"/>
              <a:t>So in H</a:t>
            </a:r>
            <a:r>
              <a:rPr lang="en-US" sz="2100" baseline="-25000" dirty="0"/>
              <a:t>2</a:t>
            </a:r>
            <a:r>
              <a:rPr lang="en-US" sz="2100" dirty="0"/>
              <a:t> each electron needs more energy than before to escape</a:t>
            </a:r>
            <a:r>
              <a:rPr lang="en-US" sz="2100" dirty="0" smtClean="0"/>
              <a:t>.</a:t>
            </a:r>
            <a:endParaRPr lang="en-US" sz="2100" dirty="0"/>
          </a:p>
        </p:txBody>
      </p:sp>
      <p:sp>
        <p:nvSpPr>
          <p:cNvPr id="14340" name="Oval 4"/>
          <p:cNvSpPr>
            <a:spLocks noChangeArrowheads="1"/>
          </p:cNvSpPr>
          <p:nvPr/>
        </p:nvSpPr>
        <p:spPr bwMode="auto">
          <a:xfrm>
            <a:off x="4562475" y="2057400"/>
            <a:ext cx="685800" cy="742950"/>
          </a:xfrm>
          <a:prstGeom prst="ellipse">
            <a:avLst/>
          </a:prstGeom>
          <a:gradFill rotWithShape="1">
            <a:gsLst>
              <a:gs pos="0">
                <a:srgbClr val="FFFFFF"/>
              </a:gs>
              <a:gs pos="100000">
                <a:srgbClr val="3399FF"/>
              </a:gs>
            </a:gsLst>
            <a:path path="shape">
              <a:fillToRect l="50000" t="50000" r="50000" b="50000"/>
            </a:path>
          </a:gradFill>
          <a:ln w="127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14341" name="Oval 5"/>
          <p:cNvSpPr>
            <a:spLocks noChangeArrowheads="1"/>
          </p:cNvSpPr>
          <p:nvPr/>
        </p:nvSpPr>
        <p:spPr bwMode="auto">
          <a:xfrm>
            <a:off x="5486400" y="2057400"/>
            <a:ext cx="685800" cy="742950"/>
          </a:xfrm>
          <a:prstGeom prst="ellipse">
            <a:avLst/>
          </a:prstGeom>
          <a:gradFill rotWithShape="1">
            <a:gsLst>
              <a:gs pos="0">
                <a:srgbClr val="FFFFFF"/>
              </a:gs>
              <a:gs pos="100000">
                <a:srgbClr val="3399FF"/>
              </a:gs>
            </a:gsLst>
            <a:path path="shape">
              <a:fillToRect l="50000" t="50000" r="50000" b="50000"/>
            </a:path>
          </a:gradFill>
          <a:ln w="127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14342" name="Oval 6"/>
          <p:cNvSpPr>
            <a:spLocks noChangeArrowheads="1"/>
          </p:cNvSpPr>
          <p:nvPr/>
        </p:nvSpPr>
        <p:spPr bwMode="auto">
          <a:xfrm>
            <a:off x="6924675" y="2133600"/>
            <a:ext cx="1219200" cy="685800"/>
          </a:xfrm>
          <a:prstGeom prst="ellipse">
            <a:avLst/>
          </a:prstGeom>
          <a:gradFill rotWithShape="1">
            <a:gsLst>
              <a:gs pos="0">
                <a:srgbClr val="FFFFFF"/>
              </a:gs>
              <a:gs pos="100000">
                <a:srgbClr val="3399FF"/>
              </a:gs>
            </a:gsLst>
            <a:path path="shape">
              <a:fillToRect l="50000" t="50000" r="50000" b="50000"/>
            </a:path>
          </a:gradFill>
          <a:ln w="127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14343" name="Oval 7"/>
          <p:cNvSpPr>
            <a:spLocks noChangeArrowheads="1"/>
          </p:cNvSpPr>
          <p:nvPr/>
        </p:nvSpPr>
        <p:spPr bwMode="auto">
          <a:xfrm>
            <a:off x="4870450" y="2390775"/>
            <a:ext cx="69850" cy="76200"/>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14344" name="Oval 8"/>
          <p:cNvSpPr>
            <a:spLocks noChangeArrowheads="1"/>
          </p:cNvSpPr>
          <p:nvPr/>
        </p:nvSpPr>
        <p:spPr bwMode="auto">
          <a:xfrm>
            <a:off x="5794375" y="2390775"/>
            <a:ext cx="69850" cy="76200"/>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14345" name="Oval 9"/>
          <p:cNvSpPr>
            <a:spLocks noChangeArrowheads="1"/>
          </p:cNvSpPr>
          <p:nvPr/>
        </p:nvSpPr>
        <p:spPr bwMode="auto">
          <a:xfrm>
            <a:off x="7140575" y="2432050"/>
            <a:ext cx="71438" cy="76200"/>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14346" name="Oval 10"/>
          <p:cNvSpPr>
            <a:spLocks noChangeArrowheads="1"/>
          </p:cNvSpPr>
          <p:nvPr/>
        </p:nvSpPr>
        <p:spPr bwMode="auto">
          <a:xfrm>
            <a:off x="7872413" y="2432050"/>
            <a:ext cx="69850" cy="76200"/>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14347" name="Rectangle 11"/>
          <p:cNvSpPr>
            <a:spLocks noChangeArrowheads="1"/>
          </p:cNvSpPr>
          <p:nvPr/>
        </p:nvSpPr>
        <p:spPr bwMode="auto">
          <a:xfrm>
            <a:off x="4791075" y="2805113"/>
            <a:ext cx="268288" cy="515937"/>
          </a:xfrm>
          <a:prstGeom prst="rect">
            <a:avLst/>
          </a:prstGeom>
          <a:noFill/>
          <a:ln w="12700">
            <a:noFill/>
            <a:miter lim="800000"/>
            <a:headEnd/>
            <a:tailEnd/>
          </a:ln>
          <a:effectLst/>
        </p:spPr>
        <p:txBody>
          <a:bodyPr lIns="90487" tIns="44450" rIns="90487" bIns="44450">
            <a:spAutoFit/>
          </a:bodyPr>
          <a:lstStyle/>
          <a:p>
            <a:pPr eaLnBrk="0" hangingPunct="0">
              <a:spcBef>
                <a:spcPct val="50000"/>
              </a:spcBef>
            </a:pPr>
            <a:r>
              <a:rPr lang="en-US" sz="2800" dirty="0">
                <a:latin typeface="+mn-lt"/>
              </a:rPr>
              <a:t>H</a:t>
            </a:r>
          </a:p>
        </p:txBody>
      </p:sp>
      <p:sp>
        <p:nvSpPr>
          <p:cNvPr id="14348" name="Rectangle 12"/>
          <p:cNvSpPr>
            <a:spLocks noChangeArrowheads="1"/>
          </p:cNvSpPr>
          <p:nvPr/>
        </p:nvSpPr>
        <p:spPr bwMode="auto">
          <a:xfrm>
            <a:off x="5715000" y="2805113"/>
            <a:ext cx="266700" cy="515937"/>
          </a:xfrm>
          <a:prstGeom prst="rect">
            <a:avLst/>
          </a:prstGeom>
          <a:noFill/>
          <a:ln w="12700">
            <a:noFill/>
            <a:miter lim="800000"/>
            <a:headEnd/>
            <a:tailEnd/>
          </a:ln>
          <a:effectLst/>
        </p:spPr>
        <p:txBody>
          <a:bodyPr lIns="90487" tIns="44450" rIns="90487" bIns="44450">
            <a:spAutoFit/>
          </a:bodyPr>
          <a:lstStyle/>
          <a:p>
            <a:pPr eaLnBrk="0" hangingPunct="0">
              <a:spcBef>
                <a:spcPct val="50000"/>
              </a:spcBef>
            </a:pPr>
            <a:r>
              <a:rPr lang="en-US" sz="2800">
                <a:latin typeface="+mn-lt"/>
              </a:rPr>
              <a:t>H</a:t>
            </a:r>
          </a:p>
        </p:txBody>
      </p:sp>
      <p:sp>
        <p:nvSpPr>
          <p:cNvPr id="14349" name="Rectangle 13"/>
          <p:cNvSpPr>
            <a:spLocks noChangeArrowheads="1"/>
          </p:cNvSpPr>
          <p:nvPr/>
        </p:nvSpPr>
        <p:spPr bwMode="auto">
          <a:xfrm>
            <a:off x="8101013" y="2806700"/>
            <a:ext cx="652462" cy="520655"/>
          </a:xfrm>
          <a:prstGeom prst="rect">
            <a:avLst/>
          </a:prstGeom>
          <a:noFill/>
          <a:ln w="12700">
            <a:noFill/>
            <a:miter lim="800000"/>
            <a:headEnd/>
            <a:tailEnd/>
          </a:ln>
          <a:effectLst/>
        </p:spPr>
        <p:txBody>
          <a:bodyPr lIns="90487" tIns="44450" rIns="90487" bIns="44450">
            <a:spAutoFit/>
          </a:bodyPr>
          <a:lstStyle/>
          <a:p>
            <a:pPr eaLnBrk="0" hangingPunct="0">
              <a:spcBef>
                <a:spcPct val="50000"/>
              </a:spcBef>
            </a:pPr>
            <a:r>
              <a:rPr lang="en-US" sz="2800">
                <a:latin typeface="+mn-lt"/>
              </a:rPr>
              <a:t>H</a:t>
            </a:r>
            <a:r>
              <a:rPr lang="en-US" sz="2800" baseline="-25000">
                <a:latin typeface="+mn-lt"/>
              </a:rPr>
              <a:t>2</a:t>
            </a:r>
          </a:p>
        </p:txBody>
      </p:sp>
      <p:grpSp>
        <p:nvGrpSpPr>
          <p:cNvPr id="14350" name="Group 14"/>
          <p:cNvGrpSpPr>
            <a:grpSpLocks/>
          </p:cNvGrpSpPr>
          <p:nvPr/>
        </p:nvGrpSpPr>
        <p:grpSpPr bwMode="auto">
          <a:xfrm>
            <a:off x="4267200" y="4038600"/>
            <a:ext cx="990600" cy="1143000"/>
            <a:chOff x="2688" y="2496"/>
            <a:chExt cx="624" cy="720"/>
          </a:xfrm>
        </p:grpSpPr>
        <p:sp>
          <p:nvSpPr>
            <p:cNvPr id="14351" name="Line 15"/>
            <p:cNvSpPr>
              <a:spLocks noChangeShapeType="1"/>
            </p:cNvSpPr>
            <p:nvPr/>
          </p:nvSpPr>
          <p:spPr bwMode="auto">
            <a:xfrm>
              <a:off x="2688" y="2496"/>
              <a:ext cx="96" cy="0"/>
            </a:xfrm>
            <a:prstGeom prst="line">
              <a:avLst/>
            </a:prstGeom>
            <a:noFill/>
            <a:ln w="12700">
              <a:solidFill>
                <a:schemeClr val="tx1"/>
              </a:solidFill>
              <a:round/>
              <a:headEnd/>
              <a:tailEnd/>
            </a:ln>
            <a:effectLst/>
          </p:spPr>
          <p:txBody>
            <a:bodyPr/>
            <a:lstStyle/>
            <a:p>
              <a:endParaRPr lang="en-US"/>
            </a:p>
          </p:txBody>
        </p:sp>
        <p:sp>
          <p:nvSpPr>
            <p:cNvPr id="14352" name="Line 16"/>
            <p:cNvSpPr>
              <a:spLocks noChangeShapeType="1"/>
            </p:cNvSpPr>
            <p:nvPr/>
          </p:nvSpPr>
          <p:spPr bwMode="auto">
            <a:xfrm>
              <a:off x="2784" y="2496"/>
              <a:ext cx="0" cy="720"/>
            </a:xfrm>
            <a:prstGeom prst="line">
              <a:avLst/>
            </a:prstGeom>
            <a:noFill/>
            <a:ln w="12700">
              <a:solidFill>
                <a:schemeClr val="tx1"/>
              </a:solidFill>
              <a:round/>
              <a:headEnd/>
              <a:tailEnd/>
            </a:ln>
            <a:effectLst/>
          </p:spPr>
          <p:txBody>
            <a:bodyPr/>
            <a:lstStyle/>
            <a:p>
              <a:endParaRPr lang="en-US"/>
            </a:p>
          </p:txBody>
        </p:sp>
        <p:sp>
          <p:nvSpPr>
            <p:cNvPr id="14353" name="Line 17"/>
            <p:cNvSpPr>
              <a:spLocks noChangeShapeType="1"/>
            </p:cNvSpPr>
            <p:nvPr/>
          </p:nvSpPr>
          <p:spPr bwMode="auto">
            <a:xfrm>
              <a:off x="2784" y="3216"/>
              <a:ext cx="432" cy="0"/>
            </a:xfrm>
            <a:prstGeom prst="line">
              <a:avLst/>
            </a:prstGeom>
            <a:noFill/>
            <a:ln w="12700">
              <a:solidFill>
                <a:schemeClr val="tx1"/>
              </a:solidFill>
              <a:round/>
              <a:headEnd/>
              <a:tailEnd/>
            </a:ln>
            <a:effectLst/>
          </p:spPr>
          <p:txBody>
            <a:bodyPr/>
            <a:lstStyle/>
            <a:p>
              <a:endParaRPr lang="en-US"/>
            </a:p>
          </p:txBody>
        </p:sp>
        <p:sp>
          <p:nvSpPr>
            <p:cNvPr id="14354" name="Line 18"/>
            <p:cNvSpPr>
              <a:spLocks noChangeShapeType="1"/>
            </p:cNvSpPr>
            <p:nvPr/>
          </p:nvSpPr>
          <p:spPr bwMode="auto">
            <a:xfrm flipV="1">
              <a:off x="3216" y="2496"/>
              <a:ext cx="0" cy="720"/>
            </a:xfrm>
            <a:prstGeom prst="line">
              <a:avLst/>
            </a:prstGeom>
            <a:noFill/>
            <a:ln w="12700">
              <a:solidFill>
                <a:schemeClr val="tx1"/>
              </a:solidFill>
              <a:round/>
              <a:headEnd/>
              <a:tailEnd/>
            </a:ln>
            <a:effectLst/>
          </p:spPr>
          <p:txBody>
            <a:bodyPr/>
            <a:lstStyle/>
            <a:p>
              <a:endParaRPr lang="en-US"/>
            </a:p>
          </p:txBody>
        </p:sp>
        <p:sp>
          <p:nvSpPr>
            <p:cNvPr id="14355" name="Line 19"/>
            <p:cNvSpPr>
              <a:spLocks noChangeShapeType="1"/>
            </p:cNvSpPr>
            <p:nvPr/>
          </p:nvSpPr>
          <p:spPr bwMode="auto">
            <a:xfrm>
              <a:off x="3216" y="2496"/>
              <a:ext cx="96" cy="0"/>
            </a:xfrm>
            <a:prstGeom prst="line">
              <a:avLst/>
            </a:prstGeom>
            <a:noFill/>
            <a:ln w="12700">
              <a:solidFill>
                <a:schemeClr val="tx1"/>
              </a:solidFill>
              <a:round/>
              <a:headEnd/>
              <a:tailEnd/>
            </a:ln>
            <a:effectLst/>
          </p:spPr>
          <p:txBody>
            <a:bodyPr/>
            <a:lstStyle/>
            <a:p>
              <a:endParaRPr lang="en-US"/>
            </a:p>
          </p:txBody>
        </p:sp>
      </p:grpSp>
      <p:sp>
        <p:nvSpPr>
          <p:cNvPr id="14356" name="Line 20"/>
          <p:cNvSpPr>
            <a:spLocks noChangeShapeType="1"/>
          </p:cNvSpPr>
          <p:nvPr/>
        </p:nvSpPr>
        <p:spPr bwMode="auto">
          <a:xfrm>
            <a:off x="4572000" y="4572000"/>
            <a:ext cx="381000" cy="0"/>
          </a:xfrm>
          <a:prstGeom prst="line">
            <a:avLst/>
          </a:prstGeom>
          <a:noFill/>
          <a:ln w="12700">
            <a:solidFill>
              <a:schemeClr val="tx1"/>
            </a:solidFill>
            <a:round/>
            <a:headEnd/>
            <a:tailEnd/>
          </a:ln>
          <a:effectLst/>
        </p:spPr>
        <p:txBody>
          <a:bodyPr/>
          <a:lstStyle/>
          <a:p>
            <a:endParaRPr lang="en-US"/>
          </a:p>
        </p:txBody>
      </p:sp>
      <p:sp>
        <p:nvSpPr>
          <p:cNvPr id="14357" name="Line 21"/>
          <p:cNvSpPr>
            <a:spLocks noChangeShapeType="1"/>
          </p:cNvSpPr>
          <p:nvPr/>
        </p:nvSpPr>
        <p:spPr bwMode="auto">
          <a:xfrm flipV="1">
            <a:off x="4648200" y="4343400"/>
            <a:ext cx="0" cy="228600"/>
          </a:xfrm>
          <a:prstGeom prst="line">
            <a:avLst/>
          </a:prstGeom>
          <a:noFill/>
          <a:ln w="38100">
            <a:solidFill>
              <a:srgbClr val="00FF00"/>
            </a:solidFill>
            <a:round/>
            <a:headEnd/>
            <a:tailEnd type="triangle" w="med" len="med"/>
          </a:ln>
          <a:effectLst/>
        </p:spPr>
        <p:txBody>
          <a:bodyPr/>
          <a:lstStyle/>
          <a:p>
            <a:endParaRPr lang="en-US"/>
          </a:p>
        </p:txBody>
      </p:sp>
      <p:grpSp>
        <p:nvGrpSpPr>
          <p:cNvPr id="14358" name="Group 22"/>
          <p:cNvGrpSpPr>
            <a:grpSpLocks/>
          </p:cNvGrpSpPr>
          <p:nvPr/>
        </p:nvGrpSpPr>
        <p:grpSpPr bwMode="auto">
          <a:xfrm>
            <a:off x="5410200" y="4038600"/>
            <a:ext cx="990600" cy="1143000"/>
            <a:chOff x="2688" y="2496"/>
            <a:chExt cx="624" cy="720"/>
          </a:xfrm>
        </p:grpSpPr>
        <p:sp>
          <p:nvSpPr>
            <p:cNvPr id="14359" name="Line 23"/>
            <p:cNvSpPr>
              <a:spLocks noChangeShapeType="1"/>
            </p:cNvSpPr>
            <p:nvPr/>
          </p:nvSpPr>
          <p:spPr bwMode="auto">
            <a:xfrm>
              <a:off x="2688" y="2496"/>
              <a:ext cx="96" cy="0"/>
            </a:xfrm>
            <a:prstGeom prst="line">
              <a:avLst/>
            </a:prstGeom>
            <a:noFill/>
            <a:ln w="12700">
              <a:solidFill>
                <a:schemeClr val="tx1"/>
              </a:solidFill>
              <a:round/>
              <a:headEnd/>
              <a:tailEnd/>
            </a:ln>
            <a:effectLst/>
          </p:spPr>
          <p:txBody>
            <a:bodyPr/>
            <a:lstStyle/>
            <a:p>
              <a:endParaRPr lang="en-US"/>
            </a:p>
          </p:txBody>
        </p:sp>
        <p:sp>
          <p:nvSpPr>
            <p:cNvPr id="14360" name="Line 24"/>
            <p:cNvSpPr>
              <a:spLocks noChangeShapeType="1"/>
            </p:cNvSpPr>
            <p:nvPr/>
          </p:nvSpPr>
          <p:spPr bwMode="auto">
            <a:xfrm>
              <a:off x="2784" y="2496"/>
              <a:ext cx="0" cy="720"/>
            </a:xfrm>
            <a:prstGeom prst="line">
              <a:avLst/>
            </a:prstGeom>
            <a:noFill/>
            <a:ln w="12700">
              <a:solidFill>
                <a:schemeClr val="tx1"/>
              </a:solidFill>
              <a:round/>
              <a:headEnd/>
              <a:tailEnd/>
            </a:ln>
            <a:effectLst/>
          </p:spPr>
          <p:txBody>
            <a:bodyPr/>
            <a:lstStyle/>
            <a:p>
              <a:endParaRPr lang="en-US"/>
            </a:p>
          </p:txBody>
        </p:sp>
        <p:sp>
          <p:nvSpPr>
            <p:cNvPr id="14361" name="Line 25"/>
            <p:cNvSpPr>
              <a:spLocks noChangeShapeType="1"/>
            </p:cNvSpPr>
            <p:nvPr/>
          </p:nvSpPr>
          <p:spPr bwMode="auto">
            <a:xfrm>
              <a:off x="2784" y="3216"/>
              <a:ext cx="432" cy="0"/>
            </a:xfrm>
            <a:prstGeom prst="line">
              <a:avLst/>
            </a:prstGeom>
            <a:noFill/>
            <a:ln w="12700">
              <a:solidFill>
                <a:schemeClr val="tx1"/>
              </a:solidFill>
              <a:round/>
              <a:headEnd/>
              <a:tailEnd/>
            </a:ln>
            <a:effectLst/>
          </p:spPr>
          <p:txBody>
            <a:bodyPr/>
            <a:lstStyle/>
            <a:p>
              <a:endParaRPr lang="en-US"/>
            </a:p>
          </p:txBody>
        </p:sp>
        <p:sp>
          <p:nvSpPr>
            <p:cNvPr id="14362" name="Line 26"/>
            <p:cNvSpPr>
              <a:spLocks noChangeShapeType="1"/>
            </p:cNvSpPr>
            <p:nvPr/>
          </p:nvSpPr>
          <p:spPr bwMode="auto">
            <a:xfrm flipV="1">
              <a:off x="3216" y="2496"/>
              <a:ext cx="0" cy="720"/>
            </a:xfrm>
            <a:prstGeom prst="line">
              <a:avLst/>
            </a:prstGeom>
            <a:noFill/>
            <a:ln w="12700">
              <a:solidFill>
                <a:schemeClr val="tx1"/>
              </a:solidFill>
              <a:round/>
              <a:headEnd/>
              <a:tailEnd/>
            </a:ln>
            <a:effectLst/>
          </p:spPr>
          <p:txBody>
            <a:bodyPr/>
            <a:lstStyle/>
            <a:p>
              <a:endParaRPr lang="en-US"/>
            </a:p>
          </p:txBody>
        </p:sp>
        <p:sp>
          <p:nvSpPr>
            <p:cNvPr id="14363" name="Line 27"/>
            <p:cNvSpPr>
              <a:spLocks noChangeShapeType="1"/>
            </p:cNvSpPr>
            <p:nvPr/>
          </p:nvSpPr>
          <p:spPr bwMode="auto">
            <a:xfrm>
              <a:off x="3216" y="2496"/>
              <a:ext cx="96" cy="0"/>
            </a:xfrm>
            <a:prstGeom prst="line">
              <a:avLst/>
            </a:prstGeom>
            <a:noFill/>
            <a:ln w="12700">
              <a:solidFill>
                <a:schemeClr val="tx1"/>
              </a:solidFill>
              <a:round/>
              <a:headEnd/>
              <a:tailEnd/>
            </a:ln>
            <a:effectLst/>
          </p:spPr>
          <p:txBody>
            <a:bodyPr/>
            <a:lstStyle/>
            <a:p>
              <a:endParaRPr lang="en-US"/>
            </a:p>
          </p:txBody>
        </p:sp>
      </p:grpSp>
      <p:sp>
        <p:nvSpPr>
          <p:cNvPr id="14364" name="Line 28"/>
          <p:cNvSpPr>
            <a:spLocks noChangeShapeType="1"/>
          </p:cNvSpPr>
          <p:nvPr/>
        </p:nvSpPr>
        <p:spPr bwMode="auto">
          <a:xfrm>
            <a:off x="5715000" y="4572000"/>
            <a:ext cx="381000" cy="0"/>
          </a:xfrm>
          <a:prstGeom prst="line">
            <a:avLst/>
          </a:prstGeom>
          <a:noFill/>
          <a:ln w="12700">
            <a:solidFill>
              <a:schemeClr val="tx1"/>
            </a:solidFill>
            <a:round/>
            <a:headEnd/>
            <a:tailEnd/>
          </a:ln>
          <a:effectLst/>
        </p:spPr>
        <p:txBody>
          <a:bodyPr/>
          <a:lstStyle/>
          <a:p>
            <a:endParaRPr lang="en-US"/>
          </a:p>
        </p:txBody>
      </p:sp>
      <p:sp>
        <p:nvSpPr>
          <p:cNvPr id="14365" name="Line 29"/>
          <p:cNvSpPr>
            <a:spLocks noChangeShapeType="1"/>
          </p:cNvSpPr>
          <p:nvPr/>
        </p:nvSpPr>
        <p:spPr bwMode="auto">
          <a:xfrm flipV="1">
            <a:off x="5791200" y="4343400"/>
            <a:ext cx="0" cy="228600"/>
          </a:xfrm>
          <a:prstGeom prst="line">
            <a:avLst/>
          </a:prstGeom>
          <a:noFill/>
          <a:ln w="38100">
            <a:solidFill>
              <a:srgbClr val="00FF00"/>
            </a:solidFill>
            <a:round/>
            <a:headEnd/>
            <a:tailEnd type="triangle" w="med" len="med"/>
          </a:ln>
          <a:effectLst/>
        </p:spPr>
        <p:txBody>
          <a:bodyPr/>
          <a:lstStyle/>
          <a:p>
            <a:endParaRPr lang="en-US"/>
          </a:p>
        </p:txBody>
      </p:sp>
      <p:sp>
        <p:nvSpPr>
          <p:cNvPr id="14366" name="Line 30"/>
          <p:cNvSpPr>
            <a:spLocks noChangeShapeType="1"/>
          </p:cNvSpPr>
          <p:nvPr/>
        </p:nvSpPr>
        <p:spPr bwMode="auto">
          <a:xfrm>
            <a:off x="6477000" y="4495800"/>
            <a:ext cx="381000" cy="0"/>
          </a:xfrm>
          <a:prstGeom prst="line">
            <a:avLst/>
          </a:prstGeom>
          <a:noFill/>
          <a:ln w="12700">
            <a:solidFill>
              <a:schemeClr val="tx1"/>
            </a:solidFill>
            <a:round/>
            <a:headEnd/>
            <a:tailEnd type="triangle" w="med" len="med"/>
          </a:ln>
          <a:effectLst/>
        </p:spPr>
        <p:txBody>
          <a:bodyPr/>
          <a:lstStyle/>
          <a:p>
            <a:endParaRPr lang="en-US"/>
          </a:p>
        </p:txBody>
      </p:sp>
      <p:sp>
        <p:nvSpPr>
          <p:cNvPr id="14367" name="Line 31"/>
          <p:cNvSpPr>
            <a:spLocks noChangeShapeType="1"/>
          </p:cNvSpPr>
          <p:nvPr/>
        </p:nvSpPr>
        <p:spPr bwMode="auto">
          <a:xfrm>
            <a:off x="6315075" y="2438400"/>
            <a:ext cx="304800" cy="0"/>
          </a:xfrm>
          <a:prstGeom prst="line">
            <a:avLst/>
          </a:prstGeom>
          <a:noFill/>
          <a:ln w="12700">
            <a:solidFill>
              <a:schemeClr val="tx1"/>
            </a:solidFill>
            <a:round/>
            <a:headEnd/>
            <a:tailEnd type="triangle" w="med" len="med"/>
          </a:ln>
          <a:effectLst/>
        </p:spPr>
        <p:txBody>
          <a:bodyPr/>
          <a:lstStyle/>
          <a:p>
            <a:endParaRPr lang="en-US"/>
          </a:p>
        </p:txBody>
      </p:sp>
      <p:sp>
        <p:nvSpPr>
          <p:cNvPr id="14368" name="Line 32"/>
          <p:cNvSpPr>
            <a:spLocks noChangeShapeType="1"/>
          </p:cNvSpPr>
          <p:nvPr/>
        </p:nvSpPr>
        <p:spPr bwMode="auto">
          <a:xfrm>
            <a:off x="7162800" y="4800600"/>
            <a:ext cx="381000" cy="0"/>
          </a:xfrm>
          <a:prstGeom prst="line">
            <a:avLst/>
          </a:prstGeom>
          <a:noFill/>
          <a:ln w="12700">
            <a:solidFill>
              <a:schemeClr val="tx1"/>
            </a:solidFill>
            <a:round/>
            <a:headEnd/>
            <a:tailEnd/>
          </a:ln>
          <a:effectLst/>
        </p:spPr>
        <p:txBody>
          <a:bodyPr/>
          <a:lstStyle/>
          <a:p>
            <a:endParaRPr lang="en-US"/>
          </a:p>
        </p:txBody>
      </p:sp>
      <p:grpSp>
        <p:nvGrpSpPr>
          <p:cNvPr id="14369" name="Group 33"/>
          <p:cNvGrpSpPr>
            <a:grpSpLocks/>
          </p:cNvGrpSpPr>
          <p:nvPr/>
        </p:nvGrpSpPr>
        <p:grpSpPr bwMode="auto">
          <a:xfrm>
            <a:off x="6858000" y="4038600"/>
            <a:ext cx="990600" cy="1143000"/>
            <a:chOff x="2688" y="2496"/>
            <a:chExt cx="624" cy="720"/>
          </a:xfrm>
        </p:grpSpPr>
        <p:sp>
          <p:nvSpPr>
            <p:cNvPr id="14370" name="Line 34"/>
            <p:cNvSpPr>
              <a:spLocks noChangeShapeType="1"/>
            </p:cNvSpPr>
            <p:nvPr/>
          </p:nvSpPr>
          <p:spPr bwMode="auto">
            <a:xfrm>
              <a:off x="2688" y="2496"/>
              <a:ext cx="96" cy="0"/>
            </a:xfrm>
            <a:prstGeom prst="line">
              <a:avLst/>
            </a:prstGeom>
            <a:noFill/>
            <a:ln w="12700">
              <a:solidFill>
                <a:schemeClr val="tx1"/>
              </a:solidFill>
              <a:round/>
              <a:headEnd/>
              <a:tailEnd/>
            </a:ln>
            <a:effectLst/>
          </p:spPr>
          <p:txBody>
            <a:bodyPr/>
            <a:lstStyle/>
            <a:p>
              <a:endParaRPr lang="en-US"/>
            </a:p>
          </p:txBody>
        </p:sp>
        <p:sp>
          <p:nvSpPr>
            <p:cNvPr id="14371" name="Line 35"/>
            <p:cNvSpPr>
              <a:spLocks noChangeShapeType="1"/>
            </p:cNvSpPr>
            <p:nvPr/>
          </p:nvSpPr>
          <p:spPr bwMode="auto">
            <a:xfrm>
              <a:off x="2784" y="2496"/>
              <a:ext cx="0" cy="720"/>
            </a:xfrm>
            <a:prstGeom prst="line">
              <a:avLst/>
            </a:prstGeom>
            <a:noFill/>
            <a:ln w="12700">
              <a:solidFill>
                <a:schemeClr val="tx1"/>
              </a:solidFill>
              <a:round/>
              <a:headEnd/>
              <a:tailEnd/>
            </a:ln>
            <a:effectLst/>
          </p:spPr>
          <p:txBody>
            <a:bodyPr/>
            <a:lstStyle/>
            <a:p>
              <a:endParaRPr lang="en-US"/>
            </a:p>
          </p:txBody>
        </p:sp>
        <p:sp>
          <p:nvSpPr>
            <p:cNvPr id="14372" name="Line 36"/>
            <p:cNvSpPr>
              <a:spLocks noChangeShapeType="1"/>
            </p:cNvSpPr>
            <p:nvPr/>
          </p:nvSpPr>
          <p:spPr bwMode="auto">
            <a:xfrm>
              <a:off x="2784" y="3216"/>
              <a:ext cx="432" cy="0"/>
            </a:xfrm>
            <a:prstGeom prst="line">
              <a:avLst/>
            </a:prstGeom>
            <a:noFill/>
            <a:ln w="12700">
              <a:solidFill>
                <a:schemeClr val="tx1"/>
              </a:solidFill>
              <a:round/>
              <a:headEnd/>
              <a:tailEnd/>
            </a:ln>
            <a:effectLst/>
          </p:spPr>
          <p:txBody>
            <a:bodyPr/>
            <a:lstStyle/>
            <a:p>
              <a:endParaRPr lang="en-US"/>
            </a:p>
          </p:txBody>
        </p:sp>
        <p:sp>
          <p:nvSpPr>
            <p:cNvPr id="14373" name="Line 37"/>
            <p:cNvSpPr>
              <a:spLocks noChangeShapeType="1"/>
            </p:cNvSpPr>
            <p:nvPr/>
          </p:nvSpPr>
          <p:spPr bwMode="auto">
            <a:xfrm flipV="1">
              <a:off x="3216" y="2496"/>
              <a:ext cx="0" cy="720"/>
            </a:xfrm>
            <a:prstGeom prst="line">
              <a:avLst/>
            </a:prstGeom>
            <a:noFill/>
            <a:ln w="12700">
              <a:solidFill>
                <a:schemeClr val="tx1"/>
              </a:solidFill>
              <a:round/>
              <a:headEnd/>
              <a:tailEnd/>
            </a:ln>
            <a:effectLst/>
          </p:spPr>
          <p:txBody>
            <a:bodyPr/>
            <a:lstStyle/>
            <a:p>
              <a:endParaRPr lang="en-US"/>
            </a:p>
          </p:txBody>
        </p:sp>
        <p:sp>
          <p:nvSpPr>
            <p:cNvPr id="14374" name="Line 38"/>
            <p:cNvSpPr>
              <a:spLocks noChangeShapeType="1"/>
            </p:cNvSpPr>
            <p:nvPr/>
          </p:nvSpPr>
          <p:spPr bwMode="auto">
            <a:xfrm>
              <a:off x="3216" y="2496"/>
              <a:ext cx="96" cy="0"/>
            </a:xfrm>
            <a:prstGeom prst="line">
              <a:avLst/>
            </a:prstGeom>
            <a:noFill/>
            <a:ln w="12700">
              <a:solidFill>
                <a:schemeClr val="tx1"/>
              </a:solidFill>
              <a:round/>
              <a:headEnd/>
              <a:tailEnd/>
            </a:ln>
            <a:effectLst/>
          </p:spPr>
          <p:txBody>
            <a:bodyPr/>
            <a:lstStyle/>
            <a:p>
              <a:endParaRPr lang="en-US"/>
            </a:p>
          </p:txBody>
        </p:sp>
      </p:grpSp>
      <p:sp>
        <p:nvSpPr>
          <p:cNvPr id="14375" name="Line 39"/>
          <p:cNvSpPr>
            <a:spLocks noChangeShapeType="1"/>
          </p:cNvSpPr>
          <p:nvPr/>
        </p:nvSpPr>
        <p:spPr bwMode="auto">
          <a:xfrm flipV="1">
            <a:off x="7315200" y="4572000"/>
            <a:ext cx="0" cy="228600"/>
          </a:xfrm>
          <a:prstGeom prst="line">
            <a:avLst/>
          </a:prstGeom>
          <a:noFill/>
          <a:ln w="38100">
            <a:solidFill>
              <a:srgbClr val="00FF00"/>
            </a:solidFill>
            <a:round/>
            <a:headEnd/>
            <a:tailEnd type="triangle" w="med" len="med"/>
          </a:ln>
          <a:effectLst/>
        </p:spPr>
        <p:txBody>
          <a:bodyPr/>
          <a:lstStyle/>
          <a:p>
            <a:endParaRPr lang="en-US"/>
          </a:p>
        </p:txBody>
      </p:sp>
      <p:sp>
        <p:nvSpPr>
          <p:cNvPr id="14376" name="Line 40"/>
          <p:cNvSpPr>
            <a:spLocks noChangeShapeType="1"/>
          </p:cNvSpPr>
          <p:nvPr/>
        </p:nvSpPr>
        <p:spPr bwMode="auto">
          <a:xfrm>
            <a:off x="7391400" y="4572000"/>
            <a:ext cx="0" cy="228600"/>
          </a:xfrm>
          <a:prstGeom prst="line">
            <a:avLst/>
          </a:prstGeom>
          <a:noFill/>
          <a:ln w="38100">
            <a:solidFill>
              <a:srgbClr val="00FF00"/>
            </a:solidFill>
            <a:round/>
            <a:headEnd/>
            <a:tailEnd type="triangle" w="med" len="med"/>
          </a:ln>
          <a:effectLst/>
        </p:spPr>
        <p:txBody>
          <a:bodyPr/>
          <a:lstStyle/>
          <a:p>
            <a:endParaRPr lang="en-US"/>
          </a:p>
        </p:txBody>
      </p:sp>
      <p:sp>
        <p:nvSpPr>
          <p:cNvPr id="14377" name="Line 41"/>
          <p:cNvSpPr>
            <a:spLocks noChangeShapeType="1"/>
          </p:cNvSpPr>
          <p:nvPr/>
        </p:nvSpPr>
        <p:spPr bwMode="auto">
          <a:xfrm flipV="1">
            <a:off x="6705600" y="4876800"/>
            <a:ext cx="533400" cy="685800"/>
          </a:xfrm>
          <a:prstGeom prst="line">
            <a:avLst/>
          </a:prstGeom>
          <a:noFill/>
          <a:ln w="12700">
            <a:solidFill>
              <a:schemeClr val="tx1"/>
            </a:solidFill>
            <a:round/>
            <a:headEnd/>
            <a:tailEnd type="triangle" w="med" len="med"/>
          </a:ln>
          <a:effectLst/>
        </p:spPr>
        <p:txBody>
          <a:bodyPr/>
          <a:lstStyle/>
          <a:p>
            <a:endParaRPr lang="en-US"/>
          </a:p>
        </p:txBody>
      </p:sp>
      <p:sp>
        <p:nvSpPr>
          <p:cNvPr id="14378" name="Text Box 42"/>
          <p:cNvSpPr txBox="1">
            <a:spLocks noChangeArrowheads="1"/>
          </p:cNvSpPr>
          <p:nvPr/>
        </p:nvSpPr>
        <p:spPr bwMode="auto">
          <a:xfrm>
            <a:off x="4724400" y="5638800"/>
            <a:ext cx="3657600" cy="1200329"/>
          </a:xfrm>
          <a:prstGeom prst="rect">
            <a:avLst/>
          </a:prstGeom>
          <a:noFill/>
          <a:ln w="12700">
            <a:noFill/>
            <a:miter lim="800000"/>
            <a:headEnd/>
            <a:tailEnd/>
          </a:ln>
          <a:effectLst/>
        </p:spPr>
        <p:txBody>
          <a:bodyPr>
            <a:spAutoFit/>
          </a:bodyPr>
          <a:lstStyle/>
          <a:p>
            <a:pPr eaLnBrk="0" hangingPunct="0">
              <a:spcBef>
                <a:spcPct val="50000"/>
              </a:spcBef>
            </a:pPr>
            <a:r>
              <a:rPr lang="en-US" sz="2400" dirty="0">
                <a:latin typeface="+mn-lt"/>
              </a:rPr>
              <a:t>The electrons sit lower in the energy well than before</a:t>
            </a:r>
          </a:p>
        </p:txBody>
      </p:sp>
      <p:pic>
        <p:nvPicPr>
          <p:cNvPr id="29698" name="Picture 2" descr="http://periodictable.com/Samples/001.x3/s13.JPG"/>
          <p:cNvPicPr>
            <a:picLocks noChangeAspect="1" noChangeArrowheads="1"/>
          </p:cNvPicPr>
          <p:nvPr/>
        </p:nvPicPr>
        <p:blipFill>
          <a:blip r:embed="rId4" cstate="print"/>
          <a:srcRect/>
          <a:stretch>
            <a:fillRect/>
          </a:stretch>
        </p:blipFill>
        <p:spPr bwMode="auto">
          <a:xfrm>
            <a:off x="533400" y="3200400"/>
            <a:ext cx="3352800" cy="3352800"/>
          </a:xfrm>
          <a:prstGeom prst="rect">
            <a:avLst/>
          </a:prstGeom>
          <a:noFill/>
        </p:spPr>
      </p:pic>
    </p:spTree>
    <p:custDataLst>
      <p:tags r:id="rId1"/>
    </p:custDataLst>
    <p:extLst>
      <p:ext uri="{BB962C8B-B14F-4D97-AF65-F5344CB8AC3E}">
        <p14:creationId xmlns:p14="http://schemas.microsoft.com/office/powerpoint/2010/main" val="28482844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52400" y="228600"/>
            <a:ext cx="8991600" cy="925513"/>
          </a:xfrm>
        </p:spPr>
        <p:txBody>
          <a:bodyPr/>
          <a:lstStyle/>
          <a:p>
            <a:r>
              <a:rPr lang="en-US" dirty="0"/>
              <a:t>Molecules belong to </a:t>
            </a:r>
            <a:r>
              <a:rPr lang="en-US" dirty="0" smtClean="0"/>
              <a:t>families -- Hydrocarbons</a:t>
            </a:r>
            <a:endParaRPr lang="en-US" dirty="0"/>
          </a:p>
        </p:txBody>
      </p:sp>
      <p:pic>
        <p:nvPicPr>
          <p:cNvPr id="46083" name="Picture 3" descr="methane-300dpi-uncompressed"/>
          <p:cNvPicPr>
            <a:picLocks noChangeAspect="1" noChangeArrowheads="1"/>
          </p:cNvPicPr>
          <p:nvPr/>
        </p:nvPicPr>
        <p:blipFill>
          <a:blip r:embed="rId4" cstate="print"/>
          <a:srcRect/>
          <a:stretch>
            <a:fillRect/>
          </a:stretch>
        </p:blipFill>
        <p:spPr bwMode="auto">
          <a:xfrm>
            <a:off x="461963" y="1474788"/>
            <a:ext cx="796925" cy="792162"/>
          </a:xfrm>
          <a:prstGeom prst="rect">
            <a:avLst/>
          </a:prstGeom>
          <a:ln>
            <a:noFill/>
          </a:ln>
          <a:effectLst>
            <a:outerShdw blurRad="292100" dist="139700" dir="2700000" algn="tl" rotWithShape="0">
              <a:srgbClr val="333333">
                <a:alpha val="65000"/>
              </a:srgbClr>
            </a:outerShdw>
          </a:effectLst>
        </p:spPr>
      </p:pic>
      <p:pic>
        <p:nvPicPr>
          <p:cNvPr id="46084" name="Picture 4" descr="propane"/>
          <p:cNvPicPr>
            <a:picLocks noChangeAspect="1" noChangeArrowheads="1"/>
          </p:cNvPicPr>
          <p:nvPr/>
        </p:nvPicPr>
        <p:blipFill>
          <a:blip r:embed="rId5" cstate="print"/>
          <a:srcRect/>
          <a:stretch>
            <a:fillRect/>
          </a:stretch>
        </p:blipFill>
        <p:spPr bwMode="auto">
          <a:xfrm>
            <a:off x="461963" y="2462213"/>
            <a:ext cx="1482725" cy="1130300"/>
          </a:xfrm>
          <a:prstGeom prst="rect">
            <a:avLst/>
          </a:prstGeom>
          <a:ln>
            <a:noFill/>
          </a:ln>
          <a:effectLst>
            <a:outerShdw blurRad="292100" dist="139700" dir="2700000" algn="tl" rotWithShape="0">
              <a:srgbClr val="333333">
                <a:alpha val="65000"/>
              </a:srgbClr>
            </a:outerShdw>
          </a:effectLst>
        </p:spPr>
      </p:pic>
      <p:pic>
        <p:nvPicPr>
          <p:cNvPr id="46085" name="Picture 5" descr="octane"/>
          <p:cNvPicPr>
            <a:picLocks noChangeAspect="1" noChangeArrowheads="1"/>
          </p:cNvPicPr>
          <p:nvPr/>
        </p:nvPicPr>
        <p:blipFill>
          <a:blip r:embed="rId6" cstate="print"/>
          <a:srcRect/>
          <a:stretch>
            <a:fillRect/>
          </a:stretch>
        </p:blipFill>
        <p:spPr bwMode="auto">
          <a:xfrm>
            <a:off x="461963" y="3711575"/>
            <a:ext cx="3300412" cy="1314450"/>
          </a:xfrm>
          <a:prstGeom prst="rect">
            <a:avLst/>
          </a:prstGeom>
          <a:ln>
            <a:noFill/>
          </a:ln>
          <a:effectLst>
            <a:outerShdw blurRad="292100" dist="139700" dir="2700000" algn="tl" rotWithShape="0">
              <a:srgbClr val="333333">
                <a:alpha val="65000"/>
              </a:srgbClr>
            </a:outerShdw>
          </a:effectLst>
        </p:spPr>
      </p:pic>
      <p:sp>
        <p:nvSpPr>
          <p:cNvPr id="46086" name="Text Box 6"/>
          <p:cNvSpPr txBox="1">
            <a:spLocks noChangeArrowheads="1"/>
          </p:cNvSpPr>
          <p:nvPr/>
        </p:nvSpPr>
        <p:spPr bwMode="auto">
          <a:xfrm>
            <a:off x="1344613" y="1592263"/>
            <a:ext cx="2050561" cy="400110"/>
          </a:xfrm>
          <a:prstGeom prst="rect">
            <a:avLst/>
          </a:prstGeom>
          <a:noFill/>
          <a:ln w="9525">
            <a:noFill/>
            <a:miter lim="800000"/>
            <a:headEnd/>
            <a:tailEnd/>
          </a:ln>
          <a:effectLst/>
        </p:spPr>
        <p:txBody>
          <a:bodyPr wrap="none">
            <a:spAutoFit/>
          </a:bodyPr>
          <a:lstStyle/>
          <a:p>
            <a:r>
              <a:rPr lang="en-US" sz="2000" dirty="0" smtClean="0">
                <a:latin typeface="+mn-lt"/>
              </a:rPr>
              <a:t>Methane -- CH</a:t>
            </a:r>
            <a:r>
              <a:rPr lang="en-US" sz="2000" baseline="-25000" dirty="0" smtClean="0">
                <a:latin typeface="+mn-lt"/>
              </a:rPr>
              <a:t>4</a:t>
            </a:r>
            <a:endParaRPr lang="en-US" sz="2000" dirty="0">
              <a:latin typeface="+mn-lt"/>
            </a:endParaRPr>
          </a:p>
        </p:txBody>
      </p:sp>
      <p:sp>
        <p:nvSpPr>
          <p:cNvPr id="46087" name="Rectangle 7"/>
          <p:cNvSpPr>
            <a:spLocks noChangeArrowheads="1"/>
          </p:cNvSpPr>
          <p:nvPr/>
        </p:nvSpPr>
        <p:spPr bwMode="auto">
          <a:xfrm>
            <a:off x="1987550" y="2555875"/>
            <a:ext cx="2932213" cy="707886"/>
          </a:xfrm>
          <a:prstGeom prst="rect">
            <a:avLst/>
          </a:prstGeom>
          <a:noFill/>
          <a:ln w="9525">
            <a:noFill/>
            <a:miter lim="800000"/>
            <a:headEnd/>
            <a:tailEnd/>
          </a:ln>
          <a:effectLst/>
        </p:spPr>
        <p:txBody>
          <a:bodyPr wrap="none">
            <a:spAutoFit/>
          </a:bodyPr>
          <a:lstStyle/>
          <a:p>
            <a:r>
              <a:rPr lang="en-US" sz="2000" dirty="0" smtClean="0">
                <a:latin typeface="+mn-lt"/>
              </a:rPr>
              <a:t>Propane -- CH</a:t>
            </a:r>
            <a:r>
              <a:rPr lang="en-US" sz="2000" baseline="-25000" dirty="0" smtClean="0">
                <a:latin typeface="+mn-lt"/>
              </a:rPr>
              <a:t>3</a:t>
            </a:r>
            <a:r>
              <a:rPr lang="en-US" sz="2000" dirty="0" smtClean="0">
                <a:latin typeface="+mn-lt"/>
              </a:rPr>
              <a:t>CH</a:t>
            </a:r>
            <a:r>
              <a:rPr lang="en-US" sz="2000" baseline="-25000" dirty="0" smtClean="0">
                <a:latin typeface="+mn-lt"/>
              </a:rPr>
              <a:t>2</a:t>
            </a:r>
            <a:r>
              <a:rPr lang="en-US" sz="2000" dirty="0" smtClean="0">
                <a:latin typeface="+mn-lt"/>
              </a:rPr>
              <a:t>CH</a:t>
            </a:r>
            <a:r>
              <a:rPr lang="en-US" sz="2000" baseline="-25000" dirty="0" smtClean="0">
                <a:latin typeface="+mn-lt"/>
              </a:rPr>
              <a:t>3</a:t>
            </a:r>
            <a:r>
              <a:rPr lang="en-US" sz="2000" dirty="0" smtClean="0">
                <a:latin typeface="+mn-lt"/>
              </a:rPr>
              <a:t> </a:t>
            </a:r>
            <a:endParaRPr lang="en-US" sz="2000" dirty="0">
              <a:latin typeface="+mn-lt"/>
            </a:endParaRPr>
          </a:p>
          <a:p>
            <a:r>
              <a:rPr lang="en-US" sz="2000" dirty="0">
                <a:latin typeface="+mn-lt"/>
              </a:rPr>
              <a:t> (or C</a:t>
            </a:r>
            <a:r>
              <a:rPr lang="en-US" sz="2000" baseline="-25000" dirty="0">
                <a:latin typeface="+mn-lt"/>
              </a:rPr>
              <a:t>3</a:t>
            </a:r>
            <a:r>
              <a:rPr lang="en-US" sz="2000" dirty="0">
                <a:latin typeface="+mn-lt"/>
              </a:rPr>
              <a:t>H</a:t>
            </a:r>
            <a:r>
              <a:rPr lang="en-US" sz="2000" baseline="-25000" dirty="0">
                <a:latin typeface="+mn-lt"/>
              </a:rPr>
              <a:t>8</a:t>
            </a:r>
            <a:r>
              <a:rPr lang="en-US" sz="2000" dirty="0">
                <a:latin typeface="+mn-lt"/>
              </a:rPr>
              <a:t>)</a:t>
            </a:r>
            <a:endParaRPr lang="en-US" sz="2000" baseline="-25000" dirty="0">
              <a:latin typeface="+mn-lt"/>
            </a:endParaRPr>
          </a:p>
        </p:txBody>
      </p:sp>
      <p:sp>
        <p:nvSpPr>
          <p:cNvPr id="46088" name="Rectangle 8"/>
          <p:cNvSpPr>
            <a:spLocks noChangeArrowheads="1"/>
          </p:cNvSpPr>
          <p:nvPr/>
        </p:nvSpPr>
        <p:spPr bwMode="auto">
          <a:xfrm>
            <a:off x="463550" y="5062538"/>
            <a:ext cx="5136342" cy="707886"/>
          </a:xfrm>
          <a:prstGeom prst="rect">
            <a:avLst/>
          </a:prstGeom>
          <a:noFill/>
          <a:ln w="9525">
            <a:noFill/>
            <a:miter lim="800000"/>
            <a:headEnd/>
            <a:tailEnd/>
          </a:ln>
          <a:effectLst/>
        </p:spPr>
        <p:txBody>
          <a:bodyPr wrap="none">
            <a:spAutoFit/>
          </a:bodyPr>
          <a:lstStyle/>
          <a:p>
            <a:r>
              <a:rPr lang="en-US" sz="2000" dirty="0" smtClean="0">
                <a:latin typeface="+mn-lt"/>
              </a:rPr>
              <a:t>Octane -- CH</a:t>
            </a:r>
            <a:r>
              <a:rPr lang="en-US" sz="2000" baseline="-25000" dirty="0" smtClean="0">
                <a:latin typeface="+mn-lt"/>
              </a:rPr>
              <a:t>3</a:t>
            </a:r>
            <a:r>
              <a:rPr lang="en-US" sz="2000" dirty="0" smtClean="0">
                <a:latin typeface="+mn-lt"/>
              </a:rPr>
              <a:t>CH</a:t>
            </a:r>
            <a:r>
              <a:rPr lang="en-US" sz="2000" baseline="-25000" dirty="0" smtClean="0">
                <a:latin typeface="+mn-lt"/>
              </a:rPr>
              <a:t>2</a:t>
            </a:r>
            <a:r>
              <a:rPr lang="en-US" sz="2000" dirty="0" smtClean="0">
                <a:latin typeface="+mn-lt"/>
              </a:rPr>
              <a:t>CH</a:t>
            </a:r>
            <a:r>
              <a:rPr lang="en-US" sz="2000" baseline="-25000" dirty="0" smtClean="0">
                <a:latin typeface="+mn-lt"/>
              </a:rPr>
              <a:t>2</a:t>
            </a:r>
            <a:r>
              <a:rPr lang="en-US" sz="2000" dirty="0" smtClean="0">
                <a:latin typeface="+mn-lt"/>
              </a:rPr>
              <a:t>CH</a:t>
            </a:r>
            <a:r>
              <a:rPr lang="en-US" sz="2000" baseline="-25000" dirty="0" smtClean="0">
                <a:latin typeface="+mn-lt"/>
              </a:rPr>
              <a:t>2</a:t>
            </a:r>
            <a:r>
              <a:rPr lang="en-US" sz="2000" dirty="0" smtClean="0">
                <a:latin typeface="+mn-lt"/>
              </a:rPr>
              <a:t>CH</a:t>
            </a:r>
            <a:r>
              <a:rPr lang="en-US" sz="2000" baseline="-25000" dirty="0" smtClean="0">
                <a:latin typeface="+mn-lt"/>
              </a:rPr>
              <a:t>2</a:t>
            </a:r>
            <a:r>
              <a:rPr lang="en-US" sz="2000" dirty="0" smtClean="0">
                <a:latin typeface="+mn-lt"/>
              </a:rPr>
              <a:t>CH</a:t>
            </a:r>
            <a:r>
              <a:rPr lang="en-US" sz="2000" baseline="-25000" dirty="0" smtClean="0">
                <a:latin typeface="+mn-lt"/>
              </a:rPr>
              <a:t>2</a:t>
            </a:r>
            <a:r>
              <a:rPr lang="en-US" sz="2000" dirty="0" smtClean="0">
                <a:latin typeface="+mn-lt"/>
              </a:rPr>
              <a:t>CH</a:t>
            </a:r>
            <a:r>
              <a:rPr lang="en-US" sz="2000" baseline="-25000" dirty="0" smtClean="0">
                <a:latin typeface="+mn-lt"/>
              </a:rPr>
              <a:t>2</a:t>
            </a:r>
            <a:r>
              <a:rPr lang="en-US" sz="2000" dirty="0" smtClean="0">
                <a:latin typeface="+mn-lt"/>
              </a:rPr>
              <a:t>CH</a:t>
            </a:r>
            <a:r>
              <a:rPr lang="en-US" sz="2000" baseline="-25000" dirty="0" smtClean="0">
                <a:latin typeface="+mn-lt"/>
              </a:rPr>
              <a:t>3</a:t>
            </a:r>
            <a:r>
              <a:rPr lang="en-US" sz="2000" dirty="0" smtClean="0">
                <a:latin typeface="+mn-lt"/>
              </a:rPr>
              <a:t> </a:t>
            </a:r>
            <a:endParaRPr lang="en-US" sz="2000" dirty="0">
              <a:latin typeface="+mn-lt"/>
            </a:endParaRPr>
          </a:p>
          <a:p>
            <a:r>
              <a:rPr lang="en-US" sz="2000" dirty="0">
                <a:latin typeface="+mn-lt"/>
              </a:rPr>
              <a:t> (or C</a:t>
            </a:r>
            <a:r>
              <a:rPr lang="en-US" sz="2000" baseline="-25000" dirty="0">
                <a:latin typeface="+mn-lt"/>
              </a:rPr>
              <a:t>8</a:t>
            </a:r>
            <a:r>
              <a:rPr lang="en-US" sz="2000" dirty="0">
                <a:latin typeface="+mn-lt"/>
              </a:rPr>
              <a:t>H</a:t>
            </a:r>
            <a:r>
              <a:rPr lang="en-US" sz="2000" baseline="-25000" dirty="0">
                <a:latin typeface="+mn-lt"/>
              </a:rPr>
              <a:t>18</a:t>
            </a:r>
            <a:r>
              <a:rPr lang="en-US" sz="2000" dirty="0">
                <a:latin typeface="+mn-lt"/>
              </a:rPr>
              <a:t>)</a:t>
            </a:r>
          </a:p>
        </p:txBody>
      </p:sp>
      <p:sp>
        <p:nvSpPr>
          <p:cNvPr id="46089" name="Text Box 9"/>
          <p:cNvSpPr txBox="1">
            <a:spLocks noChangeArrowheads="1"/>
          </p:cNvSpPr>
          <p:nvPr/>
        </p:nvSpPr>
        <p:spPr bwMode="auto">
          <a:xfrm>
            <a:off x="6032907" y="3074847"/>
            <a:ext cx="1885453" cy="523220"/>
          </a:xfrm>
          <a:prstGeom prst="rect">
            <a:avLst/>
          </a:prstGeom>
          <a:noFill/>
          <a:ln w="9525">
            <a:noFill/>
            <a:miter lim="800000"/>
            <a:headEnd/>
            <a:tailEnd/>
          </a:ln>
          <a:effectLst/>
        </p:spPr>
        <p:txBody>
          <a:bodyPr wrap="none">
            <a:spAutoFit/>
          </a:bodyPr>
          <a:lstStyle/>
          <a:p>
            <a:r>
              <a:rPr lang="en-US" sz="2800" dirty="0">
                <a:latin typeface="+mn-lt"/>
              </a:rPr>
              <a:t>Formulas?</a:t>
            </a:r>
          </a:p>
        </p:txBody>
      </p:sp>
      <p:grpSp>
        <p:nvGrpSpPr>
          <p:cNvPr id="46090" name="Group 10"/>
          <p:cNvGrpSpPr>
            <a:grpSpLocks/>
          </p:cNvGrpSpPr>
          <p:nvPr/>
        </p:nvGrpSpPr>
        <p:grpSpPr bwMode="auto">
          <a:xfrm>
            <a:off x="5576253" y="1409761"/>
            <a:ext cx="3128962" cy="1606550"/>
            <a:chOff x="3603" y="781"/>
            <a:chExt cx="1971" cy="1012"/>
          </a:xfrm>
        </p:grpSpPr>
        <p:sp>
          <p:nvSpPr>
            <p:cNvPr id="46091" name="Text Box 11"/>
            <p:cNvSpPr txBox="1">
              <a:spLocks noChangeArrowheads="1"/>
            </p:cNvSpPr>
            <p:nvPr/>
          </p:nvSpPr>
          <p:spPr bwMode="auto">
            <a:xfrm>
              <a:off x="3603" y="781"/>
              <a:ext cx="1763" cy="601"/>
            </a:xfrm>
            <a:prstGeom prst="rect">
              <a:avLst/>
            </a:prstGeom>
            <a:noFill/>
            <a:ln w="9525">
              <a:noFill/>
              <a:miter lim="800000"/>
              <a:headEnd/>
              <a:tailEnd/>
            </a:ln>
            <a:effectLst/>
          </p:spPr>
          <p:txBody>
            <a:bodyPr wrap="none">
              <a:spAutoFit/>
            </a:bodyPr>
            <a:lstStyle/>
            <a:p>
              <a:r>
                <a:rPr lang="en-US" sz="2800" dirty="0">
                  <a:latin typeface="+mn-lt"/>
                </a:rPr>
                <a:t>What elements</a:t>
              </a:r>
            </a:p>
            <a:p>
              <a:r>
                <a:rPr lang="en-US" sz="2800" dirty="0">
                  <a:latin typeface="+mn-lt"/>
                </a:rPr>
                <a:t>are present?</a:t>
              </a:r>
            </a:p>
          </p:txBody>
        </p:sp>
        <p:pic>
          <p:nvPicPr>
            <p:cNvPr id="46092" name="Picture 12" descr="l22_chime_colors"/>
            <p:cNvPicPr>
              <a:picLocks noChangeAspect="1" noChangeArrowheads="1"/>
            </p:cNvPicPr>
            <p:nvPr/>
          </p:nvPicPr>
          <p:blipFill>
            <a:blip r:embed="rId7" cstate="print"/>
            <a:srcRect/>
            <a:stretch>
              <a:fillRect/>
            </a:stretch>
          </p:blipFill>
          <p:spPr bwMode="auto">
            <a:xfrm>
              <a:off x="3603" y="1426"/>
              <a:ext cx="1971" cy="367"/>
            </a:xfrm>
            <a:prstGeom prst="rect">
              <a:avLst/>
            </a:prstGeom>
            <a:noFill/>
          </p:spPr>
        </p:pic>
      </p:grpSp>
      <p:sp>
        <p:nvSpPr>
          <p:cNvPr id="46093" name="Text Box 13"/>
          <p:cNvSpPr txBox="1">
            <a:spLocks noChangeArrowheads="1"/>
          </p:cNvSpPr>
          <p:nvPr/>
        </p:nvSpPr>
        <p:spPr bwMode="auto">
          <a:xfrm>
            <a:off x="4456408" y="3794864"/>
            <a:ext cx="4495800" cy="400110"/>
          </a:xfrm>
          <a:prstGeom prst="rect">
            <a:avLst/>
          </a:prstGeom>
          <a:noFill/>
          <a:ln w="9525">
            <a:noFill/>
            <a:miter lim="800000"/>
            <a:headEnd/>
            <a:tailEnd/>
          </a:ln>
          <a:effectLst/>
        </p:spPr>
        <p:txBody>
          <a:bodyPr wrap="square">
            <a:spAutoFit/>
          </a:bodyPr>
          <a:lstStyle/>
          <a:p>
            <a:r>
              <a:rPr lang="en-US" sz="2000" dirty="0" smtClean="0">
                <a:latin typeface="+mn-lt"/>
              </a:rPr>
              <a:t>All react to form CO</a:t>
            </a:r>
            <a:r>
              <a:rPr lang="en-US" sz="2000" baseline="-25000" dirty="0" smtClean="0">
                <a:latin typeface="+mn-lt"/>
              </a:rPr>
              <a:t>2</a:t>
            </a:r>
            <a:r>
              <a:rPr lang="en-US" sz="2000" dirty="0" smtClean="0">
                <a:latin typeface="+mn-lt"/>
              </a:rPr>
              <a:t> and H</a:t>
            </a:r>
            <a:r>
              <a:rPr lang="en-US" sz="2000" baseline="-25000" dirty="0" smtClean="0">
                <a:latin typeface="+mn-lt"/>
              </a:rPr>
              <a:t>2</a:t>
            </a:r>
            <a:r>
              <a:rPr lang="en-US" sz="2000" dirty="0" smtClean="0">
                <a:latin typeface="+mn-lt"/>
              </a:rPr>
              <a:t>O</a:t>
            </a:r>
            <a:endParaRPr lang="en-US" sz="2000" dirty="0">
              <a:latin typeface="+mn-lt"/>
            </a:endParaRPr>
          </a:p>
        </p:txBody>
      </p:sp>
      <p:sp>
        <p:nvSpPr>
          <p:cNvPr id="46094" name="Text Box 14"/>
          <p:cNvSpPr txBox="1">
            <a:spLocks noChangeArrowheads="1"/>
          </p:cNvSpPr>
          <p:nvPr/>
        </p:nvSpPr>
        <p:spPr bwMode="auto">
          <a:xfrm>
            <a:off x="304800" y="5791200"/>
            <a:ext cx="5147563" cy="646331"/>
          </a:xfrm>
          <a:prstGeom prst="rect">
            <a:avLst/>
          </a:prstGeom>
          <a:noFill/>
          <a:ln w="9525">
            <a:noFill/>
            <a:miter lim="800000"/>
            <a:headEnd/>
            <a:tailEnd/>
          </a:ln>
          <a:effectLst/>
        </p:spPr>
        <p:txBody>
          <a:bodyPr wrap="none">
            <a:spAutoFit/>
          </a:bodyPr>
          <a:lstStyle/>
          <a:p>
            <a:r>
              <a:rPr lang="en-US" i="1" dirty="0">
                <a:latin typeface="+mn-lt"/>
              </a:rPr>
              <a:t>methane, propane, octane belong to </a:t>
            </a:r>
            <a:endParaRPr lang="en-US" i="1" dirty="0" smtClean="0">
              <a:latin typeface="+mn-lt"/>
            </a:endParaRPr>
          </a:p>
          <a:p>
            <a:r>
              <a:rPr lang="en-US" i="1" dirty="0" smtClean="0">
                <a:latin typeface="+mn-lt"/>
              </a:rPr>
              <a:t>hydrocarbon family all </a:t>
            </a:r>
            <a:r>
              <a:rPr lang="en-US" i="1" dirty="0">
                <a:latin typeface="+mn-lt"/>
              </a:rPr>
              <a:t>three are used as fuels</a:t>
            </a:r>
          </a:p>
        </p:txBody>
      </p:sp>
      <p:pic>
        <p:nvPicPr>
          <p:cNvPr id="27650" name="Picture 2" descr="http://upload.wikimedia.org/wikipedia/commons/thumb/d/d7/Isooctane-3D-balls.png/200px-Isooctane-3D-balls.png">
            <a:hlinkClick r:id="rId8" tooltip="2,2,4-Trimethylpentane"/>
          </p:cNvPr>
          <p:cNvPicPr>
            <a:picLocks noChangeAspect="1" noChangeArrowheads="1"/>
          </p:cNvPicPr>
          <p:nvPr/>
        </p:nvPicPr>
        <p:blipFill>
          <a:blip r:embed="rId9" cstate="print"/>
          <a:srcRect/>
          <a:stretch>
            <a:fillRect/>
          </a:stretch>
        </p:blipFill>
        <p:spPr bwMode="auto">
          <a:xfrm>
            <a:off x="6450701" y="4905375"/>
            <a:ext cx="1905000" cy="1114425"/>
          </a:xfrm>
          <a:prstGeom prst="rect">
            <a:avLst/>
          </a:prstGeom>
          <a:noFill/>
        </p:spPr>
      </p:pic>
      <p:sp>
        <p:nvSpPr>
          <p:cNvPr id="16" name="TextBox 15"/>
          <p:cNvSpPr txBox="1"/>
          <p:nvPr/>
        </p:nvSpPr>
        <p:spPr>
          <a:xfrm>
            <a:off x="6019800" y="6019800"/>
            <a:ext cx="2685415" cy="369332"/>
          </a:xfrm>
          <a:prstGeom prst="rect">
            <a:avLst/>
          </a:prstGeom>
          <a:noFill/>
        </p:spPr>
        <p:txBody>
          <a:bodyPr wrap="none" rtlCol="0">
            <a:spAutoFit/>
          </a:bodyPr>
          <a:lstStyle/>
          <a:p>
            <a:r>
              <a:rPr lang="en-US" b="1" dirty="0" smtClean="0"/>
              <a:t>2,2,4-Trimethylpentane</a:t>
            </a:r>
            <a:endParaRPr lang="en-US" dirty="0"/>
          </a:p>
        </p:txBody>
      </p:sp>
    </p:spTree>
    <p:custDataLst>
      <p:tags r:id="rId1"/>
    </p:custDataLst>
    <p:extLst>
      <p:ext uri="{BB962C8B-B14F-4D97-AF65-F5344CB8AC3E}">
        <p14:creationId xmlns:p14="http://schemas.microsoft.com/office/powerpoint/2010/main" val="400380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0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0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27650"/>
                                        </p:tgtEl>
                                        <p:attrNameLst>
                                          <p:attrName>style.visibility</p:attrName>
                                        </p:attrNameLst>
                                      </p:cBhvr>
                                      <p:to>
                                        <p:strVal val="visible"/>
                                      </p:to>
                                    </p:set>
                                    <p:anim calcmode="lin" valueType="num">
                                      <p:cBhvr>
                                        <p:cTn id="19" dur="1000" fill="hold"/>
                                        <p:tgtEl>
                                          <p:spTgt spid="27650"/>
                                        </p:tgtEl>
                                        <p:attrNameLst>
                                          <p:attrName>ppt_w</p:attrName>
                                        </p:attrNameLst>
                                      </p:cBhvr>
                                      <p:tavLst>
                                        <p:tav tm="0">
                                          <p:val>
                                            <p:strVal val="#ppt_w*0.70"/>
                                          </p:val>
                                        </p:tav>
                                        <p:tav tm="100000">
                                          <p:val>
                                            <p:strVal val="#ppt_w"/>
                                          </p:val>
                                        </p:tav>
                                      </p:tavLst>
                                    </p:anim>
                                    <p:anim calcmode="lin" valueType="num">
                                      <p:cBhvr>
                                        <p:cTn id="20" dur="1000" fill="hold"/>
                                        <p:tgtEl>
                                          <p:spTgt spid="27650"/>
                                        </p:tgtEl>
                                        <p:attrNameLst>
                                          <p:attrName>ppt_h</p:attrName>
                                        </p:attrNameLst>
                                      </p:cBhvr>
                                      <p:tavLst>
                                        <p:tav tm="0">
                                          <p:val>
                                            <p:strVal val="#ppt_h"/>
                                          </p:val>
                                        </p:tav>
                                        <p:tav tm="100000">
                                          <p:val>
                                            <p:strVal val="#ppt_h"/>
                                          </p:val>
                                        </p:tav>
                                      </p:tavLst>
                                    </p:anim>
                                    <p:animEffect transition="in" filter="fade">
                                      <p:cBhvr>
                                        <p:cTn id="21" dur="1000"/>
                                        <p:tgtEl>
                                          <p:spTgt spid="2765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6" grpId="0"/>
      <p:bldP spid="46087" grpId="0"/>
      <p:bldP spid="46088"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dirty="0" smtClean="0"/>
              <a:t>The arrow of time</a:t>
            </a:r>
          </a:p>
        </p:txBody>
      </p:sp>
      <p:sp>
        <p:nvSpPr>
          <p:cNvPr id="9219" name="Rectangle 3"/>
          <p:cNvSpPr>
            <a:spLocks noGrp="1" noChangeArrowheads="1"/>
          </p:cNvSpPr>
          <p:nvPr>
            <p:ph type="body" idx="1"/>
          </p:nvPr>
        </p:nvSpPr>
        <p:spPr>
          <a:xfrm>
            <a:off x="990600" y="4800600"/>
            <a:ext cx="6858000" cy="914400"/>
          </a:xfrm>
        </p:spPr>
        <p:txBody>
          <a:bodyPr/>
          <a:lstStyle/>
          <a:p>
            <a:pPr eaLnBrk="1" hangingPunct="1">
              <a:lnSpc>
                <a:spcPct val="80000"/>
              </a:lnSpc>
            </a:pPr>
            <a:r>
              <a:rPr lang="en-US" sz="2600" dirty="0" smtClean="0"/>
              <a:t>Which movie shows the natural order of events</a:t>
            </a:r>
            <a:r>
              <a:rPr lang="en-US" sz="2600" dirty="0" smtClean="0"/>
              <a:t>?</a:t>
            </a:r>
            <a:endParaRPr lang="en-US" sz="2600" dirty="0" smtClean="0"/>
          </a:p>
        </p:txBody>
      </p:sp>
      <p:pic>
        <p:nvPicPr>
          <p:cNvPr id="17419" name="Forward.wmv">
            <a:hlinkClick r:id="" action="ppaction://media"/>
          </p:cNvPr>
          <p:cNvPicPr>
            <a:picLocks noRot="1" noChangeAspect="1" noChangeArrowheads="1"/>
          </p:cNvPicPr>
          <p:nvPr>
            <a:videoFile r:link="rId2"/>
          </p:nvPr>
        </p:nvPicPr>
        <p:blipFill>
          <a:blip r:embed="rId6" cstate="print"/>
          <a:srcRect/>
          <a:stretch>
            <a:fillRect/>
          </a:stretch>
        </p:blipFill>
        <p:spPr bwMode="auto">
          <a:xfrm>
            <a:off x="1143000" y="1600200"/>
            <a:ext cx="3048000" cy="2286000"/>
          </a:xfrm>
          <a:prstGeom prst="rect">
            <a:avLst/>
          </a:prstGeom>
          <a:ln>
            <a:noFill/>
          </a:ln>
          <a:effectLst>
            <a:outerShdw blurRad="292100" dist="139700" dir="2700000" algn="tl" rotWithShape="0">
              <a:srgbClr val="333333">
                <a:alpha val="65000"/>
              </a:srgbClr>
            </a:outerShdw>
          </a:effectLst>
        </p:spPr>
      </p:pic>
      <p:pic>
        <p:nvPicPr>
          <p:cNvPr id="17420" name="Reverse.wmv">
            <a:hlinkClick r:id="" action="ppaction://media"/>
          </p:cNvPr>
          <p:cNvPicPr>
            <a:picLocks noRot="1" noChangeAspect="1" noChangeArrowheads="1"/>
          </p:cNvPicPr>
          <p:nvPr>
            <a:videoFile r:link="rId3"/>
          </p:nvPr>
        </p:nvPicPr>
        <p:blipFill>
          <a:blip r:embed="rId7" cstate="print"/>
          <a:srcRect/>
          <a:stretch>
            <a:fillRect/>
          </a:stretch>
        </p:blipFill>
        <p:spPr bwMode="auto">
          <a:xfrm>
            <a:off x="4572000" y="1600200"/>
            <a:ext cx="3048000" cy="2286000"/>
          </a:xfrm>
          <a:prstGeom prst="rect">
            <a:avLst/>
          </a:prstGeom>
          <a:ln>
            <a:noFill/>
          </a:ln>
          <a:effectLst>
            <a:outerShdw blurRad="292100" dist="139700" dir="2700000" algn="tl" rotWithShape="0">
              <a:srgbClr val="333333">
                <a:alpha val="65000"/>
              </a:srgbClr>
            </a:outerShdw>
          </a:effectLst>
        </p:spPr>
      </p:pic>
      <p:sp>
        <p:nvSpPr>
          <p:cNvPr id="9222" name="Rectangle 13"/>
          <p:cNvSpPr>
            <a:spLocks noChangeArrowheads="1"/>
          </p:cNvSpPr>
          <p:nvPr/>
        </p:nvSpPr>
        <p:spPr bwMode="auto">
          <a:xfrm>
            <a:off x="3486150" y="6583363"/>
            <a:ext cx="5657850" cy="274637"/>
          </a:xfrm>
          <a:prstGeom prst="rect">
            <a:avLst/>
          </a:prstGeom>
          <a:noFill/>
          <a:ln w="9525">
            <a:noFill/>
            <a:miter lim="800000"/>
            <a:headEnd/>
            <a:tailEnd/>
          </a:ln>
        </p:spPr>
        <p:txBody>
          <a:bodyPr wrap="none" anchor="ctr">
            <a:spAutoFit/>
          </a:bodyPr>
          <a:lstStyle/>
          <a:p>
            <a:r>
              <a:rPr lang="en-US" sz="1200"/>
              <a:t>Klaus Dibiasi – final dive in 10m platform on the way to gold in the 1976 Olympics</a:t>
            </a:r>
          </a:p>
        </p:txBody>
      </p:sp>
    </p:spTree>
    <p:custDataLst>
      <p:tags r:id="rId1"/>
    </p:custDataLst>
    <p:extLst>
      <p:ext uri="{BB962C8B-B14F-4D97-AF65-F5344CB8AC3E}">
        <p14:creationId xmlns:p14="http://schemas.microsoft.com/office/powerpoint/2010/main" val="3720546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419"/>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74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repeatCount="indefinite" fill="hold" display="0">
                  <p:stCondLst>
                    <p:cond delay="indefinite"/>
                  </p:stCondLst>
                </p:cTn>
                <p:tgtEl>
                  <p:spTgt spid="17419"/>
                </p:tgtEl>
              </p:cMediaNode>
            </p:video>
            <p:seq concurrent="1" nextAc="seek">
              <p:cTn id="11" restart="whenNotActive" fill="hold" evtFilter="cancelBubble" nodeType="interactiveSeq">
                <p:stCondLst>
                  <p:cond evt="onClick" delay="0">
                    <p:tgtEl>
                      <p:spTgt spid="1741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7419"/>
                                        </p:tgtEl>
                                      </p:cBhvr>
                                    </p:cmd>
                                  </p:childTnLst>
                                </p:cTn>
                              </p:par>
                            </p:childTnLst>
                          </p:cTn>
                        </p:par>
                      </p:childTnLst>
                    </p:cTn>
                  </p:par>
                </p:childTnLst>
              </p:cTn>
              <p:nextCondLst>
                <p:cond evt="onClick" delay="0">
                  <p:tgtEl>
                    <p:spTgt spid="17419"/>
                  </p:tgtEl>
                </p:cond>
              </p:nextCondLst>
            </p:seq>
            <p:video>
              <p:cMediaNode>
                <p:cTn id="16" repeatCount="indefinite" fill="hold" display="0">
                  <p:stCondLst>
                    <p:cond delay="indefinite"/>
                  </p:stCondLst>
                </p:cTn>
                <p:tgtEl>
                  <p:spTgt spid="17420"/>
                </p:tgtEl>
              </p:cMediaNode>
            </p:video>
            <p:seq concurrent="1" nextAc="seek">
              <p:cTn id="17" restart="whenNotActive" fill="hold" evtFilter="cancelBubble" nodeType="interactiveSeq">
                <p:stCondLst>
                  <p:cond evt="onClick" delay="0">
                    <p:tgtEl>
                      <p:spTgt spid="17420"/>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7420"/>
                                        </p:tgtEl>
                                      </p:cBhvr>
                                    </p:cmd>
                                  </p:childTnLst>
                                </p:cTn>
                              </p:par>
                            </p:childTnLst>
                          </p:cTn>
                        </p:par>
                      </p:childTnLst>
                    </p:cTn>
                  </p:par>
                </p:childTnLst>
              </p:cTn>
              <p:nextCondLst>
                <p:cond evt="onClick" delay="0">
                  <p:tgtEl>
                    <p:spTgt spid="17420"/>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991099" y="1980165"/>
            <a:ext cx="2309383" cy="11144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2438400" y="1980166"/>
            <a:ext cx="1905000" cy="1114425"/>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What are you spending $4 a gallon for?</a:t>
            </a:r>
            <a:endParaRPr lang="en-US" dirty="0"/>
          </a:p>
        </p:txBody>
      </p:sp>
      <p:pic>
        <p:nvPicPr>
          <p:cNvPr id="9218" name="Picture 2" descr="C:\Users\Office\Desktop\nHeptan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0683" y="2123228"/>
            <a:ext cx="2209800" cy="828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upload.wikimedia.org/wikipedia/commons/thumb/d/d7/Isooctane-3D-balls.png/200px-Isooctane-3D-balls.png">
            <a:hlinkClick r:id="rId3" tooltip="2,2,4-Trimethylpentane"/>
          </p:cNvPr>
          <p:cNvPicPr>
            <a:picLocks noChangeAspect="1" noChangeArrowheads="1"/>
          </p:cNvPicPr>
          <p:nvPr/>
        </p:nvPicPr>
        <p:blipFill>
          <a:blip r:embed="rId4" cstate="print"/>
          <a:srcRect/>
          <a:stretch>
            <a:fillRect/>
          </a:stretch>
        </p:blipFill>
        <p:spPr bwMode="auto">
          <a:xfrm>
            <a:off x="2438400" y="1980166"/>
            <a:ext cx="1905000" cy="1114425"/>
          </a:xfrm>
          <a:prstGeom prst="rect">
            <a:avLst/>
          </a:prstGeom>
          <a:noFill/>
        </p:spPr>
      </p:pic>
      <p:sp>
        <p:nvSpPr>
          <p:cNvPr id="5" name="TextBox 4"/>
          <p:cNvSpPr txBox="1"/>
          <p:nvPr/>
        </p:nvSpPr>
        <p:spPr>
          <a:xfrm>
            <a:off x="2023369" y="1524000"/>
            <a:ext cx="2685415" cy="369332"/>
          </a:xfrm>
          <a:prstGeom prst="rect">
            <a:avLst/>
          </a:prstGeom>
          <a:noFill/>
        </p:spPr>
        <p:txBody>
          <a:bodyPr wrap="none" rtlCol="0">
            <a:spAutoFit/>
          </a:bodyPr>
          <a:lstStyle/>
          <a:p>
            <a:r>
              <a:rPr lang="en-US" b="1" dirty="0" smtClean="0"/>
              <a:t>2,2,4-Trimethylpentane</a:t>
            </a:r>
            <a:endParaRPr lang="en-US" dirty="0"/>
          </a:p>
        </p:txBody>
      </p:sp>
      <p:sp>
        <p:nvSpPr>
          <p:cNvPr id="3" name="Rectangle 2"/>
          <p:cNvSpPr/>
          <p:nvPr/>
        </p:nvSpPr>
        <p:spPr>
          <a:xfrm>
            <a:off x="5486400" y="1524000"/>
            <a:ext cx="1095172" cy="369332"/>
          </a:xfrm>
          <a:prstGeom prst="rect">
            <a:avLst/>
          </a:prstGeom>
        </p:spPr>
        <p:txBody>
          <a:bodyPr wrap="none">
            <a:spAutoFit/>
          </a:bodyPr>
          <a:lstStyle/>
          <a:p>
            <a:r>
              <a:rPr lang="en-US" b="1" dirty="0"/>
              <a:t>Heptane</a:t>
            </a:r>
          </a:p>
        </p:txBody>
      </p:sp>
      <p:sp>
        <p:nvSpPr>
          <p:cNvPr id="6" name="TextBox 5"/>
          <p:cNvSpPr txBox="1"/>
          <p:nvPr/>
        </p:nvSpPr>
        <p:spPr>
          <a:xfrm>
            <a:off x="4466110" y="1600200"/>
            <a:ext cx="410690" cy="1569660"/>
          </a:xfrm>
          <a:prstGeom prst="rect">
            <a:avLst/>
          </a:prstGeom>
          <a:noFill/>
        </p:spPr>
        <p:txBody>
          <a:bodyPr wrap="none" rtlCol="0">
            <a:spAutoFit/>
          </a:bodyPr>
          <a:lstStyle/>
          <a:p>
            <a:r>
              <a:rPr lang="en-US" sz="9600" dirty="0" smtClean="0">
                <a:latin typeface="AngsanaUPC" pitchFamily="18" charset="-34"/>
                <a:cs typeface="AngsanaUPC" pitchFamily="18" charset="-34"/>
              </a:rPr>
              <a:t>:</a:t>
            </a:r>
            <a:endParaRPr lang="en-US" sz="9600" dirty="0">
              <a:latin typeface="AngsanaUPC" pitchFamily="18" charset="-34"/>
              <a:cs typeface="AngsanaUPC" pitchFamily="18" charset="-34"/>
            </a:endParaRPr>
          </a:p>
        </p:txBody>
      </p:sp>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572000"/>
            <a:ext cx="2286000"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p:cNvCxnSpPr/>
          <p:nvPr/>
        </p:nvCxnSpPr>
        <p:spPr>
          <a:xfrm flipV="1">
            <a:off x="1853588" y="4495800"/>
            <a:ext cx="1835525" cy="114537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689113" y="3352800"/>
            <a:ext cx="2039341" cy="1569660"/>
          </a:xfrm>
          <a:prstGeom prst="rect">
            <a:avLst/>
          </a:prstGeom>
          <a:noFill/>
        </p:spPr>
        <p:txBody>
          <a:bodyPr wrap="none" rtlCol="0">
            <a:spAutoFit/>
          </a:bodyPr>
          <a:lstStyle/>
          <a:p>
            <a:r>
              <a:rPr lang="en-US" sz="9600" dirty="0" smtClean="0">
                <a:latin typeface="AngsanaUPC" pitchFamily="18" charset="-34"/>
                <a:cs typeface="AngsanaUPC" pitchFamily="18" charset="-34"/>
              </a:rPr>
              <a:t>90:10</a:t>
            </a:r>
            <a:endParaRPr lang="en-US" sz="9600" dirty="0">
              <a:latin typeface="AngsanaUPC" pitchFamily="18" charset="-34"/>
              <a:cs typeface="AngsanaUPC" pitchFamily="18" charset="-34"/>
            </a:endParaRPr>
          </a:p>
        </p:txBody>
      </p:sp>
    </p:spTree>
    <p:extLst>
      <p:ext uri="{BB962C8B-B14F-4D97-AF65-F5344CB8AC3E}">
        <p14:creationId xmlns:p14="http://schemas.microsoft.com/office/powerpoint/2010/main" val="8357219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76200" y="0"/>
            <a:ext cx="8991600" cy="1295400"/>
          </a:xfrm>
        </p:spPr>
        <p:txBody>
          <a:bodyPr/>
          <a:lstStyle/>
          <a:p>
            <a:r>
              <a:rPr lang="en-US" dirty="0" smtClean="0"/>
              <a:t>Another molecular family – Organic acids</a:t>
            </a:r>
            <a:endParaRPr lang="en-US" dirty="0"/>
          </a:p>
        </p:txBody>
      </p:sp>
      <p:sp>
        <p:nvSpPr>
          <p:cNvPr id="47107" name="Text Box 3"/>
          <p:cNvSpPr txBox="1">
            <a:spLocks noChangeArrowheads="1"/>
          </p:cNvSpPr>
          <p:nvPr/>
        </p:nvSpPr>
        <p:spPr bwMode="auto">
          <a:xfrm>
            <a:off x="1547813" y="1570038"/>
            <a:ext cx="7061549" cy="461665"/>
          </a:xfrm>
          <a:prstGeom prst="rect">
            <a:avLst/>
          </a:prstGeom>
          <a:noFill/>
          <a:ln w="9525">
            <a:noFill/>
            <a:miter lim="800000"/>
            <a:headEnd/>
            <a:tailEnd/>
          </a:ln>
          <a:effectLst/>
        </p:spPr>
        <p:txBody>
          <a:bodyPr wrap="none">
            <a:spAutoFit/>
          </a:bodyPr>
          <a:lstStyle/>
          <a:p>
            <a:r>
              <a:rPr lang="en-US" sz="2400" dirty="0" smtClean="0">
                <a:latin typeface="+mn-lt"/>
              </a:rPr>
              <a:t>CH</a:t>
            </a:r>
            <a:r>
              <a:rPr lang="en-US" sz="2400" baseline="-25000" dirty="0" smtClean="0">
                <a:latin typeface="+mn-lt"/>
              </a:rPr>
              <a:t>3</a:t>
            </a:r>
            <a:r>
              <a:rPr lang="en-US" sz="2400" dirty="0" smtClean="0">
                <a:latin typeface="+mn-lt"/>
              </a:rPr>
              <a:t>CO</a:t>
            </a:r>
            <a:r>
              <a:rPr lang="en-US" sz="2400" baseline="-25000" dirty="0" smtClean="0">
                <a:latin typeface="+mn-lt"/>
              </a:rPr>
              <a:t>2</a:t>
            </a:r>
            <a:r>
              <a:rPr lang="en-US" sz="2400" dirty="0" smtClean="0">
                <a:latin typeface="+mn-lt"/>
              </a:rPr>
              <a:t>H -- Acetic acid (gives vinegar its taste)</a:t>
            </a:r>
            <a:endParaRPr lang="en-US" sz="2400" dirty="0">
              <a:latin typeface="+mn-lt"/>
            </a:endParaRPr>
          </a:p>
        </p:txBody>
      </p:sp>
      <p:sp>
        <p:nvSpPr>
          <p:cNvPr id="47108" name="Rectangle 4"/>
          <p:cNvSpPr>
            <a:spLocks noChangeArrowheads="1"/>
          </p:cNvSpPr>
          <p:nvPr/>
        </p:nvSpPr>
        <p:spPr bwMode="auto">
          <a:xfrm>
            <a:off x="296863" y="3551238"/>
            <a:ext cx="4174541" cy="830997"/>
          </a:xfrm>
          <a:prstGeom prst="rect">
            <a:avLst/>
          </a:prstGeom>
          <a:noFill/>
          <a:ln w="9525">
            <a:noFill/>
            <a:miter lim="800000"/>
            <a:headEnd/>
            <a:tailEnd/>
          </a:ln>
          <a:effectLst/>
        </p:spPr>
        <p:txBody>
          <a:bodyPr wrap="none">
            <a:spAutoFit/>
          </a:bodyPr>
          <a:lstStyle/>
          <a:p>
            <a:r>
              <a:rPr lang="en-US" sz="2400" dirty="0" smtClean="0">
                <a:latin typeface="+mn-lt"/>
              </a:rPr>
              <a:t>CH</a:t>
            </a:r>
            <a:r>
              <a:rPr lang="en-US" sz="2400" baseline="-25000" dirty="0" smtClean="0">
                <a:latin typeface="+mn-lt"/>
              </a:rPr>
              <a:t>3</a:t>
            </a:r>
            <a:r>
              <a:rPr lang="en-US" sz="2400" dirty="0" smtClean="0">
                <a:latin typeface="+mn-lt"/>
              </a:rPr>
              <a:t>(CH</a:t>
            </a:r>
            <a:r>
              <a:rPr lang="en-US" sz="2400" baseline="-25000" dirty="0" smtClean="0">
                <a:latin typeface="+mn-lt"/>
              </a:rPr>
              <a:t>2</a:t>
            </a:r>
            <a:r>
              <a:rPr lang="en-US" sz="2400" dirty="0" smtClean="0">
                <a:latin typeface="+mn-lt"/>
              </a:rPr>
              <a:t>)</a:t>
            </a:r>
            <a:r>
              <a:rPr lang="en-US" sz="2400" baseline="-25000" dirty="0" smtClean="0">
                <a:latin typeface="+mn-lt"/>
              </a:rPr>
              <a:t>10</a:t>
            </a:r>
            <a:r>
              <a:rPr lang="en-US" sz="2400" dirty="0" smtClean="0">
                <a:latin typeface="+mn-lt"/>
              </a:rPr>
              <a:t>CO</a:t>
            </a:r>
            <a:r>
              <a:rPr lang="en-US" sz="2400" baseline="-25000" dirty="0" smtClean="0">
                <a:latin typeface="+mn-lt"/>
              </a:rPr>
              <a:t>2</a:t>
            </a:r>
            <a:r>
              <a:rPr lang="en-US" sz="2400" dirty="0" smtClean="0">
                <a:latin typeface="+mn-lt"/>
              </a:rPr>
              <a:t>H</a:t>
            </a:r>
          </a:p>
          <a:p>
            <a:r>
              <a:rPr lang="en-US" sz="2400" dirty="0" err="1" smtClean="0">
                <a:latin typeface="+mn-lt"/>
              </a:rPr>
              <a:t>Lauric</a:t>
            </a:r>
            <a:r>
              <a:rPr lang="en-US" sz="2400" dirty="0" smtClean="0">
                <a:latin typeface="+mn-lt"/>
              </a:rPr>
              <a:t> acid – in coconut milk</a:t>
            </a:r>
            <a:endParaRPr lang="en-US" sz="2400" baseline="-25000" dirty="0">
              <a:latin typeface="+mn-lt"/>
            </a:endParaRPr>
          </a:p>
        </p:txBody>
      </p:sp>
      <p:sp>
        <p:nvSpPr>
          <p:cNvPr id="47109" name="Rectangle 5"/>
          <p:cNvSpPr>
            <a:spLocks noChangeArrowheads="1"/>
          </p:cNvSpPr>
          <p:nvPr/>
        </p:nvSpPr>
        <p:spPr bwMode="auto">
          <a:xfrm>
            <a:off x="271463" y="5319713"/>
            <a:ext cx="8082662" cy="461665"/>
          </a:xfrm>
          <a:prstGeom prst="rect">
            <a:avLst/>
          </a:prstGeom>
          <a:noFill/>
          <a:ln w="9525">
            <a:noFill/>
            <a:miter lim="800000"/>
            <a:headEnd/>
            <a:tailEnd/>
          </a:ln>
          <a:effectLst/>
        </p:spPr>
        <p:txBody>
          <a:bodyPr wrap="none">
            <a:spAutoFit/>
          </a:bodyPr>
          <a:lstStyle/>
          <a:p>
            <a:r>
              <a:rPr lang="en-US" sz="2400" dirty="0" smtClean="0">
                <a:latin typeface="+mn-lt"/>
              </a:rPr>
              <a:t>CH</a:t>
            </a:r>
            <a:r>
              <a:rPr lang="en-US" sz="2400" baseline="-25000" dirty="0" smtClean="0">
                <a:latin typeface="+mn-lt"/>
              </a:rPr>
              <a:t>3</a:t>
            </a:r>
            <a:r>
              <a:rPr lang="en-US" sz="2400" dirty="0" smtClean="0">
                <a:latin typeface="+mn-lt"/>
              </a:rPr>
              <a:t>(CH</a:t>
            </a:r>
            <a:r>
              <a:rPr lang="en-US" sz="2400" baseline="-25000" dirty="0" smtClean="0">
                <a:latin typeface="+mn-lt"/>
              </a:rPr>
              <a:t>2</a:t>
            </a:r>
            <a:r>
              <a:rPr lang="en-US" sz="2400" dirty="0" smtClean="0">
                <a:latin typeface="+mn-lt"/>
              </a:rPr>
              <a:t>)</a:t>
            </a:r>
            <a:r>
              <a:rPr lang="en-US" sz="2400" baseline="-25000" dirty="0" smtClean="0">
                <a:latin typeface="+mn-lt"/>
              </a:rPr>
              <a:t>14</a:t>
            </a:r>
            <a:r>
              <a:rPr lang="en-US" sz="2400" dirty="0" smtClean="0">
                <a:latin typeface="+mn-lt"/>
              </a:rPr>
              <a:t>CO</a:t>
            </a:r>
            <a:r>
              <a:rPr lang="en-US" sz="2400" baseline="-25000" dirty="0" smtClean="0">
                <a:latin typeface="+mn-lt"/>
              </a:rPr>
              <a:t>2</a:t>
            </a:r>
            <a:r>
              <a:rPr lang="en-US" sz="2400" dirty="0" smtClean="0">
                <a:latin typeface="+mn-lt"/>
              </a:rPr>
              <a:t>H -- </a:t>
            </a:r>
            <a:r>
              <a:rPr lang="en-US" sz="2400" dirty="0" err="1" smtClean="0">
                <a:latin typeface="+mn-lt"/>
              </a:rPr>
              <a:t>Palmitic</a:t>
            </a:r>
            <a:r>
              <a:rPr lang="en-US" sz="2400" dirty="0" smtClean="0">
                <a:latin typeface="+mn-lt"/>
              </a:rPr>
              <a:t> acid (palm oils, and animals)</a:t>
            </a:r>
            <a:endParaRPr lang="en-US" sz="2400" dirty="0">
              <a:latin typeface="+mn-lt"/>
            </a:endParaRPr>
          </a:p>
        </p:txBody>
      </p:sp>
      <p:sp>
        <p:nvSpPr>
          <p:cNvPr id="47114" name="Text Box 10"/>
          <p:cNvSpPr txBox="1">
            <a:spLocks noChangeArrowheads="1"/>
          </p:cNvSpPr>
          <p:nvPr/>
        </p:nvSpPr>
        <p:spPr bwMode="auto">
          <a:xfrm>
            <a:off x="373063" y="6070600"/>
            <a:ext cx="3236784" cy="646331"/>
          </a:xfrm>
          <a:prstGeom prst="rect">
            <a:avLst/>
          </a:prstGeom>
          <a:noFill/>
          <a:ln w="9525">
            <a:noFill/>
            <a:miter lim="800000"/>
            <a:headEnd/>
            <a:tailEnd/>
          </a:ln>
          <a:effectLst/>
        </p:spPr>
        <p:txBody>
          <a:bodyPr wrap="none">
            <a:spAutoFit/>
          </a:bodyPr>
          <a:lstStyle/>
          <a:p>
            <a:r>
              <a:rPr lang="en-US" i="1">
                <a:latin typeface="+mn-lt"/>
              </a:rPr>
              <a:t>family of organic acids -</a:t>
            </a:r>
          </a:p>
          <a:p>
            <a:r>
              <a:rPr lang="en-US" i="1">
                <a:latin typeface="+mn-lt"/>
              </a:rPr>
              <a:t>all three are in foods we eat</a:t>
            </a:r>
          </a:p>
        </p:txBody>
      </p:sp>
      <p:pic>
        <p:nvPicPr>
          <p:cNvPr id="47115" name="Picture 11" descr="acetic acid"/>
          <p:cNvPicPr>
            <a:picLocks noChangeAspect="1" noChangeArrowheads="1"/>
          </p:cNvPicPr>
          <p:nvPr/>
        </p:nvPicPr>
        <p:blipFill>
          <a:blip r:embed="rId4" cstate="print"/>
          <a:srcRect/>
          <a:stretch>
            <a:fillRect/>
          </a:stretch>
        </p:blipFill>
        <p:spPr bwMode="auto">
          <a:xfrm>
            <a:off x="258763" y="1485900"/>
            <a:ext cx="952500" cy="635000"/>
          </a:xfrm>
          <a:prstGeom prst="rect">
            <a:avLst/>
          </a:prstGeom>
          <a:ln>
            <a:noFill/>
          </a:ln>
          <a:effectLst>
            <a:outerShdw blurRad="292100" dist="139700" dir="2700000" algn="tl" rotWithShape="0">
              <a:srgbClr val="333333">
                <a:alpha val="65000"/>
              </a:srgbClr>
            </a:outerShdw>
          </a:effectLst>
        </p:spPr>
      </p:pic>
      <p:pic>
        <p:nvPicPr>
          <p:cNvPr id="47116" name="Picture 12" descr="palmiticacid"/>
          <p:cNvPicPr>
            <a:picLocks noChangeAspect="1" noChangeArrowheads="1"/>
          </p:cNvPicPr>
          <p:nvPr/>
        </p:nvPicPr>
        <p:blipFill>
          <a:blip r:embed="rId5" cstate="print"/>
          <a:srcRect/>
          <a:stretch>
            <a:fillRect/>
          </a:stretch>
        </p:blipFill>
        <p:spPr bwMode="auto">
          <a:xfrm>
            <a:off x="249238" y="4302125"/>
            <a:ext cx="3775075" cy="1038225"/>
          </a:xfrm>
          <a:prstGeom prst="rect">
            <a:avLst/>
          </a:prstGeom>
          <a:ln>
            <a:noFill/>
          </a:ln>
          <a:effectLst>
            <a:outerShdw blurRad="292100" dist="139700" dir="2700000" algn="tl" rotWithShape="0">
              <a:srgbClr val="333333">
                <a:alpha val="65000"/>
              </a:srgbClr>
            </a:outerShdw>
          </a:effectLst>
        </p:spPr>
      </p:pic>
      <p:pic>
        <p:nvPicPr>
          <p:cNvPr id="47117" name="Picture 13" descr="lauric acid"/>
          <p:cNvPicPr>
            <a:picLocks noChangeAspect="1" noChangeArrowheads="1"/>
          </p:cNvPicPr>
          <p:nvPr/>
        </p:nvPicPr>
        <p:blipFill>
          <a:blip r:embed="rId6" cstate="print"/>
          <a:srcRect/>
          <a:stretch>
            <a:fillRect/>
          </a:stretch>
        </p:blipFill>
        <p:spPr bwMode="auto">
          <a:xfrm>
            <a:off x="242888" y="2522538"/>
            <a:ext cx="2374900" cy="1044575"/>
          </a:xfrm>
          <a:prstGeom prst="rect">
            <a:avLst/>
          </a:prstGeom>
          <a:ln>
            <a:noFill/>
          </a:ln>
          <a:effectLst>
            <a:outerShdw blurRad="292100" dist="139700" dir="2700000" algn="tl" rotWithShape="0">
              <a:srgbClr val="333333">
                <a:alpha val="65000"/>
              </a:srgbClr>
            </a:outerShdw>
          </a:effectLst>
        </p:spPr>
      </p:pic>
      <p:sp>
        <p:nvSpPr>
          <p:cNvPr id="47118" name="Text Box 14"/>
          <p:cNvSpPr txBox="1">
            <a:spLocks noChangeArrowheads="1"/>
          </p:cNvSpPr>
          <p:nvPr/>
        </p:nvSpPr>
        <p:spPr bwMode="auto">
          <a:xfrm>
            <a:off x="4818821" y="2279650"/>
            <a:ext cx="3467616" cy="1200329"/>
          </a:xfrm>
          <a:prstGeom prst="rect">
            <a:avLst/>
          </a:prstGeom>
          <a:noFill/>
          <a:ln w="9525">
            <a:noFill/>
            <a:miter lim="800000"/>
            <a:headEnd/>
            <a:tailEnd/>
          </a:ln>
          <a:effectLst/>
        </p:spPr>
        <p:txBody>
          <a:bodyPr wrap="none">
            <a:spAutoFit/>
          </a:bodyPr>
          <a:lstStyle/>
          <a:p>
            <a:r>
              <a:rPr lang="en-US" sz="2400" dirty="0">
                <a:latin typeface="+mn-lt"/>
              </a:rPr>
              <a:t>What groups of atoms </a:t>
            </a:r>
          </a:p>
          <a:p>
            <a:r>
              <a:rPr lang="en-US" sz="2400" dirty="0">
                <a:latin typeface="+mn-lt"/>
              </a:rPr>
              <a:t>are common to all </a:t>
            </a:r>
          </a:p>
          <a:p>
            <a:r>
              <a:rPr lang="en-US" sz="2400" dirty="0">
                <a:latin typeface="+mn-lt"/>
              </a:rPr>
              <a:t>three molecules?</a:t>
            </a:r>
          </a:p>
        </p:txBody>
      </p:sp>
      <p:sp>
        <p:nvSpPr>
          <p:cNvPr id="47119" name="Rectangle 15"/>
          <p:cNvSpPr>
            <a:spLocks noChangeArrowheads="1"/>
          </p:cNvSpPr>
          <p:nvPr/>
        </p:nvSpPr>
        <p:spPr bwMode="auto">
          <a:xfrm>
            <a:off x="4953000" y="3657600"/>
            <a:ext cx="4038600" cy="1200329"/>
          </a:xfrm>
          <a:prstGeom prst="rect">
            <a:avLst/>
          </a:prstGeom>
          <a:noFill/>
          <a:ln w="9525">
            <a:noFill/>
            <a:miter lim="800000"/>
            <a:headEnd/>
            <a:tailEnd/>
          </a:ln>
          <a:effectLst/>
        </p:spPr>
        <p:txBody>
          <a:bodyPr wrap="square">
            <a:spAutoFit/>
          </a:bodyPr>
          <a:lstStyle/>
          <a:p>
            <a:r>
              <a:rPr lang="en-US" sz="2400" dirty="0">
                <a:latin typeface="+mn-lt"/>
              </a:rPr>
              <a:t>CH</a:t>
            </a:r>
            <a:r>
              <a:rPr lang="en-US" sz="2400" baseline="-25000" dirty="0">
                <a:latin typeface="+mn-lt"/>
              </a:rPr>
              <a:t>3</a:t>
            </a:r>
            <a:r>
              <a:rPr lang="en-US" sz="2400" baseline="30000" dirty="0" smtClean="0">
                <a:latin typeface="+mn-lt"/>
              </a:rPr>
              <a:t>__</a:t>
            </a:r>
          </a:p>
          <a:p>
            <a:r>
              <a:rPr lang="en-US" sz="2400" dirty="0" smtClean="0">
                <a:latin typeface="+mn-lt"/>
              </a:rPr>
              <a:t>CH</a:t>
            </a:r>
            <a:r>
              <a:rPr lang="en-US" sz="2400" baseline="-25000" dirty="0" smtClean="0">
                <a:latin typeface="+mn-lt"/>
              </a:rPr>
              <a:t>2 </a:t>
            </a:r>
            <a:r>
              <a:rPr lang="en-US" baseline="30000" dirty="0" smtClean="0">
                <a:latin typeface="+mn-lt"/>
              </a:rPr>
              <a:t>__</a:t>
            </a:r>
            <a:endParaRPr lang="en-US" sz="2400" baseline="30000" dirty="0" smtClean="0">
              <a:latin typeface="+mn-lt"/>
            </a:endParaRPr>
          </a:p>
          <a:p>
            <a:r>
              <a:rPr lang="en-US" baseline="30000" dirty="0" smtClean="0">
                <a:latin typeface="+mn-lt"/>
              </a:rPr>
              <a:t>__ </a:t>
            </a:r>
            <a:r>
              <a:rPr lang="en-US" sz="2400" dirty="0" smtClean="0">
                <a:latin typeface="+mn-lt"/>
              </a:rPr>
              <a:t>CO</a:t>
            </a:r>
            <a:r>
              <a:rPr lang="en-US" sz="2400" baseline="-25000" dirty="0" smtClean="0">
                <a:latin typeface="+mn-lt"/>
              </a:rPr>
              <a:t>2</a:t>
            </a:r>
            <a:r>
              <a:rPr lang="en-US" sz="2400" dirty="0" smtClean="0">
                <a:latin typeface="+mn-lt"/>
              </a:rPr>
              <a:t>H (carboxyl)</a:t>
            </a:r>
            <a:endParaRPr lang="en-US" sz="2400" dirty="0">
              <a:latin typeface="+mn-lt"/>
            </a:endParaRPr>
          </a:p>
        </p:txBody>
      </p:sp>
    </p:spTree>
    <p:custDataLst>
      <p:tags r:id="rId1"/>
    </p:custDataLst>
    <p:extLst>
      <p:ext uri="{BB962C8B-B14F-4D97-AF65-F5344CB8AC3E}">
        <p14:creationId xmlns:p14="http://schemas.microsoft.com/office/powerpoint/2010/main" val="183519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76200" y="0"/>
            <a:ext cx="8991600" cy="1295400"/>
          </a:xfrm>
        </p:spPr>
        <p:txBody>
          <a:bodyPr/>
          <a:lstStyle/>
          <a:p>
            <a:r>
              <a:rPr lang="en-US" dirty="0" smtClean="0"/>
              <a:t>Amino Acids, the building blocks for </a:t>
            </a:r>
            <a:r>
              <a:rPr lang="en-US" dirty="0" err="1" smtClean="0"/>
              <a:t>protiens</a:t>
            </a:r>
            <a:endParaRPr lang="en-US" dirty="0"/>
          </a:p>
        </p:txBody>
      </p:sp>
      <p:sp>
        <p:nvSpPr>
          <p:cNvPr id="48131" name="Text Box 3"/>
          <p:cNvSpPr txBox="1">
            <a:spLocks noChangeArrowheads="1"/>
          </p:cNvSpPr>
          <p:nvPr/>
        </p:nvSpPr>
        <p:spPr bwMode="auto">
          <a:xfrm>
            <a:off x="1876425" y="1662113"/>
            <a:ext cx="2143536" cy="461665"/>
          </a:xfrm>
          <a:prstGeom prst="rect">
            <a:avLst/>
          </a:prstGeom>
          <a:noFill/>
          <a:ln w="9525">
            <a:noFill/>
            <a:miter lim="800000"/>
            <a:headEnd/>
            <a:tailEnd/>
          </a:ln>
          <a:effectLst/>
        </p:spPr>
        <p:txBody>
          <a:bodyPr wrap="none">
            <a:spAutoFit/>
          </a:bodyPr>
          <a:lstStyle/>
          <a:p>
            <a:r>
              <a:rPr lang="en-US" sz="2400" dirty="0">
                <a:latin typeface="+mn-lt"/>
              </a:rPr>
              <a:t>NH</a:t>
            </a:r>
            <a:r>
              <a:rPr lang="en-US" sz="2400" baseline="-25000" dirty="0">
                <a:latin typeface="+mn-lt"/>
              </a:rPr>
              <a:t>2</a:t>
            </a:r>
            <a:r>
              <a:rPr lang="en-US" sz="2400" dirty="0">
                <a:latin typeface="+mn-lt"/>
              </a:rPr>
              <a:t>CH</a:t>
            </a:r>
            <a:r>
              <a:rPr lang="en-US" sz="2400" baseline="-25000" dirty="0">
                <a:latin typeface="+mn-lt"/>
              </a:rPr>
              <a:t>2</a:t>
            </a:r>
            <a:r>
              <a:rPr lang="en-US" sz="2400" dirty="0">
                <a:latin typeface="+mn-lt"/>
              </a:rPr>
              <a:t>CO</a:t>
            </a:r>
            <a:r>
              <a:rPr lang="en-US" sz="2400" baseline="-25000" dirty="0">
                <a:latin typeface="+mn-lt"/>
              </a:rPr>
              <a:t>2</a:t>
            </a:r>
            <a:r>
              <a:rPr lang="en-US" sz="2400" dirty="0">
                <a:latin typeface="+mn-lt"/>
              </a:rPr>
              <a:t>H</a:t>
            </a:r>
          </a:p>
        </p:txBody>
      </p:sp>
      <p:sp>
        <p:nvSpPr>
          <p:cNvPr id="48132" name="Rectangle 4"/>
          <p:cNvSpPr>
            <a:spLocks noChangeArrowheads="1"/>
          </p:cNvSpPr>
          <p:nvPr/>
        </p:nvSpPr>
        <p:spPr bwMode="auto">
          <a:xfrm>
            <a:off x="2309813" y="3157538"/>
            <a:ext cx="2569934" cy="461665"/>
          </a:xfrm>
          <a:prstGeom prst="rect">
            <a:avLst/>
          </a:prstGeom>
          <a:noFill/>
          <a:ln w="9525">
            <a:noFill/>
            <a:miter lim="800000"/>
            <a:headEnd/>
            <a:tailEnd/>
          </a:ln>
          <a:effectLst/>
        </p:spPr>
        <p:txBody>
          <a:bodyPr wrap="none">
            <a:spAutoFit/>
          </a:bodyPr>
          <a:lstStyle/>
          <a:p>
            <a:r>
              <a:rPr lang="en-US" sz="2400">
                <a:latin typeface="+mn-lt"/>
              </a:rPr>
              <a:t>NH</a:t>
            </a:r>
            <a:r>
              <a:rPr lang="en-US" sz="2400" baseline="-25000">
                <a:latin typeface="+mn-lt"/>
              </a:rPr>
              <a:t>2</a:t>
            </a:r>
            <a:r>
              <a:rPr lang="en-US" sz="2400">
                <a:latin typeface="+mn-lt"/>
              </a:rPr>
              <a:t>CHCH</a:t>
            </a:r>
            <a:r>
              <a:rPr lang="en-US" sz="2400" baseline="-25000">
                <a:latin typeface="+mn-lt"/>
              </a:rPr>
              <a:t>3</a:t>
            </a:r>
            <a:r>
              <a:rPr lang="en-US" sz="2400">
                <a:latin typeface="+mn-lt"/>
              </a:rPr>
              <a:t>CO</a:t>
            </a:r>
            <a:r>
              <a:rPr lang="en-US" sz="2400" baseline="-25000">
                <a:latin typeface="+mn-lt"/>
              </a:rPr>
              <a:t>2</a:t>
            </a:r>
            <a:r>
              <a:rPr lang="en-US" sz="2400">
                <a:latin typeface="+mn-lt"/>
              </a:rPr>
              <a:t>H</a:t>
            </a:r>
            <a:endParaRPr lang="en-US" sz="2400" baseline="-25000">
              <a:latin typeface="+mn-lt"/>
            </a:endParaRPr>
          </a:p>
        </p:txBody>
      </p:sp>
      <p:sp>
        <p:nvSpPr>
          <p:cNvPr id="48133" name="Rectangle 5"/>
          <p:cNvSpPr>
            <a:spLocks noChangeArrowheads="1"/>
          </p:cNvSpPr>
          <p:nvPr/>
        </p:nvSpPr>
        <p:spPr bwMode="auto">
          <a:xfrm>
            <a:off x="280988" y="4918075"/>
            <a:ext cx="2879314" cy="461665"/>
          </a:xfrm>
          <a:prstGeom prst="rect">
            <a:avLst/>
          </a:prstGeom>
          <a:noFill/>
          <a:ln w="9525">
            <a:noFill/>
            <a:miter lim="800000"/>
            <a:headEnd/>
            <a:tailEnd/>
          </a:ln>
          <a:effectLst/>
        </p:spPr>
        <p:txBody>
          <a:bodyPr wrap="none">
            <a:spAutoFit/>
          </a:bodyPr>
          <a:lstStyle/>
          <a:p>
            <a:r>
              <a:rPr lang="en-US" sz="2400">
                <a:latin typeface="+mn-lt"/>
              </a:rPr>
              <a:t>NH</a:t>
            </a:r>
            <a:r>
              <a:rPr lang="en-US" sz="2400" baseline="-25000">
                <a:latin typeface="+mn-lt"/>
              </a:rPr>
              <a:t>2</a:t>
            </a:r>
            <a:r>
              <a:rPr lang="en-US" sz="2400">
                <a:latin typeface="+mn-lt"/>
              </a:rPr>
              <a:t>C</a:t>
            </a:r>
            <a:r>
              <a:rPr lang="en-US" sz="2400" baseline="-25000">
                <a:latin typeface="+mn-lt"/>
              </a:rPr>
              <a:t>10</a:t>
            </a:r>
            <a:r>
              <a:rPr lang="en-US" sz="2400">
                <a:latin typeface="+mn-lt"/>
              </a:rPr>
              <a:t>H</a:t>
            </a:r>
            <a:r>
              <a:rPr lang="en-US" sz="2400" baseline="-25000">
                <a:latin typeface="+mn-lt"/>
              </a:rPr>
              <a:t>9</a:t>
            </a:r>
            <a:r>
              <a:rPr lang="en-US" sz="2400">
                <a:latin typeface="+mn-lt"/>
              </a:rPr>
              <a:t>NHCO</a:t>
            </a:r>
            <a:r>
              <a:rPr lang="en-US" sz="2400" baseline="-25000">
                <a:latin typeface="+mn-lt"/>
              </a:rPr>
              <a:t>2</a:t>
            </a:r>
            <a:r>
              <a:rPr lang="en-US" sz="2400">
                <a:latin typeface="+mn-lt"/>
              </a:rPr>
              <a:t>H</a:t>
            </a:r>
          </a:p>
        </p:txBody>
      </p:sp>
      <p:sp>
        <p:nvSpPr>
          <p:cNvPr id="48134" name="Text Box 6"/>
          <p:cNvSpPr txBox="1">
            <a:spLocks noChangeArrowheads="1"/>
          </p:cNvSpPr>
          <p:nvPr/>
        </p:nvSpPr>
        <p:spPr bwMode="auto">
          <a:xfrm>
            <a:off x="5702300" y="3427413"/>
            <a:ext cx="1904689" cy="523220"/>
          </a:xfrm>
          <a:prstGeom prst="rect">
            <a:avLst/>
          </a:prstGeom>
          <a:noFill/>
          <a:ln w="9525">
            <a:noFill/>
            <a:miter lim="800000"/>
            <a:headEnd/>
            <a:tailEnd/>
          </a:ln>
          <a:effectLst/>
        </p:spPr>
        <p:txBody>
          <a:bodyPr wrap="none">
            <a:spAutoFit/>
          </a:bodyPr>
          <a:lstStyle/>
          <a:p>
            <a:r>
              <a:rPr lang="en-US" sz="2800">
                <a:latin typeface="+mn-lt"/>
              </a:rPr>
              <a:t>Formulas?</a:t>
            </a:r>
          </a:p>
        </p:txBody>
      </p:sp>
      <p:grpSp>
        <p:nvGrpSpPr>
          <p:cNvPr id="48135" name="Group 7"/>
          <p:cNvGrpSpPr>
            <a:grpSpLocks/>
          </p:cNvGrpSpPr>
          <p:nvPr/>
        </p:nvGrpSpPr>
        <p:grpSpPr bwMode="auto">
          <a:xfrm>
            <a:off x="5719763" y="1239838"/>
            <a:ext cx="3128962" cy="1606550"/>
            <a:chOff x="3603" y="781"/>
            <a:chExt cx="1971" cy="1012"/>
          </a:xfrm>
        </p:grpSpPr>
        <p:sp>
          <p:nvSpPr>
            <p:cNvPr id="48136" name="Text Box 8"/>
            <p:cNvSpPr txBox="1">
              <a:spLocks noChangeArrowheads="1"/>
            </p:cNvSpPr>
            <p:nvPr/>
          </p:nvSpPr>
          <p:spPr bwMode="auto">
            <a:xfrm>
              <a:off x="3603" y="781"/>
              <a:ext cx="1763" cy="601"/>
            </a:xfrm>
            <a:prstGeom prst="rect">
              <a:avLst/>
            </a:prstGeom>
            <a:noFill/>
            <a:ln w="9525">
              <a:noFill/>
              <a:miter lim="800000"/>
              <a:headEnd/>
              <a:tailEnd/>
            </a:ln>
            <a:effectLst/>
          </p:spPr>
          <p:txBody>
            <a:bodyPr wrap="none">
              <a:spAutoFit/>
            </a:bodyPr>
            <a:lstStyle/>
            <a:p>
              <a:r>
                <a:rPr lang="en-US" sz="2800">
                  <a:latin typeface="+mn-lt"/>
                </a:rPr>
                <a:t>What elements</a:t>
              </a:r>
            </a:p>
            <a:p>
              <a:r>
                <a:rPr lang="en-US" sz="2800">
                  <a:latin typeface="+mn-lt"/>
                </a:rPr>
                <a:t>are present?</a:t>
              </a:r>
            </a:p>
          </p:txBody>
        </p:sp>
        <p:pic>
          <p:nvPicPr>
            <p:cNvPr id="48137" name="Picture 9" descr="l22_chime_colors"/>
            <p:cNvPicPr>
              <a:picLocks noChangeAspect="1" noChangeArrowheads="1"/>
            </p:cNvPicPr>
            <p:nvPr/>
          </p:nvPicPr>
          <p:blipFill>
            <a:blip r:embed="rId4" cstate="print"/>
            <a:srcRect/>
            <a:stretch>
              <a:fillRect/>
            </a:stretch>
          </p:blipFill>
          <p:spPr bwMode="auto">
            <a:xfrm>
              <a:off x="3603" y="1426"/>
              <a:ext cx="1971" cy="367"/>
            </a:xfrm>
            <a:prstGeom prst="rect">
              <a:avLst/>
            </a:prstGeom>
            <a:noFill/>
          </p:spPr>
        </p:pic>
      </p:grpSp>
      <p:sp>
        <p:nvSpPr>
          <p:cNvPr id="48138" name="Text Box 10"/>
          <p:cNvSpPr txBox="1">
            <a:spLocks noChangeArrowheads="1"/>
          </p:cNvSpPr>
          <p:nvPr/>
        </p:nvSpPr>
        <p:spPr bwMode="auto">
          <a:xfrm>
            <a:off x="373063" y="6070600"/>
            <a:ext cx="5256212" cy="641350"/>
          </a:xfrm>
          <a:prstGeom prst="rect">
            <a:avLst/>
          </a:prstGeom>
          <a:noFill/>
          <a:ln w="9525">
            <a:noFill/>
            <a:miter lim="800000"/>
            <a:headEnd/>
            <a:tailEnd/>
          </a:ln>
          <a:effectLst/>
        </p:spPr>
        <p:txBody>
          <a:bodyPr>
            <a:spAutoFit/>
          </a:bodyPr>
          <a:lstStyle/>
          <a:p>
            <a:r>
              <a:rPr lang="en-US" i="1" dirty="0">
                <a:latin typeface="+mn-lt"/>
              </a:rPr>
              <a:t>family of amino acids –</a:t>
            </a:r>
          </a:p>
          <a:p>
            <a:r>
              <a:rPr lang="en-US" i="1" dirty="0">
                <a:latin typeface="+mn-lt"/>
              </a:rPr>
              <a:t>acid group + amino group -- also in foods we eat</a:t>
            </a:r>
          </a:p>
        </p:txBody>
      </p:sp>
      <p:pic>
        <p:nvPicPr>
          <p:cNvPr id="48139" name="Picture 11" descr="glycine"/>
          <p:cNvPicPr>
            <a:picLocks noChangeAspect="1" noChangeArrowheads="1"/>
          </p:cNvPicPr>
          <p:nvPr/>
        </p:nvPicPr>
        <p:blipFill>
          <a:blip r:embed="rId5" cstate="print"/>
          <a:srcRect/>
          <a:stretch>
            <a:fillRect/>
          </a:stretch>
        </p:blipFill>
        <p:spPr bwMode="auto">
          <a:xfrm>
            <a:off x="409575" y="1343025"/>
            <a:ext cx="1252538" cy="912813"/>
          </a:xfrm>
          <a:prstGeom prst="rect">
            <a:avLst/>
          </a:prstGeom>
          <a:ln>
            <a:noFill/>
          </a:ln>
          <a:effectLst>
            <a:outerShdw blurRad="292100" dist="139700" dir="2700000" algn="tl" rotWithShape="0">
              <a:srgbClr val="333333">
                <a:alpha val="65000"/>
              </a:srgbClr>
            </a:outerShdw>
          </a:effectLst>
        </p:spPr>
      </p:pic>
      <p:pic>
        <p:nvPicPr>
          <p:cNvPr id="48140" name="Picture 12" descr="alanine"/>
          <p:cNvPicPr>
            <a:picLocks noChangeAspect="1" noChangeArrowheads="1"/>
          </p:cNvPicPr>
          <p:nvPr/>
        </p:nvPicPr>
        <p:blipFill>
          <a:blip r:embed="rId6" cstate="print"/>
          <a:srcRect/>
          <a:stretch>
            <a:fillRect/>
          </a:stretch>
        </p:blipFill>
        <p:spPr bwMode="auto">
          <a:xfrm>
            <a:off x="385763" y="2794000"/>
            <a:ext cx="1824037" cy="1385888"/>
          </a:xfrm>
          <a:prstGeom prst="rect">
            <a:avLst/>
          </a:prstGeom>
          <a:ln>
            <a:noFill/>
          </a:ln>
          <a:effectLst>
            <a:outerShdw blurRad="292100" dist="139700" dir="2700000" algn="tl" rotWithShape="0">
              <a:srgbClr val="333333">
                <a:alpha val="65000"/>
              </a:srgbClr>
            </a:outerShdw>
          </a:effectLst>
        </p:spPr>
      </p:pic>
      <p:sp>
        <p:nvSpPr>
          <p:cNvPr id="48141" name="Text Box 13"/>
          <p:cNvSpPr txBox="1">
            <a:spLocks noChangeArrowheads="1"/>
          </p:cNvSpPr>
          <p:nvPr/>
        </p:nvSpPr>
        <p:spPr bwMode="auto">
          <a:xfrm>
            <a:off x="5402263" y="4129088"/>
            <a:ext cx="3467616" cy="1200329"/>
          </a:xfrm>
          <a:prstGeom prst="rect">
            <a:avLst/>
          </a:prstGeom>
          <a:noFill/>
          <a:ln w="9525">
            <a:noFill/>
            <a:miter lim="800000"/>
            <a:headEnd/>
            <a:tailEnd/>
          </a:ln>
          <a:effectLst/>
        </p:spPr>
        <p:txBody>
          <a:bodyPr wrap="none">
            <a:spAutoFit/>
          </a:bodyPr>
          <a:lstStyle/>
          <a:p>
            <a:r>
              <a:rPr lang="en-US" sz="2400">
                <a:latin typeface="+mn-lt"/>
              </a:rPr>
              <a:t>What groups of atoms </a:t>
            </a:r>
          </a:p>
          <a:p>
            <a:r>
              <a:rPr lang="en-US" sz="2400">
                <a:latin typeface="+mn-lt"/>
              </a:rPr>
              <a:t>are common to all </a:t>
            </a:r>
          </a:p>
          <a:p>
            <a:r>
              <a:rPr lang="en-US" sz="2400">
                <a:latin typeface="+mn-lt"/>
              </a:rPr>
              <a:t>three molecules?</a:t>
            </a:r>
          </a:p>
        </p:txBody>
      </p:sp>
      <p:sp>
        <p:nvSpPr>
          <p:cNvPr id="48142" name="Rectangle 14"/>
          <p:cNvSpPr>
            <a:spLocks noChangeArrowheads="1"/>
          </p:cNvSpPr>
          <p:nvPr/>
        </p:nvSpPr>
        <p:spPr bwMode="auto">
          <a:xfrm>
            <a:off x="6083300" y="5507038"/>
            <a:ext cx="2839239" cy="1077218"/>
          </a:xfrm>
          <a:prstGeom prst="rect">
            <a:avLst/>
          </a:prstGeom>
          <a:noFill/>
          <a:ln w="9525">
            <a:noFill/>
            <a:miter lim="800000"/>
            <a:headEnd/>
            <a:tailEnd/>
          </a:ln>
          <a:effectLst/>
        </p:spPr>
        <p:txBody>
          <a:bodyPr wrap="none">
            <a:spAutoFit/>
          </a:bodyPr>
          <a:lstStyle/>
          <a:p>
            <a:r>
              <a:rPr lang="en-US" sz="2400" dirty="0">
                <a:latin typeface="+mn-lt"/>
              </a:rPr>
              <a:t>NH</a:t>
            </a:r>
            <a:r>
              <a:rPr lang="en-US" sz="2400" baseline="-25000" dirty="0">
                <a:latin typeface="+mn-lt"/>
              </a:rPr>
              <a:t>2</a:t>
            </a:r>
            <a:r>
              <a:rPr lang="en-US" sz="2400" baseline="30000" dirty="0">
                <a:latin typeface="+mn-lt"/>
              </a:rPr>
              <a:t>__ </a:t>
            </a:r>
            <a:r>
              <a:rPr lang="en-US" sz="2400" dirty="0">
                <a:latin typeface="+mn-lt"/>
              </a:rPr>
              <a:t>(amine)</a:t>
            </a:r>
          </a:p>
          <a:p>
            <a:endParaRPr lang="en-US" sz="2400" baseline="30000" dirty="0">
              <a:latin typeface="+mn-lt"/>
            </a:endParaRPr>
          </a:p>
          <a:p>
            <a:r>
              <a:rPr lang="en-US" baseline="30000" dirty="0">
                <a:latin typeface="+mn-lt"/>
              </a:rPr>
              <a:t>__ </a:t>
            </a:r>
            <a:r>
              <a:rPr lang="en-US" sz="2400" dirty="0">
                <a:latin typeface="+mn-lt"/>
              </a:rPr>
              <a:t>CO</a:t>
            </a:r>
            <a:r>
              <a:rPr lang="en-US" sz="2400" baseline="-25000" dirty="0">
                <a:latin typeface="+mn-lt"/>
              </a:rPr>
              <a:t>2</a:t>
            </a:r>
            <a:r>
              <a:rPr lang="en-US" sz="2400" dirty="0">
                <a:latin typeface="+mn-lt"/>
              </a:rPr>
              <a:t>H (Carboxyl)</a:t>
            </a:r>
          </a:p>
        </p:txBody>
      </p:sp>
      <p:pic>
        <p:nvPicPr>
          <p:cNvPr id="48143" name="Picture 15" descr="tryptophan-300dpi-double"/>
          <p:cNvPicPr>
            <a:picLocks noChangeAspect="1" noChangeArrowheads="1"/>
          </p:cNvPicPr>
          <p:nvPr/>
        </p:nvPicPr>
        <p:blipFill>
          <a:blip r:embed="rId7" cstate="print"/>
          <a:srcRect/>
          <a:stretch>
            <a:fillRect/>
          </a:stretch>
        </p:blipFill>
        <p:spPr bwMode="auto">
          <a:xfrm>
            <a:off x="3170238" y="4037013"/>
            <a:ext cx="1571625" cy="183197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92678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1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1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p:bldP spid="48132" grpId="0"/>
      <p:bldP spid="48133" grpId="0"/>
      <p:bldP spid="48141" grpId="0"/>
      <p:bldP spid="4814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0"/>
            <a:ext cx="9144000" cy="1231900"/>
          </a:xfrm>
          <a:noFill/>
          <a:ln/>
        </p:spPr>
        <p:txBody>
          <a:bodyPr lIns="92075" tIns="46037" rIns="92075" bIns="46037">
            <a:normAutofit fontScale="90000"/>
          </a:bodyPr>
          <a:lstStyle/>
          <a:p>
            <a:r>
              <a:rPr lang="en-US" dirty="0" smtClean="0"/>
              <a:t>Deducing molecular formulae and structures: Time-of-Flight </a:t>
            </a:r>
            <a:r>
              <a:rPr lang="en-US" dirty="0"/>
              <a:t>Mass Spectrometer</a:t>
            </a:r>
          </a:p>
        </p:txBody>
      </p:sp>
      <p:sp>
        <p:nvSpPr>
          <p:cNvPr id="51203" name="Oval 3"/>
          <p:cNvSpPr>
            <a:spLocks noChangeArrowheads="1"/>
          </p:cNvSpPr>
          <p:nvPr/>
        </p:nvSpPr>
        <p:spPr bwMode="auto">
          <a:xfrm>
            <a:off x="2033665" y="2743200"/>
            <a:ext cx="457200" cy="1219200"/>
          </a:xfrm>
          <a:prstGeom prst="ellipse">
            <a:avLst/>
          </a:prstGeom>
          <a:solidFill>
            <a:srgbClr val="FF9933"/>
          </a:solidFill>
          <a:ln w="12700">
            <a:noFill/>
            <a:round/>
            <a:headEnd type="none" w="sm" len="sm"/>
            <a:tailEnd type="none" w="sm" len="sm"/>
          </a:ln>
          <a:effectLst/>
          <a:scene3d>
            <a:camera prst="orthographicFront">
              <a:rot lat="0" lon="0" rev="0"/>
            </a:camera>
            <a:lightRig rig="contrasting" dir="t">
              <a:rot lat="0" lon="0" rev="7800000"/>
            </a:lightRig>
          </a:scene3d>
          <a:sp3d>
            <a:bevelT w="139700" h="139700"/>
          </a:sp3d>
        </p:spPr>
        <p:txBody>
          <a:bodyPr wrap="none" anchor="ctr"/>
          <a:lstStyle/>
          <a:p>
            <a:endParaRPr lang="en-US"/>
          </a:p>
        </p:txBody>
      </p:sp>
      <p:sp>
        <p:nvSpPr>
          <p:cNvPr id="51204" name="Oval 4"/>
          <p:cNvSpPr>
            <a:spLocks noChangeArrowheads="1"/>
          </p:cNvSpPr>
          <p:nvPr/>
        </p:nvSpPr>
        <p:spPr bwMode="auto">
          <a:xfrm>
            <a:off x="2197178" y="3111500"/>
            <a:ext cx="152400" cy="457200"/>
          </a:xfrm>
          <a:prstGeom prst="ellipse">
            <a:avLst/>
          </a:prstGeom>
          <a:solidFill>
            <a:schemeClr val="bg1"/>
          </a:solidFill>
          <a:ln w="12700">
            <a:noFill/>
            <a:round/>
            <a:headEnd type="none" w="sm" len="sm"/>
            <a:tailEnd type="none" w="sm" len="sm"/>
          </a:ln>
          <a:effectLst/>
          <a:scene3d>
            <a:camera prst="orthographicFront">
              <a:rot lat="0" lon="0" rev="0"/>
            </a:camera>
            <a:lightRig rig="contrasting" dir="t">
              <a:rot lat="0" lon="0" rev="7800000"/>
            </a:lightRig>
          </a:scene3d>
          <a:sp3d>
            <a:bevelT w="139700" h="139700"/>
          </a:sp3d>
        </p:spPr>
        <p:txBody>
          <a:bodyPr wrap="none" anchor="ctr"/>
          <a:lstStyle/>
          <a:p>
            <a:endParaRPr lang="en-US"/>
          </a:p>
        </p:txBody>
      </p:sp>
      <p:sp>
        <p:nvSpPr>
          <p:cNvPr id="51205" name="Oval 5"/>
          <p:cNvSpPr>
            <a:spLocks noChangeArrowheads="1"/>
          </p:cNvSpPr>
          <p:nvPr/>
        </p:nvSpPr>
        <p:spPr bwMode="auto">
          <a:xfrm>
            <a:off x="2514600" y="2743200"/>
            <a:ext cx="457200" cy="1219200"/>
          </a:xfrm>
          <a:prstGeom prst="ellipse">
            <a:avLst/>
          </a:prstGeom>
          <a:solidFill>
            <a:srgbClr val="FF9933"/>
          </a:solidFill>
          <a:ln w="12700">
            <a:noFill/>
            <a:round/>
            <a:headEnd type="none" w="sm" len="sm"/>
            <a:tailEnd type="none" w="sm" len="sm"/>
          </a:ln>
          <a:effectLst/>
          <a:scene3d>
            <a:camera prst="orthographicFront">
              <a:rot lat="0" lon="0" rev="0"/>
            </a:camera>
            <a:lightRig rig="contrasting" dir="t">
              <a:rot lat="0" lon="0" rev="7800000"/>
            </a:lightRig>
          </a:scene3d>
          <a:sp3d>
            <a:bevelT w="139700" h="139700"/>
          </a:sp3d>
        </p:spPr>
        <p:txBody>
          <a:bodyPr wrap="none" anchor="ctr"/>
          <a:lstStyle/>
          <a:p>
            <a:endParaRPr lang="en-US"/>
          </a:p>
        </p:txBody>
      </p:sp>
      <p:sp>
        <p:nvSpPr>
          <p:cNvPr id="51206" name="Oval 6"/>
          <p:cNvSpPr>
            <a:spLocks noChangeArrowheads="1"/>
          </p:cNvSpPr>
          <p:nvPr/>
        </p:nvSpPr>
        <p:spPr bwMode="auto">
          <a:xfrm>
            <a:off x="5638800" y="2743200"/>
            <a:ext cx="457200" cy="1219200"/>
          </a:xfrm>
          <a:prstGeom prst="ellipse">
            <a:avLst/>
          </a:prstGeom>
          <a:solidFill>
            <a:srgbClr val="00B050"/>
          </a:solidFill>
          <a:ln w="12700">
            <a:noFill/>
            <a:round/>
            <a:headEnd type="none" w="sm" len="sm"/>
            <a:tailEnd type="none" w="sm" len="sm"/>
          </a:ln>
          <a:effectLst/>
          <a:scene3d>
            <a:camera prst="orthographicFront">
              <a:rot lat="0" lon="0" rev="0"/>
            </a:camera>
            <a:lightRig rig="contrasting" dir="t">
              <a:rot lat="0" lon="0" rev="7800000"/>
            </a:lightRig>
          </a:scene3d>
          <a:sp3d>
            <a:bevelT w="139700" h="139700"/>
          </a:sp3d>
        </p:spPr>
        <p:txBody>
          <a:bodyPr wrap="none" anchor="ctr"/>
          <a:lstStyle/>
          <a:p>
            <a:endParaRPr lang="en-US"/>
          </a:p>
        </p:txBody>
      </p:sp>
      <p:sp>
        <p:nvSpPr>
          <p:cNvPr id="51207" name="Text Box 7"/>
          <p:cNvSpPr txBox="1">
            <a:spLocks noChangeArrowheads="1"/>
          </p:cNvSpPr>
          <p:nvPr/>
        </p:nvSpPr>
        <p:spPr bwMode="auto">
          <a:xfrm>
            <a:off x="1600200" y="2133600"/>
            <a:ext cx="6477000" cy="396875"/>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sz="2000" dirty="0" smtClean="0">
                <a:latin typeface="Comic Sans MS" pitchFamily="66" charset="0"/>
              </a:rPr>
              <a:t>accelerator </a:t>
            </a:r>
            <a:r>
              <a:rPr lang="en-US" sz="2000" dirty="0">
                <a:latin typeface="Comic Sans MS" pitchFamily="66" charset="0"/>
              </a:rPr>
              <a:t>plates           	detector</a:t>
            </a:r>
            <a:endParaRPr lang="en-US" sz="2400" dirty="0">
              <a:latin typeface="Comic Sans MS" pitchFamily="66" charset="0"/>
            </a:endParaRPr>
          </a:p>
        </p:txBody>
      </p:sp>
      <p:sp>
        <p:nvSpPr>
          <p:cNvPr id="51208" name="Text Box 8"/>
          <p:cNvSpPr txBox="1">
            <a:spLocks noChangeArrowheads="1"/>
          </p:cNvSpPr>
          <p:nvPr/>
        </p:nvSpPr>
        <p:spPr bwMode="auto">
          <a:xfrm>
            <a:off x="76200" y="2949714"/>
            <a:ext cx="1828800" cy="707886"/>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sz="2000" dirty="0">
                <a:latin typeface="Comic Sans MS" pitchFamily="66" charset="0"/>
              </a:rPr>
              <a:t>positive </a:t>
            </a:r>
            <a:r>
              <a:rPr lang="en-US" sz="2000" dirty="0" smtClean="0">
                <a:latin typeface="Comic Sans MS" pitchFamily="66" charset="0"/>
              </a:rPr>
              <a:t>fragments</a:t>
            </a:r>
            <a:endParaRPr lang="en-US" sz="2000" dirty="0">
              <a:latin typeface="Comic Sans MS" pitchFamily="66" charset="0"/>
            </a:endParaRPr>
          </a:p>
        </p:txBody>
      </p:sp>
      <p:sp>
        <p:nvSpPr>
          <p:cNvPr id="51209" name="Oval 9"/>
          <p:cNvSpPr>
            <a:spLocks noChangeArrowheads="1"/>
          </p:cNvSpPr>
          <p:nvPr/>
        </p:nvSpPr>
        <p:spPr bwMode="auto">
          <a:xfrm>
            <a:off x="3200400" y="3276600"/>
            <a:ext cx="152400" cy="152400"/>
          </a:xfrm>
          <a:prstGeom prst="ellipse">
            <a:avLst/>
          </a:prstGeom>
          <a:solidFill>
            <a:schemeClr val="bg2"/>
          </a:solidFill>
          <a:ln w="12700">
            <a:noFill/>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51210" name="Oval 10"/>
          <p:cNvSpPr>
            <a:spLocks noChangeArrowheads="1"/>
          </p:cNvSpPr>
          <p:nvPr/>
        </p:nvSpPr>
        <p:spPr bwMode="auto">
          <a:xfrm>
            <a:off x="3505200" y="3352800"/>
            <a:ext cx="152400" cy="152400"/>
          </a:xfrm>
          <a:prstGeom prst="ellipse">
            <a:avLst/>
          </a:prstGeom>
          <a:solidFill>
            <a:schemeClr val="bg2"/>
          </a:solidFill>
          <a:ln w="12700">
            <a:noFill/>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51211" name="Oval 11"/>
          <p:cNvSpPr>
            <a:spLocks noChangeArrowheads="1"/>
          </p:cNvSpPr>
          <p:nvPr/>
        </p:nvSpPr>
        <p:spPr bwMode="auto">
          <a:xfrm>
            <a:off x="3733800" y="3200400"/>
            <a:ext cx="152400" cy="152400"/>
          </a:xfrm>
          <a:prstGeom prst="ellipse">
            <a:avLst/>
          </a:prstGeom>
          <a:solidFill>
            <a:schemeClr val="bg2"/>
          </a:solidFill>
          <a:ln w="12700">
            <a:noFill/>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51212" name="Oval 12"/>
          <p:cNvSpPr>
            <a:spLocks noChangeArrowheads="1"/>
          </p:cNvSpPr>
          <p:nvPr/>
        </p:nvSpPr>
        <p:spPr bwMode="auto">
          <a:xfrm>
            <a:off x="4572000" y="3276600"/>
            <a:ext cx="152400" cy="152400"/>
          </a:xfrm>
          <a:prstGeom prst="ellipse">
            <a:avLst/>
          </a:prstGeom>
          <a:solidFill>
            <a:schemeClr val="bg2"/>
          </a:solidFill>
          <a:ln w="12700">
            <a:noFill/>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51213" name="Oval 13"/>
          <p:cNvSpPr>
            <a:spLocks noChangeArrowheads="1"/>
          </p:cNvSpPr>
          <p:nvPr/>
        </p:nvSpPr>
        <p:spPr bwMode="auto">
          <a:xfrm>
            <a:off x="4876800" y="3352800"/>
            <a:ext cx="152400" cy="152400"/>
          </a:xfrm>
          <a:prstGeom prst="ellipse">
            <a:avLst/>
          </a:prstGeom>
          <a:solidFill>
            <a:schemeClr val="bg2"/>
          </a:solidFill>
          <a:ln w="12700">
            <a:noFill/>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51214" name="Oval 14"/>
          <p:cNvSpPr>
            <a:spLocks noChangeArrowheads="1"/>
          </p:cNvSpPr>
          <p:nvPr/>
        </p:nvSpPr>
        <p:spPr bwMode="auto">
          <a:xfrm>
            <a:off x="5410200" y="3276600"/>
            <a:ext cx="152400" cy="152400"/>
          </a:xfrm>
          <a:prstGeom prst="ellipse">
            <a:avLst/>
          </a:prstGeom>
          <a:solidFill>
            <a:schemeClr val="bg2"/>
          </a:solidFill>
          <a:ln w="12700">
            <a:noFill/>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51215" name="Oval 15"/>
          <p:cNvSpPr>
            <a:spLocks noChangeArrowheads="1"/>
          </p:cNvSpPr>
          <p:nvPr/>
        </p:nvSpPr>
        <p:spPr bwMode="auto">
          <a:xfrm>
            <a:off x="1676400" y="3200400"/>
            <a:ext cx="152400" cy="152400"/>
          </a:xfrm>
          <a:prstGeom prst="ellipse">
            <a:avLst/>
          </a:prstGeom>
          <a:solidFill>
            <a:schemeClr val="bg2"/>
          </a:solidFill>
          <a:ln w="12700">
            <a:noFill/>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51216" name="Oval 16"/>
          <p:cNvSpPr>
            <a:spLocks noChangeArrowheads="1"/>
          </p:cNvSpPr>
          <p:nvPr/>
        </p:nvSpPr>
        <p:spPr bwMode="auto">
          <a:xfrm>
            <a:off x="1828800" y="3200400"/>
            <a:ext cx="152400" cy="152400"/>
          </a:xfrm>
          <a:prstGeom prst="ellipse">
            <a:avLst/>
          </a:prstGeom>
          <a:solidFill>
            <a:schemeClr val="bg2"/>
          </a:solidFill>
          <a:ln w="12700">
            <a:noFill/>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51217" name="Oval 17"/>
          <p:cNvSpPr>
            <a:spLocks noChangeArrowheads="1"/>
          </p:cNvSpPr>
          <p:nvPr/>
        </p:nvSpPr>
        <p:spPr bwMode="auto">
          <a:xfrm>
            <a:off x="1676400" y="3352800"/>
            <a:ext cx="152400" cy="152400"/>
          </a:xfrm>
          <a:prstGeom prst="ellipse">
            <a:avLst/>
          </a:prstGeom>
          <a:solidFill>
            <a:schemeClr val="bg2"/>
          </a:solidFill>
          <a:ln w="12700">
            <a:noFill/>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51218" name="Oval 18"/>
          <p:cNvSpPr>
            <a:spLocks noChangeArrowheads="1"/>
          </p:cNvSpPr>
          <p:nvPr/>
        </p:nvSpPr>
        <p:spPr bwMode="auto">
          <a:xfrm>
            <a:off x="1828800" y="3276600"/>
            <a:ext cx="152400" cy="152400"/>
          </a:xfrm>
          <a:prstGeom prst="ellipse">
            <a:avLst/>
          </a:prstGeom>
          <a:solidFill>
            <a:schemeClr val="bg2"/>
          </a:solidFill>
          <a:ln w="12700">
            <a:noFill/>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51219" name="Oval 19"/>
          <p:cNvSpPr>
            <a:spLocks noChangeArrowheads="1"/>
          </p:cNvSpPr>
          <p:nvPr/>
        </p:nvSpPr>
        <p:spPr bwMode="auto">
          <a:xfrm>
            <a:off x="1828800" y="3048000"/>
            <a:ext cx="152400" cy="152400"/>
          </a:xfrm>
          <a:prstGeom prst="ellipse">
            <a:avLst/>
          </a:prstGeom>
          <a:solidFill>
            <a:schemeClr val="bg2"/>
          </a:solidFill>
          <a:ln w="12700">
            <a:noFill/>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51221" name="Line 21"/>
          <p:cNvSpPr>
            <a:spLocks noChangeShapeType="1"/>
          </p:cNvSpPr>
          <p:nvPr/>
        </p:nvSpPr>
        <p:spPr bwMode="auto">
          <a:xfrm>
            <a:off x="2590800" y="4038600"/>
            <a:ext cx="0" cy="609600"/>
          </a:xfrm>
          <a:prstGeom prst="line">
            <a:avLst/>
          </a:prstGeom>
          <a:noFill/>
          <a:ln w="38100">
            <a:solidFill>
              <a:schemeClr val="tx1"/>
            </a:solidFill>
            <a:round/>
            <a:headEnd type="none" w="sm" len="sm"/>
            <a:tailEnd type="none" w="sm" len="sm"/>
          </a:ln>
          <a:effectLst/>
        </p:spPr>
        <p:txBody>
          <a:bodyPr wrap="none" anchor="ctr"/>
          <a:lstStyle/>
          <a:p>
            <a:endParaRPr lang="en-US"/>
          </a:p>
        </p:txBody>
      </p:sp>
      <p:sp>
        <p:nvSpPr>
          <p:cNvPr id="51222" name="Line 22"/>
          <p:cNvSpPr>
            <a:spLocks noChangeShapeType="1"/>
          </p:cNvSpPr>
          <p:nvPr/>
        </p:nvSpPr>
        <p:spPr bwMode="auto">
          <a:xfrm>
            <a:off x="5943600" y="4114800"/>
            <a:ext cx="0" cy="609600"/>
          </a:xfrm>
          <a:prstGeom prst="line">
            <a:avLst/>
          </a:prstGeom>
          <a:noFill/>
          <a:ln w="38100">
            <a:solidFill>
              <a:schemeClr val="tx1"/>
            </a:solidFill>
            <a:round/>
            <a:headEnd type="none" w="sm" len="sm"/>
            <a:tailEnd type="none" w="sm" len="sm"/>
          </a:ln>
          <a:effectLst/>
        </p:spPr>
        <p:txBody>
          <a:bodyPr wrap="none" anchor="ctr"/>
          <a:lstStyle/>
          <a:p>
            <a:endParaRPr lang="en-US"/>
          </a:p>
        </p:txBody>
      </p:sp>
      <p:sp>
        <p:nvSpPr>
          <p:cNvPr id="51223" name="Line 23"/>
          <p:cNvSpPr>
            <a:spLocks noChangeShapeType="1"/>
          </p:cNvSpPr>
          <p:nvPr/>
        </p:nvSpPr>
        <p:spPr bwMode="auto">
          <a:xfrm>
            <a:off x="2590800" y="4343400"/>
            <a:ext cx="3352800" cy="0"/>
          </a:xfrm>
          <a:prstGeom prst="line">
            <a:avLst/>
          </a:prstGeom>
          <a:noFill/>
          <a:ln w="38100">
            <a:solidFill>
              <a:schemeClr val="tx1"/>
            </a:solidFill>
            <a:round/>
            <a:headEnd type="triangle" w="med" len="lg"/>
            <a:tailEnd type="triangle" w="med" len="lg"/>
          </a:ln>
          <a:effectLst/>
        </p:spPr>
        <p:txBody>
          <a:bodyPr wrap="none" anchor="ctr"/>
          <a:lstStyle/>
          <a:p>
            <a:endParaRPr lang="en-US"/>
          </a:p>
        </p:txBody>
      </p:sp>
      <p:sp>
        <p:nvSpPr>
          <p:cNvPr id="51224" name="Text Box 24"/>
          <p:cNvSpPr txBox="1">
            <a:spLocks noChangeArrowheads="1"/>
          </p:cNvSpPr>
          <p:nvPr/>
        </p:nvSpPr>
        <p:spPr bwMode="auto">
          <a:xfrm>
            <a:off x="2819400" y="4419600"/>
            <a:ext cx="2895600" cy="396875"/>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sz="2000">
                <a:latin typeface="Comic Sans MS" pitchFamily="66" charset="0"/>
              </a:rPr>
              <a:t>Length of flight path</a:t>
            </a:r>
            <a:endParaRPr lang="en-US" sz="2400">
              <a:latin typeface="Comic Sans MS" pitchFamily="66" charset="0"/>
            </a:endParaRPr>
          </a:p>
        </p:txBody>
      </p:sp>
      <p:sp>
        <p:nvSpPr>
          <p:cNvPr id="51225" name="Line 25"/>
          <p:cNvSpPr>
            <a:spLocks noChangeShapeType="1"/>
          </p:cNvSpPr>
          <p:nvPr/>
        </p:nvSpPr>
        <p:spPr bwMode="auto">
          <a:xfrm>
            <a:off x="1219200" y="3200400"/>
            <a:ext cx="381000" cy="76200"/>
          </a:xfrm>
          <a:prstGeom prst="line">
            <a:avLst/>
          </a:prstGeom>
          <a:noFill/>
          <a:ln w="38100">
            <a:solidFill>
              <a:schemeClr val="tx1"/>
            </a:solidFill>
            <a:round/>
            <a:headEnd type="none" w="sm" len="sm"/>
            <a:tailEnd type="triangle" w="med" len="med"/>
          </a:ln>
          <a:effectLst/>
        </p:spPr>
        <p:txBody>
          <a:bodyPr wrap="none" anchor="ctr"/>
          <a:lstStyle/>
          <a:p>
            <a:endParaRPr lang="en-US"/>
          </a:p>
        </p:txBody>
      </p:sp>
      <p:sp>
        <p:nvSpPr>
          <p:cNvPr id="51227" name="Text Box 27"/>
          <p:cNvSpPr txBox="1">
            <a:spLocks noChangeArrowheads="1"/>
          </p:cNvSpPr>
          <p:nvPr/>
        </p:nvSpPr>
        <p:spPr bwMode="auto">
          <a:xfrm>
            <a:off x="1905000" y="4876800"/>
            <a:ext cx="4914900" cy="400110"/>
          </a:xfrm>
          <a:prstGeom prst="rect">
            <a:avLst/>
          </a:prstGeom>
          <a:noFill/>
          <a:ln w="12700">
            <a:noFill/>
            <a:miter lim="800000"/>
            <a:headEnd type="none" w="sm" len="sm"/>
            <a:tailEnd type="none" w="sm" len="sm"/>
          </a:ln>
          <a:effectLst/>
        </p:spPr>
        <p:txBody>
          <a:bodyPr wrap="square">
            <a:spAutoFit/>
          </a:bodyPr>
          <a:lstStyle/>
          <a:p>
            <a:pPr eaLnBrk="0" hangingPunct="0">
              <a:spcBef>
                <a:spcPct val="50000"/>
              </a:spcBef>
              <a:spcAft>
                <a:spcPct val="80000"/>
              </a:spcAft>
            </a:pPr>
            <a:r>
              <a:rPr lang="en-US" sz="2000" dirty="0" smtClean="0">
                <a:solidFill>
                  <a:schemeClr val="tx2">
                    <a:lumMod val="60000"/>
                    <a:lumOff val="40000"/>
                  </a:schemeClr>
                </a:solidFill>
                <a:latin typeface="Comic Sans MS" pitchFamily="66" charset="0"/>
              </a:rPr>
              <a:t>kinetic </a:t>
            </a:r>
            <a:r>
              <a:rPr lang="en-US" sz="2000" dirty="0">
                <a:solidFill>
                  <a:schemeClr val="tx2">
                    <a:lumMod val="60000"/>
                    <a:lumOff val="40000"/>
                  </a:schemeClr>
                </a:solidFill>
                <a:latin typeface="Comic Sans MS" pitchFamily="66" charset="0"/>
              </a:rPr>
              <a:t>energy = </a:t>
            </a:r>
            <a:r>
              <a:rPr lang="en-US" sz="2000" dirty="0" smtClean="0">
                <a:solidFill>
                  <a:schemeClr val="tx2">
                    <a:lumMod val="60000"/>
                    <a:lumOff val="40000"/>
                  </a:schemeClr>
                </a:solidFill>
                <a:latin typeface="Comic Sans MS" pitchFamily="66" charset="0"/>
              </a:rPr>
              <a:t>½(</a:t>
            </a:r>
            <a:r>
              <a:rPr lang="en-US" sz="2000" dirty="0">
                <a:solidFill>
                  <a:schemeClr val="tx2">
                    <a:lumMod val="60000"/>
                    <a:lumOff val="40000"/>
                  </a:schemeClr>
                </a:solidFill>
                <a:latin typeface="Comic Sans MS" pitchFamily="66" charset="0"/>
              </a:rPr>
              <a:t>mass)(speed)</a:t>
            </a:r>
            <a:r>
              <a:rPr lang="en-US" sz="2000" baseline="30000" dirty="0">
                <a:solidFill>
                  <a:schemeClr val="tx2">
                    <a:lumMod val="60000"/>
                    <a:lumOff val="40000"/>
                  </a:schemeClr>
                </a:solidFill>
                <a:latin typeface="Comic Sans MS" pitchFamily="66" charset="0"/>
              </a:rPr>
              <a:t>2</a:t>
            </a:r>
            <a:endParaRPr lang="en-US" sz="2400" i="1" dirty="0">
              <a:solidFill>
                <a:schemeClr val="tx2">
                  <a:lumMod val="60000"/>
                  <a:lumOff val="40000"/>
                </a:schemeClr>
              </a:solidFill>
              <a:latin typeface="Comic Sans MS" pitchFamily="66" charset="0"/>
            </a:endParaRPr>
          </a:p>
        </p:txBody>
      </p:sp>
      <p:sp>
        <p:nvSpPr>
          <p:cNvPr id="51228" name="Oval 28"/>
          <p:cNvSpPr>
            <a:spLocks noChangeArrowheads="1"/>
          </p:cNvSpPr>
          <p:nvPr/>
        </p:nvSpPr>
        <p:spPr bwMode="auto">
          <a:xfrm>
            <a:off x="2667000" y="3124200"/>
            <a:ext cx="152400" cy="457200"/>
          </a:xfrm>
          <a:prstGeom prst="ellipse">
            <a:avLst/>
          </a:prstGeom>
          <a:solidFill>
            <a:schemeClr val="bg1"/>
          </a:solidFill>
          <a:ln w="12700">
            <a:noFill/>
            <a:round/>
            <a:headEnd type="none" w="sm" len="sm"/>
            <a:tailEnd type="none" w="sm" len="sm"/>
          </a:ln>
          <a:effectLst/>
          <a:scene3d>
            <a:camera prst="orthographicFront">
              <a:rot lat="0" lon="0" rev="0"/>
            </a:camera>
            <a:lightRig rig="contrasting" dir="t">
              <a:rot lat="0" lon="0" rev="7800000"/>
            </a:lightRig>
          </a:scene3d>
          <a:sp3d>
            <a:bevelT w="139700" h="139700"/>
          </a:sp3d>
        </p:spPr>
        <p:txBody>
          <a:bodyPr wrap="none" anchor="ctr"/>
          <a:lstStyle/>
          <a:p>
            <a:endParaRPr lang="en-US"/>
          </a:p>
        </p:txBody>
      </p:sp>
      <p:sp>
        <p:nvSpPr>
          <p:cNvPr id="51229" name="Text Box 29"/>
          <p:cNvSpPr txBox="1">
            <a:spLocks noChangeArrowheads="1"/>
          </p:cNvSpPr>
          <p:nvPr/>
        </p:nvSpPr>
        <p:spPr bwMode="auto">
          <a:xfrm>
            <a:off x="457200" y="5410200"/>
            <a:ext cx="8153400" cy="1015663"/>
          </a:xfrm>
          <a:prstGeom prst="rect">
            <a:avLst/>
          </a:prstGeom>
          <a:noFill/>
          <a:ln w="9525">
            <a:noFill/>
            <a:miter lim="800000"/>
            <a:headEnd/>
            <a:tailEnd/>
          </a:ln>
          <a:effectLst/>
        </p:spPr>
        <p:txBody>
          <a:bodyPr wrap="square">
            <a:spAutoFit/>
          </a:bodyPr>
          <a:lstStyle/>
          <a:p>
            <a:pPr algn="ctr">
              <a:spcBef>
                <a:spcPct val="50000"/>
              </a:spcBef>
            </a:pPr>
            <a:r>
              <a:rPr lang="en-US" sz="2000" dirty="0" smtClean="0">
                <a:latin typeface="Comic Sans MS" pitchFamily="66" charset="0"/>
              </a:rPr>
              <a:t>If all fragments are given the same kinetic energy, which ones </a:t>
            </a:r>
            <a:r>
              <a:rPr lang="en-US" sz="2000" dirty="0">
                <a:latin typeface="Comic Sans MS" pitchFamily="66" charset="0"/>
              </a:rPr>
              <a:t>get to the </a:t>
            </a:r>
            <a:r>
              <a:rPr lang="en-US" sz="2000" dirty="0" smtClean="0">
                <a:latin typeface="Comic Sans MS" pitchFamily="66" charset="0"/>
              </a:rPr>
              <a:t>detector </a:t>
            </a:r>
            <a:r>
              <a:rPr lang="en-US" sz="2000" dirty="0" smtClean="0">
                <a:latin typeface="Comic Sans MS" pitchFamily="66" charset="0"/>
              </a:rPr>
              <a:t>first, the heavy or the light? </a:t>
            </a:r>
            <a:r>
              <a:rPr lang="en-US" sz="2000" dirty="0" smtClean="0">
                <a:latin typeface="Comic Sans MS" pitchFamily="66" charset="0"/>
                <a:hlinkClick r:id="rId3"/>
              </a:rPr>
              <a:t>http://www.youtube.com/watch?v=OKxRx0ctrl0&amp;feature=related</a:t>
            </a:r>
            <a:endParaRPr lang="en-US" sz="2000" dirty="0">
              <a:latin typeface="Comic Sans MS" pitchFamily="66" charset="0"/>
            </a:endParaRPr>
          </a:p>
        </p:txBody>
      </p:sp>
      <p:sp>
        <p:nvSpPr>
          <p:cNvPr id="31" name="Rectangle 5"/>
          <p:cNvSpPr>
            <a:spLocks noChangeArrowheads="1"/>
          </p:cNvSpPr>
          <p:nvPr/>
        </p:nvSpPr>
        <p:spPr bwMode="auto">
          <a:xfrm>
            <a:off x="7086600" y="1752601"/>
            <a:ext cx="1905000" cy="1828800"/>
          </a:xfrm>
          <a:prstGeom prst="rect">
            <a:avLst/>
          </a:prstGeom>
          <a:solidFill>
            <a:schemeClr val="bg1"/>
          </a:solidFill>
          <a:ln w="12700">
            <a:solidFill>
              <a:schemeClr val="tx1"/>
            </a:solidFill>
            <a:miter lim="800000"/>
            <a:headEnd type="none" w="sm" len="sm"/>
            <a:tailEnd type="none" w="sm" len="sm"/>
          </a:ln>
          <a:effectLst/>
        </p:spPr>
        <p:txBody>
          <a:bodyPr wrap="none" anchor="ctr"/>
          <a:lstStyle/>
          <a:p>
            <a:endParaRPr lang="en-US"/>
          </a:p>
        </p:txBody>
      </p:sp>
      <p:sp>
        <p:nvSpPr>
          <p:cNvPr id="32" name="Line 6"/>
          <p:cNvSpPr>
            <a:spLocks noChangeShapeType="1"/>
          </p:cNvSpPr>
          <p:nvPr/>
        </p:nvSpPr>
        <p:spPr bwMode="auto">
          <a:xfrm>
            <a:off x="7086600" y="3200401"/>
            <a:ext cx="609600" cy="0"/>
          </a:xfrm>
          <a:prstGeom prst="line">
            <a:avLst/>
          </a:prstGeom>
          <a:solidFill>
            <a:schemeClr val="bg1"/>
          </a:solidFill>
          <a:ln w="19050">
            <a:solidFill>
              <a:srgbClr val="FF0000"/>
            </a:solidFill>
            <a:round/>
            <a:headEnd type="none" w="sm" len="sm"/>
            <a:tailEnd type="none" w="sm" len="sm"/>
          </a:ln>
          <a:effectLst/>
        </p:spPr>
        <p:txBody>
          <a:bodyPr wrap="none" anchor="ctr"/>
          <a:lstStyle/>
          <a:p>
            <a:endParaRPr lang="en-US"/>
          </a:p>
        </p:txBody>
      </p:sp>
      <p:sp>
        <p:nvSpPr>
          <p:cNvPr id="33" name="Line 7"/>
          <p:cNvSpPr>
            <a:spLocks noChangeShapeType="1"/>
          </p:cNvSpPr>
          <p:nvPr/>
        </p:nvSpPr>
        <p:spPr bwMode="auto">
          <a:xfrm flipV="1">
            <a:off x="7696200" y="2057401"/>
            <a:ext cx="76200" cy="1143000"/>
          </a:xfrm>
          <a:prstGeom prst="line">
            <a:avLst/>
          </a:prstGeom>
          <a:solidFill>
            <a:schemeClr val="bg1"/>
          </a:solidFill>
          <a:ln w="19050">
            <a:solidFill>
              <a:srgbClr val="FF0000"/>
            </a:solidFill>
            <a:round/>
            <a:headEnd type="none" w="sm" len="sm"/>
            <a:tailEnd type="none" w="sm" len="sm"/>
          </a:ln>
          <a:effectLst/>
        </p:spPr>
        <p:txBody>
          <a:bodyPr wrap="none" anchor="ctr"/>
          <a:lstStyle/>
          <a:p>
            <a:endParaRPr lang="en-US"/>
          </a:p>
        </p:txBody>
      </p:sp>
      <p:sp>
        <p:nvSpPr>
          <p:cNvPr id="34" name="Line 8"/>
          <p:cNvSpPr>
            <a:spLocks noChangeShapeType="1"/>
          </p:cNvSpPr>
          <p:nvPr/>
        </p:nvSpPr>
        <p:spPr bwMode="auto">
          <a:xfrm>
            <a:off x="7772400" y="2057401"/>
            <a:ext cx="152400" cy="1143000"/>
          </a:xfrm>
          <a:prstGeom prst="line">
            <a:avLst/>
          </a:prstGeom>
          <a:solidFill>
            <a:schemeClr val="bg1"/>
          </a:solidFill>
          <a:ln w="19050">
            <a:solidFill>
              <a:srgbClr val="FF0000"/>
            </a:solidFill>
            <a:round/>
            <a:headEnd type="none" w="sm" len="sm"/>
            <a:tailEnd type="none" w="sm" len="sm"/>
          </a:ln>
          <a:effectLst/>
        </p:spPr>
        <p:txBody>
          <a:bodyPr wrap="none" anchor="ctr"/>
          <a:lstStyle/>
          <a:p>
            <a:endParaRPr lang="en-US"/>
          </a:p>
        </p:txBody>
      </p:sp>
      <p:sp>
        <p:nvSpPr>
          <p:cNvPr id="35" name="Line 9"/>
          <p:cNvSpPr>
            <a:spLocks noChangeShapeType="1"/>
          </p:cNvSpPr>
          <p:nvPr/>
        </p:nvSpPr>
        <p:spPr bwMode="auto">
          <a:xfrm>
            <a:off x="7924800" y="3200401"/>
            <a:ext cx="152400" cy="0"/>
          </a:xfrm>
          <a:prstGeom prst="line">
            <a:avLst/>
          </a:prstGeom>
          <a:solidFill>
            <a:schemeClr val="bg1"/>
          </a:solidFill>
          <a:ln w="19050">
            <a:solidFill>
              <a:srgbClr val="FF0000"/>
            </a:solidFill>
            <a:round/>
            <a:headEnd type="none" w="sm" len="sm"/>
            <a:tailEnd type="none" w="sm" len="sm"/>
          </a:ln>
          <a:effectLst/>
        </p:spPr>
        <p:txBody>
          <a:bodyPr wrap="none" anchor="ctr"/>
          <a:lstStyle/>
          <a:p>
            <a:endParaRPr lang="en-US"/>
          </a:p>
        </p:txBody>
      </p:sp>
      <p:sp>
        <p:nvSpPr>
          <p:cNvPr id="36" name="Line 10"/>
          <p:cNvSpPr>
            <a:spLocks noChangeShapeType="1"/>
          </p:cNvSpPr>
          <p:nvPr/>
        </p:nvSpPr>
        <p:spPr bwMode="auto">
          <a:xfrm flipV="1">
            <a:off x="8077200" y="2286001"/>
            <a:ext cx="76200" cy="914400"/>
          </a:xfrm>
          <a:prstGeom prst="line">
            <a:avLst/>
          </a:prstGeom>
          <a:solidFill>
            <a:schemeClr val="bg1"/>
          </a:solidFill>
          <a:ln w="19050">
            <a:solidFill>
              <a:srgbClr val="FF0000"/>
            </a:solidFill>
            <a:round/>
            <a:headEnd type="none" w="sm" len="sm"/>
            <a:tailEnd type="none" w="sm" len="sm"/>
          </a:ln>
          <a:effectLst/>
        </p:spPr>
        <p:txBody>
          <a:bodyPr wrap="none" anchor="ctr"/>
          <a:lstStyle/>
          <a:p>
            <a:endParaRPr lang="en-US"/>
          </a:p>
        </p:txBody>
      </p:sp>
      <p:sp>
        <p:nvSpPr>
          <p:cNvPr id="37" name="Line 11"/>
          <p:cNvSpPr>
            <a:spLocks noChangeShapeType="1"/>
          </p:cNvSpPr>
          <p:nvPr/>
        </p:nvSpPr>
        <p:spPr bwMode="auto">
          <a:xfrm>
            <a:off x="8153400" y="2362201"/>
            <a:ext cx="152400" cy="838200"/>
          </a:xfrm>
          <a:prstGeom prst="line">
            <a:avLst/>
          </a:prstGeom>
          <a:solidFill>
            <a:schemeClr val="bg1"/>
          </a:solidFill>
          <a:ln w="19050">
            <a:solidFill>
              <a:srgbClr val="FF0000"/>
            </a:solidFill>
            <a:round/>
            <a:headEnd type="none" w="sm" len="sm"/>
            <a:tailEnd type="none" w="sm" len="sm"/>
          </a:ln>
          <a:effectLst/>
        </p:spPr>
        <p:txBody>
          <a:bodyPr wrap="none" anchor="ctr"/>
          <a:lstStyle/>
          <a:p>
            <a:endParaRPr lang="en-US"/>
          </a:p>
        </p:txBody>
      </p:sp>
      <p:sp>
        <p:nvSpPr>
          <p:cNvPr id="38" name="Line 12"/>
          <p:cNvSpPr>
            <a:spLocks noChangeShapeType="1"/>
          </p:cNvSpPr>
          <p:nvPr/>
        </p:nvSpPr>
        <p:spPr bwMode="auto">
          <a:xfrm>
            <a:off x="8305800" y="3200401"/>
            <a:ext cx="685800" cy="0"/>
          </a:xfrm>
          <a:prstGeom prst="line">
            <a:avLst/>
          </a:prstGeom>
          <a:solidFill>
            <a:schemeClr val="bg1"/>
          </a:solidFill>
          <a:ln w="19050">
            <a:solidFill>
              <a:srgbClr val="FF0000"/>
            </a:solidFill>
            <a:round/>
            <a:headEnd type="none" w="sm" len="sm"/>
            <a:tailEnd type="none" w="sm" len="sm"/>
          </a:ln>
          <a:effectLst/>
        </p:spPr>
        <p:txBody>
          <a:bodyPr wrap="none" anchor="ctr"/>
          <a:lstStyle/>
          <a:p>
            <a:endParaRPr lang="en-US"/>
          </a:p>
        </p:txBody>
      </p:sp>
      <p:sp>
        <p:nvSpPr>
          <p:cNvPr id="39" name="Text Box 13"/>
          <p:cNvSpPr txBox="1">
            <a:spLocks noChangeArrowheads="1"/>
          </p:cNvSpPr>
          <p:nvPr/>
        </p:nvSpPr>
        <p:spPr bwMode="auto">
          <a:xfrm>
            <a:off x="7391400" y="3657601"/>
            <a:ext cx="838200" cy="400110"/>
          </a:xfrm>
          <a:prstGeom prst="rect">
            <a:avLst/>
          </a:prstGeom>
          <a:solidFill>
            <a:schemeClr val="bg1"/>
          </a:solidFill>
          <a:ln w="12700">
            <a:noFill/>
            <a:miter lim="800000"/>
            <a:headEnd type="none" w="sm" len="sm"/>
            <a:tailEnd type="none" w="sm" len="sm"/>
          </a:ln>
          <a:effectLst/>
        </p:spPr>
        <p:txBody>
          <a:bodyPr wrap="square">
            <a:spAutoFit/>
          </a:bodyPr>
          <a:lstStyle/>
          <a:p>
            <a:pPr eaLnBrk="0" hangingPunct="0">
              <a:spcBef>
                <a:spcPct val="50000"/>
              </a:spcBef>
            </a:pPr>
            <a:r>
              <a:rPr lang="en-US" sz="2000" dirty="0">
                <a:latin typeface="+mn-lt"/>
              </a:rPr>
              <a:t>time</a:t>
            </a:r>
          </a:p>
        </p:txBody>
      </p:sp>
      <p:sp>
        <p:nvSpPr>
          <p:cNvPr id="40" name="Line 14"/>
          <p:cNvSpPr>
            <a:spLocks noChangeShapeType="1"/>
          </p:cNvSpPr>
          <p:nvPr/>
        </p:nvSpPr>
        <p:spPr bwMode="auto">
          <a:xfrm>
            <a:off x="8153400" y="3886201"/>
            <a:ext cx="609600" cy="0"/>
          </a:xfrm>
          <a:prstGeom prst="line">
            <a:avLst/>
          </a:prstGeom>
          <a:solidFill>
            <a:schemeClr val="bg1"/>
          </a:solidFill>
          <a:ln w="28575">
            <a:solidFill>
              <a:schemeClr val="tx1"/>
            </a:solidFill>
            <a:round/>
            <a:headEnd type="none" w="sm" len="sm"/>
            <a:tailEnd type="triangle" w="med" len="lg"/>
          </a:ln>
          <a:effectLst/>
        </p:spPr>
        <p:txBody>
          <a:bodyPr wrap="none" anchor="ctr"/>
          <a:lstStyle/>
          <a:p>
            <a:endParaRPr lang="en-US"/>
          </a:p>
        </p:txBody>
      </p:sp>
      <p:grpSp>
        <p:nvGrpSpPr>
          <p:cNvPr id="2" name="Group 40"/>
          <p:cNvGrpSpPr/>
          <p:nvPr/>
        </p:nvGrpSpPr>
        <p:grpSpPr>
          <a:xfrm rot="16200000">
            <a:off x="5677990" y="2704011"/>
            <a:ext cx="2332220" cy="276999"/>
            <a:chOff x="2239780" y="5235315"/>
            <a:chExt cx="2332220" cy="276999"/>
          </a:xfrm>
        </p:grpSpPr>
        <p:sp>
          <p:nvSpPr>
            <p:cNvPr id="42" name="Text Box 13"/>
            <p:cNvSpPr txBox="1">
              <a:spLocks noChangeArrowheads="1"/>
            </p:cNvSpPr>
            <p:nvPr/>
          </p:nvSpPr>
          <p:spPr bwMode="auto">
            <a:xfrm>
              <a:off x="2239780" y="5235315"/>
              <a:ext cx="1905000" cy="276999"/>
            </a:xfrm>
            <a:prstGeom prst="rect">
              <a:avLst/>
            </a:prstGeom>
            <a:solidFill>
              <a:schemeClr val="bg1"/>
            </a:solidFill>
            <a:ln w="12700">
              <a:noFill/>
              <a:miter lim="800000"/>
              <a:headEnd type="none" w="sm" len="sm"/>
              <a:tailEnd type="none" w="sm" len="sm"/>
            </a:ln>
            <a:effectLst/>
          </p:spPr>
          <p:txBody>
            <a:bodyPr wrap="square">
              <a:spAutoFit/>
            </a:bodyPr>
            <a:lstStyle/>
            <a:p>
              <a:pPr eaLnBrk="0" hangingPunct="0">
                <a:spcBef>
                  <a:spcPct val="50000"/>
                </a:spcBef>
              </a:pPr>
              <a:r>
                <a:rPr lang="en-US" sz="1200" dirty="0" smtClean="0">
                  <a:latin typeface="+mn-lt"/>
                </a:rPr>
                <a:t>Number of fragments</a:t>
              </a:r>
              <a:endParaRPr lang="en-US" sz="1200" dirty="0">
                <a:latin typeface="+mn-lt"/>
              </a:endParaRPr>
            </a:p>
          </p:txBody>
        </p:sp>
        <p:sp>
          <p:nvSpPr>
            <p:cNvPr id="43" name="Line 14"/>
            <p:cNvSpPr>
              <a:spLocks noChangeShapeType="1"/>
            </p:cNvSpPr>
            <p:nvPr/>
          </p:nvSpPr>
          <p:spPr bwMode="auto">
            <a:xfrm>
              <a:off x="3962400" y="5391090"/>
              <a:ext cx="609600" cy="0"/>
            </a:xfrm>
            <a:prstGeom prst="line">
              <a:avLst/>
            </a:prstGeom>
            <a:solidFill>
              <a:schemeClr val="bg1"/>
            </a:solidFill>
            <a:ln w="28575">
              <a:solidFill>
                <a:schemeClr val="tx1"/>
              </a:solidFill>
              <a:round/>
              <a:headEnd type="none" w="sm" len="sm"/>
              <a:tailEnd type="triangle" w="med" len="lg"/>
            </a:ln>
            <a:effectLst/>
          </p:spPr>
          <p:txBody>
            <a:bodyPr wrap="none" anchor="ctr"/>
            <a:lstStyle/>
            <a:p>
              <a:endParaRPr lang="en-US" sz="1200"/>
            </a:p>
          </p:txBody>
        </p:sp>
      </p:grpSp>
    </p:spTree>
    <p:extLst>
      <p:ext uri="{BB962C8B-B14F-4D97-AF65-F5344CB8AC3E}">
        <p14:creationId xmlns:p14="http://schemas.microsoft.com/office/powerpoint/2010/main" val="22469902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What molecule does this mass spectrum represent?</a:t>
            </a:r>
            <a:endParaRPr lang="en-US" dirty="0"/>
          </a:p>
        </p:txBody>
      </p:sp>
      <p:sp>
        <p:nvSpPr>
          <p:cNvPr id="7" name="Content Placeholder 6"/>
          <p:cNvSpPr>
            <a:spLocks noGrp="1"/>
          </p:cNvSpPr>
          <p:nvPr>
            <p:ph sz="half" idx="1"/>
          </p:nvPr>
        </p:nvSpPr>
        <p:spPr>
          <a:xfrm>
            <a:off x="685800" y="2057400"/>
            <a:ext cx="4114800" cy="2819400"/>
          </a:xfrm>
        </p:spPr>
        <p:txBody>
          <a:bodyPr/>
          <a:lstStyle/>
          <a:p>
            <a:pPr marL="514350" indent="-514350">
              <a:buFont typeface="+mj-lt"/>
              <a:buAutoNum type="alphaLcParenR"/>
            </a:pPr>
            <a:r>
              <a:rPr lang="en-US" dirty="0" smtClean="0"/>
              <a:t>CO</a:t>
            </a:r>
          </a:p>
          <a:p>
            <a:pPr marL="514350" indent="-514350">
              <a:buFont typeface="+mj-lt"/>
              <a:buAutoNum type="alphaLcParenR"/>
            </a:pPr>
            <a:r>
              <a:rPr lang="en-US" dirty="0" smtClean="0"/>
              <a:t>H</a:t>
            </a:r>
            <a:r>
              <a:rPr lang="en-US" baseline="-25000" dirty="0" smtClean="0"/>
              <a:t>2</a:t>
            </a:r>
            <a:r>
              <a:rPr lang="en-US" dirty="0" smtClean="0"/>
              <a:t>0</a:t>
            </a:r>
          </a:p>
          <a:p>
            <a:pPr marL="514350" indent="-514350">
              <a:buFont typeface="+mj-lt"/>
              <a:buAutoNum type="alphaLcParenR"/>
            </a:pPr>
            <a:r>
              <a:rPr lang="en-US" dirty="0" smtClean="0"/>
              <a:t>NO</a:t>
            </a:r>
          </a:p>
          <a:p>
            <a:pPr marL="514350" indent="-514350">
              <a:buFont typeface="+mj-lt"/>
              <a:buAutoNum type="alphaLcParenR"/>
            </a:pPr>
            <a:r>
              <a:rPr lang="en-US" dirty="0" smtClean="0"/>
              <a:t>CO</a:t>
            </a:r>
            <a:r>
              <a:rPr lang="en-US" baseline="-25000" dirty="0" smtClean="0"/>
              <a:t>2</a:t>
            </a:r>
          </a:p>
          <a:p>
            <a:pPr marL="514350" indent="-514350">
              <a:buFont typeface="+mj-lt"/>
              <a:buAutoNum type="alphaLcParenR"/>
            </a:pPr>
            <a:endParaRPr lang="en-US" baseline="30000" dirty="0"/>
          </a:p>
        </p:txBody>
      </p:sp>
      <p:pic>
        <p:nvPicPr>
          <p:cNvPr id="1027" name="Picture 3"/>
          <p:cNvPicPr>
            <a:picLocks noGrp="1" noChangeAspect="1" noChangeArrowheads="1"/>
          </p:cNvPicPr>
          <p:nvPr>
            <p:ph sz="half" idx="2"/>
          </p:nvPr>
        </p:nvPicPr>
        <p:blipFill>
          <a:blip r:embed="rId3" cstate="print"/>
          <a:srcRect/>
          <a:stretch>
            <a:fillRect/>
          </a:stretch>
        </p:blipFill>
        <p:spPr bwMode="auto">
          <a:xfrm>
            <a:off x="4876800" y="2133600"/>
            <a:ext cx="3236200" cy="1966828"/>
          </a:xfrm>
          <a:prstGeom prst="rect">
            <a:avLst/>
          </a:prstGeom>
          <a:noFill/>
          <a:ln w="9525">
            <a:noFill/>
            <a:miter lim="800000"/>
            <a:headEnd/>
            <a:tailEnd/>
          </a:ln>
        </p:spPr>
      </p:pic>
    </p:spTree>
    <p:extLst>
      <p:ext uri="{BB962C8B-B14F-4D97-AF65-F5344CB8AC3E}">
        <p14:creationId xmlns:p14="http://schemas.microsoft.com/office/powerpoint/2010/main" val="23531516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aspirin MS SDBS Japan"/>
          <p:cNvPicPr>
            <a:picLocks noChangeAspect="1" noChangeArrowheads="1"/>
          </p:cNvPicPr>
          <p:nvPr/>
        </p:nvPicPr>
        <p:blipFill>
          <a:blip r:embed="rId4" cstate="print"/>
          <a:srcRect/>
          <a:stretch>
            <a:fillRect/>
          </a:stretch>
        </p:blipFill>
        <p:spPr bwMode="auto">
          <a:xfrm>
            <a:off x="566738" y="3163888"/>
            <a:ext cx="4714875" cy="3173412"/>
          </a:xfrm>
          <a:prstGeom prst="rect">
            <a:avLst/>
          </a:prstGeom>
          <a:noFill/>
        </p:spPr>
      </p:pic>
      <p:sp>
        <p:nvSpPr>
          <p:cNvPr id="51204" name="Text Box 4"/>
          <p:cNvSpPr txBox="1">
            <a:spLocks noChangeArrowheads="1"/>
          </p:cNvSpPr>
          <p:nvPr/>
        </p:nvSpPr>
        <p:spPr bwMode="auto">
          <a:xfrm>
            <a:off x="2719388" y="1380631"/>
            <a:ext cx="3790950" cy="523220"/>
          </a:xfrm>
          <a:prstGeom prst="rect">
            <a:avLst/>
          </a:prstGeom>
          <a:noFill/>
          <a:ln w="9525">
            <a:noFill/>
            <a:miter lim="800000"/>
            <a:headEnd/>
            <a:tailEnd/>
          </a:ln>
          <a:effectLst/>
        </p:spPr>
        <p:txBody>
          <a:bodyPr wrap="square">
            <a:spAutoFit/>
          </a:bodyPr>
          <a:lstStyle/>
          <a:p>
            <a:r>
              <a:rPr lang="en-US" sz="2800" dirty="0">
                <a:latin typeface="+mn-lt"/>
              </a:rPr>
              <a:t>Mass Spectroscopy</a:t>
            </a:r>
          </a:p>
        </p:txBody>
      </p:sp>
      <p:sp>
        <p:nvSpPr>
          <p:cNvPr id="51205" name="Text Box 5"/>
          <p:cNvSpPr txBox="1">
            <a:spLocks noChangeArrowheads="1"/>
          </p:cNvSpPr>
          <p:nvPr/>
        </p:nvSpPr>
        <p:spPr bwMode="auto">
          <a:xfrm>
            <a:off x="0" y="1900238"/>
            <a:ext cx="2432050" cy="641350"/>
          </a:xfrm>
          <a:prstGeom prst="rect">
            <a:avLst/>
          </a:prstGeom>
          <a:noFill/>
          <a:ln w="9525">
            <a:noFill/>
            <a:miter lim="800000"/>
            <a:headEnd/>
            <a:tailEnd/>
          </a:ln>
          <a:effectLst/>
        </p:spPr>
        <p:txBody>
          <a:bodyPr wrap="none">
            <a:spAutoFit/>
          </a:bodyPr>
          <a:lstStyle/>
          <a:p>
            <a:r>
              <a:rPr lang="en-US">
                <a:latin typeface="+mn-lt"/>
              </a:rPr>
              <a:t>Masses of molecular</a:t>
            </a:r>
          </a:p>
          <a:p>
            <a:r>
              <a:rPr lang="en-US">
                <a:latin typeface="+mn-lt"/>
              </a:rPr>
              <a:t>fragments</a:t>
            </a:r>
          </a:p>
        </p:txBody>
      </p:sp>
      <p:sp>
        <p:nvSpPr>
          <p:cNvPr id="51206" name="Text Box 6"/>
          <p:cNvSpPr txBox="1">
            <a:spLocks noChangeArrowheads="1"/>
          </p:cNvSpPr>
          <p:nvPr/>
        </p:nvSpPr>
        <p:spPr bwMode="auto">
          <a:xfrm>
            <a:off x="6496050" y="4922838"/>
            <a:ext cx="2464136" cy="923330"/>
          </a:xfrm>
          <a:prstGeom prst="rect">
            <a:avLst/>
          </a:prstGeom>
          <a:noFill/>
          <a:ln w="9525">
            <a:noFill/>
            <a:miter lim="800000"/>
            <a:headEnd/>
            <a:tailEnd/>
          </a:ln>
          <a:effectLst/>
        </p:spPr>
        <p:txBody>
          <a:bodyPr wrap="none">
            <a:spAutoFit/>
          </a:bodyPr>
          <a:lstStyle/>
          <a:p>
            <a:r>
              <a:rPr lang="en-US">
                <a:latin typeface="+mn-lt"/>
              </a:rPr>
              <a:t>Parent peak:</a:t>
            </a:r>
          </a:p>
          <a:p>
            <a:r>
              <a:rPr lang="en-US">
                <a:latin typeface="+mn-lt"/>
              </a:rPr>
              <a:t>Mass of the molecule</a:t>
            </a:r>
          </a:p>
          <a:p>
            <a:r>
              <a:rPr lang="en-US">
                <a:latin typeface="+mn-lt"/>
              </a:rPr>
              <a:t>180 amu</a:t>
            </a:r>
          </a:p>
        </p:txBody>
      </p:sp>
      <p:sp>
        <p:nvSpPr>
          <p:cNvPr id="51207" name="Line 7"/>
          <p:cNvSpPr>
            <a:spLocks noChangeShapeType="1"/>
          </p:cNvSpPr>
          <p:nvPr/>
        </p:nvSpPr>
        <p:spPr bwMode="auto">
          <a:xfrm flipH="1">
            <a:off x="4116388" y="5175250"/>
            <a:ext cx="2393950" cy="587375"/>
          </a:xfrm>
          <a:prstGeom prst="line">
            <a:avLst/>
          </a:prstGeom>
          <a:noFill/>
          <a:ln w="38100">
            <a:solidFill>
              <a:srgbClr val="008000"/>
            </a:solidFill>
            <a:round/>
            <a:headEnd/>
            <a:tailEnd type="triangle" w="med" len="med"/>
          </a:ln>
          <a:effectLst/>
        </p:spPr>
        <p:txBody>
          <a:bodyPr/>
          <a:lstStyle/>
          <a:p>
            <a:endParaRPr lang="en-US">
              <a:latin typeface="+mn-lt"/>
            </a:endParaRPr>
          </a:p>
        </p:txBody>
      </p:sp>
      <p:pic>
        <p:nvPicPr>
          <p:cNvPr id="51208" name="Picture 8" descr="aspirin"/>
          <p:cNvPicPr>
            <a:picLocks noChangeAspect="1" noChangeArrowheads="1"/>
          </p:cNvPicPr>
          <p:nvPr/>
        </p:nvPicPr>
        <p:blipFill>
          <a:blip r:embed="rId5" cstate="print"/>
          <a:srcRect/>
          <a:stretch>
            <a:fillRect/>
          </a:stretch>
        </p:blipFill>
        <p:spPr bwMode="auto">
          <a:xfrm>
            <a:off x="6629400" y="2305050"/>
            <a:ext cx="1590675" cy="1830387"/>
          </a:xfrm>
          <a:prstGeom prst="rect">
            <a:avLst/>
          </a:prstGeom>
          <a:noFill/>
          <a:ln w="9525">
            <a:solidFill>
              <a:schemeClr val="folHlink"/>
            </a:solidFill>
            <a:miter lim="800000"/>
            <a:headEnd/>
            <a:tailEnd/>
          </a:ln>
        </p:spPr>
      </p:pic>
      <p:sp>
        <p:nvSpPr>
          <p:cNvPr id="51209" name="Text Box 9"/>
          <p:cNvSpPr txBox="1">
            <a:spLocks noChangeArrowheads="1"/>
          </p:cNvSpPr>
          <p:nvPr/>
        </p:nvSpPr>
        <p:spPr bwMode="auto">
          <a:xfrm>
            <a:off x="6977063" y="4168775"/>
            <a:ext cx="971550" cy="641350"/>
          </a:xfrm>
          <a:prstGeom prst="rect">
            <a:avLst/>
          </a:prstGeom>
          <a:noFill/>
          <a:ln w="9525">
            <a:noFill/>
            <a:miter lim="800000"/>
            <a:headEnd/>
            <a:tailEnd/>
          </a:ln>
          <a:effectLst/>
        </p:spPr>
        <p:txBody>
          <a:bodyPr wrap="none">
            <a:spAutoFit/>
          </a:bodyPr>
          <a:lstStyle/>
          <a:p>
            <a:r>
              <a:rPr lang="en-US">
                <a:latin typeface="+mn-lt"/>
              </a:rPr>
              <a:t>C</a:t>
            </a:r>
            <a:r>
              <a:rPr lang="en-US" baseline="-25000">
                <a:latin typeface="+mn-lt"/>
              </a:rPr>
              <a:t>9</a:t>
            </a:r>
            <a:r>
              <a:rPr lang="en-US">
                <a:latin typeface="+mn-lt"/>
              </a:rPr>
              <a:t>O</a:t>
            </a:r>
            <a:r>
              <a:rPr lang="en-US" baseline="-25000">
                <a:latin typeface="+mn-lt"/>
              </a:rPr>
              <a:t>4</a:t>
            </a:r>
            <a:r>
              <a:rPr lang="en-US">
                <a:latin typeface="+mn-lt"/>
              </a:rPr>
              <a:t>H</a:t>
            </a:r>
            <a:r>
              <a:rPr lang="en-US" baseline="-25000">
                <a:latin typeface="+mn-lt"/>
              </a:rPr>
              <a:t>8</a:t>
            </a:r>
          </a:p>
          <a:p>
            <a:r>
              <a:rPr lang="en-US">
                <a:latin typeface="+mn-lt"/>
              </a:rPr>
              <a:t>Aspirin</a:t>
            </a:r>
          </a:p>
        </p:txBody>
      </p:sp>
      <p:grpSp>
        <p:nvGrpSpPr>
          <p:cNvPr id="51210" name="Group 10"/>
          <p:cNvGrpSpPr>
            <a:grpSpLocks/>
          </p:cNvGrpSpPr>
          <p:nvPr/>
        </p:nvGrpSpPr>
        <p:grpSpPr bwMode="auto">
          <a:xfrm>
            <a:off x="1495425" y="2347913"/>
            <a:ext cx="6534150" cy="2306637"/>
            <a:chOff x="942" y="1479"/>
            <a:chExt cx="4116" cy="1453"/>
          </a:xfrm>
        </p:grpSpPr>
        <p:sp>
          <p:nvSpPr>
            <p:cNvPr id="51211" name="Freeform 11"/>
            <p:cNvSpPr>
              <a:spLocks/>
            </p:cNvSpPr>
            <p:nvPr/>
          </p:nvSpPr>
          <p:spPr bwMode="auto">
            <a:xfrm>
              <a:off x="942" y="1479"/>
              <a:ext cx="66" cy="1453"/>
            </a:xfrm>
            <a:custGeom>
              <a:avLst/>
              <a:gdLst/>
              <a:ahLst/>
              <a:cxnLst>
                <a:cxn ang="0">
                  <a:pos x="0" y="0"/>
                </a:cxn>
                <a:cxn ang="0">
                  <a:pos x="66" y="1453"/>
                </a:cxn>
              </a:cxnLst>
              <a:rect l="0" t="0" r="r" b="b"/>
              <a:pathLst>
                <a:path w="66" h="1453">
                  <a:moveTo>
                    <a:pt x="0" y="0"/>
                  </a:moveTo>
                  <a:lnTo>
                    <a:pt x="66" y="1453"/>
                  </a:lnTo>
                </a:path>
              </a:pathLst>
            </a:custGeom>
            <a:noFill/>
            <a:ln w="38100" cmpd="sng">
              <a:solidFill>
                <a:srgbClr val="00B050"/>
              </a:solidFill>
              <a:round/>
              <a:headEnd type="none" w="med" len="med"/>
              <a:tailEnd type="triangle" w="med" len="med"/>
            </a:ln>
            <a:effectLst/>
          </p:spPr>
          <p:txBody>
            <a:bodyPr/>
            <a:lstStyle/>
            <a:p>
              <a:endParaRPr lang="en-US">
                <a:latin typeface="+mn-lt"/>
              </a:endParaRPr>
            </a:p>
          </p:txBody>
        </p:sp>
        <p:sp>
          <p:nvSpPr>
            <p:cNvPr id="51212" name="Oval 12"/>
            <p:cNvSpPr>
              <a:spLocks noChangeArrowheads="1"/>
            </p:cNvSpPr>
            <p:nvPr/>
          </p:nvSpPr>
          <p:spPr bwMode="auto">
            <a:xfrm>
              <a:off x="4481" y="1894"/>
              <a:ext cx="577" cy="399"/>
            </a:xfrm>
            <a:prstGeom prst="ellipse">
              <a:avLst/>
            </a:prstGeom>
            <a:noFill/>
            <a:ln w="38100">
              <a:solidFill>
                <a:srgbClr val="00B050"/>
              </a:solidFill>
              <a:round/>
              <a:headEnd/>
              <a:tailEnd/>
            </a:ln>
            <a:effectLst/>
          </p:spPr>
          <p:txBody>
            <a:bodyPr wrap="none" anchor="ctr"/>
            <a:lstStyle/>
            <a:p>
              <a:endParaRPr lang="en-US">
                <a:latin typeface="+mn-lt"/>
              </a:endParaRPr>
            </a:p>
          </p:txBody>
        </p:sp>
      </p:grpSp>
      <p:grpSp>
        <p:nvGrpSpPr>
          <p:cNvPr id="51213" name="Group 13"/>
          <p:cNvGrpSpPr>
            <a:grpSpLocks/>
          </p:cNvGrpSpPr>
          <p:nvPr/>
        </p:nvGrpSpPr>
        <p:grpSpPr bwMode="auto">
          <a:xfrm>
            <a:off x="1719263" y="2185988"/>
            <a:ext cx="7186612" cy="1371600"/>
            <a:chOff x="1083" y="1377"/>
            <a:chExt cx="4527" cy="864"/>
          </a:xfrm>
        </p:grpSpPr>
        <p:sp>
          <p:nvSpPr>
            <p:cNvPr id="51214" name="Line 14"/>
            <p:cNvSpPr>
              <a:spLocks noChangeShapeType="1"/>
            </p:cNvSpPr>
            <p:nvPr/>
          </p:nvSpPr>
          <p:spPr bwMode="auto">
            <a:xfrm>
              <a:off x="1083" y="1411"/>
              <a:ext cx="720" cy="697"/>
            </a:xfrm>
            <a:prstGeom prst="line">
              <a:avLst/>
            </a:prstGeom>
            <a:noFill/>
            <a:ln w="38100">
              <a:solidFill>
                <a:srgbClr val="FF0000"/>
              </a:solidFill>
              <a:round/>
              <a:headEnd/>
              <a:tailEnd type="triangle" w="med" len="med"/>
            </a:ln>
            <a:effectLst/>
          </p:spPr>
          <p:txBody>
            <a:bodyPr/>
            <a:lstStyle/>
            <a:p>
              <a:endParaRPr lang="en-US">
                <a:latin typeface="+mn-lt"/>
              </a:endParaRPr>
            </a:p>
          </p:txBody>
        </p:sp>
        <p:sp>
          <p:nvSpPr>
            <p:cNvPr id="51215" name="Freeform 15"/>
            <p:cNvSpPr>
              <a:spLocks/>
            </p:cNvSpPr>
            <p:nvPr/>
          </p:nvSpPr>
          <p:spPr bwMode="auto">
            <a:xfrm>
              <a:off x="4643" y="1377"/>
              <a:ext cx="967" cy="864"/>
            </a:xfrm>
            <a:custGeom>
              <a:avLst/>
              <a:gdLst/>
              <a:ahLst/>
              <a:cxnLst>
                <a:cxn ang="0">
                  <a:pos x="472" y="651"/>
                </a:cxn>
                <a:cxn ang="0">
                  <a:pos x="558" y="864"/>
                </a:cxn>
                <a:cxn ang="0">
                  <a:pos x="904" y="760"/>
                </a:cxn>
                <a:cxn ang="0">
                  <a:pos x="967" y="253"/>
                </a:cxn>
                <a:cxn ang="0">
                  <a:pos x="656" y="63"/>
                </a:cxn>
                <a:cxn ang="0">
                  <a:pos x="282" y="0"/>
                </a:cxn>
                <a:cxn ang="0">
                  <a:pos x="0" y="98"/>
                </a:cxn>
                <a:cxn ang="0">
                  <a:pos x="34" y="501"/>
                </a:cxn>
                <a:cxn ang="0">
                  <a:pos x="328" y="460"/>
                </a:cxn>
                <a:cxn ang="0">
                  <a:pos x="466" y="645"/>
                </a:cxn>
              </a:cxnLst>
              <a:rect l="0" t="0" r="r" b="b"/>
              <a:pathLst>
                <a:path w="967" h="864">
                  <a:moveTo>
                    <a:pt x="472" y="651"/>
                  </a:moveTo>
                  <a:lnTo>
                    <a:pt x="558" y="864"/>
                  </a:lnTo>
                  <a:lnTo>
                    <a:pt x="904" y="760"/>
                  </a:lnTo>
                  <a:lnTo>
                    <a:pt x="967" y="253"/>
                  </a:lnTo>
                  <a:lnTo>
                    <a:pt x="656" y="63"/>
                  </a:lnTo>
                  <a:lnTo>
                    <a:pt x="282" y="0"/>
                  </a:lnTo>
                  <a:lnTo>
                    <a:pt x="0" y="98"/>
                  </a:lnTo>
                  <a:lnTo>
                    <a:pt x="34" y="501"/>
                  </a:lnTo>
                  <a:lnTo>
                    <a:pt x="328" y="460"/>
                  </a:lnTo>
                  <a:lnTo>
                    <a:pt x="466" y="645"/>
                  </a:lnTo>
                </a:path>
              </a:pathLst>
            </a:custGeom>
            <a:noFill/>
            <a:ln w="38100" cmpd="sng">
              <a:solidFill>
                <a:srgbClr val="FF0000"/>
              </a:solidFill>
              <a:round/>
              <a:headEnd type="none" w="med" len="med"/>
              <a:tailEnd type="none" w="med" len="med"/>
            </a:ln>
            <a:effectLst/>
          </p:spPr>
          <p:txBody>
            <a:bodyPr/>
            <a:lstStyle/>
            <a:p>
              <a:endParaRPr lang="en-US">
                <a:latin typeface="+mn-lt"/>
              </a:endParaRPr>
            </a:p>
          </p:txBody>
        </p:sp>
      </p:grpSp>
      <p:grpSp>
        <p:nvGrpSpPr>
          <p:cNvPr id="51216" name="Group 16"/>
          <p:cNvGrpSpPr>
            <a:grpSpLocks/>
          </p:cNvGrpSpPr>
          <p:nvPr/>
        </p:nvGrpSpPr>
        <p:grpSpPr bwMode="auto">
          <a:xfrm>
            <a:off x="1600200" y="2305050"/>
            <a:ext cx="7269163" cy="2624138"/>
            <a:chOff x="1008" y="1452"/>
            <a:chExt cx="4579" cy="1653"/>
          </a:xfrm>
        </p:grpSpPr>
        <p:sp>
          <p:nvSpPr>
            <p:cNvPr id="51217" name="Freeform 17"/>
            <p:cNvSpPr>
              <a:spLocks/>
            </p:cNvSpPr>
            <p:nvPr/>
          </p:nvSpPr>
          <p:spPr bwMode="auto">
            <a:xfrm>
              <a:off x="1008" y="1452"/>
              <a:ext cx="461" cy="1653"/>
            </a:xfrm>
            <a:custGeom>
              <a:avLst/>
              <a:gdLst/>
              <a:ahLst/>
              <a:cxnLst>
                <a:cxn ang="0">
                  <a:pos x="0" y="0"/>
                </a:cxn>
                <a:cxn ang="0">
                  <a:pos x="461" y="1653"/>
                </a:cxn>
              </a:cxnLst>
              <a:rect l="0" t="0" r="r" b="b"/>
              <a:pathLst>
                <a:path w="461" h="1653">
                  <a:moveTo>
                    <a:pt x="0" y="0"/>
                  </a:moveTo>
                  <a:lnTo>
                    <a:pt x="461" y="1653"/>
                  </a:lnTo>
                </a:path>
              </a:pathLst>
            </a:custGeom>
            <a:noFill/>
            <a:ln w="38100" cmpd="sng">
              <a:solidFill>
                <a:schemeClr val="tx1"/>
              </a:solidFill>
              <a:round/>
              <a:headEnd type="none" w="med" len="med"/>
              <a:tailEnd type="triangle" w="med" len="med"/>
            </a:ln>
            <a:effectLst/>
          </p:spPr>
          <p:txBody>
            <a:bodyPr/>
            <a:lstStyle/>
            <a:p>
              <a:endParaRPr lang="en-US">
                <a:latin typeface="+mn-lt"/>
              </a:endParaRPr>
            </a:p>
          </p:txBody>
        </p:sp>
        <p:sp>
          <p:nvSpPr>
            <p:cNvPr id="51218" name="Freeform 18"/>
            <p:cNvSpPr>
              <a:spLocks/>
            </p:cNvSpPr>
            <p:nvPr/>
          </p:nvSpPr>
          <p:spPr bwMode="auto">
            <a:xfrm>
              <a:off x="4769" y="1469"/>
              <a:ext cx="818" cy="714"/>
            </a:xfrm>
            <a:custGeom>
              <a:avLst/>
              <a:gdLst/>
              <a:ahLst/>
              <a:cxnLst>
                <a:cxn ang="0">
                  <a:pos x="432" y="708"/>
                </a:cxn>
                <a:cxn ang="0">
                  <a:pos x="0" y="616"/>
                </a:cxn>
                <a:cxn ang="0">
                  <a:pos x="35" y="449"/>
                </a:cxn>
                <a:cxn ang="0">
                  <a:pos x="219" y="294"/>
                </a:cxn>
                <a:cxn ang="0">
                  <a:pos x="300" y="0"/>
                </a:cxn>
                <a:cxn ang="0">
                  <a:pos x="617" y="40"/>
                </a:cxn>
                <a:cxn ang="0">
                  <a:pos x="818" y="224"/>
                </a:cxn>
                <a:cxn ang="0">
                  <a:pos x="789" y="512"/>
                </a:cxn>
                <a:cxn ang="0">
                  <a:pos x="674" y="622"/>
                </a:cxn>
                <a:cxn ang="0">
                  <a:pos x="432" y="714"/>
                </a:cxn>
                <a:cxn ang="0">
                  <a:pos x="432" y="708"/>
                </a:cxn>
              </a:cxnLst>
              <a:rect l="0" t="0" r="r" b="b"/>
              <a:pathLst>
                <a:path w="818" h="714">
                  <a:moveTo>
                    <a:pt x="432" y="708"/>
                  </a:moveTo>
                  <a:lnTo>
                    <a:pt x="0" y="616"/>
                  </a:lnTo>
                  <a:lnTo>
                    <a:pt x="35" y="449"/>
                  </a:lnTo>
                  <a:lnTo>
                    <a:pt x="219" y="294"/>
                  </a:lnTo>
                  <a:lnTo>
                    <a:pt x="300" y="0"/>
                  </a:lnTo>
                  <a:lnTo>
                    <a:pt x="617" y="40"/>
                  </a:lnTo>
                  <a:lnTo>
                    <a:pt x="818" y="224"/>
                  </a:lnTo>
                  <a:lnTo>
                    <a:pt x="789" y="512"/>
                  </a:lnTo>
                  <a:lnTo>
                    <a:pt x="674" y="622"/>
                  </a:lnTo>
                  <a:lnTo>
                    <a:pt x="432" y="714"/>
                  </a:lnTo>
                  <a:lnTo>
                    <a:pt x="432" y="708"/>
                  </a:lnTo>
                  <a:close/>
                </a:path>
              </a:pathLst>
            </a:custGeom>
            <a:noFill/>
            <a:ln w="38100" cmpd="sng">
              <a:solidFill>
                <a:schemeClr val="tx1"/>
              </a:solidFill>
              <a:round/>
              <a:headEnd type="none" w="med" len="med"/>
              <a:tailEnd type="none" w="med" len="med"/>
            </a:ln>
            <a:effectLst/>
          </p:spPr>
          <p:txBody>
            <a:bodyPr/>
            <a:lstStyle/>
            <a:p>
              <a:endParaRPr lang="en-US">
                <a:latin typeface="+mn-lt"/>
              </a:endParaRPr>
            </a:p>
          </p:txBody>
        </p:sp>
      </p:grpSp>
      <p:sp>
        <p:nvSpPr>
          <p:cNvPr id="21" name="Title 20"/>
          <p:cNvSpPr>
            <a:spLocks noGrp="1"/>
          </p:cNvSpPr>
          <p:nvPr>
            <p:ph type="title"/>
          </p:nvPr>
        </p:nvSpPr>
        <p:spPr/>
        <p:txBody>
          <a:bodyPr/>
          <a:lstStyle/>
          <a:p>
            <a:r>
              <a:rPr lang="en-US" dirty="0" smtClean="0"/>
              <a:t>Deducing molecular structure with a mass spectrometer</a:t>
            </a:r>
            <a:endParaRPr lang="en-US" dirty="0"/>
          </a:p>
        </p:txBody>
      </p:sp>
    </p:spTree>
    <p:custDataLst>
      <p:tags r:id="rId1"/>
    </p:custDataLst>
    <p:extLst>
      <p:ext uri="{BB962C8B-B14F-4D97-AF65-F5344CB8AC3E}">
        <p14:creationId xmlns:p14="http://schemas.microsoft.com/office/powerpoint/2010/main" val="301198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dirty="0"/>
              <a:t/>
            </a:r>
            <a:br>
              <a:rPr lang="en-US" dirty="0"/>
            </a:br>
            <a:r>
              <a:rPr lang="en-US" dirty="0" smtClean="0"/>
              <a:t>Motion within </a:t>
            </a:r>
            <a:r>
              <a:rPr lang="en-US" dirty="0"/>
              <a:t>a </a:t>
            </a:r>
            <a:r>
              <a:rPr lang="en-US" dirty="0" smtClean="0"/>
              <a:t>molecule</a:t>
            </a:r>
            <a:endParaRPr lang="en-US" dirty="0"/>
          </a:p>
        </p:txBody>
      </p:sp>
      <p:sp>
        <p:nvSpPr>
          <p:cNvPr id="16" name="Text Placeholder 15"/>
          <p:cNvSpPr>
            <a:spLocks noGrp="1"/>
          </p:cNvSpPr>
          <p:nvPr>
            <p:ph type="body" sz="half" idx="1"/>
          </p:nvPr>
        </p:nvSpPr>
        <p:spPr>
          <a:xfrm>
            <a:off x="381000" y="1524000"/>
            <a:ext cx="4572000" cy="4572000"/>
          </a:xfrm>
        </p:spPr>
        <p:txBody>
          <a:bodyPr>
            <a:normAutofit fontScale="85000" lnSpcReduction="20000"/>
          </a:bodyPr>
          <a:lstStyle/>
          <a:p>
            <a:r>
              <a:rPr lang="en-US" dirty="0" smtClean="0"/>
              <a:t>Bonds are not rigid </a:t>
            </a:r>
          </a:p>
          <a:p>
            <a:pPr lvl="1"/>
            <a:r>
              <a:rPr lang="en-US" dirty="0" smtClean="0"/>
              <a:t>lengths change</a:t>
            </a:r>
          </a:p>
          <a:p>
            <a:pPr lvl="1"/>
            <a:r>
              <a:rPr lang="en-US" dirty="0" smtClean="0"/>
              <a:t>Bond angles bend – angle opens and closes</a:t>
            </a:r>
          </a:p>
          <a:p>
            <a:r>
              <a:rPr lang="en-US" dirty="0" smtClean="0"/>
              <a:t>The various types of stretches and bends occur with different energies</a:t>
            </a:r>
          </a:p>
          <a:p>
            <a:r>
              <a:rPr lang="en-US" dirty="0" smtClean="0"/>
              <a:t>Energy depends on how stiff the bond is and the atomic masses that are moving.</a:t>
            </a:r>
          </a:p>
          <a:p>
            <a:r>
              <a:rPr lang="en-US" sz="1300" dirty="0" smtClean="0">
                <a:hlinkClick r:id="rId4"/>
              </a:rPr>
              <a:t>http://www2.ess.ucla.edu/~schauble/MoleculeHTML/CH4_html/CH4_page.html</a:t>
            </a:r>
            <a:endParaRPr lang="en-US" sz="1300" dirty="0"/>
          </a:p>
        </p:txBody>
      </p:sp>
      <p:pic>
        <p:nvPicPr>
          <p:cNvPr id="49160" name="Picture 8" descr="symmetrical stretching">
            <a:hlinkClick r:id="rId5" tooltip="symmetrical stretching"/>
          </p:cNvPr>
          <p:cNvPicPr>
            <a:picLocks noChangeAspect="1" noChangeArrowheads="1" noCrop="1"/>
          </p:cNvPicPr>
          <p:nvPr/>
        </p:nvPicPr>
        <p:blipFill>
          <a:blip r:embed="rId6" cstate="print"/>
          <a:srcRect/>
          <a:stretch>
            <a:fillRect/>
          </a:stretch>
        </p:blipFill>
        <p:spPr bwMode="auto">
          <a:xfrm>
            <a:off x="5257800" y="1524000"/>
            <a:ext cx="1279525" cy="912813"/>
          </a:xfrm>
          <a:prstGeom prst="rect">
            <a:avLst/>
          </a:prstGeom>
          <a:noFill/>
        </p:spPr>
      </p:pic>
      <p:pic>
        <p:nvPicPr>
          <p:cNvPr id="49162" name="Picture 10" descr="asymmetrical stretching">
            <a:hlinkClick r:id="rId7" tooltip="asymmetrical stretching"/>
          </p:cNvPr>
          <p:cNvPicPr>
            <a:picLocks noChangeAspect="1" noChangeArrowheads="1" noCrop="1"/>
          </p:cNvPicPr>
          <p:nvPr/>
        </p:nvPicPr>
        <p:blipFill>
          <a:blip r:embed="rId8" cstate="print"/>
          <a:srcRect/>
          <a:stretch>
            <a:fillRect/>
          </a:stretch>
        </p:blipFill>
        <p:spPr bwMode="auto">
          <a:xfrm>
            <a:off x="5181600" y="3124200"/>
            <a:ext cx="1279525" cy="914400"/>
          </a:xfrm>
          <a:prstGeom prst="rect">
            <a:avLst/>
          </a:prstGeom>
          <a:noFill/>
        </p:spPr>
      </p:pic>
      <p:pic>
        <p:nvPicPr>
          <p:cNvPr id="49164" name="Picture 12" descr="scissoring">
            <a:hlinkClick r:id="rId9" tooltip="scissoring"/>
          </p:cNvPr>
          <p:cNvPicPr>
            <a:picLocks noChangeAspect="1" noChangeArrowheads="1" noCrop="1"/>
          </p:cNvPicPr>
          <p:nvPr/>
        </p:nvPicPr>
        <p:blipFill>
          <a:blip r:embed="rId10" cstate="print"/>
          <a:srcRect/>
          <a:stretch>
            <a:fillRect/>
          </a:stretch>
        </p:blipFill>
        <p:spPr bwMode="auto">
          <a:xfrm>
            <a:off x="5334000" y="5105400"/>
            <a:ext cx="1279525" cy="914400"/>
          </a:xfrm>
          <a:prstGeom prst="rect">
            <a:avLst/>
          </a:prstGeom>
          <a:noFill/>
        </p:spPr>
      </p:pic>
      <p:pic>
        <p:nvPicPr>
          <p:cNvPr id="49166" name="Picture 14" descr="rocking">
            <a:hlinkClick r:id="rId11" tooltip="rocking"/>
          </p:cNvPr>
          <p:cNvPicPr>
            <a:picLocks noChangeAspect="1" noChangeArrowheads="1" noCrop="1"/>
          </p:cNvPicPr>
          <p:nvPr/>
        </p:nvPicPr>
        <p:blipFill>
          <a:blip r:embed="rId12" cstate="print"/>
          <a:srcRect/>
          <a:stretch>
            <a:fillRect/>
          </a:stretch>
        </p:blipFill>
        <p:spPr bwMode="auto">
          <a:xfrm>
            <a:off x="7162800" y="1447800"/>
            <a:ext cx="1279525" cy="914400"/>
          </a:xfrm>
          <a:prstGeom prst="rect">
            <a:avLst/>
          </a:prstGeom>
          <a:noFill/>
        </p:spPr>
      </p:pic>
      <p:pic>
        <p:nvPicPr>
          <p:cNvPr id="49168" name="Picture 16" descr="wagging">
            <a:hlinkClick r:id="rId13" tooltip="wagging"/>
          </p:cNvPr>
          <p:cNvPicPr>
            <a:picLocks noChangeAspect="1" noChangeArrowheads="1" noCrop="1"/>
          </p:cNvPicPr>
          <p:nvPr/>
        </p:nvPicPr>
        <p:blipFill>
          <a:blip r:embed="rId14" cstate="print"/>
          <a:srcRect/>
          <a:stretch>
            <a:fillRect/>
          </a:stretch>
        </p:blipFill>
        <p:spPr bwMode="auto">
          <a:xfrm>
            <a:off x="7162800" y="3124200"/>
            <a:ext cx="1279525" cy="914400"/>
          </a:xfrm>
          <a:prstGeom prst="rect">
            <a:avLst/>
          </a:prstGeom>
          <a:noFill/>
        </p:spPr>
      </p:pic>
      <p:pic>
        <p:nvPicPr>
          <p:cNvPr id="49170" name="Picture 18" descr="twisting">
            <a:hlinkClick r:id="rId15" tooltip="twisting"/>
          </p:cNvPr>
          <p:cNvPicPr>
            <a:picLocks noChangeAspect="1" noChangeArrowheads="1" noCrop="1"/>
          </p:cNvPicPr>
          <p:nvPr/>
        </p:nvPicPr>
        <p:blipFill>
          <a:blip r:embed="rId16" cstate="print"/>
          <a:srcRect/>
          <a:stretch>
            <a:fillRect/>
          </a:stretch>
        </p:blipFill>
        <p:spPr bwMode="auto">
          <a:xfrm>
            <a:off x="7239000" y="5181600"/>
            <a:ext cx="1279525" cy="914400"/>
          </a:xfrm>
          <a:prstGeom prst="rect">
            <a:avLst/>
          </a:prstGeom>
          <a:noFill/>
        </p:spPr>
      </p:pic>
    </p:spTree>
    <p:custDataLst>
      <p:tags r:id="rId1"/>
    </p:custDataLst>
    <p:extLst>
      <p:ext uri="{BB962C8B-B14F-4D97-AF65-F5344CB8AC3E}">
        <p14:creationId xmlns:p14="http://schemas.microsoft.com/office/powerpoint/2010/main" val="20100044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4" name="Oval 8"/>
          <p:cNvSpPr>
            <a:spLocks noChangeArrowheads="1"/>
          </p:cNvSpPr>
          <p:nvPr/>
        </p:nvSpPr>
        <p:spPr bwMode="auto">
          <a:xfrm>
            <a:off x="4038600" y="3581400"/>
            <a:ext cx="1219200" cy="38100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w="9525">
            <a:solidFill>
              <a:schemeClr val="tx1"/>
            </a:solidFill>
            <a:round/>
            <a:headEnd/>
            <a:tailEnd/>
          </a:ln>
          <a:effectLst/>
        </p:spPr>
        <p:txBody>
          <a:bodyPr wrap="none" anchor="ctr"/>
          <a:lstStyle/>
          <a:p>
            <a:endParaRPr lang="en-US"/>
          </a:p>
        </p:txBody>
      </p:sp>
      <p:sp>
        <p:nvSpPr>
          <p:cNvPr id="60418" name="Rectangle 2"/>
          <p:cNvSpPr>
            <a:spLocks noGrp="1" noChangeArrowheads="1"/>
          </p:cNvSpPr>
          <p:nvPr>
            <p:ph type="title"/>
          </p:nvPr>
        </p:nvSpPr>
        <p:spPr/>
        <p:txBody>
          <a:bodyPr/>
          <a:lstStyle/>
          <a:p>
            <a:r>
              <a:rPr lang="en-US" dirty="0" smtClean="0"/>
              <a:t>A simplified view of infrared spectroscopy</a:t>
            </a:r>
            <a:endParaRPr lang="en-US" dirty="0"/>
          </a:p>
        </p:txBody>
      </p:sp>
      <p:sp>
        <p:nvSpPr>
          <p:cNvPr id="60420" name="Text Box 4"/>
          <p:cNvSpPr txBox="1">
            <a:spLocks noChangeArrowheads="1"/>
          </p:cNvSpPr>
          <p:nvPr/>
        </p:nvSpPr>
        <p:spPr bwMode="auto">
          <a:xfrm>
            <a:off x="457200" y="4419600"/>
            <a:ext cx="1447800" cy="641350"/>
          </a:xfrm>
          <a:prstGeom prst="rect">
            <a:avLst/>
          </a:prstGeom>
          <a:noFill/>
          <a:ln w="9525">
            <a:noFill/>
            <a:miter lim="800000"/>
            <a:headEnd/>
            <a:tailEnd/>
          </a:ln>
          <a:effectLst/>
        </p:spPr>
        <p:txBody>
          <a:bodyPr>
            <a:spAutoFit/>
          </a:bodyPr>
          <a:lstStyle/>
          <a:p>
            <a:pPr algn="ctr">
              <a:spcBef>
                <a:spcPct val="50000"/>
              </a:spcBef>
            </a:pPr>
            <a:r>
              <a:rPr lang="en-US" dirty="0">
                <a:latin typeface="+mn-lt"/>
              </a:rPr>
              <a:t>Infrared Source</a:t>
            </a:r>
          </a:p>
        </p:txBody>
      </p:sp>
      <p:sp>
        <p:nvSpPr>
          <p:cNvPr id="60421" name="Line 5"/>
          <p:cNvSpPr>
            <a:spLocks noChangeShapeType="1"/>
          </p:cNvSpPr>
          <p:nvPr/>
        </p:nvSpPr>
        <p:spPr bwMode="auto">
          <a:xfrm>
            <a:off x="2057400" y="2971800"/>
            <a:ext cx="1676400" cy="0"/>
          </a:xfrm>
          <a:prstGeom prst="line">
            <a:avLst/>
          </a:prstGeom>
          <a:noFill/>
          <a:ln w="28575">
            <a:solidFill>
              <a:srgbClr val="FF0000"/>
            </a:solidFill>
            <a:round/>
            <a:headEnd/>
            <a:tailEnd type="triangle" w="med" len="med"/>
          </a:ln>
          <a:effectLst/>
        </p:spPr>
        <p:txBody>
          <a:bodyPr/>
          <a:lstStyle/>
          <a:p>
            <a:endParaRPr lang="en-US"/>
          </a:p>
        </p:txBody>
      </p:sp>
      <p:sp>
        <p:nvSpPr>
          <p:cNvPr id="60422" name="Rectangle 6"/>
          <p:cNvSpPr>
            <a:spLocks noChangeArrowheads="1"/>
          </p:cNvSpPr>
          <p:nvPr/>
        </p:nvSpPr>
        <p:spPr bwMode="auto">
          <a:xfrm>
            <a:off x="4038600" y="2057400"/>
            <a:ext cx="1219200" cy="17526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w="9525">
            <a:noFill/>
            <a:miter lim="800000"/>
            <a:headEnd/>
            <a:tailEnd/>
          </a:ln>
          <a:effectLst/>
        </p:spPr>
        <p:txBody>
          <a:bodyPr wrap="none" anchor="ctr"/>
          <a:lstStyle/>
          <a:p>
            <a:endParaRPr lang="en-US"/>
          </a:p>
        </p:txBody>
      </p:sp>
      <p:sp>
        <p:nvSpPr>
          <p:cNvPr id="60423" name="Oval 7"/>
          <p:cNvSpPr>
            <a:spLocks noChangeArrowheads="1"/>
          </p:cNvSpPr>
          <p:nvPr/>
        </p:nvSpPr>
        <p:spPr bwMode="auto">
          <a:xfrm>
            <a:off x="4038600" y="1828800"/>
            <a:ext cx="1219200" cy="38100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w="9525">
            <a:solidFill>
              <a:schemeClr val="tx1"/>
            </a:solidFill>
            <a:round/>
            <a:headEnd/>
            <a:tailEnd/>
          </a:ln>
          <a:effectLst/>
        </p:spPr>
        <p:txBody>
          <a:bodyPr wrap="none" anchor="ctr"/>
          <a:lstStyle/>
          <a:p>
            <a:endParaRPr lang="en-US"/>
          </a:p>
        </p:txBody>
      </p:sp>
      <p:sp>
        <p:nvSpPr>
          <p:cNvPr id="60425" name="Text Box 9"/>
          <p:cNvSpPr txBox="1">
            <a:spLocks noChangeArrowheads="1"/>
          </p:cNvSpPr>
          <p:nvPr/>
        </p:nvSpPr>
        <p:spPr bwMode="auto">
          <a:xfrm>
            <a:off x="4175125" y="4151313"/>
            <a:ext cx="958850" cy="366712"/>
          </a:xfrm>
          <a:prstGeom prst="rect">
            <a:avLst/>
          </a:prstGeom>
          <a:noFill/>
          <a:ln w="9525">
            <a:noFill/>
            <a:miter lim="800000"/>
            <a:headEnd/>
            <a:tailEnd/>
          </a:ln>
          <a:effectLst/>
        </p:spPr>
        <p:txBody>
          <a:bodyPr wrap="none">
            <a:spAutoFit/>
          </a:bodyPr>
          <a:lstStyle/>
          <a:p>
            <a:r>
              <a:rPr lang="en-US">
                <a:latin typeface="+mn-lt"/>
              </a:rPr>
              <a:t>Sample</a:t>
            </a:r>
          </a:p>
        </p:txBody>
      </p:sp>
      <p:sp>
        <p:nvSpPr>
          <p:cNvPr id="60427" name="Text Box 11"/>
          <p:cNvSpPr txBox="1">
            <a:spLocks noChangeArrowheads="1"/>
          </p:cNvSpPr>
          <p:nvPr/>
        </p:nvSpPr>
        <p:spPr bwMode="auto">
          <a:xfrm>
            <a:off x="7589281" y="3352800"/>
            <a:ext cx="1173719" cy="369332"/>
          </a:xfrm>
          <a:prstGeom prst="rect">
            <a:avLst/>
          </a:prstGeom>
          <a:noFill/>
          <a:ln w="9525">
            <a:noFill/>
            <a:miter lim="800000"/>
            <a:headEnd/>
            <a:tailEnd/>
          </a:ln>
          <a:effectLst/>
        </p:spPr>
        <p:txBody>
          <a:bodyPr wrap="none">
            <a:spAutoFit/>
          </a:bodyPr>
          <a:lstStyle/>
          <a:p>
            <a:r>
              <a:rPr lang="en-US">
                <a:latin typeface="+mn-lt"/>
              </a:rPr>
              <a:t>Detector</a:t>
            </a:r>
          </a:p>
        </p:txBody>
      </p:sp>
      <p:sp>
        <p:nvSpPr>
          <p:cNvPr id="60428" name="Line 12"/>
          <p:cNvSpPr>
            <a:spLocks noChangeShapeType="1"/>
          </p:cNvSpPr>
          <p:nvPr/>
        </p:nvSpPr>
        <p:spPr bwMode="auto">
          <a:xfrm>
            <a:off x="5638800" y="2895600"/>
            <a:ext cx="1676400" cy="0"/>
          </a:xfrm>
          <a:prstGeom prst="line">
            <a:avLst/>
          </a:prstGeom>
          <a:noFill/>
          <a:ln w="28575">
            <a:solidFill>
              <a:srgbClr val="FF0000"/>
            </a:solidFill>
            <a:round/>
            <a:headEnd/>
            <a:tailEnd type="triangle" w="med" len="med"/>
          </a:ln>
          <a:effectLst/>
        </p:spPr>
        <p:txBody>
          <a:bodyPr/>
          <a:lstStyle/>
          <a:p>
            <a:endParaRPr lang="en-US"/>
          </a:p>
        </p:txBody>
      </p:sp>
      <p:sp>
        <p:nvSpPr>
          <p:cNvPr id="60429" name="AutoShape 13"/>
          <p:cNvSpPr>
            <a:spLocks noChangeArrowheads="1"/>
          </p:cNvSpPr>
          <p:nvPr/>
        </p:nvSpPr>
        <p:spPr bwMode="auto">
          <a:xfrm>
            <a:off x="7589281" y="2590800"/>
            <a:ext cx="609600" cy="609600"/>
          </a:xfrm>
          <a:prstGeom prst="flowChartDelay">
            <a:avLst/>
          </a:prstGeom>
          <a:gradFill flip="none" rotWithShape="1">
            <a:gsLst>
              <a:gs pos="0">
                <a:srgbClr val="EAEAEA"/>
              </a:gs>
              <a:gs pos="100000">
                <a:schemeClr val="hlink"/>
              </a:gs>
            </a:gsLst>
            <a:lin ang="2700000" scaled="1"/>
            <a:tileRect/>
          </a:gradFill>
          <a:ln w="9525">
            <a:noFill/>
            <a:miter lim="800000"/>
            <a:headEnd/>
            <a:tailEnd/>
          </a:ln>
          <a:effectLst>
            <a:outerShdw blurRad="76200" dir="18900000" sy="23000" kx="-1200000" algn="bl" rotWithShape="0">
              <a:prstClr val="black">
                <a:alpha val="20000"/>
              </a:prst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60430" name="Line 14"/>
          <p:cNvSpPr>
            <a:spLocks noChangeShapeType="1"/>
          </p:cNvSpPr>
          <p:nvPr/>
        </p:nvSpPr>
        <p:spPr bwMode="auto">
          <a:xfrm>
            <a:off x="5257800" y="1981200"/>
            <a:ext cx="0" cy="1828800"/>
          </a:xfrm>
          <a:prstGeom prst="line">
            <a:avLst/>
          </a:prstGeom>
          <a:noFill/>
          <a:ln w="9525">
            <a:solidFill>
              <a:schemeClr val="tx1"/>
            </a:solidFill>
            <a:round/>
            <a:headEnd/>
            <a:tailEnd/>
          </a:ln>
          <a:effectLst/>
        </p:spPr>
        <p:txBody>
          <a:bodyPr/>
          <a:lstStyle/>
          <a:p>
            <a:endParaRPr lang="en-US"/>
          </a:p>
        </p:txBody>
      </p:sp>
      <p:sp>
        <p:nvSpPr>
          <p:cNvPr id="60431" name="Line 15"/>
          <p:cNvSpPr>
            <a:spLocks noChangeShapeType="1"/>
          </p:cNvSpPr>
          <p:nvPr/>
        </p:nvSpPr>
        <p:spPr bwMode="auto">
          <a:xfrm>
            <a:off x="4038600" y="2057400"/>
            <a:ext cx="0" cy="1752600"/>
          </a:xfrm>
          <a:prstGeom prst="line">
            <a:avLst/>
          </a:prstGeom>
          <a:noFill/>
          <a:ln w="9525">
            <a:solidFill>
              <a:schemeClr val="tx1"/>
            </a:solidFill>
            <a:round/>
            <a:headEnd/>
            <a:tailEnd/>
          </a:ln>
          <a:effectLst/>
        </p:spPr>
        <p:txBody>
          <a:bodyPr/>
          <a:lstStyle/>
          <a:p>
            <a:endParaRPr lang="en-US"/>
          </a:p>
        </p:txBody>
      </p:sp>
      <p:sp>
        <p:nvSpPr>
          <p:cNvPr id="16" name="TextBox 15"/>
          <p:cNvSpPr txBox="1"/>
          <p:nvPr/>
        </p:nvSpPr>
        <p:spPr>
          <a:xfrm>
            <a:off x="2209800" y="2209800"/>
            <a:ext cx="1524776" cy="646331"/>
          </a:xfrm>
          <a:prstGeom prst="rect">
            <a:avLst/>
          </a:prstGeom>
          <a:noFill/>
        </p:spPr>
        <p:txBody>
          <a:bodyPr wrap="none" rtlCol="0">
            <a:spAutoFit/>
          </a:bodyPr>
          <a:lstStyle/>
          <a:p>
            <a:r>
              <a:rPr lang="en-US" dirty="0" smtClean="0">
                <a:latin typeface="+mn-lt"/>
              </a:rPr>
              <a:t>continuous</a:t>
            </a:r>
          </a:p>
          <a:p>
            <a:r>
              <a:rPr lang="en-US" dirty="0" smtClean="0">
                <a:latin typeface="+mn-lt"/>
              </a:rPr>
              <a:t>IR spectrum</a:t>
            </a:r>
            <a:endParaRPr lang="en-US" dirty="0">
              <a:latin typeface="+mn-lt"/>
            </a:endParaRPr>
          </a:p>
        </p:txBody>
      </p:sp>
      <p:pic>
        <p:nvPicPr>
          <p:cNvPr id="60433" name="Picture 17" descr="http://www.50plushealth.co.uk/media/images/S604_Infrared_heat_lamp_L.jpg"/>
          <p:cNvPicPr>
            <a:picLocks noChangeAspect="1" noChangeArrowheads="1"/>
          </p:cNvPicPr>
          <p:nvPr/>
        </p:nvPicPr>
        <p:blipFill>
          <a:blip r:embed="rId4" cstate="print"/>
          <a:srcRect/>
          <a:stretch>
            <a:fillRect/>
          </a:stretch>
        </p:blipFill>
        <p:spPr bwMode="auto">
          <a:xfrm flipH="1">
            <a:off x="76200" y="2286000"/>
            <a:ext cx="1997927" cy="2047875"/>
          </a:xfrm>
          <a:prstGeom prst="rect">
            <a:avLst/>
          </a:prstGeom>
          <a:noFill/>
        </p:spPr>
      </p:pic>
      <p:sp>
        <p:nvSpPr>
          <p:cNvPr id="18" name="TextBox 17"/>
          <p:cNvSpPr txBox="1"/>
          <p:nvPr/>
        </p:nvSpPr>
        <p:spPr>
          <a:xfrm>
            <a:off x="5542931" y="1600200"/>
            <a:ext cx="2000869" cy="1200329"/>
          </a:xfrm>
          <a:prstGeom prst="rect">
            <a:avLst/>
          </a:prstGeom>
          <a:noFill/>
        </p:spPr>
        <p:txBody>
          <a:bodyPr wrap="none" rtlCol="0">
            <a:spAutoFit/>
          </a:bodyPr>
          <a:lstStyle/>
          <a:p>
            <a:r>
              <a:rPr lang="en-US" dirty="0" smtClean="0">
                <a:latin typeface="+mn-lt"/>
              </a:rPr>
              <a:t>Absorption</a:t>
            </a:r>
          </a:p>
          <a:p>
            <a:r>
              <a:rPr lang="en-US" dirty="0" smtClean="0">
                <a:latin typeface="+mn-lt"/>
              </a:rPr>
              <a:t>IR spectrum</a:t>
            </a:r>
          </a:p>
          <a:p>
            <a:r>
              <a:rPr lang="en-US" dirty="0" smtClean="0">
                <a:latin typeface="+mn-lt"/>
              </a:rPr>
              <a:t>(continuous with </a:t>
            </a:r>
          </a:p>
          <a:p>
            <a:r>
              <a:rPr lang="en-US" dirty="0" smtClean="0">
                <a:latin typeface="+mn-lt"/>
              </a:rPr>
              <a:t>dark bands)</a:t>
            </a:r>
            <a:endParaRPr lang="en-US" dirty="0">
              <a:latin typeface="+mn-lt"/>
            </a:endParaRPr>
          </a:p>
        </p:txBody>
      </p:sp>
      <p:pic>
        <p:nvPicPr>
          <p:cNvPr id="19" name="Picture 4" descr="spect"/>
          <p:cNvPicPr>
            <a:picLocks noChangeAspect="1" noChangeArrowheads="1"/>
          </p:cNvPicPr>
          <p:nvPr/>
        </p:nvPicPr>
        <p:blipFill>
          <a:blip r:embed="rId5" cstate="print"/>
          <a:srcRect/>
          <a:stretch>
            <a:fillRect/>
          </a:stretch>
        </p:blipFill>
        <p:spPr bwMode="auto">
          <a:xfrm>
            <a:off x="1066800" y="5867400"/>
            <a:ext cx="2590800" cy="327025"/>
          </a:xfrm>
          <a:prstGeom prst="rect">
            <a:avLst/>
          </a:prstGeom>
          <a:noFill/>
          <a:ln w="9525">
            <a:noFill/>
            <a:miter lim="800000"/>
            <a:headEnd/>
            <a:tailEnd/>
          </a:ln>
        </p:spPr>
      </p:pic>
      <p:pic>
        <p:nvPicPr>
          <p:cNvPr id="20" name="Picture 16" descr="solar_spect"/>
          <p:cNvPicPr>
            <a:picLocks noChangeAspect="1" noChangeArrowheads="1"/>
          </p:cNvPicPr>
          <p:nvPr/>
        </p:nvPicPr>
        <p:blipFill>
          <a:blip r:embed="rId6" cstate="print"/>
          <a:srcRect/>
          <a:stretch>
            <a:fillRect/>
          </a:stretch>
        </p:blipFill>
        <p:spPr bwMode="auto">
          <a:xfrm>
            <a:off x="5943600" y="5867400"/>
            <a:ext cx="2590800" cy="327025"/>
          </a:xfrm>
          <a:prstGeom prst="rect">
            <a:avLst/>
          </a:prstGeom>
          <a:noFill/>
          <a:ln w="9525">
            <a:noFill/>
            <a:miter lim="800000"/>
            <a:headEnd/>
            <a:tailEnd/>
          </a:ln>
        </p:spPr>
      </p:pic>
      <p:sp>
        <p:nvSpPr>
          <p:cNvPr id="21" name="TextBox 20"/>
          <p:cNvSpPr txBox="1"/>
          <p:nvPr/>
        </p:nvSpPr>
        <p:spPr>
          <a:xfrm>
            <a:off x="914400" y="6248400"/>
            <a:ext cx="3280065" cy="307777"/>
          </a:xfrm>
          <a:prstGeom prst="rect">
            <a:avLst/>
          </a:prstGeom>
          <a:noFill/>
        </p:spPr>
        <p:txBody>
          <a:bodyPr wrap="none" rtlCol="0">
            <a:spAutoFit/>
          </a:bodyPr>
          <a:lstStyle/>
          <a:p>
            <a:r>
              <a:rPr lang="en-US" sz="1400" dirty="0" smtClean="0"/>
              <a:t>Analogous visible continuous spectrum</a:t>
            </a:r>
            <a:endParaRPr lang="en-US" sz="1400" dirty="0"/>
          </a:p>
        </p:txBody>
      </p:sp>
      <p:sp>
        <p:nvSpPr>
          <p:cNvPr id="22" name="TextBox 21"/>
          <p:cNvSpPr txBox="1"/>
          <p:nvPr/>
        </p:nvSpPr>
        <p:spPr>
          <a:xfrm>
            <a:off x="5741992" y="6248400"/>
            <a:ext cx="3249608" cy="307777"/>
          </a:xfrm>
          <a:prstGeom prst="rect">
            <a:avLst/>
          </a:prstGeom>
          <a:noFill/>
        </p:spPr>
        <p:txBody>
          <a:bodyPr wrap="none" rtlCol="0">
            <a:spAutoFit/>
          </a:bodyPr>
          <a:lstStyle/>
          <a:p>
            <a:r>
              <a:rPr lang="en-US" sz="1400" dirty="0" smtClean="0"/>
              <a:t>Analogous visible absorption spectrum</a:t>
            </a:r>
            <a:endParaRPr lang="en-US" sz="1400" dirty="0"/>
          </a:p>
        </p:txBody>
      </p:sp>
    </p:spTree>
    <p:custDataLst>
      <p:tags r:id="rId1"/>
    </p:custDataLst>
    <p:extLst>
      <p:ext uri="{BB962C8B-B14F-4D97-AF65-F5344CB8AC3E}">
        <p14:creationId xmlns:p14="http://schemas.microsoft.com/office/powerpoint/2010/main" val="10893608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aspirin IR chemsoc"/>
          <p:cNvPicPr>
            <a:picLocks noChangeAspect="1" noChangeArrowheads="1"/>
          </p:cNvPicPr>
          <p:nvPr/>
        </p:nvPicPr>
        <p:blipFill>
          <a:blip r:embed="rId4" cstate="print"/>
          <a:srcRect/>
          <a:stretch>
            <a:fillRect/>
          </a:stretch>
        </p:blipFill>
        <p:spPr bwMode="auto">
          <a:xfrm>
            <a:off x="471488" y="2646363"/>
            <a:ext cx="6076950" cy="3810000"/>
          </a:xfrm>
          <a:prstGeom prst="rect">
            <a:avLst/>
          </a:prstGeom>
          <a:noFill/>
        </p:spPr>
      </p:pic>
      <p:sp>
        <p:nvSpPr>
          <p:cNvPr id="52227" name="Rectangle 3"/>
          <p:cNvSpPr>
            <a:spLocks noGrp="1" noChangeArrowheads="1"/>
          </p:cNvSpPr>
          <p:nvPr>
            <p:ph type="title"/>
          </p:nvPr>
        </p:nvSpPr>
        <p:spPr>
          <a:xfrm>
            <a:off x="152400" y="0"/>
            <a:ext cx="8763000" cy="1295400"/>
          </a:xfrm>
        </p:spPr>
        <p:txBody>
          <a:bodyPr/>
          <a:lstStyle/>
          <a:p>
            <a:r>
              <a:rPr lang="en-US" sz="3200" dirty="0" smtClean="0"/>
              <a:t>IR spectroscopy can be used to </a:t>
            </a:r>
            <a:r>
              <a:rPr lang="en-US" sz="3200" dirty="0"/>
              <a:t>deduce chemical formulas and </a:t>
            </a:r>
            <a:r>
              <a:rPr lang="en-US" sz="3200" dirty="0" smtClean="0"/>
              <a:t>structures</a:t>
            </a:r>
            <a:endParaRPr lang="en-US" sz="3200" dirty="0"/>
          </a:p>
        </p:txBody>
      </p:sp>
      <p:sp>
        <p:nvSpPr>
          <p:cNvPr id="52228" name="Text Box 4"/>
          <p:cNvSpPr txBox="1">
            <a:spLocks noChangeArrowheads="1"/>
          </p:cNvSpPr>
          <p:nvPr/>
        </p:nvSpPr>
        <p:spPr bwMode="auto">
          <a:xfrm>
            <a:off x="1213178" y="1393769"/>
            <a:ext cx="4939173" cy="523220"/>
          </a:xfrm>
          <a:prstGeom prst="rect">
            <a:avLst/>
          </a:prstGeom>
          <a:noFill/>
          <a:ln w="9525">
            <a:noFill/>
            <a:miter lim="800000"/>
            <a:headEnd/>
            <a:tailEnd/>
          </a:ln>
          <a:effectLst/>
        </p:spPr>
        <p:txBody>
          <a:bodyPr wrap="none">
            <a:spAutoFit/>
          </a:bodyPr>
          <a:lstStyle/>
          <a:p>
            <a:r>
              <a:rPr lang="en-US" sz="2800" dirty="0" smtClean="0">
                <a:latin typeface="+mn-lt"/>
              </a:rPr>
              <a:t>IR </a:t>
            </a:r>
            <a:r>
              <a:rPr lang="en-US" sz="2800" dirty="0" err="1" smtClean="0">
                <a:latin typeface="+mn-lt"/>
              </a:rPr>
              <a:t>Vibrational</a:t>
            </a:r>
            <a:r>
              <a:rPr lang="en-US" sz="2800" dirty="0" smtClean="0">
                <a:latin typeface="+mn-lt"/>
              </a:rPr>
              <a:t> </a:t>
            </a:r>
            <a:r>
              <a:rPr lang="en-US" sz="2800" dirty="0">
                <a:latin typeface="+mn-lt"/>
              </a:rPr>
              <a:t>Spectroscopy</a:t>
            </a:r>
          </a:p>
        </p:txBody>
      </p:sp>
      <p:sp>
        <p:nvSpPr>
          <p:cNvPr id="52229" name="Text Box 5"/>
          <p:cNvSpPr txBox="1">
            <a:spLocks noChangeArrowheads="1"/>
          </p:cNvSpPr>
          <p:nvPr/>
        </p:nvSpPr>
        <p:spPr bwMode="auto">
          <a:xfrm>
            <a:off x="2590800" y="6324600"/>
            <a:ext cx="2108269" cy="369332"/>
          </a:xfrm>
          <a:prstGeom prst="rect">
            <a:avLst/>
          </a:prstGeom>
          <a:solidFill>
            <a:schemeClr val="bg1"/>
          </a:solidFill>
          <a:ln w="9525">
            <a:noFill/>
            <a:miter lim="800000"/>
            <a:headEnd/>
            <a:tailEnd/>
          </a:ln>
          <a:effectLst/>
        </p:spPr>
        <p:txBody>
          <a:bodyPr wrap="none">
            <a:spAutoFit/>
          </a:bodyPr>
          <a:lstStyle/>
          <a:p>
            <a:r>
              <a:rPr lang="en-US" dirty="0" smtClean="0"/>
              <a:t>Energy </a:t>
            </a:r>
            <a:r>
              <a:rPr lang="en-US" dirty="0"/>
              <a:t>of </a:t>
            </a:r>
            <a:r>
              <a:rPr lang="en-US" dirty="0" smtClean="0"/>
              <a:t>vibration</a:t>
            </a:r>
            <a:endParaRPr lang="en-US" dirty="0"/>
          </a:p>
        </p:txBody>
      </p:sp>
      <p:sp>
        <p:nvSpPr>
          <p:cNvPr id="52230" name="Text Box 6"/>
          <p:cNvSpPr txBox="1">
            <a:spLocks noChangeArrowheads="1"/>
          </p:cNvSpPr>
          <p:nvPr/>
        </p:nvSpPr>
        <p:spPr bwMode="auto">
          <a:xfrm>
            <a:off x="6248400" y="4953000"/>
            <a:ext cx="2362200" cy="923330"/>
          </a:xfrm>
          <a:prstGeom prst="rect">
            <a:avLst/>
          </a:prstGeom>
          <a:noFill/>
          <a:ln w="9525">
            <a:noFill/>
            <a:miter lim="800000"/>
            <a:headEnd/>
            <a:tailEnd/>
          </a:ln>
          <a:effectLst/>
        </p:spPr>
        <p:txBody>
          <a:bodyPr wrap="square">
            <a:spAutoFit/>
          </a:bodyPr>
          <a:lstStyle/>
          <a:p>
            <a:r>
              <a:rPr lang="en-US" dirty="0" smtClean="0">
                <a:latin typeface="+mn-lt"/>
              </a:rPr>
              <a:t>Different molecular groups vibrate in </a:t>
            </a:r>
            <a:r>
              <a:rPr lang="en-US" dirty="0">
                <a:latin typeface="+mn-lt"/>
              </a:rPr>
              <a:t>different </a:t>
            </a:r>
            <a:r>
              <a:rPr lang="en-US" dirty="0" smtClean="0">
                <a:latin typeface="+mn-lt"/>
              </a:rPr>
              <a:t>regions</a:t>
            </a:r>
            <a:endParaRPr lang="en-US" dirty="0">
              <a:latin typeface="+mn-lt"/>
            </a:endParaRPr>
          </a:p>
        </p:txBody>
      </p:sp>
      <p:pic>
        <p:nvPicPr>
          <p:cNvPr id="52231" name="Picture 7" descr="aspirin"/>
          <p:cNvPicPr>
            <a:picLocks noChangeAspect="1" noChangeArrowheads="1"/>
          </p:cNvPicPr>
          <p:nvPr/>
        </p:nvPicPr>
        <p:blipFill>
          <a:blip r:embed="rId5" cstate="print"/>
          <a:srcRect/>
          <a:stretch>
            <a:fillRect/>
          </a:stretch>
        </p:blipFill>
        <p:spPr bwMode="auto">
          <a:xfrm>
            <a:off x="7242175" y="2147888"/>
            <a:ext cx="1590675" cy="1830387"/>
          </a:xfrm>
          <a:prstGeom prst="rect">
            <a:avLst/>
          </a:prstGeom>
          <a:noFill/>
          <a:ln w="9525">
            <a:solidFill>
              <a:schemeClr val="folHlink"/>
            </a:solidFill>
            <a:miter lim="800000"/>
            <a:headEnd/>
            <a:tailEnd/>
          </a:ln>
        </p:spPr>
      </p:pic>
      <p:sp>
        <p:nvSpPr>
          <p:cNvPr id="52232" name="Text Box 8"/>
          <p:cNvSpPr txBox="1">
            <a:spLocks noChangeArrowheads="1"/>
          </p:cNvSpPr>
          <p:nvPr/>
        </p:nvSpPr>
        <p:spPr bwMode="auto">
          <a:xfrm>
            <a:off x="7589838" y="4011613"/>
            <a:ext cx="971550" cy="641350"/>
          </a:xfrm>
          <a:prstGeom prst="rect">
            <a:avLst/>
          </a:prstGeom>
          <a:noFill/>
          <a:ln w="9525">
            <a:noFill/>
            <a:miter lim="800000"/>
            <a:headEnd/>
            <a:tailEnd/>
          </a:ln>
          <a:effectLst/>
        </p:spPr>
        <p:txBody>
          <a:bodyPr wrap="none">
            <a:spAutoFit/>
          </a:bodyPr>
          <a:lstStyle/>
          <a:p>
            <a:r>
              <a:rPr lang="en-US" b="1"/>
              <a:t>C</a:t>
            </a:r>
            <a:r>
              <a:rPr lang="en-US" b="1" baseline="-25000"/>
              <a:t>9</a:t>
            </a:r>
            <a:r>
              <a:rPr lang="en-US" b="1"/>
              <a:t>O</a:t>
            </a:r>
            <a:r>
              <a:rPr lang="en-US" b="1" baseline="-25000"/>
              <a:t>4</a:t>
            </a:r>
            <a:r>
              <a:rPr lang="en-US" b="1"/>
              <a:t>H</a:t>
            </a:r>
            <a:r>
              <a:rPr lang="en-US" b="1" baseline="-25000"/>
              <a:t>8</a:t>
            </a:r>
          </a:p>
          <a:p>
            <a:r>
              <a:rPr lang="en-US" b="1"/>
              <a:t>Aspirin</a:t>
            </a:r>
          </a:p>
        </p:txBody>
      </p:sp>
      <p:grpSp>
        <p:nvGrpSpPr>
          <p:cNvPr id="52233" name="Group 9"/>
          <p:cNvGrpSpPr>
            <a:grpSpLocks/>
          </p:cNvGrpSpPr>
          <p:nvPr/>
        </p:nvGrpSpPr>
        <p:grpSpPr bwMode="auto">
          <a:xfrm>
            <a:off x="3054350" y="2163763"/>
            <a:ext cx="4937125" cy="3844925"/>
            <a:chOff x="1924" y="1363"/>
            <a:chExt cx="3110" cy="2422"/>
          </a:xfrm>
        </p:grpSpPr>
        <p:sp>
          <p:nvSpPr>
            <p:cNvPr id="52234" name="Oval 10"/>
            <p:cNvSpPr>
              <a:spLocks noChangeArrowheads="1"/>
            </p:cNvSpPr>
            <p:nvPr/>
          </p:nvSpPr>
          <p:spPr bwMode="auto">
            <a:xfrm>
              <a:off x="4481" y="2067"/>
              <a:ext cx="428" cy="249"/>
            </a:xfrm>
            <a:prstGeom prst="ellipse">
              <a:avLst/>
            </a:prstGeom>
            <a:noFill/>
            <a:ln w="38100">
              <a:solidFill>
                <a:srgbClr val="7030A0"/>
              </a:solidFill>
              <a:round/>
              <a:headEnd/>
              <a:tailEnd/>
            </a:ln>
            <a:effectLst/>
          </p:spPr>
          <p:txBody>
            <a:bodyPr wrap="none" anchor="ctr"/>
            <a:lstStyle/>
            <a:p>
              <a:endParaRPr lang="en-US"/>
            </a:p>
          </p:txBody>
        </p:sp>
        <p:sp>
          <p:nvSpPr>
            <p:cNvPr id="52235" name="Oval 11"/>
            <p:cNvSpPr>
              <a:spLocks noChangeArrowheads="1"/>
            </p:cNvSpPr>
            <p:nvPr/>
          </p:nvSpPr>
          <p:spPr bwMode="auto">
            <a:xfrm>
              <a:off x="4807" y="1363"/>
              <a:ext cx="227" cy="393"/>
            </a:xfrm>
            <a:prstGeom prst="ellipse">
              <a:avLst/>
            </a:prstGeom>
            <a:noFill/>
            <a:ln w="38100">
              <a:solidFill>
                <a:srgbClr val="7030A0"/>
              </a:solidFill>
              <a:round/>
              <a:headEnd/>
              <a:tailEnd/>
            </a:ln>
            <a:effectLst/>
          </p:spPr>
          <p:txBody>
            <a:bodyPr wrap="none" anchor="ctr"/>
            <a:lstStyle/>
            <a:p>
              <a:endParaRPr lang="en-US"/>
            </a:p>
          </p:txBody>
        </p:sp>
        <p:sp>
          <p:nvSpPr>
            <p:cNvPr id="52236" name="Oval 12"/>
            <p:cNvSpPr>
              <a:spLocks noChangeArrowheads="1"/>
            </p:cNvSpPr>
            <p:nvPr/>
          </p:nvSpPr>
          <p:spPr bwMode="auto">
            <a:xfrm>
              <a:off x="2638" y="2017"/>
              <a:ext cx="259" cy="1768"/>
            </a:xfrm>
            <a:prstGeom prst="ellipse">
              <a:avLst/>
            </a:prstGeom>
            <a:noFill/>
            <a:ln w="38100">
              <a:solidFill>
                <a:srgbClr val="7030A0"/>
              </a:solidFill>
              <a:round/>
              <a:headEnd/>
              <a:tailEnd/>
            </a:ln>
            <a:effectLst/>
          </p:spPr>
          <p:txBody>
            <a:bodyPr wrap="none" anchor="ctr"/>
            <a:lstStyle/>
            <a:p>
              <a:endParaRPr lang="en-US"/>
            </a:p>
          </p:txBody>
        </p:sp>
        <p:grpSp>
          <p:nvGrpSpPr>
            <p:cNvPr id="52237" name="Group 13"/>
            <p:cNvGrpSpPr>
              <a:grpSpLocks/>
            </p:cNvGrpSpPr>
            <p:nvPr/>
          </p:nvGrpSpPr>
          <p:grpSpPr bwMode="auto">
            <a:xfrm>
              <a:off x="1924" y="2897"/>
              <a:ext cx="530" cy="548"/>
              <a:chOff x="1515" y="3012"/>
              <a:chExt cx="530" cy="548"/>
            </a:xfrm>
          </p:grpSpPr>
          <p:sp>
            <p:nvSpPr>
              <p:cNvPr id="52238" name="Rectangle 14"/>
              <p:cNvSpPr>
                <a:spLocks noChangeArrowheads="1"/>
              </p:cNvSpPr>
              <p:nvPr/>
            </p:nvSpPr>
            <p:spPr bwMode="auto">
              <a:xfrm>
                <a:off x="1515" y="3012"/>
                <a:ext cx="518" cy="548"/>
              </a:xfrm>
              <a:prstGeom prst="rect">
                <a:avLst/>
              </a:prstGeom>
              <a:solidFill>
                <a:srgbClr val="ACCDF2"/>
              </a:solidFill>
              <a:ln w="9525">
                <a:solidFill>
                  <a:schemeClr val="tx1"/>
                </a:solidFill>
                <a:miter lim="800000"/>
                <a:headEnd/>
                <a:tailEnd/>
              </a:ln>
              <a:effectLst/>
            </p:spPr>
            <p:txBody>
              <a:bodyPr wrap="none" anchor="ctr"/>
              <a:lstStyle/>
              <a:p>
                <a:endParaRPr lang="en-US"/>
              </a:p>
            </p:txBody>
          </p:sp>
          <p:grpSp>
            <p:nvGrpSpPr>
              <p:cNvPr id="52239" name="Group 15"/>
              <p:cNvGrpSpPr>
                <a:grpSpLocks/>
              </p:cNvGrpSpPr>
              <p:nvPr/>
            </p:nvGrpSpPr>
            <p:grpSpPr bwMode="auto">
              <a:xfrm>
                <a:off x="1605" y="3024"/>
                <a:ext cx="440" cy="505"/>
                <a:chOff x="338" y="685"/>
                <a:chExt cx="440" cy="505"/>
              </a:xfrm>
            </p:grpSpPr>
            <p:sp>
              <p:nvSpPr>
                <p:cNvPr id="52240" name="Text Box 16"/>
                <p:cNvSpPr txBox="1">
                  <a:spLocks noChangeArrowheads="1"/>
                </p:cNvSpPr>
                <p:nvPr/>
              </p:nvSpPr>
              <p:spPr bwMode="auto">
                <a:xfrm>
                  <a:off x="362" y="833"/>
                  <a:ext cx="416" cy="231"/>
                </a:xfrm>
                <a:prstGeom prst="rect">
                  <a:avLst/>
                </a:prstGeom>
                <a:noFill/>
                <a:ln w="9525">
                  <a:noFill/>
                  <a:miter lim="800000"/>
                  <a:headEnd/>
                  <a:tailEnd/>
                </a:ln>
                <a:effectLst/>
              </p:spPr>
              <p:txBody>
                <a:bodyPr wrap="none">
                  <a:spAutoFit/>
                </a:bodyPr>
                <a:lstStyle/>
                <a:p>
                  <a:r>
                    <a:rPr lang="en-US"/>
                    <a:t>C=O</a:t>
                  </a:r>
                </a:p>
              </p:txBody>
            </p:sp>
            <p:sp>
              <p:nvSpPr>
                <p:cNvPr id="52241" name="Line 17"/>
                <p:cNvSpPr>
                  <a:spLocks noChangeShapeType="1"/>
                </p:cNvSpPr>
                <p:nvPr/>
              </p:nvSpPr>
              <p:spPr bwMode="auto">
                <a:xfrm flipH="1" flipV="1">
                  <a:off x="352" y="685"/>
                  <a:ext cx="97" cy="167"/>
                </a:xfrm>
                <a:prstGeom prst="line">
                  <a:avLst/>
                </a:prstGeom>
                <a:noFill/>
                <a:ln w="19050">
                  <a:solidFill>
                    <a:schemeClr val="tx1"/>
                  </a:solidFill>
                  <a:round/>
                  <a:headEnd/>
                  <a:tailEnd/>
                </a:ln>
                <a:effectLst/>
              </p:spPr>
              <p:txBody>
                <a:bodyPr/>
                <a:lstStyle/>
                <a:p>
                  <a:endParaRPr lang="en-US"/>
                </a:p>
              </p:txBody>
            </p:sp>
            <p:sp>
              <p:nvSpPr>
                <p:cNvPr id="52242" name="Line 18"/>
                <p:cNvSpPr>
                  <a:spLocks noChangeShapeType="1"/>
                </p:cNvSpPr>
                <p:nvPr/>
              </p:nvSpPr>
              <p:spPr bwMode="auto">
                <a:xfrm flipV="1">
                  <a:off x="338" y="1023"/>
                  <a:ext cx="97" cy="167"/>
                </a:xfrm>
                <a:prstGeom prst="line">
                  <a:avLst/>
                </a:prstGeom>
                <a:noFill/>
                <a:ln w="19050">
                  <a:solidFill>
                    <a:schemeClr val="tx1"/>
                  </a:solidFill>
                  <a:round/>
                  <a:headEnd/>
                  <a:tailEnd/>
                </a:ln>
                <a:effectLst/>
              </p:spPr>
              <p:txBody>
                <a:bodyPr/>
                <a:lstStyle/>
                <a:p>
                  <a:endParaRPr lang="en-US"/>
                </a:p>
              </p:txBody>
            </p:sp>
          </p:grpSp>
        </p:grpSp>
      </p:grpSp>
      <p:sp>
        <p:nvSpPr>
          <p:cNvPr id="52243" name="Text Box 19"/>
          <p:cNvSpPr txBox="1">
            <a:spLocks noChangeArrowheads="1"/>
          </p:cNvSpPr>
          <p:nvPr/>
        </p:nvSpPr>
        <p:spPr bwMode="auto">
          <a:xfrm>
            <a:off x="4386536" y="2160590"/>
            <a:ext cx="1898650" cy="366712"/>
          </a:xfrm>
          <a:prstGeom prst="rect">
            <a:avLst/>
          </a:prstGeom>
          <a:noFill/>
          <a:ln w="9525">
            <a:noFill/>
            <a:miter lim="800000"/>
            <a:headEnd/>
            <a:tailEnd/>
          </a:ln>
          <a:effectLst/>
        </p:spPr>
        <p:txBody>
          <a:bodyPr wrap="none">
            <a:spAutoFit/>
          </a:bodyPr>
          <a:lstStyle/>
          <a:p>
            <a:r>
              <a:rPr lang="en-US" dirty="0"/>
              <a:t>fingerprint region</a:t>
            </a:r>
          </a:p>
        </p:txBody>
      </p:sp>
      <p:sp>
        <p:nvSpPr>
          <p:cNvPr id="52244" name="AutoShape 20"/>
          <p:cNvSpPr>
            <a:spLocks/>
          </p:cNvSpPr>
          <p:nvPr/>
        </p:nvSpPr>
        <p:spPr bwMode="auto">
          <a:xfrm rot="16200000">
            <a:off x="5203034" y="1545432"/>
            <a:ext cx="292100" cy="2322512"/>
          </a:xfrm>
          <a:prstGeom prst="rightBrace">
            <a:avLst>
              <a:gd name="adj1" fmla="val 43614"/>
              <a:gd name="adj2" fmla="val 50000"/>
            </a:avLst>
          </a:prstGeom>
          <a:noFill/>
          <a:ln w="38100">
            <a:solidFill>
              <a:schemeClr val="tx1"/>
            </a:solidFill>
            <a:round/>
            <a:headEnd/>
            <a:tailEnd/>
          </a:ln>
          <a:effectLst/>
        </p:spPr>
        <p:txBody>
          <a:bodyPr wrap="none" anchor="ctr"/>
          <a:lstStyle/>
          <a:p>
            <a:endParaRPr lang="en-US"/>
          </a:p>
        </p:txBody>
      </p:sp>
      <p:pic>
        <p:nvPicPr>
          <p:cNvPr id="21" name="Picture 16" descr="solar_spect"/>
          <p:cNvPicPr>
            <a:picLocks noChangeAspect="1" noChangeArrowheads="1"/>
          </p:cNvPicPr>
          <p:nvPr/>
        </p:nvPicPr>
        <p:blipFill>
          <a:blip r:embed="rId6" cstate="print"/>
          <a:srcRect/>
          <a:stretch>
            <a:fillRect/>
          </a:stretch>
        </p:blipFill>
        <p:spPr bwMode="auto">
          <a:xfrm>
            <a:off x="6400800" y="6400800"/>
            <a:ext cx="2590800" cy="32702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50106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810000" y="1447800"/>
            <a:ext cx="5029200" cy="5181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54" name="TPQuestion"/>
          <p:cNvSpPr>
            <a:spLocks noGrp="1" noChangeArrowheads="1"/>
          </p:cNvSpPr>
          <p:nvPr>
            <p:ph type="title"/>
          </p:nvPr>
        </p:nvSpPr>
        <p:spPr>
          <a:xfrm>
            <a:off x="228600" y="76200"/>
            <a:ext cx="8686800" cy="1219200"/>
          </a:xfrm>
        </p:spPr>
        <p:txBody>
          <a:bodyPr/>
          <a:lstStyle/>
          <a:p>
            <a:r>
              <a:rPr lang="en-US" sz="2400"/>
              <a:t>A portion of the IR spectrum for each molecule is shown.  Formulate a hypothesis about what portion of the molecule gives rise to the sharp set of peaks labeled P?</a:t>
            </a:r>
          </a:p>
        </p:txBody>
      </p:sp>
      <p:grpSp>
        <p:nvGrpSpPr>
          <p:cNvPr id="74768" name="Group 16"/>
          <p:cNvGrpSpPr>
            <a:grpSpLocks/>
          </p:cNvGrpSpPr>
          <p:nvPr/>
        </p:nvGrpSpPr>
        <p:grpSpPr bwMode="auto">
          <a:xfrm>
            <a:off x="3962400" y="1600200"/>
            <a:ext cx="4629150" cy="4953000"/>
            <a:chOff x="0" y="0"/>
            <a:chExt cx="2148" cy="1988"/>
          </a:xfrm>
        </p:grpSpPr>
        <p:pic>
          <p:nvPicPr>
            <p:cNvPr id="74769" name="Picture 17" descr="Chapter 19 study guide IR question"/>
            <p:cNvPicPr>
              <a:picLocks noChangeAspect="1" noChangeArrowheads="1"/>
            </p:cNvPicPr>
            <p:nvPr/>
          </p:nvPicPr>
          <p:blipFill>
            <a:blip r:embed="rId5" cstate="print"/>
            <a:srcRect t="8749" b="12343"/>
            <a:stretch>
              <a:fillRect/>
            </a:stretch>
          </p:blipFill>
          <p:spPr bwMode="auto">
            <a:xfrm>
              <a:off x="0" y="0"/>
              <a:ext cx="2148" cy="1988"/>
            </a:xfrm>
            <a:prstGeom prst="rect">
              <a:avLst/>
            </a:prstGeom>
            <a:noFill/>
          </p:spPr>
        </p:pic>
        <p:sp>
          <p:nvSpPr>
            <p:cNvPr id="74770" name="Text Box 18"/>
            <p:cNvSpPr txBox="1">
              <a:spLocks noChangeArrowheads="1"/>
            </p:cNvSpPr>
            <p:nvPr/>
          </p:nvSpPr>
          <p:spPr bwMode="auto">
            <a:xfrm>
              <a:off x="1668" y="1232"/>
              <a:ext cx="162" cy="147"/>
            </a:xfrm>
            <a:prstGeom prst="rect">
              <a:avLst/>
            </a:prstGeom>
            <a:noFill/>
            <a:ln w="9525">
              <a:noFill/>
              <a:miter lim="800000"/>
              <a:headEnd/>
              <a:tailEnd/>
            </a:ln>
            <a:effectLst/>
          </p:spPr>
          <p:txBody>
            <a:bodyPr wrap="none">
              <a:spAutoFit/>
            </a:bodyPr>
            <a:lstStyle/>
            <a:p>
              <a:pPr eaLnBrk="0" hangingPunct="0"/>
              <a:r>
                <a:rPr lang="en-US" b="1">
                  <a:solidFill>
                    <a:schemeClr val="bg1"/>
                  </a:solidFill>
                </a:rPr>
                <a:t>A</a:t>
              </a:r>
            </a:p>
          </p:txBody>
        </p:sp>
        <p:sp>
          <p:nvSpPr>
            <p:cNvPr id="74771" name="Text Box 19"/>
            <p:cNvSpPr txBox="1">
              <a:spLocks noChangeArrowheads="1"/>
            </p:cNvSpPr>
            <p:nvPr/>
          </p:nvSpPr>
          <p:spPr bwMode="auto">
            <a:xfrm>
              <a:off x="1646" y="836"/>
              <a:ext cx="162" cy="147"/>
            </a:xfrm>
            <a:prstGeom prst="rect">
              <a:avLst/>
            </a:prstGeom>
            <a:noFill/>
            <a:ln w="9525">
              <a:noFill/>
              <a:miter lim="800000"/>
              <a:headEnd/>
              <a:tailEnd/>
            </a:ln>
            <a:effectLst/>
          </p:spPr>
          <p:txBody>
            <a:bodyPr wrap="none">
              <a:spAutoFit/>
            </a:bodyPr>
            <a:lstStyle/>
            <a:p>
              <a:pPr eaLnBrk="0" hangingPunct="0"/>
              <a:r>
                <a:rPr lang="en-US" b="1">
                  <a:solidFill>
                    <a:schemeClr val="bg1"/>
                  </a:solidFill>
                </a:rPr>
                <a:t>A</a:t>
              </a:r>
            </a:p>
          </p:txBody>
        </p:sp>
        <p:sp>
          <p:nvSpPr>
            <p:cNvPr id="74772" name="Text Box 20"/>
            <p:cNvSpPr txBox="1">
              <a:spLocks noChangeArrowheads="1"/>
            </p:cNvSpPr>
            <p:nvPr/>
          </p:nvSpPr>
          <p:spPr bwMode="auto">
            <a:xfrm>
              <a:off x="1674" y="390"/>
              <a:ext cx="162" cy="147"/>
            </a:xfrm>
            <a:prstGeom prst="rect">
              <a:avLst/>
            </a:prstGeom>
            <a:noFill/>
            <a:ln w="9525">
              <a:noFill/>
              <a:miter lim="800000"/>
              <a:headEnd/>
              <a:tailEnd/>
            </a:ln>
            <a:effectLst/>
          </p:spPr>
          <p:txBody>
            <a:bodyPr wrap="none">
              <a:spAutoFit/>
            </a:bodyPr>
            <a:lstStyle/>
            <a:p>
              <a:pPr eaLnBrk="0" hangingPunct="0"/>
              <a:r>
                <a:rPr lang="en-US" b="1">
                  <a:solidFill>
                    <a:schemeClr val="bg1"/>
                  </a:solidFill>
                </a:rPr>
                <a:t>A</a:t>
              </a:r>
            </a:p>
          </p:txBody>
        </p:sp>
        <p:sp>
          <p:nvSpPr>
            <p:cNvPr id="74773" name="Text Box 21"/>
            <p:cNvSpPr txBox="1">
              <a:spLocks noChangeArrowheads="1"/>
            </p:cNvSpPr>
            <p:nvPr/>
          </p:nvSpPr>
          <p:spPr bwMode="auto">
            <a:xfrm>
              <a:off x="1639" y="1700"/>
              <a:ext cx="162" cy="147"/>
            </a:xfrm>
            <a:prstGeom prst="rect">
              <a:avLst/>
            </a:prstGeom>
            <a:noFill/>
            <a:ln w="9525">
              <a:noFill/>
              <a:miter lim="800000"/>
              <a:headEnd/>
              <a:tailEnd/>
            </a:ln>
            <a:effectLst/>
          </p:spPr>
          <p:txBody>
            <a:bodyPr wrap="none">
              <a:spAutoFit/>
            </a:bodyPr>
            <a:lstStyle/>
            <a:p>
              <a:pPr eaLnBrk="0" hangingPunct="0"/>
              <a:r>
                <a:rPr lang="en-US" b="1">
                  <a:solidFill>
                    <a:schemeClr val="bg1"/>
                  </a:solidFill>
                </a:rPr>
                <a:t>A</a:t>
              </a:r>
            </a:p>
          </p:txBody>
        </p:sp>
      </p:grpSp>
      <p:pic>
        <p:nvPicPr>
          <p:cNvPr id="74774" name="Picture 22" descr="ethanol"/>
          <p:cNvPicPr>
            <a:picLocks noChangeAspect="1" noChangeArrowheads="1"/>
          </p:cNvPicPr>
          <p:nvPr/>
        </p:nvPicPr>
        <p:blipFill>
          <a:blip r:embed="rId6" cstate="print"/>
          <a:srcRect r="52605" b="36861"/>
          <a:stretch>
            <a:fillRect/>
          </a:stretch>
        </p:blipFill>
        <p:spPr bwMode="auto">
          <a:xfrm>
            <a:off x="2209800" y="2438400"/>
            <a:ext cx="685800" cy="681038"/>
          </a:xfrm>
          <a:prstGeom prst="rect">
            <a:avLst/>
          </a:prstGeom>
          <a:noFill/>
        </p:spPr>
      </p:pic>
      <p:pic>
        <p:nvPicPr>
          <p:cNvPr id="74775" name="Picture 23" descr="ethane"/>
          <p:cNvPicPr>
            <a:picLocks noChangeAspect="1" noChangeArrowheads="1"/>
          </p:cNvPicPr>
          <p:nvPr/>
        </p:nvPicPr>
        <p:blipFill>
          <a:blip r:embed="rId7" cstate="print"/>
          <a:srcRect l="32231"/>
          <a:stretch>
            <a:fillRect/>
          </a:stretch>
        </p:blipFill>
        <p:spPr bwMode="auto">
          <a:xfrm>
            <a:off x="2819400" y="3200400"/>
            <a:ext cx="628650" cy="762000"/>
          </a:xfrm>
          <a:prstGeom prst="rect">
            <a:avLst/>
          </a:prstGeom>
          <a:noFill/>
        </p:spPr>
      </p:pic>
      <p:sp>
        <p:nvSpPr>
          <p:cNvPr id="74776" name="TPAnswers"/>
          <p:cNvSpPr>
            <a:spLocks noGrp="1" noChangeArrowheads="1"/>
          </p:cNvSpPr>
          <p:nvPr>
            <p:ph type="body" idx="1"/>
            <p:custDataLst>
              <p:tags r:id="rId2"/>
            </p:custDataLst>
          </p:nvPr>
        </p:nvSpPr>
        <p:spPr>
          <a:xfrm>
            <a:off x="250825" y="2552700"/>
            <a:ext cx="2578100" cy="2181225"/>
          </a:xfrm>
        </p:spPr>
        <p:txBody>
          <a:bodyPr/>
          <a:lstStyle/>
          <a:p>
            <a:pPr marL="609600" indent="-609600" algn="ctr">
              <a:buNone/>
            </a:pPr>
            <a:r>
              <a:rPr lang="en-US" sz="2100" dirty="0"/>
              <a:t>OH </a:t>
            </a:r>
            <a:r>
              <a:rPr lang="en-US" sz="2100" dirty="0" smtClean="0"/>
              <a:t>group</a:t>
            </a:r>
          </a:p>
          <a:p>
            <a:pPr marL="609600" indent="-609600" algn="ctr">
              <a:buFont typeface="Wingdings" pitchFamily="2" charset="2"/>
              <a:buAutoNum type="alphaUcPeriod"/>
            </a:pPr>
            <a:endParaRPr lang="en-US" sz="2100" dirty="0"/>
          </a:p>
          <a:p>
            <a:pPr marL="609600" indent="-609600" algn="ctr">
              <a:buNone/>
            </a:pPr>
            <a:r>
              <a:rPr lang="en-US" sz="2100" dirty="0"/>
              <a:t>Hydrocarbon part</a:t>
            </a:r>
          </a:p>
        </p:txBody>
      </p:sp>
      <p:sp>
        <p:nvSpPr>
          <p:cNvPr id="74777" name="Text Box 25"/>
          <p:cNvSpPr txBox="1">
            <a:spLocks noChangeArrowheads="1"/>
          </p:cNvSpPr>
          <p:nvPr/>
        </p:nvSpPr>
        <p:spPr bwMode="auto">
          <a:xfrm>
            <a:off x="7543800" y="2514600"/>
            <a:ext cx="336550" cy="366713"/>
          </a:xfrm>
          <a:prstGeom prst="rect">
            <a:avLst/>
          </a:prstGeom>
          <a:noFill/>
          <a:ln w="9525">
            <a:noFill/>
            <a:miter lim="800000"/>
            <a:headEnd/>
            <a:tailEnd/>
          </a:ln>
          <a:effectLst/>
        </p:spPr>
        <p:txBody>
          <a:bodyPr wrap="none">
            <a:spAutoFit/>
          </a:bodyPr>
          <a:lstStyle/>
          <a:p>
            <a:r>
              <a:rPr lang="en-US"/>
              <a:t>P</a:t>
            </a:r>
          </a:p>
        </p:txBody>
      </p:sp>
    </p:spTree>
    <p:custDataLst>
      <p:tags r:id="rId1"/>
    </p:custDataLst>
    <p:extLst>
      <p:ext uri="{BB962C8B-B14F-4D97-AF65-F5344CB8AC3E}">
        <p14:creationId xmlns:p14="http://schemas.microsoft.com/office/powerpoint/2010/main" val="31631683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smtClean="0"/>
              <a:t>Irreversible processes are all around us</a:t>
            </a:r>
          </a:p>
        </p:txBody>
      </p:sp>
      <p:sp>
        <p:nvSpPr>
          <p:cNvPr id="1028" name="Rectangle 3"/>
          <p:cNvSpPr>
            <a:spLocks noGrp="1" noChangeArrowheads="1"/>
          </p:cNvSpPr>
          <p:nvPr>
            <p:ph type="body" idx="1"/>
          </p:nvPr>
        </p:nvSpPr>
        <p:spPr>
          <a:xfrm>
            <a:off x="381000" y="1371600"/>
            <a:ext cx="8382000" cy="2438400"/>
          </a:xfrm>
        </p:spPr>
        <p:txBody>
          <a:bodyPr/>
          <a:lstStyle/>
          <a:p>
            <a:pPr eaLnBrk="1" hangingPunct="1"/>
            <a:r>
              <a:rPr lang="en-US" sz="2600" dirty="0" smtClean="0"/>
              <a:t>An irreversible process is one that occurs spontaneously in one way, but never in exactly the reverse way (i.e. the movie doesn’t make sense when played backwards).</a:t>
            </a:r>
          </a:p>
          <a:p>
            <a:pPr lvl="1" eaLnBrk="1" hangingPunct="1"/>
            <a:r>
              <a:rPr lang="en-US" sz="2200" dirty="0" smtClean="0"/>
              <a:t>Examples: an ice cube melting on the counter, water flowing over Niagara falls, balloon popping, getting older.</a:t>
            </a:r>
          </a:p>
        </p:txBody>
      </p:sp>
      <p:pic>
        <p:nvPicPr>
          <p:cNvPr id="1029" name="Picture 4" descr="ice_cube"/>
          <p:cNvPicPr>
            <a:picLocks noChangeAspect="1" noChangeArrowheads="1"/>
          </p:cNvPicPr>
          <p:nvPr/>
        </p:nvPicPr>
        <p:blipFill>
          <a:blip r:embed="rId6" cstate="print"/>
          <a:srcRect/>
          <a:stretch>
            <a:fillRect/>
          </a:stretch>
        </p:blipFill>
        <p:spPr bwMode="auto">
          <a:xfrm>
            <a:off x="228600" y="4343400"/>
            <a:ext cx="1676400" cy="1400175"/>
          </a:xfrm>
          <a:prstGeom prst="rect">
            <a:avLst/>
          </a:prstGeom>
          <a:noFill/>
          <a:ln w="9525">
            <a:noFill/>
            <a:miter lim="800000"/>
            <a:headEnd/>
            <a:tailEnd/>
          </a:ln>
        </p:spPr>
      </p:pic>
      <p:graphicFrame>
        <p:nvGraphicFramePr>
          <p:cNvPr id="1026" name="Object 5"/>
          <p:cNvGraphicFramePr>
            <a:graphicFrameLocks noChangeAspect="1"/>
          </p:cNvGraphicFramePr>
          <p:nvPr/>
        </p:nvGraphicFramePr>
        <p:xfrm>
          <a:off x="2133600" y="3810000"/>
          <a:ext cx="3505200" cy="2351088"/>
        </p:xfrm>
        <a:graphic>
          <a:graphicData uri="http://schemas.openxmlformats.org/presentationml/2006/ole">
            <mc:AlternateContent xmlns:mc="http://schemas.openxmlformats.org/markup-compatibility/2006">
              <mc:Choice xmlns:v="urn:schemas-microsoft-com:vml" Requires="v">
                <p:oleObj spid="_x0000_s1043" name="PHOTO-PAINT" r:id="rId7" imgW="3120894" imgH="2093803" progId="">
                  <p:embed/>
                </p:oleObj>
              </mc:Choice>
              <mc:Fallback>
                <p:oleObj name="PHOTO-PAINT" r:id="rId7" imgW="3120894" imgH="2093803"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33600" y="3810000"/>
                        <a:ext cx="3505200" cy="235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8438" name="egg drop.wmv">
            <a:hlinkClick r:id="" action="ppaction://media"/>
          </p:cNvPr>
          <p:cNvPicPr>
            <a:picLocks noRot="1" noChangeAspect="1" noChangeArrowheads="1"/>
          </p:cNvPicPr>
          <p:nvPr>
            <a:videoFile r:link="rId3"/>
          </p:nvPr>
        </p:nvPicPr>
        <p:blipFill>
          <a:blip r:embed="rId9" cstate="print"/>
          <a:srcRect/>
          <a:stretch>
            <a:fillRect/>
          </a:stretch>
        </p:blipFill>
        <p:spPr bwMode="auto">
          <a:xfrm>
            <a:off x="5867400" y="3810000"/>
            <a:ext cx="3124200" cy="2343150"/>
          </a:xfrm>
          <a:prstGeom prst="rect">
            <a:avLst/>
          </a:prstGeom>
          <a:noFill/>
          <a:ln w="9525">
            <a:noFill/>
            <a:miter lim="800000"/>
            <a:headEnd/>
            <a:tailEnd/>
          </a:ln>
        </p:spPr>
      </p:pic>
    </p:spTree>
    <p:custDataLst>
      <p:tags r:id="rId2"/>
    </p:custDataLst>
    <p:extLst>
      <p:ext uri="{BB962C8B-B14F-4D97-AF65-F5344CB8AC3E}">
        <p14:creationId xmlns:p14="http://schemas.microsoft.com/office/powerpoint/2010/main" val="2322911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56" fill="hold"/>
                                        <p:tgtEl>
                                          <p:spTgt spid="1843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18438"/>
                </p:tgtEl>
              </p:cMediaNode>
            </p:video>
            <p:seq concurrent="1" nextAc="seek">
              <p:cTn id="8" restart="whenNotActive" fill="hold" evtFilter="cancelBubble" nodeType="interactiveSeq">
                <p:stCondLst>
                  <p:cond evt="onClick" delay="0">
                    <p:tgtEl>
                      <p:spTgt spid="1843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438"/>
                                        </p:tgtEl>
                                      </p:cBhvr>
                                    </p:cmd>
                                  </p:childTnLst>
                                </p:cTn>
                              </p:par>
                            </p:childTnLst>
                          </p:cTn>
                        </p:par>
                      </p:childTnLst>
                    </p:cTn>
                  </p:par>
                </p:childTnLst>
              </p:cTn>
              <p:nextCondLst>
                <p:cond evt="onClick" delay="0">
                  <p:tgtEl>
                    <p:spTgt spid="18438"/>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type="title"/>
          </p:nvPr>
        </p:nvSpPr>
        <p:spPr>
          <a:xfrm>
            <a:off x="228600" y="0"/>
            <a:ext cx="7862888" cy="1219200"/>
          </a:xfrm>
        </p:spPr>
        <p:txBody>
          <a:bodyPr/>
          <a:lstStyle/>
          <a:p>
            <a:r>
              <a:rPr lang="en-US" sz="3200"/>
              <a:t>How do we deduce chemical formulas and structures?</a:t>
            </a:r>
          </a:p>
        </p:txBody>
      </p:sp>
      <p:pic>
        <p:nvPicPr>
          <p:cNvPr id="63509" name="Picture 21"/>
          <p:cNvPicPr>
            <a:picLocks noChangeAspect="1" noChangeArrowheads="1"/>
          </p:cNvPicPr>
          <p:nvPr/>
        </p:nvPicPr>
        <p:blipFill>
          <a:blip r:embed="rId4" cstate="print"/>
          <a:srcRect/>
          <a:stretch>
            <a:fillRect/>
          </a:stretch>
        </p:blipFill>
        <p:spPr bwMode="auto">
          <a:xfrm>
            <a:off x="5029200" y="2057398"/>
            <a:ext cx="3962400" cy="3781425"/>
          </a:xfrm>
          <a:prstGeom prst="rect">
            <a:avLst/>
          </a:prstGeom>
          <a:ln>
            <a:noFill/>
          </a:ln>
          <a:effectLst>
            <a:outerShdw blurRad="292100" dist="139700" dir="2700000" algn="tl" rotWithShape="0">
              <a:srgbClr val="333333">
                <a:alpha val="65000"/>
              </a:srgbClr>
            </a:outerShdw>
          </a:effectLst>
          <a:scene3d>
            <a:camera prst="perspectiveLeft"/>
            <a:lightRig rig="threePt" dir="t"/>
          </a:scene3d>
        </p:spPr>
      </p:pic>
      <p:sp>
        <p:nvSpPr>
          <p:cNvPr id="63510" name="Text Box 22"/>
          <p:cNvSpPr txBox="1">
            <a:spLocks noChangeArrowheads="1"/>
          </p:cNvSpPr>
          <p:nvPr/>
        </p:nvSpPr>
        <p:spPr bwMode="auto">
          <a:xfrm>
            <a:off x="3733800" y="1447800"/>
            <a:ext cx="1771650" cy="366712"/>
          </a:xfrm>
          <a:prstGeom prst="rect">
            <a:avLst/>
          </a:prstGeom>
          <a:noFill/>
          <a:ln w="9525">
            <a:noFill/>
            <a:miter lim="800000"/>
            <a:headEnd/>
            <a:tailEnd/>
          </a:ln>
          <a:effectLst/>
        </p:spPr>
        <p:txBody>
          <a:bodyPr wrap="none">
            <a:spAutoFit/>
          </a:bodyPr>
          <a:lstStyle/>
          <a:p>
            <a:r>
              <a:rPr lang="en-US" dirty="0"/>
              <a:t>Crystallography</a:t>
            </a:r>
          </a:p>
        </p:txBody>
      </p:sp>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3622619"/>
            <a:ext cx="1266825"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Isosceles Triangle 1"/>
          <p:cNvSpPr/>
          <p:nvPr/>
        </p:nvSpPr>
        <p:spPr>
          <a:xfrm rot="16200000">
            <a:off x="938543" y="3867150"/>
            <a:ext cx="1018513" cy="838200"/>
          </a:xfrm>
          <a:prstGeom prst="triangle">
            <a:avLst/>
          </a:prstGeom>
          <a:solidFill>
            <a:schemeClr val="bg1">
              <a:lumMod val="7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04799" y="3776993"/>
            <a:ext cx="1142999" cy="958079"/>
          </a:xfrm>
          <a:prstGeom prst="rect">
            <a:avLst/>
          </a:prstGeom>
          <a:solidFill>
            <a:schemeClr val="bg1">
              <a:lumMod val="7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X-Rays</a:t>
            </a:r>
            <a:endParaRPr lang="en-US" dirty="0">
              <a:solidFill>
                <a:schemeClr val="tx1"/>
              </a:solidFill>
            </a:endParaRPr>
          </a:p>
        </p:txBody>
      </p:sp>
      <p:sp>
        <p:nvSpPr>
          <p:cNvPr id="4" name="Arc 3"/>
          <p:cNvSpPr/>
          <p:nvPr/>
        </p:nvSpPr>
        <p:spPr>
          <a:xfrm>
            <a:off x="628648" y="3467099"/>
            <a:ext cx="1638301" cy="1638301"/>
          </a:xfrm>
          <a:prstGeom prst="arc">
            <a:avLst>
              <a:gd name="adj1" fmla="val 18922968"/>
              <a:gd name="adj2" fmla="val 2363867"/>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 8"/>
          <p:cNvSpPr/>
          <p:nvPr/>
        </p:nvSpPr>
        <p:spPr>
          <a:xfrm>
            <a:off x="876298" y="3467099"/>
            <a:ext cx="1638301" cy="1638301"/>
          </a:xfrm>
          <a:prstGeom prst="arc">
            <a:avLst>
              <a:gd name="adj1" fmla="val 18922968"/>
              <a:gd name="adj2" fmla="val 2363867"/>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p:cNvSpPr/>
          <p:nvPr/>
        </p:nvSpPr>
        <p:spPr>
          <a:xfrm>
            <a:off x="1104899" y="3467098"/>
            <a:ext cx="1638301" cy="1638301"/>
          </a:xfrm>
          <a:prstGeom prst="arc">
            <a:avLst>
              <a:gd name="adj1" fmla="val 18922968"/>
              <a:gd name="adj2" fmla="val 2363867"/>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p:cNvSpPr/>
          <p:nvPr/>
        </p:nvSpPr>
        <p:spPr>
          <a:xfrm>
            <a:off x="1371597" y="3467100"/>
            <a:ext cx="1638301" cy="1638301"/>
          </a:xfrm>
          <a:prstGeom prst="arc">
            <a:avLst>
              <a:gd name="adj1" fmla="val 18922968"/>
              <a:gd name="adj2" fmla="val 2363867"/>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p:cNvSpPr/>
          <p:nvPr/>
        </p:nvSpPr>
        <p:spPr>
          <a:xfrm>
            <a:off x="1619247" y="3467100"/>
            <a:ext cx="1638301" cy="1638301"/>
          </a:xfrm>
          <a:prstGeom prst="arc">
            <a:avLst>
              <a:gd name="adj1" fmla="val 18922968"/>
              <a:gd name="adj2" fmla="val 2363867"/>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p:cNvSpPr/>
          <p:nvPr/>
        </p:nvSpPr>
        <p:spPr>
          <a:xfrm>
            <a:off x="1847848" y="3467099"/>
            <a:ext cx="1638301" cy="1638301"/>
          </a:xfrm>
          <a:prstGeom prst="arc">
            <a:avLst>
              <a:gd name="adj1" fmla="val 18922968"/>
              <a:gd name="adj2" fmla="val 2363867"/>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p:cNvSpPr/>
          <p:nvPr/>
        </p:nvSpPr>
        <p:spPr>
          <a:xfrm>
            <a:off x="2067251" y="3467097"/>
            <a:ext cx="1638301" cy="1638301"/>
          </a:xfrm>
          <a:prstGeom prst="arc">
            <a:avLst>
              <a:gd name="adj1" fmla="val 18922968"/>
              <a:gd name="adj2" fmla="val 2363867"/>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Arc 14"/>
          <p:cNvSpPr/>
          <p:nvPr/>
        </p:nvSpPr>
        <p:spPr>
          <a:xfrm>
            <a:off x="2314901" y="3467097"/>
            <a:ext cx="1638301" cy="1638301"/>
          </a:xfrm>
          <a:prstGeom prst="arc">
            <a:avLst>
              <a:gd name="adj1" fmla="val 18922968"/>
              <a:gd name="adj2" fmla="val 2363867"/>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Arc 15"/>
          <p:cNvSpPr/>
          <p:nvPr/>
        </p:nvSpPr>
        <p:spPr>
          <a:xfrm>
            <a:off x="2543502" y="3467096"/>
            <a:ext cx="1638301" cy="1638301"/>
          </a:xfrm>
          <a:prstGeom prst="arc">
            <a:avLst>
              <a:gd name="adj1" fmla="val 18922968"/>
              <a:gd name="adj2" fmla="val 2363867"/>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p:cNvSpPr/>
          <p:nvPr/>
        </p:nvSpPr>
        <p:spPr>
          <a:xfrm>
            <a:off x="2810200" y="3467098"/>
            <a:ext cx="1638301" cy="1638301"/>
          </a:xfrm>
          <a:prstGeom prst="arc">
            <a:avLst>
              <a:gd name="adj1" fmla="val 18922968"/>
              <a:gd name="adj2" fmla="val 2363867"/>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p:cNvSpPr/>
          <p:nvPr/>
        </p:nvSpPr>
        <p:spPr>
          <a:xfrm>
            <a:off x="3057850" y="3467098"/>
            <a:ext cx="1638301" cy="1638301"/>
          </a:xfrm>
          <a:prstGeom prst="arc">
            <a:avLst>
              <a:gd name="adj1" fmla="val 18922968"/>
              <a:gd name="adj2" fmla="val 2363867"/>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p:cNvSpPr/>
          <p:nvPr/>
        </p:nvSpPr>
        <p:spPr>
          <a:xfrm>
            <a:off x="3287110" y="3471040"/>
            <a:ext cx="1638301" cy="1638301"/>
          </a:xfrm>
          <a:prstGeom prst="arc">
            <a:avLst>
              <a:gd name="adj1" fmla="val 18922968"/>
              <a:gd name="adj2" fmla="val 2363867"/>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p:cNvSpPr/>
          <p:nvPr/>
        </p:nvSpPr>
        <p:spPr>
          <a:xfrm>
            <a:off x="3534760" y="3471040"/>
            <a:ext cx="1638301" cy="1638301"/>
          </a:xfrm>
          <a:prstGeom prst="arc">
            <a:avLst>
              <a:gd name="adj1" fmla="val 18922968"/>
              <a:gd name="adj2" fmla="val 2363867"/>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p:cNvSpPr/>
          <p:nvPr/>
        </p:nvSpPr>
        <p:spPr>
          <a:xfrm>
            <a:off x="3763361" y="3471039"/>
            <a:ext cx="1638301" cy="1638301"/>
          </a:xfrm>
          <a:prstGeom prst="arc">
            <a:avLst>
              <a:gd name="adj1" fmla="val 18922968"/>
              <a:gd name="adj2" fmla="val 2363867"/>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p:cNvSpPr/>
          <p:nvPr/>
        </p:nvSpPr>
        <p:spPr>
          <a:xfrm>
            <a:off x="4030059" y="3471041"/>
            <a:ext cx="1638301" cy="1638301"/>
          </a:xfrm>
          <a:prstGeom prst="arc">
            <a:avLst>
              <a:gd name="adj1" fmla="val 18922968"/>
              <a:gd name="adj2" fmla="val 2363867"/>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p:cNvSpPr/>
          <p:nvPr/>
        </p:nvSpPr>
        <p:spPr>
          <a:xfrm>
            <a:off x="4277709" y="3471041"/>
            <a:ext cx="1638301" cy="1638301"/>
          </a:xfrm>
          <a:prstGeom prst="arc">
            <a:avLst>
              <a:gd name="adj1" fmla="val 18922968"/>
              <a:gd name="adj2" fmla="val 2363867"/>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a:off x="4542766" y="3471040"/>
            <a:ext cx="1638301" cy="1638301"/>
          </a:xfrm>
          <a:prstGeom prst="arc">
            <a:avLst>
              <a:gd name="adj1" fmla="val 18922968"/>
              <a:gd name="adj2" fmla="val 2363867"/>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c 24"/>
          <p:cNvSpPr/>
          <p:nvPr/>
        </p:nvSpPr>
        <p:spPr>
          <a:xfrm>
            <a:off x="4790416" y="3471040"/>
            <a:ext cx="1638301" cy="1638301"/>
          </a:xfrm>
          <a:prstGeom prst="arc">
            <a:avLst>
              <a:gd name="adj1" fmla="val 18922968"/>
              <a:gd name="adj2" fmla="val 2363867"/>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Arc 25"/>
          <p:cNvSpPr/>
          <p:nvPr/>
        </p:nvSpPr>
        <p:spPr>
          <a:xfrm>
            <a:off x="5019017" y="3471039"/>
            <a:ext cx="1638301" cy="1638301"/>
          </a:xfrm>
          <a:prstGeom prst="arc">
            <a:avLst>
              <a:gd name="adj1" fmla="val 18922968"/>
              <a:gd name="adj2" fmla="val 2363867"/>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Arc 26"/>
          <p:cNvSpPr/>
          <p:nvPr/>
        </p:nvSpPr>
        <p:spPr>
          <a:xfrm>
            <a:off x="5285715" y="3471041"/>
            <a:ext cx="1638301" cy="1638301"/>
          </a:xfrm>
          <a:prstGeom prst="arc">
            <a:avLst>
              <a:gd name="adj1" fmla="val 18922968"/>
              <a:gd name="adj2" fmla="val 2363867"/>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1112782" y="5747266"/>
            <a:ext cx="3031599" cy="369332"/>
          </a:xfrm>
          <a:prstGeom prst="rect">
            <a:avLst/>
          </a:prstGeom>
          <a:noFill/>
        </p:spPr>
        <p:txBody>
          <a:bodyPr wrap="none" rtlCol="0">
            <a:spAutoFit/>
          </a:bodyPr>
          <a:lstStyle/>
          <a:p>
            <a:r>
              <a:rPr lang="en-US" dirty="0" smtClean="0"/>
              <a:t>Then just Fourier transform!</a:t>
            </a:r>
            <a:endParaRPr lang="en-US" dirty="0"/>
          </a:p>
        </p:txBody>
      </p:sp>
    </p:spTree>
    <p:custDataLst>
      <p:tags r:id="rId1"/>
    </p:custDataLst>
    <p:extLst>
      <p:ext uri="{BB962C8B-B14F-4D97-AF65-F5344CB8AC3E}">
        <p14:creationId xmlns:p14="http://schemas.microsoft.com/office/powerpoint/2010/main" val="11003647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
        <p:nvSpPr>
          <p:cNvPr id="65539" name="Text Box 3"/>
          <p:cNvSpPr txBox="1">
            <a:spLocks noChangeArrowheads="1"/>
          </p:cNvSpPr>
          <p:nvPr/>
        </p:nvSpPr>
        <p:spPr bwMode="auto">
          <a:xfrm>
            <a:off x="2514600" y="1828800"/>
            <a:ext cx="3962400" cy="366713"/>
          </a:xfrm>
          <a:prstGeom prst="rect">
            <a:avLst/>
          </a:prstGeom>
          <a:noFill/>
          <a:ln w="9525">
            <a:noFill/>
            <a:miter lim="800000"/>
            <a:headEnd/>
            <a:tailEnd/>
          </a:ln>
          <a:effectLst/>
        </p:spPr>
        <p:txBody>
          <a:bodyPr>
            <a:spAutoFit/>
          </a:bodyPr>
          <a:lstStyle/>
          <a:p>
            <a:pPr eaLnBrk="0" hangingPunct="0"/>
            <a:endParaRPr lang="en-US"/>
          </a:p>
        </p:txBody>
      </p:sp>
      <p:sp>
        <p:nvSpPr>
          <p:cNvPr id="13" name="Title 12"/>
          <p:cNvSpPr>
            <a:spLocks noGrp="1"/>
          </p:cNvSpPr>
          <p:nvPr>
            <p:ph type="title"/>
          </p:nvPr>
        </p:nvSpPr>
        <p:spPr/>
        <p:txBody>
          <a:bodyPr/>
          <a:lstStyle/>
          <a:p>
            <a:r>
              <a:rPr lang="en-US" dirty="0" smtClean="0">
                <a:solidFill>
                  <a:schemeClr val="bg1"/>
                </a:solidFill>
              </a:rPr>
              <a:t>Principles of Chemical Reactivity</a:t>
            </a:r>
            <a:br>
              <a:rPr lang="en-US" dirty="0" smtClean="0">
                <a:solidFill>
                  <a:schemeClr val="bg1"/>
                </a:solidFill>
              </a:rPr>
            </a:br>
            <a:endParaRPr lang="en-US" dirty="0">
              <a:solidFill>
                <a:schemeClr val="bg1"/>
              </a:solidFill>
            </a:endParaRPr>
          </a:p>
        </p:txBody>
      </p:sp>
      <p:sp>
        <p:nvSpPr>
          <p:cNvPr id="7" name="Oval 6">
            <a:hlinkClick r:id="rId5"/>
          </p:cNvPr>
          <p:cNvSpPr/>
          <p:nvPr/>
        </p:nvSpPr>
        <p:spPr>
          <a:xfrm>
            <a:off x="5867400" y="838200"/>
            <a:ext cx="2590800" cy="2590800"/>
          </a:xfrm>
          <a:prstGeom prst="ellipse">
            <a:avLst/>
          </a:prstGeom>
          <a:solidFill>
            <a:schemeClr val="accent1">
              <a:alpha val="0"/>
            </a:schemeClr>
          </a:solidFill>
          <a:ln>
            <a:solidFill>
              <a:schemeClr val="tx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00012684"/>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PQuestion"/>
          <p:cNvSpPr>
            <a:spLocks noGrp="1" noChangeArrowheads="1"/>
          </p:cNvSpPr>
          <p:nvPr>
            <p:ph type="title"/>
          </p:nvPr>
        </p:nvSpPr>
        <p:spPr/>
        <p:txBody>
          <a:bodyPr/>
          <a:lstStyle/>
          <a:p>
            <a:r>
              <a:rPr lang="en-US" dirty="0" smtClean="0"/>
              <a:t>Misconception</a:t>
            </a:r>
            <a:endParaRPr lang="en-US" dirty="0"/>
          </a:p>
        </p:txBody>
      </p:sp>
      <p:sp>
        <p:nvSpPr>
          <p:cNvPr id="5" name="TextBox 4"/>
          <p:cNvSpPr txBox="1"/>
          <p:nvPr/>
        </p:nvSpPr>
        <p:spPr>
          <a:xfrm>
            <a:off x="914399" y="1447800"/>
            <a:ext cx="7041222" cy="1200329"/>
          </a:xfrm>
          <a:prstGeom prst="rect">
            <a:avLst/>
          </a:prstGeom>
          <a:noFill/>
        </p:spPr>
        <p:txBody>
          <a:bodyPr wrap="none" rtlCol="0">
            <a:spAutoFit/>
          </a:bodyPr>
          <a:lstStyle/>
          <a:p>
            <a:pPr algn="ctr"/>
            <a:r>
              <a:rPr lang="en-US" sz="3600" dirty="0" smtClean="0"/>
              <a:t>TNT is not </a:t>
            </a:r>
            <a:r>
              <a:rPr lang="en-US" sz="3600" dirty="0" smtClean="0"/>
              <a:t>Dynamite</a:t>
            </a:r>
            <a:endParaRPr lang="en-US" sz="3600" dirty="0" smtClean="0"/>
          </a:p>
          <a:p>
            <a:pPr algn="ctr"/>
            <a:r>
              <a:rPr lang="en-US" sz="3600" dirty="0" smtClean="0"/>
              <a:t>Trinitrotoluene is not Nitroglycerin</a:t>
            </a:r>
            <a:endParaRPr lang="en-US" sz="3600" dirty="0"/>
          </a:p>
        </p:txBody>
      </p:sp>
      <p:pic>
        <p:nvPicPr>
          <p:cNvPr id="7" name="Picture 6" descr="800px-Nirtoglycerin_3D_BallStick.png"/>
          <p:cNvPicPr>
            <a:picLocks noChangeAspect="1"/>
          </p:cNvPicPr>
          <p:nvPr/>
        </p:nvPicPr>
        <p:blipFill>
          <a:blip r:embed="rId5" cstate="print"/>
          <a:stretch>
            <a:fillRect/>
          </a:stretch>
        </p:blipFill>
        <p:spPr>
          <a:xfrm>
            <a:off x="5029200" y="2819400"/>
            <a:ext cx="2535703" cy="1667225"/>
          </a:xfrm>
          <a:prstGeom prst="rect">
            <a:avLst/>
          </a:prstGeom>
        </p:spPr>
      </p:pic>
      <p:pic>
        <p:nvPicPr>
          <p:cNvPr id="8" name="Picture 7" descr="597px-TNT-from-xtal-1982-3D-balls.png"/>
          <p:cNvPicPr>
            <a:picLocks noChangeAspect="1"/>
          </p:cNvPicPr>
          <p:nvPr/>
        </p:nvPicPr>
        <p:blipFill>
          <a:blip r:embed="rId6" cstate="print"/>
          <a:stretch>
            <a:fillRect/>
          </a:stretch>
        </p:blipFill>
        <p:spPr>
          <a:xfrm>
            <a:off x="1447800" y="2731719"/>
            <a:ext cx="2057400" cy="2064293"/>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2156506468"/>
              </p:ext>
            </p:extLst>
          </p:nvPr>
        </p:nvGraphicFramePr>
        <p:xfrm>
          <a:off x="3828585" y="3048000"/>
          <a:ext cx="1212850" cy="1212850"/>
        </p:xfrm>
        <a:graphic>
          <a:graphicData uri="http://schemas.openxmlformats.org/presentationml/2006/ole">
            <mc:AlternateContent xmlns:mc="http://schemas.openxmlformats.org/markup-compatibility/2006">
              <mc:Choice xmlns:v="urn:schemas-microsoft-com:vml" Requires="v">
                <p:oleObj spid="_x0000_s4117" name="Equation" r:id="rId7" imgW="139680" imgH="139680" progId="Equation.3">
                  <p:embed/>
                </p:oleObj>
              </mc:Choice>
              <mc:Fallback>
                <p:oleObj name="Equation" r:id="rId7" imgW="139680" imgH="13968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28585" y="3048000"/>
                        <a:ext cx="1212850" cy="1212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113"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38258" y="5105400"/>
            <a:ext cx="3267075"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2"/>
    </p:custDataLst>
    <p:extLst>
      <p:ext uri="{BB962C8B-B14F-4D97-AF65-F5344CB8AC3E}">
        <p14:creationId xmlns:p14="http://schemas.microsoft.com/office/powerpoint/2010/main" val="96860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Office\Desktop\330px-Benzene-orbital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9937" y="3861218"/>
            <a:ext cx="4190476" cy="228571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200400" y="3861218"/>
            <a:ext cx="2346325" cy="2539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53" name="Rectangle 21"/>
          <p:cNvSpPr>
            <a:spLocks noChangeArrowheads="1"/>
          </p:cNvSpPr>
          <p:nvPr/>
        </p:nvSpPr>
        <p:spPr bwMode="auto">
          <a:xfrm>
            <a:off x="5105400" y="304800"/>
            <a:ext cx="3886200" cy="2667000"/>
          </a:xfrm>
          <a:prstGeom prst="rect">
            <a:avLst/>
          </a:prstGeom>
          <a:solidFill>
            <a:schemeClr val="bg1"/>
          </a:solidFill>
          <a:ln w="9525">
            <a:solidFill>
              <a:srgbClr val="0066FF"/>
            </a:solidFill>
            <a:miter lim="800000"/>
            <a:headEnd/>
            <a:tailEnd/>
          </a:ln>
          <a:effectLst>
            <a:outerShdw blurRad="50800" dist="38100" dir="2700000" algn="tl" rotWithShape="0">
              <a:prstClr val="black">
                <a:alpha val="40000"/>
              </a:prstClr>
            </a:outerShdw>
          </a:effectLst>
        </p:spPr>
        <p:txBody>
          <a:bodyPr wrap="none" anchor="ctr"/>
          <a:lstStyle/>
          <a:p>
            <a:endParaRPr lang="en-US"/>
          </a:p>
        </p:txBody>
      </p:sp>
      <p:sp>
        <p:nvSpPr>
          <p:cNvPr id="44034" name="Rectangle 2"/>
          <p:cNvSpPr>
            <a:spLocks noGrp="1" noChangeArrowheads="1"/>
          </p:cNvSpPr>
          <p:nvPr>
            <p:ph type="title"/>
          </p:nvPr>
        </p:nvSpPr>
        <p:spPr>
          <a:xfrm>
            <a:off x="124754" y="453314"/>
            <a:ext cx="6657046" cy="685800"/>
          </a:xfrm>
        </p:spPr>
        <p:txBody>
          <a:bodyPr/>
          <a:lstStyle/>
          <a:p>
            <a:r>
              <a:rPr lang="en-US" sz="3200" dirty="0" smtClean="0"/>
              <a:t>Review Molecular </a:t>
            </a:r>
            <a:r>
              <a:rPr lang="en-US" sz="3200" dirty="0"/>
              <a:t>Orbitals</a:t>
            </a:r>
          </a:p>
        </p:txBody>
      </p:sp>
      <p:pic>
        <p:nvPicPr>
          <p:cNvPr id="44038" name="Picture 6"/>
          <p:cNvPicPr>
            <a:picLocks noChangeAspect="1" noChangeArrowheads="1"/>
          </p:cNvPicPr>
          <p:nvPr/>
        </p:nvPicPr>
        <p:blipFill>
          <a:blip r:embed="rId5" cstate="print"/>
          <a:srcRect/>
          <a:stretch>
            <a:fillRect/>
          </a:stretch>
        </p:blipFill>
        <p:spPr bwMode="auto">
          <a:xfrm>
            <a:off x="5486400" y="1508125"/>
            <a:ext cx="455613" cy="457200"/>
          </a:xfrm>
          <a:prstGeom prst="rect">
            <a:avLst/>
          </a:prstGeom>
          <a:noFill/>
          <a:ln w="9525">
            <a:noFill/>
            <a:miter lim="800000"/>
            <a:headEnd/>
            <a:tailEnd/>
          </a:ln>
          <a:effectLst>
            <a:outerShdw dist="25399" dir="16200000" algn="ctr" rotWithShape="0">
              <a:srgbClr val="FFFFFF">
                <a:alpha val="75000"/>
              </a:srgbClr>
            </a:outerShdw>
          </a:effectLst>
        </p:spPr>
      </p:pic>
      <p:pic>
        <p:nvPicPr>
          <p:cNvPr id="44039" name="Picture 7"/>
          <p:cNvPicPr>
            <a:picLocks noChangeAspect="1" noChangeArrowheads="1"/>
          </p:cNvPicPr>
          <p:nvPr/>
        </p:nvPicPr>
        <p:blipFill>
          <a:blip r:embed="rId6" cstate="print"/>
          <a:srcRect/>
          <a:stretch>
            <a:fillRect/>
          </a:stretch>
        </p:blipFill>
        <p:spPr bwMode="auto">
          <a:xfrm>
            <a:off x="6248400" y="1279525"/>
            <a:ext cx="449263" cy="838200"/>
          </a:xfrm>
          <a:prstGeom prst="rect">
            <a:avLst/>
          </a:prstGeom>
          <a:noFill/>
          <a:ln w="9525">
            <a:noFill/>
            <a:miter lim="800000"/>
            <a:headEnd/>
            <a:tailEnd/>
          </a:ln>
          <a:effectLst>
            <a:outerShdw dist="25399" dir="16200000" algn="ctr" rotWithShape="0">
              <a:srgbClr val="FFFFFF">
                <a:alpha val="75000"/>
              </a:srgbClr>
            </a:outerShdw>
          </a:effectLst>
        </p:spPr>
      </p:pic>
      <p:sp>
        <p:nvSpPr>
          <p:cNvPr id="44040" name="Text Box 8"/>
          <p:cNvSpPr txBox="1">
            <a:spLocks noChangeArrowheads="1"/>
          </p:cNvSpPr>
          <p:nvPr/>
        </p:nvSpPr>
        <p:spPr bwMode="auto">
          <a:xfrm>
            <a:off x="6096000" y="457200"/>
            <a:ext cx="2057400" cy="274638"/>
          </a:xfrm>
          <a:prstGeom prst="rect">
            <a:avLst/>
          </a:prstGeom>
          <a:noFill/>
          <a:ln w="9525">
            <a:noFill/>
            <a:miter lim="800000"/>
            <a:headEnd/>
            <a:tailEnd/>
          </a:ln>
          <a:effectLst/>
        </p:spPr>
        <p:txBody>
          <a:bodyPr>
            <a:spAutoFit/>
          </a:bodyPr>
          <a:lstStyle/>
          <a:p>
            <a:pPr algn="ctr" eaLnBrk="0" hangingPunct="0">
              <a:spcBef>
                <a:spcPct val="50000"/>
              </a:spcBef>
            </a:pPr>
            <a:r>
              <a:rPr lang="en-US" sz="1200"/>
              <a:t>Atomic orbitals</a:t>
            </a:r>
          </a:p>
        </p:txBody>
      </p:sp>
      <p:pic>
        <p:nvPicPr>
          <p:cNvPr id="44047" name="Picture 15" descr="Fig16_9 f orbital copy"/>
          <p:cNvPicPr>
            <a:picLocks noChangeAspect="1" noChangeArrowheads="1"/>
          </p:cNvPicPr>
          <p:nvPr/>
        </p:nvPicPr>
        <p:blipFill>
          <a:blip r:embed="rId7" cstate="print"/>
          <a:srcRect/>
          <a:stretch>
            <a:fillRect/>
          </a:stretch>
        </p:blipFill>
        <p:spPr bwMode="auto">
          <a:xfrm>
            <a:off x="8001000" y="746125"/>
            <a:ext cx="798513" cy="1676400"/>
          </a:xfrm>
          <a:prstGeom prst="rect">
            <a:avLst/>
          </a:prstGeom>
          <a:noFill/>
        </p:spPr>
      </p:pic>
      <p:pic>
        <p:nvPicPr>
          <p:cNvPr id="44048" name="Picture 16" descr="fig16_7 d orbital copy"/>
          <p:cNvPicPr>
            <a:picLocks noChangeAspect="1" noChangeArrowheads="1"/>
          </p:cNvPicPr>
          <p:nvPr/>
        </p:nvPicPr>
        <p:blipFill>
          <a:blip r:embed="rId8" cstate="print"/>
          <a:srcRect/>
          <a:stretch>
            <a:fillRect/>
          </a:stretch>
        </p:blipFill>
        <p:spPr bwMode="auto">
          <a:xfrm>
            <a:off x="7010400" y="898525"/>
            <a:ext cx="820738" cy="1447800"/>
          </a:xfrm>
          <a:prstGeom prst="rect">
            <a:avLst/>
          </a:prstGeom>
          <a:noFill/>
        </p:spPr>
      </p:pic>
      <p:sp>
        <p:nvSpPr>
          <p:cNvPr id="44049" name="Text Box 17"/>
          <p:cNvSpPr txBox="1">
            <a:spLocks noChangeArrowheads="1"/>
          </p:cNvSpPr>
          <p:nvPr/>
        </p:nvSpPr>
        <p:spPr bwMode="auto">
          <a:xfrm>
            <a:off x="5546725" y="2078038"/>
            <a:ext cx="298450" cy="366712"/>
          </a:xfrm>
          <a:prstGeom prst="rect">
            <a:avLst/>
          </a:prstGeom>
          <a:noFill/>
          <a:ln w="9525">
            <a:noFill/>
            <a:miter lim="800000"/>
            <a:headEnd/>
            <a:tailEnd/>
          </a:ln>
          <a:effectLst/>
        </p:spPr>
        <p:txBody>
          <a:bodyPr wrap="none">
            <a:spAutoFit/>
          </a:bodyPr>
          <a:lstStyle/>
          <a:p>
            <a:r>
              <a:rPr lang="en-US"/>
              <a:t>s</a:t>
            </a:r>
          </a:p>
        </p:txBody>
      </p:sp>
      <p:sp>
        <p:nvSpPr>
          <p:cNvPr id="44050" name="Text Box 18"/>
          <p:cNvSpPr txBox="1">
            <a:spLocks noChangeArrowheads="1"/>
          </p:cNvSpPr>
          <p:nvPr/>
        </p:nvSpPr>
        <p:spPr bwMode="auto">
          <a:xfrm>
            <a:off x="6308725" y="2230438"/>
            <a:ext cx="311150" cy="366712"/>
          </a:xfrm>
          <a:prstGeom prst="rect">
            <a:avLst/>
          </a:prstGeom>
          <a:noFill/>
          <a:ln w="9525">
            <a:noFill/>
            <a:miter lim="800000"/>
            <a:headEnd/>
            <a:tailEnd/>
          </a:ln>
          <a:effectLst/>
        </p:spPr>
        <p:txBody>
          <a:bodyPr wrap="none">
            <a:spAutoFit/>
          </a:bodyPr>
          <a:lstStyle/>
          <a:p>
            <a:r>
              <a:rPr lang="en-US"/>
              <a:t>p</a:t>
            </a:r>
          </a:p>
        </p:txBody>
      </p:sp>
      <p:sp>
        <p:nvSpPr>
          <p:cNvPr id="44051" name="Text Box 19"/>
          <p:cNvSpPr txBox="1">
            <a:spLocks noChangeArrowheads="1"/>
          </p:cNvSpPr>
          <p:nvPr/>
        </p:nvSpPr>
        <p:spPr bwMode="auto">
          <a:xfrm>
            <a:off x="7239000" y="2422525"/>
            <a:ext cx="311150" cy="366713"/>
          </a:xfrm>
          <a:prstGeom prst="rect">
            <a:avLst/>
          </a:prstGeom>
          <a:noFill/>
          <a:ln w="9525">
            <a:noFill/>
            <a:miter lim="800000"/>
            <a:headEnd/>
            <a:tailEnd/>
          </a:ln>
          <a:effectLst/>
        </p:spPr>
        <p:txBody>
          <a:bodyPr wrap="none">
            <a:spAutoFit/>
          </a:bodyPr>
          <a:lstStyle/>
          <a:p>
            <a:r>
              <a:rPr lang="en-US"/>
              <a:t>d</a:t>
            </a:r>
          </a:p>
        </p:txBody>
      </p:sp>
      <p:sp>
        <p:nvSpPr>
          <p:cNvPr id="44052" name="Text Box 20"/>
          <p:cNvSpPr txBox="1">
            <a:spLocks noChangeArrowheads="1"/>
          </p:cNvSpPr>
          <p:nvPr/>
        </p:nvSpPr>
        <p:spPr bwMode="auto">
          <a:xfrm>
            <a:off x="8305800" y="2498725"/>
            <a:ext cx="247650" cy="366713"/>
          </a:xfrm>
          <a:prstGeom prst="rect">
            <a:avLst/>
          </a:prstGeom>
          <a:noFill/>
          <a:ln w="9525">
            <a:noFill/>
            <a:miter lim="800000"/>
            <a:headEnd/>
            <a:tailEnd/>
          </a:ln>
          <a:effectLst/>
        </p:spPr>
        <p:txBody>
          <a:bodyPr wrap="none">
            <a:spAutoFit/>
          </a:bodyPr>
          <a:lstStyle/>
          <a:p>
            <a:r>
              <a:rPr lang="en-US"/>
              <a:t>f</a:t>
            </a:r>
          </a:p>
        </p:txBody>
      </p:sp>
      <p:pic>
        <p:nvPicPr>
          <p:cNvPr id="44046" name="Picture 14" descr="FG10_26"/>
          <p:cNvPicPr>
            <a:picLocks noChangeAspect="1" noChangeArrowheads="1"/>
          </p:cNvPicPr>
          <p:nvPr/>
        </p:nvPicPr>
        <p:blipFill>
          <a:blip r:embed="rId9" cstate="print"/>
          <a:srcRect/>
          <a:stretch>
            <a:fillRect/>
          </a:stretch>
        </p:blipFill>
        <p:spPr bwMode="auto">
          <a:xfrm>
            <a:off x="375745" y="2117725"/>
            <a:ext cx="4267200" cy="3525837"/>
          </a:xfrm>
          <a:prstGeom prst="rect">
            <a:avLst/>
          </a:prstGeom>
          <a:noFill/>
        </p:spPr>
      </p:pic>
      <p:sp>
        <p:nvSpPr>
          <p:cNvPr id="4" name="TextBox 3"/>
          <p:cNvSpPr txBox="1"/>
          <p:nvPr/>
        </p:nvSpPr>
        <p:spPr>
          <a:xfrm>
            <a:off x="5247738" y="3352800"/>
            <a:ext cx="3589444" cy="369332"/>
          </a:xfrm>
          <a:prstGeom prst="rect">
            <a:avLst/>
          </a:prstGeom>
          <a:noFill/>
        </p:spPr>
        <p:txBody>
          <a:bodyPr wrap="none" rtlCol="0">
            <a:spAutoFit/>
          </a:bodyPr>
          <a:lstStyle/>
          <a:p>
            <a:r>
              <a:rPr lang="en-US" dirty="0" smtClean="0"/>
              <a:t>If it has 4n+2 Pi orbitals, it smells!</a:t>
            </a:r>
            <a:endParaRPr lang="en-US" dirty="0"/>
          </a:p>
        </p:txBody>
      </p:sp>
      <p:sp>
        <p:nvSpPr>
          <p:cNvPr id="23" name="Rectangle 22"/>
          <p:cNvSpPr/>
          <p:nvPr/>
        </p:nvSpPr>
        <p:spPr>
          <a:xfrm>
            <a:off x="5783723" y="5714999"/>
            <a:ext cx="2493174" cy="7052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204730" y="5882945"/>
            <a:ext cx="1611339" cy="369332"/>
          </a:xfrm>
          <a:prstGeom prst="rect">
            <a:avLst/>
          </a:prstGeom>
        </p:spPr>
        <p:txBody>
          <a:bodyPr wrap="none">
            <a:spAutoFit/>
          </a:bodyPr>
          <a:lstStyle/>
          <a:p>
            <a:r>
              <a:rPr lang="en-US" b="1" dirty="0" err="1"/>
              <a:t>Hückel's</a:t>
            </a:r>
            <a:r>
              <a:rPr lang="en-US" b="1" dirty="0"/>
              <a:t> rule</a:t>
            </a:r>
          </a:p>
        </p:txBody>
      </p:sp>
    </p:spTree>
    <p:custDataLst>
      <p:tags r:id="rId1"/>
    </p:custDataLst>
    <p:extLst>
      <p:ext uri="{BB962C8B-B14F-4D97-AF65-F5344CB8AC3E}">
        <p14:creationId xmlns:p14="http://schemas.microsoft.com/office/powerpoint/2010/main" val="433139740"/>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PQuestion"/>
          <p:cNvSpPr>
            <a:spLocks noGrp="1" noChangeArrowheads="1"/>
          </p:cNvSpPr>
          <p:nvPr>
            <p:ph type="title"/>
          </p:nvPr>
        </p:nvSpPr>
        <p:spPr/>
        <p:txBody>
          <a:bodyPr/>
          <a:lstStyle/>
          <a:p>
            <a:r>
              <a:rPr lang="en-US" dirty="0" smtClean="0"/>
              <a:t>Shape of heat releasing Chemical Reaction</a:t>
            </a:r>
            <a:endParaRPr lang="en-US" dirty="0"/>
          </a:p>
        </p:txBody>
      </p:sp>
      <p:sp>
        <p:nvSpPr>
          <p:cNvPr id="5" name="Freeform 4"/>
          <p:cNvSpPr/>
          <p:nvPr/>
        </p:nvSpPr>
        <p:spPr>
          <a:xfrm>
            <a:off x="762000" y="1752600"/>
            <a:ext cx="8032630" cy="4067833"/>
          </a:xfrm>
          <a:custGeom>
            <a:avLst/>
            <a:gdLst>
              <a:gd name="connsiteX0" fmla="*/ 0 w 8057072"/>
              <a:gd name="connsiteY0" fmla="*/ 1577196 h 4045788"/>
              <a:gd name="connsiteX1" fmla="*/ 1544129 w 8057072"/>
              <a:gd name="connsiteY1" fmla="*/ 1577196 h 4045788"/>
              <a:gd name="connsiteX2" fmla="*/ 2734574 w 8057072"/>
              <a:gd name="connsiteY2" fmla="*/ 309113 h 4045788"/>
              <a:gd name="connsiteX3" fmla="*/ 3899140 w 8057072"/>
              <a:gd name="connsiteY3" fmla="*/ 3431875 h 4045788"/>
              <a:gd name="connsiteX4" fmla="*/ 8057072 w 8057072"/>
              <a:gd name="connsiteY4" fmla="*/ 3992592 h 4045788"/>
              <a:gd name="connsiteX0" fmla="*/ 0 w 8032630"/>
              <a:gd name="connsiteY0" fmla="*/ 1597324 h 4045788"/>
              <a:gd name="connsiteX1" fmla="*/ 1519687 w 8032630"/>
              <a:gd name="connsiteY1" fmla="*/ 1577196 h 4045788"/>
              <a:gd name="connsiteX2" fmla="*/ 2710132 w 8032630"/>
              <a:gd name="connsiteY2" fmla="*/ 309113 h 4045788"/>
              <a:gd name="connsiteX3" fmla="*/ 3874698 w 8032630"/>
              <a:gd name="connsiteY3" fmla="*/ 3431875 h 4045788"/>
              <a:gd name="connsiteX4" fmla="*/ 8032630 w 8032630"/>
              <a:gd name="connsiteY4" fmla="*/ 3992592 h 4045788"/>
              <a:gd name="connsiteX0" fmla="*/ 0 w 8032630"/>
              <a:gd name="connsiteY0" fmla="*/ 1619369 h 4067833"/>
              <a:gd name="connsiteX1" fmla="*/ 1600200 w 8032630"/>
              <a:gd name="connsiteY1" fmla="*/ 1466969 h 4067833"/>
              <a:gd name="connsiteX2" fmla="*/ 2710132 w 8032630"/>
              <a:gd name="connsiteY2" fmla="*/ 331158 h 4067833"/>
              <a:gd name="connsiteX3" fmla="*/ 3874698 w 8032630"/>
              <a:gd name="connsiteY3" fmla="*/ 3453920 h 4067833"/>
              <a:gd name="connsiteX4" fmla="*/ 8032630 w 8032630"/>
              <a:gd name="connsiteY4" fmla="*/ 4014637 h 4067833"/>
              <a:gd name="connsiteX0" fmla="*/ 0 w 8032630"/>
              <a:gd name="connsiteY0" fmla="*/ 1619369 h 4067833"/>
              <a:gd name="connsiteX1" fmla="*/ 1600200 w 8032630"/>
              <a:gd name="connsiteY1" fmla="*/ 1466969 h 4067833"/>
              <a:gd name="connsiteX2" fmla="*/ 2710132 w 8032630"/>
              <a:gd name="connsiteY2" fmla="*/ 331158 h 4067833"/>
              <a:gd name="connsiteX3" fmla="*/ 3874698 w 8032630"/>
              <a:gd name="connsiteY3" fmla="*/ 3453920 h 4067833"/>
              <a:gd name="connsiteX4" fmla="*/ 8032630 w 8032630"/>
              <a:gd name="connsiteY4" fmla="*/ 4014637 h 4067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2630" h="4067833">
                <a:moveTo>
                  <a:pt x="0" y="1619369"/>
                </a:moveTo>
                <a:cubicBezTo>
                  <a:pt x="874862" y="1620087"/>
                  <a:pt x="1148511" y="1681671"/>
                  <a:pt x="1600200" y="1466969"/>
                </a:cubicBezTo>
                <a:cubicBezTo>
                  <a:pt x="2051889" y="1252267"/>
                  <a:pt x="2331049" y="0"/>
                  <a:pt x="2710132" y="331158"/>
                </a:cubicBezTo>
                <a:cubicBezTo>
                  <a:pt x="3089215" y="662316"/>
                  <a:pt x="2987615" y="2840007"/>
                  <a:pt x="3874698" y="3453920"/>
                </a:cubicBezTo>
                <a:cubicBezTo>
                  <a:pt x="4761781" y="4067833"/>
                  <a:pt x="6397205" y="4041235"/>
                  <a:pt x="8032630" y="4014637"/>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Up Arrow 5"/>
          <p:cNvSpPr/>
          <p:nvPr/>
        </p:nvSpPr>
        <p:spPr>
          <a:xfrm>
            <a:off x="533400" y="4267200"/>
            <a:ext cx="228600" cy="1219200"/>
          </a:xfrm>
          <a:prstGeom prst="up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28600" y="5562600"/>
            <a:ext cx="915635" cy="369332"/>
          </a:xfrm>
          <a:prstGeom prst="rect">
            <a:avLst/>
          </a:prstGeom>
          <a:noFill/>
        </p:spPr>
        <p:txBody>
          <a:bodyPr wrap="none" rtlCol="0">
            <a:spAutoFit/>
          </a:bodyPr>
          <a:lstStyle/>
          <a:p>
            <a:r>
              <a:rPr lang="en-US" dirty="0" smtClean="0"/>
              <a:t>Energy</a:t>
            </a:r>
            <a:endParaRPr lang="en-US" dirty="0"/>
          </a:p>
        </p:txBody>
      </p:sp>
      <p:sp>
        <p:nvSpPr>
          <p:cNvPr id="8" name="TextBox 7"/>
          <p:cNvSpPr txBox="1"/>
          <p:nvPr/>
        </p:nvSpPr>
        <p:spPr>
          <a:xfrm>
            <a:off x="2105228" y="6031468"/>
            <a:ext cx="1095172" cy="369332"/>
          </a:xfrm>
          <a:prstGeom prst="rect">
            <a:avLst/>
          </a:prstGeom>
          <a:noFill/>
        </p:spPr>
        <p:txBody>
          <a:bodyPr wrap="none" rtlCol="0">
            <a:spAutoFit/>
          </a:bodyPr>
          <a:lstStyle/>
          <a:p>
            <a:r>
              <a:rPr lang="en-US" dirty="0" smtClean="0"/>
              <a:t>Reaction</a:t>
            </a:r>
            <a:endParaRPr lang="en-US" dirty="0"/>
          </a:p>
        </p:txBody>
      </p:sp>
      <p:sp>
        <p:nvSpPr>
          <p:cNvPr id="9" name="Right Arrow 8"/>
          <p:cNvSpPr/>
          <p:nvPr/>
        </p:nvSpPr>
        <p:spPr>
          <a:xfrm>
            <a:off x="3276600" y="6172200"/>
            <a:ext cx="1371600" cy="152400"/>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38200" y="2971800"/>
            <a:ext cx="381000" cy="381000"/>
          </a:xfrm>
          <a:prstGeom prst="ellipse">
            <a:avLst/>
          </a:prstGeom>
          <a:solidFill>
            <a:srgbClr val="0070C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7362786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PQuestion"/>
          <p:cNvSpPr>
            <a:spLocks noGrp="1" noChangeArrowheads="1"/>
          </p:cNvSpPr>
          <p:nvPr>
            <p:ph type="title"/>
          </p:nvPr>
        </p:nvSpPr>
        <p:spPr>
          <a:xfrm>
            <a:off x="228600" y="381000"/>
            <a:ext cx="7467600" cy="685800"/>
          </a:xfrm>
        </p:spPr>
        <p:txBody>
          <a:bodyPr/>
          <a:lstStyle/>
          <a:p>
            <a:r>
              <a:rPr lang="en-US" dirty="0" smtClean="0"/>
              <a:t>Shape of Chemical Reaction Rate</a:t>
            </a:r>
            <a:endParaRPr lang="en-US" dirty="0"/>
          </a:p>
        </p:txBody>
      </p:sp>
      <p:sp>
        <p:nvSpPr>
          <p:cNvPr id="6" name="Up Arrow 5"/>
          <p:cNvSpPr/>
          <p:nvPr/>
        </p:nvSpPr>
        <p:spPr>
          <a:xfrm>
            <a:off x="914400" y="4114800"/>
            <a:ext cx="228600" cy="1219200"/>
          </a:xfrm>
          <a:prstGeom prst="up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57200" y="5410200"/>
            <a:ext cx="1219200" cy="923330"/>
          </a:xfrm>
          <a:prstGeom prst="rect">
            <a:avLst/>
          </a:prstGeom>
          <a:noFill/>
        </p:spPr>
        <p:txBody>
          <a:bodyPr wrap="square" rtlCol="0">
            <a:spAutoFit/>
          </a:bodyPr>
          <a:lstStyle/>
          <a:p>
            <a:pPr algn="ctr"/>
            <a:r>
              <a:rPr lang="en-US" dirty="0" smtClean="0"/>
              <a:t>Number of molecules</a:t>
            </a:r>
            <a:endParaRPr lang="en-US" dirty="0"/>
          </a:p>
        </p:txBody>
      </p:sp>
      <p:sp>
        <p:nvSpPr>
          <p:cNvPr id="8" name="TextBox 7"/>
          <p:cNvSpPr txBox="1"/>
          <p:nvPr/>
        </p:nvSpPr>
        <p:spPr>
          <a:xfrm>
            <a:off x="3048000" y="5867400"/>
            <a:ext cx="689035" cy="369332"/>
          </a:xfrm>
          <a:prstGeom prst="rect">
            <a:avLst/>
          </a:prstGeom>
          <a:noFill/>
        </p:spPr>
        <p:txBody>
          <a:bodyPr wrap="none" rtlCol="0">
            <a:spAutoFit/>
          </a:bodyPr>
          <a:lstStyle/>
          <a:p>
            <a:r>
              <a:rPr lang="en-US" dirty="0" smtClean="0"/>
              <a:t>Time</a:t>
            </a:r>
            <a:endParaRPr lang="en-US" dirty="0"/>
          </a:p>
        </p:txBody>
      </p:sp>
      <p:sp>
        <p:nvSpPr>
          <p:cNvPr id="9" name="Right Arrow 8"/>
          <p:cNvSpPr/>
          <p:nvPr/>
        </p:nvSpPr>
        <p:spPr>
          <a:xfrm>
            <a:off x="3886200" y="5943600"/>
            <a:ext cx="1371600" cy="152400"/>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381125" y="1581150"/>
            <a:ext cx="6991350" cy="3371850"/>
          </a:xfrm>
          <a:custGeom>
            <a:avLst/>
            <a:gdLst>
              <a:gd name="connsiteX0" fmla="*/ 0 w 6991350"/>
              <a:gd name="connsiteY0" fmla="*/ 0 h 2800350"/>
              <a:gd name="connsiteX1" fmla="*/ 1676400 w 6991350"/>
              <a:gd name="connsiteY1" fmla="*/ 2276475 h 2800350"/>
              <a:gd name="connsiteX2" fmla="*/ 6991350 w 6991350"/>
              <a:gd name="connsiteY2" fmla="*/ 2800350 h 2800350"/>
            </a:gdLst>
            <a:ahLst/>
            <a:cxnLst>
              <a:cxn ang="0">
                <a:pos x="connsiteX0" y="connsiteY0"/>
              </a:cxn>
              <a:cxn ang="0">
                <a:pos x="connsiteX1" y="connsiteY1"/>
              </a:cxn>
              <a:cxn ang="0">
                <a:pos x="connsiteX2" y="connsiteY2"/>
              </a:cxn>
            </a:cxnLst>
            <a:rect l="l" t="t" r="r" b="b"/>
            <a:pathLst>
              <a:path w="6991350" h="2800350">
                <a:moveTo>
                  <a:pt x="0" y="0"/>
                </a:moveTo>
                <a:cubicBezTo>
                  <a:pt x="255587" y="904875"/>
                  <a:pt x="511175" y="1809750"/>
                  <a:pt x="1676400" y="2276475"/>
                </a:cubicBezTo>
                <a:cubicBezTo>
                  <a:pt x="2841625" y="2743200"/>
                  <a:pt x="4916487" y="2771775"/>
                  <a:pt x="6991350" y="2800350"/>
                </a:cubicBezTo>
              </a:path>
            </a:pathLst>
          </a:cu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flipV="1">
            <a:off x="1371600" y="1524000"/>
            <a:ext cx="7153275" cy="3429000"/>
          </a:xfrm>
          <a:custGeom>
            <a:avLst/>
            <a:gdLst>
              <a:gd name="connsiteX0" fmla="*/ 0 w 6991350"/>
              <a:gd name="connsiteY0" fmla="*/ 0 h 2800350"/>
              <a:gd name="connsiteX1" fmla="*/ 1676400 w 6991350"/>
              <a:gd name="connsiteY1" fmla="*/ 2276475 h 2800350"/>
              <a:gd name="connsiteX2" fmla="*/ 6991350 w 6991350"/>
              <a:gd name="connsiteY2" fmla="*/ 2800350 h 2800350"/>
            </a:gdLst>
            <a:ahLst/>
            <a:cxnLst>
              <a:cxn ang="0">
                <a:pos x="connsiteX0" y="connsiteY0"/>
              </a:cxn>
              <a:cxn ang="0">
                <a:pos x="connsiteX1" y="connsiteY1"/>
              </a:cxn>
              <a:cxn ang="0">
                <a:pos x="connsiteX2" y="connsiteY2"/>
              </a:cxn>
            </a:cxnLst>
            <a:rect l="l" t="t" r="r" b="b"/>
            <a:pathLst>
              <a:path w="6991350" h="2800350">
                <a:moveTo>
                  <a:pt x="0" y="0"/>
                </a:moveTo>
                <a:cubicBezTo>
                  <a:pt x="255587" y="904875"/>
                  <a:pt x="511175" y="1809750"/>
                  <a:pt x="1676400" y="2276475"/>
                </a:cubicBezTo>
                <a:cubicBezTo>
                  <a:pt x="2841625" y="2743200"/>
                  <a:pt x="4916487" y="2771775"/>
                  <a:pt x="6991350" y="2800350"/>
                </a:cubicBezTo>
              </a:path>
            </a:pathLst>
          </a:cu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1371600" y="3333750"/>
            <a:ext cx="7143750" cy="1619250"/>
          </a:xfrm>
          <a:custGeom>
            <a:avLst/>
            <a:gdLst>
              <a:gd name="connsiteX0" fmla="*/ 0 w 6991350"/>
              <a:gd name="connsiteY0" fmla="*/ 0 h 2800350"/>
              <a:gd name="connsiteX1" fmla="*/ 1676400 w 6991350"/>
              <a:gd name="connsiteY1" fmla="*/ 2276475 h 2800350"/>
              <a:gd name="connsiteX2" fmla="*/ 6991350 w 6991350"/>
              <a:gd name="connsiteY2" fmla="*/ 2800350 h 2800350"/>
            </a:gdLst>
            <a:ahLst/>
            <a:cxnLst>
              <a:cxn ang="0">
                <a:pos x="connsiteX0" y="connsiteY0"/>
              </a:cxn>
              <a:cxn ang="0">
                <a:pos x="connsiteX1" y="connsiteY1"/>
              </a:cxn>
              <a:cxn ang="0">
                <a:pos x="connsiteX2" y="connsiteY2"/>
              </a:cxn>
            </a:cxnLst>
            <a:rect l="l" t="t" r="r" b="b"/>
            <a:pathLst>
              <a:path w="6991350" h="2800350">
                <a:moveTo>
                  <a:pt x="0" y="0"/>
                </a:moveTo>
                <a:cubicBezTo>
                  <a:pt x="255587" y="904875"/>
                  <a:pt x="511175" y="1809750"/>
                  <a:pt x="1676400" y="2276475"/>
                </a:cubicBezTo>
                <a:cubicBezTo>
                  <a:pt x="2841625" y="2743200"/>
                  <a:pt x="4916487" y="2771775"/>
                  <a:pt x="6991350" y="2800350"/>
                </a:cubicBezTo>
              </a:path>
            </a:pathLst>
          </a:custGeom>
          <a:ln w="254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Connector 14"/>
          <p:cNvCxnSpPr/>
          <p:nvPr/>
        </p:nvCxnSpPr>
        <p:spPr>
          <a:xfrm rot="5400000" flipH="1" flipV="1">
            <a:off x="-381000" y="3200400"/>
            <a:ext cx="3505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371600" y="4953000"/>
            <a:ext cx="7315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133600" y="4038600"/>
            <a:ext cx="513282" cy="369332"/>
          </a:xfrm>
          <a:prstGeom prst="rect">
            <a:avLst/>
          </a:prstGeom>
        </p:spPr>
        <p:txBody>
          <a:bodyPr wrap="none">
            <a:spAutoFit/>
          </a:bodyPr>
          <a:lstStyle/>
          <a:p>
            <a:r>
              <a:rPr lang="en-US" dirty="0" smtClean="0"/>
              <a:t>O</a:t>
            </a:r>
            <a:r>
              <a:rPr lang="en-US" baseline="-25000" dirty="0" smtClean="0"/>
              <a:t>2</a:t>
            </a:r>
            <a:r>
              <a:rPr lang="en-US" dirty="0" smtClean="0"/>
              <a:t> </a:t>
            </a:r>
            <a:endParaRPr lang="en-US" dirty="0"/>
          </a:p>
        </p:txBody>
      </p:sp>
      <p:sp>
        <p:nvSpPr>
          <p:cNvPr id="20" name="Rectangle 19"/>
          <p:cNvSpPr/>
          <p:nvPr/>
        </p:nvSpPr>
        <p:spPr>
          <a:xfrm>
            <a:off x="1524000" y="1828800"/>
            <a:ext cx="564578" cy="369332"/>
          </a:xfrm>
          <a:prstGeom prst="rect">
            <a:avLst/>
          </a:prstGeom>
        </p:spPr>
        <p:txBody>
          <a:bodyPr wrap="none">
            <a:spAutoFit/>
          </a:bodyPr>
          <a:lstStyle/>
          <a:p>
            <a:r>
              <a:rPr lang="en-US" dirty="0" smtClean="0"/>
              <a:t>2H</a:t>
            </a:r>
            <a:r>
              <a:rPr lang="en-US" baseline="-25000" dirty="0" smtClean="0"/>
              <a:t>2</a:t>
            </a:r>
            <a:endParaRPr lang="en-US" dirty="0"/>
          </a:p>
        </p:txBody>
      </p:sp>
      <p:sp>
        <p:nvSpPr>
          <p:cNvPr id="21" name="Rectangle 20"/>
          <p:cNvSpPr/>
          <p:nvPr/>
        </p:nvSpPr>
        <p:spPr>
          <a:xfrm>
            <a:off x="6324600" y="1752600"/>
            <a:ext cx="692818" cy="369332"/>
          </a:xfrm>
          <a:prstGeom prst="rect">
            <a:avLst/>
          </a:prstGeom>
        </p:spPr>
        <p:txBody>
          <a:bodyPr wrap="none">
            <a:spAutoFit/>
          </a:bodyPr>
          <a:lstStyle/>
          <a:p>
            <a:r>
              <a:rPr lang="en-US" dirty="0" smtClean="0"/>
              <a:t>2H</a:t>
            </a:r>
            <a:r>
              <a:rPr lang="en-US" baseline="-25000" dirty="0" smtClean="0"/>
              <a:t>2</a:t>
            </a:r>
            <a:r>
              <a:rPr lang="en-US" dirty="0" smtClean="0"/>
              <a:t>0</a:t>
            </a:r>
            <a:endParaRPr lang="en-US" dirty="0"/>
          </a:p>
        </p:txBody>
      </p:sp>
    </p:spTree>
    <p:custDataLst>
      <p:tags r:id="rId1"/>
    </p:custDataLst>
    <p:extLst>
      <p:ext uri="{BB962C8B-B14F-4D97-AF65-F5344CB8AC3E}">
        <p14:creationId xmlns:p14="http://schemas.microsoft.com/office/powerpoint/2010/main" val="148574081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dirty="0"/>
              <a:t>Conservation of Matter: </a:t>
            </a:r>
            <a:r>
              <a:rPr lang="en-US" dirty="0" smtClean="0"/>
              <a:t/>
            </a:r>
            <a:br>
              <a:rPr lang="en-US" dirty="0" smtClean="0"/>
            </a:br>
            <a:r>
              <a:rPr lang="en-US" dirty="0" smtClean="0"/>
              <a:t>Balancing </a:t>
            </a:r>
            <a:r>
              <a:rPr lang="en-US" dirty="0"/>
              <a:t>Chemical Reactions</a:t>
            </a:r>
          </a:p>
        </p:txBody>
      </p:sp>
      <p:sp>
        <p:nvSpPr>
          <p:cNvPr id="48131" name="Rectangle 3"/>
          <p:cNvSpPr>
            <a:spLocks noGrp="1" noChangeArrowheads="1"/>
          </p:cNvSpPr>
          <p:nvPr>
            <p:ph type="body" idx="1"/>
          </p:nvPr>
        </p:nvSpPr>
        <p:spPr>
          <a:xfrm>
            <a:off x="381000" y="1371600"/>
            <a:ext cx="4889500" cy="5029200"/>
          </a:xfrm>
        </p:spPr>
        <p:txBody>
          <a:bodyPr/>
          <a:lstStyle/>
          <a:p>
            <a:r>
              <a:rPr lang="en-US" dirty="0"/>
              <a:t>Matter is not created or destroyed in chemical reactions</a:t>
            </a:r>
          </a:p>
          <a:p>
            <a:r>
              <a:rPr lang="en-US" dirty="0"/>
              <a:t>This is reflected in the way we write </a:t>
            </a:r>
            <a:r>
              <a:rPr lang="en-US" dirty="0" smtClean="0"/>
              <a:t>them</a:t>
            </a:r>
          </a:p>
          <a:p>
            <a:r>
              <a:rPr lang="en-US" sz="2800" dirty="0" smtClean="0"/>
              <a:t>Write a balanced equation for the conversion of hydrogen and oxygen into water.</a:t>
            </a:r>
            <a:endParaRPr lang="en-US" dirty="0"/>
          </a:p>
        </p:txBody>
      </p:sp>
      <p:pic>
        <p:nvPicPr>
          <p:cNvPr id="48132" name="Picture 4" descr="Fig20_2 h2o reaction"/>
          <p:cNvPicPr>
            <a:picLocks noChangeAspect="1" noChangeArrowheads="1"/>
          </p:cNvPicPr>
          <p:nvPr/>
        </p:nvPicPr>
        <p:blipFill>
          <a:blip r:embed="rId4" cstate="print"/>
          <a:srcRect/>
          <a:stretch>
            <a:fillRect/>
          </a:stretch>
        </p:blipFill>
        <p:spPr bwMode="auto">
          <a:xfrm>
            <a:off x="5943600" y="2438400"/>
            <a:ext cx="2981325" cy="4030663"/>
          </a:xfrm>
          <a:prstGeom prst="rect">
            <a:avLst/>
          </a:prstGeom>
          <a:noFill/>
        </p:spPr>
      </p:pic>
      <p:sp>
        <p:nvSpPr>
          <p:cNvPr id="48133" name="Text Box 5"/>
          <p:cNvSpPr txBox="1">
            <a:spLocks noChangeArrowheads="1"/>
          </p:cNvSpPr>
          <p:nvPr/>
        </p:nvSpPr>
        <p:spPr bwMode="auto">
          <a:xfrm>
            <a:off x="6324600" y="1981200"/>
            <a:ext cx="2117725" cy="396875"/>
          </a:xfrm>
          <a:prstGeom prst="rect">
            <a:avLst/>
          </a:prstGeom>
          <a:noFill/>
          <a:ln w="9525">
            <a:noFill/>
            <a:miter lim="800000"/>
            <a:headEnd/>
            <a:tailEnd/>
          </a:ln>
          <a:effectLst/>
        </p:spPr>
        <p:txBody>
          <a:bodyPr wrap="none">
            <a:spAutoFit/>
          </a:bodyPr>
          <a:lstStyle/>
          <a:p>
            <a:pPr eaLnBrk="0" hangingPunct="0"/>
            <a:r>
              <a:rPr lang="en-US" sz="2000">
                <a:effectLst>
                  <a:outerShdw blurRad="38100" dist="38100" dir="2700000" algn="tl">
                    <a:srgbClr val="C0C0C0"/>
                  </a:outerShdw>
                </a:effectLst>
              </a:rPr>
              <a:t>Count the atoms!</a:t>
            </a:r>
          </a:p>
        </p:txBody>
      </p:sp>
    </p:spTree>
    <p:custDataLst>
      <p:tags r:id="rId1"/>
    </p:custDataLst>
    <p:extLst>
      <p:ext uri="{BB962C8B-B14F-4D97-AF65-F5344CB8AC3E}">
        <p14:creationId xmlns:p14="http://schemas.microsoft.com/office/powerpoint/2010/main" val="1880048372"/>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PQuestion"/>
          <p:cNvSpPr>
            <a:spLocks noGrp="1" noChangeArrowheads="1"/>
          </p:cNvSpPr>
          <p:nvPr>
            <p:ph type="title"/>
          </p:nvPr>
        </p:nvSpPr>
        <p:spPr/>
        <p:txBody>
          <a:bodyPr/>
          <a:lstStyle/>
          <a:p>
            <a:r>
              <a:rPr lang="en-US" sz="2400" dirty="0"/>
              <a:t>Which way of writing the reaction of hydrogen with oxygen to make water best complies with conservation of matter and describes what happens?</a:t>
            </a:r>
          </a:p>
        </p:txBody>
      </p:sp>
      <p:sp>
        <p:nvSpPr>
          <p:cNvPr id="72707" name="TPAnswers"/>
          <p:cNvSpPr>
            <a:spLocks noGrp="1" noChangeArrowheads="1"/>
          </p:cNvSpPr>
          <p:nvPr>
            <p:ph type="body" idx="1"/>
            <p:custDataLst>
              <p:tags r:id="rId2"/>
            </p:custDataLst>
          </p:nvPr>
        </p:nvSpPr>
        <p:spPr>
          <a:xfrm>
            <a:off x="457200" y="1600200"/>
            <a:ext cx="4114800" cy="5029200"/>
          </a:xfrm>
        </p:spPr>
        <p:txBody>
          <a:bodyPr/>
          <a:lstStyle/>
          <a:p>
            <a:pPr marL="571500" indent="-571500">
              <a:buFont typeface="Wingdings" pitchFamily="2" charset="2"/>
              <a:buAutoNum type="alphaLcParenR"/>
            </a:pPr>
            <a:r>
              <a:rPr lang="en-US" dirty="0"/>
              <a:t>H</a:t>
            </a:r>
            <a:r>
              <a:rPr lang="en-US" baseline="-25000" dirty="0"/>
              <a:t>2</a:t>
            </a:r>
            <a:r>
              <a:rPr lang="en-US" dirty="0"/>
              <a:t> + O</a:t>
            </a:r>
            <a:r>
              <a:rPr lang="en-US" baseline="-25000" dirty="0"/>
              <a:t>2</a:t>
            </a:r>
            <a:r>
              <a:rPr lang="en-US" dirty="0"/>
              <a:t> </a:t>
            </a:r>
            <a:r>
              <a:rPr lang="en-US" sz="3200" dirty="0" smtClean="0">
                <a:sym typeface="Symbol" pitchFamily="18" charset="2"/>
              </a:rPr>
              <a:t></a:t>
            </a:r>
            <a:r>
              <a:rPr lang="en-US" dirty="0" smtClean="0"/>
              <a:t> </a:t>
            </a:r>
            <a:r>
              <a:rPr lang="en-US" dirty="0"/>
              <a:t>H</a:t>
            </a:r>
            <a:r>
              <a:rPr lang="en-US" baseline="-25000" dirty="0"/>
              <a:t>2</a:t>
            </a:r>
            <a:r>
              <a:rPr lang="en-US" dirty="0"/>
              <a:t>O</a:t>
            </a:r>
          </a:p>
          <a:p>
            <a:pPr marL="571500" indent="-571500">
              <a:buFont typeface="Wingdings" pitchFamily="2" charset="2"/>
              <a:buAutoNum type="alphaLcParenR"/>
            </a:pPr>
            <a:r>
              <a:rPr lang="en-US" dirty="0"/>
              <a:t>H</a:t>
            </a:r>
            <a:r>
              <a:rPr lang="en-US" baseline="-25000" dirty="0"/>
              <a:t>2</a:t>
            </a:r>
            <a:r>
              <a:rPr lang="en-US" dirty="0"/>
              <a:t> + ½ O</a:t>
            </a:r>
            <a:r>
              <a:rPr lang="en-US" baseline="-25000" dirty="0"/>
              <a:t>2</a:t>
            </a:r>
            <a:r>
              <a:rPr lang="en-US" dirty="0"/>
              <a:t> </a:t>
            </a:r>
            <a:r>
              <a:rPr lang="en-US" sz="3200" dirty="0" smtClean="0">
                <a:sym typeface="Symbol" pitchFamily="18" charset="2"/>
              </a:rPr>
              <a:t></a:t>
            </a:r>
            <a:r>
              <a:rPr lang="en-US" dirty="0" smtClean="0"/>
              <a:t> </a:t>
            </a:r>
            <a:r>
              <a:rPr lang="en-US" dirty="0"/>
              <a:t>H</a:t>
            </a:r>
            <a:r>
              <a:rPr lang="en-US" baseline="-25000" dirty="0"/>
              <a:t>2</a:t>
            </a:r>
            <a:r>
              <a:rPr lang="en-US" dirty="0"/>
              <a:t>O</a:t>
            </a:r>
            <a:endParaRPr lang="en-US" baseline="-25000" dirty="0"/>
          </a:p>
          <a:p>
            <a:pPr marL="571500" indent="-571500">
              <a:buFont typeface="Wingdings" pitchFamily="2" charset="2"/>
              <a:buAutoNum type="alphaLcParenR"/>
            </a:pPr>
            <a:r>
              <a:rPr lang="en-US" dirty="0"/>
              <a:t>2H</a:t>
            </a:r>
            <a:r>
              <a:rPr lang="en-US" baseline="-25000" dirty="0"/>
              <a:t>2</a:t>
            </a:r>
            <a:r>
              <a:rPr lang="en-US" dirty="0"/>
              <a:t> + O</a:t>
            </a:r>
            <a:r>
              <a:rPr lang="en-US" baseline="-25000" dirty="0"/>
              <a:t>2</a:t>
            </a:r>
            <a:r>
              <a:rPr lang="en-US" dirty="0"/>
              <a:t> </a:t>
            </a:r>
            <a:r>
              <a:rPr lang="en-US" sz="3200" dirty="0" smtClean="0">
                <a:sym typeface="Symbol" pitchFamily="18" charset="2"/>
              </a:rPr>
              <a:t> </a:t>
            </a:r>
            <a:r>
              <a:rPr lang="en-US" dirty="0" smtClean="0"/>
              <a:t>2 </a:t>
            </a:r>
            <a:r>
              <a:rPr lang="en-US" dirty="0"/>
              <a:t>H</a:t>
            </a:r>
            <a:r>
              <a:rPr lang="en-US" baseline="-25000" dirty="0"/>
              <a:t>2</a:t>
            </a:r>
            <a:r>
              <a:rPr lang="en-US" dirty="0"/>
              <a:t>O</a:t>
            </a:r>
            <a:endParaRPr lang="en-US" baseline="-25000" dirty="0"/>
          </a:p>
          <a:p>
            <a:pPr marL="571500" indent="-571500">
              <a:buFont typeface="Wingdings" pitchFamily="2" charset="2"/>
              <a:buAutoNum type="alphaLcParenR"/>
            </a:pPr>
            <a:endParaRPr lang="en-US" baseline="-25000" dirty="0"/>
          </a:p>
        </p:txBody>
      </p:sp>
      <p:pic>
        <p:nvPicPr>
          <p:cNvPr id="72710" name="Picture 6"/>
          <p:cNvPicPr>
            <a:picLocks noChangeAspect="1" noChangeArrowheads="1"/>
          </p:cNvPicPr>
          <p:nvPr/>
        </p:nvPicPr>
        <p:blipFill>
          <a:blip r:embed="rId5" cstate="print"/>
          <a:srcRect r="57500"/>
          <a:stretch>
            <a:fillRect/>
          </a:stretch>
        </p:blipFill>
        <p:spPr bwMode="auto">
          <a:xfrm>
            <a:off x="5867400" y="1828800"/>
            <a:ext cx="1905000" cy="4379632"/>
          </a:xfrm>
          <a:prstGeom prst="rect">
            <a:avLst/>
          </a:prstGeom>
          <a:noFill/>
          <a:ln w="9525">
            <a:noFill/>
            <a:miter lim="800000"/>
            <a:headEnd/>
            <a:tailEnd/>
          </a:ln>
          <a:effectLst>
            <a:outerShdw dist="25399" dir="16200000" algn="ctr" rotWithShape="0">
              <a:srgbClr val="FFFFFF">
                <a:alpha val="75000"/>
              </a:srgbClr>
            </a:outerShdw>
          </a:effectLst>
        </p:spPr>
      </p:pic>
    </p:spTree>
    <p:custDataLst>
      <p:tags r:id="rId1"/>
    </p:custDataLst>
    <p:extLst>
      <p:ext uri="{BB962C8B-B14F-4D97-AF65-F5344CB8AC3E}">
        <p14:creationId xmlns:p14="http://schemas.microsoft.com/office/powerpoint/2010/main" val="66208022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dirty="0"/>
              <a:t>Electrolysis</a:t>
            </a:r>
          </a:p>
        </p:txBody>
      </p:sp>
      <p:sp>
        <p:nvSpPr>
          <p:cNvPr id="50179" name="Rectangle 3"/>
          <p:cNvSpPr>
            <a:spLocks noGrp="1" noChangeArrowheads="1"/>
          </p:cNvSpPr>
          <p:nvPr>
            <p:ph type="body" idx="1"/>
          </p:nvPr>
        </p:nvSpPr>
        <p:spPr>
          <a:xfrm>
            <a:off x="304800" y="1371600"/>
            <a:ext cx="8382000" cy="1143000"/>
          </a:xfrm>
        </p:spPr>
        <p:txBody>
          <a:bodyPr/>
          <a:lstStyle/>
          <a:p>
            <a:r>
              <a:rPr lang="en-US" sz="2600" dirty="0" smtClean="0">
                <a:hlinkClick r:id="rId4"/>
              </a:rPr>
              <a:t>http</a:t>
            </a:r>
            <a:r>
              <a:rPr lang="en-US" sz="2600" dirty="0" smtClean="0">
                <a:hlinkClick r:id="rId4"/>
              </a:rPr>
              <a:t>://www.youtube.com/watch?v=2t13S-KpGeE&amp;NR=1</a:t>
            </a:r>
            <a:r>
              <a:rPr lang="en-US" sz="2600" dirty="0" smtClean="0"/>
              <a:t> </a:t>
            </a:r>
            <a:endParaRPr lang="en-US" sz="2600" dirty="0"/>
          </a:p>
        </p:txBody>
      </p:sp>
      <p:pic>
        <p:nvPicPr>
          <p:cNvPr id="6" name="Picture 4" descr="make_hydrogen_results"/>
          <p:cNvPicPr>
            <a:picLocks noChangeAspect="1" noChangeArrowheads="1"/>
          </p:cNvPicPr>
          <p:nvPr/>
        </p:nvPicPr>
        <p:blipFill>
          <a:blip r:embed="rId5" cstate="print"/>
          <a:srcRect/>
          <a:stretch>
            <a:fillRect/>
          </a:stretch>
        </p:blipFill>
        <p:spPr bwMode="auto">
          <a:xfrm>
            <a:off x="2133600" y="2895600"/>
            <a:ext cx="4343400" cy="2778125"/>
          </a:xfrm>
          <a:prstGeom prst="rect">
            <a:avLst/>
          </a:prstGeom>
          <a:noFill/>
        </p:spPr>
      </p:pic>
    </p:spTree>
    <p:custDataLst>
      <p:tags r:id="rId1"/>
    </p:custDataLst>
    <p:extLst>
      <p:ext uri="{BB962C8B-B14F-4D97-AF65-F5344CB8AC3E}">
        <p14:creationId xmlns:p14="http://schemas.microsoft.com/office/powerpoint/2010/main" val="2839826825"/>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t>Reactions Take Time</a:t>
            </a:r>
          </a:p>
        </p:txBody>
      </p:sp>
      <p:sp>
        <p:nvSpPr>
          <p:cNvPr id="52227" name="Rectangle 3"/>
          <p:cNvSpPr>
            <a:spLocks noGrp="1" noChangeArrowheads="1"/>
          </p:cNvSpPr>
          <p:nvPr>
            <p:ph type="body" idx="1"/>
          </p:nvPr>
        </p:nvSpPr>
        <p:spPr/>
        <p:txBody>
          <a:bodyPr/>
          <a:lstStyle/>
          <a:p>
            <a:pPr>
              <a:lnSpc>
                <a:spcPct val="90000"/>
              </a:lnSpc>
            </a:pPr>
            <a:r>
              <a:rPr lang="en-US" dirty="0" smtClean="0"/>
              <a:t>Enzymatic browning: </a:t>
            </a:r>
            <a:r>
              <a:rPr lang="en-US" dirty="0" err="1" smtClean="0"/>
              <a:t>polyphenol</a:t>
            </a:r>
            <a:r>
              <a:rPr lang="en-US" dirty="0" smtClean="0"/>
              <a:t> </a:t>
            </a:r>
            <a:r>
              <a:rPr lang="en-US" dirty="0" err="1" smtClean="0"/>
              <a:t>oxidase</a:t>
            </a:r>
            <a:r>
              <a:rPr lang="en-US" dirty="0" smtClean="0"/>
              <a:t>, </a:t>
            </a:r>
            <a:r>
              <a:rPr lang="en-US" dirty="0" err="1" smtClean="0"/>
              <a:t>catechol</a:t>
            </a:r>
            <a:r>
              <a:rPr lang="en-US" dirty="0" smtClean="0"/>
              <a:t> </a:t>
            </a:r>
            <a:r>
              <a:rPr lang="en-US" dirty="0" err="1" smtClean="0"/>
              <a:t>oxidase</a:t>
            </a:r>
            <a:r>
              <a:rPr lang="en-US" dirty="0" smtClean="0"/>
              <a:t> and other enzymes that create </a:t>
            </a:r>
            <a:r>
              <a:rPr lang="en-US" dirty="0" err="1" smtClean="0"/>
              <a:t>melanins</a:t>
            </a:r>
            <a:r>
              <a:rPr lang="en-US" dirty="0" smtClean="0"/>
              <a:t> and </a:t>
            </a:r>
            <a:r>
              <a:rPr lang="en-US" dirty="0" err="1" smtClean="0"/>
              <a:t>benzoquinone</a:t>
            </a:r>
            <a:r>
              <a:rPr lang="en-US" dirty="0" smtClean="0"/>
              <a:t>, resulting in a brown color.</a:t>
            </a:r>
            <a:endParaRPr lang="en-US" dirty="0"/>
          </a:p>
        </p:txBody>
      </p:sp>
      <p:pic>
        <p:nvPicPr>
          <p:cNvPr id="76803" name="Picture 3"/>
          <p:cNvPicPr>
            <a:picLocks noChangeAspect="1" noChangeArrowheads="1"/>
          </p:cNvPicPr>
          <p:nvPr/>
        </p:nvPicPr>
        <p:blipFill>
          <a:blip r:embed="rId4" cstate="print"/>
          <a:srcRect/>
          <a:stretch>
            <a:fillRect/>
          </a:stretch>
        </p:blipFill>
        <p:spPr bwMode="auto">
          <a:xfrm>
            <a:off x="2743200" y="3276600"/>
            <a:ext cx="3733800" cy="1493520"/>
          </a:xfrm>
          <a:prstGeom prst="rect">
            <a:avLst/>
          </a:prstGeom>
          <a:noFill/>
          <a:ln w="9525">
            <a:noFill/>
            <a:miter lim="800000"/>
            <a:headEnd/>
            <a:tailEnd/>
          </a:ln>
        </p:spPr>
      </p:pic>
      <p:pic>
        <p:nvPicPr>
          <p:cNvPr id="76804" name="Picture 4"/>
          <p:cNvPicPr>
            <a:picLocks noChangeAspect="1" noChangeArrowheads="1"/>
          </p:cNvPicPr>
          <p:nvPr/>
        </p:nvPicPr>
        <p:blipFill>
          <a:blip r:embed="rId5"/>
          <a:srcRect/>
          <a:stretch>
            <a:fillRect/>
          </a:stretch>
        </p:blipFill>
        <p:spPr bwMode="auto">
          <a:xfrm>
            <a:off x="4567238" y="3424238"/>
            <a:ext cx="9525" cy="9525"/>
          </a:xfrm>
          <a:prstGeom prst="rect">
            <a:avLst/>
          </a:prstGeom>
          <a:noFill/>
          <a:ln w="9525">
            <a:noFill/>
            <a:miter lim="800000"/>
            <a:headEnd/>
            <a:tailEnd/>
          </a:ln>
        </p:spPr>
      </p:pic>
      <p:pic>
        <p:nvPicPr>
          <p:cNvPr id="76805" name="Picture 5"/>
          <p:cNvPicPr>
            <a:picLocks noChangeAspect="1" noChangeArrowheads="1"/>
          </p:cNvPicPr>
          <p:nvPr/>
        </p:nvPicPr>
        <p:blipFill>
          <a:blip r:embed="rId5"/>
          <a:srcRect/>
          <a:stretch>
            <a:fillRect/>
          </a:stretch>
        </p:blipFill>
        <p:spPr bwMode="auto">
          <a:xfrm>
            <a:off x="4567238" y="3424238"/>
            <a:ext cx="9525" cy="9525"/>
          </a:xfrm>
          <a:prstGeom prst="rect">
            <a:avLst/>
          </a:prstGeom>
          <a:noFill/>
          <a:ln w="9525">
            <a:noFill/>
            <a:miter lim="800000"/>
            <a:headEnd/>
            <a:tailEnd/>
          </a:ln>
        </p:spPr>
      </p:pic>
      <p:pic>
        <p:nvPicPr>
          <p:cNvPr id="76806" name="Picture 6"/>
          <p:cNvPicPr>
            <a:picLocks noChangeAspect="1" noChangeArrowheads="1"/>
          </p:cNvPicPr>
          <p:nvPr/>
        </p:nvPicPr>
        <p:blipFill>
          <a:blip r:embed="rId5"/>
          <a:srcRect/>
          <a:stretch>
            <a:fillRect/>
          </a:stretch>
        </p:blipFill>
        <p:spPr bwMode="auto">
          <a:xfrm>
            <a:off x="4567238" y="3424238"/>
            <a:ext cx="9525" cy="9525"/>
          </a:xfrm>
          <a:prstGeom prst="rect">
            <a:avLst/>
          </a:prstGeom>
          <a:noFill/>
          <a:ln w="9525">
            <a:noFill/>
            <a:miter lim="800000"/>
            <a:headEnd/>
            <a:tailEnd/>
          </a:ln>
        </p:spPr>
      </p:pic>
      <p:sp>
        <p:nvSpPr>
          <p:cNvPr id="8" name="TextBox 7"/>
          <p:cNvSpPr txBox="1"/>
          <p:nvPr/>
        </p:nvSpPr>
        <p:spPr>
          <a:xfrm>
            <a:off x="2275585" y="5567432"/>
            <a:ext cx="4583306" cy="369332"/>
          </a:xfrm>
          <a:prstGeom prst="rect">
            <a:avLst/>
          </a:prstGeom>
          <a:noFill/>
        </p:spPr>
        <p:txBody>
          <a:bodyPr wrap="none" rtlCol="0">
            <a:spAutoFit/>
          </a:bodyPr>
          <a:lstStyle/>
          <a:p>
            <a:r>
              <a:rPr lang="en-US" dirty="0" smtClean="0"/>
              <a:t>Simple reason: </a:t>
            </a:r>
            <a:r>
              <a:rPr lang="en-US" dirty="0" smtClean="0"/>
              <a:t>Oxidation(loss of electrons)</a:t>
            </a:r>
            <a:endParaRPr lang="en-US" dirty="0"/>
          </a:p>
        </p:txBody>
      </p:sp>
    </p:spTree>
    <p:custDataLst>
      <p:tags r:id="rId1"/>
    </p:custDataLst>
    <p:extLst>
      <p:ext uri="{BB962C8B-B14F-4D97-AF65-F5344CB8AC3E}">
        <p14:creationId xmlns:p14="http://schemas.microsoft.com/office/powerpoint/2010/main" val="229987471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smtClean="0"/>
              <a:t>Reversible processes can occur with equal ease in the forward and backward direction</a:t>
            </a:r>
          </a:p>
        </p:txBody>
      </p:sp>
      <p:sp>
        <p:nvSpPr>
          <p:cNvPr id="10243" name="Rectangle 3"/>
          <p:cNvSpPr>
            <a:spLocks noGrp="1" noChangeArrowheads="1"/>
          </p:cNvSpPr>
          <p:nvPr>
            <p:ph type="body" idx="1"/>
          </p:nvPr>
        </p:nvSpPr>
        <p:spPr>
          <a:xfrm>
            <a:off x="381000" y="1524000"/>
            <a:ext cx="4495800" cy="5105400"/>
          </a:xfrm>
        </p:spPr>
        <p:txBody>
          <a:bodyPr>
            <a:normAutofit lnSpcReduction="10000"/>
          </a:bodyPr>
          <a:lstStyle/>
          <a:p>
            <a:pPr eaLnBrk="1" hangingPunct="1">
              <a:lnSpc>
                <a:spcPct val="80000"/>
              </a:lnSpc>
            </a:pPr>
            <a:r>
              <a:rPr lang="en-US" sz="2100" dirty="0" smtClean="0"/>
              <a:t>If a glass of ice water is held at exactly zero degrees Celsius and placed in an environment of the same temperature, the total amount of ice and water will remain constant. However, the shape of the ice cubes will change as </a:t>
            </a:r>
            <a:r>
              <a:rPr lang="en-US" sz="2100" dirty="0" smtClean="0">
                <a:solidFill>
                  <a:srgbClr val="C00000"/>
                </a:solidFill>
              </a:rPr>
              <a:t>water molecules become ice, and ice molecules become water</a:t>
            </a:r>
            <a:r>
              <a:rPr lang="en-US" sz="2100" dirty="0" smtClean="0"/>
              <a:t>.</a:t>
            </a:r>
          </a:p>
          <a:p>
            <a:pPr eaLnBrk="1" hangingPunct="1">
              <a:lnSpc>
                <a:spcPct val="80000"/>
              </a:lnSpc>
            </a:pPr>
            <a:endParaRPr lang="en-US" sz="2100" dirty="0" smtClean="0"/>
          </a:p>
          <a:p>
            <a:pPr eaLnBrk="1" hangingPunct="1">
              <a:lnSpc>
                <a:spcPct val="80000"/>
              </a:lnSpc>
            </a:pPr>
            <a:r>
              <a:rPr lang="en-US" sz="2100" dirty="0" smtClean="0"/>
              <a:t>If the water or the environment is at a different temperature the process becomes irreversible</a:t>
            </a:r>
          </a:p>
          <a:p>
            <a:pPr eaLnBrk="1" hangingPunct="1">
              <a:lnSpc>
                <a:spcPct val="80000"/>
              </a:lnSpc>
            </a:pPr>
            <a:endParaRPr lang="en-US" sz="2100" dirty="0" smtClean="0"/>
          </a:p>
          <a:p>
            <a:pPr eaLnBrk="1" hangingPunct="1">
              <a:lnSpc>
                <a:spcPct val="80000"/>
              </a:lnSpc>
            </a:pPr>
            <a:r>
              <a:rPr lang="en-US" sz="2100" dirty="0" smtClean="0"/>
              <a:t>Reversible processes occur under special circumstances, are almost always just approximately reversible, and do not usually occur in nature.</a:t>
            </a:r>
          </a:p>
        </p:txBody>
      </p:sp>
      <p:pic>
        <p:nvPicPr>
          <p:cNvPr id="10244" name="Picture 5"/>
          <p:cNvPicPr>
            <a:picLocks noChangeAspect="1" noChangeArrowheads="1"/>
          </p:cNvPicPr>
          <p:nvPr/>
        </p:nvPicPr>
        <p:blipFill>
          <a:blip r:embed="rId4" cstate="print"/>
          <a:srcRect/>
          <a:stretch>
            <a:fillRect/>
          </a:stretch>
        </p:blipFill>
        <p:spPr bwMode="auto">
          <a:xfrm>
            <a:off x="5257800" y="1447800"/>
            <a:ext cx="3186113" cy="47244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791200" y="6248400"/>
            <a:ext cx="2095445" cy="369332"/>
          </a:xfrm>
          <a:prstGeom prst="rect">
            <a:avLst/>
          </a:prstGeom>
          <a:noFill/>
        </p:spPr>
        <p:txBody>
          <a:bodyPr wrap="none" rtlCol="0">
            <a:spAutoFit/>
          </a:bodyPr>
          <a:lstStyle/>
          <a:p>
            <a:r>
              <a:rPr lang="en-US" dirty="0" smtClean="0"/>
              <a:t>0 degrees Celsius!</a:t>
            </a:r>
            <a:endParaRPr lang="en-US" dirty="0"/>
          </a:p>
        </p:txBody>
      </p:sp>
    </p:spTree>
    <p:custDataLst>
      <p:tags r:id="rId1"/>
    </p:custDataLst>
    <p:extLst>
      <p:ext uri="{BB962C8B-B14F-4D97-AF65-F5344CB8AC3E}">
        <p14:creationId xmlns:p14="http://schemas.microsoft.com/office/powerpoint/2010/main" val="1056033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ttp://theodoregray.com/PeriodicTable/PopularScience/2007/11/1/image2.jpg"/>
          <p:cNvPicPr>
            <a:picLocks noChangeAspect="1" noChangeArrowheads="1"/>
          </p:cNvPicPr>
          <p:nvPr/>
        </p:nvPicPr>
        <p:blipFill>
          <a:blip r:embed="rId3" cstate="print"/>
          <a:srcRect/>
          <a:stretch>
            <a:fillRect/>
          </a:stretch>
        </p:blipFill>
        <p:spPr bwMode="auto">
          <a:xfrm>
            <a:off x="3962400" y="3733800"/>
            <a:ext cx="4812632" cy="2133600"/>
          </a:xfrm>
          <a:prstGeom prst="rect">
            <a:avLst/>
          </a:prstGeom>
          <a:ln>
            <a:noFill/>
          </a:ln>
          <a:effectLst>
            <a:outerShdw blurRad="292100" dist="139700" dir="2700000" algn="tl" rotWithShape="0">
              <a:srgbClr val="333333">
                <a:alpha val="65000"/>
              </a:srgbClr>
            </a:outerShdw>
          </a:effectLst>
        </p:spPr>
      </p:pic>
      <p:sp>
        <p:nvSpPr>
          <p:cNvPr id="77826" name="Rectangle 2"/>
          <p:cNvSpPr>
            <a:spLocks noGrp="1" noChangeArrowheads="1"/>
          </p:cNvSpPr>
          <p:nvPr>
            <p:ph type="title"/>
          </p:nvPr>
        </p:nvSpPr>
        <p:spPr/>
        <p:txBody>
          <a:bodyPr/>
          <a:lstStyle/>
          <a:p>
            <a:r>
              <a:rPr lang="en-US"/>
              <a:t>Iron and Oxygen combine at different speeds depending on conditions</a:t>
            </a:r>
          </a:p>
        </p:txBody>
      </p:sp>
      <p:sp>
        <p:nvSpPr>
          <p:cNvPr id="77827" name="Rectangle 3"/>
          <p:cNvSpPr>
            <a:spLocks noGrp="1" noChangeArrowheads="1"/>
          </p:cNvSpPr>
          <p:nvPr>
            <p:ph type="body" idx="1"/>
          </p:nvPr>
        </p:nvSpPr>
        <p:spPr>
          <a:xfrm>
            <a:off x="381000" y="1371600"/>
            <a:ext cx="8382000" cy="2438400"/>
          </a:xfrm>
        </p:spPr>
        <p:txBody>
          <a:bodyPr/>
          <a:lstStyle/>
          <a:p>
            <a:r>
              <a:rPr lang="en-US" dirty="0"/>
              <a:t>Write a balanced reaction for combining Iron (Fe) and Oxygen (O</a:t>
            </a:r>
            <a:r>
              <a:rPr lang="en-US" baseline="-25000" dirty="0"/>
              <a:t>2</a:t>
            </a:r>
            <a:r>
              <a:rPr lang="en-US" dirty="0"/>
              <a:t>) into rust (Fe</a:t>
            </a:r>
            <a:r>
              <a:rPr lang="en-US" baseline="-25000" dirty="0"/>
              <a:t>2</a:t>
            </a:r>
            <a:r>
              <a:rPr lang="en-US" dirty="0"/>
              <a:t>O</a:t>
            </a:r>
            <a:r>
              <a:rPr lang="en-US" baseline="-25000" dirty="0"/>
              <a:t>3</a:t>
            </a:r>
            <a:r>
              <a:rPr lang="en-US" dirty="0"/>
              <a:t>)</a:t>
            </a:r>
          </a:p>
          <a:p>
            <a:pPr lvl="1"/>
            <a:r>
              <a:rPr lang="en-US" dirty="0"/>
              <a:t>4Fe(s) + 3O</a:t>
            </a:r>
            <a:r>
              <a:rPr lang="en-US" baseline="-25000" dirty="0"/>
              <a:t>2</a:t>
            </a:r>
            <a:r>
              <a:rPr lang="en-US" dirty="0"/>
              <a:t>(g) → 2Fe</a:t>
            </a:r>
            <a:r>
              <a:rPr lang="en-US" baseline="-25000" dirty="0"/>
              <a:t>2</a:t>
            </a:r>
            <a:r>
              <a:rPr lang="en-US" dirty="0"/>
              <a:t>O</a:t>
            </a:r>
            <a:r>
              <a:rPr lang="en-US" baseline="-25000" dirty="0"/>
              <a:t>3</a:t>
            </a:r>
            <a:r>
              <a:rPr lang="en-US" dirty="0"/>
              <a:t>(s)</a:t>
            </a:r>
          </a:p>
          <a:p>
            <a:pPr lvl="1"/>
            <a:r>
              <a:rPr lang="en-US" dirty="0"/>
              <a:t>3Fe(s) + 2O</a:t>
            </a:r>
            <a:r>
              <a:rPr lang="en-US" baseline="-25000" dirty="0"/>
              <a:t>2</a:t>
            </a:r>
            <a:r>
              <a:rPr lang="en-US" dirty="0"/>
              <a:t>(g) → Fe</a:t>
            </a:r>
            <a:r>
              <a:rPr lang="en-US" baseline="-25000" dirty="0"/>
              <a:t>3</a:t>
            </a:r>
            <a:r>
              <a:rPr lang="en-US" dirty="0"/>
              <a:t>O</a:t>
            </a:r>
            <a:r>
              <a:rPr lang="en-US" baseline="-25000" dirty="0"/>
              <a:t>4</a:t>
            </a:r>
            <a:r>
              <a:rPr lang="en-US" dirty="0"/>
              <a:t>(s) </a:t>
            </a:r>
          </a:p>
        </p:txBody>
      </p:sp>
      <p:pic>
        <p:nvPicPr>
          <p:cNvPr id="77830" name="Picture 6" descr="stock_old_truck_rust_car_auto_automobile_vehicle-254001133"/>
          <p:cNvPicPr>
            <a:picLocks noChangeAspect="1" noChangeArrowheads="1"/>
          </p:cNvPicPr>
          <p:nvPr/>
        </p:nvPicPr>
        <p:blipFill>
          <a:blip r:embed="rId4" cstate="print"/>
          <a:srcRect/>
          <a:stretch>
            <a:fillRect/>
          </a:stretch>
        </p:blipFill>
        <p:spPr bwMode="auto">
          <a:xfrm>
            <a:off x="457200" y="4114800"/>
            <a:ext cx="3200400" cy="21320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18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8850"/>
                                        </p:tgtEl>
                                        <p:attrNameLst>
                                          <p:attrName>style.visibility</p:attrName>
                                        </p:attrNameLst>
                                      </p:cBhvr>
                                      <p:to>
                                        <p:strVal val="visible"/>
                                      </p:to>
                                    </p:set>
                                    <p:animEffect transition="in" filter="diamond(in)">
                                      <p:cBhvr>
                                        <p:cTn id="7" dur="2000"/>
                                        <p:tgtEl>
                                          <p:spTgt spid="78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371600" y="0"/>
            <a:ext cx="3962400" cy="1219200"/>
          </a:xfrm>
        </p:spPr>
        <p:txBody>
          <a:bodyPr/>
          <a:lstStyle/>
          <a:p>
            <a:r>
              <a:rPr lang="en-US" sz="3200" dirty="0"/>
              <a:t>Reactions Go at </a:t>
            </a:r>
            <a:r>
              <a:rPr lang="en-US" sz="3200" dirty="0" smtClean="0"/>
              <a:t/>
            </a:r>
            <a:br>
              <a:rPr lang="en-US" sz="3200" dirty="0" smtClean="0"/>
            </a:br>
            <a:r>
              <a:rPr lang="en-US" sz="3200" dirty="0" smtClean="0"/>
              <a:t>Different </a:t>
            </a:r>
            <a:r>
              <a:rPr lang="en-US" sz="3200" dirty="0"/>
              <a:t>Speeds</a:t>
            </a:r>
            <a:endParaRPr lang="en-US" dirty="0"/>
          </a:p>
        </p:txBody>
      </p:sp>
      <p:sp>
        <p:nvSpPr>
          <p:cNvPr id="53251" name="Rectangle 3"/>
          <p:cNvSpPr>
            <a:spLocks noGrp="1" noChangeArrowheads="1"/>
          </p:cNvSpPr>
          <p:nvPr>
            <p:ph type="body" idx="1"/>
          </p:nvPr>
        </p:nvSpPr>
        <p:spPr/>
        <p:txBody>
          <a:bodyPr/>
          <a:lstStyle/>
          <a:p>
            <a:r>
              <a:rPr lang="en-US" dirty="0"/>
              <a:t>Cellulose + O</a:t>
            </a:r>
            <a:r>
              <a:rPr lang="en-US" baseline="-25000" dirty="0"/>
              <a:t>2</a:t>
            </a:r>
            <a:r>
              <a:rPr lang="en-US" dirty="0"/>
              <a:t> </a:t>
            </a:r>
            <a:r>
              <a:rPr lang="en-US" dirty="0">
                <a:sym typeface="Symbol" pitchFamily="18" charset="2"/>
              </a:rPr>
              <a:t> CO</a:t>
            </a:r>
            <a:r>
              <a:rPr lang="en-US" baseline="-25000" dirty="0">
                <a:sym typeface="Symbol" pitchFamily="18" charset="2"/>
              </a:rPr>
              <a:t>2</a:t>
            </a:r>
            <a:r>
              <a:rPr lang="en-US" dirty="0">
                <a:sym typeface="Symbol" pitchFamily="18" charset="2"/>
              </a:rPr>
              <a:t> + H</a:t>
            </a:r>
            <a:r>
              <a:rPr lang="en-US" baseline="-25000" dirty="0">
                <a:sym typeface="Symbol" pitchFamily="18" charset="2"/>
              </a:rPr>
              <a:t>2</a:t>
            </a:r>
            <a:r>
              <a:rPr lang="en-US" dirty="0">
                <a:sym typeface="Symbol" pitchFamily="18" charset="2"/>
              </a:rPr>
              <a:t>O</a:t>
            </a:r>
          </a:p>
          <a:p>
            <a:pPr lvl="1"/>
            <a:r>
              <a:rPr lang="en-US" dirty="0"/>
              <a:t>Dead tree in forest</a:t>
            </a:r>
          </a:p>
          <a:p>
            <a:pPr lvl="1"/>
            <a:r>
              <a:rPr lang="en-US" dirty="0"/>
              <a:t>Wood in fire</a:t>
            </a:r>
          </a:p>
          <a:p>
            <a:pPr lvl="1"/>
            <a:r>
              <a:rPr lang="en-US" dirty="0"/>
              <a:t>Sawdust in explosion</a:t>
            </a:r>
          </a:p>
          <a:p>
            <a:r>
              <a:rPr lang="en-US" dirty="0"/>
              <a:t>Why</a:t>
            </a:r>
            <a:r>
              <a:rPr lang="en-US" dirty="0" smtClean="0"/>
              <a:t>?</a:t>
            </a:r>
          </a:p>
          <a:p>
            <a:r>
              <a:rPr lang="pt-BR" dirty="0" smtClean="0"/>
              <a:t>2 C</a:t>
            </a:r>
            <a:r>
              <a:rPr lang="pt-BR" baseline="-25000" dirty="0" smtClean="0"/>
              <a:t>7</a:t>
            </a:r>
            <a:r>
              <a:rPr lang="pt-BR" dirty="0" smtClean="0"/>
              <a:t>H</a:t>
            </a:r>
            <a:r>
              <a:rPr lang="pt-BR" baseline="-25000" dirty="0" smtClean="0"/>
              <a:t>5</a:t>
            </a:r>
            <a:r>
              <a:rPr lang="pt-BR" dirty="0" smtClean="0"/>
              <a:t>N</a:t>
            </a:r>
            <a:r>
              <a:rPr lang="pt-BR" baseline="-25000" dirty="0" smtClean="0"/>
              <a:t>3</a:t>
            </a:r>
            <a:r>
              <a:rPr lang="pt-BR" dirty="0" smtClean="0"/>
              <a:t>O</a:t>
            </a:r>
            <a:r>
              <a:rPr lang="pt-BR" baseline="-25000" dirty="0" smtClean="0"/>
              <a:t>6</a:t>
            </a:r>
            <a:r>
              <a:rPr lang="pt-BR" dirty="0" smtClean="0"/>
              <a:t> → 3 N</a:t>
            </a:r>
            <a:r>
              <a:rPr lang="pt-BR" baseline="-25000" dirty="0" smtClean="0"/>
              <a:t>2</a:t>
            </a:r>
            <a:r>
              <a:rPr lang="pt-BR" dirty="0" smtClean="0"/>
              <a:t> + 5 H</a:t>
            </a:r>
            <a:r>
              <a:rPr lang="pt-BR" baseline="-25000" dirty="0" smtClean="0"/>
              <a:t>2</a:t>
            </a:r>
            <a:r>
              <a:rPr lang="pt-BR" dirty="0" smtClean="0"/>
              <a:t>O + 7 CO + 7 C</a:t>
            </a:r>
          </a:p>
          <a:p>
            <a:endParaRPr lang="en-US" dirty="0"/>
          </a:p>
        </p:txBody>
      </p:sp>
      <p:pic>
        <p:nvPicPr>
          <p:cNvPr id="53252" name="Picture 4"/>
          <p:cNvPicPr>
            <a:picLocks noChangeAspect="1" noChangeArrowheads="1"/>
          </p:cNvPicPr>
          <p:nvPr/>
        </p:nvPicPr>
        <p:blipFill>
          <a:blip r:embed="rId4" cstate="print"/>
          <a:srcRect/>
          <a:stretch>
            <a:fillRect/>
          </a:stretch>
        </p:blipFill>
        <p:spPr bwMode="auto">
          <a:xfrm>
            <a:off x="6096000" y="304800"/>
            <a:ext cx="2747963" cy="3327400"/>
          </a:xfrm>
          <a:prstGeom prst="rect">
            <a:avLst/>
          </a:prstGeom>
          <a:ln>
            <a:noFill/>
          </a:ln>
          <a:effectLst>
            <a:outerShdw blurRad="292100" dist="139700" dir="2700000" algn="tl" rotWithShape="0">
              <a:srgbClr val="333333">
                <a:alpha val="65000"/>
              </a:srgbClr>
            </a:outerShdw>
          </a:effectLst>
        </p:spPr>
      </p:pic>
      <p:pic>
        <p:nvPicPr>
          <p:cNvPr id="5" name="Picture 7"/>
          <p:cNvPicPr>
            <a:picLocks noChangeAspect="1" noChangeArrowheads="1"/>
          </p:cNvPicPr>
          <p:nvPr/>
        </p:nvPicPr>
        <p:blipFill>
          <a:blip r:embed="rId5" cstate="print"/>
          <a:srcRect/>
          <a:stretch>
            <a:fillRect/>
          </a:stretch>
        </p:blipFill>
        <p:spPr bwMode="auto">
          <a:xfrm>
            <a:off x="1295400" y="4532586"/>
            <a:ext cx="2619375" cy="1743075"/>
          </a:xfrm>
          <a:prstGeom prst="rect">
            <a:avLst/>
          </a:prstGeom>
          <a:noFill/>
          <a:ln w="9525">
            <a:noFill/>
            <a:miter lim="800000"/>
            <a:headEnd/>
            <a:tailEnd/>
          </a:ln>
        </p:spPr>
      </p:pic>
      <p:pic>
        <p:nvPicPr>
          <p:cNvPr id="77826" name="Picture 2"/>
          <p:cNvPicPr>
            <a:picLocks noChangeAspect="1" noChangeArrowheads="1"/>
          </p:cNvPicPr>
          <p:nvPr/>
        </p:nvPicPr>
        <p:blipFill>
          <a:blip r:embed="rId6" cstate="print"/>
          <a:srcRect/>
          <a:stretch>
            <a:fillRect/>
          </a:stretch>
        </p:blipFill>
        <p:spPr bwMode="auto">
          <a:xfrm>
            <a:off x="4800600" y="4556234"/>
            <a:ext cx="2590800" cy="176212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7666784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7826"/>
                                        </p:tgtEl>
                                        <p:attrNameLst>
                                          <p:attrName>style.visibility</p:attrName>
                                        </p:attrNameLst>
                                      </p:cBhvr>
                                      <p:to>
                                        <p:strVal val="visible"/>
                                      </p:to>
                                    </p:set>
                                    <p:animEffect transition="in" filter="wipe(down)">
                                      <p:cBhvr>
                                        <p:cTn id="7" dur="580">
                                          <p:stCondLst>
                                            <p:cond delay="0"/>
                                          </p:stCondLst>
                                        </p:cTn>
                                        <p:tgtEl>
                                          <p:spTgt spid="77826"/>
                                        </p:tgtEl>
                                      </p:cBhvr>
                                    </p:animEffect>
                                    <p:anim calcmode="lin" valueType="num">
                                      <p:cBhvr>
                                        <p:cTn id="8" dur="1822" tmFilter="0,0; 0.14,0.36; 0.43,0.73; 0.71,0.91; 1.0,1.0">
                                          <p:stCondLst>
                                            <p:cond delay="0"/>
                                          </p:stCondLst>
                                        </p:cTn>
                                        <p:tgtEl>
                                          <p:spTgt spid="778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78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78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78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7826"/>
                                        </p:tgtEl>
                                        <p:attrNameLst>
                                          <p:attrName>ppt_y</p:attrName>
                                        </p:attrNameLst>
                                      </p:cBhvr>
                                      <p:tavLst>
                                        <p:tav tm="0" fmla="#ppt_y-sin(pi*$)/81">
                                          <p:val>
                                            <p:fltVal val="0"/>
                                          </p:val>
                                        </p:tav>
                                        <p:tav tm="100000">
                                          <p:val>
                                            <p:fltVal val="1"/>
                                          </p:val>
                                        </p:tav>
                                      </p:tavLst>
                                    </p:anim>
                                    <p:animScale>
                                      <p:cBhvr>
                                        <p:cTn id="13" dur="26">
                                          <p:stCondLst>
                                            <p:cond delay="650"/>
                                          </p:stCondLst>
                                        </p:cTn>
                                        <p:tgtEl>
                                          <p:spTgt spid="77826"/>
                                        </p:tgtEl>
                                      </p:cBhvr>
                                      <p:to x="100000" y="60000"/>
                                    </p:animScale>
                                    <p:animScale>
                                      <p:cBhvr>
                                        <p:cTn id="14" dur="166" decel="50000">
                                          <p:stCondLst>
                                            <p:cond delay="676"/>
                                          </p:stCondLst>
                                        </p:cTn>
                                        <p:tgtEl>
                                          <p:spTgt spid="77826"/>
                                        </p:tgtEl>
                                      </p:cBhvr>
                                      <p:to x="100000" y="100000"/>
                                    </p:animScale>
                                    <p:animScale>
                                      <p:cBhvr>
                                        <p:cTn id="15" dur="26">
                                          <p:stCondLst>
                                            <p:cond delay="1312"/>
                                          </p:stCondLst>
                                        </p:cTn>
                                        <p:tgtEl>
                                          <p:spTgt spid="77826"/>
                                        </p:tgtEl>
                                      </p:cBhvr>
                                      <p:to x="100000" y="80000"/>
                                    </p:animScale>
                                    <p:animScale>
                                      <p:cBhvr>
                                        <p:cTn id="16" dur="166" decel="50000">
                                          <p:stCondLst>
                                            <p:cond delay="1338"/>
                                          </p:stCondLst>
                                        </p:cTn>
                                        <p:tgtEl>
                                          <p:spTgt spid="77826"/>
                                        </p:tgtEl>
                                      </p:cBhvr>
                                      <p:to x="100000" y="100000"/>
                                    </p:animScale>
                                    <p:animScale>
                                      <p:cBhvr>
                                        <p:cTn id="17" dur="26">
                                          <p:stCondLst>
                                            <p:cond delay="1642"/>
                                          </p:stCondLst>
                                        </p:cTn>
                                        <p:tgtEl>
                                          <p:spTgt spid="77826"/>
                                        </p:tgtEl>
                                      </p:cBhvr>
                                      <p:to x="100000" y="90000"/>
                                    </p:animScale>
                                    <p:animScale>
                                      <p:cBhvr>
                                        <p:cTn id="18" dur="166" decel="50000">
                                          <p:stCondLst>
                                            <p:cond delay="1668"/>
                                          </p:stCondLst>
                                        </p:cTn>
                                        <p:tgtEl>
                                          <p:spTgt spid="77826"/>
                                        </p:tgtEl>
                                      </p:cBhvr>
                                      <p:to x="100000" y="100000"/>
                                    </p:animScale>
                                    <p:animScale>
                                      <p:cBhvr>
                                        <p:cTn id="19" dur="26">
                                          <p:stCondLst>
                                            <p:cond delay="1808"/>
                                          </p:stCondLst>
                                        </p:cTn>
                                        <p:tgtEl>
                                          <p:spTgt spid="77826"/>
                                        </p:tgtEl>
                                      </p:cBhvr>
                                      <p:to x="100000" y="95000"/>
                                    </p:animScale>
                                    <p:animScale>
                                      <p:cBhvr>
                                        <p:cTn id="20" dur="166" decel="50000">
                                          <p:stCondLst>
                                            <p:cond delay="1834"/>
                                          </p:stCondLst>
                                        </p:cTn>
                                        <p:tgtEl>
                                          <p:spTgt spid="778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t>What Governs Speed of a Reaction?</a:t>
            </a:r>
          </a:p>
        </p:txBody>
      </p:sp>
      <p:sp>
        <p:nvSpPr>
          <p:cNvPr id="54275" name="Rectangle 3"/>
          <p:cNvSpPr>
            <a:spLocks noGrp="1" noChangeArrowheads="1"/>
          </p:cNvSpPr>
          <p:nvPr>
            <p:ph type="body" idx="1"/>
          </p:nvPr>
        </p:nvSpPr>
        <p:spPr>
          <a:xfrm>
            <a:off x="381000" y="1371600"/>
            <a:ext cx="8382000" cy="5029200"/>
          </a:xfrm>
        </p:spPr>
        <p:txBody>
          <a:bodyPr>
            <a:noAutofit/>
          </a:bodyPr>
          <a:lstStyle/>
          <a:p>
            <a:r>
              <a:rPr lang="en-US" sz="1800" dirty="0"/>
              <a:t>Definition: rate that reactants are consumed, or products are </a:t>
            </a:r>
            <a:r>
              <a:rPr lang="en-US" sz="1800" dirty="0" smtClean="0"/>
              <a:t>produced</a:t>
            </a:r>
          </a:p>
          <a:p>
            <a:endParaRPr lang="en-US" sz="1800" dirty="0"/>
          </a:p>
          <a:p>
            <a:r>
              <a:rPr lang="en-US" sz="1800" dirty="0"/>
              <a:t>Factors:</a:t>
            </a:r>
          </a:p>
          <a:p>
            <a:pPr lvl="1"/>
            <a:r>
              <a:rPr lang="en-US" sz="1800" dirty="0" smtClean="0"/>
              <a:t>Collision rate</a:t>
            </a:r>
          </a:p>
          <a:p>
            <a:pPr lvl="2"/>
            <a:r>
              <a:rPr lang="en-US" sz="1400" dirty="0" smtClean="0"/>
              <a:t>Temperature (a reflection of molecular speed)</a:t>
            </a:r>
          </a:p>
          <a:p>
            <a:pPr lvl="2"/>
            <a:r>
              <a:rPr lang="en-US" sz="1400" dirty="0" smtClean="0"/>
              <a:t>Pressure (for gases) or concentration (for liquids)</a:t>
            </a:r>
          </a:p>
          <a:p>
            <a:pPr lvl="2"/>
            <a:r>
              <a:rPr lang="en-US" sz="1400" dirty="0" smtClean="0"/>
              <a:t>Physical state</a:t>
            </a:r>
          </a:p>
          <a:p>
            <a:pPr lvl="1"/>
            <a:r>
              <a:rPr lang="en-US" sz="1800" dirty="0" smtClean="0"/>
              <a:t>Energetic </a:t>
            </a:r>
            <a:r>
              <a:rPr lang="en-US" sz="1800" dirty="0"/>
              <a:t>requirements</a:t>
            </a:r>
          </a:p>
          <a:p>
            <a:pPr lvl="1"/>
            <a:r>
              <a:rPr lang="en-US" sz="1800" dirty="0"/>
              <a:t>Entropic (organization) </a:t>
            </a:r>
            <a:r>
              <a:rPr lang="en-US" sz="1800" dirty="0" smtClean="0"/>
              <a:t>requirements</a:t>
            </a:r>
          </a:p>
          <a:p>
            <a:pPr lvl="1"/>
            <a:r>
              <a:rPr lang="en-US" sz="1800" dirty="0" smtClean="0">
                <a:hlinkClick r:id="rId4"/>
              </a:rPr>
              <a:t>http://www.chm.davidson.edu/vce/kinetics/ReactionRates.html</a:t>
            </a:r>
            <a:endParaRPr lang="en-US" sz="1800" dirty="0" smtClean="0"/>
          </a:p>
          <a:p>
            <a:endParaRPr lang="en-US" sz="1800" dirty="0"/>
          </a:p>
        </p:txBody>
      </p:sp>
    </p:spTree>
    <p:custDataLst>
      <p:tags r:id="rId1"/>
    </p:custDataLst>
    <p:extLst>
      <p:ext uri="{BB962C8B-B14F-4D97-AF65-F5344CB8AC3E}">
        <p14:creationId xmlns:p14="http://schemas.microsoft.com/office/powerpoint/2010/main" val="3939764681"/>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dirty="0"/>
              <a:t>The effect of </a:t>
            </a:r>
            <a:r>
              <a:rPr lang="en-US" dirty="0" smtClean="0"/>
              <a:t>entropy on reaction rates</a:t>
            </a:r>
            <a:endParaRPr lang="en-US" dirty="0"/>
          </a:p>
        </p:txBody>
      </p:sp>
      <p:pic>
        <p:nvPicPr>
          <p:cNvPr id="69636" name="Picture 4" descr="Fig20_06 collisions"/>
          <p:cNvPicPr>
            <a:picLocks noChangeAspect="1" noChangeArrowheads="1"/>
          </p:cNvPicPr>
          <p:nvPr/>
        </p:nvPicPr>
        <p:blipFill>
          <a:blip r:embed="rId3" cstate="print"/>
          <a:srcRect/>
          <a:stretch>
            <a:fillRect/>
          </a:stretch>
        </p:blipFill>
        <p:spPr bwMode="auto">
          <a:xfrm>
            <a:off x="609600" y="2246833"/>
            <a:ext cx="5334000" cy="3195638"/>
          </a:xfrm>
          <a:prstGeom prst="rect">
            <a:avLst/>
          </a:prstGeom>
          <a:noFill/>
        </p:spPr>
      </p:pic>
      <p:pic>
        <p:nvPicPr>
          <p:cNvPr id="69637" name="Picture 5"/>
          <p:cNvPicPr>
            <a:picLocks noChangeAspect="1" noChangeArrowheads="1"/>
          </p:cNvPicPr>
          <p:nvPr/>
        </p:nvPicPr>
        <p:blipFill>
          <a:blip r:embed="rId4" cstate="print"/>
          <a:srcRect/>
          <a:stretch>
            <a:fillRect/>
          </a:stretch>
        </p:blipFill>
        <p:spPr bwMode="auto">
          <a:xfrm>
            <a:off x="6477000" y="2128838"/>
            <a:ext cx="1617663" cy="3276600"/>
          </a:xfrm>
          <a:prstGeom prst="rect">
            <a:avLst/>
          </a:prstGeom>
          <a:noFill/>
          <a:ln w="9525">
            <a:noFill/>
            <a:miter lim="800000"/>
            <a:headEnd/>
            <a:tailEnd/>
          </a:ln>
          <a:effectLst>
            <a:outerShdw dist="25399" dir="16200000" algn="ctr" rotWithShape="0">
              <a:srgbClr val="FFFFFF">
                <a:alpha val="75000"/>
              </a:srgbClr>
            </a:outerShdw>
          </a:effectLst>
        </p:spPr>
      </p:pic>
    </p:spTree>
    <p:extLst>
      <p:ext uri="{BB962C8B-B14F-4D97-AF65-F5344CB8AC3E}">
        <p14:creationId xmlns:p14="http://schemas.microsoft.com/office/powerpoint/2010/main" val="249711174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52400" y="152400"/>
            <a:ext cx="4267200" cy="1066800"/>
          </a:xfrm>
        </p:spPr>
        <p:txBody>
          <a:bodyPr/>
          <a:lstStyle/>
          <a:p>
            <a:r>
              <a:rPr lang="en-US"/>
              <a:t>Effect of Energy</a:t>
            </a:r>
          </a:p>
        </p:txBody>
      </p:sp>
      <p:sp>
        <p:nvSpPr>
          <p:cNvPr id="57347" name="Rectangle 3"/>
          <p:cNvSpPr>
            <a:spLocks noGrp="1" noChangeArrowheads="1"/>
          </p:cNvSpPr>
          <p:nvPr>
            <p:ph type="body" idx="1"/>
          </p:nvPr>
        </p:nvSpPr>
        <p:spPr>
          <a:xfrm>
            <a:off x="152400" y="1524000"/>
            <a:ext cx="4191000" cy="5181600"/>
          </a:xfrm>
        </p:spPr>
        <p:txBody>
          <a:bodyPr/>
          <a:lstStyle/>
          <a:p>
            <a:pPr>
              <a:lnSpc>
                <a:spcPct val="90000"/>
              </a:lnSpc>
            </a:pPr>
            <a:r>
              <a:rPr lang="en-US" sz="2300" dirty="0"/>
              <a:t>The net energy released (or consumed) does not affect rates</a:t>
            </a:r>
          </a:p>
          <a:p>
            <a:pPr>
              <a:lnSpc>
                <a:spcPct val="90000"/>
              </a:lnSpc>
            </a:pPr>
            <a:r>
              <a:rPr lang="en-US" sz="2300" dirty="0"/>
              <a:t>The energy required to reach the </a:t>
            </a:r>
            <a:r>
              <a:rPr lang="en-US" sz="2300" i="1" dirty="0"/>
              <a:t>transition state</a:t>
            </a:r>
            <a:r>
              <a:rPr lang="en-US" sz="2300" dirty="0"/>
              <a:t> (“activation energy”) has large </a:t>
            </a:r>
            <a:r>
              <a:rPr lang="en-US" sz="2300" dirty="0" smtClean="0"/>
              <a:t>effect</a:t>
            </a:r>
          </a:p>
          <a:p>
            <a:pPr>
              <a:lnSpc>
                <a:spcPct val="90000"/>
              </a:lnSpc>
            </a:pPr>
            <a:endParaRPr lang="en-US" sz="2300" dirty="0" smtClean="0"/>
          </a:p>
          <a:p>
            <a:pPr>
              <a:lnSpc>
                <a:spcPct val="90000"/>
              </a:lnSpc>
            </a:pPr>
            <a:r>
              <a:rPr lang="en-US" sz="2300" dirty="0" smtClean="0"/>
              <a:t>Transition state</a:t>
            </a:r>
          </a:p>
          <a:p>
            <a:pPr lvl="1">
              <a:lnSpc>
                <a:spcPct val="90000"/>
              </a:lnSpc>
            </a:pPr>
            <a:r>
              <a:rPr lang="en-US" sz="1900" dirty="0" smtClean="0"/>
              <a:t>The critical arrangement of atoms where the reacting system “decides” whether or not to make products</a:t>
            </a:r>
          </a:p>
          <a:p>
            <a:pPr lvl="1">
              <a:lnSpc>
                <a:spcPct val="90000"/>
              </a:lnSpc>
            </a:pPr>
            <a:r>
              <a:rPr lang="en-US" sz="1900" dirty="0" smtClean="0"/>
              <a:t>Typically involves breaking and/or formation of bonds</a:t>
            </a:r>
          </a:p>
          <a:p>
            <a:pPr>
              <a:lnSpc>
                <a:spcPct val="90000"/>
              </a:lnSpc>
            </a:pPr>
            <a:endParaRPr lang="en-US" sz="2300" dirty="0" smtClean="0"/>
          </a:p>
          <a:p>
            <a:pPr>
              <a:lnSpc>
                <a:spcPct val="90000"/>
              </a:lnSpc>
            </a:pPr>
            <a:endParaRPr lang="en-US" sz="2300" dirty="0"/>
          </a:p>
        </p:txBody>
      </p:sp>
      <p:pic>
        <p:nvPicPr>
          <p:cNvPr id="57348" name="Picture 4" descr="Fig20_04 reaction graph"/>
          <p:cNvPicPr>
            <a:picLocks noChangeAspect="1" noChangeArrowheads="1"/>
          </p:cNvPicPr>
          <p:nvPr/>
        </p:nvPicPr>
        <p:blipFill>
          <a:blip r:embed="rId4" cstate="print"/>
          <a:srcRect/>
          <a:stretch>
            <a:fillRect/>
          </a:stretch>
        </p:blipFill>
        <p:spPr bwMode="auto">
          <a:xfrm>
            <a:off x="4437063" y="1828800"/>
            <a:ext cx="4706937" cy="3633788"/>
          </a:xfrm>
          <a:prstGeom prst="rect">
            <a:avLst/>
          </a:prstGeom>
          <a:noFill/>
        </p:spPr>
      </p:pic>
    </p:spTree>
    <p:custDataLst>
      <p:tags r:id="rId1"/>
    </p:custDataLst>
    <p:extLst>
      <p:ext uri="{BB962C8B-B14F-4D97-AF65-F5344CB8AC3E}">
        <p14:creationId xmlns:p14="http://schemas.microsoft.com/office/powerpoint/2010/main" val="3708662520"/>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doesn’t your diamond turn into pencil lead or burst into flames?</a:t>
            </a:r>
            <a:endParaRPr lang="en-US" dirty="0"/>
          </a:p>
        </p:txBody>
      </p:sp>
      <p:sp>
        <p:nvSpPr>
          <p:cNvPr id="15" name="Content Placeholder 14"/>
          <p:cNvSpPr>
            <a:spLocks noGrp="1"/>
          </p:cNvSpPr>
          <p:nvPr>
            <p:ph sz="half" idx="2"/>
          </p:nvPr>
        </p:nvSpPr>
        <p:spPr>
          <a:xfrm>
            <a:off x="3505200" y="4724400"/>
            <a:ext cx="5257800" cy="1828800"/>
          </a:xfrm>
        </p:spPr>
        <p:txBody>
          <a:bodyPr>
            <a:normAutofit fontScale="92500" lnSpcReduction="20000"/>
          </a:bodyPr>
          <a:lstStyle/>
          <a:p>
            <a:r>
              <a:rPr lang="en-US" dirty="0" smtClean="0"/>
              <a:t>At room temperature and pressure, graphite and carbon dioxide are much more energetically favorable for the electrons in carbon.</a:t>
            </a:r>
            <a:endParaRPr lang="en-US" dirty="0"/>
          </a:p>
        </p:txBody>
      </p:sp>
      <p:grpSp>
        <p:nvGrpSpPr>
          <p:cNvPr id="6" name="Group 4"/>
          <p:cNvGrpSpPr>
            <a:grpSpLocks/>
          </p:cNvGrpSpPr>
          <p:nvPr/>
        </p:nvGrpSpPr>
        <p:grpSpPr bwMode="auto">
          <a:xfrm>
            <a:off x="838200" y="4571124"/>
            <a:ext cx="2249488" cy="2047875"/>
            <a:chOff x="4080" y="1728"/>
            <a:chExt cx="1417" cy="1290"/>
          </a:xfrm>
        </p:grpSpPr>
        <p:pic>
          <p:nvPicPr>
            <p:cNvPr id="7" name="Picture 5" descr="Fig20_3 carbon energy"/>
            <p:cNvPicPr>
              <a:picLocks noChangeAspect="1" noChangeArrowheads="1"/>
            </p:cNvPicPr>
            <p:nvPr/>
          </p:nvPicPr>
          <p:blipFill>
            <a:blip r:embed="rId3" cstate="print"/>
            <a:srcRect/>
            <a:stretch>
              <a:fillRect/>
            </a:stretch>
          </p:blipFill>
          <p:spPr bwMode="auto">
            <a:xfrm>
              <a:off x="4080" y="1728"/>
              <a:ext cx="1417" cy="1290"/>
            </a:xfrm>
            <a:prstGeom prst="rect">
              <a:avLst/>
            </a:prstGeom>
            <a:noFill/>
          </p:spPr>
        </p:pic>
        <p:pic>
          <p:nvPicPr>
            <p:cNvPr id="8" name="Picture 6" descr="Fig20_3_diamond"/>
            <p:cNvPicPr>
              <a:picLocks noChangeAspect="1" noChangeArrowheads="1"/>
            </p:cNvPicPr>
            <p:nvPr/>
          </p:nvPicPr>
          <p:blipFill>
            <a:blip r:embed="rId4" cstate="print"/>
            <a:srcRect/>
            <a:stretch>
              <a:fillRect/>
            </a:stretch>
          </p:blipFill>
          <p:spPr bwMode="auto">
            <a:xfrm>
              <a:off x="4512" y="1920"/>
              <a:ext cx="304" cy="304"/>
            </a:xfrm>
            <a:prstGeom prst="rect">
              <a:avLst/>
            </a:prstGeom>
            <a:noFill/>
          </p:spPr>
        </p:pic>
        <p:pic>
          <p:nvPicPr>
            <p:cNvPr id="9" name="Picture 7" descr="Fig20_3_Graphite 2"/>
            <p:cNvPicPr>
              <a:picLocks noChangeAspect="1" noChangeArrowheads="1"/>
            </p:cNvPicPr>
            <p:nvPr/>
          </p:nvPicPr>
          <p:blipFill>
            <a:blip r:embed="rId5" cstate="print"/>
            <a:srcRect/>
            <a:stretch>
              <a:fillRect/>
            </a:stretch>
          </p:blipFill>
          <p:spPr bwMode="auto">
            <a:xfrm>
              <a:off x="4992" y="2307"/>
              <a:ext cx="384" cy="381"/>
            </a:xfrm>
            <a:prstGeom prst="rect">
              <a:avLst/>
            </a:prstGeom>
            <a:noFill/>
          </p:spPr>
        </p:pic>
      </p:grpSp>
      <p:pic>
        <p:nvPicPr>
          <p:cNvPr id="94214" name="Picture 6"/>
          <p:cNvPicPr>
            <a:picLocks noChangeAspect="1" noChangeArrowheads="1"/>
          </p:cNvPicPr>
          <p:nvPr/>
        </p:nvPicPr>
        <p:blipFill>
          <a:blip r:embed="rId6" cstate="print"/>
          <a:srcRect/>
          <a:stretch>
            <a:fillRect/>
          </a:stretch>
        </p:blipFill>
        <p:spPr bwMode="auto">
          <a:xfrm>
            <a:off x="228600" y="1981200"/>
            <a:ext cx="4184650" cy="2295437"/>
          </a:xfrm>
          <a:prstGeom prst="rect">
            <a:avLst/>
          </a:prstGeom>
          <a:noFill/>
          <a:ln w="9525">
            <a:noFill/>
            <a:miter lim="800000"/>
            <a:headEnd/>
            <a:tailEnd/>
          </a:ln>
          <a:effectLst/>
        </p:spPr>
      </p:pic>
      <p:pic>
        <p:nvPicPr>
          <p:cNvPr id="94215" name="Picture 7"/>
          <p:cNvPicPr>
            <a:picLocks noChangeAspect="1" noChangeArrowheads="1"/>
          </p:cNvPicPr>
          <p:nvPr/>
        </p:nvPicPr>
        <p:blipFill>
          <a:blip r:embed="rId7" cstate="print"/>
          <a:srcRect/>
          <a:stretch>
            <a:fillRect/>
          </a:stretch>
        </p:blipFill>
        <p:spPr bwMode="auto">
          <a:xfrm>
            <a:off x="4724400" y="1981200"/>
            <a:ext cx="3810000" cy="2315303"/>
          </a:xfrm>
          <a:prstGeom prst="rect">
            <a:avLst/>
          </a:prstGeom>
          <a:noFill/>
          <a:ln w="9525">
            <a:noFill/>
            <a:miter lim="800000"/>
            <a:headEnd/>
            <a:tailEnd/>
          </a:ln>
          <a:effectLst/>
        </p:spPr>
      </p:pic>
    </p:spTree>
    <p:extLst>
      <p:ext uri="{BB962C8B-B14F-4D97-AF65-F5344CB8AC3E}">
        <p14:creationId xmlns:p14="http://schemas.microsoft.com/office/powerpoint/2010/main" val="334480456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noAutofit/>
          </a:bodyPr>
          <a:lstStyle/>
          <a:p>
            <a:r>
              <a:rPr lang="en-US" sz="2600" dirty="0" smtClean="0"/>
              <a:t>Catalysts Decrease energy or increase entropy of activation without themselves being consumed; speed up rate</a:t>
            </a:r>
            <a:endParaRPr lang="en-US" sz="2600" dirty="0"/>
          </a:p>
        </p:txBody>
      </p:sp>
      <p:sp>
        <p:nvSpPr>
          <p:cNvPr id="60419" name="Rectangle 3"/>
          <p:cNvSpPr>
            <a:spLocks noGrp="1" noChangeArrowheads="1"/>
          </p:cNvSpPr>
          <p:nvPr>
            <p:ph type="body" idx="1"/>
          </p:nvPr>
        </p:nvSpPr>
        <p:spPr>
          <a:xfrm>
            <a:off x="228600" y="1524000"/>
            <a:ext cx="8686800" cy="914400"/>
          </a:xfrm>
        </p:spPr>
        <p:txBody>
          <a:bodyPr/>
          <a:lstStyle/>
          <a:p>
            <a:r>
              <a:rPr lang="en-US" sz="2100" dirty="0" smtClean="0"/>
              <a:t>H</a:t>
            </a:r>
            <a:r>
              <a:rPr lang="en-US" sz="2100" baseline="-25000" dirty="0" smtClean="0"/>
              <a:t>2</a:t>
            </a:r>
            <a:r>
              <a:rPr lang="en-US" sz="2100" dirty="0" smtClean="0"/>
              <a:t>O</a:t>
            </a:r>
            <a:r>
              <a:rPr lang="en-US" sz="2100" baseline="-25000" dirty="0" smtClean="0"/>
              <a:t>2</a:t>
            </a:r>
            <a:r>
              <a:rPr lang="en-US" sz="2100" dirty="0" smtClean="0"/>
              <a:t> </a:t>
            </a:r>
            <a:r>
              <a:rPr lang="en-US" sz="2100" dirty="0"/>
              <a:t>decomposes spontaneously</a:t>
            </a:r>
          </a:p>
          <a:p>
            <a:r>
              <a:rPr lang="en-US" sz="2100" dirty="0"/>
              <a:t>Much faster in presence of </a:t>
            </a:r>
            <a:r>
              <a:rPr lang="en-US" sz="2100" dirty="0" smtClean="0"/>
              <a:t>Br</a:t>
            </a:r>
            <a:r>
              <a:rPr lang="en-US" sz="2100" baseline="30000" dirty="0" smtClean="0"/>
              <a:t>- </a:t>
            </a:r>
            <a:r>
              <a:rPr lang="en-US" sz="2100" dirty="0" smtClean="0"/>
              <a:t>or </a:t>
            </a:r>
            <a:r>
              <a:rPr lang="en-US" sz="2100" dirty="0" smtClean="0"/>
              <a:t>I</a:t>
            </a:r>
            <a:r>
              <a:rPr lang="en-US" sz="2100" baseline="30000" dirty="0" smtClean="0"/>
              <a:t>-</a:t>
            </a:r>
          </a:p>
        </p:txBody>
      </p:sp>
      <p:pic>
        <p:nvPicPr>
          <p:cNvPr id="60420" name="Picture 4" descr="14_20"/>
          <p:cNvPicPr>
            <a:picLocks noChangeAspect="1" noChangeArrowheads="1"/>
          </p:cNvPicPr>
          <p:nvPr/>
        </p:nvPicPr>
        <p:blipFill>
          <a:blip r:embed="rId4" cstate="print"/>
          <a:srcRect b="3665"/>
          <a:stretch>
            <a:fillRect/>
          </a:stretch>
        </p:blipFill>
        <p:spPr bwMode="auto">
          <a:xfrm>
            <a:off x="1642241" y="2667000"/>
            <a:ext cx="5486400" cy="3505200"/>
          </a:xfrm>
          <a:prstGeom prst="rect">
            <a:avLst/>
          </a:prstGeom>
          <a:noFill/>
        </p:spPr>
      </p:pic>
    </p:spTree>
    <p:custDataLst>
      <p:tags r:id="rId1"/>
    </p:custDataLst>
    <p:extLst>
      <p:ext uri="{BB962C8B-B14F-4D97-AF65-F5344CB8AC3E}">
        <p14:creationId xmlns:p14="http://schemas.microsoft.com/office/powerpoint/2010/main" val="2960011929"/>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t>Catalysts in biology</a:t>
            </a:r>
          </a:p>
        </p:txBody>
      </p:sp>
      <p:pic>
        <p:nvPicPr>
          <p:cNvPr id="70660" name="Picture 4"/>
          <p:cNvPicPr>
            <a:picLocks noChangeAspect="1" noChangeArrowheads="1"/>
          </p:cNvPicPr>
          <p:nvPr/>
        </p:nvPicPr>
        <p:blipFill>
          <a:blip r:embed="rId3" cstate="print">
            <a:lum contrast="40000"/>
          </a:blip>
          <a:srcRect/>
          <a:stretch>
            <a:fillRect/>
          </a:stretch>
        </p:blipFill>
        <p:spPr bwMode="auto">
          <a:xfrm>
            <a:off x="533400" y="1447800"/>
            <a:ext cx="5410200" cy="3503613"/>
          </a:xfrm>
          <a:prstGeom prst="rect">
            <a:avLst/>
          </a:prstGeom>
          <a:noFill/>
          <a:ln w="9525">
            <a:noFill/>
            <a:miter lim="800000"/>
            <a:headEnd/>
            <a:tailEnd/>
          </a:ln>
          <a:effectLst>
            <a:outerShdw dist="25399" dir="16200000" algn="ctr" rotWithShape="0">
              <a:srgbClr val="FFFFFF">
                <a:alpha val="75000"/>
              </a:srgbClr>
            </a:outerShdw>
          </a:effectLst>
        </p:spPr>
      </p:pic>
      <p:sp>
        <p:nvSpPr>
          <p:cNvPr id="70661" name="Text Box 5"/>
          <p:cNvSpPr txBox="1">
            <a:spLocks noChangeArrowheads="1"/>
          </p:cNvSpPr>
          <p:nvPr/>
        </p:nvSpPr>
        <p:spPr bwMode="auto">
          <a:xfrm>
            <a:off x="304800" y="5155324"/>
            <a:ext cx="6324600" cy="1200329"/>
          </a:xfrm>
          <a:prstGeom prst="rect">
            <a:avLst/>
          </a:prstGeom>
          <a:noFill/>
          <a:ln w="9525">
            <a:noFill/>
            <a:miter lim="800000"/>
            <a:headEnd/>
            <a:tailEnd/>
          </a:ln>
          <a:effectLst/>
        </p:spPr>
        <p:txBody>
          <a:bodyPr wrap="square">
            <a:spAutoFit/>
          </a:bodyPr>
          <a:lstStyle/>
          <a:p>
            <a:r>
              <a:rPr lang="en-US" dirty="0" err="1">
                <a:latin typeface="+mn-lt"/>
              </a:rPr>
              <a:t>Hexokinase</a:t>
            </a:r>
            <a:r>
              <a:rPr lang="en-US" dirty="0">
                <a:latin typeface="+mn-lt"/>
              </a:rPr>
              <a:t> - Enzyme that catalyses the transfer of phosphate from ATP to glucose to form glucose-6 phosphate, the first reaction in the metabolism of glucose via the </a:t>
            </a:r>
            <a:r>
              <a:rPr lang="en-US" dirty="0" err="1">
                <a:latin typeface="+mn-lt"/>
              </a:rPr>
              <a:t>glycolytic</a:t>
            </a:r>
            <a:r>
              <a:rPr lang="en-US" dirty="0">
                <a:latin typeface="+mn-lt"/>
              </a:rPr>
              <a:t> pathway. </a:t>
            </a:r>
          </a:p>
        </p:txBody>
      </p:sp>
      <p:pic>
        <p:nvPicPr>
          <p:cNvPr id="70662" name="Picture 6"/>
          <p:cNvPicPr>
            <a:picLocks noChangeAspect="1" noChangeArrowheads="1"/>
          </p:cNvPicPr>
          <p:nvPr/>
        </p:nvPicPr>
        <p:blipFill>
          <a:blip r:embed="rId4" cstate="print"/>
          <a:srcRect/>
          <a:stretch>
            <a:fillRect/>
          </a:stretch>
        </p:blipFill>
        <p:spPr bwMode="auto">
          <a:xfrm>
            <a:off x="6629400" y="1674813"/>
            <a:ext cx="1617663" cy="3276600"/>
          </a:xfrm>
          <a:prstGeom prst="rect">
            <a:avLst/>
          </a:prstGeom>
          <a:noFill/>
          <a:ln w="9525">
            <a:noFill/>
            <a:miter lim="800000"/>
            <a:headEnd/>
            <a:tailEnd/>
          </a:ln>
          <a:effectLst>
            <a:outerShdw dist="25399" dir="16200000" algn="ctr" rotWithShape="0">
              <a:srgbClr val="FFFFFF">
                <a:alpha val="75000"/>
              </a:srgbClr>
            </a:outerShdw>
          </a:effectLst>
        </p:spPr>
      </p:pic>
    </p:spTree>
    <p:extLst>
      <p:ext uri="{BB962C8B-B14F-4D97-AF65-F5344CB8AC3E}">
        <p14:creationId xmlns:p14="http://schemas.microsoft.com/office/powerpoint/2010/main" val="275347386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dirty="0" smtClean="0"/>
              <a:t>Catalyzing the formation of water</a:t>
            </a:r>
            <a:endParaRPr lang="en-US" dirty="0"/>
          </a:p>
        </p:txBody>
      </p:sp>
      <p:sp>
        <p:nvSpPr>
          <p:cNvPr id="61443" name="Rectangle 3"/>
          <p:cNvSpPr>
            <a:spLocks noGrp="1" noChangeArrowheads="1"/>
          </p:cNvSpPr>
          <p:nvPr>
            <p:ph type="body" idx="1"/>
          </p:nvPr>
        </p:nvSpPr>
        <p:spPr>
          <a:xfrm>
            <a:off x="228600" y="1600200"/>
            <a:ext cx="8534400" cy="1219200"/>
          </a:xfrm>
        </p:spPr>
        <p:txBody>
          <a:bodyPr>
            <a:normAutofit fontScale="62500" lnSpcReduction="20000"/>
          </a:bodyPr>
          <a:lstStyle/>
          <a:p>
            <a:r>
              <a:rPr lang="en-US" dirty="0" smtClean="0"/>
              <a:t>H</a:t>
            </a:r>
            <a:r>
              <a:rPr lang="en-US" baseline="-25000" dirty="0" smtClean="0"/>
              <a:t>2</a:t>
            </a:r>
            <a:r>
              <a:rPr lang="en-US" dirty="0" smtClean="0"/>
              <a:t> </a:t>
            </a:r>
            <a:r>
              <a:rPr lang="en-US" dirty="0"/>
              <a:t>+ O</a:t>
            </a:r>
            <a:r>
              <a:rPr lang="en-US" baseline="-25000" dirty="0"/>
              <a:t>2</a:t>
            </a:r>
            <a:r>
              <a:rPr lang="en-US" dirty="0"/>
              <a:t> w/ Pd/C </a:t>
            </a:r>
            <a:r>
              <a:rPr lang="en-US" dirty="0" smtClean="0"/>
              <a:t>catalyst</a:t>
            </a:r>
          </a:p>
          <a:p>
            <a:endParaRPr lang="en-US" dirty="0" smtClean="0"/>
          </a:p>
          <a:p>
            <a:r>
              <a:rPr lang="en-US" sz="3200" dirty="0" smtClean="0"/>
              <a:t>Pd surface stretches the H-H bond, helping it break and lowering transition state energy</a:t>
            </a:r>
          </a:p>
          <a:p>
            <a:endParaRPr lang="en-US" dirty="0"/>
          </a:p>
        </p:txBody>
      </p:sp>
      <p:pic>
        <p:nvPicPr>
          <p:cNvPr id="61444" name="Picture 4" descr="Fig20_07 reactiongraph"/>
          <p:cNvPicPr>
            <a:picLocks noChangeAspect="1" noChangeArrowheads="1"/>
          </p:cNvPicPr>
          <p:nvPr/>
        </p:nvPicPr>
        <p:blipFill>
          <a:blip r:embed="rId4" cstate="print"/>
          <a:srcRect/>
          <a:stretch>
            <a:fillRect/>
          </a:stretch>
        </p:blipFill>
        <p:spPr bwMode="auto">
          <a:xfrm>
            <a:off x="1676400" y="3048000"/>
            <a:ext cx="4937432" cy="3638575"/>
          </a:xfrm>
          <a:prstGeom prst="rect">
            <a:avLst/>
          </a:prstGeom>
          <a:noFill/>
        </p:spPr>
      </p:pic>
    </p:spTree>
    <p:custDataLst>
      <p:tags r:id="rId1"/>
    </p:custDataLst>
    <p:extLst>
      <p:ext uri="{BB962C8B-B14F-4D97-AF65-F5344CB8AC3E}">
        <p14:creationId xmlns:p14="http://schemas.microsoft.com/office/powerpoint/2010/main" val="223710671"/>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Catalytic converter</a:t>
            </a:r>
            <a:endParaRPr lang="en-US" dirty="0"/>
          </a:p>
        </p:txBody>
      </p:sp>
      <p:sp>
        <p:nvSpPr>
          <p:cNvPr id="3" name="Content Placeholder 2"/>
          <p:cNvSpPr>
            <a:spLocks noGrp="1"/>
          </p:cNvSpPr>
          <p:nvPr>
            <p:ph idx="1"/>
          </p:nvPr>
        </p:nvSpPr>
        <p:spPr>
          <a:xfrm>
            <a:off x="381000" y="1371600"/>
            <a:ext cx="8382000" cy="762000"/>
          </a:xfrm>
        </p:spPr>
        <p:txBody>
          <a:bodyPr/>
          <a:lstStyle/>
          <a:p>
            <a:r>
              <a:rPr lang="en-US" sz="2000" dirty="0" smtClean="0"/>
              <a:t>90% conversion of carbon monoxide, hydrocarbons, and nitrogen oxides into less harmful gases.</a:t>
            </a:r>
            <a:endParaRPr lang="en-US" sz="2000" dirty="0"/>
          </a:p>
        </p:txBody>
      </p:sp>
      <p:pic>
        <p:nvPicPr>
          <p:cNvPr id="2051" name="Picture 3"/>
          <p:cNvPicPr>
            <a:picLocks noChangeAspect="1" noChangeArrowheads="1"/>
          </p:cNvPicPr>
          <p:nvPr/>
        </p:nvPicPr>
        <p:blipFill>
          <a:blip r:embed="rId3" cstate="print"/>
          <a:srcRect/>
          <a:stretch>
            <a:fillRect/>
          </a:stretch>
        </p:blipFill>
        <p:spPr bwMode="auto">
          <a:xfrm>
            <a:off x="381000" y="2514600"/>
            <a:ext cx="5410200" cy="4057650"/>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6248400" y="2590800"/>
            <a:ext cx="2381250" cy="1914525"/>
          </a:xfrm>
          <a:prstGeom prst="rect">
            <a:avLst/>
          </a:prstGeom>
          <a:noFill/>
          <a:ln w="9525">
            <a:noFill/>
            <a:miter lim="800000"/>
            <a:headEnd/>
            <a:tailEnd/>
          </a:ln>
        </p:spPr>
      </p:pic>
      <p:sp>
        <p:nvSpPr>
          <p:cNvPr id="15" name="Up Arrow 14"/>
          <p:cNvSpPr/>
          <p:nvPr/>
        </p:nvSpPr>
        <p:spPr>
          <a:xfrm>
            <a:off x="3429000" y="5181600"/>
            <a:ext cx="381000" cy="685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629400" y="5105400"/>
            <a:ext cx="1261884" cy="923330"/>
          </a:xfrm>
          <a:prstGeom prst="rect">
            <a:avLst/>
          </a:prstGeom>
          <a:noFill/>
        </p:spPr>
        <p:txBody>
          <a:bodyPr wrap="none" rtlCol="0">
            <a:spAutoFit/>
          </a:bodyPr>
          <a:lstStyle/>
          <a:p>
            <a:pPr algn="ctr"/>
            <a:r>
              <a:rPr lang="en-US" dirty="0" smtClean="0"/>
              <a:t>Platinum </a:t>
            </a:r>
          </a:p>
          <a:p>
            <a:pPr algn="ctr"/>
            <a:r>
              <a:rPr lang="en-US" dirty="0" smtClean="0"/>
              <a:t>Palladium </a:t>
            </a:r>
          </a:p>
          <a:p>
            <a:pPr algn="ctr"/>
            <a:r>
              <a:rPr lang="en-US" dirty="0" smtClean="0"/>
              <a:t>Rhodium</a:t>
            </a:r>
            <a:endParaRPr lang="en-US" dirty="0"/>
          </a:p>
        </p:txBody>
      </p:sp>
    </p:spTree>
    <p:extLst>
      <p:ext uri="{BB962C8B-B14F-4D97-AF65-F5344CB8AC3E}">
        <p14:creationId xmlns:p14="http://schemas.microsoft.com/office/powerpoint/2010/main" val="21415284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mtClean="0"/>
              <a:t>The second law of Thermodynamics</a:t>
            </a:r>
          </a:p>
        </p:txBody>
      </p:sp>
      <p:sp>
        <p:nvSpPr>
          <p:cNvPr id="20483" name="Rectangle 3"/>
          <p:cNvSpPr>
            <a:spLocks noGrp="1" noChangeArrowheads="1"/>
          </p:cNvSpPr>
          <p:nvPr>
            <p:ph type="body" idx="1"/>
          </p:nvPr>
        </p:nvSpPr>
        <p:spPr>
          <a:xfrm>
            <a:off x="381000" y="1752600"/>
            <a:ext cx="8382000" cy="2438400"/>
          </a:xfrm>
        </p:spPr>
        <p:txBody>
          <a:bodyPr/>
          <a:lstStyle/>
          <a:p>
            <a:pPr eaLnBrk="1" hangingPunct="1"/>
            <a:r>
              <a:rPr lang="en-US" dirty="0" smtClean="0"/>
              <a:t>Changes occurring in natural systems always proceed in such a way that the total amount of “disorder” in the universe either is unchanged or increased.  If total “disorder” is increased, the process is irreversible.</a:t>
            </a:r>
          </a:p>
        </p:txBody>
      </p:sp>
      <p:pic>
        <p:nvPicPr>
          <p:cNvPr id="62465" name="Picture 1"/>
          <p:cNvPicPr>
            <a:picLocks noChangeAspect="1" noChangeArrowheads="1"/>
          </p:cNvPicPr>
          <p:nvPr/>
        </p:nvPicPr>
        <p:blipFill>
          <a:blip r:embed="rId4" cstate="print"/>
          <a:srcRect/>
          <a:stretch>
            <a:fillRect/>
          </a:stretch>
        </p:blipFill>
        <p:spPr bwMode="auto">
          <a:xfrm>
            <a:off x="3036643" y="4724400"/>
            <a:ext cx="2638425" cy="173355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860892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PS100 F09 </a:t>
            </a:r>
          </a:p>
        </p:txBody>
      </p:sp>
      <p:sp>
        <p:nvSpPr>
          <p:cNvPr id="5" name="Footer Placeholder 4"/>
          <p:cNvSpPr>
            <a:spLocks noGrp="1"/>
          </p:cNvSpPr>
          <p:nvPr>
            <p:ph type="ftr" sz="quarter" idx="11"/>
          </p:nvPr>
        </p:nvSpPr>
        <p:spPr/>
        <p:txBody>
          <a:bodyPr/>
          <a:lstStyle/>
          <a:p>
            <a:r>
              <a:rPr lang="en-US"/>
              <a:t>Chapter 20</a:t>
            </a:r>
          </a:p>
        </p:txBody>
      </p:sp>
      <p:sp>
        <p:nvSpPr>
          <p:cNvPr id="6" name="Slide Number Placeholder 5"/>
          <p:cNvSpPr>
            <a:spLocks noGrp="1"/>
          </p:cNvSpPr>
          <p:nvPr>
            <p:ph type="sldNum" sz="quarter" idx="12"/>
          </p:nvPr>
        </p:nvSpPr>
        <p:spPr/>
        <p:txBody>
          <a:bodyPr/>
          <a:lstStyle/>
          <a:p>
            <a:fld id="{8FE2726F-9161-4D79-980C-FE34E5C5930A}" type="slidenum">
              <a:rPr lang="en-US"/>
              <a:pPr/>
              <a:t>70</a:t>
            </a:fld>
            <a:endParaRPr lang="en-US"/>
          </a:p>
        </p:txBody>
      </p:sp>
      <p:sp>
        <p:nvSpPr>
          <p:cNvPr id="230402" name="Rectangle 2"/>
          <p:cNvSpPr>
            <a:spLocks noGrp="1" noChangeArrowheads="1"/>
          </p:cNvSpPr>
          <p:nvPr>
            <p:ph type="title"/>
          </p:nvPr>
        </p:nvSpPr>
        <p:spPr>
          <a:xfrm>
            <a:off x="152400" y="274638"/>
            <a:ext cx="8763000" cy="1143000"/>
          </a:xfrm>
        </p:spPr>
        <p:txBody>
          <a:bodyPr/>
          <a:lstStyle/>
          <a:p>
            <a:r>
              <a:rPr lang="en-US" dirty="0">
                <a:latin typeface="+mn-lt"/>
              </a:rPr>
              <a:t>Reactions are more likely to occur if</a:t>
            </a:r>
          </a:p>
        </p:txBody>
      </p:sp>
      <p:sp>
        <p:nvSpPr>
          <p:cNvPr id="230403" name="Rectangle 3"/>
          <p:cNvSpPr>
            <a:spLocks noGrp="1" noChangeArrowheads="1"/>
          </p:cNvSpPr>
          <p:nvPr>
            <p:ph type="body" idx="1"/>
          </p:nvPr>
        </p:nvSpPr>
        <p:spPr/>
        <p:txBody>
          <a:bodyPr/>
          <a:lstStyle/>
          <a:p>
            <a:pPr marL="609600" indent="-609600">
              <a:lnSpc>
                <a:spcPct val="90000"/>
              </a:lnSpc>
              <a:buFontTx/>
              <a:buAutoNum type="arabicPeriod"/>
            </a:pPr>
            <a:r>
              <a:rPr lang="en-US" dirty="0"/>
              <a:t>There are </a:t>
            </a:r>
            <a:r>
              <a:rPr lang="en-US" dirty="0">
                <a:solidFill>
                  <a:srgbClr val="FF0000"/>
                </a:solidFill>
              </a:rPr>
              <a:t>more collisions</a:t>
            </a:r>
            <a:r>
              <a:rPr lang="en-US" dirty="0"/>
              <a:t> between atoms and the collisions are </a:t>
            </a:r>
            <a:r>
              <a:rPr lang="en-US" dirty="0">
                <a:solidFill>
                  <a:srgbClr val="FF0000"/>
                </a:solidFill>
              </a:rPr>
              <a:t>more vigorous</a:t>
            </a:r>
          </a:p>
          <a:p>
            <a:pPr marL="609600" indent="-609600">
              <a:lnSpc>
                <a:spcPct val="90000"/>
              </a:lnSpc>
              <a:buFontTx/>
              <a:buNone/>
            </a:pPr>
            <a:r>
              <a:rPr lang="en-US" sz="2800" dirty="0"/>
              <a:t>           </a:t>
            </a:r>
            <a:r>
              <a:rPr lang="en-US" sz="2800" dirty="0" smtClean="0"/>
              <a:t>Increase </a:t>
            </a:r>
            <a:r>
              <a:rPr lang="en-US" sz="2800" dirty="0"/>
              <a:t>the </a:t>
            </a:r>
            <a:r>
              <a:rPr lang="en-US" sz="2800" u="sng" dirty="0">
                <a:solidFill>
                  <a:srgbClr val="FF0000"/>
                </a:solidFill>
              </a:rPr>
              <a:t>concentration</a:t>
            </a:r>
            <a:r>
              <a:rPr lang="en-US" sz="2800" dirty="0"/>
              <a:t> of atoms</a:t>
            </a:r>
          </a:p>
          <a:p>
            <a:pPr marL="990600" lvl="1" indent="-533400">
              <a:lnSpc>
                <a:spcPct val="90000"/>
              </a:lnSpc>
              <a:buFontTx/>
              <a:buNone/>
            </a:pPr>
            <a:r>
              <a:rPr lang="en-US" dirty="0"/>
              <a:t>       Increase the </a:t>
            </a:r>
            <a:r>
              <a:rPr lang="en-US" u="sng" dirty="0">
                <a:solidFill>
                  <a:srgbClr val="FF0000"/>
                </a:solidFill>
              </a:rPr>
              <a:t>pressure</a:t>
            </a:r>
          </a:p>
          <a:p>
            <a:pPr marL="990600" lvl="1" indent="-533400">
              <a:lnSpc>
                <a:spcPct val="90000"/>
              </a:lnSpc>
              <a:buFontTx/>
              <a:buNone/>
            </a:pPr>
            <a:r>
              <a:rPr lang="en-US" dirty="0"/>
              <a:t>       Increase the </a:t>
            </a:r>
            <a:r>
              <a:rPr lang="en-US" u="sng" dirty="0">
                <a:solidFill>
                  <a:srgbClr val="FF0000"/>
                </a:solidFill>
              </a:rPr>
              <a:t>temperature</a:t>
            </a:r>
          </a:p>
          <a:p>
            <a:pPr marL="990600" lvl="1" indent="-533400">
              <a:lnSpc>
                <a:spcPct val="90000"/>
              </a:lnSpc>
              <a:buFontTx/>
              <a:buAutoNum type="arabicPeriod"/>
            </a:pPr>
            <a:endParaRPr lang="en-US" dirty="0"/>
          </a:p>
          <a:p>
            <a:pPr marL="609600" indent="-609600">
              <a:lnSpc>
                <a:spcPct val="90000"/>
              </a:lnSpc>
              <a:buFontTx/>
              <a:buNone/>
            </a:pPr>
            <a:r>
              <a:rPr lang="en-US" dirty="0"/>
              <a:t>2.    The </a:t>
            </a:r>
            <a:r>
              <a:rPr lang="en-US" dirty="0">
                <a:solidFill>
                  <a:srgbClr val="0000FF"/>
                </a:solidFill>
              </a:rPr>
              <a:t>energy</a:t>
            </a:r>
            <a:r>
              <a:rPr lang="en-US" dirty="0"/>
              <a:t> of the system will </a:t>
            </a:r>
            <a:r>
              <a:rPr lang="en-US" dirty="0">
                <a:solidFill>
                  <a:srgbClr val="0000FF"/>
                </a:solidFill>
              </a:rPr>
              <a:t>decrease</a:t>
            </a:r>
          </a:p>
          <a:p>
            <a:pPr marL="609600" indent="-609600">
              <a:lnSpc>
                <a:spcPct val="90000"/>
              </a:lnSpc>
            </a:pPr>
            <a:endParaRPr lang="en-US" dirty="0"/>
          </a:p>
          <a:p>
            <a:pPr marL="609600" indent="-609600">
              <a:lnSpc>
                <a:spcPct val="90000"/>
              </a:lnSpc>
              <a:buFontTx/>
              <a:buNone/>
            </a:pPr>
            <a:r>
              <a:rPr lang="en-US" dirty="0"/>
              <a:t>3.    The </a:t>
            </a:r>
            <a:r>
              <a:rPr lang="en-US" dirty="0">
                <a:solidFill>
                  <a:srgbClr val="009900"/>
                </a:solidFill>
              </a:rPr>
              <a:t>entropy</a:t>
            </a:r>
            <a:r>
              <a:rPr lang="en-US" dirty="0"/>
              <a:t> of the system will </a:t>
            </a:r>
            <a:r>
              <a:rPr lang="en-US" dirty="0">
                <a:solidFill>
                  <a:srgbClr val="009900"/>
                </a:solidFill>
              </a:rPr>
              <a:t>increase</a:t>
            </a:r>
          </a:p>
        </p:txBody>
      </p:sp>
      <p:sp>
        <p:nvSpPr>
          <p:cNvPr id="7" name="Rectangle 6"/>
          <p:cNvSpPr/>
          <p:nvPr/>
        </p:nvSpPr>
        <p:spPr>
          <a:xfrm rot="20246817">
            <a:off x="1799759" y="2588659"/>
            <a:ext cx="4698722" cy="1569660"/>
          </a:xfrm>
          <a:prstGeom prst="rect">
            <a:avLst/>
          </a:prstGeom>
          <a:noFill/>
        </p:spPr>
        <p:txBody>
          <a:bodyPr wrap="none" lIns="91440" tIns="45720" rIns="91440" bIns="45720">
            <a:spAutoFit/>
          </a:bodyPr>
          <a:lstStyle/>
          <a:p>
            <a:pPr algn="ctr"/>
            <a:r>
              <a:rPr lang="en-US" sz="9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Demos</a:t>
            </a:r>
            <a:endParaRPr lang="en-US" sz="9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336489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 1: Biodiesel production</a:t>
            </a: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6677024" y="4876800"/>
            <a:ext cx="2466975" cy="1847850"/>
          </a:xfrm>
          <a:prstGeom prst="rect">
            <a:avLst/>
          </a:prstGeom>
          <a:noFill/>
          <a:ln w="9525">
            <a:noFill/>
            <a:miter lim="800000"/>
            <a:headEnd/>
            <a:tailEnd/>
          </a:ln>
        </p:spPr>
      </p:pic>
      <p:pic>
        <p:nvPicPr>
          <p:cNvPr id="5" name="Picture 6"/>
          <p:cNvPicPr>
            <a:picLocks noChangeAspect="1" noChangeArrowheads="1"/>
          </p:cNvPicPr>
          <p:nvPr/>
        </p:nvPicPr>
        <p:blipFill>
          <a:blip r:embed="rId3" cstate="print"/>
          <a:srcRect/>
          <a:stretch>
            <a:fillRect/>
          </a:stretch>
        </p:blipFill>
        <p:spPr bwMode="auto">
          <a:xfrm>
            <a:off x="4724400" y="4648200"/>
            <a:ext cx="1796451" cy="795338"/>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6324600" y="1371600"/>
            <a:ext cx="2692400" cy="2019300"/>
          </a:xfrm>
          <a:prstGeom prst="rect">
            <a:avLst/>
          </a:prstGeom>
          <a:noFill/>
          <a:ln w="9525">
            <a:noFill/>
            <a:miter lim="800000"/>
            <a:headEnd/>
            <a:tailEnd/>
          </a:ln>
        </p:spPr>
      </p:pic>
      <p:pic>
        <p:nvPicPr>
          <p:cNvPr id="7" name="Picture 3"/>
          <p:cNvPicPr>
            <a:picLocks noChangeAspect="1" noChangeArrowheads="1"/>
          </p:cNvPicPr>
          <p:nvPr/>
        </p:nvPicPr>
        <p:blipFill>
          <a:blip r:embed="rId5" cstate="print"/>
          <a:srcRect/>
          <a:stretch>
            <a:fillRect/>
          </a:stretch>
        </p:blipFill>
        <p:spPr bwMode="auto">
          <a:xfrm>
            <a:off x="2743200" y="2895600"/>
            <a:ext cx="1064133" cy="800100"/>
          </a:xfrm>
          <a:prstGeom prst="rect">
            <a:avLst/>
          </a:prstGeom>
          <a:noFill/>
          <a:ln w="9525">
            <a:noFill/>
            <a:miter lim="800000"/>
            <a:headEnd/>
            <a:tailEnd/>
          </a:ln>
        </p:spPr>
      </p:pic>
      <p:pic>
        <p:nvPicPr>
          <p:cNvPr id="8" name="Picture 7" descr="583px-Transesterification_FAME.svg.png"/>
          <p:cNvPicPr>
            <a:picLocks noChangeAspect="1"/>
          </p:cNvPicPr>
          <p:nvPr/>
        </p:nvPicPr>
        <p:blipFill>
          <a:blip r:embed="rId6" cstate="print"/>
          <a:stretch>
            <a:fillRect/>
          </a:stretch>
        </p:blipFill>
        <p:spPr>
          <a:xfrm>
            <a:off x="457200" y="3429000"/>
            <a:ext cx="5553075" cy="1438275"/>
          </a:xfrm>
          <a:prstGeom prst="rect">
            <a:avLst/>
          </a:prstGeom>
        </p:spPr>
      </p:pic>
      <p:pic>
        <p:nvPicPr>
          <p:cNvPr id="9" name="Picture 5"/>
          <p:cNvPicPr>
            <a:picLocks noChangeAspect="1" noChangeArrowheads="1"/>
          </p:cNvPicPr>
          <p:nvPr/>
        </p:nvPicPr>
        <p:blipFill>
          <a:blip r:embed="rId7" cstate="print"/>
          <a:srcRect/>
          <a:stretch>
            <a:fillRect/>
          </a:stretch>
        </p:blipFill>
        <p:spPr bwMode="auto">
          <a:xfrm>
            <a:off x="228600" y="1371600"/>
            <a:ext cx="2219325" cy="2057400"/>
          </a:xfrm>
          <a:prstGeom prst="rect">
            <a:avLst/>
          </a:prstGeom>
          <a:noFill/>
          <a:ln w="9525">
            <a:noFill/>
            <a:miter lim="800000"/>
            <a:headEnd/>
            <a:tailEnd/>
          </a:ln>
        </p:spPr>
      </p:pic>
      <p:pic>
        <p:nvPicPr>
          <p:cNvPr id="10" name="Picture 9" descr="Methanol-3D-balls.png"/>
          <p:cNvPicPr>
            <a:picLocks noChangeAspect="1"/>
          </p:cNvPicPr>
          <p:nvPr/>
        </p:nvPicPr>
        <p:blipFill>
          <a:blip r:embed="rId8" cstate="print"/>
          <a:stretch>
            <a:fillRect/>
          </a:stretch>
        </p:blipFill>
        <p:spPr>
          <a:xfrm>
            <a:off x="1752600" y="3048000"/>
            <a:ext cx="951406" cy="632252"/>
          </a:xfrm>
          <a:prstGeom prst="rect">
            <a:avLst/>
          </a:prstGeom>
        </p:spPr>
      </p:pic>
      <p:pic>
        <p:nvPicPr>
          <p:cNvPr id="11" name="Picture 10" descr="800px-Glycerol-3D-balls.png"/>
          <p:cNvPicPr>
            <a:picLocks noChangeAspect="1"/>
          </p:cNvPicPr>
          <p:nvPr/>
        </p:nvPicPr>
        <p:blipFill>
          <a:blip r:embed="rId9" cstate="print"/>
          <a:stretch>
            <a:fillRect/>
          </a:stretch>
        </p:blipFill>
        <p:spPr>
          <a:xfrm>
            <a:off x="3124200" y="4648200"/>
            <a:ext cx="1613243" cy="895350"/>
          </a:xfrm>
          <a:prstGeom prst="rect">
            <a:avLst/>
          </a:prstGeom>
        </p:spPr>
      </p:pic>
      <p:sp>
        <p:nvSpPr>
          <p:cNvPr id="12" name="TextBox 11"/>
          <p:cNvSpPr txBox="1"/>
          <p:nvPr/>
        </p:nvSpPr>
        <p:spPr>
          <a:xfrm>
            <a:off x="3276600" y="1371600"/>
            <a:ext cx="2895600" cy="646331"/>
          </a:xfrm>
          <a:prstGeom prst="rect">
            <a:avLst/>
          </a:prstGeom>
          <a:noFill/>
        </p:spPr>
        <p:txBody>
          <a:bodyPr wrap="square" rtlCol="0">
            <a:spAutoFit/>
          </a:bodyPr>
          <a:lstStyle/>
          <a:p>
            <a:pPr algn="ctr"/>
            <a:r>
              <a:rPr lang="en-US" dirty="0" smtClean="0"/>
              <a:t>Fatty Acid Methyl Esters 1/10 toxicity of </a:t>
            </a:r>
            <a:r>
              <a:rPr lang="en-US" dirty="0" err="1" smtClean="0"/>
              <a:t>NaCl</a:t>
            </a:r>
            <a:endParaRPr lang="en-US" dirty="0"/>
          </a:p>
        </p:txBody>
      </p:sp>
      <p:sp>
        <p:nvSpPr>
          <p:cNvPr id="13" name="TextBox 12"/>
          <p:cNvSpPr txBox="1"/>
          <p:nvPr/>
        </p:nvSpPr>
        <p:spPr>
          <a:xfrm>
            <a:off x="304800" y="1524000"/>
            <a:ext cx="466794" cy="369332"/>
          </a:xfrm>
          <a:prstGeom prst="rect">
            <a:avLst/>
          </a:prstGeom>
          <a:noFill/>
        </p:spPr>
        <p:txBody>
          <a:bodyPr wrap="none" rtlCol="0">
            <a:spAutoFit/>
          </a:bodyPr>
          <a:lstStyle/>
          <a:p>
            <a:r>
              <a:rPr lang="en-US" dirty="0" smtClean="0"/>
              <a:t>Oil</a:t>
            </a:r>
            <a:endParaRPr lang="en-US" dirty="0"/>
          </a:p>
        </p:txBody>
      </p:sp>
      <p:sp>
        <p:nvSpPr>
          <p:cNvPr id="14" name="TextBox 13"/>
          <p:cNvSpPr txBox="1"/>
          <p:nvPr/>
        </p:nvSpPr>
        <p:spPr>
          <a:xfrm>
            <a:off x="3048000" y="2514600"/>
            <a:ext cx="547971" cy="369332"/>
          </a:xfrm>
          <a:prstGeom prst="rect">
            <a:avLst/>
          </a:prstGeom>
          <a:noFill/>
        </p:spPr>
        <p:txBody>
          <a:bodyPr wrap="none" rtlCol="0">
            <a:spAutoFit/>
          </a:bodyPr>
          <a:lstStyle/>
          <a:p>
            <a:r>
              <a:rPr lang="en-US" dirty="0" smtClean="0"/>
              <a:t>Lye</a:t>
            </a:r>
            <a:endParaRPr lang="en-US" dirty="0"/>
          </a:p>
        </p:txBody>
      </p:sp>
      <p:sp>
        <p:nvSpPr>
          <p:cNvPr id="15" name="TextBox 14"/>
          <p:cNvSpPr txBox="1"/>
          <p:nvPr/>
        </p:nvSpPr>
        <p:spPr>
          <a:xfrm>
            <a:off x="1676400" y="2590800"/>
            <a:ext cx="1133644" cy="369332"/>
          </a:xfrm>
          <a:prstGeom prst="rect">
            <a:avLst/>
          </a:prstGeom>
          <a:noFill/>
        </p:spPr>
        <p:txBody>
          <a:bodyPr wrap="none" rtlCol="0">
            <a:spAutoFit/>
          </a:bodyPr>
          <a:lstStyle/>
          <a:p>
            <a:r>
              <a:rPr lang="en-US" dirty="0" smtClean="0"/>
              <a:t>Methanol</a:t>
            </a:r>
            <a:endParaRPr lang="en-US" dirty="0"/>
          </a:p>
        </p:txBody>
      </p:sp>
      <p:sp>
        <p:nvSpPr>
          <p:cNvPr id="16" name="TextBox 15"/>
          <p:cNvSpPr txBox="1"/>
          <p:nvPr/>
        </p:nvSpPr>
        <p:spPr>
          <a:xfrm>
            <a:off x="3352800" y="5638800"/>
            <a:ext cx="1031051" cy="369332"/>
          </a:xfrm>
          <a:prstGeom prst="rect">
            <a:avLst/>
          </a:prstGeom>
          <a:noFill/>
        </p:spPr>
        <p:txBody>
          <a:bodyPr wrap="none" rtlCol="0">
            <a:spAutoFit/>
          </a:bodyPr>
          <a:lstStyle/>
          <a:p>
            <a:r>
              <a:rPr lang="en-US" dirty="0" smtClean="0"/>
              <a:t>Glycerin</a:t>
            </a:r>
            <a:endParaRPr lang="en-US" dirty="0"/>
          </a:p>
        </p:txBody>
      </p:sp>
      <p:sp>
        <p:nvSpPr>
          <p:cNvPr id="17" name="TextBox 16"/>
          <p:cNvSpPr txBox="1"/>
          <p:nvPr/>
        </p:nvSpPr>
        <p:spPr>
          <a:xfrm>
            <a:off x="5257800" y="5562600"/>
            <a:ext cx="813108" cy="369332"/>
          </a:xfrm>
          <a:prstGeom prst="rect">
            <a:avLst/>
          </a:prstGeom>
          <a:noFill/>
        </p:spPr>
        <p:txBody>
          <a:bodyPr wrap="none" rtlCol="0">
            <a:spAutoFit/>
          </a:bodyPr>
          <a:lstStyle/>
          <a:p>
            <a:r>
              <a:rPr lang="en-US" dirty="0" smtClean="0"/>
              <a:t>FAME</a:t>
            </a:r>
            <a:endParaRPr lang="en-US" dirty="0"/>
          </a:p>
        </p:txBody>
      </p:sp>
    </p:spTree>
    <p:extLst>
      <p:ext uri="{BB962C8B-B14F-4D97-AF65-F5344CB8AC3E}">
        <p14:creationId xmlns:p14="http://schemas.microsoft.com/office/powerpoint/2010/main" val="144768037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 2: Paper </a:t>
            </a:r>
            <a:r>
              <a:rPr lang="en-US" dirty="0" smtClean="0"/>
              <a:t>combustion</a:t>
            </a:r>
            <a:endParaRPr lang="en-US" dirty="0"/>
          </a:p>
        </p:txBody>
      </p:sp>
      <p:pic>
        <p:nvPicPr>
          <p:cNvPr id="20483" name="Picture 3"/>
          <p:cNvPicPr>
            <a:picLocks noChangeAspect="1" noChangeArrowheads="1"/>
          </p:cNvPicPr>
          <p:nvPr/>
        </p:nvPicPr>
        <p:blipFill>
          <a:blip r:embed="rId2" cstate="print"/>
          <a:srcRect/>
          <a:stretch>
            <a:fillRect/>
          </a:stretch>
        </p:blipFill>
        <p:spPr bwMode="auto">
          <a:xfrm>
            <a:off x="6248400" y="1752600"/>
            <a:ext cx="1145567" cy="981075"/>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a:stretch>
            <a:fillRect/>
          </a:stretch>
        </p:blipFill>
        <p:spPr bwMode="auto">
          <a:xfrm>
            <a:off x="6248400" y="3657600"/>
            <a:ext cx="876839" cy="781050"/>
          </a:xfrm>
          <a:prstGeom prst="rect">
            <a:avLst/>
          </a:prstGeom>
          <a:noFill/>
          <a:ln w="9525">
            <a:noFill/>
            <a:miter lim="800000"/>
            <a:headEnd/>
            <a:tailEnd/>
          </a:ln>
        </p:spPr>
      </p:pic>
      <p:pic>
        <p:nvPicPr>
          <p:cNvPr id="7" name="Picture 6" descr="800px-Cellulose-Ibeta-from-xtal-2002-3D-balls.png"/>
          <p:cNvPicPr>
            <a:picLocks noChangeAspect="1"/>
          </p:cNvPicPr>
          <p:nvPr/>
        </p:nvPicPr>
        <p:blipFill>
          <a:blip r:embed="rId4" cstate="print"/>
          <a:stretch>
            <a:fillRect/>
          </a:stretch>
        </p:blipFill>
        <p:spPr>
          <a:xfrm>
            <a:off x="685800" y="2438400"/>
            <a:ext cx="3402239" cy="1271587"/>
          </a:xfrm>
          <a:prstGeom prst="rect">
            <a:avLst/>
          </a:prstGeom>
        </p:spPr>
      </p:pic>
      <p:sp>
        <p:nvSpPr>
          <p:cNvPr id="8" name="TextBox 7"/>
          <p:cNvSpPr txBox="1"/>
          <p:nvPr/>
        </p:nvSpPr>
        <p:spPr>
          <a:xfrm>
            <a:off x="1828800" y="1905000"/>
            <a:ext cx="1082348" cy="369332"/>
          </a:xfrm>
          <a:prstGeom prst="rect">
            <a:avLst/>
          </a:prstGeom>
          <a:noFill/>
        </p:spPr>
        <p:txBody>
          <a:bodyPr wrap="none" rtlCol="0">
            <a:spAutoFit/>
          </a:bodyPr>
          <a:lstStyle/>
          <a:p>
            <a:r>
              <a:rPr lang="en-US" dirty="0" smtClean="0"/>
              <a:t>cellulose</a:t>
            </a:r>
            <a:endParaRPr lang="en-US" dirty="0"/>
          </a:p>
        </p:txBody>
      </p:sp>
      <p:sp>
        <p:nvSpPr>
          <p:cNvPr id="9" name="TextBox 8"/>
          <p:cNvSpPr txBox="1"/>
          <p:nvPr/>
        </p:nvSpPr>
        <p:spPr>
          <a:xfrm>
            <a:off x="6096000" y="1447800"/>
            <a:ext cx="1685077" cy="369332"/>
          </a:xfrm>
          <a:prstGeom prst="rect">
            <a:avLst/>
          </a:prstGeom>
          <a:noFill/>
        </p:spPr>
        <p:txBody>
          <a:bodyPr wrap="none" rtlCol="0">
            <a:spAutoFit/>
          </a:bodyPr>
          <a:lstStyle/>
          <a:p>
            <a:r>
              <a:rPr lang="en-US" dirty="0" smtClean="0"/>
              <a:t>carbon dioxide</a:t>
            </a:r>
            <a:endParaRPr lang="en-US" dirty="0"/>
          </a:p>
        </p:txBody>
      </p:sp>
      <p:sp>
        <p:nvSpPr>
          <p:cNvPr id="10" name="TextBox 9"/>
          <p:cNvSpPr txBox="1"/>
          <p:nvPr/>
        </p:nvSpPr>
        <p:spPr>
          <a:xfrm>
            <a:off x="6324600" y="3276600"/>
            <a:ext cx="791627" cy="369332"/>
          </a:xfrm>
          <a:prstGeom prst="rect">
            <a:avLst/>
          </a:prstGeom>
          <a:noFill/>
        </p:spPr>
        <p:txBody>
          <a:bodyPr wrap="none" rtlCol="0">
            <a:spAutoFit/>
          </a:bodyPr>
          <a:lstStyle/>
          <a:p>
            <a:r>
              <a:rPr lang="en-US" dirty="0" smtClean="0"/>
              <a:t>Water</a:t>
            </a:r>
            <a:endParaRPr lang="en-US" dirty="0"/>
          </a:p>
        </p:txBody>
      </p:sp>
      <p:sp>
        <p:nvSpPr>
          <p:cNvPr id="11" name="Right Arrow 10"/>
          <p:cNvSpPr/>
          <p:nvPr/>
        </p:nvSpPr>
        <p:spPr>
          <a:xfrm>
            <a:off x="4343400" y="2971800"/>
            <a:ext cx="1066800" cy="228600"/>
          </a:xfrm>
          <a:prstGeom prst="rightArrow">
            <a:avLst/>
          </a:prstGeom>
          <a:solidFill>
            <a:schemeClr val="tx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4" name="Picture 4"/>
          <p:cNvPicPr>
            <a:picLocks noChangeAspect="1" noChangeArrowheads="1"/>
          </p:cNvPicPr>
          <p:nvPr/>
        </p:nvPicPr>
        <p:blipFill>
          <a:blip r:embed="rId5" cstate="print"/>
          <a:srcRect/>
          <a:stretch>
            <a:fillRect/>
          </a:stretch>
        </p:blipFill>
        <p:spPr bwMode="auto">
          <a:xfrm>
            <a:off x="4648200" y="2209800"/>
            <a:ext cx="457200" cy="631942"/>
          </a:xfrm>
          <a:prstGeom prst="rect">
            <a:avLst/>
          </a:prstGeom>
          <a:noFill/>
          <a:ln w="9525">
            <a:noFill/>
            <a:miter lim="800000"/>
            <a:headEnd/>
            <a:tailEnd/>
          </a:ln>
        </p:spPr>
      </p:pic>
    </p:spTree>
    <p:extLst>
      <p:ext uri="{BB962C8B-B14F-4D97-AF65-F5344CB8AC3E}">
        <p14:creationId xmlns:p14="http://schemas.microsoft.com/office/powerpoint/2010/main" val="22240610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smtClean="0"/>
              <a:t>Getting a feel for entropy by example</a:t>
            </a:r>
          </a:p>
        </p:txBody>
      </p:sp>
      <p:sp>
        <p:nvSpPr>
          <p:cNvPr id="12291" name="Rectangle 3"/>
          <p:cNvSpPr>
            <a:spLocks noGrp="1" noChangeArrowheads="1"/>
          </p:cNvSpPr>
          <p:nvPr>
            <p:ph type="body" idx="1"/>
          </p:nvPr>
        </p:nvSpPr>
        <p:spPr>
          <a:xfrm>
            <a:off x="381000" y="1371600"/>
            <a:ext cx="8382000" cy="1143000"/>
          </a:xfrm>
        </p:spPr>
        <p:txBody>
          <a:bodyPr/>
          <a:lstStyle/>
          <a:p>
            <a:pPr eaLnBrk="1" hangingPunct="1"/>
            <a:r>
              <a:rPr lang="en-US" smtClean="0"/>
              <a:t>Allowing gas molecules to mix</a:t>
            </a:r>
          </a:p>
        </p:txBody>
      </p:sp>
      <p:pic>
        <p:nvPicPr>
          <p:cNvPr id="21510" name="Picture 6"/>
          <p:cNvPicPr>
            <a:picLocks noChangeAspect="1" noChangeArrowheads="1"/>
          </p:cNvPicPr>
          <p:nvPr/>
        </p:nvPicPr>
        <p:blipFill>
          <a:blip r:embed="rId4" cstate="print"/>
          <a:srcRect/>
          <a:stretch>
            <a:fillRect/>
          </a:stretch>
        </p:blipFill>
        <p:spPr bwMode="auto">
          <a:xfrm>
            <a:off x="2819400" y="2057400"/>
            <a:ext cx="3395663" cy="4495800"/>
          </a:xfrm>
          <a:prstGeom prst="rect">
            <a:avLst/>
          </a:prstGeom>
          <a:noFill/>
          <a:ln w="9525">
            <a:noFill/>
            <a:miter lim="800000"/>
            <a:headEnd/>
            <a:tailEnd/>
          </a:ln>
          <a:effectLst>
            <a:outerShdw dist="25399" dir="16200000" algn="ctr" rotWithShape="0">
              <a:srgbClr val="FFFFFF">
                <a:alpha val="75000"/>
              </a:srgbClr>
            </a:outerShdw>
          </a:effectLst>
        </p:spPr>
      </p:pic>
      <p:sp>
        <p:nvSpPr>
          <p:cNvPr id="2" name="Rectangle 1"/>
          <p:cNvSpPr/>
          <p:nvPr/>
        </p:nvSpPr>
        <p:spPr>
          <a:xfrm>
            <a:off x="1600200" y="2362200"/>
            <a:ext cx="684803" cy="923330"/>
          </a:xfrm>
          <a:prstGeom prst="rect">
            <a:avLst/>
          </a:prstGeom>
          <a:noFill/>
        </p:spPr>
        <p:txBody>
          <a:bodyPr wrap="none" lIns="91440" tIns="45720" rIns="91440" bIns="45720">
            <a:spAutoFit/>
          </a:bodyPr>
          <a:lstStyle/>
          <a:p>
            <a:pPr algn="ctr"/>
            <a:r>
              <a:rPr lang="en-US"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6" name="Rectangle 5"/>
          <p:cNvSpPr/>
          <p:nvPr/>
        </p:nvSpPr>
        <p:spPr>
          <a:xfrm>
            <a:off x="1676400" y="5105400"/>
            <a:ext cx="684803" cy="923330"/>
          </a:xfrm>
          <a:prstGeom prst="rect">
            <a:avLst/>
          </a:prstGeom>
          <a:noFill/>
        </p:spPr>
        <p:txBody>
          <a:bodyPr wrap="none" lIns="91440" tIns="45720" rIns="91440" bIns="45720">
            <a:spAutoFit/>
          </a:bodyPr>
          <a:lstStyle/>
          <a:p>
            <a:pPr algn="ctr"/>
            <a:r>
              <a:rPr lang="en-US"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B</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ustDataLst>
      <p:tags r:id="rId1"/>
    </p:custDataLst>
    <p:extLst>
      <p:ext uri="{BB962C8B-B14F-4D97-AF65-F5344CB8AC3E}">
        <p14:creationId xmlns:p14="http://schemas.microsoft.com/office/powerpoint/2010/main" val="2977666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2"/>
          <p:cNvSpPr>
            <a:spLocks noChangeArrowheads="1"/>
          </p:cNvSpPr>
          <p:nvPr/>
        </p:nvSpPr>
        <p:spPr bwMode="auto">
          <a:xfrm>
            <a:off x="4114800" y="2438400"/>
            <a:ext cx="452438" cy="457200"/>
          </a:xfrm>
          <a:prstGeom prst="cube">
            <a:avLst>
              <a:gd name="adj" fmla="val 25000"/>
            </a:avLst>
          </a:prstGeom>
          <a:solidFill>
            <a:srgbClr val="66CCFF"/>
          </a:solidFill>
          <a:ln w="9525">
            <a:solidFill>
              <a:schemeClr val="tx1"/>
            </a:solidFill>
            <a:miter lim="800000"/>
            <a:headEnd/>
            <a:tailEnd/>
          </a:ln>
        </p:spPr>
        <p:txBody>
          <a:bodyPr wrap="none" anchor="ctr"/>
          <a:lstStyle/>
          <a:p>
            <a:endParaRPr lang="en-US"/>
          </a:p>
        </p:txBody>
      </p:sp>
      <p:sp>
        <p:nvSpPr>
          <p:cNvPr id="13315" name="Rectangle 3"/>
          <p:cNvSpPr>
            <a:spLocks noGrp="1" noChangeArrowheads="1"/>
          </p:cNvSpPr>
          <p:nvPr>
            <p:ph type="title"/>
          </p:nvPr>
        </p:nvSpPr>
        <p:spPr/>
        <p:txBody>
          <a:bodyPr/>
          <a:lstStyle/>
          <a:p>
            <a:pPr eaLnBrk="1" hangingPunct="1"/>
            <a:r>
              <a:rPr lang="en-US" smtClean="0"/>
              <a:t>Example: Ice in water</a:t>
            </a:r>
          </a:p>
        </p:txBody>
      </p:sp>
      <p:sp>
        <p:nvSpPr>
          <p:cNvPr id="13316" name="AutoShape 4"/>
          <p:cNvSpPr>
            <a:spLocks noChangeArrowheads="1"/>
          </p:cNvSpPr>
          <p:nvPr/>
        </p:nvSpPr>
        <p:spPr bwMode="auto">
          <a:xfrm>
            <a:off x="1828800" y="1371600"/>
            <a:ext cx="452438" cy="457200"/>
          </a:xfrm>
          <a:prstGeom prst="cube">
            <a:avLst>
              <a:gd name="adj" fmla="val 25000"/>
            </a:avLst>
          </a:prstGeom>
          <a:solidFill>
            <a:srgbClr val="66CCFF"/>
          </a:solidFill>
          <a:ln w="9525">
            <a:solidFill>
              <a:schemeClr val="tx1"/>
            </a:solidFill>
            <a:miter lim="800000"/>
            <a:headEnd/>
            <a:tailEnd/>
          </a:ln>
        </p:spPr>
        <p:txBody>
          <a:bodyPr wrap="none" anchor="ctr"/>
          <a:lstStyle/>
          <a:p>
            <a:endParaRPr lang="en-US"/>
          </a:p>
        </p:txBody>
      </p:sp>
      <p:grpSp>
        <p:nvGrpSpPr>
          <p:cNvPr id="13317" name="Group 5"/>
          <p:cNvGrpSpPr>
            <a:grpSpLocks/>
          </p:cNvGrpSpPr>
          <p:nvPr/>
        </p:nvGrpSpPr>
        <p:grpSpPr bwMode="auto">
          <a:xfrm>
            <a:off x="1219200" y="1981200"/>
            <a:ext cx="1676400" cy="2209800"/>
            <a:chOff x="768" y="2160"/>
            <a:chExt cx="1056" cy="1392"/>
          </a:xfrm>
        </p:grpSpPr>
        <p:grpSp>
          <p:nvGrpSpPr>
            <p:cNvPr id="13365" name="Group 6"/>
            <p:cNvGrpSpPr>
              <a:grpSpLocks/>
            </p:cNvGrpSpPr>
            <p:nvPr/>
          </p:nvGrpSpPr>
          <p:grpSpPr bwMode="auto">
            <a:xfrm>
              <a:off x="768" y="2160"/>
              <a:ext cx="1056" cy="1392"/>
              <a:chOff x="768" y="2160"/>
              <a:chExt cx="1056" cy="1392"/>
            </a:xfrm>
          </p:grpSpPr>
          <p:sp>
            <p:nvSpPr>
              <p:cNvPr id="13368" name="Oval 7"/>
              <p:cNvSpPr>
                <a:spLocks noChangeArrowheads="1"/>
              </p:cNvSpPr>
              <p:nvPr/>
            </p:nvSpPr>
            <p:spPr bwMode="auto">
              <a:xfrm>
                <a:off x="768" y="3264"/>
                <a:ext cx="1056" cy="288"/>
              </a:xfrm>
              <a:prstGeom prst="ellipse">
                <a:avLst/>
              </a:prstGeom>
              <a:noFill/>
              <a:ln w="28575">
                <a:solidFill>
                  <a:schemeClr val="tx1"/>
                </a:solidFill>
                <a:round/>
                <a:headEnd/>
                <a:tailEnd/>
              </a:ln>
            </p:spPr>
            <p:txBody>
              <a:bodyPr wrap="none" anchor="ctr"/>
              <a:lstStyle/>
              <a:p>
                <a:endParaRPr lang="en-US"/>
              </a:p>
            </p:txBody>
          </p:sp>
          <p:sp>
            <p:nvSpPr>
              <p:cNvPr id="13369" name="Line 8"/>
              <p:cNvSpPr>
                <a:spLocks noChangeShapeType="1"/>
              </p:cNvSpPr>
              <p:nvPr/>
            </p:nvSpPr>
            <p:spPr bwMode="auto">
              <a:xfrm flipV="1">
                <a:off x="768" y="2448"/>
                <a:ext cx="0" cy="960"/>
              </a:xfrm>
              <a:prstGeom prst="line">
                <a:avLst/>
              </a:prstGeom>
              <a:noFill/>
              <a:ln w="28575">
                <a:solidFill>
                  <a:schemeClr val="tx1"/>
                </a:solidFill>
                <a:round/>
                <a:headEnd/>
                <a:tailEnd/>
              </a:ln>
            </p:spPr>
            <p:txBody>
              <a:bodyPr/>
              <a:lstStyle/>
              <a:p>
                <a:endParaRPr lang="en-US"/>
              </a:p>
            </p:txBody>
          </p:sp>
          <p:sp>
            <p:nvSpPr>
              <p:cNvPr id="13370" name="Line 9"/>
              <p:cNvSpPr>
                <a:spLocks noChangeShapeType="1"/>
              </p:cNvSpPr>
              <p:nvPr/>
            </p:nvSpPr>
            <p:spPr bwMode="auto">
              <a:xfrm flipV="1">
                <a:off x="1824" y="2448"/>
                <a:ext cx="0" cy="960"/>
              </a:xfrm>
              <a:prstGeom prst="line">
                <a:avLst/>
              </a:prstGeom>
              <a:noFill/>
              <a:ln w="28575">
                <a:solidFill>
                  <a:schemeClr val="tx1"/>
                </a:solidFill>
                <a:round/>
                <a:headEnd/>
                <a:tailEnd/>
              </a:ln>
            </p:spPr>
            <p:txBody>
              <a:bodyPr/>
              <a:lstStyle/>
              <a:p>
                <a:endParaRPr lang="en-US"/>
              </a:p>
            </p:txBody>
          </p:sp>
          <p:sp>
            <p:nvSpPr>
              <p:cNvPr id="13371" name="Oval 10"/>
              <p:cNvSpPr>
                <a:spLocks noChangeArrowheads="1"/>
              </p:cNvSpPr>
              <p:nvPr/>
            </p:nvSpPr>
            <p:spPr bwMode="auto">
              <a:xfrm>
                <a:off x="768" y="2304"/>
                <a:ext cx="1056" cy="288"/>
              </a:xfrm>
              <a:prstGeom prst="ellipse">
                <a:avLst/>
              </a:prstGeom>
              <a:noFill/>
              <a:ln w="28575">
                <a:solidFill>
                  <a:schemeClr val="tx1"/>
                </a:solidFill>
                <a:round/>
                <a:headEnd/>
                <a:tailEnd/>
              </a:ln>
            </p:spPr>
            <p:txBody>
              <a:bodyPr wrap="none" anchor="ctr"/>
              <a:lstStyle/>
              <a:p>
                <a:endParaRPr lang="en-US"/>
              </a:p>
            </p:txBody>
          </p:sp>
          <p:sp>
            <p:nvSpPr>
              <p:cNvPr id="13372" name="Oval 11"/>
              <p:cNvSpPr>
                <a:spLocks noChangeArrowheads="1"/>
              </p:cNvSpPr>
              <p:nvPr/>
            </p:nvSpPr>
            <p:spPr bwMode="auto">
              <a:xfrm>
                <a:off x="768" y="2160"/>
                <a:ext cx="1056" cy="288"/>
              </a:xfrm>
              <a:prstGeom prst="ellipse">
                <a:avLst/>
              </a:prstGeom>
              <a:noFill/>
              <a:ln w="12700">
                <a:solidFill>
                  <a:schemeClr val="tx1"/>
                </a:solidFill>
                <a:round/>
                <a:headEnd/>
                <a:tailEnd/>
              </a:ln>
            </p:spPr>
            <p:txBody>
              <a:bodyPr wrap="none" anchor="ctr"/>
              <a:lstStyle/>
              <a:p>
                <a:endParaRPr lang="en-US"/>
              </a:p>
            </p:txBody>
          </p:sp>
        </p:grpSp>
        <p:sp>
          <p:nvSpPr>
            <p:cNvPr id="13366" name="Line 12"/>
            <p:cNvSpPr>
              <a:spLocks noChangeShapeType="1"/>
            </p:cNvSpPr>
            <p:nvPr/>
          </p:nvSpPr>
          <p:spPr bwMode="auto">
            <a:xfrm flipV="1">
              <a:off x="768" y="2304"/>
              <a:ext cx="0" cy="144"/>
            </a:xfrm>
            <a:prstGeom prst="line">
              <a:avLst/>
            </a:prstGeom>
            <a:noFill/>
            <a:ln w="9525">
              <a:solidFill>
                <a:schemeClr val="tx1"/>
              </a:solidFill>
              <a:round/>
              <a:headEnd/>
              <a:tailEnd/>
            </a:ln>
          </p:spPr>
          <p:txBody>
            <a:bodyPr/>
            <a:lstStyle/>
            <a:p>
              <a:endParaRPr lang="en-US"/>
            </a:p>
          </p:txBody>
        </p:sp>
        <p:sp>
          <p:nvSpPr>
            <p:cNvPr id="13367" name="Line 13"/>
            <p:cNvSpPr>
              <a:spLocks noChangeShapeType="1"/>
            </p:cNvSpPr>
            <p:nvPr/>
          </p:nvSpPr>
          <p:spPr bwMode="auto">
            <a:xfrm flipV="1">
              <a:off x="1824" y="2304"/>
              <a:ext cx="0" cy="144"/>
            </a:xfrm>
            <a:prstGeom prst="line">
              <a:avLst/>
            </a:prstGeom>
            <a:noFill/>
            <a:ln w="9525">
              <a:solidFill>
                <a:schemeClr val="tx1"/>
              </a:solidFill>
              <a:round/>
              <a:headEnd/>
              <a:tailEnd/>
            </a:ln>
          </p:spPr>
          <p:txBody>
            <a:bodyPr/>
            <a:lstStyle/>
            <a:p>
              <a:endParaRPr lang="en-US"/>
            </a:p>
          </p:txBody>
        </p:sp>
      </p:grpSp>
      <p:grpSp>
        <p:nvGrpSpPr>
          <p:cNvPr id="13318" name="Group 14"/>
          <p:cNvGrpSpPr>
            <a:grpSpLocks/>
          </p:cNvGrpSpPr>
          <p:nvPr/>
        </p:nvGrpSpPr>
        <p:grpSpPr bwMode="auto">
          <a:xfrm>
            <a:off x="3505200" y="1981200"/>
            <a:ext cx="1676400" cy="2209800"/>
            <a:chOff x="768" y="2160"/>
            <a:chExt cx="1056" cy="1392"/>
          </a:xfrm>
        </p:grpSpPr>
        <p:grpSp>
          <p:nvGrpSpPr>
            <p:cNvPr id="13357" name="Group 15"/>
            <p:cNvGrpSpPr>
              <a:grpSpLocks/>
            </p:cNvGrpSpPr>
            <p:nvPr/>
          </p:nvGrpSpPr>
          <p:grpSpPr bwMode="auto">
            <a:xfrm>
              <a:off x="768" y="2160"/>
              <a:ext cx="1056" cy="1392"/>
              <a:chOff x="768" y="2160"/>
              <a:chExt cx="1056" cy="1392"/>
            </a:xfrm>
          </p:grpSpPr>
          <p:sp>
            <p:nvSpPr>
              <p:cNvPr id="13360" name="Oval 16"/>
              <p:cNvSpPr>
                <a:spLocks noChangeArrowheads="1"/>
              </p:cNvSpPr>
              <p:nvPr/>
            </p:nvSpPr>
            <p:spPr bwMode="auto">
              <a:xfrm>
                <a:off x="768" y="3264"/>
                <a:ext cx="1056" cy="288"/>
              </a:xfrm>
              <a:prstGeom prst="ellipse">
                <a:avLst/>
              </a:prstGeom>
              <a:noFill/>
              <a:ln w="28575">
                <a:solidFill>
                  <a:schemeClr val="tx1"/>
                </a:solidFill>
                <a:round/>
                <a:headEnd/>
                <a:tailEnd/>
              </a:ln>
            </p:spPr>
            <p:txBody>
              <a:bodyPr wrap="none" anchor="ctr"/>
              <a:lstStyle/>
              <a:p>
                <a:endParaRPr lang="en-US"/>
              </a:p>
            </p:txBody>
          </p:sp>
          <p:sp>
            <p:nvSpPr>
              <p:cNvPr id="13361" name="Line 17"/>
              <p:cNvSpPr>
                <a:spLocks noChangeShapeType="1"/>
              </p:cNvSpPr>
              <p:nvPr/>
            </p:nvSpPr>
            <p:spPr bwMode="auto">
              <a:xfrm flipV="1">
                <a:off x="768" y="2448"/>
                <a:ext cx="0" cy="960"/>
              </a:xfrm>
              <a:prstGeom prst="line">
                <a:avLst/>
              </a:prstGeom>
              <a:noFill/>
              <a:ln w="28575">
                <a:solidFill>
                  <a:schemeClr val="tx1"/>
                </a:solidFill>
                <a:round/>
                <a:headEnd/>
                <a:tailEnd/>
              </a:ln>
            </p:spPr>
            <p:txBody>
              <a:bodyPr/>
              <a:lstStyle/>
              <a:p>
                <a:endParaRPr lang="en-US"/>
              </a:p>
            </p:txBody>
          </p:sp>
          <p:sp>
            <p:nvSpPr>
              <p:cNvPr id="13362" name="Line 18"/>
              <p:cNvSpPr>
                <a:spLocks noChangeShapeType="1"/>
              </p:cNvSpPr>
              <p:nvPr/>
            </p:nvSpPr>
            <p:spPr bwMode="auto">
              <a:xfrm flipV="1">
                <a:off x="1824" y="2448"/>
                <a:ext cx="0" cy="960"/>
              </a:xfrm>
              <a:prstGeom prst="line">
                <a:avLst/>
              </a:prstGeom>
              <a:noFill/>
              <a:ln w="28575">
                <a:solidFill>
                  <a:schemeClr val="tx1"/>
                </a:solidFill>
                <a:round/>
                <a:headEnd/>
                <a:tailEnd/>
              </a:ln>
            </p:spPr>
            <p:txBody>
              <a:bodyPr/>
              <a:lstStyle/>
              <a:p>
                <a:endParaRPr lang="en-US"/>
              </a:p>
            </p:txBody>
          </p:sp>
          <p:sp>
            <p:nvSpPr>
              <p:cNvPr id="13363" name="Oval 19"/>
              <p:cNvSpPr>
                <a:spLocks noChangeArrowheads="1"/>
              </p:cNvSpPr>
              <p:nvPr/>
            </p:nvSpPr>
            <p:spPr bwMode="auto">
              <a:xfrm>
                <a:off x="768" y="2304"/>
                <a:ext cx="1056" cy="288"/>
              </a:xfrm>
              <a:prstGeom prst="ellipse">
                <a:avLst/>
              </a:prstGeom>
              <a:noFill/>
              <a:ln w="28575">
                <a:solidFill>
                  <a:schemeClr val="tx1"/>
                </a:solidFill>
                <a:round/>
                <a:headEnd/>
                <a:tailEnd/>
              </a:ln>
            </p:spPr>
            <p:txBody>
              <a:bodyPr wrap="none" anchor="ctr"/>
              <a:lstStyle/>
              <a:p>
                <a:endParaRPr lang="en-US"/>
              </a:p>
            </p:txBody>
          </p:sp>
          <p:sp>
            <p:nvSpPr>
              <p:cNvPr id="13364" name="Oval 20"/>
              <p:cNvSpPr>
                <a:spLocks noChangeArrowheads="1"/>
              </p:cNvSpPr>
              <p:nvPr/>
            </p:nvSpPr>
            <p:spPr bwMode="auto">
              <a:xfrm>
                <a:off x="768" y="2160"/>
                <a:ext cx="1056" cy="288"/>
              </a:xfrm>
              <a:prstGeom prst="ellipse">
                <a:avLst/>
              </a:prstGeom>
              <a:noFill/>
              <a:ln w="12700">
                <a:solidFill>
                  <a:schemeClr val="tx1"/>
                </a:solidFill>
                <a:round/>
                <a:headEnd/>
                <a:tailEnd/>
              </a:ln>
            </p:spPr>
            <p:txBody>
              <a:bodyPr wrap="none" anchor="ctr"/>
              <a:lstStyle/>
              <a:p>
                <a:endParaRPr lang="en-US"/>
              </a:p>
            </p:txBody>
          </p:sp>
        </p:grpSp>
        <p:sp>
          <p:nvSpPr>
            <p:cNvPr id="13358" name="Line 21"/>
            <p:cNvSpPr>
              <a:spLocks noChangeShapeType="1"/>
            </p:cNvSpPr>
            <p:nvPr/>
          </p:nvSpPr>
          <p:spPr bwMode="auto">
            <a:xfrm flipV="1">
              <a:off x="768" y="2304"/>
              <a:ext cx="0" cy="144"/>
            </a:xfrm>
            <a:prstGeom prst="line">
              <a:avLst/>
            </a:prstGeom>
            <a:noFill/>
            <a:ln w="9525">
              <a:solidFill>
                <a:schemeClr val="tx1"/>
              </a:solidFill>
              <a:round/>
              <a:headEnd/>
              <a:tailEnd/>
            </a:ln>
          </p:spPr>
          <p:txBody>
            <a:bodyPr/>
            <a:lstStyle/>
            <a:p>
              <a:endParaRPr lang="en-US"/>
            </a:p>
          </p:txBody>
        </p:sp>
        <p:sp>
          <p:nvSpPr>
            <p:cNvPr id="13359" name="Line 22"/>
            <p:cNvSpPr>
              <a:spLocks noChangeShapeType="1"/>
            </p:cNvSpPr>
            <p:nvPr/>
          </p:nvSpPr>
          <p:spPr bwMode="auto">
            <a:xfrm flipV="1">
              <a:off x="1824" y="2304"/>
              <a:ext cx="0" cy="144"/>
            </a:xfrm>
            <a:prstGeom prst="line">
              <a:avLst/>
            </a:prstGeom>
            <a:noFill/>
            <a:ln w="9525">
              <a:solidFill>
                <a:schemeClr val="tx1"/>
              </a:solidFill>
              <a:round/>
              <a:headEnd/>
              <a:tailEnd/>
            </a:ln>
          </p:spPr>
          <p:txBody>
            <a:bodyPr/>
            <a:lstStyle/>
            <a:p>
              <a:endParaRPr lang="en-US"/>
            </a:p>
          </p:txBody>
        </p:sp>
      </p:grpSp>
      <p:grpSp>
        <p:nvGrpSpPr>
          <p:cNvPr id="13319" name="Group 23"/>
          <p:cNvGrpSpPr>
            <a:grpSpLocks/>
          </p:cNvGrpSpPr>
          <p:nvPr/>
        </p:nvGrpSpPr>
        <p:grpSpPr bwMode="auto">
          <a:xfrm>
            <a:off x="5791200" y="1981200"/>
            <a:ext cx="1676400" cy="2209800"/>
            <a:chOff x="768" y="2160"/>
            <a:chExt cx="1056" cy="1392"/>
          </a:xfrm>
        </p:grpSpPr>
        <p:grpSp>
          <p:nvGrpSpPr>
            <p:cNvPr id="13349" name="Group 24"/>
            <p:cNvGrpSpPr>
              <a:grpSpLocks/>
            </p:cNvGrpSpPr>
            <p:nvPr/>
          </p:nvGrpSpPr>
          <p:grpSpPr bwMode="auto">
            <a:xfrm>
              <a:off x="768" y="2160"/>
              <a:ext cx="1056" cy="1392"/>
              <a:chOff x="768" y="2160"/>
              <a:chExt cx="1056" cy="1392"/>
            </a:xfrm>
          </p:grpSpPr>
          <p:sp>
            <p:nvSpPr>
              <p:cNvPr id="13352" name="Oval 25"/>
              <p:cNvSpPr>
                <a:spLocks noChangeArrowheads="1"/>
              </p:cNvSpPr>
              <p:nvPr/>
            </p:nvSpPr>
            <p:spPr bwMode="auto">
              <a:xfrm>
                <a:off x="768" y="3264"/>
                <a:ext cx="1056" cy="288"/>
              </a:xfrm>
              <a:prstGeom prst="ellipse">
                <a:avLst/>
              </a:prstGeom>
              <a:noFill/>
              <a:ln w="28575">
                <a:solidFill>
                  <a:schemeClr val="tx1"/>
                </a:solidFill>
                <a:round/>
                <a:headEnd/>
                <a:tailEnd/>
              </a:ln>
            </p:spPr>
            <p:txBody>
              <a:bodyPr wrap="none" anchor="ctr"/>
              <a:lstStyle/>
              <a:p>
                <a:endParaRPr lang="en-US"/>
              </a:p>
            </p:txBody>
          </p:sp>
          <p:sp>
            <p:nvSpPr>
              <p:cNvPr id="13353" name="Line 26"/>
              <p:cNvSpPr>
                <a:spLocks noChangeShapeType="1"/>
              </p:cNvSpPr>
              <p:nvPr/>
            </p:nvSpPr>
            <p:spPr bwMode="auto">
              <a:xfrm flipV="1">
                <a:off x="768" y="2448"/>
                <a:ext cx="0" cy="960"/>
              </a:xfrm>
              <a:prstGeom prst="line">
                <a:avLst/>
              </a:prstGeom>
              <a:noFill/>
              <a:ln w="28575">
                <a:solidFill>
                  <a:schemeClr val="tx1"/>
                </a:solidFill>
                <a:round/>
                <a:headEnd/>
                <a:tailEnd/>
              </a:ln>
            </p:spPr>
            <p:txBody>
              <a:bodyPr/>
              <a:lstStyle/>
              <a:p>
                <a:endParaRPr lang="en-US"/>
              </a:p>
            </p:txBody>
          </p:sp>
          <p:sp>
            <p:nvSpPr>
              <p:cNvPr id="13354" name="Line 27"/>
              <p:cNvSpPr>
                <a:spLocks noChangeShapeType="1"/>
              </p:cNvSpPr>
              <p:nvPr/>
            </p:nvSpPr>
            <p:spPr bwMode="auto">
              <a:xfrm flipV="1">
                <a:off x="1824" y="2448"/>
                <a:ext cx="0" cy="960"/>
              </a:xfrm>
              <a:prstGeom prst="line">
                <a:avLst/>
              </a:prstGeom>
              <a:noFill/>
              <a:ln w="28575">
                <a:solidFill>
                  <a:schemeClr val="tx1"/>
                </a:solidFill>
                <a:round/>
                <a:headEnd/>
                <a:tailEnd/>
              </a:ln>
            </p:spPr>
            <p:txBody>
              <a:bodyPr/>
              <a:lstStyle/>
              <a:p>
                <a:endParaRPr lang="en-US"/>
              </a:p>
            </p:txBody>
          </p:sp>
          <p:sp>
            <p:nvSpPr>
              <p:cNvPr id="13355" name="Oval 28"/>
              <p:cNvSpPr>
                <a:spLocks noChangeArrowheads="1"/>
              </p:cNvSpPr>
              <p:nvPr/>
            </p:nvSpPr>
            <p:spPr bwMode="auto">
              <a:xfrm>
                <a:off x="768" y="2304"/>
                <a:ext cx="1056" cy="288"/>
              </a:xfrm>
              <a:prstGeom prst="ellipse">
                <a:avLst/>
              </a:prstGeom>
              <a:noFill/>
              <a:ln w="28575">
                <a:solidFill>
                  <a:schemeClr val="tx1"/>
                </a:solidFill>
                <a:round/>
                <a:headEnd/>
                <a:tailEnd/>
              </a:ln>
            </p:spPr>
            <p:txBody>
              <a:bodyPr wrap="none" anchor="ctr"/>
              <a:lstStyle/>
              <a:p>
                <a:endParaRPr lang="en-US"/>
              </a:p>
            </p:txBody>
          </p:sp>
          <p:sp>
            <p:nvSpPr>
              <p:cNvPr id="13356" name="Oval 29"/>
              <p:cNvSpPr>
                <a:spLocks noChangeArrowheads="1"/>
              </p:cNvSpPr>
              <p:nvPr/>
            </p:nvSpPr>
            <p:spPr bwMode="auto">
              <a:xfrm>
                <a:off x="768" y="2160"/>
                <a:ext cx="1056" cy="288"/>
              </a:xfrm>
              <a:prstGeom prst="ellipse">
                <a:avLst/>
              </a:prstGeom>
              <a:noFill/>
              <a:ln w="12700">
                <a:solidFill>
                  <a:schemeClr val="tx1"/>
                </a:solidFill>
                <a:round/>
                <a:headEnd/>
                <a:tailEnd/>
              </a:ln>
            </p:spPr>
            <p:txBody>
              <a:bodyPr wrap="none" anchor="ctr"/>
              <a:lstStyle/>
              <a:p>
                <a:endParaRPr lang="en-US"/>
              </a:p>
            </p:txBody>
          </p:sp>
        </p:grpSp>
        <p:sp>
          <p:nvSpPr>
            <p:cNvPr id="13350" name="Line 30"/>
            <p:cNvSpPr>
              <a:spLocks noChangeShapeType="1"/>
            </p:cNvSpPr>
            <p:nvPr/>
          </p:nvSpPr>
          <p:spPr bwMode="auto">
            <a:xfrm flipV="1">
              <a:off x="768" y="2304"/>
              <a:ext cx="0" cy="144"/>
            </a:xfrm>
            <a:prstGeom prst="line">
              <a:avLst/>
            </a:prstGeom>
            <a:noFill/>
            <a:ln w="9525">
              <a:solidFill>
                <a:schemeClr val="tx1"/>
              </a:solidFill>
              <a:round/>
              <a:headEnd/>
              <a:tailEnd/>
            </a:ln>
          </p:spPr>
          <p:txBody>
            <a:bodyPr/>
            <a:lstStyle/>
            <a:p>
              <a:endParaRPr lang="en-US"/>
            </a:p>
          </p:txBody>
        </p:sp>
        <p:sp>
          <p:nvSpPr>
            <p:cNvPr id="13351" name="Line 31"/>
            <p:cNvSpPr>
              <a:spLocks noChangeShapeType="1"/>
            </p:cNvSpPr>
            <p:nvPr/>
          </p:nvSpPr>
          <p:spPr bwMode="auto">
            <a:xfrm flipV="1">
              <a:off x="1824" y="2304"/>
              <a:ext cx="0" cy="144"/>
            </a:xfrm>
            <a:prstGeom prst="line">
              <a:avLst/>
            </a:prstGeom>
            <a:noFill/>
            <a:ln w="9525">
              <a:solidFill>
                <a:schemeClr val="tx1"/>
              </a:solidFill>
              <a:round/>
              <a:headEnd/>
              <a:tailEnd/>
            </a:ln>
          </p:spPr>
          <p:txBody>
            <a:bodyPr/>
            <a:lstStyle/>
            <a:p>
              <a:endParaRPr lang="en-US"/>
            </a:p>
          </p:txBody>
        </p:sp>
      </p:grpSp>
      <p:sp>
        <p:nvSpPr>
          <p:cNvPr id="13320" name="Oval 32"/>
          <p:cNvSpPr>
            <a:spLocks noChangeArrowheads="1"/>
          </p:cNvSpPr>
          <p:nvPr/>
        </p:nvSpPr>
        <p:spPr bwMode="auto">
          <a:xfrm>
            <a:off x="6096000" y="2819400"/>
            <a:ext cx="76200" cy="76200"/>
          </a:xfrm>
          <a:prstGeom prst="ellipse">
            <a:avLst/>
          </a:prstGeom>
          <a:solidFill>
            <a:srgbClr val="66CCFF"/>
          </a:solidFill>
          <a:ln w="9525">
            <a:solidFill>
              <a:schemeClr val="tx1"/>
            </a:solidFill>
            <a:round/>
            <a:headEnd/>
            <a:tailEnd/>
          </a:ln>
        </p:spPr>
        <p:txBody>
          <a:bodyPr wrap="none" anchor="ctr"/>
          <a:lstStyle/>
          <a:p>
            <a:endParaRPr lang="en-US"/>
          </a:p>
        </p:txBody>
      </p:sp>
      <p:sp>
        <p:nvSpPr>
          <p:cNvPr id="13321" name="Oval 33"/>
          <p:cNvSpPr>
            <a:spLocks noChangeArrowheads="1"/>
          </p:cNvSpPr>
          <p:nvPr/>
        </p:nvSpPr>
        <p:spPr bwMode="auto">
          <a:xfrm>
            <a:off x="6019800" y="2971800"/>
            <a:ext cx="76200" cy="76200"/>
          </a:xfrm>
          <a:prstGeom prst="ellipse">
            <a:avLst/>
          </a:prstGeom>
          <a:solidFill>
            <a:srgbClr val="66CCFF"/>
          </a:solidFill>
          <a:ln w="9525">
            <a:solidFill>
              <a:schemeClr val="tx1"/>
            </a:solidFill>
            <a:round/>
            <a:headEnd/>
            <a:tailEnd/>
          </a:ln>
        </p:spPr>
        <p:txBody>
          <a:bodyPr wrap="none" anchor="ctr"/>
          <a:lstStyle/>
          <a:p>
            <a:endParaRPr lang="en-US"/>
          </a:p>
        </p:txBody>
      </p:sp>
      <p:sp>
        <p:nvSpPr>
          <p:cNvPr id="13322" name="Oval 34"/>
          <p:cNvSpPr>
            <a:spLocks noChangeArrowheads="1"/>
          </p:cNvSpPr>
          <p:nvPr/>
        </p:nvSpPr>
        <p:spPr bwMode="auto">
          <a:xfrm>
            <a:off x="6400800" y="3124200"/>
            <a:ext cx="76200" cy="76200"/>
          </a:xfrm>
          <a:prstGeom prst="ellipse">
            <a:avLst/>
          </a:prstGeom>
          <a:solidFill>
            <a:srgbClr val="66CCFF"/>
          </a:solidFill>
          <a:ln w="9525">
            <a:solidFill>
              <a:schemeClr val="tx1"/>
            </a:solidFill>
            <a:round/>
            <a:headEnd/>
            <a:tailEnd/>
          </a:ln>
        </p:spPr>
        <p:txBody>
          <a:bodyPr wrap="none" anchor="ctr"/>
          <a:lstStyle/>
          <a:p>
            <a:endParaRPr lang="en-US"/>
          </a:p>
        </p:txBody>
      </p:sp>
      <p:sp>
        <p:nvSpPr>
          <p:cNvPr id="13323" name="Oval 35"/>
          <p:cNvSpPr>
            <a:spLocks noChangeArrowheads="1"/>
          </p:cNvSpPr>
          <p:nvPr/>
        </p:nvSpPr>
        <p:spPr bwMode="auto">
          <a:xfrm>
            <a:off x="6400800" y="3429000"/>
            <a:ext cx="76200" cy="76200"/>
          </a:xfrm>
          <a:prstGeom prst="ellipse">
            <a:avLst/>
          </a:prstGeom>
          <a:solidFill>
            <a:srgbClr val="66CCFF"/>
          </a:solidFill>
          <a:ln w="9525">
            <a:solidFill>
              <a:schemeClr val="tx1"/>
            </a:solidFill>
            <a:round/>
            <a:headEnd/>
            <a:tailEnd/>
          </a:ln>
        </p:spPr>
        <p:txBody>
          <a:bodyPr wrap="none" anchor="ctr"/>
          <a:lstStyle/>
          <a:p>
            <a:endParaRPr lang="en-US"/>
          </a:p>
        </p:txBody>
      </p:sp>
      <p:sp>
        <p:nvSpPr>
          <p:cNvPr id="13324" name="Oval 36"/>
          <p:cNvSpPr>
            <a:spLocks noChangeArrowheads="1"/>
          </p:cNvSpPr>
          <p:nvPr/>
        </p:nvSpPr>
        <p:spPr bwMode="auto">
          <a:xfrm>
            <a:off x="6781800" y="3276600"/>
            <a:ext cx="76200" cy="76200"/>
          </a:xfrm>
          <a:prstGeom prst="ellipse">
            <a:avLst/>
          </a:prstGeom>
          <a:solidFill>
            <a:srgbClr val="66CCFF"/>
          </a:solidFill>
          <a:ln w="9525">
            <a:solidFill>
              <a:schemeClr val="tx1"/>
            </a:solidFill>
            <a:round/>
            <a:headEnd/>
            <a:tailEnd/>
          </a:ln>
        </p:spPr>
        <p:txBody>
          <a:bodyPr wrap="none" anchor="ctr"/>
          <a:lstStyle/>
          <a:p>
            <a:endParaRPr lang="en-US"/>
          </a:p>
        </p:txBody>
      </p:sp>
      <p:sp>
        <p:nvSpPr>
          <p:cNvPr id="13325" name="Oval 37"/>
          <p:cNvSpPr>
            <a:spLocks noChangeArrowheads="1"/>
          </p:cNvSpPr>
          <p:nvPr/>
        </p:nvSpPr>
        <p:spPr bwMode="auto">
          <a:xfrm>
            <a:off x="6934200" y="3429000"/>
            <a:ext cx="76200" cy="76200"/>
          </a:xfrm>
          <a:prstGeom prst="ellipse">
            <a:avLst/>
          </a:prstGeom>
          <a:solidFill>
            <a:srgbClr val="66CCFF"/>
          </a:solidFill>
          <a:ln w="9525">
            <a:solidFill>
              <a:schemeClr val="tx1"/>
            </a:solidFill>
            <a:round/>
            <a:headEnd/>
            <a:tailEnd/>
          </a:ln>
        </p:spPr>
        <p:txBody>
          <a:bodyPr wrap="none" anchor="ctr"/>
          <a:lstStyle/>
          <a:p>
            <a:endParaRPr lang="en-US"/>
          </a:p>
        </p:txBody>
      </p:sp>
      <p:sp>
        <p:nvSpPr>
          <p:cNvPr id="13326" name="Oval 38"/>
          <p:cNvSpPr>
            <a:spLocks noChangeArrowheads="1"/>
          </p:cNvSpPr>
          <p:nvPr/>
        </p:nvSpPr>
        <p:spPr bwMode="auto">
          <a:xfrm>
            <a:off x="7010400" y="3733800"/>
            <a:ext cx="76200" cy="76200"/>
          </a:xfrm>
          <a:prstGeom prst="ellipse">
            <a:avLst/>
          </a:prstGeom>
          <a:solidFill>
            <a:srgbClr val="66CCFF"/>
          </a:solidFill>
          <a:ln w="9525">
            <a:solidFill>
              <a:schemeClr val="tx1"/>
            </a:solidFill>
            <a:round/>
            <a:headEnd/>
            <a:tailEnd/>
          </a:ln>
        </p:spPr>
        <p:txBody>
          <a:bodyPr wrap="none" anchor="ctr"/>
          <a:lstStyle/>
          <a:p>
            <a:endParaRPr lang="en-US"/>
          </a:p>
        </p:txBody>
      </p:sp>
      <p:sp>
        <p:nvSpPr>
          <p:cNvPr id="13327" name="Oval 39"/>
          <p:cNvSpPr>
            <a:spLocks noChangeArrowheads="1"/>
          </p:cNvSpPr>
          <p:nvPr/>
        </p:nvSpPr>
        <p:spPr bwMode="auto">
          <a:xfrm>
            <a:off x="6248400" y="3581400"/>
            <a:ext cx="76200" cy="76200"/>
          </a:xfrm>
          <a:prstGeom prst="ellipse">
            <a:avLst/>
          </a:prstGeom>
          <a:solidFill>
            <a:srgbClr val="66CCFF"/>
          </a:solidFill>
          <a:ln w="9525">
            <a:solidFill>
              <a:schemeClr val="tx1"/>
            </a:solidFill>
            <a:round/>
            <a:headEnd/>
            <a:tailEnd/>
          </a:ln>
        </p:spPr>
        <p:txBody>
          <a:bodyPr wrap="none" anchor="ctr"/>
          <a:lstStyle/>
          <a:p>
            <a:endParaRPr lang="en-US"/>
          </a:p>
        </p:txBody>
      </p:sp>
      <p:sp>
        <p:nvSpPr>
          <p:cNvPr id="13328" name="Oval 40"/>
          <p:cNvSpPr>
            <a:spLocks noChangeArrowheads="1"/>
          </p:cNvSpPr>
          <p:nvPr/>
        </p:nvSpPr>
        <p:spPr bwMode="auto">
          <a:xfrm>
            <a:off x="7239000" y="3505200"/>
            <a:ext cx="76200" cy="76200"/>
          </a:xfrm>
          <a:prstGeom prst="ellipse">
            <a:avLst/>
          </a:prstGeom>
          <a:solidFill>
            <a:srgbClr val="66CCFF"/>
          </a:solidFill>
          <a:ln w="9525">
            <a:solidFill>
              <a:schemeClr val="tx1"/>
            </a:solidFill>
            <a:round/>
            <a:headEnd/>
            <a:tailEnd/>
          </a:ln>
        </p:spPr>
        <p:txBody>
          <a:bodyPr wrap="none" anchor="ctr"/>
          <a:lstStyle/>
          <a:p>
            <a:endParaRPr lang="en-US"/>
          </a:p>
        </p:txBody>
      </p:sp>
      <p:sp>
        <p:nvSpPr>
          <p:cNvPr id="13329" name="Oval 41"/>
          <p:cNvSpPr>
            <a:spLocks noChangeArrowheads="1"/>
          </p:cNvSpPr>
          <p:nvPr/>
        </p:nvSpPr>
        <p:spPr bwMode="auto">
          <a:xfrm>
            <a:off x="6781800" y="3962400"/>
            <a:ext cx="76200" cy="76200"/>
          </a:xfrm>
          <a:prstGeom prst="ellipse">
            <a:avLst/>
          </a:prstGeom>
          <a:solidFill>
            <a:srgbClr val="66CCFF"/>
          </a:solidFill>
          <a:ln w="9525">
            <a:solidFill>
              <a:schemeClr val="tx1"/>
            </a:solidFill>
            <a:round/>
            <a:headEnd/>
            <a:tailEnd/>
          </a:ln>
        </p:spPr>
        <p:txBody>
          <a:bodyPr wrap="none" anchor="ctr"/>
          <a:lstStyle/>
          <a:p>
            <a:endParaRPr lang="en-US"/>
          </a:p>
        </p:txBody>
      </p:sp>
      <p:sp>
        <p:nvSpPr>
          <p:cNvPr id="13330" name="Oval 42"/>
          <p:cNvSpPr>
            <a:spLocks noChangeArrowheads="1"/>
          </p:cNvSpPr>
          <p:nvPr/>
        </p:nvSpPr>
        <p:spPr bwMode="auto">
          <a:xfrm>
            <a:off x="6019800" y="3352800"/>
            <a:ext cx="76200" cy="76200"/>
          </a:xfrm>
          <a:prstGeom prst="ellipse">
            <a:avLst/>
          </a:prstGeom>
          <a:solidFill>
            <a:srgbClr val="66CCFF"/>
          </a:solidFill>
          <a:ln w="9525">
            <a:solidFill>
              <a:schemeClr val="tx1"/>
            </a:solidFill>
            <a:round/>
            <a:headEnd/>
            <a:tailEnd/>
          </a:ln>
        </p:spPr>
        <p:txBody>
          <a:bodyPr wrap="none" anchor="ctr"/>
          <a:lstStyle/>
          <a:p>
            <a:endParaRPr lang="en-US"/>
          </a:p>
        </p:txBody>
      </p:sp>
      <p:sp>
        <p:nvSpPr>
          <p:cNvPr id="13331" name="Oval 43"/>
          <p:cNvSpPr>
            <a:spLocks noChangeArrowheads="1"/>
          </p:cNvSpPr>
          <p:nvPr/>
        </p:nvSpPr>
        <p:spPr bwMode="auto">
          <a:xfrm>
            <a:off x="6934200" y="3048000"/>
            <a:ext cx="76200" cy="76200"/>
          </a:xfrm>
          <a:prstGeom prst="ellipse">
            <a:avLst/>
          </a:prstGeom>
          <a:solidFill>
            <a:srgbClr val="66CCFF"/>
          </a:solidFill>
          <a:ln w="9525">
            <a:solidFill>
              <a:schemeClr val="tx1"/>
            </a:solidFill>
            <a:round/>
            <a:headEnd/>
            <a:tailEnd/>
          </a:ln>
        </p:spPr>
        <p:txBody>
          <a:bodyPr wrap="none" anchor="ctr"/>
          <a:lstStyle/>
          <a:p>
            <a:endParaRPr lang="en-US"/>
          </a:p>
        </p:txBody>
      </p:sp>
      <p:sp>
        <p:nvSpPr>
          <p:cNvPr id="13332" name="Oval 44"/>
          <p:cNvSpPr>
            <a:spLocks noChangeArrowheads="1"/>
          </p:cNvSpPr>
          <p:nvPr/>
        </p:nvSpPr>
        <p:spPr bwMode="auto">
          <a:xfrm>
            <a:off x="6400800" y="2819400"/>
            <a:ext cx="76200" cy="76200"/>
          </a:xfrm>
          <a:prstGeom prst="ellipse">
            <a:avLst/>
          </a:prstGeom>
          <a:solidFill>
            <a:srgbClr val="66CCFF"/>
          </a:solidFill>
          <a:ln w="9525">
            <a:solidFill>
              <a:schemeClr val="tx1"/>
            </a:solidFill>
            <a:round/>
            <a:headEnd/>
            <a:tailEnd/>
          </a:ln>
        </p:spPr>
        <p:txBody>
          <a:bodyPr wrap="none" anchor="ctr"/>
          <a:lstStyle/>
          <a:p>
            <a:endParaRPr lang="en-US"/>
          </a:p>
        </p:txBody>
      </p:sp>
      <p:sp>
        <p:nvSpPr>
          <p:cNvPr id="13333" name="Oval 45"/>
          <p:cNvSpPr>
            <a:spLocks noChangeArrowheads="1"/>
          </p:cNvSpPr>
          <p:nvPr/>
        </p:nvSpPr>
        <p:spPr bwMode="auto">
          <a:xfrm>
            <a:off x="7086600" y="3276600"/>
            <a:ext cx="76200" cy="76200"/>
          </a:xfrm>
          <a:prstGeom prst="ellipse">
            <a:avLst/>
          </a:prstGeom>
          <a:solidFill>
            <a:srgbClr val="66CCFF"/>
          </a:solidFill>
          <a:ln w="9525">
            <a:solidFill>
              <a:schemeClr val="tx1"/>
            </a:solidFill>
            <a:round/>
            <a:headEnd/>
            <a:tailEnd/>
          </a:ln>
        </p:spPr>
        <p:txBody>
          <a:bodyPr wrap="none" anchor="ctr"/>
          <a:lstStyle/>
          <a:p>
            <a:endParaRPr lang="en-US"/>
          </a:p>
        </p:txBody>
      </p:sp>
      <p:sp>
        <p:nvSpPr>
          <p:cNvPr id="13334" name="Oval 46"/>
          <p:cNvSpPr>
            <a:spLocks noChangeArrowheads="1"/>
          </p:cNvSpPr>
          <p:nvPr/>
        </p:nvSpPr>
        <p:spPr bwMode="auto">
          <a:xfrm>
            <a:off x="6477000" y="3657600"/>
            <a:ext cx="76200" cy="76200"/>
          </a:xfrm>
          <a:prstGeom prst="ellipse">
            <a:avLst/>
          </a:prstGeom>
          <a:solidFill>
            <a:srgbClr val="66CCFF"/>
          </a:solidFill>
          <a:ln w="9525">
            <a:solidFill>
              <a:schemeClr val="tx1"/>
            </a:solidFill>
            <a:round/>
            <a:headEnd/>
            <a:tailEnd/>
          </a:ln>
        </p:spPr>
        <p:txBody>
          <a:bodyPr wrap="none" anchor="ctr"/>
          <a:lstStyle/>
          <a:p>
            <a:endParaRPr lang="en-US"/>
          </a:p>
        </p:txBody>
      </p:sp>
      <p:sp>
        <p:nvSpPr>
          <p:cNvPr id="13335" name="Oval 47"/>
          <p:cNvSpPr>
            <a:spLocks noChangeArrowheads="1"/>
          </p:cNvSpPr>
          <p:nvPr/>
        </p:nvSpPr>
        <p:spPr bwMode="auto">
          <a:xfrm>
            <a:off x="6248400" y="3200400"/>
            <a:ext cx="76200" cy="76200"/>
          </a:xfrm>
          <a:prstGeom prst="ellipse">
            <a:avLst/>
          </a:prstGeom>
          <a:solidFill>
            <a:srgbClr val="66CCFF"/>
          </a:solidFill>
          <a:ln w="9525">
            <a:solidFill>
              <a:schemeClr val="tx1"/>
            </a:solidFill>
            <a:round/>
            <a:headEnd/>
            <a:tailEnd/>
          </a:ln>
        </p:spPr>
        <p:txBody>
          <a:bodyPr wrap="none" anchor="ctr"/>
          <a:lstStyle/>
          <a:p>
            <a:endParaRPr lang="en-US"/>
          </a:p>
        </p:txBody>
      </p:sp>
      <p:sp>
        <p:nvSpPr>
          <p:cNvPr id="13336" name="Oval 48"/>
          <p:cNvSpPr>
            <a:spLocks noChangeArrowheads="1"/>
          </p:cNvSpPr>
          <p:nvPr/>
        </p:nvSpPr>
        <p:spPr bwMode="auto">
          <a:xfrm>
            <a:off x="6781800" y="3048000"/>
            <a:ext cx="76200" cy="76200"/>
          </a:xfrm>
          <a:prstGeom prst="ellipse">
            <a:avLst/>
          </a:prstGeom>
          <a:solidFill>
            <a:srgbClr val="66CCFF"/>
          </a:solidFill>
          <a:ln w="9525">
            <a:solidFill>
              <a:schemeClr val="tx1"/>
            </a:solidFill>
            <a:round/>
            <a:headEnd/>
            <a:tailEnd/>
          </a:ln>
        </p:spPr>
        <p:txBody>
          <a:bodyPr wrap="none" anchor="ctr"/>
          <a:lstStyle/>
          <a:p>
            <a:endParaRPr lang="en-US"/>
          </a:p>
        </p:txBody>
      </p:sp>
      <p:sp>
        <p:nvSpPr>
          <p:cNvPr id="13337" name="Oval 49"/>
          <p:cNvSpPr>
            <a:spLocks noChangeArrowheads="1"/>
          </p:cNvSpPr>
          <p:nvPr/>
        </p:nvSpPr>
        <p:spPr bwMode="auto">
          <a:xfrm>
            <a:off x="6934200" y="2819400"/>
            <a:ext cx="76200" cy="76200"/>
          </a:xfrm>
          <a:prstGeom prst="ellipse">
            <a:avLst/>
          </a:prstGeom>
          <a:solidFill>
            <a:srgbClr val="66CCFF"/>
          </a:solidFill>
          <a:ln w="9525">
            <a:solidFill>
              <a:schemeClr val="tx1"/>
            </a:solidFill>
            <a:round/>
            <a:headEnd/>
            <a:tailEnd/>
          </a:ln>
        </p:spPr>
        <p:txBody>
          <a:bodyPr wrap="none" anchor="ctr"/>
          <a:lstStyle/>
          <a:p>
            <a:endParaRPr lang="en-US"/>
          </a:p>
        </p:txBody>
      </p:sp>
      <p:sp>
        <p:nvSpPr>
          <p:cNvPr id="13338" name="Oval 50"/>
          <p:cNvSpPr>
            <a:spLocks noChangeArrowheads="1"/>
          </p:cNvSpPr>
          <p:nvPr/>
        </p:nvSpPr>
        <p:spPr bwMode="auto">
          <a:xfrm>
            <a:off x="6172200" y="3048000"/>
            <a:ext cx="76200" cy="76200"/>
          </a:xfrm>
          <a:prstGeom prst="ellipse">
            <a:avLst/>
          </a:prstGeom>
          <a:solidFill>
            <a:srgbClr val="66CCFF"/>
          </a:solidFill>
          <a:ln w="9525">
            <a:solidFill>
              <a:schemeClr val="tx1"/>
            </a:solidFill>
            <a:round/>
            <a:headEnd/>
            <a:tailEnd/>
          </a:ln>
        </p:spPr>
        <p:txBody>
          <a:bodyPr wrap="none" anchor="ctr"/>
          <a:lstStyle/>
          <a:p>
            <a:endParaRPr lang="en-US"/>
          </a:p>
        </p:txBody>
      </p:sp>
      <p:sp>
        <p:nvSpPr>
          <p:cNvPr id="13339" name="Oval 51"/>
          <p:cNvSpPr>
            <a:spLocks noChangeArrowheads="1"/>
          </p:cNvSpPr>
          <p:nvPr/>
        </p:nvSpPr>
        <p:spPr bwMode="auto">
          <a:xfrm>
            <a:off x="6400800" y="3124200"/>
            <a:ext cx="76200" cy="76200"/>
          </a:xfrm>
          <a:prstGeom prst="ellipse">
            <a:avLst/>
          </a:prstGeom>
          <a:solidFill>
            <a:srgbClr val="66CCFF"/>
          </a:solidFill>
          <a:ln w="9525">
            <a:solidFill>
              <a:schemeClr val="tx1"/>
            </a:solidFill>
            <a:round/>
            <a:headEnd/>
            <a:tailEnd/>
          </a:ln>
        </p:spPr>
        <p:txBody>
          <a:bodyPr wrap="none" anchor="ctr"/>
          <a:lstStyle/>
          <a:p>
            <a:endParaRPr lang="en-US"/>
          </a:p>
        </p:txBody>
      </p:sp>
      <p:sp>
        <p:nvSpPr>
          <p:cNvPr id="13340" name="Oval 52"/>
          <p:cNvSpPr>
            <a:spLocks noChangeArrowheads="1"/>
          </p:cNvSpPr>
          <p:nvPr/>
        </p:nvSpPr>
        <p:spPr bwMode="auto">
          <a:xfrm>
            <a:off x="6553200" y="3124200"/>
            <a:ext cx="76200" cy="76200"/>
          </a:xfrm>
          <a:prstGeom prst="ellipse">
            <a:avLst/>
          </a:prstGeom>
          <a:solidFill>
            <a:srgbClr val="66CCFF"/>
          </a:solidFill>
          <a:ln w="9525">
            <a:solidFill>
              <a:schemeClr val="tx1"/>
            </a:solidFill>
            <a:round/>
            <a:headEnd/>
            <a:tailEnd/>
          </a:ln>
        </p:spPr>
        <p:txBody>
          <a:bodyPr wrap="none" anchor="ctr"/>
          <a:lstStyle/>
          <a:p>
            <a:endParaRPr lang="en-US"/>
          </a:p>
        </p:txBody>
      </p:sp>
      <p:sp>
        <p:nvSpPr>
          <p:cNvPr id="13341" name="Oval 53"/>
          <p:cNvSpPr>
            <a:spLocks noChangeArrowheads="1"/>
          </p:cNvSpPr>
          <p:nvPr/>
        </p:nvSpPr>
        <p:spPr bwMode="auto">
          <a:xfrm>
            <a:off x="6705600" y="3429000"/>
            <a:ext cx="76200" cy="76200"/>
          </a:xfrm>
          <a:prstGeom prst="ellipse">
            <a:avLst/>
          </a:prstGeom>
          <a:solidFill>
            <a:srgbClr val="66CCFF"/>
          </a:solidFill>
          <a:ln w="9525">
            <a:solidFill>
              <a:schemeClr val="tx1"/>
            </a:solidFill>
            <a:round/>
            <a:headEnd/>
            <a:tailEnd/>
          </a:ln>
        </p:spPr>
        <p:txBody>
          <a:bodyPr wrap="none" anchor="ctr"/>
          <a:lstStyle/>
          <a:p>
            <a:endParaRPr lang="en-US"/>
          </a:p>
        </p:txBody>
      </p:sp>
      <p:sp>
        <p:nvSpPr>
          <p:cNvPr id="13342" name="Oval 54"/>
          <p:cNvSpPr>
            <a:spLocks noChangeArrowheads="1"/>
          </p:cNvSpPr>
          <p:nvPr/>
        </p:nvSpPr>
        <p:spPr bwMode="auto">
          <a:xfrm>
            <a:off x="6858000" y="3581400"/>
            <a:ext cx="76200" cy="76200"/>
          </a:xfrm>
          <a:prstGeom prst="ellipse">
            <a:avLst/>
          </a:prstGeom>
          <a:solidFill>
            <a:srgbClr val="66CCFF"/>
          </a:solidFill>
          <a:ln w="9525">
            <a:solidFill>
              <a:schemeClr val="tx1"/>
            </a:solidFill>
            <a:round/>
            <a:headEnd/>
            <a:tailEnd/>
          </a:ln>
        </p:spPr>
        <p:txBody>
          <a:bodyPr wrap="none" anchor="ctr"/>
          <a:lstStyle/>
          <a:p>
            <a:endParaRPr lang="en-US"/>
          </a:p>
        </p:txBody>
      </p:sp>
      <p:sp>
        <p:nvSpPr>
          <p:cNvPr id="13343" name="Oval 55"/>
          <p:cNvSpPr>
            <a:spLocks noChangeArrowheads="1"/>
          </p:cNvSpPr>
          <p:nvPr/>
        </p:nvSpPr>
        <p:spPr bwMode="auto">
          <a:xfrm>
            <a:off x="7010400" y="3733800"/>
            <a:ext cx="76200" cy="76200"/>
          </a:xfrm>
          <a:prstGeom prst="ellipse">
            <a:avLst/>
          </a:prstGeom>
          <a:solidFill>
            <a:srgbClr val="66CCFF"/>
          </a:solidFill>
          <a:ln w="9525">
            <a:solidFill>
              <a:schemeClr val="tx1"/>
            </a:solidFill>
            <a:round/>
            <a:headEnd/>
            <a:tailEnd/>
          </a:ln>
        </p:spPr>
        <p:txBody>
          <a:bodyPr wrap="none" anchor="ctr"/>
          <a:lstStyle/>
          <a:p>
            <a:endParaRPr lang="en-US"/>
          </a:p>
        </p:txBody>
      </p:sp>
      <p:sp>
        <p:nvSpPr>
          <p:cNvPr id="13344" name="Oval 56"/>
          <p:cNvSpPr>
            <a:spLocks noChangeArrowheads="1"/>
          </p:cNvSpPr>
          <p:nvPr/>
        </p:nvSpPr>
        <p:spPr bwMode="auto">
          <a:xfrm>
            <a:off x="6400800" y="3810000"/>
            <a:ext cx="76200" cy="76200"/>
          </a:xfrm>
          <a:prstGeom prst="ellipse">
            <a:avLst/>
          </a:prstGeom>
          <a:solidFill>
            <a:srgbClr val="66CCFF"/>
          </a:solidFill>
          <a:ln w="9525">
            <a:solidFill>
              <a:schemeClr val="tx1"/>
            </a:solidFill>
            <a:round/>
            <a:headEnd/>
            <a:tailEnd/>
          </a:ln>
        </p:spPr>
        <p:txBody>
          <a:bodyPr wrap="none" anchor="ctr"/>
          <a:lstStyle/>
          <a:p>
            <a:endParaRPr lang="en-US"/>
          </a:p>
        </p:txBody>
      </p:sp>
      <p:sp>
        <p:nvSpPr>
          <p:cNvPr id="13345" name="Oval 57"/>
          <p:cNvSpPr>
            <a:spLocks noChangeArrowheads="1"/>
          </p:cNvSpPr>
          <p:nvPr/>
        </p:nvSpPr>
        <p:spPr bwMode="auto">
          <a:xfrm>
            <a:off x="7239000" y="3886200"/>
            <a:ext cx="76200" cy="76200"/>
          </a:xfrm>
          <a:prstGeom prst="ellipse">
            <a:avLst/>
          </a:prstGeom>
          <a:solidFill>
            <a:srgbClr val="66CCFF"/>
          </a:solidFill>
          <a:ln w="9525">
            <a:solidFill>
              <a:schemeClr val="tx1"/>
            </a:solidFill>
            <a:round/>
            <a:headEnd/>
            <a:tailEnd/>
          </a:ln>
        </p:spPr>
        <p:txBody>
          <a:bodyPr wrap="none" anchor="ctr"/>
          <a:lstStyle/>
          <a:p>
            <a:endParaRPr lang="en-US"/>
          </a:p>
        </p:txBody>
      </p:sp>
      <p:sp>
        <p:nvSpPr>
          <p:cNvPr id="13346" name="Oval 58"/>
          <p:cNvSpPr>
            <a:spLocks noChangeArrowheads="1"/>
          </p:cNvSpPr>
          <p:nvPr/>
        </p:nvSpPr>
        <p:spPr bwMode="auto">
          <a:xfrm>
            <a:off x="6705600" y="2743200"/>
            <a:ext cx="76200" cy="76200"/>
          </a:xfrm>
          <a:prstGeom prst="ellipse">
            <a:avLst/>
          </a:prstGeom>
          <a:solidFill>
            <a:srgbClr val="66CCFF"/>
          </a:solidFill>
          <a:ln w="9525">
            <a:solidFill>
              <a:schemeClr val="tx1"/>
            </a:solidFill>
            <a:round/>
            <a:headEnd/>
            <a:tailEnd/>
          </a:ln>
        </p:spPr>
        <p:txBody>
          <a:bodyPr wrap="none" anchor="ctr"/>
          <a:lstStyle/>
          <a:p>
            <a:endParaRPr lang="en-US"/>
          </a:p>
        </p:txBody>
      </p:sp>
      <p:sp>
        <p:nvSpPr>
          <p:cNvPr id="13347" name="Oval 59"/>
          <p:cNvSpPr>
            <a:spLocks noChangeArrowheads="1"/>
          </p:cNvSpPr>
          <p:nvPr/>
        </p:nvSpPr>
        <p:spPr bwMode="auto">
          <a:xfrm>
            <a:off x="7162800" y="2895600"/>
            <a:ext cx="76200" cy="76200"/>
          </a:xfrm>
          <a:prstGeom prst="ellipse">
            <a:avLst/>
          </a:prstGeom>
          <a:solidFill>
            <a:srgbClr val="66CCFF"/>
          </a:solidFill>
          <a:ln w="9525">
            <a:solidFill>
              <a:schemeClr val="tx1"/>
            </a:solidFill>
            <a:round/>
            <a:headEnd/>
            <a:tailEnd/>
          </a:ln>
        </p:spPr>
        <p:txBody>
          <a:bodyPr wrap="none" anchor="ctr"/>
          <a:lstStyle/>
          <a:p>
            <a:endParaRPr lang="en-US"/>
          </a:p>
        </p:txBody>
      </p:sp>
      <p:sp>
        <p:nvSpPr>
          <p:cNvPr id="13348" name="Rectangle 60"/>
          <p:cNvSpPr>
            <a:spLocks noGrp="1" noChangeArrowheads="1"/>
          </p:cNvSpPr>
          <p:nvPr>
            <p:ph type="body" idx="1"/>
          </p:nvPr>
        </p:nvSpPr>
        <p:spPr>
          <a:xfrm>
            <a:off x="381000" y="4419600"/>
            <a:ext cx="8610600" cy="2057400"/>
          </a:xfrm>
        </p:spPr>
        <p:txBody>
          <a:bodyPr/>
          <a:lstStyle/>
          <a:p>
            <a:pPr eaLnBrk="1" hangingPunct="1">
              <a:lnSpc>
                <a:spcPct val="90000"/>
              </a:lnSpc>
            </a:pPr>
            <a:r>
              <a:rPr lang="en-US" sz="2400" dirty="0" smtClean="0">
                <a:solidFill>
                  <a:srgbClr val="C00000"/>
                </a:solidFill>
              </a:rPr>
              <a:t>Temperature difference destroyed</a:t>
            </a:r>
          </a:p>
          <a:p>
            <a:pPr eaLnBrk="1" hangingPunct="1">
              <a:lnSpc>
                <a:spcPct val="90000"/>
              </a:lnSpc>
            </a:pPr>
            <a:r>
              <a:rPr lang="en-US" sz="2100" dirty="0" smtClean="0"/>
              <a:t>Ice molecules mixed throughout the water</a:t>
            </a:r>
          </a:p>
          <a:p>
            <a:pPr eaLnBrk="1" hangingPunct="1">
              <a:lnSpc>
                <a:spcPct val="90000"/>
              </a:lnSpc>
            </a:pPr>
            <a:r>
              <a:rPr lang="en-US" sz="2100" dirty="0" smtClean="0"/>
              <a:t>We can refreeze the glass, but nature </a:t>
            </a:r>
            <a:r>
              <a:rPr lang="en-US" sz="2100" i="1" dirty="0" smtClean="0"/>
              <a:t>by itself</a:t>
            </a:r>
            <a:r>
              <a:rPr lang="en-US" sz="2100" dirty="0" smtClean="0"/>
              <a:t> will never recreate the blue cube separate from the frozen water.</a:t>
            </a:r>
          </a:p>
          <a:p>
            <a:pPr eaLnBrk="1" hangingPunct="1">
              <a:lnSpc>
                <a:spcPct val="90000"/>
              </a:lnSpc>
            </a:pPr>
            <a:r>
              <a:rPr lang="en-US" sz="2100" dirty="0" smtClean="0"/>
              <a:t>To recover the original “system” we must grab each original ice molecule, return it to the ice cube tray, and refreeze it.</a:t>
            </a:r>
          </a:p>
        </p:txBody>
      </p:sp>
      <p:sp>
        <p:nvSpPr>
          <p:cNvPr id="3" name="Freeform 2"/>
          <p:cNvSpPr/>
          <p:nvPr/>
        </p:nvSpPr>
        <p:spPr>
          <a:xfrm>
            <a:off x="2628900" y="1496271"/>
            <a:ext cx="5612857" cy="1607413"/>
          </a:xfrm>
          <a:custGeom>
            <a:avLst/>
            <a:gdLst>
              <a:gd name="connsiteX0" fmla="*/ 5037992 w 5575607"/>
              <a:gd name="connsiteY0" fmla="*/ 1607413 h 1699996"/>
              <a:gd name="connsiteX1" fmla="*/ 5134708 w 5575607"/>
              <a:gd name="connsiteY1" fmla="*/ 1581036 h 1699996"/>
              <a:gd name="connsiteX2" fmla="*/ 5539154 w 5575607"/>
              <a:gd name="connsiteY2" fmla="*/ 438036 h 1699996"/>
              <a:gd name="connsiteX3" fmla="*/ 4097215 w 5575607"/>
              <a:gd name="connsiteY3" fmla="*/ 33590 h 1699996"/>
              <a:gd name="connsiteX4" fmla="*/ 0 w 5575607"/>
              <a:gd name="connsiteY4" fmla="*/ 51174 h 1699996"/>
              <a:gd name="connsiteX0" fmla="*/ 5037992 w 5566929"/>
              <a:gd name="connsiteY0" fmla="*/ 1607413 h 1607413"/>
              <a:gd name="connsiteX1" fmla="*/ 5539154 w 5566929"/>
              <a:gd name="connsiteY1" fmla="*/ 438036 h 1607413"/>
              <a:gd name="connsiteX2" fmla="*/ 4097215 w 5566929"/>
              <a:gd name="connsiteY2" fmla="*/ 33590 h 1607413"/>
              <a:gd name="connsiteX3" fmla="*/ 0 w 5566929"/>
              <a:gd name="connsiteY3" fmla="*/ 51174 h 1607413"/>
              <a:gd name="connsiteX0" fmla="*/ 5037992 w 5612857"/>
              <a:gd name="connsiteY0" fmla="*/ 1607413 h 1607413"/>
              <a:gd name="connsiteX1" fmla="*/ 5539154 w 5612857"/>
              <a:gd name="connsiteY1" fmla="*/ 438036 h 1607413"/>
              <a:gd name="connsiteX2" fmla="*/ 4097215 w 5612857"/>
              <a:gd name="connsiteY2" fmla="*/ 33590 h 1607413"/>
              <a:gd name="connsiteX3" fmla="*/ 0 w 5612857"/>
              <a:gd name="connsiteY3" fmla="*/ 51174 h 1607413"/>
            </a:gdLst>
            <a:ahLst/>
            <a:cxnLst>
              <a:cxn ang="0">
                <a:pos x="connsiteX0" y="connsiteY0"/>
              </a:cxn>
              <a:cxn ang="0">
                <a:pos x="connsiteX1" y="connsiteY1"/>
              </a:cxn>
              <a:cxn ang="0">
                <a:pos x="connsiteX2" y="connsiteY2"/>
              </a:cxn>
              <a:cxn ang="0">
                <a:pos x="connsiteX3" y="connsiteY3"/>
              </a:cxn>
            </a:cxnLst>
            <a:rect l="l" t="t" r="r" b="b"/>
            <a:pathLst>
              <a:path w="5612857" h="1607413">
                <a:moveTo>
                  <a:pt x="5037992" y="1607413"/>
                </a:moveTo>
                <a:cubicBezTo>
                  <a:pt x="5634771" y="1566016"/>
                  <a:pt x="5695950" y="700340"/>
                  <a:pt x="5539154" y="438036"/>
                </a:cubicBezTo>
                <a:cubicBezTo>
                  <a:pt x="5366239" y="180128"/>
                  <a:pt x="5020407" y="98067"/>
                  <a:pt x="4097215" y="33590"/>
                </a:cubicBezTo>
                <a:cubicBezTo>
                  <a:pt x="3174023" y="-30887"/>
                  <a:pt x="1587011" y="10143"/>
                  <a:pt x="0" y="51174"/>
                </a:cubicBezTo>
              </a:path>
            </a:pathLst>
          </a:custGeom>
          <a:noFill/>
          <a:ln>
            <a:solidFill>
              <a:srgbClr val="00B050"/>
            </a:solidFill>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92187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PVERSION" val="2006"/>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SLIDEGUID" val="723D67E0C2234C25B1BFA34F0BD58E07"/>
  <p:tag name="SLIDEID" val="723D67E0C2234C25B1BFA34F0BD58E07"/>
  <p:tag name="SLIDEORDER" val="1"/>
  <p:tag name="SLIDETYPE" val="Q"/>
  <p:tag name="DEMOGRAPHIC" val="False"/>
  <p:tag name="SPEEDSCORING" val="False"/>
  <p:tag name="VALUES" val="1¤2¤1¤1"/>
  <p:tag name="QUESTIONALIAS" val="When water freezes into ice"/>
  <p:tag name="ANSWERSALIAS" val="The entropy of the universe goes down.¤The entropy of the water/ice system goes down¤The entropy of the water/ice system goes up¤None of the above"/>
</p:tagLst>
</file>

<file path=ppt/tags/tag13.xml><?xml version="1.0" encoding="utf-8"?>
<p:tagLst xmlns:a="http://schemas.openxmlformats.org/drawingml/2006/main" xmlns:r="http://schemas.openxmlformats.org/officeDocument/2006/relationships" xmlns:p="http://schemas.openxmlformats.org/presentationml/2006/main">
  <p:tag name="TEXTLENGTH" val="149"/>
  <p:tag name="FONTSIZE" val="30"/>
  <p:tag name="BULLETTYPE" val="ppBulletAlphaLCParenRight"/>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SLIDEGUID" val="EF3C9985A9DA40E39E29E48C4EAB9D12"/>
  <p:tag name="SLIDEID" val="EF3C9985A9DA40E39E29E48C4EAB9D12"/>
  <p:tag name="SLIDEORDER" val="1"/>
  <p:tag name="SLIDETYPE" val="Q"/>
  <p:tag name="DEMOGRAPHIC" val="False"/>
  <p:tag name="SPEEDSCORING" val="False"/>
  <p:tag name="VALUES" val="1¤1¤2¤1"/>
  <p:tag name="QUESTIONALIAS" val="In a mass spectrometer, which fragments reach the detector first?"/>
  <p:tag name="ANSWERSALIAS" val="The most reactive fragments¤The heaviest fragments¤The lightest fragments¤The biggest fragments"/>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TEXTLENGTH" val="98"/>
  <p:tag name="FONTSIZE" val="30"/>
  <p:tag name="BULLETTYPE" val="ppBulletAlphaLCParenRight"/>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Lst>
</file>

<file path=ppt/tags/tag41.xml><?xml version="1.0" encoding="utf-8"?>
<p:tagLst xmlns:a="http://schemas.openxmlformats.org/drawingml/2006/main" xmlns:r="http://schemas.openxmlformats.org/officeDocument/2006/relationships" xmlns:p="http://schemas.openxmlformats.org/presentationml/2006/main">
  <p:tag name="SLIDEGUID" val="8EF3232A9C4243DC86CC249F679BE26A"/>
  <p:tag name="SLIDEID" val="8EF3232A9C4243DC86CC249F679BE26A"/>
  <p:tag name="SLIDEORDER" val="1"/>
  <p:tag name="SLIDETYPE" val="Q"/>
  <p:tag name="DEMOGRAPHIC" val="False"/>
  <p:tag name="TEAMASSIGN" val="False"/>
  <p:tag name="SPEEDSCORING" val="False"/>
  <p:tag name="CORRECTPOINTVALUE" val="2"/>
  <p:tag name="INCORRECTPOINTVALUE" val="1"/>
  <p:tag name="ZEROBASED" val="False"/>
  <p:tag name="DELIMITERS" val="3.1"/>
  <p:tag name="QUESTIONALIAS" val="A portion of the IR spectrum for each molecule is shown.  Formulate a hypothesis about what portion of the molecule gives rise to the sharp set of peaks labelled A?"/>
  <p:tag name="ANSWERSALIAS" val="OH group|smicln|Hydrocarbon part"/>
</p:tagLst>
</file>

<file path=ppt/tags/tag42.xml><?xml version="1.0" encoding="utf-8"?>
<p:tagLst xmlns:a="http://schemas.openxmlformats.org/drawingml/2006/main" xmlns:r="http://schemas.openxmlformats.org/officeDocument/2006/relationships" xmlns:p="http://schemas.openxmlformats.org/presentationml/2006/main">
  <p:tag name="TEXTLENGTH" val="26"/>
  <p:tag name="FONTSIZE" val="24"/>
  <p:tag name="BULLETTYPE" val="ppBulletArabicPeriod"/>
  <p:tag name="ANSWERTEXT" val="OH group&#10;Hydrocarbon part"/>
  <p:tag name="OLDNUMANSWERS" val="2"/>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Lst>
</file>

<file path=ppt/tags/tag44.xml><?xml version="1.0" encoding="utf-8"?>
<p:tagLst xmlns:a="http://schemas.openxmlformats.org/drawingml/2006/main" xmlns:r="http://schemas.openxmlformats.org/officeDocument/2006/relationships" xmlns:p="http://schemas.openxmlformats.org/presentationml/2006/main">
  <p:tag name="NOPREFERENCE" val="False"/>
</p:tagLst>
</file>

<file path=ppt/tags/tag45.xml><?xml version="1.0" encoding="utf-8"?>
<p:tagLst xmlns:a="http://schemas.openxmlformats.org/drawingml/2006/main" xmlns:r="http://schemas.openxmlformats.org/officeDocument/2006/relationships" xmlns:p="http://schemas.openxmlformats.org/presentationml/2006/main">
  <p:tag name="SLIDEGUID" val="EF3C9985A9DA40E39E29E48C4EAB9D12"/>
  <p:tag name="SLIDEID" val="EF3C9985A9DA40E39E29E48C4EAB9D12"/>
  <p:tag name="SLIDEORDER" val="1"/>
  <p:tag name="SLIDETYPE" val="Q"/>
  <p:tag name="DEMOGRAPHIC" val="False"/>
  <p:tag name="SPEEDSCORING" val="False"/>
  <p:tag name="VALUES" val="1¤1¤2¤1"/>
  <p:tag name="QUESTIONALIAS" val="In a mass spectrometer, which fragments reach the detector first?"/>
  <p:tag name="ANSWERSALIAS" val="The most reactive fragments¤The heaviest fragments¤The lightest fragments¤The biggest fragments"/>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Lst>
</file>

<file path=ppt/tags/tag47.xml><?xml version="1.0" encoding="utf-8"?>
<p:tagLst xmlns:a="http://schemas.openxmlformats.org/drawingml/2006/main" xmlns:r="http://schemas.openxmlformats.org/officeDocument/2006/relationships" xmlns:p="http://schemas.openxmlformats.org/presentationml/2006/main">
  <p:tag name="SLIDEGUID" val="EF3C9985A9DA40E39E29E48C4EAB9D12"/>
  <p:tag name="SLIDEID" val="EF3C9985A9DA40E39E29E48C4EAB9D12"/>
  <p:tag name="SLIDEORDER" val="1"/>
  <p:tag name="SLIDETYPE" val="Q"/>
  <p:tag name="DEMOGRAPHIC" val="False"/>
  <p:tag name="SPEEDSCORING" val="False"/>
  <p:tag name="VALUES" val="1¤1¤2¤1"/>
  <p:tag name="QUESTIONALIAS" val="In a mass spectrometer, which fragments reach the detector first?"/>
  <p:tag name="ANSWERSALIAS" val="The most reactive fragments¤The heaviest fragments¤The lightest fragments¤The biggest fragments"/>
</p:tagLst>
</file>

<file path=ppt/tags/tag48.xml><?xml version="1.0" encoding="utf-8"?>
<p:tagLst xmlns:a="http://schemas.openxmlformats.org/drawingml/2006/main" xmlns:r="http://schemas.openxmlformats.org/officeDocument/2006/relationships" xmlns:p="http://schemas.openxmlformats.org/presentationml/2006/main">
  <p:tag name="SLIDEGUID" val="EF3C9985A9DA40E39E29E48C4EAB9D12"/>
  <p:tag name="SLIDEID" val="EF3C9985A9DA40E39E29E48C4EAB9D12"/>
  <p:tag name="SLIDEORDER" val="1"/>
  <p:tag name="SLIDETYPE" val="Q"/>
  <p:tag name="DEMOGRAPHIC" val="False"/>
  <p:tag name="SPEEDSCORING" val="False"/>
  <p:tag name="VALUES" val="1¤1¤2¤1"/>
  <p:tag name="QUESTIONALIAS" val="In a mass spectrometer, which fragments reach the detector first?"/>
  <p:tag name="ANSWERSALIAS" val="The most reactive fragments¤The heaviest fragments¤The lightest fragments¤The biggest fragments"/>
</p:tagLst>
</file>

<file path=ppt/tags/tag49.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50.xml><?xml version="1.0" encoding="utf-8"?>
<p:tagLst xmlns:a="http://schemas.openxmlformats.org/drawingml/2006/main" xmlns:r="http://schemas.openxmlformats.org/officeDocument/2006/relationships" xmlns:p="http://schemas.openxmlformats.org/presentationml/2006/main">
  <p:tag name="SLIDEGUID" val="76BD2CB63FD44406B55B460052A32D26"/>
  <p:tag name="SLIDEID" val="76BD2CB63FD44406B55B460052A32D26"/>
  <p:tag name="SLIDEORDER" val="1"/>
  <p:tag name="SLIDETYPE" val="Q"/>
  <p:tag name="DEMOGRAPHIC" val="False"/>
  <p:tag name="SPEEDSCORING" val="False"/>
  <p:tag name="VALUES" val="1¤1¤2"/>
  <p:tag name="QUESTIONALIAS" val="Which way of writing the reaction of hydrogen with oxygen to make water best complies with conservation of matter and describes what happens?"/>
  <p:tag name="ANSWERSALIAS" val="H2 + O2 -&gt; H2O¤H2 + ½ O2 -&gt; H2O¤2H2 + O2 -&gt;2 H2O"/>
</p:tagLst>
</file>

<file path=ppt/tags/tag51.xml><?xml version="1.0" encoding="utf-8"?>
<p:tagLst xmlns:a="http://schemas.openxmlformats.org/drawingml/2006/main" xmlns:r="http://schemas.openxmlformats.org/officeDocument/2006/relationships" xmlns:p="http://schemas.openxmlformats.org/presentationml/2006/main">
  <p:tag name="TEXTLENGTH" val="52"/>
  <p:tag name="FONTSIZE" val="30"/>
  <p:tag name="BULLETTYPE" val="ppBulletAlphaLCParenRight"/>
</p:tagLst>
</file>

<file path=ppt/tags/tag52.xml><?xml version="1.0" encoding="utf-8"?>
<p:tagLst xmlns:a="http://schemas.openxmlformats.org/drawingml/2006/main" xmlns:r="http://schemas.openxmlformats.org/officeDocument/2006/relationships" xmlns:p="http://schemas.openxmlformats.org/presentationml/2006/main">
  <p:tag name="NOPREFERENCE" val="False"/>
</p:tagLst>
</file>

<file path=ppt/tags/tag53.xml><?xml version="1.0" encoding="utf-8"?>
<p:tagLst xmlns:a="http://schemas.openxmlformats.org/drawingml/2006/main" xmlns:r="http://schemas.openxmlformats.org/officeDocument/2006/relationships" xmlns:p="http://schemas.openxmlformats.org/presentationml/2006/main">
  <p:tag name="NOPREFERENCE" val="False"/>
</p:tagLst>
</file>

<file path=ppt/tags/tag54.xml><?xml version="1.0" encoding="utf-8"?>
<p:tagLst xmlns:a="http://schemas.openxmlformats.org/drawingml/2006/main" xmlns:r="http://schemas.openxmlformats.org/officeDocument/2006/relationships" xmlns:p="http://schemas.openxmlformats.org/presentationml/2006/main">
  <p:tag name="NOPREFERENCE" val="False"/>
</p:tagLst>
</file>

<file path=ppt/tags/tag55.xml><?xml version="1.0" encoding="utf-8"?>
<p:tagLst xmlns:a="http://schemas.openxmlformats.org/drawingml/2006/main" xmlns:r="http://schemas.openxmlformats.org/officeDocument/2006/relationships" xmlns:p="http://schemas.openxmlformats.org/presentationml/2006/main">
  <p:tag name="NOPREFERENCE" val="False"/>
</p:tagLst>
</file>

<file path=ppt/tags/tag56.xml><?xml version="1.0" encoding="utf-8"?>
<p:tagLst xmlns:a="http://schemas.openxmlformats.org/drawingml/2006/main" xmlns:r="http://schemas.openxmlformats.org/officeDocument/2006/relationships" xmlns:p="http://schemas.openxmlformats.org/presentationml/2006/main">
  <p:tag name="NOPREFERENCE" val="False"/>
</p:tagLst>
</file>

<file path=ppt/tags/tag57.xml><?xml version="1.0" encoding="utf-8"?>
<p:tagLst xmlns:a="http://schemas.openxmlformats.org/drawingml/2006/main" xmlns:r="http://schemas.openxmlformats.org/officeDocument/2006/relationships" xmlns:p="http://schemas.openxmlformats.org/presentationml/2006/main">
  <p:tag name="NOPREFERENCE" val="False"/>
</p:tagLst>
</file>

<file path=ppt/tags/tag58.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Edge">
  <a:themeElements>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fontScheme name="Edge">
      <a:majorFont>
        <a:latin typeface="Arial"/>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1120</TotalTime>
  <Words>2946</Words>
  <Application>Microsoft Office PowerPoint</Application>
  <PresentationFormat>On-screen Show (4:3)</PresentationFormat>
  <Paragraphs>475</Paragraphs>
  <Slides>72</Slides>
  <Notes>65</Notes>
  <HiddenSlides>0</HiddenSlides>
  <MMClips>4</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72</vt:i4>
      </vt:variant>
    </vt:vector>
  </HeadingPairs>
  <TitlesOfParts>
    <vt:vector size="75" baseType="lpstr">
      <vt:lpstr>Edge</vt:lpstr>
      <vt:lpstr>PHOTO-PAINT</vt:lpstr>
      <vt:lpstr>Equation</vt:lpstr>
      <vt:lpstr>Last Chapters Vote</vt:lpstr>
      <vt:lpstr>Midterm exam in 2 weeks</vt:lpstr>
      <vt:lpstr>Chapter 18: The law of increasing disorder</vt:lpstr>
      <vt:lpstr>The arrow of time</vt:lpstr>
      <vt:lpstr>Irreversible processes are all around us</vt:lpstr>
      <vt:lpstr>Reversible processes can occur with equal ease in the forward and backward direction</vt:lpstr>
      <vt:lpstr>The second law of Thermodynamics</vt:lpstr>
      <vt:lpstr>Getting a feel for entropy by example</vt:lpstr>
      <vt:lpstr>Example: Ice in water</vt:lpstr>
      <vt:lpstr>Molecules arranged in crystals have “order” Example: Ice crystals</vt:lpstr>
      <vt:lpstr>When water freezes into ice</vt:lpstr>
      <vt:lpstr>Getting a feel for entropy by example</vt:lpstr>
      <vt:lpstr>Take home lessons from the fridge</vt:lpstr>
      <vt:lpstr>What is the difference between temperature and heat?</vt:lpstr>
      <vt:lpstr>So what does it mean to increase entropy?</vt:lpstr>
      <vt:lpstr>So what does it mean to decrease entropy?</vt:lpstr>
      <vt:lpstr>Transforming Energy</vt:lpstr>
      <vt:lpstr>The steam engine</vt:lpstr>
      <vt:lpstr>Stirling Engines - </vt:lpstr>
      <vt:lpstr>Classification of the “order” of a form of energy</vt:lpstr>
      <vt:lpstr>Limits to efficiency</vt:lpstr>
      <vt:lpstr>Car Engine</vt:lpstr>
      <vt:lpstr>Trace the Order</vt:lpstr>
      <vt:lpstr>Why should you care about thermodynamics? We like to do things that take energy.</vt:lpstr>
      <vt:lpstr>Energy and thermodynamics</vt:lpstr>
      <vt:lpstr>The second law of thermodynamics</vt:lpstr>
      <vt:lpstr>PowerPoint Presentation</vt:lpstr>
      <vt:lpstr>Chapter 19: Atoms, Molecules, and Extended-Bonding Substances</vt:lpstr>
      <vt:lpstr>Chemical matter is classified into a number of types</vt:lpstr>
      <vt:lpstr>Elements vs Compounds</vt:lpstr>
      <vt:lpstr>Chemical Bonds</vt:lpstr>
      <vt:lpstr>How does bonding work?</vt:lpstr>
      <vt:lpstr>Writing chemical formulas for molecular matter</vt:lpstr>
      <vt:lpstr>Write down the chemical formula for these two molecules</vt:lpstr>
      <vt:lpstr>Chemical Formulas for Network/Extended  Matter </vt:lpstr>
      <vt:lpstr>Directional crystal growth</vt:lpstr>
      <vt:lpstr>Molecules have shapes</vt:lpstr>
      <vt:lpstr>The shape of a molecule is determined by molecular orbitals</vt:lpstr>
      <vt:lpstr>Molecules belong to families -- Hydrocarbons</vt:lpstr>
      <vt:lpstr>What are you spending $4 a gallon for?</vt:lpstr>
      <vt:lpstr>Another molecular family – Organic acids</vt:lpstr>
      <vt:lpstr>Amino Acids, the building blocks for protiens</vt:lpstr>
      <vt:lpstr>Deducing molecular formulae and structures: Time-of-Flight Mass Spectrometer</vt:lpstr>
      <vt:lpstr>What molecule does this mass spectrum represent?</vt:lpstr>
      <vt:lpstr>Deducing molecular structure with a mass spectrometer</vt:lpstr>
      <vt:lpstr> Motion within a molecule</vt:lpstr>
      <vt:lpstr>A simplified view of infrared spectroscopy</vt:lpstr>
      <vt:lpstr>IR spectroscopy can be used to deduce chemical formulas and structures</vt:lpstr>
      <vt:lpstr>A portion of the IR spectrum for each molecule is shown.  Formulate a hypothesis about what portion of the molecule gives rise to the sharp set of peaks labeled P?</vt:lpstr>
      <vt:lpstr>How do we deduce chemical formulas and structures?</vt:lpstr>
      <vt:lpstr>Principles of Chemical Reactivity </vt:lpstr>
      <vt:lpstr>Misconception</vt:lpstr>
      <vt:lpstr>Review Molecular Orbitals</vt:lpstr>
      <vt:lpstr>Shape of heat releasing Chemical Reaction</vt:lpstr>
      <vt:lpstr>Shape of Chemical Reaction Rate</vt:lpstr>
      <vt:lpstr>Conservation of Matter:  Balancing Chemical Reactions</vt:lpstr>
      <vt:lpstr>Which way of writing the reaction of hydrogen with oxygen to make water best complies with conservation of matter and describes what happens?</vt:lpstr>
      <vt:lpstr>Electrolysis</vt:lpstr>
      <vt:lpstr>Reactions Take Time</vt:lpstr>
      <vt:lpstr>Iron and Oxygen combine at different speeds depending on conditions</vt:lpstr>
      <vt:lpstr>Reactions Go at  Different Speeds</vt:lpstr>
      <vt:lpstr>What Governs Speed of a Reaction?</vt:lpstr>
      <vt:lpstr>The effect of entropy on reaction rates</vt:lpstr>
      <vt:lpstr>Effect of Energy</vt:lpstr>
      <vt:lpstr>Why doesn’t your diamond turn into pencil lead or burst into flames?</vt:lpstr>
      <vt:lpstr>Catalysts Decrease energy or increase entropy of activation without themselves being consumed; speed up rate</vt:lpstr>
      <vt:lpstr>Catalysts in biology</vt:lpstr>
      <vt:lpstr>Catalyzing the formation of water</vt:lpstr>
      <vt:lpstr>Catalytic converter</vt:lpstr>
      <vt:lpstr>Reactions are more likely to occur if</vt:lpstr>
      <vt:lpstr>Demo 1: Biodiesel production</vt:lpstr>
      <vt:lpstr>Demo 2: Paper combustion</vt:lpstr>
    </vt:vector>
  </TitlesOfParts>
  <Company>BYU Physics Department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Michael Ware</dc:creator>
  <cp:lastModifiedBy>Office</cp:lastModifiedBy>
  <cp:revision>82</cp:revision>
  <dcterms:created xsi:type="dcterms:W3CDTF">2005-01-11T04:20:06Z</dcterms:created>
  <dcterms:modified xsi:type="dcterms:W3CDTF">2012-02-25T03:04:16Z</dcterms:modified>
</cp:coreProperties>
</file>