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95" r:id="rId2"/>
    <p:sldId id="349" r:id="rId3"/>
    <p:sldId id="298" r:id="rId4"/>
    <p:sldId id="311" r:id="rId5"/>
    <p:sldId id="315" r:id="rId6"/>
    <p:sldId id="336" r:id="rId7"/>
    <p:sldId id="342" r:id="rId8"/>
    <p:sldId id="343" r:id="rId9"/>
    <p:sldId id="276" r:id="rId10"/>
    <p:sldId id="290" r:id="rId11"/>
    <p:sldId id="264" r:id="rId12"/>
    <p:sldId id="350" r:id="rId13"/>
    <p:sldId id="269" r:id="rId14"/>
    <p:sldId id="287" r:id="rId15"/>
  </p:sldIdLst>
  <p:sldSz cx="9144000" cy="6858000" type="screen4x3"/>
  <p:notesSz cx="7315200" cy="96012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1" autoAdjust="0"/>
  </p:normalViewPr>
  <p:slideViewPr>
    <p:cSldViewPr>
      <p:cViewPr>
        <p:scale>
          <a:sx n="66" d="100"/>
          <a:sy n="66" d="100"/>
        </p:scale>
        <p:origin x="-293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7AD4FAEE-D9DA-4662-BFD9-B41DCC2CC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48CF-4702-4261-BE57-79EBD6178E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4FAEE-D9DA-4662-BFD9-B41DCC2CC8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4FAEE-D9DA-4662-BFD9-B41DCC2CC8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4FAEE-D9DA-4662-BFD9-B41DCC2CC8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4FAEE-D9DA-4662-BFD9-B41DCC2CC8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4FAEE-D9DA-4662-BFD9-B41DCC2CC8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48CF-4702-4261-BE57-79EBD6178E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48CF-4702-4261-BE57-79EBD6178E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48CF-4702-4261-BE57-79EBD6178E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4FAEE-D9DA-4662-BFD9-B41DCC2CC8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4FAEE-D9DA-4662-BFD9-B41DCC2CC8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4FAEE-D9DA-4662-BFD9-B41DCC2CC8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4FAEE-D9DA-4662-BFD9-B41DCC2CC8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4FAEE-D9DA-4662-BFD9-B41DCC2CC8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B452B31F-063E-479F-AD2C-1EBB47461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D1FC9-DE57-429B-AAD4-AD9C151D7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3833C-6AC6-4FC6-8F34-7DEA462CD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C0CF9-21C1-4E84-814B-8E9021763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24495D48-3B12-44A4-A91E-194DB5A479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133A8-C5F7-4657-9F78-58C5FA3B2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716CA-0D7F-459E-BF3B-47DC04D6E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7A499-A0C4-45D5-99AA-3E6B21AD8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710D0-66D5-4889-AE8F-9F9537936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5B4D0-85A6-4BDD-A899-8B21FD66F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7D8D4-ECDD-47FC-A1E0-B244BEA85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6DC9-ADF1-4BC1-B078-42873721EF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32F3F-BA83-4BE0-A877-CAC3BB691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98C4B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98C4B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98C4B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08CB52C-9A0F-44F3-B313-75043F9E99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9" name="Line 7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PS1000\Chapter%2016\Rutherford%20Small.wmv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5.bin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hyperlink" Target="http://www.d.umn.edu/~pkiprof/ChemWebV2/AOs/3DMF/s-orb.3dmf" TargetMode="Externa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Chapters 15,16 and 17: Quiz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514600" y="1828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" name="Title 7"/>
          <p:cNvSpPr txBox="1">
            <a:spLocks/>
          </p:cNvSpPr>
          <p:nvPr/>
        </p:nvSpPr>
        <p:spPr bwMode="auto">
          <a:xfrm>
            <a:off x="381000" y="5943600"/>
            <a:ext cx="51054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Open book to page 203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Outermost electrons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25908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Chemical behavior is determined by the outermost electrons, called </a:t>
            </a:r>
            <a:r>
              <a:rPr lang="en-US" sz="2600" b="1" dirty="0" smtClean="0"/>
              <a:t>_______ </a:t>
            </a:r>
            <a:r>
              <a:rPr lang="en-US" sz="2600" dirty="0" smtClean="0"/>
              <a:t>electrons</a:t>
            </a:r>
          </a:p>
          <a:p>
            <a:pPr eaLnBrk="1" hangingPunct="1"/>
            <a:r>
              <a:rPr lang="en-US" sz="2600" dirty="0" smtClean="0"/>
              <a:t>Elements in the same column (group) of the periodic table have similar _______ electron structures, and are chemically similar.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62400"/>
            <a:ext cx="58674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924800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6248400" cy="1219200"/>
          </a:xfrm>
        </p:spPr>
        <p:txBody>
          <a:bodyPr/>
          <a:lstStyle/>
          <a:p>
            <a:pPr eaLnBrk="1" hangingPunct="1"/>
            <a:r>
              <a:rPr lang="en-US" sz="3300" dirty="0" smtClean="0"/>
              <a:t>Which 2 groups are the most reactive.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59725"/>
            <a:ext cx="7848600" cy="519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010400" y="228600"/>
            <a:ext cx="191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16,17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 dirty="0" smtClean="0"/>
              <a:t>Which group is the least reactive?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59725"/>
            <a:ext cx="7848600" cy="519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772400" y="1524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Ionization energy-What is it?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181600" cy="50292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lphaLcPeriod"/>
            </a:pPr>
            <a:r>
              <a:rPr lang="en-US" sz="2000" dirty="0" smtClean="0"/>
              <a:t>The energy required to bring an electron to the highest energy level</a:t>
            </a:r>
          </a:p>
          <a:p>
            <a:pPr marL="514350" indent="-514350" eaLnBrk="1" hangingPunct="1">
              <a:buFont typeface="+mj-lt"/>
              <a:buAutoNum type="alphaLcPeriod"/>
            </a:pPr>
            <a:r>
              <a:rPr lang="en-US" sz="2000" dirty="0" smtClean="0"/>
              <a:t>Energy required to free a valence shell electron from bound atomic state</a:t>
            </a:r>
          </a:p>
          <a:p>
            <a:pPr marL="514350" indent="-514350" eaLnBrk="1" hangingPunct="1">
              <a:buFont typeface="+mj-lt"/>
              <a:buAutoNum type="alphaLcPeriod"/>
            </a:pPr>
            <a:r>
              <a:rPr lang="en-US" sz="2000" dirty="0" smtClean="0"/>
              <a:t>Energy required for a reaction in free space</a:t>
            </a:r>
          </a:p>
          <a:p>
            <a:pPr marL="514350" indent="-514350" eaLnBrk="1" hangingPunct="1">
              <a:buFont typeface="+mj-lt"/>
              <a:buAutoNum type="alphaLcPeriod"/>
            </a:pPr>
            <a:r>
              <a:rPr lang="en-US" sz="2000" dirty="0" smtClean="0"/>
              <a:t>Energy of covalent ground state</a:t>
            </a:r>
          </a:p>
          <a:p>
            <a:pPr marL="514350" indent="-514350" eaLnBrk="1" hangingPunct="1">
              <a:buFont typeface="+mj-lt"/>
              <a:buAutoNum type="alphaLcPeriod"/>
            </a:pPr>
            <a:r>
              <a:rPr lang="en-US" sz="2000" dirty="0" smtClean="0"/>
              <a:t>Energy required to spin an inner shell electron from bound atomic state</a:t>
            </a:r>
          </a:p>
          <a:p>
            <a:pPr marL="514350" indent="-514350" eaLnBrk="1" hangingPunct="1">
              <a:buFont typeface="+mj-lt"/>
              <a:buAutoNum type="alphaLcPeriod"/>
            </a:pPr>
            <a:endParaRPr lang="en-US" sz="2000" dirty="0" smtClean="0"/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6589712" y="4030663"/>
            <a:ext cx="852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6589712" y="3403600"/>
            <a:ext cx="852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7289800" y="3114675"/>
            <a:ext cx="260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>
            <a:off x="6481762" y="3114675"/>
            <a:ext cx="260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6911975" y="3114675"/>
            <a:ext cx="261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>
            <a:off x="6589712" y="2727325"/>
            <a:ext cx="852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>
            <a:off x="7289800" y="2582863"/>
            <a:ext cx="260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3"/>
          <p:cNvSpPr>
            <a:spLocks noChangeShapeType="1"/>
          </p:cNvSpPr>
          <p:nvPr/>
        </p:nvSpPr>
        <p:spPr bwMode="auto">
          <a:xfrm>
            <a:off x="6481762" y="2582863"/>
            <a:ext cx="260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4"/>
          <p:cNvSpPr>
            <a:spLocks noChangeShapeType="1"/>
          </p:cNvSpPr>
          <p:nvPr/>
        </p:nvSpPr>
        <p:spPr bwMode="auto">
          <a:xfrm>
            <a:off x="6911975" y="2582863"/>
            <a:ext cx="261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5"/>
          <p:cNvSpPr>
            <a:spLocks noChangeShapeType="1"/>
          </p:cNvSpPr>
          <p:nvPr/>
        </p:nvSpPr>
        <p:spPr bwMode="auto">
          <a:xfrm>
            <a:off x="6858000" y="2438400"/>
            <a:ext cx="261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6"/>
          <p:cNvSpPr>
            <a:spLocks noChangeShapeType="1"/>
          </p:cNvSpPr>
          <p:nvPr/>
        </p:nvSpPr>
        <p:spPr bwMode="auto">
          <a:xfrm>
            <a:off x="6049962" y="2438400"/>
            <a:ext cx="260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7"/>
          <p:cNvSpPr>
            <a:spLocks noChangeShapeType="1"/>
          </p:cNvSpPr>
          <p:nvPr/>
        </p:nvSpPr>
        <p:spPr bwMode="auto">
          <a:xfrm>
            <a:off x="6427787" y="2438400"/>
            <a:ext cx="260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8"/>
          <p:cNvSpPr>
            <a:spLocks noChangeShapeType="1"/>
          </p:cNvSpPr>
          <p:nvPr/>
        </p:nvSpPr>
        <p:spPr bwMode="auto">
          <a:xfrm>
            <a:off x="7235825" y="2438400"/>
            <a:ext cx="260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9"/>
          <p:cNvSpPr>
            <a:spLocks noChangeShapeType="1"/>
          </p:cNvSpPr>
          <p:nvPr/>
        </p:nvSpPr>
        <p:spPr bwMode="auto">
          <a:xfrm>
            <a:off x="7613650" y="2438400"/>
            <a:ext cx="260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20"/>
          <p:cNvSpPr>
            <a:spLocks noChangeShapeType="1"/>
          </p:cNvSpPr>
          <p:nvPr/>
        </p:nvSpPr>
        <p:spPr bwMode="auto">
          <a:xfrm flipV="1">
            <a:off x="7339012" y="2921000"/>
            <a:ext cx="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99" name="Group 21"/>
          <p:cNvGrpSpPr>
            <a:grpSpLocks/>
          </p:cNvGrpSpPr>
          <p:nvPr/>
        </p:nvGrpSpPr>
        <p:grpSpPr bwMode="auto">
          <a:xfrm>
            <a:off x="6962775" y="2921000"/>
            <a:ext cx="106362" cy="144463"/>
            <a:chOff x="2928" y="2352"/>
            <a:chExt cx="96" cy="144"/>
          </a:xfrm>
        </p:grpSpPr>
        <p:sp>
          <p:nvSpPr>
            <p:cNvPr id="20516" name="Line 22"/>
            <p:cNvSpPr>
              <a:spLocks noChangeShapeType="1"/>
            </p:cNvSpPr>
            <p:nvPr/>
          </p:nvSpPr>
          <p:spPr bwMode="auto">
            <a:xfrm flipV="1">
              <a:off x="2928" y="235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Line 23"/>
            <p:cNvSpPr>
              <a:spLocks noChangeShapeType="1"/>
            </p:cNvSpPr>
            <p:nvPr/>
          </p:nvSpPr>
          <p:spPr bwMode="auto">
            <a:xfrm>
              <a:off x="3024" y="2356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0" name="Group 24"/>
          <p:cNvGrpSpPr>
            <a:grpSpLocks/>
          </p:cNvGrpSpPr>
          <p:nvPr/>
        </p:nvGrpSpPr>
        <p:grpSpPr bwMode="auto">
          <a:xfrm>
            <a:off x="6530975" y="2921000"/>
            <a:ext cx="107950" cy="144463"/>
            <a:chOff x="2544" y="2352"/>
            <a:chExt cx="96" cy="144"/>
          </a:xfrm>
        </p:grpSpPr>
        <p:sp>
          <p:nvSpPr>
            <p:cNvPr id="20514" name="Line 25"/>
            <p:cNvSpPr>
              <a:spLocks noChangeShapeType="1"/>
            </p:cNvSpPr>
            <p:nvPr/>
          </p:nvSpPr>
          <p:spPr bwMode="auto">
            <a:xfrm flipV="1">
              <a:off x="2544" y="235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Line 26"/>
            <p:cNvSpPr>
              <a:spLocks noChangeShapeType="1"/>
            </p:cNvSpPr>
            <p:nvPr/>
          </p:nvSpPr>
          <p:spPr bwMode="auto">
            <a:xfrm>
              <a:off x="2640" y="2356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1" name="Group 27"/>
          <p:cNvGrpSpPr>
            <a:grpSpLocks/>
          </p:cNvGrpSpPr>
          <p:nvPr/>
        </p:nvGrpSpPr>
        <p:grpSpPr bwMode="auto">
          <a:xfrm>
            <a:off x="6908800" y="3209925"/>
            <a:ext cx="106362" cy="146050"/>
            <a:chOff x="2880" y="2640"/>
            <a:chExt cx="96" cy="144"/>
          </a:xfrm>
        </p:grpSpPr>
        <p:sp>
          <p:nvSpPr>
            <p:cNvPr id="20512" name="Line 28"/>
            <p:cNvSpPr>
              <a:spLocks noChangeShapeType="1"/>
            </p:cNvSpPr>
            <p:nvPr/>
          </p:nvSpPr>
          <p:spPr bwMode="auto">
            <a:xfrm flipV="1">
              <a:off x="2880" y="264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Line 29"/>
            <p:cNvSpPr>
              <a:spLocks noChangeShapeType="1"/>
            </p:cNvSpPr>
            <p:nvPr/>
          </p:nvSpPr>
          <p:spPr bwMode="auto">
            <a:xfrm>
              <a:off x="2976" y="264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2" name="Group 30"/>
          <p:cNvGrpSpPr>
            <a:grpSpLocks/>
          </p:cNvGrpSpPr>
          <p:nvPr/>
        </p:nvGrpSpPr>
        <p:grpSpPr bwMode="auto">
          <a:xfrm>
            <a:off x="6962775" y="3838575"/>
            <a:ext cx="106362" cy="144463"/>
            <a:chOff x="2928" y="3264"/>
            <a:chExt cx="96" cy="144"/>
          </a:xfrm>
        </p:grpSpPr>
        <p:sp>
          <p:nvSpPr>
            <p:cNvPr id="20510" name="Line 31"/>
            <p:cNvSpPr>
              <a:spLocks noChangeShapeType="1"/>
            </p:cNvSpPr>
            <p:nvPr/>
          </p:nvSpPr>
          <p:spPr bwMode="auto">
            <a:xfrm flipV="1">
              <a:off x="2928" y="326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Line 32"/>
            <p:cNvSpPr>
              <a:spLocks noChangeShapeType="1"/>
            </p:cNvSpPr>
            <p:nvPr/>
          </p:nvSpPr>
          <p:spPr bwMode="auto">
            <a:xfrm>
              <a:off x="3024" y="3268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08" name="Oval 38"/>
          <p:cNvSpPr>
            <a:spLocks noChangeArrowheads="1"/>
          </p:cNvSpPr>
          <p:nvPr/>
        </p:nvSpPr>
        <p:spPr bwMode="auto">
          <a:xfrm>
            <a:off x="7259637" y="2962275"/>
            <a:ext cx="185738" cy="1968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848600" y="1524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Which of the following do you expect to have the largest ionization energy?</a:t>
            </a:r>
          </a:p>
        </p:txBody>
      </p:sp>
      <p:sp>
        <p:nvSpPr>
          <p:cNvPr id="2560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43000" y="2057400"/>
            <a:ext cx="2819400" cy="31242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/>
              <a:t>Neon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/>
              <a:t>Sodium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/>
              <a:t>Oxygen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/>
              <a:t>Helium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/>
              <a:t>Nitrogen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43800" y="16002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066800"/>
          </a:xfrm>
        </p:spPr>
        <p:txBody>
          <a:bodyPr/>
          <a:lstStyle/>
          <a:p>
            <a:r>
              <a:rPr lang="en-US" sz="3200" dirty="0" smtClean="0"/>
              <a:t>Which state change represents </a:t>
            </a:r>
            <a:r>
              <a:rPr lang="en-US" sz="3200" i="1" dirty="0" smtClean="0"/>
              <a:t>emission</a:t>
            </a:r>
            <a:r>
              <a:rPr lang="en-US" sz="3200" dirty="0" smtClean="0"/>
              <a:t> of a photon with the shortest wavelength?</a:t>
            </a:r>
            <a:endParaRPr lang="en-US" sz="3200" dirty="0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505200" y="4572000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3505200" y="3505200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505200" y="2819400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505200" y="2362200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810000" y="3505200"/>
            <a:ext cx="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4419600" y="2362200"/>
            <a:ext cx="0" cy="2209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V="1">
            <a:off x="4800600" y="2362200"/>
            <a:ext cx="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5105400" y="2362200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57600" y="4648200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46482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46482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3581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V="1">
            <a:off x="4114800" y="3505200"/>
            <a:ext cx="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53000" y="2895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23622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Atomic Energy Levels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0" y="4419600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Ground State</a:t>
            </a:r>
            <a:endParaRPr lang="en-US" sz="1200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362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8077200" y="1295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4" grpId="0" animBg="1"/>
      <p:bldP spid="31755" grpId="0" animBg="1"/>
      <p:bldP spid="31756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“bullets” used by Rutherford to probe gold atoms were: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3505200" cy="34290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UcPeriod"/>
            </a:pPr>
            <a:r>
              <a:rPr lang="en-US" dirty="0"/>
              <a:t>Electrons</a:t>
            </a:r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dirty="0" smtClean="0"/>
              <a:t>Alpha Particles</a:t>
            </a:r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dirty="0" smtClean="0"/>
              <a:t>Helium Atoms</a:t>
            </a:r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dirty="0" smtClean="0"/>
              <a:t>Rubber Bullets</a:t>
            </a:r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dirty="0" smtClean="0"/>
              <a:t>Helium Nuclei</a:t>
            </a:r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dirty="0" smtClean="0"/>
              <a:t>Neutrons</a:t>
            </a:r>
          </a:p>
          <a:p>
            <a:pPr marL="571500" indent="-571500">
              <a:buFont typeface="Wingdings" pitchFamily="2" charset="2"/>
              <a:buAutoNum type="alphaUcPeriod"/>
            </a:pPr>
            <a:endParaRPr lang="en-US" dirty="0"/>
          </a:p>
          <a:p>
            <a:pPr marL="571500" indent="-571500">
              <a:buFont typeface="Wingdings" pitchFamily="2" charset="2"/>
              <a:buAutoNum type="alphaUcPeriod"/>
            </a:pPr>
            <a:endParaRPr lang="en-US" dirty="0"/>
          </a:p>
        </p:txBody>
      </p:sp>
      <p:pic>
        <p:nvPicPr>
          <p:cNvPr id="54276" name="Rutherford Small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0"/>
            <a:ext cx="3581400" cy="26860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077200" y="12954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8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4495800" y="4114800"/>
          <a:ext cx="873810" cy="2209800"/>
        </p:xfrm>
        <a:graphic>
          <a:graphicData uri="http://schemas.openxmlformats.org/presentationml/2006/ole">
            <p:oleObj spid="_x0000_s57355" name="PHOTO-PAINT" r:id="rId5" imgW="1536508" imgH="3415873" progId="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5105400" y="3429000"/>
            <a:ext cx="3733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91400" cy="1219200"/>
          </a:xfrm>
        </p:spPr>
        <p:txBody>
          <a:bodyPr/>
          <a:lstStyle/>
          <a:p>
            <a:r>
              <a:rPr lang="en-US" dirty="0" smtClean="0"/>
              <a:t>Concerning electrons through a double slit, when you...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467600" cy="2362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Don’t measure</a:t>
            </a:r>
            <a:r>
              <a:rPr lang="en-US" dirty="0"/>
              <a:t> which hole the electron goes through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_____-like behavior.</a:t>
            </a: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rgbClr val="33CC33"/>
                </a:solidFill>
                <a:sym typeface="Wingdings" pitchFamily="2" charset="2"/>
              </a:rPr>
              <a:t>Do measure</a:t>
            </a:r>
            <a:r>
              <a:rPr lang="en-US" dirty="0">
                <a:sym typeface="Wingdings" pitchFamily="2" charset="2"/>
              </a:rPr>
              <a:t> which hole the electron goes through  </a:t>
            </a:r>
            <a:r>
              <a:rPr lang="en-US" dirty="0" smtClean="0">
                <a:solidFill>
                  <a:srgbClr val="33CC33"/>
                </a:solidFill>
                <a:sym typeface="Wingdings" pitchFamily="2" charset="2"/>
              </a:rPr>
              <a:t>_____-like behavior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05200" y="3962400"/>
            <a:ext cx="7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05200" y="5791200"/>
            <a:ext cx="7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200" y="4876800"/>
            <a:ext cx="7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72400" y="3886200"/>
            <a:ext cx="762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609600" y="4800600"/>
            <a:ext cx="838200" cy="8382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14400" y="5181600"/>
            <a:ext cx="304800" cy="76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1752600" y="5105400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267200"/>
            <a:ext cx="133047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4114800" y="3886200"/>
            <a:ext cx="3124200" cy="26670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0" y="228600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3,4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75675" cy="1219200"/>
          </a:xfrm>
          <a:noFill/>
          <a:ln/>
        </p:spPr>
        <p:txBody>
          <a:bodyPr lIns="92075" tIns="46037" rIns="92075" bIns="46037"/>
          <a:lstStyle/>
          <a:p>
            <a:r>
              <a:rPr lang="en-US" sz="3200"/>
              <a:t>The Uncertainty Principle and waves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29000" y="2209800"/>
            <a:ext cx="5029200" cy="569913"/>
            <a:chOff x="1536" y="3264"/>
            <a:chExt cx="2112" cy="35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536" y="3264"/>
              <a:ext cx="1056" cy="359"/>
              <a:chOff x="1344" y="3456"/>
              <a:chExt cx="2208" cy="455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112" y="3456"/>
                <a:ext cx="1440" cy="455"/>
                <a:chOff x="436" y="3216"/>
                <a:chExt cx="4575" cy="935"/>
              </a:xfrm>
            </p:grpSpPr>
            <p:sp>
              <p:nvSpPr>
                <p:cNvPr id="1741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36" y="3573"/>
                  <a:ext cx="75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511" y="3478"/>
                  <a:ext cx="75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586" y="3398"/>
                  <a:ext cx="73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659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30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801" y="3261"/>
                  <a:ext cx="35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836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870" y="3233"/>
                  <a:ext cx="34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904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939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973" y="3216"/>
                  <a:ext cx="3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6" name="Line 18"/>
                <p:cNvSpPr>
                  <a:spLocks noChangeShapeType="1"/>
                </p:cNvSpPr>
                <p:nvPr/>
              </p:nvSpPr>
              <p:spPr bwMode="auto">
                <a:xfrm>
                  <a:off x="1008" y="3216"/>
                  <a:ext cx="34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7" name="Line 19"/>
                <p:cNvSpPr>
                  <a:spLocks noChangeShapeType="1"/>
                </p:cNvSpPr>
                <p:nvPr/>
              </p:nvSpPr>
              <p:spPr bwMode="auto">
                <a:xfrm>
                  <a:off x="1059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8" name="Line 20"/>
                <p:cNvSpPr>
                  <a:spLocks noChangeShapeType="1"/>
                </p:cNvSpPr>
                <p:nvPr/>
              </p:nvSpPr>
              <p:spPr bwMode="auto">
                <a:xfrm>
                  <a:off x="1076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9" name="Line 21"/>
                <p:cNvSpPr>
                  <a:spLocks noChangeShapeType="1"/>
                </p:cNvSpPr>
                <p:nvPr/>
              </p:nvSpPr>
              <p:spPr bwMode="auto">
                <a:xfrm>
                  <a:off x="1111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0" name="Line 22"/>
                <p:cNvSpPr>
                  <a:spLocks noChangeShapeType="1"/>
                </p:cNvSpPr>
                <p:nvPr/>
              </p:nvSpPr>
              <p:spPr bwMode="auto">
                <a:xfrm>
                  <a:off x="1146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1" name="Line 23"/>
                <p:cNvSpPr>
                  <a:spLocks noChangeShapeType="1"/>
                </p:cNvSpPr>
                <p:nvPr/>
              </p:nvSpPr>
              <p:spPr bwMode="auto">
                <a:xfrm>
                  <a:off x="1180" y="3261"/>
                  <a:ext cx="34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2" name="Line 24"/>
                <p:cNvSpPr>
                  <a:spLocks noChangeShapeType="1"/>
                </p:cNvSpPr>
                <p:nvPr/>
              </p:nvSpPr>
              <p:spPr bwMode="auto">
                <a:xfrm>
                  <a:off x="1214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3" name="Line 25"/>
                <p:cNvSpPr>
                  <a:spLocks noChangeShapeType="1"/>
                </p:cNvSpPr>
                <p:nvPr/>
              </p:nvSpPr>
              <p:spPr bwMode="auto">
                <a:xfrm>
                  <a:off x="1285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4" name="Line 26"/>
                <p:cNvSpPr>
                  <a:spLocks noChangeShapeType="1"/>
                </p:cNvSpPr>
                <p:nvPr/>
              </p:nvSpPr>
              <p:spPr bwMode="auto">
                <a:xfrm>
                  <a:off x="1356" y="3398"/>
                  <a:ext cx="74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5" name="Line 27"/>
                <p:cNvSpPr>
                  <a:spLocks noChangeShapeType="1"/>
                </p:cNvSpPr>
                <p:nvPr/>
              </p:nvSpPr>
              <p:spPr bwMode="auto">
                <a:xfrm>
                  <a:off x="1430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6" name="Line 28"/>
                <p:cNvSpPr>
                  <a:spLocks noChangeShapeType="1"/>
                </p:cNvSpPr>
                <p:nvPr/>
              </p:nvSpPr>
              <p:spPr bwMode="auto">
                <a:xfrm>
                  <a:off x="1504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7" name="Line 29"/>
                <p:cNvSpPr>
                  <a:spLocks noChangeShapeType="1"/>
                </p:cNvSpPr>
                <p:nvPr/>
              </p:nvSpPr>
              <p:spPr bwMode="auto">
                <a:xfrm>
                  <a:off x="1580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8" name="Line 30"/>
                <p:cNvSpPr>
                  <a:spLocks noChangeShapeType="1"/>
                </p:cNvSpPr>
                <p:nvPr/>
              </p:nvSpPr>
              <p:spPr bwMode="auto">
                <a:xfrm>
                  <a:off x="1656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9" name="Line 31"/>
                <p:cNvSpPr>
                  <a:spLocks noChangeShapeType="1"/>
                </p:cNvSpPr>
                <p:nvPr/>
              </p:nvSpPr>
              <p:spPr bwMode="auto">
                <a:xfrm>
                  <a:off x="1730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0" name="Line 32"/>
                <p:cNvSpPr>
                  <a:spLocks noChangeShapeType="1"/>
                </p:cNvSpPr>
                <p:nvPr/>
              </p:nvSpPr>
              <p:spPr bwMode="auto">
                <a:xfrm>
                  <a:off x="1803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1" name="Line 33"/>
                <p:cNvSpPr>
                  <a:spLocks noChangeShapeType="1"/>
                </p:cNvSpPr>
                <p:nvPr/>
              </p:nvSpPr>
              <p:spPr bwMode="auto">
                <a:xfrm>
                  <a:off x="1874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2" name="Line 34"/>
                <p:cNvSpPr>
                  <a:spLocks noChangeShapeType="1"/>
                </p:cNvSpPr>
                <p:nvPr/>
              </p:nvSpPr>
              <p:spPr bwMode="auto">
                <a:xfrm>
                  <a:off x="1909" y="4060"/>
                  <a:ext cx="36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3" name="Line 35"/>
                <p:cNvSpPr>
                  <a:spLocks noChangeShapeType="1"/>
                </p:cNvSpPr>
                <p:nvPr/>
              </p:nvSpPr>
              <p:spPr bwMode="auto">
                <a:xfrm>
                  <a:off x="1945" y="4085"/>
                  <a:ext cx="35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4" name="Line 36"/>
                <p:cNvSpPr>
                  <a:spLocks noChangeShapeType="1"/>
                </p:cNvSpPr>
                <p:nvPr/>
              </p:nvSpPr>
              <p:spPr bwMode="auto">
                <a:xfrm>
                  <a:off x="1980" y="4104"/>
                  <a:ext cx="34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5" name="Line 37"/>
                <p:cNvSpPr>
                  <a:spLocks noChangeShapeType="1"/>
                </p:cNvSpPr>
                <p:nvPr/>
              </p:nvSpPr>
              <p:spPr bwMode="auto">
                <a:xfrm>
                  <a:off x="2014" y="4121"/>
                  <a:ext cx="34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6" name="Line 38"/>
                <p:cNvSpPr>
                  <a:spLocks noChangeShapeType="1"/>
                </p:cNvSpPr>
                <p:nvPr/>
              </p:nvSpPr>
              <p:spPr bwMode="auto">
                <a:xfrm>
                  <a:off x="2048" y="4134"/>
                  <a:ext cx="35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7" name="Line 39"/>
                <p:cNvSpPr>
                  <a:spLocks noChangeShapeType="1"/>
                </p:cNvSpPr>
                <p:nvPr/>
              </p:nvSpPr>
              <p:spPr bwMode="auto">
                <a:xfrm>
                  <a:off x="2083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8" name="Line 40"/>
                <p:cNvSpPr>
                  <a:spLocks noChangeShapeType="1"/>
                </p:cNvSpPr>
                <p:nvPr/>
              </p:nvSpPr>
              <p:spPr bwMode="auto">
                <a:xfrm>
                  <a:off x="2117" y="4148"/>
                  <a:ext cx="35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152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0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186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1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220" y="4134"/>
                  <a:ext cx="35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255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290" y="4104"/>
                  <a:ext cx="34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324" y="4085"/>
                  <a:ext cx="34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5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358" y="4060"/>
                  <a:ext cx="36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394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7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429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500" y="3887"/>
                  <a:ext cx="74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574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648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1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724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00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3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74" y="3398"/>
                  <a:ext cx="73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947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5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018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3089" y="3261"/>
                  <a:ext cx="35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3124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158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193" y="3223"/>
                  <a:ext cx="34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227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3261" y="3216"/>
                  <a:ext cx="3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2" name="Line 64"/>
                <p:cNvSpPr>
                  <a:spLocks noChangeShapeType="1"/>
                </p:cNvSpPr>
                <p:nvPr/>
              </p:nvSpPr>
              <p:spPr bwMode="auto">
                <a:xfrm>
                  <a:off x="3296" y="3216"/>
                  <a:ext cx="34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3" name="Line 65"/>
                <p:cNvSpPr>
                  <a:spLocks noChangeShapeType="1"/>
                </p:cNvSpPr>
                <p:nvPr/>
              </p:nvSpPr>
              <p:spPr bwMode="auto">
                <a:xfrm>
                  <a:off x="3347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4" name="Line 66"/>
                <p:cNvSpPr>
                  <a:spLocks noChangeShapeType="1"/>
                </p:cNvSpPr>
                <p:nvPr/>
              </p:nvSpPr>
              <p:spPr bwMode="auto">
                <a:xfrm>
                  <a:off x="3364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5" name="Line 67"/>
                <p:cNvSpPr>
                  <a:spLocks noChangeShapeType="1"/>
                </p:cNvSpPr>
                <p:nvPr/>
              </p:nvSpPr>
              <p:spPr bwMode="auto">
                <a:xfrm>
                  <a:off x="3399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6" name="Line 68"/>
                <p:cNvSpPr>
                  <a:spLocks noChangeShapeType="1"/>
                </p:cNvSpPr>
                <p:nvPr/>
              </p:nvSpPr>
              <p:spPr bwMode="auto">
                <a:xfrm>
                  <a:off x="3434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7" name="Line 69"/>
                <p:cNvSpPr>
                  <a:spLocks noChangeShapeType="1"/>
                </p:cNvSpPr>
                <p:nvPr/>
              </p:nvSpPr>
              <p:spPr bwMode="auto">
                <a:xfrm>
                  <a:off x="3468" y="3261"/>
                  <a:ext cx="34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8" name="Line 70"/>
                <p:cNvSpPr>
                  <a:spLocks noChangeShapeType="1"/>
                </p:cNvSpPr>
                <p:nvPr/>
              </p:nvSpPr>
              <p:spPr bwMode="auto">
                <a:xfrm>
                  <a:off x="3502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9" name="Line 71"/>
                <p:cNvSpPr>
                  <a:spLocks noChangeShapeType="1"/>
                </p:cNvSpPr>
                <p:nvPr/>
              </p:nvSpPr>
              <p:spPr bwMode="auto">
                <a:xfrm>
                  <a:off x="3573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0" name="Line 72"/>
                <p:cNvSpPr>
                  <a:spLocks noChangeShapeType="1"/>
                </p:cNvSpPr>
                <p:nvPr/>
              </p:nvSpPr>
              <p:spPr bwMode="auto">
                <a:xfrm>
                  <a:off x="3644" y="3398"/>
                  <a:ext cx="74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1" name="Line 73"/>
                <p:cNvSpPr>
                  <a:spLocks noChangeShapeType="1"/>
                </p:cNvSpPr>
                <p:nvPr/>
              </p:nvSpPr>
              <p:spPr bwMode="auto">
                <a:xfrm>
                  <a:off x="3718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2" name="Line 74"/>
                <p:cNvSpPr>
                  <a:spLocks noChangeShapeType="1"/>
                </p:cNvSpPr>
                <p:nvPr/>
              </p:nvSpPr>
              <p:spPr bwMode="auto">
                <a:xfrm>
                  <a:off x="3792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3" name="Line 75"/>
                <p:cNvSpPr>
                  <a:spLocks noChangeShapeType="1"/>
                </p:cNvSpPr>
                <p:nvPr/>
              </p:nvSpPr>
              <p:spPr bwMode="auto">
                <a:xfrm>
                  <a:off x="3868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4" name="Line 76"/>
                <p:cNvSpPr>
                  <a:spLocks noChangeShapeType="1"/>
                </p:cNvSpPr>
                <p:nvPr/>
              </p:nvSpPr>
              <p:spPr bwMode="auto">
                <a:xfrm>
                  <a:off x="3944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5" name="Line 77"/>
                <p:cNvSpPr>
                  <a:spLocks noChangeShapeType="1"/>
                </p:cNvSpPr>
                <p:nvPr/>
              </p:nvSpPr>
              <p:spPr bwMode="auto">
                <a:xfrm>
                  <a:off x="4018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6" name="Line 78"/>
                <p:cNvSpPr>
                  <a:spLocks noChangeShapeType="1"/>
                </p:cNvSpPr>
                <p:nvPr/>
              </p:nvSpPr>
              <p:spPr bwMode="auto">
                <a:xfrm>
                  <a:off x="4091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7" name="Line 79"/>
                <p:cNvSpPr>
                  <a:spLocks noChangeShapeType="1"/>
                </p:cNvSpPr>
                <p:nvPr/>
              </p:nvSpPr>
              <p:spPr bwMode="auto">
                <a:xfrm>
                  <a:off x="4162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8" name="Line 80"/>
                <p:cNvSpPr>
                  <a:spLocks noChangeShapeType="1"/>
                </p:cNvSpPr>
                <p:nvPr/>
              </p:nvSpPr>
              <p:spPr bwMode="auto">
                <a:xfrm>
                  <a:off x="4197" y="4060"/>
                  <a:ext cx="35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9" name="Line 81"/>
                <p:cNvSpPr>
                  <a:spLocks noChangeShapeType="1"/>
                </p:cNvSpPr>
                <p:nvPr/>
              </p:nvSpPr>
              <p:spPr bwMode="auto">
                <a:xfrm>
                  <a:off x="4232" y="4085"/>
                  <a:ext cx="35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0" name="Line 82"/>
                <p:cNvSpPr>
                  <a:spLocks noChangeShapeType="1"/>
                </p:cNvSpPr>
                <p:nvPr/>
              </p:nvSpPr>
              <p:spPr bwMode="auto">
                <a:xfrm>
                  <a:off x="4267" y="4104"/>
                  <a:ext cx="35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1" name="Line 83"/>
                <p:cNvSpPr>
                  <a:spLocks noChangeShapeType="1"/>
                </p:cNvSpPr>
                <p:nvPr/>
              </p:nvSpPr>
              <p:spPr bwMode="auto">
                <a:xfrm>
                  <a:off x="4302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2" name="Line 84"/>
                <p:cNvSpPr>
                  <a:spLocks noChangeShapeType="1"/>
                </p:cNvSpPr>
                <p:nvPr/>
              </p:nvSpPr>
              <p:spPr bwMode="auto">
                <a:xfrm>
                  <a:off x="4337" y="4134"/>
                  <a:ext cx="34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3" name="Line 85"/>
                <p:cNvSpPr>
                  <a:spLocks noChangeShapeType="1"/>
                </p:cNvSpPr>
                <p:nvPr/>
              </p:nvSpPr>
              <p:spPr bwMode="auto">
                <a:xfrm>
                  <a:off x="4371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4" name="Line 86"/>
                <p:cNvSpPr>
                  <a:spLocks noChangeShapeType="1"/>
                </p:cNvSpPr>
                <p:nvPr/>
              </p:nvSpPr>
              <p:spPr bwMode="auto">
                <a:xfrm>
                  <a:off x="4405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5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439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6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4473" y="4143"/>
                  <a:ext cx="35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7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4508" y="4134"/>
                  <a:ext cx="34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8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4542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9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4577" y="4104"/>
                  <a:ext cx="35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0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4612" y="4085"/>
                  <a:ext cx="34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1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646" y="4060"/>
                  <a:ext cx="35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2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4681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3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4716" y="3968"/>
                  <a:ext cx="72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4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4788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5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4861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6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4935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7" name="Line 99"/>
                <p:cNvSpPr>
                  <a:spLocks noChangeShapeType="1"/>
                </p:cNvSpPr>
                <p:nvPr/>
              </p:nvSpPr>
              <p:spPr bwMode="auto">
                <a:xfrm>
                  <a:off x="436" y="3683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00"/>
              <p:cNvGrpSpPr>
                <a:grpSpLocks/>
              </p:cNvGrpSpPr>
              <p:nvPr/>
            </p:nvGrpSpPr>
            <p:grpSpPr bwMode="auto">
              <a:xfrm>
                <a:off x="1344" y="3456"/>
                <a:ext cx="768" cy="455"/>
                <a:chOff x="2736" y="1056"/>
                <a:chExt cx="696" cy="455"/>
              </a:xfrm>
            </p:grpSpPr>
            <p:sp>
              <p:nvSpPr>
                <p:cNvPr id="17509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736" y="1230"/>
                  <a:ext cx="23" cy="5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0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2759" y="1183"/>
                  <a:ext cx="23" cy="4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1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782" y="1145"/>
                  <a:ext cx="22" cy="3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2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804" y="1113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3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825" y="1088"/>
                  <a:ext cx="22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4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2847" y="1078"/>
                  <a:ext cx="11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5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858" y="1070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6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2868" y="1064"/>
                  <a:ext cx="10" cy="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7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2878" y="1059"/>
                  <a:ext cx="11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8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2889" y="1058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9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2899" y="1056"/>
                  <a:ext cx="11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0" name="Line 112"/>
                <p:cNvSpPr>
                  <a:spLocks noChangeShapeType="1"/>
                </p:cNvSpPr>
                <p:nvPr/>
              </p:nvSpPr>
              <p:spPr bwMode="auto">
                <a:xfrm>
                  <a:off x="2910" y="1056"/>
                  <a:ext cx="1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1" name="Line 113"/>
                <p:cNvSpPr>
                  <a:spLocks noChangeShapeType="1"/>
                </p:cNvSpPr>
                <p:nvPr/>
              </p:nvSpPr>
              <p:spPr bwMode="auto">
                <a:xfrm>
                  <a:off x="2926" y="1058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2" name="Line 114"/>
                <p:cNvSpPr>
                  <a:spLocks noChangeShapeType="1"/>
                </p:cNvSpPr>
                <p:nvPr/>
              </p:nvSpPr>
              <p:spPr bwMode="auto">
                <a:xfrm>
                  <a:off x="2931" y="1059"/>
                  <a:ext cx="10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3" name="Line 115"/>
                <p:cNvSpPr>
                  <a:spLocks noChangeShapeType="1"/>
                </p:cNvSpPr>
                <p:nvPr/>
              </p:nvSpPr>
              <p:spPr bwMode="auto">
                <a:xfrm>
                  <a:off x="2941" y="1064"/>
                  <a:ext cx="11" cy="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4" name="Line 116"/>
                <p:cNvSpPr>
                  <a:spLocks noChangeShapeType="1"/>
                </p:cNvSpPr>
                <p:nvPr/>
              </p:nvSpPr>
              <p:spPr bwMode="auto">
                <a:xfrm>
                  <a:off x="2952" y="1070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5" name="Line 117"/>
                <p:cNvSpPr>
                  <a:spLocks noChangeShapeType="1"/>
                </p:cNvSpPr>
                <p:nvPr/>
              </p:nvSpPr>
              <p:spPr bwMode="auto">
                <a:xfrm>
                  <a:off x="2962" y="1078"/>
                  <a:ext cx="11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" name="Line 118"/>
                <p:cNvSpPr>
                  <a:spLocks noChangeShapeType="1"/>
                </p:cNvSpPr>
                <p:nvPr/>
              </p:nvSpPr>
              <p:spPr bwMode="auto">
                <a:xfrm>
                  <a:off x="2973" y="1088"/>
                  <a:ext cx="21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7" name="Line 119"/>
                <p:cNvSpPr>
                  <a:spLocks noChangeShapeType="1"/>
                </p:cNvSpPr>
                <p:nvPr/>
              </p:nvSpPr>
              <p:spPr bwMode="auto">
                <a:xfrm>
                  <a:off x="2994" y="1113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8" name="Line 120"/>
                <p:cNvSpPr>
                  <a:spLocks noChangeShapeType="1"/>
                </p:cNvSpPr>
                <p:nvPr/>
              </p:nvSpPr>
              <p:spPr bwMode="auto">
                <a:xfrm>
                  <a:off x="3016" y="1145"/>
                  <a:ext cx="22" cy="3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9" name="Line 121"/>
                <p:cNvSpPr>
                  <a:spLocks noChangeShapeType="1"/>
                </p:cNvSpPr>
                <p:nvPr/>
              </p:nvSpPr>
              <p:spPr bwMode="auto">
                <a:xfrm>
                  <a:off x="3038" y="1183"/>
                  <a:ext cx="23" cy="4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0" name="Line 122"/>
                <p:cNvSpPr>
                  <a:spLocks noChangeShapeType="1"/>
                </p:cNvSpPr>
                <p:nvPr/>
              </p:nvSpPr>
              <p:spPr bwMode="auto">
                <a:xfrm>
                  <a:off x="3061" y="1230"/>
                  <a:ext cx="23" cy="5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1" name="Line 123"/>
                <p:cNvSpPr>
                  <a:spLocks noChangeShapeType="1"/>
                </p:cNvSpPr>
                <p:nvPr/>
              </p:nvSpPr>
              <p:spPr bwMode="auto">
                <a:xfrm>
                  <a:off x="3084" y="1283"/>
                  <a:ext cx="23" cy="5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2" name="Line 124"/>
                <p:cNvSpPr>
                  <a:spLocks noChangeShapeType="1"/>
                </p:cNvSpPr>
                <p:nvPr/>
              </p:nvSpPr>
              <p:spPr bwMode="auto">
                <a:xfrm>
                  <a:off x="3107" y="1337"/>
                  <a:ext cx="23" cy="4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3" name="Line 125"/>
                <p:cNvSpPr>
                  <a:spLocks noChangeShapeType="1"/>
                </p:cNvSpPr>
                <p:nvPr/>
              </p:nvSpPr>
              <p:spPr bwMode="auto">
                <a:xfrm>
                  <a:off x="3130" y="1383"/>
                  <a:ext cx="22" cy="3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4" name="Line 126"/>
                <p:cNvSpPr>
                  <a:spLocks noChangeShapeType="1"/>
                </p:cNvSpPr>
                <p:nvPr/>
              </p:nvSpPr>
              <p:spPr bwMode="auto">
                <a:xfrm>
                  <a:off x="3152" y="1422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5" name="Line 127"/>
                <p:cNvSpPr>
                  <a:spLocks noChangeShapeType="1"/>
                </p:cNvSpPr>
                <p:nvPr/>
              </p:nvSpPr>
              <p:spPr bwMode="auto">
                <a:xfrm>
                  <a:off x="3174" y="1454"/>
                  <a:ext cx="10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6" name="Line 128"/>
                <p:cNvSpPr>
                  <a:spLocks noChangeShapeType="1"/>
                </p:cNvSpPr>
                <p:nvPr/>
              </p:nvSpPr>
              <p:spPr bwMode="auto">
                <a:xfrm>
                  <a:off x="3184" y="1467"/>
                  <a:ext cx="11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7" name="Line 129"/>
                <p:cNvSpPr>
                  <a:spLocks noChangeShapeType="1"/>
                </p:cNvSpPr>
                <p:nvPr/>
              </p:nvSpPr>
              <p:spPr bwMode="auto">
                <a:xfrm>
                  <a:off x="3195" y="1479"/>
                  <a:ext cx="11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8" name="Line 130"/>
                <p:cNvSpPr>
                  <a:spLocks noChangeShapeType="1"/>
                </p:cNvSpPr>
                <p:nvPr/>
              </p:nvSpPr>
              <p:spPr bwMode="auto">
                <a:xfrm>
                  <a:off x="3206" y="1488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9" name="Line 131"/>
                <p:cNvSpPr>
                  <a:spLocks noChangeShapeType="1"/>
                </p:cNvSpPr>
                <p:nvPr/>
              </p:nvSpPr>
              <p:spPr bwMode="auto">
                <a:xfrm>
                  <a:off x="3216" y="1496"/>
                  <a:ext cx="10" cy="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0" name="Line 132"/>
                <p:cNvSpPr>
                  <a:spLocks noChangeShapeType="1"/>
                </p:cNvSpPr>
                <p:nvPr/>
              </p:nvSpPr>
              <p:spPr bwMode="auto">
                <a:xfrm>
                  <a:off x="3226" y="1503"/>
                  <a:ext cx="11" cy="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1" name="Line 133"/>
                <p:cNvSpPr>
                  <a:spLocks noChangeShapeType="1"/>
                </p:cNvSpPr>
                <p:nvPr/>
              </p:nvSpPr>
              <p:spPr bwMode="auto">
                <a:xfrm>
                  <a:off x="3237" y="1507"/>
                  <a:ext cx="10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2" name="Line 134"/>
                <p:cNvSpPr>
                  <a:spLocks noChangeShapeType="1"/>
                </p:cNvSpPr>
                <p:nvPr/>
              </p:nvSpPr>
              <p:spPr bwMode="auto">
                <a:xfrm>
                  <a:off x="3247" y="1510"/>
                  <a:ext cx="11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3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3258" y="1510"/>
                  <a:ext cx="10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4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3268" y="1507"/>
                  <a:ext cx="11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5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3279" y="1503"/>
                  <a:ext cx="10" cy="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6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3289" y="1496"/>
                  <a:ext cx="11" cy="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7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3300" y="1488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8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3310" y="1479"/>
                  <a:ext cx="11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9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3321" y="1467"/>
                  <a:ext cx="11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0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3332" y="1454"/>
                  <a:ext cx="10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1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3342" y="1422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2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3364" y="1383"/>
                  <a:ext cx="23" cy="3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3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3387" y="1337"/>
                  <a:ext cx="22" cy="4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4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3409" y="1283"/>
                  <a:ext cx="23" cy="5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5" name="Line 147"/>
                <p:cNvSpPr>
                  <a:spLocks noChangeShapeType="1"/>
                </p:cNvSpPr>
                <p:nvPr/>
              </p:nvSpPr>
              <p:spPr bwMode="auto">
                <a:xfrm>
                  <a:off x="2736" y="1283"/>
                  <a:ext cx="0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48"/>
            <p:cNvGrpSpPr>
              <a:grpSpLocks/>
            </p:cNvGrpSpPr>
            <p:nvPr/>
          </p:nvGrpSpPr>
          <p:grpSpPr bwMode="auto">
            <a:xfrm>
              <a:off x="2592" y="3264"/>
              <a:ext cx="1056" cy="359"/>
              <a:chOff x="1344" y="3456"/>
              <a:chExt cx="2208" cy="455"/>
            </a:xfrm>
          </p:grpSpPr>
          <p:grpSp>
            <p:nvGrpSpPr>
              <p:cNvPr id="7" name="Group 149"/>
              <p:cNvGrpSpPr>
                <a:grpSpLocks/>
              </p:cNvGrpSpPr>
              <p:nvPr/>
            </p:nvGrpSpPr>
            <p:grpSpPr bwMode="auto">
              <a:xfrm>
                <a:off x="2112" y="3456"/>
                <a:ext cx="1440" cy="455"/>
                <a:chOff x="436" y="3216"/>
                <a:chExt cx="4575" cy="935"/>
              </a:xfrm>
            </p:grpSpPr>
            <p:sp>
              <p:nvSpPr>
                <p:cNvPr id="17558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436" y="3573"/>
                  <a:ext cx="75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9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511" y="3478"/>
                  <a:ext cx="75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0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586" y="3398"/>
                  <a:ext cx="73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1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659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2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730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3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801" y="3261"/>
                  <a:ext cx="35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4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836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5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870" y="3233"/>
                  <a:ext cx="34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6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904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7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939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8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973" y="3216"/>
                  <a:ext cx="3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9" name="Line 161"/>
                <p:cNvSpPr>
                  <a:spLocks noChangeShapeType="1"/>
                </p:cNvSpPr>
                <p:nvPr/>
              </p:nvSpPr>
              <p:spPr bwMode="auto">
                <a:xfrm>
                  <a:off x="1008" y="3216"/>
                  <a:ext cx="34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0" name="Line 162"/>
                <p:cNvSpPr>
                  <a:spLocks noChangeShapeType="1"/>
                </p:cNvSpPr>
                <p:nvPr/>
              </p:nvSpPr>
              <p:spPr bwMode="auto">
                <a:xfrm>
                  <a:off x="1059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1" name="Line 163"/>
                <p:cNvSpPr>
                  <a:spLocks noChangeShapeType="1"/>
                </p:cNvSpPr>
                <p:nvPr/>
              </p:nvSpPr>
              <p:spPr bwMode="auto">
                <a:xfrm>
                  <a:off x="1076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2" name="Line 164"/>
                <p:cNvSpPr>
                  <a:spLocks noChangeShapeType="1"/>
                </p:cNvSpPr>
                <p:nvPr/>
              </p:nvSpPr>
              <p:spPr bwMode="auto">
                <a:xfrm>
                  <a:off x="1111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3" name="Line 165"/>
                <p:cNvSpPr>
                  <a:spLocks noChangeShapeType="1"/>
                </p:cNvSpPr>
                <p:nvPr/>
              </p:nvSpPr>
              <p:spPr bwMode="auto">
                <a:xfrm>
                  <a:off x="1146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4" name="Line 166"/>
                <p:cNvSpPr>
                  <a:spLocks noChangeShapeType="1"/>
                </p:cNvSpPr>
                <p:nvPr/>
              </p:nvSpPr>
              <p:spPr bwMode="auto">
                <a:xfrm>
                  <a:off x="1180" y="3261"/>
                  <a:ext cx="34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5" name="Line 167"/>
                <p:cNvSpPr>
                  <a:spLocks noChangeShapeType="1"/>
                </p:cNvSpPr>
                <p:nvPr/>
              </p:nvSpPr>
              <p:spPr bwMode="auto">
                <a:xfrm>
                  <a:off x="1214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6" name="Line 168"/>
                <p:cNvSpPr>
                  <a:spLocks noChangeShapeType="1"/>
                </p:cNvSpPr>
                <p:nvPr/>
              </p:nvSpPr>
              <p:spPr bwMode="auto">
                <a:xfrm>
                  <a:off x="1285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7" name="Line 169"/>
                <p:cNvSpPr>
                  <a:spLocks noChangeShapeType="1"/>
                </p:cNvSpPr>
                <p:nvPr/>
              </p:nvSpPr>
              <p:spPr bwMode="auto">
                <a:xfrm>
                  <a:off x="1356" y="3398"/>
                  <a:ext cx="74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8" name="Line 170"/>
                <p:cNvSpPr>
                  <a:spLocks noChangeShapeType="1"/>
                </p:cNvSpPr>
                <p:nvPr/>
              </p:nvSpPr>
              <p:spPr bwMode="auto">
                <a:xfrm>
                  <a:off x="1430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9" name="Line 171"/>
                <p:cNvSpPr>
                  <a:spLocks noChangeShapeType="1"/>
                </p:cNvSpPr>
                <p:nvPr/>
              </p:nvSpPr>
              <p:spPr bwMode="auto">
                <a:xfrm>
                  <a:off x="1504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0" name="Line 172"/>
                <p:cNvSpPr>
                  <a:spLocks noChangeShapeType="1"/>
                </p:cNvSpPr>
                <p:nvPr/>
              </p:nvSpPr>
              <p:spPr bwMode="auto">
                <a:xfrm>
                  <a:off x="1580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1" name="Line 173"/>
                <p:cNvSpPr>
                  <a:spLocks noChangeShapeType="1"/>
                </p:cNvSpPr>
                <p:nvPr/>
              </p:nvSpPr>
              <p:spPr bwMode="auto">
                <a:xfrm>
                  <a:off x="1656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2" name="Line 174"/>
                <p:cNvSpPr>
                  <a:spLocks noChangeShapeType="1"/>
                </p:cNvSpPr>
                <p:nvPr/>
              </p:nvSpPr>
              <p:spPr bwMode="auto">
                <a:xfrm>
                  <a:off x="1730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3" name="Line 175"/>
                <p:cNvSpPr>
                  <a:spLocks noChangeShapeType="1"/>
                </p:cNvSpPr>
                <p:nvPr/>
              </p:nvSpPr>
              <p:spPr bwMode="auto">
                <a:xfrm>
                  <a:off x="1803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4" name="Line 176"/>
                <p:cNvSpPr>
                  <a:spLocks noChangeShapeType="1"/>
                </p:cNvSpPr>
                <p:nvPr/>
              </p:nvSpPr>
              <p:spPr bwMode="auto">
                <a:xfrm>
                  <a:off x="1874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5" name="Line 177"/>
                <p:cNvSpPr>
                  <a:spLocks noChangeShapeType="1"/>
                </p:cNvSpPr>
                <p:nvPr/>
              </p:nvSpPr>
              <p:spPr bwMode="auto">
                <a:xfrm>
                  <a:off x="1909" y="4060"/>
                  <a:ext cx="36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6" name="Line 178"/>
                <p:cNvSpPr>
                  <a:spLocks noChangeShapeType="1"/>
                </p:cNvSpPr>
                <p:nvPr/>
              </p:nvSpPr>
              <p:spPr bwMode="auto">
                <a:xfrm>
                  <a:off x="1945" y="4085"/>
                  <a:ext cx="35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7" name="Line 179"/>
                <p:cNvSpPr>
                  <a:spLocks noChangeShapeType="1"/>
                </p:cNvSpPr>
                <p:nvPr/>
              </p:nvSpPr>
              <p:spPr bwMode="auto">
                <a:xfrm>
                  <a:off x="1980" y="4104"/>
                  <a:ext cx="34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8" name="Line 180"/>
                <p:cNvSpPr>
                  <a:spLocks noChangeShapeType="1"/>
                </p:cNvSpPr>
                <p:nvPr/>
              </p:nvSpPr>
              <p:spPr bwMode="auto">
                <a:xfrm>
                  <a:off x="2014" y="4121"/>
                  <a:ext cx="34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9" name="Line 181"/>
                <p:cNvSpPr>
                  <a:spLocks noChangeShapeType="1"/>
                </p:cNvSpPr>
                <p:nvPr/>
              </p:nvSpPr>
              <p:spPr bwMode="auto">
                <a:xfrm>
                  <a:off x="2048" y="4134"/>
                  <a:ext cx="35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0" name="Line 182"/>
                <p:cNvSpPr>
                  <a:spLocks noChangeShapeType="1"/>
                </p:cNvSpPr>
                <p:nvPr/>
              </p:nvSpPr>
              <p:spPr bwMode="auto">
                <a:xfrm>
                  <a:off x="2083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1" name="Line 183"/>
                <p:cNvSpPr>
                  <a:spLocks noChangeShapeType="1"/>
                </p:cNvSpPr>
                <p:nvPr/>
              </p:nvSpPr>
              <p:spPr bwMode="auto">
                <a:xfrm>
                  <a:off x="2117" y="4148"/>
                  <a:ext cx="35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2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2152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3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2186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4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2220" y="4134"/>
                  <a:ext cx="35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5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2255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6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2290" y="4104"/>
                  <a:ext cx="34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7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324" y="4085"/>
                  <a:ext cx="34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8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2358" y="4060"/>
                  <a:ext cx="36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9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2394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0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2429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1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500" y="3887"/>
                  <a:ext cx="74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2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2574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3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2648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4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2724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5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2800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6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2874" y="3398"/>
                  <a:ext cx="73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7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2947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8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3018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9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089" y="3261"/>
                  <a:ext cx="35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0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3124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1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158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2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3193" y="3223"/>
                  <a:ext cx="34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3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3227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4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3261" y="3216"/>
                  <a:ext cx="3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5" name="Line 207"/>
                <p:cNvSpPr>
                  <a:spLocks noChangeShapeType="1"/>
                </p:cNvSpPr>
                <p:nvPr/>
              </p:nvSpPr>
              <p:spPr bwMode="auto">
                <a:xfrm>
                  <a:off x="3296" y="3216"/>
                  <a:ext cx="34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6" name="Line 208"/>
                <p:cNvSpPr>
                  <a:spLocks noChangeShapeType="1"/>
                </p:cNvSpPr>
                <p:nvPr/>
              </p:nvSpPr>
              <p:spPr bwMode="auto">
                <a:xfrm>
                  <a:off x="3347" y="3220"/>
                  <a:ext cx="17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7" name="Line 209"/>
                <p:cNvSpPr>
                  <a:spLocks noChangeShapeType="1"/>
                </p:cNvSpPr>
                <p:nvPr/>
              </p:nvSpPr>
              <p:spPr bwMode="auto">
                <a:xfrm>
                  <a:off x="3364" y="3223"/>
                  <a:ext cx="35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8" name="Line 210"/>
                <p:cNvSpPr>
                  <a:spLocks noChangeShapeType="1"/>
                </p:cNvSpPr>
                <p:nvPr/>
              </p:nvSpPr>
              <p:spPr bwMode="auto">
                <a:xfrm>
                  <a:off x="3399" y="3233"/>
                  <a:ext cx="35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9" name="Line 211"/>
                <p:cNvSpPr>
                  <a:spLocks noChangeShapeType="1"/>
                </p:cNvSpPr>
                <p:nvPr/>
              </p:nvSpPr>
              <p:spPr bwMode="auto">
                <a:xfrm>
                  <a:off x="3434" y="3245"/>
                  <a:ext cx="34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0" name="Line 212"/>
                <p:cNvSpPr>
                  <a:spLocks noChangeShapeType="1"/>
                </p:cNvSpPr>
                <p:nvPr/>
              </p:nvSpPr>
              <p:spPr bwMode="auto">
                <a:xfrm>
                  <a:off x="3468" y="3261"/>
                  <a:ext cx="34" cy="2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1" name="Line 213"/>
                <p:cNvSpPr>
                  <a:spLocks noChangeShapeType="1"/>
                </p:cNvSpPr>
                <p:nvPr/>
              </p:nvSpPr>
              <p:spPr bwMode="auto">
                <a:xfrm>
                  <a:off x="3502" y="3282"/>
                  <a:ext cx="71" cy="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2" name="Line 214"/>
                <p:cNvSpPr>
                  <a:spLocks noChangeShapeType="1"/>
                </p:cNvSpPr>
                <p:nvPr/>
              </p:nvSpPr>
              <p:spPr bwMode="auto">
                <a:xfrm>
                  <a:off x="3573" y="3333"/>
                  <a:ext cx="71" cy="6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3" name="Line 215"/>
                <p:cNvSpPr>
                  <a:spLocks noChangeShapeType="1"/>
                </p:cNvSpPr>
                <p:nvPr/>
              </p:nvSpPr>
              <p:spPr bwMode="auto">
                <a:xfrm>
                  <a:off x="3644" y="3398"/>
                  <a:ext cx="74" cy="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4" name="Line 216"/>
                <p:cNvSpPr>
                  <a:spLocks noChangeShapeType="1"/>
                </p:cNvSpPr>
                <p:nvPr/>
              </p:nvSpPr>
              <p:spPr bwMode="auto">
                <a:xfrm>
                  <a:off x="3718" y="3478"/>
                  <a:ext cx="74" cy="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5" name="Line 217"/>
                <p:cNvSpPr>
                  <a:spLocks noChangeShapeType="1"/>
                </p:cNvSpPr>
                <p:nvPr/>
              </p:nvSpPr>
              <p:spPr bwMode="auto">
                <a:xfrm>
                  <a:off x="3792" y="357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6" name="Line 218"/>
                <p:cNvSpPr>
                  <a:spLocks noChangeShapeType="1"/>
                </p:cNvSpPr>
                <p:nvPr/>
              </p:nvSpPr>
              <p:spPr bwMode="auto">
                <a:xfrm>
                  <a:off x="3868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7" name="Line 219"/>
                <p:cNvSpPr>
                  <a:spLocks noChangeShapeType="1"/>
                </p:cNvSpPr>
                <p:nvPr/>
              </p:nvSpPr>
              <p:spPr bwMode="auto">
                <a:xfrm>
                  <a:off x="3944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8" name="Line 220"/>
                <p:cNvSpPr>
                  <a:spLocks noChangeShapeType="1"/>
                </p:cNvSpPr>
                <p:nvPr/>
              </p:nvSpPr>
              <p:spPr bwMode="auto">
                <a:xfrm>
                  <a:off x="4018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9" name="Line 221"/>
                <p:cNvSpPr>
                  <a:spLocks noChangeShapeType="1"/>
                </p:cNvSpPr>
                <p:nvPr/>
              </p:nvSpPr>
              <p:spPr bwMode="auto">
                <a:xfrm>
                  <a:off x="4091" y="3968"/>
                  <a:ext cx="71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0" name="Line 222"/>
                <p:cNvSpPr>
                  <a:spLocks noChangeShapeType="1"/>
                </p:cNvSpPr>
                <p:nvPr/>
              </p:nvSpPr>
              <p:spPr bwMode="auto">
                <a:xfrm>
                  <a:off x="4162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1" name="Line 223"/>
                <p:cNvSpPr>
                  <a:spLocks noChangeShapeType="1"/>
                </p:cNvSpPr>
                <p:nvPr/>
              </p:nvSpPr>
              <p:spPr bwMode="auto">
                <a:xfrm>
                  <a:off x="4197" y="4060"/>
                  <a:ext cx="35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2" name="Line 224"/>
                <p:cNvSpPr>
                  <a:spLocks noChangeShapeType="1"/>
                </p:cNvSpPr>
                <p:nvPr/>
              </p:nvSpPr>
              <p:spPr bwMode="auto">
                <a:xfrm>
                  <a:off x="4232" y="4085"/>
                  <a:ext cx="35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3" name="Line 225"/>
                <p:cNvSpPr>
                  <a:spLocks noChangeShapeType="1"/>
                </p:cNvSpPr>
                <p:nvPr/>
              </p:nvSpPr>
              <p:spPr bwMode="auto">
                <a:xfrm>
                  <a:off x="4267" y="4104"/>
                  <a:ext cx="35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4" name="Line 226"/>
                <p:cNvSpPr>
                  <a:spLocks noChangeShapeType="1"/>
                </p:cNvSpPr>
                <p:nvPr/>
              </p:nvSpPr>
              <p:spPr bwMode="auto">
                <a:xfrm>
                  <a:off x="4302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5" name="Line 227"/>
                <p:cNvSpPr>
                  <a:spLocks noChangeShapeType="1"/>
                </p:cNvSpPr>
                <p:nvPr/>
              </p:nvSpPr>
              <p:spPr bwMode="auto">
                <a:xfrm>
                  <a:off x="4337" y="4134"/>
                  <a:ext cx="34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6" name="Line 228"/>
                <p:cNvSpPr>
                  <a:spLocks noChangeShapeType="1"/>
                </p:cNvSpPr>
                <p:nvPr/>
              </p:nvSpPr>
              <p:spPr bwMode="auto">
                <a:xfrm>
                  <a:off x="4371" y="4143"/>
                  <a:ext cx="34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7" name="Line 229"/>
                <p:cNvSpPr>
                  <a:spLocks noChangeShapeType="1"/>
                </p:cNvSpPr>
                <p:nvPr/>
              </p:nvSpPr>
              <p:spPr bwMode="auto">
                <a:xfrm>
                  <a:off x="4405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8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4439" y="4148"/>
                  <a:ext cx="34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9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4473" y="4143"/>
                  <a:ext cx="35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0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4508" y="4134"/>
                  <a:ext cx="34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1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4542" y="4121"/>
                  <a:ext cx="35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2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4577" y="4104"/>
                  <a:ext cx="35" cy="1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3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4612" y="4085"/>
                  <a:ext cx="34" cy="1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4" name="Line 236"/>
                <p:cNvSpPr>
                  <a:spLocks noChangeShapeType="1"/>
                </p:cNvSpPr>
                <p:nvPr/>
              </p:nvSpPr>
              <p:spPr bwMode="auto">
                <a:xfrm flipV="1">
                  <a:off x="4646" y="4060"/>
                  <a:ext cx="35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5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4681" y="4034"/>
                  <a:ext cx="35" cy="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6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4716" y="3968"/>
                  <a:ext cx="72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7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4788" y="3887"/>
                  <a:ext cx="73" cy="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8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4861" y="3793"/>
                  <a:ext cx="74" cy="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9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4935" y="3683"/>
                  <a:ext cx="76" cy="1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0" name="Line 242"/>
                <p:cNvSpPr>
                  <a:spLocks noChangeShapeType="1"/>
                </p:cNvSpPr>
                <p:nvPr/>
              </p:nvSpPr>
              <p:spPr bwMode="auto">
                <a:xfrm>
                  <a:off x="436" y="3683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43"/>
              <p:cNvGrpSpPr>
                <a:grpSpLocks/>
              </p:cNvGrpSpPr>
              <p:nvPr/>
            </p:nvGrpSpPr>
            <p:grpSpPr bwMode="auto">
              <a:xfrm>
                <a:off x="1344" y="3456"/>
                <a:ext cx="768" cy="455"/>
                <a:chOff x="2736" y="1056"/>
                <a:chExt cx="696" cy="455"/>
              </a:xfrm>
            </p:grpSpPr>
            <p:sp>
              <p:nvSpPr>
                <p:cNvPr id="17652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2736" y="1230"/>
                  <a:ext cx="23" cy="5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3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2759" y="1183"/>
                  <a:ext cx="23" cy="4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4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782" y="1145"/>
                  <a:ext cx="22" cy="3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5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2804" y="1113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6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25" y="1088"/>
                  <a:ext cx="22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7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7" y="1078"/>
                  <a:ext cx="11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8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2858" y="1070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9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2868" y="1064"/>
                  <a:ext cx="10" cy="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0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2878" y="1059"/>
                  <a:ext cx="11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1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89" y="1058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2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2899" y="1056"/>
                  <a:ext cx="11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3" name="Line 255"/>
                <p:cNvSpPr>
                  <a:spLocks noChangeShapeType="1"/>
                </p:cNvSpPr>
                <p:nvPr/>
              </p:nvSpPr>
              <p:spPr bwMode="auto">
                <a:xfrm>
                  <a:off x="2910" y="1056"/>
                  <a:ext cx="1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4" name="Line 256"/>
                <p:cNvSpPr>
                  <a:spLocks noChangeShapeType="1"/>
                </p:cNvSpPr>
                <p:nvPr/>
              </p:nvSpPr>
              <p:spPr bwMode="auto">
                <a:xfrm>
                  <a:off x="2926" y="1058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5" name="Line 257"/>
                <p:cNvSpPr>
                  <a:spLocks noChangeShapeType="1"/>
                </p:cNvSpPr>
                <p:nvPr/>
              </p:nvSpPr>
              <p:spPr bwMode="auto">
                <a:xfrm>
                  <a:off x="2931" y="1059"/>
                  <a:ext cx="10" cy="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6" name="Line 258"/>
                <p:cNvSpPr>
                  <a:spLocks noChangeShapeType="1"/>
                </p:cNvSpPr>
                <p:nvPr/>
              </p:nvSpPr>
              <p:spPr bwMode="auto">
                <a:xfrm>
                  <a:off x="2941" y="1064"/>
                  <a:ext cx="11" cy="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7" name="Line 259"/>
                <p:cNvSpPr>
                  <a:spLocks noChangeShapeType="1"/>
                </p:cNvSpPr>
                <p:nvPr/>
              </p:nvSpPr>
              <p:spPr bwMode="auto">
                <a:xfrm>
                  <a:off x="2952" y="1070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8" name="Line 260"/>
                <p:cNvSpPr>
                  <a:spLocks noChangeShapeType="1"/>
                </p:cNvSpPr>
                <p:nvPr/>
              </p:nvSpPr>
              <p:spPr bwMode="auto">
                <a:xfrm>
                  <a:off x="2962" y="1078"/>
                  <a:ext cx="11" cy="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9" name="Line 261"/>
                <p:cNvSpPr>
                  <a:spLocks noChangeShapeType="1"/>
                </p:cNvSpPr>
                <p:nvPr/>
              </p:nvSpPr>
              <p:spPr bwMode="auto">
                <a:xfrm>
                  <a:off x="2973" y="1088"/>
                  <a:ext cx="21" cy="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0" name="Line 262"/>
                <p:cNvSpPr>
                  <a:spLocks noChangeShapeType="1"/>
                </p:cNvSpPr>
                <p:nvPr/>
              </p:nvSpPr>
              <p:spPr bwMode="auto">
                <a:xfrm>
                  <a:off x="2994" y="1113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1" name="Line 263"/>
                <p:cNvSpPr>
                  <a:spLocks noChangeShapeType="1"/>
                </p:cNvSpPr>
                <p:nvPr/>
              </p:nvSpPr>
              <p:spPr bwMode="auto">
                <a:xfrm>
                  <a:off x="3016" y="1145"/>
                  <a:ext cx="22" cy="3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2" name="Line 264"/>
                <p:cNvSpPr>
                  <a:spLocks noChangeShapeType="1"/>
                </p:cNvSpPr>
                <p:nvPr/>
              </p:nvSpPr>
              <p:spPr bwMode="auto">
                <a:xfrm>
                  <a:off x="3038" y="1183"/>
                  <a:ext cx="23" cy="4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3" name="Line 265"/>
                <p:cNvSpPr>
                  <a:spLocks noChangeShapeType="1"/>
                </p:cNvSpPr>
                <p:nvPr/>
              </p:nvSpPr>
              <p:spPr bwMode="auto">
                <a:xfrm>
                  <a:off x="3061" y="1230"/>
                  <a:ext cx="23" cy="5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4" name="Line 266"/>
                <p:cNvSpPr>
                  <a:spLocks noChangeShapeType="1"/>
                </p:cNvSpPr>
                <p:nvPr/>
              </p:nvSpPr>
              <p:spPr bwMode="auto">
                <a:xfrm>
                  <a:off x="3084" y="1283"/>
                  <a:ext cx="23" cy="5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5" name="Line 267"/>
                <p:cNvSpPr>
                  <a:spLocks noChangeShapeType="1"/>
                </p:cNvSpPr>
                <p:nvPr/>
              </p:nvSpPr>
              <p:spPr bwMode="auto">
                <a:xfrm>
                  <a:off x="3107" y="1337"/>
                  <a:ext cx="23" cy="4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6" name="Line 268"/>
                <p:cNvSpPr>
                  <a:spLocks noChangeShapeType="1"/>
                </p:cNvSpPr>
                <p:nvPr/>
              </p:nvSpPr>
              <p:spPr bwMode="auto">
                <a:xfrm>
                  <a:off x="3130" y="1383"/>
                  <a:ext cx="22" cy="3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7" name="Line 269"/>
                <p:cNvSpPr>
                  <a:spLocks noChangeShapeType="1"/>
                </p:cNvSpPr>
                <p:nvPr/>
              </p:nvSpPr>
              <p:spPr bwMode="auto">
                <a:xfrm>
                  <a:off x="3152" y="1422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8" name="Line 270"/>
                <p:cNvSpPr>
                  <a:spLocks noChangeShapeType="1"/>
                </p:cNvSpPr>
                <p:nvPr/>
              </p:nvSpPr>
              <p:spPr bwMode="auto">
                <a:xfrm>
                  <a:off x="3174" y="1454"/>
                  <a:ext cx="10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9" name="Line 271"/>
                <p:cNvSpPr>
                  <a:spLocks noChangeShapeType="1"/>
                </p:cNvSpPr>
                <p:nvPr/>
              </p:nvSpPr>
              <p:spPr bwMode="auto">
                <a:xfrm>
                  <a:off x="3184" y="1467"/>
                  <a:ext cx="11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0" name="Line 272"/>
                <p:cNvSpPr>
                  <a:spLocks noChangeShapeType="1"/>
                </p:cNvSpPr>
                <p:nvPr/>
              </p:nvSpPr>
              <p:spPr bwMode="auto">
                <a:xfrm>
                  <a:off x="3195" y="1479"/>
                  <a:ext cx="11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1" name="Line 273"/>
                <p:cNvSpPr>
                  <a:spLocks noChangeShapeType="1"/>
                </p:cNvSpPr>
                <p:nvPr/>
              </p:nvSpPr>
              <p:spPr bwMode="auto">
                <a:xfrm>
                  <a:off x="3206" y="1488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2" name="Line 274"/>
                <p:cNvSpPr>
                  <a:spLocks noChangeShapeType="1"/>
                </p:cNvSpPr>
                <p:nvPr/>
              </p:nvSpPr>
              <p:spPr bwMode="auto">
                <a:xfrm>
                  <a:off x="3216" y="1496"/>
                  <a:ext cx="10" cy="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3" name="Line 275"/>
                <p:cNvSpPr>
                  <a:spLocks noChangeShapeType="1"/>
                </p:cNvSpPr>
                <p:nvPr/>
              </p:nvSpPr>
              <p:spPr bwMode="auto">
                <a:xfrm>
                  <a:off x="3226" y="1503"/>
                  <a:ext cx="11" cy="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4" name="Line 276"/>
                <p:cNvSpPr>
                  <a:spLocks noChangeShapeType="1"/>
                </p:cNvSpPr>
                <p:nvPr/>
              </p:nvSpPr>
              <p:spPr bwMode="auto">
                <a:xfrm>
                  <a:off x="3237" y="1507"/>
                  <a:ext cx="10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5" name="Line 277"/>
                <p:cNvSpPr>
                  <a:spLocks noChangeShapeType="1"/>
                </p:cNvSpPr>
                <p:nvPr/>
              </p:nvSpPr>
              <p:spPr bwMode="auto">
                <a:xfrm>
                  <a:off x="3247" y="1510"/>
                  <a:ext cx="11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258" y="1510"/>
                  <a:ext cx="10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7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268" y="1507"/>
                  <a:ext cx="11" cy="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279" y="1503"/>
                  <a:ext cx="10" cy="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289" y="1496"/>
                  <a:ext cx="11" cy="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00" y="1488"/>
                  <a:ext cx="10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1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3310" y="1479"/>
                  <a:ext cx="11" cy="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2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3321" y="1467"/>
                  <a:ext cx="11" cy="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3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3332" y="1454"/>
                  <a:ext cx="10" cy="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4" name="Line 286"/>
                <p:cNvSpPr>
                  <a:spLocks noChangeShapeType="1"/>
                </p:cNvSpPr>
                <p:nvPr/>
              </p:nvSpPr>
              <p:spPr bwMode="auto">
                <a:xfrm flipV="1">
                  <a:off x="3342" y="1422"/>
                  <a:ext cx="22" cy="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5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3364" y="1383"/>
                  <a:ext cx="23" cy="3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6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3387" y="1337"/>
                  <a:ext cx="22" cy="4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7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3409" y="1283"/>
                  <a:ext cx="23" cy="5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8" name="Line 290"/>
                <p:cNvSpPr>
                  <a:spLocks noChangeShapeType="1"/>
                </p:cNvSpPr>
                <p:nvPr/>
              </p:nvSpPr>
              <p:spPr bwMode="auto">
                <a:xfrm>
                  <a:off x="2736" y="1283"/>
                  <a:ext cx="0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" name="Group 291"/>
          <p:cNvGrpSpPr>
            <a:grpSpLocks/>
          </p:cNvGrpSpPr>
          <p:nvPr/>
        </p:nvGrpSpPr>
        <p:grpSpPr bwMode="auto">
          <a:xfrm>
            <a:off x="3429000" y="3810000"/>
            <a:ext cx="4953000" cy="533400"/>
            <a:chOff x="1680" y="3456"/>
            <a:chExt cx="3120" cy="336"/>
          </a:xfrm>
        </p:grpSpPr>
        <p:sp>
          <p:nvSpPr>
            <p:cNvPr id="17700" name="Line 292"/>
            <p:cNvSpPr>
              <a:spLocks noChangeShapeType="1"/>
            </p:cNvSpPr>
            <p:nvPr/>
          </p:nvSpPr>
          <p:spPr bwMode="auto">
            <a:xfrm>
              <a:off x="1680" y="3792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1" name="Line 293"/>
            <p:cNvSpPr>
              <a:spLocks noChangeShapeType="1"/>
            </p:cNvSpPr>
            <p:nvPr/>
          </p:nvSpPr>
          <p:spPr bwMode="auto">
            <a:xfrm flipV="1">
              <a:off x="3120" y="3456"/>
              <a:ext cx="4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2" name="Line 294"/>
            <p:cNvSpPr>
              <a:spLocks noChangeShapeType="1"/>
            </p:cNvSpPr>
            <p:nvPr/>
          </p:nvSpPr>
          <p:spPr bwMode="auto">
            <a:xfrm>
              <a:off x="3168" y="3456"/>
              <a:ext cx="0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3" name="Line 295"/>
            <p:cNvSpPr>
              <a:spLocks noChangeShapeType="1"/>
            </p:cNvSpPr>
            <p:nvPr/>
          </p:nvSpPr>
          <p:spPr bwMode="auto">
            <a:xfrm>
              <a:off x="3168" y="3792"/>
              <a:ext cx="16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04" name="Text Box 296"/>
          <p:cNvSpPr txBox="1">
            <a:spLocks noChangeArrowheads="1"/>
          </p:cNvSpPr>
          <p:nvPr/>
        </p:nvSpPr>
        <p:spPr bwMode="auto">
          <a:xfrm>
            <a:off x="457200" y="2133600"/>
            <a:ext cx="365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Unclear position </a:t>
            </a:r>
            <a:r>
              <a:rPr lang="en-US" sz="1600" dirty="0">
                <a:latin typeface="+mn-lt"/>
              </a:rPr>
              <a:t>but clear </a:t>
            </a:r>
            <a:r>
              <a:rPr lang="en-US" sz="1600" dirty="0" smtClean="0">
                <a:latin typeface="+mn-lt"/>
              </a:rPr>
              <a:t>_________.</a:t>
            </a:r>
            <a:endParaRPr lang="en-US" sz="1600" dirty="0">
              <a:latin typeface="+mn-lt"/>
            </a:endParaRPr>
          </a:p>
        </p:txBody>
      </p:sp>
      <p:sp>
        <p:nvSpPr>
          <p:cNvPr id="17705" name="Text Box 297"/>
          <p:cNvSpPr txBox="1">
            <a:spLocks noChangeArrowheads="1"/>
          </p:cNvSpPr>
          <p:nvPr/>
        </p:nvSpPr>
        <p:spPr bwMode="auto">
          <a:xfrm>
            <a:off x="457200" y="3733800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latin typeface="+mn-lt"/>
                <a:sym typeface="Wingdings" pitchFamily="2" charset="2"/>
              </a:rPr>
              <a:t>Clear </a:t>
            </a:r>
            <a:r>
              <a:rPr lang="en-US" sz="1600" dirty="0">
                <a:latin typeface="+mn-lt"/>
                <a:sym typeface="Wingdings" pitchFamily="2" charset="2"/>
              </a:rPr>
              <a:t>position but unclear </a:t>
            </a:r>
            <a:r>
              <a:rPr lang="en-US" sz="1600" dirty="0" smtClean="0">
                <a:latin typeface="+mn-lt"/>
                <a:sym typeface="Wingdings" pitchFamily="2" charset="2"/>
              </a:rPr>
              <a:t>_________.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301" name="Object 30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8370" name="Equation" r:id="rId5" imgW="114120" imgH="215640" progId="Equation.3">
              <p:embed/>
            </p:oleObj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3200400" y="5257800"/>
          <a:ext cx="2133600" cy="711200"/>
        </p:xfrm>
        <a:graphic>
          <a:graphicData uri="http://schemas.openxmlformats.org/presentationml/2006/ole">
            <p:oleObj spid="_x0000_s58371" name="Equation" r:id="rId6" imgW="609480" imgH="203040" progId="Equation.3">
              <p:embed/>
            </p:oleObj>
          </a:graphicData>
        </a:graphic>
      </p:graphicFrame>
      <p:sp>
        <p:nvSpPr>
          <p:cNvPr id="299" name="Rectangle 298"/>
          <p:cNvSpPr/>
          <p:nvPr/>
        </p:nvSpPr>
        <p:spPr>
          <a:xfrm>
            <a:off x="7696200" y="228600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5,6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990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What new property do we consider when allowing two</a:t>
            </a:r>
            <a:br>
              <a:rPr lang="en-US" sz="2600" dirty="0" smtClean="0"/>
            </a:br>
            <a:r>
              <a:rPr lang="en-US" sz="2600" dirty="0" smtClean="0"/>
              <a:t>electrons to occupy the same orbital?</a:t>
            </a:r>
            <a:endParaRPr lang="en-US" sz="2600" dirty="0"/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2895600" y="4572000"/>
          <a:ext cx="6096000" cy="1895475"/>
        </p:xfrm>
        <a:graphic>
          <a:graphicData uri="http://schemas.openxmlformats.org/presentationml/2006/ole">
            <p:oleObj spid="_x0000_s52226" name="PHOTO-PAINT" r:id="rId5" imgW="5766339" imgH="1792076" progId="">
              <p:embed/>
            </p:oleObj>
          </a:graphicData>
        </a:graphic>
      </p:graphicFrame>
      <p:sp>
        <p:nvSpPr>
          <p:cNvPr id="10" name="AutoShape 4"/>
          <p:cNvSpPr>
            <a:spLocks noChangeArrowheads="1"/>
          </p:cNvSpPr>
          <p:nvPr/>
        </p:nvSpPr>
        <p:spPr bwMode="auto">
          <a:xfrm flipV="1">
            <a:off x="990600" y="2057400"/>
            <a:ext cx="228600" cy="3581400"/>
          </a:xfrm>
          <a:prstGeom prst="downArrow">
            <a:avLst>
              <a:gd name="adj1" fmla="val 50000"/>
              <a:gd name="adj2" fmla="val 391667"/>
            </a:avLst>
          </a:prstGeom>
          <a:gradFill rotWithShape="1">
            <a:gsLst>
              <a:gs pos="0">
                <a:schemeClr val="tx1"/>
              </a:gs>
              <a:gs pos="50000">
                <a:schemeClr val="folHlink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49987" dist="250190" dir="4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209800" y="1676400"/>
            <a:ext cx="228600" cy="3581400"/>
          </a:xfrm>
          <a:prstGeom prst="downArrow">
            <a:avLst>
              <a:gd name="adj1" fmla="val 50000"/>
              <a:gd name="adj2" fmla="val 391667"/>
            </a:avLst>
          </a:prstGeom>
          <a:gradFill rotWithShape="1">
            <a:gsLst>
              <a:gs pos="0">
                <a:schemeClr val="tx1"/>
              </a:gs>
              <a:gs pos="50000">
                <a:schemeClr val="folHlink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49987" dist="250190" dir="215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381000" y="35052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1600200" y="25146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58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/>
          <a:lstStyle/>
          <a:p>
            <a:r>
              <a:rPr lang="en-US" dirty="0"/>
              <a:t>The </a:t>
            </a:r>
            <a:r>
              <a:rPr lang="en-US" dirty="0" smtClean="0"/>
              <a:t>______ ___________ Principle</a:t>
            </a: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4038600" cy="3505200"/>
          </a:xfrm>
          <a:noFill/>
          <a:ln/>
        </p:spPr>
        <p:txBody>
          <a:bodyPr lIns="92075" tIns="46037" rIns="92075" bIns="46037"/>
          <a:lstStyle/>
          <a:p>
            <a:r>
              <a:rPr lang="en-US" sz="2600" dirty="0"/>
              <a:t>No more than </a:t>
            </a:r>
            <a:r>
              <a:rPr lang="en-US" sz="2600" b="1" dirty="0"/>
              <a:t>two</a:t>
            </a:r>
            <a:r>
              <a:rPr lang="en-US" sz="2600" dirty="0"/>
              <a:t> electrons can occupy the </a:t>
            </a:r>
            <a:r>
              <a:rPr lang="en-US" sz="2600" b="1" dirty="0"/>
              <a:t>same orbital </a:t>
            </a:r>
            <a:r>
              <a:rPr lang="en-US" sz="2200" b="1" dirty="0"/>
              <a:t>(in a given shell)</a:t>
            </a:r>
            <a:r>
              <a:rPr lang="en-US" sz="2600" dirty="0"/>
              <a:t>.  </a:t>
            </a:r>
          </a:p>
          <a:p>
            <a:r>
              <a:rPr lang="en-US" sz="2600" dirty="0"/>
              <a:t>If two electrons are in the same orbital, they must have </a:t>
            </a:r>
            <a:r>
              <a:rPr lang="en-US" sz="2600" b="1" dirty="0"/>
              <a:t>different spins</a:t>
            </a:r>
            <a:r>
              <a:rPr lang="en-US" sz="2600" dirty="0"/>
              <a:t>.</a:t>
            </a:r>
          </a:p>
        </p:txBody>
      </p:sp>
      <p:pic>
        <p:nvPicPr>
          <p:cNvPr id="19967" name="Picture 5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8675" y="1905000"/>
            <a:ext cx="262572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969" name="Picture 513" descr="Wolfgang Pau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81200"/>
            <a:ext cx="13335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864860" y="152400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8,9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Atoms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8458200" cy="2438400"/>
          </a:xfrm>
        </p:spPr>
        <p:txBody>
          <a:bodyPr/>
          <a:lstStyle/>
          <a:p>
            <a:r>
              <a:rPr lang="en-US" sz="2500" dirty="0"/>
              <a:t>How do electrons fill the </a:t>
            </a:r>
            <a:r>
              <a:rPr lang="en-US" sz="2500" dirty="0" err="1"/>
              <a:t>orbitals</a:t>
            </a:r>
            <a:r>
              <a:rPr lang="en-US" sz="2500" dirty="0"/>
              <a:t> as we move along the periodic table?</a:t>
            </a:r>
          </a:p>
          <a:p>
            <a:pPr marL="801687" lvl="1" indent="-457200">
              <a:buFont typeface="+mj-lt"/>
              <a:buAutoNum type="alphaLcPeriod"/>
            </a:pPr>
            <a:r>
              <a:rPr lang="en-US" sz="2100" dirty="0" smtClean="0"/>
              <a:t>Electrons </a:t>
            </a:r>
            <a:r>
              <a:rPr lang="en-US" sz="2100" dirty="0"/>
              <a:t>fill the </a:t>
            </a:r>
            <a:r>
              <a:rPr lang="en-US" sz="2100" dirty="0" smtClean="0"/>
              <a:t>highest </a:t>
            </a:r>
            <a:r>
              <a:rPr lang="en-US" sz="2100" dirty="0"/>
              <a:t>energy levels </a:t>
            </a:r>
            <a:r>
              <a:rPr lang="en-US" sz="2100" dirty="0" smtClean="0"/>
              <a:t>first</a:t>
            </a:r>
          </a:p>
          <a:p>
            <a:pPr marL="801687" lvl="1" indent="-457200">
              <a:buFont typeface="+mj-lt"/>
              <a:buAutoNum type="alphaLcPeriod"/>
            </a:pPr>
            <a:r>
              <a:rPr lang="en-US" sz="2100" dirty="0" smtClean="0"/>
              <a:t>Electrons fill only p </a:t>
            </a:r>
            <a:r>
              <a:rPr lang="en-US" sz="2100" dirty="0" err="1" smtClean="0"/>
              <a:t>orbitals</a:t>
            </a:r>
            <a:r>
              <a:rPr lang="en-US" sz="2100" dirty="0" smtClean="0"/>
              <a:t> until further notice</a:t>
            </a:r>
          </a:p>
          <a:p>
            <a:pPr marL="801687" lvl="1" indent="-457200">
              <a:buFont typeface="+mj-lt"/>
              <a:buAutoNum type="alphaLcPeriod"/>
            </a:pPr>
            <a:r>
              <a:rPr lang="en-US" sz="2100" dirty="0" smtClean="0"/>
              <a:t>Electrons fill the lowest energy levels first</a:t>
            </a:r>
          </a:p>
          <a:p>
            <a:pPr marL="801687" lvl="1" indent="-457200">
              <a:buFont typeface="+mj-lt"/>
              <a:buAutoNum type="alphaLcPeriod"/>
            </a:pPr>
            <a:r>
              <a:rPr lang="en-US" sz="2100" dirty="0" smtClean="0"/>
              <a:t>Electrons do not assume any standing wave forms!</a:t>
            </a:r>
          </a:p>
          <a:p>
            <a:pPr marL="801687" lvl="1" indent="-457200">
              <a:buFont typeface="+mj-lt"/>
              <a:buAutoNum type="alphaLcPeriod"/>
            </a:pPr>
            <a:endParaRPr lang="en-US" sz="2100" dirty="0" smtClean="0"/>
          </a:p>
          <a:p>
            <a:pPr marL="801687" lvl="1" indent="-457200">
              <a:buFont typeface="+mj-lt"/>
              <a:buAutoNum type="alphaLcPeriod"/>
            </a:pPr>
            <a:endParaRPr lang="en-US" sz="2100" dirty="0"/>
          </a:p>
        </p:txBody>
      </p:sp>
      <p:grpSp>
        <p:nvGrpSpPr>
          <p:cNvPr id="2" name="Group 18"/>
          <p:cNvGrpSpPr/>
          <p:nvPr/>
        </p:nvGrpSpPr>
        <p:grpSpPr>
          <a:xfrm>
            <a:off x="838200" y="4114800"/>
            <a:ext cx="2718486" cy="2442707"/>
            <a:chOff x="2743200" y="3124200"/>
            <a:chExt cx="1676400" cy="1620838"/>
          </a:xfrm>
        </p:grpSpPr>
        <p:sp>
          <p:nvSpPr>
            <p:cNvPr id="18436" name="Oval 4"/>
            <p:cNvSpPr>
              <a:spLocks noChangeArrowheads="1"/>
            </p:cNvSpPr>
            <p:nvPr/>
          </p:nvSpPr>
          <p:spPr bwMode="auto">
            <a:xfrm>
              <a:off x="2895600" y="3124200"/>
              <a:ext cx="1524000" cy="16208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105150" y="3394075"/>
              <a:ext cx="1104900" cy="1135063"/>
              <a:chOff x="3936" y="3168"/>
              <a:chExt cx="1008" cy="1008"/>
            </a:xfrm>
          </p:grpSpPr>
          <p:sp>
            <p:nvSpPr>
              <p:cNvPr id="18438" name="Oval 6"/>
              <p:cNvSpPr>
                <a:spLocks noChangeArrowheads="1"/>
              </p:cNvSpPr>
              <p:nvPr/>
            </p:nvSpPr>
            <p:spPr bwMode="auto">
              <a:xfrm>
                <a:off x="3936" y="3168"/>
                <a:ext cx="1008" cy="10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128" y="3360"/>
                <a:ext cx="624" cy="624"/>
                <a:chOff x="4128" y="1632"/>
                <a:chExt cx="624" cy="624"/>
              </a:xfrm>
            </p:grpSpPr>
            <p:sp>
              <p:nvSpPr>
                <p:cNvPr id="18440" name="Oval 8"/>
                <p:cNvSpPr>
                  <a:spLocks noChangeArrowheads="1"/>
                </p:cNvSpPr>
                <p:nvPr/>
              </p:nvSpPr>
              <p:spPr bwMode="auto">
                <a:xfrm>
                  <a:off x="4128" y="1632"/>
                  <a:ext cx="624" cy="62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1" name="Oval 9"/>
                <p:cNvSpPr>
                  <a:spLocks noChangeArrowheads="1"/>
                </p:cNvSpPr>
                <p:nvPr/>
              </p:nvSpPr>
              <p:spPr bwMode="auto">
                <a:xfrm>
                  <a:off x="4416" y="19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3657600" y="42672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Oval 11"/>
            <p:cNvSpPr>
              <a:spLocks noChangeArrowheads="1"/>
            </p:cNvSpPr>
            <p:nvPr/>
          </p:nvSpPr>
          <p:spPr bwMode="auto">
            <a:xfrm>
              <a:off x="3581400" y="3581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3200400" y="36576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1</a:t>
              </a: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2971800" y="37338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2</a:t>
              </a:r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2743200" y="38862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3</a:t>
              </a:r>
            </a:p>
          </p:txBody>
        </p:sp>
      </p:grpSp>
      <p:pic>
        <p:nvPicPr>
          <p:cNvPr id="20" name="Picture 3" descr="s orbita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5486400"/>
            <a:ext cx="465138" cy="465138"/>
          </a:xfrm>
          <a:prstGeom prst="rect">
            <a:avLst/>
          </a:prstGeom>
          <a:noFill/>
        </p:spPr>
      </p:pic>
      <p:graphicFrame>
        <p:nvGraphicFramePr>
          <p:cNvPr id="21" name="Object 6"/>
          <p:cNvGraphicFramePr>
            <a:graphicFrameLocks/>
          </p:cNvGraphicFramePr>
          <p:nvPr/>
        </p:nvGraphicFramePr>
        <p:xfrm>
          <a:off x="6248400" y="5105400"/>
          <a:ext cx="1751013" cy="1271588"/>
        </p:xfrm>
        <a:graphic>
          <a:graphicData uri="http://schemas.openxmlformats.org/presentationml/2006/ole">
            <p:oleObj spid="_x0000_s54274" name="PhotoStyler Image" r:id="rId7" imgW="3810532" imgH="2753109" progId="">
              <p:embed/>
            </p:oleObj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/>
        </p:nvGraphicFramePr>
        <p:xfrm>
          <a:off x="4343400" y="4267200"/>
          <a:ext cx="2425700" cy="641350"/>
        </p:xfrm>
        <a:graphic>
          <a:graphicData uri="http://schemas.openxmlformats.org/presentationml/2006/ole">
            <p:oleObj spid="_x0000_s54275" name="PHOTO-PAINT" r:id="rId8" imgW="5766339" imgH="1523874" progId="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7772400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Vocabulary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600" b="1" dirty="0" smtClean="0"/>
              <a:t>_______</a:t>
            </a:r>
            <a:r>
              <a:rPr lang="en-US" sz="2600" dirty="0" smtClean="0"/>
              <a:t>: atoms all having the same number of protons in the nucleus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600" dirty="0" smtClean="0"/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600" b="1" dirty="0" smtClean="0"/>
              <a:t>__________</a:t>
            </a:r>
            <a:r>
              <a:rPr lang="en-US" sz="2600" dirty="0" smtClean="0"/>
              <a:t>: number of protons in the nucleus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600" dirty="0" smtClean="0"/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600" b="1" dirty="0" smtClean="0"/>
              <a:t>__________:</a:t>
            </a:r>
            <a:r>
              <a:rPr lang="en-US" sz="2600" dirty="0" smtClean="0"/>
              <a:t>  total number of nucleons (protons and neutrons) in a nucleus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600" dirty="0" smtClean="0"/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600" b="1" dirty="0" smtClean="0"/>
              <a:t>____________: </a:t>
            </a:r>
            <a:r>
              <a:rPr lang="en-US" sz="2600" dirty="0" smtClean="0"/>
              <a:t>the relative mass of the atoms of an element compared to carbon atoms which have arbitrarily been given a mass of twelve</a:t>
            </a:r>
            <a:endParaRPr lang="en-US" sz="2600" b="1" dirty="0" smtClean="0"/>
          </a:p>
          <a:p>
            <a:pPr marL="495300" indent="-495300" eaLnBrk="1" hangingPunct="1">
              <a:lnSpc>
                <a:spcPct val="90000"/>
              </a:lnSpc>
            </a:pPr>
            <a:endParaRPr lang="en-US" sz="2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29200" y="228600"/>
            <a:ext cx="380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11,12,13,14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D7325E2BAC94A1CABFCFA20AE1B487E"/>
  <p:tag name="SLIDEID" val="1D7325E2BAC94A1CABFCFA20AE1B487E"/>
  <p:tag name="SLIDEORDER" val="1"/>
  <p:tag name="SLIDETYPE" val="Q"/>
  <p:tag name="DEMOGRAPHIC" val="False"/>
  <p:tag name="SPEEDSCORING" val="False"/>
  <p:tag name="QUESTIONALIAS" val="Which of the following do you expect to have the largest ionization energy?"/>
  <p:tag name="ANSWERSALIAS" val="Neon¤Sodium¤Oxygen¤Nitroge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0"/>
  <p:tag name="FONTSIZE" val="30"/>
  <p:tag name="BULLETTYPE" val="ppBulletAlphaLCParenRigh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410</Words>
  <Application>Microsoft Office PowerPoint</Application>
  <PresentationFormat>On-screen Show (4:3)</PresentationFormat>
  <Paragraphs>88</Paragraphs>
  <Slides>14</Slides>
  <Notes>14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Edge</vt:lpstr>
      <vt:lpstr>PHOTO-PAINT</vt:lpstr>
      <vt:lpstr>Equation</vt:lpstr>
      <vt:lpstr>PhotoStyler Image</vt:lpstr>
      <vt:lpstr>Chapters 15,16 and 17: Quiz</vt:lpstr>
      <vt:lpstr>Which state change represents emission of a photon with the shortest wavelength?</vt:lpstr>
      <vt:lpstr>The “bullets” used by Rutherford to probe gold atoms were:</vt:lpstr>
      <vt:lpstr>Concerning electrons through a double slit, when you...</vt:lpstr>
      <vt:lpstr>The Uncertainty Principle and waves</vt:lpstr>
      <vt:lpstr>What new property do we consider when allowing two electrons to occupy the same orbital?</vt:lpstr>
      <vt:lpstr>The ______ ___________ Principle</vt:lpstr>
      <vt:lpstr>Understanding Atoms</vt:lpstr>
      <vt:lpstr>Vocabulary</vt:lpstr>
      <vt:lpstr>Outermost electrons</vt:lpstr>
      <vt:lpstr>Which 2 groups are the most reactive.</vt:lpstr>
      <vt:lpstr>Which group is the least reactive?</vt:lpstr>
      <vt:lpstr>Ionization energy-What is it?</vt:lpstr>
      <vt:lpstr>Which of the following do you expect to have the largest ionization energy?</vt:lpstr>
    </vt:vector>
  </TitlesOfParts>
  <Company>BYU Physics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Ware</dc:creator>
  <cp:lastModifiedBy>Tim</cp:lastModifiedBy>
  <cp:revision>104</cp:revision>
  <dcterms:created xsi:type="dcterms:W3CDTF">2005-01-11T04:20:06Z</dcterms:created>
  <dcterms:modified xsi:type="dcterms:W3CDTF">2011-06-01T18:53:32Z</dcterms:modified>
</cp:coreProperties>
</file>