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291" r:id="rId2"/>
    <p:sldId id="312" r:id="rId3"/>
    <p:sldId id="359" r:id="rId4"/>
    <p:sldId id="360" r:id="rId5"/>
    <p:sldId id="311" r:id="rId6"/>
    <p:sldId id="263" r:id="rId7"/>
    <p:sldId id="303" r:id="rId8"/>
    <p:sldId id="308" r:id="rId9"/>
    <p:sldId id="268" r:id="rId10"/>
    <p:sldId id="322" r:id="rId11"/>
    <p:sldId id="324" r:id="rId12"/>
    <p:sldId id="333" r:id="rId13"/>
    <p:sldId id="361" r:id="rId14"/>
    <p:sldId id="362" r:id="rId15"/>
    <p:sldId id="363" r:id="rId16"/>
    <p:sldId id="349" r:id="rId17"/>
    <p:sldId id="356" r:id="rId18"/>
    <p:sldId id="358" r:id="rId19"/>
    <p:sldId id="364" r:id="rId20"/>
  </p:sldIdLst>
  <p:sldSz cx="9144000" cy="6858000" type="screen4x3"/>
  <p:notesSz cx="7315200" cy="96012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ECFF"/>
    <a:srgbClr val="4D4D4D"/>
    <a:srgbClr val="EAEAEA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033" autoAdjust="0"/>
    <p:restoredTop sz="86081" autoAdjust="0"/>
  </p:normalViewPr>
  <p:slideViewPr>
    <p:cSldViewPr>
      <p:cViewPr varScale="1">
        <p:scale>
          <a:sx n="97" d="100"/>
          <a:sy n="97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ED4F16F6-F8E4-4405-8002-67A4DEA1EF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09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0FF79AE9-3235-4794-A79A-7A27DCE744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75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9AE9-3235-4794-A79A-7A27DCE744E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B16DE8-3E9C-4DB4-9EA5-40F78BC9F253}" type="slidenum">
              <a:rPr lang="en-US"/>
              <a:pPr/>
              <a:t>10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both cases the fluorescent particles are 2 microns in diameter. The left picture shows particles moving in pure water; the right picture shows particles moving in a concentrated solution of DNA, a viscoelastic solution in other words. The movies are 4 seconds of data, total; you can see a slight jump in the movie when it loops around. </a:t>
            </a:r>
          </a:p>
          <a:p>
            <a:endParaRPr lang="en-US"/>
          </a:p>
          <a:p>
            <a:r>
              <a:rPr lang="en-US"/>
              <a:t>http://www.deas.harvard.edu/projects/weitzlab/research/brownian.html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Because the oven doesn't go to 700 degrees.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CC71B-8776-4706-B432-CFBDCF1E2CE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80B1DE-5DD8-4C64-B898-96BF3CE7D834}" type="slidenum">
              <a:rPr lang="en-US"/>
              <a:pPr/>
              <a:t>12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Deflect water drops using a staticly charged rod.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4096E-D7FA-4106-9BC4-2121FFEB985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4096E-D7FA-4106-9BC4-2121FFEB985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4096E-D7FA-4106-9BC4-2121FFEB985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4096E-D7FA-4106-9BC4-2121FFEB985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4096E-D7FA-4106-9BC4-2121FFEB985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4096E-D7FA-4106-9BC4-2121FFEB985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4096E-D7FA-4106-9BC4-2121FFEB985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9AE9-3235-4794-A79A-7A27DCE744E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9AE9-3235-4794-A79A-7A27DCE744E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9AE9-3235-4794-A79A-7A27DCE744E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9AE9-3235-4794-A79A-7A27DCE744E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9AE9-3235-4794-A79A-7A27DCE744E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9AE9-3235-4794-A79A-7A27DCE744E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9AE9-3235-4794-A79A-7A27DCE744E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9AE9-3235-4794-A79A-7A27DCE744E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5052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fld id="{2B8A6B52-34DF-4A3C-B9A2-0D9E28AB65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A5473-D190-4605-B237-B66A4E9D66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0"/>
            <a:ext cx="22479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5913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65B55-B913-4801-BD9A-682E4A87AD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2133600" cy="22383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41148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2133600" cy="223838"/>
          </a:xfrm>
        </p:spPr>
        <p:txBody>
          <a:bodyPr/>
          <a:lstStyle>
            <a:lvl1pPr>
              <a:defRPr/>
            </a:lvl1pPr>
          </a:lstStyle>
          <a:p>
            <a:fld id="{CA6E1D69-D383-4434-8C2F-6BF5BFC8596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83409-2D68-4748-BBD4-7485CA30257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44D0A-79F0-4D7A-ACC8-0CE3444105D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477E9-3B94-4D4D-BC18-574EF1CED3C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C4E10-15BD-4C35-A2E6-D7F63141E9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278F1-11EB-43CA-9281-BC13700350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9D848-5768-4785-AE6F-AF111CFBC77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35209-49E5-405A-95E8-AAE4C9907D1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E2A56-C3A2-4336-A172-8228C9CA00C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0"/>
            <a:ext cx="899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21336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A98C4B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477000"/>
            <a:ext cx="411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A98C4B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21336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A98C4B"/>
                </a:solidFill>
              </a:defRPr>
            </a:lvl1pPr>
          </a:lstStyle>
          <a:p>
            <a:fld id="{221B6DE7-29F9-470B-BC87-6D3C5E96383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79" name="Line 7"/>
          <p:cNvSpPr>
            <a:spLocks noChangeShapeType="1"/>
          </p:cNvSpPr>
          <p:nvPr userDrawn="1"/>
        </p:nvSpPr>
        <p:spPr bwMode="auto">
          <a:xfrm>
            <a:off x="228600" y="1295400"/>
            <a:ext cx="8686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66FF"/>
        </a:buClr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5.png"/><Relationship Id="rId5" Type="http://schemas.openxmlformats.org/officeDocument/2006/relationships/hyperlink" Target="http://en.wikipedia.org/wiki/File:Hene-2.png" TargetMode="Externa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6.jpeg"/><Relationship Id="rId4" Type="http://schemas.openxmlformats.org/officeDocument/2006/relationships/hyperlink" Target="http://cst-www.nrl.navy.mil/lattice/struk.picts/b1.s.pn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524000"/>
            <a:ext cx="6667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066800"/>
            <a:ext cx="5562600" cy="10668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Chapters 12,13 and 14 exam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Properties of matter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914400"/>
          </a:xfrm>
        </p:spPr>
        <p:txBody>
          <a:bodyPr/>
          <a:lstStyle/>
          <a:p>
            <a:r>
              <a:rPr lang="en-US" dirty="0" smtClean="0"/>
              <a:t>Random Molecular Collision </a:t>
            </a:r>
            <a:r>
              <a:rPr lang="en-US" dirty="0"/>
              <a:t>Motion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895600"/>
            <a:ext cx="8382000" cy="2590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 smtClean="0"/>
              <a:t>What is this erratic, jittery motion called? </a:t>
            </a:r>
          </a:p>
          <a:p>
            <a:pPr marL="457200" indent="-457200">
              <a:lnSpc>
                <a:spcPct val="80000"/>
              </a:lnSpc>
              <a:buFont typeface="+mj-lt"/>
              <a:buAutoNum type="alphaLcPeriod"/>
            </a:pPr>
            <a:r>
              <a:rPr lang="en-US" sz="2600" dirty="0" err="1" smtClean="0"/>
              <a:t>Greenian</a:t>
            </a:r>
            <a:r>
              <a:rPr lang="en-US" sz="2600" dirty="0" smtClean="0"/>
              <a:t> Motion</a:t>
            </a:r>
          </a:p>
          <a:p>
            <a:pPr marL="457200" indent="-457200">
              <a:lnSpc>
                <a:spcPct val="80000"/>
              </a:lnSpc>
              <a:buFont typeface="+mj-lt"/>
              <a:buAutoNum type="alphaLcPeriod"/>
            </a:pPr>
            <a:r>
              <a:rPr lang="en-US" sz="2600" dirty="0" err="1" smtClean="0"/>
              <a:t>Soberiety</a:t>
            </a:r>
            <a:r>
              <a:rPr lang="en-US" sz="2600" dirty="0" smtClean="0"/>
              <a:t> Waltz</a:t>
            </a:r>
          </a:p>
          <a:p>
            <a:pPr marL="457200" indent="-457200">
              <a:lnSpc>
                <a:spcPct val="80000"/>
              </a:lnSpc>
              <a:buFont typeface="+mj-lt"/>
              <a:buAutoNum type="alphaLcPeriod"/>
            </a:pPr>
            <a:r>
              <a:rPr lang="en-US" sz="2600" dirty="0" smtClean="0"/>
              <a:t>Kinetic Theory</a:t>
            </a:r>
          </a:p>
          <a:p>
            <a:pPr marL="457200" indent="-457200">
              <a:lnSpc>
                <a:spcPct val="80000"/>
              </a:lnSpc>
              <a:buFont typeface="+mj-lt"/>
              <a:buAutoNum type="alphaLcPeriod"/>
            </a:pPr>
            <a:r>
              <a:rPr lang="en-US" sz="2600" dirty="0" smtClean="0"/>
              <a:t>Brownian Motion</a:t>
            </a:r>
          </a:p>
          <a:p>
            <a:pPr marL="457200" indent="-457200">
              <a:lnSpc>
                <a:spcPct val="80000"/>
              </a:lnSpc>
              <a:buFont typeface="+mj-lt"/>
              <a:buAutoNum type="alphaLcPeriod"/>
            </a:pPr>
            <a:r>
              <a:rPr lang="en-US" sz="2600" dirty="0" smtClean="0"/>
              <a:t>Anxiety Induction</a:t>
            </a:r>
          </a:p>
          <a:p>
            <a:pPr marL="457200" indent="-457200">
              <a:lnSpc>
                <a:spcPct val="80000"/>
              </a:lnSpc>
              <a:buFont typeface="+mj-lt"/>
              <a:buAutoNum type="alphaLcPeriod"/>
            </a:pPr>
            <a:endParaRPr lang="en-US" sz="2200" dirty="0"/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5334000" y="5410200"/>
            <a:ext cx="457200" cy="457200"/>
          </a:xfrm>
          <a:prstGeom prst="ellipse">
            <a:avLst/>
          </a:prstGeom>
          <a:gradFill rotWithShape="1">
            <a:gsLst>
              <a:gs pos="0">
                <a:srgbClr val="CC9900"/>
              </a:gs>
              <a:gs pos="100000">
                <a:srgbClr val="9966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H="1">
            <a:off x="6477000" y="4343400"/>
            <a:ext cx="1066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H="1" flipV="1">
            <a:off x="6172200" y="4800600"/>
            <a:ext cx="304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H="1">
            <a:off x="2286000" y="4876800"/>
            <a:ext cx="3886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V="1">
            <a:off x="2286000" y="54102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3124200" y="5410200"/>
            <a:ext cx="1828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V="1">
            <a:off x="4953000" y="4724400"/>
            <a:ext cx="1524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H="1">
            <a:off x="4191000" y="4724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4191000" y="5181600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1277" name="Picture 13" descr="brown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1447800"/>
            <a:ext cx="2667000" cy="127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228600" y="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248400" cy="762000"/>
          </a:xfrm>
        </p:spPr>
        <p:txBody>
          <a:bodyPr/>
          <a:lstStyle/>
          <a:p>
            <a:r>
              <a:rPr lang="en-US" dirty="0" smtClean="0"/>
              <a:t>Temperature is a measure of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6934200" cy="4267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The number of particles in a system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The </a:t>
            </a:r>
            <a:r>
              <a:rPr lang="en-US" dirty="0"/>
              <a:t>average kinetic energy of the molecules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The rate of change of chemical reactions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Heat flow in the room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Nitrogen content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7543800" y="1600200"/>
          <a:ext cx="884238" cy="356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0" name="PHOTO-PAINT" r:id="rId4" imgW="179635" imgH="722133" progId="">
                  <p:embed/>
                </p:oleObj>
              </mc:Choice>
              <mc:Fallback>
                <p:oleObj name="PHOTO-PAINT" r:id="rId4" imgW="179635" imgH="72213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600200"/>
                        <a:ext cx="884238" cy="356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6240" y="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7086600" cy="1219200"/>
          </a:xfrm>
        </p:spPr>
        <p:txBody>
          <a:bodyPr/>
          <a:lstStyle/>
          <a:p>
            <a:r>
              <a:rPr lang="en-US" dirty="0" smtClean="0"/>
              <a:t>Why does water expand when it freezes?</a:t>
            </a:r>
            <a:endParaRPr lang="en-US" dirty="0"/>
          </a:p>
        </p:txBody>
      </p:sp>
      <p:pic>
        <p:nvPicPr>
          <p:cNvPr id="33796" name="Picture 4" descr="molecu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057400"/>
            <a:ext cx="3276600" cy="2684463"/>
          </a:xfrm>
          <a:prstGeom prst="rect">
            <a:avLst/>
          </a:prstGeom>
          <a:noFill/>
        </p:spPr>
      </p:pic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038600"/>
            <a:ext cx="27717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5347" y="0"/>
            <a:ext cx="915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11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7239000" cy="1219200"/>
          </a:xfrm>
        </p:spPr>
        <p:txBody>
          <a:bodyPr/>
          <a:lstStyle/>
          <a:p>
            <a:r>
              <a:rPr lang="en-US" dirty="0" smtClean="0"/>
              <a:t>If the temperature in a closed room increases…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6019800" cy="2133600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sz="2600" dirty="0" smtClean="0"/>
              <a:t>The pressure decreases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600" dirty="0" smtClean="0"/>
              <a:t>The pressure increases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600" dirty="0" smtClean="0"/>
              <a:t>The number of gas molecules increases</a:t>
            </a:r>
            <a:endParaRPr lang="en-US" sz="2600" dirty="0"/>
          </a:p>
        </p:txBody>
      </p:sp>
      <p:sp>
        <p:nvSpPr>
          <p:cNvPr id="6" name="Rectangle 5"/>
          <p:cNvSpPr/>
          <p:nvPr/>
        </p:nvSpPr>
        <p:spPr>
          <a:xfrm>
            <a:off x="36240" y="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12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0050" name="Picture 2" descr="http://www.faqs.org/photo-dict/photofiles/list/682/1092thermome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219200"/>
            <a:ext cx="2743200" cy="3660085"/>
          </a:xfrm>
          <a:prstGeom prst="rect">
            <a:avLst/>
          </a:prstGeom>
          <a:noFill/>
        </p:spPr>
      </p:pic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8768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447800" y="4572000"/>
          <a:ext cx="323305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6" name="Equation" r:id="rId6" imgW="685800" imgH="177480" progId="Equation.3">
                  <p:embed/>
                </p:oleObj>
              </mc:Choice>
              <mc:Fallback>
                <p:oleObj name="Equation" r:id="rId6" imgW="68580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572000"/>
                        <a:ext cx="3233058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5543" y="2667000"/>
            <a:ext cx="4748457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PQuestion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391400" cy="1219200"/>
          </a:xfrm>
        </p:spPr>
        <p:txBody>
          <a:bodyPr/>
          <a:lstStyle/>
          <a:p>
            <a:r>
              <a:rPr lang="en-US" sz="2800" dirty="0" smtClean="0"/>
              <a:t>Which 2 does the molecular model fail to explain?</a:t>
            </a:r>
            <a:endParaRPr lang="en-US" sz="2800" dirty="0"/>
          </a:p>
        </p:txBody>
      </p:sp>
      <p:sp>
        <p:nvSpPr>
          <p:cNvPr id="45059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5029200"/>
          </a:xfrm>
        </p:spPr>
        <p:txBody>
          <a:bodyPr/>
          <a:lstStyle/>
          <a:p>
            <a:pPr marL="571500" indent="-571500">
              <a:buFont typeface="Wingdings" pitchFamily="2" charset="2"/>
              <a:buAutoNum type="alphaLcParenR"/>
            </a:pPr>
            <a:r>
              <a:rPr lang="en-US" dirty="0" smtClean="0"/>
              <a:t>Pressure</a:t>
            </a:r>
          </a:p>
          <a:p>
            <a:pPr marL="571500" indent="-571500">
              <a:buFont typeface="Wingdings" pitchFamily="2" charset="2"/>
              <a:buAutoNum type="alphaLcParenR"/>
            </a:pPr>
            <a:r>
              <a:rPr lang="en-US" dirty="0" smtClean="0"/>
              <a:t>Color</a:t>
            </a:r>
          </a:p>
          <a:p>
            <a:pPr marL="571500" indent="-571500">
              <a:buFont typeface="Wingdings" pitchFamily="2" charset="2"/>
              <a:buAutoNum type="alphaLcParenR"/>
            </a:pPr>
            <a:r>
              <a:rPr lang="en-US" dirty="0" smtClean="0"/>
              <a:t>Temperature</a:t>
            </a:r>
          </a:p>
          <a:p>
            <a:pPr marL="571500" indent="-571500">
              <a:buFont typeface="Wingdings" pitchFamily="2" charset="2"/>
              <a:buAutoNum type="alphaLcParenR"/>
            </a:pPr>
            <a:r>
              <a:rPr lang="en-US" dirty="0" smtClean="0"/>
              <a:t>Energy Levels</a:t>
            </a:r>
            <a:endParaRPr lang="en-US" dirty="0"/>
          </a:p>
          <a:p>
            <a:pPr marL="571500" indent="-571500">
              <a:buFont typeface="Wingdings" pitchFamily="2" charset="2"/>
              <a:buAutoNum type="alphaLcParenR"/>
            </a:pPr>
            <a:r>
              <a:rPr lang="en-US" dirty="0"/>
              <a:t>Heat conduction</a:t>
            </a:r>
          </a:p>
        </p:txBody>
      </p:sp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1371600"/>
            <a:ext cx="21812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6240" y="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13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PQuestion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121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Review: Which </a:t>
            </a:r>
            <a:r>
              <a:rPr lang="en-US" sz="2800" dirty="0"/>
              <a:t>type of electromagnetic radiation has the </a:t>
            </a:r>
            <a:r>
              <a:rPr lang="en-US" sz="2800" dirty="0" smtClean="0"/>
              <a:t>lowest </a:t>
            </a:r>
            <a:r>
              <a:rPr lang="en-US" sz="2800" dirty="0"/>
              <a:t>energy per photon?</a:t>
            </a:r>
          </a:p>
        </p:txBody>
      </p:sp>
      <p:sp>
        <p:nvSpPr>
          <p:cNvPr id="46083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4800" y="1600200"/>
            <a:ext cx="4114800" cy="3429000"/>
          </a:xfrm>
        </p:spPr>
        <p:txBody>
          <a:bodyPr/>
          <a:lstStyle/>
          <a:p>
            <a:pPr marL="571500" indent="-571500">
              <a:buFont typeface="Wingdings" pitchFamily="2" charset="2"/>
              <a:buAutoNum type="alphaLcParenR"/>
            </a:pPr>
            <a:r>
              <a:rPr lang="en-US" dirty="0"/>
              <a:t>Radio Waves</a:t>
            </a:r>
          </a:p>
          <a:p>
            <a:pPr marL="571500" indent="-571500">
              <a:buFont typeface="Wingdings" pitchFamily="2" charset="2"/>
              <a:buAutoNum type="alphaLcParenR"/>
            </a:pPr>
            <a:r>
              <a:rPr lang="en-US" dirty="0"/>
              <a:t>Infrared</a:t>
            </a:r>
          </a:p>
          <a:p>
            <a:pPr marL="571500" indent="-571500">
              <a:buFont typeface="Wingdings" pitchFamily="2" charset="2"/>
              <a:buAutoNum type="alphaLcParenR"/>
            </a:pPr>
            <a:r>
              <a:rPr lang="en-US" dirty="0" smtClean="0"/>
              <a:t>Green </a:t>
            </a:r>
            <a:r>
              <a:rPr lang="en-US" dirty="0"/>
              <a:t>light</a:t>
            </a:r>
          </a:p>
          <a:p>
            <a:pPr marL="571500" indent="-571500">
              <a:buFont typeface="Wingdings" pitchFamily="2" charset="2"/>
              <a:buAutoNum type="alphaLcParenR"/>
            </a:pPr>
            <a:r>
              <a:rPr lang="en-US" dirty="0"/>
              <a:t>Red </a:t>
            </a:r>
            <a:r>
              <a:rPr lang="en-US" dirty="0" smtClean="0"/>
              <a:t>light</a:t>
            </a:r>
          </a:p>
          <a:p>
            <a:pPr marL="571500" indent="-571500">
              <a:buFont typeface="Wingdings" pitchFamily="2" charset="2"/>
              <a:buAutoNum type="alphaLcParenR"/>
            </a:pPr>
            <a:r>
              <a:rPr lang="en-US" dirty="0" smtClean="0"/>
              <a:t>Ultraviolet</a:t>
            </a:r>
          </a:p>
          <a:p>
            <a:pPr marL="571500" indent="-571500">
              <a:buFont typeface="Wingdings" pitchFamily="2" charset="2"/>
              <a:buAutoNum type="alphaLcParenR"/>
            </a:pPr>
            <a:r>
              <a:rPr lang="en-US" dirty="0" smtClean="0"/>
              <a:t>Gamma Rays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676400"/>
            <a:ext cx="30765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3276600"/>
            <a:ext cx="47625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6240" y="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14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3505200"/>
            <a:ext cx="533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6172200" cy="1162050"/>
          </a:xfrm>
          <a:noFill/>
          <a:ln/>
        </p:spPr>
        <p:txBody>
          <a:bodyPr lIns="92075" tIns="46037" rIns="92075" bIns="46037"/>
          <a:lstStyle/>
          <a:p>
            <a:r>
              <a:rPr lang="en-US" sz="3200" dirty="0" smtClean="0"/>
              <a:t>What is a problem with the Solar System model?</a:t>
            </a:r>
            <a:endParaRPr lang="en-US" sz="3200" dirty="0"/>
          </a:p>
        </p:txBody>
      </p:sp>
      <p:pic>
        <p:nvPicPr>
          <p:cNvPr id="19473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3622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6240" y="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15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304800"/>
            <a:ext cx="1981200" cy="914400"/>
          </a:xfrm>
        </p:spPr>
        <p:txBody>
          <a:bodyPr/>
          <a:lstStyle/>
          <a:p>
            <a:r>
              <a:rPr lang="en-US" dirty="0" smtClean="0"/>
              <a:t>Laser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240" y="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16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572000"/>
            <a:ext cx="22669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2" name="Picture 4" descr="Hene-2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371600"/>
            <a:ext cx="4724400" cy="472440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105400" y="1524000"/>
            <a:ext cx="3733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Which transition emits </a:t>
            </a:r>
            <a:r>
              <a:rPr lang="en-US" sz="2800" dirty="0" smtClean="0">
                <a:solidFill>
                  <a:srgbClr val="FF0000"/>
                </a:solidFill>
              </a:rPr>
              <a:t>red</a:t>
            </a:r>
            <a:r>
              <a:rPr lang="en-US" sz="2800" dirty="0" smtClean="0"/>
              <a:t> light?</a:t>
            </a:r>
          </a:p>
          <a:p>
            <a:pPr marL="514350" indent="-514350" algn="ctr">
              <a:buFont typeface="+mj-lt"/>
              <a:buAutoNum type="alphaLcPeriod"/>
            </a:pPr>
            <a:r>
              <a:rPr lang="en-US" sz="2800" dirty="0" smtClean="0"/>
              <a:t>3s-3p</a:t>
            </a:r>
          </a:p>
          <a:p>
            <a:pPr marL="514350" indent="-514350" algn="ctr">
              <a:buFont typeface="+mj-lt"/>
              <a:buAutoNum type="alphaLcPeriod"/>
            </a:pPr>
            <a:r>
              <a:rPr lang="en-US" sz="2800" dirty="0" smtClean="0"/>
              <a:t>3s-2p</a:t>
            </a:r>
          </a:p>
          <a:p>
            <a:pPr marL="514350" indent="-514350" algn="ctr">
              <a:buFont typeface="+mj-lt"/>
              <a:buAutoNum type="alphaLcPeriod"/>
            </a:pPr>
            <a:r>
              <a:rPr lang="en-US" sz="2800" dirty="0" smtClean="0"/>
              <a:t>2s-2p</a:t>
            </a:r>
          </a:p>
          <a:p>
            <a:pPr marL="514350" indent="-514350" algn="ctr">
              <a:buFont typeface="+mj-lt"/>
              <a:buAutoNum type="alphaLcPeriod"/>
            </a:pPr>
            <a:r>
              <a:rPr lang="en-US" sz="2800" dirty="0" smtClean="0"/>
              <a:t>2s-3p</a:t>
            </a:r>
          </a:p>
          <a:p>
            <a:pPr marL="514350" indent="-514350" algn="ctr">
              <a:buFont typeface="+mj-lt"/>
              <a:buAutoNum type="alphaLcPeriod"/>
            </a:pPr>
            <a:endParaRPr 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81000"/>
            <a:ext cx="6400800" cy="727075"/>
          </a:xfrm>
        </p:spPr>
        <p:txBody>
          <a:bodyPr/>
          <a:lstStyle/>
          <a:p>
            <a:r>
              <a:rPr lang="en-US" sz="3200" dirty="0" smtClean="0"/>
              <a:t>Problem </a:t>
            </a:r>
            <a:r>
              <a:rPr lang="en-US" sz="3200" dirty="0"/>
              <a:t>with the “Bohr Model”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82000" cy="10668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2800" b="1" dirty="0"/>
              <a:t>Why</a:t>
            </a:r>
            <a:r>
              <a:rPr lang="en-US" sz="2800" dirty="0"/>
              <a:t> are only </a:t>
            </a:r>
            <a:r>
              <a:rPr lang="en-US" sz="2800" dirty="0" smtClean="0"/>
              <a:t>certain ______ possible?(</a:t>
            </a:r>
            <a:r>
              <a:rPr lang="en-US" sz="2800" dirty="0"/>
              <a:t>not like a solar system!)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2100" dirty="0"/>
          </a:p>
        </p:txBody>
      </p:sp>
      <p:sp>
        <p:nvSpPr>
          <p:cNvPr id="5" name="Rectangle 4"/>
          <p:cNvSpPr/>
          <p:nvPr/>
        </p:nvSpPr>
        <p:spPr>
          <a:xfrm>
            <a:off x="36240" y="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17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200400"/>
            <a:ext cx="29319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438400"/>
            <a:ext cx="6781800" cy="7620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2800" b="1" dirty="0" smtClean="0"/>
              <a:t>Student created questions</a:t>
            </a:r>
            <a:endParaRPr lang="en-US" sz="28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2100" dirty="0"/>
          </a:p>
        </p:txBody>
      </p:sp>
      <p:sp>
        <p:nvSpPr>
          <p:cNvPr id="5" name="Rectangle 4"/>
          <p:cNvSpPr/>
          <p:nvPr/>
        </p:nvSpPr>
        <p:spPr>
          <a:xfrm>
            <a:off x="513296" y="152400"/>
            <a:ext cx="4493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18,19, and 20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809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8534400" cy="99060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The Physical Properties of Matter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588" y="381000"/>
            <a:ext cx="38523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Misconceptions</a:t>
            </a:r>
            <a:endParaRPr lang="en-US" sz="3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1371600"/>
            <a:ext cx="42627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Gold vs. Diamond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4572000"/>
            <a:ext cx="52613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Which is more dense?</a:t>
            </a:r>
          </a:p>
          <a:p>
            <a:pPr algn="ctr"/>
            <a:r>
              <a:rPr lang="en-US" sz="4000" dirty="0" smtClean="0"/>
              <a:t>Which is harder?</a:t>
            </a: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286000"/>
            <a:ext cx="21717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200400"/>
            <a:ext cx="45720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8534400" cy="990600"/>
          </a:xfrm>
        </p:spPr>
        <p:txBody>
          <a:bodyPr/>
          <a:lstStyle/>
          <a:p>
            <a:r>
              <a:rPr lang="en-US" sz="3200">
                <a:solidFill>
                  <a:schemeClr val="bg1"/>
                </a:solidFill>
              </a:rPr>
              <a:t>The Physical Properties of Matter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656656" y="381000"/>
            <a:ext cx="35702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Kinetic Theory</a:t>
            </a:r>
            <a:endParaRPr lang="en-US" sz="3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3716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How are you able to cool soup by blowing on it?</a:t>
            </a:r>
            <a:endParaRPr lang="en-US" sz="4000" dirty="0"/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581400"/>
            <a:ext cx="28575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28600" y="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8534400" cy="990600"/>
          </a:xfrm>
        </p:spPr>
        <p:txBody>
          <a:bodyPr/>
          <a:lstStyle/>
          <a:p>
            <a:r>
              <a:rPr lang="en-US" sz="3200">
                <a:solidFill>
                  <a:schemeClr val="bg1"/>
                </a:solidFill>
              </a:rPr>
              <a:t>The Physical Properties of Matter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3490216" y="381000"/>
            <a:ext cx="19030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Shapes</a:t>
            </a:r>
            <a:endParaRPr lang="en-US" sz="3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295400"/>
            <a:ext cx="38862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648200" y="1828800"/>
            <a:ext cx="1295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4648200"/>
            <a:ext cx="6781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Each curve is a Boltzmann distribution for a gas of the same molecular species.  Which one is hottest  A,B or C?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95600" y="13716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76600" y="24384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57600" y="28194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28600" y="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609600"/>
            <a:ext cx="4495800" cy="609600"/>
          </a:xfrm>
        </p:spPr>
        <p:txBody>
          <a:bodyPr/>
          <a:lstStyle/>
          <a:p>
            <a:r>
              <a:rPr lang="en-US" dirty="0" smtClean="0"/>
              <a:t>Crystal Structures</a:t>
            </a:r>
            <a:endParaRPr lang="en-US" dirty="0"/>
          </a:p>
        </p:txBody>
      </p:sp>
      <p:pic>
        <p:nvPicPr>
          <p:cNvPr id="107522" name="Picture 2" descr="Picture of lattice; Click for Big Pictur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2743200"/>
            <a:ext cx="1285875" cy="12668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81401" y="1828800"/>
            <a:ext cx="5257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the blue spheres are chlorine and the green spheres are sodium, what is this substance?</a:t>
            </a:r>
          </a:p>
          <a:p>
            <a:endParaRPr lang="en-US" sz="2800" dirty="0" smtClean="0"/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/>
              <a:t>Sugar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/>
              <a:t>Corn Starch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/>
              <a:t>Salt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/>
              <a:t>Mango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28600" y="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5943600" cy="609600"/>
          </a:xfrm>
        </p:spPr>
        <p:txBody>
          <a:bodyPr/>
          <a:lstStyle/>
          <a:p>
            <a:r>
              <a:rPr lang="en-US" dirty="0" smtClean="0"/>
              <a:t>What is this state </a:t>
            </a:r>
            <a:r>
              <a:rPr lang="en-US" dirty="0"/>
              <a:t>of </a:t>
            </a:r>
            <a:r>
              <a:rPr lang="en-US" dirty="0" smtClean="0"/>
              <a:t>matter?</a:t>
            </a:r>
            <a:endParaRPr lang="en-US" dirty="0"/>
          </a:p>
        </p:txBody>
      </p:sp>
      <p:pic>
        <p:nvPicPr>
          <p:cNvPr id="14393" name="Picture 57" descr="Dancing-Northern-Lights,-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2286000"/>
            <a:ext cx="2590800" cy="1943100"/>
          </a:xfrm>
          <a:prstGeom prst="rect">
            <a:avLst/>
          </a:prstGeom>
          <a:noFill/>
        </p:spPr>
      </p:pic>
      <p:graphicFrame>
        <p:nvGraphicFramePr>
          <p:cNvPr id="14394" name="Object 58"/>
          <p:cNvGraphicFramePr>
            <a:graphicFrameLocks noChangeAspect="1"/>
          </p:cNvGraphicFramePr>
          <p:nvPr/>
        </p:nvGraphicFramePr>
        <p:xfrm>
          <a:off x="2667000" y="3962400"/>
          <a:ext cx="2590800" cy="193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6" name="PHOTO-PAINT" r:id="rId6" imgW="5485714" imgH="4088889" progId="">
                  <p:embed/>
                </p:oleObj>
              </mc:Choice>
              <mc:Fallback>
                <p:oleObj name="PHOTO-PAINT" r:id="rId6" imgW="5485714" imgH="4088889" progId="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962400"/>
                        <a:ext cx="2590800" cy="193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95" name="Picture 59" descr="3l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1828800"/>
            <a:ext cx="2819400" cy="1879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" y="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PQuestion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162800" cy="1219200"/>
          </a:xfrm>
        </p:spPr>
        <p:txBody>
          <a:bodyPr/>
          <a:lstStyle/>
          <a:p>
            <a:pPr algn="ctr"/>
            <a:r>
              <a:rPr lang="en-US" dirty="0"/>
              <a:t>What is the most common state of matter in the visible universe?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7696200" y="6019800"/>
            <a:ext cx="5222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Comic Sans MS" pitchFamily="66" charset="0"/>
              </a:rPr>
              <a:t>Earth</a:t>
            </a:r>
          </a:p>
        </p:txBody>
      </p:sp>
      <p:sp>
        <p:nvSpPr>
          <p:cNvPr id="62476" name="Line 12"/>
          <p:cNvSpPr>
            <a:spLocks noChangeShapeType="1"/>
          </p:cNvSpPr>
          <p:nvPr/>
        </p:nvSpPr>
        <p:spPr bwMode="auto">
          <a:xfrm flipH="1">
            <a:off x="7519988" y="6208713"/>
            <a:ext cx="217487" cy="1539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240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275588"/>
            <a:ext cx="8458200" cy="558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1371600"/>
            <a:ext cx="4114800" cy="3200400"/>
          </a:xfrm>
        </p:spPr>
        <p:txBody>
          <a:bodyPr/>
          <a:lstStyle/>
          <a:p>
            <a:pPr marL="571500" indent="-571500">
              <a:buFont typeface="Wingdings" pitchFamily="2" charset="2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Solid</a:t>
            </a:r>
          </a:p>
          <a:p>
            <a:pPr marL="571500" indent="-571500">
              <a:buFont typeface="Wingdings" pitchFamily="2" charset="2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Liquid</a:t>
            </a:r>
          </a:p>
          <a:p>
            <a:pPr marL="571500" indent="-571500">
              <a:buFont typeface="Wingdings" pitchFamily="2" charset="2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Gas</a:t>
            </a:r>
          </a:p>
          <a:p>
            <a:pPr marL="571500" indent="-571500">
              <a:buFont typeface="Wingdings" pitchFamily="2" charset="2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Plasma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7" name="Picture 5" descr="table_12_1propert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436711"/>
            <a:ext cx="5638800" cy="3196066"/>
          </a:xfrm>
          <a:prstGeom prst="rect">
            <a:avLst/>
          </a:prstGeom>
          <a:noFill/>
        </p:spPr>
      </p:pic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077200" cy="914400"/>
          </a:xfrm>
        </p:spPr>
        <p:txBody>
          <a:bodyPr/>
          <a:lstStyle/>
          <a:p>
            <a:r>
              <a:rPr lang="en-US" sz="2400" dirty="0"/>
              <a:t>An unknown solid melts at -50 degrees.  Which of the following would most likely be its boiling point?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3581400" cy="2286000"/>
          </a:xfrm>
        </p:spPr>
        <p:txBody>
          <a:bodyPr/>
          <a:lstStyle/>
          <a:p>
            <a:pPr marL="571500" indent="-571500">
              <a:buFont typeface="Wingdings" pitchFamily="2" charset="2"/>
              <a:buAutoNum type="alphaUcPeriod"/>
            </a:pPr>
            <a:r>
              <a:rPr lang="en-US" dirty="0" smtClean="0"/>
              <a:t>1000 degrees</a:t>
            </a:r>
          </a:p>
          <a:p>
            <a:pPr marL="571500" indent="-571500">
              <a:buFont typeface="Wingdings" pitchFamily="2" charset="2"/>
              <a:buAutoNum type="alphaUcPeriod"/>
            </a:pPr>
            <a:r>
              <a:rPr lang="en-US" dirty="0" smtClean="0"/>
              <a:t>90 degrees</a:t>
            </a:r>
          </a:p>
          <a:p>
            <a:pPr marL="571500" indent="-571500">
              <a:buFont typeface="Wingdings" pitchFamily="2" charset="2"/>
              <a:buAutoNum type="alphaUcPeriod"/>
            </a:pPr>
            <a:r>
              <a:rPr lang="en-US" dirty="0" smtClean="0"/>
              <a:t>0 degrees</a:t>
            </a:r>
            <a:endParaRPr lang="en-US" dirty="0"/>
          </a:p>
          <a:p>
            <a:pPr marL="571500" indent="-571500">
              <a:buFont typeface="Wingdings" pitchFamily="2" charset="2"/>
              <a:buAutoNum type="alphaUcPeriod"/>
            </a:pPr>
            <a:r>
              <a:rPr lang="en-US" dirty="0" smtClean="0"/>
              <a:t>-120 </a:t>
            </a:r>
            <a:r>
              <a:rPr lang="en-US" dirty="0"/>
              <a:t>degrees</a:t>
            </a:r>
          </a:p>
          <a:p>
            <a:pPr marL="571500" indent="-571500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304800"/>
            <a:ext cx="4191000" cy="762000"/>
          </a:xfrm>
        </p:spPr>
        <p:txBody>
          <a:bodyPr/>
          <a:lstStyle/>
          <a:p>
            <a:r>
              <a:rPr lang="en-US" dirty="0" smtClean="0"/>
              <a:t>Density vs. Weight</a:t>
            </a:r>
            <a:endParaRPr lang="en-US" dirty="0"/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4038600" y="2438400"/>
            <a:ext cx="4191000" cy="3886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5257800" y="4114800"/>
            <a:ext cx="15700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dirty="0"/>
              <a:t>Styrofoam</a:t>
            </a:r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1905000" y="3733800"/>
            <a:ext cx="609601" cy="609600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1828800" y="4572000"/>
            <a:ext cx="884859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dirty="0" smtClean="0"/>
              <a:t>Steel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1524000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What is heavier, 3lbs. of steel or 3 lbs. of Styrofoam?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228600" y="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B0D0432CDAF4D908DC8E22069C56AD1"/>
  <p:tag name="SLIDEID" val="EB0D0432CDAF4D908DC8E22069C56AD1"/>
  <p:tag name="SLIDEORDER" val="1"/>
  <p:tag name="SLIDETYPE" val="Q"/>
  <p:tag name="DEMOGRAPHIC" val="False"/>
  <p:tag name="SPEEDSCORING" val="False"/>
  <p:tag name="VALUES" val="1¤1¤2¤1"/>
  <p:tag name="QUESTIONALIAS" val="The molecular model of matter cannot explain"/>
  <p:tag name="ANSWERSALIAS" val="Temperature¤Pressure¤Color¤Heat conductio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45"/>
  <p:tag name="FONTSIZE" val="30"/>
  <p:tag name="BULLETTYPE" val="ppBulletAlphaLCParenRigh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97841D3936924252BC71CD821639E183"/>
  <p:tag name="SLIDEID" val="97841D3936924252BC71CD821639E183"/>
  <p:tag name="SLIDEORDER" val="1"/>
  <p:tag name="SLIDETYPE" val="Q"/>
  <p:tag name="DEMOGRAPHIC" val="False"/>
  <p:tag name="SPEEDSCORING" val="False"/>
  <p:tag name="VALUES" val="1¤1¤2¤1¤1"/>
  <p:tag name="QUESTIONALIAS" val="Which type of electromagnetic radiation has the highest energy per photon?"/>
  <p:tag name="ANSWERSALIAS" val="Radio Waves¤Infrared¤Ultraviolet¤Green light¤Red ligh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58"/>
  <p:tag name="FONTSIZE" val="30"/>
  <p:tag name="BULLETTYPE" val="ppBulletAlphaLCParenRigh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8ED6DB9E4364505A322F8A6AA5E80C2"/>
  <p:tag name="SLIDEID" val="08ED6DB9E4364505A322F8A6AA5E80C2"/>
  <p:tag name="SLIDEORDER" val="1"/>
  <p:tag name="SLIDETYPE" val="Q"/>
  <p:tag name="DEMOGRAPHIC" val="False"/>
  <p:tag name="SPEEDSCORING" val="False"/>
  <p:tag name="VALUES" val="1¤1¤1¤2"/>
  <p:tag name="QUESTIONALIAS" val="What is the most common state of matter in the universe?"/>
  <p:tag name="ANSWERSALIAS" val="Solid¤Liquid¤Gas¤Plasm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26"/>
  <p:tag name="FONTSIZE" val="19"/>
  <p:tag name="BULLETTYPE" val="ppBulletAlphaLCParenRight"/>
</p:tagLst>
</file>

<file path=ppt/theme/theme1.xml><?xml version="1.0" encoding="utf-8"?>
<a:theme xmlns:a="http://schemas.openxmlformats.org/drawingml/2006/main" name="Edge">
  <a:themeElements>
    <a:clrScheme name="Edge 9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0000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Edge">
      <a:majorFont>
        <a:latin typeface="Arial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6259</TotalTime>
  <Words>474</Words>
  <Application>Microsoft Office PowerPoint</Application>
  <PresentationFormat>On-screen Show (4:3)</PresentationFormat>
  <Paragraphs>121</Paragraphs>
  <Slides>19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Edge</vt:lpstr>
      <vt:lpstr>PHOTO-PAINT</vt:lpstr>
      <vt:lpstr>Equation</vt:lpstr>
      <vt:lpstr>Chapters 12,13 and 14 exam Properties of matter</vt:lpstr>
      <vt:lpstr>The Physical Properties of Matter</vt:lpstr>
      <vt:lpstr>The Physical Properties of Matter</vt:lpstr>
      <vt:lpstr>The Physical Properties of Matter</vt:lpstr>
      <vt:lpstr>Crystal Structures</vt:lpstr>
      <vt:lpstr>What is this state of matter?</vt:lpstr>
      <vt:lpstr>What is the most common state of matter in the visible universe?</vt:lpstr>
      <vt:lpstr>An unknown solid melts at -50 degrees.  Which of the following would most likely be its boiling point?</vt:lpstr>
      <vt:lpstr>Density vs. Weight</vt:lpstr>
      <vt:lpstr>Random Molecular Collision Motion</vt:lpstr>
      <vt:lpstr>Temperature is a measure of </vt:lpstr>
      <vt:lpstr>Why does water expand when it freezes?</vt:lpstr>
      <vt:lpstr>If the temperature in a closed room increases…</vt:lpstr>
      <vt:lpstr>Which 2 does the molecular model fail to explain?</vt:lpstr>
      <vt:lpstr>Review: Which type of electromagnetic radiation has the lowest energy per photon?</vt:lpstr>
      <vt:lpstr>What is a problem with the Solar System model?</vt:lpstr>
      <vt:lpstr>Laser</vt:lpstr>
      <vt:lpstr>Problem with the “Bohr Model”</vt:lpstr>
      <vt:lpstr>PowerPoint Presentation</vt:lpstr>
    </vt:vector>
  </TitlesOfParts>
  <Company>BYU Physics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Ware</dc:creator>
  <cp:lastModifiedBy>Office</cp:lastModifiedBy>
  <cp:revision>106</cp:revision>
  <dcterms:created xsi:type="dcterms:W3CDTF">2005-01-11T04:20:06Z</dcterms:created>
  <dcterms:modified xsi:type="dcterms:W3CDTF">2012-02-11T14:51:53Z</dcterms:modified>
</cp:coreProperties>
</file>