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2.xml" ContentType="application/vnd.openxmlformats-officedocument.presentationml.tags+xml"/>
  <Override PartName="/ppt/notesSlides/notesSlide39.xml" ContentType="application/vnd.openxmlformats-officedocument.presentationml.notesSlide+xml"/>
  <Override PartName="/ppt/tags/tag23.xml" ContentType="application/vnd.openxmlformats-officedocument.presentationml.tags+xml"/>
  <Override PartName="/ppt/notesSlides/notesSlide4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1.xml" ContentType="application/vnd.openxmlformats-officedocument.presentationml.notesSlide+xml"/>
  <Override PartName="/ppt/tags/tag26.xml" ContentType="application/vnd.openxmlformats-officedocument.presentationml.tags+xml"/>
  <Override PartName="/ppt/notesSlides/notesSlide42.xml" ContentType="application/vnd.openxmlformats-officedocument.presentationml.notesSlide+xml"/>
  <Override PartName="/ppt/tags/tag27.xml" ContentType="application/vnd.openxmlformats-officedocument.presentationml.tags+xml"/>
  <Override PartName="/ppt/notesSlides/notesSlide43.xml" ContentType="application/vnd.openxmlformats-officedocument.presentationml.notesSlide+xml"/>
  <Override PartName="/ppt/tags/tag28.xml" ContentType="application/vnd.openxmlformats-officedocument.presentationml.tags+xml"/>
  <Override PartName="/ppt/notesSlides/notesSlide44.xml" ContentType="application/vnd.openxmlformats-officedocument.presentationml.notesSlide+xml"/>
  <Override PartName="/ppt/tags/tag29.xml" ContentType="application/vnd.openxmlformats-officedocument.presentationml.tags+xml"/>
  <Override PartName="/ppt/notesSlides/notesSlide45.xml" ContentType="application/vnd.openxmlformats-officedocument.presentationml.notesSlide+xml"/>
  <Override PartName="/ppt/tags/tag30.xml" ContentType="application/vnd.openxmlformats-officedocument.presentationml.tags+xml"/>
  <Override PartName="/ppt/notesSlides/notesSlide46.xml" ContentType="application/vnd.openxmlformats-officedocument.presentationml.notesSlide+xml"/>
  <Override PartName="/ppt/tags/tag31.xml" ContentType="application/vnd.openxmlformats-officedocument.presentationml.tags+xml"/>
  <Override PartName="/ppt/notesSlides/notesSlide47.xml" ContentType="application/vnd.openxmlformats-officedocument.presentationml.notesSlide+xml"/>
  <Override PartName="/ppt/tags/tag32.xml" ContentType="application/vnd.openxmlformats-officedocument.presentationml.tags+xml"/>
  <Override PartName="/ppt/notesSlides/notesSlide48.xml" ContentType="application/vnd.openxmlformats-officedocument.presentationml.notesSlide+xml"/>
  <Override PartName="/ppt/tags/tag33.xml" ContentType="application/vnd.openxmlformats-officedocument.presentationml.tags+xml"/>
  <Override PartName="/ppt/notesSlides/notesSlide49.xml" ContentType="application/vnd.openxmlformats-officedocument.presentationml.notesSlide+xml"/>
  <Override PartName="/ppt/tags/tag34.xml" ContentType="application/vnd.openxmlformats-officedocument.presentationml.tags+xml"/>
  <Override PartName="/ppt/notesSlides/notesSlide50.xml" ContentType="application/vnd.openxmlformats-officedocument.presentationml.notesSlide+xml"/>
  <Override PartName="/ppt/tags/tag35.xml" ContentType="application/vnd.openxmlformats-officedocument.presentationml.tags+xml"/>
  <Override PartName="/ppt/notesSlides/notesSlide51.xml" ContentType="application/vnd.openxmlformats-officedocument.presentationml.notesSlide+xml"/>
  <Override PartName="/ppt/tags/tag36.xml" ContentType="application/vnd.openxmlformats-officedocument.presentationml.tags+xml"/>
  <Override PartName="/ppt/notesSlides/notesSlide52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  <p:sldMasterId id="2147483651" r:id="rId2"/>
  </p:sldMasterIdLst>
  <p:notesMasterIdLst>
    <p:notesMasterId r:id="rId58"/>
  </p:notesMasterIdLst>
  <p:handoutMasterIdLst>
    <p:handoutMasterId r:id="rId59"/>
  </p:handoutMasterIdLst>
  <p:sldIdLst>
    <p:sldId id="329" r:id="rId3"/>
    <p:sldId id="330" r:id="rId4"/>
    <p:sldId id="375" r:id="rId5"/>
    <p:sldId id="331" r:id="rId6"/>
    <p:sldId id="358" r:id="rId7"/>
    <p:sldId id="365" r:id="rId8"/>
    <p:sldId id="332" r:id="rId9"/>
    <p:sldId id="333" r:id="rId10"/>
    <p:sldId id="336" r:id="rId11"/>
    <p:sldId id="338" r:id="rId12"/>
    <p:sldId id="339" r:id="rId13"/>
    <p:sldId id="340" r:id="rId14"/>
    <p:sldId id="341" r:id="rId15"/>
    <p:sldId id="342" r:id="rId16"/>
    <p:sldId id="345" r:id="rId17"/>
    <p:sldId id="356" r:id="rId18"/>
    <p:sldId id="346" r:id="rId19"/>
    <p:sldId id="347" r:id="rId20"/>
    <p:sldId id="349" r:id="rId21"/>
    <p:sldId id="350" r:id="rId22"/>
    <p:sldId id="351" r:id="rId23"/>
    <p:sldId id="352" r:id="rId24"/>
    <p:sldId id="353" r:id="rId25"/>
    <p:sldId id="354" r:id="rId26"/>
    <p:sldId id="307" r:id="rId27"/>
    <p:sldId id="313" r:id="rId28"/>
    <p:sldId id="357" r:id="rId29"/>
    <p:sldId id="312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4" r:id="rId38"/>
    <p:sldId id="325" r:id="rId39"/>
    <p:sldId id="369" r:id="rId40"/>
    <p:sldId id="326" r:id="rId41"/>
    <p:sldId id="368" r:id="rId42"/>
    <p:sldId id="328" r:id="rId43"/>
    <p:sldId id="285" r:id="rId44"/>
    <p:sldId id="292" r:id="rId45"/>
    <p:sldId id="284" r:id="rId46"/>
    <p:sldId id="263" r:id="rId47"/>
    <p:sldId id="266" r:id="rId48"/>
    <p:sldId id="267" r:id="rId49"/>
    <p:sldId id="298" r:id="rId50"/>
    <p:sldId id="268" r:id="rId51"/>
    <p:sldId id="272" r:id="rId52"/>
    <p:sldId id="271" r:id="rId53"/>
    <p:sldId id="372" r:id="rId54"/>
    <p:sldId id="273" r:id="rId55"/>
    <p:sldId id="374" r:id="rId56"/>
    <p:sldId id="376" r:id="rId57"/>
  </p:sldIdLst>
  <p:sldSz cx="9144000" cy="6858000" type="screen4x3"/>
  <p:notesSz cx="7315200" cy="9601200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FFCC"/>
    <a:srgbClr val="FFFF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7900" autoAdjust="0"/>
  </p:normalViewPr>
  <p:slideViewPr>
    <p:cSldViewPr>
      <p:cViewPr varScale="1">
        <p:scale>
          <a:sx n="64" d="100"/>
          <a:sy n="64" d="100"/>
        </p:scale>
        <p:origin x="-133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Option  </a:t>
            </a:r>
          </a:p>
        </c:rich>
      </c:tx>
      <c:layout>
        <c:manualLayout>
          <c:xMode val="edge"/>
          <c:yMode val="edge"/>
          <c:x val="0.31034768444916971"/>
          <c:y val="3.207244027833827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final grade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Homework</c:v>
                </c:pt>
                <c:pt idx="1">
                  <c:v>Quizzes</c:v>
                </c:pt>
                <c:pt idx="2">
                  <c:v>Final Exam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</c:v>
                </c:pt>
                <c:pt idx="1">
                  <c:v>50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Option</a:t>
            </a:r>
          </a:p>
        </c:rich>
      </c:tx>
      <c:layout>
        <c:manualLayout>
          <c:xMode val="edge"/>
          <c:yMode val="edge"/>
          <c:x val="0.25727065113113917"/>
          <c:y val="3.645400158015180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Final grade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Homework</c:v>
                </c:pt>
                <c:pt idx="1">
                  <c:v>Quizzes</c:v>
                </c:pt>
                <c:pt idx="2">
                  <c:v>project or exam</c:v>
                </c:pt>
                <c:pt idx="3">
                  <c:v>Final Exam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50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Option  </a:t>
            </a:r>
          </a:p>
        </c:rich>
      </c:tx>
      <c:layout>
        <c:manualLayout>
          <c:xMode val="edge"/>
          <c:yMode val="edge"/>
          <c:x val="0.31034768444916971"/>
          <c:y val="3.207244027833827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final grade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Homework</c:v>
                </c:pt>
                <c:pt idx="1">
                  <c:v>Quizzes</c:v>
                </c:pt>
                <c:pt idx="2">
                  <c:v>Final Exam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</c:v>
                </c:pt>
                <c:pt idx="1">
                  <c:v>50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Option</a:t>
            </a:r>
          </a:p>
        </c:rich>
      </c:tx>
      <c:layout>
        <c:manualLayout>
          <c:xMode val="edge"/>
          <c:yMode val="edge"/>
          <c:x val="0.25727065113113917"/>
          <c:y val="3.645400158015180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Final grade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Homework</c:v>
                </c:pt>
                <c:pt idx="1">
                  <c:v>Quizzes</c:v>
                </c:pt>
                <c:pt idx="2">
                  <c:v>project or exam</c:v>
                </c:pt>
                <c:pt idx="3">
                  <c:v>Final Exam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50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0.52727</cdr:x>
      <cdr:y>0.0128</cdr:y>
    </cdr:from>
    <cdr:to>
      <cdr:x>0.64014</cdr:x>
      <cdr:y>0.16048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209800" y="53370"/>
          <a:ext cx="473030" cy="61554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3200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j-lt"/>
            </a:rPr>
            <a:t>A</a:t>
          </a:r>
          <a:endParaRPr lang="en-US" sz="3200" b="1" cap="none" spc="100" dirty="0">
            <a:ln w="18000">
              <a:solidFill>
                <a:schemeClr val="accent1">
                  <a:satMod val="200000"/>
                  <a:tint val="72000"/>
                </a:schemeClr>
              </a:solidFill>
              <a:prstDash val="solid"/>
            </a:ln>
            <a:solidFill>
              <a:schemeClr val="tx1">
                <a:alpha val="5700"/>
              </a:schemeClr>
            </a:solidFill>
            <a:effectLst>
              <a:outerShdw blurRad="25000" dist="20000" dir="16020000" algn="tl">
                <a:schemeClr val="accent1">
                  <a:satMod val="200000"/>
                  <a:shade val="1000"/>
                  <a:alpha val="60000"/>
                </a:schemeClr>
              </a:outerShdw>
            </a:effectLst>
            <a:latin typeface="+mj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0.45415</cdr:x>
      <cdr:y>0.01823</cdr:y>
    </cdr:from>
    <cdr:to>
      <cdr:x>0.77189</cdr:x>
      <cdr:y>0.1581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133600" y="76200"/>
          <a:ext cx="14927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200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j-lt"/>
            </a:rPr>
            <a:t>B or C</a:t>
          </a:r>
          <a:endParaRPr lang="en-US" sz="3200" b="1" cap="none" spc="100" dirty="0">
            <a:ln w="18000">
              <a:solidFill>
                <a:schemeClr val="accent1">
                  <a:satMod val="200000"/>
                  <a:tint val="72000"/>
                </a:schemeClr>
              </a:solidFill>
              <a:prstDash val="solid"/>
            </a:ln>
            <a:solidFill>
              <a:schemeClr val="tx1">
                <a:alpha val="5700"/>
              </a:schemeClr>
            </a:solidFill>
            <a:effectLst>
              <a:outerShdw blurRad="25000" dist="20000" dir="16020000" algn="tl">
                <a:schemeClr val="accent1">
                  <a:satMod val="200000"/>
                  <a:shade val="1000"/>
                  <a:alpha val="60000"/>
                </a:schemeClr>
              </a:outerShdw>
            </a:effectLst>
            <a:latin typeface="+mj-l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0.52727</cdr:x>
      <cdr:y>0.0128</cdr:y>
    </cdr:from>
    <cdr:to>
      <cdr:x>0.64014</cdr:x>
      <cdr:y>0.16048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209800" y="53370"/>
          <a:ext cx="473030" cy="61554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3200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j-lt"/>
            </a:rPr>
            <a:t>A</a:t>
          </a:r>
          <a:endParaRPr lang="en-US" sz="3200" b="1" cap="none" spc="100" dirty="0">
            <a:ln w="18000">
              <a:solidFill>
                <a:schemeClr val="accent1">
                  <a:satMod val="200000"/>
                  <a:tint val="72000"/>
                </a:schemeClr>
              </a:solidFill>
              <a:prstDash val="solid"/>
            </a:ln>
            <a:solidFill>
              <a:schemeClr val="tx1">
                <a:alpha val="5700"/>
              </a:schemeClr>
            </a:solidFill>
            <a:effectLst>
              <a:outerShdw blurRad="25000" dist="20000" dir="16020000" algn="tl">
                <a:schemeClr val="accent1">
                  <a:satMod val="200000"/>
                  <a:shade val="1000"/>
                  <a:alpha val="60000"/>
                </a:schemeClr>
              </a:outerShdw>
            </a:effectLst>
            <a:latin typeface="+mj-lt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0.45415</cdr:x>
      <cdr:y>0.01823</cdr:y>
    </cdr:from>
    <cdr:to>
      <cdr:x>0.77189</cdr:x>
      <cdr:y>0.1581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133600" y="76200"/>
          <a:ext cx="14927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200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j-lt"/>
            </a:rPr>
            <a:t>B or C</a:t>
          </a:r>
          <a:endParaRPr lang="en-US" sz="3200" b="1" cap="none" spc="100" dirty="0">
            <a:ln w="18000">
              <a:solidFill>
                <a:schemeClr val="accent1">
                  <a:satMod val="200000"/>
                  <a:tint val="72000"/>
                </a:schemeClr>
              </a:solidFill>
              <a:prstDash val="solid"/>
            </a:ln>
            <a:solidFill>
              <a:schemeClr val="tx1">
                <a:alpha val="5700"/>
              </a:schemeClr>
            </a:solidFill>
            <a:effectLst>
              <a:outerShdw blurRad="25000" dist="20000" dir="16020000" algn="tl">
                <a:schemeClr val="accent1">
                  <a:satMod val="200000"/>
                  <a:shade val="1000"/>
                  <a:alpha val="60000"/>
                </a:schemeClr>
              </a:outerShdw>
            </a:effectLst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defTabSz="965780">
              <a:defRPr sz="1300"/>
            </a:lvl1pPr>
          </a:lstStyle>
          <a:p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271" y="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49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defTabSz="965780">
              <a:defRPr sz="1300"/>
            </a:lvl1pPr>
          </a:lstStyle>
          <a:p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271" y="9120149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fld id="{EA078796-6846-4789-B190-C6604BB20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0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defTabSz="965780">
              <a:defRPr sz="13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271" y="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56" y="4560901"/>
            <a:ext cx="5851490" cy="431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49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defTabSz="965780">
              <a:defRPr sz="13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271" y="9120149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fld id="{5234096E-D7FA-4106-9BC4-2121FFEB98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57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9F709-F7D6-4E50-8264-EB071719DF2C}" type="slidenum">
              <a:rPr lang="en-US"/>
              <a:pPr/>
              <a:t>13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Close-up images reveal an active surface with coronal loops emerging and disappearing all over the Sun's surface and can span a length of about 250,000 miles, or about 30 times the diameter of Earth. </a:t>
            </a:r>
            <a:br>
              <a:rPr lang="en-US"/>
            </a:br>
            <a:endParaRPr lang="en-US"/>
          </a:p>
          <a:p>
            <a:r>
              <a:rPr lang="en-US"/>
              <a:t>Image is hubble view of eagle nebula, those tremendous pillars of gas and dust are more than a light year in length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06EFF-F0C0-46EF-A87F-6B46648D1A16}" type="slidenum">
              <a:rPr lang="en-US"/>
              <a:pPr/>
              <a:t>19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r>
              <a:rPr lang="en-US"/>
              <a:t>Which has the larger elastic constant, rubber band or table?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8FA199-6821-42B0-AD1B-4FA468C08132}" type="slidenum">
              <a:rPr lang="en-US"/>
              <a:pPr/>
              <a:t>20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r>
              <a:rPr lang="en-US" dirty="0"/>
              <a:t>Metals: silver, copper, gold</a:t>
            </a:r>
          </a:p>
          <a:p>
            <a:r>
              <a:rPr lang="en-US" dirty="0"/>
              <a:t>Semiconductors: germanium, silicon</a:t>
            </a:r>
          </a:p>
          <a:p>
            <a:r>
              <a:rPr lang="en-US" dirty="0"/>
              <a:t>Insulators: glass, mica, polyethylene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8FA199-6821-42B0-AD1B-4FA468C08132}" type="slidenum">
              <a:rPr lang="en-US"/>
              <a:pPr/>
              <a:t>21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r>
              <a:rPr lang="en-US"/>
              <a:t>Metals: silver, copper, gold</a:t>
            </a:r>
          </a:p>
          <a:p>
            <a:r>
              <a:rPr lang="en-US"/>
              <a:t>Semiconductors: germanium, silicon</a:t>
            </a:r>
          </a:p>
          <a:p>
            <a:r>
              <a:rPr lang="en-US"/>
              <a:t>Insulators: glass, mica, polyethylene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8FA199-6821-42B0-AD1B-4FA468C08132}" type="slidenum">
              <a:rPr lang="en-US"/>
              <a:pPr/>
              <a:t>22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r>
              <a:rPr lang="en-US"/>
              <a:t>Metals: silver, copper, gold</a:t>
            </a:r>
          </a:p>
          <a:p>
            <a:r>
              <a:rPr lang="en-US"/>
              <a:t>Semiconductors: germanium, silicon</a:t>
            </a:r>
          </a:p>
          <a:p>
            <a:r>
              <a:rPr lang="en-US"/>
              <a:t>Insulators: glass, mica, polyethylene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B16DE8-3E9C-4DB4-9EA5-40F78BC9F253}" type="slidenum">
              <a:rPr lang="en-US"/>
              <a:pPr/>
              <a:t>29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both cases the fluorescent particles are 2 microns in diameter. The left picture shows particles moving in pure water; the right picture shows particles moving in a concentrated solution of DNA, a viscoelastic solution in other words. The movies are 4 seconds of data, total; you can see a slight jump in the movie when it loops around. </a:t>
            </a:r>
          </a:p>
          <a:p>
            <a:endParaRPr lang="en-US"/>
          </a:p>
          <a:p>
            <a:r>
              <a:rPr lang="en-US"/>
              <a:t>http://www.deas.harvard.edu/projects/weitzlab/research/brownian.html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Because the oven doesn't go to 700 degrees.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80B1DE-5DD8-4C64-B898-96BF3CE7D834}" type="slidenum">
              <a:rPr lang="en-US"/>
              <a:pPr/>
              <a:t>40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Deflect water drops using a staticly charged rod.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CC71B-8776-4706-B432-CFBDCF1E2CE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4096E-D7FA-4106-9BC4-2121FFEB985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79AE9-3235-4794-A79A-7A27DCE744E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fld id="{62CE9602-FCD8-477F-A025-B42C017112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7357A-E965-4CEA-950F-213A827760F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0"/>
            <a:ext cx="22479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0"/>
            <a:ext cx="65913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68904-1FDD-42E0-8DE3-6A83E5AD99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" y="0"/>
            <a:ext cx="8991600" cy="640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2133600" cy="22383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77000"/>
            <a:ext cx="4114800" cy="2286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23838"/>
          </a:xfrm>
        </p:spPr>
        <p:txBody>
          <a:bodyPr/>
          <a:lstStyle>
            <a:lvl1pPr>
              <a:defRPr/>
            </a:lvl1pPr>
          </a:lstStyle>
          <a:p>
            <a:fld id="{6A6C9E25-916E-45F1-9266-0B7B0899EB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114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114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4114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2133600" cy="22383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514600" y="6477000"/>
            <a:ext cx="4114800" cy="2286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23838"/>
          </a:xfrm>
        </p:spPr>
        <p:txBody>
          <a:bodyPr/>
          <a:lstStyle>
            <a:lvl1pPr>
              <a:defRPr/>
            </a:lvl1pPr>
          </a:lstStyle>
          <a:p>
            <a:fld id="{E3F11B1A-D467-4414-BF96-1AB6DCE086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114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14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2133600" cy="22383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77000"/>
            <a:ext cx="4114800" cy="2286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2133600" cy="223838"/>
          </a:xfrm>
        </p:spPr>
        <p:txBody>
          <a:bodyPr/>
          <a:lstStyle>
            <a:lvl1pPr>
              <a:defRPr/>
            </a:lvl1pPr>
          </a:lstStyle>
          <a:p>
            <a:fld id="{94CAF3E6-1848-4ED1-A9D5-C9645733DA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6104D-06F0-407B-B81A-119F997612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4E96A-2BD6-4EF0-B710-AEC892EBD0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B7647-4590-4BDA-BAFB-9B85EF93E0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4A506-1ACA-450A-B9DA-63675D753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33267-5F21-4EBB-A548-ADDFC30C22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3C353-311A-41F0-9B89-0453AE919D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84FA9-5B99-432E-BFE4-B2E858B93B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0DB3D-4CCD-4AB1-9F33-8E17C9515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D5566-E536-4680-A8FC-0EBCCB6069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A62D1-AAE2-4598-83F2-3F98B43870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37F13-4439-4BFF-97B4-10E2BC66A8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3FBB3-917D-4FEC-ACB7-62808C8BEA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5794E-CB22-4452-8FCE-4B57212BF8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11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1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0D6D-3DE5-4B13-89B0-A172F92238A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5C0FD-87FF-46E1-B7DF-1A01E814FA4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2839E-B8F1-4D2F-AD21-39BB232AC8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6EAB6-789E-4751-8F72-9FD5C49CE2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DAC27-E317-4EA0-95CE-7D02630662F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EDE49-749E-4FDE-B986-9FB9B18BC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99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77000"/>
            <a:ext cx="21336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A98C4B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477000"/>
            <a:ext cx="411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A98C4B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21336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A98C4B"/>
                </a:solidFill>
              </a:defRPr>
            </a:lvl1pPr>
          </a:lstStyle>
          <a:p>
            <a:fld id="{6DFEAC53-B956-4BD9-A372-3227C65C06F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228600" y="1295400"/>
            <a:ext cx="8686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66FF"/>
        </a:buClr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17D5659-0600-4CD5-B2C5-E48881B1A45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jpeg"/><Relationship Id="rId11" Type="http://schemas.openxmlformats.org/officeDocument/2006/relationships/image" Target="../media/image41.jpeg"/><Relationship Id="rId5" Type="http://schemas.openxmlformats.org/officeDocument/2006/relationships/image" Target="../media/image37.jpe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hyperlink" Target="http://www.youtube.com/watch?v=B1O2jcfOylU" TargetMode="External"/><Relationship Id="rId5" Type="http://schemas.openxmlformats.org/officeDocument/2006/relationships/image" Target="../media/image66.png"/><Relationship Id="rId4" Type="http://schemas.openxmlformats.org/officeDocument/2006/relationships/hyperlink" Target="http://www.youtube.com/watch?v=VX5V_9s0Gfw&amp;feature=relat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0.png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het.colorado.edu/en/simulation/gas-propertie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96.jpe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0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video" Target="file:///E:\U5FILES\MEDIA\CH05\F05_21.MOV" TargetMode="External"/><Relationship Id="rId7" Type="http://schemas.openxmlformats.org/officeDocument/2006/relationships/image" Target="../media/image104.png"/><Relationship Id="rId2" Type="http://schemas.openxmlformats.org/officeDocument/2006/relationships/tags" Target="../tags/tag3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70.png"/><Relationship Id="rId5" Type="http://schemas.openxmlformats.org/officeDocument/2006/relationships/notesSlide" Target="../notesSlides/notesSlide48.xml"/><Relationship Id="rId10" Type="http://schemas.openxmlformats.org/officeDocument/2006/relationships/image" Target="../media/image10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0.bin"/><Relationship Id="rId12" Type="http://schemas.microsoft.com/office/2007/relationships/hdphoto" Target="../media/hdphoto3.wdp"/><Relationship Id="rId2" Type="http://schemas.openxmlformats.org/officeDocument/2006/relationships/tags" Target="../tags/tag33.xml"/><Relationship Id="rId1" Type="http://schemas.openxmlformats.org/officeDocument/2006/relationships/vmlDrawing" Target="../drawings/vmlDrawing8.vml"/><Relationship Id="rId6" Type="http://schemas.microsoft.com/office/2007/relationships/hdphoto" Target="../media/hdphoto2.wdp"/><Relationship Id="rId11" Type="http://schemas.openxmlformats.org/officeDocument/2006/relationships/image" Target="../media/image110.png"/><Relationship Id="rId5" Type="http://schemas.openxmlformats.org/officeDocument/2006/relationships/image" Target="../media/image108.pn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10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120.png"/><Relationship Id="rId12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110.png"/><Relationship Id="rId11" Type="http://schemas.openxmlformats.org/officeDocument/2006/relationships/image" Target="../media/image116.png"/><Relationship Id="rId15" Type="http://schemas.openxmlformats.org/officeDocument/2006/relationships/image" Target="../media/image26.png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hyperlink" Target="http://upload.wikimedia.org/wikipedia/commons/c/ca/Crystallite.jpg" TargetMode="Externa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hyperlink" Target="http://en.wikipedia.org/wiki/File:FD_1.jpg" TargetMode="External"/><Relationship Id="rId9" Type="http://schemas.openxmlformats.org/officeDocument/2006/relationships/hyperlink" Target="http://en.wikipedia.org/wiki/File:TiltAndTwistBoundaries_remade.svg" TargetMode="Externa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8.xml"/><Relationship Id="rId7" Type="http://schemas.openxmlformats.org/officeDocument/2006/relationships/hyperlink" Target="http://cst-www.nrl.navy.mil/lattice/struk.picts/b1.s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7" name="Object 9"/>
          <p:cNvGraphicFramePr>
            <a:graphicFrameLocks noChangeAspect="1"/>
          </p:cNvGraphicFramePr>
          <p:nvPr/>
        </p:nvGraphicFramePr>
        <p:xfrm>
          <a:off x="0" y="-885825"/>
          <a:ext cx="9144000" cy="774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7" name="PHOTO-PAINT" r:id="rId5" imgW="27784127" imgH="23530159" progId="">
                  <p:embed/>
                </p:oleObj>
              </mc:Choice>
              <mc:Fallback>
                <p:oleObj name="PHOTO-PAINT" r:id="rId5" imgW="27784127" imgH="235301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885825"/>
                        <a:ext cx="9144000" cy="774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534400" cy="990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The Physical</a:t>
            </a:r>
            <a:r>
              <a:rPr lang="en-US" sz="4800" dirty="0">
                <a:solidFill>
                  <a:schemeClr val="bg1"/>
                </a:solidFill>
              </a:rPr>
              <a:t> Properties </a:t>
            </a:r>
            <a:r>
              <a:rPr lang="en-US" sz="3200" dirty="0">
                <a:solidFill>
                  <a:schemeClr val="bg1"/>
                </a:solidFill>
              </a:rPr>
              <a:t>of Matter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080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 predicts nature</a:t>
            </a:r>
            <a:endParaRPr lang="en-US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6" y="3886200"/>
            <a:ext cx="7620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0713" y="139366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Choose 2 elements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Choose a crystal structure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8284" y="5004137"/>
            <a:ext cx="5442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Mary-Lou at BYU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512 nodes at 12 cores per node – 6144 cores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24GB of DDR3 1066 MHz memory per node!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7787" y="6129382"/>
            <a:ext cx="1922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Hex-core Intel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Westmere</a:t>
            </a:r>
            <a:r>
              <a:rPr lang="en-US" sz="1400" dirty="0" smtClean="0"/>
              <a:t> </a:t>
            </a:r>
            <a:r>
              <a:rPr lang="en-US" sz="1400" dirty="0"/>
              <a:t>(2.67 GHz)</a:t>
            </a:r>
          </a:p>
        </p:txBody>
      </p:sp>
      <p:sp>
        <p:nvSpPr>
          <p:cNvPr id="4" name="Arc 3"/>
          <p:cNvSpPr/>
          <p:nvPr/>
        </p:nvSpPr>
        <p:spPr>
          <a:xfrm>
            <a:off x="5577112" y="5511968"/>
            <a:ext cx="1541804" cy="1422232"/>
          </a:xfrm>
          <a:prstGeom prst="arc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264" y="1352742"/>
            <a:ext cx="2254194" cy="153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581400" y="1604865"/>
            <a:ext cx="305870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36390" y="3424535"/>
            <a:ext cx="83421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en-US" sz="2400" dirty="0" smtClean="0"/>
              <a:t>3. Calculate </a:t>
            </a:r>
            <a:r>
              <a:rPr lang="en-US" sz="2400" dirty="0"/>
              <a:t>likelihood of natural existence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86679"/>
            <a:ext cx="64293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19" y="2401034"/>
            <a:ext cx="64293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112" y="2400300"/>
            <a:ext cx="64293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38" y="2414587"/>
            <a:ext cx="633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32" y="2386012"/>
            <a:ext cx="661988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01" y="2386012"/>
            <a:ext cx="6524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45" y="2401034"/>
            <a:ext cx="6238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5791200" y="2500460"/>
            <a:ext cx="838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92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7" name="Picture 61" descr="bul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600200"/>
            <a:ext cx="1620838" cy="3057525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1219200"/>
          </a:xfrm>
        </p:spPr>
        <p:txBody>
          <a:bodyPr/>
          <a:lstStyle/>
          <a:p>
            <a:r>
              <a:rPr lang="en-US" dirty="0" smtClean="0"/>
              <a:t>A 4</a:t>
            </a:r>
            <a:r>
              <a:rPr lang="en-US" baseline="30000" dirty="0" smtClean="0"/>
              <a:t>th</a:t>
            </a:r>
            <a:r>
              <a:rPr lang="en-US" dirty="0" smtClean="0"/>
              <a:t> state </a:t>
            </a:r>
            <a:r>
              <a:rPr lang="en-US" dirty="0"/>
              <a:t>of </a:t>
            </a:r>
            <a:r>
              <a:rPr lang="en-US" dirty="0" smtClean="0"/>
              <a:t>matter…    </a:t>
            </a:r>
            <a:r>
              <a:rPr lang="en-US" b="1" dirty="0">
                <a:latin typeface="Magneto" pitchFamily="82" charset="0"/>
              </a:rPr>
              <a:t>Plasma</a:t>
            </a:r>
            <a:endParaRPr lang="en-US" dirty="0">
              <a:latin typeface="Magneto" pitchFamily="82" charset="0"/>
            </a:endParaRPr>
          </a:p>
        </p:txBody>
      </p:sp>
      <p:sp>
        <p:nvSpPr>
          <p:cNvPr id="14390" name="Rectangle 54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dirty="0"/>
              <a:t>Plasma: </a:t>
            </a:r>
            <a:r>
              <a:rPr lang="en-US" sz="2000" dirty="0"/>
              <a:t>ionized gas; electrons become detached from atoms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4391" name="Picture 55" descr="Fig14_03At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209800"/>
            <a:ext cx="1600200" cy="1600200"/>
          </a:xfrm>
          <a:prstGeom prst="rect">
            <a:avLst/>
          </a:prstGeom>
          <a:noFill/>
        </p:spPr>
      </p:pic>
      <p:pic>
        <p:nvPicPr>
          <p:cNvPr id="14392" name="Picture 56" descr="Fig12_2ePlas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1905000"/>
            <a:ext cx="2116138" cy="2209800"/>
          </a:xfrm>
          <a:prstGeom prst="rect">
            <a:avLst/>
          </a:prstGeom>
          <a:noFill/>
        </p:spPr>
      </p:pic>
      <p:pic>
        <p:nvPicPr>
          <p:cNvPr id="14393" name="Picture 57" descr="Dancing-Northern-Lights,-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514850"/>
            <a:ext cx="2590800" cy="1943100"/>
          </a:xfrm>
          <a:prstGeom prst="rect">
            <a:avLst/>
          </a:prstGeom>
          <a:noFill/>
        </p:spPr>
      </p:pic>
      <p:graphicFrame>
        <p:nvGraphicFramePr>
          <p:cNvPr id="14394" name="Object 58"/>
          <p:cNvGraphicFramePr>
            <a:graphicFrameLocks noChangeAspect="1"/>
          </p:cNvGraphicFramePr>
          <p:nvPr/>
        </p:nvGraphicFramePr>
        <p:xfrm>
          <a:off x="3124200" y="4533900"/>
          <a:ext cx="2590800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5" name="PHOTO-PAINT" r:id="rId9" imgW="5485714" imgH="4088889" progId="">
                  <p:embed/>
                </p:oleObj>
              </mc:Choice>
              <mc:Fallback>
                <p:oleObj name="PHOTO-PAINT" r:id="rId9" imgW="5485714" imgH="40888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533900"/>
                        <a:ext cx="2590800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95" name="Picture 59" descr="3l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4572000"/>
            <a:ext cx="2819400" cy="1879600"/>
          </a:xfrm>
          <a:prstGeom prst="rect">
            <a:avLst/>
          </a:prstGeom>
          <a:noFill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7508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PQuestion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most common state of matter in the visible universe?</a:t>
            </a:r>
          </a:p>
        </p:txBody>
      </p:sp>
      <p:sp>
        <p:nvSpPr>
          <p:cNvPr id="62467" name="TPAnswers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371600"/>
            <a:ext cx="2971800" cy="2286000"/>
          </a:xfrm>
        </p:spPr>
        <p:txBody>
          <a:bodyPr/>
          <a:lstStyle/>
          <a:p>
            <a:pPr marL="571500" indent="-571500">
              <a:buFont typeface="Wingdings" pitchFamily="2" charset="2"/>
              <a:buAutoNum type="alphaLcParenR"/>
            </a:pPr>
            <a:r>
              <a:rPr lang="en-US" dirty="0"/>
              <a:t>Solid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 dirty="0"/>
              <a:t>Liquid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 dirty="0"/>
              <a:t>Gas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 dirty="0"/>
              <a:t>Plasma</a:t>
            </a:r>
          </a:p>
        </p:txBody>
      </p:sp>
      <p:pic>
        <p:nvPicPr>
          <p:cNvPr id="62471" name="Picture 7" descr="4-earth-sun-b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37160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7696200" y="6019800"/>
            <a:ext cx="522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Earth</a:t>
            </a:r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H="1">
            <a:off x="7519988" y="6208713"/>
            <a:ext cx="217487" cy="1539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1782" y="3925243"/>
            <a:ext cx="3733800" cy="246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732" y="41432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0300" y="6389551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galaxy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10196" y="607960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visible universe!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32" y="2722622"/>
            <a:ext cx="1618925" cy="1064893"/>
          </a:xfrm>
          <a:prstGeom prst="rect">
            <a:avLst/>
          </a:prstGeom>
          <a:effectLst>
            <a:softEdge rad="2032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78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 99% of the visible universe is in the plasma state</a:t>
            </a:r>
          </a:p>
        </p:txBody>
      </p:sp>
      <p:pic>
        <p:nvPicPr>
          <p:cNvPr id="44037" name="Picture 5" descr="coronalar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08175"/>
            <a:ext cx="411480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45" name="Picture 13" descr="eagle-nebula-brow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905000"/>
            <a:ext cx="41148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533400" y="6099175"/>
            <a:ext cx="3543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Comic Sans MS" pitchFamily="66" charset="0"/>
              </a:rPr>
              <a:t>Coronal Loops on the Sun (~250,000 miles long)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5257800" y="6099175"/>
            <a:ext cx="30654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Comic Sans MS" pitchFamily="66" charset="0"/>
              </a:rPr>
              <a:t>Eagle Nebula (Fingers are ~1 Light Year)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1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Interesting Parallel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876800" y="1447800"/>
            <a:ext cx="3810000" cy="5029200"/>
          </a:xfrm>
        </p:spPr>
        <p:txBody>
          <a:bodyPr/>
          <a:lstStyle/>
          <a:p>
            <a:pPr marL="495300" indent="-495300" algn="ctr">
              <a:buFont typeface="Wingdings" pitchFamily="2" charset="2"/>
              <a:buNone/>
            </a:pPr>
            <a:endParaRPr lang="en-US" sz="2600" b="1" dirty="0"/>
          </a:p>
          <a:p>
            <a:pPr marL="495300" indent="-495300" algn="ctr">
              <a:buFont typeface="Wingdings" pitchFamily="2" charset="2"/>
              <a:buNone/>
            </a:pPr>
            <a:r>
              <a:rPr lang="en-US" sz="2600" b="1" dirty="0" smtClean="0"/>
              <a:t>Modern </a:t>
            </a:r>
            <a:r>
              <a:rPr lang="en-US" sz="2600" dirty="0" smtClean="0"/>
              <a:t>(Quantum Mechanics)</a:t>
            </a:r>
            <a:endParaRPr lang="en-US" sz="2600" dirty="0"/>
          </a:p>
          <a:p>
            <a:pPr marL="495300" indent="-495300">
              <a:buFont typeface="Wingdings" pitchFamily="2" charset="2"/>
              <a:buNone/>
            </a:pPr>
            <a:endParaRPr lang="en-US" sz="2600" dirty="0"/>
          </a:p>
          <a:p>
            <a:pPr marL="495300" indent="-495300">
              <a:buFont typeface="Wingdings" pitchFamily="2" charset="2"/>
              <a:buNone/>
            </a:pPr>
            <a:r>
              <a:rPr lang="en-US" sz="2600" dirty="0"/>
              <a:t>Four </a:t>
            </a:r>
            <a:r>
              <a:rPr lang="en-US" sz="2600" b="1" dirty="0"/>
              <a:t>states</a:t>
            </a:r>
            <a:r>
              <a:rPr lang="en-US" sz="2600" dirty="0"/>
              <a:t> of matter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en-US" sz="2200" dirty="0"/>
              <a:t>Solid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en-US" sz="2200" dirty="0"/>
              <a:t>Liquid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en-US" sz="2200" dirty="0"/>
              <a:t>Gas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en-US" sz="2200" dirty="0"/>
              <a:t>Plasma</a:t>
            </a:r>
          </a:p>
          <a:p>
            <a:pPr marL="495300" indent="-495300"/>
            <a:endParaRPr lang="en-US" sz="2600" dirty="0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1371600"/>
            <a:ext cx="4114800" cy="5029200"/>
          </a:xfrm>
        </p:spPr>
        <p:txBody>
          <a:bodyPr/>
          <a:lstStyle/>
          <a:p>
            <a:pPr marL="495300" indent="-495300" algn="ctr">
              <a:buFont typeface="Wingdings" pitchFamily="2" charset="2"/>
              <a:buNone/>
            </a:pPr>
            <a:endParaRPr lang="en-US" sz="2600" b="1" dirty="0">
              <a:solidFill>
                <a:schemeClr val="tx2"/>
              </a:solidFill>
            </a:endParaRPr>
          </a:p>
          <a:p>
            <a:pPr marL="495300" indent="-495300" algn="ctr">
              <a:buNone/>
            </a:pPr>
            <a:r>
              <a:rPr lang="en-US" sz="2600" b="1" dirty="0" smtClean="0">
                <a:solidFill>
                  <a:schemeClr val="tx2"/>
                </a:solidFill>
              </a:rPr>
              <a:t>Ancient</a:t>
            </a:r>
            <a:r>
              <a:rPr lang="en-US" sz="2400" dirty="0" smtClean="0"/>
              <a:t> (Aristotle)</a:t>
            </a:r>
            <a:endParaRPr lang="en-US" sz="2600" b="1" dirty="0">
              <a:solidFill>
                <a:schemeClr val="tx2"/>
              </a:solidFill>
            </a:endParaRPr>
          </a:p>
          <a:p>
            <a:pPr marL="495300" indent="-495300" algn="ctr">
              <a:buFont typeface="Wingdings" pitchFamily="2" charset="2"/>
              <a:buNone/>
            </a:pPr>
            <a:endParaRPr lang="en-US" sz="2600" dirty="0" smtClean="0">
              <a:solidFill>
                <a:schemeClr val="tx2"/>
              </a:solidFill>
            </a:endParaRPr>
          </a:p>
          <a:p>
            <a:pPr marL="495300" indent="-495300" algn="ctr">
              <a:buFont typeface="Wingdings" pitchFamily="2" charset="2"/>
              <a:buNone/>
            </a:pPr>
            <a:endParaRPr lang="en-US" sz="2600" dirty="0">
              <a:solidFill>
                <a:schemeClr val="tx2"/>
              </a:solidFill>
            </a:endParaRPr>
          </a:p>
          <a:p>
            <a:pPr marL="495300" indent="-495300" algn="ctr">
              <a:buFont typeface="Wingdings" pitchFamily="2" charset="2"/>
              <a:buNone/>
            </a:pPr>
            <a:r>
              <a:rPr lang="en-US" sz="2600" dirty="0">
                <a:solidFill>
                  <a:schemeClr val="tx2"/>
                </a:solidFill>
              </a:rPr>
              <a:t>Four </a:t>
            </a:r>
            <a:r>
              <a:rPr lang="en-US" sz="2600" b="1" dirty="0">
                <a:solidFill>
                  <a:schemeClr val="tx2"/>
                </a:solidFill>
              </a:rPr>
              <a:t>elements </a:t>
            </a:r>
            <a:r>
              <a:rPr lang="en-US" sz="2600" dirty="0">
                <a:solidFill>
                  <a:schemeClr val="tx2"/>
                </a:solidFill>
              </a:rPr>
              <a:t>of matter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Earth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Water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Air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Fire</a:t>
            </a:r>
          </a:p>
          <a:p>
            <a:pPr marL="495300" indent="-495300"/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4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of State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1066800"/>
          </a:xfrm>
        </p:spPr>
        <p:txBody>
          <a:bodyPr/>
          <a:lstStyle/>
          <a:p>
            <a:r>
              <a:rPr lang="en-US" sz="2200"/>
              <a:t>State is a function of temperature (and pressure).</a:t>
            </a:r>
          </a:p>
          <a:p>
            <a:r>
              <a:rPr lang="en-US" sz="2200"/>
              <a:t>Different materials change state at different temperatures.</a:t>
            </a:r>
          </a:p>
        </p:txBody>
      </p:sp>
      <p:pic>
        <p:nvPicPr>
          <p:cNvPr id="47151" name="Picture 47" descr="table_12_1propert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023" y="2590800"/>
            <a:ext cx="4876800" cy="2763838"/>
          </a:xfrm>
          <a:prstGeom prst="rect">
            <a:avLst/>
          </a:prstGeom>
          <a:noFill/>
        </p:spPr>
      </p:pic>
      <p:pic>
        <p:nvPicPr>
          <p:cNvPr id="47153" name="Picture 49" descr="l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0166" y="2982119"/>
            <a:ext cx="323418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54" name="Rectangle 50"/>
          <p:cNvSpPr>
            <a:spLocks noChangeArrowheads="1"/>
          </p:cNvSpPr>
          <p:nvPr/>
        </p:nvSpPr>
        <p:spPr bwMode="auto">
          <a:xfrm>
            <a:off x="1600200" y="4419600"/>
            <a:ext cx="2590800" cy="2286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61328" y="5503067"/>
            <a:ext cx="52977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/>
              <a:t>As water begins to boil on the top of Mt. Everest, would it burn you?</a:t>
            </a:r>
            <a:endParaRPr lang="en-US" sz="24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75222"/>
            <a:ext cx="2331487" cy="163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450166" y="5503067"/>
            <a:ext cx="1179234" cy="2156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57800" y="5929879"/>
            <a:ext cx="105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 </a:t>
            </a:r>
            <a:r>
              <a:rPr lang="en-US" dirty="0" err="1" smtClean="0"/>
              <a:t>atm</a:t>
            </a:r>
            <a:endParaRPr lang="en-US" dirty="0" smtClean="0"/>
          </a:p>
          <a:p>
            <a:r>
              <a:rPr lang="en-US" dirty="0" smtClean="0"/>
              <a:t>156.2</a:t>
            </a:r>
            <a:r>
              <a:rPr lang="en-US" dirty="0"/>
              <a:t> °F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3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Varying sources of truth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48880"/>
            <a:ext cx="7162800" cy="5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600200" y="4876800"/>
            <a:ext cx="6248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43200" y="4876800"/>
            <a:ext cx="0" cy="1447800"/>
          </a:xfrm>
          <a:prstGeom prst="line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35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</a:t>
            </a:r>
            <a:r>
              <a:rPr lang="en-US" dirty="0" err="1" smtClean="0"/>
              <a:t>Dihydrogen</a:t>
            </a:r>
            <a:r>
              <a:rPr lang="en-US" dirty="0" smtClean="0"/>
              <a:t>-Monoxide</a:t>
            </a:r>
            <a:endParaRPr lang="en-US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3980" y="1371600"/>
            <a:ext cx="661082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2286000" y="4191000"/>
            <a:ext cx="4114800" cy="153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400800" y="4206307"/>
            <a:ext cx="0" cy="1981200"/>
          </a:xfrm>
          <a:prstGeom prst="line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219200" y="3200400"/>
            <a:ext cx="8382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0123" y="625462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</a:t>
            </a:r>
            <a:r>
              <a:rPr lang="en-US" dirty="0"/>
              <a:t> </a:t>
            </a:r>
            <a:r>
              <a:rPr lang="en-US" dirty="0" smtClean="0"/>
              <a:t>°C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58783" y="3884634"/>
                <a:ext cx="798617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atm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783" y="3884634"/>
                <a:ext cx="798617" cy="6127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4419600" y="6326166"/>
            <a:ext cx="762000" cy="4556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5202" y="219891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Pressure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atm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6439286"/>
            <a:ext cx="23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Temperature(Celsius)</a:t>
            </a:r>
          </a:p>
        </p:txBody>
      </p:sp>
    </p:spTree>
    <p:extLst>
      <p:ext uri="{BB962C8B-B14F-4D97-AF65-F5344CB8AC3E}">
        <p14:creationId xmlns:p14="http://schemas.microsoft.com/office/powerpoint/2010/main" val="195344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An unknown solid melts at -50 degrees.  Which of the following would most likely be its boiling point?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0262" y="1703387"/>
            <a:ext cx="3132138" cy="2514600"/>
          </a:xfrm>
        </p:spPr>
        <p:txBody>
          <a:bodyPr/>
          <a:lstStyle/>
          <a:p>
            <a:pPr marL="571500" indent="-571500">
              <a:buFont typeface="Wingdings" pitchFamily="2" charset="2"/>
              <a:buAutoNum type="alphaUcPeriod"/>
            </a:pPr>
            <a:r>
              <a:rPr lang="en-US" sz="2800" dirty="0">
                <a:latin typeface="+mj-lt"/>
              </a:rPr>
              <a:t>-120 degrees</a:t>
            </a:r>
          </a:p>
          <a:p>
            <a:pPr marL="571500" indent="-571500">
              <a:buFont typeface="Wingdings" pitchFamily="2" charset="2"/>
              <a:buAutoNum type="alphaUcPeriod"/>
            </a:pPr>
            <a:r>
              <a:rPr lang="en-US" sz="2800" dirty="0">
                <a:latin typeface="+mj-lt"/>
              </a:rPr>
              <a:t>0 degrees</a:t>
            </a:r>
          </a:p>
          <a:p>
            <a:pPr marL="571500" indent="-571500">
              <a:buFont typeface="Wingdings" pitchFamily="2" charset="2"/>
              <a:buAutoNum type="alphaUcPeriod"/>
            </a:pPr>
            <a:r>
              <a:rPr lang="en-US" sz="2800" dirty="0">
                <a:latin typeface="+mj-lt"/>
              </a:rPr>
              <a:t>90 degrees</a:t>
            </a:r>
          </a:p>
          <a:p>
            <a:pPr marL="571500" indent="-571500">
              <a:buFont typeface="Wingdings" pitchFamily="2" charset="2"/>
              <a:buAutoNum type="alphaUcPeriod"/>
            </a:pPr>
            <a:r>
              <a:rPr lang="en-US" sz="2800" dirty="0" smtClean="0">
                <a:latin typeface="+mj-lt"/>
              </a:rPr>
              <a:t>1,000 </a:t>
            </a:r>
            <a:r>
              <a:rPr lang="en-US" sz="2800" dirty="0">
                <a:latin typeface="+mj-lt"/>
              </a:rPr>
              <a:t>degrees</a:t>
            </a:r>
          </a:p>
          <a:p>
            <a:pPr marL="571500" indent="-571500"/>
            <a:endParaRPr lang="en-US" sz="2800" dirty="0">
              <a:latin typeface="+mj-lt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762000" y="4572000"/>
            <a:ext cx="784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The temperatures at which substance transform from solid to liquid and liquid to gas give information about the strength of the bonds holding the material together.</a:t>
            </a:r>
          </a:p>
        </p:txBody>
      </p:sp>
      <p:pic>
        <p:nvPicPr>
          <p:cNvPr id="69637" name="Picture 5" descr="table_12_1propert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600200"/>
            <a:ext cx="4800600" cy="27209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069581" y="5968076"/>
            <a:ext cx="1074419" cy="88992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197850" cy="1219200"/>
          </a:xfrm>
        </p:spPr>
        <p:txBody>
          <a:bodyPr/>
          <a:lstStyle/>
          <a:p>
            <a:r>
              <a:rPr lang="en-US"/>
              <a:t>Deformation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6324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100" dirty="0"/>
              <a:t>Elastic deformation:  object returns to its original shape after the deforming force is removed.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Plastic deformation:  object retains its new shape when the force is removed.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Elastic limit:  transition point between elastic and plastic deformation for a material</a:t>
            </a:r>
            <a:r>
              <a:rPr lang="en-US" sz="2100" dirty="0" smtClean="0"/>
              <a:t>.</a:t>
            </a:r>
            <a:endParaRPr lang="en-US" sz="2100" dirty="0"/>
          </a:p>
        </p:txBody>
      </p:sp>
      <p:pic>
        <p:nvPicPr>
          <p:cNvPr id="29701" name="Picture 5" descr="Edgerton, Harold - Driving the Golf 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14800"/>
            <a:ext cx="3200400" cy="24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5" name="Picture 9" descr="Wes_Fesler_kicks_footb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114800"/>
            <a:ext cx="1930400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7" name="Picture 11" descr="fender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114800"/>
            <a:ext cx="3124200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8859" y="1533331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8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534400" cy="990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The Physical Properties of 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76200"/>
            <a:ext cx="71687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n-US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Midterm options</a:t>
            </a:r>
            <a:endParaRPr lang="en-US" sz="4000" b="1" spc="100" baseline="300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endParaRPr lang="en-US" sz="4000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257" y="935178"/>
            <a:ext cx="8229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No Midterm, just </a:t>
            </a:r>
            <a:r>
              <a:rPr lang="en-US" sz="32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bigger</a:t>
            </a: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final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Midterm </a:t>
            </a:r>
            <a:r>
              <a:rPr lang="en-US" sz="32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project</a:t>
            </a: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due March </a:t>
            </a:r>
            <a:r>
              <a:rPr lang="en-US" sz="32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10</a:t>
            </a:r>
            <a:r>
              <a:rPr lang="en-US" sz="3200" b="1" spc="100" baseline="300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Midterm </a:t>
            </a:r>
            <a:r>
              <a:rPr lang="en-US" sz="32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exam</a:t>
            </a: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on March 10</a:t>
            </a:r>
            <a:r>
              <a:rPr lang="en-US" sz="3200" b="1" spc="100" baseline="300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56203488"/>
              </p:ext>
            </p:extLst>
          </p:nvPr>
        </p:nvGraphicFramePr>
        <p:xfrm>
          <a:off x="102637" y="2689830"/>
          <a:ext cx="4191000" cy="416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27288144"/>
              </p:ext>
            </p:extLst>
          </p:nvPr>
        </p:nvGraphicFramePr>
        <p:xfrm>
          <a:off x="4217437" y="2590800"/>
          <a:ext cx="4697963" cy="4180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428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76722"/>
            <a:ext cx="6583680" cy="36576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488092" y="5868966"/>
            <a:ext cx="1072229" cy="4556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839200" cy="1219200"/>
          </a:xfrm>
          <a:noFill/>
          <a:ln/>
        </p:spPr>
        <p:txBody>
          <a:bodyPr lIns="92075" tIns="46037" rIns="92075" bIns="46037"/>
          <a:lstStyle/>
          <a:p>
            <a:r>
              <a:rPr lang="en-US" dirty="0"/>
              <a:t>Electrical </a:t>
            </a:r>
            <a:r>
              <a:rPr lang="en-US" dirty="0" smtClean="0"/>
              <a:t>conductivity of solids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10600" cy="1371600"/>
          </a:xfrm>
          <a:noFill/>
          <a:ln/>
        </p:spPr>
        <p:txBody>
          <a:bodyPr lIns="92075" tIns="46037" rIns="92075" bIns="46037"/>
          <a:lstStyle/>
          <a:p>
            <a:r>
              <a:rPr lang="en-US" sz="2400" b="1" dirty="0">
                <a:latin typeface="+mj-lt"/>
              </a:rPr>
              <a:t>Conductor</a:t>
            </a:r>
            <a:r>
              <a:rPr lang="en-US" sz="2400" dirty="0">
                <a:latin typeface="+mj-lt"/>
              </a:rPr>
              <a:t> - electric current flows </a:t>
            </a:r>
            <a:r>
              <a:rPr lang="en-US" sz="2400" dirty="0" smtClean="0">
                <a:latin typeface="+mj-lt"/>
              </a:rPr>
              <a:t>easily</a:t>
            </a:r>
            <a:endParaRPr lang="en-US" sz="2400" dirty="0">
              <a:latin typeface="+mj-lt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+mj-lt"/>
              </a:rPr>
              <a:t>Semiconductors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- allow current under special </a:t>
            </a:r>
            <a:r>
              <a:rPr lang="en-US" sz="2400" dirty="0" smtClean="0">
                <a:latin typeface="+mj-lt"/>
              </a:rPr>
              <a:t>conditions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latin typeface="+mj-lt"/>
              </a:rPr>
              <a:t>Insulator -</a:t>
            </a:r>
            <a:r>
              <a:rPr lang="en-US" sz="2400" dirty="0">
                <a:latin typeface="+mj-lt"/>
              </a:rPr>
              <a:t> resists flow of current </a:t>
            </a:r>
          </a:p>
          <a:p>
            <a:pPr>
              <a:lnSpc>
                <a:spcPct val="85000"/>
              </a:lnSpc>
            </a:pPr>
            <a:endParaRPr lang="en-US" sz="2800" dirty="0" smtClean="0">
              <a:latin typeface="+mj-lt"/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9" y="2836795"/>
            <a:ext cx="16020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0" y="5550159"/>
            <a:ext cx="1003041" cy="100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4" y="4189344"/>
            <a:ext cx="12192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2326" y="59121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conductor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7217" y="2987351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conductor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3555" y="6067039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insulator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930" y="4557716"/>
            <a:ext cx="10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semiconductor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94349" y="5864311"/>
            <a:ext cx="1553578" cy="4556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23927" y="5907462"/>
            <a:ext cx="166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semiconductor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23498" y="5874800"/>
            <a:ext cx="1072229" cy="4556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687732" y="591795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insulator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1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839200" cy="1219200"/>
          </a:xfrm>
          <a:noFill/>
          <a:ln/>
        </p:spPr>
        <p:txBody>
          <a:bodyPr lIns="92075" tIns="46037" rIns="92075" bIns="46037"/>
          <a:lstStyle/>
          <a:p>
            <a:r>
              <a:rPr lang="en-US" dirty="0"/>
              <a:t>Electrical </a:t>
            </a:r>
            <a:r>
              <a:rPr lang="en-US" dirty="0" smtClean="0"/>
              <a:t>Conductivity of liquids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7620000" cy="838200"/>
          </a:xfrm>
          <a:noFill/>
          <a:ln/>
        </p:spPr>
        <p:txBody>
          <a:bodyPr lIns="92075" tIns="46037" rIns="92075" bIns="46037"/>
          <a:lstStyle/>
          <a:p>
            <a:pPr marL="0" indent="0">
              <a:lnSpc>
                <a:spcPct val="85000"/>
              </a:lnSpc>
              <a:buNone/>
            </a:pPr>
            <a:r>
              <a:rPr lang="en-US" sz="2600" b="1" dirty="0" smtClean="0">
                <a:latin typeface="+mj-lt"/>
              </a:rPr>
              <a:t>Ionic materials</a:t>
            </a:r>
            <a:r>
              <a:rPr lang="en-US" sz="2600" dirty="0" smtClean="0">
                <a:latin typeface="+mj-lt"/>
              </a:rPr>
              <a:t> – make water more conductive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600" b="1" dirty="0" smtClean="0">
                <a:latin typeface="+mj-lt"/>
              </a:rPr>
              <a:t>Nonionic</a:t>
            </a:r>
            <a:r>
              <a:rPr lang="en-US" sz="2600" dirty="0" smtClean="0">
                <a:latin typeface="+mj-lt"/>
              </a:rPr>
              <a:t> – make water less conductive</a:t>
            </a:r>
            <a:endParaRPr lang="en-US" sz="2600" dirty="0">
              <a:latin typeface="+mj-lt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150" y="3342401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9868" y="3243263"/>
            <a:ext cx="22479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971800"/>
            <a:ext cx="17716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7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839200" cy="1219200"/>
          </a:xfrm>
          <a:noFill/>
          <a:ln/>
        </p:spPr>
        <p:txBody>
          <a:bodyPr lIns="92075" tIns="46037" rIns="92075" bIns="46037"/>
          <a:lstStyle/>
          <a:p>
            <a:r>
              <a:rPr lang="en-US" dirty="0"/>
              <a:t>Electrical </a:t>
            </a:r>
            <a:r>
              <a:rPr lang="en-US" dirty="0" smtClean="0"/>
              <a:t>Conductivity of gases</a:t>
            </a:r>
            <a:endParaRPr lang="en-US" dirty="0"/>
          </a:p>
        </p:txBody>
      </p:sp>
      <p:pic>
        <p:nvPicPr>
          <p:cNvPr id="10957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607317"/>
            <a:ext cx="21050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hlinkClick r:id="rId6"/>
          </p:cNvPr>
          <p:cNvSpPr/>
          <p:nvPr/>
        </p:nvSpPr>
        <p:spPr>
          <a:xfrm>
            <a:off x="1524000" y="3200400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Click!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8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219200"/>
          </a:xfrm>
          <a:noFill/>
          <a:ln/>
        </p:spPr>
        <p:txBody>
          <a:bodyPr lIns="92075" tIns="46037" rIns="92075" bIns="46037"/>
          <a:lstStyle/>
          <a:p>
            <a:r>
              <a:rPr lang="en-US"/>
              <a:t>The color of an object gives information about its composition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915400" cy="5029200"/>
          </a:xfrm>
          <a:noFill/>
          <a:ln/>
        </p:spPr>
        <p:txBody>
          <a:bodyPr lIns="92075" tIns="46037" rIns="92075" bIns="46037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The color of an object is determined by what wavelengths of light it reflects (or emits)</a:t>
            </a:r>
            <a:endParaRPr lang="en-US" sz="2600" dirty="0"/>
          </a:p>
          <a:p>
            <a:pPr lvl="1">
              <a:lnSpc>
                <a:spcPct val="80000"/>
              </a:lnSpc>
            </a:pPr>
            <a:r>
              <a:rPr lang="en-US" sz="2200" dirty="0"/>
              <a:t>Examples:  Tomatoes reflect red light, and absorb other colors.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Clover reflects green colors, absorbs others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600" dirty="0"/>
          </a:p>
        </p:txBody>
      </p:sp>
      <p:pic>
        <p:nvPicPr>
          <p:cNvPr id="24597" name="Picture 21" descr="http://collectingtokens.files.wordpress.com/2007/08/tomato_p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810000"/>
            <a:ext cx="3141160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99" name="Picture 23" descr="http://www.ruralni.gov.uk/clover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810000"/>
            <a:ext cx="3352800" cy="2507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7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219200"/>
          </a:xfrm>
          <a:noFill/>
          <a:ln/>
        </p:spPr>
        <p:txBody>
          <a:bodyPr lIns="92075" tIns="46037" rIns="92075" bIns="46037"/>
          <a:lstStyle/>
          <a:p>
            <a:r>
              <a:rPr lang="en-US" dirty="0"/>
              <a:t>The s</a:t>
            </a:r>
            <a:r>
              <a:rPr lang="en-US" dirty="0" smtClean="0"/>
              <a:t>pectrum of light source is a measure of which wavelengths are present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915400" cy="3962400"/>
          </a:xfrm>
          <a:noFill/>
          <a:ln/>
        </p:spPr>
        <p:txBody>
          <a:bodyPr lIns="92075" tIns="46037" rIns="92075" bIns="46037"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600" dirty="0"/>
          </a:p>
          <a:p>
            <a:pPr>
              <a:lnSpc>
                <a:spcPct val="80000"/>
              </a:lnSpc>
            </a:pPr>
            <a:r>
              <a:rPr lang="en-US" sz="2600" b="1" dirty="0"/>
              <a:t>continuous spectrum</a:t>
            </a:r>
            <a:endParaRPr lang="en-US" sz="2600" dirty="0"/>
          </a:p>
          <a:p>
            <a:pPr>
              <a:lnSpc>
                <a:spcPct val="80000"/>
              </a:lnSpc>
            </a:pPr>
            <a:endParaRPr lang="en-US" sz="2600" dirty="0"/>
          </a:p>
          <a:p>
            <a:pPr>
              <a:lnSpc>
                <a:spcPct val="80000"/>
              </a:lnSpc>
            </a:pPr>
            <a:endParaRPr lang="en-US" sz="2600" b="1" dirty="0"/>
          </a:p>
          <a:p>
            <a:pPr>
              <a:lnSpc>
                <a:spcPct val="80000"/>
              </a:lnSpc>
            </a:pPr>
            <a:r>
              <a:rPr lang="en-US" sz="2600" b="1" dirty="0"/>
              <a:t>discrete spectrum</a:t>
            </a:r>
            <a:r>
              <a:rPr lang="en-US" sz="2600" dirty="0"/>
              <a:t> -- only a few specific colors</a:t>
            </a:r>
          </a:p>
          <a:p>
            <a:pPr>
              <a:lnSpc>
                <a:spcPct val="80000"/>
              </a:lnSpc>
            </a:pPr>
            <a:endParaRPr lang="en-US" sz="2600" dirty="0"/>
          </a:p>
          <a:p>
            <a:pPr>
              <a:lnSpc>
                <a:spcPct val="80000"/>
              </a:lnSpc>
            </a:pPr>
            <a:endParaRPr lang="en-US" sz="2600" dirty="0"/>
          </a:p>
          <a:p>
            <a:pPr>
              <a:lnSpc>
                <a:spcPct val="80000"/>
              </a:lnSpc>
            </a:pPr>
            <a:r>
              <a:rPr lang="en-US" sz="2600" dirty="0"/>
              <a:t>Discrete absorption spectrum – All colors but a few lines</a:t>
            </a:r>
          </a:p>
        </p:txBody>
      </p:sp>
      <p:pic>
        <p:nvPicPr>
          <p:cNvPr id="24581" name="Picture 5" descr="sp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667000"/>
            <a:ext cx="6553200" cy="327025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95400" y="3886200"/>
            <a:ext cx="6553200" cy="327025"/>
            <a:chOff x="0" y="2928"/>
            <a:chExt cx="5760" cy="288"/>
          </a:xfrm>
        </p:grpSpPr>
        <p:sp>
          <p:nvSpPr>
            <p:cNvPr id="24584" name="Rectangle 8"/>
            <p:cNvSpPr>
              <a:spLocks noChangeArrowheads="1"/>
            </p:cNvSpPr>
            <p:nvPr/>
          </p:nvSpPr>
          <p:spPr bwMode="ltGray">
            <a:xfrm>
              <a:off x="0" y="2928"/>
              <a:ext cx="5760" cy="288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ltGray">
            <a:xfrm>
              <a:off x="240" y="2928"/>
              <a:ext cx="0" cy="288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ltGray">
            <a:xfrm>
              <a:off x="288" y="2928"/>
              <a:ext cx="0" cy="288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ltGray">
            <a:xfrm>
              <a:off x="864" y="2928"/>
              <a:ext cx="0" cy="288"/>
            </a:xfrm>
            <a:prstGeom prst="line">
              <a:avLst/>
            </a:prstGeom>
            <a:noFill/>
            <a:ln w="9525">
              <a:solidFill>
                <a:srgbClr val="9900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ltGray">
            <a:xfrm>
              <a:off x="1824" y="2928"/>
              <a:ext cx="0" cy="288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9" name="Line 13"/>
            <p:cNvSpPr>
              <a:spLocks noChangeShapeType="1"/>
            </p:cNvSpPr>
            <p:nvPr/>
          </p:nvSpPr>
          <p:spPr bwMode="ltGray">
            <a:xfrm>
              <a:off x="2352" y="2928"/>
              <a:ext cx="0" cy="288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90" name="Line 14"/>
            <p:cNvSpPr>
              <a:spLocks noChangeShapeType="1"/>
            </p:cNvSpPr>
            <p:nvPr/>
          </p:nvSpPr>
          <p:spPr bwMode="ltGray">
            <a:xfrm>
              <a:off x="2496" y="2928"/>
              <a:ext cx="0" cy="288"/>
            </a:xfrm>
            <a:prstGeom prst="line">
              <a:avLst/>
            </a:prstGeom>
            <a:noFill/>
            <a:ln w="9525">
              <a:solidFill>
                <a:srgbClr val="00CC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91" name="Line 15"/>
            <p:cNvSpPr>
              <a:spLocks noChangeShapeType="1"/>
            </p:cNvSpPr>
            <p:nvPr/>
          </p:nvSpPr>
          <p:spPr bwMode="ltGray">
            <a:xfrm>
              <a:off x="3552" y="2928"/>
              <a:ext cx="0" cy="28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ltGray">
            <a:xfrm>
              <a:off x="4704" y="2928"/>
              <a:ext cx="0" cy="288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93" name="Line 17"/>
            <p:cNvSpPr>
              <a:spLocks noChangeShapeType="1"/>
            </p:cNvSpPr>
            <p:nvPr/>
          </p:nvSpPr>
          <p:spPr bwMode="ltGray">
            <a:xfrm>
              <a:off x="5232" y="2928"/>
              <a:ext cx="0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24594" name="Picture 18" descr="solar_spe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105400"/>
            <a:ext cx="6553200" cy="32702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18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9" name="Rectangle 11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12629" cy="6096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Chapter 13: The Molecular Model of Matter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9212"/>
            <a:ext cx="3130282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73" y="4539662"/>
            <a:ext cx="5053304" cy="1888672"/>
          </a:xfrm>
          <a:prstGeom prst="rect">
            <a:avLst/>
          </a:prstGeom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5834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121159" y="1705947"/>
            <a:ext cx="158482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5158" y="1782147"/>
            <a:ext cx="2593841" cy="2027853"/>
          </a:xfrm>
          <a:prstGeom prst="roundRect">
            <a:avLst>
              <a:gd name="adj" fmla="val 68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00600" y="3428066"/>
            <a:ext cx="158482" cy="152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822700" y="4495800"/>
            <a:ext cx="5803399" cy="1930355"/>
          </a:xfrm>
          <a:prstGeom prst="roundRect">
            <a:avLst>
              <a:gd name="adj" fmla="val 137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98233" y="1782147"/>
            <a:ext cx="1346925" cy="1990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0"/>
          </p:cNvCxnSpPr>
          <p:nvPr/>
        </p:nvCxnSpPr>
        <p:spPr>
          <a:xfrm flipH="1">
            <a:off x="4724400" y="3571135"/>
            <a:ext cx="149222" cy="92466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Molecular Model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All matter is made of tiny particles called molecules which are:</a:t>
            </a:r>
          </a:p>
          <a:p>
            <a:pPr lvl="1"/>
            <a:r>
              <a:rPr lang="en-US" dirty="0"/>
              <a:t>Too small to see, even with an optical microscope</a:t>
            </a:r>
          </a:p>
          <a:p>
            <a:pPr lvl="1"/>
            <a:r>
              <a:rPr lang="en-US" dirty="0"/>
              <a:t>In constant motion</a:t>
            </a:r>
          </a:p>
          <a:p>
            <a:pPr lvl="1"/>
            <a:r>
              <a:rPr lang="en-US" dirty="0"/>
              <a:t>Governed by Newton’s laws of motion, energy conservation, etc.</a:t>
            </a:r>
          </a:p>
          <a:p>
            <a:r>
              <a:rPr lang="en-US" dirty="0"/>
              <a:t>Each different kind of matter has a different kind of molecule</a:t>
            </a:r>
          </a:p>
        </p:txBody>
      </p:sp>
    </p:spTree>
    <p:extLst>
      <p:ext uri="{BB962C8B-B14F-4D97-AF65-F5344CB8AC3E}">
        <p14:creationId xmlns:p14="http://schemas.microsoft.com/office/powerpoint/2010/main" val="3006347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75" y="1870787"/>
            <a:ext cx="1991344" cy="187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9" name="Rectangle 11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12629" cy="6096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Continuous model of </a:t>
            </a:r>
            <a:r>
              <a:rPr lang="en-US" sz="3200" dirty="0" smtClean="0">
                <a:solidFill>
                  <a:schemeClr val="tx1"/>
                </a:solidFill>
              </a:rPr>
              <a:t>matter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319212"/>
            <a:ext cx="3130282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959358" y="1705947"/>
            <a:ext cx="158482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483358" y="1782147"/>
            <a:ext cx="2212842" cy="2027853"/>
          </a:xfrm>
          <a:prstGeom prst="roundRect">
            <a:avLst>
              <a:gd name="adj" fmla="val 68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638799" y="3428066"/>
            <a:ext cx="158482" cy="152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419598" y="4495800"/>
            <a:ext cx="2170181" cy="1981200"/>
          </a:xfrm>
          <a:prstGeom prst="roundRect">
            <a:avLst>
              <a:gd name="adj" fmla="val 6033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36432" y="1782147"/>
            <a:ext cx="1346925" cy="1990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0"/>
          </p:cNvCxnSpPr>
          <p:nvPr/>
        </p:nvCxnSpPr>
        <p:spPr>
          <a:xfrm flipH="1">
            <a:off x="5504689" y="3571135"/>
            <a:ext cx="207134" cy="92466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86" y="4554978"/>
            <a:ext cx="1991344" cy="187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7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Model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in many situations:</a:t>
            </a:r>
          </a:p>
          <a:p>
            <a:pPr lvl="1"/>
            <a:r>
              <a:rPr lang="en-US" dirty="0"/>
              <a:t>Fluid dynamics</a:t>
            </a:r>
          </a:p>
          <a:p>
            <a:pPr lvl="1"/>
            <a:r>
              <a:rPr lang="en-US" dirty="0"/>
              <a:t>Classical Electrodynamics</a:t>
            </a:r>
            <a:br>
              <a:rPr lang="en-US" dirty="0"/>
            </a:br>
            <a:endParaRPr lang="en-US" dirty="0"/>
          </a:p>
          <a:p>
            <a:r>
              <a:rPr lang="en-US" dirty="0"/>
              <a:t>Has many limitations</a:t>
            </a:r>
          </a:p>
          <a:p>
            <a:pPr lvl="1"/>
            <a:r>
              <a:rPr lang="en-US" dirty="0"/>
              <a:t>Charge and light come in distinct packets</a:t>
            </a:r>
          </a:p>
          <a:p>
            <a:pPr lvl="1"/>
            <a:r>
              <a:rPr lang="en-US" dirty="0"/>
              <a:t>How do changes of state </a:t>
            </a:r>
            <a:r>
              <a:rPr lang="en-US" dirty="0" smtClean="0"/>
              <a:t>occur??!?</a:t>
            </a:r>
            <a:endParaRPr lang="en-US" dirty="0"/>
          </a:p>
          <a:p>
            <a:pPr lvl="1"/>
            <a:r>
              <a:rPr lang="en-US" dirty="0"/>
              <a:t>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524500"/>
            <a:ext cx="1274291" cy="83820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Brownian Motion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The erratic, jittery motion of a dust speck in a fluid is strong evidence supporting the molecular model.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The speck is </a:t>
            </a:r>
            <a:r>
              <a:rPr lang="en-US" sz="2200" dirty="0" smtClean="0"/>
              <a:t>colliding randomly with </a:t>
            </a:r>
            <a:r>
              <a:rPr lang="en-US" sz="2200" dirty="0"/>
              <a:t>unseen molecules.</a:t>
            </a: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5334000" y="5410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CC9900"/>
              </a:gs>
              <a:gs pos="100000">
                <a:srgbClr val="996633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6477000" y="4343400"/>
            <a:ext cx="1066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H="1" flipV="1">
            <a:off x="6172200" y="4800600"/>
            <a:ext cx="304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H="1">
            <a:off x="2286000" y="4876800"/>
            <a:ext cx="3886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2286000" y="54102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3124200" y="5410200"/>
            <a:ext cx="1828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4953000" y="4724400"/>
            <a:ext cx="152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H="1">
            <a:off x="4191000" y="47244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4191000" y="51816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277" name="Picture 13" descr="brown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1447800"/>
            <a:ext cx="26670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036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quiz question symbol!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93595"/>
            <a:ext cx="1274291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States Explained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228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100" dirty="0">
                <a:solidFill>
                  <a:srgbClr val="3366FF"/>
                </a:solidFill>
              </a:rPr>
              <a:t>Solid:</a:t>
            </a:r>
            <a:r>
              <a:rPr lang="en-US" sz="2100" dirty="0"/>
              <a:t>  The molecules are frozen in place but still vibrate.</a:t>
            </a:r>
          </a:p>
          <a:p>
            <a:pPr>
              <a:lnSpc>
                <a:spcPct val="90000"/>
              </a:lnSpc>
            </a:pPr>
            <a:r>
              <a:rPr lang="en-US" sz="2100" dirty="0">
                <a:solidFill>
                  <a:srgbClr val="3366FF"/>
                </a:solidFill>
              </a:rPr>
              <a:t>Liquid:</a:t>
            </a:r>
            <a:r>
              <a:rPr lang="en-US" sz="2100" dirty="0"/>
              <a:t> The molecules move past each other but still have a weak attraction.</a:t>
            </a:r>
          </a:p>
          <a:p>
            <a:pPr>
              <a:lnSpc>
                <a:spcPct val="90000"/>
              </a:lnSpc>
            </a:pPr>
            <a:r>
              <a:rPr lang="en-US" sz="2100" dirty="0">
                <a:solidFill>
                  <a:srgbClr val="3366FF"/>
                </a:solidFill>
              </a:rPr>
              <a:t>Gas:</a:t>
            </a:r>
            <a:r>
              <a:rPr lang="en-US" sz="2100" dirty="0"/>
              <a:t> The molecules only interact when they collide.</a:t>
            </a:r>
          </a:p>
          <a:p>
            <a:pPr>
              <a:lnSpc>
                <a:spcPct val="90000"/>
              </a:lnSpc>
            </a:pPr>
            <a:r>
              <a:rPr lang="en-US" sz="2100" dirty="0">
                <a:solidFill>
                  <a:srgbClr val="3366FF"/>
                </a:solidFill>
              </a:rPr>
              <a:t>Plasma:</a:t>
            </a:r>
            <a:r>
              <a:rPr lang="en-US" sz="2100" dirty="0"/>
              <a:t> The molecules collide with enough energy to break into charged pieces.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21075"/>
            <a:ext cx="769620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84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Temperature Explained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6629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Temperature is a measure of the average kinetic energy of the molecules.</a:t>
            </a:r>
          </a:p>
          <a:p>
            <a:pPr lvl="1"/>
            <a:r>
              <a:rPr lang="en-US" dirty="0"/>
              <a:t>Cold </a:t>
            </a:r>
            <a:r>
              <a:rPr lang="en-US" dirty="0">
                <a:sym typeface="Wingdings" pitchFamily="2" charset="2"/>
              </a:rPr>
              <a:t> slowly moving</a:t>
            </a:r>
          </a:p>
          <a:p>
            <a:pPr lvl="1"/>
            <a:r>
              <a:rPr lang="en-US" dirty="0">
                <a:sym typeface="Wingdings" pitchFamily="2" charset="2"/>
              </a:rPr>
              <a:t>Hot  rapidly moving</a:t>
            </a:r>
          </a:p>
          <a:p>
            <a:pPr lvl="1"/>
            <a:r>
              <a:rPr lang="en-US" dirty="0">
                <a:sym typeface="Wingdings" pitchFamily="2" charset="2"/>
              </a:rPr>
              <a:t>Absolute zero  motion ceases (-460 F, -273 C)</a:t>
            </a:r>
          </a:p>
          <a:p>
            <a:r>
              <a:rPr lang="en-US" dirty="0"/>
              <a:t>Example: At room temperature molecules are moving about 1,000 </a:t>
            </a:r>
            <a:r>
              <a:rPr lang="en-US" dirty="0" smtClean="0"/>
              <a:t>ft/s</a:t>
            </a:r>
          </a:p>
          <a:p>
            <a:r>
              <a:rPr lang="en-US" dirty="0" smtClean="0"/>
              <a:t>Example: At room temperature molecules are on average about .0000002 feet apart</a:t>
            </a:r>
          </a:p>
          <a:p>
            <a:endParaRPr lang="en-US" dirty="0" smtClean="0"/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7315200" y="2133600"/>
          <a:ext cx="884238" cy="356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2" name="PHOTO-PAINT" r:id="rId4" imgW="179635" imgH="722133" progId="">
                  <p:embed/>
                </p:oleObj>
              </mc:Choice>
              <mc:Fallback>
                <p:oleObj name="PHOTO-PAINT" r:id="rId4" imgW="179635" imgH="7221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133600"/>
                        <a:ext cx="884238" cy="356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43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is a measure of the </a:t>
            </a:r>
            <a:r>
              <a:rPr lang="en-US" i="1" dirty="0">
                <a:solidFill>
                  <a:srgbClr val="FF0000"/>
                </a:solidFill>
              </a:rPr>
              <a:t>average kinetic energy</a:t>
            </a:r>
            <a:r>
              <a:rPr lang="en-US" dirty="0"/>
              <a:t> of a collection of molecules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830" y="2514600"/>
            <a:ext cx="39624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230" y="2544763"/>
            <a:ext cx="3886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60492" y="1648823"/>
            <a:ext cx="1274291" cy="944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926895" y="1600200"/>
            <a:ext cx="1295335" cy="9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1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 to the molecular races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0"/>
            <a:ext cx="8382000" cy="2057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/>
              <a:t>K.E. = ½ mv</a:t>
            </a:r>
            <a:r>
              <a:rPr lang="en-US" baseline="30000"/>
              <a:t>2 </a:t>
            </a:r>
          </a:p>
          <a:p>
            <a:pPr algn="ctr">
              <a:buFont typeface="Wingdings" pitchFamily="2" charset="2"/>
              <a:buNone/>
            </a:pPr>
            <a:r>
              <a:rPr lang="en-US"/>
              <a:t>the same for both NH</a:t>
            </a:r>
            <a:r>
              <a:rPr lang="en-US" baseline="-25000"/>
              <a:t>3</a:t>
            </a:r>
            <a:r>
              <a:rPr lang="en-US"/>
              <a:t> and HCl</a:t>
            </a:r>
          </a:p>
          <a:p>
            <a:pPr algn="ctr">
              <a:buFont typeface="Wingdings" pitchFamily="2" charset="2"/>
              <a:buNone/>
            </a:pPr>
            <a:r>
              <a:rPr lang="en-US"/>
              <a:t> but HCl has about twice the mass</a:t>
            </a:r>
            <a:endParaRPr lang="en-US" baseline="30000"/>
          </a:p>
        </p:txBody>
      </p:sp>
      <p:graphicFrame>
        <p:nvGraphicFramePr>
          <p:cNvPr id="358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743353"/>
              </p:ext>
            </p:extLst>
          </p:nvPr>
        </p:nvGraphicFramePr>
        <p:xfrm>
          <a:off x="5562600" y="1371600"/>
          <a:ext cx="2413000" cy="326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6" name="PHOTO-PAINT" r:id="rId4" imgW="2412698" imgH="3263492" progId="">
                  <p:embed/>
                </p:oleObj>
              </mc:Choice>
              <mc:Fallback>
                <p:oleObj name="PHOTO-PAINT" r:id="rId4" imgW="2412698" imgH="326349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371600"/>
                        <a:ext cx="2413000" cy="326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82479"/>
              </p:ext>
            </p:extLst>
          </p:nvPr>
        </p:nvGraphicFramePr>
        <p:xfrm>
          <a:off x="914400" y="2057400"/>
          <a:ext cx="2362200" cy="203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7" name="PHOTO-PAINT" r:id="rId6" imgW="3187302" imgH="2742857" progId="">
                  <p:embed/>
                </p:oleObj>
              </mc:Choice>
              <mc:Fallback>
                <p:oleObj name="PHOTO-PAINT" r:id="rId6" imgW="3187302" imgH="27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057400"/>
                        <a:ext cx="2362200" cy="203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82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Evaporation Explained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82296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Temperature is a measure of the average kinetic energy.  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Some </a:t>
            </a:r>
            <a:r>
              <a:rPr lang="en-US" sz="2000" dirty="0"/>
              <a:t>molecules go faster and some go slower.  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fast ones escape as a gas even when the average temperature is below boiling.</a:t>
            </a:r>
          </a:p>
        </p:txBody>
      </p:sp>
      <p:graphicFrame>
        <p:nvGraphicFramePr>
          <p:cNvPr id="163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714594"/>
              </p:ext>
            </p:extLst>
          </p:nvPr>
        </p:nvGraphicFramePr>
        <p:xfrm>
          <a:off x="1752600" y="2819400"/>
          <a:ext cx="5241925" cy="192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4" name="PHOTO-PAINT" r:id="rId4" imgW="5242127" imgH="1925851" progId="">
                  <p:embed/>
                </p:oleObj>
              </mc:Choice>
              <mc:Fallback>
                <p:oleObj name="PHOTO-PAINT" r:id="rId4" imgW="5242127" imgH="19258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19400"/>
                        <a:ext cx="5241925" cy="192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30049" y="524235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are you able to cool soup by blowing on it?</a:t>
            </a:r>
            <a:endParaRPr lang="en-US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572000"/>
            <a:ext cx="28575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033564"/>
            <a:ext cx="1120482" cy="737028"/>
          </a:xfrm>
          <a:prstGeom prst="rect">
            <a:avLst/>
          </a:prstGeom>
          <a:effectLst>
            <a:glow rad="520700">
              <a:schemeClr val="bg1"/>
            </a:glow>
            <a:innerShdw blurRad="381000" dist="152400">
              <a:schemeClr val="bg1"/>
            </a:innerShd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20179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changes and the molecular model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447800"/>
            <a:ext cx="63246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72143" y="1905000"/>
            <a:ext cx="213360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</a:pPr>
            <a:r>
              <a:rPr lang="en-US" dirty="0"/>
              <a:t>Temperature is molecular kinetic energy. </a:t>
            </a:r>
          </a:p>
          <a:p>
            <a:pPr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</a:pPr>
            <a:r>
              <a:rPr lang="en-US" i="1" dirty="0"/>
              <a:t>Internal energy</a:t>
            </a:r>
            <a:r>
              <a:rPr lang="en-US" dirty="0"/>
              <a:t> includes kinetic plus electrical potential energy from how the molecules are arranged.</a:t>
            </a:r>
          </a:p>
        </p:txBody>
      </p:sp>
    </p:spTree>
    <p:extLst>
      <p:ext uri="{BB962C8B-B14F-4D97-AF65-F5344CB8AC3E}">
        <p14:creationId xmlns:p14="http://schemas.microsoft.com/office/powerpoint/2010/main" val="608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 Pressure Explained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7031" y="2133600"/>
            <a:ext cx="8175625" cy="762000"/>
          </a:xfrm>
          <a:noFill/>
          <a:ln/>
        </p:spPr>
        <p:txBody>
          <a:bodyPr/>
          <a:lstStyle/>
          <a:p>
            <a:r>
              <a:rPr lang="en-US" sz="2200" dirty="0" smtClean="0"/>
              <a:t>Like </a:t>
            </a:r>
            <a:r>
              <a:rPr lang="en-US" sz="2200" dirty="0"/>
              <a:t>throwing </a:t>
            </a:r>
            <a:r>
              <a:rPr lang="en-US" sz="2200" dirty="0" smtClean="0"/>
              <a:t>a huge number of tiny balls </a:t>
            </a:r>
            <a:r>
              <a:rPr lang="en-US" sz="2200" dirty="0"/>
              <a:t>against a </a:t>
            </a:r>
            <a:r>
              <a:rPr lang="en-US" sz="2200" dirty="0" smtClean="0"/>
              <a:t>wall repeatedly.</a:t>
            </a:r>
            <a:endParaRPr lang="en-US" sz="22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505200"/>
            <a:ext cx="23764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5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</a:t>
            </a:r>
            <a:r>
              <a:rPr lang="en-US" dirty="0">
                <a:hlinkClick r:id="rId3"/>
              </a:rPr>
              <a:t>Pressure</a:t>
            </a:r>
            <a:r>
              <a:rPr lang="en-US" dirty="0"/>
              <a:t> </a:t>
            </a:r>
            <a:r>
              <a:rPr lang="en-US" dirty="0" smtClean="0"/>
              <a:t>and Temperature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382000" cy="2209800"/>
          </a:xfrm>
        </p:spPr>
        <p:txBody>
          <a:bodyPr/>
          <a:lstStyle/>
          <a:p>
            <a:r>
              <a:rPr lang="en-US" sz="2600" dirty="0"/>
              <a:t>Gas pressure increases with temperature if the gas cannot expand.  The hotter molecules hit the container walls </a:t>
            </a:r>
            <a:r>
              <a:rPr lang="en-US" sz="2600" i="1" dirty="0"/>
              <a:t>harder</a:t>
            </a:r>
            <a:r>
              <a:rPr lang="en-US" sz="2600" dirty="0"/>
              <a:t> and </a:t>
            </a:r>
            <a:r>
              <a:rPr lang="en-US" sz="2600" i="1" dirty="0"/>
              <a:t>more often</a:t>
            </a:r>
            <a:r>
              <a:rPr lang="en-US" sz="2600" dirty="0"/>
              <a:t> than the cold ones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1219200" y="4114800"/>
            <a:ext cx="2514600" cy="1735138"/>
            <a:chOff x="816" y="2592"/>
            <a:chExt cx="1584" cy="1093"/>
          </a:xfrm>
        </p:grpSpPr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1239" y="3399"/>
              <a:ext cx="68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dirty="0"/>
                <a:t>Colder</a:t>
              </a: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816" y="2592"/>
              <a:ext cx="1584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1524000" y="4343400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2133600" y="4724400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1676400" y="4953000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2438400" y="4343400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2743200" y="4953000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3124200" y="4343400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 flipH="1">
            <a:off x="1447800" y="4419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 flipH="1" flipV="1">
            <a:off x="1981200" y="4191000"/>
            <a:ext cx="457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 flipH="1">
            <a:off x="1714500" y="5029200"/>
            <a:ext cx="4763" cy="238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 flipV="1">
            <a:off x="2214563" y="4543425"/>
            <a:ext cx="461963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2795588" y="4467225"/>
            <a:ext cx="61913" cy="481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>
            <a:off x="3176588" y="4433888"/>
            <a:ext cx="138113" cy="528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53" name="Group 21"/>
          <p:cNvGrpSpPr>
            <a:grpSpLocks/>
          </p:cNvGrpSpPr>
          <p:nvPr/>
        </p:nvGrpSpPr>
        <p:grpSpPr bwMode="auto">
          <a:xfrm>
            <a:off x="5257800" y="4132262"/>
            <a:ext cx="2514600" cy="1735138"/>
            <a:chOff x="816" y="2592"/>
            <a:chExt cx="1584" cy="1093"/>
          </a:xfrm>
        </p:grpSpPr>
        <p:sp>
          <p:nvSpPr>
            <p:cNvPr id="18454" name="Rectangle 22"/>
            <p:cNvSpPr>
              <a:spLocks noChangeArrowheads="1"/>
            </p:cNvSpPr>
            <p:nvPr/>
          </p:nvSpPr>
          <p:spPr bwMode="auto">
            <a:xfrm>
              <a:off x="1331" y="3399"/>
              <a:ext cx="637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dirty="0"/>
                <a:t>Hotter</a:t>
              </a:r>
            </a:p>
          </p:txBody>
        </p:sp>
        <p:sp>
          <p:nvSpPr>
            <p:cNvPr id="18455" name="Rectangle 23"/>
            <p:cNvSpPr>
              <a:spLocks noChangeArrowheads="1"/>
            </p:cNvSpPr>
            <p:nvPr/>
          </p:nvSpPr>
          <p:spPr bwMode="auto">
            <a:xfrm>
              <a:off x="816" y="2592"/>
              <a:ext cx="1584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56" name="Oval 24"/>
          <p:cNvSpPr>
            <a:spLocks noChangeArrowheads="1"/>
          </p:cNvSpPr>
          <p:nvPr/>
        </p:nvSpPr>
        <p:spPr bwMode="auto">
          <a:xfrm>
            <a:off x="5562600" y="4360862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57" name="Oval 25"/>
          <p:cNvSpPr>
            <a:spLocks noChangeArrowheads="1"/>
          </p:cNvSpPr>
          <p:nvPr/>
        </p:nvSpPr>
        <p:spPr bwMode="auto">
          <a:xfrm>
            <a:off x="6172200" y="4741862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58" name="Oval 26"/>
          <p:cNvSpPr>
            <a:spLocks noChangeArrowheads="1"/>
          </p:cNvSpPr>
          <p:nvPr/>
        </p:nvSpPr>
        <p:spPr bwMode="auto">
          <a:xfrm>
            <a:off x="5715000" y="4970462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59" name="Oval 27"/>
          <p:cNvSpPr>
            <a:spLocks noChangeArrowheads="1"/>
          </p:cNvSpPr>
          <p:nvPr/>
        </p:nvSpPr>
        <p:spPr bwMode="auto">
          <a:xfrm>
            <a:off x="6477000" y="4360862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781800" y="4970462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7162800" y="4360862"/>
            <a:ext cx="76200" cy="76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 flipH="1">
            <a:off x="5334000" y="4437062"/>
            <a:ext cx="228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 flipH="1" flipV="1">
            <a:off x="5715000" y="4208462"/>
            <a:ext cx="762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>
            <a:off x="5757863" y="5046662"/>
            <a:ext cx="33338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V="1">
            <a:off x="6253163" y="4284662"/>
            <a:ext cx="909638" cy="476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V="1">
            <a:off x="6834188" y="4132262"/>
            <a:ext cx="100013" cy="833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67" name="Line 35"/>
          <p:cNvSpPr>
            <a:spLocks noChangeShapeType="1"/>
          </p:cNvSpPr>
          <p:nvPr/>
        </p:nvSpPr>
        <p:spPr bwMode="auto">
          <a:xfrm>
            <a:off x="7215188" y="4451350"/>
            <a:ext cx="176213" cy="823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1219200"/>
          </a:xfrm>
        </p:spPr>
        <p:txBody>
          <a:bodyPr/>
          <a:lstStyle/>
          <a:p>
            <a:r>
              <a:rPr lang="en-US" dirty="0" smtClean="0"/>
              <a:t>If the temperature in a closed room increases…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6019800" cy="21336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sz="2600" dirty="0" smtClean="0"/>
              <a:t>The pressure decreases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600" dirty="0" smtClean="0"/>
              <a:t>The pressure increases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600" dirty="0" smtClean="0"/>
              <a:t>The number of gas molecules increases</a:t>
            </a:r>
            <a:endParaRPr lang="en-US" sz="2600" dirty="0"/>
          </a:p>
        </p:txBody>
      </p:sp>
      <p:pic>
        <p:nvPicPr>
          <p:cNvPr id="130050" name="Picture 2" descr="http://www.faqs.org/photo-dict/photofiles/list/682/1092thermome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219200"/>
            <a:ext cx="2743200" cy="3660085"/>
          </a:xfrm>
          <a:prstGeom prst="rect">
            <a:avLst/>
          </a:prstGeom>
          <a:noFill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8768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418157"/>
              </p:ext>
            </p:extLst>
          </p:nvPr>
        </p:nvGraphicFramePr>
        <p:xfrm>
          <a:off x="1371600" y="4343400"/>
          <a:ext cx="323305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8" name="Equation" r:id="rId6" imgW="685800" imgH="177480" progId="Equation.3">
                  <p:embed/>
                </p:oleObj>
              </mc:Choice>
              <mc:Fallback>
                <p:oleObj name="Equation" r:id="rId6" imgW="6858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343400"/>
                        <a:ext cx="3233058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800600" y="5486400"/>
            <a:ext cx="1074419" cy="889924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Finally, we have actually “seen” atoms using special microscopes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4948238" cy="380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09800" y="5943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ahoma" charset="0"/>
              </a:rPr>
              <a:t>Graphite</a:t>
            </a:r>
          </a:p>
        </p:txBody>
      </p:sp>
      <p:pic>
        <p:nvPicPr>
          <p:cNvPr id="34822" name="Picture 6" descr="atom_at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6725" y="1981200"/>
            <a:ext cx="305435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486400" y="59436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ahoma" charset="0"/>
              </a:rPr>
              <a:t>Iron on Copper (Gen shi = atom)</a:t>
            </a:r>
          </a:p>
        </p:txBody>
      </p:sp>
    </p:spTree>
    <p:extLst>
      <p:ext uri="{BB962C8B-B14F-4D97-AF65-F5344CB8AC3E}">
        <p14:creationId xmlns:p14="http://schemas.microsoft.com/office/powerpoint/2010/main" val="40036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534400" cy="990600"/>
          </a:xfrm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The Physical Properties of 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416973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Copper vs. Diamond</a:t>
            </a:r>
          </a:p>
          <a:p>
            <a:pPr algn="ctr"/>
            <a:r>
              <a:rPr lang="en-US" sz="2800" dirty="0" smtClean="0"/>
              <a:t>Which one is denser?</a:t>
            </a:r>
          </a:p>
          <a:p>
            <a:pPr algn="ctr"/>
            <a:r>
              <a:rPr lang="en-US" sz="2800" dirty="0" smtClean="0"/>
              <a:t>Which one is harder?</a:t>
            </a:r>
          </a:p>
          <a:p>
            <a:pPr algn="ctr"/>
            <a:endParaRPr lang="en-US" sz="2800" dirty="0" smtClean="0"/>
          </a:p>
          <a:p>
            <a:pPr algn="ctr"/>
            <a:endParaRPr lang="en-US" sz="3200" dirty="0" smtClean="0"/>
          </a:p>
          <a:p>
            <a:pPr algn="ctr"/>
            <a:r>
              <a:rPr lang="en-US" sz="3200" b="1" dirty="0" smtClean="0"/>
              <a:t>Gold vs. Lead</a:t>
            </a:r>
          </a:p>
          <a:p>
            <a:pPr algn="ctr"/>
            <a:r>
              <a:rPr lang="en-US" sz="2800" dirty="0" smtClean="0"/>
              <a:t>Which one is denser?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2667000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Copper is 3 times more dense!</a:t>
            </a:r>
          </a:p>
          <a:p>
            <a:r>
              <a:rPr lang="en-US" dirty="0" smtClean="0"/>
              <a:t>Diamond is 3 times harder!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105400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Gold 2 times more dense than lead!</a:t>
            </a:r>
          </a:p>
          <a:p>
            <a:r>
              <a:rPr lang="en-US" sz="2000" dirty="0" smtClean="0"/>
              <a:t>But lead has an atomic mass of 207 g/mole which is more than gold at 197 g/mole?!?!</a:t>
            </a:r>
            <a:endParaRPr lang="en-US" sz="2000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86200"/>
            <a:ext cx="1500464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886200"/>
            <a:ext cx="1241148" cy="105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1371600"/>
            <a:ext cx="1066800" cy="103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219200"/>
            <a:ext cx="121920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74281" y="228600"/>
            <a:ext cx="4457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Arial" charset="0"/>
              </a:defRPr>
            </a:lvl9pPr>
          </a:lstStyle>
          <a:p>
            <a:r>
              <a:rPr lang="en-US" dirty="0" smtClean="0"/>
              <a:t>Misconception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6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86800" cy="1219200"/>
          </a:xfrm>
        </p:spPr>
        <p:txBody>
          <a:bodyPr/>
          <a:lstStyle/>
          <a:p>
            <a:r>
              <a:rPr lang="en-US" dirty="0" smtClean="0"/>
              <a:t>Why does water expand when it freezes?</a:t>
            </a:r>
            <a:endParaRPr lang="en-US" dirty="0"/>
          </a:p>
        </p:txBody>
      </p:sp>
      <p:pic>
        <p:nvPicPr>
          <p:cNvPr id="33796" name="Picture 4" descr="molecu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057400"/>
            <a:ext cx="3276600" cy="2684463"/>
          </a:xfrm>
          <a:prstGeom prst="rect">
            <a:avLst/>
          </a:prstGeom>
          <a:noFill/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572000"/>
            <a:ext cx="27717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48" y="2362200"/>
            <a:ext cx="2858151" cy="1880028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2" name="Rectangle 1"/>
          <p:cNvSpPr/>
          <p:nvPr/>
        </p:nvSpPr>
        <p:spPr>
          <a:xfrm>
            <a:off x="594586" y="5296495"/>
            <a:ext cx="3954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 to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PhET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2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things we haven’t explained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3200400"/>
          </a:xfrm>
        </p:spPr>
        <p:txBody>
          <a:bodyPr/>
          <a:lstStyle/>
          <a:p>
            <a:r>
              <a:rPr lang="en-US" sz="2400" dirty="0"/>
              <a:t>Where does color come from?</a:t>
            </a:r>
          </a:p>
          <a:p>
            <a:r>
              <a:rPr lang="en-US" sz="2400" dirty="0"/>
              <a:t>How are the parts of molecules arranged?</a:t>
            </a:r>
          </a:p>
          <a:p>
            <a:r>
              <a:rPr lang="en-US" sz="2400" dirty="0"/>
              <a:t>Why does metal conduct heat well, but wood does not?</a:t>
            </a:r>
          </a:p>
          <a:p>
            <a:r>
              <a:rPr lang="en-US" sz="2400" dirty="0"/>
              <a:t>Why does metal conduct electricity, but not wood?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8161829" y="1540047"/>
            <a:ext cx="1074419" cy="88992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PAnswers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19200" y="41148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rgbClr val="A98C4B"/>
              </a:buClr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rgbClr val="A98C4B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rgbClr val="A98C4B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A98C4B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A98C4B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A98C4B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A98C4B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rgbClr val="A98C4B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71500">
              <a:buFont typeface="Wingdings" pitchFamily="2" charset="2"/>
              <a:buAutoNum type="alphaLcParenR"/>
            </a:pPr>
            <a:r>
              <a:rPr lang="en-US" sz="2000" dirty="0" smtClean="0"/>
              <a:t>Pressure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 sz="2000" dirty="0" smtClean="0"/>
              <a:t>Color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 sz="2000" dirty="0" smtClean="0"/>
              <a:t>Temperature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 sz="2000" dirty="0" smtClean="0"/>
              <a:t>Energy Levels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 sz="2000" dirty="0" smtClean="0"/>
              <a:t>Heat conduction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31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7536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514600" y="18288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0"/>
            <a:ext cx="9753600" cy="838200"/>
          </a:xfr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Chapter 14: The Nuclear Atom</a:t>
            </a:r>
            <a:endParaRPr lang="en-US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PQuestion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Review: Which </a:t>
            </a:r>
            <a:r>
              <a:rPr lang="en-US" dirty="0"/>
              <a:t>type of electromagnetic radiation has the highest energy per photon?</a:t>
            </a:r>
          </a:p>
        </p:txBody>
      </p:sp>
      <p:sp>
        <p:nvSpPr>
          <p:cNvPr id="46083" name="TPAnswers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5029200"/>
          </a:xfrm>
        </p:spPr>
        <p:txBody>
          <a:bodyPr/>
          <a:lstStyle/>
          <a:p>
            <a:pPr marL="571500" indent="-571500">
              <a:buFont typeface="Wingdings" pitchFamily="2" charset="2"/>
              <a:buAutoNum type="alphaLcParenR"/>
            </a:pPr>
            <a:r>
              <a:rPr lang="en-US"/>
              <a:t>Radio Waves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/>
              <a:t>Infrared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/>
              <a:t>Ultraviolet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/>
              <a:t>Green light</a:t>
            </a:r>
          </a:p>
          <a:p>
            <a:pPr marL="571500" indent="-571500">
              <a:buFont typeface="Wingdings" pitchFamily="2" charset="2"/>
              <a:buAutoNum type="alphaLcParenR"/>
            </a:pPr>
            <a:r>
              <a:rPr lang="en-US"/>
              <a:t>Red light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47800"/>
            <a:ext cx="30765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9037" y="2933700"/>
            <a:ext cx="47625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39953" y="6268628"/>
            <a:ext cx="454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wavelength range 400nm to 700nm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5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3352800"/>
            <a:ext cx="3200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Thompson Model of the Atom (Plum Pudding)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05100" y="1447800"/>
            <a:ext cx="3505200" cy="1676400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488" tIns="44450" rIns="90488" bIns="44450">
            <a:noAutofit/>
          </a:bodyPr>
          <a:lstStyle/>
          <a:p>
            <a:pPr marL="0" indent="0" algn="ctr"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Atom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381000" y="4191000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B050"/>
                </a:solidFill>
                <a:latin typeface="+mn-lt"/>
              </a:rPr>
              <a:t>Positive “pudding”</a:t>
            </a: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2209800" y="4648200"/>
            <a:ext cx="990600" cy="4572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6019800" y="4267200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Negative particles</a:t>
            </a: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H="1">
            <a:off x="5181600" y="4724400"/>
            <a:ext cx="1371600" cy="13716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H="1">
            <a:off x="4800600" y="4724400"/>
            <a:ext cx="1752600" cy="6096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Death of Plum Pudding model</a:t>
            </a:r>
          </a:p>
        </p:txBody>
      </p:sp>
      <p:pic>
        <p:nvPicPr>
          <p:cNvPr id="15364" name="Picture 4" descr="Geiger and Rutherford Shadow"/>
          <p:cNvPicPr>
            <a:picLocks noChangeAspect="1" noChangeArrowheads="1"/>
          </p:cNvPicPr>
          <p:nvPr/>
        </p:nvPicPr>
        <p:blipFill>
          <a:blip r:embed="rId4" cstate="print"/>
          <a:srcRect r="3313" b="3837"/>
          <a:stretch>
            <a:fillRect/>
          </a:stretch>
        </p:blipFill>
        <p:spPr bwMode="auto">
          <a:xfrm>
            <a:off x="2209800" y="1600200"/>
            <a:ext cx="2209800" cy="141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 r="1981" b="3803"/>
          <a:stretch>
            <a:fillRect/>
          </a:stretch>
        </p:blipFill>
        <p:spPr bwMode="auto">
          <a:xfrm>
            <a:off x="4648200" y="1501515"/>
            <a:ext cx="2420074" cy="154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209800" y="2971800"/>
            <a:ext cx="2428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CC"/>
                </a:solidFill>
              </a:rPr>
              <a:t>Rutherford, Geiger, and Marsden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447800" y="5119687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Expectation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48200" y="3748087"/>
            <a:ext cx="3200400" cy="1738313"/>
            <a:chOff x="4648200" y="1981200"/>
            <a:chExt cx="3200400" cy="1738313"/>
          </a:xfrm>
        </p:grpSpPr>
        <p:sp>
          <p:nvSpPr>
            <p:cNvPr id="9" name="Line 36"/>
            <p:cNvSpPr>
              <a:spLocks noChangeShapeType="1"/>
            </p:cNvSpPr>
            <p:nvPr/>
          </p:nvSpPr>
          <p:spPr bwMode="auto">
            <a:xfrm flipH="1" flipV="1">
              <a:off x="4648200" y="2133600"/>
              <a:ext cx="1143000" cy="381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0" name="Picture 4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1200" y="19812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399" dir="16200000" algn="ctr" rotWithShape="0">
                <a:srgbClr val="FFFFFF">
                  <a:alpha val="75000"/>
                </a:srgbClr>
              </a:outerShdw>
            </a:effectLst>
          </p:spPr>
        </p:pic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5334000" y="2362200"/>
              <a:ext cx="2057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5"/>
            <p:cNvSpPr>
              <a:spLocks noChangeShapeType="1"/>
            </p:cNvSpPr>
            <p:nvPr/>
          </p:nvSpPr>
          <p:spPr bwMode="auto">
            <a:xfrm>
              <a:off x="5334000" y="2514600"/>
              <a:ext cx="457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6"/>
            <p:cNvSpPr>
              <a:spLocks noChangeShapeType="1"/>
            </p:cNvSpPr>
            <p:nvPr/>
          </p:nvSpPr>
          <p:spPr bwMode="auto">
            <a:xfrm>
              <a:off x="5334000" y="2667000"/>
              <a:ext cx="2057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7"/>
            <p:cNvSpPr>
              <a:spLocks noChangeShapeType="1"/>
            </p:cNvSpPr>
            <p:nvPr/>
          </p:nvSpPr>
          <p:spPr bwMode="auto">
            <a:xfrm>
              <a:off x="5334000" y="2819400"/>
              <a:ext cx="2057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5943600" y="3352800"/>
              <a:ext cx="1905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Result</a:t>
              </a:r>
            </a:p>
          </p:txBody>
        </p:sp>
      </p:grpSp>
      <p:pic>
        <p:nvPicPr>
          <p:cNvPr id="16" name="Picture 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3824287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17" name="Line 39"/>
          <p:cNvSpPr>
            <a:spLocks noChangeShapeType="1"/>
          </p:cNvSpPr>
          <p:nvPr/>
        </p:nvSpPr>
        <p:spPr bwMode="auto">
          <a:xfrm>
            <a:off x="990600" y="4205287"/>
            <a:ext cx="2057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40"/>
          <p:cNvSpPr>
            <a:spLocks noChangeShapeType="1"/>
          </p:cNvSpPr>
          <p:nvPr/>
        </p:nvSpPr>
        <p:spPr bwMode="auto">
          <a:xfrm>
            <a:off x="990600" y="4357687"/>
            <a:ext cx="2057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41"/>
          <p:cNvSpPr>
            <a:spLocks noChangeShapeType="1"/>
          </p:cNvSpPr>
          <p:nvPr/>
        </p:nvSpPr>
        <p:spPr bwMode="auto">
          <a:xfrm>
            <a:off x="990600" y="4510087"/>
            <a:ext cx="2057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>
            <a:off x="990600" y="4662487"/>
            <a:ext cx="2057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7" rIns="92075" bIns="46037"/>
          <a:lstStyle/>
          <a:p>
            <a:r>
              <a:rPr lang="en-US" sz="3200"/>
              <a:t>Another New Model: </a:t>
            </a:r>
            <a:br>
              <a:rPr lang="en-US" sz="3200"/>
            </a:br>
            <a:r>
              <a:rPr lang="en-US" sz="3200"/>
              <a:t>The Solar System Model</a:t>
            </a:r>
          </a:p>
        </p:txBody>
      </p:sp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2479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7300" y="25908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1485900" y="2667000"/>
            <a:ext cx="1600200" cy="1828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H="1">
            <a:off x="1562100" y="2667000"/>
            <a:ext cx="1371600" cy="1905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001000" cy="1162050"/>
          </a:xfrm>
          <a:noFill/>
          <a:ln/>
        </p:spPr>
        <p:txBody>
          <a:bodyPr lIns="92075" tIns="46037" rIns="92075" bIns="46037"/>
          <a:lstStyle/>
          <a:p>
            <a:r>
              <a:rPr lang="en-US" sz="3200"/>
              <a:t>Problems at the start!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0"/>
            <a:ext cx="8686800" cy="1600200"/>
          </a:xfrm>
          <a:noFill/>
          <a:ln/>
        </p:spPr>
        <p:txBody>
          <a:bodyPr lIns="92075" tIns="46037" rIns="92075" bIns="46037"/>
          <a:lstStyle/>
          <a:p>
            <a:r>
              <a:rPr lang="en-US" sz="2600" i="1" dirty="0"/>
              <a:t>Accelerating</a:t>
            </a:r>
            <a:r>
              <a:rPr lang="en-US" sz="2600" dirty="0"/>
              <a:t> </a:t>
            </a:r>
            <a:r>
              <a:rPr lang="en-US" sz="2600" dirty="0" smtClean="0"/>
              <a:t>electrons should </a:t>
            </a:r>
            <a:r>
              <a:rPr lang="en-US" sz="2600" i="1" dirty="0" smtClean="0"/>
              <a:t>radiate</a:t>
            </a:r>
            <a:r>
              <a:rPr lang="en-US" sz="2600" dirty="0"/>
              <a:t>, loose energy, and spiral into the </a:t>
            </a:r>
            <a:r>
              <a:rPr lang="en-US" sz="2600" dirty="0" smtClean="0"/>
              <a:t>nucleus.</a:t>
            </a:r>
            <a:endParaRPr lang="en-US" sz="2600" dirty="0"/>
          </a:p>
          <a:p>
            <a:r>
              <a:rPr lang="en-US" sz="2600" dirty="0" smtClean="0"/>
              <a:t>The </a:t>
            </a:r>
            <a:r>
              <a:rPr lang="en-US" sz="2600" dirty="0"/>
              <a:t>model </a:t>
            </a:r>
            <a:r>
              <a:rPr lang="en-US" sz="2600" dirty="0" smtClean="0"/>
              <a:t>soon </a:t>
            </a:r>
            <a:r>
              <a:rPr lang="en-US" sz="2600" dirty="0"/>
              <a:t>died.</a:t>
            </a:r>
          </a:p>
        </p:txBody>
      </p:sp>
      <p:pic>
        <p:nvPicPr>
          <p:cNvPr id="1947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3716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7550">
            <a:off x="5259761" y="1859225"/>
            <a:ext cx="1274291" cy="838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219200"/>
          </a:xfrm>
          <a:noFill/>
          <a:ln/>
        </p:spPr>
        <p:txBody>
          <a:bodyPr lIns="92075" tIns="46037" rIns="92075" bIns="46037"/>
          <a:lstStyle/>
          <a:p>
            <a:r>
              <a:rPr lang="en-US" dirty="0"/>
              <a:t>More clues from light spectra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5029200"/>
          </a:xfrm>
          <a:noFill/>
          <a:ln/>
        </p:spPr>
        <p:txBody>
          <a:bodyPr lIns="92075" tIns="46037" rIns="92075" bIns="46037"/>
          <a:lstStyle/>
          <a:p>
            <a:pPr>
              <a:lnSpc>
                <a:spcPct val="90000"/>
              </a:lnSpc>
            </a:pPr>
            <a:endParaRPr lang="en-US" sz="2100" b="1"/>
          </a:p>
          <a:p>
            <a:pPr>
              <a:lnSpc>
                <a:spcPct val="90000"/>
              </a:lnSpc>
            </a:pPr>
            <a:endParaRPr lang="en-US" sz="2100" b="1"/>
          </a:p>
          <a:p>
            <a:pPr>
              <a:lnSpc>
                <a:spcPct val="90000"/>
              </a:lnSpc>
            </a:pPr>
            <a:endParaRPr lang="en-US" sz="2100" b="1"/>
          </a:p>
          <a:p>
            <a:pPr>
              <a:lnSpc>
                <a:spcPct val="90000"/>
              </a:lnSpc>
            </a:pPr>
            <a:endParaRPr lang="en-US" sz="2100" b="1"/>
          </a:p>
          <a:p>
            <a:pPr>
              <a:lnSpc>
                <a:spcPct val="90000"/>
              </a:lnSpc>
            </a:pPr>
            <a:endParaRPr lang="en-US" sz="2100" b="1"/>
          </a:p>
          <a:p>
            <a:pPr>
              <a:lnSpc>
                <a:spcPct val="90000"/>
              </a:lnSpc>
            </a:pPr>
            <a:endParaRPr lang="en-US" sz="2100" b="1"/>
          </a:p>
          <a:p>
            <a:pPr>
              <a:lnSpc>
                <a:spcPct val="90000"/>
              </a:lnSpc>
            </a:pPr>
            <a:r>
              <a:rPr lang="en-US" sz="2100" b="1"/>
              <a:t>continuous spectrum</a:t>
            </a:r>
            <a:r>
              <a:rPr lang="en-US" sz="2100"/>
              <a:t> -- all colors</a:t>
            </a:r>
          </a:p>
          <a:p>
            <a:pPr>
              <a:lnSpc>
                <a:spcPct val="90000"/>
              </a:lnSpc>
            </a:pPr>
            <a:endParaRPr lang="en-US" sz="2100"/>
          </a:p>
          <a:p>
            <a:pPr>
              <a:lnSpc>
                <a:spcPct val="90000"/>
              </a:lnSpc>
            </a:pPr>
            <a:endParaRPr lang="en-US" sz="2100" b="1"/>
          </a:p>
          <a:p>
            <a:pPr>
              <a:lnSpc>
                <a:spcPct val="90000"/>
              </a:lnSpc>
            </a:pPr>
            <a:r>
              <a:rPr lang="en-US" sz="2100" b="1"/>
              <a:t>discrete spectrum</a:t>
            </a:r>
            <a:r>
              <a:rPr lang="en-US" sz="2100"/>
              <a:t> -- only a few specific colors</a:t>
            </a:r>
          </a:p>
          <a:p>
            <a:pPr>
              <a:lnSpc>
                <a:spcPct val="90000"/>
              </a:lnSpc>
            </a:pPr>
            <a:endParaRPr lang="en-US" sz="2100"/>
          </a:p>
          <a:p>
            <a:pPr>
              <a:lnSpc>
                <a:spcPct val="90000"/>
              </a:lnSpc>
            </a:pPr>
            <a:endParaRPr lang="en-US" sz="2100"/>
          </a:p>
          <a:p>
            <a:pPr>
              <a:lnSpc>
                <a:spcPct val="90000"/>
              </a:lnSpc>
            </a:pPr>
            <a:r>
              <a:rPr lang="en-US" sz="2100"/>
              <a:t>Discrete absorption spectrum – All colors but a few lines</a:t>
            </a:r>
          </a:p>
        </p:txBody>
      </p:sp>
      <p:pic>
        <p:nvPicPr>
          <p:cNvPr id="57348" name="Picture 4" descr="sp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810000"/>
            <a:ext cx="6553200" cy="327025"/>
          </a:xfrm>
          <a:prstGeom prst="rect">
            <a:avLst/>
          </a:prstGeom>
          <a:noFill/>
        </p:spPr>
      </p:pic>
      <p:grpSp>
        <p:nvGrpSpPr>
          <p:cNvPr id="57349" name="Group 5"/>
          <p:cNvGrpSpPr>
            <a:grpSpLocks/>
          </p:cNvGrpSpPr>
          <p:nvPr/>
        </p:nvGrpSpPr>
        <p:grpSpPr bwMode="auto">
          <a:xfrm>
            <a:off x="1295400" y="5029200"/>
            <a:ext cx="6553200" cy="327025"/>
            <a:chOff x="0" y="2928"/>
            <a:chExt cx="5760" cy="288"/>
          </a:xfrm>
        </p:grpSpPr>
        <p:sp>
          <p:nvSpPr>
            <p:cNvPr id="57350" name="Rectangle 6"/>
            <p:cNvSpPr>
              <a:spLocks noChangeArrowheads="1"/>
            </p:cNvSpPr>
            <p:nvPr/>
          </p:nvSpPr>
          <p:spPr bwMode="ltGray">
            <a:xfrm>
              <a:off x="0" y="2928"/>
              <a:ext cx="5760" cy="288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1" name="Line 7"/>
            <p:cNvSpPr>
              <a:spLocks noChangeShapeType="1"/>
            </p:cNvSpPr>
            <p:nvPr/>
          </p:nvSpPr>
          <p:spPr bwMode="ltGray">
            <a:xfrm>
              <a:off x="240" y="2928"/>
              <a:ext cx="0" cy="288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352" name="Line 8"/>
            <p:cNvSpPr>
              <a:spLocks noChangeShapeType="1"/>
            </p:cNvSpPr>
            <p:nvPr/>
          </p:nvSpPr>
          <p:spPr bwMode="ltGray">
            <a:xfrm>
              <a:off x="288" y="2928"/>
              <a:ext cx="0" cy="288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353" name="Line 9"/>
            <p:cNvSpPr>
              <a:spLocks noChangeShapeType="1"/>
            </p:cNvSpPr>
            <p:nvPr/>
          </p:nvSpPr>
          <p:spPr bwMode="ltGray">
            <a:xfrm>
              <a:off x="864" y="2928"/>
              <a:ext cx="0" cy="288"/>
            </a:xfrm>
            <a:prstGeom prst="line">
              <a:avLst/>
            </a:prstGeom>
            <a:noFill/>
            <a:ln w="9525">
              <a:solidFill>
                <a:srgbClr val="9900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354" name="Line 10"/>
            <p:cNvSpPr>
              <a:spLocks noChangeShapeType="1"/>
            </p:cNvSpPr>
            <p:nvPr/>
          </p:nvSpPr>
          <p:spPr bwMode="ltGray">
            <a:xfrm>
              <a:off x="1824" y="2928"/>
              <a:ext cx="0" cy="288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355" name="Line 11"/>
            <p:cNvSpPr>
              <a:spLocks noChangeShapeType="1"/>
            </p:cNvSpPr>
            <p:nvPr/>
          </p:nvSpPr>
          <p:spPr bwMode="ltGray">
            <a:xfrm>
              <a:off x="2352" y="2928"/>
              <a:ext cx="0" cy="288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356" name="Line 12"/>
            <p:cNvSpPr>
              <a:spLocks noChangeShapeType="1"/>
            </p:cNvSpPr>
            <p:nvPr/>
          </p:nvSpPr>
          <p:spPr bwMode="ltGray">
            <a:xfrm>
              <a:off x="2496" y="2928"/>
              <a:ext cx="0" cy="288"/>
            </a:xfrm>
            <a:prstGeom prst="line">
              <a:avLst/>
            </a:prstGeom>
            <a:noFill/>
            <a:ln w="9525">
              <a:solidFill>
                <a:srgbClr val="00CC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357" name="Line 13"/>
            <p:cNvSpPr>
              <a:spLocks noChangeShapeType="1"/>
            </p:cNvSpPr>
            <p:nvPr/>
          </p:nvSpPr>
          <p:spPr bwMode="ltGray">
            <a:xfrm>
              <a:off x="3552" y="2928"/>
              <a:ext cx="0" cy="28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358" name="Line 14"/>
            <p:cNvSpPr>
              <a:spLocks noChangeShapeType="1"/>
            </p:cNvSpPr>
            <p:nvPr/>
          </p:nvSpPr>
          <p:spPr bwMode="ltGray">
            <a:xfrm>
              <a:off x="4704" y="2928"/>
              <a:ext cx="0" cy="288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359" name="Line 15"/>
            <p:cNvSpPr>
              <a:spLocks noChangeShapeType="1"/>
            </p:cNvSpPr>
            <p:nvPr/>
          </p:nvSpPr>
          <p:spPr bwMode="ltGray">
            <a:xfrm>
              <a:off x="5232" y="2928"/>
              <a:ext cx="0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57360" name="Picture 16" descr="solar_spe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6248400"/>
            <a:ext cx="6553200" cy="327025"/>
          </a:xfrm>
          <a:prstGeom prst="rect">
            <a:avLst/>
          </a:prstGeom>
          <a:noFill/>
        </p:spPr>
      </p:pic>
      <p:pic>
        <p:nvPicPr>
          <p:cNvPr id="57363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1371600"/>
            <a:ext cx="3124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52400" y="1981200"/>
            <a:ext cx="454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Visible wavelength range 400nm to 700nm</a:t>
            </a:r>
            <a:endParaRPr lang="en-US" i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209800"/>
            <a:ext cx="5095599" cy="41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Bohr </a:t>
            </a:r>
            <a:r>
              <a:rPr lang="en-US" dirty="0" smtClean="0"/>
              <a:t>Model: The Rutherford model plus a patch </a:t>
            </a:r>
            <a:endParaRPr lang="en-US" dirty="0"/>
          </a:p>
        </p:txBody>
      </p:sp>
      <p:pic>
        <p:nvPicPr>
          <p:cNvPr id="20488" name="Picture 8" descr="Boh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1519238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534400" cy="990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The Physical Properties of 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59831" y="90042"/>
            <a:ext cx="38523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Misconceptions</a:t>
            </a:r>
            <a:endParaRPr lang="en-US" sz="36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914400"/>
            <a:ext cx="4262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Gold vs. Diamond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4352" y="3809999"/>
            <a:ext cx="52613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Which is more dense?</a:t>
            </a:r>
          </a:p>
          <a:p>
            <a:pPr algn="ctr"/>
            <a:r>
              <a:rPr lang="en-US" sz="4000" dirty="0" smtClean="0"/>
              <a:t>Which is harder?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22286"/>
            <a:ext cx="21717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04" y="1779361"/>
            <a:ext cx="1274291" cy="83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8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9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496938"/>
              </p:ext>
            </p:extLst>
          </p:nvPr>
        </p:nvGraphicFramePr>
        <p:xfrm>
          <a:off x="990600" y="3883911"/>
          <a:ext cx="1724803" cy="2284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6" name="PHOTO-PAINT" r:id="rId6" imgW="2501587" imgH="3314286" progId="">
                  <p:embed/>
                </p:oleObj>
              </mc:Choice>
              <mc:Fallback>
                <p:oleObj name="PHOTO-PAINT" r:id="rId6" imgW="2501587" imgH="3314286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883911"/>
                        <a:ext cx="1724803" cy="22845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237682"/>
              </p:ext>
            </p:extLst>
          </p:nvPr>
        </p:nvGraphicFramePr>
        <p:xfrm>
          <a:off x="762000" y="1516957"/>
          <a:ext cx="1947863" cy="218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7" name="PHOTO-PAINT" r:id="rId8" imgW="2958730" imgH="3314286" progId="">
                  <p:embed/>
                </p:oleObj>
              </mc:Choice>
              <mc:Fallback>
                <p:oleObj name="PHOTO-PAINT" r:id="rId8" imgW="2958730" imgH="3314286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16957"/>
                        <a:ext cx="1947863" cy="218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vs. </a:t>
            </a:r>
            <a:r>
              <a:rPr lang="en-US" dirty="0" smtClean="0"/>
              <a:t>Emission spectra</a:t>
            </a:r>
            <a:endParaRPr lang="en-US" dirty="0"/>
          </a:p>
        </p:txBody>
      </p:sp>
      <p:pic>
        <p:nvPicPr>
          <p:cNvPr id="24579" name="F05_21.MOV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3"/>
          </p:nvPr>
        </p:nvPicPr>
        <p:blipFill>
          <a:blip r:embed="rId10"/>
          <a:srcRect/>
          <a:stretch>
            <a:fillRect/>
          </a:stretch>
        </p:blipFill>
        <p:spPr>
          <a:xfrm>
            <a:off x="2433638" y="3886200"/>
            <a:ext cx="0" cy="0"/>
          </a:xfrm>
          <a:ln/>
        </p:spPr>
      </p:pic>
      <p:pic>
        <p:nvPicPr>
          <p:cNvPr id="24581" name="Picture 5" descr="solar_spec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92238" y="2133600"/>
            <a:ext cx="4637362" cy="13809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3592238" y="4033836"/>
            <a:ext cx="4637362" cy="1300163"/>
            <a:chOff x="144" y="2112"/>
            <a:chExt cx="5472" cy="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583" name="Rectangle 7"/>
            <p:cNvSpPr>
              <a:spLocks noChangeArrowheads="1"/>
            </p:cNvSpPr>
            <p:nvPr/>
          </p:nvSpPr>
          <p:spPr bwMode="ltGray">
            <a:xfrm>
              <a:off x="144" y="2112"/>
              <a:ext cx="5472" cy="288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Line 8"/>
            <p:cNvSpPr>
              <a:spLocks noChangeShapeType="1"/>
            </p:cNvSpPr>
            <p:nvPr/>
          </p:nvSpPr>
          <p:spPr bwMode="ltGray">
            <a:xfrm>
              <a:off x="364" y="2112"/>
              <a:ext cx="0" cy="288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ltGray">
            <a:xfrm>
              <a:off x="408" y="2112"/>
              <a:ext cx="0" cy="288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ltGray">
            <a:xfrm>
              <a:off x="936" y="2112"/>
              <a:ext cx="0" cy="288"/>
            </a:xfrm>
            <a:prstGeom prst="line">
              <a:avLst/>
            </a:prstGeom>
            <a:noFill/>
            <a:ln w="9525">
              <a:solidFill>
                <a:srgbClr val="9900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ltGray">
            <a:xfrm>
              <a:off x="1816" y="2112"/>
              <a:ext cx="0" cy="288"/>
            </a:xfrm>
            <a:prstGeom prst="line">
              <a:avLst/>
            </a:prstGeom>
            <a:noFill/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ltGray">
            <a:xfrm>
              <a:off x="2300" y="2112"/>
              <a:ext cx="0" cy="288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9" name="Line 13"/>
            <p:cNvSpPr>
              <a:spLocks noChangeShapeType="1"/>
            </p:cNvSpPr>
            <p:nvPr/>
          </p:nvSpPr>
          <p:spPr bwMode="ltGray">
            <a:xfrm>
              <a:off x="2432" y="2112"/>
              <a:ext cx="0" cy="288"/>
            </a:xfrm>
            <a:prstGeom prst="line">
              <a:avLst/>
            </a:prstGeom>
            <a:noFill/>
            <a:ln w="9525">
              <a:solidFill>
                <a:srgbClr val="00CC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90" name="Line 14"/>
            <p:cNvSpPr>
              <a:spLocks noChangeShapeType="1"/>
            </p:cNvSpPr>
            <p:nvPr/>
          </p:nvSpPr>
          <p:spPr bwMode="ltGray">
            <a:xfrm>
              <a:off x="3400" y="2112"/>
              <a:ext cx="0" cy="28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91" name="Line 15"/>
            <p:cNvSpPr>
              <a:spLocks noChangeShapeType="1"/>
            </p:cNvSpPr>
            <p:nvPr/>
          </p:nvSpPr>
          <p:spPr bwMode="ltGray">
            <a:xfrm>
              <a:off x="4456" y="2112"/>
              <a:ext cx="0" cy="288"/>
            </a:xfrm>
            <a:prstGeom prst="line">
              <a:avLst/>
            </a:prstGeom>
            <a:noFill/>
            <a:ln w="9525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ltGray">
            <a:xfrm>
              <a:off x="4940" y="2112"/>
              <a:ext cx="0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5294558" y="3514579"/>
            <a:ext cx="21140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Absorption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379397" y="5486400"/>
            <a:ext cx="21140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Emission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9520" y="1489023"/>
            <a:ext cx="600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Visible wavelength range 400nm to 700nm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79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953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9296400" cy="762000"/>
          </a:xfrm>
        </p:spPr>
        <p:txBody>
          <a:bodyPr/>
          <a:lstStyle/>
          <a:p>
            <a:r>
              <a:rPr lang="en-US" sz="4000" dirty="0" smtClean="0"/>
              <a:t>L</a:t>
            </a:r>
            <a:r>
              <a:rPr lang="en-US" sz="2800" dirty="0" smtClean="0"/>
              <a:t>ight </a:t>
            </a:r>
            <a:r>
              <a:rPr lang="en-US" sz="4000" dirty="0" smtClean="0"/>
              <a:t>A</a:t>
            </a:r>
            <a:r>
              <a:rPr lang="en-US" sz="2800" dirty="0" smtClean="0"/>
              <a:t>mplification </a:t>
            </a:r>
            <a:r>
              <a:rPr lang="en-US" sz="1200" dirty="0" smtClean="0"/>
              <a:t>by</a:t>
            </a:r>
            <a:r>
              <a:rPr lang="en-US" sz="2800" dirty="0" smtClean="0"/>
              <a:t> </a:t>
            </a:r>
            <a:r>
              <a:rPr lang="en-US" sz="4000" dirty="0" smtClean="0"/>
              <a:t>S</a:t>
            </a:r>
            <a:r>
              <a:rPr lang="en-US" sz="2800" dirty="0" smtClean="0"/>
              <a:t>timulated </a:t>
            </a:r>
            <a:r>
              <a:rPr lang="en-US" sz="4000" dirty="0" smtClean="0"/>
              <a:t>E</a:t>
            </a:r>
            <a:r>
              <a:rPr lang="en-US" sz="2800" dirty="0" smtClean="0"/>
              <a:t>mission </a:t>
            </a:r>
            <a:r>
              <a:rPr lang="en-US" sz="1600" dirty="0" smtClean="0"/>
              <a:t>of</a:t>
            </a:r>
            <a:r>
              <a:rPr lang="en-US" sz="2800" dirty="0" smtClean="0"/>
              <a:t> </a:t>
            </a:r>
            <a:r>
              <a:rPr lang="en-US" sz="4000" dirty="0" err="1" smtClean="0"/>
              <a:t>R</a:t>
            </a:r>
            <a:r>
              <a:rPr lang="en-US" sz="2800" dirty="0" err="1" smtClean="0"/>
              <a:t>adition</a:t>
            </a:r>
            <a:endParaRPr lang="en-US" sz="2800" dirty="0"/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414384"/>
              </p:ext>
            </p:extLst>
          </p:nvPr>
        </p:nvGraphicFramePr>
        <p:xfrm>
          <a:off x="457200" y="1447800"/>
          <a:ext cx="3581400" cy="3233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PHOTO-PAINT" r:id="rId7" imgW="10196825" imgH="9206349" progId="">
                  <p:embed/>
                </p:oleObj>
              </mc:Choice>
              <mc:Fallback>
                <p:oleObj name="PHOTO-PAINT" r:id="rId7" imgW="10196825" imgH="9206349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3581400" cy="3233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5012430"/>
            <a:ext cx="406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Hydrogen “energy level diagram”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39856" y="4358748"/>
                <a:ext cx="15295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856" y="4358748"/>
                <a:ext cx="1529521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50" y="4969756"/>
            <a:ext cx="2362200" cy="176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24600" y="4297192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emits light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78" name="Picture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16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58082"/>
            <a:ext cx="1197073" cy="603403"/>
          </a:xfrm>
          <a:prstGeom prst="rect">
            <a:avLst/>
          </a:prstGeom>
          <a:noFill/>
          <a:ln>
            <a:noFill/>
          </a:ln>
          <a:effectLst>
            <a:glow>
              <a:srgbClr val="FFFFCC"/>
            </a:glow>
            <a:outerShdw dist="35921" sx="1000" sy="1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4839856" y="2864534"/>
            <a:ext cx="684644" cy="190500"/>
          </a:xfrm>
          <a:prstGeom prst="rightArrow">
            <a:avLst/>
          </a:prstGeom>
          <a:gradFill flip="none" rotWithShape="1">
            <a:gsLst>
              <a:gs pos="0">
                <a:srgbClr val="FFFFCC"/>
              </a:gs>
              <a:gs pos="100000">
                <a:srgbClr val="FFFF00"/>
              </a:gs>
            </a:gsLst>
            <a:lin ang="0" scaled="0"/>
            <a:tileRect/>
          </a:gradFill>
          <a:ln w="12700">
            <a:solidFill>
              <a:srgbClr val="FFFFCC"/>
            </a:solidFill>
          </a:ln>
          <a:effectLst>
            <a:glow>
              <a:srgbClr val="FFFF66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01325" y="1836003"/>
            <a:ext cx="1292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</a:t>
            </a:r>
            <a:r>
              <a:rPr lang="en-US" sz="1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ight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A</a:t>
            </a:r>
            <a:r>
              <a:rPr lang="en-US" sz="1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mplification by</a:t>
            </a:r>
          </a:p>
          <a:p>
            <a:r>
              <a:rPr lang="en-US" sz="1600" dirty="0" smtClean="0">
                <a:solidFill>
                  <a:srgbClr val="002060"/>
                </a:solidFill>
                <a:cs typeface="Times New Roman" pitchFamily="18" charset="0"/>
              </a:rPr>
              <a:t>S</a:t>
            </a:r>
            <a:r>
              <a:rPr lang="en-US" sz="1200" dirty="0" smtClean="0">
                <a:solidFill>
                  <a:srgbClr val="002060"/>
                </a:solidFill>
                <a:cs typeface="Times New Roman" pitchFamily="18" charset="0"/>
              </a:rPr>
              <a:t>timulated</a:t>
            </a:r>
            <a:endParaRPr lang="en-US" sz="12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25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124200"/>
            <a:ext cx="953656" cy="48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ight Arrow 25"/>
          <p:cNvSpPr/>
          <p:nvPr/>
        </p:nvSpPr>
        <p:spPr>
          <a:xfrm>
            <a:off x="8243040" y="3299221"/>
            <a:ext cx="443759" cy="130661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7C80"/>
            </a:solidFill>
          </a:ln>
          <a:effectLst>
            <a:glow rad="25400">
              <a:srgbClr val="FF7C8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620850" y="2674033"/>
            <a:ext cx="838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7404841" y="2687780"/>
            <a:ext cx="8382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54809" y="2514600"/>
            <a:ext cx="1103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1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mission of </a:t>
            </a:r>
            <a:r>
              <a:rPr lang="en-US" sz="1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R</a:t>
            </a:r>
            <a:r>
              <a:rPr lang="en-US" sz="1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adiation</a:t>
            </a:r>
          </a:p>
          <a:p>
            <a:endParaRPr lang="en-US" sz="12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282624" y="2248109"/>
            <a:ext cx="0" cy="14233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 flipV="1">
            <a:off x="6037566" y="5519926"/>
            <a:ext cx="1245058" cy="33451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94939" y="5564801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~700nm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16" grpId="0"/>
      <p:bldP spid="26" grpId="0" animBg="1"/>
      <p:bldP spid="21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Arrow Connector 62"/>
          <p:cNvCxnSpPr/>
          <p:nvPr/>
        </p:nvCxnSpPr>
        <p:spPr>
          <a:xfrm>
            <a:off x="3657600" y="3886200"/>
            <a:ext cx="0" cy="83605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3256019" y="2743200"/>
            <a:ext cx="0" cy="197905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19400" y="2060422"/>
            <a:ext cx="0" cy="266183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7582" y="152400"/>
            <a:ext cx="4878456" cy="914400"/>
          </a:xfrm>
        </p:spPr>
        <p:txBody>
          <a:bodyPr/>
          <a:lstStyle/>
          <a:p>
            <a:r>
              <a:rPr lang="en-US" sz="4400" dirty="0" smtClean="0"/>
              <a:t>L.A.S.E.R.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1404371"/>
            <a:ext cx="3325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Which transition emits </a:t>
            </a:r>
            <a:r>
              <a:rPr lang="en-US" sz="2800" dirty="0" smtClean="0">
                <a:solidFill>
                  <a:srgbClr val="00B050"/>
                </a:solidFill>
              </a:rPr>
              <a:t>green</a:t>
            </a:r>
            <a:r>
              <a:rPr lang="en-US" sz="2800" dirty="0" smtClean="0"/>
              <a:t> light?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-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-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-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-</a:t>
            </a:r>
            <a:endParaRPr lang="en-US" sz="2800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48" y="4155729"/>
            <a:ext cx="3538111" cy="220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4784" y="5410200"/>
            <a:ext cx="454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Visible wavelength range 400nm to 700nm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95388" y="1651969"/>
            <a:ext cx="13980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5388" y="4722257"/>
            <a:ext cx="32268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27958" y="2057400"/>
            <a:ext cx="1394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50064" y="4724400"/>
            <a:ext cx="1517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Ground state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14400" y="1651969"/>
            <a:ext cx="0" cy="307028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057400" y="1651969"/>
            <a:ext cx="500824" cy="40543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53489" y="6349231"/>
            <a:ext cx="2774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Nd:YAG</a:t>
            </a:r>
            <a:r>
              <a:rPr lang="en-US" sz="1200" dirty="0">
                <a:latin typeface="+mj-lt"/>
              </a:rPr>
              <a:t> (neodymium-doped yttrium </a:t>
            </a:r>
            <a:r>
              <a:rPr lang="en-US" sz="1200" dirty="0" err="1">
                <a:latin typeface="+mj-lt"/>
              </a:rPr>
              <a:t>aluminium</a:t>
            </a:r>
            <a:r>
              <a:rPr lang="en-US" sz="1200" dirty="0">
                <a:latin typeface="+mj-lt"/>
              </a:rPr>
              <a:t> garnet; Nd:Y</a:t>
            </a:r>
            <a:r>
              <a:rPr lang="en-US" sz="1200" baseline="-25000" dirty="0">
                <a:latin typeface="+mj-lt"/>
              </a:rPr>
              <a:t>3</a:t>
            </a:r>
            <a:r>
              <a:rPr lang="en-US" sz="1200" dirty="0">
                <a:latin typeface="+mj-lt"/>
              </a:rPr>
              <a:t>Al</a:t>
            </a:r>
            <a:r>
              <a:rPr lang="en-US" sz="1200" baseline="-25000" dirty="0">
                <a:latin typeface="+mj-lt"/>
              </a:rPr>
              <a:t>5</a:t>
            </a:r>
            <a:r>
              <a:rPr lang="en-US" sz="1200" dirty="0">
                <a:latin typeface="+mj-lt"/>
              </a:rPr>
              <a:t>O</a:t>
            </a:r>
            <a:r>
              <a:rPr lang="en-US" sz="1200" baseline="-25000" dirty="0">
                <a:latin typeface="+mj-lt"/>
              </a:rPr>
              <a:t>12</a:t>
            </a:r>
            <a:r>
              <a:rPr lang="en-US" sz="1200" dirty="0">
                <a:latin typeface="+mj-lt"/>
              </a:rPr>
              <a:t>)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558224" y="2743200"/>
            <a:ext cx="1394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752600" y="1651969"/>
            <a:ext cx="805624" cy="109123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558222" y="3886200"/>
            <a:ext cx="13943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394423" y="1651969"/>
            <a:ext cx="1163799" cy="223423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73954" y="4491423"/>
                <a:ext cx="5880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54" y="4491423"/>
                <a:ext cx="588046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52400" y="1421136"/>
                <a:ext cx="5880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421136"/>
                <a:ext cx="588046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922258" y="1826567"/>
                <a:ext cx="5880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258" y="1826567"/>
                <a:ext cx="588046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922258" y="2512367"/>
                <a:ext cx="5880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258" y="2512367"/>
                <a:ext cx="588046" cy="461665"/>
              </a:xfrm>
              <a:prstGeom prst="rect">
                <a:avLst/>
              </a:prstGeom>
              <a:blipFill rotWithShape="1"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914872" y="3655367"/>
                <a:ext cx="5809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872" y="3655367"/>
                <a:ext cx="580928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166679" y="2242571"/>
                <a:ext cx="15295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679" y="2242571"/>
                <a:ext cx="1529521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166679" y="2697488"/>
                <a:ext cx="15295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679" y="2697488"/>
                <a:ext cx="1529521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166677" y="3120289"/>
                <a:ext cx="15295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677" y="3120289"/>
                <a:ext cx="1529521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166679" y="3546601"/>
                <a:ext cx="15295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679" y="3546601"/>
                <a:ext cx="1529521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/>
          <p:cNvCxnSpPr/>
          <p:nvPr/>
        </p:nvCxnSpPr>
        <p:spPr>
          <a:xfrm flipV="1">
            <a:off x="718472" y="6101171"/>
            <a:ext cx="0" cy="49612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81765" y="622837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 visible transition</a:t>
            </a:r>
            <a:endParaRPr lang="en-US" dirty="0"/>
          </a:p>
        </p:txBody>
      </p:sp>
      <p:sp>
        <p:nvSpPr>
          <p:cNvPr id="114689" name="Right Arrow 114688"/>
          <p:cNvSpPr/>
          <p:nvPr/>
        </p:nvSpPr>
        <p:spPr>
          <a:xfrm>
            <a:off x="5679306" y="2373520"/>
            <a:ext cx="381000" cy="26132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/>
          <p:cNvSpPr/>
          <p:nvPr/>
        </p:nvSpPr>
        <p:spPr>
          <a:xfrm>
            <a:off x="5679306" y="2828437"/>
            <a:ext cx="381000" cy="26132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>
            <a:off x="5679306" y="3251238"/>
            <a:ext cx="381000" cy="26132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/>
          <p:cNvSpPr/>
          <p:nvPr/>
        </p:nvSpPr>
        <p:spPr>
          <a:xfrm>
            <a:off x="5679306" y="3677550"/>
            <a:ext cx="381000" cy="26132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15" y="5102121"/>
            <a:ext cx="1551244" cy="1020374"/>
          </a:xfrm>
          <a:prstGeom prst="rect">
            <a:avLst/>
          </a:prstGeom>
          <a:effectLst>
            <a:glow rad="304800">
              <a:schemeClr val="tx1">
                <a:alpha val="77000"/>
              </a:schemeClr>
            </a:glow>
            <a:innerShdw blurRad="381000" dist="152400">
              <a:schemeClr val="bg1"/>
            </a:innerShdw>
            <a:softEdge rad="304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2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629400" cy="1031875"/>
          </a:xfrm>
        </p:spPr>
        <p:txBody>
          <a:bodyPr/>
          <a:lstStyle/>
          <a:p>
            <a:r>
              <a:rPr lang="en-US" sz="3200"/>
              <a:t>Problems with the “Bohr Model”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100" b="1" dirty="0"/>
              <a:t>Why</a:t>
            </a:r>
            <a:r>
              <a:rPr lang="en-US" sz="2100" dirty="0"/>
              <a:t> are only certain orbits possible (not like a solar system!)</a:t>
            </a:r>
          </a:p>
          <a:p>
            <a:pPr>
              <a:lnSpc>
                <a:spcPct val="90000"/>
              </a:lnSpc>
            </a:pPr>
            <a:r>
              <a:rPr lang="en-US" sz="2100" b="1" dirty="0"/>
              <a:t>Why</a:t>
            </a:r>
            <a:r>
              <a:rPr lang="en-US" sz="2100" dirty="0"/>
              <a:t> doesn’t the undisturbed atom radiate? (Why don’t the electrons fall into the nucleus?)</a:t>
            </a:r>
          </a:p>
          <a:p>
            <a:pPr>
              <a:lnSpc>
                <a:spcPct val="90000"/>
              </a:lnSpc>
            </a:pPr>
            <a:endParaRPr lang="en-US" sz="21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‘Because Bohr says so’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 is not a good answer.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So we continue looking!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sz="21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your own quiz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3429000"/>
          </a:xfrm>
        </p:spPr>
        <p:txBody>
          <a:bodyPr/>
          <a:lstStyle/>
          <a:p>
            <a:r>
              <a:rPr lang="en-US" dirty="0" smtClean="0"/>
              <a:t>Write on a strip of paper</a:t>
            </a:r>
          </a:p>
          <a:p>
            <a:r>
              <a:rPr lang="en-US" dirty="0" smtClean="0"/>
              <a:t>Come up with a question that you think would be a good quiz </a:t>
            </a:r>
            <a:r>
              <a:rPr lang="en-US" dirty="0" err="1" smtClean="0"/>
              <a:t>qeustion</a:t>
            </a:r>
            <a:endParaRPr lang="en-US" dirty="0" smtClean="0"/>
          </a:p>
          <a:p>
            <a:r>
              <a:rPr lang="en-US" dirty="0" smtClean="0"/>
              <a:t>Pass them forward to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534400" cy="990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The Physical Properties of 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76200"/>
            <a:ext cx="71687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n-US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Midterm options</a:t>
            </a:r>
            <a:endParaRPr lang="en-US" sz="4000" b="1" spc="100" baseline="300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endParaRPr lang="en-US" sz="4000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257" y="935178"/>
            <a:ext cx="8229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No Midterm, just </a:t>
            </a:r>
            <a:r>
              <a:rPr lang="en-US" sz="32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bigger</a:t>
            </a: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final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Midterm </a:t>
            </a:r>
            <a:r>
              <a:rPr lang="en-US" sz="32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project</a:t>
            </a: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due March </a:t>
            </a:r>
            <a:r>
              <a:rPr lang="en-US" sz="32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10</a:t>
            </a:r>
            <a:r>
              <a:rPr lang="en-US" sz="3200" b="1" spc="100" baseline="300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Midterm </a:t>
            </a:r>
            <a:r>
              <a:rPr lang="en-US" sz="32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exam</a:t>
            </a:r>
            <a:r>
              <a:rPr lang="en-U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on March 10</a:t>
            </a:r>
            <a:r>
              <a:rPr lang="en-US" sz="3200" b="1" spc="100" baseline="300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73379550"/>
              </p:ext>
            </p:extLst>
          </p:nvPr>
        </p:nvGraphicFramePr>
        <p:xfrm>
          <a:off x="102637" y="2689830"/>
          <a:ext cx="4191000" cy="416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290137033"/>
              </p:ext>
            </p:extLst>
          </p:nvPr>
        </p:nvGraphicFramePr>
        <p:xfrm>
          <a:off x="4217437" y="2590800"/>
          <a:ext cx="4697963" cy="4180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663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9999" y="2969041"/>
            <a:ext cx="4648200" cy="2362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4191000" cy="762000"/>
          </a:xfrm>
        </p:spPr>
        <p:txBody>
          <a:bodyPr/>
          <a:lstStyle/>
          <a:p>
            <a:r>
              <a:rPr lang="en-US" dirty="0" smtClean="0"/>
              <a:t>Density vs. Weight</a:t>
            </a:r>
            <a:endParaRPr lang="en-US" dirty="0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643163" y="3973412"/>
            <a:ext cx="98187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dirty="0" smtClean="0"/>
              <a:t>Wood</a:t>
            </a:r>
            <a:endParaRPr lang="en-US" sz="2400" dirty="0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905000" y="3474989"/>
            <a:ext cx="609601" cy="609600"/>
          </a:xfrm>
          <a:prstGeom prst="ellipse">
            <a:avLst/>
          </a:prstGeom>
          <a:gradFill rotWithShape="1"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828800" y="4202962"/>
            <a:ext cx="76623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dirty="0" smtClean="0"/>
              <a:t>lead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3358" y="1484293"/>
            <a:ext cx="860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</a:t>
            </a:r>
            <a:r>
              <a:rPr lang="en-US" sz="2800" dirty="0" smtClean="0"/>
              <a:t>more dense, lead or wood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3" y="5331241"/>
            <a:ext cx="1898647" cy="1248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39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6" name="Picture 8" descr="http://upload.wikimedia.org/wikipedia/commons/thumb/1/1f/FD_1.jpg/220px-FD_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191000"/>
            <a:ext cx="1697620" cy="1828800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01000" cy="1219200"/>
          </a:xfrm>
        </p:spPr>
        <p:txBody>
          <a:bodyPr/>
          <a:lstStyle/>
          <a:p>
            <a:r>
              <a:rPr lang="en-US" dirty="0" smtClean="0"/>
              <a:t>Internal atomic structure of materials</a:t>
            </a:r>
            <a:endParaRPr lang="en-US" dirty="0"/>
          </a:p>
        </p:txBody>
      </p:sp>
      <p:pic>
        <p:nvPicPr>
          <p:cNvPr id="68610" name="Picture 2" descr="http://upload.wikimedia.org/wikipedia/commons/archive/9/90/20080511210808!Amorphous_Carb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600200"/>
            <a:ext cx="2514600" cy="2625948"/>
          </a:xfrm>
          <a:prstGeom prst="rect">
            <a:avLst/>
          </a:prstGeom>
          <a:noFill/>
        </p:spPr>
      </p:pic>
      <p:pic>
        <p:nvPicPr>
          <p:cNvPr id="68612" name="Picture 4" descr="File:Crystallit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676400"/>
            <a:ext cx="1752600" cy="1537368"/>
          </a:xfrm>
          <a:prstGeom prst="rect">
            <a:avLst/>
          </a:prstGeom>
          <a:noFill/>
        </p:spPr>
      </p:pic>
      <p:pic>
        <p:nvPicPr>
          <p:cNvPr id="68614" name="Picture 6" descr="http://upload.wikimedia.org/wikipedia/en/thumb/9/96/TiltAndTwistBoundaries_remade.svg/275px-TiltAndTwistBoundaries_remade.svg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3276600"/>
            <a:ext cx="1595866" cy="2257425"/>
          </a:xfrm>
          <a:prstGeom prst="rect">
            <a:avLst/>
          </a:prstGeom>
          <a:noFill/>
        </p:spPr>
      </p:pic>
      <p:pic>
        <p:nvPicPr>
          <p:cNvPr id="68618" name="Picture 10" descr="http://t1.gstatic.com/images?q=tbn:ANd9GcRh7qDLChSy_UVUj40VpMuUGD4-AbM6LP-r4q1eHZbRkFzh_CU&amp;t=1&amp;usg=__7x2ZAW6J3luNsC7scr--ro9PV7U=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9400" y="5410200"/>
            <a:ext cx="1676400" cy="117598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343400" y="15240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Amorphous Solid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13716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Polycrystalline Solid</a:t>
            </a:r>
            <a:endParaRPr lang="en-US" dirty="0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2438400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38400" y="4191000"/>
            <a:ext cx="17049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67000" y="17526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</a:t>
            </a:r>
            <a:endParaRPr lang="en-US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" y="2286000"/>
            <a:ext cx="1170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38200" y="17526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</a:t>
            </a:r>
            <a:endParaRPr lang="en-US" dirty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0386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1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239000" cy="1219200"/>
          </a:xfrm>
        </p:spPr>
        <p:txBody>
          <a:bodyPr/>
          <a:lstStyle/>
          <a:p>
            <a:r>
              <a:rPr lang="en-US" dirty="0" smtClean="0"/>
              <a:t>How about a perfect crystal with long range order?</a:t>
            </a:r>
            <a:endParaRPr lang="en-US" dirty="0"/>
          </a:p>
        </p:txBody>
      </p:sp>
      <p:pic>
        <p:nvPicPr>
          <p:cNvPr id="12" name="Picture 11" descr="1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400800" cy="3200400"/>
          </a:xfrm>
          <a:prstGeom prst="rect">
            <a:avLst/>
          </a:prstGeom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314749"/>
            <a:ext cx="4267200" cy="25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04800" y="4805862"/>
            <a:ext cx="4206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Perfect Silicon Crystal growth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0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3" name="Picture 15" descr="C:\Users\10342821\Pictures\diamo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572000"/>
            <a:ext cx="4572000" cy="1471145"/>
          </a:xfrm>
          <a:prstGeom prst="rect">
            <a:avLst/>
          </a:prstGeom>
          <a:noFill/>
        </p:spPr>
      </p:pic>
      <p:pic>
        <p:nvPicPr>
          <p:cNvPr id="107523" name="Picture 3" descr="C:\Users\10342821\Pictures\sal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752600"/>
            <a:ext cx="4210050" cy="1581150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228600"/>
            <a:ext cx="7239000" cy="762000"/>
          </a:xfrm>
        </p:spPr>
        <p:txBody>
          <a:bodyPr/>
          <a:lstStyle/>
          <a:p>
            <a:r>
              <a:rPr lang="en-US" dirty="0" smtClean="0"/>
              <a:t>Mathematical Crystal Structures</a:t>
            </a:r>
            <a:endParaRPr lang="en-US" dirty="0"/>
          </a:p>
        </p:txBody>
      </p:sp>
      <p:pic>
        <p:nvPicPr>
          <p:cNvPr id="68622" name="Picture 14" descr="http://t0.gstatic.com/images?q=tbn:ANd9GcQXZfpZeZseySBLDhRAFLtM2Nyh9ExQjt8ACOnY5KhooPNgfAg&amp;t=1&amp;usg=__eg9AQ5cLO7R5dgBLo4ILn3cNm2M=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429000"/>
            <a:ext cx="2190750" cy="2085976"/>
          </a:xfrm>
          <a:prstGeom prst="rect">
            <a:avLst/>
          </a:prstGeom>
          <a:noFill/>
        </p:spPr>
      </p:pic>
      <p:pic>
        <p:nvPicPr>
          <p:cNvPr id="107522" name="Picture 2" descr="Picture of lattice; Click for Big Pictur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1447800"/>
            <a:ext cx="1285875" cy="1266826"/>
          </a:xfrm>
          <a:prstGeom prst="rect">
            <a:avLst/>
          </a:prstGeom>
          <a:noFill/>
        </p:spPr>
      </p:pic>
      <p:pic>
        <p:nvPicPr>
          <p:cNvPr id="107525" name="Picture 5" descr="http://t1.gstatic.com/images?q=tbn:ANd9GcSxYK3gGcrllUqWK0fReeucYT4G5cUnyhQjtmAz3feZGxRoLNc&amp;t=1&amp;usg=__RppaQ0WBxnOyizDz-IW7h1SzVnc=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3581400"/>
            <a:ext cx="2200275" cy="2076450"/>
          </a:xfrm>
          <a:prstGeom prst="rect">
            <a:avLst/>
          </a:prstGeom>
          <a:noFill/>
        </p:spPr>
      </p:pic>
      <p:pic>
        <p:nvPicPr>
          <p:cNvPr id="107527" name="Picture 7" descr="http://t3.gstatic.com/images?q=tbn:ANd9GcS0r07VEe3KPm_RjRONrEc3KMw1sRK6zhKRBwbq_j3XWld9UgU&amp;t=1&amp;usg=__ye1zlq39ZCG4fTpHwi0XLI_XpeU=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1371600"/>
            <a:ext cx="2276475" cy="20097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60198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Diamond is hard but not dense. It has strong directional bond strengths and a very open crystal structure.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26079" y="1453299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chlorine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6078" y="1828800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sodium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77" y="1398374"/>
            <a:ext cx="1038100" cy="682839"/>
          </a:xfrm>
          <a:prstGeom prst="rect">
            <a:avLst/>
          </a:prstGeom>
          <a:effectLst>
            <a:glow rad="63500">
              <a:schemeClr val="bg1"/>
            </a:glow>
            <a:innerShdw blurRad="381000" dist="152400">
              <a:schemeClr val="bg1"/>
            </a:innerShdw>
            <a:softEdge rad="1524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4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8ED6DB9E4364505A322F8A6AA5E80C2"/>
  <p:tag name="SLIDEID" val="08ED6DB9E4364505A322F8A6AA5E80C2"/>
  <p:tag name="SLIDEORDER" val="1"/>
  <p:tag name="SLIDETYPE" val="Q"/>
  <p:tag name="DEMOGRAPHIC" val="False"/>
  <p:tag name="SPEEDSCORING" val="False"/>
  <p:tag name="VALUES" val="1¤1¤1¤2"/>
  <p:tag name="QUESTIONALIAS" val="What is the most common state of matter in the universe?"/>
  <p:tag name="ANSWERSALIAS" val="Solid¤Liquid¤Gas¤Plasm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LENGTH" val="26"/>
  <p:tag name="FONTSIZE" val="19"/>
  <p:tag name="BULLETTYPE" val="ppBulletAlphaLCParenRigh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LENGTH" val="45"/>
  <p:tag name="FONTSIZE" val="30"/>
  <p:tag name="BULLETTYPE" val="ppBulletAlphaLCParenRigh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7841D3936924252BC71CD821639E183"/>
  <p:tag name="SLIDEID" val="97841D3936924252BC71CD821639E183"/>
  <p:tag name="SLIDEORDER" val="1"/>
  <p:tag name="SLIDETYPE" val="Q"/>
  <p:tag name="DEMOGRAPHIC" val="False"/>
  <p:tag name="SPEEDSCORING" val="False"/>
  <p:tag name="VALUES" val="1¤1¤2¤1¤1"/>
  <p:tag name="QUESTIONALIAS" val="Which type of electromagnetic radiation has the highest energy per photon?"/>
  <p:tag name="ANSWERSALIAS" val="Radio Waves¤Infrared¤Ultraviolet¤Green light¤Red ligh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LENGTH" val="58"/>
  <p:tag name="FONTSIZE" val="30"/>
  <p:tag name="BULLETTYPE" val="ppBulletAlphaLCParenRight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Edge">
  <a:themeElements>
    <a:clrScheme name="Edg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Edge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1764</Words>
  <Application>Microsoft Office PowerPoint</Application>
  <PresentationFormat>On-screen Show (4:3)</PresentationFormat>
  <Paragraphs>362</Paragraphs>
  <Slides>55</Slides>
  <Notes>52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Edge</vt:lpstr>
      <vt:lpstr>Custom Design</vt:lpstr>
      <vt:lpstr>PHOTO-PAINT</vt:lpstr>
      <vt:lpstr>Equation</vt:lpstr>
      <vt:lpstr>The Physical Properties of Matter</vt:lpstr>
      <vt:lpstr>The Physical Properties of Matter</vt:lpstr>
      <vt:lpstr>New quiz question symbol!</vt:lpstr>
      <vt:lpstr>The Physical Properties of Matter</vt:lpstr>
      <vt:lpstr>The Physical Properties of Matter</vt:lpstr>
      <vt:lpstr>Density vs. Weight</vt:lpstr>
      <vt:lpstr>Internal atomic structure of materials</vt:lpstr>
      <vt:lpstr>How about a perfect crystal with long range order?</vt:lpstr>
      <vt:lpstr>Mathematical Crystal Structures</vt:lpstr>
      <vt:lpstr>Supercomputer predicts nature</vt:lpstr>
      <vt:lpstr>A 4th state of matter…    Plasma</vt:lpstr>
      <vt:lpstr>What is the most common state of matter in the visible universe?</vt:lpstr>
      <vt:lpstr>Over 99% of the visible universe is in the plasma state</vt:lpstr>
      <vt:lpstr>An Interesting Parallel</vt:lpstr>
      <vt:lpstr>Changes of State</vt:lpstr>
      <vt:lpstr>Varying sources of truth</vt:lpstr>
      <vt:lpstr>An example – Dihydrogen-Monoxide</vt:lpstr>
      <vt:lpstr>An unknown solid melts at -50 degrees.  Which of the following would most likely be its boiling point?</vt:lpstr>
      <vt:lpstr>Deformation</vt:lpstr>
      <vt:lpstr>Electrical conductivity of solids</vt:lpstr>
      <vt:lpstr>Electrical Conductivity of liquids</vt:lpstr>
      <vt:lpstr>Electrical Conductivity of gases</vt:lpstr>
      <vt:lpstr>The color of an object gives information about its composition</vt:lpstr>
      <vt:lpstr>The spectrum of light source is a measure of which wavelengths are present</vt:lpstr>
      <vt:lpstr>Chapter 13: The Molecular Model of Matter</vt:lpstr>
      <vt:lpstr>The Molecular Model</vt:lpstr>
      <vt:lpstr>Continuous model of matter</vt:lpstr>
      <vt:lpstr>Continuous Model</vt:lpstr>
      <vt:lpstr>Brownian Motion</vt:lpstr>
      <vt:lpstr>States Explained</vt:lpstr>
      <vt:lpstr>Temperature Explained</vt:lpstr>
      <vt:lpstr>Temperature is a measure of the average kinetic energy of a collection of molecules</vt:lpstr>
      <vt:lpstr>Off to the molecular races</vt:lpstr>
      <vt:lpstr>Evaporation Explained</vt:lpstr>
      <vt:lpstr>State changes and the molecular model</vt:lpstr>
      <vt:lpstr>Gas Pressure Explained</vt:lpstr>
      <vt:lpstr>Gas Pressure and Temperature</vt:lpstr>
      <vt:lpstr>If the temperature in a closed room increases…</vt:lpstr>
      <vt:lpstr>Finally, we have actually “seen” atoms using special microscopes</vt:lpstr>
      <vt:lpstr>Why does water expand when it freezes?</vt:lpstr>
      <vt:lpstr>Some things we haven’t explained</vt:lpstr>
      <vt:lpstr>Chapter 14: The Nuclear Atom</vt:lpstr>
      <vt:lpstr>Review: Which type of electromagnetic radiation has the highest energy per photon?</vt:lpstr>
      <vt:lpstr>Thompson Model of the Atom (Plum Pudding)</vt:lpstr>
      <vt:lpstr>Death of Plum Pudding model</vt:lpstr>
      <vt:lpstr>Another New Model:  The Solar System Model</vt:lpstr>
      <vt:lpstr>Problems at the start!</vt:lpstr>
      <vt:lpstr>More clues from light spectra</vt:lpstr>
      <vt:lpstr>The Bohr Model: The Rutherford model plus a patch </vt:lpstr>
      <vt:lpstr>Absorption vs. Emission spectra</vt:lpstr>
      <vt:lpstr>Light Amplification by Stimulated Emission of Radition</vt:lpstr>
      <vt:lpstr>L.A.S.E.R.</vt:lpstr>
      <vt:lpstr>Problems with the “Bohr Model”</vt:lpstr>
      <vt:lpstr>Create your own quiz question</vt:lpstr>
      <vt:lpstr>The Physical Properties of Matter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2009-02-13T19:35:45Z</dcterms:created>
  <dcterms:modified xsi:type="dcterms:W3CDTF">2012-02-11T19:38:11Z</dcterms:modified>
</cp:coreProperties>
</file>