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2"/>
  </p:notesMasterIdLst>
  <p:handoutMasterIdLst>
    <p:handoutMasterId r:id="rId13"/>
  </p:handoutMasterIdLst>
  <p:sldIdLst>
    <p:sldId id="318" r:id="rId3"/>
    <p:sldId id="321" r:id="rId4"/>
    <p:sldId id="325" r:id="rId5"/>
    <p:sldId id="328" r:id="rId6"/>
    <p:sldId id="329" r:id="rId7"/>
    <p:sldId id="311" r:id="rId8"/>
    <p:sldId id="313" r:id="rId9"/>
    <p:sldId id="308" r:id="rId10"/>
    <p:sldId id="275" r:id="rId11"/>
  </p:sldIdLst>
  <p:sldSz cx="9144000" cy="6858000" type="screen4x3"/>
  <p:notesSz cx="7315200" cy="96012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FFFF"/>
    <a:srgbClr val="33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5686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7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5A3FBB2A-2C60-456A-ADD5-F01B8E3EE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0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9D8680C0-0C74-49C2-AC86-0AEC330D1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57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4E063-7BB1-48BF-8CF6-F38F72A377D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680C0-0C74-49C2-AC86-0AEC330D1C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8680C0-0C74-49C2-AC86-0AEC330D1C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5273EFA5-C9B0-49C3-B13D-C6A4A8547E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38E0D-87E0-46D9-9BB8-A4C6C489B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611F-ABB7-46FD-A139-B0DB1BBD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E2FC6-77CF-46A2-97BA-79B2F770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5F07-83C8-4DE3-9733-F2F8B1E1C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8DEC-972C-44FD-907A-789FD7DCC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9194-4216-4E00-8FA1-2E102276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1CA8-45C0-43BF-9BA8-4C9BE7C81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0C0C-C502-48B5-9437-EA0D760B4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1058-BADD-419B-BA8A-1A57D5009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27EB-E877-4037-A030-D9B2F656A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7A71D-64F7-4706-83D7-795FE1E83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CE9E-D088-4549-B5B7-F5C7634C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A6950-B51B-4463-A458-1DF5CDDB6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96939-DA8F-4F69-B9E0-9B3958D01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C3D91-C588-4D41-B9F4-17A553883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03F65-D68E-4F53-8756-198D08454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D2A6D-08D8-4DD3-8B2E-E92CAAD67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47340-CD51-44B4-84AA-89C3EC5884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2054-15AE-4C97-9B87-BE8BF1842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F482-5870-400E-A1A4-234235EEB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5C78-CA38-419F-B366-DEB8F0661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2E2AF-E01A-4C3B-9655-8B8DF561A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  <a:cs typeface="+mn-cs"/>
              </a:defRPr>
            </a:lvl1pPr>
          </a:lstStyle>
          <a:p>
            <a:pPr>
              <a:defRPr/>
            </a:pPr>
            <a:fld id="{E8CF6378-678D-4D25-87E2-40C2EA2B99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advClick="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A4C25A6E-EEF2-4C88-AB4A-7AB1AFF56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advClick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hyperlink" Target="http://physics.nad.ru/Physics/English/wtr_tmp.htm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://physics.nad.ru/Physics/English/wlo_tmp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Tim\Desktop\DesktopDec2011\PS1000\Chapter%2011\Single%20Slit%20Diffraction%204.wmv" TargetMode="External"/><Relationship Id="rId1" Type="http://schemas.openxmlformats.org/officeDocument/2006/relationships/video" Target="file:///G:\PS1000\Chapter%2010\Single%20Slit%20Diffraction%202.wm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829800" cy="685800"/>
          </a:xfr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shade val="46275"/>
                  <a:invGamma/>
                  <a:alpha val="46001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Chapters 10 and 11 </a:t>
            </a:r>
            <a:r>
              <a:rPr lang="en-US" dirty="0" smtClean="0">
                <a:solidFill>
                  <a:schemeClr val="bg1"/>
                </a:solidFill>
              </a:rPr>
              <a:t>quiz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981200"/>
            <a:ext cx="44767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waves are these?</a:t>
            </a:r>
            <a:endParaRPr lang="en-US" dirty="0"/>
          </a:p>
        </p:txBody>
      </p:sp>
      <p:pic>
        <p:nvPicPr>
          <p:cNvPr id="30727" name="Picture 7" descr="Wavelon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181100" y="3238500"/>
            <a:ext cx="2133600" cy="1600200"/>
          </a:xfrm>
          <a:prstGeom prst="rect">
            <a:avLst/>
          </a:prstGeom>
          <a:noFill/>
        </p:spPr>
      </p:pic>
      <p:pic>
        <p:nvPicPr>
          <p:cNvPr id="4" name="Picture 55" descr="Wavetr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819400"/>
            <a:ext cx="2895600" cy="21717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1905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1905000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uble Wave 10"/>
          <p:cNvSpPr/>
          <p:nvPr/>
        </p:nvSpPr>
        <p:spPr>
          <a:xfrm>
            <a:off x="0" y="5715000"/>
            <a:ext cx="9144000" cy="73152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 smtClean="0"/>
              <a:t>Matching - Wave properties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2667000" cy="2590800"/>
          </a:xfrm>
          <a:noFill/>
          <a:ln/>
        </p:spPr>
        <p:txBody>
          <a:bodyPr lIns="92075" tIns="46037" rIns="92075" bIns="46037"/>
          <a:lstStyle/>
          <a:p>
            <a:pPr marL="457200" indent="-457200">
              <a:buNone/>
            </a:pPr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Wavelength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Frequency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Amplitude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Speed</a:t>
            </a:r>
            <a:endParaRPr lang="en-US" sz="2400" dirty="0"/>
          </a:p>
          <a:p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600200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number of wave crests which pass a point per second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rate at which the wave travels away from the source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distance between similar parts of a wave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maximum amount the medium is disturbed from equilibrium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/>
              <a:t>Wave Properties: Speed</a:t>
            </a:r>
          </a:p>
        </p:txBody>
      </p:sp>
      <p:sp>
        <p:nvSpPr>
          <p:cNvPr id="16417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572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2100" dirty="0" smtClean="0">
                <a:cs typeface="Times New Roman" pitchFamily="18" charset="0"/>
              </a:rPr>
              <a:t>The </a:t>
            </a:r>
            <a:r>
              <a:rPr lang="en-US" sz="2100" dirty="0">
                <a:cs typeface="Times New Roman" pitchFamily="18" charset="0"/>
              </a:rPr>
              <a:t>speed of sound is </a:t>
            </a:r>
            <a:r>
              <a:rPr lang="en-US" sz="2400" dirty="0">
                <a:cs typeface="Times New Roman" pitchFamily="18" charset="0"/>
              </a:rPr>
              <a:t>1/5 mile/sec</a:t>
            </a:r>
          </a:p>
          <a:p>
            <a:pPr marL="0" indent="0">
              <a:lnSpc>
                <a:spcPct val="75000"/>
              </a:lnSpc>
              <a:buNone/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16418" name="Picture 34" descr="3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0"/>
            <a:ext cx="4953000" cy="330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638800" y="2819400"/>
            <a:ext cx="2895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You hear the thunder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10 </a:t>
            </a:r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seconds after seeing the lightning.</a:t>
            </a:r>
          </a:p>
          <a:p>
            <a:endParaRPr lang="en-US" sz="2000" dirty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How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many meters </a:t>
            </a:r>
            <a:r>
              <a:rPr lang="en-US" sz="2000" dirty="0">
                <a:solidFill>
                  <a:srgbClr val="0000CC"/>
                </a:solidFill>
                <a:latin typeface="Comic Sans MS" pitchFamily="66" charset="0"/>
              </a:rPr>
              <a:t>away is the </a:t>
            </a:r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lightening? </a:t>
            </a:r>
            <a:endParaRPr lang="en-US" sz="20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524000"/>
            <a:ext cx="4191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PQuestion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838200"/>
          </a:xfrm>
        </p:spPr>
        <p:txBody>
          <a:bodyPr/>
          <a:lstStyle/>
          <a:p>
            <a:r>
              <a:rPr lang="en-US" dirty="0">
                <a:cs typeface="Times New Roman" pitchFamily="18" charset="0"/>
              </a:rPr>
              <a:t>If you </a:t>
            </a:r>
            <a:r>
              <a:rPr lang="en-US" dirty="0" smtClean="0">
                <a:cs typeface="Times New Roman" pitchFamily="18" charset="0"/>
              </a:rPr>
              <a:t>cut the wavelength in half and </a:t>
            </a:r>
            <a:r>
              <a:rPr lang="en-US" dirty="0">
                <a:cs typeface="Times New Roman" pitchFamily="18" charset="0"/>
              </a:rPr>
              <a:t>the speed </a:t>
            </a:r>
            <a:r>
              <a:rPr lang="en-US" dirty="0" smtClean="0">
                <a:cs typeface="Times New Roman" pitchFamily="18" charset="0"/>
              </a:rPr>
              <a:t>stays the same, the frequency will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5632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600200"/>
            <a:ext cx="5105400" cy="22098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Double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/>
              <a:t>Be cut in half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Quadruple</a:t>
            </a:r>
          </a:p>
          <a:p>
            <a:pPr marL="571500" indent="-571500">
              <a:buFont typeface="Wingdings" pitchFamily="2" charset="2"/>
              <a:buAutoNum type="alphaLcParenR"/>
            </a:pPr>
            <a:r>
              <a:rPr lang="en-US" dirty="0" smtClean="0"/>
              <a:t>Remain unchanged</a:t>
            </a:r>
            <a:endParaRPr lang="en-US" dirty="0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04800" y="5105400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Speed = frequency × </a:t>
            </a:r>
            <a:r>
              <a:rPr lang="en-US" sz="2400" dirty="0" smtClean="0">
                <a:solidFill>
                  <a:srgbClr val="0000CC"/>
                </a:solidFill>
              </a:rPr>
              <a:t>wavelength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2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/>
          <a:lstStyle/>
          <a:p>
            <a:r>
              <a:rPr lang="en-US" dirty="0" smtClean="0"/>
              <a:t>Matching – Crude wave behavior descriptions</a:t>
            </a:r>
            <a:endParaRPr lang="en-US" dirty="0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209800" y="35814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None/>
            </a:pPr>
            <a:r>
              <a:rPr lang="en-US" sz="2600" i="1">
                <a:solidFill>
                  <a:schemeClr val="tx2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2895600" cy="1828800"/>
          </a:xfrm>
          <a:noFill/>
          <a:ln/>
        </p:spPr>
        <p:txBody>
          <a:bodyPr lIns="92075" tIns="46037" rIns="92075" bIns="46037"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Reflection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Refraction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Diffraction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Interference</a:t>
            </a:r>
            <a:endParaRPr lang="en-US" sz="2800" dirty="0"/>
          </a:p>
          <a:p>
            <a:pPr>
              <a:buFont typeface="Wingdings" pitchFamily="2" charset="2"/>
              <a:buNone/>
            </a:pPr>
            <a:r>
              <a:rPr lang="en-US" sz="2800" i="1" dirty="0">
                <a:solidFill>
                  <a:schemeClr val="tx2"/>
                </a:solidFill>
              </a:rPr>
              <a:t>  	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65540" name="AutoShape 4" descr="http://www.meted.ucar.edu/oceans/northwall/media/graphics/lajolla_wave_refrac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AutoShape 6" descr="http://www.meted.ucar.edu/oceans/northwall/media/graphics/lajolla_wave_refraction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1600200"/>
            <a:ext cx="41148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Bending when the medium changes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Bouncing off an interface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Combining waves to strengthen or weaken the total wave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Bending around corners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762000" y="5181600"/>
            <a:ext cx="7620000" cy="99060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T/F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77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wave diffracts much more when the incoming wavelength is much smaller than the opening.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59406" name="Single Slit Diffraction 2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429000"/>
            <a:ext cx="2209800" cy="1657350"/>
          </a:xfrm>
          <a:prstGeom prst="rect">
            <a:avLst/>
          </a:prstGeom>
          <a:noFill/>
        </p:spPr>
      </p:pic>
      <p:pic>
        <p:nvPicPr>
          <p:cNvPr id="59407" name="Single Slit Diffraction 4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429000"/>
            <a:ext cx="2209800" cy="16573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406"/>
                </p:tgtEl>
              </p:cMediaNode>
            </p:video>
            <p:vide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40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52400" y="304800"/>
            <a:ext cx="84153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3200" dirty="0" smtClean="0">
                <a:solidFill>
                  <a:srgbClr val="0000CC"/>
                </a:solidFill>
              </a:rPr>
              <a:t>Electron Source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3087" name="Rectangle 44"/>
          <p:cNvSpPr>
            <a:spLocks noChangeArrowheads="1"/>
          </p:cNvSpPr>
          <p:nvPr/>
        </p:nvSpPr>
        <p:spPr bwMode="auto">
          <a:xfrm>
            <a:off x="457200" y="1600200"/>
            <a:ext cx="815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66FF"/>
              </a:buClr>
              <a:buFont typeface="Wingdings" pitchFamily="2" charset="2"/>
              <a:buChar char="§"/>
            </a:pPr>
            <a:r>
              <a:rPr lang="en-US" sz="2600" dirty="0">
                <a:latin typeface="Comic Sans MS" pitchFamily="66" charset="0"/>
              </a:rPr>
              <a:t>Electromagnetic radiation is given off whenever </a:t>
            </a:r>
            <a:r>
              <a:rPr lang="en-US" sz="2600" dirty="0" smtClean="0">
                <a:latin typeface="Comic Sans MS" pitchFamily="66" charset="0"/>
              </a:rPr>
              <a:t>electrons </a:t>
            </a:r>
            <a:r>
              <a:rPr lang="en-US" sz="2600" i="1" dirty="0" smtClean="0">
                <a:latin typeface="Comic Sans MS" pitchFamily="66" charset="0"/>
              </a:rPr>
              <a:t>__________</a:t>
            </a:r>
            <a:r>
              <a:rPr lang="en-US" sz="2600" dirty="0" smtClean="0">
                <a:latin typeface="Comic Sans MS" pitchFamily="66" charset="0"/>
              </a:rPr>
              <a:t>.</a:t>
            </a:r>
            <a:endParaRPr lang="en-US" sz="2600" dirty="0">
              <a:latin typeface="Comic Sans MS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52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 Particle Duality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Why is light both like a wave and a particle?</a:t>
            </a:r>
          </a:p>
        </p:txBody>
      </p:sp>
      <p:pic>
        <p:nvPicPr>
          <p:cNvPr id="185345" name="Picture 1" descr="C:\Users\Tim\Desktop\phot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19400"/>
            <a:ext cx="5391150" cy="3333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1534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INCLUDESESS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3E8F0976D48403C931E6955240F5D6C"/>
  <p:tag name="SLIDEID" val="23E8F0976D48403C931E6955240F5D6C"/>
  <p:tag name="SLIDEORDER" val="1"/>
  <p:tag name="SLIDETYPE" val="Q"/>
  <p:tag name="DEMOGRAPHIC" val="False"/>
  <p:tag name="SPEEDSCORING" val="False"/>
  <p:tag name="VALUES" val="2¤2¤2"/>
  <p:tag name="QUESTIONALIAS" val="Speed = frequency × wavelength. If you double the frequency of a wave, the speed will"/>
  <p:tag name="ANSWERSALIAS" val="Double¤Be cut in half¤Remain unchang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40"/>
  <p:tag name="FONTSIZE" val="30"/>
  <p:tag name="BULLETTYPE" val="ppBulletAlphaLCParenRigh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Edge">
  <a:themeElements>
    <a:clrScheme name="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211</Words>
  <Application>Microsoft Office PowerPoint</Application>
  <PresentationFormat>On-screen Show (4:3)</PresentationFormat>
  <Paragraphs>59</Paragraphs>
  <Slides>9</Slides>
  <Notes>9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Edge</vt:lpstr>
      <vt:lpstr>Custom Design</vt:lpstr>
      <vt:lpstr>Chapters 10 and 11 quiz</vt:lpstr>
      <vt:lpstr>What type of waves are these?</vt:lpstr>
      <vt:lpstr>Matching - Wave properties</vt:lpstr>
      <vt:lpstr>Wave Properties: Speed</vt:lpstr>
      <vt:lpstr>If you cut the wavelength in half and the speed stays the same, the frequency will</vt:lpstr>
      <vt:lpstr>Matching – Crude wave behavior descriptions</vt:lpstr>
      <vt:lpstr>T/F</vt:lpstr>
      <vt:lpstr>PowerPoint Presentation</vt:lpstr>
      <vt:lpstr>Wave Particle Duality</vt:lpstr>
    </vt:vector>
  </TitlesOfParts>
  <Company>BYU Physics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Ware</dc:creator>
  <cp:lastModifiedBy>Windows User</cp:lastModifiedBy>
  <cp:revision>103</cp:revision>
  <dcterms:created xsi:type="dcterms:W3CDTF">2005-01-11T04:20:06Z</dcterms:created>
  <dcterms:modified xsi:type="dcterms:W3CDTF">2012-02-04T17:39:54Z</dcterms:modified>
</cp:coreProperties>
</file>