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4.xml" ContentType="application/vnd.openxmlformats-officedocument.presentationml.tags+xml"/>
  <Override PartName="/ppt/notesSlides/notesSlide1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20"/>
  </p:notesMasterIdLst>
  <p:sldIdLst>
    <p:sldId id="324" r:id="rId3"/>
    <p:sldId id="325" r:id="rId4"/>
    <p:sldId id="326" r:id="rId5"/>
    <p:sldId id="327" r:id="rId6"/>
    <p:sldId id="328" r:id="rId7"/>
    <p:sldId id="329" r:id="rId8"/>
    <p:sldId id="290" r:id="rId9"/>
    <p:sldId id="320" r:id="rId10"/>
    <p:sldId id="321" r:id="rId11"/>
    <p:sldId id="308" r:id="rId12"/>
    <p:sldId id="318" r:id="rId13"/>
    <p:sldId id="281" r:id="rId14"/>
    <p:sldId id="292" r:id="rId15"/>
    <p:sldId id="273" r:id="rId16"/>
    <p:sldId id="323" r:id="rId17"/>
    <p:sldId id="298" r:id="rId18"/>
    <p:sldId id="296" r:id="rId1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B03E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3" autoAdjust="0"/>
    <p:restoredTop sz="94660"/>
  </p:normalViewPr>
  <p:slideViewPr>
    <p:cSldViewPr>
      <p:cViewPr varScale="1">
        <p:scale>
          <a:sx n="38" d="100"/>
          <a:sy n="38" d="100"/>
        </p:scale>
        <p:origin x="-134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fld id="{C562D4A7-6E17-4A6B-8E0A-2559F88CA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34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2D4A7-6E17-4A6B-8E0A-2559F88CA0C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25462-BD0F-4B13-9116-522B297BA13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25462-BD0F-4B13-9116-522B297BA13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2D4A7-6E17-4A6B-8E0A-2559F88CA0C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2D4A7-6E17-4A6B-8E0A-2559F88CA0C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5E5158-C39D-42AB-BDAC-2EFE89DE5E4F}" type="slidenum">
              <a:rPr lang="en-US"/>
              <a:pPr/>
              <a:t>14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2D4A7-6E17-4A6B-8E0A-2559F88CA0C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2D4A7-6E17-4A6B-8E0A-2559F88CA0C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567317-ABD4-4AF7-90F4-07519E7A36DC}" type="slidenum">
              <a:rPr lang="en-US"/>
              <a:pPr/>
              <a:t>2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2D4A7-6E17-4A6B-8E0A-2559F88CA0C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2D4A7-6E17-4A6B-8E0A-2559F88CA0C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2D4A7-6E17-4A6B-8E0A-2559F88CA0C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2D4A7-6E17-4A6B-8E0A-2559F88CA0C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2D4A7-6E17-4A6B-8E0A-2559F88CA0C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25462-BD0F-4B13-9116-522B297BA13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25462-BD0F-4B13-9116-522B297BA13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5052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z="1200" smtClean="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z="1200" smtClean="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z="1200" smtClean="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fld id="{AFF63B93-6AC0-4B00-9FF2-9743C08503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D09C8-3BD5-4E7B-8EDA-AD9109F528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0"/>
            <a:ext cx="22479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0"/>
            <a:ext cx="65913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5ACA9-A561-4A35-8ADD-A4BBD61DF3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2133600" cy="223838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6477000"/>
            <a:ext cx="4114800" cy="2286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2133600" cy="223838"/>
          </a:xfrm>
        </p:spPr>
        <p:txBody>
          <a:bodyPr/>
          <a:lstStyle>
            <a:lvl1pPr>
              <a:defRPr/>
            </a:lvl1pPr>
          </a:lstStyle>
          <a:p>
            <a:fld id="{ABECDC88-8806-4965-8C1A-F4F271281EA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85802-84AF-4216-9900-212A48E56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6C107-3E1D-4BEC-B448-51889AE96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80FBB-330A-474F-9E1C-8F5DD3499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43F86-883D-4DE4-8A56-5F8E27F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FE05A-91C0-428C-8A0E-81112CD55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9B094-4E56-4F57-9117-02A0747C4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23E0D-0198-4F56-BA21-75F877819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10106-FB73-49F3-A146-B90BBE1653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12661-F80B-4146-85D6-11E217EBD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8F7DE-13FD-4F5B-B320-4081A7BEB3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AF641-91D8-4C9A-85CA-0FBBE756F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2B5B2-81C0-4193-96F3-6010627BD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24918-413A-44D9-B3AC-25942D1A84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D1748-BFFE-4DBE-9CC1-6B0574F497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22ECE-A53D-4B57-8029-839D1DF3A2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B7478-7113-46D9-A850-7D4611A507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88332-F764-48FF-9E90-F5CD0E14D8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C5E4B-C52D-4D7D-B0EF-CAF9BEDD7E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1D1F3-B075-42D3-A95E-0B93A23860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0"/>
            <a:ext cx="8991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213360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 smtClean="0">
                <a:solidFill>
                  <a:srgbClr val="A98C4B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477000"/>
            <a:ext cx="411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800" smtClean="0">
                <a:solidFill>
                  <a:srgbClr val="A98C4B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77000"/>
            <a:ext cx="213360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A98C4B"/>
                </a:solidFill>
              </a:defRPr>
            </a:lvl1pPr>
          </a:lstStyle>
          <a:p>
            <a:pPr>
              <a:defRPr/>
            </a:pPr>
            <a:fld id="{CAF19708-192F-4A7B-B816-B4B163FB31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079" name="Line 7"/>
          <p:cNvSpPr>
            <a:spLocks noChangeShapeType="1"/>
          </p:cNvSpPr>
          <p:nvPr userDrawn="1"/>
        </p:nvSpPr>
        <p:spPr bwMode="auto">
          <a:xfrm>
            <a:off x="228600" y="1295400"/>
            <a:ext cx="8686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6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A98C4B"/>
        </a:buClr>
        <a:buChar char="•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A98C4B"/>
        </a:buClr>
        <a:buChar char="•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EF0C861-1245-49A8-8FD8-5A751DDD1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WGyzPNXI_U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exec/obidos/ASIN/B00006IUWB/ref=nosim/shophub2-20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Summary: Forms of energy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371600"/>
            <a:ext cx="7296150" cy="5029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Kinetic Energy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Gravitational Potential Energy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Electrical Potential Energy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Internal Energy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Thermal (internal kinetic)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Elastic potential (internal electrical)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Chemical Potential (internal electrical)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Radiant Energy</a:t>
            </a:r>
          </a:p>
        </p:txBody>
      </p:sp>
    </p:spTree>
    <p:extLst>
      <p:ext uri="{BB962C8B-B14F-4D97-AF65-F5344CB8AC3E}">
        <p14:creationId xmlns:p14="http://schemas.microsoft.com/office/powerpoint/2010/main" val="127966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prote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195578">
            <a:off x="1318084" y="1628638"/>
            <a:ext cx="2879725" cy="4495800"/>
          </a:xfrm>
          <a:prstGeom prst="rect">
            <a:avLst/>
          </a:prstGeom>
          <a:noFill/>
        </p:spPr>
      </p:pic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609600"/>
            <a:ext cx="5715000" cy="609600"/>
          </a:xfrm>
        </p:spPr>
        <p:txBody>
          <a:bodyPr/>
          <a:lstStyle/>
          <a:p>
            <a:r>
              <a:rPr lang="en-US" dirty="0" smtClean="0"/>
              <a:t>Molecules and Atoms</a:t>
            </a:r>
            <a:endParaRPr lang="en-US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534400" cy="1219200"/>
          </a:xfrm>
        </p:spPr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The force holding these things together is the ____________ force.</a:t>
            </a:r>
            <a:endParaRPr lang="en-US" dirty="0">
              <a:cs typeface="Times New Roman" pitchFamily="18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5791200" y="2514600"/>
          <a:ext cx="2057400" cy="203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PHOTO-PAINT" r:id="rId6" imgW="5485714" imgH="5434921" progId="">
                  <p:embed/>
                </p:oleObj>
              </mc:Choice>
              <mc:Fallback>
                <p:oleObj name="PHOTO-PAINT" r:id="rId6" imgW="5485714" imgH="5434921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514600"/>
                        <a:ext cx="2057400" cy="203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0" y="56388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Atoms to other Atoms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562600" y="49530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Electrons to Nucleus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05800" y="1524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457200"/>
            <a:ext cx="3200400" cy="609600"/>
          </a:xfrm>
        </p:spPr>
        <p:txBody>
          <a:bodyPr/>
          <a:lstStyle/>
          <a:p>
            <a:r>
              <a:rPr lang="en-US" sz="2800" dirty="0"/>
              <a:t>Conservation of </a:t>
            </a:r>
            <a:r>
              <a:rPr lang="en-US" sz="2800" dirty="0" smtClean="0"/>
              <a:t>?</a:t>
            </a:r>
            <a:endParaRPr lang="en-US" dirty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514600"/>
            <a:ext cx="4876800" cy="2590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When this freestyler tucks in to a fetal position he will begin to flip around faster.  This is an example of _________ being conserved.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447800"/>
            <a:ext cx="3381375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305800" y="1524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7620000" cy="12192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Sometimes it is hard to describe all of the motion in a system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143000" y="1447800"/>
            <a:ext cx="662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conservation law is easiest to use when analyzing complex systems?</a:t>
            </a:r>
            <a:endParaRPr lang="en-US" sz="3600" dirty="0"/>
          </a:p>
        </p:txBody>
      </p:sp>
      <p:pic>
        <p:nvPicPr>
          <p:cNvPr id="58" name="Picture 74" descr="power_plant_diagra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3048000"/>
            <a:ext cx="5638800" cy="3306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8305800" y="1524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6576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dirty="0" smtClean="0"/>
              <a:t>In physics, the word “work” has precise meaning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382000" cy="2743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W=</a:t>
            </a:r>
            <a:r>
              <a:rPr lang="en-US" sz="2800" dirty="0" err="1" smtClean="0"/>
              <a:t>Fd</a:t>
            </a:r>
            <a:endParaRPr lang="en-US" sz="28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Does gravity do work on a pencil when it falls off the table on to the floor?</a:t>
            </a:r>
            <a:endParaRPr lang="en-US" sz="2100" dirty="0" smtClean="0"/>
          </a:p>
        </p:txBody>
      </p:sp>
      <p:sp>
        <p:nvSpPr>
          <p:cNvPr id="6" name="Down Arrow 5"/>
          <p:cNvSpPr/>
          <p:nvPr/>
        </p:nvSpPr>
        <p:spPr>
          <a:xfrm>
            <a:off x="2133600" y="4038600"/>
            <a:ext cx="304800" cy="2286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029200" y="4876800"/>
            <a:ext cx="304800" cy="137160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14600" y="39624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4800600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305800" y="1524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ctr"/>
          <a:lstStyle/>
          <a:p>
            <a:pPr eaLnBrk="1" hangingPunct="1"/>
            <a:r>
              <a:rPr lang="en-US" smtClean="0"/>
              <a:t>Thermal Energy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077200" cy="4648200"/>
          </a:xfrm>
          <a:noFill/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Why can two objects at the same temperature have different amounts of thermal energy?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lphaUcPeriod"/>
            </a:pPr>
            <a:r>
              <a:rPr lang="en-US" sz="2600" dirty="0" smtClean="0"/>
              <a:t>They each </a:t>
            </a:r>
            <a:r>
              <a:rPr lang="en-US" sz="2600" dirty="0" err="1" smtClean="0"/>
              <a:t>convect</a:t>
            </a:r>
            <a:r>
              <a:rPr lang="en-US" sz="2600" dirty="0" smtClean="0"/>
              <a:t> it differently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lphaUcPeriod"/>
            </a:pPr>
            <a:r>
              <a:rPr lang="en-US" sz="2600" dirty="0" smtClean="0"/>
              <a:t>They have different temperatures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lphaUcPeriod"/>
            </a:pPr>
            <a:r>
              <a:rPr lang="en-US" sz="2600" dirty="0" smtClean="0"/>
              <a:t>They have different Heat Capacities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lphaUcPeriod"/>
            </a:pPr>
            <a:r>
              <a:rPr lang="en-US" sz="2600" dirty="0" smtClean="0"/>
              <a:t>They have the same amounts of thermal energy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lphaUcPeriod"/>
            </a:pPr>
            <a:endParaRPr lang="en-US" sz="2600" dirty="0" smtClean="0"/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lphaUcPeriod"/>
            </a:pPr>
            <a:endParaRPr lang="en-US" sz="2600" dirty="0" smtClean="0"/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lphaUcPeriod"/>
            </a:pPr>
            <a:endParaRPr lang="en-US" sz="26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114800"/>
            <a:ext cx="19621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800600"/>
            <a:ext cx="3009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305800" y="1524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type of heat transfer occurs when you touch a hot surface?</a:t>
            </a:r>
            <a:endParaRPr lang="en-US" dirty="0"/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2769" y="1452931"/>
            <a:ext cx="6532418" cy="311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305800" y="1524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PAnswers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4038600"/>
            <a:ext cx="4343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8C4B"/>
              </a:buClr>
              <a:buChar char="•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8C4B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8C4B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8C4B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A98C4B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A98C4B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A98C4B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A98C4B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0" indent="-571500" eaLnBrk="1" hangingPunct="1">
              <a:buFont typeface="+mj-lt"/>
              <a:buAutoNum type="alphaUcPeriod"/>
            </a:pPr>
            <a:r>
              <a:rPr lang="en-US" dirty="0" smtClean="0"/>
              <a:t>radiation</a:t>
            </a:r>
          </a:p>
          <a:p>
            <a:pPr marL="571500" indent="-571500" eaLnBrk="1" hangingPunct="1">
              <a:buFont typeface="+mj-lt"/>
              <a:buAutoNum type="alphaUcPeriod"/>
            </a:pPr>
            <a:r>
              <a:rPr lang="en-US" dirty="0" smtClean="0"/>
              <a:t>conduction</a:t>
            </a:r>
          </a:p>
          <a:p>
            <a:pPr marL="571500" indent="-571500" eaLnBrk="1" hangingPunct="1">
              <a:buFont typeface="+mj-lt"/>
              <a:buAutoNum type="alphaUcPeriod"/>
            </a:pPr>
            <a:r>
              <a:rPr lang="en-US" dirty="0" smtClean="0"/>
              <a:t>convection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81000"/>
            <a:ext cx="211749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1" y="381000"/>
            <a:ext cx="1905000" cy="2576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81000"/>
            <a:ext cx="1690687" cy="254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3400" y="45720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Describe what forms the total energy is taking in each picture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35052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_________  __________ _________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2819400" y="36576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257800" y="36576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05800" y="1524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PQuestion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7924800" cy="12192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Which of the following are methods of heat transfer used to pop popcorn?</a:t>
            </a:r>
          </a:p>
        </p:txBody>
      </p:sp>
      <p:sp>
        <p:nvSpPr>
          <p:cNvPr id="22531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09600" y="1295400"/>
            <a:ext cx="4343400" cy="5029200"/>
          </a:xfrm>
        </p:spPr>
        <p:txBody>
          <a:bodyPr/>
          <a:lstStyle/>
          <a:p>
            <a:pPr marL="571500" indent="-571500" eaLnBrk="1" hangingPunct="1">
              <a:buNone/>
            </a:pPr>
            <a:endParaRPr lang="en-US" dirty="0" smtClean="0"/>
          </a:p>
          <a:p>
            <a:pPr marL="571500" indent="-571500" eaLnBrk="1" hangingPunct="1">
              <a:buFont typeface="Wingdings" pitchFamily="2" charset="2"/>
              <a:buAutoNum type="alphaLcParenR"/>
            </a:pPr>
            <a:r>
              <a:rPr lang="en-US" dirty="0" smtClean="0"/>
              <a:t>conduction</a:t>
            </a:r>
          </a:p>
          <a:p>
            <a:pPr marL="571500" indent="-571500" eaLnBrk="1" hangingPunct="1">
              <a:buFont typeface="Wingdings" pitchFamily="2" charset="2"/>
              <a:buAutoNum type="alphaLcParenR"/>
            </a:pPr>
            <a:r>
              <a:rPr lang="en-US" dirty="0" smtClean="0"/>
              <a:t>correction</a:t>
            </a:r>
          </a:p>
          <a:p>
            <a:pPr marL="571500" indent="-571500" eaLnBrk="1" hangingPunct="1">
              <a:buFont typeface="Wingdings" pitchFamily="2" charset="2"/>
              <a:buAutoNum type="alphaLcParenR"/>
            </a:pPr>
            <a:r>
              <a:rPr lang="en-US" dirty="0" smtClean="0"/>
              <a:t>radiation</a:t>
            </a:r>
          </a:p>
          <a:p>
            <a:pPr marL="571500" indent="-571500" eaLnBrk="1" hangingPunct="1">
              <a:buFont typeface="Wingdings" pitchFamily="2" charset="2"/>
              <a:buAutoNum type="alphaLcParenR"/>
            </a:pPr>
            <a:r>
              <a:rPr lang="en-US" dirty="0" smtClean="0"/>
              <a:t>on the valley top</a:t>
            </a:r>
          </a:p>
          <a:p>
            <a:pPr marL="571500" indent="-571500" eaLnBrk="1" hangingPunct="1">
              <a:buFont typeface="Wingdings" pitchFamily="2" charset="2"/>
              <a:buAutoNum type="alphaLcParenR"/>
            </a:pPr>
            <a:r>
              <a:rPr lang="en-US" dirty="0" smtClean="0"/>
              <a:t>convection</a:t>
            </a:r>
          </a:p>
          <a:p>
            <a:pPr marL="571500" indent="-571500" eaLnBrk="1" hangingPunct="1">
              <a:buFont typeface="Wingdings" pitchFamily="2" charset="2"/>
              <a:buAutoNum type="alphaLcParenR"/>
            </a:pPr>
            <a:r>
              <a:rPr lang="en-US" dirty="0" smtClean="0"/>
              <a:t>specific heat</a:t>
            </a:r>
          </a:p>
          <a:p>
            <a:pPr marL="571500" indent="-571500" eaLnBrk="1" hangingPunct="1">
              <a:buFont typeface="Wingdings" pitchFamily="2" charset="2"/>
              <a:buAutoNum type="alphaLcParenR"/>
            </a:pPr>
            <a:r>
              <a:rPr lang="en-US" dirty="0" smtClean="0"/>
              <a:t>gravity</a:t>
            </a:r>
          </a:p>
          <a:p>
            <a:pPr marL="571500" indent="-571500" eaLnBrk="1" hangingPunct="1">
              <a:buFont typeface="Wingdings" pitchFamily="2" charset="2"/>
              <a:buAutoNum type="alphaLcParenR"/>
            </a:pPr>
            <a:endParaRPr lang="en-US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2362200"/>
            <a:ext cx="17335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113440" y="15240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ctr"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Energy Transfer and Transformation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7376"/>
            <a:ext cx="8229600" cy="3981450"/>
          </a:xfrm>
          <a:noFill/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chemeClr val="tx1"/>
                </a:solidFill>
              </a:rPr>
              <a:t>Radiation:  </a:t>
            </a:r>
            <a:r>
              <a:rPr lang="en-US" sz="2000" dirty="0" smtClean="0">
                <a:solidFill>
                  <a:schemeClr val="tx1"/>
                </a:solidFill>
              </a:rPr>
              <a:t>energy is transmitted by visible light, infrared radiation, ultraviolet radiation, X-rays, or radio waves. (sun, space heater)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chemeClr val="tx1"/>
                </a:solidFill>
              </a:rPr>
              <a:t>Conduction (Heat Flow ):  </a:t>
            </a:r>
            <a:r>
              <a:rPr lang="en-US" sz="2000" dirty="0" smtClean="0">
                <a:solidFill>
                  <a:schemeClr val="tx1"/>
                </a:solidFill>
              </a:rPr>
              <a:t>a process in which internal energy is transferred because of a difference in temperature. (electric stove, soldering iron)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chemeClr val="tx1"/>
                </a:solidFill>
              </a:rPr>
              <a:t>Convection:  </a:t>
            </a:r>
            <a:r>
              <a:rPr lang="en-US" sz="2000" dirty="0" smtClean="0">
                <a:solidFill>
                  <a:schemeClr val="tx1"/>
                </a:solidFill>
              </a:rPr>
              <a:t>internal energy is transferred because matter moves from one place to another. (hot air furnace)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chemeClr val="tx1"/>
                </a:solidFill>
              </a:rPr>
              <a:t>Work:  </a:t>
            </a:r>
            <a:r>
              <a:rPr lang="en-US" sz="2000" dirty="0" smtClean="0">
                <a:solidFill>
                  <a:schemeClr val="tx1"/>
                </a:solidFill>
              </a:rPr>
              <a:t>energy is transferred or transformed by forces acting on an object.  (friction, muscles, electric motor)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chemeClr val="tx1"/>
                </a:solidFill>
              </a:rPr>
              <a:t>Combustion:  </a:t>
            </a:r>
            <a:r>
              <a:rPr lang="en-US" sz="2000" dirty="0" smtClean="0">
                <a:solidFill>
                  <a:schemeClr val="tx1"/>
                </a:solidFill>
              </a:rPr>
              <a:t>chemical potential energy is transformed into another form (gasoline engine, dynamite, light stick) </a:t>
            </a:r>
          </a:p>
        </p:txBody>
      </p:sp>
      <p:sp>
        <p:nvSpPr>
          <p:cNvPr id="4" name="Rectangle 3"/>
          <p:cNvSpPr/>
          <p:nvPr/>
        </p:nvSpPr>
        <p:spPr>
          <a:xfrm>
            <a:off x="3994731" y="5370489"/>
            <a:ext cx="1280841" cy="120658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65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33725" y="3600450"/>
            <a:ext cx="2242922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6.15m</a:t>
            </a:r>
          </a:p>
          <a:p>
            <a:pPr algn="ctr"/>
            <a:r>
              <a:rPr lang="en-US" sz="5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7:25</a:t>
            </a:r>
          </a:p>
          <a:p>
            <a:pPr algn="ctr"/>
            <a:r>
              <a:rPr lang="en-US" sz="20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Sergei </a:t>
            </a:r>
            <a:r>
              <a:rPr lang="en-US" sz="2000" b="1" cap="none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Bubka</a:t>
            </a:r>
            <a:endParaRPr lang="en-US" sz="20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5867400"/>
            <a:ext cx="520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http://www.youtube.com/watch?v=IWGyzPNXI_U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81000"/>
            <a:ext cx="211749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1" y="381000"/>
            <a:ext cx="1905000" cy="2576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81000"/>
            <a:ext cx="1690687" cy="254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447800" y="3124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Kinetic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11298" y="312420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Elastic potential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26113" y="3119907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Gravitational potential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569342" y="5448771"/>
            <a:ext cx="1280841" cy="1206589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9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ctr"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Kinetic energy from Chemical Potential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2057400"/>
          </a:xfrm>
          <a:noFill/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solidFill>
                  <a:schemeClr val="tx1"/>
                </a:solidFill>
              </a:rPr>
              <a:t>The engine is running, doing work on the car.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solidFill>
                  <a:schemeClr val="tx1"/>
                </a:solidFill>
              </a:rPr>
              <a:t>There is a lot of chemical potential energy in the fuel but we can only get so much macroscopic kinetic energy out of it.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solidFill>
                  <a:schemeClr val="tx1"/>
                </a:solidFill>
              </a:rPr>
              <a:t>We are in a power crisis not an energy crisis</a:t>
            </a:r>
          </a:p>
          <a:p>
            <a:pPr eaLnBrk="1" hangingPunct="1">
              <a:lnSpc>
                <a:spcPct val="90000"/>
              </a:lnSpc>
            </a:pPr>
            <a:endParaRPr lang="en-US" sz="2600" dirty="0" smtClean="0">
              <a:solidFill>
                <a:schemeClr val="tx1"/>
              </a:solidFill>
            </a:endParaRPr>
          </a:p>
        </p:txBody>
      </p:sp>
      <p:pic>
        <p:nvPicPr>
          <p:cNvPr id="24580" name="Picture 4" descr="ctsvrace04_02_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657600"/>
            <a:ext cx="3886200" cy="291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1" name="Picture 6" descr="rock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657600"/>
            <a:ext cx="3581400" cy="287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2784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PQuestion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991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tx1"/>
                </a:solidFill>
              </a:rPr>
              <a:t>The method of heat transfer used to cook microwave popcorn is</a:t>
            </a:r>
          </a:p>
        </p:txBody>
      </p:sp>
      <p:sp>
        <p:nvSpPr>
          <p:cNvPr id="22531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590800" y="1676400"/>
            <a:ext cx="4343400" cy="1905000"/>
          </a:xfrm>
        </p:spPr>
        <p:txBody>
          <a:bodyPr/>
          <a:lstStyle/>
          <a:p>
            <a:pPr marL="571500" indent="-571500" eaLnBrk="1" hangingPunct="1">
              <a:buFont typeface="Wingdings" pitchFamily="2" charset="2"/>
              <a:buAutoNum type="alphaLcParenR"/>
            </a:pPr>
            <a:r>
              <a:rPr lang="en-US" dirty="0" smtClean="0">
                <a:solidFill>
                  <a:schemeClr val="tx1"/>
                </a:solidFill>
              </a:rPr>
              <a:t>radiation</a:t>
            </a:r>
          </a:p>
          <a:p>
            <a:pPr marL="571500" indent="-571500" eaLnBrk="1" hangingPunct="1">
              <a:buFont typeface="Wingdings" pitchFamily="2" charset="2"/>
              <a:buAutoNum type="alphaLcParenR"/>
            </a:pPr>
            <a:r>
              <a:rPr lang="en-US" dirty="0" smtClean="0">
                <a:solidFill>
                  <a:schemeClr val="tx1"/>
                </a:solidFill>
              </a:rPr>
              <a:t>conduction</a:t>
            </a:r>
          </a:p>
          <a:p>
            <a:pPr marL="571500" indent="-571500" eaLnBrk="1" hangingPunct="1">
              <a:buFont typeface="Wingdings" pitchFamily="2" charset="2"/>
              <a:buAutoNum type="alphaLcParenR"/>
            </a:pPr>
            <a:r>
              <a:rPr lang="en-US" dirty="0" smtClean="0">
                <a:solidFill>
                  <a:schemeClr val="tx1"/>
                </a:solidFill>
              </a:rPr>
              <a:t>convection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4191000"/>
            <a:ext cx="26479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896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7092950" cy="1219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Popcorn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Three methods for popping popcorn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Microwave -- 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Hot air -------- 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Stove top ---- 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Identify the method of heat transfer for each.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352800" y="1905000"/>
            <a:ext cx="42576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omic Sans MS" pitchFamily="66" charset="0"/>
              </a:rPr>
              <a:t>Radiation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Comic Sans MS" pitchFamily="66" charset="0"/>
              </a:rPr>
              <a:t>Convection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Comic Sans MS" pitchFamily="66" charset="0"/>
              </a:rPr>
              <a:t>Conduction</a:t>
            </a:r>
          </a:p>
        </p:txBody>
      </p:sp>
      <p:pic>
        <p:nvPicPr>
          <p:cNvPr id="23557" name="Picture 6" descr="Presto 04821 Redenbacher Hot Air Popcorn Poppe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4724400"/>
            <a:ext cx="1381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8" descr="microwav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5105400"/>
            <a:ext cx="19050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0" descr="(AA-014)%20Stove%20Top%20Popcorn%20Mak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4343400"/>
            <a:ext cx="20383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086529" y="5438775"/>
            <a:ext cx="640421" cy="603295"/>
          </a:xfrm>
          <a:prstGeom prst="rect">
            <a:avLst/>
          </a:prstGeom>
          <a:blipFill dpi="0" rotWithShape="1">
            <a:blip r:embed="rId7">
              <a:alphaModFix amt="5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2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099" name="Rectangle 8"/>
          <p:cNvSpPr>
            <a:spLocks noGrp="1" noChangeArrowheads="1"/>
          </p:cNvSpPr>
          <p:nvPr>
            <p:ph type="title"/>
          </p:nvPr>
        </p:nvSpPr>
        <p:spPr>
          <a:xfrm>
            <a:off x="406999" y="4495800"/>
            <a:ext cx="8153400" cy="6096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bg1"/>
                </a:solidFill>
              </a:rPr>
              <a:t>Chapters 8, and 9 quiz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2514600" y="18288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214823">
            <a:off x="4495800" y="2743200"/>
            <a:ext cx="4619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311238">
            <a:off x="4490690" y="2305304"/>
            <a:ext cx="457200" cy="3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36064">
            <a:off x="4819629" y="3295630"/>
            <a:ext cx="219549" cy="219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 flipV="1">
            <a:off x="4419600" y="3200400"/>
            <a:ext cx="202592" cy="202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8989992">
            <a:off x="4668926" y="3311730"/>
            <a:ext cx="174740" cy="12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214823">
            <a:off x="4500138" y="2595138"/>
            <a:ext cx="165602" cy="16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8167516" flipH="1">
            <a:off x="4830512" y="2773112"/>
            <a:ext cx="144523" cy="14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533400"/>
            <a:ext cx="3886200" cy="609600"/>
          </a:xfrm>
        </p:spPr>
        <p:txBody>
          <a:bodyPr/>
          <a:lstStyle/>
          <a:p>
            <a:r>
              <a:rPr lang="en-US" dirty="0" smtClean="0"/>
              <a:t>Harmonic motion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5088" y="2431197"/>
            <a:ext cx="6038511" cy="424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38200" y="1600200"/>
            <a:ext cx="7619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Which color best represents a </a:t>
            </a:r>
            <a:r>
              <a:rPr lang="en-US" sz="2400" i="1" dirty="0" smtClean="0"/>
              <a:t>critically</a:t>
            </a:r>
            <a:r>
              <a:rPr lang="en-US" sz="2400" dirty="0" smtClean="0"/>
              <a:t> damped system(a perfect screen door)?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8305800" y="1524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Conservation of Mass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5334000" cy="3200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 smtClean="0"/>
              <a:t>Choose one example and explain how the mass changes forms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3200" dirty="0"/>
              <a:t>Examples</a:t>
            </a:r>
          </a:p>
          <a:p>
            <a:pPr lvl="1">
              <a:lnSpc>
                <a:spcPct val="80000"/>
              </a:lnSpc>
            </a:pPr>
            <a:r>
              <a:rPr lang="en-US" sz="3600" dirty="0"/>
              <a:t>gasoline in car</a:t>
            </a:r>
          </a:p>
          <a:p>
            <a:pPr lvl="1">
              <a:lnSpc>
                <a:spcPct val="80000"/>
              </a:lnSpc>
            </a:pPr>
            <a:r>
              <a:rPr lang="en-US" sz="3600" dirty="0"/>
              <a:t>forest fire</a:t>
            </a:r>
          </a:p>
          <a:p>
            <a:pPr lvl="1">
              <a:lnSpc>
                <a:spcPct val="80000"/>
              </a:lnSpc>
            </a:pPr>
            <a:r>
              <a:rPr lang="en-US" sz="3600" dirty="0"/>
              <a:t>boiling water</a:t>
            </a:r>
          </a:p>
          <a:p>
            <a:pPr lvl="1">
              <a:lnSpc>
                <a:spcPct val="80000"/>
              </a:lnSpc>
            </a:pPr>
            <a:endParaRPr lang="en-US" sz="1900" dirty="0"/>
          </a:p>
        </p:txBody>
      </p:sp>
      <p:pic>
        <p:nvPicPr>
          <p:cNvPr id="47109" name="Picture 5" descr="davisbur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124200"/>
            <a:ext cx="228600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112" name="Picture 8" descr="spesto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953000"/>
            <a:ext cx="228600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1333164"/>
            <a:ext cx="2286000" cy="1714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8305800" y="1524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88224D87B7549BA8BF5D6726682F6EF"/>
  <p:tag name="SLIDETYPE" val="Q"/>
  <p:tag name="DEMOGRAPHIC" val="False"/>
  <p:tag name="SPEEDSCORING" val="False"/>
  <p:tag name="VALUES" val="2¤1"/>
  <p:tag name="CHARTLABELS" val="0"/>
  <p:tag name="SLIDEORDER" val="2"/>
  <p:tag name="SLIDEGUID" val="FB96C5D4BF374C8EAE1E75CDC62831A9"/>
  <p:tag name="QUESTIONALIAS" val="Did you read Chapter 3 before coming to class?"/>
  <p:tag name="ANSWERSALIAS" val="Yes¤No"/>
  <p:tag name="RESPONSESGATHERED" val="True"/>
  <p:tag name="TOTALRESPONSES" val="1"/>
  <p:tag name="SLICED" val="False"/>
  <p:tag name="RESPONSES" val="ALL,1,9,2;-;-;-;-;-;-;-;-;"/>
  <p:tag name="CHARTSTRINGSTD" val="0 1"/>
  <p:tag name="CHARTSTRINGREV" val="1 0"/>
  <p:tag name="CHARTSTRINGSTDPER" val="0 1"/>
  <p:tag name="CHARTSTRINGREVPER" val="1 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7"/>
  <p:tag name="FONTSIZE" val="30"/>
  <p:tag name="BULLETTYPE" val="ppBulletAlphaLCParenRigh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7"/>
  <p:tag name="FONTSIZE" val="30"/>
  <p:tag name="BULLETTYPE" val="ppBulletAlphaLCParenRigh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88224D87B7549BA8BF5D6726682F6EF"/>
  <p:tag name="SLIDETYPE" val="Q"/>
  <p:tag name="DEMOGRAPHIC" val="False"/>
  <p:tag name="SPEEDSCORING" val="False"/>
  <p:tag name="VALUES" val="2¤1"/>
  <p:tag name="CHARTLABELS" val="0"/>
  <p:tag name="SLIDEORDER" val="2"/>
  <p:tag name="SLIDEGUID" val="FB96C5D4BF374C8EAE1E75CDC62831A9"/>
  <p:tag name="QUESTIONALIAS" val="Did you read Chapter 3 before coming to class?"/>
  <p:tag name="ANSWERSALIAS" val="Yes¤No"/>
  <p:tag name="RESPONSESGATHERED" val="True"/>
  <p:tag name="TOTALRESPONSES" val="1"/>
  <p:tag name="SLICED" val="False"/>
  <p:tag name="RESPONSES" val="ALL,1,9,2;-;-;-;-;-;-;-;-;"/>
  <p:tag name="CHARTSTRINGSTD" val="0 1"/>
  <p:tag name="CHARTSTRINGREV" val="1 0"/>
  <p:tag name="CHARTSTRINGSTDPER" val="0 1"/>
  <p:tag name="CHARTSTRINGREVPER" val="1 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7"/>
  <p:tag name="FONTSIZE" val="30"/>
  <p:tag name="BULLETTYPE" val="ppBulletAlphaLCParenRight"/>
</p:tagLst>
</file>

<file path=ppt/theme/theme1.xml><?xml version="1.0" encoding="utf-8"?>
<a:theme xmlns:a="http://schemas.openxmlformats.org/drawingml/2006/main" name="Edge">
  <a:themeElements>
    <a:clrScheme name="Edge 9">
      <a:dk1>
        <a:srgbClr val="000000"/>
      </a:dk1>
      <a:lt1>
        <a:srgbClr val="FFFFFF"/>
      </a:lt1>
      <a:dk2>
        <a:srgbClr val="003399"/>
      </a:dk2>
      <a:lt2>
        <a:srgbClr val="666699"/>
      </a:lt2>
      <a:accent1>
        <a:srgbClr val="009999"/>
      </a:accent1>
      <a:accent2>
        <a:srgbClr val="4C6D4E"/>
      </a:accent2>
      <a:accent3>
        <a:srgbClr val="FFFFFF"/>
      </a:accent3>
      <a:accent4>
        <a:srgbClr val="000000"/>
      </a:accent4>
      <a:accent5>
        <a:srgbClr val="AACACA"/>
      </a:accent5>
      <a:accent6>
        <a:srgbClr val="446246"/>
      </a:accent6>
      <a:hlink>
        <a:srgbClr val="4C6D80"/>
      </a:hlink>
      <a:folHlink>
        <a:srgbClr val="B2B2B2"/>
      </a:folHlink>
    </a:clrScheme>
    <a:fontScheme name="Edge">
      <a:majorFont>
        <a:latin typeface="Arial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6746</TotalTime>
  <Words>516</Words>
  <Application>Microsoft Office PowerPoint</Application>
  <PresentationFormat>On-screen Show (4:3)</PresentationFormat>
  <Paragraphs>109</Paragraphs>
  <Slides>17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Edge</vt:lpstr>
      <vt:lpstr>Custom Design</vt:lpstr>
      <vt:lpstr>PHOTO-PAINT</vt:lpstr>
      <vt:lpstr>Summary: Forms of energy</vt:lpstr>
      <vt:lpstr>Energy Transfer and Transformation</vt:lpstr>
      <vt:lpstr>PowerPoint Presentation</vt:lpstr>
      <vt:lpstr>Kinetic energy from Chemical Potential</vt:lpstr>
      <vt:lpstr>The method of heat transfer used to cook microwave popcorn is</vt:lpstr>
      <vt:lpstr>Popcorn</vt:lpstr>
      <vt:lpstr>Chapters 8, and 9 quiz</vt:lpstr>
      <vt:lpstr>Harmonic motion</vt:lpstr>
      <vt:lpstr>Conservation of Mass</vt:lpstr>
      <vt:lpstr>Molecules and Atoms</vt:lpstr>
      <vt:lpstr>Conservation of ?</vt:lpstr>
      <vt:lpstr>Sometimes it is hard to describe all of the motion in a system</vt:lpstr>
      <vt:lpstr>In physics, the word “work” has precise meaning</vt:lpstr>
      <vt:lpstr>Thermal Energy</vt:lpstr>
      <vt:lpstr>What type of heat transfer occurs when you touch a hot surface?</vt:lpstr>
      <vt:lpstr>PowerPoint Presentation</vt:lpstr>
      <vt:lpstr>Which of the following are methods of heat transfer used to pop popcorn?</vt:lpstr>
    </vt:vector>
  </TitlesOfParts>
  <Company>BYU Physics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Ware</dc:creator>
  <cp:lastModifiedBy>Windows User</cp:lastModifiedBy>
  <cp:revision>137</cp:revision>
  <dcterms:created xsi:type="dcterms:W3CDTF">2005-01-11T04:20:06Z</dcterms:created>
  <dcterms:modified xsi:type="dcterms:W3CDTF">2012-02-04T16:49:38Z</dcterms:modified>
</cp:coreProperties>
</file>