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7.xml" ContentType="application/vnd.openxmlformats-officedocument.presentationml.tags+xml"/>
  <Override PartName="/ppt/notesSlides/notesSlide49.xml" ContentType="application/vnd.openxmlformats-officedocument.presentationml.notesSlide+xml"/>
  <Override PartName="/ppt/tags/tag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media/media3.gif" ContentType="video/unknown"/>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90"/>
  </p:notesMasterIdLst>
  <p:handoutMasterIdLst>
    <p:handoutMasterId r:id="rId91"/>
  </p:handoutMasterIdLst>
  <p:sldIdLst>
    <p:sldId id="296" r:id="rId3"/>
    <p:sldId id="326" r:id="rId4"/>
    <p:sldId id="327" r:id="rId5"/>
    <p:sldId id="328" r:id="rId6"/>
    <p:sldId id="295" r:id="rId7"/>
    <p:sldId id="325" r:id="rId8"/>
    <p:sldId id="297" r:id="rId9"/>
    <p:sldId id="311" r:id="rId10"/>
    <p:sldId id="437" r:id="rId11"/>
    <p:sldId id="316" r:id="rId12"/>
    <p:sldId id="448" r:id="rId13"/>
    <p:sldId id="299" r:id="rId14"/>
    <p:sldId id="446" r:id="rId15"/>
    <p:sldId id="301" r:id="rId16"/>
    <p:sldId id="259" r:id="rId17"/>
    <p:sldId id="286" r:id="rId18"/>
    <p:sldId id="436" r:id="rId19"/>
    <p:sldId id="285" r:id="rId20"/>
    <p:sldId id="449" r:id="rId21"/>
    <p:sldId id="284" r:id="rId22"/>
    <p:sldId id="317" r:id="rId23"/>
    <p:sldId id="318" r:id="rId24"/>
    <p:sldId id="273" r:id="rId25"/>
    <p:sldId id="274" r:id="rId26"/>
    <p:sldId id="275" r:id="rId27"/>
    <p:sldId id="276" r:id="rId28"/>
    <p:sldId id="292" r:id="rId29"/>
    <p:sldId id="313" r:id="rId30"/>
    <p:sldId id="320" r:id="rId31"/>
    <p:sldId id="380" r:id="rId32"/>
    <p:sldId id="381" r:id="rId33"/>
    <p:sldId id="382" r:id="rId34"/>
    <p:sldId id="438" r:id="rId35"/>
    <p:sldId id="440" r:id="rId36"/>
    <p:sldId id="439" r:id="rId37"/>
    <p:sldId id="441" r:id="rId38"/>
    <p:sldId id="383" r:id="rId39"/>
    <p:sldId id="384" r:id="rId40"/>
    <p:sldId id="385" r:id="rId41"/>
    <p:sldId id="442" r:id="rId42"/>
    <p:sldId id="386" r:id="rId43"/>
    <p:sldId id="389" r:id="rId44"/>
    <p:sldId id="388" r:id="rId45"/>
    <p:sldId id="387" r:id="rId46"/>
    <p:sldId id="390" r:id="rId47"/>
    <p:sldId id="391" r:id="rId48"/>
    <p:sldId id="392" r:id="rId49"/>
    <p:sldId id="393" r:id="rId50"/>
    <p:sldId id="395" r:id="rId51"/>
    <p:sldId id="396" r:id="rId52"/>
    <p:sldId id="397" r:id="rId53"/>
    <p:sldId id="399" r:id="rId54"/>
    <p:sldId id="400" r:id="rId55"/>
    <p:sldId id="401" r:id="rId56"/>
    <p:sldId id="444" r:id="rId57"/>
    <p:sldId id="402" r:id="rId58"/>
    <p:sldId id="403" r:id="rId59"/>
    <p:sldId id="404" r:id="rId60"/>
    <p:sldId id="405" r:id="rId61"/>
    <p:sldId id="406" r:id="rId62"/>
    <p:sldId id="407" r:id="rId63"/>
    <p:sldId id="409" r:id="rId64"/>
    <p:sldId id="410" r:id="rId65"/>
    <p:sldId id="411" r:id="rId66"/>
    <p:sldId id="412" r:id="rId67"/>
    <p:sldId id="413" r:id="rId68"/>
    <p:sldId id="414" r:id="rId69"/>
    <p:sldId id="415" r:id="rId70"/>
    <p:sldId id="434" r:id="rId71"/>
    <p:sldId id="416" r:id="rId72"/>
    <p:sldId id="417" r:id="rId73"/>
    <p:sldId id="418" r:id="rId74"/>
    <p:sldId id="420" r:id="rId75"/>
    <p:sldId id="447" r:id="rId76"/>
    <p:sldId id="421" r:id="rId77"/>
    <p:sldId id="422" r:id="rId78"/>
    <p:sldId id="424" r:id="rId79"/>
    <p:sldId id="445" r:id="rId80"/>
    <p:sldId id="450" r:id="rId81"/>
    <p:sldId id="451" r:id="rId82"/>
    <p:sldId id="452" r:id="rId83"/>
    <p:sldId id="425" r:id="rId84"/>
    <p:sldId id="426" r:id="rId85"/>
    <p:sldId id="427" r:id="rId86"/>
    <p:sldId id="430" r:id="rId87"/>
    <p:sldId id="428" r:id="rId88"/>
    <p:sldId id="429" r:id="rId8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8B4586"/>
    <a:srgbClr val="996633"/>
    <a:srgbClr val="FF0000"/>
    <a:srgbClr val="FF9900"/>
    <a:srgbClr val="FFCC00"/>
    <a:srgbClr val="00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69" autoAdjust="0"/>
    <p:restoredTop sz="79961" autoAdjust="0"/>
  </p:normalViewPr>
  <p:slideViewPr>
    <p:cSldViewPr snapToGrid="0">
      <p:cViewPr varScale="1">
        <p:scale>
          <a:sx n="74" d="100"/>
          <a:sy n="74" d="100"/>
        </p:scale>
        <p:origin x="-54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emf"/><Relationship Id="rId5" Type="http://schemas.openxmlformats.org/officeDocument/2006/relationships/image" Target="../media/image84.wmf"/><Relationship Id="rId4" Type="http://schemas.openxmlformats.org/officeDocument/2006/relationships/image" Target="../media/image8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9318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9318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9318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DA10E6E-9DA8-421B-AAA3-2F631A85A31B}" type="slidenum">
              <a:rPr lang="en-US"/>
              <a:pPr/>
              <a:t>‹#›</a:t>
            </a:fld>
            <a:endParaRPr lang="en-US"/>
          </a:p>
        </p:txBody>
      </p:sp>
    </p:spTree>
    <p:extLst>
      <p:ext uri="{BB962C8B-B14F-4D97-AF65-F5344CB8AC3E}">
        <p14:creationId xmlns:p14="http://schemas.microsoft.com/office/powerpoint/2010/main" val="281245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717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71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717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914458DE-C10E-437C-9CCE-852E15B55CBF}" type="slidenum">
              <a:rPr lang="en-US"/>
              <a:pPr/>
              <a:t>‹#›</a:t>
            </a:fld>
            <a:endParaRPr lang="en-US"/>
          </a:p>
        </p:txBody>
      </p:sp>
    </p:spTree>
    <p:extLst>
      <p:ext uri="{BB962C8B-B14F-4D97-AF65-F5344CB8AC3E}">
        <p14:creationId xmlns:p14="http://schemas.microsoft.com/office/powerpoint/2010/main" val="26704927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ath.ucr.edu/home/baez/physics/Relativity/SR/penrose.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ath.ucr.edu/home/baez/physics/Relativity/SR/penros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n.wikipedia.org/wiki/United_States_Naval_Observatory" TargetMode="External"/><Relationship Id="rId3" Type="http://schemas.openxmlformats.org/officeDocument/2006/relationships/hyperlink" Target="http://en.wikipedia.org/wiki/Theory_of_relativity" TargetMode="External"/><Relationship Id="rId7" Type="http://schemas.openxmlformats.org/officeDocument/2006/relationships/hyperlink" Target="http://en.wikipedia.org/wiki/Atomic_clock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en.wikipedia.org/w/index.php?title=Richard_E._Keating&amp;action=edit&amp;redlink=1" TargetMode="External"/><Relationship Id="rId5" Type="http://schemas.openxmlformats.org/officeDocument/2006/relationships/hyperlink" Target="http://en.wikipedia.org/w/index.php?title=Joseph_C._Hafele&amp;action=edit&amp;redlink=1" TargetMode="External"/><Relationship Id="rId4" Type="http://schemas.openxmlformats.org/officeDocument/2006/relationships/hyperlink" Target="http://en.wikipedia.org/wiki/197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4458DE-C10E-437C-9CCE-852E15B55CB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78D29-A7EF-4D16-B0FC-AF41B0392ED7}" type="slidenum">
              <a:rPr lang="en-US"/>
              <a:pPr/>
              <a:t>15</a:t>
            </a:fld>
            <a:endParaRPr lang="en-US"/>
          </a:p>
        </p:txBody>
      </p:sp>
      <p:sp>
        <p:nvSpPr>
          <p:cNvPr id="11266" name="Rectangle 2"/>
          <p:cNvSpPr>
            <a:spLocks noGrp="1" noChangeArrowheads="1"/>
          </p:cNvSpPr>
          <p:nvPr>
            <p:ph type="body" idx="1"/>
          </p:nvPr>
        </p:nvSpPr>
        <p:spPr>
          <a:xfrm>
            <a:off x="974725" y="4560888"/>
            <a:ext cx="5365750" cy="4319587"/>
          </a:xfrm>
          <a:ln/>
        </p:spPr>
        <p:txBody>
          <a:bodyPr lIns="95655" tIns="46988" rIns="95655" bIns="46988"/>
          <a:lstStyle/>
          <a:p>
            <a:endParaRPr lang="en-US"/>
          </a:p>
        </p:txBody>
      </p:sp>
      <p:sp>
        <p:nvSpPr>
          <p:cNvPr id="11267"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props.  You own a barn, 40m long, with automatic doors at either end, that can be opened and closed simultaneously by a switch.  You also have a pole, 80m long, which of course won't fit in the barn.</a:t>
            </a:r>
          </a:p>
          <a:p>
            <a:r>
              <a:rPr lang="en-US" dirty="0" smtClean="0"/>
              <a:t>Now someone takes the pole and tries to run (at nearly the speed of light) through the barn with the pole horizontal.  Special Relativity (SR) says that a moving object is contracted in the direction of motion: this is called the Lorentz Contraction.  So, if the pole is set in motion lengthwise, then it will contract in the reference frame of a stationary observer.</a:t>
            </a:r>
          </a:p>
          <a:p>
            <a:r>
              <a:rPr lang="en-US" dirty="0" smtClean="0"/>
              <a:t>You are that observer, sitting on the barn roof.  You see the pole coming towards you, and it has contracted to a bit less than 40m, in your reference frame.  (Does it actually </a:t>
            </a:r>
            <a:r>
              <a:rPr lang="en-US" i="1" dirty="0" smtClean="0"/>
              <a:t>look</a:t>
            </a:r>
            <a:r>
              <a:rPr lang="en-US" dirty="0" smtClean="0"/>
              <a:t> shorter to you?  See </a:t>
            </a:r>
            <a:r>
              <a:rPr lang="en-US" dirty="0" smtClean="0">
                <a:hlinkClick r:id="rId3" action="ppaction://hlinkfile"/>
              </a:rPr>
              <a:t>Can You See the Lorentz-Fitzgerald Contraction?</a:t>
            </a:r>
            <a:r>
              <a:rPr lang="en-US" dirty="0" smtClean="0"/>
              <a:t> for the surprising answer.  But in any case, you would </a:t>
            </a:r>
            <a:r>
              <a:rPr lang="en-US" i="1" dirty="0" smtClean="0"/>
              <a:t>measure</a:t>
            </a:r>
            <a:r>
              <a:rPr lang="en-US" dirty="0" smtClean="0"/>
              <a:t> its length as a bit less than 40m.)</a:t>
            </a:r>
          </a:p>
          <a:p>
            <a:r>
              <a:rPr lang="en-US" dirty="0" smtClean="0"/>
              <a:t>So, as the pole passes through the barn, there is an instant when it is completely within the barn.  At that instant, you close both doors simultaneously, with your switch.  Of course, you open them again pretty quickly, but at least momentarily you had the contracted pole shut up in your barn.  The runner emerges from the far door unscathed.</a:t>
            </a:r>
          </a:p>
          <a:p>
            <a:r>
              <a:rPr lang="en-US" dirty="0" smtClean="0"/>
              <a:t>But consider the problem from the point of view of the runner.  She will regard the pole as stationary, and the barn as approaching at high speed.  In this reference frame, the pole is still 80m long, and the barn is less than 20 meters long.  Surely the runner is in trouble if the doors close while she is inside.  The pole is sure to get caught.</a:t>
            </a:r>
          </a:p>
          <a:p>
            <a:r>
              <a:rPr lang="en-US" dirty="0" smtClean="0"/>
              <a:t>Well does the pole get caught in the door or doesn't it?  You can't have it both ways.  This is the "Barn-pole paradox." The answer is buried in the misuse of the word "simultaneously" back in the first sentence of the story.  In SR, that events separated in space that appear simultaneous in one frame of reference need not appear simultaneous in another frame of reference.  The closing doors are two such separate events.</a:t>
            </a:r>
          </a:p>
          <a:p>
            <a:r>
              <a:rPr lang="en-US" dirty="0" smtClean="0"/>
              <a:t>SR explains that the two doors are never closed at the same time in the runner's frame of reference.  So there is always room for the pole.  In fact, the Lorentz transformation for time is </a:t>
            </a:r>
          </a:p>
          <a:p>
            <a:endParaRPr lang="en-US" dirty="0"/>
          </a:p>
        </p:txBody>
      </p:sp>
      <p:sp>
        <p:nvSpPr>
          <p:cNvPr id="4" name="Slide Number Placeholder 3"/>
          <p:cNvSpPr>
            <a:spLocks noGrp="1"/>
          </p:cNvSpPr>
          <p:nvPr>
            <p:ph type="sldNum" sz="quarter" idx="10"/>
          </p:nvPr>
        </p:nvSpPr>
        <p:spPr/>
        <p:txBody>
          <a:bodyPr/>
          <a:lstStyle/>
          <a:p>
            <a:fld id="{914458DE-C10E-437C-9CCE-852E15B55CB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props.  You own a barn, 40m long, with automatic doors at either end, that can be opened and closed simultaneously by a switch.  You also have a pole, 80m long, which of course won't fit in the barn.</a:t>
            </a:r>
          </a:p>
          <a:p>
            <a:r>
              <a:rPr lang="en-US" dirty="0" smtClean="0"/>
              <a:t>Now someone takes the pole and tries to run (at nearly the speed of light) through the barn with the pole horizontal.  Special Relativity (SR) says that a moving object is contracted in the direction of motion: this is called the Lorentz Contraction.  So, if the pole is set in motion lengthwise, then it will contract in the reference frame of a stationary observer.</a:t>
            </a:r>
          </a:p>
          <a:p>
            <a:r>
              <a:rPr lang="en-US" dirty="0" smtClean="0"/>
              <a:t>You are that observer, sitting on the barn roof.  You see the pole coming towards you, and it has contracted to a bit less than 40m, in your reference frame.  (Does it actually </a:t>
            </a:r>
            <a:r>
              <a:rPr lang="en-US" i="1" dirty="0" smtClean="0"/>
              <a:t>look</a:t>
            </a:r>
            <a:r>
              <a:rPr lang="en-US" dirty="0" smtClean="0"/>
              <a:t> shorter to you?  See </a:t>
            </a:r>
            <a:r>
              <a:rPr lang="en-US" dirty="0" smtClean="0">
                <a:hlinkClick r:id="rId3" action="ppaction://hlinkfile"/>
              </a:rPr>
              <a:t>Can You See the Lorentz-Fitzgerald Contraction?</a:t>
            </a:r>
            <a:r>
              <a:rPr lang="en-US" dirty="0" smtClean="0"/>
              <a:t> for the surprising answer.  But in any case, you would </a:t>
            </a:r>
            <a:r>
              <a:rPr lang="en-US" i="1" dirty="0" smtClean="0"/>
              <a:t>measure</a:t>
            </a:r>
            <a:r>
              <a:rPr lang="en-US" dirty="0" smtClean="0"/>
              <a:t> its length as a bit less than 40m.)</a:t>
            </a:r>
          </a:p>
          <a:p>
            <a:r>
              <a:rPr lang="en-US" dirty="0" smtClean="0"/>
              <a:t>So, as the pole passes through the barn, there is an instant when it is completely within the barn.  At that instant, you close both doors simultaneously, with your switch.  Of course, you open them again pretty quickly, but at least momentarily you had the contracted pole shut up in your barn.  The runner emerges from the far door unscathed.</a:t>
            </a:r>
          </a:p>
          <a:p>
            <a:r>
              <a:rPr lang="en-US" dirty="0" smtClean="0"/>
              <a:t>But consider the problem from the point of view of the runner.  She will regard the pole as stationary, and the barn as approaching at high speed.  In this reference frame, the pole is still 80m long, and the barn is less than 20 meters long.  Surely the runner is in trouble if the doors close while she is inside.  The pole is sure to get caught.</a:t>
            </a:r>
          </a:p>
          <a:p>
            <a:r>
              <a:rPr lang="en-US" dirty="0" smtClean="0"/>
              <a:t>Well does the pole get caught in the door or doesn't it?  You can't have it both ways.  This is the "Barn-pole paradox." The answer is buried in the misuse of the word "simultaneously" back in the first sentence of the story.  In SR, that events separated in space that appear simultaneous in one frame of reference need not appear simultaneous in another frame of reference.  The closing doors are two such separate events.</a:t>
            </a:r>
          </a:p>
          <a:p>
            <a:r>
              <a:rPr lang="en-US" dirty="0" smtClean="0"/>
              <a:t>SR explains that the two doors are never closed at the same time in the runner's frame of reference.  So there is always room for the pole.  In fact, the Lorentz transformation for time is </a:t>
            </a:r>
          </a:p>
          <a:p>
            <a:endParaRPr lang="en-US" dirty="0"/>
          </a:p>
        </p:txBody>
      </p:sp>
      <p:sp>
        <p:nvSpPr>
          <p:cNvPr id="4" name="Slide Number Placeholder 3"/>
          <p:cNvSpPr>
            <a:spLocks noGrp="1"/>
          </p:cNvSpPr>
          <p:nvPr>
            <p:ph type="sldNum" sz="quarter" idx="10"/>
          </p:nvPr>
        </p:nvSpPr>
        <p:spPr/>
        <p:txBody>
          <a:bodyPr/>
          <a:lstStyle/>
          <a:p>
            <a:fld id="{914458DE-C10E-437C-9CCE-852E15B55CB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4ABD30-2B2E-438A-B0FF-36526276B135}" type="slidenum">
              <a:rPr lang="en-US"/>
              <a:pPr/>
              <a:t>24</a:t>
            </a:fld>
            <a:endParaRPr lang="en-US"/>
          </a:p>
        </p:txBody>
      </p:sp>
      <p:sp>
        <p:nvSpPr>
          <p:cNvPr id="32770" name="Rectangle 2"/>
          <p:cNvSpPr>
            <a:spLocks noGrp="1" noChangeArrowheads="1"/>
          </p:cNvSpPr>
          <p:nvPr>
            <p:ph type="body" idx="1"/>
          </p:nvPr>
        </p:nvSpPr>
        <p:spPr>
          <a:xfrm>
            <a:off x="974725" y="4560888"/>
            <a:ext cx="5365750" cy="4319587"/>
          </a:xfrm>
          <a:noFill/>
          <a:ln/>
        </p:spPr>
        <p:txBody>
          <a:bodyPr lIns="95645" tIns="46983" rIns="95645" bIns="46983"/>
          <a:lstStyle/>
          <a:p>
            <a:r>
              <a:rPr lang="en-US"/>
              <a:t>show the video from the Mt. Washington Experiment done at M.I.T.</a:t>
            </a:r>
          </a:p>
          <a:p>
            <a:endParaRPr lang="en-US"/>
          </a:p>
        </p:txBody>
      </p:sp>
      <p:sp>
        <p:nvSpPr>
          <p:cNvPr id="32771"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AC734-5501-417A-973A-32DAA1B6A830}" type="slidenum">
              <a:rPr lang="en-US"/>
              <a:pPr/>
              <a:t>25</a:t>
            </a:fld>
            <a:endParaRPr lang="en-US"/>
          </a:p>
        </p:txBody>
      </p:sp>
      <p:sp>
        <p:nvSpPr>
          <p:cNvPr id="34818" name="Rectangle 2"/>
          <p:cNvSpPr>
            <a:spLocks noGrp="1" noChangeArrowheads="1"/>
          </p:cNvSpPr>
          <p:nvPr>
            <p:ph type="body" idx="1"/>
          </p:nvPr>
        </p:nvSpPr>
        <p:spPr>
          <a:xfrm>
            <a:off x="974725" y="4560888"/>
            <a:ext cx="5365750" cy="4319587"/>
          </a:xfrm>
          <a:noFill/>
          <a:ln/>
        </p:spPr>
        <p:txBody>
          <a:bodyPr lIns="95645" tIns="46983" rIns="95645" bIns="46983"/>
          <a:lstStyle/>
          <a:p>
            <a:r>
              <a:rPr lang="en-US"/>
              <a:t>show the video from the Mt. Washington Experiment done at M.I.T.</a:t>
            </a:r>
          </a:p>
          <a:p>
            <a:endParaRPr lang="en-US"/>
          </a:p>
        </p:txBody>
      </p:sp>
      <p:sp>
        <p:nvSpPr>
          <p:cNvPr id="3481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a:t>
            </a:r>
            <a:r>
              <a:rPr lang="en-US" sz="1200" b="1" dirty="0" err="1" smtClean="0"/>
              <a:t>Hafele</a:t>
            </a:r>
            <a:r>
              <a:rPr lang="en-US" sz="1200" b="1" dirty="0" smtClean="0"/>
              <a:t>–Keating experiment</a:t>
            </a:r>
            <a:r>
              <a:rPr lang="en-US" sz="1200" dirty="0" smtClean="0"/>
              <a:t> was a test of the </a:t>
            </a:r>
            <a:r>
              <a:rPr lang="en-US" sz="1200" dirty="0" smtClean="0">
                <a:hlinkClick r:id="rId3" tooltip="Theory of relativity"/>
              </a:rPr>
              <a:t>theory of relativity</a:t>
            </a:r>
            <a:r>
              <a:rPr lang="en-US" sz="1200" dirty="0" smtClean="0"/>
              <a:t>. </a:t>
            </a:r>
          </a:p>
          <a:p>
            <a:r>
              <a:rPr lang="en-US" sz="1200" dirty="0" smtClean="0"/>
              <a:t>In October of </a:t>
            </a:r>
            <a:r>
              <a:rPr lang="en-US" sz="1200" dirty="0" smtClean="0">
                <a:hlinkClick r:id="rId4" tooltip="1971"/>
              </a:rPr>
              <a:t>1971</a:t>
            </a:r>
            <a:r>
              <a:rPr lang="en-US" sz="1200" dirty="0" smtClean="0"/>
              <a:t>, </a:t>
            </a:r>
            <a:r>
              <a:rPr lang="en-US" sz="1200" dirty="0" smtClean="0">
                <a:hlinkClick r:id="rId5" tooltip="Joseph C. Hafele (page does not exist)"/>
              </a:rPr>
              <a:t>Joseph C. </a:t>
            </a:r>
            <a:r>
              <a:rPr lang="en-US" sz="1200" dirty="0" err="1" smtClean="0">
                <a:hlinkClick r:id="rId5" tooltip="Joseph C. Hafele (page does not exist)"/>
              </a:rPr>
              <a:t>Hafele</a:t>
            </a:r>
            <a:r>
              <a:rPr lang="en-US" sz="1200" dirty="0" smtClean="0"/>
              <a:t> and </a:t>
            </a:r>
            <a:r>
              <a:rPr lang="en-US" sz="1200" dirty="0" smtClean="0">
                <a:hlinkClick r:id="rId6" tooltip="Richard E. Keating (page does not exist)"/>
              </a:rPr>
              <a:t>Richard E. Keating</a:t>
            </a:r>
            <a:r>
              <a:rPr lang="en-US" sz="1200" dirty="0" smtClean="0"/>
              <a:t> took four </a:t>
            </a:r>
          </a:p>
          <a:p>
            <a:r>
              <a:rPr lang="en-US" sz="1200" dirty="0" smtClean="0"/>
              <a:t>cesium-beam </a:t>
            </a:r>
            <a:r>
              <a:rPr lang="en-US" sz="1200" dirty="0" smtClean="0">
                <a:hlinkClick r:id="rId7" tooltip="Atomic clocks"/>
              </a:rPr>
              <a:t>atomic clocks</a:t>
            </a:r>
            <a:r>
              <a:rPr lang="en-US" sz="1200" dirty="0" smtClean="0"/>
              <a:t> aboard commercial airliners and flew twice </a:t>
            </a:r>
          </a:p>
          <a:p>
            <a:r>
              <a:rPr lang="en-US" sz="1200" dirty="0" smtClean="0"/>
              <a:t>around the world, first eastward, then westward, and compared the clocks </a:t>
            </a:r>
          </a:p>
          <a:p>
            <a:r>
              <a:rPr lang="en-US" sz="1200" dirty="0" smtClean="0"/>
              <a:t>against those of the </a:t>
            </a:r>
            <a:r>
              <a:rPr lang="en-US" sz="1200" dirty="0" smtClean="0">
                <a:hlinkClick r:id="rId8" tooltip="United States Naval Observatory"/>
              </a:rPr>
              <a:t>United States Naval Observatory</a:t>
            </a:r>
            <a:r>
              <a:rPr lang="en-US" sz="1200" dirty="0" smtClean="0"/>
              <a:t>.</a:t>
            </a:r>
          </a:p>
          <a:p>
            <a:endParaRPr lang="en-US" dirty="0"/>
          </a:p>
        </p:txBody>
      </p:sp>
      <p:sp>
        <p:nvSpPr>
          <p:cNvPr id="4" name="Slide Number Placeholder 3"/>
          <p:cNvSpPr>
            <a:spLocks noGrp="1"/>
          </p:cNvSpPr>
          <p:nvPr>
            <p:ph type="sldNum" sz="quarter" idx="10"/>
          </p:nvPr>
        </p:nvSpPr>
        <p:spPr/>
        <p:txBody>
          <a:bodyPr/>
          <a:lstStyle/>
          <a:p>
            <a:fld id="{914458DE-C10E-437C-9CCE-852E15B55CB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78CA75-F7A3-4BA6-A975-D6485E43E4FE}" type="slidenum">
              <a:rPr lang="en-US"/>
              <a:pPr/>
              <a:t>39</a:t>
            </a:fld>
            <a:endParaRPr lang="en-US"/>
          </a:p>
        </p:txBody>
      </p:sp>
      <p:sp>
        <p:nvSpPr>
          <p:cNvPr id="11266" name="Rectangle 2"/>
          <p:cNvSpPr>
            <a:spLocks noGrp="1" noRot="1" noChangeAspect="1" noChangeArrowheads="1" noTextEdit="1"/>
          </p:cNvSpPr>
          <p:nvPr>
            <p:ph type="sldImg"/>
          </p:nvPr>
        </p:nvSpPr>
        <p:spPr>
          <a:xfrm>
            <a:off x="1266825" y="727075"/>
            <a:ext cx="4781550" cy="3586163"/>
          </a:xfrm>
          <a:ln/>
        </p:spPr>
      </p:sp>
      <p:sp>
        <p:nvSpPr>
          <p:cNvPr id="11267" name="Rectangle 3"/>
          <p:cNvSpPr>
            <a:spLocks noGrp="1" noChangeArrowheads="1"/>
          </p:cNvSpPr>
          <p:nvPr>
            <p:ph type="body" idx="1"/>
          </p:nvPr>
        </p:nvSpPr>
        <p:spPr>
          <a:xfrm>
            <a:off x="974725" y="4560888"/>
            <a:ext cx="5365750" cy="431958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525462-BD0F-4B13-9116-522B297BA13B}"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95E5158-C39D-42AB-BDAC-2EFE89DE5E4F}" type="slidenum">
              <a:rPr lang="en-US"/>
              <a:pPr/>
              <a:t>73</a:t>
            </a:fld>
            <a:endParaRPr lang="en-US"/>
          </a:p>
        </p:txBody>
      </p:sp>
      <p:sp>
        <p:nvSpPr>
          <p:cNvPr id="29699" name="Rectangle 2"/>
          <p:cNvSpPr>
            <a:spLocks noGrp="1" noRot="1" noChangeAspect="1" noChangeArrowheads="1" noTextEdit="1"/>
          </p:cNvSpPr>
          <p:nvPr>
            <p:ph type="sldImg"/>
          </p:nvPr>
        </p:nvSpPr>
        <p:spPr>
          <a:xfrm>
            <a:off x="1266825" y="727075"/>
            <a:ext cx="4781550" cy="3586163"/>
          </a:xfrm>
          <a:ln/>
        </p:spPr>
      </p:sp>
      <p:sp>
        <p:nvSpPr>
          <p:cNvPr id="297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95E5158-C39D-42AB-BDAC-2EFE89DE5E4F}" type="slidenum">
              <a:rPr lang="en-US"/>
              <a:pPr/>
              <a:t>74</a:t>
            </a:fld>
            <a:endParaRPr lang="en-US"/>
          </a:p>
        </p:txBody>
      </p:sp>
      <p:sp>
        <p:nvSpPr>
          <p:cNvPr id="29699" name="Rectangle 2"/>
          <p:cNvSpPr>
            <a:spLocks noGrp="1" noRot="1" noChangeAspect="1" noChangeArrowheads="1" noTextEdit="1"/>
          </p:cNvSpPr>
          <p:nvPr>
            <p:ph type="sldImg"/>
          </p:nvPr>
        </p:nvSpPr>
        <p:spPr>
          <a:xfrm>
            <a:off x="1266825" y="727075"/>
            <a:ext cx="4781550" cy="3586163"/>
          </a:xfrm>
          <a:ln/>
        </p:spPr>
      </p:sp>
      <p:sp>
        <p:nvSpPr>
          <p:cNvPr id="297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6EC464C-2615-4203-A0D8-60D812658F55}" type="slidenum">
              <a:rPr lang="en-US"/>
              <a:pPr/>
              <a:t>75</a:t>
            </a:fld>
            <a:endParaRPr lang="en-US"/>
          </a:p>
        </p:txBody>
      </p:sp>
      <p:sp>
        <p:nvSpPr>
          <p:cNvPr id="30723" name="Rectangle 2"/>
          <p:cNvSpPr>
            <a:spLocks noGrp="1" noRot="1" noChangeAspect="1" noChangeArrowheads="1" noTextEdit="1"/>
          </p:cNvSpPr>
          <p:nvPr>
            <p:ph type="sldImg"/>
          </p:nvPr>
        </p:nvSpPr>
        <p:spPr>
          <a:xfrm>
            <a:off x="1266825" y="727075"/>
            <a:ext cx="4781550" cy="3586163"/>
          </a:xfrm>
          <a:ln/>
        </p:spPr>
      </p:sp>
      <p:sp>
        <p:nvSpPr>
          <p:cNvPr id="3072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9A115A9-758F-4DD1-A9A7-78EC06AFF5D9}" type="slidenum">
              <a:rPr lang="en-US"/>
              <a:pPr/>
              <a:t>78</a:t>
            </a:fld>
            <a:endParaRPr lang="en-US"/>
          </a:p>
        </p:txBody>
      </p:sp>
      <p:sp>
        <p:nvSpPr>
          <p:cNvPr id="32771" name="Rectangle 2"/>
          <p:cNvSpPr>
            <a:spLocks noGrp="1" noChangeArrowheads="1"/>
          </p:cNvSpPr>
          <p:nvPr>
            <p:ph type="body" idx="1"/>
          </p:nvPr>
        </p:nvSpPr>
        <p:spPr>
          <a:xfrm>
            <a:off x="974725" y="4560888"/>
            <a:ext cx="5365750" cy="4319587"/>
          </a:xfrm>
          <a:noFill/>
          <a:ln/>
        </p:spPr>
        <p:txBody>
          <a:bodyPr lIns="95645" tIns="46983" rIns="95645" bIns="46983"/>
          <a:lstStyle/>
          <a:p>
            <a:pPr eaLnBrk="1" hangingPunct="1"/>
            <a:r>
              <a:rPr lang="en-US" dirty="0" smtClean="0"/>
              <a:t>Resolution of problem with conservation of mass and conservation of energy.</a:t>
            </a:r>
          </a:p>
        </p:txBody>
      </p:sp>
      <p:sp>
        <p:nvSpPr>
          <p:cNvPr id="32772"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E567317-ABD4-4AF7-90F4-07519E7A36DC}" type="slidenum">
              <a:rPr lang="en-US"/>
              <a:pPr/>
              <a:t>83</a:t>
            </a:fld>
            <a:endParaRPr lang="en-US"/>
          </a:p>
        </p:txBody>
      </p:sp>
      <p:sp>
        <p:nvSpPr>
          <p:cNvPr id="31747" name="Rectangle 2"/>
          <p:cNvSpPr>
            <a:spLocks noGrp="1" noRot="1" noChangeAspect="1" noChangeArrowheads="1" noTextEdit="1"/>
          </p:cNvSpPr>
          <p:nvPr>
            <p:ph type="sldImg"/>
          </p:nvPr>
        </p:nvSpPr>
        <p:spPr>
          <a:xfrm>
            <a:off x="1266825" y="727075"/>
            <a:ext cx="4781550" cy="3586163"/>
          </a:xfrm>
          <a:ln/>
        </p:spPr>
      </p:sp>
      <p:sp>
        <p:nvSpPr>
          <p:cNvPr id="3174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562D4A7-6E17-4A6B-8E0A-2559F88CA0C3}" type="slidenum">
              <a:rPr lang="en-US" smtClean="0"/>
              <a:pPr>
                <a:defRPr/>
              </a:pPr>
              <a:t>87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14458DE-C10E-437C-9CCE-852E15B55CB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40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100" name="Rectangle 4"/>
          <p:cNvSpPr>
            <a:spLocks noGrp="1" noChangeArrowheads="1"/>
          </p:cNvSpPr>
          <p:nvPr>
            <p:ph type="dt" sz="half" idx="2"/>
          </p:nvPr>
        </p:nvSpPr>
        <p:spPr>
          <a:xfrm>
            <a:off x="457200" y="6243638"/>
            <a:ext cx="2133600" cy="457200"/>
          </a:xfrm>
        </p:spPr>
        <p:txBody>
          <a:bodyPr/>
          <a:lstStyle>
            <a:lvl1pPr>
              <a:defRPr sz="1200">
                <a:solidFill>
                  <a:schemeClr val="tx1"/>
                </a:solidFill>
                <a:latin typeface="Garamond" pitchFamily="18" charset="0"/>
              </a:defRPr>
            </a:lvl1pPr>
          </a:lstStyle>
          <a:p>
            <a:endParaRPr lang="en-US" altLang="en-US"/>
          </a:p>
        </p:txBody>
      </p:sp>
      <p:sp>
        <p:nvSpPr>
          <p:cNvPr id="4101" name="Rectangle 5"/>
          <p:cNvSpPr>
            <a:spLocks noGrp="1" noChangeArrowheads="1"/>
          </p:cNvSpPr>
          <p:nvPr>
            <p:ph type="ftr" sz="quarter" idx="3"/>
          </p:nvPr>
        </p:nvSpPr>
        <p:spPr>
          <a:xfrm>
            <a:off x="3124200" y="6243638"/>
            <a:ext cx="2895600" cy="457200"/>
          </a:xfrm>
        </p:spPr>
        <p:txBody>
          <a:bodyPr/>
          <a:lstStyle>
            <a:lvl1pPr>
              <a:defRPr sz="1200">
                <a:solidFill>
                  <a:schemeClr val="tx1"/>
                </a:solidFill>
                <a:latin typeface="Garamond" pitchFamily="18" charset="0"/>
              </a:defRPr>
            </a:lvl1pPr>
          </a:lstStyle>
          <a:p>
            <a:endParaRPr lang="en-US" altLang="en-US"/>
          </a:p>
        </p:txBody>
      </p:sp>
      <p:sp>
        <p:nvSpPr>
          <p:cNvPr id="4102" name="Rectangle 6"/>
          <p:cNvSpPr>
            <a:spLocks noGrp="1" noChangeArrowheads="1"/>
          </p:cNvSpPr>
          <p:nvPr>
            <p:ph type="sldNum" sz="quarter" idx="4"/>
          </p:nvPr>
        </p:nvSpPr>
        <p:spPr>
          <a:xfrm>
            <a:off x="6553200" y="6243638"/>
            <a:ext cx="2133600" cy="457200"/>
          </a:xfrm>
        </p:spPr>
        <p:txBody>
          <a:bodyPr/>
          <a:lstStyle>
            <a:lvl1pPr>
              <a:defRPr sz="1200">
                <a:solidFill>
                  <a:schemeClr val="tx1"/>
                </a:solidFill>
                <a:latin typeface="Garamond" pitchFamily="18" charset="0"/>
              </a:defRPr>
            </a:lvl1pPr>
          </a:lstStyle>
          <a:p>
            <a:fld id="{EE35631A-3173-40C1-8FA4-2DD0FF6E8C6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7ADFE3-3CA2-4F11-B1F1-49E5ED9B4FD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472438-8255-4307-98D7-9DBF78D5C768}"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8CF69818-1D71-4FCC-94A5-17814F8ACA2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79890A-6CA0-4449-9E74-4B48050DABC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F06385-B138-4255-8B74-4B3A2F9363C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27A086-932C-4586-9552-19BF4F8FB573}"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85321A-59C8-4CD2-8382-8FE5A2F1860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E20A9D1-FFC5-4B1B-8FD2-1ACD722E5804}"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E60264D-4844-498C-B3AC-3F432230AF3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DA01E7-8E69-47FE-BB47-EF6AB200603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202A482-8C12-4DC1-87EE-C8F7C04F667F}"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DD1838-ECA6-47F9-8EB1-76598CB8DD90}"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BA8CA5-38D6-4756-8673-3B298967DAE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B40AE4-69A6-4949-BE75-AA88FBA3E518}"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221F7A-88A2-4068-B4A1-95143BADBBD3}"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477000"/>
            <a:ext cx="2133600" cy="223838"/>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2514600" y="6477000"/>
            <a:ext cx="4114800" cy="2286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781800" y="6477000"/>
            <a:ext cx="2133600" cy="223838"/>
          </a:xfrm>
        </p:spPr>
        <p:txBody>
          <a:bodyPr/>
          <a:lstStyle>
            <a:lvl1pPr>
              <a:defRPr/>
            </a:lvl1pPr>
          </a:lstStyle>
          <a:p>
            <a:fld id="{ABECDC88-8806-4965-8C1A-F4F271281EA1}" type="slidenum">
              <a:rPr lang="en-US" altLang="en-US"/>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C18A90-EB94-4A26-BD60-11F7DB2DE50E}"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C30118A-07C8-4BC0-9932-1CDE75CAF5CB}"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E3C808A-08E2-49F2-997D-87EC204DEF6A}"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EE96988-A4C3-44A3-BA4A-11A053882C36}"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0908C0EE-830C-40F2-92A9-B644493795AF}"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8AA617-652A-4DD9-8BAF-9B122FF087DE}"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206392-1C5A-4EA4-99A8-3B87D0C2898F}"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6200" y="0"/>
            <a:ext cx="8991600" cy="1219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endParaRPr lang="en-US" altLang="en-US"/>
          </a:p>
        </p:txBody>
      </p:sp>
      <p:sp>
        <p:nvSpPr>
          <p:cNvPr id="30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endParaRPr lang="en-US" altLang="en-US"/>
          </a:p>
        </p:txBody>
      </p:sp>
      <p:sp>
        <p:nvSpPr>
          <p:cNvPr id="30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fld id="{1F9E66B0-794A-4762-BCB9-0B1221DD326D}" type="slidenum">
              <a:rPr lang="en-US" altLang="en-US"/>
              <a:pPr/>
              <a:t>‹#›</a:t>
            </a:fld>
            <a:endParaRPr lang="en-US" altLang="en-US"/>
          </a:p>
        </p:txBody>
      </p:sp>
      <p:sp>
        <p:nvSpPr>
          <p:cNvPr id="3079" name="Line 7"/>
          <p:cNvSpPr>
            <a:spLocks noChangeShapeType="1"/>
          </p:cNvSpPr>
          <p:nvPr/>
        </p:nvSpPr>
        <p:spPr bwMode="auto">
          <a:xfrm>
            <a:off x="228600" y="1295400"/>
            <a:ext cx="8686800" cy="0"/>
          </a:xfrm>
          <a:prstGeom prst="line">
            <a:avLst/>
          </a:prstGeom>
          <a:noFill/>
          <a:ln w="19050">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Lst>
  <p:timing>
    <p:tnLst>
      <p:par>
        <p:cTn id="1" dur="indefinite" restart="never" nodeType="tmRoot"/>
      </p:par>
    </p:tnLst>
  </p:timing>
  <p:txStyles>
    <p:titleStyle>
      <a:lvl1pPr algn="l" rtl="0" fontAlgn="base">
        <a:spcBef>
          <a:spcPct val="0"/>
        </a:spcBef>
        <a:spcAft>
          <a:spcPct val="0"/>
        </a:spcAft>
        <a:defRPr sz="3600">
          <a:solidFill>
            <a:srgbClr val="0000CC"/>
          </a:solidFill>
          <a:latin typeface="+mj-lt"/>
          <a:ea typeface="+mj-ea"/>
          <a:cs typeface="+mj-cs"/>
        </a:defRPr>
      </a:lvl1pPr>
      <a:lvl2pPr algn="l" rtl="0" fontAlgn="base">
        <a:spcBef>
          <a:spcPct val="0"/>
        </a:spcBef>
        <a:spcAft>
          <a:spcPct val="0"/>
        </a:spcAft>
        <a:defRPr sz="3600">
          <a:solidFill>
            <a:srgbClr val="0000CC"/>
          </a:solidFill>
          <a:latin typeface="Arial" charset="0"/>
        </a:defRPr>
      </a:lvl2pPr>
      <a:lvl3pPr algn="l" rtl="0" fontAlgn="base">
        <a:spcBef>
          <a:spcPct val="0"/>
        </a:spcBef>
        <a:spcAft>
          <a:spcPct val="0"/>
        </a:spcAft>
        <a:defRPr sz="3600">
          <a:solidFill>
            <a:srgbClr val="0000CC"/>
          </a:solidFill>
          <a:latin typeface="Arial" charset="0"/>
        </a:defRPr>
      </a:lvl3pPr>
      <a:lvl4pPr algn="l" rtl="0" fontAlgn="base">
        <a:spcBef>
          <a:spcPct val="0"/>
        </a:spcBef>
        <a:spcAft>
          <a:spcPct val="0"/>
        </a:spcAft>
        <a:defRPr sz="3600">
          <a:solidFill>
            <a:srgbClr val="0000CC"/>
          </a:solidFill>
          <a:latin typeface="Arial" charset="0"/>
        </a:defRPr>
      </a:lvl4pPr>
      <a:lvl5pPr algn="l" rtl="0" fontAlgn="base">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fontAlgn="base">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fontAlgn="base">
        <a:spcBef>
          <a:spcPct val="20000"/>
        </a:spcBef>
        <a:spcAft>
          <a:spcPct val="0"/>
        </a:spcAft>
        <a:buClr>
          <a:srgbClr val="A98C4B"/>
        </a:buClr>
        <a:buChar char="•"/>
        <a:defRPr sz="2600">
          <a:solidFill>
            <a:schemeClr val="tx1"/>
          </a:solidFill>
          <a:latin typeface="+mn-lt"/>
        </a:defRPr>
      </a:lvl2pPr>
      <a:lvl3pPr marL="1022350" indent="-350838" algn="l" rtl="0" fontAlgn="base">
        <a:spcBef>
          <a:spcPct val="20000"/>
        </a:spcBef>
        <a:spcAft>
          <a:spcPct val="0"/>
        </a:spcAft>
        <a:buClr>
          <a:srgbClr val="A98C4B"/>
        </a:buClr>
        <a:buChar char="•"/>
        <a:defRPr sz="2200">
          <a:solidFill>
            <a:schemeClr val="tx1"/>
          </a:solidFill>
          <a:latin typeface="+mn-lt"/>
        </a:defRPr>
      </a:lvl3pPr>
      <a:lvl4pPr marL="1339850" indent="-315913" algn="l" rtl="0" fontAlgn="base">
        <a:spcBef>
          <a:spcPct val="20000"/>
        </a:spcBef>
        <a:spcAft>
          <a:spcPct val="0"/>
        </a:spcAft>
        <a:buClr>
          <a:srgbClr val="A98C4B"/>
        </a:buClr>
        <a:buChar char="•"/>
        <a:defRPr sz="2000">
          <a:solidFill>
            <a:schemeClr val="tx1"/>
          </a:solidFill>
          <a:latin typeface="+mn-lt"/>
        </a:defRPr>
      </a:lvl4pPr>
      <a:lvl5pPr marL="1681163" indent="-339725" algn="l" rtl="0" fontAlgn="base">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60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0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86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860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F5A961A6-3390-4D00-AF65-A644B9D435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upload.wikimedia.org/wikipedia/commons/4/4f/Minkowski_diagram_-_photon.png" TargetMode="External"/><Relationship Id="rId7" Type="http://schemas.openxmlformats.org/officeDocument/2006/relationships/hyperlink" Target="http://upload.wikimedia.org/wikipedia/commons/e/e4/Lorentz_transform_of_world_line.gi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upload.wikimedia.org/wikipedia/commons/d/d8/Worldlines1.jpg"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www.youtube.com/watch?v=rdFJ76frqd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www.youtube.com/watch?v=rdFJ76frqd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ideo" Target="file:///C:\Users\10342821\Desktop\Chapter%207%208%209\Simultaneous%20Events.wmv"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video" Target="file:///C:\Users\10342821\Desktop\Chapter%207%208%209\Light%20Clock.wmv"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video" Target="file:///C:\Users\10342821\Desktop\Chapter%207%208%209\Twin%20Paradox.wmv"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hyperlink" Target="http://acoustics.mie.uic.edu/Simulation/SDOF%20Damped.htm"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acoustics.mie.uic.edu/Simulation/SDOF%20Damped.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hyperlink" Target="http://acoustics.mie.uic.edu/Simulation/SDOF%20Damped.htm" TargetMode="External"/><Relationship Id="rId5" Type="http://schemas.openxmlformats.org/officeDocument/2006/relationships/image" Target="../media/image3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47.wmf"/><Relationship Id="rId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50.pn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2.png"/><Relationship Id="rId2" Type="http://schemas.openxmlformats.org/officeDocument/2006/relationships/tags" Target="../tags/tag5.xml"/><Relationship Id="rId1" Type="http://schemas.openxmlformats.org/officeDocument/2006/relationships/vmlDrawing" Target="../drawings/vmlDrawing7.vml"/><Relationship Id="rId6" Type="http://schemas.openxmlformats.org/officeDocument/2006/relationships/image" Target="../media/image51.png"/><Relationship Id="rId5" Type="http://schemas.openxmlformats.org/officeDocument/2006/relationships/oleObject" Target="../embeddings/oleObject8.bin"/><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59.emf"/><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hyperlink" Target="http://www.animatedengines.com/otto.shtml"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xml"/><Relationship Id="rId1" Type="http://schemas.openxmlformats.org/officeDocument/2006/relationships/tags" Target="../tags/tag8.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4CfREbZ1V5o" TargetMode="External"/><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vmlDrawing" Target="../drawings/vmlDrawing9.vml"/><Relationship Id="rId5" Type="http://schemas.openxmlformats.org/officeDocument/2006/relationships/image" Target="../media/image80.emf"/><Relationship Id="rId4" Type="http://schemas.openxmlformats.org/officeDocument/2006/relationships/oleObject" Target="../embeddings/oleObject10.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84.wmf"/><Relationship Id="rId3" Type="http://schemas.openxmlformats.org/officeDocument/2006/relationships/notesSlide" Target="../notesSlides/notesSlide55.xml"/><Relationship Id="rId7" Type="http://schemas.openxmlformats.org/officeDocument/2006/relationships/image" Target="../media/image81.wmf"/><Relationship Id="rId12"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oleObject" Target="../embeddings/oleObject12.bin"/><Relationship Id="rId11" Type="http://schemas.openxmlformats.org/officeDocument/2006/relationships/image" Target="../media/image83.wmf"/><Relationship Id="rId5" Type="http://schemas.openxmlformats.org/officeDocument/2006/relationships/image" Target="../media/image80.e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82.w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vmlDrawing" Target="../drawings/vmlDrawing11.vml"/><Relationship Id="rId5" Type="http://schemas.openxmlformats.org/officeDocument/2006/relationships/image" Target="../media/image86.emf"/><Relationship Id="rId4" Type="http://schemas.openxmlformats.org/officeDocument/2006/relationships/oleObject" Target="../embeddings/oleObject16.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image" Target="../media/image87.emf"/><Relationship Id="rId4" Type="http://schemas.openxmlformats.org/officeDocument/2006/relationships/oleObject" Target="../embeddings/oleObject17.bin"/></Relationships>
</file>

<file path=ppt/slides/_rels/slide59.xml.rels><?xml version="1.0" encoding="UTF-8" standalone="yes"?>
<Relationships xmlns="http://schemas.openxmlformats.org/package/2006/relationships"><Relationship Id="rId3" Type="http://schemas.openxmlformats.org/officeDocument/2006/relationships/hyperlink" Target="http://science.howstuffworks.com/enlarge-image.htm?terms=asteroids&amp;page=0" TargetMode="External"/><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vmlDrawing" Target="../drawings/vmlDrawing13.vml"/><Relationship Id="rId5" Type="http://schemas.openxmlformats.org/officeDocument/2006/relationships/image" Target="../media/image89.emf"/><Relationship Id="rId4" Type="http://schemas.openxmlformats.org/officeDocument/2006/relationships/oleObject" Target="../embeddings/oleObject18.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92.png"/><Relationship Id="rId2" Type="http://schemas.openxmlformats.org/officeDocument/2006/relationships/slideLayout" Target="../slideLayouts/slideLayout24.xml"/><Relationship Id="rId1" Type="http://schemas.openxmlformats.org/officeDocument/2006/relationships/vmlDrawing" Target="../drawings/vmlDrawing14.vml"/><Relationship Id="rId6" Type="http://schemas.openxmlformats.org/officeDocument/2006/relationships/image" Target="../media/image90.wmf"/><Relationship Id="rId5" Type="http://schemas.openxmlformats.org/officeDocument/2006/relationships/oleObject" Target="../embeddings/oleObject19.bin"/><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vmlDrawing" Target="../drawings/vmlDrawing15.vml"/><Relationship Id="rId5" Type="http://schemas.openxmlformats.org/officeDocument/2006/relationships/image" Target="../media/image99.emf"/><Relationship Id="rId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hyperlink" Target="http://www.youtube.com/watch?v=bHBN7Cds07I&amp;feature=related" TargetMode="External"/><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gif"/><Relationship Id="rId1" Type="http://schemas.microsoft.com/office/2007/relationships/media" Target="../media/media3.gif"/><Relationship Id="rId5" Type="http://schemas.openxmlformats.org/officeDocument/2006/relationships/image" Target="../media/image104.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108.jpeg"/></Relationships>
</file>

<file path=ppt/slides/_rels/slide76.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jpe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image" Target="../media/image116.png"/><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IWGyzPNXI_U" TargetMode="External"/><Relationship Id="rId7"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134.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35.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hyperlink" Target="http://www.amazon.com/exec/obidos/ASIN/B00006IUWB/ref=nosim/shophub2-20" TargetMode="External"/><Relationship Id="rId7"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1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600200" y="304800"/>
            <a:ext cx="2514600" cy="762000"/>
          </a:xfrm>
        </p:spPr>
        <p:txBody>
          <a:bodyPr/>
          <a:lstStyle/>
          <a:p>
            <a:r>
              <a:rPr lang="en-US" dirty="0" smtClean="0"/>
              <a:t>Review</a:t>
            </a:r>
            <a:endParaRPr lang="en-US" dirty="0"/>
          </a:p>
        </p:txBody>
      </p:sp>
      <p:sp>
        <p:nvSpPr>
          <p:cNvPr id="10" name="TextBox 9"/>
          <p:cNvSpPr txBox="1"/>
          <p:nvPr/>
        </p:nvSpPr>
        <p:spPr>
          <a:xfrm>
            <a:off x="2209800" y="2895600"/>
            <a:ext cx="4931158" cy="1754326"/>
          </a:xfrm>
          <a:prstGeom prst="rect">
            <a:avLst/>
          </a:prstGeom>
          <a:noFill/>
        </p:spPr>
        <p:txBody>
          <a:bodyPr wrap="none" rtlCol="0">
            <a:spAutoFit/>
          </a:bodyPr>
          <a:lstStyle/>
          <a:p>
            <a:pPr>
              <a:buFont typeface="Wingdings" pitchFamily="2" charset="2"/>
              <a:buChar char="q"/>
            </a:pPr>
            <a:r>
              <a:rPr lang="en-US" sz="3600" dirty="0" smtClean="0"/>
              <a:t>Pressure</a:t>
            </a:r>
          </a:p>
          <a:p>
            <a:pPr>
              <a:buFont typeface="Wingdings" pitchFamily="2" charset="2"/>
              <a:buChar char="q"/>
            </a:pPr>
            <a:r>
              <a:rPr lang="en-US" sz="3600" dirty="0" smtClean="0"/>
              <a:t>Archimedes Principle</a:t>
            </a:r>
          </a:p>
          <a:p>
            <a:pPr>
              <a:buFont typeface="Wingdings" pitchFamily="2" charset="2"/>
              <a:buChar char="q"/>
            </a:pPr>
            <a:r>
              <a:rPr lang="en-US" sz="3600" dirty="0" smtClean="0"/>
              <a:t>Density</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PQuestion"/>
          <p:cNvSpPr>
            <a:spLocks noGrp="1" noChangeArrowheads="1"/>
          </p:cNvSpPr>
          <p:nvPr>
            <p:ph type="title"/>
          </p:nvPr>
        </p:nvSpPr>
        <p:spPr/>
        <p:txBody>
          <a:bodyPr/>
          <a:lstStyle/>
          <a:p>
            <a:r>
              <a:rPr lang="en-US" sz="3200"/>
              <a:t>When viewed from an inertial reference frame, the motion of another inertial frame is</a:t>
            </a:r>
          </a:p>
        </p:txBody>
      </p:sp>
      <p:sp>
        <p:nvSpPr>
          <p:cNvPr id="83972" name="TPAnswers"/>
          <p:cNvSpPr>
            <a:spLocks noGrp="1" noChangeArrowheads="1"/>
          </p:cNvSpPr>
          <p:nvPr>
            <p:ph type="body" idx="1"/>
            <p:custDataLst>
              <p:tags r:id="rId2"/>
            </p:custDataLst>
          </p:nvPr>
        </p:nvSpPr>
        <p:spPr>
          <a:xfrm>
            <a:off x="685800" y="2286000"/>
            <a:ext cx="7696200" cy="3429000"/>
          </a:xfrm>
        </p:spPr>
        <p:txBody>
          <a:bodyPr/>
          <a:lstStyle/>
          <a:p>
            <a:pPr marL="571500" indent="-571500">
              <a:buFont typeface="Wingdings" pitchFamily="2" charset="2"/>
              <a:buAutoNum type="alphaLcParenR"/>
            </a:pPr>
            <a:r>
              <a:rPr lang="en-US" sz="2800" dirty="0"/>
              <a:t>Motion in a straight line</a:t>
            </a:r>
          </a:p>
          <a:p>
            <a:pPr marL="571500" indent="-571500">
              <a:buFont typeface="Wingdings" pitchFamily="2" charset="2"/>
              <a:buAutoNum type="alphaLcParenR"/>
            </a:pPr>
            <a:r>
              <a:rPr lang="en-US" sz="2800" dirty="0"/>
              <a:t>Motion in a straight line with unchanging speed</a:t>
            </a:r>
          </a:p>
          <a:p>
            <a:pPr marL="571500" indent="-571500">
              <a:buFont typeface="Wingdings" pitchFamily="2" charset="2"/>
              <a:buAutoNum type="alphaLcParenR"/>
            </a:pPr>
            <a:r>
              <a:rPr lang="en-US" sz="2800" dirty="0"/>
              <a:t>Motion in a straight line with changing speed</a:t>
            </a:r>
          </a:p>
          <a:p>
            <a:pPr marL="571500" indent="-571500">
              <a:buFont typeface="Wingdings" pitchFamily="2" charset="2"/>
              <a:buAutoNum type="alphaLcParenR"/>
            </a:pPr>
            <a:r>
              <a:rPr lang="en-US" sz="2800" dirty="0"/>
              <a:t>Motion in a circle with unchanging speed</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PQuestion"/>
          <p:cNvSpPr>
            <a:spLocks noGrp="1" noChangeArrowheads="1"/>
          </p:cNvSpPr>
          <p:nvPr>
            <p:ph type="title"/>
          </p:nvPr>
        </p:nvSpPr>
        <p:spPr/>
        <p:txBody>
          <a:bodyPr/>
          <a:lstStyle/>
          <a:p>
            <a:r>
              <a:rPr lang="en-US" sz="3200"/>
              <a:t>When viewed from an inertial reference frame, the motion of another inertial frame is</a:t>
            </a:r>
          </a:p>
        </p:txBody>
      </p:sp>
      <p:sp>
        <p:nvSpPr>
          <p:cNvPr id="83972" name="TPAnswers"/>
          <p:cNvSpPr>
            <a:spLocks noGrp="1" noChangeArrowheads="1"/>
          </p:cNvSpPr>
          <p:nvPr>
            <p:ph type="body" idx="1"/>
            <p:custDataLst>
              <p:tags r:id="rId2"/>
            </p:custDataLst>
          </p:nvPr>
        </p:nvSpPr>
        <p:spPr>
          <a:xfrm>
            <a:off x="685800" y="2286000"/>
            <a:ext cx="7696200" cy="3429000"/>
          </a:xfrm>
        </p:spPr>
        <p:txBody>
          <a:bodyPr/>
          <a:lstStyle/>
          <a:p>
            <a:pPr marL="571500" indent="-571500">
              <a:buFont typeface="Wingdings" pitchFamily="2" charset="2"/>
              <a:buAutoNum type="alphaLcParenR"/>
            </a:pPr>
            <a:r>
              <a:rPr lang="en-US" sz="2800" dirty="0">
                <a:solidFill>
                  <a:schemeClr val="accent5">
                    <a:lumMod val="40000"/>
                    <a:lumOff val="60000"/>
                  </a:schemeClr>
                </a:solidFill>
              </a:rPr>
              <a:t>Motion in a straight line</a:t>
            </a:r>
          </a:p>
          <a:p>
            <a:pPr marL="571500" indent="-571500">
              <a:buFont typeface="Wingdings" pitchFamily="2" charset="2"/>
              <a:buAutoNum type="alphaLcParenR"/>
            </a:pPr>
            <a:r>
              <a:rPr lang="en-US" sz="2800" b="1" dirty="0"/>
              <a:t>Motion in a straight line with unchanging speed</a:t>
            </a:r>
          </a:p>
          <a:p>
            <a:pPr marL="571500" indent="-571500">
              <a:buFont typeface="Wingdings" pitchFamily="2" charset="2"/>
              <a:buAutoNum type="alphaLcParenR"/>
            </a:pPr>
            <a:r>
              <a:rPr lang="en-US" sz="2800" dirty="0">
                <a:solidFill>
                  <a:schemeClr val="accent5">
                    <a:lumMod val="40000"/>
                    <a:lumOff val="60000"/>
                  </a:schemeClr>
                </a:solidFill>
              </a:rPr>
              <a:t>Motion in a straight line with changing speed</a:t>
            </a:r>
          </a:p>
          <a:p>
            <a:pPr marL="571500" indent="-571500">
              <a:buFont typeface="Wingdings" pitchFamily="2" charset="2"/>
              <a:buAutoNum type="alphaLcParenR"/>
            </a:pPr>
            <a:r>
              <a:rPr lang="en-US" sz="2800" dirty="0">
                <a:solidFill>
                  <a:schemeClr val="accent5">
                    <a:lumMod val="40000"/>
                    <a:lumOff val="60000"/>
                  </a:schemeClr>
                </a:solidFill>
              </a:rPr>
              <a:t>Motion in a circle with unchanging speed</a:t>
            </a:r>
          </a:p>
        </p:txBody>
      </p:sp>
    </p:spTree>
    <p:custDataLst>
      <p:tags r:id="rId1"/>
    </p:custDataLst>
    <p:extLst>
      <p:ext uri="{BB962C8B-B14F-4D97-AF65-F5344CB8AC3E}">
        <p14:creationId xmlns:p14="http://schemas.microsoft.com/office/powerpoint/2010/main" val="3964426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2800" dirty="0"/>
              <a:t>Galilean </a:t>
            </a:r>
            <a:r>
              <a:rPr lang="en-US" sz="2800" dirty="0" smtClean="0"/>
              <a:t>relativity application – relative velocities</a:t>
            </a:r>
            <a:endParaRPr lang="en-US" dirty="0"/>
          </a:p>
        </p:txBody>
      </p:sp>
      <p:pic>
        <p:nvPicPr>
          <p:cNvPr id="108545" name="Picture 1"/>
          <p:cNvPicPr>
            <a:picLocks noChangeAspect="1" noChangeArrowheads="1"/>
          </p:cNvPicPr>
          <p:nvPr/>
        </p:nvPicPr>
        <p:blipFill>
          <a:blip r:embed="rId3" cstate="print"/>
          <a:srcRect/>
          <a:stretch>
            <a:fillRect/>
          </a:stretch>
        </p:blipFill>
        <p:spPr bwMode="auto">
          <a:xfrm>
            <a:off x="2133600" y="1752600"/>
            <a:ext cx="1714500" cy="2095500"/>
          </a:xfrm>
          <a:prstGeom prst="rect">
            <a:avLst/>
          </a:prstGeom>
          <a:noFill/>
          <a:ln w="9525">
            <a:noFill/>
            <a:miter lim="800000"/>
            <a:headEnd/>
            <a:tailEnd/>
          </a:ln>
        </p:spPr>
      </p:pic>
      <p:pic>
        <p:nvPicPr>
          <p:cNvPr id="108546" name="Picture 2"/>
          <p:cNvPicPr>
            <a:picLocks noChangeAspect="1" noChangeArrowheads="1"/>
          </p:cNvPicPr>
          <p:nvPr/>
        </p:nvPicPr>
        <p:blipFill>
          <a:blip r:embed="rId4" cstate="print"/>
          <a:srcRect/>
          <a:stretch>
            <a:fillRect/>
          </a:stretch>
        </p:blipFill>
        <p:spPr bwMode="auto">
          <a:xfrm>
            <a:off x="5257800" y="1600200"/>
            <a:ext cx="1790700" cy="2552700"/>
          </a:xfrm>
          <a:prstGeom prst="rect">
            <a:avLst/>
          </a:prstGeom>
          <a:noFill/>
          <a:ln w="9525">
            <a:noFill/>
            <a:miter lim="800000"/>
            <a:headEnd/>
            <a:tailEnd/>
          </a:ln>
        </p:spPr>
      </p:pic>
      <p:sp>
        <p:nvSpPr>
          <p:cNvPr id="7" name="Left Arrow 6"/>
          <p:cNvSpPr/>
          <p:nvPr/>
        </p:nvSpPr>
        <p:spPr>
          <a:xfrm>
            <a:off x="533400" y="2438400"/>
            <a:ext cx="1295400" cy="609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315200" y="2438400"/>
            <a:ext cx="11430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4400" y="3124200"/>
            <a:ext cx="1066800" cy="369332"/>
          </a:xfrm>
          <a:prstGeom prst="rect">
            <a:avLst/>
          </a:prstGeom>
          <a:noFill/>
        </p:spPr>
        <p:txBody>
          <a:bodyPr wrap="square" rtlCol="0">
            <a:spAutoFit/>
          </a:bodyPr>
          <a:lstStyle/>
          <a:p>
            <a:r>
              <a:rPr lang="en-US" dirty="0" smtClean="0"/>
              <a:t>10 mph</a:t>
            </a:r>
            <a:endParaRPr lang="en-US" dirty="0"/>
          </a:p>
        </p:txBody>
      </p:sp>
      <p:sp>
        <p:nvSpPr>
          <p:cNvPr id="10" name="TextBox 9"/>
          <p:cNvSpPr txBox="1"/>
          <p:nvPr/>
        </p:nvSpPr>
        <p:spPr>
          <a:xfrm>
            <a:off x="7239000" y="3124200"/>
            <a:ext cx="1066800" cy="369332"/>
          </a:xfrm>
          <a:prstGeom prst="rect">
            <a:avLst/>
          </a:prstGeom>
          <a:noFill/>
        </p:spPr>
        <p:txBody>
          <a:bodyPr wrap="square" rtlCol="0">
            <a:spAutoFit/>
          </a:bodyPr>
          <a:lstStyle/>
          <a:p>
            <a:r>
              <a:rPr lang="en-US" dirty="0" smtClean="0"/>
              <a:t>20 mph</a:t>
            </a:r>
            <a:endParaRPr lang="en-US" dirty="0"/>
          </a:p>
        </p:txBody>
      </p:sp>
      <p:sp>
        <p:nvSpPr>
          <p:cNvPr id="2" name="TextBox 1"/>
          <p:cNvSpPr txBox="1"/>
          <p:nvPr/>
        </p:nvSpPr>
        <p:spPr>
          <a:xfrm>
            <a:off x="749875" y="4438650"/>
            <a:ext cx="7622600" cy="369332"/>
          </a:xfrm>
          <a:prstGeom prst="rect">
            <a:avLst/>
          </a:prstGeom>
          <a:noFill/>
        </p:spPr>
        <p:txBody>
          <a:bodyPr wrap="none" rtlCol="0">
            <a:spAutoFit/>
          </a:bodyPr>
          <a:lstStyle/>
          <a:p>
            <a:r>
              <a:rPr lang="en-US" dirty="0" smtClean="0"/>
              <a:t>Then Joe throws the ball to Jerry at a speed of 35 mph relative to </a:t>
            </a:r>
            <a:r>
              <a:rPr lang="en-US" i="1" dirty="0" smtClean="0"/>
              <a:t>himself</a:t>
            </a:r>
            <a:r>
              <a:rPr lang="en-US" dirty="0" smtClean="0"/>
              <a:t>.</a:t>
            </a:r>
            <a:endParaRPr lang="en-US" dirty="0"/>
          </a:p>
        </p:txBody>
      </p:sp>
      <p:sp>
        <p:nvSpPr>
          <p:cNvPr id="11" name="TextBox 10"/>
          <p:cNvSpPr txBox="1"/>
          <p:nvPr/>
        </p:nvSpPr>
        <p:spPr>
          <a:xfrm>
            <a:off x="1645224" y="5817626"/>
            <a:ext cx="5057795" cy="369332"/>
          </a:xfrm>
          <a:prstGeom prst="rect">
            <a:avLst/>
          </a:prstGeom>
          <a:noFill/>
        </p:spPr>
        <p:txBody>
          <a:bodyPr wrap="none" rtlCol="0">
            <a:spAutoFit/>
          </a:bodyPr>
          <a:lstStyle/>
          <a:p>
            <a:r>
              <a:rPr lang="en-US" dirty="0" smtClean="0"/>
              <a:t>How fast will the ball be going relative to Jerry?</a:t>
            </a:r>
            <a:endParaRPr lang="en-US" dirty="0"/>
          </a:p>
        </p:txBody>
      </p:sp>
      <p:sp>
        <p:nvSpPr>
          <p:cNvPr id="12" name="TextBox 11"/>
          <p:cNvSpPr txBox="1"/>
          <p:nvPr/>
        </p:nvSpPr>
        <p:spPr>
          <a:xfrm>
            <a:off x="1382332" y="5092927"/>
            <a:ext cx="5583580" cy="369332"/>
          </a:xfrm>
          <a:prstGeom prst="rect">
            <a:avLst/>
          </a:prstGeom>
          <a:noFill/>
        </p:spPr>
        <p:txBody>
          <a:bodyPr wrap="none" rtlCol="0">
            <a:spAutoFit/>
          </a:bodyPr>
          <a:lstStyle/>
          <a:p>
            <a:r>
              <a:rPr lang="en-US" dirty="0" smtClean="0"/>
              <a:t>How fast will the ball be going relative to the ground?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2800" dirty="0" smtClean="0"/>
              <a:t>Velocity addition</a:t>
            </a:r>
            <a:endParaRPr lang="en-US" dirty="0"/>
          </a:p>
        </p:txBody>
      </p:sp>
      <p:sp>
        <p:nvSpPr>
          <p:cNvPr id="7" name="Left Arrow 6"/>
          <p:cNvSpPr/>
          <p:nvPr/>
        </p:nvSpPr>
        <p:spPr>
          <a:xfrm flipH="1">
            <a:off x="2972286" y="1985493"/>
            <a:ext cx="1455313"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6495" y="5096143"/>
            <a:ext cx="5057795" cy="369332"/>
          </a:xfrm>
          <a:prstGeom prst="rect">
            <a:avLst/>
          </a:prstGeom>
          <a:noFill/>
        </p:spPr>
        <p:txBody>
          <a:bodyPr wrap="none" rtlCol="0">
            <a:spAutoFit/>
          </a:bodyPr>
          <a:lstStyle/>
          <a:p>
            <a:r>
              <a:rPr lang="en-US" dirty="0" smtClean="0"/>
              <a:t>How fast will the ball be going relative to Jerry?</a:t>
            </a:r>
            <a:endParaRPr lang="en-US" dirty="0"/>
          </a:p>
        </p:txBody>
      </p:sp>
      <p:sp>
        <p:nvSpPr>
          <p:cNvPr id="12" name="TextBox 11"/>
          <p:cNvSpPr txBox="1"/>
          <p:nvPr/>
        </p:nvSpPr>
        <p:spPr>
          <a:xfrm>
            <a:off x="916495" y="4268679"/>
            <a:ext cx="5583580" cy="369332"/>
          </a:xfrm>
          <a:prstGeom prst="rect">
            <a:avLst/>
          </a:prstGeom>
          <a:noFill/>
        </p:spPr>
        <p:txBody>
          <a:bodyPr wrap="none" rtlCol="0">
            <a:spAutoFit/>
          </a:bodyPr>
          <a:lstStyle/>
          <a:p>
            <a:r>
              <a:rPr lang="en-US" dirty="0" smtClean="0"/>
              <a:t>How fast will the ball be going relative to the ground?</a:t>
            </a:r>
            <a:endParaRPr lang="en-US" dirty="0"/>
          </a:p>
        </p:txBody>
      </p:sp>
      <p:pic>
        <p:nvPicPr>
          <p:cNvPr id="240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398" y="2290293"/>
            <a:ext cx="770586" cy="77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565" y="1733550"/>
            <a:ext cx="16002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94375" y="3048000"/>
            <a:ext cx="1066800" cy="369332"/>
          </a:xfrm>
          <a:prstGeom prst="rect">
            <a:avLst/>
          </a:prstGeom>
          <a:noFill/>
        </p:spPr>
        <p:txBody>
          <a:bodyPr wrap="square" rtlCol="0">
            <a:spAutoFit/>
          </a:bodyPr>
          <a:lstStyle/>
          <a:p>
            <a:r>
              <a:rPr lang="en-US" dirty="0" smtClean="0"/>
              <a:t>35 mph</a:t>
            </a:r>
            <a:endParaRPr lang="en-US" dirty="0"/>
          </a:p>
        </p:txBody>
      </p:sp>
      <p:pic>
        <p:nvPicPr>
          <p:cNvPr id="2406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514406" y="1695450"/>
            <a:ext cx="1510586"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172200" y="5076825"/>
            <a:ext cx="1066800" cy="369332"/>
          </a:xfrm>
          <a:prstGeom prst="rect">
            <a:avLst/>
          </a:prstGeom>
          <a:noFill/>
        </p:spPr>
        <p:txBody>
          <a:bodyPr wrap="square" rtlCol="0">
            <a:spAutoFit/>
          </a:bodyPr>
          <a:lstStyle/>
          <a:p>
            <a:r>
              <a:rPr lang="en-US" dirty="0" smtClean="0"/>
              <a:t>5 mph</a:t>
            </a:r>
            <a:endParaRPr lang="en-US" dirty="0"/>
          </a:p>
        </p:txBody>
      </p:sp>
      <p:sp>
        <p:nvSpPr>
          <p:cNvPr id="17" name="TextBox 16"/>
          <p:cNvSpPr txBox="1"/>
          <p:nvPr/>
        </p:nvSpPr>
        <p:spPr>
          <a:xfrm>
            <a:off x="6705600" y="4268679"/>
            <a:ext cx="1066800" cy="369332"/>
          </a:xfrm>
          <a:prstGeom prst="rect">
            <a:avLst/>
          </a:prstGeom>
          <a:noFill/>
        </p:spPr>
        <p:txBody>
          <a:bodyPr wrap="square" rtlCol="0">
            <a:spAutoFit/>
          </a:bodyPr>
          <a:lstStyle/>
          <a:p>
            <a:r>
              <a:rPr lang="en-US" dirty="0" smtClean="0"/>
              <a:t>25 mph</a:t>
            </a:r>
            <a:endParaRPr lang="en-US" dirty="0"/>
          </a:p>
        </p:txBody>
      </p:sp>
      <p:sp>
        <p:nvSpPr>
          <p:cNvPr id="3" name="TextBox 2"/>
          <p:cNvSpPr txBox="1"/>
          <p:nvPr/>
        </p:nvSpPr>
        <p:spPr>
          <a:xfrm>
            <a:off x="967968" y="5782614"/>
            <a:ext cx="5198859" cy="369332"/>
          </a:xfrm>
          <a:prstGeom prst="rect">
            <a:avLst/>
          </a:prstGeom>
          <a:noFill/>
        </p:spPr>
        <p:txBody>
          <a:bodyPr wrap="none" rtlCol="0">
            <a:spAutoFit/>
          </a:bodyPr>
          <a:lstStyle/>
          <a:p>
            <a:r>
              <a:rPr lang="en-US" dirty="0" smtClean="0"/>
              <a:t>How?...cause       35 - 10 = 25   and   25 – 20 = 5</a:t>
            </a:r>
            <a:endParaRPr lang="en-US" dirty="0"/>
          </a:p>
        </p:txBody>
      </p:sp>
      <p:sp>
        <p:nvSpPr>
          <p:cNvPr id="4" name="Rounded Rectangle 3"/>
          <p:cNvSpPr/>
          <p:nvPr/>
        </p:nvSpPr>
        <p:spPr>
          <a:xfrm>
            <a:off x="6383628" y="5568241"/>
            <a:ext cx="2438400" cy="948469"/>
          </a:xfrm>
          <a:prstGeom prst="round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lumMod val="95000"/>
                    <a:lumOff val="5000"/>
                  </a:schemeClr>
                </a:solidFill>
              </a:rPr>
              <a:t>E.C. </a:t>
            </a:r>
            <a:r>
              <a:rPr lang="en-US" sz="3200" dirty="0" smtClean="0">
                <a:solidFill>
                  <a:schemeClr val="tx1">
                    <a:lumMod val="95000"/>
                    <a:lumOff val="5000"/>
                  </a:schemeClr>
                </a:solidFill>
              </a:rPr>
              <a:t>50 </a:t>
            </a:r>
            <a:r>
              <a:rPr lang="en-US" sz="3200" dirty="0" smtClean="0">
                <a:solidFill>
                  <a:schemeClr val="tx1">
                    <a:lumMod val="95000"/>
                    <a:lumOff val="5000"/>
                  </a:schemeClr>
                </a:solidFill>
              </a:rPr>
              <a:t>pts.</a:t>
            </a:r>
            <a:endParaRPr lang="en-US" sz="3200" dirty="0">
              <a:solidFill>
                <a:schemeClr val="tx1">
                  <a:lumMod val="95000"/>
                  <a:lumOff val="5000"/>
                </a:schemeClr>
              </a:solidFill>
            </a:endParaRPr>
          </a:p>
        </p:txBody>
      </p:sp>
    </p:spTree>
    <p:extLst>
      <p:ext uri="{BB962C8B-B14F-4D97-AF65-F5344CB8AC3E}">
        <p14:creationId xmlns:p14="http://schemas.microsoft.com/office/powerpoint/2010/main" val="32814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2800" dirty="0"/>
              <a:t>Relativity and the </a:t>
            </a:r>
            <a:r>
              <a:rPr lang="en-US" sz="3200" b="1" dirty="0">
                <a:solidFill>
                  <a:srgbClr val="FF0000"/>
                </a:solidFill>
              </a:rPr>
              <a:t>Speed of Light</a:t>
            </a:r>
          </a:p>
        </p:txBody>
      </p:sp>
      <p:pic>
        <p:nvPicPr>
          <p:cNvPr id="66565" name="Picture 5"/>
          <p:cNvPicPr>
            <a:picLocks noGrp="1" noChangeAspect="1" noChangeArrowheads="1"/>
          </p:cNvPicPr>
          <p:nvPr>
            <p:ph sz="half" idx="2"/>
          </p:nvPr>
        </p:nvPicPr>
        <p:blipFill>
          <a:blip r:embed="rId3" cstate="print"/>
          <a:srcRect/>
          <a:stretch>
            <a:fillRect/>
          </a:stretch>
        </p:blipFill>
        <p:spPr>
          <a:xfrm>
            <a:off x="798587" y="1863143"/>
            <a:ext cx="7360178" cy="408622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2400"/>
            <a:ext cx="7772400" cy="1143000"/>
          </a:xfrm>
          <a:noFill/>
          <a:ln/>
        </p:spPr>
        <p:txBody>
          <a:bodyPr lIns="90488" tIns="44450" rIns="90488" bIns="44450" anchor="ctr"/>
          <a:lstStyle/>
          <a:p>
            <a:r>
              <a:rPr lang="en-US" dirty="0"/>
              <a:t>Special Relativity Postulates</a:t>
            </a:r>
          </a:p>
        </p:txBody>
      </p:sp>
      <p:sp>
        <p:nvSpPr>
          <p:cNvPr id="10243" name="Rectangle 3"/>
          <p:cNvSpPr>
            <a:spLocks noGrp="1" noChangeArrowheads="1"/>
          </p:cNvSpPr>
          <p:nvPr>
            <p:ph type="body" idx="1"/>
          </p:nvPr>
        </p:nvSpPr>
        <p:spPr>
          <a:xfrm>
            <a:off x="3733800" y="1752600"/>
            <a:ext cx="5257800" cy="3048000"/>
          </a:xfrm>
          <a:noFill/>
          <a:ln/>
        </p:spPr>
        <p:txBody>
          <a:bodyPr lIns="90488" tIns="44450" rIns="90488" bIns="44450"/>
          <a:lstStyle/>
          <a:p>
            <a:pPr marL="571500" indent="-571500">
              <a:lnSpc>
                <a:spcPct val="80000"/>
              </a:lnSpc>
              <a:buFont typeface="Wingdings" pitchFamily="2" charset="2"/>
              <a:buAutoNum type="arabicPeriod"/>
            </a:pPr>
            <a:r>
              <a:rPr lang="en-US" sz="2600" dirty="0"/>
              <a:t>The laws of nature are the same for all observers who are in </a:t>
            </a:r>
            <a:r>
              <a:rPr lang="en-US" sz="2600" i="1" dirty="0"/>
              <a:t>uniform motion</a:t>
            </a:r>
            <a:r>
              <a:rPr lang="en-US" sz="2600" dirty="0"/>
              <a:t>.</a:t>
            </a:r>
            <a:br>
              <a:rPr lang="en-US" sz="2600" dirty="0"/>
            </a:br>
            <a:endParaRPr lang="en-US" sz="2600" dirty="0"/>
          </a:p>
          <a:p>
            <a:pPr marL="571500" indent="-571500">
              <a:lnSpc>
                <a:spcPct val="80000"/>
              </a:lnSpc>
              <a:buFont typeface="Wingdings" pitchFamily="2" charset="2"/>
              <a:buAutoNum type="arabicPeriod"/>
            </a:pPr>
            <a:r>
              <a:rPr lang="en-US" sz="2600" dirty="0"/>
              <a:t>The speed of light in empty space is the </a:t>
            </a:r>
            <a:r>
              <a:rPr lang="en-US" sz="2600" i="1" dirty="0"/>
              <a:t>same</a:t>
            </a:r>
            <a:r>
              <a:rPr lang="en-US" sz="2600" dirty="0"/>
              <a:t> for all observers regardless of their motion or the motion of the source of light.</a:t>
            </a:r>
          </a:p>
        </p:txBody>
      </p:sp>
      <p:graphicFrame>
        <p:nvGraphicFramePr>
          <p:cNvPr id="10244" name="Object 4"/>
          <p:cNvGraphicFramePr>
            <a:graphicFrameLocks noChangeAspect="1"/>
          </p:cNvGraphicFramePr>
          <p:nvPr/>
        </p:nvGraphicFramePr>
        <p:xfrm>
          <a:off x="685800" y="1600200"/>
          <a:ext cx="2870200" cy="3327400"/>
        </p:xfrm>
        <a:graphic>
          <a:graphicData uri="http://schemas.openxmlformats.org/presentationml/2006/ole">
            <mc:AlternateContent xmlns:mc="http://schemas.openxmlformats.org/markup-compatibility/2006">
              <mc:Choice xmlns:v="urn:schemas-microsoft-com:vml" Requires="v">
                <p:oleObj spid="_x0000_s10271" name="PHOTO-PAINT" r:id="rId4" imgW="3593599" imgH="4166272" progId="">
                  <p:embed/>
                </p:oleObj>
              </mc:Choice>
              <mc:Fallback>
                <p:oleObj name="PHOTO-PAINT" r:id="rId4" imgW="3593599" imgH="4166272"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00200"/>
                        <a:ext cx="2870200" cy="33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5"/>
          <p:cNvSpPr>
            <a:spLocks noChangeArrowheads="1"/>
          </p:cNvSpPr>
          <p:nvPr/>
        </p:nvSpPr>
        <p:spPr bwMode="auto">
          <a:xfrm>
            <a:off x="381000" y="5410200"/>
            <a:ext cx="8382000" cy="1219200"/>
          </a:xfrm>
          <a:prstGeom prst="rect">
            <a:avLst/>
          </a:prstGeom>
          <a:noFill/>
          <a:ln w="9525">
            <a:noFill/>
            <a:miter lim="800000"/>
            <a:headEnd/>
            <a:tailEnd/>
          </a:ln>
          <a:effectLst/>
        </p:spPr>
        <p:txBody>
          <a:bodyPr/>
          <a:lstStyle/>
          <a:p>
            <a:pPr marL="342900" indent="-342900">
              <a:spcBef>
                <a:spcPct val="20000"/>
              </a:spcBef>
              <a:buClr>
                <a:srgbClr val="0066FF"/>
              </a:buClr>
              <a:buFont typeface="Wingdings" pitchFamily="2" charset="2"/>
              <a:buChar char="§"/>
            </a:pPr>
            <a:r>
              <a:rPr lang="en-US" sz="3000" dirty="0">
                <a:latin typeface="Comic Sans MS" pitchFamily="66" charset="0"/>
              </a:rPr>
              <a:t>"Everything should be made as simple as possible, but not simpler.“ ~Albert Einstein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A word of caution</a:t>
            </a:r>
          </a:p>
        </p:txBody>
      </p:sp>
      <p:sp>
        <p:nvSpPr>
          <p:cNvPr id="49155" name="Rectangle 3"/>
          <p:cNvSpPr>
            <a:spLocks noGrp="1" noChangeArrowheads="1"/>
          </p:cNvSpPr>
          <p:nvPr>
            <p:ph type="body" idx="1"/>
          </p:nvPr>
        </p:nvSpPr>
        <p:spPr>
          <a:xfrm>
            <a:off x="228600" y="1676400"/>
            <a:ext cx="8382000" cy="3124200"/>
          </a:xfrm>
        </p:spPr>
        <p:txBody>
          <a:bodyPr/>
          <a:lstStyle/>
          <a:p>
            <a:pPr>
              <a:lnSpc>
                <a:spcPct val="90000"/>
              </a:lnSpc>
              <a:buFont typeface="Wingdings" pitchFamily="2" charset="2"/>
              <a:buNone/>
            </a:pPr>
            <a:r>
              <a:rPr lang="en-US" sz="2100" dirty="0"/>
              <a:t>	We will use phrases like</a:t>
            </a:r>
          </a:p>
          <a:p>
            <a:pPr lvl="1">
              <a:lnSpc>
                <a:spcPct val="90000"/>
              </a:lnSpc>
            </a:pPr>
            <a:r>
              <a:rPr lang="en-US" sz="2000" dirty="0"/>
              <a:t>The observer sees</a:t>
            </a:r>
          </a:p>
          <a:p>
            <a:pPr lvl="1">
              <a:lnSpc>
                <a:spcPct val="90000"/>
              </a:lnSpc>
            </a:pPr>
            <a:r>
              <a:rPr lang="en-US" sz="2000" dirty="0"/>
              <a:t>It appears to him</a:t>
            </a:r>
          </a:p>
          <a:p>
            <a:pPr lvl="1">
              <a:lnSpc>
                <a:spcPct val="90000"/>
              </a:lnSpc>
            </a:pPr>
            <a:r>
              <a:rPr lang="en-US" sz="2000" dirty="0"/>
              <a:t>It looks like</a:t>
            </a:r>
          </a:p>
          <a:p>
            <a:pPr>
              <a:lnSpc>
                <a:spcPct val="90000"/>
              </a:lnSpc>
              <a:buFont typeface="Wingdings" pitchFamily="2" charset="2"/>
              <a:buNone/>
            </a:pPr>
            <a:r>
              <a:rPr lang="en-US" sz="2100" dirty="0"/>
              <a:t>	These </a:t>
            </a:r>
            <a:r>
              <a:rPr lang="en-US" sz="2100" b="1" dirty="0"/>
              <a:t>do not</a:t>
            </a:r>
            <a:r>
              <a:rPr lang="en-US" sz="2100" dirty="0"/>
              <a:t> refer to optical illusions, but to what an observer would measure with scientific instruments (rulers and clocks)</a:t>
            </a:r>
          </a:p>
          <a:p>
            <a:pPr>
              <a:lnSpc>
                <a:spcPct val="90000"/>
              </a:lnSpc>
              <a:buFont typeface="Wingdings" pitchFamily="2" charset="2"/>
              <a:buNone/>
            </a:pPr>
            <a:endParaRPr lang="en-US" sz="2100" dirty="0"/>
          </a:p>
          <a:p>
            <a:pPr>
              <a:lnSpc>
                <a:spcPct val="90000"/>
              </a:lnSpc>
              <a:buFont typeface="Wingdings" pitchFamily="2" charset="2"/>
              <a:buNone/>
            </a:pPr>
            <a:r>
              <a:rPr lang="en-US" sz="2100" dirty="0"/>
              <a:t>   </a:t>
            </a:r>
          </a:p>
        </p:txBody>
      </p:sp>
      <p:pic>
        <p:nvPicPr>
          <p:cNvPr id="49157" name="Picture 5" descr="Optical Illusion"/>
          <p:cNvPicPr>
            <a:picLocks noChangeAspect="1" noChangeArrowheads="1"/>
          </p:cNvPicPr>
          <p:nvPr/>
        </p:nvPicPr>
        <p:blipFill>
          <a:blip r:embed="rId3" cstate="print"/>
          <a:srcRect/>
          <a:stretch>
            <a:fillRect/>
          </a:stretch>
        </p:blipFill>
        <p:spPr bwMode="auto">
          <a:xfrm>
            <a:off x="52710" y="360608"/>
            <a:ext cx="7948290" cy="5902080"/>
          </a:xfrm>
          <a:prstGeom prst="rect">
            <a:avLst/>
          </a:prstGeom>
          <a:ln>
            <a:noFill/>
          </a:ln>
          <a:effectLst>
            <a:outerShdw blurRad="292100" dist="139700" dir="2700000" algn="tl" rotWithShape="0">
              <a:srgbClr val="333333">
                <a:alpha val="65000"/>
              </a:srgbClr>
            </a:outerShdw>
          </a:effectLst>
        </p:spPr>
      </p:pic>
      <p:sp>
        <p:nvSpPr>
          <p:cNvPr id="49158" name="Text Box 6"/>
          <p:cNvSpPr txBox="1">
            <a:spLocks noChangeArrowheads="1"/>
          </p:cNvSpPr>
          <p:nvPr/>
        </p:nvSpPr>
        <p:spPr bwMode="auto">
          <a:xfrm>
            <a:off x="4648200" y="6262688"/>
            <a:ext cx="3359150" cy="366712"/>
          </a:xfrm>
          <a:prstGeom prst="rect">
            <a:avLst/>
          </a:prstGeom>
          <a:noFill/>
          <a:ln w="9525">
            <a:noFill/>
            <a:miter lim="800000"/>
            <a:headEnd/>
            <a:tailEnd/>
          </a:ln>
          <a:effectLst/>
        </p:spPr>
        <p:txBody>
          <a:bodyPr wrap="none">
            <a:spAutoFit/>
          </a:bodyPr>
          <a:lstStyle/>
          <a:p>
            <a:r>
              <a:rPr lang="en-US"/>
              <a:t>Count the number of black dots</a:t>
            </a:r>
          </a:p>
        </p:txBody>
      </p:sp>
      <p:grpSp>
        <p:nvGrpSpPr>
          <p:cNvPr id="49161" name="Group 9"/>
          <p:cNvGrpSpPr>
            <a:grpSpLocks/>
          </p:cNvGrpSpPr>
          <p:nvPr/>
        </p:nvGrpSpPr>
        <p:grpSpPr bwMode="auto">
          <a:xfrm>
            <a:off x="4800600" y="3886200"/>
            <a:ext cx="3200400" cy="2362200"/>
            <a:chOff x="3024" y="2448"/>
            <a:chExt cx="2016" cy="1488"/>
          </a:xfrm>
        </p:grpSpPr>
        <p:sp>
          <p:nvSpPr>
            <p:cNvPr id="49159" name="Line 7"/>
            <p:cNvSpPr>
              <a:spLocks noChangeShapeType="1"/>
            </p:cNvSpPr>
            <p:nvPr/>
          </p:nvSpPr>
          <p:spPr bwMode="auto">
            <a:xfrm>
              <a:off x="3024" y="2448"/>
              <a:ext cx="2016" cy="1488"/>
            </a:xfrm>
            <a:prstGeom prst="line">
              <a:avLst/>
            </a:prstGeom>
            <a:noFill/>
            <a:ln w="76200">
              <a:solidFill>
                <a:srgbClr val="FF0000"/>
              </a:solidFill>
              <a:round/>
              <a:headEnd/>
              <a:tailEnd/>
            </a:ln>
            <a:effectLst/>
          </p:spPr>
          <p:txBody>
            <a:bodyPr/>
            <a:lstStyle/>
            <a:p>
              <a:endParaRPr lang="en-US"/>
            </a:p>
          </p:txBody>
        </p:sp>
        <p:sp>
          <p:nvSpPr>
            <p:cNvPr id="49160" name="Line 8"/>
            <p:cNvSpPr>
              <a:spLocks noChangeShapeType="1"/>
            </p:cNvSpPr>
            <p:nvPr/>
          </p:nvSpPr>
          <p:spPr bwMode="auto">
            <a:xfrm flipV="1">
              <a:off x="3024" y="2448"/>
              <a:ext cx="2016" cy="1488"/>
            </a:xfrm>
            <a:prstGeom prst="line">
              <a:avLst/>
            </a:prstGeom>
            <a:noFill/>
            <a:ln w="7620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anim calcmode="lin" valueType="num">
                                      <p:cBhvr>
                                        <p:cTn id="7" dur="500" fill="hold"/>
                                        <p:tgtEl>
                                          <p:spTgt spid="49161"/>
                                        </p:tgtEl>
                                        <p:attrNameLst>
                                          <p:attrName>ppt_w</p:attrName>
                                        </p:attrNameLst>
                                      </p:cBhvr>
                                      <p:tavLst>
                                        <p:tav tm="0">
                                          <p:val>
                                            <p:fltVal val="0"/>
                                          </p:val>
                                        </p:tav>
                                        <p:tav tm="100000">
                                          <p:val>
                                            <p:strVal val="#ppt_w"/>
                                          </p:val>
                                        </p:tav>
                                      </p:tavLst>
                                    </p:anim>
                                    <p:anim calcmode="lin" valueType="num">
                                      <p:cBhvr>
                                        <p:cTn id="8" dur="500" fill="hold"/>
                                        <p:tgtEl>
                                          <p:spTgt spid="49161"/>
                                        </p:tgtEl>
                                        <p:attrNameLst>
                                          <p:attrName>ppt_h</p:attrName>
                                        </p:attrNameLst>
                                      </p:cBhvr>
                                      <p:tavLst>
                                        <p:tav tm="0">
                                          <p:val>
                                            <p:fltVal val="0"/>
                                          </p:val>
                                        </p:tav>
                                        <p:tav tm="100000">
                                          <p:val>
                                            <p:strVal val="#ppt_h"/>
                                          </p:val>
                                        </p:tav>
                                      </p:tavLst>
                                    </p:anim>
                                    <p:anim calcmode="lin" valueType="num">
                                      <p:cBhvr>
                                        <p:cTn id="9" dur="500" fill="hold"/>
                                        <p:tgtEl>
                                          <p:spTgt spid="49161"/>
                                        </p:tgtEl>
                                        <p:attrNameLst>
                                          <p:attrName>style.rotation</p:attrName>
                                        </p:attrNameLst>
                                      </p:cBhvr>
                                      <p:tavLst>
                                        <p:tav tm="0">
                                          <p:val>
                                            <p:fltVal val="360"/>
                                          </p:val>
                                        </p:tav>
                                        <p:tav tm="100000">
                                          <p:val>
                                            <p:fltVal val="0"/>
                                          </p:val>
                                        </p:tav>
                                      </p:tavLst>
                                    </p:anim>
                                    <p:animEffect transition="in" filter="fade">
                                      <p:cBhvr>
                                        <p:cTn id="10"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smtClean="0"/>
              <a:t>World Line</a:t>
            </a:r>
            <a:endParaRPr lang="en-US" dirty="0"/>
          </a:p>
        </p:txBody>
      </p:sp>
      <p:sp>
        <p:nvSpPr>
          <p:cNvPr id="59395" name="Rectangle 3"/>
          <p:cNvSpPr>
            <a:spLocks noGrp="1" noChangeArrowheads="1"/>
          </p:cNvSpPr>
          <p:nvPr>
            <p:ph type="body" idx="1"/>
          </p:nvPr>
        </p:nvSpPr>
        <p:spPr>
          <a:xfrm>
            <a:off x="228600" y="1524000"/>
            <a:ext cx="4800600" cy="1143000"/>
          </a:xfrm>
        </p:spPr>
        <p:txBody>
          <a:bodyPr/>
          <a:lstStyle/>
          <a:p>
            <a:r>
              <a:rPr lang="en-US" sz="2000" dirty="0" smtClean="0"/>
              <a:t>A curve in </a:t>
            </a:r>
            <a:r>
              <a:rPr lang="en-US" sz="2000" i="1" dirty="0" smtClean="0"/>
              <a:t>space-time</a:t>
            </a:r>
            <a:r>
              <a:rPr lang="en-US" sz="2000" dirty="0" smtClean="0"/>
              <a:t> which traces out the </a:t>
            </a:r>
            <a:r>
              <a:rPr lang="en-US" sz="2000" dirty="0"/>
              <a:t>history (time)</a:t>
            </a:r>
            <a:r>
              <a:rPr lang="en-US" sz="2000" dirty="0" smtClean="0"/>
              <a:t> </a:t>
            </a:r>
            <a:r>
              <a:rPr lang="en-US" sz="2000" dirty="0" smtClean="0"/>
              <a:t>of an object. </a:t>
            </a:r>
          </a:p>
        </p:txBody>
      </p:sp>
      <p:pic>
        <p:nvPicPr>
          <p:cNvPr id="138242" name="Picture 2" descr="File:Minkowski diagram - photon.png">
            <a:hlinkClick r:id="rId3"/>
          </p:cNvPr>
          <p:cNvPicPr>
            <a:picLocks noChangeAspect="1" noChangeArrowheads="1"/>
          </p:cNvPicPr>
          <p:nvPr/>
        </p:nvPicPr>
        <p:blipFill>
          <a:blip r:embed="rId4" cstate="print"/>
          <a:srcRect/>
          <a:stretch>
            <a:fillRect/>
          </a:stretch>
        </p:blipFill>
        <p:spPr bwMode="auto">
          <a:xfrm>
            <a:off x="228600" y="2667000"/>
            <a:ext cx="3810000" cy="3810000"/>
          </a:xfrm>
          <a:prstGeom prst="rect">
            <a:avLst/>
          </a:prstGeom>
          <a:noFill/>
        </p:spPr>
      </p:pic>
      <p:pic>
        <p:nvPicPr>
          <p:cNvPr id="138244" name="Picture 4" descr="File:Worldlines1.jpg">
            <a:hlinkClick r:id="rId5"/>
          </p:cNvPr>
          <p:cNvPicPr>
            <a:picLocks noChangeAspect="1" noChangeArrowheads="1"/>
          </p:cNvPicPr>
          <p:nvPr/>
        </p:nvPicPr>
        <p:blipFill>
          <a:blip r:embed="rId6" cstate="print"/>
          <a:srcRect/>
          <a:stretch>
            <a:fillRect/>
          </a:stretch>
        </p:blipFill>
        <p:spPr bwMode="auto">
          <a:xfrm>
            <a:off x="4038600" y="3048000"/>
            <a:ext cx="4625368" cy="2971800"/>
          </a:xfrm>
          <a:prstGeom prst="rect">
            <a:avLst/>
          </a:prstGeom>
          <a:noFill/>
        </p:spPr>
      </p:pic>
      <p:sp>
        <p:nvSpPr>
          <p:cNvPr id="6" name="TextBox 5"/>
          <p:cNvSpPr txBox="1"/>
          <p:nvPr/>
        </p:nvSpPr>
        <p:spPr>
          <a:xfrm>
            <a:off x="2590800" y="381000"/>
            <a:ext cx="6210354" cy="276999"/>
          </a:xfrm>
          <a:prstGeom prst="rect">
            <a:avLst/>
          </a:prstGeom>
          <a:noFill/>
        </p:spPr>
        <p:txBody>
          <a:bodyPr wrap="none" rtlCol="0">
            <a:spAutoFit/>
          </a:bodyPr>
          <a:lstStyle/>
          <a:p>
            <a:r>
              <a:rPr lang="en-US" sz="1200" dirty="0" smtClean="0">
                <a:hlinkClick r:id="rId7"/>
              </a:rPr>
              <a:t>http://upload.wikimedia.org/wikipedia/commons/e/e4/orentz_transform_of_world_line.gif</a:t>
            </a:r>
            <a:endParaRPr lang="en-US" sz="1200" dirty="0"/>
          </a:p>
        </p:txBody>
      </p:sp>
      <p:cxnSp>
        <p:nvCxnSpPr>
          <p:cNvPr id="8" name="Straight Connector 7"/>
          <p:cNvCxnSpPr/>
          <p:nvPr/>
        </p:nvCxnSpPr>
        <p:spPr>
          <a:xfrm flipV="1">
            <a:off x="4191000" y="3276600"/>
            <a:ext cx="4191000" cy="25908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05600" y="1981200"/>
            <a:ext cx="1595309" cy="369332"/>
          </a:xfrm>
          <a:prstGeom prst="rect">
            <a:avLst/>
          </a:prstGeom>
          <a:noFill/>
        </p:spPr>
        <p:txBody>
          <a:bodyPr wrap="none" rtlCol="0">
            <a:spAutoFit/>
          </a:bodyPr>
          <a:lstStyle/>
          <a:p>
            <a:r>
              <a:rPr lang="en-US" dirty="0" smtClean="0"/>
              <a:t>Speed of light</a:t>
            </a:r>
            <a:endParaRPr lang="en-US" dirty="0"/>
          </a:p>
        </p:txBody>
      </p:sp>
      <p:sp>
        <p:nvSpPr>
          <p:cNvPr id="12" name="TextBox 11"/>
          <p:cNvSpPr txBox="1"/>
          <p:nvPr/>
        </p:nvSpPr>
        <p:spPr>
          <a:xfrm>
            <a:off x="7010400" y="5562600"/>
            <a:ext cx="1446230" cy="369332"/>
          </a:xfrm>
          <a:prstGeom prst="rect">
            <a:avLst/>
          </a:prstGeom>
          <a:noFill/>
        </p:spPr>
        <p:txBody>
          <a:bodyPr wrap="none" rtlCol="0">
            <a:spAutoFit/>
          </a:bodyPr>
          <a:lstStyle/>
          <a:p>
            <a:r>
              <a:rPr lang="en-US" dirty="0" smtClean="0"/>
              <a:t>“Impossible”</a:t>
            </a:r>
            <a:endParaRPr lang="en-US" dirty="0"/>
          </a:p>
        </p:txBody>
      </p:sp>
      <p:cxnSp>
        <p:nvCxnSpPr>
          <p:cNvPr id="14" name="Straight Arrow Connector 13"/>
          <p:cNvCxnSpPr/>
          <p:nvPr/>
        </p:nvCxnSpPr>
        <p:spPr>
          <a:xfrm rot="5400000" flipH="1" flipV="1">
            <a:off x="6742906" y="4838700"/>
            <a:ext cx="12961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7162800" y="2514600"/>
            <a:ext cx="10668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533400" y="3048000"/>
            <a:ext cx="3276600" cy="3200400"/>
          </a:xfrm>
          <a:prstGeom prst="line">
            <a:avLst/>
          </a:prstGeom>
          <a:ln w="19050">
            <a:solidFill>
              <a:srgbClr val="FFCC00">
                <a:alpha val="49000"/>
              </a:srgb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1597176" y="3124200"/>
            <a:ext cx="1323219" cy="3200400"/>
          </a:xfrm>
          <a:custGeom>
            <a:avLst/>
            <a:gdLst>
              <a:gd name="connsiteX0" fmla="*/ 161472 w 1155700"/>
              <a:gd name="connsiteY0" fmla="*/ 2982685 h 2982685"/>
              <a:gd name="connsiteX1" fmla="*/ 1141186 w 1155700"/>
              <a:gd name="connsiteY1" fmla="*/ 1883228 h 2982685"/>
              <a:gd name="connsiteX2" fmla="*/ 74386 w 1155700"/>
              <a:gd name="connsiteY2" fmla="*/ 1023257 h 2982685"/>
              <a:gd name="connsiteX3" fmla="*/ 694872 w 1155700"/>
              <a:gd name="connsiteY3" fmla="*/ 0 h 2982685"/>
              <a:gd name="connsiteX0" fmla="*/ 161774 w 1157816"/>
              <a:gd name="connsiteY0" fmla="*/ 2982685 h 2982685"/>
              <a:gd name="connsiteX1" fmla="*/ 1143302 w 1157816"/>
              <a:gd name="connsiteY1" fmla="*/ 1981200 h 2982685"/>
              <a:gd name="connsiteX2" fmla="*/ 74688 w 1157816"/>
              <a:gd name="connsiteY2" fmla="*/ 1023257 h 2982685"/>
              <a:gd name="connsiteX3" fmla="*/ 695174 w 1157816"/>
              <a:gd name="connsiteY3" fmla="*/ 0 h 2982685"/>
              <a:gd name="connsiteX0" fmla="*/ 175986 w 709386"/>
              <a:gd name="connsiteY0" fmla="*/ 2982685 h 2982685"/>
              <a:gd name="connsiteX1" fmla="*/ 88900 w 709386"/>
              <a:gd name="connsiteY1" fmla="*/ 1023257 h 2982685"/>
              <a:gd name="connsiteX2" fmla="*/ 709386 w 709386"/>
              <a:gd name="connsiteY2" fmla="*/ 0 h 2982685"/>
              <a:gd name="connsiteX0" fmla="*/ 161774 w 1052588"/>
              <a:gd name="connsiteY0" fmla="*/ 2982685 h 2982685"/>
              <a:gd name="connsiteX1" fmla="*/ 74688 w 1052588"/>
              <a:gd name="connsiteY1" fmla="*/ 1023257 h 2982685"/>
              <a:gd name="connsiteX2" fmla="*/ 695174 w 1052588"/>
              <a:gd name="connsiteY2" fmla="*/ 0 h 2982685"/>
              <a:gd name="connsiteX0" fmla="*/ 314174 w 1204988"/>
              <a:gd name="connsiteY0" fmla="*/ 2982685 h 2982685"/>
              <a:gd name="connsiteX1" fmla="*/ 227088 w 1204988"/>
              <a:gd name="connsiteY1" fmla="*/ 1023257 h 2982685"/>
              <a:gd name="connsiteX2" fmla="*/ 847574 w 1204988"/>
              <a:gd name="connsiteY2" fmla="*/ 0 h 2982685"/>
              <a:gd name="connsiteX0" fmla="*/ 18143 w 1367971"/>
              <a:gd name="connsiteY0" fmla="*/ 2982685 h 2982685"/>
              <a:gd name="connsiteX1" fmla="*/ 390071 w 1367971"/>
              <a:gd name="connsiteY1" fmla="*/ 1371600 h 2982685"/>
              <a:gd name="connsiteX2" fmla="*/ 551543 w 1367971"/>
              <a:gd name="connsiteY2" fmla="*/ 0 h 2982685"/>
              <a:gd name="connsiteX0" fmla="*/ 0 w 1349828"/>
              <a:gd name="connsiteY0" fmla="*/ 2982685 h 2982685"/>
              <a:gd name="connsiteX1" fmla="*/ 371928 w 1349828"/>
              <a:gd name="connsiteY1" fmla="*/ 1371600 h 2982685"/>
              <a:gd name="connsiteX2" fmla="*/ 533400 w 1349828"/>
              <a:gd name="connsiteY2" fmla="*/ 0 h 2982685"/>
              <a:gd name="connsiteX0" fmla="*/ 0 w 1282701"/>
              <a:gd name="connsiteY0" fmla="*/ 3200400 h 3200400"/>
              <a:gd name="connsiteX1" fmla="*/ 304801 w 1282701"/>
              <a:gd name="connsiteY1" fmla="*/ 1371600 h 3200400"/>
              <a:gd name="connsiteX2" fmla="*/ 466273 w 1282701"/>
              <a:gd name="connsiteY2" fmla="*/ 0 h 3200400"/>
              <a:gd name="connsiteX0" fmla="*/ 0 w 1282701"/>
              <a:gd name="connsiteY0" fmla="*/ 3200400 h 3200400"/>
              <a:gd name="connsiteX1" fmla="*/ 304801 w 1282701"/>
              <a:gd name="connsiteY1" fmla="*/ 1371600 h 3200400"/>
              <a:gd name="connsiteX2" fmla="*/ 466273 w 1282701"/>
              <a:gd name="connsiteY2" fmla="*/ 0 h 3200400"/>
              <a:gd name="connsiteX0" fmla="*/ 0 w 466273"/>
              <a:gd name="connsiteY0" fmla="*/ 3200400 h 3200400"/>
              <a:gd name="connsiteX1" fmla="*/ 466273 w 466273"/>
              <a:gd name="connsiteY1" fmla="*/ 0 h 3200400"/>
              <a:gd name="connsiteX0" fmla="*/ 0 w 1167795"/>
              <a:gd name="connsiteY0" fmla="*/ 3200400 h 3200400"/>
              <a:gd name="connsiteX1" fmla="*/ 466273 w 1167795"/>
              <a:gd name="connsiteY1" fmla="*/ 0 h 3200400"/>
              <a:gd name="connsiteX0" fmla="*/ 155424 w 1323219"/>
              <a:gd name="connsiteY0" fmla="*/ 3200400 h 3200400"/>
              <a:gd name="connsiteX1" fmla="*/ 155424 w 1323219"/>
              <a:gd name="connsiteY1" fmla="*/ 0 h 3200400"/>
            </a:gdLst>
            <a:ahLst/>
            <a:cxnLst>
              <a:cxn ang="0">
                <a:pos x="connsiteX0" y="connsiteY0"/>
              </a:cxn>
              <a:cxn ang="0">
                <a:pos x="connsiteX1" y="connsiteY1"/>
              </a:cxn>
            </a:cxnLst>
            <a:rect l="l" t="t" r="r" b="b"/>
            <a:pathLst>
              <a:path w="1323219" h="3200400">
                <a:moveTo>
                  <a:pt x="155424" y="3200400"/>
                </a:moveTo>
                <a:cubicBezTo>
                  <a:pt x="1323219" y="1861457"/>
                  <a:pt x="0" y="1066800"/>
                  <a:pt x="155424" y="0"/>
                </a:cubicBezTo>
              </a:path>
            </a:pathLst>
          </a:cu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Example: How to measure a pen</a:t>
            </a:r>
          </a:p>
        </p:txBody>
      </p:sp>
      <p:sp>
        <p:nvSpPr>
          <p:cNvPr id="48131" name="Rectangle 3"/>
          <p:cNvSpPr>
            <a:spLocks noGrp="1" noChangeArrowheads="1"/>
          </p:cNvSpPr>
          <p:nvPr>
            <p:ph type="body" idx="1"/>
          </p:nvPr>
        </p:nvSpPr>
        <p:spPr>
          <a:xfrm>
            <a:off x="304800" y="3733800"/>
            <a:ext cx="8382000" cy="2971800"/>
          </a:xfrm>
        </p:spPr>
        <p:txBody>
          <a:bodyPr>
            <a:normAutofit/>
          </a:bodyPr>
          <a:lstStyle/>
          <a:p>
            <a:r>
              <a:rPr lang="en-US" sz="2400" dirty="0"/>
              <a:t>At rest</a:t>
            </a:r>
          </a:p>
          <a:p>
            <a:r>
              <a:rPr lang="en-US" sz="2400" dirty="0"/>
              <a:t>In a moving frame</a:t>
            </a:r>
          </a:p>
          <a:p>
            <a:pPr lvl="1"/>
            <a:r>
              <a:rPr lang="en-US" sz="2400" dirty="0"/>
              <a:t>Make marks on a ruler at the same time as the pen flies by</a:t>
            </a:r>
          </a:p>
          <a:p>
            <a:pPr lvl="1"/>
            <a:r>
              <a:rPr lang="en-US" sz="2400" dirty="0"/>
              <a:t>If the mark at the front is made before the mark at the back, the pen is measured to be shorter than it “actually is</a:t>
            </a:r>
            <a:r>
              <a:rPr lang="en-US" sz="2400" dirty="0" smtClean="0"/>
              <a:t>”.</a:t>
            </a:r>
            <a:endParaRPr lang="en-US" sz="2400" dirty="0" smtClean="0"/>
          </a:p>
        </p:txBody>
      </p:sp>
      <p:pic>
        <p:nvPicPr>
          <p:cNvPr id="112643" name="Picture 3"/>
          <p:cNvPicPr>
            <a:picLocks noChangeAspect="1" noChangeArrowheads="1"/>
          </p:cNvPicPr>
          <p:nvPr/>
        </p:nvPicPr>
        <p:blipFill>
          <a:blip r:embed="rId3" cstate="print"/>
          <a:srcRect/>
          <a:stretch>
            <a:fillRect/>
          </a:stretch>
        </p:blipFill>
        <p:spPr bwMode="auto">
          <a:xfrm>
            <a:off x="0" y="1371600"/>
            <a:ext cx="9144000" cy="1722477"/>
          </a:xfrm>
          <a:prstGeom prst="rect">
            <a:avLst/>
          </a:prstGeom>
          <a:noFill/>
          <a:ln w="9525">
            <a:noFill/>
            <a:miter lim="800000"/>
            <a:headEnd/>
            <a:tailEnd/>
          </a:ln>
          <a:effectLst/>
        </p:spPr>
      </p:pic>
      <p:pic>
        <p:nvPicPr>
          <p:cNvPr id="112644" name="Picture 4">
            <a:hlinkClick r:id="rId4"/>
          </p:cNvPr>
          <p:cNvPicPr>
            <a:picLocks noChangeAspect="1" noChangeArrowheads="1"/>
          </p:cNvPicPr>
          <p:nvPr/>
        </p:nvPicPr>
        <p:blipFill>
          <a:blip r:embed="rId5" cstate="print"/>
          <a:srcRect/>
          <a:stretch>
            <a:fillRect/>
          </a:stretch>
        </p:blipFill>
        <p:spPr bwMode="auto">
          <a:xfrm>
            <a:off x="152400" y="3048000"/>
            <a:ext cx="2730500" cy="346663"/>
          </a:xfrm>
          <a:prstGeom prst="rect">
            <a:avLst/>
          </a:prstGeom>
          <a:noFill/>
          <a:ln w="9525">
            <a:noFill/>
            <a:miter lim="800000"/>
            <a:headEnd/>
            <a:tailEnd/>
          </a:ln>
          <a:effectLst/>
        </p:spPr>
      </p:pic>
      <p:sp>
        <p:nvSpPr>
          <p:cNvPr id="6" name="Rectangle 5"/>
          <p:cNvSpPr/>
          <p:nvPr/>
        </p:nvSpPr>
        <p:spPr>
          <a:xfrm>
            <a:off x="3505200" y="2590800"/>
            <a:ext cx="76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1200" y="2590800"/>
            <a:ext cx="76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3.33333E-6 L 0.58264 0.00301 " pathEditMode="relative" rAng="0" ptsTypes="AA">
                                      <p:cBhvr>
                                        <p:cTn id="6" dur="5000" fill="hold"/>
                                        <p:tgtEl>
                                          <p:spTgt spid="112644"/>
                                        </p:tgtEl>
                                        <p:attrNameLst>
                                          <p:attrName>ppt_x</p:attrName>
                                          <p:attrName>ppt_y</p:attrName>
                                        </p:attrNameLst>
                                      </p:cBhvr>
                                      <p:rCtr x="29100" y="100"/>
                                    </p:animMotion>
                                  </p:childTnLst>
                                </p:cTn>
                              </p:par>
                              <p:par>
                                <p:cTn id="7" presetID="53"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Effect transition="in" filter="fade">
                                      <p:cBhvr>
                                        <p:cTn id="11" dur="1000"/>
                                        <p:tgtEl>
                                          <p:spTgt spid="6"/>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fltVal val="0"/>
                                          </p:val>
                                        </p:tav>
                                        <p:tav tm="100000">
                                          <p:val>
                                            <p:strVal val="#ppt_w"/>
                                          </p:val>
                                        </p:tav>
                                      </p:tavLst>
                                    </p:anim>
                                    <p:anim calcmode="lin" valueType="num">
                                      <p:cBhvr>
                                        <p:cTn id="15" dur="3000" fill="hold"/>
                                        <p:tgtEl>
                                          <p:spTgt spid="7"/>
                                        </p:tgtEl>
                                        <p:attrNameLst>
                                          <p:attrName>ppt_h</p:attrName>
                                        </p:attrNameLst>
                                      </p:cBhvr>
                                      <p:tavLst>
                                        <p:tav tm="0">
                                          <p:val>
                                            <p:fltVal val="0"/>
                                          </p:val>
                                        </p:tav>
                                        <p:tav tm="100000">
                                          <p:val>
                                            <p:strVal val="#ppt_h"/>
                                          </p:val>
                                        </p:tav>
                                      </p:tavLst>
                                    </p:anim>
                                    <p:animEffect transition="in" filter="fade">
                                      <p:cBhvr>
                                        <p:cTn id="16"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Example: How to measure a pen</a:t>
            </a:r>
          </a:p>
        </p:txBody>
      </p:sp>
      <p:sp>
        <p:nvSpPr>
          <p:cNvPr id="48131" name="Rectangle 3"/>
          <p:cNvSpPr>
            <a:spLocks noGrp="1" noChangeArrowheads="1"/>
          </p:cNvSpPr>
          <p:nvPr>
            <p:ph type="body" idx="1"/>
          </p:nvPr>
        </p:nvSpPr>
        <p:spPr>
          <a:xfrm>
            <a:off x="1489656" y="4377744"/>
            <a:ext cx="5902817" cy="838200"/>
          </a:xfrm>
        </p:spPr>
        <p:txBody>
          <a:bodyPr>
            <a:normAutofit/>
          </a:bodyPr>
          <a:lstStyle/>
          <a:p>
            <a:r>
              <a:rPr lang="en-US" sz="2800" dirty="0" smtClean="0"/>
              <a:t>Time </a:t>
            </a:r>
            <a:r>
              <a:rPr lang="en-US" sz="2800" dirty="0" smtClean="0"/>
              <a:t>and space are connected!</a:t>
            </a:r>
            <a:endParaRPr lang="en-US" sz="2800" dirty="0"/>
          </a:p>
        </p:txBody>
      </p:sp>
      <p:pic>
        <p:nvPicPr>
          <p:cNvPr id="112643" name="Picture 3"/>
          <p:cNvPicPr>
            <a:picLocks noChangeAspect="1" noChangeArrowheads="1"/>
          </p:cNvPicPr>
          <p:nvPr/>
        </p:nvPicPr>
        <p:blipFill>
          <a:blip r:embed="rId3" cstate="print"/>
          <a:srcRect/>
          <a:stretch>
            <a:fillRect/>
          </a:stretch>
        </p:blipFill>
        <p:spPr bwMode="auto">
          <a:xfrm>
            <a:off x="0" y="1371600"/>
            <a:ext cx="9144000" cy="1722477"/>
          </a:xfrm>
          <a:prstGeom prst="rect">
            <a:avLst/>
          </a:prstGeom>
          <a:noFill/>
          <a:ln w="9525">
            <a:noFill/>
            <a:miter lim="800000"/>
            <a:headEnd/>
            <a:tailEnd/>
          </a:ln>
          <a:effectLst/>
        </p:spPr>
      </p:pic>
      <p:pic>
        <p:nvPicPr>
          <p:cNvPr id="112644" name="Picture 4">
            <a:hlinkClick r:id="rId4"/>
          </p:cNvPr>
          <p:cNvPicPr>
            <a:picLocks noChangeAspect="1" noChangeArrowheads="1"/>
          </p:cNvPicPr>
          <p:nvPr/>
        </p:nvPicPr>
        <p:blipFill>
          <a:blip r:embed="rId5" cstate="print"/>
          <a:srcRect/>
          <a:stretch>
            <a:fillRect/>
          </a:stretch>
        </p:blipFill>
        <p:spPr bwMode="auto">
          <a:xfrm>
            <a:off x="2019300" y="3048000"/>
            <a:ext cx="1562100" cy="346663"/>
          </a:xfrm>
          <a:prstGeom prst="rect">
            <a:avLst/>
          </a:prstGeom>
          <a:noFill/>
          <a:ln w="9525">
            <a:noFill/>
            <a:miter lim="800000"/>
            <a:headEnd/>
            <a:tailEnd/>
          </a:ln>
          <a:effectLst/>
        </p:spPr>
      </p:pic>
      <p:sp>
        <p:nvSpPr>
          <p:cNvPr id="6" name="Rectangle 5"/>
          <p:cNvSpPr/>
          <p:nvPr/>
        </p:nvSpPr>
        <p:spPr>
          <a:xfrm>
            <a:off x="3505200" y="2590800"/>
            <a:ext cx="76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81200" y="2590800"/>
            <a:ext cx="76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850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be 12"/>
          <p:cNvSpPr/>
          <p:nvPr/>
        </p:nvSpPr>
        <p:spPr>
          <a:xfrm>
            <a:off x="1066800" y="5638800"/>
            <a:ext cx="3200400" cy="1066800"/>
          </a:xfrm>
          <a:prstGeom prst="cub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1752600" y="5334000"/>
            <a:ext cx="381000" cy="4572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p:cNvSpPr>
            <a:spLocks noGrp="1" noChangeArrowheads="1"/>
          </p:cNvSpPr>
          <p:nvPr>
            <p:ph type="title"/>
          </p:nvPr>
        </p:nvSpPr>
        <p:spPr/>
        <p:txBody>
          <a:bodyPr/>
          <a:lstStyle/>
          <a:p>
            <a:r>
              <a:rPr lang="en-US" dirty="0" smtClean="0"/>
              <a:t>Review</a:t>
            </a:r>
            <a:endParaRPr lang="en-US" dirty="0"/>
          </a:p>
        </p:txBody>
      </p:sp>
      <p:sp>
        <p:nvSpPr>
          <p:cNvPr id="10" name="TextBox 9"/>
          <p:cNvSpPr txBox="1"/>
          <p:nvPr/>
        </p:nvSpPr>
        <p:spPr>
          <a:xfrm>
            <a:off x="533400" y="1676400"/>
            <a:ext cx="4931158" cy="1754326"/>
          </a:xfrm>
          <a:prstGeom prst="rect">
            <a:avLst/>
          </a:prstGeom>
          <a:noFill/>
        </p:spPr>
        <p:txBody>
          <a:bodyPr wrap="none" rtlCol="0">
            <a:spAutoFit/>
          </a:bodyPr>
          <a:lstStyle/>
          <a:p>
            <a:pPr>
              <a:buFont typeface="Wingdings" pitchFamily="2" charset="2"/>
              <a:buChar char="q"/>
            </a:pPr>
            <a:r>
              <a:rPr lang="en-US" sz="3600" dirty="0" smtClean="0"/>
              <a:t>Pressure</a:t>
            </a:r>
          </a:p>
          <a:p>
            <a:pPr>
              <a:buFont typeface="Wingdings" pitchFamily="2" charset="2"/>
              <a:buChar char="q"/>
            </a:pPr>
            <a:r>
              <a:rPr lang="en-US" sz="3600" dirty="0" smtClean="0"/>
              <a:t>Archimedes Principle</a:t>
            </a:r>
          </a:p>
          <a:p>
            <a:pPr>
              <a:buFont typeface="Wingdings" pitchFamily="2" charset="2"/>
              <a:buChar char="q"/>
            </a:pPr>
            <a:r>
              <a:rPr lang="en-US" sz="3600" dirty="0" smtClean="0"/>
              <a:t>Density</a:t>
            </a:r>
            <a:endParaRPr lang="en-US" sz="3600" dirty="0"/>
          </a:p>
        </p:txBody>
      </p:sp>
      <p:sp>
        <p:nvSpPr>
          <p:cNvPr id="11" name="Can 10"/>
          <p:cNvSpPr/>
          <p:nvPr/>
        </p:nvSpPr>
        <p:spPr>
          <a:xfrm>
            <a:off x="1371600" y="3962400"/>
            <a:ext cx="1143000" cy="15240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2743200" y="4343400"/>
            <a:ext cx="1143000" cy="15240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3124200" y="4038600"/>
            <a:ext cx="381000" cy="4572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6553200" y="2667000"/>
            <a:ext cx="381000" cy="4572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7391400" y="1676400"/>
            <a:ext cx="1143000" cy="1524000"/>
          </a:xfrm>
          <a:prstGeom prst="can">
            <a:avLst/>
          </a:prstGeom>
          <a:solidFill>
            <a:schemeClr val="accent3">
              <a:lumMod val="6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3"/>
          <p:cNvGrpSpPr/>
          <p:nvPr/>
        </p:nvGrpSpPr>
        <p:grpSpPr>
          <a:xfrm>
            <a:off x="2971800" y="1600200"/>
            <a:ext cx="304800" cy="457200"/>
            <a:chOff x="3276600" y="1447800"/>
            <a:chExt cx="381000" cy="762000"/>
          </a:xfrm>
        </p:grpSpPr>
        <p:cxnSp>
          <p:nvCxnSpPr>
            <p:cNvPr id="21" name="Straight Connector 20"/>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553200" y="3429000"/>
            <a:ext cx="1608133" cy="369332"/>
          </a:xfrm>
          <a:prstGeom prst="rect">
            <a:avLst/>
          </a:prstGeom>
          <a:noFill/>
        </p:spPr>
        <p:txBody>
          <a:bodyPr wrap="none" rtlCol="0">
            <a:spAutoFit/>
          </a:bodyPr>
          <a:lstStyle/>
          <a:p>
            <a:r>
              <a:rPr lang="en-US" dirty="0" smtClean="0"/>
              <a:t>Iron Cylinders</a:t>
            </a:r>
            <a:endParaRPr lang="en-US" dirty="0"/>
          </a:p>
        </p:txBody>
      </p:sp>
      <p:sp>
        <p:nvSpPr>
          <p:cNvPr id="3" name="TextBox 2"/>
          <p:cNvSpPr txBox="1"/>
          <p:nvPr/>
        </p:nvSpPr>
        <p:spPr>
          <a:xfrm>
            <a:off x="5335044" y="5468034"/>
            <a:ext cx="3198311" cy="646331"/>
          </a:xfrm>
          <a:prstGeom prst="rect">
            <a:avLst/>
          </a:prstGeom>
          <a:noFill/>
        </p:spPr>
        <p:txBody>
          <a:bodyPr wrap="none" rtlCol="0">
            <a:spAutoFit/>
          </a:bodyPr>
          <a:lstStyle/>
          <a:p>
            <a:r>
              <a:rPr lang="en-US" dirty="0" smtClean="0"/>
              <a:t>Which exerts more force?</a:t>
            </a:r>
          </a:p>
          <a:p>
            <a:r>
              <a:rPr lang="en-US" dirty="0" smtClean="0"/>
              <a:t>Which exerts more pressure?</a:t>
            </a:r>
            <a:endParaRPr lang="en-US" dirty="0"/>
          </a:p>
        </p:txBody>
      </p:sp>
      <p:sp>
        <p:nvSpPr>
          <p:cNvPr id="4" name="TextBox 3"/>
          <p:cNvSpPr txBox="1"/>
          <p:nvPr/>
        </p:nvSpPr>
        <p:spPr>
          <a:xfrm>
            <a:off x="1773823" y="6172200"/>
            <a:ext cx="338554" cy="369332"/>
          </a:xfrm>
          <a:prstGeom prst="rect">
            <a:avLst/>
          </a:prstGeom>
          <a:noFill/>
        </p:spPr>
        <p:txBody>
          <a:bodyPr wrap="none" rtlCol="0">
            <a:spAutoFit/>
          </a:bodyPr>
          <a:lstStyle/>
          <a:p>
            <a:r>
              <a:rPr lang="en-US" dirty="0" smtClean="0"/>
              <a:t>A</a:t>
            </a:r>
            <a:endParaRPr lang="en-US" dirty="0"/>
          </a:p>
        </p:txBody>
      </p:sp>
      <p:sp>
        <p:nvSpPr>
          <p:cNvPr id="20" name="TextBox 19"/>
          <p:cNvSpPr txBox="1"/>
          <p:nvPr/>
        </p:nvSpPr>
        <p:spPr>
          <a:xfrm>
            <a:off x="3180814" y="6158746"/>
            <a:ext cx="338554" cy="369332"/>
          </a:xfrm>
          <a:prstGeom prst="rect">
            <a:avLst/>
          </a:prstGeom>
          <a:noFill/>
        </p:spPr>
        <p:txBody>
          <a:bodyPr wrap="none" rtlCol="0">
            <a:spAutoFit/>
          </a:bodyPr>
          <a:lstStyle/>
          <a:p>
            <a:r>
              <a:rPr lang="en-US" dirty="0" smtClean="0"/>
              <a:t>B</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3" name="Oval 9"/>
          <p:cNvSpPr>
            <a:spLocks noChangeArrowheads="1"/>
          </p:cNvSpPr>
          <p:nvPr/>
        </p:nvSpPr>
        <p:spPr bwMode="auto">
          <a:xfrm>
            <a:off x="4343400" y="4419600"/>
            <a:ext cx="304800" cy="304800"/>
          </a:xfrm>
          <a:prstGeom prst="ellipse">
            <a:avLst/>
          </a:prstGeom>
          <a:gradFill rotWithShape="1">
            <a:gsLst>
              <a:gs pos="0">
                <a:schemeClr val="bg1"/>
              </a:gs>
              <a:gs pos="100000">
                <a:srgbClr val="EAEAEA"/>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47106" name="Rectangle 2"/>
          <p:cNvSpPr>
            <a:spLocks noGrp="1" noChangeArrowheads="1"/>
          </p:cNvSpPr>
          <p:nvPr>
            <p:ph type="title"/>
          </p:nvPr>
        </p:nvSpPr>
        <p:spPr/>
        <p:txBody>
          <a:bodyPr/>
          <a:lstStyle/>
          <a:p>
            <a:r>
              <a:rPr lang="en-US"/>
              <a:t>Simultaneous events</a:t>
            </a:r>
          </a:p>
        </p:txBody>
      </p:sp>
      <p:sp>
        <p:nvSpPr>
          <p:cNvPr id="47107" name="Rectangle 3"/>
          <p:cNvSpPr>
            <a:spLocks noGrp="1" noChangeArrowheads="1"/>
          </p:cNvSpPr>
          <p:nvPr>
            <p:ph type="body" idx="1"/>
          </p:nvPr>
        </p:nvSpPr>
        <p:spPr>
          <a:xfrm>
            <a:off x="381000" y="1371600"/>
            <a:ext cx="8382000" cy="2057400"/>
          </a:xfrm>
        </p:spPr>
        <p:txBody>
          <a:bodyPr/>
          <a:lstStyle/>
          <a:p>
            <a:r>
              <a:rPr lang="en-US"/>
              <a:t>Two events are said to be simultaneous if light from the events reaches an observer located half way between the events at the same time.</a:t>
            </a:r>
          </a:p>
        </p:txBody>
      </p:sp>
      <p:sp>
        <p:nvSpPr>
          <p:cNvPr id="47108" name="AutoShape 4"/>
          <p:cNvSpPr>
            <a:spLocks noChangeArrowheads="1"/>
          </p:cNvSpPr>
          <p:nvPr/>
        </p:nvSpPr>
        <p:spPr bwMode="auto">
          <a:xfrm>
            <a:off x="914400" y="4267200"/>
            <a:ext cx="914400" cy="762000"/>
          </a:xfrm>
          <a:prstGeom prst="irregularSeal1">
            <a:avLst/>
          </a:prstGeom>
          <a:solidFill>
            <a:srgbClr val="FFFF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47109" name="AutoShape 5"/>
          <p:cNvSpPr>
            <a:spLocks noChangeArrowheads="1"/>
          </p:cNvSpPr>
          <p:nvPr/>
        </p:nvSpPr>
        <p:spPr bwMode="auto">
          <a:xfrm>
            <a:off x="7315200" y="4114800"/>
            <a:ext cx="914400" cy="762000"/>
          </a:xfrm>
          <a:prstGeom prst="irregularSeal1">
            <a:avLst/>
          </a:prstGeom>
          <a:solidFill>
            <a:srgbClr val="FFFF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47111" name="Oval 7"/>
          <p:cNvSpPr>
            <a:spLocks noChangeArrowheads="1"/>
          </p:cNvSpPr>
          <p:nvPr/>
        </p:nvSpPr>
        <p:spPr bwMode="auto">
          <a:xfrm>
            <a:off x="4419600" y="4495800"/>
            <a:ext cx="152400" cy="152400"/>
          </a:xfrm>
          <a:prstGeom prst="ellipse">
            <a:avLst/>
          </a:prstGeom>
          <a:gradFill rotWithShape="1">
            <a:gsLst>
              <a:gs pos="0">
                <a:schemeClr val="bg1"/>
              </a:gs>
              <a:gs pos="100000">
                <a:srgbClr val="0066FF"/>
              </a:gs>
            </a:gsLst>
            <a:path path="rect">
              <a:fillToRect r="100000" b="10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47114" name="Oval 10"/>
          <p:cNvSpPr>
            <a:spLocks noChangeArrowheads="1"/>
          </p:cNvSpPr>
          <p:nvPr/>
        </p:nvSpPr>
        <p:spPr bwMode="auto">
          <a:xfrm>
            <a:off x="4457700" y="4533900"/>
            <a:ext cx="76200" cy="76200"/>
          </a:xfrm>
          <a:prstGeom prst="ellipse">
            <a:avLst/>
          </a:prstGeom>
          <a:solidFill>
            <a:schemeClr val="tx1"/>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multaneous Events.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ight Clock.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Enough </a:t>
            </a:r>
            <a:r>
              <a:rPr lang="en-US" dirty="0" err="1" smtClean="0"/>
              <a:t>Gedankens</a:t>
            </a:r>
            <a:r>
              <a:rPr lang="en-US" dirty="0" smtClean="0"/>
              <a:t>, on </a:t>
            </a:r>
            <a:r>
              <a:rPr lang="en-US" dirty="0"/>
              <a:t>to reality…</a:t>
            </a:r>
          </a:p>
        </p:txBody>
      </p:sp>
      <p:sp>
        <p:nvSpPr>
          <p:cNvPr id="30723" name="Rectangle 3"/>
          <p:cNvSpPr>
            <a:spLocks noGrp="1" noChangeArrowheads="1"/>
          </p:cNvSpPr>
          <p:nvPr>
            <p:ph type="body" idx="1"/>
          </p:nvPr>
        </p:nvSpPr>
        <p:spPr>
          <a:xfrm>
            <a:off x="1219200" y="2057400"/>
            <a:ext cx="4038600" cy="1752600"/>
          </a:xfrm>
        </p:spPr>
        <p:txBody>
          <a:bodyPr/>
          <a:lstStyle/>
          <a:p>
            <a:r>
              <a:rPr lang="en-US" dirty="0"/>
              <a:t>Mu Mesons</a:t>
            </a:r>
          </a:p>
          <a:p>
            <a:r>
              <a:rPr lang="en-US" dirty="0" err="1"/>
              <a:t>Hafele</a:t>
            </a:r>
            <a:r>
              <a:rPr lang="en-US" dirty="0"/>
              <a:t> / Keating</a:t>
            </a:r>
          </a:p>
          <a:p>
            <a:r>
              <a:rPr lang="en-US" dirty="0"/>
              <a:t>GPS satellites </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a:ln/>
        </p:spPr>
        <p:txBody>
          <a:bodyPr lIns="90488" tIns="44450" rIns="90488" bIns="44450" anchor="ctr"/>
          <a:lstStyle/>
          <a:p>
            <a:r>
              <a:rPr lang="en-US"/>
              <a:t>Muon Decay</a:t>
            </a:r>
          </a:p>
        </p:txBody>
      </p:sp>
      <p:sp>
        <p:nvSpPr>
          <p:cNvPr id="31747" name="Rectangle 3"/>
          <p:cNvSpPr>
            <a:spLocks noGrp="1" noChangeArrowheads="1"/>
          </p:cNvSpPr>
          <p:nvPr>
            <p:ph type="body" idx="1"/>
          </p:nvPr>
        </p:nvSpPr>
        <p:spPr>
          <a:xfrm>
            <a:off x="381000" y="1371600"/>
            <a:ext cx="5029200" cy="5029200"/>
          </a:xfrm>
          <a:noFill/>
          <a:ln/>
        </p:spPr>
        <p:txBody>
          <a:bodyPr lIns="90488" tIns="44450" rIns="90488" bIns="44450"/>
          <a:lstStyle/>
          <a:p>
            <a:pPr>
              <a:lnSpc>
                <a:spcPct val="90000"/>
              </a:lnSpc>
            </a:pPr>
            <a:r>
              <a:rPr lang="en-US" sz="2600" dirty="0"/>
              <a:t>Cosmic ray </a:t>
            </a:r>
            <a:r>
              <a:rPr lang="en-US" sz="2600" dirty="0" err="1"/>
              <a:t>muons</a:t>
            </a:r>
            <a:r>
              <a:rPr lang="en-US" sz="2600" dirty="0"/>
              <a:t> created in upper atmosphere</a:t>
            </a:r>
          </a:p>
          <a:p>
            <a:pPr>
              <a:lnSpc>
                <a:spcPct val="90000"/>
              </a:lnSpc>
            </a:pPr>
            <a:r>
              <a:rPr lang="en-US" sz="2600" dirty="0" smtClean="0"/>
              <a:t>These </a:t>
            </a:r>
            <a:r>
              <a:rPr lang="en-US" sz="2600" dirty="0" err="1" smtClean="0"/>
              <a:t>muons</a:t>
            </a:r>
            <a:r>
              <a:rPr lang="en-US" sz="2600" dirty="0" smtClean="0"/>
              <a:t> travel close </a:t>
            </a:r>
            <a:r>
              <a:rPr lang="en-US" sz="2600" dirty="0"/>
              <a:t>to the speed of light</a:t>
            </a:r>
          </a:p>
          <a:p>
            <a:pPr>
              <a:lnSpc>
                <a:spcPct val="90000"/>
              </a:lnSpc>
            </a:pPr>
            <a:r>
              <a:rPr lang="en-US" sz="2600" dirty="0" err="1"/>
              <a:t>Muons</a:t>
            </a:r>
            <a:r>
              <a:rPr lang="en-US" sz="2600" dirty="0"/>
              <a:t> live such a short time, they can’t travel very far</a:t>
            </a:r>
          </a:p>
          <a:p>
            <a:pPr lvl="1">
              <a:lnSpc>
                <a:spcPct val="90000"/>
              </a:lnSpc>
            </a:pPr>
            <a:r>
              <a:rPr lang="en-US" sz="2200" dirty="0"/>
              <a:t>With an average lifetime of 2x10</a:t>
            </a:r>
            <a:r>
              <a:rPr lang="en-US" sz="2200" baseline="30000" dirty="0"/>
              <a:t>-6</a:t>
            </a:r>
            <a:r>
              <a:rPr lang="en-US" sz="2200" dirty="0"/>
              <a:t> sec, they should only travel ~600 </a:t>
            </a:r>
            <a:r>
              <a:rPr lang="en-US" sz="2200" dirty="0" smtClean="0"/>
              <a:t>meters at the speed</a:t>
            </a:r>
            <a:endParaRPr lang="en-US" sz="2200" dirty="0"/>
          </a:p>
          <a:p>
            <a:pPr>
              <a:lnSpc>
                <a:spcPct val="90000"/>
              </a:lnSpc>
            </a:pPr>
            <a:r>
              <a:rPr lang="en-US" sz="2600" dirty="0"/>
              <a:t>So how </a:t>
            </a:r>
            <a:r>
              <a:rPr lang="en-US" sz="2600" dirty="0" smtClean="0"/>
              <a:t>do </a:t>
            </a:r>
            <a:r>
              <a:rPr lang="en-US" sz="2600" dirty="0"/>
              <a:t>they get from the top to the bottom of a tall mountain?</a:t>
            </a:r>
          </a:p>
        </p:txBody>
      </p:sp>
      <p:sp>
        <p:nvSpPr>
          <p:cNvPr id="31748" name="Text Box 4"/>
          <p:cNvSpPr txBox="1">
            <a:spLocks noChangeArrowheads="1"/>
          </p:cNvSpPr>
          <p:nvPr/>
        </p:nvSpPr>
        <p:spPr bwMode="auto">
          <a:xfrm>
            <a:off x="8534400" y="6477000"/>
            <a:ext cx="485775" cy="244475"/>
          </a:xfrm>
          <a:prstGeom prst="rect">
            <a:avLst/>
          </a:prstGeom>
          <a:noFill/>
          <a:ln w="9525">
            <a:noFill/>
            <a:miter lim="800000"/>
            <a:headEnd/>
            <a:tailEnd/>
          </a:ln>
          <a:effectLst/>
        </p:spPr>
        <p:txBody>
          <a:bodyPr wrap="none">
            <a:spAutoFit/>
          </a:bodyPr>
          <a:lstStyle/>
          <a:p>
            <a:r>
              <a:rPr lang="en-US" sz="1000"/>
              <a:t>video</a:t>
            </a:r>
          </a:p>
        </p:txBody>
      </p:sp>
      <p:sp>
        <p:nvSpPr>
          <p:cNvPr id="6" name="Oval 5"/>
          <p:cNvSpPr/>
          <p:nvPr/>
        </p:nvSpPr>
        <p:spPr>
          <a:xfrm>
            <a:off x="6705600" y="1752600"/>
            <a:ext cx="152400" cy="1524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53200" y="2590800"/>
            <a:ext cx="457200" cy="457200"/>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05600" y="3810000"/>
            <a:ext cx="152400" cy="152400"/>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629400" y="5105400"/>
            <a:ext cx="152400" cy="152400"/>
          </a:xfrm>
          <a:prstGeom prst="ellipse">
            <a:avLst/>
          </a:prstGeom>
          <a:solidFill>
            <a:schemeClr val="tx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72400" y="4267200"/>
            <a:ext cx="152400" cy="1524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5400000">
            <a:off x="6515100" y="2247900"/>
            <a:ext cx="533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477794" y="3428206"/>
            <a:ext cx="6096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249194" y="4495006"/>
            <a:ext cx="990600" cy="777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935788" y="3962400"/>
            <a:ext cx="760412"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315200" y="1828800"/>
            <a:ext cx="864339" cy="369332"/>
          </a:xfrm>
          <a:prstGeom prst="rect">
            <a:avLst/>
          </a:prstGeom>
          <a:noFill/>
        </p:spPr>
        <p:txBody>
          <a:bodyPr wrap="none" rtlCol="0">
            <a:spAutoFit/>
          </a:bodyPr>
          <a:lstStyle/>
          <a:p>
            <a:r>
              <a:rPr lang="en-US" dirty="0" smtClean="0"/>
              <a:t>Proton</a:t>
            </a:r>
            <a:endParaRPr lang="en-US" dirty="0"/>
          </a:p>
        </p:txBody>
      </p:sp>
      <p:sp>
        <p:nvSpPr>
          <p:cNvPr id="20" name="TextBox 19"/>
          <p:cNvSpPr txBox="1"/>
          <p:nvPr/>
        </p:nvSpPr>
        <p:spPr>
          <a:xfrm>
            <a:off x="7315200" y="2590800"/>
            <a:ext cx="1428596" cy="646331"/>
          </a:xfrm>
          <a:prstGeom prst="rect">
            <a:avLst/>
          </a:prstGeom>
          <a:noFill/>
        </p:spPr>
        <p:txBody>
          <a:bodyPr wrap="none" rtlCol="0">
            <a:spAutoFit/>
          </a:bodyPr>
          <a:lstStyle/>
          <a:p>
            <a:r>
              <a:rPr lang="en-US" dirty="0" smtClean="0"/>
              <a:t>Atmosphere</a:t>
            </a:r>
          </a:p>
          <a:p>
            <a:r>
              <a:rPr lang="en-US" dirty="0" smtClean="0"/>
              <a:t>nuclei</a:t>
            </a:r>
            <a:endParaRPr lang="en-US" dirty="0"/>
          </a:p>
        </p:txBody>
      </p:sp>
      <p:sp>
        <p:nvSpPr>
          <p:cNvPr id="21" name="TextBox 20"/>
          <p:cNvSpPr txBox="1"/>
          <p:nvPr/>
        </p:nvSpPr>
        <p:spPr>
          <a:xfrm>
            <a:off x="5791200" y="3581400"/>
            <a:ext cx="646331" cy="369332"/>
          </a:xfrm>
          <a:prstGeom prst="rect">
            <a:avLst/>
          </a:prstGeom>
          <a:noFill/>
        </p:spPr>
        <p:txBody>
          <a:bodyPr wrap="none" rtlCol="0">
            <a:spAutoFit/>
          </a:bodyPr>
          <a:lstStyle/>
          <a:p>
            <a:r>
              <a:rPr lang="en-US" dirty="0" err="1" smtClean="0"/>
              <a:t>Pion</a:t>
            </a:r>
            <a:endParaRPr lang="en-US" dirty="0"/>
          </a:p>
        </p:txBody>
      </p:sp>
      <p:sp>
        <p:nvSpPr>
          <p:cNvPr id="22" name="TextBox 21"/>
          <p:cNvSpPr txBox="1"/>
          <p:nvPr/>
        </p:nvSpPr>
        <p:spPr>
          <a:xfrm>
            <a:off x="8001000" y="4191000"/>
            <a:ext cx="1056700" cy="369332"/>
          </a:xfrm>
          <a:prstGeom prst="rect">
            <a:avLst/>
          </a:prstGeom>
          <a:noFill/>
        </p:spPr>
        <p:txBody>
          <a:bodyPr wrap="none" rtlCol="0">
            <a:spAutoFit/>
          </a:bodyPr>
          <a:lstStyle/>
          <a:p>
            <a:r>
              <a:rPr lang="en-US" dirty="0" smtClean="0"/>
              <a:t>Neutrino</a:t>
            </a:r>
            <a:endParaRPr lang="en-US" dirty="0"/>
          </a:p>
        </p:txBody>
      </p:sp>
      <p:sp>
        <p:nvSpPr>
          <p:cNvPr id="23" name="TextBox 22"/>
          <p:cNvSpPr txBox="1"/>
          <p:nvPr/>
        </p:nvSpPr>
        <p:spPr>
          <a:xfrm>
            <a:off x="5943600" y="5257800"/>
            <a:ext cx="761747" cy="369332"/>
          </a:xfrm>
          <a:prstGeom prst="rect">
            <a:avLst/>
          </a:prstGeom>
          <a:noFill/>
        </p:spPr>
        <p:txBody>
          <a:bodyPr wrap="none" rtlCol="0">
            <a:spAutoFit/>
          </a:bodyPr>
          <a:lstStyle/>
          <a:p>
            <a:r>
              <a:rPr lang="en-US" dirty="0" err="1" smtClean="0"/>
              <a:t>Muon</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noFill/>
          <a:ln/>
        </p:spPr>
        <p:txBody>
          <a:bodyPr lIns="90488" tIns="44450" rIns="90488" bIns="44450" anchor="ctr"/>
          <a:lstStyle/>
          <a:p>
            <a:r>
              <a:rPr lang="en-US"/>
              <a:t>Muon Decay</a:t>
            </a:r>
          </a:p>
        </p:txBody>
      </p:sp>
      <p:sp>
        <p:nvSpPr>
          <p:cNvPr id="33795" name="Rectangle 3"/>
          <p:cNvSpPr>
            <a:spLocks noGrp="1" noChangeArrowheads="1"/>
          </p:cNvSpPr>
          <p:nvPr>
            <p:ph type="body" idx="1"/>
          </p:nvPr>
        </p:nvSpPr>
        <p:spPr>
          <a:xfrm>
            <a:off x="381000" y="1371600"/>
            <a:ext cx="4191000" cy="5029200"/>
          </a:xfrm>
          <a:noFill/>
          <a:ln/>
        </p:spPr>
        <p:txBody>
          <a:bodyPr lIns="90488" tIns="44450" rIns="90488" bIns="44450"/>
          <a:lstStyle/>
          <a:p>
            <a:r>
              <a:rPr lang="en-US" dirty="0"/>
              <a:t>In our frame, the </a:t>
            </a:r>
            <a:r>
              <a:rPr lang="en-US" dirty="0" err="1"/>
              <a:t>muon’s</a:t>
            </a:r>
            <a:r>
              <a:rPr lang="en-US" dirty="0"/>
              <a:t> time slows down, so they live longer.</a:t>
            </a:r>
          </a:p>
          <a:p>
            <a:r>
              <a:rPr lang="en-US" dirty="0"/>
              <a:t>In the </a:t>
            </a:r>
            <a:r>
              <a:rPr lang="en-US" dirty="0" err="1"/>
              <a:t>muon’s</a:t>
            </a:r>
            <a:r>
              <a:rPr lang="en-US" dirty="0"/>
              <a:t> frame, the mountain is only a few feet tall.</a:t>
            </a:r>
          </a:p>
        </p:txBody>
      </p:sp>
      <p:pic>
        <p:nvPicPr>
          <p:cNvPr id="33808" name="Picture 16" descr="fig7_12 muon mountain"/>
          <p:cNvPicPr>
            <a:picLocks noChangeAspect="1" noChangeArrowheads="1"/>
          </p:cNvPicPr>
          <p:nvPr/>
        </p:nvPicPr>
        <p:blipFill>
          <a:blip r:embed="rId3" cstate="print"/>
          <a:srcRect/>
          <a:stretch>
            <a:fillRect/>
          </a:stretch>
        </p:blipFill>
        <p:spPr bwMode="auto">
          <a:xfrm>
            <a:off x="4932363" y="1447800"/>
            <a:ext cx="3830637" cy="5038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General relativity – </a:t>
            </a:r>
            <a:r>
              <a:rPr lang="en-US" dirty="0" err="1" smtClean="0"/>
              <a:t>Hafele</a:t>
            </a:r>
            <a:r>
              <a:rPr lang="en-US" dirty="0" smtClean="0"/>
              <a:t>/Keating</a:t>
            </a:r>
            <a:endParaRPr lang="en-US" dirty="0"/>
          </a:p>
        </p:txBody>
      </p:sp>
      <p:sp>
        <p:nvSpPr>
          <p:cNvPr id="35843" name="Rectangle 3"/>
          <p:cNvSpPr>
            <a:spLocks noGrp="1" noChangeArrowheads="1"/>
          </p:cNvSpPr>
          <p:nvPr>
            <p:ph type="body" idx="1"/>
          </p:nvPr>
        </p:nvSpPr>
        <p:spPr>
          <a:xfrm>
            <a:off x="381000" y="1371600"/>
            <a:ext cx="8382000" cy="1143000"/>
          </a:xfrm>
        </p:spPr>
        <p:txBody>
          <a:bodyPr/>
          <a:lstStyle/>
          <a:p>
            <a:r>
              <a:rPr lang="en-US" dirty="0"/>
              <a:t>Atomic clocks sent on trips come back running slow.</a:t>
            </a:r>
          </a:p>
        </p:txBody>
      </p:sp>
      <p:pic>
        <p:nvPicPr>
          <p:cNvPr id="35845" name="Picture 5" descr="747-400"/>
          <p:cNvPicPr>
            <a:picLocks noChangeAspect="1" noChangeArrowheads="1"/>
          </p:cNvPicPr>
          <p:nvPr/>
        </p:nvPicPr>
        <p:blipFill>
          <a:blip r:embed="rId3" cstate="print"/>
          <a:srcRect/>
          <a:stretch>
            <a:fillRect/>
          </a:stretch>
        </p:blipFill>
        <p:spPr bwMode="auto">
          <a:xfrm>
            <a:off x="2438400" y="2627290"/>
            <a:ext cx="4038600" cy="2692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3200" dirty="0"/>
              <a:t>GPS systems rely on very precise clocks in orbit around the earth.  </a:t>
            </a:r>
          </a:p>
        </p:txBody>
      </p:sp>
      <p:graphicFrame>
        <p:nvGraphicFramePr>
          <p:cNvPr id="57348" name="Object 4"/>
          <p:cNvGraphicFramePr>
            <a:graphicFrameLocks noChangeAspect="1"/>
          </p:cNvGraphicFramePr>
          <p:nvPr/>
        </p:nvGraphicFramePr>
        <p:xfrm>
          <a:off x="6172200" y="3429000"/>
          <a:ext cx="1000125" cy="1008063"/>
        </p:xfrm>
        <a:graphic>
          <a:graphicData uri="http://schemas.openxmlformats.org/presentationml/2006/ole">
            <mc:AlternateContent xmlns:mc="http://schemas.openxmlformats.org/markup-compatibility/2006">
              <mc:Choice xmlns:v="urn:schemas-microsoft-com:vml" Requires="v">
                <p:oleObj spid="_x0000_s57375" name="PHOTO-PAINT" r:id="rId4" imgW="5993651" imgH="6044444" progId="">
                  <p:embed/>
                </p:oleObj>
              </mc:Choice>
              <mc:Fallback>
                <p:oleObj name="PHOTO-PAINT" r:id="rId4" imgW="5993651" imgH="6044444"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1000125"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9" name="Oval 5"/>
          <p:cNvSpPr>
            <a:spLocks noChangeArrowheads="1"/>
          </p:cNvSpPr>
          <p:nvPr/>
        </p:nvSpPr>
        <p:spPr bwMode="auto">
          <a:xfrm>
            <a:off x="4419600" y="1600200"/>
            <a:ext cx="4572000" cy="4800600"/>
          </a:xfrm>
          <a:prstGeom prst="ellipse">
            <a:avLst/>
          </a:prstGeom>
          <a:noFill/>
          <a:ln w="9525">
            <a:solidFill>
              <a:schemeClr val="tx1"/>
            </a:solidFill>
            <a:round/>
            <a:headEnd/>
            <a:tailEnd/>
          </a:ln>
          <a:effectLst/>
        </p:spPr>
        <p:txBody>
          <a:bodyPr wrap="none" anchor="ctr"/>
          <a:lstStyle/>
          <a:p>
            <a:endParaRPr lang="en-US"/>
          </a:p>
        </p:txBody>
      </p:sp>
      <p:pic>
        <p:nvPicPr>
          <p:cNvPr id="57352" name="Picture 8" descr="SPAC_Satellite_GPS_IIF_lg"/>
          <p:cNvPicPr>
            <a:picLocks noChangeAspect="1" noChangeArrowheads="1"/>
          </p:cNvPicPr>
          <p:nvPr/>
        </p:nvPicPr>
        <p:blipFill>
          <a:blip r:embed="rId6" cstate="print"/>
          <a:srcRect/>
          <a:stretch>
            <a:fillRect/>
          </a:stretch>
        </p:blipFill>
        <p:spPr bwMode="auto">
          <a:xfrm>
            <a:off x="533400" y="1676400"/>
            <a:ext cx="3048000" cy="4576145"/>
          </a:xfrm>
          <a:prstGeom prst="rect">
            <a:avLst/>
          </a:prstGeom>
          <a:ln>
            <a:noFill/>
          </a:ln>
          <a:effectLst>
            <a:outerShdw blurRad="292100" dist="139700" dir="2700000" algn="tl" rotWithShape="0">
              <a:srgbClr val="333333">
                <a:alpha val="65000"/>
              </a:srgbClr>
            </a:outerShdw>
          </a:effectLst>
        </p:spPr>
      </p:pic>
      <p:pic>
        <p:nvPicPr>
          <p:cNvPr id="2" name="Picture 5" descr="C:\Users\mw22.PHYSICS\AppData\Local\Microsoft\Windows\Temporary Internet Files\Content.IE5\6F0WBMBS\MCj03052770000[1].wmf"/>
          <p:cNvPicPr>
            <a:picLocks noChangeAspect="1" noChangeArrowheads="1"/>
          </p:cNvPicPr>
          <p:nvPr/>
        </p:nvPicPr>
        <p:blipFill>
          <a:blip r:embed="rId7" cstate="print"/>
          <a:srcRect/>
          <a:stretch>
            <a:fillRect/>
          </a:stretch>
        </p:blipFill>
        <p:spPr bwMode="auto">
          <a:xfrm>
            <a:off x="4038600" y="3657600"/>
            <a:ext cx="735549" cy="550863"/>
          </a:xfrm>
          <a:prstGeom prst="rect">
            <a:avLst/>
          </a:prstGeom>
          <a:noFill/>
        </p:spPr>
      </p:pic>
      <p:sp>
        <p:nvSpPr>
          <p:cNvPr id="3" name="Rectangle 2"/>
          <p:cNvSpPr/>
          <p:nvPr/>
        </p:nvSpPr>
        <p:spPr>
          <a:xfrm>
            <a:off x="5166038" y="2368683"/>
            <a:ext cx="3079124" cy="646331"/>
          </a:xfrm>
          <a:prstGeom prst="rect">
            <a:avLst/>
          </a:prstGeom>
        </p:spPr>
        <p:txBody>
          <a:bodyPr wrap="square">
            <a:spAutoFit/>
          </a:bodyPr>
          <a:lstStyle/>
          <a:p>
            <a:r>
              <a:rPr lang="en-US" dirty="0"/>
              <a:t>These are clocks from a different space-time metric!</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The “twin paradox”</a:t>
            </a:r>
          </a:p>
        </p:txBody>
      </p:sp>
      <p:pic>
        <p:nvPicPr>
          <p:cNvPr id="80900" name="Picture 4" descr="fig7_13 twin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79938" y="1672107"/>
            <a:ext cx="4962525" cy="43957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win Paradox.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smtClean="0"/>
              <a:t>Review</a:t>
            </a:r>
            <a:endParaRPr lang="en-US" dirty="0"/>
          </a:p>
        </p:txBody>
      </p:sp>
      <p:sp>
        <p:nvSpPr>
          <p:cNvPr id="10" name="TextBox 9"/>
          <p:cNvSpPr txBox="1"/>
          <p:nvPr/>
        </p:nvSpPr>
        <p:spPr>
          <a:xfrm>
            <a:off x="533400" y="1676400"/>
            <a:ext cx="4931158" cy="1754326"/>
          </a:xfrm>
          <a:prstGeom prst="rect">
            <a:avLst/>
          </a:prstGeom>
          <a:noFill/>
        </p:spPr>
        <p:txBody>
          <a:bodyPr wrap="none" rtlCol="0">
            <a:spAutoFit/>
          </a:bodyPr>
          <a:lstStyle/>
          <a:p>
            <a:pPr>
              <a:buFont typeface="Wingdings" pitchFamily="2" charset="2"/>
              <a:buChar char="q"/>
            </a:pPr>
            <a:r>
              <a:rPr lang="en-US" sz="3600" dirty="0" smtClean="0"/>
              <a:t>Pressure</a:t>
            </a:r>
          </a:p>
          <a:p>
            <a:pPr>
              <a:buFont typeface="Wingdings" pitchFamily="2" charset="2"/>
              <a:buChar char="q"/>
            </a:pPr>
            <a:r>
              <a:rPr lang="en-US" sz="3600" dirty="0" smtClean="0"/>
              <a:t>Archimedes Principle</a:t>
            </a:r>
          </a:p>
          <a:p>
            <a:pPr>
              <a:buFont typeface="Wingdings" pitchFamily="2" charset="2"/>
              <a:buChar char="q"/>
            </a:pPr>
            <a:r>
              <a:rPr lang="en-US" sz="3600" dirty="0" smtClean="0"/>
              <a:t>Density</a:t>
            </a:r>
            <a:endParaRPr lang="en-US" sz="3600" dirty="0"/>
          </a:p>
        </p:txBody>
      </p:sp>
      <p:grpSp>
        <p:nvGrpSpPr>
          <p:cNvPr id="2" name="Group 23"/>
          <p:cNvGrpSpPr/>
          <p:nvPr/>
        </p:nvGrpSpPr>
        <p:grpSpPr>
          <a:xfrm>
            <a:off x="2971800" y="1600200"/>
            <a:ext cx="304800" cy="457200"/>
            <a:chOff x="3276600" y="1447800"/>
            <a:chExt cx="381000" cy="762000"/>
          </a:xfrm>
        </p:grpSpPr>
        <p:cxnSp>
          <p:nvCxnSpPr>
            <p:cNvPr id="21" name="Straight Connector 20"/>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23"/>
          <p:cNvGrpSpPr/>
          <p:nvPr/>
        </p:nvGrpSpPr>
        <p:grpSpPr>
          <a:xfrm>
            <a:off x="5486400" y="2209800"/>
            <a:ext cx="304800" cy="457200"/>
            <a:chOff x="3276600" y="1447800"/>
            <a:chExt cx="381000" cy="762000"/>
          </a:xfrm>
        </p:grpSpPr>
        <p:cxnSp>
          <p:nvCxnSpPr>
            <p:cNvPr id="20" name="Straight Connector 19"/>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9266" name="Picture 2"/>
          <p:cNvPicPr>
            <a:picLocks noChangeAspect="1" noChangeArrowheads="1"/>
          </p:cNvPicPr>
          <p:nvPr/>
        </p:nvPicPr>
        <p:blipFill>
          <a:blip r:embed="rId3" cstate="print"/>
          <a:srcRect/>
          <a:stretch>
            <a:fillRect/>
          </a:stretch>
        </p:blipFill>
        <p:spPr bwMode="auto">
          <a:xfrm>
            <a:off x="3352800" y="2895600"/>
            <a:ext cx="45720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Grp="1" noChangeAspect="1" noChangeArrowheads="1"/>
          </p:cNvPicPr>
          <p:nvPr>
            <p:ph idx="4294967295"/>
          </p:nvPr>
        </p:nvPicPr>
        <p:blipFill>
          <a:blip r:embed="rId3" cstate="print"/>
          <a:srcRect/>
          <a:stretch>
            <a:fillRect/>
          </a:stretch>
        </p:blipFill>
        <p:spPr>
          <a:xfrm>
            <a:off x="0" y="0"/>
            <a:ext cx="9220200" cy="6858000"/>
          </a:xfrm>
        </p:spPr>
      </p:pic>
      <p:sp>
        <p:nvSpPr>
          <p:cNvPr id="83971" name="Text Box 3"/>
          <p:cNvSpPr txBox="1">
            <a:spLocks noChangeArrowheads="1"/>
          </p:cNvSpPr>
          <p:nvPr/>
        </p:nvSpPr>
        <p:spPr bwMode="auto">
          <a:xfrm>
            <a:off x="2514600" y="1828800"/>
            <a:ext cx="3962400" cy="366713"/>
          </a:xfrm>
          <a:prstGeom prst="rect">
            <a:avLst/>
          </a:prstGeom>
          <a:noFill/>
          <a:ln w="9525">
            <a:noFill/>
            <a:miter lim="800000"/>
            <a:headEnd/>
            <a:tailEnd/>
          </a:ln>
          <a:effectLst/>
        </p:spPr>
        <p:txBody>
          <a:bodyPr>
            <a:spAutoFit/>
          </a:bodyPr>
          <a:lstStyle/>
          <a:p>
            <a:pPr eaLnBrk="0" hangingPunct="0"/>
            <a:endParaRPr lang="en-US" dirty="0"/>
          </a:p>
        </p:txBody>
      </p:sp>
      <p:sp>
        <p:nvSpPr>
          <p:cNvPr id="83976" name="Rectangle 8"/>
          <p:cNvSpPr>
            <a:spLocks noGrp="1" noChangeArrowheads="1"/>
          </p:cNvSpPr>
          <p:nvPr>
            <p:ph type="title"/>
          </p:nvPr>
        </p:nvSpPr>
        <p:spPr>
          <a:xfrm>
            <a:off x="0" y="0"/>
            <a:ext cx="9296400" cy="838200"/>
          </a:xfrm>
          <a:gradFill rotWithShape="1">
            <a:gsLst>
              <a:gs pos="0">
                <a:schemeClr val="hlink">
                  <a:gamma/>
                  <a:shade val="46275"/>
                  <a:invGamma/>
                  <a:alpha val="49001"/>
                </a:schemeClr>
              </a:gs>
              <a:gs pos="100000">
                <a:schemeClr val="hlink">
                  <a:alpha val="49001"/>
                </a:schemeClr>
              </a:gs>
            </a:gsLst>
            <a:lin ang="5400000" scaled="1"/>
          </a:gradFill>
        </p:spPr>
        <p:txBody>
          <a:bodyPr/>
          <a:lstStyle/>
          <a:p>
            <a:r>
              <a:rPr lang="en-US" dirty="0">
                <a:solidFill>
                  <a:srgbClr val="FFFF99"/>
                </a:solidFill>
              </a:rPr>
              <a:t>Chapter 8: Conservation Laws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514600" y="1828800"/>
            <a:ext cx="3962400" cy="366713"/>
          </a:xfrm>
          <a:prstGeom prst="rect">
            <a:avLst/>
          </a:prstGeom>
          <a:noFill/>
          <a:ln w="9525">
            <a:noFill/>
            <a:miter lim="800000"/>
            <a:headEnd/>
            <a:tailEnd/>
          </a:ln>
          <a:effectLst/>
        </p:spPr>
        <p:txBody>
          <a:bodyPr>
            <a:spAutoFit/>
          </a:bodyPr>
          <a:lstStyle/>
          <a:p>
            <a:pPr eaLnBrk="0" hangingPunct="0"/>
            <a:endParaRPr lang="en-US" dirty="0"/>
          </a:p>
        </p:txBody>
      </p:sp>
      <p:sp>
        <p:nvSpPr>
          <p:cNvPr id="83976" name="Rectangle 8"/>
          <p:cNvSpPr>
            <a:spLocks noGrp="1" noChangeArrowheads="1"/>
          </p:cNvSpPr>
          <p:nvPr>
            <p:ph type="title"/>
          </p:nvPr>
        </p:nvSpPr>
        <p:spPr>
          <a:xfrm>
            <a:off x="0" y="0"/>
            <a:ext cx="9296400" cy="838200"/>
          </a:xfrm>
          <a:gradFill rotWithShape="1">
            <a:gsLst>
              <a:gs pos="0">
                <a:schemeClr val="hlink">
                  <a:gamma/>
                  <a:shade val="46275"/>
                  <a:invGamma/>
                  <a:alpha val="49001"/>
                </a:schemeClr>
              </a:gs>
              <a:gs pos="100000">
                <a:schemeClr val="hlink">
                  <a:alpha val="49001"/>
                </a:schemeClr>
              </a:gs>
            </a:gsLst>
            <a:lin ang="5400000" scaled="1"/>
          </a:gradFill>
        </p:spPr>
        <p:txBody>
          <a:bodyPr/>
          <a:lstStyle/>
          <a:p>
            <a:r>
              <a:rPr lang="en-US" dirty="0" smtClean="0">
                <a:solidFill>
                  <a:srgbClr val="FFFF99"/>
                </a:solidFill>
              </a:rPr>
              <a:t>Conservation of Nonsense</a:t>
            </a:r>
            <a:endParaRPr lang="en-US" dirty="0">
              <a:solidFill>
                <a:srgbClr val="FFFF99"/>
              </a:solidFill>
            </a:endParaRPr>
          </a:p>
        </p:txBody>
      </p:sp>
      <p:pic>
        <p:nvPicPr>
          <p:cNvPr id="2" name="jcanderson_ti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828800" y="1573369"/>
            <a:ext cx="5283200" cy="3962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73585">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5454" y="5717709"/>
            <a:ext cx="3000777" cy="636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202" name="Picture 2"/>
          <p:cNvPicPr>
            <a:picLocks noChangeAspect="1" noChangeArrowheads="1"/>
          </p:cNvPicPr>
          <p:nvPr/>
        </p:nvPicPr>
        <p:blipFill>
          <a:blip r:embed="rId3" cstate="print"/>
          <a:srcRect/>
          <a:stretch>
            <a:fillRect/>
          </a:stretch>
        </p:blipFill>
        <p:spPr bwMode="auto">
          <a:xfrm rot="17785088">
            <a:off x="7489818" y="5180981"/>
            <a:ext cx="1219200" cy="1145628"/>
          </a:xfrm>
          <a:prstGeom prst="rect">
            <a:avLst/>
          </a:prstGeom>
          <a:noFill/>
          <a:ln w="9525">
            <a:noFill/>
            <a:miter lim="800000"/>
            <a:headEnd/>
            <a:tailEnd/>
          </a:ln>
        </p:spPr>
      </p:pic>
      <p:sp>
        <p:nvSpPr>
          <p:cNvPr id="2" name="Title 1"/>
          <p:cNvSpPr>
            <a:spLocks noGrp="1"/>
          </p:cNvSpPr>
          <p:nvPr>
            <p:ph type="title"/>
          </p:nvPr>
        </p:nvSpPr>
        <p:spPr>
          <a:xfrm>
            <a:off x="461372" y="94334"/>
            <a:ext cx="8229600" cy="1143000"/>
          </a:xfrm>
        </p:spPr>
        <p:txBody>
          <a:bodyPr/>
          <a:lstStyle/>
          <a:p>
            <a:r>
              <a:rPr lang="en-US" sz="3200" dirty="0" smtClean="0">
                <a:solidFill>
                  <a:schemeClr val="tx1"/>
                </a:solidFill>
              </a:rPr>
              <a:t>Mathematical Shapes – screen door</a:t>
            </a:r>
            <a:endParaRPr lang="en-US" sz="3200" dirty="0">
              <a:solidFill>
                <a:schemeClr val="tx1"/>
              </a:solidFill>
            </a:endParaRPr>
          </a:p>
        </p:txBody>
      </p:sp>
      <p:pic>
        <p:nvPicPr>
          <p:cNvPr id="6" name="Picture 5" descr="fraf.png"/>
          <p:cNvPicPr>
            <a:picLocks noChangeAspect="1"/>
          </p:cNvPicPr>
          <p:nvPr/>
        </p:nvPicPr>
        <p:blipFill>
          <a:blip r:embed="rId4" cstate="print"/>
          <a:stretch>
            <a:fillRect/>
          </a:stretch>
        </p:blipFill>
        <p:spPr>
          <a:xfrm>
            <a:off x="304800" y="1371600"/>
            <a:ext cx="5889004" cy="3581400"/>
          </a:xfrm>
          <a:prstGeom prst="rect">
            <a:avLst/>
          </a:prstGeom>
        </p:spPr>
      </p:pic>
      <p:pic>
        <p:nvPicPr>
          <p:cNvPr id="179203" name="Picture 3"/>
          <p:cNvPicPr>
            <a:picLocks noChangeAspect="1" noChangeArrowheads="1"/>
          </p:cNvPicPr>
          <p:nvPr/>
        </p:nvPicPr>
        <p:blipFill>
          <a:blip r:embed="rId5" cstate="print"/>
          <a:srcRect/>
          <a:stretch>
            <a:fillRect/>
          </a:stretch>
        </p:blipFill>
        <p:spPr bwMode="auto">
          <a:xfrm>
            <a:off x="6172200" y="5334000"/>
            <a:ext cx="914400" cy="914400"/>
          </a:xfrm>
          <a:prstGeom prst="rect">
            <a:avLst/>
          </a:prstGeom>
          <a:noFill/>
          <a:ln w="9525">
            <a:noFill/>
            <a:miter lim="800000"/>
            <a:headEnd/>
            <a:tailEnd/>
          </a:ln>
        </p:spPr>
      </p:pic>
      <p:sp>
        <p:nvSpPr>
          <p:cNvPr id="8" name="TextBox 7"/>
          <p:cNvSpPr txBox="1"/>
          <p:nvPr/>
        </p:nvSpPr>
        <p:spPr>
          <a:xfrm>
            <a:off x="6096000" y="5943600"/>
            <a:ext cx="1095172" cy="369332"/>
          </a:xfrm>
          <a:prstGeom prst="rect">
            <a:avLst/>
          </a:prstGeom>
          <a:noFill/>
        </p:spPr>
        <p:txBody>
          <a:bodyPr wrap="none" rtlCol="0">
            <a:spAutoFit/>
          </a:bodyPr>
          <a:lstStyle/>
          <a:p>
            <a:r>
              <a:rPr lang="en-US" dirty="0" smtClean="0"/>
              <a:t>oscillator</a:t>
            </a:r>
            <a:endParaRPr lang="en-US" dirty="0"/>
          </a:p>
        </p:txBody>
      </p:sp>
      <p:sp>
        <p:nvSpPr>
          <p:cNvPr id="9" name="TextBox 8"/>
          <p:cNvSpPr txBox="1"/>
          <p:nvPr/>
        </p:nvSpPr>
        <p:spPr>
          <a:xfrm>
            <a:off x="7467600" y="5943600"/>
            <a:ext cx="966931" cy="369332"/>
          </a:xfrm>
          <a:prstGeom prst="rect">
            <a:avLst/>
          </a:prstGeom>
          <a:noFill/>
        </p:spPr>
        <p:txBody>
          <a:bodyPr wrap="none" rtlCol="0">
            <a:spAutoFit/>
          </a:bodyPr>
          <a:lstStyle/>
          <a:p>
            <a:r>
              <a:rPr lang="en-US" dirty="0" smtClean="0"/>
              <a:t>damper</a:t>
            </a:r>
            <a:endParaRPr lang="en-US" dirty="0"/>
          </a:p>
        </p:txBody>
      </p:sp>
      <p:sp>
        <p:nvSpPr>
          <p:cNvPr id="10" name="TextBox 9"/>
          <p:cNvSpPr txBox="1"/>
          <p:nvPr/>
        </p:nvSpPr>
        <p:spPr>
          <a:xfrm rot="16200000">
            <a:off x="-495300" y="2971800"/>
            <a:ext cx="1544012" cy="369332"/>
          </a:xfrm>
          <a:prstGeom prst="rect">
            <a:avLst/>
          </a:prstGeom>
          <a:noFill/>
        </p:spPr>
        <p:txBody>
          <a:bodyPr wrap="none" rtlCol="0">
            <a:spAutoFit/>
          </a:bodyPr>
          <a:lstStyle/>
          <a:p>
            <a:r>
              <a:rPr lang="en-US" dirty="0" smtClean="0"/>
              <a:t>displacement</a:t>
            </a:r>
            <a:endParaRPr lang="en-US" dirty="0"/>
          </a:p>
        </p:txBody>
      </p:sp>
      <p:sp>
        <p:nvSpPr>
          <p:cNvPr id="11" name="TextBox 10"/>
          <p:cNvSpPr txBox="1"/>
          <p:nvPr/>
        </p:nvSpPr>
        <p:spPr>
          <a:xfrm>
            <a:off x="5286375" y="3314700"/>
            <a:ext cx="620683" cy="369332"/>
          </a:xfrm>
          <a:prstGeom prst="rect">
            <a:avLst/>
          </a:prstGeom>
          <a:noFill/>
        </p:spPr>
        <p:txBody>
          <a:bodyPr wrap="none" rtlCol="0">
            <a:spAutoFit/>
          </a:bodyPr>
          <a:lstStyle/>
          <a:p>
            <a:r>
              <a:rPr lang="en-US" dirty="0" smtClean="0"/>
              <a:t>time</a:t>
            </a:r>
            <a:endParaRPr lang="en-US" dirty="0"/>
          </a:p>
        </p:txBody>
      </p:sp>
      <p:pic>
        <p:nvPicPr>
          <p:cNvPr id="2416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3586" y="1911976"/>
            <a:ext cx="20669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612" y="5676485"/>
            <a:ext cx="801699" cy="793518"/>
          </a:xfrm>
          <a:prstGeom prst="rect">
            <a:avLst/>
          </a:prstGeom>
        </p:spPr>
      </p:pic>
      <p:sp>
        <p:nvSpPr>
          <p:cNvPr id="13" name="TextBox 12">
            <a:hlinkClick r:id="rId8"/>
          </p:cNvPr>
          <p:cNvSpPr txBox="1"/>
          <p:nvPr/>
        </p:nvSpPr>
        <p:spPr>
          <a:xfrm>
            <a:off x="725458" y="4983986"/>
            <a:ext cx="5181600" cy="369332"/>
          </a:xfrm>
          <a:prstGeom prst="rect">
            <a:avLst/>
          </a:prstGeom>
          <a:noFill/>
        </p:spPr>
        <p:txBody>
          <a:bodyPr wrap="square" rtlCol="0">
            <a:spAutoFit/>
          </a:bodyPr>
          <a:lstStyle/>
          <a:p>
            <a:r>
              <a:rPr lang="en-US" dirty="0" err="1" smtClean="0">
                <a:solidFill>
                  <a:srgbClr val="002060"/>
                </a:solidFill>
              </a:rPr>
              <a:t>undamped</a:t>
            </a:r>
            <a:r>
              <a:rPr lang="en-US" dirty="0" smtClean="0">
                <a:solidFill>
                  <a:schemeClr val="tx1">
                    <a:lumMod val="65000"/>
                    <a:lumOff val="35000"/>
                  </a:schemeClr>
                </a:solidFill>
              </a:rPr>
              <a:t>, </a:t>
            </a:r>
            <a:r>
              <a:rPr lang="en-US" dirty="0" err="1" smtClean="0">
                <a:solidFill>
                  <a:srgbClr val="00B050"/>
                </a:solidFill>
              </a:rPr>
              <a:t>overdamped</a:t>
            </a:r>
            <a:r>
              <a:rPr lang="en-US" dirty="0" smtClean="0"/>
              <a:t>, </a:t>
            </a:r>
            <a:r>
              <a:rPr lang="en-US" dirty="0" smtClean="0">
                <a:solidFill>
                  <a:srgbClr val="996633"/>
                </a:solidFill>
              </a:rPr>
              <a:t>critically</a:t>
            </a:r>
            <a:r>
              <a:rPr lang="en-US" dirty="0" smtClean="0"/>
              <a:t>, </a:t>
            </a:r>
            <a:r>
              <a:rPr lang="en-US" dirty="0" err="1" smtClean="0">
                <a:solidFill>
                  <a:srgbClr val="8B4586"/>
                </a:solidFill>
              </a:rPr>
              <a:t>underdamped</a:t>
            </a:r>
            <a:endParaRPr lang="en-US" dirty="0">
              <a:solidFill>
                <a:srgbClr val="8B4586"/>
              </a:solidFill>
            </a:endParaRPr>
          </a:p>
        </p:txBody>
      </p:sp>
      <p:sp>
        <p:nvSpPr>
          <p:cNvPr id="3" name="Left Arrow 2"/>
          <p:cNvSpPr/>
          <p:nvPr/>
        </p:nvSpPr>
        <p:spPr>
          <a:xfrm>
            <a:off x="1223493" y="5943600"/>
            <a:ext cx="953037" cy="1846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20344" y="5851267"/>
            <a:ext cx="2710999" cy="369332"/>
          </a:xfrm>
          <a:prstGeom prst="rect">
            <a:avLst/>
          </a:prstGeom>
          <a:noFill/>
        </p:spPr>
        <p:txBody>
          <a:bodyPr wrap="none" rtlCol="0">
            <a:spAutoFit/>
          </a:bodyPr>
          <a:lstStyle/>
          <a:p>
            <a:r>
              <a:rPr lang="en-US" dirty="0" smtClean="0"/>
              <a:t>Symbol for quiz question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Which is best for car suspension?</a:t>
            </a:r>
            <a:endParaRPr lang="en-US" sz="3200" dirty="0">
              <a:solidFill>
                <a:schemeClr val="tx1"/>
              </a:solidFill>
            </a:endParaRPr>
          </a:p>
        </p:txBody>
      </p:sp>
      <p:pic>
        <p:nvPicPr>
          <p:cNvPr id="6" name="Picture 5" descr="fraf.png"/>
          <p:cNvPicPr>
            <a:picLocks noChangeAspect="1"/>
          </p:cNvPicPr>
          <p:nvPr/>
        </p:nvPicPr>
        <p:blipFill>
          <a:blip r:embed="rId3" cstate="print"/>
          <a:stretch>
            <a:fillRect/>
          </a:stretch>
        </p:blipFill>
        <p:spPr>
          <a:xfrm>
            <a:off x="381000" y="1371600"/>
            <a:ext cx="4260131" cy="2590800"/>
          </a:xfrm>
          <a:prstGeom prst="rect">
            <a:avLst/>
          </a:prstGeom>
        </p:spPr>
      </p:pic>
      <p:sp>
        <p:nvSpPr>
          <p:cNvPr id="7" name="TextBox 6">
            <a:hlinkClick r:id="rId4"/>
          </p:cNvPr>
          <p:cNvSpPr txBox="1"/>
          <p:nvPr/>
        </p:nvSpPr>
        <p:spPr>
          <a:xfrm>
            <a:off x="228600" y="4114800"/>
            <a:ext cx="5181600" cy="369332"/>
          </a:xfrm>
          <a:prstGeom prst="rect">
            <a:avLst/>
          </a:prstGeom>
          <a:noFill/>
        </p:spPr>
        <p:txBody>
          <a:bodyPr wrap="square" rtlCol="0">
            <a:spAutoFit/>
          </a:bodyPr>
          <a:lstStyle/>
          <a:p>
            <a:r>
              <a:rPr lang="en-US" dirty="0" err="1" smtClean="0">
                <a:solidFill>
                  <a:srgbClr val="002060"/>
                </a:solidFill>
              </a:rPr>
              <a:t>undamped</a:t>
            </a:r>
            <a:r>
              <a:rPr lang="en-US" dirty="0" smtClean="0">
                <a:solidFill>
                  <a:schemeClr val="tx1">
                    <a:lumMod val="65000"/>
                    <a:lumOff val="35000"/>
                  </a:schemeClr>
                </a:solidFill>
              </a:rPr>
              <a:t>, </a:t>
            </a:r>
            <a:r>
              <a:rPr lang="en-US" dirty="0" err="1" smtClean="0">
                <a:solidFill>
                  <a:srgbClr val="00B050"/>
                </a:solidFill>
              </a:rPr>
              <a:t>overdamped</a:t>
            </a:r>
            <a:r>
              <a:rPr lang="en-US" dirty="0" smtClean="0"/>
              <a:t>, </a:t>
            </a:r>
            <a:r>
              <a:rPr lang="en-US" dirty="0" smtClean="0">
                <a:solidFill>
                  <a:srgbClr val="996633"/>
                </a:solidFill>
              </a:rPr>
              <a:t>critically</a:t>
            </a:r>
            <a:r>
              <a:rPr lang="en-US" dirty="0" smtClean="0"/>
              <a:t>, </a:t>
            </a:r>
            <a:r>
              <a:rPr lang="en-US" dirty="0" err="1" smtClean="0">
                <a:solidFill>
                  <a:srgbClr val="8B4586"/>
                </a:solidFill>
              </a:rPr>
              <a:t>underdamped</a:t>
            </a:r>
            <a:endParaRPr lang="en-US" dirty="0">
              <a:solidFill>
                <a:srgbClr val="8B4586"/>
              </a:solidFill>
            </a:endParaRPr>
          </a:p>
        </p:txBody>
      </p:sp>
      <p:pic>
        <p:nvPicPr>
          <p:cNvPr id="236546" name="Picture 2"/>
          <p:cNvPicPr>
            <a:picLocks noChangeAspect="1" noChangeArrowheads="1"/>
          </p:cNvPicPr>
          <p:nvPr/>
        </p:nvPicPr>
        <p:blipFill>
          <a:blip r:embed="rId5" cstate="print"/>
          <a:srcRect/>
          <a:stretch>
            <a:fillRect/>
          </a:stretch>
        </p:blipFill>
        <p:spPr bwMode="auto">
          <a:xfrm>
            <a:off x="5715000" y="4648200"/>
            <a:ext cx="2790825" cy="1638300"/>
          </a:xfrm>
          <a:prstGeom prst="rect">
            <a:avLst/>
          </a:prstGeom>
          <a:noFill/>
          <a:ln w="9525">
            <a:noFill/>
            <a:miter lim="800000"/>
            <a:headEnd/>
            <a:tailEnd/>
          </a:ln>
        </p:spPr>
      </p:pic>
      <p:pic>
        <p:nvPicPr>
          <p:cNvPr id="236548" name="Picture 4"/>
          <p:cNvPicPr>
            <a:picLocks noChangeAspect="1" noChangeArrowheads="1"/>
          </p:cNvPicPr>
          <p:nvPr/>
        </p:nvPicPr>
        <p:blipFill>
          <a:blip r:embed="rId6" cstate="print"/>
          <a:srcRect/>
          <a:stretch>
            <a:fillRect/>
          </a:stretch>
        </p:blipFill>
        <p:spPr bwMode="auto">
          <a:xfrm>
            <a:off x="5486400" y="1447800"/>
            <a:ext cx="2933700" cy="1552575"/>
          </a:xfrm>
          <a:prstGeom prst="rect">
            <a:avLst/>
          </a:prstGeom>
          <a:noFill/>
          <a:ln w="9525">
            <a:noFill/>
            <a:miter lim="800000"/>
            <a:headEnd/>
            <a:tailEnd/>
          </a:ln>
        </p:spPr>
      </p:pic>
      <p:pic>
        <p:nvPicPr>
          <p:cNvPr id="236549" name="Picture 5"/>
          <p:cNvPicPr>
            <a:picLocks noChangeAspect="1" noChangeArrowheads="1"/>
          </p:cNvPicPr>
          <p:nvPr/>
        </p:nvPicPr>
        <p:blipFill>
          <a:blip r:embed="rId7" cstate="print"/>
          <a:srcRect/>
          <a:stretch>
            <a:fillRect/>
          </a:stretch>
        </p:blipFill>
        <p:spPr bwMode="auto">
          <a:xfrm>
            <a:off x="5867400" y="2819400"/>
            <a:ext cx="2084309" cy="1387013"/>
          </a:xfrm>
          <a:prstGeom prst="rect">
            <a:avLst/>
          </a:prstGeom>
          <a:noFill/>
          <a:ln w="9525">
            <a:noFill/>
            <a:miter lim="800000"/>
            <a:headEnd/>
            <a:tailEnd/>
          </a:ln>
        </p:spPr>
      </p:pic>
      <p:pic>
        <p:nvPicPr>
          <p:cNvPr id="236550" name="Picture 6"/>
          <p:cNvPicPr>
            <a:picLocks noChangeAspect="1" noChangeArrowheads="1"/>
          </p:cNvPicPr>
          <p:nvPr/>
        </p:nvPicPr>
        <p:blipFill>
          <a:blip r:embed="rId8" cstate="print"/>
          <a:srcRect/>
          <a:stretch>
            <a:fillRect/>
          </a:stretch>
        </p:blipFill>
        <p:spPr bwMode="auto">
          <a:xfrm>
            <a:off x="1447800" y="4724400"/>
            <a:ext cx="2466975" cy="1847850"/>
          </a:xfrm>
          <a:prstGeom prst="rect">
            <a:avLst/>
          </a:prstGeom>
          <a:noFill/>
          <a:ln w="9525">
            <a:noFill/>
            <a:miter lim="800000"/>
            <a:headEnd/>
            <a:tailEnd/>
          </a:ln>
        </p:spPr>
      </p:pic>
      <p:sp>
        <p:nvSpPr>
          <p:cNvPr id="10" name="TextBox 9"/>
          <p:cNvSpPr txBox="1"/>
          <p:nvPr/>
        </p:nvSpPr>
        <p:spPr>
          <a:xfrm rot="16200000">
            <a:off x="-457200" y="2476500"/>
            <a:ext cx="1544012" cy="369332"/>
          </a:xfrm>
          <a:prstGeom prst="rect">
            <a:avLst/>
          </a:prstGeom>
          <a:noFill/>
        </p:spPr>
        <p:txBody>
          <a:bodyPr wrap="none" rtlCol="0">
            <a:spAutoFit/>
          </a:bodyPr>
          <a:lstStyle/>
          <a:p>
            <a:r>
              <a:rPr lang="en-US" dirty="0" smtClean="0"/>
              <a:t>displacement</a:t>
            </a:r>
            <a:endParaRPr lang="en-US" dirty="0"/>
          </a:p>
        </p:txBody>
      </p:sp>
      <p:sp>
        <p:nvSpPr>
          <p:cNvPr id="11" name="TextBox 10"/>
          <p:cNvSpPr txBox="1"/>
          <p:nvPr/>
        </p:nvSpPr>
        <p:spPr>
          <a:xfrm>
            <a:off x="4181475" y="2752725"/>
            <a:ext cx="620683" cy="369332"/>
          </a:xfrm>
          <a:prstGeom prst="rect">
            <a:avLst/>
          </a:prstGeom>
          <a:noFill/>
        </p:spPr>
        <p:txBody>
          <a:bodyPr wrap="none" rtlCol="0">
            <a:spAutoFit/>
          </a:bodyPr>
          <a:lstStyle/>
          <a:p>
            <a:r>
              <a:rPr lang="en-US" dirty="0" smtClean="0"/>
              <a:t>time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5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ar.png"/>
          <p:cNvPicPr>
            <a:picLocks noChangeAspect="1"/>
          </p:cNvPicPr>
          <p:nvPr/>
        </p:nvPicPr>
        <p:blipFill>
          <a:blip r:embed="rId3" cstate="print"/>
          <a:stretch>
            <a:fillRect/>
          </a:stretch>
        </p:blipFill>
        <p:spPr>
          <a:xfrm>
            <a:off x="3876675" y="4648200"/>
            <a:ext cx="2519438" cy="1417184"/>
          </a:xfrm>
          <a:prstGeom prst="rect">
            <a:avLst/>
          </a:prstGeom>
        </p:spPr>
      </p:pic>
      <p:pic>
        <p:nvPicPr>
          <p:cNvPr id="26" name="Picture 25" descr="tire.png"/>
          <p:cNvPicPr>
            <a:picLocks noChangeAspect="1"/>
          </p:cNvPicPr>
          <p:nvPr/>
        </p:nvPicPr>
        <p:blipFill>
          <a:blip r:embed="rId4" cstate="print"/>
          <a:stretch>
            <a:fillRect/>
          </a:stretch>
        </p:blipFill>
        <p:spPr>
          <a:xfrm>
            <a:off x="4243387" y="5567363"/>
            <a:ext cx="394795" cy="434087"/>
          </a:xfrm>
          <a:prstGeom prst="rect">
            <a:avLst/>
          </a:prstGeom>
        </p:spPr>
      </p:pic>
      <p:pic>
        <p:nvPicPr>
          <p:cNvPr id="27" name="Picture 26" descr="tire.png"/>
          <p:cNvPicPr>
            <a:picLocks noChangeAspect="1"/>
          </p:cNvPicPr>
          <p:nvPr/>
        </p:nvPicPr>
        <p:blipFill>
          <a:blip r:embed="rId4" cstate="print"/>
          <a:stretch>
            <a:fillRect/>
          </a:stretch>
        </p:blipFill>
        <p:spPr>
          <a:xfrm>
            <a:off x="5684693" y="5583382"/>
            <a:ext cx="394795" cy="434087"/>
          </a:xfrm>
          <a:prstGeom prst="rect">
            <a:avLst/>
          </a:prstGeom>
        </p:spPr>
      </p:pic>
      <p:pic>
        <p:nvPicPr>
          <p:cNvPr id="14" name="Picture 13" descr="car.png"/>
          <p:cNvPicPr>
            <a:picLocks noChangeAspect="1"/>
          </p:cNvPicPr>
          <p:nvPr/>
        </p:nvPicPr>
        <p:blipFill>
          <a:blip r:embed="rId3" cstate="print"/>
          <a:stretch>
            <a:fillRect/>
          </a:stretch>
        </p:blipFill>
        <p:spPr>
          <a:xfrm>
            <a:off x="4362450" y="2924175"/>
            <a:ext cx="2519438" cy="1417184"/>
          </a:xfrm>
          <a:prstGeom prst="rect">
            <a:avLst/>
          </a:prstGeom>
        </p:spPr>
      </p:pic>
      <p:sp>
        <p:nvSpPr>
          <p:cNvPr id="2" name="Title 1"/>
          <p:cNvSpPr>
            <a:spLocks noGrp="1"/>
          </p:cNvSpPr>
          <p:nvPr>
            <p:ph type="title"/>
          </p:nvPr>
        </p:nvSpPr>
        <p:spPr/>
        <p:txBody>
          <a:bodyPr/>
          <a:lstStyle/>
          <a:p>
            <a:r>
              <a:rPr lang="en-US" dirty="0" smtClean="0">
                <a:solidFill>
                  <a:schemeClr val="tx1">
                    <a:lumMod val="95000"/>
                    <a:lumOff val="5000"/>
                  </a:schemeClr>
                </a:solidFill>
              </a:rPr>
              <a:t>Cartoon 1</a:t>
            </a:r>
            <a:endParaRPr lang="en-US" dirty="0">
              <a:solidFill>
                <a:schemeClr val="tx1">
                  <a:lumMod val="95000"/>
                  <a:lumOff val="5000"/>
                </a:schemeClr>
              </a:solidFill>
            </a:endParaRPr>
          </a:p>
        </p:txBody>
      </p:sp>
      <p:pic>
        <p:nvPicPr>
          <p:cNvPr id="3" name="Picture 2" descr="car.png"/>
          <p:cNvPicPr>
            <a:picLocks noChangeAspect="1"/>
          </p:cNvPicPr>
          <p:nvPr/>
        </p:nvPicPr>
        <p:blipFill>
          <a:blip r:embed="rId3" cstate="print"/>
          <a:stretch>
            <a:fillRect/>
          </a:stretch>
        </p:blipFill>
        <p:spPr>
          <a:xfrm>
            <a:off x="6324600" y="1171575"/>
            <a:ext cx="2519438" cy="1417184"/>
          </a:xfrm>
          <a:prstGeom prst="rect">
            <a:avLst/>
          </a:prstGeom>
        </p:spPr>
      </p:pic>
      <p:pic>
        <p:nvPicPr>
          <p:cNvPr id="5" name="Picture 4" descr="tire.png"/>
          <p:cNvPicPr>
            <a:picLocks noChangeAspect="1"/>
          </p:cNvPicPr>
          <p:nvPr/>
        </p:nvPicPr>
        <p:blipFill>
          <a:blip r:embed="rId4" cstate="print"/>
          <a:stretch>
            <a:fillRect/>
          </a:stretch>
        </p:blipFill>
        <p:spPr>
          <a:xfrm>
            <a:off x="6691312" y="2090738"/>
            <a:ext cx="394795" cy="434087"/>
          </a:xfrm>
          <a:prstGeom prst="rect">
            <a:avLst/>
          </a:prstGeom>
        </p:spPr>
      </p:pic>
      <p:pic>
        <p:nvPicPr>
          <p:cNvPr id="6" name="Picture 5" descr="tire.png"/>
          <p:cNvPicPr>
            <a:picLocks noChangeAspect="1"/>
          </p:cNvPicPr>
          <p:nvPr/>
        </p:nvPicPr>
        <p:blipFill>
          <a:blip r:embed="rId4" cstate="print"/>
          <a:stretch>
            <a:fillRect/>
          </a:stretch>
        </p:blipFill>
        <p:spPr>
          <a:xfrm>
            <a:off x="8132618" y="2106757"/>
            <a:ext cx="394795" cy="434087"/>
          </a:xfrm>
          <a:prstGeom prst="rect">
            <a:avLst/>
          </a:prstGeom>
        </p:spPr>
      </p:pic>
      <p:cxnSp>
        <p:nvCxnSpPr>
          <p:cNvPr id="8" name="Straight Connector 7"/>
          <p:cNvCxnSpPr/>
          <p:nvPr/>
        </p:nvCxnSpPr>
        <p:spPr>
          <a:xfrm>
            <a:off x="0" y="2535555"/>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rapezoid 11"/>
          <p:cNvSpPr/>
          <p:nvPr/>
        </p:nvSpPr>
        <p:spPr>
          <a:xfrm>
            <a:off x="4752976" y="24288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3952876" y="24288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ire.png"/>
          <p:cNvPicPr>
            <a:picLocks noChangeAspect="1"/>
          </p:cNvPicPr>
          <p:nvPr/>
        </p:nvPicPr>
        <p:blipFill>
          <a:blip r:embed="rId4" cstate="print"/>
          <a:stretch>
            <a:fillRect/>
          </a:stretch>
        </p:blipFill>
        <p:spPr>
          <a:xfrm>
            <a:off x="4719637" y="3767138"/>
            <a:ext cx="394795" cy="434087"/>
          </a:xfrm>
          <a:prstGeom prst="rect">
            <a:avLst/>
          </a:prstGeom>
        </p:spPr>
      </p:pic>
      <p:pic>
        <p:nvPicPr>
          <p:cNvPr id="21" name="Picture 20" descr="tire.png"/>
          <p:cNvPicPr>
            <a:picLocks noChangeAspect="1"/>
          </p:cNvPicPr>
          <p:nvPr/>
        </p:nvPicPr>
        <p:blipFill>
          <a:blip r:embed="rId4" cstate="print"/>
          <a:stretch>
            <a:fillRect/>
          </a:stretch>
        </p:blipFill>
        <p:spPr>
          <a:xfrm>
            <a:off x="6189518" y="3859357"/>
            <a:ext cx="394795" cy="434087"/>
          </a:xfrm>
          <a:prstGeom prst="rect">
            <a:avLst/>
          </a:prstGeom>
        </p:spPr>
      </p:pic>
      <p:cxnSp>
        <p:nvCxnSpPr>
          <p:cNvPr id="22" name="Straight Connector 21"/>
          <p:cNvCxnSpPr/>
          <p:nvPr/>
        </p:nvCxnSpPr>
        <p:spPr>
          <a:xfrm>
            <a:off x="0" y="4288155"/>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rapezoid 22"/>
          <p:cNvSpPr/>
          <p:nvPr/>
        </p:nvSpPr>
        <p:spPr>
          <a:xfrm>
            <a:off x="4752976" y="41814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3952876" y="41814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0" y="6002655"/>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rapezoid 28"/>
          <p:cNvSpPr/>
          <p:nvPr/>
        </p:nvSpPr>
        <p:spPr>
          <a:xfrm>
            <a:off x="4752976" y="58959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a:off x="3952876" y="589597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5124450" y="1971675"/>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000375" y="3695700"/>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2486025" y="5476875"/>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34" descr="fraf.png"/>
          <p:cNvPicPr>
            <a:picLocks noChangeAspect="1"/>
          </p:cNvPicPr>
          <p:nvPr/>
        </p:nvPicPr>
        <p:blipFill>
          <a:blip r:embed="rId5" cstate="print"/>
          <a:stretch>
            <a:fillRect/>
          </a:stretch>
        </p:blipFill>
        <p:spPr>
          <a:xfrm>
            <a:off x="161925" y="1190625"/>
            <a:ext cx="4260131"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lumOff val="5000"/>
                  </a:schemeClr>
                </a:solidFill>
              </a:rPr>
              <a:t>Cartoon 2</a:t>
            </a:r>
            <a:endParaRPr lang="en-US" dirty="0">
              <a:solidFill>
                <a:schemeClr val="tx1">
                  <a:lumMod val="95000"/>
                  <a:lumOff val="5000"/>
                </a:schemeClr>
              </a:solidFill>
            </a:endParaRPr>
          </a:p>
        </p:txBody>
      </p:sp>
      <p:pic>
        <p:nvPicPr>
          <p:cNvPr id="15" name="Picture 14" descr="car.png"/>
          <p:cNvPicPr>
            <a:picLocks noChangeAspect="1"/>
          </p:cNvPicPr>
          <p:nvPr/>
        </p:nvPicPr>
        <p:blipFill>
          <a:blip r:embed="rId3" cstate="print"/>
          <a:stretch>
            <a:fillRect/>
          </a:stretch>
        </p:blipFill>
        <p:spPr>
          <a:xfrm>
            <a:off x="6324600" y="1285875"/>
            <a:ext cx="2519438" cy="1417184"/>
          </a:xfrm>
          <a:prstGeom prst="rect">
            <a:avLst/>
          </a:prstGeom>
        </p:spPr>
      </p:pic>
      <p:pic>
        <p:nvPicPr>
          <p:cNvPr id="16" name="Picture 15" descr="tire.png"/>
          <p:cNvPicPr>
            <a:picLocks noChangeAspect="1"/>
          </p:cNvPicPr>
          <p:nvPr/>
        </p:nvPicPr>
        <p:blipFill>
          <a:blip r:embed="rId4" cstate="print"/>
          <a:stretch>
            <a:fillRect/>
          </a:stretch>
        </p:blipFill>
        <p:spPr>
          <a:xfrm>
            <a:off x="6691312" y="2205038"/>
            <a:ext cx="394795" cy="434087"/>
          </a:xfrm>
          <a:prstGeom prst="rect">
            <a:avLst/>
          </a:prstGeom>
        </p:spPr>
      </p:pic>
      <p:pic>
        <p:nvPicPr>
          <p:cNvPr id="17" name="Picture 16" descr="tire.png"/>
          <p:cNvPicPr>
            <a:picLocks noChangeAspect="1"/>
          </p:cNvPicPr>
          <p:nvPr/>
        </p:nvPicPr>
        <p:blipFill>
          <a:blip r:embed="rId4" cstate="print"/>
          <a:stretch>
            <a:fillRect/>
          </a:stretch>
        </p:blipFill>
        <p:spPr>
          <a:xfrm>
            <a:off x="8132618" y="2221057"/>
            <a:ext cx="394795" cy="434087"/>
          </a:xfrm>
          <a:prstGeom prst="rect">
            <a:avLst/>
          </a:prstGeom>
        </p:spPr>
      </p:pic>
      <p:cxnSp>
        <p:nvCxnSpPr>
          <p:cNvPr id="18" name="Straight Connector 17"/>
          <p:cNvCxnSpPr/>
          <p:nvPr/>
        </p:nvCxnSpPr>
        <p:spPr>
          <a:xfrm>
            <a:off x="0" y="2649855"/>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Trapezoid 18"/>
          <p:cNvSpPr/>
          <p:nvPr/>
        </p:nvSpPr>
        <p:spPr>
          <a:xfrm>
            <a:off x="4714876" y="2533650"/>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ar.png"/>
          <p:cNvPicPr>
            <a:picLocks noChangeAspect="1"/>
          </p:cNvPicPr>
          <p:nvPr/>
        </p:nvPicPr>
        <p:blipFill>
          <a:blip r:embed="rId3" cstate="print"/>
          <a:stretch>
            <a:fillRect/>
          </a:stretch>
        </p:blipFill>
        <p:spPr>
          <a:xfrm>
            <a:off x="4314825" y="2914650"/>
            <a:ext cx="2519438" cy="1417184"/>
          </a:xfrm>
          <a:prstGeom prst="rect">
            <a:avLst/>
          </a:prstGeom>
        </p:spPr>
      </p:pic>
      <p:pic>
        <p:nvPicPr>
          <p:cNvPr id="23" name="Picture 22" descr="tire.png"/>
          <p:cNvPicPr>
            <a:picLocks noChangeAspect="1"/>
          </p:cNvPicPr>
          <p:nvPr/>
        </p:nvPicPr>
        <p:blipFill>
          <a:blip r:embed="rId4" cstate="print"/>
          <a:stretch>
            <a:fillRect/>
          </a:stretch>
        </p:blipFill>
        <p:spPr>
          <a:xfrm>
            <a:off x="6122843" y="3849832"/>
            <a:ext cx="394795" cy="434087"/>
          </a:xfrm>
          <a:prstGeom prst="rect">
            <a:avLst/>
          </a:prstGeom>
        </p:spPr>
      </p:pic>
      <p:cxnSp>
        <p:nvCxnSpPr>
          <p:cNvPr id="24" name="Straight Connector 23"/>
          <p:cNvCxnSpPr/>
          <p:nvPr/>
        </p:nvCxnSpPr>
        <p:spPr>
          <a:xfrm>
            <a:off x="0" y="4278630"/>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Trapezoid 24"/>
          <p:cNvSpPr/>
          <p:nvPr/>
        </p:nvSpPr>
        <p:spPr>
          <a:xfrm>
            <a:off x="4714876" y="4162425"/>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car.png"/>
          <p:cNvPicPr>
            <a:picLocks noChangeAspect="1"/>
          </p:cNvPicPr>
          <p:nvPr/>
        </p:nvPicPr>
        <p:blipFill>
          <a:blip r:embed="rId3" cstate="print"/>
          <a:stretch>
            <a:fillRect/>
          </a:stretch>
        </p:blipFill>
        <p:spPr>
          <a:xfrm>
            <a:off x="2857500" y="4467225"/>
            <a:ext cx="2519438" cy="1417184"/>
          </a:xfrm>
          <a:prstGeom prst="rect">
            <a:avLst/>
          </a:prstGeom>
        </p:spPr>
      </p:pic>
      <p:pic>
        <p:nvPicPr>
          <p:cNvPr id="27" name="Picture 26" descr="tire.png"/>
          <p:cNvPicPr>
            <a:picLocks noChangeAspect="1"/>
          </p:cNvPicPr>
          <p:nvPr/>
        </p:nvPicPr>
        <p:blipFill>
          <a:blip r:embed="rId4" cstate="print"/>
          <a:stretch>
            <a:fillRect/>
          </a:stretch>
        </p:blipFill>
        <p:spPr>
          <a:xfrm>
            <a:off x="3224212" y="5386388"/>
            <a:ext cx="394795" cy="434087"/>
          </a:xfrm>
          <a:prstGeom prst="rect">
            <a:avLst/>
          </a:prstGeom>
        </p:spPr>
      </p:pic>
      <p:cxnSp>
        <p:nvCxnSpPr>
          <p:cNvPr id="29" name="Straight Connector 28"/>
          <p:cNvCxnSpPr/>
          <p:nvPr/>
        </p:nvCxnSpPr>
        <p:spPr>
          <a:xfrm>
            <a:off x="0" y="5831205"/>
            <a:ext cx="8915400" cy="152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 name="Trapezoid 29"/>
          <p:cNvSpPr/>
          <p:nvPr/>
        </p:nvSpPr>
        <p:spPr>
          <a:xfrm>
            <a:off x="4714876" y="5715000"/>
            <a:ext cx="323850" cy="104775"/>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ire.png"/>
          <p:cNvPicPr>
            <a:picLocks noChangeAspect="1"/>
          </p:cNvPicPr>
          <p:nvPr/>
        </p:nvPicPr>
        <p:blipFill>
          <a:blip r:embed="rId4" cstate="print"/>
          <a:stretch>
            <a:fillRect/>
          </a:stretch>
        </p:blipFill>
        <p:spPr>
          <a:xfrm>
            <a:off x="4681537" y="3729038"/>
            <a:ext cx="394795" cy="434087"/>
          </a:xfrm>
          <a:prstGeom prst="rect">
            <a:avLst/>
          </a:prstGeom>
        </p:spPr>
      </p:pic>
      <p:pic>
        <p:nvPicPr>
          <p:cNvPr id="28" name="Picture 27" descr="tire.png"/>
          <p:cNvPicPr>
            <a:picLocks noChangeAspect="1"/>
          </p:cNvPicPr>
          <p:nvPr/>
        </p:nvPicPr>
        <p:blipFill>
          <a:blip r:embed="rId4" cstate="print"/>
          <a:stretch>
            <a:fillRect/>
          </a:stretch>
        </p:blipFill>
        <p:spPr>
          <a:xfrm>
            <a:off x="4665518" y="5288107"/>
            <a:ext cx="394795" cy="434087"/>
          </a:xfrm>
          <a:prstGeom prst="rect">
            <a:avLst/>
          </a:prstGeom>
        </p:spPr>
      </p:pic>
      <p:cxnSp>
        <p:nvCxnSpPr>
          <p:cNvPr id="31" name="Straight Arrow Connector 30"/>
          <p:cNvCxnSpPr/>
          <p:nvPr/>
        </p:nvCxnSpPr>
        <p:spPr>
          <a:xfrm flipH="1" flipV="1">
            <a:off x="5172075" y="2133600"/>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086100" y="3733800"/>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1600200" y="5353050"/>
            <a:ext cx="1058069" cy="79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3" descr="fraf.png"/>
          <p:cNvPicPr>
            <a:picLocks noChangeAspect="1"/>
          </p:cNvPicPr>
          <p:nvPr/>
        </p:nvPicPr>
        <p:blipFill>
          <a:blip r:embed="rId5" cstate="print"/>
          <a:stretch>
            <a:fillRect/>
          </a:stretch>
        </p:blipFill>
        <p:spPr>
          <a:xfrm>
            <a:off x="0" y="1085850"/>
            <a:ext cx="4260131" cy="2590800"/>
          </a:xfrm>
          <a:prstGeom prst="rect">
            <a:avLst/>
          </a:prstGeom>
        </p:spPr>
      </p:pic>
      <p:sp>
        <p:nvSpPr>
          <p:cNvPr id="35" name="TextBox 34">
            <a:hlinkClick r:id="rId6"/>
          </p:cNvPr>
          <p:cNvSpPr txBox="1"/>
          <p:nvPr/>
        </p:nvSpPr>
        <p:spPr>
          <a:xfrm>
            <a:off x="2897746" y="6091706"/>
            <a:ext cx="2941493" cy="369332"/>
          </a:xfrm>
          <a:prstGeom prst="rect">
            <a:avLst/>
          </a:prstGeom>
          <a:noFill/>
        </p:spPr>
        <p:txBody>
          <a:bodyPr wrap="square" rtlCol="0">
            <a:spAutoFit/>
          </a:bodyPr>
          <a:lstStyle/>
          <a:p>
            <a:r>
              <a:rPr lang="en-US" dirty="0"/>
              <a:t>~</a:t>
            </a:r>
            <a:r>
              <a:rPr lang="en-US" dirty="0" smtClean="0"/>
              <a:t>Slightly </a:t>
            </a:r>
            <a:r>
              <a:rPr lang="en-US" dirty="0" err="1" smtClean="0">
                <a:solidFill>
                  <a:srgbClr val="8B4586"/>
                </a:solidFill>
              </a:rPr>
              <a:t>underdamped</a:t>
            </a:r>
            <a:endParaRPr lang="en-US" dirty="0">
              <a:solidFill>
                <a:srgbClr val="8B458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lumMod val="85000"/>
                    <a:lumOff val="15000"/>
                  </a:schemeClr>
                </a:solidFill>
              </a:rPr>
              <a:t>Where does the energy go?</a:t>
            </a:r>
            <a:endParaRPr lang="en-US" sz="3600" dirty="0">
              <a:solidFill>
                <a:schemeClr val="tx1">
                  <a:lumMod val="85000"/>
                  <a:lumOff val="15000"/>
                </a:schemeClr>
              </a:solidFill>
            </a:endParaRPr>
          </a:p>
        </p:txBody>
      </p:sp>
      <p:pic>
        <p:nvPicPr>
          <p:cNvPr id="3" name="Picture 2" descr="fraf.png"/>
          <p:cNvPicPr>
            <a:picLocks noChangeAspect="1"/>
          </p:cNvPicPr>
          <p:nvPr/>
        </p:nvPicPr>
        <p:blipFill>
          <a:blip r:embed="rId3" cstate="print"/>
          <a:stretch>
            <a:fillRect/>
          </a:stretch>
        </p:blipFill>
        <p:spPr>
          <a:xfrm>
            <a:off x="1381125" y="1781175"/>
            <a:ext cx="5889004" cy="3581400"/>
          </a:xfrm>
          <a:prstGeom prst="rect">
            <a:avLst/>
          </a:prstGeom>
        </p:spPr>
      </p:pic>
      <p:sp>
        <p:nvSpPr>
          <p:cNvPr id="4" name="TextBox 3"/>
          <p:cNvSpPr txBox="1"/>
          <p:nvPr/>
        </p:nvSpPr>
        <p:spPr>
          <a:xfrm rot="16200000">
            <a:off x="419100" y="3371850"/>
            <a:ext cx="1544012" cy="369332"/>
          </a:xfrm>
          <a:prstGeom prst="rect">
            <a:avLst/>
          </a:prstGeom>
          <a:noFill/>
        </p:spPr>
        <p:txBody>
          <a:bodyPr wrap="none" rtlCol="0">
            <a:spAutoFit/>
          </a:bodyPr>
          <a:lstStyle/>
          <a:p>
            <a:r>
              <a:rPr lang="en-US" dirty="0" smtClean="0"/>
              <a:t>displacement</a:t>
            </a:r>
            <a:endParaRPr lang="en-US" dirty="0"/>
          </a:p>
        </p:txBody>
      </p:sp>
      <p:sp>
        <p:nvSpPr>
          <p:cNvPr id="5" name="TextBox 4"/>
          <p:cNvSpPr txBox="1"/>
          <p:nvPr/>
        </p:nvSpPr>
        <p:spPr>
          <a:xfrm>
            <a:off x="6858000" y="3724275"/>
            <a:ext cx="620683" cy="369332"/>
          </a:xfrm>
          <a:prstGeom prst="rect">
            <a:avLst/>
          </a:prstGeom>
          <a:noFill/>
        </p:spPr>
        <p:txBody>
          <a:bodyPr wrap="none" rtlCol="0">
            <a:spAutoFit/>
          </a:bodyPr>
          <a:lstStyle/>
          <a:p>
            <a:r>
              <a:rPr lang="en-US" dirty="0" smtClean="0"/>
              <a:t>time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Argue this</a:t>
            </a:r>
            <a:endParaRPr lang="en-US" dirty="0">
              <a:solidFill>
                <a:schemeClr val="tx1"/>
              </a:solidFill>
            </a:endParaRPr>
          </a:p>
        </p:txBody>
      </p:sp>
      <p:sp>
        <p:nvSpPr>
          <p:cNvPr id="4" name="TextBox 3"/>
          <p:cNvSpPr txBox="1"/>
          <p:nvPr/>
        </p:nvSpPr>
        <p:spPr>
          <a:xfrm>
            <a:off x="990600" y="1600200"/>
            <a:ext cx="6934200" cy="44935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i="1" dirty="0" smtClean="0">
                <a:solidFill>
                  <a:schemeClr val="tx1"/>
                </a:solidFill>
              </a:rPr>
              <a:t>Energy is a fuel.</a:t>
            </a:r>
            <a:endParaRPr lang="en-US" sz="2000" dirty="0" smtClean="0">
              <a:solidFill>
                <a:schemeClr val="tx1"/>
              </a:solidFill>
            </a:endParaRPr>
          </a:p>
          <a:p>
            <a:r>
              <a:rPr lang="en-US" sz="2000" dirty="0" smtClean="0">
                <a:solidFill>
                  <a:schemeClr val="tx1"/>
                </a:solidFill>
              </a:rPr>
              <a:t>FALSE:	Fuel is a source of energy but is not itself energy. Fuel is a resource such as coal, oil, and the food we eat. Fuels have potential energy in the chemical bonds that make up the substance.</a:t>
            </a:r>
          </a:p>
          <a:p>
            <a:endParaRPr lang="en-US" sz="2800" dirty="0" smtClean="0">
              <a:solidFill>
                <a:schemeClr val="tx1"/>
              </a:solidFill>
            </a:endParaRPr>
          </a:p>
          <a:p>
            <a:r>
              <a:rPr lang="en-US" sz="2800" dirty="0" smtClean="0">
                <a:solidFill>
                  <a:schemeClr val="tx1"/>
                </a:solidFill>
              </a:rPr>
              <a:t>Energy Crisis?...More like Power Crisis</a:t>
            </a:r>
          </a:p>
          <a:p>
            <a:endParaRPr lang="en-US" sz="2800" dirty="0" smtClean="0">
              <a:solidFill>
                <a:schemeClr val="tx1"/>
              </a:solidFill>
            </a:endParaRPr>
          </a:p>
          <a:p>
            <a:endParaRPr lang="en-US" sz="2800" dirty="0" smtClean="0">
              <a:solidFill>
                <a:schemeClr val="tx1"/>
              </a:solidFill>
            </a:endParaRPr>
          </a:p>
          <a:p>
            <a:endParaRPr lang="en-US" sz="2800" dirty="0" smtClean="0">
              <a:solidFill>
                <a:schemeClr val="tx1"/>
              </a:solidFill>
            </a:endParaRPr>
          </a:p>
          <a:p>
            <a:endParaRPr lang="en-US" sz="2800" dirty="0" smtClean="0">
              <a:solidFill>
                <a:schemeClr val="tx1"/>
              </a:solidFill>
            </a:endParaRPr>
          </a:p>
          <a:p>
            <a:endParaRPr lang="en-US" dirty="0" smtClean="0">
              <a:solidFill>
                <a:schemeClr val="tx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175821886"/>
              </p:ext>
            </p:extLst>
          </p:nvPr>
        </p:nvGraphicFramePr>
        <p:xfrm>
          <a:off x="1981200" y="4114800"/>
          <a:ext cx="4979988" cy="1795463"/>
        </p:xfrm>
        <a:graphic>
          <a:graphicData uri="http://schemas.openxmlformats.org/presentationml/2006/ole">
            <mc:AlternateContent xmlns:mc="http://schemas.openxmlformats.org/markup-compatibility/2006">
              <mc:Choice xmlns:v="urn:schemas-microsoft-com:vml" Requires="v">
                <p:oleObj spid="_x0000_s151577" name="Equation" r:id="rId4" imgW="1091726" imgH="393529" progId="Equation.3">
                  <p:embed/>
                </p:oleObj>
              </mc:Choice>
              <mc:Fallback>
                <p:oleObj name="Equation" r:id="rId4" imgW="1091726" imgH="393529"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114800"/>
                        <a:ext cx="4979988" cy="179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Energy crisis?</a:t>
            </a:r>
            <a:endParaRPr lang="en-US" dirty="0">
              <a:solidFill>
                <a:schemeClr val="tx1"/>
              </a:solidFill>
            </a:endParaRPr>
          </a:p>
        </p:txBody>
      </p:sp>
      <p:sp>
        <p:nvSpPr>
          <p:cNvPr id="3" name="TextBox 2"/>
          <p:cNvSpPr txBox="1"/>
          <p:nvPr/>
        </p:nvSpPr>
        <p:spPr>
          <a:xfrm>
            <a:off x="762000" y="1600200"/>
            <a:ext cx="7696200" cy="2062103"/>
          </a:xfrm>
          <a:prstGeom prst="rect">
            <a:avLst/>
          </a:prstGeom>
          <a:noFill/>
        </p:spPr>
        <p:txBody>
          <a:bodyPr wrap="square" rtlCol="0">
            <a:spAutoFit/>
          </a:bodyPr>
          <a:lstStyle/>
          <a:p>
            <a:pPr algn="just">
              <a:buFont typeface="Arial" pitchFamily="34" charset="0"/>
              <a:buChar char="•"/>
            </a:pPr>
            <a:r>
              <a:rPr lang="en-US" sz="3200" dirty="0" smtClean="0"/>
              <a:t>Power is the ability to do work in a certain amount of time.  </a:t>
            </a:r>
          </a:p>
          <a:p>
            <a:pPr algn="just">
              <a:buFont typeface="Arial" pitchFamily="34" charset="0"/>
              <a:buChar char="•"/>
            </a:pPr>
            <a:r>
              <a:rPr lang="en-US" sz="3200" dirty="0" smtClean="0"/>
              <a:t>This work comes from transforming an energy source.</a:t>
            </a:r>
          </a:p>
        </p:txBody>
      </p:sp>
      <p:sp>
        <p:nvSpPr>
          <p:cNvPr id="4" name="Rectangle 3"/>
          <p:cNvSpPr/>
          <p:nvPr/>
        </p:nvSpPr>
        <p:spPr>
          <a:xfrm>
            <a:off x="1143000" y="3886200"/>
            <a:ext cx="6934200" cy="2062103"/>
          </a:xfrm>
          <a:prstGeom prst="rect">
            <a:avLst/>
          </a:prstGeom>
        </p:spPr>
        <p:txBody>
          <a:bodyPr wrap="square">
            <a:spAutoFit/>
          </a:bodyPr>
          <a:lstStyle/>
          <a:p>
            <a:pPr>
              <a:buFont typeface="Arial" pitchFamily="34" charset="0"/>
              <a:buChar char="•"/>
            </a:pPr>
            <a:r>
              <a:rPr lang="en-US" sz="3200" dirty="0" smtClean="0"/>
              <a:t>What about inefficient transformation processes?</a:t>
            </a:r>
          </a:p>
          <a:p>
            <a:pPr>
              <a:buFont typeface="Arial" pitchFamily="34" charset="0"/>
              <a:buChar char="•"/>
            </a:pPr>
            <a:r>
              <a:rPr lang="en-US" sz="3200" dirty="0" smtClean="0"/>
              <a:t>What about slow transformation processes?</a:t>
            </a:r>
            <a:endParaRPr lang="en-US" sz="3200" dirty="0"/>
          </a:p>
        </p:txBody>
      </p:sp>
      <p:sp>
        <p:nvSpPr>
          <p:cNvPr id="6" name="Rectangle 5"/>
          <p:cNvSpPr/>
          <p:nvPr/>
        </p:nvSpPr>
        <p:spPr>
          <a:xfrm rot="20294072">
            <a:off x="1016381" y="2767281"/>
            <a:ext cx="7111242"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solidFill>
                    <a:schemeClr val="tx1"/>
                  </a:solidFill>
                </a:ln>
                <a:effectLst>
                  <a:outerShdw blurRad="76200" dist="50800" dir="5400000" algn="tl" rotWithShape="0">
                    <a:srgbClr val="000000">
                      <a:alpha val="65000"/>
                    </a:srgbClr>
                  </a:outerShdw>
                </a:effectLst>
              </a:rPr>
              <a:t>Power Crisis?</a:t>
            </a:r>
            <a:endParaRPr lang="en-US" sz="8000" b="1" cap="none" spc="50" dirty="0">
              <a:ln w="11430">
                <a:solidFill>
                  <a:schemeClr val="tx1"/>
                </a:solidFill>
              </a:ln>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p:spPr>
        <p:txBody>
          <a:bodyPr lIns="90488" tIns="44450" rIns="90488" bIns="44450" anchor="ctr"/>
          <a:lstStyle/>
          <a:p>
            <a:r>
              <a:rPr lang="en-US">
                <a:solidFill>
                  <a:schemeClr val="tx1"/>
                </a:solidFill>
              </a:rPr>
              <a:t>Conservation Laws</a:t>
            </a:r>
          </a:p>
        </p:txBody>
      </p:sp>
      <p:sp>
        <p:nvSpPr>
          <p:cNvPr id="10243" name="Rectangle 3"/>
          <p:cNvSpPr>
            <a:spLocks noGrp="1" noChangeArrowheads="1"/>
          </p:cNvSpPr>
          <p:nvPr>
            <p:ph type="body" idx="1"/>
          </p:nvPr>
        </p:nvSpPr>
        <p:spPr>
          <a:noFill/>
          <a:ln/>
        </p:spPr>
        <p:txBody>
          <a:bodyPr lIns="90488" tIns="44450" rIns="90488" bIns="44450"/>
          <a:lstStyle/>
          <a:p>
            <a:r>
              <a:rPr lang="en-US" dirty="0">
                <a:solidFill>
                  <a:schemeClr val="tx1"/>
                </a:solidFill>
              </a:rPr>
              <a:t>What does it mean to conserve something?</a:t>
            </a:r>
          </a:p>
          <a:p>
            <a:r>
              <a:rPr lang="en-US" dirty="0">
                <a:solidFill>
                  <a:schemeClr val="tx1"/>
                </a:solidFill>
              </a:rPr>
              <a:t>A conserved quantity:</a:t>
            </a:r>
          </a:p>
          <a:p>
            <a:pPr>
              <a:buFont typeface="Wingdings" pitchFamily="2" charset="2"/>
              <a:buNone/>
            </a:pPr>
            <a:r>
              <a:rPr lang="en-US" dirty="0">
                <a:solidFill>
                  <a:schemeClr val="tx1"/>
                </a:solidFill>
              </a:rPr>
              <a:t>  _______ can neither be created or destroyed, but can be changed from one form to another or transferred from one object to another.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be 12"/>
          <p:cNvSpPr/>
          <p:nvPr/>
        </p:nvSpPr>
        <p:spPr>
          <a:xfrm>
            <a:off x="4038600" y="4114800"/>
            <a:ext cx="1196340" cy="1066800"/>
          </a:xfrm>
          <a:prstGeom prst="cube">
            <a:avLst/>
          </a:prstGeom>
          <a:blipFill>
            <a:blip r:embed="rId4" cstate="print"/>
            <a:tile tx="0" ty="0" sx="100000" sy="100000" flip="none" algn="tl"/>
          </a:blip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p:cNvSpPr>
            <a:spLocks noGrp="1" noChangeArrowheads="1"/>
          </p:cNvSpPr>
          <p:nvPr>
            <p:ph type="title"/>
          </p:nvPr>
        </p:nvSpPr>
        <p:spPr/>
        <p:txBody>
          <a:bodyPr/>
          <a:lstStyle/>
          <a:p>
            <a:r>
              <a:rPr lang="en-US" dirty="0" smtClean="0"/>
              <a:t>Review</a:t>
            </a:r>
            <a:endParaRPr lang="en-US" dirty="0"/>
          </a:p>
        </p:txBody>
      </p:sp>
      <p:sp>
        <p:nvSpPr>
          <p:cNvPr id="10" name="TextBox 9"/>
          <p:cNvSpPr txBox="1"/>
          <p:nvPr/>
        </p:nvSpPr>
        <p:spPr>
          <a:xfrm>
            <a:off x="533400" y="1676400"/>
            <a:ext cx="4931158" cy="1754326"/>
          </a:xfrm>
          <a:prstGeom prst="rect">
            <a:avLst/>
          </a:prstGeom>
          <a:noFill/>
        </p:spPr>
        <p:txBody>
          <a:bodyPr wrap="none" rtlCol="0">
            <a:spAutoFit/>
          </a:bodyPr>
          <a:lstStyle/>
          <a:p>
            <a:pPr>
              <a:buFont typeface="Wingdings" pitchFamily="2" charset="2"/>
              <a:buChar char="q"/>
            </a:pPr>
            <a:r>
              <a:rPr lang="en-US" sz="3600" dirty="0" smtClean="0"/>
              <a:t>Pressure</a:t>
            </a:r>
          </a:p>
          <a:p>
            <a:pPr>
              <a:buFont typeface="Wingdings" pitchFamily="2" charset="2"/>
              <a:buChar char="q"/>
            </a:pPr>
            <a:r>
              <a:rPr lang="en-US" sz="3600" dirty="0" smtClean="0"/>
              <a:t>Archimedes Principle</a:t>
            </a:r>
          </a:p>
          <a:p>
            <a:pPr>
              <a:buFont typeface="Wingdings" pitchFamily="2" charset="2"/>
              <a:buChar char="q"/>
            </a:pPr>
            <a:r>
              <a:rPr lang="en-US" sz="3600" dirty="0" smtClean="0"/>
              <a:t>Density</a:t>
            </a:r>
            <a:endParaRPr lang="en-US" sz="3600" dirty="0"/>
          </a:p>
        </p:txBody>
      </p:sp>
      <p:grpSp>
        <p:nvGrpSpPr>
          <p:cNvPr id="2" name="Group 23"/>
          <p:cNvGrpSpPr/>
          <p:nvPr/>
        </p:nvGrpSpPr>
        <p:grpSpPr>
          <a:xfrm>
            <a:off x="2971800" y="1600200"/>
            <a:ext cx="304800" cy="457200"/>
            <a:chOff x="3276600" y="1447800"/>
            <a:chExt cx="381000" cy="762000"/>
          </a:xfrm>
        </p:grpSpPr>
        <p:cxnSp>
          <p:nvCxnSpPr>
            <p:cNvPr id="21" name="Straight Connector 20"/>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23"/>
          <p:cNvGrpSpPr/>
          <p:nvPr/>
        </p:nvGrpSpPr>
        <p:grpSpPr>
          <a:xfrm>
            <a:off x="5486400" y="2209800"/>
            <a:ext cx="304800" cy="457200"/>
            <a:chOff x="3276600" y="1447800"/>
            <a:chExt cx="381000" cy="762000"/>
          </a:xfrm>
        </p:grpSpPr>
        <p:cxnSp>
          <p:nvCxnSpPr>
            <p:cNvPr id="20" name="Straight Connector 19"/>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743200" y="2819400"/>
            <a:ext cx="304800" cy="457200"/>
            <a:chOff x="3276600" y="1447800"/>
            <a:chExt cx="381000" cy="762000"/>
          </a:xfrm>
        </p:grpSpPr>
        <p:cxnSp>
          <p:nvCxnSpPr>
            <p:cNvPr id="25" name="Straight Connector 24"/>
            <p:cNvCxnSpPr/>
            <p:nvPr/>
          </p:nvCxnSpPr>
          <p:spPr>
            <a:xfrm rot="16200000" flipH="1">
              <a:off x="3200400" y="1981200"/>
              <a:ext cx="304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162300" y="1714500"/>
              <a:ext cx="762000" cy="228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Cube 26"/>
          <p:cNvSpPr/>
          <p:nvPr/>
        </p:nvSpPr>
        <p:spPr>
          <a:xfrm>
            <a:off x="2385060" y="4114800"/>
            <a:ext cx="1143000" cy="1066800"/>
          </a:xfrm>
          <a:prstGeom prst="cube">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p:cNvSpPr/>
          <p:nvPr/>
        </p:nvSpPr>
        <p:spPr>
          <a:xfrm>
            <a:off x="1386840" y="5486400"/>
            <a:ext cx="3249930" cy="1066800"/>
          </a:xfrm>
          <a:prstGeom prst="cube">
            <a:avLst/>
          </a:prstGeom>
          <a:blipFill>
            <a:blip r:embed="rId4" cstate="print"/>
            <a:tile tx="0" ty="0" sx="100000" sy="100000" flip="none" algn="tl"/>
          </a:blip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p:cNvSpPr/>
          <p:nvPr/>
        </p:nvSpPr>
        <p:spPr>
          <a:xfrm>
            <a:off x="5082540" y="5753100"/>
            <a:ext cx="495300" cy="533400"/>
          </a:xfrm>
          <a:prstGeom prst="cube">
            <a:avLst/>
          </a:prstGeom>
          <a:blipFill>
            <a:blip r:embed="rId5"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239464" y="4000500"/>
            <a:ext cx="1037136" cy="1333500"/>
            <a:chOff x="2239464" y="4000500"/>
            <a:chExt cx="1037136" cy="1333500"/>
          </a:xfrm>
        </p:grpSpPr>
        <p:cxnSp>
          <p:nvCxnSpPr>
            <p:cNvPr id="4" name="Straight Connector 3"/>
            <p:cNvCxnSpPr/>
            <p:nvPr/>
          </p:nvCxnSpPr>
          <p:spPr>
            <a:xfrm>
              <a:off x="2385060" y="5334000"/>
              <a:ext cx="89154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271712" y="4000500"/>
              <a:ext cx="196215" cy="228598"/>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39464" y="4403268"/>
              <a:ext cx="0" cy="68580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4" name="Object 13"/>
          <p:cNvGraphicFramePr>
            <a:graphicFrameLocks noChangeAspect="1"/>
          </p:cNvGraphicFramePr>
          <p:nvPr>
            <p:extLst>
              <p:ext uri="{D42A27DB-BD31-4B8C-83A1-F6EECF244321}">
                <p14:modId xmlns:p14="http://schemas.microsoft.com/office/powerpoint/2010/main" val="1009196162"/>
              </p:ext>
            </p:extLst>
          </p:nvPr>
        </p:nvGraphicFramePr>
        <p:xfrm>
          <a:off x="6392565" y="1748276"/>
          <a:ext cx="1709057" cy="1471688"/>
        </p:xfrm>
        <a:graphic>
          <a:graphicData uri="http://schemas.openxmlformats.org/presentationml/2006/ole">
            <mc:AlternateContent xmlns:mc="http://schemas.openxmlformats.org/markup-compatibility/2006">
              <mc:Choice xmlns:v="urn:schemas-microsoft-com:vml" Requires="v">
                <p:oleObj spid="_x0000_s63542" name="Equation" r:id="rId6" imgW="457200" imgH="393480" progId="Equation.3">
                  <p:embed/>
                </p:oleObj>
              </mc:Choice>
              <mc:Fallback>
                <p:oleObj name="Equation" r:id="rId6" imgW="457200" imgH="393480" progId="Equation.3">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565" y="1748276"/>
                        <a:ext cx="1709057" cy="147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41477898"/>
              </p:ext>
            </p:extLst>
          </p:nvPr>
        </p:nvGraphicFramePr>
        <p:xfrm>
          <a:off x="5638800" y="4343400"/>
          <a:ext cx="2667000" cy="525887"/>
        </p:xfrm>
        <a:graphic>
          <a:graphicData uri="http://schemas.openxmlformats.org/presentationml/2006/ole">
            <mc:AlternateContent xmlns:mc="http://schemas.openxmlformats.org/markup-compatibility/2006">
              <mc:Choice xmlns:v="urn:schemas-microsoft-com:vml" Requires="v">
                <p:oleObj spid="_x0000_s63543" name="Equation" r:id="rId8" imgW="901440" imgH="177480" progId="Equation.3">
                  <p:embed/>
                </p:oleObj>
              </mc:Choice>
              <mc:Fallback>
                <p:oleObj name="Equation" r:id="rId8" imgW="901440" imgH="177480" progId="Equation.3">
                  <p:embed/>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4343400"/>
                        <a:ext cx="2667000" cy="525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6019800" y="5835134"/>
            <a:ext cx="2467342" cy="369332"/>
          </a:xfrm>
          <a:prstGeom prst="rect">
            <a:avLst/>
          </a:prstGeom>
          <a:noFill/>
        </p:spPr>
        <p:txBody>
          <a:bodyPr wrap="none" rtlCol="0">
            <a:spAutoFit/>
          </a:bodyPr>
          <a:lstStyle/>
          <a:p>
            <a:r>
              <a:rPr lang="en-US" dirty="0" smtClean="0"/>
              <a:t>Which is more dense?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8" grpId="0" animBg="1"/>
      <p:bldP spid="29"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Consider this a closed system. </a:t>
            </a:r>
            <a:r>
              <a:rPr lang="en-US" sz="3200" dirty="0" smtClean="0">
                <a:solidFill>
                  <a:schemeClr val="tx1"/>
                </a:solidFill>
              </a:rPr>
              <a:t>Which </a:t>
            </a:r>
            <a:r>
              <a:rPr lang="en-US" sz="3200" dirty="0" smtClean="0">
                <a:solidFill>
                  <a:schemeClr val="tx1"/>
                </a:solidFill>
              </a:rPr>
              <a:t>one is energy being conserved in?</a:t>
            </a:r>
            <a:endParaRPr lang="en-US" sz="3200" dirty="0">
              <a:solidFill>
                <a:schemeClr val="tx1"/>
              </a:solidFill>
            </a:endParaRPr>
          </a:p>
        </p:txBody>
      </p:sp>
      <p:sp>
        <p:nvSpPr>
          <p:cNvPr id="3" name="Content Placeholder 2"/>
          <p:cNvSpPr>
            <a:spLocks noGrp="1"/>
          </p:cNvSpPr>
          <p:nvPr>
            <p:ph idx="1"/>
          </p:nvPr>
        </p:nvSpPr>
        <p:spPr>
          <a:xfrm>
            <a:off x="419100" y="1485900"/>
            <a:ext cx="8229600" cy="4525963"/>
          </a:xfrm>
        </p:spPr>
        <p:txBody>
          <a:bodyPr/>
          <a:lstStyle/>
          <a:p>
            <a:endParaRPr lang="en-US" dirty="0"/>
          </a:p>
        </p:txBody>
      </p:sp>
      <p:pic>
        <p:nvPicPr>
          <p:cNvPr id="4" name="Picture 3" descr="fraf.png"/>
          <p:cNvPicPr>
            <a:picLocks noChangeAspect="1"/>
          </p:cNvPicPr>
          <p:nvPr/>
        </p:nvPicPr>
        <p:blipFill>
          <a:blip r:embed="rId3" cstate="print"/>
          <a:stretch>
            <a:fillRect/>
          </a:stretch>
        </p:blipFill>
        <p:spPr>
          <a:xfrm>
            <a:off x="1466850" y="1933575"/>
            <a:ext cx="5889004" cy="3581400"/>
          </a:xfrm>
          <a:prstGeom prst="rect">
            <a:avLst/>
          </a:prstGeom>
        </p:spPr>
      </p:pic>
      <p:sp>
        <p:nvSpPr>
          <p:cNvPr id="5" name="TextBox 4"/>
          <p:cNvSpPr txBox="1"/>
          <p:nvPr/>
        </p:nvSpPr>
        <p:spPr>
          <a:xfrm rot="16200000">
            <a:off x="590550" y="3495675"/>
            <a:ext cx="1544012" cy="369332"/>
          </a:xfrm>
          <a:prstGeom prst="rect">
            <a:avLst/>
          </a:prstGeom>
          <a:noFill/>
        </p:spPr>
        <p:txBody>
          <a:bodyPr wrap="none" rtlCol="0">
            <a:spAutoFit/>
          </a:bodyPr>
          <a:lstStyle/>
          <a:p>
            <a:r>
              <a:rPr lang="en-US" dirty="0" smtClean="0"/>
              <a:t>displacement</a:t>
            </a:r>
            <a:endParaRPr lang="en-US" dirty="0"/>
          </a:p>
        </p:txBody>
      </p:sp>
      <p:sp>
        <p:nvSpPr>
          <p:cNvPr id="6" name="TextBox 5"/>
          <p:cNvSpPr txBox="1"/>
          <p:nvPr/>
        </p:nvSpPr>
        <p:spPr>
          <a:xfrm>
            <a:off x="6372225" y="3838575"/>
            <a:ext cx="620683" cy="369332"/>
          </a:xfrm>
          <a:prstGeom prst="rect">
            <a:avLst/>
          </a:prstGeom>
          <a:noFill/>
        </p:spPr>
        <p:txBody>
          <a:bodyPr wrap="none" rtlCol="0">
            <a:spAutoFit/>
          </a:bodyPr>
          <a:lstStyle/>
          <a:p>
            <a:r>
              <a:rPr lang="en-US" dirty="0" smtClean="0"/>
              <a:t>time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solidFill>
                  <a:schemeClr val="tx1"/>
                </a:solidFill>
              </a:rPr>
              <a:t>Conservation of Mass</a:t>
            </a:r>
          </a:p>
        </p:txBody>
      </p:sp>
      <p:sp>
        <p:nvSpPr>
          <p:cNvPr id="47107" name="Rectangle 3"/>
          <p:cNvSpPr>
            <a:spLocks noGrp="1" noChangeArrowheads="1"/>
          </p:cNvSpPr>
          <p:nvPr>
            <p:ph type="body" idx="1"/>
          </p:nvPr>
        </p:nvSpPr>
        <p:spPr>
          <a:xfrm>
            <a:off x="381000" y="1524000"/>
            <a:ext cx="4191000" cy="5048250"/>
          </a:xfrm>
        </p:spPr>
        <p:txBody>
          <a:bodyPr/>
          <a:lstStyle/>
          <a:p>
            <a:pPr>
              <a:lnSpc>
                <a:spcPct val="80000"/>
              </a:lnSpc>
            </a:pPr>
            <a:r>
              <a:rPr lang="en-US" sz="2000" dirty="0">
                <a:solidFill>
                  <a:schemeClr val="tx1"/>
                </a:solidFill>
              </a:rPr>
              <a:t>Mass is neither created nor destroyed.  Mass may change from one form to another, but the total mass after the transformation is always the same as that before.</a:t>
            </a:r>
            <a:br>
              <a:rPr lang="en-US" sz="2000" dirty="0">
                <a:solidFill>
                  <a:schemeClr val="tx1"/>
                </a:solidFill>
              </a:rPr>
            </a:br>
            <a:r>
              <a:rPr lang="en-US" sz="2000" dirty="0">
                <a:solidFill>
                  <a:schemeClr val="tx1"/>
                </a:solidFill>
              </a:rPr>
              <a:t/>
            </a:r>
            <a:br>
              <a:rPr lang="en-US" sz="2000" dirty="0">
                <a:solidFill>
                  <a:schemeClr val="tx1"/>
                </a:solidFill>
              </a:rPr>
            </a:br>
            <a:r>
              <a:rPr lang="en-US" sz="2000" dirty="0">
                <a:solidFill>
                  <a:schemeClr val="tx1"/>
                </a:solidFill>
              </a:rPr>
              <a:t>Examples</a:t>
            </a:r>
          </a:p>
          <a:p>
            <a:pPr lvl="1">
              <a:lnSpc>
                <a:spcPct val="80000"/>
              </a:lnSpc>
            </a:pPr>
            <a:r>
              <a:rPr lang="en-US" sz="2500" dirty="0" smtClean="0">
                <a:solidFill>
                  <a:schemeClr val="tx1"/>
                </a:solidFill>
              </a:rPr>
              <a:t>boiling water</a:t>
            </a:r>
          </a:p>
          <a:p>
            <a:pPr lvl="1">
              <a:lnSpc>
                <a:spcPct val="80000"/>
              </a:lnSpc>
            </a:pPr>
            <a:r>
              <a:rPr lang="en-US" sz="2500" dirty="0" smtClean="0">
                <a:solidFill>
                  <a:schemeClr val="tx1"/>
                </a:solidFill>
              </a:rPr>
              <a:t>forest </a:t>
            </a:r>
            <a:r>
              <a:rPr lang="en-US" sz="2500" dirty="0">
                <a:solidFill>
                  <a:schemeClr val="tx1"/>
                </a:solidFill>
              </a:rPr>
              <a:t>fire</a:t>
            </a:r>
          </a:p>
          <a:p>
            <a:pPr lvl="1">
              <a:lnSpc>
                <a:spcPct val="80000"/>
              </a:lnSpc>
            </a:pPr>
            <a:r>
              <a:rPr lang="en-US" sz="2500" dirty="0" smtClean="0">
                <a:solidFill>
                  <a:schemeClr val="tx1"/>
                </a:solidFill>
              </a:rPr>
              <a:t>gasoline in car</a:t>
            </a:r>
          </a:p>
          <a:p>
            <a:pPr lvl="1">
              <a:lnSpc>
                <a:spcPct val="80000"/>
              </a:lnSpc>
            </a:pPr>
            <a:endParaRPr lang="en-US" sz="2500" dirty="0" smtClean="0">
              <a:solidFill>
                <a:schemeClr val="tx1"/>
              </a:solidFill>
            </a:endParaRPr>
          </a:p>
          <a:p>
            <a:pPr lvl="1">
              <a:lnSpc>
                <a:spcPct val="80000"/>
              </a:lnSpc>
              <a:buNone/>
            </a:pPr>
            <a:r>
              <a:rPr lang="en-US" sz="2500" dirty="0" smtClean="0">
                <a:solidFill>
                  <a:schemeClr val="tx1"/>
                </a:solidFill>
              </a:rPr>
              <a:t>How can we be sure… what the byproducts are exactly?</a:t>
            </a:r>
          </a:p>
          <a:p>
            <a:pPr lvl="1">
              <a:lnSpc>
                <a:spcPct val="80000"/>
              </a:lnSpc>
            </a:pPr>
            <a:endParaRPr lang="en-US" sz="2500" dirty="0">
              <a:solidFill>
                <a:schemeClr val="tx1"/>
              </a:solidFill>
            </a:endParaRPr>
          </a:p>
          <a:p>
            <a:pPr lvl="1">
              <a:lnSpc>
                <a:spcPct val="80000"/>
              </a:lnSpc>
            </a:pPr>
            <a:endParaRPr lang="en-US" sz="1900" dirty="0">
              <a:solidFill>
                <a:schemeClr val="tx1"/>
              </a:solidFill>
            </a:endParaRPr>
          </a:p>
        </p:txBody>
      </p:sp>
      <p:pic>
        <p:nvPicPr>
          <p:cNvPr id="47109" name="Picture 5" descr="davisburn"/>
          <p:cNvPicPr>
            <a:picLocks noChangeAspect="1" noChangeArrowheads="1"/>
          </p:cNvPicPr>
          <p:nvPr/>
        </p:nvPicPr>
        <p:blipFill>
          <a:blip r:embed="rId3" cstate="print"/>
          <a:srcRect/>
          <a:stretch>
            <a:fillRect/>
          </a:stretch>
        </p:blipFill>
        <p:spPr bwMode="auto">
          <a:xfrm>
            <a:off x="5943600" y="3124200"/>
            <a:ext cx="2286000" cy="1714500"/>
          </a:xfrm>
          <a:prstGeom prst="rect">
            <a:avLst/>
          </a:prstGeom>
          <a:ln>
            <a:noFill/>
          </a:ln>
          <a:effectLst>
            <a:outerShdw blurRad="292100" dist="139700" dir="2700000" algn="tl" rotWithShape="0">
              <a:srgbClr val="333333">
                <a:alpha val="65000"/>
              </a:srgbClr>
            </a:outerShdw>
          </a:effectLst>
        </p:spPr>
      </p:pic>
      <p:pic>
        <p:nvPicPr>
          <p:cNvPr id="47112" name="Picture 8" descr="spesto11"/>
          <p:cNvPicPr>
            <a:picLocks noChangeAspect="1" noChangeArrowheads="1"/>
          </p:cNvPicPr>
          <p:nvPr/>
        </p:nvPicPr>
        <p:blipFill>
          <a:blip r:embed="rId4" cstate="print"/>
          <a:srcRect/>
          <a:stretch>
            <a:fillRect/>
          </a:stretch>
        </p:blipFill>
        <p:spPr bwMode="auto">
          <a:xfrm>
            <a:off x="5943600" y="1295400"/>
            <a:ext cx="2286000" cy="1714500"/>
          </a:xfrm>
          <a:prstGeom prst="rect">
            <a:avLst/>
          </a:prstGeom>
          <a:ln>
            <a:noFill/>
          </a:ln>
          <a:effectLst>
            <a:outerShdw blurRad="292100" dist="139700" dir="2700000" algn="tl" rotWithShape="0">
              <a:srgbClr val="333333">
                <a:alpha val="65000"/>
              </a:srgbClr>
            </a:outerShdw>
          </a:effectLst>
        </p:spPr>
      </p:pic>
      <p:pic>
        <p:nvPicPr>
          <p:cNvPr id="47111" name="Picture 7"/>
          <p:cNvPicPr>
            <a:picLocks noChangeAspect="1" noChangeArrowheads="1"/>
          </p:cNvPicPr>
          <p:nvPr/>
        </p:nvPicPr>
        <p:blipFill>
          <a:blip r:embed="rId5" cstate="print"/>
          <a:srcRect/>
          <a:stretch>
            <a:fillRect/>
          </a:stretch>
        </p:blipFill>
        <p:spPr bwMode="auto">
          <a:xfrm>
            <a:off x="5943600" y="4953000"/>
            <a:ext cx="2286000" cy="171483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5880" y="5873876"/>
            <a:ext cx="801699" cy="79351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Grp="1" noChangeAspect="1"/>
          </p:cNvGraphicFramePr>
          <p:nvPr>
            <p:ph sz="half" idx="2"/>
          </p:nvPr>
        </p:nvGraphicFramePr>
        <p:xfrm>
          <a:off x="5867400" y="1447800"/>
          <a:ext cx="2057400" cy="2038350"/>
        </p:xfrm>
        <a:graphic>
          <a:graphicData uri="http://schemas.openxmlformats.org/presentationml/2006/ole">
            <mc:AlternateContent xmlns:mc="http://schemas.openxmlformats.org/markup-compatibility/2006">
              <mc:Choice xmlns:v="urn:schemas-microsoft-com:vml" Requires="v">
                <p:oleObj spid="_x0000_s152601" name="PHOTO-PAINT" r:id="rId5" imgW="5485714" imgH="5434921" progId="">
                  <p:embed/>
                </p:oleObj>
              </mc:Choice>
              <mc:Fallback>
                <p:oleObj name="PHOTO-PAINT" r:id="rId5" imgW="5485714" imgH="5434921" progId="">
                  <p:embed/>
                  <p:pic>
                    <p:nvPicPr>
                      <p:cNvPr id="0" name="Picture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447800"/>
                        <a:ext cx="2057400" cy="203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779" name="Rectangle 3"/>
          <p:cNvSpPr>
            <a:spLocks noGrp="1" noChangeArrowheads="1"/>
          </p:cNvSpPr>
          <p:nvPr>
            <p:ph type="title"/>
          </p:nvPr>
        </p:nvSpPr>
        <p:spPr/>
        <p:txBody>
          <a:bodyPr/>
          <a:lstStyle/>
          <a:p>
            <a:r>
              <a:rPr lang="en-US">
                <a:solidFill>
                  <a:schemeClr val="tx1"/>
                </a:solidFill>
              </a:rPr>
              <a:t>Atoms</a:t>
            </a:r>
          </a:p>
        </p:txBody>
      </p:sp>
      <p:sp>
        <p:nvSpPr>
          <p:cNvPr id="75780" name="Rectangle 4"/>
          <p:cNvSpPr>
            <a:spLocks noGrp="1" noChangeArrowheads="1"/>
          </p:cNvSpPr>
          <p:nvPr>
            <p:ph type="body" sz="half" idx="1"/>
          </p:nvPr>
        </p:nvSpPr>
        <p:spPr>
          <a:xfrm>
            <a:off x="381000" y="1371600"/>
            <a:ext cx="4038600" cy="2895600"/>
          </a:xfrm>
        </p:spPr>
        <p:txBody>
          <a:bodyPr/>
          <a:lstStyle/>
          <a:p>
            <a:r>
              <a:rPr lang="en-US" sz="2200" dirty="0">
                <a:solidFill>
                  <a:schemeClr val="tx1"/>
                </a:solidFill>
              </a:rPr>
              <a:t>Size </a:t>
            </a:r>
            <a:r>
              <a:rPr lang="en-US" sz="2200" dirty="0">
                <a:solidFill>
                  <a:schemeClr val="tx1"/>
                </a:solidFill>
                <a:cs typeface="Times New Roman" pitchFamily="18" charset="0"/>
              </a:rPr>
              <a:t>~ 10</a:t>
            </a:r>
            <a:r>
              <a:rPr lang="en-US" sz="2200" baseline="30000" dirty="0">
                <a:solidFill>
                  <a:schemeClr val="tx1"/>
                </a:solidFill>
                <a:cs typeface="Times New Roman" pitchFamily="18" charset="0"/>
              </a:rPr>
              <a:t>-10</a:t>
            </a:r>
            <a:r>
              <a:rPr lang="en-US" sz="2200" dirty="0">
                <a:solidFill>
                  <a:schemeClr val="tx1"/>
                </a:solidFill>
                <a:cs typeface="Times New Roman" pitchFamily="18" charset="0"/>
              </a:rPr>
              <a:t> meters.  An atom is mostly empty </a:t>
            </a:r>
            <a:r>
              <a:rPr lang="en-US" sz="2200" dirty="0" smtClean="0">
                <a:solidFill>
                  <a:schemeClr val="tx1"/>
                </a:solidFill>
                <a:cs typeface="Times New Roman" pitchFamily="18" charset="0"/>
              </a:rPr>
              <a:t>space…ha!</a:t>
            </a:r>
            <a:endParaRPr lang="en-US" sz="2200" dirty="0">
              <a:solidFill>
                <a:schemeClr val="tx1"/>
              </a:solidFill>
              <a:cs typeface="Times New Roman" pitchFamily="18" charset="0"/>
            </a:endParaRPr>
          </a:p>
          <a:p>
            <a:r>
              <a:rPr lang="en-US" sz="2200" dirty="0">
                <a:solidFill>
                  <a:schemeClr val="tx1"/>
                </a:solidFill>
                <a:cs typeface="Times New Roman" pitchFamily="18" charset="0"/>
              </a:rPr>
              <a:t>The only relevant force is the electromagnetic one which holds the electrons to the nucleus</a:t>
            </a:r>
            <a:r>
              <a:rPr lang="en-US" sz="2200" dirty="0" smtClean="0">
                <a:solidFill>
                  <a:schemeClr val="tx1"/>
                </a:solidFill>
                <a:cs typeface="Times New Roman" pitchFamily="18" charset="0"/>
              </a:rPr>
              <a:t>.</a:t>
            </a:r>
          </a:p>
          <a:p>
            <a:r>
              <a:rPr lang="en-US" sz="2200" dirty="0" smtClean="0">
                <a:solidFill>
                  <a:schemeClr val="tx1"/>
                </a:solidFill>
                <a:cs typeface="Times New Roman" pitchFamily="18" charset="0"/>
              </a:rPr>
              <a:t>What are we made of?</a:t>
            </a:r>
            <a:endParaRPr lang="en-US" sz="2200" dirty="0">
              <a:solidFill>
                <a:schemeClr val="tx1"/>
              </a:solidFill>
              <a:cs typeface="Times New Roman" pitchFamily="18" charset="0"/>
            </a:endParaRPr>
          </a:p>
        </p:txBody>
      </p:sp>
      <p:pic>
        <p:nvPicPr>
          <p:cNvPr id="75781" name="Picture 5"/>
          <p:cNvPicPr>
            <a:picLocks noChangeAspect="1" noChangeArrowheads="1"/>
          </p:cNvPicPr>
          <p:nvPr/>
        </p:nvPicPr>
        <p:blipFill>
          <a:blip r:embed="rId7" cstate="print"/>
          <a:srcRect/>
          <a:stretch>
            <a:fillRect/>
          </a:stretch>
        </p:blipFill>
        <p:spPr bwMode="auto">
          <a:xfrm>
            <a:off x="4800600" y="3810000"/>
            <a:ext cx="3733800" cy="2471738"/>
          </a:xfrm>
          <a:prstGeom prst="rect">
            <a:avLst/>
          </a:prstGeom>
          <a:ln>
            <a:noFill/>
          </a:ln>
          <a:effectLst>
            <a:outerShdw blurRad="292100" dist="139700" dir="2700000" algn="tl" rotWithShape="0">
              <a:srgbClr val="333333">
                <a:alpha val="65000"/>
              </a:srgbClr>
            </a:outerShdw>
          </a:effectLst>
        </p:spPr>
      </p:pic>
      <p:sp>
        <p:nvSpPr>
          <p:cNvPr id="75782" name="Text Box 6"/>
          <p:cNvSpPr txBox="1">
            <a:spLocks noChangeArrowheads="1"/>
          </p:cNvSpPr>
          <p:nvPr/>
        </p:nvSpPr>
        <p:spPr bwMode="auto">
          <a:xfrm>
            <a:off x="5162550" y="6315075"/>
            <a:ext cx="3140075" cy="304800"/>
          </a:xfrm>
          <a:prstGeom prst="rect">
            <a:avLst/>
          </a:prstGeom>
          <a:noFill/>
          <a:ln w="9525">
            <a:noFill/>
            <a:miter lim="800000"/>
            <a:headEnd/>
            <a:tailEnd/>
          </a:ln>
          <a:effectLst/>
        </p:spPr>
        <p:txBody>
          <a:bodyPr wrap="none">
            <a:spAutoFit/>
          </a:bodyPr>
          <a:lstStyle/>
          <a:p>
            <a:r>
              <a:rPr lang="en-US" sz="1400" dirty="0">
                <a:latin typeface="Comic Sans MS" pitchFamily="66" charset="0"/>
              </a:rPr>
              <a:t>Hans Geiger and Ernest Rutherford</a:t>
            </a:r>
          </a:p>
        </p:txBody>
      </p:sp>
    </p:spTree>
    <p:custDataLst>
      <p:tags r:id="rId2"/>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solidFill>
                  <a:schemeClr val="tx1"/>
                </a:solidFill>
              </a:rPr>
              <a:t>Molecules</a:t>
            </a:r>
          </a:p>
        </p:txBody>
      </p:sp>
      <p:sp>
        <p:nvSpPr>
          <p:cNvPr id="72707" name="Rectangle 3"/>
          <p:cNvSpPr>
            <a:spLocks noGrp="1" noChangeArrowheads="1"/>
          </p:cNvSpPr>
          <p:nvPr>
            <p:ph type="body" idx="1"/>
          </p:nvPr>
        </p:nvSpPr>
        <p:spPr>
          <a:xfrm>
            <a:off x="457200" y="1752600"/>
            <a:ext cx="4267200" cy="4419600"/>
          </a:xfrm>
        </p:spPr>
        <p:txBody>
          <a:bodyPr/>
          <a:lstStyle/>
          <a:p>
            <a:r>
              <a:rPr lang="en-US" sz="2800" dirty="0">
                <a:solidFill>
                  <a:schemeClr val="tx1"/>
                </a:solidFill>
              </a:rPr>
              <a:t>Size </a:t>
            </a:r>
            <a:r>
              <a:rPr lang="en-US" sz="2800" dirty="0">
                <a:solidFill>
                  <a:schemeClr val="tx1"/>
                </a:solidFill>
                <a:cs typeface="Times New Roman" pitchFamily="18" charset="0"/>
              </a:rPr>
              <a:t>~ 10</a:t>
            </a:r>
            <a:r>
              <a:rPr lang="en-US" sz="2800" baseline="30000" dirty="0">
                <a:solidFill>
                  <a:schemeClr val="tx1"/>
                </a:solidFill>
                <a:cs typeface="Times New Roman" pitchFamily="18" charset="0"/>
              </a:rPr>
              <a:t>-9</a:t>
            </a:r>
            <a:r>
              <a:rPr lang="en-US" sz="2800" dirty="0">
                <a:solidFill>
                  <a:schemeClr val="tx1"/>
                </a:solidFill>
                <a:cs typeface="Times New Roman" pitchFamily="18" charset="0"/>
              </a:rPr>
              <a:t> – 10</a:t>
            </a:r>
            <a:r>
              <a:rPr lang="en-US" sz="2800" baseline="30000" dirty="0">
                <a:solidFill>
                  <a:schemeClr val="tx1"/>
                </a:solidFill>
                <a:cs typeface="Times New Roman" pitchFamily="18" charset="0"/>
              </a:rPr>
              <a:t>-8</a:t>
            </a:r>
            <a:r>
              <a:rPr lang="en-US" sz="2800" dirty="0">
                <a:solidFill>
                  <a:schemeClr val="tx1"/>
                </a:solidFill>
                <a:cs typeface="Times New Roman" pitchFamily="18" charset="0"/>
              </a:rPr>
              <a:t> meters</a:t>
            </a:r>
          </a:p>
          <a:p>
            <a:r>
              <a:rPr lang="en-US" sz="2800" dirty="0">
                <a:solidFill>
                  <a:schemeClr val="tx1"/>
                </a:solidFill>
                <a:cs typeface="Times New Roman" pitchFamily="18" charset="0"/>
              </a:rPr>
              <a:t>Held together by the </a:t>
            </a:r>
            <a:r>
              <a:rPr lang="en-US" sz="2800" i="1" dirty="0">
                <a:solidFill>
                  <a:schemeClr val="tx1"/>
                </a:solidFill>
                <a:cs typeface="Times New Roman" pitchFamily="18" charset="0"/>
              </a:rPr>
              <a:t>electromagnetic</a:t>
            </a:r>
            <a:r>
              <a:rPr lang="en-US" sz="2800" dirty="0">
                <a:solidFill>
                  <a:schemeClr val="tx1"/>
                </a:solidFill>
                <a:cs typeface="Times New Roman" pitchFamily="18" charset="0"/>
              </a:rPr>
              <a:t> force via sharing electrons.</a:t>
            </a:r>
          </a:p>
          <a:p>
            <a:endParaRPr lang="en-US" sz="2800" dirty="0">
              <a:solidFill>
                <a:schemeClr val="tx1"/>
              </a:solidFill>
              <a:cs typeface="Times New Roman" pitchFamily="18" charset="0"/>
            </a:endParaRPr>
          </a:p>
        </p:txBody>
      </p:sp>
      <p:pic>
        <p:nvPicPr>
          <p:cNvPr id="72708" name="Picture 4" descr="protein"/>
          <p:cNvPicPr>
            <a:picLocks noChangeAspect="1" noChangeArrowheads="1"/>
          </p:cNvPicPr>
          <p:nvPr/>
        </p:nvPicPr>
        <p:blipFill>
          <a:blip r:embed="rId4" cstate="print"/>
          <a:srcRect/>
          <a:stretch>
            <a:fillRect/>
          </a:stretch>
        </p:blipFill>
        <p:spPr bwMode="auto">
          <a:xfrm>
            <a:off x="5105400" y="1600200"/>
            <a:ext cx="2879725" cy="4495800"/>
          </a:xfrm>
          <a:prstGeom prst="rect">
            <a:avLst/>
          </a:prstGeom>
          <a:noFill/>
        </p:spPr>
      </p:pic>
      <p:cxnSp>
        <p:nvCxnSpPr>
          <p:cNvPr id="7" name="Straight Arrow Connector 6"/>
          <p:cNvCxnSpPr/>
          <p:nvPr/>
        </p:nvCxnSpPr>
        <p:spPr>
          <a:xfrm flipV="1">
            <a:off x="4533900" y="4953001"/>
            <a:ext cx="714376" cy="4286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90700" y="5276850"/>
            <a:ext cx="2732479" cy="369332"/>
          </a:xfrm>
          <a:prstGeom prst="rect">
            <a:avLst/>
          </a:prstGeom>
          <a:noFill/>
        </p:spPr>
        <p:txBody>
          <a:bodyPr wrap="none" rtlCol="0">
            <a:spAutoFit/>
          </a:bodyPr>
          <a:lstStyle/>
          <a:p>
            <a:r>
              <a:rPr lang="en-US" dirty="0" smtClean="0"/>
              <a:t>It’s just a bunch of atoms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240" y="5921184"/>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509588"/>
            <a:ext cx="8229600" cy="1143000"/>
          </a:xfrm>
        </p:spPr>
        <p:txBody>
          <a:bodyPr/>
          <a:lstStyle/>
          <a:p>
            <a:r>
              <a:rPr lang="en-US" sz="3600" dirty="0">
                <a:solidFill>
                  <a:schemeClr val="tx1"/>
                </a:solidFill>
              </a:rPr>
              <a:t>At this point, we’ve reached the limit of what you can see with light.</a:t>
            </a:r>
          </a:p>
        </p:txBody>
      </p:sp>
      <p:sp>
        <p:nvSpPr>
          <p:cNvPr id="82947" name="Rectangle 3"/>
          <p:cNvSpPr>
            <a:spLocks noGrp="1" noChangeArrowheads="1"/>
          </p:cNvSpPr>
          <p:nvPr>
            <p:ph type="body" idx="1"/>
          </p:nvPr>
        </p:nvSpPr>
        <p:spPr>
          <a:xfrm>
            <a:off x="371475" y="2019300"/>
            <a:ext cx="4067175" cy="2914650"/>
          </a:xfrm>
        </p:spPr>
        <p:txBody>
          <a:bodyPr/>
          <a:lstStyle/>
          <a:p>
            <a:r>
              <a:rPr lang="en-US" sz="2400" dirty="0">
                <a:solidFill>
                  <a:schemeClr val="tx1"/>
                </a:solidFill>
              </a:rPr>
              <a:t>We can use other methods to “see” finer details</a:t>
            </a:r>
          </a:p>
          <a:p>
            <a:r>
              <a:rPr lang="en-US" sz="2400" dirty="0">
                <a:solidFill>
                  <a:schemeClr val="tx1"/>
                </a:solidFill>
              </a:rPr>
              <a:t>Mostly, we just use hammers to break the particles </a:t>
            </a:r>
            <a:r>
              <a:rPr lang="en-US" sz="2400" dirty="0" smtClean="0">
                <a:solidFill>
                  <a:schemeClr val="tx1"/>
                </a:solidFill>
              </a:rPr>
              <a:t>apart and try to detect the pieces.</a:t>
            </a:r>
            <a:endParaRPr lang="en-US" sz="2400" dirty="0">
              <a:solidFill>
                <a:schemeClr val="tx1"/>
              </a:solidFill>
            </a:endParaRPr>
          </a:p>
        </p:txBody>
      </p:sp>
      <p:pic>
        <p:nvPicPr>
          <p:cNvPr id="166913" name="Picture 1"/>
          <p:cNvPicPr>
            <a:picLocks noChangeAspect="1" noChangeArrowheads="1"/>
          </p:cNvPicPr>
          <p:nvPr/>
        </p:nvPicPr>
        <p:blipFill>
          <a:blip r:embed="rId3" cstate="print"/>
          <a:srcRect/>
          <a:stretch>
            <a:fillRect/>
          </a:stretch>
        </p:blipFill>
        <p:spPr bwMode="auto">
          <a:xfrm>
            <a:off x="4333874" y="1771650"/>
            <a:ext cx="4276725" cy="4276725"/>
          </a:xfrm>
          <a:prstGeom prst="rect">
            <a:avLst/>
          </a:prstGeom>
          <a:noFill/>
          <a:ln w="9525">
            <a:noFill/>
            <a:miter lim="800000"/>
            <a:headEnd/>
            <a:tailEnd/>
          </a:ln>
        </p:spPr>
      </p:pic>
      <p:pic>
        <p:nvPicPr>
          <p:cNvPr id="166914" name="Picture 2"/>
          <p:cNvPicPr>
            <a:picLocks noChangeAspect="1" noChangeArrowheads="1"/>
          </p:cNvPicPr>
          <p:nvPr/>
        </p:nvPicPr>
        <p:blipFill>
          <a:blip r:embed="rId4" cstate="print"/>
          <a:srcRect/>
          <a:stretch>
            <a:fillRect/>
          </a:stretch>
        </p:blipFill>
        <p:spPr bwMode="auto">
          <a:xfrm>
            <a:off x="4129089" y="4819650"/>
            <a:ext cx="946024" cy="1071563"/>
          </a:xfrm>
          <a:prstGeom prst="rect">
            <a:avLst/>
          </a:prstGeom>
          <a:noFill/>
          <a:ln w="9525">
            <a:noFill/>
            <a:miter lim="800000"/>
            <a:headEnd/>
            <a:tailEnd/>
          </a:ln>
        </p:spPr>
      </p:pic>
      <p:cxnSp>
        <p:nvCxnSpPr>
          <p:cNvPr id="7" name="Straight Arrow Connector 6"/>
          <p:cNvCxnSpPr/>
          <p:nvPr/>
        </p:nvCxnSpPr>
        <p:spPr>
          <a:xfrm flipV="1">
            <a:off x="3457575" y="5676900"/>
            <a:ext cx="514350" cy="266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752725" y="5800725"/>
            <a:ext cx="697627" cy="369332"/>
          </a:xfrm>
          <a:prstGeom prst="rect">
            <a:avLst/>
          </a:prstGeom>
          <a:noFill/>
        </p:spPr>
        <p:txBody>
          <a:bodyPr wrap="none" rtlCol="0">
            <a:spAutoFit/>
          </a:bodyPr>
          <a:lstStyle/>
          <a:p>
            <a:r>
              <a:rPr lang="en-US" dirty="0" smtClean="0"/>
              <a:t>atom</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solidFill>
                  <a:schemeClr val="tx1"/>
                </a:solidFill>
              </a:rPr>
              <a:t>Conservation of Mass</a:t>
            </a:r>
          </a:p>
        </p:txBody>
      </p:sp>
      <p:sp>
        <p:nvSpPr>
          <p:cNvPr id="47107" name="Rectangle 3"/>
          <p:cNvSpPr>
            <a:spLocks noGrp="1" noChangeArrowheads="1"/>
          </p:cNvSpPr>
          <p:nvPr>
            <p:ph type="body" idx="1"/>
          </p:nvPr>
        </p:nvSpPr>
        <p:spPr>
          <a:xfrm>
            <a:off x="380999" y="1524000"/>
            <a:ext cx="5381625" cy="1489656"/>
          </a:xfrm>
        </p:spPr>
        <p:txBody>
          <a:bodyPr/>
          <a:lstStyle/>
          <a:p>
            <a:pPr>
              <a:lnSpc>
                <a:spcPct val="80000"/>
              </a:lnSpc>
            </a:pPr>
            <a:r>
              <a:rPr lang="en-US" sz="2000" dirty="0">
                <a:solidFill>
                  <a:schemeClr val="tx1"/>
                </a:solidFill>
              </a:rPr>
              <a:t>Mass is neither created nor destroyed.  Mass may change from one form to another, but the total mass after the transformation is always the same as that before</a:t>
            </a:r>
            <a:r>
              <a:rPr lang="en-US" sz="2000" dirty="0" smtClean="0">
                <a:solidFill>
                  <a:schemeClr val="tx1"/>
                </a:solidFill>
              </a:rPr>
              <a:t>.</a:t>
            </a:r>
            <a:r>
              <a:rPr lang="en-US" sz="2000" dirty="0">
                <a:solidFill>
                  <a:schemeClr val="tx1"/>
                </a:solidFill>
              </a:rPr>
              <a:t/>
            </a:r>
            <a:br>
              <a:rPr lang="en-US" sz="2000" dirty="0">
                <a:solidFill>
                  <a:schemeClr val="tx1"/>
                </a:solidFill>
              </a:rPr>
            </a:br>
            <a:r>
              <a:rPr lang="en-US" sz="2000" dirty="0">
                <a:solidFill>
                  <a:schemeClr val="tx1"/>
                </a:solidFill>
              </a:rPr>
              <a:t/>
            </a:r>
            <a:br>
              <a:rPr lang="en-US" sz="2000" dirty="0">
                <a:solidFill>
                  <a:schemeClr val="tx1"/>
                </a:solidFill>
              </a:rPr>
            </a:br>
            <a:endParaRPr lang="en-US" sz="1900" dirty="0">
              <a:solidFill>
                <a:schemeClr val="tx1"/>
              </a:solidFill>
            </a:endParaRPr>
          </a:p>
        </p:txBody>
      </p:sp>
      <p:pic>
        <p:nvPicPr>
          <p:cNvPr id="47112" name="Picture 8" descr="spesto11"/>
          <p:cNvPicPr>
            <a:picLocks noChangeAspect="1" noChangeArrowheads="1"/>
          </p:cNvPicPr>
          <p:nvPr/>
        </p:nvPicPr>
        <p:blipFill>
          <a:blip r:embed="rId3" cstate="print"/>
          <a:srcRect/>
          <a:stretch>
            <a:fillRect/>
          </a:stretch>
        </p:blipFill>
        <p:spPr bwMode="auto">
          <a:xfrm>
            <a:off x="6019800" y="1600200"/>
            <a:ext cx="2286000" cy="1714500"/>
          </a:xfrm>
          <a:prstGeom prst="rect">
            <a:avLst/>
          </a:prstGeom>
          <a:ln>
            <a:noFill/>
          </a:ln>
          <a:effectLst>
            <a:outerShdw blurRad="292100" dist="139700" dir="2700000" algn="tl" rotWithShape="0">
              <a:srgbClr val="333333">
                <a:alpha val="65000"/>
              </a:srgbClr>
            </a:outerShdw>
          </a:effectLst>
        </p:spPr>
      </p:pic>
      <p:pic>
        <p:nvPicPr>
          <p:cNvPr id="109570" name="Picture 2"/>
          <p:cNvPicPr>
            <a:picLocks noChangeAspect="1" noChangeArrowheads="1"/>
          </p:cNvPicPr>
          <p:nvPr/>
        </p:nvPicPr>
        <p:blipFill>
          <a:blip r:embed="rId4" cstate="print"/>
          <a:srcRect/>
          <a:stretch>
            <a:fillRect/>
          </a:stretch>
        </p:blipFill>
        <p:spPr bwMode="auto">
          <a:xfrm>
            <a:off x="1371600" y="3657600"/>
            <a:ext cx="1743075" cy="2619375"/>
          </a:xfrm>
          <a:prstGeom prst="rect">
            <a:avLst/>
          </a:prstGeom>
          <a:noFill/>
          <a:ln w="9525">
            <a:noFill/>
            <a:miter lim="800000"/>
            <a:headEnd/>
            <a:tailEnd/>
          </a:ln>
        </p:spPr>
      </p:pic>
      <p:pic>
        <p:nvPicPr>
          <p:cNvPr id="109571" name="Picture 3"/>
          <p:cNvPicPr>
            <a:picLocks noChangeAspect="1" noChangeArrowheads="1"/>
          </p:cNvPicPr>
          <p:nvPr/>
        </p:nvPicPr>
        <p:blipFill>
          <a:blip r:embed="rId5" cstate="print"/>
          <a:srcRect/>
          <a:stretch>
            <a:fillRect/>
          </a:stretch>
        </p:blipFill>
        <p:spPr bwMode="auto">
          <a:xfrm>
            <a:off x="6553200" y="3810000"/>
            <a:ext cx="1562100" cy="1914525"/>
          </a:xfrm>
          <a:prstGeom prst="rect">
            <a:avLst/>
          </a:prstGeom>
          <a:noFill/>
          <a:ln w="9525">
            <a:noFill/>
            <a:miter lim="800000"/>
            <a:headEnd/>
            <a:tailEnd/>
          </a:ln>
        </p:spPr>
      </p:pic>
      <p:pic>
        <p:nvPicPr>
          <p:cNvPr id="109572" name="Picture 4"/>
          <p:cNvPicPr>
            <a:picLocks noChangeAspect="1" noChangeArrowheads="1"/>
          </p:cNvPicPr>
          <p:nvPr/>
        </p:nvPicPr>
        <p:blipFill>
          <a:blip r:embed="rId6" cstate="print"/>
          <a:srcRect/>
          <a:stretch>
            <a:fillRect/>
          </a:stretch>
        </p:blipFill>
        <p:spPr bwMode="auto">
          <a:xfrm>
            <a:off x="3657600" y="4267200"/>
            <a:ext cx="2466975"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Conservation of Mass</a:t>
            </a:r>
          </a:p>
        </p:txBody>
      </p:sp>
      <p:graphicFrame>
        <p:nvGraphicFramePr>
          <p:cNvPr id="10" name="Object 9"/>
          <p:cNvGraphicFramePr>
            <a:graphicFrameLocks noChangeAspect="1"/>
          </p:cNvGraphicFramePr>
          <p:nvPr/>
        </p:nvGraphicFramePr>
        <p:xfrm>
          <a:off x="152399" y="0"/>
          <a:ext cx="8875059" cy="6858000"/>
        </p:xfrm>
        <a:graphic>
          <a:graphicData uri="http://schemas.openxmlformats.org/presentationml/2006/ole">
            <mc:AlternateContent xmlns:mc="http://schemas.openxmlformats.org/markup-compatibility/2006">
              <mc:Choice xmlns:v="urn:schemas-microsoft-com:vml" Requires="v">
                <p:oleObj spid="_x0000_s153625" name="Acrobat Document" r:id="rId4" imgW="7543732" imgH="5829300" progId="AcroExch.Document.7">
                  <p:embed/>
                </p:oleObj>
              </mc:Choice>
              <mc:Fallback>
                <p:oleObj name="Acrobat Document" r:id="rId4" imgW="7543732" imgH="582930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0"/>
                        <a:ext cx="8875059"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solidFill>
                  <a:schemeClr val="tx1"/>
                </a:solidFill>
              </a:rPr>
              <a:t>Ignition Fuels</a:t>
            </a:r>
            <a:endParaRPr lang="en-US" dirty="0">
              <a:solidFill>
                <a:schemeClr val="tx1"/>
              </a:solidFill>
            </a:endParaRPr>
          </a:p>
        </p:txBody>
      </p:sp>
      <p:sp>
        <p:nvSpPr>
          <p:cNvPr id="47107" name="Rectangle 3"/>
          <p:cNvSpPr>
            <a:spLocks noGrp="1" noChangeArrowheads="1"/>
          </p:cNvSpPr>
          <p:nvPr>
            <p:ph type="body" idx="1"/>
          </p:nvPr>
        </p:nvSpPr>
        <p:spPr>
          <a:xfrm>
            <a:off x="381000" y="1524000"/>
            <a:ext cx="4191000" cy="2362200"/>
          </a:xfrm>
        </p:spPr>
        <p:txBody>
          <a:bodyPr/>
          <a:lstStyle/>
          <a:p>
            <a:pPr>
              <a:lnSpc>
                <a:spcPct val="80000"/>
              </a:lnSpc>
            </a:pPr>
            <a:r>
              <a:rPr lang="en-US" sz="2000" dirty="0">
                <a:solidFill>
                  <a:schemeClr val="tx1"/>
                </a:solidFill>
              </a:rPr>
              <a:t>Mass is neither created nor destroyed.  Mass may change from one form to another, but the total mass after the transformation is always the same as that before.</a:t>
            </a:r>
            <a:br>
              <a:rPr lang="en-US" sz="2000" dirty="0">
                <a:solidFill>
                  <a:schemeClr val="tx1"/>
                </a:solidFill>
              </a:rPr>
            </a:br>
            <a:endParaRPr lang="en-US" sz="2000" dirty="0">
              <a:solidFill>
                <a:schemeClr val="tx1"/>
              </a:solidFill>
            </a:endParaRPr>
          </a:p>
          <a:p>
            <a:pPr lvl="1">
              <a:lnSpc>
                <a:spcPct val="80000"/>
              </a:lnSpc>
            </a:pPr>
            <a:r>
              <a:rPr lang="en-US" sz="2500" dirty="0" smtClean="0">
                <a:solidFill>
                  <a:schemeClr val="tx1"/>
                </a:solidFill>
                <a:hlinkClick r:id="rId3"/>
              </a:rPr>
              <a:t>Piston @Motion</a:t>
            </a:r>
            <a:endParaRPr lang="en-US" sz="2500" dirty="0">
              <a:solidFill>
                <a:schemeClr val="tx1"/>
              </a:solidFill>
            </a:endParaRPr>
          </a:p>
          <a:p>
            <a:pPr lvl="1">
              <a:lnSpc>
                <a:spcPct val="80000"/>
              </a:lnSpc>
              <a:buNone/>
            </a:pPr>
            <a:endParaRPr lang="en-US" sz="1900" dirty="0">
              <a:solidFill>
                <a:schemeClr val="tx1"/>
              </a:solidFill>
            </a:endParaRPr>
          </a:p>
        </p:txBody>
      </p:sp>
      <p:pic>
        <p:nvPicPr>
          <p:cNvPr id="106498" name="Picture 2"/>
          <p:cNvPicPr>
            <a:picLocks noChangeAspect="1" noChangeArrowheads="1"/>
          </p:cNvPicPr>
          <p:nvPr/>
        </p:nvPicPr>
        <p:blipFill>
          <a:blip r:embed="rId4" cstate="print"/>
          <a:srcRect/>
          <a:stretch>
            <a:fillRect/>
          </a:stretch>
        </p:blipFill>
        <p:spPr bwMode="auto">
          <a:xfrm>
            <a:off x="5943600" y="4343400"/>
            <a:ext cx="2695575" cy="1695450"/>
          </a:xfrm>
          <a:prstGeom prst="rect">
            <a:avLst/>
          </a:prstGeom>
          <a:noFill/>
          <a:ln w="9525">
            <a:noFill/>
            <a:miter lim="800000"/>
            <a:headEnd/>
            <a:tailEnd/>
          </a:ln>
        </p:spPr>
      </p:pic>
      <p:pic>
        <p:nvPicPr>
          <p:cNvPr id="106500" name="Picture 4"/>
          <p:cNvPicPr>
            <a:picLocks noChangeAspect="1" noChangeArrowheads="1"/>
          </p:cNvPicPr>
          <p:nvPr/>
        </p:nvPicPr>
        <p:blipFill>
          <a:blip r:embed="rId5" cstate="print"/>
          <a:srcRect/>
          <a:stretch>
            <a:fillRect/>
          </a:stretch>
        </p:blipFill>
        <p:spPr bwMode="auto">
          <a:xfrm>
            <a:off x="5943600" y="1371600"/>
            <a:ext cx="2085975" cy="2190750"/>
          </a:xfrm>
          <a:prstGeom prst="rect">
            <a:avLst/>
          </a:prstGeom>
          <a:noFill/>
          <a:ln w="9525">
            <a:noFill/>
            <a:miter lim="800000"/>
            <a:headEnd/>
            <a:tailEnd/>
          </a:ln>
        </p:spPr>
      </p:pic>
      <p:cxnSp>
        <p:nvCxnSpPr>
          <p:cNvPr id="11" name="Straight Arrow Connector 10"/>
          <p:cNvCxnSpPr/>
          <p:nvPr/>
        </p:nvCxnSpPr>
        <p:spPr>
          <a:xfrm rot="5400000">
            <a:off x="6743700" y="4076700"/>
            <a:ext cx="68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5181600"/>
            <a:ext cx="4900316" cy="461665"/>
          </a:xfrm>
          <a:prstGeom prst="rect">
            <a:avLst/>
          </a:prstGeom>
          <a:noFill/>
        </p:spPr>
        <p:txBody>
          <a:bodyPr wrap="none" rtlCol="0">
            <a:spAutoFit/>
          </a:bodyPr>
          <a:lstStyle/>
          <a:p>
            <a:r>
              <a:rPr lang="en-US" sz="2400" dirty="0" smtClean="0"/>
              <a:t>C</a:t>
            </a:r>
            <a:r>
              <a:rPr lang="en-US" sz="2400" baseline="-25000" dirty="0" smtClean="0"/>
              <a:t>8</a:t>
            </a:r>
            <a:r>
              <a:rPr lang="en-US" sz="2400" dirty="0" smtClean="0"/>
              <a:t>H</a:t>
            </a:r>
            <a:r>
              <a:rPr lang="en-US" sz="2400" baseline="-25000" dirty="0" smtClean="0"/>
              <a:t>18 </a:t>
            </a:r>
            <a:r>
              <a:rPr lang="en-US" sz="2400" dirty="0" smtClean="0"/>
              <a:t>+11 O</a:t>
            </a:r>
            <a:r>
              <a:rPr lang="en-US" sz="2400" baseline="-25000" dirty="0" smtClean="0"/>
              <a:t>2</a:t>
            </a:r>
            <a:r>
              <a:rPr lang="en-US" sz="2400" dirty="0" smtClean="0"/>
              <a:t> → CO</a:t>
            </a:r>
            <a:r>
              <a:rPr lang="en-US" sz="2400" baseline="-25000" dirty="0" smtClean="0"/>
              <a:t> </a:t>
            </a:r>
            <a:r>
              <a:rPr lang="en-US" sz="2400" dirty="0" smtClean="0"/>
              <a:t>+CO</a:t>
            </a:r>
            <a:r>
              <a:rPr lang="en-US" sz="2400" baseline="-25000" dirty="0" smtClean="0"/>
              <a:t>2</a:t>
            </a:r>
            <a:r>
              <a:rPr lang="en-US" sz="2400" dirty="0" smtClean="0"/>
              <a:t> + 2 H</a:t>
            </a:r>
            <a:r>
              <a:rPr lang="en-US" sz="2400" baseline="-25000" dirty="0" smtClean="0"/>
              <a:t>2</a:t>
            </a:r>
            <a:r>
              <a:rPr lang="en-US" sz="2400" dirty="0" smtClean="0"/>
              <a:t>O</a:t>
            </a:r>
            <a:endParaRPr lang="en-US" sz="2400" dirty="0"/>
          </a:p>
        </p:txBody>
      </p:sp>
      <p:sp>
        <p:nvSpPr>
          <p:cNvPr id="14" name="TextBox 13"/>
          <p:cNvSpPr txBox="1"/>
          <p:nvPr/>
        </p:nvSpPr>
        <p:spPr>
          <a:xfrm>
            <a:off x="642443" y="4310390"/>
            <a:ext cx="4529830" cy="523220"/>
          </a:xfrm>
          <a:prstGeom prst="rect">
            <a:avLst/>
          </a:prstGeom>
          <a:noFill/>
        </p:spPr>
        <p:txBody>
          <a:bodyPr wrap="none" rtlCol="0">
            <a:spAutoFit/>
          </a:bodyPr>
          <a:lstStyle/>
          <a:p>
            <a:r>
              <a:rPr lang="en-US" sz="2800" dirty="0" smtClean="0"/>
              <a:t>14 Air+1 Gas→ 15 Exhaust</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solidFill>
                  <a:schemeClr val="tx1"/>
                </a:solidFill>
              </a:rPr>
              <a:t>Forest Fires</a:t>
            </a:r>
            <a:endParaRPr lang="en-US" dirty="0">
              <a:solidFill>
                <a:schemeClr val="tx1"/>
              </a:solidFill>
            </a:endParaRPr>
          </a:p>
        </p:txBody>
      </p:sp>
      <p:sp>
        <p:nvSpPr>
          <p:cNvPr id="47107" name="Rectangle 3"/>
          <p:cNvSpPr>
            <a:spLocks noGrp="1" noChangeArrowheads="1"/>
          </p:cNvSpPr>
          <p:nvPr>
            <p:ph type="body" idx="1"/>
          </p:nvPr>
        </p:nvSpPr>
        <p:spPr>
          <a:xfrm>
            <a:off x="381000" y="1524000"/>
            <a:ext cx="4191000" cy="1676400"/>
          </a:xfrm>
        </p:spPr>
        <p:txBody>
          <a:bodyPr/>
          <a:lstStyle/>
          <a:p>
            <a:pPr>
              <a:lnSpc>
                <a:spcPct val="80000"/>
              </a:lnSpc>
            </a:pPr>
            <a:r>
              <a:rPr lang="en-US" sz="2000" dirty="0">
                <a:solidFill>
                  <a:schemeClr val="tx1"/>
                </a:solidFill>
              </a:rPr>
              <a:t>Mass is neither created nor destroyed.  Mass may change from one form to another, but the total mass after the transformation is always the same as that before.</a:t>
            </a:r>
            <a:br>
              <a:rPr lang="en-US" sz="2000" dirty="0">
                <a:solidFill>
                  <a:schemeClr val="tx1"/>
                </a:solidFill>
              </a:rPr>
            </a:br>
            <a:endParaRPr lang="en-US" sz="2500" dirty="0" smtClean="0">
              <a:solidFill>
                <a:schemeClr val="tx1"/>
              </a:solidFill>
            </a:endParaRPr>
          </a:p>
        </p:txBody>
      </p:sp>
      <p:sp>
        <p:nvSpPr>
          <p:cNvPr id="8" name="Rectangle 7"/>
          <p:cNvSpPr/>
          <p:nvPr/>
        </p:nvSpPr>
        <p:spPr>
          <a:xfrm>
            <a:off x="1524000" y="5867400"/>
            <a:ext cx="6019800" cy="584775"/>
          </a:xfrm>
          <a:prstGeom prst="rect">
            <a:avLst/>
          </a:prstGeom>
        </p:spPr>
        <p:txBody>
          <a:bodyPr wrap="square">
            <a:spAutoFit/>
          </a:bodyPr>
          <a:lstStyle/>
          <a:p>
            <a:r>
              <a:rPr lang="pt-BR" sz="3200" b="1" dirty="0" smtClean="0"/>
              <a:t>C</a:t>
            </a:r>
            <a:r>
              <a:rPr lang="pt-BR" sz="3200" b="1" baseline="-25000" dirty="0" smtClean="0"/>
              <a:t>6</a:t>
            </a:r>
            <a:r>
              <a:rPr lang="pt-BR" sz="3200" b="1" dirty="0" smtClean="0"/>
              <a:t>H</a:t>
            </a:r>
            <a:r>
              <a:rPr lang="pt-BR" sz="3200" b="1" baseline="-25000" dirty="0" smtClean="0"/>
              <a:t>12</a:t>
            </a:r>
            <a:r>
              <a:rPr lang="pt-BR" sz="3200" b="1" dirty="0" smtClean="0"/>
              <a:t>O</a:t>
            </a:r>
            <a:r>
              <a:rPr lang="pt-BR" sz="3200" b="1" baseline="-25000" dirty="0" smtClean="0"/>
              <a:t>6 </a:t>
            </a:r>
            <a:r>
              <a:rPr lang="pt-BR" sz="3200" b="1" dirty="0" smtClean="0"/>
              <a:t>+ 6 O</a:t>
            </a:r>
            <a:r>
              <a:rPr lang="pt-BR" sz="3200" b="1" baseline="-25000" dirty="0" smtClean="0"/>
              <a:t>2 </a:t>
            </a:r>
            <a:r>
              <a:rPr lang="pt-BR" sz="3200" b="1" dirty="0" smtClean="0"/>
              <a:t>= 6 CO</a:t>
            </a:r>
            <a:r>
              <a:rPr lang="pt-BR" sz="3200" b="1" baseline="-25000" dirty="0" smtClean="0"/>
              <a:t>2 </a:t>
            </a:r>
            <a:r>
              <a:rPr lang="pt-BR" sz="3200" b="1" dirty="0" smtClean="0"/>
              <a:t>+ 6 H</a:t>
            </a:r>
            <a:r>
              <a:rPr lang="pt-BR" sz="3200" b="1" baseline="-25000" dirty="0" smtClean="0"/>
              <a:t>2</a:t>
            </a:r>
            <a:r>
              <a:rPr lang="pt-BR" sz="3200" b="1" dirty="0" smtClean="0"/>
              <a:t>O</a:t>
            </a:r>
            <a:endParaRPr lang="pt-BR" sz="3200" b="1" dirty="0"/>
          </a:p>
        </p:txBody>
      </p:sp>
      <p:sp>
        <p:nvSpPr>
          <p:cNvPr id="9" name="TextBox 8"/>
          <p:cNvSpPr txBox="1"/>
          <p:nvPr/>
        </p:nvSpPr>
        <p:spPr>
          <a:xfrm>
            <a:off x="381000" y="3152775"/>
            <a:ext cx="5070619" cy="461665"/>
          </a:xfrm>
          <a:prstGeom prst="rect">
            <a:avLst/>
          </a:prstGeom>
          <a:noFill/>
        </p:spPr>
        <p:txBody>
          <a:bodyPr wrap="none" rtlCol="0">
            <a:spAutoFit/>
          </a:bodyPr>
          <a:lstStyle/>
          <a:p>
            <a:r>
              <a:rPr lang="en-US" sz="2400" dirty="0" smtClean="0"/>
              <a:t>1 Cellulose + 6 Oxygen → 7 Smoke</a:t>
            </a:r>
            <a:endParaRPr lang="en-US" sz="2400" dirty="0"/>
          </a:p>
        </p:txBody>
      </p:sp>
      <p:pic>
        <p:nvPicPr>
          <p:cNvPr id="108546" name="Picture 2"/>
          <p:cNvPicPr>
            <a:picLocks noChangeAspect="1" noChangeArrowheads="1"/>
          </p:cNvPicPr>
          <p:nvPr/>
        </p:nvPicPr>
        <p:blipFill>
          <a:blip r:embed="rId3" cstate="print"/>
          <a:srcRect/>
          <a:stretch>
            <a:fillRect/>
          </a:stretch>
        </p:blipFill>
        <p:spPr bwMode="auto">
          <a:xfrm>
            <a:off x="228600" y="3886200"/>
            <a:ext cx="2400300" cy="1952625"/>
          </a:xfrm>
          <a:prstGeom prst="rect">
            <a:avLst/>
          </a:prstGeom>
          <a:noFill/>
          <a:ln w="9525">
            <a:noFill/>
            <a:miter lim="800000"/>
            <a:headEnd/>
            <a:tailEnd/>
          </a:ln>
        </p:spPr>
      </p:pic>
      <p:pic>
        <p:nvPicPr>
          <p:cNvPr id="108547" name="Picture 3"/>
          <p:cNvPicPr>
            <a:picLocks noChangeAspect="1" noChangeArrowheads="1"/>
          </p:cNvPicPr>
          <p:nvPr/>
        </p:nvPicPr>
        <p:blipFill>
          <a:blip r:embed="rId4" cstate="print"/>
          <a:srcRect/>
          <a:stretch>
            <a:fillRect/>
          </a:stretch>
        </p:blipFill>
        <p:spPr bwMode="auto">
          <a:xfrm>
            <a:off x="2971800" y="4495800"/>
            <a:ext cx="742950" cy="419100"/>
          </a:xfrm>
          <a:prstGeom prst="rect">
            <a:avLst/>
          </a:prstGeom>
          <a:noFill/>
          <a:ln w="9525">
            <a:noFill/>
            <a:miter lim="800000"/>
            <a:headEnd/>
            <a:tailEnd/>
          </a:ln>
        </p:spPr>
      </p:pic>
      <p:pic>
        <p:nvPicPr>
          <p:cNvPr id="108548" name="Picture 4"/>
          <p:cNvPicPr>
            <a:picLocks noChangeAspect="1" noChangeArrowheads="1"/>
          </p:cNvPicPr>
          <p:nvPr/>
        </p:nvPicPr>
        <p:blipFill>
          <a:blip r:embed="rId5" cstate="print"/>
          <a:srcRect/>
          <a:stretch>
            <a:fillRect/>
          </a:stretch>
        </p:blipFill>
        <p:spPr bwMode="auto">
          <a:xfrm>
            <a:off x="5181600" y="4419600"/>
            <a:ext cx="1466850" cy="466725"/>
          </a:xfrm>
          <a:prstGeom prst="rect">
            <a:avLst/>
          </a:prstGeom>
          <a:noFill/>
          <a:ln w="9525">
            <a:noFill/>
            <a:miter lim="800000"/>
            <a:headEnd/>
            <a:tailEnd/>
          </a:ln>
        </p:spPr>
      </p:pic>
      <p:pic>
        <p:nvPicPr>
          <p:cNvPr id="108549" name="Picture 5"/>
          <p:cNvPicPr>
            <a:picLocks noChangeAspect="1" noChangeArrowheads="1"/>
          </p:cNvPicPr>
          <p:nvPr/>
        </p:nvPicPr>
        <p:blipFill>
          <a:blip r:embed="rId6" cstate="print"/>
          <a:srcRect/>
          <a:stretch>
            <a:fillRect/>
          </a:stretch>
        </p:blipFill>
        <p:spPr bwMode="auto">
          <a:xfrm>
            <a:off x="7086600" y="4343400"/>
            <a:ext cx="952500" cy="590550"/>
          </a:xfrm>
          <a:prstGeom prst="rect">
            <a:avLst/>
          </a:prstGeom>
          <a:noFill/>
          <a:ln w="9525">
            <a:noFill/>
            <a:miter lim="800000"/>
            <a:headEnd/>
            <a:tailEnd/>
          </a:ln>
        </p:spPr>
      </p:pic>
      <p:sp>
        <p:nvSpPr>
          <p:cNvPr id="14" name="Right Arrow 13"/>
          <p:cNvSpPr/>
          <p:nvPr/>
        </p:nvSpPr>
        <p:spPr>
          <a:xfrm>
            <a:off x="3962400" y="4648200"/>
            <a:ext cx="914400" cy="3048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2590800" y="4495800"/>
            <a:ext cx="453970" cy="646331"/>
          </a:xfrm>
          <a:prstGeom prst="rect">
            <a:avLst/>
          </a:prstGeom>
          <a:noFill/>
        </p:spPr>
        <p:txBody>
          <a:bodyPr wrap="none" rtlCol="0">
            <a:spAutoFit/>
          </a:bodyPr>
          <a:lstStyle/>
          <a:p>
            <a:r>
              <a:rPr lang="en-US" sz="3600" dirty="0" smtClean="0"/>
              <a:t>+</a:t>
            </a:r>
            <a:endParaRPr lang="en-US" sz="3600" dirty="0"/>
          </a:p>
        </p:txBody>
      </p:sp>
      <p:sp>
        <p:nvSpPr>
          <p:cNvPr id="16" name="TextBox 15"/>
          <p:cNvSpPr txBox="1"/>
          <p:nvPr/>
        </p:nvSpPr>
        <p:spPr>
          <a:xfrm>
            <a:off x="6629400" y="4419600"/>
            <a:ext cx="453970" cy="646331"/>
          </a:xfrm>
          <a:prstGeom prst="rect">
            <a:avLst/>
          </a:prstGeom>
          <a:noFill/>
        </p:spPr>
        <p:txBody>
          <a:bodyPr wrap="none" rtlCol="0">
            <a:spAutoFit/>
          </a:bodyPr>
          <a:lstStyle/>
          <a:p>
            <a:r>
              <a:rPr lang="en-US" sz="3600" dirty="0" smtClean="0"/>
              <a:t>+</a:t>
            </a:r>
            <a:endParaRPr lang="en-US" sz="3600" dirty="0"/>
          </a:p>
        </p:txBody>
      </p:sp>
      <p:pic>
        <p:nvPicPr>
          <p:cNvPr id="195585" name="Picture 1"/>
          <p:cNvPicPr>
            <a:picLocks noChangeAspect="1" noChangeArrowheads="1"/>
          </p:cNvPicPr>
          <p:nvPr/>
        </p:nvPicPr>
        <p:blipFill>
          <a:blip r:embed="rId7" cstate="print"/>
          <a:srcRect/>
          <a:stretch>
            <a:fillRect/>
          </a:stretch>
        </p:blipFill>
        <p:spPr bwMode="auto">
          <a:xfrm>
            <a:off x="6043613" y="1466850"/>
            <a:ext cx="21431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a:bodyPr>
          <a:lstStyle/>
          <a:p>
            <a:r>
              <a:rPr lang="en-US" sz="2800" dirty="0" smtClean="0">
                <a:solidFill>
                  <a:schemeClr val="tx1"/>
                </a:solidFill>
              </a:rPr>
              <a:t>Electrons seem fundamental (we can’t break them into pieces), but the </a:t>
            </a:r>
            <a:r>
              <a:rPr lang="en-US" sz="2800" dirty="0">
                <a:solidFill>
                  <a:schemeClr val="tx1"/>
                </a:solidFill>
              </a:rPr>
              <a:t>nucleus comes </a:t>
            </a:r>
            <a:r>
              <a:rPr lang="en-US" sz="2800" dirty="0" smtClean="0">
                <a:solidFill>
                  <a:schemeClr val="tx1"/>
                </a:solidFill>
              </a:rPr>
              <a:t>apart.</a:t>
            </a:r>
            <a:endParaRPr lang="en-US" sz="2800" dirty="0">
              <a:solidFill>
                <a:schemeClr val="tx1"/>
              </a:solidFill>
            </a:endParaRPr>
          </a:p>
        </p:txBody>
      </p:sp>
      <p:pic>
        <p:nvPicPr>
          <p:cNvPr id="76803" name="Picture 3" descr="Nagasakibomb"/>
          <p:cNvPicPr>
            <a:picLocks noChangeAspect="1" noChangeArrowheads="1"/>
          </p:cNvPicPr>
          <p:nvPr/>
        </p:nvPicPr>
        <p:blipFill>
          <a:blip r:embed="rId4" cstate="print"/>
          <a:srcRect/>
          <a:stretch>
            <a:fillRect/>
          </a:stretch>
        </p:blipFill>
        <p:spPr bwMode="auto">
          <a:xfrm>
            <a:off x="4438650" y="1562100"/>
            <a:ext cx="3509963" cy="4800600"/>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571500" y="2876550"/>
            <a:ext cx="857250"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ord 4"/>
          <p:cNvSpPr/>
          <p:nvPr/>
        </p:nvSpPr>
        <p:spPr>
          <a:xfrm rot="20340783">
            <a:off x="2514601" y="2867025"/>
            <a:ext cx="866775" cy="866775"/>
          </a:xfrm>
          <a:prstGeom prst="chord">
            <a:avLst>
              <a:gd name="adj1" fmla="val 490254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ord 5"/>
          <p:cNvSpPr/>
          <p:nvPr/>
        </p:nvSpPr>
        <p:spPr>
          <a:xfrm rot="1302572" flipH="1">
            <a:off x="2943898" y="2867208"/>
            <a:ext cx="839410" cy="866775"/>
          </a:xfrm>
          <a:prstGeom prst="chord">
            <a:avLst>
              <a:gd name="adj1" fmla="val 4902548"/>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95300" y="3962400"/>
            <a:ext cx="979755" cy="369332"/>
          </a:xfrm>
          <a:prstGeom prst="rect">
            <a:avLst/>
          </a:prstGeom>
          <a:noFill/>
        </p:spPr>
        <p:txBody>
          <a:bodyPr wrap="none" rtlCol="0">
            <a:spAutoFit/>
          </a:bodyPr>
          <a:lstStyle/>
          <a:p>
            <a:r>
              <a:rPr lang="en-US" dirty="0" smtClean="0"/>
              <a:t>nucleus</a:t>
            </a:r>
            <a:endParaRPr lang="en-US" dirty="0"/>
          </a:p>
        </p:txBody>
      </p:sp>
      <p:sp>
        <p:nvSpPr>
          <p:cNvPr id="8" name="TextBox 7"/>
          <p:cNvSpPr txBox="1"/>
          <p:nvPr/>
        </p:nvSpPr>
        <p:spPr>
          <a:xfrm>
            <a:off x="2590800" y="3952875"/>
            <a:ext cx="1095172" cy="369332"/>
          </a:xfrm>
          <a:prstGeom prst="rect">
            <a:avLst/>
          </a:prstGeom>
          <a:noFill/>
        </p:spPr>
        <p:txBody>
          <a:bodyPr wrap="none" rtlCol="0">
            <a:spAutoFit/>
          </a:bodyPr>
          <a:lstStyle/>
          <a:p>
            <a:r>
              <a:rPr lang="en-US" dirty="0" err="1" smtClean="0"/>
              <a:t>fissioned</a:t>
            </a:r>
            <a:endParaRPr lang="en-US"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6" name="Object 10"/>
          <p:cNvGraphicFramePr>
            <a:graphicFrameLocks noChangeAspect="1"/>
          </p:cNvGraphicFramePr>
          <p:nvPr/>
        </p:nvGraphicFramePr>
        <p:xfrm>
          <a:off x="-457200" y="0"/>
          <a:ext cx="9601200" cy="6858000"/>
        </p:xfrm>
        <a:graphic>
          <a:graphicData uri="http://schemas.openxmlformats.org/presentationml/2006/ole">
            <mc:AlternateContent xmlns:mc="http://schemas.openxmlformats.org/markup-compatibility/2006">
              <mc:Choice xmlns:v="urn:schemas-microsoft-com:vml" Requires="v">
                <p:oleObj spid="_x0000_s60456" name="PHOTO-PAINT" r:id="rId4" imgW="6400271" imgH="4571622" progId="">
                  <p:embed/>
                </p:oleObj>
              </mc:Choice>
              <mc:Fallback>
                <p:oleObj name="PHOTO-PAINT" r:id="rId4" imgW="6400271" imgH="4571622" progId="">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0"/>
                        <a:ext cx="9601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5" name="Rectangle 9"/>
          <p:cNvSpPr>
            <a:spLocks noGrp="1" noChangeArrowheads="1"/>
          </p:cNvSpPr>
          <p:nvPr>
            <p:ph type="title"/>
          </p:nvPr>
        </p:nvSpPr>
        <p:spPr/>
        <p:txBody>
          <a:bodyPr/>
          <a:lstStyle/>
          <a:p>
            <a:r>
              <a:rPr lang="en-US">
                <a:solidFill>
                  <a:schemeClr val="bg1"/>
                </a:solidFill>
              </a:rPr>
              <a:t>Chapter 7</a:t>
            </a:r>
            <a:br>
              <a:rPr lang="en-US">
                <a:solidFill>
                  <a:schemeClr val="bg1"/>
                </a:solidFill>
              </a:rPr>
            </a:br>
            <a:r>
              <a:rPr lang="en-US">
                <a:solidFill>
                  <a:schemeClr val="bg1"/>
                </a:solidFill>
              </a:rPr>
              <a:t>Motion at High Speed</a:t>
            </a:r>
          </a:p>
        </p:txBody>
      </p:sp>
      <p:sp>
        <p:nvSpPr>
          <p:cNvPr id="60419" name="Text Box 3"/>
          <p:cNvSpPr txBox="1">
            <a:spLocks noChangeArrowheads="1"/>
          </p:cNvSpPr>
          <p:nvPr/>
        </p:nvSpPr>
        <p:spPr bwMode="auto">
          <a:xfrm>
            <a:off x="2514600" y="1828800"/>
            <a:ext cx="3962400" cy="366713"/>
          </a:xfrm>
          <a:prstGeom prst="rect">
            <a:avLst/>
          </a:prstGeom>
          <a:noFill/>
          <a:ln w="9525">
            <a:noFill/>
            <a:miter lim="800000"/>
            <a:headEnd/>
            <a:tailEnd/>
          </a:ln>
          <a:effectLst/>
        </p:spPr>
        <p:txBody>
          <a:bodyPr>
            <a:spAutoFit/>
          </a:bodyPr>
          <a:lstStyle/>
          <a:p>
            <a:pPr eaLnBrk="0" hangingPunct="0"/>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457700" y="4343400"/>
            <a:ext cx="4343400" cy="2105025"/>
          </a:xfrm>
          <a:prstGeom prst="round2DiagRect">
            <a:avLst/>
          </a:prstGeom>
          <a:solidFill>
            <a:srgbClr val="EAEAEA"/>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6" name="Picture 2" descr="nucleons"/>
          <p:cNvPicPr>
            <a:picLocks noGrp="1" noChangeAspect="1" noChangeArrowheads="1"/>
          </p:cNvPicPr>
          <p:nvPr>
            <p:ph sz="half" idx="2"/>
          </p:nvPr>
        </p:nvPicPr>
        <p:blipFill>
          <a:blip r:embed="rId4" cstate="print"/>
          <a:srcRect/>
          <a:stretch>
            <a:fillRect/>
          </a:stretch>
        </p:blipFill>
        <p:spPr>
          <a:xfrm>
            <a:off x="5029200" y="1752600"/>
            <a:ext cx="3810000" cy="2405063"/>
          </a:xfrm>
          <a:noFill/>
          <a:ln/>
        </p:spPr>
      </p:pic>
      <p:sp>
        <p:nvSpPr>
          <p:cNvPr id="77827" name="Rectangle 3"/>
          <p:cNvSpPr>
            <a:spLocks noGrp="1" noChangeArrowheads="1"/>
          </p:cNvSpPr>
          <p:nvPr>
            <p:ph type="title"/>
          </p:nvPr>
        </p:nvSpPr>
        <p:spPr/>
        <p:txBody>
          <a:bodyPr/>
          <a:lstStyle/>
          <a:p>
            <a:r>
              <a:rPr lang="en-US" dirty="0" smtClean="0">
                <a:solidFill>
                  <a:schemeClr val="tx1"/>
                </a:solidFill>
              </a:rPr>
              <a:t>Nucleons </a:t>
            </a:r>
            <a:r>
              <a:rPr lang="en-US" dirty="0">
                <a:solidFill>
                  <a:schemeClr val="tx1"/>
                </a:solidFill>
              </a:rPr>
              <a:t>have parts (but we never see them separately)</a:t>
            </a:r>
          </a:p>
        </p:txBody>
      </p:sp>
      <p:sp>
        <p:nvSpPr>
          <p:cNvPr id="77828" name="Rectangle 4"/>
          <p:cNvSpPr>
            <a:spLocks noGrp="1" noChangeArrowheads="1"/>
          </p:cNvSpPr>
          <p:nvPr>
            <p:ph type="body" sz="half" idx="1"/>
          </p:nvPr>
        </p:nvSpPr>
        <p:spPr>
          <a:xfrm>
            <a:off x="304800" y="1752600"/>
            <a:ext cx="4495800" cy="4267200"/>
          </a:xfrm>
        </p:spPr>
        <p:txBody>
          <a:bodyPr/>
          <a:lstStyle/>
          <a:p>
            <a:pPr>
              <a:lnSpc>
                <a:spcPct val="90000"/>
              </a:lnSpc>
            </a:pPr>
            <a:r>
              <a:rPr lang="en-US" sz="2600">
                <a:solidFill>
                  <a:schemeClr val="tx1"/>
                </a:solidFill>
              </a:rPr>
              <a:t>Size </a:t>
            </a:r>
            <a:r>
              <a:rPr lang="en-US" sz="2600">
                <a:solidFill>
                  <a:schemeClr val="tx1"/>
                </a:solidFill>
                <a:cs typeface="Times New Roman" pitchFamily="18" charset="0"/>
              </a:rPr>
              <a:t>~ 10 </a:t>
            </a:r>
            <a:r>
              <a:rPr lang="en-US" sz="2600" baseline="30000">
                <a:solidFill>
                  <a:schemeClr val="tx1"/>
                </a:solidFill>
                <a:cs typeface="Times New Roman" pitchFamily="18" charset="0"/>
              </a:rPr>
              <a:t>-15</a:t>
            </a:r>
            <a:r>
              <a:rPr lang="en-US" sz="2600">
                <a:solidFill>
                  <a:schemeClr val="tx1"/>
                </a:solidFill>
                <a:cs typeface="Times New Roman" pitchFamily="18" charset="0"/>
              </a:rPr>
              <a:t> meters</a:t>
            </a:r>
          </a:p>
          <a:p>
            <a:pPr>
              <a:lnSpc>
                <a:spcPct val="90000"/>
              </a:lnSpc>
            </a:pPr>
            <a:r>
              <a:rPr lang="en-US" sz="2600">
                <a:solidFill>
                  <a:schemeClr val="tx1"/>
                </a:solidFill>
                <a:cs typeface="Times New Roman" pitchFamily="18" charset="0"/>
              </a:rPr>
              <a:t>Only 2 nucleons</a:t>
            </a:r>
          </a:p>
          <a:p>
            <a:pPr lvl="1">
              <a:lnSpc>
                <a:spcPct val="90000"/>
              </a:lnSpc>
            </a:pPr>
            <a:r>
              <a:rPr lang="en-US">
                <a:solidFill>
                  <a:schemeClr val="tx1"/>
                </a:solidFill>
                <a:cs typeface="Times New Roman" pitchFamily="18" charset="0"/>
              </a:rPr>
              <a:t>Protons: charge = +1</a:t>
            </a:r>
          </a:p>
          <a:p>
            <a:pPr lvl="1">
              <a:lnSpc>
                <a:spcPct val="90000"/>
              </a:lnSpc>
            </a:pPr>
            <a:r>
              <a:rPr lang="en-US">
                <a:solidFill>
                  <a:schemeClr val="tx1"/>
                </a:solidFill>
                <a:cs typeface="Times New Roman" pitchFamily="18" charset="0"/>
              </a:rPr>
              <a:t>Neutrons: no charge</a:t>
            </a:r>
          </a:p>
          <a:p>
            <a:pPr>
              <a:lnSpc>
                <a:spcPct val="90000"/>
              </a:lnSpc>
            </a:pPr>
            <a:r>
              <a:rPr lang="en-US" sz="2600">
                <a:solidFill>
                  <a:schemeClr val="tx1"/>
                </a:solidFill>
                <a:cs typeface="Times New Roman" pitchFamily="18" charset="0"/>
              </a:rPr>
              <a:t>Their masses are essentially the same</a:t>
            </a:r>
          </a:p>
          <a:p>
            <a:pPr>
              <a:lnSpc>
                <a:spcPct val="90000"/>
              </a:lnSpc>
            </a:pPr>
            <a:r>
              <a:rPr lang="en-US" sz="2600">
                <a:solidFill>
                  <a:schemeClr val="tx1"/>
                </a:solidFill>
                <a:cs typeface="Times New Roman" pitchFamily="18" charset="0"/>
              </a:rPr>
              <a:t>They are thought to be composed of simpler entities called</a:t>
            </a:r>
            <a:r>
              <a:rPr lang="en-US" sz="2600" i="1">
                <a:solidFill>
                  <a:schemeClr val="tx1"/>
                </a:solidFill>
                <a:cs typeface="Times New Roman" pitchFamily="18" charset="0"/>
              </a:rPr>
              <a:t> quarks. (Nobel Prize in 1990)</a:t>
            </a:r>
          </a:p>
        </p:txBody>
      </p:sp>
      <p:sp>
        <p:nvSpPr>
          <p:cNvPr id="5" name="TextBox 4"/>
          <p:cNvSpPr txBox="1"/>
          <p:nvPr/>
        </p:nvSpPr>
        <p:spPr>
          <a:xfrm>
            <a:off x="4743450" y="4638675"/>
            <a:ext cx="3886200" cy="1477328"/>
          </a:xfrm>
          <a:prstGeom prst="rect">
            <a:avLst/>
          </a:prstGeom>
          <a:noFill/>
        </p:spPr>
        <p:txBody>
          <a:bodyPr wrap="square" rtlCol="0">
            <a:spAutoFit/>
          </a:bodyPr>
          <a:lstStyle/>
          <a:p>
            <a:pPr marL="342900" indent="-342900">
              <a:buFont typeface="+mj-lt"/>
              <a:buAutoNum type="arabicPeriod"/>
            </a:pPr>
            <a:r>
              <a:rPr lang="en-US" dirty="0" smtClean="0"/>
              <a:t>Find the James Joyce book “</a:t>
            </a:r>
            <a:r>
              <a:rPr lang="en-US" dirty="0" err="1" smtClean="0"/>
              <a:t>Finnegans</a:t>
            </a:r>
            <a:r>
              <a:rPr lang="en-US" dirty="0" smtClean="0"/>
              <a:t> Wake”</a:t>
            </a:r>
          </a:p>
          <a:p>
            <a:pPr marL="342900" indent="-342900">
              <a:buFont typeface="+mj-lt"/>
              <a:buAutoNum type="arabicPeriod"/>
            </a:pPr>
            <a:r>
              <a:rPr lang="en-US" dirty="0" smtClean="0"/>
              <a:t>Find the page # that says, “Three quarks for muster Mark”</a:t>
            </a:r>
          </a:p>
          <a:p>
            <a:pPr marL="342900" indent="-342900">
              <a:buFont typeface="+mj-lt"/>
              <a:buAutoNum type="arabicPeriod"/>
            </a:pPr>
            <a:r>
              <a:rPr lang="en-US" dirty="0" smtClean="0"/>
              <a:t>Don’t tell anyone else!</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7105650" y="2847975"/>
            <a:ext cx="1895475" cy="3905250"/>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7400" name="Picture 8"/>
          <p:cNvPicPr>
            <a:picLocks noChangeAspect="1" noChangeArrowheads="1"/>
          </p:cNvPicPr>
          <p:nvPr/>
        </p:nvPicPr>
        <p:blipFill>
          <a:blip r:embed="rId3" cstate="print"/>
          <a:srcRect/>
          <a:stretch>
            <a:fillRect/>
          </a:stretch>
        </p:blipFill>
        <p:spPr bwMode="auto">
          <a:xfrm>
            <a:off x="7219950" y="3481388"/>
            <a:ext cx="1676400" cy="2066925"/>
          </a:xfrm>
          <a:prstGeom prst="rect">
            <a:avLst/>
          </a:prstGeom>
          <a:noFill/>
          <a:ln w="9525">
            <a:noFill/>
            <a:miter lim="800000"/>
            <a:headEnd/>
            <a:tailEnd/>
          </a:ln>
        </p:spPr>
      </p:pic>
      <p:sp>
        <p:nvSpPr>
          <p:cNvPr id="68610" name="Rectangle 2"/>
          <p:cNvSpPr>
            <a:spLocks noGrp="1" noChangeArrowheads="1"/>
          </p:cNvSpPr>
          <p:nvPr>
            <p:ph type="title"/>
          </p:nvPr>
        </p:nvSpPr>
        <p:spPr/>
        <p:txBody>
          <a:bodyPr/>
          <a:lstStyle/>
          <a:p>
            <a:r>
              <a:rPr lang="en-US" sz="3200" dirty="0">
                <a:solidFill>
                  <a:schemeClr val="tx1"/>
                </a:solidFill>
              </a:rPr>
              <a:t>So what are </a:t>
            </a:r>
            <a:r>
              <a:rPr lang="en-US" sz="3200" dirty="0" smtClean="0">
                <a:solidFill>
                  <a:schemeClr val="tx1"/>
                </a:solidFill>
              </a:rPr>
              <a:t>we really </a:t>
            </a:r>
            <a:r>
              <a:rPr lang="en-US" sz="3200" dirty="0">
                <a:solidFill>
                  <a:schemeClr val="tx1"/>
                </a:solidFill>
              </a:rPr>
              <a:t>made of?</a:t>
            </a:r>
          </a:p>
        </p:txBody>
      </p:sp>
      <p:sp>
        <p:nvSpPr>
          <p:cNvPr id="68611" name="Rectangle 3"/>
          <p:cNvSpPr>
            <a:spLocks noGrp="1" noChangeArrowheads="1"/>
          </p:cNvSpPr>
          <p:nvPr>
            <p:ph type="body" idx="1"/>
          </p:nvPr>
        </p:nvSpPr>
        <p:spPr>
          <a:xfrm>
            <a:off x="7439025" y="2981326"/>
            <a:ext cx="1295400" cy="438149"/>
          </a:xfrm>
        </p:spPr>
        <p:txBody>
          <a:bodyPr/>
          <a:lstStyle/>
          <a:p>
            <a:pPr>
              <a:buNone/>
            </a:pPr>
            <a:r>
              <a:rPr lang="en-US" sz="2000" dirty="0" smtClean="0">
                <a:solidFill>
                  <a:schemeClr val="tx1"/>
                </a:solidFill>
              </a:rPr>
              <a:t>Electrons</a:t>
            </a:r>
            <a:endParaRPr lang="en-US" sz="2000" dirty="0">
              <a:solidFill>
                <a:schemeClr val="tx1"/>
              </a:solidFill>
            </a:endParaRPr>
          </a:p>
        </p:txBody>
      </p:sp>
      <p:pic>
        <p:nvPicPr>
          <p:cNvPr id="187393" name="Picture 1"/>
          <p:cNvPicPr>
            <a:picLocks noChangeAspect="1" noChangeArrowheads="1"/>
          </p:cNvPicPr>
          <p:nvPr/>
        </p:nvPicPr>
        <p:blipFill>
          <a:blip r:embed="rId4" cstate="print"/>
          <a:srcRect/>
          <a:stretch>
            <a:fillRect/>
          </a:stretch>
        </p:blipFill>
        <p:spPr bwMode="auto">
          <a:xfrm>
            <a:off x="0" y="2105025"/>
            <a:ext cx="1400175" cy="1752600"/>
          </a:xfrm>
          <a:prstGeom prst="rect">
            <a:avLst/>
          </a:prstGeom>
          <a:noFill/>
          <a:ln w="9525">
            <a:noFill/>
            <a:miter lim="800000"/>
            <a:headEnd/>
            <a:tailEnd/>
          </a:ln>
        </p:spPr>
      </p:pic>
      <p:pic>
        <p:nvPicPr>
          <p:cNvPr id="187394" name="Picture 2"/>
          <p:cNvPicPr>
            <a:picLocks noChangeAspect="1" noChangeArrowheads="1"/>
          </p:cNvPicPr>
          <p:nvPr/>
        </p:nvPicPr>
        <p:blipFill>
          <a:blip r:embed="rId5" cstate="print"/>
          <a:srcRect/>
          <a:stretch>
            <a:fillRect/>
          </a:stretch>
        </p:blipFill>
        <p:spPr bwMode="auto">
          <a:xfrm>
            <a:off x="1152525" y="2447925"/>
            <a:ext cx="2238375" cy="895350"/>
          </a:xfrm>
          <a:prstGeom prst="rect">
            <a:avLst/>
          </a:prstGeom>
          <a:noFill/>
          <a:ln w="9525">
            <a:noFill/>
            <a:miter lim="800000"/>
            <a:headEnd/>
            <a:tailEnd/>
          </a:ln>
        </p:spPr>
      </p:pic>
      <p:pic>
        <p:nvPicPr>
          <p:cNvPr id="187395" name="Picture 3"/>
          <p:cNvPicPr>
            <a:picLocks noChangeAspect="1" noChangeArrowheads="1"/>
          </p:cNvPicPr>
          <p:nvPr/>
        </p:nvPicPr>
        <p:blipFill>
          <a:blip r:embed="rId6" cstate="print"/>
          <a:srcRect/>
          <a:stretch>
            <a:fillRect/>
          </a:stretch>
        </p:blipFill>
        <p:spPr bwMode="auto">
          <a:xfrm>
            <a:off x="2486025" y="3599669"/>
            <a:ext cx="1381125" cy="1062819"/>
          </a:xfrm>
          <a:prstGeom prst="rect">
            <a:avLst/>
          </a:prstGeom>
          <a:noFill/>
          <a:ln w="9525">
            <a:noFill/>
            <a:miter lim="800000"/>
            <a:headEnd/>
            <a:tailEnd/>
          </a:ln>
        </p:spPr>
      </p:pic>
      <p:pic>
        <p:nvPicPr>
          <p:cNvPr id="187396" name="Picture 4"/>
          <p:cNvPicPr>
            <a:picLocks noChangeAspect="1" noChangeArrowheads="1"/>
          </p:cNvPicPr>
          <p:nvPr/>
        </p:nvPicPr>
        <p:blipFill>
          <a:blip r:embed="rId7" cstate="print"/>
          <a:srcRect/>
          <a:stretch>
            <a:fillRect/>
          </a:stretch>
        </p:blipFill>
        <p:spPr bwMode="auto">
          <a:xfrm>
            <a:off x="3971925" y="3895724"/>
            <a:ext cx="817245" cy="1362075"/>
          </a:xfrm>
          <a:prstGeom prst="rect">
            <a:avLst/>
          </a:prstGeom>
          <a:noFill/>
          <a:ln w="9525">
            <a:noFill/>
            <a:miter lim="800000"/>
            <a:headEnd/>
            <a:tailEnd/>
          </a:ln>
        </p:spPr>
      </p:pic>
      <p:pic>
        <p:nvPicPr>
          <p:cNvPr id="187398" name="Picture 6"/>
          <p:cNvPicPr>
            <a:picLocks noChangeAspect="1" noChangeArrowheads="1"/>
          </p:cNvPicPr>
          <p:nvPr/>
        </p:nvPicPr>
        <p:blipFill>
          <a:blip r:embed="rId8" cstate="print"/>
          <a:srcRect/>
          <a:stretch>
            <a:fillRect/>
          </a:stretch>
        </p:blipFill>
        <p:spPr bwMode="auto">
          <a:xfrm>
            <a:off x="5700713" y="5134085"/>
            <a:ext cx="1347787" cy="1009539"/>
          </a:xfrm>
          <a:prstGeom prst="rect">
            <a:avLst/>
          </a:prstGeom>
          <a:noFill/>
          <a:ln w="9525">
            <a:noFill/>
            <a:miter lim="800000"/>
            <a:headEnd/>
            <a:tailEnd/>
          </a:ln>
        </p:spPr>
      </p:pic>
      <p:pic>
        <p:nvPicPr>
          <p:cNvPr id="187399" name="Picture 7"/>
          <p:cNvPicPr>
            <a:picLocks noChangeAspect="1" noChangeArrowheads="1"/>
          </p:cNvPicPr>
          <p:nvPr/>
        </p:nvPicPr>
        <p:blipFill>
          <a:blip r:embed="rId9" cstate="print"/>
          <a:srcRect/>
          <a:stretch>
            <a:fillRect/>
          </a:stretch>
        </p:blipFill>
        <p:spPr bwMode="auto">
          <a:xfrm>
            <a:off x="7567614" y="5176569"/>
            <a:ext cx="1204911" cy="1157556"/>
          </a:xfrm>
          <a:prstGeom prst="rect">
            <a:avLst/>
          </a:prstGeom>
          <a:noFill/>
          <a:ln w="9525">
            <a:noFill/>
            <a:miter lim="800000"/>
            <a:headEnd/>
            <a:tailEnd/>
          </a:ln>
        </p:spPr>
      </p:pic>
      <p:pic>
        <p:nvPicPr>
          <p:cNvPr id="187397" name="Picture 5"/>
          <p:cNvPicPr>
            <a:picLocks noChangeAspect="1" noChangeArrowheads="1"/>
          </p:cNvPicPr>
          <p:nvPr/>
        </p:nvPicPr>
        <p:blipFill>
          <a:blip r:embed="rId10" cstate="print"/>
          <a:srcRect/>
          <a:stretch>
            <a:fillRect/>
          </a:stretch>
        </p:blipFill>
        <p:spPr bwMode="auto">
          <a:xfrm rot="5400000">
            <a:off x="4535794" y="4529356"/>
            <a:ext cx="1288952" cy="974209"/>
          </a:xfrm>
          <a:prstGeom prst="rect">
            <a:avLst/>
          </a:prstGeom>
          <a:noFill/>
          <a:ln w="9525">
            <a:noFill/>
            <a:miter lim="800000"/>
            <a:headEnd/>
            <a:tailEnd/>
          </a:ln>
        </p:spPr>
      </p:pic>
      <p:sp>
        <p:nvSpPr>
          <p:cNvPr id="12" name="TextBox 11"/>
          <p:cNvSpPr txBox="1"/>
          <p:nvPr/>
        </p:nvSpPr>
        <p:spPr>
          <a:xfrm>
            <a:off x="504825" y="1685925"/>
            <a:ext cx="671979" cy="369332"/>
          </a:xfrm>
          <a:prstGeom prst="rect">
            <a:avLst/>
          </a:prstGeom>
          <a:noFill/>
        </p:spPr>
        <p:txBody>
          <a:bodyPr wrap="none" rtlCol="0">
            <a:spAutoFit/>
          </a:bodyPr>
          <a:lstStyle/>
          <a:p>
            <a:r>
              <a:rPr lang="en-US" dirty="0" smtClean="0"/>
              <a:t>flesh</a:t>
            </a:r>
            <a:endParaRPr lang="en-US" dirty="0"/>
          </a:p>
        </p:txBody>
      </p:sp>
      <p:sp>
        <p:nvSpPr>
          <p:cNvPr id="13" name="TextBox 12"/>
          <p:cNvSpPr txBox="1"/>
          <p:nvPr/>
        </p:nvSpPr>
        <p:spPr>
          <a:xfrm>
            <a:off x="1438275" y="2085975"/>
            <a:ext cx="1467068" cy="369332"/>
          </a:xfrm>
          <a:prstGeom prst="rect">
            <a:avLst/>
          </a:prstGeom>
          <a:noFill/>
        </p:spPr>
        <p:txBody>
          <a:bodyPr wrap="none" rtlCol="0">
            <a:spAutoFit/>
          </a:bodyPr>
          <a:lstStyle/>
          <a:p>
            <a:r>
              <a:rPr lang="en-US" dirty="0" smtClean="0"/>
              <a:t>cell matrices</a:t>
            </a:r>
            <a:endParaRPr lang="en-US" dirty="0"/>
          </a:p>
        </p:txBody>
      </p:sp>
      <p:sp>
        <p:nvSpPr>
          <p:cNvPr id="14" name="TextBox 13"/>
          <p:cNvSpPr txBox="1"/>
          <p:nvPr/>
        </p:nvSpPr>
        <p:spPr>
          <a:xfrm>
            <a:off x="2828925" y="3276600"/>
            <a:ext cx="646331" cy="369332"/>
          </a:xfrm>
          <a:prstGeom prst="rect">
            <a:avLst/>
          </a:prstGeom>
          <a:noFill/>
        </p:spPr>
        <p:txBody>
          <a:bodyPr wrap="none" rtlCol="0">
            <a:spAutoFit/>
          </a:bodyPr>
          <a:lstStyle/>
          <a:p>
            <a:r>
              <a:rPr lang="en-US" dirty="0" smtClean="0"/>
              <a:t>cells</a:t>
            </a:r>
            <a:endParaRPr lang="en-US" dirty="0"/>
          </a:p>
        </p:txBody>
      </p:sp>
      <p:sp>
        <p:nvSpPr>
          <p:cNvPr id="15" name="TextBox 14"/>
          <p:cNvSpPr txBox="1"/>
          <p:nvPr/>
        </p:nvSpPr>
        <p:spPr>
          <a:xfrm>
            <a:off x="3867151" y="3190875"/>
            <a:ext cx="1714500" cy="646331"/>
          </a:xfrm>
          <a:prstGeom prst="rect">
            <a:avLst/>
          </a:prstGeom>
          <a:noFill/>
        </p:spPr>
        <p:txBody>
          <a:bodyPr wrap="square" rtlCol="0">
            <a:spAutoFit/>
          </a:bodyPr>
          <a:lstStyle/>
          <a:p>
            <a:r>
              <a:rPr lang="en-US" dirty="0" smtClean="0"/>
              <a:t>nucleic and amino acids</a:t>
            </a:r>
            <a:endParaRPr lang="en-US" dirty="0"/>
          </a:p>
        </p:txBody>
      </p:sp>
      <p:sp>
        <p:nvSpPr>
          <p:cNvPr id="16" name="TextBox 15"/>
          <p:cNvSpPr txBox="1"/>
          <p:nvPr/>
        </p:nvSpPr>
        <p:spPr>
          <a:xfrm>
            <a:off x="4733926" y="4000500"/>
            <a:ext cx="1714500" cy="369332"/>
          </a:xfrm>
          <a:prstGeom prst="rect">
            <a:avLst/>
          </a:prstGeom>
          <a:noFill/>
        </p:spPr>
        <p:txBody>
          <a:bodyPr wrap="square" rtlCol="0">
            <a:spAutoFit/>
          </a:bodyPr>
          <a:lstStyle/>
          <a:p>
            <a:r>
              <a:rPr lang="en-US" dirty="0" smtClean="0"/>
              <a:t>nucleotides</a:t>
            </a:r>
            <a:endParaRPr lang="en-US" dirty="0"/>
          </a:p>
        </p:txBody>
      </p:sp>
      <p:sp>
        <p:nvSpPr>
          <p:cNvPr id="17" name="TextBox 16"/>
          <p:cNvSpPr txBox="1"/>
          <p:nvPr/>
        </p:nvSpPr>
        <p:spPr>
          <a:xfrm>
            <a:off x="5876926" y="4695825"/>
            <a:ext cx="838199" cy="369332"/>
          </a:xfrm>
          <a:prstGeom prst="rect">
            <a:avLst/>
          </a:prstGeom>
          <a:noFill/>
        </p:spPr>
        <p:txBody>
          <a:bodyPr wrap="square" rtlCol="0">
            <a:spAutoFit/>
          </a:bodyPr>
          <a:lstStyle/>
          <a:p>
            <a:r>
              <a:rPr lang="en-US" dirty="0" smtClean="0"/>
              <a:t>atoms</a:t>
            </a:r>
            <a:endParaRPr lang="en-US" dirty="0"/>
          </a:p>
        </p:txBody>
      </p:sp>
      <p:sp>
        <p:nvSpPr>
          <p:cNvPr id="18" name="Rectangle 3"/>
          <p:cNvSpPr txBox="1">
            <a:spLocks noChangeArrowheads="1"/>
          </p:cNvSpPr>
          <p:nvPr/>
        </p:nvSpPr>
        <p:spPr bwMode="auto">
          <a:xfrm>
            <a:off x="7553325" y="6248402"/>
            <a:ext cx="1447800" cy="4667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Quarks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
        <p:nvSpPr>
          <p:cNvPr id="21" name="TextBox 20"/>
          <p:cNvSpPr txBox="1"/>
          <p:nvPr/>
        </p:nvSpPr>
        <p:spPr>
          <a:xfrm>
            <a:off x="6381750" y="1866900"/>
            <a:ext cx="2762250" cy="923330"/>
          </a:xfrm>
          <a:prstGeom prst="rect">
            <a:avLst/>
          </a:prstGeom>
          <a:noFill/>
        </p:spPr>
        <p:txBody>
          <a:bodyPr wrap="square" rtlCol="0">
            <a:spAutoFit/>
          </a:bodyPr>
          <a:lstStyle/>
          <a:p>
            <a:r>
              <a:rPr lang="en-US" dirty="0" smtClean="0"/>
              <a:t>There are conservation laws for even these tiny particles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7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3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73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73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73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74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8611" grpId="0" build="p"/>
      <p:bldP spid="13" grpId="0"/>
      <p:bldP spid="14" grpId="0"/>
      <p:bldP spid="15" grpId="0"/>
      <p:bldP spid="16" grpId="0"/>
      <p:bldP spid="17" grpId="0"/>
      <p:bldP spid="18"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150" y="419100"/>
            <a:ext cx="8991600" cy="1144588"/>
          </a:xfrm>
        </p:spPr>
        <p:txBody>
          <a:bodyPr/>
          <a:lstStyle/>
          <a:p>
            <a:r>
              <a:rPr lang="en-US" sz="3300" i="1" dirty="0" smtClean="0">
                <a:solidFill>
                  <a:schemeClr val="tx1"/>
                </a:solidFill>
              </a:rPr>
              <a:t>Macroscopic</a:t>
            </a:r>
            <a:r>
              <a:rPr lang="en-US" sz="3300" dirty="0" smtClean="0">
                <a:solidFill>
                  <a:schemeClr val="tx1"/>
                </a:solidFill>
              </a:rPr>
              <a:t> properties conserved in motion:</a:t>
            </a:r>
            <a:br>
              <a:rPr lang="en-US" sz="3300" dirty="0" smtClean="0">
                <a:solidFill>
                  <a:schemeClr val="tx1"/>
                </a:solidFill>
              </a:rPr>
            </a:br>
            <a:r>
              <a:rPr lang="en-US" sz="3300" dirty="0" smtClean="0">
                <a:solidFill>
                  <a:schemeClr val="tx1"/>
                </a:solidFill>
              </a:rPr>
              <a:t>Linear </a:t>
            </a:r>
            <a:r>
              <a:rPr lang="en-US" sz="3300" dirty="0">
                <a:solidFill>
                  <a:schemeClr val="tx1"/>
                </a:solidFill>
              </a:rPr>
              <a:t>Momentum</a:t>
            </a:r>
          </a:p>
        </p:txBody>
      </p:sp>
      <p:sp>
        <p:nvSpPr>
          <p:cNvPr id="14339" name="Rectangle 3"/>
          <p:cNvSpPr>
            <a:spLocks noGrp="1" noChangeArrowheads="1"/>
          </p:cNvSpPr>
          <p:nvPr>
            <p:ph type="body" idx="1"/>
          </p:nvPr>
        </p:nvSpPr>
        <p:spPr>
          <a:xfrm>
            <a:off x="380999" y="1752600"/>
            <a:ext cx="7915275" cy="3581400"/>
          </a:xfrm>
        </p:spPr>
        <p:txBody>
          <a:bodyPr/>
          <a:lstStyle/>
          <a:p>
            <a:pPr>
              <a:lnSpc>
                <a:spcPct val="90000"/>
              </a:lnSpc>
            </a:pPr>
            <a:r>
              <a:rPr lang="en-US" sz="2800" dirty="0">
                <a:solidFill>
                  <a:schemeClr val="tx1"/>
                </a:solidFill>
              </a:rPr>
              <a:t>Momentum is (mass) x (velocity)</a:t>
            </a:r>
          </a:p>
          <a:p>
            <a:pPr>
              <a:lnSpc>
                <a:spcPct val="90000"/>
              </a:lnSpc>
            </a:pPr>
            <a:r>
              <a:rPr lang="en-US" sz="2100" dirty="0">
                <a:solidFill>
                  <a:schemeClr val="tx1"/>
                </a:solidFill>
              </a:rPr>
              <a:t>Conserved in the absence of external net force</a:t>
            </a:r>
          </a:p>
          <a:p>
            <a:pPr>
              <a:lnSpc>
                <a:spcPct val="90000"/>
              </a:lnSpc>
            </a:pPr>
            <a:r>
              <a:rPr lang="en-US" sz="2100" dirty="0" smtClean="0">
                <a:solidFill>
                  <a:schemeClr val="tx1"/>
                </a:solidFill>
              </a:rPr>
              <a:t>Examples</a:t>
            </a:r>
            <a:endParaRPr lang="en-US" sz="2100" dirty="0">
              <a:solidFill>
                <a:schemeClr val="tx1"/>
              </a:solidFill>
            </a:endParaRPr>
          </a:p>
          <a:p>
            <a:pPr lvl="1">
              <a:lnSpc>
                <a:spcPct val="90000"/>
              </a:lnSpc>
            </a:pPr>
            <a:r>
              <a:rPr lang="en-US" sz="2000" dirty="0">
                <a:solidFill>
                  <a:schemeClr val="tx1"/>
                </a:solidFill>
              </a:rPr>
              <a:t>Collisions</a:t>
            </a:r>
          </a:p>
          <a:p>
            <a:pPr lvl="1">
              <a:lnSpc>
                <a:spcPct val="90000"/>
              </a:lnSpc>
            </a:pPr>
            <a:r>
              <a:rPr lang="en-US" sz="2000" dirty="0">
                <a:solidFill>
                  <a:schemeClr val="tx1"/>
                </a:solidFill>
              </a:rPr>
              <a:t>Cannon</a:t>
            </a:r>
          </a:p>
          <a:p>
            <a:pPr lvl="1">
              <a:lnSpc>
                <a:spcPct val="90000"/>
              </a:lnSpc>
            </a:pPr>
            <a:endParaRPr lang="en-US" sz="2000" dirty="0">
              <a:solidFill>
                <a:schemeClr val="tx1"/>
              </a:solidFill>
            </a:endParaRPr>
          </a:p>
        </p:txBody>
      </p:sp>
      <p:pic>
        <p:nvPicPr>
          <p:cNvPr id="14341" name="Picture 5"/>
          <p:cNvPicPr>
            <a:picLocks noChangeAspect="1" noChangeArrowheads="1"/>
          </p:cNvPicPr>
          <p:nvPr/>
        </p:nvPicPr>
        <p:blipFill>
          <a:blip r:embed="rId3" cstate="print"/>
          <a:srcRect/>
          <a:stretch>
            <a:fillRect/>
          </a:stretch>
        </p:blipFill>
        <p:spPr bwMode="auto">
          <a:xfrm>
            <a:off x="3114675" y="3038475"/>
            <a:ext cx="3451225" cy="2276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05000" y="304800"/>
            <a:ext cx="5410200" cy="838200"/>
          </a:xfrm>
        </p:spPr>
        <p:txBody>
          <a:bodyPr/>
          <a:lstStyle/>
          <a:p>
            <a:r>
              <a:rPr lang="en-US" sz="4400" dirty="0" smtClean="0">
                <a:solidFill>
                  <a:schemeClr val="tx1"/>
                </a:solidFill>
              </a:rPr>
              <a:t>Momentum transfer</a:t>
            </a:r>
            <a:endParaRPr lang="en-US" sz="4400" dirty="0">
              <a:solidFill>
                <a:schemeClr val="tx1"/>
              </a:solidFill>
            </a:endParaRPr>
          </a:p>
        </p:txBody>
      </p:sp>
      <p:sp>
        <p:nvSpPr>
          <p:cNvPr id="5" name="Rectangle 4"/>
          <p:cNvSpPr/>
          <p:nvPr/>
        </p:nvSpPr>
        <p:spPr>
          <a:xfrm>
            <a:off x="1828800" y="6038850"/>
            <a:ext cx="5257800" cy="369332"/>
          </a:xfrm>
          <a:prstGeom prst="rect">
            <a:avLst/>
          </a:prstGeom>
        </p:spPr>
        <p:txBody>
          <a:bodyPr wrap="square">
            <a:spAutoFit/>
          </a:bodyPr>
          <a:lstStyle/>
          <a:p>
            <a:r>
              <a:rPr lang="en-US" dirty="0" smtClean="0">
                <a:hlinkClick r:id="rId3"/>
              </a:rPr>
              <a:t>http://www.youtube.com/watch?v=4CfREbZ1V5o</a:t>
            </a:r>
            <a:endParaRPr lang="en-US" dirty="0"/>
          </a:p>
        </p:txBody>
      </p:sp>
      <p:pic>
        <p:nvPicPr>
          <p:cNvPr id="103426" name="Picture 2" descr="http://static.zoovy.com/img/zephyrsports/W640-H480-Bffffff/airsoft/echo1/echo_1_minigun_large_001.jpg"/>
          <p:cNvPicPr>
            <a:picLocks noChangeAspect="1" noChangeArrowheads="1"/>
          </p:cNvPicPr>
          <p:nvPr/>
        </p:nvPicPr>
        <p:blipFill>
          <a:blip r:embed="rId4" cstate="print"/>
          <a:srcRect/>
          <a:stretch>
            <a:fillRect/>
          </a:stretch>
        </p:blipFill>
        <p:spPr bwMode="auto">
          <a:xfrm rot="1343825">
            <a:off x="4238803" y="3134703"/>
            <a:ext cx="3352800" cy="2514600"/>
          </a:xfrm>
          <a:prstGeom prst="rect">
            <a:avLst/>
          </a:prstGeom>
          <a:noFill/>
        </p:spPr>
      </p:pic>
      <p:sp>
        <p:nvSpPr>
          <p:cNvPr id="8" name="Left Arrow 7"/>
          <p:cNvSpPr/>
          <p:nvPr/>
        </p:nvSpPr>
        <p:spPr>
          <a:xfrm>
            <a:off x="457200" y="2971800"/>
            <a:ext cx="3352800" cy="381000"/>
          </a:xfrm>
          <a:prstGeom prst="leftArrow">
            <a:avLst/>
          </a:prstGeom>
          <a:solidFill>
            <a:srgbClr val="FFFF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3428" name="Picture 4" descr="http://ts2.mm.bing.net/images/thumbnail.aspx?q=232897053913&amp;id=dcc391bbc4ec836ab33d984e8e509480&amp;url=http%3a%2f%2fwww.creativeuncut.com%2fgallery-04%2fart%2fnsmb-bullet-bill.jpg"/>
          <p:cNvPicPr>
            <a:picLocks noChangeAspect="1" noChangeArrowheads="1"/>
          </p:cNvPicPr>
          <p:nvPr/>
        </p:nvPicPr>
        <p:blipFill>
          <a:blip r:embed="rId5" cstate="print"/>
          <a:srcRect/>
          <a:stretch>
            <a:fillRect/>
          </a:stretch>
        </p:blipFill>
        <p:spPr bwMode="auto">
          <a:xfrm>
            <a:off x="2590800" y="4191000"/>
            <a:ext cx="914400" cy="640081"/>
          </a:xfrm>
          <a:prstGeom prst="rect">
            <a:avLst/>
          </a:prstGeom>
          <a:noFill/>
        </p:spPr>
      </p:pic>
      <p:sp>
        <p:nvSpPr>
          <p:cNvPr id="10" name="Left Arrow 9"/>
          <p:cNvSpPr/>
          <p:nvPr/>
        </p:nvSpPr>
        <p:spPr>
          <a:xfrm flipH="1">
            <a:off x="5105400" y="2971800"/>
            <a:ext cx="304800" cy="3810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1524000" y="2590800"/>
            <a:ext cx="1967270" cy="369332"/>
          </a:xfrm>
          <a:prstGeom prst="rect">
            <a:avLst/>
          </a:prstGeom>
          <a:noFill/>
        </p:spPr>
        <p:txBody>
          <a:bodyPr wrap="none" rtlCol="0">
            <a:spAutoFit/>
          </a:bodyPr>
          <a:lstStyle/>
          <a:p>
            <a:r>
              <a:rPr lang="en-US" dirty="0" smtClean="0"/>
              <a:t>velocity of bullets</a:t>
            </a:r>
            <a:endParaRPr lang="en-US" dirty="0"/>
          </a:p>
        </p:txBody>
      </p:sp>
      <p:sp>
        <p:nvSpPr>
          <p:cNvPr id="12" name="TextBox 11"/>
          <p:cNvSpPr txBox="1"/>
          <p:nvPr/>
        </p:nvSpPr>
        <p:spPr>
          <a:xfrm>
            <a:off x="4953000" y="2590800"/>
            <a:ext cx="1659429" cy="369332"/>
          </a:xfrm>
          <a:prstGeom prst="rect">
            <a:avLst/>
          </a:prstGeom>
          <a:noFill/>
        </p:spPr>
        <p:txBody>
          <a:bodyPr wrap="none" rtlCol="0">
            <a:spAutoFit/>
          </a:bodyPr>
          <a:lstStyle/>
          <a:p>
            <a:r>
              <a:rPr lang="en-US" dirty="0" smtClean="0"/>
              <a:t>velocity of gun</a:t>
            </a:r>
            <a:endParaRPr lang="en-US" dirty="0"/>
          </a:p>
        </p:txBody>
      </p:sp>
      <p:sp>
        <p:nvSpPr>
          <p:cNvPr id="13" name="TextBox 12"/>
          <p:cNvSpPr txBox="1"/>
          <p:nvPr/>
        </p:nvSpPr>
        <p:spPr>
          <a:xfrm>
            <a:off x="2752725" y="1095375"/>
            <a:ext cx="3009157" cy="1569660"/>
          </a:xfrm>
          <a:prstGeom prst="rect">
            <a:avLst/>
          </a:prstGeom>
          <a:noFill/>
        </p:spPr>
        <p:txBody>
          <a:bodyPr wrap="none" rtlCol="0">
            <a:spAutoFit/>
          </a:bodyPr>
          <a:lstStyle/>
          <a:p>
            <a:r>
              <a:rPr lang="en-US" dirty="0" err="1" smtClean="0"/>
              <a:t>m</a:t>
            </a:r>
            <a:r>
              <a:rPr lang="en-US" sz="9600" dirty="0" err="1" smtClean="0"/>
              <a:t>v</a:t>
            </a:r>
            <a:r>
              <a:rPr lang="en-US" sz="6000" dirty="0" smtClean="0"/>
              <a:t> = </a:t>
            </a:r>
            <a:r>
              <a:rPr lang="en-US" sz="9600" dirty="0" err="1" smtClean="0"/>
              <a:t>m</a:t>
            </a:r>
            <a:r>
              <a:rPr lang="en-US" dirty="0" err="1" smtClean="0"/>
              <a:t>v</a:t>
            </a:r>
            <a:endParaRPr lang="en-US" dirty="0"/>
          </a:p>
        </p:txBody>
      </p:sp>
      <p:sp>
        <p:nvSpPr>
          <p:cNvPr id="14" name="TextBox 13"/>
          <p:cNvSpPr txBox="1"/>
          <p:nvPr/>
        </p:nvSpPr>
        <p:spPr>
          <a:xfrm>
            <a:off x="2895600" y="4800600"/>
            <a:ext cx="609600" cy="369332"/>
          </a:xfrm>
          <a:prstGeom prst="rect">
            <a:avLst/>
          </a:prstGeom>
          <a:noFill/>
        </p:spPr>
        <p:txBody>
          <a:bodyPr wrap="square" rtlCol="0">
            <a:spAutoFit/>
          </a:bodyPr>
          <a:lstStyle/>
          <a:p>
            <a:r>
              <a:rPr lang="en-US" dirty="0" smtClean="0"/>
              <a:t>m</a:t>
            </a:r>
            <a:endParaRPr lang="en-US" dirty="0"/>
          </a:p>
        </p:txBody>
      </p:sp>
      <p:sp>
        <p:nvSpPr>
          <p:cNvPr id="15" name="TextBox 14"/>
          <p:cNvSpPr txBox="1"/>
          <p:nvPr/>
        </p:nvSpPr>
        <p:spPr>
          <a:xfrm>
            <a:off x="4724400" y="4267200"/>
            <a:ext cx="1295400" cy="1569660"/>
          </a:xfrm>
          <a:prstGeom prst="rect">
            <a:avLst/>
          </a:prstGeom>
          <a:noFill/>
        </p:spPr>
        <p:txBody>
          <a:bodyPr wrap="square" rtlCol="0">
            <a:spAutoFit/>
          </a:bodyPr>
          <a:lstStyle/>
          <a:p>
            <a:r>
              <a:rPr lang="en-US" sz="9600" dirty="0" smtClean="0"/>
              <a:t>m</a:t>
            </a:r>
            <a:endParaRPr lang="en-US" sz="9600" dirty="0"/>
          </a:p>
        </p:txBody>
      </p:sp>
      <p:sp>
        <p:nvSpPr>
          <p:cNvPr id="16" name="TextBox 15"/>
          <p:cNvSpPr txBox="1"/>
          <p:nvPr/>
        </p:nvSpPr>
        <p:spPr>
          <a:xfrm>
            <a:off x="2667000" y="2849940"/>
            <a:ext cx="800219" cy="1569660"/>
          </a:xfrm>
          <a:prstGeom prst="rect">
            <a:avLst/>
          </a:prstGeom>
          <a:noFill/>
        </p:spPr>
        <p:txBody>
          <a:bodyPr wrap="none" rtlCol="0">
            <a:spAutoFit/>
          </a:bodyPr>
          <a:lstStyle/>
          <a:p>
            <a:r>
              <a:rPr lang="en-US" sz="9600" dirty="0" smtClean="0"/>
              <a:t>v</a:t>
            </a:r>
            <a:endParaRPr lang="en-US" sz="9600" dirty="0"/>
          </a:p>
        </p:txBody>
      </p:sp>
      <p:sp>
        <p:nvSpPr>
          <p:cNvPr id="17" name="TextBox 16"/>
          <p:cNvSpPr txBox="1"/>
          <p:nvPr/>
        </p:nvSpPr>
        <p:spPr>
          <a:xfrm>
            <a:off x="5105400" y="3429000"/>
            <a:ext cx="300082" cy="369332"/>
          </a:xfrm>
          <a:prstGeom prst="rect">
            <a:avLst/>
          </a:prstGeom>
          <a:noFill/>
        </p:spPr>
        <p:txBody>
          <a:bodyPr wrap="none" rtlCol="0">
            <a:spAutoFit/>
          </a:bodyPr>
          <a:lstStyle/>
          <a:p>
            <a:r>
              <a:rPr lang="en-US" dirty="0" smtClean="0"/>
              <a:t>v</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nvPr>
        </p:nvGraphicFramePr>
        <p:xfrm>
          <a:off x="268784" y="0"/>
          <a:ext cx="8875216" cy="6858000"/>
        </p:xfrm>
        <a:graphic>
          <a:graphicData uri="http://schemas.openxmlformats.org/presentationml/2006/ole">
            <mc:AlternateContent xmlns:mc="http://schemas.openxmlformats.org/markup-compatibility/2006">
              <mc:Choice xmlns:v="urn:schemas-microsoft-com:vml" Requires="v">
                <p:oleObj spid="_x0000_s154649" name="Acrobat Document" r:id="rId4" imgW="7543732" imgH="5829300" progId="AcroExch.Document.7">
                  <p:embed/>
                </p:oleObj>
              </mc:Choice>
              <mc:Fallback>
                <p:oleObj name="Acrobat Document" r:id="rId4" imgW="7543732" imgH="5829300" progId="AcroExch.Document.7">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84" y="0"/>
                        <a:ext cx="8875216"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nvPr>
        </p:nvGraphicFramePr>
        <p:xfrm>
          <a:off x="0" y="0"/>
          <a:ext cx="3455491" cy="2670105"/>
        </p:xfrm>
        <a:graphic>
          <a:graphicData uri="http://schemas.openxmlformats.org/presentationml/2006/ole">
            <mc:AlternateContent xmlns:mc="http://schemas.openxmlformats.org/markup-compatibility/2006">
              <mc:Choice xmlns:v="urn:schemas-microsoft-com:vml" Requires="v">
                <p:oleObj spid="_x0000_s239733" name="Acrobat Document" r:id="rId4" imgW="7543732" imgH="5829300" progId="AcroExch.Document.7">
                  <p:embed/>
                </p:oleObj>
              </mc:Choice>
              <mc:Fallback>
                <p:oleObj name="Acrobat Document" r:id="rId4" imgW="7543732" imgH="5829300" progId="AcroExch.Document.7">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55491" cy="26701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562350" y="304800"/>
            <a:ext cx="5051447" cy="923330"/>
          </a:xfrm>
          <a:prstGeom prst="rect">
            <a:avLst/>
          </a:prstGeom>
          <a:noFill/>
        </p:spPr>
        <p:txBody>
          <a:bodyPr wrap="none" rtlCol="0">
            <a:spAutoFit/>
          </a:bodyPr>
          <a:lstStyle/>
          <a:p>
            <a:pPr algn="ctr"/>
            <a:r>
              <a:rPr lang="en-US" dirty="0" smtClean="0"/>
              <a:t>Conservation of momentum means:</a:t>
            </a:r>
          </a:p>
          <a:p>
            <a:pPr algn="ctr"/>
            <a:endParaRPr lang="en-US" dirty="0" smtClean="0"/>
          </a:p>
          <a:p>
            <a:pPr algn="ctr"/>
            <a:r>
              <a:rPr lang="en-US" dirty="0" smtClean="0"/>
              <a:t>total momentum before = total momentum after</a:t>
            </a:r>
            <a:endParaRPr lang="en-US" dirty="0"/>
          </a:p>
        </p:txBody>
      </p:sp>
      <p:sp>
        <p:nvSpPr>
          <p:cNvPr id="6" name="TextBox 5"/>
          <p:cNvSpPr txBox="1"/>
          <p:nvPr/>
        </p:nvSpPr>
        <p:spPr>
          <a:xfrm>
            <a:off x="3941770" y="1524000"/>
            <a:ext cx="2101857" cy="369332"/>
          </a:xfrm>
          <a:prstGeom prst="rect">
            <a:avLst/>
          </a:prstGeom>
          <a:noFill/>
        </p:spPr>
        <p:txBody>
          <a:bodyPr wrap="none" rtlCol="0">
            <a:spAutoFit/>
          </a:bodyPr>
          <a:lstStyle/>
          <a:p>
            <a:pPr algn="ctr"/>
            <a:r>
              <a:rPr lang="en-US" dirty="0" smtClean="0"/>
              <a:t>total momentum = </a:t>
            </a:r>
            <a:endParaRPr lang="en-US" dirty="0"/>
          </a:p>
        </p:txBody>
      </p:sp>
      <p:graphicFrame>
        <p:nvGraphicFramePr>
          <p:cNvPr id="8" name="Object 7"/>
          <p:cNvGraphicFramePr>
            <a:graphicFrameLocks noChangeAspect="1"/>
          </p:cNvGraphicFramePr>
          <p:nvPr/>
        </p:nvGraphicFramePr>
        <p:xfrm>
          <a:off x="6032499" y="1397876"/>
          <a:ext cx="1787525" cy="554749"/>
        </p:xfrm>
        <a:graphic>
          <a:graphicData uri="http://schemas.openxmlformats.org/presentationml/2006/ole">
            <mc:AlternateContent xmlns:mc="http://schemas.openxmlformats.org/markup-compatibility/2006">
              <mc:Choice xmlns:v="urn:schemas-microsoft-com:vml" Requires="v">
                <p:oleObj spid="_x0000_s239734" name="Equation" r:id="rId6" imgW="736560" imgH="228600" progId="Equation.3">
                  <p:embed/>
                </p:oleObj>
              </mc:Choice>
              <mc:Fallback>
                <p:oleObj name="Equation" r:id="rId6" imgW="736560" imgH="2286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499" y="1397876"/>
                        <a:ext cx="1787525" cy="55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620" name="Object 4"/>
          <p:cNvGraphicFramePr>
            <a:graphicFrameLocks noChangeAspect="1"/>
          </p:cNvGraphicFramePr>
          <p:nvPr/>
        </p:nvGraphicFramePr>
        <p:xfrm>
          <a:off x="1806027" y="2461720"/>
          <a:ext cx="5461548" cy="732824"/>
        </p:xfrm>
        <a:graphic>
          <a:graphicData uri="http://schemas.openxmlformats.org/presentationml/2006/ole">
            <mc:AlternateContent xmlns:mc="http://schemas.openxmlformats.org/markup-compatibility/2006">
              <mc:Choice xmlns:v="urn:schemas-microsoft-com:vml" Requires="v">
                <p:oleObj spid="_x0000_s239735" name="Equation" r:id="rId8" imgW="1701720" imgH="228600" progId="Equation.3">
                  <p:embed/>
                </p:oleObj>
              </mc:Choice>
              <mc:Fallback>
                <p:oleObj name="Equation" r:id="rId8" imgW="1701720" imgH="2286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027" y="2461720"/>
                        <a:ext cx="5461548" cy="732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621" name="Object 5"/>
          <p:cNvGraphicFramePr>
            <a:graphicFrameLocks noChangeAspect="1"/>
          </p:cNvGraphicFramePr>
          <p:nvPr/>
        </p:nvGraphicFramePr>
        <p:xfrm>
          <a:off x="1726928" y="3299920"/>
          <a:ext cx="5544094" cy="732824"/>
        </p:xfrm>
        <a:graphic>
          <a:graphicData uri="http://schemas.openxmlformats.org/presentationml/2006/ole">
            <mc:AlternateContent xmlns:mc="http://schemas.openxmlformats.org/markup-compatibility/2006">
              <mc:Choice xmlns:v="urn:schemas-microsoft-com:vml" Requires="v">
                <p:oleObj spid="_x0000_s239736" name="Equation" r:id="rId10" imgW="1726920" imgH="228600" progId="Equation.3">
                  <p:embed/>
                </p:oleObj>
              </mc:Choice>
              <mc:Fallback>
                <p:oleObj name="Equation" r:id="rId10" imgW="1726920" imgH="2286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6928" y="3299920"/>
                        <a:ext cx="5544094" cy="732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622" name="Object 6"/>
          <p:cNvGraphicFramePr>
            <a:graphicFrameLocks noChangeAspect="1"/>
          </p:cNvGraphicFramePr>
          <p:nvPr/>
        </p:nvGraphicFramePr>
        <p:xfrm>
          <a:off x="576263" y="4451350"/>
          <a:ext cx="7826375" cy="1422400"/>
        </p:xfrm>
        <a:graphic>
          <a:graphicData uri="http://schemas.openxmlformats.org/presentationml/2006/ole">
            <mc:AlternateContent xmlns:mc="http://schemas.openxmlformats.org/markup-compatibility/2006">
              <mc:Choice xmlns:v="urn:schemas-microsoft-com:vml" Requires="v">
                <p:oleObj spid="_x0000_s239737" name="Equation" r:id="rId12" imgW="2438280" imgH="444240" progId="Equation.3">
                  <p:embed/>
                </p:oleObj>
              </mc:Choice>
              <mc:Fallback>
                <p:oleObj name="Equation" r:id="rId12" imgW="2438280" imgH="44424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263" y="4451350"/>
                        <a:ext cx="7826375"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mentum Conserv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noChangeAspect="1"/>
          </p:cNvGraphicFramePr>
          <p:nvPr>
            <p:ph idx="1"/>
          </p:nvPr>
        </p:nvGraphicFramePr>
        <p:xfrm>
          <a:off x="152400" y="0"/>
          <a:ext cx="8875216" cy="6858000"/>
        </p:xfrm>
        <a:graphic>
          <a:graphicData uri="http://schemas.openxmlformats.org/presentationml/2006/ole">
            <mc:AlternateContent xmlns:mc="http://schemas.openxmlformats.org/markup-compatibility/2006">
              <mc:Choice xmlns:v="urn:schemas-microsoft-com:vml" Requires="v">
                <p:oleObj spid="_x0000_s155673" name="Acrobat Document" r:id="rId4" imgW="7543732" imgH="5829300" progId="AcroExch.Document.7">
                  <p:embed/>
                </p:oleObj>
              </mc:Choice>
              <mc:Fallback>
                <p:oleObj name="Acrobat Document" r:id="rId4" imgW="7543732" imgH="5829300" progId="AcroExch.Document.7">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0"/>
                        <a:ext cx="8875216"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noChangeAspect="1"/>
          </p:cNvGraphicFramePr>
          <p:nvPr>
            <p:ph idx="1"/>
          </p:nvPr>
        </p:nvGraphicFramePr>
        <p:xfrm>
          <a:off x="152400" y="0"/>
          <a:ext cx="8875216" cy="6858000"/>
        </p:xfrm>
        <a:graphic>
          <a:graphicData uri="http://schemas.openxmlformats.org/presentationml/2006/ole">
            <mc:AlternateContent xmlns:mc="http://schemas.openxmlformats.org/markup-compatibility/2006">
              <mc:Choice xmlns:v="urn:schemas-microsoft-com:vml" Requires="v">
                <p:oleObj spid="_x0000_s156697" name="Acrobat Document" r:id="rId4" imgW="7543732" imgH="5829300" progId="AcroExch.Document.7">
                  <p:embed/>
                </p:oleObj>
              </mc:Choice>
              <mc:Fallback>
                <p:oleObj name="Acrobat Document" r:id="rId4" imgW="7543732" imgH="5829300" progId="AcroExch.Document.7">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0"/>
                        <a:ext cx="8875216"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74638"/>
            <a:ext cx="8458200" cy="1143000"/>
          </a:xfrm>
        </p:spPr>
        <p:txBody>
          <a:bodyPr/>
          <a:lstStyle/>
          <a:p>
            <a:r>
              <a:rPr lang="en-US" sz="2800" dirty="0">
                <a:solidFill>
                  <a:schemeClr val="tx1"/>
                </a:solidFill>
              </a:rPr>
              <a:t>Momentum is conserved even when the various parts of the system split due to internal forces</a:t>
            </a:r>
          </a:p>
        </p:txBody>
      </p:sp>
      <p:pic>
        <p:nvPicPr>
          <p:cNvPr id="87043" name="Picture 3" descr="An asteroid makes its way to Earth.">
            <a:hlinkClick r:id="rId3"/>
          </p:cNvPr>
          <p:cNvPicPr>
            <a:picLocks noChangeAspect="1" noChangeArrowheads="1"/>
          </p:cNvPicPr>
          <p:nvPr/>
        </p:nvPicPr>
        <p:blipFill>
          <a:blip r:embed="rId4" cstate="print"/>
          <a:srcRect/>
          <a:stretch>
            <a:fillRect/>
          </a:stretch>
        </p:blipFill>
        <p:spPr bwMode="auto">
          <a:xfrm>
            <a:off x="3276600" y="1447800"/>
            <a:ext cx="2088444" cy="1524000"/>
          </a:xfrm>
          <a:prstGeom prst="rect">
            <a:avLst/>
          </a:prstGeom>
          <a:ln>
            <a:noFill/>
          </a:ln>
          <a:effectLst>
            <a:outerShdw blurRad="292100" dist="139700" dir="2700000" algn="tl" rotWithShape="0">
              <a:srgbClr val="333333">
                <a:alpha val="65000"/>
              </a:srgbClr>
            </a:outerShdw>
          </a:effectLst>
        </p:spPr>
      </p:pic>
      <p:sp>
        <p:nvSpPr>
          <p:cNvPr id="4" name="Flowchart: Direct Access Storage 3"/>
          <p:cNvSpPr/>
          <p:nvPr/>
        </p:nvSpPr>
        <p:spPr>
          <a:xfrm>
            <a:off x="609599" y="35814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Flowchart: Direct Access Storage 4"/>
          <p:cNvSpPr/>
          <p:nvPr/>
        </p:nvSpPr>
        <p:spPr>
          <a:xfrm>
            <a:off x="2362199" y="35814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Flowchart: Direct Access Storage 5"/>
          <p:cNvSpPr/>
          <p:nvPr/>
        </p:nvSpPr>
        <p:spPr>
          <a:xfrm>
            <a:off x="6172199" y="36576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Flowchart: Direct Access Storage 6"/>
          <p:cNvSpPr/>
          <p:nvPr/>
        </p:nvSpPr>
        <p:spPr>
          <a:xfrm>
            <a:off x="7619999" y="36576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Box 7"/>
          <p:cNvSpPr txBox="1"/>
          <p:nvPr/>
        </p:nvSpPr>
        <p:spPr>
          <a:xfrm>
            <a:off x="1676400" y="2667000"/>
            <a:ext cx="743366" cy="307777"/>
          </a:xfrm>
          <a:prstGeom prst="rect">
            <a:avLst/>
          </a:prstGeom>
          <a:noFill/>
        </p:spPr>
        <p:txBody>
          <a:bodyPr wrap="square" rtlCol="0">
            <a:spAutoFit/>
          </a:bodyPr>
          <a:lstStyle/>
          <a:p>
            <a:r>
              <a:rPr lang="en-US" sz="1400" dirty="0" smtClean="0"/>
              <a:t>Initial</a:t>
            </a:r>
            <a:endParaRPr lang="en-US" sz="1400" dirty="0"/>
          </a:p>
        </p:txBody>
      </p:sp>
      <p:sp>
        <p:nvSpPr>
          <p:cNvPr id="9" name="TextBox 8"/>
          <p:cNvSpPr txBox="1"/>
          <p:nvPr/>
        </p:nvSpPr>
        <p:spPr>
          <a:xfrm>
            <a:off x="6629400" y="2743200"/>
            <a:ext cx="703825" cy="307777"/>
          </a:xfrm>
          <a:prstGeom prst="rect">
            <a:avLst/>
          </a:prstGeom>
          <a:noFill/>
        </p:spPr>
        <p:txBody>
          <a:bodyPr wrap="square" rtlCol="0">
            <a:spAutoFit/>
          </a:bodyPr>
          <a:lstStyle/>
          <a:p>
            <a:r>
              <a:rPr lang="en-US" sz="1400" dirty="0" smtClean="0"/>
              <a:t>Final</a:t>
            </a:r>
            <a:endParaRPr lang="en-US" sz="1400" dirty="0"/>
          </a:p>
        </p:txBody>
      </p:sp>
      <p:sp>
        <p:nvSpPr>
          <p:cNvPr id="10" name="Right Arrow 9"/>
          <p:cNvSpPr/>
          <p:nvPr/>
        </p:nvSpPr>
        <p:spPr>
          <a:xfrm>
            <a:off x="457199" y="3276600"/>
            <a:ext cx="1253067"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2" name="Flowchart: Direct Access Storage 11"/>
          <p:cNvSpPr/>
          <p:nvPr/>
        </p:nvSpPr>
        <p:spPr>
          <a:xfrm>
            <a:off x="609599" y="53340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Flowchart: Direct Access Storage 12"/>
          <p:cNvSpPr/>
          <p:nvPr/>
        </p:nvSpPr>
        <p:spPr>
          <a:xfrm>
            <a:off x="2438399" y="53340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Flowchart: Direct Access Storage 13"/>
          <p:cNvSpPr/>
          <p:nvPr/>
        </p:nvSpPr>
        <p:spPr>
          <a:xfrm>
            <a:off x="6324599" y="54102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Flowchart: Direct Access Storage 14"/>
          <p:cNvSpPr/>
          <p:nvPr/>
        </p:nvSpPr>
        <p:spPr>
          <a:xfrm>
            <a:off x="7010399" y="5410200"/>
            <a:ext cx="1018117" cy="6858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6" name="Right Arrow 15"/>
          <p:cNvSpPr/>
          <p:nvPr/>
        </p:nvSpPr>
        <p:spPr>
          <a:xfrm>
            <a:off x="457199" y="5029200"/>
            <a:ext cx="1253067"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Right Arrow 16"/>
          <p:cNvSpPr/>
          <p:nvPr/>
        </p:nvSpPr>
        <p:spPr>
          <a:xfrm>
            <a:off x="7010400" y="5029200"/>
            <a:ext cx="4699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8" name="TextBox 17"/>
          <p:cNvSpPr txBox="1"/>
          <p:nvPr/>
        </p:nvSpPr>
        <p:spPr>
          <a:xfrm>
            <a:off x="3505199" y="3352800"/>
            <a:ext cx="2654501" cy="738664"/>
          </a:xfrm>
          <a:prstGeom prst="rect">
            <a:avLst/>
          </a:prstGeom>
          <a:noFill/>
        </p:spPr>
        <p:txBody>
          <a:bodyPr wrap="square" rtlCol="0">
            <a:spAutoFit/>
          </a:bodyPr>
          <a:lstStyle/>
          <a:p>
            <a:r>
              <a:rPr lang="en-US" sz="1400" dirty="0" smtClean="0"/>
              <a:t>Energy </a:t>
            </a:r>
            <a:r>
              <a:rPr lang="en-US" sz="1400" i="1" dirty="0" smtClean="0"/>
              <a:t>and</a:t>
            </a:r>
            <a:r>
              <a:rPr lang="en-US" sz="1400" dirty="0" smtClean="0"/>
              <a:t> Momentum</a:t>
            </a:r>
          </a:p>
          <a:p>
            <a:r>
              <a:rPr lang="en-US" sz="1400" dirty="0" smtClean="0"/>
              <a:t>are conserved during </a:t>
            </a:r>
          </a:p>
          <a:p>
            <a:r>
              <a:rPr lang="en-US" sz="1400" dirty="0" smtClean="0"/>
              <a:t>elastic collisions</a:t>
            </a:r>
            <a:endParaRPr lang="en-US" sz="1400" dirty="0"/>
          </a:p>
        </p:txBody>
      </p:sp>
      <p:sp>
        <p:nvSpPr>
          <p:cNvPr id="19" name="TextBox 18"/>
          <p:cNvSpPr txBox="1"/>
          <p:nvPr/>
        </p:nvSpPr>
        <p:spPr>
          <a:xfrm>
            <a:off x="3581400" y="5334000"/>
            <a:ext cx="2311816" cy="738664"/>
          </a:xfrm>
          <a:prstGeom prst="rect">
            <a:avLst/>
          </a:prstGeom>
          <a:noFill/>
        </p:spPr>
        <p:txBody>
          <a:bodyPr wrap="square" rtlCol="0">
            <a:spAutoFit/>
          </a:bodyPr>
          <a:lstStyle/>
          <a:p>
            <a:r>
              <a:rPr lang="en-US" sz="1400" dirty="0" smtClean="0"/>
              <a:t>Only momentum</a:t>
            </a:r>
          </a:p>
          <a:p>
            <a:r>
              <a:rPr lang="en-US" sz="1400" dirty="0" smtClean="0"/>
              <a:t>is conserved during </a:t>
            </a:r>
          </a:p>
          <a:p>
            <a:r>
              <a:rPr lang="en-US" sz="1400" dirty="0" smtClean="0"/>
              <a:t>inelastic collisions</a:t>
            </a:r>
            <a:endParaRPr lang="en-US" sz="1400" dirty="0"/>
          </a:p>
        </p:txBody>
      </p:sp>
      <p:sp>
        <p:nvSpPr>
          <p:cNvPr id="21" name="Right Arrow 20"/>
          <p:cNvSpPr/>
          <p:nvPr/>
        </p:nvSpPr>
        <p:spPr>
          <a:xfrm>
            <a:off x="7543799" y="3352800"/>
            <a:ext cx="1253067"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2" name="TextBox 21"/>
          <p:cNvSpPr txBox="1"/>
          <p:nvPr/>
        </p:nvSpPr>
        <p:spPr>
          <a:xfrm>
            <a:off x="2438400" y="3733800"/>
            <a:ext cx="647809" cy="523220"/>
          </a:xfrm>
          <a:prstGeom prst="rect">
            <a:avLst/>
          </a:prstGeom>
          <a:noFill/>
        </p:spPr>
        <p:txBody>
          <a:bodyPr wrap="square" rtlCol="0">
            <a:spAutoFit/>
          </a:bodyPr>
          <a:lstStyle/>
          <a:p>
            <a:r>
              <a:rPr lang="en-US" sz="1400" dirty="0" smtClean="0"/>
              <a:t>At rest</a:t>
            </a:r>
            <a:endParaRPr lang="en-US" sz="1400" dirty="0"/>
          </a:p>
        </p:txBody>
      </p:sp>
      <p:sp>
        <p:nvSpPr>
          <p:cNvPr id="23" name="TextBox 22"/>
          <p:cNvSpPr txBox="1"/>
          <p:nvPr/>
        </p:nvSpPr>
        <p:spPr>
          <a:xfrm>
            <a:off x="6248400" y="3810000"/>
            <a:ext cx="647809" cy="523220"/>
          </a:xfrm>
          <a:prstGeom prst="rect">
            <a:avLst/>
          </a:prstGeom>
          <a:noFill/>
        </p:spPr>
        <p:txBody>
          <a:bodyPr wrap="square" rtlCol="0">
            <a:spAutoFit/>
          </a:bodyPr>
          <a:lstStyle/>
          <a:p>
            <a:r>
              <a:rPr lang="en-US" sz="1400" dirty="0" smtClean="0"/>
              <a:t>At rest</a:t>
            </a:r>
            <a:endParaRPr lang="en-US" sz="1400" dirty="0"/>
          </a:p>
        </p:txBody>
      </p:sp>
      <p:sp>
        <p:nvSpPr>
          <p:cNvPr id="24" name="TextBox 23"/>
          <p:cNvSpPr txBox="1"/>
          <p:nvPr/>
        </p:nvSpPr>
        <p:spPr>
          <a:xfrm>
            <a:off x="2514600" y="5486400"/>
            <a:ext cx="647809" cy="523220"/>
          </a:xfrm>
          <a:prstGeom prst="rect">
            <a:avLst/>
          </a:prstGeom>
          <a:noFill/>
        </p:spPr>
        <p:txBody>
          <a:bodyPr wrap="square" rtlCol="0">
            <a:spAutoFit/>
          </a:bodyPr>
          <a:lstStyle/>
          <a:p>
            <a:r>
              <a:rPr lang="en-US" sz="1400" dirty="0" smtClean="0"/>
              <a:t>At rest</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g7_01 speeds of ite~04F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57200" y="2286000"/>
            <a:ext cx="9144000" cy="3421380"/>
          </a:xfrm>
          <a:prstGeom prst="rect">
            <a:avLst/>
          </a:prstGeom>
          <a:ln>
            <a:noFill/>
          </a:ln>
          <a:effectLst>
            <a:outerShdw blurRad="292100" dist="139700" dir="2700000" algn="tl" rotWithShape="0">
              <a:srgbClr val="333333">
                <a:alpha val="65000"/>
              </a:srgbClr>
            </a:outerShdw>
          </a:effectLst>
        </p:spPr>
      </p:pic>
      <p:sp>
        <p:nvSpPr>
          <p:cNvPr id="61442" name="Rectangle 2"/>
          <p:cNvSpPr>
            <a:spLocks noGrp="1" noChangeArrowheads="1"/>
          </p:cNvSpPr>
          <p:nvPr>
            <p:ph type="title"/>
          </p:nvPr>
        </p:nvSpPr>
        <p:spPr/>
        <p:txBody>
          <a:bodyPr/>
          <a:lstStyle/>
          <a:p>
            <a:r>
              <a:rPr lang="en-US"/>
              <a:t>How fast is “high speed”</a:t>
            </a:r>
          </a:p>
        </p:txBody>
      </p:sp>
      <p:sp>
        <p:nvSpPr>
          <p:cNvPr id="61445" name="Text Box 5"/>
          <p:cNvSpPr txBox="1">
            <a:spLocks noChangeArrowheads="1"/>
          </p:cNvSpPr>
          <p:nvPr/>
        </p:nvSpPr>
        <p:spPr bwMode="auto">
          <a:xfrm>
            <a:off x="1752600" y="2362200"/>
            <a:ext cx="946150" cy="366713"/>
          </a:xfrm>
          <a:prstGeom prst="rect">
            <a:avLst/>
          </a:prstGeom>
          <a:noFill/>
          <a:ln w="9525">
            <a:noFill/>
            <a:miter lim="800000"/>
            <a:headEnd/>
            <a:tailEnd/>
          </a:ln>
          <a:effectLst/>
        </p:spPr>
        <p:txBody>
          <a:bodyPr wrap="none">
            <a:spAutoFit/>
          </a:bodyPr>
          <a:lstStyle/>
          <a:p>
            <a:r>
              <a:rPr lang="en-US"/>
              <a:t>50 mph</a:t>
            </a:r>
          </a:p>
        </p:txBody>
      </p:sp>
      <p:sp>
        <p:nvSpPr>
          <p:cNvPr id="61446" name="Text Box 6"/>
          <p:cNvSpPr txBox="1">
            <a:spLocks noChangeArrowheads="1"/>
          </p:cNvSpPr>
          <p:nvPr/>
        </p:nvSpPr>
        <p:spPr bwMode="auto">
          <a:xfrm>
            <a:off x="1828800" y="3124200"/>
            <a:ext cx="1073150" cy="366713"/>
          </a:xfrm>
          <a:prstGeom prst="rect">
            <a:avLst/>
          </a:prstGeom>
          <a:noFill/>
          <a:ln w="9525">
            <a:noFill/>
            <a:miter lim="800000"/>
            <a:headEnd/>
            <a:tailEnd/>
          </a:ln>
          <a:effectLst/>
        </p:spPr>
        <p:txBody>
          <a:bodyPr wrap="none">
            <a:spAutoFit/>
          </a:bodyPr>
          <a:lstStyle/>
          <a:p>
            <a:r>
              <a:rPr lang="en-US"/>
              <a:t>225 mph</a:t>
            </a:r>
          </a:p>
        </p:txBody>
      </p:sp>
      <p:sp>
        <p:nvSpPr>
          <p:cNvPr id="61447" name="Text Box 7"/>
          <p:cNvSpPr txBox="1">
            <a:spLocks noChangeArrowheads="1"/>
          </p:cNvSpPr>
          <p:nvPr/>
        </p:nvSpPr>
        <p:spPr bwMode="auto">
          <a:xfrm>
            <a:off x="1905000" y="3886200"/>
            <a:ext cx="1073150" cy="366713"/>
          </a:xfrm>
          <a:prstGeom prst="rect">
            <a:avLst/>
          </a:prstGeom>
          <a:noFill/>
          <a:ln w="9525">
            <a:noFill/>
            <a:miter lim="800000"/>
            <a:headEnd/>
            <a:tailEnd/>
          </a:ln>
          <a:effectLst/>
        </p:spPr>
        <p:txBody>
          <a:bodyPr wrap="none">
            <a:spAutoFit/>
          </a:bodyPr>
          <a:lstStyle/>
          <a:p>
            <a:r>
              <a:rPr lang="en-US"/>
              <a:t>550 mph</a:t>
            </a:r>
          </a:p>
        </p:txBody>
      </p:sp>
      <p:sp>
        <p:nvSpPr>
          <p:cNvPr id="61448" name="Text Box 8"/>
          <p:cNvSpPr txBox="1">
            <a:spLocks noChangeArrowheads="1"/>
          </p:cNvSpPr>
          <p:nvPr/>
        </p:nvSpPr>
        <p:spPr bwMode="auto">
          <a:xfrm>
            <a:off x="6400800" y="4648200"/>
            <a:ext cx="1402948" cy="369332"/>
          </a:xfrm>
          <a:prstGeom prst="rect">
            <a:avLst/>
          </a:prstGeom>
          <a:noFill/>
          <a:ln w="9525">
            <a:noFill/>
            <a:miter lim="800000"/>
            <a:headEnd/>
            <a:tailEnd/>
          </a:ln>
          <a:effectLst/>
        </p:spPr>
        <p:txBody>
          <a:bodyPr wrap="none">
            <a:spAutoFit/>
          </a:bodyPr>
          <a:lstStyle/>
          <a:p>
            <a:r>
              <a:rPr lang="en-US" dirty="0" smtClean="0"/>
              <a:t>50,000 </a:t>
            </a:r>
            <a:r>
              <a:rPr lang="en-US" dirty="0"/>
              <a:t>mph</a:t>
            </a:r>
          </a:p>
        </p:txBody>
      </p:sp>
      <p:sp>
        <p:nvSpPr>
          <p:cNvPr id="61449" name="Text Box 9"/>
          <p:cNvSpPr txBox="1">
            <a:spLocks noChangeArrowheads="1"/>
          </p:cNvSpPr>
          <p:nvPr/>
        </p:nvSpPr>
        <p:spPr bwMode="auto">
          <a:xfrm>
            <a:off x="1600200" y="5943600"/>
            <a:ext cx="3518912" cy="369332"/>
          </a:xfrm>
          <a:prstGeom prst="rect">
            <a:avLst/>
          </a:prstGeom>
          <a:noFill/>
          <a:ln w="9525">
            <a:noFill/>
            <a:miter lim="800000"/>
            <a:headEnd/>
            <a:tailEnd/>
          </a:ln>
          <a:effectLst/>
        </p:spPr>
        <p:txBody>
          <a:bodyPr wrap="none">
            <a:spAutoFit/>
          </a:bodyPr>
          <a:lstStyle/>
          <a:p>
            <a:r>
              <a:rPr lang="en-US" dirty="0" smtClean="0"/>
              <a:t>Speed of light: 670,000,000 </a:t>
            </a:r>
            <a:r>
              <a:rPr lang="en-US" dirty="0"/>
              <a:t>mph</a:t>
            </a:r>
          </a:p>
        </p:txBody>
      </p:sp>
      <p:sp>
        <p:nvSpPr>
          <p:cNvPr id="61450" name="Text Box 10"/>
          <p:cNvSpPr txBox="1">
            <a:spLocks noChangeArrowheads="1"/>
          </p:cNvSpPr>
          <p:nvPr/>
        </p:nvSpPr>
        <p:spPr bwMode="auto">
          <a:xfrm>
            <a:off x="5137150" y="5791200"/>
            <a:ext cx="4006850" cy="366713"/>
          </a:xfrm>
          <a:prstGeom prst="rect">
            <a:avLst/>
          </a:prstGeom>
          <a:noFill/>
          <a:ln w="9525">
            <a:noFill/>
            <a:miter lim="800000"/>
            <a:headEnd/>
            <a:tailEnd/>
          </a:ln>
          <a:effectLst/>
        </p:spPr>
        <p:txBody>
          <a:bodyPr wrap="none">
            <a:spAutoFit/>
          </a:bodyPr>
          <a:lstStyle/>
          <a:p>
            <a:r>
              <a:rPr lang="en-US"/>
              <a:t>Extends off the screen about 20 miles</a:t>
            </a:r>
          </a:p>
        </p:txBody>
      </p:sp>
      <p:sp>
        <p:nvSpPr>
          <p:cNvPr id="2" name="TextBox 1"/>
          <p:cNvSpPr txBox="1"/>
          <p:nvPr/>
        </p:nvSpPr>
        <p:spPr>
          <a:xfrm>
            <a:off x="4038600" y="1905000"/>
            <a:ext cx="4419600" cy="646331"/>
          </a:xfrm>
          <a:prstGeom prst="rect">
            <a:avLst/>
          </a:prstGeom>
          <a:noFill/>
        </p:spPr>
        <p:txBody>
          <a:bodyPr wrap="square" rtlCol="0">
            <a:spAutoFit/>
          </a:bodyPr>
          <a:lstStyle/>
          <a:p>
            <a:r>
              <a:rPr lang="en-US" dirty="0" smtClean="0"/>
              <a:t>If your traveling at the speed of light and you turn on a flash light what happens??? </a:t>
            </a:r>
            <a:endParaRPr lang="en-US" dirty="0"/>
          </a:p>
        </p:txBody>
      </p:sp>
      <p:sp>
        <p:nvSpPr>
          <p:cNvPr id="3" name="Rectangle 2"/>
          <p:cNvSpPr/>
          <p:nvPr/>
        </p:nvSpPr>
        <p:spPr>
          <a:xfrm>
            <a:off x="3200400" y="2662535"/>
            <a:ext cx="580158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Invalid Question!</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noChangeAspect="1"/>
          </p:cNvGraphicFramePr>
          <p:nvPr>
            <p:ph idx="1"/>
          </p:nvPr>
        </p:nvGraphicFramePr>
        <p:xfrm>
          <a:off x="152400" y="0"/>
          <a:ext cx="8875216" cy="6858000"/>
        </p:xfrm>
        <a:graphic>
          <a:graphicData uri="http://schemas.openxmlformats.org/presentationml/2006/ole">
            <mc:AlternateContent xmlns:mc="http://schemas.openxmlformats.org/markup-compatibility/2006">
              <mc:Choice xmlns:v="urn:schemas-microsoft-com:vml" Requires="v">
                <p:oleObj spid="_x0000_s157721" name="Acrobat Document" r:id="rId4" imgW="7543732" imgH="5829300" progId="AcroExch.Document.7">
                  <p:embed/>
                </p:oleObj>
              </mc:Choice>
              <mc:Fallback>
                <p:oleObj name="Acrobat Document" r:id="rId4" imgW="7543732" imgH="5829300" progId="AcroExch.Document.7">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0"/>
                        <a:ext cx="8875216"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2800" dirty="0">
                <a:solidFill>
                  <a:schemeClr val="tx1"/>
                </a:solidFill>
              </a:rPr>
              <a:t>Conservation of angular momentum</a:t>
            </a:r>
            <a:endParaRPr lang="en-US" dirty="0">
              <a:solidFill>
                <a:schemeClr val="tx1"/>
              </a:solidFill>
            </a:endParaRPr>
          </a:p>
        </p:txBody>
      </p:sp>
      <p:sp>
        <p:nvSpPr>
          <p:cNvPr id="90115" name="Rectangle 3"/>
          <p:cNvSpPr>
            <a:spLocks noGrp="1" noChangeArrowheads="1"/>
          </p:cNvSpPr>
          <p:nvPr>
            <p:ph type="body" sz="half" idx="1"/>
          </p:nvPr>
        </p:nvSpPr>
        <p:spPr>
          <a:xfrm>
            <a:off x="381000" y="1371600"/>
            <a:ext cx="4108450" cy="1600200"/>
          </a:xfrm>
        </p:spPr>
        <p:txBody>
          <a:bodyPr/>
          <a:lstStyle/>
          <a:p>
            <a:pPr>
              <a:lnSpc>
                <a:spcPct val="80000"/>
              </a:lnSpc>
            </a:pPr>
            <a:r>
              <a:rPr lang="en-US" sz="1600" dirty="0">
                <a:solidFill>
                  <a:schemeClr val="tx1"/>
                </a:solidFill>
              </a:rPr>
              <a:t>Angular momentum is mass x speed x radius</a:t>
            </a:r>
          </a:p>
          <a:p>
            <a:pPr>
              <a:lnSpc>
                <a:spcPct val="80000"/>
              </a:lnSpc>
            </a:pPr>
            <a:r>
              <a:rPr lang="en-US" sz="1600" dirty="0">
                <a:solidFill>
                  <a:schemeClr val="tx1"/>
                </a:solidFill>
              </a:rPr>
              <a:t>Examples:</a:t>
            </a:r>
          </a:p>
          <a:p>
            <a:pPr lvl="1">
              <a:lnSpc>
                <a:spcPct val="80000"/>
              </a:lnSpc>
            </a:pPr>
            <a:r>
              <a:rPr lang="en-US" sz="1600" dirty="0">
                <a:solidFill>
                  <a:schemeClr val="tx1"/>
                </a:solidFill>
              </a:rPr>
              <a:t>Diver</a:t>
            </a:r>
          </a:p>
          <a:p>
            <a:pPr lvl="1">
              <a:lnSpc>
                <a:spcPct val="80000"/>
              </a:lnSpc>
            </a:pPr>
            <a:r>
              <a:rPr lang="en-US" sz="1600" dirty="0">
                <a:solidFill>
                  <a:schemeClr val="tx1"/>
                </a:solidFill>
              </a:rPr>
              <a:t>Ice skater</a:t>
            </a:r>
          </a:p>
          <a:p>
            <a:pPr lvl="1">
              <a:lnSpc>
                <a:spcPct val="80000"/>
              </a:lnSpc>
            </a:pPr>
            <a:r>
              <a:rPr lang="en-US" sz="1600" dirty="0">
                <a:solidFill>
                  <a:schemeClr val="tx1"/>
                </a:solidFill>
              </a:rPr>
              <a:t>Riding a bike</a:t>
            </a:r>
          </a:p>
        </p:txBody>
      </p:sp>
      <p:pic>
        <p:nvPicPr>
          <p:cNvPr id="90116" name="Picture 4"/>
          <p:cNvPicPr>
            <a:picLocks noGrp="1" noChangeAspect="1" noChangeArrowheads="1"/>
          </p:cNvPicPr>
          <p:nvPr>
            <p:ph sz="half" idx="2"/>
          </p:nvPr>
        </p:nvPicPr>
        <p:blipFill>
          <a:blip r:embed="rId4" cstate="print"/>
          <a:srcRect/>
          <a:stretch>
            <a:fillRect/>
          </a:stretch>
        </p:blipFill>
        <p:spPr>
          <a:xfrm>
            <a:off x="5334000" y="1447800"/>
            <a:ext cx="2959100" cy="5029200"/>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381000" y="4648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838200" y="4800600"/>
            <a:ext cx="9906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1828800" y="4572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3200400" y="4495800"/>
            <a:ext cx="838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ular Arrow 12"/>
          <p:cNvSpPr/>
          <p:nvPr/>
        </p:nvSpPr>
        <p:spPr>
          <a:xfrm>
            <a:off x="1143000" y="4648200"/>
            <a:ext cx="381000" cy="457200"/>
          </a:xfrm>
          <a:prstGeom prst="circular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ular Arrow 13"/>
          <p:cNvSpPr/>
          <p:nvPr/>
        </p:nvSpPr>
        <p:spPr>
          <a:xfrm>
            <a:off x="3429000" y="4724400"/>
            <a:ext cx="381000" cy="457200"/>
          </a:xfrm>
          <a:prstGeom prst="circular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62000" y="4038600"/>
            <a:ext cx="3719929" cy="369332"/>
          </a:xfrm>
          <a:prstGeom prst="rect">
            <a:avLst/>
          </a:prstGeom>
          <a:noFill/>
        </p:spPr>
        <p:txBody>
          <a:bodyPr wrap="none" rtlCol="0">
            <a:spAutoFit/>
          </a:bodyPr>
          <a:lstStyle/>
          <a:p>
            <a:r>
              <a:rPr lang="en-US" dirty="0" smtClean="0"/>
              <a:t>Equal masses but different shapes</a:t>
            </a:r>
            <a:endParaRPr lang="en-US" dirty="0"/>
          </a:p>
        </p:txBody>
      </p:sp>
      <p:sp>
        <p:nvSpPr>
          <p:cNvPr id="16" name="Rectangle 15"/>
          <p:cNvSpPr/>
          <p:nvPr/>
        </p:nvSpPr>
        <p:spPr>
          <a:xfrm>
            <a:off x="447675" y="5353050"/>
            <a:ext cx="3820277" cy="923330"/>
          </a:xfrm>
          <a:prstGeom prst="rect">
            <a:avLst/>
          </a:prstGeom>
          <a:noFill/>
        </p:spPr>
        <p:txBody>
          <a:bodyPr wrap="none" lIns="91440" tIns="45720" rIns="91440" bIns="45720">
            <a:sp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50</a:t>
            </a: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*2 = 4*25</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endParaRPr>
          </a:p>
        </p:txBody>
      </p:sp>
      <p:sp>
        <p:nvSpPr>
          <p:cNvPr id="17" name="TextBox 16"/>
          <p:cNvSpPr txBox="1"/>
          <p:nvPr/>
        </p:nvSpPr>
        <p:spPr>
          <a:xfrm>
            <a:off x="1647825" y="6276975"/>
            <a:ext cx="1505540" cy="369332"/>
          </a:xfrm>
          <a:prstGeom prst="rect">
            <a:avLst/>
          </a:prstGeom>
          <a:noFill/>
        </p:spPr>
        <p:txBody>
          <a:bodyPr wrap="none" rtlCol="0">
            <a:spAutoFit/>
          </a:bodyPr>
          <a:lstStyle/>
          <a:p>
            <a:r>
              <a:rPr lang="en-US" dirty="0" smtClean="0"/>
              <a:t>It speeds up!</a:t>
            </a:r>
            <a:endParaRPr lang="en-US" dirty="0"/>
          </a:p>
        </p:txBody>
      </p:sp>
      <p:graphicFrame>
        <p:nvGraphicFramePr>
          <p:cNvPr id="18" name="Object 17"/>
          <p:cNvGraphicFramePr>
            <a:graphicFrameLocks noChangeAspect="1"/>
          </p:cNvGraphicFramePr>
          <p:nvPr/>
        </p:nvGraphicFramePr>
        <p:xfrm>
          <a:off x="1066800" y="2971800"/>
          <a:ext cx="3012141" cy="914400"/>
        </p:xfrm>
        <a:graphic>
          <a:graphicData uri="http://schemas.openxmlformats.org/presentationml/2006/ole">
            <mc:AlternateContent xmlns:mc="http://schemas.openxmlformats.org/markup-compatibility/2006">
              <mc:Choice xmlns:v="urn:schemas-microsoft-com:vml" Requires="v">
                <p:oleObj spid="_x0000_s158745" name="Equation" r:id="rId5" imgW="710891" imgH="215806" progId="Equation.3">
                  <p:embed/>
                </p:oleObj>
              </mc:Choice>
              <mc:Fallback>
                <p:oleObj name="Equation" r:id="rId5" imgW="710891" imgH="215806"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971800"/>
                        <a:ext cx="301214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6729204" y="1998368"/>
            <a:ext cx="888643" cy="837127"/>
          </a:xfrm>
          <a:prstGeom prst="rect">
            <a:avLst/>
          </a:prstGeom>
          <a:blipFill dpi="0" rotWithShape="1">
            <a:blip r:embed="rId7">
              <a:alphaModFix amt="2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smtClean="0">
                <a:solidFill>
                  <a:schemeClr val="tx1"/>
                </a:solidFill>
              </a:rPr>
              <a:t>Newton’s Cradle</a:t>
            </a:r>
            <a:endParaRPr lang="en-US" dirty="0">
              <a:solidFill>
                <a:schemeClr val="tx1"/>
              </a:solidFill>
            </a:endParaRPr>
          </a:p>
        </p:txBody>
      </p:sp>
      <p:sp>
        <p:nvSpPr>
          <p:cNvPr id="93187" name="Rectangle 3"/>
          <p:cNvSpPr>
            <a:spLocks noGrp="1" noChangeArrowheads="1"/>
          </p:cNvSpPr>
          <p:nvPr>
            <p:ph type="body" idx="1"/>
          </p:nvPr>
        </p:nvSpPr>
        <p:spPr>
          <a:xfrm>
            <a:off x="381000" y="5334000"/>
            <a:ext cx="8382000" cy="1066800"/>
          </a:xfrm>
        </p:spPr>
        <p:txBody>
          <a:bodyPr/>
          <a:lstStyle/>
          <a:p>
            <a:r>
              <a:rPr lang="en-US" dirty="0" smtClean="0">
                <a:solidFill>
                  <a:schemeClr val="tx1"/>
                </a:solidFill>
              </a:rPr>
              <a:t>To explain this behavior we need something else to be conserved.  This will turn out to be Energy</a:t>
            </a:r>
            <a:endParaRPr lang="en-US" dirty="0">
              <a:solidFill>
                <a:schemeClr val="tx1"/>
              </a:solidFill>
            </a:endParaRPr>
          </a:p>
        </p:txBody>
      </p:sp>
      <p:pic>
        <p:nvPicPr>
          <p:cNvPr id="93189" name="Picture 5" descr="Newtons%20Cradle%20new"/>
          <p:cNvPicPr>
            <a:picLocks noChangeAspect="1" noChangeArrowheads="1"/>
          </p:cNvPicPr>
          <p:nvPr/>
        </p:nvPicPr>
        <p:blipFill>
          <a:blip r:embed="rId3" cstate="print"/>
          <a:srcRect/>
          <a:stretch>
            <a:fillRect/>
          </a:stretch>
        </p:blipFill>
        <p:spPr bwMode="auto">
          <a:xfrm>
            <a:off x="2667000" y="1676400"/>
            <a:ext cx="3124200" cy="3414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3" cstate="print"/>
          <a:srcRect/>
          <a:stretch>
            <a:fillRect/>
          </a:stretch>
        </p:blipFill>
        <p:spPr>
          <a:xfrm>
            <a:off x="0" y="0"/>
            <a:ext cx="9144000" cy="6858000"/>
          </a:xfrm>
        </p:spPr>
      </p:pic>
      <p:sp>
        <p:nvSpPr>
          <p:cNvPr id="4099" name="Rectangle 8"/>
          <p:cNvSpPr>
            <a:spLocks noGrp="1" noChangeArrowheads="1"/>
          </p:cNvSpPr>
          <p:nvPr>
            <p:ph type="title"/>
          </p:nvPr>
        </p:nvSpPr>
        <p:spPr/>
        <p:txBody>
          <a:bodyPr/>
          <a:lstStyle/>
          <a:p>
            <a:pPr eaLnBrk="1" hangingPunct="1"/>
            <a:r>
              <a:rPr lang="en-US" dirty="0" smtClean="0">
                <a:solidFill>
                  <a:schemeClr val="bg1"/>
                </a:solidFill>
              </a:rPr>
              <a:t>Chapter 9</a:t>
            </a:r>
            <a:br>
              <a:rPr lang="en-US" dirty="0" smtClean="0">
                <a:solidFill>
                  <a:schemeClr val="bg1"/>
                </a:solidFill>
              </a:rPr>
            </a:br>
            <a:r>
              <a:rPr lang="en-US" dirty="0" smtClean="0">
                <a:solidFill>
                  <a:schemeClr val="bg1"/>
                </a:solidFill>
              </a:rPr>
              <a:t>Energy</a:t>
            </a:r>
          </a:p>
        </p:txBody>
      </p:sp>
      <p:sp>
        <p:nvSpPr>
          <p:cNvPr id="4100" name="Text Box 3"/>
          <p:cNvSpPr txBox="1">
            <a:spLocks noChangeArrowheads="1"/>
          </p:cNvSpPr>
          <p:nvPr/>
        </p:nvSpPr>
        <p:spPr bwMode="auto">
          <a:xfrm>
            <a:off x="2514600" y="1828800"/>
            <a:ext cx="3962400" cy="366713"/>
          </a:xfrm>
          <a:prstGeom prst="rect">
            <a:avLst/>
          </a:prstGeom>
          <a:noFill/>
          <a:ln w="9525">
            <a:noFill/>
            <a:miter lim="800000"/>
            <a:headEnd/>
            <a:tailEnd/>
          </a:ln>
        </p:spPr>
        <p:txBody>
          <a:bodyPr>
            <a:spAutoFit/>
          </a:bodyPr>
          <a:lstStyle/>
          <a:p>
            <a:pPr eaLnBrk="0" hangingPunct="0"/>
            <a:endParaRPr lang="en-US"/>
          </a:p>
        </p:txBody>
      </p:sp>
      <p:pic>
        <p:nvPicPr>
          <p:cNvPr id="2050" name="Picture 2"/>
          <p:cNvPicPr>
            <a:picLocks noChangeAspect="1" noChangeArrowheads="1"/>
          </p:cNvPicPr>
          <p:nvPr/>
        </p:nvPicPr>
        <p:blipFill>
          <a:blip r:embed="rId4" cstate="print"/>
          <a:srcRect/>
          <a:stretch>
            <a:fillRect/>
          </a:stretch>
        </p:blipFill>
        <p:spPr bwMode="auto">
          <a:xfrm>
            <a:off x="4572000" y="3048000"/>
            <a:ext cx="385762" cy="385762"/>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4572000" y="2743200"/>
            <a:ext cx="233362" cy="233362"/>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4648200" y="2438400"/>
            <a:ext cx="152400"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1524000" y="1447800"/>
            <a:ext cx="5562600" cy="2590800"/>
          </a:xfrm>
          <a:prstGeom prst="roundRect">
            <a:avLst/>
          </a:prstGeom>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7170" name="Rectangle 2"/>
          <p:cNvSpPr>
            <a:spLocks noGrp="1" noChangeArrowheads="1"/>
          </p:cNvSpPr>
          <p:nvPr>
            <p:ph type="title"/>
          </p:nvPr>
        </p:nvSpPr>
        <p:spPr/>
        <p:txBody>
          <a:bodyPr/>
          <a:lstStyle/>
          <a:p>
            <a:pPr eaLnBrk="1" hangingPunct="1"/>
            <a:r>
              <a:rPr lang="en-US" sz="2800" dirty="0" smtClean="0">
                <a:solidFill>
                  <a:schemeClr val="tx1"/>
                </a:solidFill>
              </a:rPr>
              <a:t>Sometimes it is hard to describe all of the motion in a system, and we want something simpler</a:t>
            </a:r>
          </a:p>
        </p:txBody>
      </p:sp>
      <p:sp>
        <p:nvSpPr>
          <p:cNvPr id="7225" name="Oval 4"/>
          <p:cNvSpPr>
            <a:spLocks noChangeArrowheads="1"/>
          </p:cNvSpPr>
          <p:nvPr/>
        </p:nvSpPr>
        <p:spPr bwMode="auto">
          <a:xfrm>
            <a:off x="5362575" y="268605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6" name="Oval 5"/>
          <p:cNvSpPr>
            <a:spLocks noChangeArrowheads="1"/>
          </p:cNvSpPr>
          <p:nvPr/>
        </p:nvSpPr>
        <p:spPr bwMode="auto">
          <a:xfrm>
            <a:off x="5562600" y="280035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7" name="Oval 6"/>
          <p:cNvSpPr>
            <a:spLocks noChangeArrowheads="1"/>
          </p:cNvSpPr>
          <p:nvPr/>
        </p:nvSpPr>
        <p:spPr bwMode="auto">
          <a:xfrm>
            <a:off x="5562600" y="257175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8" name="Oval 7"/>
          <p:cNvSpPr>
            <a:spLocks noChangeArrowheads="1"/>
          </p:cNvSpPr>
          <p:nvPr/>
        </p:nvSpPr>
        <p:spPr bwMode="auto">
          <a:xfrm>
            <a:off x="5764213" y="290512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9" name="Oval 8"/>
          <p:cNvSpPr>
            <a:spLocks noChangeArrowheads="1"/>
          </p:cNvSpPr>
          <p:nvPr/>
        </p:nvSpPr>
        <p:spPr bwMode="auto">
          <a:xfrm>
            <a:off x="5764213" y="267652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0" name="Oval 9"/>
          <p:cNvSpPr>
            <a:spLocks noChangeArrowheads="1"/>
          </p:cNvSpPr>
          <p:nvPr/>
        </p:nvSpPr>
        <p:spPr bwMode="auto">
          <a:xfrm>
            <a:off x="5764213" y="244792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1" name="Oval 10"/>
          <p:cNvSpPr>
            <a:spLocks noChangeArrowheads="1"/>
          </p:cNvSpPr>
          <p:nvPr/>
        </p:nvSpPr>
        <p:spPr bwMode="auto">
          <a:xfrm>
            <a:off x="5962650" y="30226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2" name="Oval 11"/>
          <p:cNvSpPr>
            <a:spLocks noChangeArrowheads="1"/>
          </p:cNvSpPr>
          <p:nvPr/>
        </p:nvSpPr>
        <p:spPr bwMode="auto">
          <a:xfrm>
            <a:off x="5962650" y="27940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3" name="Oval 12"/>
          <p:cNvSpPr>
            <a:spLocks noChangeArrowheads="1"/>
          </p:cNvSpPr>
          <p:nvPr/>
        </p:nvSpPr>
        <p:spPr bwMode="auto">
          <a:xfrm>
            <a:off x="5962650" y="25654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4" name="Oval 13"/>
          <p:cNvSpPr>
            <a:spLocks noChangeArrowheads="1"/>
          </p:cNvSpPr>
          <p:nvPr/>
        </p:nvSpPr>
        <p:spPr bwMode="auto">
          <a:xfrm>
            <a:off x="5962650" y="23368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5" name="Oval 14"/>
          <p:cNvSpPr>
            <a:spLocks noChangeArrowheads="1"/>
          </p:cNvSpPr>
          <p:nvPr/>
        </p:nvSpPr>
        <p:spPr bwMode="auto">
          <a:xfrm>
            <a:off x="6146800" y="28956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6" name="Oval 15"/>
          <p:cNvSpPr>
            <a:spLocks noChangeArrowheads="1"/>
          </p:cNvSpPr>
          <p:nvPr/>
        </p:nvSpPr>
        <p:spPr bwMode="auto">
          <a:xfrm>
            <a:off x="6146800" y="26670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7" name="Oval 16"/>
          <p:cNvSpPr>
            <a:spLocks noChangeArrowheads="1"/>
          </p:cNvSpPr>
          <p:nvPr/>
        </p:nvSpPr>
        <p:spPr bwMode="auto">
          <a:xfrm>
            <a:off x="6146800" y="24384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8" name="Oval 17"/>
          <p:cNvSpPr>
            <a:spLocks noChangeArrowheads="1"/>
          </p:cNvSpPr>
          <p:nvPr/>
        </p:nvSpPr>
        <p:spPr bwMode="auto">
          <a:xfrm>
            <a:off x="6146800" y="22098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39" name="Oval 18"/>
          <p:cNvSpPr>
            <a:spLocks noChangeArrowheads="1"/>
          </p:cNvSpPr>
          <p:nvPr/>
        </p:nvSpPr>
        <p:spPr bwMode="auto">
          <a:xfrm>
            <a:off x="6146800" y="312420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40" name="Oval 19"/>
          <p:cNvSpPr>
            <a:spLocks noChangeArrowheads="1"/>
          </p:cNvSpPr>
          <p:nvPr/>
        </p:nvSpPr>
        <p:spPr bwMode="auto">
          <a:xfrm>
            <a:off x="2667000" y="2724150"/>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41" name="Line 20"/>
          <p:cNvSpPr>
            <a:spLocks noChangeShapeType="1"/>
          </p:cNvSpPr>
          <p:nvPr/>
        </p:nvSpPr>
        <p:spPr bwMode="auto">
          <a:xfrm>
            <a:off x="2743200" y="3028950"/>
            <a:ext cx="990600" cy="0"/>
          </a:xfrm>
          <a:prstGeom prst="line">
            <a:avLst/>
          </a:prstGeom>
          <a:noFill/>
          <a:ln w="9525">
            <a:solidFill>
              <a:schemeClr val="tx1"/>
            </a:solidFill>
            <a:round/>
            <a:headEnd/>
            <a:tailEnd type="triangle" w="med" len="med"/>
          </a:ln>
        </p:spPr>
        <p:txBody>
          <a:bodyPr/>
          <a:lstStyle/>
          <a:p>
            <a:endParaRPr lang="en-US"/>
          </a:p>
        </p:txBody>
      </p:sp>
      <p:grpSp>
        <p:nvGrpSpPr>
          <p:cNvPr id="2" name="Group 76"/>
          <p:cNvGrpSpPr/>
          <p:nvPr/>
        </p:nvGrpSpPr>
        <p:grpSpPr>
          <a:xfrm>
            <a:off x="1524000" y="4191000"/>
            <a:ext cx="5562600" cy="2514600"/>
            <a:chOff x="1524000" y="4191000"/>
            <a:chExt cx="5562600" cy="2514600"/>
          </a:xfrm>
        </p:grpSpPr>
        <p:sp>
          <p:nvSpPr>
            <p:cNvPr id="75" name="Rounded Rectangle 74"/>
            <p:cNvSpPr/>
            <p:nvPr/>
          </p:nvSpPr>
          <p:spPr>
            <a:xfrm>
              <a:off x="1524000" y="4191000"/>
              <a:ext cx="5562600" cy="2514600"/>
            </a:xfrm>
            <a:prstGeom prst="roundRect">
              <a:avLst/>
            </a:prstGeom>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7223" name="Oval 41"/>
            <p:cNvSpPr>
              <a:spLocks noChangeArrowheads="1"/>
            </p:cNvSpPr>
            <p:nvPr/>
          </p:nvSpPr>
          <p:spPr bwMode="auto">
            <a:xfrm rot="12938346">
              <a:off x="3373435" y="5878094"/>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4" name="Line 42"/>
            <p:cNvSpPr>
              <a:spLocks noChangeShapeType="1"/>
            </p:cNvSpPr>
            <p:nvPr/>
          </p:nvSpPr>
          <p:spPr bwMode="auto">
            <a:xfrm rot="12991001">
              <a:off x="3649182" y="5614511"/>
              <a:ext cx="0" cy="304800"/>
            </a:xfrm>
            <a:prstGeom prst="line">
              <a:avLst/>
            </a:prstGeom>
            <a:noFill/>
            <a:ln w="9525">
              <a:solidFill>
                <a:schemeClr val="tx1"/>
              </a:solidFill>
              <a:round/>
              <a:headEnd/>
              <a:tailEnd type="triangle" w="med" len="med"/>
            </a:ln>
          </p:spPr>
          <p:txBody>
            <a:bodyPr/>
            <a:lstStyle/>
            <a:p>
              <a:endParaRPr lang="en-US"/>
            </a:p>
          </p:txBody>
        </p:sp>
        <p:sp>
          <p:nvSpPr>
            <p:cNvPr id="7221" name="Oval 45"/>
            <p:cNvSpPr>
              <a:spLocks noChangeArrowheads="1"/>
            </p:cNvSpPr>
            <p:nvPr/>
          </p:nvSpPr>
          <p:spPr bwMode="auto">
            <a:xfrm rot="7009156">
              <a:off x="3520103" y="4994946"/>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2" name="Line 46"/>
            <p:cNvSpPr>
              <a:spLocks noChangeShapeType="1"/>
            </p:cNvSpPr>
            <p:nvPr/>
          </p:nvSpPr>
          <p:spPr bwMode="auto">
            <a:xfrm rot="7061811">
              <a:off x="3386832" y="4831881"/>
              <a:ext cx="0" cy="304800"/>
            </a:xfrm>
            <a:prstGeom prst="line">
              <a:avLst/>
            </a:prstGeom>
            <a:noFill/>
            <a:ln w="9525">
              <a:solidFill>
                <a:schemeClr val="tx1"/>
              </a:solidFill>
              <a:round/>
              <a:headEnd/>
              <a:tailEnd type="triangle" w="med" len="med"/>
            </a:ln>
          </p:spPr>
          <p:txBody>
            <a:bodyPr/>
            <a:lstStyle/>
            <a:p>
              <a:endParaRPr lang="en-US"/>
            </a:p>
          </p:txBody>
        </p:sp>
        <p:sp>
          <p:nvSpPr>
            <p:cNvPr id="7219" name="Oval 48"/>
            <p:cNvSpPr>
              <a:spLocks noChangeArrowheads="1"/>
            </p:cNvSpPr>
            <p:nvPr/>
          </p:nvSpPr>
          <p:spPr bwMode="auto">
            <a:xfrm rot="8032602">
              <a:off x="4352131" y="5869781"/>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20" name="Line 49"/>
            <p:cNvSpPr>
              <a:spLocks noChangeShapeType="1"/>
            </p:cNvSpPr>
            <p:nvPr/>
          </p:nvSpPr>
          <p:spPr bwMode="auto">
            <a:xfrm rot="8085257">
              <a:off x="4266407" y="5639594"/>
              <a:ext cx="0" cy="304800"/>
            </a:xfrm>
            <a:prstGeom prst="line">
              <a:avLst/>
            </a:prstGeom>
            <a:noFill/>
            <a:ln w="9525">
              <a:solidFill>
                <a:schemeClr val="tx1"/>
              </a:solidFill>
              <a:round/>
              <a:headEnd/>
              <a:tailEnd type="triangle" w="med" len="med"/>
            </a:ln>
          </p:spPr>
          <p:txBody>
            <a:bodyPr/>
            <a:lstStyle/>
            <a:p>
              <a:endParaRPr lang="en-US"/>
            </a:p>
          </p:txBody>
        </p:sp>
        <p:sp>
          <p:nvSpPr>
            <p:cNvPr id="7217" name="Oval 51"/>
            <p:cNvSpPr>
              <a:spLocks noChangeArrowheads="1"/>
            </p:cNvSpPr>
            <p:nvPr/>
          </p:nvSpPr>
          <p:spPr bwMode="auto">
            <a:xfrm rot="6158003">
              <a:off x="5498037" y="5497586"/>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18" name="Line 52"/>
            <p:cNvSpPr>
              <a:spLocks noChangeShapeType="1"/>
            </p:cNvSpPr>
            <p:nvPr/>
          </p:nvSpPr>
          <p:spPr bwMode="auto">
            <a:xfrm rot="6210658">
              <a:off x="5341691" y="5399004"/>
              <a:ext cx="0" cy="304800"/>
            </a:xfrm>
            <a:prstGeom prst="line">
              <a:avLst/>
            </a:prstGeom>
            <a:noFill/>
            <a:ln w="9525">
              <a:solidFill>
                <a:schemeClr val="tx1"/>
              </a:solidFill>
              <a:round/>
              <a:headEnd/>
              <a:tailEnd type="triangle" w="med" len="med"/>
            </a:ln>
          </p:spPr>
          <p:txBody>
            <a:bodyPr/>
            <a:lstStyle/>
            <a:p>
              <a:endParaRPr lang="en-US"/>
            </a:p>
          </p:txBody>
        </p:sp>
        <p:sp>
          <p:nvSpPr>
            <p:cNvPr id="7215" name="Oval 54"/>
            <p:cNvSpPr>
              <a:spLocks noChangeArrowheads="1"/>
            </p:cNvSpPr>
            <p:nvPr/>
          </p:nvSpPr>
          <p:spPr bwMode="auto">
            <a:xfrm rot="19042891">
              <a:off x="5031007" y="4565588"/>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16" name="Line 55"/>
            <p:cNvSpPr>
              <a:spLocks noChangeShapeType="1"/>
            </p:cNvSpPr>
            <p:nvPr/>
          </p:nvSpPr>
          <p:spPr bwMode="auto">
            <a:xfrm rot="19095546">
              <a:off x="5333215" y="4731444"/>
              <a:ext cx="0" cy="304800"/>
            </a:xfrm>
            <a:prstGeom prst="line">
              <a:avLst/>
            </a:prstGeom>
            <a:noFill/>
            <a:ln w="9525">
              <a:solidFill>
                <a:schemeClr val="tx1"/>
              </a:solidFill>
              <a:round/>
              <a:headEnd/>
              <a:tailEnd type="triangle" w="med" len="med"/>
            </a:ln>
          </p:spPr>
          <p:txBody>
            <a:bodyPr/>
            <a:lstStyle/>
            <a:p>
              <a:endParaRPr lang="en-US"/>
            </a:p>
          </p:txBody>
        </p:sp>
        <p:sp>
          <p:nvSpPr>
            <p:cNvPr id="7213" name="Oval 57"/>
            <p:cNvSpPr>
              <a:spLocks noChangeArrowheads="1"/>
            </p:cNvSpPr>
            <p:nvPr/>
          </p:nvSpPr>
          <p:spPr bwMode="auto">
            <a:xfrm rot="14258453">
              <a:off x="5157564" y="6013477"/>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14" name="Line 58"/>
            <p:cNvSpPr>
              <a:spLocks noChangeShapeType="1"/>
            </p:cNvSpPr>
            <p:nvPr/>
          </p:nvSpPr>
          <p:spPr bwMode="auto">
            <a:xfrm rot="14311108">
              <a:off x="5506027" y="5826799"/>
              <a:ext cx="0" cy="304800"/>
            </a:xfrm>
            <a:prstGeom prst="line">
              <a:avLst/>
            </a:prstGeom>
            <a:noFill/>
            <a:ln w="9525">
              <a:solidFill>
                <a:schemeClr val="tx1"/>
              </a:solidFill>
              <a:round/>
              <a:headEnd/>
              <a:tailEnd type="triangle" w="med" len="med"/>
            </a:ln>
          </p:spPr>
          <p:txBody>
            <a:bodyPr/>
            <a:lstStyle/>
            <a:p>
              <a:endParaRPr lang="en-US"/>
            </a:p>
          </p:txBody>
        </p:sp>
        <p:sp>
          <p:nvSpPr>
            <p:cNvPr id="7211" name="Oval 60"/>
            <p:cNvSpPr>
              <a:spLocks noChangeArrowheads="1"/>
            </p:cNvSpPr>
            <p:nvPr/>
          </p:nvSpPr>
          <p:spPr bwMode="auto">
            <a:xfrm rot="4093737">
              <a:off x="4469997" y="6195656"/>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12" name="Line 61"/>
            <p:cNvSpPr>
              <a:spLocks noChangeShapeType="1"/>
            </p:cNvSpPr>
            <p:nvPr/>
          </p:nvSpPr>
          <p:spPr bwMode="auto">
            <a:xfrm rot="4146392">
              <a:off x="4326821" y="6260578"/>
              <a:ext cx="0" cy="304800"/>
            </a:xfrm>
            <a:prstGeom prst="line">
              <a:avLst/>
            </a:prstGeom>
            <a:noFill/>
            <a:ln w="9525">
              <a:solidFill>
                <a:schemeClr val="tx1"/>
              </a:solidFill>
              <a:round/>
              <a:headEnd/>
              <a:tailEnd type="triangle" w="med" len="med"/>
            </a:ln>
          </p:spPr>
          <p:txBody>
            <a:bodyPr/>
            <a:lstStyle/>
            <a:p>
              <a:endParaRPr lang="en-US"/>
            </a:p>
          </p:txBody>
        </p:sp>
        <p:sp>
          <p:nvSpPr>
            <p:cNvPr id="7209" name="Oval 63"/>
            <p:cNvSpPr>
              <a:spLocks noChangeArrowheads="1"/>
            </p:cNvSpPr>
            <p:nvPr/>
          </p:nvSpPr>
          <p:spPr bwMode="auto">
            <a:xfrm rot="15990838">
              <a:off x="4962009" y="5130132"/>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10" name="Line 64"/>
            <p:cNvSpPr>
              <a:spLocks noChangeShapeType="1"/>
            </p:cNvSpPr>
            <p:nvPr/>
          </p:nvSpPr>
          <p:spPr bwMode="auto">
            <a:xfrm rot="16043493">
              <a:off x="5353108" y="5074994"/>
              <a:ext cx="0" cy="304800"/>
            </a:xfrm>
            <a:prstGeom prst="line">
              <a:avLst/>
            </a:prstGeom>
            <a:noFill/>
            <a:ln w="9525">
              <a:solidFill>
                <a:schemeClr val="tx1"/>
              </a:solidFill>
              <a:round/>
              <a:headEnd/>
              <a:tailEnd type="triangle" w="med" len="med"/>
            </a:ln>
          </p:spPr>
          <p:txBody>
            <a:bodyPr/>
            <a:lstStyle/>
            <a:p>
              <a:endParaRPr lang="en-US"/>
            </a:p>
          </p:txBody>
        </p:sp>
        <p:sp>
          <p:nvSpPr>
            <p:cNvPr id="7207" name="Oval 66"/>
            <p:cNvSpPr>
              <a:spLocks noChangeArrowheads="1"/>
            </p:cNvSpPr>
            <p:nvPr/>
          </p:nvSpPr>
          <p:spPr bwMode="auto">
            <a:xfrm rot="13667635">
              <a:off x="4109932" y="503261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08" name="Line 67"/>
            <p:cNvSpPr>
              <a:spLocks noChangeShapeType="1"/>
            </p:cNvSpPr>
            <p:nvPr/>
          </p:nvSpPr>
          <p:spPr bwMode="auto">
            <a:xfrm rot="13720290">
              <a:off x="4429536" y="4808080"/>
              <a:ext cx="0" cy="304800"/>
            </a:xfrm>
            <a:prstGeom prst="line">
              <a:avLst/>
            </a:prstGeom>
            <a:noFill/>
            <a:ln w="9525">
              <a:solidFill>
                <a:schemeClr val="tx1"/>
              </a:solidFill>
              <a:round/>
              <a:headEnd/>
              <a:tailEnd type="triangle" w="med" len="med"/>
            </a:ln>
          </p:spPr>
          <p:txBody>
            <a:bodyPr/>
            <a:lstStyle/>
            <a:p>
              <a:endParaRPr lang="en-US"/>
            </a:p>
          </p:txBody>
        </p:sp>
        <p:sp>
          <p:nvSpPr>
            <p:cNvPr id="7205" name="Oval 69"/>
            <p:cNvSpPr>
              <a:spLocks noChangeArrowheads="1"/>
            </p:cNvSpPr>
            <p:nvPr/>
          </p:nvSpPr>
          <p:spPr bwMode="auto">
            <a:xfrm rot="2352757">
              <a:off x="4643152" y="5175657"/>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06" name="Line 70"/>
            <p:cNvSpPr>
              <a:spLocks noChangeShapeType="1"/>
            </p:cNvSpPr>
            <p:nvPr/>
          </p:nvSpPr>
          <p:spPr bwMode="auto">
            <a:xfrm rot="2405412">
              <a:off x="4582266" y="5352539"/>
              <a:ext cx="0" cy="304800"/>
            </a:xfrm>
            <a:prstGeom prst="line">
              <a:avLst/>
            </a:prstGeom>
            <a:noFill/>
            <a:ln w="9525">
              <a:solidFill>
                <a:schemeClr val="tx1"/>
              </a:solidFill>
              <a:round/>
              <a:headEnd/>
              <a:tailEnd type="triangle" w="med" len="med"/>
            </a:ln>
          </p:spPr>
          <p:txBody>
            <a:bodyPr/>
            <a:lstStyle/>
            <a:p>
              <a:endParaRPr lang="en-US"/>
            </a:p>
          </p:txBody>
        </p:sp>
        <p:sp>
          <p:nvSpPr>
            <p:cNvPr id="7203" name="Oval 72"/>
            <p:cNvSpPr>
              <a:spLocks noChangeArrowheads="1"/>
            </p:cNvSpPr>
            <p:nvPr/>
          </p:nvSpPr>
          <p:spPr bwMode="auto">
            <a:xfrm rot="11055612">
              <a:off x="3821827" y="640460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04" name="Line 73"/>
            <p:cNvSpPr>
              <a:spLocks noChangeShapeType="1"/>
            </p:cNvSpPr>
            <p:nvPr/>
          </p:nvSpPr>
          <p:spPr bwMode="auto">
            <a:xfrm rot="11108267">
              <a:off x="3956553" y="6089936"/>
              <a:ext cx="0" cy="304800"/>
            </a:xfrm>
            <a:prstGeom prst="line">
              <a:avLst/>
            </a:prstGeom>
            <a:noFill/>
            <a:ln w="9525">
              <a:solidFill>
                <a:schemeClr val="tx1"/>
              </a:solidFill>
              <a:round/>
              <a:headEnd/>
              <a:tailEnd type="triangle" w="med" len="med"/>
            </a:ln>
          </p:spPr>
          <p:txBody>
            <a:bodyPr/>
            <a:lstStyle/>
            <a:p>
              <a:endParaRPr lang="en-US"/>
            </a:p>
          </p:txBody>
        </p:sp>
        <p:sp>
          <p:nvSpPr>
            <p:cNvPr id="7201" name="Oval 75"/>
            <p:cNvSpPr>
              <a:spLocks noChangeArrowheads="1"/>
            </p:cNvSpPr>
            <p:nvPr/>
          </p:nvSpPr>
          <p:spPr bwMode="auto">
            <a:xfrm rot="12402086">
              <a:off x="5831268" y="5651326"/>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02" name="Line 76"/>
            <p:cNvSpPr>
              <a:spLocks noChangeShapeType="1"/>
            </p:cNvSpPr>
            <p:nvPr/>
          </p:nvSpPr>
          <p:spPr bwMode="auto">
            <a:xfrm rot="12454741">
              <a:off x="6070024" y="5365398"/>
              <a:ext cx="0" cy="304800"/>
            </a:xfrm>
            <a:prstGeom prst="line">
              <a:avLst/>
            </a:prstGeom>
            <a:noFill/>
            <a:ln w="9525">
              <a:solidFill>
                <a:schemeClr val="tx1"/>
              </a:solidFill>
              <a:round/>
              <a:headEnd/>
              <a:tailEnd type="triangle" w="med" len="med"/>
            </a:ln>
          </p:spPr>
          <p:txBody>
            <a:bodyPr/>
            <a:lstStyle/>
            <a:p>
              <a:endParaRPr lang="en-US"/>
            </a:p>
          </p:txBody>
        </p:sp>
        <p:sp>
          <p:nvSpPr>
            <p:cNvPr id="7199" name="Oval 78"/>
            <p:cNvSpPr>
              <a:spLocks noChangeArrowheads="1"/>
            </p:cNvSpPr>
            <p:nvPr/>
          </p:nvSpPr>
          <p:spPr bwMode="auto">
            <a:xfrm rot="15607301">
              <a:off x="5960107" y="4837115"/>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200" name="Line 79"/>
            <p:cNvSpPr>
              <a:spLocks noChangeShapeType="1"/>
            </p:cNvSpPr>
            <p:nvPr/>
          </p:nvSpPr>
          <p:spPr bwMode="auto">
            <a:xfrm rot="15659956">
              <a:off x="6347588" y="4751266"/>
              <a:ext cx="0" cy="304800"/>
            </a:xfrm>
            <a:prstGeom prst="line">
              <a:avLst/>
            </a:prstGeom>
            <a:noFill/>
            <a:ln w="9525">
              <a:solidFill>
                <a:schemeClr val="tx1"/>
              </a:solidFill>
              <a:round/>
              <a:headEnd/>
              <a:tailEnd type="triangle" w="med" len="med"/>
            </a:ln>
          </p:spPr>
          <p:txBody>
            <a:bodyPr/>
            <a:lstStyle/>
            <a:p>
              <a:endParaRPr lang="en-US"/>
            </a:p>
          </p:txBody>
        </p:sp>
        <p:sp>
          <p:nvSpPr>
            <p:cNvPr id="7197" name="Oval 81"/>
            <p:cNvSpPr>
              <a:spLocks noChangeArrowheads="1"/>
            </p:cNvSpPr>
            <p:nvPr/>
          </p:nvSpPr>
          <p:spPr bwMode="auto">
            <a:xfrm rot="8032602">
              <a:off x="4809331" y="5869781"/>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198" name="Line 82"/>
            <p:cNvSpPr>
              <a:spLocks noChangeShapeType="1"/>
            </p:cNvSpPr>
            <p:nvPr/>
          </p:nvSpPr>
          <p:spPr bwMode="auto">
            <a:xfrm rot="8085257">
              <a:off x="4723607" y="5639594"/>
              <a:ext cx="0" cy="304800"/>
            </a:xfrm>
            <a:prstGeom prst="line">
              <a:avLst/>
            </a:prstGeom>
            <a:noFill/>
            <a:ln w="9525">
              <a:solidFill>
                <a:schemeClr val="tx1"/>
              </a:solidFill>
              <a:round/>
              <a:headEnd/>
              <a:tailEnd type="triangle" w="med" len="med"/>
            </a:ln>
          </p:spPr>
          <p:txBody>
            <a:bodyPr/>
            <a:lstStyle/>
            <a:p>
              <a:endParaRPr lang="en-US"/>
            </a:p>
          </p:txBody>
        </p:sp>
        <p:sp>
          <p:nvSpPr>
            <p:cNvPr id="7195" name="Oval 84"/>
            <p:cNvSpPr>
              <a:spLocks noChangeArrowheads="1"/>
            </p:cNvSpPr>
            <p:nvPr/>
          </p:nvSpPr>
          <p:spPr bwMode="auto">
            <a:xfrm rot="5157875">
              <a:off x="4189337" y="5235198"/>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196" name="Line 85"/>
            <p:cNvSpPr>
              <a:spLocks noChangeShapeType="1"/>
            </p:cNvSpPr>
            <p:nvPr/>
          </p:nvSpPr>
          <p:spPr bwMode="auto">
            <a:xfrm rot="5210530">
              <a:off x="4027014" y="5216790"/>
              <a:ext cx="0" cy="304800"/>
            </a:xfrm>
            <a:prstGeom prst="line">
              <a:avLst/>
            </a:prstGeom>
            <a:noFill/>
            <a:ln w="9525">
              <a:solidFill>
                <a:schemeClr val="tx1"/>
              </a:solidFill>
              <a:round/>
              <a:headEnd/>
              <a:tailEnd type="triangle" w="med" len="med"/>
            </a:ln>
          </p:spPr>
          <p:txBody>
            <a:bodyPr/>
            <a:lstStyle/>
            <a:p>
              <a:endParaRPr lang="en-US"/>
            </a:p>
          </p:txBody>
        </p:sp>
        <p:sp>
          <p:nvSpPr>
            <p:cNvPr id="7193" name="Oval 87"/>
            <p:cNvSpPr>
              <a:spLocks noChangeArrowheads="1"/>
            </p:cNvSpPr>
            <p:nvPr/>
          </p:nvSpPr>
          <p:spPr bwMode="auto">
            <a:xfrm rot="8032602">
              <a:off x="4199731" y="4421981"/>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194" name="Line 88"/>
            <p:cNvSpPr>
              <a:spLocks noChangeShapeType="1"/>
            </p:cNvSpPr>
            <p:nvPr/>
          </p:nvSpPr>
          <p:spPr bwMode="auto">
            <a:xfrm rot="8085257">
              <a:off x="4114007" y="4191794"/>
              <a:ext cx="0" cy="304800"/>
            </a:xfrm>
            <a:prstGeom prst="line">
              <a:avLst/>
            </a:prstGeom>
            <a:noFill/>
            <a:ln w="9525">
              <a:solidFill>
                <a:schemeClr val="tx1"/>
              </a:solidFill>
              <a:round/>
              <a:headEnd/>
              <a:tailEnd type="triangle" w="med" len="med"/>
            </a:ln>
          </p:spPr>
          <p:txBody>
            <a:bodyPr/>
            <a:lstStyle/>
            <a:p>
              <a:endParaRPr lang="en-US"/>
            </a:p>
          </p:txBody>
        </p:sp>
        <p:sp>
          <p:nvSpPr>
            <p:cNvPr id="7191" name="Oval 90"/>
            <p:cNvSpPr>
              <a:spLocks noChangeArrowheads="1"/>
            </p:cNvSpPr>
            <p:nvPr/>
          </p:nvSpPr>
          <p:spPr bwMode="auto">
            <a:xfrm rot="11239097">
              <a:off x="4650571" y="4733666"/>
              <a:ext cx="228600" cy="228600"/>
            </a:xfrm>
            <a:prstGeom prst="ellipse">
              <a:avLst/>
            </a:prstGeom>
            <a:gradFill rotWithShape="1">
              <a:gsLst>
                <a:gs pos="0">
                  <a:schemeClr val="bg1"/>
                </a:gs>
                <a:gs pos="100000">
                  <a:schemeClr val="folHlink"/>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7192" name="Line 91"/>
            <p:cNvSpPr>
              <a:spLocks noChangeShapeType="1"/>
            </p:cNvSpPr>
            <p:nvPr/>
          </p:nvSpPr>
          <p:spPr bwMode="auto">
            <a:xfrm rot="11291752">
              <a:off x="4800022" y="4420481"/>
              <a:ext cx="0" cy="304800"/>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solidFill>
                  <a:schemeClr val="tx1"/>
                </a:solidFill>
              </a:rPr>
              <a:t>Energy</a:t>
            </a:r>
          </a:p>
        </p:txBody>
      </p:sp>
      <p:sp>
        <p:nvSpPr>
          <p:cNvPr id="9219" name="Rectangle 3"/>
          <p:cNvSpPr>
            <a:spLocks noGrp="1" noChangeArrowheads="1"/>
          </p:cNvSpPr>
          <p:nvPr>
            <p:ph type="body" idx="1"/>
          </p:nvPr>
        </p:nvSpPr>
        <p:spPr>
          <a:xfrm>
            <a:off x="381000" y="1371600"/>
            <a:ext cx="8382000" cy="609600"/>
          </a:xfrm>
        </p:spPr>
        <p:txBody>
          <a:bodyPr/>
          <a:lstStyle/>
          <a:p>
            <a:pPr eaLnBrk="1" hangingPunct="1"/>
            <a:r>
              <a:rPr lang="en-US" dirty="0" smtClean="0">
                <a:solidFill>
                  <a:schemeClr val="tx1"/>
                </a:solidFill>
              </a:rPr>
              <a:t>A </a:t>
            </a:r>
            <a:r>
              <a:rPr lang="en-US" dirty="0" smtClean="0">
                <a:solidFill>
                  <a:schemeClr val="tx1"/>
                </a:solidFill>
              </a:rPr>
              <a:t>more complicated example: Power plant</a:t>
            </a:r>
          </a:p>
        </p:txBody>
      </p:sp>
      <p:pic>
        <p:nvPicPr>
          <p:cNvPr id="9220" name="Picture 4" descr="power_plant_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28800" y="1905000"/>
            <a:ext cx="5019675" cy="2943225"/>
          </a:xfrm>
          <a:prstGeom prst="rect">
            <a:avLst/>
          </a:prstGeom>
          <a:ln>
            <a:noFill/>
          </a:ln>
          <a:effectLst>
            <a:outerShdw blurRad="292100" dist="139700" dir="2700000" algn="tl" rotWithShape="0">
              <a:srgbClr val="333333">
                <a:alpha val="65000"/>
              </a:srgbClr>
            </a:outerShdw>
          </a:effectLst>
        </p:spPr>
      </p:pic>
      <p:grpSp>
        <p:nvGrpSpPr>
          <p:cNvPr id="2" name="Group 29"/>
          <p:cNvGrpSpPr>
            <a:grpSpLocks/>
          </p:cNvGrpSpPr>
          <p:nvPr/>
        </p:nvGrpSpPr>
        <p:grpSpPr bwMode="auto">
          <a:xfrm>
            <a:off x="2819400" y="4953000"/>
            <a:ext cx="4283075" cy="1417638"/>
            <a:chOff x="1776" y="3120"/>
            <a:chExt cx="2698" cy="893"/>
          </a:xfrm>
        </p:grpSpPr>
        <p:sp>
          <p:nvSpPr>
            <p:cNvPr id="9227" name="Line 5"/>
            <p:cNvSpPr>
              <a:spLocks noChangeShapeType="1"/>
            </p:cNvSpPr>
            <p:nvPr/>
          </p:nvSpPr>
          <p:spPr bwMode="auto">
            <a:xfrm>
              <a:off x="1776" y="3120"/>
              <a:ext cx="144" cy="288"/>
            </a:xfrm>
            <a:prstGeom prst="line">
              <a:avLst/>
            </a:prstGeom>
            <a:noFill/>
            <a:ln w="9525">
              <a:solidFill>
                <a:schemeClr val="tx1"/>
              </a:solidFill>
              <a:round/>
              <a:headEnd/>
              <a:tailEnd/>
            </a:ln>
          </p:spPr>
          <p:txBody>
            <a:bodyPr/>
            <a:lstStyle/>
            <a:p>
              <a:endParaRPr lang="en-US"/>
            </a:p>
          </p:txBody>
        </p:sp>
        <p:sp>
          <p:nvSpPr>
            <p:cNvPr id="9228" name="Line 6"/>
            <p:cNvSpPr>
              <a:spLocks noChangeShapeType="1"/>
            </p:cNvSpPr>
            <p:nvPr/>
          </p:nvSpPr>
          <p:spPr bwMode="auto">
            <a:xfrm flipV="1">
              <a:off x="2064" y="3120"/>
              <a:ext cx="144" cy="288"/>
            </a:xfrm>
            <a:prstGeom prst="line">
              <a:avLst/>
            </a:prstGeom>
            <a:noFill/>
            <a:ln w="9525">
              <a:solidFill>
                <a:schemeClr val="tx1"/>
              </a:solidFill>
              <a:round/>
              <a:headEnd/>
              <a:tailEnd/>
            </a:ln>
          </p:spPr>
          <p:txBody>
            <a:bodyPr/>
            <a:lstStyle/>
            <a:p>
              <a:endParaRPr lang="en-US"/>
            </a:p>
          </p:txBody>
        </p:sp>
        <p:sp>
          <p:nvSpPr>
            <p:cNvPr id="9229" name="Line 7"/>
            <p:cNvSpPr>
              <a:spLocks noChangeShapeType="1"/>
            </p:cNvSpPr>
            <p:nvPr/>
          </p:nvSpPr>
          <p:spPr bwMode="auto">
            <a:xfrm>
              <a:off x="1920" y="3408"/>
              <a:ext cx="0" cy="432"/>
            </a:xfrm>
            <a:prstGeom prst="line">
              <a:avLst/>
            </a:prstGeom>
            <a:noFill/>
            <a:ln w="9525">
              <a:solidFill>
                <a:schemeClr val="tx1"/>
              </a:solidFill>
              <a:round/>
              <a:headEnd/>
              <a:tailEnd/>
            </a:ln>
          </p:spPr>
          <p:txBody>
            <a:bodyPr/>
            <a:lstStyle/>
            <a:p>
              <a:endParaRPr lang="en-US"/>
            </a:p>
          </p:txBody>
        </p:sp>
        <p:sp>
          <p:nvSpPr>
            <p:cNvPr id="9230" name="Line 8"/>
            <p:cNvSpPr>
              <a:spLocks noChangeShapeType="1"/>
            </p:cNvSpPr>
            <p:nvPr/>
          </p:nvSpPr>
          <p:spPr bwMode="auto">
            <a:xfrm>
              <a:off x="1920" y="3840"/>
              <a:ext cx="2016" cy="0"/>
            </a:xfrm>
            <a:prstGeom prst="line">
              <a:avLst/>
            </a:prstGeom>
            <a:noFill/>
            <a:ln w="9525">
              <a:solidFill>
                <a:schemeClr val="tx1"/>
              </a:solidFill>
              <a:round/>
              <a:headEnd/>
              <a:tailEnd/>
            </a:ln>
          </p:spPr>
          <p:txBody>
            <a:bodyPr/>
            <a:lstStyle/>
            <a:p>
              <a:endParaRPr lang="en-US"/>
            </a:p>
          </p:txBody>
        </p:sp>
        <p:sp>
          <p:nvSpPr>
            <p:cNvPr id="9231" name="Line 9"/>
            <p:cNvSpPr>
              <a:spLocks noChangeShapeType="1"/>
            </p:cNvSpPr>
            <p:nvPr/>
          </p:nvSpPr>
          <p:spPr bwMode="auto">
            <a:xfrm>
              <a:off x="2064" y="3408"/>
              <a:ext cx="0" cy="336"/>
            </a:xfrm>
            <a:prstGeom prst="line">
              <a:avLst/>
            </a:prstGeom>
            <a:noFill/>
            <a:ln w="9525">
              <a:solidFill>
                <a:schemeClr val="tx1"/>
              </a:solidFill>
              <a:round/>
              <a:headEnd/>
              <a:tailEnd/>
            </a:ln>
          </p:spPr>
          <p:txBody>
            <a:bodyPr/>
            <a:lstStyle/>
            <a:p>
              <a:endParaRPr lang="en-US"/>
            </a:p>
          </p:txBody>
        </p:sp>
        <p:sp>
          <p:nvSpPr>
            <p:cNvPr id="9232" name="Line 10"/>
            <p:cNvSpPr>
              <a:spLocks noChangeShapeType="1"/>
            </p:cNvSpPr>
            <p:nvPr/>
          </p:nvSpPr>
          <p:spPr bwMode="auto">
            <a:xfrm>
              <a:off x="2064" y="3744"/>
              <a:ext cx="384" cy="0"/>
            </a:xfrm>
            <a:prstGeom prst="line">
              <a:avLst/>
            </a:prstGeom>
            <a:noFill/>
            <a:ln w="9525">
              <a:solidFill>
                <a:schemeClr val="tx1"/>
              </a:solidFill>
              <a:round/>
              <a:headEnd/>
              <a:tailEnd/>
            </a:ln>
          </p:spPr>
          <p:txBody>
            <a:bodyPr/>
            <a:lstStyle/>
            <a:p>
              <a:endParaRPr lang="en-US"/>
            </a:p>
          </p:txBody>
        </p:sp>
        <p:sp>
          <p:nvSpPr>
            <p:cNvPr id="9233" name="Line 11"/>
            <p:cNvSpPr>
              <a:spLocks noChangeShapeType="1"/>
            </p:cNvSpPr>
            <p:nvPr/>
          </p:nvSpPr>
          <p:spPr bwMode="auto">
            <a:xfrm flipV="1">
              <a:off x="2448" y="3360"/>
              <a:ext cx="0" cy="384"/>
            </a:xfrm>
            <a:prstGeom prst="line">
              <a:avLst/>
            </a:prstGeom>
            <a:noFill/>
            <a:ln w="9525">
              <a:solidFill>
                <a:schemeClr val="tx1"/>
              </a:solidFill>
              <a:round/>
              <a:headEnd/>
              <a:tailEnd/>
            </a:ln>
          </p:spPr>
          <p:txBody>
            <a:bodyPr/>
            <a:lstStyle/>
            <a:p>
              <a:endParaRPr lang="en-US"/>
            </a:p>
          </p:txBody>
        </p:sp>
        <p:sp>
          <p:nvSpPr>
            <p:cNvPr id="9234" name="Line 12"/>
            <p:cNvSpPr>
              <a:spLocks noChangeShapeType="1"/>
            </p:cNvSpPr>
            <p:nvPr/>
          </p:nvSpPr>
          <p:spPr bwMode="auto">
            <a:xfrm>
              <a:off x="2544" y="3360"/>
              <a:ext cx="0" cy="384"/>
            </a:xfrm>
            <a:prstGeom prst="line">
              <a:avLst/>
            </a:prstGeom>
            <a:noFill/>
            <a:ln w="9525">
              <a:solidFill>
                <a:schemeClr val="tx1"/>
              </a:solidFill>
              <a:round/>
              <a:headEnd/>
              <a:tailEnd/>
            </a:ln>
          </p:spPr>
          <p:txBody>
            <a:bodyPr/>
            <a:lstStyle/>
            <a:p>
              <a:endParaRPr lang="en-US"/>
            </a:p>
          </p:txBody>
        </p:sp>
        <p:sp>
          <p:nvSpPr>
            <p:cNvPr id="9235" name="Line 13"/>
            <p:cNvSpPr>
              <a:spLocks noChangeShapeType="1"/>
            </p:cNvSpPr>
            <p:nvPr/>
          </p:nvSpPr>
          <p:spPr bwMode="auto">
            <a:xfrm>
              <a:off x="2544" y="3744"/>
              <a:ext cx="384" cy="0"/>
            </a:xfrm>
            <a:prstGeom prst="line">
              <a:avLst/>
            </a:prstGeom>
            <a:noFill/>
            <a:ln w="9525">
              <a:solidFill>
                <a:schemeClr val="tx1"/>
              </a:solidFill>
              <a:round/>
              <a:headEnd/>
              <a:tailEnd/>
            </a:ln>
          </p:spPr>
          <p:txBody>
            <a:bodyPr/>
            <a:lstStyle/>
            <a:p>
              <a:endParaRPr lang="en-US"/>
            </a:p>
          </p:txBody>
        </p:sp>
        <p:sp>
          <p:nvSpPr>
            <p:cNvPr id="9236" name="Line 14"/>
            <p:cNvSpPr>
              <a:spLocks noChangeShapeType="1"/>
            </p:cNvSpPr>
            <p:nvPr/>
          </p:nvSpPr>
          <p:spPr bwMode="auto">
            <a:xfrm flipV="1">
              <a:off x="2928" y="3360"/>
              <a:ext cx="0" cy="384"/>
            </a:xfrm>
            <a:prstGeom prst="line">
              <a:avLst/>
            </a:prstGeom>
            <a:noFill/>
            <a:ln w="9525">
              <a:solidFill>
                <a:schemeClr val="tx1"/>
              </a:solidFill>
              <a:round/>
              <a:headEnd/>
              <a:tailEnd/>
            </a:ln>
          </p:spPr>
          <p:txBody>
            <a:bodyPr/>
            <a:lstStyle/>
            <a:p>
              <a:endParaRPr lang="en-US"/>
            </a:p>
          </p:txBody>
        </p:sp>
        <p:sp>
          <p:nvSpPr>
            <p:cNvPr id="9237" name="Line 15"/>
            <p:cNvSpPr>
              <a:spLocks noChangeShapeType="1"/>
            </p:cNvSpPr>
            <p:nvPr/>
          </p:nvSpPr>
          <p:spPr bwMode="auto">
            <a:xfrm>
              <a:off x="3024" y="3360"/>
              <a:ext cx="0" cy="384"/>
            </a:xfrm>
            <a:prstGeom prst="line">
              <a:avLst/>
            </a:prstGeom>
            <a:noFill/>
            <a:ln w="9525">
              <a:solidFill>
                <a:schemeClr val="tx1"/>
              </a:solidFill>
              <a:round/>
              <a:headEnd/>
              <a:tailEnd/>
            </a:ln>
          </p:spPr>
          <p:txBody>
            <a:bodyPr/>
            <a:lstStyle/>
            <a:p>
              <a:endParaRPr lang="en-US"/>
            </a:p>
          </p:txBody>
        </p:sp>
        <p:sp>
          <p:nvSpPr>
            <p:cNvPr id="9238" name="Line 16"/>
            <p:cNvSpPr>
              <a:spLocks noChangeShapeType="1"/>
            </p:cNvSpPr>
            <p:nvPr/>
          </p:nvSpPr>
          <p:spPr bwMode="auto">
            <a:xfrm>
              <a:off x="3024" y="3744"/>
              <a:ext cx="384" cy="0"/>
            </a:xfrm>
            <a:prstGeom prst="line">
              <a:avLst/>
            </a:prstGeom>
            <a:noFill/>
            <a:ln w="9525">
              <a:solidFill>
                <a:schemeClr val="tx1"/>
              </a:solidFill>
              <a:round/>
              <a:headEnd/>
              <a:tailEnd/>
            </a:ln>
          </p:spPr>
          <p:txBody>
            <a:bodyPr/>
            <a:lstStyle/>
            <a:p>
              <a:endParaRPr lang="en-US"/>
            </a:p>
          </p:txBody>
        </p:sp>
        <p:sp>
          <p:nvSpPr>
            <p:cNvPr id="9239" name="Line 17"/>
            <p:cNvSpPr>
              <a:spLocks noChangeShapeType="1"/>
            </p:cNvSpPr>
            <p:nvPr/>
          </p:nvSpPr>
          <p:spPr bwMode="auto">
            <a:xfrm flipV="1">
              <a:off x="3408" y="3360"/>
              <a:ext cx="0" cy="384"/>
            </a:xfrm>
            <a:prstGeom prst="line">
              <a:avLst/>
            </a:prstGeom>
            <a:noFill/>
            <a:ln w="9525">
              <a:solidFill>
                <a:schemeClr val="tx1"/>
              </a:solidFill>
              <a:round/>
              <a:headEnd/>
              <a:tailEnd/>
            </a:ln>
          </p:spPr>
          <p:txBody>
            <a:bodyPr/>
            <a:lstStyle/>
            <a:p>
              <a:endParaRPr lang="en-US"/>
            </a:p>
          </p:txBody>
        </p:sp>
        <p:sp>
          <p:nvSpPr>
            <p:cNvPr id="9240" name="Line 18"/>
            <p:cNvSpPr>
              <a:spLocks noChangeShapeType="1"/>
            </p:cNvSpPr>
            <p:nvPr/>
          </p:nvSpPr>
          <p:spPr bwMode="auto">
            <a:xfrm>
              <a:off x="3504" y="3360"/>
              <a:ext cx="0" cy="384"/>
            </a:xfrm>
            <a:prstGeom prst="line">
              <a:avLst/>
            </a:prstGeom>
            <a:noFill/>
            <a:ln w="9525">
              <a:solidFill>
                <a:schemeClr val="tx1"/>
              </a:solidFill>
              <a:round/>
              <a:headEnd/>
              <a:tailEnd/>
            </a:ln>
          </p:spPr>
          <p:txBody>
            <a:bodyPr/>
            <a:lstStyle/>
            <a:p>
              <a:endParaRPr lang="en-US"/>
            </a:p>
          </p:txBody>
        </p:sp>
        <p:sp>
          <p:nvSpPr>
            <p:cNvPr id="9241" name="Text Box 19"/>
            <p:cNvSpPr txBox="1">
              <a:spLocks noChangeArrowheads="1"/>
            </p:cNvSpPr>
            <p:nvPr/>
          </p:nvSpPr>
          <p:spPr bwMode="auto">
            <a:xfrm>
              <a:off x="1872" y="3168"/>
              <a:ext cx="228" cy="173"/>
            </a:xfrm>
            <a:prstGeom prst="rect">
              <a:avLst/>
            </a:prstGeom>
            <a:noFill/>
            <a:ln w="9525">
              <a:noFill/>
              <a:miter lim="800000"/>
              <a:headEnd/>
              <a:tailEnd/>
            </a:ln>
          </p:spPr>
          <p:txBody>
            <a:bodyPr wrap="none">
              <a:spAutoFit/>
            </a:bodyPr>
            <a:lstStyle/>
            <a:p>
              <a:r>
                <a:rPr lang="en-US" sz="1200">
                  <a:latin typeface="Comic Sans MS" pitchFamily="66" charset="0"/>
                </a:rPr>
                <a:t>E</a:t>
              </a:r>
              <a:r>
                <a:rPr lang="en-US" sz="1200" baseline="-25000">
                  <a:latin typeface="Comic Sans MS" pitchFamily="66" charset="0"/>
                </a:rPr>
                <a:t>in</a:t>
              </a:r>
            </a:p>
          </p:txBody>
        </p:sp>
        <p:sp>
          <p:nvSpPr>
            <p:cNvPr id="9242" name="Text Box 20"/>
            <p:cNvSpPr txBox="1">
              <a:spLocks noChangeArrowheads="1"/>
            </p:cNvSpPr>
            <p:nvPr/>
          </p:nvSpPr>
          <p:spPr bwMode="auto">
            <a:xfrm>
              <a:off x="2352" y="3169"/>
              <a:ext cx="338" cy="173"/>
            </a:xfrm>
            <a:prstGeom prst="rect">
              <a:avLst/>
            </a:prstGeom>
            <a:noFill/>
            <a:ln w="9525">
              <a:noFill/>
              <a:miter lim="800000"/>
              <a:headEnd/>
              <a:tailEnd/>
            </a:ln>
          </p:spPr>
          <p:txBody>
            <a:bodyPr wrap="none">
              <a:spAutoFit/>
            </a:bodyPr>
            <a:lstStyle/>
            <a:p>
              <a:r>
                <a:rPr lang="en-US" sz="1200">
                  <a:latin typeface="Comic Sans MS" pitchFamily="66" charset="0"/>
                </a:rPr>
                <a:t>E</a:t>
              </a:r>
              <a:r>
                <a:rPr lang="en-US" sz="1200" baseline="-25000">
                  <a:latin typeface="Comic Sans MS" pitchFamily="66" charset="0"/>
                </a:rPr>
                <a:t>stack</a:t>
              </a:r>
            </a:p>
          </p:txBody>
        </p:sp>
        <p:sp>
          <p:nvSpPr>
            <p:cNvPr id="9243" name="Text Box 21"/>
            <p:cNvSpPr txBox="1">
              <a:spLocks noChangeArrowheads="1"/>
            </p:cNvSpPr>
            <p:nvPr/>
          </p:nvSpPr>
          <p:spPr bwMode="auto">
            <a:xfrm>
              <a:off x="2880" y="3169"/>
              <a:ext cx="407" cy="173"/>
            </a:xfrm>
            <a:prstGeom prst="rect">
              <a:avLst/>
            </a:prstGeom>
            <a:noFill/>
            <a:ln w="9525">
              <a:noFill/>
              <a:miter lim="800000"/>
              <a:headEnd/>
              <a:tailEnd/>
            </a:ln>
          </p:spPr>
          <p:txBody>
            <a:bodyPr wrap="none">
              <a:spAutoFit/>
            </a:bodyPr>
            <a:lstStyle/>
            <a:p>
              <a:r>
                <a:rPr lang="en-US" sz="1200">
                  <a:latin typeface="Comic Sans MS" pitchFamily="66" charset="0"/>
                </a:rPr>
                <a:t>E</a:t>
              </a:r>
              <a:r>
                <a:rPr lang="en-US" sz="1200" baseline="-25000">
                  <a:latin typeface="Comic Sans MS" pitchFamily="66" charset="0"/>
                </a:rPr>
                <a:t>friction</a:t>
              </a:r>
            </a:p>
          </p:txBody>
        </p:sp>
        <p:sp>
          <p:nvSpPr>
            <p:cNvPr id="9244" name="Text Box 23"/>
            <p:cNvSpPr txBox="1">
              <a:spLocks noChangeArrowheads="1"/>
            </p:cNvSpPr>
            <p:nvPr/>
          </p:nvSpPr>
          <p:spPr bwMode="auto">
            <a:xfrm>
              <a:off x="3360" y="3169"/>
              <a:ext cx="407" cy="173"/>
            </a:xfrm>
            <a:prstGeom prst="rect">
              <a:avLst/>
            </a:prstGeom>
            <a:noFill/>
            <a:ln w="9525">
              <a:noFill/>
              <a:miter lim="800000"/>
              <a:headEnd/>
              <a:tailEnd/>
            </a:ln>
          </p:spPr>
          <p:txBody>
            <a:bodyPr wrap="none">
              <a:spAutoFit/>
            </a:bodyPr>
            <a:lstStyle/>
            <a:p>
              <a:r>
                <a:rPr lang="en-US" sz="1200">
                  <a:latin typeface="Comic Sans MS" pitchFamily="66" charset="0"/>
                </a:rPr>
                <a:t>E</a:t>
              </a:r>
              <a:r>
                <a:rPr lang="en-US" sz="1200" baseline="-25000">
                  <a:latin typeface="Comic Sans MS" pitchFamily="66" charset="0"/>
                </a:rPr>
                <a:t>friction</a:t>
              </a:r>
            </a:p>
          </p:txBody>
        </p:sp>
        <p:sp>
          <p:nvSpPr>
            <p:cNvPr id="9245" name="Text Box 24"/>
            <p:cNvSpPr txBox="1">
              <a:spLocks noChangeArrowheads="1"/>
            </p:cNvSpPr>
            <p:nvPr/>
          </p:nvSpPr>
          <p:spPr bwMode="auto">
            <a:xfrm>
              <a:off x="3984" y="3697"/>
              <a:ext cx="490" cy="173"/>
            </a:xfrm>
            <a:prstGeom prst="rect">
              <a:avLst/>
            </a:prstGeom>
            <a:noFill/>
            <a:ln w="9525">
              <a:noFill/>
              <a:miter lim="800000"/>
              <a:headEnd/>
              <a:tailEnd/>
            </a:ln>
          </p:spPr>
          <p:txBody>
            <a:bodyPr wrap="none">
              <a:spAutoFit/>
            </a:bodyPr>
            <a:lstStyle/>
            <a:p>
              <a:r>
                <a:rPr lang="en-US" sz="1200">
                  <a:latin typeface="Comic Sans MS" pitchFamily="66" charset="0"/>
                </a:rPr>
                <a:t>E</a:t>
              </a:r>
              <a:r>
                <a:rPr lang="en-US" sz="1200" baseline="-25000">
                  <a:latin typeface="Comic Sans MS" pitchFamily="66" charset="0"/>
                </a:rPr>
                <a:t>electricity</a:t>
              </a:r>
            </a:p>
          </p:txBody>
        </p:sp>
        <p:sp>
          <p:nvSpPr>
            <p:cNvPr id="9246" name="Line 25"/>
            <p:cNvSpPr>
              <a:spLocks noChangeShapeType="1"/>
            </p:cNvSpPr>
            <p:nvPr/>
          </p:nvSpPr>
          <p:spPr bwMode="auto">
            <a:xfrm>
              <a:off x="3504" y="3744"/>
              <a:ext cx="432" cy="0"/>
            </a:xfrm>
            <a:prstGeom prst="line">
              <a:avLst/>
            </a:prstGeom>
            <a:noFill/>
            <a:ln w="9525">
              <a:solidFill>
                <a:schemeClr val="tx1"/>
              </a:solidFill>
              <a:round/>
              <a:headEnd/>
              <a:tailEnd/>
            </a:ln>
          </p:spPr>
          <p:txBody>
            <a:bodyPr/>
            <a:lstStyle/>
            <a:p>
              <a:endParaRPr lang="en-US"/>
            </a:p>
          </p:txBody>
        </p:sp>
        <p:sp>
          <p:nvSpPr>
            <p:cNvPr id="9247" name="Text Box 26"/>
            <p:cNvSpPr txBox="1">
              <a:spLocks noChangeArrowheads="1"/>
            </p:cNvSpPr>
            <p:nvPr/>
          </p:nvSpPr>
          <p:spPr bwMode="auto">
            <a:xfrm>
              <a:off x="2352" y="3840"/>
              <a:ext cx="375" cy="173"/>
            </a:xfrm>
            <a:prstGeom prst="rect">
              <a:avLst/>
            </a:prstGeom>
            <a:noFill/>
            <a:ln w="9525">
              <a:noFill/>
              <a:miter lim="800000"/>
              <a:headEnd/>
              <a:tailEnd/>
            </a:ln>
          </p:spPr>
          <p:txBody>
            <a:bodyPr wrap="none">
              <a:spAutoFit/>
            </a:bodyPr>
            <a:lstStyle/>
            <a:p>
              <a:r>
                <a:rPr lang="en-US" sz="1200">
                  <a:latin typeface="Comic Sans MS" pitchFamily="66" charset="0"/>
                </a:rPr>
                <a:t>boiler</a:t>
              </a:r>
            </a:p>
          </p:txBody>
        </p:sp>
        <p:sp>
          <p:nvSpPr>
            <p:cNvPr id="9248" name="Text Box 27"/>
            <p:cNvSpPr txBox="1">
              <a:spLocks noChangeArrowheads="1"/>
            </p:cNvSpPr>
            <p:nvPr/>
          </p:nvSpPr>
          <p:spPr bwMode="auto">
            <a:xfrm>
              <a:off x="2784" y="3840"/>
              <a:ext cx="444" cy="173"/>
            </a:xfrm>
            <a:prstGeom prst="rect">
              <a:avLst/>
            </a:prstGeom>
            <a:noFill/>
            <a:ln w="9525">
              <a:noFill/>
              <a:miter lim="800000"/>
              <a:headEnd/>
              <a:tailEnd/>
            </a:ln>
          </p:spPr>
          <p:txBody>
            <a:bodyPr wrap="none">
              <a:spAutoFit/>
            </a:bodyPr>
            <a:lstStyle/>
            <a:p>
              <a:r>
                <a:rPr lang="en-US" sz="1200">
                  <a:latin typeface="Comic Sans MS" pitchFamily="66" charset="0"/>
                </a:rPr>
                <a:t>turbine</a:t>
              </a:r>
            </a:p>
          </p:txBody>
        </p:sp>
        <p:sp>
          <p:nvSpPr>
            <p:cNvPr id="9249" name="Text Box 28"/>
            <p:cNvSpPr txBox="1">
              <a:spLocks noChangeArrowheads="1"/>
            </p:cNvSpPr>
            <p:nvPr/>
          </p:nvSpPr>
          <p:spPr bwMode="auto">
            <a:xfrm>
              <a:off x="3264" y="3840"/>
              <a:ext cx="559" cy="173"/>
            </a:xfrm>
            <a:prstGeom prst="rect">
              <a:avLst/>
            </a:prstGeom>
            <a:noFill/>
            <a:ln w="9525">
              <a:noFill/>
              <a:miter lim="800000"/>
              <a:headEnd/>
              <a:tailEnd/>
            </a:ln>
          </p:spPr>
          <p:txBody>
            <a:bodyPr wrap="none">
              <a:spAutoFit/>
            </a:bodyPr>
            <a:lstStyle/>
            <a:p>
              <a:r>
                <a:rPr lang="en-US" sz="1200">
                  <a:latin typeface="Comic Sans MS" pitchFamily="66" charset="0"/>
                </a:rPr>
                <a:t>generator</a:t>
              </a:r>
            </a:p>
          </p:txBody>
        </p:sp>
      </p:grpSp>
      <p:sp>
        <p:nvSpPr>
          <p:cNvPr id="9222" name="Line 30"/>
          <p:cNvSpPr>
            <a:spLocks noChangeShapeType="1"/>
          </p:cNvSpPr>
          <p:nvPr/>
        </p:nvSpPr>
        <p:spPr bwMode="auto">
          <a:xfrm>
            <a:off x="3162300" y="5386388"/>
            <a:ext cx="0" cy="533400"/>
          </a:xfrm>
          <a:prstGeom prst="line">
            <a:avLst/>
          </a:prstGeom>
          <a:noFill/>
          <a:ln w="76200">
            <a:solidFill>
              <a:srgbClr val="FF3300"/>
            </a:solidFill>
            <a:round/>
            <a:headEnd/>
            <a:tailEnd type="triangle" w="med" len="med"/>
          </a:ln>
        </p:spPr>
        <p:txBody>
          <a:bodyPr/>
          <a:lstStyle/>
          <a:p>
            <a:endParaRPr lang="en-US"/>
          </a:p>
        </p:txBody>
      </p:sp>
      <p:sp>
        <p:nvSpPr>
          <p:cNvPr id="9223" name="Line 31"/>
          <p:cNvSpPr>
            <a:spLocks noChangeShapeType="1"/>
          </p:cNvSpPr>
          <p:nvPr/>
        </p:nvSpPr>
        <p:spPr bwMode="auto">
          <a:xfrm flipV="1">
            <a:off x="3962400" y="5486400"/>
            <a:ext cx="0" cy="457200"/>
          </a:xfrm>
          <a:prstGeom prst="line">
            <a:avLst/>
          </a:prstGeom>
          <a:noFill/>
          <a:ln w="9525">
            <a:solidFill>
              <a:srgbClr val="FF3300"/>
            </a:solidFill>
            <a:round/>
            <a:headEnd/>
            <a:tailEnd type="triangle" w="med" len="med"/>
          </a:ln>
        </p:spPr>
        <p:txBody>
          <a:bodyPr/>
          <a:lstStyle/>
          <a:p>
            <a:endParaRPr lang="en-US"/>
          </a:p>
        </p:txBody>
      </p:sp>
      <p:sp>
        <p:nvSpPr>
          <p:cNvPr id="9224" name="Line 32"/>
          <p:cNvSpPr>
            <a:spLocks noChangeShapeType="1"/>
          </p:cNvSpPr>
          <p:nvPr/>
        </p:nvSpPr>
        <p:spPr bwMode="auto">
          <a:xfrm flipV="1">
            <a:off x="5486400" y="5486400"/>
            <a:ext cx="0" cy="457200"/>
          </a:xfrm>
          <a:prstGeom prst="line">
            <a:avLst/>
          </a:prstGeom>
          <a:noFill/>
          <a:ln w="9525">
            <a:solidFill>
              <a:srgbClr val="FF3300"/>
            </a:solidFill>
            <a:round/>
            <a:headEnd/>
            <a:tailEnd type="triangle" w="med" len="med"/>
          </a:ln>
        </p:spPr>
        <p:txBody>
          <a:bodyPr/>
          <a:lstStyle/>
          <a:p>
            <a:endParaRPr lang="en-US"/>
          </a:p>
        </p:txBody>
      </p:sp>
      <p:sp>
        <p:nvSpPr>
          <p:cNvPr id="9225" name="Line 33"/>
          <p:cNvSpPr>
            <a:spLocks noChangeShapeType="1"/>
          </p:cNvSpPr>
          <p:nvPr/>
        </p:nvSpPr>
        <p:spPr bwMode="auto">
          <a:xfrm flipV="1">
            <a:off x="4724400" y="5486400"/>
            <a:ext cx="0" cy="457200"/>
          </a:xfrm>
          <a:prstGeom prst="line">
            <a:avLst/>
          </a:prstGeom>
          <a:noFill/>
          <a:ln w="9525">
            <a:solidFill>
              <a:srgbClr val="FF3300"/>
            </a:solidFill>
            <a:round/>
            <a:headEnd/>
            <a:tailEnd type="triangle" w="med" len="med"/>
          </a:ln>
        </p:spPr>
        <p:txBody>
          <a:bodyPr/>
          <a:lstStyle/>
          <a:p>
            <a:endParaRPr lang="en-US"/>
          </a:p>
        </p:txBody>
      </p:sp>
      <p:sp>
        <p:nvSpPr>
          <p:cNvPr id="9226" name="Line 35"/>
          <p:cNvSpPr>
            <a:spLocks noChangeShapeType="1"/>
          </p:cNvSpPr>
          <p:nvPr/>
        </p:nvSpPr>
        <p:spPr bwMode="auto">
          <a:xfrm>
            <a:off x="5638800" y="6019800"/>
            <a:ext cx="533400" cy="0"/>
          </a:xfrm>
          <a:prstGeom prst="line">
            <a:avLst/>
          </a:prstGeom>
          <a:noFill/>
          <a:ln w="28575">
            <a:solidFill>
              <a:srgbClr val="FF3300"/>
            </a:solidFill>
            <a:round/>
            <a:headEnd/>
            <a:tailEnd type="triangle" w="med" len="med"/>
          </a:ln>
        </p:spPr>
        <p:txBody>
          <a:bodyPr/>
          <a:lstStyle/>
          <a:p>
            <a:endParaRPr lang="en-US"/>
          </a:p>
        </p:txBody>
      </p:sp>
      <p:sp>
        <p:nvSpPr>
          <p:cNvPr id="34" name="Rectangle 33"/>
          <p:cNvSpPr/>
          <p:nvPr/>
        </p:nvSpPr>
        <p:spPr>
          <a:xfrm>
            <a:off x="4114799" y="3140696"/>
            <a:ext cx="888643" cy="837127"/>
          </a:xfrm>
          <a:prstGeom prst="rect">
            <a:avLst/>
          </a:prstGeom>
          <a:blipFill dpi="0" rotWithShape="1">
            <a:blip r:embed="rId4">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mtClean="0">
                <a:solidFill>
                  <a:schemeClr val="tx1"/>
                </a:solidFill>
              </a:rPr>
              <a:t>Energy</a:t>
            </a:r>
          </a:p>
        </p:txBody>
      </p:sp>
      <p:sp>
        <p:nvSpPr>
          <p:cNvPr id="10243" name="Rectangle 3"/>
          <p:cNvSpPr>
            <a:spLocks noGrp="1" noChangeArrowheads="1"/>
          </p:cNvSpPr>
          <p:nvPr>
            <p:ph type="body" idx="1"/>
          </p:nvPr>
        </p:nvSpPr>
        <p:spPr/>
        <p:txBody>
          <a:bodyPr/>
          <a:lstStyle/>
          <a:p>
            <a:pPr eaLnBrk="1" hangingPunct="1"/>
            <a:r>
              <a:rPr lang="en-US" sz="2600" smtClean="0">
                <a:solidFill>
                  <a:schemeClr val="tx1"/>
                </a:solidFill>
              </a:rPr>
              <a:t>Energy is </a:t>
            </a:r>
          </a:p>
          <a:p>
            <a:pPr lvl="1" eaLnBrk="1" hangingPunct="1"/>
            <a:r>
              <a:rPr lang="en-US" sz="2200" smtClean="0">
                <a:solidFill>
                  <a:schemeClr val="tx1"/>
                </a:solidFill>
              </a:rPr>
              <a:t>the capacity “to do something”</a:t>
            </a:r>
          </a:p>
          <a:p>
            <a:pPr lvl="1" eaLnBrk="1" hangingPunct="1"/>
            <a:r>
              <a:rPr lang="en-US" sz="2200" smtClean="0">
                <a:solidFill>
                  <a:schemeClr val="tx1"/>
                </a:solidFill>
              </a:rPr>
              <a:t>Ability to exert a force on an object while moving it through a distance</a:t>
            </a:r>
          </a:p>
          <a:p>
            <a:pPr eaLnBrk="1" hangingPunct="1"/>
            <a:r>
              <a:rPr lang="en-US" sz="2600" smtClean="0">
                <a:solidFill>
                  <a:schemeClr val="tx1"/>
                </a:solidFill>
              </a:rPr>
              <a:t>Energy can either be associated with an objects position (potential) or its motion (kinetic)</a:t>
            </a:r>
          </a:p>
          <a:p>
            <a:pPr eaLnBrk="1" hangingPunct="1"/>
            <a:r>
              <a:rPr lang="en-US" sz="2600" smtClean="0">
                <a:solidFill>
                  <a:schemeClr val="tx1"/>
                </a:solidFill>
              </a:rPr>
              <a:t>Total energy is conserved: Energy can be neither created nor destroyed.  The total amount of energy in the universe never changes.  However, energy can change from one form to another, or be transferred from one object to another.</a:t>
            </a:r>
          </a:p>
          <a:p>
            <a:pPr eaLnBrk="1" hangingPunct="1"/>
            <a:endParaRPr lang="en-US" sz="2600" smtClean="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152400"/>
            <a:ext cx="5686172"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effectLst>
                  <a:outerShdw blurRad="50800" algn="tl" rotWithShape="0">
                    <a:srgbClr val="000000"/>
                  </a:outerShdw>
                </a:effectLst>
              </a:rPr>
              <a:t>Form</a:t>
            </a:r>
            <a:r>
              <a:rPr lang="en-US" sz="5400" b="1" cap="none" spc="0" dirty="0" smtClean="0">
                <a:ln w="17780" cmpd="sng">
                  <a:solidFill>
                    <a:srgbClr val="FFFFFF"/>
                  </a:solidFill>
                  <a:prstDash val="solid"/>
                  <a:miter lim="800000"/>
                </a:ln>
                <a:effectLst>
                  <a:outerShdw blurRad="50800" algn="tl" rotWithShape="0">
                    <a:srgbClr val="000000"/>
                  </a:outerShdw>
                </a:effectLst>
              </a:rPr>
              <a:t>s of Energy</a:t>
            </a:r>
          </a:p>
        </p:txBody>
      </p:sp>
      <p:sp>
        <p:nvSpPr>
          <p:cNvPr id="7" name="Rectangle 3"/>
          <p:cNvSpPr txBox="1">
            <a:spLocks noChangeArrowheads="1"/>
          </p:cNvSpPr>
          <p:nvPr/>
        </p:nvSpPr>
        <p:spPr bwMode="auto">
          <a:xfrm>
            <a:off x="990600" y="1447800"/>
            <a:ext cx="6781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000" b="0" i="0" u="none" strike="noStrike" kern="0" cap="none" spc="0" normalizeH="0" baseline="0" noProof="0" dirty="0" smtClean="0">
                <a:ln>
                  <a:noFill/>
                </a:ln>
                <a:effectLst/>
                <a:uLnTx/>
                <a:uFillTx/>
                <a:latin typeface="+mn-lt"/>
                <a:ea typeface="+mn-ea"/>
                <a:cs typeface="+mn-cs"/>
              </a:rPr>
              <a:t>Kinetic Energy</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000" b="0" i="0" u="none" strike="noStrike" kern="0" cap="none" spc="0" normalizeH="0" baseline="0" noProof="0" dirty="0" smtClean="0">
                <a:ln>
                  <a:noFill/>
                </a:ln>
                <a:effectLst/>
                <a:uLnTx/>
                <a:uFillTx/>
                <a:latin typeface="+mn-lt"/>
                <a:ea typeface="+mn-ea"/>
                <a:cs typeface="+mn-cs"/>
              </a:rPr>
              <a:t>Gravitational Potential Energy</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000" b="0" i="0" u="none" strike="noStrike" kern="0" cap="none" spc="0" normalizeH="0" baseline="0" noProof="0" dirty="0" smtClean="0">
                <a:ln>
                  <a:noFill/>
                </a:ln>
                <a:effectLst/>
                <a:uLnTx/>
                <a:uFillTx/>
                <a:latin typeface="+mn-lt"/>
                <a:ea typeface="+mn-ea"/>
                <a:cs typeface="+mn-cs"/>
              </a:rPr>
              <a:t>Electrical Potential Energy</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000" b="0" i="0" u="none" strike="noStrike" kern="0" cap="none" spc="0" normalizeH="0" baseline="0" noProof="0" dirty="0" smtClean="0">
                <a:ln>
                  <a:noFill/>
                </a:ln>
                <a:effectLst/>
                <a:uLnTx/>
                <a:uFillTx/>
                <a:latin typeface="+mn-lt"/>
                <a:ea typeface="+mn-ea"/>
                <a:cs typeface="+mn-cs"/>
              </a:rPr>
              <a:t>Internal Energy</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2600" b="0" i="0" u="none" strike="noStrike" kern="0" cap="none" spc="0" normalizeH="0" baseline="0" noProof="0" dirty="0" smtClean="0">
                <a:ln>
                  <a:noFill/>
                </a:ln>
                <a:effectLst/>
                <a:uLnTx/>
                <a:uFillTx/>
                <a:latin typeface="+mn-lt"/>
              </a:rPr>
              <a:t>Thermal (internal kinetic)</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2600" b="0" i="0" u="none" strike="noStrike" kern="0" cap="none" spc="0" normalizeH="0" baseline="0" noProof="0" dirty="0" smtClean="0">
                <a:ln>
                  <a:noFill/>
                </a:ln>
                <a:effectLst/>
                <a:uLnTx/>
                <a:uFillTx/>
                <a:latin typeface="+mn-lt"/>
              </a:rPr>
              <a:t>Elastic potential (internal electrical)</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2600" b="0" i="0" u="none" strike="noStrike" kern="0" cap="none" spc="0" normalizeH="0" baseline="0" noProof="0" dirty="0" smtClean="0">
                <a:ln>
                  <a:noFill/>
                </a:ln>
                <a:effectLst/>
                <a:uLnTx/>
                <a:uFillTx/>
                <a:latin typeface="+mn-lt"/>
              </a:rPr>
              <a:t>Chemical Potential (internal electrical)</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000" b="0" i="0" u="none" strike="noStrike" kern="0" cap="none" spc="0" normalizeH="0" baseline="0" noProof="0" dirty="0" smtClean="0">
                <a:ln>
                  <a:noFill/>
                </a:ln>
                <a:effectLst/>
                <a:uLnTx/>
                <a:uFillTx/>
                <a:latin typeface="+mn-lt"/>
                <a:ea typeface="+mn-ea"/>
                <a:cs typeface="+mn-cs"/>
              </a:rPr>
              <a:t>Radiant Energy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solidFill>
                  <a:schemeClr val="tx1"/>
                </a:solidFill>
              </a:rPr>
              <a:t>Kinetic Energy</a:t>
            </a:r>
          </a:p>
        </p:txBody>
      </p:sp>
      <p:grpSp>
        <p:nvGrpSpPr>
          <p:cNvPr id="2" name="Group 3"/>
          <p:cNvGrpSpPr>
            <a:grpSpLocks/>
          </p:cNvGrpSpPr>
          <p:nvPr/>
        </p:nvGrpSpPr>
        <p:grpSpPr bwMode="auto">
          <a:xfrm>
            <a:off x="762000" y="3048000"/>
            <a:ext cx="2227263" cy="685800"/>
            <a:chOff x="960" y="1932"/>
            <a:chExt cx="2336" cy="720"/>
          </a:xfrm>
        </p:grpSpPr>
        <p:sp>
          <p:nvSpPr>
            <p:cNvPr id="11325" name="Oval 4"/>
            <p:cNvSpPr>
              <a:spLocks noChangeArrowheads="1"/>
            </p:cNvSpPr>
            <p:nvPr/>
          </p:nvSpPr>
          <p:spPr bwMode="auto">
            <a:xfrm>
              <a:off x="2658" y="223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6" name="Oval 5"/>
            <p:cNvSpPr>
              <a:spLocks noChangeArrowheads="1"/>
            </p:cNvSpPr>
            <p:nvPr/>
          </p:nvSpPr>
          <p:spPr bwMode="auto">
            <a:xfrm>
              <a:off x="2784" y="2304"/>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7" name="Oval 6"/>
            <p:cNvSpPr>
              <a:spLocks noChangeArrowheads="1"/>
            </p:cNvSpPr>
            <p:nvPr/>
          </p:nvSpPr>
          <p:spPr bwMode="auto">
            <a:xfrm>
              <a:off x="2784" y="2160"/>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8" name="Oval 7"/>
            <p:cNvSpPr>
              <a:spLocks noChangeArrowheads="1"/>
            </p:cNvSpPr>
            <p:nvPr/>
          </p:nvSpPr>
          <p:spPr bwMode="auto">
            <a:xfrm>
              <a:off x="2911" y="2370"/>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9" name="Oval 8"/>
            <p:cNvSpPr>
              <a:spLocks noChangeArrowheads="1"/>
            </p:cNvSpPr>
            <p:nvPr/>
          </p:nvSpPr>
          <p:spPr bwMode="auto">
            <a:xfrm>
              <a:off x="2911" y="2226"/>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0" name="Oval 9"/>
            <p:cNvSpPr>
              <a:spLocks noChangeArrowheads="1"/>
            </p:cNvSpPr>
            <p:nvPr/>
          </p:nvSpPr>
          <p:spPr bwMode="auto">
            <a:xfrm>
              <a:off x="2911" y="208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1" name="Oval 10"/>
            <p:cNvSpPr>
              <a:spLocks noChangeArrowheads="1"/>
            </p:cNvSpPr>
            <p:nvPr/>
          </p:nvSpPr>
          <p:spPr bwMode="auto">
            <a:xfrm>
              <a:off x="3036" y="2444"/>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2" name="Oval 11"/>
            <p:cNvSpPr>
              <a:spLocks noChangeArrowheads="1"/>
            </p:cNvSpPr>
            <p:nvPr/>
          </p:nvSpPr>
          <p:spPr bwMode="auto">
            <a:xfrm>
              <a:off x="3036" y="2300"/>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3" name="Oval 12"/>
            <p:cNvSpPr>
              <a:spLocks noChangeArrowheads="1"/>
            </p:cNvSpPr>
            <p:nvPr/>
          </p:nvSpPr>
          <p:spPr bwMode="auto">
            <a:xfrm>
              <a:off x="3036" y="2156"/>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4" name="Oval 13"/>
            <p:cNvSpPr>
              <a:spLocks noChangeArrowheads="1"/>
            </p:cNvSpPr>
            <p:nvPr/>
          </p:nvSpPr>
          <p:spPr bwMode="auto">
            <a:xfrm>
              <a:off x="3036" y="20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5" name="Oval 14"/>
            <p:cNvSpPr>
              <a:spLocks noChangeArrowheads="1"/>
            </p:cNvSpPr>
            <p:nvPr/>
          </p:nvSpPr>
          <p:spPr bwMode="auto">
            <a:xfrm>
              <a:off x="3152" y="2364"/>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6" name="Oval 15"/>
            <p:cNvSpPr>
              <a:spLocks noChangeArrowheads="1"/>
            </p:cNvSpPr>
            <p:nvPr/>
          </p:nvSpPr>
          <p:spPr bwMode="auto">
            <a:xfrm>
              <a:off x="3152" y="2220"/>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7" name="Oval 16"/>
            <p:cNvSpPr>
              <a:spLocks noChangeArrowheads="1"/>
            </p:cNvSpPr>
            <p:nvPr/>
          </p:nvSpPr>
          <p:spPr bwMode="auto">
            <a:xfrm>
              <a:off x="3152" y="2076"/>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8" name="Oval 17"/>
            <p:cNvSpPr>
              <a:spLocks noChangeArrowheads="1"/>
            </p:cNvSpPr>
            <p:nvPr/>
          </p:nvSpPr>
          <p:spPr bwMode="auto">
            <a:xfrm>
              <a:off x="3152" y="193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39" name="Oval 18"/>
            <p:cNvSpPr>
              <a:spLocks noChangeArrowheads="1"/>
            </p:cNvSpPr>
            <p:nvPr/>
          </p:nvSpPr>
          <p:spPr bwMode="auto">
            <a:xfrm>
              <a:off x="3152" y="2508"/>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40" name="Oval 19"/>
            <p:cNvSpPr>
              <a:spLocks noChangeArrowheads="1"/>
            </p:cNvSpPr>
            <p:nvPr/>
          </p:nvSpPr>
          <p:spPr bwMode="auto">
            <a:xfrm>
              <a:off x="960" y="2256"/>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41" name="Line 20"/>
            <p:cNvSpPr>
              <a:spLocks noChangeShapeType="1"/>
            </p:cNvSpPr>
            <p:nvPr/>
          </p:nvSpPr>
          <p:spPr bwMode="auto">
            <a:xfrm>
              <a:off x="1008" y="2448"/>
              <a:ext cx="624" cy="0"/>
            </a:xfrm>
            <a:prstGeom prst="line">
              <a:avLst/>
            </a:prstGeom>
            <a:noFill/>
            <a:ln w="9525">
              <a:solidFill>
                <a:schemeClr val="tx1"/>
              </a:solidFill>
              <a:round/>
              <a:headEnd/>
              <a:tailEnd type="triangle" w="med" len="med"/>
            </a:ln>
          </p:spPr>
          <p:txBody>
            <a:bodyPr/>
            <a:lstStyle/>
            <a:p>
              <a:endParaRPr lang="en-US"/>
            </a:p>
          </p:txBody>
        </p:sp>
      </p:grpSp>
      <p:grpSp>
        <p:nvGrpSpPr>
          <p:cNvPr id="3" name="Group 21"/>
          <p:cNvGrpSpPr>
            <a:grpSpLocks/>
          </p:cNvGrpSpPr>
          <p:nvPr/>
        </p:nvGrpSpPr>
        <p:grpSpPr bwMode="auto">
          <a:xfrm>
            <a:off x="1033463" y="4648200"/>
            <a:ext cx="1833562" cy="1376363"/>
            <a:chOff x="2112" y="2784"/>
            <a:chExt cx="1923" cy="1444"/>
          </a:xfrm>
        </p:grpSpPr>
        <p:grpSp>
          <p:nvGrpSpPr>
            <p:cNvPr id="4" name="Group 22"/>
            <p:cNvGrpSpPr>
              <a:grpSpLocks/>
            </p:cNvGrpSpPr>
            <p:nvPr/>
          </p:nvGrpSpPr>
          <p:grpSpPr bwMode="auto">
            <a:xfrm rot="10305744">
              <a:off x="2162" y="3598"/>
              <a:ext cx="193" cy="294"/>
              <a:chOff x="1391" y="3312"/>
              <a:chExt cx="193" cy="294"/>
            </a:xfrm>
          </p:grpSpPr>
          <p:sp>
            <p:nvSpPr>
              <p:cNvPr id="11323" name="Oval 23"/>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4" name="Line 24"/>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5" name="Group 25"/>
            <p:cNvGrpSpPr>
              <a:grpSpLocks/>
            </p:cNvGrpSpPr>
            <p:nvPr/>
          </p:nvGrpSpPr>
          <p:grpSpPr bwMode="auto">
            <a:xfrm rot="4376554">
              <a:off x="2162" y="3118"/>
              <a:ext cx="193" cy="294"/>
              <a:chOff x="1391" y="3312"/>
              <a:chExt cx="193" cy="294"/>
            </a:xfrm>
          </p:grpSpPr>
          <p:sp>
            <p:nvSpPr>
              <p:cNvPr id="11321" name="Oval 26"/>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2" name="Line 27"/>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6" name="Group 28"/>
            <p:cNvGrpSpPr>
              <a:grpSpLocks/>
            </p:cNvGrpSpPr>
            <p:nvPr/>
          </p:nvGrpSpPr>
          <p:grpSpPr bwMode="auto">
            <a:xfrm rot="5400000">
              <a:off x="2690" y="3646"/>
              <a:ext cx="193" cy="294"/>
              <a:chOff x="1391" y="3312"/>
              <a:chExt cx="193" cy="294"/>
            </a:xfrm>
          </p:grpSpPr>
          <p:sp>
            <p:nvSpPr>
              <p:cNvPr id="11319" name="Oval 29"/>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20" name="Line 30"/>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7" name="Group 31"/>
            <p:cNvGrpSpPr>
              <a:grpSpLocks/>
            </p:cNvGrpSpPr>
            <p:nvPr/>
          </p:nvGrpSpPr>
          <p:grpSpPr bwMode="auto">
            <a:xfrm rot="3525401">
              <a:off x="3410" y="3454"/>
              <a:ext cx="193" cy="294"/>
              <a:chOff x="1391" y="3312"/>
              <a:chExt cx="193" cy="294"/>
            </a:xfrm>
          </p:grpSpPr>
          <p:sp>
            <p:nvSpPr>
              <p:cNvPr id="11317" name="Oval 32"/>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18" name="Line 33"/>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8" name="Group 34"/>
            <p:cNvGrpSpPr>
              <a:grpSpLocks/>
            </p:cNvGrpSpPr>
            <p:nvPr/>
          </p:nvGrpSpPr>
          <p:grpSpPr bwMode="auto">
            <a:xfrm rot="-5189711">
              <a:off x="3266" y="2878"/>
              <a:ext cx="193" cy="294"/>
              <a:chOff x="1391" y="3312"/>
              <a:chExt cx="193" cy="294"/>
            </a:xfrm>
          </p:grpSpPr>
          <p:sp>
            <p:nvSpPr>
              <p:cNvPr id="11315" name="Oval 35"/>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16" name="Line 36"/>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9" name="Group 37"/>
            <p:cNvGrpSpPr>
              <a:grpSpLocks/>
            </p:cNvGrpSpPr>
            <p:nvPr/>
          </p:nvGrpSpPr>
          <p:grpSpPr bwMode="auto">
            <a:xfrm rot="-9974149">
              <a:off x="3314" y="3694"/>
              <a:ext cx="193" cy="294"/>
              <a:chOff x="1391" y="3312"/>
              <a:chExt cx="193" cy="294"/>
            </a:xfrm>
          </p:grpSpPr>
          <p:sp>
            <p:nvSpPr>
              <p:cNvPr id="11313" name="Oval 38"/>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14" name="Line 39"/>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0" name="Group 40"/>
            <p:cNvGrpSpPr>
              <a:grpSpLocks/>
            </p:cNvGrpSpPr>
            <p:nvPr/>
          </p:nvGrpSpPr>
          <p:grpSpPr bwMode="auto">
            <a:xfrm rot="1461135">
              <a:off x="2786" y="3934"/>
              <a:ext cx="193" cy="294"/>
              <a:chOff x="1391" y="3312"/>
              <a:chExt cx="193" cy="294"/>
            </a:xfrm>
          </p:grpSpPr>
          <p:sp>
            <p:nvSpPr>
              <p:cNvPr id="11311" name="Oval 41"/>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12" name="Line 42"/>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1" name="Group 43"/>
            <p:cNvGrpSpPr>
              <a:grpSpLocks/>
            </p:cNvGrpSpPr>
            <p:nvPr/>
          </p:nvGrpSpPr>
          <p:grpSpPr bwMode="auto">
            <a:xfrm rot="-8241764">
              <a:off x="3218" y="3166"/>
              <a:ext cx="193" cy="294"/>
              <a:chOff x="1391" y="3312"/>
              <a:chExt cx="193" cy="294"/>
            </a:xfrm>
          </p:grpSpPr>
          <p:sp>
            <p:nvSpPr>
              <p:cNvPr id="11309" name="Oval 44"/>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10" name="Line 45"/>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2" name="Group 46"/>
            <p:cNvGrpSpPr>
              <a:grpSpLocks/>
            </p:cNvGrpSpPr>
            <p:nvPr/>
          </p:nvGrpSpPr>
          <p:grpSpPr bwMode="auto">
            <a:xfrm rot="-10564967">
              <a:off x="2642" y="3070"/>
              <a:ext cx="193" cy="294"/>
              <a:chOff x="1391" y="3312"/>
              <a:chExt cx="193" cy="294"/>
            </a:xfrm>
          </p:grpSpPr>
          <p:sp>
            <p:nvSpPr>
              <p:cNvPr id="11307" name="Oval 47"/>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08" name="Line 48"/>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3" name="Group 49"/>
            <p:cNvGrpSpPr>
              <a:grpSpLocks/>
            </p:cNvGrpSpPr>
            <p:nvPr/>
          </p:nvGrpSpPr>
          <p:grpSpPr bwMode="auto">
            <a:xfrm rot="-279845">
              <a:off x="2930" y="3310"/>
              <a:ext cx="193" cy="294"/>
              <a:chOff x="1391" y="3312"/>
              <a:chExt cx="193" cy="294"/>
            </a:xfrm>
          </p:grpSpPr>
          <p:sp>
            <p:nvSpPr>
              <p:cNvPr id="11305" name="Oval 50"/>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06" name="Line 51"/>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4" name="Group 52"/>
            <p:cNvGrpSpPr>
              <a:grpSpLocks/>
            </p:cNvGrpSpPr>
            <p:nvPr/>
          </p:nvGrpSpPr>
          <p:grpSpPr bwMode="auto">
            <a:xfrm rot="8423010">
              <a:off x="2402" y="3934"/>
              <a:ext cx="193" cy="294"/>
              <a:chOff x="1391" y="3312"/>
              <a:chExt cx="193" cy="294"/>
            </a:xfrm>
          </p:grpSpPr>
          <p:sp>
            <p:nvSpPr>
              <p:cNvPr id="11303" name="Oval 53"/>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04" name="Line 54"/>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5" name="Group 55"/>
            <p:cNvGrpSpPr>
              <a:grpSpLocks/>
            </p:cNvGrpSpPr>
            <p:nvPr/>
          </p:nvGrpSpPr>
          <p:grpSpPr bwMode="auto">
            <a:xfrm rot="9769484">
              <a:off x="3698" y="3454"/>
              <a:ext cx="193" cy="294"/>
              <a:chOff x="1391" y="3312"/>
              <a:chExt cx="193" cy="294"/>
            </a:xfrm>
          </p:grpSpPr>
          <p:sp>
            <p:nvSpPr>
              <p:cNvPr id="11301" name="Oval 56"/>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02" name="Line 57"/>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6" name="Group 58"/>
            <p:cNvGrpSpPr>
              <a:grpSpLocks/>
            </p:cNvGrpSpPr>
            <p:nvPr/>
          </p:nvGrpSpPr>
          <p:grpSpPr bwMode="auto">
            <a:xfrm rot="-8625301">
              <a:off x="3842" y="2974"/>
              <a:ext cx="193" cy="294"/>
              <a:chOff x="1391" y="3312"/>
              <a:chExt cx="193" cy="294"/>
            </a:xfrm>
          </p:grpSpPr>
          <p:sp>
            <p:nvSpPr>
              <p:cNvPr id="11299" name="Oval 59"/>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300" name="Line 60"/>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7" name="Group 61"/>
            <p:cNvGrpSpPr>
              <a:grpSpLocks/>
            </p:cNvGrpSpPr>
            <p:nvPr/>
          </p:nvGrpSpPr>
          <p:grpSpPr bwMode="auto">
            <a:xfrm rot="5400000">
              <a:off x="2978" y="3646"/>
              <a:ext cx="193" cy="294"/>
              <a:chOff x="1391" y="3312"/>
              <a:chExt cx="193" cy="294"/>
            </a:xfrm>
          </p:grpSpPr>
          <p:sp>
            <p:nvSpPr>
              <p:cNvPr id="11297" name="Oval 62"/>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298" name="Line 63"/>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8" name="Group 64"/>
            <p:cNvGrpSpPr>
              <a:grpSpLocks/>
            </p:cNvGrpSpPr>
            <p:nvPr/>
          </p:nvGrpSpPr>
          <p:grpSpPr bwMode="auto">
            <a:xfrm rot="2525273">
              <a:off x="2594" y="3310"/>
              <a:ext cx="193" cy="294"/>
              <a:chOff x="1391" y="3312"/>
              <a:chExt cx="193" cy="294"/>
            </a:xfrm>
          </p:grpSpPr>
          <p:sp>
            <p:nvSpPr>
              <p:cNvPr id="11295" name="Oval 65"/>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296" name="Line 66"/>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19" name="Group 67"/>
            <p:cNvGrpSpPr>
              <a:grpSpLocks/>
            </p:cNvGrpSpPr>
            <p:nvPr/>
          </p:nvGrpSpPr>
          <p:grpSpPr bwMode="auto">
            <a:xfrm rot="5400000">
              <a:off x="2594" y="2734"/>
              <a:ext cx="193" cy="294"/>
              <a:chOff x="1391" y="3312"/>
              <a:chExt cx="193" cy="294"/>
            </a:xfrm>
          </p:grpSpPr>
          <p:sp>
            <p:nvSpPr>
              <p:cNvPr id="11293" name="Oval 68"/>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294" name="Line 69"/>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nvGrpSpPr>
            <p:cNvPr id="20" name="Group 70"/>
            <p:cNvGrpSpPr>
              <a:grpSpLocks/>
            </p:cNvGrpSpPr>
            <p:nvPr/>
          </p:nvGrpSpPr>
          <p:grpSpPr bwMode="auto">
            <a:xfrm rot="8606495">
              <a:off x="2928" y="2880"/>
              <a:ext cx="193" cy="294"/>
              <a:chOff x="1391" y="3312"/>
              <a:chExt cx="193" cy="294"/>
            </a:xfrm>
          </p:grpSpPr>
          <p:sp>
            <p:nvSpPr>
              <p:cNvPr id="11291" name="Oval 71"/>
              <p:cNvSpPr>
                <a:spLocks noChangeArrowheads="1"/>
              </p:cNvSpPr>
              <p:nvPr/>
            </p:nvSpPr>
            <p:spPr bwMode="auto">
              <a:xfrm rot="2632602">
                <a:off x="1440" y="3312"/>
                <a:ext cx="144" cy="144"/>
              </a:xfrm>
              <a:prstGeom prst="ellipse">
                <a:avLst/>
              </a:prstGeom>
              <a:gradFill rotWithShape="1">
                <a:gsLst>
                  <a:gs pos="0">
                    <a:schemeClr val="bg1"/>
                  </a:gs>
                  <a:gs pos="100000">
                    <a:schemeClr val="folHlink"/>
                  </a:gs>
                </a:gsLst>
                <a:path path="shape">
                  <a:fillToRect l="50000" t="50000" r="50000" b="50000"/>
                </a:path>
              </a:gradFill>
              <a:ln w="9525">
                <a:solidFill>
                  <a:schemeClr val="tx1"/>
                </a:solidFill>
                <a:round/>
                <a:headEnd/>
                <a:tailEnd/>
              </a:ln>
            </p:spPr>
            <p:txBody>
              <a:bodyPr wrap="none" anchor="ctr"/>
              <a:lstStyle/>
              <a:p>
                <a:endParaRPr lang="en-US"/>
              </a:p>
            </p:txBody>
          </p:sp>
          <p:sp>
            <p:nvSpPr>
              <p:cNvPr id="11292" name="Line 72"/>
              <p:cNvSpPr>
                <a:spLocks noChangeShapeType="1"/>
              </p:cNvSpPr>
              <p:nvPr/>
            </p:nvSpPr>
            <p:spPr bwMode="auto">
              <a:xfrm rot="2685257">
                <a:off x="1391" y="3414"/>
                <a:ext cx="0" cy="192"/>
              </a:xfrm>
              <a:prstGeom prst="line">
                <a:avLst/>
              </a:prstGeom>
              <a:noFill/>
              <a:ln w="9525">
                <a:solidFill>
                  <a:schemeClr val="tx1"/>
                </a:solidFill>
                <a:round/>
                <a:headEnd/>
                <a:tailEnd type="triangle" w="med" len="med"/>
              </a:ln>
            </p:spPr>
            <p:txBody>
              <a:bodyPr/>
              <a:lstStyle/>
              <a:p>
                <a:endParaRPr lang="en-US"/>
              </a:p>
            </p:txBody>
          </p:sp>
        </p:grpSp>
      </p:grpSp>
      <p:sp>
        <p:nvSpPr>
          <p:cNvPr id="11269" name="Rectangle 73"/>
          <p:cNvSpPr>
            <a:spLocks noGrp="1" noChangeArrowheads="1"/>
          </p:cNvSpPr>
          <p:nvPr>
            <p:ph type="body" idx="1"/>
          </p:nvPr>
        </p:nvSpPr>
        <p:spPr>
          <a:xfrm>
            <a:off x="381000" y="1371600"/>
            <a:ext cx="7620000" cy="1600200"/>
          </a:xfrm>
        </p:spPr>
        <p:txBody>
          <a:bodyPr/>
          <a:lstStyle/>
          <a:p>
            <a:pPr eaLnBrk="1" hangingPunct="1"/>
            <a:r>
              <a:rPr lang="en-US" smtClean="0">
                <a:solidFill>
                  <a:schemeClr val="tx1"/>
                </a:solidFill>
              </a:rPr>
              <a:t>Kinetic energy is the energy of motion.</a:t>
            </a:r>
          </a:p>
          <a:p>
            <a:pPr eaLnBrk="1" hangingPunct="1"/>
            <a:r>
              <a:rPr lang="en-US" smtClean="0">
                <a:solidFill>
                  <a:schemeClr val="tx1"/>
                </a:solidFill>
              </a:rPr>
              <a:t>Kinetic Energy = ½ mv</a:t>
            </a:r>
            <a:r>
              <a:rPr lang="en-US" baseline="30000" smtClean="0">
                <a:solidFill>
                  <a:schemeClr val="tx1"/>
                </a:solidFill>
              </a:rPr>
              <a:t>2</a:t>
            </a:r>
          </a:p>
        </p:txBody>
      </p:sp>
      <p:sp>
        <p:nvSpPr>
          <p:cNvPr id="52301" name="Text Box 77"/>
          <p:cNvSpPr txBox="1">
            <a:spLocks noChangeArrowheads="1"/>
          </p:cNvSpPr>
          <p:nvPr/>
        </p:nvSpPr>
        <p:spPr bwMode="auto">
          <a:xfrm>
            <a:off x="4267200" y="5867400"/>
            <a:ext cx="3805238" cy="366713"/>
          </a:xfrm>
          <a:prstGeom prst="rect">
            <a:avLst/>
          </a:prstGeom>
          <a:noFill/>
          <a:ln w="9525">
            <a:noFill/>
            <a:miter lim="800000"/>
            <a:headEnd/>
            <a:tailEnd/>
          </a:ln>
        </p:spPr>
        <p:txBody>
          <a:bodyPr wrap="none">
            <a:spAutoFit/>
          </a:bodyPr>
          <a:lstStyle/>
          <a:p>
            <a:r>
              <a:rPr lang="en-US" dirty="0">
                <a:latin typeface="Comic Sans MS" pitchFamily="66" charset="0"/>
              </a:rPr>
              <a:t>What about a ball rolling up a hill?</a:t>
            </a:r>
          </a:p>
        </p:txBody>
      </p:sp>
      <p:grpSp>
        <p:nvGrpSpPr>
          <p:cNvPr id="21" name="Group 80"/>
          <p:cNvGrpSpPr>
            <a:grpSpLocks/>
          </p:cNvGrpSpPr>
          <p:nvPr/>
        </p:nvGrpSpPr>
        <p:grpSpPr bwMode="auto">
          <a:xfrm>
            <a:off x="5257800" y="2209800"/>
            <a:ext cx="2371725" cy="3298825"/>
            <a:chOff x="3408" y="1584"/>
            <a:chExt cx="1494" cy="2078"/>
          </a:xfrm>
        </p:grpSpPr>
        <p:pic>
          <p:nvPicPr>
            <p:cNvPr id="11272" name="Picture 78" descr="Newtons%20Cradle%20new"/>
            <p:cNvPicPr>
              <a:picLocks noChangeAspect="1" noChangeArrowheads="1"/>
            </p:cNvPicPr>
            <p:nvPr/>
          </p:nvPicPr>
          <p:blipFill>
            <a:blip r:embed="rId3" cstate="print"/>
            <a:srcRect/>
            <a:stretch>
              <a:fillRect/>
            </a:stretch>
          </p:blipFill>
          <p:spPr bwMode="auto">
            <a:xfrm>
              <a:off x="3408" y="1584"/>
              <a:ext cx="1494" cy="1632"/>
            </a:xfrm>
            <a:prstGeom prst="rect">
              <a:avLst/>
            </a:prstGeom>
            <a:noFill/>
            <a:ln w="9525">
              <a:noFill/>
              <a:miter lim="800000"/>
              <a:headEnd/>
              <a:tailEnd/>
            </a:ln>
          </p:spPr>
        </p:pic>
        <p:sp>
          <p:nvSpPr>
            <p:cNvPr id="11273" name="Rectangle 79"/>
            <p:cNvSpPr>
              <a:spLocks noChangeArrowheads="1"/>
            </p:cNvSpPr>
            <p:nvPr/>
          </p:nvSpPr>
          <p:spPr bwMode="auto">
            <a:xfrm>
              <a:off x="3593" y="3216"/>
              <a:ext cx="1142" cy="446"/>
            </a:xfrm>
            <a:prstGeom prst="rect">
              <a:avLst/>
            </a:prstGeom>
            <a:noFill/>
            <a:ln w="9525">
              <a:noFill/>
              <a:miter lim="800000"/>
              <a:headEnd/>
              <a:tailEnd/>
            </a:ln>
          </p:spPr>
          <p:txBody>
            <a:bodyPr wrap="none">
              <a:spAutoFit/>
            </a:bodyPr>
            <a:lstStyle/>
            <a:p>
              <a:pPr algn="ctr"/>
              <a:r>
                <a:rPr lang="en-US" sz="2000">
                  <a:latin typeface="Comic Sans MS" pitchFamily="66" charset="0"/>
                </a:rPr>
                <a:t>½ mv</a:t>
              </a:r>
              <a:r>
                <a:rPr lang="en-US" sz="2000" baseline="30000">
                  <a:latin typeface="Comic Sans MS" pitchFamily="66" charset="0"/>
                </a:rPr>
                <a:t>2</a:t>
              </a:r>
              <a:r>
                <a:rPr lang="en-US" sz="2000">
                  <a:latin typeface="Comic Sans MS" pitchFamily="66" charset="0"/>
                </a:rPr>
                <a:t> = ½ mv</a:t>
              </a:r>
              <a:r>
                <a:rPr lang="en-US" sz="2000" baseline="30000">
                  <a:latin typeface="Comic Sans MS" pitchFamily="66" charset="0"/>
                </a:rPr>
                <a:t>2</a:t>
              </a:r>
            </a:p>
            <a:p>
              <a:pPr algn="ctr"/>
              <a:r>
                <a:rPr lang="en-US" sz="2000">
                  <a:latin typeface="Comic Sans MS" pitchFamily="66" charset="0"/>
                </a:rPr>
                <a:t>mv = mv</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0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nvPr>
        </p:nvGraphicFramePr>
        <p:xfrm>
          <a:off x="152400" y="0"/>
          <a:ext cx="8875216" cy="6858000"/>
        </p:xfrm>
        <a:graphic>
          <a:graphicData uri="http://schemas.openxmlformats.org/presentationml/2006/ole">
            <mc:AlternateContent xmlns:mc="http://schemas.openxmlformats.org/markup-compatibility/2006">
              <mc:Choice xmlns:v="urn:schemas-microsoft-com:vml" Requires="v">
                <p:oleObj spid="_x0000_s160793" name="Acrobat Document" r:id="rId4" imgW="7543732" imgH="5829300" progId="AcroExch.Document.7">
                  <p:embed/>
                </p:oleObj>
              </mc:Choice>
              <mc:Fallback>
                <p:oleObj name="Acrobat Document" r:id="rId4" imgW="7543732" imgH="5829300" progId="AcroExch.Document.7">
                  <p:embed/>
                  <p:pic>
                    <p:nvPicPr>
                      <p:cNvPr id="0" name="Content Placehold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0"/>
                        <a:ext cx="8875216"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All Motion is relative</a:t>
            </a:r>
          </a:p>
        </p:txBody>
      </p:sp>
      <p:sp>
        <p:nvSpPr>
          <p:cNvPr id="62467" name="Rectangle 3"/>
          <p:cNvSpPr>
            <a:spLocks noGrp="1" noChangeArrowheads="1"/>
          </p:cNvSpPr>
          <p:nvPr>
            <p:ph type="body" idx="1"/>
          </p:nvPr>
        </p:nvSpPr>
        <p:spPr>
          <a:xfrm>
            <a:off x="381000" y="1371600"/>
            <a:ext cx="4572000" cy="5029200"/>
          </a:xfrm>
        </p:spPr>
        <p:txBody>
          <a:bodyPr/>
          <a:lstStyle/>
          <a:p>
            <a:pPr>
              <a:lnSpc>
                <a:spcPct val="90000"/>
              </a:lnSpc>
            </a:pPr>
            <a:r>
              <a:rPr lang="en-US" sz="2100" dirty="0"/>
              <a:t>We must define a reference frame in which to measure the motion.</a:t>
            </a:r>
          </a:p>
          <a:p>
            <a:pPr>
              <a:lnSpc>
                <a:spcPct val="90000"/>
              </a:lnSpc>
            </a:pPr>
            <a:r>
              <a:rPr lang="en-US" sz="2100" dirty="0"/>
              <a:t>The idea that all motion is determined relative to its reference frame is called “relativity</a:t>
            </a:r>
            <a:r>
              <a:rPr lang="en-US" sz="2100" dirty="0" smtClean="0"/>
              <a:t>”</a:t>
            </a:r>
            <a:endParaRPr lang="en-US" sz="2100" dirty="0"/>
          </a:p>
        </p:txBody>
      </p:sp>
      <p:graphicFrame>
        <p:nvGraphicFramePr>
          <p:cNvPr id="62469" name="Object 5"/>
          <p:cNvGraphicFramePr>
            <a:graphicFrameLocks noChangeAspect="1"/>
          </p:cNvGraphicFramePr>
          <p:nvPr/>
        </p:nvGraphicFramePr>
        <p:xfrm>
          <a:off x="5287963" y="1371600"/>
          <a:ext cx="2865437" cy="5334000"/>
        </p:xfrm>
        <a:graphic>
          <a:graphicData uri="http://schemas.openxmlformats.org/presentationml/2006/ole">
            <mc:AlternateContent xmlns:mc="http://schemas.openxmlformats.org/markup-compatibility/2006">
              <mc:Choice xmlns:v="urn:schemas-microsoft-com:vml" Requires="v">
                <p:oleObj spid="_x0000_s62496" name="PHOTO-PAINT" r:id="rId4" imgW="2557061" imgH="4760582" progId="">
                  <p:embed/>
                </p:oleObj>
              </mc:Choice>
              <mc:Fallback>
                <p:oleObj name="PHOTO-PAINT" r:id="rId4" imgW="2557061" imgH="4760582" progId="">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1371600"/>
                        <a:ext cx="286543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6019800" y="3059668"/>
            <a:ext cx="2133918" cy="369332"/>
          </a:xfrm>
          <a:prstGeom prst="rect">
            <a:avLst/>
          </a:prstGeom>
          <a:noFill/>
        </p:spPr>
        <p:txBody>
          <a:bodyPr wrap="none" rtlCol="0">
            <a:spAutoFit/>
          </a:bodyPr>
          <a:lstStyle/>
          <a:p>
            <a:r>
              <a:rPr lang="en-US" dirty="0" smtClean="0"/>
              <a:t>100,000 light years</a:t>
            </a:r>
            <a:endParaRPr lang="en-US" dirty="0"/>
          </a:p>
        </p:txBody>
      </p:sp>
      <p:sp>
        <p:nvSpPr>
          <p:cNvPr id="6" name="TextBox 5"/>
          <p:cNvSpPr txBox="1"/>
          <p:nvPr/>
        </p:nvSpPr>
        <p:spPr>
          <a:xfrm>
            <a:off x="5791200" y="457200"/>
            <a:ext cx="2646878" cy="646331"/>
          </a:xfrm>
          <a:prstGeom prst="rect">
            <a:avLst/>
          </a:prstGeom>
          <a:noFill/>
        </p:spPr>
        <p:txBody>
          <a:bodyPr wrap="none" rtlCol="0">
            <a:spAutoFit/>
          </a:bodyPr>
          <a:lstStyle/>
          <a:p>
            <a:r>
              <a:rPr lang="en-US" dirty="0" smtClean="0"/>
              <a:t>2,500,000 light years to </a:t>
            </a:r>
          </a:p>
          <a:p>
            <a:r>
              <a:rPr lang="en-US" b="1" dirty="0" smtClean="0"/>
              <a:t>Andromeda Galaxy</a:t>
            </a:r>
            <a:endParaRPr lang="en-US" dirty="0"/>
          </a:p>
        </p:txBody>
      </p:sp>
      <p:sp>
        <p:nvSpPr>
          <p:cNvPr id="7" name="TextBox 6"/>
          <p:cNvSpPr txBox="1"/>
          <p:nvPr/>
        </p:nvSpPr>
        <p:spPr>
          <a:xfrm>
            <a:off x="2667000" y="5410200"/>
            <a:ext cx="2133918" cy="923330"/>
          </a:xfrm>
          <a:prstGeom prst="rect">
            <a:avLst/>
          </a:prstGeom>
          <a:noFill/>
        </p:spPr>
        <p:txBody>
          <a:bodyPr wrap="none" rtlCol="0">
            <a:spAutoFit/>
          </a:bodyPr>
          <a:lstStyle/>
          <a:p>
            <a:r>
              <a:rPr lang="en-US" dirty="0" smtClean="0"/>
              <a:t>.000015 light years</a:t>
            </a:r>
          </a:p>
          <a:p>
            <a:pPr algn="ctr"/>
            <a:r>
              <a:rPr lang="en-US" dirty="0" smtClean="0"/>
              <a:t>Or</a:t>
            </a:r>
          </a:p>
          <a:p>
            <a:r>
              <a:rPr lang="en-US" dirty="0" smtClean="0"/>
              <a:t>7.884 light minutes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solidFill>
                  <a:schemeClr val="tx1"/>
                </a:solidFill>
              </a:rPr>
              <a:t>Gravitational Potential Energy</a:t>
            </a:r>
          </a:p>
        </p:txBody>
      </p:sp>
      <p:sp>
        <p:nvSpPr>
          <p:cNvPr id="12291" name="Rectangle 3"/>
          <p:cNvSpPr>
            <a:spLocks noGrp="1" noChangeArrowheads="1"/>
          </p:cNvSpPr>
          <p:nvPr>
            <p:ph type="body" idx="1"/>
          </p:nvPr>
        </p:nvSpPr>
        <p:spPr>
          <a:xfrm>
            <a:off x="381000" y="1371600"/>
            <a:ext cx="8382000" cy="4191000"/>
          </a:xfrm>
        </p:spPr>
        <p:txBody>
          <a:bodyPr/>
          <a:lstStyle/>
          <a:p>
            <a:pPr eaLnBrk="1" hangingPunct="1"/>
            <a:r>
              <a:rPr lang="en-US" sz="2500" smtClean="0">
                <a:solidFill>
                  <a:schemeClr val="tx1"/>
                </a:solidFill>
              </a:rPr>
              <a:t>energy associated with the </a:t>
            </a:r>
            <a:r>
              <a:rPr lang="en-US" sz="2500" u="sng" smtClean="0">
                <a:solidFill>
                  <a:schemeClr val="tx1"/>
                </a:solidFill>
              </a:rPr>
              <a:t>height</a:t>
            </a:r>
            <a:r>
              <a:rPr lang="en-US" sz="2500" smtClean="0">
                <a:solidFill>
                  <a:schemeClr val="tx1"/>
                </a:solidFill>
              </a:rPr>
              <a:t> of an object</a:t>
            </a:r>
          </a:p>
          <a:p>
            <a:pPr eaLnBrk="1" hangingPunct="1"/>
            <a:r>
              <a:rPr lang="en-US" sz="2500" smtClean="0">
                <a:solidFill>
                  <a:schemeClr val="tx1"/>
                </a:solidFill>
              </a:rPr>
              <a:t>gravitational potential energy = (weight) x (height)</a:t>
            </a:r>
          </a:p>
          <a:p>
            <a:pPr eaLnBrk="1" hangingPunct="1"/>
            <a:r>
              <a:rPr lang="en-US" sz="2600" smtClean="0">
                <a:solidFill>
                  <a:schemeClr val="tx1"/>
                </a:solidFill>
              </a:rPr>
              <a:t>Examples</a:t>
            </a:r>
          </a:p>
          <a:p>
            <a:pPr lvl="1" eaLnBrk="1" hangingPunct="1"/>
            <a:r>
              <a:rPr lang="en-US" sz="2200" smtClean="0">
                <a:solidFill>
                  <a:schemeClr val="tx1"/>
                </a:solidFill>
              </a:rPr>
              <a:t>Balls rolling on tracks (energy transfers from potential to kinetic)</a:t>
            </a:r>
          </a:p>
          <a:p>
            <a:pPr lvl="1" eaLnBrk="1" hangingPunct="1"/>
            <a:r>
              <a:rPr lang="en-US" sz="2200" smtClean="0">
                <a:solidFill>
                  <a:schemeClr val="tx1"/>
                </a:solidFill>
              </a:rPr>
              <a:t>Pendulum</a:t>
            </a:r>
          </a:p>
          <a:p>
            <a:pPr lvl="1" eaLnBrk="1" hangingPunct="1"/>
            <a:r>
              <a:rPr lang="en-US" sz="2200" smtClean="0">
                <a:solidFill>
                  <a:schemeClr val="tx1"/>
                </a:solidFill>
              </a:rPr>
              <a:t>Ski Jump</a:t>
            </a:r>
          </a:p>
          <a:p>
            <a:pPr lvl="1" eaLnBrk="1" hangingPunct="1"/>
            <a:r>
              <a:rPr lang="en-US" sz="2200" smtClean="0">
                <a:solidFill>
                  <a:schemeClr val="tx1"/>
                </a:solidFill>
              </a:rPr>
              <a:t>Bouncing ball</a:t>
            </a:r>
          </a:p>
          <a:p>
            <a:pPr lvl="1" eaLnBrk="1" hangingPunct="1"/>
            <a:endParaRPr lang="en-US" sz="2200" smtClean="0">
              <a:solidFill>
                <a:schemeClr val="tx1"/>
              </a:solidFill>
            </a:endParaRPr>
          </a:p>
        </p:txBody>
      </p:sp>
      <p:pic>
        <p:nvPicPr>
          <p:cNvPr id="49161" name="Picture 9" descr="ski_jump"/>
          <p:cNvPicPr>
            <a:picLocks noChangeAspect="1" noChangeArrowheads="1"/>
          </p:cNvPicPr>
          <p:nvPr/>
        </p:nvPicPr>
        <p:blipFill>
          <a:blip r:embed="rId3" cstate="print"/>
          <a:srcRect/>
          <a:stretch>
            <a:fillRect/>
          </a:stretch>
        </p:blipFill>
        <p:spPr bwMode="auto">
          <a:xfrm>
            <a:off x="5867400" y="3276600"/>
            <a:ext cx="2057400" cy="1543050"/>
          </a:xfrm>
          <a:prstGeom prst="rect">
            <a:avLst/>
          </a:prstGeom>
          <a:ln>
            <a:noFill/>
          </a:ln>
          <a:effectLst>
            <a:outerShdw blurRad="292100" dist="139700" dir="2700000" algn="tl" rotWithShape="0">
              <a:srgbClr val="333333">
                <a:alpha val="65000"/>
              </a:srgbClr>
            </a:outerShdw>
          </a:effectLst>
        </p:spPr>
      </p:pic>
      <p:pic>
        <p:nvPicPr>
          <p:cNvPr id="49165" name="Picture 13" descr="http://www.johnkellyphoto.com/images/wintersports/SkiJumper-m.jpg"/>
          <p:cNvPicPr>
            <a:picLocks noChangeAspect="1" noChangeArrowheads="1"/>
          </p:cNvPicPr>
          <p:nvPr/>
        </p:nvPicPr>
        <p:blipFill>
          <a:blip r:embed="rId4" cstate="print"/>
          <a:srcRect l="2000" t="2000" r="2000" b="34000"/>
          <a:stretch>
            <a:fillRect/>
          </a:stretch>
        </p:blipFill>
        <p:spPr bwMode="auto">
          <a:xfrm>
            <a:off x="3429000" y="3352800"/>
            <a:ext cx="2171700" cy="1447800"/>
          </a:xfrm>
          <a:prstGeom prst="rect">
            <a:avLst/>
          </a:prstGeom>
          <a:ln>
            <a:noFill/>
          </a:ln>
          <a:effectLst>
            <a:outerShdw blurRad="292100" dist="139700" dir="2700000" algn="tl" rotWithShape="0">
              <a:srgbClr val="333333">
                <a:alpha val="65000"/>
              </a:srgbClr>
            </a:outerShdw>
          </a:effectLst>
        </p:spPr>
      </p:pic>
      <p:sp>
        <p:nvSpPr>
          <p:cNvPr id="6" name="TextBox 5">
            <a:hlinkClick r:id="rId5"/>
          </p:cNvPr>
          <p:cNvSpPr txBox="1"/>
          <p:nvPr/>
        </p:nvSpPr>
        <p:spPr>
          <a:xfrm>
            <a:off x="990600" y="5410200"/>
            <a:ext cx="6866047" cy="369332"/>
          </a:xfrm>
          <a:prstGeom prst="rect">
            <a:avLst/>
          </a:prstGeom>
          <a:noFill/>
        </p:spPr>
        <p:txBody>
          <a:bodyPr wrap="none" rtlCol="0">
            <a:spAutoFit/>
          </a:bodyPr>
          <a:lstStyle/>
          <a:p>
            <a:r>
              <a:rPr lang="en-US" dirty="0" smtClean="0">
                <a:hlinkClick r:id="rId5"/>
              </a:rPr>
              <a:t>http://www.youtube.com/watch?v=bHBN7Cds07I&amp;feature=related</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000" dirty="0" smtClean="0">
                <a:solidFill>
                  <a:schemeClr val="tx1"/>
                </a:solidFill>
              </a:rPr>
              <a:t>In physics, the word “work” has precise meaning that is somewhat different than you may be used to.</a:t>
            </a:r>
          </a:p>
        </p:txBody>
      </p:sp>
      <p:sp>
        <p:nvSpPr>
          <p:cNvPr id="13315" name="Rectangle 3"/>
          <p:cNvSpPr>
            <a:spLocks noGrp="1" noChangeArrowheads="1"/>
          </p:cNvSpPr>
          <p:nvPr>
            <p:ph type="body" idx="1"/>
          </p:nvPr>
        </p:nvSpPr>
        <p:spPr>
          <a:xfrm>
            <a:off x="381000" y="1371600"/>
            <a:ext cx="8382000" cy="2743200"/>
          </a:xfrm>
        </p:spPr>
        <p:txBody>
          <a:bodyPr/>
          <a:lstStyle/>
          <a:p>
            <a:pPr eaLnBrk="1" hangingPunct="1">
              <a:lnSpc>
                <a:spcPct val="90000"/>
              </a:lnSpc>
              <a:buFont typeface="Wingdings" pitchFamily="2" charset="2"/>
              <a:buNone/>
            </a:pPr>
            <a:endParaRPr lang="en-US" sz="2100" dirty="0" smtClean="0">
              <a:solidFill>
                <a:schemeClr val="tx1"/>
              </a:solidFill>
            </a:endParaRPr>
          </a:p>
          <a:p>
            <a:pPr algn="ctr" eaLnBrk="1" hangingPunct="1">
              <a:lnSpc>
                <a:spcPct val="90000"/>
              </a:lnSpc>
              <a:buFont typeface="Wingdings" pitchFamily="2" charset="2"/>
              <a:buNone/>
            </a:pPr>
            <a:r>
              <a:rPr lang="en-US" sz="2100" dirty="0" smtClean="0">
                <a:solidFill>
                  <a:schemeClr val="tx1"/>
                </a:solidFill>
              </a:rPr>
              <a:t>Work = (force) x (distance parallel to force)</a:t>
            </a:r>
          </a:p>
          <a:p>
            <a:pPr eaLnBrk="1" hangingPunct="1">
              <a:lnSpc>
                <a:spcPct val="90000"/>
              </a:lnSpc>
              <a:buFont typeface="Wingdings" pitchFamily="2" charset="2"/>
              <a:buNone/>
            </a:pPr>
            <a:endParaRPr lang="en-US" sz="2100" dirty="0" smtClean="0">
              <a:solidFill>
                <a:schemeClr val="tx1"/>
              </a:solidFill>
            </a:endParaRPr>
          </a:p>
          <a:p>
            <a:pPr eaLnBrk="1" hangingPunct="1">
              <a:lnSpc>
                <a:spcPct val="90000"/>
              </a:lnSpc>
            </a:pPr>
            <a:r>
              <a:rPr lang="en-US" sz="2100" dirty="0" smtClean="0">
                <a:solidFill>
                  <a:schemeClr val="tx1"/>
                </a:solidFill>
              </a:rPr>
              <a:t>For work to be done in the physics sense, a force must be applied and the object must have some motion parallel to the force</a:t>
            </a:r>
          </a:p>
          <a:p>
            <a:pPr eaLnBrk="1" hangingPunct="1">
              <a:lnSpc>
                <a:spcPct val="90000"/>
              </a:lnSpc>
            </a:pPr>
            <a:r>
              <a:rPr lang="en-US" sz="2100" dirty="0" smtClean="0">
                <a:solidFill>
                  <a:schemeClr val="tx1"/>
                </a:solidFill>
              </a:rPr>
              <a:t>Work is a method of </a:t>
            </a:r>
            <a:r>
              <a:rPr lang="en-US" sz="2100" b="1" dirty="0" smtClean="0">
                <a:solidFill>
                  <a:schemeClr val="tx1"/>
                </a:solidFill>
              </a:rPr>
              <a:t>transferring</a:t>
            </a:r>
            <a:r>
              <a:rPr lang="en-US" sz="2100" dirty="0" smtClean="0">
                <a:solidFill>
                  <a:schemeClr val="tx1"/>
                </a:solidFill>
              </a:rPr>
              <a:t> energy, it is not a form of energy itself.</a:t>
            </a:r>
          </a:p>
        </p:txBody>
      </p:sp>
      <p:pic>
        <p:nvPicPr>
          <p:cNvPr id="62471" name="Picture 7" descr="DSCN2896"/>
          <p:cNvPicPr>
            <a:picLocks noChangeAspect="1" noChangeArrowheads="1"/>
          </p:cNvPicPr>
          <p:nvPr/>
        </p:nvPicPr>
        <p:blipFill>
          <a:blip r:embed="rId3" cstate="print"/>
          <a:srcRect/>
          <a:stretch>
            <a:fillRect/>
          </a:stretch>
        </p:blipFill>
        <p:spPr bwMode="auto">
          <a:xfrm>
            <a:off x="6248400" y="4038600"/>
            <a:ext cx="1908175" cy="251460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3886200" y="4038600"/>
            <a:ext cx="1828800" cy="2495550"/>
          </a:xfrm>
          <a:prstGeom prst="rect">
            <a:avLst/>
          </a:prstGeom>
          <a:noFill/>
          <a:ln w="9525">
            <a:noFill/>
            <a:miter lim="800000"/>
            <a:headEnd/>
            <a:tailEnd/>
          </a:ln>
        </p:spPr>
      </p:pic>
      <p:sp>
        <p:nvSpPr>
          <p:cNvPr id="6" name="Up Arrow 5"/>
          <p:cNvSpPr/>
          <p:nvPr/>
        </p:nvSpPr>
        <p:spPr>
          <a:xfrm>
            <a:off x="3048000" y="4114800"/>
            <a:ext cx="304800" cy="121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Up Arrow 6"/>
          <p:cNvSpPr/>
          <p:nvPr/>
        </p:nvSpPr>
        <p:spPr>
          <a:xfrm flipV="1">
            <a:off x="3048000" y="5486400"/>
            <a:ext cx="3048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1066800" y="4648200"/>
            <a:ext cx="1620957" cy="369332"/>
          </a:xfrm>
          <a:prstGeom prst="rect">
            <a:avLst/>
          </a:prstGeom>
          <a:noFill/>
        </p:spPr>
        <p:txBody>
          <a:bodyPr wrap="none" rtlCol="0">
            <a:spAutoFit/>
          </a:bodyPr>
          <a:lstStyle/>
          <a:p>
            <a:r>
              <a:rPr lang="en-US" dirty="0" smtClean="0"/>
              <a:t>He pushed up</a:t>
            </a:r>
            <a:endParaRPr lang="en-US" dirty="0"/>
          </a:p>
        </p:txBody>
      </p:sp>
      <p:sp>
        <p:nvSpPr>
          <p:cNvPr id="9" name="TextBox 8"/>
          <p:cNvSpPr txBox="1"/>
          <p:nvPr/>
        </p:nvSpPr>
        <p:spPr>
          <a:xfrm>
            <a:off x="533400" y="5638800"/>
            <a:ext cx="2351926" cy="369332"/>
          </a:xfrm>
          <a:prstGeom prst="rect">
            <a:avLst/>
          </a:prstGeom>
          <a:noFill/>
        </p:spPr>
        <p:txBody>
          <a:bodyPr wrap="none" rtlCol="0">
            <a:spAutoFit/>
          </a:bodyPr>
          <a:lstStyle/>
          <a:p>
            <a:r>
              <a:rPr lang="en-US" dirty="0" smtClean="0"/>
              <a:t>Gravity pushed down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000" dirty="0" smtClean="0">
                <a:solidFill>
                  <a:schemeClr val="tx1"/>
                </a:solidFill>
              </a:rPr>
              <a:t>Equal and opposite work</a:t>
            </a:r>
          </a:p>
        </p:txBody>
      </p:sp>
      <p:sp>
        <p:nvSpPr>
          <p:cNvPr id="13315" name="Rectangle 3"/>
          <p:cNvSpPr>
            <a:spLocks noGrp="1" noChangeArrowheads="1"/>
          </p:cNvSpPr>
          <p:nvPr>
            <p:ph type="body" idx="1"/>
          </p:nvPr>
        </p:nvSpPr>
        <p:spPr>
          <a:xfrm>
            <a:off x="381000" y="1371600"/>
            <a:ext cx="8382000" cy="838200"/>
          </a:xfrm>
        </p:spPr>
        <p:txBody>
          <a:bodyPr/>
          <a:lstStyle/>
          <a:p>
            <a:pPr eaLnBrk="1" hangingPunct="1">
              <a:lnSpc>
                <a:spcPct val="90000"/>
              </a:lnSpc>
              <a:buFont typeface="Wingdings" pitchFamily="2" charset="2"/>
              <a:buNone/>
            </a:pPr>
            <a:endParaRPr lang="en-US" sz="2100" dirty="0" smtClean="0">
              <a:solidFill>
                <a:schemeClr val="tx1"/>
              </a:solidFill>
            </a:endParaRPr>
          </a:p>
          <a:p>
            <a:pPr algn="ctr" eaLnBrk="1" hangingPunct="1">
              <a:lnSpc>
                <a:spcPct val="90000"/>
              </a:lnSpc>
              <a:buFont typeface="Wingdings" pitchFamily="2" charset="2"/>
              <a:buNone/>
            </a:pPr>
            <a:r>
              <a:rPr lang="en-US" sz="2100" dirty="0" smtClean="0">
                <a:solidFill>
                  <a:schemeClr val="tx1"/>
                </a:solidFill>
              </a:rPr>
              <a:t>Work = F*d</a:t>
            </a:r>
          </a:p>
        </p:txBody>
      </p:sp>
      <p:pic>
        <p:nvPicPr>
          <p:cNvPr id="1026" name="Picture 2"/>
          <p:cNvPicPr>
            <a:picLocks noChangeAspect="1" noChangeArrowheads="1"/>
          </p:cNvPicPr>
          <p:nvPr/>
        </p:nvPicPr>
        <p:blipFill>
          <a:blip r:embed="rId3" cstate="print"/>
          <a:srcRect/>
          <a:stretch>
            <a:fillRect/>
          </a:stretch>
        </p:blipFill>
        <p:spPr bwMode="auto">
          <a:xfrm>
            <a:off x="6400800" y="2590800"/>
            <a:ext cx="1828800" cy="2495550"/>
          </a:xfrm>
          <a:prstGeom prst="rect">
            <a:avLst/>
          </a:prstGeom>
          <a:noFill/>
          <a:ln w="9525">
            <a:noFill/>
            <a:miter lim="800000"/>
            <a:headEnd/>
            <a:tailEnd/>
          </a:ln>
        </p:spPr>
      </p:pic>
      <p:sp>
        <p:nvSpPr>
          <p:cNvPr id="6" name="Up Arrow 5"/>
          <p:cNvSpPr/>
          <p:nvPr/>
        </p:nvSpPr>
        <p:spPr>
          <a:xfrm>
            <a:off x="2971800" y="2590800"/>
            <a:ext cx="304800" cy="121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Up Arrow 6"/>
          <p:cNvSpPr/>
          <p:nvPr/>
        </p:nvSpPr>
        <p:spPr>
          <a:xfrm flipV="1">
            <a:off x="2971800" y="3962400"/>
            <a:ext cx="304800"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990600" y="3124200"/>
            <a:ext cx="1903085" cy="369332"/>
          </a:xfrm>
          <a:prstGeom prst="rect">
            <a:avLst/>
          </a:prstGeom>
          <a:noFill/>
        </p:spPr>
        <p:txBody>
          <a:bodyPr wrap="none" rtlCol="0">
            <a:spAutoFit/>
          </a:bodyPr>
          <a:lstStyle/>
          <a:p>
            <a:r>
              <a:rPr lang="en-US" dirty="0" smtClean="0"/>
              <a:t>He is pushing up</a:t>
            </a:r>
            <a:endParaRPr lang="en-US" dirty="0"/>
          </a:p>
        </p:txBody>
      </p:sp>
      <p:sp>
        <p:nvSpPr>
          <p:cNvPr id="9" name="TextBox 8"/>
          <p:cNvSpPr txBox="1"/>
          <p:nvPr/>
        </p:nvSpPr>
        <p:spPr>
          <a:xfrm>
            <a:off x="457200" y="4114800"/>
            <a:ext cx="2634054" cy="369332"/>
          </a:xfrm>
          <a:prstGeom prst="rect">
            <a:avLst/>
          </a:prstGeom>
          <a:noFill/>
        </p:spPr>
        <p:txBody>
          <a:bodyPr wrap="none" rtlCol="0">
            <a:spAutoFit/>
          </a:bodyPr>
          <a:lstStyle/>
          <a:p>
            <a:r>
              <a:rPr lang="en-US" dirty="0" smtClean="0"/>
              <a:t>Gravity is pushing down</a:t>
            </a:r>
            <a:endParaRPr lang="en-US" dirty="0"/>
          </a:p>
        </p:txBody>
      </p:sp>
      <p:sp>
        <p:nvSpPr>
          <p:cNvPr id="10" name="Up Arrow 9"/>
          <p:cNvSpPr/>
          <p:nvPr/>
        </p:nvSpPr>
        <p:spPr>
          <a:xfrm>
            <a:off x="5638800" y="2590800"/>
            <a:ext cx="304800" cy="121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581400" y="2819400"/>
            <a:ext cx="1905000" cy="646331"/>
          </a:xfrm>
          <a:prstGeom prst="rect">
            <a:avLst/>
          </a:prstGeom>
          <a:noFill/>
        </p:spPr>
        <p:txBody>
          <a:bodyPr wrap="square" rtlCol="0">
            <a:spAutoFit/>
          </a:bodyPr>
          <a:lstStyle/>
          <a:p>
            <a:r>
              <a:rPr lang="en-US" dirty="0" smtClean="0"/>
              <a:t>The distance it moved was up.</a:t>
            </a:r>
            <a:endParaRPr lang="en-US" dirty="0"/>
          </a:p>
        </p:txBody>
      </p:sp>
      <p:sp>
        <p:nvSpPr>
          <p:cNvPr id="13" name="TextBox 12"/>
          <p:cNvSpPr txBox="1"/>
          <p:nvPr/>
        </p:nvSpPr>
        <p:spPr>
          <a:xfrm>
            <a:off x="266700" y="5257800"/>
            <a:ext cx="8534400" cy="830997"/>
          </a:xfrm>
          <a:prstGeom prst="rect">
            <a:avLst/>
          </a:prstGeom>
          <a:noFill/>
        </p:spPr>
        <p:txBody>
          <a:bodyPr wrap="square" rtlCol="0">
            <a:spAutoFit/>
          </a:bodyPr>
          <a:lstStyle/>
          <a:p>
            <a:r>
              <a:rPr lang="en-US" sz="2400" dirty="0" smtClean="0"/>
              <a:t>Therefore, he did positive work on the weight while gravity did negative work on the weight.  If he drops it, what happens?</a:t>
            </a:r>
            <a:endParaRPr lang="en-US" sz="2400" dirty="0"/>
          </a:p>
        </p:txBody>
      </p:sp>
      <p:sp>
        <p:nvSpPr>
          <p:cNvPr id="14" name="Rectangle 13"/>
          <p:cNvSpPr/>
          <p:nvPr/>
        </p:nvSpPr>
        <p:spPr>
          <a:xfrm>
            <a:off x="6870877" y="1637763"/>
            <a:ext cx="888643" cy="837127"/>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lIns="90488" tIns="44450" rIns="90488" bIns="44450" anchor="ctr"/>
          <a:lstStyle/>
          <a:p>
            <a:pPr eaLnBrk="1" hangingPunct="1"/>
            <a:r>
              <a:rPr lang="en-US" smtClean="0">
                <a:solidFill>
                  <a:schemeClr val="tx1"/>
                </a:solidFill>
              </a:rPr>
              <a:t>Thermal Energy</a:t>
            </a:r>
          </a:p>
        </p:txBody>
      </p:sp>
      <p:sp>
        <p:nvSpPr>
          <p:cNvPr id="16387" name="Rectangle 3"/>
          <p:cNvSpPr>
            <a:spLocks noGrp="1" noChangeArrowheads="1"/>
          </p:cNvSpPr>
          <p:nvPr>
            <p:ph type="body" idx="1"/>
          </p:nvPr>
        </p:nvSpPr>
        <p:spPr>
          <a:xfrm>
            <a:off x="381000" y="1371600"/>
            <a:ext cx="4876800" cy="5181600"/>
          </a:xfrm>
          <a:noFill/>
        </p:spPr>
        <p:txBody>
          <a:bodyPr lIns="90488" tIns="44450" rIns="90488" bIns="44450"/>
          <a:lstStyle/>
          <a:p>
            <a:pPr eaLnBrk="1" hangingPunct="1">
              <a:lnSpc>
                <a:spcPct val="80000"/>
              </a:lnSpc>
              <a:buFont typeface="Wingdings" pitchFamily="2" charset="2"/>
              <a:buNone/>
            </a:pPr>
            <a:r>
              <a:rPr lang="en-US" sz="2600" dirty="0" smtClean="0">
                <a:solidFill>
                  <a:schemeClr val="tx1"/>
                </a:solidFill>
              </a:rPr>
              <a:t>Internal energy associated with kinetic energy of individual particles.</a:t>
            </a:r>
          </a:p>
          <a:p>
            <a:pPr eaLnBrk="1" hangingPunct="1">
              <a:lnSpc>
                <a:spcPct val="80000"/>
              </a:lnSpc>
            </a:pPr>
            <a:r>
              <a:rPr lang="en-US" sz="2600" dirty="0" smtClean="0">
                <a:solidFill>
                  <a:schemeClr val="tx1"/>
                </a:solidFill>
              </a:rPr>
              <a:t>Related to temperature (average KE of atoms and molecules)</a:t>
            </a:r>
          </a:p>
          <a:p>
            <a:pPr eaLnBrk="1" hangingPunct="1">
              <a:lnSpc>
                <a:spcPct val="80000"/>
              </a:lnSpc>
            </a:pPr>
            <a:r>
              <a:rPr lang="en-US" sz="2600" dirty="0" smtClean="0">
                <a:solidFill>
                  <a:schemeClr val="tx1"/>
                </a:solidFill>
              </a:rPr>
              <a:t>A warm object has more internal energy than when it is cold</a:t>
            </a:r>
          </a:p>
          <a:p>
            <a:pPr eaLnBrk="1" hangingPunct="1">
              <a:lnSpc>
                <a:spcPct val="80000"/>
              </a:lnSpc>
            </a:pPr>
            <a:r>
              <a:rPr lang="en-US" sz="2600" dirty="0" smtClean="0">
                <a:solidFill>
                  <a:schemeClr val="tx1"/>
                </a:solidFill>
              </a:rPr>
              <a:t>Two objects at the same temperature may have different amounts of thermal energy, why?</a:t>
            </a:r>
          </a:p>
          <a:p>
            <a:pPr lvl="1" eaLnBrk="1" hangingPunct="1">
              <a:lnSpc>
                <a:spcPct val="80000"/>
              </a:lnSpc>
            </a:pPr>
            <a:r>
              <a:rPr lang="en-US" sz="2200" dirty="0" smtClean="0">
                <a:solidFill>
                  <a:schemeClr val="tx1"/>
                </a:solidFill>
              </a:rPr>
              <a:t>water 1 cal/</a:t>
            </a:r>
            <a:r>
              <a:rPr lang="en-US" sz="2200" dirty="0" err="1" smtClean="0">
                <a:solidFill>
                  <a:schemeClr val="tx1"/>
                </a:solidFill>
              </a:rPr>
              <a:t>g</a:t>
            </a:r>
            <a:r>
              <a:rPr lang="en-US" sz="2200" baseline="30000" dirty="0" err="1" smtClean="0">
                <a:solidFill>
                  <a:schemeClr val="tx1"/>
                </a:solidFill>
              </a:rPr>
              <a:t>o</a:t>
            </a:r>
            <a:r>
              <a:rPr lang="en-US" sz="2200" dirty="0" err="1" smtClean="0">
                <a:solidFill>
                  <a:schemeClr val="tx1"/>
                </a:solidFill>
              </a:rPr>
              <a:t>C</a:t>
            </a:r>
            <a:endParaRPr lang="en-US" sz="2200" dirty="0" smtClean="0">
              <a:solidFill>
                <a:schemeClr val="tx1"/>
              </a:solidFill>
            </a:endParaRPr>
          </a:p>
          <a:p>
            <a:pPr lvl="1" eaLnBrk="1" hangingPunct="1">
              <a:lnSpc>
                <a:spcPct val="80000"/>
              </a:lnSpc>
            </a:pPr>
            <a:r>
              <a:rPr lang="en-US" sz="2200" dirty="0" smtClean="0">
                <a:solidFill>
                  <a:schemeClr val="tx1"/>
                </a:solidFill>
              </a:rPr>
              <a:t>gold   .03 cal/</a:t>
            </a:r>
            <a:r>
              <a:rPr lang="en-US" sz="2200" dirty="0" err="1" smtClean="0">
                <a:solidFill>
                  <a:schemeClr val="tx1"/>
                </a:solidFill>
              </a:rPr>
              <a:t>g</a:t>
            </a:r>
            <a:r>
              <a:rPr lang="en-US" sz="2200" baseline="30000" dirty="0" err="1" smtClean="0">
                <a:solidFill>
                  <a:schemeClr val="tx1"/>
                </a:solidFill>
              </a:rPr>
              <a:t>o</a:t>
            </a:r>
            <a:r>
              <a:rPr lang="en-US" sz="2200" dirty="0" err="1" smtClean="0">
                <a:solidFill>
                  <a:schemeClr val="tx1"/>
                </a:solidFill>
              </a:rPr>
              <a:t>C</a:t>
            </a:r>
            <a:endParaRPr lang="en-US" sz="2200" dirty="0" smtClean="0">
              <a:solidFill>
                <a:schemeClr val="tx1"/>
              </a:solidFill>
            </a:endParaRPr>
          </a:p>
        </p:txBody>
      </p:sp>
      <p:pic>
        <p:nvPicPr>
          <p:cNvPr id="2" name="Thermally_Agitated_Molecul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58973" y="1709134"/>
            <a:ext cx="1925928" cy="1925928"/>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p:spPr>
        <p:txBody>
          <a:bodyPr lIns="90488" tIns="44450" rIns="90488" bIns="44450" anchor="ctr"/>
          <a:lstStyle/>
          <a:p>
            <a:pPr eaLnBrk="1" hangingPunct="1"/>
            <a:r>
              <a:rPr lang="en-US" smtClean="0">
                <a:solidFill>
                  <a:schemeClr val="tx1"/>
                </a:solidFill>
              </a:rPr>
              <a:t>Thermal Energy</a:t>
            </a:r>
          </a:p>
        </p:txBody>
      </p:sp>
      <p:sp>
        <p:nvSpPr>
          <p:cNvPr id="16387" name="Rectangle 3"/>
          <p:cNvSpPr>
            <a:spLocks noGrp="1" noChangeArrowheads="1"/>
          </p:cNvSpPr>
          <p:nvPr>
            <p:ph type="body" idx="1"/>
          </p:nvPr>
        </p:nvSpPr>
        <p:spPr>
          <a:xfrm>
            <a:off x="381000" y="1371600"/>
            <a:ext cx="8077200" cy="4648200"/>
          </a:xfrm>
          <a:noFill/>
        </p:spPr>
        <p:txBody>
          <a:bodyPr lIns="90488" tIns="44450" rIns="90488" bIns="44450"/>
          <a:lstStyle/>
          <a:p>
            <a:pPr eaLnBrk="1" hangingPunct="1">
              <a:lnSpc>
                <a:spcPct val="80000"/>
              </a:lnSpc>
            </a:pPr>
            <a:r>
              <a:rPr lang="en-US" sz="2600" dirty="0" smtClean="0">
                <a:solidFill>
                  <a:schemeClr val="tx1"/>
                </a:solidFill>
              </a:rPr>
              <a:t>Why can two objects at the same temperature have different amounts of thermal energy?</a:t>
            </a:r>
          </a:p>
          <a:p>
            <a:pPr marL="514350" indent="-514350" eaLnBrk="1" hangingPunct="1">
              <a:lnSpc>
                <a:spcPct val="80000"/>
              </a:lnSpc>
              <a:buFont typeface="+mj-lt"/>
              <a:buAutoNum type="alphaUcPeriod"/>
            </a:pPr>
            <a:r>
              <a:rPr lang="en-US" sz="2600" dirty="0" smtClean="0">
                <a:solidFill>
                  <a:schemeClr val="tx1"/>
                </a:solidFill>
              </a:rPr>
              <a:t>They each </a:t>
            </a:r>
            <a:r>
              <a:rPr lang="en-US" sz="2600" dirty="0" err="1" smtClean="0">
                <a:solidFill>
                  <a:schemeClr val="tx1"/>
                </a:solidFill>
              </a:rPr>
              <a:t>convect</a:t>
            </a:r>
            <a:r>
              <a:rPr lang="en-US" sz="2600" dirty="0" smtClean="0">
                <a:solidFill>
                  <a:schemeClr val="tx1"/>
                </a:solidFill>
              </a:rPr>
              <a:t> it differently</a:t>
            </a:r>
          </a:p>
          <a:p>
            <a:pPr marL="514350" indent="-514350" eaLnBrk="1" hangingPunct="1">
              <a:lnSpc>
                <a:spcPct val="80000"/>
              </a:lnSpc>
              <a:buFont typeface="+mj-lt"/>
              <a:buAutoNum type="alphaUcPeriod"/>
            </a:pPr>
            <a:r>
              <a:rPr lang="en-US" sz="2600" dirty="0" smtClean="0">
                <a:solidFill>
                  <a:schemeClr val="tx1"/>
                </a:solidFill>
              </a:rPr>
              <a:t>They have different temperatures</a:t>
            </a:r>
          </a:p>
          <a:p>
            <a:pPr marL="514350" indent="-514350" eaLnBrk="1" hangingPunct="1">
              <a:lnSpc>
                <a:spcPct val="80000"/>
              </a:lnSpc>
              <a:buFont typeface="+mj-lt"/>
              <a:buAutoNum type="alphaUcPeriod"/>
            </a:pPr>
            <a:r>
              <a:rPr lang="en-US" sz="2600" dirty="0" smtClean="0">
                <a:solidFill>
                  <a:schemeClr val="tx1"/>
                </a:solidFill>
              </a:rPr>
              <a:t>They have different Heat Capacities</a:t>
            </a:r>
          </a:p>
          <a:p>
            <a:pPr marL="514350" indent="-514350" eaLnBrk="1" hangingPunct="1">
              <a:lnSpc>
                <a:spcPct val="80000"/>
              </a:lnSpc>
              <a:buFont typeface="+mj-lt"/>
              <a:buAutoNum type="alphaUcPeriod"/>
            </a:pPr>
            <a:r>
              <a:rPr lang="en-US" sz="2600" dirty="0" smtClean="0">
                <a:solidFill>
                  <a:schemeClr val="tx1"/>
                </a:solidFill>
              </a:rPr>
              <a:t>They have the same amounts of thermal energy</a:t>
            </a:r>
          </a:p>
          <a:p>
            <a:pPr marL="514350" indent="-514350" eaLnBrk="1" hangingPunct="1">
              <a:lnSpc>
                <a:spcPct val="80000"/>
              </a:lnSpc>
              <a:buFont typeface="+mj-lt"/>
              <a:buAutoNum type="alphaUcPeriod"/>
            </a:pPr>
            <a:endParaRPr lang="en-US" sz="2600" dirty="0" smtClean="0">
              <a:solidFill>
                <a:schemeClr val="tx1"/>
              </a:solidFill>
            </a:endParaRPr>
          </a:p>
          <a:p>
            <a:pPr marL="514350" indent="-514350" eaLnBrk="1" hangingPunct="1">
              <a:lnSpc>
                <a:spcPct val="80000"/>
              </a:lnSpc>
              <a:buFont typeface="+mj-lt"/>
              <a:buAutoNum type="alphaUcPeriod"/>
            </a:pPr>
            <a:endParaRPr lang="en-US" sz="2600" dirty="0" smtClean="0">
              <a:solidFill>
                <a:schemeClr val="tx1"/>
              </a:solidFill>
            </a:endParaRPr>
          </a:p>
          <a:p>
            <a:pPr marL="514350" indent="-514350" eaLnBrk="1" hangingPunct="1">
              <a:lnSpc>
                <a:spcPct val="80000"/>
              </a:lnSpc>
              <a:buFont typeface="+mj-lt"/>
              <a:buAutoNum type="alphaUcPeriod"/>
            </a:pPr>
            <a:endParaRPr lang="en-US" sz="2600" dirty="0" smtClean="0">
              <a:solidFill>
                <a:schemeClr val="tx1"/>
              </a:solidFill>
            </a:endParaRPr>
          </a:p>
        </p:txBody>
      </p:sp>
      <p:pic>
        <p:nvPicPr>
          <p:cNvPr id="10242" name="Picture 2"/>
          <p:cNvPicPr>
            <a:picLocks noChangeAspect="1" noChangeArrowheads="1"/>
          </p:cNvPicPr>
          <p:nvPr/>
        </p:nvPicPr>
        <p:blipFill>
          <a:blip r:embed="rId3" cstate="print"/>
          <a:srcRect/>
          <a:stretch>
            <a:fillRect/>
          </a:stretch>
        </p:blipFill>
        <p:spPr bwMode="auto">
          <a:xfrm>
            <a:off x="1371600" y="4114800"/>
            <a:ext cx="1962150" cy="2400300"/>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4363791" y="4552950"/>
            <a:ext cx="3009900" cy="1524000"/>
          </a:xfrm>
          <a:prstGeom prst="rect">
            <a:avLst/>
          </a:prstGeom>
          <a:noFill/>
          <a:ln w="9525">
            <a:noFill/>
            <a:miter lim="800000"/>
            <a:headEnd/>
            <a:tailEnd/>
          </a:ln>
        </p:spPr>
      </p:pic>
      <p:sp>
        <p:nvSpPr>
          <p:cNvPr id="7" name="Rectangle 6"/>
          <p:cNvSpPr/>
          <p:nvPr/>
        </p:nvSpPr>
        <p:spPr>
          <a:xfrm>
            <a:off x="2165930" y="5533891"/>
            <a:ext cx="888643" cy="837127"/>
          </a:xfrm>
          <a:prstGeom prst="rect">
            <a:avLst/>
          </a:prstGeom>
          <a:blipFill dpi="0" rotWithShape="1">
            <a:blip r:embed="rId5">
              <a:alphaModFix amt="4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24077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8" tIns="44450" rIns="90488" bIns="44450" anchor="ctr"/>
          <a:lstStyle/>
          <a:p>
            <a:pPr eaLnBrk="1" hangingPunct="1"/>
            <a:r>
              <a:rPr lang="en-US" smtClean="0">
                <a:solidFill>
                  <a:schemeClr val="tx1"/>
                </a:solidFill>
              </a:rPr>
              <a:t>Chemical Potential Energy</a:t>
            </a:r>
          </a:p>
        </p:txBody>
      </p:sp>
      <p:sp>
        <p:nvSpPr>
          <p:cNvPr id="17411" name="Rectangle 3"/>
          <p:cNvSpPr>
            <a:spLocks noGrp="1" noChangeArrowheads="1"/>
          </p:cNvSpPr>
          <p:nvPr>
            <p:ph type="body" idx="1"/>
          </p:nvPr>
        </p:nvSpPr>
        <p:spPr>
          <a:noFill/>
        </p:spPr>
        <p:txBody>
          <a:bodyPr lIns="90488" tIns="44450" rIns="90488" bIns="44450"/>
          <a:lstStyle/>
          <a:p>
            <a:pPr eaLnBrk="1" hangingPunct="1">
              <a:buFont typeface="Wingdings" pitchFamily="2" charset="2"/>
              <a:buNone/>
            </a:pPr>
            <a:r>
              <a:rPr lang="en-US" sz="2100" dirty="0" smtClean="0">
                <a:solidFill>
                  <a:schemeClr val="tx1"/>
                </a:solidFill>
              </a:rPr>
              <a:t>Internal </a:t>
            </a:r>
            <a:r>
              <a:rPr lang="en-US" sz="2100" i="1" dirty="0" smtClean="0">
                <a:solidFill>
                  <a:schemeClr val="tx1"/>
                </a:solidFill>
              </a:rPr>
              <a:t>electrical</a:t>
            </a:r>
            <a:r>
              <a:rPr lang="en-US" sz="2100" dirty="0" smtClean="0">
                <a:solidFill>
                  <a:schemeClr val="tx1"/>
                </a:solidFill>
              </a:rPr>
              <a:t> potential energy of atoms in a material</a:t>
            </a:r>
          </a:p>
          <a:p>
            <a:pPr eaLnBrk="1" hangingPunct="1">
              <a:buFont typeface="Wingdings" pitchFamily="2" charset="2"/>
              <a:buNone/>
            </a:pPr>
            <a:r>
              <a:rPr lang="en-US" sz="2100" dirty="0" smtClean="0">
                <a:solidFill>
                  <a:schemeClr val="tx1"/>
                </a:solidFill>
              </a:rPr>
              <a:t>Examples</a:t>
            </a:r>
          </a:p>
          <a:p>
            <a:pPr lvl="1" eaLnBrk="1" hangingPunct="1"/>
            <a:r>
              <a:rPr lang="en-US" sz="2200" dirty="0" smtClean="0">
                <a:solidFill>
                  <a:schemeClr val="tx1"/>
                </a:solidFill>
              </a:rPr>
              <a:t>change of state (rearrangement of atoms)</a:t>
            </a:r>
          </a:p>
          <a:p>
            <a:pPr lvl="1" eaLnBrk="1" hangingPunct="1"/>
            <a:r>
              <a:rPr lang="en-US" sz="2200" dirty="0" smtClean="0">
                <a:solidFill>
                  <a:schemeClr val="tx1"/>
                </a:solidFill>
              </a:rPr>
              <a:t>chemical bonds</a:t>
            </a:r>
          </a:p>
          <a:p>
            <a:pPr lvl="2" eaLnBrk="1" hangingPunct="1"/>
            <a:r>
              <a:rPr lang="en-US" sz="2000" dirty="0" smtClean="0">
                <a:solidFill>
                  <a:schemeClr val="tx1"/>
                </a:solidFill>
              </a:rPr>
              <a:t>burning gasoline, natural gas, or wood</a:t>
            </a:r>
          </a:p>
          <a:p>
            <a:pPr lvl="2" eaLnBrk="1" hangingPunct="1"/>
            <a:r>
              <a:rPr lang="en-US" sz="2000" dirty="0" smtClean="0">
                <a:solidFill>
                  <a:schemeClr val="tx1"/>
                </a:solidFill>
              </a:rPr>
              <a:t>exploding firecracker</a:t>
            </a:r>
          </a:p>
        </p:txBody>
      </p:sp>
      <p:pic>
        <p:nvPicPr>
          <p:cNvPr id="37894" name="Picture 6" descr="campfire"/>
          <p:cNvPicPr>
            <a:picLocks noChangeAspect="1" noChangeArrowheads="1"/>
          </p:cNvPicPr>
          <p:nvPr/>
        </p:nvPicPr>
        <p:blipFill>
          <a:blip r:embed="rId3" cstate="print"/>
          <a:srcRect/>
          <a:stretch>
            <a:fillRect/>
          </a:stretch>
        </p:blipFill>
        <p:spPr bwMode="auto">
          <a:xfrm>
            <a:off x="4419600" y="4038600"/>
            <a:ext cx="3124200" cy="2343150"/>
          </a:xfrm>
          <a:prstGeom prst="rect">
            <a:avLst/>
          </a:prstGeom>
          <a:ln>
            <a:noFill/>
          </a:ln>
          <a:effectLst>
            <a:outerShdw blurRad="292100" dist="139700" dir="2700000" algn="tl" rotWithShape="0">
              <a:srgbClr val="333333">
                <a:alpha val="65000"/>
              </a:srgbClr>
            </a:outerShdw>
          </a:effectLst>
        </p:spPr>
      </p:pic>
      <p:pic>
        <p:nvPicPr>
          <p:cNvPr id="37896" name="Picture 8" descr="s4"/>
          <p:cNvPicPr>
            <a:picLocks noChangeAspect="1" noChangeArrowheads="1"/>
          </p:cNvPicPr>
          <p:nvPr/>
        </p:nvPicPr>
        <p:blipFill>
          <a:blip r:embed="rId4" cstate="print"/>
          <a:srcRect/>
          <a:stretch>
            <a:fillRect/>
          </a:stretch>
        </p:blipFill>
        <p:spPr bwMode="auto">
          <a:xfrm>
            <a:off x="1219200" y="4038600"/>
            <a:ext cx="23622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solidFill>
                  <a:schemeClr val="tx1"/>
                </a:solidFill>
              </a:rPr>
              <a:t>Elastic Potential Energy</a:t>
            </a:r>
          </a:p>
        </p:txBody>
      </p:sp>
      <p:sp>
        <p:nvSpPr>
          <p:cNvPr id="18435" name="Rectangle 3"/>
          <p:cNvSpPr>
            <a:spLocks noGrp="1" noChangeArrowheads="1"/>
          </p:cNvSpPr>
          <p:nvPr>
            <p:ph type="body" idx="1"/>
          </p:nvPr>
        </p:nvSpPr>
        <p:spPr>
          <a:xfrm>
            <a:off x="381000" y="1371600"/>
            <a:ext cx="4724400" cy="5029200"/>
          </a:xfrm>
        </p:spPr>
        <p:txBody>
          <a:bodyPr/>
          <a:lstStyle/>
          <a:p>
            <a:pPr eaLnBrk="1" hangingPunct="1"/>
            <a:r>
              <a:rPr lang="en-US" sz="2600" dirty="0" smtClean="0">
                <a:solidFill>
                  <a:schemeClr val="tx1"/>
                </a:solidFill>
              </a:rPr>
              <a:t>Energy stored in a material by deforming it in such a way that its molecules are displaced from their equilibrium positions.</a:t>
            </a:r>
          </a:p>
          <a:p>
            <a:pPr eaLnBrk="1" hangingPunct="1"/>
            <a:r>
              <a:rPr lang="en-US" sz="2600" dirty="0" smtClean="0">
                <a:solidFill>
                  <a:schemeClr val="tx1"/>
                </a:solidFill>
              </a:rPr>
              <a:t>A form of internal </a:t>
            </a:r>
            <a:r>
              <a:rPr lang="en-US" sz="2600" i="1" dirty="0" smtClean="0">
                <a:solidFill>
                  <a:schemeClr val="tx1"/>
                </a:solidFill>
              </a:rPr>
              <a:t>electrical</a:t>
            </a:r>
            <a:r>
              <a:rPr lang="en-US" sz="2600" dirty="0" smtClean="0">
                <a:solidFill>
                  <a:schemeClr val="tx1"/>
                </a:solidFill>
              </a:rPr>
              <a:t> potential energy</a:t>
            </a:r>
          </a:p>
          <a:p>
            <a:pPr eaLnBrk="1" hangingPunct="1"/>
            <a:r>
              <a:rPr lang="en-US" sz="2600" dirty="0" smtClean="0">
                <a:solidFill>
                  <a:schemeClr val="tx1"/>
                </a:solidFill>
              </a:rPr>
              <a:t>Examples:</a:t>
            </a:r>
          </a:p>
          <a:p>
            <a:pPr lvl="1" eaLnBrk="1" hangingPunct="1"/>
            <a:r>
              <a:rPr lang="en-US" sz="2200" dirty="0" smtClean="0">
                <a:solidFill>
                  <a:schemeClr val="tx1"/>
                </a:solidFill>
              </a:rPr>
              <a:t>deformation (springs, balls)</a:t>
            </a:r>
          </a:p>
          <a:p>
            <a:pPr lvl="1" eaLnBrk="1" hangingPunct="1"/>
            <a:r>
              <a:rPr lang="en-US" sz="2200" dirty="0" smtClean="0">
                <a:solidFill>
                  <a:schemeClr val="tx1"/>
                </a:solidFill>
              </a:rPr>
              <a:t>Rubber band</a:t>
            </a:r>
          </a:p>
          <a:p>
            <a:pPr lvl="1" eaLnBrk="1" hangingPunct="1"/>
            <a:r>
              <a:rPr lang="en-US" sz="2200" dirty="0" smtClean="0">
                <a:solidFill>
                  <a:schemeClr val="tx1"/>
                </a:solidFill>
              </a:rPr>
              <a:t>Trampoline</a:t>
            </a:r>
          </a:p>
          <a:p>
            <a:pPr lvl="1" eaLnBrk="1" hangingPunct="1"/>
            <a:endParaRPr lang="en-US" sz="2200" dirty="0" smtClean="0">
              <a:solidFill>
                <a:schemeClr val="tx1"/>
              </a:solidFill>
            </a:endParaRPr>
          </a:p>
        </p:txBody>
      </p:sp>
      <p:pic>
        <p:nvPicPr>
          <p:cNvPr id="63493" name="Picture 5" descr="Racketball"/>
          <p:cNvPicPr>
            <a:picLocks noChangeAspect="1" noChangeArrowheads="1" noCrop="1"/>
          </p:cNvPicPr>
          <p:nvPr/>
        </p:nvPicPr>
        <p:blipFill>
          <a:blip r:embed="rId3" cstate="print"/>
          <a:srcRect/>
          <a:stretch>
            <a:fillRect/>
          </a:stretch>
        </p:blipFill>
        <p:spPr bwMode="auto">
          <a:xfrm>
            <a:off x="6019800" y="1447800"/>
            <a:ext cx="1743075" cy="2400300"/>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4" cstate="print"/>
          <a:srcRect/>
          <a:stretch>
            <a:fillRect/>
          </a:stretch>
        </p:blipFill>
        <p:spPr bwMode="auto">
          <a:xfrm>
            <a:off x="5791200" y="4191000"/>
            <a:ext cx="2514600"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Radiant Energy</a:t>
            </a:r>
            <a:endParaRPr lang="en-US" dirty="0">
              <a:solidFill>
                <a:schemeClr val="tx1"/>
              </a:solidFill>
            </a:endParaRPr>
          </a:p>
        </p:txBody>
      </p:sp>
      <p:pic>
        <p:nvPicPr>
          <p:cNvPr id="4" name="Picture 2" descr="http://www.portaec.net/library/energy/solar_power.jpg"/>
          <p:cNvPicPr>
            <a:picLocks noGrp="1" noChangeAspect="1" noChangeArrowheads="1"/>
          </p:cNvPicPr>
          <p:nvPr>
            <p:ph idx="1"/>
          </p:nvPr>
        </p:nvPicPr>
        <p:blipFill>
          <a:blip r:embed="rId3" cstate="print"/>
          <a:srcRect/>
          <a:stretch>
            <a:fillRect/>
          </a:stretch>
        </p:blipFill>
        <p:spPr bwMode="auto">
          <a:xfrm>
            <a:off x="914400" y="1676400"/>
            <a:ext cx="3886200" cy="2336347"/>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892936" y="4558048"/>
            <a:ext cx="2705100" cy="16954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521817" y="1523999"/>
            <a:ext cx="2143125" cy="2143125"/>
          </a:xfrm>
          <a:prstGeom prst="rect">
            <a:avLst/>
          </a:prstGeom>
          <a:noFill/>
          <a:ln w="9525">
            <a:noFill/>
            <a:miter lim="800000"/>
            <a:headEnd/>
            <a:tailEnd/>
          </a:ln>
        </p:spPr>
      </p:pic>
      <p:pic>
        <p:nvPicPr>
          <p:cNvPr id="2406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024" y="4177048"/>
            <a:ext cx="22098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8" tIns="44450" rIns="90488" bIns="44450" anchor="ctr"/>
          <a:lstStyle/>
          <a:p>
            <a:pPr eaLnBrk="1" hangingPunct="1"/>
            <a:r>
              <a:rPr lang="en-US" smtClean="0">
                <a:solidFill>
                  <a:schemeClr val="tx1"/>
                </a:solidFill>
              </a:rPr>
              <a:t>Conservation of Mass-Energy</a:t>
            </a:r>
          </a:p>
        </p:txBody>
      </p:sp>
      <p:sp>
        <p:nvSpPr>
          <p:cNvPr id="25603" name="Rectangle 3"/>
          <p:cNvSpPr>
            <a:spLocks noGrp="1" noChangeArrowheads="1"/>
          </p:cNvSpPr>
          <p:nvPr>
            <p:ph type="body" idx="1"/>
          </p:nvPr>
        </p:nvSpPr>
        <p:spPr>
          <a:xfrm>
            <a:off x="381000" y="1524000"/>
            <a:ext cx="8382000" cy="2743200"/>
          </a:xfrm>
          <a:noFill/>
        </p:spPr>
        <p:txBody>
          <a:bodyPr lIns="90488" tIns="44450" rIns="90488" bIns="44450"/>
          <a:lstStyle/>
          <a:p>
            <a:pPr eaLnBrk="1" hangingPunct="1">
              <a:lnSpc>
                <a:spcPct val="80000"/>
              </a:lnSpc>
            </a:pPr>
            <a:r>
              <a:rPr lang="en-US" sz="2600" dirty="0" smtClean="0">
                <a:solidFill>
                  <a:schemeClr val="tx1"/>
                </a:solidFill>
              </a:rPr>
              <a:t>Mass and energy are two manifestations of the same quantity</a:t>
            </a:r>
          </a:p>
          <a:p>
            <a:pPr eaLnBrk="1" hangingPunct="1">
              <a:lnSpc>
                <a:spcPct val="80000"/>
              </a:lnSpc>
            </a:pPr>
            <a:r>
              <a:rPr lang="en-US" sz="2600" dirty="0" smtClean="0">
                <a:solidFill>
                  <a:schemeClr val="tx1"/>
                </a:solidFill>
              </a:rPr>
              <a:t>The total amount of mass-energy in an isolated system is constant</a:t>
            </a:r>
          </a:p>
          <a:p>
            <a:pPr eaLnBrk="1" hangingPunct="1">
              <a:lnSpc>
                <a:spcPct val="80000"/>
              </a:lnSpc>
            </a:pPr>
            <a:r>
              <a:rPr lang="en-US" sz="2600" dirty="0" smtClean="0">
                <a:solidFill>
                  <a:schemeClr val="tx1"/>
                </a:solidFill>
              </a:rPr>
              <a:t>Mass and energy can be converted from one form to the other</a:t>
            </a:r>
          </a:p>
        </p:txBody>
      </p:sp>
      <p:pic>
        <p:nvPicPr>
          <p:cNvPr id="58372" name="Picture 4"/>
          <p:cNvPicPr>
            <a:picLocks noChangeAspect="1" noChangeArrowheads="1"/>
          </p:cNvPicPr>
          <p:nvPr/>
        </p:nvPicPr>
        <p:blipFill>
          <a:blip r:embed="rId3" cstate="print"/>
          <a:srcRect b="60440"/>
          <a:stretch>
            <a:fillRect/>
          </a:stretch>
        </p:blipFill>
        <p:spPr bwMode="auto">
          <a:xfrm>
            <a:off x="1371600" y="4495800"/>
            <a:ext cx="5867400" cy="1143000"/>
          </a:xfrm>
          <a:prstGeom prst="rect">
            <a:avLst/>
          </a:prstGeom>
          <a:noFill/>
          <a:ln w="9525">
            <a:noFill/>
            <a:miter lim="800000"/>
            <a:headEnd/>
            <a:tailEnd/>
          </a:ln>
          <a:effectLst>
            <a:outerShdw dist="25399" dir="16200000" algn="ctr" rotWithShape="0">
              <a:srgbClr val="FFFFFF">
                <a:alpha val="75000"/>
              </a:srgbClr>
            </a:outerShdw>
          </a:effectLst>
        </p:spPr>
      </p:pic>
      <p:sp>
        <p:nvSpPr>
          <p:cNvPr id="5" name="TextBox 4"/>
          <p:cNvSpPr txBox="1"/>
          <p:nvPr/>
        </p:nvSpPr>
        <p:spPr>
          <a:xfrm>
            <a:off x="2819400" y="3276600"/>
            <a:ext cx="3215945" cy="1600438"/>
          </a:xfrm>
          <a:prstGeom prst="rect">
            <a:avLst/>
          </a:prstGeom>
          <a:noFill/>
        </p:spPr>
        <p:txBody>
          <a:bodyPr wrap="none" rtlCol="0">
            <a:spAutoFit/>
          </a:bodyPr>
          <a:lstStyle/>
          <a:p>
            <a:r>
              <a:rPr lang="en-US" sz="8000" dirty="0" smtClean="0"/>
              <a:t>E=mc</a:t>
            </a:r>
            <a:r>
              <a:rPr lang="en-US" sz="8000" baseline="30000" dirty="0" smtClean="0"/>
              <a:t>2</a:t>
            </a:r>
            <a:endParaRPr lang="en-US" sz="8000" dirty="0" smtClean="0"/>
          </a:p>
          <a:p>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a:endCxn id="24" idx="1"/>
          </p:cNvCxnSpPr>
          <p:nvPr/>
        </p:nvCxnSpPr>
        <p:spPr>
          <a:xfrm flipV="1">
            <a:off x="4419600" y="2362200"/>
            <a:ext cx="2438400" cy="1371600"/>
          </a:xfrm>
          <a:prstGeom prst="line">
            <a:avLst/>
          </a:prstGeom>
          <a:ln>
            <a:solidFill>
              <a:schemeClr val="tx2">
                <a:alpha val="41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23" idx="1"/>
          </p:cNvCxnSpPr>
          <p:nvPr/>
        </p:nvCxnSpPr>
        <p:spPr>
          <a:xfrm flipV="1">
            <a:off x="685800" y="2438400"/>
            <a:ext cx="3124200" cy="1143000"/>
          </a:xfrm>
          <a:prstGeom prst="line">
            <a:avLst/>
          </a:prstGeom>
          <a:ln>
            <a:solidFill>
              <a:schemeClr val="tx2">
                <a:alpha val="41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27" idx="1"/>
          </p:cNvCxnSpPr>
          <p:nvPr/>
        </p:nvCxnSpPr>
        <p:spPr>
          <a:xfrm rot="5400000" flipH="1" flipV="1">
            <a:off x="533400" y="4876800"/>
            <a:ext cx="838200" cy="533400"/>
          </a:xfrm>
          <a:prstGeom prst="line">
            <a:avLst/>
          </a:prstGeom>
          <a:ln>
            <a:solidFill>
              <a:srgbClr val="C00000">
                <a:alpha val="41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20" idx="1"/>
          </p:cNvCxnSpPr>
          <p:nvPr/>
        </p:nvCxnSpPr>
        <p:spPr>
          <a:xfrm flipV="1">
            <a:off x="533400" y="2057400"/>
            <a:ext cx="1600200" cy="381000"/>
          </a:xfrm>
          <a:prstGeom prst="line">
            <a:avLst/>
          </a:prstGeom>
          <a:ln>
            <a:solidFill>
              <a:srgbClr val="C00000">
                <a:alpha val="41000"/>
              </a:srgbClr>
            </a:solidFill>
          </a:ln>
        </p:spPr>
        <p:style>
          <a:lnRef idx="1">
            <a:schemeClr val="accent1"/>
          </a:lnRef>
          <a:fillRef idx="0">
            <a:schemeClr val="accent1"/>
          </a:fillRef>
          <a:effectRef idx="0">
            <a:schemeClr val="accent1"/>
          </a:effectRef>
          <a:fontRef idx="minor">
            <a:schemeClr val="tx1"/>
          </a:fontRef>
        </p:style>
      </p:cxnSp>
      <p:pic>
        <p:nvPicPr>
          <p:cNvPr id="552963" name="Picture 3"/>
          <p:cNvPicPr>
            <a:picLocks noChangeAspect="1" noChangeArrowheads="1"/>
          </p:cNvPicPr>
          <p:nvPr/>
        </p:nvPicPr>
        <p:blipFill>
          <a:blip r:embed="rId3" cstate="print"/>
          <a:srcRect/>
          <a:stretch>
            <a:fillRect/>
          </a:stretch>
        </p:blipFill>
        <p:spPr bwMode="auto">
          <a:xfrm>
            <a:off x="2209800" y="1524000"/>
            <a:ext cx="1371600" cy="1980384"/>
          </a:xfrm>
          <a:prstGeom prst="rect">
            <a:avLst/>
          </a:prstGeom>
          <a:noFill/>
          <a:ln w="9525">
            <a:noFill/>
            <a:miter lim="800000"/>
            <a:headEnd/>
            <a:tailEnd/>
          </a:ln>
        </p:spPr>
      </p:pic>
      <p:sp>
        <p:nvSpPr>
          <p:cNvPr id="2" name="Title 1"/>
          <p:cNvSpPr>
            <a:spLocks noGrp="1"/>
          </p:cNvSpPr>
          <p:nvPr>
            <p:ph type="title"/>
          </p:nvPr>
        </p:nvSpPr>
        <p:spPr/>
        <p:txBody>
          <a:bodyPr/>
          <a:lstStyle/>
          <a:p>
            <a:r>
              <a:rPr lang="en-US" sz="3200" dirty="0" smtClean="0">
                <a:solidFill>
                  <a:schemeClr val="tx1"/>
                </a:solidFill>
              </a:rPr>
              <a:t>Combustion fuels – Hippie Methodologies</a:t>
            </a:r>
            <a:endParaRPr lang="en-US" sz="3200" dirty="0">
              <a:solidFill>
                <a:schemeClr val="tx1"/>
              </a:solidFill>
            </a:endParaRPr>
          </a:p>
        </p:txBody>
      </p:sp>
      <p:pic>
        <p:nvPicPr>
          <p:cNvPr id="552962" name="Picture 2"/>
          <p:cNvPicPr>
            <a:picLocks noChangeAspect="1" noChangeArrowheads="1"/>
          </p:cNvPicPr>
          <p:nvPr/>
        </p:nvPicPr>
        <p:blipFill>
          <a:blip r:embed="rId4" cstate="print"/>
          <a:srcRect/>
          <a:stretch>
            <a:fillRect/>
          </a:stretch>
        </p:blipFill>
        <p:spPr bwMode="auto">
          <a:xfrm>
            <a:off x="533400" y="1371600"/>
            <a:ext cx="1322502" cy="990600"/>
          </a:xfrm>
          <a:prstGeom prst="rect">
            <a:avLst/>
          </a:prstGeom>
          <a:noFill/>
          <a:ln w="9525">
            <a:noFill/>
            <a:miter lim="800000"/>
            <a:headEnd/>
            <a:tailEnd/>
          </a:ln>
        </p:spPr>
      </p:pic>
      <p:pic>
        <p:nvPicPr>
          <p:cNvPr id="552964" name="Picture 4"/>
          <p:cNvPicPr>
            <a:picLocks noChangeAspect="1" noChangeArrowheads="1"/>
          </p:cNvPicPr>
          <p:nvPr/>
        </p:nvPicPr>
        <p:blipFill>
          <a:blip r:embed="rId5" cstate="print"/>
          <a:srcRect/>
          <a:stretch>
            <a:fillRect/>
          </a:stretch>
        </p:blipFill>
        <p:spPr bwMode="auto">
          <a:xfrm>
            <a:off x="5867400" y="1524000"/>
            <a:ext cx="914400" cy="655607"/>
          </a:xfrm>
          <a:prstGeom prst="rect">
            <a:avLst/>
          </a:prstGeom>
          <a:noFill/>
          <a:ln w="9525">
            <a:noFill/>
            <a:miter lim="800000"/>
            <a:headEnd/>
            <a:tailEnd/>
          </a:ln>
        </p:spPr>
      </p:pic>
      <p:pic>
        <p:nvPicPr>
          <p:cNvPr id="552965" name="Picture 5"/>
          <p:cNvPicPr>
            <a:picLocks noChangeAspect="1" noChangeArrowheads="1"/>
          </p:cNvPicPr>
          <p:nvPr/>
        </p:nvPicPr>
        <p:blipFill>
          <a:blip r:embed="rId6" cstate="print"/>
          <a:srcRect/>
          <a:stretch>
            <a:fillRect/>
          </a:stretch>
        </p:blipFill>
        <p:spPr bwMode="auto">
          <a:xfrm>
            <a:off x="5867400" y="2438400"/>
            <a:ext cx="847629" cy="638174"/>
          </a:xfrm>
          <a:prstGeom prst="rect">
            <a:avLst/>
          </a:prstGeom>
          <a:noFill/>
          <a:ln w="9525">
            <a:noFill/>
            <a:miter lim="800000"/>
            <a:headEnd/>
            <a:tailEnd/>
          </a:ln>
        </p:spPr>
      </p:pic>
      <p:pic>
        <p:nvPicPr>
          <p:cNvPr id="552966" name="Picture 6"/>
          <p:cNvPicPr>
            <a:picLocks noChangeAspect="1" noChangeArrowheads="1"/>
          </p:cNvPicPr>
          <p:nvPr/>
        </p:nvPicPr>
        <p:blipFill>
          <a:blip r:embed="rId7" cstate="print"/>
          <a:srcRect/>
          <a:stretch>
            <a:fillRect/>
          </a:stretch>
        </p:blipFill>
        <p:spPr bwMode="auto">
          <a:xfrm>
            <a:off x="4267200" y="1828800"/>
            <a:ext cx="1033462" cy="958059"/>
          </a:xfrm>
          <a:prstGeom prst="rect">
            <a:avLst/>
          </a:prstGeom>
          <a:noFill/>
          <a:ln w="9525">
            <a:noFill/>
            <a:miter lim="800000"/>
            <a:headEnd/>
            <a:tailEnd/>
          </a:ln>
        </p:spPr>
      </p:pic>
      <p:pic>
        <p:nvPicPr>
          <p:cNvPr id="552967" name="Picture 7"/>
          <p:cNvPicPr>
            <a:picLocks noChangeAspect="1" noChangeArrowheads="1"/>
          </p:cNvPicPr>
          <p:nvPr/>
        </p:nvPicPr>
        <p:blipFill>
          <a:blip r:embed="rId8" cstate="print"/>
          <a:srcRect/>
          <a:stretch>
            <a:fillRect/>
          </a:stretch>
        </p:blipFill>
        <p:spPr bwMode="auto">
          <a:xfrm>
            <a:off x="7467600" y="1600200"/>
            <a:ext cx="836229" cy="1447800"/>
          </a:xfrm>
          <a:prstGeom prst="rect">
            <a:avLst/>
          </a:prstGeom>
          <a:noFill/>
          <a:ln w="9525">
            <a:noFill/>
            <a:miter lim="800000"/>
            <a:headEnd/>
            <a:tailEnd/>
          </a:ln>
        </p:spPr>
      </p:pic>
      <p:pic>
        <p:nvPicPr>
          <p:cNvPr id="552968" name="Picture 8"/>
          <p:cNvPicPr>
            <a:picLocks noChangeAspect="1" noChangeArrowheads="1"/>
          </p:cNvPicPr>
          <p:nvPr/>
        </p:nvPicPr>
        <p:blipFill>
          <a:blip r:embed="rId9" cstate="print"/>
          <a:srcRect/>
          <a:stretch>
            <a:fillRect/>
          </a:stretch>
        </p:blipFill>
        <p:spPr bwMode="auto">
          <a:xfrm>
            <a:off x="1524000" y="4114800"/>
            <a:ext cx="1447800" cy="1323975"/>
          </a:xfrm>
          <a:prstGeom prst="rect">
            <a:avLst/>
          </a:prstGeom>
          <a:noFill/>
          <a:ln w="9525">
            <a:noFill/>
            <a:miter lim="800000"/>
            <a:headEnd/>
            <a:tailEnd/>
          </a:ln>
        </p:spPr>
      </p:pic>
      <p:pic>
        <p:nvPicPr>
          <p:cNvPr id="552969" name="Picture 9"/>
          <p:cNvPicPr>
            <a:picLocks noChangeAspect="1" noChangeArrowheads="1"/>
          </p:cNvPicPr>
          <p:nvPr/>
        </p:nvPicPr>
        <p:blipFill>
          <a:blip r:embed="rId10" cstate="print"/>
          <a:srcRect/>
          <a:stretch>
            <a:fillRect/>
          </a:stretch>
        </p:blipFill>
        <p:spPr bwMode="auto">
          <a:xfrm>
            <a:off x="4038600" y="4343400"/>
            <a:ext cx="766763" cy="766763"/>
          </a:xfrm>
          <a:prstGeom prst="rect">
            <a:avLst/>
          </a:prstGeom>
          <a:noFill/>
          <a:ln w="9525">
            <a:noFill/>
            <a:miter lim="800000"/>
            <a:headEnd/>
            <a:tailEnd/>
          </a:ln>
        </p:spPr>
      </p:pic>
      <p:pic>
        <p:nvPicPr>
          <p:cNvPr id="552970" name="Picture 10"/>
          <p:cNvPicPr>
            <a:picLocks noChangeAspect="1" noChangeArrowheads="1"/>
          </p:cNvPicPr>
          <p:nvPr/>
        </p:nvPicPr>
        <p:blipFill>
          <a:blip r:embed="rId11" cstate="print"/>
          <a:srcRect/>
          <a:stretch>
            <a:fillRect/>
          </a:stretch>
        </p:blipFill>
        <p:spPr bwMode="auto">
          <a:xfrm rot="1381742">
            <a:off x="5739142" y="4062741"/>
            <a:ext cx="1133475" cy="1133475"/>
          </a:xfrm>
          <a:prstGeom prst="rect">
            <a:avLst/>
          </a:prstGeom>
          <a:noFill/>
          <a:ln w="9525">
            <a:noFill/>
            <a:miter lim="800000"/>
            <a:headEnd/>
            <a:tailEnd/>
          </a:ln>
        </p:spPr>
      </p:pic>
      <p:pic>
        <p:nvPicPr>
          <p:cNvPr id="552971" name="Picture 11"/>
          <p:cNvPicPr>
            <a:picLocks noChangeAspect="1" noChangeArrowheads="1"/>
          </p:cNvPicPr>
          <p:nvPr/>
        </p:nvPicPr>
        <p:blipFill>
          <a:blip r:embed="rId12" cstate="print"/>
          <a:srcRect/>
          <a:stretch>
            <a:fillRect/>
          </a:stretch>
        </p:blipFill>
        <p:spPr bwMode="auto">
          <a:xfrm>
            <a:off x="7358136" y="4038600"/>
            <a:ext cx="1543340" cy="1266825"/>
          </a:xfrm>
          <a:prstGeom prst="rect">
            <a:avLst/>
          </a:prstGeom>
          <a:noFill/>
          <a:ln w="9525">
            <a:noFill/>
            <a:miter lim="800000"/>
            <a:headEnd/>
            <a:tailEnd/>
          </a:ln>
        </p:spPr>
      </p:pic>
      <p:sp>
        <p:nvSpPr>
          <p:cNvPr id="14" name="TextBox 13"/>
          <p:cNvSpPr txBox="1"/>
          <p:nvPr/>
        </p:nvSpPr>
        <p:spPr>
          <a:xfrm>
            <a:off x="152400" y="2362200"/>
            <a:ext cx="2514600" cy="1600438"/>
          </a:xfrm>
          <a:prstGeom prst="rect">
            <a:avLst/>
          </a:prstGeom>
          <a:noFill/>
        </p:spPr>
        <p:txBody>
          <a:bodyPr wrap="square" rtlCol="0">
            <a:spAutoFit/>
          </a:bodyPr>
          <a:lstStyle/>
          <a:p>
            <a:pPr>
              <a:buFont typeface="Arial" pitchFamily="34" charset="0"/>
              <a:buChar char="•"/>
            </a:pPr>
            <a:r>
              <a:rPr lang="en-US" sz="1400" b="1" dirty="0" smtClean="0"/>
              <a:t>Add</a:t>
            </a:r>
            <a:r>
              <a:rPr lang="en-US" sz="1400" dirty="0" smtClean="0"/>
              <a:t> Heat, Chemical Potential Energy and Kinetic energy</a:t>
            </a:r>
          </a:p>
          <a:p>
            <a:pPr>
              <a:buFont typeface="Arial" pitchFamily="34" charset="0"/>
              <a:buChar char="•"/>
            </a:pPr>
            <a:r>
              <a:rPr lang="en-US" sz="1400" b="1" dirty="0" smtClean="0"/>
              <a:t>Lose</a:t>
            </a:r>
            <a:r>
              <a:rPr lang="en-US" sz="1400" dirty="0" smtClean="0"/>
              <a:t> Heat and Chemical potential energy</a:t>
            </a:r>
          </a:p>
          <a:p>
            <a:pPr>
              <a:buFont typeface="Arial" pitchFamily="34" charset="0"/>
              <a:buChar char="•"/>
            </a:pPr>
            <a:r>
              <a:rPr lang="en-US" sz="1400" b="1" dirty="0" smtClean="0"/>
              <a:t>Gain </a:t>
            </a:r>
            <a:r>
              <a:rPr lang="en-US" sz="1400" dirty="0" smtClean="0"/>
              <a:t>Transformed</a:t>
            </a:r>
            <a:r>
              <a:rPr lang="en-US" sz="1400" b="1" dirty="0" smtClean="0"/>
              <a:t> </a:t>
            </a:r>
            <a:r>
              <a:rPr lang="en-US" sz="1400" dirty="0" smtClean="0"/>
              <a:t>Chemical Potential energy</a:t>
            </a:r>
            <a:endParaRPr lang="en-US" sz="1400" dirty="0"/>
          </a:p>
        </p:txBody>
      </p:sp>
      <p:sp>
        <p:nvSpPr>
          <p:cNvPr id="15" name="Rectangle 14"/>
          <p:cNvSpPr/>
          <p:nvPr/>
        </p:nvSpPr>
        <p:spPr>
          <a:xfrm>
            <a:off x="4642145" y="2981424"/>
            <a:ext cx="234360" cy="307777"/>
          </a:xfrm>
          <a:prstGeom prst="rect">
            <a:avLst/>
          </a:prstGeom>
        </p:spPr>
        <p:txBody>
          <a:bodyPr wrap="none">
            <a:spAutoFit/>
          </a:bodyPr>
          <a:lstStyle/>
          <a:p>
            <a:r>
              <a:rPr lang="en-US" sz="1400" dirty="0" smtClean="0"/>
              <a:t> </a:t>
            </a:r>
            <a:endParaRPr lang="en-US" dirty="0"/>
          </a:p>
        </p:txBody>
      </p:sp>
      <p:sp>
        <p:nvSpPr>
          <p:cNvPr id="16" name="TextBox 15"/>
          <p:cNvSpPr txBox="1"/>
          <p:nvPr/>
        </p:nvSpPr>
        <p:spPr>
          <a:xfrm>
            <a:off x="3962400" y="3200400"/>
            <a:ext cx="4724400" cy="738664"/>
          </a:xfrm>
          <a:prstGeom prst="rect">
            <a:avLst/>
          </a:prstGeom>
          <a:noFill/>
        </p:spPr>
        <p:txBody>
          <a:bodyPr wrap="square" rtlCol="0">
            <a:spAutoFit/>
          </a:bodyPr>
          <a:lstStyle/>
          <a:p>
            <a:pPr>
              <a:buFont typeface="Arial" pitchFamily="34" charset="0"/>
              <a:buChar char="•"/>
            </a:pPr>
            <a:r>
              <a:rPr lang="en-US" sz="1400" b="1" dirty="0" smtClean="0"/>
              <a:t>Add</a:t>
            </a:r>
            <a:r>
              <a:rPr lang="en-US" sz="1400" dirty="0" smtClean="0"/>
              <a:t> Chemical potential energy and Kinetic energy</a:t>
            </a:r>
          </a:p>
          <a:p>
            <a:pPr>
              <a:buFont typeface="Arial" pitchFamily="34" charset="0"/>
              <a:buChar char="•"/>
            </a:pPr>
            <a:r>
              <a:rPr lang="en-US" sz="1400" b="1" dirty="0" smtClean="0"/>
              <a:t>Lose</a:t>
            </a:r>
            <a:r>
              <a:rPr lang="en-US" sz="1400" dirty="0" smtClean="0"/>
              <a:t> Heat</a:t>
            </a:r>
          </a:p>
          <a:p>
            <a:pPr>
              <a:buFont typeface="Arial" pitchFamily="34" charset="0"/>
              <a:buChar char="•"/>
            </a:pPr>
            <a:r>
              <a:rPr lang="en-US" sz="1400" b="1" dirty="0" smtClean="0"/>
              <a:t>Gain </a:t>
            </a:r>
            <a:r>
              <a:rPr lang="en-US" sz="1400" dirty="0" smtClean="0"/>
              <a:t>Transformed</a:t>
            </a:r>
            <a:r>
              <a:rPr lang="en-US" sz="1400" b="1" dirty="0" smtClean="0"/>
              <a:t> </a:t>
            </a:r>
            <a:r>
              <a:rPr lang="en-US" sz="1400" dirty="0" smtClean="0"/>
              <a:t>Chemical Potential energy</a:t>
            </a:r>
            <a:endParaRPr lang="en-US" sz="1400" dirty="0"/>
          </a:p>
        </p:txBody>
      </p:sp>
      <p:sp>
        <p:nvSpPr>
          <p:cNvPr id="17" name="TextBox 16"/>
          <p:cNvSpPr txBox="1"/>
          <p:nvPr/>
        </p:nvSpPr>
        <p:spPr>
          <a:xfrm>
            <a:off x="304800" y="5486400"/>
            <a:ext cx="3352800" cy="1169551"/>
          </a:xfrm>
          <a:prstGeom prst="rect">
            <a:avLst/>
          </a:prstGeom>
          <a:noFill/>
        </p:spPr>
        <p:txBody>
          <a:bodyPr wrap="square" rtlCol="0">
            <a:spAutoFit/>
          </a:bodyPr>
          <a:lstStyle/>
          <a:p>
            <a:pPr>
              <a:buFont typeface="Arial" pitchFamily="34" charset="0"/>
              <a:buChar char="•"/>
            </a:pPr>
            <a:r>
              <a:rPr lang="en-US" sz="1400" b="1" dirty="0" smtClean="0"/>
              <a:t>Add</a:t>
            </a:r>
            <a:r>
              <a:rPr lang="en-US" sz="1400" dirty="0" smtClean="0"/>
              <a:t> Chemical potential energy and small Kinetic energy</a:t>
            </a:r>
          </a:p>
          <a:p>
            <a:pPr>
              <a:buFont typeface="Arial" pitchFamily="34" charset="0"/>
              <a:buChar char="•"/>
            </a:pPr>
            <a:r>
              <a:rPr lang="en-US" sz="1400" b="1" dirty="0" smtClean="0"/>
              <a:t>Lose</a:t>
            </a:r>
            <a:r>
              <a:rPr lang="en-US" sz="1400" dirty="0" smtClean="0"/>
              <a:t> Heat and Chemical Potential energy</a:t>
            </a:r>
          </a:p>
          <a:p>
            <a:pPr>
              <a:buFont typeface="Arial" pitchFamily="34" charset="0"/>
              <a:buChar char="•"/>
            </a:pPr>
            <a:r>
              <a:rPr lang="en-US" sz="1400" b="1" dirty="0" smtClean="0"/>
              <a:t>Gain </a:t>
            </a:r>
            <a:r>
              <a:rPr lang="en-US" sz="1400" dirty="0" smtClean="0"/>
              <a:t>Kinetic Energy</a:t>
            </a:r>
            <a:endParaRPr lang="en-US" sz="1400" dirty="0"/>
          </a:p>
        </p:txBody>
      </p:sp>
      <p:sp>
        <p:nvSpPr>
          <p:cNvPr id="18" name="TextBox 17"/>
          <p:cNvSpPr txBox="1"/>
          <p:nvPr/>
        </p:nvSpPr>
        <p:spPr>
          <a:xfrm>
            <a:off x="3505200" y="5257800"/>
            <a:ext cx="2133600" cy="954107"/>
          </a:xfrm>
          <a:prstGeom prst="rect">
            <a:avLst/>
          </a:prstGeom>
          <a:noFill/>
        </p:spPr>
        <p:txBody>
          <a:bodyPr wrap="square" rtlCol="0">
            <a:spAutoFit/>
          </a:bodyPr>
          <a:lstStyle/>
          <a:p>
            <a:pPr>
              <a:buFont typeface="Arial" pitchFamily="34" charset="0"/>
              <a:buChar char="•"/>
            </a:pPr>
            <a:r>
              <a:rPr lang="en-US" sz="1400" b="1" dirty="0" smtClean="0"/>
              <a:t>Add</a:t>
            </a:r>
            <a:r>
              <a:rPr lang="en-US" sz="1400" dirty="0" smtClean="0"/>
              <a:t> Kinetic Energy</a:t>
            </a:r>
          </a:p>
          <a:p>
            <a:pPr>
              <a:buFont typeface="Arial" pitchFamily="34" charset="0"/>
              <a:buChar char="•"/>
            </a:pPr>
            <a:r>
              <a:rPr lang="en-US" sz="1400" b="1" dirty="0" smtClean="0"/>
              <a:t>Lose</a:t>
            </a:r>
            <a:r>
              <a:rPr lang="en-US" sz="1400" dirty="0" smtClean="0"/>
              <a:t> Heat</a:t>
            </a:r>
          </a:p>
          <a:p>
            <a:pPr>
              <a:buFont typeface="Arial" pitchFamily="34" charset="0"/>
              <a:buChar char="•"/>
            </a:pPr>
            <a:r>
              <a:rPr lang="en-US" sz="1400" b="1" dirty="0" smtClean="0"/>
              <a:t>Gain </a:t>
            </a:r>
            <a:r>
              <a:rPr lang="en-US" sz="1400" dirty="0" smtClean="0"/>
              <a:t>Electromagnetic Energy</a:t>
            </a:r>
            <a:endParaRPr lang="en-US" sz="1400" dirty="0"/>
          </a:p>
        </p:txBody>
      </p:sp>
      <p:sp>
        <p:nvSpPr>
          <p:cNvPr id="20" name="Right Arrow 19"/>
          <p:cNvSpPr/>
          <p:nvPr/>
        </p:nvSpPr>
        <p:spPr>
          <a:xfrm>
            <a:off x="2133600" y="19812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a:off x="3810000" y="2362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ight Arrow 23"/>
          <p:cNvSpPr/>
          <p:nvPr/>
        </p:nvSpPr>
        <p:spPr>
          <a:xfrm>
            <a:off x="6858000" y="22860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ight Arrow 24"/>
          <p:cNvSpPr/>
          <p:nvPr/>
        </p:nvSpPr>
        <p:spPr>
          <a:xfrm>
            <a:off x="5410200" y="22860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7"/>
          <p:cNvPicPr>
            <a:picLocks noChangeAspect="1" noChangeArrowheads="1"/>
          </p:cNvPicPr>
          <p:nvPr/>
        </p:nvPicPr>
        <p:blipFill>
          <a:blip r:embed="rId8" cstate="print"/>
          <a:srcRect/>
          <a:stretch>
            <a:fillRect/>
          </a:stretch>
        </p:blipFill>
        <p:spPr bwMode="auto">
          <a:xfrm>
            <a:off x="304800" y="4038600"/>
            <a:ext cx="836229" cy="1447800"/>
          </a:xfrm>
          <a:prstGeom prst="rect">
            <a:avLst/>
          </a:prstGeom>
          <a:noFill/>
          <a:ln w="9525">
            <a:noFill/>
            <a:miter lim="800000"/>
            <a:headEnd/>
            <a:tailEnd/>
          </a:ln>
        </p:spPr>
      </p:pic>
      <p:sp>
        <p:nvSpPr>
          <p:cNvPr id="27" name="Right Arrow 26"/>
          <p:cNvSpPr/>
          <p:nvPr/>
        </p:nvSpPr>
        <p:spPr>
          <a:xfrm>
            <a:off x="1219200" y="46482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ular Arrow 27"/>
          <p:cNvSpPr/>
          <p:nvPr/>
        </p:nvSpPr>
        <p:spPr>
          <a:xfrm>
            <a:off x="2971800" y="4267200"/>
            <a:ext cx="838200" cy="838200"/>
          </a:xfrm>
          <a:prstGeom prst="circular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ircular Arrow 28"/>
          <p:cNvSpPr/>
          <p:nvPr/>
        </p:nvSpPr>
        <p:spPr>
          <a:xfrm rot="10800000">
            <a:off x="2971800" y="4343400"/>
            <a:ext cx="838200" cy="838200"/>
          </a:xfrm>
          <a:prstGeom prst="circular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ight Arrow 29"/>
          <p:cNvSpPr/>
          <p:nvPr/>
        </p:nvSpPr>
        <p:spPr>
          <a:xfrm>
            <a:off x="5638800" y="46482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Lightning Bolt 30"/>
          <p:cNvSpPr/>
          <p:nvPr/>
        </p:nvSpPr>
        <p:spPr>
          <a:xfrm>
            <a:off x="5181600" y="4343400"/>
            <a:ext cx="457200" cy="762000"/>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ircular Arrow 31"/>
          <p:cNvSpPr/>
          <p:nvPr/>
        </p:nvSpPr>
        <p:spPr>
          <a:xfrm>
            <a:off x="3200400" y="4267200"/>
            <a:ext cx="838200" cy="838200"/>
          </a:xfrm>
          <a:prstGeom prst="circular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ircular Arrow 32"/>
          <p:cNvSpPr/>
          <p:nvPr/>
        </p:nvSpPr>
        <p:spPr>
          <a:xfrm rot="10800000">
            <a:off x="3200400" y="4343400"/>
            <a:ext cx="838200" cy="838200"/>
          </a:xfrm>
          <a:prstGeom prst="circular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ight Arrow 33"/>
          <p:cNvSpPr/>
          <p:nvPr/>
        </p:nvSpPr>
        <p:spPr>
          <a:xfrm>
            <a:off x="4876800" y="4648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ight Arrow 34"/>
          <p:cNvSpPr/>
          <p:nvPr/>
        </p:nvSpPr>
        <p:spPr>
          <a:xfrm>
            <a:off x="6934200" y="4648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a:off x="6019800" y="5486400"/>
            <a:ext cx="3124200" cy="954107"/>
          </a:xfrm>
          <a:prstGeom prst="rect">
            <a:avLst/>
          </a:prstGeom>
          <a:noFill/>
        </p:spPr>
        <p:txBody>
          <a:bodyPr wrap="square" rtlCol="0">
            <a:spAutoFit/>
          </a:bodyPr>
          <a:lstStyle/>
          <a:p>
            <a:pPr>
              <a:buFont typeface="Arial" pitchFamily="34" charset="0"/>
              <a:buChar char="•"/>
            </a:pPr>
            <a:r>
              <a:rPr lang="en-US" sz="1400" b="1" dirty="0" smtClean="0"/>
              <a:t>Add</a:t>
            </a:r>
            <a:r>
              <a:rPr lang="en-US" sz="1400" dirty="0" smtClean="0"/>
              <a:t> Electromagnetic Energy</a:t>
            </a:r>
          </a:p>
          <a:p>
            <a:pPr>
              <a:buFont typeface="Arial" pitchFamily="34" charset="0"/>
              <a:buChar char="•"/>
            </a:pPr>
            <a:r>
              <a:rPr lang="en-US" sz="1400" b="1" dirty="0" smtClean="0"/>
              <a:t>Lose</a:t>
            </a:r>
            <a:r>
              <a:rPr lang="en-US" sz="1400" dirty="0" smtClean="0"/>
              <a:t> Heat</a:t>
            </a:r>
          </a:p>
          <a:p>
            <a:pPr>
              <a:buFont typeface="Arial" pitchFamily="34" charset="0"/>
              <a:buChar char="•"/>
            </a:pPr>
            <a:r>
              <a:rPr lang="en-US" sz="1400" b="1" dirty="0" smtClean="0"/>
              <a:t>Gain </a:t>
            </a:r>
            <a:r>
              <a:rPr lang="en-US" sz="1400" dirty="0" smtClean="0"/>
              <a:t>An operating appliance of your choice</a:t>
            </a:r>
            <a:endParaRPr lang="en-US" sz="1400" dirty="0"/>
          </a:p>
        </p:txBody>
      </p:sp>
      <p:cxnSp>
        <p:nvCxnSpPr>
          <p:cNvPr id="39" name="Straight Connector 38"/>
          <p:cNvCxnSpPr>
            <a:endCxn id="25" idx="1"/>
          </p:cNvCxnSpPr>
          <p:nvPr/>
        </p:nvCxnSpPr>
        <p:spPr>
          <a:xfrm flipV="1">
            <a:off x="4343400" y="2362200"/>
            <a:ext cx="1066800" cy="914400"/>
          </a:xfrm>
          <a:prstGeom prst="line">
            <a:avLst/>
          </a:prstGeom>
          <a:ln>
            <a:solidFill>
              <a:srgbClr val="C00000">
                <a:alpha val="41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V="1">
            <a:off x="3619500" y="5219700"/>
            <a:ext cx="304800" cy="76200"/>
          </a:xfrm>
          <a:prstGeom prst="line">
            <a:avLst/>
          </a:prstGeom>
          <a:ln>
            <a:solidFill>
              <a:srgbClr val="C00000">
                <a:alpha val="41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30" idx="1"/>
          </p:cNvCxnSpPr>
          <p:nvPr/>
        </p:nvCxnSpPr>
        <p:spPr>
          <a:xfrm rot="16200000" flipV="1">
            <a:off x="5524500" y="4838700"/>
            <a:ext cx="914400" cy="685800"/>
          </a:xfrm>
          <a:prstGeom prst="line">
            <a:avLst/>
          </a:prstGeom>
          <a:ln>
            <a:solidFill>
              <a:srgbClr val="C00000">
                <a:alpha val="41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62000" y="5105400"/>
            <a:ext cx="2362200" cy="1371600"/>
          </a:xfrm>
          <a:prstGeom prst="line">
            <a:avLst/>
          </a:prstGeom>
          <a:ln>
            <a:solidFill>
              <a:schemeClr val="tx2">
                <a:alpha val="41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34" idx="1"/>
          </p:cNvCxnSpPr>
          <p:nvPr/>
        </p:nvCxnSpPr>
        <p:spPr>
          <a:xfrm rot="5400000" flipH="1" flipV="1">
            <a:off x="3771900" y="4762500"/>
            <a:ext cx="1143000" cy="1066800"/>
          </a:xfrm>
          <a:prstGeom prst="line">
            <a:avLst/>
          </a:prstGeom>
          <a:ln>
            <a:solidFill>
              <a:schemeClr val="tx2">
                <a:alpha val="41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35" idx="1"/>
          </p:cNvCxnSpPr>
          <p:nvPr/>
        </p:nvCxnSpPr>
        <p:spPr>
          <a:xfrm rot="5400000" flipH="1" flipV="1">
            <a:off x="6019800" y="5105400"/>
            <a:ext cx="1295400" cy="533400"/>
          </a:xfrm>
          <a:prstGeom prst="line">
            <a:avLst/>
          </a:prstGeom>
          <a:ln>
            <a:solidFill>
              <a:schemeClr val="tx2">
                <a:alpha val="4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063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issyjupe.com/Images/web-room.gif"/>
          <p:cNvPicPr>
            <a:picLocks noChangeAspect="1" noChangeArrowheads="1"/>
          </p:cNvPicPr>
          <p:nvPr/>
        </p:nvPicPr>
        <p:blipFill>
          <a:blip r:embed="rId3" cstate="print"/>
          <a:srcRect/>
          <a:stretch>
            <a:fillRect/>
          </a:stretch>
        </p:blipFill>
        <p:spPr bwMode="auto">
          <a:xfrm>
            <a:off x="0" y="1344153"/>
            <a:ext cx="9829800" cy="5513848"/>
          </a:xfrm>
          <a:prstGeom prst="rect">
            <a:avLst/>
          </a:prstGeom>
          <a:noFill/>
        </p:spPr>
      </p:pic>
      <p:sp>
        <p:nvSpPr>
          <p:cNvPr id="76802" name="Rectangle 2"/>
          <p:cNvSpPr>
            <a:spLocks noGrp="1" noChangeArrowheads="1"/>
          </p:cNvSpPr>
          <p:nvPr>
            <p:ph type="title"/>
          </p:nvPr>
        </p:nvSpPr>
        <p:spPr/>
        <p:txBody>
          <a:bodyPr/>
          <a:lstStyle/>
          <a:p>
            <a:r>
              <a:rPr lang="en-US"/>
              <a:t>There are two types of reference frames</a:t>
            </a:r>
          </a:p>
        </p:txBody>
      </p:sp>
      <p:sp>
        <p:nvSpPr>
          <p:cNvPr id="76803" name="Rectangle 3"/>
          <p:cNvSpPr>
            <a:spLocks noGrp="1" noChangeArrowheads="1"/>
          </p:cNvSpPr>
          <p:nvPr>
            <p:ph type="body" idx="1"/>
          </p:nvPr>
        </p:nvSpPr>
        <p:spPr>
          <a:xfrm>
            <a:off x="3124200" y="2743200"/>
            <a:ext cx="5791200" cy="2514600"/>
          </a:xfrm>
        </p:spPr>
        <p:txBody>
          <a:bodyPr/>
          <a:lstStyle/>
          <a:p>
            <a:pPr>
              <a:lnSpc>
                <a:spcPct val="90000"/>
              </a:lnSpc>
            </a:pPr>
            <a:r>
              <a:rPr lang="en-US" sz="2100" dirty="0"/>
              <a:t>Inertial reference frames do not accelerate</a:t>
            </a:r>
          </a:p>
          <a:p>
            <a:pPr>
              <a:lnSpc>
                <a:spcPct val="90000"/>
              </a:lnSpc>
            </a:pPr>
            <a:r>
              <a:rPr lang="en-US" sz="2100" dirty="0"/>
              <a:t>Non-inertial reference frames accelerate</a:t>
            </a:r>
            <a:r>
              <a:rPr lang="en-US" sz="2100" dirty="0" smtClean="0"/>
              <a:t>.</a:t>
            </a:r>
            <a:endParaRPr lang="en-US" sz="2100" dirty="0"/>
          </a:p>
          <a:p>
            <a:pPr>
              <a:lnSpc>
                <a:spcPct val="90000"/>
              </a:lnSpc>
            </a:pPr>
            <a:r>
              <a:rPr lang="en-US" sz="2100" dirty="0"/>
              <a:t>Could you tell the difference between two inertial frames?</a:t>
            </a:r>
          </a:p>
          <a:p>
            <a:pPr>
              <a:lnSpc>
                <a:spcPct val="90000"/>
              </a:lnSpc>
            </a:pPr>
            <a:r>
              <a:rPr lang="en-US" sz="2100" dirty="0"/>
              <a:t>Could you tell the difference between an inertial frame and a non-inertial </a:t>
            </a:r>
            <a:r>
              <a:rPr lang="en-US" sz="2100" dirty="0" smtClean="0"/>
              <a:t>frame?</a:t>
            </a:r>
            <a:endParaRPr lang="en-US" sz="2100" dirty="0"/>
          </a:p>
          <a:p>
            <a:pPr>
              <a:lnSpc>
                <a:spcPct val="90000"/>
              </a:lnSpc>
            </a:pPr>
            <a:endParaRPr lang="en-US" sz="2100" dirty="0"/>
          </a:p>
          <a:p>
            <a:pPr>
              <a:lnSpc>
                <a:spcPct val="90000"/>
              </a:lnSpc>
              <a:buFont typeface="Wingdings" pitchFamily="2" charset="2"/>
              <a:buNone/>
            </a:pPr>
            <a:endParaRPr lang="en-US" sz="21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3" name="Picture 3"/>
          <p:cNvPicPr>
            <a:picLocks noChangeAspect="1" noChangeArrowheads="1"/>
          </p:cNvPicPr>
          <p:nvPr/>
        </p:nvPicPr>
        <p:blipFill>
          <a:blip r:embed="rId3" cstate="print"/>
          <a:srcRect/>
          <a:stretch>
            <a:fillRect/>
          </a:stretch>
        </p:blipFill>
        <p:spPr bwMode="auto">
          <a:xfrm>
            <a:off x="2209800" y="1524000"/>
            <a:ext cx="1371600" cy="198038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chemeClr val="tx1"/>
                </a:solidFill>
              </a:rPr>
              <a:t>Look for alternatives, bottlenecks and synergies</a:t>
            </a:r>
            <a:endParaRPr lang="en-US" dirty="0">
              <a:solidFill>
                <a:schemeClr val="tx1"/>
              </a:solidFill>
            </a:endParaRPr>
          </a:p>
        </p:txBody>
      </p:sp>
      <p:pic>
        <p:nvPicPr>
          <p:cNvPr id="552962" name="Picture 2"/>
          <p:cNvPicPr>
            <a:picLocks noChangeAspect="1" noChangeArrowheads="1"/>
          </p:cNvPicPr>
          <p:nvPr/>
        </p:nvPicPr>
        <p:blipFill>
          <a:blip r:embed="rId4" cstate="print"/>
          <a:srcRect/>
          <a:stretch>
            <a:fillRect/>
          </a:stretch>
        </p:blipFill>
        <p:spPr bwMode="auto">
          <a:xfrm>
            <a:off x="533400" y="1981200"/>
            <a:ext cx="1322502" cy="990600"/>
          </a:xfrm>
          <a:prstGeom prst="rect">
            <a:avLst/>
          </a:prstGeom>
          <a:noFill/>
          <a:ln w="9525">
            <a:noFill/>
            <a:miter lim="800000"/>
            <a:headEnd/>
            <a:tailEnd/>
          </a:ln>
        </p:spPr>
      </p:pic>
      <p:pic>
        <p:nvPicPr>
          <p:cNvPr id="552964" name="Picture 4"/>
          <p:cNvPicPr>
            <a:picLocks noChangeAspect="1" noChangeArrowheads="1"/>
          </p:cNvPicPr>
          <p:nvPr/>
        </p:nvPicPr>
        <p:blipFill>
          <a:blip r:embed="rId5" cstate="print"/>
          <a:srcRect/>
          <a:stretch>
            <a:fillRect/>
          </a:stretch>
        </p:blipFill>
        <p:spPr bwMode="auto">
          <a:xfrm>
            <a:off x="5867400" y="1524000"/>
            <a:ext cx="914400" cy="655607"/>
          </a:xfrm>
          <a:prstGeom prst="rect">
            <a:avLst/>
          </a:prstGeom>
          <a:noFill/>
          <a:ln w="9525">
            <a:noFill/>
            <a:miter lim="800000"/>
            <a:headEnd/>
            <a:tailEnd/>
          </a:ln>
        </p:spPr>
      </p:pic>
      <p:pic>
        <p:nvPicPr>
          <p:cNvPr id="552965" name="Picture 5"/>
          <p:cNvPicPr>
            <a:picLocks noChangeAspect="1" noChangeArrowheads="1"/>
          </p:cNvPicPr>
          <p:nvPr/>
        </p:nvPicPr>
        <p:blipFill>
          <a:blip r:embed="rId6" cstate="print"/>
          <a:srcRect/>
          <a:stretch>
            <a:fillRect/>
          </a:stretch>
        </p:blipFill>
        <p:spPr bwMode="auto">
          <a:xfrm>
            <a:off x="5867400" y="2438400"/>
            <a:ext cx="847629" cy="638174"/>
          </a:xfrm>
          <a:prstGeom prst="rect">
            <a:avLst/>
          </a:prstGeom>
          <a:noFill/>
          <a:ln w="9525">
            <a:noFill/>
            <a:miter lim="800000"/>
            <a:headEnd/>
            <a:tailEnd/>
          </a:ln>
        </p:spPr>
      </p:pic>
      <p:pic>
        <p:nvPicPr>
          <p:cNvPr id="552966" name="Picture 6"/>
          <p:cNvPicPr>
            <a:picLocks noChangeAspect="1" noChangeArrowheads="1"/>
          </p:cNvPicPr>
          <p:nvPr/>
        </p:nvPicPr>
        <p:blipFill>
          <a:blip r:embed="rId7" cstate="print"/>
          <a:srcRect/>
          <a:stretch>
            <a:fillRect/>
          </a:stretch>
        </p:blipFill>
        <p:spPr bwMode="auto">
          <a:xfrm>
            <a:off x="4267200" y="1828800"/>
            <a:ext cx="1033462" cy="958059"/>
          </a:xfrm>
          <a:prstGeom prst="rect">
            <a:avLst/>
          </a:prstGeom>
          <a:noFill/>
          <a:ln w="9525">
            <a:noFill/>
            <a:miter lim="800000"/>
            <a:headEnd/>
            <a:tailEnd/>
          </a:ln>
        </p:spPr>
      </p:pic>
      <p:pic>
        <p:nvPicPr>
          <p:cNvPr id="552967" name="Picture 7"/>
          <p:cNvPicPr>
            <a:picLocks noChangeAspect="1" noChangeArrowheads="1"/>
          </p:cNvPicPr>
          <p:nvPr/>
        </p:nvPicPr>
        <p:blipFill>
          <a:blip r:embed="rId8" cstate="print"/>
          <a:srcRect/>
          <a:stretch>
            <a:fillRect/>
          </a:stretch>
        </p:blipFill>
        <p:spPr bwMode="auto">
          <a:xfrm>
            <a:off x="7467600" y="1600200"/>
            <a:ext cx="836229" cy="1447800"/>
          </a:xfrm>
          <a:prstGeom prst="rect">
            <a:avLst/>
          </a:prstGeom>
          <a:noFill/>
          <a:ln w="9525">
            <a:noFill/>
            <a:miter lim="800000"/>
            <a:headEnd/>
            <a:tailEnd/>
          </a:ln>
        </p:spPr>
      </p:pic>
      <p:pic>
        <p:nvPicPr>
          <p:cNvPr id="552968" name="Picture 8"/>
          <p:cNvPicPr>
            <a:picLocks noChangeAspect="1" noChangeArrowheads="1"/>
          </p:cNvPicPr>
          <p:nvPr/>
        </p:nvPicPr>
        <p:blipFill>
          <a:blip r:embed="rId9" cstate="print"/>
          <a:srcRect/>
          <a:stretch>
            <a:fillRect/>
          </a:stretch>
        </p:blipFill>
        <p:spPr bwMode="auto">
          <a:xfrm>
            <a:off x="1524000" y="4114800"/>
            <a:ext cx="1447800" cy="1323975"/>
          </a:xfrm>
          <a:prstGeom prst="rect">
            <a:avLst/>
          </a:prstGeom>
          <a:noFill/>
          <a:ln w="9525">
            <a:noFill/>
            <a:miter lim="800000"/>
            <a:headEnd/>
            <a:tailEnd/>
          </a:ln>
        </p:spPr>
      </p:pic>
      <p:pic>
        <p:nvPicPr>
          <p:cNvPr id="552969" name="Picture 9"/>
          <p:cNvPicPr>
            <a:picLocks noChangeAspect="1" noChangeArrowheads="1"/>
          </p:cNvPicPr>
          <p:nvPr/>
        </p:nvPicPr>
        <p:blipFill>
          <a:blip r:embed="rId10" cstate="print"/>
          <a:srcRect/>
          <a:stretch>
            <a:fillRect/>
          </a:stretch>
        </p:blipFill>
        <p:spPr bwMode="auto">
          <a:xfrm>
            <a:off x="4038600" y="4343400"/>
            <a:ext cx="766763" cy="766763"/>
          </a:xfrm>
          <a:prstGeom prst="rect">
            <a:avLst/>
          </a:prstGeom>
          <a:noFill/>
          <a:ln w="9525">
            <a:noFill/>
            <a:miter lim="800000"/>
            <a:headEnd/>
            <a:tailEnd/>
          </a:ln>
        </p:spPr>
      </p:pic>
      <p:pic>
        <p:nvPicPr>
          <p:cNvPr id="552970" name="Picture 10"/>
          <p:cNvPicPr>
            <a:picLocks noChangeAspect="1" noChangeArrowheads="1"/>
          </p:cNvPicPr>
          <p:nvPr/>
        </p:nvPicPr>
        <p:blipFill>
          <a:blip r:embed="rId11" cstate="print"/>
          <a:srcRect/>
          <a:stretch>
            <a:fillRect/>
          </a:stretch>
        </p:blipFill>
        <p:spPr bwMode="auto">
          <a:xfrm rot="1381742">
            <a:off x="5739142" y="4062741"/>
            <a:ext cx="1133475" cy="1133475"/>
          </a:xfrm>
          <a:prstGeom prst="rect">
            <a:avLst/>
          </a:prstGeom>
          <a:noFill/>
          <a:ln w="9525">
            <a:noFill/>
            <a:miter lim="800000"/>
            <a:headEnd/>
            <a:tailEnd/>
          </a:ln>
        </p:spPr>
      </p:pic>
      <p:pic>
        <p:nvPicPr>
          <p:cNvPr id="552971" name="Picture 11"/>
          <p:cNvPicPr>
            <a:picLocks noChangeAspect="1" noChangeArrowheads="1"/>
          </p:cNvPicPr>
          <p:nvPr/>
        </p:nvPicPr>
        <p:blipFill>
          <a:blip r:embed="rId12" cstate="print"/>
          <a:srcRect/>
          <a:stretch>
            <a:fillRect/>
          </a:stretch>
        </p:blipFill>
        <p:spPr bwMode="auto">
          <a:xfrm>
            <a:off x="7358136" y="4038600"/>
            <a:ext cx="1543340" cy="1266825"/>
          </a:xfrm>
          <a:prstGeom prst="rect">
            <a:avLst/>
          </a:prstGeom>
          <a:noFill/>
          <a:ln w="9525">
            <a:noFill/>
            <a:miter lim="800000"/>
            <a:headEnd/>
            <a:tailEnd/>
          </a:ln>
        </p:spPr>
      </p:pic>
      <p:sp>
        <p:nvSpPr>
          <p:cNvPr id="15" name="Rectangle 14"/>
          <p:cNvSpPr/>
          <p:nvPr/>
        </p:nvSpPr>
        <p:spPr>
          <a:xfrm>
            <a:off x="4642145" y="2981424"/>
            <a:ext cx="234360" cy="307777"/>
          </a:xfrm>
          <a:prstGeom prst="rect">
            <a:avLst/>
          </a:prstGeom>
        </p:spPr>
        <p:txBody>
          <a:bodyPr wrap="none">
            <a:spAutoFit/>
          </a:bodyPr>
          <a:lstStyle/>
          <a:p>
            <a:r>
              <a:rPr lang="en-US" sz="1400" dirty="0" smtClean="0"/>
              <a:t> </a:t>
            </a:r>
            <a:endParaRPr lang="en-US" dirty="0"/>
          </a:p>
        </p:txBody>
      </p:sp>
      <p:sp>
        <p:nvSpPr>
          <p:cNvPr id="20" name="Right Arrow 19"/>
          <p:cNvSpPr/>
          <p:nvPr/>
        </p:nvSpPr>
        <p:spPr>
          <a:xfrm>
            <a:off x="2057400" y="24384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ight Arrow 22"/>
          <p:cNvSpPr/>
          <p:nvPr/>
        </p:nvSpPr>
        <p:spPr>
          <a:xfrm>
            <a:off x="3810000" y="2362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ight Arrow 23"/>
          <p:cNvSpPr/>
          <p:nvPr/>
        </p:nvSpPr>
        <p:spPr>
          <a:xfrm>
            <a:off x="6858000" y="22860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ight Arrow 24"/>
          <p:cNvSpPr/>
          <p:nvPr/>
        </p:nvSpPr>
        <p:spPr>
          <a:xfrm>
            <a:off x="5410200" y="22860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7"/>
          <p:cNvPicPr>
            <a:picLocks noChangeAspect="1" noChangeArrowheads="1"/>
          </p:cNvPicPr>
          <p:nvPr/>
        </p:nvPicPr>
        <p:blipFill>
          <a:blip r:embed="rId8" cstate="print"/>
          <a:srcRect/>
          <a:stretch>
            <a:fillRect/>
          </a:stretch>
        </p:blipFill>
        <p:spPr bwMode="auto">
          <a:xfrm>
            <a:off x="304800" y="4038600"/>
            <a:ext cx="836229" cy="1447800"/>
          </a:xfrm>
          <a:prstGeom prst="rect">
            <a:avLst/>
          </a:prstGeom>
          <a:noFill/>
          <a:ln w="9525">
            <a:noFill/>
            <a:miter lim="800000"/>
            <a:headEnd/>
            <a:tailEnd/>
          </a:ln>
        </p:spPr>
      </p:pic>
      <p:sp>
        <p:nvSpPr>
          <p:cNvPr id="27" name="Right Arrow 26"/>
          <p:cNvSpPr/>
          <p:nvPr/>
        </p:nvSpPr>
        <p:spPr>
          <a:xfrm>
            <a:off x="1219200" y="46482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ular Arrow 27"/>
          <p:cNvSpPr/>
          <p:nvPr/>
        </p:nvSpPr>
        <p:spPr>
          <a:xfrm>
            <a:off x="2971800" y="4267200"/>
            <a:ext cx="838200" cy="838200"/>
          </a:xfrm>
          <a:prstGeom prst="circular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ircular Arrow 28"/>
          <p:cNvSpPr/>
          <p:nvPr/>
        </p:nvSpPr>
        <p:spPr>
          <a:xfrm rot="10800000">
            <a:off x="2971800" y="4343400"/>
            <a:ext cx="838200" cy="838200"/>
          </a:xfrm>
          <a:prstGeom prst="circular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ight Arrow 29"/>
          <p:cNvSpPr/>
          <p:nvPr/>
        </p:nvSpPr>
        <p:spPr>
          <a:xfrm>
            <a:off x="5638800" y="4648200"/>
            <a:ext cx="304800" cy="1524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Lightning Bolt 30"/>
          <p:cNvSpPr/>
          <p:nvPr/>
        </p:nvSpPr>
        <p:spPr>
          <a:xfrm>
            <a:off x="5181600" y="4343400"/>
            <a:ext cx="457200" cy="762000"/>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ircular Arrow 31"/>
          <p:cNvSpPr/>
          <p:nvPr/>
        </p:nvSpPr>
        <p:spPr>
          <a:xfrm>
            <a:off x="3200400" y="4267200"/>
            <a:ext cx="838200" cy="838200"/>
          </a:xfrm>
          <a:prstGeom prst="circular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ircular Arrow 32"/>
          <p:cNvSpPr/>
          <p:nvPr/>
        </p:nvSpPr>
        <p:spPr>
          <a:xfrm rot="10800000">
            <a:off x="3200400" y="4343400"/>
            <a:ext cx="838200" cy="838200"/>
          </a:xfrm>
          <a:prstGeom prst="circular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ight Arrow 33"/>
          <p:cNvSpPr/>
          <p:nvPr/>
        </p:nvSpPr>
        <p:spPr>
          <a:xfrm>
            <a:off x="4876800" y="4648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ight Arrow 34"/>
          <p:cNvSpPr/>
          <p:nvPr/>
        </p:nvSpPr>
        <p:spPr>
          <a:xfrm>
            <a:off x="6934200" y="4648200"/>
            <a:ext cx="304800"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6" name="Picture 2"/>
          <p:cNvPicPr>
            <a:picLocks noChangeAspect="1" noChangeArrowheads="1"/>
          </p:cNvPicPr>
          <p:nvPr/>
        </p:nvPicPr>
        <p:blipFill>
          <a:blip r:embed="rId13" cstate="print"/>
          <a:srcRect/>
          <a:stretch>
            <a:fillRect/>
          </a:stretch>
        </p:blipFill>
        <p:spPr bwMode="auto">
          <a:xfrm>
            <a:off x="323850" y="1314449"/>
            <a:ext cx="619125" cy="619125"/>
          </a:xfrm>
          <a:prstGeom prst="rect">
            <a:avLst/>
          </a:prstGeom>
          <a:noFill/>
          <a:ln w="9525">
            <a:noFill/>
            <a:miter lim="800000"/>
            <a:headEnd/>
            <a:tailEnd/>
          </a:ln>
        </p:spPr>
      </p:pic>
    </p:spTree>
    <p:extLst>
      <p:ext uri="{BB962C8B-B14F-4D97-AF65-F5344CB8AC3E}">
        <p14:creationId xmlns:p14="http://schemas.microsoft.com/office/powerpoint/2010/main" val="36441766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3495675" y="1903508"/>
            <a:ext cx="2143125" cy="2143125"/>
          </a:xfrm>
          <a:prstGeom prst="rect">
            <a:avLst/>
          </a:prstGeom>
          <a:noFill/>
          <a:ln w="9525">
            <a:noFill/>
            <a:miter lim="800000"/>
            <a:headEnd/>
            <a:tailEnd/>
          </a:ln>
        </p:spPr>
      </p:pic>
      <p:sp>
        <p:nvSpPr>
          <p:cNvPr id="2" name="Title 1"/>
          <p:cNvSpPr>
            <a:spLocks noGrp="1"/>
          </p:cNvSpPr>
          <p:nvPr>
            <p:ph type="title"/>
          </p:nvPr>
        </p:nvSpPr>
        <p:spPr/>
        <p:txBody>
          <a:bodyPr/>
          <a:lstStyle/>
          <a:p>
            <a:r>
              <a:rPr lang="en-US" sz="3600" dirty="0" smtClean="0">
                <a:solidFill>
                  <a:schemeClr val="tx1"/>
                </a:solidFill>
              </a:rPr>
              <a:t>Example: Practical application</a:t>
            </a:r>
            <a:endParaRPr lang="en-US" sz="3600" dirty="0">
              <a:solidFill>
                <a:schemeClr val="tx1"/>
              </a:solidFill>
            </a:endParaRPr>
          </a:p>
        </p:txBody>
      </p:sp>
      <p:pic>
        <p:nvPicPr>
          <p:cNvPr id="238594" name="Picture 2"/>
          <p:cNvPicPr>
            <a:picLocks noGrp="1" noChangeAspect="1" noChangeArrowheads="1"/>
          </p:cNvPicPr>
          <p:nvPr>
            <p:ph idx="1"/>
          </p:nvPr>
        </p:nvPicPr>
        <p:blipFill>
          <a:blip r:embed="rId4" cstate="print"/>
          <a:srcRect/>
          <a:stretch>
            <a:fillRect/>
          </a:stretch>
        </p:blipFill>
        <p:spPr bwMode="auto">
          <a:xfrm flipH="1">
            <a:off x="95251" y="3548856"/>
            <a:ext cx="2024062" cy="2171700"/>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1524000" y="1543050"/>
            <a:ext cx="1371600" cy="1980384"/>
          </a:xfrm>
          <a:prstGeom prst="rect">
            <a:avLst/>
          </a:prstGeom>
          <a:noFill/>
          <a:ln w="9525">
            <a:noFill/>
            <a:miter lim="800000"/>
            <a:headEnd/>
            <a:tailEnd/>
          </a:ln>
        </p:spPr>
      </p:pic>
      <p:sp>
        <p:nvSpPr>
          <p:cNvPr id="6" name="Lightning Bolt 5"/>
          <p:cNvSpPr/>
          <p:nvPr/>
        </p:nvSpPr>
        <p:spPr>
          <a:xfrm>
            <a:off x="3486150" y="2038350"/>
            <a:ext cx="457200" cy="762000"/>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3000375" y="2343150"/>
            <a:ext cx="485775" cy="152400"/>
          </a:xfrm>
          <a:prstGeom prst="rightArrow">
            <a:avLst/>
          </a:prstGeom>
          <a:solidFill>
            <a:srgbClr val="00B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3"/>
          <p:cNvPicPr>
            <a:picLocks noChangeAspect="1" noChangeArrowheads="1"/>
          </p:cNvPicPr>
          <p:nvPr/>
        </p:nvPicPr>
        <p:blipFill>
          <a:blip r:embed="rId6" cstate="print"/>
          <a:srcRect/>
          <a:stretch>
            <a:fillRect/>
          </a:stretch>
        </p:blipFill>
        <p:spPr bwMode="auto">
          <a:xfrm flipV="1">
            <a:off x="8010525" y="2476500"/>
            <a:ext cx="609600" cy="612322"/>
          </a:xfrm>
          <a:prstGeom prst="rect">
            <a:avLst/>
          </a:prstGeom>
          <a:noFill/>
          <a:ln w="9525">
            <a:noFill/>
            <a:miter lim="800000"/>
            <a:headEnd/>
            <a:tailEnd/>
          </a:ln>
        </p:spPr>
      </p:pic>
      <p:sp>
        <p:nvSpPr>
          <p:cNvPr id="10" name="Arc 9"/>
          <p:cNvSpPr/>
          <p:nvPr/>
        </p:nvSpPr>
        <p:spPr>
          <a:xfrm rot="20742737">
            <a:off x="2608079" y="3071067"/>
            <a:ext cx="5562600" cy="914400"/>
          </a:xfrm>
          <a:prstGeom prst="arc">
            <a:avLst>
              <a:gd name="adj1" fmla="val 16200000"/>
              <a:gd name="adj2" fmla="val 2139521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2"/>
          <p:cNvPicPr>
            <a:picLocks noChangeAspect="1" noChangeArrowheads="1"/>
          </p:cNvPicPr>
          <p:nvPr/>
        </p:nvPicPr>
        <p:blipFill>
          <a:blip r:embed="rId4" cstate="print"/>
          <a:srcRect/>
          <a:stretch>
            <a:fillRect/>
          </a:stretch>
        </p:blipFill>
        <p:spPr bwMode="auto">
          <a:xfrm>
            <a:off x="3619500" y="4348956"/>
            <a:ext cx="2314576" cy="2171700"/>
          </a:xfrm>
          <a:prstGeom prst="rect">
            <a:avLst/>
          </a:prstGeom>
          <a:noFill/>
          <a:ln w="9525">
            <a:noFill/>
            <a:miter lim="800000"/>
            <a:headEnd/>
            <a:tailEnd/>
          </a:ln>
          <a:effectLst/>
        </p:spPr>
      </p:pic>
      <p:pic>
        <p:nvPicPr>
          <p:cNvPr id="12" name="Picture 3"/>
          <p:cNvPicPr>
            <a:picLocks noChangeAspect="1" noChangeArrowheads="1"/>
          </p:cNvPicPr>
          <p:nvPr/>
        </p:nvPicPr>
        <p:blipFill>
          <a:blip r:embed="rId6" cstate="print"/>
          <a:srcRect/>
          <a:stretch>
            <a:fillRect/>
          </a:stretch>
        </p:blipFill>
        <p:spPr bwMode="auto">
          <a:xfrm flipV="1">
            <a:off x="7477125" y="3962400"/>
            <a:ext cx="609600" cy="612322"/>
          </a:xfrm>
          <a:prstGeom prst="rect">
            <a:avLst/>
          </a:prstGeom>
          <a:noFill/>
          <a:ln w="9525">
            <a:noFill/>
            <a:miter lim="800000"/>
            <a:headEnd/>
            <a:tailEnd/>
          </a:ln>
        </p:spPr>
      </p:pic>
      <p:sp>
        <p:nvSpPr>
          <p:cNvPr id="13" name="Arc 12"/>
          <p:cNvSpPr/>
          <p:nvPr/>
        </p:nvSpPr>
        <p:spPr>
          <a:xfrm rot="20742737">
            <a:off x="2074679" y="4556967"/>
            <a:ext cx="5562600" cy="914400"/>
          </a:xfrm>
          <a:prstGeom prst="arc">
            <a:avLst>
              <a:gd name="adj1" fmla="val 16200000"/>
              <a:gd name="adj2" fmla="val 21395216"/>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583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smtClean="0">
                <a:solidFill>
                  <a:schemeClr val="tx1"/>
                </a:solidFill>
              </a:rPr>
              <a:t>Summary: Forms of energy</a:t>
            </a:r>
          </a:p>
        </p:txBody>
      </p:sp>
      <p:sp>
        <p:nvSpPr>
          <p:cNvPr id="19459" name="Rectangle 3"/>
          <p:cNvSpPr>
            <a:spLocks noGrp="1" noChangeArrowheads="1"/>
          </p:cNvSpPr>
          <p:nvPr>
            <p:ph type="body" idx="1"/>
          </p:nvPr>
        </p:nvSpPr>
        <p:spPr>
          <a:xfrm>
            <a:off x="1219200" y="1371600"/>
            <a:ext cx="7296150" cy="5029200"/>
          </a:xfrm>
        </p:spPr>
        <p:txBody>
          <a:bodyPr/>
          <a:lstStyle/>
          <a:p>
            <a:pPr eaLnBrk="1" hangingPunct="1"/>
            <a:r>
              <a:rPr lang="en-US" dirty="0" smtClean="0">
                <a:solidFill>
                  <a:schemeClr val="tx1"/>
                </a:solidFill>
              </a:rPr>
              <a:t>Kinetic Energy</a:t>
            </a:r>
          </a:p>
          <a:p>
            <a:pPr eaLnBrk="1" hangingPunct="1"/>
            <a:r>
              <a:rPr lang="en-US" dirty="0" smtClean="0">
                <a:solidFill>
                  <a:schemeClr val="tx1"/>
                </a:solidFill>
              </a:rPr>
              <a:t>Gravitational Potential Energy</a:t>
            </a:r>
          </a:p>
          <a:p>
            <a:pPr eaLnBrk="1" hangingPunct="1"/>
            <a:r>
              <a:rPr lang="en-US" dirty="0" smtClean="0">
                <a:solidFill>
                  <a:schemeClr val="tx1"/>
                </a:solidFill>
              </a:rPr>
              <a:t>Electrical Potential Energy</a:t>
            </a:r>
          </a:p>
          <a:p>
            <a:pPr eaLnBrk="1" hangingPunct="1"/>
            <a:r>
              <a:rPr lang="en-US" dirty="0" smtClean="0">
                <a:solidFill>
                  <a:schemeClr val="tx1"/>
                </a:solidFill>
              </a:rPr>
              <a:t>Internal Energy</a:t>
            </a:r>
          </a:p>
          <a:p>
            <a:pPr lvl="1" eaLnBrk="1" hangingPunct="1"/>
            <a:r>
              <a:rPr lang="en-US" dirty="0" smtClean="0">
                <a:solidFill>
                  <a:schemeClr val="tx1"/>
                </a:solidFill>
              </a:rPr>
              <a:t>Thermal (internal kinetic)</a:t>
            </a:r>
          </a:p>
          <a:p>
            <a:pPr lvl="1" eaLnBrk="1" hangingPunct="1"/>
            <a:r>
              <a:rPr lang="en-US" dirty="0" smtClean="0">
                <a:solidFill>
                  <a:schemeClr val="tx1"/>
                </a:solidFill>
              </a:rPr>
              <a:t>Elastic potential (internal electrical)</a:t>
            </a:r>
          </a:p>
          <a:p>
            <a:pPr lvl="1" eaLnBrk="1" hangingPunct="1"/>
            <a:r>
              <a:rPr lang="en-US" dirty="0" smtClean="0">
                <a:solidFill>
                  <a:schemeClr val="tx1"/>
                </a:solidFill>
              </a:rPr>
              <a:t>Chemical Potential (internal electrical)</a:t>
            </a:r>
          </a:p>
          <a:p>
            <a:pPr eaLnBrk="1" hangingPunct="1"/>
            <a:r>
              <a:rPr lang="en-US" dirty="0" smtClean="0">
                <a:solidFill>
                  <a:schemeClr val="tx1"/>
                </a:solidFill>
              </a:rPr>
              <a:t>Radiant Energy</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p:spPr>
        <p:txBody>
          <a:bodyPr lIns="90488" tIns="44450" rIns="90488" bIns="44450" anchor="ctr"/>
          <a:lstStyle/>
          <a:p>
            <a:pPr eaLnBrk="1" hangingPunct="1"/>
            <a:r>
              <a:rPr lang="en-US" smtClean="0">
                <a:solidFill>
                  <a:schemeClr val="tx1"/>
                </a:solidFill>
              </a:rPr>
              <a:t>Energy Transfer and Transformation</a:t>
            </a:r>
          </a:p>
        </p:txBody>
      </p:sp>
      <p:sp>
        <p:nvSpPr>
          <p:cNvPr id="21507" name="Rectangle 3"/>
          <p:cNvSpPr>
            <a:spLocks noGrp="1" noChangeArrowheads="1"/>
          </p:cNvSpPr>
          <p:nvPr>
            <p:ph type="body" idx="1"/>
          </p:nvPr>
        </p:nvSpPr>
        <p:spPr>
          <a:xfrm>
            <a:off x="457200" y="1857376"/>
            <a:ext cx="8229600" cy="3981450"/>
          </a:xfrm>
          <a:noFill/>
        </p:spPr>
        <p:txBody>
          <a:bodyPr lIns="90488" tIns="44450" rIns="90488" bIns="44450"/>
          <a:lstStyle/>
          <a:p>
            <a:pPr eaLnBrk="1" hangingPunct="1">
              <a:lnSpc>
                <a:spcPct val="90000"/>
              </a:lnSpc>
            </a:pPr>
            <a:r>
              <a:rPr lang="en-US" sz="2000" b="1" dirty="0" smtClean="0">
                <a:solidFill>
                  <a:schemeClr val="tx1"/>
                </a:solidFill>
              </a:rPr>
              <a:t>Radiation:  </a:t>
            </a:r>
            <a:r>
              <a:rPr lang="en-US" sz="2000" dirty="0" smtClean="0">
                <a:solidFill>
                  <a:schemeClr val="tx1"/>
                </a:solidFill>
              </a:rPr>
              <a:t>energy is transmitted by visible light, infrared radiation, ultraviolet radiation, X-rays, or radio waves. (sun, space heater)</a:t>
            </a:r>
          </a:p>
          <a:p>
            <a:pPr eaLnBrk="1" hangingPunct="1">
              <a:lnSpc>
                <a:spcPct val="90000"/>
              </a:lnSpc>
            </a:pPr>
            <a:r>
              <a:rPr lang="en-US" sz="2000" b="1" dirty="0" smtClean="0">
                <a:solidFill>
                  <a:schemeClr val="tx1"/>
                </a:solidFill>
              </a:rPr>
              <a:t>Conduction (Heat Flow ):  </a:t>
            </a:r>
            <a:r>
              <a:rPr lang="en-US" sz="2000" dirty="0" smtClean="0">
                <a:solidFill>
                  <a:schemeClr val="tx1"/>
                </a:solidFill>
              </a:rPr>
              <a:t>a process in which internal energy is transferred because of a difference in temperature. (electric stove, soldering iron)</a:t>
            </a:r>
          </a:p>
          <a:p>
            <a:pPr eaLnBrk="1" hangingPunct="1">
              <a:lnSpc>
                <a:spcPct val="90000"/>
              </a:lnSpc>
            </a:pPr>
            <a:r>
              <a:rPr lang="en-US" sz="2000" b="1" dirty="0" smtClean="0">
                <a:solidFill>
                  <a:schemeClr val="tx1"/>
                </a:solidFill>
              </a:rPr>
              <a:t>Convection:  </a:t>
            </a:r>
            <a:r>
              <a:rPr lang="en-US" sz="2000" dirty="0" smtClean="0">
                <a:solidFill>
                  <a:schemeClr val="tx1"/>
                </a:solidFill>
              </a:rPr>
              <a:t>internal energy is transferred because matter moves from one place to another. (hot air furnace)</a:t>
            </a:r>
          </a:p>
          <a:p>
            <a:pPr eaLnBrk="1" hangingPunct="1">
              <a:lnSpc>
                <a:spcPct val="90000"/>
              </a:lnSpc>
            </a:pPr>
            <a:r>
              <a:rPr lang="en-US" sz="2000" b="1" dirty="0" smtClean="0">
                <a:solidFill>
                  <a:schemeClr val="tx1"/>
                </a:solidFill>
              </a:rPr>
              <a:t>Work:  </a:t>
            </a:r>
            <a:r>
              <a:rPr lang="en-US" sz="2000" dirty="0" smtClean="0">
                <a:solidFill>
                  <a:schemeClr val="tx1"/>
                </a:solidFill>
              </a:rPr>
              <a:t>energy is transferred or transformed by forces acting on an object.  (friction, muscles, electric motor)</a:t>
            </a:r>
          </a:p>
          <a:p>
            <a:pPr eaLnBrk="1" hangingPunct="1">
              <a:lnSpc>
                <a:spcPct val="90000"/>
              </a:lnSpc>
            </a:pPr>
            <a:r>
              <a:rPr lang="en-US" sz="2000" b="1" dirty="0" smtClean="0">
                <a:solidFill>
                  <a:schemeClr val="tx1"/>
                </a:solidFill>
              </a:rPr>
              <a:t>Combustion:  </a:t>
            </a:r>
            <a:r>
              <a:rPr lang="en-US" sz="2000" dirty="0" smtClean="0">
                <a:solidFill>
                  <a:schemeClr val="tx1"/>
                </a:solidFill>
              </a:rPr>
              <a:t>chemical potential energy is transformed into another form (gasoline engine, dynamite, light stick) </a:t>
            </a:r>
          </a:p>
        </p:txBody>
      </p:sp>
      <p:sp>
        <p:nvSpPr>
          <p:cNvPr id="4" name="Rectangle 3"/>
          <p:cNvSpPr/>
          <p:nvPr/>
        </p:nvSpPr>
        <p:spPr>
          <a:xfrm>
            <a:off x="3994731" y="5370489"/>
            <a:ext cx="1280841" cy="1206589"/>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33725" y="3600450"/>
            <a:ext cx="2242922" cy="2062103"/>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effectLst>
                  <a:outerShdw blurRad="25400" algn="tl" rotWithShape="0">
                    <a:srgbClr val="000000">
                      <a:alpha val="43000"/>
                    </a:srgbClr>
                  </a:outerShdw>
                </a:effectLst>
              </a:rPr>
              <a:t>6.15m</a:t>
            </a:r>
          </a:p>
          <a:p>
            <a:pPr algn="ctr"/>
            <a:r>
              <a:rPr lang="en-US" sz="5400" b="1" spc="150" dirty="0" smtClean="0">
                <a:ln w="11430"/>
                <a:effectLst>
                  <a:outerShdw blurRad="25400" algn="tl" rotWithShape="0">
                    <a:srgbClr val="000000">
                      <a:alpha val="43000"/>
                    </a:srgbClr>
                  </a:outerShdw>
                </a:effectLst>
              </a:rPr>
              <a:t>7:25</a:t>
            </a:r>
          </a:p>
          <a:p>
            <a:pPr algn="ctr"/>
            <a:r>
              <a:rPr lang="en-US" sz="2000" b="1" cap="none" spc="150" dirty="0" smtClean="0">
                <a:ln w="11430"/>
                <a:effectLst>
                  <a:outerShdw blurRad="25400" algn="tl" rotWithShape="0">
                    <a:srgbClr val="000000">
                      <a:alpha val="43000"/>
                    </a:srgbClr>
                  </a:outerShdw>
                </a:effectLst>
              </a:rPr>
              <a:t>Sergei </a:t>
            </a:r>
            <a:r>
              <a:rPr lang="en-US" sz="2000" b="1" cap="none" spc="150" dirty="0" err="1" smtClean="0">
                <a:ln w="11430"/>
                <a:effectLst>
                  <a:outerShdw blurRad="25400" algn="tl" rotWithShape="0">
                    <a:srgbClr val="000000">
                      <a:alpha val="43000"/>
                    </a:srgbClr>
                  </a:outerShdw>
                </a:effectLst>
              </a:rPr>
              <a:t>Bubka</a:t>
            </a:r>
            <a:endParaRPr lang="en-US" sz="2000" b="1" cap="none" spc="150" dirty="0">
              <a:ln w="11430"/>
              <a:effectLst>
                <a:outerShdw blurRad="25400" algn="tl" rotWithShape="0">
                  <a:srgbClr val="000000">
                    <a:alpha val="43000"/>
                  </a:srgbClr>
                </a:outerShdw>
              </a:effectLst>
            </a:endParaRPr>
          </a:p>
        </p:txBody>
      </p:sp>
      <p:sp>
        <p:nvSpPr>
          <p:cNvPr id="4" name="TextBox 3"/>
          <p:cNvSpPr txBox="1"/>
          <p:nvPr/>
        </p:nvSpPr>
        <p:spPr>
          <a:xfrm>
            <a:off x="1828800" y="5867400"/>
            <a:ext cx="5205336" cy="369332"/>
          </a:xfrm>
          <a:prstGeom prst="rect">
            <a:avLst/>
          </a:prstGeom>
          <a:noFill/>
        </p:spPr>
        <p:txBody>
          <a:bodyPr wrap="none" rtlCol="0">
            <a:spAutoFit/>
          </a:bodyPr>
          <a:lstStyle/>
          <a:p>
            <a:r>
              <a:rPr lang="en-US" dirty="0" smtClean="0">
                <a:hlinkClick r:id="rId3"/>
              </a:rPr>
              <a:t>http://www.youtube.com/watch?v=IWGyzPNXI_U</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3352800" y="381000"/>
            <a:ext cx="2117490" cy="252888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990601" y="381000"/>
            <a:ext cx="1905000" cy="2576435"/>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6019800" y="381000"/>
            <a:ext cx="1690687" cy="2545976"/>
          </a:xfrm>
          <a:prstGeom prst="rect">
            <a:avLst/>
          </a:prstGeom>
          <a:noFill/>
          <a:ln w="9525">
            <a:noFill/>
            <a:miter lim="800000"/>
            <a:headEnd/>
            <a:tailEnd/>
          </a:ln>
        </p:spPr>
      </p:pic>
      <p:sp>
        <p:nvSpPr>
          <p:cNvPr id="8" name="TextBox 7"/>
          <p:cNvSpPr txBox="1"/>
          <p:nvPr/>
        </p:nvSpPr>
        <p:spPr>
          <a:xfrm>
            <a:off x="1447800" y="3124200"/>
            <a:ext cx="877163" cy="369332"/>
          </a:xfrm>
          <a:prstGeom prst="rect">
            <a:avLst/>
          </a:prstGeom>
          <a:noFill/>
        </p:spPr>
        <p:txBody>
          <a:bodyPr wrap="none" rtlCol="0">
            <a:spAutoFit/>
          </a:bodyPr>
          <a:lstStyle/>
          <a:p>
            <a:r>
              <a:rPr lang="en-US" dirty="0" smtClean="0"/>
              <a:t>Kinetic</a:t>
            </a:r>
            <a:endParaRPr lang="en-US" dirty="0"/>
          </a:p>
        </p:txBody>
      </p:sp>
      <p:sp>
        <p:nvSpPr>
          <p:cNvPr id="9" name="TextBox 8"/>
          <p:cNvSpPr txBox="1"/>
          <p:nvPr/>
        </p:nvSpPr>
        <p:spPr>
          <a:xfrm>
            <a:off x="3511298" y="3124200"/>
            <a:ext cx="1800493" cy="369332"/>
          </a:xfrm>
          <a:prstGeom prst="rect">
            <a:avLst/>
          </a:prstGeom>
          <a:noFill/>
        </p:spPr>
        <p:txBody>
          <a:bodyPr wrap="none" rtlCol="0">
            <a:spAutoFit/>
          </a:bodyPr>
          <a:lstStyle/>
          <a:p>
            <a:r>
              <a:rPr lang="en-US" dirty="0" smtClean="0"/>
              <a:t>Elastic potential</a:t>
            </a:r>
            <a:endParaRPr lang="en-US" dirty="0"/>
          </a:p>
        </p:txBody>
      </p:sp>
      <p:sp>
        <p:nvSpPr>
          <p:cNvPr id="10" name="TextBox 9"/>
          <p:cNvSpPr txBox="1"/>
          <p:nvPr/>
        </p:nvSpPr>
        <p:spPr>
          <a:xfrm>
            <a:off x="5826113" y="3119907"/>
            <a:ext cx="2416046" cy="369332"/>
          </a:xfrm>
          <a:prstGeom prst="rect">
            <a:avLst/>
          </a:prstGeom>
          <a:noFill/>
        </p:spPr>
        <p:txBody>
          <a:bodyPr wrap="none" rtlCol="0">
            <a:spAutoFit/>
          </a:bodyPr>
          <a:lstStyle/>
          <a:p>
            <a:r>
              <a:rPr lang="en-US" dirty="0" smtClean="0"/>
              <a:t>Gravitational potential</a:t>
            </a:r>
            <a:endParaRPr lang="en-US" dirty="0"/>
          </a:p>
        </p:txBody>
      </p:sp>
      <p:sp>
        <p:nvSpPr>
          <p:cNvPr id="11" name="Rectangle 10"/>
          <p:cNvSpPr/>
          <p:nvPr/>
        </p:nvSpPr>
        <p:spPr>
          <a:xfrm>
            <a:off x="7569342" y="5448771"/>
            <a:ext cx="1280841" cy="1206589"/>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p:spPr>
        <p:txBody>
          <a:bodyPr lIns="90488" tIns="44450" rIns="90488" bIns="44450" anchor="ctr"/>
          <a:lstStyle/>
          <a:p>
            <a:pPr eaLnBrk="1" hangingPunct="1"/>
            <a:r>
              <a:rPr lang="en-US" dirty="0" smtClean="0">
                <a:solidFill>
                  <a:schemeClr val="tx1"/>
                </a:solidFill>
              </a:rPr>
              <a:t>Kinetic energy from Chemical Potential</a:t>
            </a:r>
          </a:p>
        </p:txBody>
      </p:sp>
      <p:sp>
        <p:nvSpPr>
          <p:cNvPr id="24579" name="Rectangle 3"/>
          <p:cNvSpPr>
            <a:spLocks noGrp="1" noChangeArrowheads="1"/>
          </p:cNvSpPr>
          <p:nvPr>
            <p:ph type="body" idx="1"/>
          </p:nvPr>
        </p:nvSpPr>
        <p:spPr>
          <a:xfrm>
            <a:off x="381000" y="1371600"/>
            <a:ext cx="8382000" cy="2057400"/>
          </a:xfrm>
          <a:noFill/>
        </p:spPr>
        <p:txBody>
          <a:bodyPr lIns="90488" tIns="44450" rIns="90488" bIns="44450"/>
          <a:lstStyle/>
          <a:p>
            <a:pPr eaLnBrk="1" hangingPunct="1">
              <a:lnSpc>
                <a:spcPct val="90000"/>
              </a:lnSpc>
            </a:pPr>
            <a:r>
              <a:rPr lang="en-US" sz="2600" dirty="0" smtClean="0">
                <a:solidFill>
                  <a:schemeClr val="tx1"/>
                </a:solidFill>
              </a:rPr>
              <a:t>The engine is running, doing work on the car.</a:t>
            </a:r>
          </a:p>
          <a:p>
            <a:pPr eaLnBrk="1" hangingPunct="1">
              <a:lnSpc>
                <a:spcPct val="90000"/>
              </a:lnSpc>
            </a:pPr>
            <a:r>
              <a:rPr lang="en-US" sz="2600" dirty="0" smtClean="0">
                <a:solidFill>
                  <a:schemeClr val="tx1"/>
                </a:solidFill>
              </a:rPr>
              <a:t>There is a lot of chemical potential energy in the fuel but we can only get so much macroscopic kinetic energy out of it.</a:t>
            </a:r>
          </a:p>
          <a:p>
            <a:pPr eaLnBrk="1" hangingPunct="1">
              <a:lnSpc>
                <a:spcPct val="90000"/>
              </a:lnSpc>
            </a:pPr>
            <a:r>
              <a:rPr lang="en-US" sz="2600" dirty="0" smtClean="0">
                <a:solidFill>
                  <a:schemeClr val="tx1"/>
                </a:solidFill>
              </a:rPr>
              <a:t>We are in a power crisis not an energy crisis</a:t>
            </a:r>
          </a:p>
          <a:p>
            <a:pPr eaLnBrk="1" hangingPunct="1">
              <a:lnSpc>
                <a:spcPct val="90000"/>
              </a:lnSpc>
            </a:pPr>
            <a:endParaRPr lang="en-US" sz="2600" dirty="0" smtClean="0">
              <a:solidFill>
                <a:schemeClr val="tx1"/>
              </a:solidFill>
            </a:endParaRPr>
          </a:p>
        </p:txBody>
      </p:sp>
      <p:pic>
        <p:nvPicPr>
          <p:cNvPr id="24580" name="Picture 4" descr="ctsvrace04_02_800"/>
          <p:cNvPicPr>
            <a:picLocks noChangeAspect="1" noChangeArrowheads="1"/>
          </p:cNvPicPr>
          <p:nvPr/>
        </p:nvPicPr>
        <p:blipFill>
          <a:blip r:embed="rId3" cstate="print"/>
          <a:srcRect/>
          <a:stretch>
            <a:fillRect/>
          </a:stretch>
        </p:blipFill>
        <p:spPr bwMode="auto">
          <a:xfrm>
            <a:off x="762000" y="3657600"/>
            <a:ext cx="3886200" cy="2914650"/>
          </a:xfrm>
          <a:prstGeom prst="rect">
            <a:avLst/>
          </a:prstGeom>
          <a:ln>
            <a:noFill/>
          </a:ln>
          <a:effectLst>
            <a:outerShdw blurRad="292100" dist="139700" dir="2700000" algn="tl" rotWithShape="0">
              <a:srgbClr val="333333">
                <a:alpha val="65000"/>
              </a:srgbClr>
            </a:outerShdw>
          </a:effectLst>
        </p:spPr>
      </p:pic>
      <p:pic>
        <p:nvPicPr>
          <p:cNvPr id="24581" name="Picture 6" descr="rocket"/>
          <p:cNvPicPr>
            <a:picLocks noChangeAspect="1" noChangeArrowheads="1"/>
          </p:cNvPicPr>
          <p:nvPr/>
        </p:nvPicPr>
        <p:blipFill>
          <a:blip r:embed="rId4" cstate="print"/>
          <a:srcRect/>
          <a:stretch>
            <a:fillRect/>
          </a:stretch>
        </p:blipFill>
        <p:spPr bwMode="auto">
          <a:xfrm>
            <a:off x="4953000" y="3657600"/>
            <a:ext cx="3581400" cy="28765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PQuestion"/>
          <p:cNvSpPr>
            <a:spLocks noGrp="1" noChangeArrowheads="1"/>
          </p:cNvSpPr>
          <p:nvPr>
            <p:ph type="title"/>
          </p:nvPr>
        </p:nvSpPr>
        <p:spPr>
          <a:xfrm>
            <a:off x="152400" y="304800"/>
            <a:ext cx="8991600" cy="1143000"/>
          </a:xfrm>
        </p:spPr>
        <p:txBody>
          <a:bodyPr/>
          <a:lstStyle/>
          <a:p>
            <a:pPr eaLnBrk="1" hangingPunct="1"/>
            <a:r>
              <a:rPr lang="en-US" sz="3600" dirty="0" smtClean="0">
                <a:solidFill>
                  <a:schemeClr val="tx1"/>
                </a:solidFill>
              </a:rPr>
              <a:t>The method of heat transfer used to cook microwave popcorn is</a:t>
            </a:r>
          </a:p>
        </p:txBody>
      </p:sp>
      <p:sp>
        <p:nvSpPr>
          <p:cNvPr id="22531" name="TPAnswers"/>
          <p:cNvSpPr>
            <a:spLocks noGrp="1" noChangeArrowheads="1"/>
          </p:cNvSpPr>
          <p:nvPr>
            <p:ph type="body" idx="1"/>
            <p:custDataLst>
              <p:tags r:id="rId2"/>
            </p:custDataLst>
          </p:nvPr>
        </p:nvSpPr>
        <p:spPr>
          <a:xfrm>
            <a:off x="2590800" y="1676400"/>
            <a:ext cx="4343400" cy="1905000"/>
          </a:xfrm>
        </p:spPr>
        <p:txBody>
          <a:bodyPr/>
          <a:lstStyle/>
          <a:p>
            <a:pPr marL="571500" indent="-571500" eaLnBrk="1" hangingPunct="1">
              <a:buFont typeface="Wingdings" pitchFamily="2" charset="2"/>
              <a:buAutoNum type="alphaLcParenR"/>
            </a:pPr>
            <a:r>
              <a:rPr lang="en-US" dirty="0" smtClean="0">
                <a:solidFill>
                  <a:schemeClr val="tx1"/>
                </a:solidFill>
              </a:rPr>
              <a:t>radiation</a:t>
            </a:r>
          </a:p>
          <a:p>
            <a:pPr marL="571500" indent="-571500" eaLnBrk="1" hangingPunct="1">
              <a:buFont typeface="Wingdings" pitchFamily="2" charset="2"/>
              <a:buAutoNum type="alphaLcParenR"/>
            </a:pPr>
            <a:r>
              <a:rPr lang="en-US" dirty="0" smtClean="0">
                <a:solidFill>
                  <a:schemeClr val="tx1"/>
                </a:solidFill>
              </a:rPr>
              <a:t>conduction</a:t>
            </a:r>
          </a:p>
          <a:p>
            <a:pPr marL="571500" indent="-571500" eaLnBrk="1" hangingPunct="1">
              <a:buFont typeface="Wingdings" pitchFamily="2" charset="2"/>
              <a:buAutoNum type="alphaLcParenR"/>
            </a:pPr>
            <a:r>
              <a:rPr lang="en-US" dirty="0" smtClean="0">
                <a:solidFill>
                  <a:schemeClr val="tx1"/>
                </a:solidFill>
              </a:rPr>
              <a:t>convection</a:t>
            </a:r>
          </a:p>
        </p:txBody>
      </p:sp>
      <p:pic>
        <p:nvPicPr>
          <p:cNvPr id="1026" name="Picture 2"/>
          <p:cNvPicPr>
            <a:picLocks noChangeAspect="1" noChangeArrowheads="1"/>
          </p:cNvPicPr>
          <p:nvPr/>
        </p:nvPicPr>
        <p:blipFill>
          <a:blip r:embed="rId5" cstate="print"/>
          <a:srcRect/>
          <a:stretch>
            <a:fillRect/>
          </a:stretch>
        </p:blipFill>
        <p:spPr bwMode="auto">
          <a:xfrm>
            <a:off x="2819400" y="4191000"/>
            <a:ext cx="2647950" cy="17335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76200"/>
            <a:ext cx="7092950" cy="1219200"/>
          </a:xfrm>
        </p:spPr>
        <p:txBody>
          <a:bodyPr/>
          <a:lstStyle/>
          <a:p>
            <a:pPr eaLnBrk="1" hangingPunct="1"/>
            <a:r>
              <a:rPr lang="en-US" smtClean="0">
                <a:solidFill>
                  <a:schemeClr val="tx1"/>
                </a:solidFill>
              </a:rPr>
              <a:t>Popcorn</a:t>
            </a:r>
          </a:p>
        </p:txBody>
      </p:sp>
      <p:sp>
        <p:nvSpPr>
          <p:cNvPr id="23555" name="Rectangle 3"/>
          <p:cNvSpPr>
            <a:spLocks noGrp="1" noChangeArrowheads="1"/>
          </p:cNvSpPr>
          <p:nvPr>
            <p:ph type="body" idx="1"/>
          </p:nvPr>
        </p:nvSpPr>
        <p:spPr>
          <a:xfrm>
            <a:off x="457200" y="1295400"/>
            <a:ext cx="8229600" cy="4525963"/>
          </a:xfrm>
        </p:spPr>
        <p:txBody>
          <a:bodyPr/>
          <a:lstStyle/>
          <a:p>
            <a:pPr eaLnBrk="1" hangingPunct="1"/>
            <a:r>
              <a:rPr lang="en-US" dirty="0" smtClean="0">
                <a:solidFill>
                  <a:schemeClr val="tx1"/>
                </a:solidFill>
              </a:rPr>
              <a:t>Three methods for popping popcorn</a:t>
            </a:r>
          </a:p>
          <a:p>
            <a:pPr lvl="1" eaLnBrk="1" hangingPunct="1"/>
            <a:r>
              <a:rPr lang="en-US" dirty="0" smtClean="0">
                <a:solidFill>
                  <a:schemeClr val="tx1"/>
                </a:solidFill>
              </a:rPr>
              <a:t>Microwave -- </a:t>
            </a:r>
          </a:p>
          <a:p>
            <a:pPr lvl="1" eaLnBrk="1" hangingPunct="1"/>
            <a:r>
              <a:rPr lang="en-US" dirty="0" smtClean="0">
                <a:solidFill>
                  <a:schemeClr val="tx1"/>
                </a:solidFill>
              </a:rPr>
              <a:t>Hot air -------- </a:t>
            </a:r>
          </a:p>
          <a:p>
            <a:pPr lvl="1" eaLnBrk="1" hangingPunct="1"/>
            <a:r>
              <a:rPr lang="en-US" dirty="0" smtClean="0">
                <a:solidFill>
                  <a:schemeClr val="tx1"/>
                </a:solidFill>
              </a:rPr>
              <a:t>Stove top ---- </a:t>
            </a:r>
          </a:p>
          <a:p>
            <a:pPr eaLnBrk="1" hangingPunct="1"/>
            <a:r>
              <a:rPr lang="en-US" dirty="0" smtClean="0">
                <a:solidFill>
                  <a:schemeClr val="tx1"/>
                </a:solidFill>
              </a:rPr>
              <a:t>Identify the method of heat transfer for each.</a:t>
            </a:r>
          </a:p>
        </p:txBody>
      </p:sp>
      <p:sp>
        <p:nvSpPr>
          <p:cNvPr id="43012" name="Text Box 4"/>
          <p:cNvSpPr txBox="1">
            <a:spLocks noChangeArrowheads="1"/>
          </p:cNvSpPr>
          <p:nvPr/>
        </p:nvSpPr>
        <p:spPr bwMode="auto">
          <a:xfrm>
            <a:off x="3352800" y="1905000"/>
            <a:ext cx="4257675" cy="1569660"/>
          </a:xfrm>
          <a:prstGeom prst="rect">
            <a:avLst/>
          </a:prstGeom>
          <a:noFill/>
          <a:ln w="9525">
            <a:noFill/>
            <a:miter lim="800000"/>
            <a:headEnd/>
            <a:tailEnd/>
          </a:ln>
        </p:spPr>
        <p:txBody>
          <a:bodyPr>
            <a:spAutoFit/>
          </a:bodyPr>
          <a:lstStyle/>
          <a:p>
            <a:pPr>
              <a:spcBef>
                <a:spcPct val="50000"/>
              </a:spcBef>
            </a:pPr>
            <a:r>
              <a:rPr lang="en-US" sz="2400" dirty="0">
                <a:latin typeface="Comic Sans MS" pitchFamily="66" charset="0"/>
              </a:rPr>
              <a:t>Radiation</a:t>
            </a:r>
          </a:p>
          <a:p>
            <a:pPr>
              <a:spcBef>
                <a:spcPct val="50000"/>
              </a:spcBef>
            </a:pPr>
            <a:r>
              <a:rPr lang="en-US" sz="2400" dirty="0">
                <a:latin typeface="Comic Sans MS" pitchFamily="66" charset="0"/>
              </a:rPr>
              <a:t>Convection</a:t>
            </a:r>
          </a:p>
          <a:p>
            <a:pPr>
              <a:spcBef>
                <a:spcPct val="50000"/>
              </a:spcBef>
            </a:pPr>
            <a:r>
              <a:rPr lang="en-US" sz="2400" dirty="0">
                <a:latin typeface="Comic Sans MS" pitchFamily="66" charset="0"/>
              </a:rPr>
              <a:t>Conduction</a:t>
            </a:r>
          </a:p>
        </p:txBody>
      </p:sp>
      <p:pic>
        <p:nvPicPr>
          <p:cNvPr id="23557" name="Picture 6" descr="Presto 04821 Redenbacher Hot Air Popcorn Popper">
            <a:hlinkClick r:id="rId3"/>
          </p:cNvPr>
          <p:cNvPicPr>
            <a:picLocks noChangeAspect="1" noChangeArrowheads="1"/>
          </p:cNvPicPr>
          <p:nvPr/>
        </p:nvPicPr>
        <p:blipFill>
          <a:blip r:embed="rId4" cstate="print"/>
          <a:srcRect/>
          <a:stretch>
            <a:fillRect/>
          </a:stretch>
        </p:blipFill>
        <p:spPr bwMode="auto">
          <a:xfrm>
            <a:off x="3810000" y="4724400"/>
            <a:ext cx="1381125" cy="1428750"/>
          </a:xfrm>
          <a:prstGeom prst="rect">
            <a:avLst/>
          </a:prstGeom>
          <a:noFill/>
          <a:ln w="9525">
            <a:noFill/>
            <a:miter lim="800000"/>
            <a:headEnd/>
            <a:tailEnd/>
          </a:ln>
        </p:spPr>
      </p:pic>
      <p:pic>
        <p:nvPicPr>
          <p:cNvPr id="23558" name="Picture 8" descr="microwave"/>
          <p:cNvPicPr>
            <a:picLocks noChangeAspect="1" noChangeArrowheads="1"/>
          </p:cNvPicPr>
          <p:nvPr/>
        </p:nvPicPr>
        <p:blipFill>
          <a:blip r:embed="rId5" cstate="print"/>
          <a:srcRect/>
          <a:stretch>
            <a:fillRect/>
          </a:stretch>
        </p:blipFill>
        <p:spPr bwMode="auto">
          <a:xfrm>
            <a:off x="990600" y="5105400"/>
            <a:ext cx="1905000" cy="1123950"/>
          </a:xfrm>
          <a:prstGeom prst="rect">
            <a:avLst/>
          </a:prstGeom>
          <a:noFill/>
          <a:ln w="9525">
            <a:noFill/>
            <a:miter lim="800000"/>
            <a:headEnd/>
            <a:tailEnd/>
          </a:ln>
        </p:spPr>
      </p:pic>
      <p:pic>
        <p:nvPicPr>
          <p:cNvPr id="23559" name="Picture 10" descr="(AA-014)%20Stove%20Top%20Popcorn%20Maker"/>
          <p:cNvPicPr>
            <a:picLocks noChangeAspect="1" noChangeArrowheads="1"/>
          </p:cNvPicPr>
          <p:nvPr/>
        </p:nvPicPr>
        <p:blipFill>
          <a:blip r:embed="rId6" cstate="print"/>
          <a:srcRect/>
          <a:stretch>
            <a:fillRect/>
          </a:stretch>
        </p:blipFill>
        <p:spPr bwMode="auto">
          <a:xfrm>
            <a:off x="5943600" y="4343400"/>
            <a:ext cx="2038350" cy="2038350"/>
          </a:xfrm>
          <a:prstGeom prst="rect">
            <a:avLst/>
          </a:prstGeom>
          <a:noFill/>
          <a:ln w="9525">
            <a:noFill/>
            <a:miter lim="800000"/>
            <a:headEnd/>
            <a:tailEnd/>
          </a:ln>
        </p:spPr>
      </p:pic>
      <p:sp>
        <p:nvSpPr>
          <p:cNvPr id="8" name="Rectangle 7"/>
          <p:cNvSpPr/>
          <p:nvPr/>
        </p:nvSpPr>
        <p:spPr>
          <a:xfrm>
            <a:off x="2086529" y="5438775"/>
            <a:ext cx="640421" cy="603295"/>
          </a:xfrm>
          <a:prstGeom prst="rect">
            <a:avLst/>
          </a:prstGeom>
          <a:blipFill dpi="0" rotWithShape="1">
            <a:blip r:embed="rId7">
              <a:alphaModFix amt="5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866" y="3341560"/>
            <a:ext cx="5851677" cy="3291568"/>
          </a:xfrm>
          <a:prstGeom prst="rect">
            <a:avLst/>
          </a:prstGeom>
        </p:spPr>
      </p:pic>
      <p:sp>
        <p:nvSpPr>
          <p:cNvPr id="2" name="Title 1"/>
          <p:cNvSpPr>
            <a:spLocks noGrp="1"/>
          </p:cNvSpPr>
          <p:nvPr>
            <p:ph type="title"/>
          </p:nvPr>
        </p:nvSpPr>
        <p:spPr>
          <a:xfrm>
            <a:off x="2555290" y="334851"/>
            <a:ext cx="4212465" cy="832834"/>
          </a:xfrm>
        </p:spPr>
        <p:txBody>
          <a:bodyPr/>
          <a:lstStyle/>
          <a:p>
            <a:r>
              <a:rPr lang="en-US" dirty="0" smtClean="0"/>
              <a:t>Hair equivalence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76" y="1426336"/>
            <a:ext cx="4883428" cy="2746928"/>
          </a:xfrm>
          <a:prstGeom prst="rect">
            <a:avLst/>
          </a:prstGeom>
        </p:spPr>
      </p:pic>
      <p:sp>
        <p:nvSpPr>
          <p:cNvPr id="6" name="TextBox 5"/>
          <p:cNvSpPr txBox="1"/>
          <p:nvPr/>
        </p:nvSpPr>
        <p:spPr>
          <a:xfrm>
            <a:off x="373487" y="6246254"/>
            <a:ext cx="1582484" cy="369332"/>
          </a:xfrm>
          <a:prstGeom prst="rect">
            <a:avLst/>
          </a:prstGeom>
          <a:noFill/>
        </p:spPr>
        <p:txBody>
          <a:bodyPr wrap="none" rtlCol="0">
            <a:spAutoFit/>
          </a:bodyPr>
          <a:lstStyle/>
          <a:p>
            <a:r>
              <a:rPr lang="en-US" dirty="0" smtClean="0"/>
              <a:t>Go to blender</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ID" val="1268FEF9D17D4C6AB9505C3253FD5BBE"/>
  <p:tag name="SLIDETYPE" val="Q"/>
  <p:tag name="DEMOGRAPHIC" val="False"/>
  <p:tag name="SPEEDSCORING" val="False"/>
  <p:tag name="CHARTLABELS" val="1"/>
  <p:tag name="VALUES" val="1¤2¤1¤1"/>
  <p:tag name="SLIDEORDER" val="2"/>
  <p:tag name="SLIDEGUID" val="C9F44290C5FE4FAAB5D80A6D4BFB0655"/>
  <p:tag name="QUESTIONALIAS" val="The acceleration of the fly will be"/>
  <p:tag name="ANSWERSALIAS" val="Smaller than the acceleration of the train¤Equal to the acceleration of the train¤Greater than the acceleration of the train ¤Cannot be determined without more information"/>
  <p:tag name="RESPONSESGATHERED" val="False"/>
</p:tagLst>
</file>

<file path=ppt/tags/tag10.xml><?xml version="1.0" encoding="utf-8"?>
<p:tagLst xmlns:a="http://schemas.openxmlformats.org/drawingml/2006/main" xmlns:r="http://schemas.openxmlformats.org/officeDocument/2006/relationships" xmlns:p="http://schemas.openxmlformats.org/presentationml/2006/main">
  <p:tag name="TEXTLENGTH" val="7"/>
  <p:tag name="FONTSIZE" val="30"/>
  <p:tag name="BULLETTYPE" val="ppBulletAlphaLCParenRight"/>
</p:tagLst>
</file>

<file path=ppt/tags/tag2.xml><?xml version="1.0" encoding="utf-8"?>
<p:tagLst xmlns:a="http://schemas.openxmlformats.org/drawingml/2006/main" xmlns:r="http://schemas.openxmlformats.org/officeDocument/2006/relationships" xmlns:p="http://schemas.openxmlformats.org/presentationml/2006/main">
  <p:tag name="TEXTLENGTH" val="174"/>
  <p:tag name="FONTSIZE" val="21"/>
  <p:tag name="BULLETTYPE" val="ppBulletAlphaLCParenRight"/>
</p:tagLst>
</file>

<file path=ppt/tags/tag3.xml><?xml version="1.0" encoding="utf-8"?>
<p:tagLst xmlns:a="http://schemas.openxmlformats.org/drawingml/2006/main" xmlns:r="http://schemas.openxmlformats.org/officeDocument/2006/relationships" xmlns:p="http://schemas.openxmlformats.org/presentationml/2006/main">
  <p:tag name="SLIDEID" val="1268FEF9D17D4C6AB9505C3253FD5BBE"/>
  <p:tag name="SLIDETYPE" val="Q"/>
  <p:tag name="DEMOGRAPHIC" val="False"/>
  <p:tag name="SPEEDSCORING" val="False"/>
  <p:tag name="CHARTLABELS" val="1"/>
  <p:tag name="VALUES" val="1¤2¤1¤1"/>
  <p:tag name="SLIDEORDER" val="2"/>
  <p:tag name="SLIDEGUID" val="C9F44290C5FE4FAAB5D80A6D4BFB0655"/>
  <p:tag name="QUESTIONALIAS" val="The acceleration of the fly will be"/>
  <p:tag name="ANSWERSALIAS" val="Smaller than the acceleration of the train¤Equal to the acceleration of the train¤Greater than the acceleration of the train ¤Cannot be determined without more information"/>
  <p:tag name="RESPONSESGATHERED" val="False"/>
</p:tagLst>
</file>

<file path=ppt/tags/tag4.xml><?xml version="1.0" encoding="utf-8"?>
<p:tagLst xmlns:a="http://schemas.openxmlformats.org/drawingml/2006/main" xmlns:r="http://schemas.openxmlformats.org/officeDocument/2006/relationships" xmlns:p="http://schemas.openxmlformats.org/presentationml/2006/main">
  <p:tag name="TEXTLENGTH" val="174"/>
  <p:tag name="FONTSIZE" val="21"/>
  <p:tag name="BULLETTYPE" val="ppBulletAlphaLCParenRight"/>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SLIDEID" val="E88224D87B7549BA8BF5D6726682F6EF"/>
  <p:tag name="SLIDETYPE" val="Q"/>
  <p:tag name="DEMOGRAPHIC" val="False"/>
  <p:tag name="SPEEDSCORING" val="False"/>
  <p:tag name="VALUES" val="2¤1"/>
  <p:tag name="CHARTLABELS" val="0"/>
  <p:tag name="SLIDEORDER" val="2"/>
  <p:tag name="SLIDEGUID" val="FB96C5D4BF374C8EAE1E75CDC62831A9"/>
  <p:tag name="QUESTIONALIAS" val="Did you read Chapter 3 before coming to class?"/>
  <p:tag name="ANSWERSALIAS" val="Yes¤No"/>
  <p:tag name="RESPONSESGATHERED" val="True"/>
  <p:tag name="TOTALRESPONSES" val="1"/>
  <p:tag name="SLICED" val="False"/>
  <p:tag name="RESPONSES" val="ALL,1,9,2;-;-;-;-;-;-;-;-;"/>
  <p:tag name="CHARTSTRINGSTD" val="0 1"/>
  <p:tag name="CHARTSTRINGREV" val="1 0"/>
  <p:tag name="CHARTSTRINGSTDPER" val="0 1"/>
  <p:tag name="CHARTSTRINGREVPER" val="1 0"/>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3094</TotalTime>
  <Words>2541</Words>
  <Application>Microsoft Office PowerPoint</Application>
  <PresentationFormat>On-screen Show (4:3)</PresentationFormat>
  <Paragraphs>523</Paragraphs>
  <Slides>87</Slides>
  <Notes>87</Notes>
  <HiddenSlides>0</HiddenSlides>
  <MMClips>6</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87</vt:i4>
      </vt:variant>
    </vt:vector>
  </HeadingPairs>
  <TitlesOfParts>
    <vt:vector size="92" baseType="lpstr">
      <vt:lpstr>Edge</vt:lpstr>
      <vt:lpstr>Custom Design</vt:lpstr>
      <vt:lpstr>Equation</vt:lpstr>
      <vt:lpstr>PHOTO-PAINT</vt:lpstr>
      <vt:lpstr>Acrobat Document</vt:lpstr>
      <vt:lpstr>Review</vt:lpstr>
      <vt:lpstr>Review</vt:lpstr>
      <vt:lpstr>Review</vt:lpstr>
      <vt:lpstr>Review</vt:lpstr>
      <vt:lpstr>Chapter 7 Motion at High Speed</vt:lpstr>
      <vt:lpstr>How fast is “high speed”</vt:lpstr>
      <vt:lpstr>All Motion is relative</vt:lpstr>
      <vt:lpstr>There are two types of reference frames</vt:lpstr>
      <vt:lpstr>Hair equivalence</vt:lpstr>
      <vt:lpstr>When viewed from an inertial reference frame, the motion of another inertial frame is</vt:lpstr>
      <vt:lpstr>When viewed from an inertial reference frame, the motion of another inertial frame is</vt:lpstr>
      <vt:lpstr>Galilean relativity application – relative velocities</vt:lpstr>
      <vt:lpstr>Velocity addition</vt:lpstr>
      <vt:lpstr>Relativity and the Speed of Light</vt:lpstr>
      <vt:lpstr>Special Relativity Postulates</vt:lpstr>
      <vt:lpstr>A word of caution</vt:lpstr>
      <vt:lpstr>World Line</vt:lpstr>
      <vt:lpstr>Example: How to measure a pen</vt:lpstr>
      <vt:lpstr>Example: How to measure a pen</vt:lpstr>
      <vt:lpstr>Simultaneous events</vt:lpstr>
      <vt:lpstr>PowerPoint Presentation</vt:lpstr>
      <vt:lpstr>PowerPoint Presentation</vt:lpstr>
      <vt:lpstr>Enough Gedankens, on to reality…</vt:lpstr>
      <vt:lpstr>Muon Decay</vt:lpstr>
      <vt:lpstr>Muon Decay</vt:lpstr>
      <vt:lpstr>General relativity – Hafele/Keating</vt:lpstr>
      <vt:lpstr>GPS systems rely on very precise clocks in orbit around the earth.  </vt:lpstr>
      <vt:lpstr>The “twin paradox”</vt:lpstr>
      <vt:lpstr>PowerPoint Presentation</vt:lpstr>
      <vt:lpstr>Chapter 8: Conservation Laws</vt:lpstr>
      <vt:lpstr>Conservation of Nonsense</vt:lpstr>
      <vt:lpstr>Mathematical Shapes – screen door</vt:lpstr>
      <vt:lpstr>Which is best for car suspension?</vt:lpstr>
      <vt:lpstr>Cartoon 1</vt:lpstr>
      <vt:lpstr>Cartoon 2</vt:lpstr>
      <vt:lpstr>Where does the energy go?</vt:lpstr>
      <vt:lpstr>Argue this</vt:lpstr>
      <vt:lpstr>Energy crisis?</vt:lpstr>
      <vt:lpstr>Conservation Laws</vt:lpstr>
      <vt:lpstr>Consider this a closed system. Which one is energy being conserved in?</vt:lpstr>
      <vt:lpstr>Conservation of Mass</vt:lpstr>
      <vt:lpstr>Atoms</vt:lpstr>
      <vt:lpstr>Molecules</vt:lpstr>
      <vt:lpstr>At this point, we’ve reached the limit of what you can see with light.</vt:lpstr>
      <vt:lpstr>Conservation of Mass</vt:lpstr>
      <vt:lpstr>Conservation of Mass</vt:lpstr>
      <vt:lpstr>Ignition Fuels</vt:lpstr>
      <vt:lpstr>Forest Fires</vt:lpstr>
      <vt:lpstr>Electrons seem fundamental (we can’t break them into pieces), but the nucleus comes apart.</vt:lpstr>
      <vt:lpstr>Nucleons have parts (but we never see them separately)</vt:lpstr>
      <vt:lpstr>So what are we really made of?</vt:lpstr>
      <vt:lpstr>Macroscopic properties conserved in motion: Linear Momentum</vt:lpstr>
      <vt:lpstr>Momentum transfer</vt:lpstr>
      <vt:lpstr>PowerPoint Presentation</vt:lpstr>
      <vt:lpstr>PowerPoint Presentation</vt:lpstr>
      <vt:lpstr>PowerPoint Presentation</vt:lpstr>
      <vt:lpstr>PowerPoint Presentation</vt:lpstr>
      <vt:lpstr>PowerPoint Presentation</vt:lpstr>
      <vt:lpstr>Momentum is conserved even when the various parts of the system split due to internal forces</vt:lpstr>
      <vt:lpstr>PowerPoint Presentation</vt:lpstr>
      <vt:lpstr>Conservation of angular momentum</vt:lpstr>
      <vt:lpstr>Newton’s Cradle</vt:lpstr>
      <vt:lpstr>Chapter 9 Energy</vt:lpstr>
      <vt:lpstr>Sometimes it is hard to describe all of the motion in a system, and we want something simpler</vt:lpstr>
      <vt:lpstr>Energy</vt:lpstr>
      <vt:lpstr>Energy</vt:lpstr>
      <vt:lpstr>PowerPoint Presentation</vt:lpstr>
      <vt:lpstr>Kinetic Energy</vt:lpstr>
      <vt:lpstr>PowerPoint Presentation</vt:lpstr>
      <vt:lpstr>Gravitational Potential Energy</vt:lpstr>
      <vt:lpstr>In physics, the word “work” has precise meaning that is somewhat different than you may be used to.</vt:lpstr>
      <vt:lpstr>Equal and opposite work</vt:lpstr>
      <vt:lpstr>Thermal Energy</vt:lpstr>
      <vt:lpstr>Thermal Energy</vt:lpstr>
      <vt:lpstr>Chemical Potential Energy</vt:lpstr>
      <vt:lpstr>Elastic Potential Energy</vt:lpstr>
      <vt:lpstr>Radiant Energy</vt:lpstr>
      <vt:lpstr>Conservation of Mass-Energy</vt:lpstr>
      <vt:lpstr>Combustion fuels – Hippie Methodologies</vt:lpstr>
      <vt:lpstr>Look for alternatives, bottlenecks and synergies</vt:lpstr>
      <vt:lpstr>Example: Practical application</vt:lpstr>
      <vt:lpstr>Summary: Forms of energy</vt:lpstr>
      <vt:lpstr>Energy Transfer and Transformation</vt:lpstr>
      <vt:lpstr>PowerPoint Presentation</vt:lpstr>
      <vt:lpstr>Kinetic energy from Chemical Potential</vt:lpstr>
      <vt:lpstr>The method of heat transfer used to cook microwave popcorn is</vt:lpstr>
      <vt:lpstr>Popcorn</vt:lpstr>
    </vt:vector>
  </TitlesOfParts>
  <Company>BYU Physics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Windows User</cp:lastModifiedBy>
  <cp:revision>129</cp:revision>
  <dcterms:created xsi:type="dcterms:W3CDTF">2005-01-11T04:20:06Z</dcterms:created>
  <dcterms:modified xsi:type="dcterms:W3CDTF">2012-01-28T20:10:13Z</dcterms:modified>
</cp:coreProperties>
</file>