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09" r:id="rId20"/>
    <p:sldId id="313" r:id="rId21"/>
    <p:sldId id="316" r:id="rId22"/>
    <p:sldId id="319" r:id="rId23"/>
    <p:sldId id="323" r:id="rId24"/>
    <p:sldId id="279" r:id="rId25"/>
    <p:sldId id="297" r:id="rId26"/>
    <p:sldId id="299" r:id="rId27"/>
    <p:sldId id="273" r:id="rId28"/>
    <p:sldId id="298"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FFCC"/>
    <a:srgbClr val="FF0000"/>
    <a:srgbClr val="808080"/>
    <a:srgbClr val="0099FF"/>
    <a:srgbClr val="33CCFF"/>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6D7EF429-2FAF-468A-B661-B6429B1DEDC7}" type="datetimeFigureOut">
              <a:rPr lang="en-US"/>
              <a:pPr>
                <a:defRPr/>
              </a:pPr>
              <a:t>1/21/2012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D0A1CC44-0D51-47A9-BAA8-9976CDE7231F}" type="slidenum">
              <a:rPr lang="en-US"/>
              <a:pPr>
                <a:defRPr/>
              </a:pPr>
              <a:t>‹#›</a:t>
            </a:fld>
            <a:endParaRPr lang="en-US"/>
          </a:p>
        </p:txBody>
      </p:sp>
    </p:spTree>
    <p:extLst>
      <p:ext uri="{BB962C8B-B14F-4D97-AF65-F5344CB8AC3E}">
        <p14:creationId xmlns:p14="http://schemas.microsoft.com/office/powerpoint/2010/main" val="156307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5657DF52-1505-48FB-AB7B-1439D7109DE1}" type="slidenum">
              <a:rPr lang="en-US"/>
              <a:pPr>
                <a:defRPr/>
              </a:pPr>
              <a:t>‹#›</a:t>
            </a:fld>
            <a:endParaRPr lang="en-US"/>
          </a:p>
        </p:txBody>
      </p:sp>
    </p:spTree>
    <p:extLst>
      <p:ext uri="{BB962C8B-B14F-4D97-AF65-F5344CB8AC3E}">
        <p14:creationId xmlns:p14="http://schemas.microsoft.com/office/powerpoint/2010/main" val="2317117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220EE-08A6-4CF3-9CF5-54749C7A2D28}" type="slidenum">
              <a:rPr lang="en-US"/>
              <a:pPr/>
              <a:t>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The Braille says “Guy loves Sarah Silvern”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B9C7-DD1E-4044-823C-AC6C40F0E91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B9C7-DD1E-4044-823C-AC6C40F0E91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a:t>
            </a:r>
            <a:r>
              <a:rPr lang="en-US" baseline="0" dirty="0" smtClean="0"/>
              <a:t> One</a:t>
            </a:r>
            <a:endParaRPr lang="en-US" dirty="0"/>
          </a:p>
        </p:txBody>
      </p:sp>
      <p:sp>
        <p:nvSpPr>
          <p:cNvPr id="4" name="Slide Number Placeholder 3"/>
          <p:cNvSpPr>
            <a:spLocks noGrp="1"/>
          </p:cNvSpPr>
          <p:nvPr>
            <p:ph type="sldNum" sz="quarter" idx="10"/>
          </p:nvPr>
        </p:nvSpPr>
        <p:spPr/>
        <p:txBody>
          <a:bodyPr/>
          <a:lstStyle/>
          <a:p>
            <a:fld id="{01A4B9C7-DD1E-4044-823C-AC6C40F0E91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657DF52-1505-48FB-AB7B-1439D7109DE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657DF52-1505-48FB-AB7B-1439D7109DE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657DF52-1505-48FB-AB7B-1439D7109DE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657DF52-1505-48FB-AB7B-1439D7109DE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657DF52-1505-48FB-AB7B-1439D7109DE1}"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None</a:t>
            </a:r>
            <a:endParaRPr lang="en-US" dirty="0"/>
          </a:p>
        </p:txBody>
      </p:sp>
      <p:sp>
        <p:nvSpPr>
          <p:cNvPr id="4" name="Slide Number Placeholder 3"/>
          <p:cNvSpPr>
            <a:spLocks noGrp="1"/>
          </p:cNvSpPr>
          <p:nvPr>
            <p:ph type="sldNum" sz="quarter" idx="10"/>
          </p:nvPr>
        </p:nvSpPr>
        <p:spPr/>
        <p:txBody>
          <a:bodyPr/>
          <a:lstStyle/>
          <a:p>
            <a:fld id="{01A4B9C7-DD1E-4044-823C-AC6C40F0E91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B9C7-DD1E-4044-823C-AC6C40F0E91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9DD825-5EB8-4ACF-B3AC-F35787259C1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4B9C7-DD1E-4044-823C-AC6C40F0E91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B9C7-DD1E-4044-823C-AC6C40F0E91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B9C7-DD1E-4044-823C-AC6C40F0E91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B9C7-DD1E-4044-823C-AC6C40F0E9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524000"/>
            <a:ext cx="7623175" cy="1752600"/>
          </a:xfrm>
        </p:spPr>
        <p:txBody>
          <a:bodyPr anchor="t"/>
          <a:lstStyle>
            <a:lvl1pPr>
              <a:defRPr sz="4400"/>
            </a:lvl1pPr>
          </a:lstStyle>
          <a:p>
            <a:r>
              <a:rPr lang="en-US" altLang="en-US"/>
              <a:t>Click to edit Master title style</a:t>
            </a:r>
          </a:p>
        </p:txBody>
      </p:sp>
      <p:sp>
        <p:nvSpPr>
          <p:cNvPr id="4099"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4"/>
          <p:cNvSpPr>
            <a:spLocks noGrp="1" noChangeArrowheads="1"/>
          </p:cNvSpPr>
          <p:nvPr>
            <p:ph type="dt" sz="half" idx="10"/>
          </p:nvPr>
        </p:nvSpPr>
        <p:spPr>
          <a:xfrm>
            <a:off x="457200" y="6243638"/>
            <a:ext cx="2133600" cy="457200"/>
          </a:xfrm>
        </p:spPr>
        <p:txBody>
          <a:bodyPr/>
          <a:lstStyle>
            <a:lvl1pPr>
              <a:defRPr sz="1200">
                <a:solidFill>
                  <a:schemeClr val="tx1"/>
                </a:solidFill>
                <a:latin typeface="Garamond" pitchFamily="18" charset="0"/>
              </a:defRPr>
            </a:lvl1pPr>
          </a:lstStyle>
          <a:p>
            <a:pPr>
              <a:defRPr/>
            </a:pPr>
            <a:endParaRPr lang="en-US" altLang="en-US"/>
          </a:p>
        </p:txBody>
      </p:sp>
      <p:sp>
        <p:nvSpPr>
          <p:cNvPr id="5" name="Rectangle 5"/>
          <p:cNvSpPr>
            <a:spLocks noGrp="1" noChangeArrowheads="1"/>
          </p:cNvSpPr>
          <p:nvPr>
            <p:ph type="ftr" sz="quarter" idx="11"/>
          </p:nvPr>
        </p:nvSpPr>
        <p:spPr>
          <a:xfrm>
            <a:off x="3124200" y="6243638"/>
            <a:ext cx="2895600" cy="457200"/>
          </a:xfrm>
        </p:spPr>
        <p:txBody>
          <a:bodyPr/>
          <a:lstStyle>
            <a:lvl1pPr>
              <a:defRPr sz="1200">
                <a:solidFill>
                  <a:schemeClr val="tx1"/>
                </a:solidFill>
                <a:latin typeface="Garamond" pitchFamily="18" charset="0"/>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p:spPr>
        <p:txBody>
          <a:bodyPr/>
          <a:lstStyle>
            <a:lvl1pPr>
              <a:defRPr sz="1200">
                <a:solidFill>
                  <a:schemeClr val="tx1"/>
                </a:solidFill>
                <a:latin typeface="Garamond" pitchFamily="18" charset="0"/>
              </a:defRPr>
            </a:lvl1pPr>
          </a:lstStyle>
          <a:p>
            <a:pPr>
              <a:defRPr/>
            </a:pPr>
            <a:fld id="{62BBB4A1-E604-4F79-B285-F64B0FC6EE6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84B084-2CCB-4058-B97B-81ACA0CA4CE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2A9B20-09F2-42DA-9B00-7AA8E53005B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2833A4-02BC-4588-9B06-994B9B61B63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C69C85-7CA4-4B40-895A-A2E854BE44C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26631E5-6838-4AF4-9E2F-4A4C2208654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42F43FC-640E-4337-8613-9F92C6052D4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B09656E-933D-4463-94AB-76D3151378C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39E60DC-06E6-49F4-A8AB-0583E1D79CE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E06320-3104-43EB-B42B-F67936BDBE67}"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5C8D8D-45CD-4A8F-BBF9-8667A5A371E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 y="0"/>
            <a:ext cx="8991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A98C4B"/>
                </a:solidFill>
              </a:defRPr>
            </a:lvl1pPr>
          </a:lstStyle>
          <a:p>
            <a:pPr>
              <a:defRPr/>
            </a:pPr>
            <a:endParaRPr lang="en-US" altLang="en-US"/>
          </a:p>
        </p:txBody>
      </p:sp>
      <p:sp>
        <p:nvSpPr>
          <p:cNvPr id="3077"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a:solidFill>
                  <a:srgbClr val="A98C4B"/>
                </a:solidFill>
              </a:defRPr>
            </a:lvl1pPr>
          </a:lstStyle>
          <a:p>
            <a:pPr>
              <a:defRPr/>
            </a:pPr>
            <a:endParaRPr lang="en-US" altLang="en-US"/>
          </a:p>
        </p:txBody>
      </p:sp>
      <p:sp>
        <p:nvSpPr>
          <p:cNvPr id="3078"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A98C4B"/>
                </a:solidFill>
              </a:defRPr>
            </a:lvl1pPr>
          </a:lstStyle>
          <a:p>
            <a:pPr>
              <a:defRPr/>
            </a:pPr>
            <a:fld id="{D24BAE88-8AD1-4D1A-BDB4-1AD5F052CE2D}" type="slidenum">
              <a:rPr lang="en-US" altLang="en-US"/>
              <a:pPr>
                <a:defRPr/>
              </a:pPr>
              <a:t>‹#›</a:t>
            </a:fld>
            <a:endParaRPr lang="en-US" altLang="en-US"/>
          </a:p>
        </p:txBody>
      </p:sp>
      <p:sp>
        <p:nvSpPr>
          <p:cNvPr id="3079" name="Line 7"/>
          <p:cNvSpPr>
            <a:spLocks noChangeShapeType="1"/>
          </p:cNvSpPr>
          <p:nvPr userDrawn="1"/>
        </p:nvSpPr>
        <p:spPr bwMode="auto">
          <a:xfrm>
            <a:off x="228600" y="1295400"/>
            <a:ext cx="8686800" cy="0"/>
          </a:xfrm>
          <a:prstGeom prst="line">
            <a:avLst/>
          </a:prstGeom>
          <a:noFill/>
          <a:ln w="19050">
            <a:solidFill>
              <a:srgbClr val="FF00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0000CC"/>
          </a:solidFill>
          <a:latin typeface="+mj-lt"/>
          <a:ea typeface="+mj-ea"/>
          <a:cs typeface="+mj-cs"/>
        </a:defRPr>
      </a:lvl1pPr>
      <a:lvl2pPr algn="l" rtl="0" eaLnBrk="0" fontAlgn="base" hangingPunct="0">
        <a:spcBef>
          <a:spcPct val="0"/>
        </a:spcBef>
        <a:spcAft>
          <a:spcPct val="0"/>
        </a:spcAft>
        <a:defRPr sz="3600">
          <a:solidFill>
            <a:srgbClr val="0000CC"/>
          </a:solidFill>
          <a:latin typeface="Arial" charset="0"/>
        </a:defRPr>
      </a:lvl2pPr>
      <a:lvl3pPr algn="l" rtl="0" eaLnBrk="0" fontAlgn="base" hangingPunct="0">
        <a:spcBef>
          <a:spcPct val="0"/>
        </a:spcBef>
        <a:spcAft>
          <a:spcPct val="0"/>
        </a:spcAft>
        <a:defRPr sz="3600">
          <a:solidFill>
            <a:srgbClr val="0000CC"/>
          </a:solidFill>
          <a:latin typeface="Arial" charset="0"/>
        </a:defRPr>
      </a:lvl3pPr>
      <a:lvl4pPr algn="l" rtl="0" eaLnBrk="0" fontAlgn="base" hangingPunct="0">
        <a:spcBef>
          <a:spcPct val="0"/>
        </a:spcBef>
        <a:spcAft>
          <a:spcPct val="0"/>
        </a:spcAft>
        <a:defRPr sz="3600">
          <a:solidFill>
            <a:srgbClr val="0000CC"/>
          </a:solidFill>
          <a:latin typeface="Arial" charset="0"/>
        </a:defRPr>
      </a:lvl4pPr>
      <a:lvl5pPr algn="l" rtl="0" eaLnBrk="0" fontAlgn="base" hangingPunct="0">
        <a:spcBef>
          <a:spcPct val="0"/>
        </a:spcBef>
        <a:spcAft>
          <a:spcPct val="0"/>
        </a:spcAft>
        <a:defRPr sz="3600">
          <a:solidFill>
            <a:srgbClr val="0000CC"/>
          </a:solidFill>
          <a:latin typeface="Arial" charset="0"/>
        </a:defRPr>
      </a:lvl5pPr>
      <a:lvl6pPr marL="457200" algn="l" rtl="0" fontAlgn="base">
        <a:spcBef>
          <a:spcPct val="0"/>
        </a:spcBef>
        <a:spcAft>
          <a:spcPct val="0"/>
        </a:spcAft>
        <a:defRPr sz="3600">
          <a:solidFill>
            <a:srgbClr val="0000CC"/>
          </a:solidFill>
          <a:latin typeface="Arial" charset="0"/>
        </a:defRPr>
      </a:lvl6pPr>
      <a:lvl7pPr marL="914400" algn="l" rtl="0" fontAlgn="base">
        <a:spcBef>
          <a:spcPct val="0"/>
        </a:spcBef>
        <a:spcAft>
          <a:spcPct val="0"/>
        </a:spcAft>
        <a:defRPr sz="3600">
          <a:solidFill>
            <a:srgbClr val="0000CC"/>
          </a:solidFill>
          <a:latin typeface="Arial" charset="0"/>
        </a:defRPr>
      </a:lvl7pPr>
      <a:lvl8pPr marL="1371600" algn="l" rtl="0" fontAlgn="base">
        <a:spcBef>
          <a:spcPct val="0"/>
        </a:spcBef>
        <a:spcAft>
          <a:spcPct val="0"/>
        </a:spcAft>
        <a:defRPr sz="3600">
          <a:solidFill>
            <a:srgbClr val="0000CC"/>
          </a:solidFill>
          <a:latin typeface="Arial" charset="0"/>
        </a:defRPr>
      </a:lvl8pPr>
      <a:lvl9pPr marL="1828800" algn="l" rtl="0" fontAlgn="base">
        <a:spcBef>
          <a:spcPct val="0"/>
        </a:spcBef>
        <a:spcAft>
          <a:spcPct val="0"/>
        </a:spcAft>
        <a:defRPr sz="3600">
          <a:solidFill>
            <a:srgbClr val="0000CC"/>
          </a:solidFill>
          <a:latin typeface="Arial" charset="0"/>
        </a:defRPr>
      </a:lvl9pPr>
    </p:titleStyle>
    <p:body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4.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jpeg"/><Relationship Id="rId5" Type="http://schemas.openxmlformats.org/officeDocument/2006/relationships/hyperlink" Target="http://www.qksrv.net/click-961619-10301154?url=http://www.shoedini.com/product_detail/index.cfm?modelID=40299&amp;sourceid=CJSD0001" TargetMode="Externa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2.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3.bin"/><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97325" y="1447800"/>
            <a:ext cx="2262158"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Quiz </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3352800" y="2514600"/>
            <a:ext cx="2274982" cy="369332"/>
          </a:xfrm>
          <a:prstGeom prst="rect">
            <a:avLst/>
          </a:prstGeom>
          <a:noFill/>
        </p:spPr>
        <p:txBody>
          <a:bodyPr wrap="none" rtlCol="0">
            <a:spAutoFit/>
          </a:bodyPr>
          <a:lstStyle/>
          <a:p>
            <a:r>
              <a:rPr lang="en-US" dirty="0" smtClean="0"/>
              <a:t>Chapters </a:t>
            </a:r>
            <a:r>
              <a:rPr lang="en-US" dirty="0" smtClean="0"/>
              <a:t>4, 5, and 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sz="3200" dirty="0" smtClean="0"/>
              <a:t>T or F: Magnets can pick up(magnetize) anything that is metal?</a:t>
            </a:r>
            <a:endParaRPr lang="en-US" sz="3200" dirty="0"/>
          </a:p>
        </p:txBody>
      </p:sp>
      <p:sp>
        <p:nvSpPr>
          <p:cNvPr id="8" name="Rectangle 7"/>
          <p:cNvSpPr/>
          <p:nvPr/>
        </p:nvSpPr>
        <p:spPr>
          <a:xfrm>
            <a:off x="4267200" y="2895600"/>
            <a:ext cx="457200" cy="1295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9" name="Rectangle 8"/>
          <p:cNvSpPr/>
          <p:nvPr/>
        </p:nvSpPr>
        <p:spPr>
          <a:xfrm>
            <a:off x="4267200" y="1600200"/>
            <a:ext cx="457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pic>
        <p:nvPicPr>
          <p:cNvPr id="118786" name="Picture 2"/>
          <p:cNvPicPr>
            <a:picLocks noChangeAspect="1" noChangeArrowheads="1"/>
          </p:cNvPicPr>
          <p:nvPr/>
        </p:nvPicPr>
        <p:blipFill>
          <a:blip r:embed="rId3" cstate="print"/>
          <a:srcRect/>
          <a:stretch>
            <a:fillRect/>
          </a:stretch>
        </p:blipFill>
        <p:spPr bwMode="auto">
          <a:xfrm>
            <a:off x="6019800" y="4648200"/>
            <a:ext cx="2543175" cy="1790700"/>
          </a:xfrm>
          <a:prstGeom prst="rect">
            <a:avLst/>
          </a:prstGeom>
          <a:noFill/>
          <a:ln w="9525">
            <a:noFill/>
            <a:miter lim="800000"/>
            <a:headEnd/>
            <a:tailEnd/>
          </a:ln>
        </p:spPr>
      </p:pic>
      <p:pic>
        <p:nvPicPr>
          <p:cNvPr id="118787" name="Picture 3"/>
          <p:cNvPicPr>
            <a:picLocks noChangeAspect="1" noChangeArrowheads="1"/>
          </p:cNvPicPr>
          <p:nvPr/>
        </p:nvPicPr>
        <p:blipFill>
          <a:blip r:embed="rId4" cstate="print"/>
          <a:srcRect/>
          <a:stretch>
            <a:fillRect/>
          </a:stretch>
        </p:blipFill>
        <p:spPr bwMode="auto">
          <a:xfrm>
            <a:off x="533400" y="4648200"/>
            <a:ext cx="2466975" cy="1857375"/>
          </a:xfrm>
          <a:prstGeom prst="rect">
            <a:avLst/>
          </a:prstGeom>
          <a:noFill/>
          <a:ln w="9525">
            <a:noFill/>
            <a:miter lim="800000"/>
            <a:headEnd/>
            <a:tailEnd/>
          </a:ln>
        </p:spPr>
      </p:pic>
      <p:pic>
        <p:nvPicPr>
          <p:cNvPr id="118788" name="Picture 4"/>
          <p:cNvPicPr>
            <a:picLocks noChangeAspect="1" noChangeArrowheads="1"/>
          </p:cNvPicPr>
          <p:nvPr/>
        </p:nvPicPr>
        <p:blipFill>
          <a:blip r:embed="rId5" cstate="print"/>
          <a:srcRect/>
          <a:stretch>
            <a:fillRect/>
          </a:stretch>
        </p:blipFill>
        <p:spPr bwMode="auto">
          <a:xfrm>
            <a:off x="3276600" y="4648200"/>
            <a:ext cx="2495550" cy="1828800"/>
          </a:xfrm>
          <a:prstGeom prst="rect">
            <a:avLst/>
          </a:prstGeom>
          <a:noFill/>
          <a:ln w="9525">
            <a:noFill/>
            <a:miter lim="800000"/>
            <a:headEnd/>
            <a:tailEnd/>
          </a:ln>
        </p:spPr>
      </p:pic>
      <p:sp>
        <p:nvSpPr>
          <p:cNvPr id="15" name="Rectangle 14"/>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381000"/>
            <a:ext cx="7848600" cy="685800"/>
          </a:xfrm>
        </p:spPr>
        <p:txBody>
          <a:bodyPr/>
          <a:lstStyle/>
          <a:p>
            <a:r>
              <a:rPr lang="en-US" sz="3200" dirty="0" smtClean="0"/>
              <a:t>What is the source of all magnetic fields?</a:t>
            </a:r>
            <a:endParaRPr lang="en-US" sz="3200" dirty="0"/>
          </a:p>
        </p:txBody>
      </p:sp>
      <p:sp>
        <p:nvSpPr>
          <p:cNvPr id="6" name="TextBox 5"/>
          <p:cNvSpPr txBox="1"/>
          <p:nvPr/>
        </p:nvSpPr>
        <p:spPr>
          <a:xfrm>
            <a:off x="1371600" y="1295400"/>
            <a:ext cx="6288773" cy="2031325"/>
          </a:xfrm>
          <a:prstGeom prst="rect">
            <a:avLst/>
          </a:prstGeom>
          <a:noFill/>
        </p:spPr>
        <p:txBody>
          <a:bodyPr wrap="none" rtlCol="0">
            <a:spAutoFit/>
          </a:bodyPr>
          <a:lstStyle/>
          <a:p>
            <a:pPr marL="342900" indent="-342900">
              <a:buFont typeface="+mj-lt"/>
              <a:buAutoNum type="alphaLcPeriod"/>
            </a:pPr>
            <a:r>
              <a:rPr lang="en-US" sz="2400" dirty="0" smtClean="0"/>
              <a:t>Moving electric charges</a:t>
            </a:r>
          </a:p>
          <a:p>
            <a:pPr marL="342900" indent="-342900">
              <a:buFont typeface="+mj-lt"/>
              <a:buAutoNum type="alphaLcPeriod"/>
            </a:pPr>
            <a:r>
              <a:rPr lang="en-US" sz="2400" dirty="0" smtClean="0"/>
              <a:t>Charges in static equilibrium</a:t>
            </a:r>
          </a:p>
          <a:p>
            <a:pPr marL="342900" indent="-342900">
              <a:buFont typeface="+mj-lt"/>
              <a:buAutoNum type="alphaLcPeriod"/>
            </a:pPr>
            <a:r>
              <a:rPr lang="en-US" sz="2400" dirty="0" smtClean="0"/>
              <a:t>Two different types of rocks stuck together</a:t>
            </a:r>
          </a:p>
          <a:p>
            <a:pPr marL="342900" indent="-342900">
              <a:buFont typeface="+mj-lt"/>
              <a:buAutoNum type="alphaLcPeriod"/>
            </a:pPr>
            <a:endParaRPr lang="en-US" dirty="0" smtClean="0"/>
          </a:p>
          <a:p>
            <a:pPr marL="342900" indent="-342900">
              <a:buFont typeface="+mj-lt"/>
              <a:buAutoNum type="alphaLcPeriod"/>
            </a:pPr>
            <a:endParaRPr lang="en-US" dirty="0" smtClean="0"/>
          </a:p>
          <a:p>
            <a:pPr marL="342900" indent="-342900">
              <a:buFont typeface="+mj-lt"/>
              <a:buAutoNum type="alphaLcPeriod"/>
            </a:pPr>
            <a:endParaRPr lang="en-US" dirty="0"/>
          </a:p>
        </p:txBody>
      </p:sp>
      <p:pic>
        <p:nvPicPr>
          <p:cNvPr id="119810" name="Picture 2"/>
          <p:cNvPicPr>
            <a:picLocks noChangeAspect="1" noChangeArrowheads="1"/>
          </p:cNvPicPr>
          <p:nvPr/>
        </p:nvPicPr>
        <p:blipFill>
          <a:blip r:embed="rId3" cstate="print"/>
          <a:srcRect/>
          <a:stretch>
            <a:fillRect/>
          </a:stretch>
        </p:blipFill>
        <p:spPr bwMode="auto">
          <a:xfrm>
            <a:off x="2362200" y="2590800"/>
            <a:ext cx="4410075" cy="4114800"/>
          </a:xfrm>
          <a:prstGeom prst="rect">
            <a:avLst/>
          </a:prstGeom>
          <a:noFill/>
          <a:ln w="9525">
            <a:noFill/>
            <a:miter lim="800000"/>
            <a:headEnd/>
            <a:tailEnd/>
          </a:ln>
        </p:spPr>
      </p:pic>
      <p:sp>
        <p:nvSpPr>
          <p:cNvPr id="7" name="Rectangle 6"/>
          <p:cNvSpPr/>
          <p:nvPr/>
        </p:nvSpPr>
        <p:spPr>
          <a:xfrm>
            <a:off x="8113440" y="152400"/>
            <a:ext cx="9541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153400" cy="954107"/>
          </a:xfrm>
          <a:prstGeom prst="rect">
            <a:avLst/>
          </a:prstGeom>
          <a:noFill/>
        </p:spPr>
        <p:txBody>
          <a:bodyPr wrap="square" rtlCol="0">
            <a:spAutoFit/>
          </a:bodyPr>
          <a:lstStyle/>
          <a:p>
            <a:r>
              <a:rPr lang="en-US" sz="2800" dirty="0" smtClean="0"/>
              <a:t>Draw the trajectory of a homerun with </a:t>
            </a:r>
            <a:r>
              <a:rPr lang="en-US" sz="2800" dirty="0" smtClean="0">
                <a:solidFill>
                  <a:srgbClr val="FF0000"/>
                </a:solidFill>
              </a:rPr>
              <a:t>no air resistance </a:t>
            </a:r>
            <a:r>
              <a:rPr lang="en-US" sz="2800" dirty="0" smtClean="0"/>
              <a:t>and write what the shape is called</a:t>
            </a:r>
            <a:endParaRPr lang="en-US" sz="2800" dirty="0"/>
          </a:p>
        </p:txBody>
      </p:sp>
      <p:pic>
        <p:nvPicPr>
          <p:cNvPr id="120835" name="Picture 3"/>
          <p:cNvPicPr>
            <a:picLocks noChangeAspect="1" noChangeArrowheads="1"/>
          </p:cNvPicPr>
          <p:nvPr/>
        </p:nvPicPr>
        <p:blipFill>
          <a:blip r:embed="rId3" cstate="print"/>
          <a:srcRect/>
          <a:stretch>
            <a:fillRect/>
          </a:stretch>
        </p:blipFill>
        <p:spPr bwMode="auto">
          <a:xfrm>
            <a:off x="1524000" y="1447800"/>
            <a:ext cx="6243145" cy="5181600"/>
          </a:xfrm>
          <a:prstGeom prst="rect">
            <a:avLst/>
          </a:prstGeom>
          <a:noFill/>
          <a:ln w="9525">
            <a:noFill/>
            <a:miter lim="800000"/>
            <a:headEnd/>
            <a:tailEnd/>
          </a:ln>
        </p:spPr>
      </p:pic>
      <p:sp>
        <p:nvSpPr>
          <p:cNvPr id="5" name="Rectangle 4"/>
          <p:cNvSpPr/>
          <p:nvPr/>
        </p:nvSpPr>
        <p:spPr>
          <a:xfrm>
            <a:off x="8132548" y="152400"/>
            <a:ext cx="91589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Hammer throw</a:t>
            </a:r>
          </a:p>
        </p:txBody>
      </p:sp>
      <p:sp>
        <p:nvSpPr>
          <p:cNvPr id="78851" name="Rectangle 3"/>
          <p:cNvSpPr>
            <a:spLocks noGrp="1" noChangeArrowheads="1"/>
          </p:cNvSpPr>
          <p:nvPr>
            <p:ph type="body" idx="1"/>
          </p:nvPr>
        </p:nvSpPr>
        <p:spPr>
          <a:xfrm>
            <a:off x="533400" y="1447800"/>
            <a:ext cx="8229600" cy="1447800"/>
          </a:xfrm>
          <a:noFill/>
        </p:spPr>
        <p:txBody>
          <a:bodyPr/>
          <a:lstStyle/>
          <a:p>
            <a:pPr lvl="1" eaLnBrk="1" hangingPunct="1"/>
            <a:r>
              <a:rPr lang="en-US" dirty="0" smtClean="0"/>
              <a:t>When you swing this ball around clockwise at a constant speed what letter is the ball accelerating towards?</a:t>
            </a:r>
          </a:p>
        </p:txBody>
      </p:sp>
      <p:sp>
        <p:nvSpPr>
          <p:cNvPr id="13316" name="Oval 4"/>
          <p:cNvSpPr>
            <a:spLocks noChangeArrowheads="1"/>
          </p:cNvSpPr>
          <p:nvPr/>
        </p:nvSpPr>
        <p:spPr bwMode="auto">
          <a:xfrm>
            <a:off x="5105400" y="3352800"/>
            <a:ext cx="2895600" cy="2895600"/>
          </a:xfrm>
          <a:prstGeom prst="ellipse">
            <a:avLst/>
          </a:prstGeom>
          <a:no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a:p>
        </p:txBody>
      </p:sp>
      <p:sp>
        <p:nvSpPr>
          <p:cNvPr id="13317" name="Line 5"/>
          <p:cNvSpPr>
            <a:spLocks noChangeShapeType="1"/>
          </p:cNvSpPr>
          <p:nvPr/>
        </p:nvSpPr>
        <p:spPr bwMode="auto">
          <a:xfrm>
            <a:off x="5257800" y="4800600"/>
            <a:ext cx="1524000" cy="0"/>
          </a:xfrm>
          <a:prstGeom prst="line">
            <a:avLst/>
          </a:prstGeom>
          <a:noFill/>
          <a:ln w="9525">
            <a:solidFill>
              <a:schemeClr val="tx1"/>
            </a:solidFill>
            <a:round/>
            <a:headEnd/>
            <a:tailEnd/>
          </a:ln>
        </p:spPr>
        <p:txBody>
          <a:bodyPr/>
          <a:lstStyle/>
          <a:p>
            <a:endParaRPr lang="en-US"/>
          </a:p>
        </p:txBody>
      </p:sp>
      <p:sp>
        <p:nvSpPr>
          <p:cNvPr id="13318" name="Oval 6"/>
          <p:cNvSpPr>
            <a:spLocks noChangeArrowheads="1"/>
          </p:cNvSpPr>
          <p:nvPr/>
        </p:nvSpPr>
        <p:spPr bwMode="auto">
          <a:xfrm>
            <a:off x="5029200" y="47244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 name="Rectangle 6"/>
          <p:cNvSpPr/>
          <p:nvPr/>
        </p:nvSpPr>
        <p:spPr>
          <a:xfrm>
            <a:off x="6248400" y="426720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4800600" y="274320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3276600" y="441960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8113440" y="152400"/>
            <a:ext cx="9541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5954" name="Picture 2"/>
          <p:cNvPicPr>
            <a:picLocks noChangeAspect="1" noChangeArrowheads="1"/>
          </p:cNvPicPr>
          <p:nvPr/>
        </p:nvPicPr>
        <p:blipFill>
          <a:blip r:embed="rId3" cstate="print"/>
          <a:srcRect/>
          <a:stretch>
            <a:fillRect/>
          </a:stretch>
        </p:blipFill>
        <p:spPr bwMode="auto">
          <a:xfrm>
            <a:off x="304800" y="3048000"/>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PQuestion"/>
          <p:cNvSpPr>
            <a:spLocks noGrp="1" noChangeArrowheads="1"/>
          </p:cNvSpPr>
          <p:nvPr>
            <p:ph type="title"/>
          </p:nvPr>
        </p:nvSpPr>
        <p:spPr>
          <a:xfrm>
            <a:off x="533400" y="304800"/>
            <a:ext cx="6934200" cy="609600"/>
          </a:xfrm>
        </p:spPr>
        <p:txBody>
          <a:bodyPr/>
          <a:lstStyle/>
          <a:p>
            <a:pPr eaLnBrk="1" hangingPunct="1"/>
            <a:r>
              <a:rPr lang="en-US" dirty="0" smtClean="0"/>
              <a:t>The acceleration of the fly will be</a:t>
            </a:r>
          </a:p>
        </p:txBody>
      </p:sp>
      <p:sp>
        <p:nvSpPr>
          <p:cNvPr id="17411" name="TPAnswers"/>
          <p:cNvSpPr>
            <a:spLocks noGrp="1" noChangeArrowheads="1"/>
          </p:cNvSpPr>
          <p:nvPr>
            <p:ph type="body" idx="1"/>
            <p:custDataLst>
              <p:tags r:id="rId2"/>
            </p:custDataLst>
          </p:nvPr>
        </p:nvSpPr>
        <p:spPr>
          <a:xfrm>
            <a:off x="457200" y="1600200"/>
            <a:ext cx="4114800" cy="3810000"/>
          </a:xfrm>
        </p:spPr>
        <p:txBody>
          <a:bodyPr/>
          <a:lstStyle/>
          <a:p>
            <a:pPr marL="571500" indent="-571500" eaLnBrk="1" hangingPunct="1">
              <a:buFont typeface="Wingdings" pitchFamily="2" charset="2"/>
              <a:buAutoNum type="alphaLcParenR"/>
            </a:pPr>
            <a:r>
              <a:rPr lang="en-US" sz="2100" dirty="0" smtClean="0"/>
              <a:t>Smaller than the train of the acceleration</a:t>
            </a:r>
          </a:p>
          <a:p>
            <a:pPr marL="571500" indent="-571500" eaLnBrk="1" hangingPunct="1">
              <a:buFont typeface="Wingdings" pitchFamily="2" charset="2"/>
              <a:buAutoNum type="alphaLcParenR"/>
            </a:pPr>
            <a:r>
              <a:rPr lang="en-US" sz="2100" dirty="0" smtClean="0"/>
              <a:t>Equal to the acceleration of a flying train</a:t>
            </a:r>
          </a:p>
          <a:p>
            <a:pPr marL="571500" indent="-571500" eaLnBrk="1" hangingPunct="1">
              <a:buFont typeface="Wingdings" pitchFamily="2" charset="2"/>
              <a:buAutoNum type="alphaLcParenR"/>
            </a:pPr>
            <a:r>
              <a:rPr lang="en-US" sz="2100" dirty="0" smtClean="0"/>
              <a:t>Less than the acceleration of the train </a:t>
            </a:r>
          </a:p>
          <a:p>
            <a:pPr marL="571500" indent="-571500" eaLnBrk="1" hangingPunct="1">
              <a:buFont typeface="Wingdings" pitchFamily="2" charset="2"/>
              <a:buAutoNum type="alphaLcParenR"/>
            </a:pPr>
            <a:r>
              <a:rPr lang="en-US" sz="2100" dirty="0" smtClean="0"/>
              <a:t>Greater than the acceleration of the train </a:t>
            </a:r>
          </a:p>
          <a:p>
            <a:pPr marL="571500" indent="-571500" eaLnBrk="1" hangingPunct="1">
              <a:buFont typeface="Wingdings" pitchFamily="2" charset="2"/>
              <a:buAutoNum type="alphaLcParenR"/>
            </a:pPr>
            <a:r>
              <a:rPr lang="en-US" sz="2100" dirty="0" smtClean="0"/>
              <a:t>Cannot be determined without more flies</a:t>
            </a:r>
          </a:p>
        </p:txBody>
      </p:sp>
      <p:pic>
        <p:nvPicPr>
          <p:cNvPr id="6" name="Picture 5" descr="C:\Users\mw22.PHYSICS\Desktop\Picture1.png"/>
          <p:cNvPicPr>
            <a:picLocks noChangeAspect="1" noChangeArrowheads="1"/>
          </p:cNvPicPr>
          <p:nvPr/>
        </p:nvPicPr>
        <p:blipFill>
          <a:blip r:embed="rId5" cstate="print"/>
          <a:srcRect/>
          <a:stretch>
            <a:fillRect/>
          </a:stretch>
        </p:blipFill>
        <p:spPr bwMode="auto">
          <a:xfrm>
            <a:off x="4724400" y="2286000"/>
            <a:ext cx="3973513" cy="222091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113440" y="152400"/>
            <a:ext cx="9541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533400"/>
            <a:ext cx="6553200" cy="685800"/>
          </a:xfrm>
        </p:spPr>
        <p:txBody>
          <a:bodyPr/>
          <a:lstStyle/>
          <a:p>
            <a:pPr eaLnBrk="1" hangingPunct="1"/>
            <a:r>
              <a:rPr lang="en-US" dirty="0" smtClean="0"/>
              <a:t>When analyzing motion…</a:t>
            </a:r>
          </a:p>
        </p:txBody>
      </p:sp>
      <p:sp>
        <p:nvSpPr>
          <p:cNvPr id="20483" name="Rectangle 3"/>
          <p:cNvSpPr>
            <a:spLocks noGrp="1" noChangeArrowheads="1"/>
          </p:cNvSpPr>
          <p:nvPr>
            <p:ph type="body" idx="1"/>
          </p:nvPr>
        </p:nvSpPr>
        <p:spPr>
          <a:xfrm>
            <a:off x="838200" y="1676400"/>
            <a:ext cx="7239000" cy="1981200"/>
          </a:xfrm>
        </p:spPr>
        <p:txBody>
          <a:bodyPr/>
          <a:lstStyle/>
          <a:p>
            <a:pPr marL="514350" indent="-514350" algn="just" eaLnBrk="1" hangingPunct="1">
              <a:buNone/>
            </a:pPr>
            <a:r>
              <a:rPr lang="en-US" dirty="0" smtClean="0"/>
              <a:t>which two of the four fundamental forces are most important to consider?</a:t>
            </a:r>
          </a:p>
        </p:txBody>
      </p:sp>
      <p:sp>
        <p:nvSpPr>
          <p:cNvPr id="4" name="Rectangle 3"/>
          <p:cNvSpPr/>
          <p:nvPr/>
        </p:nvSpPr>
        <p:spPr>
          <a:xfrm>
            <a:off x="8113440" y="152400"/>
            <a:ext cx="9541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1858" name="Picture 2"/>
          <p:cNvPicPr>
            <a:picLocks noChangeAspect="1" noChangeArrowheads="1"/>
          </p:cNvPicPr>
          <p:nvPr/>
        </p:nvPicPr>
        <p:blipFill>
          <a:blip r:embed="rId3" cstate="print"/>
          <a:srcRect/>
          <a:stretch>
            <a:fillRect/>
          </a:stretch>
        </p:blipFill>
        <p:spPr bwMode="auto">
          <a:xfrm>
            <a:off x="5334000" y="3733800"/>
            <a:ext cx="2295525" cy="1990725"/>
          </a:xfrm>
          <a:prstGeom prst="rect">
            <a:avLst/>
          </a:prstGeom>
          <a:noFill/>
          <a:ln w="9525">
            <a:noFill/>
            <a:miter lim="800000"/>
            <a:headEnd/>
            <a:tailEnd/>
          </a:ln>
        </p:spPr>
      </p:pic>
      <p:pic>
        <p:nvPicPr>
          <p:cNvPr id="121859" name="Picture 3"/>
          <p:cNvPicPr>
            <a:picLocks noChangeAspect="1" noChangeArrowheads="1"/>
          </p:cNvPicPr>
          <p:nvPr/>
        </p:nvPicPr>
        <p:blipFill>
          <a:blip r:embed="rId4" cstate="print"/>
          <a:srcRect/>
          <a:stretch>
            <a:fillRect/>
          </a:stretch>
        </p:blipFill>
        <p:spPr bwMode="auto">
          <a:xfrm>
            <a:off x="1371600" y="3962400"/>
            <a:ext cx="30003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dirty="0" smtClean="0"/>
              <a:t>Projectile Motion</a:t>
            </a:r>
          </a:p>
        </p:txBody>
      </p:sp>
      <p:sp>
        <p:nvSpPr>
          <p:cNvPr id="8196" name="Rectangle 3"/>
          <p:cNvSpPr>
            <a:spLocks noGrp="1" noChangeArrowheads="1"/>
          </p:cNvSpPr>
          <p:nvPr>
            <p:ph type="body" idx="1"/>
          </p:nvPr>
        </p:nvSpPr>
        <p:spPr>
          <a:xfrm>
            <a:off x="381000" y="2438400"/>
            <a:ext cx="6019800" cy="1905000"/>
          </a:xfrm>
        </p:spPr>
        <p:txBody>
          <a:bodyPr/>
          <a:lstStyle/>
          <a:p>
            <a:pPr eaLnBrk="1" hangingPunct="1"/>
            <a:r>
              <a:rPr lang="en-US" dirty="0" smtClean="0"/>
              <a:t>Throwing a ball straight up, after you let go…</a:t>
            </a:r>
          </a:p>
          <a:p>
            <a:pPr lvl="1" eaLnBrk="1" hangingPunct="1"/>
            <a:r>
              <a:rPr lang="en-US" dirty="0" smtClean="0"/>
              <a:t>What is its acceleration when it momentarily stops at the top?</a:t>
            </a:r>
          </a:p>
        </p:txBody>
      </p:sp>
      <p:pic>
        <p:nvPicPr>
          <p:cNvPr id="8197" name="Picture 5"/>
          <p:cNvPicPr>
            <a:picLocks noChangeAspect="1" noChangeArrowheads="1"/>
          </p:cNvPicPr>
          <p:nvPr/>
        </p:nvPicPr>
        <p:blipFill>
          <a:blip r:embed="rId3" cstate="print"/>
          <a:srcRect/>
          <a:stretch>
            <a:fillRect/>
          </a:stretch>
        </p:blipFill>
        <p:spPr bwMode="auto">
          <a:xfrm>
            <a:off x="6553200" y="1524000"/>
            <a:ext cx="1592399" cy="170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Up Arrow 4"/>
          <p:cNvSpPr/>
          <p:nvPr/>
        </p:nvSpPr>
        <p:spPr>
          <a:xfrm>
            <a:off x="7162800" y="3581400"/>
            <a:ext cx="381000" cy="2286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152400"/>
            <a:ext cx="9541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0"/>
            <a:ext cx="6477000" cy="1219200"/>
          </a:xfrm>
        </p:spPr>
        <p:txBody>
          <a:bodyPr/>
          <a:lstStyle/>
          <a:p>
            <a:pPr eaLnBrk="1" hangingPunct="1"/>
            <a:r>
              <a:rPr lang="en-US" dirty="0" smtClean="0"/>
              <a:t>Add some air resistance: </a:t>
            </a:r>
            <a:br>
              <a:rPr lang="en-US" dirty="0" smtClean="0"/>
            </a:br>
            <a:r>
              <a:rPr lang="en-US" dirty="0" smtClean="0"/>
              <a:t>True or False</a:t>
            </a:r>
          </a:p>
        </p:txBody>
      </p:sp>
      <p:sp>
        <p:nvSpPr>
          <p:cNvPr id="31747" name="Rectangle 3"/>
          <p:cNvSpPr>
            <a:spLocks noGrp="1" noChangeArrowheads="1"/>
          </p:cNvSpPr>
          <p:nvPr>
            <p:ph type="body" idx="1"/>
          </p:nvPr>
        </p:nvSpPr>
        <p:spPr>
          <a:xfrm>
            <a:off x="609600" y="1447800"/>
            <a:ext cx="7696200" cy="2133600"/>
          </a:xfrm>
        </p:spPr>
        <p:txBody>
          <a:bodyPr/>
          <a:lstStyle/>
          <a:p>
            <a:pPr eaLnBrk="1" hangingPunct="1"/>
            <a:r>
              <a:rPr lang="en-US" dirty="0" smtClean="0"/>
              <a:t>In the presence of air resistance, a falling object will reach a constant </a:t>
            </a:r>
            <a:r>
              <a:rPr lang="en-US" dirty="0" smtClean="0"/>
              <a:t>velocity?</a:t>
            </a:r>
            <a:endParaRPr lang="en-US" dirty="0" smtClean="0"/>
          </a:p>
        </p:txBody>
      </p:sp>
      <p:pic>
        <p:nvPicPr>
          <p:cNvPr id="122882" name="Picture 2"/>
          <p:cNvPicPr>
            <a:picLocks noChangeAspect="1" noChangeArrowheads="1"/>
          </p:cNvPicPr>
          <p:nvPr/>
        </p:nvPicPr>
        <p:blipFill>
          <a:blip r:embed="rId3" cstate="print"/>
          <a:srcRect/>
          <a:stretch>
            <a:fillRect/>
          </a:stretch>
        </p:blipFill>
        <p:spPr bwMode="auto">
          <a:xfrm>
            <a:off x="3200400" y="2590800"/>
            <a:ext cx="5232400" cy="3924300"/>
          </a:xfrm>
          <a:prstGeom prst="rect">
            <a:avLst/>
          </a:prstGeom>
          <a:noFill/>
          <a:ln w="9525">
            <a:noFill/>
            <a:miter lim="800000"/>
            <a:headEnd/>
            <a:tailEnd/>
          </a:ln>
        </p:spPr>
      </p:pic>
      <p:sp>
        <p:nvSpPr>
          <p:cNvPr id="4" name="Rectangle 3"/>
          <p:cNvSpPr/>
          <p:nvPr/>
        </p:nvSpPr>
        <p:spPr>
          <a:xfrm>
            <a:off x="7567450" y="152400"/>
            <a:ext cx="9541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16</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 y="152400"/>
            <a:ext cx="8077200" cy="1066800"/>
          </a:xfrm>
        </p:spPr>
        <p:txBody>
          <a:bodyPr/>
          <a:lstStyle/>
          <a:p>
            <a:pPr eaLnBrk="1" hangingPunct="1"/>
            <a:r>
              <a:rPr lang="en-US" sz="2800" dirty="0" smtClean="0"/>
              <a:t>You turn left in that red car at a constant speed.  The horizontal force from the seat </a:t>
            </a:r>
            <a:r>
              <a:rPr lang="en-US" sz="2800" b="1" i="1" dirty="0" smtClean="0"/>
              <a:t>on you…</a:t>
            </a:r>
          </a:p>
        </p:txBody>
      </p:sp>
      <p:sp>
        <p:nvSpPr>
          <p:cNvPr id="33795" name="Rectangle 3"/>
          <p:cNvSpPr>
            <a:spLocks noGrp="1" noChangeArrowheads="1"/>
          </p:cNvSpPr>
          <p:nvPr>
            <p:ph type="body" idx="1"/>
          </p:nvPr>
        </p:nvSpPr>
        <p:spPr>
          <a:xfrm>
            <a:off x="381000" y="1371600"/>
            <a:ext cx="7848600" cy="2057400"/>
          </a:xfrm>
        </p:spPr>
        <p:txBody>
          <a:bodyPr/>
          <a:lstStyle/>
          <a:p>
            <a:pPr marL="571500" indent="-571500" eaLnBrk="1" hangingPunct="1">
              <a:buFont typeface="Wingdings" pitchFamily="2" charset="2"/>
              <a:buAutoNum type="alphaUcPeriod"/>
            </a:pPr>
            <a:r>
              <a:rPr lang="en-US" dirty="0" smtClean="0"/>
              <a:t>Pushes you away from Wayne’s Deli</a:t>
            </a:r>
          </a:p>
          <a:p>
            <a:pPr marL="571500" indent="-571500" eaLnBrk="1" hangingPunct="1">
              <a:buFont typeface="Wingdings" pitchFamily="2" charset="2"/>
              <a:buAutoNum type="alphaUcPeriod"/>
            </a:pPr>
            <a:r>
              <a:rPr lang="en-US" dirty="0" smtClean="0"/>
              <a:t>Pushes you towards Wayne’s Deli</a:t>
            </a:r>
          </a:p>
          <a:p>
            <a:pPr marL="571500" indent="-571500" eaLnBrk="1" hangingPunct="1">
              <a:buFont typeface="Wingdings" pitchFamily="2" charset="2"/>
              <a:buAutoNum type="alphaUcPeriod"/>
            </a:pPr>
            <a:r>
              <a:rPr lang="en-US" dirty="0" smtClean="0"/>
              <a:t>Pushes you up and out of the sun roof</a:t>
            </a:r>
          </a:p>
          <a:p>
            <a:pPr marL="571500" indent="-571500" eaLnBrk="1" hangingPunct="1">
              <a:buFont typeface="Wingdings" pitchFamily="2" charset="2"/>
              <a:buAutoNum type="alphaUcPeriod"/>
            </a:pPr>
            <a:endParaRPr lang="en-US" dirty="0" smtClean="0"/>
          </a:p>
        </p:txBody>
      </p:sp>
      <p:pic>
        <p:nvPicPr>
          <p:cNvPr id="33796" name="Picture 5" descr="29a"/>
          <p:cNvPicPr>
            <a:picLocks noChangeAspect="1" noChangeArrowheads="1"/>
          </p:cNvPicPr>
          <p:nvPr/>
        </p:nvPicPr>
        <p:blipFill>
          <a:blip r:embed="rId3" cstate="print"/>
          <a:srcRect/>
          <a:stretch>
            <a:fillRect/>
          </a:stretch>
        </p:blipFill>
        <p:spPr bwMode="auto">
          <a:xfrm>
            <a:off x="4343400" y="3276600"/>
            <a:ext cx="3810000" cy="2286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5800" y="4114800"/>
            <a:ext cx="2263184" cy="523220"/>
          </a:xfrm>
          <a:prstGeom prst="rect">
            <a:avLst/>
          </a:prstGeom>
          <a:noFill/>
        </p:spPr>
        <p:txBody>
          <a:bodyPr wrap="none" rtlCol="0">
            <a:spAutoFit/>
          </a:bodyPr>
          <a:lstStyle/>
          <a:p>
            <a:r>
              <a:rPr lang="en-US" sz="2800" dirty="0" smtClean="0"/>
              <a:t>Wayne’s Deli</a:t>
            </a:r>
            <a:endParaRPr lang="en-US" sz="2800" dirty="0"/>
          </a:p>
        </p:txBody>
      </p:sp>
      <p:sp>
        <p:nvSpPr>
          <p:cNvPr id="8" name="Right Arrow 7"/>
          <p:cNvSpPr/>
          <p:nvPr/>
        </p:nvSpPr>
        <p:spPr>
          <a:xfrm>
            <a:off x="2895600" y="4191000"/>
            <a:ext cx="1371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5943600"/>
            <a:ext cx="7162800" cy="646331"/>
          </a:xfrm>
          <a:prstGeom prst="rect">
            <a:avLst/>
          </a:prstGeom>
          <a:noFill/>
        </p:spPr>
        <p:txBody>
          <a:bodyPr wrap="square" rtlCol="0">
            <a:spAutoFit/>
          </a:bodyPr>
          <a:lstStyle/>
          <a:p>
            <a:r>
              <a:rPr lang="en-US" sz="3600" dirty="0" smtClean="0"/>
              <a:t>Bonus point: Is it a real force?</a:t>
            </a:r>
            <a:endParaRPr lang="en-US" sz="3600" dirty="0"/>
          </a:p>
        </p:txBody>
      </p:sp>
      <p:sp>
        <p:nvSpPr>
          <p:cNvPr id="10" name="Rectangle 9"/>
          <p:cNvSpPr/>
          <p:nvPr/>
        </p:nvSpPr>
        <p:spPr>
          <a:xfrm>
            <a:off x="7966617" y="147482"/>
            <a:ext cx="95410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17</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81200"/>
            <a:ext cx="5105400" cy="3170099"/>
          </a:xfrm>
          <a:prstGeom prst="rect">
            <a:avLst/>
          </a:prstGeom>
          <a:noFill/>
        </p:spPr>
        <p:txBody>
          <a:bodyPr wrap="square" rtlCol="0">
            <a:spAutoFit/>
          </a:bodyPr>
          <a:lstStyle/>
          <a:p>
            <a:r>
              <a:rPr lang="en-US" sz="4000" dirty="0" smtClean="0"/>
              <a:t>Draw the trajectory of a homerun with no air resistance and write what the </a:t>
            </a:r>
            <a:r>
              <a:rPr lang="en-US" sz="4000" smtClean="0"/>
              <a:t>shape is called</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PQuestion"/>
          <p:cNvSpPr>
            <a:spLocks noGrp="1" noChangeArrowheads="1"/>
          </p:cNvSpPr>
          <p:nvPr>
            <p:ph type="title"/>
          </p:nvPr>
        </p:nvSpPr>
        <p:spPr>
          <a:xfrm>
            <a:off x="76200" y="0"/>
            <a:ext cx="7848600" cy="1219200"/>
          </a:xfrm>
        </p:spPr>
        <p:txBody>
          <a:bodyPr/>
          <a:lstStyle/>
          <a:p>
            <a:r>
              <a:rPr lang="en-US" sz="2800" dirty="0"/>
              <a:t>A book is at rest on a table.  The  force paired with a book’s weight (via Newton’s third law) is:</a:t>
            </a:r>
          </a:p>
        </p:txBody>
      </p:sp>
      <p:sp>
        <p:nvSpPr>
          <p:cNvPr id="105476" name="TPAnswers"/>
          <p:cNvSpPr>
            <a:spLocks noGrp="1" noChangeArrowheads="1"/>
          </p:cNvSpPr>
          <p:nvPr>
            <p:ph type="body" idx="1"/>
            <p:custDataLst>
              <p:tags r:id="rId2"/>
            </p:custDataLst>
          </p:nvPr>
        </p:nvSpPr>
        <p:spPr>
          <a:xfrm>
            <a:off x="457200" y="1371600"/>
            <a:ext cx="4114800" cy="3429000"/>
          </a:xfrm>
        </p:spPr>
        <p:txBody>
          <a:bodyPr/>
          <a:lstStyle/>
          <a:p>
            <a:pPr marL="571500" indent="-571500">
              <a:buFont typeface="Wingdings" pitchFamily="2" charset="2"/>
              <a:buAutoNum type="alphaUcPeriod"/>
            </a:pPr>
            <a:r>
              <a:rPr lang="en-US" sz="2000" dirty="0"/>
              <a:t>The force exerted by the table on the </a:t>
            </a:r>
            <a:r>
              <a:rPr lang="en-US" sz="2000" dirty="0" smtClean="0"/>
              <a:t>floor</a:t>
            </a:r>
          </a:p>
          <a:p>
            <a:pPr marL="571500" indent="-571500">
              <a:buFont typeface="Wingdings" pitchFamily="2" charset="2"/>
              <a:buAutoNum type="alphaUcPeriod"/>
            </a:pPr>
            <a:r>
              <a:rPr lang="en-US" sz="2000" dirty="0" smtClean="0"/>
              <a:t>The force of gravity exerted by the book on the earth</a:t>
            </a:r>
            <a:endParaRPr lang="en-US" sz="2000" dirty="0"/>
          </a:p>
          <a:p>
            <a:pPr marL="571500" indent="-571500">
              <a:buFont typeface="Wingdings" pitchFamily="2" charset="2"/>
              <a:buAutoNum type="alphaUcPeriod"/>
            </a:pPr>
            <a:r>
              <a:rPr lang="en-US" sz="2000" dirty="0" smtClean="0"/>
              <a:t>The contact force of the table on the book </a:t>
            </a:r>
            <a:endParaRPr lang="en-US" sz="2000" dirty="0"/>
          </a:p>
          <a:p>
            <a:pPr marL="571500" indent="-571500">
              <a:buFont typeface="Wingdings" pitchFamily="2" charset="2"/>
              <a:buAutoNum type="alphaUcPeriod"/>
            </a:pPr>
            <a:r>
              <a:rPr lang="en-US" sz="2000" dirty="0" smtClean="0"/>
              <a:t>Cannot be determined without more information</a:t>
            </a:r>
            <a:endParaRPr lang="en-US" sz="2000" dirty="0"/>
          </a:p>
        </p:txBody>
      </p:sp>
      <p:sp>
        <p:nvSpPr>
          <p:cNvPr id="4" name="Rectangle 3"/>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0114" name="Picture 2"/>
          <p:cNvPicPr>
            <a:picLocks noChangeAspect="1" noChangeArrowheads="1"/>
          </p:cNvPicPr>
          <p:nvPr/>
        </p:nvPicPr>
        <p:blipFill>
          <a:blip r:embed="rId5" cstate="print"/>
          <a:srcRect/>
          <a:stretch>
            <a:fillRect/>
          </a:stretch>
        </p:blipFill>
        <p:spPr bwMode="auto">
          <a:xfrm>
            <a:off x="4343400" y="3048000"/>
            <a:ext cx="4572000" cy="3429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Hammer throw</a:t>
            </a:r>
          </a:p>
        </p:txBody>
      </p:sp>
      <p:sp>
        <p:nvSpPr>
          <p:cNvPr id="78851" name="Rectangle 3"/>
          <p:cNvSpPr>
            <a:spLocks noGrp="1" noChangeArrowheads="1"/>
          </p:cNvSpPr>
          <p:nvPr>
            <p:ph type="body" idx="1"/>
          </p:nvPr>
        </p:nvSpPr>
        <p:spPr>
          <a:xfrm>
            <a:off x="533400" y="1447800"/>
            <a:ext cx="8229600" cy="1447800"/>
          </a:xfrm>
          <a:noFill/>
        </p:spPr>
        <p:txBody>
          <a:bodyPr/>
          <a:lstStyle/>
          <a:p>
            <a:pPr lvl="1" eaLnBrk="1" hangingPunct="1"/>
            <a:r>
              <a:rPr lang="en-US" dirty="0" smtClean="0"/>
              <a:t>When you swing this ball around clockwise at a constant speed what letter is the ball accelerating towards?</a:t>
            </a:r>
          </a:p>
        </p:txBody>
      </p:sp>
      <p:sp>
        <p:nvSpPr>
          <p:cNvPr id="13316" name="Oval 4"/>
          <p:cNvSpPr>
            <a:spLocks noChangeArrowheads="1"/>
          </p:cNvSpPr>
          <p:nvPr/>
        </p:nvSpPr>
        <p:spPr bwMode="auto">
          <a:xfrm>
            <a:off x="5105400" y="3352800"/>
            <a:ext cx="2895600" cy="2895600"/>
          </a:xfrm>
          <a:prstGeom prst="ellipse">
            <a:avLst/>
          </a:prstGeom>
          <a:no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en-US"/>
          </a:p>
        </p:txBody>
      </p:sp>
      <p:sp>
        <p:nvSpPr>
          <p:cNvPr id="13317" name="Line 5"/>
          <p:cNvSpPr>
            <a:spLocks noChangeShapeType="1"/>
          </p:cNvSpPr>
          <p:nvPr/>
        </p:nvSpPr>
        <p:spPr bwMode="auto">
          <a:xfrm>
            <a:off x="5257800" y="4800600"/>
            <a:ext cx="1524000" cy="0"/>
          </a:xfrm>
          <a:prstGeom prst="line">
            <a:avLst/>
          </a:prstGeom>
          <a:noFill/>
          <a:ln w="9525">
            <a:solidFill>
              <a:schemeClr val="tx1"/>
            </a:solidFill>
            <a:round/>
            <a:headEnd/>
            <a:tailEnd/>
          </a:ln>
        </p:spPr>
        <p:txBody>
          <a:bodyPr/>
          <a:lstStyle/>
          <a:p>
            <a:endParaRPr lang="en-US"/>
          </a:p>
        </p:txBody>
      </p:sp>
      <p:sp>
        <p:nvSpPr>
          <p:cNvPr id="13318" name="Oval 6"/>
          <p:cNvSpPr>
            <a:spLocks noChangeArrowheads="1"/>
          </p:cNvSpPr>
          <p:nvPr/>
        </p:nvSpPr>
        <p:spPr bwMode="auto">
          <a:xfrm>
            <a:off x="5029200" y="47244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 name="Rectangle 6"/>
          <p:cNvSpPr/>
          <p:nvPr/>
        </p:nvSpPr>
        <p:spPr>
          <a:xfrm>
            <a:off x="6248400" y="426720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4800600" y="274320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3048000" y="434340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ight Arrow 9"/>
          <p:cNvSpPr/>
          <p:nvPr/>
        </p:nvSpPr>
        <p:spPr>
          <a:xfrm>
            <a:off x="5334000" y="47244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4686300" y="40767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3733800" y="47244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PQuestion"/>
          <p:cNvSpPr>
            <a:spLocks noGrp="1" noChangeArrowheads="1"/>
          </p:cNvSpPr>
          <p:nvPr>
            <p:ph type="title"/>
          </p:nvPr>
        </p:nvSpPr>
        <p:spPr>
          <a:xfrm>
            <a:off x="1447800" y="304800"/>
            <a:ext cx="6934200" cy="609600"/>
          </a:xfrm>
        </p:spPr>
        <p:txBody>
          <a:bodyPr/>
          <a:lstStyle/>
          <a:p>
            <a:pPr eaLnBrk="1" hangingPunct="1"/>
            <a:r>
              <a:rPr lang="en-US" dirty="0" smtClean="0"/>
              <a:t>The acceleration of the fly will be</a:t>
            </a:r>
          </a:p>
        </p:txBody>
      </p:sp>
      <p:sp>
        <p:nvSpPr>
          <p:cNvPr id="17411" name="TPAnswers"/>
          <p:cNvSpPr>
            <a:spLocks noGrp="1" noChangeArrowheads="1"/>
          </p:cNvSpPr>
          <p:nvPr>
            <p:ph type="body" idx="1"/>
            <p:custDataLst>
              <p:tags r:id="rId2"/>
            </p:custDataLst>
          </p:nvPr>
        </p:nvSpPr>
        <p:spPr>
          <a:xfrm>
            <a:off x="457200" y="1600200"/>
            <a:ext cx="4114800" cy="3810000"/>
          </a:xfrm>
        </p:spPr>
        <p:txBody>
          <a:bodyPr/>
          <a:lstStyle/>
          <a:p>
            <a:pPr marL="571500" indent="-571500" eaLnBrk="1" hangingPunct="1">
              <a:buFont typeface="Wingdings" pitchFamily="2" charset="2"/>
              <a:buAutoNum type="alphaLcParenR"/>
            </a:pPr>
            <a:r>
              <a:rPr lang="en-US" sz="2100" dirty="0" smtClean="0"/>
              <a:t>Smaller than the train of the acceleration</a:t>
            </a:r>
          </a:p>
          <a:p>
            <a:pPr marL="571500" indent="-571500" eaLnBrk="1" hangingPunct="1">
              <a:buFont typeface="Wingdings" pitchFamily="2" charset="2"/>
              <a:buAutoNum type="alphaLcParenR"/>
            </a:pPr>
            <a:r>
              <a:rPr lang="en-US" sz="2100" dirty="0" smtClean="0"/>
              <a:t>Equal to the acceleration of a flying train</a:t>
            </a:r>
          </a:p>
          <a:p>
            <a:pPr marL="571500" indent="-571500" eaLnBrk="1" hangingPunct="1">
              <a:buFont typeface="Wingdings" pitchFamily="2" charset="2"/>
              <a:buAutoNum type="alphaLcParenR"/>
            </a:pPr>
            <a:r>
              <a:rPr lang="en-US" sz="2100" dirty="0" smtClean="0"/>
              <a:t>Less than the acceleration of the train </a:t>
            </a:r>
          </a:p>
          <a:p>
            <a:pPr marL="571500" indent="-571500" eaLnBrk="1" hangingPunct="1">
              <a:buFont typeface="Wingdings" pitchFamily="2" charset="2"/>
              <a:buAutoNum type="alphaLcParenR"/>
            </a:pPr>
            <a:r>
              <a:rPr lang="en-US" sz="2100" dirty="0" smtClean="0"/>
              <a:t>Greater than the acceleration of the train </a:t>
            </a:r>
          </a:p>
          <a:p>
            <a:pPr marL="571500" indent="-571500" eaLnBrk="1" hangingPunct="1">
              <a:buFont typeface="Wingdings" pitchFamily="2" charset="2"/>
              <a:buAutoNum type="alphaLcParenR"/>
            </a:pPr>
            <a:r>
              <a:rPr lang="en-US" sz="2100" dirty="0" smtClean="0"/>
              <a:t>Cannot be determined without more flies</a:t>
            </a:r>
          </a:p>
        </p:txBody>
      </p:sp>
      <p:pic>
        <p:nvPicPr>
          <p:cNvPr id="6" name="Picture 5" descr="C:\Users\mw22.PHYSICS\Desktop\Picture1.png"/>
          <p:cNvPicPr>
            <a:picLocks noChangeAspect="1" noChangeArrowheads="1"/>
          </p:cNvPicPr>
          <p:nvPr/>
        </p:nvPicPr>
        <p:blipFill>
          <a:blip r:embed="rId5" cstate="print"/>
          <a:srcRect/>
          <a:stretch>
            <a:fillRect/>
          </a:stretch>
        </p:blipFill>
        <p:spPr bwMode="auto">
          <a:xfrm>
            <a:off x="4724400" y="2286000"/>
            <a:ext cx="3973513" cy="22209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533400"/>
            <a:ext cx="6553200" cy="685800"/>
          </a:xfrm>
        </p:spPr>
        <p:txBody>
          <a:bodyPr/>
          <a:lstStyle/>
          <a:p>
            <a:pPr eaLnBrk="1" hangingPunct="1"/>
            <a:r>
              <a:rPr lang="en-US" dirty="0" smtClean="0"/>
              <a:t>When analyzing motion…</a:t>
            </a:r>
          </a:p>
        </p:txBody>
      </p:sp>
      <p:sp>
        <p:nvSpPr>
          <p:cNvPr id="20483" name="Rectangle 3"/>
          <p:cNvSpPr>
            <a:spLocks noGrp="1" noChangeArrowheads="1"/>
          </p:cNvSpPr>
          <p:nvPr>
            <p:ph type="body" idx="1"/>
          </p:nvPr>
        </p:nvSpPr>
        <p:spPr>
          <a:xfrm>
            <a:off x="1828800" y="2286000"/>
            <a:ext cx="5562600" cy="1219200"/>
          </a:xfrm>
        </p:spPr>
        <p:txBody>
          <a:bodyPr/>
          <a:lstStyle/>
          <a:p>
            <a:pPr marL="514350" indent="-514350" eaLnBrk="1" hangingPunct="1">
              <a:buNone/>
            </a:pPr>
            <a:r>
              <a:rPr lang="en-US" dirty="0" smtClean="0"/>
              <a:t>What two forces are most important to consider?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00200" y="609600"/>
            <a:ext cx="6400800" cy="609600"/>
          </a:xfrm>
        </p:spPr>
        <p:txBody>
          <a:bodyPr/>
          <a:lstStyle/>
          <a:p>
            <a:pPr eaLnBrk="1" hangingPunct="1"/>
            <a:r>
              <a:rPr lang="en-US" dirty="0" smtClean="0"/>
              <a:t>A moose is chained to a log…</a:t>
            </a:r>
          </a:p>
        </p:txBody>
      </p:sp>
      <p:sp>
        <p:nvSpPr>
          <p:cNvPr id="24579" name="Rectangle 3"/>
          <p:cNvSpPr>
            <a:spLocks noGrp="1" noChangeArrowheads="1"/>
          </p:cNvSpPr>
          <p:nvPr>
            <p:ph type="body" idx="1"/>
          </p:nvPr>
        </p:nvSpPr>
        <p:spPr>
          <a:xfrm>
            <a:off x="381000" y="2133600"/>
            <a:ext cx="8382000" cy="3429000"/>
          </a:xfrm>
        </p:spPr>
        <p:txBody>
          <a:bodyPr/>
          <a:lstStyle/>
          <a:p>
            <a:pPr eaLnBrk="1" hangingPunct="1"/>
            <a:r>
              <a:rPr lang="en-US" dirty="0" smtClean="0"/>
              <a:t>You tell him to pull the log, but he says he can’t, because every time he pulls on the log it pulls back with an equal force Thus he cannot move the log.  Motivate the moose with physical principles.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52400" y="152400"/>
            <a:ext cx="9144000" cy="762000"/>
          </a:xfrm>
        </p:spPr>
        <p:txBody>
          <a:bodyPr/>
          <a:lstStyle/>
          <a:p>
            <a:pPr eaLnBrk="1" hangingPunct="1"/>
            <a:r>
              <a:rPr lang="en-US" sz="3200" dirty="0" smtClean="0"/>
              <a:t>What would you know… about… pressure?!</a:t>
            </a:r>
          </a:p>
        </p:txBody>
      </p:sp>
      <p:sp>
        <p:nvSpPr>
          <p:cNvPr id="2052" name="Rectangle 3"/>
          <p:cNvSpPr>
            <a:spLocks noGrp="1" noChangeArrowheads="1"/>
          </p:cNvSpPr>
          <p:nvPr>
            <p:ph type="body" idx="1"/>
          </p:nvPr>
        </p:nvSpPr>
        <p:spPr>
          <a:xfrm>
            <a:off x="914400" y="1447800"/>
            <a:ext cx="7162800" cy="2133600"/>
          </a:xfrm>
        </p:spPr>
        <p:txBody>
          <a:bodyPr/>
          <a:lstStyle/>
          <a:p>
            <a:pPr eaLnBrk="1" hangingPunct="1"/>
            <a:r>
              <a:rPr lang="en-US" dirty="0" smtClean="0"/>
              <a:t>To decrease the pressure caused by a force how must you change the area it’s applied to?</a:t>
            </a:r>
          </a:p>
        </p:txBody>
      </p:sp>
      <p:pic>
        <p:nvPicPr>
          <p:cNvPr id="2053" name="Picture 4" descr="A0448853491759_78c94_1_"/>
          <p:cNvPicPr>
            <a:picLocks noChangeAspect="1" noChangeArrowheads="1"/>
          </p:cNvPicPr>
          <p:nvPr/>
        </p:nvPicPr>
        <p:blipFill>
          <a:blip r:embed="rId4" cstate="print"/>
          <a:srcRect/>
          <a:stretch>
            <a:fillRect/>
          </a:stretch>
        </p:blipFill>
        <p:spPr bwMode="auto">
          <a:xfrm>
            <a:off x="685800" y="4114800"/>
            <a:ext cx="1752600" cy="1752600"/>
          </a:xfrm>
          <a:prstGeom prst="rect">
            <a:avLst/>
          </a:prstGeom>
          <a:ln>
            <a:noFill/>
          </a:ln>
          <a:effectLst>
            <a:outerShdw blurRad="292100" dist="139700" dir="2700000" algn="tl" rotWithShape="0">
              <a:srgbClr val="333333">
                <a:alpha val="65000"/>
              </a:srgbClr>
            </a:outerShdw>
          </a:effectLst>
        </p:spPr>
      </p:pic>
      <p:pic>
        <p:nvPicPr>
          <p:cNvPr id="48133" name="Picture 5" descr="Ancona - Buy - Ancona - Discount Ancona at cheap prices - ancona,allen,edmonds,casual,loafers,loafers,monk,straps,moc,moc,toe,slip,on">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81400" y="3886200"/>
            <a:ext cx="1905000" cy="1905000"/>
          </a:xfrm>
          <a:prstGeom prst="rect">
            <a:avLst/>
          </a:prstGeom>
          <a:ln>
            <a:noFill/>
          </a:ln>
          <a:effectLst>
            <a:outerShdw blurRad="292100" dist="139700" dir="2700000" algn="tl" rotWithShape="0">
              <a:srgbClr val="333333">
                <a:alpha val="65000"/>
              </a:srgbClr>
            </a:outerShdw>
          </a:effectLst>
        </p:spPr>
      </p:pic>
      <p:graphicFrame>
        <p:nvGraphicFramePr>
          <p:cNvPr id="48136" name="Object 8"/>
          <p:cNvGraphicFramePr>
            <a:graphicFrameLocks noChangeAspect="1"/>
          </p:cNvGraphicFramePr>
          <p:nvPr/>
        </p:nvGraphicFramePr>
        <p:xfrm>
          <a:off x="6172200" y="3581400"/>
          <a:ext cx="2463800" cy="2463800"/>
        </p:xfrm>
        <a:graphic>
          <a:graphicData uri="http://schemas.openxmlformats.org/presentationml/2006/ole">
            <mc:AlternateContent xmlns:mc="http://schemas.openxmlformats.org/markup-compatibility/2006">
              <mc:Choice xmlns:v="urn:schemas-microsoft-com:vml" Requires="v">
                <p:oleObj spid="_x0000_s2056" name="PHOTO-PAINT" r:id="rId7" imgW="2463492" imgH="2463492" progId="">
                  <p:embed/>
                </p:oleObj>
              </mc:Choice>
              <mc:Fallback>
                <p:oleObj name="PHOTO-PAINT" r:id="rId7" imgW="2463492" imgH="2463492"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581400"/>
                        <a:ext cx="24638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ight Arrow 7"/>
          <p:cNvSpPr/>
          <p:nvPr/>
        </p:nvSpPr>
        <p:spPr>
          <a:xfrm>
            <a:off x="2743200" y="3352800"/>
            <a:ext cx="2895600" cy="457200"/>
          </a:xfrm>
          <a:prstGeom prst="rightArrow">
            <a:avLst/>
          </a:prstGeom>
          <a:solidFill>
            <a:srgbClr val="FF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Hydraulics (bounded fluid)</a:t>
            </a:r>
          </a:p>
        </p:txBody>
      </p:sp>
      <p:pic>
        <p:nvPicPr>
          <p:cNvPr id="70661" name="Picture 5"/>
          <p:cNvPicPr>
            <a:picLocks noChangeAspect="1" noChangeArrowheads="1"/>
          </p:cNvPicPr>
          <p:nvPr/>
        </p:nvPicPr>
        <p:blipFill>
          <a:blip r:embed="rId3" cstate="print"/>
          <a:srcRect/>
          <a:stretch>
            <a:fillRect/>
          </a:stretch>
        </p:blipFill>
        <p:spPr bwMode="auto">
          <a:xfrm>
            <a:off x="1295400" y="3505200"/>
            <a:ext cx="3352800" cy="2301875"/>
          </a:xfrm>
          <a:prstGeom prst="rect">
            <a:avLst/>
          </a:prstGeom>
          <a:noFill/>
          <a:ln w="9525">
            <a:noFill/>
            <a:miter lim="800000"/>
            <a:headEnd/>
            <a:tailEnd/>
          </a:ln>
          <a:effectLst>
            <a:outerShdw dist="25399" dir="16200000" algn="ctr" rotWithShape="0">
              <a:srgbClr val="FFFFFF">
                <a:alpha val="75000"/>
              </a:srgbClr>
            </a:outerShdw>
          </a:effectLst>
        </p:spPr>
      </p:pic>
      <p:sp>
        <p:nvSpPr>
          <p:cNvPr id="6" name="TextBox 5"/>
          <p:cNvSpPr txBox="1"/>
          <p:nvPr/>
        </p:nvSpPr>
        <p:spPr>
          <a:xfrm>
            <a:off x="838200" y="1524000"/>
            <a:ext cx="7556720" cy="1384995"/>
          </a:xfrm>
          <a:prstGeom prst="rect">
            <a:avLst/>
          </a:prstGeom>
          <a:noFill/>
        </p:spPr>
        <p:txBody>
          <a:bodyPr wrap="square" rtlCol="0">
            <a:spAutoFit/>
          </a:bodyPr>
          <a:lstStyle/>
          <a:p>
            <a:r>
              <a:rPr lang="en-US" sz="2800" dirty="0" smtClean="0"/>
              <a:t>You can push heavy things with the right side of this hydraulic press easily by pressing on the left side at the expense of what?</a:t>
            </a:r>
            <a:endParaRPr lang="en-US" sz="2800" dirty="0"/>
          </a:p>
        </p:txBody>
      </p:sp>
      <p:pic>
        <p:nvPicPr>
          <p:cNvPr id="7" name="Picture 7" descr="hydraulic pallet truck, indian engineering product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2971800"/>
            <a:ext cx="28575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PQuestion"/>
          <p:cNvSpPr>
            <a:spLocks noGrp="1" noChangeArrowheads="1"/>
          </p:cNvSpPr>
          <p:nvPr>
            <p:ph type="title"/>
          </p:nvPr>
        </p:nvSpPr>
        <p:spPr/>
        <p:txBody>
          <a:bodyPr/>
          <a:lstStyle/>
          <a:p>
            <a:pPr eaLnBrk="1" hangingPunct="1"/>
            <a:r>
              <a:rPr lang="en-US" dirty="0" smtClean="0"/>
              <a:t>How much water does an aircraft carrier displace?</a:t>
            </a:r>
          </a:p>
        </p:txBody>
      </p:sp>
      <p:sp>
        <p:nvSpPr>
          <p:cNvPr id="26627" name="TPAnswers"/>
          <p:cNvSpPr>
            <a:spLocks noGrp="1" noChangeArrowheads="1"/>
          </p:cNvSpPr>
          <p:nvPr>
            <p:ph type="body" idx="1"/>
            <p:custDataLst>
              <p:tags r:id="rId2"/>
            </p:custDataLst>
          </p:nvPr>
        </p:nvSpPr>
        <p:spPr>
          <a:xfrm>
            <a:off x="152400" y="1524000"/>
            <a:ext cx="3124200" cy="4495800"/>
          </a:xfrm>
        </p:spPr>
        <p:txBody>
          <a:bodyPr/>
          <a:lstStyle/>
          <a:p>
            <a:pPr marL="571500" indent="-571500" eaLnBrk="1" hangingPunct="1">
              <a:lnSpc>
                <a:spcPct val="90000"/>
              </a:lnSpc>
              <a:buFont typeface="Wingdings" pitchFamily="2" charset="2"/>
              <a:buAutoNum type="alphaLcParenR"/>
            </a:pPr>
            <a:r>
              <a:rPr lang="en-US" sz="2000" dirty="0" smtClean="0"/>
              <a:t>A few minutes</a:t>
            </a:r>
          </a:p>
          <a:p>
            <a:pPr marL="571500" indent="-571500" eaLnBrk="1" hangingPunct="1">
              <a:lnSpc>
                <a:spcPct val="90000"/>
              </a:lnSpc>
              <a:buFont typeface="Wingdings" pitchFamily="2" charset="2"/>
              <a:buAutoNum type="alphaLcParenR"/>
            </a:pPr>
            <a:r>
              <a:rPr lang="en-US" sz="2000" dirty="0" smtClean="0"/>
              <a:t>An equal length of water equilibrated to the mass of the water in equilibrium</a:t>
            </a:r>
          </a:p>
          <a:p>
            <a:pPr marL="571500" indent="-571500" eaLnBrk="1" hangingPunct="1">
              <a:lnSpc>
                <a:spcPct val="90000"/>
              </a:lnSpc>
              <a:buFont typeface="Wingdings" pitchFamily="2" charset="2"/>
              <a:buAutoNum type="alphaLcParenR"/>
            </a:pPr>
            <a:r>
              <a:rPr lang="en-US" sz="2000" dirty="0" smtClean="0"/>
              <a:t>A volume of water equal to the charge of the ship’s surface</a:t>
            </a:r>
          </a:p>
          <a:p>
            <a:pPr marL="571500" indent="-571500" eaLnBrk="1" hangingPunct="1">
              <a:lnSpc>
                <a:spcPct val="90000"/>
              </a:lnSpc>
              <a:buFont typeface="Wingdings" pitchFamily="2" charset="2"/>
              <a:buAutoNum type="alphaLcParenR"/>
            </a:pPr>
            <a:r>
              <a:rPr lang="en-US" sz="2000" dirty="0" smtClean="0"/>
              <a:t>A mass of water equal to the mass of the ship</a:t>
            </a:r>
          </a:p>
          <a:p>
            <a:pPr marL="571500" indent="-571500" eaLnBrk="1" hangingPunct="1">
              <a:lnSpc>
                <a:spcPct val="90000"/>
              </a:lnSpc>
              <a:buFont typeface="Wingdings" pitchFamily="2" charset="2"/>
              <a:buAutoNum type="alphaLcParenR"/>
            </a:pPr>
            <a:endParaRPr lang="en-US" sz="2000" dirty="0" smtClean="0"/>
          </a:p>
          <a:p>
            <a:pPr marL="571500" indent="-571500" eaLnBrk="1" hangingPunct="1">
              <a:lnSpc>
                <a:spcPct val="90000"/>
              </a:lnSpc>
              <a:buFont typeface="Wingdings" pitchFamily="2" charset="2"/>
              <a:buAutoNum type="alphaLcParenR"/>
            </a:pPr>
            <a:endParaRPr lang="en-US" sz="2000" dirty="0" smtClean="0"/>
          </a:p>
        </p:txBody>
      </p:sp>
      <p:pic>
        <p:nvPicPr>
          <p:cNvPr id="72709" name="Picture 5" descr="aircraft-carrier-in-motion01"/>
          <p:cNvPicPr>
            <a:picLocks noChangeAspect="1" noChangeArrowheads="1"/>
          </p:cNvPicPr>
          <p:nvPr/>
        </p:nvPicPr>
        <p:blipFill>
          <a:blip r:embed="rId5" cstate="print"/>
          <a:srcRect/>
          <a:stretch>
            <a:fillRect/>
          </a:stretch>
        </p:blipFill>
        <p:spPr bwMode="auto">
          <a:xfrm>
            <a:off x="3200400" y="1828800"/>
            <a:ext cx="5772150" cy="4040188"/>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2 ways to say something floats above the surface of a fluid</a:t>
            </a:r>
          </a:p>
        </p:txBody>
      </p:sp>
      <p:sp>
        <p:nvSpPr>
          <p:cNvPr id="29699" name="Rectangle 3"/>
          <p:cNvSpPr>
            <a:spLocks noGrp="1" noChangeArrowheads="1"/>
          </p:cNvSpPr>
          <p:nvPr>
            <p:ph type="body" idx="1"/>
          </p:nvPr>
        </p:nvSpPr>
        <p:spPr>
          <a:xfrm>
            <a:off x="261938" y="1981200"/>
            <a:ext cx="8659812" cy="4114800"/>
          </a:xfrm>
        </p:spPr>
        <p:txBody>
          <a:bodyPr/>
          <a:lstStyle/>
          <a:p>
            <a:pPr eaLnBrk="1" hangingPunct="1"/>
            <a:r>
              <a:rPr lang="en-US" dirty="0" smtClean="0"/>
              <a:t>It is ___ dense than the surrounding fluid.</a:t>
            </a:r>
          </a:p>
          <a:p>
            <a:pPr eaLnBrk="1" hangingPunct="1"/>
            <a:r>
              <a:rPr lang="en-US" dirty="0" smtClean="0"/>
              <a:t>It weighs ___ than an equal volume of fluid.</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609600"/>
            <a:ext cx="8991600" cy="609600"/>
          </a:xfrm>
        </p:spPr>
        <p:txBody>
          <a:bodyPr/>
          <a:lstStyle/>
          <a:p>
            <a:pPr eaLnBrk="1" hangingPunct="1"/>
            <a:r>
              <a:rPr lang="en-US" dirty="0" smtClean="0"/>
              <a:t>Extra point: true or false</a:t>
            </a:r>
          </a:p>
        </p:txBody>
      </p:sp>
      <p:pic>
        <p:nvPicPr>
          <p:cNvPr id="71684" name="Picture 4"/>
          <p:cNvPicPr>
            <a:picLocks noChangeAspect="1" noChangeArrowheads="1"/>
          </p:cNvPicPr>
          <p:nvPr/>
        </p:nvPicPr>
        <p:blipFill>
          <a:blip r:embed="rId3" cstate="print"/>
          <a:srcRect/>
          <a:stretch>
            <a:fillRect/>
          </a:stretch>
        </p:blipFill>
        <p:spPr bwMode="auto">
          <a:xfrm>
            <a:off x="1143000" y="2667000"/>
            <a:ext cx="6629400" cy="2449513"/>
          </a:xfrm>
          <a:prstGeom prst="rect">
            <a:avLst/>
          </a:prstGeom>
          <a:noFill/>
          <a:ln w="9525">
            <a:noFill/>
            <a:miter lim="800000"/>
            <a:headEnd/>
            <a:tailEnd/>
          </a:ln>
          <a:effectLst>
            <a:outerShdw dist="25399" dir="16200000" algn="ctr" rotWithShape="0">
              <a:srgbClr val="FFFFFF">
                <a:alpha val="75000"/>
              </a:srgbClr>
            </a:outerShdw>
          </a:effectLst>
        </p:spPr>
      </p:pic>
      <p:sp>
        <p:nvSpPr>
          <p:cNvPr id="32772" name="Text Box 6"/>
          <p:cNvSpPr txBox="1">
            <a:spLocks noChangeArrowheads="1"/>
          </p:cNvSpPr>
          <p:nvPr/>
        </p:nvSpPr>
        <p:spPr bwMode="auto">
          <a:xfrm>
            <a:off x="2209800" y="1905000"/>
            <a:ext cx="4568879" cy="584775"/>
          </a:xfrm>
          <a:prstGeom prst="rect">
            <a:avLst/>
          </a:prstGeom>
          <a:noFill/>
          <a:ln w="9525">
            <a:noFill/>
            <a:miter lim="800000"/>
            <a:headEnd/>
            <a:tailEnd/>
          </a:ln>
        </p:spPr>
        <p:txBody>
          <a:bodyPr wrap="none">
            <a:spAutoFit/>
          </a:bodyPr>
          <a:lstStyle/>
          <a:p>
            <a:r>
              <a:rPr lang="en-US" sz="3200" dirty="0" smtClean="0">
                <a:latin typeface="Comic Sans MS" pitchFamily="66" charset="0"/>
              </a:rPr>
              <a:t>Destiny = Mass/volume</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429000" y="0"/>
            <a:ext cx="2133600" cy="1219200"/>
          </a:xfrm>
        </p:spPr>
        <p:txBody>
          <a:bodyPr/>
          <a:lstStyle/>
          <a:p>
            <a:r>
              <a:rPr lang="en-US" dirty="0" smtClean="0"/>
              <a:t>Electron</a:t>
            </a:r>
            <a:endParaRPr lang="en-US" dirty="0"/>
          </a:p>
        </p:txBody>
      </p:sp>
      <p:sp>
        <p:nvSpPr>
          <p:cNvPr id="84995" name="Rectangle 3"/>
          <p:cNvSpPr>
            <a:spLocks noGrp="1" noChangeArrowheads="1"/>
          </p:cNvSpPr>
          <p:nvPr>
            <p:ph type="body" idx="1"/>
          </p:nvPr>
        </p:nvSpPr>
        <p:spPr>
          <a:xfrm>
            <a:off x="304800" y="1524000"/>
            <a:ext cx="8458200" cy="4953000"/>
          </a:xfrm>
        </p:spPr>
        <p:txBody>
          <a:bodyPr/>
          <a:lstStyle/>
          <a:p>
            <a:r>
              <a:rPr lang="en-US" dirty="0"/>
              <a:t>The </a:t>
            </a:r>
            <a:r>
              <a:rPr lang="en-US" dirty="0" smtClean="0"/>
              <a:t>______ </a:t>
            </a:r>
            <a:r>
              <a:rPr lang="en-US" dirty="0"/>
              <a:t>noticed by at least </a:t>
            </a:r>
            <a:r>
              <a:rPr lang="en-US" dirty="0" smtClean="0"/>
              <a:t>_____ that </a:t>
            </a:r>
            <a:r>
              <a:rPr lang="en-US" dirty="0"/>
              <a:t>amber rubbed with fur could attract things.</a:t>
            </a:r>
          </a:p>
        </p:txBody>
      </p:sp>
      <p:pic>
        <p:nvPicPr>
          <p:cNvPr id="84998" name="Picture 6" descr="Friction pad, fur, about 4x5&quot;"/>
          <p:cNvPicPr>
            <a:picLocks noChangeAspect="1" noChangeArrowheads="1"/>
          </p:cNvPicPr>
          <p:nvPr/>
        </p:nvPicPr>
        <p:blipFill>
          <a:blip r:embed="rId3" cstate="print"/>
          <a:srcRect/>
          <a:stretch>
            <a:fillRect/>
          </a:stretch>
        </p:blipFill>
        <p:spPr bwMode="auto">
          <a:xfrm>
            <a:off x="1371600" y="3200400"/>
            <a:ext cx="1771650" cy="1828800"/>
          </a:xfrm>
          <a:prstGeom prst="rect">
            <a:avLst/>
          </a:prstGeom>
          <a:noFill/>
        </p:spPr>
      </p:pic>
      <p:pic>
        <p:nvPicPr>
          <p:cNvPr id="2" name="Picture 5"/>
          <p:cNvPicPr>
            <a:picLocks noChangeAspect="1" noChangeArrowheads="1"/>
          </p:cNvPicPr>
          <p:nvPr/>
        </p:nvPicPr>
        <p:blipFill>
          <a:blip r:embed="rId4" cstate="print"/>
          <a:srcRect/>
          <a:stretch>
            <a:fillRect/>
          </a:stretch>
        </p:blipFill>
        <p:spPr bwMode="auto">
          <a:xfrm>
            <a:off x="6248400" y="3200400"/>
            <a:ext cx="1219200" cy="18031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 y="0"/>
            <a:ext cx="7543800" cy="1219200"/>
          </a:xfrm>
        </p:spPr>
        <p:txBody>
          <a:bodyPr/>
          <a:lstStyle/>
          <a:p>
            <a:r>
              <a:rPr lang="en-US" sz="3200" dirty="0" smtClean="0"/>
              <a:t>Electric Forces: Which of the 3 figures on the right is correct?</a:t>
            </a:r>
            <a:endParaRPr lang="en-US" sz="3200" dirty="0"/>
          </a:p>
        </p:txBody>
      </p:sp>
      <p:pic>
        <p:nvPicPr>
          <p:cNvPr id="88070" name="Picture 6"/>
          <p:cNvPicPr>
            <a:picLocks noChangeAspect="1" noChangeArrowheads="1"/>
          </p:cNvPicPr>
          <p:nvPr/>
        </p:nvPicPr>
        <p:blipFill>
          <a:blip r:embed="rId3" cstate="print"/>
          <a:srcRect/>
          <a:stretch>
            <a:fillRect/>
          </a:stretch>
        </p:blipFill>
        <p:spPr bwMode="auto">
          <a:xfrm>
            <a:off x="5638800" y="2438400"/>
            <a:ext cx="2593975" cy="3505200"/>
          </a:xfrm>
          <a:prstGeom prst="rect">
            <a:avLst/>
          </a:prstGeom>
          <a:noFill/>
          <a:ln w="9525">
            <a:noFill/>
            <a:miter lim="800000"/>
            <a:headEnd/>
            <a:tailEnd/>
          </a:ln>
          <a:effectLst>
            <a:outerShdw dist="25399" dir="16200000" algn="ctr" rotWithShape="0">
              <a:srgbClr val="FFFFFF">
                <a:alpha val="75000"/>
              </a:srgbClr>
            </a:outerShdw>
          </a:effectLst>
        </p:spPr>
      </p:pic>
      <p:sp>
        <p:nvSpPr>
          <p:cNvPr id="7" name="TextBox 6"/>
          <p:cNvSpPr txBox="1"/>
          <p:nvPr/>
        </p:nvSpPr>
        <p:spPr>
          <a:xfrm>
            <a:off x="1371600" y="2514600"/>
            <a:ext cx="3657600" cy="2215991"/>
          </a:xfrm>
          <a:prstGeom prst="rect">
            <a:avLst/>
          </a:prstGeom>
          <a:noFill/>
        </p:spPr>
        <p:txBody>
          <a:bodyPr wrap="square" rtlCol="0">
            <a:spAutoFit/>
          </a:bodyPr>
          <a:lstStyle/>
          <a:p>
            <a:pPr marL="342900" indent="-342900">
              <a:buFont typeface="+mj-lt"/>
              <a:buAutoNum type="alphaLcPeriod"/>
            </a:pPr>
            <a:r>
              <a:rPr lang="en-US" sz="2400" dirty="0" smtClean="0"/>
              <a:t>1 and 2</a:t>
            </a:r>
          </a:p>
          <a:p>
            <a:pPr marL="342900" indent="-342900">
              <a:buFont typeface="+mj-lt"/>
              <a:buAutoNum type="alphaLcPeriod"/>
            </a:pPr>
            <a:r>
              <a:rPr lang="en-US" sz="2400" dirty="0" smtClean="0"/>
              <a:t>1 and 3</a:t>
            </a:r>
          </a:p>
          <a:p>
            <a:pPr marL="342900" indent="-342900">
              <a:buFont typeface="+mj-lt"/>
              <a:buAutoNum type="alphaLcPeriod"/>
            </a:pPr>
            <a:r>
              <a:rPr lang="en-US" sz="2400" dirty="0" smtClean="0"/>
              <a:t>Only the first one</a:t>
            </a:r>
          </a:p>
          <a:p>
            <a:pPr marL="342900" indent="-342900">
              <a:buFont typeface="+mj-lt"/>
              <a:buAutoNum type="alphaLcPeriod"/>
            </a:pPr>
            <a:r>
              <a:rPr lang="en-US" sz="2400" dirty="0" smtClean="0"/>
              <a:t>1,2 and 3</a:t>
            </a:r>
          </a:p>
          <a:p>
            <a:pPr marL="342900" indent="-342900">
              <a:buFont typeface="+mj-lt"/>
              <a:buAutoNum type="alphaLcPeriod"/>
            </a:pPr>
            <a:r>
              <a:rPr lang="en-US" sz="2400" dirty="0" smtClean="0"/>
              <a:t>None of them</a:t>
            </a:r>
          </a:p>
          <a:p>
            <a:pPr marL="342900" indent="-342900">
              <a:buFont typeface="+mj-lt"/>
              <a:buAutoNum type="alphaLcPeriod"/>
            </a:pPr>
            <a:endParaRPr lang="en-US" dirty="0"/>
          </a:p>
        </p:txBody>
      </p:sp>
      <p:sp>
        <p:nvSpPr>
          <p:cNvPr id="8" name="Rectangle 7"/>
          <p:cNvSpPr/>
          <p:nvPr/>
        </p:nvSpPr>
        <p:spPr>
          <a:xfrm>
            <a:off x="6705600" y="3048000"/>
            <a:ext cx="56938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6705600" y="1676400"/>
            <a:ext cx="56938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6705600" y="4572000"/>
            <a:ext cx="56938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PQuestion"/>
          <p:cNvSpPr>
            <a:spLocks noGrp="1" noChangeArrowheads="1"/>
          </p:cNvSpPr>
          <p:nvPr>
            <p:ph type="title"/>
          </p:nvPr>
        </p:nvSpPr>
        <p:spPr>
          <a:xfrm>
            <a:off x="152400" y="152400"/>
            <a:ext cx="8229600" cy="1219200"/>
          </a:xfrm>
        </p:spPr>
        <p:txBody>
          <a:bodyPr/>
          <a:lstStyle/>
          <a:p>
            <a:pPr eaLnBrk="1" hangingPunct="1"/>
            <a:r>
              <a:rPr lang="en-US" sz="2800" dirty="0" smtClean="0"/>
              <a:t>At the top of his jump, the basketball player throws the ball down (through the hoop, of course). This action…</a:t>
            </a:r>
          </a:p>
        </p:txBody>
      </p:sp>
      <p:sp>
        <p:nvSpPr>
          <p:cNvPr id="23555" name="TPAnswers"/>
          <p:cNvSpPr>
            <a:spLocks noGrp="1" noChangeArrowheads="1"/>
          </p:cNvSpPr>
          <p:nvPr>
            <p:ph type="body" idx="1"/>
            <p:custDataLst>
              <p:tags r:id="rId2"/>
            </p:custDataLst>
          </p:nvPr>
        </p:nvSpPr>
        <p:spPr>
          <a:xfrm>
            <a:off x="304800" y="1524000"/>
            <a:ext cx="5410200" cy="2590800"/>
          </a:xfrm>
        </p:spPr>
        <p:txBody>
          <a:bodyPr/>
          <a:lstStyle/>
          <a:p>
            <a:pPr marL="571500" indent="-571500">
              <a:buFont typeface="Wingdings" pitchFamily="2" charset="2"/>
              <a:buAutoNum type="alphaLcParenR"/>
            </a:pPr>
            <a:r>
              <a:rPr lang="en-US" sz="2400" dirty="0" smtClean="0"/>
              <a:t>increases hang time</a:t>
            </a:r>
          </a:p>
          <a:p>
            <a:pPr marL="571500" indent="-571500">
              <a:buFont typeface="Wingdings" pitchFamily="2" charset="2"/>
              <a:buAutoNum type="alphaLcParenR"/>
            </a:pPr>
            <a:r>
              <a:rPr lang="en-US" sz="2400" dirty="0" smtClean="0"/>
              <a:t>does not affect hang time a bit</a:t>
            </a:r>
          </a:p>
          <a:p>
            <a:pPr marL="571500" indent="-571500">
              <a:buFont typeface="Wingdings" pitchFamily="2" charset="2"/>
              <a:buAutoNum type="alphaLcParenR"/>
            </a:pPr>
            <a:r>
              <a:rPr lang="en-US" sz="2400" dirty="0" smtClean="0"/>
              <a:t>decreases hang time</a:t>
            </a:r>
          </a:p>
          <a:p>
            <a:pPr marL="571500" indent="-571500" eaLnBrk="1" hangingPunct="1">
              <a:buFont typeface="Wingdings" pitchFamily="2" charset="2"/>
              <a:buAutoNum type="alphaLcParenR"/>
            </a:pPr>
            <a:r>
              <a:rPr lang="en-US" sz="2400" dirty="0" smtClean="0"/>
              <a:t>is impossible</a:t>
            </a:r>
          </a:p>
        </p:txBody>
      </p:sp>
      <p:sp>
        <p:nvSpPr>
          <p:cNvPr id="9" name="Rectangle 8"/>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4932" name="Picture 4"/>
          <p:cNvPicPr>
            <a:picLocks noChangeAspect="1" noChangeArrowheads="1"/>
          </p:cNvPicPr>
          <p:nvPr/>
        </p:nvPicPr>
        <p:blipFill>
          <a:blip r:embed="rId5" cstate="print"/>
          <a:srcRect/>
          <a:stretch>
            <a:fillRect/>
          </a:stretch>
        </p:blipFill>
        <p:spPr bwMode="auto">
          <a:xfrm>
            <a:off x="4191000" y="3048000"/>
            <a:ext cx="4581486" cy="3429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533400"/>
            <a:ext cx="7086600" cy="609600"/>
          </a:xfrm>
        </p:spPr>
        <p:txBody>
          <a:bodyPr/>
          <a:lstStyle/>
          <a:p>
            <a:r>
              <a:rPr lang="en-US" sz="3200" dirty="0" smtClean="0"/>
              <a:t>What can a Leyden jar do that’s so special?</a:t>
            </a:r>
            <a:endParaRPr lang="en-US" sz="3200" dirty="0"/>
          </a:p>
        </p:txBody>
      </p:sp>
      <p:pic>
        <p:nvPicPr>
          <p:cNvPr id="87053" name="Picture 13" descr="Fig4_03_leyden_jar copy"/>
          <p:cNvPicPr>
            <a:picLocks noChangeAspect="1" noChangeArrowheads="1"/>
          </p:cNvPicPr>
          <p:nvPr/>
        </p:nvPicPr>
        <p:blipFill>
          <a:blip r:embed="rId3" cstate="print"/>
          <a:srcRect/>
          <a:stretch>
            <a:fillRect/>
          </a:stretch>
        </p:blipFill>
        <p:spPr bwMode="auto">
          <a:xfrm>
            <a:off x="1524000" y="1905000"/>
            <a:ext cx="2303463" cy="2924175"/>
          </a:xfrm>
          <a:prstGeom prst="rect">
            <a:avLst/>
          </a:prstGeom>
          <a:noFill/>
        </p:spPr>
      </p:pic>
      <p:sp>
        <p:nvSpPr>
          <p:cNvPr id="4" name="Rectangle 3"/>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3906" name="Picture 2"/>
          <p:cNvPicPr>
            <a:picLocks noChangeAspect="1" noChangeArrowheads="1"/>
          </p:cNvPicPr>
          <p:nvPr/>
        </p:nvPicPr>
        <p:blipFill>
          <a:blip r:embed="rId4" cstate="print"/>
          <a:srcRect/>
          <a:stretch>
            <a:fillRect/>
          </a:stretch>
        </p:blipFill>
        <p:spPr bwMode="auto">
          <a:xfrm>
            <a:off x="5638800" y="1600200"/>
            <a:ext cx="2143125" cy="2143125"/>
          </a:xfrm>
          <a:prstGeom prst="rect">
            <a:avLst/>
          </a:prstGeom>
          <a:noFill/>
          <a:ln w="9525">
            <a:noFill/>
            <a:miter lim="800000"/>
            <a:headEnd/>
            <a:tailEnd/>
          </a:ln>
        </p:spPr>
      </p:pic>
      <p:pic>
        <p:nvPicPr>
          <p:cNvPr id="123907" name="Picture 3"/>
          <p:cNvPicPr>
            <a:picLocks noChangeAspect="1" noChangeArrowheads="1"/>
          </p:cNvPicPr>
          <p:nvPr/>
        </p:nvPicPr>
        <p:blipFill>
          <a:blip r:embed="rId5" cstate="print"/>
          <a:srcRect/>
          <a:stretch>
            <a:fillRect/>
          </a:stretch>
        </p:blipFill>
        <p:spPr bwMode="auto">
          <a:xfrm>
            <a:off x="5410200" y="3581400"/>
            <a:ext cx="2857500" cy="1600200"/>
          </a:xfrm>
          <a:prstGeom prst="rect">
            <a:avLst/>
          </a:prstGeom>
          <a:noFill/>
          <a:ln w="9525">
            <a:noFill/>
            <a:miter lim="800000"/>
            <a:headEnd/>
            <a:tailEnd/>
          </a:ln>
        </p:spPr>
      </p:pic>
      <p:sp>
        <p:nvSpPr>
          <p:cNvPr id="7" name="TextBox 6"/>
          <p:cNvSpPr txBox="1"/>
          <p:nvPr/>
        </p:nvSpPr>
        <p:spPr>
          <a:xfrm>
            <a:off x="2362200" y="5715000"/>
            <a:ext cx="4262705" cy="369332"/>
          </a:xfrm>
          <a:prstGeom prst="rect">
            <a:avLst/>
          </a:prstGeom>
          <a:noFill/>
        </p:spPr>
        <p:txBody>
          <a:bodyPr wrap="none" rtlCol="0">
            <a:spAutoFit/>
          </a:bodyPr>
          <a:lstStyle/>
          <a:p>
            <a:r>
              <a:rPr lang="en-US" dirty="0" smtClean="0"/>
              <a:t>Hint: Leyden jars are just like capacitors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 y="0"/>
            <a:ext cx="8001000" cy="1219200"/>
          </a:xfrm>
        </p:spPr>
        <p:txBody>
          <a:bodyPr/>
          <a:lstStyle/>
          <a:p>
            <a:r>
              <a:rPr lang="en-US" sz="3200" dirty="0" smtClean="0"/>
              <a:t>Who showed </a:t>
            </a:r>
            <a:r>
              <a:rPr lang="en-US" sz="3200" dirty="0"/>
              <a:t>that </a:t>
            </a:r>
            <a:r>
              <a:rPr lang="en-US" sz="3200" dirty="0" smtClean="0"/>
              <a:t>Ben Franklin’s </a:t>
            </a:r>
            <a:r>
              <a:rPr lang="en-US" sz="3200" dirty="0"/>
              <a:t>“fluid” model was not entirely </a:t>
            </a:r>
            <a:r>
              <a:rPr lang="en-US" sz="3200" dirty="0" smtClean="0"/>
              <a:t>correct?</a:t>
            </a:r>
            <a:endParaRPr lang="en-US" sz="3200" dirty="0"/>
          </a:p>
        </p:txBody>
      </p:sp>
      <p:pic>
        <p:nvPicPr>
          <p:cNvPr id="145409" name="Picture 1" descr="C:\Users\mw22.PHYSICS\Documents\Courses\PS100\PS100-IMAGES\Fig4_05_gas_discharge~04C5.jpg"/>
          <p:cNvPicPr>
            <a:picLocks noChangeAspect="1" noChangeArrowheads="1"/>
          </p:cNvPicPr>
          <p:nvPr/>
        </p:nvPicPr>
        <p:blipFill>
          <a:blip r:embed="rId3" cstate="print"/>
          <a:srcRect/>
          <a:stretch>
            <a:fillRect/>
          </a:stretch>
        </p:blipFill>
        <p:spPr bwMode="auto">
          <a:xfrm>
            <a:off x="838200" y="2362200"/>
            <a:ext cx="3733800" cy="2476754"/>
          </a:xfrm>
          <a:prstGeom prst="rect">
            <a:avLst/>
          </a:prstGeom>
          <a:noFill/>
        </p:spPr>
      </p:pic>
      <p:sp>
        <p:nvSpPr>
          <p:cNvPr id="4" name="Rectangle 3"/>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3969" name="Picture 1"/>
          <p:cNvPicPr>
            <a:picLocks noChangeAspect="1" noChangeArrowheads="1"/>
          </p:cNvPicPr>
          <p:nvPr/>
        </p:nvPicPr>
        <p:blipFill>
          <a:blip r:embed="rId4" cstate="print"/>
          <a:srcRect/>
          <a:stretch>
            <a:fillRect/>
          </a:stretch>
        </p:blipFill>
        <p:spPr bwMode="auto">
          <a:xfrm>
            <a:off x="5638800" y="2438400"/>
            <a:ext cx="2124075"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800" dirty="0" smtClean="0"/>
              <a:t>How is Coulomb's law similar to Newton’s Law of Gravitation?</a:t>
            </a:r>
            <a:endParaRPr lang="en-US" sz="2800" dirty="0"/>
          </a:p>
        </p:txBody>
      </p:sp>
      <p:graphicFrame>
        <p:nvGraphicFramePr>
          <p:cNvPr id="13" name="Object 12"/>
          <p:cNvGraphicFramePr>
            <a:graphicFrameLocks noChangeAspect="1"/>
          </p:cNvGraphicFramePr>
          <p:nvPr/>
        </p:nvGraphicFramePr>
        <p:xfrm>
          <a:off x="4876800" y="4114800"/>
          <a:ext cx="3144274" cy="1949450"/>
        </p:xfrm>
        <a:graphic>
          <a:graphicData uri="http://schemas.openxmlformats.org/presentationml/2006/ole">
            <mc:AlternateContent xmlns:mc="http://schemas.openxmlformats.org/markup-compatibility/2006">
              <mc:Choice xmlns:v="urn:schemas-microsoft-com:vml" Requires="v">
                <p:oleObj spid="_x0000_s33806" name="Equation" r:id="rId4" imgW="634725" imgH="393529" progId="Equation.3">
                  <p:embed/>
                </p:oleObj>
              </mc:Choice>
              <mc:Fallback>
                <p:oleObj name="Equation" r:id="rId4" imgW="634725" imgH="39352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14800"/>
                        <a:ext cx="3144274"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6" name="Object 2"/>
          <p:cNvGraphicFramePr>
            <a:graphicFrameLocks noChangeAspect="1"/>
          </p:cNvGraphicFramePr>
          <p:nvPr/>
        </p:nvGraphicFramePr>
        <p:xfrm>
          <a:off x="762000" y="1752600"/>
          <a:ext cx="3648075" cy="1949450"/>
        </p:xfrm>
        <a:graphic>
          <a:graphicData uri="http://schemas.openxmlformats.org/presentationml/2006/ole">
            <mc:AlternateContent xmlns:mc="http://schemas.openxmlformats.org/markup-compatibility/2006">
              <mc:Choice xmlns:v="urn:schemas-microsoft-com:vml" Requires="v">
                <p:oleObj spid="_x0000_s33807" name="Equation" r:id="rId6" imgW="736280" imgH="393529" progId="Equation.3">
                  <p:embed/>
                </p:oleObj>
              </mc:Choice>
              <mc:Fallback>
                <p:oleObj name="Equation" r:id="rId6" imgW="736280" imgH="39352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752600"/>
                        <a:ext cx="3648075"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TextBox 14"/>
          <p:cNvSpPr txBox="1"/>
          <p:nvPr/>
        </p:nvSpPr>
        <p:spPr>
          <a:xfrm>
            <a:off x="1752600" y="1524000"/>
            <a:ext cx="1129476" cy="369332"/>
          </a:xfrm>
          <a:prstGeom prst="rect">
            <a:avLst/>
          </a:prstGeom>
          <a:noFill/>
        </p:spPr>
        <p:txBody>
          <a:bodyPr wrap="none" rtlCol="0">
            <a:spAutoFit/>
          </a:bodyPr>
          <a:lstStyle/>
          <a:p>
            <a:r>
              <a:rPr lang="en-US" dirty="0" smtClean="0"/>
              <a:t>Newton’s</a:t>
            </a:r>
            <a:endParaRPr lang="en-US" dirty="0"/>
          </a:p>
        </p:txBody>
      </p:sp>
      <p:sp>
        <p:nvSpPr>
          <p:cNvPr id="16" name="TextBox 15"/>
          <p:cNvSpPr txBox="1"/>
          <p:nvPr/>
        </p:nvSpPr>
        <p:spPr>
          <a:xfrm>
            <a:off x="5867400" y="3733800"/>
            <a:ext cx="1270541" cy="369332"/>
          </a:xfrm>
          <a:prstGeom prst="rect">
            <a:avLst/>
          </a:prstGeom>
          <a:noFill/>
        </p:spPr>
        <p:txBody>
          <a:bodyPr wrap="none" rtlCol="0">
            <a:spAutoFit/>
          </a:bodyPr>
          <a:lstStyle/>
          <a:p>
            <a:r>
              <a:rPr lang="en-US" dirty="0" smtClean="0"/>
              <a:t>Coulomb’s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3200" dirty="0" smtClean="0"/>
              <a:t>Which one is a source of Direct Current?</a:t>
            </a:r>
            <a:endParaRPr lang="en-US" sz="3200" dirty="0"/>
          </a:p>
        </p:txBody>
      </p:sp>
      <p:pic>
        <p:nvPicPr>
          <p:cNvPr id="81925" name="Picture 5" descr="4381460_small"/>
          <p:cNvPicPr>
            <a:picLocks noChangeAspect="1" noChangeArrowheads="1"/>
          </p:cNvPicPr>
          <p:nvPr/>
        </p:nvPicPr>
        <p:blipFill>
          <a:blip r:embed="rId4" cstate="print"/>
          <a:srcRect/>
          <a:stretch>
            <a:fillRect/>
          </a:stretch>
        </p:blipFill>
        <p:spPr bwMode="auto">
          <a:xfrm>
            <a:off x="5715000" y="2286000"/>
            <a:ext cx="1828800" cy="2286000"/>
          </a:xfrm>
          <a:prstGeom prst="rect">
            <a:avLst/>
          </a:prstGeom>
          <a:noFill/>
        </p:spPr>
      </p:pic>
      <p:graphicFrame>
        <p:nvGraphicFramePr>
          <p:cNvPr id="81926" name="Object 6"/>
          <p:cNvGraphicFramePr>
            <a:graphicFrameLocks noChangeAspect="1"/>
          </p:cNvGraphicFramePr>
          <p:nvPr/>
        </p:nvGraphicFramePr>
        <p:xfrm>
          <a:off x="1524000" y="2590800"/>
          <a:ext cx="2133600" cy="1803400"/>
        </p:xfrm>
        <a:graphic>
          <a:graphicData uri="http://schemas.openxmlformats.org/presentationml/2006/ole">
            <mc:AlternateContent xmlns:mc="http://schemas.openxmlformats.org/markup-compatibility/2006">
              <mc:Choice xmlns:v="urn:schemas-microsoft-com:vml" Requires="v">
                <p:oleObj spid="_x0000_s34824" name="PHOTO-PAINT" r:id="rId5" imgW="687220" imgH="580701" progId="">
                  <p:embed/>
                </p:oleObj>
              </mc:Choice>
              <mc:Fallback>
                <p:oleObj name="PHOTO-PAINT" r:id="rId5" imgW="687220" imgH="580701"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590800"/>
                        <a:ext cx="21336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209800" y="40386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324600" y="4724400"/>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8305800" y="152400"/>
            <a:ext cx="5693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ID" val="1268FEF9D17D4C6AB9505C3253FD5BBE"/>
  <p:tag name="SLIDETYPE" val="Q"/>
  <p:tag name="DEMOGRAPHIC" val="False"/>
  <p:tag name="SPEEDSCORING" val="False"/>
  <p:tag name="CHARTLABELS" val="1"/>
  <p:tag name="VALUES" val="1¤2¤1¤1"/>
  <p:tag name="SLIDEORDER" val="2"/>
  <p:tag name="SLIDEGUID" val="C9F44290C5FE4FAAB5D80A6D4BFB0655"/>
  <p:tag name="QUESTIONALIAS" val="The acceleration of the fly will be"/>
  <p:tag name="ANSWERSALIAS" val="Smaller than the acceleration of the train¤Equal to the acceleration of the train¤Greater than the acceleration of the train ¤Cannot be determined without more information"/>
  <p:tag name="RESPONSESGATHERED" val="False"/>
</p:tagLst>
</file>

<file path=ppt/tags/tag10.xml><?xml version="1.0" encoding="utf-8"?>
<p:tagLst xmlns:a="http://schemas.openxmlformats.org/drawingml/2006/main" xmlns:r="http://schemas.openxmlformats.org/officeDocument/2006/relationships" xmlns:p="http://schemas.openxmlformats.org/presentationml/2006/main">
  <p:tag name="TEXTLENGTH" val="81"/>
  <p:tag name="FONTSIZE" val="30"/>
  <p:tag name="BULLETTYPE" val="ppBulletAlphaLCParenRight"/>
</p:tagLst>
</file>

<file path=ppt/tags/tag2.xml><?xml version="1.0" encoding="utf-8"?>
<p:tagLst xmlns:a="http://schemas.openxmlformats.org/drawingml/2006/main" xmlns:r="http://schemas.openxmlformats.org/officeDocument/2006/relationships" xmlns:p="http://schemas.openxmlformats.org/presentationml/2006/main">
  <p:tag name="TEXTLENGTH" val="174"/>
  <p:tag name="FONTSIZE" val="21"/>
  <p:tag name="BULLETTYPE" val="ppBulletAlphaLCParenRight"/>
</p:tagLst>
</file>

<file path=ppt/tags/tag3.xml><?xml version="1.0" encoding="utf-8"?>
<p:tagLst xmlns:a="http://schemas.openxmlformats.org/drawingml/2006/main" xmlns:r="http://schemas.openxmlformats.org/officeDocument/2006/relationships" xmlns:p="http://schemas.openxmlformats.org/presentationml/2006/main">
  <p:tag name="SLIDEID" val="1268FEF9D17D4C6AB9505C3253FD5BBE"/>
  <p:tag name="SLIDETYPE" val="Q"/>
  <p:tag name="DEMOGRAPHIC" val="False"/>
  <p:tag name="SPEEDSCORING" val="False"/>
  <p:tag name="CHARTLABELS" val="1"/>
  <p:tag name="VALUES" val="1¤2¤1¤1"/>
  <p:tag name="SLIDEORDER" val="2"/>
  <p:tag name="SLIDEGUID" val="C9F44290C5FE4FAAB5D80A6D4BFB0655"/>
  <p:tag name="QUESTIONALIAS" val="The acceleration of the fly will be"/>
  <p:tag name="ANSWERSALIAS" val="Smaller than the acceleration of the train¤Equal to the acceleration of the train¤Greater than the acceleration of the train ¤Cannot be determined without more information"/>
  <p:tag name="RESPONSESGATHERED" val="False"/>
</p:tagLst>
</file>

<file path=ppt/tags/tag4.xml><?xml version="1.0" encoding="utf-8"?>
<p:tagLst xmlns:a="http://schemas.openxmlformats.org/drawingml/2006/main" xmlns:r="http://schemas.openxmlformats.org/officeDocument/2006/relationships" xmlns:p="http://schemas.openxmlformats.org/presentationml/2006/main">
  <p:tag name="TEXTLENGTH" val="174"/>
  <p:tag name="FONTSIZE" val="21"/>
  <p:tag name="BULLETTYPE" val="ppBulletAlphaLCParenRight"/>
</p:tagLst>
</file>

<file path=ppt/tags/tag5.xml><?xml version="1.0" encoding="utf-8"?>
<p:tagLst xmlns:a="http://schemas.openxmlformats.org/drawingml/2006/main" xmlns:r="http://schemas.openxmlformats.org/officeDocument/2006/relationships" xmlns:p="http://schemas.openxmlformats.org/presentationml/2006/main">
  <p:tag name="SLIDEID" val="1268FEF9D17D4C6AB9505C3253FD5BBE"/>
  <p:tag name="SLIDETYPE" val="Q"/>
  <p:tag name="DEMOGRAPHIC" val="False"/>
  <p:tag name="SPEEDSCORING" val="False"/>
  <p:tag name="CHARTLABELS" val="1"/>
  <p:tag name="VALUES" val="1¤2¤1¤1"/>
  <p:tag name="SLIDEORDER" val="2"/>
  <p:tag name="SLIDEGUID" val="C9F44290C5FE4FAAB5D80A6D4BFB0655"/>
  <p:tag name="QUESTIONALIAS" val="The acceleration of the fly will be"/>
  <p:tag name="ANSWERSALIAS" val="Smaller than the acceleration of the train¤Equal to the acceleration of the train¤Greater than the acceleration of the train ¤Cannot be determined without more information"/>
  <p:tag name="RESPONSESGATHERED" val="False"/>
</p:tagLst>
</file>

<file path=ppt/tags/tag6.xml><?xml version="1.0" encoding="utf-8"?>
<p:tagLst xmlns:a="http://schemas.openxmlformats.org/drawingml/2006/main" xmlns:r="http://schemas.openxmlformats.org/officeDocument/2006/relationships" xmlns:p="http://schemas.openxmlformats.org/presentationml/2006/main">
  <p:tag name="TEXTLENGTH" val="174"/>
  <p:tag name="FONTSIZE" val="21"/>
  <p:tag name="BULLETTYPE" val="ppBulletAlphaLCParenRight"/>
</p:tagLst>
</file>

<file path=ppt/tags/tag7.xml><?xml version="1.0" encoding="utf-8"?>
<p:tagLst xmlns:a="http://schemas.openxmlformats.org/drawingml/2006/main" xmlns:r="http://schemas.openxmlformats.org/officeDocument/2006/relationships" xmlns:p="http://schemas.openxmlformats.org/presentationml/2006/main">
  <p:tag name="SLIDEID" val="1268FEF9D17D4C6AB9505C3253FD5BBE"/>
  <p:tag name="SLIDETYPE" val="Q"/>
  <p:tag name="DEMOGRAPHIC" val="False"/>
  <p:tag name="SPEEDSCORING" val="False"/>
  <p:tag name="CHARTLABELS" val="1"/>
  <p:tag name="VALUES" val="1¤2¤1¤1"/>
  <p:tag name="SLIDEORDER" val="2"/>
  <p:tag name="SLIDEGUID" val="C9F44290C5FE4FAAB5D80A6D4BFB0655"/>
  <p:tag name="QUESTIONALIAS" val="The acceleration of the fly will be"/>
  <p:tag name="ANSWERSALIAS" val="Smaller than the acceleration of the train¤Equal to the acceleration of the train¤Greater than the acceleration of the train ¤Cannot be determined without more information"/>
  <p:tag name="RESPONSESGATHERED" val="False"/>
</p:tagLst>
</file>

<file path=ppt/tags/tag8.xml><?xml version="1.0" encoding="utf-8"?>
<p:tagLst xmlns:a="http://schemas.openxmlformats.org/drawingml/2006/main" xmlns:r="http://schemas.openxmlformats.org/officeDocument/2006/relationships" xmlns:p="http://schemas.openxmlformats.org/presentationml/2006/main">
  <p:tag name="TEXTLENGTH" val="174"/>
  <p:tag name="FONTSIZE" val="21"/>
  <p:tag name="BULLETTYPE" val="ppBulletAlphaLCParenRight"/>
</p:tagLst>
</file>

<file path=ppt/tags/tag9.xml><?xml version="1.0" encoding="utf-8"?>
<p:tagLst xmlns:a="http://schemas.openxmlformats.org/drawingml/2006/main" xmlns:r="http://schemas.openxmlformats.org/officeDocument/2006/relationships" xmlns:p="http://schemas.openxmlformats.org/presentationml/2006/main">
  <p:tag name="SLIDEID" val="E88224D87B7549BA8BF5D6726682F6EF"/>
  <p:tag name="SLIDETYPE" val="Q"/>
  <p:tag name="DEMOGRAPHIC" val="False"/>
  <p:tag name="SPEEDSCORING" val="False"/>
  <p:tag name="SLIDEORDER" val="2"/>
  <p:tag name="SLIDEGUID" val="42990B70CCF146FE98DE7F6123B5135B"/>
  <p:tag name="CHARTLABELS" val="1"/>
  <p:tag name="VALUES" val="1¤1¤2¤1¤1"/>
  <p:tag name="RESPONSESGATHERED" val="False"/>
  <p:tag name="QUESTIONALIAS" val="Scientists assume that physical laws are the same on earth and on Alpha Centauri.  This is an example of:"/>
  <p:tag name="ANSWERSALIAS" val="Causality¤Time Symmetry¤Position Symmetry¤Sensory Data and Authority¤Insanity"/>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TotalTime>
  <Words>802</Words>
  <Application>Microsoft Office PowerPoint</Application>
  <PresentationFormat>On-screen Show (4:3)</PresentationFormat>
  <Paragraphs>143</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Edge</vt:lpstr>
      <vt:lpstr>Equation</vt:lpstr>
      <vt:lpstr>PHOTO-PAINT</vt:lpstr>
      <vt:lpstr>PowerPoint Presentation</vt:lpstr>
      <vt:lpstr>A book is at rest on a table.  The  force paired with a book’s weight (via Newton’s third law) is:</vt:lpstr>
      <vt:lpstr>Electron</vt:lpstr>
      <vt:lpstr>Electric Forces: Which of the 3 figures on the right is correct?</vt:lpstr>
      <vt:lpstr>At the top of his jump, the basketball player throws the ball down (through the hoop, of course). This action…</vt:lpstr>
      <vt:lpstr>What can a Leyden jar do that’s so special?</vt:lpstr>
      <vt:lpstr>Who showed that Ben Franklin’s “fluid” model was not entirely correct?</vt:lpstr>
      <vt:lpstr>How is Coulomb's law similar to Newton’s Law of Gravitation?</vt:lpstr>
      <vt:lpstr>Which one is a source of Direct Current?</vt:lpstr>
      <vt:lpstr>T or F: Magnets can pick up(magnetize) anything that is metal?</vt:lpstr>
      <vt:lpstr>What is the source of all magnetic fields?</vt:lpstr>
      <vt:lpstr>PowerPoint Presentation</vt:lpstr>
      <vt:lpstr>Hammer throw</vt:lpstr>
      <vt:lpstr>The acceleration of the fly will be</vt:lpstr>
      <vt:lpstr>When analyzing motion…</vt:lpstr>
      <vt:lpstr>Projectile Motion</vt:lpstr>
      <vt:lpstr>Add some air resistance:  True or False</vt:lpstr>
      <vt:lpstr>You turn left in that red car at a constant speed.  The horizontal force from the seat on you…</vt:lpstr>
      <vt:lpstr>PowerPoint Presentation</vt:lpstr>
      <vt:lpstr>Hammer throw</vt:lpstr>
      <vt:lpstr>The acceleration of the fly will be</vt:lpstr>
      <vt:lpstr>When analyzing motion…</vt:lpstr>
      <vt:lpstr>A moose is chained to a log…</vt:lpstr>
      <vt:lpstr>What would you know… about… pressure?!</vt:lpstr>
      <vt:lpstr>Hydraulics (bounded fluid)</vt:lpstr>
      <vt:lpstr>How much water does an aircraft carrier displace?</vt:lpstr>
      <vt:lpstr>2 ways to say something floats above the surface of a fluid</vt:lpstr>
      <vt:lpstr>Extra point: true or false</vt:lpstr>
    </vt:vector>
  </TitlesOfParts>
  <Company>BYU Physics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Ware</dc:creator>
  <cp:lastModifiedBy>Windows User</cp:lastModifiedBy>
  <cp:revision>112</cp:revision>
  <dcterms:created xsi:type="dcterms:W3CDTF">2005-01-11T04:20:06Z</dcterms:created>
  <dcterms:modified xsi:type="dcterms:W3CDTF">2012-01-21T20:06:45Z</dcterms:modified>
</cp:coreProperties>
</file>