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</p:sldMasterIdLst>
  <p:notesMasterIdLst>
    <p:notesMasterId r:id="rId34"/>
  </p:notesMasterIdLst>
  <p:handoutMasterIdLst>
    <p:handoutMasterId r:id="rId35"/>
  </p:handoutMasterIdLst>
  <p:sldIdLst>
    <p:sldId id="338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9" r:id="rId21"/>
    <p:sldId id="303" r:id="rId22"/>
    <p:sldId id="283" r:id="rId23"/>
    <p:sldId id="285" r:id="rId24"/>
    <p:sldId id="293" r:id="rId25"/>
    <p:sldId id="286" r:id="rId26"/>
    <p:sldId id="280" r:id="rId27"/>
    <p:sldId id="297" r:id="rId28"/>
    <p:sldId id="298" r:id="rId29"/>
    <p:sldId id="284" r:id="rId30"/>
    <p:sldId id="299" r:id="rId31"/>
    <p:sldId id="313" r:id="rId32"/>
    <p:sldId id="335" r:id="rId3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99FF"/>
    <a:srgbClr val="990099"/>
    <a:srgbClr val="FFFFCC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649" autoAdjust="0"/>
    <p:restoredTop sz="84205" autoAdjust="0"/>
  </p:normalViewPr>
  <p:slideViewPr>
    <p:cSldViewPr>
      <p:cViewPr varScale="1">
        <p:scale>
          <a:sx n="60" d="100"/>
          <a:sy n="60" d="100"/>
        </p:scale>
        <p:origin x="-90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53A23F42-1105-4553-94E5-3C95E715F0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01A4B9C7-DD1E-4044-823C-AC6C40F0E91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1A1-3202-4EDC-83C5-6C1743596EF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1A1-3202-4EDC-83C5-6C1743596EF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1A1-3202-4EDC-83C5-6C1743596EF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1A1-3202-4EDC-83C5-6C1743596EF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0D2E92-8B28-4121-A3A0-D87D4D71D068}" type="slidenum">
              <a:rPr lang="en-US">
                <a:latin typeface="Arial" pitchFamily="34" charset="0"/>
              </a:rPr>
              <a:pPr/>
              <a:t>13</a:t>
            </a:fld>
            <a:endParaRPr lang="en-US">
              <a:latin typeface="Arial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1A1-3202-4EDC-83C5-6C1743596EF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1A1-3202-4EDC-83C5-6C1743596EF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1A1-3202-4EDC-83C5-6C1743596EF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1A1-3202-4EDC-83C5-6C1743596EF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1A1-3202-4EDC-83C5-6C1743596EF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5F7110-6176-4446-94D0-C7E888CDBE2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1A1-3202-4EDC-83C5-6C1743596EF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</a:t>
            </a:r>
            <a:r>
              <a:rPr lang="en-US" baseline="0" dirty="0" smtClean="0"/>
              <a:t> 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B9C7-DD1E-4044-823C-AC6C40F0E91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B9C7-DD1E-4044-823C-AC6C40F0E91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B9C7-DD1E-4044-823C-AC6C40F0E91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B9C7-DD1E-4044-823C-AC6C40F0E91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B9C7-DD1E-4044-823C-AC6C40F0E91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B9C7-DD1E-4044-823C-AC6C40F0E91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B9C7-DD1E-4044-823C-AC6C40F0E91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B9C7-DD1E-4044-823C-AC6C40F0E91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B9C7-DD1E-4044-823C-AC6C40F0E91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B9C7-DD1E-4044-823C-AC6C40F0E91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1A1-3202-4EDC-83C5-6C1743596EF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B9C7-DD1E-4044-823C-AC6C40F0E91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5F7110-6176-4446-94D0-C7E888CDBE2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1A1-3202-4EDC-83C5-6C1743596EF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1A1-3202-4EDC-83C5-6C1743596EF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1A1-3202-4EDC-83C5-6C1743596EF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1A1-3202-4EDC-83C5-6C1743596EF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1A1-3202-4EDC-83C5-6C1743596EF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41A1-3202-4EDC-83C5-6C1743596EF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5052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fld id="{8331DE53-E5ED-4564-B76A-00F6459B5E6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52B6F-33E0-4537-BB2B-770B0924906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0"/>
            <a:ext cx="224790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0"/>
            <a:ext cx="659130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0740C-C59F-4073-A560-D1FAC96BB2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6A5EA-3061-464F-B7E9-C28DBEBB4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16BEA-B8E7-46D7-BFDE-B61D01E8A6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EEC13-7BC8-4134-A611-0EE529878C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25944-EE2E-4EDE-B9DE-522E8A1037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A37C05-E664-4C41-A075-7919792DEB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9AD18-E0E7-4594-AFDE-A29D6CA92E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5B1875-3DB6-4884-8E51-0FCDA88ADE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A8995-FE75-4C9F-B44C-20AC7F143D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703C4-4BE4-42AE-BC00-3630AFA533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42DEA-D1B9-4223-B75F-AC3212D3C9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DD564-C450-40E3-9DA7-37B8E8A445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292CB-13B1-4E74-8AF7-182405B544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AC6FA-5108-45FA-BD95-462178CE89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BED6B-666C-4364-AB98-59995AA0A8F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00BD9-9902-465F-B852-09F5F96429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48580-57B0-4705-B539-862B559110E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81FEA-73D7-4406-B1A3-5BCE6F7DF93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678C2-B36C-4A7A-92B7-BE280362C08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5DF9E-9835-49BE-BDF7-D298A85B680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771BB-58D9-46C1-860B-492867D4D4A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0"/>
            <a:ext cx="899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77000"/>
            <a:ext cx="213360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A98C4B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477000"/>
            <a:ext cx="411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A98C4B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77000"/>
            <a:ext cx="2133600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A98C4B"/>
                </a:solidFill>
              </a:defRPr>
            </a:lvl1pPr>
          </a:lstStyle>
          <a:p>
            <a:fld id="{CBF19A2A-2851-4309-906D-F79E994BAA9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9639" name="Line 7"/>
          <p:cNvSpPr>
            <a:spLocks noChangeShapeType="1"/>
          </p:cNvSpPr>
          <p:nvPr userDrawn="1"/>
        </p:nvSpPr>
        <p:spPr bwMode="auto">
          <a:xfrm>
            <a:off x="228600" y="1295400"/>
            <a:ext cx="8686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75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00CC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66FF"/>
        </a:buClr>
        <a:buFont typeface="Wingdings" pitchFamily="2" charset="2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A98C4B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749A48F-F0AB-486F-92D0-02F7280DD01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/Image:OldMagneticCompass.jp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1676400"/>
            <a:ext cx="2133600" cy="5334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First Quiz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0" y="3429000"/>
            <a:ext cx="5453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Get out a piece of paper and something to write </a:t>
            </a:r>
            <a:r>
              <a:rPr lang="en-US" sz="2800" dirty="0" smtClean="0"/>
              <a:t>with please</a:t>
            </a:r>
            <a:endParaRPr lang="en-US" sz="2800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PQuestion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7467600" cy="1219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 which of the following cases is the car in accelerated motion?</a:t>
            </a:r>
          </a:p>
        </p:txBody>
      </p:sp>
      <p:pic>
        <p:nvPicPr>
          <p:cNvPr id="16387" name="Picture 6" descr="Fig2_04-acceler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752600"/>
            <a:ext cx="6934200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153400" y="2286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5638800" y="1371600"/>
            <a:ext cx="3276600" cy="1676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620000" cy="12192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What can you say to this horse to convince it that it can get his work done?</a:t>
            </a:r>
          </a:p>
        </p:txBody>
      </p:sp>
      <p:pic>
        <p:nvPicPr>
          <p:cNvPr id="30724" name="Picture 5" descr="horse%20&amp;%20c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667000"/>
            <a:ext cx="48768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7961040" y="22860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16002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dirty="0" smtClean="0"/>
              <a:t>“Every time I pull on the cart, it pulls back with equal force.  Therefore I cannot pull the cart.”</a:t>
            </a:r>
          </a:p>
        </p:txBody>
      </p:sp>
      <p:sp>
        <p:nvSpPr>
          <p:cNvPr id="7" name="Oval 6"/>
          <p:cNvSpPr/>
          <p:nvPr/>
        </p:nvSpPr>
        <p:spPr>
          <a:xfrm>
            <a:off x="5181600" y="3581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10200" y="2895600"/>
            <a:ext cx="762000" cy="609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What do the symbols in Newton’s 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Law equation stand for?</a:t>
            </a:r>
            <a:endParaRPr lang="en-US" sz="3200" dirty="0"/>
          </a:p>
        </p:txBody>
      </p:sp>
      <p:sp>
        <p:nvSpPr>
          <p:cNvPr id="47" name="Rectangle 46"/>
          <p:cNvSpPr/>
          <p:nvPr/>
        </p:nvSpPr>
        <p:spPr>
          <a:xfrm>
            <a:off x="7980148" y="228600"/>
            <a:ext cx="9158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11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/>
        </p:nvGraphicFramePr>
        <p:xfrm>
          <a:off x="2590800" y="3200400"/>
          <a:ext cx="3737429" cy="1308100"/>
        </p:xfrm>
        <a:graphic>
          <a:graphicData uri="http://schemas.openxmlformats.org/presentationml/2006/ole">
            <p:oleObj spid="_x0000_s120834" name="Equation" r:id="rId5" imgW="507780" imgH="177723" progId="Equation.3">
              <p:embed/>
            </p:oleObj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2514600" y="2362200"/>
            <a:ext cx="3849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Newton’s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Law equation</a:t>
            </a:r>
            <a:endParaRPr lang="en-US" sz="2400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1750"/>
            <a:ext cx="8153400" cy="132715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If I drop a book, how fast will it be going one second later?</a:t>
            </a:r>
          </a:p>
        </p:txBody>
      </p:sp>
      <p:sp>
        <p:nvSpPr>
          <p:cNvPr id="4" name="Rectangle 3"/>
          <p:cNvSpPr/>
          <p:nvPr/>
        </p:nvSpPr>
        <p:spPr>
          <a:xfrm>
            <a:off x="7961040" y="22860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12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600200"/>
            <a:ext cx="13716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own Arrow 7"/>
          <p:cNvSpPr/>
          <p:nvPr/>
        </p:nvSpPr>
        <p:spPr>
          <a:xfrm>
            <a:off x="4114800" y="2895600"/>
            <a:ext cx="381000" cy="2362200"/>
          </a:xfrm>
          <a:prstGeom prst="downArrow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800600" y="3276600"/>
          <a:ext cx="1140542" cy="1295400"/>
        </p:xfrm>
        <a:graphic>
          <a:graphicData uri="http://schemas.openxmlformats.org/presentationml/2006/ole">
            <p:oleObj spid="_x0000_s121858" name="Equation" r:id="rId5" imgW="368140" imgH="393529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62200" y="5638800"/>
            <a:ext cx="414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Please write answer in feet per second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077200" cy="1219200"/>
          </a:xfrm>
        </p:spPr>
        <p:txBody>
          <a:bodyPr/>
          <a:lstStyle/>
          <a:p>
            <a:r>
              <a:rPr lang="en-US" sz="3200" dirty="0" smtClean="0"/>
              <a:t>What is this baseball’s acceleration at the top of its flight?</a:t>
            </a:r>
            <a:endParaRPr lang="en-US" sz="3200" dirty="0"/>
          </a:p>
        </p:txBody>
      </p:sp>
      <p:pic>
        <p:nvPicPr>
          <p:cNvPr id="152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524000"/>
            <a:ext cx="1219200" cy="122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"/>
          <p:cNvSpPr/>
          <p:nvPr/>
        </p:nvSpPr>
        <p:spPr>
          <a:xfrm>
            <a:off x="1066800" y="2133600"/>
            <a:ext cx="7096125" cy="3997325"/>
          </a:xfrm>
          <a:custGeom>
            <a:avLst/>
            <a:gdLst>
              <a:gd name="connsiteX0" fmla="*/ 0 w 7096125"/>
              <a:gd name="connsiteY0" fmla="*/ 2473325 h 2511425"/>
              <a:gd name="connsiteX1" fmla="*/ 3400425 w 7096125"/>
              <a:gd name="connsiteY1" fmla="*/ 6350 h 2511425"/>
              <a:gd name="connsiteX2" fmla="*/ 7096125 w 7096125"/>
              <a:gd name="connsiteY2" fmla="*/ 2511425 h 251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96125" h="2511425">
                <a:moveTo>
                  <a:pt x="0" y="2473325"/>
                </a:moveTo>
                <a:cubicBezTo>
                  <a:pt x="1108869" y="1236662"/>
                  <a:pt x="2217738" y="0"/>
                  <a:pt x="3400425" y="6350"/>
                </a:cubicBezTo>
                <a:cubicBezTo>
                  <a:pt x="4583112" y="12700"/>
                  <a:pt x="5839618" y="1262062"/>
                  <a:pt x="7096125" y="2511425"/>
                </a:cubicBezTo>
              </a:path>
            </a:pathLst>
          </a:custGeom>
          <a:ln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61040" y="22860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13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7848600" cy="533400"/>
          </a:xfrm>
        </p:spPr>
        <p:txBody>
          <a:bodyPr/>
          <a:lstStyle/>
          <a:p>
            <a:r>
              <a:rPr lang="en-US" dirty="0" smtClean="0"/>
              <a:t>What direction is the moon accelerating?</a:t>
            </a:r>
            <a:endParaRPr lang="en-US" dirty="0"/>
          </a:p>
        </p:txBody>
      </p:sp>
      <p:sp>
        <p:nvSpPr>
          <p:cNvPr id="78852" name="Oval 4"/>
          <p:cNvSpPr>
            <a:spLocks noChangeArrowheads="1"/>
          </p:cNvSpPr>
          <p:nvPr/>
        </p:nvSpPr>
        <p:spPr bwMode="auto">
          <a:xfrm>
            <a:off x="2362200" y="2438400"/>
            <a:ext cx="4114800" cy="419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3" name="Line 5"/>
          <p:cNvSpPr>
            <a:spLocks noChangeShapeType="1"/>
          </p:cNvSpPr>
          <p:nvPr/>
        </p:nvSpPr>
        <p:spPr bwMode="auto">
          <a:xfrm>
            <a:off x="4419600" y="2438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54" name="Line 6"/>
          <p:cNvSpPr>
            <a:spLocks noChangeShapeType="1"/>
          </p:cNvSpPr>
          <p:nvPr/>
        </p:nvSpPr>
        <p:spPr bwMode="auto">
          <a:xfrm>
            <a:off x="4419600" y="2438400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8857" name="Line 9"/>
          <p:cNvSpPr>
            <a:spLocks noChangeShapeType="1"/>
          </p:cNvSpPr>
          <p:nvPr/>
        </p:nvSpPr>
        <p:spPr bwMode="auto">
          <a:xfrm>
            <a:off x="4419600" y="2438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3886200"/>
            <a:ext cx="1183768" cy="119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sp>
        <p:nvSpPr>
          <p:cNvPr id="12" name="Line 5"/>
          <p:cNvSpPr>
            <a:spLocks noChangeShapeType="1"/>
          </p:cNvSpPr>
          <p:nvPr/>
        </p:nvSpPr>
        <p:spPr bwMode="auto">
          <a:xfrm flipV="1">
            <a:off x="4419600" y="13716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H="1">
            <a:off x="3200400" y="2438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4" name="Picture 8" descr="new-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2209800"/>
            <a:ext cx="398463" cy="400050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2895600" y="182880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3962400" y="106680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5257800" y="182880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5334000" y="289560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3886200" y="304800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</a:t>
            </a:r>
            <a:endParaRPr lang="en-US" sz="3600" dirty="0"/>
          </a:p>
        </p:txBody>
      </p:sp>
      <p:sp>
        <p:nvSpPr>
          <p:cNvPr id="20" name="Rectangle 19"/>
          <p:cNvSpPr/>
          <p:nvPr/>
        </p:nvSpPr>
        <p:spPr>
          <a:xfrm>
            <a:off x="7961040" y="22860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14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0" name="Oval 32"/>
          <p:cNvSpPr>
            <a:spLocks noChangeArrowheads="1"/>
          </p:cNvSpPr>
          <p:nvPr/>
        </p:nvSpPr>
        <p:spPr bwMode="auto">
          <a:xfrm>
            <a:off x="8229600" y="4800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8305800" y="48006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m</a:t>
            </a:r>
          </a:p>
        </p:txBody>
      </p:sp>
      <p:sp>
        <p:nvSpPr>
          <p:cNvPr id="12316" name="Oval 28"/>
          <p:cNvSpPr>
            <a:spLocks noChangeArrowheads="1"/>
          </p:cNvSpPr>
          <p:nvPr/>
        </p:nvSpPr>
        <p:spPr bwMode="auto">
          <a:xfrm>
            <a:off x="4876800" y="4267200"/>
            <a:ext cx="1371600" cy="13716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5334000" y="4724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4373563" cy="3525838"/>
          </a:xfrm>
        </p:spPr>
        <p:txBody>
          <a:bodyPr/>
          <a:lstStyle/>
          <a:p>
            <a:pPr marL="571500" indent="-571500">
              <a:buFont typeface="Wingdings" pitchFamily="2" charset="2"/>
              <a:buAutoNum type="alphaUcPeriod"/>
            </a:pPr>
            <a:r>
              <a:rPr lang="en-US" sz="2500" dirty="0"/>
              <a:t>The force is four times </a:t>
            </a:r>
            <a:r>
              <a:rPr lang="en-US" sz="2500" dirty="0" smtClean="0"/>
              <a:t>larger</a:t>
            </a:r>
            <a:endParaRPr lang="en-US" sz="2500" dirty="0"/>
          </a:p>
          <a:p>
            <a:pPr marL="571500" indent="-571500">
              <a:buFont typeface="Wingdings" pitchFamily="2" charset="2"/>
              <a:buAutoNum type="alphaUcPeriod"/>
            </a:pPr>
            <a:r>
              <a:rPr lang="en-US" sz="2500" dirty="0"/>
              <a:t>The force is twice as much</a:t>
            </a:r>
          </a:p>
          <a:p>
            <a:pPr marL="571500" indent="-571500">
              <a:buFont typeface="Wingdings" pitchFamily="2" charset="2"/>
              <a:buAutoNum type="alphaUcPeriod"/>
            </a:pPr>
            <a:r>
              <a:rPr lang="en-US" sz="2500" dirty="0"/>
              <a:t>The force is half as much</a:t>
            </a:r>
          </a:p>
          <a:p>
            <a:pPr marL="571500" indent="-571500">
              <a:buFont typeface="Wingdings" pitchFamily="2" charset="2"/>
              <a:buAutoNum type="alphaUcPeriod"/>
            </a:pPr>
            <a:r>
              <a:rPr lang="en-US" sz="2500" dirty="0"/>
              <a:t>The force is one quarter as much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5562600" y="5867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8534400" y="5791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flipH="1">
            <a:off x="5562600" y="6019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7467600" y="6019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6858000" y="5791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Comic Sans MS" pitchFamily="66" charset="0"/>
              </a:rPr>
              <a:t>d</a:t>
            </a:r>
            <a:r>
              <a:rPr lang="en-US" sz="2400" baseline="-25000" dirty="0">
                <a:latin typeface="Comic Sans MS" pitchFamily="66" charset="0"/>
              </a:rPr>
              <a:t>2</a:t>
            </a:r>
          </a:p>
        </p:txBody>
      </p:sp>
      <p:sp>
        <p:nvSpPr>
          <p:cNvPr id="12298" name="Oval 10"/>
          <p:cNvSpPr>
            <a:spLocks noChangeArrowheads="1"/>
          </p:cNvSpPr>
          <p:nvPr/>
        </p:nvSpPr>
        <p:spPr bwMode="auto">
          <a:xfrm>
            <a:off x="4876800" y="2057400"/>
            <a:ext cx="1371600" cy="13716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5334000" y="2514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M</a:t>
            </a:r>
          </a:p>
        </p:txBody>
      </p:sp>
      <p:sp>
        <p:nvSpPr>
          <p:cNvPr id="12301" name="Oval 13"/>
          <p:cNvSpPr>
            <a:spLocks noChangeArrowheads="1"/>
          </p:cNvSpPr>
          <p:nvPr/>
        </p:nvSpPr>
        <p:spPr bwMode="auto">
          <a:xfrm>
            <a:off x="6781800" y="25908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6858000" y="2590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m</a:t>
            </a:r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>
            <a:off x="5562600" y="3581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7086600" y="3505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 flipH="1">
            <a:off x="5562600" y="3733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6705600" y="3733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6172200" y="3505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d</a:t>
            </a:r>
            <a:r>
              <a:rPr lang="en-US" sz="2400" baseline="-25000">
                <a:latin typeface="Comic Sans MS" pitchFamily="66" charset="0"/>
              </a:rPr>
              <a:t>1</a:t>
            </a:r>
          </a:p>
        </p:txBody>
      </p:sp>
      <p:graphicFrame>
        <p:nvGraphicFramePr>
          <p:cNvPr id="12314" name="Object 26"/>
          <p:cNvGraphicFramePr>
            <a:graphicFrameLocks noChangeAspect="1"/>
          </p:cNvGraphicFramePr>
          <p:nvPr/>
        </p:nvGraphicFramePr>
        <p:xfrm>
          <a:off x="1066800" y="5562600"/>
          <a:ext cx="1600200" cy="901700"/>
        </p:xfrm>
        <a:graphic>
          <a:graphicData uri="http://schemas.openxmlformats.org/presentationml/2006/ole">
            <p:oleObj spid="_x0000_s122882" name="Equation" r:id="rId5" imgW="698197" imgH="393529" progId="">
              <p:embed/>
            </p:oleObj>
          </a:graphicData>
        </a:graphic>
      </p:graphicFrame>
      <p:sp>
        <p:nvSpPr>
          <p:cNvPr id="12315" name="Rectangle 27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7848600" cy="1219200"/>
          </a:xfrm>
        </p:spPr>
        <p:txBody>
          <a:bodyPr/>
          <a:lstStyle/>
          <a:p>
            <a:r>
              <a:rPr lang="en-US" sz="3500" dirty="0"/>
              <a:t>If d</a:t>
            </a:r>
            <a:r>
              <a:rPr lang="en-US" sz="3500" baseline="-25000" dirty="0"/>
              <a:t>2</a:t>
            </a:r>
            <a:r>
              <a:rPr lang="en-US" sz="3500" dirty="0"/>
              <a:t> is twice as </a:t>
            </a:r>
            <a:r>
              <a:rPr lang="en-US" sz="3500" dirty="0" smtClean="0"/>
              <a:t>large </a:t>
            </a:r>
            <a:r>
              <a:rPr lang="en-US" sz="3500" dirty="0"/>
              <a:t>as d</a:t>
            </a:r>
            <a:r>
              <a:rPr lang="en-US" sz="3500" baseline="-25000" dirty="0"/>
              <a:t>1</a:t>
            </a:r>
            <a:r>
              <a:rPr lang="en-US" sz="3500" dirty="0"/>
              <a:t>, how is the force different for the d</a:t>
            </a:r>
            <a:r>
              <a:rPr lang="en-US" sz="3500" baseline="-25000" dirty="0"/>
              <a:t>2</a:t>
            </a:r>
            <a:r>
              <a:rPr lang="en-US" sz="3500" dirty="0"/>
              <a:t> case?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961040" y="22860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15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6" name="Oval 14"/>
          <p:cNvSpPr>
            <a:spLocks noChangeArrowheads="1"/>
          </p:cNvSpPr>
          <p:nvPr/>
        </p:nvSpPr>
        <p:spPr bwMode="auto">
          <a:xfrm>
            <a:off x="7239000" y="2133600"/>
            <a:ext cx="762000" cy="7620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7620000" cy="1219200"/>
          </a:xfrm>
        </p:spPr>
        <p:txBody>
          <a:bodyPr/>
          <a:lstStyle/>
          <a:p>
            <a:r>
              <a:rPr lang="en-US" sz="3200" dirty="0">
                <a:latin typeface="+mn-lt"/>
              </a:rPr>
              <a:t>If m</a:t>
            </a:r>
            <a:r>
              <a:rPr lang="en-US" sz="3200" baseline="-25000" dirty="0">
                <a:latin typeface="+mn-lt"/>
              </a:rPr>
              <a:t>2</a:t>
            </a:r>
            <a:r>
              <a:rPr lang="en-US" sz="3200" dirty="0">
                <a:latin typeface="+mn-lt"/>
              </a:rPr>
              <a:t> is twice as </a:t>
            </a:r>
            <a:r>
              <a:rPr lang="en-US" sz="3200" dirty="0" smtClean="0">
                <a:latin typeface="+mn-lt"/>
              </a:rPr>
              <a:t>small </a:t>
            </a:r>
            <a:r>
              <a:rPr lang="en-US" sz="3200" dirty="0">
                <a:latin typeface="+mn-lt"/>
              </a:rPr>
              <a:t>as m</a:t>
            </a:r>
            <a:r>
              <a:rPr lang="en-US" sz="3200" baseline="-25000" dirty="0">
                <a:latin typeface="+mn-lt"/>
              </a:rPr>
              <a:t>1</a:t>
            </a:r>
            <a:r>
              <a:rPr lang="en-US" sz="3200" dirty="0">
                <a:latin typeface="+mn-lt"/>
              </a:rPr>
              <a:t>, How is the force </a:t>
            </a:r>
            <a:r>
              <a:rPr lang="en-US" sz="3200" dirty="0" smtClean="0">
                <a:latin typeface="+mn-lt"/>
              </a:rPr>
              <a:t>different?</a:t>
            </a:r>
            <a:endParaRPr lang="en-US" sz="3200" dirty="0">
              <a:latin typeface="+mn-lt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3986213" cy="3144838"/>
          </a:xfrm>
        </p:spPr>
        <p:txBody>
          <a:bodyPr/>
          <a:lstStyle/>
          <a:p>
            <a:pPr marL="571500" indent="-571500">
              <a:lnSpc>
                <a:spcPct val="90000"/>
              </a:lnSpc>
              <a:buFont typeface="Wingdings" pitchFamily="2" charset="2"/>
              <a:buAutoNum type="alphaUcPeriod"/>
            </a:pPr>
            <a:r>
              <a:rPr lang="en-US" sz="2500"/>
              <a:t>The force is the same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lphaUcPeriod"/>
            </a:pPr>
            <a:r>
              <a:rPr lang="en-US" sz="2500"/>
              <a:t>The force is twice as much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lphaUcPeriod"/>
            </a:pPr>
            <a:r>
              <a:rPr lang="en-US" sz="2500"/>
              <a:t>The force is half as much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lphaUcPeriod"/>
            </a:pPr>
            <a:r>
              <a:rPr lang="en-US" sz="2500"/>
              <a:t>Need more information to tell</a:t>
            </a:r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5410200" y="1752600"/>
            <a:ext cx="1371600" cy="13716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867400" y="22098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M</a:t>
            </a:r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7391400" y="4419600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7391400" y="2209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Comic Sans MS" pitchFamily="66" charset="0"/>
              </a:rPr>
              <a:t>m</a:t>
            </a:r>
            <a:r>
              <a:rPr lang="en-US" sz="2400" baseline="-25000" dirty="0">
                <a:latin typeface="Comic Sans MS" pitchFamily="66" charset="0"/>
              </a:rPr>
              <a:t>1</a:t>
            </a:r>
          </a:p>
        </p:txBody>
      </p:sp>
      <p:sp>
        <p:nvSpPr>
          <p:cNvPr id="13323" name="Oval 11"/>
          <p:cNvSpPr>
            <a:spLocks noChangeArrowheads="1"/>
          </p:cNvSpPr>
          <p:nvPr/>
        </p:nvSpPr>
        <p:spPr bwMode="auto">
          <a:xfrm>
            <a:off x="5410200" y="3962400"/>
            <a:ext cx="1371600" cy="13716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5867400" y="44196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M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7391400" y="44196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m</a:t>
            </a:r>
            <a:r>
              <a:rPr lang="en-US" sz="2400" baseline="-25000">
                <a:latin typeface="Comic Sans MS" pitchFamily="66" charset="0"/>
              </a:rPr>
              <a:t>2</a:t>
            </a:r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6096000" y="3276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096000" y="3200400"/>
            <a:ext cx="1524000" cy="457200"/>
            <a:chOff x="3408" y="1728"/>
            <a:chExt cx="960" cy="288"/>
          </a:xfrm>
        </p:grpSpPr>
        <p:sp>
          <p:nvSpPr>
            <p:cNvPr id="13330" name="Line 18"/>
            <p:cNvSpPr>
              <a:spLocks noChangeShapeType="1"/>
            </p:cNvSpPr>
            <p:nvPr/>
          </p:nvSpPr>
          <p:spPr bwMode="auto">
            <a:xfrm>
              <a:off x="4368" y="172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Line 19"/>
            <p:cNvSpPr>
              <a:spLocks noChangeShapeType="1"/>
            </p:cNvSpPr>
            <p:nvPr/>
          </p:nvSpPr>
          <p:spPr bwMode="auto">
            <a:xfrm flipH="1">
              <a:off x="3408" y="18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Line 20"/>
            <p:cNvSpPr>
              <a:spLocks noChangeShapeType="1"/>
            </p:cNvSpPr>
            <p:nvPr/>
          </p:nvSpPr>
          <p:spPr bwMode="auto">
            <a:xfrm>
              <a:off x="4128" y="18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Text Box 21"/>
            <p:cNvSpPr txBox="1">
              <a:spLocks noChangeArrowheads="1"/>
            </p:cNvSpPr>
            <p:nvPr/>
          </p:nvSpPr>
          <p:spPr bwMode="auto">
            <a:xfrm>
              <a:off x="3792" y="172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Comic Sans MS" pitchFamily="66" charset="0"/>
                </a:rPr>
                <a:t>d</a:t>
              </a:r>
              <a:endParaRPr lang="en-US" sz="2400" baseline="-25000">
                <a:latin typeface="Comic Sans MS" pitchFamily="66" charset="0"/>
              </a:endParaRP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6096000" y="5410200"/>
            <a:ext cx="1524000" cy="457200"/>
            <a:chOff x="3408" y="1728"/>
            <a:chExt cx="960" cy="288"/>
          </a:xfrm>
        </p:grpSpPr>
        <p:sp>
          <p:nvSpPr>
            <p:cNvPr id="13335" name="Line 23"/>
            <p:cNvSpPr>
              <a:spLocks noChangeShapeType="1"/>
            </p:cNvSpPr>
            <p:nvPr/>
          </p:nvSpPr>
          <p:spPr bwMode="auto">
            <a:xfrm>
              <a:off x="4368" y="172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Line 24"/>
            <p:cNvSpPr>
              <a:spLocks noChangeShapeType="1"/>
            </p:cNvSpPr>
            <p:nvPr/>
          </p:nvSpPr>
          <p:spPr bwMode="auto">
            <a:xfrm flipH="1">
              <a:off x="3408" y="18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Line 25"/>
            <p:cNvSpPr>
              <a:spLocks noChangeShapeType="1"/>
            </p:cNvSpPr>
            <p:nvPr/>
          </p:nvSpPr>
          <p:spPr bwMode="auto">
            <a:xfrm>
              <a:off x="4128" y="18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Text Box 26"/>
            <p:cNvSpPr txBox="1">
              <a:spLocks noChangeArrowheads="1"/>
            </p:cNvSpPr>
            <p:nvPr/>
          </p:nvSpPr>
          <p:spPr bwMode="auto">
            <a:xfrm>
              <a:off x="3792" y="1728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latin typeface="Comic Sans MS" pitchFamily="66" charset="0"/>
                </a:rPr>
                <a:t>d</a:t>
              </a:r>
              <a:endParaRPr lang="en-US" sz="2400" baseline="-25000">
                <a:latin typeface="Comic Sans MS" pitchFamily="66" charset="0"/>
              </a:endParaRPr>
            </a:p>
          </p:txBody>
        </p:sp>
      </p:grpSp>
      <p:sp>
        <p:nvSpPr>
          <p:cNvPr id="13339" name="Line 27"/>
          <p:cNvSpPr>
            <a:spLocks noChangeShapeType="1"/>
          </p:cNvSpPr>
          <p:nvPr/>
        </p:nvSpPr>
        <p:spPr bwMode="auto">
          <a:xfrm>
            <a:off x="6096000" y="5486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3340" name="Object 28"/>
          <p:cNvGraphicFramePr>
            <a:graphicFrameLocks noChangeAspect="1"/>
          </p:cNvGraphicFramePr>
          <p:nvPr/>
        </p:nvGraphicFramePr>
        <p:xfrm>
          <a:off x="1828800" y="5334000"/>
          <a:ext cx="1600200" cy="901700"/>
        </p:xfrm>
        <a:graphic>
          <a:graphicData uri="http://schemas.openxmlformats.org/presentationml/2006/ole">
            <p:oleObj spid="_x0000_s123906" name="Equation" r:id="rId5" imgW="698197" imgH="393529" progId="">
              <p:embed/>
            </p:oleObj>
          </a:graphicData>
        </a:graphic>
      </p:graphicFrame>
      <p:sp>
        <p:nvSpPr>
          <p:cNvPr id="25" name="Rectangle 24"/>
          <p:cNvSpPr/>
          <p:nvPr/>
        </p:nvSpPr>
        <p:spPr>
          <a:xfrm>
            <a:off x="7961040" y="22860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16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7620000" cy="1219200"/>
          </a:xfrm>
        </p:spPr>
        <p:txBody>
          <a:bodyPr/>
          <a:lstStyle/>
          <a:p>
            <a:r>
              <a:rPr lang="en-US" sz="3200" dirty="0" smtClean="0">
                <a:latin typeface="+mn-lt"/>
              </a:rPr>
              <a:t>What is the equivalence principle?</a:t>
            </a:r>
            <a:endParaRPr lang="en-US" sz="3200" dirty="0"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961040" y="22860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17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173059" name="Object 3"/>
          <p:cNvGraphicFramePr>
            <a:graphicFrameLocks noChangeAspect="1"/>
          </p:cNvGraphicFramePr>
          <p:nvPr/>
        </p:nvGraphicFramePr>
        <p:xfrm>
          <a:off x="3276600" y="5715000"/>
          <a:ext cx="2414588" cy="901700"/>
        </p:xfrm>
        <a:graphic>
          <a:graphicData uri="http://schemas.openxmlformats.org/presentationml/2006/ole">
            <p:oleObj spid="_x0000_s124930" name="Equation" r:id="rId5" imgW="1054100" imgH="393700" progId="">
              <p:embed/>
            </p:oleObj>
          </a:graphicData>
        </a:graphic>
      </p:graphicFrame>
      <p:pic>
        <p:nvPicPr>
          <p:cNvPr id="17306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1371600"/>
            <a:ext cx="5867400" cy="432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153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Which 2 of these 4 fundamental forces do we deal with most in our lives?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7696200" cy="2895600"/>
          </a:xfrm>
        </p:spPr>
        <p:txBody>
          <a:bodyPr/>
          <a:lstStyle/>
          <a:p>
            <a:pPr marL="495300" indent="-495300" eaLnBrk="1" hangingPunct="1">
              <a:lnSpc>
                <a:spcPct val="90000"/>
              </a:lnSpc>
              <a:buNone/>
            </a:pPr>
            <a:endParaRPr lang="en-US" sz="2000" dirty="0" smtClean="0"/>
          </a:p>
          <a:p>
            <a:pPr marL="801688" lvl="1" indent="-457200" eaLnBrk="1" hangingPunct="1">
              <a:lnSpc>
                <a:spcPct val="90000"/>
              </a:lnSpc>
              <a:buFont typeface="+mj-lt"/>
              <a:buAutoNum type="alphaLcPeriod"/>
            </a:pPr>
            <a:r>
              <a:rPr lang="en-US" sz="2400" dirty="0" smtClean="0"/>
              <a:t>Nuclear Strong</a:t>
            </a:r>
          </a:p>
          <a:p>
            <a:pPr marL="801688" lvl="1" indent="-457200" eaLnBrk="1" hangingPunct="1">
              <a:lnSpc>
                <a:spcPct val="90000"/>
              </a:lnSpc>
              <a:buFont typeface="+mj-lt"/>
              <a:buAutoNum type="alphaLcPeriod"/>
            </a:pPr>
            <a:r>
              <a:rPr lang="en-US" sz="2400" dirty="0" smtClean="0"/>
              <a:t>Nuclear Weak</a:t>
            </a:r>
          </a:p>
          <a:p>
            <a:pPr marL="801688" lvl="1" indent="-457200" eaLnBrk="1" hangingPunct="1">
              <a:lnSpc>
                <a:spcPct val="90000"/>
              </a:lnSpc>
              <a:buFont typeface="+mj-lt"/>
              <a:buAutoNum type="alphaLcPeriod"/>
            </a:pPr>
            <a:r>
              <a:rPr lang="en-US" sz="2400" dirty="0" smtClean="0"/>
              <a:t>Electromagnetic</a:t>
            </a:r>
          </a:p>
          <a:p>
            <a:pPr marL="801688" lvl="1" indent="-457200" eaLnBrk="1" hangingPunct="1">
              <a:lnSpc>
                <a:spcPct val="90000"/>
              </a:lnSpc>
              <a:buFont typeface="+mj-lt"/>
              <a:buAutoNum type="alphaLcPeriod"/>
            </a:pPr>
            <a:r>
              <a:rPr lang="en-US" sz="2400" dirty="0" smtClean="0"/>
              <a:t>Gravity</a:t>
            </a:r>
          </a:p>
        </p:txBody>
      </p:sp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505200"/>
            <a:ext cx="4552950" cy="300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371600"/>
            <a:ext cx="2362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961040" y="22860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18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Misconception of the week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5240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 heavier objects fall faster than lighter ones?</a:t>
            </a: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2590800" y="2438400"/>
            <a:ext cx="1066800" cy="10668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5867400"/>
            <a:ext cx="8458200" cy="6096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648200" y="2438400"/>
            <a:ext cx="1066800" cy="10668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895600" y="25908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953000" y="25908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85801" y="3657600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sz="2400" dirty="0" smtClean="0"/>
              <a:t>No, lighter objects fall faster because they accelerate quicker.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2400" dirty="0" smtClean="0"/>
              <a:t>Yes, </a:t>
            </a:r>
            <a:r>
              <a:rPr lang="en-US" sz="2400" dirty="0" smtClean="0"/>
              <a:t>the heavier one </a:t>
            </a:r>
            <a:r>
              <a:rPr lang="en-US" sz="2400" dirty="0" smtClean="0"/>
              <a:t>has a greater force of gravity on it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 marL="342900" indent="-342900">
              <a:buFont typeface="+mj-lt"/>
              <a:buAutoNum type="alphaLcPeriod"/>
            </a:pPr>
            <a:r>
              <a:rPr lang="en-US" sz="2400" dirty="0" smtClean="0"/>
              <a:t>No, they have the same accelerations.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2400" dirty="0" smtClean="0"/>
              <a:t>No, one of them is wooden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8153400" y="2286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 book is at rest on a table.  The  force paired with a book’s weight (via Newton’s third law) is:</a:t>
            </a:r>
          </a:p>
        </p:txBody>
      </p:sp>
      <p:sp>
        <p:nvSpPr>
          <p:cNvPr id="105476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057400" y="2057400"/>
            <a:ext cx="4114800" cy="3429000"/>
          </a:xfrm>
        </p:spPr>
        <p:txBody>
          <a:bodyPr/>
          <a:lstStyle/>
          <a:p>
            <a:pPr marL="571500" indent="-571500">
              <a:buFont typeface="Wingdings" pitchFamily="2" charset="2"/>
              <a:buAutoNum type="alphaUcPeriod"/>
            </a:pPr>
            <a:r>
              <a:rPr lang="en-US" sz="2100" dirty="0"/>
              <a:t>The force exerted by the table on the floor</a:t>
            </a:r>
            <a:endParaRPr lang="en-US" sz="2000" dirty="0"/>
          </a:p>
          <a:p>
            <a:pPr marL="571500" indent="-571500">
              <a:buFont typeface="Wingdings" pitchFamily="2" charset="2"/>
              <a:buAutoNum type="alphaUcPeriod"/>
            </a:pPr>
            <a:r>
              <a:rPr lang="en-US" sz="2000" dirty="0" smtClean="0"/>
              <a:t>The contact force of the table on the book </a:t>
            </a:r>
            <a:endParaRPr lang="en-US" sz="2000" dirty="0"/>
          </a:p>
          <a:p>
            <a:pPr marL="571500" indent="-571500">
              <a:buFont typeface="Wingdings" pitchFamily="2" charset="2"/>
              <a:buAutoNum type="alphaUcPeriod"/>
            </a:pPr>
            <a:r>
              <a:rPr lang="en-US" sz="2000" dirty="0" smtClean="0"/>
              <a:t>The force of gravity exerted by the book on the earth</a:t>
            </a:r>
            <a:endParaRPr lang="en-US" sz="1800" dirty="0" smtClean="0"/>
          </a:p>
          <a:p>
            <a:pPr marL="571500" indent="-571500">
              <a:buFont typeface="Wingdings" pitchFamily="2" charset="2"/>
              <a:buAutoNum type="alphaUcPeriod"/>
            </a:pPr>
            <a:r>
              <a:rPr lang="en-US" sz="2000" dirty="0" smtClean="0"/>
              <a:t>Cannot be determined without more information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7620000" y="152400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19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0"/>
            <a:ext cx="2133600" cy="1219200"/>
          </a:xfrm>
        </p:spPr>
        <p:txBody>
          <a:bodyPr/>
          <a:lstStyle/>
          <a:p>
            <a:r>
              <a:rPr lang="en-US" dirty="0" err="1" smtClean="0"/>
              <a:t>Elektron</a:t>
            </a:r>
            <a:endParaRPr lang="en-US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4876800" cy="49530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______ </a:t>
            </a:r>
            <a:r>
              <a:rPr lang="en-US" dirty="0"/>
              <a:t>noticed by at least </a:t>
            </a:r>
            <a:r>
              <a:rPr lang="en-US" dirty="0" smtClean="0"/>
              <a:t>_____that </a:t>
            </a:r>
            <a:r>
              <a:rPr lang="en-US" dirty="0"/>
              <a:t>amber rubbed with fur could attract things.</a:t>
            </a:r>
          </a:p>
        </p:txBody>
      </p:sp>
      <p:pic>
        <p:nvPicPr>
          <p:cNvPr id="84997" name="Picture 5" descr="Friction rod, rubber, 3/8&quot;x10&quot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3962400"/>
            <a:ext cx="809625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4998" name="Picture 6" descr="Friction pad, fur, about 4x5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886200"/>
            <a:ext cx="1771650" cy="1828800"/>
          </a:xfrm>
          <a:prstGeom prst="rect">
            <a:avLst/>
          </a:prstGeom>
          <a:noFill/>
        </p:spPr>
      </p:pic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5867400" y="6019800"/>
            <a:ext cx="2384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Comic Sans MS" pitchFamily="66" charset="0"/>
              </a:rPr>
              <a:t>(</a:t>
            </a:r>
            <a:r>
              <a:rPr lang="en-US" sz="1400" i="1">
                <a:latin typeface="Comic Sans MS" pitchFamily="66" charset="0"/>
              </a:rPr>
              <a:t>Elektron,</a:t>
            </a:r>
            <a:r>
              <a:rPr lang="en-US" sz="1400">
                <a:latin typeface="Comic Sans MS" pitchFamily="66" charset="0"/>
              </a:rPr>
              <a:t> amber in Greek)</a:t>
            </a:r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1676400"/>
            <a:ext cx="2832100" cy="418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7961040" y="22860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839200" cy="1219200"/>
          </a:xfrm>
        </p:spPr>
        <p:txBody>
          <a:bodyPr/>
          <a:lstStyle/>
          <a:p>
            <a:r>
              <a:rPr lang="en-US" sz="2800" dirty="0" smtClean="0"/>
              <a:t>What is this called and what does it do?</a:t>
            </a:r>
            <a:endParaRPr lang="en-US" sz="2800" dirty="0"/>
          </a:p>
        </p:txBody>
      </p:sp>
      <p:pic>
        <p:nvPicPr>
          <p:cNvPr id="87053" name="Picture 13" descr="Fig4_03_leyden_jar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438400"/>
            <a:ext cx="2303463" cy="292417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961040" y="22860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21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____________ showed </a:t>
            </a:r>
            <a:r>
              <a:rPr lang="en-US" dirty="0"/>
              <a:t>that </a:t>
            </a:r>
            <a:r>
              <a:rPr lang="en-US" dirty="0" smtClean="0"/>
              <a:t>Franklin’s </a:t>
            </a:r>
            <a:r>
              <a:rPr lang="en-US" dirty="0"/>
              <a:t>“fluid” model was not entirely correct.</a:t>
            </a:r>
          </a:p>
        </p:txBody>
      </p:sp>
      <p:pic>
        <p:nvPicPr>
          <p:cNvPr id="145409" name="Picture 1" descr="C:\Users\mw22.PHYSICS\Documents\Courses\PS100\PS100-IMAGES\Fig4_05_gas_discharge~04C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209800"/>
            <a:ext cx="3733800" cy="247675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772400" y="144780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22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Coulomb's law similar to Newton’s Law of Gravitation?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19400" y="2667000"/>
            <a:ext cx="119616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F=</a:t>
            </a:r>
            <a:endParaRPr lang="en-US" sz="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4800" y="2286000"/>
            <a:ext cx="1531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kQq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38600" y="2429470"/>
            <a:ext cx="17235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____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26886" y="335280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76701" y="3200400"/>
            <a:ext cx="4334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48600" y="137160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23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one is a source of Direct Current?</a:t>
            </a:r>
            <a:endParaRPr lang="en-US" dirty="0"/>
          </a:p>
        </p:txBody>
      </p:sp>
      <p:pic>
        <p:nvPicPr>
          <p:cNvPr id="81925" name="Picture 5" descr="4381460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667000"/>
            <a:ext cx="1828800" cy="2286000"/>
          </a:xfrm>
          <a:prstGeom prst="rect">
            <a:avLst/>
          </a:prstGeom>
          <a:noFill/>
        </p:spPr>
      </p:pic>
      <p:graphicFrame>
        <p:nvGraphicFramePr>
          <p:cNvPr id="81926" name="Object 6"/>
          <p:cNvGraphicFramePr>
            <a:graphicFrameLocks noChangeAspect="1"/>
          </p:cNvGraphicFramePr>
          <p:nvPr/>
        </p:nvGraphicFramePr>
        <p:xfrm>
          <a:off x="1219200" y="2895600"/>
          <a:ext cx="2133600" cy="1803400"/>
        </p:xfrm>
        <a:graphic>
          <a:graphicData uri="http://schemas.openxmlformats.org/presentationml/2006/ole">
            <p:oleObj spid="_x0000_s81926" name="PHOTO-PAINT" r:id="rId5" imgW="687220" imgH="580701" progId="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7924800" y="137160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24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0" y="1752600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29200" y="1600200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8991600" cy="838200"/>
          </a:xfrm>
        </p:spPr>
        <p:txBody>
          <a:bodyPr/>
          <a:lstStyle/>
          <a:p>
            <a:r>
              <a:rPr lang="en-US" dirty="0" smtClean="0"/>
              <a:t>Does a compass have a magnet in it?</a:t>
            </a:r>
            <a:endParaRPr lang="en-US" dirty="0"/>
          </a:p>
        </p:txBody>
      </p:sp>
      <p:pic>
        <p:nvPicPr>
          <p:cNvPr id="99335" name="Picture 7" descr="Old magnetic compas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981200"/>
            <a:ext cx="4038600" cy="3019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7961040" y="22860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25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direction would the right magnet spin when released, CW or CCW?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19200" y="3505200"/>
            <a:ext cx="1524000" cy="457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0" y="3505200"/>
            <a:ext cx="15240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989943">
            <a:off x="5030123" y="3046621"/>
            <a:ext cx="1524000" cy="457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941470">
            <a:off x="6328626" y="3877530"/>
            <a:ext cx="15240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400800" y="3581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62200" y="44958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Fixed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91200" y="518160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Spin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848600" y="137160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26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7848600" cy="1371600"/>
          </a:xfrm>
        </p:spPr>
        <p:txBody>
          <a:bodyPr/>
          <a:lstStyle/>
          <a:p>
            <a:r>
              <a:rPr lang="en-US" dirty="0" smtClean="0"/>
              <a:t>What happens to these two charges when they are released from rest?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961040" y="22860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27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1981200" y="1905000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91200" y="1905000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43600" y="1905000"/>
            <a:ext cx="588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9800" y="1819870"/>
            <a:ext cx="415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4038600"/>
            <a:ext cx="66511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3200" dirty="0" smtClean="0"/>
              <a:t>They move away from each other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3200" dirty="0" smtClean="0"/>
              <a:t>They move toward each other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3200" dirty="0" smtClean="0"/>
              <a:t>They stay where they are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or False</a:t>
            </a:r>
            <a:endParaRPr lang="en-US" dirty="0"/>
          </a:p>
        </p:txBody>
      </p:sp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447800"/>
            <a:ext cx="3687763" cy="2713038"/>
          </a:xfrm>
          <a:prstGeom prst="rect">
            <a:avLst/>
          </a:prstGeom>
          <a:noFill/>
        </p:spPr>
      </p:pic>
      <p:pic>
        <p:nvPicPr>
          <p:cNvPr id="10138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600200"/>
            <a:ext cx="3395663" cy="24701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62000" y="4419600"/>
            <a:ext cx="7471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magnet attracts anything that is metal.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7961040" y="22860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28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7086600" cy="5334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Which color represents the person walking fastest?</a:t>
            </a:r>
          </a:p>
        </p:txBody>
      </p:sp>
      <p:grpSp>
        <p:nvGrpSpPr>
          <p:cNvPr id="2" name="Group 7"/>
          <p:cNvGrpSpPr/>
          <p:nvPr/>
        </p:nvGrpSpPr>
        <p:grpSpPr>
          <a:xfrm>
            <a:off x="1676400" y="1828800"/>
            <a:ext cx="6629400" cy="4191000"/>
            <a:chOff x="1219200" y="1600200"/>
            <a:chExt cx="6629400" cy="4191000"/>
          </a:xfrm>
        </p:grpSpPr>
        <p:cxnSp>
          <p:nvCxnSpPr>
            <p:cNvPr id="4" name="Straight Connector 3"/>
            <p:cNvCxnSpPr/>
            <p:nvPr/>
          </p:nvCxnSpPr>
          <p:spPr>
            <a:xfrm rot="5400000">
              <a:off x="-876300" y="3695700"/>
              <a:ext cx="4191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0800000">
              <a:off x="1219200" y="5791200"/>
              <a:ext cx="6629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304800" y="19050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 of the room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55626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Front of the room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00200" y="6019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4:00:00 PM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62800" y="6096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4:00:05 PM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676400" y="1981200"/>
            <a:ext cx="6477000" cy="31242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676400" y="1981200"/>
            <a:ext cx="6477000" cy="4038600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4800" y="35814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Middle of the room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676400" y="1981200"/>
            <a:ext cx="6477000" cy="228600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8153400" y="2286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7696200" cy="1219200"/>
          </a:xfrm>
        </p:spPr>
        <p:txBody>
          <a:bodyPr/>
          <a:lstStyle/>
          <a:p>
            <a:r>
              <a:rPr lang="en-US" dirty="0" smtClean="0"/>
              <a:t>Which equation has the speed of light?</a:t>
            </a:r>
            <a:endParaRPr lang="en-US" dirty="0"/>
          </a:p>
        </p:txBody>
      </p:sp>
      <p:pic>
        <p:nvPicPr>
          <p:cNvPr id="119850" name="Picture 42" descr="d_82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524000"/>
            <a:ext cx="3500438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2" name="TextBox 41"/>
          <p:cNvSpPr txBox="1"/>
          <p:nvPr/>
        </p:nvSpPr>
        <p:spPr>
          <a:xfrm>
            <a:off x="1905000" y="5715000"/>
            <a:ext cx="5711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 Point Chance, who is the equation named after?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961040" y="22860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29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are the 6 Basic Assumptions of Science?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6172200" cy="3276600"/>
          </a:xfrm>
        </p:spPr>
        <p:txBody>
          <a:bodyPr/>
          <a:lstStyle/>
          <a:p>
            <a:pPr eaLnBrk="1" hangingPunct="1"/>
            <a:r>
              <a:rPr lang="en-US" dirty="0" smtClean="0"/>
              <a:t>E</a:t>
            </a:r>
          </a:p>
          <a:p>
            <a:pPr eaLnBrk="1" hangingPunct="1"/>
            <a:r>
              <a:rPr lang="en-US" dirty="0" smtClean="0"/>
              <a:t>C</a:t>
            </a:r>
          </a:p>
          <a:p>
            <a:pPr eaLnBrk="1" hangingPunct="1"/>
            <a:r>
              <a:rPr lang="en-US" dirty="0" smtClean="0"/>
              <a:t>P</a:t>
            </a:r>
          </a:p>
          <a:p>
            <a:pPr eaLnBrk="1" hangingPunct="1"/>
            <a:r>
              <a:rPr lang="en-US" dirty="0" smtClean="0"/>
              <a:t>T</a:t>
            </a:r>
          </a:p>
          <a:p>
            <a:pPr eaLnBrk="1" hangingPunct="1"/>
            <a:r>
              <a:rPr lang="en-US" dirty="0" smtClean="0"/>
              <a:t>N</a:t>
            </a:r>
          </a:p>
          <a:p>
            <a:pPr eaLnBrk="1" hangingPunct="1"/>
            <a:r>
              <a:rPr lang="en-US" dirty="0" smtClean="0"/>
              <a:t>O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72200" y="3124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Us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086600" y="4343400"/>
            <a:ext cx="1295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Little Green Men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362200"/>
            <a:ext cx="20764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961040" y="228600"/>
            <a:ext cx="95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30</a:t>
            </a:r>
            <a:endParaRPr lang="en-US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7543800" cy="12192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What is the difference in order of magnitude between these two numbers?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524000"/>
            <a:ext cx="6172200" cy="914400"/>
          </a:xfrm>
        </p:spPr>
        <p:txBody>
          <a:bodyPr/>
          <a:lstStyle/>
          <a:p>
            <a:pPr eaLnBrk="1" hangingPunct="1">
              <a:buNone/>
            </a:pPr>
            <a:r>
              <a:rPr lang="en-US" sz="3600" dirty="0" smtClean="0">
                <a:latin typeface="Comic Sans MS" pitchFamily="66" charset="0"/>
              </a:rPr>
              <a:t>1x10</a:t>
            </a:r>
            <a:r>
              <a:rPr lang="en-US" sz="3600" baseline="30000" dirty="0" smtClean="0">
                <a:latin typeface="Comic Sans MS" pitchFamily="66" charset="0"/>
              </a:rPr>
              <a:t>10</a:t>
            </a:r>
            <a:r>
              <a:rPr lang="en-US" sz="3600" dirty="0" smtClean="0">
                <a:latin typeface="Comic Sans MS" pitchFamily="66" charset="0"/>
              </a:rPr>
              <a:t>     </a:t>
            </a:r>
            <a:r>
              <a:rPr lang="en-US" sz="2400" dirty="0" smtClean="0">
                <a:latin typeface="Comic Sans MS" pitchFamily="66" charset="0"/>
              </a:rPr>
              <a:t>and</a:t>
            </a:r>
            <a:r>
              <a:rPr lang="en-US" sz="3600" dirty="0" smtClean="0">
                <a:latin typeface="Comic Sans MS" pitchFamily="66" charset="0"/>
              </a:rPr>
              <a:t>      1x10</a:t>
            </a:r>
            <a:r>
              <a:rPr lang="en-US" sz="3600" baseline="30000" dirty="0" smtClean="0">
                <a:latin typeface="Comic Sans MS" pitchFamily="66" charset="0"/>
              </a:rPr>
              <a:t>-11</a:t>
            </a:r>
            <a:endParaRPr lang="en-US" sz="3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810000" y="2971800"/>
            <a:ext cx="109196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sz="3200" dirty="0" smtClean="0"/>
              <a:t>0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3200" dirty="0" smtClean="0"/>
              <a:t>21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3200" dirty="0" smtClean="0"/>
              <a:t>10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3200" dirty="0" smtClean="0"/>
              <a:t>-1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3200" dirty="0" smtClean="0"/>
              <a:t>-11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82000" y="1524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7696200" cy="5334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Which two of the four fundamental  forces do we deal with most in our daily lives?</a:t>
            </a:r>
          </a:p>
        </p:txBody>
      </p:sp>
      <p:pic>
        <p:nvPicPr>
          <p:cNvPr id="12292" name="Picture 8" descr="http://www.rit.edu/~andpph/photofile-b/strobe-bouncingball-3620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828800"/>
            <a:ext cx="3819525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600200"/>
            <a:ext cx="28289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3657600"/>
            <a:ext cx="2133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434340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8153400" y="2286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286000"/>
            <a:ext cx="26479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7620000" cy="1066800"/>
          </a:xfrm>
        </p:spPr>
        <p:txBody>
          <a:bodyPr/>
          <a:lstStyle/>
          <a:p>
            <a:r>
              <a:rPr lang="en-US" sz="3200" dirty="0" smtClean="0"/>
              <a:t>A fly is flying at the same speed before and after a collision with a huge train.</a:t>
            </a:r>
            <a:endParaRPr lang="en-US" sz="3200" dirty="0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3124200" y="2590800"/>
            <a:ext cx="57417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>
            <a:off x="3429000" y="2971800"/>
            <a:ext cx="1752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153400" y="2286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7620000" y="2590800"/>
            <a:ext cx="57417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ight Arrow 12"/>
          <p:cNvSpPr/>
          <p:nvPr/>
        </p:nvSpPr>
        <p:spPr>
          <a:xfrm flipH="1">
            <a:off x="6248400" y="2971800"/>
            <a:ext cx="1676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14400" y="4572000"/>
            <a:ext cx="7243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If its speed never changes then why </a:t>
            </a:r>
            <a:r>
              <a:rPr lang="en-US" sz="3200" smtClean="0"/>
              <a:t>is the fly’s </a:t>
            </a:r>
            <a:r>
              <a:rPr lang="en-US" sz="3200" dirty="0" smtClean="0"/>
              <a:t>acceleration so big?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6629400" y="251460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86200" y="25146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876800" y="3581400"/>
            <a:ext cx="15520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 = </a:t>
            </a:r>
            <a:r>
              <a:rPr lang="en-US" b="1" dirty="0" smtClean="0">
                <a:solidFill>
                  <a:srgbClr val="33CC33"/>
                </a:solidFill>
              </a:rPr>
              <a:t>m</a:t>
            </a:r>
            <a:r>
              <a:rPr lang="en-US" sz="4400" b="1" dirty="0" smtClean="0">
                <a:solidFill>
                  <a:srgbClr val="33CC33"/>
                </a:solidFill>
              </a:rPr>
              <a:t>a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838200" y="2209800"/>
            <a:ext cx="8044800" cy="4076700"/>
          </a:xfrm>
          <a:custGeom>
            <a:avLst/>
            <a:gdLst>
              <a:gd name="connsiteX0" fmla="*/ 485775 w 8044800"/>
              <a:gd name="connsiteY0" fmla="*/ 781050 h 4076700"/>
              <a:gd name="connsiteX1" fmla="*/ 485775 w 8044800"/>
              <a:gd name="connsiteY1" fmla="*/ 781050 h 4076700"/>
              <a:gd name="connsiteX2" fmla="*/ 542925 w 8044800"/>
              <a:gd name="connsiteY2" fmla="*/ 647700 h 4076700"/>
              <a:gd name="connsiteX3" fmla="*/ 619125 w 8044800"/>
              <a:gd name="connsiteY3" fmla="*/ 571500 h 4076700"/>
              <a:gd name="connsiteX4" fmla="*/ 704850 w 8044800"/>
              <a:gd name="connsiteY4" fmla="*/ 476250 h 4076700"/>
              <a:gd name="connsiteX5" fmla="*/ 742950 w 8044800"/>
              <a:gd name="connsiteY5" fmla="*/ 428625 h 4076700"/>
              <a:gd name="connsiteX6" fmla="*/ 800100 w 8044800"/>
              <a:gd name="connsiteY6" fmla="*/ 390525 h 4076700"/>
              <a:gd name="connsiteX7" fmla="*/ 847725 w 8044800"/>
              <a:gd name="connsiteY7" fmla="*/ 352425 h 4076700"/>
              <a:gd name="connsiteX8" fmla="*/ 904875 w 8044800"/>
              <a:gd name="connsiteY8" fmla="*/ 314325 h 4076700"/>
              <a:gd name="connsiteX9" fmla="*/ 962025 w 8044800"/>
              <a:gd name="connsiteY9" fmla="*/ 247650 h 4076700"/>
              <a:gd name="connsiteX10" fmla="*/ 1228725 w 8044800"/>
              <a:gd name="connsiteY10" fmla="*/ 161925 h 4076700"/>
              <a:gd name="connsiteX11" fmla="*/ 1323975 w 8044800"/>
              <a:gd name="connsiteY11" fmla="*/ 114300 h 4076700"/>
              <a:gd name="connsiteX12" fmla="*/ 1390650 w 8044800"/>
              <a:gd name="connsiteY12" fmla="*/ 85725 h 4076700"/>
              <a:gd name="connsiteX13" fmla="*/ 1447800 w 8044800"/>
              <a:gd name="connsiteY13" fmla="*/ 66675 h 4076700"/>
              <a:gd name="connsiteX14" fmla="*/ 1495425 w 8044800"/>
              <a:gd name="connsiteY14" fmla="*/ 38100 h 4076700"/>
              <a:gd name="connsiteX15" fmla="*/ 1571625 w 8044800"/>
              <a:gd name="connsiteY15" fmla="*/ 19050 h 4076700"/>
              <a:gd name="connsiteX16" fmla="*/ 1638300 w 8044800"/>
              <a:gd name="connsiteY16" fmla="*/ 0 h 4076700"/>
              <a:gd name="connsiteX17" fmla="*/ 2790825 w 8044800"/>
              <a:gd name="connsiteY17" fmla="*/ 9525 h 4076700"/>
              <a:gd name="connsiteX18" fmla="*/ 2895600 w 8044800"/>
              <a:gd name="connsiteY18" fmla="*/ 19050 h 4076700"/>
              <a:gd name="connsiteX19" fmla="*/ 3019425 w 8044800"/>
              <a:gd name="connsiteY19" fmla="*/ 28575 h 4076700"/>
              <a:gd name="connsiteX20" fmla="*/ 3124200 w 8044800"/>
              <a:gd name="connsiteY20" fmla="*/ 47625 h 4076700"/>
              <a:gd name="connsiteX21" fmla="*/ 3228975 w 8044800"/>
              <a:gd name="connsiteY21" fmla="*/ 57150 h 4076700"/>
              <a:gd name="connsiteX22" fmla="*/ 3400425 w 8044800"/>
              <a:gd name="connsiteY22" fmla="*/ 76200 h 4076700"/>
              <a:gd name="connsiteX23" fmla="*/ 3476625 w 8044800"/>
              <a:gd name="connsiteY23" fmla="*/ 104775 h 4076700"/>
              <a:gd name="connsiteX24" fmla="*/ 3571875 w 8044800"/>
              <a:gd name="connsiteY24" fmla="*/ 123825 h 4076700"/>
              <a:gd name="connsiteX25" fmla="*/ 3695700 w 8044800"/>
              <a:gd name="connsiteY25" fmla="*/ 152400 h 4076700"/>
              <a:gd name="connsiteX26" fmla="*/ 3810000 w 8044800"/>
              <a:gd name="connsiteY26" fmla="*/ 200025 h 4076700"/>
              <a:gd name="connsiteX27" fmla="*/ 3876675 w 8044800"/>
              <a:gd name="connsiteY27" fmla="*/ 209550 h 4076700"/>
              <a:gd name="connsiteX28" fmla="*/ 4067175 w 8044800"/>
              <a:gd name="connsiteY28" fmla="*/ 266700 h 4076700"/>
              <a:gd name="connsiteX29" fmla="*/ 4152900 w 8044800"/>
              <a:gd name="connsiteY29" fmla="*/ 314325 h 4076700"/>
              <a:gd name="connsiteX30" fmla="*/ 4191000 w 8044800"/>
              <a:gd name="connsiteY30" fmla="*/ 361950 h 4076700"/>
              <a:gd name="connsiteX31" fmla="*/ 4248150 w 8044800"/>
              <a:gd name="connsiteY31" fmla="*/ 390525 h 4076700"/>
              <a:gd name="connsiteX32" fmla="*/ 4410075 w 8044800"/>
              <a:gd name="connsiteY32" fmla="*/ 419100 h 4076700"/>
              <a:gd name="connsiteX33" fmla="*/ 4533900 w 8044800"/>
              <a:gd name="connsiteY33" fmla="*/ 466725 h 4076700"/>
              <a:gd name="connsiteX34" fmla="*/ 4667250 w 8044800"/>
              <a:gd name="connsiteY34" fmla="*/ 523875 h 4076700"/>
              <a:gd name="connsiteX35" fmla="*/ 5124450 w 8044800"/>
              <a:gd name="connsiteY35" fmla="*/ 590550 h 4076700"/>
              <a:gd name="connsiteX36" fmla="*/ 5686425 w 8044800"/>
              <a:gd name="connsiteY36" fmla="*/ 676275 h 4076700"/>
              <a:gd name="connsiteX37" fmla="*/ 6334125 w 8044800"/>
              <a:gd name="connsiteY37" fmla="*/ 685800 h 4076700"/>
              <a:gd name="connsiteX38" fmla="*/ 6391275 w 8044800"/>
              <a:gd name="connsiteY38" fmla="*/ 714375 h 4076700"/>
              <a:gd name="connsiteX39" fmla="*/ 6457950 w 8044800"/>
              <a:gd name="connsiteY39" fmla="*/ 752475 h 4076700"/>
              <a:gd name="connsiteX40" fmla="*/ 6486525 w 8044800"/>
              <a:gd name="connsiteY40" fmla="*/ 781050 h 4076700"/>
              <a:gd name="connsiteX41" fmla="*/ 6553200 w 8044800"/>
              <a:gd name="connsiteY41" fmla="*/ 866775 h 4076700"/>
              <a:gd name="connsiteX42" fmla="*/ 6619875 w 8044800"/>
              <a:gd name="connsiteY42" fmla="*/ 952500 h 4076700"/>
              <a:gd name="connsiteX43" fmla="*/ 6677025 w 8044800"/>
              <a:gd name="connsiteY43" fmla="*/ 1066800 h 4076700"/>
              <a:gd name="connsiteX44" fmla="*/ 6734175 w 8044800"/>
              <a:gd name="connsiteY44" fmla="*/ 1152525 h 4076700"/>
              <a:gd name="connsiteX45" fmla="*/ 6743700 w 8044800"/>
              <a:gd name="connsiteY45" fmla="*/ 1181100 h 4076700"/>
              <a:gd name="connsiteX46" fmla="*/ 6791325 w 8044800"/>
              <a:gd name="connsiteY46" fmla="*/ 1228725 h 4076700"/>
              <a:gd name="connsiteX47" fmla="*/ 6867525 w 8044800"/>
              <a:gd name="connsiteY47" fmla="*/ 1323975 h 4076700"/>
              <a:gd name="connsiteX48" fmla="*/ 6896100 w 8044800"/>
              <a:gd name="connsiteY48" fmla="*/ 1362075 h 4076700"/>
              <a:gd name="connsiteX49" fmla="*/ 6924675 w 8044800"/>
              <a:gd name="connsiteY49" fmla="*/ 1409700 h 4076700"/>
              <a:gd name="connsiteX50" fmla="*/ 7000875 w 8044800"/>
              <a:gd name="connsiteY50" fmla="*/ 1514475 h 4076700"/>
              <a:gd name="connsiteX51" fmla="*/ 7019925 w 8044800"/>
              <a:gd name="connsiteY51" fmla="*/ 1552575 h 4076700"/>
              <a:gd name="connsiteX52" fmla="*/ 7038975 w 8044800"/>
              <a:gd name="connsiteY52" fmla="*/ 1609725 h 4076700"/>
              <a:gd name="connsiteX53" fmla="*/ 7115175 w 8044800"/>
              <a:gd name="connsiteY53" fmla="*/ 1762125 h 4076700"/>
              <a:gd name="connsiteX54" fmla="*/ 7277100 w 8044800"/>
              <a:gd name="connsiteY54" fmla="*/ 2019300 h 4076700"/>
              <a:gd name="connsiteX55" fmla="*/ 7391400 w 8044800"/>
              <a:gd name="connsiteY55" fmla="*/ 2162175 h 4076700"/>
              <a:gd name="connsiteX56" fmla="*/ 7429500 w 8044800"/>
              <a:gd name="connsiteY56" fmla="*/ 2219325 h 4076700"/>
              <a:gd name="connsiteX57" fmla="*/ 7515225 w 8044800"/>
              <a:gd name="connsiteY57" fmla="*/ 2305050 h 4076700"/>
              <a:gd name="connsiteX58" fmla="*/ 7543800 w 8044800"/>
              <a:gd name="connsiteY58" fmla="*/ 2371725 h 4076700"/>
              <a:gd name="connsiteX59" fmla="*/ 7620000 w 8044800"/>
              <a:gd name="connsiteY59" fmla="*/ 2486025 h 4076700"/>
              <a:gd name="connsiteX60" fmla="*/ 7658100 w 8044800"/>
              <a:gd name="connsiteY60" fmla="*/ 2562225 h 4076700"/>
              <a:gd name="connsiteX61" fmla="*/ 7724775 w 8044800"/>
              <a:gd name="connsiteY61" fmla="*/ 2657475 h 4076700"/>
              <a:gd name="connsiteX62" fmla="*/ 7753350 w 8044800"/>
              <a:gd name="connsiteY62" fmla="*/ 2724150 h 4076700"/>
              <a:gd name="connsiteX63" fmla="*/ 7829550 w 8044800"/>
              <a:gd name="connsiteY63" fmla="*/ 2800350 h 4076700"/>
              <a:gd name="connsiteX64" fmla="*/ 7867650 w 8044800"/>
              <a:gd name="connsiteY64" fmla="*/ 2847975 h 4076700"/>
              <a:gd name="connsiteX65" fmla="*/ 7915275 w 8044800"/>
              <a:gd name="connsiteY65" fmla="*/ 2895600 h 4076700"/>
              <a:gd name="connsiteX66" fmla="*/ 7953375 w 8044800"/>
              <a:gd name="connsiteY66" fmla="*/ 2971800 h 4076700"/>
              <a:gd name="connsiteX67" fmla="*/ 7981950 w 8044800"/>
              <a:gd name="connsiteY67" fmla="*/ 3019425 h 4076700"/>
              <a:gd name="connsiteX68" fmla="*/ 7991475 w 8044800"/>
              <a:gd name="connsiteY68" fmla="*/ 3152775 h 4076700"/>
              <a:gd name="connsiteX69" fmla="*/ 8001000 w 8044800"/>
              <a:gd name="connsiteY69" fmla="*/ 3352800 h 4076700"/>
              <a:gd name="connsiteX70" fmla="*/ 7953375 w 8044800"/>
              <a:gd name="connsiteY70" fmla="*/ 3448050 h 4076700"/>
              <a:gd name="connsiteX71" fmla="*/ 7915275 w 8044800"/>
              <a:gd name="connsiteY71" fmla="*/ 3495675 h 4076700"/>
              <a:gd name="connsiteX72" fmla="*/ 7829550 w 8044800"/>
              <a:gd name="connsiteY72" fmla="*/ 3619500 h 4076700"/>
              <a:gd name="connsiteX73" fmla="*/ 7800975 w 8044800"/>
              <a:gd name="connsiteY73" fmla="*/ 3676650 h 4076700"/>
              <a:gd name="connsiteX74" fmla="*/ 7715250 w 8044800"/>
              <a:gd name="connsiteY74" fmla="*/ 3762375 h 4076700"/>
              <a:gd name="connsiteX75" fmla="*/ 7648575 w 8044800"/>
              <a:gd name="connsiteY75" fmla="*/ 3800475 h 4076700"/>
              <a:gd name="connsiteX76" fmla="*/ 7505700 w 8044800"/>
              <a:gd name="connsiteY76" fmla="*/ 3867150 h 4076700"/>
              <a:gd name="connsiteX77" fmla="*/ 7439025 w 8044800"/>
              <a:gd name="connsiteY77" fmla="*/ 3886200 h 4076700"/>
              <a:gd name="connsiteX78" fmla="*/ 7334250 w 8044800"/>
              <a:gd name="connsiteY78" fmla="*/ 3924300 h 4076700"/>
              <a:gd name="connsiteX79" fmla="*/ 7191375 w 8044800"/>
              <a:gd name="connsiteY79" fmla="*/ 3952875 h 4076700"/>
              <a:gd name="connsiteX80" fmla="*/ 7124700 w 8044800"/>
              <a:gd name="connsiteY80" fmla="*/ 3981450 h 4076700"/>
              <a:gd name="connsiteX81" fmla="*/ 7000875 w 8044800"/>
              <a:gd name="connsiteY81" fmla="*/ 4000500 h 4076700"/>
              <a:gd name="connsiteX82" fmla="*/ 6448425 w 8044800"/>
              <a:gd name="connsiteY82" fmla="*/ 4029075 h 4076700"/>
              <a:gd name="connsiteX83" fmla="*/ 6315075 w 8044800"/>
              <a:gd name="connsiteY83" fmla="*/ 4048125 h 4076700"/>
              <a:gd name="connsiteX84" fmla="*/ 6210300 w 8044800"/>
              <a:gd name="connsiteY84" fmla="*/ 4067175 h 4076700"/>
              <a:gd name="connsiteX85" fmla="*/ 6048375 w 8044800"/>
              <a:gd name="connsiteY85" fmla="*/ 4076700 h 4076700"/>
              <a:gd name="connsiteX86" fmla="*/ 5524500 w 8044800"/>
              <a:gd name="connsiteY86" fmla="*/ 4067175 h 4076700"/>
              <a:gd name="connsiteX87" fmla="*/ 5286375 w 8044800"/>
              <a:gd name="connsiteY87" fmla="*/ 4048125 h 4076700"/>
              <a:gd name="connsiteX88" fmla="*/ 5191125 w 8044800"/>
              <a:gd name="connsiteY88" fmla="*/ 4019550 h 4076700"/>
              <a:gd name="connsiteX89" fmla="*/ 5105400 w 8044800"/>
              <a:gd name="connsiteY89" fmla="*/ 4010025 h 4076700"/>
              <a:gd name="connsiteX90" fmla="*/ 4905375 w 8044800"/>
              <a:gd name="connsiteY90" fmla="*/ 3990975 h 4076700"/>
              <a:gd name="connsiteX91" fmla="*/ 4800600 w 8044800"/>
              <a:gd name="connsiteY91" fmla="*/ 3971925 h 4076700"/>
              <a:gd name="connsiteX92" fmla="*/ 4695825 w 8044800"/>
              <a:gd name="connsiteY92" fmla="*/ 3962400 h 4076700"/>
              <a:gd name="connsiteX93" fmla="*/ 4600575 w 8044800"/>
              <a:gd name="connsiteY93" fmla="*/ 3952875 h 4076700"/>
              <a:gd name="connsiteX94" fmla="*/ 3495675 w 8044800"/>
              <a:gd name="connsiteY94" fmla="*/ 3971925 h 4076700"/>
              <a:gd name="connsiteX95" fmla="*/ 3429000 w 8044800"/>
              <a:gd name="connsiteY95" fmla="*/ 3990975 h 4076700"/>
              <a:gd name="connsiteX96" fmla="*/ 3305175 w 8044800"/>
              <a:gd name="connsiteY96" fmla="*/ 4019550 h 4076700"/>
              <a:gd name="connsiteX97" fmla="*/ 3162300 w 8044800"/>
              <a:gd name="connsiteY97" fmla="*/ 4038600 h 4076700"/>
              <a:gd name="connsiteX98" fmla="*/ 2952750 w 8044800"/>
              <a:gd name="connsiteY98" fmla="*/ 4067175 h 4076700"/>
              <a:gd name="connsiteX99" fmla="*/ 1885950 w 8044800"/>
              <a:gd name="connsiteY99" fmla="*/ 4048125 h 4076700"/>
              <a:gd name="connsiteX100" fmla="*/ 1704975 w 8044800"/>
              <a:gd name="connsiteY100" fmla="*/ 4010025 h 4076700"/>
              <a:gd name="connsiteX101" fmla="*/ 1533525 w 8044800"/>
              <a:gd name="connsiteY101" fmla="*/ 3990975 h 4076700"/>
              <a:gd name="connsiteX102" fmla="*/ 1362075 w 8044800"/>
              <a:gd name="connsiteY102" fmla="*/ 3962400 h 4076700"/>
              <a:gd name="connsiteX103" fmla="*/ 1285875 w 8044800"/>
              <a:gd name="connsiteY103" fmla="*/ 3952875 h 4076700"/>
              <a:gd name="connsiteX104" fmla="*/ 1123950 w 8044800"/>
              <a:gd name="connsiteY104" fmla="*/ 3905250 h 4076700"/>
              <a:gd name="connsiteX105" fmla="*/ 1076325 w 8044800"/>
              <a:gd name="connsiteY105" fmla="*/ 3886200 h 4076700"/>
              <a:gd name="connsiteX106" fmla="*/ 990600 w 8044800"/>
              <a:gd name="connsiteY106" fmla="*/ 3790950 h 4076700"/>
              <a:gd name="connsiteX107" fmla="*/ 914400 w 8044800"/>
              <a:gd name="connsiteY107" fmla="*/ 3771900 h 4076700"/>
              <a:gd name="connsiteX108" fmla="*/ 809625 w 8044800"/>
              <a:gd name="connsiteY108" fmla="*/ 3705225 h 4076700"/>
              <a:gd name="connsiteX109" fmla="*/ 790575 w 8044800"/>
              <a:gd name="connsiteY109" fmla="*/ 3676650 h 4076700"/>
              <a:gd name="connsiteX110" fmla="*/ 752475 w 8044800"/>
              <a:gd name="connsiteY110" fmla="*/ 3648075 h 4076700"/>
              <a:gd name="connsiteX111" fmla="*/ 647700 w 8044800"/>
              <a:gd name="connsiteY111" fmla="*/ 3533775 h 4076700"/>
              <a:gd name="connsiteX112" fmla="*/ 619125 w 8044800"/>
              <a:gd name="connsiteY112" fmla="*/ 3476625 h 4076700"/>
              <a:gd name="connsiteX113" fmla="*/ 571500 w 8044800"/>
              <a:gd name="connsiteY113" fmla="*/ 3429000 h 4076700"/>
              <a:gd name="connsiteX114" fmla="*/ 523875 w 8044800"/>
              <a:gd name="connsiteY114" fmla="*/ 3371850 h 4076700"/>
              <a:gd name="connsiteX115" fmla="*/ 495300 w 8044800"/>
              <a:gd name="connsiteY115" fmla="*/ 3324225 h 4076700"/>
              <a:gd name="connsiteX116" fmla="*/ 428625 w 8044800"/>
              <a:gd name="connsiteY116" fmla="*/ 3209925 h 4076700"/>
              <a:gd name="connsiteX117" fmla="*/ 352425 w 8044800"/>
              <a:gd name="connsiteY117" fmla="*/ 3076575 h 4076700"/>
              <a:gd name="connsiteX118" fmla="*/ 285750 w 8044800"/>
              <a:gd name="connsiteY118" fmla="*/ 2924175 h 4076700"/>
              <a:gd name="connsiteX119" fmla="*/ 257175 w 8044800"/>
              <a:gd name="connsiteY119" fmla="*/ 2857500 h 4076700"/>
              <a:gd name="connsiteX120" fmla="*/ 200025 w 8044800"/>
              <a:gd name="connsiteY120" fmla="*/ 2771775 h 4076700"/>
              <a:gd name="connsiteX121" fmla="*/ 142875 w 8044800"/>
              <a:gd name="connsiteY121" fmla="*/ 2638425 h 4076700"/>
              <a:gd name="connsiteX122" fmla="*/ 123825 w 8044800"/>
              <a:gd name="connsiteY122" fmla="*/ 2562225 h 4076700"/>
              <a:gd name="connsiteX123" fmla="*/ 95250 w 8044800"/>
              <a:gd name="connsiteY123" fmla="*/ 2505075 h 4076700"/>
              <a:gd name="connsiteX124" fmla="*/ 76200 w 8044800"/>
              <a:gd name="connsiteY124" fmla="*/ 2438400 h 4076700"/>
              <a:gd name="connsiteX125" fmla="*/ 47625 w 8044800"/>
              <a:gd name="connsiteY125" fmla="*/ 2381250 h 4076700"/>
              <a:gd name="connsiteX126" fmla="*/ 38100 w 8044800"/>
              <a:gd name="connsiteY126" fmla="*/ 2343150 h 4076700"/>
              <a:gd name="connsiteX127" fmla="*/ 28575 w 8044800"/>
              <a:gd name="connsiteY127" fmla="*/ 2314575 h 4076700"/>
              <a:gd name="connsiteX128" fmla="*/ 0 w 8044800"/>
              <a:gd name="connsiteY128" fmla="*/ 2181225 h 4076700"/>
              <a:gd name="connsiteX129" fmla="*/ 9525 w 8044800"/>
              <a:gd name="connsiteY129" fmla="*/ 1971675 h 4076700"/>
              <a:gd name="connsiteX130" fmla="*/ 19050 w 8044800"/>
              <a:gd name="connsiteY130" fmla="*/ 1943100 h 4076700"/>
              <a:gd name="connsiteX131" fmla="*/ 28575 w 8044800"/>
              <a:gd name="connsiteY131" fmla="*/ 1895475 h 4076700"/>
              <a:gd name="connsiteX132" fmla="*/ 57150 w 8044800"/>
              <a:gd name="connsiteY132" fmla="*/ 1847850 h 4076700"/>
              <a:gd name="connsiteX133" fmla="*/ 95250 w 8044800"/>
              <a:gd name="connsiteY133" fmla="*/ 1762125 h 4076700"/>
              <a:gd name="connsiteX134" fmla="*/ 114300 w 8044800"/>
              <a:gd name="connsiteY134" fmla="*/ 1704975 h 4076700"/>
              <a:gd name="connsiteX135" fmla="*/ 142875 w 8044800"/>
              <a:gd name="connsiteY135" fmla="*/ 1628775 h 4076700"/>
              <a:gd name="connsiteX136" fmla="*/ 180975 w 8044800"/>
              <a:gd name="connsiteY136" fmla="*/ 1476375 h 4076700"/>
              <a:gd name="connsiteX137" fmla="*/ 190500 w 8044800"/>
              <a:gd name="connsiteY137" fmla="*/ 1428750 h 4076700"/>
              <a:gd name="connsiteX138" fmla="*/ 200025 w 8044800"/>
              <a:gd name="connsiteY138" fmla="*/ 1371600 h 4076700"/>
              <a:gd name="connsiteX139" fmla="*/ 228600 w 8044800"/>
              <a:gd name="connsiteY139" fmla="*/ 1276350 h 4076700"/>
              <a:gd name="connsiteX140" fmla="*/ 238125 w 8044800"/>
              <a:gd name="connsiteY140" fmla="*/ 1209675 h 4076700"/>
              <a:gd name="connsiteX141" fmla="*/ 247650 w 8044800"/>
              <a:gd name="connsiteY141" fmla="*/ 1133475 h 4076700"/>
              <a:gd name="connsiteX142" fmla="*/ 257175 w 8044800"/>
              <a:gd name="connsiteY142" fmla="*/ 1104900 h 4076700"/>
              <a:gd name="connsiteX143" fmla="*/ 266700 w 8044800"/>
              <a:gd name="connsiteY143" fmla="*/ 981075 h 4076700"/>
              <a:gd name="connsiteX144" fmla="*/ 276225 w 8044800"/>
              <a:gd name="connsiteY144" fmla="*/ 933450 h 4076700"/>
              <a:gd name="connsiteX145" fmla="*/ 285750 w 8044800"/>
              <a:gd name="connsiteY145" fmla="*/ 895350 h 4076700"/>
              <a:gd name="connsiteX146" fmla="*/ 342900 w 8044800"/>
              <a:gd name="connsiteY146" fmla="*/ 876300 h 4076700"/>
              <a:gd name="connsiteX147" fmla="*/ 390525 w 8044800"/>
              <a:gd name="connsiteY147" fmla="*/ 866775 h 4076700"/>
              <a:gd name="connsiteX148" fmla="*/ 438150 w 8044800"/>
              <a:gd name="connsiteY148" fmla="*/ 847725 h 4076700"/>
              <a:gd name="connsiteX149" fmla="*/ 485775 w 8044800"/>
              <a:gd name="connsiteY149" fmla="*/ 781050 h 407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8044800" h="4076700">
                <a:moveTo>
                  <a:pt x="485775" y="781050"/>
                </a:moveTo>
                <a:lnTo>
                  <a:pt x="485775" y="781050"/>
                </a:lnTo>
                <a:cubicBezTo>
                  <a:pt x="504825" y="736600"/>
                  <a:pt x="516962" y="688500"/>
                  <a:pt x="542925" y="647700"/>
                </a:cubicBezTo>
                <a:cubicBezTo>
                  <a:pt x="562210" y="617395"/>
                  <a:pt x="596685" y="599550"/>
                  <a:pt x="619125" y="571500"/>
                </a:cubicBezTo>
                <a:cubicBezTo>
                  <a:pt x="716165" y="450200"/>
                  <a:pt x="593249" y="600251"/>
                  <a:pt x="704850" y="476250"/>
                </a:cubicBezTo>
                <a:cubicBezTo>
                  <a:pt x="718450" y="461139"/>
                  <a:pt x="727839" y="442225"/>
                  <a:pt x="742950" y="428625"/>
                </a:cubicBezTo>
                <a:cubicBezTo>
                  <a:pt x="759968" y="413309"/>
                  <a:pt x="781584" y="403991"/>
                  <a:pt x="800100" y="390525"/>
                </a:cubicBezTo>
                <a:cubicBezTo>
                  <a:pt x="816542" y="378568"/>
                  <a:pt x="831283" y="364382"/>
                  <a:pt x="847725" y="352425"/>
                </a:cubicBezTo>
                <a:cubicBezTo>
                  <a:pt x="866241" y="338959"/>
                  <a:pt x="887998" y="329796"/>
                  <a:pt x="904875" y="314325"/>
                </a:cubicBezTo>
                <a:cubicBezTo>
                  <a:pt x="926453" y="294545"/>
                  <a:pt x="936542" y="262054"/>
                  <a:pt x="962025" y="247650"/>
                </a:cubicBezTo>
                <a:cubicBezTo>
                  <a:pt x="1080802" y="180515"/>
                  <a:pt x="1117608" y="204255"/>
                  <a:pt x="1228725" y="161925"/>
                </a:cubicBezTo>
                <a:cubicBezTo>
                  <a:pt x="1261897" y="149288"/>
                  <a:pt x="1291856" y="129415"/>
                  <a:pt x="1323975" y="114300"/>
                </a:cubicBezTo>
                <a:cubicBezTo>
                  <a:pt x="1345854" y="104004"/>
                  <a:pt x="1368082" y="94405"/>
                  <a:pt x="1390650" y="85725"/>
                </a:cubicBezTo>
                <a:cubicBezTo>
                  <a:pt x="1409392" y="78517"/>
                  <a:pt x="1429519" y="74984"/>
                  <a:pt x="1447800" y="66675"/>
                </a:cubicBezTo>
                <a:cubicBezTo>
                  <a:pt x="1464654" y="59014"/>
                  <a:pt x="1478146" y="44746"/>
                  <a:pt x="1495425" y="38100"/>
                </a:cubicBezTo>
                <a:cubicBezTo>
                  <a:pt x="1519862" y="28701"/>
                  <a:pt x="1546787" y="27329"/>
                  <a:pt x="1571625" y="19050"/>
                </a:cubicBezTo>
                <a:cubicBezTo>
                  <a:pt x="1612619" y="5385"/>
                  <a:pt x="1590460" y="11960"/>
                  <a:pt x="1638300" y="0"/>
                </a:cubicBezTo>
                <a:lnTo>
                  <a:pt x="2790825" y="9525"/>
                </a:lnTo>
                <a:cubicBezTo>
                  <a:pt x="2825890" y="10056"/>
                  <a:pt x="2860652" y="16138"/>
                  <a:pt x="2895600" y="19050"/>
                </a:cubicBezTo>
                <a:lnTo>
                  <a:pt x="3019425" y="28575"/>
                </a:lnTo>
                <a:cubicBezTo>
                  <a:pt x="3054350" y="34925"/>
                  <a:pt x="3089028" y="42829"/>
                  <a:pt x="3124200" y="47625"/>
                </a:cubicBezTo>
                <a:cubicBezTo>
                  <a:pt x="3158947" y="52363"/>
                  <a:pt x="3194064" y="53825"/>
                  <a:pt x="3228975" y="57150"/>
                </a:cubicBezTo>
                <a:cubicBezTo>
                  <a:pt x="3330380" y="66808"/>
                  <a:pt x="3308058" y="64654"/>
                  <a:pt x="3400425" y="76200"/>
                </a:cubicBezTo>
                <a:cubicBezTo>
                  <a:pt x="3425825" y="85725"/>
                  <a:pt x="3450487" y="97515"/>
                  <a:pt x="3476625" y="104775"/>
                </a:cubicBezTo>
                <a:cubicBezTo>
                  <a:pt x="3507823" y="113441"/>
                  <a:pt x="3540235" y="116947"/>
                  <a:pt x="3571875" y="123825"/>
                </a:cubicBezTo>
                <a:cubicBezTo>
                  <a:pt x="3613268" y="132823"/>
                  <a:pt x="3654425" y="142875"/>
                  <a:pt x="3695700" y="152400"/>
                </a:cubicBezTo>
                <a:cubicBezTo>
                  <a:pt x="3736314" y="172707"/>
                  <a:pt x="3762056" y="187240"/>
                  <a:pt x="3810000" y="200025"/>
                </a:cubicBezTo>
                <a:cubicBezTo>
                  <a:pt x="3831693" y="205810"/>
                  <a:pt x="3854530" y="205859"/>
                  <a:pt x="3876675" y="209550"/>
                </a:cubicBezTo>
                <a:cubicBezTo>
                  <a:pt x="3938327" y="219825"/>
                  <a:pt x="4018091" y="242158"/>
                  <a:pt x="4067175" y="266700"/>
                </a:cubicBezTo>
                <a:cubicBezTo>
                  <a:pt x="4077140" y="271683"/>
                  <a:pt x="4137468" y="298893"/>
                  <a:pt x="4152900" y="314325"/>
                </a:cubicBezTo>
                <a:cubicBezTo>
                  <a:pt x="4167275" y="328700"/>
                  <a:pt x="4175125" y="349250"/>
                  <a:pt x="4191000" y="361950"/>
                </a:cubicBezTo>
                <a:cubicBezTo>
                  <a:pt x="4207631" y="375255"/>
                  <a:pt x="4227541" y="385149"/>
                  <a:pt x="4248150" y="390525"/>
                </a:cubicBezTo>
                <a:cubicBezTo>
                  <a:pt x="4301184" y="404360"/>
                  <a:pt x="4410075" y="419100"/>
                  <a:pt x="4410075" y="419100"/>
                </a:cubicBezTo>
                <a:cubicBezTo>
                  <a:pt x="4451350" y="434975"/>
                  <a:pt x="4492946" y="450040"/>
                  <a:pt x="4533900" y="466725"/>
                </a:cubicBezTo>
                <a:cubicBezTo>
                  <a:pt x="4578686" y="484971"/>
                  <a:pt x="4619919" y="513951"/>
                  <a:pt x="4667250" y="523875"/>
                </a:cubicBezTo>
                <a:cubicBezTo>
                  <a:pt x="4817984" y="555481"/>
                  <a:pt x="4972986" y="562649"/>
                  <a:pt x="5124450" y="590550"/>
                </a:cubicBezTo>
                <a:cubicBezTo>
                  <a:pt x="5311025" y="624919"/>
                  <a:pt x="5495979" y="669855"/>
                  <a:pt x="5686425" y="676275"/>
                </a:cubicBezTo>
                <a:cubicBezTo>
                  <a:pt x="5902226" y="683549"/>
                  <a:pt x="6118225" y="682625"/>
                  <a:pt x="6334125" y="685800"/>
                </a:cubicBezTo>
                <a:cubicBezTo>
                  <a:pt x="6353175" y="695325"/>
                  <a:pt x="6373012" y="703417"/>
                  <a:pt x="6391275" y="714375"/>
                </a:cubicBezTo>
                <a:cubicBezTo>
                  <a:pt x="6463357" y="757624"/>
                  <a:pt x="6397903" y="732459"/>
                  <a:pt x="6457950" y="752475"/>
                </a:cubicBezTo>
                <a:cubicBezTo>
                  <a:pt x="6467475" y="762000"/>
                  <a:pt x="6477901" y="770702"/>
                  <a:pt x="6486525" y="781050"/>
                </a:cubicBezTo>
                <a:cubicBezTo>
                  <a:pt x="6509700" y="808860"/>
                  <a:pt x="6527602" y="841177"/>
                  <a:pt x="6553200" y="866775"/>
                </a:cubicBezTo>
                <a:cubicBezTo>
                  <a:pt x="6587910" y="901485"/>
                  <a:pt x="6591392" y="901231"/>
                  <a:pt x="6619875" y="952500"/>
                </a:cubicBezTo>
                <a:cubicBezTo>
                  <a:pt x="6640562" y="989737"/>
                  <a:pt x="6653396" y="1031357"/>
                  <a:pt x="6677025" y="1066800"/>
                </a:cubicBezTo>
                <a:cubicBezTo>
                  <a:pt x="6696075" y="1095375"/>
                  <a:pt x="6716871" y="1122860"/>
                  <a:pt x="6734175" y="1152525"/>
                </a:cubicBezTo>
                <a:cubicBezTo>
                  <a:pt x="6739234" y="1161198"/>
                  <a:pt x="6737676" y="1173068"/>
                  <a:pt x="6743700" y="1181100"/>
                </a:cubicBezTo>
                <a:cubicBezTo>
                  <a:pt x="6757170" y="1199061"/>
                  <a:pt x="6776621" y="1211759"/>
                  <a:pt x="6791325" y="1228725"/>
                </a:cubicBezTo>
                <a:cubicBezTo>
                  <a:pt x="6817954" y="1259451"/>
                  <a:pt x="6842404" y="1292003"/>
                  <a:pt x="6867525" y="1323975"/>
                </a:cubicBezTo>
                <a:cubicBezTo>
                  <a:pt x="6877333" y="1336458"/>
                  <a:pt x="6887932" y="1348462"/>
                  <a:pt x="6896100" y="1362075"/>
                </a:cubicBezTo>
                <a:cubicBezTo>
                  <a:pt x="6905625" y="1377950"/>
                  <a:pt x="6914187" y="1394444"/>
                  <a:pt x="6924675" y="1409700"/>
                </a:cubicBezTo>
                <a:cubicBezTo>
                  <a:pt x="6949140" y="1445286"/>
                  <a:pt x="6981562" y="1475849"/>
                  <a:pt x="7000875" y="1514475"/>
                </a:cubicBezTo>
                <a:cubicBezTo>
                  <a:pt x="7007225" y="1527175"/>
                  <a:pt x="7014652" y="1539392"/>
                  <a:pt x="7019925" y="1552575"/>
                </a:cubicBezTo>
                <a:cubicBezTo>
                  <a:pt x="7027383" y="1571219"/>
                  <a:pt x="7030666" y="1591444"/>
                  <a:pt x="7038975" y="1609725"/>
                </a:cubicBezTo>
                <a:cubicBezTo>
                  <a:pt x="7062477" y="1661430"/>
                  <a:pt x="7086378" y="1713170"/>
                  <a:pt x="7115175" y="1762125"/>
                </a:cubicBezTo>
                <a:cubicBezTo>
                  <a:pt x="7179002" y="1870631"/>
                  <a:pt x="7206123" y="1926484"/>
                  <a:pt x="7277100" y="2019300"/>
                </a:cubicBezTo>
                <a:cubicBezTo>
                  <a:pt x="7424045" y="2211459"/>
                  <a:pt x="7241702" y="1952598"/>
                  <a:pt x="7391400" y="2162175"/>
                </a:cubicBezTo>
                <a:cubicBezTo>
                  <a:pt x="7404708" y="2180806"/>
                  <a:pt x="7414505" y="2202023"/>
                  <a:pt x="7429500" y="2219325"/>
                </a:cubicBezTo>
                <a:cubicBezTo>
                  <a:pt x="7455966" y="2249863"/>
                  <a:pt x="7515225" y="2305050"/>
                  <a:pt x="7515225" y="2305050"/>
                </a:cubicBezTo>
                <a:cubicBezTo>
                  <a:pt x="7524750" y="2327275"/>
                  <a:pt x="7531685" y="2350799"/>
                  <a:pt x="7543800" y="2371725"/>
                </a:cubicBezTo>
                <a:cubicBezTo>
                  <a:pt x="7566743" y="2411353"/>
                  <a:pt x="7599522" y="2445069"/>
                  <a:pt x="7620000" y="2486025"/>
                </a:cubicBezTo>
                <a:cubicBezTo>
                  <a:pt x="7632700" y="2511425"/>
                  <a:pt x="7643292" y="2537993"/>
                  <a:pt x="7658100" y="2562225"/>
                </a:cubicBezTo>
                <a:cubicBezTo>
                  <a:pt x="7678309" y="2595295"/>
                  <a:pt x="7705125" y="2624070"/>
                  <a:pt x="7724775" y="2657475"/>
                </a:cubicBezTo>
                <a:cubicBezTo>
                  <a:pt x="7737035" y="2678317"/>
                  <a:pt x="7739051" y="2704651"/>
                  <a:pt x="7753350" y="2724150"/>
                </a:cubicBezTo>
                <a:cubicBezTo>
                  <a:pt x="7774592" y="2753117"/>
                  <a:pt x="7805185" y="2773955"/>
                  <a:pt x="7829550" y="2800350"/>
                </a:cubicBezTo>
                <a:cubicBezTo>
                  <a:pt x="7843339" y="2815288"/>
                  <a:pt x="7854050" y="2832864"/>
                  <a:pt x="7867650" y="2847975"/>
                </a:cubicBezTo>
                <a:cubicBezTo>
                  <a:pt x="7882669" y="2864662"/>
                  <a:pt x="7902496" y="2877141"/>
                  <a:pt x="7915275" y="2895600"/>
                </a:cubicBezTo>
                <a:cubicBezTo>
                  <a:pt x="7931439" y="2918949"/>
                  <a:pt x="7938764" y="2947449"/>
                  <a:pt x="7953375" y="2971800"/>
                </a:cubicBezTo>
                <a:lnTo>
                  <a:pt x="7981950" y="3019425"/>
                </a:lnTo>
                <a:cubicBezTo>
                  <a:pt x="7985125" y="3063875"/>
                  <a:pt x="7984864" y="3108705"/>
                  <a:pt x="7991475" y="3152775"/>
                </a:cubicBezTo>
                <a:cubicBezTo>
                  <a:pt x="8011761" y="3288016"/>
                  <a:pt x="8044800" y="3111901"/>
                  <a:pt x="8001000" y="3352800"/>
                </a:cubicBezTo>
                <a:cubicBezTo>
                  <a:pt x="7995802" y="3381386"/>
                  <a:pt x="7972635" y="3422370"/>
                  <a:pt x="7953375" y="3448050"/>
                </a:cubicBezTo>
                <a:cubicBezTo>
                  <a:pt x="7941177" y="3464314"/>
                  <a:pt x="7927178" y="3479194"/>
                  <a:pt x="7915275" y="3495675"/>
                </a:cubicBezTo>
                <a:cubicBezTo>
                  <a:pt x="7885883" y="3536372"/>
                  <a:pt x="7852001" y="3574599"/>
                  <a:pt x="7829550" y="3619500"/>
                </a:cubicBezTo>
                <a:cubicBezTo>
                  <a:pt x="7820025" y="3638550"/>
                  <a:pt x="7814280" y="3660019"/>
                  <a:pt x="7800975" y="3676650"/>
                </a:cubicBezTo>
                <a:cubicBezTo>
                  <a:pt x="7775730" y="3708206"/>
                  <a:pt x="7750337" y="3742325"/>
                  <a:pt x="7715250" y="3762375"/>
                </a:cubicBezTo>
                <a:cubicBezTo>
                  <a:pt x="7693025" y="3775075"/>
                  <a:pt x="7671113" y="3788339"/>
                  <a:pt x="7648575" y="3800475"/>
                </a:cubicBezTo>
                <a:cubicBezTo>
                  <a:pt x="7613922" y="3819135"/>
                  <a:pt x="7536796" y="3855489"/>
                  <a:pt x="7505700" y="3867150"/>
                </a:cubicBezTo>
                <a:cubicBezTo>
                  <a:pt x="7484057" y="3875266"/>
                  <a:pt x="7460953" y="3878891"/>
                  <a:pt x="7439025" y="3886200"/>
                </a:cubicBezTo>
                <a:cubicBezTo>
                  <a:pt x="7403770" y="3897952"/>
                  <a:pt x="7369687" y="3913109"/>
                  <a:pt x="7334250" y="3924300"/>
                </a:cubicBezTo>
                <a:cubicBezTo>
                  <a:pt x="7273545" y="3943470"/>
                  <a:pt x="7252005" y="3944214"/>
                  <a:pt x="7191375" y="3952875"/>
                </a:cubicBezTo>
                <a:cubicBezTo>
                  <a:pt x="7169150" y="3962400"/>
                  <a:pt x="7147424" y="3973187"/>
                  <a:pt x="7124700" y="3981450"/>
                </a:cubicBezTo>
                <a:cubicBezTo>
                  <a:pt x="7087847" y="3994851"/>
                  <a:pt x="7035612" y="3996332"/>
                  <a:pt x="7000875" y="4000500"/>
                </a:cubicBezTo>
                <a:cubicBezTo>
                  <a:pt x="6701315" y="4036447"/>
                  <a:pt x="6938221" y="4017413"/>
                  <a:pt x="6448425" y="4029075"/>
                </a:cubicBezTo>
                <a:cubicBezTo>
                  <a:pt x="6403975" y="4035425"/>
                  <a:pt x="6359252" y="4040093"/>
                  <a:pt x="6315075" y="4048125"/>
                </a:cubicBezTo>
                <a:cubicBezTo>
                  <a:pt x="6280150" y="4054475"/>
                  <a:pt x="6245596" y="4063393"/>
                  <a:pt x="6210300" y="4067175"/>
                </a:cubicBezTo>
                <a:cubicBezTo>
                  <a:pt x="6156539" y="4072935"/>
                  <a:pt x="6102350" y="4073525"/>
                  <a:pt x="6048375" y="4076700"/>
                </a:cubicBezTo>
                <a:lnTo>
                  <a:pt x="5524500" y="4067175"/>
                </a:lnTo>
                <a:cubicBezTo>
                  <a:pt x="5442967" y="4064845"/>
                  <a:pt x="5366827" y="4056170"/>
                  <a:pt x="5286375" y="4048125"/>
                </a:cubicBezTo>
                <a:cubicBezTo>
                  <a:pt x="5254625" y="4038600"/>
                  <a:pt x="5223562" y="4026379"/>
                  <a:pt x="5191125" y="4019550"/>
                </a:cubicBezTo>
                <a:cubicBezTo>
                  <a:pt x="5162991" y="4013627"/>
                  <a:pt x="5134008" y="4012886"/>
                  <a:pt x="5105400" y="4010025"/>
                </a:cubicBezTo>
                <a:lnTo>
                  <a:pt x="4905375" y="3990975"/>
                </a:lnTo>
                <a:cubicBezTo>
                  <a:pt x="4870234" y="3985955"/>
                  <a:pt x="4835772" y="3976721"/>
                  <a:pt x="4800600" y="3971925"/>
                </a:cubicBezTo>
                <a:cubicBezTo>
                  <a:pt x="4765853" y="3967187"/>
                  <a:pt x="4730736" y="3965725"/>
                  <a:pt x="4695825" y="3962400"/>
                </a:cubicBezTo>
                <a:lnTo>
                  <a:pt x="4600575" y="3952875"/>
                </a:lnTo>
                <a:lnTo>
                  <a:pt x="3495675" y="3971925"/>
                </a:lnTo>
                <a:cubicBezTo>
                  <a:pt x="3472573" y="3972676"/>
                  <a:pt x="3451334" y="3985019"/>
                  <a:pt x="3429000" y="3990975"/>
                </a:cubicBezTo>
                <a:cubicBezTo>
                  <a:pt x="3391925" y="4000862"/>
                  <a:pt x="3344569" y="4012984"/>
                  <a:pt x="3305175" y="4019550"/>
                </a:cubicBezTo>
                <a:cubicBezTo>
                  <a:pt x="3139027" y="4047241"/>
                  <a:pt x="3345301" y="4009705"/>
                  <a:pt x="3162300" y="4038600"/>
                </a:cubicBezTo>
                <a:cubicBezTo>
                  <a:pt x="2973279" y="4068445"/>
                  <a:pt x="3142019" y="4049969"/>
                  <a:pt x="2952750" y="4067175"/>
                </a:cubicBezTo>
                <a:lnTo>
                  <a:pt x="1885950" y="4048125"/>
                </a:lnTo>
                <a:cubicBezTo>
                  <a:pt x="1724025" y="4030133"/>
                  <a:pt x="1939666" y="4049140"/>
                  <a:pt x="1704975" y="4010025"/>
                </a:cubicBezTo>
                <a:cubicBezTo>
                  <a:pt x="1648256" y="4000572"/>
                  <a:pt x="1590449" y="3999107"/>
                  <a:pt x="1533525" y="3990975"/>
                </a:cubicBezTo>
                <a:cubicBezTo>
                  <a:pt x="1304062" y="3958195"/>
                  <a:pt x="1690767" y="4014299"/>
                  <a:pt x="1362075" y="3962400"/>
                </a:cubicBezTo>
                <a:cubicBezTo>
                  <a:pt x="1336791" y="3958408"/>
                  <a:pt x="1311034" y="3957592"/>
                  <a:pt x="1285875" y="3952875"/>
                </a:cubicBezTo>
                <a:cubicBezTo>
                  <a:pt x="1241610" y="3944575"/>
                  <a:pt x="1164156" y="3921332"/>
                  <a:pt x="1123950" y="3905250"/>
                </a:cubicBezTo>
                <a:lnTo>
                  <a:pt x="1076325" y="3886200"/>
                </a:lnTo>
                <a:cubicBezTo>
                  <a:pt x="1059970" y="3864393"/>
                  <a:pt x="1028407" y="3804698"/>
                  <a:pt x="990600" y="3790950"/>
                </a:cubicBezTo>
                <a:cubicBezTo>
                  <a:pt x="965995" y="3782003"/>
                  <a:pt x="914400" y="3771900"/>
                  <a:pt x="914400" y="3771900"/>
                </a:cubicBezTo>
                <a:cubicBezTo>
                  <a:pt x="891588" y="3758213"/>
                  <a:pt x="827214" y="3720615"/>
                  <a:pt x="809625" y="3705225"/>
                </a:cubicBezTo>
                <a:cubicBezTo>
                  <a:pt x="801010" y="3697687"/>
                  <a:pt x="798670" y="3684745"/>
                  <a:pt x="790575" y="3676650"/>
                </a:cubicBezTo>
                <a:cubicBezTo>
                  <a:pt x="779350" y="3665425"/>
                  <a:pt x="764340" y="3658622"/>
                  <a:pt x="752475" y="3648075"/>
                </a:cubicBezTo>
                <a:cubicBezTo>
                  <a:pt x="725335" y="3623951"/>
                  <a:pt x="665764" y="3559867"/>
                  <a:pt x="647700" y="3533775"/>
                </a:cubicBezTo>
                <a:cubicBezTo>
                  <a:pt x="635577" y="3516264"/>
                  <a:pt x="631652" y="3493850"/>
                  <a:pt x="619125" y="3476625"/>
                </a:cubicBezTo>
                <a:cubicBezTo>
                  <a:pt x="605920" y="3458468"/>
                  <a:pt x="586602" y="3445612"/>
                  <a:pt x="571500" y="3429000"/>
                </a:cubicBezTo>
                <a:cubicBezTo>
                  <a:pt x="554819" y="3410651"/>
                  <a:pt x="538460" y="3391905"/>
                  <a:pt x="523875" y="3371850"/>
                </a:cubicBezTo>
                <a:cubicBezTo>
                  <a:pt x="512986" y="3356878"/>
                  <a:pt x="505239" y="3339844"/>
                  <a:pt x="495300" y="3324225"/>
                </a:cubicBezTo>
                <a:cubicBezTo>
                  <a:pt x="400193" y="3174771"/>
                  <a:pt x="509480" y="3356934"/>
                  <a:pt x="428625" y="3209925"/>
                </a:cubicBezTo>
                <a:cubicBezTo>
                  <a:pt x="403953" y="3165067"/>
                  <a:pt x="372945" y="3123478"/>
                  <a:pt x="352425" y="3076575"/>
                </a:cubicBezTo>
                <a:lnTo>
                  <a:pt x="285750" y="2924175"/>
                </a:lnTo>
                <a:cubicBezTo>
                  <a:pt x="276109" y="2902000"/>
                  <a:pt x="270588" y="2877619"/>
                  <a:pt x="257175" y="2857500"/>
                </a:cubicBezTo>
                <a:lnTo>
                  <a:pt x="200025" y="2771775"/>
                </a:lnTo>
                <a:cubicBezTo>
                  <a:pt x="140373" y="2562994"/>
                  <a:pt x="229619" y="2855285"/>
                  <a:pt x="142875" y="2638425"/>
                </a:cubicBezTo>
                <a:cubicBezTo>
                  <a:pt x="133151" y="2614116"/>
                  <a:pt x="132631" y="2586881"/>
                  <a:pt x="123825" y="2562225"/>
                </a:cubicBezTo>
                <a:cubicBezTo>
                  <a:pt x="116662" y="2542167"/>
                  <a:pt x="102896" y="2524954"/>
                  <a:pt x="95250" y="2505075"/>
                </a:cubicBezTo>
                <a:cubicBezTo>
                  <a:pt x="86952" y="2483501"/>
                  <a:pt x="84498" y="2459974"/>
                  <a:pt x="76200" y="2438400"/>
                </a:cubicBezTo>
                <a:cubicBezTo>
                  <a:pt x="68554" y="2418521"/>
                  <a:pt x="55535" y="2401025"/>
                  <a:pt x="47625" y="2381250"/>
                </a:cubicBezTo>
                <a:cubicBezTo>
                  <a:pt x="42763" y="2369095"/>
                  <a:pt x="41696" y="2355737"/>
                  <a:pt x="38100" y="2343150"/>
                </a:cubicBezTo>
                <a:cubicBezTo>
                  <a:pt x="35342" y="2333496"/>
                  <a:pt x="31010" y="2324315"/>
                  <a:pt x="28575" y="2314575"/>
                </a:cubicBezTo>
                <a:cubicBezTo>
                  <a:pt x="17294" y="2269451"/>
                  <a:pt x="9027" y="2226358"/>
                  <a:pt x="0" y="2181225"/>
                </a:cubicBezTo>
                <a:cubicBezTo>
                  <a:pt x="3175" y="2111375"/>
                  <a:pt x="3949" y="2041374"/>
                  <a:pt x="9525" y="1971675"/>
                </a:cubicBezTo>
                <a:cubicBezTo>
                  <a:pt x="10326" y="1961667"/>
                  <a:pt x="16615" y="1952840"/>
                  <a:pt x="19050" y="1943100"/>
                </a:cubicBezTo>
                <a:cubicBezTo>
                  <a:pt x="22977" y="1927394"/>
                  <a:pt x="22562" y="1910506"/>
                  <a:pt x="28575" y="1895475"/>
                </a:cubicBezTo>
                <a:cubicBezTo>
                  <a:pt x="35451" y="1878286"/>
                  <a:pt x="47625" y="1863725"/>
                  <a:pt x="57150" y="1847850"/>
                </a:cubicBezTo>
                <a:cubicBezTo>
                  <a:pt x="78563" y="1762198"/>
                  <a:pt x="49478" y="1862824"/>
                  <a:pt x="95250" y="1762125"/>
                </a:cubicBezTo>
                <a:cubicBezTo>
                  <a:pt x="103559" y="1743844"/>
                  <a:pt x="107546" y="1723886"/>
                  <a:pt x="114300" y="1704975"/>
                </a:cubicBezTo>
                <a:cubicBezTo>
                  <a:pt x="123424" y="1679428"/>
                  <a:pt x="133350" y="1654175"/>
                  <a:pt x="142875" y="1628775"/>
                </a:cubicBezTo>
                <a:cubicBezTo>
                  <a:pt x="164259" y="1500469"/>
                  <a:pt x="144651" y="1549023"/>
                  <a:pt x="180975" y="1476375"/>
                </a:cubicBezTo>
                <a:cubicBezTo>
                  <a:pt x="184150" y="1460500"/>
                  <a:pt x="187604" y="1444678"/>
                  <a:pt x="190500" y="1428750"/>
                </a:cubicBezTo>
                <a:cubicBezTo>
                  <a:pt x="193955" y="1409749"/>
                  <a:pt x="195341" y="1390336"/>
                  <a:pt x="200025" y="1371600"/>
                </a:cubicBezTo>
                <a:cubicBezTo>
                  <a:pt x="216593" y="1305327"/>
                  <a:pt x="218521" y="1331782"/>
                  <a:pt x="228600" y="1276350"/>
                </a:cubicBezTo>
                <a:cubicBezTo>
                  <a:pt x="232616" y="1254261"/>
                  <a:pt x="235158" y="1231929"/>
                  <a:pt x="238125" y="1209675"/>
                </a:cubicBezTo>
                <a:cubicBezTo>
                  <a:pt x="241508" y="1184302"/>
                  <a:pt x="243071" y="1158660"/>
                  <a:pt x="247650" y="1133475"/>
                </a:cubicBezTo>
                <a:cubicBezTo>
                  <a:pt x="249446" y="1123597"/>
                  <a:pt x="254000" y="1114425"/>
                  <a:pt x="257175" y="1104900"/>
                </a:cubicBezTo>
                <a:cubicBezTo>
                  <a:pt x="260350" y="1063625"/>
                  <a:pt x="262128" y="1022219"/>
                  <a:pt x="266700" y="981075"/>
                </a:cubicBezTo>
                <a:cubicBezTo>
                  <a:pt x="268488" y="964985"/>
                  <a:pt x="272713" y="949254"/>
                  <a:pt x="276225" y="933450"/>
                </a:cubicBezTo>
                <a:cubicBezTo>
                  <a:pt x="279065" y="920671"/>
                  <a:pt x="275811" y="903869"/>
                  <a:pt x="285750" y="895350"/>
                </a:cubicBezTo>
                <a:cubicBezTo>
                  <a:pt x="300996" y="882282"/>
                  <a:pt x="323209" y="880238"/>
                  <a:pt x="342900" y="876300"/>
                </a:cubicBezTo>
                <a:cubicBezTo>
                  <a:pt x="358775" y="873125"/>
                  <a:pt x="374819" y="870702"/>
                  <a:pt x="390525" y="866775"/>
                </a:cubicBezTo>
                <a:cubicBezTo>
                  <a:pt x="414065" y="860890"/>
                  <a:pt x="418442" y="857579"/>
                  <a:pt x="438150" y="847725"/>
                </a:cubicBezTo>
                <a:lnTo>
                  <a:pt x="485775" y="78105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001000" cy="1066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You’re stuck on a frictionless ice pond with a huge physics book.</a:t>
            </a:r>
          </a:p>
        </p:txBody>
      </p:sp>
      <p:sp>
        <p:nvSpPr>
          <p:cNvPr id="6" name="Rectangle 5"/>
          <p:cNvSpPr/>
          <p:nvPr/>
        </p:nvSpPr>
        <p:spPr>
          <a:xfrm>
            <a:off x="8153400" y="2286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4038600"/>
            <a:ext cx="457201" cy="76200"/>
          </a:xfrm>
          <a:prstGeom prst="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81200" y="4419600"/>
            <a:ext cx="76200" cy="228600"/>
          </a:xfrm>
          <a:prstGeom prst="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09800" y="4419600"/>
            <a:ext cx="76200" cy="228600"/>
          </a:xfrm>
          <a:prstGeom prst="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81200" y="3733800"/>
            <a:ext cx="228600" cy="228600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905000" y="3962400"/>
            <a:ext cx="457200" cy="533400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1" y="4038600"/>
            <a:ext cx="457200" cy="76200"/>
          </a:xfrm>
          <a:prstGeom prst="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2" descr="C:\Users\Tim\Desktop\MC90043264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3505200"/>
            <a:ext cx="952500" cy="9525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09600" y="1371600"/>
            <a:ext cx="7556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 is the best way to get back to the shore?</a:t>
            </a:r>
            <a:endParaRPr lang="en-US" sz="2800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7505700" y="2705100"/>
            <a:ext cx="11430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077200" y="28956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North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200401" y="2362200"/>
            <a:ext cx="1295400" cy="152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6200" y="152400"/>
            <a:ext cx="830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guy and his girlfriend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are on skateboards. They decide on a mutual break up and push each other.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53400" y="2286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05352">
            <a:off x="1082794" y="4114653"/>
            <a:ext cx="2876550" cy="1591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05352">
            <a:off x="4740394" y="3962253"/>
            <a:ext cx="2876550" cy="1591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2057401" y="2057400"/>
            <a:ext cx="1600200" cy="1676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14601" y="3657600"/>
            <a:ext cx="152400" cy="1066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48001" y="3657600"/>
            <a:ext cx="152400" cy="1066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590801" y="1524000"/>
            <a:ext cx="609600" cy="609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048001" y="2514600"/>
            <a:ext cx="1295400" cy="152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333999" y="2590800"/>
            <a:ext cx="990601" cy="762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172201" y="3581400"/>
            <a:ext cx="76200" cy="10668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00801" y="3581400"/>
            <a:ext cx="76200" cy="10668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096001" y="2057400"/>
            <a:ext cx="381000" cy="381000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096001" y="2438400"/>
            <a:ext cx="457200" cy="1219200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410199" y="2667000"/>
            <a:ext cx="990601" cy="76200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81000" y="56388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Even though the force is equal and opposite, one of them experiences a greater acceleration than the other, who is it?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Which statement best describes the situation pictured below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3810000" cy="3810000"/>
          </a:xfrm>
          <a:noFill/>
        </p:spPr>
        <p:txBody>
          <a:bodyPr/>
          <a:lstStyle/>
          <a:p>
            <a:pPr marL="495300" indent="-495300" eaLnBrk="1" hangingPunct="1">
              <a:buFont typeface="Wingdings" pitchFamily="2" charset="2"/>
              <a:buAutoNum type="alphaUcPeriod"/>
            </a:pPr>
            <a:r>
              <a:rPr lang="en-US" sz="2200" dirty="0" smtClean="0"/>
              <a:t>The racket is exerting a force on the ball</a:t>
            </a:r>
          </a:p>
          <a:p>
            <a:pPr marL="495300" indent="-495300" eaLnBrk="1" hangingPunct="1">
              <a:buFont typeface="Wingdings" pitchFamily="2" charset="2"/>
              <a:buAutoNum type="alphaUcPeriod"/>
            </a:pPr>
            <a:r>
              <a:rPr lang="en-US" sz="2200" dirty="0" smtClean="0"/>
              <a:t>The ball is exerting a force on the racket</a:t>
            </a:r>
          </a:p>
          <a:p>
            <a:pPr marL="495300" indent="-495300" eaLnBrk="1" hangingPunct="1">
              <a:buFont typeface="Wingdings" pitchFamily="2" charset="2"/>
              <a:buAutoNum type="alphaUcPeriod"/>
            </a:pPr>
            <a:r>
              <a:rPr lang="en-US" sz="2200" dirty="0" smtClean="0"/>
              <a:t>Both A and B are correct, but the force on the ball is greater</a:t>
            </a:r>
          </a:p>
          <a:p>
            <a:pPr marL="495300" indent="-495300" eaLnBrk="1" hangingPunct="1">
              <a:buFont typeface="Wingdings" pitchFamily="2" charset="2"/>
              <a:buAutoNum type="alphaUcPeriod"/>
            </a:pPr>
            <a:r>
              <a:rPr lang="en-US" sz="2200" dirty="0" smtClean="0"/>
              <a:t>Both A and B are correct and the forces are equal in magnitude</a:t>
            </a:r>
          </a:p>
          <a:p>
            <a:pPr marL="495300" indent="-495300" eaLnBrk="1" hangingPunct="1">
              <a:buFont typeface="Wingdings" pitchFamily="2" charset="2"/>
              <a:buAutoNum type="alphaUcPeriod"/>
            </a:pPr>
            <a:endParaRPr lang="en-US" sz="2200" dirty="0" smtClean="0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267200" y="54102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Times New Roman" pitchFamily="18" charset="0"/>
              </a:rPr>
              <a:t>What is the action-reaction pair here?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752600"/>
            <a:ext cx="3524250" cy="3398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305425" y="5334000"/>
            <a:ext cx="23145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Photo by </a:t>
            </a:r>
            <a:r>
              <a:rPr lang="en-US" sz="1200" dirty="0" err="1"/>
              <a:t>Amoz</a:t>
            </a:r>
            <a:r>
              <a:rPr lang="en-US" sz="1200" dirty="0"/>
              <a:t> </a:t>
            </a:r>
            <a:r>
              <a:rPr lang="en-US" sz="1200" dirty="0" err="1"/>
              <a:t>Eckerson</a:t>
            </a:r>
            <a:r>
              <a:rPr lang="en-US" sz="1200" dirty="0"/>
              <a:t>, 1995</a:t>
            </a:r>
          </a:p>
        </p:txBody>
      </p:sp>
      <p:sp>
        <p:nvSpPr>
          <p:cNvPr id="7" name="Rectangle 6"/>
          <p:cNvSpPr/>
          <p:nvPr/>
        </p:nvSpPr>
        <p:spPr>
          <a:xfrm>
            <a:off x="8153400" y="2286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1268FEF9D17D4C6AB9505C3253FD5BBE"/>
  <p:tag name="SLIDETYPE" val="Q"/>
  <p:tag name="DEMOGRAPHIC" val="False"/>
  <p:tag name="SPEEDSCORING" val="False"/>
  <p:tag name="CHARTLABELS" val="1"/>
  <p:tag name="VALUES" val="1¤2¤1¤1"/>
  <p:tag name="SLIDEORDER" val="2"/>
  <p:tag name="SLIDEGUID" val="C9F44290C5FE4FAAB5D80A6D4BFB0655"/>
  <p:tag name="QUESTIONALIAS" val="The acceleration of the fly will be"/>
  <p:tag name="ANSWERSALIAS" val="Smaller than the acceleration of the train¤Equal to the acceleration of the train¤Greater than the acceleration of the train ¤Cannot be determined without more information"/>
  <p:tag name="RESPONSESGATHERED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174"/>
  <p:tag name="FONTSIZE" val="21"/>
  <p:tag name="BULLETTYPE" val="ppBulletAlphaLCParenRigh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E88224D87B7549BA8BF5D6726682F6EF"/>
  <p:tag name="SLIDETYPE" val="Q"/>
  <p:tag name="DEMOGRAPHIC" val="False"/>
  <p:tag name="SPEEDSCORING" val="False"/>
  <p:tag name="CHARTLABELS" val="1"/>
  <p:tag name="SLIDEORDER" val="3"/>
  <p:tag name="SLIDEGUID" val="1EC9898B76DA480884072CDB0EC96B17"/>
  <p:tag name="VALUES" val="1¤2¤1¤1¤1"/>
  <p:tag name="QUESTIONALIAS" val="In which of the following cases is the car accelerating:"/>
  <p:tag name="ANSWERSALIAS" val="A &amp; B¤B &amp; C¤C¤A¤None of the Above"/>
  <p:tag name="RESPONSESGATHERED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1_Edge">
  <a:themeElements>
    <a:clrScheme name="1_Edge 9">
      <a:dk1>
        <a:srgbClr val="000000"/>
      </a:dk1>
      <a:lt1>
        <a:srgbClr val="FFFFFF"/>
      </a:lt1>
      <a:dk2>
        <a:srgbClr val="003399"/>
      </a:dk2>
      <a:lt2>
        <a:srgbClr val="666699"/>
      </a:lt2>
      <a:accent1>
        <a:srgbClr val="009999"/>
      </a:accent1>
      <a:accent2>
        <a:srgbClr val="4C6D4E"/>
      </a:accent2>
      <a:accent3>
        <a:srgbClr val="FFFFFF"/>
      </a:accent3>
      <a:accent4>
        <a:srgbClr val="000000"/>
      </a:accent4>
      <a:accent5>
        <a:srgbClr val="AACACA"/>
      </a:accent5>
      <a:accent6>
        <a:srgbClr val="446246"/>
      </a:accent6>
      <a:hlink>
        <a:srgbClr val="4C6D80"/>
      </a:hlink>
      <a:folHlink>
        <a:srgbClr val="B2B2B2"/>
      </a:folHlink>
    </a:clrScheme>
    <a:fontScheme name="1_Edge">
      <a:majorFont>
        <a:latin typeface="Arial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1321</TotalTime>
  <Words>852</Words>
  <Application>Microsoft Office PowerPoint</Application>
  <PresentationFormat>On-screen Show (4:3)</PresentationFormat>
  <Paragraphs>193</Paragraphs>
  <Slides>31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1_Edge</vt:lpstr>
      <vt:lpstr>Custom Design</vt:lpstr>
      <vt:lpstr>Equation</vt:lpstr>
      <vt:lpstr>PHOTO-PAINT</vt:lpstr>
      <vt:lpstr>First Quiz</vt:lpstr>
      <vt:lpstr>Misconception of the week</vt:lpstr>
      <vt:lpstr>Which color represents the person walking fastest?</vt:lpstr>
      <vt:lpstr>What is the difference in order of magnitude between these two numbers?</vt:lpstr>
      <vt:lpstr>Which two of the four fundamental  forces do we deal with most in our daily lives?</vt:lpstr>
      <vt:lpstr>A fly is flying at the same speed before and after a collision with a huge train.</vt:lpstr>
      <vt:lpstr>You’re stuck on a frictionless ice pond with a huge physics book.</vt:lpstr>
      <vt:lpstr>Slide 8</vt:lpstr>
      <vt:lpstr>Which statement best describes the situation pictured below</vt:lpstr>
      <vt:lpstr>In which of the following cases is the car in accelerated motion?</vt:lpstr>
      <vt:lpstr>What can you say to this horse to convince it that it can get his work done?</vt:lpstr>
      <vt:lpstr>What do the symbols in Newton’s 2nd Law equation stand for?</vt:lpstr>
      <vt:lpstr>If I drop a book, how fast will it be going one second later?</vt:lpstr>
      <vt:lpstr>What is this baseball’s acceleration at the top of its flight?</vt:lpstr>
      <vt:lpstr>What direction is the moon accelerating?</vt:lpstr>
      <vt:lpstr>If d2 is twice as large as d1, how is the force different for the d2 case?</vt:lpstr>
      <vt:lpstr>If m2 is twice as small as m1, How is the force different?</vt:lpstr>
      <vt:lpstr>What is the equivalence principle?</vt:lpstr>
      <vt:lpstr>Which 2 of these 4 fundamental forces do we deal with most in our lives?</vt:lpstr>
      <vt:lpstr>A book is at rest on a table.  The  force paired with a book’s weight (via Newton’s third law) is:</vt:lpstr>
      <vt:lpstr>Elektron</vt:lpstr>
      <vt:lpstr>What is this called and what does it do?</vt:lpstr>
      <vt:lpstr>____________ showed that Franklin’s “fluid” model was not entirely correct.</vt:lpstr>
      <vt:lpstr>How is Coulomb's law similar to Newton’s Law of Gravitation?</vt:lpstr>
      <vt:lpstr>Which one is a source of Direct Current?</vt:lpstr>
      <vt:lpstr>Does a compass have a magnet in it?</vt:lpstr>
      <vt:lpstr>What direction would the right magnet spin when released, CW or CCW?</vt:lpstr>
      <vt:lpstr>What happens to these two charges when they are released from rest?</vt:lpstr>
      <vt:lpstr>True or False</vt:lpstr>
      <vt:lpstr>Which equation has the speed of light?</vt:lpstr>
      <vt:lpstr>What are the 6 Basic Assumptions of Science?</vt:lpstr>
    </vt:vector>
  </TitlesOfParts>
  <Company>BYU Physics Department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Fundamental Interactions</dc:title>
  <dc:creator>Michael Ware</dc:creator>
  <cp:lastModifiedBy>Tim</cp:lastModifiedBy>
  <cp:revision>107</cp:revision>
  <dcterms:created xsi:type="dcterms:W3CDTF">2005-01-11T04:01:55Z</dcterms:created>
  <dcterms:modified xsi:type="dcterms:W3CDTF">2012-01-07T15:23:32Z</dcterms:modified>
</cp:coreProperties>
</file>