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tags/tag1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420" r:id="rId2"/>
    <p:sldId id="641" r:id="rId3"/>
    <p:sldId id="643" r:id="rId4"/>
    <p:sldId id="651" r:id="rId5"/>
    <p:sldId id="661" r:id="rId6"/>
    <p:sldId id="664" r:id="rId7"/>
    <p:sldId id="673" r:id="rId8"/>
    <p:sldId id="674" r:id="rId9"/>
    <p:sldId id="675" r:id="rId10"/>
    <p:sldId id="677" r:id="rId11"/>
    <p:sldId id="683" r:id="rId12"/>
    <p:sldId id="694" r:id="rId13"/>
    <p:sldId id="702" r:id="rId14"/>
    <p:sldId id="707" r:id="rId15"/>
    <p:sldId id="716" r:id="rId16"/>
    <p:sldId id="721" r:id="rId17"/>
  </p:sldIdLst>
  <p:sldSz cx="9144000" cy="6858000" type="screen4x3"/>
  <p:notesSz cx="7315200" cy="9601200"/>
  <p:custDataLst>
    <p:tags r:id="rId20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99"/>
    <a:srgbClr val="FFFFCC"/>
    <a:srgbClr val="EBF43C"/>
    <a:srgbClr val="C00254"/>
    <a:srgbClr val="000000"/>
    <a:srgbClr val="7144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9" autoAdjust="0"/>
    <p:restoredTop sz="84568" autoAdjust="0"/>
  </p:normalViewPr>
  <p:slideViewPr>
    <p:cSldViewPr snapToGrid="0">
      <p:cViewPr>
        <p:scale>
          <a:sx n="100" d="100"/>
          <a:sy n="100" d="100"/>
        </p:scale>
        <p:origin x="-930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733425"/>
            <a:ext cx="4765675" cy="3573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54" tIns="46988" rIns="95654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4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405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5ED7F767-F1A0-475C-B63A-B6D862C8DC08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4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EF56DA74-432F-455E-895C-2256B60C2173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/>
          <a:lstStyle/>
          <a:p>
            <a:fld id="{AC2EEA28-FA74-416C-9F52-651D51A854C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4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430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A3E363A1-7180-4E95-86F0-D3A9F0BF7BE2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/>
          <a:lstStyle/>
          <a:p>
            <a:fld id="{7E582718-2FA0-4B13-B4C0-BA8D8BF4A34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FAA7C3-B65D-482A-9E65-88C10C86BDE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FAA7C3-B65D-482A-9E65-88C10C86BDE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FAA7C3-B65D-482A-9E65-88C10C86BDE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FAA7C3-B65D-482A-9E65-88C10C86BDE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/>
          <a:lstStyle/>
          <a:p>
            <a:fld id="{7E582718-2FA0-4B13-B4C0-BA8D8BF4A34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18CCEB7F-AEF3-4B08-A0A1-B644D71E3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60444-D9F3-416B-A53E-330A9510A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0"/>
            <a:ext cx="22479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5913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CDB71-9541-425D-927A-800FBA149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FE597-27BA-4B25-BBFB-03283EB5B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219DC-E923-4525-8892-F2C525B05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0DE3-3691-49FF-A70C-6DBA22BE7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11FF2-4A46-435B-AD55-D27965BE7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02388-81C4-41BD-9F17-50D6E60D4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C041-9DA3-4AE9-896F-FF19CE4D4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E8F5B-17C9-44EA-B5B6-D075FE869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DFF84-3C4E-4E01-B3FE-FDBA4895C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899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A98C4B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477000"/>
            <a:ext cx="411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A98C4B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A98C4B"/>
                </a:solidFill>
                <a:latin typeface="+mj-lt"/>
              </a:defRPr>
            </a:lvl1pPr>
          </a:lstStyle>
          <a:p>
            <a:pPr>
              <a:defRPr/>
            </a:pPr>
            <a:fld id="{9601C6EC-EC44-4BEA-B3F6-CFD04F586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9879" name="Line 7"/>
          <p:cNvSpPr>
            <a:spLocks noChangeShapeType="1"/>
          </p:cNvSpPr>
          <p:nvPr userDrawn="1"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6.jpeg"/><Relationship Id="rId4" Type="http://schemas.openxmlformats.org/officeDocument/2006/relationships/hyperlink" Target="http://calgary.rasc.ca/images/Solar_System_Objects_GT_1000_KM.g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.v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9" Type="http://schemas.openxmlformats.org/officeDocument/2006/relationships/oleObject" Target="../embeddings/Microsoft_Office_Excel_97-2003_Worksheet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U5FILES\MEDIA\CH24\F24_08.MOV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STUltra_Deep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3999" cy="6864627"/>
          </a:xfrm>
          <a:prstGeom prst="rect">
            <a:avLst/>
          </a:prstGeom>
          <a:noFill/>
        </p:spPr>
      </p:pic>
      <p:sp>
        <p:nvSpPr>
          <p:cNvPr id="1146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305338" y="397565"/>
            <a:ext cx="6533737" cy="793060"/>
          </a:xfrm>
          <a:gradFill>
            <a:gsLst>
              <a:gs pos="0">
                <a:schemeClr val="tx1"/>
              </a:gs>
              <a:gs pos="100000">
                <a:schemeClr val="tx1">
                  <a:lumMod val="50000"/>
                  <a:lumOff val="50000"/>
                  <a:alpha val="64000"/>
                </a:schemeClr>
              </a:gs>
            </a:gsLst>
            <a:lin ang="5400000" scaled="0"/>
          </a:gra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CC"/>
                </a:solidFill>
              </a:rPr>
              <a:t>Climate and space quiz</a:t>
            </a:r>
            <a:endParaRPr lang="en-US" dirty="0" smtClean="0">
              <a:solidFill>
                <a:srgbClr val="FFFFCC"/>
              </a:solidFill>
            </a:endParaRPr>
          </a:p>
        </p:txBody>
      </p:sp>
      <p:pic>
        <p:nvPicPr>
          <p:cNvPr id="6" name="Picture 5" descr="burningeart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05117" y="3479030"/>
            <a:ext cx="2705716" cy="33789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535 -0.08495 C -0.48421 -0.25069 -0.37257 -0.39398 -0.22292 -0.40393 C -0.07987 -0.4162 0.05382 -0.30509 0.06285 -0.14421 C 0.07413 0.00394 -0.0198 0.14236 -0.154 0.15232 C -0.27639 0.15973 -0.39271 0.06829 -0.40174 -0.0699 C -0.4106 -0.19606 -0.3323 -0.31504 -0.21875 -0.325 C -0.11355 -0.33217 -0.0151 -0.25532 -0.0085 -0.13958 C -0.0019 -0.03564 -0.0644 0.06551 -0.15816 0.07084 C -0.24306 0.07801 -0.32344 0.01875 -0.33039 -0.07523 C -0.33455 -0.15926 -0.28768 -0.24074 -0.21407 -0.2456 C -0.14931 -0.25069 -0.08455 -0.20601 -0.07987 -0.13426 C -0.07569 -0.07245 -0.10903 -0.01342 -0.16285 -0.0081 C -0.20747 -0.00347 -0.25435 -0.03055 -0.25678 -0.07986 C -0.26094 -0.11967 -0.24306 -0.1618 -0.20973 -0.16666 C -0.18264 -0.16666 -0.15591 -0.15671 -0.15157 -0.12963 C -0.14931 -0.11203 -0.154 -0.0949 -0.16719 -0.0875 C -0.17379 -0.08495 -0.1783 -0.08495 -0.1849 -0.0875 " pathEditMode="relative" rAng="0" ptsTypes="fffffffffffffffff">
                                      <p:cBhvr>
                                        <p:cTn id="6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-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repeatCount="9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0" dur="22778" fill="hold"/>
                                        <p:tgtEl>
                                          <p:spTgt spid="6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3736"/>
            <a:ext cx="8991600" cy="894522"/>
          </a:xfrm>
        </p:spPr>
        <p:txBody>
          <a:bodyPr/>
          <a:lstStyle/>
          <a:p>
            <a:pPr eaLnBrk="1" hangingPunct="1"/>
            <a:r>
              <a:rPr lang="en-US" dirty="0" smtClean="0"/>
              <a:t>Come up with your own mnemonic acronym device to memorize the planets</a:t>
            </a:r>
            <a:endParaRPr lang="en-US" dirty="0" smtClean="0"/>
          </a:p>
        </p:txBody>
      </p:sp>
      <p:pic>
        <p:nvPicPr>
          <p:cNvPr id="9" name="Picture 7" descr="http://calgary.rasc.ca/images/Solar_System_Objects_colou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3623" y="1941566"/>
            <a:ext cx="4147704" cy="4147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Name one method used to measure astronomical distances.</a:t>
            </a:r>
            <a:endParaRPr lang="en-US" dirty="0" smtClean="0"/>
          </a:p>
        </p:txBody>
      </p:sp>
      <p:pic>
        <p:nvPicPr>
          <p:cNvPr id="14" name="Picture 13" descr="ArcMW_hallas_a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35285"/>
            <a:ext cx="9144000" cy="3962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PQuestion"/>
          <p:cNvSpPr>
            <a:spLocks noGrp="1" noChangeArrowheads="1"/>
          </p:cNvSpPr>
          <p:nvPr>
            <p:ph type="title"/>
          </p:nvPr>
        </p:nvSpPr>
        <p:spPr>
          <a:xfrm>
            <a:off x="298579" y="379379"/>
            <a:ext cx="8203395" cy="797379"/>
          </a:xfrm>
        </p:spPr>
        <p:txBody>
          <a:bodyPr/>
          <a:lstStyle/>
          <a:p>
            <a:pPr algn="just"/>
            <a:r>
              <a:rPr lang="en-US" sz="2400" b="1" dirty="0" smtClean="0"/>
              <a:t>Quiz</a:t>
            </a:r>
            <a:r>
              <a:rPr lang="en-US" sz="2400" dirty="0" smtClean="0"/>
              <a:t>: Three main sequence stars have different colors, but the same brightness. Which one is </a:t>
            </a:r>
            <a:r>
              <a:rPr lang="en-US" sz="2400" b="0" dirty="0" smtClean="0"/>
              <a:t>closest</a:t>
            </a:r>
            <a:r>
              <a:rPr lang="en-US" sz="2400" dirty="0" smtClean="0"/>
              <a:t> to the Earth?</a:t>
            </a:r>
          </a:p>
        </p:txBody>
      </p:sp>
      <p:sp>
        <p:nvSpPr>
          <p:cNvPr id="250883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54075" y="2601913"/>
            <a:ext cx="4114800" cy="34163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mtClean="0">
                <a:solidFill>
                  <a:srgbClr val="A50021"/>
                </a:solidFill>
              </a:rPr>
              <a:t>The bluest one</a:t>
            </a:r>
          </a:p>
          <a:p>
            <a:pPr marL="533400" indent="-533400">
              <a:buFontTx/>
              <a:buAutoNum type="arabicPeriod"/>
            </a:pPr>
            <a:r>
              <a:rPr lang="en-US" smtClean="0">
                <a:solidFill>
                  <a:srgbClr val="A50021"/>
                </a:solidFill>
              </a:rPr>
              <a:t>The reddest one</a:t>
            </a:r>
          </a:p>
          <a:p>
            <a:pPr marL="533400" indent="-533400">
              <a:buFontTx/>
              <a:buAutoNum type="arabicPeriod"/>
            </a:pPr>
            <a:r>
              <a:rPr lang="en-US" smtClean="0">
                <a:solidFill>
                  <a:srgbClr val="A50021"/>
                </a:solidFill>
              </a:rPr>
              <a:t>The yellowest one</a:t>
            </a:r>
          </a:p>
          <a:p>
            <a:pPr marL="533400" indent="-533400">
              <a:buFontTx/>
              <a:buAutoNum type="arabicPeriod"/>
            </a:pPr>
            <a:r>
              <a:rPr lang="en-US" smtClean="0">
                <a:solidFill>
                  <a:srgbClr val="A50021"/>
                </a:solidFill>
              </a:rPr>
              <a:t>Impossible to tell from color</a:t>
            </a:r>
          </a:p>
        </p:txBody>
      </p:sp>
      <p:pic>
        <p:nvPicPr>
          <p:cNvPr id="250884" name="Picture 4" descr="HRdiagra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9952" y="2388183"/>
            <a:ext cx="4119495" cy="320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2777" y="0"/>
            <a:ext cx="8283477" cy="1118681"/>
          </a:xfrm>
        </p:spPr>
        <p:txBody>
          <a:bodyPr/>
          <a:lstStyle/>
          <a:p>
            <a:r>
              <a:rPr lang="en-US" sz="2800" dirty="0" smtClean="0"/>
              <a:t>A very massive star (more than 10 times the size of our sun) becomes what at the very end of its life?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414" y="1750807"/>
            <a:ext cx="5242237" cy="3374679"/>
          </a:xfrm>
        </p:spPr>
        <p:txBody>
          <a:bodyPr/>
          <a:lstStyle/>
          <a:p>
            <a:pPr marL="571500" indent="-571500">
              <a:buSzPct val="90000"/>
              <a:buFont typeface="Wingdings" pitchFamily="2" charset="2"/>
              <a:buAutoNum type="alphaLcParenR"/>
            </a:pPr>
            <a:r>
              <a:rPr lang="en-US" dirty="0" smtClean="0">
                <a:latin typeface="Calisto MT" pitchFamily="18" charset="0"/>
              </a:rPr>
              <a:t>Black hole</a:t>
            </a:r>
          </a:p>
          <a:p>
            <a:pPr marL="571500" indent="-571500">
              <a:buSzPct val="90000"/>
              <a:buFont typeface="Wingdings" pitchFamily="2" charset="2"/>
              <a:buAutoNum type="alphaLcParenR"/>
            </a:pPr>
            <a:r>
              <a:rPr lang="en-US" dirty="0" smtClean="0">
                <a:latin typeface="Calisto MT" pitchFamily="18" charset="0"/>
              </a:rPr>
              <a:t>Neutron star</a:t>
            </a:r>
          </a:p>
          <a:p>
            <a:pPr marL="571500" indent="-571500">
              <a:buSzPct val="90000"/>
              <a:buFont typeface="Wingdings" pitchFamily="2" charset="2"/>
              <a:buAutoNum type="alphaLcParenR"/>
            </a:pPr>
            <a:r>
              <a:rPr lang="en-US" dirty="0" smtClean="0">
                <a:latin typeface="Calisto MT" pitchFamily="18" charset="0"/>
              </a:rPr>
              <a:t>White dwarf</a:t>
            </a:r>
          </a:p>
          <a:p>
            <a:pPr marL="571500" indent="-571500">
              <a:buSzPct val="90000"/>
              <a:buFont typeface="Wingdings" pitchFamily="2" charset="2"/>
              <a:buAutoNum type="alphaLcParenR"/>
            </a:pPr>
            <a:r>
              <a:rPr lang="en-US" dirty="0" smtClean="0">
                <a:latin typeface="Calisto MT" pitchFamily="18" charset="0"/>
              </a:rPr>
              <a:t>Pulsar</a:t>
            </a:r>
          </a:p>
          <a:p>
            <a:pPr marL="571500" indent="-571500">
              <a:buSzPct val="90000"/>
              <a:buFont typeface="Wingdings" pitchFamily="2" charset="2"/>
              <a:buAutoNum type="alphaLcParenR"/>
            </a:pPr>
            <a:r>
              <a:rPr lang="en-US" dirty="0" smtClean="0">
                <a:latin typeface="Calisto MT" pitchFamily="18" charset="0"/>
              </a:rPr>
              <a:t>Red giant</a:t>
            </a: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0673" y="2075841"/>
            <a:ext cx="26289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4147" y="3704516"/>
            <a:ext cx="27432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9456" y="4314013"/>
            <a:ext cx="2533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3722" y="4969315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07213" y="1366736"/>
            <a:ext cx="228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According to the currents models of stellar evolution, our sun will eventually become a</a:t>
            </a:r>
            <a:endParaRPr lang="en-US" dirty="0"/>
          </a:p>
        </p:txBody>
      </p:sp>
      <p:sp>
        <p:nvSpPr>
          <p:cNvPr id="614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435813" cy="2855068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lphaLcParenR"/>
            </a:pPr>
            <a:r>
              <a:rPr lang="en-US" dirty="0">
                <a:latin typeface="Calisto MT" pitchFamily="18" charset="0"/>
              </a:rPr>
              <a:t>Cloud of hydrogen gas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 dirty="0" err="1">
                <a:latin typeface="Calisto MT" pitchFamily="18" charset="0"/>
              </a:rPr>
              <a:t>Protostar</a:t>
            </a:r>
            <a:endParaRPr lang="en-US" dirty="0">
              <a:latin typeface="Calisto MT" pitchFamily="18" charset="0"/>
            </a:endParaRP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 dirty="0">
                <a:latin typeface="Calisto MT" pitchFamily="18" charset="0"/>
              </a:rPr>
              <a:t>Neutron star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 dirty="0">
                <a:latin typeface="Calisto MT" pitchFamily="18" charset="0"/>
              </a:rPr>
              <a:t>Black hole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 dirty="0">
                <a:latin typeface="Calisto MT" pitchFamily="18" charset="0"/>
              </a:rPr>
              <a:t>White dwarf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8485" y="3077790"/>
            <a:ext cx="26289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9033" y="4453546"/>
            <a:ext cx="27432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9817" y="4713051"/>
            <a:ext cx="228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69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3757" y="2634067"/>
            <a:ext cx="2286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8776" y="1380517"/>
            <a:ext cx="1647626" cy="176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PQuestion"/>
          <p:cNvSpPr>
            <a:spLocks noGrp="1" noChangeArrowheads="1"/>
          </p:cNvSpPr>
          <p:nvPr>
            <p:ph type="title"/>
          </p:nvPr>
        </p:nvSpPr>
        <p:spPr>
          <a:xfrm>
            <a:off x="1323975" y="-6350"/>
            <a:ext cx="6434138" cy="120491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Why does fusion stop at Iron?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77774" y="3177692"/>
            <a:ext cx="4410075" cy="2716212"/>
            <a:chOff x="1399" y="742"/>
            <a:chExt cx="2997" cy="1814"/>
          </a:xfrm>
        </p:grpSpPr>
        <p:graphicFrame>
          <p:nvGraphicFramePr>
            <p:cNvPr id="7171" name="Object 5"/>
            <p:cNvGraphicFramePr>
              <a:graphicFrameLocks noChangeAspect="1"/>
            </p:cNvGraphicFramePr>
            <p:nvPr/>
          </p:nvGraphicFramePr>
          <p:xfrm>
            <a:off x="1399" y="742"/>
            <a:ext cx="2997" cy="1814"/>
          </p:xfrm>
          <a:graphic>
            <a:graphicData uri="http://schemas.openxmlformats.org/presentationml/2006/ole">
              <p:oleObj spid="_x0000_s6147" name="Chart" r:id="rId9" imgW="7839185" imgH="4838598" progId="Excel.Sheet.8">
                <p:embed/>
              </p:oleObj>
            </a:graphicData>
          </a:graphic>
        </p:graphicFrame>
        <p:sp>
          <p:nvSpPr>
            <p:cNvPr id="7190" name="Text Box 6"/>
            <p:cNvSpPr txBox="1">
              <a:spLocks noChangeArrowheads="1"/>
            </p:cNvSpPr>
            <p:nvPr/>
          </p:nvSpPr>
          <p:spPr bwMode="auto">
            <a:xfrm rot="10800000">
              <a:off x="1448" y="999"/>
              <a:ext cx="498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latin typeface="Arial Black" pitchFamily="34" charset="0"/>
                </a:rPr>
                <a:t>Average nucleon mass</a:t>
              </a:r>
            </a:p>
          </p:txBody>
        </p:sp>
        <p:sp>
          <p:nvSpPr>
            <p:cNvPr id="7191" name="Text Box 7"/>
            <p:cNvSpPr txBox="1">
              <a:spLocks noChangeArrowheads="1"/>
            </p:cNvSpPr>
            <p:nvPr/>
          </p:nvSpPr>
          <p:spPr bwMode="auto">
            <a:xfrm>
              <a:off x="1937" y="2288"/>
              <a:ext cx="2047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latin typeface="Arial Black" pitchFamily="34" charset="0"/>
                </a:rPr>
                <a:t>Atomic mass number</a:t>
              </a:r>
            </a:p>
          </p:txBody>
        </p:sp>
      </p:grp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4416011" y="4742967"/>
            <a:ext cx="454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3333FF"/>
                </a:solidFill>
                <a:latin typeface="Tahoma" pitchFamily="34" charset="0"/>
              </a:rPr>
              <a:t>Fe</a:t>
            </a:r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 flipH="1">
            <a:off x="4625561" y="5035067"/>
            <a:ext cx="19050" cy="236537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Countdown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115300" y="187325"/>
            <a:ext cx="838200" cy="1514475"/>
            <a:chOff x="288" y="3216"/>
            <a:chExt cx="528" cy="954"/>
          </a:xfrm>
        </p:grpSpPr>
        <p:sp>
          <p:nvSpPr>
            <p:cNvPr id="1772555" name="CDGlassBottom" hidden="1"/>
            <p:cNvSpPr>
              <a:spLocks noChangeArrowheads="1"/>
            </p:cNvSpPr>
            <p:nvPr/>
          </p:nvSpPr>
          <p:spPr bwMode="auto">
            <a:xfrm rot="16200000">
              <a:off x="426" y="3864"/>
              <a:ext cx="240" cy="168"/>
            </a:xfrm>
            <a:prstGeom prst="homePlate">
              <a:avLst>
                <a:gd name="adj" fmla="val 35714"/>
              </a:avLst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2556" name="CDGlassTop" hidden="1"/>
            <p:cNvSpPr>
              <a:spLocks noChangeArrowheads="1"/>
            </p:cNvSpPr>
            <p:nvPr/>
          </p:nvSpPr>
          <p:spPr bwMode="auto">
            <a:xfrm rot="5400000">
              <a:off x="426" y="3624"/>
              <a:ext cx="240" cy="168"/>
            </a:xfrm>
            <a:prstGeom prst="homePlate">
              <a:avLst>
                <a:gd name="adj" fmla="val 357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7" name="CDText" hidden="1"/>
            <p:cNvSpPr txBox="1">
              <a:spLocks noChangeArrowheads="1"/>
            </p:cNvSpPr>
            <p:nvPr/>
          </p:nvSpPr>
          <p:spPr bwMode="auto">
            <a:xfrm>
              <a:off x="288" y="3216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772558" name="CDCapTop" hidden="1"/>
            <p:cNvSpPr>
              <a:spLocks noChangeArrowheads="1"/>
            </p:cNvSpPr>
            <p:nvPr/>
          </p:nvSpPr>
          <p:spPr bwMode="auto">
            <a:xfrm>
              <a:off x="378" y="3486"/>
              <a:ext cx="336" cy="9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2559" name="CDCapBottom" hidden="1"/>
            <p:cNvSpPr>
              <a:spLocks noChangeArrowheads="1"/>
            </p:cNvSpPr>
            <p:nvPr/>
          </p:nvSpPr>
          <p:spPr bwMode="auto">
            <a:xfrm rot="10800000">
              <a:off x="378" y="4074"/>
              <a:ext cx="336" cy="9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ResponseCounter" hidden="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4191000"/>
            <a:ext cx="508000" cy="2540000"/>
            <a:chOff x="184" y="2536"/>
            <a:chExt cx="320" cy="1600"/>
          </a:xfrm>
        </p:grpSpPr>
        <p:sp>
          <p:nvSpPr>
            <p:cNvPr id="1772561" name="RCFloat" hidden="1"/>
            <p:cNvSpPr>
              <a:spLocks noChangeArrowheads="1"/>
            </p:cNvSpPr>
            <p:nvPr/>
          </p:nvSpPr>
          <p:spPr bwMode="auto">
            <a:xfrm>
              <a:off x="192" y="3816"/>
              <a:ext cx="304" cy="320"/>
            </a:xfrm>
            <a:prstGeom prst="can">
              <a:avLst>
                <a:gd name="adj" fmla="val 52632"/>
              </a:avLst>
            </a:prstGeom>
            <a:gradFill rotWithShape="0">
              <a:gsLst>
                <a:gs pos="0">
                  <a:schemeClr val="bg2">
                    <a:gamma/>
                    <a:tint val="41961"/>
                    <a:invGamma/>
                  </a:schemeClr>
                </a:gs>
                <a:gs pos="100000">
                  <a:schemeClr val="bg2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2562" name="RCCan" hidden="1"/>
            <p:cNvSpPr>
              <a:spLocks noChangeArrowheads="1"/>
            </p:cNvSpPr>
            <p:nvPr/>
          </p:nvSpPr>
          <p:spPr bwMode="auto">
            <a:xfrm>
              <a:off x="184" y="2536"/>
              <a:ext cx="320" cy="1600"/>
            </a:xfrm>
            <a:prstGeom prst="can">
              <a:avLst>
                <a:gd name="adj" fmla="val 50000"/>
              </a:avLst>
            </a:prstGeom>
            <a:gradFill rotWithShape="0">
              <a:gsLst>
                <a:gs pos="0">
                  <a:schemeClr val="accent1"/>
                </a:gs>
                <a:gs pos="50000">
                  <a:schemeClr val="bg1">
                    <a:alpha val="35001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 b="1">
                  <a:solidFill>
                    <a:schemeClr val="tx1"/>
                  </a:solidFill>
                  <a:latin typeface="Tahoma" pitchFamily="34" charset="0"/>
                </a:rPr>
                <a:t>0</a:t>
              </a:r>
            </a:p>
            <a:p>
              <a:pPr algn="ctr">
                <a:defRPr/>
              </a:pPr>
              <a:r>
                <a:rPr lang="en-US" sz="1200" b="1">
                  <a:solidFill>
                    <a:schemeClr val="tx1"/>
                  </a:solidFill>
                  <a:latin typeface="Tahoma" pitchFamily="34" charset="0"/>
                </a:rPr>
                <a:t>of</a:t>
              </a:r>
            </a:p>
            <a:p>
              <a:pPr algn="ctr">
                <a:defRPr/>
              </a:pPr>
              <a:r>
                <a:rPr lang="en-US" sz="1200" b="1">
                  <a:solidFill>
                    <a:schemeClr val="tx1"/>
                  </a:solidFill>
                  <a:latin typeface="Tahoma" pitchFamily="34" charset="0"/>
                </a:rPr>
                <a:t>5</a:t>
              </a:r>
            </a:p>
          </p:txBody>
        </p:sp>
      </p:grpSp>
      <p:sp>
        <p:nvSpPr>
          <p:cNvPr id="7179" name="TPAnswers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361949" y="1528763"/>
            <a:ext cx="8372475" cy="1391685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>
                <a:latin typeface="Calisto MT" pitchFamily="18" charset="0"/>
              </a:rPr>
              <a:t>Elements lighter than iron undergo fission.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>
                <a:latin typeface="Calisto MT" pitchFamily="18" charset="0"/>
              </a:rPr>
              <a:t>There is an energy density limit of the fundamental forces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>
                <a:latin typeface="Calisto MT" pitchFamily="18" charset="0"/>
              </a:rPr>
              <a:t>Elements heavier than iron do undergo fusion.</a:t>
            </a:r>
          </a:p>
        </p:txBody>
      </p:sp>
      <p:grpSp>
        <p:nvGrpSpPr>
          <p:cNvPr id="5" name="AnswerNow" hidden="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184275" y="5984875"/>
            <a:ext cx="2222500" cy="444500"/>
            <a:chOff x="2180" y="3960"/>
            <a:chExt cx="1400" cy="280"/>
          </a:xfrm>
        </p:grpSpPr>
        <p:sp>
          <p:nvSpPr>
            <p:cNvPr id="7181" name="ANShape" hidden="1"/>
            <p:cNvSpPr>
              <a:spLocks noChangeArrowheads="1"/>
            </p:cNvSpPr>
            <p:nvPr/>
          </p:nvSpPr>
          <p:spPr bwMode="auto">
            <a:xfrm>
              <a:off x="2180" y="3960"/>
              <a:ext cx="1400" cy="280"/>
            </a:xfrm>
            <a:prstGeom prst="bevel">
              <a:avLst>
                <a:gd name="adj" fmla="val 12500"/>
              </a:avLst>
            </a:prstGeom>
            <a:solidFill>
              <a:schemeClr val="accent1">
                <a:alpha val="50195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ANText" hidden="1"/>
            <p:cNvSpPr txBox="1">
              <a:spLocks noChangeArrowheads="1"/>
            </p:cNvSpPr>
            <p:nvPr/>
          </p:nvSpPr>
          <p:spPr bwMode="auto">
            <a:xfrm>
              <a:off x="2180" y="3960"/>
              <a:ext cx="1400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Garamond" pitchFamily="18" charset="0"/>
                </a:rPr>
                <a:t>Answer Now</a:t>
              </a: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62173"/>
            <a:ext cx="8991600" cy="606257"/>
          </a:xfrm>
        </p:spPr>
        <p:txBody>
          <a:bodyPr/>
          <a:lstStyle/>
          <a:p>
            <a:r>
              <a:rPr lang="en-US" dirty="0" smtClean="0"/>
              <a:t>Name one piece of e</a:t>
            </a:r>
            <a:r>
              <a:rPr lang="en-US" dirty="0" smtClean="0"/>
              <a:t>xperimental evidence in support of general relativity.</a:t>
            </a:r>
            <a:endParaRPr lang="en-US" dirty="0"/>
          </a:p>
        </p:txBody>
      </p:sp>
      <p:pic>
        <p:nvPicPr>
          <p:cNvPr id="7" name="F24_08.MO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579" y="1544527"/>
            <a:ext cx="7512201" cy="467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are these famous graphs called?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9876" y="1371969"/>
            <a:ext cx="2286000" cy="54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36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3341" y="2234314"/>
            <a:ext cx="43815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 bwMode="auto">
          <a:xfrm>
            <a:off x="3533775" y="2905125"/>
            <a:ext cx="1962150" cy="1962150"/>
          </a:xfrm>
          <a:prstGeom prst="ellipse">
            <a:avLst/>
          </a:prstGeom>
          <a:blipFill dpi="0" rotWithShape="1">
            <a:blip r:embed="rId4" cstate="print">
              <a:alphaModFix amt="80000"/>
              <a:lum bright="11000" contrast="6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14009" y="690666"/>
            <a:ext cx="8929991" cy="76848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6185" y="165370"/>
            <a:ext cx="8788740" cy="52043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Name one natural cause of climate change</a:t>
            </a:r>
            <a:endParaRPr lang="en-US" sz="3200" dirty="0" smtClean="0"/>
          </a:p>
        </p:txBody>
      </p:sp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6478" y="3233842"/>
            <a:ext cx="656397" cy="65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u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51704" y="2914581"/>
            <a:ext cx="1944222" cy="195228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534 -0.29653 C -0.17673 -0.29653 -0.05503 -0.13982 -0.05503 0.05393 C -0.05503 0.24676 -0.17673 0.4044 -0.32534 0.4044 C -0.47465 0.4044 -0.59566 0.24676 -0.59566 0.05393 C -0.59566 -0.13982 -0.47465 -0.29653 -0.32534 -0.29653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88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43200000">
                                      <p:cBhvr>
                                        <p:cTn id="8" dur="3000" fill="hold"/>
                                        <p:tgtEl>
                                          <p:spTgt spid="88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9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9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hlorofluorocarb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266" y="4093018"/>
            <a:ext cx="3506995" cy="2631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762000"/>
          </a:xfrm>
        </p:spPr>
        <p:txBody>
          <a:bodyPr/>
          <a:lstStyle/>
          <a:p>
            <a:r>
              <a:rPr lang="en-US" sz="2800" dirty="0" smtClean="0"/>
              <a:t>What’s the main problem with Chlorofluorocarbons?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209800" y="772180"/>
            <a:ext cx="4347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Calisto MT" pitchFamily="18" charset="0"/>
              </a:rPr>
              <a:t>CFC-11 and CFC-12</a:t>
            </a:r>
            <a:endParaRPr lang="en-US" sz="2000" b="0" dirty="0">
              <a:latin typeface="Calisto MT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1541" y="1331387"/>
            <a:ext cx="783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+mj-lt"/>
              <a:buAutoNum type="alphaUcPeriod"/>
            </a:pPr>
            <a:r>
              <a:rPr lang="en-US" b="0" dirty="0" smtClean="0">
                <a:latin typeface="Calisto MT" pitchFamily="18" charset="0"/>
              </a:rPr>
              <a:t>They absorb the earth’s in the upper atmosphere</a:t>
            </a:r>
            <a:endParaRPr lang="en-US" b="0" dirty="0" smtClean="0">
              <a:latin typeface="Calisto MT" pitchFamily="18" charset="0"/>
            </a:endParaRPr>
          </a:p>
          <a:p>
            <a:pPr marL="457200" indent="-457200" algn="l">
              <a:buFont typeface="+mj-lt"/>
              <a:buAutoNum type="alphaUcPeriod"/>
            </a:pPr>
            <a:r>
              <a:rPr lang="en-US" b="0" dirty="0" smtClean="0">
                <a:latin typeface="Calisto MT" pitchFamily="18" charset="0"/>
              </a:rPr>
              <a:t>High toxicity forces waste management solutions that are costly and emit greenhouse gases</a:t>
            </a:r>
            <a:endParaRPr lang="en-US" b="0" dirty="0" smtClean="0">
              <a:latin typeface="Calisto MT" pitchFamily="18" charset="0"/>
            </a:endParaRPr>
          </a:p>
          <a:p>
            <a:pPr marL="457200" indent="-457200" algn="l">
              <a:buFont typeface="+mj-lt"/>
              <a:buAutoNum type="alphaUcPeriod"/>
            </a:pPr>
            <a:r>
              <a:rPr lang="en-US" b="0" dirty="0" smtClean="0">
                <a:latin typeface="Calisto MT" pitchFamily="18" charset="0"/>
              </a:rPr>
              <a:t>They are light molecules that emit gamma-rays that poison and mutate ocean life</a:t>
            </a:r>
            <a:endParaRPr lang="en-US" b="0" dirty="0" smtClean="0">
              <a:latin typeface="Calisto MT" pitchFamily="18" charset="0"/>
            </a:endParaRPr>
          </a:p>
          <a:p>
            <a:pPr marL="457200" indent="-457200" algn="l">
              <a:buFont typeface="+mj-lt"/>
              <a:buAutoNum type="alphaUcPeriod"/>
            </a:pPr>
            <a:r>
              <a:rPr lang="en-US" b="0" dirty="0" smtClean="0">
                <a:latin typeface="Calisto MT" pitchFamily="18" charset="0"/>
              </a:rPr>
              <a:t>They rise </a:t>
            </a:r>
            <a:r>
              <a:rPr lang="en-US" dirty="0" smtClean="0">
                <a:latin typeface="Calisto MT" pitchFamily="18" charset="0"/>
              </a:rPr>
              <a:t>up into the stratosphere and break apart from high solar radiation exposure causing a depletion in the ozone layer</a:t>
            </a:r>
            <a:endParaRPr lang="en-US" b="0" dirty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2940532" y="5812010"/>
            <a:ext cx="5895355" cy="1046924"/>
          </a:xfrm>
          <a:prstGeom prst="rect">
            <a:avLst/>
          </a:prstGeom>
          <a:gradFill flip="none" rotWithShape="1">
            <a:gsLst>
              <a:gs pos="87000">
                <a:schemeClr val="bg1"/>
              </a:gs>
              <a:gs pos="100000">
                <a:schemeClr val="bg1">
                  <a:lumMod val="5000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188842"/>
            <a:ext cx="2932043" cy="6669157"/>
          </a:xfrm>
          <a:prstGeom prst="rect">
            <a:avLst/>
          </a:prstGeom>
          <a:gradFill flip="none" rotWithShape="1">
            <a:gsLst>
              <a:gs pos="92000">
                <a:schemeClr val="bg1"/>
              </a:gs>
              <a:gs pos="98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220280" y="1063487"/>
            <a:ext cx="5625548" cy="4452730"/>
          </a:xfrm>
          <a:prstGeom prst="rect">
            <a:avLst/>
          </a:prstGeom>
          <a:gradFill flip="none" rotWithShape="1">
            <a:gsLst>
              <a:gs pos="92000">
                <a:schemeClr val="bg1"/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564835" y="149087"/>
            <a:ext cx="5141843" cy="765313"/>
          </a:xfrm>
        </p:spPr>
        <p:txBody>
          <a:bodyPr/>
          <a:lstStyle/>
          <a:p>
            <a:r>
              <a:rPr lang="en-US" dirty="0" smtClean="0"/>
              <a:t>The hockey stick graph!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8454" y="1543878"/>
            <a:ext cx="5031456" cy="313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ocke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4283" y="2584740"/>
            <a:ext cx="4811201" cy="1247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3366" y="1183110"/>
            <a:ext cx="4271169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sto MT" pitchFamily="18" charset="0"/>
              </a:rPr>
              <a:t>“The hockey stick controversy”</a:t>
            </a:r>
            <a:endParaRPr lang="en-US" dirty="0">
              <a:latin typeface="Calisto MT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225" y="573158"/>
            <a:ext cx="2498035" cy="593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77481" y="4861120"/>
            <a:ext cx="4760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latin typeface="Calisto MT" pitchFamily="18" charset="0"/>
              </a:rPr>
              <a:t>Mann, M. E.; Bradley, R. S.; Hughes, M. K. (1998). </a:t>
            </a:r>
            <a:r>
              <a:rPr lang="en-US" sz="1200" b="0" i="1" dirty="0" smtClean="0">
                <a:latin typeface="Calisto MT" pitchFamily="18" charset="0"/>
              </a:rPr>
              <a:t>Nature</a:t>
            </a:r>
            <a:r>
              <a:rPr lang="en-US" sz="1200" b="0" dirty="0" smtClean="0">
                <a:latin typeface="Calisto MT" pitchFamily="18" charset="0"/>
              </a:rPr>
              <a:t> 392 (6678): 779–787. </a:t>
            </a:r>
            <a:r>
              <a:rPr lang="en-US" sz="1200" b="0" dirty="0" err="1" smtClean="0">
                <a:latin typeface="Calisto MT" pitchFamily="18" charset="0"/>
              </a:rPr>
              <a:t>Bibcode</a:t>
            </a:r>
            <a:r>
              <a:rPr lang="en-US" sz="1200" b="0" dirty="0" smtClean="0">
                <a:latin typeface="Calisto MT" pitchFamily="18" charset="0"/>
              </a:rPr>
              <a:t> 1998Natur.392..779M. doi:10.1038/33859</a:t>
            </a:r>
            <a:endParaRPr lang="en-US" sz="1200" b="0" dirty="0">
              <a:latin typeface="Calisto MT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909888" y="5827332"/>
            <a:ext cx="500061" cy="1030667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4000">
                <a:schemeClr val="bg1">
                  <a:lumMod val="85000"/>
                </a:schemeClr>
              </a:gs>
              <a:gs pos="6000">
                <a:schemeClr val="bg1"/>
              </a:gs>
              <a:gs pos="94000">
                <a:schemeClr val="bg1"/>
              </a:gs>
              <a:gs pos="0">
                <a:schemeClr val="bg1">
                  <a:lumMod val="50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905126" y="5933661"/>
            <a:ext cx="504822" cy="919577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4000">
                <a:schemeClr val="bg1"/>
              </a:gs>
              <a:gs pos="6000">
                <a:schemeClr val="bg1"/>
              </a:gs>
              <a:gs pos="94000">
                <a:schemeClr val="bg1"/>
              </a:gs>
              <a:gs pos="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2731295" y="5893594"/>
            <a:ext cx="504822" cy="8858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 rot="19050796">
            <a:off x="2750323" y="5759968"/>
            <a:ext cx="185525" cy="237069"/>
          </a:xfrm>
          <a:prstGeom prst="roundRect">
            <a:avLst>
              <a:gd name="adj" fmla="val 0"/>
            </a:avLst>
          </a:prstGeom>
          <a:solidFill>
            <a:schemeClr val="bg1">
              <a:alpha val="87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Pie 19"/>
          <p:cNvSpPr/>
          <p:nvPr/>
        </p:nvSpPr>
        <p:spPr bwMode="auto">
          <a:xfrm>
            <a:off x="2904648" y="5788823"/>
            <a:ext cx="45719" cy="59527"/>
          </a:xfrm>
          <a:prstGeom prst="pie">
            <a:avLst/>
          </a:prstGeom>
          <a:gradFill flip="none" rotWithShape="1">
            <a:gsLst>
              <a:gs pos="16000">
                <a:schemeClr val="bg1">
                  <a:alpha val="68000"/>
                </a:schemeClr>
              </a:gs>
              <a:gs pos="74000">
                <a:schemeClr val="bg1">
                  <a:lumMod val="95000"/>
                </a:schemeClr>
              </a:gs>
              <a:gs pos="31000">
                <a:schemeClr val="bg1">
                  <a:lumMod val="50000"/>
                  <a:alpha val="8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 rot="19943967">
            <a:off x="2908156" y="5834443"/>
            <a:ext cx="66824" cy="80554"/>
          </a:xfrm>
          <a:prstGeom prst="roundRect">
            <a:avLst>
              <a:gd name="adj" fmla="val 0"/>
            </a:avLst>
          </a:prstGeom>
          <a:gradFill flip="none" rotWithShape="1">
            <a:gsLst>
              <a:gs pos="45000">
                <a:schemeClr val="bg1"/>
              </a:gs>
              <a:gs pos="17000">
                <a:schemeClr val="bg1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41155" y="5883677"/>
            <a:ext cx="544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 smtClean="0">
                <a:solidFill>
                  <a:srgbClr val="714400"/>
                </a:solidFill>
                <a:latin typeface="Calisto MT" pitchFamily="18" charset="0"/>
              </a:rPr>
              <a:t>http://www.ipcc.ch/pdf/assessment-report/ar4/wg1/ar4-wg1-spm.pdf</a:t>
            </a:r>
            <a:endParaRPr lang="en-US" sz="1200" b="0" dirty="0">
              <a:solidFill>
                <a:srgbClr val="714400"/>
              </a:solidFill>
              <a:latin typeface="Calisto MT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1824" y="6149798"/>
            <a:ext cx="56064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dirty="0" smtClean="0">
                <a:latin typeface="Calisto MT" pitchFamily="18" charset="0"/>
              </a:rPr>
              <a:t>United Nations Environnent Programme |</a:t>
            </a:r>
            <a:r>
              <a:rPr lang="en-US" sz="1000" b="0" dirty="0" smtClean="0">
                <a:latin typeface="Calisto MT" pitchFamily="18" charset="0"/>
              </a:rPr>
              <a:t> World Meteorological Organization</a:t>
            </a:r>
          </a:p>
          <a:p>
            <a:r>
              <a:rPr lang="en-US" sz="1200" b="0" dirty="0" smtClean="0">
                <a:latin typeface="Calisto MT" pitchFamily="18" charset="0"/>
              </a:rPr>
              <a:t>“A report of Working Group I of the Intergovernmental Panel on Climate Change, Summary for Policymakers”, Figure SPM.1</a:t>
            </a:r>
            <a:endParaRPr lang="en-US" sz="1200" b="0" dirty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139" y="208723"/>
            <a:ext cx="8521217" cy="924339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What time eras do the 3 colored regions represent?</a:t>
            </a:r>
            <a:endParaRPr lang="en-US" sz="3200" dirty="0" smtClean="0"/>
          </a:p>
        </p:txBody>
      </p:sp>
      <p:pic>
        <p:nvPicPr>
          <p:cNvPr id="25603" name="Picture 3" descr="Fig31_24Clim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8674" y="1814340"/>
            <a:ext cx="87630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-219075" y="1741250"/>
            <a:ext cx="1376665" cy="400779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887021" y="3572157"/>
            <a:ext cx="1600686" cy="102870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rot="5616833">
            <a:off x="4753581" y="2214666"/>
            <a:ext cx="810641" cy="53826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5400000">
            <a:off x="5784304" y="2145149"/>
            <a:ext cx="175309" cy="4632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5400000">
            <a:off x="4014279" y="2662135"/>
            <a:ext cx="723089" cy="247407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 rot="5400000">
            <a:off x="3417650" y="1112196"/>
            <a:ext cx="723089" cy="247407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5400000">
            <a:off x="6128421" y="2117394"/>
            <a:ext cx="483143" cy="4442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 rot="5400000">
            <a:off x="5763640" y="2835613"/>
            <a:ext cx="136184" cy="2626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 rot="5400000">
            <a:off x="3985500" y="2641611"/>
            <a:ext cx="483143" cy="23900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5400000">
            <a:off x="4049945" y="3258777"/>
            <a:ext cx="483143" cy="4442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224081" y="1796697"/>
            <a:ext cx="1600686" cy="102870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536501" y="3046377"/>
            <a:ext cx="1760706" cy="36576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557963" y="3586163"/>
            <a:ext cx="204787" cy="190500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96088" y="3471863"/>
            <a:ext cx="316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sto MT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00850" y="3881439"/>
            <a:ext cx="24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sto MT" pitchFamily="18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05611" y="4281489"/>
            <a:ext cx="24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sto MT" pitchFamily="18" charset="0"/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Why do optical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elescopes work better when they are in space?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HubbleSpaceTelesco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4543" y="1558925"/>
            <a:ext cx="5324475" cy="529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part of the electromagnetic spectrum allows us to look into the center of </a:t>
            </a:r>
            <a:r>
              <a:rPr lang="en-US" sz="2400" smtClean="0"/>
              <a:t>the Milky-Way?</a:t>
            </a:r>
            <a:endParaRPr lang="en-US" sz="2400" dirty="0"/>
          </a:p>
        </p:txBody>
      </p:sp>
      <p:pic>
        <p:nvPicPr>
          <p:cNvPr id="606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868" y="2276860"/>
            <a:ext cx="5263284" cy="350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62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6611" y="2680109"/>
            <a:ext cx="578167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308324" y="571815"/>
            <a:ext cx="8483048" cy="5300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What is true about the </a:t>
            </a:r>
            <a:r>
              <a:rPr lang="en-US" sz="4000" dirty="0" smtClean="0"/>
              <a:t>m</a:t>
            </a:r>
            <a:r>
              <a:rPr lang="en-US" sz="4000" dirty="0" smtClean="0"/>
              <a:t>oon?</a:t>
            </a:r>
            <a:endParaRPr lang="en-US" sz="4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3152" y="1476730"/>
            <a:ext cx="57501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sz="2800" dirty="0" smtClean="0">
                <a:latin typeface="Calisto MT" pitchFamily="18" charset="0"/>
              </a:rPr>
              <a:t>We always see the same </a:t>
            </a:r>
            <a:r>
              <a:rPr lang="en-US" sz="2800" dirty="0" smtClean="0">
                <a:latin typeface="Calisto MT" pitchFamily="18" charset="0"/>
              </a:rPr>
              <a:t>side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2800" dirty="0" smtClean="0">
                <a:latin typeface="Calisto MT" pitchFamily="18" charset="0"/>
              </a:rPr>
              <a:t>Its orbital period is the same as the Earth’s about the sun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2800" dirty="0" smtClean="0">
                <a:latin typeface="Calisto MT" pitchFamily="18" charset="0"/>
              </a:rPr>
              <a:t>It rotates around its own axis faster than it orbits Earth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2800" dirty="0" smtClean="0">
                <a:latin typeface="Calisto MT" pitchFamily="18" charset="0"/>
              </a:rPr>
              <a:t>It is not in hydrostatic equilibrium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2800" dirty="0" smtClean="0">
                <a:latin typeface="Calisto MT" pitchFamily="18" charset="0"/>
              </a:rPr>
              <a:t>The temperature ranges from 90 to 370 Fahrenheit.</a:t>
            </a:r>
            <a:endParaRPr lang="en-US" sz="2800" dirty="0" smtClean="0">
              <a:latin typeface="Calisto MT" pitchFamily="18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5430" y="3991802"/>
            <a:ext cx="2470826" cy="253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5702" y="1397703"/>
            <a:ext cx="2501144" cy="250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81"/>
  <p:tag name="FONTSIZE" val="32"/>
  <p:tag name="BULLETTYPE" val="ppBulletArabicPeriod"/>
  <p:tag name="ANSWERTEXT" val="The bluest one&#10;The reddest one&#10;The yellowest one&#10;Impossible to tell from color"/>
  <p:tag name="OLDNUMANSWERS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77894E8B09447E293D9443E81BA275F"/>
  <p:tag name="SLIDEID" val="177894E8B09447E293D9443E81BA275F"/>
  <p:tag name="SLIDEORDER" val="1"/>
  <p:tag name="SLIDETYPE" val="Q"/>
  <p:tag name="DEMOGRAPHIC" val="False"/>
  <p:tag name="SPEEDSCORING" val="False"/>
  <p:tag name="VALUES" val="1¤1¤1¤1¤2"/>
  <p:tag name="QUESTIONALIAS" val="Our sun will eventually become a"/>
  <p:tag name="ANSWERSALIAS" val="Cloud of hydrogen gas¤Protostar¤Neutron star¤Black hole¤White dwarf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71"/>
  <p:tag name="FONTSIZE" val="30"/>
  <p:tag name="BULLETTYPE" val="ppBulletAlphaLCParenRigh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D8E92DFFCF5482894384D13421819A9"/>
  <p:tag name="SLIDEID" val="DD8E92DFFCF5482894384D13421819A9"/>
  <p:tag name="SLIDEORDER" val="1"/>
  <p:tag name="SLIDETYPE" val="Q"/>
  <p:tag name="DEMOGRAPHIC" val="False"/>
  <p:tag name="TEAMASSIGN" val="False"/>
  <p:tag name="SPEEDSCORING" val="False"/>
  <p:tag name="CORRECTPOINTVALUE" val="2"/>
  <p:tag name="INCORRECTPOINTVALUE" val="1"/>
  <p:tag name="ZEROBASED" val="False"/>
  <p:tag name="DELIMITERS" val="3.1"/>
  <p:tag name="RESPONSESGATHERED" val="False"/>
  <p:tag name="VALUES" val="1|smicln|2|smicln|1|smicln|1"/>
  <p:tag name="QUESTIONALIAS" val="Why does fusion stop at Iron?"/>
  <p:tag name="ANSWERSALIAS" val="Elements lighter than iron undergo fission.|smicln|Forming elements higher than Fe requires energy rather than releases it.|smicln|Elements heavier than iron do undergo fusion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Hourglass"/>
  <p:tag name="CDTIMELIMIT" val="10"/>
  <p:tag name="STYLE" val="4"/>
  <p:tag name="CDTIMELEFT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Tube"/>
  <p:tag name="STYLE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3"/>
  <p:tag name="TEXTLENGTH" val="164"/>
  <p:tag name="FONTSIZE" val="20"/>
  <p:tag name="BULLETTYPE" val="ppBulletArabicPeriod"/>
  <p:tag name="ANSWERTEXT" val="Elements lighter than iron undergo fission.&#10;Forming elements higher than Fe requires energy rather than releases it.&#10;Elements heavier than iron do undergo fusion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226004475ADE467B94383ACAC8289A53"/>
  <p:tag name="SLIDETYPE" val="Q"/>
  <p:tag name="DEMOGRAPHIC" val="False"/>
  <p:tag name="SPEEDSCORING" val="False"/>
  <p:tag name="CHARTLABELS" val="1"/>
  <p:tag name="SLIDEORDER" val="3"/>
  <p:tag name="SLIDEGUID" val="433D81E56BB140B1848F8E779F395F92"/>
  <p:tag name="DELIMITERS" val="3.1"/>
  <p:tag name="VALUES" val="1|smicln|2|smicln|1|smicln|1"/>
  <p:tag name="RESPONSESGATHERED" val="False"/>
  <p:tag name="QUESTIONALIAS" val="Three main sequence stars have different colors, but the same brightness.  Which one is closest to the Earth?"/>
  <p:tag name="ANSWERSALIAS" val="The bluest one|smicln|The reddest one|smicln|The yellowest one|smicln|Impossible to tell from color"/>
</p:tagLst>
</file>

<file path=ppt/theme/theme1.xml><?xml version="1.0" encoding="utf-8"?>
<a:theme xmlns:a="http://schemas.openxmlformats.org/drawingml/2006/main" name="Edge">
  <a:themeElements>
    <a:clrScheme name="Edge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5053</TotalTime>
  <Pages>20</Pages>
  <Words>438</Words>
  <Application>Microsoft Office PowerPoint</Application>
  <PresentationFormat>On-screen Show (4:3)</PresentationFormat>
  <Paragraphs>69</Paragraphs>
  <Slides>16</Slides>
  <Notes>16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Edge</vt:lpstr>
      <vt:lpstr>Chart</vt:lpstr>
      <vt:lpstr>Climate and space quiz</vt:lpstr>
      <vt:lpstr>What are these famous graphs called?</vt:lpstr>
      <vt:lpstr>Name one natural cause of climate change</vt:lpstr>
      <vt:lpstr>What’s the main problem with Chlorofluorocarbons?</vt:lpstr>
      <vt:lpstr>The hockey stick graph!</vt:lpstr>
      <vt:lpstr>What time eras do the 3 colored regions represent?</vt:lpstr>
      <vt:lpstr>Why do optical telescopes work better when they are in space?</vt:lpstr>
      <vt:lpstr>What part of the electromagnetic spectrum allows us to look into the center of the Milky-Way?</vt:lpstr>
      <vt:lpstr>What is true about the moon?</vt:lpstr>
      <vt:lpstr>Come up with your own mnemonic acronym device to memorize the planets</vt:lpstr>
      <vt:lpstr>Name one method used to measure astronomical distances.</vt:lpstr>
      <vt:lpstr>Quiz: Three main sequence stars have different colors, but the same brightness. Which one is closest to the Earth?</vt:lpstr>
      <vt:lpstr>A very massive star (more than 10 times the size of our sun) becomes what at the very end of its life?</vt:lpstr>
      <vt:lpstr>According to the currents models of stellar evolution, our sun will eventually become a</vt:lpstr>
      <vt:lpstr>Why does fusion stop at Iron?</vt:lpstr>
      <vt:lpstr>Name one piece of experimental evidence in support of general relativity.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Lamb Lab</dc:creator>
  <cp:lastModifiedBy>Tim</cp:lastModifiedBy>
  <cp:revision>273</cp:revision>
  <cp:lastPrinted>2009-04-22T19:24:48Z</cp:lastPrinted>
  <dcterms:created xsi:type="dcterms:W3CDTF">1998-03-30T13:15:09Z</dcterms:created>
  <dcterms:modified xsi:type="dcterms:W3CDTF">2012-04-06T22:51:27Z</dcterms:modified>
</cp:coreProperties>
</file>