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8"/>
  </p:notesMasterIdLst>
  <p:handoutMasterIdLst>
    <p:handoutMasterId r:id="rId39"/>
  </p:handoutMasterIdLst>
  <p:sldIdLst>
    <p:sldId id="845" r:id="rId2"/>
    <p:sldId id="846" r:id="rId3"/>
    <p:sldId id="847" r:id="rId4"/>
    <p:sldId id="537" r:id="rId5"/>
    <p:sldId id="849" r:id="rId6"/>
    <p:sldId id="539" r:id="rId7"/>
    <p:sldId id="850" r:id="rId8"/>
    <p:sldId id="851" r:id="rId9"/>
    <p:sldId id="852" r:id="rId10"/>
    <p:sldId id="536" r:id="rId11"/>
    <p:sldId id="796" r:id="rId12"/>
    <p:sldId id="541" r:id="rId13"/>
    <p:sldId id="863" r:id="rId14"/>
    <p:sldId id="864" r:id="rId15"/>
    <p:sldId id="865" r:id="rId16"/>
    <p:sldId id="866" r:id="rId17"/>
    <p:sldId id="867" r:id="rId18"/>
    <p:sldId id="542" r:id="rId19"/>
    <p:sldId id="800" r:id="rId20"/>
    <p:sldId id="801" r:id="rId21"/>
    <p:sldId id="803" r:id="rId22"/>
    <p:sldId id="546" r:id="rId23"/>
    <p:sldId id="859" r:id="rId24"/>
    <p:sldId id="550" r:id="rId25"/>
    <p:sldId id="551" r:id="rId26"/>
    <p:sldId id="552" r:id="rId27"/>
    <p:sldId id="806" r:id="rId28"/>
    <p:sldId id="805" r:id="rId29"/>
    <p:sldId id="807" r:id="rId30"/>
    <p:sldId id="808" r:id="rId31"/>
    <p:sldId id="554" r:id="rId32"/>
    <p:sldId id="870" r:id="rId33"/>
    <p:sldId id="869" r:id="rId34"/>
    <p:sldId id="857" r:id="rId35"/>
    <p:sldId id="868" r:id="rId36"/>
    <p:sldId id="871" r:id="rId37"/>
  </p:sldIdLst>
  <p:sldSz cx="9144000" cy="6858000" type="screen4x3"/>
  <p:notesSz cx="7315200" cy="9601200"/>
  <p:custDataLst>
    <p:tags r:id="rId40"/>
  </p:custDataLst>
  <p:kinsoku lang="ja-JP" invalStChars="、。，．・：；？！゛゜ヽヾゝゞ々ー’”）〕］｝〉》」』】°‰′″℃￠％ぁぃぅぇぉっゃゅょゎァィゥェォッャュョヮヵヶ!%),.:;?]}｡｣､･ｧｨｩｪｫｬｭｮｯｰﾞﾟ" invalEndChars="‘“（〔［｛〈《「『【￥＄$([\{｢￡"/>
  <p:defaultTextStyle>
    <a:defPPr>
      <a:defRPr lang="en-US"/>
    </a:defPPr>
    <a:lvl1pPr algn="ctr" rtl="0" fontAlgn="base">
      <a:spcBef>
        <a:spcPct val="0"/>
      </a:spcBef>
      <a:spcAft>
        <a:spcPct val="0"/>
      </a:spcAft>
      <a:defRPr b="1" kern="1200">
        <a:solidFill>
          <a:schemeClr val="tx1"/>
        </a:solidFill>
        <a:latin typeface="Comic Sans MS" pitchFamily="66" charset="0"/>
        <a:ea typeface="+mn-ea"/>
        <a:cs typeface="+mn-cs"/>
      </a:defRPr>
    </a:lvl1pPr>
    <a:lvl2pPr marL="457200" algn="ctr" rtl="0" fontAlgn="base">
      <a:spcBef>
        <a:spcPct val="0"/>
      </a:spcBef>
      <a:spcAft>
        <a:spcPct val="0"/>
      </a:spcAft>
      <a:defRPr b="1" kern="1200">
        <a:solidFill>
          <a:schemeClr val="tx1"/>
        </a:solidFill>
        <a:latin typeface="Comic Sans MS" pitchFamily="66" charset="0"/>
        <a:ea typeface="+mn-ea"/>
        <a:cs typeface="+mn-cs"/>
      </a:defRPr>
    </a:lvl2pPr>
    <a:lvl3pPr marL="914400" algn="ctr" rtl="0" fontAlgn="base">
      <a:spcBef>
        <a:spcPct val="0"/>
      </a:spcBef>
      <a:spcAft>
        <a:spcPct val="0"/>
      </a:spcAft>
      <a:defRPr b="1" kern="1200">
        <a:solidFill>
          <a:schemeClr val="tx1"/>
        </a:solidFill>
        <a:latin typeface="Comic Sans MS" pitchFamily="66" charset="0"/>
        <a:ea typeface="+mn-ea"/>
        <a:cs typeface="+mn-cs"/>
      </a:defRPr>
    </a:lvl3pPr>
    <a:lvl4pPr marL="1371600" algn="ctr" rtl="0" fontAlgn="base">
      <a:spcBef>
        <a:spcPct val="0"/>
      </a:spcBef>
      <a:spcAft>
        <a:spcPct val="0"/>
      </a:spcAft>
      <a:defRPr b="1" kern="1200">
        <a:solidFill>
          <a:schemeClr val="tx1"/>
        </a:solidFill>
        <a:latin typeface="Comic Sans MS" pitchFamily="66" charset="0"/>
        <a:ea typeface="+mn-ea"/>
        <a:cs typeface="+mn-cs"/>
      </a:defRPr>
    </a:lvl4pPr>
    <a:lvl5pPr marL="1828800" algn="ctr" rtl="0" fontAlgn="base">
      <a:spcBef>
        <a:spcPct val="0"/>
      </a:spcBef>
      <a:spcAft>
        <a:spcPct val="0"/>
      </a:spcAft>
      <a:defRPr b="1" kern="1200">
        <a:solidFill>
          <a:schemeClr val="tx1"/>
        </a:solidFill>
        <a:latin typeface="Comic Sans MS" pitchFamily="66" charset="0"/>
        <a:ea typeface="+mn-ea"/>
        <a:cs typeface="+mn-cs"/>
      </a:defRPr>
    </a:lvl5pPr>
    <a:lvl6pPr marL="2286000" algn="l" defTabSz="914400" rtl="0" eaLnBrk="1" latinLnBrk="0" hangingPunct="1">
      <a:defRPr b="1" kern="1200">
        <a:solidFill>
          <a:schemeClr val="tx1"/>
        </a:solidFill>
        <a:latin typeface="Comic Sans MS" pitchFamily="66" charset="0"/>
        <a:ea typeface="+mn-ea"/>
        <a:cs typeface="+mn-cs"/>
      </a:defRPr>
    </a:lvl6pPr>
    <a:lvl7pPr marL="2743200" algn="l" defTabSz="914400" rtl="0" eaLnBrk="1" latinLnBrk="0" hangingPunct="1">
      <a:defRPr b="1" kern="1200">
        <a:solidFill>
          <a:schemeClr val="tx1"/>
        </a:solidFill>
        <a:latin typeface="Comic Sans MS" pitchFamily="66" charset="0"/>
        <a:ea typeface="+mn-ea"/>
        <a:cs typeface="+mn-cs"/>
      </a:defRPr>
    </a:lvl7pPr>
    <a:lvl8pPr marL="3200400" algn="l" defTabSz="914400" rtl="0" eaLnBrk="1" latinLnBrk="0" hangingPunct="1">
      <a:defRPr b="1" kern="1200">
        <a:solidFill>
          <a:schemeClr val="tx1"/>
        </a:solidFill>
        <a:latin typeface="Comic Sans MS" pitchFamily="66" charset="0"/>
        <a:ea typeface="+mn-ea"/>
        <a:cs typeface="+mn-cs"/>
      </a:defRPr>
    </a:lvl8pPr>
    <a:lvl9pPr marL="3657600" algn="l" defTabSz="914400" rtl="0" eaLnBrk="1" latinLnBrk="0" hangingPunct="1">
      <a:defRPr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C409"/>
    <a:srgbClr val="FFA161"/>
    <a:srgbClr val="FF6600"/>
    <a:srgbClr val="D30001"/>
    <a:srgbClr val="714400"/>
    <a:srgbClr val="0000FF"/>
    <a:srgbClr val="C49500"/>
    <a:srgbClr val="E7E200"/>
    <a:srgbClr val="EBE6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9" autoAdjust="0"/>
    <p:restoredTop sz="89583" autoAdjust="0"/>
  </p:normalViewPr>
  <p:slideViewPr>
    <p:cSldViewPr>
      <p:cViewPr varScale="1">
        <p:scale>
          <a:sx n="104" d="100"/>
          <a:sy n="104" d="100"/>
        </p:scale>
        <p:origin x="-8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9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050"/>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b="0">
                <a:latin typeface="Tahoma" pitchFamily="34" charset="0"/>
              </a:defRPr>
            </a:lvl1pPr>
          </a:lstStyle>
          <a:p>
            <a:pPr>
              <a:defRPr/>
            </a:pPr>
            <a:endParaRPr lang="en-US"/>
          </a:p>
        </p:txBody>
      </p:sp>
      <p:sp>
        <p:nvSpPr>
          <p:cNvPr id="92163" name="Rectangle 2051"/>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latin typeface="Tahoma" pitchFamily="34" charset="0"/>
              </a:defRPr>
            </a:lvl1pPr>
          </a:lstStyle>
          <a:p>
            <a:pPr>
              <a:defRPr/>
            </a:pPr>
            <a:endParaRPr lang="en-US"/>
          </a:p>
        </p:txBody>
      </p:sp>
      <p:sp>
        <p:nvSpPr>
          <p:cNvPr id="92164" name="Rectangle 2052"/>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b="0">
                <a:latin typeface="Tahoma" pitchFamily="34" charset="0"/>
              </a:defRPr>
            </a:lvl1pPr>
          </a:lstStyle>
          <a:p>
            <a:pPr>
              <a:defRPr/>
            </a:pPr>
            <a:endParaRPr lang="en-US"/>
          </a:p>
        </p:txBody>
      </p:sp>
      <p:sp>
        <p:nvSpPr>
          <p:cNvPr id="92165" name="Rectangle 2053"/>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latin typeface="Tahoma" pitchFamily="34" charset="0"/>
              </a:defRPr>
            </a:lvl1pPr>
          </a:lstStyle>
          <a:p>
            <a:pPr>
              <a:defRPr/>
            </a:pPr>
            <a:fld id="{699A1F46-FE75-43CE-A0C4-B2CDFC86189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idx="2"/>
          </p:nvPr>
        </p:nvSpPr>
        <p:spPr bwMode="auto">
          <a:xfrm>
            <a:off x="1257300" y="720725"/>
            <a:ext cx="4800600" cy="360045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75360" y="4560570"/>
            <a:ext cx="5364480" cy="432054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Inversion_(meteorolog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err="1" smtClean="0">
                <a:latin typeface="Calisto MT" pitchFamily="18" charset="0"/>
              </a:rPr>
              <a:t>Perfluorocarbon</a:t>
            </a:r>
            <a:r>
              <a:rPr lang="en-US" sz="1200" b="0" dirty="0" smtClean="0">
                <a:latin typeface="Calisto MT" pitchFamily="18" charset="0"/>
              </a:rPr>
              <a:t> derivatives can function as </a:t>
            </a:r>
            <a:r>
              <a:rPr lang="en-US" sz="1200" b="0" dirty="0" err="1" smtClean="0">
                <a:latin typeface="Calisto MT" pitchFamily="18" charset="0"/>
              </a:rPr>
              <a:t>fluoropolymers</a:t>
            </a:r>
            <a:r>
              <a:rPr lang="en-US" sz="1200" b="0" dirty="0" smtClean="0">
                <a:latin typeface="Calisto MT" pitchFamily="18" charset="0"/>
              </a:rPr>
              <a:t>, refrigerants, solvents, anesthetics, </a:t>
            </a:r>
            <a:r>
              <a:rPr lang="en-US" sz="1200" b="0" dirty="0" err="1" smtClean="0">
                <a:latin typeface="Calisto MT" pitchFamily="18" charset="0"/>
              </a:rPr>
              <a:t>fluorosurfactants</a:t>
            </a:r>
            <a:r>
              <a:rPr lang="en-US" sz="1200" b="0" dirty="0" smtClean="0">
                <a:latin typeface="Calisto MT" pitchFamily="18" charset="0"/>
              </a:rPr>
              <a:t>, and ozone </a:t>
            </a:r>
            <a:r>
              <a:rPr lang="en-US" sz="1200" b="0" dirty="0" err="1" smtClean="0">
                <a:latin typeface="Calisto MT" pitchFamily="18" charset="0"/>
              </a:rPr>
              <a:t>depletors</a:t>
            </a:r>
            <a:r>
              <a:rPr lang="en-US" sz="1200" b="0" dirty="0" smtClean="0">
                <a:latin typeface="Calisto MT" pitchFamily="18" charset="0"/>
              </a:rPr>
              <a:t>.</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Mauna Loa was originally chosen as a monitoring site because, located far from any continent, the air sampled is a good average for the central pacific. Being high, it is above the </a:t>
            </a:r>
            <a:r>
              <a:rPr lang="en-US" dirty="0" smtClean="0">
                <a:hlinkClick r:id="rId3" tooltip="Inversion (meteorology)"/>
              </a:rPr>
              <a:t>inversion layer</a:t>
            </a:r>
            <a:r>
              <a:rPr lang="en-US" dirty="0" smtClean="0"/>
              <a:t> where most of the local effects are present. There was already a rough road to the summit built by the military.</a:t>
            </a:r>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2BFAA7C3-B65D-482A-9E65-88C10C86BDE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6499"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3171B3-D8FE-4887-88E3-4ACBF75C10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E3424-321E-4923-B51C-DCF9CEB214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A1551-ECBB-4E63-ABED-42CAA6C64A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CCB8D48-A403-4106-8334-71E3117ACB5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114800" cy="5029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76BF17-9C85-4095-B44B-6E8145E136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E141C-CCED-462C-BECD-7CAFCDC2E6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8E58-CB4B-47A4-823A-AD8F235256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33805-090D-4CA2-99D7-734DEC4124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DBC31B-1CAA-470B-9E94-1139155AA1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D3B380-044D-43ED-84BB-A137AD329A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7674C0-4070-45AF-9265-025B4E1AEC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008481-E3EF-4A2A-B26B-D5B8BF7574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6"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800" b="0">
                <a:solidFill>
                  <a:srgbClr val="A98C4B"/>
                </a:solidFill>
                <a:latin typeface="+mj-lt"/>
              </a:defRPr>
            </a:lvl1pPr>
          </a:lstStyle>
          <a:p>
            <a:pPr>
              <a:defRPr/>
            </a:pPr>
            <a:endParaRPr lang="en-US"/>
          </a:p>
        </p:txBody>
      </p:sp>
      <p:sp>
        <p:nvSpPr>
          <p:cNvPr id="105477"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b="0">
                <a:solidFill>
                  <a:srgbClr val="A98C4B"/>
                </a:solidFill>
                <a:latin typeface="+mj-lt"/>
              </a:defRPr>
            </a:lvl1pPr>
          </a:lstStyle>
          <a:p>
            <a:pPr>
              <a:defRPr/>
            </a:pPr>
            <a:endParaRPr lang="en-US"/>
          </a:p>
        </p:txBody>
      </p:sp>
      <p:sp>
        <p:nvSpPr>
          <p:cNvPr id="105478"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b="0">
                <a:solidFill>
                  <a:srgbClr val="A98C4B"/>
                </a:solidFill>
                <a:latin typeface="+mj-lt"/>
              </a:defRPr>
            </a:lvl1pPr>
          </a:lstStyle>
          <a:p>
            <a:pPr>
              <a:defRPr/>
            </a:pPr>
            <a:fld id="{8908F13A-B87B-4B7D-9B25-DB6BC71BA1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charset="0"/>
        </a:defRPr>
      </a:lvl2pPr>
      <a:lvl3pPr algn="l" rtl="0" eaLnBrk="0" fontAlgn="base" hangingPunct="0">
        <a:spcBef>
          <a:spcPct val="0"/>
        </a:spcBef>
        <a:spcAft>
          <a:spcPct val="0"/>
        </a:spcAft>
        <a:defRPr sz="3600">
          <a:solidFill>
            <a:srgbClr val="0000CC"/>
          </a:solidFill>
          <a:latin typeface="Arial" charset="0"/>
        </a:defRPr>
      </a:lvl3pPr>
      <a:lvl4pPr algn="l" rtl="0" eaLnBrk="0" fontAlgn="base" hangingPunct="0">
        <a:spcBef>
          <a:spcPct val="0"/>
        </a:spcBef>
        <a:spcAft>
          <a:spcPct val="0"/>
        </a:spcAft>
        <a:defRPr sz="3600">
          <a:solidFill>
            <a:srgbClr val="0000CC"/>
          </a:solidFill>
          <a:latin typeface="Arial" charset="0"/>
        </a:defRPr>
      </a:lvl4pPr>
      <a:lvl5pPr algn="l" rtl="0" eaLnBrk="0" fontAlgn="base" hangingPunct="0">
        <a:spcBef>
          <a:spcPct val="0"/>
        </a:spcBef>
        <a:spcAft>
          <a:spcPct val="0"/>
        </a:spcAft>
        <a:defRPr sz="3600">
          <a:solidFill>
            <a:srgbClr val="0000CC"/>
          </a:solidFill>
          <a:latin typeface="Arial" charset="0"/>
        </a:defRPr>
      </a:lvl5pPr>
      <a:lvl6pPr marL="457200" algn="l" rtl="0" fontAlgn="base">
        <a:spcBef>
          <a:spcPct val="0"/>
        </a:spcBef>
        <a:spcAft>
          <a:spcPct val="0"/>
        </a:spcAft>
        <a:defRPr sz="3600">
          <a:solidFill>
            <a:srgbClr val="0000CC"/>
          </a:solidFill>
          <a:latin typeface="Arial" charset="0"/>
        </a:defRPr>
      </a:lvl6pPr>
      <a:lvl7pPr marL="914400" algn="l" rtl="0" fontAlgn="base">
        <a:spcBef>
          <a:spcPct val="0"/>
        </a:spcBef>
        <a:spcAft>
          <a:spcPct val="0"/>
        </a:spcAft>
        <a:defRPr sz="3600">
          <a:solidFill>
            <a:srgbClr val="0000CC"/>
          </a:solidFill>
          <a:latin typeface="Arial" charset="0"/>
        </a:defRPr>
      </a:lvl7pPr>
      <a:lvl8pPr marL="1371600" algn="l" rtl="0" fontAlgn="base">
        <a:spcBef>
          <a:spcPct val="0"/>
        </a:spcBef>
        <a:spcAft>
          <a:spcPct val="0"/>
        </a:spcAft>
        <a:defRPr sz="3600">
          <a:solidFill>
            <a:srgbClr val="0000CC"/>
          </a:solidFill>
          <a:latin typeface="Arial" charset="0"/>
        </a:defRPr>
      </a:lvl8pPr>
      <a:lvl9pPr marL="1828800" algn="l" rtl="0" fontAlgn="base">
        <a:spcBef>
          <a:spcPct val="0"/>
        </a:spcBef>
        <a:spcAft>
          <a:spcPct val="0"/>
        </a:spcAft>
        <a:defRPr sz="3600">
          <a:solidFill>
            <a:srgbClr val="0000CC"/>
          </a:solidFill>
          <a:latin typeface="Arial"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ftp://ftp.ncdc.noaa.gov/pub/data/paleo/icecore/antarctica/vostok/deutnat.t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2.png"/><Relationship Id="rId4" Type="http://schemas.openxmlformats.org/officeDocument/2006/relationships/image" Target="../media/image20.jpe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12331" y="375829"/>
            <a:ext cx="2447853" cy="810467"/>
          </a:xfrm>
        </p:spPr>
        <p:txBody>
          <a:bodyPr/>
          <a:lstStyle/>
          <a:p>
            <a:r>
              <a:rPr lang="en-US" sz="4000" dirty="0" smtClean="0"/>
              <a:t>Logistics</a:t>
            </a:r>
            <a:endParaRPr lang="en-US" sz="4000" dirty="0"/>
          </a:p>
        </p:txBody>
      </p:sp>
      <p:sp>
        <p:nvSpPr>
          <p:cNvPr id="5" name="TextBox 4"/>
          <p:cNvSpPr txBox="1"/>
          <p:nvPr/>
        </p:nvSpPr>
        <p:spPr>
          <a:xfrm>
            <a:off x="1452405" y="1873611"/>
            <a:ext cx="1016625" cy="3170099"/>
          </a:xfrm>
          <a:prstGeom prst="rect">
            <a:avLst/>
          </a:prstGeom>
          <a:noFill/>
        </p:spPr>
        <p:txBody>
          <a:bodyPr wrap="none" rtlCol="0">
            <a:spAutoFit/>
          </a:bodyPr>
          <a:lstStyle/>
          <a:p>
            <a:r>
              <a:rPr lang="en-US" sz="4000" b="0" dirty="0" smtClean="0">
                <a:latin typeface="Calisto MT" pitchFamily="18" charset="0"/>
              </a:rPr>
              <a:t>7</a:t>
            </a:r>
            <a:r>
              <a:rPr lang="en-US" sz="4000" b="0" baseline="30000" dirty="0" smtClean="0">
                <a:latin typeface="Calisto MT" pitchFamily="18" charset="0"/>
              </a:rPr>
              <a:t>th </a:t>
            </a:r>
          </a:p>
          <a:p>
            <a:endParaRPr lang="en-US" sz="4000" b="0" dirty="0" smtClean="0">
              <a:latin typeface="Calisto MT" pitchFamily="18" charset="0"/>
            </a:endParaRPr>
          </a:p>
          <a:p>
            <a:r>
              <a:rPr lang="en-US" sz="4000" b="0" dirty="0" smtClean="0">
                <a:latin typeface="Calisto MT" pitchFamily="18" charset="0"/>
              </a:rPr>
              <a:t>14</a:t>
            </a:r>
            <a:r>
              <a:rPr lang="en-US" sz="4000" b="0" baseline="30000" dirty="0" smtClean="0">
                <a:latin typeface="Calisto MT" pitchFamily="18" charset="0"/>
              </a:rPr>
              <a:t>th</a:t>
            </a:r>
          </a:p>
          <a:p>
            <a:endParaRPr lang="en-US" sz="4000" b="0" dirty="0" smtClean="0">
              <a:latin typeface="Calisto MT" pitchFamily="18" charset="0"/>
            </a:endParaRPr>
          </a:p>
          <a:p>
            <a:r>
              <a:rPr lang="en-US" sz="4000" b="0" dirty="0" smtClean="0">
                <a:latin typeface="Calisto MT" pitchFamily="18" charset="0"/>
              </a:rPr>
              <a:t>21</a:t>
            </a:r>
            <a:r>
              <a:rPr lang="en-US" sz="4000" b="0" baseline="30000" dirty="0" smtClean="0">
                <a:latin typeface="Calisto MT" pitchFamily="18" charset="0"/>
              </a:rPr>
              <a:t>st</a:t>
            </a:r>
            <a:endParaRPr lang="en-US" sz="4000" b="0" dirty="0" smtClean="0">
              <a:latin typeface="Calisto MT" pitchFamily="18" charset="0"/>
            </a:endParaRPr>
          </a:p>
        </p:txBody>
      </p:sp>
      <p:sp>
        <p:nvSpPr>
          <p:cNvPr id="6" name="TextBox 5"/>
          <p:cNvSpPr txBox="1"/>
          <p:nvPr/>
        </p:nvSpPr>
        <p:spPr>
          <a:xfrm>
            <a:off x="3074218" y="1873611"/>
            <a:ext cx="5002139" cy="584775"/>
          </a:xfrm>
          <a:prstGeom prst="rect">
            <a:avLst/>
          </a:prstGeom>
          <a:noFill/>
        </p:spPr>
        <p:txBody>
          <a:bodyPr wrap="none" rtlCol="0">
            <a:spAutoFit/>
          </a:bodyPr>
          <a:lstStyle/>
          <a:p>
            <a:r>
              <a:rPr lang="en-US" sz="3200" b="0" dirty="0" smtClean="0">
                <a:latin typeface="Calisto MT" pitchFamily="18" charset="0"/>
              </a:rPr>
              <a:t>Global Warming and Space</a:t>
            </a:r>
            <a:endParaRPr lang="en-US" sz="3200" b="0" dirty="0">
              <a:latin typeface="Calisto MT" pitchFamily="18" charset="0"/>
            </a:endParaRPr>
          </a:p>
        </p:txBody>
      </p:sp>
      <p:sp>
        <p:nvSpPr>
          <p:cNvPr id="7" name="TextBox 6"/>
          <p:cNvSpPr txBox="1"/>
          <p:nvPr/>
        </p:nvSpPr>
        <p:spPr>
          <a:xfrm>
            <a:off x="3096554" y="3112162"/>
            <a:ext cx="5335115" cy="584775"/>
          </a:xfrm>
          <a:prstGeom prst="rect">
            <a:avLst/>
          </a:prstGeom>
          <a:noFill/>
        </p:spPr>
        <p:txBody>
          <a:bodyPr wrap="none" rtlCol="0">
            <a:spAutoFit/>
          </a:bodyPr>
          <a:lstStyle/>
          <a:p>
            <a:r>
              <a:rPr lang="en-US" sz="3200" b="0" dirty="0" smtClean="0">
                <a:latin typeface="Calisto MT" pitchFamily="18" charset="0"/>
              </a:rPr>
              <a:t>Cosmology and Final Review</a:t>
            </a:r>
            <a:endParaRPr lang="en-US" sz="3200" b="0" dirty="0">
              <a:latin typeface="Calisto MT" pitchFamily="18" charset="0"/>
            </a:endParaRPr>
          </a:p>
        </p:txBody>
      </p:sp>
      <p:sp>
        <p:nvSpPr>
          <p:cNvPr id="8" name="TextBox 7"/>
          <p:cNvSpPr txBox="1"/>
          <p:nvPr/>
        </p:nvSpPr>
        <p:spPr>
          <a:xfrm>
            <a:off x="3131825" y="4350712"/>
            <a:ext cx="3046027" cy="584775"/>
          </a:xfrm>
          <a:prstGeom prst="rect">
            <a:avLst/>
          </a:prstGeom>
          <a:noFill/>
        </p:spPr>
        <p:txBody>
          <a:bodyPr wrap="none" rtlCol="0">
            <a:spAutoFit/>
          </a:bodyPr>
          <a:lstStyle/>
          <a:p>
            <a:r>
              <a:rPr lang="en-US" sz="3200" b="0" dirty="0" smtClean="0">
                <a:latin typeface="Calisto MT" pitchFamily="18" charset="0"/>
              </a:rPr>
              <a:t>Final 9am-11am</a:t>
            </a:r>
            <a:endParaRPr lang="en-US" sz="3200" b="0" dirty="0">
              <a:latin typeface="Calisto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01355" y="469095"/>
            <a:ext cx="7669696" cy="533400"/>
          </a:xfrm>
        </p:spPr>
        <p:txBody>
          <a:bodyPr/>
          <a:lstStyle/>
          <a:p>
            <a:r>
              <a:rPr lang="en-US" dirty="0" smtClean="0"/>
              <a:t>Evidence of climate change history</a:t>
            </a:r>
          </a:p>
        </p:txBody>
      </p:sp>
      <p:pic>
        <p:nvPicPr>
          <p:cNvPr id="12" name="Picture 2"/>
          <p:cNvPicPr>
            <a:picLocks noChangeAspect="1" noChangeArrowheads="1"/>
          </p:cNvPicPr>
          <p:nvPr/>
        </p:nvPicPr>
        <p:blipFill>
          <a:blip r:embed="rId3" cstate="print"/>
          <a:srcRect/>
          <a:stretch>
            <a:fillRect/>
          </a:stretch>
        </p:blipFill>
        <p:spPr bwMode="auto">
          <a:xfrm>
            <a:off x="1308515" y="1228045"/>
            <a:ext cx="6477000" cy="3048000"/>
          </a:xfrm>
          <a:prstGeom prst="rect">
            <a:avLst/>
          </a:prstGeom>
          <a:noFill/>
          <a:ln w="9525">
            <a:noFill/>
            <a:miter lim="800000"/>
            <a:headEnd/>
            <a:tailEnd/>
          </a:ln>
        </p:spPr>
      </p:pic>
      <p:sp>
        <p:nvSpPr>
          <p:cNvPr id="13" name="TextBox 12"/>
          <p:cNvSpPr txBox="1"/>
          <p:nvPr/>
        </p:nvSpPr>
        <p:spPr>
          <a:xfrm>
            <a:off x="2057400" y="2133600"/>
            <a:ext cx="3249608" cy="246221"/>
          </a:xfrm>
          <a:prstGeom prst="rect">
            <a:avLst/>
          </a:prstGeom>
          <a:noFill/>
        </p:spPr>
        <p:txBody>
          <a:bodyPr wrap="none" rtlCol="0">
            <a:spAutoFit/>
          </a:bodyPr>
          <a:lstStyle/>
          <a:p>
            <a:r>
              <a:rPr lang="en-US" sz="1000" b="0" dirty="0" smtClean="0">
                <a:latin typeface="Calisto MT" pitchFamily="18" charset="0"/>
              </a:rPr>
              <a:t>http://epa.gov/climatechange/science/pastcc_fig1.html</a:t>
            </a:r>
            <a:endParaRPr lang="en-US" sz="1000" b="0" dirty="0">
              <a:latin typeface="Calisto MT" pitchFamily="18" charset="0"/>
            </a:endParaRPr>
          </a:p>
        </p:txBody>
      </p:sp>
      <p:sp>
        <p:nvSpPr>
          <p:cNvPr id="14" name="TextBox 13">
            <a:hlinkClick r:id="rId4"/>
          </p:cNvPr>
          <p:cNvSpPr txBox="1"/>
          <p:nvPr/>
        </p:nvSpPr>
        <p:spPr>
          <a:xfrm>
            <a:off x="748748" y="4404140"/>
            <a:ext cx="7587302" cy="707886"/>
          </a:xfrm>
          <a:prstGeom prst="rect">
            <a:avLst/>
          </a:prstGeom>
          <a:noFill/>
        </p:spPr>
        <p:txBody>
          <a:bodyPr wrap="square" rtlCol="0">
            <a:spAutoFit/>
          </a:bodyPr>
          <a:lstStyle/>
          <a:p>
            <a:pPr algn="just"/>
            <a:r>
              <a:rPr lang="en-US" sz="2000" b="0" dirty="0" smtClean="0">
                <a:latin typeface="Calisto MT" pitchFamily="18" charset="0"/>
              </a:rPr>
              <a:t>Ice cores are unique with their entrapped air inclusions enabling direct records of past changes in atmospheric trace-gas composition.</a:t>
            </a:r>
            <a:endParaRPr lang="en-US" sz="2000" b="0" dirty="0">
              <a:latin typeface="Calisto MT" pitchFamily="18" charset="0"/>
            </a:endParaRPr>
          </a:p>
        </p:txBody>
      </p:sp>
      <p:sp>
        <p:nvSpPr>
          <p:cNvPr id="16" name="TextBox 15"/>
          <p:cNvSpPr txBox="1"/>
          <p:nvPr/>
        </p:nvSpPr>
        <p:spPr>
          <a:xfrm>
            <a:off x="698708" y="5862935"/>
            <a:ext cx="7726794" cy="461665"/>
          </a:xfrm>
          <a:prstGeom prst="rect">
            <a:avLst/>
          </a:prstGeom>
          <a:noFill/>
        </p:spPr>
        <p:txBody>
          <a:bodyPr wrap="none" rtlCol="0">
            <a:spAutoFit/>
          </a:bodyPr>
          <a:lstStyle/>
          <a:p>
            <a:r>
              <a:rPr lang="fr-FR" sz="1000" b="0" dirty="0" err="1" smtClean="0">
                <a:latin typeface="Calisto MT" pitchFamily="18" charset="0"/>
              </a:rPr>
              <a:t>Carbon</a:t>
            </a:r>
            <a:r>
              <a:rPr lang="fr-FR" sz="1000" b="0" dirty="0" smtClean="0">
                <a:latin typeface="Calisto MT" pitchFamily="18" charset="0"/>
              </a:rPr>
              <a:t> </a:t>
            </a:r>
            <a:r>
              <a:rPr lang="fr-FR" sz="1000" b="0" dirty="0" err="1" smtClean="0">
                <a:latin typeface="Calisto MT" pitchFamily="18" charset="0"/>
              </a:rPr>
              <a:t>Dioxide</a:t>
            </a:r>
            <a:r>
              <a:rPr lang="fr-FR" sz="1000" b="0" dirty="0" smtClean="0">
                <a:latin typeface="Calisto MT" pitchFamily="18" charset="0"/>
              </a:rPr>
              <a:t> Information </a:t>
            </a:r>
            <a:r>
              <a:rPr lang="fr-FR" sz="1000" b="0" dirty="0" err="1" smtClean="0">
                <a:latin typeface="Calisto MT" pitchFamily="18" charset="0"/>
              </a:rPr>
              <a:t>Analysis</a:t>
            </a:r>
            <a:r>
              <a:rPr lang="fr-FR" sz="1000" b="0" dirty="0" smtClean="0">
                <a:latin typeface="Calisto MT" pitchFamily="18" charset="0"/>
              </a:rPr>
              <a:t> Center  | </a:t>
            </a:r>
            <a:r>
              <a:rPr lang="en-US" sz="1000" b="0" dirty="0" smtClean="0">
                <a:latin typeface="Calisto MT" pitchFamily="18" charset="0"/>
              </a:rPr>
              <a:t>DOE's Oak Ridge National Laboratory | World Data Center for Atmospheric Trace Gases</a:t>
            </a:r>
            <a:endParaRPr lang="fr-FR" sz="1000" b="0" dirty="0" smtClean="0">
              <a:latin typeface="Calisto MT" pitchFamily="18" charset="0"/>
            </a:endParaRPr>
          </a:p>
          <a:p>
            <a:r>
              <a:rPr lang="fr-FR" sz="1400" b="0" dirty="0" smtClean="0">
                <a:latin typeface="Calisto MT" pitchFamily="18" charset="0"/>
              </a:rPr>
              <a:t>http://cdiac.ornl.gov/trends/co2/siple.html</a:t>
            </a:r>
          </a:p>
        </p:txBody>
      </p:sp>
      <p:sp>
        <p:nvSpPr>
          <p:cNvPr id="18" name="TextBox 17"/>
          <p:cNvSpPr txBox="1"/>
          <p:nvPr/>
        </p:nvSpPr>
        <p:spPr>
          <a:xfrm>
            <a:off x="1371600" y="6320135"/>
            <a:ext cx="6762015" cy="461665"/>
          </a:xfrm>
          <a:prstGeom prst="rect">
            <a:avLst/>
          </a:prstGeom>
          <a:noFill/>
        </p:spPr>
        <p:txBody>
          <a:bodyPr wrap="square" rtlCol="0">
            <a:spAutoFit/>
          </a:bodyPr>
          <a:lstStyle/>
          <a:p>
            <a:r>
              <a:rPr lang="en-US" sz="1000" b="0" dirty="0" smtClean="0">
                <a:latin typeface="Calisto MT" pitchFamily="18" charset="0"/>
              </a:rPr>
              <a:t>National Climatic Data Center | National Oceanic and Atmospheric Administration</a:t>
            </a:r>
          </a:p>
          <a:p>
            <a:r>
              <a:rPr lang="en-US" sz="1400" b="0" dirty="0" smtClean="0">
                <a:latin typeface="Calisto MT" pitchFamily="18" charset="0"/>
              </a:rPr>
              <a:t>ftp://ftp.ncdc.noaa.gov/pub/data/paleo/icecore/antarctica/vostok/deutnat.txt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p:cNvPicPr>
            <a:picLocks noChangeAspect="1" noChangeArrowheads="1"/>
          </p:cNvPicPr>
          <p:nvPr/>
        </p:nvPicPr>
        <p:blipFill>
          <a:blip r:embed="rId3" cstate="print"/>
          <a:srcRect/>
          <a:stretch>
            <a:fillRect/>
          </a:stretch>
        </p:blipFill>
        <p:spPr bwMode="auto">
          <a:xfrm>
            <a:off x="1696437" y="1480237"/>
            <a:ext cx="5506321" cy="3398813"/>
          </a:xfrm>
          <a:prstGeom prst="rect">
            <a:avLst/>
          </a:prstGeom>
          <a:noFill/>
          <a:ln w="9525">
            <a:noFill/>
            <a:miter lim="800000"/>
            <a:headEnd/>
            <a:tailEnd/>
          </a:ln>
        </p:spPr>
      </p:pic>
      <p:sp>
        <p:nvSpPr>
          <p:cNvPr id="11" name="TextBox 10"/>
          <p:cNvSpPr txBox="1"/>
          <p:nvPr/>
        </p:nvSpPr>
        <p:spPr>
          <a:xfrm>
            <a:off x="2447771" y="6440507"/>
            <a:ext cx="4096058" cy="307777"/>
          </a:xfrm>
          <a:prstGeom prst="rect">
            <a:avLst/>
          </a:prstGeom>
          <a:noFill/>
        </p:spPr>
        <p:txBody>
          <a:bodyPr wrap="none" rtlCol="0">
            <a:spAutoFit/>
          </a:bodyPr>
          <a:lstStyle/>
          <a:p>
            <a:r>
              <a:rPr lang="en-US" sz="1400" b="0" dirty="0" smtClean="0">
                <a:latin typeface="Calisto MT" pitchFamily="18" charset="0"/>
              </a:rPr>
              <a:t>http://epa.gov/climatechange/science/pastcc.html</a:t>
            </a:r>
            <a:endParaRPr lang="en-US" sz="1400" b="0" dirty="0">
              <a:latin typeface="Calisto MT" pitchFamily="18" charset="0"/>
            </a:endParaRPr>
          </a:p>
        </p:txBody>
      </p:sp>
      <p:sp>
        <p:nvSpPr>
          <p:cNvPr id="6" name="TextBox 5"/>
          <p:cNvSpPr txBox="1"/>
          <p:nvPr/>
        </p:nvSpPr>
        <p:spPr>
          <a:xfrm>
            <a:off x="723900" y="5830669"/>
            <a:ext cx="7543800" cy="646331"/>
          </a:xfrm>
          <a:prstGeom prst="rect">
            <a:avLst/>
          </a:prstGeom>
          <a:noFill/>
        </p:spPr>
        <p:txBody>
          <a:bodyPr wrap="square" rtlCol="0">
            <a:spAutoFit/>
          </a:bodyPr>
          <a:lstStyle/>
          <a:p>
            <a:r>
              <a:rPr lang="en-US" sz="1200" b="0" dirty="0" smtClean="0">
                <a:latin typeface="Calisto MT" pitchFamily="18" charset="0"/>
              </a:rPr>
              <a:t>Environmental Protection Agency | National Research Council, 2006. (Figure reprinted with permission from Surface Temperature Reconstructions© (2006) by the National Academy of Sciences, Courtesy of the National Academies Press , Washington, D.C.)</a:t>
            </a:r>
            <a:endParaRPr lang="en-US" sz="1200" b="0" dirty="0">
              <a:latin typeface="Calisto MT" pitchFamily="18" charset="0"/>
            </a:endParaRPr>
          </a:p>
        </p:txBody>
      </p:sp>
      <p:sp>
        <p:nvSpPr>
          <p:cNvPr id="8" name="TextBox 7"/>
          <p:cNvSpPr txBox="1"/>
          <p:nvPr/>
        </p:nvSpPr>
        <p:spPr>
          <a:xfrm>
            <a:off x="1926865" y="4879050"/>
            <a:ext cx="1676400" cy="523220"/>
          </a:xfrm>
          <a:prstGeom prst="rect">
            <a:avLst/>
          </a:prstGeom>
          <a:noFill/>
        </p:spPr>
        <p:txBody>
          <a:bodyPr wrap="square" rtlCol="0">
            <a:spAutoFit/>
          </a:bodyPr>
          <a:lstStyle/>
          <a:p>
            <a:r>
              <a:rPr lang="en-US" sz="1400" b="0" dirty="0" smtClean="0">
                <a:latin typeface="Calisto MT" pitchFamily="18" charset="0"/>
              </a:rPr>
              <a:t>Medieval Climate Anomaly</a:t>
            </a:r>
            <a:endParaRPr lang="en-US" sz="1400" b="0" dirty="0">
              <a:latin typeface="Calisto MT" pitchFamily="18" charset="0"/>
            </a:endParaRPr>
          </a:p>
        </p:txBody>
      </p:sp>
      <p:sp>
        <p:nvSpPr>
          <p:cNvPr id="9" name="TextBox 8"/>
          <p:cNvSpPr txBox="1"/>
          <p:nvPr/>
        </p:nvSpPr>
        <p:spPr>
          <a:xfrm>
            <a:off x="4058324" y="4879050"/>
            <a:ext cx="990600" cy="523220"/>
          </a:xfrm>
          <a:prstGeom prst="rect">
            <a:avLst/>
          </a:prstGeom>
          <a:noFill/>
        </p:spPr>
        <p:txBody>
          <a:bodyPr wrap="square" rtlCol="0">
            <a:spAutoFit/>
          </a:bodyPr>
          <a:lstStyle/>
          <a:p>
            <a:r>
              <a:rPr lang="en-US" sz="1400" b="0" dirty="0" smtClean="0">
                <a:latin typeface="Calisto MT" pitchFamily="18" charset="0"/>
              </a:rPr>
              <a:t>The little ice age</a:t>
            </a:r>
            <a:endParaRPr lang="en-US" sz="1400" b="0" dirty="0">
              <a:latin typeface="Calisto MT" pitchFamily="18" charset="0"/>
            </a:endParaRPr>
          </a:p>
        </p:txBody>
      </p:sp>
      <p:sp>
        <p:nvSpPr>
          <p:cNvPr id="10" name="TextBox 9"/>
          <p:cNvSpPr txBox="1"/>
          <p:nvPr/>
        </p:nvSpPr>
        <p:spPr>
          <a:xfrm>
            <a:off x="6189783" y="4874293"/>
            <a:ext cx="1038542" cy="523220"/>
          </a:xfrm>
          <a:prstGeom prst="rect">
            <a:avLst/>
          </a:prstGeom>
          <a:noFill/>
        </p:spPr>
        <p:txBody>
          <a:bodyPr wrap="square" rtlCol="0">
            <a:spAutoFit/>
          </a:bodyPr>
          <a:lstStyle/>
          <a:p>
            <a:r>
              <a:rPr lang="en-US" sz="1400" b="0" dirty="0" smtClean="0">
                <a:latin typeface="Calisto MT" pitchFamily="18" charset="0"/>
              </a:rPr>
              <a:t>Industrial era</a:t>
            </a:r>
            <a:endParaRPr lang="en-US" sz="1400" b="0" dirty="0">
              <a:latin typeface="Calisto MT" pitchFamily="18" charset="0"/>
            </a:endParaRPr>
          </a:p>
        </p:txBody>
      </p:sp>
      <p:sp>
        <p:nvSpPr>
          <p:cNvPr id="13" name="Title 1"/>
          <p:cNvSpPr>
            <a:spLocks noGrp="1"/>
          </p:cNvSpPr>
          <p:nvPr>
            <p:ph type="title"/>
          </p:nvPr>
        </p:nvSpPr>
        <p:spPr>
          <a:xfrm>
            <a:off x="539510" y="203008"/>
            <a:ext cx="4800600" cy="533400"/>
          </a:xfrm>
        </p:spPr>
        <p:txBody>
          <a:bodyPr/>
          <a:lstStyle/>
          <a:p>
            <a:r>
              <a:rPr lang="en-US" dirty="0" smtClean="0"/>
              <a:t>The hype</a:t>
            </a:r>
          </a:p>
        </p:txBody>
      </p:sp>
      <p:sp>
        <p:nvSpPr>
          <p:cNvPr id="15" name="Content Placeholder 14"/>
          <p:cNvSpPr>
            <a:spLocks noGrp="1"/>
          </p:cNvSpPr>
          <p:nvPr>
            <p:ph idx="1"/>
          </p:nvPr>
        </p:nvSpPr>
        <p:spPr>
          <a:xfrm>
            <a:off x="571500" y="838200"/>
            <a:ext cx="8153400" cy="609600"/>
          </a:xfrm>
        </p:spPr>
        <p:txBody>
          <a:bodyPr/>
          <a:lstStyle/>
          <a:p>
            <a:r>
              <a:rPr lang="en-US" sz="2800" dirty="0" smtClean="0">
                <a:latin typeface="Calisto MT" pitchFamily="18" charset="0"/>
              </a:rPr>
              <a:t>The concern is the possible </a:t>
            </a:r>
            <a:r>
              <a:rPr lang="en-US" sz="2800" dirty="0" smtClean="0"/>
              <a:t>anthropogenic</a:t>
            </a:r>
            <a:r>
              <a:rPr lang="en-US" sz="2800" dirty="0" smtClean="0">
                <a:latin typeface="Calisto MT" pitchFamily="18" charset="0"/>
              </a:rPr>
              <a:t> impact </a:t>
            </a:r>
            <a:endParaRPr lang="en-US" sz="2800" dirty="0"/>
          </a:p>
        </p:txBody>
      </p:sp>
      <p:sp>
        <p:nvSpPr>
          <p:cNvPr id="12" name="Rectangle 11"/>
          <p:cNvSpPr/>
          <p:nvPr/>
        </p:nvSpPr>
        <p:spPr bwMode="auto">
          <a:xfrm>
            <a:off x="1687990" y="2062890"/>
            <a:ext cx="5236755" cy="1687399"/>
          </a:xfrm>
          <a:prstGeom prst="rect">
            <a:avLst/>
          </a:prstGeom>
          <a:blipFill dpi="0" rotWithShape="1">
            <a:blip r:embed="rId4" cstate="print">
              <a:alphaModFix amt="20000"/>
            </a:blip>
            <a:srcRect/>
            <a:stretch>
              <a:fillRect/>
            </a:stretch>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45985" y="5098690"/>
            <a:ext cx="8652030" cy="1669690"/>
          </a:xfrm>
          <a:prstGeom prst="rect">
            <a:avLst/>
          </a:prstGeom>
          <a:gradFill flip="none" rotWithShape="1">
            <a:gsLst>
              <a:gs pos="92000">
                <a:schemeClr val="bg1"/>
              </a:gs>
              <a:gs pos="100000">
                <a:srgbClr val="00B050"/>
              </a:gs>
            </a:gsLst>
            <a:path path="rect">
              <a:fillToRect l="50000" t="50000" r="50000" b="50000"/>
            </a:path>
            <a:tileRect/>
          </a:gra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pic>
        <p:nvPicPr>
          <p:cNvPr id="264193" name="Picture 1"/>
          <p:cNvPicPr>
            <a:picLocks noChangeAspect="1" noChangeArrowheads="1"/>
          </p:cNvPicPr>
          <p:nvPr/>
        </p:nvPicPr>
        <p:blipFill>
          <a:blip r:embed="rId3" cstate="print"/>
          <a:srcRect/>
          <a:stretch>
            <a:fillRect/>
          </a:stretch>
        </p:blipFill>
        <p:spPr bwMode="auto">
          <a:xfrm>
            <a:off x="1536200" y="924465"/>
            <a:ext cx="6085818" cy="4022435"/>
          </a:xfrm>
          <a:prstGeom prst="rect">
            <a:avLst/>
          </a:prstGeom>
          <a:noFill/>
          <a:ln w="9525">
            <a:noFill/>
            <a:miter lim="800000"/>
            <a:headEnd/>
            <a:tailEnd/>
          </a:ln>
        </p:spPr>
      </p:pic>
      <p:sp>
        <p:nvSpPr>
          <p:cNvPr id="12290" name="Title 1"/>
          <p:cNvSpPr>
            <a:spLocks noGrp="1"/>
          </p:cNvSpPr>
          <p:nvPr>
            <p:ph type="title"/>
          </p:nvPr>
        </p:nvSpPr>
        <p:spPr>
          <a:xfrm>
            <a:off x="76200" y="0"/>
            <a:ext cx="8991600" cy="762000"/>
          </a:xfrm>
        </p:spPr>
        <p:txBody>
          <a:bodyPr/>
          <a:lstStyle/>
          <a:p>
            <a:r>
              <a:rPr lang="en-US" sz="2800" dirty="0" smtClean="0"/>
              <a:t>Trapping solar radiation in the atmosphere</a:t>
            </a:r>
          </a:p>
        </p:txBody>
      </p:sp>
      <p:pic>
        <p:nvPicPr>
          <p:cNvPr id="264194" name="Picture 2"/>
          <p:cNvPicPr>
            <a:picLocks noChangeAspect="1" noChangeArrowheads="1"/>
          </p:cNvPicPr>
          <p:nvPr/>
        </p:nvPicPr>
        <p:blipFill>
          <a:blip r:embed="rId4" cstate="print"/>
          <a:srcRect/>
          <a:stretch>
            <a:fillRect/>
          </a:stretch>
        </p:blipFill>
        <p:spPr bwMode="auto">
          <a:xfrm>
            <a:off x="7380115" y="5705850"/>
            <a:ext cx="915548" cy="919635"/>
          </a:xfrm>
          <a:prstGeom prst="rect">
            <a:avLst/>
          </a:prstGeom>
          <a:noFill/>
          <a:ln w="9525">
            <a:noFill/>
            <a:miter lim="800000"/>
            <a:headEnd/>
            <a:tailEnd/>
          </a:ln>
        </p:spPr>
      </p:pic>
      <p:pic>
        <p:nvPicPr>
          <p:cNvPr id="10" name="Picture 9" descr="co2.jpg"/>
          <p:cNvPicPr>
            <a:picLocks noChangeAspect="1"/>
          </p:cNvPicPr>
          <p:nvPr/>
        </p:nvPicPr>
        <p:blipFill>
          <a:blip r:embed="rId5" cstate="print"/>
          <a:stretch>
            <a:fillRect/>
          </a:stretch>
        </p:blipFill>
        <p:spPr>
          <a:xfrm>
            <a:off x="777250" y="5933535"/>
            <a:ext cx="1312069" cy="445288"/>
          </a:xfrm>
          <a:prstGeom prst="rect">
            <a:avLst/>
          </a:prstGeom>
        </p:spPr>
      </p:pic>
      <p:pic>
        <p:nvPicPr>
          <p:cNvPr id="11" name="Picture 10" descr="ozone.jpg"/>
          <p:cNvPicPr>
            <a:picLocks noChangeAspect="1"/>
          </p:cNvPicPr>
          <p:nvPr/>
        </p:nvPicPr>
        <p:blipFill>
          <a:blip r:embed="rId6" cstate="print"/>
          <a:stretch>
            <a:fillRect/>
          </a:stretch>
        </p:blipFill>
        <p:spPr>
          <a:xfrm>
            <a:off x="2446940" y="5781745"/>
            <a:ext cx="1252538" cy="719363"/>
          </a:xfrm>
          <a:prstGeom prst="rect">
            <a:avLst/>
          </a:prstGeom>
        </p:spPr>
      </p:pic>
      <p:pic>
        <p:nvPicPr>
          <p:cNvPr id="12" name="Picture 11" descr="water.jpg"/>
          <p:cNvPicPr>
            <a:picLocks noChangeAspect="1"/>
          </p:cNvPicPr>
          <p:nvPr/>
        </p:nvPicPr>
        <p:blipFill>
          <a:blip r:embed="rId7" cstate="print"/>
          <a:stretch>
            <a:fillRect/>
          </a:stretch>
        </p:blipFill>
        <p:spPr>
          <a:xfrm>
            <a:off x="6014005" y="5781745"/>
            <a:ext cx="1021054" cy="691923"/>
          </a:xfrm>
          <a:prstGeom prst="rect">
            <a:avLst/>
          </a:prstGeom>
        </p:spPr>
      </p:pic>
      <p:pic>
        <p:nvPicPr>
          <p:cNvPr id="13" name="Picture 12" descr="o2.png"/>
          <p:cNvPicPr>
            <a:picLocks noChangeAspect="1"/>
          </p:cNvPicPr>
          <p:nvPr/>
        </p:nvPicPr>
        <p:blipFill>
          <a:blip r:embed="rId8" cstate="print"/>
          <a:stretch>
            <a:fillRect/>
          </a:stretch>
        </p:blipFill>
        <p:spPr>
          <a:xfrm>
            <a:off x="4356422" y="5799658"/>
            <a:ext cx="750545" cy="686981"/>
          </a:xfrm>
          <a:prstGeom prst="rect">
            <a:avLst/>
          </a:prstGeom>
        </p:spPr>
      </p:pic>
      <p:sp>
        <p:nvSpPr>
          <p:cNvPr id="9" name="TextBox 8"/>
          <p:cNvSpPr txBox="1"/>
          <p:nvPr/>
        </p:nvSpPr>
        <p:spPr>
          <a:xfrm>
            <a:off x="3433575" y="5098690"/>
            <a:ext cx="2422651" cy="369332"/>
          </a:xfrm>
          <a:prstGeom prst="rect">
            <a:avLst/>
          </a:prstGeom>
          <a:noFill/>
        </p:spPr>
        <p:txBody>
          <a:bodyPr wrap="none" rtlCol="0">
            <a:spAutoFit/>
          </a:bodyPr>
          <a:lstStyle/>
          <a:p>
            <a:r>
              <a:rPr lang="en-US" i="1" dirty="0" smtClean="0">
                <a:latin typeface="Calisto MT" pitchFamily="18" charset="0"/>
              </a:rPr>
              <a:t>some</a:t>
            </a:r>
            <a:r>
              <a:rPr lang="en-US" dirty="0" smtClean="0">
                <a:latin typeface="Calisto MT" pitchFamily="18" charset="0"/>
              </a:rPr>
              <a:t> greenhouse gases</a:t>
            </a:r>
          </a:p>
        </p:txBody>
      </p:sp>
      <p:sp>
        <p:nvSpPr>
          <p:cNvPr id="14" name="TextBox 13"/>
          <p:cNvSpPr txBox="1"/>
          <p:nvPr/>
        </p:nvSpPr>
        <p:spPr>
          <a:xfrm>
            <a:off x="811928" y="5484661"/>
            <a:ext cx="1235018" cy="276999"/>
          </a:xfrm>
          <a:prstGeom prst="rect">
            <a:avLst/>
          </a:prstGeom>
          <a:noFill/>
        </p:spPr>
        <p:txBody>
          <a:bodyPr wrap="none" rtlCol="0">
            <a:spAutoFit/>
          </a:bodyPr>
          <a:lstStyle/>
          <a:p>
            <a:r>
              <a:rPr lang="en-US" sz="1200" b="0" dirty="0" smtClean="0">
                <a:latin typeface="Calisto MT" pitchFamily="18" charset="0"/>
              </a:rPr>
              <a:t>Carbon Dioxide</a:t>
            </a:r>
          </a:p>
        </p:txBody>
      </p:sp>
      <p:sp>
        <p:nvSpPr>
          <p:cNvPr id="15" name="TextBox 14"/>
          <p:cNvSpPr txBox="1"/>
          <p:nvPr/>
        </p:nvSpPr>
        <p:spPr>
          <a:xfrm>
            <a:off x="2763380" y="5471669"/>
            <a:ext cx="619080" cy="276999"/>
          </a:xfrm>
          <a:prstGeom prst="rect">
            <a:avLst/>
          </a:prstGeom>
          <a:noFill/>
        </p:spPr>
        <p:txBody>
          <a:bodyPr wrap="none" rtlCol="0">
            <a:spAutoFit/>
          </a:bodyPr>
          <a:lstStyle/>
          <a:p>
            <a:r>
              <a:rPr lang="en-US" sz="1200" b="0" dirty="0" smtClean="0">
                <a:latin typeface="Calisto MT" pitchFamily="18" charset="0"/>
              </a:rPr>
              <a:t>Ozone</a:t>
            </a:r>
          </a:p>
        </p:txBody>
      </p:sp>
      <p:sp>
        <p:nvSpPr>
          <p:cNvPr id="16" name="TextBox 15"/>
          <p:cNvSpPr txBox="1"/>
          <p:nvPr/>
        </p:nvSpPr>
        <p:spPr>
          <a:xfrm>
            <a:off x="4098894" y="5471669"/>
            <a:ext cx="1343446" cy="276999"/>
          </a:xfrm>
          <a:prstGeom prst="rect">
            <a:avLst/>
          </a:prstGeom>
          <a:noFill/>
        </p:spPr>
        <p:txBody>
          <a:bodyPr wrap="none" rtlCol="0">
            <a:spAutoFit/>
          </a:bodyPr>
          <a:lstStyle/>
          <a:p>
            <a:r>
              <a:rPr lang="en-US" sz="1200" b="0" dirty="0" smtClean="0">
                <a:latin typeface="Calisto MT" pitchFamily="18" charset="0"/>
              </a:rPr>
              <a:t>Diatomic Oxygen</a:t>
            </a:r>
          </a:p>
        </p:txBody>
      </p:sp>
      <p:sp>
        <p:nvSpPr>
          <p:cNvPr id="17" name="TextBox 16"/>
          <p:cNvSpPr txBox="1"/>
          <p:nvPr/>
        </p:nvSpPr>
        <p:spPr>
          <a:xfrm>
            <a:off x="6158774" y="5471669"/>
            <a:ext cx="580801" cy="276999"/>
          </a:xfrm>
          <a:prstGeom prst="rect">
            <a:avLst/>
          </a:prstGeom>
          <a:noFill/>
        </p:spPr>
        <p:txBody>
          <a:bodyPr wrap="none" rtlCol="0">
            <a:spAutoFit/>
          </a:bodyPr>
          <a:lstStyle/>
          <a:p>
            <a:r>
              <a:rPr lang="en-US" sz="1200" b="0" dirty="0" smtClean="0">
                <a:latin typeface="Calisto MT" pitchFamily="18" charset="0"/>
              </a:rPr>
              <a:t>Water</a:t>
            </a:r>
          </a:p>
        </p:txBody>
      </p:sp>
      <p:sp>
        <p:nvSpPr>
          <p:cNvPr id="18" name="TextBox 17"/>
          <p:cNvSpPr txBox="1"/>
          <p:nvPr/>
        </p:nvSpPr>
        <p:spPr>
          <a:xfrm>
            <a:off x="7456010" y="5478165"/>
            <a:ext cx="766557" cy="276999"/>
          </a:xfrm>
          <a:prstGeom prst="rect">
            <a:avLst/>
          </a:prstGeom>
          <a:noFill/>
        </p:spPr>
        <p:txBody>
          <a:bodyPr wrap="none" rtlCol="0">
            <a:spAutoFit/>
          </a:bodyPr>
          <a:lstStyle/>
          <a:p>
            <a:r>
              <a:rPr lang="en-US" sz="1200" b="0" dirty="0" smtClean="0">
                <a:latin typeface="Calisto MT" pitchFamily="18" charset="0"/>
              </a:rPr>
              <a:t>Methane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4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6689" y="0"/>
            <a:ext cx="8607221" cy="558992"/>
          </a:xfrm>
        </p:spPr>
        <p:txBody>
          <a:bodyPr/>
          <a:lstStyle/>
          <a:p>
            <a:r>
              <a:rPr lang="en-US" sz="2800" dirty="0" smtClean="0"/>
              <a:t>Spectral absorption data of common greenhouse gases</a:t>
            </a:r>
          </a:p>
        </p:txBody>
      </p:sp>
      <p:pic>
        <p:nvPicPr>
          <p:cNvPr id="10" name="Picture 9" descr="co2.jpg"/>
          <p:cNvPicPr>
            <a:picLocks noChangeAspect="1"/>
          </p:cNvPicPr>
          <p:nvPr/>
        </p:nvPicPr>
        <p:blipFill>
          <a:blip r:embed="rId3" cstate="print"/>
          <a:stretch>
            <a:fillRect/>
          </a:stretch>
        </p:blipFill>
        <p:spPr>
          <a:xfrm>
            <a:off x="6924745" y="2821840"/>
            <a:ext cx="806498" cy="273708"/>
          </a:xfrm>
          <a:prstGeom prst="rect">
            <a:avLst/>
          </a:prstGeom>
        </p:spPr>
      </p:pic>
      <p:pic>
        <p:nvPicPr>
          <p:cNvPr id="11" name="Picture 10" descr="ozone.jpg"/>
          <p:cNvPicPr>
            <a:picLocks noChangeAspect="1"/>
          </p:cNvPicPr>
          <p:nvPr/>
        </p:nvPicPr>
        <p:blipFill>
          <a:blip r:embed="rId4" cstate="print"/>
          <a:stretch>
            <a:fillRect/>
          </a:stretch>
        </p:blipFill>
        <p:spPr>
          <a:xfrm>
            <a:off x="7622782" y="2062890"/>
            <a:ext cx="858328" cy="492959"/>
          </a:xfrm>
          <a:prstGeom prst="rect">
            <a:avLst/>
          </a:prstGeom>
        </p:spPr>
      </p:pic>
      <p:pic>
        <p:nvPicPr>
          <p:cNvPr id="12" name="Picture 11" descr="water.jpg"/>
          <p:cNvPicPr>
            <a:picLocks noChangeAspect="1"/>
          </p:cNvPicPr>
          <p:nvPr/>
        </p:nvPicPr>
        <p:blipFill>
          <a:blip r:embed="rId5" cstate="print"/>
          <a:stretch>
            <a:fillRect/>
          </a:stretch>
        </p:blipFill>
        <p:spPr>
          <a:xfrm>
            <a:off x="6848850" y="3504895"/>
            <a:ext cx="748891" cy="507490"/>
          </a:xfrm>
          <a:prstGeom prst="rect">
            <a:avLst/>
          </a:prstGeom>
        </p:spPr>
      </p:pic>
      <p:pic>
        <p:nvPicPr>
          <p:cNvPr id="13" name="Picture 12" descr="o2.png"/>
          <p:cNvPicPr>
            <a:picLocks noChangeAspect="1"/>
          </p:cNvPicPr>
          <p:nvPr/>
        </p:nvPicPr>
        <p:blipFill>
          <a:blip r:embed="rId6" cstate="print"/>
          <a:stretch>
            <a:fillRect/>
          </a:stretch>
        </p:blipFill>
        <p:spPr>
          <a:xfrm>
            <a:off x="6772955" y="2062890"/>
            <a:ext cx="498153" cy="455964"/>
          </a:xfrm>
          <a:prstGeom prst="rect">
            <a:avLst/>
          </a:prstGeom>
        </p:spPr>
      </p:pic>
      <p:sp>
        <p:nvSpPr>
          <p:cNvPr id="15" name="TextBox 14"/>
          <p:cNvSpPr txBox="1"/>
          <p:nvPr/>
        </p:nvSpPr>
        <p:spPr>
          <a:xfrm>
            <a:off x="7277140" y="2005283"/>
            <a:ext cx="434734" cy="584775"/>
          </a:xfrm>
          <a:prstGeom prst="rect">
            <a:avLst/>
          </a:prstGeom>
          <a:noFill/>
        </p:spPr>
        <p:txBody>
          <a:bodyPr wrap="none" rtlCol="0">
            <a:spAutoFit/>
          </a:bodyPr>
          <a:lstStyle/>
          <a:p>
            <a:r>
              <a:rPr lang="en-US" sz="3200" dirty="0" smtClean="0"/>
              <a:t>+</a:t>
            </a:r>
            <a:endParaRPr lang="en-US" sz="3200" dirty="0"/>
          </a:p>
        </p:txBody>
      </p:sp>
      <p:pic>
        <p:nvPicPr>
          <p:cNvPr id="22" name="Picture 3"/>
          <p:cNvPicPr>
            <a:picLocks noChangeAspect="1" noChangeArrowheads="1"/>
          </p:cNvPicPr>
          <p:nvPr/>
        </p:nvPicPr>
        <p:blipFill>
          <a:blip r:embed="rId7" cstate="print"/>
          <a:srcRect/>
          <a:stretch>
            <a:fillRect/>
          </a:stretch>
        </p:blipFill>
        <p:spPr bwMode="auto">
          <a:xfrm>
            <a:off x="473670" y="772675"/>
            <a:ext cx="4595817" cy="3932693"/>
          </a:xfrm>
          <a:prstGeom prst="rect">
            <a:avLst/>
          </a:prstGeom>
          <a:noFill/>
          <a:ln w="9525">
            <a:noFill/>
            <a:miter lim="800000"/>
            <a:headEnd/>
            <a:tailEnd/>
          </a:ln>
        </p:spPr>
      </p:pic>
      <p:pic>
        <p:nvPicPr>
          <p:cNvPr id="21" name="Picture 2"/>
          <p:cNvPicPr>
            <a:picLocks noChangeAspect="1" noChangeArrowheads="1"/>
          </p:cNvPicPr>
          <p:nvPr/>
        </p:nvPicPr>
        <p:blipFill>
          <a:blip r:embed="rId8" cstate="print"/>
          <a:srcRect/>
          <a:stretch>
            <a:fillRect/>
          </a:stretch>
        </p:blipFill>
        <p:spPr bwMode="auto">
          <a:xfrm>
            <a:off x="7000640" y="620885"/>
            <a:ext cx="633677" cy="636506"/>
          </a:xfrm>
          <a:prstGeom prst="rect">
            <a:avLst/>
          </a:prstGeom>
          <a:noFill/>
          <a:ln w="9525">
            <a:noFill/>
            <a:miter lim="800000"/>
            <a:headEnd/>
            <a:tailEnd/>
          </a:ln>
        </p:spPr>
      </p:pic>
      <p:pic>
        <p:nvPicPr>
          <p:cNvPr id="604162" name="Picture 2"/>
          <p:cNvPicPr>
            <a:picLocks noChangeAspect="1" noChangeArrowheads="1"/>
          </p:cNvPicPr>
          <p:nvPr/>
        </p:nvPicPr>
        <p:blipFill>
          <a:blip r:embed="rId9" cstate="print"/>
          <a:srcRect/>
          <a:stretch>
            <a:fillRect/>
          </a:stretch>
        </p:blipFill>
        <p:spPr bwMode="auto">
          <a:xfrm>
            <a:off x="7000640" y="1455730"/>
            <a:ext cx="691284" cy="280834"/>
          </a:xfrm>
          <a:prstGeom prst="rect">
            <a:avLst/>
          </a:prstGeom>
          <a:noFill/>
          <a:ln w="9525">
            <a:noFill/>
            <a:miter lim="800000"/>
            <a:headEnd/>
            <a:tailEnd/>
          </a:ln>
        </p:spPr>
      </p:pic>
      <p:graphicFrame>
        <p:nvGraphicFramePr>
          <p:cNvPr id="14" name="Table 13"/>
          <p:cNvGraphicFramePr>
            <a:graphicFrameLocks noGrp="1"/>
          </p:cNvGraphicFramePr>
          <p:nvPr/>
        </p:nvGraphicFramePr>
        <p:xfrm>
          <a:off x="853145" y="4946900"/>
          <a:ext cx="4098329" cy="1463040"/>
        </p:xfrm>
        <a:graphic>
          <a:graphicData uri="http://schemas.openxmlformats.org/drawingml/2006/table">
            <a:tbl>
              <a:tblPr/>
              <a:tblGrid>
                <a:gridCol w="2049165"/>
                <a:gridCol w="683054"/>
                <a:gridCol w="1366110"/>
              </a:tblGrid>
              <a:tr h="0">
                <a:tc>
                  <a:txBody>
                    <a:bodyPr/>
                    <a:lstStyle/>
                    <a:p>
                      <a:r>
                        <a:rPr lang="en-US" dirty="0"/>
                        <a:t>Water vapor</a:t>
                      </a:r>
                    </a:p>
                  </a:txBody>
                  <a:tcPr anchor="ctr">
                    <a:lnL>
                      <a:noFill/>
                    </a:lnL>
                    <a:lnR>
                      <a:noFill/>
                    </a:lnR>
                    <a:lnT>
                      <a:noFill/>
                    </a:lnT>
                    <a:lnB>
                      <a:noFill/>
                    </a:lnB>
                    <a:solidFill>
                      <a:schemeClr val="bg1">
                        <a:lumMod val="85000"/>
                      </a:schemeClr>
                    </a:solidFill>
                  </a:tcPr>
                </a:tc>
                <a:tc>
                  <a:txBody>
                    <a:bodyPr/>
                    <a:lstStyle/>
                    <a:p>
                      <a:r>
                        <a:rPr lang="en-US" dirty="0"/>
                        <a:t>H</a:t>
                      </a:r>
                      <a:r>
                        <a:rPr lang="en-US" baseline="-25000" dirty="0"/>
                        <a:t>2</a:t>
                      </a:r>
                      <a:r>
                        <a:rPr lang="en-US" dirty="0"/>
                        <a:t>O</a:t>
                      </a:r>
                    </a:p>
                  </a:txBody>
                  <a:tcPr anchor="ctr">
                    <a:lnL>
                      <a:noFill/>
                    </a:lnL>
                    <a:lnR>
                      <a:noFill/>
                    </a:lnR>
                    <a:lnT>
                      <a:noFill/>
                    </a:lnT>
                    <a:lnB>
                      <a:noFill/>
                    </a:lnB>
                    <a:solidFill>
                      <a:schemeClr val="bg1">
                        <a:lumMod val="85000"/>
                      </a:schemeClr>
                    </a:solidFill>
                  </a:tcPr>
                </a:tc>
                <a:tc>
                  <a:txBody>
                    <a:bodyPr/>
                    <a:lstStyle/>
                    <a:p>
                      <a:r>
                        <a:rPr lang="en-US" dirty="0"/>
                        <a:t>36 – 72 %  </a:t>
                      </a:r>
                    </a:p>
                  </a:txBody>
                  <a:tcPr anchor="ctr">
                    <a:lnL>
                      <a:noFill/>
                    </a:lnL>
                    <a:lnR>
                      <a:noFill/>
                    </a:lnR>
                    <a:lnT>
                      <a:noFill/>
                    </a:lnT>
                    <a:lnB>
                      <a:noFill/>
                    </a:lnB>
                    <a:solidFill>
                      <a:schemeClr val="bg1">
                        <a:lumMod val="85000"/>
                      </a:schemeClr>
                    </a:solidFill>
                  </a:tcPr>
                </a:tc>
              </a:tr>
              <a:tr h="317295">
                <a:tc>
                  <a:txBody>
                    <a:bodyPr/>
                    <a:lstStyle/>
                    <a:p>
                      <a:r>
                        <a:rPr lang="en-US"/>
                        <a:t>Carbon dioxide</a:t>
                      </a:r>
                    </a:p>
                  </a:txBody>
                  <a:tcPr anchor="ctr">
                    <a:lnL>
                      <a:noFill/>
                    </a:lnL>
                    <a:lnR>
                      <a:noFill/>
                    </a:lnR>
                    <a:lnT>
                      <a:noFill/>
                    </a:lnT>
                    <a:lnB>
                      <a:noFill/>
                    </a:lnB>
                    <a:solidFill>
                      <a:schemeClr val="bg1">
                        <a:lumMod val="85000"/>
                      </a:schemeClr>
                    </a:solidFill>
                  </a:tcPr>
                </a:tc>
                <a:tc>
                  <a:txBody>
                    <a:bodyPr/>
                    <a:lstStyle/>
                    <a:p>
                      <a:r>
                        <a:rPr lang="en-US" dirty="0"/>
                        <a:t>CO</a:t>
                      </a:r>
                      <a:r>
                        <a:rPr lang="en-US" baseline="-25000" dirty="0"/>
                        <a:t>2</a:t>
                      </a:r>
                      <a:endParaRPr lang="en-US" dirty="0"/>
                    </a:p>
                  </a:txBody>
                  <a:tcPr anchor="ctr">
                    <a:lnL>
                      <a:noFill/>
                    </a:lnL>
                    <a:lnR>
                      <a:noFill/>
                    </a:lnR>
                    <a:lnT>
                      <a:noFill/>
                    </a:lnT>
                    <a:lnB>
                      <a:noFill/>
                    </a:lnB>
                    <a:solidFill>
                      <a:schemeClr val="bg1">
                        <a:lumMod val="85000"/>
                      </a:schemeClr>
                    </a:solidFill>
                  </a:tcPr>
                </a:tc>
                <a:tc>
                  <a:txBody>
                    <a:bodyPr/>
                    <a:lstStyle/>
                    <a:p>
                      <a:r>
                        <a:rPr lang="en-US"/>
                        <a:t>9 – 26 %</a:t>
                      </a:r>
                    </a:p>
                  </a:txBody>
                  <a:tcPr anchor="ctr">
                    <a:lnL>
                      <a:noFill/>
                    </a:lnL>
                    <a:lnR>
                      <a:noFill/>
                    </a:lnR>
                    <a:lnT>
                      <a:noFill/>
                    </a:lnT>
                    <a:lnB>
                      <a:noFill/>
                    </a:lnB>
                    <a:solidFill>
                      <a:schemeClr val="bg1">
                        <a:lumMod val="85000"/>
                      </a:schemeClr>
                    </a:solidFill>
                  </a:tcPr>
                </a:tc>
              </a:tr>
              <a:tr h="0">
                <a:tc>
                  <a:txBody>
                    <a:bodyPr/>
                    <a:lstStyle/>
                    <a:p>
                      <a:r>
                        <a:rPr lang="en-US"/>
                        <a:t>Methane</a:t>
                      </a:r>
                    </a:p>
                  </a:txBody>
                  <a:tcPr anchor="ctr">
                    <a:lnL>
                      <a:noFill/>
                    </a:lnL>
                    <a:lnR>
                      <a:noFill/>
                    </a:lnR>
                    <a:lnT>
                      <a:noFill/>
                    </a:lnT>
                    <a:lnB>
                      <a:noFill/>
                    </a:lnB>
                    <a:solidFill>
                      <a:schemeClr val="bg1">
                        <a:lumMod val="85000"/>
                      </a:schemeClr>
                    </a:solidFill>
                  </a:tcPr>
                </a:tc>
                <a:tc>
                  <a:txBody>
                    <a:bodyPr/>
                    <a:lstStyle/>
                    <a:p>
                      <a:r>
                        <a:rPr lang="en-US"/>
                        <a:t>CH</a:t>
                      </a:r>
                      <a:r>
                        <a:rPr lang="en-US" baseline="-25000"/>
                        <a:t>4</a:t>
                      </a:r>
                      <a:endParaRPr lang="en-US"/>
                    </a:p>
                  </a:txBody>
                  <a:tcPr anchor="ctr">
                    <a:lnL>
                      <a:noFill/>
                    </a:lnL>
                    <a:lnR>
                      <a:noFill/>
                    </a:lnR>
                    <a:lnT>
                      <a:noFill/>
                    </a:lnT>
                    <a:lnB>
                      <a:noFill/>
                    </a:lnB>
                    <a:solidFill>
                      <a:schemeClr val="bg1">
                        <a:lumMod val="85000"/>
                      </a:schemeClr>
                    </a:solidFill>
                  </a:tcPr>
                </a:tc>
                <a:tc>
                  <a:txBody>
                    <a:bodyPr/>
                    <a:lstStyle/>
                    <a:p>
                      <a:r>
                        <a:rPr lang="en-US"/>
                        <a:t>4 – 9 %  </a:t>
                      </a:r>
                    </a:p>
                  </a:txBody>
                  <a:tcPr anchor="ctr">
                    <a:lnL>
                      <a:noFill/>
                    </a:lnL>
                    <a:lnR>
                      <a:noFill/>
                    </a:lnR>
                    <a:lnT>
                      <a:noFill/>
                    </a:lnT>
                    <a:lnB>
                      <a:noFill/>
                    </a:lnB>
                    <a:solidFill>
                      <a:schemeClr val="bg1">
                        <a:lumMod val="85000"/>
                      </a:schemeClr>
                    </a:solidFill>
                  </a:tcPr>
                </a:tc>
              </a:tr>
              <a:tr h="0">
                <a:tc>
                  <a:txBody>
                    <a:bodyPr/>
                    <a:lstStyle/>
                    <a:p>
                      <a:r>
                        <a:rPr lang="en-US"/>
                        <a:t>Ozone</a:t>
                      </a:r>
                    </a:p>
                  </a:txBody>
                  <a:tcPr anchor="ctr">
                    <a:lnL>
                      <a:noFill/>
                    </a:lnL>
                    <a:lnR>
                      <a:noFill/>
                    </a:lnR>
                    <a:lnT>
                      <a:noFill/>
                    </a:lnT>
                    <a:lnB>
                      <a:noFill/>
                    </a:lnB>
                    <a:solidFill>
                      <a:schemeClr val="bg1">
                        <a:lumMod val="85000"/>
                      </a:schemeClr>
                    </a:solidFill>
                  </a:tcPr>
                </a:tc>
                <a:tc>
                  <a:txBody>
                    <a:bodyPr/>
                    <a:lstStyle/>
                    <a:p>
                      <a:r>
                        <a:rPr lang="en-US"/>
                        <a:t>O</a:t>
                      </a:r>
                      <a:r>
                        <a:rPr lang="en-US" baseline="-25000"/>
                        <a:t>3</a:t>
                      </a:r>
                      <a:endParaRPr lang="en-US"/>
                    </a:p>
                  </a:txBody>
                  <a:tcPr anchor="ctr">
                    <a:lnL>
                      <a:noFill/>
                    </a:lnL>
                    <a:lnR>
                      <a:noFill/>
                    </a:lnR>
                    <a:lnT>
                      <a:noFill/>
                    </a:lnT>
                    <a:lnB>
                      <a:noFill/>
                    </a:lnB>
                    <a:solidFill>
                      <a:schemeClr val="bg1">
                        <a:lumMod val="85000"/>
                      </a:schemeClr>
                    </a:solidFill>
                  </a:tcPr>
                </a:tc>
                <a:tc>
                  <a:txBody>
                    <a:bodyPr/>
                    <a:lstStyle/>
                    <a:p>
                      <a:r>
                        <a:rPr lang="en-US" dirty="0"/>
                        <a:t>3 – 7 %  </a:t>
                      </a:r>
                    </a:p>
                  </a:txBody>
                  <a:tcPr anchor="ctr">
                    <a:lnL>
                      <a:noFill/>
                    </a:lnL>
                    <a:lnR>
                      <a:noFill/>
                    </a:lnR>
                    <a:lnT>
                      <a:noFill/>
                    </a:lnT>
                    <a:lnB>
                      <a:noFill/>
                    </a:lnB>
                    <a:solidFill>
                      <a:schemeClr val="bg1">
                        <a:lumMod val="85000"/>
                      </a:schemeClr>
                    </a:solidFill>
                  </a:tcPr>
                </a:tc>
              </a:tr>
            </a:tbl>
          </a:graphicData>
        </a:graphic>
      </p:graphicFrame>
      <p:pic>
        <p:nvPicPr>
          <p:cNvPr id="48129" name="Picture 1"/>
          <p:cNvPicPr>
            <a:picLocks noChangeAspect="1" noChangeArrowheads="1"/>
          </p:cNvPicPr>
          <p:nvPr/>
        </p:nvPicPr>
        <p:blipFill>
          <a:blip r:embed="rId10" cstate="print"/>
          <a:srcRect/>
          <a:stretch>
            <a:fillRect/>
          </a:stretch>
        </p:blipFill>
        <p:spPr bwMode="auto">
          <a:xfrm>
            <a:off x="5423047" y="4491531"/>
            <a:ext cx="3632727" cy="2276850"/>
          </a:xfrm>
          <a:prstGeom prst="rect">
            <a:avLst/>
          </a:prstGeom>
          <a:noFill/>
          <a:ln w="9525">
            <a:noFill/>
            <a:miter lim="800000"/>
            <a:headEnd/>
            <a:tailEnd/>
          </a:ln>
        </p:spPr>
      </p:pic>
      <p:cxnSp>
        <p:nvCxnSpPr>
          <p:cNvPr id="17" name="Straight Arrow Connector 16"/>
          <p:cNvCxnSpPr/>
          <p:nvPr/>
        </p:nvCxnSpPr>
        <p:spPr bwMode="auto">
          <a:xfrm>
            <a:off x="4875580" y="3580790"/>
            <a:ext cx="2200955" cy="242864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18" name="Straight Arrow Connector 17"/>
          <p:cNvCxnSpPr/>
          <p:nvPr/>
        </p:nvCxnSpPr>
        <p:spPr bwMode="auto">
          <a:xfrm>
            <a:off x="4875580" y="3201315"/>
            <a:ext cx="1897375" cy="45537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23" name="Straight Arrow Connector 22"/>
          <p:cNvCxnSpPr/>
          <p:nvPr/>
        </p:nvCxnSpPr>
        <p:spPr bwMode="auto">
          <a:xfrm>
            <a:off x="4875580" y="2745945"/>
            <a:ext cx="1973270" cy="227686"/>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25" name="Straight Arrow Connector 24"/>
          <p:cNvCxnSpPr/>
          <p:nvPr/>
        </p:nvCxnSpPr>
        <p:spPr bwMode="auto">
          <a:xfrm>
            <a:off x="4875580" y="2290575"/>
            <a:ext cx="1821480" cy="75896"/>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28" name="Straight Arrow Connector 27"/>
          <p:cNvCxnSpPr/>
          <p:nvPr/>
        </p:nvCxnSpPr>
        <p:spPr bwMode="auto">
          <a:xfrm flipV="1">
            <a:off x="4875580" y="1683416"/>
            <a:ext cx="1973270" cy="151789"/>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30" name="Straight Arrow Connector 29"/>
          <p:cNvCxnSpPr/>
          <p:nvPr/>
        </p:nvCxnSpPr>
        <p:spPr bwMode="auto">
          <a:xfrm flipV="1">
            <a:off x="4875580" y="1076255"/>
            <a:ext cx="2049165" cy="30358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80" y="165515"/>
            <a:ext cx="8499935" cy="596485"/>
          </a:xfrm>
        </p:spPr>
        <p:txBody>
          <a:bodyPr/>
          <a:lstStyle/>
          <a:p>
            <a:r>
              <a:rPr lang="en-US" dirty="0" smtClean="0"/>
              <a:t>Indirect problems - Chlorofluorocarbons</a:t>
            </a:r>
            <a:endParaRPr lang="en-US" dirty="0"/>
          </a:p>
        </p:txBody>
      </p:sp>
      <p:sp>
        <p:nvSpPr>
          <p:cNvPr id="5" name="Rectangle 4"/>
          <p:cNvSpPr/>
          <p:nvPr/>
        </p:nvSpPr>
        <p:spPr>
          <a:xfrm>
            <a:off x="2209800" y="772180"/>
            <a:ext cx="4347474" cy="646331"/>
          </a:xfrm>
          <a:prstGeom prst="rect">
            <a:avLst/>
          </a:prstGeom>
        </p:spPr>
        <p:txBody>
          <a:bodyPr wrap="square">
            <a:spAutoFit/>
          </a:bodyPr>
          <a:lstStyle/>
          <a:p>
            <a:r>
              <a:rPr lang="en-US" sz="3600" b="0" dirty="0" smtClean="0">
                <a:latin typeface="Calisto MT" pitchFamily="18" charset="0"/>
              </a:rPr>
              <a:t>CFC-11 and CFC-12</a:t>
            </a:r>
            <a:endParaRPr lang="en-US" sz="3600" b="0" dirty="0">
              <a:latin typeface="Calisto MT" pitchFamily="18" charset="0"/>
            </a:endParaRPr>
          </a:p>
        </p:txBody>
      </p:sp>
      <p:sp>
        <p:nvSpPr>
          <p:cNvPr id="6" name="TextBox 5"/>
          <p:cNvSpPr txBox="1"/>
          <p:nvPr/>
        </p:nvSpPr>
        <p:spPr>
          <a:xfrm>
            <a:off x="3200400" y="3962400"/>
            <a:ext cx="5562600" cy="1938992"/>
          </a:xfrm>
          <a:prstGeom prst="rect">
            <a:avLst/>
          </a:prstGeom>
          <a:noFill/>
        </p:spPr>
        <p:txBody>
          <a:bodyPr wrap="square" rtlCol="0">
            <a:spAutoFit/>
          </a:bodyPr>
          <a:lstStyle/>
          <a:p>
            <a:pPr algn="l"/>
            <a:r>
              <a:rPr lang="en-US" sz="2000" b="0" dirty="0" smtClean="0">
                <a:latin typeface="Calisto MT" pitchFamily="18" charset="0"/>
              </a:rPr>
              <a:t>useful:</a:t>
            </a:r>
          </a:p>
          <a:p>
            <a:pPr marL="342900" indent="-342900" algn="l">
              <a:buFont typeface="Arial" pitchFamily="34" charset="0"/>
              <a:buChar char="•"/>
            </a:pPr>
            <a:r>
              <a:rPr lang="en-US" sz="2000" b="0" dirty="0" smtClean="0">
                <a:latin typeface="Calisto MT" pitchFamily="18" charset="0"/>
              </a:rPr>
              <a:t>propellants in aerosol cans</a:t>
            </a:r>
          </a:p>
          <a:p>
            <a:pPr marL="342900" indent="-342900" algn="l">
              <a:buFont typeface="Arial" pitchFamily="34" charset="0"/>
              <a:buChar char="•"/>
            </a:pPr>
            <a:r>
              <a:rPr lang="en-US" sz="2000" b="0" dirty="0" smtClean="0">
                <a:latin typeface="Calisto MT" pitchFamily="18" charset="0"/>
              </a:rPr>
              <a:t>solvents</a:t>
            </a:r>
          </a:p>
          <a:p>
            <a:pPr marL="342900" indent="-342900" algn="l">
              <a:buFont typeface="Arial" pitchFamily="34" charset="0"/>
              <a:buChar char="•"/>
            </a:pPr>
            <a:r>
              <a:rPr lang="en-US" sz="2000" b="0" dirty="0" smtClean="0">
                <a:latin typeface="Calisto MT" pitchFamily="18" charset="0"/>
              </a:rPr>
              <a:t>expansion gases in the production of foams</a:t>
            </a:r>
          </a:p>
          <a:p>
            <a:pPr marL="342900" indent="-342900" algn="l">
              <a:buFont typeface="Arial" pitchFamily="34" charset="0"/>
              <a:buChar char="•"/>
            </a:pPr>
            <a:r>
              <a:rPr lang="en-US" sz="2000" b="0" dirty="0" smtClean="0">
                <a:latin typeface="Calisto MT" pitchFamily="18" charset="0"/>
              </a:rPr>
              <a:t>the heat-exchanging fluid in air conditioners</a:t>
            </a:r>
          </a:p>
          <a:p>
            <a:pPr marL="342900" indent="-342900" algn="l">
              <a:buFont typeface="Arial" pitchFamily="34" charset="0"/>
              <a:buChar char="•"/>
            </a:pPr>
            <a:r>
              <a:rPr lang="en-US" sz="2000" b="0" dirty="0" smtClean="0">
                <a:latin typeface="Calisto MT" pitchFamily="18" charset="0"/>
              </a:rPr>
              <a:t>the working fluid in refrigerators</a:t>
            </a:r>
            <a:endParaRPr lang="en-US" sz="2000" b="0" dirty="0">
              <a:latin typeface="Calisto MT" pitchFamily="18" charset="0"/>
            </a:endParaRPr>
          </a:p>
        </p:txBody>
      </p:sp>
      <p:sp>
        <p:nvSpPr>
          <p:cNvPr id="7" name="Rectangle 6"/>
          <p:cNvSpPr/>
          <p:nvPr/>
        </p:nvSpPr>
        <p:spPr>
          <a:xfrm>
            <a:off x="397775" y="1607520"/>
            <a:ext cx="6019800" cy="1631216"/>
          </a:xfrm>
          <a:prstGeom prst="rect">
            <a:avLst/>
          </a:prstGeom>
        </p:spPr>
        <p:txBody>
          <a:bodyPr wrap="square">
            <a:spAutoFit/>
          </a:bodyPr>
          <a:lstStyle/>
          <a:p>
            <a:pPr marL="342900" indent="-342900" algn="l">
              <a:buFont typeface="Arial" pitchFamily="34" charset="0"/>
              <a:buChar char="•"/>
            </a:pPr>
            <a:r>
              <a:rPr lang="en-US" sz="2000" b="0" dirty="0" smtClean="0">
                <a:latin typeface="Calisto MT" pitchFamily="18" charset="0"/>
              </a:rPr>
              <a:t>they are very stable compounds</a:t>
            </a:r>
          </a:p>
          <a:p>
            <a:pPr marL="342900" indent="-342900" algn="l">
              <a:buFont typeface="Arial" pitchFamily="34" charset="0"/>
              <a:buChar char="•"/>
            </a:pPr>
            <a:r>
              <a:rPr lang="en-US" sz="2000" b="0" dirty="0" smtClean="0">
                <a:latin typeface="Calisto MT" pitchFamily="18" charset="0"/>
              </a:rPr>
              <a:t>means very low toxicity and very low flammability</a:t>
            </a:r>
          </a:p>
          <a:p>
            <a:pPr marL="342900" indent="-342900" algn="l">
              <a:buFont typeface="Arial" pitchFamily="34" charset="0"/>
              <a:buChar char="•"/>
            </a:pPr>
            <a:r>
              <a:rPr lang="en-US" sz="2000" b="0" dirty="0" smtClean="0">
                <a:latin typeface="Calisto MT" pitchFamily="18" charset="0"/>
              </a:rPr>
              <a:t>gases at normal room temperatures and pressures</a:t>
            </a:r>
          </a:p>
          <a:p>
            <a:pPr marL="342900" indent="-342900" algn="l">
              <a:buFont typeface="Arial" pitchFamily="34" charset="0"/>
              <a:buChar char="•"/>
            </a:pPr>
            <a:r>
              <a:rPr lang="en-US" sz="2000" b="0" dirty="0" smtClean="0">
                <a:latin typeface="Calisto MT" pitchFamily="18" charset="0"/>
              </a:rPr>
              <a:t>can be liquefied by putting them under pressures just slightly above normal pressures</a:t>
            </a:r>
            <a:endParaRPr lang="en-US" sz="2000" b="0" dirty="0">
              <a:latin typeface="Calisto MT" pitchFamily="18" charset="0"/>
            </a:endParaRPr>
          </a:p>
        </p:txBody>
      </p:sp>
      <p:sp>
        <p:nvSpPr>
          <p:cNvPr id="9" name="Rectangle 8"/>
          <p:cNvSpPr/>
          <p:nvPr/>
        </p:nvSpPr>
        <p:spPr>
          <a:xfrm>
            <a:off x="6862074" y="2752725"/>
            <a:ext cx="1519926" cy="523220"/>
          </a:xfrm>
          <a:prstGeom prst="rect">
            <a:avLst/>
          </a:prstGeom>
        </p:spPr>
        <p:txBody>
          <a:bodyPr wrap="square">
            <a:spAutoFit/>
          </a:bodyPr>
          <a:lstStyle/>
          <a:p>
            <a:r>
              <a:rPr lang="en-US" sz="2800" b="0" dirty="0" smtClean="0">
                <a:latin typeface="Calisto MT" pitchFamily="18" charset="0"/>
              </a:rPr>
              <a:t>CF</a:t>
            </a:r>
            <a:r>
              <a:rPr lang="en-US" sz="2800" b="0" baseline="-25000" dirty="0" smtClean="0">
                <a:latin typeface="Calisto MT" pitchFamily="18" charset="0"/>
              </a:rPr>
              <a:t>2</a:t>
            </a:r>
            <a:r>
              <a:rPr lang="en-US" sz="2800" b="0" dirty="0" smtClean="0">
                <a:latin typeface="Calisto MT" pitchFamily="18" charset="0"/>
              </a:rPr>
              <a:t>Cl</a:t>
            </a:r>
            <a:r>
              <a:rPr lang="en-US" sz="2800" b="0" baseline="-25000" dirty="0" smtClean="0">
                <a:latin typeface="Calisto MT" pitchFamily="18" charset="0"/>
              </a:rPr>
              <a:t>2</a:t>
            </a:r>
            <a:r>
              <a:rPr lang="en-US" sz="2800" b="0" dirty="0" smtClean="0">
                <a:latin typeface="Calisto MT" pitchFamily="18" charset="0"/>
              </a:rPr>
              <a:t>.</a:t>
            </a:r>
            <a:endParaRPr lang="en-US" sz="2800" b="0" dirty="0">
              <a:latin typeface="Calisto MT" pitchFamily="18" charset="0"/>
            </a:endParaRPr>
          </a:p>
        </p:txBody>
      </p:sp>
      <p:pic>
        <p:nvPicPr>
          <p:cNvPr id="10" name="Picture 2"/>
          <p:cNvPicPr>
            <a:picLocks noChangeAspect="1" noChangeArrowheads="1"/>
          </p:cNvPicPr>
          <p:nvPr/>
        </p:nvPicPr>
        <p:blipFill>
          <a:blip r:embed="rId3" cstate="print"/>
          <a:srcRect/>
          <a:stretch>
            <a:fillRect/>
          </a:stretch>
        </p:blipFill>
        <p:spPr bwMode="auto">
          <a:xfrm>
            <a:off x="929040" y="3504895"/>
            <a:ext cx="1447800" cy="1433322"/>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7018548" y="1600200"/>
            <a:ext cx="1219200" cy="1152525"/>
          </a:xfrm>
          <a:prstGeom prst="rect">
            <a:avLst/>
          </a:prstGeom>
          <a:noFill/>
          <a:ln w="9525">
            <a:noFill/>
            <a:miter lim="800000"/>
            <a:headEnd/>
            <a:tailEnd/>
          </a:ln>
        </p:spPr>
      </p:pic>
      <p:sp>
        <p:nvSpPr>
          <p:cNvPr id="12" name="Rectangle 11"/>
          <p:cNvSpPr/>
          <p:nvPr/>
        </p:nvSpPr>
        <p:spPr>
          <a:xfrm>
            <a:off x="1004935" y="4946900"/>
            <a:ext cx="1219200" cy="523220"/>
          </a:xfrm>
          <a:prstGeom prst="rect">
            <a:avLst/>
          </a:prstGeom>
        </p:spPr>
        <p:txBody>
          <a:bodyPr wrap="square">
            <a:spAutoFit/>
          </a:bodyPr>
          <a:lstStyle/>
          <a:p>
            <a:r>
              <a:rPr lang="en-US" sz="2800" b="0" dirty="0" smtClean="0">
                <a:latin typeface="Calisto MT" pitchFamily="18" charset="0"/>
              </a:rPr>
              <a:t>CFCl</a:t>
            </a:r>
            <a:r>
              <a:rPr lang="en-US" sz="2800" b="0" baseline="-25000" dirty="0" smtClean="0">
                <a:latin typeface="Calisto MT" pitchFamily="18" charset="0"/>
              </a:rPr>
              <a:t>3</a:t>
            </a:r>
            <a:endParaRPr lang="en-US" sz="2800" b="0" dirty="0">
              <a:latin typeface="Calisto MT" pitchFamily="18" charset="0"/>
            </a:endParaRPr>
          </a:p>
        </p:txBody>
      </p:sp>
      <p:pic>
        <p:nvPicPr>
          <p:cNvPr id="414722" name="Picture 2"/>
          <p:cNvPicPr>
            <a:picLocks noChangeAspect="1" noChangeArrowheads="1"/>
          </p:cNvPicPr>
          <p:nvPr/>
        </p:nvPicPr>
        <p:blipFill>
          <a:blip r:embed="rId5" cstate="print"/>
          <a:srcRect/>
          <a:stretch>
            <a:fillRect/>
          </a:stretch>
        </p:blipFill>
        <p:spPr bwMode="auto">
          <a:xfrm>
            <a:off x="7141604" y="5562599"/>
            <a:ext cx="1096143" cy="1096143"/>
          </a:xfrm>
          <a:prstGeom prst="rect">
            <a:avLst/>
          </a:prstGeom>
          <a:noFill/>
          <a:ln w="9525">
            <a:noFill/>
            <a:miter lim="800000"/>
            <a:headEnd/>
            <a:tailEnd/>
          </a:ln>
        </p:spPr>
      </p:pic>
      <p:pic>
        <p:nvPicPr>
          <p:cNvPr id="414723" name="Picture 3"/>
          <p:cNvPicPr>
            <a:picLocks noChangeAspect="1" noChangeArrowheads="1"/>
          </p:cNvPicPr>
          <p:nvPr/>
        </p:nvPicPr>
        <p:blipFill>
          <a:blip r:embed="rId6" cstate="print"/>
          <a:srcRect/>
          <a:stretch>
            <a:fillRect/>
          </a:stretch>
        </p:blipFill>
        <p:spPr bwMode="auto">
          <a:xfrm>
            <a:off x="5714311" y="3438525"/>
            <a:ext cx="842963" cy="842963"/>
          </a:xfrm>
          <a:prstGeom prst="rect">
            <a:avLst/>
          </a:prstGeom>
          <a:noFill/>
          <a:ln w="9525">
            <a:noFill/>
            <a:miter lim="800000"/>
            <a:headEnd/>
            <a:tailEnd/>
          </a:ln>
        </p:spPr>
      </p:pic>
      <p:pic>
        <p:nvPicPr>
          <p:cNvPr id="414724" name="Picture 4"/>
          <p:cNvPicPr>
            <a:picLocks noChangeAspect="1" noChangeArrowheads="1"/>
          </p:cNvPicPr>
          <p:nvPr/>
        </p:nvPicPr>
        <p:blipFill>
          <a:blip r:embed="rId7" cstate="print"/>
          <a:srcRect/>
          <a:stretch>
            <a:fillRect/>
          </a:stretch>
        </p:blipFill>
        <p:spPr bwMode="auto">
          <a:xfrm>
            <a:off x="7941469" y="4281488"/>
            <a:ext cx="881062" cy="5612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3813050" y="1076255"/>
            <a:ext cx="4553700" cy="986635"/>
          </a:xfrm>
          <a:prstGeom prst="rect">
            <a:avLst/>
          </a:prstGeom>
          <a:solidFill>
            <a:srgbClr val="FFFF00"/>
          </a:solidFill>
          <a:ln w="25400" cap="flat" cmpd="sng" algn="ctr">
            <a:solidFill>
              <a:srgbClr val="FFC000"/>
            </a:solidFill>
            <a:prstDash val="solid"/>
            <a:miter lim="800000"/>
            <a:headEnd type="none" w="med" len="med"/>
            <a:tailEnd type="none" w="med" len="med"/>
          </a:ln>
          <a:effectLst>
            <a:outerShdw blurRad="114300" sx="106000" sy="106000" algn="ctr" rotWithShape="0">
              <a:srgbClr val="FFC000"/>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pic>
        <p:nvPicPr>
          <p:cNvPr id="413700" name="Picture 4"/>
          <p:cNvPicPr>
            <a:picLocks noChangeAspect="1" noChangeArrowheads="1"/>
          </p:cNvPicPr>
          <p:nvPr/>
        </p:nvPicPr>
        <p:blipFill>
          <a:blip r:embed="rId3" cstate="print"/>
          <a:srcRect/>
          <a:stretch>
            <a:fillRect/>
          </a:stretch>
        </p:blipFill>
        <p:spPr bwMode="auto">
          <a:xfrm>
            <a:off x="740497" y="2362200"/>
            <a:ext cx="2857500" cy="3810000"/>
          </a:xfrm>
          <a:prstGeom prst="rect">
            <a:avLst/>
          </a:prstGeom>
          <a:noFill/>
          <a:ln w="9525">
            <a:noFill/>
            <a:miter lim="800000"/>
            <a:headEnd/>
            <a:tailEnd/>
          </a:ln>
        </p:spPr>
      </p:pic>
      <p:sp>
        <p:nvSpPr>
          <p:cNvPr id="14" name="Rectangle 13"/>
          <p:cNvSpPr/>
          <p:nvPr/>
        </p:nvSpPr>
        <p:spPr bwMode="auto">
          <a:xfrm>
            <a:off x="664297" y="2292595"/>
            <a:ext cx="3009900" cy="1038442"/>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 name="Title 1"/>
          <p:cNvSpPr>
            <a:spLocks noGrp="1"/>
          </p:cNvSpPr>
          <p:nvPr>
            <p:ph type="title"/>
          </p:nvPr>
        </p:nvSpPr>
        <p:spPr>
          <a:xfrm>
            <a:off x="76200" y="0"/>
            <a:ext cx="8991600" cy="762000"/>
          </a:xfrm>
        </p:spPr>
        <p:txBody>
          <a:bodyPr/>
          <a:lstStyle/>
          <a:p>
            <a:r>
              <a:rPr lang="en-US" dirty="0" smtClean="0"/>
              <a:t>Problems when they rise up in the sky</a:t>
            </a:r>
            <a:endParaRPr lang="en-US" dirty="0"/>
          </a:p>
        </p:txBody>
      </p:sp>
      <p:sp>
        <p:nvSpPr>
          <p:cNvPr id="3" name="Content Placeholder 2"/>
          <p:cNvSpPr>
            <a:spLocks noGrp="1"/>
          </p:cNvSpPr>
          <p:nvPr>
            <p:ph idx="1"/>
          </p:nvPr>
        </p:nvSpPr>
        <p:spPr>
          <a:xfrm>
            <a:off x="4876800" y="3048000"/>
            <a:ext cx="3738562" cy="685800"/>
          </a:xfrm>
        </p:spPr>
        <p:txBody>
          <a:bodyPr/>
          <a:lstStyle/>
          <a:p>
            <a:pPr>
              <a:buNone/>
            </a:pPr>
            <a:r>
              <a:rPr lang="en-US" dirty="0" err="1" smtClean="0"/>
              <a:t>Cl</a:t>
            </a:r>
            <a:r>
              <a:rPr lang="en-US" dirty="0" smtClean="0"/>
              <a:t>+ O</a:t>
            </a:r>
            <a:r>
              <a:rPr lang="en-US" baseline="-25000" dirty="0" smtClean="0"/>
              <a:t>3</a:t>
            </a:r>
            <a:r>
              <a:rPr lang="en-US" dirty="0" smtClean="0"/>
              <a:t>        </a:t>
            </a:r>
            <a:r>
              <a:rPr lang="en-US" dirty="0" err="1" smtClean="0"/>
              <a:t>ClO</a:t>
            </a:r>
            <a:r>
              <a:rPr lang="en-US" dirty="0" smtClean="0"/>
              <a:t>+ O</a:t>
            </a:r>
            <a:r>
              <a:rPr lang="en-US" baseline="-25000" dirty="0" smtClean="0"/>
              <a:t>2</a:t>
            </a:r>
            <a:endParaRPr lang="en-US" dirty="0"/>
          </a:p>
        </p:txBody>
      </p:sp>
      <p:pic>
        <p:nvPicPr>
          <p:cNvPr id="8" name="Picture 7" descr="ozone.jpg"/>
          <p:cNvPicPr>
            <a:picLocks noChangeAspect="1"/>
          </p:cNvPicPr>
          <p:nvPr/>
        </p:nvPicPr>
        <p:blipFill>
          <a:blip r:embed="rId4" cstate="print"/>
          <a:stretch>
            <a:fillRect/>
          </a:stretch>
        </p:blipFill>
        <p:spPr>
          <a:xfrm>
            <a:off x="5229224" y="3941081"/>
            <a:ext cx="1252538" cy="719363"/>
          </a:xfrm>
          <a:prstGeom prst="rect">
            <a:avLst/>
          </a:prstGeom>
        </p:spPr>
      </p:pic>
      <p:cxnSp>
        <p:nvCxnSpPr>
          <p:cNvPr id="11" name="Straight Arrow Connector 10"/>
          <p:cNvCxnSpPr/>
          <p:nvPr/>
        </p:nvCxnSpPr>
        <p:spPr bwMode="auto">
          <a:xfrm>
            <a:off x="6176962" y="3352800"/>
            <a:ext cx="457200" cy="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pic>
        <p:nvPicPr>
          <p:cNvPr id="12" name="Picture 11" descr="o2.png"/>
          <p:cNvPicPr>
            <a:picLocks noChangeAspect="1"/>
          </p:cNvPicPr>
          <p:nvPr/>
        </p:nvPicPr>
        <p:blipFill>
          <a:blip r:embed="rId5" cstate="print"/>
          <a:stretch>
            <a:fillRect/>
          </a:stretch>
        </p:blipFill>
        <p:spPr>
          <a:xfrm>
            <a:off x="7682894" y="3941081"/>
            <a:ext cx="750545" cy="686981"/>
          </a:xfrm>
          <a:prstGeom prst="rect">
            <a:avLst/>
          </a:prstGeom>
        </p:spPr>
      </p:pic>
      <p:sp>
        <p:nvSpPr>
          <p:cNvPr id="15" name="Rectangle 14"/>
          <p:cNvSpPr/>
          <p:nvPr/>
        </p:nvSpPr>
        <p:spPr bwMode="auto">
          <a:xfrm>
            <a:off x="642794" y="3206709"/>
            <a:ext cx="3009900" cy="1219200"/>
          </a:xfrm>
          <a:prstGeom prst="rect">
            <a:avLst/>
          </a:prstGeom>
          <a:gradFill>
            <a:gsLst>
              <a:gs pos="0">
                <a:schemeClr val="bg1"/>
              </a:gs>
              <a:gs pos="28000">
                <a:schemeClr val="bg1"/>
              </a:gs>
              <a:gs pos="100000">
                <a:schemeClr val="accent1">
                  <a:tint val="23500"/>
                  <a:satMod val="160000"/>
                  <a:alpha val="0"/>
                </a:schemeClr>
              </a:gs>
            </a:gsLst>
            <a:lin ang="540000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pic>
        <p:nvPicPr>
          <p:cNvPr id="413699" name="Picture 3"/>
          <p:cNvPicPr>
            <a:picLocks noChangeAspect="1" noChangeArrowheads="1"/>
          </p:cNvPicPr>
          <p:nvPr/>
        </p:nvPicPr>
        <p:blipFill>
          <a:blip r:embed="rId6" cstate="print"/>
          <a:srcRect/>
          <a:stretch>
            <a:fillRect/>
          </a:stretch>
        </p:blipFill>
        <p:spPr bwMode="auto">
          <a:xfrm rot="1023247">
            <a:off x="1978665" y="1835890"/>
            <a:ext cx="487771" cy="465008"/>
          </a:xfrm>
          <a:prstGeom prst="rect">
            <a:avLst/>
          </a:prstGeom>
          <a:noFill/>
          <a:ln w="9525">
            <a:noFill/>
            <a:miter lim="800000"/>
            <a:headEnd/>
            <a:tailEnd/>
          </a:ln>
        </p:spPr>
      </p:pic>
      <p:pic>
        <p:nvPicPr>
          <p:cNvPr id="413698" name="Picture 2"/>
          <p:cNvPicPr>
            <a:picLocks noChangeAspect="1" noChangeArrowheads="1"/>
          </p:cNvPicPr>
          <p:nvPr/>
        </p:nvPicPr>
        <p:blipFill>
          <a:blip r:embed="rId7" cstate="print"/>
          <a:srcRect/>
          <a:stretch>
            <a:fillRect/>
          </a:stretch>
        </p:blipFill>
        <p:spPr bwMode="auto">
          <a:xfrm rot="20081578">
            <a:off x="1041450" y="1645458"/>
            <a:ext cx="685800" cy="678942"/>
          </a:xfrm>
          <a:prstGeom prst="rect">
            <a:avLst/>
          </a:prstGeom>
          <a:noFill/>
          <a:ln w="9525">
            <a:noFill/>
            <a:miter lim="800000"/>
            <a:headEnd/>
            <a:tailEnd/>
          </a:ln>
        </p:spPr>
      </p:pic>
      <p:sp>
        <p:nvSpPr>
          <p:cNvPr id="16" name="Arc 15"/>
          <p:cNvSpPr/>
          <p:nvPr/>
        </p:nvSpPr>
        <p:spPr bwMode="auto">
          <a:xfrm rot="6832826">
            <a:off x="974895" y="880781"/>
            <a:ext cx="935903" cy="1038728"/>
          </a:xfrm>
          <a:prstGeom prst="arc">
            <a:avLst/>
          </a:prstGeom>
          <a:noFill/>
          <a:ln w="25400" cap="flat" cmpd="sng" algn="ctr">
            <a:gradFill>
              <a:gsLst>
                <a:gs pos="0">
                  <a:srgbClr val="FFC000"/>
                </a:gs>
                <a:gs pos="16000">
                  <a:srgbClr val="FFFF00"/>
                </a:gs>
                <a:gs pos="100000">
                  <a:srgbClr val="FFC000"/>
                </a:gs>
              </a:gsLst>
              <a:lin ang="5400000" scaled="0"/>
            </a:gradFill>
            <a:prstDash val="solid"/>
            <a:miter lim="800000"/>
            <a:headEnd type="none" w="med" len="med"/>
            <a:tailEnd type="none" w="med" len="med"/>
          </a:ln>
          <a:effectLst>
            <a:outerShdw blurRad="76200" sx="102000" sy="102000" algn="ctr" rotWithShape="0">
              <a:srgbClr val="FFFF00"/>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pic>
        <p:nvPicPr>
          <p:cNvPr id="413701" name="Picture 5"/>
          <p:cNvPicPr>
            <a:picLocks noChangeAspect="1" noChangeArrowheads="1"/>
          </p:cNvPicPr>
          <p:nvPr/>
        </p:nvPicPr>
        <p:blipFill>
          <a:blip r:embed="rId8" cstate="print"/>
          <a:srcRect/>
          <a:stretch>
            <a:fillRect/>
          </a:stretch>
        </p:blipFill>
        <p:spPr bwMode="auto">
          <a:xfrm>
            <a:off x="993540" y="761999"/>
            <a:ext cx="892752" cy="888784"/>
          </a:xfrm>
          <a:prstGeom prst="rect">
            <a:avLst/>
          </a:prstGeom>
          <a:noFill/>
          <a:ln w="9525">
            <a:noFill/>
            <a:miter lim="800000"/>
            <a:headEnd/>
            <a:tailEnd/>
          </a:ln>
        </p:spPr>
      </p:pic>
      <p:sp>
        <p:nvSpPr>
          <p:cNvPr id="20" name="Arc 19"/>
          <p:cNvSpPr/>
          <p:nvPr/>
        </p:nvSpPr>
        <p:spPr bwMode="auto">
          <a:xfrm rot="6832826">
            <a:off x="622119" y="496720"/>
            <a:ext cx="1512182" cy="1678321"/>
          </a:xfrm>
          <a:prstGeom prst="arc">
            <a:avLst/>
          </a:prstGeom>
          <a:noFill/>
          <a:ln w="25400" cap="flat" cmpd="sng" algn="ctr">
            <a:gradFill>
              <a:gsLst>
                <a:gs pos="0">
                  <a:srgbClr val="FFC000"/>
                </a:gs>
                <a:gs pos="16000">
                  <a:srgbClr val="FFFF00"/>
                </a:gs>
                <a:gs pos="100000">
                  <a:srgbClr val="FFC000"/>
                </a:gs>
              </a:gsLst>
              <a:lin ang="5400000" scaled="0"/>
            </a:gradFill>
            <a:prstDash val="solid"/>
            <a:miter lim="800000"/>
            <a:headEnd type="none" w="med" len="med"/>
            <a:tailEnd type="none" w="med" len="med"/>
          </a:ln>
          <a:effectLst>
            <a:outerShdw blurRad="76200" sx="102000" sy="102000" algn="ctr" rotWithShape="0">
              <a:srgbClr val="FFFF00"/>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1" name="Arc 20"/>
          <p:cNvSpPr/>
          <p:nvPr/>
        </p:nvSpPr>
        <p:spPr bwMode="auto">
          <a:xfrm rot="6832826">
            <a:off x="177656" y="-13002"/>
            <a:ext cx="2299141" cy="2551741"/>
          </a:xfrm>
          <a:prstGeom prst="arc">
            <a:avLst/>
          </a:prstGeom>
          <a:noFill/>
          <a:ln w="25400" cap="flat" cmpd="sng" algn="ctr">
            <a:gradFill>
              <a:gsLst>
                <a:gs pos="0">
                  <a:srgbClr val="FFC000"/>
                </a:gs>
                <a:gs pos="16000">
                  <a:srgbClr val="FFFF00"/>
                </a:gs>
                <a:gs pos="100000">
                  <a:srgbClr val="FFC000"/>
                </a:gs>
              </a:gsLst>
              <a:lin ang="5400000" scaled="0"/>
            </a:gradFill>
            <a:prstDash val="solid"/>
            <a:miter lim="800000"/>
            <a:headEnd type="none" w="med" len="med"/>
            <a:tailEnd type="none" w="med" len="med"/>
          </a:ln>
          <a:effectLst>
            <a:outerShdw blurRad="76200" sx="102000" sy="102000" algn="ctr" rotWithShape="0">
              <a:srgbClr val="FFFF00"/>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pic>
        <p:nvPicPr>
          <p:cNvPr id="413702" name="Picture 6"/>
          <p:cNvPicPr>
            <a:picLocks noChangeAspect="1" noChangeArrowheads="1"/>
          </p:cNvPicPr>
          <p:nvPr/>
        </p:nvPicPr>
        <p:blipFill>
          <a:blip r:embed="rId9" cstate="print"/>
          <a:srcRect/>
          <a:stretch>
            <a:fillRect/>
          </a:stretch>
        </p:blipFill>
        <p:spPr bwMode="auto">
          <a:xfrm rot="20742748">
            <a:off x="1372492" y="2631978"/>
            <a:ext cx="2262083" cy="604612"/>
          </a:xfrm>
          <a:prstGeom prst="rect">
            <a:avLst/>
          </a:prstGeom>
          <a:noFill/>
          <a:ln w="9525">
            <a:noFill/>
            <a:miter lim="800000"/>
            <a:headEnd/>
            <a:tailEnd/>
          </a:ln>
        </p:spPr>
      </p:pic>
      <p:sp>
        <p:nvSpPr>
          <p:cNvPr id="27" name="Oval 26"/>
          <p:cNvSpPr/>
          <p:nvPr/>
        </p:nvSpPr>
        <p:spPr bwMode="auto">
          <a:xfrm>
            <a:off x="2111821" y="2638928"/>
            <a:ext cx="679598" cy="520482"/>
          </a:xfrm>
          <a:prstGeom prst="ellips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8" name="TextBox 27"/>
          <p:cNvSpPr txBox="1"/>
          <p:nvPr/>
        </p:nvSpPr>
        <p:spPr>
          <a:xfrm>
            <a:off x="1704992" y="2701532"/>
            <a:ext cx="362600" cy="307777"/>
          </a:xfrm>
          <a:prstGeom prst="rect">
            <a:avLst/>
          </a:prstGeom>
          <a:noFill/>
        </p:spPr>
        <p:txBody>
          <a:bodyPr wrap="none" rtlCol="0">
            <a:spAutoFit/>
          </a:bodyPr>
          <a:lstStyle/>
          <a:p>
            <a:r>
              <a:rPr lang="en-US" sz="1400" b="0" dirty="0" err="1" smtClean="0">
                <a:latin typeface="Calisto MT" pitchFamily="18" charset="0"/>
              </a:rPr>
              <a:t>Cl</a:t>
            </a:r>
            <a:endParaRPr lang="en-US" sz="1400" b="0" dirty="0">
              <a:latin typeface="Calisto MT" pitchFamily="18" charset="0"/>
            </a:endParaRPr>
          </a:p>
        </p:txBody>
      </p:sp>
      <p:cxnSp>
        <p:nvCxnSpPr>
          <p:cNvPr id="29" name="Straight Arrow Connector 28"/>
          <p:cNvCxnSpPr/>
          <p:nvPr/>
        </p:nvCxnSpPr>
        <p:spPr bwMode="auto">
          <a:xfrm>
            <a:off x="1332870" y="2292595"/>
            <a:ext cx="470580" cy="466705"/>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2" name="TextBox 21"/>
          <p:cNvSpPr txBox="1"/>
          <p:nvPr/>
        </p:nvSpPr>
        <p:spPr>
          <a:xfrm>
            <a:off x="2825094" y="2522760"/>
            <a:ext cx="362600" cy="307777"/>
          </a:xfrm>
          <a:prstGeom prst="rect">
            <a:avLst/>
          </a:prstGeom>
          <a:noFill/>
        </p:spPr>
        <p:txBody>
          <a:bodyPr wrap="none" rtlCol="0">
            <a:spAutoFit/>
          </a:bodyPr>
          <a:lstStyle/>
          <a:p>
            <a:r>
              <a:rPr lang="en-US" sz="1400" b="0" dirty="0" err="1" smtClean="0">
                <a:latin typeface="Calisto MT" pitchFamily="18" charset="0"/>
              </a:rPr>
              <a:t>Cl</a:t>
            </a:r>
            <a:endParaRPr lang="en-US" sz="1400" b="0" dirty="0">
              <a:latin typeface="Calisto MT" pitchFamily="18" charset="0"/>
            </a:endParaRPr>
          </a:p>
        </p:txBody>
      </p:sp>
      <p:sp>
        <p:nvSpPr>
          <p:cNvPr id="33" name="Oval 32"/>
          <p:cNvSpPr/>
          <p:nvPr/>
        </p:nvSpPr>
        <p:spPr bwMode="auto">
          <a:xfrm>
            <a:off x="2057400" y="2971800"/>
            <a:ext cx="146706" cy="187610"/>
          </a:xfrm>
          <a:prstGeom prst="ellips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34" name="Oval 33"/>
          <p:cNvSpPr/>
          <p:nvPr/>
        </p:nvSpPr>
        <p:spPr bwMode="auto">
          <a:xfrm>
            <a:off x="2825094" y="2830537"/>
            <a:ext cx="146706" cy="187610"/>
          </a:xfrm>
          <a:prstGeom prst="ellips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35" name="Oval 34"/>
          <p:cNvSpPr/>
          <p:nvPr/>
        </p:nvSpPr>
        <p:spPr bwMode="auto">
          <a:xfrm>
            <a:off x="1656744" y="2830537"/>
            <a:ext cx="146706" cy="187610"/>
          </a:xfrm>
          <a:prstGeom prst="ellips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36" name="Oval 35"/>
          <p:cNvSpPr/>
          <p:nvPr/>
        </p:nvSpPr>
        <p:spPr bwMode="auto">
          <a:xfrm>
            <a:off x="3104940" y="2460162"/>
            <a:ext cx="146706" cy="187610"/>
          </a:xfrm>
          <a:prstGeom prst="ellips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cxnSp>
        <p:nvCxnSpPr>
          <p:cNvPr id="24" name="Straight Arrow Connector 23"/>
          <p:cNvCxnSpPr/>
          <p:nvPr/>
        </p:nvCxnSpPr>
        <p:spPr bwMode="auto">
          <a:xfrm>
            <a:off x="2451620" y="2292595"/>
            <a:ext cx="443980" cy="26137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44" name="Rounded Rectangle 43"/>
          <p:cNvSpPr/>
          <p:nvPr/>
        </p:nvSpPr>
        <p:spPr bwMode="auto">
          <a:xfrm>
            <a:off x="1384350" y="2759300"/>
            <a:ext cx="838200" cy="655642"/>
          </a:xfrm>
          <a:prstGeom prst="roundRect">
            <a:avLst/>
          </a:prstGeom>
          <a:noFill/>
          <a:ln w="9525" cap="flat" cmpd="sng" algn="ctr">
            <a:solidFill>
              <a:srgbClr val="D3000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45" name="Rounded Rectangle 44"/>
          <p:cNvSpPr/>
          <p:nvPr/>
        </p:nvSpPr>
        <p:spPr bwMode="auto">
          <a:xfrm>
            <a:off x="2835997" y="2522760"/>
            <a:ext cx="838200" cy="655642"/>
          </a:xfrm>
          <a:prstGeom prst="roundRect">
            <a:avLst/>
          </a:prstGeom>
          <a:noFill/>
          <a:ln w="9525" cap="flat" cmpd="sng" algn="ctr">
            <a:solidFill>
              <a:srgbClr val="D3000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cxnSp>
        <p:nvCxnSpPr>
          <p:cNvPr id="46" name="Straight Arrow Connector 45"/>
          <p:cNvCxnSpPr/>
          <p:nvPr/>
        </p:nvCxnSpPr>
        <p:spPr bwMode="auto">
          <a:xfrm>
            <a:off x="2222550" y="3255682"/>
            <a:ext cx="2501850" cy="75355"/>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48" name="Straight Arrow Connector 47"/>
          <p:cNvCxnSpPr/>
          <p:nvPr/>
        </p:nvCxnSpPr>
        <p:spPr bwMode="auto">
          <a:xfrm>
            <a:off x="3674197" y="2980469"/>
            <a:ext cx="1050203" cy="22624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50" name="TextBox 49"/>
          <p:cNvSpPr txBox="1"/>
          <p:nvPr/>
        </p:nvSpPr>
        <p:spPr>
          <a:xfrm>
            <a:off x="4564686" y="5214817"/>
            <a:ext cx="4114973" cy="646331"/>
          </a:xfrm>
          <a:prstGeom prst="rect">
            <a:avLst/>
          </a:prstGeom>
          <a:noFill/>
        </p:spPr>
        <p:txBody>
          <a:bodyPr wrap="none" rtlCol="0">
            <a:spAutoFit/>
          </a:bodyPr>
          <a:lstStyle/>
          <a:p>
            <a:r>
              <a:rPr lang="en-US" sz="3600" b="0" dirty="0" smtClean="0">
                <a:latin typeface="Calisto MT" pitchFamily="18" charset="0"/>
              </a:rPr>
              <a:t>Depletion of </a:t>
            </a:r>
            <a:r>
              <a:rPr lang="en-US" sz="3600" b="0" dirty="0" smtClean="0">
                <a:latin typeface="Calisto MT" pitchFamily="18" charset="0"/>
              </a:rPr>
              <a:t>ozone!</a:t>
            </a:r>
            <a:endParaRPr lang="en-US" sz="3600" b="0" dirty="0">
              <a:latin typeface="Calisto MT" pitchFamily="18" charset="0"/>
            </a:endParaRPr>
          </a:p>
        </p:txBody>
      </p:sp>
      <p:sp>
        <p:nvSpPr>
          <p:cNvPr id="51" name="Rectangle 50"/>
          <p:cNvSpPr/>
          <p:nvPr/>
        </p:nvSpPr>
        <p:spPr>
          <a:xfrm>
            <a:off x="3964840" y="1228045"/>
            <a:ext cx="4250120" cy="646331"/>
          </a:xfrm>
          <a:prstGeom prst="rect">
            <a:avLst/>
          </a:prstGeom>
        </p:spPr>
        <p:txBody>
          <a:bodyPr wrap="square">
            <a:spAutoFit/>
          </a:bodyPr>
          <a:lstStyle/>
          <a:p>
            <a:r>
              <a:rPr lang="en-US" b="0" dirty="0" smtClean="0">
                <a:latin typeface="Calisto MT" pitchFamily="18" charset="0"/>
              </a:rPr>
              <a:t>215nm photons break the chlorine-carbon covalent bond liberating a chlorine atom</a:t>
            </a:r>
            <a:endParaRPr lang="en-US" b="0" dirty="0">
              <a:latin typeface="Calisto MT" pitchFamily="18" charset="0"/>
            </a:endParaRPr>
          </a:p>
        </p:txBody>
      </p:sp>
      <p:cxnSp>
        <p:nvCxnSpPr>
          <p:cNvPr id="38" name="Straight Arrow Connector 37"/>
          <p:cNvCxnSpPr/>
          <p:nvPr/>
        </p:nvCxnSpPr>
        <p:spPr bwMode="auto">
          <a:xfrm flipH="1">
            <a:off x="2522835" y="1607520"/>
            <a:ext cx="1138425" cy="151790"/>
          </a:xfrm>
          <a:prstGeom prst="straightConnector1">
            <a:avLst/>
          </a:prstGeom>
          <a:solidFill>
            <a:schemeClr val="accent1"/>
          </a:solidFill>
          <a:ln w="25400" cap="flat" cmpd="sng" algn="ctr">
            <a:gradFill flip="none" rotWithShape="1">
              <a:gsLst>
                <a:gs pos="35000">
                  <a:srgbClr val="FFF200"/>
                </a:gs>
                <a:gs pos="45000">
                  <a:srgbClr val="FFC409"/>
                </a:gs>
                <a:gs pos="70000">
                  <a:srgbClr val="FFA161"/>
                </a:gs>
              </a:gsLst>
              <a:lin ang="18900000" scaled="1"/>
              <a:tileRect/>
            </a:gradFill>
            <a:prstDash val="solid"/>
            <a:miter lim="800000"/>
            <a:headEnd type="none" w="med" len="med"/>
            <a:tailEnd type="arrow"/>
          </a:ln>
          <a:effectLst>
            <a:outerShdw blurRad="76200" sx="112000" sy="112000" algn="ctr" rotWithShape="0">
              <a:srgbClr val="FFC000"/>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37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build="p"/>
      <p:bldP spid="16" grpId="0" animBg="1"/>
      <p:bldP spid="20" grpId="0" animBg="1"/>
      <p:bldP spid="21" grpId="0" animBg="1"/>
      <p:bldP spid="28" grpId="0"/>
      <p:bldP spid="22" grpId="0"/>
      <p:bldP spid="44" grpId="0" animBg="1"/>
      <p:bldP spid="45" grpId="0" animBg="1"/>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848570"/>
          </a:xfrm>
        </p:spPr>
        <p:txBody>
          <a:bodyPr/>
          <a:lstStyle/>
          <a:p>
            <a:r>
              <a:rPr lang="en-US" dirty="0" smtClean="0"/>
              <a:t>History of </a:t>
            </a:r>
            <a:r>
              <a:rPr lang="en-US" dirty="0" smtClean="0"/>
              <a:t>Chlorofluorocarbon </a:t>
            </a:r>
            <a:r>
              <a:rPr lang="en-US" dirty="0" smtClean="0"/>
              <a:t>concentration</a:t>
            </a:r>
            <a:endParaRPr lang="en-US" dirty="0"/>
          </a:p>
        </p:txBody>
      </p:sp>
      <p:pic>
        <p:nvPicPr>
          <p:cNvPr id="4" name="Picture 3" descr="1218px-AYool_CFC-12_history.png"/>
          <p:cNvPicPr>
            <a:picLocks noChangeAspect="1"/>
          </p:cNvPicPr>
          <p:nvPr/>
        </p:nvPicPr>
        <p:blipFill>
          <a:blip r:embed="rId3" cstate="print"/>
          <a:stretch>
            <a:fillRect/>
          </a:stretch>
        </p:blipFill>
        <p:spPr>
          <a:xfrm>
            <a:off x="1232620" y="841094"/>
            <a:ext cx="6147495" cy="5168336"/>
          </a:xfrm>
          <a:prstGeom prst="rect">
            <a:avLst/>
          </a:prstGeom>
        </p:spPr>
      </p:pic>
      <p:sp>
        <p:nvSpPr>
          <p:cNvPr id="5" name="TextBox 4"/>
          <p:cNvSpPr txBox="1"/>
          <p:nvPr/>
        </p:nvSpPr>
        <p:spPr>
          <a:xfrm>
            <a:off x="1384410" y="6085325"/>
            <a:ext cx="6216819" cy="646331"/>
          </a:xfrm>
          <a:prstGeom prst="rect">
            <a:avLst/>
          </a:prstGeom>
          <a:noFill/>
        </p:spPr>
        <p:txBody>
          <a:bodyPr wrap="square" rtlCol="0">
            <a:spAutoFit/>
          </a:bodyPr>
          <a:lstStyle/>
          <a:p>
            <a:pPr algn="just"/>
            <a:r>
              <a:rPr lang="en-US" sz="1200" b="0" dirty="0" smtClean="0">
                <a:latin typeface="Calisto MT" pitchFamily="18" charset="0"/>
              </a:rPr>
              <a:t>Walker, S. J., R. F. Weiss &amp; P. K. </a:t>
            </a:r>
            <a:r>
              <a:rPr lang="en-US" sz="1200" b="0" dirty="0" err="1" smtClean="0">
                <a:latin typeface="Calisto MT" pitchFamily="18" charset="0"/>
              </a:rPr>
              <a:t>Salameh</a:t>
            </a:r>
            <a:r>
              <a:rPr lang="en-US" sz="1200" b="0" dirty="0" smtClean="0">
                <a:latin typeface="Calisto MT" pitchFamily="18" charset="0"/>
              </a:rPr>
              <a:t> (2000) Reconstructed histories of the annual mean atmospheric mole fractions for the halocarbons CFC-11, CFC-12, CFC-113 and carbon tetrachloride. </a:t>
            </a:r>
            <a:r>
              <a:rPr lang="en-US" sz="1200" b="0" i="1" dirty="0" smtClean="0">
                <a:latin typeface="Calisto MT" pitchFamily="18" charset="0"/>
              </a:rPr>
              <a:t>Journal of Geophysical Research</a:t>
            </a:r>
            <a:r>
              <a:rPr lang="en-US" sz="1200" b="0" dirty="0" smtClean="0">
                <a:latin typeface="Calisto MT" pitchFamily="18" charset="0"/>
              </a:rPr>
              <a:t> 105, 14285—14296.</a:t>
            </a:r>
            <a:endParaRPr lang="en-US" sz="1200" b="0" dirty="0">
              <a:latin typeface="Calisto M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5427631" y="4753961"/>
            <a:ext cx="1160614" cy="681316"/>
          </a:xfrm>
          <a:prstGeom prst="rect">
            <a:avLst/>
          </a:prstGeom>
          <a:noFill/>
          <a:ln w="9525">
            <a:noFill/>
            <a:miter lim="800000"/>
            <a:headEnd/>
            <a:tailEnd/>
          </a:ln>
        </p:spPr>
      </p:pic>
      <p:sp>
        <p:nvSpPr>
          <p:cNvPr id="2" name="Title 1"/>
          <p:cNvSpPr>
            <a:spLocks noGrp="1"/>
          </p:cNvSpPr>
          <p:nvPr>
            <p:ph type="title"/>
          </p:nvPr>
        </p:nvSpPr>
        <p:spPr>
          <a:xfrm>
            <a:off x="481904" y="4191254"/>
            <a:ext cx="4147704" cy="368691"/>
          </a:xfrm>
        </p:spPr>
        <p:txBody>
          <a:bodyPr/>
          <a:lstStyle/>
          <a:p>
            <a:r>
              <a:rPr lang="en-US" sz="2000" dirty="0" smtClean="0">
                <a:latin typeface="+mn-lt"/>
              </a:rPr>
              <a:t>Dichlorodifluoromethane(Freon)</a:t>
            </a:r>
            <a:endParaRPr lang="en-US" sz="2000" dirty="0">
              <a:latin typeface="+mn-lt"/>
            </a:endParaRPr>
          </a:p>
        </p:txBody>
      </p:sp>
      <p:pic>
        <p:nvPicPr>
          <p:cNvPr id="606210" name="Picture 2"/>
          <p:cNvPicPr>
            <a:picLocks noChangeAspect="1" noChangeArrowheads="1"/>
          </p:cNvPicPr>
          <p:nvPr/>
        </p:nvPicPr>
        <p:blipFill>
          <a:blip r:embed="rId4" cstate="print"/>
          <a:srcRect/>
          <a:stretch>
            <a:fillRect/>
          </a:stretch>
        </p:blipFill>
        <p:spPr bwMode="auto">
          <a:xfrm>
            <a:off x="5946347" y="4103832"/>
            <a:ext cx="641898" cy="592522"/>
          </a:xfrm>
          <a:prstGeom prst="rect">
            <a:avLst/>
          </a:prstGeom>
          <a:noFill/>
          <a:ln w="9525">
            <a:noFill/>
            <a:miter lim="800000"/>
            <a:headEnd/>
            <a:tailEnd/>
          </a:ln>
        </p:spPr>
      </p:pic>
      <p:sp>
        <p:nvSpPr>
          <p:cNvPr id="4" name="Title 1"/>
          <p:cNvSpPr txBox="1">
            <a:spLocks/>
          </p:cNvSpPr>
          <p:nvPr/>
        </p:nvSpPr>
        <p:spPr bwMode="auto">
          <a:xfrm>
            <a:off x="481903" y="3418743"/>
            <a:ext cx="3110778" cy="3721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err="1" smtClean="0">
                <a:ln>
                  <a:noFill/>
                </a:ln>
                <a:solidFill>
                  <a:srgbClr val="0000CC"/>
                </a:solidFill>
                <a:effectLst/>
                <a:uLnTx/>
                <a:uFillTx/>
                <a:latin typeface="+mn-lt"/>
                <a:ea typeface="+mj-ea"/>
                <a:cs typeface="+mj-cs"/>
              </a:rPr>
              <a:t>Chlorodifluoromethane</a:t>
            </a:r>
            <a:endParaRPr kumimoji="0" lang="en-US" sz="2000" b="0" i="0" u="none" strike="noStrike" kern="0" cap="none" spc="0" normalizeH="0" baseline="0" noProof="0" dirty="0">
              <a:ln>
                <a:noFill/>
              </a:ln>
              <a:solidFill>
                <a:srgbClr val="0000CC"/>
              </a:solidFill>
              <a:effectLst/>
              <a:uLnTx/>
              <a:uFillTx/>
              <a:latin typeface="+mn-lt"/>
              <a:ea typeface="+mj-ea"/>
              <a:cs typeface="+mj-cs"/>
            </a:endParaRPr>
          </a:p>
        </p:txBody>
      </p:sp>
      <p:pic>
        <p:nvPicPr>
          <p:cNvPr id="5" name="Picture 2"/>
          <p:cNvPicPr>
            <a:picLocks noChangeAspect="1" noChangeArrowheads="1"/>
          </p:cNvPicPr>
          <p:nvPr/>
        </p:nvPicPr>
        <p:blipFill>
          <a:blip r:embed="rId5" cstate="print"/>
          <a:srcRect/>
          <a:stretch>
            <a:fillRect/>
          </a:stretch>
        </p:blipFill>
        <p:spPr bwMode="auto">
          <a:xfrm>
            <a:off x="5724140" y="3247950"/>
            <a:ext cx="864105" cy="864105"/>
          </a:xfrm>
          <a:prstGeom prst="rect">
            <a:avLst/>
          </a:prstGeom>
          <a:noFill/>
          <a:ln w="9525">
            <a:noFill/>
            <a:miter lim="800000"/>
            <a:headEnd/>
            <a:tailEnd/>
          </a:ln>
        </p:spPr>
      </p:pic>
      <p:sp>
        <p:nvSpPr>
          <p:cNvPr id="6" name="Title 1"/>
          <p:cNvSpPr txBox="1">
            <a:spLocks/>
          </p:cNvSpPr>
          <p:nvPr/>
        </p:nvSpPr>
        <p:spPr bwMode="auto">
          <a:xfrm>
            <a:off x="481903" y="4960309"/>
            <a:ext cx="2937957" cy="328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err="1" smtClean="0">
                <a:ln>
                  <a:noFill/>
                </a:ln>
                <a:solidFill>
                  <a:srgbClr val="0000CC"/>
                </a:solidFill>
                <a:effectLst/>
                <a:uLnTx/>
                <a:uFillTx/>
                <a:latin typeface="+mj-lt"/>
                <a:ea typeface="+mj-ea"/>
                <a:cs typeface="+mj-cs"/>
              </a:rPr>
              <a:t>Perfluorocarbons</a:t>
            </a:r>
            <a:endParaRPr kumimoji="0" lang="en-US" sz="2000" b="0" i="0" u="none" strike="noStrike" kern="0" cap="none" spc="0" normalizeH="0" baseline="0" noProof="0" dirty="0">
              <a:ln>
                <a:noFill/>
              </a:ln>
              <a:solidFill>
                <a:srgbClr val="0000CC"/>
              </a:solidFill>
              <a:effectLst/>
              <a:uLnTx/>
              <a:uFillTx/>
              <a:latin typeface="+mj-lt"/>
              <a:ea typeface="+mj-ea"/>
              <a:cs typeface="+mj-cs"/>
            </a:endParaRPr>
          </a:p>
        </p:txBody>
      </p:sp>
      <p:sp>
        <p:nvSpPr>
          <p:cNvPr id="9" name="Title 1"/>
          <p:cNvSpPr txBox="1">
            <a:spLocks/>
          </p:cNvSpPr>
          <p:nvPr/>
        </p:nvSpPr>
        <p:spPr bwMode="auto">
          <a:xfrm>
            <a:off x="481903" y="5689034"/>
            <a:ext cx="2518569" cy="389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CC"/>
                </a:solidFill>
                <a:effectLst/>
                <a:uLnTx/>
                <a:uFillTx/>
                <a:latin typeface="+mj-lt"/>
                <a:ea typeface="+mj-ea"/>
                <a:cs typeface="+mj-cs"/>
              </a:rPr>
              <a:t>Sulfur </a:t>
            </a:r>
            <a:r>
              <a:rPr kumimoji="0" lang="en-US" sz="2000" b="0" i="0" u="none" strike="noStrike" kern="0" cap="none" spc="0" normalizeH="0" baseline="0" noProof="0" dirty="0" smtClean="0">
                <a:ln>
                  <a:noFill/>
                </a:ln>
                <a:solidFill>
                  <a:srgbClr val="0000CC"/>
                </a:solidFill>
                <a:effectLst/>
                <a:uLnTx/>
                <a:uFillTx/>
                <a:latin typeface="+mj-lt"/>
                <a:ea typeface="+mj-ea"/>
                <a:cs typeface="+mj-cs"/>
              </a:rPr>
              <a:t>hexafluoride</a:t>
            </a:r>
            <a:endParaRPr kumimoji="0" lang="en-US" sz="2000" b="0" i="0" u="none" strike="noStrike" kern="0" cap="none" spc="0" normalizeH="0" baseline="0" noProof="0" dirty="0">
              <a:ln>
                <a:noFill/>
              </a:ln>
              <a:solidFill>
                <a:srgbClr val="0000CC"/>
              </a:solidFill>
              <a:effectLst/>
              <a:uLnTx/>
              <a:uFillTx/>
              <a:latin typeface="+mj-lt"/>
              <a:ea typeface="+mj-ea"/>
              <a:cs typeface="+mj-cs"/>
            </a:endParaRPr>
          </a:p>
        </p:txBody>
      </p:sp>
      <p:pic>
        <p:nvPicPr>
          <p:cNvPr id="10" name="Picture 2"/>
          <p:cNvPicPr>
            <a:picLocks noChangeAspect="1" noChangeArrowheads="1"/>
          </p:cNvPicPr>
          <p:nvPr/>
        </p:nvPicPr>
        <p:blipFill>
          <a:blip r:embed="rId6" cstate="print"/>
          <a:srcRect/>
          <a:stretch>
            <a:fillRect/>
          </a:stretch>
        </p:blipFill>
        <p:spPr bwMode="auto">
          <a:xfrm>
            <a:off x="5837213" y="5558626"/>
            <a:ext cx="751032" cy="754384"/>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5781747" y="1816004"/>
            <a:ext cx="518976" cy="521292"/>
          </a:xfrm>
          <a:prstGeom prst="rect">
            <a:avLst/>
          </a:prstGeom>
          <a:noFill/>
          <a:ln w="9525">
            <a:no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5839354" y="2734116"/>
            <a:ext cx="576070" cy="234028"/>
          </a:xfrm>
          <a:prstGeom prst="rect">
            <a:avLst/>
          </a:prstGeom>
          <a:noFill/>
          <a:ln w="9525">
            <a:noFill/>
            <a:miter lim="800000"/>
            <a:headEnd/>
            <a:tailEnd/>
          </a:ln>
        </p:spPr>
      </p:pic>
      <p:sp>
        <p:nvSpPr>
          <p:cNvPr id="13" name="Title 1"/>
          <p:cNvSpPr txBox="1">
            <a:spLocks/>
          </p:cNvSpPr>
          <p:nvPr/>
        </p:nvSpPr>
        <p:spPr bwMode="auto">
          <a:xfrm>
            <a:off x="481903" y="1920960"/>
            <a:ext cx="1267354" cy="3214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CC"/>
                </a:solidFill>
                <a:effectLst/>
                <a:uLnTx/>
                <a:uFillTx/>
                <a:latin typeface="+mn-lt"/>
                <a:ea typeface="+mj-ea"/>
                <a:cs typeface="+mj-cs"/>
              </a:rPr>
              <a:t>Methane</a:t>
            </a:r>
            <a:endParaRPr kumimoji="0" lang="en-US" sz="2000" b="0" i="0" u="none" strike="noStrike" kern="0" cap="none" spc="0" normalizeH="0" baseline="0" noProof="0" dirty="0">
              <a:ln>
                <a:noFill/>
              </a:ln>
              <a:solidFill>
                <a:srgbClr val="0000CC"/>
              </a:solidFill>
              <a:effectLst/>
              <a:uLnTx/>
              <a:uFillTx/>
              <a:latin typeface="+mn-lt"/>
              <a:ea typeface="+mj-ea"/>
              <a:cs typeface="+mj-cs"/>
            </a:endParaRPr>
          </a:p>
        </p:txBody>
      </p:sp>
      <p:sp>
        <p:nvSpPr>
          <p:cNvPr id="14" name="Title 1"/>
          <p:cNvSpPr txBox="1">
            <a:spLocks/>
          </p:cNvSpPr>
          <p:nvPr/>
        </p:nvSpPr>
        <p:spPr bwMode="auto">
          <a:xfrm>
            <a:off x="481903" y="2642776"/>
            <a:ext cx="1785817" cy="37560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CC"/>
                </a:solidFill>
                <a:effectLst/>
                <a:uLnTx/>
                <a:uFillTx/>
                <a:latin typeface="+mn-lt"/>
                <a:ea typeface="+mj-ea"/>
                <a:cs typeface="+mj-cs"/>
              </a:rPr>
              <a:t>Nitrous Oxide</a:t>
            </a:r>
            <a:endParaRPr kumimoji="0" lang="en-US" sz="2000" b="0" i="0" u="none" strike="noStrike" kern="0" cap="none" spc="0" normalizeH="0" baseline="0" noProof="0" dirty="0">
              <a:ln>
                <a:noFill/>
              </a:ln>
              <a:solidFill>
                <a:srgbClr val="0000CC"/>
              </a:solidFill>
              <a:effectLst/>
              <a:uLnTx/>
              <a:uFillTx/>
              <a:latin typeface="+mn-lt"/>
              <a:ea typeface="+mj-ea"/>
              <a:cs typeface="+mj-cs"/>
            </a:endParaRPr>
          </a:p>
        </p:txBody>
      </p:sp>
      <p:sp>
        <p:nvSpPr>
          <p:cNvPr id="16" name="TextBox 15"/>
          <p:cNvSpPr txBox="1"/>
          <p:nvPr/>
        </p:nvSpPr>
        <p:spPr>
          <a:xfrm>
            <a:off x="7188411" y="1816004"/>
            <a:ext cx="550151" cy="523220"/>
          </a:xfrm>
          <a:prstGeom prst="rect">
            <a:avLst/>
          </a:prstGeom>
          <a:noFill/>
        </p:spPr>
        <p:txBody>
          <a:bodyPr wrap="none" rtlCol="0">
            <a:spAutoFit/>
          </a:bodyPr>
          <a:lstStyle/>
          <a:p>
            <a:r>
              <a:rPr lang="en-US" sz="2800" b="0" dirty="0" smtClean="0">
                <a:latin typeface="Calisto MT" pitchFamily="18" charset="0"/>
              </a:rPr>
              <a:t>21</a:t>
            </a:r>
            <a:endParaRPr lang="en-US" sz="2800" b="0" dirty="0">
              <a:latin typeface="Calisto MT" pitchFamily="18" charset="0"/>
            </a:endParaRPr>
          </a:p>
        </p:txBody>
      </p:sp>
      <p:sp>
        <p:nvSpPr>
          <p:cNvPr id="17" name="TextBox 16"/>
          <p:cNvSpPr txBox="1"/>
          <p:nvPr/>
        </p:nvSpPr>
        <p:spPr>
          <a:xfrm>
            <a:off x="7097039" y="2564895"/>
            <a:ext cx="732894" cy="523220"/>
          </a:xfrm>
          <a:prstGeom prst="rect">
            <a:avLst/>
          </a:prstGeom>
          <a:noFill/>
        </p:spPr>
        <p:txBody>
          <a:bodyPr wrap="none" rtlCol="0">
            <a:spAutoFit/>
          </a:bodyPr>
          <a:lstStyle/>
          <a:p>
            <a:r>
              <a:rPr lang="en-US" sz="2800" b="0" dirty="0" smtClean="0">
                <a:latin typeface="Calisto MT" pitchFamily="18" charset="0"/>
              </a:rPr>
              <a:t>310</a:t>
            </a:r>
            <a:endParaRPr lang="en-US" sz="2800" b="0" dirty="0">
              <a:latin typeface="Calisto MT" pitchFamily="18" charset="0"/>
            </a:endParaRPr>
          </a:p>
        </p:txBody>
      </p:sp>
      <p:sp>
        <p:nvSpPr>
          <p:cNvPr id="18" name="TextBox 17"/>
          <p:cNvSpPr txBox="1"/>
          <p:nvPr/>
        </p:nvSpPr>
        <p:spPr>
          <a:xfrm>
            <a:off x="7097039" y="4062677"/>
            <a:ext cx="732894" cy="523220"/>
          </a:xfrm>
          <a:prstGeom prst="rect">
            <a:avLst/>
          </a:prstGeom>
          <a:noFill/>
        </p:spPr>
        <p:txBody>
          <a:bodyPr wrap="none" rtlCol="0">
            <a:spAutoFit/>
          </a:bodyPr>
          <a:lstStyle/>
          <a:p>
            <a:r>
              <a:rPr lang="en-US" sz="2800" b="0" dirty="0" smtClean="0">
                <a:latin typeface="Calisto MT" pitchFamily="18" charset="0"/>
              </a:rPr>
              <a:t>132</a:t>
            </a:r>
            <a:endParaRPr lang="en-US" sz="2800" b="0" dirty="0">
              <a:latin typeface="Calisto MT" pitchFamily="18" charset="0"/>
            </a:endParaRPr>
          </a:p>
        </p:txBody>
      </p:sp>
      <p:sp>
        <p:nvSpPr>
          <p:cNvPr id="19" name="TextBox 18"/>
          <p:cNvSpPr txBox="1"/>
          <p:nvPr/>
        </p:nvSpPr>
        <p:spPr>
          <a:xfrm>
            <a:off x="7097039" y="3313786"/>
            <a:ext cx="732894" cy="523220"/>
          </a:xfrm>
          <a:prstGeom prst="rect">
            <a:avLst/>
          </a:prstGeom>
          <a:noFill/>
        </p:spPr>
        <p:txBody>
          <a:bodyPr wrap="none" rtlCol="0">
            <a:spAutoFit/>
          </a:bodyPr>
          <a:lstStyle/>
          <a:p>
            <a:r>
              <a:rPr lang="en-US" sz="2800" b="0" dirty="0" smtClean="0">
                <a:latin typeface="Calisto MT" pitchFamily="18" charset="0"/>
              </a:rPr>
              <a:t>125</a:t>
            </a:r>
            <a:endParaRPr lang="en-US" sz="2800" b="0" dirty="0">
              <a:latin typeface="Calisto MT" pitchFamily="18" charset="0"/>
            </a:endParaRPr>
          </a:p>
        </p:txBody>
      </p:sp>
      <p:sp>
        <p:nvSpPr>
          <p:cNvPr id="20" name="TextBox 19"/>
          <p:cNvSpPr txBox="1"/>
          <p:nvPr/>
        </p:nvSpPr>
        <p:spPr>
          <a:xfrm>
            <a:off x="7005668" y="4811568"/>
            <a:ext cx="915636" cy="523220"/>
          </a:xfrm>
          <a:prstGeom prst="rect">
            <a:avLst/>
          </a:prstGeom>
          <a:noFill/>
        </p:spPr>
        <p:txBody>
          <a:bodyPr wrap="none" rtlCol="0">
            <a:spAutoFit/>
          </a:bodyPr>
          <a:lstStyle/>
          <a:p>
            <a:r>
              <a:rPr lang="en-US" sz="2800" b="0" dirty="0" smtClean="0">
                <a:latin typeface="Calisto MT" pitchFamily="18" charset="0"/>
              </a:rPr>
              <a:t>6500</a:t>
            </a:r>
            <a:endParaRPr lang="en-US" sz="2800" b="0" dirty="0">
              <a:latin typeface="Calisto MT" pitchFamily="18" charset="0"/>
            </a:endParaRPr>
          </a:p>
        </p:txBody>
      </p:sp>
      <p:sp>
        <p:nvSpPr>
          <p:cNvPr id="21" name="TextBox 20"/>
          <p:cNvSpPr txBox="1"/>
          <p:nvPr/>
        </p:nvSpPr>
        <p:spPr>
          <a:xfrm>
            <a:off x="6863803" y="5629955"/>
            <a:ext cx="1199367" cy="523220"/>
          </a:xfrm>
          <a:prstGeom prst="rect">
            <a:avLst/>
          </a:prstGeom>
          <a:noFill/>
        </p:spPr>
        <p:txBody>
          <a:bodyPr wrap="none" rtlCol="0">
            <a:spAutoFit/>
          </a:bodyPr>
          <a:lstStyle/>
          <a:p>
            <a:r>
              <a:rPr lang="en-US" sz="2800" b="0" dirty="0" smtClean="0">
                <a:latin typeface="Calisto MT" pitchFamily="18" charset="0"/>
              </a:rPr>
              <a:t>23,900</a:t>
            </a:r>
            <a:endParaRPr lang="en-US" sz="2800" b="0" dirty="0">
              <a:latin typeface="Calisto MT" pitchFamily="18" charset="0"/>
            </a:endParaRPr>
          </a:p>
        </p:txBody>
      </p:sp>
      <p:sp>
        <p:nvSpPr>
          <p:cNvPr id="22" name="Title 1"/>
          <p:cNvSpPr txBox="1">
            <a:spLocks/>
          </p:cNvSpPr>
          <p:nvPr/>
        </p:nvSpPr>
        <p:spPr bwMode="auto">
          <a:xfrm>
            <a:off x="481903" y="1195688"/>
            <a:ext cx="1958638" cy="3249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CC"/>
                </a:solidFill>
                <a:effectLst/>
                <a:uLnTx/>
                <a:uFillTx/>
                <a:latin typeface="+mn-lt"/>
                <a:ea typeface="+mj-ea"/>
                <a:cs typeface="+mj-cs"/>
              </a:rPr>
              <a:t>Carbon-dioxide</a:t>
            </a:r>
            <a:endParaRPr kumimoji="0" lang="en-US" sz="2000" b="0" i="0" u="none" strike="noStrike" kern="0" cap="none" spc="0" normalizeH="0" baseline="0" noProof="0" dirty="0">
              <a:ln>
                <a:noFill/>
              </a:ln>
              <a:solidFill>
                <a:srgbClr val="0000CC"/>
              </a:solidFill>
              <a:effectLst/>
              <a:uLnTx/>
              <a:uFillTx/>
              <a:latin typeface="+mn-lt"/>
              <a:ea typeface="+mj-ea"/>
              <a:cs typeface="+mj-cs"/>
            </a:endParaRPr>
          </a:p>
        </p:txBody>
      </p:sp>
      <p:sp>
        <p:nvSpPr>
          <p:cNvPr id="23" name="Title 1"/>
          <p:cNvSpPr txBox="1">
            <a:spLocks/>
          </p:cNvSpPr>
          <p:nvPr/>
        </p:nvSpPr>
        <p:spPr bwMode="auto">
          <a:xfrm>
            <a:off x="6697060" y="469095"/>
            <a:ext cx="1517900" cy="4553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200" b="0" u="sng" kern="0" dirty="0" smtClean="0">
                <a:latin typeface="+mn-lt"/>
                <a:ea typeface="+mj-ea"/>
                <a:cs typeface="+mj-cs"/>
              </a:rPr>
              <a:t>GWP</a:t>
            </a:r>
            <a:endParaRPr kumimoji="0" lang="en-US" sz="3200" b="0" i="0" u="sng" strike="noStrike" kern="0" cap="none" spc="0" normalizeH="0" baseline="0" noProof="0" dirty="0">
              <a:ln>
                <a:noFill/>
              </a:ln>
              <a:effectLst/>
              <a:uLnTx/>
              <a:uFillTx/>
              <a:latin typeface="+mn-lt"/>
              <a:ea typeface="+mj-ea"/>
              <a:cs typeface="+mj-cs"/>
            </a:endParaRPr>
          </a:p>
        </p:txBody>
      </p:sp>
      <p:pic>
        <p:nvPicPr>
          <p:cNvPr id="24" name="Picture 23" descr="co2.jpg"/>
          <p:cNvPicPr>
            <a:picLocks noChangeAspect="1"/>
          </p:cNvPicPr>
          <p:nvPr/>
        </p:nvPicPr>
        <p:blipFill>
          <a:blip r:embed="rId9" cstate="print"/>
          <a:stretch>
            <a:fillRect/>
          </a:stretch>
        </p:blipFill>
        <p:spPr>
          <a:xfrm>
            <a:off x="5724140" y="1239934"/>
            <a:ext cx="806498" cy="273708"/>
          </a:xfrm>
          <a:prstGeom prst="rect">
            <a:avLst/>
          </a:prstGeom>
        </p:spPr>
      </p:pic>
      <p:sp>
        <p:nvSpPr>
          <p:cNvPr id="25" name="TextBox 24"/>
          <p:cNvSpPr txBox="1"/>
          <p:nvPr/>
        </p:nvSpPr>
        <p:spPr>
          <a:xfrm>
            <a:off x="7279782" y="1076255"/>
            <a:ext cx="367408" cy="523220"/>
          </a:xfrm>
          <a:prstGeom prst="rect">
            <a:avLst/>
          </a:prstGeom>
          <a:noFill/>
        </p:spPr>
        <p:txBody>
          <a:bodyPr wrap="none" rtlCol="0">
            <a:spAutoFit/>
          </a:bodyPr>
          <a:lstStyle/>
          <a:p>
            <a:r>
              <a:rPr lang="en-US" sz="2800" b="0" dirty="0" smtClean="0">
                <a:latin typeface="Calisto MT" pitchFamily="18" charset="0"/>
              </a:rPr>
              <a:t>1</a:t>
            </a:r>
            <a:endParaRPr lang="en-US" sz="2800" b="0" dirty="0">
              <a:latin typeface="Calisto MT" pitchFamily="18" charset="0"/>
            </a:endParaRPr>
          </a:p>
        </p:txBody>
      </p:sp>
      <p:cxnSp>
        <p:nvCxnSpPr>
          <p:cNvPr id="27" name="Straight Arrow Connector 26"/>
          <p:cNvCxnSpPr/>
          <p:nvPr/>
        </p:nvCxnSpPr>
        <p:spPr bwMode="auto">
          <a:xfrm>
            <a:off x="2371045" y="1379835"/>
            <a:ext cx="3187590" cy="0"/>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cxnSp>
        <p:nvCxnSpPr>
          <p:cNvPr id="28" name="Straight Arrow Connector 27"/>
          <p:cNvCxnSpPr/>
          <p:nvPr/>
        </p:nvCxnSpPr>
        <p:spPr bwMode="auto">
          <a:xfrm>
            <a:off x="1687990" y="2062890"/>
            <a:ext cx="3946540" cy="0"/>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cxnSp>
        <p:nvCxnSpPr>
          <p:cNvPr id="29" name="Straight Arrow Connector 28"/>
          <p:cNvCxnSpPr/>
          <p:nvPr/>
        </p:nvCxnSpPr>
        <p:spPr bwMode="auto">
          <a:xfrm>
            <a:off x="2219255" y="2821840"/>
            <a:ext cx="3415275" cy="1"/>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cxnSp>
        <p:nvCxnSpPr>
          <p:cNvPr id="30" name="Straight Arrow Connector 29"/>
          <p:cNvCxnSpPr/>
          <p:nvPr/>
        </p:nvCxnSpPr>
        <p:spPr bwMode="auto">
          <a:xfrm>
            <a:off x="3205890" y="3656685"/>
            <a:ext cx="2352745" cy="0"/>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cxnSp>
        <p:nvCxnSpPr>
          <p:cNvPr id="32" name="Straight Arrow Connector 31"/>
          <p:cNvCxnSpPr/>
          <p:nvPr/>
        </p:nvCxnSpPr>
        <p:spPr bwMode="auto">
          <a:xfrm>
            <a:off x="4192525" y="4415635"/>
            <a:ext cx="1593795" cy="0"/>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cxnSp>
        <p:nvCxnSpPr>
          <p:cNvPr id="58" name="Straight Arrow Connector 57"/>
          <p:cNvCxnSpPr/>
          <p:nvPr/>
        </p:nvCxnSpPr>
        <p:spPr bwMode="auto">
          <a:xfrm>
            <a:off x="2522835" y="5098690"/>
            <a:ext cx="2732220" cy="0"/>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cxnSp>
        <p:nvCxnSpPr>
          <p:cNvPr id="60" name="Straight Arrow Connector 59"/>
          <p:cNvCxnSpPr/>
          <p:nvPr/>
        </p:nvCxnSpPr>
        <p:spPr bwMode="auto">
          <a:xfrm>
            <a:off x="2826415" y="5933535"/>
            <a:ext cx="2959905" cy="0"/>
          </a:xfrm>
          <a:prstGeom prst="straightConnector1">
            <a:avLst/>
          </a:prstGeom>
          <a:solidFill>
            <a:schemeClr val="accent1"/>
          </a:solidFill>
          <a:ln w="25400" cap="flat" cmpd="sng" algn="ctr">
            <a:solidFill>
              <a:schemeClr val="tx1"/>
            </a:solidFill>
            <a:prstDash val="solid"/>
            <a:miter lim="800000"/>
            <a:headEnd type="none" w="med" len="med"/>
            <a:tailEnd type="arrow" w="lg" len="lg"/>
          </a:ln>
          <a:effectLst/>
        </p:spPr>
      </p:cxnSp>
      <p:sp>
        <p:nvSpPr>
          <p:cNvPr id="62" name="Title 1"/>
          <p:cNvSpPr txBox="1">
            <a:spLocks/>
          </p:cNvSpPr>
          <p:nvPr/>
        </p:nvSpPr>
        <p:spPr bwMode="auto">
          <a:xfrm>
            <a:off x="76200" y="0"/>
            <a:ext cx="8991600" cy="848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0" kern="0" dirty="0" smtClean="0">
                <a:solidFill>
                  <a:srgbClr val="0000CC"/>
                </a:solidFill>
                <a:latin typeface="+mj-lt"/>
                <a:ea typeface="+mj-ea"/>
                <a:cs typeface="+mj-cs"/>
              </a:rPr>
              <a:t>Global warming potential*</a:t>
            </a:r>
            <a:endParaRPr kumimoji="0" lang="en-US" sz="3600" b="0" i="0" u="none" strike="noStrike" kern="0" cap="none" spc="0" normalizeH="0" baseline="0" noProof="0" dirty="0">
              <a:ln>
                <a:noFill/>
              </a:ln>
              <a:solidFill>
                <a:srgbClr val="0000CC"/>
              </a:solidFill>
              <a:effectLst/>
              <a:uLnTx/>
              <a:uFillTx/>
              <a:latin typeface="+mj-lt"/>
              <a:ea typeface="+mj-ea"/>
              <a:cs typeface="+mj-cs"/>
            </a:endParaRPr>
          </a:p>
        </p:txBody>
      </p:sp>
      <p:sp>
        <p:nvSpPr>
          <p:cNvPr id="63" name="Title 1"/>
          <p:cNvSpPr txBox="1">
            <a:spLocks/>
          </p:cNvSpPr>
          <p:nvPr/>
        </p:nvSpPr>
        <p:spPr bwMode="auto">
          <a:xfrm>
            <a:off x="321881" y="6464800"/>
            <a:ext cx="1973270" cy="2414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effectLst/>
                <a:uLnTx/>
                <a:uFillTx/>
                <a:latin typeface="Calisto MT" pitchFamily="18" charset="0"/>
                <a:ea typeface="+mj-ea"/>
                <a:cs typeface="+mj-cs"/>
              </a:rPr>
              <a:t>*for 100 year time-horizon</a:t>
            </a:r>
            <a:endParaRPr kumimoji="0" lang="en-US" sz="1200" b="0" i="0" u="none" strike="noStrike" kern="0" cap="none" spc="0" normalizeH="0" baseline="0" noProof="0" dirty="0">
              <a:ln>
                <a:noFill/>
              </a:ln>
              <a:effectLst/>
              <a:uLnTx/>
              <a:uFillTx/>
              <a:latin typeface="Calisto MT" pitchFamily="18" charset="0"/>
              <a:ea typeface="+mj-ea"/>
              <a:cs typeface="+mj-cs"/>
            </a:endParaRPr>
          </a:p>
        </p:txBody>
      </p:sp>
      <p:sp>
        <p:nvSpPr>
          <p:cNvPr id="33" name="TextBox 32"/>
          <p:cNvSpPr txBox="1"/>
          <p:nvPr/>
        </p:nvSpPr>
        <p:spPr>
          <a:xfrm>
            <a:off x="5710424" y="6396335"/>
            <a:ext cx="3433575" cy="461665"/>
          </a:xfrm>
          <a:prstGeom prst="rect">
            <a:avLst/>
          </a:prstGeom>
          <a:noFill/>
        </p:spPr>
        <p:txBody>
          <a:bodyPr wrap="square" rtlCol="0">
            <a:spAutoFit/>
          </a:bodyPr>
          <a:lstStyle/>
          <a:p>
            <a:r>
              <a:rPr lang="en-US" sz="1000" b="0" dirty="0" smtClean="0">
                <a:latin typeface="Calisto MT" pitchFamily="18" charset="0"/>
              </a:rPr>
              <a:t>GRID-</a:t>
            </a:r>
            <a:r>
              <a:rPr lang="en-US" sz="1000" b="0" dirty="0" err="1" smtClean="0">
                <a:latin typeface="Calisto MT" pitchFamily="18" charset="0"/>
              </a:rPr>
              <a:t>Arendal</a:t>
            </a:r>
            <a:r>
              <a:rPr lang="en-US" sz="1000" b="0" dirty="0" smtClean="0">
                <a:latin typeface="Calisto MT" pitchFamily="18" charset="0"/>
              </a:rPr>
              <a:t> | United Nations Environment </a:t>
            </a:r>
            <a:r>
              <a:rPr lang="en-US" sz="1000" b="0" dirty="0" err="1" smtClean="0">
                <a:latin typeface="Calisto MT" pitchFamily="18" charset="0"/>
              </a:rPr>
              <a:t>Programme</a:t>
            </a:r>
            <a:r>
              <a:rPr lang="en-US" sz="1200" b="0" dirty="0" smtClean="0">
                <a:latin typeface="Calisto MT" pitchFamily="18" charset="0"/>
              </a:rPr>
              <a:t> http://www.grida.no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5" name="Picture 3" descr="ghg_effect_lg_e"/>
          <p:cNvPicPr>
            <a:picLocks noChangeAspect="1" noChangeArrowheads="1"/>
          </p:cNvPicPr>
          <p:nvPr/>
        </p:nvPicPr>
        <p:blipFill>
          <a:blip r:embed="rId4" cstate="print"/>
          <a:srcRect/>
          <a:stretch>
            <a:fillRect/>
          </a:stretch>
        </p:blipFill>
        <p:spPr bwMode="auto">
          <a:xfrm>
            <a:off x="251475" y="1451161"/>
            <a:ext cx="4114800" cy="3305175"/>
          </a:xfrm>
          <a:prstGeom prst="rect">
            <a:avLst/>
          </a:prstGeom>
          <a:ln>
            <a:noFill/>
          </a:ln>
          <a:effectLst>
            <a:outerShdw blurRad="292100" dist="139700" dir="2700000" algn="tl" rotWithShape="0">
              <a:srgbClr val="333333">
                <a:alpha val="65000"/>
              </a:srgbClr>
            </a:outerShdw>
          </a:effectLst>
        </p:spPr>
      </p:pic>
      <p:sp>
        <p:nvSpPr>
          <p:cNvPr id="14339" name="Rectangle 6"/>
          <p:cNvSpPr>
            <a:spLocks noGrp="1" noChangeArrowheads="1"/>
          </p:cNvSpPr>
          <p:nvPr>
            <p:ph type="title"/>
          </p:nvPr>
        </p:nvSpPr>
        <p:spPr/>
        <p:txBody>
          <a:bodyPr/>
          <a:lstStyle/>
          <a:p>
            <a:pPr eaLnBrk="1" hangingPunct="1"/>
            <a:r>
              <a:rPr lang="en-US" dirty="0" smtClean="0"/>
              <a:t>Let’s research one thing – the correlation </a:t>
            </a:r>
            <a:r>
              <a:rPr lang="en-US" dirty="0" smtClean="0"/>
              <a:t>between temperature and </a:t>
            </a:r>
            <a:r>
              <a:rPr lang="en-US" dirty="0" smtClean="0"/>
              <a:t>CO</a:t>
            </a:r>
            <a:r>
              <a:rPr lang="en-US" baseline="-25000" dirty="0" smtClean="0"/>
              <a:t>2  </a:t>
            </a:r>
            <a:endParaRPr lang="en-US" dirty="0" smtClean="0"/>
          </a:p>
        </p:txBody>
      </p:sp>
      <p:sp>
        <p:nvSpPr>
          <p:cNvPr id="5" name="Content Placeholder 4"/>
          <p:cNvSpPr>
            <a:spLocks noGrp="1"/>
          </p:cNvSpPr>
          <p:nvPr>
            <p:ph idx="1"/>
          </p:nvPr>
        </p:nvSpPr>
        <p:spPr>
          <a:xfrm>
            <a:off x="245985" y="5042913"/>
            <a:ext cx="3995914" cy="1270097"/>
          </a:xfrm>
        </p:spPr>
        <p:txBody>
          <a:bodyPr>
            <a:noAutofit/>
          </a:bodyPr>
          <a:lstStyle/>
          <a:p>
            <a:pPr>
              <a:defRPr/>
            </a:pPr>
            <a:r>
              <a:rPr lang="en-US" sz="2000" dirty="0" smtClean="0">
                <a:latin typeface="Calisto MT" pitchFamily="18" charset="0"/>
              </a:rPr>
              <a:t>So does temperature drive CO</a:t>
            </a:r>
            <a:r>
              <a:rPr lang="en-US" sz="2000" baseline="-25000" dirty="0" smtClean="0">
                <a:latin typeface="Calisto MT" pitchFamily="18" charset="0"/>
              </a:rPr>
              <a:t>2</a:t>
            </a:r>
            <a:r>
              <a:rPr lang="en-US" sz="2000" dirty="0" smtClean="0">
                <a:latin typeface="Calisto MT" pitchFamily="18" charset="0"/>
              </a:rPr>
              <a:t> or does CO</a:t>
            </a:r>
            <a:r>
              <a:rPr lang="en-US" sz="2000" baseline="-25000" dirty="0" smtClean="0">
                <a:latin typeface="Calisto MT" pitchFamily="18" charset="0"/>
              </a:rPr>
              <a:t>2</a:t>
            </a:r>
            <a:r>
              <a:rPr lang="en-US" sz="2000" dirty="0" smtClean="0">
                <a:latin typeface="Calisto MT" pitchFamily="18" charset="0"/>
              </a:rPr>
              <a:t> drive temperature?</a:t>
            </a:r>
          </a:p>
          <a:p>
            <a:pPr>
              <a:defRPr/>
            </a:pPr>
            <a:r>
              <a:rPr lang="en-US" sz="2000" dirty="0" smtClean="0">
                <a:latin typeface="Calisto MT" pitchFamily="18" charset="0"/>
              </a:rPr>
              <a:t>Yes.</a:t>
            </a:r>
            <a:endParaRPr lang="en-US" sz="2000" dirty="0">
              <a:latin typeface="Calisto MT" pitchFamily="18" charset="0"/>
            </a:endParaRPr>
          </a:p>
        </p:txBody>
      </p:sp>
      <p:pic>
        <p:nvPicPr>
          <p:cNvPr id="6" name="Picture 2" descr="vostok-ice-core"/>
          <p:cNvPicPr>
            <a:picLocks noChangeAspect="1" noChangeArrowheads="1"/>
          </p:cNvPicPr>
          <p:nvPr/>
        </p:nvPicPr>
        <p:blipFill>
          <a:blip r:embed="rId5" cstate="print"/>
          <a:srcRect/>
          <a:stretch>
            <a:fillRect/>
          </a:stretch>
        </p:blipFill>
        <p:spPr bwMode="auto">
          <a:xfrm>
            <a:off x="4514393" y="1451161"/>
            <a:ext cx="4267200" cy="328612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496105" y="4946900"/>
            <a:ext cx="4250120" cy="1261884"/>
          </a:xfrm>
          <a:prstGeom prst="rect">
            <a:avLst/>
          </a:prstGeom>
          <a:noFill/>
        </p:spPr>
        <p:txBody>
          <a:bodyPr wrap="square" rtlCol="0">
            <a:spAutoFit/>
          </a:bodyPr>
          <a:lstStyle/>
          <a:p>
            <a:pPr algn="just"/>
            <a:r>
              <a:rPr lang="en-US" sz="1200" b="0" dirty="0" smtClean="0">
                <a:latin typeface="Calisto MT" pitchFamily="18" charset="0"/>
              </a:rPr>
              <a:t>GRID-</a:t>
            </a:r>
            <a:r>
              <a:rPr lang="en-US" sz="1200" b="0" dirty="0" err="1" smtClean="0">
                <a:latin typeface="Calisto MT" pitchFamily="18" charset="0"/>
              </a:rPr>
              <a:t>Arendal</a:t>
            </a:r>
            <a:r>
              <a:rPr lang="en-US" sz="1200" b="0" dirty="0" smtClean="0">
                <a:latin typeface="Calisto MT" pitchFamily="18" charset="0"/>
              </a:rPr>
              <a:t> | United Nations Environment </a:t>
            </a:r>
            <a:r>
              <a:rPr lang="en-US" sz="1200" b="0" dirty="0" err="1" smtClean="0">
                <a:latin typeface="Calisto MT" pitchFamily="18" charset="0"/>
              </a:rPr>
              <a:t>Programme</a:t>
            </a:r>
            <a:endParaRPr lang="en-US" sz="1200" b="0" dirty="0" smtClean="0">
              <a:latin typeface="Calisto MT" pitchFamily="18" charset="0"/>
            </a:endParaRPr>
          </a:p>
          <a:p>
            <a:pPr algn="just"/>
            <a:r>
              <a:rPr lang="en-US" sz="1200" b="0" dirty="0" smtClean="0">
                <a:latin typeface="Calisto MT" pitchFamily="18" charset="0"/>
              </a:rPr>
              <a:t>J.R. Petit, J. </a:t>
            </a:r>
            <a:r>
              <a:rPr lang="en-US" sz="1200" b="0" dirty="0" err="1" smtClean="0">
                <a:latin typeface="Calisto MT" pitchFamily="18" charset="0"/>
              </a:rPr>
              <a:t>Jouzel</a:t>
            </a:r>
            <a:r>
              <a:rPr lang="en-US" sz="1200" b="0" dirty="0" smtClean="0">
                <a:latin typeface="Calisto MT" pitchFamily="18" charset="0"/>
              </a:rPr>
              <a:t>. et. al. Climate and atmospheric history of the past 420 000 years from the </a:t>
            </a:r>
            <a:r>
              <a:rPr lang="en-US" sz="1200" b="0" dirty="0" err="1" smtClean="0">
                <a:latin typeface="Calisto MT" pitchFamily="18" charset="0"/>
              </a:rPr>
              <a:t>Vostok</a:t>
            </a:r>
            <a:r>
              <a:rPr lang="en-US" sz="1200" b="0" dirty="0" smtClean="0">
                <a:latin typeface="Calisto MT" pitchFamily="18" charset="0"/>
              </a:rPr>
              <a:t> ice core in Antarctica, Nature 399 (3June), pp 429-436, 1999</a:t>
            </a:r>
          </a:p>
          <a:p>
            <a:pPr algn="just"/>
            <a:r>
              <a:rPr lang="en-US" sz="800" b="0" dirty="0" smtClean="0">
                <a:solidFill>
                  <a:srgbClr val="714400"/>
                </a:solidFill>
                <a:latin typeface="Calisto MT" pitchFamily="18" charset="0"/>
              </a:rPr>
              <a:t>http://www.grida.no/graphicslib/detail/temperature-and-co2-concentration-in-the-atmosphere-over-the-past-400-000-years_25ae</a:t>
            </a:r>
          </a:p>
          <a:p>
            <a:pPr algn="just"/>
            <a:endParaRPr lang="en-US" sz="1200" b="0" dirty="0">
              <a:latin typeface="Calisto MT"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3200400" cy="914400"/>
          </a:xfrm>
        </p:spPr>
        <p:txBody>
          <a:bodyPr/>
          <a:lstStyle/>
          <a:p>
            <a:r>
              <a:rPr lang="en-US" dirty="0" smtClean="0"/>
              <a:t>Carbon cycle</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1156725" y="1379835"/>
            <a:ext cx="6910337" cy="4022435"/>
          </a:xfrm>
          <a:prstGeom prst="rect">
            <a:avLst/>
          </a:prstGeom>
          <a:noFill/>
          <a:ln w="9525">
            <a:noFill/>
            <a:miter lim="800000"/>
            <a:headEnd/>
            <a:tailEnd/>
          </a:ln>
        </p:spPr>
      </p:pic>
      <p:sp>
        <p:nvSpPr>
          <p:cNvPr id="7" name="TextBox 6"/>
          <p:cNvSpPr txBox="1"/>
          <p:nvPr/>
        </p:nvSpPr>
        <p:spPr>
          <a:xfrm>
            <a:off x="2458041" y="6400800"/>
            <a:ext cx="4139723" cy="307777"/>
          </a:xfrm>
          <a:prstGeom prst="rect">
            <a:avLst/>
          </a:prstGeom>
          <a:noFill/>
        </p:spPr>
        <p:txBody>
          <a:bodyPr wrap="none" rtlCol="0">
            <a:spAutoFit/>
          </a:bodyPr>
          <a:lstStyle/>
          <a:p>
            <a:r>
              <a:rPr lang="en-US" sz="1400" b="0" dirty="0" smtClean="0">
                <a:latin typeface="Calisto MT" pitchFamily="18" charset="0"/>
              </a:rPr>
              <a:t>http://www.esrl.noaa.gov/research/themes/carbon</a:t>
            </a:r>
            <a:endParaRPr lang="en-US" sz="1400" b="0" dirty="0">
              <a:latin typeface="Calisto MT" pitchFamily="18" charset="0"/>
            </a:endParaRPr>
          </a:p>
        </p:txBody>
      </p:sp>
      <p:sp>
        <p:nvSpPr>
          <p:cNvPr id="8" name="TextBox 7"/>
          <p:cNvSpPr txBox="1"/>
          <p:nvPr/>
        </p:nvSpPr>
        <p:spPr>
          <a:xfrm>
            <a:off x="480855" y="6200001"/>
            <a:ext cx="8205260" cy="276999"/>
          </a:xfrm>
          <a:prstGeom prst="rect">
            <a:avLst/>
          </a:prstGeom>
          <a:noFill/>
        </p:spPr>
        <p:txBody>
          <a:bodyPr wrap="none" rtlCol="0">
            <a:spAutoFit/>
          </a:bodyPr>
          <a:lstStyle/>
          <a:p>
            <a:r>
              <a:rPr lang="en-US" sz="1200" b="0" dirty="0" smtClean="0">
                <a:latin typeface="Calisto MT" pitchFamily="18" charset="0"/>
              </a:rPr>
              <a:t>Earth System Research Laboratory | National Oceanic and Atmospheric Administration | U.S. Department of Commerce </a:t>
            </a:r>
            <a:endParaRPr lang="en-US" sz="1200" b="0" dirty="0">
              <a:latin typeface="Calisto M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12331" y="375829"/>
            <a:ext cx="5011809" cy="810467"/>
          </a:xfrm>
        </p:spPr>
        <p:txBody>
          <a:bodyPr/>
          <a:lstStyle/>
          <a:p>
            <a:r>
              <a:rPr lang="en-US" sz="4000" dirty="0" smtClean="0"/>
              <a:t>Rules for final</a:t>
            </a:r>
            <a:endParaRPr lang="en-US" sz="4000" dirty="0"/>
          </a:p>
        </p:txBody>
      </p:sp>
      <p:sp>
        <p:nvSpPr>
          <p:cNvPr id="6" name="TextBox 5"/>
          <p:cNvSpPr txBox="1"/>
          <p:nvPr/>
        </p:nvSpPr>
        <p:spPr>
          <a:xfrm>
            <a:off x="597117" y="1470362"/>
            <a:ext cx="7949766" cy="4031873"/>
          </a:xfrm>
          <a:prstGeom prst="rect">
            <a:avLst/>
          </a:prstGeom>
          <a:noFill/>
        </p:spPr>
        <p:txBody>
          <a:bodyPr wrap="square" rtlCol="0">
            <a:spAutoFit/>
          </a:bodyPr>
          <a:lstStyle/>
          <a:p>
            <a:pPr marL="514350" indent="-514350" algn="l">
              <a:buFont typeface="+mj-lt"/>
              <a:buAutoNum type="arabicPeriod"/>
            </a:pPr>
            <a:r>
              <a:rPr lang="en-US" sz="3200" b="0" dirty="0" smtClean="0">
                <a:latin typeface="Calisto MT" pitchFamily="18" charset="0"/>
              </a:rPr>
              <a:t>You can bring in extra credit the day of the final</a:t>
            </a:r>
          </a:p>
          <a:p>
            <a:pPr marL="514350" indent="-514350" algn="l">
              <a:buFont typeface="+mj-lt"/>
              <a:buAutoNum type="arabicPeriod"/>
            </a:pPr>
            <a:r>
              <a:rPr lang="en-US" sz="3200" b="0" dirty="0" smtClean="0">
                <a:latin typeface="Calisto MT" pitchFamily="18" charset="0"/>
              </a:rPr>
              <a:t>Same format as midterm</a:t>
            </a:r>
          </a:p>
          <a:p>
            <a:pPr marL="971550" lvl="1" indent="-514350" algn="l">
              <a:buFont typeface="+mj-lt"/>
              <a:buAutoNum type="arabicPeriod"/>
            </a:pPr>
            <a:r>
              <a:rPr lang="en-US" sz="3200" b="0" dirty="0" smtClean="0">
                <a:latin typeface="Calisto MT" pitchFamily="18" charset="0"/>
              </a:rPr>
              <a:t>30 multiple choice(</a:t>
            </a:r>
            <a:r>
              <a:rPr lang="en-US" sz="3200" b="0" dirty="0" err="1" smtClean="0">
                <a:latin typeface="Calisto MT" pitchFamily="18" charset="0"/>
              </a:rPr>
              <a:t>scantron</a:t>
            </a:r>
            <a:r>
              <a:rPr lang="en-US" sz="3200" b="0" dirty="0" smtClean="0">
                <a:latin typeface="Calisto MT" pitchFamily="18" charset="0"/>
              </a:rPr>
              <a:t>)</a:t>
            </a:r>
          </a:p>
          <a:p>
            <a:pPr marL="971550" lvl="1" indent="-514350" algn="l">
              <a:buFont typeface="+mj-lt"/>
              <a:buAutoNum type="arabicPeriod"/>
            </a:pPr>
            <a:r>
              <a:rPr lang="en-US" sz="3200" b="0" dirty="0" smtClean="0">
                <a:latin typeface="Calisto MT" pitchFamily="18" charset="0"/>
              </a:rPr>
              <a:t>20 short answer</a:t>
            </a:r>
          </a:p>
          <a:p>
            <a:pPr marL="514350" indent="-514350" algn="l">
              <a:buFont typeface="+mj-lt"/>
              <a:buAutoNum type="arabicPeriod"/>
            </a:pPr>
            <a:r>
              <a:rPr lang="en-US" sz="3200" b="0" dirty="0" smtClean="0">
                <a:latin typeface="Calisto MT" pitchFamily="18" charset="0"/>
              </a:rPr>
              <a:t>Open nothing</a:t>
            </a:r>
          </a:p>
          <a:p>
            <a:pPr marL="514350" indent="-514350" algn="l">
              <a:buFont typeface="+mj-lt"/>
              <a:buAutoNum type="arabicPeriod"/>
            </a:pPr>
            <a:r>
              <a:rPr lang="en-US" sz="3200" b="0" dirty="0" smtClean="0">
                <a:latin typeface="Calisto MT" pitchFamily="18" charset="0"/>
              </a:rPr>
              <a:t>Half of the question </a:t>
            </a:r>
            <a:r>
              <a:rPr lang="en-US" sz="3200" b="0" dirty="0" smtClean="0">
                <a:latin typeface="Calisto MT" pitchFamily="18" charset="0"/>
              </a:rPr>
              <a:t>will </a:t>
            </a:r>
            <a:r>
              <a:rPr lang="en-US" sz="3200" b="0" dirty="0" smtClean="0">
                <a:latin typeface="Calisto MT" pitchFamily="18" charset="0"/>
              </a:rPr>
              <a:t>be </a:t>
            </a:r>
            <a:r>
              <a:rPr lang="en-US" sz="3200" b="0" dirty="0" smtClean="0">
                <a:latin typeface="Calisto MT" pitchFamily="18" charset="0"/>
              </a:rPr>
              <a:t>from </a:t>
            </a:r>
            <a:r>
              <a:rPr lang="en-US" sz="3200" b="0" dirty="0" smtClean="0">
                <a:latin typeface="Calisto MT" pitchFamily="18" charset="0"/>
              </a:rPr>
              <a:t>the midterm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6246167"/>
            <a:ext cx="8229600" cy="461665"/>
          </a:xfrm>
          <a:prstGeom prst="rect">
            <a:avLst/>
          </a:prstGeom>
          <a:noFill/>
        </p:spPr>
        <p:txBody>
          <a:bodyPr wrap="square" rtlCol="0">
            <a:spAutoFit/>
          </a:bodyPr>
          <a:lstStyle/>
          <a:p>
            <a:r>
              <a:rPr lang="en-US" sz="1200" b="0" dirty="0" smtClean="0">
                <a:latin typeface="Calisto MT" pitchFamily="18" charset="0"/>
              </a:rPr>
              <a:t>Earth System Research Laboratory | National Oceanic &amp; Atmospheric Administration | U.S. Department of Commerce </a:t>
            </a:r>
          </a:p>
          <a:p>
            <a:endParaRPr lang="en-US" sz="1200" b="0" dirty="0">
              <a:latin typeface="Calisto MT" pitchFamily="18" charset="0"/>
            </a:endParaRPr>
          </a:p>
        </p:txBody>
      </p:sp>
      <p:sp>
        <p:nvSpPr>
          <p:cNvPr id="7170" name="Title 1"/>
          <p:cNvSpPr>
            <a:spLocks noGrp="1"/>
          </p:cNvSpPr>
          <p:nvPr>
            <p:ph type="title"/>
          </p:nvPr>
        </p:nvSpPr>
        <p:spPr>
          <a:xfrm>
            <a:off x="76200" y="0"/>
            <a:ext cx="8991600" cy="762000"/>
          </a:xfrm>
        </p:spPr>
        <p:txBody>
          <a:bodyPr/>
          <a:lstStyle/>
          <a:p>
            <a:r>
              <a:rPr lang="en-US" dirty="0" smtClean="0"/>
              <a:t>Sources and Sinks</a:t>
            </a:r>
            <a:endParaRPr lang="en-US" dirty="0"/>
          </a:p>
        </p:txBody>
      </p:sp>
      <p:sp>
        <p:nvSpPr>
          <p:cNvPr id="4" name="TextBox 3"/>
          <p:cNvSpPr txBox="1"/>
          <p:nvPr/>
        </p:nvSpPr>
        <p:spPr>
          <a:xfrm>
            <a:off x="685800" y="1066800"/>
            <a:ext cx="7772400" cy="646331"/>
          </a:xfrm>
          <a:prstGeom prst="rect">
            <a:avLst/>
          </a:prstGeom>
          <a:noFill/>
        </p:spPr>
        <p:txBody>
          <a:bodyPr wrap="square" rtlCol="0">
            <a:spAutoFit/>
          </a:bodyPr>
          <a:lstStyle/>
          <a:p>
            <a:pPr algn="just"/>
            <a:r>
              <a:rPr lang="en-US" b="0" dirty="0" smtClean="0">
                <a:latin typeface="Calisto MT" pitchFamily="18" charset="0"/>
              </a:rPr>
              <a:t>Regions or processes that predominately produce CO</a:t>
            </a:r>
            <a:r>
              <a:rPr lang="en-US" b="0" baseline="-25000" dirty="0" smtClean="0">
                <a:latin typeface="Calisto MT" pitchFamily="18" charset="0"/>
              </a:rPr>
              <a:t>2</a:t>
            </a:r>
            <a:r>
              <a:rPr lang="en-US" b="0" dirty="0" smtClean="0">
                <a:latin typeface="Calisto MT" pitchFamily="18" charset="0"/>
              </a:rPr>
              <a:t> are called sources of atmospheric CO</a:t>
            </a:r>
            <a:r>
              <a:rPr lang="en-US" b="0" baseline="-25000" dirty="0" smtClean="0">
                <a:latin typeface="Calisto MT" pitchFamily="18" charset="0"/>
              </a:rPr>
              <a:t>2</a:t>
            </a:r>
            <a:r>
              <a:rPr lang="en-US" b="0" dirty="0" smtClean="0">
                <a:latin typeface="Calisto MT" pitchFamily="18" charset="0"/>
              </a:rPr>
              <a:t>, while those that absorb CO</a:t>
            </a:r>
            <a:r>
              <a:rPr lang="en-US" b="0" baseline="-25000" dirty="0" smtClean="0">
                <a:latin typeface="Calisto MT" pitchFamily="18" charset="0"/>
              </a:rPr>
              <a:t>2</a:t>
            </a:r>
            <a:r>
              <a:rPr lang="en-US" b="0" dirty="0" smtClean="0">
                <a:latin typeface="Calisto MT" pitchFamily="18" charset="0"/>
              </a:rPr>
              <a:t> are called sinks. </a:t>
            </a:r>
            <a:endParaRPr lang="en-US" b="0" dirty="0">
              <a:latin typeface="Calisto MT" pitchFamily="18" charset="0"/>
            </a:endParaRPr>
          </a:p>
        </p:txBody>
      </p:sp>
      <p:sp>
        <p:nvSpPr>
          <p:cNvPr id="11" name="Rectangle 10"/>
          <p:cNvSpPr/>
          <p:nvPr/>
        </p:nvSpPr>
        <p:spPr>
          <a:xfrm>
            <a:off x="2295150" y="5250480"/>
            <a:ext cx="4572000" cy="369332"/>
          </a:xfrm>
          <a:prstGeom prst="rect">
            <a:avLst/>
          </a:prstGeom>
        </p:spPr>
        <p:txBody>
          <a:bodyPr>
            <a:spAutoFit/>
          </a:bodyPr>
          <a:lstStyle/>
          <a:p>
            <a:r>
              <a:rPr lang="en-US" b="0" dirty="0" smtClean="0">
                <a:latin typeface="Calisto MT" pitchFamily="18" charset="0"/>
              </a:rPr>
              <a:t>North American CO</a:t>
            </a:r>
            <a:r>
              <a:rPr lang="en-US" b="0" baseline="-25000" dirty="0" smtClean="0">
                <a:latin typeface="Calisto MT" pitchFamily="18" charset="0"/>
              </a:rPr>
              <a:t>2</a:t>
            </a:r>
            <a:r>
              <a:rPr lang="en-US" b="0" dirty="0" smtClean="0">
                <a:latin typeface="Calisto MT" pitchFamily="18" charset="0"/>
              </a:rPr>
              <a:t> source and sink model</a:t>
            </a:r>
            <a:endParaRPr lang="en-US" b="0" dirty="0">
              <a:latin typeface="Calisto MT" pitchFamily="18" charset="0"/>
            </a:endParaRPr>
          </a:p>
        </p:txBody>
      </p:sp>
      <p:pic>
        <p:nvPicPr>
          <p:cNvPr id="12" name="Picture 2"/>
          <p:cNvPicPr>
            <a:picLocks noChangeAspect="1" noChangeArrowheads="1"/>
          </p:cNvPicPr>
          <p:nvPr/>
        </p:nvPicPr>
        <p:blipFill>
          <a:blip r:embed="rId3" cstate="print"/>
          <a:srcRect/>
          <a:stretch>
            <a:fillRect/>
          </a:stretch>
        </p:blipFill>
        <p:spPr bwMode="auto">
          <a:xfrm>
            <a:off x="2143360" y="2062890"/>
            <a:ext cx="4762500" cy="3067050"/>
          </a:xfrm>
          <a:prstGeom prst="rect">
            <a:avLst/>
          </a:prstGeom>
          <a:noFill/>
          <a:ln w="9525">
            <a:noFill/>
            <a:miter lim="800000"/>
            <a:headEnd/>
            <a:tailEnd/>
          </a:ln>
        </p:spPr>
      </p:pic>
      <p:sp>
        <p:nvSpPr>
          <p:cNvPr id="14" name="TextBox 13"/>
          <p:cNvSpPr txBox="1"/>
          <p:nvPr/>
        </p:nvSpPr>
        <p:spPr>
          <a:xfrm>
            <a:off x="2458041" y="6477000"/>
            <a:ext cx="4139723" cy="307777"/>
          </a:xfrm>
          <a:prstGeom prst="rect">
            <a:avLst/>
          </a:prstGeom>
          <a:noFill/>
        </p:spPr>
        <p:txBody>
          <a:bodyPr wrap="none" rtlCol="0">
            <a:spAutoFit/>
          </a:bodyPr>
          <a:lstStyle/>
          <a:p>
            <a:r>
              <a:rPr lang="en-US" sz="1400" b="0" dirty="0" smtClean="0">
                <a:latin typeface="Calisto MT" pitchFamily="18" charset="0"/>
              </a:rPr>
              <a:t>http://www.esrl.noaa.gov/research/themes/carbon</a:t>
            </a:r>
            <a:endParaRPr lang="en-US" sz="1400" b="0" dirty="0">
              <a:latin typeface="Calisto M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0"/>
            <a:ext cx="8991600" cy="838200"/>
          </a:xfrm>
        </p:spPr>
        <p:txBody>
          <a:bodyPr/>
          <a:lstStyle/>
          <a:p>
            <a:r>
              <a:rPr lang="en-US" dirty="0" smtClean="0"/>
              <a:t>What do we know about the Carbon Cycle?</a:t>
            </a:r>
            <a:endParaRPr lang="en-US" dirty="0"/>
          </a:p>
        </p:txBody>
      </p:sp>
      <p:sp>
        <p:nvSpPr>
          <p:cNvPr id="4" name="TextBox 3"/>
          <p:cNvSpPr txBox="1"/>
          <p:nvPr/>
        </p:nvSpPr>
        <p:spPr>
          <a:xfrm>
            <a:off x="625460" y="924465"/>
            <a:ext cx="7772400" cy="1200329"/>
          </a:xfrm>
          <a:prstGeom prst="rect">
            <a:avLst/>
          </a:prstGeom>
          <a:noFill/>
        </p:spPr>
        <p:txBody>
          <a:bodyPr wrap="square" rtlCol="0">
            <a:spAutoFit/>
          </a:bodyPr>
          <a:lstStyle/>
          <a:p>
            <a:pPr algn="just">
              <a:buFont typeface="Arial" pitchFamily="34" charset="0"/>
              <a:buChar char="•"/>
            </a:pPr>
            <a:r>
              <a:rPr lang="en-US" b="0" dirty="0" smtClean="0">
                <a:latin typeface="Calisto MT" pitchFamily="18" charset="0"/>
              </a:rPr>
              <a:t>The amount of CO</a:t>
            </a:r>
            <a:r>
              <a:rPr lang="en-US" b="0" baseline="-25000" dirty="0" smtClean="0">
                <a:latin typeface="Calisto MT" pitchFamily="18" charset="0"/>
              </a:rPr>
              <a:t>2</a:t>
            </a:r>
            <a:r>
              <a:rPr lang="en-US" b="0" dirty="0" smtClean="0">
                <a:latin typeface="Calisto MT" pitchFamily="18" charset="0"/>
              </a:rPr>
              <a:t> in the atmosphere has been increasing globally since the onset of the industrial revolution. </a:t>
            </a:r>
          </a:p>
          <a:p>
            <a:pPr algn="just">
              <a:buFont typeface="Arial" pitchFamily="34" charset="0"/>
              <a:buChar char="•"/>
            </a:pPr>
            <a:r>
              <a:rPr lang="en-US" b="0" dirty="0" smtClean="0">
                <a:latin typeface="Calisto MT" pitchFamily="18" charset="0"/>
              </a:rPr>
              <a:t>Based on 50 years of direct observations of the atmosphere, it is clear that this trend continues and is accelerating. </a:t>
            </a:r>
            <a:endParaRPr lang="en-US" b="0" dirty="0">
              <a:latin typeface="Calisto MT" pitchFamily="18" charset="0"/>
            </a:endParaRPr>
          </a:p>
        </p:txBody>
      </p:sp>
      <p:pic>
        <p:nvPicPr>
          <p:cNvPr id="410626" name="Picture 2"/>
          <p:cNvPicPr>
            <a:picLocks noChangeAspect="1" noChangeArrowheads="1"/>
          </p:cNvPicPr>
          <p:nvPr/>
        </p:nvPicPr>
        <p:blipFill>
          <a:blip r:embed="rId3" cstate="print"/>
          <a:srcRect/>
          <a:stretch>
            <a:fillRect/>
          </a:stretch>
        </p:blipFill>
        <p:spPr bwMode="auto">
          <a:xfrm>
            <a:off x="4647895" y="1986995"/>
            <a:ext cx="4152900" cy="3209059"/>
          </a:xfrm>
          <a:prstGeom prst="rect">
            <a:avLst/>
          </a:prstGeom>
          <a:noFill/>
          <a:ln w="9525">
            <a:noFill/>
            <a:miter lim="800000"/>
            <a:headEnd/>
            <a:tailEnd/>
          </a:ln>
        </p:spPr>
      </p:pic>
      <p:sp>
        <p:nvSpPr>
          <p:cNvPr id="11" name="TextBox 10"/>
          <p:cNvSpPr txBox="1"/>
          <p:nvPr/>
        </p:nvSpPr>
        <p:spPr>
          <a:xfrm>
            <a:off x="5166358" y="5040166"/>
            <a:ext cx="3494462" cy="830997"/>
          </a:xfrm>
          <a:prstGeom prst="rect">
            <a:avLst/>
          </a:prstGeom>
          <a:noFill/>
        </p:spPr>
        <p:txBody>
          <a:bodyPr wrap="square" rtlCol="0">
            <a:spAutoFit/>
          </a:bodyPr>
          <a:lstStyle/>
          <a:p>
            <a:r>
              <a:rPr lang="en-US" sz="1200" b="0" i="1" dirty="0" smtClean="0">
                <a:latin typeface="Calisto MT" pitchFamily="18" charset="0"/>
              </a:rPr>
              <a:t>Dr. Pieter Tans, NOAA/ESRL (www.esrl.noaa.gov/gmd/ccgg/trends/) and Dr. Ralph Keeling, Scripps Institution of Oceanography (scrippsco2.ucsd.edu/). </a:t>
            </a:r>
            <a:r>
              <a:rPr lang="en-US" sz="1200" dirty="0" smtClean="0">
                <a:latin typeface="Calisto MT" pitchFamily="18" charset="0"/>
              </a:rPr>
              <a:t>Pieter.Tans@noaa.gov</a:t>
            </a:r>
          </a:p>
        </p:txBody>
      </p:sp>
      <p:sp>
        <p:nvSpPr>
          <p:cNvPr id="15" name="TextBox 14"/>
          <p:cNvSpPr txBox="1"/>
          <p:nvPr/>
        </p:nvSpPr>
        <p:spPr>
          <a:xfrm>
            <a:off x="2458041" y="6474023"/>
            <a:ext cx="4139723" cy="307777"/>
          </a:xfrm>
          <a:prstGeom prst="rect">
            <a:avLst/>
          </a:prstGeom>
          <a:noFill/>
        </p:spPr>
        <p:txBody>
          <a:bodyPr wrap="none" rtlCol="0">
            <a:spAutoFit/>
          </a:bodyPr>
          <a:lstStyle/>
          <a:p>
            <a:r>
              <a:rPr lang="en-US" sz="1400" b="0" dirty="0" smtClean="0">
                <a:latin typeface="Calisto MT" pitchFamily="18" charset="0"/>
              </a:rPr>
              <a:t>http://www.esrl.noaa.gov/research/themes/carbon</a:t>
            </a:r>
            <a:endParaRPr lang="en-US" sz="1400" b="0" dirty="0">
              <a:latin typeface="Calisto MT" pitchFamily="18" charset="0"/>
            </a:endParaRPr>
          </a:p>
        </p:txBody>
      </p:sp>
      <p:sp>
        <p:nvSpPr>
          <p:cNvPr id="16" name="TextBox 15"/>
          <p:cNvSpPr txBox="1"/>
          <p:nvPr/>
        </p:nvSpPr>
        <p:spPr>
          <a:xfrm>
            <a:off x="480855" y="6273224"/>
            <a:ext cx="8205260" cy="276999"/>
          </a:xfrm>
          <a:prstGeom prst="rect">
            <a:avLst/>
          </a:prstGeom>
          <a:noFill/>
        </p:spPr>
        <p:txBody>
          <a:bodyPr wrap="none" rtlCol="0">
            <a:spAutoFit/>
          </a:bodyPr>
          <a:lstStyle/>
          <a:p>
            <a:r>
              <a:rPr lang="en-US" sz="1200" b="0" dirty="0" smtClean="0">
                <a:latin typeface="Calisto MT" pitchFamily="18" charset="0"/>
              </a:rPr>
              <a:t>Earth System Research Laboratory | National Oceanic and Atmospheric Administration | U.S. Department of Commerce </a:t>
            </a:r>
            <a:endParaRPr lang="en-US" sz="1200" b="0" dirty="0">
              <a:latin typeface="Calisto MT" pitchFamily="18" charset="0"/>
            </a:endParaRPr>
          </a:p>
        </p:txBody>
      </p:sp>
      <p:pic>
        <p:nvPicPr>
          <p:cNvPr id="9" name="Picture 8" descr="global-atmospheric-concentration-of-co2_836d.jpg"/>
          <p:cNvPicPr>
            <a:picLocks noChangeAspect="1"/>
          </p:cNvPicPr>
          <p:nvPr/>
        </p:nvPicPr>
        <p:blipFill>
          <a:blip r:embed="rId4" cstate="print"/>
          <a:stretch>
            <a:fillRect/>
          </a:stretch>
        </p:blipFill>
        <p:spPr>
          <a:xfrm>
            <a:off x="309082" y="2276860"/>
            <a:ext cx="4550953" cy="3119471"/>
          </a:xfrm>
          <a:prstGeom prst="rect">
            <a:avLst/>
          </a:prstGeom>
        </p:spPr>
      </p:pic>
      <p:sp>
        <p:nvSpPr>
          <p:cNvPr id="10" name="TextBox 9"/>
          <p:cNvSpPr txBox="1"/>
          <p:nvPr/>
        </p:nvSpPr>
        <p:spPr>
          <a:xfrm>
            <a:off x="251475" y="5387638"/>
            <a:ext cx="4666167" cy="461665"/>
          </a:xfrm>
          <a:prstGeom prst="rect">
            <a:avLst/>
          </a:prstGeom>
          <a:noFill/>
        </p:spPr>
        <p:txBody>
          <a:bodyPr wrap="square" rtlCol="0">
            <a:spAutoFit/>
          </a:bodyPr>
          <a:lstStyle/>
          <a:p>
            <a:r>
              <a:rPr lang="en-US" sz="1200" b="0" dirty="0" smtClean="0">
                <a:latin typeface="Calisto MT" pitchFamily="18" charset="0"/>
              </a:rPr>
              <a:t>GRID-</a:t>
            </a:r>
            <a:r>
              <a:rPr lang="en-US" sz="1200" b="0" dirty="0" err="1" smtClean="0">
                <a:latin typeface="Calisto MT" pitchFamily="18" charset="0"/>
              </a:rPr>
              <a:t>Arendal</a:t>
            </a:r>
            <a:r>
              <a:rPr lang="en-US" sz="1200" b="0" dirty="0" smtClean="0">
                <a:latin typeface="Calisto MT" pitchFamily="18" charset="0"/>
              </a:rPr>
              <a:t> | United Nations Environment </a:t>
            </a:r>
            <a:r>
              <a:rPr lang="en-US" sz="1200" b="0" dirty="0" err="1" smtClean="0">
                <a:latin typeface="Calisto MT" pitchFamily="18" charset="0"/>
              </a:rPr>
              <a:t>Programme</a:t>
            </a:r>
            <a:endParaRPr lang="en-US" sz="1200" b="0" dirty="0" smtClean="0">
              <a:latin typeface="Calisto MT" pitchFamily="18" charset="0"/>
            </a:endParaRPr>
          </a:p>
          <a:p>
            <a:r>
              <a:rPr lang="en-US" sz="1200" b="0" dirty="0" smtClean="0">
                <a:latin typeface="Calisto MT" pitchFamily="18" charset="0"/>
              </a:rPr>
              <a:t>http://www.grida.no/graphicslib/collection/vital-climate-graphics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sterze"/>
          <p:cNvPicPr>
            <a:picLocks noChangeAspect="1" noChangeArrowheads="1"/>
          </p:cNvPicPr>
          <p:nvPr/>
        </p:nvPicPr>
        <p:blipFill>
          <a:blip r:embed="rId4" cstate="print"/>
          <a:srcRect/>
          <a:stretch>
            <a:fillRect/>
          </a:stretch>
        </p:blipFill>
        <p:spPr bwMode="auto">
          <a:xfrm>
            <a:off x="457200" y="1066800"/>
            <a:ext cx="3962400" cy="2806700"/>
          </a:xfrm>
          <a:prstGeom prst="rect">
            <a:avLst/>
          </a:prstGeom>
          <a:noFill/>
          <a:ln w="9525">
            <a:noFill/>
            <a:miter lim="800000"/>
            <a:headEnd/>
            <a:tailEnd/>
          </a:ln>
        </p:spPr>
      </p:pic>
      <p:pic>
        <p:nvPicPr>
          <p:cNvPr id="18438" name="Picture 6" descr="Pasterze04Match"/>
          <p:cNvPicPr>
            <a:picLocks noChangeAspect="1" noChangeArrowheads="1"/>
          </p:cNvPicPr>
          <p:nvPr/>
        </p:nvPicPr>
        <p:blipFill>
          <a:blip r:embed="rId5" cstate="print"/>
          <a:srcRect/>
          <a:stretch>
            <a:fillRect/>
          </a:stretch>
        </p:blipFill>
        <p:spPr bwMode="auto">
          <a:xfrm>
            <a:off x="457200" y="3873500"/>
            <a:ext cx="3962400" cy="2806700"/>
          </a:xfrm>
          <a:prstGeom prst="rect">
            <a:avLst/>
          </a:prstGeom>
          <a:noFill/>
          <a:ln w="9525">
            <a:noFill/>
            <a:miter lim="800000"/>
            <a:headEnd/>
            <a:tailEnd/>
          </a:ln>
        </p:spPr>
      </p:pic>
      <p:sp>
        <p:nvSpPr>
          <p:cNvPr id="18437" name="Rectangle 10"/>
          <p:cNvSpPr>
            <a:spLocks noGrp="1" noChangeArrowheads="1"/>
          </p:cNvSpPr>
          <p:nvPr>
            <p:ph type="title"/>
          </p:nvPr>
        </p:nvSpPr>
        <p:spPr>
          <a:xfrm>
            <a:off x="1066800" y="762000"/>
            <a:ext cx="2819400" cy="304800"/>
          </a:xfrm>
        </p:spPr>
        <p:txBody>
          <a:bodyPr/>
          <a:lstStyle/>
          <a:p>
            <a:pPr eaLnBrk="1" hangingPunct="1"/>
            <a:r>
              <a:rPr lang="en-US" sz="1800" dirty="0" err="1" smtClean="0">
                <a:latin typeface="Calisto MT" pitchFamily="18" charset="0"/>
              </a:rPr>
              <a:t>Pasterze</a:t>
            </a:r>
            <a:r>
              <a:rPr lang="en-US" sz="1800" dirty="0" smtClean="0">
                <a:latin typeface="Calisto MT" pitchFamily="18" charset="0"/>
              </a:rPr>
              <a:t> Glacier, Austria</a:t>
            </a:r>
          </a:p>
        </p:txBody>
      </p:sp>
      <p:pic>
        <p:nvPicPr>
          <p:cNvPr id="8" name="Picture 2"/>
          <p:cNvPicPr>
            <a:picLocks noChangeAspect="1" noChangeArrowheads="1"/>
          </p:cNvPicPr>
          <p:nvPr/>
        </p:nvPicPr>
        <p:blipFill>
          <a:blip r:embed="rId6" cstate="print"/>
          <a:srcRect/>
          <a:stretch>
            <a:fillRect/>
          </a:stretch>
        </p:blipFill>
        <p:spPr bwMode="auto">
          <a:xfrm>
            <a:off x="4629607" y="951899"/>
            <a:ext cx="4268788" cy="5027613"/>
          </a:xfrm>
          <a:prstGeom prst="rect">
            <a:avLst/>
          </a:prstGeom>
          <a:noFill/>
          <a:ln w="9525">
            <a:noFill/>
            <a:miter lim="800000"/>
            <a:headEnd/>
            <a:tailEnd/>
          </a:ln>
        </p:spPr>
      </p:pic>
      <p:sp>
        <p:nvSpPr>
          <p:cNvPr id="9" name="Title 1"/>
          <p:cNvSpPr txBox="1">
            <a:spLocks/>
          </p:cNvSpPr>
          <p:nvPr/>
        </p:nvSpPr>
        <p:spPr bwMode="auto">
          <a:xfrm>
            <a:off x="152400" y="139148"/>
            <a:ext cx="8991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CC"/>
                </a:solidFill>
                <a:effectLst/>
                <a:uLnTx/>
                <a:uFillTx/>
                <a:latin typeface="+mj-lt"/>
                <a:ea typeface="+mj-ea"/>
                <a:cs typeface="+mj-cs"/>
              </a:rPr>
              <a:t>So what has been happening recently?</a:t>
            </a:r>
          </a:p>
        </p:txBody>
      </p:sp>
      <p:sp>
        <p:nvSpPr>
          <p:cNvPr id="7" name="TextBox 6"/>
          <p:cNvSpPr txBox="1"/>
          <p:nvPr/>
        </p:nvSpPr>
        <p:spPr>
          <a:xfrm>
            <a:off x="4799685" y="6027003"/>
            <a:ext cx="4072636" cy="830997"/>
          </a:xfrm>
          <a:prstGeom prst="rect">
            <a:avLst/>
          </a:prstGeom>
          <a:noFill/>
        </p:spPr>
        <p:txBody>
          <a:bodyPr wrap="square" rtlCol="0">
            <a:spAutoFit/>
          </a:bodyPr>
          <a:lstStyle/>
          <a:p>
            <a:r>
              <a:rPr lang="en-US" sz="1200" b="0" dirty="0" smtClean="0">
                <a:latin typeface="Calisto MT" pitchFamily="18" charset="0"/>
              </a:rPr>
              <a:t>IPCC (Intergovernmental Panel on Climate Change) AR4 Synthesis Report</a:t>
            </a:r>
          </a:p>
          <a:p>
            <a:r>
              <a:rPr lang="en-US" sz="1200" b="0" dirty="0" smtClean="0">
                <a:latin typeface="Calisto MT" pitchFamily="18" charset="0"/>
              </a:rPr>
              <a:t>http://www.ipcc.ch/graphics/syr/spm1.jpg</a:t>
            </a:r>
          </a:p>
          <a:p>
            <a:endParaRPr lang="en-US" sz="1200" b="0" dirty="0">
              <a:latin typeface="Calisto MT"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991600" cy="721471"/>
          </a:xfrm>
        </p:spPr>
        <p:txBody>
          <a:bodyPr/>
          <a:lstStyle/>
          <a:p>
            <a:pPr eaLnBrk="1" hangingPunct="1"/>
            <a:r>
              <a:rPr lang="en-US" sz="3200" dirty="0" smtClean="0"/>
              <a:t>Antarctic Peninsula </a:t>
            </a:r>
            <a:r>
              <a:rPr lang="en-US" sz="3200" b="1" dirty="0" smtClean="0"/>
              <a:t>- </a:t>
            </a:r>
            <a:r>
              <a:rPr lang="en-US" sz="3200" dirty="0" smtClean="0"/>
              <a:t>Larsen Ice Sheet Breakup</a:t>
            </a:r>
          </a:p>
        </p:txBody>
      </p:sp>
      <p:sp>
        <p:nvSpPr>
          <p:cNvPr id="17411" name="Rectangle 9"/>
          <p:cNvSpPr>
            <a:spLocks noGrp="1" noChangeArrowheads="1"/>
          </p:cNvSpPr>
          <p:nvPr>
            <p:ph type="body" idx="1"/>
          </p:nvPr>
        </p:nvSpPr>
        <p:spPr>
          <a:xfrm>
            <a:off x="251475" y="836685"/>
            <a:ext cx="3571634" cy="1209747"/>
          </a:xfrm>
        </p:spPr>
        <p:txBody>
          <a:bodyPr/>
          <a:lstStyle/>
          <a:p>
            <a:pPr eaLnBrk="1" hangingPunct="1"/>
            <a:r>
              <a:rPr lang="en-US" sz="2000" dirty="0" smtClean="0"/>
              <a:t>More glaciers are receding than advancing today.  </a:t>
            </a:r>
          </a:p>
        </p:txBody>
      </p:sp>
      <p:pic>
        <p:nvPicPr>
          <p:cNvPr id="17412" name="Picture 4" descr="landsat_larsen_feb2000_lrg"/>
          <p:cNvPicPr>
            <a:picLocks noGrp="1" noChangeAspect="1" noChangeArrowheads="1"/>
          </p:cNvPicPr>
          <p:nvPr>
            <p:ph sz="half" idx="4294967295"/>
          </p:nvPr>
        </p:nvPicPr>
        <p:blipFill>
          <a:blip r:embed="rId4" cstate="print"/>
          <a:srcRect/>
          <a:stretch>
            <a:fillRect/>
          </a:stretch>
        </p:blipFill>
        <p:spPr>
          <a:xfrm>
            <a:off x="3880716" y="894292"/>
            <a:ext cx="5021685" cy="4978953"/>
          </a:xfrm>
          <a:noFill/>
        </p:spPr>
      </p:pic>
      <p:pic>
        <p:nvPicPr>
          <p:cNvPr id="5" name="Picture 4" descr="thinning-of-the-arctic-sea-ice_f4eb.jpg"/>
          <p:cNvPicPr>
            <a:picLocks noChangeAspect="1"/>
          </p:cNvPicPr>
          <p:nvPr/>
        </p:nvPicPr>
        <p:blipFill>
          <a:blip r:embed="rId5" cstate="print"/>
          <a:stretch>
            <a:fillRect/>
          </a:stretch>
        </p:blipFill>
        <p:spPr>
          <a:xfrm>
            <a:off x="309082" y="1643183"/>
            <a:ext cx="3479424" cy="3802062"/>
          </a:xfrm>
          <a:prstGeom prst="rect">
            <a:avLst/>
          </a:prstGeom>
        </p:spPr>
      </p:pic>
      <p:sp>
        <p:nvSpPr>
          <p:cNvPr id="6" name="TextBox 5"/>
          <p:cNvSpPr txBox="1"/>
          <p:nvPr/>
        </p:nvSpPr>
        <p:spPr>
          <a:xfrm>
            <a:off x="4053537" y="5906101"/>
            <a:ext cx="4635884" cy="461665"/>
          </a:xfrm>
          <a:prstGeom prst="rect">
            <a:avLst/>
          </a:prstGeom>
          <a:noFill/>
        </p:spPr>
        <p:txBody>
          <a:bodyPr wrap="none" rtlCol="0">
            <a:spAutoFit/>
          </a:bodyPr>
          <a:lstStyle/>
          <a:p>
            <a:r>
              <a:rPr lang="en-US" sz="1200" b="0" dirty="0" smtClean="0">
                <a:latin typeface="Calisto MT" pitchFamily="18" charset="0"/>
              </a:rPr>
              <a:t>This photograph shows the break up of the Larsen Ice Shelf in 2001.</a:t>
            </a:r>
          </a:p>
          <a:p>
            <a:r>
              <a:rPr lang="en-US" sz="1200" b="0" dirty="0" smtClean="0">
                <a:latin typeface="Calisto MT" pitchFamily="18" charset="0"/>
              </a:rPr>
              <a:t>http://www.universetoday.com/52546/antarctica-pictures/</a:t>
            </a:r>
            <a:endParaRPr lang="en-US" sz="1200" b="0" dirty="0">
              <a:latin typeface="Calisto MT" pitchFamily="18" charset="0"/>
            </a:endParaRPr>
          </a:p>
        </p:txBody>
      </p:sp>
      <p:sp>
        <p:nvSpPr>
          <p:cNvPr id="8" name="TextBox 7"/>
          <p:cNvSpPr txBox="1"/>
          <p:nvPr/>
        </p:nvSpPr>
        <p:spPr>
          <a:xfrm>
            <a:off x="136261" y="5445245"/>
            <a:ext cx="3823110" cy="400110"/>
          </a:xfrm>
          <a:prstGeom prst="rect">
            <a:avLst/>
          </a:prstGeom>
          <a:noFill/>
        </p:spPr>
        <p:txBody>
          <a:bodyPr wrap="square" rtlCol="0">
            <a:spAutoFit/>
          </a:bodyPr>
          <a:lstStyle/>
          <a:p>
            <a:r>
              <a:rPr lang="en-US" sz="1000" b="0" dirty="0" smtClean="0">
                <a:latin typeface="Calisto MT" pitchFamily="18" charset="0"/>
              </a:rPr>
              <a:t>GRID-</a:t>
            </a:r>
            <a:r>
              <a:rPr lang="en-US" sz="1000" b="0" dirty="0" err="1" smtClean="0">
                <a:latin typeface="Calisto MT" pitchFamily="18" charset="0"/>
              </a:rPr>
              <a:t>Arendal</a:t>
            </a:r>
            <a:r>
              <a:rPr lang="en-US" sz="1000" b="0" dirty="0" smtClean="0">
                <a:latin typeface="Calisto MT" pitchFamily="18" charset="0"/>
              </a:rPr>
              <a:t> | United Nations Environment </a:t>
            </a:r>
            <a:r>
              <a:rPr lang="en-US" sz="1000" b="0" dirty="0" err="1" smtClean="0">
                <a:latin typeface="Calisto MT" pitchFamily="18" charset="0"/>
              </a:rPr>
              <a:t>Programme</a:t>
            </a:r>
            <a:endParaRPr lang="en-US" sz="1000" b="0" dirty="0" smtClean="0">
              <a:latin typeface="Calisto MT" pitchFamily="18" charset="0"/>
            </a:endParaRPr>
          </a:p>
          <a:p>
            <a:r>
              <a:rPr lang="en-US" sz="1000" b="0" dirty="0" smtClean="0">
                <a:latin typeface="Calisto MT" pitchFamily="18" charset="0"/>
              </a:rPr>
              <a:t>http://www.grida.no/graphicslib/collection/vital-climate-graphics</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940532" y="5812010"/>
            <a:ext cx="5895355" cy="1046924"/>
          </a:xfrm>
          <a:prstGeom prst="rect">
            <a:avLst/>
          </a:prstGeom>
          <a:gradFill flip="none" rotWithShape="1">
            <a:gsLst>
              <a:gs pos="87000">
                <a:schemeClr val="bg1"/>
              </a:gs>
              <a:gs pos="100000">
                <a:schemeClr val="bg1">
                  <a:lumMod val="50000"/>
                </a:schemeClr>
              </a:gs>
            </a:gsLst>
            <a:path path="rect">
              <a:fillToRect l="50000" t="50000" r="50000" b="50000"/>
            </a:path>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14" name="Rectangle 13"/>
          <p:cNvSpPr/>
          <p:nvPr/>
        </p:nvSpPr>
        <p:spPr bwMode="auto">
          <a:xfrm>
            <a:off x="0" y="188842"/>
            <a:ext cx="2932043" cy="6669157"/>
          </a:xfrm>
          <a:prstGeom prst="rect">
            <a:avLst/>
          </a:prstGeom>
          <a:gradFill flip="none" rotWithShape="1">
            <a:gsLst>
              <a:gs pos="92000">
                <a:schemeClr val="bg1"/>
              </a:gs>
              <a:gs pos="98000">
                <a:schemeClr val="bg1">
                  <a:lumMod val="95000"/>
                </a:schemeClr>
              </a:gs>
              <a:gs pos="100000">
                <a:schemeClr val="bg1">
                  <a:lumMod val="50000"/>
                </a:schemeClr>
              </a:gs>
            </a:gsLst>
            <a:path path="rect">
              <a:fillToRect l="50000" t="50000" r="50000" b="50000"/>
            </a:path>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13" name="Rectangle 12"/>
          <p:cNvSpPr/>
          <p:nvPr/>
        </p:nvSpPr>
        <p:spPr bwMode="auto">
          <a:xfrm>
            <a:off x="3220280" y="1063487"/>
            <a:ext cx="5625548" cy="4452730"/>
          </a:xfrm>
          <a:prstGeom prst="rect">
            <a:avLst/>
          </a:prstGeom>
          <a:gradFill flip="none" rotWithShape="1">
            <a:gsLst>
              <a:gs pos="92000">
                <a:schemeClr val="bg1"/>
              </a:gs>
              <a:gs pos="0">
                <a:schemeClr val="bg1">
                  <a:lumMod val="95000"/>
                </a:schemeClr>
              </a:gs>
              <a:gs pos="100000">
                <a:schemeClr val="bg1">
                  <a:lumMod val="50000"/>
                </a:schemeClr>
              </a:gs>
            </a:gsLst>
            <a:path path="rect">
              <a:fillToRect l="50000" t="50000" r="50000" b="50000"/>
            </a:path>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1506" name="Title 1"/>
          <p:cNvSpPr>
            <a:spLocks noGrp="1"/>
          </p:cNvSpPr>
          <p:nvPr>
            <p:ph type="title"/>
          </p:nvPr>
        </p:nvSpPr>
        <p:spPr>
          <a:xfrm>
            <a:off x="3564835" y="149087"/>
            <a:ext cx="5141843" cy="765313"/>
          </a:xfrm>
        </p:spPr>
        <p:txBody>
          <a:bodyPr/>
          <a:lstStyle/>
          <a:p>
            <a:r>
              <a:rPr lang="en-US" dirty="0" smtClean="0"/>
              <a:t>The hockey stick graph!</a:t>
            </a:r>
          </a:p>
        </p:txBody>
      </p:sp>
      <p:pic>
        <p:nvPicPr>
          <p:cNvPr id="6" name="Picture 2"/>
          <p:cNvPicPr>
            <a:picLocks noChangeAspect="1" noChangeArrowheads="1"/>
          </p:cNvPicPr>
          <p:nvPr/>
        </p:nvPicPr>
        <p:blipFill>
          <a:blip r:embed="rId3" cstate="print"/>
          <a:srcRect/>
          <a:stretch>
            <a:fillRect/>
          </a:stretch>
        </p:blipFill>
        <p:spPr bwMode="auto">
          <a:xfrm>
            <a:off x="3518454" y="1543878"/>
            <a:ext cx="5031456" cy="3139191"/>
          </a:xfrm>
          <a:prstGeom prst="rect">
            <a:avLst/>
          </a:prstGeom>
          <a:noFill/>
          <a:ln w="9525">
            <a:noFill/>
            <a:miter lim="800000"/>
            <a:headEnd/>
            <a:tailEnd/>
          </a:ln>
        </p:spPr>
      </p:pic>
      <p:pic>
        <p:nvPicPr>
          <p:cNvPr id="7" name="Picture 6" descr="hockey.png"/>
          <p:cNvPicPr>
            <a:picLocks noChangeAspect="1"/>
          </p:cNvPicPr>
          <p:nvPr/>
        </p:nvPicPr>
        <p:blipFill>
          <a:blip r:embed="rId4" cstate="print"/>
          <a:stretch>
            <a:fillRect/>
          </a:stretch>
        </p:blipFill>
        <p:spPr>
          <a:xfrm>
            <a:off x="3884283" y="2584740"/>
            <a:ext cx="4811201" cy="1247862"/>
          </a:xfrm>
          <a:prstGeom prst="rect">
            <a:avLst/>
          </a:prstGeom>
        </p:spPr>
      </p:pic>
      <p:sp>
        <p:nvSpPr>
          <p:cNvPr id="5" name="TextBox 4"/>
          <p:cNvSpPr txBox="1"/>
          <p:nvPr/>
        </p:nvSpPr>
        <p:spPr>
          <a:xfrm>
            <a:off x="3903366" y="1183110"/>
            <a:ext cx="4271169" cy="367393"/>
          </a:xfrm>
          <a:prstGeom prst="rect">
            <a:avLst/>
          </a:prstGeom>
          <a:noFill/>
        </p:spPr>
        <p:txBody>
          <a:bodyPr wrap="square" rtlCol="0">
            <a:spAutoFit/>
          </a:bodyPr>
          <a:lstStyle/>
          <a:p>
            <a:r>
              <a:rPr lang="en-US" dirty="0" smtClean="0">
                <a:latin typeface="Calisto MT" pitchFamily="18" charset="0"/>
              </a:rPr>
              <a:t>“The hockey stick controversy”</a:t>
            </a:r>
            <a:endParaRPr lang="en-US" dirty="0">
              <a:latin typeface="Calisto MT" pitchFamily="18" charset="0"/>
            </a:endParaRPr>
          </a:p>
        </p:txBody>
      </p:sp>
      <p:pic>
        <p:nvPicPr>
          <p:cNvPr id="8" name="Picture 2"/>
          <p:cNvPicPr>
            <a:picLocks noChangeAspect="1" noChangeArrowheads="1"/>
          </p:cNvPicPr>
          <p:nvPr/>
        </p:nvPicPr>
        <p:blipFill>
          <a:blip r:embed="rId5" cstate="print"/>
          <a:srcRect/>
          <a:stretch>
            <a:fillRect/>
          </a:stretch>
        </p:blipFill>
        <p:spPr bwMode="auto">
          <a:xfrm>
            <a:off x="235225" y="573158"/>
            <a:ext cx="2498035" cy="5931099"/>
          </a:xfrm>
          <a:prstGeom prst="rect">
            <a:avLst/>
          </a:prstGeom>
          <a:noFill/>
          <a:ln w="9525">
            <a:noFill/>
            <a:miter lim="800000"/>
            <a:headEnd/>
            <a:tailEnd/>
          </a:ln>
        </p:spPr>
      </p:pic>
      <p:sp>
        <p:nvSpPr>
          <p:cNvPr id="9" name="TextBox 8"/>
          <p:cNvSpPr txBox="1"/>
          <p:nvPr/>
        </p:nvSpPr>
        <p:spPr>
          <a:xfrm>
            <a:off x="3677481" y="4861120"/>
            <a:ext cx="4760844" cy="461665"/>
          </a:xfrm>
          <a:prstGeom prst="rect">
            <a:avLst/>
          </a:prstGeom>
          <a:noFill/>
        </p:spPr>
        <p:txBody>
          <a:bodyPr wrap="square" rtlCol="0">
            <a:spAutoFit/>
          </a:bodyPr>
          <a:lstStyle/>
          <a:p>
            <a:r>
              <a:rPr lang="en-US" sz="1200" b="0" dirty="0" smtClean="0">
                <a:latin typeface="Calisto MT" pitchFamily="18" charset="0"/>
              </a:rPr>
              <a:t>Mann, M. E.; Bradley, R. S.; Hughes, M. K. (1998). </a:t>
            </a:r>
            <a:r>
              <a:rPr lang="en-US" sz="1200" b="0" i="1" dirty="0" smtClean="0">
                <a:latin typeface="Calisto MT" pitchFamily="18" charset="0"/>
              </a:rPr>
              <a:t>Nature</a:t>
            </a:r>
            <a:r>
              <a:rPr lang="en-US" sz="1200" b="0" dirty="0" smtClean="0">
                <a:latin typeface="Calisto MT" pitchFamily="18" charset="0"/>
              </a:rPr>
              <a:t> 392 (6678): 779–787. </a:t>
            </a:r>
            <a:r>
              <a:rPr lang="en-US" sz="1200" b="0" dirty="0" err="1" smtClean="0">
                <a:latin typeface="Calisto MT" pitchFamily="18" charset="0"/>
              </a:rPr>
              <a:t>Bibcode</a:t>
            </a:r>
            <a:r>
              <a:rPr lang="en-US" sz="1200" b="0" dirty="0" smtClean="0">
                <a:latin typeface="Calisto MT" pitchFamily="18" charset="0"/>
              </a:rPr>
              <a:t> 1998Natur.392..779M. doi:10.1038/33859</a:t>
            </a:r>
            <a:endParaRPr lang="en-US" sz="1200" b="0" dirty="0">
              <a:latin typeface="Calisto MT" pitchFamily="18" charset="0"/>
            </a:endParaRPr>
          </a:p>
        </p:txBody>
      </p:sp>
      <p:sp>
        <p:nvSpPr>
          <p:cNvPr id="17" name="Rounded Rectangle 16"/>
          <p:cNvSpPr/>
          <p:nvPr/>
        </p:nvSpPr>
        <p:spPr bwMode="auto">
          <a:xfrm>
            <a:off x="2909888" y="5827332"/>
            <a:ext cx="500061" cy="1030667"/>
          </a:xfrm>
          <a:prstGeom prst="roundRect">
            <a:avLst>
              <a:gd name="adj" fmla="val 0"/>
            </a:avLst>
          </a:prstGeom>
          <a:gradFill flip="none" rotWithShape="1">
            <a:gsLst>
              <a:gs pos="100000">
                <a:schemeClr val="bg1">
                  <a:lumMod val="50000"/>
                </a:schemeClr>
              </a:gs>
              <a:gs pos="4000">
                <a:schemeClr val="bg1">
                  <a:lumMod val="85000"/>
                </a:schemeClr>
              </a:gs>
              <a:gs pos="6000">
                <a:schemeClr val="bg1"/>
              </a:gs>
              <a:gs pos="94000">
                <a:schemeClr val="bg1"/>
              </a:gs>
              <a:gs pos="0">
                <a:schemeClr val="bg1">
                  <a:lumMod val="50000"/>
                </a:schemeClr>
              </a:gs>
            </a:gsLst>
            <a:lin ang="5400000" scaled="0"/>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1" name="Rounded Rectangle 20"/>
          <p:cNvSpPr/>
          <p:nvPr/>
        </p:nvSpPr>
        <p:spPr bwMode="auto">
          <a:xfrm>
            <a:off x="2905126" y="5933535"/>
            <a:ext cx="504822" cy="919577"/>
          </a:xfrm>
          <a:prstGeom prst="roundRect">
            <a:avLst>
              <a:gd name="adj" fmla="val 0"/>
            </a:avLst>
          </a:prstGeom>
          <a:gradFill flip="none" rotWithShape="1">
            <a:gsLst>
              <a:gs pos="100000">
                <a:schemeClr val="bg1">
                  <a:lumMod val="50000"/>
                </a:schemeClr>
              </a:gs>
              <a:gs pos="4000">
                <a:schemeClr val="bg1"/>
              </a:gs>
              <a:gs pos="6000">
                <a:schemeClr val="bg1"/>
              </a:gs>
              <a:gs pos="94000">
                <a:schemeClr val="bg1"/>
              </a:gs>
              <a:gs pos="0">
                <a:schemeClr val="bg1"/>
              </a:gs>
            </a:gsLst>
            <a:lin ang="5400000" scaled="0"/>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2" name="Rounded Rectangle 21"/>
          <p:cNvSpPr/>
          <p:nvPr/>
        </p:nvSpPr>
        <p:spPr bwMode="auto">
          <a:xfrm>
            <a:off x="2731295" y="5893594"/>
            <a:ext cx="504822" cy="885825"/>
          </a:xfrm>
          <a:prstGeom prst="roundRect">
            <a:avLst>
              <a:gd name="adj" fmla="val 0"/>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3" name="Rounded Rectangle 22"/>
          <p:cNvSpPr/>
          <p:nvPr/>
        </p:nvSpPr>
        <p:spPr bwMode="auto">
          <a:xfrm rot="19050796">
            <a:off x="2750323" y="5759968"/>
            <a:ext cx="185525" cy="237069"/>
          </a:xfrm>
          <a:prstGeom prst="roundRect">
            <a:avLst>
              <a:gd name="adj" fmla="val 0"/>
            </a:avLst>
          </a:prstGeom>
          <a:solidFill>
            <a:schemeClr val="bg1">
              <a:alpha val="87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0" name="Pie 19"/>
          <p:cNvSpPr/>
          <p:nvPr/>
        </p:nvSpPr>
        <p:spPr bwMode="auto">
          <a:xfrm>
            <a:off x="2904648" y="5788823"/>
            <a:ext cx="45719" cy="59527"/>
          </a:xfrm>
          <a:prstGeom prst="pie">
            <a:avLst/>
          </a:prstGeom>
          <a:gradFill flip="none" rotWithShape="1">
            <a:gsLst>
              <a:gs pos="16000">
                <a:schemeClr val="bg1">
                  <a:alpha val="68000"/>
                </a:schemeClr>
              </a:gs>
              <a:gs pos="74000">
                <a:schemeClr val="bg1">
                  <a:lumMod val="95000"/>
                </a:schemeClr>
              </a:gs>
              <a:gs pos="31000">
                <a:schemeClr val="bg1">
                  <a:lumMod val="50000"/>
                  <a:alpha val="81000"/>
                </a:schemeClr>
              </a:gs>
            </a:gsLst>
            <a:path path="circle">
              <a:fillToRect l="100000" b="100000"/>
            </a:path>
            <a:tileRect t="-100000" r="-10000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25" name="Rounded Rectangle 24"/>
          <p:cNvSpPr/>
          <p:nvPr/>
        </p:nvSpPr>
        <p:spPr bwMode="auto">
          <a:xfrm rot="19943967">
            <a:off x="2908156" y="5834443"/>
            <a:ext cx="66824" cy="80554"/>
          </a:xfrm>
          <a:prstGeom prst="roundRect">
            <a:avLst>
              <a:gd name="adj" fmla="val 0"/>
            </a:avLst>
          </a:prstGeom>
          <a:gradFill flip="none" rotWithShape="1">
            <a:gsLst>
              <a:gs pos="45000">
                <a:schemeClr val="bg1"/>
              </a:gs>
              <a:gs pos="17000">
                <a:schemeClr val="bg1">
                  <a:lumMod val="75000"/>
                </a:schemeClr>
              </a:gs>
            </a:gsLst>
            <a:path path="circle">
              <a:fillToRect l="100000" b="100000"/>
            </a:path>
            <a:tileRect t="-100000" r="-10000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11" name="Rectangle 10"/>
          <p:cNvSpPr/>
          <p:nvPr/>
        </p:nvSpPr>
        <p:spPr>
          <a:xfrm>
            <a:off x="2941155" y="5883677"/>
            <a:ext cx="5447472" cy="276999"/>
          </a:xfrm>
          <a:prstGeom prst="rect">
            <a:avLst/>
          </a:prstGeom>
        </p:spPr>
        <p:txBody>
          <a:bodyPr wrap="square">
            <a:spAutoFit/>
          </a:bodyPr>
          <a:lstStyle/>
          <a:p>
            <a:r>
              <a:rPr lang="en-US" sz="1200" b="0" dirty="0" smtClean="0">
                <a:solidFill>
                  <a:srgbClr val="714400"/>
                </a:solidFill>
                <a:latin typeface="Calisto MT" pitchFamily="18" charset="0"/>
              </a:rPr>
              <a:t>http://www.ipcc.ch/pdf/assessment-report/ar4/wg1/ar4-wg1-spm.pdf</a:t>
            </a:r>
            <a:endParaRPr lang="en-US" sz="1200" b="0" dirty="0">
              <a:solidFill>
                <a:srgbClr val="714400"/>
              </a:solidFill>
              <a:latin typeface="Calisto MT" pitchFamily="18" charset="0"/>
            </a:endParaRPr>
          </a:p>
        </p:txBody>
      </p:sp>
      <p:sp>
        <p:nvSpPr>
          <p:cNvPr id="12" name="TextBox 11"/>
          <p:cNvSpPr txBox="1"/>
          <p:nvPr/>
        </p:nvSpPr>
        <p:spPr>
          <a:xfrm>
            <a:off x="2831824" y="6149798"/>
            <a:ext cx="5606499" cy="615553"/>
          </a:xfrm>
          <a:prstGeom prst="rect">
            <a:avLst/>
          </a:prstGeom>
          <a:noFill/>
        </p:spPr>
        <p:txBody>
          <a:bodyPr wrap="square" rtlCol="0">
            <a:spAutoFit/>
          </a:bodyPr>
          <a:lstStyle/>
          <a:p>
            <a:r>
              <a:rPr lang="fr-FR" sz="1000" b="0" dirty="0" smtClean="0">
                <a:latin typeface="Calisto MT" pitchFamily="18" charset="0"/>
              </a:rPr>
              <a:t>United Nations Environnent Programme |</a:t>
            </a:r>
            <a:r>
              <a:rPr lang="en-US" sz="1000" b="0" dirty="0" smtClean="0">
                <a:latin typeface="Calisto MT" pitchFamily="18" charset="0"/>
              </a:rPr>
              <a:t> World Meteorological Organization</a:t>
            </a:r>
          </a:p>
          <a:p>
            <a:r>
              <a:rPr lang="en-US" sz="1200" b="0" dirty="0" smtClean="0">
                <a:latin typeface="Calisto MT" pitchFamily="18" charset="0"/>
              </a:rPr>
              <a:t>“A report of Working Group I of the Intergovernmental Panel on Climate Change, Summary for Policymakers”, Figure SPM.1</a:t>
            </a:r>
            <a:endParaRPr lang="en-US" sz="1200" b="0" dirty="0">
              <a:latin typeface="Calisto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0"/>
            <a:ext cx="8991600" cy="705678"/>
          </a:xfrm>
        </p:spPr>
        <p:txBody>
          <a:bodyPr/>
          <a:lstStyle/>
          <a:p>
            <a:pPr eaLnBrk="1" hangingPunct="1"/>
            <a:r>
              <a:rPr lang="en-US" dirty="0" smtClean="0"/>
              <a:t>What do the current climate models tell us?</a:t>
            </a:r>
          </a:p>
        </p:txBody>
      </p:sp>
      <p:pic>
        <p:nvPicPr>
          <p:cNvPr id="24579" name="Picture 2"/>
          <p:cNvPicPr>
            <a:picLocks noChangeAspect="1" noChangeArrowheads="1"/>
          </p:cNvPicPr>
          <p:nvPr/>
        </p:nvPicPr>
        <p:blipFill>
          <a:blip r:embed="rId3" cstate="print"/>
          <a:srcRect/>
          <a:stretch>
            <a:fillRect/>
          </a:stretch>
        </p:blipFill>
        <p:spPr bwMode="auto">
          <a:xfrm>
            <a:off x="1769166" y="672549"/>
            <a:ext cx="6077985" cy="5223757"/>
          </a:xfrm>
          <a:prstGeom prst="rect">
            <a:avLst/>
          </a:prstGeom>
          <a:noFill/>
          <a:ln w="9525">
            <a:noFill/>
            <a:miter lim="800000"/>
            <a:headEnd/>
            <a:tailEnd/>
          </a:ln>
        </p:spPr>
      </p:pic>
      <p:sp>
        <p:nvSpPr>
          <p:cNvPr id="4" name="TextBox 3"/>
          <p:cNvSpPr txBox="1"/>
          <p:nvPr/>
        </p:nvSpPr>
        <p:spPr>
          <a:xfrm>
            <a:off x="362689" y="5896558"/>
            <a:ext cx="8458020" cy="276999"/>
          </a:xfrm>
          <a:prstGeom prst="rect">
            <a:avLst/>
          </a:prstGeom>
          <a:noFill/>
        </p:spPr>
        <p:txBody>
          <a:bodyPr wrap="none" rtlCol="0">
            <a:spAutoFit/>
          </a:bodyPr>
          <a:lstStyle/>
          <a:p>
            <a:r>
              <a:rPr lang="fr-FR" sz="1200" b="0" dirty="0" smtClean="0">
                <a:latin typeface="Calisto MT" pitchFamily="18" charset="0"/>
              </a:rPr>
              <a:t>United Nations </a:t>
            </a:r>
            <a:r>
              <a:rPr lang="fr-FR" sz="1200" b="0" dirty="0" err="1" smtClean="0">
                <a:latin typeface="Calisto MT" pitchFamily="18" charset="0"/>
              </a:rPr>
              <a:t>Environment</a:t>
            </a:r>
            <a:r>
              <a:rPr lang="fr-FR" sz="1200" b="0" dirty="0" smtClean="0">
                <a:latin typeface="Calisto MT" pitchFamily="18" charset="0"/>
              </a:rPr>
              <a:t> Programme |</a:t>
            </a:r>
            <a:r>
              <a:rPr lang="en-US" sz="1200" b="0" dirty="0" smtClean="0">
                <a:latin typeface="Calisto MT" pitchFamily="18" charset="0"/>
              </a:rPr>
              <a:t> World Meteorological Organization | Intergovernmental Panel on Climate Change</a:t>
            </a:r>
            <a:endParaRPr lang="en-US" sz="1200" b="0" dirty="0">
              <a:latin typeface="Calisto MT" pitchFamily="18" charset="0"/>
            </a:endParaRPr>
          </a:p>
        </p:txBody>
      </p:sp>
      <p:sp>
        <p:nvSpPr>
          <p:cNvPr id="5" name="TextBox 4"/>
          <p:cNvSpPr txBox="1"/>
          <p:nvPr/>
        </p:nvSpPr>
        <p:spPr>
          <a:xfrm>
            <a:off x="648424" y="6106515"/>
            <a:ext cx="7932493" cy="646331"/>
          </a:xfrm>
          <a:prstGeom prst="rect">
            <a:avLst/>
          </a:prstGeom>
          <a:noFill/>
        </p:spPr>
        <p:txBody>
          <a:bodyPr wrap="none" rtlCol="0">
            <a:spAutoFit/>
          </a:bodyPr>
          <a:lstStyle/>
          <a:p>
            <a:r>
              <a:rPr lang="en-US" sz="1200" b="0" dirty="0" smtClean="0">
                <a:latin typeface="Calisto MT" pitchFamily="18" charset="0"/>
              </a:rPr>
              <a:t>Contribution of Working Group I to the Fourth Assessment Report of the Intergovernmental Panel on Climate Change</a:t>
            </a:r>
          </a:p>
          <a:p>
            <a:r>
              <a:rPr lang="en-US" sz="1200" b="0" dirty="0" smtClean="0">
                <a:latin typeface="Calisto MT" pitchFamily="18" charset="0"/>
              </a:rPr>
              <a:t>Solomon, S., D. Qin, M. Manning, Z. Chen, M. Marquis, K.B. </a:t>
            </a:r>
            <a:r>
              <a:rPr lang="en-US" sz="1200" b="0" dirty="0" err="1" smtClean="0">
                <a:latin typeface="Calisto MT" pitchFamily="18" charset="0"/>
              </a:rPr>
              <a:t>Averyt</a:t>
            </a:r>
            <a:r>
              <a:rPr lang="en-US" sz="1200" b="0" dirty="0" smtClean="0">
                <a:latin typeface="Calisto MT" pitchFamily="18" charset="0"/>
              </a:rPr>
              <a:t>, M. </a:t>
            </a:r>
            <a:r>
              <a:rPr lang="en-US" sz="1200" b="0" dirty="0" err="1" smtClean="0">
                <a:latin typeface="Calisto MT" pitchFamily="18" charset="0"/>
              </a:rPr>
              <a:t>Tignor</a:t>
            </a:r>
            <a:r>
              <a:rPr lang="en-US" sz="1200" b="0" dirty="0" smtClean="0">
                <a:latin typeface="Calisto MT" pitchFamily="18" charset="0"/>
              </a:rPr>
              <a:t> and H.L. Miller (eds.). </a:t>
            </a:r>
          </a:p>
          <a:p>
            <a:r>
              <a:rPr lang="en-US" sz="1200" b="0" dirty="0" smtClean="0">
                <a:latin typeface="Calisto MT" pitchFamily="18" charset="0"/>
              </a:rPr>
              <a:t>Cambridge University Press, Cambridge, United Kingdom and New York, NY, USA, 996 pp.</a:t>
            </a:r>
          </a:p>
        </p:txBody>
      </p:sp>
      <p:sp>
        <p:nvSpPr>
          <p:cNvPr id="6" name="TextBox 5"/>
          <p:cNvSpPr txBox="1"/>
          <p:nvPr/>
        </p:nvSpPr>
        <p:spPr>
          <a:xfrm>
            <a:off x="4671391" y="5549926"/>
            <a:ext cx="4343400" cy="338554"/>
          </a:xfrm>
          <a:prstGeom prst="rect">
            <a:avLst/>
          </a:prstGeom>
          <a:noFill/>
        </p:spPr>
        <p:txBody>
          <a:bodyPr wrap="square" rtlCol="0">
            <a:spAutoFit/>
          </a:bodyPr>
          <a:lstStyle/>
          <a:p>
            <a:r>
              <a:rPr lang="en-US" sz="1600" b="0" dirty="0" smtClean="0">
                <a:solidFill>
                  <a:srgbClr val="714400"/>
                </a:solidFill>
                <a:latin typeface="Calisto MT" pitchFamily="18" charset="0"/>
              </a:rPr>
              <a:t>www.ipcc.ch/graphics/ar4-wg1/jpg/spm4.jpg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140" y="208723"/>
            <a:ext cx="7494104" cy="924339"/>
          </a:xfrm>
        </p:spPr>
        <p:txBody>
          <a:bodyPr/>
          <a:lstStyle/>
          <a:p>
            <a:pPr eaLnBrk="1" hangingPunct="1"/>
            <a:r>
              <a:rPr lang="en-US" dirty="0" smtClean="0"/>
              <a:t>Should we do anything?</a:t>
            </a:r>
          </a:p>
        </p:txBody>
      </p:sp>
      <p:pic>
        <p:nvPicPr>
          <p:cNvPr id="25603" name="Picture 3" descr="Fig31_24Climate"/>
          <p:cNvPicPr>
            <a:picLocks noChangeAspect="1" noChangeArrowheads="1"/>
          </p:cNvPicPr>
          <p:nvPr/>
        </p:nvPicPr>
        <p:blipFill>
          <a:blip r:embed="rId4" cstate="print"/>
          <a:srcRect/>
          <a:stretch>
            <a:fillRect/>
          </a:stretch>
        </p:blipFill>
        <p:spPr bwMode="auto">
          <a:xfrm>
            <a:off x="162339" y="1434962"/>
            <a:ext cx="8763000" cy="3879850"/>
          </a:xfrm>
          <a:prstGeom prst="rect">
            <a:avLst/>
          </a:prstGeom>
          <a:noFill/>
          <a:ln w="9525">
            <a:noFill/>
            <a:miter lim="800000"/>
            <a:headEnd/>
            <a:tailEnd/>
          </a:ln>
        </p:spPr>
      </p:pic>
      <p:sp>
        <p:nvSpPr>
          <p:cNvPr id="4" name="Rectangle 2"/>
          <p:cNvSpPr txBox="1">
            <a:spLocks noChangeArrowheads="1"/>
          </p:cNvSpPr>
          <p:nvPr/>
        </p:nvSpPr>
        <p:spPr bwMode="auto">
          <a:xfrm>
            <a:off x="2706757" y="5920407"/>
            <a:ext cx="6029738" cy="7189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CC"/>
                </a:solidFill>
                <a:effectLst/>
                <a:uLnTx/>
                <a:uFillTx/>
                <a:latin typeface="+mj-lt"/>
                <a:ea typeface="+mj-ea"/>
                <a:cs typeface="+mj-cs"/>
              </a:rPr>
              <a:t>What exactly are </a:t>
            </a:r>
            <a:r>
              <a:rPr kumimoji="0" lang="en-US" sz="3600" b="0" i="1" u="none" strike="noStrike" kern="0" cap="none" spc="0" normalizeH="0" baseline="0" noProof="0" dirty="0" smtClean="0">
                <a:ln>
                  <a:noFill/>
                </a:ln>
                <a:solidFill>
                  <a:srgbClr val="0000CC"/>
                </a:solidFill>
                <a:effectLst/>
                <a:uLnTx/>
                <a:uFillTx/>
                <a:latin typeface="+mj-lt"/>
                <a:ea typeface="+mj-ea"/>
                <a:cs typeface="+mj-cs"/>
              </a:rPr>
              <a:t>we</a:t>
            </a:r>
            <a:r>
              <a:rPr kumimoji="0" lang="en-US" sz="3600" b="0" i="0" u="none" strike="noStrike" kern="0" cap="none" spc="0" normalizeH="0" baseline="0" noProof="0" dirty="0" smtClean="0">
                <a:ln>
                  <a:noFill/>
                </a:ln>
                <a:solidFill>
                  <a:srgbClr val="0000CC"/>
                </a:solidFill>
                <a:effectLst/>
                <a:uLnTx/>
                <a:uFillTx/>
                <a:latin typeface="+mj-lt"/>
                <a:ea typeface="+mj-ea"/>
                <a:cs typeface="+mj-cs"/>
              </a:rPr>
              <a:t> to do?</a:t>
            </a:r>
          </a:p>
        </p:txBody>
      </p:sp>
      <p:sp>
        <p:nvSpPr>
          <p:cNvPr id="5" name="TextBox 4"/>
          <p:cNvSpPr txBox="1"/>
          <p:nvPr/>
        </p:nvSpPr>
        <p:spPr>
          <a:xfrm>
            <a:off x="1778248" y="5469172"/>
            <a:ext cx="4533613" cy="276999"/>
          </a:xfrm>
          <a:prstGeom prst="rect">
            <a:avLst/>
          </a:prstGeom>
          <a:noFill/>
        </p:spPr>
        <p:txBody>
          <a:bodyPr wrap="none" rtlCol="0">
            <a:spAutoFit/>
          </a:bodyPr>
          <a:lstStyle/>
          <a:p>
            <a:r>
              <a:rPr lang="fr-FR" sz="1200" b="0" dirty="0" smtClean="0">
                <a:latin typeface="Calisto MT" pitchFamily="18" charset="0"/>
              </a:rPr>
              <a:t>BYU </a:t>
            </a:r>
            <a:r>
              <a:rPr lang="fr-FR" sz="1200" b="0" dirty="0" err="1" smtClean="0">
                <a:latin typeface="Calisto MT" pitchFamily="18" charset="0"/>
              </a:rPr>
              <a:t>Academic</a:t>
            </a:r>
            <a:r>
              <a:rPr lang="fr-FR" sz="1200" b="0" dirty="0" smtClean="0">
                <a:latin typeface="Calisto MT" pitchFamily="18" charset="0"/>
              </a:rPr>
              <a:t> </a:t>
            </a:r>
            <a:r>
              <a:rPr lang="fr-FR" sz="1200" b="0" dirty="0" err="1" smtClean="0">
                <a:latin typeface="Calisto MT" pitchFamily="18" charset="0"/>
              </a:rPr>
              <a:t>Publishing</a:t>
            </a:r>
            <a:r>
              <a:rPr lang="fr-FR" sz="1200" b="0" dirty="0" smtClean="0">
                <a:latin typeface="Calisto MT" pitchFamily="18" charset="0"/>
              </a:rPr>
              <a:t> |</a:t>
            </a:r>
            <a:r>
              <a:rPr lang="en-US" sz="1200" b="0" dirty="0" smtClean="0">
                <a:latin typeface="Calisto MT" pitchFamily="18" charset="0"/>
              </a:rPr>
              <a:t> Illustrations | Christopher Henderson</a:t>
            </a:r>
            <a:endParaRPr lang="en-US" sz="1200" b="0" dirty="0">
              <a:latin typeface="Calisto MT"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ocialBenefits.png"/>
          <p:cNvPicPr>
            <a:picLocks noGrp="1" noChangeAspect="1"/>
          </p:cNvPicPr>
          <p:nvPr>
            <p:ph idx="1"/>
          </p:nvPr>
        </p:nvPicPr>
        <p:blipFill>
          <a:blip r:embed="rId3" cstate="print"/>
          <a:stretch>
            <a:fillRect/>
          </a:stretch>
        </p:blipFill>
        <p:spPr>
          <a:xfrm>
            <a:off x="381000" y="990600"/>
            <a:ext cx="8382000" cy="4518487"/>
          </a:xfrm>
        </p:spPr>
      </p:pic>
      <p:sp>
        <p:nvSpPr>
          <p:cNvPr id="8" name="TextBox 7"/>
          <p:cNvSpPr txBox="1"/>
          <p:nvPr/>
        </p:nvSpPr>
        <p:spPr>
          <a:xfrm>
            <a:off x="2636040" y="6324600"/>
            <a:ext cx="3793218" cy="307777"/>
          </a:xfrm>
          <a:prstGeom prst="rect">
            <a:avLst/>
          </a:prstGeom>
          <a:noFill/>
        </p:spPr>
        <p:txBody>
          <a:bodyPr wrap="none" rtlCol="0">
            <a:spAutoFit/>
          </a:bodyPr>
          <a:lstStyle/>
          <a:p>
            <a:r>
              <a:rPr lang="en-US" sz="1400" b="0" dirty="0" smtClean="0">
                <a:latin typeface="Calisto MT" pitchFamily="18" charset="0"/>
              </a:rPr>
              <a:t>http://usgeo.gov/docs/EOCStrategic_Plan.pdf</a:t>
            </a:r>
            <a:endParaRPr lang="en-US" sz="1400" b="0" dirty="0">
              <a:latin typeface="Calisto MT" pitchFamily="18" charset="0"/>
            </a:endParaRPr>
          </a:p>
        </p:txBody>
      </p:sp>
      <p:sp>
        <p:nvSpPr>
          <p:cNvPr id="10" name="Title 1"/>
          <p:cNvSpPr txBox="1">
            <a:spLocks/>
          </p:cNvSpPr>
          <p:nvPr/>
        </p:nvSpPr>
        <p:spPr bwMode="auto">
          <a:xfrm>
            <a:off x="470452" y="291548"/>
            <a:ext cx="8534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rgbClr val="0000CC"/>
                </a:solidFill>
                <a:effectLst/>
                <a:uLnTx/>
                <a:uFillTx/>
                <a:latin typeface="+mj-lt"/>
                <a:ea typeface="+mj-ea"/>
                <a:cs typeface="+mj-cs"/>
              </a:rPr>
              <a:t>Complexity</a:t>
            </a:r>
            <a:r>
              <a:rPr kumimoji="0" lang="en-US" sz="3400" b="0" i="0" u="none" strike="noStrike" kern="0" cap="none" spc="0" normalizeH="0" noProof="0" dirty="0" smtClean="0">
                <a:ln>
                  <a:noFill/>
                </a:ln>
                <a:solidFill>
                  <a:srgbClr val="0000CC"/>
                </a:solidFill>
                <a:effectLst/>
                <a:uLnTx/>
                <a:uFillTx/>
                <a:latin typeface="+mj-lt"/>
                <a:ea typeface="+mj-ea"/>
                <a:cs typeface="+mj-cs"/>
              </a:rPr>
              <a:t> of the situation</a:t>
            </a:r>
            <a:endParaRPr kumimoji="0" lang="en-US" sz="3400" b="0" i="0" u="none" strike="noStrike" kern="0" cap="none" spc="0" normalizeH="0" baseline="0" noProof="0" dirty="0" smtClean="0">
              <a:ln>
                <a:noFill/>
              </a:ln>
              <a:solidFill>
                <a:srgbClr val="0000CC"/>
              </a:solidFill>
              <a:effectLst/>
              <a:uLnTx/>
              <a:uFillTx/>
              <a:latin typeface="+mj-lt"/>
              <a:ea typeface="+mj-ea"/>
              <a:cs typeface="+mj-cs"/>
            </a:endParaRPr>
          </a:p>
        </p:txBody>
      </p:sp>
      <p:sp>
        <p:nvSpPr>
          <p:cNvPr id="11" name="TextBox 10"/>
          <p:cNvSpPr txBox="1"/>
          <p:nvPr/>
        </p:nvSpPr>
        <p:spPr>
          <a:xfrm>
            <a:off x="2438400" y="6019800"/>
            <a:ext cx="4142544" cy="369332"/>
          </a:xfrm>
          <a:prstGeom prst="rect">
            <a:avLst/>
          </a:prstGeom>
          <a:noFill/>
        </p:spPr>
        <p:txBody>
          <a:bodyPr wrap="none" rtlCol="0">
            <a:spAutoFit/>
          </a:bodyPr>
          <a:lstStyle/>
          <a:p>
            <a:r>
              <a:rPr lang="en-US" b="0" dirty="0" smtClean="0">
                <a:latin typeface="Calisto MT" pitchFamily="18" charset="0"/>
              </a:rPr>
              <a:t>United States Group Earth Observations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servingSystems.png"/>
          <p:cNvPicPr>
            <a:picLocks noGrp="1" noChangeAspect="1"/>
          </p:cNvPicPr>
          <p:nvPr>
            <p:ph idx="1"/>
          </p:nvPr>
        </p:nvPicPr>
        <p:blipFill>
          <a:blip r:embed="rId3" cstate="print"/>
          <a:stretch>
            <a:fillRect/>
          </a:stretch>
        </p:blipFill>
        <p:spPr>
          <a:xfrm>
            <a:off x="1447800" y="798444"/>
            <a:ext cx="5985889" cy="5029200"/>
          </a:xfrm>
        </p:spPr>
      </p:pic>
      <p:sp>
        <p:nvSpPr>
          <p:cNvPr id="5" name="TextBox 4"/>
          <p:cNvSpPr txBox="1"/>
          <p:nvPr/>
        </p:nvSpPr>
        <p:spPr>
          <a:xfrm>
            <a:off x="3396601" y="6400800"/>
            <a:ext cx="2262606" cy="307777"/>
          </a:xfrm>
          <a:prstGeom prst="rect">
            <a:avLst/>
          </a:prstGeom>
          <a:noFill/>
        </p:spPr>
        <p:txBody>
          <a:bodyPr wrap="none" rtlCol="0">
            <a:spAutoFit/>
          </a:bodyPr>
          <a:lstStyle/>
          <a:p>
            <a:r>
              <a:rPr lang="en-US" sz="1400" b="0" dirty="0" smtClean="0">
                <a:latin typeface="Calisto MT" pitchFamily="18" charset="0"/>
              </a:rPr>
              <a:t>http://www.esrl.noaa.gov/</a:t>
            </a:r>
            <a:endParaRPr lang="en-US" sz="1400" b="0" dirty="0">
              <a:latin typeface="Calisto MT" pitchFamily="18" charset="0"/>
            </a:endParaRPr>
          </a:p>
        </p:txBody>
      </p:sp>
      <p:sp>
        <p:nvSpPr>
          <p:cNvPr id="6" name="TextBox 5"/>
          <p:cNvSpPr txBox="1"/>
          <p:nvPr/>
        </p:nvSpPr>
        <p:spPr>
          <a:xfrm>
            <a:off x="1600200" y="6200001"/>
            <a:ext cx="5966570" cy="276999"/>
          </a:xfrm>
          <a:prstGeom prst="rect">
            <a:avLst/>
          </a:prstGeom>
          <a:noFill/>
        </p:spPr>
        <p:txBody>
          <a:bodyPr wrap="none" rtlCol="0">
            <a:spAutoFit/>
          </a:bodyPr>
          <a:lstStyle/>
          <a:p>
            <a:r>
              <a:rPr lang="en-US" sz="1200" b="0" dirty="0" smtClean="0">
                <a:latin typeface="Calisto MT" pitchFamily="18" charset="0"/>
              </a:rPr>
              <a:t>Earth System Research Laboratory | National Oceanic and Atmospheric Administration</a:t>
            </a:r>
            <a:endParaRPr lang="en-US" sz="1200" b="0" dirty="0">
              <a:latin typeface="Calisto MT" pitchFamily="18" charset="0"/>
            </a:endParaRPr>
          </a:p>
        </p:txBody>
      </p:sp>
      <p:sp>
        <p:nvSpPr>
          <p:cNvPr id="8" name="Title 1"/>
          <p:cNvSpPr txBox="1">
            <a:spLocks/>
          </p:cNvSpPr>
          <p:nvPr/>
        </p:nvSpPr>
        <p:spPr bwMode="auto">
          <a:xfrm>
            <a:off x="549565" y="241410"/>
            <a:ext cx="8256104"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rgbClr val="0000CC"/>
                </a:solidFill>
                <a:effectLst/>
                <a:uLnTx/>
                <a:uFillTx/>
                <a:latin typeface="+mj-lt"/>
                <a:ea typeface="+mj-ea"/>
                <a:cs typeface="+mj-cs"/>
              </a:rPr>
              <a:t>Fidelity of multi-disciplinary observations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09600" y="152400"/>
            <a:ext cx="8534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rgbClr val="0000CC"/>
                </a:solidFill>
                <a:effectLst/>
                <a:uLnTx/>
                <a:uFillTx/>
                <a:latin typeface="+mj-lt"/>
                <a:ea typeface="+mj-ea"/>
                <a:cs typeface="+mj-cs"/>
              </a:rPr>
              <a:t>GEOSS is trying</a:t>
            </a:r>
            <a:r>
              <a:rPr kumimoji="0" lang="en-US" sz="3400" b="0" i="0" u="none" strike="noStrike" kern="0" cap="none" spc="0" normalizeH="0" noProof="0" dirty="0" smtClean="0">
                <a:ln>
                  <a:noFill/>
                </a:ln>
                <a:solidFill>
                  <a:srgbClr val="0000CC"/>
                </a:solidFill>
                <a:effectLst/>
                <a:uLnTx/>
                <a:uFillTx/>
                <a:latin typeface="+mj-lt"/>
                <a:ea typeface="+mj-ea"/>
                <a:cs typeface="+mj-cs"/>
              </a:rPr>
              <a:t> to </a:t>
            </a:r>
            <a:r>
              <a:rPr kumimoji="0" lang="en-US" sz="3400" b="0" i="0" u="none" strike="noStrike" kern="0" cap="none" spc="0" normalizeH="0" noProof="0" dirty="0" err="1" smtClean="0">
                <a:ln>
                  <a:noFill/>
                </a:ln>
                <a:solidFill>
                  <a:srgbClr val="0000CC"/>
                </a:solidFill>
                <a:effectLst/>
                <a:uLnTx/>
                <a:uFillTx/>
                <a:latin typeface="+mj-lt"/>
                <a:ea typeface="+mj-ea"/>
                <a:cs typeface="+mj-cs"/>
              </a:rPr>
              <a:t>hel</a:t>
            </a:r>
            <a:r>
              <a:rPr lang="en-US" sz="3400" b="0" kern="0" dirty="0" smtClean="0">
                <a:solidFill>
                  <a:srgbClr val="0000CC"/>
                </a:solidFill>
                <a:latin typeface="+mj-lt"/>
                <a:ea typeface="+mj-ea"/>
                <a:cs typeface="+mj-cs"/>
              </a:rPr>
              <a:t>p.</a:t>
            </a:r>
            <a:endParaRPr kumimoji="0" lang="en-US" sz="3400" b="0" i="0" u="none" strike="noStrike" kern="0" cap="none" spc="0" normalizeH="0" baseline="0" noProof="0" dirty="0" smtClean="0">
              <a:ln>
                <a:noFill/>
              </a:ln>
              <a:solidFill>
                <a:srgbClr val="0000CC"/>
              </a:solidFill>
              <a:effectLst/>
              <a:uLnTx/>
              <a:uFillTx/>
              <a:latin typeface="+mj-lt"/>
              <a:ea typeface="+mj-ea"/>
              <a:cs typeface="+mj-cs"/>
            </a:endParaRPr>
          </a:p>
        </p:txBody>
      </p:sp>
      <p:sp>
        <p:nvSpPr>
          <p:cNvPr id="12" name="TextBox 11"/>
          <p:cNvSpPr txBox="1"/>
          <p:nvPr/>
        </p:nvSpPr>
        <p:spPr>
          <a:xfrm>
            <a:off x="457200" y="3886200"/>
            <a:ext cx="8229600" cy="1754326"/>
          </a:xfrm>
          <a:prstGeom prst="rect">
            <a:avLst/>
          </a:prstGeom>
          <a:noFill/>
        </p:spPr>
        <p:txBody>
          <a:bodyPr wrap="square" rtlCol="0">
            <a:spAutoFit/>
          </a:bodyPr>
          <a:lstStyle/>
          <a:p>
            <a:pPr algn="l">
              <a:buFont typeface="Arial" pitchFamily="34" charset="0"/>
              <a:buChar char="•"/>
            </a:pPr>
            <a:r>
              <a:rPr lang="en-US" b="0" dirty="0" smtClean="0">
                <a:latin typeface="Calisto MT" pitchFamily="18" charset="0"/>
              </a:rPr>
              <a:t>Developed in 2002 by eight leading industrialized countries</a:t>
            </a:r>
          </a:p>
          <a:p>
            <a:pPr algn="l">
              <a:buFont typeface="Arial" pitchFamily="34" charset="0"/>
              <a:buChar char="•"/>
            </a:pPr>
            <a:r>
              <a:rPr lang="en-US" b="0" dirty="0" smtClean="0">
                <a:latin typeface="Calisto MT" pitchFamily="18" charset="0"/>
              </a:rPr>
              <a:t>GEO is a voluntary partnership of governments and international organizations. As of March 2012, GEO’s Members include 88 Governments and the European Commission. In addition, 64 intergovernmental, international, and regional organizations with a mandate in Earth observation or related issues have been recognized as Participating Organizations.</a:t>
            </a:r>
          </a:p>
        </p:txBody>
      </p:sp>
      <p:pic>
        <p:nvPicPr>
          <p:cNvPr id="17" name="Picture 2"/>
          <p:cNvPicPr>
            <a:picLocks noChangeAspect="1" noChangeArrowheads="1"/>
          </p:cNvPicPr>
          <p:nvPr/>
        </p:nvPicPr>
        <p:blipFill>
          <a:blip r:embed="rId3" cstate="print"/>
          <a:srcRect/>
          <a:stretch>
            <a:fillRect/>
          </a:stretch>
        </p:blipFill>
        <p:spPr bwMode="auto">
          <a:xfrm>
            <a:off x="2190633" y="990600"/>
            <a:ext cx="4238625" cy="2714625"/>
          </a:xfrm>
          <a:prstGeom prst="rect">
            <a:avLst/>
          </a:prstGeom>
          <a:noFill/>
          <a:ln w="9525">
            <a:noFill/>
            <a:miter lim="800000"/>
            <a:headEnd/>
            <a:tailEnd/>
          </a:ln>
        </p:spPr>
      </p:pic>
      <p:sp>
        <p:nvSpPr>
          <p:cNvPr id="18" name="TextBox 17"/>
          <p:cNvSpPr txBox="1"/>
          <p:nvPr/>
        </p:nvSpPr>
        <p:spPr>
          <a:xfrm>
            <a:off x="1577621" y="6172200"/>
            <a:ext cx="5931880" cy="276999"/>
          </a:xfrm>
          <a:prstGeom prst="rect">
            <a:avLst/>
          </a:prstGeom>
          <a:noFill/>
        </p:spPr>
        <p:txBody>
          <a:bodyPr wrap="none" rtlCol="0">
            <a:spAutoFit/>
          </a:bodyPr>
          <a:lstStyle/>
          <a:p>
            <a:r>
              <a:rPr lang="en-US" sz="1200" b="0" dirty="0" smtClean="0">
                <a:latin typeface="Calisto MT" pitchFamily="18" charset="0"/>
              </a:rPr>
              <a:t>Global Earth Observation System of Systems | United States Group Earth Observations</a:t>
            </a:r>
            <a:endParaRPr lang="en-US" sz="1200" b="0" dirty="0">
              <a:latin typeface="Calisto MT" pitchFamily="18" charset="0"/>
            </a:endParaRPr>
          </a:p>
        </p:txBody>
      </p:sp>
      <p:sp>
        <p:nvSpPr>
          <p:cNvPr id="19" name="TextBox 18"/>
          <p:cNvSpPr txBox="1"/>
          <p:nvPr/>
        </p:nvSpPr>
        <p:spPr>
          <a:xfrm>
            <a:off x="2636040" y="6397823"/>
            <a:ext cx="3793218" cy="307777"/>
          </a:xfrm>
          <a:prstGeom prst="rect">
            <a:avLst/>
          </a:prstGeom>
          <a:noFill/>
        </p:spPr>
        <p:txBody>
          <a:bodyPr wrap="none" rtlCol="0">
            <a:spAutoFit/>
          </a:bodyPr>
          <a:lstStyle/>
          <a:p>
            <a:r>
              <a:rPr lang="en-US" sz="1400" b="0" dirty="0" smtClean="0">
                <a:latin typeface="Calisto MT" pitchFamily="18" charset="0"/>
              </a:rPr>
              <a:t>http://www.earthobservations.org/geoss.shtml</a:t>
            </a:r>
            <a:endParaRPr lang="en-US" sz="1400" b="0" dirty="0">
              <a:latin typeface="Calisto MT"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p:cNvPicPr>
            <a:picLocks noChangeAspect="1" noChangeArrowheads="1"/>
          </p:cNvPicPr>
          <p:nvPr/>
        </p:nvPicPr>
        <p:blipFill>
          <a:blip r:embed="rId3" cstate="print"/>
          <a:srcRect/>
          <a:stretch>
            <a:fillRect/>
          </a:stretch>
        </p:blipFill>
        <p:spPr bwMode="auto">
          <a:xfrm>
            <a:off x="1" y="985179"/>
            <a:ext cx="9144000" cy="5957848"/>
          </a:xfrm>
          <a:prstGeom prst="rect">
            <a:avLst/>
          </a:prstGeom>
          <a:noFill/>
          <a:ln w="9525">
            <a:noFill/>
            <a:miter lim="800000"/>
            <a:headEnd/>
            <a:tailEnd/>
          </a:ln>
        </p:spPr>
      </p:pic>
      <p:sp>
        <p:nvSpPr>
          <p:cNvPr id="3" name="Title 1"/>
          <p:cNvSpPr txBox="1">
            <a:spLocks/>
          </p:cNvSpPr>
          <p:nvPr/>
        </p:nvSpPr>
        <p:spPr bwMode="auto">
          <a:xfrm>
            <a:off x="251475" y="-27420"/>
            <a:ext cx="5299844" cy="8104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00CC"/>
                </a:solidFill>
                <a:effectLst/>
                <a:uLnTx/>
                <a:uFillTx/>
                <a:latin typeface="+mj-lt"/>
                <a:ea typeface="+mj-ea"/>
                <a:cs typeface="+mj-cs"/>
              </a:rPr>
              <a:t>Global warming</a:t>
            </a:r>
            <a:endParaRPr kumimoji="0" lang="en-US" sz="4000" b="0" i="0" u="none" strike="noStrike" kern="0" cap="none" spc="0" normalizeH="0" baseline="0" noProof="0" dirty="0">
              <a:ln>
                <a:noFill/>
              </a:ln>
              <a:solidFill>
                <a:srgbClr val="0000CC"/>
              </a:solidFill>
              <a:effectLst/>
              <a:uLnTx/>
              <a:uFillTx/>
              <a:latin typeface="+mj-lt"/>
              <a:ea typeface="+mj-ea"/>
              <a:cs typeface="+mj-cs"/>
            </a:endParaRPr>
          </a:p>
        </p:txBody>
      </p:sp>
      <p:pic>
        <p:nvPicPr>
          <p:cNvPr id="4" name="Picture 2"/>
          <p:cNvPicPr>
            <a:picLocks noChangeAspect="1" noChangeArrowheads="1"/>
          </p:cNvPicPr>
          <p:nvPr/>
        </p:nvPicPr>
        <p:blipFill>
          <a:blip r:embed="rId4" cstate="print"/>
          <a:srcRect/>
          <a:stretch>
            <a:fillRect/>
          </a:stretch>
        </p:blipFill>
        <p:spPr bwMode="auto">
          <a:xfrm>
            <a:off x="-36560" y="894292"/>
            <a:ext cx="9167633" cy="61063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09600" y="393200"/>
            <a:ext cx="8534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400" b="0" kern="0" dirty="0" smtClean="0">
                <a:solidFill>
                  <a:srgbClr val="0000CC"/>
                </a:solidFill>
                <a:latin typeface="+mj-lt"/>
                <a:ea typeface="+mj-ea"/>
                <a:cs typeface="+mj-cs"/>
              </a:rPr>
              <a:t>World societal benefits</a:t>
            </a:r>
            <a:endParaRPr kumimoji="0" lang="en-US" sz="3400" b="0" i="0" u="none" strike="noStrike" kern="0" cap="none" spc="0" normalizeH="0" baseline="0" noProof="0" dirty="0" smtClean="0">
              <a:ln>
                <a:noFill/>
              </a:ln>
              <a:solidFill>
                <a:srgbClr val="0000CC"/>
              </a:solidFill>
              <a:effectLst/>
              <a:uLnTx/>
              <a:uFillTx/>
              <a:latin typeface="+mj-lt"/>
              <a:ea typeface="+mj-ea"/>
              <a:cs typeface="+mj-cs"/>
            </a:endParaRPr>
          </a:p>
        </p:txBody>
      </p:sp>
      <p:sp>
        <p:nvSpPr>
          <p:cNvPr id="11" name="TextBox 10"/>
          <p:cNvSpPr txBox="1"/>
          <p:nvPr/>
        </p:nvSpPr>
        <p:spPr>
          <a:xfrm>
            <a:off x="1577621" y="6172200"/>
            <a:ext cx="5931880" cy="276999"/>
          </a:xfrm>
          <a:prstGeom prst="rect">
            <a:avLst/>
          </a:prstGeom>
          <a:noFill/>
        </p:spPr>
        <p:txBody>
          <a:bodyPr wrap="none" rtlCol="0">
            <a:spAutoFit/>
          </a:bodyPr>
          <a:lstStyle/>
          <a:p>
            <a:r>
              <a:rPr lang="en-US" sz="1200" b="0" dirty="0" smtClean="0">
                <a:latin typeface="Calisto MT" pitchFamily="18" charset="0"/>
              </a:rPr>
              <a:t>Global Earth Observation System of Systems | United States Group Earth Observations</a:t>
            </a:r>
            <a:endParaRPr lang="en-US" sz="1200" b="0" dirty="0">
              <a:latin typeface="Calisto MT" pitchFamily="18" charset="0"/>
            </a:endParaRPr>
          </a:p>
        </p:txBody>
      </p:sp>
      <p:sp>
        <p:nvSpPr>
          <p:cNvPr id="13" name="TextBox 12"/>
          <p:cNvSpPr txBox="1"/>
          <p:nvPr/>
        </p:nvSpPr>
        <p:spPr>
          <a:xfrm>
            <a:off x="533400" y="1985950"/>
            <a:ext cx="8305800" cy="3416320"/>
          </a:xfrm>
          <a:prstGeom prst="rect">
            <a:avLst/>
          </a:prstGeom>
          <a:noFill/>
        </p:spPr>
        <p:txBody>
          <a:bodyPr wrap="square" rtlCol="0">
            <a:spAutoFit/>
          </a:bodyPr>
          <a:lstStyle/>
          <a:p>
            <a:pPr marL="342900" indent="-342900" algn="l">
              <a:buFont typeface="+mj-lt"/>
              <a:buAutoNum type="arabicPeriod"/>
            </a:pPr>
            <a:r>
              <a:rPr lang="en-US" b="0" dirty="0" smtClean="0">
                <a:latin typeface="Calisto MT" pitchFamily="18" charset="0"/>
              </a:rPr>
              <a:t>Reducing loss of life and property from natural and human-induced disasters </a:t>
            </a:r>
          </a:p>
          <a:p>
            <a:pPr marL="342900" indent="-342900" algn="l">
              <a:buFont typeface="+mj-lt"/>
              <a:buAutoNum type="arabicPeriod"/>
            </a:pPr>
            <a:r>
              <a:rPr lang="en-US" b="0" dirty="0" smtClean="0">
                <a:latin typeface="Calisto MT" pitchFamily="18" charset="0"/>
              </a:rPr>
              <a:t>Understanding environmental factors affecting human health and well-being</a:t>
            </a:r>
          </a:p>
          <a:p>
            <a:pPr marL="342900" indent="-342900" algn="l">
              <a:buFont typeface="+mj-lt"/>
              <a:buAutoNum type="arabicPeriod"/>
            </a:pPr>
            <a:r>
              <a:rPr lang="en-US" b="0" dirty="0" smtClean="0">
                <a:latin typeface="Calisto MT" pitchFamily="18" charset="0"/>
              </a:rPr>
              <a:t>Improving the management of energy resources</a:t>
            </a:r>
          </a:p>
          <a:p>
            <a:pPr marL="342900" indent="-342900" algn="l">
              <a:buFont typeface="+mj-lt"/>
              <a:buAutoNum type="arabicPeriod"/>
            </a:pPr>
            <a:r>
              <a:rPr lang="en-US" b="0" dirty="0" smtClean="0">
                <a:latin typeface="Calisto MT" pitchFamily="18" charset="0"/>
              </a:rPr>
              <a:t>Understanding, assessing, predicting, mitigating, and adapting to climate variability and change</a:t>
            </a:r>
          </a:p>
          <a:p>
            <a:pPr marL="342900" indent="-342900" algn="l">
              <a:buFont typeface="+mj-lt"/>
              <a:buAutoNum type="arabicPeriod"/>
            </a:pPr>
            <a:r>
              <a:rPr lang="en-US" b="0" dirty="0" smtClean="0">
                <a:latin typeface="Calisto MT" pitchFamily="18" charset="0"/>
              </a:rPr>
              <a:t>Improving water resource management through better understanding of the water cycle</a:t>
            </a:r>
          </a:p>
          <a:p>
            <a:pPr marL="342900" indent="-342900" algn="l">
              <a:buFont typeface="+mj-lt"/>
              <a:buAutoNum type="arabicPeriod"/>
            </a:pPr>
            <a:r>
              <a:rPr lang="en-US" b="0" dirty="0" smtClean="0">
                <a:latin typeface="Calisto MT" pitchFamily="18" charset="0"/>
              </a:rPr>
              <a:t>Improving weather information, forecasting and warning,</a:t>
            </a:r>
          </a:p>
          <a:p>
            <a:pPr marL="342900" indent="-342900" algn="l">
              <a:buFont typeface="+mj-lt"/>
              <a:buAutoNum type="arabicPeriod"/>
            </a:pPr>
            <a:r>
              <a:rPr lang="en-US" b="0" dirty="0" smtClean="0">
                <a:latin typeface="Calisto MT" pitchFamily="18" charset="0"/>
              </a:rPr>
              <a:t>Improving the management and protection of terrestrial, coastal and marine ecosystems</a:t>
            </a:r>
          </a:p>
          <a:p>
            <a:pPr marL="342900" indent="-342900" algn="l">
              <a:buFont typeface="+mj-lt"/>
              <a:buAutoNum type="arabicPeriod"/>
            </a:pPr>
            <a:r>
              <a:rPr lang="en-US" b="0" dirty="0" smtClean="0">
                <a:latin typeface="Calisto MT" pitchFamily="18" charset="0"/>
              </a:rPr>
              <a:t>Supporting sustainable agriculture and combating desertification</a:t>
            </a:r>
          </a:p>
          <a:p>
            <a:pPr marL="342900" indent="-342900" algn="l">
              <a:buFont typeface="+mj-lt"/>
              <a:buAutoNum type="arabicPeriod"/>
            </a:pPr>
            <a:r>
              <a:rPr lang="en-US" b="0" dirty="0" smtClean="0">
                <a:latin typeface="Calisto MT" pitchFamily="18" charset="0"/>
              </a:rPr>
              <a:t>Understanding, monitoring and conserving biodiversity</a:t>
            </a:r>
          </a:p>
        </p:txBody>
      </p:sp>
      <p:sp>
        <p:nvSpPr>
          <p:cNvPr id="14" name="TextBox 13"/>
          <p:cNvSpPr txBox="1"/>
          <p:nvPr/>
        </p:nvSpPr>
        <p:spPr>
          <a:xfrm>
            <a:off x="2636040" y="6397823"/>
            <a:ext cx="3793218" cy="307777"/>
          </a:xfrm>
          <a:prstGeom prst="rect">
            <a:avLst/>
          </a:prstGeom>
          <a:noFill/>
        </p:spPr>
        <p:txBody>
          <a:bodyPr wrap="none" rtlCol="0">
            <a:spAutoFit/>
          </a:bodyPr>
          <a:lstStyle/>
          <a:p>
            <a:r>
              <a:rPr lang="en-US" sz="1400" b="0" dirty="0" smtClean="0">
                <a:latin typeface="Calisto MT" pitchFamily="18" charset="0"/>
              </a:rPr>
              <a:t>http://www.earthobservations.org/geoss.shtml</a:t>
            </a:r>
            <a:endParaRPr lang="en-US" sz="1400" b="0" dirty="0">
              <a:latin typeface="Calisto MT" pitchFamily="18" charset="0"/>
            </a:endParaRPr>
          </a:p>
        </p:txBody>
      </p:sp>
      <p:pic>
        <p:nvPicPr>
          <p:cNvPr id="18" name="Picture 2"/>
          <p:cNvPicPr>
            <a:picLocks noChangeAspect="1" noChangeArrowheads="1"/>
          </p:cNvPicPr>
          <p:nvPr/>
        </p:nvPicPr>
        <p:blipFill>
          <a:blip r:embed="rId3" cstate="print"/>
          <a:srcRect/>
          <a:stretch>
            <a:fillRect/>
          </a:stretch>
        </p:blipFill>
        <p:spPr bwMode="auto">
          <a:xfrm>
            <a:off x="2286000" y="952500"/>
            <a:ext cx="42767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PQuestion"/>
          <p:cNvSpPr>
            <a:spLocks noGrp="1" noChangeArrowheads="1"/>
          </p:cNvSpPr>
          <p:nvPr>
            <p:ph type="title"/>
          </p:nvPr>
        </p:nvSpPr>
        <p:spPr>
          <a:xfrm>
            <a:off x="228600" y="152400"/>
            <a:ext cx="8763000" cy="1143000"/>
          </a:xfrm>
        </p:spPr>
        <p:txBody>
          <a:bodyPr/>
          <a:lstStyle/>
          <a:p>
            <a:pPr eaLnBrk="1" hangingPunct="1"/>
            <a:r>
              <a:rPr lang="en-US" sz="3200" smtClean="0"/>
              <a:t>Which best describes your opinion on global warming?</a:t>
            </a:r>
          </a:p>
        </p:txBody>
      </p:sp>
      <p:grpSp>
        <p:nvGrpSpPr>
          <p:cNvPr id="2" name="Countdown" hidden="1"/>
          <p:cNvGrpSpPr>
            <a:grpSpLocks/>
          </p:cNvGrpSpPr>
          <p:nvPr>
            <p:custDataLst>
              <p:tags r:id="rId2"/>
            </p:custDataLst>
          </p:nvPr>
        </p:nvGrpSpPr>
        <p:grpSpPr bwMode="auto">
          <a:xfrm>
            <a:off x="8178800" y="5216525"/>
            <a:ext cx="838200" cy="1514475"/>
            <a:chOff x="288" y="3216"/>
            <a:chExt cx="528" cy="954"/>
          </a:xfrm>
        </p:grpSpPr>
        <p:sp>
          <p:nvSpPr>
            <p:cNvPr id="580612" name="CDGlassBottom" hidden="1"/>
            <p:cNvSpPr>
              <a:spLocks noChangeArrowheads="1"/>
            </p:cNvSpPr>
            <p:nvPr/>
          </p:nvSpPr>
          <p:spPr bwMode="auto">
            <a:xfrm rot="16200000">
              <a:off x="426" y="3864"/>
              <a:ext cx="240" cy="168"/>
            </a:xfrm>
            <a:prstGeom prst="homePlate">
              <a:avLst>
                <a:gd name="adj" fmla="val 35714"/>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80613" name="CDGlassTop" hidden="1"/>
            <p:cNvSpPr>
              <a:spLocks noChangeArrowheads="1"/>
            </p:cNvSpPr>
            <p:nvPr/>
          </p:nvSpPr>
          <p:spPr bwMode="auto">
            <a:xfrm rot="5400000">
              <a:off x="426" y="3624"/>
              <a:ext cx="240" cy="168"/>
            </a:xfrm>
            <a:prstGeom prst="homePlate">
              <a:avLst>
                <a:gd name="adj" fmla="val 35714"/>
              </a:avLst>
            </a:prstGeom>
            <a:solidFill>
              <a:schemeClr val="accent1">
                <a:alpha val="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28679" name="CDText" hidden="1"/>
            <p:cNvSpPr txBox="1">
              <a:spLocks noChangeArrowheads="1"/>
            </p:cNvSpPr>
            <p:nvPr/>
          </p:nvSpPr>
          <p:spPr bwMode="auto">
            <a:xfrm>
              <a:off x="288" y="3216"/>
              <a:ext cx="528" cy="327"/>
            </a:xfrm>
            <a:prstGeom prst="rect">
              <a:avLst/>
            </a:prstGeom>
            <a:noFill/>
            <a:ln w="9525">
              <a:noFill/>
              <a:miter lim="800000"/>
              <a:headEnd/>
              <a:tailEnd/>
            </a:ln>
          </p:spPr>
          <p:txBody>
            <a:bodyPr/>
            <a:lstStyle/>
            <a:p>
              <a:pPr algn="ctr"/>
              <a:r>
                <a:rPr lang="en-US" sz="2800" b="1">
                  <a:latin typeface="Times New Roman" pitchFamily="18" charset="0"/>
                </a:rPr>
                <a:t>0</a:t>
              </a:r>
            </a:p>
          </p:txBody>
        </p:sp>
        <p:sp>
          <p:nvSpPr>
            <p:cNvPr id="580615" name="CDCapTop" hidden="1"/>
            <p:cNvSpPr>
              <a:spLocks noChangeArrowheads="1"/>
            </p:cNvSpPr>
            <p:nvPr/>
          </p:nvSpPr>
          <p:spPr bwMode="auto">
            <a:xfrm>
              <a:off x="378" y="3486"/>
              <a:ext cx="33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6B19C"/>
                </a:gs>
                <a:gs pos="30000">
                  <a:srgbClr val="D49E6C"/>
                </a:gs>
                <a:gs pos="70000">
                  <a:srgbClr val="A65528"/>
                </a:gs>
                <a:gs pos="100000">
                  <a:srgbClr val="663012"/>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80616" name="CDCapBottom" hidden="1"/>
            <p:cNvSpPr>
              <a:spLocks noChangeArrowheads="1"/>
            </p:cNvSpPr>
            <p:nvPr/>
          </p:nvSpPr>
          <p:spPr bwMode="auto">
            <a:xfrm rot="10800000">
              <a:off x="378" y="4074"/>
              <a:ext cx="33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6B19C"/>
                </a:gs>
                <a:gs pos="30000">
                  <a:srgbClr val="D49E6C"/>
                </a:gs>
                <a:gs pos="70000">
                  <a:srgbClr val="A65528"/>
                </a:gs>
                <a:gs pos="100000">
                  <a:srgbClr val="663012"/>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sp>
        <p:nvSpPr>
          <p:cNvPr id="28676" name="TPAnswers"/>
          <p:cNvSpPr>
            <a:spLocks noGrp="1" noChangeArrowheads="1"/>
          </p:cNvSpPr>
          <p:nvPr>
            <p:ph type="body" idx="1"/>
            <p:custDataLst>
              <p:tags r:id="rId3"/>
            </p:custDataLst>
          </p:nvPr>
        </p:nvSpPr>
        <p:spPr>
          <a:xfrm>
            <a:off x="435215" y="1828800"/>
            <a:ext cx="8169275" cy="4876800"/>
          </a:xfrm>
        </p:spPr>
        <p:txBody>
          <a:bodyPr/>
          <a:lstStyle/>
          <a:p>
            <a:pPr marL="609600" indent="-609600" eaLnBrk="1" hangingPunct="1">
              <a:lnSpc>
                <a:spcPct val="90000"/>
              </a:lnSpc>
              <a:buFont typeface="Wingdings" pitchFamily="2" charset="2"/>
              <a:buAutoNum type="alphaUcPeriod"/>
            </a:pPr>
            <a:r>
              <a:rPr lang="en-US" sz="2400" dirty="0" smtClean="0"/>
              <a:t>This is just political hype.  No action is needed.</a:t>
            </a:r>
          </a:p>
          <a:p>
            <a:pPr marL="609600" indent="-609600" eaLnBrk="1" hangingPunct="1">
              <a:lnSpc>
                <a:spcPct val="90000"/>
              </a:lnSpc>
              <a:buFont typeface="Wingdings" pitchFamily="2" charset="2"/>
              <a:buAutoNum type="alphaUcPeriod"/>
            </a:pPr>
            <a:r>
              <a:rPr lang="en-US" sz="2400" dirty="0" smtClean="0"/>
              <a:t>We should wait until the models are better before we do anything.</a:t>
            </a:r>
          </a:p>
          <a:p>
            <a:pPr marL="609600" indent="-609600" eaLnBrk="1" hangingPunct="1">
              <a:lnSpc>
                <a:spcPct val="90000"/>
              </a:lnSpc>
              <a:buFont typeface="Wingdings" pitchFamily="2" charset="2"/>
              <a:buAutoNum type="alphaUcPeriod"/>
            </a:pPr>
            <a:r>
              <a:rPr lang="en-US" sz="2400" dirty="0" smtClean="0"/>
              <a:t>I’d like beachfront property in Utah.  Do nothing and party on!</a:t>
            </a:r>
          </a:p>
          <a:p>
            <a:pPr marL="609600" indent="-609600" eaLnBrk="1" hangingPunct="1">
              <a:lnSpc>
                <a:spcPct val="90000"/>
              </a:lnSpc>
              <a:buFont typeface="Wingdings" pitchFamily="2" charset="2"/>
              <a:buAutoNum type="alphaUcPeriod"/>
            </a:pPr>
            <a:r>
              <a:rPr lang="en-US" sz="2400" dirty="0" smtClean="0"/>
              <a:t>We should invest the $billions needed to find ways to reduce greenhouse gas emissions.</a:t>
            </a:r>
          </a:p>
          <a:p>
            <a:pPr marL="609600" indent="-609600" eaLnBrk="1" hangingPunct="1">
              <a:lnSpc>
                <a:spcPct val="90000"/>
              </a:lnSpc>
              <a:buFont typeface="Wingdings" pitchFamily="2" charset="2"/>
              <a:buAutoNum type="alphaUcPeriod"/>
            </a:pPr>
            <a:r>
              <a:rPr lang="en-US" sz="2400" dirty="0" smtClean="0"/>
              <a:t>We are already in danger.  We should immediately stop driving cars!</a:t>
            </a:r>
          </a:p>
        </p:txBody>
      </p:sp>
    </p:spTree>
    <p:custDataLst>
      <p:tags r:id="rId1"/>
    </p:custData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045" y="1607520"/>
            <a:ext cx="4326015" cy="2580430"/>
          </a:xfrm>
        </p:spPr>
        <p:txBody>
          <a:bodyPr/>
          <a:lstStyle/>
          <a:p>
            <a:r>
              <a:rPr lang="en-US" sz="14200" dirty="0" smtClean="0"/>
              <a:t>END</a:t>
            </a:r>
            <a:endParaRPr lang="en-US" sz="14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80" y="165515"/>
            <a:ext cx="2977900" cy="598315"/>
          </a:xfrm>
        </p:spPr>
        <p:txBody>
          <a:bodyPr/>
          <a:lstStyle/>
          <a:p>
            <a:r>
              <a:rPr lang="en-US" dirty="0" smtClean="0"/>
              <a:t>NIST sources</a:t>
            </a:r>
            <a:endParaRPr lang="en-US" dirty="0"/>
          </a:p>
        </p:txBody>
      </p:sp>
      <p:pic>
        <p:nvPicPr>
          <p:cNvPr id="4" name="Content Placeholder 3" descr="cbook.cgi.gif"/>
          <p:cNvPicPr>
            <a:picLocks noGrp="1" noChangeAspect="1"/>
          </p:cNvPicPr>
          <p:nvPr>
            <p:ph idx="1"/>
          </p:nvPr>
        </p:nvPicPr>
        <p:blipFill>
          <a:blip r:embed="rId3" cstate="print"/>
          <a:stretch>
            <a:fillRect/>
          </a:stretch>
        </p:blipFill>
        <p:spPr>
          <a:xfrm>
            <a:off x="4572000" y="3667425"/>
            <a:ext cx="4156326" cy="2493795"/>
          </a:xfrm>
        </p:spPr>
      </p:pic>
      <p:pic>
        <p:nvPicPr>
          <p:cNvPr id="5" name="Picture 4" descr="cbookCH4.cgi.gif"/>
          <p:cNvPicPr>
            <a:picLocks noChangeAspect="1"/>
          </p:cNvPicPr>
          <p:nvPr/>
        </p:nvPicPr>
        <p:blipFill>
          <a:blip r:embed="rId4" cstate="print"/>
          <a:stretch>
            <a:fillRect/>
          </a:stretch>
        </p:blipFill>
        <p:spPr>
          <a:xfrm>
            <a:off x="263884" y="3667425"/>
            <a:ext cx="4156326" cy="2493795"/>
          </a:xfrm>
          <a:prstGeom prst="rect">
            <a:avLst/>
          </a:prstGeom>
        </p:spPr>
      </p:pic>
      <p:pic>
        <p:nvPicPr>
          <p:cNvPr id="6" name="Picture 5" descr="cbookCO2.cgi.gif"/>
          <p:cNvPicPr>
            <a:picLocks noChangeAspect="1"/>
          </p:cNvPicPr>
          <p:nvPr/>
        </p:nvPicPr>
        <p:blipFill>
          <a:blip r:embed="rId5" cstate="print"/>
          <a:stretch>
            <a:fillRect/>
          </a:stretch>
        </p:blipFill>
        <p:spPr>
          <a:xfrm>
            <a:off x="4496105" y="924465"/>
            <a:ext cx="4156326" cy="2493795"/>
          </a:xfrm>
          <a:prstGeom prst="rect">
            <a:avLst/>
          </a:prstGeom>
        </p:spPr>
      </p:pic>
      <p:pic>
        <p:nvPicPr>
          <p:cNvPr id="7" name="Picture 6" descr="cbookOzone.cgi.gif"/>
          <p:cNvPicPr>
            <a:picLocks noChangeAspect="1"/>
          </p:cNvPicPr>
          <p:nvPr/>
        </p:nvPicPr>
        <p:blipFill>
          <a:blip r:embed="rId6" cstate="print"/>
          <a:stretch>
            <a:fillRect/>
          </a:stretch>
        </p:blipFill>
        <p:spPr>
          <a:xfrm>
            <a:off x="245985" y="924465"/>
            <a:ext cx="4156326" cy="249379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772675"/>
          </a:xfrm>
        </p:spPr>
        <p:txBody>
          <a:bodyPr/>
          <a:lstStyle/>
          <a:p>
            <a:r>
              <a:rPr lang="en-US" dirty="0" smtClean="0"/>
              <a:t>Even more problems</a:t>
            </a:r>
            <a:endParaRPr lang="en-US" dirty="0"/>
          </a:p>
        </p:txBody>
      </p:sp>
      <p:pic>
        <p:nvPicPr>
          <p:cNvPr id="3" name="Picture 2" descr="main-greenhouse-gases_e1ca.png"/>
          <p:cNvPicPr>
            <a:picLocks noChangeAspect="1"/>
          </p:cNvPicPr>
          <p:nvPr/>
        </p:nvPicPr>
        <p:blipFill>
          <a:blip r:embed="rId3" cstate="print"/>
          <a:stretch>
            <a:fillRect/>
          </a:stretch>
        </p:blipFill>
        <p:spPr>
          <a:xfrm>
            <a:off x="397775" y="772675"/>
            <a:ext cx="8363991" cy="591812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slides</a:t>
            </a:r>
            <a:endParaRPr lang="en-US" dirty="0"/>
          </a:p>
        </p:txBody>
      </p:sp>
      <p:pic>
        <p:nvPicPr>
          <p:cNvPr id="610306" name="Picture 2"/>
          <p:cNvPicPr>
            <a:picLocks noChangeAspect="1" noChangeArrowheads="1"/>
          </p:cNvPicPr>
          <p:nvPr/>
        </p:nvPicPr>
        <p:blipFill>
          <a:blip r:embed="rId3" cstate="print"/>
          <a:srcRect/>
          <a:stretch>
            <a:fillRect/>
          </a:stretch>
        </p:blipFill>
        <p:spPr bwMode="auto">
          <a:xfrm>
            <a:off x="5255055" y="0"/>
            <a:ext cx="3254805" cy="4339740"/>
          </a:xfrm>
          <a:prstGeom prst="rect">
            <a:avLst/>
          </a:prstGeom>
          <a:noFill/>
          <a:ln w="9525">
            <a:noFill/>
            <a:miter lim="800000"/>
            <a:headEnd/>
            <a:tailEnd/>
          </a:ln>
        </p:spPr>
      </p:pic>
      <p:pic>
        <p:nvPicPr>
          <p:cNvPr id="610307" name="Picture 3"/>
          <p:cNvPicPr>
            <a:picLocks noChangeAspect="1" noChangeArrowheads="1"/>
          </p:cNvPicPr>
          <p:nvPr/>
        </p:nvPicPr>
        <p:blipFill>
          <a:blip r:embed="rId4" cstate="print"/>
          <a:srcRect/>
          <a:stretch>
            <a:fillRect/>
          </a:stretch>
        </p:blipFill>
        <p:spPr bwMode="auto">
          <a:xfrm>
            <a:off x="549565" y="3732580"/>
            <a:ext cx="4022435" cy="2413461"/>
          </a:xfrm>
          <a:prstGeom prst="rect">
            <a:avLst/>
          </a:prstGeom>
          <a:noFill/>
          <a:ln w="9525">
            <a:noFill/>
            <a:miter lim="800000"/>
            <a:headEnd/>
            <a:tailEnd/>
          </a:ln>
        </p:spPr>
      </p:pic>
      <p:pic>
        <p:nvPicPr>
          <p:cNvPr id="610308" name="Picture 4"/>
          <p:cNvPicPr>
            <a:picLocks noChangeAspect="1" noChangeArrowheads="1"/>
          </p:cNvPicPr>
          <p:nvPr/>
        </p:nvPicPr>
        <p:blipFill>
          <a:blip r:embed="rId5" cstate="print"/>
          <a:srcRect/>
          <a:stretch>
            <a:fillRect/>
          </a:stretch>
        </p:blipFill>
        <p:spPr bwMode="auto">
          <a:xfrm>
            <a:off x="853145" y="1531625"/>
            <a:ext cx="3718855" cy="1871824"/>
          </a:xfrm>
          <a:prstGeom prst="rect">
            <a:avLst/>
          </a:prstGeom>
          <a:noFill/>
          <a:ln w="9525">
            <a:noFill/>
            <a:miter lim="800000"/>
            <a:headEnd/>
            <a:tailEnd/>
          </a:ln>
        </p:spPr>
      </p:pic>
      <p:pic>
        <p:nvPicPr>
          <p:cNvPr id="610309" name="Picture 5"/>
          <p:cNvPicPr>
            <a:picLocks noChangeAspect="1" noChangeArrowheads="1"/>
          </p:cNvPicPr>
          <p:nvPr/>
        </p:nvPicPr>
        <p:blipFill>
          <a:blip r:embed="rId6" cstate="print"/>
          <a:srcRect/>
          <a:stretch>
            <a:fillRect/>
          </a:stretch>
        </p:blipFill>
        <p:spPr bwMode="auto">
          <a:xfrm>
            <a:off x="5354122" y="4415634"/>
            <a:ext cx="3789877" cy="2442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tential-climate-change-impacts_035a.png"/>
          <p:cNvPicPr>
            <a:picLocks noChangeAspect="1"/>
          </p:cNvPicPr>
          <p:nvPr/>
        </p:nvPicPr>
        <p:blipFill>
          <a:blip r:embed="rId3" cstate="print"/>
          <a:stretch>
            <a:fillRect/>
          </a:stretch>
        </p:blipFill>
        <p:spPr>
          <a:xfrm>
            <a:off x="713740" y="0"/>
            <a:ext cx="771652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PQuestion"/>
          <p:cNvSpPr>
            <a:spLocks noGrp="1" noChangeArrowheads="1"/>
          </p:cNvSpPr>
          <p:nvPr>
            <p:ph type="title"/>
          </p:nvPr>
        </p:nvSpPr>
        <p:spPr>
          <a:xfrm>
            <a:off x="228600" y="152400"/>
            <a:ext cx="8763000" cy="1143000"/>
          </a:xfrm>
        </p:spPr>
        <p:txBody>
          <a:bodyPr/>
          <a:lstStyle/>
          <a:p>
            <a:pPr eaLnBrk="1" hangingPunct="1"/>
            <a:r>
              <a:rPr lang="en-US" sz="3200" smtClean="0"/>
              <a:t>Which best describes your opinion on global warming?</a:t>
            </a:r>
          </a:p>
        </p:txBody>
      </p:sp>
      <p:grpSp>
        <p:nvGrpSpPr>
          <p:cNvPr id="2" name="Countdown" hidden="1"/>
          <p:cNvGrpSpPr>
            <a:grpSpLocks/>
          </p:cNvGrpSpPr>
          <p:nvPr>
            <p:custDataLst>
              <p:tags r:id="rId2"/>
            </p:custDataLst>
          </p:nvPr>
        </p:nvGrpSpPr>
        <p:grpSpPr bwMode="auto">
          <a:xfrm>
            <a:off x="8178800" y="5216525"/>
            <a:ext cx="838200" cy="1514475"/>
            <a:chOff x="288" y="3216"/>
            <a:chExt cx="528" cy="954"/>
          </a:xfrm>
        </p:grpSpPr>
        <p:sp>
          <p:nvSpPr>
            <p:cNvPr id="581636" name="CDGlassBottom" hidden="1"/>
            <p:cNvSpPr>
              <a:spLocks noChangeArrowheads="1"/>
            </p:cNvSpPr>
            <p:nvPr/>
          </p:nvSpPr>
          <p:spPr bwMode="auto">
            <a:xfrm rot="16200000">
              <a:off x="426" y="3864"/>
              <a:ext cx="240" cy="168"/>
            </a:xfrm>
            <a:prstGeom prst="homePlate">
              <a:avLst>
                <a:gd name="adj" fmla="val 35714"/>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81637" name="CDGlassTop" hidden="1"/>
            <p:cNvSpPr>
              <a:spLocks noChangeArrowheads="1"/>
            </p:cNvSpPr>
            <p:nvPr/>
          </p:nvSpPr>
          <p:spPr bwMode="auto">
            <a:xfrm rot="5400000">
              <a:off x="426" y="3624"/>
              <a:ext cx="240" cy="168"/>
            </a:xfrm>
            <a:prstGeom prst="homePlate">
              <a:avLst>
                <a:gd name="adj" fmla="val 35714"/>
              </a:avLst>
            </a:prstGeom>
            <a:solidFill>
              <a:schemeClr val="accent1">
                <a:alpha val="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8199" name="CDText" hidden="1"/>
            <p:cNvSpPr txBox="1">
              <a:spLocks noChangeArrowheads="1"/>
            </p:cNvSpPr>
            <p:nvPr/>
          </p:nvSpPr>
          <p:spPr bwMode="auto">
            <a:xfrm>
              <a:off x="288" y="3216"/>
              <a:ext cx="528" cy="327"/>
            </a:xfrm>
            <a:prstGeom prst="rect">
              <a:avLst/>
            </a:prstGeom>
            <a:noFill/>
            <a:ln w="9525">
              <a:noFill/>
              <a:miter lim="800000"/>
              <a:headEnd/>
              <a:tailEnd/>
            </a:ln>
          </p:spPr>
          <p:txBody>
            <a:bodyPr/>
            <a:lstStyle/>
            <a:p>
              <a:pPr algn="ctr"/>
              <a:r>
                <a:rPr lang="en-US" sz="2800" b="1">
                  <a:latin typeface="Times New Roman" pitchFamily="18" charset="0"/>
                </a:rPr>
                <a:t>0</a:t>
              </a:r>
            </a:p>
          </p:txBody>
        </p:sp>
        <p:sp>
          <p:nvSpPr>
            <p:cNvPr id="581639" name="CDCapTop" hidden="1"/>
            <p:cNvSpPr>
              <a:spLocks noChangeArrowheads="1"/>
            </p:cNvSpPr>
            <p:nvPr/>
          </p:nvSpPr>
          <p:spPr bwMode="auto">
            <a:xfrm>
              <a:off x="378" y="3486"/>
              <a:ext cx="33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6B19C"/>
                </a:gs>
                <a:gs pos="30000">
                  <a:srgbClr val="D49E6C"/>
                </a:gs>
                <a:gs pos="70000">
                  <a:srgbClr val="A65528"/>
                </a:gs>
                <a:gs pos="100000">
                  <a:srgbClr val="663012"/>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81640" name="CDCapBottom" hidden="1"/>
            <p:cNvSpPr>
              <a:spLocks noChangeArrowheads="1"/>
            </p:cNvSpPr>
            <p:nvPr/>
          </p:nvSpPr>
          <p:spPr bwMode="auto">
            <a:xfrm rot="10800000">
              <a:off x="378" y="4074"/>
              <a:ext cx="33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6B19C"/>
                </a:gs>
                <a:gs pos="30000">
                  <a:srgbClr val="D49E6C"/>
                </a:gs>
                <a:gs pos="70000">
                  <a:srgbClr val="A65528"/>
                </a:gs>
                <a:gs pos="100000">
                  <a:srgbClr val="663012"/>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sp>
        <p:nvSpPr>
          <p:cNvPr id="8196" name="TPAnswers"/>
          <p:cNvSpPr>
            <a:spLocks noGrp="1" noChangeArrowheads="1"/>
          </p:cNvSpPr>
          <p:nvPr>
            <p:ph type="body" idx="1"/>
            <p:custDataLst>
              <p:tags r:id="rId3"/>
            </p:custDataLst>
          </p:nvPr>
        </p:nvSpPr>
        <p:spPr>
          <a:xfrm>
            <a:off x="558800" y="1692275"/>
            <a:ext cx="7620000" cy="1127125"/>
          </a:xfrm>
        </p:spPr>
        <p:txBody>
          <a:bodyPr/>
          <a:lstStyle/>
          <a:p>
            <a:pPr marL="609600" indent="-609600" eaLnBrk="1" hangingPunct="1">
              <a:lnSpc>
                <a:spcPct val="90000"/>
              </a:lnSpc>
              <a:buFont typeface="Wingdings" pitchFamily="2" charset="2"/>
              <a:buAutoNum type="alphaUcPeriod"/>
            </a:pPr>
            <a:r>
              <a:rPr lang="en-US" sz="2400" dirty="0" smtClean="0"/>
              <a:t>This is just political hype.  No action is needed.</a:t>
            </a:r>
          </a:p>
          <a:p>
            <a:pPr marL="609600" indent="-609600" eaLnBrk="1" hangingPunct="1">
              <a:lnSpc>
                <a:spcPct val="90000"/>
              </a:lnSpc>
              <a:buFont typeface="Wingdings" pitchFamily="2" charset="2"/>
              <a:buAutoNum type="alphaUcPeriod"/>
            </a:pPr>
            <a:r>
              <a:rPr lang="en-US" sz="2400" dirty="0" smtClean="0"/>
              <a:t>We should wait until the models are better before we do anything.</a:t>
            </a:r>
          </a:p>
          <a:p>
            <a:pPr marL="609600" indent="-609600" eaLnBrk="1" hangingPunct="1">
              <a:lnSpc>
                <a:spcPct val="90000"/>
              </a:lnSpc>
              <a:buFont typeface="Wingdings" pitchFamily="2" charset="2"/>
              <a:buAutoNum type="alphaUcPeriod"/>
            </a:pPr>
            <a:r>
              <a:rPr lang="en-US" sz="2400" dirty="0" smtClean="0"/>
              <a:t>I’d like beachfront property in Utah.  Do nothing and party on!</a:t>
            </a:r>
          </a:p>
          <a:p>
            <a:pPr marL="609600" indent="-609600" eaLnBrk="1" hangingPunct="1">
              <a:lnSpc>
                <a:spcPct val="90000"/>
              </a:lnSpc>
              <a:buFont typeface="Wingdings" pitchFamily="2" charset="2"/>
              <a:buAutoNum type="alphaUcPeriod"/>
            </a:pPr>
            <a:r>
              <a:rPr lang="en-US" sz="2400" dirty="0" smtClean="0"/>
              <a:t>We should invest the $billions needed to find ways to reduce greenhouse gas emissions.</a:t>
            </a:r>
          </a:p>
          <a:p>
            <a:pPr marL="609600" indent="-609600" eaLnBrk="1" hangingPunct="1">
              <a:lnSpc>
                <a:spcPct val="90000"/>
              </a:lnSpc>
              <a:buFont typeface="Wingdings" pitchFamily="2" charset="2"/>
              <a:buAutoNum type="alphaUcPeriod"/>
            </a:pPr>
            <a:r>
              <a:rPr lang="en-US" sz="2400" dirty="0" smtClean="0"/>
              <a:t>We are already in danger.  We should immediately stop driving cars!</a:t>
            </a:r>
          </a:p>
        </p:txBody>
      </p:sp>
    </p:spTree>
    <p:custDataLst>
      <p:tags r:id="rId1"/>
    </p:custData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836685"/>
          </a:xfrm>
        </p:spPr>
        <p:txBody>
          <a:bodyPr/>
          <a:lstStyle/>
          <a:p>
            <a:r>
              <a:rPr lang="en-US" dirty="0" smtClean="0"/>
              <a:t>Natural causes(a.k.a. </a:t>
            </a:r>
            <a:r>
              <a:rPr lang="en-US" dirty="0" err="1" smtClean="0"/>
              <a:t>forcings</a:t>
            </a:r>
            <a:r>
              <a:rPr lang="en-US" dirty="0" smtClean="0"/>
              <a:t>, drivers)</a:t>
            </a:r>
            <a:endParaRPr lang="en-US" dirty="0"/>
          </a:p>
        </p:txBody>
      </p:sp>
      <p:sp>
        <p:nvSpPr>
          <p:cNvPr id="4" name="TextBox 3"/>
          <p:cNvSpPr txBox="1"/>
          <p:nvPr/>
        </p:nvSpPr>
        <p:spPr>
          <a:xfrm>
            <a:off x="654724" y="1116727"/>
            <a:ext cx="8180194" cy="2308324"/>
          </a:xfrm>
          <a:prstGeom prst="rect">
            <a:avLst/>
          </a:prstGeom>
          <a:noFill/>
        </p:spPr>
        <p:txBody>
          <a:bodyPr wrap="square" rtlCol="0">
            <a:spAutoFit/>
          </a:bodyPr>
          <a:lstStyle/>
          <a:p>
            <a:pPr marL="228600" indent="-228600" algn="l"/>
            <a:r>
              <a:rPr lang="en-US" sz="2400" dirty="0" smtClean="0">
                <a:latin typeface="Calisto MT" pitchFamily="18" charset="0"/>
              </a:rPr>
              <a:t>Known drivers of past climate change include</a:t>
            </a:r>
            <a:r>
              <a:rPr lang="en-US" sz="2400" b="0" dirty="0" smtClean="0">
                <a:latin typeface="Calisto MT" pitchFamily="18" charset="0"/>
              </a:rPr>
              <a:t>:</a:t>
            </a:r>
          </a:p>
          <a:p>
            <a:pPr marL="228600" indent="-228600" algn="l">
              <a:buFont typeface="+mj-lt"/>
              <a:buAutoNum type="arabicPeriod"/>
            </a:pPr>
            <a:r>
              <a:rPr lang="en-US" sz="2400" b="0" dirty="0" smtClean="0">
                <a:latin typeface="Calisto MT" pitchFamily="18" charset="0"/>
              </a:rPr>
              <a:t>Changes in the Earth's orbit</a:t>
            </a:r>
          </a:p>
          <a:p>
            <a:pPr marL="228600" indent="-228600" algn="l">
              <a:buFont typeface="+mj-lt"/>
              <a:buAutoNum type="arabicPeriod"/>
            </a:pPr>
            <a:r>
              <a:rPr lang="en-US" sz="2400" b="0" dirty="0" smtClean="0">
                <a:latin typeface="Calisto MT" pitchFamily="18" charset="0"/>
              </a:rPr>
              <a:t>Changes in the sun's intensity</a:t>
            </a:r>
          </a:p>
          <a:p>
            <a:pPr marL="228600" indent="-228600" algn="l">
              <a:buFont typeface="+mj-lt"/>
              <a:buAutoNum type="arabicPeriod"/>
            </a:pPr>
            <a:r>
              <a:rPr lang="en-US" sz="2400" b="0" dirty="0" smtClean="0">
                <a:latin typeface="Calisto MT" pitchFamily="18" charset="0"/>
              </a:rPr>
              <a:t>Volcanic eruptions</a:t>
            </a:r>
          </a:p>
          <a:p>
            <a:pPr marL="685800" lvl="1" indent="-228600" algn="l">
              <a:buFont typeface="+mj-lt"/>
              <a:buAutoNum type="arabicPeriod"/>
            </a:pPr>
            <a:r>
              <a:rPr lang="en-US" sz="2400" b="0" dirty="0" smtClean="0">
                <a:latin typeface="Calisto MT" pitchFamily="18" charset="0"/>
              </a:rPr>
              <a:t>Aerosol emissions</a:t>
            </a:r>
          </a:p>
          <a:p>
            <a:pPr marL="685800" lvl="1" indent="-228600" algn="l">
              <a:buFont typeface="+mj-lt"/>
              <a:buAutoNum type="arabicPeriod"/>
            </a:pPr>
            <a:r>
              <a:rPr lang="en-US" sz="2400" b="0" dirty="0" smtClean="0">
                <a:latin typeface="Calisto MT" pitchFamily="18" charset="0"/>
              </a:rPr>
              <a:t>Carbon dioxide emissions</a:t>
            </a:r>
            <a:endParaRPr lang="en-US" sz="2400" b="0" dirty="0">
              <a:latin typeface="Calisto MT" pitchFamily="18" charset="0"/>
            </a:endParaRPr>
          </a:p>
        </p:txBody>
      </p:sp>
      <p:sp>
        <p:nvSpPr>
          <p:cNvPr id="5" name="TextBox 4"/>
          <p:cNvSpPr txBox="1"/>
          <p:nvPr/>
        </p:nvSpPr>
        <p:spPr>
          <a:xfrm>
            <a:off x="625460" y="3504895"/>
            <a:ext cx="8122587" cy="2308324"/>
          </a:xfrm>
          <a:prstGeom prst="rect">
            <a:avLst/>
          </a:prstGeom>
          <a:noFill/>
        </p:spPr>
        <p:txBody>
          <a:bodyPr wrap="square" rtlCol="0">
            <a:spAutoFit/>
          </a:bodyPr>
          <a:lstStyle/>
          <a:p>
            <a:pPr algn="l"/>
            <a:r>
              <a:rPr lang="en-US" sz="2400" dirty="0" smtClean="0">
                <a:latin typeface="Calisto MT" pitchFamily="18" charset="0"/>
              </a:rPr>
              <a:t>These climate change drivers trigger other drivers:</a:t>
            </a:r>
          </a:p>
          <a:p>
            <a:pPr marL="342900" indent="-342900" algn="l">
              <a:buFont typeface="+mj-lt"/>
              <a:buAutoNum type="arabicPeriod"/>
            </a:pPr>
            <a:r>
              <a:rPr lang="en-US" sz="2400" b="0" dirty="0" smtClean="0">
                <a:latin typeface="Calisto MT" pitchFamily="18" charset="0"/>
              </a:rPr>
              <a:t>Changes in greenhouse gas concentrations – heat the ocean/release CO</a:t>
            </a:r>
            <a:r>
              <a:rPr lang="en-US" sz="2400" b="0" baseline="-25000" dirty="0" smtClean="0">
                <a:latin typeface="Calisto MT" pitchFamily="18" charset="0"/>
              </a:rPr>
              <a:t>2</a:t>
            </a:r>
            <a:endParaRPr lang="en-US" sz="2400" b="0" dirty="0" smtClean="0">
              <a:latin typeface="Calisto MT" pitchFamily="18" charset="0"/>
            </a:endParaRPr>
          </a:p>
          <a:p>
            <a:pPr marL="342900" indent="-342900" algn="l">
              <a:buFont typeface="+mj-lt"/>
              <a:buAutoNum type="arabicPeriod"/>
            </a:pPr>
            <a:r>
              <a:rPr lang="en-US" sz="2400" b="0" dirty="0" smtClean="0">
                <a:latin typeface="Calisto MT" pitchFamily="18" charset="0"/>
              </a:rPr>
              <a:t>Changes in ocean currents – large unexpected regional climate changes</a:t>
            </a:r>
          </a:p>
          <a:p>
            <a:pPr algn="l"/>
            <a:endParaRPr lang="en-US" sz="2400" b="0" dirty="0">
              <a:latin typeface="Calisto MT" pitchFamily="18" charset="0"/>
            </a:endParaRPr>
          </a:p>
        </p:txBody>
      </p:sp>
      <p:sp>
        <p:nvSpPr>
          <p:cNvPr id="6" name="TextBox 5"/>
          <p:cNvSpPr txBox="1"/>
          <p:nvPr/>
        </p:nvSpPr>
        <p:spPr>
          <a:xfrm>
            <a:off x="885152" y="6347215"/>
            <a:ext cx="7200875" cy="307777"/>
          </a:xfrm>
          <a:prstGeom prst="rect">
            <a:avLst/>
          </a:prstGeom>
          <a:noFill/>
        </p:spPr>
        <p:txBody>
          <a:bodyPr wrap="square" rtlCol="0">
            <a:spAutoFit/>
          </a:bodyPr>
          <a:lstStyle/>
          <a:p>
            <a:r>
              <a:rPr lang="en-US" sz="1400" b="0" dirty="0" smtClean="0">
                <a:latin typeface="Calisto MT" pitchFamily="18" charset="0"/>
              </a:rPr>
              <a:t>http://epa.gov/climatechange/science/pastcc.html#ref</a:t>
            </a:r>
            <a:endParaRPr lang="en-US" sz="1400" b="0" dirty="0">
              <a:latin typeface="Calisto M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8654" y="87794"/>
            <a:ext cx="8991600" cy="663863"/>
          </a:xfrm>
        </p:spPr>
        <p:txBody>
          <a:bodyPr/>
          <a:lstStyle/>
          <a:p>
            <a:pPr eaLnBrk="1" hangingPunct="1"/>
            <a:r>
              <a:rPr lang="en-US" sz="3200" dirty="0" smtClean="0"/>
              <a:t>Natural driver - </a:t>
            </a:r>
            <a:r>
              <a:rPr lang="en-US" sz="2400" dirty="0" smtClean="0">
                <a:latin typeface="Calisto MT" pitchFamily="18" charset="0"/>
              </a:rPr>
              <a:t>Changes in the Earth's orbit</a:t>
            </a:r>
            <a:endParaRPr lang="en-US" sz="2400" dirty="0" smtClean="0"/>
          </a:p>
        </p:txBody>
      </p:sp>
      <p:sp>
        <p:nvSpPr>
          <p:cNvPr id="8195" name="Rectangle 3"/>
          <p:cNvSpPr>
            <a:spLocks noGrp="1" noChangeArrowheads="1"/>
          </p:cNvSpPr>
          <p:nvPr>
            <p:ph type="body" idx="1"/>
          </p:nvPr>
        </p:nvSpPr>
        <p:spPr>
          <a:xfrm>
            <a:off x="381000" y="838200"/>
            <a:ext cx="4800600" cy="2438400"/>
          </a:xfrm>
        </p:spPr>
        <p:txBody>
          <a:bodyPr>
            <a:normAutofit/>
          </a:bodyPr>
          <a:lstStyle/>
          <a:p>
            <a:pPr eaLnBrk="1" hangingPunct="1">
              <a:defRPr/>
            </a:pPr>
            <a:r>
              <a:rPr lang="en-US" sz="2800" dirty="0" err="1" smtClean="0"/>
              <a:t>Milankovitch</a:t>
            </a:r>
            <a:r>
              <a:rPr lang="en-US" sz="2800" dirty="0" smtClean="0"/>
              <a:t> Cycles</a:t>
            </a:r>
          </a:p>
          <a:p>
            <a:pPr lvl="1" eaLnBrk="1" hangingPunct="1">
              <a:defRPr/>
            </a:pPr>
            <a:r>
              <a:rPr lang="en-US" sz="2000" b="1" dirty="0" smtClean="0"/>
              <a:t>Eccentricity</a:t>
            </a:r>
            <a:r>
              <a:rPr lang="en-US" sz="2000" dirty="0" smtClean="0"/>
              <a:t> (100,000 yr cycle)</a:t>
            </a:r>
            <a:r>
              <a:rPr lang="en-US" sz="1800" dirty="0" smtClean="0"/>
              <a:t> (.005 to 0.058)</a:t>
            </a:r>
            <a:r>
              <a:rPr lang="en-US" sz="2000" dirty="0" smtClean="0"/>
              <a:t> currently .017</a:t>
            </a:r>
          </a:p>
          <a:p>
            <a:pPr lvl="1" eaLnBrk="1" hangingPunct="1">
              <a:defRPr/>
            </a:pPr>
            <a:r>
              <a:rPr lang="en-US" sz="2000" b="1" dirty="0" smtClean="0"/>
              <a:t>Tilt</a:t>
            </a:r>
            <a:r>
              <a:rPr lang="en-US" sz="2000" dirty="0" smtClean="0"/>
              <a:t>(41,000 yr cycle)</a:t>
            </a:r>
            <a:r>
              <a:rPr lang="en-US" sz="1800" dirty="0" smtClean="0"/>
              <a:t> (22.1 and 24.5) currently 23.44 and decreasing</a:t>
            </a:r>
            <a:endParaRPr lang="en-US" sz="2000" dirty="0" smtClean="0"/>
          </a:p>
          <a:p>
            <a:pPr lvl="1" eaLnBrk="1" hangingPunct="1">
              <a:defRPr/>
            </a:pPr>
            <a:r>
              <a:rPr lang="en-US" sz="2000" b="1" dirty="0" smtClean="0"/>
              <a:t>Precession</a:t>
            </a:r>
            <a:r>
              <a:rPr lang="en-US" sz="2000" dirty="0" smtClean="0"/>
              <a:t>(23,000 yr cycle)</a:t>
            </a:r>
          </a:p>
        </p:txBody>
      </p:sp>
      <p:pic>
        <p:nvPicPr>
          <p:cNvPr id="10244" name="Picture 4" descr="C:\Users\mw22.PHYSICS\Documents\Courses\PS100\PS100-IMAGES\Fig31_21Precission copy.jpg"/>
          <p:cNvPicPr>
            <a:picLocks noChangeAspect="1" noChangeArrowheads="1"/>
          </p:cNvPicPr>
          <p:nvPr/>
        </p:nvPicPr>
        <p:blipFill>
          <a:blip r:embed="rId4" cstate="print"/>
          <a:srcRect/>
          <a:stretch>
            <a:fillRect/>
          </a:stretch>
        </p:blipFill>
        <p:spPr bwMode="auto">
          <a:xfrm>
            <a:off x="5410200" y="4443413"/>
            <a:ext cx="3227388" cy="2414587"/>
          </a:xfrm>
          <a:prstGeom prst="rect">
            <a:avLst/>
          </a:prstGeom>
          <a:noFill/>
          <a:ln w="9525">
            <a:noFill/>
            <a:miter lim="800000"/>
            <a:headEnd/>
            <a:tailEnd/>
          </a:ln>
        </p:spPr>
      </p:pic>
      <p:pic>
        <p:nvPicPr>
          <p:cNvPr id="10245" name="Picture 5" descr="C:\Users\mw22.PHYSICS\Documents\Courses\PS100\PS100-IMAGES\Fig31_19elliptical copy.jpg"/>
          <p:cNvPicPr>
            <a:picLocks noChangeAspect="1" noChangeArrowheads="1"/>
          </p:cNvPicPr>
          <p:nvPr/>
        </p:nvPicPr>
        <p:blipFill>
          <a:blip r:embed="rId5" cstate="print"/>
          <a:srcRect/>
          <a:stretch>
            <a:fillRect/>
          </a:stretch>
        </p:blipFill>
        <p:spPr bwMode="auto">
          <a:xfrm>
            <a:off x="5562600" y="1219200"/>
            <a:ext cx="2819400" cy="1131888"/>
          </a:xfrm>
          <a:prstGeom prst="rect">
            <a:avLst/>
          </a:prstGeom>
          <a:noFill/>
          <a:ln w="9525">
            <a:noFill/>
            <a:miter lim="800000"/>
            <a:headEnd/>
            <a:tailEnd/>
          </a:ln>
        </p:spPr>
      </p:pic>
      <p:pic>
        <p:nvPicPr>
          <p:cNvPr id="10246" name="Picture 6" descr="C:\Users\mw22.PHYSICS\Documents\Courses\PS100\PS100-IMAGES\Fig31_20axial copy.jpg"/>
          <p:cNvPicPr>
            <a:picLocks noChangeAspect="1" noChangeArrowheads="1"/>
          </p:cNvPicPr>
          <p:nvPr/>
        </p:nvPicPr>
        <p:blipFill>
          <a:blip r:embed="rId6" cstate="print"/>
          <a:srcRect/>
          <a:stretch>
            <a:fillRect/>
          </a:stretch>
        </p:blipFill>
        <p:spPr bwMode="auto">
          <a:xfrm>
            <a:off x="4876800" y="2930525"/>
            <a:ext cx="3906838" cy="1149350"/>
          </a:xfrm>
          <a:prstGeom prst="rect">
            <a:avLst/>
          </a:prstGeom>
          <a:noFill/>
          <a:ln w="9525">
            <a:noFill/>
            <a:miter lim="800000"/>
            <a:headEnd/>
            <a:tailEnd/>
          </a:ln>
        </p:spPr>
      </p:pic>
      <p:pic>
        <p:nvPicPr>
          <p:cNvPr id="7" name="Picture 10"/>
          <p:cNvPicPr>
            <a:picLocks noChangeAspect="1" noChangeArrowheads="1"/>
          </p:cNvPicPr>
          <p:nvPr/>
        </p:nvPicPr>
        <p:blipFill>
          <a:blip r:embed="rId7" cstate="print"/>
          <a:srcRect/>
          <a:stretch>
            <a:fillRect/>
          </a:stretch>
        </p:blipFill>
        <p:spPr bwMode="auto">
          <a:xfrm>
            <a:off x="897834" y="3385931"/>
            <a:ext cx="3721100" cy="2832100"/>
          </a:xfrm>
          <a:prstGeom prst="rect">
            <a:avLst/>
          </a:prstGeom>
          <a:noFill/>
          <a:ln w="9525">
            <a:noFill/>
            <a:miter lim="800000"/>
            <a:headEnd/>
            <a:tailEnd/>
          </a:ln>
        </p:spPr>
      </p:pic>
      <p:pic>
        <p:nvPicPr>
          <p:cNvPr id="276481" name="Picture 1"/>
          <p:cNvPicPr>
            <a:picLocks noChangeAspect="1" noChangeArrowheads="1"/>
          </p:cNvPicPr>
          <p:nvPr/>
        </p:nvPicPr>
        <p:blipFill>
          <a:blip r:embed="rId8" cstate="print"/>
          <a:srcRect/>
          <a:stretch>
            <a:fillRect/>
          </a:stretch>
        </p:blipFill>
        <p:spPr bwMode="auto">
          <a:xfrm>
            <a:off x="397775" y="3201315"/>
            <a:ext cx="4250120" cy="3220863"/>
          </a:xfrm>
          <a:prstGeom prst="rect">
            <a:avLst/>
          </a:prstGeom>
          <a:noFill/>
          <a:ln w="9525">
            <a:noFill/>
            <a:miter lim="800000"/>
            <a:headEnd/>
            <a:tailEnd/>
          </a:ln>
        </p:spPr>
      </p:pic>
      <p:sp>
        <p:nvSpPr>
          <p:cNvPr id="9" name="TextBox 8"/>
          <p:cNvSpPr txBox="1"/>
          <p:nvPr/>
        </p:nvSpPr>
        <p:spPr>
          <a:xfrm>
            <a:off x="245985" y="6464800"/>
            <a:ext cx="3946540" cy="276999"/>
          </a:xfrm>
          <a:prstGeom prst="rect">
            <a:avLst/>
          </a:prstGeom>
          <a:noFill/>
        </p:spPr>
        <p:txBody>
          <a:bodyPr wrap="square" rtlCol="0">
            <a:spAutoFit/>
          </a:bodyPr>
          <a:lstStyle/>
          <a:p>
            <a:r>
              <a:rPr lang="en-US" sz="1200" b="0" dirty="0" smtClean="0">
                <a:latin typeface="Calisto MT" pitchFamily="18" charset="0"/>
              </a:rPr>
              <a:t>http://www.eoearth.org/article/Milankovitch_cycles</a:t>
            </a:r>
            <a:endParaRPr lang="en-US" sz="1200" b="0" dirty="0">
              <a:latin typeface="Calisto MT"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56725" y="1076255"/>
            <a:ext cx="6754655" cy="369332"/>
          </a:xfrm>
          <a:prstGeom prst="rect">
            <a:avLst/>
          </a:prstGeom>
          <a:noFill/>
        </p:spPr>
        <p:txBody>
          <a:bodyPr wrap="square" rtlCol="0">
            <a:spAutoFit/>
          </a:bodyPr>
          <a:lstStyle/>
          <a:p>
            <a:pPr algn="just"/>
            <a:r>
              <a:rPr lang="en-US" b="0" dirty="0" smtClean="0">
                <a:latin typeface="Calisto MT" pitchFamily="18" charset="0"/>
              </a:rPr>
              <a:t>The intensity of the Sun varies along with the 11-year sunspot cycle. </a:t>
            </a:r>
            <a:endParaRPr lang="en-US" b="0" dirty="0">
              <a:latin typeface="Calisto MT" pitchFamily="18" charset="0"/>
            </a:endParaRPr>
          </a:p>
        </p:txBody>
      </p:sp>
      <p:sp>
        <p:nvSpPr>
          <p:cNvPr id="8" name="TextBox 7"/>
          <p:cNvSpPr txBox="1"/>
          <p:nvPr/>
        </p:nvSpPr>
        <p:spPr>
          <a:xfrm>
            <a:off x="1232620" y="5246283"/>
            <a:ext cx="3562450" cy="307777"/>
          </a:xfrm>
          <a:prstGeom prst="rect">
            <a:avLst/>
          </a:prstGeom>
          <a:noFill/>
        </p:spPr>
        <p:txBody>
          <a:bodyPr wrap="none" rtlCol="0">
            <a:spAutoFit/>
          </a:bodyPr>
          <a:lstStyle/>
          <a:p>
            <a:r>
              <a:rPr lang="en-US" sz="1400" b="0" dirty="0" smtClean="0">
                <a:latin typeface="Calisto MT" pitchFamily="18" charset="0"/>
              </a:rPr>
              <a:t>http://glory.gsfc.nasa.gov/overview-tsi.html</a:t>
            </a:r>
            <a:endParaRPr lang="en-US" sz="1400" b="0" dirty="0">
              <a:latin typeface="Calisto MT" pitchFamily="18" charset="0"/>
            </a:endParaRPr>
          </a:p>
        </p:txBody>
      </p:sp>
      <p:sp>
        <p:nvSpPr>
          <p:cNvPr id="10" name="Rectangle 2"/>
          <p:cNvSpPr txBox="1">
            <a:spLocks noChangeArrowheads="1"/>
          </p:cNvSpPr>
          <p:nvPr/>
        </p:nvSpPr>
        <p:spPr bwMode="auto">
          <a:xfrm>
            <a:off x="78654" y="87794"/>
            <a:ext cx="8991600" cy="663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r>
              <a:rPr kumimoji="0" lang="en-US" sz="3200" b="0" i="0" u="none" strike="noStrike" kern="0" cap="none" spc="0" normalizeH="0" baseline="0" noProof="0" dirty="0" smtClean="0">
                <a:ln>
                  <a:noFill/>
                </a:ln>
                <a:solidFill>
                  <a:srgbClr val="0000CC"/>
                </a:solidFill>
                <a:effectLst/>
                <a:uLnTx/>
                <a:uFillTx/>
                <a:latin typeface="+mj-lt"/>
                <a:ea typeface="+mj-ea"/>
                <a:cs typeface="+mj-cs"/>
              </a:rPr>
              <a:t>Natural driver - </a:t>
            </a:r>
            <a:r>
              <a:rPr lang="en-US" sz="2400" b="0" dirty="0" smtClean="0">
                <a:latin typeface="Calisto MT" pitchFamily="18" charset="0"/>
              </a:rPr>
              <a:t>Changes in the sun's intensity</a:t>
            </a:r>
          </a:p>
        </p:txBody>
      </p:sp>
      <p:pic>
        <p:nvPicPr>
          <p:cNvPr id="599044" name="Picture 4"/>
          <p:cNvPicPr>
            <a:picLocks noChangeAspect="1" noChangeArrowheads="1"/>
          </p:cNvPicPr>
          <p:nvPr/>
        </p:nvPicPr>
        <p:blipFill>
          <a:blip r:embed="rId3" cstate="print"/>
          <a:srcRect/>
          <a:stretch>
            <a:fillRect/>
          </a:stretch>
        </p:blipFill>
        <p:spPr bwMode="auto">
          <a:xfrm>
            <a:off x="5786320" y="2134588"/>
            <a:ext cx="3187590" cy="2422568"/>
          </a:xfrm>
          <a:prstGeom prst="rect">
            <a:avLst/>
          </a:prstGeom>
          <a:noFill/>
          <a:ln w="9525">
            <a:noFill/>
            <a:miter lim="800000"/>
            <a:headEnd/>
            <a:tailEnd/>
          </a:ln>
        </p:spPr>
      </p:pic>
      <p:sp>
        <p:nvSpPr>
          <p:cNvPr id="12" name="TextBox 11"/>
          <p:cNvSpPr txBox="1"/>
          <p:nvPr/>
        </p:nvSpPr>
        <p:spPr>
          <a:xfrm>
            <a:off x="6516010" y="4563228"/>
            <a:ext cx="1774845" cy="400110"/>
          </a:xfrm>
          <a:prstGeom prst="rect">
            <a:avLst/>
          </a:prstGeom>
          <a:noFill/>
        </p:spPr>
        <p:txBody>
          <a:bodyPr wrap="none" rtlCol="0">
            <a:spAutoFit/>
          </a:bodyPr>
          <a:lstStyle/>
          <a:p>
            <a:r>
              <a:rPr lang="en-US" sz="1000" b="0" dirty="0" smtClean="0">
                <a:latin typeface="Calisto MT" pitchFamily="18" charset="0"/>
              </a:rPr>
              <a:t>NASA/GSFC/Steele Hill</a:t>
            </a:r>
          </a:p>
          <a:p>
            <a:r>
              <a:rPr lang="en-US" sz="1000" b="0" dirty="0" smtClean="0">
                <a:latin typeface="Calisto MT" pitchFamily="18" charset="0"/>
              </a:rPr>
              <a:t>Goddard Space Flight Center</a:t>
            </a:r>
          </a:p>
        </p:txBody>
      </p:sp>
      <p:pic>
        <p:nvPicPr>
          <p:cNvPr id="60418" name="Picture 2"/>
          <p:cNvPicPr>
            <a:picLocks noChangeAspect="1" noChangeArrowheads="1"/>
          </p:cNvPicPr>
          <p:nvPr/>
        </p:nvPicPr>
        <p:blipFill>
          <a:blip r:embed="rId4" cstate="print"/>
          <a:srcRect/>
          <a:stretch>
            <a:fillRect/>
          </a:stretch>
        </p:blipFill>
        <p:spPr bwMode="auto">
          <a:xfrm>
            <a:off x="0" y="1982798"/>
            <a:ext cx="5692125" cy="3252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3" cstate="print"/>
          <a:srcRect/>
          <a:stretch>
            <a:fillRect/>
          </a:stretch>
        </p:blipFill>
        <p:spPr bwMode="auto">
          <a:xfrm>
            <a:off x="136262" y="721471"/>
            <a:ext cx="4032490" cy="3024367"/>
          </a:xfrm>
          <a:prstGeom prst="rect">
            <a:avLst/>
          </a:prstGeom>
          <a:noFill/>
          <a:ln w="9525">
            <a:noFill/>
            <a:miter lim="800000"/>
            <a:headEnd/>
            <a:tailEnd/>
          </a:ln>
        </p:spPr>
      </p:pic>
      <p:pic>
        <p:nvPicPr>
          <p:cNvPr id="600067" name="Picture 3"/>
          <p:cNvPicPr>
            <a:picLocks noChangeAspect="1" noChangeArrowheads="1"/>
          </p:cNvPicPr>
          <p:nvPr/>
        </p:nvPicPr>
        <p:blipFill>
          <a:blip r:embed="rId4" cstate="print"/>
          <a:srcRect/>
          <a:stretch>
            <a:fillRect/>
          </a:stretch>
        </p:blipFill>
        <p:spPr bwMode="auto">
          <a:xfrm>
            <a:off x="136261" y="3774643"/>
            <a:ext cx="4032490" cy="3024368"/>
          </a:xfrm>
          <a:prstGeom prst="rect">
            <a:avLst/>
          </a:prstGeom>
          <a:noFill/>
          <a:ln w="9525">
            <a:noFill/>
            <a:miter lim="800000"/>
            <a:headEnd/>
            <a:tailEnd/>
          </a:ln>
        </p:spPr>
      </p:pic>
      <p:sp>
        <p:nvSpPr>
          <p:cNvPr id="6" name="TextBox 5"/>
          <p:cNvSpPr txBox="1"/>
          <p:nvPr/>
        </p:nvSpPr>
        <p:spPr>
          <a:xfrm>
            <a:off x="4226357" y="3774642"/>
            <a:ext cx="4666167" cy="1754326"/>
          </a:xfrm>
          <a:prstGeom prst="rect">
            <a:avLst/>
          </a:prstGeom>
          <a:noFill/>
        </p:spPr>
        <p:txBody>
          <a:bodyPr wrap="square" rtlCol="0">
            <a:spAutoFit/>
          </a:bodyPr>
          <a:lstStyle/>
          <a:p>
            <a:pPr algn="just"/>
            <a:r>
              <a:rPr lang="en-US" sz="1200" b="0" dirty="0" smtClean="0">
                <a:latin typeface="Calisto MT" pitchFamily="18" charset="0"/>
              </a:rPr>
              <a:t>Left: </a:t>
            </a:r>
            <a:r>
              <a:rPr lang="en-US" sz="1200" dirty="0" smtClean="0">
                <a:latin typeface="Calisto MT" pitchFamily="18" charset="0"/>
              </a:rPr>
              <a:t>Mount Etna, Italy</a:t>
            </a:r>
          </a:p>
          <a:p>
            <a:pPr algn="just"/>
            <a:r>
              <a:rPr lang="en-US" sz="1200" b="0" dirty="0" smtClean="0">
                <a:latin typeface="Calisto MT" pitchFamily="18" charset="0"/>
              </a:rPr>
              <a:t>Photograph by </a:t>
            </a:r>
            <a:r>
              <a:rPr lang="en-US" sz="1200" b="0" dirty="0" err="1" smtClean="0">
                <a:latin typeface="Calisto MT" pitchFamily="18" charset="0"/>
              </a:rPr>
              <a:t>Carsten</a:t>
            </a:r>
            <a:r>
              <a:rPr lang="en-US" sz="1200" b="0" dirty="0" smtClean="0">
                <a:latin typeface="Calisto MT" pitchFamily="18" charset="0"/>
              </a:rPr>
              <a:t> Peter, National Geographic</a:t>
            </a:r>
          </a:p>
          <a:p>
            <a:pPr algn="just"/>
            <a:endParaRPr lang="en-US" sz="1200" b="0" dirty="0" smtClean="0">
              <a:latin typeface="Calisto MT" pitchFamily="18" charset="0"/>
            </a:endParaRPr>
          </a:p>
          <a:p>
            <a:pPr algn="just"/>
            <a:r>
              <a:rPr lang="en-US" sz="1200" b="0" dirty="0" smtClean="0">
                <a:latin typeface="Calisto MT" pitchFamily="18" charset="0"/>
              </a:rPr>
              <a:t>Perched above the lighted city of Catania, Italy, Mount Etna hurls a fountain of fire skyward as rivers of lava spill down its flanks. In spite of its dazzling displays, Mount Etna is a relatively safe volcano with rare, compact eruptions and slow-flowing lava that gives people a chance to escape.</a:t>
            </a:r>
          </a:p>
          <a:p>
            <a:pPr algn="just"/>
            <a:endParaRPr lang="en-US" sz="1200" b="0" dirty="0">
              <a:latin typeface="Calisto MT" pitchFamily="18" charset="0"/>
            </a:endParaRPr>
          </a:p>
        </p:txBody>
      </p:sp>
      <p:sp>
        <p:nvSpPr>
          <p:cNvPr id="7" name="TextBox 6"/>
          <p:cNvSpPr txBox="1"/>
          <p:nvPr/>
        </p:nvSpPr>
        <p:spPr>
          <a:xfrm>
            <a:off x="4226358" y="6366957"/>
            <a:ext cx="4785284" cy="246221"/>
          </a:xfrm>
          <a:prstGeom prst="rect">
            <a:avLst/>
          </a:prstGeom>
          <a:noFill/>
        </p:spPr>
        <p:txBody>
          <a:bodyPr wrap="none" rtlCol="0">
            <a:spAutoFit/>
          </a:bodyPr>
          <a:lstStyle/>
          <a:p>
            <a:r>
              <a:rPr lang="en-US" sz="1000" b="0" dirty="0" smtClean="0">
                <a:latin typeface="Calisto MT" pitchFamily="18" charset="0"/>
              </a:rPr>
              <a:t>http://environment.nationalgeographic.com/environment/photos/volcano-general/</a:t>
            </a:r>
            <a:endParaRPr lang="en-US" sz="1000" b="0" dirty="0">
              <a:latin typeface="Calisto MT" pitchFamily="18" charset="0"/>
            </a:endParaRPr>
          </a:p>
        </p:txBody>
      </p:sp>
      <p:sp>
        <p:nvSpPr>
          <p:cNvPr id="9" name="TextBox 8"/>
          <p:cNvSpPr txBox="1"/>
          <p:nvPr/>
        </p:nvSpPr>
        <p:spPr>
          <a:xfrm>
            <a:off x="4226358" y="721472"/>
            <a:ext cx="4550953" cy="1569660"/>
          </a:xfrm>
          <a:prstGeom prst="rect">
            <a:avLst/>
          </a:prstGeom>
          <a:noFill/>
        </p:spPr>
        <p:txBody>
          <a:bodyPr wrap="square" rtlCol="0">
            <a:spAutoFit/>
          </a:bodyPr>
          <a:lstStyle/>
          <a:p>
            <a:pPr algn="just"/>
            <a:r>
              <a:rPr lang="en-US" sz="1200" b="0" dirty="0" smtClean="0">
                <a:latin typeface="Calisto MT" pitchFamily="18" charset="0"/>
              </a:rPr>
              <a:t>Left: </a:t>
            </a:r>
            <a:r>
              <a:rPr lang="en-US" sz="1200" dirty="0" smtClean="0">
                <a:latin typeface="Calisto MT" pitchFamily="18" charset="0"/>
              </a:rPr>
              <a:t>Lava Flowing Into the Pacific</a:t>
            </a:r>
          </a:p>
          <a:p>
            <a:pPr algn="just"/>
            <a:r>
              <a:rPr lang="en-US" sz="1200" b="0" dirty="0" smtClean="0">
                <a:latin typeface="Calisto MT" pitchFamily="18" charset="0"/>
              </a:rPr>
              <a:t>Photograph by Stephen Alvarez, National Geographic</a:t>
            </a:r>
          </a:p>
          <a:p>
            <a:pPr algn="just"/>
            <a:endParaRPr lang="en-US" sz="1200" b="0" dirty="0" smtClean="0">
              <a:latin typeface="Calisto MT" pitchFamily="18" charset="0"/>
            </a:endParaRPr>
          </a:p>
          <a:p>
            <a:pPr algn="just"/>
            <a:r>
              <a:rPr lang="en-US" sz="1200" b="0" dirty="0" smtClean="0">
                <a:latin typeface="Calisto MT" pitchFamily="18" charset="0"/>
              </a:rPr>
              <a:t>With a hiss of steam, lava flows into the Pacific Ocean in Hawaii Volcanoes National Park, Hawaii. Similar flows of molten rock have built up the Hawaiian islands over the course of more than 70 million years.</a:t>
            </a:r>
          </a:p>
          <a:p>
            <a:pPr algn="just"/>
            <a:endParaRPr lang="en-US" sz="1200" b="0" dirty="0">
              <a:latin typeface="Calisto MT" pitchFamily="18" charset="0"/>
            </a:endParaRPr>
          </a:p>
        </p:txBody>
      </p:sp>
      <p:sp>
        <p:nvSpPr>
          <p:cNvPr id="11" name="Rectangle 2"/>
          <p:cNvSpPr txBox="1">
            <a:spLocks noChangeArrowheads="1"/>
          </p:cNvSpPr>
          <p:nvPr/>
        </p:nvSpPr>
        <p:spPr bwMode="auto">
          <a:xfrm>
            <a:off x="78654" y="87794"/>
            <a:ext cx="8991600" cy="663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r>
              <a:rPr kumimoji="0" lang="en-US" sz="3200" b="0" i="0" u="none" strike="noStrike" kern="0" cap="none" spc="0" normalizeH="0" baseline="0" noProof="0" dirty="0" smtClean="0">
                <a:ln>
                  <a:noFill/>
                </a:ln>
                <a:solidFill>
                  <a:srgbClr val="0000CC"/>
                </a:solidFill>
                <a:effectLst/>
                <a:uLnTx/>
                <a:uFillTx/>
                <a:latin typeface="+mj-lt"/>
                <a:ea typeface="+mj-ea"/>
                <a:cs typeface="+mj-cs"/>
              </a:rPr>
              <a:t>Natural driver – </a:t>
            </a:r>
            <a:r>
              <a:rPr lang="en-US" sz="2400" b="0" dirty="0" smtClean="0">
                <a:latin typeface="Calisto MT" pitchFamily="18" charset="0"/>
              </a:rPr>
              <a:t>Aerosol and Carbon dioxide emissions</a:t>
            </a:r>
            <a:r>
              <a:rPr lang="en-US" sz="2400" b="0" kern="0" dirty="0" smtClean="0">
                <a:solidFill>
                  <a:srgbClr val="0000CC"/>
                </a:solidFill>
                <a:latin typeface="+mj-lt"/>
                <a:ea typeface="+mj-ea"/>
                <a:cs typeface="+mj-cs"/>
              </a:rPr>
              <a:t> </a:t>
            </a:r>
            <a:endParaRPr lang="en-US" sz="2400" b="0" dirty="0" smtClean="0">
              <a:latin typeface="Calisto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00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53537" y="721471"/>
            <a:ext cx="4608560" cy="1015663"/>
          </a:xfrm>
          <a:prstGeom prst="rect">
            <a:avLst/>
          </a:prstGeom>
          <a:noFill/>
        </p:spPr>
        <p:txBody>
          <a:bodyPr wrap="square" rtlCol="0">
            <a:spAutoFit/>
          </a:bodyPr>
          <a:lstStyle/>
          <a:p>
            <a:pPr algn="l"/>
            <a:r>
              <a:rPr lang="en-US" sz="1200" b="0" dirty="0" smtClean="0">
                <a:latin typeface="Calisto MT" pitchFamily="18" charset="0"/>
              </a:rPr>
              <a:t>Left: </a:t>
            </a:r>
            <a:r>
              <a:rPr lang="en-US" sz="1200" dirty="0" smtClean="0">
                <a:latin typeface="Calisto MT" pitchFamily="18" charset="0"/>
              </a:rPr>
              <a:t>Lava Falls</a:t>
            </a:r>
          </a:p>
          <a:p>
            <a:pPr algn="l"/>
            <a:r>
              <a:rPr lang="en-US" sz="1200" b="0" dirty="0" smtClean="0">
                <a:latin typeface="Calisto MT" pitchFamily="18" charset="0"/>
              </a:rPr>
              <a:t>Photograph by </a:t>
            </a:r>
            <a:r>
              <a:rPr lang="en-US" sz="1200" b="0" dirty="0" err="1" smtClean="0">
                <a:latin typeface="Calisto MT" pitchFamily="18" charset="0"/>
              </a:rPr>
              <a:t>Snorri</a:t>
            </a:r>
            <a:r>
              <a:rPr lang="en-US" sz="1200" b="0" dirty="0" smtClean="0">
                <a:latin typeface="Calisto MT" pitchFamily="18" charset="0"/>
              </a:rPr>
              <a:t> </a:t>
            </a:r>
            <a:r>
              <a:rPr lang="en-US" sz="1200" b="0" dirty="0" err="1" smtClean="0">
                <a:latin typeface="Calisto MT" pitchFamily="18" charset="0"/>
              </a:rPr>
              <a:t>Gunnarsson</a:t>
            </a:r>
            <a:endParaRPr lang="en-US" sz="1200" b="0" dirty="0" smtClean="0">
              <a:latin typeface="Calisto MT" pitchFamily="18" charset="0"/>
            </a:endParaRPr>
          </a:p>
          <a:p>
            <a:pPr algn="l"/>
            <a:endParaRPr lang="en-US" sz="1200" b="0" dirty="0" smtClean="0">
              <a:latin typeface="Calisto MT" pitchFamily="18" charset="0"/>
            </a:endParaRPr>
          </a:p>
          <a:p>
            <a:pPr algn="l"/>
            <a:r>
              <a:rPr lang="en-US" sz="1200" b="0" dirty="0" smtClean="0">
                <a:latin typeface="Calisto MT" pitchFamily="18" charset="0"/>
              </a:rPr>
              <a:t>Lava flows into a valley in southern Iceland near the </a:t>
            </a:r>
            <a:r>
              <a:rPr lang="en-US" sz="1200" b="0" dirty="0" err="1" smtClean="0">
                <a:latin typeface="Calisto MT" pitchFamily="18" charset="0"/>
              </a:rPr>
              <a:t>Eyjafjallajökull</a:t>
            </a:r>
            <a:r>
              <a:rPr lang="en-US" sz="1200" b="0" dirty="0" smtClean="0">
                <a:latin typeface="Calisto MT" pitchFamily="18" charset="0"/>
              </a:rPr>
              <a:t> volcano.</a:t>
            </a:r>
            <a:endParaRPr lang="en-US" sz="1200" b="0" dirty="0">
              <a:latin typeface="Calisto MT" pitchFamily="18" charset="0"/>
            </a:endParaRPr>
          </a:p>
        </p:txBody>
      </p:sp>
      <p:sp>
        <p:nvSpPr>
          <p:cNvPr id="7" name="TextBox 6"/>
          <p:cNvSpPr txBox="1"/>
          <p:nvPr/>
        </p:nvSpPr>
        <p:spPr>
          <a:xfrm>
            <a:off x="2613362" y="6561850"/>
            <a:ext cx="4785284" cy="246221"/>
          </a:xfrm>
          <a:prstGeom prst="rect">
            <a:avLst/>
          </a:prstGeom>
          <a:noFill/>
        </p:spPr>
        <p:txBody>
          <a:bodyPr wrap="none" rtlCol="0">
            <a:spAutoFit/>
          </a:bodyPr>
          <a:lstStyle/>
          <a:p>
            <a:r>
              <a:rPr lang="en-US" sz="1000" b="0" dirty="0" smtClean="0">
                <a:latin typeface="Calisto MT" pitchFamily="18" charset="0"/>
              </a:rPr>
              <a:t>http://environment.nationalgeographic.com/environment/photos/volcano-general/</a:t>
            </a:r>
            <a:endParaRPr lang="en-US" sz="1000" b="0" dirty="0">
              <a:latin typeface="Calisto MT" pitchFamily="18" charset="0"/>
            </a:endParaRPr>
          </a:p>
        </p:txBody>
      </p:sp>
      <p:sp>
        <p:nvSpPr>
          <p:cNvPr id="11" name="Rectangle 2"/>
          <p:cNvSpPr txBox="1">
            <a:spLocks noChangeArrowheads="1"/>
          </p:cNvSpPr>
          <p:nvPr/>
        </p:nvSpPr>
        <p:spPr bwMode="auto">
          <a:xfrm>
            <a:off x="78654" y="87794"/>
            <a:ext cx="8991600" cy="6336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l"/>
            <a:r>
              <a:rPr kumimoji="0" lang="en-US" sz="3200" b="0" i="0" u="none" strike="noStrike" kern="0" cap="none" spc="0" normalizeH="0" baseline="0" noProof="0" dirty="0" smtClean="0">
                <a:ln>
                  <a:noFill/>
                </a:ln>
                <a:solidFill>
                  <a:srgbClr val="0000CC"/>
                </a:solidFill>
                <a:effectLst/>
                <a:uLnTx/>
                <a:uFillTx/>
                <a:latin typeface="+mj-lt"/>
                <a:ea typeface="+mj-ea"/>
                <a:cs typeface="+mj-cs"/>
              </a:rPr>
              <a:t>Natural driver - </a:t>
            </a:r>
            <a:r>
              <a:rPr lang="en-US" sz="2400" b="0" dirty="0" smtClean="0">
                <a:latin typeface="Calisto MT" pitchFamily="18" charset="0"/>
              </a:rPr>
              <a:t>Aerosol and Carbon dioxide emissions</a:t>
            </a:r>
            <a:r>
              <a:rPr lang="en-US" sz="2400" b="0" kern="0" dirty="0" smtClean="0">
                <a:solidFill>
                  <a:srgbClr val="0000CC"/>
                </a:solidFill>
              </a:rPr>
              <a:t> </a:t>
            </a:r>
            <a:endParaRPr kumimoji="0" lang="en-US" sz="2400" b="0" i="0" u="none" strike="noStrike" kern="0" cap="none" spc="0" normalizeH="0" baseline="0" noProof="0" dirty="0" smtClean="0">
              <a:ln>
                <a:noFill/>
              </a:ln>
              <a:solidFill>
                <a:srgbClr val="0000CC"/>
              </a:solidFill>
              <a:effectLst/>
              <a:uLnTx/>
              <a:uFillTx/>
              <a:latin typeface="+mj-lt"/>
              <a:ea typeface="+mj-ea"/>
              <a:cs typeface="+mj-cs"/>
            </a:endParaRPr>
          </a:p>
        </p:txBody>
      </p:sp>
      <p:pic>
        <p:nvPicPr>
          <p:cNvPr id="10" name="Picture 4"/>
          <p:cNvPicPr>
            <a:picLocks noChangeAspect="1" noChangeArrowheads="1"/>
          </p:cNvPicPr>
          <p:nvPr/>
        </p:nvPicPr>
        <p:blipFill>
          <a:blip r:embed="rId3" cstate="print"/>
          <a:srcRect/>
          <a:stretch>
            <a:fillRect/>
          </a:stretch>
        </p:blipFill>
        <p:spPr bwMode="auto">
          <a:xfrm>
            <a:off x="78654" y="779078"/>
            <a:ext cx="4032490" cy="5376654"/>
          </a:xfrm>
          <a:prstGeom prst="rect">
            <a:avLst/>
          </a:prstGeom>
          <a:noFill/>
          <a:ln w="9525">
            <a:noFill/>
            <a:miter lim="800000"/>
            <a:headEnd/>
            <a:tailEnd/>
          </a:ln>
        </p:spPr>
      </p:pic>
      <p:pic>
        <p:nvPicPr>
          <p:cNvPr id="601090" name="Picture 2"/>
          <p:cNvPicPr>
            <a:picLocks noChangeAspect="1" noChangeArrowheads="1"/>
          </p:cNvPicPr>
          <p:nvPr/>
        </p:nvPicPr>
        <p:blipFill>
          <a:blip r:embed="rId4" cstate="print"/>
          <a:srcRect/>
          <a:stretch>
            <a:fillRect/>
          </a:stretch>
        </p:blipFill>
        <p:spPr bwMode="auto">
          <a:xfrm>
            <a:off x="4399179" y="1816004"/>
            <a:ext cx="4013287" cy="3009966"/>
          </a:xfrm>
          <a:prstGeom prst="rect">
            <a:avLst/>
          </a:prstGeom>
          <a:noFill/>
          <a:ln w="9525">
            <a:noFill/>
            <a:miter lim="800000"/>
            <a:headEnd/>
            <a:tailEnd/>
          </a:ln>
        </p:spPr>
      </p:pic>
      <p:sp>
        <p:nvSpPr>
          <p:cNvPr id="12" name="TextBox 11"/>
          <p:cNvSpPr txBox="1"/>
          <p:nvPr/>
        </p:nvSpPr>
        <p:spPr>
          <a:xfrm>
            <a:off x="4320525" y="4773607"/>
            <a:ext cx="4111144" cy="1938992"/>
          </a:xfrm>
          <a:prstGeom prst="rect">
            <a:avLst/>
          </a:prstGeom>
          <a:noFill/>
        </p:spPr>
        <p:txBody>
          <a:bodyPr wrap="square" rtlCol="0">
            <a:spAutoFit/>
          </a:bodyPr>
          <a:lstStyle/>
          <a:p>
            <a:pPr algn="just"/>
            <a:r>
              <a:rPr lang="en-US" sz="1200" b="0" dirty="0" smtClean="0">
                <a:latin typeface="Calisto MT" pitchFamily="18" charset="0"/>
              </a:rPr>
              <a:t>Above: </a:t>
            </a:r>
            <a:r>
              <a:rPr lang="en-US" sz="1200" dirty="0" smtClean="0">
                <a:latin typeface="Calisto MT" pitchFamily="18" charset="0"/>
              </a:rPr>
              <a:t>Cleveland Volcano, Alaska</a:t>
            </a:r>
          </a:p>
          <a:p>
            <a:pPr algn="just"/>
            <a:r>
              <a:rPr lang="en-US" sz="1200" b="0" dirty="0" smtClean="0">
                <a:latin typeface="Calisto MT" pitchFamily="18" charset="0"/>
              </a:rPr>
              <a:t>Photograph courtesy NASA Earth Observatory</a:t>
            </a:r>
          </a:p>
          <a:p>
            <a:pPr algn="just"/>
            <a:endParaRPr lang="en-US" sz="1200" b="0" dirty="0" smtClean="0">
              <a:latin typeface="Calisto MT" pitchFamily="18" charset="0"/>
            </a:endParaRPr>
          </a:p>
          <a:p>
            <a:pPr algn="just"/>
            <a:r>
              <a:rPr lang="en-US" sz="1200" b="0" dirty="0" smtClean="0">
                <a:latin typeface="Calisto MT" pitchFamily="18" charset="0"/>
              </a:rPr>
              <a:t>Cleveland Volcano releases a plume of ash that rises almost 20,000 feet (6,000 meters) above the North Pacific Ocean in this aerial photograph. Cleveland Volcano, located in the Aleutian Islands southwest of Alaska, failed to produce an eruption and the plume of ash detached from the volcano two hours after it formed.</a:t>
            </a:r>
          </a:p>
          <a:p>
            <a:pPr algn="just"/>
            <a:endParaRPr lang="en-US" sz="1200" b="0" dirty="0">
              <a:latin typeface="Calisto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1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ags/tag10.xml><?xml version="1.0" encoding="utf-8"?>
<p:tagLst xmlns:a="http://schemas.openxmlformats.org/drawingml/2006/main" xmlns:r="http://schemas.openxmlformats.org/officeDocument/2006/relationships" xmlns:p="http://schemas.openxmlformats.org/presentationml/2006/main">
  <p:tag name="SLIDEGUID" val="45268185E1614E67A4655D2EC58B39FA"/>
  <p:tag name="SLIDEID" val="45268185E1614E67A4655D2EC58B39FA"/>
  <p:tag name="SLIDEORDER" val="1"/>
  <p:tag name="SLIDETYPE" val="Q"/>
  <p:tag name="DEMOGRAPHIC" val="False"/>
  <p:tag name="SPEEDSCORING" val="False"/>
  <p:tag name="RESPONSESGATHERED" val="True"/>
  <p:tag name="TOTALRESPONSES" val="148"/>
  <p:tag name="SLICED" val="False"/>
  <p:tag name="RESPONSES" val="ALL,1,400,4;4;4;4;4;4;4;4;4;4;4;4;4;4;4;4;4;4;4;4;4;4;4;4;4;1;4;4;3;4;4;4;4;4;4;4;3;4;4;4;4;4;4;4;4;4;4;4;4;4;4;4;4;4;4;4;4;4;4;4;4;4;4;4;4;4;4;4;4;4;4;4;4;4;4;4;4;4;4;4;4;-;4;4;4;4;4;4;4;4;4;4;4;4;4;4;4;4;4;4;4;4;4;4;4;4;4;4;4;4;4;4;4;4;-;3;4;4;4;4;4;4;4;-;4;4;4;4;4;4;4;4;4;-;4;4;4;4;4;4;4;4;4;4;-;-;4;-;4;4;-;-;4;4;4;4;4;-;-;-;-;-;-;-;-;-;-;-;-;-;-;-;-;-;-;-;-;-;-;-;-;-;-;-;-;-;-;-;-;-;-;-;-;-;-;-;-;-;-;-;-;-;-;-;-;-;-;-;-;-;-;-;-;-;-;-;-;-;-;-;-;-;-;-;-;-;-;-;-;-;-;-;-;-;-;-;-;-;-;-;-;-;-;-;-;-;-;-;-;-;-;-;-;-;-;-;-;-;-;-;-;-;-;-;-;-;-;-;-;-;-;-;-;-;-;-;-;-;-;-;-;-;-;-;-;-;-;-;-;-;-;-;-;-;-;-;-;-;-;-;-;-;-;-;-;-;-;-;-;-;-;-;-;-;-;-;-;-;-;-;-;-;-;-;-;-;-;-;-;-;-;-;-;-;-;-;-;-;-;-;-;-;-;-;-;-;-;-;-;-;-;-;-;-;-;-;-;-;-;-;-;-;-;-;-;-;-;-;-;-;-;-;-;-;-;-;-;-;-;-;-;-;-;-;-;-;-;-;-;-;-;-;-;-;-;-;-;-;-;-;"/>
  <p:tag name="CHARTSTRINGSTD" val="1 0 3 144"/>
  <p:tag name="CHARTSTRINGREV" val="144 3 0 1"/>
  <p:tag name="CHARTSTRINGSTDPER" val="0.00675675675675676 0 0.0202702702702703 0.972972972972973"/>
  <p:tag name="CHARTSTRINGREVPER" val="0.972972972972973 0.0202702702702703 0 0.00675675675675676"/>
  <p:tag name="DELIMITERS" val="3.1"/>
  <p:tag name="VALUES" val="2|smicln|2|smicln|2|smicln|2|smicln|2"/>
  <p:tag name="QUESTIONALIAS" val="Which best describes your opinion on global warming?"/>
  <p:tag name="ANSWERSALIAS" val="This is just political hype.  No action is needed.|smicln|We should wait until the models are better before we do anything.|smicln|I’d like beachfront property in Utah.  Do nothing and party on!|smicln|We should invest the $billions needed to find ways to reduce greenhouse gas emissions.|smicln|We are already in danger.  We should immediately stop driving cars!"/>
</p:tagLst>
</file>

<file path=ppt/tags/tag11.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12.xml><?xml version="1.0" encoding="utf-8"?>
<p:tagLst xmlns:a="http://schemas.openxmlformats.org/drawingml/2006/main" xmlns:r="http://schemas.openxmlformats.org/officeDocument/2006/relationships" xmlns:p="http://schemas.openxmlformats.org/presentationml/2006/main">
  <p:tag name="OLDNUMANSWERS" val="5"/>
  <p:tag name="TEXTLENGTH" val="339"/>
  <p:tag name="FONTSIZE" val="24"/>
  <p:tag name="BULLETTYPE" val="ppBulletArabicPeriod"/>
  <p:tag name="ANSWERTEXT" val="This is just political hype.  No action is needed.&#10;We should wait until the models are better before we do anything.&#10;I’d like beachfront property in Utah.  Do nothing and party on!&#10;We should invest the $billions needed to find ways to reduce greenhouse gas emissions.&#10;We are already in danger.  We should immediately stop driving cars!"/>
</p:tagLst>
</file>

<file path=ppt/tags/tag2.xml><?xml version="1.0" encoding="utf-8"?>
<p:tagLst xmlns:a="http://schemas.openxmlformats.org/drawingml/2006/main" xmlns:r="http://schemas.openxmlformats.org/officeDocument/2006/relationships" xmlns:p="http://schemas.openxmlformats.org/presentationml/2006/main">
  <p:tag name="SLIDEGUID" val="45268185E1614E67A4655D2EC58B39FA"/>
  <p:tag name="SLIDEID" val="45268185E1614E67A4655D2EC58B39FA"/>
  <p:tag name="SLIDEORDER" val="1"/>
  <p:tag name="SLIDETYPE" val="Q"/>
  <p:tag name="DEMOGRAPHIC" val="False"/>
  <p:tag name="SPEEDSCORING" val="False"/>
  <p:tag name="RESPONSESGATHERED" val="True"/>
  <p:tag name="TOTALRESPONSES" val="148"/>
  <p:tag name="SLICED" val="False"/>
  <p:tag name="RESPONSES" val="ALL,1,400,4;4;4;4;4;4;4;4;4;4;4;4;4;4;4;4;4;4;4;4;4;4;4;4;4;1;4;4;3;4;4;4;4;4;4;4;3;4;4;4;4;4;4;4;4;4;4;4;4;4;4;4;4;4;4;4;4;4;4;4;4;4;4;4;4;4;4;4;4;4;4;4;4;4;4;4;4;4;4;4;4;-;4;4;4;4;4;4;4;4;4;4;4;4;4;4;4;4;4;4;4;4;4;4;4;4;4;4;4;4;4;4;4;4;-;3;4;4;4;4;4;4;4;-;4;4;4;4;4;4;4;4;4;-;4;4;4;4;4;4;4;4;4;4;-;-;4;-;4;4;-;-;4;4;4;4;4;-;-;-;-;-;-;-;-;-;-;-;-;-;-;-;-;-;-;-;-;-;-;-;-;-;-;-;-;-;-;-;-;-;-;-;-;-;-;-;-;-;-;-;-;-;-;-;-;-;-;-;-;-;-;-;-;-;-;-;-;-;-;-;-;-;-;-;-;-;-;-;-;-;-;-;-;-;-;-;-;-;-;-;-;-;-;-;-;-;-;-;-;-;-;-;-;-;-;-;-;-;-;-;-;-;-;-;-;-;-;-;-;-;-;-;-;-;-;-;-;-;-;-;-;-;-;-;-;-;-;-;-;-;-;-;-;-;-;-;-;-;-;-;-;-;-;-;-;-;-;-;-;-;-;-;-;-;-;-;-;-;-;-;-;-;-;-;-;-;-;-;-;-;-;-;-;-;-;-;-;-;-;-;-;-;-;-;-;-;-;-;-;-;-;-;-;-;-;-;-;-;-;-;-;-;-;-;-;-;-;-;-;-;-;-;-;-;-;-;-;-;-;-;-;-;-;-;-;-;-;-;-;-;-;-;-;-;-;-;-;-;-;-;"/>
  <p:tag name="CHARTSTRINGSTD" val="1 0 3 144"/>
  <p:tag name="CHARTSTRINGREV" val="144 3 0 1"/>
  <p:tag name="CHARTSTRINGSTDPER" val="0.00675675675675676 0 0.0202702702702703 0.972972972972973"/>
  <p:tag name="CHARTSTRINGREVPER" val="0.972972972972973 0.0202702702702703 0 0.00675675675675676"/>
  <p:tag name="DELIMITERS" val="3.1"/>
  <p:tag name="VALUES" val="2|smicln|2|smicln|2|smicln|2|smicln|2"/>
  <p:tag name="QUESTIONALIAS" val="Which best describes your opinion on global warming?"/>
  <p:tag name="ANSWERSALIAS" val="This is just political hype.  No action is needed.|smicln|We should wait until the models are better before we do anything.|smicln|I’d like beachfront property in Utah.  Do nothing and party on!|smicln|We should invest the $billions needed to find ways to reduce greenhouse gas emissions.|smicln|We are already in danger.  We should immediately stop driving cars!"/>
</p:tagLst>
</file>

<file path=ppt/tags/tag3.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4.xml><?xml version="1.0" encoding="utf-8"?>
<p:tagLst xmlns:a="http://schemas.openxmlformats.org/drawingml/2006/main" xmlns:r="http://schemas.openxmlformats.org/officeDocument/2006/relationships" xmlns:p="http://schemas.openxmlformats.org/presentationml/2006/main">
  <p:tag name="OLDNUMANSWERS" val="5"/>
  <p:tag name="TEXTLENGTH" val="339"/>
  <p:tag name="FONTSIZE" val="24"/>
  <p:tag name="BULLETTYPE" val="ppBulletArabicPeriod"/>
  <p:tag name="ANSWERTEXT" val="This is just political hype.  No action is needed.&#10;We should wait until the models are better before we do anything.&#10;I’d like beachfront property in Utah.  Do nothing and party on!&#10;We should invest the $billions needed to find ways to reduce greenhouse gas emissions.&#10;We are already in danger.  We should immediately stop driving cars!"/>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Tim Slides">
      <a:majorFont>
        <a:latin typeface="Calisto MT"/>
        <a:ea typeface=""/>
        <a:cs typeface=""/>
      </a:majorFont>
      <a:minorFont>
        <a:latin typeface="Calisto MT"/>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TotalTime>
  <Pages>37</Pages>
  <Words>1752</Words>
  <Application>Microsoft Office PowerPoint</Application>
  <PresentationFormat>On-screen Show (4:3)</PresentationFormat>
  <Paragraphs>239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Edge</vt:lpstr>
      <vt:lpstr>Logistics</vt:lpstr>
      <vt:lpstr>Rules for final</vt:lpstr>
      <vt:lpstr>Slide 3</vt:lpstr>
      <vt:lpstr>Which best describes your opinion on global warming?</vt:lpstr>
      <vt:lpstr>Natural causes(a.k.a. forcings, drivers)</vt:lpstr>
      <vt:lpstr>Natural driver - Changes in the Earth's orbit</vt:lpstr>
      <vt:lpstr>Slide 7</vt:lpstr>
      <vt:lpstr>Slide 8</vt:lpstr>
      <vt:lpstr>Slide 9</vt:lpstr>
      <vt:lpstr>Evidence of climate change history</vt:lpstr>
      <vt:lpstr>The hype</vt:lpstr>
      <vt:lpstr>Trapping solar radiation in the atmosphere</vt:lpstr>
      <vt:lpstr>Spectral absorption data of common greenhouse gases</vt:lpstr>
      <vt:lpstr>Indirect problems - Chlorofluorocarbons</vt:lpstr>
      <vt:lpstr>Problems when they rise up in the sky</vt:lpstr>
      <vt:lpstr>History of Chlorofluorocarbon concentration</vt:lpstr>
      <vt:lpstr>Dichlorodifluoromethane(Freon)</vt:lpstr>
      <vt:lpstr>Let’s research one thing – the correlation between temperature and CO2  </vt:lpstr>
      <vt:lpstr>Carbon cycle</vt:lpstr>
      <vt:lpstr>Sources and Sinks</vt:lpstr>
      <vt:lpstr>What do we know about the Carbon Cycle?</vt:lpstr>
      <vt:lpstr>Pasterze Glacier, Austria</vt:lpstr>
      <vt:lpstr>Antarctic Peninsula - Larsen Ice Sheet Breakup</vt:lpstr>
      <vt:lpstr>The hockey stick graph!</vt:lpstr>
      <vt:lpstr>What do the current climate models tell us?</vt:lpstr>
      <vt:lpstr>Should we do anything?</vt:lpstr>
      <vt:lpstr>Slide 27</vt:lpstr>
      <vt:lpstr>Slide 28</vt:lpstr>
      <vt:lpstr>Slide 29</vt:lpstr>
      <vt:lpstr>Slide 30</vt:lpstr>
      <vt:lpstr>Which best describes your opinion on global warming?</vt:lpstr>
      <vt:lpstr>END</vt:lpstr>
      <vt:lpstr>NIST sources</vt:lpstr>
      <vt:lpstr>Even more problems</vt:lpstr>
      <vt:lpstr>Source slides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Lamb Lab</dc:creator>
  <cp:lastModifiedBy>Tim</cp:lastModifiedBy>
  <cp:revision>286</cp:revision>
  <cp:lastPrinted>2009-04-22T19:24:48Z</cp:lastPrinted>
  <dcterms:created xsi:type="dcterms:W3CDTF">1998-03-26T09:52:57Z</dcterms:created>
  <dcterms:modified xsi:type="dcterms:W3CDTF">2012-04-06T04:46:35Z</dcterms:modified>
</cp:coreProperties>
</file>