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tags/tag24.xml" ContentType="application/vnd.openxmlformats-officedocument.presentationml.tags+xml"/>
  <Override PartName="/ppt/notesSlides/notesSlide26.xml" ContentType="application/vnd.openxmlformats-officedocument.presentationml.notesSlide+xml"/>
  <Override PartName="/ppt/tags/tag25.xml" ContentType="application/vnd.openxmlformats-officedocument.presentationml.tags+xml"/>
  <Override PartName="/ppt/notesSlides/notesSlide27.xml" ContentType="application/vnd.openxmlformats-officedocument.presentationml.notesSlide+xml"/>
  <Override PartName="/ppt/tags/tag26.xml" ContentType="application/vnd.openxmlformats-officedocument.presentationml.tags+xml"/>
  <Override PartName="/ppt/notesSlides/notesSlide28.xml" ContentType="application/vnd.openxmlformats-officedocument.presentationml.notesSlide+xml"/>
  <Override PartName="/ppt/tags/tag27.xml" ContentType="application/vnd.openxmlformats-officedocument.presentationml.tags+xml"/>
  <Override PartName="/ppt/notesSlides/notesSlide29.xml" ContentType="application/vnd.openxmlformats-officedocument.presentationml.notesSlide+xml"/>
  <Override PartName="/ppt/tags/tag28.xml" ContentType="application/vnd.openxmlformats-officedocument.presentationml.tags+xml"/>
  <Override PartName="/ppt/notesSlides/notesSlide30.xml" ContentType="application/vnd.openxmlformats-officedocument.presentationml.notesSlide+xml"/>
  <Override PartName="/ppt/tags/tag29.xml" ContentType="application/vnd.openxmlformats-officedocument.presentationml.tags+xml"/>
  <Override PartName="/ppt/notesSlides/notesSlide31.xml" ContentType="application/vnd.openxmlformats-officedocument.presentationml.notesSlide+xml"/>
  <Override PartName="/ppt/tags/tag30.xml" ContentType="application/vnd.openxmlformats-officedocument.presentationml.tags+xml"/>
  <Override PartName="/ppt/notesSlides/notesSlide32.xml" ContentType="application/vnd.openxmlformats-officedocument.presentationml.notesSlide+xml"/>
  <Override PartName="/ppt/tags/tag31.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32.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33.xml" ContentType="application/vnd.openxmlformats-officedocument.presentationml.tags+xml"/>
  <Override PartName="/ppt/notesSlides/notesSlide37.xml" ContentType="application/vnd.openxmlformats-officedocument.presentationml.notesSlide+xml"/>
  <Override PartName="/ppt/tags/tag34.xml" ContentType="application/vnd.openxmlformats-officedocument.presentationml.tags+xml"/>
  <Override PartName="/ppt/notesSlides/notesSlide38.xml" ContentType="application/vnd.openxmlformats-officedocument.presentationml.notesSlide+xml"/>
  <Override PartName="/ppt/tags/tag35.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36.xml" ContentType="application/vnd.openxmlformats-officedocument.presentationml.tags+xml"/>
  <Override PartName="/ppt/notesSlides/notesSlide43.xml" ContentType="application/vnd.openxmlformats-officedocument.presentationml.notesSlide+xml"/>
  <Override PartName="/ppt/tags/tag37.xml" ContentType="application/vnd.openxmlformats-officedocument.presentationml.tags+xml"/>
  <Override PartName="/ppt/notesSlides/notesSlide44.xml" ContentType="application/vnd.openxmlformats-officedocument.presentationml.notesSlide+xml"/>
  <Override PartName="/ppt/tags/tag38.xml" ContentType="application/vnd.openxmlformats-officedocument.presentationml.tags+xml"/>
  <Override PartName="/ppt/notesSlides/notesSlide45.xml" ContentType="application/vnd.openxmlformats-officedocument.presentationml.notesSlide+xml"/>
  <Override PartName="/ppt/tags/tag39.xml" ContentType="application/vnd.openxmlformats-officedocument.presentationml.tags+xml"/>
  <Override PartName="/ppt/notesSlides/notesSlide46.xml" ContentType="application/vnd.openxmlformats-officedocument.presentationml.notesSlide+xml"/>
  <Override PartName="/ppt/tags/tag40.xml" ContentType="application/vnd.openxmlformats-officedocument.presentationml.tags+xml"/>
  <Override PartName="/ppt/notesSlides/notesSlide47.xml" ContentType="application/vnd.openxmlformats-officedocument.presentationml.notesSlide+xml"/>
  <Override PartName="/ppt/tags/tag41.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42.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43.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44.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45.xml" ContentType="application/vnd.openxmlformats-officedocument.presentationml.tags+xml"/>
  <Override PartName="/ppt/notesSlides/notesSlide63.xml" ContentType="application/vnd.openxmlformats-officedocument.presentationml.notesSlide+xml"/>
  <Override PartName="/ppt/tags/tag46.xml" ContentType="application/vnd.openxmlformats-officedocument.presentationml.tags+xml"/>
  <Override PartName="/ppt/notesSlides/notesSlide64.xml" ContentType="application/vnd.openxmlformats-officedocument.presentationml.notesSlide+xml"/>
  <Override PartName="/ppt/tags/tag47.xml" ContentType="application/vnd.openxmlformats-officedocument.presentationml.tags+xml"/>
  <Override PartName="/ppt/notesSlides/notesSlide65.xml" ContentType="application/vnd.openxmlformats-officedocument.presentationml.notesSlide+xml"/>
  <Override PartName="/ppt/tags/tag48.xml" ContentType="application/vnd.openxmlformats-officedocument.presentationml.tags+xml"/>
  <Override PartName="/ppt/notesSlides/notesSlide66.xml" ContentType="application/vnd.openxmlformats-officedocument.presentationml.notesSlide+xml"/>
  <Override PartName="/ppt/tags/tag49.xml" ContentType="application/vnd.openxmlformats-officedocument.presentationml.tags+xml"/>
  <Override PartName="/ppt/notesSlides/notesSlide67.xml" ContentType="application/vnd.openxmlformats-officedocument.presentationml.notesSlide+xml"/>
  <Override PartName="/ppt/tags/tag50.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53.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ags/tag54.xml" ContentType="application/vnd.openxmlformats-officedocument.presentationml.tags+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1"/>
    <p:sldMasterId id="2147483730" r:id="rId2"/>
  </p:sldMasterIdLst>
  <p:notesMasterIdLst>
    <p:notesMasterId r:id="rId100"/>
  </p:notesMasterIdLst>
  <p:handoutMasterIdLst>
    <p:handoutMasterId r:id="rId101"/>
  </p:handoutMasterIdLst>
  <p:sldIdLst>
    <p:sldId id="256" r:id="rId3"/>
    <p:sldId id="281" r:id="rId4"/>
    <p:sldId id="346" r:id="rId5"/>
    <p:sldId id="311" r:id="rId6"/>
    <p:sldId id="278" r:id="rId7"/>
    <p:sldId id="433" r:id="rId8"/>
    <p:sldId id="434" r:id="rId9"/>
    <p:sldId id="289" r:id="rId10"/>
    <p:sldId id="334" r:id="rId11"/>
    <p:sldId id="335" r:id="rId12"/>
    <p:sldId id="339" r:id="rId13"/>
    <p:sldId id="340" r:id="rId14"/>
    <p:sldId id="294" r:id="rId15"/>
    <p:sldId id="300" r:id="rId16"/>
    <p:sldId id="324" r:id="rId17"/>
    <p:sldId id="316" r:id="rId18"/>
    <p:sldId id="330" r:id="rId19"/>
    <p:sldId id="342" r:id="rId20"/>
    <p:sldId id="343" r:id="rId21"/>
    <p:sldId id="304" r:id="rId22"/>
    <p:sldId id="349" r:id="rId23"/>
    <p:sldId id="350" r:id="rId24"/>
    <p:sldId id="351" r:id="rId25"/>
    <p:sldId id="353" r:id="rId26"/>
    <p:sldId id="354" r:id="rId27"/>
    <p:sldId id="355" r:id="rId28"/>
    <p:sldId id="356" r:id="rId29"/>
    <p:sldId id="357" r:id="rId30"/>
    <p:sldId id="358" r:id="rId31"/>
    <p:sldId id="359" r:id="rId32"/>
    <p:sldId id="427" r:id="rId33"/>
    <p:sldId id="360" r:id="rId34"/>
    <p:sldId id="361" r:id="rId35"/>
    <p:sldId id="362" r:id="rId36"/>
    <p:sldId id="363" r:id="rId37"/>
    <p:sldId id="364" r:id="rId38"/>
    <p:sldId id="365" r:id="rId39"/>
    <p:sldId id="367" r:id="rId40"/>
    <p:sldId id="366" r:id="rId41"/>
    <p:sldId id="368" r:id="rId42"/>
    <p:sldId id="369" r:id="rId43"/>
    <p:sldId id="370" r:id="rId44"/>
    <p:sldId id="371" r:id="rId45"/>
    <p:sldId id="373" r:id="rId46"/>
    <p:sldId id="376" r:id="rId47"/>
    <p:sldId id="428" r:id="rId48"/>
    <p:sldId id="377" r:id="rId49"/>
    <p:sldId id="378" r:id="rId50"/>
    <p:sldId id="379" r:id="rId51"/>
    <p:sldId id="380" r:id="rId52"/>
    <p:sldId id="381" r:id="rId53"/>
    <p:sldId id="429" r:id="rId54"/>
    <p:sldId id="430" r:id="rId55"/>
    <p:sldId id="431" r:id="rId56"/>
    <p:sldId id="382" r:id="rId57"/>
    <p:sldId id="384" r:id="rId58"/>
    <p:sldId id="385" r:id="rId59"/>
    <p:sldId id="386" r:id="rId60"/>
    <p:sldId id="387" r:id="rId61"/>
    <p:sldId id="432" r:id="rId62"/>
    <p:sldId id="388" r:id="rId63"/>
    <p:sldId id="389" r:id="rId64"/>
    <p:sldId id="390" r:id="rId65"/>
    <p:sldId id="391" r:id="rId66"/>
    <p:sldId id="392" r:id="rId67"/>
    <p:sldId id="393" r:id="rId68"/>
    <p:sldId id="394" r:id="rId69"/>
    <p:sldId id="395" r:id="rId70"/>
    <p:sldId id="396" r:id="rId71"/>
    <p:sldId id="397" r:id="rId72"/>
    <p:sldId id="398" r:id="rId73"/>
    <p:sldId id="400" r:id="rId74"/>
    <p:sldId id="401" r:id="rId75"/>
    <p:sldId id="403" r:id="rId76"/>
    <p:sldId id="435" r:id="rId77"/>
    <p:sldId id="404" r:id="rId78"/>
    <p:sldId id="405" r:id="rId79"/>
    <p:sldId id="406" r:id="rId80"/>
    <p:sldId id="407" r:id="rId81"/>
    <p:sldId id="408" r:id="rId82"/>
    <p:sldId id="409" r:id="rId83"/>
    <p:sldId id="410" r:id="rId84"/>
    <p:sldId id="411" r:id="rId85"/>
    <p:sldId id="412" r:id="rId86"/>
    <p:sldId id="413" r:id="rId87"/>
    <p:sldId id="414" r:id="rId88"/>
    <p:sldId id="415" r:id="rId89"/>
    <p:sldId id="416" r:id="rId90"/>
    <p:sldId id="417" r:id="rId91"/>
    <p:sldId id="418" r:id="rId92"/>
    <p:sldId id="419" r:id="rId93"/>
    <p:sldId id="422" r:id="rId94"/>
    <p:sldId id="420" r:id="rId95"/>
    <p:sldId id="425" r:id="rId96"/>
    <p:sldId id="423" r:id="rId97"/>
    <p:sldId id="426" r:id="rId98"/>
    <p:sldId id="424" r:id="rId99"/>
  </p:sldIdLst>
  <p:sldSz cx="9144000" cy="6858000" type="screen4x3"/>
  <p:notesSz cx="7315200" cy="9601200"/>
  <p:custDataLst>
    <p:tags r:id="rId102"/>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FF0000"/>
    <a:srgbClr val="000099"/>
    <a:srgbClr val="0000CC"/>
    <a:srgbClr val="0000FF"/>
    <a:srgbClr val="0066FF"/>
    <a:srgbClr val="800000"/>
    <a:srgbClr val="4056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193" autoAdjust="0"/>
    <p:restoredTop sz="81935" autoAdjust="0"/>
  </p:normalViewPr>
  <p:slideViewPr>
    <p:cSldViewPr>
      <p:cViewPr varScale="1">
        <p:scale>
          <a:sx n="60" d="100"/>
          <a:sy n="60" d="100"/>
        </p:scale>
        <p:origin x="-76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image" Target="../media/image64.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image" Target="../media/image68.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6.png"/></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image" Target="../media/image9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image" Target="../media/image5.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97.png"/></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image" Target="../media/image1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243715"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243716"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243717"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8F7296DE-7B4D-4CD5-84B4-DD1184A5CEA2}" type="slidenum">
              <a:rPr lang="en-US"/>
              <a:pPr>
                <a:defRPr/>
              </a:pPr>
              <a:t>‹#›</a:t>
            </a:fld>
            <a:endParaRPr lang="en-US"/>
          </a:p>
        </p:txBody>
      </p:sp>
    </p:spTree>
    <p:extLst>
      <p:ext uri="{BB962C8B-B14F-4D97-AF65-F5344CB8AC3E}">
        <p14:creationId xmlns:p14="http://schemas.microsoft.com/office/powerpoint/2010/main" val="16705902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endParaRPr lang="en-US"/>
          </a:p>
        </p:txBody>
      </p:sp>
      <p:sp>
        <p:nvSpPr>
          <p:cNvPr id="132099"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vl1pPr>
          </a:lstStyle>
          <a:p>
            <a:pPr>
              <a:defRPr/>
            </a:pPr>
            <a:endParaRPr lang="en-US"/>
          </a:p>
        </p:txBody>
      </p:sp>
      <p:sp>
        <p:nvSpPr>
          <p:cNvPr id="4710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13210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2102"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vl1pPr>
          </a:lstStyle>
          <a:p>
            <a:pPr>
              <a:defRPr/>
            </a:pPr>
            <a:endParaRPr lang="en-US"/>
          </a:p>
        </p:txBody>
      </p:sp>
      <p:sp>
        <p:nvSpPr>
          <p:cNvPr id="132103"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7A5F7110-6176-4446-94D0-C7E888CDBE20}" type="slidenum">
              <a:rPr lang="en-US"/>
              <a:pPr>
                <a:defRPr/>
              </a:pPr>
              <a:t>‹#›</a:t>
            </a:fld>
            <a:endParaRPr lang="en-US"/>
          </a:p>
        </p:txBody>
      </p:sp>
    </p:spTree>
    <p:extLst>
      <p:ext uri="{BB962C8B-B14F-4D97-AF65-F5344CB8AC3E}">
        <p14:creationId xmlns:p14="http://schemas.microsoft.com/office/powerpoint/2010/main" val="6562991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6" Type="http://schemas.openxmlformats.org/officeDocument/2006/relationships/hyperlink" Target="http://en.wikipedia.org/wiki/Nature_(journal)" TargetMode="External"/><Relationship Id="rId117" Type="http://schemas.openxmlformats.org/officeDocument/2006/relationships/hyperlink" Target="http://en.wikipedia.org/wiki/Scary_Movie_3" TargetMode="External"/><Relationship Id="rId21" Type="http://schemas.openxmlformats.org/officeDocument/2006/relationships/hyperlink" Target="http://en.wikipedia.org/wiki/Wiltshire" TargetMode="External"/><Relationship Id="rId42" Type="http://schemas.openxmlformats.org/officeDocument/2006/relationships/hyperlink" Target="http://en.wikipedia.org/wiki/1970" TargetMode="External"/><Relationship Id="rId47" Type="http://schemas.openxmlformats.org/officeDocument/2006/relationships/hyperlink" Target="http://en.wikipedia.org/wiki/Wikipedia:Citing_sources" TargetMode="External"/><Relationship Id="rId63" Type="http://schemas.openxmlformats.org/officeDocument/2006/relationships/hyperlink" Target="http://en.wikipedia.org/wiki/Polyvinyl_chloride" TargetMode="External"/><Relationship Id="rId68" Type="http://schemas.openxmlformats.org/officeDocument/2006/relationships/hyperlink" Target="http://en.wikipedia.org/wiki/June_8" TargetMode="External"/><Relationship Id="rId84" Type="http://schemas.openxmlformats.org/officeDocument/2006/relationships/hyperlink" Target="http://en.wikipedia.org/wiki/Sacred_geometry" TargetMode="External"/><Relationship Id="rId89" Type="http://schemas.openxmlformats.org/officeDocument/2006/relationships/hyperlink" Target="http://en.wikipedia.org/wiki/WP:STYLE" TargetMode="External"/><Relationship Id="rId112" Type="http://schemas.openxmlformats.org/officeDocument/2006/relationships/hyperlink" Target="http://en.wikipedia.org/wiki/Pimp_my_Ride" TargetMode="External"/><Relationship Id="rId133" Type="http://schemas.openxmlformats.org/officeDocument/2006/relationships/hyperlink" Target="http://en.wikipedia.org/wiki/Yu-Gi-Oh!_Trading_Card_Game" TargetMode="External"/><Relationship Id="rId138" Type="http://schemas.openxmlformats.org/officeDocument/2006/relationships/hyperlink" Target="http://en.wikipedia.org/wiki/Microsoft" TargetMode="External"/><Relationship Id="rId154" Type="http://schemas.openxmlformats.org/officeDocument/2006/relationships/hyperlink" Target="http://en.wikipedia.org/wiki/Discovery_Channel" TargetMode="External"/><Relationship Id="rId159" Type="http://schemas.openxmlformats.org/officeDocument/2006/relationships/hyperlink" Target="http://en.wikipedia.org/w/index.php?title=Special:Booksources&amp;isbn=1931882347" TargetMode="External"/><Relationship Id="rId175" Type="http://schemas.openxmlformats.org/officeDocument/2006/relationships/hyperlink" Target="http://www.cropcircleship.com/" TargetMode="External"/><Relationship Id="rId170" Type="http://schemas.openxmlformats.org/officeDocument/2006/relationships/hyperlink" Target="http://www.amtsgym-sdbg.dk/as/crop/ufofake.HTM" TargetMode="External"/><Relationship Id="rId16" Type="http://schemas.openxmlformats.org/officeDocument/2006/relationships/hyperlink" Target="http://en.wikipedia.org/wiki/John_Lundberg" TargetMode="External"/><Relationship Id="rId107" Type="http://schemas.openxmlformats.org/officeDocument/2006/relationships/hyperlink" Target="http://en.wikipedia.org/wiki/Mushroom" TargetMode="External"/><Relationship Id="rId11" Type="http://schemas.openxmlformats.org/officeDocument/2006/relationships/hyperlink" Target="http://en.wikipedia.org/wiki/Rye" TargetMode="External"/><Relationship Id="rId32" Type="http://schemas.openxmlformats.org/officeDocument/2006/relationships/hyperlink" Target="http://maps.google.com/maps?ll=59.007568,15.129204&amp;spn=0.160795,0.233854&amp;t=k&amp;hl=en" TargetMode="External"/><Relationship Id="rId37" Type="http://schemas.openxmlformats.org/officeDocument/2006/relationships/hyperlink" Target="http://en.wikipedia.org/wiki/Crop_marks" TargetMode="External"/><Relationship Id="rId53" Type="http://schemas.openxmlformats.org/officeDocument/2006/relationships/hyperlink" Target="http://en.wikipedia.org/wiki/Publicity" TargetMode="External"/><Relationship Id="rId58" Type="http://schemas.openxmlformats.org/officeDocument/2006/relationships/hyperlink" Target="http://en.wikipedia.org/wiki/Complexity" TargetMode="External"/><Relationship Id="rId74" Type="http://schemas.openxmlformats.org/officeDocument/2006/relationships/hyperlink" Target="http://en.wikipedia.org/wiki/Gerald_Hawkins" TargetMode="External"/><Relationship Id="rId79" Type="http://schemas.openxmlformats.org/officeDocument/2006/relationships/hyperlink" Target="http://en.wikipedia.org/wiki/Tractor" TargetMode="External"/><Relationship Id="rId102" Type="http://schemas.openxmlformats.org/officeDocument/2006/relationships/hyperlink" Target="http://en.wikipedia.org/w/index.php?title=Crop_circle&amp;action=edit&amp;section=8" TargetMode="External"/><Relationship Id="rId123" Type="http://schemas.openxmlformats.org/officeDocument/2006/relationships/hyperlink" Target="http://en.wikipedia.org/wiki/Fantastic_Beasts_and_Where_to_Find_Them" TargetMode="External"/><Relationship Id="rId128" Type="http://schemas.openxmlformats.org/officeDocument/2006/relationships/hyperlink" Target="http://en.wikipedia.org/wiki/Justice_League_Unlimited" TargetMode="External"/><Relationship Id="rId144" Type="http://schemas.openxmlformats.org/officeDocument/2006/relationships/hyperlink" Target="http://en.wikipedia.org/wiki/Weetabix" TargetMode="External"/><Relationship Id="rId149" Type="http://schemas.openxmlformats.org/officeDocument/2006/relationships/hyperlink" Target="http://en.wikipedia.org/wiki/Big_Brother" TargetMode="External"/><Relationship Id="rId5" Type="http://schemas.openxmlformats.org/officeDocument/2006/relationships/hyperlink" Target="http://maps.google.co.uk/maps?f=q&amp;hl=en&amp;t=k&amp;ll=53.531741,-1.356506&amp;spn=0.001476,0.00309&amp;t=k" TargetMode="External"/><Relationship Id="rId90" Type="http://schemas.openxmlformats.org/officeDocument/2006/relationships/hyperlink" Target="http://en.wikipedia.org/wiki/Talk:Crop_circle" TargetMode="External"/><Relationship Id="rId95" Type="http://schemas.openxmlformats.org/officeDocument/2006/relationships/hyperlink" Target="http://en.wikipedia.org/w/index.php?title=Crop_circle&amp;action=edit&amp;section=7" TargetMode="External"/><Relationship Id="rId160" Type="http://schemas.openxmlformats.org/officeDocument/2006/relationships/hyperlink" Target="http://en.wikipedia.org/w/index.php?title=Special:Booksources&amp;isbn=0285636251" TargetMode="External"/><Relationship Id="rId165" Type="http://schemas.openxmlformats.org/officeDocument/2006/relationships/hyperlink" Target="http://news.nationalgeographic.com/news/2002/08/0801_020801_cropcircles.html" TargetMode="External"/><Relationship Id="rId181" Type="http://schemas.openxmlformats.org/officeDocument/2006/relationships/hyperlink" Target="http://en.wikipedia.org/wiki/Carl_Sagan" TargetMode="External"/><Relationship Id="rId186" Type="http://schemas.openxmlformats.org/officeDocument/2006/relationships/hyperlink" Target="http://www.bltresearch.com/eyewitness2.html" TargetMode="External"/><Relationship Id="rId22" Type="http://schemas.openxmlformats.org/officeDocument/2006/relationships/hyperlink" Target="http://en.wikipedia.org/wiki/17th_century" TargetMode="External"/><Relationship Id="rId27" Type="http://schemas.openxmlformats.org/officeDocument/2006/relationships/hyperlink" Target="http://www.nature.com/nature/journal/v352/n6336/full/352554b0.html" TargetMode="External"/><Relationship Id="rId43" Type="http://schemas.openxmlformats.org/officeDocument/2006/relationships/hyperlink" Target="http://en.wikipedia.org/wiki/Soviet_Union" TargetMode="External"/><Relationship Id="rId48" Type="http://schemas.openxmlformats.org/officeDocument/2006/relationships/hyperlink" Target="http://en.wikipedia.org/w/index.php?title=Crop_circle&amp;action=edit&amp;section=2" TargetMode="External"/><Relationship Id="rId64" Type="http://schemas.openxmlformats.org/officeDocument/2006/relationships/hyperlink" Target="http://en.wikipedia.org/wiki/Wall_Street_Journal" TargetMode="External"/><Relationship Id="rId69" Type="http://schemas.openxmlformats.org/officeDocument/2006/relationships/hyperlink" Target="http://en.wikipedia.org/wiki/1992" TargetMode="External"/><Relationship Id="rId113" Type="http://schemas.openxmlformats.org/officeDocument/2006/relationships/hyperlink" Target="http://en.wikipedia.org/wiki/Chicken_Little_(film)" TargetMode="External"/><Relationship Id="rId118" Type="http://schemas.openxmlformats.org/officeDocument/2006/relationships/hyperlink" Target="http://en.wikipedia.org/wiki/2003" TargetMode="External"/><Relationship Id="rId134" Type="http://schemas.openxmlformats.org/officeDocument/2006/relationships/hyperlink" Target="http://en.wikipedia.org/wiki/Power_of_the_Duelist" TargetMode="External"/><Relationship Id="rId139" Type="http://schemas.openxmlformats.org/officeDocument/2006/relationships/hyperlink" Target="http://en.wikipedia.org/wiki/Nike,_Inc." TargetMode="External"/><Relationship Id="rId80" Type="http://schemas.openxmlformats.org/officeDocument/2006/relationships/hyperlink" Target="http://en.wikipedia.org/w/index.php?title=Crop_circle&amp;action=edit&amp;section=3" TargetMode="External"/><Relationship Id="rId85" Type="http://schemas.openxmlformats.org/officeDocument/2006/relationships/hyperlink" Target="http://en.wikipedia.org/wiki/Fractal" TargetMode="External"/><Relationship Id="rId150" Type="http://schemas.openxmlformats.org/officeDocument/2006/relationships/hyperlink" Target="http://en.wikipedia.org/wiki/National_Geographic" TargetMode="External"/><Relationship Id="rId155" Type="http://schemas.openxmlformats.org/officeDocument/2006/relationships/hyperlink" Target="http://en.wikipedia.org/w/index.php?title=Crop_circle&amp;action=edit&amp;section=11" TargetMode="External"/><Relationship Id="rId171" Type="http://schemas.openxmlformats.org/officeDocument/2006/relationships/hyperlink" Target="http://science.howstuffworks.com/crop-circle.htm" TargetMode="External"/><Relationship Id="rId176" Type="http://schemas.openxmlformats.org/officeDocument/2006/relationships/hyperlink" Target="http://www.bertjanssen.nl/cropc" TargetMode="External"/><Relationship Id="rId12" Type="http://schemas.openxmlformats.org/officeDocument/2006/relationships/hyperlink" Target="http://en.wikipedia.org/wiki/Corn" TargetMode="External"/><Relationship Id="rId17" Type="http://schemas.openxmlformats.org/officeDocument/2006/relationships/hyperlink" Target="http://en.wikipedia.org/wiki/1990s" TargetMode="External"/><Relationship Id="rId33" Type="http://schemas.openxmlformats.org/officeDocument/2006/relationships/hyperlink" Target="http://en.wikipedia.org/wiki/World_War_II" TargetMode="External"/><Relationship Id="rId38" Type="http://schemas.openxmlformats.org/officeDocument/2006/relationships/hyperlink" Target="http://en.wikipedia.org/wiki/Subsoil" TargetMode="External"/><Relationship Id="rId59" Type="http://schemas.openxmlformats.org/officeDocument/2006/relationships/hyperlink" Target="http://en.wikipedia.org/wiki/Hoax" TargetMode="External"/><Relationship Id="rId103" Type="http://schemas.openxmlformats.org/officeDocument/2006/relationships/hyperlink" Target="http://en.wikipedia.org/wiki/Eisenberg_an_der_Raab" TargetMode="External"/><Relationship Id="rId108" Type="http://schemas.openxmlformats.org/officeDocument/2006/relationships/hyperlink" Target="http://en.wikipedia.org/wiki/Puffball" TargetMode="External"/><Relationship Id="rId124" Type="http://schemas.openxmlformats.org/officeDocument/2006/relationships/hyperlink" Target="http://en.wikipedia.org/wiki/J._K._Rowling" TargetMode="External"/><Relationship Id="rId129" Type="http://schemas.openxmlformats.org/officeDocument/2006/relationships/hyperlink" Target="http://en.wikipedia.org/wiki/Huntress_(comics)" TargetMode="External"/><Relationship Id="rId54" Type="http://schemas.openxmlformats.org/officeDocument/2006/relationships/hyperlink" Target="http://en.wikipedia.org/wiki/Amphitheatre" TargetMode="External"/><Relationship Id="rId70" Type="http://schemas.openxmlformats.org/officeDocument/2006/relationships/hyperlink" Target="http://en.wikipedia.org/wiki/Sz%C3%A9kesfeh%C3%A9rv%C3%A1r" TargetMode="External"/><Relationship Id="rId75" Type="http://schemas.openxmlformats.org/officeDocument/2006/relationships/hyperlink" Target="http://en.wikipedia.org/wiki/Humans" TargetMode="External"/><Relationship Id="rId91" Type="http://schemas.openxmlformats.org/officeDocument/2006/relationships/hyperlink" Target="http://en.wikipedia.org/w/index.php?title=Crop_circle&amp;action=edit" TargetMode="External"/><Relationship Id="rId96" Type="http://schemas.openxmlformats.org/officeDocument/2006/relationships/hyperlink" Target="http://en.wikipedia.org/wiki/Avebury,_Wiltshire" TargetMode="External"/><Relationship Id="rId140" Type="http://schemas.openxmlformats.org/officeDocument/2006/relationships/hyperlink" Target="http://en.wikipedia.org/wiki/Shredded_Wheat" TargetMode="External"/><Relationship Id="rId145" Type="http://schemas.openxmlformats.org/officeDocument/2006/relationships/hyperlink" Target="http://en.wikipedia.org/wiki/BBC" TargetMode="External"/><Relationship Id="rId161" Type="http://schemas.openxmlformats.org/officeDocument/2006/relationships/hyperlink" Target="http://en.wikipedia.org/w/index.php?title=Special:Booksources&amp;isbn=0971586306" TargetMode="External"/><Relationship Id="rId166" Type="http://schemas.openxmlformats.org/officeDocument/2006/relationships/hyperlink" Target="http://www.csicop.org/si/2002-09/crop-circles.html" TargetMode="External"/><Relationship Id="rId182" Type="http://schemas.openxmlformats.org/officeDocument/2006/relationships/hyperlink" Target="http://www.sciam.com/article.cfm?colID=5&amp;articleID=00038B16-ED5F-1D29-97CA809EC588EEDF" TargetMode="External"/><Relationship Id="rId187" Type="http://schemas.openxmlformats.org/officeDocument/2006/relationships/hyperlink" Target="http://plantclinic.cornell.edu/FactSheets/fairyring/fairyring.htm" TargetMode="External"/><Relationship Id="rId1" Type="http://schemas.openxmlformats.org/officeDocument/2006/relationships/notesMaster" Target="../notesMasters/notesMaster1.xml"/><Relationship Id="rId6" Type="http://schemas.openxmlformats.org/officeDocument/2006/relationships/hyperlink" Target="http://en.wikipedia.org/wiki/Crop_(agriculture)" TargetMode="External"/><Relationship Id="rId23" Type="http://schemas.openxmlformats.org/officeDocument/2006/relationships/hyperlink" Target="http://en.wikipedia.org/wiki/Woodcut" TargetMode="External"/><Relationship Id="rId28" Type="http://schemas.openxmlformats.org/officeDocument/2006/relationships/hyperlink" Target="http://en.wikipedia.org/wiki/Pixie_circle" TargetMode="External"/><Relationship Id="rId49" Type="http://schemas.openxmlformats.org/officeDocument/2006/relationships/hyperlink" Target="http://en.wikipedia.org/wiki/Southampton" TargetMode="External"/><Relationship Id="rId114" Type="http://schemas.openxmlformats.org/officeDocument/2006/relationships/hyperlink" Target="http://en.wikipedia.org/wiki/2005" TargetMode="External"/><Relationship Id="rId119" Type="http://schemas.openxmlformats.org/officeDocument/2006/relationships/hyperlink" Target="http://en.wikipedia.org/w/index.php?title=A_Place_To_Stay&amp;action=edit" TargetMode="External"/><Relationship Id="rId44" Type="http://schemas.openxmlformats.org/officeDocument/2006/relationships/hyperlink" Target="http://en.wikipedia.org/wiki/Japan" TargetMode="External"/><Relationship Id="rId60" Type="http://schemas.openxmlformats.org/officeDocument/2006/relationships/hyperlink" Target="http://en.wikipedia.org/w/index.php?title=Terence_Meaden&amp;action=edit" TargetMode="External"/><Relationship Id="rId65" Type="http://schemas.openxmlformats.org/officeDocument/2006/relationships/hyperlink" Target="http://en.wikipedia.org/wiki/Supernatural" TargetMode="External"/><Relationship Id="rId81" Type="http://schemas.openxmlformats.org/officeDocument/2006/relationships/hyperlink" Target="http://en.wikipedia.org/wiki/CSICOP" TargetMode="External"/><Relationship Id="rId86" Type="http://schemas.openxmlformats.org/officeDocument/2006/relationships/hyperlink" Target="http://en.wikipedia.org/wiki/Yatesbury" TargetMode="External"/><Relationship Id="rId130" Type="http://schemas.openxmlformats.org/officeDocument/2006/relationships/hyperlink" Target="http://en.wikipedia.org/wiki/Question_(comics)" TargetMode="External"/><Relationship Id="rId135" Type="http://schemas.openxmlformats.org/officeDocument/2006/relationships/hyperlink" Target="http://en.wikipedia.org/wiki/Yu-Gi-Oh!" TargetMode="External"/><Relationship Id="rId151" Type="http://schemas.openxmlformats.org/officeDocument/2006/relationships/hyperlink" Target="http://en.wikipedia.org/wiki/NBC-TV" TargetMode="External"/><Relationship Id="rId156" Type="http://schemas.openxmlformats.org/officeDocument/2006/relationships/hyperlink" Target="http://en.wikipedia.org/w/index.php?title=Special:Booksources&amp;isbn=0954805429" TargetMode="External"/><Relationship Id="rId177" Type="http://schemas.openxmlformats.org/officeDocument/2006/relationships/hyperlink" Target="http://www.cropcircles.org/" TargetMode="External"/><Relationship Id="rId172" Type="http://schemas.openxmlformats.org/officeDocument/2006/relationships/hyperlink" Target="http://www.alienhub.com/website/forum8/21.html" TargetMode="External"/><Relationship Id="rId13" Type="http://schemas.openxmlformats.org/officeDocument/2006/relationships/hyperlink" Target="http://en.wikipedia.org/wiki/Linseed" TargetMode="External"/><Relationship Id="rId18" Type="http://schemas.openxmlformats.org/officeDocument/2006/relationships/hyperlink" Target="http://en.wikipedia.org/wiki/Paranormal" TargetMode="External"/><Relationship Id="rId39" Type="http://schemas.openxmlformats.org/officeDocument/2006/relationships/hyperlink" Target="http://en.wikipedia.org/wiki/Archaeology" TargetMode="External"/><Relationship Id="rId109" Type="http://schemas.openxmlformats.org/officeDocument/2006/relationships/hyperlink" Target="http://en.wikipedia.org/w/index.php?title=Crop_circle&amp;action=edit&amp;section=9" TargetMode="External"/><Relationship Id="rId34" Type="http://schemas.openxmlformats.org/officeDocument/2006/relationships/hyperlink" Target="http://en.wikipedia.org/wiki/Aerial_survey" TargetMode="External"/><Relationship Id="rId50" Type="http://schemas.openxmlformats.org/officeDocument/2006/relationships/hyperlink" Target="http://en.wikipedia.org/wiki/Public_house" TargetMode="External"/><Relationship Id="rId55" Type="http://schemas.openxmlformats.org/officeDocument/2006/relationships/hyperlink" Target="http://en.wikipedia.org/wiki/Adultery" TargetMode="External"/><Relationship Id="rId76" Type="http://schemas.openxmlformats.org/officeDocument/2006/relationships/hyperlink" Target="http://en.wikipedia.org/wiki/Accuracy_and_precision" TargetMode="External"/><Relationship Id="rId97" Type="http://schemas.openxmlformats.org/officeDocument/2006/relationships/hyperlink" Target="http://en.wikipedia.org/wiki/Tumulus" TargetMode="External"/><Relationship Id="rId104" Type="http://schemas.openxmlformats.org/officeDocument/2006/relationships/hyperlink" Target="http://en.wikipedia.org/wiki/Unusual_Ground_Marking" TargetMode="External"/><Relationship Id="rId120" Type="http://schemas.openxmlformats.org/officeDocument/2006/relationships/hyperlink" Target="http://en.wikipedia.org/wiki/2002" TargetMode="External"/><Relationship Id="rId125" Type="http://schemas.openxmlformats.org/officeDocument/2006/relationships/hyperlink" Target="http://en.wikipedia.org/wiki/Comic_Relief" TargetMode="External"/><Relationship Id="rId141" Type="http://schemas.openxmlformats.org/officeDocument/2006/relationships/hyperlink" Target="http://en.wikipedia.org/wiki/AMD" TargetMode="External"/><Relationship Id="rId146" Type="http://schemas.openxmlformats.org/officeDocument/2006/relationships/hyperlink" Target="http://en.wikipedia.org/wiki/The_Sun" TargetMode="External"/><Relationship Id="rId167" Type="http://schemas.openxmlformats.org/officeDocument/2006/relationships/hyperlink" Target="http://skepdic.com/cropcirc.html" TargetMode="External"/><Relationship Id="rId188" Type="http://schemas.openxmlformats.org/officeDocument/2006/relationships/hyperlink" Target="http://en.wikipedia.org/wiki/Crop_circle" TargetMode="External"/><Relationship Id="rId7" Type="http://schemas.openxmlformats.org/officeDocument/2006/relationships/hyperlink" Target="http://en.wikipedia.org/wiki/England" TargetMode="External"/><Relationship Id="rId71" Type="http://schemas.openxmlformats.org/officeDocument/2006/relationships/hyperlink" Target="http://en.wikipedia.org/wiki/Budapest" TargetMode="External"/><Relationship Id="rId92" Type="http://schemas.openxmlformats.org/officeDocument/2006/relationships/hyperlink" Target="http://en.wikipedia.org/wiki/WP:TC" TargetMode="External"/><Relationship Id="rId162" Type="http://schemas.openxmlformats.org/officeDocument/2006/relationships/hyperlink" Target="http://en.wikipedia.org/w/index.php?title=Special:Booksources&amp;isbn=9171947264" TargetMode="External"/><Relationship Id="rId183" Type="http://schemas.openxmlformats.org/officeDocument/2006/relationships/hyperlink" Target="http://en.wikipedia.org/wiki/Scientific_American" TargetMode="External"/><Relationship Id="rId2" Type="http://schemas.openxmlformats.org/officeDocument/2006/relationships/slide" Target="../slides/slide14.xml"/><Relationship Id="rId29" Type="http://schemas.openxmlformats.org/officeDocument/2006/relationships/hyperlink" Target="http://en.wikipedia.org/wiki/Elves" TargetMode="External"/><Relationship Id="rId24" Type="http://schemas.openxmlformats.org/officeDocument/2006/relationships/hyperlink" Target="http://en.wikipedia.org/wiki/Mowing-Devil" TargetMode="External"/><Relationship Id="rId40" Type="http://schemas.openxmlformats.org/officeDocument/2006/relationships/hyperlink" Target="http://en.wikipedia.org/wiki/Scientific_skepticism" TargetMode="External"/><Relationship Id="rId45" Type="http://schemas.openxmlformats.org/officeDocument/2006/relationships/hyperlink" Target="http://en.wikipedia.org/wiki/United_States" TargetMode="External"/><Relationship Id="rId66" Type="http://schemas.openxmlformats.org/officeDocument/2006/relationships/hyperlink" Target="http://en.wikipedia.org/wiki/Internet" TargetMode="External"/><Relationship Id="rId87" Type="http://schemas.openxmlformats.org/officeDocument/2006/relationships/hyperlink" Target="http://en.wikipedia.org/w/index.php?title=Crop_circle&amp;action=edit&amp;section=5" TargetMode="External"/><Relationship Id="rId110" Type="http://schemas.openxmlformats.org/officeDocument/2006/relationships/hyperlink" Target="http://en.wikipedia.org/wiki/Monster_Garage" TargetMode="External"/><Relationship Id="rId115" Type="http://schemas.openxmlformats.org/officeDocument/2006/relationships/hyperlink" Target="http://en.wikipedia.org/wiki/Harold_&amp;_Kumar_Go_to_White_Castle" TargetMode="External"/><Relationship Id="rId131" Type="http://schemas.openxmlformats.org/officeDocument/2006/relationships/hyperlink" Target="http://en.wikipedia.org/wiki/Girl_Scout" TargetMode="External"/><Relationship Id="rId136" Type="http://schemas.openxmlformats.org/officeDocument/2006/relationships/hyperlink" Target="http://en.wikipedia.org/w/index.php?title=Crop_circle&amp;action=edit&amp;section=10" TargetMode="External"/><Relationship Id="rId157" Type="http://schemas.openxmlformats.org/officeDocument/2006/relationships/hyperlink" Target="http://en.wikipedia.org/w/index.php?title=Special:Booksources&amp;isbn=0140179526" TargetMode="External"/><Relationship Id="rId178" Type="http://schemas.openxmlformats.org/officeDocument/2006/relationships/hyperlink" Target="http://www.cropcircleresearch.com/" TargetMode="External"/><Relationship Id="rId61" Type="http://schemas.openxmlformats.org/officeDocument/2006/relationships/hyperlink" Target="http://en.wikipedia.org/wiki/Arthur_Koestler" TargetMode="External"/><Relationship Id="rId82" Type="http://schemas.openxmlformats.org/officeDocument/2006/relationships/hyperlink" Target="http://www.csicop.org/sb/9606/crop_circle.html" TargetMode="External"/><Relationship Id="rId152" Type="http://schemas.openxmlformats.org/officeDocument/2006/relationships/hyperlink" Target="http://en.wikipedia.org/wiki/Orange_Mobile" TargetMode="External"/><Relationship Id="rId173" Type="http://schemas.openxmlformats.org/officeDocument/2006/relationships/hyperlink" Target="http://www.alienhub.com/media/gallery.asp?categoryid=8" TargetMode="External"/><Relationship Id="rId19" Type="http://schemas.openxmlformats.org/officeDocument/2006/relationships/hyperlink" Target="http://en.wikipedia.org/wiki/Occam's_Razor" TargetMode="External"/><Relationship Id="rId14" Type="http://schemas.openxmlformats.org/officeDocument/2006/relationships/hyperlink" Target="http://en.wikipedia.org/wiki/Soy" TargetMode="External"/><Relationship Id="rId30" Type="http://schemas.openxmlformats.org/officeDocument/2006/relationships/hyperlink" Target="http://en.wikipedia.org/wiki/Scandinavian_folklore" TargetMode="External"/><Relationship Id="rId35" Type="http://schemas.openxmlformats.org/officeDocument/2006/relationships/hyperlink" Target="http://en.wikipedia.org/wiki/United_Kingdom" TargetMode="External"/><Relationship Id="rId56" Type="http://schemas.openxmlformats.org/officeDocument/2006/relationships/hyperlink" Target="http://en.wikipedia.org/wiki/United_Kingdom_of_Great_Britain_and_Northern_Ireland" TargetMode="External"/><Relationship Id="rId77" Type="http://schemas.openxmlformats.org/officeDocument/2006/relationships/hyperlink" Target="http://en.wikipedia.org/wiki/Symmetry" TargetMode="External"/><Relationship Id="rId100" Type="http://schemas.openxmlformats.org/officeDocument/2006/relationships/hyperlink" Target="http://en.wikipedia.org/wiki/Tornado" TargetMode="External"/><Relationship Id="rId105" Type="http://schemas.openxmlformats.org/officeDocument/2006/relationships/hyperlink" Target="http://en.wikipedia.org/wiki/Mycelium" TargetMode="External"/><Relationship Id="rId126" Type="http://schemas.openxmlformats.org/officeDocument/2006/relationships/hyperlink" Target="http://en.wikipedia.org/wiki/Muggle" TargetMode="External"/><Relationship Id="rId147" Type="http://schemas.openxmlformats.org/officeDocument/2006/relationships/hyperlink" Target="http://en.wikipedia.org/wiki/Mitsubishi" TargetMode="External"/><Relationship Id="rId168" Type="http://schemas.openxmlformats.org/officeDocument/2006/relationships/hyperlink" Target="http://www.stonehenge-avebury.net/scienceofcropcircles.htm" TargetMode="External"/><Relationship Id="rId8" Type="http://schemas.openxmlformats.org/officeDocument/2006/relationships/hyperlink" Target="http://en.wikipedia.org/wiki/Wheat" TargetMode="External"/><Relationship Id="rId51" Type="http://schemas.openxmlformats.org/officeDocument/2006/relationships/hyperlink" Target="http://en.wikipedia.org/wiki/Winchester" TargetMode="External"/><Relationship Id="rId72" Type="http://schemas.openxmlformats.org/officeDocument/2006/relationships/hyperlink" Target="http://en.wikipedia.org/wiki/Pound_sterling" TargetMode="External"/><Relationship Id="rId93" Type="http://schemas.openxmlformats.org/officeDocument/2006/relationships/hyperlink" Target="http://en.wikipedia.org/w/index.php?title=Crop_circle&amp;action=edit&amp;section=6" TargetMode="External"/><Relationship Id="rId98" Type="http://schemas.openxmlformats.org/officeDocument/2006/relationships/hyperlink" Target="http://en.wikipedia.org/wiki/Chalk_figures_in_the_United_Kingdom" TargetMode="External"/><Relationship Id="rId121" Type="http://schemas.openxmlformats.org/officeDocument/2006/relationships/hyperlink" Target="http://en.wikipedia.org/wiki/Signs_(film)" TargetMode="External"/><Relationship Id="rId142" Type="http://schemas.openxmlformats.org/officeDocument/2006/relationships/hyperlink" Target="http://en.wikipedia.org/wiki/Hello_Kitty" TargetMode="External"/><Relationship Id="rId163" Type="http://schemas.openxmlformats.org/officeDocument/2006/relationships/hyperlink" Target="http://en.wikipedia.org/w/index.php?title=Special:Booksources&amp;isbn=1841651389" TargetMode="External"/><Relationship Id="rId184" Type="http://schemas.openxmlformats.org/officeDocument/2006/relationships/hyperlink" Target="http://www.cccrn.ca/" TargetMode="External"/><Relationship Id="rId3" Type="http://schemas.openxmlformats.org/officeDocument/2006/relationships/hyperlink" Target="http://en.wikipedia.org/w/index.php?title=Crop_circles&amp;redirect=no" TargetMode="External"/><Relationship Id="rId25" Type="http://schemas.openxmlformats.org/officeDocument/2006/relationships/hyperlink" Target="http://en.wikipedia.org/wiki/Pamphlet" TargetMode="External"/><Relationship Id="rId46" Type="http://schemas.openxmlformats.org/officeDocument/2006/relationships/hyperlink" Target="http://en.wikipedia.org/wiki/Canada" TargetMode="External"/><Relationship Id="rId67" Type="http://schemas.openxmlformats.org/officeDocument/2006/relationships/hyperlink" Target="http://en.wikipedia.org/wiki/Hungary" TargetMode="External"/><Relationship Id="rId116" Type="http://schemas.openxmlformats.org/officeDocument/2006/relationships/hyperlink" Target="http://en.wikipedia.org/wiki/2004" TargetMode="External"/><Relationship Id="rId137" Type="http://schemas.openxmlformats.org/officeDocument/2006/relationships/hyperlink" Target="http://en.wikipedia.org/wiki/Greenpeace" TargetMode="External"/><Relationship Id="rId158" Type="http://schemas.openxmlformats.org/officeDocument/2006/relationships/hyperlink" Target="http://en.wikipedia.org/w/index.php?title=Special:Booksources&amp;isbn=0747506353" TargetMode="External"/><Relationship Id="rId20" Type="http://schemas.openxmlformats.org/officeDocument/2006/relationships/hyperlink" Target="http://en.wikipedia.org/wiki/Hampshire" TargetMode="External"/><Relationship Id="rId41" Type="http://schemas.openxmlformats.org/officeDocument/2006/relationships/hyperlink" Target="http://en.wikipedia.org/wiki/Practical_joke" TargetMode="External"/><Relationship Id="rId62" Type="http://schemas.openxmlformats.org/officeDocument/2006/relationships/hyperlink" Target="http://en.wikipedia.org/wiki/Berkshire" TargetMode="External"/><Relationship Id="rId83" Type="http://schemas.openxmlformats.org/officeDocument/2006/relationships/hyperlink" Target="http://en.wikipedia.org/w/index.php?title=Crop_circle&amp;action=edit&amp;section=4" TargetMode="External"/><Relationship Id="rId88" Type="http://schemas.openxmlformats.org/officeDocument/2006/relationships/hyperlink" Target="http://en.wikipedia.org/wiki/WP:CU" TargetMode="External"/><Relationship Id="rId111" Type="http://schemas.openxmlformats.org/officeDocument/2006/relationships/hyperlink" Target="http://en.wikipedia.org/wiki/Travis_Walton" TargetMode="External"/><Relationship Id="rId132" Type="http://schemas.openxmlformats.org/officeDocument/2006/relationships/hyperlink" Target="http://en.wikipedia.org/wiki/Led_Zeppelin_Remasters" TargetMode="External"/><Relationship Id="rId153" Type="http://schemas.openxmlformats.org/officeDocument/2006/relationships/hyperlink" Target="http://en.wikipedia.org/wiki/History_Channel" TargetMode="External"/><Relationship Id="rId174" Type="http://schemas.openxmlformats.org/officeDocument/2006/relationships/hyperlink" Target="http://www.cropcircle-archive.com/" TargetMode="External"/><Relationship Id="rId179" Type="http://schemas.openxmlformats.org/officeDocument/2006/relationships/hyperlink" Target="http://www.lucypringle.co.uk/" TargetMode="External"/><Relationship Id="rId15" Type="http://schemas.openxmlformats.org/officeDocument/2006/relationships/hyperlink" Target="http://en.wikipedia.org/wiki/1970s" TargetMode="External"/><Relationship Id="rId36" Type="http://schemas.openxmlformats.org/officeDocument/2006/relationships/hyperlink" Target="http://en.wikipedia.org/wiki/Drought" TargetMode="External"/><Relationship Id="rId57" Type="http://schemas.openxmlformats.org/officeDocument/2006/relationships/hyperlink" Target="http://en.wikipedia.org/wiki/Television" TargetMode="External"/><Relationship Id="rId106" Type="http://schemas.openxmlformats.org/officeDocument/2006/relationships/hyperlink" Target="http://en.wikipedia.org/wiki/Scandinavia" TargetMode="External"/><Relationship Id="rId127" Type="http://schemas.openxmlformats.org/officeDocument/2006/relationships/hyperlink" Target="http://en.wikipedia.org/wiki/Mifune" TargetMode="External"/><Relationship Id="rId10" Type="http://schemas.openxmlformats.org/officeDocument/2006/relationships/hyperlink" Target="http://en.wikipedia.org/wiki/Canola" TargetMode="External"/><Relationship Id="rId31" Type="http://schemas.openxmlformats.org/officeDocument/2006/relationships/hyperlink" Target="http://en.wikipedia.org/wiki/Fungus" TargetMode="External"/><Relationship Id="rId52" Type="http://schemas.openxmlformats.org/officeDocument/2006/relationships/hyperlink" Target="http://en.wikipedia.org/wiki/Veteran" TargetMode="External"/><Relationship Id="rId73" Type="http://schemas.openxmlformats.org/officeDocument/2006/relationships/hyperlink" Target="http://en.wikipedia.org/wiki/Damages" TargetMode="External"/><Relationship Id="rId78" Type="http://schemas.openxmlformats.org/officeDocument/2006/relationships/hyperlink" Target="http://en.wikipedia.org/wiki/Rope" TargetMode="External"/><Relationship Id="rId94" Type="http://schemas.openxmlformats.org/officeDocument/2006/relationships/hyperlink" Target="http://en.wikipedia.org/wiki/Unidentified_flying_object" TargetMode="External"/><Relationship Id="rId99" Type="http://schemas.openxmlformats.org/officeDocument/2006/relationships/hyperlink" Target="http://en.wikipedia.org/wiki/Henge" TargetMode="External"/><Relationship Id="rId101" Type="http://schemas.openxmlformats.org/officeDocument/2006/relationships/hyperlink" Target="http://en.wikipedia.org/wiki/Ball_lightning" TargetMode="External"/><Relationship Id="rId122" Type="http://schemas.openxmlformats.org/officeDocument/2006/relationships/hyperlink" Target="http://en.wikipedia.org/wiki/Extraterrestrials" TargetMode="External"/><Relationship Id="rId143" Type="http://schemas.openxmlformats.org/officeDocument/2006/relationships/hyperlink" Target="http://en.wikipedia.org/wiki/Pepsi" TargetMode="External"/><Relationship Id="rId148" Type="http://schemas.openxmlformats.org/officeDocument/2006/relationships/hyperlink" Target="http://en.wikipedia.org/wiki/O2" TargetMode="External"/><Relationship Id="rId164" Type="http://schemas.openxmlformats.org/officeDocument/2006/relationships/hyperlink" Target="http://en.wikipedia.org/w/index.php?title=Crop_circle&amp;action=edit&amp;section=12" TargetMode="External"/><Relationship Id="rId169" Type="http://schemas.openxmlformats.org/officeDocument/2006/relationships/hyperlink" Target="http://www.circlemakers.org/" TargetMode="External"/><Relationship Id="rId185" Type="http://schemas.openxmlformats.org/officeDocument/2006/relationships/hyperlink" Target="http://en.wikipedia.org/w/index.php?title=Special:Booksources&amp;isbn=1571743227" TargetMode="External"/><Relationship Id="rId4" Type="http://schemas.openxmlformats.org/officeDocument/2006/relationships/hyperlink" Target="http://en.wikipedia.org/wiki/Image:CropCircleSwirl.jpeg" TargetMode="External"/><Relationship Id="rId9" Type="http://schemas.openxmlformats.org/officeDocument/2006/relationships/hyperlink" Target="http://en.wikipedia.org/wiki/Barley" TargetMode="External"/><Relationship Id="rId180" Type="http://schemas.openxmlformats.org/officeDocument/2006/relationships/hyperlink" Target="http://en.wikipedia.org/w/index.php?title=Crop_circle&amp;action=edit&amp;section=13"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en.wikipedia.org/wiki/Acrylic_glass"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A5F7110-6176-4446-94D0-C7E888CDBE20}"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A5F7110-6176-4446-94D0-C7E888CDBE20}" type="slidenum">
              <a:rPr lang="en-US" smtClean="0"/>
              <a:pPr>
                <a:defRPr/>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A5F7110-6176-4446-94D0-C7E888CDBE20}" type="slidenum">
              <a:rPr lang="en-US" smtClean="0"/>
              <a:pPr>
                <a:defRPr/>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A5F7110-6176-4446-94D0-C7E888CDBE20}" type="slidenum">
              <a:rPr lang="en-US" smtClean="0"/>
              <a:pPr>
                <a:defRPr/>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0318849A-6769-437F-9E88-7DF9214BC53E}" type="slidenum">
              <a:rPr lang="en-US" smtClean="0"/>
              <a:pPr/>
              <a:t>14</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lnSpc>
                <a:spcPct val="80000"/>
              </a:lnSpc>
            </a:pPr>
            <a:r>
              <a:rPr lang="en-US" sz="800" b="1" smtClean="0"/>
              <a:t>Crop circle</a:t>
            </a:r>
          </a:p>
          <a:p>
            <a:pPr eaLnBrk="1" hangingPunct="1">
              <a:lnSpc>
                <a:spcPct val="80000"/>
              </a:lnSpc>
            </a:pPr>
            <a:r>
              <a:rPr lang="en-US" sz="800" b="1" smtClean="0"/>
              <a:t>From Wikipedia, the free encyclopedia</a:t>
            </a:r>
          </a:p>
          <a:p>
            <a:pPr eaLnBrk="1" hangingPunct="1">
              <a:lnSpc>
                <a:spcPct val="80000"/>
              </a:lnSpc>
            </a:pPr>
            <a:r>
              <a:rPr lang="en-US" sz="800" smtClean="0"/>
              <a:t>(Redirected from </a:t>
            </a:r>
            <a:r>
              <a:rPr lang="en-US" sz="800" smtClean="0">
                <a:hlinkClick r:id="rId3" tooltip="Crop circles"/>
              </a:rPr>
              <a:t>Crop circles</a:t>
            </a:r>
            <a:r>
              <a:rPr lang="en-US" sz="800" smtClean="0"/>
              <a:t>)</a:t>
            </a:r>
          </a:p>
          <a:p>
            <a:pPr eaLnBrk="1" hangingPunct="1">
              <a:lnSpc>
                <a:spcPct val="80000"/>
              </a:lnSpc>
            </a:pPr>
            <a:r>
              <a:rPr lang="en-US" sz="800" smtClean="0"/>
              <a:t>Jump to: </a:t>
            </a:r>
            <a:r>
              <a:rPr lang="en-US" sz="800" smtClean="0">
                <a:hlinkClick r:id="" action="ppaction://noaction"/>
              </a:rPr>
              <a:t>navigation</a:t>
            </a:r>
            <a:r>
              <a:rPr lang="en-US" sz="800" smtClean="0"/>
              <a:t>, </a:t>
            </a:r>
            <a:r>
              <a:rPr lang="en-US" sz="800" smtClean="0">
                <a:hlinkClick r:id="" action="ppaction://noaction"/>
              </a:rPr>
              <a:t>search</a:t>
            </a:r>
            <a:endParaRPr lang="en-US" sz="800" smtClean="0">
              <a:hlinkClick r:id="rId4" tooltip="A crop circle pattern. See also: A crop circle on Google maps."/>
            </a:endParaRPr>
          </a:p>
          <a:p>
            <a:pPr eaLnBrk="1" hangingPunct="1">
              <a:lnSpc>
                <a:spcPct val="80000"/>
              </a:lnSpc>
            </a:pPr>
            <a:r>
              <a:rPr lang="en-US" sz="800" smtClean="0">
                <a:hlinkClick r:id="rId4" tooltip="A crop circle pattern. See also: A crop circle on Google maps."/>
              </a:rPr>
              <a:t> </a:t>
            </a:r>
            <a:r>
              <a:rPr lang="en-US" sz="800" smtClean="0"/>
              <a:t> </a:t>
            </a:r>
          </a:p>
          <a:p>
            <a:pPr eaLnBrk="1" hangingPunct="1">
              <a:lnSpc>
                <a:spcPct val="80000"/>
              </a:lnSpc>
            </a:pPr>
            <a:r>
              <a:rPr lang="en-US" sz="800" smtClean="0">
                <a:hlinkClick r:id="rId4" tooltip="Enlarge"/>
              </a:rPr>
              <a:t> </a:t>
            </a:r>
            <a:endParaRPr lang="en-US" sz="800" smtClean="0"/>
          </a:p>
          <a:p>
            <a:pPr eaLnBrk="1" hangingPunct="1">
              <a:lnSpc>
                <a:spcPct val="80000"/>
              </a:lnSpc>
            </a:pPr>
            <a:r>
              <a:rPr lang="en-US" sz="800" smtClean="0"/>
              <a:t>A crop circle pattern. See also: </a:t>
            </a:r>
            <a:r>
              <a:rPr lang="en-US" sz="800" smtClean="0">
                <a:hlinkClick r:id="rId5" tooltip="http://maps.google.co.uk/maps?f=q&amp;hl=en&amp;t=k&amp;ll=53.531741,-1.356506&amp;spn=0.001476,0.00309&amp;t=k"/>
              </a:rPr>
              <a:t>A crop circle on Google maps</a:t>
            </a:r>
            <a:r>
              <a:rPr lang="en-US" sz="800" smtClean="0"/>
              <a:t>.</a:t>
            </a:r>
          </a:p>
          <a:p>
            <a:pPr eaLnBrk="1" hangingPunct="1">
              <a:lnSpc>
                <a:spcPct val="80000"/>
              </a:lnSpc>
            </a:pPr>
            <a:r>
              <a:rPr lang="en-US" sz="800" b="1" smtClean="0"/>
              <a:t>Crop circles</a:t>
            </a:r>
            <a:r>
              <a:rPr lang="en-US" sz="800" smtClean="0"/>
              <a:t> are geometrical formations of flattened </a:t>
            </a:r>
            <a:r>
              <a:rPr lang="en-US" sz="800" smtClean="0">
                <a:hlinkClick r:id="rId6" tooltip="Crop (agriculture)"/>
              </a:rPr>
              <a:t>crops</a:t>
            </a:r>
            <a:r>
              <a:rPr lang="en-US" sz="800" smtClean="0"/>
              <a:t> found in </a:t>
            </a:r>
            <a:r>
              <a:rPr lang="en-US" sz="800" smtClean="0">
                <a:hlinkClick r:id="rId7" tooltip="England"/>
              </a:rPr>
              <a:t>England</a:t>
            </a:r>
            <a:r>
              <a:rPr lang="en-US" sz="800" smtClean="0"/>
              <a:t> and elsewhere. They have been found in </a:t>
            </a:r>
            <a:r>
              <a:rPr lang="en-US" sz="800" smtClean="0">
                <a:hlinkClick r:id="rId8" tooltip="Wheat"/>
              </a:rPr>
              <a:t>wheat</a:t>
            </a:r>
            <a:r>
              <a:rPr lang="en-US" sz="800" smtClean="0"/>
              <a:t>, </a:t>
            </a:r>
            <a:r>
              <a:rPr lang="en-US" sz="800" smtClean="0">
                <a:hlinkClick r:id="rId9" tooltip="Barley"/>
              </a:rPr>
              <a:t>barley</a:t>
            </a:r>
            <a:r>
              <a:rPr lang="en-US" sz="800" smtClean="0"/>
              <a:t>, </a:t>
            </a:r>
            <a:r>
              <a:rPr lang="en-US" sz="800" smtClean="0">
                <a:hlinkClick r:id="rId10" tooltip="Canola"/>
              </a:rPr>
              <a:t>canola</a:t>
            </a:r>
            <a:r>
              <a:rPr lang="en-US" sz="800" smtClean="0"/>
              <a:t>, </a:t>
            </a:r>
            <a:r>
              <a:rPr lang="en-US" sz="800" smtClean="0">
                <a:hlinkClick r:id="rId11" tooltip="Rye"/>
              </a:rPr>
              <a:t>rye</a:t>
            </a:r>
            <a:r>
              <a:rPr lang="en-US" sz="800" smtClean="0"/>
              <a:t>, </a:t>
            </a:r>
            <a:r>
              <a:rPr lang="en-US" sz="800" smtClean="0">
                <a:hlinkClick r:id="rId12" tooltip="Corn"/>
              </a:rPr>
              <a:t>corn</a:t>
            </a:r>
            <a:r>
              <a:rPr lang="en-US" sz="800" smtClean="0"/>
              <a:t>, </a:t>
            </a:r>
            <a:r>
              <a:rPr lang="en-US" sz="800" smtClean="0">
                <a:hlinkClick r:id="rId13" tooltip="Linseed"/>
              </a:rPr>
              <a:t>linseed</a:t>
            </a:r>
            <a:r>
              <a:rPr lang="en-US" sz="800" smtClean="0"/>
              <a:t> and </a:t>
            </a:r>
            <a:r>
              <a:rPr lang="en-US" sz="800" smtClean="0">
                <a:hlinkClick r:id="rId14" tooltip="Soy"/>
              </a:rPr>
              <a:t>soy</a:t>
            </a:r>
            <a:r>
              <a:rPr lang="en-US" sz="800" smtClean="0"/>
              <a:t>.</a:t>
            </a:r>
          </a:p>
          <a:p>
            <a:pPr eaLnBrk="1" hangingPunct="1">
              <a:lnSpc>
                <a:spcPct val="80000"/>
              </a:lnSpc>
            </a:pPr>
            <a:r>
              <a:rPr lang="en-US" sz="800" smtClean="0"/>
              <a:t>The phenomenon itself was noticed in its current form after notable appearances in England in the late </a:t>
            </a:r>
            <a:r>
              <a:rPr lang="en-US" sz="800" smtClean="0">
                <a:hlinkClick r:id="rId15" tooltip="1970s"/>
              </a:rPr>
              <a:t>1970s</a:t>
            </a:r>
            <a:r>
              <a:rPr lang="en-US" sz="800" smtClean="0"/>
              <a:t>. Various explanations were offered for the phenomenon, which soon spread around the world. In 1991, two men, Doug Bower and Dave Chorley, revealed that they had been making crop circles in England since 1978 using planks, rope, hats and wire as their only tools</a:t>
            </a:r>
            <a:r>
              <a:rPr lang="en-US" sz="800" smtClean="0">
                <a:hlinkClick r:id="" action="ppaction://noaction"/>
              </a:rPr>
              <a:t>[1][2]</a:t>
            </a:r>
            <a:r>
              <a:rPr lang="en-US" sz="800" smtClean="0"/>
              <a:t>. Circlemakers.org</a:t>
            </a:r>
            <a:r>
              <a:rPr lang="en-US" sz="800" smtClean="0">
                <a:hlinkClick r:id="" action="ppaction://noaction"/>
              </a:rPr>
              <a:t>[3]</a:t>
            </a:r>
            <a:r>
              <a:rPr lang="en-US" sz="800" smtClean="0"/>
              <a:t> a UK-based arts collective founded by </a:t>
            </a:r>
            <a:r>
              <a:rPr lang="en-US" sz="800" smtClean="0">
                <a:hlinkClick r:id="rId16" tooltip="John Lundberg"/>
              </a:rPr>
              <a:t>John Lundberg</a:t>
            </a:r>
            <a:r>
              <a:rPr lang="en-US" sz="800" smtClean="0"/>
              <a:t> have been creating complex crop circles since the early </a:t>
            </a:r>
            <a:r>
              <a:rPr lang="en-US" sz="800" smtClean="0">
                <a:hlinkClick r:id="rId17" tooltip="1990s"/>
              </a:rPr>
              <a:t>1990s</a:t>
            </a:r>
            <a:r>
              <a:rPr lang="en-US" sz="800" smtClean="0"/>
              <a:t>. </a:t>
            </a:r>
            <a:r>
              <a:rPr lang="en-US" sz="800" smtClean="0">
                <a:hlinkClick r:id="" action="ppaction://noaction"/>
              </a:rPr>
              <a:t>[4]</a:t>
            </a:r>
            <a:r>
              <a:rPr lang="en-US" sz="800" smtClean="0"/>
              <a:t>.</a:t>
            </a:r>
          </a:p>
          <a:p>
            <a:pPr eaLnBrk="1" hangingPunct="1">
              <a:lnSpc>
                <a:spcPct val="80000"/>
              </a:lnSpc>
            </a:pPr>
            <a:r>
              <a:rPr lang="en-US" sz="800" smtClean="0"/>
              <a:t>Despite the evidence that crop circles are of human origin various </a:t>
            </a:r>
            <a:r>
              <a:rPr lang="en-US" sz="800" smtClean="0">
                <a:hlinkClick r:id="rId18" tooltip="Paranormal"/>
              </a:rPr>
              <a:t>paranormal</a:t>
            </a:r>
            <a:r>
              <a:rPr lang="en-US" sz="800" smtClean="0"/>
              <a:t> theories continue to enjoy some currency, although these violate </a:t>
            </a:r>
            <a:r>
              <a:rPr lang="en-US" sz="800" smtClean="0">
                <a:hlinkClick r:id="rId19" tooltip="Occam's Razor"/>
              </a:rPr>
              <a:t>Occam's Razor</a:t>
            </a:r>
            <a:r>
              <a:rPr lang="en-US" sz="800" smtClean="0"/>
              <a:t>.</a:t>
            </a:r>
            <a:r>
              <a:rPr lang="en-US" sz="800" smtClean="0">
                <a:hlinkClick r:id="" action="ppaction://noaction"/>
              </a:rPr>
              <a:t>[5]</a:t>
            </a:r>
            <a:endParaRPr lang="en-US" sz="800" smtClean="0"/>
          </a:p>
          <a:p>
            <a:pPr eaLnBrk="1" hangingPunct="1">
              <a:lnSpc>
                <a:spcPct val="80000"/>
              </a:lnSpc>
            </a:pPr>
            <a:endParaRPr lang="en-US" sz="800" b="1" smtClean="0"/>
          </a:p>
          <a:p>
            <a:pPr eaLnBrk="1" hangingPunct="1">
              <a:lnSpc>
                <a:spcPct val="80000"/>
              </a:lnSpc>
            </a:pPr>
            <a:r>
              <a:rPr lang="en-US" sz="800" b="1" smtClean="0"/>
              <a:t>History of crop circles</a:t>
            </a:r>
          </a:p>
          <a:p>
            <a:pPr eaLnBrk="1" hangingPunct="1">
              <a:lnSpc>
                <a:spcPct val="80000"/>
              </a:lnSpc>
            </a:pPr>
            <a:r>
              <a:rPr lang="en-US" sz="800" smtClean="0"/>
              <a:t>The phenomenon of crop circles became widely known in the late 1980s, after the media started to report crop circles (later found to have been created by Doug Bower and Dave Chorley) in </a:t>
            </a:r>
            <a:r>
              <a:rPr lang="en-US" sz="800" smtClean="0">
                <a:hlinkClick r:id="rId20" tooltip="Hampshire"/>
              </a:rPr>
              <a:t>Hampshire</a:t>
            </a:r>
            <a:r>
              <a:rPr lang="en-US" sz="800" smtClean="0"/>
              <a:t> and </a:t>
            </a:r>
            <a:r>
              <a:rPr lang="en-US" sz="800" smtClean="0">
                <a:hlinkClick r:id="rId21" tooltip="Wiltshire"/>
              </a:rPr>
              <a:t>Wiltshire</a:t>
            </a:r>
            <a:r>
              <a:rPr lang="en-US" sz="800" smtClean="0"/>
              <a:t>. Subsequently crop circle enthusiasts have tried finding examples of the phenomenon before this. The earliest recorded crop circle is depicted in a </a:t>
            </a:r>
            <a:r>
              <a:rPr lang="en-US" sz="800" smtClean="0">
                <a:hlinkClick r:id="rId22" tooltip="17th century"/>
              </a:rPr>
              <a:t>17th century</a:t>
            </a:r>
            <a:r>
              <a:rPr lang="en-US" sz="800" smtClean="0"/>
              <a:t> </a:t>
            </a:r>
            <a:r>
              <a:rPr lang="en-US" sz="800" smtClean="0">
                <a:hlinkClick r:id="rId23" tooltip="Woodcut"/>
              </a:rPr>
              <a:t>woodcut</a:t>
            </a:r>
            <a:r>
              <a:rPr lang="en-US" sz="800" smtClean="0"/>
              <a:t> called the </a:t>
            </a:r>
            <a:r>
              <a:rPr lang="en-US" sz="800" i="1" smtClean="0">
                <a:hlinkClick r:id="rId24" tooltip="Mowing-Devil"/>
              </a:rPr>
              <a:t>Mowing-Devil</a:t>
            </a:r>
            <a:r>
              <a:rPr lang="en-US" sz="800" smtClean="0"/>
              <a:t>. The image depicts a strange creature creating a circular design in a field of corn. The </a:t>
            </a:r>
            <a:r>
              <a:rPr lang="en-US" sz="800" smtClean="0">
                <a:hlinkClick r:id="rId25" tooltip="Pamphlet"/>
              </a:rPr>
              <a:t>pamphlet</a:t>
            </a:r>
            <a:r>
              <a:rPr lang="en-US" sz="800" smtClean="0"/>
              <a:t> the image appeared in states that the farmer, disgusted at the wage his mower was demanding for his work, insisted that he would rather have "the devil himself" perform the task.</a:t>
            </a:r>
          </a:p>
          <a:p>
            <a:pPr eaLnBrk="1" hangingPunct="1">
              <a:lnSpc>
                <a:spcPct val="80000"/>
              </a:lnSpc>
            </a:pPr>
            <a:r>
              <a:rPr lang="en-US" sz="800" smtClean="0"/>
              <a:t>A more recent historical report of crop circles was published in the journal </a:t>
            </a:r>
            <a:r>
              <a:rPr lang="en-US" sz="800" smtClean="0">
                <a:hlinkClick r:id="rId26" tooltip="Nature (journal)"/>
              </a:rPr>
              <a:t>Nature</a:t>
            </a:r>
            <a:r>
              <a:rPr lang="en-US" sz="800" smtClean="0"/>
              <a:t> in 1880 (reproduced in 1991). An amateur scientist named Brandon Meland describes a field containing a number of crop circles, along with the suggestion that they might have been caused by "some cyclonic wind action".</a:t>
            </a:r>
            <a:r>
              <a:rPr lang="en-US" sz="800" smtClean="0">
                <a:hlinkClick r:id="rId27" tooltip="http://www.nature.com/nature/journal/v352/n6336/full/352554b0.html"/>
              </a:rPr>
              <a:t>[1]</a:t>
            </a:r>
            <a:endParaRPr lang="en-US" sz="800" smtClean="0"/>
          </a:p>
          <a:p>
            <a:pPr eaLnBrk="1" hangingPunct="1">
              <a:lnSpc>
                <a:spcPct val="80000"/>
              </a:lnSpc>
            </a:pPr>
            <a:r>
              <a:rPr lang="en-US" sz="800" smtClean="0"/>
              <a:t>Although the </a:t>
            </a:r>
            <a:r>
              <a:rPr lang="en-US" sz="800" smtClean="0">
                <a:hlinkClick r:id="rId28" tooltip="Pixie circle"/>
              </a:rPr>
              <a:t>pixie circles</a:t>
            </a:r>
            <a:r>
              <a:rPr lang="en-US" sz="800" smtClean="0"/>
              <a:t> created by </a:t>
            </a:r>
            <a:r>
              <a:rPr lang="en-US" sz="800" smtClean="0">
                <a:hlinkClick r:id="rId29" tooltip="Elves"/>
              </a:rPr>
              <a:t>Elves</a:t>
            </a:r>
            <a:r>
              <a:rPr lang="en-US" sz="800" smtClean="0"/>
              <a:t> in </a:t>
            </a:r>
            <a:r>
              <a:rPr lang="en-US" sz="800" smtClean="0">
                <a:hlinkClick r:id="rId30" tooltip="Scandinavian folklore"/>
              </a:rPr>
              <a:t>Scandinavian folklore</a:t>
            </a:r>
            <a:r>
              <a:rPr lang="en-US" sz="800" smtClean="0"/>
              <a:t> were most likely caused by </a:t>
            </a:r>
            <a:r>
              <a:rPr lang="en-US" sz="800" smtClean="0">
                <a:hlinkClick r:id="rId31" tooltip="Fungus"/>
              </a:rPr>
              <a:t>fungus</a:t>
            </a:r>
            <a:r>
              <a:rPr lang="en-US" sz="800" smtClean="0"/>
              <a:t> colonies, there was also a rarer kind, consisting of circular patches where the grass had been flattened:</a:t>
            </a:r>
          </a:p>
          <a:p>
            <a:pPr lvl="1" eaLnBrk="1" hangingPunct="1">
              <a:lnSpc>
                <a:spcPct val="80000"/>
              </a:lnSpc>
            </a:pPr>
            <a:r>
              <a:rPr lang="en-US" sz="800" i="1" smtClean="0"/>
              <a:t>On lake shores, where the forest met the lake, you could find elf circles. They were round places where the grass had been flattened like a floor. Elves had danced there. By </a:t>
            </a:r>
            <a:r>
              <a:rPr lang="en-US" sz="800" i="1" smtClean="0">
                <a:hlinkClick r:id="rId32" tooltip="http://maps.google.com/maps?ll=59.007568,15.129204&amp;spn=0.160795,0.233854&amp;t=k&amp;hl=en"/>
              </a:rPr>
              <a:t>Lake Tisaren</a:t>
            </a:r>
            <a:r>
              <a:rPr lang="en-US" sz="800" i="1" smtClean="0"/>
              <a:t>, I have seen one of those. It could be dangerous and one could become ill if one had trodden over such a place or if one destroyed anything there</a:t>
            </a:r>
            <a:r>
              <a:rPr lang="en-US" sz="800" smtClean="0"/>
              <a:t> (an account given in 1926, Hellström 1990:36). </a:t>
            </a:r>
          </a:p>
          <a:p>
            <a:pPr eaLnBrk="1" hangingPunct="1">
              <a:lnSpc>
                <a:spcPct val="80000"/>
              </a:lnSpc>
            </a:pPr>
            <a:r>
              <a:rPr lang="en-US" sz="800" smtClean="0"/>
              <a:t>Not long after </a:t>
            </a:r>
            <a:r>
              <a:rPr lang="en-US" sz="800" smtClean="0">
                <a:hlinkClick r:id="rId33" tooltip="World War II"/>
              </a:rPr>
              <a:t>WWII</a:t>
            </a:r>
            <a:r>
              <a:rPr lang="en-US" sz="800" smtClean="0"/>
              <a:t>, the </a:t>
            </a:r>
            <a:r>
              <a:rPr lang="en-US" sz="800" smtClean="0">
                <a:hlinkClick r:id="rId34" tooltip="Aerial survey"/>
              </a:rPr>
              <a:t>aerial surveys</a:t>
            </a:r>
            <a:r>
              <a:rPr lang="en-US" sz="800" smtClean="0"/>
              <a:t> that were being made over large areas of </a:t>
            </a:r>
            <a:r>
              <a:rPr lang="en-US" sz="800" smtClean="0">
                <a:hlinkClick r:id="rId35" tooltip="United Kingdom"/>
              </a:rPr>
              <a:t>Britain</a:t>
            </a:r>
            <a:r>
              <a:rPr lang="en-US" sz="800" smtClean="0"/>
              <a:t> revealed some unexpected phenomena, undetectable from the ground. When the surveys photographed ripening crops or </a:t>
            </a:r>
            <a:r>
              <a:rPr lang="en-US" sz="800" smtClean="0">
                <a:hlinkClick r:id="rId36" tooltip="Drought"/>
              </a:rPr>
              <a:t>drought</a:t>
            </a:r>
            <a:r>
              <a:rPr lang="en-US" sz="800" smtClean="0"/>
              <a:t>-stressed terrain they revealed what were soon termed "</a:t>
            </a:r>
            <a:r>
              <a:rPr lang="en-US" sz="800" smtClean="0">
                <a:hlinkClick r:id="rId37" tooltip="Crop marks"/>
              </a:rPr>
              <a:t>crop marks</a:t>
            </a:r>
            <a:r>
              <a:rPr lang="en-US" sz="800" smtClean="0"/>
              <a:t>", the differential ripening of the crop that revealed differences in the </a:t>
            </a:r>
            <a:r>
              <a:rPr lang="en-US" sz="800" smtClean="0">
                <a:hlinkClick r:id="rId38" tooltip="Subsoil"/>
              </a:rPr>
              <a:t>subsoil</a:t>
            </a:r>
            <a:r>
              <a:rPr lang="en-US" sz="800" smtClean="0"/>
              <a:t>. These patterns were found to be caused by the buried remnants of ancient buildings. </a:t>
            </a:r>
            <a:r>
              <a:rPr lang="en-US" sz="800" smtClean="0">
                <a:hlinkClick r:id="rId39" tooltip="Archaeology"/>
              </a:rPr>
              <a:t>Archaeological</a:t>
            </a:r>
            <a:r>
              <a:rPr lang="en-US" sz="800" smtClean="0"/>
              <a:t> investigations were soon instigated, but, though many previously unsuspected archaeological sites were found, no crop circles were ever recorded. </a:t>
            </a:r>
            <a:r>
              <a:rPr lang="en-US" sz="800" smtClean="0">
                <a:hlinkClick r:id="rId40" tooltip="Scientific skepticism"/>
              </a:rPr>
              <a:t>Skeptics</a:t>
            </a:r>
            <a:r>
              <a:rPr lang="en-US" sz="800" smtClean="0"/>
              <a:t> argue that this would have pointed to circles as a modern phenomenon, even if the initial </a:t>
            </a:r>
            <a:r>
              <a:rPr lang="en-US" sz="800" smtClean="0">
                <a:hlinkClick r:id="rId41" tooltip="Practical joke"/>
              </a:rPr>
              <a:t>pranksters</a:t>
            </a:r>
            <a:r>
              <a:rPr lang="en-US" sz="800" smtClean="0"/>
              <a:t> had not revealed themselves; believers reply different agendas may simply be at work in the modern day.</a:t>
            </a:r>
          </a:p>
          <a:p>
            <a:pPr eaLnBrk="1" hangingPunct="1">
              <a:lnSpc>
                <a:spcPct val="80000"/>
              </a:lnSpc>
            </a:pPr>
            <a:r>
              <a:rPr lang="en-US" sz="800" smtClean="0"/>
              <a:t>Crop circles shot into prominence in the late </a:t>
            </a:r>
            <a:r>
              <a:rPr lang="en-US" sz="800" smtClean="0">
                <a:hlinkClick r:id="rId42" tooltip="1970"/>
              </a:rPr>
              <a:t>1970s</a:t>
            </a:r>
            <a:r>
              <a:rPr lang="en-US" sz="800" smtClean="0"/>
              <a:t> as many circles began appearing throughout the English countryside. To date, thousands of circles have appeared at sites across the world, from disparate locations such as the former </a:t>
            </a:r>
            <a:r>
              <a:rPr lang="en-US" sz="800" smtClean="0">
                <a:hlinkClick r:id="rId43" tooltip="Soviet Union"/>
              </a:rPr>
              <a:t>Soviet Union</a:t>
            </a:r>
            <a:r>
              <a:rPr lang="en-US" sz="800" smtClean="0"/>
              <a:t>, the </a:t>
            </a:r>
            <a:r>
              <a:rPr lang="en-US" sz="800" smtClean="0">
                <a:hlinkClick r:id="rId35" tooltip="United Kingdom"/>
              </a:rPr>
              <a:t>UK</a:t>
            </a:r>
            <a:r>
              <a:rPr lang="en-US" sz="800" smtClean="0"/>
              <a:t> and </a:t>
            </a:r>
            <a:r>
              <a:rPr lang="en-US" sz="800" smtClean="0">
                <a:hlinkClick r:id="rId44" tooltip="Japan"/>
              </a:rPr>
              <a:t>Japan</a:t>
            </a:r>
            <a:r>
              <a:rPr lang="en-US" sz="800" smtClean="0"/>
              <a:t>, as well as the </a:t>
            </a:r>
            <a:r>
              <a:rPr lang="en-US" sz="800" smtClean="0">
                <a:hlinkClick r:id="rId45" tooltip="United States"/>
              </a:rPr>
              <a:t>U.S.</a:t>
            </a:r>
            <a:r>
              <a:rPr lang="en-US" sz="800" smtClean="0"/>
              <a:t> and </a:t>
            </a:r>
            <a:r>
              <a:rPr lang="en-US" sz="800" smtClean="0">
                <a:hlinkClick r:id="rId46" tooltip="Canada"/>
              </a:rPr>
              <a:t>Canada</a:t>
            </a:r>
            <a:r>
              <a:rPr lang="en-US" sz="800" smtClean="0"/>
              <a:t>. Some skeptics note a strong inverse correlation between crop circles and the presence of fencing and/or anti-trespassing legislation, as well as a great increase in the number of crop circles after media coverage.[</a:t>
            </a:r>
            <a:r>
              <a:rPr lang="en-US" sz="800" i="1" smtClean="0">
                <a:hlinkClick r:id="rId47" tooltip="Wikipedia:Citing sources"/>
              </a:rPr>
              <a:t>citation needed</a:t>
            </a:r>
            <a:r>
              <a:rPr lang="en-US" sz="800" smtClean="0"/>
              <a:t>]</a:t>
            </a:r>
          </a:p>
          <a:p>
            <a:pPr eaLnBrk="1" hangingPunct="1">
              <a:lnSpc>
                <a:spcPct val="80000"/>
              </a:lnSpc>
            </a:pPr>
            <a:r>
              <a:rPr lang="en-US" sz="800" b="1" smtClean="0"/>
              <a:t>[</a:t>
            </a:r>
            <a:r>
              <a:rPr lang="en-US" sz="800" b="1" smtClean="0">
                <a:hlinkClick r:id="rId48" tooltip="Edit section: Creators of crop circles"/>
              </a:rPr>
              <a:t>edit</a:t>
            </a:r>
            <a:r>
              <a:rPr lang="en-US" sz="800" b="1" smtClean="0"/>
              <a:t>] Creators of crop circles</a:t>
            </a:r>
          </a:p>
          <a:p>
            <a:pPr eaLnBrk="1" hangingPunct="1">
              <a:lnSpc>
                <a:spcPct val="80000"/>
              </a:lnSpc>
            </a:pPr>
            <a:r>
              <a:rPr lang="en-US" sz="800" smtClean="0"/>
              <a:t>In 1991, more than a decade after the phenomenon began, two men from </a:t>
            </a:r>
            <a:r>
              <a:rPr lang="en-US" sz="800" smtClean="0">
                <a:hlinkClick r:id="rId49" tooltip="Southampton"/>
              </a:rPr>
              <a:t>Southampton</a:t>
            </a:r>
            <a:r>
              <a:rPr lang="en-US" sz="800" smtClean="0"/>
              <a:t>, </a:t>
            </a:r>
            <a:r>
              <a:rPr lang="en-US" sz="800" smtClean="0">
                <a:hlinkClick r:id="rId7" tooltip="England"/>
              </a:rPr>
              <a:t>England</a:t>
            </a:r>
            <a:r>
              <a:rPr lang="en-US" sz="800" smtClean="0"/>
              <a:t> announced that the phenomenon of crop circles was an idea thought up one evening in a </a:t>
            </a:r>
            <a:r>
              <a:rPr lang="en-US" sz="800" smtClean="0">
                <a:hlinkClick r:id="rId50" tooltip="Public house"/>
              </a:rPr>
              <a:t>pub</a:t>
            </a:r>
            <a:r>
              <a:rPr lang="en-US" sz="800" smtClean="0"/>
              <a:t> near </a:t>
            </a:r>
            <a:r>
              <a:rPr lang="en-US" sz="800" smtClean="0">
                <a:hlinkClick r:id="rId51" tooltip="Winchester"/>
              </a:rPr>
              <a:t>Winchester, Hampshire</a:t>
            </a:r>
            <a:r>
              <a:rPr lang="en-US" sz="800" smtClean="0"/>
              <a:t> in 1978. World War II </a:t>
            </a:r>
            <a:r>
              <a:rPr lang="en-US" sz="800" smtClean="0">
                <a:hlinkClick r:id="rId52" tooltip="Veteran"/>
              </a:rPr>
              <a:t>veteran</a:t>
            </a:r>
            <a:r>
              <a:rPr lang="en-US" sz="800" smtClean="0"/>
              <a:t> Doug Bower and his friend Dave Chorley revealed that they made their crop circles using planks, rope, hats and wire as their only tools. Bower and Chorley stated to reporters that a small group of people can stomp down a sizable area of crop in a single night using simple tools.</a:t>
            </a:r>
          </a:p>
          <a:p>
            <a:pPr eaLnBrk="1" hangingPunct="1">
              <a:lnSpc>
                <a:spcPct val="80000"/>
              </a:lnSpc>
            </a:pPr>
            <a:r>
              <a:rPr lang="en-US" sz="800" smtClean="0"/>
              <a:t>The pair became slightly frustrated that their work had not received as much </a:t>
            </a:r>
            <a:r>
              <a:rPr lang="en-US" sz="800" smtClean="0">
                <a:hlinkClick r:id="rId53" tooltip="Publicity"/>
              </a:rPr>
              <a:t>publicity</a:t>
            </a:r>
            <a:r>
              <a:rPr lang="en-US" sz="800" smtClean="0"/>
              <a:t> as they had hoped. In 1981 they created a crop circle in Matterley Bowl, a natural </a:t>
            </a:r>
            <a:r>
              <a:rPr lang="en-US" sz="800" smtClean="0">
                <a:hlinkClick r:id="rId54" tooltip="Amphitheatre"/>
              </a:rPr>
              <a:t>amphitheatre</a:t>
            </a:r>
            <a:r>
              <a:rPr lang="en-US" sz="800" smtClean="0"/>
              <a:t> just outside </a:t>
            </a:r>
            <a:r>
              <a:rPr lang="en-US" sz="800" smtClean="0">
                <a:hlinkClick r:id="rId51" tooltip="Winchester"/>
              </a:rPr>
              <a:t>Winchester, Hampshire</a:t>
            </a:r>
            <a:r>
              <a:rPr lang="en-US" sz="800" smtClean="0"/>
              <a:t> - an area surrounded by roads from which a clear view of the field is available to drivers passing by.</a:t>
            </a:r>
          </a:p>
          <a:p>
            <a:pPr eaLnBrk="1" hangingPunct="1">
              <a:lnSpc>
                <a:spcPct val="80000"/>
              </a:lnSpc>
            </a:pPr>
            <a:r>
              <a:rPr lang="en-US" sz="800" smtClean="0"/>
              <a:t>Bower's wife had become increasingly suspicious of him due to noticing high levels of mileage in their car. Eventually, fearing that his wife suspected him of </a:t>
            </a:r>
            <a:r>
              <a:rPr lang="en-US" sz="800" smtClean="0">
                <a:hlinkClick r:id="rId55" tooltip="Adultery"/>
              </a:rPr>
              <a:t>adultery</a:t>
            </a:r>
            <a:r>
              <a:rPr lang="en-US" sz="800" smtClean="0"/>
              <a:t>, Bower confessed to her and subsequently informed a </a:t>
            </a:r>
            <a:r>
              <a:rPr lang="en-US" sz="800" smtClean="0">
                <a:hlinkClick r:id="rId56" tooltip="United Kingdom of Great Britain and Northern Ireland"/>
              </a:rPr>
              <a:t>British</a:t>
            </a:r>
            <a:r>
              <a:rPr lang="en-US" sz="800" smtClean="0"/>
              <a:t> national newspaper.</a:t>
            </a:r>
          </a:p>
          <a:p>
            <a:pPr eaLnBrk="1" hangingPunct="1">
              <a:lnSpc>
                <a:spcPct val="80000"/>
              </a:lnSpc>
            </a:pPr>
            <a:r>
              <a:rPr lang="en-US" sz="800" smtClean="0"/>
              <a:t>Bower revealed on </a:t>
            </a:r>
            <a:r>
              <a:rPr lang="en-US" sz="800" smtClean="0">
                <a:hlinkClick r:id="rId57" tooltip="Television"/>
              </a:rPr>
              <a:t>TV</a:t>
            </a:r>
            <a:r>
              <a:rPr lang="en-US" sz="800" smtClean="0"/>
              <a:t> the method he used. With a four-foot-long plank attached to a rope, circles of eight feet in diameter could be easily created. He stated that a 40-foot circle could be created by two men in a quarter of an hour. The designs were at first simple circles. When newspapers claimed that the circles could easily be explained by natural phenomena, Bower and Chorley chose more </a:t>
            </a:r>
            <a:r>
              <a:rPr lang="en-US" sz="800" smtClean="0">
                <a:hlinkClick r:id="rId58" tooltip="Complexity"/>
              </a:rPr>
              <a:t>complex</a:t>
            </a:r>
            <a:r>
              <a:rPr lang="en-US" sz="800" smtClean="0"/>
              <a:t> patterns. A simple wire with a loop, hanging down from a cap - the loop positioned over one eye - could be used to focus on a landmark to aid in the creation of straight lines. Later designs of crop circles became increasingly complex.</a:t>
            </a:r>
          </a:p>
          <a:p>
            <a:pPr eaLnBrk="1" hangingPunct="1">
              <a:lnSpc>
                <a:spcPct val="80000"/>
              </a:lnSpc>
            </a:pPr>
            <a:r>
              <a:rPr lang="en-US" sz="800" smtClean="0"/>
              <a:t>Dave Chorley died in 1996, and Doug Bower has made the occasional crop circle as recently as 2004. Bower has said that, had it not been for his wife's suspicions, he would have taken the secret to his deathbed, never revealing that it was a </a:t>
            </a:r>
            <a:r>
              <a:rPr lang="en-US" sz="800" smtClean="0">
                <a:hlinkClick r:id="rId59" tooltip="Hoax"/>
              </a:rPr>
              <a:t>hoax</a:t>
            </a:r>
            <a:r>
              <a:rPr lang="en-US" sz="800" smtClean="0"/>
              <a:t>.</a:t>
            </a:r>
          </a:p>
          <a:p>
            <a:pPr eaLnBrk="1" hangingPunct="1">
              <a:lnSpc>
                <a:spcPct val="80000"/>
              </a:lnSpc>
            </a:pPr>
            <a:r>
              <a:rPr lang="en-US" sz="800" smtClean="0"/>
              <a:t>Circlemakers.org, perhaps the best-known group of contemporary crop circle makers, was founded by </a:t>
            </a:r>
            <a:r>
              <a:rPr lang="en-US" sz="800" smtClean="0">
                <a:hlinkClick r:id="rId16" tooltip="John Lundberg"/>
              </a:rPr>
              <a:t>John Lundberg</a:t>
            </a:r>
            <a:r>
              <a:rPr lang="en-US" sz="800" smtClean="0"/>
              <a:t>. They have demonstrated that making what self-appointed cerealogist experts state are "unfakeable" crop circles is possible. One such cerealogist, </a:t>
            </a:r>
            <a:r>
              <a:rPr lang="en-US" sz="800" smtClean="0">
                <a:hlinkClick r:id="rId60" tooltip="Terence Meaden"/>
              </a:rPr>
              <a:t>Terence Meaden</a:t>
            </a:r>
            <a:r>
              <a:rPr lang="en-US" sz="800" smtClean="0"/>
              <a:t>, was filmed claiming that a crop circle was genuine when the humans making the circle had been filmed the night before. On the night of July 11-12, 1992, a crop-circle making competition, for a prize of several thousand pounds (partly funded by the </a:t>
            </a:r>
            <a:r>
              <a:rPr lang="en-US" sz="800" smtClean="0">
                <a:hlinkClick r:id="rId61" tooltip="Arthur Koestler"/>
              </a:rPr>
              <a:t>Arthur Koestler</a:t>
            </a:r>
            <a:r>
              <a:rPr lang="en-US" sz="800" smtClean="0"/>
              <a:t> Foundation), was held in </a:t>
            </a:r>
            <a:r>
              <a:rPr lang="en-US" sz="800" smtClean="0">
                <a:hlinkClick r:id="rId62" tooltip="Berkshire"/>
              </a:rPr>
              <a:t>Berkshire</a:t>
            </a:r>
            <a:r>
              <a:rPr lang="en-US" sz="800" smtClean="0"/>
              <a:t>. The winning entry was produced by three helicopter engineers, using rope, </a:t>
            </a:r>
            <a:r>
              <a:rPr lang="en-US" sz="800" smtClean="0">
                <a:hlinkClick r:id="rId63" tooltip="Polyvinyl chloride"/>
              </a:rPr>
              <a:t>PVC</a:t>
            </a:r>
            <a:r>
              <a:rPr lang="en-US" sz="800" smtClean="0"/>
              <a:t> pipe, a trestle and a ladder. Another competitor used a small garden roller, a plank and some rope. Minimal equipment and preparation sufficed to produce even the most complex crop circle designs.</a:t>
            </a:r>
          </a:p>
          <a:p>
            <a:pPr eaLnBrk="1" hangingPunct="1">
              <a:lnSpc>
                <a:spcPct val="80000"/>
              </a:lnSpc>
            </a:pPr>
            <a:r>
              <a:rPr lang="en-US" sz="800" i="1" smtClean="0"/>
              <a:t>Scientific American</a:t>
            </a:r>
            <a:r>
              <a:rPr lang="en-US" sz="800" smtClean="0"/>
              <a:t> published an article by Matt Ridley</a:t>
            </a:r>
            <a:r>
              <a:rPr lang="en-US" sz="800" smtClean="0">
                <a:hlinkClick r:id="" action="ppaction://noaction"/>
              </a:rPr>
              <a:t>[5]</a:t>
            </a:r>
            <a:r>
              <a:rPr lang="en-US" sz="800" smtClean="0"/>
              <a:t>, who started making crop circles in northern England in 1991. He wrote about how easy it is to develop techniques using simple tools that can easily fool later observers. He reported on "expert" sources such as the </a:t>
            </a:r>
            <a:r>
              <a:rPr lang="en-US" sz="800" i="1" smtClean="0">
                <a:hlinkClick r:id="rId64" tooltip="Wall Street Journal"/>
              </a:rPr>
              <a:t>Wall Street Journal</a:t>
            </a:r>
            <a:r>
              <a:rPr lang="en-US" sz="800" smtClean="0"/>
              <a:t> who had been easily fooled, and mused about why people want to believe </a:t>
            </a:r>
            <a:r>
              <a:rPr lang="en-US" sz="800" smtClean="0">
                <a:hlinkClick r:id="rId65" tooltip="Supernatural"/>
              </a:rPr>
              <a:t>supernatural</a:t>
            </a:r>
            <a:r>
              <a:rPr lang="en-US" sz="800" smtClean="0"/>
              <a:t> explanations for phenomena that are not yet explained. Methods to create a crop circle are now well-documented on the </a:t>
            </a:r>
            <a:r>
              <a:rPr lang="en-US" sz="800" smtClean="0">
                <a:hlinkClick r:id="rId66" tooltip="Internet"/>
              </a:rPr>
              <a:t>Internet</a:t>
            </a:r>
            <a:r>
              <a:rPr lang="en-US" sz="800" smtClean="0"/>
              <a:t>.</a:t>
            </a:r>
            <a:r>
              <a:rPr lang="en-US" sz="800" smtClean="0">
                <a:hlinkClick r:id="" action="ppaction://noaction"/>
              </a:rPr>
              <a:t>[3]</a:t>
            </a:r>
            <a:endParaRPr lang="en-US" sz="800" smtClean="0"/>
          </a:p>
          <a:p>
            <a:pPr eaLnBrk="1" hangingPunct="1">
              <a:lnSpc>
                <a:spcPct val="80000"/>
              </a:lnSpc>
            </a:pPr>
            <a:r>
              <a:rPr lang="en-US" sz="800" smtClean="0"/>
              <a:t>The first people to be legally charged with creating a crop circle were </a:t>
            </a:r>
            <a:r>
              <a:rPr lang="en-US" sz="800" smtClean="0">
                <a:hlinkClick r:id="rId67" tooltip="Hungary"/>
              </a:rPr>
              <a:t>Hungarian</a:t>
            </a:r>
            <a:r>
              <a:rPr lang="en-US" sz="800" smtClean="0"/>
              <a:t> teenagers Gabor Takacs and Robert Dallos, both 17 and from the St. Stephen Agricultural Technicum, a high school in Hungary specializing in agriculture. On the night of </a:t>
            </a:r>
            <a:r>
              <a:rPr lang="en-US" sz="800" smtClean="0">
                <a:hlinkClick r:id="rId68" tooltip="June 8"/>
              </a:rPr>
              <a:t>June 8</a:t>
            </a:r>
            <a:r>
              <a:rPr lang="en-US" sz="800" smtClean="0"/>
              <a:t>, </a:t>
            </a:r>
            <a:r>
              <a:rPr lang="en-US" sz="800" smtClean="0">
                <a:hlinkClick r:id="rId69" tooltip="1992"/>
              </a:rPr>
              <a:t>1992</a:t>
            </a:r>
            <a:r>
              <a:rPr lang="en-US" sz="800" smtClean="0"/>
              <a:t> they created a 36 meter diameter crop circle in a wheat field near </a:t>
            </a:r>
            <a:r>
              <a:rPr lang="en-US" sz="800" smtClean="0">
                <a:hlinkClick r:id="rId70" tooltip="Székesfehérvár"/>
              </a:rPr>
              <a:t>Székesfehérvár</a:t>
            </a:r>
            <a:r>
              <a:rPr lang="en-US" sz="800" smtClean="0"/>
              <a:t>, 43 miles southwest of </a:t>
            </a:r>
            <a:r>
              <a:rPr lang="en-US" sz="800" smtClean="0">
                <a:hlinkClick r:id="rId71" tooltip="Budapest"/>
              </a:rPr>
              <a:t>Budapest</a:t>
            </a:r>
            <a:r>
              <a:rPr lang="en-US" sz="800" smtClean="0"/>
              <a:t>. On September 3rd, they appeared on a Hungarian TV show and exposed the circle as a hoax showing photos of the field before and after the circle was made. As a result, Aranykalasz Co., the owners of the land, sued the youngsters for Fts.630,000 (approximately 6,000 </a:t>
            </a:r>
            <a:r>
              <a:rPr lang="en-US" sz="800" smtClean="0">
                <a:hlinkClick r:id="rId72" tooltip="Pound sterling"/>
              </a:rPr>
              <a:t>UK pounds</a:t>
            </a:r>
            <a:r>
              <a:rPr lang="en-US" sz="800" smtClean="0"/>
              <a:t>) in </a:t>
            </a:r>
            <a:r>
              <a:rPr lang="en-US" sz="800" smtClean="0">
                <a:hlinkClick r:id="rId73" tooltip="Damages"/>
              </a:rPr>
              <a:t>damages</a:t>
            </a:r>
            <a:r>
              <a:rPr lang="en-US" sz="800" smtClean="0"/>
              <a:t>. The court eventually ruled that the boys were only responsible for the damage caused in the 36 meters diameter circle, amounting to about Fts.6,000 (47 UK pounds). They concluded that 99% of the damage to the crops was caused by the thousands of visitors that flocked to Szekesfehervar following the media's promotion of the circle. The fine was eventually paid for by the TV show, as were the boys' legal fees.</a:t>
            </a:r>
          </a:p>
          <a:p>
            <a:pPr eaLnBrk="1" hangingPunct="1">
              <a:lnSpc>
                <a:spcPct val="80000"/>
              </a:lnSpc>
            </a:pPr>
            <a:r>
              <a:rPr lang="en-US" sz="800" smtClean="0"/>
              <a:t>Paranormal enthusiasts, including </a:t>
            </a:r>
            <a:r>
              <a:rPr lang="en-US" sz="800" smtClean="0">
                <a:hlinkClick r:id="rId74" tooltip="Gerald Hawkins"/>
              </a:rPr>
              <a:t>Gerald Hawkins</a:t>
            </a:r>
            <a:r>
              <a:rPr lang="en-US" sz="800" smtClean="0"/>
              <a:t>, argue that some designs have a degree of complexity that </a:t>
            </a:r>
            <a:r>
              <a:rPr lang="en-US" sz="800" smtClean="0">
                <a:hlinkClick r:id="rId75" tooltip="Humans"/>
              </a:rPr>
              <a:t>humans</a:t>
            </a:r>
            <a:r>
              <a:rPr lang="en-US" sz="800" smtClean="0"/>
              <a:t> would not be able to easily recreate on paper, let alone in a field at night. They argue that the shapes of these formations are far too complex, and display a tremendously high level of </a:t>
            </a:r>
            <a:r>
              <a:rPr lang="en-US" sz="800" smtClean="0">
                <a:hlinkClick r:id="rId76" tooltip="Accuracy and precision"/>
              </a:rPr>
              <a:t>precision</a:t>
            </a:r>
            <a:r>
              <a:rPr lang="en-US" sz="800" smtClean="0"/>
              <a:t> which make it extremely difficult for a team of humans to create using just simple hand tools. Circle makers respond by noting that the only tool necessary for perfect </a:t>
            </a:r>
            <a:r>
              <a:rPr lang="en-US" sz="800" smtClean="0">
                <a:hlinkClick r:id="rId77" tooltip="Symmetry"/>
              </a:rPr>
              <a:t>symmetry</a:t>
            </a:r>
            <a:r>
              <a:rPr lang="en-US" sz="800" smtClean="0"/>
              <a:t> is a measured length of </a:t>
            </a:r>
            <a:r>
              <a:rPr lang="en-US" sz="800" smtClean="0">
                <a:hlinkClick r:id="rId78" tooltip="Rope"/>
              </a:rPr>
              <a:t>rope</a:t>
            </a:r>
            <a:r>
              <a:rPr lang="en-US" sz="800" smtClean="0"/>
              <a:t> rotated around a central pivot point</a:t>
            </a:r>
            <a:r>
              <a:rPr lang="en-US" sz="800" smtClean="0">
                <a:hlinkClick r:id="" action="ppaction://noaction"/>
              </a:rPr>
              <a:t>[3]</a:t>
            </a:r>
            <a:r>
              <a:rPr lang="en-US" sz="800" smtClean="0"/>
              <a:t>, and more complex asymmetrical shapes are created by using marked ropes as straight edges to position elements.</a:t>
            </a:r>
          </a:p>
          <a:p>
            <a:pPr eaLnBrk="1" hangingPunct="1">
              <a:lnSpc>
                <a:spcPct val="80000"/>
              </a:lnSpc>
            </a:pPr>
            <a:r>
              <a:rPr lang="en-US" sz="800" smtClean="0"/>
              <a:t>Many popular arguments hinge on some part of the crop being left intact after the hoaxing. While something of this nature is difficult to ascertain, skilled crop circle creators are adept at using </a:t>
            </a:r>
            <a:r>
              <a:rPr lang="en-US" sz="800" smtClean="0">
                <a:hlinkClick r:id="rId79" tooltip="Tractor"/>
              </a:rPr>
              <a:t>tractor</a:t>
            </a:r>
            <a:r>
              <a:rPr lang="en-US" sz="800" smtClean="0"/>
              <a:t> tramlines and landscape features to avoid leaving other marks in the field. On the other hand, crop circles in Canada have been found in crop having no tramlines, as fertilization is done by aircraft.</a:t>
            </a:r>
            <a:r>
              <a:rPr lang="en-US" sz="800" smtClean="0">
                <a:hlinkClick r:id="" action="ppaction://noaction"/>
              </a:rPr>
              <a:t>[6]</a:t>
            </a:r>
            <a:endParaRPr lang="en-US" sz="800" smtClean="0"/>
          </a:p>
          <a:p>
            <a:pPr eaLnBrk="1" hangingPunct="1">
              <a:lnSpc>
                <a:spcPct val="80000"/>
              </a:lnSpc>
            </a:pPr>
            <a:r>
              <a:rPr lang="en-US" sz="800" b="1" smtClean="0"/>
              <a:t>[</a:t>
            </a:r>
            <a:r>
              <a:rPr lang="en-US" sz="800" b="1" smtClean="0">
                <a:hlinkClick r:id="rId80" tooltip="Edit section: Investigators endorsing a non-human origin for some crop circles"/>
              </a:rPr>
              <a:t>edit</a:t>
            </a:r>
            <a:r>
              <a:rPr lang="en-US" sz="800" b="1" smtClean="0"/>
              <a:t>] Investigators endorsing a non-human origin for some crop circles</a:t>
            </a:r>
          </a:p>
          <a:p>
            <a:pPr eaLnBrk="1" hangingPunct="1">
              <a:lnSpc>
                <a:spcPct val="80000"/>
              </a:lnSpc>
            </a:pPr>
            <a:r>
              <a:rPr lang="en-US" sz="800" smtClean="0"/>
              <a:t>Colin Andrews is held by some to be an investigator of the crop circle phenomenon, publishing two books including </a:t>
            </a:r>
            <a:r>
              <a:rPr lang="en-US" sz="800" i="1" smtClean="0"/>
              <a:t>Crop Circles, Signs of Contact</a:t>
            </a:r>
            <a:r>
              <a:rPr lang="en-US" sz="800" smtClean="0"/>
              <a:t>. His conclusion, which has gained support among some believers, is the 80/20% statement. "Based in our research, I concluded that approximately 80 percent of all the crop circles we investigated in England from 1999 through the year 2000 were manmade. This was one of the most important research findings to date because it cut to the core of what is truly important: the remaining 20 percent of the crop circles showed no sign of human hands."</a:t>
            </a:r>
            <a:r>
              <a:rPr lang="en-US" sz="800" smtClean="0">
                <a:hlinkClick r:id="" action="ppaction://noaction"/>
              </a:rPr>
              <a:t>[3]</a:t>
            </a:r>
            <a:r>
              <a:rPr lang="en-US" sz="800" smtClean="0"/>
              <a:t> This claim has been contested by the </a:t>
            </a:r>
            <a:r>
              <a:rPr lang="en-US" sz="800" smtClean="0">
                <a:hlinkClick r:id="rId81" tooltip="CSICOP"/>
              </a:rPr>
              <a:t>CSICOP</a:t>
            </a:r>
            <a:r>
              <a:rPr lang="en-US" sz="800" smtClean="0"/>
              <a:t>, which notes that some of the alleged 20% 'genuine' crop circles have been documented as man-made and there is no reliable criterion for distinguishing between 'genuine' crop circles and those that are man-made. </a:t>
            </a:r>
            <a:r>
              <a:rPr lang="en-US" sz="800" smtClean="0">
                <a:hlinkClick r:id="rId82" tooltip="http://www.csicop.org/sb/9606/crop_circle.html"/>
              </a:rPr>
              <a:t>[2]</a:t>
            </a:r>
            <a:endParaRPr lang="en-US" sz="800" smtClean="0"/>
          </a:p>
          <a:p>
            <a:pPr eaLnBrk="1" hangingPunct="1">
              <a:lnSpc>
                <a:spcPct val="80000"/>
              </a:lnSpc>
            </a:pPr>
            <a:r>
              <a:rPr lang="en-US" sz="800" smtClean="0"/>
              <a:t>Another investigator, Freddy Silva, has published </a:t>
            </a:r>
            <a:r>
              <a:rPr lang="en-US" sz="800" i="1" smtClean="0"/>
              <a:t>Secrets in the Fields.</a:t>
            </a:r>
            <a:r>
              <a:rPr lang="en-US" sz="800" smtClean="0"/>
              <a:t>(2002)</a:t>
            </a:r>
            <a:r>
              <a:rPr lang="en-US" sz="800" smtClean="0">
                <a:hlinkClick r:id="" action="ppaction://noaction"/>
              </a:rPr>
              <a:t>[7]</a:t>
            </a:r>
            <a:r>
              <a:rPr lang="en-US" sz="800" smtClean="0"/>
              <a:t> He paraphrases Gerald Hawkin's summary "If crop circles are made by hoaxers, then they should stop doing it, because they are breaking the law and damaging the food supply. If they are made by UFO aliens, they shouldn't give us back the dates of our trips to Mars and the names of the men from the Titanic era - famous, clever, but now forgotten. If some are transcendental, the power behind it should realize that our culture is not now willing to accept transcendental happenings. But if they are indeed transcendental, then society will have to make a big adjustment in the years ahead."(p299)</a:t>
            </a:r>
          </a:p>
          <a:p>
            <a:pPr eaLnBrk="1" hangingPunct="1">
              <a:lnSpc>
                <a:spcPct val="80000"/>
              </a:lnSpc>
            </a:pPr>
            <a:r>
              <a:rPr lang="en-US" sz="800" b="1" smtClean="0"/>
              <a:t>[</a:t>
            </a:r>
            <a:r>
              <a:rPr lang="en-US" sz="800" b="1" smtClean="0">
                <a:hlinkClick r:id="rId83" tooltip="Edit section: Crop circle designs"/>
              </a:rPr>
              <a:t>edit</a:t>
            </a:r>
            <a:r>
              <a:rPr lang="en-US" sz="800" b="1" smtClean="0"/>
              <a:t>] Crop circle designs</a:t>
            </a:r>
          </a:p>
          <a:p>
            <a:pPr eaLnBrk="1" hangingPunct="1">
              <a:lnSpc>
                <a:spcPct val="80000"/>
              </a:lnSpc>
            </a:pPr>
            <a:r>
              <a:rPr lang="en-US" sz="800" smtClean="0"/>
              <a:t>Early examples of this phenomenon were usually simple circular patterns of various sizes, which led some people to speculate that it was a natural phenomenon. But after some years, more and more elaborate and complex geometric patterns have emerged. In general, the early formations (1970 - 2000) seemed to be based on the principles of </a:t>
            </a:r>
            <a:r>
              <a:rPr lang="en-US" sz="800" smtClean="0">
                <a:hlinkClick r:id="rId84" tooltip="Sacred geometry"/>
              </a:rPr>
              <a:t>sacred geometry</a:t>
            </a:r>
            <a:r>
              <a:rPr lang="en-US" sz="800" smtClean="0"/>
              <a:t>. Later formations, those occurring after 2000, appear to be based on other principles, natural sciences and mathematics designs, including </a:t>
            </a:r>
            <a:r>
              <a:rPr lang="en-US" sz="800" smtClean="0">
                <a:hlinkClick r:id="rId85" tooltip="Fractal"/>
              </a:rPr>
              <a:t>fractals</a:t>
            </a:r>
            <a:r>
              <a:rPr lang="en-US" sz="800" smtClean="0"/>
              <a:t>. Many crop circles have fine intricate detail, regular symmetry and careful composition. Elements of three-dimensionality became more frequent, culminating in spectacular images of cube-shaped structures.</a:t>
            </a:r>
          </a:p>
          <a:p>
            <a:pPr eaLnBrk="1" hangingPunct="1">
              <a:lnSpc>
                <a:spcPct val="80000"/>
              </a:lnSpc>
            </a:pPr>
            <a:r>
              <a:rPr lang="en-US" sz="800" smtClean="0"/>
              <a:t>After the public admission of the original creators, crop circle activity skyrocketed. Each new design sought to be more complex than earlier designs. Today crop circle designs have increased in complexity to the point where they have become an art form in and of themselves.</a:t>
            </a:r>
          </a:p>
          <a:p>
            <a:pPr eaLnBrk="1" hangingPunct="1">
              <a:lnSpc>
                <a:spcPct val="80000"/>
              </a:lnSpc>
            </a:pPr>
            <a:r>
              <a:rPr lang="en-US" sz="800" smtClean="0"/>
              <a:t>Crop circle maker John Lundberg, in an interview with Mark Pilkington, spoke about this change in crop circle designs, "</a:t>
            </a:r>
            <a:r>
              <a:rPr lang="en-US" sz="800" i="1" smtClean="0"/>
              <a:t>I am rather envious of circlemakers in other countries. Expectations about the size and complexity of formations that appear in the UK are now very high, whereas the rather shabby looking Russian formation made the national news. Even Vasily Belchenko, deputy secretary of the Russian Security Council, was on site gushing about its origin: "There is no doubt that it was not man-made... an unknown object definitely landed there. If the same formation appeared in the UK it would undoubtedly be virtually ignored by researchers and the media alike.</a:t>
            </a:r>
            <a:r>
              <a:rPr lang="en-US" sz="800" smtClean="0"/>
              <a:t>".</a:t>
            </a:r>
            <a:r>
              <a:rPr lang="en-US" sz="800" smtClean="0">
                <a:hlinkClick r:id="" action="ppaction://noaction"/>
              </a:rPr>
              <a:t>[3]</a:t>
            </a:r>
            <a:endParaRPr lang="en-US" sz="800" smtClean="0"/>
          </a:p>
          <a:p>
            <a:pPr eaLnBrk="1" hangingPunct="1">
              <a:lnSpc>
                <a:spcPct val="80000"/>
              </a:lnSpc>
            </a:pPr>
            <a:r>
              <a:rPr lang="en-US" sz="800" smtClean="0"/>
              <a:t>The Stonehenge Julia Set was first reported on 7 July, 1996. It measured 900 by 500 feet, with 151 circles. The Treble Julia Set, widely felt to be the pinnacle of the crop circle formations in that year, was found on Windmill Hill near </a:t>
            </a:r>
            <a:r>
              <a:rPr lang="en-US" sz="800" smtClean="0">
                <a:hlinkClick r:id="rId86" tooltip="Yatesbury"/>
              </a:rPr>
              <a:t>Yatesbury</a:t>
            </a:r>
            <a:r>
              <a:rPr lang="en-US" sz="800" smtClean="0"/>
              <a:t>, </a:t>
            </a:r>
            <a:r>
              <a:rPr lang="en-US" sz="800" smtClean="0">
                <a:hlinkClick r:id="rId21" tooltip="Wiltshire"/>
              </a:rPr>
              <a:t>Wiltshire</a:t>
            </a:r>
            <a:r>
              <a:rPr lang="en-US" sz="800" smtClean="0"/>
              <a:t> in July 1996.</a:t>
            </a:r>
          </a:p>
          <a:p>
            <a:pPr eaLnBrk="1" hangingPunct="1">
              <a:lnSpc>
                <a:spcPct val="80000"/>
              </a:lnSpc>
            </a:pPr>
            <a:r>
              <a:rPr lang="en-US" sz="800" b="1" smtClean="0"/>
              <a:t>[</a:t>
            </a:r>
            <a:r>
              <a:rPr lang="en-US" sz="800" b="1" smtClean="0">
                <a:hlinkClick r:id="rId87" tooltip="Edit section: Alternate origin theories"/>
              </a:rPr>
              <a:t>edit</a:t>
            </a:r>
            <a:r>
              <a:rPr lang="en-US" sz="800" b="1" smtClean="0"/>
              <a:t>] Alternate origin theories</a:t>
            </a:r>
          </a:p>
          <a:p>
            <a:pPr eaLnBrk="1" hangingPunct="1">
              <a:lnSpc>
                <a:spcPct val="80000"/>
              </a:lnSpc>
            </a:pPr>
            <a:r>
              <a:rPr lang="en-US" sz="800" b="1" smtClean="0"/>
              <a:t>This article may require </a:t>
            </a:r>
            <a:r>
              <a:rPr lang="en-US" sz="800" b="1" smtClean="0">
                <a:hlinkClick r:id="rId88" tooltip="WP:CU"/>
              </a:rPr>
              <a:t>cleanup</a:t>
            </a:r>
            <a:r>
              <a:rPr lang="en-US" sz="800" b="1" smtClean="0"/>
              <a:t> to meet Wikipedia's </a:t>
            </a:r>
            <a:r>
              <a:rPr lang="en-US" sz="800" b="1" smtClean="0">
                <a:hlinkClick r:id="rId89" tooltip="WP:STYLE"/>
              </a:rPr>
              <a:t>quality standards</a:t>
            </a:r>
            <a:r>
              <a:rPr lang="en-US" sz="800" b="1" smtClean="0"/>
              <a:t>.</a:t>
            </a:r>
            <a:r>
              <a:rPr lang="en-US" sz="800" smtClean="0"/>
              <a:t/>
            </a:r>
            <a:br>
              <a:rPr lang="en-US" sz="800" smtClean="0"/>
            </a:br>
            <a:r>
              <a:rPr lang="en-US" sz="800" smtClean="0"/>
              <a:t>Please discuss this issue on the </a:t>
            </a:r>
            <a:r>
              <a:rPr lang="en-US" sz="800" smtClean="0">
                <a:hlinkClick r:id="rId90" tooltip="Talk:Crop circle"/>
              </a:rPr>
              <a:t>talk page</a:t>
            </a:r>
            <a:r>
              <a:rPr lang="en-US" sz="800" smtClean="0"/>
              <a:t> or </a:t>
            </a:r>
            <a:r>
              <a:rPr lang="en-US" sz="800" smtClean="0">
                <a:hlinkClick r:id="rId91" tooltip="http://en.wikipedia.org/w/index.php?title=Crop_circle&amp;action=edit"/>
              </a:rPr>
              <a:t>replace this tag</a:t>
            </a:r>
            <a:r>
              <a:rPr lang="en-US" sz="800" smtClean="0"/>
              <a:t> with a </a:t>
            </a:r>
            <a:r>
              <a:rPr lang="en-US" sz="800" smtClean="0">
                <a:hlinkClick r:id="rId92" tooltip="WP:TC"/>
              </a:rPr>
              <a:t>more specific message</a:t>
            </a:r>
            <a:r>
              <a:rPr lang="en-US" sz="800" smtClean="0"/>
              <a:t>.</a:t>
            </a:r>
            <a:br>
              <a:rPr lang="en-US" sz="800" smtClean="0"/>
            </a:br>
            <a:r>
              <a:rPr lang="en-US" sz="800" smtClean="0"/>
              <a:t>This article has been tagged since </a:t>
            </a:r>
            <a:r>
              <a:rPr lang="en-US" sz="800" b="1" smtClean="0"/>
              <a:t>July 2006</a:t>
            </a:r>
            <a:r>
              <a:rPr lang="en-US" sz="800" smtClean="0"/>
              <a:t>.</a:t>
            </a:r>
          </a:p>
          <a:p>
            <a:pPr eaLnBrk="1" hangingPunct="1">
              <a:lnSpc>
                <a:spcPct val="80000"/>
              </a:lnSpc>
            </a:pPr>
            <a:r>
              <a:rPr lang="en-US" sz="800" smtClean="0"/>
              <a:t>Many alternate origin theories exist among enthusiasts, who contend that some crop circles are not created by people.</a:t>
            </a:r>
          </a:p>
          <a:p>
            <a:pPr eaLnBrk="1" hangingPunct="1">
              <a:lnSpc>
                <a:spcPct val="80000"/>
              </a:lnSpc>
            </a:pPr>
            <a:r>
              <a:rPr lang="en-US" sz="800" b="1" smtClean="0"/>
              <a:t>[</a:t>
            </a:r>
            <a:r>
              <a:rPr lang="en-US" sz="800" b="1" smtClean="0">
                <a:hlinkClick r:id="rId93" tooltip="Edit section: Unidentified flying objects"/>
              </a:rPr>
              <a:t>edit</a:t>
            </a:r>
            <a:r>
              <a:rPr lang="en-US" sz="800" b="1" smtClean="0"/>
              <a:t>] Unidentified flying objects</a:t>
            </a:r>
          </a:p>
          <a:p>
            <a:pPr eaLnBrk="1" hangingPunct="1">
              <a:lnSpc>
                <a:spcPct val="80000"/>
              </a:lnSpc>
            </a:pPr>
            <a:r>
              <a:rPr lang="en-US" sz="800" smtClean="0"/>
              <a:t>In this belief, crop circles are created by </a:t>
            </a:r>
            <a:r>
              <a:rPr lang="en-US" sz="800" smtClean="0">
                <a:hlinkClick r:id="rId94" tooltip="Unidentified flying object"/>
              </a:rPr>
              <a:t>flying saucers</a:t>
            </a:r>
            <a:r>
              <a:rPr lang="en-US" sz="800" smtClean="0"/>
              <a:t> landing in fields and forming patterns in crops.</a:t>
            </a:r>
          </a:p>
          <a:p>
            <a:pPr eaLnBrk="1" hangingPunct="1">
              <a:lnSpc>
                <a:spcPct val="80000"/>
              </a:lnSpc>
            </a:pPr>
            <a:r>
              <a:rPr lang="en-US" sz="800" b="1" smtClean="0"/>
              <a:t>[</a:t>
            </a:r>
            <a:r>
              <a:rPr lang="en-US" sz="800" b="1" smtClean="0">
                <a:hlinkClick r:id="rId95" tooltip="Edit section: Other causes"/>
              </a:rPr>
              <a:t>edit</a:t>
            </a:r>
            <a:r>
              <a:rPr lang="en-US" sz="800" b="1" smtClean="0"/>
              <a:t>] Other causes</a:t>
            </a:r>
          </a:p>
          <a:p>
            <a:pPr eaLnBrk="1" hangingPunct="1">
              <a:lnSpc>
                <a:spcPct val="80000"/>
              </a:lnSpc>
            </a:pPr>
            <a:r>
              <a:rPr lang="en-US" sz="800" smtClean="0"/>
              <a:t>Often touted as evidence for the mystic origin of crop circles is the coincidence that many circles in the </a:t>
            </a:r>
            <a:r>
              <a:rPr lang="en-US" sz="800" smtClean="0">
                <a:hlinkClick r:id="rId96" tooltip="Avebury, Wiltshire"/>
              </a:rPr>
              <a:t>Avebury</a:t>
            </a:r>
            <a:r>
              <a:rPr lang="en-US" sz="800" smtClean="0"/>
              <a:t> area of southern </a:t>
            </a:r>
            <a:r>
              <a:rPr lang="en-US" sz="800" smtClean="0">
                <a:hlinkClick r:id="rId7" tooltip="England"/>
              </a:rPr>
              <a:t>England</a:t>
            </a:r>
            <a:r>
              <a:rPr lang="en-US" sz="800" smtClean="0"/>
              <a:t> occur near ancient sites such as earth </a:t>
            </a:r>
            <a:r>
              <a:rPr lang="en-US" sz="800" smtClean="0">
                <a:hlinkClick r:id="rId97" tooltip="Tumulus"/>
              </a:rPr>
              <a:t>barrows</a:t>
            </a:r>
            <a:r>
              <a:rPr lang="en-US" sz="800" smtClean="0"/>
              <a:t> or mounds, </a:t>
            </a:r>
            <a:r>
              <a:rPr lang="en-US" sz="800" smtClean="0">
                <a:hlinkClick r:id="rId98" tooltip="Chalk figures in the United Kingdom"/>
              </a:rPr>
              <a:t>white horses</a:t>
            </a:r>
            <a:r>
              <a:rPr lang="en-US" sz="800" smtClean="0"/>
              <a:t> carved in the chalk hills, and </a:t>
            </a:r>
            <a:r>
              <a:rPr lang="en-US" sz="800" smtClean="0">
                <a:hlinkClick r:id="rId99" tooltip="Henge"/>
              </a:rPr>
              <a:t>stone circles</a:t>
            </a:r>
            <a:r>
              <a:rPr lang="en-US" sz="800" smtClean="0"/>
              <a:t>. Other ideas on their formation have included </a:t>
            </a:r>
            <a:r>
              <a:rPr lang="en-US" sz="800" smtClean="0">
                <a:hlinkClick r:id="rId100" tooltip="Tornado"/>
              </a:rPr>
              <a:t>tornadoes</a:t>
            </a:r>
            <a:r>
              <a:rPr lang="en-US" sz="800" smtClean="0"/>
              <a:t>, freak wind patterns, </a:t>
            </a:r>
            <a:r>
              <a:rPr lang="en-US" sz="800" smtClean="0">
                <a:hlinkClick r:id="rId101" tooltip="Ball lightning"/>
              </a:rPr>
              <a:t>ball lightning</a:t>
            </a:r>
            <a:r>
              <a:rPr lang="en-US" sz="800" smtClean="0"/>
              <a:t>, and "plasma vortices".</a:t>
            </a:r>
          </a:p>
          <a:p>
            <a:pPr eaLnBrk="1" hangingPunct="1">
              <a:lnSpc>
                <a:spcPct val="80000"/>
              </a:lnSpc>
            </a:pPr>
            <a:r>
              <a:rPr lang="en-US" sz="800" smtClean="0"/>
              <a:t>A number of witnesses claim to have observed circles being created, saying that it takes a few seconds and the corn falls flat like a fan being opened</a:t>
            </a:r>
            <a:r>
              <a:rPr lang="en-US" sz="800" smtClean="0">
                <a:hlinkClick r:id="" action="ppaction://noaction"/>
              </a:rPr>
              <a:t>[8]</a:t>
            </a:r>
            <a:r>
              <a:rPr lang="en-US" sz="800" smtClean="0"/>
              <a:t> – though these accounts have never been supported by any evidence beyond the claimants' assertions.</a:t>
            </a:r>
          </a:p>
          <a:p>
            <a:pPr eaLnBrk="1" hangingPunct="1">
              <a:lnSpc>
                <a:spcPct val="80000"/>
              </a:lnSpc>
            </a:pPr>
            <a:r>
              <a:rPr lang="en-US" sz="800" smtClean="0"/>
              <a:t>There have been cases in which believers declared crop circles to be "the real thing", only to be confronted soon after with the people who created the circle and documented the fraud. [</a:t>
            </a:r>
            <a:r>
              <a:rPr lang="en-US" sz="800" i="1" smtClean="0">
                <a:hlinkClick r:id="rId47" tooltip="Wikipedia:Citing sources"/>
              </a:rPr>
              <a:t>citation needed</a:t>
            </a:r>
            <a:r>
              <a:rPr lang="en-US" sz="800" smtClean="0"/>
              <a:t>]</a:t>
            </a:r>
          </a:p>
          <a:p>
            <a:pPr eaLnBrk="1" hangingPunct="1">
              <a:lnSpc>
                <a:spcPct val="80000"/>
              </a:lnSpc>
            </a:pPr>
            <a:r>
              <a:rPr lang="en-US" sz="800" b="1" smtClean="0"/>
              <a:t>[</a:t>
            </a:r>
            <a:r>
              <a:rPr lang="en-US" sz="800" b="1" smtClean="0">
                <a:hlinkClick r:id="rId102" tooltip="Edit section: Similar phenomena"/>
              </a:rPr>
              <a:t>edit</a:t>
            </a:r>
            <a:r>
              <a:rPr lang="en-US" sz="800" b="1" smtClean="0"/>
              <a:t>] Similar phenomena</a:t>
            </a:r>
          </a:p>
          <a:p>
            <a:pPr eaLnBrk="1" hangingPunct="1">
              <a:lnSpc>
                <a:spcPct val="80000"/>
              </a:lnSpc>
            </a:pPr>
            <a:r>
              <a:rPr lang="en-US" sz="800" smtClean="0"/>
              <a:t>Lawn Cross of </a:t>
            </a:r>
            <a:r>
              <a:rPr lang="en-US" sz="800" smtClean="0">
                <a:hlinkClick r:id="rId103" tooltip="Eisenberg an der Raab"/>
              </a:rPr>
              <a:t>Eisenberg an der Raab</a:t>
            </a:r>
            <a:r>
              <a:rPr lang="en-US" sz="800" smtClean="0"/>
              <a:t> </a:t>
            </a:r>
          </a:p>
          <a:p>
            <a:pPr eaLnBrk="1" hangingPunct="1">
              <a:lnSpc>
                <a:spcPct val="80000"/>
              </a:lnSpc>
            </a:pPr>
            <a:r>
              <a:rPr lang="en-US" sz="800" smtClean="0">
                <a:hlinkClick r:id="rId104" tooltip="Unusual Ground Marking"/>
              </a:rPr>
              <a:t>Unusual Ground Markings</a:t>
            </a:r>
            <a:r>
              <a:rPr lang="en-US" sz="800" smtClean="0"/>
              <a:t> </a:t>
            </a:r>
          </a:p>
          <a:p>
            <a:pPr eaLnBrk="1" hangingPunct="1">
              <a:lnSpc>
                <a:spcPct val="80000"/>
              </a:lnSpc>
            </a:pPr>
            <a:r>
              <a:rPr lang="en-US" sz="800" smtClean="0"/>
              <a:t>In an unrelated phenomenon, fungal circles formed by a spreading </a:t>
            </a:r>
            <a:r>
              <a:rPr lang="en-US" sz="800" smtClean="0">
                <a:hlinkClick r:id="rId105" tooltip="Mycelium"/>
              </a:rPr>
              <a:t>mycelium</a:t>
            </a:r>
            <a:r>
              <a:rPr lang="en-US" sz="800" smtClean="0"/>
              <a:t>. Older, larger fungal circles are not recognized when they have broken into arcs or patches. In </a:t>
            </a:r>
            <a:r>
              <a:rPr lang="en-US" sz="800" smtClean="0">
                <a:hlinkClick r:id="rId106" tooltip="Scandinavia"/>
              </a:rPr>
              <a:t>Scandinavia</a:t>
            </a:r>
            <a:r>
              <a:rPr lang="en-US" sz="800" smtClean="0"/>
              <a:t> and in </a:t>
            </a:r>
            <a:r>
              <a:rPr lang="en-US" sz="800" smtClean="0">
                <a:hlinkClick r:id="rId35" tooltip="United Kingdom"/>
              </a:rPr>
              <a:t>Britain</a:t>
            </a:r>
            <a:r>
              <a:rPr lang="en-US" sz="800" smtClean="0"/>
              <a:t>, the phenomenon of </a:t>
            </a:r>
            <a:r>
              <a:rPr lang="en-US" sz="800" smtClean="0">
                <a:hlinkClick r:id="rId107" tooltip="Mushroom"/>
              </a:rPr>
              <a:t>mushrooms</a:t>
            </a:r>
            <a:r>
              <a:rPr lang="en-US" sz="800" smtClean="0"/>
              <a:t> or </a:t>
            </a:r>
            <a:r>
              <a:rPr lang="en-US" sz="800" smtClean="0">
                <a:hlinkClick r:id="rId108" tooltip="Puffball"/>
              </a:rPr>
              <a:t>puffballs</a:t>
            </a:r>
            <a:r>
              <a:rPr lang="en-US" sz="800" smtClean="0"/>
              <a:t> forming circles in a patch of meadow or pasture was referred to in folklore as </a:t>
            </a:r>
            <a:r>
              <a:rPr lang="en-US" sz="800" i="1" smtClean="0"/>
              <a:t>älvringar</a:t>
            </a:r>
            <a:r>
              <a:rPr lang="en-US" sz="800" smtClean="0"/>
              <a:t>, </a:t>
            </a:r>
            <a:r>
              <a:rPr lang="en-US" sz="800" i="1" smtClean="0">
                <a:hlinkClick r:id="rId28" tooltip="Pixie circle"/>
              </a:rPr>
              <a:t>pixie circles</a:t>
            </a:r>
            <a:r>
              <a:rPr lang="en-US" sz="800" smtClean="0"/>
              <a:t> or </a:t>
            </a:r>
            <a:r>
              <a:rPr lang="en-US" sz="800" i="1" smtClean="0"/>
              <a:t>elf circles</a:t>
            </a:r>
            <a:r>
              <a:rPr lang="en-US" sz="800" smtClean="0"/>
              <a:t>, and was attributed by countryfolk to mystical forces. This phenomenon is commonplace and is recognized </a:t>
            </a:r>
            <a:r>
              <a:rPr lang="en-US" sz="800" smtClean="0">
                <a:hlinkClick r:id="" action="ppaction://noaction"/>
              </a:rPr>
              <a:t>[9]</a:t>
            </a:r>
            <a:r>
              <a:rPr lang="en-US" sz="800" smtClean="0"/>
              <a:t> as the natural growth of </a:t>
            </a:r>
            <a:r>
              <a:rPr lang="en-US" sz="800" smtClean="0">
                <a:hlinkClick r:id="rId31" tooltip="Fungus"/>
              </a:rPr>
              <a:t>fungus</a:t>
            </a:r>
            <a:r>
              <a:rPr lang="en-US" sz="800" smtClean="0"/>
              <a:t> colonies. </a:t>
            </a:r>
          </a:p>
          <a:p>
            <a:pPr eaLnBrk="1" hangingPunct="1">
              <a:lnSpc>
                <a:spcPct val="80000"/>
              </a:lnSpc>
            </a:pPr>
            <a:r>
              <a:rPr lang="en-US" sz="800" b="1" smtClean="0"/>
              <a:t>[</a:t>
            </a:r>
            <a:r>
              <a:rPr lang="en-US" sz="800" b="1" smtClean="0">
                <a:hlinkClick r:id="rId109" tooltip="Edit section: In popular culture"/>
              </a:rPr>
              <a:t>edit</a:t>
            </a:r>
            <a:r>
              <a:rPr lang="en-US" sz="800" b="1" smtClean="0"/>
              <a:t>] In popular culture</a:t>
            </a:r>
          </a:p>
          <a:p>
            <a:pPr eaLnBrk="1" hangingPunct="1">
              <a:lnSpc>
                <a:spcPct val="80000"/>
              </a:lnSpc>
            </a:pPr>
            <a:r>
              <a:rPr lang="en-US" sz="800" smtClean="0"/>
              <a:t>In the TV show </a:t>
            </a:r>
            <a:r>
              <a:rPr lang="en-US" sz="800" smtClean="0">
                <a:hlinkClick r:id="rId110" tooltip="Monster Garage"/>
              </a:rPr>
              <a:t>Monster Garage</a:t>
            </a:r>
            <a:r>
              <a:rPr lang="en-US" sz="800" smtClean="0"/>
              <a:t> episode 45 featured a crew including abductee </a:t>
            </a:r>
            <a:r>
              <a:rPr lang="en-US" sz="800" smtClean="0">
                <a:hlinkClick r:id="rId111" tooltip="Travis Walton"/>
              </a:rPr>
              <a:t>Travis Walton</a:t>
            </a:r>
            <a:r>
              <a:rPr lang="en-US" sz="800" smtClean="0"/>
              <a:t> and crop circle maker </a:t>
            </a:r>
            <a:r>
              <a:rPr lang="en-US" sz="800" smtClean="0">
                <a:hlinkClick r:id="rId16" tooltip="John Lundberg"/>
              </a:rPr>
              <a:t>John Lundberg</a:t>
            </a:r>
            <a:r>
              <a:rPr lang="en-US" sz="800" smtClean="0"/>
              <a:t> turning an old tractor into a crop circle making machine. </a:t>
            </a:r>
          </a:p>
          <a:p>
            <a:pPr eaLnBrk="1" hangingPunct="1">
              <a:lnSpc>
                <a:spcPct val="80000"/>
              </a:lnSpc>
            </a:pPr>
            <a:r>
              <a:rPr lang="en-US" sz="800" smtClean="0"/>
              <a:t>In the TV show </a:t>
            </a:r>
            <a:r>
              <a:rPr lang="en-US" sz="800" smtClean="0">
                <a:hlinkClick r:id="rId112" tooltip="Pimp my Ride"/>
              </a:rPr>
              <a:t>Pimp my Ride</a:t>
            </a:r>
            <a:r>
              <a:rPr lang="en-US" sz="800" smtClean="0"/>
              <a:t> the first show of season 5 features a Chevrolet Malibu that is decorated inside and out with crop circle designs. </a:t>
            </a:r>
          </a:p>
          <a:p>
            <a:pPr eaLnBrk="1" hangingPunct="1">
              <a:lnSpc>
                <a:spcPct val="80000"/>
              </a:lnSpc>
            </a:pPr>
            <a:r>
              <a:rPr lang="en-US" sz="800" smtClean="0"/>
              <a:t>In the film </a:t>
            </a:r>
            <a:r>
              <a:rPr lang="en-US" sz="800" i="1" smtClean="0">
                <a:hlinkClick r:id="rId113" tooltip="Chicken Little (film)"/>
              </a:rPr>
              <a:t>Chicken Little</a:t>
            </a:r>
            <a:r>
              <a:rPr lang="en-US" sz="800" smtClean="0"/>
              <a:t> (</a:t>
            </a:r>
            <a:r>
              <a:rPr lang="en-US" sz="800" smtClean="0">
                <a:hlinkClick r:id="rId114" tooltip="2005"/>
              </a:rPr>
              <a:t>2005</a:t>
            </a:r>
            <a:r>
              <a:rPr lang="en-US" sz="800" smtClean="0"/>
              <a:t>), crop circles are created by aliens as they chase the main characters in a corn field. </a:t>
            </a:r>
          </a:p>
          <a:p>
            <a:pPr eaLnBrk="1" hangingPunct="1">
              <a:lnSpc>
                <a:spcPct val="80000"/>
              </a:lnSpc>
            </a:pPr>
            <a:r>
              <a:rPr lang="en-US" sz="800" smtClean="0"/>
              <a:t>In the film </a:t>
            </a:r>
            <a:r>
              <a:rPr lang="en-US" sz="800" i="1" smtClean="0">
                <a:hlinkClick r:id="rId115" tooltip="Harold &amp; Kumar Go to White Castle"/>
              </a:rPr>
              <a:t>Harold &amp; Kumar Go to White Castle</a:t>
            </a:r>
            <a:r>
              <a:rPr lang="en-US" sz="800" smtClean="0"/>
              <a:t> (</a:t>
            </a:r>
            <a:r>
              <a:rPr lang="en-US" sz="800" smtClean="0">
                <a:hlinkClick r:id="rId116" tooltip="2004"/>
              </a:rPr>
              <a:t>2004</a:t>
            </a:r>
            <a:r>
              <a:rPr lang="en-US" sz="800" smtClean="0"/>
              <a:t>), Harold and Kumar hang glide over a field with a crop circle pattern in the shape of male genitalia. </a:t>
            </a:r>
          </a:p>
          <a:p>
            <a:pPr eaLnBrk="1" hangingPunct="1">
              <a:lnSpc>
                <a:spcPct val="80000"/>
              </a:lnSpc>
            </a:pPr>
            <a:r>
              <a:rPr lang="en-US" sz="800" smtClean="0"/>
              <a:t>In the film </a:t>
            </a:r>
            <a:r>
              <a:rPr lang="en-US" sz="800" smtClean="0">
                <a:hlinkClick r:id="rId117" tooltip="Scary Movie 3"/>
              </a:rPr>
              <a:t>Scary Movie 3</a:t>
            </a:r>
            <a:r>
              <a:rPr lang="en-US" sz="800" smtClean="0"/>
              <a:t> (</a:t>
            </a:r>
            <a:r>
              <a:rPr lang="en-US" sz="800" smtClean="0">
                <a:hlinkClick r:id="rId118" tooltip="2003"/>
              </a:rPr>
              <a:t>2003</a:t>
            </a:r>
            <a:r>
              <a:rPr lang="en-US" sz="800" smtClean="0"/>
              <a:t>), a spoof of Signs, Cindy has to investigate crop circles and prevent an alien invasion. </a:t>
            </a:r>
          </a:p>
          <a:p>
            <a:pPr eaLnBrk="1" hangingPunct="1">
              <a:lnSpc>
                <a:spcPct val="80000"/>
              </a:lnSpc>
            </a:pPr>
            <a:r>
              <a:rPr lang="en-US" sz="800" smtClean="0"/>
              <a:t>In the film </a:t>
            </a:r>
            <a:r>
              <a:rPr lang="en-US" sz="800" i="1" smtClean="0">
                <a:hlinkClick r:id="rId119" tooltip="A Place To Stay"/>
              </a:rPr>
              <a:t>A Place To Stay</a:t>
            </a:r>
            <a:r>
              <a:rPr lang="en-US" sz="800" smtClean="0"/>
              <a:t> (</a:t>
            </a:r>
            <a:r>
              <a:rPr lang="en-US" sz="800" smtClean="0">
                <a:hlinkClick r:id="rId120" tooltip="2002"/>
              </a:rPr>
              <a:t>2002</a:t>
            </a:r>
            <a:r>
              <a:rPr lang="en-US" sz="800" smtClean="0"/>
              <a:t>), crop circles of Wiltshire are the background for a supernatural love story. </a:t>
            </a:r>
          </a:p>
          <a:p>
            <a:pPr eaLnBrk="1" hangingPunct="1">
              <a:lnSpc>
                <a:spcPct val="80000"/>
              </a:lnSpc>
            </a:pPr>
            <a:r>
              <a:rPr lang="en-US" sz="800" smtClean="0"/>
              <a:t>In the film </a:t>
            </a:r>
            <a:r>
              <a:rPr lang="en-US" sz="800" i="1" smtClean="0">
                <a:hlinkClick r:id="rId121" tooltip="Signs (film)"/>
              </a:rPr>
              <a:t>Signs</a:t>
            </a:r>
            <a:r>
              <a:rPr lang="en-US" sz="800" smtClean="0"/>
              <a:t> (</a:t>
            </a:r>
            <a:r>
              <a:rPr lang="en-US" sz="800" smtClean="0">
                <a:hlinkClick r:id="rId120" tooltip="2002"/>
              </a:rPr>
              <a:t>2002</a:t>
            </a:r>
            <a:r>
              <a:rPr lang="en-US" sz="800" smtClean="0"/>
              <a:t>), crop circles are attributed to the sinister motives of </a:t>
            </a:r>
            <a:r>
              <a:rPr lang="en-US" sz="800" smtClean="0">
                <a:hlinkClick r:id="rId122" tooltip="Extraterrestrials"/>
              </a:rPr>
              <a:t>extraterrestrials</a:t>
            </a:r>
            <a:r>
              <a:rPr lang="en-US" sz="800" smtClean="0"/>
              <a:t>. </a:t>
            </a:r>
          </a:p>
          <a:p>
            <a:pPr eaLnBrk="1" hangingPunct="1">
              <a:lnSpc>
                <a:spcPct val="80000"/>
              </a:lnSpc>
            </a:pPr>
            <a:r>
              <a:rPr lang="en-US" sz="800" smtClean="0"/>
              <a:t>In </a:t>
            </a:r>
            <a:r>
              <a:rPr lang="en-US" sz="800" i="1" smtClean="0">
                <a:hlinkClick r:id="rId123" tooltip="Fantastic Beasts and Where to Find Them"/>
              </a:rPr>
              <a:t>Fantastic Beasts and Where to Find Them</a:t>
            </a:r>
            <a:r>
              <a:rPr lang="en-US" sz="800" smtClean="0"/>
              <a:t>, a book written by </a:t>
            </a:r>
            <a:r>
              <a:rPr lang="en-US" sz="800" smtClean="0">
                <a:hlinkClick r:id="rId124" tooltip="J. K. Rowling"/>
              </a:rPr>
              <a:t>J. K. Rowling</a:t>
            </a:r>
            <a:r>
              <a:rPr lang="en-US" sz="800" smtClean="0"/>
              <a:t> for the charity </a:t>
            </a:r>
            <a:r>
              <a:rPr lang="en-US" sz="800" smtClean="0">
                <a:hlinkClick r:id="rId125" tooltip="Comic Relief"/>
              </a:rPr>
              <a:t>Comic Relief</a:t>
            </a:r>
            <a:r>
              <a:rPr lang="en-US" sz="800" smtClean="0"/>
              <a:t>, a creature called a mooncalf occasionally performs strange dances flattening crops in fields "to the confusion of many </a:t>
            </a:r>
            <a:r>
              <a:rPr lang="en-US" sz="800" smtClean="0">
                <a:hlinkClick r:id="rId126" tooltip="Muggle"/>
              </a:rPr>
              <a:t>muggles</a:t>
            </a:r>
            <a:r>
              <a:rPr lang="en-US" sz="800" smtClean="0"/>
              <a:t>". </a:t>
            </a:r>
          </a:p>
          <a:p>
            <a:pPr eaLnBrk="1" hangingPunct="1">
              <a:lnSpc>
                <a:spcPct val="80000"/>
              </a:lnSpc>
            </a:pPr>
            <a:r>
              <a:rPr lang="en-US" sz="800" smtClean="0"/>
              <a:t>The film </a:t>
            </a:r>
            <a:r>
              <a:rPr lang="en-US" sz="800" i="1" smtClean="0">
                <a:hlinkClick r:id="rId127" tooltip="Mifune"/>
              </a:rPr>
              <a:t>Mifune</a:t>
            </a:r>
            <a:r>
              <a:rPr lang="en-US" sz="800" smtClean="0"/>
              <a:t> (1999) apparently featured the first appearance of a crop circle in a fiction film. </a:t>
            </a:r>
          </a:p>
          <a:p>
            <a:pPr eaLnBrk="1" hangingPunct="1">
              <a:lnSpc>
                <a:spcPct val="80000"/>
              </a:lnSpc>
            </a:pPr>
            <a:r>
              <a:rPr lang="en-US" sz="800" smtClean="0"/>
              <a:t>In </a:t>
            </a:r>
            <a:r>
              <a:rPr lang="en-US" sz="800" smtClean="0">
                <a:hlinkClick r:id="rId128" tooltip="Justice League Unlimited"/>
              </a:rPr>
              <a:t>Justice League Unlimited</a:t>
            </a:r>
            <a:r>
              <a:rPr lang="en-US" sz="800" smtClean="0"/>
              <a:t>, </a:t>
            </a:r>
            <a:r>
              <a:rPr lang="en-US" sz="800" smtClean="0">
                <a:hlinkClick r:id="rId129" tooltip="Huntress (comics)"/>
              </a:rPr>
              <a:t>Huntress</a:t>
            </a:r>
            <a:r>
              <a:rPr lang="en-US" sz="800" smtClean="0"/>
              <a:t> is seen reading one of </a:t>
            </a:r>
            <a:r>
              <a:rPr lang="en-US" sz="800" smtClean="0">
                <a:hlinkClick r:id="rId130" tooltip="Question (comics)"/>
              </a:rPr>
              <a:t>Question</a:t>
            </a:r>
            <a:r>
              <a:rPr lang="en-US" sz="800" smtClean="0"/>
              <a:t>'s theories about </a:t>
            </a:r>
            <a:r>
              <a:rPr lang="en-US" sz="800" smtClean="0">
                <a:hlinkClick r:id="rId131" tooltip="Girl Scout"/>
              </a:rPr>
              <a:t>Girl Scouts</a:t>
            </a:r>
            <a:r>
              <a:rPr lang="en-US" sz="800" smtClean="0"/>
              <a:t> being responsible for the phenomenon. </a:t>
            </a:r>
          </a:p>
          <a:p>
            <a:pPr eaLnBrk="1" hangingPunct="1">
              <a:lnSpc>
                <a:spcPct val="80000"/>
              </a:lnSpc>
            </a:pPr>
            <a:r>
              <a:rPr lang="en-US" sz="800" smtClean="0"/>
              <a:t>On the cover of </a:t>
            </a:r>
            <a:r>
              <a:rPr lang="en-US" sz="800" smtClean="0">
                <a:hlinkClick r:id="rId132" tooltip="Led Zeppelin Remasters"/>
              </a:rPr>
              <a:t>Led Zeppelin Remasters</a:t>
            </a:r>
            <a:r>
              <a:rPr lang="en-US" sz="800" smtClean="0"/>
              <a:t>. </a:t>
            </a:r>
          </a:p>
          <a:p>
            <a:pPr eaLnBrk="1" hangingPunct="1">
              <a:lnSpc>
                <a:spcPct val="80000"/>
              </a:lnSpc>
            </a:pPr>
            <a:r>
              <a:rPr lang="en-US" sz="800" smtClean="0"/>
              <a:t>In the </a:t>
            </a:r>
            <a:r>
              <a:rPr lang="en-US" sz="800" smtClean="0">
                <a:hlinkClick r:id="rId133" tooltip="Yu-Gi-Oh! Trading Card Game"/>
              </a:rPr>
              <a:t>Yu-Gi-Oh! Trading Card Game</a:t>
            </a:r>
            <a:r>
              <a:rPr lang="en-US" sz="800" smtClean="0"/>
              <a:t> booster set, </a:t>
            </a:r>
            <a:r>
              <a:rPr lang="en-US" sz="800" smtClean="0">
                <a:hlinkClick r:id="rId134" tooltip="Power of the Duelist"/>
              </a:rPr>
              <a:t>Power of the Duelist</a:t>
            </a:r>
            <a:r>
              <a:rPr lang="en-US" sz="800" smtClean="0"/>
              <a:t>, there is a card called "Crop Circle" with the circle in the Egyptian Eye logo for </a:t>
            </a:r>
            <a:r>
              <a:rPr lang="en-US" sz="800" smtClean="0">
                <a:hlinkClick r:id="rId135" tooltip="Yu-Gi-Oh!"/>
              </a:rPr>
              <a:t>Yu-Gi-Oh!</a:t>
            </a:r>
            <a:r>
              <a:rPr lang="en-US" sz="800" smtClean="0"/>
              <a:t>. </a:t>
            </a:r>
          </a:p>
          <a:p>
            <a:pPr eaLnBrk="1" hangingPunct="1">
              <a:lnSpc>
                <a:spcPct val="80000"/>
              </a:lnSpc>
            </a:pPr>
            <a:r>
              <a:rPr lang="en-US" sz="800" b="1" smtClean="0"/>
              <a:t>[</a:t>
            </a:r>
            <a:r>
              <a:rPr lang="en-US" sz="800" b="1" smtClean="0">
                <a:hlinkClick r:id="rId136" tooltip="Edit section: Advertising"/>
              </a:rPr>
              <a:t>edit</a:t>
            </a:r>
            <a:r>
              <a:rPr lang="en-US" sz="800" b="1" smtClean="0"/>
              <a:t>] Advertising</a:t>
            </a:r>
          </a:p>
          <a:p>
            <a:pPr eaLnBrk="1" hangingPunct="1">
              <a:lnSpc>
                <a:spcPct val="80000"/>
              </a:lnSpc>
            </a:pPr>
            <a:r>
              <a:rPr lang="en-US" sz="800" smtClean="0"/>
              <a:t>The UK based artists Circlemakers.org have been asked to create numerous crop circles since the mid 1990s for movies, TV shows, music videos, adverts and PR stunts. Clients to date have included </a:t>
            </a:r>
            <a:r>
              <a:rPr lang="en-US" sz="800" smtClean="0">
                <a:hlinkClick r:id="rId137" tooltip="Greenpeace"/>
              </a:rPr>
              <a:t>Greenpeace</a:t>
            </a:r>
            <a:r>
              <a:rPr lang="en-US" sz="800" smtClean="0"/>
              <a:t>, </a:t>
            </a:r>
            <a:r>
              <a:rPr lang="en-US" sz="800" smtClean="0">
                <a:hlinkClick r:id="rId138" tooltip="Microsoft"/>
              </a:rPr>
              <a:t>Microsoft</a:t>
            </a:r>
            <a:r>
              <a:rPr lang="en-US" sz="800" smtClean="0"/>
              <a:t>, </a:t>
            </a:r>
            <a:r>
              <a:rPr lang="en-US" sz="800" smtClean="0">
                <a:hlinkClick r:id="rId139" tooltip="Nike, Inc."/>
              </a:rPr>
              <a:t>Nike</a:t>
            </a:r>
            <a:r>
              <a:rPr lang="en-US" sz="800" smtClean="0"/>
              <a:t>, </a:t>
            </a:r>
            <a:r>
              <a:rPr lang="en-US" sz="800" smtClean="0">
                <a:hlinkClick r:id="rId140" tooltip="Shredded Wheat"/>
              </a:rPr>
              <a:t>Shredded Wheat</a:t>
            </a:r>
            <a:r>
              <a:rPr lang="en-US" sz="800" smtClean="0"/>
              <a:t>, </a:t>
            </a:r>
            <a:r>
              <a:rPr lang="en-US" sz="800" smtClean="0">
                <a:hlinkClick r:id="rId141" tooltip="AMD"/>
              </a:rPr>
              <a:t>AMD</a:t>
            </a:r>
            <a:r>
              <a:rPr lang="en-US" sz="800" smtClean="0"/>
              <a:t>, </a:t>
            </a:r>
            <a:r>
              <a:rPr lang="en-US" sz="800" smtClean="0">
                <a:hlinkClick r:id="rId142" tooltip="Hello Kitty"/>
              </a:rPr>
              <a:t>Hello Kitty</a:t>
            </a:r>
            <a:r>
              <a:rPr lang="en-US" sz="800" smtClean="0"/>
              <a:t>, </a:t>
            </a:r>
            <a:r>
              <a:rPr lang="en-US" sz="800" smtClean="0">
                <a:hlinkClick r:id="rId143" tooltip="Pepsi"/>
              </a:rPr>
              <a:t>Pepsi</a:t>
            </a:r>
            <a:r>
              <a:rPr lang="en-US" sz="800" smtClean="0"/>
              <a:t>, </a:t>
            </a:r>
            <a:r>
              <a:rPr lang="en-US" sz="800" smtClean="0">
                <a:hlinkClick r:id="rId144" tooltip="Weetabix"/>
              </a:rPr>
              <a:t>Weetabix</a:t>
            </a:r>
            <a:r>
              <a:rPr lang="en-US" sz="800" smtClean="0"/>
              <a:t>, </a:t>
            </a:r>
            <a:r>
              <a:rPr lang="en-US" sz="800" smtClean="0">
                <a:hlinkClick r:id="rId145" tooltip="BBC"/>
              </a:rPr>
              <a:t>BBC</a:t>
            </a:r>
            <a:r>
              <a:rPr lang="en-US" sz="800" smtClean="0"/>
              <a:t>, </a:t>
            </a:r>
            <a:r>
              <a:rPr lang="en-US" sz="800" smtClean="0">
                <a:hlinkClick r:id="rId146" tooltip="The Sun"/>
              </a:rPr>
              <a:t>The Sun</a:t>
            </a:r>
            <a:r>
              <a:rPr lang="en-US" sz="800" smtClean="0"/>
              <a:t>, </a:t>
            </a:r>
            <a:r>
              <a:rPr lang="en-US" sz="800" smtClean="0">
                <a:hlinkClick r:id="rId147" tooltip="Mitsubishi"/>
              </a:rPr>
              <a:t>Mitsubishi</a:t>
            </a:r>
            <a:r>
              <a:rPr lang="en-US" sz="800" smtClean="0"/>
              <a:t>, </a:t>
            </a:r>
            <a:r>
              <a:rPr lang="en-US" sz="800" smtClean="0">
                <a:hlinkClick r:id="rId148" tooltip="O2"/>
              </a:rPr>
              <a:t>O2</a:t>
            </a:r>
            <a:r>
              <a:rPr lang="en-US" sz="800" smtClean="0"/>
              <a:t>, </a:t>
            </a:r>
            <a:r>
              <a:rPr lang="en-US" sz="800" smtClean="0">
                <a:hlinkClick r:id="rId149" tooltip="Big Brother"/>
              </a:rPr>
              <a:t>Big Brother</a:t>
            </a:r>
            <a:r>
              <a:rPr lang="en-US" sz="800" smtClean="0"/>
              <a:t>,</a:t>
            </a:r>
            <a:r>
              <a:rPr lang="en-US" sz="800" smtClean="0">
                <a:hlinkClick r:id="rId150" tooltip="National Geographic"/>
              </a:rPr>
              <a:t>National Geographic</a:t>
            </a:r>
            <a:r>
              <a:rPr lang="en-US" sz="800" smtClean="0"/>
              <a:t> , </a:t>
            </a:r>
            <a:r>
              <a:rPr lang="en-US" sz="800" smtClean="0">
                <a:hlinkClick r:id="rId151" tooltip="NBC-TV"/>
              </a:rPr>
              <a:t>NBC-TV</a:t>
            </a:r>
            <a:r>
              <a:rPr lang="en-US" sz="800" smtClean="0"/>
              <a:t>, </a:t>
            </a:r>
            <a:r>
              <a:rPr lang="en-US" sz="800" smtClean="0">
                <a:hlinkClick r:id="rId152" tooltip="Orange Mobile"/>
              </a:rPr>
              <a:t>Orange Mobile</a:t>
            </a:r>
            <a:r>
              <a:rPr lang="en-US" sz="800" smtClean="0"/>
              <a:t>, </a:t>
            </a:r>
            <a:r>
              <a:rPr lang="en-US" sz="800" smtClean="0">
                <a:hlinkClick r:id="rId153" tooltip="History Channel"/>
              </a:rPr>
              <a:t>History Channel</a:t>
            </a:r>
            <a:r>
              <a:rPr lang="en-US" sz="800" smtClean="0"/>
              <a:t> and the </a:t>
            </a:r>
            <a:r>
              <a:rPr lang="en-US" sz="800" smtClean="0">
                <a:hlinkClick r:id="rId154" tooltip="Discovery Channel"/>
              </a:rPr>
              <a:t>Discovery Channel</a:t>
            </a:r>
            <a:r>
              <a:rPr lang="en-US" sz="800" smtClean="0"/>
              <a:t>.</a:t>
            </a:r>
          </a:p>
          <a:p>
            <a:pPr eaLnBrk="1" hangingPunct="1">
              <a:lnSpc>
                <a:spcPct val="80000"/>
              </a:lnSpc>
            </a:pPr>
            <a:r>
              <a:rPr lang="en-US" sz="800" smtClean="0"/>
              <a:t>New Age author Dan Joy in 1991 humorously suggested that crop circles are an advertising campaign displaying the logos of galaxy-wide corporations, preparing Earth for its forth coming admission to the Galactic Federation of planets.</a:t>
            </a:r>
          </a:p>
          <a:p>
            <a:pPr eaLnBrk="1" hangingPunct="1">
              <a:lnSpc>
                <a:spcPct val="80000"/>
              </a:lnSpc>
            </a:pPr>
            <a:r>
              <a:rPr lang="en-US" sz="800" b="1" smtClean="0"/>
              <a:t>[</a:t>
            </a:r>
            <a:r>
              <a:rPr lang="en-US" sz="800" b="1" smtClean="0">
                <a:hlinkClick r:id="rId155" tooltip="Edit section: Further reading"/>
              </a:rPr>
              <a:t>edit</a:t>
            </a:r>
            <a:r>
              <a:rPr lang="en-US" sz="800" b="1" smtClean="0"/>
              <a:t>] Further reading</a:t>
            </a:r>
          </a:p>
          <a:p>
            <a:pPr eaLnBrk="1" hangingPunct="1">
              <a:lnSpc>
                <a:spcPct val="80000"/>
              </a:lnSpc>
            </a:pPr>
            <a:r>
              <a:rPr lang="en-US" sz="800" i="1" smtClean="0"/>
              <a:t>The Field Guide: The Art, History and Philosophy of Crop Circle Making</a:t>
            </a:r>
            <a:r>
              <a:rPr lang="en-US" sz="800" smtClean="0"/>
              <a:t> by Rob Irving and John Lundberg, edited by Mark Pilkington (Strange Attractor 2006) </a:t>
            </a:r>
            <a:r>
              <a:rPr lang="en-US" sz="800" smtClean="0">
                <a:hlinkClick r:id="rId156"/>
              </a:rPr>
              <a:t>ISBN 0-9548054-2-9</a:t>
            </a:r>
            <a:r>
              <a:rPr lang="en-US" sz="800" smtClean="0"/>
              <a:t> </a:t>
            </a:r>
          </a:p>
          <a:p>
            <a:pPr eaLnBrk="1" hangingPunct="1">
              <a:lnSpc>
                <a:spcPct val="80000"/>
              </a:lnSpc>
            </a:pPr>
            <a:r>
              <a:rPr lang="en-US" sz="800" i="1" smtClean="0"/>
              <a:t>Round in Circles: Physicists, Poltergeists, Pranksters, and the Secret History of the Cropwatchers</a:t>
            </a:r>
            <a:r>
              <a:rPr lang="en-US" sz="800" smtClean="0"/>
              <a:t>, by Jim Schnabel (Penguin 1993). </a:t>
            </a:r>
            <a:r>
              <a:rPr lang="en-US" sz="800" smtClean="0">
                <a:hlinkClick r:id="rId157"/>
              </a:rPr>
              <a:t>ISBN 0-14-017952-6</a:t>
            </a:r>
            <a:r>
              <a:rPr lang="en-US" sz="800" smtClean="0"/>
              <a:t>. </a:t>
            </a:r>
          </a:p>
          <a:p>
            <a:pPr eaLnBrk="1" hangingPunct="1">
              <a:lnSpc>
                <a:spcPct val="80000"/>
              </a:lnSpc>
            </a:pPr>
            <a:r>
              <a:rPr lang="en-US" sz="800" i="1" smtClean="0"/>
              <a:t>Circular Evidence: Bloomsbury, London</a:t>
            </a:r>
            <a:r>
              <a:rPr lang="en-US" sz="800" smtClean="0"/>
              <a:t> by Colin Andrews and Pat Delgado, 1989, </a:t>
            </a:r>
            <a:r>
              <a:rPr lang="en-US" sz="800" smtClean="0">
                <a:hlinkClick r:id="rId158"/>
              </a:rPr>
              <a:t>ISBN 0-7475-0635-3</a:t>
            </a:r>
            <a:r>
              <a:rPr lang="en-US" sz="800" smtClean="0"/>
              <a:t>. </a:t>
            </a:r>
          </a:p>
          <a:p>
            <a:pPr eaLnBrk="1" hangingPunct="1">
              <a:lnSpc>
                <a:spcPct val="80000"/>
              </a:lnSpc>
            </a:pPr>
            <a:r>
              <a:rPr lang="en-US" sz="800" i="1" smtClean="0"/>
              <a:t>The Hypnotic Power of Crop Circles</a:t>
            </a:r>
            <a:r>
              <a:rPr lang="en-US" sz="800" smtClean="0"/>
              <a:t>, by Bert Janssen, 2004. </a:t>
            </a:r>
            <a:r>
              <a:rPr lang="en-US" sz="800" smtClean="0">
                <a:hlinkClick r:id="rId159"/>
              </a:rPr>
              <a:t>ISBN 1-931882-34-7</a:t>
            </a:r>
            <a:r>
              <a:rPr lang="en-US" sz="800" smtClean="0"/>
              <a:t> </a:t>
            </a:r>
          </a:p>
          <a:p>
            <a:pPr eaLnBrk="1" hangingPunct="1">
              <a:lnSpc>
                <a:spcPct val="80000"/>
              </a:lnSpc>
            </a:pPr>
            <a:r>
              <a:rPr lang="en-US" sz="800" i="1" smtClean="0"/>
              <a:t>The Deepening Complexity of Crop Circles: Scientific Research and Urban Legends</a:t>
            </a:r>
            <a:r>
              <a:rPr lang="en-US" sz="800" smtClean="0"/>
              <a:t>, by Eltjo H. Haselhoff, </a:t>
            </a:r>
            <a:r>
              <a:rPr lang="en-US" sz="800" smtClean="0">
                <a:hlinkClick r:id="rId160"/>
              </a:rPr>
              <a:t>ISBN 0-285-63625-1</a:t>
            </a:r>
            <a:r>
              <a:rPr lang="en-US" sz="800" smtClean="0"/>
              <a:t>. </a:t>
            </a:r>
          </a:p>
          <a:p>
            <a:pPr eaLnBrk="1" hangingPunct="1">
              <a:lnSpc>
                <a:spcPct val="80000"/>
              </a:lnSpc>
            </a:pPr>
            <a:r>
              <a:rPr lang="en-US" sz="800" i="1" smtClean="0"/>
              <a:t>Opening Minds</a:t>
            </a:r>
            <a:r>
              <a:rPr lang="en-US" sz="800" smtClean="0"/>
              <a:t> by Dr. Simeon Hein, </a:t>
            </a:r>
            <a:r>
              <a:rPr lang="en-US" sz="800" smtClean="0">
                <a:hlinkClick r:id="rId161"/>
              </a:rPr>
              <a:t>ISBN 0-9715863-0-6</a:t>
            </a:r>
            <a:r>
              <a:rPr lang="en-US" sz="800" smtClean="0"/>
              <a:t>. </a:t>
            </a:r>
          </a:p>
          <a:p>
            <a:pPr eaLnBrk="1" hangingPunct="1">
              <a:lnSpc>
                <a:spcPct val="80000"/>
              </a:lnSpc>
            </a:pPr>
            <a:r>
              <a:rPr lang="en-US" sz="800" smtClean="0"/>
              <a:t>Hellström. 1990. </a:t>
            </a:r>
            <a:r>
              <a:rPr lang="en-US" sz="800" i="1" smtClean="0"/>
              <a:t>En Krönika om Åsbro</a:t>
            </a:r>
            <a:r>
              <a:rPr lang="en-US" sz="800" smtClean="0"/>
              <a:t>. </a:t>
            </a:r>
            <a:r>
              <a:rPr lang="en-US" sz="800" smtClean="0">
                <a:hlinkClick r:id="rId162"/>
              </a:rPr>
              <a:t>ISBN 91-7194-726-4</a:t>
            </a:r>
            <a:r>
              <a:rPr lang="en-US" sz="800" smtClean="0"/>
              <a:t> </a:t>
            </a:r>
          </a:p>
          <a:p>
            <a:pPr eaLnBrk="1" hangingPunct="1">
              <a:lnSpc>
                <a:spcPct val="80000"/>
              </a:lnSpc>
            </a:pPr>
            <a:r>
              <a:rPr lang="en-US" sz="800" i="1" smtClean="0"/>
              <a:t>Crop Circles</a:t>
            </a:r>
            <a:r>
              <a:rPr lang="en-US" sz="800" smtClean="0"/>
              <a:t> by Lucy Pringle, 2004, Pitkin (an imprint of Jarrold Publishing) </a:t>
            </a:r>
            <a:r>
              <a:rPr lang="en-US" sz="800" i="1" smtClean="0"/>
              <a:t>(largely in favour of the supernatural explanation of Crop Circles)</a:t>
            </a:r>
            <a:r>
              <a:rPr lang="en-US" sz="800" smtClean="0"/>
              <a:t>, </a:t>
            </a:r>
            <a:r>
              <a:rPr lang="en-US" sz="800" smtClean="0">
                <a:hlinkClick r:id="rId163"/>
              </a:rPr>
              <a:t>ISBN 1-84165-138-9</a:t>
            </a:r>
            <a:r>
              <a:rPr lang="en-US" sz="800" smtClean="0"/>
              <a:t>. </a:t>
            </a:r>
          </a:p>
          <a:p>
            <a:pPr eaLnBrk="1" hangingPunct="1">
              <a:lnSpc>
                <a:spcPct val="80000"/>
              </a:lnSpc>
            </a:pPr>
            <a:r>
              <a:rPr lang="en-US" sz="800" smtClean="0"/>
              <a:t>Carl Sagan, 1996. </a:t>
            </a:r>
            <a:r>
              <a:rPr lang="en-US" sz="800" i="1" smtClean="0"/>
              <a:t>The Demon-Haunted world: Science as a Candle in the Dark</a:t>
            </a:r>
            <a:r>
              <a:rPr lang="en-US" sz="800" smtClean="0"/>
              <a:t>; "Aliens" pp 73ff. </a:t>
            </a:r>
          </a:p>
          <a:p>
            <a:pPr eaLnBrk="1" hangingPunct="1">
              <a:lnSpc>
                <a:spcPct val="80000"/>
              </a:lnSpc>
            </a:pPr>
            <a:r>
              <a:rPr lang="en-US" sz="800" b="1" smtClean="0"/>
              <a:t>[</a:t>
            </a:r>
            <a:r>
              <a:rPr lang="en-US" sz="800" b="1" smtClean="0">
                <a:hlinkClick r:id="rId164" tooltip="Edit section: External links"/>
              </a:rPr>
              <a:t>edit</a:t>
            </a:r>
            <a:r>
              <a:rPr lang="en-US" sz="800" b="1" smtClean="0"/>
              <a:t>] External links</a:t>
            </a:r>
          </a:p>
          <a:p>
            <a:pPr eaLnBrk="1" hangingPunct="1">
              <a:lnSpc>
                <a:spcPct val="80000"/>
              </a:lnSpc>
            </a:pPr>
            <a:r>
              <a:rPr lang="en-US" sz="800" b="1" i="1" smtClean="0"/>
              <a:t>Skeptical and scientific analysis:</a:t>
            </a:r>
            <a:endParaRPr lang="en-US" sz="800" smtClean="0"/>
          </a:p>
          <a:p>
            <a:pPr eaLnBrk="1" hangingPunct="1">
              <a:lnSpc>
                <a:spcPct val="80000"/>
              </a:lnSpc>
            </a:pPr>
            <a:r>
              <a:rPr lang="en-US" sz="800" smtClean="0">
                <a:hlinkClick r:id="rId165" tooltip="http://news.nationalgeographic.com/news/2002/08/0801_020801_cropcircles.html"/>
              </a:rPr>
              <a:t>http://news.nationalgeographic.com/news/2002/08/0801_020801_cropcircles.html</a:t>
            </a:r>
            <a:r>
              <a:rPr lang="en-US" sz="800" smtClean="0"/>
              <a:t> This is an excellent introduction to crop circles, with a special emphasis on their value as art. </a:t>
            </a:r>
          </a:p>
          <a:p>
            <a:pPr eaLnBrk="1" hangingPunct="1">
              <a:lnSpc>
                <a:spcPct val="80000"/>
              </a:lnSpc>
            </a:pPr>
            <a:r>
              <a:rPr lang="en-US" sz="800" smtClean="0">
                <a:hlinkClick r:id="rId166" tooltip="http://www.csicop.org/si/2002-09/crop-circles.html"/>
              </a:rPr>
              <a:t>http://www.csicop.org/si/2002-09/crop-circles.html</a:t>
            </a:r>
            <a:r>
              <a:rPr lang="en-US" sz="800" smtClean="0"/>
              <a:t> The Center for Scientific Investigation of Claims of the Paranormal looks at "crop circles" and is not impressed. </a:t>
            </a:r>
          </a:p>
          <a:p>
            <a:pPr eaLnBrk="1" hangingPunct="1">
              <a:lnSpc>
                <a:spcPct val="80000"/>
              </a:lnSpc>
            </a:pPr>
            <a:r>
              <a:rPr lang="en-US" sz="800" smtClean="0">
                <a:hlinkClick r:id="rId167" tooltip="http://skepdic.com/cropcirc.html"/>
              </a:rPr>
              <a:t>http://skepdic.com/cropcirc.html</a:t>
            </a:r>
            <a:r>
              <a:rPr lang="en-US" sz="800" smtClean="0"/>
              <a:t> The Skeptic's Dictionary and CSICOP links to non-supernatural articles on crop circles. </a:t>
            </a:r>
          </a:p>
          <a:p>
            <a:pPr eaLnBrk="1" hangingPunct="1">
              <a:lnSpc>
                <a:spcPct val="80000"/>
              </a:lnSpc>
            </a:pPr>
            <a:r>
              <a:rPr lang="en-US" sz="800" smtClean="0">
                <a:hlinkClick r:id="rId168" tooltip="http://www.stonehenge-avebury.net/scienceofcropcircles.htm"/>
              </a:rPr>
              <a:t>Brief summary of scientific literature on causes of crop circles</a:t>
            </a:r>
            <a:r>
              <a:rPr lang="en-US" sz="800" smtClean="0"/>
              <a:t> </a:t>
            </a:r>
          </a:p>
          <a:p>
            <a:pPr eaLnBrk="1" hangingPunct="1">
              <a:lnSpc>
                <a:spcPct val="80000"/>
              </a:lnSpc>
            </a:pPr>
            <a:r>
              <a:rPr lang="en-US" sz="800" b="1" i="1" smtClean="0"/>
              <a:t>Circle creators, and information on making your own crop circles:</a:t>
            </a:r>
            <a:endParaRPr lang="en-US" sz="800" smtClean="0"/>
          </a:p>
          <a:p>
            <a:pPr eaLnBrk="1" hangingPunct="1">
              <a:lnSpc>
                <a:spcPct val="80000"/>
              </a:lnSpc>
            </a:pPr>
            <a:r>
              <a:rPr lang="en-US" sz="800" smtClean="0">
                <a:hlinkClick r:id="rId169" tooltip="http://www.circlemakers.org/"/>
              </a:rPr>
              <a:t>http://www.circlemakers.org/</a:t>
            </a:r>
            <a:r>
              <a:rPr lang="en-US" sz="800" smtClean="0"/>
              <a:t> The most famous group of crop circle makers, founded by Doug Bower, Dave Chorley and </a:t>
            </a:r>
            <a:r>
              <a:rPr lang="en-US" sz="800" smtClean="0">
                <a:hlinkClick r:id="rId16" tooltip="John Lundberg"/>
              </a:rPr>
              <a:t>John Lundberg</a:t>
            </a:r>
            <a:r>
              <a:rPr lang="en-US" sz="800" smtClean="0"/>
              <a:t>. </a:t>
            </a:r>
          </a:p>
          <a:p>
            <a:pPr eaLnBrk="1" hangingPunct="1">
              <a:lnSpc>
                <a:spcPct val="80000"/>
              </a:lnSpc>
            </a:pPr>
            <a:r>
              <a:rPr lang="en-US" sz="800" smtClean="0">
                <a:hlinkClick r:id="rId170" tooltip="http://www.amtsgym-sdbg.dk/as/crop/ufofake.HTM"/>
              </a:rPr>
              <a:t>http://www.amtsgym-sdbg.dk/as/crop/ufofake.HTM</a:t>
            </a:r>
            <a:r>
              <a:rPr lang="en-US" sz="800" smtClean="0"/>
              <a:t> An entertaining report on how an elaborate crop circle made by astronomy students at Amtsgymnasiet in Sonderborg, Sweden fooled crop circle "researchers". </a:t>
            </a:r>
          </a:p>
          <a:p>
            <a:pPr eaLnBrk="1" hangingPunct="1">
              <a:lnSpc>
                <a:spcPct val="80000"/>
              </a:lnSpc>
            </a:pPr>
            <a:r>
              <a:rPr lang="en-US" sz="800" smtClean="0">
                <a:hlinkClick r:id="rId171" tooltip="http://science.howstuffworks.com/crop-circle.htm"/>
              </a:rPr>
              <a:t>http://science.howstuffworks.com/crop-circle.htm</a:t>
            </a:r>
            <a:r>
              <a:rPr lang="en-US" sz="800" smtClean="0"/>
              <a:t> How stuff Works explains how crop circles are made and how to make your own, with step by step pictures and complex circle patterns. </a:t>
            </a:r>
          </a:p>
          <a:p>
            <a:pPr eaLnBrk="1" hangingPunct="1">
              <a:lnSpc>
                <a:spcPct val="80000"/>
              </a:lnSpc>
            </a:pPr>
            <a:r>
              <a:rPr lang="en-US" sz="800" b="1" i="1" smtClean="0"/>
              <a:t>Pro paranormal explanation websites:</a:t>
            </a:r>
            <a:endParaRPr lang="en-US" sz="800" smtClean="0"/>
          </a:p>
          <a:p>
            <a:pPr eaLnBrk="1" hangingPunct="1">
              <a:lnSpc>
                <a:spcPct val="80000"/>
              </a:lnSpc>
            </a:pPr>
            <a:r>
              <a:rPr lang="en-US" sz="800" smtClean="0">
                <a:hlinkClick r:id="rId172" tooltip="http://www.alienhub.com/website/forum8/21.html"/>
              </a:rPr>
              <a:t>Discussion</a:t>
            </a:r>
            <a:r>
              <a:rPr lang="en-US" sz="800" smtClean="0"/>
              <a:t> &amp; </a:t>
            </a:r>
            <a:r>
              <a:rPr lang="en-US" sz="800" smtClean="0">
                <a:hlinkClick r:id="rId173" tooltip="http://www.alienhub.com/media/gallery.asp?categoryid=8"/>
              </a:rPr>
              <a:t>pictures of crop circles</a:t>
            </a:r>
            <a:r>
              <a:rPr lang="en-US" sz="800" smtClean="0"/>
              <a:t> </a:t>
            </a:r>
          </a:p>
          <a:p>
            <a:pPr eaLnBrk="1" hangingPunct="1">
              <a:lnSpc>
                <a:spcPct val="80000"/>
              </a:lnSpc>
            </a:pPr>
            <a:r>
              <a:rPr lang="en-US" sz="800" smtClean="0">
                <a:hlinkClick r:id="rId174" tooltip="http://www.cropcircle-archive.com"/>
              </a:rPr>
              <a:t>http://www.cropcircle-archive.com</a:t>
            </a:r>
            <a:r>
              <a:rPr lang="en-US" sz="800" smtClean="0"/>
              <a:t> A complete crop circle database site with a search engine and flash animations of crop circle constructions using the "ruler and compass" rule. </a:t>
            </a:r>
          </a:p>
          <a:p>
            <a:pPr eaLnBrk="1" hangingPunct="1">
              <a:lnSpc>
                <a:spcPct val="80000"/>
              </a:lnSpc>
            </a:pPr>
            <a:r>
              <a:rPr lang="en-US" sz="800" smtClean="0">
                <a:hlinkClick r:id="rId175" tooltip="http://www.cropcircleship.com/"/>
              </a:rPr>
              <a:t>http://www.cropcircleship.com/</a:t>
            </a:r>
            <a:r>
              <a:rPr lang="en-US" sz="800" smtClean="0"/>
              <a:t> A website attempting to put together a secret technology represented by the crop circles. </a:t>
            </a:r>
          </a:p>
          <a:p>
            <a:pPr eaLnBrk="1" hangingPunct="1">
              <a:lnSpc>
                <a:spcPct val="80000"/>
              </a:lnSpc>
            </a:pPr>
            <a:r>
              <a:rPr lang="en-US" sz="800" smtClean="0">
                <a:hlinkClick r:id="rId176" tooltip="http://www.bertjanssen.nl/cropc"/>
              </a:rPr>
              <a:t>Photos, Documentaries and Geometry studies of Dutch researcher Bert Janssen</a:t>
            </a:r>
            <a:r>
              <a:rPr lang="en-US" sz="800" smtClean="0"/>
              <a:t> </a:t>
            </a:r>
          </a:p>
          <a:p>
            <a:pPr eaLnBrk="1" hangingPunct="1">
              <a:lnSpc>
                <a:spcPct val="80000"/>
              </a:lnSpc>
            </a:pPr>
            <a:r>
              <a:rPr lang="en-US" sz="800" smtClean="0">
                <a:hlinkClick r:id="rId177" tooltip="http://www.cropcircles.org"/>
              </a:rPr>
              <a:t>http://www.cropcircles.org</a:t>
            </a:r>
            <a:r>
              <a:rPr lang="en-US" sz="800" smtClean="0"/>
              <a:t> </a:t>
            </a:r>
          </a:p>
          <a:p>
            <a:pPr eaLnBrk="1" hangingPunct="1">
              <a:lnSpc>
                <a:spcPct val="80000"/>
              </a:lnSpc>
            </a:pPr>
            <a:r>
              <a:rPr lang="en-US" sz="800" smtClean="0">
                <a:hlinkClick r:id="rId178" tooltip="http://www.cropcircleresearch.com"/>
              </a:rPr>
              <a:t>http://www.cropcircleresearch.com</a:t>
            </a:r>
            <a:r>
              <a:rPr lang="en-US" sz="800" smtClean="0"/>
              <a:t> A page devoted to researching the phenomenon of Crop Circles - concentrating more on scientific research. </a:t>
            </a:r>
          </a:p>
          <a:p>
            <a:pPr eaLnBrk="1" hangingPunct="1">
              <a:lnSpc>
                <a:spcPct val="80000"/>
              </a:lnSpc>
            </a:pPr>
            <a:r>
              <a:rPr lang="en-US" sz="800" smtClean="0">
                <a:hlinkClick r:id="rId179" tooltip="http://www.lucypringle.co.uk"/>
              </a:rPr>
              <a:t>http://www.lucypringle.co.uk</a:t>
            </a:r>
            <a:r>
              <a:rPr lang="en-US" sz="800" smtClean="0"/>
              <a:t> This site is the de facto standard for comprehensive aerial photographs of the UK's crop circles. </a:t>
            </a:r>
          </a:p>
          <a:p>
            <a:pPr eaLnBrk="1" hangingPunct="1">
              <a:lnSpc>
                <a:spcPct val="80000"/>
              </a:lnSpc>
            </a:pPr>
            <a:r>
              <a:rPr lang="en-US" sz="800" b="1" smtClean="0"/>
              <a:t>[</a:t>
            </a:r>
            <a:r>
              <a:rPr lang="en-US" sz="800" b="1" smtClean="0">
                <a:hlinkClick r:id="rId180" tooltip="Edit section: References"/>
              </a:rPr>
              <a:t>edit</a:t>
            </a:r>
            <a:r>
              <a:rPr lang="en-US" sz="800" b="1" smtClean="0"/>
              <a:t>] References</a:t>
            </a:r>
          </a:p>
          <a:p>
            <a:pPr eaLnBrk="1" hangingPunct="1">
              <a:lnSpc>
                <a:spcPct val="80000"/>
              </a:lnSpc>
            </a:pPr>
            <a:r>
              <a:rPr lang="en-US" sz="800" b="1" smtClean="0">
                <a:hlinkClick r:id="" action="ppaction://noaction"/>
              </a:rPr>
              <a:t>^</a:t>
            </a:r>
            <a:r>
              <a:rPr lang="en-US" sz="800" smtClean="0"/>
              <a:t> </a:t>
            </a:r>
            <a:r>
              <a:rPr lang="en-US" sz="800" i="1" smtClean="0"/>
              <a:t>The Demon Haunted World</a:t>
            </a:r>
            <a:r>
              <a:rPr lang="en-US" sz="800" smtClean="0"/>
              <a:t>, </a:t>
            </a:r>
            <a:r>
              <a:rPr lang="en-US" sz="800" smtClean="0">
                <a:hlinkClick r:id="rId181" tooltip="Carl Sagan"/>
              </a:rPr>
              <a:t>Carl Sagan</a:t>
            </a:r>
            <a:r>
              <a:rPr lang="en-US" sz="800" smtClean="0"/>
              <a:t> (Random House, January 1996) pp. 73-77 </a:t>
            </a:r>
          </a:p>
          <a:p>
            <a:pPr eaLnBrk="1" hangingPunct="1">
              <a:lnSpc>
                <a:spcPct val="80000"/>
              </a:lnSpc>
            </a:pPr>
            <a:r>
              <a:rPr lang="en-US" sz="800" b="1" smtClean="0">
                <a:hlinkClick r:id="" action="ppaction://noaction"/>
              </a:rPr>
              <a:t>^</a:t>
            </a:r>
            <a:r>
              <a:rPr lang="en-US" sz="800" smtClean="0"/>
              <a:t> </a:t>
            </a:r>
            <a:r>
              <a:rPr lang="en-US" sz="800" i="1" smtClean="0"/>
              <a:t>Faking UFOs</a:t>
            </a:r>
            <a:r>
              <a:rPr lang="en-US" sz="800" smtClean="0"/>
              <a:t>, Roel Van der Meulen (Self Published, 1994) </a:t>
            </a:r>
          </a:p>
          <a:p>
            <a:pPr eaLnBrk="1" hangingPunct="1">
              <a:lnSpc>
                <a:spcPct val="80000"/>
              </a:lnSpc>
            </a:pPr>
            <a:r>
              <a:rPr lang="en-US" sz="800" smtClean="0"/>
              <a:t>^ </a:t>
            </a:r>
            <a:r>
              <a:rPr lang="en-US" sz="800" b="1" i="1" smtClean="0">
                <a:hlinkClick r:id="" action="ppaction://noaction"/>
              </a:rPr>
              <a:t>a</a:t>
            </a:r>
            <a:r>
              <a:rPr lang="en-US" sz="800" smtClean="0"/>
              <a:t> </a:t>
            </a:r>
            <a:r>
              <a:rPr lang="en-US" sz="800" b="1" i="1" smtClean="0">
                <a:hlinkClick r:id="" action="ppaction://noaction"/>
              </a:rPr>
              <a:t>b</a:t>
            </a:r>
            <a:r>
              <a:rPr lang="en-US" sz="800" smtClean="0"/>
              <a:t> </a:t>
            </a:r>
            <a:r>
              <a:rPr lang="en-US" sz="800" b="1" i="1" smtClean="0">
                <a:hlinkClick r:id="" action="ppaction://noaction"/>
              </a:rPr>
              <a:t>c</a:t>
            </a:r>
            <a:r>
              <a:rPr lang="en-US" sz="800" smtClean="0"/>
              <a:t> </a:t>
            </a:r>
            <a:r>
              <a:rPr lang="en-US" sz="800" b="1" i="1" smtClean="0">
                <a:hlinkClick r:id="" action="ppaction://noaction"/>
              </a:rPr>
              <a:t>d</a:t>
            </a:r>
            <a:r>
              <a:rPr lang="en-US" sz="800" smtClean="0"/>
              <a:t> </a:t>
            </a:r>
            <a:r>
              <a:rPr lang="en-US" sz="800" b="1" i="1" smtClean="0">
                <a:hlinkClick r:id="" action="ppaction://noaction"/>
              </a:rPr>
              <a:t>e</a:t>
            </a:r>
            <a:r>
              <a:rPr lang="en-US" sz="800" smtClean="0"/>
              <a:t> </a:t>
            </a:r>
            <a:r>
              <a:rPr lang="en-US" sz="800" smtClean="0">
                <a:hlinkClick r:id="rId169" tooltip="http://www.circlemakers.org"/>
              </a:rPr>
              <a:t>http://www.circlemakers.org</a:t>
            </a:r>
            <a:r>
              <a:rPr lang="en-US" sz="800" smtClean="0"/>
              <a:t> </a:t>
            </a:r>
          </a:p>
          <a:p>
            <a:pPr eaLnBrk="1" hangingPunct="1">
              <a:lnSpc>
                <a:spcPct val="80000"/>
              </a:lnSpc>
            </a:pPr>
            <a:r>
              <a:rPr lang="en-US" sz="800" b="1" smtClean="0">
                <a:hlinkClick r:id="" action="ppaction://noaction"/>
              </a:rPr>
              <a:t>^</a:t>
            </a:r>
            <a:r>
              <a:rPr lang="en-US" sz="800" smtClean="0"/>
              <a:t> </a:t>
            </a:r>
            <a:r>
              <a:rPr lang="en-US" sz="800" i="1" smtClean="0"/>
              <a:t>The Field Guide: The Art, History and Philosophy of Crop Circle Making by Rob Irving and John Lundberg, edited by Mark Pilkington (Strange Attractor 2006) </a:t>
            </a:r>
            <a:r>
              <a:rPr lang="en-US" sz="800" i="1" smtClean="0">
                <a:hlinkClick r:id="rId156"/>
              </a:rPr>
              <a:t>ISBN 0-9548054-2-9</a:t>
            </a:r>
            <a:r>
              <a:rPr lang="en-US" sz="800" smtClean="0"/>
              <a:t> </a:t>
            </a:r>
          </a:p>
          <a:p>
            <a:pPr eaLnBrk="1" hangingPunct="1">
              <a:lnSpc>
                <a:spcPct val="80000"/>
              </a:lnSpc>
            </a:pPr>
            <a:r>
              <a:rPr lang="en-US" sz="800" smtClean="0"/>
              <a:t>^ </a:t>
            </a:r>
            <a:r>
              <a:rPr lang="en-US" sz="800" b="1" i="1" smtClean="0">
                <a:hlinkClick r:id="" action="ppaction://noaction"/>
              </a:rPr>
              <a:t>a</a:t>
            </a:r>
            <a:r>
              <a:rPr lang="en-US" sz="800" smtClean="0"/>
              <a:t> </a:t>
            </a:r>
            <a:r>
              <a:rPr lang="en-US" sz="800" b="1" i="1" smtClean="0">
                <a:hlinkClick r:id="" action="ppaction://noaction"/>
              </a:rPr>
              <a:t>b</a:t>
            </a:r>
            <a:r>
              <a:rPr lang="en-US" sz="800" smtClean="0"/>
              <a:t> </a:t>
            </a:r>
            <a:r>
              <a:rPr lang="en-US" sz="800" smtClean="0">
                <a:hlinkClick r:id="rId182" tooltip="http://www.sciam.com/article.cfm?colID=5&amp;articleID=00038B16-ED5F-1D29-97CA809EC588EEDF"/>
              </a:rPr>
              <a:t>Crop Circle Confession, How to get the wheat down in the dead of night by Matt Ridley</a:t>
            </a:r>
            <a:r>
              <a:rPr lang="en-US" sz="800" smtClean="0"/>
              <a:t>, </a:t>
            </a:r>
            <a:r>
              <a:rPr lang="en-US" sz="800" i="1" smtClean="0">
                <a:hlinkClick r:id="rId183" tooltip="Scientific American"/>
              </a:rPr>
              <a:t>Scientific American</a:t>
            </a:r>
            <a:r>
              <a:rPr lang="en-US" sz="800" smtClean="0"/>
              <a:t>, August 2002, p. 25 </a:t>
            </a:r>
          </a:p>
          <a:p>
            <a:pPr eaLnBrk="1" hangingPunct="1">
              <a:lnSpc>
                <a:spcPct val="80000"/>
              </a:lnSpc>
            </a:pPr>
            <a:r>
              <a:rPr lang="en-US" sz="800" b="1" smtClean="0">
                <a:hlinkClick r:id="" action="ppaction://noaction"/>
              </a:rPr>
              <a:t>^</a:t>
            </a:r>
            <a:r>
              <a:rPr lang="en-US" sz="800" smtClean="0"/>
              <a:t> </a:t>
            </a:r>
            <a:r>
              <a:rPr lang="en-US" sz="800" smtClean="0">
                <a:hlinkClick r:id="rId184" tooltip="http://www.cccrn.ca/"/>
              </a:rPr>
              <a:t>http://www.cccrn.ca/</a:t>
            </a:r>
            <a:r>
              <a:rPr lang="en-US" sz="800" smtClean="0"/>
              <a:t> </a:t>
            </a:r>
          </a:p>
          <a:p>
            <a:pPr eaLnBrk="1" hangingPunct="1">
              <a:lnSpc>
                <a:spcPct val="80000"/>
              </a:lnSpc>
            </a:pPr>
            <a:r>
              <a:rPr lang="en-US" sz="800" b="1" smtClean="0">
                <a:hlinkClick r:id="" action="ppaction://noaction"/>
              </a:rPr>
              <a:t>^</a:t>
            </a:r>
            <a:r>
              <a:rPr lang="en-US" sz="800" smtClean="0"/>
              <a:t> Freddy Silva. </a:t>
            </a:r>
            <a:r>
              <a:rPr lang="en-US" sz="800" i="1" smtClean="0"/>
              <a:t>Secrets in the Fields</a:t>
            </a:r>
            <a:r>
              <a:rPr lang="en-US" sz="800" smtClean="0"/>
              <a:t>: The Science and Mysticism of Crop Circles</a:t>
            </a:r>
            <a:r>
              <a:rPr lang="en-US" sz="800" i="1" smtClean="0"/>
              <a:t>. (2002) </a:t>
            </a:r>
            <a:r>
              <a:rPr lang="en-US" sz="800" i="1" smtClean="0">
                <a:hlinkClick r:id="rId185"/>
              </a:rPr>
              <a:t>ISBN 1-57174-322-7</a:t>
            </a:r>
            <a:r>
              <a:rPr lang="en-US" sz="800" smtClean="0"/>
              <a:t> </a:t>
            </a:r>
          </a:p>
          <a:p>
            <a:pPr eaLnBrk="1" hangingPunct="1">
              <a:lnSpc>
                <a:spcPct val="80000"/>
              </a:lnSpc>
            </a:pPr>
            <a:r>
              <a:rPr lang="en-US" sz="800" b="1" smtClean="0">
                <a:hlinkClick r:id="" action="ppaction://noaction"/>
              </a:rPr>
              <a:t>^</a:t>
            </a:r>
            <a:r>
              <a:rPr lang="en-US" sz="800" smtClean="0"/>
              <a:t> </a:t>
            </a:r>
            <a:r>
              <a:rPr lang="en-US" sz="800" smtClean="0">
                <a:hlinkClick r:id="rId186" tooltip="http://www.bltresearch.com/eyewitness2.html"/>
              </a:rPr>
              <a:t>http://www.bltresearch.com/eyewitness2.html</a:t>
            </a:r>
            <a:r>
              <a:rPr lang="en-US" sz="800" smtClean="0"/>
              <a:t> </a:t>
            </a:r>
          </a:p>
          <a:p>
            <a:pPr eaLnBrk="1" hangingPunct="1">
              <a:lnSpc>
                <a:spcPct val="80000"/>
              </a:lnSpc>
            </a:pPr>
            <a:r>
              <a:rPr lang="en-US" sz="800" b="1" smtClean="0">
                <a:hlinkClick r:id="" action="ppaction://noaction"/>
              </a:rPr>
              <a:t>^</a:t>
            </a:r>
            <a:r>
              <a:rPr lang="en-US" sz="800" smtClean="0"/>
              <a:t> </a:t>
            </a:r>
            <a:r>
              <a:rPr lang="en-US" sz="800" smtClean="0">
                <a:hlinkClick r:id="rId187" tooltip="http://plantclinic.cornell.edu/FactSheets/fairyring/fairyring.htm"/>
              </a:rPr>
              <a:t>http://plantclinic.cornell.edu/FactSheets/fairyring/fairyring.htm</a:t>
            </a:r>
            <a:r>
              <a:rPr lang="en-US" sz="800" smtClean="0"/>
              <a:t> </a:t>
            </a:r>
          </a:p>
          <a:p>
            <a:pPr eaLnBrk="1" hangingPunct="1">
              <a:lnSpc>
                <a:spcPct val="80000"/>
              </a:lnSpc>
            </a:pPr>
            <a:r>
              <a:rPr lang="en-US" sz="800" smtClean="0"/>
              <a:t>Retrieved from "</a:t>
            </a:r>
            <a:r>
              <a:rPr lang="en-US" sz="800" smtClean="0">
                <a:hlinkClick r:id="rId188"/>
              </a:rPr>
              <a:t>http://en.wikipedia.org/wiki/Crop_circle</a:t>
            </a:r>
            <a:r>
              <a:rPr lang="en-US" sz="800" smtClean="0"/>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A5F7110-6176-4446-94D0-C7E888CDBE20}" type="slidenum">
              <a:rPr lang="en-US" smtClean="0"/>
              <a:pPr>
                <a:defRPr/>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A5F7110-6176-4446-94D0-C7E888CDBE20}" type="slidenum">
              <a:rPr lang="en-US" smtClean="0"/>
              <a:pPr>
                <a:defRPr/>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A5F7110-6176-4446-94D0-C7E888CDBE20}" type="slidenum">
              <a:rPr lang="en-US" smtClean="0"/>
              <a:pPr>
                <a:defRPr/>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A5F7110-6176-4446-94D0-C7E888CDBE20}" type="slidenum">
              <a:rPr lang="en-US" smtClean="0"/>
              <a:pPr>
                <a:defRPr/>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A5F7110-6176-4446-94D0-C7E888CDBE20}" type="slidenum">
              <a:rPr lang="en-US" smtClean="0"/>
              <a:pPr>
                <a:defRPr/>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A5F7110-6176-4446-94D0-C7E888CDBE20}" type="slidenum">
              <a:rPr lang="en-US" smtClean="0"/>
              <a:pPr>
                <a:defRPr/>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A5F7110-6176-4446-94D0-C7E888CDBE20}"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586797-84FF-4725-970E-863108EA4738}"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586797-84FF-4725-970E-863108EA4738}"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586797-84FF-4725-970E-863108EA4738}"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586797-84FF-4725-970E-863108EA4738}"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586797-84FF-4725-970E-863108EA4738}"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586797-84FF-4725-970E-863108EA4738}"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586797-84FF-4725-970E-863108EA4738}"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586797-84FF-4725-970E-863108EA4738}"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586797-84FF-4725-970E-863108EA4738}"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586797-84FF-4725-970E-863108EA4738}"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A5F7110-6176-4446-94D0-C7E888CDBE20}"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586797-84FF-4725-970E-863108EA4738}"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586797-84FF-4725-970E-863108EA4738}"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586797-84FF-4725-970E-863108EA4738}"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586797-84FF-4725-970E-863108EA4738}"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586797-84FF-4725-970E-863108EA4738}"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586797-84FF-4725-970E-863108EA4738}" type="slidenum">
              <a:rPr lang="en-US" smtClean="0"/>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586797-84FF-4725-970E-863108EA4738}" type="slidenum">
              <a:rPr lang="en-US" smtClean="0"/>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586797-84FF-4725-970E-863108EA4738}" type="slidenum">
              <a:rPr lang="en-US" smtClean="0"/>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586797-84FF-4725-970E-863108EA4738}" type="slidenum">
              <a:rPr lang="en-US" smtClean="0"/>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586797-84FF-4725-970E-863108EA4738}" type="slidenum">
              <a:rPr lang="en-US" smtClean="0"/>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A5F7110-6176-4446-94D0-C7E888CDBE20}"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586797-84FF-4725-970E-863108EA4738}" type="slidenum">
              <a:rPr lang="en-US" smtClean="0"/>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586797-84FF-4725-970E-863108EA4738}" type="slidenum">
              <a:rPr lang="en-US" smtClean="0"/>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586797-84FF-4725-970E-863108EA4738}" type="slidenum">
              <a:rPr lang="en-US" smtClean="0"/>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9586797-84FF-4725-970E-863108EA4738}" type="slidenum">
              <a:rPr lang="en-US" smtClean="0"/>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5041A1-3202-4EDC-83C5-6C1743596EFF}" type="slidenum">
              <a:rPr lang="en-US" smtClean="0"/>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5041A1-3202-4EDC-83C5-6C1743596EFF}" type="slidenum">
              <a:rPr lang="en-US" smtClean="0"/>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5041A1-3202-4EDC-83C5-6C1743596EFF}" type="slidenum">
              <a:rPr lang="en-US" smtClean="0"/>
              <a:pPr/>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5041A1-3202-4EDC-83C5-6C1743596EFF}" type="slidenum">
              <a:rPr lang="en-US" smtClean="0"/>
              <a:pPr/>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5041A1-3202-4EDC-83C5-6C1743596EFF}" type="slidenum">
              <a:rPr lang="en-US" smtClean="0"/>
              <a:pPr/>
              <a:t>49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5041A1-3202-4EDC-83C5-6C1743596EFF}" type="slidenum">
              <a:rPr lang="en-US" smtClean="0"/>
              <a:pPr/>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A5F7110-6176-4446-94D0-C7E888CDBE20}"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5041A1-3202-4EDC-83C5-6C1743596EFF}" type="slidenum">
              <a:rPr lang="en-US" smtClean="0"/>
              <a:pPr/>
              <a:t>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5041A1-3202-4EDC-83C5-6C1743596EFF}" type="slidenum">
              <a:rPr lang="en-US" smtClean="0"/>
              <a:pPr/>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5041A1-3202-4EDC-83C5-6C1743596EFF}" type="slidenum">
              <a:rPr lang="en-US" smtClean="0"/>
              <a:pPr/>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5041A1-3202-4EDC-83C5-6C1743596EFF}" type="slidenum">
              <a:rPr lang="en-US" smtClean="0"/>
              <a:pPr/>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5041A1-3202-4EDC-83C5-6C1743596EFF}" type="slidenum">
              <a:rPr lang="en-US" smtClean="0"/>
              <a:pPr/>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5041A1-3202-4EDC-83C5-6C1743596EFF}" type="slidenum">
              <a:rPr lang="en-US" smtClean="0"/>
              <a:pPr/>
              <a:t>56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5041A1-3202-4EDC-83C5-6C1743596EFF}" type="slidenum">
              <a:rPr lang="en-US" smtClean="0"/>
              <a:pPr/>
              <a:t>57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5041A1-3202-4EDC-83C5-6C1743596EFF}" type="slidenum">
              <a:rPr lang="en-US" smtClean="0"/>
              <a:pPr/>
              <a:t>58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AE0D2E92-8B28-4121-A3A0-D87D4D71D068}" type="slidenum">
              <a:rPr lang="en-US">
                <a:latin typeface="Arial" pitchFamily="34" charset="0"/>
              </a:rPr>
              <a:pPr/>
              <a:t>59</a:t>
            </a:fld>
            <a:endParaRPr lang="en-US">
              <a:latin typeface="Arial" pitchFamily="34"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AE0D2E92-8B28-4121-A3A0-D87D4D71D068}" type="slidenum">
              <a:rPr lang="en-US">
                <a:latin typeface="Arial" pitchFamily="34" charset="0"/>
              </a:rPr>
              <a:pPr/>
              <a:t>60</a:t>
            </a:fld>
            <a:endParaRPr lang="en-US">
              <a:latin typeface="Arial" pitchFamily="34"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A5F7110-6176-4446-94D0-C7E888CDBE20}"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5041A1-3202-4EDC-83C5-6C1743596EFF}" type="slidenum">
              <a:rPr lang="en-US" smtClean="0"/>
              <a:pPr/>
              <a:t>61</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5041A1-3202-4EDC-83C5-6C1743596EFF}" type="slidenum">
              <a:rPr lang="en-US" smtClean="0"/>
              <a:pPr/>
              <a:t>62</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5041A1-3202-4EDC-83C5-6C1743596EFF}" type="slidenum">
              <a:rPr lang="en-US" smtClean="0"/>
              <a:pPr/>
              <a:t>63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5041A1-3202-4EDC-83C5-6C1743596EFF}" type="slidenum">
              <a:rPr lang="en-US" smtClean="0"/>
              <a:pPr/>
              <a:t>64</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5041A1-3202-4EDC-83C5-6C1743596EFF}" type="slidenum">
              <a:rPr lang="en-US" smtClean="0"/>
              <a:pPr/>
              <a:t>65</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5041A1-3202-4EDC-83C5-6C1743596EFF}" type="slidenum">
              <a:rPr lang="en-US" smtClean="0"/>
              <a:pPr/>
              <a:t>66</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5041A1-3202-4EDC-83C5-6C1743596EFF}" type="slidenum">
              <a:rPr lang="en-US" smtClean="0"/>
              <a:pPr/>
              <a:t>67</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5041A1-3202-4EDC-83C5-6C1743596EFF}" type="slidenum">
              <a:rPr lang="en-US" smtClean="0"/>
              <a:pPr/>
              <a:t>68</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5041A1-3202-4EDC-83C5-6C1743596EFF}" type="slidenum">
              <a:rPr lang="en-US" smtClean="0"/>
              <a:pPr/>
              <a:t>69</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5041A1-3202-4EDC-83C5-6C1743596EFF}" type="slidenum">
              <a:rPr lang="en-US" smtClean="0"/>
              <a:pPr/>
              <a:t>70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A5F7110-6176-4446-94D0-C7E888CDBE20}" type="slidenum">
              <a:rPr lang="en-US" smtClean="0"/>
              <a:pPr>
                <a:defRPr/>
              </a:pPr>
              <a:t>8</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5041A1-3202-4EDC-83C5-6C1743596EFF}" type="slidenum">
              <a:rPr lang="en-US" smtClean="0"/>
              <a:pPr/>
              <a:t>71</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5041A1-3202-4EDC-83C5-6C1743596EFF}" type="slidenum">
              <a:rPr lang="en-US" smtClean="0"/>
              <a:pPr/>
              <a:t>72</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5041A1-3202-4EDC-83C5-6C1743596EFF}" type="slidenum">
              <a:rPr lang="en-US" smtClean="0"/>
              <a:pPr/>
              <a:t>73</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A4B9C7-DD1E-4044-823C-AC6C40F0E916}" type="slidenum">
              <a:rPr lang="en-US" smtClean="0"/>
              <a:pPr/>
              <a:t>74</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5041A1-3202-4EDC-83C5-6C1743596EFF}" type="slidenum">
              <a:rPr lang="en-US" smtClean="0"/>
              <a:pPr/>
              <a:t>75</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A4B9C7-DD1E-4044-823C-AC6C40F0E916}" type="slidenum">
              <a:rPr lang="en-US" smtClean="0"/>
              <a:pPr/>
              <a:t>76</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A4B9C7-DD1E-4044-823C-AC6C40F0E916}" type="slidenum">
              <a:rPr lang="en-US" smtClean="0"/>
              <a:pPr/>
              <a:t>77</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A4B9C7-DD1E-4044-823C-AC6C40F0E916}" type="slidenum">
              <a:rPr lang="en-US" smtClean="0"/>
              <a:pPr/>
              <a:t>78</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A4B9C7-DD1E-4044-823C-AC6C40F0E916}" type="slidenum">
              <a:rPr lang="en-US" smtClean="0"/>
              <a:pPr/>
              <a:t>79</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hollow metal sphere</a:t>
            </a:r>
            <a:br>
              <a:rPr lang="en-US" dirty="0" smtClean="0"/>
            </a:br>
            <a:r>
              <a:rPr lang="en-US" dirty="0" smtClean="0"/>
              <a:t>2) upper electrode</a:t>
            </a:r>
            <a:br>
              <a:rPr lang="en-US" dirty="0" smtClean="0"/>
            </a:br>
            <a:r>
              <a:rPr lang="en-US" dirty="0" smtClean="0"/>
              <a:t>3) upper roller (metal)</a:t>
            </a:r>
            <a:br>
              <a:rPr lang="en-US" dirty="0" smtClean="0"/>
            </a:br>
            <a:r>
              <a:rPr lang="en-US" dirty="0" smtClean="0"/>
              <a:t>4) side of the belt with positive charges</a:t>
            </a:r>
            <a:br>
              <a:rPr lang="en-US" dirty="0" smtClean="0"/>
            </a:br>
            <a:r>
              <a:rPr lang="en-US" dirty="0" smtClean="0"/>
              <a:t>5) opposite side of the belt with negative charges</a:t>
            </a:r>
            <a:br>
              <a:rPr lang="en-US" dirty="0" smtClean="0"/>
            </a:br>
            <a:r>
              <a:rPr lang="en-US" dirty="0" smtClean="0"/>
              <a:t>6) lower roller (for example an </a:t>
            </a:r>
            <a:r>
              <a:rPr lang="en-US" dirty="0" smtClean="0">
                <a:hlinkClick r:id="rId3" tooltip="Acrylic glass"/>
              </a:rPr>
              <a:t>acrylic glass</a:t>
            </a:r>
            <a:r>
              <a:rPr lang="en-US" dirty="0" smtClean="0"/>
              <a:t>)</a:t>
            </a:r>
            <a:br>
              <a:rPr lang="en-US" dirty="0" smtClean="0"/>
            </a:br>
            <a:r>
              <a:rPr lang="en-US" dirty="0" smtClean="0"/>
              <a:t>7) lower electrode (ground)</a:t>
            </a:r>
            <a:br>
              <a:rPr lang="en-US" dirty="0" smtClean="0"/>
            </a:br>
            <a:r>
              <a:rPr lang="en-US" dirty="0" smtClean="0"/>
              <a:t>8) spherical device with negative charges, used to discharge the main sphere</a:t>
            </a:r>
            <a:br>
              <a:rPr lang="en-US" dirty="0" smtClean="0"/>
            </a:br>
            <a:r>
              <a:rPr lang="en-US" dirty="0" smtClean="0"/>
              <a:t>9) spark produced by the difference of potentials</a:t>
            </a:r>
            <a:endParaRPr lang="en-US" dirty="0"/>
          </a:p>
        </p:txBody>
      </p:sp>
      <p:sp>
        <p:nvSpPr>
          <p:cNvPr id="4" name="Slide Number Placeholder 3"/>
          <p:cNvSpPr>
            <a:spLocks noGrp="1"/>
          </p:cNvSpPr>
          <p:nvPr>
            <p:ph type="sldNum" sz="quarter" idx="10"/>
          </p:nvPr>
        </p:nvSpPr>
        <p:spPr/>
        <p:txBody>
          <a:bodyPr/>
          <a:lstStyle/>
          <a:p>
            <a:fld id="{01A4B9C7-DD1E-4044-823C-AC6C40F0E916}" type="slidenum">
              <a:rPr lang="en-US" smtClean="0"/>
              <a:pPr/>
              <a:t>80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A5F7110-6176-4446-94D0-C7E888CDBE20}" type="slidenum">
              <a:rPr lang="en-US" smtClean="0"/>
              <a:pPr>
                <a:defRPr/>
              </a:pPr>
              <a:t>9</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A4B9C7-DD1E-4044-823C-AC6C40F0E916}" type="slidenum">
              <a:rPr lang="en-US" smtClean="0"/>
              <a:pPr/>
              <a:t>81</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A4B9C7-DD1E-4044-823C-AC6C40F0E916}" type="slidenum">
              <a:rPr lang="en-US" smtClean="0"/>
              <a:pPr/>
              <a:t>82</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A4B9C7-DD1E-4044-823C-AC6C40F0E916}" type="slidenum">
              <a:rPr lang="en-US" smtClean="0"/>
              <a:pPr/>
              <a:t>83</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Human hands (usually too moist, though) </a:t>
            </a:r>
            <a:r>
              <a:rPr lang="en-US" i="1" dirty="0" smtClean="0"/>
              <a:t>Very positive</a:t>
            </a:r>
            <a:r>
              <a:rPr lang="en-US" dirty="0" smtClean="0"/>
              <a:t> </a:t>
            </a:r>
          </a:p>
          <a:p>
            <a:r>
              <a:rPr lang="en-US" dirty="0" smtClean="0"/>
              <a:t>Rabbit Fur </a:t>
            </a:r>
          </a:p>
          <a:p>
            <a:r>
              <a:rPr lang="en-US" dirty="0" smtClean="0"/>
              <a:t>Glass </a:t>
            </a:r>
          </a:p>
          <a:p>
            <a:r>
              <a:rPr lang="en-US" dirty="0" smtClean="0"/>
              <a:t>Human hair </a:t>
            </a:r>
          </a:p>
          <a:p>
            <a:r>
              <a:rPr lang="en-US" dirty="0" smtClean="0"/>
              <a:t>Nylon </a:t>
            </a:r>
          </a:p>
          <a:p>
            <a:r>
              <a:rPr lang="en-US" dirty="0" smtClean="0"/>
              <a:t>Wool </a:t>
            </a:r>
          </a:p>
          <a:p>
            <a:r>
              <a:rPr lang="en-US" dirty="0" smtClean="0"/>
              <a:t>Fur </a:t>
            </a:r>
          </a:p>
          <a:p>
            <a:r>
              <a:rPr lang="en-US" dirty="0" smtClean="0"/>
              <a:t>Lead </a:t>
            </a:r>
          </a:p>
          <a:p>
            <a:r>
              <a:rPr lang="en-US" dirty="0" smtClean="0"/>
              <a:t>Silk </a:t>
            </a:r>
          </a:p>
          <a:p>
            <a:r>
              <a:rPr lang="en-US" dirty="0" smtClean="0"/>
              <a:t>Aluminum </a:t>
            </a:r>
          </a:p>
          <a:p>
            <a:r>
              <a:rPr lang="en-US" dirty="0" smtClean="0"/>
              <a:t>Paper </a:t>
            </a:r>
          </a:p>
          <a:p>
            <a:r>
              <a:rPr lang="en-US" dirty="0" smtClean="0"/>
              <a:t>Cotton </a:t>
            </a:r>
          </a:p>
          <a:p>
            <a:r>
              <a:rPr lang="en-US" dirty="0" smtClean="0"/>
              <a:t>Steel </a:t>
            </a:r>
            <a:r>
              <a:rPr lang="en-US" i="1" dirty="0" smtClean="0"/>
              <a:t>Neutral</a:t>
            </a:r>
            <a:r>
              <a:rPr lang="en-US" dirty="0" smtClean="0"/>
              <a:t> </a:t>
            </a:r>
          </a:p>
          <a:p>
            <a:r>
              <a:rPr lang="en-US" dirty="0" smtClean="0"/>
              <a:t>Wood </a:t>
            </a:r>
          </a:p>
          <a:p>
            <a:r>
              <a:rPr lang="en-US" dirty="0" smtClean="0"/>
              <a:t>Amber </a:t>
            </a:r>
          </a:p>
          <a:p>
            <a:r>
              <a:rPr lang="en-US" dirty="0" smtClean="0"/>
              <a:t>Hard rubber </a:t>
            </a:r>
          </a:p>
          <a:p>
            <a:r>
              <a:rPr lang="en-US" dirty="0" smtClean="0"/>
              <a:t>Nickel, Copper </a:t>
            </a:r>
          </a:p>
          <a:p>
            <a:r>
              <a:rPr lang="en-US" dirty="0" smtClean="0"/>
              <a:t>Brass, Silver </a:t>
            </a:r>
          </a:p>
          <a:p>
            <a:r>
              <a:rPr lang="en-US" dirty="0" smtClean="0"/>
              <a:t>Gold, Platinum </a:t>
            </a:r>
          </a:p>
          <a:p>
            <a:r>
              <a:rPr lang="en-US" dirty="0" smtClean="0"/>
              <a:t>Polyester </a:t>
            </a:r>
          </a:p>
          <a:p>
            <a:r>
              <a:rPr lang="en-US" dirty="0" smtClean="0"/>
              <a:t>Styrene (Styrofoam) </a:t>
            </a:r>
          </a:p>
          <a:p>
            <a:r>
              <a:rPr lang="en-US" dirty="0" smtClean="0"/>
              <a:t>Saran Wrap </a:t>
            </a:r>
          </a:p>
          <a:p>
            <a:r>
              <a:rPr lang="en-US" dirty="0" smtClean="0"/>
              <a:t>Polyurethane </a:t>
            </a:r>
          </a:p>
          <a:p>
            <a:r>
              <a:rPr lang="en-US" dirty="0" smtClean="0"/>
              <a:t>Polyethylene (like Scotch Tape) </a:t>
            </a:r>
          </a:p>
          <a:p>
            <a:r>
              <a:rPr lang="en-US" dirty="0" smtClean="0"/>
              <a:t>Polypropylene </a:t>
            </a:r>
          </a:p>
          <a:p>
            <a:r>
              <a:rPr lang="en-US" dirty="0" smtClean="0"/>
              <a:t>Vinyl (PVC) </a:t>
            </a:r>
          </a:p>
          <a:p>
            <a:r>
              <a:rPr lang="en-US" dirty="0" smtClean="0"/>
              <a:t>Silicon </a:t>
            </a:r>
          </a:p>
          <a:p>
            <a:r>
              <a:rPr lang="en-US" dirty="0" smtClean="0"/>
              <a:t>Teflon </a:t>
            </a:r>
            <a:r>
              <a:rPr lang="en-US" i="1" dirty="0" smtClean="0"/>
              <a:t>Very negative</a:t>
            </a:r>
            <a:r>
              <a:rPr lang="en-US" dirty="0" smtClean="0"/>
              <a:t> </a:t>
            </a:r>
            <a:endParaRPr lang="en-US" dirty="0"/>
          </a:p>
        </p:txBody>
      </p:sp>
      <p:sp>
        <p:nvSpPr>
          <p:cNvPr id="4" name="Slide Number Placeholder 3"/>
          <p:cNvSpPr>
            <a:spLocks noGrp="1"/>
          </p:cNvSpPr>
          <p:nvPr>
            <p:ph type="sldNum" sz="quarter" idx="10"/>
          </p:nvPr>
        </p:nvSpPr>
        <p:spPr/>
        <p:txBody>
          <a:bodyPr/>
          <a:lstStyle/>
          <a:p>
            <a:fld id="{01A4B9C7-DD1E-4044-823C-AC6C40F0E916}" type="slidenum">
              <a:rPr lang="en-US" smtClean="0"/>
              <a:pPr/>
              <a:t>84</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A4B9C7-DD1E-4044-823C-AC6C40F0E916}" type="slidenum">
              <a:rPr lang="en-US" smtClean="0"/>
              <a:pPr/>
              <a:t>85</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A4B9C7-DD1E-4044-823C-AC6C40F0E916}" type="slidenum">
              <a:rPr lang="en-US" smtClean="0"/>
              <a:pPr/>
              <a:t>86</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A4B9C7-DD1E-4044-823C-AC6C40F0E916}" type="slidenum">
              <a:rPr lang="en-US" smtClean="0"/>
              <a:pPr/>
              <a:t>87</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A4B9C7-DD1E-4044-823C-AC6C40F0E916}" type="slidenum">
              <a:rPr lang="en-US" smtClean="0"/>
              <a:pPr/>
              <a:t>88</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A4B9C7-DD1E-4044-823C-AC6C40F0E916}" type="slidenum">
              <a:rPr lang="en-US" smtClean="0"/>
              <a:pPr/>
              <a:t>89</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make this work, put van </a:t>
            </a:r>
            <a:r>
              <a:rPr lang="en-US" dirty="0" err="1" smtClean="0"/>
              <a:t>degraff</a:t>
            </a:r>
            <a:r>
              <a:rPr lang="en-US" dirty="0" smtClean="0"/>
              <a:t> on edge of table, and have them stand away with one hand on ball—otherwise the </a:t>
            </a:r>
            <a:r>
              <a:rPr lang="en-US" smtClean="0"/>
              <a:t>electrons escape.</a:t>
            </a:r>
            <a:endParaRPr lang="en-US"/>
          </a:p>
        </p:txBody>
      </p:sp>
      <p:sp>
        <p:nvSpPr>
          <p:cNvPr id="4" name="Slide Number Placeholder 3"/>
          <p:cNvSpPr>
            <a:spLocks noGrp="1"/>
          </p:cNvSpPr>
          <p:nvPr>
            <p:ph type="sldNum" sz="quarter" idx="10"/>
          </p:nvPr>
        </p:nvSpPr>
        <p:spPr/>
        <p:txBody>
          <a:bodyPr/>
          <a:lstStyle/>
          <a:p>
            <a:fld id="{01A4B9C7-DD1E-4044-823C-AC6C40F0E916}" type="slidenum">
              <a:rPr lang="en-US" smtClean="0"/>
              <a:pPr/>
              <a:t>90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A5F7110-6176-4446-94D0-C7E888CDBE20}" type="slidenum">
              <a:rPr lang="en-US" smtClean="0"/>
              <a:pPr>
                <a:defRPr/>
              </a:pPr>
              <a:t>10</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A4B9C7-DD1E-4044-823C-AC6C40F0E916}" type="slidenum">
              <a:rPr lang="en-US" smtClean="0"/>
              <a:pPr/>
              <a:t>91</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A4B9C7-DD1E-4044-823C-AC6C40F0E916}" type="slidenum">
              <a:rPr lang="en-US" smtClean="0"/>
              <a:pPr/>
              <a:t>92</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A4B9C7-DD1E-4044-823C-AC6C40F0E916}" type="slidenum">
              <a:rPr lang="en-US" smtClean="0"/>
              <a:pPr/>
              <a:t>93</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A4B9C7-DD1E-4044-823C-AC6C40F0E916}" type="slidenum">
              <a:rPr lang="en-US" smtClean="0"/>
              <a:pPr/>
              <a:t>94</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A4B9C7-DD1E-4044-823C-AC6C40F0E916}" type="slidenum">
              <a:rPr lang="en-US" smtClean="0"/>
              <a:pPr/>
              <a:t>95</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A4B9C7-DD1E-4044-823C-AC6C40F0E916}" type="slidenum">
              <a:rPr lang="en-US" smtClean="0"/>
              <a:pPr/>
              <a:t>96</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A4B9C7-DD1E-4044-823C-AC6C40F0E916}" type="slidenum">
              <a:rPr lang="en-US" smtClean="0"/>
              <a:pPr/>
              <a:t>97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rgbClr val="A98C4B"/>
            </a:solidFill>
            <a:prstDash val="solid"/>
            <a:miter lim="800000"/>
            <a:headEnd/>
            <a:tailEnd/>
          </a:ln>
        </p:spPr>
        <p:txBody>
          <a:bodyPr/>
          <a:lstStyle/>
          <a:p>
            <a:pPr>
              <a:defRPr/>
            </a:pPr>
            <a:endParaRPr lang="en-US"/>
          </a:p>
        </p:txBody>
      </p:sp>
      <p:sp>
        <p:nvSpPr>
          <p:cNvPr id="5" name="Line 8"/>
          <p:cNvSpPr>
            <a:spLocks noChangeShapeType="1"/>
          </p:cNvSpPr>
          <p:nvPr/>
        </p:nvSpPr>
        <p:spPr bwMode="auto">
          <a:xfrm>
            <a:off x="1981200" y="3962400"/>
            <a:ext cx="6511925" cy="0"/>
          </a:xfrm>
          <a:prstGeom prst="line">
            <a:avLst/>
          </a:prstGeom>
          <a:noFill/>
          <a:ln w="19050">
            <a:solidFill>
              <a:srgbClr val="A98C4B"/>
            </a:solidFill>
            <a:round/>
            <a:headEnd/>
            <a:tailEnd/>
          </a:ln>
          <a:effectLst/>
        </p:spPr>
        <p:txBody>
          <a:bodyPr/>
          <a:lstStyle/>
          <a:p>
            <a:pPr>
              <a:defRPr/>
            </a:pPr>
            <a:endParaRPr lang="en-US"/>
          </a:p>
        </p:txBody>
      </p:sp>
      <p:sp>
        <p:nvSpPr>
          <p:cNvPr id="107522" name="Rectangle 2"/>
          <p:cNvSpPr>
            <a:spLocks noGrp="1" noChangeArrowheads="1"/>
          </p:cNvSpPr>
          <p:nvPr>
            <p:ph type="ctrTitle"/>
          </p:nvPr>
        </p:nvSpPr>
        <p:spPr>
          <a:xfrm>
            <a:off x="914400" y="1524000"/>
            <a:ext cx="7623175" cy="1752600"/>
          </a:xfrm>
        </p:spPr>
        <p:txBody>
          <a:bodyPr anchor="t"/>
          <a:lstStyle>
            <a:lvl1pPr>
              <a:defRPr sz="4400"/>
            </a:lvl1pPr>
          </a:lstStyle>
          <a:p>
            <a:r>
              <a:rPr lang="en-US" altLang="en-US"/>
              <a:t>Click to edit Master title style</a:t>
            </a:r>
          </a:p>
        </p:txBody>
      </p:sp>
      <p:sp>
        <p:nvSpPr>
          <p:cNvPr id="107523"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a:xfrm>
            <a:off x="457200" y="6243638"/>
            <a:ext cx="2133600" cy="457200"/>
          </a:xfrm>
        </p:spPr>
        <p:txBody>
          <a:bodyPr/>
          <a:lstStyle>
            <a:lvl1pPr>
              <a:defRPr sz="1200">
                <a:solidFill>
                  <a:schemeClr val="tx1"/>
                </a:solidFill>
                <a:latin typeface="Garamond" pitchFamily="18" charset="0"/>
              </a:defRPr>
            </a:lvl1pPr>
          </a:lstStyle>
          <a:p>
            <a:pPr>
              <a:defRPr/>
            </a:pPr>
            <a:endParaRPr lang="en-US"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sz="1200">
                <a:solidFill>
                  <a:schemeClr val="tx1"/>
                </a:solidFill>
                <a:latin typeface="Garamond" pitchFamily="18" charset="0"/>
              </a:defRPr>
            </a:lvl1pPr>
          </a:lstStyle>
          <a:p>
            <a:pPr>
              <a:defRPr/>
            </a:pPr>
            <a:endParaRPr lang="en-US" altLang="en-US"/>
          </a:p>
        </p:txBody>
      </p:sp>
      <p:sp>
        <p:nvSpPr>
          <p:cNvPr id="8" name="Rectangle 6"/>
          <p:cNvSpPr>
            <a:spLocks noGrp="1" noChangeArrowheads="1"/>
          </p:cNvSpPr>
          <p:nvPr>
            <p:ph type="sldNum" sz="quarter" idx="12"/>
          </p:nvPr>
        </p:nvSpPr>
        <p:spPr>
          <a:xfrm>
            <a:off x="6553200" y="6243638"/>
            <a:ext cx="2133600" cy="457200"/>
          </a:xfrm>
        </p:spPr>
        <p:txBody>
          <a:bodyPr/>
          <a:lstStyle>
            <a:lvl1pPr>
              <a:defRPr sz="1200">
                <a:solidFill>
                  <a:schemeClr val="tx1"/>
                </a:solidFill>
                <a:latin typeface="Garamond" pitchFamily="18" charset="0"/>
              </a:defRPr>
            </a:lvl1pPr>
          </a:lstStyle>
          <a:p>
            <a:pPr>
              <a:defRPr/>
            </a:pPr>
            <a:fld id="{83E4BF65-F549-490D-BA94-8777A6F0B95D}"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6E9948A-9102-4623-B790-ABEAC37CF920}"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19900" y="0"/>
            <a:ext cx="224790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0"/>
            <a:ext cx="659130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73A0ABB-C9B2-4F57-82D5-450A77016099}"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2F60ED3-33F4-4794-A573-F2DF3E515D79}"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991600" cy="1219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371600"/>
            <a:ext cx="4114800" cy="5029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71600"/>
            <a:ext cx="41148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62400"/>
            <a:ext cx="41148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8938927F-ACC4-4D67-BD6B-C7E4C2318B42}"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0BCFCB-F927-44B6-8FC1-286EE57E8D01}"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E693CB-1F31-4931-AA4C-7A780104DBEB}"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65A585-C8B4-4A02-A133-4414C39A5405}"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56EDF6-F70C-4BB9-B868-54B2FD94D539}"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4A4B4BB-8522-47ED-921B-5F41ACAF9842}"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039806F-2B38-4862-BB06-672F4A343CD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AFB753-6615-4C0A-B00B-6CEE2746A445}" type="slidenum">
              <a:rPr lang="en-US" altLang="en-US"/>
              <a:pPr>
                <a:defRPr/>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596A611-5C26-48F9-9AE3-8FD94B02FB87}"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CF6592-E49C-43D3-AA6D-D546DDEBE34A}"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BBC249-EDBE-4522-9E3E-39D7479E7AAB}"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C97C80-C4A4-4CB5-9F47-68E021F73A4B}"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0855E3-A8DA-49E4-A814-0CAAA70EC16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944481D-A8A4-462D-B5A2-63EB42531E03}"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371600"/>
            <a:ext cx="411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1148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0D5B66F-4892-4436-B326-1F030C1548FF}"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4A89FDE4-5497-4739-836D-B143D3A118BE}"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D544D440-29F9-4B2E-8BE1-97BA38FCAA24}"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56857458-DEAE-4F47-AA6A-5D8EEC1AAF98}"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D446A3A-C18D-46B7-A1E0-3F860F67273C}"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17199DF-27F6-4EA1-B7CF-BC544723944D}"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76200" y="0"/>
            <a:ext cx="8991600" cy="1219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5363" name="Rectangle 3"/>
          <p:cNvSpPr>
            <a:spLocks noGrp="1" noChangeArrowheads="1"/>
          </p:cNvSpPr>
          <p:nvPr>
            <p:ph type="body" idx="1"/>
          </p:nvPr>
        </p:nvSpPr>
        <p:spPr bwMode="auto">
          <a:xfrm>
            <a:off x="381000" y="1371600"/>
            <a:ext cx="83820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6500" name="Rectangle 4"/>
          <p:cNvSpPr>
            <a:spLocks noGrp="1" noChangeArrowheads="1"/>
          </p:cNvSpPr>
          <p:nvPr>
            <p:ph type="dt" sz="half" idx="2"/>
          </p:nvPr>
        </p:nvSpPr>
        <p:spPr bwMode="auto">
          <a:xfrm>
            <a:off x="228600" y="6477000"/>
            <a:ext cx="2133600" cy="223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800">
                <a:solidFill>
                  <a:srgbClr val="A98C4B"/>
                </a:solidFill>
              </a:defRPr>
            </a:lvl1pPr>
          </a:lstStyle>
          <a:p>
            <a:pPr>
              <a:defRPr/>
            </a:pPr>
            <a:endParaRPr lang="en-US" altLang="en-US"/>
          </a:p>
        </p:txBody>
      </p:sp>
      <p:sp>
        <p:nvSpPr>
          <p:cNvPr id="106501" name="Rectangle 5"/>
          <p:cNvSpPr>
            <a:spLocks noGrp="1" noChangeArrowheads="1"/>
          </p:cNvSpPr>
          <p:nvPr>
            <p:ph type="ftr" sz="quarter" idx="3"/>
          </p:nvPr>
        </p:nvSpPr>
        <p:spPr bwMode="auto">
          <a:xfrm>
            <a:off x="2514600" y="6477000"/>
            <a:ext cx="4114800" cy="228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800">
                <a:solidFill>
                  <a:srgbClr val="A98C4B"/>
                </a:solidFill>
              </a:defRPr>
            </a:lvl1pPr>
          </a:lstStyle>
          <a:p>
            <a:pPr>
              <a:defRPr/>
            </a:pPr>
            <a:endParaRPr lang="en-US" altLang="en-US"/>
          </a:p>
        </p:txBody>
      </p:sp>
      <p:sp>
        <p:nvSpPr>
          <p:cNvPr id="106502" name="Rectangle 6"/>
          <p:cNvSpPr>
            <a:spLocks noGrp="1" noChangeArrowheads="1"/>
          </p:cNvSpPr>
          <p:nvPr>
            <p:ph type="sldNum" sz="quarter" idx="4"/>
          </p:nvPr>
        </p:nvSpPr>
        <p:spPr bwMode="auto">
          <a:xfrm>
            <a:off x="6781800" y="6477000"/>
            <a:ext cx="2133600" cy="2238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800">
                <a:solidFill>
                  <a:srgbClr val="A98C4B"/>
                </a:solidFill>
              </a:defRPr>
            </a:lvl1pPr>
          </a:lstStyle>
          <a:p>
            <a:pPr>
              <a:defRPr/>
            </a:pPr>
            <a:fld id="{1628D8BE-65ED-45DB-BA50-E5D31769DCFD}" type="slidenum">
              <a:rPr lang="en-US" altLang="en-US"/>
              <a:pPr>
                <a:defRPr/>
              </a:pPr>
              <a:t>‹#›</a:t>
            </a:fld>
            <a:endParaRPr lang="en-US" altLang="en-US"/>
          </a:p>
        </p:txBody>
      </p:sp>
      <p:sp>
        <p:nvSpPr>
          <p:cNvPr id="106507" name="Line 11"/>
          <p:cNvSpPr>
            <a:spLocks noChangeShapeType="1"/>
          </p:cNvSpPr>
          <p:nvPr userDrawn="1"/>
        </p:nvSpPr>
        <p:spPr bwMode="auto">
          <a:xfrm>
            <a:off x="228600" y="1295400"/>
            <a:ext cx="8686800" cy="0"/>
          </a:xfrm>
          <a:prstGeom prst="line">
            <a:avLst/>
          </a:prstGeom>
          <a:noFill/>
          <a:ln w="19050">
            <a:solidFill>
              <a:srgbClr val="FF0000"/>
            </a:solidFill>
            <a:round/>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03"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Lst>
  <p:timing>
    <p:tnLst>
      <p:par>
        <p:cTn id="1" dur="indefinite" restart="never" nodeType="tmRoot"/>
      </p:par>
    </p:tnLst>
  </p:timing>
  <p:txStyles>
    <p:titleStyle>
      <a:lvl1pPr algn="l" rtl="0" eaLnBrk="0" fontAlgn="base" hangingPunct="0">
        <a:spcBef>
          <a:spcPct val="0"/>
        </a:spcBef>
        <a:spcAft>
          <a:spcPct val="0"/>
        </a:spcAft>
        <a:defRPr sz="3600">
          <a:solidFill>
            <a:srgbClr val="0000CC"/>
          </a:solidFill>
          <a:latin typeface="+mj-lt"/>
          <a:ea typeface="+mj-ea"/>
          <a:cs typeface="+mj-cs"/>
        </a:defRPr>
      </a:lvl1pPr>
      <a:lvl2pPr algn="l" rtl="0" eaLnBrk="0" fontAlgn="base" hangingPunct="0">
        <a:spcBef>
          <a:spcPct val="0"/>
        </a:spcBef>
        <a:spcAft>
          <a:spcPct val="0"/>
        </a:spcAft>
        <a:defRPr sz="3600">
          <a:solidFill>
            <a:srgbClr val="0000CC"/>
          </a:solidFill>
          <a:latin typeface="Arial" charset="0"/>
        </a:defRPr>
      </a:lvl2pPr>
      <a:lvl3pPr algn="l" rtl="0" eaLnBrk="0" fontAlgn="base" hangingPunct="0">
        <a:spcBef>
          <a:spcPct val="0"/>
        </a:spcBef>
        <a:spcAft>
          <a:spcPct val="0"/>
        </a:spcAft>
        <a:defRPr sz="3600">
          <a:solidFill>
            <a:srgbClr val="0000CC"/>
          </a:solidFill>
          <a:latin typeface="Arial" charset="0"/>
        </a:defRPr>
      </a:lvl3pPr>
      <a:lvl4pPr algn="l" rtl="0" eaLnBrk="0" fontAlgn="base" hangingPunct="0">
        <a:spcBef>
          <a:spcPct val="0"/>
        </a:spcBef>
        <a:spcAft>
          <a:spcPct val="0"/>
        </a:spcAft>
        <a:defRPr sz="3600">
          <a:solidFill>
            <a:srgbClr val="0000CC"/>
          </a:solidFill>
          <a:latin typeface="Arial" charset="0"/>
        </a:defRPr>
      </a:lvl4pPr>
      <a:lvl5pPr algn="l" rtl="0" eaLnBrk="0" fontAlgn="base" hangingPunct="0">
        <a:spcBef>
          <a:spcPct val="0"/>
        </a:spcBef>
        <a:spcAft>
          <a:spcPct val="0"/>
        </a:spcAft>
        <a:defRPr sz="3600">
          <a:solidFill>
            <a:srgbClr val="0000CC"/>
          </a:solidFill>
          <a:latin typeface="Arial" charset="0"/>
        </a:defRPr>
      </a:lvl5pPr>
      <a:lvl6pPr marL="457200" algn="l" rtl="0" fontAlgn="base">
        <a:spcBef>
          <a:spcPct val="0"/>
        </a:spcBef>
        <a:spcAft>
          <a:spcPct val="0"/>
        </a:spcAft>
        <a:defRPr sz="3600">
          <a:solidFill>
            <a:srgbClr val="0000CC"/>
          </a:solidFill>
          <a:latin typeface="Arial" charset="0"/>
        </a:defRPr>
      </a:lvl6pPr>
      <a:lvl7pPr marL="914400" algn="l" rtl="0" fontAlgn="base">
        <a:spcBef>
          <a:spcPct val="0"/>
        </a:spcBef>
        <a:spcAft>
          <a:spcPct val="0"/>
        </a:spcAft>
        <a:defRPr sz="3600">
          <a:solidFill>
            <a:srgbClr val="0000CC"/>
          </a:solidFill>
          <a:latin typeface="Arial" charset="0"/>
        </a:defRPr>
      </a:lvl7pPr>
      <a:lvl8pPr marL="1371600" algn="l" rtl="0" fontAlgn="base">
        <a:spcBef>
          <a:spcPct val="0"/>
        </a:spcBef>
        <a:spcAft>
          <a:spcPct val="0"/>
        </a:spcAft>
        <a:defRPr sz="3600">
          <a:solidFill>
            <a:srgbClr val="0000CC"/>
          </a:solidFill>
          <a:latin typeface="Arial" charset="0"/>
        </a:defRPr>
      </a:lvl8pPr>
      <a:lvl9pPr marL="1828800" algn="l" rtl="0" fontAlgn="base">
        <a:spcBef>
          <a:spcPct val="0"/>
        </a:spcBef>
        <a:spcAft>
          <a:spcPct val="0"/>
        </a:spcAft>
        <a:defRPr sz="3600">
          <a:solidFill>
            <a:srgbClr val="0000CC"/>
          </a:solidFill>
          <a:latin typeface="Arial" charset="0"/>
        </a:defRPr>
      </a:lvl9pPr>
    </p:titleStyle>
    <p:bodyStyle>
      <a:lvl1pPr marL="342900" indent="-342900" algn="l" rtl="0" eaLnBrk="0" fontAlgn="base" hangingPunct="0">
        <a:spcBef>
          <a:spcPct val="20000"/>
        </a:spcBef>
        <a:spcAft>
          <a:spcPct val="0"/>
        </a:spcAft>
        <a:buClr>
          <a:srgbClr val="0066FF"/>
        </a:buClr>
        <a:buFont typeface="Wingdings" pitchFamily="2" charset="2"/>
        <a:buChar char="§"/>
        <a:defRPr sz="3000">
          <a:solidFill>
            <a:schemeClr val="tx1"/>
          </a:solidFill>
          <a:latin typeface="+mn-lt"/>
          <a:ea typeface="+mn-ea"/>
          <a:cs typeface="+mn-cs"/>
        </a:defRPr>
      </a:lvl1pPr>
      <a:lvl2pPr marL="669925" indent="-325438" algn="l" rtl="0" eaLnBrk="0" fontAlgn="base" hangingPunct="0">
        <a:spcBef>
          <a:spcPct val="20000"/>
        </a:spcBef>
        <a:spcAft>
          <a:spcPct val="0"/>
        </a:spcAft>
        <a:buClr>
          <a:srgbClr val="A98C4B"/>
        </a:buClr>
        <a:buChar char="•"/>
        <a:defRPr sz="2600">
          <a:solidFill>
            <a:schemeClr val="tx1"/>
          </a:solidFill>
          <a:latin typeface="+mn-lt"/>
        </a:defRPr>
      </a:lvl2pPr>
      <a:lvl3pPr marL="1022350" indent="-350838" algn="l" rtl="0" eaLnBrk="0" fontAlgn="base" hangingPunct="0">
        <a:spcBef>
          <a:spcPct val="20000"/>
        </a:spcBef>
        <a:spcAft>
          <a:spcPct val="0"/>
        </a:spcAft>
        <a:buClr>
          <a:srgbClr val="A98C4B"/>
        </a:buClr>
        <a:buChar char="•"/>
        <a:defRPr sz="2200">
          <a:solidFill>
            <a:schemeClr val="tx1"/>
          </a:solidFill>
          <a:latin typeface="+mn-lt"/>
        </a:defRPr>
      </a:lvl3pPr>
      <a:lvl4pPr marL="1339850" indent="-315913" algn="l" rtl="0" eaLnBrk="0" fontAlgn="base" hangingPunct="0">
        <a:spcBef>
          <a:spcPct val="20000"/>
        </a:spcBef>
        <a:spcAft>
          <a:spcPct val="0"/>
        </a:spcAft>
        <a:buClr>
          <a:srgbClr val="A98C4B"/>
        </a:buClr>
        <a:buChar char="•"/>
        <a:defRPr sz="2000">
          <a:solidFill>
            <a:schemeClr val="tx1"/>
          </a:solidFill>
          <a:latin typeface="+mn-lt"/>
        </a:defRPr>
      </a:lvl4pPr>
      <a:lvl5pPr marL="1681163" indent="-339725" algn="l" rtl="0" eaLnBrk="0" fontAlgn="base" hangingPunct="0">
        <a:spcBef>
          <a:spcPct val="20000"/>
        </a:spcBef>
        <a:spcAft>
          <a:spcPct val="0"/>
        </a:spcAft>
        <a:buClr>
          <a:srgbClr val="A98C4B"/>
        </a:buClr>
        <a:buChar char="•"/>
        <a:defRPr sz="2000">
          <a:solidFill>
            <a:schemeClr val="tx1"/>
          </a:solidFill>
          <a:latin typeface="+mn-lt"/>
        </a:defRPr>
      </a:lvl5pPr>
      <a:lvl6pPr marL="2138363" indent="-339725" algn="l" rtl="0" fontAlgn="base">
        <a:spcBef>
          <a:spcPct val="20000"/>
        </a:spcBef>
        <a:spcAft>
          <a:spcPct val="0"/>
        </a:spcAft>
        <a:buClr>
          <a:srgbClr val="A98C4B"/>
        </a:buClr>
        <a:buChar char="•"/>
        <a:defRPr sz="2000">
          <a:solidFill>
            <a:schemeClr val="tx1"/>
          </a:solidFill>
          <a:latin typeface="+mn-lt"/>
        </a:defRPr>
      </a:lvl6pPr>
      <a:lvl7pPr marL="2595563" indent="-339725" algn="l" rtl="0" fontAlgn="base">
        <a:spcBef>
          <a:spcPct val="20000"/>
        </a:spcBef>
        <a:spcAft>
          <a:spcPct val="0"/>
        </a:spcAft>
        <a:buClr>
          <a:srgbClr val="A98C4B"/>
        </a:buClr>
        <a:buChar char="•"/>
        <a:defRPr sz="2000">
          <a:solidFill>
            <a:schemeClr val="tx1"/>
          </a:solidFill>
          <a:latin typeface="+mn-lt"/>
        </a:defRPr>
      </a:lvl7pPr>
      <a:lvl8pPr marL="3052763" indent="-339725" algn="l" rtl="0" fontAlgn="base">
        <a:spcBef>
          <a:spcPct val="20000"/>
        </a:spcBef>
        <a:spcAft>
          <a:spcPct val="0"/>
        </a:spcAft>
        <a:buClr>
          <a:srgbClr val="A98C4B"/>
        </a:buClr>
        <a:buChar char="•"/>
        <a:defRPr sz="2000">
          <a:solidFill>
            <a:schemeClr val="tx1"/>
          </a:solidFill>
          <a:latin typeface="+mn-lt"/>
        </a:defRPr>
      </a:lvl8pPr>
      <a:lvl9pPr marL="3509963" indent="-339725" algn="l" rtl="0" fontAlgn="base">
        <a:spcBef>
          <a:spcPct val="20000"/>
        </a:spcBef>
        <a:spcAft>
          <a:spcPct val="0"/>
        </a:spcAft>
        <a:buClr>
          <a:srgbClr val="A98C4B"/>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a:defRPr/>
            </a:pPr>
            <a:endParaRPr lang="en-US"/>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pPr>
              <a:defRPr/>
            </a:pPr>
            <a:endParaRPr lang="en-US"/>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a:defRPr/>
            </a:pPr>
            <a:fld id="{9BA0592A-709F-4919-B515-47AA1635AD5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ctr" rtl="0" eaLnBrk="0" fontAlgn="base" hangingPunct="0">
        <a:spcBef>
          <a:spcPct val="0"/>
        </a:spcBef>
        <a:spcAft>
          <a:spcPct val="0"/>
        </a:spcAft>
        <a:defRPr sz="4400">
          <a:solidFill>
            <a:srgbClr val="FFFFCC"/>
          </a:solidFill>
          <a:latin typeface="+mj-lt"/>
          <a:ea typeface="+mj-ea"/>
          <a:cs typeface="+mj-cs"/>
        </a:defRPr>
      </a:lvl1pPr>
      <a:lvl2pPr algn="ctr" rtl="0" eaLnBrk="0" fontAlgn="base" hangingPunct="0">
        <a:spcBef>
          <a:spcPct val="0"/>
        </a:spcBef>
        <a:spcAft>
          <a:spcPct val="0"/>
        </a:spcAft>
        <a:defRPr sz="4400">
          <a:solidFill>
            <a:srgbClr val="FFFFCC"/>
          </a:solidFill>
          <a:latin typeface="Arial" charset="0"/>
        </a:defRPr>
      </a:lvl2pPr>
      <a:lvl3pPr algn="ctr" rtl="0" eaLnBrk="0" fontAlgn="base" hangingPunct="0">
        <a:spcBef>
          <a:spcPct val="0"/>
        </a:spcBef>
        <a:spcAft>
          <a:spcPct val="0"/>
        </a:spcAft>
        <a:defRPr sz="4400">
          <a:solidFill>
            <a:srgbClr val="FFFFCC"/>
          </a:solidFill>
          <a:latin typeface="Arial" charset="0"/>
        </a:defRPr>
      </a:lvl3pPr>
      <a:lvl4pPr algn="ctr" rtl="0" eaLnBrk="0" fontAlgn="base" hangingPunct="0">
        <a:spcBef>
          <a:spcPct val="0"/>
        </a:spcBef>
        <a:spcAft>
          <a:spcPct val="0"/>
        </a:spcAft>
        <a:defRPr sz="4400">
          <a:solidFill>
            <a:srgbClr val="FFFFCC"/>
          </a:solidFill>
          <a:latin typeface="Arial" charset="0"/>
        </a:defRPr>
      </a:lvl4pPr>
      <a:lvl5pPr algn="ctr" rtl="0" eaLnBrk="0" fontAlgn="base" hangingPunct="0">
        <a:spcBef>
          <a:spcPct val="0"/>
        </a:spcBef>
        <a:spcAft>
          <a:spcPct val="0"/>
        </a:spcAft>
        <a:defRPr sz="4400">
          <a:solidFill>
            <a:srgbClr val="FFFFCC"/>
          </a:solidFill>
          <a:latin typeface="Arial" charset="0"/>
        </a:defRPr>
      </a:lvl5pPr>
      <a:lvl6pPr marL="457200" algn="ctr" rtl="0" fontAlgn="base">
        <a:spcBef>
          <a:spcPct val="0"/>
        </a:spcBef>
        <a:spcAft>
          <a:spcPct val="0"/>
        </a:spcAft>
        <a:defRPr sz="4400">
          <a:solidFill>
            <a:srgbClr val="FFFFCC"/>
          </a:solidFill>
          <a:latin typeface="Arial" charset="0"/>
        </a:defRPr>
      </a:lvl6pPr>
      <a:lvl7pPr marL="914400" algn="ctr" rtl="0" fontAlgn="base">
        <a:spcBef>
          <a:spcPct val="0"/>
        </a:spcBef>
        <a:spcAft>
          <a:spcPct val="0"/>
        </a:spcAft>
        <a:defRPr sz="4400">
          <a:solidFill>
            <a:srgbClr val="FFFFCC"/>
          </a:solidFill>
          <a:latin typeface="Arial" charset="0"/>
        </a:defRPr>
      </a:lvl7pPr>
      <a:lvl8pPr marL="1371600" algn="ctr" rtl="0" fontAlgn="base">
        <a:spcBef>
          <a:spcPct val="0"/>
        </a:spcBef>
        <a:spcAft>
          <a:spcPct val="0"/>
        </a:spcAft>
        <a:defRPr sz="4400">
          <a:solidFill>
            <a:srgbClr val="FFFFCC"/>
          </a:solidFill>
          <a:latin typeface="Arial" charset="0"/>
        </a:defRPr>
      </a:lvl8pPr>
      <a:lvl9pPr marL="1828800" algn="ctr" rtl="0" fontAlgn="base">
        <a:spcBef>
          <a:spcPct val="0"/>
        </a:spcBef>
        <a:spcAft>
          <a:spcPct val="0"/>
        </a:spcAft>
        <a:defRPr sz="4400">
          <a:solidFill>
            <a:srgbClr val="FFFFCC"/>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hyperlink" Target="mailto:timoth500@yahoo.com"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2.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hyperlink" Target="http://antwrp.gsfc.nasa.gov/apod/image/0707/samecolor_wikipedia_connected.jp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oleObject" Target="../embeddings/oleObject3.bin"/><Relationship Id="rId2" Type="http://schemas.openxmlformats.org/officeDocument/2006/relationships/tags" Target="../tags/tag14.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oleObject" Target="../embeddings/oleObject2.bin"/><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15.xm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18.xml"/><Relationship Id="rId5" Type="http://schemas.openxmlformats.org/officeDocument/2006/relationships/image" Target="../media/image9.pn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1.jpeg"/><Relationship Id="rId2" Type="http://schemas.openxmlformats.org/officeDocument/2006/relationships/slideLayout" Target="../slideLayouts/slideLayout12.xml"/><Relationship Id="rId1" Type="http://schemas.openxmlformats.org/officeDocument/2006/relationships/tags" Target="../tags/tag19.xml"/><Relationship Id="rId6" Type="http://schemas.openxmlformats.org/officeDocument/2006/relationships/hyperlink" Target="http://apod.nasa.gov/apod/image/0403/hudf_hst_big.jpg" TargetMode="External"/><Relationship Id="rId5" Type="http://schemas.openxmlformats.org/officeDocument/2006/relationships/image" Target="../media/image10.jpe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hyperlink" Target="mailto:timoth500@yahoo.com"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0.xml"/><Relationship Id="rId1" Type="http://schemas.openxmlformats.org/officeDocument/2006/relationships/vmlDrawing" Target="../drawings/vmlDrawing3.vml"/><Relationship Id="rId6" Type="http://schemas.openxmlformats.org/officeDocument/2006/relationships/image" Target="../media/image12.png"/><Relationship Id="rId5" Type="http://schemas.openxmlformats.org/officeDocument/2006/relationships/oleObject" Target="../embeddings/oleObject4.bin"/><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3.wmf"/><Relationship Id="rId4" Type="http://schemas.openxmlformats.org/officeDocument/2006/relationships/oleObject" Target="../embeddings/oleObject5.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3.wmf"/><Relationship Id="rId4" Type="http://schemas.openxmlformats.org/officeDocument/2006/relationships/oleObject" Target="../embeddings/oleObject6.bin"/></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oleObject" Target="../embeddings/oleObject8.bin"/><Relationship Id="rId2" Type="http://schemas.openxmlformats.org/officeDocument/2006/relationships/tags" Target="../tags/tag21.xml"/><Relationship Id="rId1" Type="http://schemas.openxmlformats.org/officeDocument/2006/relationships/vmlDrawing" Target="../drawings/vmlDrawing6.v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oleObject" Target="../embeddings/oleObject7.bin"/><Relationship Id="rId10" Type="http://schemas.openxmlformats.org/officeDocument/2006/relationships/image" Target="../media/image17.png"/><Relationship Id="rId4" Type="http://schemas.openxmlformats.org/officeDocument/2006/relationships/notesSlide" Target="../notesSlides/notesSlide23.xml"/><Relationship Id="rId9"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vmlDrawing" Target="../drawings/vmlDrawing7.vml"/><Relationship Id="rId6" Type="http://schemas.openxmlformats.org/officeDocument/2006/relationships/image" Target="../media/image12.png"/><Relationship Id="rId5" Type="http://schemas.openxmlformats.org/officeDocument/2006/relationships/oleObject" Target="../embeddings/oleObject9.bin"/><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23.png"/><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6.wmf"/><Relationship Id="rId2" Type="http://schemas.openxmlformats.org/officeDocument/2006/relationships/tags" Target="../tags/tag30.xml"/><Relationship Id="rId1" Type="http://schemas.openxmlformats.org/officeDocument/2006/relationships/vmlDrawing" Target="../drawings/vmlDrawing8.vml"/><Relationship Id="rId6" Type="http://schemas.openxmlformats.org/officeDocument/2006/relationships/oleObject" Target="../embeddings/oleObject10.bin"/><Relationship Id="rId5" Type="http://schemas.openxmlformats.org/officeDocument/2006/relationships/image" Target="../media/image27.jpe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2.xml"/><Relationship Id="rId1" Type="http://schemas.openxmlformats.org/officeDocument/2006/relationships/tags" Target="../tags/tag33.xml"/><Relationship Id="rId5" Type="http://schemas.openxmlformats.org/officeDocument/2006/relationships/image" Target="../media/image34.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2.xml"/><Relationship Id="rId1" Type="http://schemas.openxmlformats.org/officeDocument/2006/relationships/tags" Target="../tags/tag34.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42.pn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0.xml"/><Relationship Id="rId5" Type="http://schemas.openxmlformats.org/officeDocument/2006/relationships/image" Target="../media/image41.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42.xml"/><Relationship Id="rId5" Type="http://schemas.openxmlformats.org/officeDocument/2006/relationships/image" Target="../media/image47.png"/><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48.png"/><Relationship Id="rId4" Type="http://schemas.openxmlformats.org/officeDocument/2006/relationships/oleObject" Target="../embeddings/oleObject11.bin"/></Relationships>
</file>

<file path=ppt/slides/_rels/slide5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video" Target="../media/media1.wmv"/><Relationship Id="rId7" Type="http://schemas.openxmlformats.org/officeDocument/2006/relationships/notesSlide" Target="../notesSlides/notesSlide57.xml"/><Relationship Id="rId2" Type="http://schemas.microsoft.com/office/2007/relationships/media" Target="../media/media1.wmv"/><Relationship Id="rId1" Type="http://schemas.openxmlformats.org/officeDocument/2006/relationships/tags" Target="../tags/tag43.xml"/><Relationship Id="rId6" Type="http://schemas.openxmlformats.org/officeDocument/2006/relationships/slideLayout" Target="../slideLayouts/slideLayout2.xml"/><Relationship Id="rId5" Type="http://schemas.openxmlformats.org/officeDocument/2006/relationships/video" Target="../media/media2.wmv"/><Relationship Id="rId4" Type="http://schemas.microsoft.com/office/2007/relationships/media" Target="../media/media2.wmv"/><Relationship Id="rId9" Type="http://schemas.openxmlformats.org/officeDocument/2006/relationships/image" Target="../media/image50.png"/></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59.xml"/><Relationship Id="rId7" Type="http://schemas.openxmlformats.org/officeDocument/2006/relationships/image" Target="../media/image56.png"/><Relationship Id="rId2" Type="http://schemas.openxmlformats.org/officeDocument/2006/relationships/slideLayout" Target="../slideLayouts/slideLayout12.xml"/><Relationship Id="rId1" Type="http://schemas.openxmlformats.org/officeDocument/2006/relationships/vmlDrawing" Target="../drawings/vmlDrawing10.vml"/><Relationship Id="rId6" Type="http://schemas.openxmlformats.org/officeDocument/2006/relationships/image" Target="../media/image53.wmf"/><Relationship Id="rId5" Type="http://schemas.openxmlformats.org/officeDocument/2006/relationships/oleObject" Target="../embeddings/oleObject12.bin"/><Relationship Id="rId10" Type="http://schemas.openxmlformats.org/officeDocument/2006/relationships/hyperlink" Target="http://www.youtube.com/watch?v=TWfph3iNC-k&amp;feature=related" TargetMode="External"/><Relationship Id="rId4" Type="http://schemas.openxmlformats.org/officeDocument/2006/relationships/image" Target="../media/image55.png"/><Relationship Id="rId9" Type="http://schemas.openxmlformats.org/officeDocument/2006/relationships/image" Target="../media/image54.wmf"/></Relationships>
</file>

<file path=ppt/slides/_rels/slide6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9.png"/><Relationship Id="rId2" Type="http://schemas.openxmlformats.org/officeDocument/2006/relationships/tags" Target="../tags/tag44.xml"/><Relationship Id="rId1" Type="http://schemas.openxmlformats.org/officeDocument/2006/relationships/vmlDrawing" Target="../drawings/vmlDrawing11.vml"/><Relationship Id="rId6" Type="http://schemas.openxmlformats.org/officeDocument/2006/relationships/image" Target="../media/image47.png"/><Relationship Id="rId5" Type="http://schemas.openxmlformats.org/officeDocument/2006/relationships/oleObject" Target="../embeddings/oleObject14.bin"/><Relationship Id="rId4" Type="http://schemas.openxmlformats.org/officeDocument/2006/relationships/notesSlide" Target="../notesSlides/notesSlide6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60.png"/><Relationship Id="rId4"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45.xml"/><Relationship Id="rId5" Type="http://schemas.openxmlformats.org/officeDocument/2006/relationships/image" Target="../media/image62.png"/><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vmlDrawing" Target="../drawings/vmlDrawing12.vml"/><Relationship Id="rId6" Type="http://schemas.openxmlformats.org/officeDocument/2006/relationships/image" Target="../media/image63.wmf"/><Relationship Id="rId5" Type="http://schemas.openxmlformats.org/officeDocument/2006/relationships/oleObject" Target="../embeddings/oleObject15.bin"/><Relationship Id="rId4" Type="http://schemas.openxmlformats.org/officeDocument/2006/relationships/notesSlide" Target="../notesSlides/notesSlide64.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vmlDrawing" Target="../drawings/vmlDrawing13.vml"/><Relationship Id="rId6" Type="http://schemas.openxmlformats.org/officeDocument/2006/relationships/image" Target="../media/image63.wmf"/><Relationship Id="rId5" Type="http://schemas.openxmlformats.org/officeDocument/2006/relationships/oleObject" Target="../embeddings/oleObject16.bin"/><Relationship Id="rId4"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8.xml"/><Relationship Id="rId1" Type="http://schemas.openxmlformats.org/officeDocument/2006/relationships/vmlDrawing" Target="../drawings/vmlDrawing14.vml"/><Relationship Id="rId6" Type="http://schemas.openxmlformats.org/officeDocument/2006/relationships/image" Target="../media/image63.wmf"/><Relationship Id="rId5" Type="http://schemas.openxmlformats.org/officeDocument/2006/relationships/oleObject" Target="../embeddings/oleObject17.bin"/><Relationship Id="rId4"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slideLayout" Target="../slideLayouts/slideLayout2.xml"/><Relationship Id="rId7" Type="http://schemas.openxmlformats.org/officeDocument/2006/relationships/oleObject" Target="../embeddings/oleObject19.bin"/><Relationship Id="rId2" Type="http://schemas.openxmlformats.org/officeDocument/2006/relationships/tags" Target="../tags/tag49.xml"/><Relationship Id="rId1" Type="http://schemas.openxmlformats.org/officeDocument/2006/relationships/vmlDrawing" Target="../drawings/vmlDrawing15.vml"/><Relationship Id="rId6" Type="http://schemas.openxmlformats.org/officeDocument/2006/relationships/image" Target="../media/image63.wmf"/><Relationship Id="rId5" Type="http://schemas.openxmlformats.org/officeDocument/2006/relationships/oleObject" Target="../embeddings/oleObject18.bin"/><Relationship Id="rId4"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slideLayout" Target="../slideLayouts/slideLayout2.xml"/><Relationship Id="rId7" Type="http://schemas.openxmlformats.org/officeDocument/2006/relationships/image" Target="../media/image64.wmf"/><Relationship Id="rId2" Type="http://schemas.openxmlformats.org/officeDocument/2006/relationships/tags" Target="../tags/tag50.xml"/><Relationship Id="rId1" Type="http://schemas.openxmlformats.org/officeDocument/2006/relationships/vmlDrawing" Target="../drawings/vmlDrawing16.vml"/><Relationship Id="rId6" Type="http://schemas.openxmlformats.org/officeDocument/2006/relationships/oleObject" Target="../embeddings/oleObject20.bin"/><Relationship Id="rId5" Type="http://schemas.openxmlformats.org/officeDocument/2006/relationships/image" Target="../media/image66.jpeg"/><Relationship Id="rId4" Type="http://schemas.openxmlformats.org/officeDocument/2006/relationships/notesSlide" Target="../notesSlides/notesSlide68.xml"/><Relationship Id="rId9" Type="http://schemas.openxmlformats.org/officeDocument/2006/relationships/image" Target="../media/image65.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67.png"/><Relationship Id="rId4" Type="http://schemas.openxmlformats.org/officeDocument/2006/relationships/notesSlide" Target="../notesSlides/notesSlide69.xml"/></Relationships>
</file>

<file path=ppt/slides/_rels/slide7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notesSlide" Target="../notesSlides/notesSlide70.xml"/><Relationship Id="rId7"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23.bin"/><Relationship Id="rId5" Type="http://schemas.openxmlformats.org/officeDocument/2006/relationships/image" Target="../media/image68.wmf"/><Relationship Id="rId4" Type="http://schemas.openxmlformats.org/officeDocument/2006/relationships/oleObject" Target="../embeddings/oleObject22.bin"/><Relationship Id="rId9" Type="http://schemas.openxmlformats.org/officeDocument/2006/relationships/image" Target="../media/image71.png"/></Relationships>
</file>

<file path=ppt/slides/_rels/slide7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5" Type="http://schemas.openxmlformats.org/officeDocument/2006/relationships/image" Target="../media/image75.png"/><Relationship Id="rId4" Type="http://schemas.openxmlformats.org/officeDocument/2006/relationships/notesSlide" Target="../notesSlides/notesSlide72.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76.png"/><Relationship Id="rId4" Type="http://schemas.openxmlformats.org/officeDocument/2006/relationships/notesSlide" Target="../notesSlides/notesSlide7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7"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tags" Target="../tags/tag53.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png"/></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jpeg"/></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hyperlink" Target="http://ca.wikipedia.org/wiki/Imatge:Franklin-Benjamin-LOC.jpg" TargetMode="External"/><Relationship Id="rId4" Type="http://schemas.openxmlformats.org/officeDocument/2006/relationships/image" Target="../media/image81.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8.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oleObject" Target="../embeddings/oleObject1.bin"/><Relationship Id="rId4"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86.png"/><Relationship Id="rId4" Type="http://schemas.openxmlformats.org/officeDocument/2006/relationships/oleObject" Target="../embeddings/oleObject24.bin"/></Relationships>
</file>

<file path=ppt/slides/_rels/slide82.xml.rels><?xml version="1.0" encoding="UTF-8" standalone="yes"?>
<Relationships xmlns="http://schemas.openxmlformats.org/package/2006/relationships"><Relationship Id="rId3" Type="http://schemas.openxmlformats.org/officeDocument/2006/relationships/hyperlink" Target="http://ca.wikipedia.org/wiki/Imatge:Franklin-Benjamin-LOC.jpg"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7.jpeg"/><Relationship Id="rId4" Type="http://schemas.openxmlformats.org/officeDocument/2006/relationships/image" Target="../media/image83.jpeg"/></Relationships>
</file>

<file path=ppt/slides/_rels/slide8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jpeg"/></Relationships>
</file>

<file path=ppt/slides/_rels/slide8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8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hyperlink" Target="http://www.lon-capa.org/~mmp/applist/coulomb/orbit.htm" TargetMode="External"/></Relationships>
</file>

<file path=ppt/slides/_rels/slide86.xml.rels><?xml version="1.0" encoding="UTF-8" standalone="yes"?>
<Relationships xmlns="http://schemas.openxmlformats.org/package/2006/relationships"><Relationship Id="rId8" Type="http://schemas.openxmlformats.org/officeDocument/2006/relationships/image" Target="../media/image93.wmf"/><Relationship Id="rId3" Type="http://schemas.openxmlformats.org/officeDocument/2006/relationships/notesSlide" Target="../notesSlides/notesSlide85.xml"/><Relationship Id="rId7"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92.wmf"/><Relationship Id="rId5" Type="http://schemas.openxmlformats.org/officeDocument/2006/relationships/oleObject" Target="../embeddings/oleObject25.bin"/><Relationship Id="rId4" Type="http://schemas.openxmlformats.org/officeDocument/2006/relationships/image" Target="../media/image94.jpeg"/></Relationships>
</file>

<file path=ppt/slides/_rels/slide8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hyperlink" Target="http://projects.cbe.ab.ca/sss/science/physics/map_north/applets/millikan/millikan.html" TargetMode="External"/><Relationship Id="rId4" Type="http://schemas.openxmlformats.org/officeDocument/2006/relationships/image" Target="../media/image96.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7" Type="http://schemas.openxmlformats.org/officeDocument/2006/relationships/hyperlink" Target="http://www.falstad.com/circuit/" TargetMode="External"/><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97.png"/><Relationship Id="rId5" Type="http://schemas.openxmlformats.org/officeDocument/2006/relationships/oleObject" Target="../embeddings/oleObject27.bin"/><Relationship Id="rId4" Type="http://schemas.openxmlformats.org/officeDocument/2006/relationships/image" Target="../media/image98.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2.jpeg"/><Relationship Id="rId4"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9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hyperlink" Target="/Image:OldMagneticCompass.jpg"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9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08.jpe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slideLayout" Target="../slideLayouts/slideLayout2.xml"/><Relationship Id="rId7" Type="http://schemas.openxmlformats.org/officeDocument/2006/relationships/image" Target="../media/image112.wmf"/><Relationship Id="rId2" Type="http://schemas.openxmlformats.org/officeDocument/2006/relationships/tags" Target="../tags/tag54.xml"/><Relationship Id="rId1" Type="http://schemas.openxmlformats.org/officeDocument/2006/relationships/vmlDrawing" Target="../drawings/vmlDrawing21.vml"/><Relationship Id="rId6" Type="http://schemas.openxmlformats.org/officeDocument/2006/relationships/oleObject" Target="../embeddings/oleObject28.bin"/><Relationship Id="rId5" Type="http://schemas.openxmlformats.org/officeDocument/2006/relationships/image" Target="../media/image114.jpeg"/><Relationship Id="rId4" Type="http://schemas.openxmlformats.org/officeDocument/2006/relationships/notesSlide" Target="../notesSlides/notesSlide96.xml"/><Relationship Id="rId9" Type="http://schemas.openxmlformats.org/officeDocument/2006/relationships/image" Target="../media/image11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subTitle" idx="4294967295"/>
          </p:nvPr>
        </p:nvSpPr>
        <p:spPr>
          <a:xfrm>
            <a:off x="0" y="1371600"/>
            <a:ext cx="9144000" cy="3048000"/>
          </a:xfrm>
        </p:spPr>
        <p:txBody>
          <a:bodyPr/>
          <a:lstStyle/>
          <a:p>
            <a:pPr marL="0" indent="0" algn="ctr" eaLnBrk="1" hangingPunct="1">
              <a:buFont typeface="Wingdings" pitchFamily="2" charset="2"/>
              <a:buNone/>
            </a:pPr>
            <a:endParaRPr lang="en-US" sz="2800" dirty="0" smtClean="0"/>
          </a:p>
          <a:p>
            <a:pPr marL="0" indent="0" algn="ctr" eaLnBrk="1" hangingPunct="1">
              <a:buNone/>
            </a:pPr>
            <a:r>
              <a:rPr lang="en-US" sz="2800" dirty="0" smtClean="0"/>
              <a:t>Utah Valley University - Main Campus CRN -12453</a:t>
            </a:r>
          </a:p>
          <a:p>
            <a:pPr marL="0" indent="0" algn="ctr" eaLnBrk="1" hangingPunct="1">
              <a:buNone/>
            </a:pPr>
            <a:r>
              <a:rPr lang="en-US" sz="2800" dirty="0" smtClean="0"/>
              <a:t>Saturdays  10:45 am-01:15 </a:t>
            </a:r>
          </a:p>
          <a:p>
            <a:pPr marL="0" indent="0" algn="ctr" eaLnBrk="1" hangingPunct="1">
              <a:buNone/>
            </a:pPr>
            <a:r>
              <a:rPr lang="en-US" sz="2800" dirty="0" smtClean="0"/>
              <a:t>Jan 07, 2012 - Apr 21, 2012</a:t>
            </a:r>
          </a:p>
          <a:p>
            <a:pPr marL="0" indent="0" algn="ctr" eaLnBrk="1" hangingPunct="1">
              <a:buNone/>
            </a:pPr>
            <a:r>
              <a:rPr lang="en-US" sz="2800" dirty="0" smtClean="0"/>
              <a:t>pm PS 005</a:t>
            </a:r>
          </a:p>
          <a:p>
            <a:pPr marL="0" indent="0" algn="ctr" eaLnBrk="1" hangingPunct="1">
              <a:buNone/>
            </a:pPr>
            <a:r>
              <a:rPr lang="en-US" sz="2000" dirty="0" smtClean="0"/>
              <a:t>Instructor: Tim G. </a:t>
            </a:r>
            <a:r>
              <a:rPr lang="en-US" sz="2000" dirty="0" err="1" smtClean="0"/>
              <a:t>Wendler</a:t>
            </a:r>
            <a:r>
              <a:rPr lang="en-US" sz="2000" dirty="0" smtClean="0"/>
              <a:t> (</a:t>
            </a:r>
            <a:r>
              <a:rPr lang="en-US" sz="2000" dirty="0" smtClean="0">
                <a:hlinkClick r:id="rId4"/>
              </a:rPr>
              <a:t>timoth500@yahoo.com</a:t>
            </a:r>
            <a:r>
              <a:rPr lang="en-US" sz="2000" dirty="0" smtClean="0"/>
              <a:t>)</a:t>
            </a:r>
          </a:p>
          <a:p>
            <a:pPr marL="0" indent="0" algn="ctr" eaLnBrk="1" hangingPunct="1">
              <a:buNone/>
            </a:pPr>
            <a:endParaRPr lang="en-US" sz="2000" u="sng" dirty="0" smtClean="0"/>
          </a:p>
        </p:txBody>
      </p:sp>
      <p:sp>
        <p:nvSpPr>
          <p:cNvPr id="2" name="TextBox 1"/>
          <p:cNvSpPr txBox="1"/>
          <p:nvPr/>
        </p:nvSpPr>
        <p:spPr>
          <a:xfrm>
            <a:off x="914400" y="5486400"/>
            <a:ext cx="7540847" cy="584775"/>
          </a:xfrm>
          <a:prstGeom prst="rect">
            <a:avLst/>
          </a:prstGeom>
          <a:noFill/>
        </p:spPr>
        <p:txBody>
          <a:bodyPr wrap="none" rtlCol="0">
            <a:spAutoFit/>
          </a:bodyPr>
          <a:lstStyle/>
          <a:p>
            <a:r>
              <a:rPr lang="en-US" sz="3200" dirty="0" smtClean="0"/>
              <a:t>Is this the class you thought it would be?</a:t>
            </a:r>
            <a:endParaRPr lang="en-US" sz="3200" dirty="0"/>
          </a:p>
        </p:txBody>
      </p:sp>
      <p:sp>
        <p:nvSpPr>
          <p:cNvPr id="3" name="Rectangle 2"/>
          <p:cNvSpPr/>
          <p:nvPr/>
        </p:nvSpPr>
        <p:spPr>
          <a:xfrm>
            <a:off x="-228600" y="228600"/>
            <a:ext cx="9614104"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dirty="0" smtClean="0"/>
              <a:t>Survey of Physical Science PHSC-1000</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PQuestion"/>
          <p:cNvSpPr>
            <a:spLocks noGrp="1" noChangeArrowheads="1"/>
          </p:cNvSpPr>
          <p:nvPr>
            <p:ph type="title"/>
          </p:nvPr>
        </p:nvSpPr>
        <p:spPr/>
        <p:txBody>
          <a:bodyPr/>
          <a:lstStyle/>
          <a:p>
            <a:pPr eaLnBrk="1" hangingPunct="1"/>
            <a:r>
              <a:rPr lang="en-US" smtClean="0"/>
              <a:t>How do you know this planet is called Saturn</a:t>
            </a:r>
          </a:p>
        </p:txBody>
      </p:sp>
      <p:sp>
        <p:nvSpPr>
          <p:cNvPr id="34819" name="TPAnswers"/>
          <p:cNvSpPr>
            <a:spLocks noGrp="1" noChangeArrowheads="1"/>
          </p:cNvSpPr>
          <p:nvPr>
            <p:ph type="body" idx="1"/>
            <p:custDataLst>
              <p:tags r:id="rId2"/>
            </p:custDataLst>
          </p:nvPr>
        </p:nvSpPr>
        <p:spPr>
          <a:xfrm>
            <a:off x="457200" y="1600200"/>
            <a:ext cx="4114800" cy="1905000"/>
          </a:xfrm>
        </p:spPr>
        <p:txBody>
          <a:bodyPr/>
          <a:lstStyle/>
          <a:p>
            <a:pPr marL="571500" indent="-571500" eaLnBrk="1" hangingPunct="1">
              <a:buFont typeface="Wingdings" pitchFamily="2" charset="2"/>
              <a:buAutoNum type="alphaLcParenR"/>
            </a:pPr>
            <a:r>
              <a:rPr lang="en-US" sz="2100" smtClean="0"/>
              <a:t>Authority</a:t>
            </a:r>
          </a:p>
          <a:p>
            <a:pPr marL="571500" indent="-571500" eaLnBrk="1" hangingPunct="1">
              <a:buFont typeface="Wingdings" pitchFamily="2" charset="2"/>
              <a:buAutoNum type="alphaLcParenR"/>
            </a:pPr>
            <a:r>
              <a:rPr lang="en-US" sz="2100" smtClean="0"/>
              <a:t>Intuition</a:t>
            </a:r>
          </a:p>
          <a:p>
            <a:pPr marL="571500" indent="-571500" eaLnBrk="1" hangingPunct="1">
              <a:buFont typeface="Wingdings" pitchFamily="2" charset="2"/>
              <a:buAutoNum type="alphaLcParenR"/>
            </a:pPr>
            <a:r>
              <a:rPr lang="en-US" sz="2100" smtClean="0"/>
              <a:t>Reason</a:t>
            </a:r>
          </a:p>
          <a:p>
            <a:pPr marL="571500" indent="-571500" eaLnBrk="1" hangingPunct="1">
              <a:buFont typeface="Wingdings" pitchFamily="2" charset="2"/>
              <a:buAutoNum type="alphaLcParenR"/>
            </a:pPr>
            <a:r>
              <a:rPr lang="en-US" sz="2100" smtClean="0"/>
              <a:t>Sensory Data</a:t>
            </a:r>
          </a:p>
        </p:txBody>
      </p:sp>
      <p:pic>
        <p:nvPicPr>
          <p:cNvPr id="5" name="Picture 6" descr="2moons"/>
          <p:cNvPicPr>
            <a:picLocks noChangeAspect="1" noChangeArrowheads="1"/>
          </p:cNvPicPr>
          <p:nvPr/>
        </p:nvPicPr>
        <p:blipFill>
          <a:blip r:embed="rId5" cstate="print"/>
          <a:stretch>
            <a:fillRect/>
          </a:stretch>
        </p:blipFill>
        <p:spPr bwMode="auto">
          <a:xfrm>
            <a:off x="4114800" y="1676400"/>
            <a:ext cx="3810000" cy="38100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See Explanation.  Clicking on the picture will download&#10; the highest resolution version available.">
            <a:hlinkClick r:id="rId3"/>
          </p:cNvPr>
          <p:cNvPicPr>
            <a:picLocks noChangeAspect="1" noChangeArrowheads="1"/>
          </p:cNvPicPr>
          <p:nvPr/>
        </p:nvPicPr>
        <p:blipFill>
          <a:blip r:embed="rId4" cstate="print"/>
          <a:srcRect/>
          <a:stretch>
            <a:fillRect/>
          </a:stretch>
        </p:blipFill>
        <p:spPr bwMode="auto">
          <a:xfrm>
            <a:off x="2057400" y="1335088"/>
            <a:ext cx="7086600" cy="5522912"/>
          </a:xfrm>
          <a:prstGeom prst="rect">
            <a:avLst/>
          </a:prstGeom>
          <a:noFill/>
          <a:ln w="9525">
            <a:noFill/>
            <a:miter lim="800000"/>
            <a:headEnd/>
            <a:tailEnd/>
          </a:ln>
        </p:spPr>
      </p:pic>
      <p:sp>
        <p:nvSpPr>
          <p:cNvPr id="35843" name="Rectangle 2"/>
          <p:cNvSpPr>
            <a:spLocks noGrp="1" noChangeArrowheads="1"/>
          </p:cNvSpPr>
          <p:nvPr>
            <p:ph type="title"/>
          </p:nvPr>
        </p:nvSpPr>
        <p:spPr/>
        <p:txBody>
          <a:bodyPr/>
          <a:lstStyle/>
          <a:p>
            <a:pPr eaLnBrk="1" hangingPunct="1"/>
            <a:r>
              <a:rPr lang="en-US" smtClean="0"/>
              <a:t>Which square is a darker shade of gray?</a:t>
            </a:r>
          </a:p>
        </p:txBody>
      </p:sp>
      <p:sp>
        <p:nvSpPr>
          <p:cNvPr id="35844" name="Rectangle 3"/>
          <p:cNvSpPr>
            <a:spLocks noGrp="1" noChangeArrowheads="1"/>
          </p:cNvSpPr>
          <p:nvPr>
            <p:ph type="body" idx="1"/>
          </p:nvPr>
        </p:nvSpPr>
        <p:spPr>
          <a:xfrm>
            <a:off x="76200" y="1371600"/>
            <a:ext cx="8382000" cy="5029200"/>
          </a:xfrm>
        </p:spPr>
        <p:txBody>
          <a:bodyPr/>
          <a:lstStyle/>
          <a:p>
            <a:pPr marL="571500" indent="-571500" eaLnBrk="1" hangingPunct="1">
              <a:buFont typeface="Wingdings" pitchFamily="2" charset="2"/>
              <a:buAutoNum type="alphaUcPeriod"/>
            </a:pPr>
            <a:r>
              <a:rPr lang="en-US" smtClean="0"/>
              <a:t>A is darker</a:t>
            </a:r>
          </a:p>
          <a:p>
            <a:pPr marL="571500" indent="-571500" eaLnBrk="1" hangingPunct="1">
              <a:buFont typeface="Wingdings" pitchFamily="2" charset="2"/>
              <a:buAutoNum type="alphaUcPeriod"/>
            </a:pPr>
            <a:r>
              <a:rPr lang="en-US" smtClean="0"/>
              <a:t>B is darker</a:t>
            </a:r>
          </a:p>
          <a:p>
            <a:pPr marL="571500" indent="-571500" eaLnBrk="1" hangingPunct="1">
              <a:buFont typeface="Wingdings" pitchFamily="2" charset="2"/>
              <a:buAutoNum type="alphaUcPeriod"/>
            </a:pPr>
            <a:r>
              <a:rPr lang="en-US" smtClean="0"/>
              <a:t>They are the same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samecolor_wikipedia_connected"/>
          <p:cNvPicPr>
            <a:picLocks noChangeAspect="1" noChangeArrowheads="1"/>
          </p:cNvPicPr>
          <p:nvPr/>
        </p:nvPicPr>
        <p:blipFill>
          <a:blip r:embed="rId3" cstate="print"/>
          <a:srcRect/>
          <a:stretch>
            <a:fillRect/>
          </a:stretch>
        </p:blipFill>
        <p:spPr bwMode="auto">
          <a:xfrm>
            <a:off x="2057400" y="1335088"/>
            <a:ext cx="7086600" cy="5522912"/>
          </a:xfrm>
          <a:prstGeom prst="rect">
            <a:avLst/>
          </a:prstGeom>
          <a:noFill/>
          <a:ln w="9525">
            <a:noFill/>
            <a:miter lim="800000"/>
            <a:headEnd/>
            <a:tailEnd/>
          </a:ln>
        </p:spPr>
      </p:pic>
      <p:sp>
        <p:nvSpPr>
          <p:cNvPr id="36867" name="Rectangle 4"/>
          <p:cNvSpPr>
            <a:spLocks noGrp="1" noChangeArrowheads="1"/>
          </p:cNvSpPr>
          <p:nvPr>
            <p:ph type="title"/>
          </p:nvPr>
        </p:nvSpPr>
        <p:spPr/>
        <p:txBody>
          <a:bodyPr/>
          <a:lstStyle/>
          <a:p>
            <a:pPr eaLnBrk="1" hangingPunct="1"/>
            <a:r>
              <a:rPr lang="en-US" smtClean="0"/>
              <a:t>Which square is a darker shade of gray?</a:t>
            </a:r>
          </a:p>
        </p:txBody>
      </p:sp>
      <p:sp>
        <p:nvSpPr>
          <p:cNvPr id="36868" name="Rectangle 5"/>
          <p:cNvSpPr>
            <a:spLocks noGrp="1" noChangeArrowheads="1"/>
          </p:cNvSpPr>
          <p:nvPr>
            <p:ph type="body" idx="1"/>
          </p:nvPr>
        </p:nvSpPr>
        <p:spPr>
          <a:xfrm>
            <a:off x="76200" y="1371600"/>
            <a:ext cx="8382000" cy="5029200"/>
          </a:xfrm>
        </p:spPr>
        <p:txBody>
          <a:bodyPr/>
          <a:lstStyle/>
          <a:p>
            <a:pPr marL="571500" indent="-571500" eaLnBrk="1" hangingPunct="1">
              <a:buFont typeface="Wingdings" pitchFamily="2" charset="2"/>
              <a:buAutoNum type="alphaUcPeriod"/>
            </a:pPr>
            <a:r>
              <a:rPr lang="en-US" smtClean="0"/>
              <a:t>A is darker</a:t>
            </a:r>
          </a:p>
          <a:p>
            <a:pPr marL="571500" indent="-571500" eaLnBrk="1" hangingPunct="1">
              <a:buFont typeface="Wingdings" pitchFamily="2" charset="2"/>
              <a:buAutoNum type="alphaUcPeriod"/>
            </a:pPr>
            <a:r>
              <a:rPr lang="en-US" smtClean="0"/>
              <a:t>B is darker</a:t>
            </a:r>
          </a:p>
          <a:p>
            <a:pPr marL="571500" indent="-571500" eaLnBrk="1" hangingPunct="1">
              <a:buFont typeface="Wingdings" pitchFamily="2" charset="2"/>
              <a:buAutoNum type="alphaUcPeriod"/>
            </a:pPr>
            <a:r>
              <a:rPr lang="en-US" smtClean="0"/>
              <a:t>They are the same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n-US" smtClean="0"/>
              <a:t>6 Basic Assumptions of Science</a:t>
            </a:r>
          </a:p>
        </p:txBody>
      </p:sp>
      <p:sp>
        <p:nvSpPr>
          <p:cNvPr id="37891" name="Rectangle 3"/>
          <p:cNvSpPr>
            <a:spLocks noGrp="1" noChangeArrowheads="1"/>
          </p:cNvSpPr>
          <p:nvPr>
            <p:ph type="body" idx="1"/>
          </p:nvPr>
        </p:nvSpPr>
        <p:spPr>
          <a:xfrm>
            <a:off x="2438400" y="1905000"/>
            <a:ext cx="4419600" cy="3810000"/>
          </a:xfrm>
        </p:spPr>
        <p:txBody>
          <a:bodyPr/>
          <a:lstStyle/>
          <a:p>
            <a:pPr eaLnBrk="1" hangingPunct="1"/>
            <a:r>
              <a:rPr lang="en-US" dirty="0" smtClean="0"/>
              <a:t>Existence</a:t>
            </a:r>
          </a:p>
          <a:p>
            <a:pPr eaLnBrk="1" hangingPunct="1"/>
            <a:r>
              <a:rPr lang="en-US" dirty="0" smtClean="0"/>
              <a:t>Causality</a:t>
            </a:r>
          </a:p>
          <a:p>
            <a:pPr eaLnBrk="1" hangingPunct="1"/>
            <a:r>
              <a:rPr lang="en-US" dirty="0" smtClean="0"/>
              <a:t>Position Symmetry</a:t>
            </a:r>
          </a:p>
          <a:p>
            <a:pPr eaLnBrk="1" hangingPunct="1"/>
            <a:r>
              <a:rPr lang="en-US" dirty="0" smtClean="0"/>
              <a:t>Time Symmetry</a:t>
            </a:r>
          </a:p>
          <a:p>
            <a:pPr eaLnBrk="1" hangingPunct="1"/>
            <a:r>
              <a:rPr lang="en-US" dirty="0" err="1" smtClean="0"/>
              <a:t>Noncontradiction</a:t>
            </a:r>
            <a:endParaRPr lang="en-US" dirty="0" smtClean="0"/>
          </a:p>
          <a:p>
            <a:pPr eaLnBrk="1" hangingPunct="1"/>
            <a:r>
              <a:rPr lang="en-US" dirty="0" smtClean="0"/>
              <a:t>Occam’s razor</a:t>
            </a:r>
          </a:p>
        </p:txBody>
      </p:sp>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p:txBody>
          <a:bodyPr/>
          <a:lstStyle/>
          <a:p>
            <a:pPr eaLnBrk="1" hangingPunct="1"/>
            <a:r>
              <a:rPr lang="en-US" smtClean="0"/>
              <a:t>Occam’s Razor</a:t>
            </a:r>
          </a:p>
        </p:txBody>
      </p:sp>
      <p:sp>
        <p:nvSpPr>
          <p:cNvPr id="11269" name="Rectangle 3"/>
          <p:cNvSpPr>
            <a:spLocks noGrp="1" noChangeArrowheads="1"/>
          </p:cNvSpPr>
          <p:nvPr>
            <p:ph type="body" sz="half" idx="1"/>
          </p:nvPr>
        </p:nvSpPr>
        <p:spPr>
          <a:xfrm>
            <a:off x="381000" y="1371600"/>
            <a:ext cx="4876800" cy="2438400"/>
          </a:xfrm>
        </p:spPr>
        <p:txBody>
          <a:bodyPr/>
          <a:lstStyle/>
          <a:p>
            <a:pPr eaLnBrk="1" hangingPunct="1"/>
            <a:r>
              <a:rPr lang="en-US" sz="2200" dirty="0" smtClean="0"/>
              <a:t>When two ideas explain the same result and do not contradict, we favor the </a:t>
            </a:r>
            <a:r>
              <a:rPr lang="en-US" sz="2200" i="1" dirty="0" smtClean="0"/>
              <a:t>simpler</a:t>
            </a:r>
            <a:r>
              <a:rPr lang="en-US" sz="2200" dirty="0" smtClean="0"/>
              <a:t> one.  i.e. Occam’s razor “slices away” the extraneous aspects leaving only the simple core.</a:t>
            </a:r>
          </a:p>
        </p:txBody>
      </p:sp>
      <p:sp>
        <p:nvSpPr>
          <p:cNvPr id="11270" name="Text Box 5"/>
          <p:cNvSpPr txBox="1">
            <a:spLocks noChangeArrowheads="1"/>
          </p:cNvSpPr>
          <p:nvPr/>
        </p:nvSpPr>
        <p:spPr bwMode="auto">
          <a:xfrm>
            <a:off x="5715000" y="4114800"/>
            <a:ext cx="2438400" cy="261610"/>
          </a:xfrm>
          <a:prstGeom prst="rect">
            <a:avLst/>
          </a:prstGeom>
          <a:noFill/>
          <a:ln w="9525">
            <a:noFill/>
            <a:miter lim="800000"/>
            <a:headEnd/>
            <a:tailEnd/>
          </a:ln>
        </p:spPr>
        <p:txBody>
          <a:bodyPr wrap="square">
            <a:spAutoFit/>
          </a:bodyPr>
          <a:lstStyle/>
          <a:p>
            <a:pPr algn="ctr" eaLnBrk="0" hangingPunct="0">
              <a:spcBef>
                <a:spcPct val="50000"/>
              </a:spcBef>
            </a:pPr>
            <a:r>
              <a:rPr lang="en-US" sz="1100" dirty="0"/>
              <a:t>William of Ockham 1288-1348</a:t>
            </a:r>
          </a:p>
        </p:txBody>
      </p:sp>
      <p:graphicFrame>
        <p:nvGraphicFramePr>
          <p:cNvPr id="11266" name="Object 6"/>
          <p:cNvGraphicFramePr>
            <a:graphicFrameLocks noGrp="1" noChangeAspect="1"/>
          </p:cNvGraphicFramePr>
          <p:nvPr>
            <p:ph sz="half" idx="2"/>
          </p:nvPr>
        </p:nvGraphicFramePr>
        <p:xfrm>
          <a:off x="6019800" y="1752600"/>
          <a:ext cx="1952625" cy="2335365"/>
        </p:xfrm>
        <a:graphic>
          <a:graphicData uri="http://schemas.openxmlformats.org/presentationml/2006/ole">
            <mc:AlternateContent xmlns:mc="http://schemas.openxmlformats.org/markup-compatibility/2006">
              <mc:Choice xmlns:v="urn:schemas-microsoft-com:vml" Requires="v">
                <p:oleObj spid="_x0000_s11294" name="PHOTO-PAINT" r:id="rId5" imgW="2653968" imgH="3174603" progId="">
                  <p:embed/>
                </p:oleObj>
              </mc:Choice>
              <mc:Fallback>
                <p:oleObj name="PHOTO-PAINT" r:id="rId5" imgW="2653968" imgH="3174603" progId="">
                  <p:embed/>
                  <p:pic>
                    <p:nvPicPr>
                      <p:cNvPr id="0" name="Picture 16"/>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1752600"/>
                        <a:ext cx="1952625" cy="23353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67" name="Object 7"/>
          <p:cNvGraphicFramePr>
            <a:graphicFrameLocks noChangeAspect="1"/>
          </p:cNvGraphicFramePr>
          <p:nvPr/>
        </p:nvGraphicFramePr>
        <p:xfrm>
          <a:off x="914400" y="3733800"/>
          <a:ext cx="3657600" cy="2624138"/>
        </p:xfrm>
        <a:graphic>
          <a:graphicData uri="http://schemas.openxmlformats.org/presentationml/2006/ole">
            <mc:AlternateContent xmlns:mc="http://schemas.openxmlformats.org/markup-compatibility/2006">
              <mc:Choice xmlns:v="urn:schemas-microsoft-com:vml" Requires="v">
                <p:oleObj spid="_x0000_s11295" name="PHOTO-PAINT" r:id="rId7" imgW="5714286" imgH="4101587" progId="">
                  <p:embed/>
                </p:oleObj>
              </mc:Choice>
              <mc:Fallback>
                <p:oleObj name="PHOTO-PAINT" r:id="rId7" imgW="5714286" imgH="4101587" progId="">
                  <p:embed/>
                  <p:pic>
                    <p:nvPicPr>
                      <p:cNvPr id="0"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3733800"/>
                        <a:ext cx="3657600" cy="262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n-US" smtClean="0"/>
              <a:t>The Scientific Method</a:t>
            </a:r>
          </a:p>
        </p:txBody>
      </p:sp>
      <p:sp>
        <p:nvSpPr>
          <p:cNvPr id="40963" name="Rectangle 3"/>
          <p:cNvSpPr>
            <a:spLocks noGrp="1" noChangeArrowheads="1"/>
          </p:cNvSpPr>
          <p:nvPr>
            <p:ph type="body" sz="half" idx="1"/>
          </p:nvPr>
        </p:nvSpPr>
        <p:spPr>
          <a:xfrm>
            <a:off x="381000" y="2057400"/>
            <a:ext cx="4108450" cy="3200400"/>
          </a:xfrm>
        </p:spPr>
        <p:txBody>
          <a:bodyPr/>
          <a:lstStyle/>
          <a:p>
            <a:pPr eaLnBrk="1" hangingPunct="1">
              <a:lnSpc>
                <a:spcPct val="90000"/>
              </a:lnSpc>
            </a:pPr>
            <a:r>
              <a:rPr lang="en-US" sz="2600" dirty="0" smtClean="0"/>
              <a:t>Models are used to represent reality. Science leads us to truth by building models and refining them through theory and data into general laws.</a:t>
            </a:r>
          </a:p>
        </p:txBody>
      </p:sp>
      <p:pic>
        <p:nvPicPr>
          <p:cNvPr id="40964" name="Picture 5"/>
          <p:cNvPicPr>
            <a:picLocks noGrp="1" noChangeAspect="1" noChangeArrowheads="1"/>
          </p:cNvPicPr>
          <p:nvPr>
            <p:ph sz="half" idx="2"/>
          </p:nvPr>
        </p:nvPicPr>
        <p:blipFill>
          <a:blip r:embed="rId4" cstate="print"/>
          <a:srcRect/>
          <a:stretch>
            <a:fillRect/>
          </a:stretch>
        </p:blipFill>
        <p:spPr>
          <a:xfrm>
            <a:off x="5029200" y="1828800"/>
            <a:ext cx="3373438" cy="3200400"/>
          </a:xfrm>
        </p:spPr>
      </p:pic>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dirty="0" smtClean="0"/>
              <a:t>Where are we </a:t>
            </a:r>
            <a:r>
              <a:rPr lang="en-US" dirty="0" smtClean="0"/>
              <a:t>going in this class?</a:t>
            </a:r>
            <a:endParaRPr lang="en-US" dirty="0" smtClean="0"/>
          </a:p>
        </p:txBody>
      </p:sp>
      <p:sp>
        <p:nvSpPr>
          <p:cNvPr id="46083" name="Rectangle 3"/>
          <p:cNvSpPr>
            <a:spLocks noGrp="1" noChangeArrowheads="1"/>
          </p:cNvSpPr>
          <p:nvPr>
            <p:ph type="body" idx="1"/>
          </p:nvPr>
        </p:nvSpPr>
        <p:spPr>
          <a:xfrm>
            <a:off x="685800" y="2133600"/>
            <a:ext cx="7162800" cy="1828800"/>
          </a:xfrm>
        </p:spPr>
        <p:txBody>
          <a:bodyPr/>
          <a:lstStyle/>
          <a:p>
            <a:pPr marL="571500" indent="-571500" eaLnBrk="1" hangingPunct="1">
              <a:buFont typeface="Wingdings" pitchFamily="2" charset="2"/>
              <a:buAutoNum type="arabicPeriod"/>
            </a:pPr>
            <a:r>
              <a:rPr lang="en-US" sz="2800" dirty="0" smtClean="0"/>
              <a:t>How stuff moves </a:t>
            </a:r>
            <a:r>
              <a:rPr lang="en-US" sz="2800" dirty="0" smtClean="0"/>
              <a:t>the way it </a:t>
            </a:r>
            <a:r>
              <a:rPr lang="en-US" sz="2800" dirty="0" smtClean="0"/>
              <a:t>does</a:t>
            </a:r>
          </a:p>
          <a:p>
            <a:pPr marL="571500" indent="-571500" eaLnBrk="1" hangingPunct="1">
              <a:buFont typeface="Wingdings" pitchFamily="2" charset="2"/>
              <a:buAutoNum type="arabicPeriod"/>
            </a:pPr>
            <a:r>
              <a:rPr lang="en-US" sz="2800" dirty="0" smtClean="0"/>
              <a:t>Define what stuff is made </a:t>
            </a:r>
            <a:r>
              <a:rPr lang="en-US" sz="2800" dirty="0" smtClean="0"/>
              <a:t>out </a:t>
            </a:r>
            <a:r>
              <a:rPr lang="en-US" sz="2800" dirty="0" smtClean="0"/>
              <a:t>of</a:t>
            </a:r>
            <a:endParaRPr lang="en-US" sz="2800" dirty="0" smtClean="0"/>
          </a:p>
          <a:p>
            <a:pPr marL="571500" indent="-571500" eaLnBrk="1" hangingPunct="1">
              <a:buFont typeface="Wingdings" pitchFamily="2" charset="2"/>
              <a:buAutoNum type="arabicPeriod"/>
            </a:pPr>
            <a:r>
              <a:rPr lang="en-US" sz="2800" dirty="0" smtClean="0"/>
              <a:t>How </a:t>
            </a:r>
            <a:r>
              <a:rPr lang="en-US" sz="2800" dirty="0" smtClean="0"/>
              <a:t>the </a:t>
            </a:r>
            <a:r>
              <a:rPr lang="en-US" sz="2800" dirty="0" smtClean="0"/>
              <a:t>earth </a:t>
            </a:r>
            <a:r>
              <a:rPr lang="en-US" sz="2800" dirty="0" smtClean="0"/>
              <a:t>works</a:t>
            </a:r>
            <a:endParaRPr lang="en-US" sz="2800" dirty="0" smtClean="0"/>
          </a:p>
        </p:txBody>
      </p:sp>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en-US" dirty="0" smtClean="0"/>
              <a:t>Motion is boring unless objects interact</a:t>
            </a:r>
          </a:p>
        </p:txBody>
      </p:sp>
      <p:sp>
        <p:nvSpPr>
          <p:cNvPr id="43011" name="Rectangle 3"/>
          <p:cNvSpPr>
            <a:spLocks noGrp="1" noChangeArrowheads="1"/>
          </p:cNvSpPr>
          <p:nvPr>
            <p:ph type="body" sz="half" idx="1"/>
          </p:nvPr>
        </p:nvSpPr>
        <p:spPr>
          <a:xfrm>
            <a:off x="304800" y="1600200"/>
            <a:ext cx="8305800" cy="5029200"/>
          </a:xfrm>
        </p:spPr>
        <p:txBody>
          <a:bodyPr/>
          <a:lstStyle/>
          <a:p>
            <a:pPr marL="495300" indent="-495300" eaLnBrk="1" hangingPunct="1">
              <a:lnSpc>
                <a:spcPct val="90000"/>
              </a:lnSpc>
              <a:buFont typeface="Wingdings" pitchFamily="2" charset="2"/>
              <a:buNone/>
            </a:pPr>
            <a:r>
              <a:rPr lang="en-US" sz="2400" dirty="0" smtClean="0">
                <a:solidFill>
                  <a:srgbClr val="000099"/>
                </a:solidFill>
                <a:latin typeface="Arial" charset="0"/>
              </a:rPr>
              <a:t>We only know of four ways that objects can interact:</a:t>
            </a:r>
          </a:p>
          <a:p>
            <a:pPr marL="495300" indent="-495300" eaLnBrk="1" hangingPunct="1">
              <a:lnSpc>
                <a:spcPct val="90000"/>
              </a:lnSpc>
              <a:buFont typeface="Wingdings" pitchFamily="2" charset="2"/>
              <a:buNone/>
            </a:pPr>
            <a:endParaRPr lang="en-US" sz="2000" dirty="0" smtClean="0"/>
          </a:p>
          <a:p>
            <a:pPr marL="763588" lvl="1" indent="-419100" eaLnBrk="1" hangingPunct="1">
              <a:lnSpc>
                <a:spcPct val="90000"/>
              </a:lnSpc>
              <a:buFontTx/>
              <a:buAutoNum type="arabicPeriod"/>
            </a:pPr>
            <a:r>
              <a:rPr lang="en-US" sz="2400" dirty="0" smtClean="0"/>
              <a:t>Nuclear Strong (relative strength: 10</a:t>
            </a:r>
            <a:r>
              <a:rPr lang="en-US" sz="2400" baseline="30000" dirty="0" smtClean="0"/>
              <a:t>38</a:t>
            </a:r>
            <a:r>
              <a:rPr lang="en-US" sz="2400" dirty="0" smtClean="0"/>
              <a:t>)</a:t>
            </a:r>
          </a:p>
          <a:p>
            <a:pPr marL="763588" lvl="1" indent="-419100" eaLnBrk="1" hangingPunct="1">
              <a:lnSpc>
                <a:spcPct val="90000"/>
              </a:lnSpc>
              <a:buFontTx/>
              <a:buAutoNum type="arabicPeriod"/>
            </a:pPr>
            <a:r>
              <a:rPr lang="en-US" sz="2400" dirty="0" smtClean="0"/>
              <a:t>Nuclear Weak (relative strength: 10</a:t>
            </a:r>
            <a:r>
              <a:rPr lang="en-US" sz="2400" baseline="30000" dirty="0" smtClean="0"/>
              <a:t>25</a:t>
            </a:r>
            <a:r>
              <a:rPr lang="en-US" sz="2400" dirty="0" smtClean="0"/>
              <a:t>)</a:t>
            </a:r>
          </a:p>
          <a:p>
            <a:pPr marL="763588" lvl="1" indent="-419100" eaLnBrk="1" hangingPunct="1">
              <a:lnSpc>
                <a:spcPct val="90000"/>
              </a:lnSpc>
              <a:buFontTx/>
              <a:buAutoNum type="arabicPeriod"/>
            </a:pPr>
            <a:r>
              <a:rPr lang="en-US" sz="2400" dirty="0" smtClean="0"/>
              <a:t>Electromagnetic (relative strength: 10</a:t>
            </a:r>
            <a:r>
              <a:rPr lang="en-US" sz="2400" baseline="30000" dirty="0" smtClean="0"/>
              <a:t>36</a:t>
            </a:r>
            <a:r>
              <a:rPr lang="en-US" sz="2400" dirty="0" smtClean="0"/>
              <a:t>)</a:t>
            </a:r>
          </a:p>
          <a:p>
            <a:pPr marL="763588" lvl="1" indent="-419100" eaLnBrk="1" hangingPunct="1">
              <a:lnSpc>
                <a:spcPct val="90000"/>
              </a:lnSpc>
              <a:buFontTx/>
              <a:buAutoNum type="arabicPeriod"/>
            </a:pPr>
            <a:r>
              <a:rPr lang="en-US" sz="2400" dirty="0" smtClean="0"/>
              <a:t>Gravity (relative strength: 1)</a:t>
            </a:r>
          </a:p>
        </p:txBody>
      </p:sp>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52400" y="0"/>
            <a:ext cx="8991600" cy="1219200"/>
          </a:xfrm>
        </p:spPr>
        <p:txBody>
          <a:bodyPr/>
          <a:lstStyle/>
          <a:p>
            <a:pPr eaLnBrk="1" hangingPunct="1"/>
            <a:r>
              <a:rPr lang="en-US" smtClean="0"/>
              <a:t>Interaction length </a:t>
            </a:r>
            <a:br>
              <a:rPr lang="en-US" smtClean="0"/>
            </a:br>
            <a:r>
              <a:rPr lang="en-US" smtClean="0"/>
              <a:t>scales</a:t>
            </a:r>
          </a:p>
        </p:txBody>
      </p:sp>
      <p:pic>
        <p:nvPicPr>
          <p:cNvPr id="44035" name="Picture 4"/>
          <p:cNvPicPr>
            <a:picLocks noChangeAspect="1" noChangeArrowheads="1"/>
          </p:cNvPicPr>
          <p:nvPr/>
        </p:nvPicPr>
        <p:blipFill>
          <a:blip r:embed="rId4" cstate="print"/>
          <a:srcRect/>
          <a:stretch>
            <a:fillRect/>
          </a:stretch>
        </p:blipFill>
        <p:spPr bwMode="auto">
          <a:xfrm>
            <a:off x="4962525" y="228600"/>
            <a:ext cx="4181475" cy="6629400"/>
          </a:xfrm>
          <a:prstGeom prst="rect">
            <a:avLst/>
          </a:prstGeom>
          <a:noFill/>
          <a:ln w="9525">
            <a:noFill/>
            <a:miter lim="800000"/>
            <a:headEnd/>
            <a:tailEnd/>
          </a:ln>
        </p:spPr>
      </p:pic>
      <p:pic>
        <p:nvPicPr>
          <p:cNvPr id="44036" name="Picture 6"/>
          <p:cNvPicPr>
            <a:picLocks noChangeAspect="1" noChangeArrowheads="1"/>
          </p:cNvPicPr>
          <p:nvPr/>
        </p:nvPicPr>
        <p:blipFill>
          <a:blip r:embed="rId5" cstate="print"/>
          <a:srcRect/>
          <a:stretch>
            <a:fillRect/>
          </a:stretch>
        </p:blipFill>
        <p:spPr bwMode="auto">
          <a:xfrm>
            <a:off x="609600" y="2362200"/>
            <a:ext cx="3784360" cy="3272541"/>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52400" y="0"/>
            <a:ext cx="8991600" cy="1219200"/>
          </a:xfrm>
        </p:spPr>
        <p:txBody>
          <a:bodyPr/>
          <a:lstStyle/>
          <a:p>
            <a:pPr eaLnBrk="1" hangingPunct="1"/>
            <a:r>
              <a:rPr lang="en-US" smtClean="0"/>
              <a:t>At cosmic scales only</a:t>
            </a:r>
            <a:br>
              <a:rPr lang="en-US" smtClean="0"/>
            </a:br>
            <a:r>
              <a:rPr lang="en-US" smtClean="0"/>
              <a:t>gravity matters</a:t>
            </a:r>
          </a:p>
        </p:txBody>
      </p:sp>
      <p:pic>
        <p:nvPicPr>
          <p:cNvPr id="45059" name="Picture 3"/>
          <p:cNvPicPr>
            <a:picLocks noChangeAspect="1" noChangeArrowheads="1"/>
          </p:cNvPicPr>
          <p:nvPr/>
        </p:nvPicPr>
        <p:blipFill>
          <a:blip r:embed="rId4" cstate="print"/>
          <a:srcRect/>
          <a:stretch>
            <a:fillRect/>
          </a:stretch>
        </p:blipFill>
        <p:spPr bwMode="auto">
          <a:xfrm>
            <a:off x="4962525" y="228600"/>
            <a:ext cx="4181475" cy="6629400"/>
          </a:xfrm>
          <a:prstGeom prst="rect">
            <a:avLst/>
          </a:prstGeom>
          <a:noFill/>
          <a:ln w="9525">
            <a:noFill/>
            <a:miter lim="800000"/>
            <a:headEnd/>
            <a:tailEnd/>
          </a:ln>
        </p:spPr>
      </p:pic>
      <p:pic>
        <p:nvPicPr>
          <p:cNvPr id="45060" name="Picture 5" descr="milkyway1"/>
          <p:cNvPicPr>
            <a:picLocks noChangeAspect="1" noChangeArrowheads="1"/>
          </p:cNvPicPr>
          <p:nvPr/>
        </p:nvPicPr>
        <p:blipFill>
          <a:blip r:embed="rId5" cstate="print"/>
          <a:srcRect/>
          <a:stretch>
            <a:fillRect/>
          </a:stretch>
        </p:blipFill>
        <p:spPr bwMode="auto">
          <a:xfrm>
            <a:off x="609600" y="1371600"/>
            <a:ext cx="3581400" cy="2538413"/>
          </a:xfrm>
          <a:prstGeom prst="rect">
            <a:avLst/>
          </a:prstGeom>
          <a:noFill/>
          <a:ln w="9525">
            <a:noFill/>
            <a:miter lim="800000"/>
            <a:headEnd/>
            <a:tailEnd/>
          </a:ln>
        </p:spPr>
      </p:pic>
      <p:pic>
        <p:nvPicPr>
          <p:cNvPr id="45061" name="Picture 7" descr="See Explanation.  Clicking on the picture will download&#10; the highest resolution version available.">
            <a:hlinkClick r:id="rId6"/>
          </p:cNvPr>
          <p:cNvPicPr>
            <a:picLocks noChangeAspect="1" noChangeArrowheads="1"/>
          </p:cNvPicPr>
          <p:nvPr/>
        </p:nvPicPr>
        <p:blipFill>
          <a:blip r:embed="rId7" cstate="print"/>
          <a:srcRect/>
          <a:stretch>
            <a:fillRect/>
          </a:stretch>
        </p:blipFill>
        <p:spPr bwMode="auto">
          <a:xfrm>
            <a:off x="609600" y="4038600"/>
            <a:ext cx="3581400" cy="2686050"/>
          </a:xfrm>
          <a:prstGeom prst="rect">
            <a:avLst/>
          </a:prstGeom>
          <a:noFill/>
          <a:ln w="9525">
            <a:noFill/>
            <a:miter lim="800000"/>
            <a:headEnd/>
            <a:tailEnd/>
          </a:ln>
        </p:spPr>
      </p:pic>
      <p:sp>
        <p:nvSpPr>
          <p:cNvPr id="45062" name="Line 9"/>
          <p:cNvSpPr>
            <a:spLocks noChangeShapeType="1"/>
          </p:cNvSpPr>
          <p:nvPr/>
        </p:nvSpPr>
        <p:spPr bwMode="auto">
          <a:xfrm flipH="1">
            <a:off x="2895600" y="1600200"/>
            <a:ext cx="2362200" cy="2057400"/>
          </a:xfrm>
          <a:prstGeom prst="line">
            <a:avLst/>
          </a:prstGeom>
          <a:noFill/>
          <a:ln w="9525">
            <a:solidFill>
              <a:srgbClr val="FF0000"/>
            </a:solidFill>
            <a:round/>
            <a:headEnd/>
            <a:tailEnd type="triangle" w="med" len="med"/>
          </a:ln>
        </p:spPr>
        <p:txBody>
          <a:bodyPr/>
          <a:lstStyle/>
          <a:p>
            <a:endParaRPr lang="en-US"/>
          </a:p>
        </p:txBody>
      </p:sp>
      <p:sp>
        <p:nvSpPr>
          <p:cNvPr id="45063" name="Line 10"/>
          <p:cNvSpPr>
            <a:spLocks noChangeShapeType="1"/>
          </p:cNvSpPr>
          <p:nvPr/>
        </p:nvSpPr>
        <p:spPr bwMode="auto">
          <a:xfrm flipH="1">
            <a:off x="3505200" y="762000"/>
            <a:ext cx="1828800" cy="4114800"/>
          </a:xfrm>
          <a:prstGeom prst="line">
            <a:avLst/>
          </a:prstGeom>
          <a:noFill/>
          <a:ln w="9525">
            <a:solidFill>
              <a:srgbClr val="FF0000"/>
            </a:solidFill>
            <a:round/>
            <a:headEnd/>
            <a:tailEnd type="triangle" w="med" len="med"/>
          </a:ln>
        </p:spPr>
        <p:txBody>
          <a:bodyPr/>
          <a:lstStyle/>
          <a:p>
            <a:endParaRPr lang="en-US"/>
          </a:p>
        </p:txBody>
      </p:sp>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dirty="0" smtClean="0"/>
              <a:t>The Syllabus</a:t>
            </a:r>
          </a:p>
        </p:txBody>
      </p:sp>
      <p:sp>
        <p:nvSpPr>
          <p:cNvPr id="21507" name="Rectangle 3"/>
          <p:cNvSpPr>
            <a:spLocks noGrp="1" noChangeArrowheads="1"/>
          </p:cNvSpPr>
          <p:nvPr>
            <p:ph type="body" idx="1"/>
          </p:nvPr>
        </p:nvSpPr>
        <p:spPr/>
        <p:txBody>
          <a:bodyPr/>
          <a:lstStyle/>
          <a:p>
            <a:pPr eaLnBrk="1" hangingPunct="1"/>
            <a:r>
              <a:rPr lang="en-US" dirty="0" smtClean="0"/>
              <a:t>Available on Canvas(the new Blackboard) </a:t>
            </a:r>
          </a:p>
          <a:p>
            <a:pPr eaLnBrk="1" hangingPunct="1"/>
            <a:r>
              <a:rPr lang="en-US" dirty="0" smtClean="0"/>
              <a:t>Can’t go there till tomorrow</a:t>
            </a:r>
          </a:p>
          <a:p>
            <a:pPr eaLnBrk="1" hangingPunct="1"/>
            <a:r>
              <a:rPr lang="en-US" dirty="0" smtClean="0"/>
              <a:t>Don’t worry all it has is the syllabus</a:t>
            </a:r>
          </a:p>
          <a:p>
            <a:pPr eaLnBrk="1" hangingPunct="1"/>
            <a:r>
              <a:rPr lang="en-US" dirty="0" smtClean="0"/>
              <a:t>Email me if you want the syllabus</a:t>
            </a:r>
          </a:p>
          <a:p>
            <a:pPr eaLnBrk="1" hangingPunct="1"/>
            <a:r>
              <a:rPr lang="en-US" sz="3200" dirty="0" smtClean="0">
                <a:hlinkClick r:id="rId4"/>
              </a:rPr>
              <a:t>timoth500@yahoo.com</a:t>
            </a:r>
            <a:endParaRPr lang="en-US" dirty="0" smtClean="0"/>
          </a:p>
        </p:txBody>
      </p:sp>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r>
              <a:rPr lang="en-US" smtClean="0"/>
              <a:t>An example</a:t>
            </a:r>
          </a:p>
        </p:txBody>
      </p:sp>
      <p:sp>
        <p:nvSpPr>
          <p:cNvPr id="14340" name="Rectangle 3"/>
          <p:cNvSpPr>
            <a:spLocks noGrp="1" noChangeArrowheads="1"/>
          </p:cNvSpPr>
          <p:nvPr>
            <p:ph type="body" sz="half" idx="1"/>
          </p:nvPr>
        </p:nvSpPr>
        <p:spPr>
          <a:xfrm>
            <a:off x="304800" y="1371600"/>
            <a:ext cx="4800600" cy="4800600"/>
          </a:xfrm>
        </p:spPr>
        <p:txBody>
          <a:bodyPr/>
          <a:lstStyle/>
          <a:p>
            <a:pPr eaLnBrk="1" hangingPunct="1"/>
            <a:r>
              <a:rPr lang="en-US" sz="2600" smtClean="0"/>
              <a:t>Newton used 4 simple ideas to explain all motion in earth and heaven</a:t>
            </a:r>
          </a:p>
          <a:p>
            <a:pPr lvl="1" eaLnBrk="1" hangingPunct="1"/>
            <a:r>
              <a:rPr lang="en-US" sz="2200" smtClean="0"/>
              <a:t>Three laws of motion and one law of gravity</a:t>
            </a:r>
          </a:p>
          <a:p>
            <a:pPr lvl="1" eaLnBrk="1" hangingPunct="1"/>
            <a:r>
              <a:rPr lang="en-US" sz="2200" smtClean="0"/>
              <a:t>These are the assumptions that the description of motion rests upon.</a:t>
            </a:r>
          </a:p>
          <a:p>
            <a:pPr eaLnBrk="1" hangingPunct="1"/>
            <a:r>
              <a:rPr lang="en-US" sz="2600" smtClean="0"/>
              <a:t>This is where our study of physical science begins.</a:t>
            </a:r>
          </a:p>
        </p:txBody>
      </p:sp>
      <p:sp>
        <p:nvSpPr>
          <p:cNvPr id="14341" name="Text Box 5"/>
          <p:cNvSpPr txBox="1">
            <a:spLocks noChangeArrowheads="1"/>
          </p:cNvSpPr>
          <p:nvPr/>
        </p:nvSpPr>
        <p:spPr bwMode="auto">
          <a:xfrm>
            <a:off x="5410200" y="5562600"/>
            <a:ext cx="2895600" cy="366713"/>
          </a:xfrm>
          <a:prstGeom prst="rect">
            <a:avLst/>
          </a:prstGeom>
          <a:noFill/>
          <a:ln w="9525">
            <a:noFill/>
            <a:miter lim="800000"/>
            <a:headEnd/>
            <a:tailEnd/>
          </a:ln>
        </p:spPr>
        <p:txBody>
          <a:bodyPr>
            <a:spAutoFit/>
          </a:bodyPr>
          <a:lstStyle/>
          <a:p>
            <a:pPr algn="ctr" eaLnBrk="0" hangingPunct="0">
              <a:spcBef>
                <a:spcPct val="50000"/>
              </a:spcBef>
            </a:pPr>
            <a:r>
              <a:rPr lang="en-US"/>
              <a:t>Isaac Newton age 83</a:t>
            </a:r>
          </a:p>
        </p:txBody>
      </p:sp>
      <p:graphicFrame>
        <p:nvGraphicFramePr>
          <p:cNvPr id="14338" name="Object 6"/>
          <p:cNvGraphicFramePr>
            <a:graphicFrameLocks noGrp="1" noChangeAspect="1"/>
          </p:cNvGraphicFramePr>
          <p:nvPr>
            <p:ph sz="half" idx="2"/>
          </p:nvPr>
        </p:nvGraphicFramePr>
        <p:xfrm>
          <a:off x="5334000" y="1600200"/>
          <a:ext cx="3203575" cy="3832225"/>
        </p:xfrm>
        <a:graphic>
          <a:graphicData uri="http://schemas.openxmlformats.org/presentationml/2006/ole">
            <mc:AlternateContent xmlns:mc="http://schemas.openxmlformats.org/markup-compatibility/2006">
              <mc:Choice xmlns:v="urn:schemas-microsoft-com:vml" Requires="v">
                <p:oleObj spid="_x0000_s14352" name="PHOTO-PAINT" r:id="rId5" imgW="2653968" imgH="3174603" progId="">
                  <p:embed/>
                </p:oleObj>
              </mc:Choice>
              <mc:Fallback>
                <p:oleObj name="PHOTO-PAINT" r:id="rId5" imgW="2653968" imgH="3174603" progId="">
                  <p:embed/>
                  <p:pic>
                    <p:nvPicPr>
                      <p:cNvPr id="0" name="Picture 9"/>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1600200"/>
                        <a:ext cx="3203575" cy="3832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smtClean="0"/>
              <a:t>Common Misconception</a:t>
            </a:r>
          </a:p>
        </p:txBody>
      </p:sp>
      <p:sp>
        <p:nvSpPr>
          <p:cNvPr id="3" name="TextBox 2"/>
          <p:cNvSpPr txBox="1"/>
          <p:nvPr/>
        </p:nvSpPr>
        <p:spPr>
          <a:xfrm>
            <a:off x="381000" y="1447800"/>
            <a:ext cx="7683514" cy="523220"/>
          </a:xfrm>
          <a:prstGeom prst="rect">
            <a:avLst/>
          </a:prstGeom>
          <a:noFill/>
        </p:spPr>
        <p:txBody>
          <a:bodyPr wrap="none" rtlCol="0">
            <a:spAutoFit/>
          </a:bodyPr>
          <a:lstStyle/>
          <a:p>
            <a:r>
              <a:rPr lang="en-US" sz="2800" dirty="0" smtClean="0"/>
              <a:t>Do heavier objects fall faster than lighter ones?</a:t>
            </a:r>
            <a:endParaRPr lang="en-US" sz="2800" dirty="0"/>
          </a:p>
        </p:txBody>
      </p:sp>
      <p:sp>
        <p:nvSpPr>
          <p:cNvPr id="4" name="Oval 3"/>
          <p:cNvSpPr/>
          <p:nvPr/>
        </p:nvSpPr>
        <p:spPr>
          <a:xfrm>
            <a:off x="2743200" y="2667000"/>
            <a:ext cx="1066800" cy="1066800"/>
          </a:xfrm>
          <a:prstGeom prst="ellipse">
            <a:avLst/>
          </a:prstGeom>
          <a:gradFill flip="none" rotWithShape="1">
            <a:gsLst>
              <a:gs pos="0">
                <a:schemeClr val="accent1">
                  <a:tint val="66000"/>
                  <a:satMod val="160000"/>
                </a:schemeClr>
              </a:gs>
              <a:gs pos="100000">
                <a:schemeClr val="tx1"/>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04800" y="5867400"/>
            <a:ext cx="8458200" cy="60960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800600" y="2667000"/>
            <a:ext cx="1066800" cy="1066800"/>
          </a:xfrm>
          <a:prstGeom prst="ellipse">
            <a:avLst/>
          </a:prstGeom>
          <a:gradFill flip="none" rotWithShape="1">
            <a:gsLst>
              <a:gs pos="0">
                <a:srgbClr val="FFC000"/>
              </a:gs>
              <a:gs pos="100000">
                <a:schemeClr val="tx1">
                  <a:lumMod val="95000"/>
                  <a:lumOff val="5000"/>
                </a:schemeClr>
              </a:gs>
            </a:gsLst>
            <a:path path="circle">
              <a:fillToRect l="50000" t="50000" r="50000" b="50000"/>
            </a:path>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Down Arrow 20"/>
          <p:cNvSpPr/>
          <p:nvPr/>
        </p:nvSpPr>
        <p:spPr>
          <a:xfrm>
            <a:off x="3124200" y="3200400"/>
            <a:ext cx="304800" cy="15240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a:off x="5181600" y="3200400"/>
            <a:ext cx="304800" cy="15240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 name="Object 23"/>
          <p:cNvGraphicFramePr>
            <a:graphicFrameLocks noChangeAspect="1"/>
          </p:cNvGraphicFramePr>
          <p:nvPr/>
        </p:nvGraphicFramePr>
        <p:xfrm>
          <a:off x="3810000" y="3733800"/>
          <a:ext cx="1022555" cy="990600"/>
        </p:xfrm>
        <a:graphic>
          <a:graphicData uri="http://schemas.openxmlformats.org/presentationml/2006/ole">
            <mc:AlternateContent xmlns:mc="http://schemas.openxmlformats.org/markup-compatibility/2006">
              <mc:Choice xmlns:v="urn:schemas-microsoft-com:vml" Requires="v">
                <p:oleObj spid="_x0000_s93197" name="Equation" r:id="rId4" imgW="406048" imgH="393359" progId="Equation.3">
                  <p:embed/>
                </p:oleObj>
              </mc:Choice>
              <mc:Fallback>
                <p:oleObj name="Equation" r:id="rId4" imgW="406048" imgH="393359" progId="Equation.3">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733800"/>
                        <a:ext cx="1022555"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 name="TextBox 24"/>
          <p:cNvSpPr txBox="1"/>
          <p:nvPr/>
        </p:nvSpPr>
        <p:spPr>
          <a:xfrm>
            <a:off x="3048000" y="2819400"/>
            <a:ext cx="389850" cy="369332"/>
          </a:xfrm>
          <a:prstGeom prst="rect">
            <a:avLst/>
          </a:prstGeom>
          <a:noFill/>
        </p:spPr>
        <p:txBody>
          <a:bodyPr wrap="none" rtlCol="0">
            <a:spAutoFit/>
          </a:bodyPr>
          <a:lstStyle/>
          <a:p>
            <a:r>
              <a:rPr lang="en-US" dirty="0" smtClean="0"/>
              <a:t>Al</a:t>
            </a:r>
            <a:endParaRPr lang="en-US" dirty="0"/>
          </a:p>
        </p:txBody>
      </p:sp>
      <p:sp>
        <p:nvSpPr>
          <p:cNvPr id="26" name="TextBox 25"/>
          <p:cNvSpPr txBox="1"/>
          <p:nvPr/>
        </p:nvSpPr>
        <p:spPr>
          <a:xfrm>
            <a:off x="5105400" y="2819400"/>
            <a:ext cx="466794" cy="369332"/>
          </a:xfrm>
          <a:prstGeom prst="rect">
            <a:avLst/>
          </a:prstGeom>
          <a:noFill/>
        </p:spPr>
        <p:txBody>
          <a:bodyPr wrap="none" rtlCol="0">
            <a:spAutoFit/>
          </a:bodyPr>
          <a:lstStyle/>
          <a:p>
            <a:r>
              <a:rPr lang="en-US" dirty="0" smtClean="0"/>
              <a:t>Au</a:t>
            </a:r>
            <a:endParaRPr lang="en-US" dirty="0"/>
          </a:p>
        </p:txBody>
      </p:sp>
      <p:sp>
        <p:nvSpPr>
          <p:cNvPr id="27" name="TextBox 26"/>
          <p:cNvSpPr txBox="1"/>
          <p:nvPr/>
        </p:nvSpPr>
        <p:spPr>
          <a:xfrm>
            <a:off x="2514600" y="5029200"/>
            <a:ext cx="3736920" cy="646331"/>
          </a:xfrm>
          <a:prstGeom prst="rect">
            <a:avLst/>
          </a:prstGeom>
          <a:noFill/>
        </p:spPr>
        <p:txBody>
          <a:bodyPr wrap="none" rtlCol="0">
            <a:spAutoFit/>
          </a:bodyPr>
          <a:lstStyle/>
          <a:p>
            <a:r>
              <a:rPr lang="en-US" dirty="0" smtClean="0"/>
              <a:t>No, the speed up at the same rate.</a:t>
            </a:r>
          </a:p>
          <a:p>
            <a:r>
              <a:rPr lang="en-US" dirty="0" smtClean="0"/>
              <a:t>They have the same acceleration.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smtClean="0"/>
              <a:t>Misconception</a:t>
            </a:r>
            <a:endParaRPr lang="en-US" dirty="0" smtClean="0"/>
          </a:p>
        </p:txBody>
      </p:sp>
      <p:sp>
        <p:nvSpPr>
          <p:cNvPr id="3" name="TextBox 2"/>
          <p:cNvSpPr txBox="1"/>
          <p:nvPr/>
        </p:nvSpPr>
        <p:spPr>
          <a:xfrm>
            <a:off x="381000" y="1447800"/>
            <a:ext cx="6934200" cy="1384995"/>
          </a:xfrm>
          <a:prstGeom prst="rect">
            <a:avLst/>
          </a:prstGeom>
          <a:noFill/>
        </p:spPr>
        <p:txBody>
          <a:bodyPr wrap="square" rtlCol="0">
            <a:spAutoFit/>
          </a:bodyPr>
          <a:lstStyle/>
          <a:p>
            <a:pPr algn="just"/>
            <a:r>
              <a:rPr lang="en-US" sz="2800" dirty="0" smtClean="0"/>
              <a:t>What if they roll off a box at the same initial horizontal speed, will they hit the ground at the same time?</a:t>
            </a:r>
            <a:endParaRPr lang="en-US" sz="2800" dirty="0"/>
          </a:p>
        </p:txBody>
      </p:sp>
      <p:sp>
        <p:nvSpPr>
          <p:cNvPr id="6" name="Rectangle 5"/>
          <p:cNvSpPr/>
          <p:nvPr/>
        </p:nvSpPr>
        <p:spPr>
          <a:xfrm>
            <a:off x="304800" y="5486400"/>
            <a:ext cx="8458200" cy="990600"/>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5105400" y="3200400"/>
            <a:ext cx="1447800" cy="152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p:cNvSpPr/>
          <p:nvPr/>
        </p:nvSpPr>
        <p:spPr>
          <a:xfrm>
            <a:off x="1676400" y="3581400"/>
            <a:ext cx="3048000" cy="2743200"/>
          </a:xfrm>
          <a:prstGeom prst="cube">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962400" y="2743200"/>
            <a:ext cx="1066800" cy="1066800"/>
          </a:xfrm>
          <a:prstGeom prst="ellipse">
            <a:avLst/>
          </a:prstGeom>
          <a:gradFill flip="none" rotWithShape="1">
            <a:gsLst>
              <a:gs pos="0">
                <a:srgbClr val="FFC000"/>
              </a:gs>
              <a:gs pos="100000">
                <a:schemeClr val="tx1">
                  <a:lumMod val="95000"/>
                  <a:lumOff val="5000"/>
                </a:schemeClr>
              </a:gs>
            </a:gsLst>
            <a:path path="circle">
              <a:fillToRect l="50000" t="50000" r="50000" b="50000"/>
            </a:path>
            <a:tileRect/>
          </a:gra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581400" y="3048000"/>
            <a:ext cx="1066800" cy="1066800"/>
          </a:xfrm>
          <a:prstGeom prst="ellipse">
            <a:avLst/>
          </a:prstGeom>
          <a:gradFill flip="none" rotWithShape="1">
            <a:gsLst>
              <a:gs pos="0">
                <a:schemeClr val="accent1">
                  <a:tint val="66000"/>
                  <a:satMod val="160000"/>
                </a:schemeClr>
              </a:gs>
              <a:gs pos="100000">
                <a:schemeClr val="tx1"/>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4724400" y="3505200"/>
            <a:ext cx="1447800" cy="152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4876800" y="3886200"/>
            <a:ext cx="304800" cy="152400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530" name="Object 2"/>
          <p:cNvGraphicFramePr>
            <a:graphicFrameLocks noChangeAspect="1"/>
          </p:cNvGraphicFramePr>
          <p:nvPr/>
        </p:nvGraphicFramePr>
        <p:xfrm>
          <a:off x="5257800" y="4343400"/>
          <a:ext cx="1022350" cy="990600"/>
        </p:xfrm>
        <a:graphic>
          <a:graphicData uri="http://schemas.openxmlformats.org/presentationml/2006/ole">
            <mc:AlternateContent xmlns:mc="http://schemas.openxmlformats.org/markup-compatibility/2006">
              <mc:Choice xmlns:v="urn:schemas-microsoft-com:vml" Requires="v">
                <p:oleObj spid="_x0000_s94221" name="Equation" r:id="rId4" imgW="406048" imgH="393359" progId="Equation.3">
                  <p:embed/>
                </p:oleObj>
              </mc:Choice>
              <mc:Fallback>
                <p:oleObj name="Equation" r:id="rId4" imgW="406048" imgH="393359" progId="Equation.3">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343400"/>
                        <a:ext cx="1022350"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6477000" y="3962400"/>
            <a:ext cx="2362200" cy="646331"/>
          </a:xfrm>
          <a:prstGeom prst="rect">
            <a:avLst/>
          </a:prstGeom>
          <a:noFill/>
        </p:spPr>
        <p:txBody>
          <a:bodyPr wrap="square" rtlCol="0">
            <a:spAutoFit/>
          </a:bodyPr>
          <a:lstStyle/>
          <a:p>
            <a:pPr algn="ctr"/>
            <a:r>
              <a:rPr lang="en-US" dirty="0" smtClean="0"/>
              <a:t>With different initial horizontal speeds? </a:t>
            </a:r>
            <a:endParaRPr lang="en-US" dirty="0"/>
          </a:p>
        </p:txBody>
      </p:sp>
      <p:sp>
        <p:nvSpPr>
          <p:cNvPr id="16" name="TextBox 15"/>
          <p:cNvSpPr txBox="1"/>
          <p:nvPr/>
        </p:nvSpPr>
        <p:spPr>
          <a:xfrm>
            <a:off x="6934200" y="5029200"/>
            <a:ext cx="1446230" cy="369332"/>
          </a:xfrm>
          <a:prstGeom prst="rect">
            <a:avLst/>
          </a:prstGeom>
          <a:noFill/>
        </p:spPr>
        <p:txBody>
          <a:bodyPr wrap="none" rtlCol="0">
            <a:spAutoFit/>
          </a:bodyPr>
          <a:lstStyle/>
          <a:p>
            <a:r>
              <a:rPr lang="en-US" dirty="0" smtClean="0"/>
              <a:t>Yes and Yes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0"/>
                                  </p:stCondLst>
                                  <p:childTnLst>
                                    <p:animScale>
                                      <p:cBhvr>
                                        <p:cTn id="11" dur="2000" fill="hold"/>
                                        <p:tgtEl>
                                          <p:spTgt spid="20"/>
                                        </p:tgtEl>
                                      </p:cBhvr>
                                      <p:by x="50000" y="50000"/>
                                    </p:animScale>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22530"/>
                                        </p:tgtEl>
                                        <p:attrNameLst>
                                          <p:attrName>style.visibility</p:attrName>
                                        </p:attrNameLst>
                                      </p:cBhvr>
                                      <p:to>
                                        <p:strVal val="visible"/>
                                      </p:to>
                                    </p:set>
                                    <p:animEffect transition="in" filter="fade">
                                      <p:cBhvr>
                                        <p:cTn id="19" dur="500"/>
                                        <p:tgtEl>
                                          <p:spTgt spid="225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2" grpId="0" animBg="1"/>
      <p:bldP spid="14"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sz="2400" dirty="0" smtClean="0"/>
              <a:t>Mathematical Shape – Linear on a Position vs. Time graph</a:t>
            </a:r>
          </a:p>
        </p:txBody>
      </p:sp>
      <p:grpSp>
        <p:nvGrpSpPr>
          <p:cNvPr id="2" name="Group 7"/>
          <p:cNvGrpSpPr/>
          <p:nvPr/>
        </p:nvGrpSpPr>
        <p:grpSpPr>
          <a:xfrm>
            <a:off x="1676400" y="1828800"/>
            <a:ext cx="6629400" cy="4191000"/>
            <a:chOff x="1219200" y="1600200"/>
            <a:chExt cx="6629400" cy="4191000"/>
          </a:xfrm>
        </p:grpSpPr>
        <p:cxnSp>
          <p:nvCxnSpPr>
            <p:cNvPr id="4" name="Straight Connector 3"/>
            <p:cNvCxnSpPr/>
            <p:nvPr/>
          </p:nvCxnSpPr>
          <p:spPr>
            <a:xfrm rot="5400000">
              <a:off x="-876300" y="3695700"/>
              <a:ext cx="4191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10800000">
              <a:off x="1219200" y="5791200"/>
              <a:ext cx="6629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304800" y="2057400"/>
            <a:ext cx="1143000" cy="646331"/>
          </a:xfrm>
          <a:prstGeom prst="rect">
            <a:avLst/>
          </a:prstGeom>
          <a:noFill/>
        </p:spPr>
        <p:txBody>
          <a:bodyPr wrap="square" rtlCol="0">
            <a:spAutoFit/>
          </a:bodyPr>
          <a:lstStyle/>
          <a:p>
            <a:r>
              <a:rPr lang="en-US" dirty="0" smtClean="0"/>
              <a:t>Back of the room </a:t>
            </a:r>
            <a:endParaRPr lang="en-US" dirty="0"/>
          </a:p>
        </p:txBody>
      </p:sp>
      <p:sp>
        <p:nvSpPr>
          <p:cNvPr id="10" name="TextBox 9"/>
          <p:cNvSpPr txBox="1"/>
          <p:nvPr/>
        </p:nvSpPr>
        <p:spPr>
          <a:xfrm>
            <a:off x="304800" y="5562600"/>
            <a:ext cx="1143000" cy="646331"/>
          </a:xfrm>
          <a:prstGeom prst="rect">
            <a:avLst/>
          </a:prstGeom>
          <a:noFill/>
        </p:spPr>
        <p:txBody>
          <a:bodyPr wrap="square" rtlCol="0">
            <a:spAutoFit/>
          </a:bodyPr>
          <a:lstStyle/>
          <a:p>
            <a:r>
              <a:rPr lang="en-US" dirty="0" smtClean="0"/>
              <a:t>Front of the room </a:t>
            </a:r>
            <a:endParaRPr lang="en-US" dirty="0"/>
          </a:p>
        </p:txBody>
      </p:sp>
      <p:sp>
        <p:nvSpPr>
          <p:cNvPr id="11" name="TextBox 10"/>
          <p:cNvSpPr txBox="1"/>
          <p:nvPr/>
        </p:nvSpPr>
        <p:spPr>
          <a:xfrm>
            <a:off x="1600200" y="6019800"/>
            <a:ext cx="1371600" cy="369332"/>
          </a:xfrm>
          <a:prstGeom prst="rect">
            <a:avLst/>
          </a:prstGeom>
          <a:noFill/>
        </p:spPr>
        <p:txBody>
          <a:bodyPr wrap="square" rtlCol="0">
            <a:spAutoFit/>
          </a:bodyPr>
          <a:lstStyle/>
          <a:p>
            <a:r>
              <a:rPr lang="en-US" dirty="0" smtClean="0"/>
              <a:t>4:00:00 PM</a:t>
            </a:r>
            <a:endParaRPr lang="en-US" dirty="0"/>
          </a:p>
        </p:txBody>
      </p:sp>
      <p:sp>
        <p:nvSpPr>
          <p:cNvPr id="12" name="TextBox 11"/>
          <p:cNvSpPr txBox="1"/>
          <p:nvPr/>
        </p:nvSpPr>
        <p:spPr>
          <a:xfrm>
            <a:off x="7162800" y="6096000"/>
            <a:ext cx="1371600" cy="369332"/>
          </a:xfrm>
          <a:prstGeom prst="rect">
            <a:avLst/>
          </a:prstGeom>
          <a:noFill/>
        </p:spPr>
        <p:txBody>
          <a:bodyPr wrap="square" rtlCol="0">
            <a:spAutoFit/>
          </a:bodyPr>
          <a:lstStyle/>
          <a:p>
            <a:r>
              <a:rPr lang="en-US" dirty="0" smtClean="0"/>
              <a:t>4:00:05 PM</a:t>
            </a:r>
            <a:endParaRPr lang="en-US" dirty="0"/>
          </a:p>
        </p:txBody>
      </p:sp>
      <p:cxnSp>
        <p:nvCxnSpPr>
          <p:cNvPr id="14" name="Straight Connector 13"/>
          <p:cNvCxnSpPr/>
          <p:nvPr/>
        </p:nvCxnSpPr>
        <p:spPr>
          <a:xfrm>
            <a:off x="1676400" y="3886200"/>
            <a:ext cx="64770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676400" y="1981200"/>
            <a:ext cx="6477000" cy="396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04800" y="3581400"/>
            <a:ext cx="1143000" cy="646331"/>
          </a:xfrm>
          <a:prstGeom prst="rect">
            <a:avLst/>
          </a:prstGeom>
          <a:noFill/>
        </p:spPr>
        <p:txBody>
          <a:bodyPr wrap="square" rtlCol="0">
            <a:spAutoFit/>
          </a:bodyPr>
          <a:lstStyle/>
          <a:p>
            <a:r>
              <a:rPr lang="en-US" dirty="0" smtClean="0"/>
              <a:t>Middle of the room</a:t>
            </a:r>
            <a:endParaRPr lang="en-US" dirty="0"/>
          </a:p>
        </p:txBody>
      </p:sp>
      <p:cxnSp>
        <p:nvCxnSpPr>
          <p:cNvPr id="15" name="Straight Connector 14"/>
          <p:cNvCxnSpPr/>
          <p:nvPr/>
        </p:nvCxnSpPr>
        <p:spPr>
          <a:xfrm flipV="1">
            <a:off x="1676400" y="1981200"/>
            <a:ext cx="6477000" cy="3200400"/>
          </a:xfrm>
          <a:prstGeom prst="line">
            <a:avLst/>
          </a:prstGeom>
          <a:ln w="50800">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p:txBody>
          <a:bodyPr/>
          <a:lstStyle/>
          <a:p>
            <a:pPr eaLnBrk="1" hangingPunct="1"/>
            <a:r>
              <a:rPr lang="en-US" dirty="0" smtClean="0"/>
              <a:t>Large and small numbers</a:t>
            </a:r>
          </a:p>
        </p:txBody>
      </p:sp>
      <p:sp>
        <p:nvSpPr>
          <p:cNvPr id="1029" name="Rectangle 3"/>
          <p:cNvSpPr>
            <a:spLocks noGrp="1" noChangeArrowheads="1"/>
          </p:cNvSpPr>
          <p:nvPr>
            <p:ph type="body" idx="1"/>
          </p:nvPr>
        </p:nvSpPr>
        <p:spPr/>
        <p:txBody>
          <a:bodyPr/>
          <a:lstStyle/>
          <a:p>
            <a:pPr eaLnBrk="1" hangingPunct="1"/>
            <a:r>
              <a:rPr lang="en-US" dirty="0" smtClean="0"/>
              <a:t>Large and small numbers are hard to visualize</a:t>
            </a:r>
          </a:p>
          <a:p>
            <a:pPr eaLnBrk="1" hangingPunct="1"/>
            <a:endParaRPr lang="en-US" dirty="0" smtClean="0"/>
          </a:p>
        </p:txBody>
      </p:sp>
      <p:graphicFrame>
        <p:nvGraphicFramePr>
          <p:cNvPr id="45060" name="Object 4"/>
          <p:cNvGraphicFramePr>
            <a:graphicFrameLocks noChangeAspect="1"/>
          </p:cNvGraphicFramePr>
          <p:nvPr/>
        </p:nvGraphicFramePr>
        <p:xfrm>
          <a:off x="304800" y="2590800"/>
          <a:ext cx="1371600" cy="852488"/>
        </p:xfrm>
        <a:graphic>
          <a:graphicData uri="http://schemas.openxmlformats.org/presentationml/2006/ole">
            <mc:AlternateContent xmlns:mc="http://schemas.openxmlformats.org/markup-compatibility/2006">
              <mc:Choice xmlns:v="urn:schemas-microsoft-com:vml" Requires="v">
                <p:oleObj spid="_x0000_s95256" name="PHOTO-PAINT" r:id="rId5" imgW="1676190" imgH="1041270" progId="">
                  <p:embed/>
                </p:oleObj>
              </mc:Choice>
              <mc:Fallback>
                <p:oleObj name="PHOTO-PAINT" r:id="rId5" imgW="1676190" imgH="1041270" progId="">
                  <p:embed/>
                  <p:pic>
                    <p:nvPicPr>
                      <p:cNvPr id="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590800"/>
                        <a:ext cx="1371600" cy="85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0" name="Text Box 5"/>
          <p:cNvSpPr txBox="1">
            <a:spLocks noChangeArrowheads="1"/>
          </p:cNvSpPr>
          <p:nvPr/>
        </p:nvSpPr>
        <p:spPr bwMode="auto">
          <a:xfrm>
            <a:off x="228600" y="3581400"/>
            <a:ext cx="1254125" cy="366713"/>
          </a:xfrm>
          <a:prstGeom prst="rect">
            <a:avLst/>
          </a:prstGeom>
          <a:noFill/>
          <a:ln w="9525">
            <a:noFill/>
            <a:miter lim="800000"/>
            <a:headEnd/>
            <a:tailEnd/>
          </a:ln>
        </p:spPr>
        <p:txBody>
          <a:bodyPr wrap="none">
            <a:spAutoFit/>
          </a:bodyPr>
          <a:lstStyle/>
          <a:p>
            <a:r>
              <a:rPr lang="en-US" dirty="0">
                <a:latin typeface="Comic Sans MS" pitchFamily="66" charset="0"/>
              </a:rPr>
              <a:t>3 Marbles</a:t>
            </a:r>
          </a:p>
        </p:txBody>
      </p:sp>
      <p:sp>
        <p:nvSpPr>
          <p:cNvPr id="1031" name="Text Box 6"/>
          <p:cNvSpPr txBox="1">
            <a:spLocks noChangeArrowheads="1"/>
          </p:cNvSpPr>
          <p:nvPr/>
        </p:nvSpPr>
        <p:spPr bwMode="auto">
          <a:xfrm>
            <a:off x="2209800" y="4495800"/>
            <a:ext cx="1333500" cy="366713"/>
          </a:xfrm>
          <a:prstGeom prst="rect">
            <a:avLst/>
          </a:prstGeom>
          <a:noFill/>
          <a:ln w="9525">
            <a:noFill/>
            <a:miter lim="800000"/>
            <a:headEnd/>
            <a:tailEnd/>
          </a:ln>
        </p:spPr>
        <p:txBody>
          <a:bodyPr wrap="none">
            <a:spAutoFit/>
          </a:bodyPr>
          <a:lstStyle/>
          <a:p>
            <a:r>
              <a:rPr lang="en-US" dirty="0">
                <a:latin typeface="Comic Sans MS" pitchFamily="66" charset="0"/>
              </a:rPr>
              <a:t>16 marbles</a:t>
            </a:r>
          </a:p>
        </p:txBody>
      </p:sp>
      <p:sp>
        <p:nvSpPr>
          <p:cNvPr id="1032" name="Text Box 7"/>
          <p:cNvSpPr txBox="1">
            <a:spLocks noChangeArrowheads="1"/>
          </p:cNvSpPr>
          <p:nvPr/>
        </p:nvSpPr>
        <p:spPr bwMode="auto">
          <a:xfrm>
            <a:off x="4267200" y="4038600"/>
            <a:ext cx="1676400" cy="366713"/>
          </a:xfrm>
          <a:prstGeom prst="rect">
            <a:avLst/>
          </a:prstGeom>
          <a:noFill/>
          <a:ln w="9525">
            <a:noFill/>
            <a:miter lim="800000"/>
            <a:headEnd/>
            <a:tailEnd/>
          </a:ln>
        </p:spPr>
        <p:txBody>
          <a:bodyPr wrap="none">
            <a:spAutoFit/>
          </a:bodyPr>
          <a:lstStyle/>
          <a:p>
            <a:r>
              <a:rPr lang="en-US" dirty="0" smtClean="0">
                <a:latin typeface="Comic Sans MS" pitchFamily="66" charset="0"/>
              </a:rPr>
              <a:t>1,079 </a:t>
            </a:r>
            <a:r>
              <a:rPr lang="en-US" dirty="0">
                <a:latin typeface="Comic Sans MS" pitchFamily="66" charset="0"/>
              </a:rPr>
              <a:t>marbles</a:t>
            </a:r>
          </a:p>
        </p:txBody>
      </p:sp>
      <p:graphicFrame>
        <p:nvGraphicFramePr>
          <p:cNvPr id="45064" name="Object 8"/>
          <p:cNvGraphicFramePr>
            <a:graphicFrameLocks noChangeAspect="1"/>
          </p:cNvGraphicFramePr>
          <p:nvPr/>
        </p:nvGraphicFramePr>
        <p:xfrm>
          <a:off x="1752600" y="2362200"/>
          <a:ext cx="2209800" cy="1990725"/>
        </p:xfrm>
        <a:graphic>
          <a:graphicData uri="http://schemas.openxmlformats.org/presentationml/2006/ole">
            <mc:AlternateContent xmlns:mc="http://schemas.openxmlformats.org/markup-compatibility/2006">
              <mc:Choice xmlns:v="urn:schemas-microsoft-com:vml" Requires="v">
                <p:oleObj spid="_x0000_s95257" name="PHOTO-PAINT" r:id="rId7" imgW="2933333" imgH="2641270" progId="">
                  <p:embed/>
                </p:oleObj>
              </mc:Choice>
              <mc:Fallback>
                <p:oleObj name="PHOTO-PAINT" r:id="rId7" imgW="2933333" imgH="2641270" progId="">
                  <p:embed/>
                  <p:pic>
                    <p:nvPicPr>
                      <p:cNvPr id="0"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600" y="2362200"/>
                        <a:ext cx="2209800"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5065" name="Picture 9" descr="mega001=SS=lg"/>
          <p:cNvPicPr>
            <a:picLocks noChangeAspect="1" noChangeArrowheads="1"/>
          </p:cNvPicPr>
          <p:nvPr/>
        </p:nvPicPr>
        <p:blipFill>
          <a:blip r:embed="rId9" cstate="print"/>
          <a:srcRect/>
          <a:stretch>
            <a:fillRect/>
          </a:stretch>
        </p:blipFill>
        <p:spPr bwMode="auto">
          <a:xfrm>
            <a:off x="4191000" y="2057400"/>
            <a:ext cx="1885950" cy="1885950"/>
          </a:xfrm>
          <a:prstGeom prst="rect">
            <a:avLst/>
          </a:prstGeom>
          <a:noFill/>
          <a:ln w="9525">
            <a:noFill/>
            <a:miter lim="800000"/>
            <a:headEnd/>
            <a:tailEnd/>
          </a:ln>
        </p:spPr>
      </p:pic>
      <p:sp>
        <p:nvSpPr>
          <p:cNvPr id="1034" name="Text Box 10"/>
          <p:cNvSpPr txBox="1">
            <a:spLocks noChangeArrowheads="1"/>
          </p:cNvSpPr>
          <p:nvPr/>
        </p:nvSpPr>
        <p:spPr bwMode="auto">
          <a:xfrm>
            <a:off x="609600" y="5562600"/>
            <a:ext cx="5029200" cy="366713"/>
          </a:xfrm>
          <a:prstGeom prst="rect">
            <a:avLst/>
          </a:prstGeom>
          <a:noFill/>
          <a:ln w="9525">
            <a:noFill/>
            <a:miter lim="800000"/>
            <a:headEnd/>
            <a:tailEnd/>
          </a:ln>
        </p:spPr>
        <p:txBody>
          <a:bodyPr wrap="square">
            <a:spAutoFit/>
          </a:bodyPr>
          <a:lstStyle/>
          <a:p>
            <a:r>
              <a:rPr lang="en-US" dirty="0">
                <a:latin typeface="Comic Sans MS" pitchFamily="66" charset="0"/>
              </a:rPr>
              <a:t>Small numbers: imagine fractions (pie slices).</a:t>
            </a:r>
          </a:p>
        </p:txBody>
      </p:sp>
      <p:pic>
        <p:nvPicPr>
          <p:cNvPr id="2" name="Picture 4"/>
          <p:cNvPicPr>
            <a:picLocks noChangeAspect="1" noChangeArrowheads="1"/>
          </p:cNvPicPr>
          <p:nvPr/>
        </p:nvPicPr>
        <p:blipFill>
          <a:blip r:embed="rId10" cstate="print"/>
          <a:srcRect/>
          <a:stretch>
            <a:fillRect/>
          </a:stretch>
        </p:blipFill>
        <p:spPr bwMode="auto">
          <a:xfrm>
            <a:off x="5715000" y="4724400"/>
            <a:ext cx="2705100" cy="1685925"/>
          </a:xfrm>
          <a:prstGeom prst="rect">
            <a:avLst/>
          </a:prstGeom>
          <a:noFill/>
          <a:ln w="9525">
            <a:noFill/>
            <a:miter lim="800000"/>
            <a:headEnd/>
            <a:tailEnd/>
          </a:ln>
        </p:spPr>
      </p:pic>
      <p:sp>
        <p:nvSpPr>
          <p:cNvPr id="13" name="Text Box 7"/>
          <p:cNvSpPr txBox="1">
            <a:spLocks noChangeArrowheads="1"/>
          </p:cNvSpPr>
          <p:nvPr/>
        </p:nvSpPr>
        <p:spPr bwMode="auto">
          <a:xfrm>
            <a:off x="6934200" y="4038600"/>
            <a:ext cx="1220206" cy="369332"/>
          </a:xfrm>
          <a:prstGeom prst="rect">
            <a:avLst/>
          </a:prstGeom>
          <a:noFill/>
          <a:ln w="9525">
            <a:noFill/>
            <a:miter lim="800000"/>
            <a:headEnd/>
            <a:tailEnd/>
          </a:ln>
        </p:spPr>
        <p:txBody>
          <a:bodyPr wrap="none">
            <a:spAutoFit/>
          </a:bodyPr>
          <a:lstStyle/>
          <a:p>
            <a:r>
              <a:rPr lang="en-US" dirty="0" smtClean="0">
                <a:latin typeface="Comic Sans MS" pitchFamily="66" charset="0"/>
              </a:rPr>
              <a:t>? </a:t>
            </a:r>
            <a:r>
              <a:rPr lang="en-US" dirty="0">
                <a:latin typeface="Comic Sans MS" pitchFamily="66" charset="0"/>
              </a:rPr>
              <a:t>marbles</a:t>
            </a:r>
          </a:p>
        </p:txBody>
      </p:sp>
      <p:pic>
        <p:nvPicPr>
          <p:cNvPr id="4" name="Picture 6"/>
          <p:cNvPicPr>
            <a:picLocks noChangeAspect="1" noChangeArrowheads="1"/>
          </p:cNvPicPr>
          <p:nvPr/>
        </p:nvPicPr>
        <p:blipFill>
          <a:blip r:embed="rId11" cstate="print"/>
          <a:srcRect/>
          <a:stretch>
            <a:fillRect/>
          </a:stretch>
        </p:blipFill>
        <p:spPr bwMode="auto">
          <a:xfrm>
            <a:off x="6477000" y="2133600"/>
            <a:ext cx="2286000" cy="1749778"/>
          </a:xfrm>
          <a:prstGeom prst="rect">
            <a:avLst/>
          </a:prstGeom>
          <a:noFill/>
          <a:ln w="9525">
            <a:noFill/>
            <a:miter lim="800000"/>
            <a:headEnd/>
            <a:tailEnd/>
          </a:ln>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0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0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34"/>
                                        </p:tgtEl>
                                        <p:attrNameLst>
                                          <p:attrName>style.visibility</p:attrName>
                                        </p:attrNameLst>
                                      </p:cBhvr>
                                      <p:to>
                                        <p:strVal val="visible"/>
                                      </p:to>
                                    </p:set>
                                    <p:animEffect transition="in" filter="fade">
                                      <p:cBhvr>
                                        <p:cTn id="30" dur="20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t>Large and small numbers</a:t>
            </a:r>
          </a:p>
        </p:txBody>
      </p:sp>
      <p:sp>
        <p:nvSpPr>
          <p:cNvPr id="11267" name="Rectangle 3"/>
          <p:cNvSpPr>
            <a:spLocks noGrp="1" noChangeArrowheads="1"/>
          </p:cNvSpPr>
          <p:nvPr>
            <p:ph type="body" idx="1"/>
          </p:nvPr>
        </p:nvSpPr>
        <p:spPr>
          <a:xfrm>
            <a:off x="381000" y="1371600"/>
            <a:ext cx="8382000" cy="2362200"/>
          </a:xfrm>
        </p:spPr>
        <p:txBody>
          <a:bodyPr/>
          <a:lstStyle/>
          <a:p>
            <a:pPr eaLnBrk="1" hangingPunct="1"/>
            <a:r>
              <a:rPr lang="en-US" dirty="0" smtClean="0"/>
              <a:t>Large and small numbers are hard to visualize</a:t>
            </a:r>
          </a:p>
          <a:p>
            <a:pPr eaLnBrk="1" hangingPunct="1"/>
            <a:r>
              <a:rPr lang="en-US" dirty="0" smtClean="0"/>
              <a:t>We will often need to use “scientific notation” to write large and small numbers</a:t>
            </a:r>
          </a:p>
        </p:txBody>
      </p:sp>
      <p:sp>
        <p:nvSpPr>
          <p:cNvPr id="46084" name="Text Box 4"/>
          <p:cNvSpPr txBox="1">
            <a:spLocks noChangeArrowheads="1"/>
          </p:cNvSpPr>
          <p:nvPr/>
        </p:nvSpPr>
        <p:spPr bwMode="auto">
          <a:xfrm>
            <a:off x="1066800" y="3886200"/>
            <a:ext cx="1808163" cy="366713"/>
          </a:xfrm>
          <a:prstGeom prst="rect">
            <a:avLst/>
          </a:prstGeom>
          <a:noFill/>
          <a:ln w="9525">
            <a:noFill/>
            <a:miter lim="800000"/>
            <a:headEnd/>
            <a:tailEnd/>
          </a:ln>
        </p:spPr>
        <p:txBody>
          <a:bodyPr wrap="none">
            <a:spAutoFit/>
          </a:bodyPr>
          <a:lstStyle/>
          <a:p>
            <a:r>
              <a:rPr lang="en-US" dirty="0">
                <a:latin typeface="Comic Sans MS" pitchFamily="66" charset="0"/>
              </a:rPr>
              <a:t>1x10</a:t>
            </a:r>
            <a:r>
              <a:rPr lang="en-US" baseline="30000" dirty="0">
                <a:latin typeface="Comic Sans MS" pitchFamily="66" charset="0"/>
              </a:rPr>
              <a:t>5</a:t>
            </a:r>
            <a:r>
              <a:rPr lang="en-US" dirty="0">
                <a:latin typeface="Comic Sans MS" pitchFamily="66" charset="0"/>
              </a:rPr>
              <a:t> =100,000</a:t>
            </a:r>
          </a:p>
        </p:txBody>
      </p:sp>
      <p:sp>
        <p:nvSpPr>
          <p:cNvPr id="46085" name="Text Box 5"/>
          <p:cNvSpPr txBox="1">
            <a:spLocks noChangeArrowheads="1"/>
          </p:cNvSpPr>
          <p:nvPr/>
        </p:nvSpPr>
        <p:spPr bwMode="auto">
          <a:xfrm>
            <a:off x="1066800" y="4267200"/>
            <a:ext cx="7896225" cy="366713"/>
          </a:xfrm>
          <a:prstGeom prst="rect">
            <a:avLst/>
          </a:prstGeom>
          <a:noFill/>
          <a:ln w="9525">
            <a:noFill/>
            <a:miter lim="800000"/>
            <a:headEnd/>
            <a:tailEnd/>
          </a:ln>
        </p:spPr>
        <p:txBody>
          <a:bodyPr wrap="none">
            <a:spAutoFit/>
          </a:bodyPr>
          <a:lstStyle/>
          <a:p>
            <a:r>
              <a:rPr lang="en-US">
                <a:latin typeface="Comic Sans MS" pitchFamily="66" charset="0"/>
              </a:rPr>
              <a:t>1x10</a:t>
            </a:r>
            <a:r>
              <a:rPr lang="en-US" baseline="30000">
                <a:latin typeface="Comic Sans MS" pitchFamily="66" charset="0"/>
              </a:rPr>
              <a:t>42</a:t>
            </a:r>
            <a:r>
              <a:rPr lang="en-US">
                <a:latin typeface="Comic Sans MS" pitchFamily="66" charset="0"/>
              </a:rPr>
              <a:t> =1,000,000,000,000,000,000,000,000,000,000,000,000,000,000</a:t>
            </a:r>
          </a:p>
        </p:txBody>
      </p:sp>
      <p:sp>
        <p:nvSpPr>
          <p:cNvPr id="11270" name="Text Box 6"/>
          <p:cNvSpPr txBox="1">
            <a:spLocks noChangeArrowheads="1"/>
          </p:cNvSpPr>
          <p:nvPr/>
        </p:nvSpPr>
        <p:spPr bwMode="auto">
          <a:xfrm>
            <a:off x="1143000" y="3429000"/>
            <a:ext cx="1177925" cy="366713"/>
          </a:xfrm>
          <a:prstGeom prst="rect">
            <a:avLst/>
          </a:prstGeom>
          <a:noFill/>
          <a:ln w="9525">
            <a:noFill/>
            <a:miter lim="800000"/>
            <a:headEnd/>
            <a:tailEnd/>
          </a:ln>
        </p:spPr>
        <p:txBody>
          <a:bodyPr wrap="none">
            <a:spAutoFit/>
          </a:bodyPr>
          <a:lstStyle/>
          <a:p>
            <a:r>
              <a:rPr lang="en-US">
                <a:solidFill>
                  <a:srgbClr val="FF0000"/>
                </a:solidFill>
                <a:latin typeface="Comic Sans MS" pitchFamily="66" charset="0"/>
              </a:rPr>
              <a:t>Examples</a:t>
            </a:r>
          </a:p>
        </p:txBody>
      </p:sp>
      <p:sp>
        <p:nvSpPr>
          <p:cNvPr id="46087" name="Text Box 7"/>
          <p:cNvSpPr txBox="1">
            <a:spLocks noChangeArrowheads="1"/>
          </p:cNvSpPr>
          <p:nvPr/>
        </p:nvSpPr>
        <p:spPr bwMode="auto">
          <a:xfrm>
            <a:off x="1066800" y="4662487"/>
            <a:ext cx="1865313" cy="366713"/>
          </a:xfrm>
          <a:prstGeom prst="rect">
            <a:avLst/>
          </a:prstGeom>
          <a:noFill/>
          <a:ln w="9525">
            <a:noFill/>
            <a:miter lim="800000"/>
            <a:headEnd/>
            <a:tailEnd/>
          </a:ln>
        </p:spPr>
        <p:txBody>
          <a:bodyPr wrap="none">
            <a:spAutoFit/>
          </a:bodyPr>
          <a:lstStyle/>
          <a:p>
            <a:r>
              <a:rPr lang="en-US" dirty="0">
                <a:latin typeface="Comic Sans MS" pitchFamily="66" charset="0"/>
              </a:rPr>
              <a:t>1x10</a:t>
            </a:r>
            <a:r>
              <a:rPr lang="en-US" baseline="30000" dirty="0">
                <a:latin typeface="Comic Sans MS" pitchFamily="66" charset="0"/>
              </a:rPr>
              <a:t>-5</a:t>
            </a:r>
            <a:r>
              <a:rPr lang="en-US" dirty="0">
                <a:latin typeface="Comic Sans MS" pitchFamily="66" charset="0"/>
              </a:rPr>
              <a:t> =0.00001</a:t>
            </a:r>
          </a:p>
        </p:txBody>
      </p:sp>
      <p:sp>
        <p:nvSpPr>
          <p:cNvPr id="46088" name="Text Box 8"/>
          <p:cNvSpPr txBox="1">
            <a:spLocks noChangeArrowheads="1"/>
          </p:cNvSpPr>
          <p:nvPr/>
        </p:nvSpPr>
        <p:spPr bwMode="auto">
          <a:xfrm>
            <a:off x="1066800" y="5043487"/>
            <a:ext cx="7127875" cy="366713"/>
          </a:xfrm>
          <a:prstGeom prst="rect">
            <a:avLst/>
          </a:prstGeom>
          <a:noFill/>
          <a:ln w="9525">
            <a:noFill/>
            <a:miter lim="800000"/>
            <a:headEnd/>
            <a:tailEnd/>
          </a:ln>
        </p:spPr>
        <p:txBody>
          <a:bodyPr wrap="none">
            <a:spAutoFit/>
          </a:bodyPr>
          <a:lstStyle/>
          <a:p>
            <a:r>
              <a:rPr lang="en-US" dirty="0">
                <a:latin typeface="Comic Sans MS" pitchFamily="66" charset="0"/>
              </a:rPr>
              <a:t>1x10</a:t>
            </a:r>
            <a:r>
              <a:rPr lang="en-US" baseline="30000" dirty="0">
                <a:latin typeface="Comic Sans MS" pitchFamily="66" charset="0"/>
              </a:rPr>
              <a:t>-42</a:t>
            </a:r>
            <a:r>
              <a:rPr lang="en-US" dirty="0">
                <a:latin typeface="Comic Sans MS" pitchFamily="66" charset="0"/>
              </a:rPr>
              <a:t> =0.000000000000000000000000000000000000000001</a:t>
            </a:r>
          </a:p>
        </p:txBody>
      </p:sp>
      <p:sp>
        <p:nvSpPr>
          <p:cNvPr id="9" name="TextBox 8"/>
          <p:cNvSpPr txBox="1"/>
          <p:nvPr/>
        </p:nvSpPr>
        <p:spPr>
          <a:xfrm>
            <a:off x="1295400" y="5562600"/>
            <a:ext cx="5492209" cy="369332"/>
          </a:xfrm>
          <a:prstGeom prst="rect">
            <a:avLst/>
          </a:prstGeom>
          <a:noFill/>
        </p:spPr>
        <p:txBody>
          <a:bodyPr wrap="none" rtlCol="0">
            <a:spAutoFit/>
          </a:bodyPr>
          <a:lstStyle/>
          <a:p>
            <a:r>
              <a:rPr lang="en-US" dirty="0" smtClean="0"/>
              <a:t>Number of atoms in an average human body 1x</a:t>
            </a:r>
            <a:r>
              <a:rPr lang="en-US" dirty="0" smtClean="0">
                <a:latin typeface="Comic Sans MS" pitchFamily="66" charset="0"/>
              </a:rPr>
              <a:t>10</a:t>
            </a:r>
            <a:r>
              <a:rPr lang="en-US" baseline="30000" dirty="0" smtClean="0">
                <a:latin typeface="Comic Sans MS" pitchFamily="66" charset="0"/>
              </a:rPr>
              <a:t>28</a:t>
            </a:r>
            <a:endParaRPr lang="en-US" dirty="0"/>
          </a:p>
        </p:txBody>
      </p:sp>
      <p:sp>
        <p:nvSpPr>
          <p:cNvPr id="10" name="TextBox 9"/>
          <p:cNvSpPr txBox="1"/>
          <p:nvPr/>
        </p:nvSpPr>
        <p:spPr>
          <a:xfrm>
            <a:off x="1447800" y="6096000"/>
            <a:ext cx="4992072" cy="369332"/>
          </a:xfrm>
          <a:prstGeom prst="rect">
            <a:avLst/>
          </a:prstGeom>
          <a:noFill/>
        </p:spPr>
        <p:txBody>
          <a:bodyPr wrap="none" rtlCol="0">
            <a:spAutoFit/>
          </a:bodyPr>
          <a:lstStyle/>
          <a:p>
            <a:r>
              <a:rPr lang="en-US" dirty="0" smtClean="0"/>
              <a:t>Number of atoms in the known universe 1x</a:t>
            </a:r>
            <a:r>
              <a:rPr lang="en-US" dirty="0" smtClean="0">
                <a:latin typeface="Comic Sans MS" pitchFamily="66" charset="0"/>
              </a:rPr>
              <a:t>10</a:t>
            </a:r>
            <a:r>
              <a:rPr lang="en-US" baseline="30000" dirty="0" smtClean="0">
                <a:latin typeface="Comic Sans MS" pitchFamily="66" charset="0"/>
              </a:rPr>
              <a:t>80</a:t>
            </a:r>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0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0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0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0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2000"/>
                                        <p:tgtEl>
                                          <p:spTgt spid="9">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fade">
                                      <p:cBhvr>
                                        <p:cTn id="28"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p:bldP spid="46085" grpId="0"/>
      <p:bldP spid="46087" grpId="0"/>
      <p:bldP spid="46088" grpId="0"/>
      <p:bldP spid="9" grpId="0" build="allAtOnce"/>
      <p:bldP spid="10"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z="2600" smtClean="0"/>
              <a:t>As scientists, we are very interested in changes in motion. This is the essential element of all change that we observe.</a:t>
            </a:r>
          </a:p>
        </p:txBody>
      </p:sp>
      <p:sp>
        <p:nvSpPr>
          <p:cNvPr id="23555" name="Rectangle 3"/>
          <p:cNvSpPr>
            <a:spLocks noGrp="1" noChangeArrowheads="1"/>
          </p:cNvSpPr>
          <p:nvPr>
            <p:ph type="body" idx="1"/>
          </p:nvPr>
        </p:nvSpPr>
        <p:spPr>
          <a:xfrm>
            <a:off x="381000" y="1371600"/>
            <a:ext cx="8534400" cy="3200400"/>
          </a:xfrm>
        </p:spPr>
        <p:txBody>
          <a:bodyPr>
            <a:normAutofit lnSpcReduction="10000"/>
          </a:bodyPr>
          <a:lstStyle/>
          <a:p>
            <a:pPr marL="571500" indent="-571500" eaLnBrk="1" hangingPunct="1">
              <a:lnSpc>
                <a:spcPct val="80000"/>
              </a:lnSpc>
              <a:defRPr/>
            </a:pPr>
            <a:r>
              <a:rPr lang="en-US" sz="2000" dirty="0" smtClean="0"/>
              <a:t>Changes in an object’s motion arise only through interactions between pairs of objects. </a:t>
            </a:r>
          </a:p>
          <a:p>
            <a:pPr marL="571500" indent="-571500" eaLnBrk="1" hangingPunct="1">
              <a:lnSpc>
                <a:spcPct val="80000"/>
              </a:lnSpc>
              <a:defRPr/>
            </a:pPr>
            <a:r>
              <a:rPr lang="en-US" sz="2000" dirty="0" smtClean="0"/>
              <a:t>We have only been able to identify four ways that objects can interact: Relative Strengths</a:t>
            </a:r>
            <a:br>
              <a:rPr lang="en-US" sz="2000" dirty="0" smtClean="0"/>
            </a:br>
            <a:endParaRPr lang="en-US" sz="2000" dirty="0" smtClean="0"/>
          </a:p>
          <a:p>
            <a:pPr marL="1192213" lvl="2" indent="-495300" eaLnBrk="1" hangingPunct="1">
              <a:lnSpc>
                <a:spcPct val="80000"/>
              </a:lnSpc>
              <a:buFontTx/>
              <a:buAutoNum type="arabicPeriod"/>
              <a:defRPr/>
            </a:pPr>
            <a:r>
              <a:rPr lang="en-US" sz="2000" dirty="0" smtClean="0"/>
              <a:t>Nuclear Strong		</a:t>
            </a:r>
            <a:r>
              <a:rPr lang="en-US" sz="2000" dirty="0" smtClean="0">
                <a:latin typeface="Comic Sans MS" pitchFamily="66" charset="0"/>
              </a:rPr>
              <a:t>10</a:t>
            </a:r>
            <a:r>
              <a:rPr lang="en-US" sz="2000" baseline="30000" dirty="0" smtClean="0">
                <a:latin typeface="Comic Sans MS" pitchFamily="66" charset="0"/>
              </a:rPr>
              <a:t>38</a:t>
            </a:r>
            <a:r>
              <a:rPr lang="en-US" sz="2000" dirty="0" smtClean="0">
                <a:latin typeface="Comic Sans MS" pitchFamily="66" charset="0"/>
              </a:rPr>
              <a:t> </a:t>
            </a:r>
            <a:endParaRPr lang="en-US" sz="2000" dirty="0" smtClean="0"/>
          </a:p>
          <a:p>
            <a:pPr marL="1192213" lvl="2" indent="-495300" eaLnBrk="1" hangingPunct="1">
              <a:lnSpc>
                <a:spcPct val="80000"/>
              </a:lnSpc>
              <a:buFontTx/>
              <a:buAutoNum type="arabicPeriod"/>
              <a:defRPr/>
            </a:pPr>
            <a:r>
              <a:rPr lang="en-US" sz="2000" dirty="0" smtClean="0"/>
              <a:t>Nuclear Weak		</a:t>
            </a:r>
            <a:r>
              <a:rPr lang="en-US" sz="2000" dirty="0" smtClean="0">
                <a:latin typeface="Comic Sans MS" pitchFamily="66" charset="0"/>
              </a:rPr>
              <a:t>10</a:t>
            </a:r>
            <a:r>
              <a:rPr lang="en-US" sz="2000" baseline="30000" dirty="0" smtClean="0">
                <a:latin typeface="Comic Sans MS" pitchFamily="66" charset="0"/>
              </a:rPr>
              <a:t>36</a:t>
            </a:r>
            <a:r>
              <a:rPr lang="en-US" sz="2000" dirty="0" smtClean="0">
                <a:latin typeface="Comic Sans MS" pitchFamily="66" charset="0"/>
              </a:rPr>
              <a:t> </a:t>
            </a:r>
            <a:endParaRPr lang="en-US" sz="2000" dirty="0" smtClean="0"/>
          </a:p>
          <a:p>
            <a:pPr marL="1192213" lvl="2" indent="-495300" eaLnBrk="1" hangingPunct="1">
              <a:lnSpc>
                <a:spcPct val="80000"/>
              </a:lnSpc>
              <a:buFontTx/>
              <a:buAutoNum type="arabicPeriod"/>
              <a:defRPr/>
            </a:pPr>
            <a:r>
              <a:rPr lang="en-US" sz="2000" dirty="0" smtClean="0"/>
              <a:t>Electromagnetic		</a:t>
            </a:r>
            <a:r>
              <a:rPr lang="en-US" sz="2000" dirty="0" smtClean="0">
                <a:latin typeface="Comic Sans MS" pitchFamily="66" charset="0"/>
              </a:rPr>
              <a:t>10</a:t>
            </a:r>
            <a:r>
              <a:rPr lang="en-US" sz="2000" baseline="30000" dirty="0" smtClean="0">
                <a:latin typeface="Comic Sans MS" pitchFamily="66" charset="0"/>
              </a:rPr>
              <a:t>25</a:t>
            </a:r>
            <a:r>
              <a:rPr lang="en-US" sz="2000" dirty="0" smtClean="0">
                <a:latin typeface="Comic Sans MS" pitchFamily="66" charset="0"/>
              </a:rPr>
              <a:t> </a:t>
            </a:r>
            <a:endParaRPr lang="en-US" sz="2000" dirty="0" smtClean="0"/>
          </a:p>
          <a:p>
            <a:pPr marL="1192213" lvl="2" indent="-495300" eaLnBrk="1" hangingPunct="1">
              <a:lnSpc>
                <a:spcPct val="80000"/>
              </a:lnSpc>
              <a:buFontTx/>
              <a:buAutoNum type="arabicPeriod"/>
              <a:defRPr/>
            </a:pPr>
            <a:r>
              <a:rPr lang="en-US" sz="2000" dirty="0" smtClean="0"/>
              <a:t>Gravity			</a:t>
            </a:r>
            <a:r>
              <a:rPr lang="en-US" sz="2000" dirty="0" smtClean="0">
                <a:latin typeface="Comic Sans MS" pitchFamily="66" charset="0"/>
              </a:rPr>
              <a:t>1 </a:t>
            </a:r>
            <a:r>
              <a:rPr lang="en-US" sz="2000" dirty="0" smtClean="0"/>
              <a:t/>
            </a:r>
            <a:br>
              <a:rPr lang="en-US" sz="2000" dirty="0" smtClean="0"/>
            </a:br>
            <a:endParaRPr lang="en-US" sz="2000" dirty="0" smtClean="0"/>
          </a:p>
          <a:p>
            <a:pPr marL="512763" indent="-495300" eaLnBrk="1" hangingPunct="1">
              <a:lnSpc>
                <a:spcPct val="80000"/>
              </a:lnSpc>
              <a:defRPr/>
            </a:pPr>
            <a:r>
              <a:rPr lang="en-US" sz="2000" dirty="0" smtClean="0"/>
              <a:t>Not all objects interact through all four methods.  The properties of an object determine which interactions can occur.</a:t>
            </a:r>
          </a:p>
        </p:txBody>
      </p:sp>
      <p:pic>
        <p:nvPicPr>
          <p:cNvPr id="12292" name="Picture 8" descr="http://www.rit.edu/~andpph/photofile-b/strobe-bouncingball-3620-1.jpg"/>
          <p:cNvPicPr>
            <a:picLocks noChangeAspect="1" noChangeArrowheads="1"/>
          </p:cNvPicPr>
          <p:nvPr/>
        </p:nvPicPr>
        <p:blipFill>
          <a:blip r:embed="rId4" cstate="print"/>
          <a:srcRect/>
          <a:stretch>
            <a:fillRect/>
          </a:stretch>
        </p:blipFill>
        <p:spPr bwMode="auto">
          <a:xfrm>
            <a:off x="5105400" y="4495800"/>
            <a:ext cx="3819525" cy="2111375"/>
          </a:xfrm>
          <a:prstGeom prst="rect">
            <a:avLst/>
          </a:prstGeom>
          <a:noFill/>
          <a:ln w="9525">
            <a:noFill/>
            <a:miter lim="800000"/>
            <a:headEnd/>
            <a:tailEnd/>
          </a:ln>
        </p:spPr>
      </p:pic>
      <p:pic>
        <p:nvPicPr>
          <p:cNvPr id="17409" name="Picture 1"/>
          <p:cNvPicPr>
            <a:picLocks noChangeAspect="1" noChangeArrowheads="1"/>
          </p:cNvPicPr>
          <p:nvPr/>
        </p:nvPicPr>
        <p:blipFill>
          <a:blip r:embed="rId5" cstate="print"/>
          <a:srcRect/>
          <a:stretch>
            <a:fillRect/>
          </a:stretch>
        </p:blipFill>
        <p:spPr bwMode="auto">
          <a:xfrm>
            <a:off x="304800" y="4724400"/>
            <a:ext cx="2828925" cy="1609725"/>
          </a:xfrm>
          <a:prstGeom prst="rect">
            <a:avLst/>
          </a:prstGeom>
          <a:noFill/>
          <a:ln w="9525">
            <a:noFill/>
            <a:miter lim="800000"/>
            <a:headEnd/>
            <a:tailEnd/>
          </a:ln>
        </p:spPr>
      </p:pic>
      <p:pic>
        <p:nvPicPr>
          <p:cNvPr id="17411" name="Picture 3"/>
          <p:cNvPicPr>
            <a:picLocks noChangeAspect="1" noChangeArrowheads="1"/>
          </p:cNvPicPr>
          <p:nvPr/>
        </p:nvPicPr>
        <p:blipFill>
          <a:blip r:embed="rId6" cstate="print"/>
          <a:srcRect/>
          <a:stretch>
            <a:fillRect/>
          </a:stretch>
        </p:blipFill>
        <p:spPr bwMode="auto">
          <a:xfrm>
            <a:off x="2971800" y="4495800"/>
            <a:ext cx="2133600" cy="21431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3555">
                                            <p:txEl>
                                              <p:pRg st="2" end="2"/>
                                            </p:txEl>
                                          </p:spTgt>
                                        </p:tgtEl>
                                        <p:attrNameLst>
                                          <p:attrName>style.visibility</p:attrName>
                                        </p:attrNameLst>
                                      </p:cBhvr>
                                      <p:to>
                                        <p:strVal val="visible"/>
                                      </p:to>
                                    </p:set>
                                    <p:anim calcmode="lin" valueType="num">
                                      <p:cBhvr>
                                        <p:cTn id="7" dur="500" fill="hold"/>
                                        <p:tgtEl>
                                          <p:spTgt spid="23555">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3555">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23555">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23555">
                                            <p:txEl>
                                              <p:pRg st="3" end="3"/>
                                            </p:txEl>
                                          </p:spTgt>
                                        </p:tgtEl>
                                        <p:attrNameLst>
                                          <p:attrName>style.visibility</p:attrName>
                                        </p:attrNameLst>
                                      </p:cBhvr>
                                      <p:to>
                                        <p:strVal val="visible"/>
                                      </p:to>
                                    </p:set>
                                    <p:anim calcmode="lin" valueType="num">
                                      <p:cBhvr>
                                        <p:cTn id="14" dur="500" fill="hold"/>
                                        <p:tgtEl>
                                          <p:spTgt spid="23555">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23555">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2355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23555">
                                            <p:txEl>
                                              <p:pRg st="4" end="4"/>
                                            </p:txEl>
                                          </p:spTgt>
                                        </p:tgtEl>
                                        <p:attrNameLst>
                                          <p:attrName>style.visibility</p:attrName>
                                        </p:attrNameLst>
                                      </p:cBhvr>
                                      <p:to>
                                        <p:strVal val="visible"/>
                                      </p:to>
                                    </p:set>
                                    <p:anim calcmode="lin" valueType="num">
                                      <p:cBhvr>
                                        <p:cTn id="21" dur="500" fill="hold"/>
                                        <p:tgtEl>
                                          <p:spTgt spid="23555">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23555">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2355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23555">
                                            <p:txEl>
                                              <p:pRg st="5" end="5"/>
                                            </p:txEl>
                                          </p:spTgt>
                                        </p:tgtEl>
                                        <p:attrNameLst>
                                          <p:attrName>style.visibility</p:attrName>
                                        </p:attrNameLst>
                                      </p:cBhvr>
                                      <p:to>
                                        <p:strVal val="visible"/>
                                      </p:to>
                                    </p:set>
                                    <p:anim calcmode="lin" valueType="num">
                                      <p:cBhvr>
                                        <p:cTn id="28" dur="500" fill="hold"/>
                                        <p:tgtEl>
                                          <p:spTgt spid="23555">
                                            <p:txEl>
                                              <p:pRg st="5" end="5"/>
                                            </p:txEl>
                                          </p:spTgt>
                                        </p:tgtEl>
                                        <p:attrNameLst>
                                          <p:attrName>ppt_w</p:attrName>
                                        </p:attrNameLst>
                                      </p:cBhvr>
                                      <p:tavLst>
                                        <p:tav tm="0">
                                          <p:val>
                                            <p:fltVal val="0"/>
                                          </p:val>
                                        </p:tav>
                                        <p:tav tm="100000">
                                          <p:val>
                                            <p:strVal val="#ppt_w"/>
                                          </p:val>
                                        </p:tav>
                                      </p:tavLst>
                                    </p:anim>
                                    <p:anim calcmode="lin" valueType="num">
                                      <p:cBhvr>
                                        <p:cTn id="29" dur="500" fill="hold"/>
                                        <p:tgtEl>
                                          <p:spTgt spid="23555">
                                            <p:txEl>
                                              <p:pRg st="5" end="5"/>
                                            </p:txEl>
                                          </p:spTgt>
                                        </p:tgtEl>
                                        <p:attrNameLst>
                                          <p:attrName>ppt_h</p:attrName>
                                        </p:attrNameLst>
                                      </p:cBhvr>
                                      <p:tavLst>
                                        <p:tav tm="0">
                                          <p:val>
                                            <p:fltVal val="0"/>
                                          </p:val>
                                        </p:tav>
                                        <p:tav tm="100000">
                                          <p:val>
                                            <p:strVal val="#ppt_h"/>
                                          </p:val>
                                        </p:tav>
                                      </p:tavLst>
                                    </p:anim>
                                    <p:animEffect transition="in" filter="fade">
                                      <p:cBhvr>
                                        <p:cTn id="30" dur="500"/>
                                        <p:tgtEl>
                                          <p:spTgt spid="2355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23555">
                                            <p:txEl>
                                              <p:pRg st="6" end="6"/>
                                            </p:txEl>
                                          </p:spTgt>
                                        </p:tgtEl>
                                        <p:attrNameLst>
                                          <p:attrName>style.visibility</p:attrName>
                                        </p:attrNameLst>
                                      </p:cBhvr>
                                      <p:to>
                                        <p:strVal val="visible"/>
                                      </p:to>
                                    </p:set>
                                    <p:anim calcmode="lin" valueType="num">
                                      <p:cBhvr>
                                        <p:cTn id="35" dur="500" fill="hold"/>
                                        <p:tgtEl>
                                          <p:spTgt spid="23555">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23555">
                                            <p:txEl>
                                              <p:pRg st="6" end="6"/>
                                            </p:txEl>
                                          </p:spTgt>
                                        </p:tgtEl>
                                        <p:attrNameLst>
                                          <p:attrName>ppt_h</p:attrName>
                                        </p:attrNameLst>
                                      </p:cBhvr>
                                      <p:tavLst>
                                        <p:tav tm="0">
                                          <p:val>
                                            <p:fltVal val="0"/>
                                          </p:val>
                                        </p:tav>
                                        <p:tav tm="100000">
                                          <p:val>
                                            <p:strVal val="#ppt_h"/>
                                          </p:val>
                                        </p:tav>
                                      </p:tavLst>
                                    </p:anim>
                                    <p:animEffect transition="in" filter="fade">
                                      <p:cBhvr>
                                        <p:cTn id="37" dur="500"/>
                                        <p:tgtEl>
                                          <p:spTgt spid="235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pPr eaLnBrk="1" hangingPunct="1"/>
            <a:r>
              <a:rPr lang="en-US" dirty="0" smtClean="0"/>
              <a:t>Newton described motion in terms of a few basic laws -  The first law</a:t>
            </a:r>
          </a:p>
        </p:txBody>
      </p:sp>
      <p:sp>
        <p:nvSpPr>
          <p:cNvPr id="2052" name="Rectangle 3"/>
          <p:cNvSpPr>
            <a:spLocks noGrp="1" noChangeArrowheads="1"/>
          </p:cNvSpPr>
          <p:nvPr>
            <p:ph type="body" idx="1"/>
          </p:nvPr>
        </p:nvSpPr>
        <p:spPr>
          <a:xfrm>
            <a:off x="457200" y="1600200"/>
            <a:ext cx="4953000" cy="3733800"/>
          </a:xfrm>
        </p:spPr>
        <p:txBody>
          <a:bodyPr/>
          <a:lstStyle/>
          <a:p>
            <a:pPr marL="571500" indent="-571500" eaLnBrk="1" hangingPunct="1">
              <a:buFont typeface="Wingdings" pitchFamily="2" charset="2"/>
              <a:buAutoNum type="arabicPeriod"/>
            </a:pPr>
            <a:r>
              <a:rPr lang="en-US" sz="2600" dirty="0" smtClean="0"/>
              <a:t>Inertia</a:t>
            </a:r>
          </a:p>
          <a:p>
            <a:pPr marL="839788" lvl="1" indent="-495300" eaLnBrk="1" hangingPunct="1">
              <a:buFont typeface="Wingdings" pitchFamily="2" charset="2"/>
              <a:buChar char="§"/>
            </a:pPr>
            <a:r>
              <a:rPr lang="en-US" sz="2200" dirty="0" smtClean="0"/>
              <a:t>Every object in a state of rest, or in a state of uniform motion in a straight line with unchanging speed, will stay in that state of rest or of uniform motion, until compelled to do otherwise by forces acting upon it.</a:t>
            </a:r>
          </a:p>
        </p:txBody>
      </p:sp>
      <p:graphicFrame>
        <p:nvGraphicFramePr>
          <p:cNvPr id="2050" name="Object 4"/>
          <p:cNvGraphicFramePr>
            <a:graphicFrameLocks noChangeAspect="1"/>
          </p:cNvGraphicFramePr>
          <p:nvPr/>
        </p:nvGraphicFramePr>
        <p:xfrm>
          <a:off x="5638800" y="1905000"/>
          <a:ext cx="2820988" cy="3375025"/>
        </p:xfrm>
        <a:graphic>
          <a:graphicData uri="http://schemas.openxmlformats.org/presentationml/2006/ole">
            <mc:AlternateContent xmlns:mc="http://schemas.openxmlformats.org/markup-compatibility/2006">
              <mc:Choice xmlns:v="urn:schemas-microsoft-com:vml" Requires="v">
                <p:oleObj spid="_x0000_s96269" name="PHOTO-PAINT" r:id="rId5" imgW="2653968" imgH="3174603" progId="">
                  <p:embed/>
                </p:oleObj>
              </mc:Choice>
              <mc:Fallback>
                <p:oleObj name="PHOTO-PAINT" r:id="rId5" imgW="2653968" imgH="3174603" progId="">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1905000"/>
                        <a:ext cx="2820988" cy="337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dirty="0" smtClean="0"/>
              <a:t>Some examples of the first law</a:t>
            </a:r>
          </a:p>
        </p:txBody>
      </p:sp>
      <p:sp>
        <p:nvSpPr>
          <p:cNvPr id="26627" name="Rectangle 3"/>
          <p:cNvSpPr>
            <a:spLocks noGrp="1" noChangeArrowheads="1"/>
          </p:cNvSpPr>
          <p:nvPr>
            <p:ph type="body" idx="1"/>
          </p:nvPr>
        </p:nvSpPr>
        <p:spPr/>
        <p:txBody>
          <a:bodyPr/>
          <a:lstStyle/>
          <a:p>
            <a:pPr eaLnBrk="1" hangingPunct="1"/>
            <a:r>
              <a:rPr lang="en-US" dirty="0" smtClean="0"/>
              <a:t>The “dinner table” magic trick</a:t>
            </a:r>
          </a:p>
          <a:p>
            <a:pPr eaLnBrk="1" hangingPunct="1"/>
            <a:r>
              <a:rPr lang="en-US" dirty="0" smtClean="0"/>
              <a:t>Car seats and safety belts</a:t>
            </a:r>
          </a:p>
        </p:txBody>
      </p:sp>
      <p:pic>
        <p:nvPicPr>
          <p:cNvPr id="26628" name="Picture 4" descr="Table_Setting_Als_Party"/>
          <p:cNvPicPr>
            <a:picLocks noChangeAspect="1" noChangeArrowheads="1"/>
          </p:cNvPicPr>
          <p:nvPr/>
        </p:nvPicPr>
        <p:blipFill>
          <a:blip r:embed="rId4" cstate="print"/>
          <a:srcRect/>
          <a:stretch>
            <a:fillRect/>
          </a:stretch>
        </p:blipFill>
        <p:spPr bwMode="auto">
          <a:xfrm>
            <a:off x="762000" y="3352800"/>
            <a:ext cx="3200400" cy="2400300"/>
          </a:xfrm>
          <a:prstGeom prst="rect">
            <a:avLst/>
          </a:prstGeom>
          <a:ln>
            <a:noFill/>
          </a:ln>
          <a:effectLst>
            <a:outerShdw blurRad="292100" dist="139700" dir="2700000" algn="tl" rotWithShape="0">
              <a:srgbClr val="333333">
                <a:alpha val="65000"/>
              </a:srgbClr>
            </a:outerShdw>
          </a:effectLst>
        </p:spPr>
      </p:pic>
      <p:pic>
        <p:nvPicPr>
          <p:cNvPr id="26632" name="Picture 8" descr="xsci_brownblue_x"/>
          <p:cNvPicPr>
            <a:picLocks noChangeAspect="1" noChangeArrowheads="1"/>
          </p:cNvPicPr>
          <p:nvPr/>
        </p:nvPicPr>
        <p:blipFill>
          <a:blip r:embed="rId5" cstate="print"/>
          <a:srcRect/>
          <a:stretch>
            <a:fillRect/>
          </a:stretch>
        </p:blipFill>
        <p:spPr bwMode="auto">
          <a:xfrm>
            <a:off x="5105400" y="3733800"/>
            <a:ext cx="1990725" cy="19907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smtClean="0"/>
              <a:t>Definitions</a:t>
            </a:r>
          </a:p>
        </p:txBody>
      </p:sp>
      <p:sp>
        <p:nvSpPr>
          <p:cNvPr id="14339" name="Rectangle 3"/>
          <p:cNvSpPr>
            <a:spLocks noGrp="1" noChangeArrowheads="1"/>
          </p:cNvSpPr>
          <p:nvPr>
            <p:ph type="body" idx="1"/>
          </p:nvPr>
        </p:nvSpPr>
        <p:spPr>
          <a:xfrm>
            <a:off x="381000" y="1371600"/>
            <a:ext cx="8382000" cy="2667000"/>
          </a:xfrm>
        </p:spPr>
        <p:txBody>
          <a:bodyPr/>
          <a:lstStyle/>
          <a:p>
            <a:pPr eaLnBrk="1" hangingPunct="1"/>
            <a:r>
              <a:rPr lang="en-US" dirty="0" smtClean="0"/>
              <a:t>Objects interact to create a “push” or “pull.” This push or pull is called a force.</a:t>
            </a:r>
          </a:p>
          <a:p>
            <a:pPr eaLnBrk="1" hangingPunct="1"/>
            <a:r>
              <a:rPr lang="en-US" dirty="0" smtClean="0"/>
              <a:t>Uniform motion is motion at a constant speed in a </a:t>
            </a:r>
            <a:r>
              <a:rPr lang="en-US" dirty="0" smtClean="0">
                <a:solidFill>
                  <a:srgbClr val="FF0000"/>
                </a:solidFill>
              </a:rPr>
              <a:t>straight line</a:t>
            </a:r>
            <a:r>
              <a:rPr lang="en-US" dirty="0" smtClean="0"/>
              <a:t>.</a:t>
            </a:r>
          </a:p>
          <a:p>
            <a:pPr eaLnBrk="1" hangingPunct="1"/>
            <a:endParaRPr lang="en-US" dirty="0" smtClean="0"/>
          </a:p>
        </p:txBody>
      </p:sp>
      <p:pic>
        <p:nvPicPr>
          <p:cNvPr id="14340" name="Picture 7"/>
          <p:cNvPicPr>
            <a:picLocks noChangeAspect="1" noChangeArrowheads="1"/>
          </p:cNvPicPr>
          <p:nvPr/>
        </p:nvPicPr>
        <p:blipFill>
          <a:blip r:embed="rId4" cstate="print"/>
          <a:srcRect/>
          <a:stretch>
            <a:fillRect/>
          </a:stretch>
        </p:blipFill>
        <p:spPr bwMode="auto">
          <a:xfrm>
            <a:off x="685800" y="3810000"/>
            <a:ext cx="3962400" cy="2324100"/>
          </a:xfrm>
          <a:prstGeom prst="rect">
            <a:avLst/>
          </a:prstGeom>
          <a:ln>
            <a:noFill/>
          </a:ln>
          <a:effectLst>
            <a:outerShdw blurRad="292100" dist="139700" dir="2700000" algn="tl" rotWithShape="0">
              <a:srgbClr val="333333">
                <a:alpha val="65000"/>
              </a:srgbClr>
            </a:outerShdw>
          </a:effectLst>
        </p:spPr>
      </p:pic>
      <p:sp>
        <p:nvSpPr>
          <p:cNvPr id="6" name="Oval 5"/>
          <p:cNvSpPr/>
          <p:nvPr/>
        </p:nvSpPr>
        <p:spPr>
          <a:xfrm>
            <a:off x="5410200" y="3581400"/>
            <a:ext cx="2743200" cy="2743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6781800" y="3505200"/>
            <a:ext cx="609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8077200" y="4876800"/>
            <a:ext cx="1524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flipH="1">
            <a:off x="6172200" y="6248400"/>
            <a:ext cx="609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flipV="1">
            <a:off x="5334000" y="4343400"/>
            <a:ext cx="152400" cy="609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20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dirty="0" smtClean="0"/>
              <a:t>Logistics</a:t>
            </a:r>
          </a:p>
        </p:txBody>
      </p:sp>
      <p:sp>
        <p:nvSpPr>
          <p:cNvPr id="21507" name="Rectangle 3"/>
          <p:cNvSpPr>
            <a:spLocks noGrp="1" noChangeArrowheads="1"/>
          </p:cNvSpPr>
          <p:nvPr>
            <p:ph type="body" idx="1"/>
          </p:nvPr>
        </p:nvSpPr>
        <p:spPr>
          <a:xfrm>
            <a:off x="381000" y="1371600"/>
            <a:ext cx="8382000" cy="3276600"/>
          </a:xfrm>
        </p:spPr>
        <p:txBody>
          <a:bodyPr/>
          <a:lstStyle/>
          <a:p>
            <a:r>
              <a:rPr lang="en-US" dirty="0" smtClean="0"/>
              <a:t>Each Saturday we..</a:t>
            </a:r>
          </a:p>
          <a:p>
            <a:pPr lvl="1"/>
            <a:r>
              <a:rPr lang="en-US" dirty="0" smtClean="0"/>
              <a:t>Cover 2 or 3 chapters</a:t>
            </a:r>
          </a:p>
          <a:p>
            <a:pPr lvl="1"/>
            <a:r>
              <a:rPr lang="en-US" dirty="0" smtClean="0"/>
              <a:t>Then take a quiz -  you can use your notes</a:t>
            </a:r>
          </a:p>
          <a:p>
            <a:r>
              <a:rPr lang="en-US" dirty="0" smtClean="0"/>
              <a:t>Homework</a:t>
            </a:r>
          </a:p>
          <a:p>
            <a:pPr lvl="1"/>
            <a:r>
              <a:rPr lang="en-US" dirty="0" smtClean="0"/>
              <a:t>Due every Saturday before class</a:t>
            </a:r>
          </a:p>
          <a:p>
            <a:pPr lvl="1"/>
            <a:r>
              <a:rPr lang="en-US" dirty="0" smtClean="0"/>
              <a:t>None assigned yet!</a:t>
            </a:r>
          </a:p>
          <a:p>
            <a:endParaRPr lang="en-US" dirty="0" smtClean="0"/>
          </a:p>
        </p:txBody>
      </p:sp>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mtClean="0"/>
              <a:t>Concepts for Newton’s second law</a:t>
            </a:r>
          </a:p>
        </p:txBody>
      </p:sp>
      <p:sp>
        <p:nvSpPr>
          <p:cNvPr id="15363" name="Rectangle 3"/>
          <p:cNvSpPr>
            <a:spLocks noGrp="1" noChangeArrowheads="1"/>
          </p:cNvSpPr>
          <p:nvPr>
            <p:ph type="body" idx="1"/>
          </p:nvPr>
        </p:nvSpPr>
        <p:spPr>
          <a:xfrm>
            <a:off x="381000" y="1371600"/>
            <a:ext cx="8382000" cy="4572000"/>
          </a:xfrm>
        </p:spPr>
        <p:txBody>
          <a:bodyPr>
            <a:normAutofit/>
          </a:bodyPr>
          <a:lstStyle/>
          <a:p>
            <a:pPr eaLnBrk="1" hangingPunct="1">
              <a:buNone/>
            </a:pPr>
            <a:r>
              <a:rPr lang="en-US" sz="2600" dirty="0" smtClean="0"/>
              <a:t>		</a:t>
            </a:r>
            <a:r>
              <a:rPr lang="en-US" sz="3400" dirty="0" smtClean="0"/>
              <a:t>A body of mass </a:t>
            </a:r>
            <a:r>
              <a:rPr lang="en-US" sz="3400" i="1" dirty="0" smtClean="0">
                <a:latin typeface="Times New Roman" pitchFamily="18" charset="0"/>
                <a:cs typeface="Times New Roman" pitchFamily="18" charset="0"/>
              </a:rPr>
              <a:t>m</a:t>
            </a:r>
            <a:r>
              <a:rPr lang="en-US" sz="3400" dirty="0" smtClean="0"/>
              <a:t> subject to a force </a:t>
            </a:r>
            <a:r>
              <a:rPr lang="en-US" sz="3400" i="1" dirty="0" smtClean="0">
                <a:latin typeface="Times New Roman" pitchFamily="18" charset="0"/>
                <a:cs typeface="Times New Roman" pitchFamily="18" charset="0"/>
              </a:rPr>
              <a:t>F</a:t>
            </a:r>
            <a:r>
              <a:rPr lang="en-US" sz="3400" dirty="0" smtClean="0"/>
              <a:t> undergoes an acceleration </a:t>
            </a:r>
            <a:r>
              <a:rPr lang="en-US" sz="3400" i="1" dirty="0" smtClean="0">
                <a:latin typeface="Times New Roman" pitchFamily="18" charset="0"/>
                <a:cs typeface="Times New Roman" pitchFamily="18" charset="0"/>
              </a:rPr>
              <a:t>a</a:t>
            </a:r>
            <a:r>
              <a:rPr lang="en-US" sz="3400" b="1" dirty="0" smtClean="0"/>
              <a:t>.</a:t>
            </a:r>
            <a:r>
              <a:rPr lang="en-US" sz="3400" dirty="0" smtClean="0"/>
              <a:t> </a:t>
            </a:r>
          </a:p>
          <a:p>
            <a:pPr eaLnBrk="1" hangingPunct="1">
              <a:buNone/>
            </a:pPr>
            <a:r>
              <a:rPr lang="en-US" sz="5800" i="1" dirty="0" smtClean="0">
                <a:latin typeface="Times New Roman" pitchFamily="18" charset="0"/>
                <a:cs typeface="Times New Roman" pitchFamily="18" charset="0"/>
              </a:rPr>
              <a:t>F = ma</a:t>
            </a:r>
            <a:r>
              <a:rPr lang="en-US" sz="5800" dirty="0" smtClean="0"/>
              <a:t>.</a:t>
            </a:r>
          </a:p>
          <a:p>
            <a:pPr eaLnBrk="1" hangingPunct="1">
              <a:buNone/>
            </a:pPr>
            <a:r>
              <a:rPr lang="en-US" sz="5800" i="1" dirty="0" smtClean="0">
                <a:latin typeface="Times New Roman" pitchFamily="18" charset="0"/>
                <a:cs typeface="Times New Roman" pitchFamily="18" charset="0"/>
              </a:rPr>
              <a:t>Force = </a:t>
            </a:r>
            <a:r>
              <a:rPr lang="en-US" sz="5800" i="1" dirty="0" err="1" smtClean="0">
                <a:latin typeface="Times New Roman" pitchFamily="18" charset="0"/>
                <a:cs typeface="Times New Roman" pitchFamily="18" charset="0"/>
              </a:rPr>
              <a:t>mass.acceleration</a:t>
            </a:r>
            <a:endParaRPr lang="en-US" sz="5800" dirty="0" smtClean="0"/>
          </a:p>
          <a:p>
            <a:pPr eaLnBrk="1" hangingPunct="1">
              <a:buNone/>
            </a:pPr>
            <a:endParaRPr lang="en-US" sz="2400" dirty="0" smtClean="0"/>
          </a:p>
        </p:txBody>
      </p:sp>
      <p:sp>
        <p:nvSpPr>
          <p:cNvPr id="15" name="TextBox 14"/>
          <p:cNvSpPr txBox="1"/>
          <p:nvPr/>
        </p:nvSpPr>
        <p:spPr>
          <a:xfrm>
            <a:off x="1981200" y="5562600"/>
            <a:ext cx="4624984" cy="584775"/>
          </a:xfrm>
          <a:prstGeom prst="rect">
            <a:avLst/>
          </a:prstGeom>
          <a:noFill/>
        </p:spPr>
        <p:txBody>
          <a:bodyPr wrap="none" rtlCol="0">
            <a:spAutoFit/>
          </a:bodyPr>
          <a:lstStyle/>
          <a:p>
            <a:r>
              <a:rPr lang="en-US" sz="3200" u="sng" dirty="0" smtClean="0">
                <a:solidFill>
                  <a:srgbClr val="C00000"/>
                </a:solidFill>
              </a:rPr>
              <a:t>This is for only </a:t>
            </a:r>
            <a:r>
              <a:rPr lang="en-US" sz="3200" i="1" u="sng" dirty="0" smtClean="0">
                <a:solidFill>
                  <a:srgbClr val="C00000"/>
                </a:solidFill>
              </a:rPr>
              <a:t>one</a:t>
            </a:r>
            <a:r>
              <a:rPr lang="en-US" sz="3200" u="sng" dirty="0" smtClean="0">
                <a:solidFill>
                  <a:srgbClr val="C00000"/>
                </a:solidFill>
              </a:rPr>
              <a:t> body</a:t>
            </a:r>
            <a:endParaRPr lang="en-US" sz="3200" u="sng" dirty="0">
              <a:solidFill>
                <a:srgbClr val="C00000"/>
              </a:solidFill>
            </a:endParaRPr>
          </a:p>
        </p:txBody>
      </p:sp>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mtClean="0"/>
              <a:t>Concepts for Newton’s second law</a:t>
            </a:r>
          </a:p>
        </p:txBody>
      </p:sp>
      <p:sp>
        <p:nvSpPr>
          <p:cNvPr id="15363" name="Rectangle 3"/>
          <p:cNvSpPr>
            <a:spLocks noGrp="1" noChangeArrowheads="1"/>
          </p:cNvSpPr>
          <p:nvPr>
            <p:ph type="body" idx="1"/>
          </p:nvPr>
        </p:nvSpPr>
        <p:spPr>
          <a:xfrm>
            <a:off x="304800" y="1600200"/>
            <a:ext cx="8382000" cy="3657600"/>
          </a:xfrm>
        </p:spPr>
        <p:txBody>
          <a:bodyPr>
            <a:normAutofit lnSpcReduction="10000"/>
          </a:bodyPr>
          <a:lstStyle/>
          <a:p>
            <a:pPr algn="ctr" eaLnBrk="1" hangingPunct="1">
              <a:buNone/>
            </a:pPr>
            <a:endParaRPr lang="en-US" sz="2400" dirty="0" smtClean="0"/>
          </a:p>
          <a:p>
            <a:pPr eaLnBrk="1" hangingPunct="1"/>
            <a:r>
              <a:rPr lang="en-US" sz="3600" dirty="0" smtClean="0"/>
              <a:t>Velocity versus acceleration</a:t>
            </a:r>
          </a:p>
          <a:p>
            <a:pPr eaLnBrk="1" hangingPunct="1"/>
            <a:r>
              <a:rPr lang="en-US" sz="3600" dirty="0" smtClean="0"/>
              <a:t>Acceleration: a change in velocity</a:t>
            </a:r>
          </a:p>
          <a:p>
            <a:pPr lvl="1" eaLnBrk="1" hangingPunct="1"/>
            <a:r>
              <a:rPr lang="en-US" sz="3600" dirty="0" smtClean="0"/>
              <a:t>Speeding up</a:t>
            </a:r>
          </a:p>
          <a:p>
            <a:pPr lvl="1" eaLnBrk="1" hangingPunct="1"/>
            <a:r>
              <a:rPr lang="en-US" sz="3600" dirty="0" smtClean="0"/>
              <a:t>Slowing down (deceleration)</a:t>
            </a:r>
          </a:p>
          <a:p>
            <a:pPr lvl="1" eaLnBrk="1" hangingPunct="1"/>
            <a:r>
              <a:rPr lang="en-US" sz="3600" dirty="0" smtClean="0"/>
              <a:t>Changing directions (centripetal)</a:t>
            </a:r>
          </a:p>
        </p:txBody>
      </p:sp>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PQuestion"/>
          <p:cNvSpPr>
            <a:spLocks noGrp="1" noChangeArrowheads="1"/>
          </p:cNvSpPr>
          <p:nvPr>
            <p:ph type="title"/>
          </p:nvPr>
        </p:nvSpPr>
        <p:spPr/>
        <p:txBody>
          <a:bodyPr/>
          <a:lstStyle/>
          <a:p>
            <a:pPr eaLnBrk="1" hangingPunct="1"/>
            <a:r>
              <a:rPr lang="en-US" sz="2800" smtClean="0"/>
              <a:t>In which of the following cases is the car in accelerated motion?</a:t>
            </a:r>
          </a:p>
        </p:txBody>
      </p:sp>
      <p:pic>
        <p:nvPicPr>
          <p:cNvPr id="16387" name="Picture 6" descr="Fig2_04-acceleration"/>
          <p:cNvPicPr>
            <a:picLocks noChangeAspect="1" noChangeArrowheads="1"/>
          </p:cNvPicPr>
          <p:nvPr/>
        </p:nvPicPr>
        <p:blipFill>
          <a:blip r:embed="rId4" cstate="print"/>
          <a:srcRect/>
          <a:stretch>
            <a:fillRect/>
          </a:stretch>
        </p:blipFill>
        <p:spPr bwMode="auto">
          <a:xfrm>
            <a:off x="1066800" y="1752600"/>
            <a:ext cx="6934200" cy="4233863"/>
          </a:xfrm>
          <a:prstGeom prst="rect">
            <a:avLst/>
          </a:prstGeom>
          <a:noFill/>
          <a:ln w="9525">
            <a:noFill/>
            <a:miter lim="800000"/>
            <a:headEnd/>
            <a:tailEnd/>
          </a:ln>
        </p:spPr>
      </p:pic>
      <p:sp>
        <p:nvSpPr>
          <p:cNvPr id="49160" name="Rectangle 8"/>
          <p:cNvSpPr>
            <a:spLocks noChangeArrowheads="1"/>
          </p:cNvSpPr>
          <p:nvPr/>
        </p:nvSpPr>
        <p:spPr bwMode="auto">
          <a:xfrm>
            <a:off x="1676400" y="4191000"/>
            <a:ext cx="5943600" cy="1447800"/>
          </a:xfrm>
          <a:prstGeom prst="rect">
            <a:avLst/>
          </a:prstGeom>
          <a:noFill/>
          <a:ln w="28575">
            <a:solidFill>
              <a:srgbClr val="FF0000"/>
            </a:solidFill>
            <a:miter lim="800000"/>
            <a:headEnd/>
            <a:tailEnd/>
          </a:ln>
        </p:spPr>
        <p:txBody>
          <a:bodyPr wrap="none" anchor="ctr"/>
          <a:lstStyle/>
          <a:p>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mtClean="0"/>
              <a:t>Net force</a:t>
            </a:r>
          </a:p>
        </p:txBody>
      </p:sp>
      <p:sp>
        <p:nvSpPr>
          <p:cNvPr id="17411" name="Rectangle 3"/>
          <p:cNvSpPr>
            <a:spLocks noGrp="1" noChangeArrowheads="1"/>
          </p:cNvSpPr>
          <p:nvPr>
            <p:ph type="body" sz="half" idx="1"/>
          </p:nvPr>
        </p:nvSpPr>
        <p:spPr>
          <a:xfrm>
            <a:off x="381000" y="1371600"/>
            <a:ext cx="4108450" cy="5029200"/>
          </a:xfrm>
          <a:noFill/>
        </p:spPr>
        <p:txBody>
          <a:bodyPr/>
          <a:lstStyle/>
          <a:p>
            <a:pPr eaLnBrk="1" hangingPunct="1"/>
            <a:r>
              <a:rPr lang="en-US" sz="3500" smtClean="0"/>
              <a:t>Are there forces acting on the rock?</a:t>
            </a:r>
          </a:p>
          <a:p>
            <a:pPr eaLnBrk="1" hangingPunct="1"/>
            <a:r>
              <a:rPr lang="en-US" sz="3500" smtClean="0"/>
              <a:t>Is there a net force on the rock?</a:t>
            </a:r>
          </a:p>
        </p:txBody>
      </p:sp>
      <p:pic>
        <p:nvPicPr>
          <p:cNvPr id="17412" name="Picture 4" descr="arches4"/>
          <p:cNvPicPr>
            <a:picLocks noGrp="1" noChangeAspect="1" noChangeArrowheads="1"/>
          </p:cNvPicPr>
          <p:nvPr>
            <p:ph sz="half" idx="2"/>
          </p:nvPr>
        </p:nvPicPr>
        <p:blipFill>
          <a:blip r:embed="rId5" cstate="print"/>
          <a:srcRect/>
          <a:stretch>
            <a:fillRect/>
          </a:stretch>
        </p:blipFill>
        <p:spPr>
          <a:xfrm>
            <a:off x="4727575" y="1795463"/>
            <a:ext cx="3879850" cy="2835275"/>
          </a:xfrm>
          <a:prstGeom prst="rect">
            <a:avLst/>
          </a:prstGeom>
          <a:ln>
            <a:noFill/>
          </a:ln>
          <a:effectLst>
            <a:outerShdw blurRad="292100" dist="139700" dir="2700000" algn="tl" rotWithShape="0">
              <a:srgbClr val="333333">
                <a:alpha val="65000"/>
              </a:srgbClr>
            </a:outerShdw>
          </a:effectLst>
        </p:spPr>
      </p:pic>
      <p:sp>
        <p:nvSpPr>
          <p:cNvPr id="17413" name="Text Box 5"/>
          <p:cNvSpPr txBox="1">
            <a:spLocks noChangeArrowheads="1"/>
          </p:cNvSpPr>
          <p:nvPr/>
        </p:nvSpPr>
        <p:spPr bwMode="auto">
          <a:xfrm>
            <a:off x="4800600" y="4876800"/>
            <a:ext cx="3733800" cy="1800225"/>
          </a:xfrm>
          <a:prstGeom prst="rect">
            <a:avLst/>
          </a:prstGeom>
          <a:noFill/>
          <a:ln w="9525">
            <a:noFill/>
            <a:miter lim="800000"/>
            <a:headEnd/>
            <a:tailEnd/>
          </a:ln>
        </p:spPr>
        <p:txBody>
          <a:bodyPr>
            <a:spAutoFit/>
          </a:bodyPr>
          <a:lstStyle/>
          <a:p>
            <a:pPr eaLnBrk="0" hangingPunct="0">
              <a:spcBef>
                <a:spcPct val="50000"/>
              </a:spcBef>
            </a:pPr>
            <a:r>
              <a:rPr lang="en-US" sz="2800" dirty="0">
                <a:solidFill>
                  <a:schemeClr val="bg1"/>
                </a:solidFill>
                <a:latin typeface="Times New Roman" pitchFamily="18" charset="0"/>
              </a:rPr>
              <a:t>What are the forces on the rock at left?  Are they balanced or unbalanced? </a:t>
            </a:r>
          </a:p>
        </p:txBody>
      </p:sp>
      <p:sp>
        <p:nvSpPr>
          <p:cNvPr id="6" name="Right Arrow 5"/>
          <p:cNvSpPr/>
          <p:nvPr/>
        </p:nvSpPr>
        <p:spPr>
          <a:xfrm>
            <a:off x="3886200" y="2438400"/>
            <a:ext cx="1371600" cy="2286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578" name="Object 2"/>
          <p:cNvGraphicFramePr>
            <a:graphicFrameLocks noChangeAspect="1"/>
          </p:cNvGraphicFramePr>
          <p:nvPr/>
        </p:nvGraphicFramePr>
        <p:xfrm>
          <a:off x="3429000" y="5257800"/>
          <a:ext cx="2076450" cy="922338"/>
        </p:xfrm>
        <a:graphic>
          <a:graphicData uri="http://schemas.openxmlformats.org/presentationml/2006/ole">
            <mc:AlternateContent xmlns:mc="http://schemas.openxmlformats.org/markup-compatibility/2006">
              <mc:Choice xmlns:v="urn:schemas-microsoft-com:vml" Requires="v">
                <p:oleObj spid="_x0000_s97293" name="Equation" r:id="rId6" imgW="571252" imgH="253890" progId="Equation.3">
                  <p:embed/>
                </p:oleObj>
              </mc:Choice>
              <mc:Fallback>
                <p:oleObj name="Equation" r:id="rId6" imgW="571252" imgH="253890" progId="Equation.3">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5257800"/>
                        <a:ext cx="2076450" cy="92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mtClean="0"/>
              <a:t>Some Key Ideas</a:t>
            </a:r>
          </a:p>
        </p:txBody>
      </p:sp>
      <p:sp>
        <p:nvSpPr>
          <p:cNvPr id="18435" name="Rectangle 3"/>
          <p:cNvSpPr>
            <a:spLocks noGrp="1" noChangeArrowheads="1"/>
          </p:cNvSpPr>
          <p:nvPr>
            <p:ph type="body" idx="1"/>
          </p:nvPr>
        </p:nvSpPr>
        <p:spPr/>
        <p:txBody>
          <a:bodyPr/>
          <a:lstStyle/>
          <a:p>
            <a:pPr eaLnBrk="1" hangingPunct="1">
              <a:lnSpc>
                <a:spcPct val="90000"/>
              </a:lnSpc>
            </a:pPr>
            <a:r>
              <a:rPr lang="en-US" smtClean="0"/>
              <a:t>If you observe an object at rest or in uniform motion then:</a:t>
            </a:r>
          </a:p>
          <a:p>
            <a:pPr lvl="1" eaLnBrk="1" hangingPunct="1">
              <a:lnSpc>
                <a:spcPct val="90000"/>
              </a:lnSpc>
            </a:pPr>
            <a:r>
              <a:rPr lang="en-US" smtClean="0"/>
              <a:t>The acceleration is 0 by definition.</a:t>
            </a:r>
          </a:p>
          <a:p>
            <a:pPr lvl="1" eaLnBrk="1" hangingPunct="1">
              <a:lnSpc>
                <a:spcPct val="90000"/>
              </a:lnSpc>
            </a:pPr>
            <a:r>
              <a:rPr lang="en-US" smtClean="0"/>
              <a:t>There are no unbalanced forces.</a:t>
            </a:r>
          </a:p>
          <a:p>
            <a:pPr eaLnBrk="1" hangingPunct="1">
              <a:lnSpc>
                <a:spcPct val="90000"/>
              </a:lnSpc>
            </a:pPr>
            <a:r>
              <a:rPr lang="en-US" smtClean="0"/>
              <a:t>If you observe an acceleration then:</a:t>
            </a:r>
          </a:p>
          <a:p>
            <a:pPr lvl="1" eaLnBrk="1" hangingPunct="1">
              <a:lnSpc>
                <a:spcPct val="90000"/>
              </a:lnSpc>
            </a:pPr>
            <a:r>
              <a:rPr lang="en-US" smtClean="0"/>
              <a:t>There is an unbalanced force.</a:t>
            </a:r>
          </a:p>
          <a:p>
            <a:pPr eaLnBrk="1" hangingPunct="1">
              <a:lnSpc>
                <a:spcPct val="90000"/>
              </a:lnSpc>
              <a:buFont typeface="Wingdings" pitchFamily="2" charset="2"/>
              <a:buNone/>
            </a:pPr>
            <a:endParaRPr lang="en-US" smtClean="0"/>
          </a:p>
          <a:p>
            <a:pPr eaLnBrk="1" hangingPunct="1">
              <a:lnSpc>
                <a:spcPct val="90000"/>
              </a:lnSpc>
              <a:buFont typeface="Wingdings" pitchFamily="2" charset="2"/>
              <a:buNone/>
            </a:pPr>
            <a:r>
              <a:rPr lang="en-US" smtClean="0"/>
              <a:t>			NO EXCEPTIONS!!!!</a:t>
            </a:r>
          </a:p>
        </p:txBody>
      </p:sp>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mtClean="0"/>
              <a:t>David and Goliath</a:t>
            </a:r>
          </a:p>
        </p:txBody>
      </p:sp>
      <p:sp>
        <p:nvSpPr>
          <p:cNvPr id="19459" name="Rectangle 3"/>
          <p:cNvSpPr>
            <a:spLocks noGrp="1" noChangeArrowheads="1"/>
          </p:cNvSpPr>
          <p:nvPr>
            <p:ph type="body" idx="1"/>
          </p:nvPr>
        </p:nvSpPr>
        <p:spPr>
          <a:xfrm>
            <a:off x="304800" y="1371600"/>
            <a:ext cx="4572000" cy="2743200"/>
          </a:xfrm>
        </p:spPr>
        <p:txBody>
          <a:bodyPr/>
          <a:lstStyle/>
          <a:p>
            <a:pPr eaLnBrk="1" hangingPunct="1"/>
            <a:r>
              <a:rPr lang="en-US" dirty="0" smtClean="0"/>
              <a:t>At what point should David let go of the rock?</a:t>
            </a:r>
          </a:p>
        </p:txBody>
      </p:sp>
      <p:pic>
        <p:nvPicPr>
          <p:cNvPr id="69637" name="Picture 5" descr="david-goliath.bmp (253326 bytes)"/>
          <p:cNvPicPr>
            <a:picLocks noChangeAspect="1" noChangeArrowheads="1"/>
          </p:cNvPicPr>
          <p:nvPr/>
        </p:nvPicPr>
        <p:blipFill>
          <a:blip r:embed="rId3" cstate="print"/>
          <a:srcRect l="1685"/>
          <a:stretch>
            <a:fillRect/>
          </a:stretch>
        </p:blipFill>
        <p:spPr bwMode="auto">
          <a:xfrm>
            <a:off x="6019800" y="1447800"/>
            <a:ext cx="1947823" cy="2820028"/>
          </a:xfrm>
          <a:prstGeom prst="rect">
            <a:avLst/>
          </a:prstGeom>
          <a:ln>
            <a:noFill/>
          </a:ln>
          <a:effectLst>
            <a:outerShdw blurRad="292100" dist="139700" dir="2700000" algn="tl" rotWithShape="0">
              <a:srgbClr val="333333">
                <a:alpha val="65000"/>
              </a:srgbClr>
            </a:outerShdw>
          </a:effectLst>
        </p:spPr>
      </p:pic>
      <p:sp>
        <p:nvSpPr>
          <p:cNvPr id="19461" name="Oval 6"/>
          <p:cNvSpPr>
            <a:spLocks noChangeArrowheads="1"/>
          </p:cNvSpPr>
          <p:nvPr/>
        </p:nvSpPr>
        <p:spPr bwMode="auto">
          <a:xfrm>
            <a:off x="517525" y="4191000"/>
            <a:ext cx="1828800" cy="1828800"/>
          </a:xfrm>
          <a:prstGeom prst="ellipse">
            <a:avLst/>
          </a:prstGeom>
          <a:noFill/>
          <a:ln w="12700">
            <a:solidFill>
              <a:schemeClr val="tx1"/>
            </a:solidFill>
            <a:round/>
            <a:headEnd/>
            <a:tailEnd/>
          </a:ln>
        </p:spPr>
        <p:txBody>
          <a:bodyPr wrap="none" anchor="ctr"/>
          <a:lstStyle/>
          <a:p>
            <a:endParaRPr lang="en-US"/>
          </a:p>
        </p:txBody>
      </p:sp>
      <p:sp>
        <p:nvSpPr>
          <p:cNvPr id="19462" name="Line 7"/>
          <p:cNvSpPr>
            <a:spLocks noChangeShapeType="1"/>
          </p:cNvSpPr>
          <p:nvPr/>
        </p:nvSpPr>
        <p:spPr bwMode="auto">
          <a:xfrm>
            <a:off x="1431925" y="6019800"/>
            <a:ext cx="76200" cy="0"/>
          </a:xfrm>
          <a:prstGeom prst="line">
            <a:avLst/>
          </a:prstGeom>
          <a:noFill/>
          <a:ln w="28575">
            <a:solidFill>
              <a:schemeClr val="tx1"/>
            </a:solidFill>
            <a:round/>
            <a:headEnd/>
            <a:tailEnd type="triangle" w="med" len="med"/>
          </a:ln>
        </p:spPr>
        <p:txBody>
          <a:bodyPr/>
          <a:lstStyle/>
          <a:p>
            <a:endParaRPr lang="en-US"/>
          </a:p>
        </p:txBody>
      </p:sp>
      <p:sp>
        <p:nvSpPr>
          <p:cNvPr id="19463" name="Line 8"/>
          <p:cNvSpPr>
            <a:spLocks noChangeShapeType="1"/>
          </p:cNvSpPr>
          <p:nvPr/>
        </p:nvSpPr>
        <p:spPr bwMode="auto">
          <a:xfrm flipH="1">
            <a:off x="1279525" y="4191000"/>
            <a:ext cx="152400" cy="0"/>
          </a:xfrm>
          <a:prstGeom prst="line">
            <a:avLst/>
          </a:prstGeom>
          <a:noFill/>
          <a:ln w="9525">
            <a:solidFill>
              <a:schemeClr val="tx1"/>
            </a:solidFill>
            <a:round/>
            <a:headEnd/>
            <a:tailEnd type="triangle" w="med" len="med"/>
          </a:ln>
        </p:spPr>
        <p:txBody>
          <a:bodyPr/>
          <a:lstStyle/>
          <a:p>
            <a:endParaRPr lang="en-US"/>
          </a:p>
        </p:txBody>
      </p:sp>
      <p:sp>
        <p:nvSpPr>
          <p:cNvPr id="19464" name="Oval 9"/>
          <p:cNvSpPr>
            <a:spLocks noChangeArrowheads="1"/>
          </p:cNvSpPr>
          <p:nvPr/>
        </p:nvSpPr>
        <p:spPr bwMode="auto">
          <a:xfrm>
            <a:off x="8229600" y="5715000"/>
            <a:ext cx="457200" cy="4572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9465" name="Oval 10"/>
          <p:cNvSpPr>
            <a:spLocks noChangeArrowheads="1"/>
          </p:cNvSpPr>
          <p:nvPr/>
        </p:nvSpPr>
        <p:spPr bwMode="auto">
          <a:xfrm>
            <a:off x="1203325" y="4876800"/>
            <a:ext cx="457200" cy="457200"/>
          </a:xfrm>
          <a:prstGeom prst="ellipse">
            <a:avLst/>
          </a:prstGeom>
          <a:solidFill>
            <a:schemeClr val="folHlink"/>
          </a:solidFill>
          <a:ln w="9525">
            <a:solidFill>
              <a:schemeClr val="tx1"/>
            </a:solidFill>
            <a:round/>
            <a:headEnd/>
            <a:tailEnd/>
          </a:ln>
        </p:spPr>
        <p:txBody>
          <a:bodyPr wrap="none" anchor="ctr"/>
          <a:lstStyle/>
          <a:p>
            <a:endParaRPr lang="en-US"/>
          </a:p>
        </p:txBody>
      </p:sp>
      <p:sp>
        <p:nvSpPr>
          <p:cNvPr id="19466" name="Text Box 11"/>
          <p:cNvSpPr txBox="1">
            <a:spLocks noChangeArrowheads="1"/>
          </p:cNvSpPr>
          <p:nvPr/>
        </p:nvSpPr>
        <p:spPr bwMode="auto">
          <a:xfrm>
            <a:off x="1339850" y="6132513"/>
            <a:ext cx="336550" cy="366712"/>
          </a:xfrm>
          <a:prstGeom prst="rect">
            <a:avLst/>
          </a:prstGeom>
          <a:noFill/>
          <a:ln w="9525">
            <a:noFill/>
            <a:miter lim="800000"/>
            <a:headEnd/>
            <a:tailEnd/>
          </a:ln>
        </p:spPr>
        <p:txBody>
          <a:bodyPr wrap="none">
            <a:spAutoFit/>
          </a:bodyPr>
          <a:lstStyle/>
          <a:p>
            <a:r>
              <a:rPr lang="en-US"/>
              <a:t>A</a:t>
            </a:r>
          </a:p>
        </p:txBody>
      </p:sp>
      <p:sp>
        <p:nvSpPr>
          <p:cNvPr id="19467" name="Text Box 12"/>
          <p:cNvSpPr txBox="1">
            <a:spLocks noChangeArrowheads="1"/>
          </p:cNvSpPr>
          <p:nvPr/>
        </p:nvSpPr>
        <p:spPr bwMode="auto">
          <a:xfrm>
            <a:off x="2406650" y="4913313"/>
            <a:ext cx="336550" cy="366712"/>
          </a:xfrm>
          <a:prstGeom prst="rect">
            <a:avLst/>
          </a:prstGeom>
          <a:noFill/>
          <a:ln w="9525">
            <a:noFill/>
            <a:miter lim="800000"/>
            <a:headEnd/>
            <a:tailEnd/>
          </a:ln>
        </p:spPr>
        <p:txBody>
          <a:bodyPr wrap="none">
            <a:spAutoFit/>
          </a:bodyPr>
          <a:lstStyle/>
          <a:p>
            <a:r>
              <a:rPr lang="en-US"/>
              <a:t>B</a:t>
            </a:r>
          </a:p>
        </p:txBody>
      </p:sp>
      <p:sp>
        <p:nvSpPr>
          <p:cNvPr id="19468" name="Text Box 13"/>
          <p:cNvSpPr txBox="1">
            <a:spLocks noChangeArrowheads="1"/>
          </p:cNvSpPr>
          <p:nvPr/>
        </p:nvSpPr>
        <p:spPr bwMode="auto">
          <a:xfrm>
            <a:off x="1339850" y="3846513"/>
            <a:ext cx="349250" cy="366712"/>
          </a:xfrm>
          <a:prstGeom prst="rect">
            <a:avLst/>
          </a:prstGeom>
          <a:noFill/>
          <a:ln w="9525">
            <a:noFill/>
            <a:miter lim="800000"/>
            <a:headEnd/>
            <a:tailEnd/>
          </a:ln>
        </p:spPr>
        <p:txBody>
          <a:bodyPr wrap="none">
            <a:spAutoFit/>
          </a:bodyPr>
          <a:lstStyle/>
          <a:p>
            <a:r>
              <a:rPr lang="en-US"/>
              <a:t>C</a:t>
            </a:r>
          </a:p>
        </p:txBody>
      </p:sp>
      <p:sp>
        <p:nvSpPr>
          <p:cNvPr id="19469" name="Text Box 14"/>
          <p:cNvSpPr txBox="1">
            <a:spLocks noChangeArrowheads="1"/>
          </p:cNvSpPr>
          <p:nvPr/>
        </p:nvSpPr>
        <p:spPr bwMode="auto">
          <a:xfrm>
            <a:off x="196850" y="4913313"/>
            <a:ext cx="349250" cy="366712"/>
          </a:xfrm>
          <a:prstGeom prst="rect">
            <a:avLst/>
          </a:prstGeom>
          <a:noFill/>
          <a:ln w="9525">
            <a:noFill/>
            <a:miter lim="800000"/>
            <a:headEnd/>
            <a:tailEnd/>
          </a:ln>
        </p:spPr>
        <p:txBody>
          <a:bodyPr wrap="none">
            <a:spAutoFit/>
          </a:bodyPr>
          <a:lstStyle/>
          <a:p>
            <a:r>
              <a:rPr lang="en-US"/>
              <a:t>D</a:t>
            </a:r>
          </a:p>
        </p:txBody>
      </p:sp>
      <p:sp>
        <p:nvSpPr>
          <p:cNvPr id="19470" name="Line 15"/>
          <p:cNvSpPr>
            <a:spLocks noChangeShapeType="1"/>
          </p:cNvSpPr>
          <p:nvPr/>
        </p:nvSpPr>
        <p:spPr bwMode="auto">
          <a:xfrm>
            <a:off x="1431924" y="6009993"/>
            <a:ext cx="6797675" cy="0"/>
          </a:xfrm>
          <a:prstGeom prst="line">
            <a:avLst/>
          </a:prstGeom>
          <a:noFill/>
          <a:ln w="9525">
            <a:solidFill>
              <a:srgbClr val="FF0000"/>
            </a:solidFill>
            <a:round/>
            <a:headEnd/>
            <a:tailEnd type="triangle" w="med" len="med"/>
          </a:ln>
        </p:spPr>
        <p:txBody>
          <a:bodyPr/>
          <a:lstStyle/>
          <a:p>
            <a:endParaRPr lang="en-US"/>
          </a:p>
        </p:txBody>
      </p:sp>
      <p:sp>
        <p:nvSpPr>
          <p:cNvPr id="19471" name="Text Box 16"/>
          <p:cNvSpPr txBox="1">
            <a:spLocks noChangeArrowheads="1"/>
          </p:cNvSpPr>
          <p:nvPr/>
        </p:nvSpPr>
        <p:spPr bwMode="auto">
          <a:xfrm>
            <a:off x="5257800" y="4876800"/>
            <a:ext cx="1682750" cy="366713"/>
          </a:xfrm>
          <a:prstGeom prst="rect">
            <a:avLst/>
          </a:prstGeom>
          <a:noFill/>
          <a:ln w="9525">
            <a:noFill/>
            <a:miter lim="800000"/>
            <a:headEnd/>
            <a:tailEnd/>
          </a:ln>
        </p:spPr>
        <p:txBody>
          <a:bodyPr wrap="none">
            <a:spAutoFit/>
          </a:bodyPr>
          <a:lstStyle/>
          <a:p>
            <a:r>
              <a:rPr lang="en-US" dirty="0"/>
              <a:t>Goliath’s Head</a:t>
            </a:r>
          </a:p>
        </p:txBody>
      </p:sp>
      <p:sp>
        <p:nvSpPr>
          <p:cNvPr id="16" name="Line 15"/>
          <p:cNvSpPr>
            <a:spLocks noChangeShapeType="1"/>
          </p:cNvSpPr>
          <p:nvPr/>
        </p:nvSpPr>
        <p:spPr bwMode="auto">
          <a:xfrm flipH="1">
            <a:off x="1676400" y="3962400"/>
            <a:ext cx="685800" cy="838200"/>
          </a:xfrm>
          <a:prstGeom prst="line">
            <a:avLst/>
          </a:prstGeom>
          <a:noFill/>
          <a:ln w="9525">
            <a:solidFill>
              <a:srgbClr val="FF0000"/>
            </a:solidFill>
            <a:round/>
            <a:headEnd/>
            <a:tailEnd type="triangle" w="med" len="med"/>
          </a:ln>
        </p:spPr>
        <p:txBody>
          <a:bodyPr/>
          <a:lstStyle/>
          <a:p>
            <a:endParaRPr lang="en-US"/>
          </a:p>
        </p:txBody>
      </p:sp>
      <p:sp>
        <p:nvSpPr>
          <p:cNvPr id="17" name="Text Box 16"/>
          <p:cNvSpPr txBox="1">
            <a:spLocks noChangeArrowheads="1"/>
          </p:cNvSpPr>
          <p:nvPr/>
        </p:nvSpPr>
        <p:spPr bwMode="auto">
          <a:xfrm>
            <a:off x="2209800" y="3581400"/>
            <a:ext cx="1595950" cy="369332"/>
          </a:xfrm>
          <a:prstGeom prst="rect">
            <a:avLst/>
          </a:prstGeom>
          <a:noFill/>
          <a:ln w="9525">
            <a:noFill/>
            <a:miter lim="800000"/>
            <a:headEnd/>
            <a:tailEnd/>
          </a:ln>
        </p:spPr>
        <p:txBody>
          <a:bodyPr wrap="none">
            <a:spAutoFit/>
          </a:bodyPr>
          <a:lstStyle/>
          <a:p>
            <a:r>
              <a:rPr lang="en-US" dirty="0" smtClean="0"/>
              <a:t>David’s </a:t>
            </a:r>
            <a:r>
              <a:rPr lang="en-US" dirty="0"/>
              <a:t>Head</a:t>
            </a:r>
          </a:p>
        </p:txBody>
      </p:sp>
      <p:sp>
        <p:nvSpPr>
          <p:cNvPr id="18" name="Freeform 17"/>
          <p:cNvSpPr/>
          <p:nvPr/>
        </p:nvSpPr>
        <p:spPr>
          <a:xfrm>
            <a:off x="1143000" y="5791200"/>
            <a:ext cx="552638" cy="437587"/>
          </a:xfrm>
          <a:custGeom>
            <a:avLst/>
            <a:gdLst>
              <a:gd name="connsiteX0" fmla="*/ 0 w 552638"/>
              <a:gd name="connsiteY0" fmla="*/ 279728 h 437587"/>
              <a:gd name="connsiteX1" fmla="*/ 0 w 552638"/>
              <a:gd name="connsiteY1" fmla="*/ 279728 h 437587"/>
              <a:gd name="connsiteX2" fmla="*/ 114300 w 552638"/>
              <a:gd name="connsiteY2" fmla="*/ 203528 h 437587"/>
              <a:gd name="connsiteX3" fmla="*/ 152400 w 552638"/>
              <a:gd name="connsiteY3" fmla="*/ 190828 h 437587"/>
              <a:gd name="connsiteX4" fmla="*/ 190500 w 552638"/>
              <a:gd name="connsiteY4" fmla="*/ 152728 h 437587"/>
              <a:gd name="connsiteX5" fmla="*/ 228600 w 552638"/>
              <a:gd name="connsiteY5" fmla="*/ 127328 h 437587"/>
              <a:gd name="connsiteX6" fmla="*/ 304800 w 552638"/>
              <a:gd name="connsiteY6" fmla="*/ 63828 h 437587"/>
              <a:gd name="connsiteX7" fmla="*/ 368300 w 552638"/>
              <a:gd name="connsiteY7" fmla="*/ 13028 h 437587"/>
              <a:gd name="connsiteX8" fmla="*/ 508000 w 552638"/>
              <a:gd name="connsiteY8" fmla="*/ 25728 h 437587"/>
              <a:gd name="connsiteX9" fmla="*/ 546100 w 552638"/>
              <a:gd name="connsiteY9" fmla="*/ 38428 h 437587"/>
              <a:gd name="connsiteX10" fmla="*/ 508000 w 552638"/>
              <a:gd name="connsiteY10" fmla="*/ 216228 h 437587"/>
              <a:gd name="connsiteX11" fmla="*/ 431800 w 552638"/>
              <a:gd name="connsiteY11" fmla="*/ 267028 h 437587"/>
              <a:gd name="connsiteX12" fmla="*/ 381000 w 552638"/>
              <a:gd name="connsiteY12" fmla="*/ 330528 h 437587"/>
              <a:gd name="connsiteX13" fmla="*/ 342900 w 552638"/>
              <a:gd name="connsiteY13" fmla="*/ 406728 h 437587"/>
              <a:gd name="connsiteX14" fmla="*/ 304800 w 552638"/>
              <a:gd name="connsiteY14" fmla="*/ 432128 h 437587"/>
              <a:gd name="connsiteX15" fmla="*/ 241300 w 552638"/>
              <a:gd name="connsiteY15" fmla="*/ 419428 h 437587"/>
              <a:gd name="connsiteX16" fmla="*/ 165100 w 552638"/>
              <a:gd name="connsiteY16" fmla="*/ 394028 h 437587"/>
              <a:gd name="connsiteX17" fmla="*/ 63500 w 552638"/>
              <a:gd name="connsiteY17" fmla="*/ 381328 h 437587"/>
              <a:gd name="connsiteX18" fmla="*/ 25400 w 552638"/>
              <a:gd name="connsiteY18" fmla="*/ 355928 h 437587"/>
              <a:gd name="connsiteX19" fmla="*/ 0 w 552638"/>
              <a:gd name="connsiteY19" fmla="*/ 279728 h 43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2638" h="437587">
                <a:moveTo>
                  <a:pt x="0" y="279728"/>
                </a:moveTo>
                <a:lnTo>
                  <a:pt x="0" y="279728"/>
                </a:lnTo>
                <a:cubicBezTo>
                  <a:pt x="38100" y="254328"/>
                  <a:pt x="74747" y="226601"/>
                  <a:pt x="114300" y="203528"/>
                </a:cubicBezTo>
                <a:cubicBezTo>
                  <a:pt x="125863" y="196783"/>
                  <a:pt x="141261" y="198254"/>
                  <a:pt x="152400" y="190828"/>
                </a:cubicBezTo>
                <a:cubicBezTo>
                  <a:pt x="167344" y="180865"/>
                  <a:pt x="176702" y="164226"/>
                  <a:pt x="190500" y="152728"/>
                </a:cubicBezTo>
                <a:cubicBezTo>
                  <a:pt x="202226" y="142957"/>
                  <a:pt x="215900" y="135795"/>
                  <a:pt x="228600" y="127328"/>
                </a:cubicBezTo>
                <a:cubicBezTo>
                  <a:pt x="290483" y="34503"/>
                  <a:pt x="208122" y="144393"/>
                  <a:pt x="304800" y="63828"/>
                </a:cubicBezTo>
                <a:cubicBezTo>
                  <a:pt x="381393" y="0"/>
                  <a:pt x="277333" y="43350"/>
                  <a:pt x="368300" y="13028"/>
                </a:cubicBezTo>
                <a:cubicBezTo>
                  <a:pt x="414867" y="17261"/>
                  <a:pt x="461711" y="19115"/>
                  <a:pt x="508000" y="25728"/>
                </a:cubicBezTo>
                <a:cubicBezTo>
                  <a:pt x="521252" y="27621"/>
                  <a:pt x="543899" y="25223"/>
                  <a:pt x="546100" y="38428"/>
                </a:cubicBezTo>
                <a:cubicBezTo>
                  <a:pt x="552542" y="77078"/>
                  <a:pt x="552638" y="177170"/>
                  <a:pt x="508000" y="216228"/>
                </a:cubicBezTo>
                <a:cubicBezTo>
                  <a:pt x="485026" y="236330"/>
                  <a:pt x="431800" y="267028"/>
                  <a:pt x="431800" y="267028"/>
                </a:cubicBezTo>
                <a:cubicBezTo>
                  <a:pt x="407076" y="341201"/>
                  <a:pt x="438445" y="273083"/>
                  <a:pt x="381000" y="330528"/>
                </a:cubicBezTo>
                <a:cubicBezTo>
                  <a:pt x="273941" y="437587"/>
                  <a:pt x="425534" y="303436"/>
                  <a:pt x="342900" y="406728"/>
                </a:cubicBezTo>
                <a:cubicBezTo>
                  <a:pt x="333365" y="418647"/>
                  <a:pt x="317500" y="423661"/>
                  <a:pt x="304800" y="432128"/>
                </a:cubicBezTo>
                <a:cubicBezTo>
                  <a:pt x="283633" y="427895"/>
                  <a:pt x="262125" y="425108"/>
                  <a:pt x="241300" y="419428"/>
                </a:cubicBezTo>
                <a:cubicBezTo>
                  <a:pt x="215469" y="412383"/>
                  <a:pt x="191667" y="397349"/>
                  <a:pt x="165100" y="394028"/>
                </a:cubicBezTo>
                <a:lnTo>
                  <a:pt x="63500" y="381328"/>
                </a:lnTo>
                <a:cubicBezTo>
                  <a:pt x="50800" y="372861"/>
                  <a:pt x="34935" y="367847"/>
                  <a:pt x="25400" y="355928"/>
                </a:cubicBezTo>
                <a:cubicBezTo>
                  <a:pt x="7345" y="333360"/>
                  <a:pt x="4233" y="292428"/>
                  <a:pt x="0" y="279728"/>
                </a:cubicBezTo>
                <a:close/>
              </a:path>
            </a:pathLst>
          </a:custGeom>
          <a:gradFill flip="none" rotWithShape="1">
            <a:gsLst>
              <a:gs pos="0">
                <a:srgbClr val="FFC000"/>
              </a:gs>
              <a:gs pos="50000">
                <a:schemeClr val="accent6">
                  <a:lumMod val="40000"/>
                  <a:lumOff val="60000"/>
                </a:schemeClr>
              </a:gs>
              <a:gs pos="100000">
                <a:srgbClr val="92D05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grpId="1" nodeType="clickEffect">
                                  <p:stCondLst>
                                    <p:cond delay="0"/>
                                  </p:stCondLst>
                                  <p:childTnLst>
                                    <p:animMotion origin="layout" path="M -3.33333E-6 2.22222E-6 L 0.74167 2.22222E-6 " pathEditMode="relative" rAng="0" ptsTypes="AA">
                                      <p:cBhvr>
                                        <p:cTn id="11" dur="2000" fill="hold"/>
                                        <p:tgtEl>
                                          <p:spTgt spid="18"/>
                                        </p:tgtEl>
                                        <p:attrNameLst>
                                          <p:attrName>ppt_x</p:attrName>
                                          <p:attrName>ppt_y</p:attrName>
                                        </p:attrNameLst>
                                      </p:cBhvr>
                                      <p:rCtr x="37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mtClean="0"/>
              <a:t>In addition to the net force, an object’s mass also determines how it will accelerate</a:t>
            </a:r>
          </a:p>
        </p:txBody>
      </p:sp>
      <p:sp>
        <p:nvSpPr>
          <p:cNvPr id="21507" name="Rectangle 3"/>
          <p:cNvSpPr>
            <a:spLocks noGrp="1" noChangeArrowheads="1"/>
          </p:cNvSpPr>
          <p:nvPr>
            <p:ph type="body" idx="1"/>
          </p:nvPr>
        </p:nvSpPr>
        <p:spPr>
          <a:xfrm>
            <a:off x="381000" y="1524000"/>
            <a:ext cx="5257800" cy="2438400"/>
          </a:xfrm>
        </p:spPr>
        <p:txBody>
          <a:bodyPr/>
          <a:lstStyle/>
          <a:p>
            <a:pPr eaLnBrk="1" hangingPunct="1"/>
            <a:r>
              <a:rPr lang="en-US" dirty="0" smtClean="0"/>
              <a:t>Mass determines how much objects accelerate in response to a given applied force</a:t>
            </a:r>
          </a:p>
        </p:txBody>
      </p:sp>
      <p:pic>
        <p:nvPicPr>
          <p:cNvPr id="2" name="Picture 2"/>
          <p:cNvPicPr>
            <a:picLocks noChangeAspect="1" noChangeArrowheads="1"/>
          </p:cNvPicPr>
          <p:nvPr/>
        </p:nvPicPr>
        <p:blipFill>
          <a:blip r:embed="rId4" cstate="print"/>
          <a:srcRect/>
          <a:stretch>
            <a:fillRect/>
          </a:stretch>
        </p:blipFill>
        <p:spPr bwMode="auto">
          <a:xfrm>
            <a:off x="5638800" y="1676400"/>
            <a:ext cx="2743200" cy="3159154"/>
          </a:xfrm>
          <a:prstGeom prst="rect">
            <a:avLst/>
          </a:prstGeom>
          <a:noFill/>
          <a:ln w="9525">
            <a:noFill/>
            <a:miter lim="800000"/>
            <a:headEnd/>
            <a:tailEnd/>
          </a:ln>
        </p:spPr>
      </p:pic>
      <p:sp>
        <p:nvSpPr>
          <p:cNvPr id="6" name="TextBox 5"/>
          <p:cNvSpPr txBox="1"/>
          <p:nvPr/>
        </p:nvSpPr>
        <p:spPr>
          <a:xfrm>
            <a:off x="2209800" y="5029200"/>
            <a:ext cx="6553199" cy="646331"/>
          </a:xfrm>
          <a:prstGeom prst="rect">
            <a:avLst/>
          </a:prstGeom>
          <a:noFill/>
        </p:spPr>
        <p:txBody>
          <a:bodyPr wrap="square" rtlCol="0">
            <a:spAutoFit/>
          </a:bodyPr>
          <a:lstStyle/>
          <a:p>
            <a:pPr algn="just"/>
            <a:r>
              <a:rPr lang="en-US" dirty="0" smtClean="0"/>
              <a:t>The IPK(international prototype kilogram), </a:t>
            </a:r>
            <a:r>
              <a:rPr lang="en-US" i="1" dirty="0" smtClean="0"/>
              <a:t>is</a:t>
            </a:r>
            <a:r>
              <a:rPr lang="en-US" dirty="0" smtClean="0"/>
              <a:t> the kilogram.  There are many through out the world.</a:t>
            </a:r>
            <a:endParaRPr lang="en-US" dirty="0"/>
          </a:p>
        </p:txBody>
      </p:sp>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mtClean="0"/>
              <a:t>Some comments on units.</a:t>
            </a:r>
          </a:p>
        </p:txBody>
      </p:sp>
      <p:sp>
        <p:nvSpPr>
          <p:cNvPr id="47107" name="Rectangle 3"/>
          <p:cNvSpPr>
            <a:spLocks noGrp="1" noChangeArrowheads="1"/>
          </p:cNvSpPr>
          <p:nvPr>
            <p:ph type="body" idx="1"/>
          </p:nvPr>
        </p:nvSpPr>
        <p:spPr>
          <a:xfrm>
            <a:off x="381000" y="1371600"/>
            <a:ext cx="7696200" cy="2895600"/>
          </a:xfrm>
        </p:spPr>
        <p:txBody>
          <a:bodyPr/>
          <a:lstStyle/>
          <a:p>
            <a:pPr eaLnBrk="1" hangingPunct="1">
              <a:lnSpc>
                <a:spcPct val="90000"/>
              </a:lnSpc>
            </a:pPr>
            <a:r>
              <a:rPr lang="en-US" sz="2600" dirty="0" smtClean="0"/>
              <a:t>Metric units are used in most of the civilized world.</a:t>
            </a:r>
          </a:p>
          <a:p>
            <a:pPr eaLnBrk="1" hangingPunct="1">
              <a:lnSpc>
                <a:spcPct val="90000"/>
              </a:lnSpc>
            </a:pPr>
            <a:r>
              <a:rPr lang="en-US" sz="2600" dirty="0" smtClean="0"/>
              <a:t>The metric unit of mass is the kilogram (or grams, centigrams, etc.)</a:t>
            </a:r>
          </a:p>
          <a:p>
            <a:pPr eaLnBrk="1" hangingPunct="1">
              <a:lnSpc>
                <a:spcPct val="90000"/>
              </a:lnSpc>
            </a:pPr>
            <a:r>
              <a:rPr lang="en-US" sz="2600" dirty="0" smtClean="0"/>
              <a:t>What is the unit of mass in the English system of units?</a:t>
            </a:r>
          </a:p>
          <a:p>
            <a:pPr eaLnBrk="1" hangingPunct="1">
              <a:lnSpc>
                <a:spcPct val="90000"/>
              </a:lnSpc>
            </a:pPr>
            <a:r>
              <a:rPr lang="en-US" sz="2600" dirty="0" smtClean="0">
                <a:solidFill>
                  <a:srgbClr val="FF0000"/>
                </a:solidFill>
              </a:rPr>
              <a:t>Mass is not the same thing as weight!</a:t>
            </a:r>
          </a:p>
          <a:p>
            <a:pPr eaLnBrk="1" hangingPunct="1">
              <a:lnSpc>
                <a:spcPct val="90000"/>
              </a:lnSpc>
            </a:pPr>
            <a:endParaRPr lang="en-US" sz="2600" dirty="0" smtClean="0"/>
          </a:p>
        </p:txBody>
      </p:sp>
      <p:pic>
        <p:nvPicPr>
          <p:cNvPr id="2" name="Picture 2"/>
          <p:cNvPicPr>
            <a:picLocks noChangeAspect="1" noChangeArrowheads="1"/>
          </p:cNvPicPr>
          <p:nvPr/>
        </p:nvPicPr>
        <p:blipFill>
          <a:blip r:embed="rId3" cstate="print"/>
          <a:srcRect/>
          <a:stretch>
            <a:fillRect/>
          </a:stretch>
        </p:blipFill>
        <p:spPr bwMode="auto">
          <a:xfrm>
            <a:off x="5562600" y="4267200"/>
            <a:ext cx="3276600" cy="2396014"/>
          </a:xfrm>
          <a:prstGeom prst="rect">
            <a:avLst/>
          </a:prstGeom>
          <a:noFill/>
          <a:ln w="9525">
            <a:noFill/>
            <a:miter lim="800000"/>
            <a:headEnd/>
            <a:tailEnd/>
          </a:ln>
        </p:spPr>
      </p:pic>
      <p:pic>
        <p:nvPicPr>
          <p:cNvPr id="157697" name="Picture 1"/>
          <p:cNvPicPr>
            <a:picLocks noChangeAspect="1" noChangeArrowheads="1"/>
          </p:cNvPicPr>
          <p:nvPr/>
        </p:nvPicPr>
        <p:blipFill>
          <a:blip r:embed="rId4" cstate="print"/>
          <a:srcRect/>
          <a:stretch>
            <a:fillRect/>
          </a:stretch>
        </p:blipFill>
        <p:spPr bwMode="auto">
          <a:xfrm>
            <a:off x="3886200" y="5638800"/>
            <a:ext cx="382354" cy="384062"/>
          </a:xfrm>
          <a:prstGeom prst="rect">
            <a:avLst/>
          </a:prstGeom>
          <a:noFill/>
          <a:ln w="9525">
            <a:noFill/>
            <a:miter lim="800000"/>
            <a:headEnd/>
            <a:tailEnd/>
          </a:ln>
        </p:spPr>
      </p:pic>
      <p:pic>
        <p:nvPicPr>
          <p:cNvPr id="157698" name="Picture 2"/>
          <p:cNvPicPr>
            <a:picLocks noChangeAspect="1" noChangeArrowheads="1"/>
          </p:cNvPicPr>
          <p:nvPr/>
        </p:nvPicPr>
        <p:blipFill>
          <a:blip r:embed="rId5" cstate="print"/>
          <a:srcRect/>
          <a:stretch>
            <a:fillRect/>
          </a:stretch>
        </p:blipFill>
        <p:spPr bwMode="auto">
          <a:xfrm>
            <a:off x="533400" y="5105400"/>
            <a:ext cx="1828800" cy="1504336"/>
          </a:xfrm>
          <a:prstGeom prst="rect">
            <a:avLst/>
          </a:prstGeom>
          <a:noFill/>
          <a:ln w="9525">
            <a:noFill/>
            <a:miter lim="800000"/>
            <a:headEnd/>
            <a:tailEnd/>
          </a:ln>
        </p:spPr>
      </p:pic>
      <p:sp>
        <p:nvSpPr>
          <p:cNvPr id="7" name="TextBox 6"/>
          <p:cNvSpPr txBox="1"/>
          <p:nvPr/>
        </p:nvSpPr>
        <p:spPr>
          <a:xfrm>
            <a:off x="762000" y="4724400"/>
            <a:ext cx="4147289" cy="646331"/>
          </a:xfrm>
          <a:prstGeom prst="rect">
            <a:avLst/>
          </a:prstGeom>
          <a:noFill/>
        </p:spPr>
        <p:txBody>
          <a:bodyPr wrap="none" rtlCol="0">
            <a:spAutoFit/>
          </a:bodyPr>
          <a:lstStyle/>
          <a:p>
            <a:r>
              <a:rPr lang="en-US" dirty="0" smtClean="0"/>
              <a:t>Does your mass change on the moon?</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dirty="0" smtClean="0"/>
              <a:t>The Third Law </a:t>
            </a:r>
            <a:endParaRPr lang="en-US" i="1" dirty="0" smtClean="0">
              <a:solidFill>
                <a:srgbClr val="C00000"/>
              </a:solidFill>
            </a:endParaRPr>
          </a:p>
        </p:txBody>
      </p:sp>
      <p:sp>
        <p:nvSpPr>
          <p:cNvPr id="25603" name="Rectangle 3"/>
          <p:cNvSpPr>
            <a:spLocks noGrp="1" noChangeArrowheads="1"/>
          </p:cNvSpPr>
          <p:nvPr>
            <p:ph type="body" sz="half" idx="1"/>
          </p:nvPr>
        </p:nvSpPr>
        <p:spPr>
          <a:xfrm>
            <a:off x="381000" y="1752600"/>
            <a:ext cx="3810000" cy="3581400"/>
          </a:xfrm>
          <a:noFill/>
        </p:spPr>
        <p:txBody>
          <a:bodyPr/>
          <a:lstStyle/>
          <a:p>
            <a:pPr eaLnBrk="1" hangingPunct="1"/>
            <a:r>
              <a:rPr lang="en-US" sz="2200" dirty="0" smtClean="0"/>
              <a:t>All forces result from interaction between pairs of objects.</a:t>
            </a:r>
          </a:p>
          <a:p>
            <a:pPr eaLnBrk="1" hangingPunct="1"/>
            <a:r>
              <a:rPr lang="en-US" sz="2200" dirty="0" smtClean="0"/>
              <a:t>When interacting, each object exerting a force on the other.  The two forces have the </a:t>
            </a:r>
            <a:r>
              <a:rPr lang="en-US" sz="2200" dirty="0" smtClean="0">
                <a:solidFill>
                  <a:srgbClr val="FF0000"/>
                </a:solidFill>
              </a:rPr>
              <a:t>same strength</a:t>
            </a:r>
            <a:r>
              <a:rPr lang="en-US" sz="2200" dirty="0" smtClean="0"/>
              <a:t>, and act in exactly opposite directions.</a:t>
            </a:r>
          </a:p>
        </p:txBody>
      </p:sp>
      <p:pic>
        <p:nvPicPr>
          <p:cNvPr id="20482" name="Picture 2"/>
          <p:cNvPicPr>
            <a:picLocks noChangeAspect="1" noChangeArrowheads="1"/>
          </p:cNvPicPr>
          <p:nvPr/>
        </p:nvPicPr>
        <p:blipFill>
          <a:blip r:embed="rId4" cstate="print"/>
          <a:srcRect/>
          <a:stretch>
            <a:fillRect/>
          </a:stretch>
        </p:blipFill>
        <p:spPr bwMode="auto">
          <a:xfrm>
            <a:off x="5486400" y="1447800"/>
            <a:ext cx="1857375" cy="2466975"/>
          </a:xfrm>
          <a:prstGeom prst="rect">
            <a:avLst/>
          </a:prstGeom>
          <a:noFill/>
          <a:ln w="9525">
            <a:noFill/>
            <a:miter lim="800000"/>
            <a:headEnd/>
            <a:tailEnd/>
          </a:ln>
        </p:spPr>
      </p:pic>
      <p:sp>
        <p:nvSpPr>
          <p:cNvPr id="8" name="Rectangle 7"/>
          <p:cNvSpPr/>
          <p:nvPr/>
        </p:nvSpPr>
        <p:spPr>
          <a:xfrm>
            <a:off x="838200" y="5791200"/>
            <a:ext cx="2351926" cy="369332"/>
          </a:xfrm>
          <a:prstGeom prst="rect">
            <a:avLst/>
          </a:prstGeom>
        </p:spPr>
        <p:txBody>
          <a:bodyPr wrap="none">
            <a:spAutoFit/>
          </a:bodyPr>
          <a:lstStyle/>
          <a:p>
            <a:r>
              <a:rPr lang="en-US" u="sng" dirty="0" smtClean="0">
                <a:solidFill>
                  <a:srgbClr val="C00000"/>
                </a:solidFill>
              </a:rPr>
              <a:t>This is for </a:t>
            </a:r>
            <a:r>
              <a:rPr lang="en-US" i="1" u="sng" dirty="0" smtClean="0">
                <a:solidFill>
                  <a:srgbClr val="C00000"/>
                </a:solidFill>
              </a:rPr>
              <a:t>two</a:t>
            </a:r>
            <a:r>
              <a:rPr lang="en-US" u="sng" dirty="0" smtClean="0">
                <a:solidFill>
                  <a:srgbClr val="C00000"/>
                </a:solidFill>
              </a:rPr>
              <a:t> bodies</a:t>
            </a:r>
            <a:endParaRPr lang="en-US" u="sng" dirty="0"/>
          </a:p>
        </p:txBody>
      </p:sp>
      <p:pic>
        <p:nvPicPr>
          <p:cNvPr id="153601" name="Picture 1"/>
          <p:cNvPicPr>
            <a:picLocks noChangeAspect="1" noChangeArrowheads="1"/>
          </p:cNvPicPr>
          <p:nvPr/>
        </p:nvPicPr>
        <p:blipFill>
          <a:blip r:embed="rId5" cstate="print"/>
          <a:srcRect/>
          <a:stretch>
            <a:fillRect/>
          </a:stretch>
        </p:blipFill>
        <p:spPr bwMode="auto">
          <a:xfrm>
            <a:off x="5334000" y="4038600"/>
            <a:ext cx="2312290" cy="2590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smtClean="0"/>
              <a:t>Which statement best describes the situation pictured below</a:t>
            </a:r>
          </a:p>
        </p:txBody>
      </p:sp>
      <p:sp>
        <p:nvSpPr>
          <p:cNvPr id="24579" name="Rectangle 3"/>
          <p:cNvSpPr>
            <a:spLocks noGrp="1" noChangeArrowheads="1"/>
          </p:cNvSpPr>
          <p:nvPr>
            <p:ph type="body" sz="half" idx="1"/>
          </p:nvPr>
        </p:nvSpPr>
        <p:spPr>
          <a:xfrm>
            <a:off x="381000" y="1752600"/>
            <a:ext cx="3810000" cy="4114800"/>
          </a:xfrm>
          <a:noFill/>
        </p:spPr>
        <p:txBody>
          <a:bodyPr/>
          <a:lstStyle/>
          <a:p>
            <a:pPr marL="495300" indent="-495300" eaLnBrk="1" hangingPunct="1">
              <a:buFont typeface="Wingdings" pitchFamily="2" charset="2"/>
              <a:buAutoNum type="alphaUcPeriod"/>
            </a:pPr>
            <a:r>
              <a:rPr lang="en-US" sz="2200" dirty="0" smtClean="0"/>
              <a:t>The racket is exerting a force on the ball</a:t>
            </a:r>
          </a:p>
          <a:p>
            <a:pPr marL="495300" indent="-495300" eaLnBrk="1" hangingPunct="1">
              <a:buFont typeface="Wingdings" pitchFamily="2" charset="2"/>
              <a:buAutoNum type="alphaUcPeriod"/>
            </a:pPr>
            <a:r>
              <a:rPr lang="en-US" sz="2200" dirty="0" smtClean="0"/>
              <a:t>The ball is exerting a force on the racket</a:t>
            </a:r>
          </a:p>
          <a:p>
            <a:pPr marL="495300" indent="-495300" eaLnBrk="1" hangingPunct="1">
              <a:buFont typeface="Wingdings" pitchFamily="2" charset="2"/>
              <a:buAutoNum type="alphaUcPeriod"/>
            </a:pPr>
            <a:r>
              <a:rPr lang="en-US" sz="2200" dirty="0" smtClean="0"/>
              <a:t>Both A and B are correct, but the force on the ball is greater</a:t>
            </a:r>
          </a:p>
          <a:p>
            <a:pPr marL="495300" indent="-495300" eaLnBrk="1" hangingPunct="1">
              <a:buFont typeface="Wingdings" pitchFamily="2" charset="2"/>
              <a:buAutoNum type="alphaUcPeriod"/>
            </a:pPr>
            <a:r>
              <a:rPr lang="en-US" sz="2200" dirty="0" smtClean="0"/>
              <a:t>Both A and B are correct and the forces are equal in magnitude</a:t>
            </a:r>
          </a:p>
          <a:p>
            <a:pPr marL="495300" indent="-495300" eaLnBrk="1" hangingPunct="1">
              <a:buFont typeface="Wingdings" pitchFamily="2" charset="2"/>
              <a:buAutoNum type="alphaUcPeriod"/>
            </a:pPr>
            <a:endParaRPr lang="en-US" sz="2200" dirty="0" smtClean="0"/>
          </a:p>
        </p:txBody>
      </p:sp>
      <p:sp>
        <p:nvSpPr>
          <p:cNvPr id="24580" name="Text Box 4"/>
          <p:cNvSpPr txBox="1">
            <a:spLocks noChangeArrowheads="1"/>
          </p:cNvSpPr>
          <p:nvPr/>
        </p:nvSpPr>
        <p:spPr bwMode="auto">
          <a:xfrm>
            <a:off x="4267200" y="5410200"/>
            <a:ext cx="4876800" cy="457200"/>
          </a:xfrm>
          <a:prstGeom prst="rect">
            <a:avLst/>
          </a:prstGeom>
          <a:noFill/>
          <a:ln w="9525">
            <a:noFill/>
            <a:miter lim="800000"/>
            <a:headEnd/>
            <a:tailEnd/>
          </a:ln>
        </p:spPr>
        <p:txBody>
          <a:bodyPr>
            <a:spAutoFit/>
          </a:bodyPr>
          <a:lstStyle/>
          <a:p>
            <a:pPr eaLnBrk="0" hangingPunct="0">
              <a:spcBef>
                <a:spcPct val="50000"/>
              </a:spcBef>
            </a:pPr>
            <a:r>
              <a:rPr lang="en-US" sz="2400">
                <a:solidFill>
                  <a:schemeClr val="bg1"/>
                </a:solidFill>
                <a:latin typeface="Times New Roman" pitchFamily="18" charset="0"/>
              </a:rPr>
              <a:t>What is the action-reaction pair here?</a:t>
            </a:r>
          </a:p>
        </p:txBody>
      </p:sp>
      <p:pic>
        <p:nvPicPr>
          <p:cNvPr id="24581" name="Picture 5"/>
          <p:cNvPicPr>
            <a:picLocks noChangeAspect="1" noChangeArrowheads="1"/>
          </p:cNvPicPr>
          <p:nvPr/>
        </p:nvPicPr>
        <p:blipFill>
          <a:blip r:embed="rId4" cstate="print"/>
          <a:srcRect/>
          <a:stretch>
            <a:fillRect/>
          </a:stretch>
        </p:blipFill>
        <p:spPr bwMode="auto">
          <a:xfrm>
            <a:off x="4724400" y="1752600"/>
            <a:ext cx="3524250" cy="3398838"/>
          </a:xfrm>
          <a:prstGeom prst="rect">
            <a:avLst/>
          </a:prstGeom>
          <a:ln>
            <a:noFill/>
          </a:ln>
          <a:effectLst>
            <a:outerShdw blurRad="292100" dist="139700" dir="2700000" algn="tl" rotWithShape="0">
              <a:srgbClr val="333333">
                <a:alpha val="65000"/>
              </a:srgbClr>
            </a:outerShdw>
          </a:effectLst>
        </p:spPr>
      </p:pic>
      <p:sp>
        <p:nvSpPr>
          <p:cNvPr id="24582" name="Text Box 6"/>
          <p:cNvSpPr txBox="1">
            <a:spLocks noChangeArrowheads="1"/>
          </p:cNvSpPr>
          <p:nvPr/>
        </p:nvSpPr>
        <p:spPr bwMode="auto">
          <a:xfrm>
            <a:off x="5305425" y="5334000"/>
            <a:ext cx="2314575" cy="274638"/>
          </a:xfrm>
          <a:prstGeom prst="rect">
            <a:avLst/>
          </a:prstGeom>
          <a:noFill/>
          <a:ln w="9525">
            <a:noFill/>
            <a:miter lim="800000"/>
            <a:headEnd/>
            <a:tailEnd/>
          </a:ln>
        </p:spPr>
        <p:txBody>
          <a:bodyPr wrap="none">
            <a:spAutoFit/>
          </a:bodyPr>
          <a:lstStyle/>
          <a:p>
            <a:r>
              <a:rPr lang="en-US" sz="1200" dirty="0"/>
              <a:t>Photo by </a:t>
            </a:r>
            <a:r>
              <a:rPr lang="en-US" sz="1200" dirty="0" err="1"/>
              <a:t>Amoz</a:t>
            </a:r>
            <a:r>
              <a:rPr lang="en-US" sz="1200" dirty="0"/>
              <a:t> </a:t>
            </a:r>
            <a:r>
              <a:rPr lang="en-US" sz="1200" dirty="0" err="1"/>
              <a:t>Eckerson</a:t>
            </a:r>
            <a:r>
              <a:rPr lang="en-US" sz="1200" dirty="0"/>
              <a:t>, 1995</a:t>
            </a:r>
          </a:p>
        </p:txBody>
      </p:sp>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mtClean="0"/>
              <a:t>Grading</a:t>
            </a:r>
          </a:p>
        </p:txBody>
      </p:sp>
      <p:sp>
        <p:nvSpPr>
          <p:cNvPr id="206851" name="Rectangle 3"/>
          <p:cNvSpPr>
            <a:spLocks noGrp="1" noChangeArrowheads="1"/>
          </p:cNvSpPr>
          <p:nvPr>
            <p:ph type="body" idx="1"/>
          </p:nvPr>
        </p:nvSpPr>
        <p:spPr>
          <a:xfrm>
            <a:off x="457200" y="1676400"/>
            <a:ext cx="8458200" cy="4038600"/>
          </a:xfrm>
        </p:spPr>
        <p:txBody>
          <a:bodyPr>
            <a:normAutofit/>
          </a:bodyPr>
          <a:lstStyle/>
          <a:p>
            <a:pPr eaLnBrk="1" hangingPunct="1"/>
            <a:r>
              <a:rPr lang="en-US" sz="2600" dirty="0" smtClean="0"/>
              <a:t>Quizzes (50%)</a:t>
            </a:r>
          </a:p>
          <a:p>
            <a:pPr eaLnBrk="1" hangingPunct="1"/>
            <a:r>
              <a:rPr lang="en-US" sz="2600" dirty="0" smtClean="0"/>
              <a:t>Homework due weekly (30%)</a:t>
            </a:r>
          </a:p>
          <a:p>
            <a:pPr lvl="1" eaLnBrk="1" hangingPunct="1"/>
            <a:r>
              <a:rPr lang="en-US" sz="2200" dirty="0" smtClean="0"/>
              <a:t>Written answers to questions from book, maybe involving short experiments.  </a:t>
            </a:r>
          </a:p>
          <a:p>
            <a:pPr lvl="1" eaLnBrk="1" hangingPunct="1"/>
            <a:r>
              <a:rPr lang="en-US" sz="2200" dirty="0" smtClean="0"/>
              <a:t>Late submission receive half credit</a:t>
            </a:r>
          </a:p>
          <a:p>
            <a:pPr lvl="1" eaLnBrk="1" hangingPunct="1"/>
            <a:r>
              <a:rPr lang="en-US" sz="2200" dirty="0" smtClean="0"/>
              <a:t>Extra Credit is </a:t>
            </a:r>
            <a:r>
              <a:rPr lang="en-US" sz="2200" dirty="0" smtClean="0"/>
              <a:t>accepted</a:t>
            </a:r>
          </a:p>
          <a:p>
            <a:pPr lvl="2" eaLnBrk="1" hangingPunct="1"/>
            <a:r>
              <a:rPr lang="en-US" sz="1800" dirty="0" smtClean="0"/>
              <a:t>Ideas on Canvas</a:t>
            </a:r>
            <a:endParaRPr lang="en-US" sz="1800" dirty="0" smtClean="0"/>
          </a:p>
          <a:p>
            <a:pPr lvl="2" eaLnBrk="1" hangingPunct="1"/>
            <a:r>
              <a:rPr lang="en-US" sz="1800" dirty="0" smtClean="0"/>
              <a:t>Optional math intensive problems</a:t>
            </a:r>
            <a:r>
              <a:rPr lang="en-US" sz="1800" dirty="0" smtClean="0"/>
              <a:t/>
            </a:r>
            <a:br>
              <a:rPr lang="en-US" sz="1800" dirty="0" smtClean="0"/>
            </a:br>
            <a:r>
              <a:rPr lang="en-US" sz="1800" dirty="0" smtClean="0"/>
              <a:t>		</a:t>
            </a:r>
            <a:endParaRPr lang="en-US" dirty="0" smtClean="0"/>
          </a:p>
          <a:p>
            <a:pPr eaLnBrk="1" hangingPunct="1"/>
            <a:r>
              <a:rPr lang="en-US" dirty="0" smtClean="0"/>
              <a:t>Final Exam (20%)</a:t>
            </a:r>
          </a:p>
          <a:p>
            <a:pPr eaLnBrk="1" hangingPunct="1"/>
            <a:endParaRPr lang="en-US" dirty="0" smtClean="0"/>
          </a:p>
          <a:p>
            <a:pPr lvl="1" eaLnBrk="1" hangingPunct="1"/>
            <a:endParaRPr lang="en-US" sz="2200" dirty="0" smtClean="0"/>
          </a:p>
        </p:txBody>
      </p:sp>
    </p:spTree>
    <p:custDataLst>
      <p:tags r:id="rId1"/>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mtClean="0"/>
              <a:t>Artillery experiment</a:t>
            </a:r>
          </a:p>
        </p:txBody>
      </p:sp>
      <p:sp>
        <p:nvSpPr>
          <p:cNvPr id="30723" name="Rectangle 3"/>
          <p:cNvSpPr>
            <a:spLocks noGrp="1" noChangeArrowheads="1"/>
          </p:cNvSpPr>
          <p:nvPr>
            <p:ph type="body" idx="1"/>
          </p:nvPr>
        </p:nvSpPr>
        <p:spPr>
          <a:xfrm>
            <a:off x="381000" y="1371600"/>
            <a:ext cx="4724400" cy="5029200"/>
          </a:xfrm>
        </p:spPr>
        <p:txBody>
          <a:bodyPr/>
          <a:lstStyle/>
          <a:p>
            <a:pPr eaLnBrk="1" hangingPunct="1">
              <a:lnSpc>
                <a:spcPct val="90000"/>
              </a:lnSpc>
            </a:pPr>
            <a:r>
              <a:rPr lang="en-US" sz="2800" dirty="0" smtClean="0"/>
              <a:t>Did we create a force on the cannonball?</a:t>
            </a:r>
          </a:p>
          <a:p>
            <a:pPr eaLnBrk="1" hangingPunct="1">
              <a:lnSpc>
                <a:spcPct val="90000"/>
              </a:lnSpc>
            </a:pPr>
            <a:r>
              <a:rPr lang="en-US" sz="2800" dirty="0" smtClean="0"/>
              <a:t>What exerted the force on the cannonball?</a:t>
            </a:r>
          </a:p>
          <a:p>
            <a:pPr eaLnBrk="1" hangingPunct="1">
              <a:lnSpc>
                <a:spcPct val="90000"/>
              </a:lnSpc>
            </a:pPr>
            <a:r>
              <a:rPr lang="en-US" sz="2800" dirty="0" smtClean="0"/>
              <a:t>Did the cannonball exert a force on anything?</a:t>
            </a:r>
          </a:p>
          <a:p>
            <a:pPr eaLnBrk="1" hangingPunct="1">
              <a:lnSpc>
                <a:spcPct val="90000"/>
              </a:lnSpc>
            </a:pPr>
            <a:r>
              <a:rPr lang="en-US" sz="2800" dirty="0" smtClean="0"/>
              <a:t>Why did the two objects accelerate differently?</a:t>
            </a:r>
          </a:p>
        </p:txBody>
      </p:sp>
      <p:pic>
        <p:nvPicPr>
          <p:cNvPr id="27652" name="Picture 4" descr="cannon"/>
          <p:cNvPicPr>
            <a:picLocks noChangeAspect="1" noChangeArrowheads="1"/>
          </p:cNvPicPr>
          <p:nvPr/>
        </p:nvPicPr>
        <p:blipFill>
          <a:blip r:embed="rId4" cstate="print"/>
          <a:srcRect/>
          <a:stretch>
            <a:fillRect/>
          </a:stretch>
        </p:blipFill>
        <p:spPr bwMode="auto">
          <a:xfrm>
            <a:off x="5334000" y="1524000"/>
            <a:ext cx="3429000" cy="2570163"/>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371600" y="5943600"/>
            <a:ext cx="6312947" cy="369332"/>
          </a:xfrm>
          <a:prstGeom prst="rect">
            <a:avLst/>
          </a:prstGeom>
          <a:noFill/>
        </p:spPr>
        <p:txBody>
          <a:bodyPr wrap="none" rtlCol="0">
            <a:spAutoFit/>
          </a:bodyPr>
          <a:lstStyle/>
          <a:p>
            <a:r>
              <a:rPr lang="en-US" dirty="0" smtClean="0"/>
              <a:t>10 KNO</a:t>
            </a:r>
            <a:r>
              <a:rPr lang="en-US" baseline="-25000" dirty="0" smtClean="0"/>
              <a:t>3</a:t>
            </a:r>
            <a:r>
              <a:rPr lang="en-US" dirty="0" smtClean="0"/>
              <a:t> + 3 S + 8 C → 2 K</a:t>
            </a:r>
            <a:r>
              <a:rPr lang="en-US" baseline="-25000" dirty="0" smtClean="0"/>
              <a:t>2</a:t>
            </a:r>
            <a:r>
              <a:rPr lang="en-US" dirty="0" smtClean="0"/>
              <a:t>CO</a:t>
            </a:r>
            <a:r>
              <a:rPr lang="en-US" baseline="-25000" dirty="0" smtClean="0"/>
              <a:t>3</a:t>
            </a:r>
            <a:r>
              <a:rPr lang="en-US" dirty="0" smtClean="0"/>
              <a:t> + 3 K</a:t>
            </a:r>
            <a:r>
              <a:rPr lang="en-US" baseline="-25000" dirty="0" smtClean="0"/>
              <a:t>2</a:t>
            </a:r>
            <a:r>
              <a:rPr lang="en-US" dirty="0" smtClean="0"/>
              <a:t>SO</a:t>
            </a:r>
            <a:r>
              <a:rPr lang="en-US" baseline="-25000" dirty="0" smtClean="0"/>
              <a:t>4</a:t>
            </a:r>
            <a:r>
              <a:rPr lang="en-US" dirty="0" smtClean="0"/>
              <a:t> + 6 CO</a:t>
            </a:r>
            <a:r>
              <a:rPr lang="en-US" baseline="-25000" dirty="0" smtClean="0"/>
              <a:t>2</a:t>
            </a:r>
            <a:r>
              <a:rPr lang="en-US" dirty="0" smtClean="0"/>
              <a:t> + 5 N</a:t>
            </a:r>
            <a:r>
              <a:rPr lang="en-US" baseline="-25000" dirty="0" smtClean="0"/>
              <a:t>2</a:t>
            </a:r>
            <a:r>
              <a:rPr lang="en-US" dirty="0" smtClean="0"/>
              <a:t>.</a:t>
            </a:r>
            <a:endParaRPr lang="en-US" dirty="0"/>
          </a:p>
        </p:txBody>
      </p:sp>
      <p:grpSp>
        <p:nvGrpSpPr>
          <p:cNvPr id="2" name="Group 10"/>
          <p:cNvGrpSpPr/>
          <p:nvPr/>
        </p:nvGrpSpPr>
        <p:grpSpPr>
          <a:xfrm>
            <a:off x="5181600" y="4495800"/>
            <a:ext cx="3429000" cy="762000"/>
            <a:chOff x="5181600" y="4495800"/>
            <a:chExt cx="3429000" cy="762000"/>
          </a:xfrm>
        </p:grpSpPr>
        <p:sp>
          <p:nvSpPr>
            <p:cNvPr id="6" name="Rectangle 5"/>
            <p:cNvSpPr/>
            <p:nvPr/>
          </p:nvSpPr>
          <p:spPr>
            <a:xfrm>
              <a:off x="5181600" y="4495800"/>
              <a:ext cx="3429000" cy="76200"/>
            </a:xfrm>
            <a:prstGeom prst="rect">
              <a:avLst/>
            </a:prstGeom>
            <a:solidFill>
              <a:schemeClr val="tx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181600" y="5181600"/>
              <a:ext cx="3429000" cy="76200"/>
            </a:xfrm>
            <a:prstGeom prst="rect">
              <a:avLst/>
            </a:prstGeom>
            <a:solidFill>
              <a:schemeClr val="tx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181600" y="4495800"/>
              <a:ext cx="76200" cy="762000"/>
            </a:xfrm>
            <a:prstGeom prst="rect">
              <a:avLst/>
            </a:prstGeom>
            <a:solidFill>
              <a:schemeClr val="tx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Explosion 2 8"/>
          <p:cNvSpPr/>
          <p:nvPr/>
        </p:nvSpPr>
        <p:spPr>
          <a:xfrm>
            <a:off x="5257800" y="4495800"/>
            <a:ext cx="609600" cy="685800"/>
          </a:xfrm>
          <a:prstGeom prst="irregularSeal2">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334000" y="4648200"/>
            <a:ext cx="533400" cy="533400"/>
          </a:xfrm>
          <a:prstGeom prst="ellipse">
            <a:avLst/>
          </a:prstGeom>
          <a:gradFill flip="none" rotWithShape="1">
            <a:gsLst>
              <a:gs pos="0">
                <a:schemeClr val="accent1">
                  <a:tint val="66000"/>
                  <a:satMod val="160000"/>
                </a:schemeClr>
              </a:gs>
              <a:gs pos="100000">
                <a:schemeClr val="tx1">
                  <a:lumMod val="95000"/>
                  <a:lumOff val="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13"/>
          <p:cNvGrpSpPr/>
          <p:nvPr/>
        </p:nvGrpSpPr>
        <p:grpSpPr>
          <a:xfrm>
            <a:off x="4114800" y="5334000"/>
            <a:ext cx="2362200" cy="304800"/>
            <a:chOff x="4419600" y="5410200"/>
            <a:chExt cx="2362200" cy="304800"/>
          </a:xfrm>
        </p:grpSpPr>
        <p:sp>
          <p:nvSpPr>
            <p:cNvPr id="12" name="Left Arrow 11"/>
            <p:cNvSpPr/>
            <p:nvPr/>
          </p:nvSpPr>
          <p:spPr>
            <a:xfrm>
              <a:off x="4419600" y="5410200"/>
              <a:ext cx="1219200" cy="3048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p:cNvSpPr/>
            <p:nvPr/>
          </p:nvSpPr>
          <p:spPr>
            <a:xfrm flipH="1">
              <a:off x="5638800" y="5410200"/>
              <a:ext cx="1143000" cy="304800"/>
            </a:xfrm>
            <a:prstGeom prst="lef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63" presetClass="path" presetSubtype="0" accel="50000" decel="50000" fill="hold" grpId="0" nodeType="clickEffect">
                                  <p:stCondLst>
                                    <p:cond delay="0"/>
                                  </p:stCondLst>
                                  <p:childTnLst>
                                    <p:animMotion origin="layout" path="M 0 0  L 0.25 0  E" pathEditMode="relative" ptsTypes="">
                                      <p:cBhvr>
                                        <p:cTn id="13" dur="2000" fill="hold"/>
                                        <p:tgtEl>
                                          <p:spTgt spid="10"/>
                                        </p:tgtEl>
                                        <p:attrNameLst>
                                          <p:attrName>ppt_x</p:attrName>
                                          <p:attrName>ppt_y</p:attrName>
                                        </p:attrNameLst>
                                      </p:cBhvr>
                                    </p:animMotion>
                                  </p:childTnLst>
                                </p:cTn>
                              </p:par>
                            </p:childTnLst>
                          </p:cTn>
                        </p:par>
                      </p:childTnLst>
                    </p:cTn>
                  </p:par>
                  <p:par>
                    <p:cTn id="14" fill="hold">
                      <p:stCondLst>
                        <p:cond delay="indefinite"/>
                      </p:stCondLst>
                      <p:childTnLst>
                        <p:par>
                          <p:cTn id="15" fill="hold">
                            <p:stCondLst>
                              <p:cond delay="0"/>
                            </p:stCondLst>
                            <p:childTnLst>
                              <p:par>
                                <p:cTn id="16" presetID="35" presetClass="path" presetSubtype="0" accel="50000" decel="50000" fill="hold" nodeType="clickEffect">
                                  <p:stCondLst>
                                    <p:cond delay="0"/>
                                  </p:stCondLst>
                                  <p:childTnLst>
                                    <p:animMotion origin="layout" path="M 3.33333E-6 -1.11111E-6 L -0.04584 -1.11111E-6 " pathEditMode="relative" rAng="0" ptsTypes="AA">
                                      <p:cBhvr>
                                        <p:cTn id="17" dur="2000" fill="hold"/>
                                        <p:tgtEl>
                                          <p:spTgt spid="2"/>
                                        </p:tgtEl>
                                        <p:attrNameLst>
                                          <p:attrName>ppt_x</p:attrName>
                                          <p:attrName>ppt_y</p:attrName>
                                        </p:attrNameLst>
                                      </p:cBhvr>
                                      <p:rCtr x="-23" y="0"/>
                                    </p:animMotion>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eaLnBrk="1" hangingPunct="1"/>
            <a:r>
              <a:rPr lang="en-US" smtClean="0"/>
              <a:t>How does a rocket work?</a:t>
            </a:r>
          </a:p>
        </p:txBody>
      </p:sp>
      <p:pic>
        <p:nvPicPr>
          <p:cNvPr id="3076" name="Picture 4"/>
          <p:cNvPicPr>
            <a:picLocks noChangeAspect="1" noChangeArrowheads="1"/>
          </p:cNvPicPr>
          <p:nvPr/>
        </p:nvPicPr>
        <p:blipFill>
          <a:blip r:embed="rId3" cstate="print"/>
          <a:srcRect/>
          <a:stretch>
            <a:fillRect/>
          </a:stretch>
        </p:blipFill>
        <p:spPr bwMode="auto">
          <a:xfrm>
            <a:off x="1905000" y="1524000"/>
            <a:ext cx="4432166" cy="498132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en-US" smtClean="0"/>
              <a:t>New York Times on Robert Goddard</a:t>
            </a:r>
            <a:br>
              <a:rPr lang="en-US" smtClean="0"/>
            </a:br>
            <a:r>
              <a:rPr lang="en-US" smtClean="0"/>
              <a:t>January 13, 1920</a:t>
            </a:r>
          </a:p>
        </p:txBody>
      </p:sp>
      <p:sp>
        <p:nvSpPr>
          <p:cNvPr id="4100" name="Rectangle 3"/>
          <p:cNvSpPr>
            <a:spLocks noGrp="1" noChangeArrowheads="1"/>
          </p:cNvSpPr>
          <p:nvPr>
            <p:ph type="body" idx="1"/>
          </p:nvPr>
        </p:nvSpPr>
        <p:spPr>
          <a:xfrm>
            <a:off x="381000" y="1371600"/>
            <a:ext cx="5029200" cy="5029200"/>
          </a:xfrm>
        </p:spPr>
        <p:txBody>
          <a:bodyPr/>
          <a:lstStyle/>
          <a:p>
            <a:pPr eaLnBrk="1" hangingPunct="1">
              <a:lnSpc>
                <a:spcPct val="80000"/>
              </a:lnSpc>
            </a:pPr>
            <a:r>
              <a:rPr lang="en-US" sz="2100" dirty="0" smtClean="0"/>
              <a:t>… after the rocket quits our air and really starts on its longer journey it will neither be accelerated nor maintained by the explosion of the charges it then might have left.  To claim that it would be is to deny a fundamental law of dynamics, and only Dr. Einstein and his chosen dozen, so few and fit are licensed to do that. … </a:t>
            </a:r>
          </a:p>
          <a:p>
            <a:pPr eaLnBrk="1" hangingPunct="1">
              <a:lnSpc>
                <a:spcPct val="80000"/>
              </a:lnSpc>
            </a:pPr>
            <a:r>
              <a:rPr lang="en-US" sz="2100" dirty="0" smtClean="0"/>
              <a:t>[Professor Goddard] …does not know of the relation of action to reaction, and the need to have something better than a vacuum against which to react.</a:t>
            </a:r>
          </a:p>
          <a:p>
            <a:pPr eaLnBrk="1" hangingPunct="1">
              <a:lnSpc>
                <a:spcPct val="80000"/>
              </a:lnSpc>
            </a:pPr>
            <a:r>
              <a:rPr lang="en-US" sz="2100" dirty="0" smtClean="0"/>
              <a:t>[He] only seems to lack the knowledge ladled out daily in high schools.</a:t>
            </a:r>
          </a:p>
        </p:txBody>
      </p:sp>
      <p:pic>
        <p:nvPicPr>
          <p:cNvPr id="4101" name="Picture 5"/>
          <p:cNvPicPr>
            <a:picLocks noChangeAspect="1" noChangeArrowheads="1"/>
          </p:cNvPicPr>
          <p:nvPr/>
        </p:nvPicPr>
        <p:blipFill>
          <a:blip r:embed="rId3" cstate="print"/>
          <a:srcRect/>
          <a:stretch>
            <a:fillRect/>
          </a:stretch>
        </p:blipFill>
        <p:spPr bwMode="auto">
          <a:xfrm>
            <a:off x="5410200" y="1524000"/>
            <a:ext cx="3200400" cy="481187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smtClean="0"/>
              <a:t>New York Times on Robert Goddard</a:t>
            </a:r>
            <a:br>
              <a:rPr lang="en-US" smtClean="0"/>
            </a:br>
            <a:r>
              <a:rPr lang="en-US" smtClean="0"/>
              <a:t>July 17, 1969</a:t>
            </a:r>
          </a:p>
        </p:txBody>
      </p:sp>
      <p:sp>
        <p:nvSpPr>
          <p:cNvPr id="28675" name="Rectangle 3"/>
          <p:cNvSpPr>
            <a:spLocks noGrp="1" noChangeArrowheads="1"/>
          </p:cNvSpPr>
          <p:nvPr>
            <p:ph type="body" idx="1"/>
          </p:nvPr>
        </p:nvSpPr>
        <p:spPr>
          <a:xfrm>
            <a:off x="381000" y="1600200"/>
            <a:ext cx="4495800" cy="4267200"/>
          </a:xfrm>
        </p:spPr>
        <p:txBody>
          <a:bodyPr/>
          <a:lstStyle/>
          <a:p>
            <a:pPr eaLnBrk="1" hangingPunct="1">
              <a:lnSpc>
                <a:spcPct val="90000"/>
              </a:lnSpc>
            </a:pPr>
            <a:r>
              <a:rPr lang="en-US" sz="2600" dirty="0" smtClean="0"/>
              <a:t>Further investigation and experimentation have confirmed the findings of Isaac Newton in the 17</a:t>
            </a:r>
            <a:r>
              <a:rPr lang="en-US" sz="2600" baseline="30000" dirty="0" smtClean="0"/>
              <a:t>th</a:t>
            </a:r>
            <a:r>
              <a:rPr lang="en-US" sz="2600" dirty="0" smtClean="0"/>
              <a:t> century and it is now definitely established that a rocket can function in a vacuum as well as in an atmosphere.  The Times regrets the error.</a:t>
            </a:r>
          </a:p>
        </p:txBody>
      </p:sp>
      <p:pic>
        <p:nvPicPr>
          <p:cNvPr id="28676" name="Picture 4" descr="Apollo 17 Rocket"/>
          <p:cNvPicPr>
            <a:picLocks noChangeAspect="1" noChangeArrowheads="1"/>
          </p:cNvPicPr>
          <p:nvPr/>
        </p:nvPicPr>
        <p:blipFill>
          <a:blip r:embed="rId3" cstate="print"/>
          <a:srcRect/>
          <a:stretch>
            <a:fillRect/>
          </a:stretch>
        </p:blipFill>
        <p:spPr bwMode="auto">
          <a:xfrm>
            <a:off x="5408614" y="1447800"/>
            <a:ext cx="3156732" cy="47244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en-US" smtClean="0"/>
              <a:t>Something to think about: The reluctant horse</a:t>
            </a:r>
          </a:p>
        </p:txBody>
      </p:sp>
      <p:sp>
        <p:nvSpPr>
          <p:cNvPr id="30723" name="Rectangle 3"/>
          <p:cNvSpPr>
            <a:spLocks noGrp="1" noChangeArrowheads="1"/>
          </p:cNvSpPr>
          <p:nvPr>
            <p:ph type="body" idx="1"/>
          </p:nvPr>
        </p:nvSpPr>
        <p:spPr>
          <a:xfrm>
            <a:off x="381000" y="1371600"/>
            <a:ext cx="8382000" cy="1600200"/>
          </a:xfrm>
        </p:spPr>
        <p:txBody>
          <a:bodyPr/>
          <a:lstStyle/>
          <a:p>
            <a:pPr eaLnBrk="1" hangingPunct="1"/>
            <a:r>
              <a:rPr lang="en-US" smtClean="0"/>
              <a:t>“Every time I pull on the cart, it pulls back with equal force.  Therefore I cannot pull the cart.”</a:t>
            </a:r>
          </a:p>
        </p:txBody>
      </p:sp>
      <p:pic>
        <p:nvPicPr>
          <p:cNvPr id="30724" name="Picture 5" descr="horse%20&amp;%20cart"/>
          <p:cNvPicPr>
            <a:picLocks noChangeAspect="1" noChangeArrowheads="1"/>
          </p:cNvPicPr>
          <p:nvPr/>
        </p:nvPicPr>
        <p:blipFill>
          <a:blip r:embed="rId4" cstate="print"/>
          <a:srcRect/>
          <a:stretch>
            <a:fillRect/>
          </a:stretch>
        </p:blipFill>
        <p:spPr bwMode="auto">
          <a:xfrm>
            <a:off x="2133600" y="2971800"/>
            <a:ext cx="4876800" cy="36576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048000" y="609600"/>
            <a:ext cx="2743200" cy="609600"/>
          </a:xfrm>
        </p:spPr>
        <p:txBody>
          <a:bodyPr/>
          <a:lstStyle/>
          <a:p>
            <a:r>
              <a:rPr lang="en-US" dirty="0" smtClean="0"/>
              <a:t>Acceleration</a:t>
            </a:r>
            <a:endParaRPr lang="en-US" dirty="0"/>
          </a:p>
        </p:txBody>
      </p:sp>
      <p:sp>
        <p:nvSpPr>
          <p:cNvPr id="8" name="TextBox 7"/>
          <p:cNvSpPr txBox="1"/>
          <p:nvPr/>
        </p:nvSpPr>
        <p:spPr>
          <a:xfrm>
            <a:off x="1600200" y="1600200"/>
            <a:ext cx="5562600" cy="1200329"/>
          </a:xfrm>
          <a:prstGeom prst="rect">
            <a:avLst/>
          </a:prstGeom>
          <a:noFill/>
        </p:spPr>
        <p:txBody>
          <a:bodyPr wrap="square" rtlCol="0">
            <a:spAutoFit/>
          </a:bodyPr>
          <a:lstStyle/>
          <a:p>
            <a:pPr algn="ctr"/>
            <a:r>
              <a:rPr lang="en-US" sz="2400" b="1" dirty="0" smtClean="0"/>
              <a:t>Acceleration</a:t>
            </a:r>
            <a:r>
              <a:rPr lang="en-US" sz="2400" dirty="0" smtClean="0"/>
              <a:t> is a </a:t>
            </a:r>
            <a:r>
              <a:rPr lang="en-US" sz="2400" i="1" dirty="0" smtClean="0"/>
              <a:t>change</a:t>
            </a:r>
            <a:r>
              <a:rPr lang="en-US" sz="2400" dirty="0" smtClean="0"/>
              <a:t> in </a:t>
            </a:r>
            <a:r>
              <a:rPr lang="en-US" sz="2400" dirty="0" smtClean="0">
                <a:solidFill>
                  <a:srgbClr val="0070C0"/>
                </a:solidFill>
              </a:rPr>
              <a:t>velocity</a:t>
            </a:r>
            <a:r>
              <a:rPr lang="en-US" sz="2400" dirty="0" smtClean="0"/>
              <a:t>.</a:t>
            </a:r>
          </a:p>
          <a:p>
            <a:pPr algn="ctr"/>
            <a:r>
              <a:rPr lang="en-US" sz="2400" dirty="0" smtClean="0"/>
              <a:t>  </a:t>
            </a:r>
          </a:p>
          <a:p>
            <a:pPr algn="ctr"/>
            <a:r>
              <a:rPr lang="en-US" sz="2400" b="1" dirty="0" smtClean="0">
                <a:solidFill>
                  <a:srgbClr val="0070C0"/>
                </a:solidFill>
              </a:rPr>
              <a:t>Velocity</a:t>
            </a:r>
            <a:r>
              <a:rPr lang="en-US" sz="2400" dirty="0" smtClean="0"/>
              <a:t> is </a:t>
            </a:r>
            <a:r>
              <a:rPr lang="en-US" sz="2400" dirty="0" smtClean="0">
                <a:solidFill>
                  <a:srgbClr val="FF0000"/>
                </a:solidFill>
              </a:rPr>
              <a:t>speed</a:t>
            </a:r>
            <a:r>
              <a:rPr lang="en-US" sz="2400" dirty="0" smtClean="0"/>
              <a:t> with a </a:t>
            </a:r>
            <a:r>
              <a:rPr lang="en-US" sz="2400" dirty="0" smtClean="0">
                <a:solidFill>
                  <a:srgbClr val="FF0000"/>
                </a:solidFill>
              </a:rPr>
              <a:t>direction</a:t>
            </a:r>
            <a:r>
              <a:rPr lang="en-US" sz="2400" dirty="0" smtClean="0"/>
              <a:t>.  </a:t>
            </a:r>
          </a:p>
        </p:txBody>
      </p:sp>
      <p:sp>
        <p:nvSpPr>
          <p:cNvPr id="11" name="TextBox 10"/>
          <p:cNvSpPr txBox="1"/>
          <p:nvPr/>
        </p:nvSpPr>
        <p:spPr>
          <a:xfrm>
            <a:off x="1967345" y="3048000"/>
            <a:ext cx="4950971" cy="461665"/>
          </a:xfrm>
          <a:prstGeom prst="rect">
            <a:avLst/>
          </a:prstGeom>
          <a:noFill/>
        </p:spPr>
        <p:txBody>
          <a:bodyPr wrap="none" rtlCol="0">
            <a:spAutoFit/>
          </a:bodyPr>
          <a:lstStyle/>
          <a:p>
            <a:pPr algn="ctr"/>
            <a:r>
              <a:rPr lang="en-US" sz="2400" dirty="0" smtClean="0"/>
              <a:t>You accelerate by </a:t>
            </a:r>
            <a:r>
              <a:rPr lang="en-US" sz="2400" i="1" dirty="0" smtClean="0"/>
              <a:t>changing</a:t>
            </a:r>
            <a:r>
              <a:rPr lang="en-US" sz="2400" dirty="0" smtClean="0"/>
              <a:t> your…</a:t>
            </a:r>
          </a:p>
        </p:txBody>
      </p:sp>
      <p:sp>
        <p:nvSpPr>
          <p:cNvPr id="12" name="TextBox 11"/>
          <p:cNvSpPr txBox="1"/>
          <p:nvPr/>
        </p:nvSpPr>
        <p:spPr>
          <a:xfrm>
            <a:off x="2743200" y="3733800"/>
            <a:ext cx="3276600" cy="1723549"/>
          </a:xfrm>
          <a:prstGeom prst="rect">
            <a:avLst/>
          </a:prstGeom>
          <a:noFill/>
        </p:spPr>
        <p:txBody>
          <a:bodyPr wrap="square" rtlCol="0">
            <a:spAutoFit/>
          </a:bodyPr>
          <a:lstStyle/>
          <a:p>
            <a:pPr algn="ctr"/>
            <a:r>
              <a:rPr lang="en-US" sz="3200" dirty="0" smtClean="0">
                <a:solidFill>
                  <a:srgbClr val="FF0000"/>
                </a:solidFill>
              </a:rPr>
              <a:t>speed</a:t>
            </a:r>
            <a:r>
              <a:rPr lang="en-US" sz="3200" dirty="0" smtClean="0"/>
              <a:t> </a:t>
            </a:r>
          </a:p>
          <a:p>
            <a:pPr algn="ctr"/>
            <a:r>
              <a:rPr lang="en-US" sz="2400" dirty="0" smtClean="0"/>
              <a:t>and/or </a:t>
            </a:r>
          </a:p>
          <a:p>
            <a:pPr algn="ctr"/>
            <a:r>
              <a:rPr lang="en-US" sz="3200" dirty="0" smtClean="0">
                <a:solidFill>
                  <a:srgbClr val="FF0000"/>
                </a:solidFill>
              </a:rPr>
              <a:t>direction</a:t>
            </a:r>
          </a:p>
          <a:p>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extBox 7"/>
          <p:cNvSpPr txBox="1"/>
          <p:nvPr/>
        </p:nvSpPr>
        <p:spPr>
          <a:xfrm>
            <a:off x="1676400" y="685800"/>
            <a:ext cx="5562600" cy="830997"/>
          </a:xfrm>
          <a:prstGeom prst="rect">
            <a:avLst/>
          </a:prstGeom>
          <a:noFill/>
        </p:spPr>
        <p:txBody>
          <a:bodyPr wrap="square" rtlCol="0">
            <a:spAutoFit/>
          </a:bodyPr>
          <a:lstStyle/>
          <a:p>
            <a:pPr algn="ctr"/>
            <a:r>
              <a:rPr lang="en-US" sz="2400" b="1" dirty="0" smtClean="0"/>
              <a:t>Acceleration</a:t>
            </a:r>
            <a:r>
              <a:rPr lang="en-US" sz="2400" dirty="0" smtClean="0"/>
              <a:t> is a </a:t>
            </a:r>
            <a:r>
              <a:rPr lang="en-US" sz="2400" i="1" dirty="0" smtClean="0"/>
              <a:t>change</a:t>
            </a:r>
            <a:r>
              <a:rPr lang="en-US" sz="2400" dirty="0" smtClean="0"/>
              <a:t> in </a:t>
            </a:r>
            <a:r>
              <a:rPr lang="en-US" sz="2400" dirty="0" smtClean="0">
                <a:solidFill>
                  <a:srgbClr val="0070C0"/>
                </a:solidFill>
              </a:rPr>
              <a:t>velocity</a:t>
            </a:r>
            <a:r>
              <a:rPr lang="en-US" sz="2400" dirty="0" smtClean="0"/>
              <a:t>.</a:t>
            </a:r>
          </a:p>
          <a:p>
            <a:pPr algn="ctr"/>
            <a:r>
              <a:rPr lang="en-US" sz="2400" dirty="0" smtClean="0"/>
              <a:t>  </a:t>
            </a:r>
          </a:p>
        </p:txBody>
      </p:sp>
      <p:sp>
        <p:nvSpPr>
          <p:cNvPr id="11" name="TextBox 10"/>
          <p:cNvSpPr txBox="1"/>
          <p:nvPr/>
        </p:nvSpPr>
        <p:spPr>
          <a:xfrm>
            <a:off x="990600" y="1524000"/>
            <a:ext cx="6878806" cy="1077218"/>
          </a:xfrm>
          <a:prstGeom prst="rect">
            <a:avLst/>
          </a:prstGeom>
          <a:noFill/>
        </p:spPr>
        <p:txBody>
          <a:bodyPr wrap="none" rtlCol="0">
            <a:spAutoFit/>
          </a:bodyPr>
          <a:lstStyle/>
          <a:p>
            <a:pPr algn="ctr"/>
            <a:r>
              <a:rPr lang="en-US" sz="3200" dirty="0" err="1" smtClean="0"/>
              <a:t>Scenerio</a:t>
            </a:r>
            <a:r>
              <a:rPr lang="en-US" sz="3200" dirty="0" smtClean="0"/>
              <a:t>:</a:t>
            </a:r>
          </a:p>
          <a:p>
            <a:pPr algn="ctr"/>
            <a:r>
              <a:rPr lang="en-US" sz="3200" dirty="0" smtClean="0"/>
              <a:t>cruise control at 65 mph going North</a:t>
            </a:r>
          </a:p>
        </p:txBody>
      </p:sp>
      <p:sp>
        <p:nvSpPr>
          <p:cNvPr id="7" name="TextBox 6"/>
          <p:cNvSpPr txBox="1"/>
          <p:nvPr/>
        </p:nvSpPr>
        <p:spPr>
          <a:xfrm>
            <a:off x="1828800" y="2895600"/>
            <a:ext cx="3249609" cy="461665"/>
          </a:xfrm>
          <a:prstGeom prst="rect">
            <a:avLst/>
          </a:prstGeom>
          <a:noFill/>
        </p:spPr>
        <p:txBody>
          <a:bodyPr wrap="none" rtlCol="0">
            <a:spAutoFit/>
          </a:bodyPr>
          <a:lstStyle/>
          <a:p>
            <a:pPr algn="ctr"/>
            <a:r>
              <a:rPr lang="en-US" sz="2400" dirty="0" smtClean="0"/>
              <a:t>Are you accelerating? </a:t>
            </a:r>
          </a:p>
        </p:txBody>
      </p:sp>
      <p:sp>
        <p:nvSpPr>
          <p:cNvPr id="9" name="TextBox 8"/>
          <p:cNvSpPr txBox="1"/>
          <p:nvPr/>
        </p:nvSpPr>
        <p:spPr>
          <a:xfrm>
            <a:off x="1066800" y="4800600"/>
            <a:ext cx="3643947" cy="461665"/>
          </a:xfrm>
          <a:prstGeom prst="rect">
            <a:avLst/>
          </a:prstGeom>
          <a:noFill/>
        </p:spPr>
        <p:txBody>
          <a:bodyPr wrap="none" rtlCol="0">
            <a:spAutoFit/>
          </a:bodyPr>
          <a:lstStyle/>
          <a:p>
            <a:pPr algn="ctr"/>
            <a:r>
              <a:rPr lang="en-US" sz="2400" dirty="0" smtClean="0"/>
              <a:t>How can you accelerate?</a:t>
            </a:r>
          </a:p>
        </p:txBody>
      </p:sp>
      <p:sp>
        <p:nvSpPr>
          <p:cNvPr id="10" name="TextBox 9"/>
          <p:cNvSpPr txBox="1"/>
          <p:nvPr/>
        </p:nvSpPr>
        <p:spPr>
          <a:xfrm>
            <a:off x="5334000" y="2895600"/>
            <a:ext cx="527709" cy="461665"/>
          </a:xfrm>
          <a:prstGeom prst="rect">
            <a:avLst/>
          </a:prstGeom>
          <a:noFill/>
        </p:spPr>
        <p:txBody>
          <a:bodyPr wrap="none" rtlCol="0">
            <a:spAutoFit/>
          </a:bodyPr>
          <a:lstStyle/>
          <a:p>
            <a:pPr algn="ctr"/>
            <a:r>
              <a:rPr lang="en-US" sz="2400" dirty="0" smtClean="0"/>
              <a:t>no</a:t>
            </a:r>
          </a:p>
        </p:txBody>
      </p:sp>
      <p:sp>
        <p:nvSpPr>
          <p:cNvPr id="13" name="TextBox 12"/>
          <p:cNvSpPr txBox="1"/>
          <p:nvPr/>
        </p:nvSpPr>
        <p:spPr>
          <a:xfrm>
            <a:off x="5257800" y="4038600"/>
            <a:ext cx="1728358" cy="2308324"/>
          </a:xfrm>
          <a:prstGeom prst="rect">
            <a:avLst/>
          </a:prstGeom>
          <a:noFill/>
        </p:spPr>
        <p:txBody>
          <a:bodyPr wrap="none" rtlCol="0">
            <a:spAutoFit/>
          </a:bodyPr>
          <a:lstStyle/>
          <a:p>
            <a:pPr algn="ctr"/>
            <a:r>
              <a:rPr lang="en-US" sz="2400" dirty="0" smtClean="0"/>
              <a:t>slow down</a:t>
            </a:r>
          </a:p>
          <a:p>
            <a:pPr algn="ctr"/>
            <a:r>
              <a:rPr lang="en-US" sz="2400" dirty="0" smtClean="0"/>
              <a:t>speed up</a:t>
            </a:r>
          </a:p>
          <a:p>
            <a:pPr algn="ctr"/>
            <a:r>
              <a:rPr lang="en-US" sz="2400" dirty="0" smtClean="0"/>
              <a:t>turn left</a:t>
            </a:r>
          </a:p>
          <a:p>
            <a:pPr algn="ctr"/>
            <a:r>
              <a:rPr lang="en-US" sz="2400" dirty="0" smtClean="0"/>
              <a:t>turn right</a:t>
            </a:r>
          </a:p>
          <a:p>
            <a:pPr algn="ctr"/>
            <a:r>
              <a:rPr lang="en-US" sz="2400" dirty="0" smtClean="0"/>
              <a:t>go downhill</a:t>
            </a:r>
          </a:p>
          <a:p>
            <a:pPr algn="ctr"/>
            <a:r>
              <a:rPr lang="en-US" sz="2400" dirty="0" smtClean="0"/>
              <a:t>go uphill</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971800" y="381000"/>
            <a:ext cx="2743200" cy="609600"/>
          </a:xfrm>
        </p:spPr>
        <p:txBody>
          <a:bodyPr/>
          <a:lstStyle/>
          <a:p>
            <a:r>
              <a:rPr lang="en-US" dirty="0" smtClean="0"/>
              <a:t>Train vs. Fly</a:t>
            </a:r>
            <a:endParaRPr lang="en-US" dirty="0"/>
          </a:p>
        </p:txBody>
      </p:sp>
      <p:pic>
        <p:nvPicPr>
          <p:cNvPr id="117762" name="Picture 2"/>
          <p:cNvPicPr>
            <a:picLocks noChangeAspect="1" noChangeArrowheads="1"/>
          </p:cNvPicPr>
          <p:nvPr/>
        </p:nvPicPr>
        <p:blipFill>
          <a:blip r:embed="rId4" cstate="print"/>
          <a:srcRect/>
          <a:stretch>
            <a:fillRect/>
          </a:stretch>
        </p:blipFill>
        <p:spPr bwMode="auto">
          <a:xfrm rot="10800000">
            <a:off x="6934200" y="2667000"/>
            <a:ext cx="574177" cy="390525"/>
          </a:xfrm>
          <a:prstGeom prst="rect">
            <a:avLst/>
          </a:prstGeom>
          <a:noFill/>
          <a:ln w="9525">
            <a:noFill/>
            <a:miter lim="800000"/>
            <a:headEnd/>
            <a:tailEnd/>
          </a:ln>
        </p:spPr>
      </p:pic>
      <p:pic>
        <p:nvPicPr>
          <p:cNvPr id="117764" name="Picture 4"/>
          <p:cNvPicPr>
            <a:picLocks noChangeAspect="1" noChangeArrowheads="1"/>
          </p:cNvPicPr>
          <p:nvPr/>
        </p:nvPicPr>
        <p:blipFill>
          <a:blip r:embed="rId5" cstate="print"/>
          <a:srcRect/>
          <a:stretch>
            <a:fillRect/>
          </a:stretch>
        </p:blipFill>
        <p:spPr bwMode="auto">
          <a:xfrm>
            <a:off x="533400" y="1524000"/>
            <a:ext cx="4286250" cy="2857500"/>
          </a:xfrm>
          <a:prstGeom prst="rect">
            <a:avLst/>
          </a:prstGeom>
          <a:noFill/>
          <a:ln w="9525">
            <a:noFill/>
            <a:miter lim="800000"/>
            <a:headEnd/>
            <a:tailEnd/>
          </a:ln>
        </p:spPr>
      </p:pic>
      <p:sp>
        <p:nvSpPr>
          <p:cNvPr id="9" name="Right Arrow 8"/>
          <p:cNvSpPr/>
          <p:nvPr/>
        </p:nvSpPr>
        <p:spPr>
          <a:xfrm>
            <a:off x="3657600" y="4495800"/>
            <a:ext cx="2819400" cy="152400"/>
          </a:xfrm>
          <a:prstGeom prst="right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flipH="1">
            <a:off x="6553200" y="3048000"/>
            <a:ext cx="685800" cy="152400"/>
          </a:xfrm>
          <a:prstGeom prst="rightArrow">
            <a:avLst/>
          </a:prstGeom>
          <a:solidFill>
            <a:srgbClr val="FFFF00"/>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371600" y="5029200"/>
            <a:ext cx="6172199" cy="1200329"/>
          </a:xfrm>
          <a:prstGeom prst="rect">
            <a:avLst/>
          </a:prstGeom>
          <a:noFill/>
        </p:spPr>
        <p:txBody>
          <a:bodyPr wrap="square" rtlCol="0">
            <a:spAutoFit/>
          </a:bodyPr>
          <a:lstStyle/>
          <a:p>
            <a:pPr algn="just"/>
            <a:r>
              <a:rPr lang="en-US" sz="2400" dirty="0" smtClean="0"/>
              <a:t>A train is speeding towards a fly.  Their speeds are represented by the length of the arrows. What happens when they collide?</a:t>
            </a:r>
            <a:endParaRPr lang="en-US" sz="2400" dirty="0"/>
          </a:p>
        </p:txBody>
      </p:sp>
      <p:sp>
        <p:nvSpPr>
          <p:cNvPr id="8" name="TextBox 7"/>
          <p:cNvSpPr txBox="1"/>
          <p:nvPr/>
        </p:nvSpPr>
        <p:spPr>
          <a:xfrm>
            <a:off x="7010400" y="3733800"/>
            <a:ext cx="1787733" cy="369332"/>
          </a:xfrm>
          <a:prstGeom prst="rect">
            <a:avLst/>
          </a:prstGeom>
          <a:noFill/>
        </p:spPr>
        <p:txBody>
          <a:bodyPr wrap="none" rtlCol="0">
            <a:spAutoFit/>
          </a:bodyPr>
          <a:lstStyle/>
          <a:p>
            <a:r>
              <a:rPr lang="en-US" dirty="0" smtClean="0"/>
              <a:t>velocity vectors</a:t>
            </a:r>
            <a:endParaRPr lang="en-US" dirty="0"/>
          </a:p>
        </p:txBody>
      </p:sp>
      <p:cxnSp>
        <p:nvCxnSpPr>
          <p:cNvPr id="12" name="Straight Arrow Connector 11"/>
          <p:cNvCxnSpPr/>
          <p:nvPr/>
        </p:nvCxnSpPr>
        <p:spPr>
          <a:xfrm flipH="1" flipV="1">
            <a:off x="7086600" y="3276600"/>
            <a:ext cx="3810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553200" y="4114800"/>
            <a:ext cx="9906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7764" name="Picture 4"/>
          <p:cNvPicPr>
            <a:picLocks noChangeAspect="1" noChangeArrowheads="1"/>
          </p:cNvPicPr>
          <p:nvPr/>
        </p:nvPicPr>
        <p:blipFill>
          <a:blip r:embed="rId4" cstate="print"/>
          <a:srcRect/>
          <a:stretch>
            <a:fillRect/>
          </a:stretch>
        </p:blipFill>
        <p:spPr bwMode="auto">
          <a:xfrm>
            <a:off x="533400" y="1524000"/>
            <a:ext cx="4286250" cy="2857500"/>
          </a:xfrm>
          <a:prstGeom prst="rect">
            <a:avLst/>
          </a:prstGeom>
          <a:noFill/>
          <a:ln w="9525">
            <a:noFill/>
            <a:miter lim="800000"/>
            <a:headEnd/>
            <a:tailEnd/>
          </a:ln>
        </p:spPr>
      </p:pic>
      <p:sp>
        <p:nvSpPr>
          <p:cNvPr id="4098" name="Rectangle 2"/>
          <p:cNvSpPr>
            <a:spLocks noGrp="1" noChangeArrowheads="1"/>
          </p:cNvSpPr>
          <p:nvPr>
            <p:ph type="title"/>
          </p:nvPr>
        </p:nvSpPr>
        <p:spPr>
          <a:xfrm>
            <a:off x="1600200" y="457200"/>
            <a:ext cx="6172200" cy="609600"/>
          </a:xfrm>
        </p:spPr>
        <p:txBody>
          <a:bodyPr/>
          <a:lstStyle/>
          <a:p>
            <a:r>
              <a:rPr lang="en-US" dirty="0" smtClean="0"/>
              <a:t>Equal and Opposite forces!</a:t>
            </a:r>
            <a:endParaRPr lang="en-US" dirty="0"/>
          </a:p>
        </p:txBody>
      </p:sp>
      <p:pic>
        <p:nvPicPr>
          <p:cNvPr id="117762" name="Picture 2"/>
          <p:cNvPicPr>
            <a:picLocks noChangeAspect="1" noChangeArrowheads="1"/>
          </p:cNvPicPr>
          <p:nvPr/>
        </p:nvPicPr>
        <p:blipFill>
          <a:blip r:embed="rId5" cstate="print"/>
          <a:srcRect/>
          <a:stretch>
            <a:fillRect/>
          </a:stretch>
        </p:blipFill>
        <p:spPr bwMode="auto">
          <a:xfrm rot="10800000">
            <a:off x="3352800" y="2590800"/>
            <a:ext cx="574177" cy="390525"/>
          </a:xfrm>
          <a:prstGeom prst="rect">
            <a:avLst/>
          </a:prstGeom>
          <a:noFill/>
          <a:ln w="9525">
            <a:noFill/>
            <a:miter lim="800000"/>
            <a:headEnd/>
            <a:tailEnd/>
          </a:ln>
        </p:spPr>
      </p:pic>
      <p:sp>
        <p:nvSpPr>
          <p:cNvPr id="10" name="Right Arrow 9"/>
          <p:cNvSpPr/>
          <p:nvPr/>
        </p:nvSpPr>
        <p:spPr>
          <a:xfrm>
            <a:off x="3810000" y="2743200"/>
            <a:ext cx="2209800" cy="152400"/>
          </a:xfrm>
          <a:prstGeom prst="rightArrow">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191000" y="4800600"/>
            <a:ext cx="3078087" cy="1569660"/>
          </a:xfrm>
          <a:prstGeom prst="rect">
            <a:avLst/>
          </a:prstGeom>
          <a:noFill/>
        </p:spPr>
        <p:txBody>
          <a:bodyPr wrap="square" lIns="91440" tIns="45720" rIns="91440" bIns="45720">
            <a:spAutoFit/>
          </a:bodyPr>
          <a:lstStyle/>
          <a:p>
            <a:pPr algn="ctr"/>
            <a:r>
              <a:rPr lang="en-US" sz="96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m</a:t>
            </a:r>
            <a:r>
              <a:rPr lang="en-US" sz="20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a</a:t>
            </a: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400" b="1" cap="none" spc="0" dirty="0" smtClean="0">
                <a:ln w="18000">
                  <a:solidFill>
                    <a:schemeClr val="tx1"/>
                  </a:solidFill>
                  <a:prstDash val="solid"/>
                  <a:miter lim="800000"/>
                </a:ln>
                <a:solidFill>
                  <a:schemeClr val="tx1">
                    <a:lumMod val="50000"/>
                    <a:lumOff val="50000"/>
                  </a:schemeClr>
                </a:solidFill>
                <a:effectLst>
                  <a:outerShdw blurRad="25500" dist="23000" dir="7020000" algn="tl">
                    <a:srgbClr val="000000">
                      <a:alpha val="50000"/>
                    </a:srgbClr>
                  </a:outerShdw>
                </a:effectLst>
              </a:rPr>
              <a:t>=</a:t>
            </a: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1600" b="1" cap="none" spc="0" dirty="0" smtClean="0">
                <a:ln w="18000">
                  <a:solidFill>
                    <a:schemeClr val="accent2">
                      <a:satMod val="140000"/>
                    </a:schemeClr>
                  </a:solidFill>
                  <a:prstDash val="solid"/>
                  <a:miter lim="800000"/>
                </a:ln>
                <a:solidFill>
                  <a:schemeClr val="tx2">
                    <a:lumMod val="60000"/>
                    <a:lumOff val="40000"/>
                  </a:schemeClr>
                </a:solidFill>
                <a:effectLst>
                  <a:outerShdw blurRad="25500" dist="23000" dir="7020000" algn="tl">
                    <a:srgbClr val="000000">
                      <a:alpha val="50000"/>
                    </a:srgbClr>
                  </a:outerShdw>
                </a:effectLst>
              </a:rPr>
              <a:t>m</a:t>
            </a:r>
            <a:r>
              <a:rPr lang="en-US" sz="9600" b="1" cap="none" spc="0" dirty="0" smtClean="0">
                <a:ln w="18000">
                  <a:solidFill>
                    <a:schemeClr val="accent2">
                      <a:satMod val="140000"/>
                    </a:schemeClr>
                  </a:solidFill>
                  <a:prstDash val="solid"/>
                  <a:miter lim="800000"/>
                </a:ln>
                <a:solidFill>
                  <a:schemeClr val="tx2">
                    <a:lumMod val="60000"/>
                    <a:lumOff val="40000"/>
                  </a:schemeClr>
                </a:solidFill>
                <a:effectLst>
                  <a:outerShdw blurRad="25500" dist="23000" dir="7020000" algn="tl">
                    <a:srgbClr val="000000">
                      <a:alpha val="50000"/>
                    </a:srgbClr>
                  </a:outerShdw>
                </a:effectLst>
              </a:rPr>
              <a:t>a</a:t>
            </a:r>
            <a:endParaRPr lang="en-US" sz="9600" b="1" cap="none" spc="0" dirty="0">
              <a:ln w="18000">
                <a:solidFill>
                  <a:schemeClr val="accent2">
                    <a:satMod val="140000"/>
                  </a:schemeClr>
                </a:solidFill>
                <a:prstDash val="solid"/>
                <a:miter lim="800000"/>
              </a:ln>
              <a:solidFill>
                <a:schemeClr val="tx2">
                  <a:lumMod val="60000"/>
                  <a:lumOff val="40000"/>
                </a:schemeClr>
              </a:solidFill>
              <a:effectLst>
                <a:outerShdw blurRad="25500" dist="23000" dir="7020000" algn="tl">
                  <a:srgbClr val="000000">
                    <a:alpha val="50000"/>
                  </a:srgbClr>
                </a:outerShdw>
              </a:effectLst>
            </a:endParaRPr>
          </a:p>
        </p:txBody>
      </p:sp>
      <p:sp>
        <p:nvSpPr>
          <p:cNvPr id="8" name="Rectangle 7"/>
          <p:cNvSpPr/>
          <p:nvPr/>
        </p:nvSpPr>
        <p:spPr>
          <a:xfrm>
            <a:off x="609600" y="5257800"/>
            <a:ext cx="3078087" cy="923330"/>
          </a:xfrm>
          <a:prstGeom prst="rect">
            <a:avLst/>
          </a:prstGeom>
          <a:noFill/>
        </p:spPr>
        <p:txBody>
          <a:bodyPr wrap="square" lIns="91440" tIns="45720" rIns="91440" bIns="45720">
            <a:spAutoFit/>
          </a:bodyPr>
          <a:lstStyle/>
          <a:p>
            <a:pPr algn="ctr"/>
            <a:r>
              <a:rPr lang="en-US" sz="54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F</a:t>
            </a: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400" b="1" cap="none" spc="0" dirty="0" smtClean="0">
                <a:ln w="18000">
                  <a:solidFill>
                    <a:schemeClr val="tx1"/>
                  </a:solidFill>
                  <a:prstDash val="solid"/>
                  <a:miter lim="800000"/>
                </a:ln>
                <a:solidFill>
                  <a:schemeClr val="tx1">
                    <a:lumMod val="50000"/>
                    <a:lumOff val="50000"/>
                  </a:schemeClr>
                </a:solidFill>
                <a:effectLst>
                  <a:outerShdw blurRad="25500" dist="23000" dir="7020000" algn="tl">
                    <a:srgbClr val="000000">
                      <a:alpha val="50000"/>
                    </a:srgbClr>
                  </a:outerShdw>
                </a:effectLst>
              </a:rPr>
              <a:t>=</a:t>
            </a:r>
            <a:r>
              <a:rPr lang="en-US" sz="5400" b="1" cap="none" spc="0" dirty="0" smtClean="0">
                <a:ln w="18000">
                  <a:solidFill>
                    <a:schemeClr val="accent2">
                      <a:satMod val="140000"/>
                    </a:schemeClr>
                  </a:solidFill>
                  <a:prstDash val="solid"/>
                  <a:miter lim="800000"/>
                </a:ln>
                <a:solidFill>
                  <a:schemeClr val="tx2">
                    <a:lumMod val="60000"/>
                    <a:lumOff val="40000"/>
                  </a:schemeClr>
                </a:solidFill>
                <a:effectLst>
                  <a:outerShdw blurRad="25500" dist="23000" dir="7020000" algn="tl">
                    <a:srgbClr val="000000">
                      <a:alpha val="50000"/>
                    </a:srgbClr>
                  </a:outerShdw>
                </a:effectLst>
              </a:rPr>
              <a:t> F</a:t>
            </a:r>
            <a:endParaRPr lang="en-US" sz="9600" b="1" cap="none" spc="0" dirty="0">
              <a:ln w="18000">
                <a:solidFill>
                  <a:schemeClr val="accent2">
                    <a:satMod val="140000"/>
                  </a:schemeClr>
                </a:solidFill>
                <a:prstDash val="solid"/>
                <a:miter lim="800000"/>
              </a:ln>
              <a:solidFill>
                <a:schemeClr val="tx2">
                  <a:lumMod val="60000"/>
                  <a:lumOff val="40000"/>
                </a:schemeClr>
              </a:solidFill>
              <a:effectLst>
                <a:outerShdw blurRad="25500" dist="23000" dir="7020000" algn="tl">
                  <a:srgbClr val="000000">
                    <a:alpha val="50000"/>
                  </a:srgbClr>
                </a:outerShdw>
              </a:effectLst>
            </a:endParaRPr>
          </a:p>
        </p:txBody>
      </p:sp>
      <p:sp>
        <p:nvSpPr>
          <p:cNvPr id="11" name="TextBox 10"/>
          <p:cNvSpPr txBox="1"/>
          <p:nvPr/>
        </p:nvSpPr>
        <p:spPr>
          <a:xfrm>
            <a:off x="7086600" y="3581400"/>
            <a:ext cx="1505540" cy="369332"/>
          </a:xfrm>
          <a:prstGeom prst="rect">
            <a:avLst/>
          </a:prstGeom>
          <a:noFill/>
        </p:spPr>
        <p:txBody>
          <a:bodyPr wrap="none" rtlCol="0">
            <a:spAutoFit/>
          </a:bodyPr>
          <a:lstStyle/>
          <a:p>
            <a:r>
              <a:rPr lang="en-US" dirty="0" smtClean="0"/>
              <a:t>force vectors</a:t>
            </a:r>
            <a:endParaRPr lang="en-US" dirty="0"/>
          </a:p>
        </p:txBody>
      </p:sp>
      <p:cxnSp>
        <p:nvCxnSpPr>
          <p:cNvPr id="12" name="Straight Arrow Connector 11"/>
          <p:cNvCxnSpPr/>
          <p:nvPr/>
        </p:nvCxnSpPr>
        <p:spPr>
          <a:xfrm flipH="1" flipV="1">
            <a:off x="6477000" y="3200400"/>
            <a:ext cx="6858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477000" y="3962400"/>
            <a:ext cx="7620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ight Arrow 15"/>
          <p:cNvSpPr/>
          <p:nvPr/>
        </p:nvSpPr>
        <p:spPr>
          <a:xfrm flipH="1">
            <a:off x="1371600" y="2743200"/>
            <a:ext cx="2057400" cy="1524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200401" y="2362200"/>
            <a:ext cx="1295400" cy="1524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p:cNvSpPr txBox="1">
            <a:spLocks noChangeArrowheads="1"/>
          </p:cNvSpPr>
          <p:nvPr/>
        </p:nvSpPr>
        <p:spPr bwMode="auto">
          <a:xfrm>
            <a:off x="76200" y="152400"/>
            <a:ext cx="8915400" cy="9906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0000CC"/>
                </a:solidFill>
                <a:effectLst/>
                <a:uLnTx/>
                <a:uFillTx/>
                <a:latin typeface="+mj-lt"/>
                <a:ea typeface="+mj-ea"/>
                <a:cs typeface="+mj-cs"/>
              </a:rPr>
              <a:t>2 guys of equal mass are on </a:t>
            </a:r>
            <a:r>
              <a:rPr lang="en-US" sz="2800" i="1" kern="0" dirty="0" smtClean="0">
                <a:solidFill>
                  <a:srgbClr val="0000CC"/>
                </a:solidFill>
                <a:latin typeface="+mj-lt"/>
                <a:ea typeface="+mj-ea"/>
                <a:cs typeface="+mj-cs"/>
              </a:rPr>
              <a:t>frictionless</a:t>
            </a:r>
            <a:r>
              <a:rPr lang="en-US" sz="2800" kern="0" dirty="0" smtClean="0">
                <a:solidFill>
                  <a:srgbClr val="0000CC"/>
                </a:solidFill>
                <a:latin typeface="+mj-lt"/>
                <a:ea typeface="+mj-ea"/>
                <a:cs typeface="+mj-cs"/>
              </a:rPr>
              <a:t> </a:t>
            </a:r>
            <a:r>
              <a:rPr kumimoji="0" lang="en-US" sz="2800" b="0" i="0" u="none" strike="noStrike" kern="0" cap="none" spc="0" normalizeH="0" baseline="0" noProof="0" dirty="0" smtClean="0">
                <a:ln>
                  <a:noFill/>
                </a:ln>
                <a:solidFill>
                  <a:srgbClr val="0000CC"/>
                </a:solidFill>
                <a:effectLst/>
                <a:uLnTx/>
                <a:uFillTx/>
                <a:latin typeface="+mj-lt"/>
                <a:ea typeface="+mj-ea"/>
                <a:cs typeface="+mj-cs"/>
              </a:rPr>
              <a:t>skateboards</a:t>
            </a:r>
            <a:r>
              <a:rPr kumimoji="0" lang="en-US" sz="2800" b="0" i="0" u="none" strike="noStrike" kern="0" cap="none" spc="0" normalizeH="0" noProof="0" dirty="0" smtClean="0">
                <a:ln>
                  <a:noFill/>
                </a:ln>
                <a:solidFill>
                  <a:srgbClr val="0000CC"/>
                </a:solidFill>
                <a:effectLst/>
                <a:uLnTx/>
                <a:uFillTx/>
                <a:latin typeface="+mj-lt"/>
                <a:ea typeface="+mj-ea"/>
                <a:cs typeface="+mj-cs"/>
              </a:rPr>
              <a:t>.  One of them pushes the other but you did not see.</a:t>
            </a:r>
            <a:endParaRPr kumimoji="0" lang="en-US" sz="2800" b="0" i="0" u="none" strike="noStrike" kern="0" cap="none" spc="0" normalizeH="0" baseline="0" noProof="0" dirty="0" smtClean="0">
              <a:ln>
                <a:noFill/>
              </a:ln>
              <a:solidFill>
                <a:srgbClr val="0000CC"/>
              </a:solidFill>
              <a:effectLst/>
              <a:uLnTx/>
              <a:uFillTx/>
              <a:latin typeface="+mj-lt"/>
              <a:ea typeface="+mj-ea"/>
              <a:cs typeface="+mj-cs"/>
            </a:endParaRPr>
          </a:p>
        </p:txBody>
      </p:sp>
      <p:pic>
        <p:nvPicPr>
          <p:cNvPr id="172034" name="Picture 2"/>
          <p:cNvPicPr>
            <a:picLocks noChangeAspect="1" noChangeArrowheads="1"/>
          </p:cNvPicPr>
          <p:nvPr/>
        </p:nvPicPr>
        <p:blipFill>
          <a:blip r:embed="rId4" cstate="print"/>
          <a:srcRect/>
          <a:stretch>
            <a:fillRect/>
          </a:stretch>
        </p:blipFill>
        <p:spPr bwMode="auto">
          <a:xfrm rot="1005352">
            <a:off x="1082794" y="4114653"/>
            <a:ext cx="2876550" cy="1591847"/>
          </a:xfrm>
          <a:prstGeom prst="rect">
            <a:avLst/>
          </a:prstGeom>
          <a:noFill/>
          <a:ln w="9525">
            <a:noFill/>
            <a:miter lim="800000"/>
            <a:headEnd/>
            <a:tailEnd/>
          </a:ln>
        </p:spPr>
      </p:pic>
      <p:pic>
        <p:nvPicPr>
          <p:cNvPr id="11" name="Picture 2"/>
          <p:cNvPicPr>
            <a:picLocks noChangeAspect="1" noChangeArrowheads="1"/>
          </p:cNvPicPr>
          <p:nvPr/>
        </p:nvPicPr>
        <p:blipFill>
          <a:blip r:embed="rId4" cstate="print"/>
          <a:srcRect/>
          <a:stretch>
            <a:fillRect/>
          </a:stretch>
        </p:blipFill>
        <p:spPr bwMode="auto">
          <a:xfrm rot="1005352">
            <a:off x="4740394" y="3962253"/>
            <a:ext cx="2876550" cy="1591847"/>
          </a:xfrm>
          <a:prstGeom prst="rect">
            <a:avLst/>
          </a:prstGeom>
          <a:noFill/>
          <a:ln w="9525">
            <a:noFill/>
            <a:miter lim="800000"/>
            <a:headEnd/>
            <a:tailEnd/>
          </a:ln>
        </p:spPr>
      </p:pic>
      <p:sp>
        <p:nvSpPr>
          <p:cNvPr id="12" name="Oval 11"/>
          <p:cNvSpPr/>
          <p:nvPr/>
        </p:nvSpPr>
        <p:spPr>
          <a:xfrm>
            <a:off x="2057401" y="2057400"/>
            <a:ext cx="1600200" cy="1676400"/>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514601" y="3657600"/>
            <a:ext cx="152400" cy="10668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048001" y="3657600"/>
            <a:ext cx="152400" cy="10668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590801" y="1524000"/>
            <a:ext cx="609600" cy="609600"/>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048001" y="2438400"/>
            <a:ext cx="1295400" cy="1524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990600" y="5562600"/>
            <a:ext cx="6781800" cy="1200329"/>
          </a:xfrm>
          <a:prstGeom prst="rect">
            <a:avLst/>
          </a:prstGeom>
          <a:noFill/>
        </p:spPr>
        <p:txBody>
          <a:bodyPr wrap="square" rtlCol="0">
            <a:spAutoFit/>
          </a:bodyPr>
          <a:lstStyle/>
          <a:p>
            <a:pPr algn="just"/>
            <a:r>
              <a:rPr lang="en-US" sz="2400" dirty="0" smtClean="0"/>
              <a:t>Afterwards you see them moving away from each other. Can you tell who pushed who?  If they were different masses could you tell?</a:t>
            </a:r>
            <a:endParaRPr lang="en-US" sz="2400" dirty="0"/>
          </a:p>
        </p:txBody>
      </p:sp>
      <p:sp>
        <p:nvSpPr>
          <p:cNvPr id="26" name="Rectangle 25"/>
          <p:cNvSpPr/>
          <p:nvPr/>
        </p:nvSpPr>
        <p:spPr>
          <a:xfrm>
            <a:off x="4724400" y="2362200"/>
            <a:ext cx="1295400" cy="1524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410200" y="2057400"/>
            <a:ext cx="1600200" cy="1676400"/>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5867400" y="3657600"/>
            <a:ext cx="152400" cy="10668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400800" y="3657600"/>
            <a:ext cx="152400" cy="10668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943600" y="1524000"/>
            <a:ext cx="609600" cy="609600"/>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4572000" y="2438400"/>
            <a:ext cx="1295400" cy="1524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5943600" y="2438400"/>
            <a:ext cx="569387" cy="923330"/>
          </a:xfrm>
          <a:prstGeom prst="rect">
            <a:avLst/>
          </a:prstGeom>
          <a:noFill/>
        </p:spPr>
        <p:txBody>
          <a:bodyPr wrap="none" lIns="91440" tIns="45720" rIns="91440" bIns="45720">
            <a:spAutoFit/>
          </a:bodyPr>
          <a:lstStyle/>
          <a:p>
            <a:pPr algn="ct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2</a:t>
            </a: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3" name="Rectangle 32"/>
          <p:cNvSpPr/>
          <p:nvPr/>
        </p:nvSpPr>
        <p:spPr>
          <a:xfrm>
            <a:off x="2590800" y="2438400"/>
            <a:ext cx="569387" cy="923330"/>
          </a:xfrm>
          <a:prstGeom prst="rect">
            <a:avLst/>
          </a:prstGeom>
          <a:noFill/>
        </p:spPr>
        <p:txBody>
          <a:bodyPr wrap="none" lIns="91440" tIns="45720" rIns="91440" bIns="45720">
            <a:spAutoFit/>
          </a:bodyPr>
          <a:lstStyle/>
          <a:p>
            <a:pPr algn="ct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1</a:t>
            </a:r>
            <a:endPar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cxnSp>
        <p:nvCxnSpPr>
          <p:cNvPr id="35" name="Straight Arrow Connector 34"/>
          <p:cNvCxnSpPr/>
          <p:nvPr/>
        </p:nvCxnSpPr>
        <p:spPr>
          <a:xfrm rot="10800000">
            <a:off x="838200" y="2895600"/>
            <a:ext cx="914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7315200" y="2819400"/>
            <a:ext cx="914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76200" y="-228600"/>
            <a:ext cx="8991600" cy="1524000"/>
          </a:xfrm>
        </p:spPr>
        <p:txBody>
          <a:bodyPr/>
          <a:lstStyle/>
          <a:p>
            <a:pPr eaLnBrk="1" hangingPunct="1"/>
            <a:r>
              <a:rPr lang="en-US" dirty="0" smtClean="0"/>
              <a:t>Introduction and how to get in touch of me </a:t>
            </a:r>
          </a:p>
        </p:txBody>
      </p:sp>
      <p:sp>
        <p:nvSpPr>
          <p:cNvPr id="2052" name="Rectangle 3"/>
          <p:cNvSpPr>
            <a:spLocks noGrp="1" noChangeArrowheads="1"/>
          </p:cNvSpPr>
          <p:nvPr>
            <p:ph type="body" sz="half" idx="1"/>
          </p:nvPr>
        </p:nvSpPr>
        <p:spPr>
          <a:xfrm>
            <a:off x="990600" y="2667000"/>
            <a:ext cx="7391400" cy="2667000"/>
          </a:xfrm>
        </p:spPr>
        <p:txBody>
          <a:bodyPr/>
          <a:lstStyle/>
          <a:p>
            <a:pPr eaLnBrk="1" hangingPunct="1">
              <a:lnSpc>
                <a:spcPct val="80000"/>
              </a:lnSpc>
            </a:pPr>
            <a:r>
              <a:rPr lang="en-US" sz="2400" dirty="0" smtClean="0"/>
              <a:t>Office:  Here</a:t>
            </a:r>
          </a:p>
          <a:p>
            <a:pPr eaLnBrk="1" hangingPunct="1">
              <a:lnSpc>
                <a:spcPct val="80000"/>
              </a:lnSpc>
            </a:pPr>
            <a:r>
              <a:rPr lang="en-US" sz="2400" dirty="0" smtClean="0"/>
              <a:t>Office hours: After Class</a:t>
            </a:r>
          </a:p>
          <a:p>
            <a:pPr eaLnBrk="1" hangingPunct="1">
              <a:lnSpc>
                <a:spcPct val="80000"/>
              </a:lnSpc>
            </a:pPr>
            <a:r>
              <a:rPr lang="en-US" sz="2400" dirty="0" smtClean="0"/>
              <a:t>Email: </a:t>
            </a:r>
            <a:r>
              <a:rPr lang="en-US" sz="2400" dirty="0" smtClean="0">
                <a:solidFill>
                  <a:srgbClr val="FF0000"/>
                </a:solidFill>
              </a:rPr>
              <a:t>timoth500@yahoo.com</a:t>
            </a:r>
          </a:p>
        </p:txBody>
      </p:sp>
      <p:sp>
        <p:nvSpPr>
          <p:cNvPr id="5" name="Rectangle 4"/>
          <p:cNvSpPr/>
          <p:nvPr/>
        </p:nvSpPr>
        <p:spPr>
          <a:xfrm>
            <a:off x="1752600" y="1463040"/>
            <a:ext cx="5334000" cy="923330"/>
          </a:xfrm>
          <a:prstGeom prst="rect">
            <a:avLst/>
          </a:prstGeom>
        </p:spPr>
        <p:style>
          <a:lnRef idx="0">
            <a:schemeClr val="accent2"/>
          </a:lnRef>
          <a:fillRef idx="3">
            <a:schemeClr val="accent2"/>
          </a:fillRef>
          <a:effectRef idx="3">
            <a:schemeClr val="accent2"/>
          </a:effectRef>
          <a:fontRef idx="minor">
            <a:schemeClr val="lt1"/>
          </a:fontRef>
        </p:style>
        <p:txBody>
          <a:bodyPr wrap="square" lIns="91440" tIns="45720" rIns="91440" bIns="45720">
            <a:spAutoFit/>
          </a:bodyPr>
          <a:lstStyle/>
          <a:p>
            <a:pPr algn="ctr"/>
            <a:r>
              <a:rPr lang="en-US" sz="5400" b="0" cap="none" spc="0" dirty="0" smtClean="0">
                <a:ln w="10160">
                  <a:solidFill>
                    <a:schemeClr val="accent1"/>
                  </a:solidFill>
                  <a:prstDash val="solid"/>
                </a:ln>
                <a:solidFill>
                  <a:srgbClr val="FFFFFF"/>
                </a:solidFill>
                <a:effectLst>
                  <a:outerShdw blurRad="38100" dist="32000" dir="5400000" algn="tl">
                    <a:srgbClr val="000000">
                      <a:alpha val="30000"/>
                    </a:srgbClr>
                  </a:outerShdw>
                </a:effectLst>
              </a:rPr>
              <a:t>Tim </a:t>
            </a:r>
            <a:r>
              <a:rPr lang="en-US" sz="5400" b="0" cap="none" spc="0" dirty="0" err="1" smtClean="0">
                <a:ln w="10160">
                  <a:solidFill>
                    <a:schemeClr val="accent1"/>
                  </a:solidFill>
                  <a:prstDash val="solid"/>
                </a:ln>
                <a:solidFill>
                  <a:srgbClr val="FFFFFF"/>
                </a:solidFill>
                <a:effectLst>
                  <a:outerShdw blurRad="38100" dist="32000" dir="5400000" algn="tl">
                    <a:srgbClr val="000000">
                      <a:alpha val="30000"/>
                    </a:srgbClr>
                  </a:outerShdw>
                </a:effectLst>
              </a:rPr>
              <a:t>Wendler</a:t>
            </a:r>
            <a:endParaRPr lang="en-US" sz="5400" b="0" cap="none" spc="0" dirty="0">
              <a:ln w="10160">
                <a:solidFill>
                  <a:schemeClr val="accent1"/>
                </a:solidFill>
                <a:prstDash val="solid"/>
              </a:ln>
              <a:solidFill>
                <a:srgbClr val="FFFFFF"/>
              </a:solidFill>
              <a:effectLst>
                <a:outerShdw blurRad="38100" dist="32000" dir="5400000" algn="tl">
                  <a:srgbClr val="000000">
                    <a:alpha val="30000"/>
                  </a:srgbClr>
                </a:outerShdw>
              </a:effectLst>
            </a:endParaRPr>
          </a:p>
        </p:txBody>
      </p:sp>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dirty="0" smtClean="0"/>
              <a:t>Two masses approach each other with the same speed</a:t>
            </a:r>
            <a:endParaRPr lang="en-US" dirty="0"/>
          </a:p>
        </p:txBody>
      </p:sp>
      <p:sp>
        <p:nvSpPr>
          <p:cNvPr id="7" name="Oval 6"/>
          <p:cNvSpPr/>
          <p:nvPr/>
        </p:nvSpPr>
        <p:spPr>
          <a:xfrm>
            <a:off x="1066800" y="2590800"/>
            <a:ext cx="1524000" cy="1524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162800" y="3124200"/>
            <a:ext cx="381000" cy="381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828800" y="1752600"/>
            <a:ext cx="526106" cy="584775"/>
          </a:xfrm>
          <a:prstGeom prst="rect">
            <a:avLst/>
          </a:prstGeom>
          <a:noFill/>
        </p:spPr>
        <p:txBody>
          <a:bodyPr wrap="none" rtlCol="0">
            <a:spAutoFit/>
          </a:bodyPr>
          <a:lstStyle/>
          <a:p>
            <a:r>
              <a:rPr lang="en-US" sz="3200" dirty="0" smtClean="0">
                <a:solidFill>
                  <a:srgbClr val="FF0000"/>
                </a:solidFill>
              </a:rPr>
              <a:t>m</a:t>
            </a:r>
            <a:endParaRPr lang="en-US" sz="3200" dirty="0">
              <a:solidFill>
                <a:srgbClr val="FF0000"/>
              </a:solidFill>
            </a:endParaRPr>
          </a:p>
        </p:txBody>
      </p:sp>
      <p:sp>
        <p:nvSpPr>
          <p:cNvPr id="10" name="TextBox 9"/>
          <p:cNvSpPr txBox="1"/>
          <p:nvPr/>
        </p:nvSpPr>
        <p:spPr>
          <a:xfrm>
            <a:off x="7010400" y="1828800"/>
            <a:ext cx="526106" cy="584775"/>
          </a:xfrm>
          <a:prstGeom prst="rect">
            <a:avLst/>
          </a:prstGeom>
          <a:noFill/>
        </p:spPr>
        <p:txBody>
          <a:bodyPr wrap="none" rtlCol="0">
            <a:spAutoFit/>
          </a:bodyPr>
          <a:lstStyle/>
          <a:p>
            <a:r>
              <a:rPr lang="en-US" sz="3200" dirty="0" smtClean="0">
                <a:solidFill>
                  <a:srgbClr val="0070C0"/>
                </a:solidFill>
              </a:rPr>
              <a:t>m</a:t>
            </a:r>
            <a:endParaRPr lang="en-US" sz="3200" dirty="0">
              <a:solidFill>
                <a:srgbClr val="0070C0"/>
              </a:solidFill>
            </a:endParaRPr>
          </a:p>
        </p:txBody>
      </p:sp>
      <p:sp>
        <p:nvSpPr>
          <p:cNvPr id="11" name="Right Arrow 10"/>
          <p:cNvSpPr/>
          <p:nvPr/>
        </p:nvSpPr>
        <p:spPr>
          <a:xfrm>
            <a:off x="4876800" y="3200400"/>
            <a:ext cx="1219200" cy="228600"/>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flipH="1">
            <a:off x="3657600" y="3200400"/>
            <a:ext cx="1219200" cy="2286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066800" y="4572000"/>
            <a:ext cx="7162800" cy="1815882"/>
          </a:xfrm>
          <a:prstGeom prst="rect">
            <a:avLst/>
          </a:prstGeom>
          <a:noFill/>
        </p:spPr>
        <p:txBody>
          <a:bodyPr wrap="square" rtlCol="0">
            <a:spAutoFit/>
          </a:bodyPr>
          <a:lstStyle/>
          <a:p>
            <a:pPr algn="ctr"/>
            <a:r>
              <a:rPr lang="en-US" sz="2800" dirty="0" smtClean="0"/>
              <a:t>What does Newton’s first law tell us?</a:t>
            </a:r>
          </a:p>
          <a:p>
            <a:pPr algn="ctr"/>
            <a:r>
              <a:rPr lang="en-US" sz="2800" dirty="0" smtClean="0"/>
              <a:t>What does Newton’s second law tell us?</a:t>
            </a:r>
          </a:p>
          <a:p>
            <a:pPr algn="ctr"/>
            <a:r>
              <a:rPr lang="en-US" sz="2800" dirty="0" smtClean="0"/>
              <a:t>What does Newton’s third law tell us?</a:t>
            </a:r>
          </a:p>
          <a:p>
            <a:pPr algn="ctr"/>
            <a:endParaRPr lang="en-US" sz="2800" dirty="0"/>
          </a:p>
        </p:txBody>
      </p:sp>
      <p:sp>
        <p:nvSpPr>
          <p:cNvPr id="14" name="TextBox 13"/>
          <p:cNvSpPr txBox="1"/>
          <p:nvPr/>
        </p:nvSpPr>
        <p:spPr>
          <a:xfrm>
            <a:off x="3962400" y="2667000"/>
            <a:ext cx="1505540" cy="369332"/>
          </a:xfrm>
          <a:prstGeom prst="rect">
            <a:avLst/>
          </a:prstGeom>
          <a:noFill/>
        </p:spPr>
        <p:txBody>
          <a:bodyPr wrap="none" rtlCol="0">
            <a:spAutoFit/>
          </a:bodyPr>
          <a:lstStyle/>
          <a:p>
            <a:r>
              <a:rPr lang="en-US" dirty="0" smtClean="0"/>
              <a:t>force vectors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0 0  L 0.25 0  E" pathEditMode="relative" ptsTypes="">
                                      <p:cBhvr>
                                        <p:cTn id="6" dur="2000" fill="hold"/>
                                        <p:tgtEl>
                                          <p:spTgt spid="7"/>
                                        </p:tgtEl>
                                        <p:attrNameLst>
                                          <p:attrName>ppt_x</p:attrName>
                                          <p:attrName>ppt_y</p:attrName>
                                        </p:attrNameLst>
                                      </p:cBhvr>
                                    </p:animMotion>
                                  </p:childTnLst>
                                </p:cTn>
                              </p:par>
                              <p:par>
                                <p:cTn id="7" presetID="35" presetClass="path" presetSubtype="0" accel="50000" decel="50000" fill="hold" grpId="0" nodeType="withEffect">
                                  <p:stCondLst>
                                    <p:cond delay="0"/>
                                  </p:stCondLst>
                                  <p:childTnLst>
                                    <p:animMotion origin="layout" path="M 0 0  L -0.25 0  E" pathEditMode="relative" ptsTypes="">
                                      <p:cBhvr>
                                        <p:cTn id="8" dur="2000" fill="hold"/>
                                        <p:tgtEl>
                                          <p:spTgt spid="8"/>
                                        </p:tgtEl>
                                        <p:attrNameLst>
                                          <p:attrName>ppt_x</p:attrName>
                                          <p:attrName>ppt_y</p:attrName>
                                        </p:attrNameLst>
                                      </p:cBhvr>
                                    </p:animMotion>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dirty="0" smtClean="0"/>
              <a:t>Collisions of different masses</a:t>
            </a:r>
            <a:endParaRPr lang="en-US" dirty="0"/>
          </a:p>
        </p:txBody>
      </p:sp>
      <p:sp>
        <p:nvSpPr>
          <p:cNvPr id="7" name="Oval 6"/>
          <p:cNvSpPr/>
          <p:nvPr/>
        </p:nvSpPr>
        <p:spPr>
          <a:xfrm>
            <a:off x="3352800" y="2590800"/>
            <a:ext cx="1524000" cy="1524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876800" y="3124200"/>
            <a:ext cx="381000" cy="381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828800" y="1752600"/>
            <a:ext cx="526106" cy="584775"/>
          </a:xfrm>
          <a:prstGeom prst="rect">
            <a:avLst/>
          </a:prstGeom>
          <a:noFill/>
        </p:spPr>
        <p:txBody>
          <a:bodyPr wrap="none" rtlCol="0">
            <a:spAutoFit/>
          </a:bodyPr>
          <a:lstStyle/>
          <a:p>
            <a:r>
              <a:rPr lang="en-US" sz="3200" dirty="0" smtClean="0">
                <a:solidFill>
                  <a:srgbClr val="FF0000"/>
                </a:solidFill>
              </a:rPr>
              <a:t>m</a:t>
            </a:r>
            <a:endParaRPr lang="en-US" sz="3200" dirty="0">
              <a:solidFill>
                <a:srgbClr val="FF0000"/>
              </a:solidFill>
            </a:endParaRPr>
          </a:p>
        </p:txBody>
      </p:sp>
      <p:sp>
        <p:nvSpPr>
          <p:cNvPr id="10" name="TextBox 9"/>
          <p:cNvSpPr txBox="1"/>
          <p:nvPr/>
        </p:nvSpPr>
        <p:spPr>
          <a:xfrm>
            <a:off x="7010400" y="1828800"/>
            <a:ext cx="526106" cy="584775"/>
          </a:xfrm>
          <a:prstGeom prst="rect">
            <a:avLst/>
          </a:prstGeom>
          <a:noFill/>
        </p:spPr>
        <p:txBody>
          <a:bodyPr wrap="none" rtlCol="0">
            <a:spAutoFit/>
          </a:bodyPr>
          <a:lstStyle/>
          <a:p>
            <a:r>
              <a:rPr lang="en-US" sz="3200" dirty="0" smtClean="0">
                <a:solidFill>
                  <a:srgbClr val="0070C0"/>
                </a:solidFill>
              </a:rPr>
              <a:t>m</a:t>
            </a:r>
            <a:endParaRPr lang="en-US" sz="3200" dirty="0">
              <a:solidFill>
                <a:srgbClr val="0070C0"/>
              </a:solidFill>
            </a:endParaRPr>
          </a:p>
        </p:txBody>
      </p:sp>
      <p:sp>
        <p:nvSpPr>
          <p:cNvPr id="13" name="Right Arrow 12"/>
          <p:cNvSpPr/>
          <p:nvPr/>
        </p:nvSpPr>
        <p:spPr>
          <a:xfrm>
            <a:off x="4876800" y="3200400"/>
            <a:ext cx="1219200" cy="228600"/>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flipH="1">
            <a:off x="3657600" y="3200400"/>
            <a:ext cx="1219200" cy="2286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572000" y="4876800"/>
            <a:ext cx="3078087" cy="1569660"/>
          </a:xfrm>
          <a:prstGeom prst="rect">
            <a:avLst/>
          </a:prstGeom>
          <a:noFill/>
        </p:spPr>
        <p:txBody>
          <a:bodyPr wrap="square" lIns="91440" tIns="45720" rIns="91440" bIns="45720">
            <a:spAutoFit/>
          </a:bodyPr>
          <a:lstStyle/>
          <a:p>
            <a:pPr algn="ctr"/>
            <a:r>
              <a:rPr lang="en-US" sz="96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m</a:t>
            </a:r>
            <a:r>
              <a:rPr lang="en-US" sz="20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a</a:t>
            </a: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400" b="1" cap="none" spc="0" dirty="0" smtClean="0">
                <a:ln w="18000">
                  <a:solidFill>
                    <a:schemeClr val="tx1"/>
                  </a:solidFill>
                  <a:prstDash val="solid"/>
                  <a:miter lim="800000"/>
                </a:ln>
                <a:solidFill>
                  <a:schemeClr val="tx1">
                    <a:lumMod val="50000"/>
                    <a:lumOff val="50000"/>
                  </a:schemeClr>
                </a:solidFill>
                <a:effectLst>
                  <a:outerShdw blurRad="25500" dist="23000" dir="7020000" algn="tl">
                    <a:srgbClr val="000000">
                      <a:alpha val="50000"/>
                    </a:srgbClr>
                  </a:outerShdw>
                </a:effectLst>
              </a:rPr>
              <a:t>=</a:t>
            </a: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1600" b="1" cap="none" spc="0" dirty="0" smtClean="0">
                <a:ln w="18000">
                  <a:solidFill>
                    <a:schemeClr val="accent2">
                      <a:satMod val="140000"/>
                    </a:schemeClr>
                  </a:solidFill>
                  <a:prstDash val="solid"/>
                  <a:miter lim="800000"/>
                </a:ln>
                <a:solidFill>
                  <a:srgbClr val="00B0F0"/>
                </a:solidFill>
                <a:effectLst>
                  <a:outerShdw blurRad="25500" dist="23000" dir="7020000" algn="tl">
                    <a:srgbClr val="000000">
                      <a:alpha val="50000"/>
                    </a:srgbClr>
                  </a:outerShdw>
                </a:effectLst>
              </a:rPr>
              <a:t>m</a:t>
            </a:r>
            <a:r>
              <a:rPr lang="en-US" sz="9600" b="1" cap="none" spc="0" dirty="0" smtClean="0">
                <a:ln w="18000">
                  <a:solidFill>
                    <a:schemeClr val="accent2">
                      <a:satMod val="140000"/>
                    </a:schemeClr>
                  </a:solidFill>
                  <a:prstDash val="solid"/>
                  <a:miter lim="800000"/>
                </a:ln>
                <a:solidFill>
                  <a:srgbClr val="0070C0"/>
                </a:solidFill>
                <a:effectLst>
                  <a:outerShdw blurRad="25500" dist="23000" dir="7020000" algn="tl">
                    <a:srgbClr val="000000">
                      <a:alpha val="50000"/>
                    </a:srgbClr>
                  </a:outerShdw>
                </a:effectLst>
              </a:rPr>
              <a:t>a</a:t>
            </a:r>
            <a:endParaRPr lang="en-US" sz="9600" b="1" cap="none" spc="0" dirty="0">
              <a:ln w="18000">
                <a:solidFill>
                  <a:schemeClr val="accent2">
                    <a:satMod val="140000"/>
                  </a:schemeClr>
                </a:solidFill>
                <a:prstDash val="solid"/>
                <a:miter lim="800000"/>
              </a:ln>
              <a:solidFill>
                <a:srgbClr val="0070C0"/>
              </a:solidFill>
              <a:effectLst>
                <a:outerShdw blurRad="25500" dist="23000" dir="7020000" algn="tl">
                  <a:srgbClr val="000000">
                    <a:alpha val="50000"/>
                  </a:srgbClr>
                </a:outerShdw>
              </a:effectLst>
            </a:endParaRPr>
          </a:p>
        </p:txBody>
      </p:sp>
      <p:sp>
        <p:nvSpPr>
          <p:cNvPr id="16" name="Rectangle 15"/>
          <p:cNvSpPr/>
          <p:nvPr/>
        </p:nvSpPr>
        <p:spPr>
          <a:xfrm>
            <a:off x="533400" y="5334000"/>
            <a:ext cx="3078087" cy="923330"/>
          </a:xfrm>
          <a:prstGeom prst="rect">
            <a:avLst/>
          </a:prstGeom>
          <a:noFill/>
        </p:spPr>
        <p:txBody>
          <a:bodyPr wrap="square" lIns="91440" tIns="45720" rIns="91440" bIns="45720">
            <a:spAutoFit/>
          </a:bodyPr>
          <a:lstStyle/>
          <a:p>
            <a:pPr algn="ctr"/>
            <a:r>
              <a:rPr lang="en-US" sz="5400" b="1" cap="none" spc="0" dirty="0" smtClean="0">
                <a:ln w="18000">
                  <a:solidFill>
                    <a:srgbClr val="FF0000"/>
                  </a:solidFill>
                  <a:prstDash val="solid"/>
                  <a:miter lim="800000"/>
                </a:ln>
                <a:solidFill>
                  <a:srgbClr val="FF0000"/>
                </a:solidFill>
                <a:effectLst>
                  <a:outerShdw blurRad="25500" dist="23000" dir="7020000" algn="tl">
                    <a:srgbClr val="000000">
                      <a:alpha val="50000"/>
                    </a:srgbClr>
                  </a:outerShdw>
                </a:effectLst>
              </a:rPr>
              <a:t>F</a:t>
            </a:r>
            <a:r>
              <a:rPr lang="en-US" sz="54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 </a:t>
            </a:r>
            <a:r>
              <a:rPr lang="en-US" sz="5400" b="1" cap="none" spc="0" dirty="0" smtClean="0">
                <a:ln w="18000">
                  <a:solidFill>
                    <a:schemeClr val="tx1"/>
                  </a:solidFill>
                  <a:prstDash val="solid"/>
                  <a:miter lim="800000"/>
                </a:ln>
                <a:solidFill>
                  <a:schemeClr val="tx1">
                    <a:lumMod val="50000"/>
                    <a:lumOff val="50000"/>
                  </a:schemeClr>
                </a:solidFill>
                <a:effectLst>
                  <a:outerShdw blurRad="25500" dist="23000" dir="7020000" algn="tl">
                    <a:srgbClr val="000000">
                      <a:alpha val="50000"/>
                    </a:srgbClr>
                  </a:outerShdw>
                </a:effectLst>
              </a:rPr>
              <a:t>=</a:t>
            </a:r>
            <a:r>
              <a:rPr lang="en-US" sz="5400" b="1" cap="none" spc="0" dirty="0" smtClean="0">
                <a:ln w="18000">
                  <a:solidFill>
                    <a:schemeClr val="accent2">
                      <a:satMod val="140000"/>
                    </a:schemeClr>
                  </a:solidFill>
                  <a:prstDash val="solid"/>
                  <a:miter lim="800000"/>
                </a:ln>
                <a:solidFill>
                  <a:schemeClr val="tx2">
                    <a:lumMod val="60000"/>
                    <a:lumOff val="40000"/>
                  </a:schemeClr>
                </a:solidFill>
                <a:effectLst>
                  <a:outerShdw blurRad="25500" dist="23000" dir="7020000" algn="tl">
                    <a:srgbClr val="000000">
                      <a:alpha val="50000"/>
                    </a:srgbClr>
                  </a:outerShdw>
                </a:effectLst>
              </a:rPr>
              <a:t> </a:t>
            </a:r>
            <a:r>
              <a:rPr lang="en-US" sz="5400" b="1" cap="none" spc="0" dirty="0" smtClean="0">
                <a:ln w="18000">
                  <a:solidFill>
                    <a:srgbClr val="0070C0"/>
                  </a:solidFill>
                  <a:prstDash val="solid"/>
                  <a:miter lim="800000"/>
                </a:ln>
                <a:solidFill>
                  <a:srgbClr val="0070C0"/>
                </a:solidFill>
                <a:effectLst>
                  <a:outerShdw blurRad="25500" dist="23000" dir="7020000" algn="tl">
                    <a:srgbClr val="000000">
                      <a:alpha val="50000"/>
                    </a:srgbClr>
                  </a:outerShdw>
                </a:effectLst>
              </a:rPr>
              <a:t>F</a:t>
            </a:r>
            <a:endParaRPr lang="en-US" sz="9600" b="1" cap="none" spc="0" dirty="0">
              <a:ln w="18000">
                <a:solidFill>
                  <a:srgbClr val="0070C0"/>
                </a:solidFill>
                <a:prstDash val="solid"/>
                <a:miter lim="800000"/>
              </a:ln>
              <a:solidFill>
                <a:srgbClr val="0070C0"/>
              </a:solidFill>
              <a:effectLst>
                <a:outerShdw blurRad="25500" dist="23000" dir="7020000" algn="tl">
                  <a:srgbClr val="000000">
                    <a:alpha val="5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14"/>
                                        </p:tgtEl>
                                      </p:cBhvr>
                                    </p:animEffect>
                                    <p:set>
                                      <p:cBhvr>
                                        <p:cTn id="10" dur="1" fill="hold">
                                          <p:stCondLst>
                                            <p:cond delay="1999"/>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grpId="0" nodeType="clickEffect">
                                  <p:stCondLst>
                                    <p:cond delay="0"/>
                                  </p:stCondLst>
                                  <p:childTnLst>
                                    <p:animMotion origin="layout" path="M 0 1.11111E-6 L 0.06667 1.11111E-6 " pathEditMode="relative" rAng="0" ptsTypes="AA">
                                      <p:cBhvr>
                                        <p:cTn id="14" dur="2000" fill="hold"/>
                                        <p:tgtEl>
                                          <p:spTgt spid="7"/>
                                        </p:tgtEl>
                                        <p:attrNameLst>
                                          <p:attrName>ppt_x</p:attrName>
                                          <p:attrName>ppt_y</p:attrName>
                                        </p:attrNameLst>
                                      </p:cBhvr>
                                      <p:rCtr x="33" y="0"/>
                                    </p:animMotion>
                                  </p:childTnLst>
                                </p:cTn>
                              </p:par>
                              <p:par>
                                <p:cTn id="15" presetID="63" presetClass="path" presetSubtype="0" accel="50000" decel="50000" fill="hold" grpId="0" nodeType="withEffect">
                                  <p:stCondLst>
                                    <p:cond delay="0"/>
                                  </p:stCondLst>
                                  <p:childTnLst>
                                    <p:animMotion origin="layout" path="M 3.33333E-6 -3.33333E-6 L 0.4125 -0.00555 " pathEditMode="relative" rAng="0" ptsTypes="AA">
                                      <p:cBhvr>
                                        <p:cTn id="16" dur="2000" fill="hold"/>
                                        <p:tgtEl>
                                          <p:spTgt spid="8"/>
                                        </p:tgtEl>
                                        <p:attrNameLst>
                                          <p:attrName>ppt_x</p:attrName>
                                          <p:attrName>ppt_y</p:attrName>
                                        </p:attrNameLst>
                                      </p:cBhvr>
                                      <p:rCtr x="206" y="-3"/>
                                    </p:animMotion>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fade">
                                      <p:cBhvr>
                                        <p:cTn id="28" dur="2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14" grpId="0" animBg="1"/>
      <p:bldP spid="1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dirty="0" smtClean="0"/>
              <a:t>Two masses approach each other with the same speed</a:t>
            </a:r>
            <a:endParaRPr lang="en-US" dirty="0"/>
          </a:p>
        </p:txBody>
      </p:sp>
      <p:sp>
        <p:nvSpPr>
          <p:cNvPr id="7" name="Oval 6"/>
          <p:cNvSpPr/>
          <p:nvPr/>
        </p:nvSpPr>
        <p:spPr>
          <a:xfrm>
            <a:off x="4953000" y="2743200"/>
            <a:ext cx="1524000" cy="1524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305800" y="3276600"/>
            <a:ext cx="381000" cy="381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5791200" y="3352800"/>
            <a:ext cx="1219200" cy="2286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flipH="1">
            <a:off x="7315200" y="3352800"/>
            <a:ext cx="1219200" cy="2286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14400" y="1371600"/>
            <a:ext cx="7162800" cy="954107"/>
          </a:xfrm>
          <a:prstGeom prst="rect">
            <a:avLst/>
          </a:prstGeom>
          <a:noFill/>
        </p:spPr>
        <p:txBody>
          <a:bodyPr wrap="square" rtlCol="0">
            <a:spAutoFit/>
          </a:bodyPr>
          <a:lstStyle/>
          <a:p>
            <a:pPr algn="ctr"/>
            <a:r>
              <a:rPr lang="en-US" sz="2800" dirty="0" smtClean="0"/>
              <a:t>Newton’s first law tell us that before and after they collide… </a:t>
            </a:r>
          </a:p>
        </p:txBody>
      </p:sp>
      <p:sp>
        <p:nvSpPr>
          <p:cNvPr id="14" name="Oval 13"/>
          <p:cNvSpPr/>
          <p:nvPr/>
        </p:nvSpPr>
        <p:spPr>
          <a:xfrm>
            <a:off x="5334000" y="4800600"/>
            <a:ext cx="1524000" cy="1524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772400" y="5334000"/>
            <a:ext cx="381000" cy="381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6248400" y="5410200"/>
            <a:ext cx="914400" cy="2286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8001000" y="5410200"/>
            <a:ext cx="1066800" cy="2286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543800" y="2691825"/>
            <a:ext cx="1447799" cy="584775"/>
          </a:xfrm>
          <a:prstGeom prst="rect">
            <a:avLst/>
          </a:prstGeom>
          <a:noFill/>
        </p:spPr>
        <p:txBody>
          <a:bodyPr wrap="square" lIns="91440" tIns="45720" rIns="91440" bIns="45720">
            <a:spAutoFit/>
          </a:bodyPr>
          <a:lstStyle/>
          <a:p>
            <a:pPr algn="ctr"/>
            <a:r>
              <a:rPr lang="en-US" sz="3200" b="1" cap="none" spc="0" dirty="0" smtClean="0">
                <a:ln w="18000">
                  <a:solidFill>
                    <a:srgbClr val="0070C0"/>
                  </a:solidFill>
                  <a:prstDash val="solid"/>
                  <a:miter lim="800000"/>
                </a:ln>
                <a:solidFill>
                  <a:srgbClr val="0070C0"/>
                </a:solidFill>
                <a:effectLst>
                  <a:outerShdw blurRad="25500" dist="23000" dir="7020000" algn="tl">
                    <a:srgbClr val="000000">
                      <a:alpha val="50000"/>
                    </a:srgbClr>
                  </a:outerShdw>
                </a:effectLst>
              </a:rPr>
              <a:t>F</a:t>
            </a:r>
            <a:r>
              <a:rPr lang="en-US" sz="3200" b="1" dirty="0" smtClean="0">
                <a:ln w="18000">
                  <a:solidFill>
                    <a:schemeClr val="tx1"/>
                  </a:solidFill>
                  <a:prstDash val="solid"/>
                  <a:miter lim="800000"/>
                </a:ln>
                <a:solidFill>
                  <a:schemeClr val="tx1">
                    <a:lumMod val="50000"/>
                    <a:lumOff val="50000"/>
                  </a:schemeClr>
                </a:solidFill>
                <a:effectLst>
                  <a:outerShdw blurRad="25500" dist="23000" dir="7020000" algn="tl">
                    <a:srgbClr val="000000">
                      <a:alpha val="50000"/>
                    </a:srgbClr>
                  </a:outerShdw>
                </a:effectLst>
              </a:rPr>
              <a:t> = 0</a:t>
            </a:r>
            <a:endParaRPr lang="en-US" sz="3200" b="1" cap="none" spc="0" dirty="0">
              <a:ln w="18000">
                <a:solidFill>
                  <a:srgbClr val="0070C0"/>
                </a:solidFill>
                <a:prstDash val="solid"/>
                <a:miter lim="800000"/>
              </a:ln>
              <a:solidFill>
                <a:srgbClr val="0070C0"/>
              </a:solidFill>
              <a:effectLst>
                <a:outerShdw blurRad="25500" dist="23000" dir="7020000" algn="tl">
                  <a:srgbClr val="000000">
                    <a:alpha val="50000"/>
                  </a:srgbClr>
                </a:outerShdw>
              </a:effectLst>
            </a:endParaRPr>
          </a:p>
        </p:txBody>
      </p:sp>
      <p:sp>
        <p:nvSpPr>
          <p:cNvPr id="19" name="Rectangle 18"/>
          <p:cNvSpPr/>
          <p:nvPr/>
        </p:nvSpPr>
        <p:spPr>
          <a:xfrm>
            <a:off x="3505200" y="3200400"/>
            <a:ext cx="1554087" cy="584775"/>
          </a:xfrm>
          <a:prstGeom prst="rect">
            <a:avLst/>
          </a:prstGeom>
          <a:noFill/>
        </p:spPr>
        <p:txBody>
          <a:bodyPr wrap="square" lIns="91440" tIns="45720" rIns="91440" bIns="45720">
            <a:spAutoFit/>
          </a:bodyPr>
          <a:lstStyle/>
          <a:p>
            <a:pPr algn="ctr"/>
            <a:r>
              <a:rPr lang="en-US" sz="3200" b="1" cap="none" spc="0" dirty="0" smtClean="0">
                <a:ln w="18000">
                  <a:solidFill>
                    <a:srgbClr val="FF0000"/>
                  </a:solidFill>
                  <a:prstDash val="solid"/>
                  <a:miter lim="800000"/>
                </a:ln>
                <a:solidFill>
                  <a:srgbClr val="FF0000"/>
                </a:solidFill>
                <a:effectLst>
                  <a:outerShdw blurRad="25500" dist="23000" dir="7020000" algn="tl">
                    <a:srgbClr val="000000">
                      <a:alpha val="50000"/>
                    </a:srgbClr>
                  </a:outerShdw>
                </a:effectLst>
              </a:rPr>
              <a:t>F</a:t>
            </a:r>
            <a:r>
              <a:rPr lang="en-US" sz="32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 </a:t>
            </a:r>
            <a:r>
              <a:rPr lang="en-US" sz="3200" b="1" cap="none" spc="0" dirty="0" smtClean="0">
                <a:ln w="18000">
                  <a:solidFill>
                    <a:schemeClr val="tx1"/>
                  </a:solidFill>
                  <a:prstDash val="solid"/>
                  <a:miter lim="800000"/>
                </a:ln>
                <a:solidFill>
                  <a:schemeClr val="tx1">
                    <a:lumMod val="50000"/>
                    <a:lumOff val="50000"/>
                  </a:schemeClr>
                </a:solidFill>
                <a:effectLst>
                  <a:outerShdw blurRad="25500" dist="23000" dir="7020000" algn="tl">
                    <a:srgbClr val="000000">
                      <a:alpha val="50000"/>
                    </a:srgbClr>
                  </a:outerShdw>
                </a:effectLst>
              </a:rPr>
              <a:t>= 0</a:t>
            </a:r>
            <a:endParaRPr lang="en-US" sz="3200" b="1" cap="none" spc="0" dirty="0">
              <a:ln w="18000">
                <a:solidFill>
                  <a:srgbClr val="0070C0"/>
                </a:solidFill>
                <a:prstDash val="solid"/>
                <a:miter lim="800000"/>
              </a:ln>
              <a:solidFill>
                <a:srgbClr val="0070C0"/>
              </a:solidFill>
              <a:effectLst>
                <a:outerShdw blurRad="25500" dist="23000" dir="7020000" algn="tl">
                  <a:srgbClr val="000000">
                    <a:alpha val="50000"/>
                  </a:srgbClr>
                </a:outerShdw>
              </a:effectLst>
            </a:endParaRPr>
          </a:p>
        </p:txBody>
      </p:sp>
      <p:sp>
        <p:nvSpPr>
          <p:cNvPr id="20" name="Rectangle 19"/>
          <p:cNvSpPr/>
          <p:nvPr/>
        </p:nvSpPr>
        <p:spPr>
          <a:xfrm>
            <a:off x="7315200" y="4724400"/>
            <a:ext cx="1447799" cy="584775"/>
          </a:xfrm>
          <a:prstGeom prst="rect">
            <a:avLst/>
          </a:prstGeom>
          <a:noFill/>
        </p:spPr>
        <p:txBody>
          <a:bodyPr wrap="square" lIns="91440" tIns="45720" rIns="91440" bIns="45720">
            <a:spAutoFit/>
          </a:bodyPr>
          <a:lstStyle/>
          <a:p>
            <a:pPr algn="ctr"/>
            <a:r>
              <a:rPr lang="en-US" sz="3200" b="1" cap="none" spc="0" dirty="0" smtClean="0">
                <a:ln w="18000">
                  <a:solidFill>
                    <a:srgbClr val="0070C0"/>
                  </a:solidFill>
                  <a:prstDash val="solid"/>
                  <a:miter lim="800000"/>
                </a:ln>
                <a:solidFill>
                  <a:srgbClr val="0070C0"/>
                </a:solidFill>
                <a:effectLst>
                  <a:outerShdw blurRad="25500" dist="23000" dir="7020000" algn="tl">
                    <a:srgbClr val="000000">
                      <a:alpha val="50000"/>
                    </a:srgbClr>
                  </a:outerShdw>
                </a:effectLst>
              </a:rPr>
              <a:t>F</a:t>
            </a:r>
            <a:r>
              <a:rPr lang="en-US" sz="3200" b="1" dirty="0" smtClean="0">
                <a:ln w="18000">
                  <a:solidFill>
                    <a:schemeClr val="tx1"/>
                  </a:solidFill>
                  <a:prstDash val="solid"/>
                  <a:miter lim="800000"/>
                </a:ln>
                <a:solidFill>
                  <a:schemeClr val="tx1">
                    <a:lumMod val="50000"/>
                    <a:lumOff val="50000"/>
                  </a:schemeClr>
                </a:solidFill>
                <a:effectLst>
                  <a:outerShdw blurRad="25500" dist="23000" dir="7020000" algn="tl">
                    <a:srgbClr val="000000">
                      <a:alpha val="50000"/>
                    </a:srgbClr>
                  </a:outerShdw>
                </a:effectLst>
              </a:rPr>
              <a:t> = 0</a:t>
            </a:r>
            <a:endParaRPr lang="en-US" sz="3200" b="1" cap="none" spc="0" dirty="0">
              <a:ln w="18000">
                <a:solidFill>
                  <a:srgbClr val="0070C0"/>
                </a:solidFill>
                <a:prstDash val="solid"/>
                <a:miter lim="800000"/>
              </a:ln>
              <a:solidFill>
                <a:srgbClr val="0070C0"/>
              </a:solidFill>
              <a:effectLst>
                <a:outerShdw blurRad="25500" dist="23000" dir="7020000" algn="tl">
                  <a:srgbClr val="000000">
                    <a:alpha val="50000"/>
                  </a:srgbClr>
                </a:outerShdw>
              </a:effectLst>
            </a:endParaRPr>
          </a:p>
        </p:txBody>
      </p:sp>
      <p:sp>
        <p:nvSpPr>
          <p:cNvPr id="21" name="Rectangle 20"/>
          <p:cNvSpPr/>
          <p:nvPr/>
        </p:nvSpPr>
        <p:spPr>
          <a:xfrm>
            <a:off x="3581400" y="5334000"/>
            <a:ext cx="1554087" cy="584775"/>
          </a:xfrm>
          <a:prstGeom prst="rect">
            <a:avLst/>
          </a:prstGeom>
          <a:noFill/>
        </p:spPr>
        <p:txBody>
          <a:bodyPr wrap="square" lIns="91440" tIns="45720" rIns="91440" bIns="45720">
            <a:spAutoFit/>
          </a:bodyPr>
          <a:lstStyle/>
          <a:p>
            <a:pPr algn="ctr"/>
            <a:r>
              <a:rPr lang="en-US" sz="3200" b="1" cap="none" spc="0" dirty="0" smtClean="0">
                <a:ln w="18000">
                  <a:solidFill>
                    <a:srgbClr val="FF0000"/>
                  </a:solidFill>
                  <a:prstDash val="solid"/>
                  <a:miter lim="800000"/>
                </a:ln>
                <a:solidFill>
                  <a:srgbClr val="FF0000"/>
                </a:solidFill>
                <a:effectLst>
                  <a:outerShdw blurRad="25500" dist="23000" dir="7020000" algn="tl">
                    <a:srgbClr val="000000">
                      <a:alpha val="50000"/>
                    </a:srgbClr>
                  </a:outerShdw>
                </a:effectLst>
              </a:rPr>
              <a:t>F</a:t>
            </a:r>
            <a:r>
              <a:rPr lang="en-US" sz="32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 </a:t>
            </a:r>
            <a:r>
              <a:rPr lang="en-US" sz="3200" b="1" cap="none" spc="0" dirty="0" smtClean="0">
                <a:ln w="18000">
                  <a:solidFill>
                    <a:schemeClr val="tx1"/>
                  </a:solidFill>
                  <a:prstDash val="solid"/>
                  <a:miter lim="800000"/>
                </a:ln>
                <a:solidFill>
                  <a:schemeClr val="tx1">
                    <a:lumMod val="50000"/>
                    <a:lumOff val="50000"/>
                  </a:schemeClr>
                </a:solidFill>
                <a:effectLst>
                  <a:outerShdw blurRad="25500" dist="23000" dir="7020000" algn="tl">
                    <a:srgbClr val="000000">
                      <a:alpha val="50000"/>
                    </a:srgbClr>
                  </a:outerShdw>
                </a:effectLst>
              </a:rPr>
              <a:t>= 0</a:t>
            </a:r>
            <a:endParaRPr lang="en-US" sz="3200" b="1" cap="none" spc="0" dirty="0">
              <a:ln w="18000">
                <a:solidFill>
                  <a:srgbClr val="0070C0"/>
                </a:solidFill>
                <a:prstDash val="solid"/>
                <a:miter lim="800000"/>
              </a:ln>
              <a:solidFill>
                <a:srgbClr val="0070C0"/>
              </a:solidFill>
              <a:effectLst>
                <a:outerShdw blurRad="25500" dist="23000" dir="7020000" algn="tl">
                  <a:srgbClr val="000000">
                    <a:alpha val="50000"/>
                  </a:srgbClr>
                </a:outerShdw>
              </a:effectLst>
            </a:endParaRPr>
          </a:p>
        </p:txBody>
      </p:sp>
      <p:sp>
        <p:nvSpPr>
          <p:cNvPr id="22" name="Rectangle 21"/>
          <p:cNvSpPr/>
          <p:nvPr/>
        </p:nvSpPr>
        <p:spPr>
          <a:xfrm>
            <a:off x="0" y="3657600"/>
            <a:ext cx="3886200" cy="1631216"/>
          </a:xfrm>
          <a:prstGeom prst="rect">
            <a:avLst/>
          </a:prstGeom>
        </p:spPr>
        <p:txBody>
          <a:bodyPr wrap="square">
            <a:spAutoFit/>
          </a:bodyPr>
          <a:lstStyle/>
          <a:p>
            <a:pPr marL="839788" lvl="1" indent="-495300" eaLnBrk="1" hangingPunct="1"/>
            <a:r>
              <a:rPr lang="en-US" sz="2000" dirty="0" smtClean="0"/>
              <a:t>Every object in a state of uniform, will stay in that state until compelled to do otherwise by forces acting upon it.</a:t>
            </a:r>
          </a:p>
        </p:txBody>
      </p:sp>
      <p:sp>
        <p:nvSpPr>
          <p:cNvPr id="23" name="TextBox 22"/>
          <p:cNvSpPr txBox="1"/>
          <p:nvPr/>
        </p:nvSpPr>
        <p:spPr>
          <a:xfrm>
            <a:off x="5029200" y="6412468"/>
            <a:ext cx="4083169" cy="369332"/>
          </a:xfrm>
          <a:prstGeom prst="rect">
            <a:avLst/>
          </a:prstGeom>
          <a:noFill/>
        </p:spPr>
        <p:txBody>
          <a:bodyPr wrap="none" rtlCol="0">
            <a:spAutoFit/>
          </a:bodyPr>
          <a:lstStyle/>
          <a:p>
            <a:r>
              <a:rPr lang="en-US" dirty="0" smtClean="0"/>
              <a:t>The yellow arrows are velocity vectors</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dirty="0" smtClean="0"/>
              <a:t>Two masses approach each other with the same speed</a:t>
            </a:r>
            <a:endParaRPr lang="en-US" dirty="0"/>
          </a:p>
        </p:txBody>
      </p:sp>
      <p:sp>
        <p:nvSpPr>
          <p:cNvPr id="7" name="Oval 6"/>
          <p:cNvSpPr/>
          <p:nvPr/>
        </p:nvSpPr>
        <p:spPr>
          <a:xfrm>
            <a:off x="3352800" y="2514600"/>
            <a:ext cx="1524000" cy="1524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876800" y="3124200"/>
            <a:ext cx="381000" cy="381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43000" y="1447800"/>
            <a:ext cx="7162800" cy="523220"/>
          </a:xfrm>
          <a:prstGeom prst="rect">
            <a:avLst/>
          </a:prstGeom>
          <a:noFill/>
        </p:spPr>
        <p:txBody>
          <a:bodyPr wrap="square" rtlCol="0">
            <a:spAutoFit/>
          </a:bodyPr>
          <a:lstStyle/>
          <a:p>
            <a:pPr algn="ctr"/>
            <a:r>
              <a:rPr lang="en-US" sz="2800" dirty="0" smtClean="0"/>
              <a:t>Newton’s second law tell us…</a:t>
            </a:r>
          </a:p>
        </p:txBody>
      </p:sp>
      <p:sp>
        <p:nvSpPr>
          <p:cNvPr id="14" name="Rectangle 13"/>
          <p:cNvSpPr/>
          <p:nvPr/>
        </p:nvSpPr>
        <p:spPr>
          <a:xfrm>
            <a:off x="1524000" y="5791200"/>
            <a:ext cx="4572000" cy="707886"/>
          </a:xfrm>
          <a:prstGeom prst="rect">
            <a:avLst/>
          </a:prstGeom>
        </p:spPr>
        <p:txBody>
          <a:bodyPr>
            <a:spAutoFit/>
          </a:bodyPr>
          <a:lstStyle/>
          <a:p>
            <a:r>
              <a:rPr lang="en-US" sz="2000" dirty="0" smtClean="0"/>
              <a:t>A body of mass </a:t>
            </a:r>
            <a:r>
              <a:rPr lang="en-US" sz="2000" i="1" dirty="0" smtClean="0">
                <a:latin typeface="Times New Roman" pitchFamily="18" charset="0"/>
                <a:cs typeface="Times New Roman" pitchFamily="18" charset="0"/>
              </a:rPr>
              <a:t>m</a:t>
            </a:r>
            <a:r>
              <a:rPr lang="en-US" sz="2000" dirty="0" smtClean="0"/>
              <a:t> subject to a force </a:t>
            </a:r>
            <a:r>
              <a:rPr lang="en-US" sz="2000" i="1" dirty="0" smtClean="0">
                <a:latin typeface="Times New Roman" pitchFamily="18" charset="0"/>
                <a:cs typeface="Times New Roman" pitchFamily="18" charset="0"/>
              </a:rPr>
              <a:t>F</a:t>
            </a:r>
            <a:r>
              <a:rPr lang="en-US" sz="2000" dirty="0" smtClean="0"/>
              <a:t> undergoes an acceleration </a:t>
            </a:r>
            <a:r>
              <a:rPr lang="en-US" sz="2000" i="1" dirty="0" smtClean="0">
                <a:latin typeface="Times New Roman" pitchFamily="18" charset="0"/>
                <a:cs typeface="Times New Roman" pitchFamily="18" charset="0"/>
              </a:rPr>
              <a:t>a</a:t>
            </a:r>
            <a:r>
              <a:rPr lang="en-US" b="1" dirty="0" smtClean="0"/>
              <a:t>.</a:t>
            </a:r>
            <a:r>
              <a:rPr lang="en-US" dirty="0" smtClean="0"/>
              <a:t> </a:t>
            </a:r>
            <a:endParaRPr lang="en-US" dirty="0"/>
          </a:p>
        </p:txBody>
      </p:sp>
      <p:sp>
        <p:nvSpPr>
          <p:cNvPr id="15" name="Rectangle 14"/>
          <p:cNvSpPr/>
          <p:nvPr/>
        </p:nvSpPr>
        <p:spPr>
          <a:xfrm>
            <a:off x="4876800" y="3886200"/>
            <a:ext cx="3078087" cy="923330"/>
          </a:xfrm>
          <a:prstGeom prst="rect">
            <a:avLst/>
          </a:prstGeom>
          <a:noFill/>
        </p:spPr>
        <p:txBody>
          <a:bodyPr wrap="square" lIns="91440" tIns="45720" rIns="91440" bIns="45720">
            <a:spAutoFit/>
          </a:bodyPr>
          <a:lstStyle/>
          <a:p>
            <a:pPr algn="ctr"/>
            <a:r>
              <a:rPr lang="en-US" sz="5400" b="1" dirty="0" smtClean="0">
                <a:ln w="18000">
                  <a:solidFill>
                    <a:srgbClr val="0070C0"/>
                  </a:solidFill>
                  <a:prstDash val="solid"/>
                  <a:miter lim="800000"/>
                </a:ln>
                <a:solidFill>
                  <a:srgbClr val="0070C0"/>
                </a:solidFill>
                <a:effectLst>
                  <a:outerShdw blurRad="25500" dist="23000" dir="7020000" algn="tl">
                    <a:srgbClr val="000000">
                      <a:alpha val="50000"/>
                    </a:srgbClr>
                  </a:outerShdw>
                </a:effectLst>
              </a:rPr>
              <a:t>F </a:t>
            </a:r>
            <a:r>
              <a:rPr lang="en-US" sz="5400" b="1" cap="none" spc="0" dirty="0" smtClean="0">
                <a:ln w="18000">
                  <a:solidFill>
                    <a:schemeClr val="tx1"/>
                  </a:solidFill>
                  <a:prstDash val="solid"/>
                  <a:miter lim="800000"/>
                </a:ln>
                <a:solidFill>
                  <a:schemeClr val="tx1">
                    <a:lumMod val="50000"/>
                    <a:lumOff val="50000"/>
                  </a:schemeClr>
                </a:solidFill>
                <a:effectLst>
                  <a:outerShdw blurRad="25500" dist="23000" dir="7020000" algn="tl">
                    <a:srgbClr val="000000">
                      <a:alpha val="50000"/>
                    </a:srgbClr>
                  </a:outerShdw>
                </a:effectLst>
              </a:rPr>
              <a:t>=</a:t>
            </a:r>
            <a:r>
              <a:rPr lang="en-US" sz="54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b="1" cap="none" spc="0" dirty="0" smtClean="0">
                <a:ln w="18000">
                  <a:solidFill>
                    <a:schemeClr val="accent2">
                      <a:satMod val="140000"/>
                    </a:schemeClr>
                  </a:solidFill>
                  <a:prstDash val="solid"/>
                  <a:miter lim="800000"/>
                </a:ln>
                <a:solidFill>
                  <a:srgbClr val="0070C0"/>
                </a:solidFill>
                <a:effectLst>
                  <a:outerShdw blurRad="25500" dist="23000" dir="7020000" algn="tl">
                    <a:srgbClr val="000000">
                      <a:alpha val="50000"/>
                    </a:srgbClr>
                  </a:outerShdw>
                </a:effectLst>
              </a:rPr>
              <a:t>m</a:t>
            </a:r>
            <a:r>
              <a:rPr lang="en-US" sz="5400" b="1" cap="none" spc="0" dirty="0" smtClean="0">
                <a:ln w="18000">
                  <a:solidFill>
                    <a:schemeClr val="accent2">
                      <a:satMod val="140000"/>
                    </a:schemeClr>
                  </a:solidFill>
                  <a:prstDash val="solid"/>
                  <a:miter lim="800000"/>
                </a:ln>
                <a:solidFill>
                  <a:srgbClr val="0070C0"/>
                </a:solidFill>
                <a:effectLst>
                  <a:outerShdw blurRad="25500" dist="23000" dir="7020000" algn="tl">
                    <a:srgbClr val="000000">
                      <a:alpha val="50000"/>
                    </a:srgbClr>
                  </a:outerShdw>
                </a:effectLst>
              </a:rPr>
              <a:t>a</a:t>
            </a:r>
            <a:endParaRPr lang="en-US" sz="5400" b="1" cap="none" spc="0" dirty="0">
              <a:ln w="18000">
                <a:solidFill>
                  <a:schemeClr val="accent2">
                    <a:satMod val="140000"/>
                  </a:schemeClr>
                </a:solidFill>
                <a:prstDash val="solid"/>
                <a:miter lim="800000"/>
              </a:ln>
              <a:solidFill>
                <a:srgbClr val="0070C0"/>
              </a:solidFill>
              <a:effectLst>
                <a:outerShdw blurRad="25500" dist="23000" dir="7020000" algn="tl">
                  <a:srgbClr val="000000">
                    <a:alpha val="50000"/>
                  </a:srgbClr>
                </a:outerShdw>
              </a:effectLst>
            </a:endParaRPr>
          </a:p>
        </p:txBody>
      </p:sp>
      <p:sp>
        <p:nvSpPr>
          <p:cNvPr id="16" name="Rectangle 15"/>
          <p:cNvSpPr/>
          <p:nvPr/>
        </p:nvSpPr>
        <p:spPr>
          <a:xfrm>
            <a:off x="990600" y="3276600"/>
            <a:ext cx="3078087" cy="1569660"/>
          </a:xfrm>
          <a:prstGeom prst="rect">
            <a:avLst/>
          </a:prstGeom>
          <a:noFill/>
        </p:spPr>
        <p:txBody>
          <a:bodyPr wrap="square" lIns="91440" tIns="45720" rIns="91440" bIns="45720">
            <a:spAutoFit/>
          </a:bodyPr>
          <a:lstStyle/>
          <a:p>
            <a:pPr algn="ctr"/>
            <a:r>
              <a:rPr lang="en-US" sz="5400" b="1" cap="none" spc="0" dirty="0" smtClean="0">
                <a:ln w="18000">
                  <a:solidFill>
                    <a:srgbClr val="FF0000"/>
                  </a:solidFill>
                  <a:prstDash val="solid"/>
                  <a:miter lim="800000"/>
                </a:ln>
                <a:solidFill>
                  <a:srgbClr val="FF0000"/>
                </a:solidFill>
                <a:effectLst>
                  <a:outerShdw blurRad="25500" dist="23000" dir="7020000" algn="tl">
                    <a:srgbClr val="000000">
                      <a:alpha val="50000"/>
                    </a:srgbClr>
                  </a:outerShdw>
                </a:effectLst>
              </a:rPr>
              <a:t>F</a:t>
            </a:r>
            <a:r>
              <a:rPr lang="en-US" sz="54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 </a:t>
            </a:r>
            <a:r>
              <a:rPr lang="en-US" sz="5400" b="1" cap="none" spc="0" dirty="0" smtClean="0">
                <a:ln w="18000">
                  <a:solidFill>
                    <a:schemeClr val="tx1"/>
                  </a:solidFill>
                  <a:prstDash val="solid"/>
                  <a:miter lim="800000"/>
                </a:ln>
                <a:solidFill>
                  <a:schemeClr val="tx1">
                    <a:lumMod val="50000"/>
                    <a:lumOff val="50000"/>
                  </a:schemeClr>
                </a:solidFill>
                <a:effectLst>
                  <a:outerShdw blurRad="25500" dist="23000" dir="7020000" algn="tl">
                    <a:srgbClr val="000000">
                      <a:alpha val="50000"/>
                    </a:srgbClr>
                  </a:outerShdw>
                </a:effectLst>
              </a:rPr>
              <a:t>=</a:t>
            </a:r>
            <a:r>
              <a:rPr lang="en-US" sz="5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 m</a:t>
            </a:r>
            <a:r>
              <a:rPr lang="en-US"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a</a:t>
            </a:r>
            <a:endParaRPr lang="en-US" sz="9600" b="1" cap="none" spc="0" dirty="0">
              <a:ln w="18000">
                <a:solidFill>
                  <a:srgbClr val="0070C0"/>
                </a:solidFill>
                <a:prstDash val="solid"/>
                <a:miter lim="800000"/>
              </a:ln>
              <a:solidFill>
                <a:srgbClr val="0070C0"/>
              </a:solidFill>
              <a:effectLst>
                <a:outerShdw blurRad="25500" dist="23000" dir="7020000" algn="tl">
                  <a:srgbClr val="000000">
                    <a:alpha val="50000"/>
                  </a:srgbClr>
                </a:outerShdw>
              </a:effectLst>
            </a:endParaRPr>
          </a:p>
        </p:txBody>
      </p:sp>
      <p:sp>
        <p:nvSpPr>
          <p:cNvPr id="17" name="Right Arrow 16"/>
          <p:cNvSpPr/>
          <p:nvPr/>
        </p:nvSpPr>
        <p:spPr>
          <a:xfrm>
            <a:off x="4876800" y="3200400"/>
            <a:ext cx="1219200" cy="228600"/>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flipH="1">
            <a:off x="3657600" y="3200400"/>
            <a:ext cx="1219200" cy="2286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dirty="0" smtClean="0"/>
              <a:t>Two masses approach each other with the same speed</a:t>
            </a:r>
            <a:endParaRPr lang="en-US" dirty="0"/>
          </a:p>
        </p:txBody>
      </p:sp>
      <p:sp>
        <p:nvSpPr>
          <p:cNvPr id="7" name="Oval 6"/>
          <p:cNvSpPr/>
          <p:nvPr/>
        </p:nvSpPr>
        <p:spPr>
          <a:xfrm>
            <a:off x="3352800" y="2514600"/>
            <a:ext cx="1524000" cy="1524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876800" y="3124200"/>
            <a:ext cx="381000" cy="381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143000" y="1447800"/>
            <a:ext cx="7162800" cy="523220"/>
          </a:xfrm>
          <a:prstGeom prst="rect">
            <a:avLst/>
          </a:prstGeom>
          <a:noFill/>
        </p:spPr>
        <p:txBody>
          <a:bodyPr wrap="square" rtlCol="0">
            <a:spAutoFit/>
          </a:bodyPr>
          <a:lstStyle/>
          <a:p>
            <a:pPr algn="ctr"/>
            <a:r>
              <a:rPr lang="en-US" sz="2800" dirty="0" smtClean="0"/>
              <a:t>Newton’s third law tell us? …</a:t>
            </a:r>
          </a:p>
        </p:txBody>
      </p:sp>
      <p:sp>
        <p:nvSpPr>
          <p:cNvPr id="14" name="Rectangle 13"/>
          <p:cNvSpPr/>
          <p:nvPr/>
        </p:nvSpPr>
        <p:spPr>
          <a:xfrm>
            <a:off x="1143000" y="5562600"/>
            <a:ext cx="7315200" cy="1015663"/>
          </a:xfrm>
          <a:prstGeom prst="rect">
            <a:avLst/>
          </a:prstGeom>
        </p:spPr>
        <p:txBody>
          <a:bodyPr wrap="square">
            <a:spAutoFit/>
          </a:bodyPr>
          <a:lstStyle/>
          <a:p>
            <a:pPr eaLnBrk="1" hangingPunct="1"/>
            <a:r>
              <a:rPr lang="en-US" sz="2000" dirty="0" smtClean="0"/>
              <a:t>When interacting, each object exerting a force on the other.  The two forces have the </a:t>
            </a:r>
            <a:r>
              <a:rPr lang="en-US" sz="2000" dirty="0" smtClean="0">
                <a:solidFill>
                  <a:srgbClr val="FF0000"/>
                </a:solidFill>
              </a:rPr>
              <a:t>same strength</a:t>
            </a:r>
            <a:r>
              <a:rPr lang="en-US" sz="2000" dirty="0" smtClean="0"/>
              <a:t>, and act in exactly opposite directions.</a:t>
            </a:r>
          </a:p>
        </p:txBody>
      </p:sp>
      <p:sp>
        <p:nvSpPr>
          <p:cNvPr id="17" name="Right Arrow 16"/>
          <p:cNvSpPr/>
          <p:nvPr/>
        </p:nvSpPr>
        <p:spPr>
          <a:xfrm>
            <a:off x="4876800" y="3200400"/>
            <a:ext cx="1219200" cy="228600"/>
          </a:xfrm>
          <a:prstGeom prst="rightArrow">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flipH="1">
            <a:off x="3657600" y="3200400"/>
            <a:ext cx="1219200" cy="2286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953000" y="3733800"/>
            <a:ext cx="3078087" cy="923330"/>
          </a:xfrm>
          <a:prstGeom prst="rect">
            <a:avLst/>
          </a:prstGeom>
          <a:noFill/>
        </p:spPr>
        <p:txBody>
          <a:bodyPr wrap="square" lIns="91440" tIns="45720" rIns="91440" bIns="45720">
            <a:spAutoFit/>
          </a:bodyPr>
          <a:lstStyle/>
          <a:p>
            <a:pPr algn="ctr"/>
            <a:r>
              <a:rPr lang="en-US" sz="54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m</a:t>
            </a:r>
            <a:r>
              <a:rPr lang="en-US"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a</a:t>
            </a: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sz="5400" b="1" cap="none" spc="0" dirty="0" smtClean="0">
                <a:ln w="18000">
                  <a:solidFill>
                    <a:schemeClr val="tx1"/>
                  </a:solidFill>
                  <a:prstDash val="solid"/>
                  <a:miter lim="800000"/>
                </a:ln>
                <a:solidFill>
                  <a:schemeClr val="tx1">
                    <a:lumMod val="50000"/>
                    <a:lumOff val="50000"/>
                  </a:schemeClr>
                </a:solidFill>
                <a:effectLst>
                  <a:outerShdw blurRad="25500" dist="23000" dir="7020000" algn="tl">
                    <a:srgbClr val="000000">
                      <a:alpha val="50000"/>
                    </a:srgbClr>
                  </a:outerShdw>
                </a:effectLst>
              </a:rPr>
              <a:t>=</a:t>
            </a:r>
            <a:r>
              <a:rPr lang="en-US" sz="54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t>
            </a:r>
            <a:r>
              <a:rPr lang="en-US" b="1" cap="none" spc="0" dirty="0" smtClean="0">
                <a:ln w="18000">
                  <a:solidFill>
                    <a:schemeClr val="accent2">
                      <a:satMod val="140000"/>
                    </a:schemeClr>
                  </a:solidFill>
                  <a:prstDash val="solid"/>
                  <a:miter lim="800000"/>
                </a:ln>
                <a:solidFill>
                  <a:srgbClr val="0070C0"/>
                </a:solidFill>
                <a:effectLst>
                  <a:outerShdw blurRad="25500" dist="23000" dir="7020000" algn="tl">
                    <a:srgbClr val="000000">
                      <a:alpha val="50000"/>
                    </a:srgbClr>
                  </a:outerShdw>
                </a:effectLst>
              </a:rPr>
              <a:t>m</a:t>
            </a:r>
            <a:r>
              <a:rPr lang="en-US" sz="5400" b="1" cap="none" spc="0" dirty="0" smtClean="0">
                <a:ln w="18000">
                  <a:solidFill>
                    <a:schemeClr val="accent2">
                      <a:satMod val="140000"/>
                    </a:schemeClr>
                  </a:solidFill>
                  <a:prstDash val="solid"/>
                  <a:miter lim="800000"/>
                </a:ln>
                <a:solidFill>
                  <a:srgbClr val="0070C0"/>
                </a:solidFill>
                <a:effectLst>
                  <a:outerShdw blurRad="25500" dist="23000" dir="7020000" algn="tl">
                    <a:srgbClr val="000000">
                      <a:alpha val="50000"/>
                    </a:srgbClr>
                  </a:outerShdw>
                </a:effectLst>
              </a:rPr>
              <a:t>a</a:t>
            </a:r>
            <a:endParaRPr lang="en-US" sz="5400" b="1" cap="none" spc="0" dirty="0">
              <a:ln w="18000">
                <a:solidFill>
                  <a:schemeClr val="accent2">
                    <a:satMod val="140000"/>
                  </a:schemeClr>
                </a:solidFill>
                <a:prstDash val="solid"/>
                <a:miter lim="800000"/>
              </a:ln>
              <a:solidFill>
                <a:srgbClr val="0070C0"/>
              </a:solidFill>
              <a:effectLst>
                <a:outerShdw blurRad="25500" dist="23000" dir="7020000" algn="tl">
                  <a:srgbClr val="000000">
                    <a:alpha val="50000"/>
                  </a:srgbClr>
                </a:outerShdw>
              </a:effectLst>
            </a:endParaRPr>
          </a:p>
        </p:txBody>
      </p:sp>
      <p:sp>
        <p:nvSpPr>
          <p:cNvPr id="12" name="Rectangle 11"/>
          <p:cNvSpPr/>
          <p:nvPr/>
        </p:nvSpPr>
        <p:spPr>
          <a:xfrm>
            <a:off x="533400" y="3200400"/>
            <a:ext cx="3078087" cy="923330"/>
          </a:xfrm>
          <a:prstGeom prst="rect">
            <a:avLst/>
          </a:prstGeom>
          <a:noFill/>
        </p:spPr>
        <p:txBody>
          <a:bodyPr wrap="square" lIns="91440" tIns="45720" rIns="91440" bIns="45720">
            <a:spAutoFit/>
          </a:bodyPr>
          <a:lstStyle/>
          <a:p>
            <a:pPr algn="ctr"/>
            <a:r>
              <a:rPr lang="en-US" sz="5400" b="1" cap="none" spc="0" dirty="0" smtClean="0">
                <a:ln w="18000">
                  <a:solidFill>
                    <a:srgbClr val="FF0000"/>
                  </a:solidFill>
                  <a:prstDash val="solid"/>
                  <a:miter lim="800000"/>
                </a:ln>
                <a:solidFill>
                  <a:srgbClr val="FF0000"/>
                </a:solidFill>
                <a:effectLst>
                  <a:outerShdw blurRad="25500" dist="23000" dir="7020000" algn="tl">
                    <a:srgbClr val="000000">
                      <a:alpha val="50000"/>
                    </a:srgbClr>
                  </a:outerShdw>
                </a:effectLst>
              </a:rPr>
              <a:t>F</a:t>
            </a:r>
            <a:r>
              <a:rPr lang="en-US" sz="54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 </a:t>
            </a:r>
            <a:r>
              <a:rPr lang="en-US" sz="5400" b="1" cap="none" spc="0" dirty="0" smtClean="0">
                <a:ln w="18000">
                  <a:solidFill>
                    <a:schemeClr val="tx1"/>
                  </a:solidFill>
                  <a:prstDash val="solid"/>
                  <a:miter lim="800000"/>
                </a:ln>
                <a:solidFill>
                  <a:schemeClr val="tx1">
                    <a:lumMod val="50000"/>
                    <a:lumOff val="50000"/>
                  </a:schemeClr>
                </a:solidFill>
                <a:effectLst>
                  <a:outerShdw blurRad="25500" dist="23000" dir="7020000" algn="tl">
                    <a:srgbClr val="000000">
                      <a:alpha val="50000"/>
                    </a:srgbClr>
                  </a:outerShdw>
                </a:effectLst>
              </a:rPr>
              <a:t>=</a:t>
            </a:r>
            <a:r>
              <a:rPr lang="en-US" sz="5400" b="1" cap="none" spc="0" dirty="0" smtClean="0">
                <a:ln w="18000">
                  <a:solidFill>
                    <a:schemeClr val="accent2">
                      <a:satMod val="140000"/>
                    </a:schemeClr>
                  </a:solidFill>
                  <a:prstDash val="solid"/>
                  <a:miter lim="800000"/>
                </a:ln>
                <a:solidFill>
                  <a:schemeClr val="tx2">
                    <a:lumMod val="60000"/>
                    <a:lumOff val="40000"/>
                  </a:schemeClr>
                </a:solidFill>
                <a:effectLst>
                  <a:outerShdw blurRad="25500" dist="23000" dir="7020000" algn="tl">
                    <a:srgbClr val="000000">
                      <a:alpha val="50000"/>
                    </a:srgbClr>
                  </a:outerShdw>
                </a:effectLst>
              </a:rPr>
              <a:t> </a:t>
            </a:r>
            <a:r>
              <a:rPr lang="en-US" sz="5400" b="1" cap="none" spc="0" dirty="0" smtClean="0">
                <a:ln w="18000">
                  <a:solidFill>
                    <a:srgbClr val="0070C0"/>
                  </a:solidFill>
                  <a:prstDash val="solid"/>
                  <a:miter lim="800000"/>
                </a:ln>
                <a:solidFill>
                  <a:srgbClr val="0070C0"/>
                </a:solidFill>
                <a:effectLst>
                  <a:outerShdw blurRad="25500" dist="23000" dir="7020000" algn="tl">
                    <a:srgbClr val="000000">
                      <a:alpha val="50000"/>
                    </a:srgbClr>
                  </a:outerShdw>
                </a:effectLst>
              </a:rPr>
              <a:t>F</a:t>
            </a:r>
            <a:endParaRPr lang="en-US" sz="9600" b="1" cap="none" spc="0" dirty="0">
              <a:ln w="18000">
                <a:solidFill>
                  <a:srgbClr val="0070C0"/>
                </a:solidFill>
                <a:prstDash val="solid"/>
                <a:miter lim="800000"/>
              </a:ln>
              <a:solidFill>
                <a:srgbClr val="0070C0"/>
              </a:solidFill>
              <a:effectLst>
                <a:outerShdw blurRad="25500" dist="23000" dir="7020000" algn="tl">
                  <a:srgbClr val="000000">
                    <a:alpha val="50000"/>
                  </a:srgbClr>
                </a:outerShdw>
              </a:effectLst>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t>Review</a:t>
            </a:r>
          </a:p>
        </p:txBody>
      </p:sp>
      <p:sp>
        <p:nvSpPr>
          <p:cNvPr id="106499" name="Rectangle 3"/>
          <p:cNvSpPr>
            <a:spLocks noGrp="1" noChangeArrowheads="1"/>
          </p:cNvSpPr>
          <p:nvPr>
            <p:ph type="body" idx="1"/>
          </p:nvPr>
        </p:nvSpPr>
        <p:spPr>
          <a:xfrm>
            <a:off x="381000" y="1371600"/>
            <a:ext cx="4267200" cy="5029200"/>
          </a:xfrm>
        </p:spPr>
        <p:txBody>
          <a:bodyPr/>
          <a:lstStyle/>
          <a:p>
            <a:pPr algn="just"/>
            <a:r>
              <a:rPr lang="en-US" dirty="0"/>
              <a:t>Use Newton’s first law to explain why </a:t>
            </a:r>
            <a:r>
              <a:rPr lang="en-US" dirty="0" smtClean="0"/>
              <a:t>you should drive </a:t>
            </a:r>
            <a:r>
              <a:rPr lang="en-US" dirty="0"/>
              <a:t>slowly in ice and </a:t>
            </a:r>
            <a:r>
              <a:rPr lang="en-US" dirty="0" smtClean="0"/>
              <a:t>snow around corners.</a:t>
            </a:r>
            <a:endParaRPr lang="en-US" dirty="0"/>
          </a:p>
        </p:txBody>
      </p:sp>
      <p:pic>
        <p:nvPicPr>
          <p:cNvPr id="106501" name="Picture 5" descr="icy_road"/>
          <p:cNvPicPr>
            <a:picLocks noChangeAspect="1" noChangeArrowheads="1"/>
          </p:cNvPicPr>
          <p:nvPr/>
        </p:nvPicPr>
        <p:blipFill>
          <a:blip r:embed="rId3" cstate="print"/>
          <a:srcRect/>
          <a:stretch>
            <a:fillRect/>
          </a:stretch>
        </p:blipFill>
        <p:spPr bwMode="auto">
          <a:xfrm>
            <a:off x="5181600" y="1524000"/>
            <a:ext cx="3425825" cy="4571502"/>
          </a:xfrm>
          <a:prstGeom prst="rect">
            <a:avLst/>
          </a:prstGeom>
          <a:ln>
            <a:noFill/>
          </a:ln>
          <a:effectLst>
            <a:outerShdw blurRad="292100" dist="139700" dir="2700000" algn="tl" rotWithShape="0">
              <a:srgbClr val="333333">
                <a:alpha val="65000"/>
              </a:srgbClr>
            </a:outerShdw>
          </a:effectLst>
        </p:spPr>
      </p:pic>
      <p:pic>
        <p:nvPicPr>
          <p:cNvPr id="106502" name="Picture 6" descr="calvin-on-scientific-law"/>
          <p:cNvPicPr>
            <a:picLocks noChangeAspect="1" noChangeArrowheads="1"/>
          </p:cNvPicPr>
          <p:nvPr/>
        </p:nvPicPr>
        <p:blipFill>
          <a:blip r:embed="rId4" cstate="print"/>
          <a:srcRect/>
          <a:stretch>
            <a:fillRect/>
          </a:stretch>
        </p:blipFill>
        <p:spPr bwMode="auto">
          <a:xfrm>
            <a:off x="152400" y="4114800"/>
            <a:ext cx="4876800" cy="1547813"/>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dirty="0"/>
              <a:t>First </a:t>
            </a:r>
            <a:r>
              <a:rPr lang="en-US" dirty="0" smtClean="0"/>
              <a:t>let’s </a:t>
            </a:r>
            <a:r>
              <a:rPr lang="en-US" dirty="0"/>
              <a:t>briefly consider distance for everyday interactions</a:t>
            </a:r>
          </a:p>
        </p:txBody>
      </p:sp>
      <p:sp>
        <p:nvSpPr>
          <p:cNvPr id="75781" name="Text Box 5"/>
          <p:cNvSpPr txBox="1">
            <a:spLocks noChangeArrowheads="1"/>
          </p:cNvSpPr>
          <p:nvPr/>
        </p:nvSpPr>
        <p:spPr bwMode="auto">
          <a:xfrm>
            <a:off x="4876800" y="5729287"/>
            <a:ext cx="3479800" cy="366713"/>
          </a:xfrm>
          <a:prstGeom prst="rect">
            <a:avLst/>
          </a:prstGeom>
          <a:noFill/>
          <a:ln w="9525">
            <a:noFill/>
            <a:miter lim="800000"/>
            <a:headEnd/>
            <a:tailEnd/>
          </a:ln>
          <a:effectLst/>
        </p:spPr>
        <p:txBody>
          <a:bodyPr wrap="none">
            <a:spAutoFit/>
          </a:bodyPr>
          <a:lstStyle/>
          <a:p>
            <a:r>
              <a:rPr lang="en-US"/>
              <a:t>Radius of the earth ~4,000 miles</a:t>
            </a:r>
          </a:p>
        </p:txBody>
      </p:sp>
      <p:pic>
        <p:nvPicPr>
          <p:cNvPr id="75785" name="Picture 9" descr="as1530"/>
          <p:cNvPicPr>
            <a:picLocks noChangeAspect="1" noChangeArrowheads="1"/>
          </p:cNvPicPr>
          <p:nvPr/>
        </p:nvPicPr>
        <p:blipFill>
          <a:blip r:embed="rId4" cstate="print"/>
          <a:srcRect/>
          <a:stretch>
            <a:fillRect/>
          </a:stretch>
        </p:blipFill>
        <p:spPr bwMode="auto">
          <a:xfrm>
            <a:off x="914400" y="2057400"/>
            <a:ext cx="2381250" cy="1485900"/>
          </a:xfrm>
          <a:prstGeom prst="rect">
            <a:avLst/>
          </a:prstGeom>
          <a:noFill/>
        </p:spPr>
      </p:pic>
      <p:sp>
        <p:nvSpPr>
          <p:cNvPr id="75786" name="Line 10"/>
          <p:cNvSpPr>
            <a:spLocks noChangeShapeType="1"/>
          </p:cNvSpPr>
          <p:nvPr/>
        </p:nvSpPr>
        <p:spPr bwMode="auto">
          <a:xfrm>
            <a:off x="609600" y="5029200"/>
            <a:ext cx="3352800" cy="0"/>
          </a:xfrm>
          <a:prstGeom prst="line">
            <a:avLst/>
          </a:prstGeom>
          <a:noFill/>
          <a:ln w="38100">
            <a:solidFill>
              <a:schemeClr val="tx1"/>
            </a:solidFill>
            <a:round/>
            <a:headEnd/>
            <a:tailEnd/>
          </a:ln>
          <a:effectLst/>
        </p:spPr>
        <p:txBody>
          <a:bodyPr/>
          <a:lstStyle/>
          <a:p>
            <a:endParaRPr lang="en-US"/>
          </a:p>
        </p:txBody>
      </p:sp>
      <p:sp>
        <p:nvSpPr>
          <p:cNvPr id="75787" name="Line 11"/>
          <p:cNvSpPr>
            <a:spLocks noChangeShapeType="1"/>
          </p:cNvSpPr>
          <p:nvPr/>
        </p:nvSpPr>
        <p:spPr bwMode="auto">
          <a:xfrm>
            <a:off x="2209800" y="3352800"/>
            <a:ext cx="0" cy="1600200"/>
          </a:xfrm>
          <a:prstGeom prst="line">
            <a:avLst/>
          </a:prstGeom>
          <a:noFill/>
          <a:ln w="12700">
            <a:solidFill>
              <a:schemeClr val="tx1"/>
            </a:solidFill>
            <a:round/>
            <a:headEnd type="triangle" w="med" len="med"/>
            <a:tailEnd type="triangle" w="med" len="med"/>
          </a:ln>
          <a:effectLst/>
        </p:spPr>
        <p:txBody>
          <a:bodyPr/>
          <a:lstStyle/>
          <a:p>
            <a:endParaRPr lang="en-US"/>
          </a:p>
        </p:txBody>
      </p:sp>
      <p:sp>
        <p:nvSpPr>
          <p:cNvPr id="75788" name="Text Box 12"/>
          <p:cNvSpPr txBox="1">
            <a:spLocks noChangeArrowheads="1"/>
          </p:cNvSpPr>
          <p:nvPr/>
        </p:nvSpPr>
        <p:spPr bwMode="auto">
          <a:xfrm>
            <a:off x="2362200" y="3886200"/>
            <a:ext cx="889000" cy="366713"/>
          </a:xfrm>
          <a:prstGeom prst="rect">
            <a:avLst/>
          </a:prstGeom>
          <a:noFill/>
          <a:ln w="9525">
            <a:noFill/>
            <a:miter lim="800000"/>
            <a:headEnd/>
            <a:tailEnd/>
          </a:ln>
          <a:effectLst/>
        </p:spPr>
        <p:txBody>
          <a:bodyPr wrap="none">
            <a:spAutoFit/>
          </a:bodyPr>
          <a:lstStyle/>
          <a:p>
            <a:r>
              <a:rPr lang="en-US"/>
              <a:t>~3 feet</a:t>
            </a:r>
          </a:p>
        </p:txBody>
      </p:sp>
      <p:sp>
        <p:nvSpPr>
          <p:cNvPr id="75790" name="Text Box 14"/>
          <p:cNvSpPr txBox="1">
            <a:spLocks noChangeArrowheads="1"/>
          </p:cNvSpPr>
          <p:nvPr/>
        </p:nvSpPr>
        <p:spPr bwMode="auto">
          <a:xfrm>
            <a:off x="381000" y="5410200"/>
            <a:ext cx="4130675" cy="1190625"/>
          </a:xfrm>
          <a:prstGeom prst="rect">
            <a:avLst/>
          </a:prstGeom>
          <a:noFill/>
          <a:ln w="9525">
            <a:noFill/>
            <a:miter lim="800000"/>
            <a:headEnd/>
            <a:tailEnd/>
          </a:ln>
          <a:effectLst/>
        </p:spPr>
        <p:txBody>
          <a:bodyPr>
            <a:spAutoFit/>
          </a:bodyPr>
          <a:lstStyle/>
          <a:p>
            <a:r>
              <a:rPr lang="en-US"/>
              <a:t>Conclusion: For everyday interactions, the gravitational distance to the center of the earth is roughly constant, so the force (i.e. the weight) is constant</a:t>
            </a:r>
          </a:p>
        </p:txBody>
      </p:sp>
      <p:pic>
        <p:nvPicPr>
          <p:cNvPr id="2" name="Picture 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4648200" y="1676400"/>
            <a:ext cx="3657600" cy="3688596"/>
          </a:xfrm>
          <a:prstGeom prst="rect">
            <a:avLst/>
          </a:prstGeom>
          <a:noFill/>
          <a:ln w="9525">
            <a:noFill/>
            <a:miter lim="800000"/>
            <a:headEnd/>
            <a:tailEnd/>
          </a:ln>
          <a:effectLst>
            <a:softEdge rad="31750"/>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9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152400" y="0"/>
            <a:ext cx="8915400" cy="1219200"/>
          </a:xfrm>
        </p:spPr>
        <p:txBody>
          <a:bodyPr/>
          <a:lstStyle/>
          <a:p>
            <a:r>
              <a:rPr lang="en-US" dirty="0"/>
              <a:t>Experimental observation</a:t>
            </a:r>
          </a:p>
        </p:txBody>
      </p:sp>
      <p:graphicFrame>
        <p:nvGraphicFramePr>
          <p:cNvPr id="113669" name="Object 5"/>
          <p:cNvGraphicFramePr>
            <a:graphicFrameLocks noChangeAspect="1"/>
          </p:cNvGraphicFramePr>
          <p:nvPr/>
        </p:nvGraphicFramePr>
        <p:xfrm>
          <a:off x="43180" y="1371600"/>
          <a:ext cx="1785620" cy="5486400"/>
        </p:xfrm>
        <a:graphic>
          <a:graphicData uri="http://schemas.openxmlformats.org/presentationml/2006/ole">
            <mc:AlternateContent xmlns:mc="http://schemas.openxmlformats.org/markup-compatibility/2006">
              <mc:Choice xmlns:v="urn:schemas-microsoft-com:vml" Requires="v">
                <p:oleObj spid="_x0000_s98317" name="PHOTO-PAINT" r:id="rId4" imgW="6349206" imgH="19504762" progId="">
                  <p:embed/>
                </p:oleObj>
              </mc:Choice>
              <mc:Fallback>
                <p:oleObj name="PHOTO-PAINT" r:id="rId4" imgW="6349206" imgH="19504762" progId="">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 y="1371600"/>
                        <a:ext cx="178562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Table 6"/>
          <p:cNvGraphicFramePr>
            <a:graphicFrameLocks noGrp="1"/>
          </p:cNvGraphicFramePr>
          <p:nvPr/>
        </p:nvGraphicFramePr>
        <p:xfrm>
          <a:off x="2971800" y="2590800"/>
          <a:ext cx="4622799" cy="2819400"/>
        </p:xfrm>
        <a:graphic>
          <a:graphicData uri="http://schemas.openxmlformats.org/drawingml/2006/table">
            <a:tbl>
              <a:tblPr/>
              <a:tblGrid>
                <a:gridCol w="889802"/>
                <a:gridCol w="1449404"/>
                <a:gridCol w="1074019"/>
                <a:gridCol w="1209574"/>
              </a:tblGrid>
              <a:tr h="234950">
                <a:tc>
                  <a:txBody>
                    <a:bodyPr/>
                    <a:lstStyle/>
                    <a:p>
                      <a:pPr algn="ctr" fontAlgn="b"/>
                      <a:r>
                        <a:rPr lang="en-US" sz="1100" b="1" i="0" u="none" strike="noStrike" dirty="0" smtClean="0">
                          <a:solidFill>
                            <a:srgbClr val="FFFFFF"/>
                          </a:solidFill>
                          <a:latin typeface="Calibri"/>
                        </a:rPr>
                        <a:t>Time (s)</a:t>
                      </a:r>
                      <a:endParaRPr lang="en-US" sz="1100" b="1" i="0" u="none" strike="noStrike" dirty="0">
                        <a:solidFill>
                          <a:srgbClr val="FFFFFF"/>
                        </a:solidFill>
                        <a:latin typeface="Calibri"/>
                      </a:endParaRPr>
                    </a:p>
                  </a:txBody>
                  <a:tcPr marL="9525" marR="9525" marT="9525" marB="0" anchor="b">
                    <a:lnL w="6350" cap="flat" cmpd="sng" algn="ctr">
                      <a:solidFill>
                        <a:srgbClr val="93CDDD"/>
                      </a:solidFill>
                      <a:prstDash val="solid"/>
                      <a:round/>
                      <a:headEnd type="none" w="med" len="med"/>
                      <a:tailEnd type="none" w="med" len="med"/>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4BACC6"/>
                    </a:solidFill>
                  </a:tcPr>
                </a:tc>
                <a:tc>
                  <a:txBody>
                    <a:bodyPr/>
                    <a:lstStyle/>
                    <a:p>
                      <a:pPr algn="ctr" fontAlgn="b"/>
                      <a:r>
                        <a:rPr lang="en-US" sz="1100" b="1" i="0" u="none" strike="noStrike" dirty="0" smtClean="0">
                          <a:solidFill>
                            <a:srgbClr val="FFFFFF"/>
                          </a:solidFill>
                          <a:latin typeface="Calibri"/>
                        </a:rPr>
                        <a:t>Distance (m)</a:t>
                      </a:r>
                      <a:endParaRPr lang="en-US" sz="1100" b="1" i="0" u="none" strike="noStrike" dirty="0">
                        <a:solidFill>
                          <a:srgbClr val="FFFFFF"/>
                        </a:solidFill>
                        <a:latin typeface="Calibri"/>
                      </a:endParaRP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4BACC6"/>
                    </a:solidFill>
                  </a:tcPr>
                </a:tc>
                <a:tc>
                  <a:txBody>
                    <a:bodyPr/>
                    <a:lstStyle/>
                    <a:p>
                      <a:pPr algn="ctr" fontAlgn="b"/>
                      <a:r>
                        <a:rPr lang="en-US" sz="1100" b="1" i="0" u="none" strike="noStrike" dirty="0" smtClean="0">
                          <a:solidFill>
                            <a:srgbClr val="FFFFFF"/>
                          </a:solidFill>
                          <a:latin typeface="Calibri"/>
                        </a:rPr>
                        <a:t>Speed (m/s)</a:t>
                      </a:r>
                      <a:endParaRPr lang="en-US" sz="1100" b="1" i="0" u="none" strike="noStrike" dirty="0">
                        <a:solidFill>
                          <a:srgbClr val="FFFFFF"/>
                        </a:solidFill>
                        <a:latin typeface="Calibri"/>
                      </a:endParaRP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4BACC6"/>
                    </a:solidFill>
                  </a:tcPr>
                </a:tc>
                <a:tc>
                  <a:txBody>
                    <a:bodyPr/>
                    <a:lstStyle/>
                    <a:p>
                      <a:pPr algn="ctr" fontAlgn="b"/>
                      <a:r>
                        <a:rPr lang="en-US" sz="1100" b="1" i="0" u="none" strike="noStrike" dirty="0" smtClean="0">
                          <a:solidFill>
                            <a:srgbClr val="FFFFFF"/>
                          </a:solidFill>
                          <a:latin typeface="Calibri"/>
                        </a:rPr>
                        <a:t>Acceleration (m/s</a:t>
                      </a:r>
                      <a:r>
                        <a:rPr lang="en-US" sz="1100" b="1" i="0" u="none" strike="noStrike" baseline="30000" dirty="0" smtClean="0">
                          <a:solidFill>
                            <a:srgbClr val="FFFFFF"/>
                          </a:solidFill>
                          <a:latin typeface="Calibri"/>
                        </a:rPr>
                        <a:t>2</a:t>
                      </a:r>
                      <a:r>
                        <a:rPr lang="en-US" sz="1100" b="1" i="0" u="none" strike="noStrike" dirty="0" smtClean="0">
                          <a:solidFill>
                            <a:srgbClr val="FFFFFF"/>
                          </a:solidFill>
                          <a:latin typeface="Calibri"/>
                        </a:rPr>
                        <a:t>)</a:t>
                      </a:r>
                      <a:endParaRPr lang="en-US" sz="1100" b="1" i="0" u="none" strike="noStrike" baseline="30000" dirty="0">
                        <a:solidFill>
                          <a:srgbClr val="FFFFFF"/>
                        </a:solidFill>
                        <a:latin typeface="Calibri"/>
                      </a:endParaRPr>
                    </a:p>
                  </a:txBody>
                  <a:tcPr marL="9525" marR="9525" marT="9525" marB="0" anchor="b">
                    <a:lnL>
                      <a:noFill/>
                    </a:lnL>
                    <a:lnR w="6350" cap="flat" cmpd="sng" algn="ctr">
                      <a:solidFill>
                        <a:srgbClr val="93CDDD"/>
                      </a:solidFill>
                      <a:prstDash val="solid"/>
                      <a:round/>
                      <a:headEnd type="none" w="med" len="med"/>
                      <a:tailEnd type="none" w="med" len="med"/>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4BACC6"/>
                    </a:solidFill>
                  </a:tcPr>
                </a:tc>
              </a:tr>
              <a:tr h="234950">
                <a:tc>
                  <a:txBody>
                    <a:bodyPr/>
                    <a:lstStyle/>
                    <a:p>
                      <a:pPr algn="ctr" fontAlgn="b"/>
                      <a:r>
                        <a:rPr lang="en-US" sz="1100" b="0" i="0" u="none" strike="noStrike" dirty="0" smtClean="0">
                          <a:solidFill>
                            <a:srgbClr val="000000"/>
                          </a:solidFill>
                          <a:latin typeface="Calibri"/>
                        </a:rPr>
                        <a:t>0 </a:t>
                      </a:r>
                      <a:endParaRPr lang="en-US" sz="1100" b="0" i="0" u="none" strike="noStrike" dirty="0">
                        <a:solidFill>
                          <a:srgbClr val="000000"/>
                        </a:solidFill>
                        <a:latin typeface="Calibri"/>
                      </a:endParaRPr>
                    </a:p>
                  </a:txBody>
                  <a:tcPr marL="9525" marR="9525" marT="9525" marB="0" anchor="b">
                    <a:lnL w="6350" cap="flat" cmpd="sng" algn="ctr">
                      <a:solidFill>
                        <a:srgbClr val="93CDDD"/>
                      </a:solidFill>
                      <a:prstDash val="solid"/>
                      <a:round/>
                      <a:headEnd type="none" w="med" len="med"/>
                      <a:tailEnd type="none" w="med" len="med"/>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smtClean="0">
                          <a:solidFill>
                            <a:srgbClr val="000000"/>
                          </a:solidFill>
                          <a:latin typeface="Calibri"/>
                        </a:rPr>
                        <a:t>0</a:t>
                      </a:r>
                      <a:endParaRPr lang="en-US" sz="1100" b="0" i="0" u="none" strike="noStrike" dirty="0">
                        <a:solidFill>
                          <a:srgbClr val="000000"/>
                        </a:solidFill>
                        <a:latin typeface="Calibri"/>
                      </a:endParaRP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0</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9.8</a:t>
                      </a:r>
                    </a:p>
                  </a:txBody>
                  <a:tcPr marL="9525" marR="9525" marT="9525" marB="0" anchor="b">
                    <a:lnL>
                      <a:noFill/>
                    </a:lnL>
                    <a:lnR w="6350" cap="flat" cmpd="sng" algn="ctr">
                      <a:solidFill>
                        <a:srgbClr val="93CDDD"/>
                      </a:solidFill>
                      <a:prstDash val="solid"/>
                      <a:round/>
                      <a:headEnd type="none" w="med" len="med"/>
                      <a:tailEnd type="none" w="med" len="med"/>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r>
              <a:tr h="234950">
                <a:tc>
                  <a:txBody>
                    <a:bodyPr/>
                    <a:lstStyle/>
                    <a:p>
                      <a:pPr algn="ctr" fontAlgn="b"/>
                      <a:r>
                        <a:rPr lang="en-US" sz="1100" b="0" i="0" u="none" strike="noStrike" dirty="0">
                          <a:solidFill>
                            <a:srgbClr val="000000"/>
                          </a:solidFill>
                          <a:latin typeface="Calibri"/>
                        </a:rPr>
                        <a:t>0.1</a:t>
                      </a:r>
                    </a:p>
                  </a:txBody>
                  <a:tcPr marL="9525" marR="9525" marT="9525" marB="0" anchor="b">
                    <a:lnL w="6350" cap="flat" cmpd="sng" algn="ctr">
                      <a:solidFill>
                        <a:srgbClr val="93CDDD"/>
                      </a:solidFill>
                      <a:prstDash val="solid"/>
                      <a:round/>
                      <a:headEnd type="none" w="med" len="med"/>
                      <a:tailEnd type="none" w="med" len="med"/>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0.049</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0.98</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9.8</a:t>
                      </a:r>
                    </a:p>
                  </a:txBody>
                  <a:tcPr marL="9525" marR="9525" marT="9525" marB="0" anchor="b">
                    <a:lnL>
                      <a:noFill/>
                    </a:lnL>
                    <a:lnR w="6350" cap="flat" cmpd="sng" algn="ctr">
                      <a:solidFill>
                        <a:srgbClr val="93CDDD"/>
                      </a:solidFill>
                      <a:prstDash val="solid"/>
                      <a:round/>
                      <a:headEnd type="none" w="med" len="med"/>
                      <a:tailEnd type="none" w="med" len="med"/>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r>
              <a:tr h="234950">
                <a:tc>
                  <a:txBody>
                    <a:bodyPr/>
                    <a:lstStyle/>
                    <a:p>
                      <a:pPr algn="ctr" fontAlgn="b"/>
                      <a:r>
                        <a:rPr lang="en-US" sz="1100" b="0" i="0" u="none" strike="noStrike" dirty="0">
                          <a:solidFill>
                            <a:srgbClr val="000000"/>
                          </a:solidFill>
                          <a:latin typeface="Calibri"/>
                        </a:rPr>
                        <a:t>0.2</a:t>
                      </a:r>
                    </a:p>
                  </a:txBody>
                  <a:tcPr marL="9525" marR="9525" marT="9525" marB="0" anchor="b">
                    <a:lnL w="6350" cap="flat" cmpd="sng" algn="ctr">
                      <a:solidFill>
                        <a:srgbClr val="93CDDD"/>
                      </a:solidFill>
                      <a:prstDash val="solid"/>
                      <a:round/>
                      <a:headEnd type="none" w="med" len="med"/>
                      <a:tailEnd type="none" w="med" len="med"/>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0.196</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1.96</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9.8</a:t>
                      </a:r>
                    </a:p>
                  </a:txBody>
                  <a:tcPr marL="9525" marR="9525" marT="9525" marB="0" anchor="b">
                    <a:lnL>
                      <a:noFill/>
                    </a:lnL>
                    <a:lnR w="6350" cap="flat" cmpd="sng" algn="ctr">
                      <a:solidFill>
                        <a:srgbClr val="93CDDD"/>
                      </a:solidFill>
                      <a:prstDash val="solid"/>
                      <a:round/>
                      <a:headEnd type="none" w="med" len="med"/>
                      <a:tailEnd type="none" w="med" len="med"/>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r>
              <a:tr h="234950">
                <a:tc>
                  <a:txBody>
                    <a:bodyPr/>
                    <a:lstStyle/>
                    <a:p>
                      <a:pPr algn="ctr" fontAlgn="b"/>
                      <a:r>
                        <a:rPr lang="en-US" sz="1100" b="0" i="0" u="none" strike="noStrike" dirty="0">
                          <a:solidFill>
                            <a:srgbClr val="000000"/>
                          </a:solidFill>
                          <a:latin typeface="Calibri"/>
                        </a:rPr>
                        <a:t>0.3</a:t>
                      </a:r>
                    </a:p>
                  </a:txBody>
                  <a:tcPr marL="9525" marR="9525" marT="9525" marB="0" anchor="b">
                    <a:lnL w="6350" cap="flat" cmpd="sng" algn="ctr">
                      <a:solidFill>
                        <a:srgbClr val="93CDDD"/>
                      </a:solidFill>
                      <a:prstDash val="solid"/>
                      <a:round/>
                      <a:headEnd type="none" w="med" len="med"/>
                      <a:tailEnd type="none" w="med" len="med"/>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0.441</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2.94</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9.8</a:t>
                      </a:r>
                    </a:p>
                  </a:txBody>
                  <a:tcPr marL="9525" marR="9525" marT="9525" marB="0" anchor="b">
                    <a:lnL>
                      <a:noFill/>
                    </a:lnL>
                    <a:lnR w="6350" cap="flat" cmpd="sng" algn="ctr">
                      <a:solidFill>
                        <a:srgbClr val="93CDDD"/>
                      </a:solidFill>
                      <a:prstDash val="solid"/>
                      <a:round/>
                      <a:headEnd type="none" w="med" len="med"/>
                      <a:tailEnd type="none" w="med" len="med"/>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r>
              <a:tr h="234950">
                <a:tc>
                  <a:txBody>
                    <a:bodyPr/>
                    <a:lstStyle/>
                    <a:p>
                      <a:pPr algn="ctr" fontAlgn="b"/>
                      <a:r>
                        <a:rPr lang="en-US" sz="1100" b="0" i="0" u="none" strike="noStrike" dirty="0">
                          <a:solidFill>
                            <a:srgbClr val="000000"/>
                          </a:solidFill>
                          <a:latin typeface="Calibri"/>
                        </a:rPr>
                        <a:t>0.4</a:t>
                      </a:r>
                    </a:p>
                  </a:txBody>
                  <a:tcPr marL="9525" marR="9525" marT="9525" marB="0" anchor="b">
                    <a:lnL w="6350" cap="flat" cmpd="sng" algn="ctr">
                      <a:solidFill>
                        <a:srgbClr val="93CDDD"/>
                      </a:solidFill>
                      <a:prstDash val="solid"/>
                      <a:round/>
                      <a:headEnd type="none" w="med" len="med"/>
                      <a:tailEnd type="none" w="med" len="med"/>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0.784</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3.92</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9.8</a:t>
                      </a:r>
                    </a:p>
                  </a:txBody>
                  <a:tcPr marL="9525" marR="9525" marT="9525" marB="0" anchor="b">
                    <a:lnL>
                      <a:noFill/>
                    </a:lnL>
                    <a:lnR w="6350" cap="flat" cmpd="sng" algn="ctr">
                      <a:solidFill>
                        <a:srgbClr val="93CDDD"/>
                      </a:solidFill>
                      <a:prstDash val="solid"/>
                      <a:round/>
                      <a:headEnd type="none" w="med" len="med"/>
                      <a:tailEnd type="none" w="med" len="med"/>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r>
              <a:tr h="234950">
                <a:tc>
                  <a:txBody>
                    <a:bodyPr/>
                    <a:lstStyle/>
                    <a:p>
                      <a:pPr algn="ctr" fontAlgn="b"/>
                      <a:r>
                        <a:rPr lang="en-US" sz="1100" b="0" i="0" u="none" strike="noStrike" dirty="0">
                          <a:solidFill>
                            <a:srgbClr val="000000"/>
                          </a:solidFill>
                          <a:latin typeface="Calibri"/>
                        </a:rPr>
                        <a:t>0.5</a:t>
                      </a:r>
                    </a:p>
                  </a:txBody>
                  <a:tcPr marL="9525" marR="9525" marT="9525" marB="0" anchor="b">
                    <a:lnL w="6350" cap="flat" cmpd="sng" algn="ctr">
                      <a:solidFill>
                        <a:srgbClr val="93CDDD"/>
                      </a:solidFill>
                      <a:prstDash val="solid"/>
                      <a:round/>
                      <a:headEnd type="none" w="med" len="med"/>
                      <a:tailEnd type="none" w="med" len="med"/>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1.225</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4.9</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9.8</a:t>
                      </a:r>
                    </a:p>
                  </a:txBody>
                  <a:tcPr marL="9525" marR="9525" marT="9525" marB="0" anchor="b">
                    <a:lnL>
                      <a:noFill/>
                    </a:lnL>
                    <a:lnR w="6350" cap="flat" cmpd="sng" algn="ctr">
                      <a:solidFill>
                        <a:srgbClr val="93CDDD"/>
                      </a:solidFill>
                      <a:prstDash val="solid"/>
                      <a:round/>
                      <a:headEnd type="none" w="med" len="med"/>
                      <a:tailEnd type="none" w="med" len="med"/>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r>
              <a:tr h="234950">
                <a:tc>
                  <a:txBody>
                    <a:bodyPr/>
                    <a:lstStyle/>
                    <a:p>
                      <a:pPr algn="ctr" fontAlgn="b"/>
                      <a:r>
                        <a:rPr lang="en-US" sz="1100" b="0" i="0" u="none" strike="noStrike" dirty="0">
                          <a:solidFill>
                            <a:srgbClr val="000000"/>
                          </a:solidFill>
                          <a:latin typeface="Calibri"/>
                        </a:rPr>
                        <a:t>0.6</a:t>
                      </a:r>
                    </a:p>
                  </a:txBody>
                  <a:tcPr marL="9525" marR="9525" marT="9525" marB="0" anchor="b">
                    <a:lnL w="6350" cap="flat" cmpd="sng" algn="ctr">
                      <a:solidFill>
                        <a:srgbClr val="93CDDD"/>
                      </a:solidFill>
                      <a:prstDash val="solid"/>
                      <a:round/>
                      <a:headEnd type="none" w="med" len="med"/>
                      <a:tailEnd type="none" w="med" len="med"/>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1.764</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5.88</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9.8</a:t>
                      </a:r>
                    </a:p>
                  </a:txBody>
                  <a:tcPr marL="9525" marR="9525" marT="9525" marB="0" anchor="b">
                    <a:lnL>
                      <a:noFill/>
                    </a:lnL>
                    <a:lnR w="6350" cap="flat" cmpd="sng" algn="ctr">
                      <a:solidFill>
                        <a:srgbClr val="93CDDD"/>
                      </a:solidFill>
                      <a:prstDash val="solid"/>
                      <a:round/>
                      <a:headEnd type="none" w="med" len="med"/>
                      <a:tailEnd type="none" w="med" len="med"/>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r>
              <a:tr h="234950">
                <a:tc>
                  <a:txBody>
                    <a:bodyPr/>
                    <a:lstStyle/>
                    <a:p>
                      <a:pPr algn="ctr" fontAlgn="b"/>
                      <a:r>
                        <a:rPr lang="en-US" sz="1100" b="0" i="0" u="none" strike="noStrike" dirty="0">
                          <a:solidFill>
                            <a:srgbClr val="000000"/>
                          </a:solidFill>
                          <a:latin typeface="Calibri"/>
                        </a:rPr>
                        <a:t>0.7</a:t>
                      </a:r>
                    </a:p>
                  </a:txBody>
                  <a:tcPr marL="9525" marR="9525" marT="9525" marB="0" anchor="b">
                    <a:lnL w="6350" cap="flat" cmpd="sng" algn="ctr">
                      <a:solidFill>
                        <a:srgbClr val="93CDDD"/>
                      </a:solidFill>
                      <a:prstDash val="solid"/>
                      <a:round/>
                      <a:headEnd type="none" w="med" len="med"/>
                      <a:tailEnd type="none" w="med" len="med"/>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2.401</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6.86</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9.8</a:t>
                      </a:r>
                    </a:p>
                  </a:txBody>
                  <a:tcPr marL="9525" marR="9525" marT="9525" marB="0" anchor="b">
                    <a:lnL>
                      <a:noFill/>
                    </a:lnL>
                    <a:lnR w="6350" cap="flat" cmpd="sng" algn="ctr">
                      <a:solidFill>
                        <a:srgbClr val="93CDDD"/>
                      </a:solidFill>
                      <a:prstDash val="solid"/>
                      <a:round/>
                      <a:headEnd type="none" w="med" len="med"/>
                      <a:tailEnd type="none" w="med" len="med"/>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r>
              <a:tr h="234950">
                <a:tc>
                  <a:txBody>
                    <a:bodyPr/>
                    <a:lstStyle/>
                    <a:p>
                      <a:pPr algn="ctr" fontAlgn="b"/>
                      <a:r>
                        <a:rPr lang="en-US" sz="1100" b="0" i="0" u="none" strike="noStrike" dirty="0">
                          <a:solidFill>
                            <a:srgbClr val="000000"/>
                          </a:solidFill>
                          <a:latin typeface="Calibri"/>
                        </a:rPr>
                        <a:t>0.8</a:t>
                      </a:r>
                    </a:p>
                  </a:txBody>
                  <a:tcPr marL="9525" marR="9525" marT="9525" marB="0" anchor="b">
                    <a:lnL w="6350" cap="flat" cmpd="sng" algn="ctr">
                      <a:solidFill>
                        <a:srgbClr val="93CDDD"/>
                      </a:solidFill>
                      <a:prstDash val="solid"/>
                      <a:round/>
                      <a:headEnd type="none" w="med" len="med"/>
                      <a:tailEnd type="none" w="med" len="med"/>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3.136</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7.84</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9.8</a:t>
                      </a:r>
                    </a:p>
                  </a:txBody>
                  <a:tcPr marL="9525" marR="9525" marT="9525" marB="0" anchor="b">
                    <a:lnL>
                      <a:noFill/>
                    </a:lnL>
                    <a:lnR w="6350" cap="flat" cmpd="sng" algn="ctr">
                      <a:solidFill>
                        <a:srgbClr val="93CDDD"/>
                      </a:solidFill>
                      <a:prstDash val="solid"/>
                      <a:round/>
                      <a:headEnd type="none" w="med" len="med"/>
                      <a:tailEnd type="none" w="med" len="med"/>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r>
              <a:tr h="234950">
                <a:tc>
                  <a:txBody>
                    <a:bodyPr/>
                    <a:lstStyle/>
                    <a:p>
                      <a:pPr algn="ctr" fontAlgn="b"/>
                      <a:r>
                        <a:rPr lang="en-US" sz="1100" b="0" i="0" u="none" strike="noStrike" dirty="0">
                          <a:solidFill>
                            <a:srgbClr val="000000"/>
                          </a:solidFill>
                          <a:latin typeface="Calibri"/>
                        </a:rPr>
                        <a:t>0.9</a:t>
                      </a:r>
                    </a:p>
                  </a:txBody>
                  <a:tcPr marL="9525" marR="9525" marT="9525" marB="0" anchor="b">
                    <a:lnL w="6350" cap="flat" cmpd="sng" algn="ctr">
                      <a:solidFill>
                        <a:srgbClr val="93CDDD"/>
                      </a:solidFill>
                      <a:prstDash val="solid"/>
                      <a:round/>
                      <a:headEnd type="none" w="med" len="med"/>
                      <a:tailEnd type="none" w="med" len="med"/>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3.969</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8.82</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9.8</a:t>
                      </a:r>
                    </a:p>
                  </a:txBody>
                  <a:tcPr marL="9525" marR="9525" marT="9525" marB="0" anchor="b">
                    <a:lnL>
                      <a:noFill/>
                    </a:lnL>
                    <a:lnR w="6350" cap="flat" cmpd="sng" algn="ctr">
                      <a:solidFill>
                        <a:srgbClr val="93CDDD"/>
                      </a:solidFill>
                      <a:prstDash val="solid"/>
                      <a:round/>
                      <a:headEnd type="none" w="med" len="med"/>
                      <a:tailEnd type="none" w="med" len="med"/>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tcPr>
                </a:tc>
              </a:tr>
              <a:tr h="234950">
                <a:tc>
                  <a:txBody>
                    <a:bodyPr/>
                    <a:lstStyle/>
                    <a:p>
                      <a:pPr algn="ctr" fontAlgn="b"/>
                      <a:r>
                        <a:rPr lang="en-US" sz="1100" b="0" i="0" u="none" strike="noStrike" dirty="0">
                          <a:solidFill>
                            <a:srgbClr val="000000"/>
                          </a:solidFill>
                          <a:latin typeface="Calibri"/>
                        </a:rPr>
                        <a:t>1</a:t>
                      </a:r>
                    </a:p>
                  </a:txBody>
                  <a:tcPr marL="9525" marR="9525" marT="9525" marB="0" anchor="b">
                    <a:lnL w="6350" cap="flat" cmpd="sng" algn="ctr">
                      <a:solidFill>
                        <a:srgbClr val="93CDDD"/>
                      </a:solidFill>
                      <a:prstDash val="solid"/>
                      <a:round/>
                      <a:headEnd type="none" w="med" len="med"/>
                      <a:tailEnd type="none" w="med" len="med"/>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4.9</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9.8</a:t>
                      </a:r>
                    </a:p>
                  </a:txBody>
                  <a:tcPr marL="9525" marR="9525" marT="9525" marB="0" anchor="b">
                    <a:lnL>
                      <a:noFill/>
                    </a:lnL>
                    <a:lnR>
                      <a:noFill/>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c>
                  <a:txBody>
                    <a:bodyPr/>
                    <a:lstStyle/>
                    <a:p>
                      <a:pPr algn="ctr" fontAlgn="b"/>
                      <a:r>
                        <a:rPr lang="en-US" sz="1100" b="0" i="0" u="none" strike="noStrike" dirty="0">
                          <a:solidFill>
                            <a:srgbClr val="000000"/>
                          </a:solidFill>
                          <a:latin typeface="Calibri"/>
                        </a:rPr>
                        <a:t>9.8</a:t>
                      </a:r>
                    </a:p>
                  </a:txBody>
                  <a:tcPr marL="9525" marR="9525" marT="9525" marB="0" anchor="b">
                    <a:lnL>
                      <a:noFill/>
                    </a:lnL>
                    <a:lnR w="6350" cap="flat" cmpd="sng" algn="ctr">
                      <a:solidFill>
                        <a:srgbClr val="93CDDD"/>
                      </a:solidFill>
                      <a:prstDash val="solid"/>
                      <a:round/>
                      <a:headEnd type="none" w="med" len="med"/>
                      <a:tailEnd type="none" w="med" len="med"/>
                    </a:lnR>
                    <a:lnT w="6350" cap="flat" cmpd="sng" algn="ctr">
                      <a:solidFill>
                        <a:srgbClr val="93CDDD"/>
                      </a:solidFill>
                      <a:prstDash val="solid"/>
                      <a:round/>
                      <a:headEnd type="none" w="med" len="med"/>
                      <a:tailEnd type="none" w="med" len="med"/>
                    </a:lnT>
                    <a:lnB w="6350" cap="flat" cmpd="sng" algn="ctr">
                      <a:solidFill>
                        <a:srgbClr val="93CDDD"/>
                      </a:solidFill>
                      <a:prstDash val="solid"/>
                      <a:round/>
                      <a:headEnd type="none" w="med" len="med"/>
                      <a:tailEnd type="none" w="med" len="med"/>
                    </a:lnB>
                    <a:solidFill>
                      <a:srgbClr val="DBEEF3"/>
                    </a:solidFill>
                  </a:tcPr>
                </a:tc>
              </a:tr>
            </a:tbl>
          </a:graphicData>
        </a:graphic>
      </p:graphicFrame>
      <p:sp>
        <p:nvSpPr>
          <p:cNvPr id="6" name="Rectangle 5"/>
          <p:cNvSpPr/>
          <p:nvPr/>
        </p:nvSpPr>
        <p:spPr>
          <a:xfrm>
            <a:off x="2667000" y="3124200"/>
            <a:ext cx="5181600" cy="25908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2971800" y="3733800"/>
            <a:ext cx="4572000" cy="923330"/>
          </a:xfrm>
          <a:prstGeom prst="rect">
            <a:avLst/>
          </a:prstGeom>
          <a:noFill/>
        </p:spPr>
        <p:txBody>
          <a:bodyPr wrap="square" rtlCol="0">
            <a:spAutoFit/>
          </a:bodyPr>
          <a:lstStyle/>
          <a:p>
            <a:pPr algn="just"/>
            <a:r>
              <a:rPr lang="en-US" dirty="0" smtClean="0"/>
              <a:t>If the ball falls at 9.8 meters per second squared, how fast will it be going in one second?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6"/>
                                        </p:tgtEl>
                                      </p:cBhvr>
                                    </p:animEffect>
                                    <p:set>
                                      <p:cBhvr>
                                        <p:cTn id="10"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dirty="0"/>
              <a:t>Gravity causes a uniform acceleration at the </a:t>
            </a:r>
            <a:r>
              <a:rPr lang="en-US" dirty="0" smtClean="0"/>
              <a:t>planet’s </a:t>
            </a:r>
            <a:r>
              <a:rPr lang="en-US" dirty="0"/>
              <a:t>surface (independent of mass)</a:t>
            </a:r>
          </a:p>
        </p:txBody>
      </p:sp>
      <p:pic>
        <p:nvPicPr>
          <p:cNvPr id="2" name="Penny and Feather.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cstate="print"/>
          <a:stretch>
            <a:fillRect/>
          </a:stretch>
        </p:blipFill>
        <p:spPr>
          <a:xfrm>
            <a:off x="4648200" y="1905000"/>
            <a:ext cx="4165600" cy="3124200"/>
          </a:xfrm>
          <a:prstGeom prst="rect">
            <a:avLst/>
          </a:prstGeom>
        </p:spPr>
      </p:pic>
      <p:pic>
        <p:nvPicPr>
          <p:cNvPr id="3" name="Hammer and Feather.wmv">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9" cstate="print"/>
          <a:stretch>
            <a:fillRect/>
          </a:stretch>
        </p:blipFill>
        <p:spPr>
          <a:xfrm>
            <a:off x="228600" y="1905000"/>
            <a:ext cx="4267200" cy="3200400"/>
          </a:xfrm>
          <a:prstGeom prst="rect">
            <a:avLst/>
          </a:prstGeom>
        </p:spPr>
      </p:pic>
    </p:spTree>
    <p:custDataLst>
      <p:tags r:id="rId1"/>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31750"/>
            <a:ext cx="9144000" cy="1327150"/>
          </a:xfrm>
        </p:spPr>
        <p:txBody>
          <a:bodyPr/>
          <a:lstStyle/>
          <a:p>
            <a:pPr eaLnBrk="1" hangingPunct="1"/>
            <a:r>
              <a:rPr lang="en-US" sz="2800" b="1" dirty="0" smtClean="0"/>
              <a:t>Air Drag </a:t>
            </a:r>
            <a:r>
              <a:rPr lang="en-US" sz="2800" dirty="0" smtClean="0"/>
              <a:t>- If I drop a book and a piece of paper, which one will hit the table first?</a:t>
            </a:r>
          </a:p>
        </p:txBody>
      </p:sp>
      <p:sp>
        <p:nvSpPr>
          <p:cNvPr id="12291" name="Rectangle 3"/>
          <p:cNvSpPr>
            <a:spLocks noGrp="1" noChangeArrowheads="1"/>
          </p:cNvSpPr>
          <p:nvPr>
            <p:ph type="body" sz="half" idx="1"/>
          </p:nvPr>
        </p:nvSpPr>
        <p:spPr>
          <a:xfrm>
            <a:off x="609600" y="1524000"/>
            <a:ext cx="3886200" cy="2286000"/>
          </a:xfrm>
        </p:spPr>
        <p:txBody>
          <a:bodyPr/>
          <a:lstStyle/>
          <a:p>
            <a:pPr marL="533400" indent="-533400" eaLnBrk="1" hangingPunct="1">
              <a:buFontTx/>
              <a:buAutoNum type="alphaUcPeriod"/>
            </a:pPr>
            <a:r>
              <a:rPr lang="en-US" sz="2800" dirty="0" smtClean="0"/>
              <a:t>The book</a:t>
            </a:r>
          </a:p>
          <a:p>
            <a:pPr marL="533400" indent="-533400" eaLnBrk="1" hangingPunct="1">
              <a:buFontTx/>
              <a:buAutoNum type="alphaUcPeriod"/>
            </a:pPr>
            <a:r>
              <a:rPr lang="en-US" sz="2800" dirty="0" smtClean="0"/>
              <a:t>The paper</a:t>
            </a:r>
          </a:p>
          <a:p>
            <a:pPr marL="533400" indent="-533400" eaLnBrk="1" hangingPunct="1">
              <a:buFontTx/>
              <a:buAutoNum type="alphaUcPeriod"/>
            </a:pPr>
            <a:r>
              <a:rPr lang="en-US" sz="2800" dirty="0" smtClean="0"/>
              <a:t>Neither, they hit the same time</a:t>
            </a:r>
          </a:p>
        </p:txBody>
      </p:sp>
      <p:pic>
        <p:nvPicPr>
          <p:cNvPr id="150529" name="Picture 1"/>
          <p:cNvPicPr>
            <a:picLocks noChangeAspect="1" noChangeArrowheads="1"/>
          </p:cNvPicPr>
          <p:nvPr/>
        </p:nvPicPr>
        <p:blipFill>
          <a:blip r:embed="rId3" cstate="print"/>
          <a:srcRect/>
          <a:stretch>
            <a:fillRect/>
          </a:stretch>
        </p:blipFill>
        <p:spPr bwMode="auto">
          <a:xfrm>
            <a:off x="2057400" y="3810000"/>
            <a:ext cx="1876425" cy="2428875"/>
          </a:xfrm>
          <a:prstGeom prst="rect">
            <a:avLst/>
          </a:prstGeom>
          <a:noFill/>
          <a:ln w="9525">
            <a:noFill/>
            <a:miter lim="800000"/>
            <a:headEnd/>
            <a:tailEnd/>
          </a:ln>
        </p:spPr>
      </p:pic>
      <p:pic>
        <p:nvPicPr>
          <p:cNvPr id="150530" name="Picture 2"/>
          <p:cNvPicPr>
            <a:picLocks noChangeAspect="1" noChangeArrowheads="1"/>
          </p:cNvPicPr>
          <p:nvPr/>
        </p:nvPicPr>
        <p:blipFill>
          <a:blip r:embed="rId4" cstate="print"/>
          <a:srcRect/>
          <a:stretch>
            <a:fillRect/>
          </a:stretch>
        </p:blipFill>
        <p:spPr bwMode="auto">
          <a:xfrm>
            <a:off x="4648200" y="4114800"/>
            <a:ext cx="2286000" cy="1714500"/>
          </a:xfrm>
          <a:prstGeom prst="rect">
            <a:avLst/>
          </a:prstGeom>
          <a:noFill/>
          <a:ln w="9525">
            <a:noFill/>
            <a:miter lim="800000"/>
            <a:headEnd/>
            <a:tailEnd/>
          </a:ln>
        </p:spPr>
      </p:pic>
      <p:sp>
        <p:nvSpPr>
          <p:cNvPr id="6" name="Rectangle 5"/>
          <p:cNvSpPr/>
          <p:nvPr/>
        </p:nvSpPr>
        <p:spPr>
          <a:xfrm>
            <a:off x="4343400" y="1676400"/>
            <a:ext cx="3954930" cy="923330"/>
          </a:xfrm>
          <a:prstGeom prst="rect">
            <a:avLst/>
          </a:prstGeom>
          <a:noFill/>
        </p:spPr>
        <p:txBody>
          <a:bodyPr wrap="none" lIns="91440" tIns="45720" rIns="91440" bIns="45720">
            <a:spAutoFit/>
          </a:bodyPr>
          <a:lstStyle/>
          <a:p>
            <a:pPr algn="ctr"/>
            <a:r>
              <a:rPr lang="en-US" sz="5400" b="1" cap="none" spc="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It Depends!</a:t>
            </a:r>
            <a:endParaRPr lang="en-US" sz="5400" b="1" cap="none" spc="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7" name="TextBox 6"/>
          <p:cNvSpPr txBox="1"/>
          <p:nvPr/>
        </p:nvSpPr>
        <p:spPr>
          <a:xfrm>
            <a:off x="5217725" y="2819400"/>
            <a:ext cx="1914948" cy="923330"/>
          </a:xfrm>
          <a:prstGeom prst="rect">
            <a:avLst/>
          </a:prstGeom>
          <a:noFill/>
        </p:spPr>
        <p:txBody>
          <a:bodyPr wrap="none" rtlCol="0">
            <a:spAutoFit/>
          </a:bodyPr>
          <a:lstStyle/>
          <a:p>
            <a:pPr algn="ctr">
              <a:buFont typeface="Arial" pitchFamily="34" charset="0"/>
              <a:buChar char="•"/>
            </a:pPr>
            <a:r>
              <a:rPr lang="en-US" dirty="0" smtClean="0"/>
              <a:t>Cross Section</a:t>
            </a:r>
          </a:p>
          <a:p>
            <a:pPr algn="ctr">
              <a:buFont typeface="Arial" pitchFamily="34" charset="0"/>
              <a:buChar char="•"/>
            </a:pPr>
            <a:r>
              <a:rPr lang="en-US" dirty="0" smtClean="0"/>
              <a:t>Mass</a:t>
            </a:r>
          </a:p>
          <a:p>
            <a:pPr algn="ctr">
              <a:buFont typeface="Arial" pitchFamily="34" charset="0"/>
              <a:buChar char="•"/>
            </a:pPr>
            <a:r>
              <a:rPr lang="en-US" dirty="0" smtClean="0"/>
              <a:t>Drag Coefficient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20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76200" y="-228600"/>
            <a:ext cx="8991600" cy="1524000"/>
          </a:xfrm>
        </p:spPr>
        <p:txBody>
          <a:bodyPr/>
          <a:lstStyle/>
          <a:p>
            <a:pPr eaLnBrk="1" hangingPunct="1"/>
            <a:r>
              <a:rPr lang="en-US" dirty="0" smtClean="0"/>
              <a:t>Let’s take that course pre-assessment test</a:t>
            </a:r>
            <a:endParaRPr lang="en-US" dirty="0" smtClean="0"/>
          </a:p>
        </p:txBody>
      </p:sp>
    </p:spTree>
    <p:custDataLst>
      <p:tags r:id="rId1"/>
    </p:custDataLst>
    <p:extLst>
      <p:ext uri="{BB962C8B-B14F-4D97-AF65-F5344CB8AC3E}">
        <p14:creationId xmlns:p14="http://schemas.microsoft.com/office/powerpoint/2010/main" val="683747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31750"/>
            <a:ext cx="9144000" cy="1327150"/>
          </a:xfrm>
        </p:spPr>
        <p:txBody>
          <a:bodyPr/>
          <a:lstStyle/>
          <a:p>
            <a:pPr eaLnBrk="1" hangingPunct="1"/>
            <a:r>
              <a:rPr lang="en-US" sz="2800" b="1" dirty="0" smtClean="0"/>
              <a:t>Drag coefficients</a:t>
            </a:r>
            <a:endParaRPr lang="en-US" sz="2800" dirty="0" smtClean="0"/>
          </a:p>
        </p:txBody>
      </p:sp>
      <p:pic>
        <p:nvPicPr>
          <p:cNvPr id="246786" name="Picture 2"/>
          <p:cNvPicPr>
            <a:picLocks noChangeAspect="1" noChangeArrowheads="1"/>
          </p:cNvPicPr>
          <p:nvPr/>
        </p:nvPicPr>
        <p:blipFill>
          <a:blip r:embed="rId4" cstate="print"/>
          <a:srcRect/>
          <a:stretch>
            <a:fillRect/>
          </a:stretch>
        </p:blipFill>
        <p:spPr bwMode="auto">
          <a:xfrm>
            <a:off x="4267200" y="1600200"/>
            <a:ext cx="2895600" cy="1934261"/>
          </a:xfrm>
          <a:prstGeom prst="rect">
            <a:avLst/>
          </a:prstGeom>
          <a:noFill/>
          <a:ln w="9525">
            <a:noFill/>
            <a:miter lim="800000"/>
            <a:headEnd/>
            <a:tailEnd/>
          </a:ln>
        </p:spPr>
      </p:pic>
      <p:graphicFrame>
        <p:nvGraphicFramePr>
          <p:cNvPr id="11" name="Object 10"/>
          <p:cNvGraphicFramePr>
            <a:graphicFrameLocks noChangeAspect="1"/>
          </p:cNvGraphicFramePr>
          <p:nvPr/>
        </p:nvGraphicFramePr>
        <p:xfrm>
          <a:off x="1447800" y="2133600"/>
          <a:ext cx="2002366" cy="838200"/>
        </p:xfrm>
        <a:graphic>
          <a:graphicData uri="http://schemas.openxmlformats.org/presentationml/2006/ole">
            <mc:AlternateContent xmlns:mc="http://schemas.openxmlformats.org/markup-compatibility/2006">
              <mc:Choice xmlns:v="urn:schemas-microsoft-com:vml" Requires="v">
                <p:oleObj spid="_x0000_s246802" name="Equation" r:id="rId5" imgW="545760" imgH="228600" progId="Equation.3">
                  <p:embed/>
                </p:oleObj>
              </mc:Choice>
              <mc:Fallback>
                <p:oleObj name="Equation" r:id="rId5" imgW="545760" imgH="2286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2133600"/>
                        <a:ext cx="2002366"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46788" name="Picture 4"/>
          <p:cNvPicPr>
            <a:picLocks noChangeAspect="1" noChangeArrowheads="1"/>
          </p:cNvPicPr>
          <p:nvPr/>
        </p:nvPicPr>
        <p:blipFill>
          <a:blip r:embed="rId7" cstate="print"/>
          <a:srcRect/>
          <a:stretch>
            <a:fillRect/>
          </a:stretch>
        </p:blipFill>
        <p:spPr bwMode="auto">
          <a:xfrm>
            <a:off x="4267200" y="3886200"/>
            <a:ext cx="2930769" cy="1676400"/>
          </a:xfrm>
          <a:prstGeom prst="rect">
            <a:avLst/>
          </a:prstGeom>
          <a:noFill/>
          <a:ln w="9525">
            <a:noFill/>
            <a:miter lim="800000"/>
            <a:headEnd/>
            <a:tailEnd/>
          </a:ln>
        </p:spPr>
      </p:pic>
      <p:graphicFrame>
        <p:nvGraphicFramePr>
          <p:cNvPr id="246789" name="Object 5"/>
          <p:cNvGraphicFramePr>
            <a:graphicFrameLocks noChangeAspect="1"/>
          </p:cNvGraphicFramePr>
          <p:nvPr/>
        </p:nvGraphicFramePr>
        <p:xfrm>
          <a:off x="1524000" y="4191000"/>
          <a:ext cx="2001838" cy="838200"/>
        </p:xfrm>
        <a:graphic>
          <a:graphicData uri="http://schemas.openxmlformats.org/presentationml/2006/ole">
            <mc:AlternateContent xmlns:mc="http://schemas.openxmlformats.org/markup-compatibility/2006">
              <mc:Choice xmlns:v="urn:schemas-microsoft-com:vml" Requires="v">
                <p:oleObj spid="_x0000_s246803" name="Equation" r:id="rId8" imgW="545760" imgH="228600" progId="Equation.3">
                  <p:embed/>
                </p:oleObj>
              </mc:Choice>
              <mc:Fallback>
                <p:oleObj name="Equation" r:id="rId8" imgW="545760" imgH="228600" progId="Equation.3">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4191000"/>
                        <a:ext cx="2001838"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2286000" y="6019800"/>
            <a:ext cx="3916457" cy="369332"/>
          </a:xfrm>
          <a:prstGeom prst="rect">
            <a:avLst/>
          </a:prstGeom>
          <a:noFill/>
        </p:spPr>
        <p:txBody>
          <a:bodyPr wrap="none" rtlCol="0">
            <a:spAutoFit/>
          </a:bodyPr>
          <a:lstStyle/>
          <a:p>
            <a:r>
              <a:rPr lang="en-US" b="1" dirty="0" smtClean="0">
                <a:hlinkClick r:id="rId10"/>
              </a:rPr>
              <a:t>Jeb Corliss " Grinding The Crack"</a:t>
            </a:r>
            <a:endParaRPr lang="en-US" b="1" dirty="0"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4" descr="Fig3_03 thrownballs"/>
          <p:cNvPicPr>
            <a:picLocks noChangeAspect="1" noChangeArrowheads="1"/>
          </p:cNvPicPr>
          <p:nvPr/>
        </p:nvPicPr>
        <p:blipFill>
          <a:blip r:embed="rId3" cstate="print"/>
          <a:srcRect/>
          <a:stretch>
            <a:fillRect/>
          </a:stretch>
        </p:blipFill>
        <p:spPr bwMode="auto">
          <a:xfrm>
            <a:off x="-304800" y="2819400"/>
            <a:ext cx="6781800" cy="3486150"/>
          </a:xfrm>
          <a:prstGeom prst="rect">
            <a:avLst/>
          </a:prstGeom>
          <a:noFill/>
        </p:spPr>
      </p:pic>
      <p:pic>
        <p:nvPicPr>
          <p:cNvPr id="94213" name="Picture 5" descr="Fig3_02 gravity cannon"/>
          <p:cNvPicPr>
            <a:picLocks noChangeAspect="1" noChangeArrowheads="1"/>
          </p:cNvPicPr>
          <p:nvPr/>
        </p:nvPicPr>
        <p:blipFill>
          <a:blip r:embed="rId4" cstate="print"/>
          <a:srcRect/>
          <a:stretch>
            <a:fillRect/>
          </a:stretch>
        </p:blipFill>
        <p:spPr bwMode="auto">
          <a:xfrm>
            <a:off x="6610350" y="2971800"/>
            <a:ext cx="2533650" cy="3362325"/>
          </a:xfrm>
          <a:prstGeom prst="rect">
            <a:avLst/>
          </a:prstGeom>
          <a:noFill/>
        </p:spPr>
      </p:pic>
      <p:sp>
        <p:nvSpPr>
          <p:cNvPr id="94210" name="Rectangle 2"/>
          <p:cNvSpPr>
            <a:spLocks noGrp="1" noChangeArrowheads="1"/>
          </p:cNvSpPr>
          <p:nvPr>
            <p:ph type="title"/>
          </p:nvPr>
        </p:nvSpPr>
        <p:spPr/>
        <p:txBody>
          <a:bodyPr/>
          <a:lstStyle/>
          <a:p>
            <a:r>
              <a:rPr lang="en-US"/>
              <a:t>Decomposing motion into its components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sz="3200"/>
              <a:t>If objects are gravitationally attracted to each other, why doesn’t the moon fall to the earth?</a:t>
            </a:r>
          </a:p>
        </p:txBody>
      </p:sp>
      <p:graphicFrame>
        <p:nvGraphicFramePr>
          <p:cNvPr id="112643" name="Object 3"/>
          <p:cNvGraphicFramePr>
            <a:graphicFrameLocks noChangeAspect="1"/>
          </p:cNvGraphicFramePr>
          <p:nvPr/>
        </p:nvGraphicFramePr>
        <p:xfrm>
          <a:off x="3048000" y="2057400"/>
          <a:ext cx="2193925" cy="2209800"/>
        </p:xfrm>
        <a:graphic>
          <a:graphicData uri="http://schemas.openxmlformats.org/presentationml/2006/ole">
            <mc:AlternateContent xmlns:mc="http://schemas.openxmlformats.org/markup-compatibility/2006">
              <mc:Choice xmlns:v="urn:schemas-microsoft-com:vml" Requires="v">
                <p:oleObj spid="_x0000_s99341" name="PHOTO-PAINT" r:id="rId5" imgW="5993651" imgH="6044444" progId="">
                  <p:embed/>
                </p:oleObj>
              </mc:Choice>
              <mc:Fallback>
                <p:oleObj name="PHOTO-PAINT" r:id="rId5" imgW="5993651" imgH="6044444" progId="">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2057400"/>
                        <a:ext cx="219392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2648" name="Picture 8" descr="new-2"/>
          <p:cNvPicPr>
            <a:picLocks noChangeAspect="1" noChangeArrowheads="1"/>
          </p:cNvPicPr>
          <p:nvPr/>
        </p:nvPicPr>
        <p:blipFill>
          <a:blip r:embed="rId7" cstate="print"/>
          <a:srcRect/>
          <a:stretch>
            <a:fillRect/>
          </a:stretch>
        </p:blipFill>
        <p:spPr bwMode="auto">
          <a:xfrm>
            <a:off x="1641475" y="1485900"/>
            <a:ext cx="796925" cy="800100"/>
          </a:xfrm>
          <a:prstGeom prst="rect">
            <a:avLst/>
          </a:prstGeom>
          <a:noFill/>
        </p:spPr>
      </p:pic>
      <p:sp>
        <p:nvSpPr>
          <p:cNvPr id="5" name="TextBox 4"/>
          <p:cNvSpPr txBox="1"/>
          <p:nvPr/>
        </p:nvSpPr>
        <p:spPr>
          <a:xfrm>
            <a:off x="1219200" y="4495800"/>
            <a:ext cx="6553200" cy="1938992"/>
          </a:xfrm>
          <a:prstGeom prst="rect">
            <a:avLst/>
          </a:prstGeom>
          <a:noFill/>
        </p:spPr>
        <p:txBody>
          <a:bodyPr wrap="square" rtlCol="0">
            <a:spAutoFit/>
          </a:bodyPr>
          <a:lstStyle/>
          <a:p>
            <a:pPr marL="457200" indent="-457200">
              <a:buFont typeface="+mj-lt"/>
              <a:buAutoNum type="arabicPeriod"/>
            </a:pPr>
            <a:r>
              <a:rPr lang="en-US" sz="2400" dirty="0" smtClean="0"/>
              <a:t>It is </a:t>
            </a:r>
            <a:r>
              <a:rPr lang="en-US" sz="2400" dirty="0" smtClean="0"/>
              <a:t>falling, </a:t>
            </a:r>
            <a:r>
              <a:rPr lang="en-US" sz="2400" dirty="0" smtClean="0"/>
              <a:t>accelerating </a:t>
            </a:r>
            <a:r>
              <a:rPr lang="en-US" sz="2400" dirty="0" smtClean="0"/>
              <a:t>is falling. </a:t>
            </a:r>
          </a:p>
          <a:p>
            <a:pPr marL="457200" indent="-457200">
              <a:buFont typeface="+mj-lt"/>
              <a:buAutoNum type="arabicPeriod"/>
            </a:pPr>
            <a:r>
              <a:rPr lang="en-US" sz="2400" dirty="0" smtClean="0"/>
              <a:t>Anything moving in a circle at constant speed is accelerating towards the center. </a:t>
            </a:r>
          </a:p>
          <a:p>
            <a:pPr marL="457200" indent="-457200">
              <a:buFont typeface="+mj-lt"/>
              <a:buAutoNum type="arabicPeriod"/>
            </a:pPr>
            <a:r>
              <a:rPr lang="en-US" sz="2400" dirty="0" smtClean="0"/>
              <a:t>It’s continually changing its direction(part of velocity) toward the center.</a:t>
            </a:r>
            <a:endParaRPr lang="en-US" sz="2400" dirty="0"/>
          </a:p>
        </p:txBody>
      </p:sp>
      <p:sp>
        <p:nvSpPr>
          <p:cNvPr id="8" name="Arc 7"/>
          <p:cNvSpPr/>
          <p:nvPr/>
        </p:nvSpPr>
        <p:spPr>
          <a:xfrm>
            <a:off x="304800" y="1752600"/>
            <a:ext cx="7772400" cy="1981200"/>
          </a:xfrm>
          <a:prstGeom prst="arc">
            <a:avLst>
              <a:gd name="adj1" fmla="val 19288"/>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 name="Straight Arrow Connector 9"/>
          <p:cNvCxnSpPr/>
          <p:nvPr/>
        </p:nvCxnSpPr>
        <p:spPr>
          <a:xfrm>
            <a:off x="2133600" y="1905000"/>
            <a:ext cx="914400" cy="457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wtons cann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457200" y="685800"/>
            <a:ext cx="8343900" cy="5562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dirty="0"/>
              <a:t>The moon is </a:t>
            </a:r>
            <a:r>
              <a:rPr lang="en-US" dirty="0" smtClean="0"/>
              <a:t>falling </a:t>
            </a:r>
            <a:r>
              <a:rPr lang="en-US" dirty="0"/>
              <a:t>(Dependence of the force of gravity on distance)</a:t>
            </a:r>
          </a:p>
        </p:txBody>
      </p:sp>
      <p:sp>
        <p:nvSpPr>
          <p:cNvPr id="78852" name="Oval 4"/>
          <p:cNvSpPr>
            <a:spLocks noChangeArrowheads="1"/>
          </p:cNvSpPr>
          <p:nvPr/>
        </p:nvSpPr>
        <p:spPr bwMode="auto">
          <a:xfrm>
            <a:off x="1752600" y="1600200"/>
            <a:ext cx="5257800" cy="5257800"/>
          </a:xfrm>
          <a:prstGeom prst="ellipse">
            <a:avLst/>
          </a:prstGeom>
          <a:noFill/>
          <a:ln w="9525">
            <a:solidFill>
              <a:schemeClr val="tx1"/>
            </a:solidFill>
            <a:round/>
            <a:headEnd/>
            <a:tailEnd/>
          </a:ln>
          <a:effectLst/>
        </p:spPr>
        <p:txBody>
          <a:bodyPr wrap="none" anchor="ctr"/>
          <a:lstStyle/>
          <a:p>
            <a:endParaRPr lang="en-US"/>
          </a:p>
        </p:txBody>
      </p:sp>
      <p:sp>
        <p:nvSpPr>
          <p:cNvPr id="78853" name="Line 5"/>
          <p:cNvSpPr>
            <a:spLocks noChangeShapeType="1"/>
          </p:cNvSpPr>
          <p:nvPr/>
        </p:nvSpPr>
        <p:spPr bwMode="auto">
          <a:xfrm>
            <a:off x="4419600" y="1600200"/>
            <a:ext cx="1295400" cy="0"/>
          </a:xfrm>
          <a:prstGeom prst="line">
            <a:avLst/>
          </a:prstGeom>
          <a:noFill/>
          <a:ln w="9525">
            <a:solidFill>
              <a:schemeClr val="tx1"/>
            </a:solidFill>
            <a:round/>
            <a:headEnd/>
            <a:tailEnd type="triangle" w="med" len="med"/>
          </a:ln>
          <a:effectLst/>
        </p:spPr>
        <p:txBody>
          <a:bodyPr/>
          <a:lstStyle/>
          <a:p>
            <a:endParaRPr lang="en-US"/>
          </a:p>
        </p:txBody>
      </p:sp>
      <p:sp>
        <p:nvSpPr>
          <p:cNvPr id="78854" name="Line 6"/>
          <p:cNvSpPr>
            <a:spLocks noChangeShapeType="1"/>
          </p:cNvSpPr>
          <p:nvPr/>
        </p:nvSpPr>
        <p:spPr bwMode="auto">
          <a:xfrm>
            <a:off x="6019800" y="2133600"/>
            <a:ext cx="914400" cy="762000"/>
          </a:xfrm>
          <a:prstGeom prst="line">
            <a:avLst/>
          </a:prstGeom>
          <a:noFill/>
          <a:ln w="9525">
            <a:solidFill>
              <a:schemeClr val="tx1"/>
            </a:solidFill>
            <a:round/>
            <a:headEnd/>
            <a:tailEnd type="triangle" w="med" len="med"/>
          </a:ln>
          <a:effectLst/>
        </p:spPr>
        <p:txBody>
          <a:bodyPr/>
          <a:lstStyle/>
          <a:p>
            <a:endParaRPr lang="en-US"/>
          </a:p>
        </p:txBody>
      </p:sp>
      <p:pic>
        <p:nvPicPr>
          <p:cNvPr id="78855" name="Picture 7" descr="new-2"/>
          <p:cNvPicPr>
            <a:picLocks noChangeAspect="1" noChangeArrowheads="1"/>
          </p:cNvPicPr>
          <p:nvPr/>
        </p:nvPicPr>
        <p:blipFill>
          <a:blip r:embed="rId4" cstate="print"/>
          <a:srcRect/>
          <a:stretch>
            <a:fillRect/>
          </a:stretch>
        </p:blipFill>
        <p:spPr bwMode="auto">
          <a:xfrm>
            <a:off x="5791200" y="1981200"/>
            <a:ext cx="398463" cy="400050"/>
          </a:xfrm>
          <a:prstGeom prst="rect">
            <a:avLst/>
          </a:prstGeom>
          <a:noFill/>
          <a:effectLst>
            <a:outerShdw blurRad="76200" dist="12700" dir="2700000" sy="-23000" kx="-800400" algn="bl" rotWithShape="0">
              <a:prstClr val="black">
                <a:alpha val="20000"/>
              </a:prstClr>
            </a:outerShdw>
          </a:effectLst>
        </p:spPr>
      </p:pic>
      <p:pic>
        <p:nvPicPr>
          <p:cNvPr id="78856" name="Picture 8" descr="new-2"/>
          <p:cNvPicPr>
            <a:picLocks noChangeAspect="1" noChangeArrowheads="1"/>
          </p:cNvPicPr>
          <p:nvPr/>
        </p:nvPicPr>
        <p:blipFill>
          <a:blip r:embed="rId4" cstate="print"/>
          <a:srcRect/>
          <a:stretch>
            <a:fillRect/>
          </a:stretch>
        </p:blipFill>
        <p:spPr bwMode="auto">
          <a:xfrm>
            <a:off x="4191000" y="1371600"/>
            <a:ext cx="398463" cy="400050"/>
          </a:xfrm>
          <a:prstGeom prst="rect">
            <a:avLst/>
          </a:prstGeom>
          <a:noFill/>
          <a:effectLst>
            <a:outerShdw blurRad="76200" dist="12700" dir="2700000" sy="-23000" kx="-800400" algn="bl" rotWithShape="0">
              <a:prstClr val="black">
                <a:alpha val="20000"/>
              </a:prstClr>
            </a:outerShdw>
          </a:effectLst>
        </p:spPr>
      </p:pic>
      <p:sp>
        <p:nvSpPr>
          <p:cNvPr id="78857" name="Line 9"/>
          <p:cNvSpPr>
            <a:spLocks noChangeShapeType="1"/>
          </p:cNvSpPr>
          <p:nvPr/>
        </p:nvSpPr>
        <p:spPr bwMode="auto">
          <a:xfrm>
            <a:off x="6934200" y="3505200"/>
            <a:ext cx="304800" cy="1219200"/>
          </a:xfrm>
          <a:prstGeom prst="line">
            <a:avLst/>
          </a:prstGeom>
          <a:noFill/>
          <a:ln w="9525">
            <a:solidFill>
              <a:schemeClr val="tx1"/>
            </a:solidFill>
            <a:round/>
            <a:headEnd/>
            <a:tailEnd type="triangle" w="med" len="med"/>
          </a:ln>
          <a:effectLst/>
        </p:spPr>
        <p:txBody>
          <a:bodyPr/>
          <a:lstStyle/>
          <a:p>
            <a:endParaRPr lang="en-US"/>
          </a:p>
        </p:txBody>
      </p:sp>
      <p:pic>
        <p:nvPicPr>
          <p:cNvPr id="78858" name="Picture 10" descr="new-2"/>
          <p:cNvPicPr>
            <a:picLocks noChangeAspect="1" noChangeArrowheads="1"/>
          </p:cNvPicPr>
          <p:nvPr/>
        </p:nvPicPr>
        <p:blipFill>
          <a:blip r:embed="rId4" cstate="print"/>
          <a:srcRect/>
          <a:stretch>
            <a:fillRect/>
          </a:stretch>
        </p:blipFill>
        <p:spPr bwMode="auto">
          <a:xfrm>
            <a:off x="6705600" y="3276600"/>
            <a:ext cx="398463" cy="400050"/>
          </a:xfrm>
          <a:prstGeom prst="rect">
            <a:avLst/>
          </a:prstGeom>
          <a:noFill/>
          <a:effectLst>
            <a:outerShdw blurRad="76200" dist="12700" dir="2700000" sy="-23000" kx="-800400" algn="bl" rotWithShape="0">
              <a:prstClr val="black">
                <a:alpha val="20000"/>
              </a:prstClr>
            </a:outerShdw>
          </a:effectLst>
        </p:spPr>
      </p:pic>
      <p:pic>
        <p:nvPicPr>
          <p:cNvPr id="2"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810000" y="3581400"/>
            <a:ext cx="1183768" cy="1193800"/>
          </a:xfrm>
          <a:prstGeom prst="rect">
            <a:avLst/>
          </a:prstGeom>
          <a:ln>
            <a:noFill/>
          </a:ln>
          <a:effectLst>
            <a:outerShdw blurRad="292100" dist="139700" dir="2700000" algn="tl" rotWithShape="0">
              <a:srgbClr val="333333">
                <a:alpha val="65000"/>
              </a:srgbClr>
            </a:outerShdw>
            <a:softEdge rad="31750"/>
          </a:effectLst>
        </p:spPr>
      </p:pic>
    </p:spTree>
    <p:custDataLst>
      <p:tags r:id="rId1"/>
    </p:custData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t>Gravity</a:t>
            </a:r>
          </a:p>
        </p:txBody>
      </p:sp>
      <p:sp>
        <p:nvSpPr>
          <p:cNvPr id="11267" name="Rectangle 3"/>
          <p:cNvSpPr>
            <a:spLocks noGrp="1" noChangeArrowheads="1"/>
          </p:cNvSpPr>
          <p:nvPr>
            <p:ph type="body" idx="1"/>
          </p:nvPr>
        </p:nvSpPr>
        <p:spPr>
          <a:xfrm>
            <a:off x="381000" y="1371600"/>
            <a:ext cx="8382000" cy="2514600"/>
          </a:xfrm>
        </p:spPr>
        <p:txBody>
          <a:bodyPr/>
          <a:lstStyle/>
          <a:p>
            <a:r>
              <a:rPr lang="en-US" sz="2600" dirty="0"/>
              <a:t>The equation for gravity is</a:t>
            </a:r>
          </a:p>
          <a:p>
            <a:pPr>
              <a:buFont typeface="Wingdings" pitchFamily="2" charset="2"/>
              <a:buNone/>
            </a:pPr>
            <a:r>
              <a:rPr lang="en-US" sz="2600" dirty="0"/>
              <a:t>		</a:t>
            </a:r>
          </a:p>
          <a:p>
            <a:pPr>
              <a:buFont typeface="Wingdings" pitchFamily="2" charset="2"/>
              <a:buNone/>
            </a:pPr>
            <a:r>
              <a:rPr lang="en-US" sz="2600" dirty="0"/>
              <a:t>	</a:t>
            </a:r>
          </a:p>
          <a:p>
            <a:pPr>
              <a:buFont typeface="Wingdings" pitchFamily="2" charset="2"/>
              <a:buNone/>
            </a:pPr>
            <a:r>
              <a:rPr lang="en-US" sz="2600" dirty="0"/>
              <a:t>	</a:t>
            </a:r>
            <a:r>
              <a:rPr lang="en-US" sz="2600" i="1" dirty="0">
                <a:latin typeface="Times New Roman" pitchFamily="18" charset="0"/>
                <a:cs typeface="Times New Roman" pitchFamily="18" charset="0"/>
              </a:rPr>
              <a:t>F</a:t>
            </a:r>
            <a:r>
              <a:rPr lang="en-US" sz="2600" dirty="0"/>
              <a:t> </a:t>
            </a:r>
            <a:r>
              <a:rPr lang="en-US" sz="2600" dirty="0" smtClean="0"/>
              <a:t> is the </a:t>
            </a:r>
            <a:r>
              <a:rPr lang="en-US" sz="2600" dirty="0"/>
              <a:t>force of </a:t>
            </a:r>
            <a:r>
              <a:rPr lang="en-US" sz="2600" dirty="0" smtClean="0"/>
              <a:t>gravity on each mass</a:t>
            </a:r>
            <a:r>
              <a:rPr lang="en-US" sz="2600" dirty="0"/>
              <a:t>	</a:t>
            </a:r>
          </a:p>
          <a:p>
            <a:pPr>
              <a:buFont typeface="Wingdings" pitchFamily="2" charset="2"/>
              <a:buNone/>
            </a:pPr>
            <a:r>
              <a:rPr lang="en-US" sz="2600" dirty="0"/>
              <a:t>	</a:t>
            </a:r>
            <a:r>
              <a:rPr lang="en-US" sz="2600" i="1" dirty="0">
                <a:latin typeface="Times New Roman" pitchFamily="18" charset="0"/>
                <a:cs typeface="Times New Roman" pitchFamily="18" charset="0"/>
              </a:rPr>
              <a:t>G</a:t>
            </a:r>
            <a:r>
              <a:rPr lang="en-US" sz="2600" dirty="0"/>
              <a:t> </a:t>
            </a:r>
            <a:r>
              <a:rPr lang="en-US" sz="2600" dirty="0" smtClean="0"/>
              <a:t> is </a:t>
            </a:r>
            <a:r>
              <a:rPr lang="en-US" sz="2600" dirty="0"/>
              <a:t>just a small number</a:t>
            </a:r>
          </a:p>
        </p:txBody>
      </p:sp>
      <p:sp>
        <p:nvSpPr>
          <p:cNvPr id="11268" name="Oval 4"/>
          <p:cNvSpPr>
            <a:spLocks noChangeArrowheads="1"/>
          </p:cNvSpPr>
          <p:nvPr/>
        </p:nvSpPr>
        <p:spPr bwMode="auto">
          <a:xfrm>
            <a:off x="2286000" y="4038600"/>
            <a:ext cx="1371600" cy="1371600"/>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endParaRPr lang="en-US">
              <a:latin typeface="Comic Sans MS" pitchFamily="66" charset="0"/>
            </a:endParaRPr>
          </a:p>
        </p:txBody>
      </p:sp>
      <p:sp>
        <p:nvSpPr>
          <p:cNvPr id="11269" name="Oval 5"/>
          <p:cNvSpPr>
            <a:spLocks noChangeArrowheads="1"/>
          </p:cNvSpPr>
          <p:nvPr/>
        </p:nvSpPr>
        <p:spPr bwMode="auto">
          <a:xfrm>
            <a:off x="5638800" y="4572000"/>
            <a:ext cx="533400" cy="533400"/>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11270" name="Line 6"/>
          <p:cNvSpPr>
            <a:spLocks noChangeShapeType="1"/>
          </p:cNvSpPr>
          <p:nvPr/>
        </p:nvSpPr>
        <p:spPr bwMode="auto">
          <a:xfrm>
            <a:off x="2971800" y="5486400"/>
            <a:ext cx="0" cy="381000"/>
          </a:xfrm>
          <a:prstGeom prst="line">
            <a:avLst/>
          </a:prstGeom>
          <a:noFill/>
          <a:ln w="9525">
            <a:solidFill>
              <a:schemeClr val="tx1"/>
            </a:solidFill>
            <a:round/>
            <a:headEnd/>
            <a:tailEnd/>
          </a:ln>
          <a:effectLst/>
        </p:spPr>
        <p:txBody>
          <a:bodyPr/>
          <a:lstStyle/>
          <a:p>
            <a:endParaRPr lang="en-US"/>
          </a:p>
        </p:txBody>
      </p:sp>
      <p:sp>
        <p:nvSpPr>
          <p:cNvPr id="11271" name="Line 7"/>
          <p:cNvSpPr>
            <a:spLocks noChangeShapeType="1"/>
          </p:cNvSpPr>
          <p:nvPr/>
        </p:nvSpPr>
        <p:spPr bwMode="auto">
          <a:xfrm>
            <a:off x="5943600" y="5410200"/>
            <a:ext cx="0" cy="457200"/>
          </a:xfrm>
          <a:prstGeom prst="line">
            <a:avLst/>
          </a:prstGeom>
          <a:noFill/>
          <a:ln w="9525">
            <a:solidFill>
              <a:schemeClr val="tx1"/>
            </a:solidFill>
            <a:round/>
            <a:headEnd/>
            <a:tailEnd/>
          </a:ln>
          <a:effectLst/>
        </p:spPr>
        <p:txBody>
          <a:bodyPr/>
          <a:lstStyle/>
          <a:p>
            <a:endParaRPr lang="en-US"/>
          </a:p>
        </p:txBody>
      </p:sp>
      <p:sp>
        <p:nvSpPr>
          <p:cNvPr id="11272" name="Line 8"/>
          <p:cNvSpPr>
            <a:spLocks noChangeShapeType="1"/>
          </p:cNvSpPr>
          <p:nvPr/>
        </p:nvSpPr>
        <p:spPr bwMode="auto">
          <a:xfrm flipH="1">
            <a:off x="2971800" y="5638800"/>
            <a:ext cx="1066800" cy="0"/>
          </a:xfrm>
          <a:prstGeom prst="line">
            <a:avLst/>
          </a:prstGeom>
          <a:noFill/>
          <a:ln w="9525">
            <a:solidFill>
              <a:schemeClr val="tx1"/>
            </a:solidFill>
            <a:round/>
            <a:headEnd/>
            <a:tailEnd type="triangle" w="med" len="med"/>
          </a:ln>
          <a:effectLst/>
        </p:spPr>
        <p:txBody>
          <a:bodyPr/>
          <a:lstStyle/>
          <a:p>
            <a:endParaRPr lang="en-US"/>
          </a:p>
        </p:txBody>
      </p:sp>
      <p:sp>
        <p:nvSpPr>
          <p:cNvPr id="11273" name="Line 9"/>
          <p:cNvSpPr>
            <a:spLocks noChangeShapeType="1"/>
          </p:cNvSpPr>
          <p:nvPr/>
        </p:nvSpPr>
        <p:spPr bwMode="auto">
          <a:xfrm>
            <a:off x="4876800" y="5638800"/>
            <a:ext cx="1066800" cy="0"/>
          </a:xfrm>
          <a:prstGeom prst="line">
            <a:avLst/>
          </a:prstGeom>
          <a:noFill/>
          <a:ln w="9525">
            <a:solidFill>
              <a:schemeClr val="tx1"/>
            </a:solidFill>
            <a:round/>
            <a:headEnd/>
            <a:tailEnd type="triangle" w="med" len="med"/>
          </a:ln>
          <a:effectLst/>
        </p:spPr>
        <p:txBody>
          <a:bodyPr/>
          <a:lstStyle/>
          <a:p>
            <a:endParaRPr lang="en-US"/>
          </a:p>
        </p:txBody>
      </p:sp>
      <p:sp>
        <p:nvSpPr>
          <p:cNvPr id="11274" name="Text Box 10"/>
          <p:cNvSpPr txBox="1">
            <a:spLocks noChangeArrowheads="1"/>
          </p:cNvSpPr>
          <p:nvPr/>
        </p:nvSpPr>
        <p:spPr bwMode="auto">
          <a:xfrm>
            <a:off x="4343400" y="5410200"/>
            <a:ext cx="304800" cy="457200"/>
          </a:xfrm>
          <a:prstGeom prst="rect">
            <a:avLst/>
          </a:prstGeom>
          <a:noFill/>
          <a:ln w="9525">
            <a:noFill/>
            <a:miter lim="800000"/>
            <a:headEnd/>
            <a:tailEnd/>
          </a:ln>
          <a:effectLst/>
        </p:spPr>
        <p:txBody>
          <a:bodyPr>
            <a:spAutoFit/>
          </a:bodyPr>
          <a:lstStyle/>
          <a:p>
            <a:pPr eaLnBrk="0" hangingPunct="0">
              <a:spcBef>
                <a:spcPct val="50000"/>
              </a:spcBef>
            </a:pPr>
            <a:r>
              <a:rPr lang="en-US" sz="2400">
                <a:latin typeface="Comic Sans MS" pitchFamily="66" charset="0"/>
              </a:rPr>
              <a:t>d</a:t>
            </a:r>
          </a:p>
        </p:txBody>
      </p:sp>
      <p:sp>
        <p:nvSpPr>
          <p:cNvPr id="11275" name="Text Box 11"/>
          <p:cNvSpPr txBox="1">
            <a:spLocks noChangeArrowheads="1"/>
          </p:cNvSpPr>
          <p:nvPr/>
        </p:nvSpPr>
        <p:spPr bwMode="auto">
          <a:xfrm>
            <a:off x="2743200" y="4495800"/>
            <a:ext cx="533400" cy="457200"/>
          </a:xfrm>
          <a:prstGeom prst="rect">
            <a:avLst/>
          </a:prstGeom>
          <a:noFill/>
          <a:ln w="9525">
            <a:noFill/>
            <a:miter lim="800000"/>
            <a:headEnd/>
            <a:tailEnd/>
          </a:ln>
          <a:effectLst/>
        </p:spPr>
        <p:txBody>
          <a:bodyPr>
            <a:spAutoFit/>
          </a:bodyPr>
          <a:lstStyle/>
          <a:p>
            <a:pPr eaLnBrk="0" hangingPunct="0">
              <a:spcBef>
                <a:spcPct val="50000"/>
              </a:spcBef>
            </a:pPr>
            <a:r>
              <a:rPr lang="en-US" sz="2400" dirty="0">
                <a:latin typeface="Comic Sans MS" pitchFamily="66" charset="0"/>
              </a:rPr>
              <a:t>M</a:t>
            </a:r>
          </a:p>
        </p:txBody>
      </p:sp>
      <p:sp>
        <p:nvSpPr>
          <p:cNvPr id="11276" name="Text Box 12"/>
          <p:cNvSpPr txBox="1">
            <a:spLocks noChangeArrowheads="1"/>
          </p:cNvSpPr>
          <p:nvPr/>
        </p:nvSpPr>
        <p:spPr bwMode="auto">
          <a:xfrm>
            <a:off x="5715000" y="4572000"/>
            <a:ext cx="381000" cy="457200"/>
          </a:xfrm>
          <a:prstGeom prst="rect">
            <a:avLst/>
          </a:prstGeom>
          <a:noFill/>
          <a:ln w="9525">
            <a:noFill/>
            <a:miter lim="800000"/>
            <a:headEnd/>
            <a:tailEnd/>
          </a:ln>
          <a:effectLst/>
        </p:spPr>
        <p:txBody>
          <a:bodyPr>
            <a:spAutoFit/>
          </a:bodyPr>
          <a:lstStyle/>
          <a:p>
            <a:pPr eaLnBrk="0" hangingPunct="0">
              <a:spcBef>
                <a:spcPct val="50000"/>
              </a:spcBef>
            </a:pPr>
            <a:r>
              <a:rPr lang="en-US" sz="2400">
                <a:latin typeface="Comic Sans MS" pitchFamily="66" charset="0"/>
              </a:rPr>
              <a:t>m</a:t>
            </a:r>
          </a:p>
        </p:txBody>
      </p:sp>
      <p:graphicFrame>
        <p:nvGraphicFramePr>
          <p:cNvPr id="14" name="Object 13"/>
          <p:cNvGraphicFramePr>
            <a:graphicFrameLocks noChangeAspect="1"/>
          </p:cNvGraphicFramePr>
          <p:nvPr/>
        </p:nvGraphicFramePr>
        <p:xfrm>
          <a:off x="1905000" y="1828800"/>
          <a:ext cx="1858296" cy="1066800"/>
        </p:xfrm>
        <a:graphic>
          <a:graphicData uri="http://schemas.openxmlformats.org/presentationml/2006/ole">
            <mc:AlternateContent xmlns:mc="http://schemas.openxmlformats.org/markup-compatibility/2006">
              <mc:Choice xmlns:v="urn:schemas-microsoft-com:vml" Requires="v">
                <p:oleObj spid="_x0000_s100366" name="Equation" r:id="rId5" imgW="685800" imgH="393480" progId="Equation.3">
                  <p:embed/>
                </p:oleObj>
              </mc:Choice>
              <mc:Fallback>
                <p:oleObj name="Equation" r:id="rId5" imgW="685800" imgH="393480" progId="Equation.3">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828800"/>
                        <a:ext cx="1858296"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20" name="Oval 32"/>
          <p:cNvSpPr>
            <a:spLocks noChangeArrowheads="1"/>
          </p:cNvSpPr>
          <p:nvPr/>
        </p:nvSpPr>
        <p:spPr bwMode="auto">
          <a:xfrm>
            <a:off x="8229600" y="4800600"/>
            <a:ext cx="533400" cy="533400"/>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12321" name="Text Box 33"/>
          <p:cNvSpPr txBox="1">
            <a:spLocks noChangeArrowheads="1"/>
          </p:cNvSpPr>
          <p:nvPr/>
        </p:nvSpPr>
        <p:spPr bwMode="auto">
          <a:xfrm>
            <a:off x="8305800" y="4800600"/>
            <a:ext cx="381000" cy="457200"/>
          </a:xfrm>
          <a:prstGeom prst="rect">
            <a:avLst/>
          </a:prstGeom>
          <a:noFill/>
          <a:ln w="9525">
            <a:noFill/>
            <a:miter lim="800000"/>
            <a:headEnd/>
            <a:tailEnd/>
          </a:ln>
          <a:effectLst/>
        </p:spPr>
        <p:txBody>
          <a:bodyPr>
            <a:spAutoFit/>
          </a:bodyPr>
          <a:lstStyle/>
          <a:p>
            <a:pPr eaLnBrk="0" hangingPunct="0">
              <a:spcBef>
                <a:spcPct val="50000"/>
              </a:spcBef>
            </a:pPr>
            <a:r>
              <a:rPr lang="en-US" sz="2400">
                <a:latin typeface="Comic Sans MS" pitchFamily="66" charset="0"/>
              </a:rPr>
              <a:t>m</a:t>
            </a:r>
          </a:p>
        </p:txBody>
      </p:sp>
      <p:sp>
        <p:nvSpPr>
          <p:cNvPr id="12316" name="Oval 28"/>
          <p:cNvSpPr>
            <a:spLocks noChangeArrowheads="1"/>
          </p:cNvSpPr>
          <p:nvPr/>
        </p:nvSpPr>
        <p:spPr bwMode="auto">
          <a:xfrm>
            <a:off x="4876800" y="4267200"/>
            <a:ext cx="1371600" cy="1371600"/>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12317" name="Text Box 29"/>
          <p:cNvSpPr txBox="1">
            <a:spLocks noChangeArrowheads="1"/>
          </p:cNvSpPr>
          <p:nvPr/>
        </p:nvSpPr>
        <p:spPr bwMode="auto">
          <a:xfrm>
            <a:off x="5334000" y="4724400"/>
            <a:ext cx="533400" cy="457200"/>
          </a:xfrm>
          <a:prstGeom prst="rect">
            <a:avLst/>
          </a:prstGeom>
          <a:noFill/>
          <a:ln w="9525">
            <a:noFill/>
            <a:miter lim="800000"/>
            <a:headEnd/>
            <a:tailEnd/>
          </a:ln>
          <a:effectLst/>
        </p:spPr>
        <p:txBody>
          <a:bodyPr>
            <a:spAutoFit/>
          </a:bodyPr>
          <a:lstStyle/>
          <a:p>
            <a:pPr eaLnBrk="0" hangingPunct="0">
              <a:spcBef>
                <a:spcPct val="50000"/>
              </a:spcBef>
            </a:pPr>
            <a:r>
              <a:rPr lang="en-US" sz="2400">
                <a:latin typeface="Comic Sans MS" pitchFamily="66" charset="0"/>
              </a:rPr>
              <a:t>M</a:t>
            </a:r>
          </a:p>
        </p:txBody>
      </p:sp>
      <p:sp>
        <p:nvSpPr>
          <p:cNvPr id="12291" name="Rectangle 3"/>
          <p:cNvSpPr>
            <a:spLocks noGrp="1" noChangeArrowheads="1"/>
          </p:cNvSpPr>
          <p:nvPr>
            <p:ph type="body" idx="1"/>
          </p:nvPr>
        </p:nvSpPr>
        <p:spPr>
          <a:xfrm>
            <a:off x="304800" y="2057400"/>
            <a:ext cx="4373563" cy="3525838"/>
          </a:xfrm>
        </p:spPr>
        <p:txBody>
          <a:bodyPr/>
          <a:lstStyle/>
          <a:p>
            <a:pPr marL="571500" indent="-571500">
              <a:buFont typeface="Wingdings" pitchFamily="2" charset="2"/>
              <a:buAutoNum type="alphaUcPeriod"/>
            </a:pPr>
            <a:r>
              <a:rPr lang="en-US" sz="2500"/>
              <a:t>The force is four times bigger</a:t>
            </a:r>
          </a:p>
          <a:p>
            <a:pPr marL="571500" indent="-571500">
              <a:buFont typeface="Wingdings" pitchFamily="2" charset="2"/>
              <a:buAutoNum type="alphaUcPeriod"/>
            </a:pPr>
            <a:r>
              <a:rPr lang="en-US" sz="2500"/>
              <a:t>The force is twice as much</a:t>
            </a:r>
          </a:p>
          <a:p>
            <a:pPr marL="571500" indent="-571500">
              <a:buFont typeface="Wingdings" pitchFamily="2" charset="2"/>
              <a:buAutoNum type="alphaUcPeriod"/>
            </a:pPr>
            <a:r>
              <a:rPr lang="en-US" sz="2500"/>
              <a:t>The force is half as much</a:t>
            </a:r>
          </a:p>
          <a:p>
            <a:pPr marL="571500" indent="-571500">
              <a:buFont typeface="Wingdings" pitchFamily="2" charset="2"/>
              <a:buAutoNum type="alphaUcPeriod"/>
            </a:pPr>
            <a:r>
              <a:rPr lang="en-US" sz="2500"/>
              <a:t>The force is one quarter as much</a:t>
            </a:r>
          </a:p>
        </p:txBody>
      </p:sp>
      <p:sp>
        <p:nvSpPr>
          <p:cNvPr id="12292" name="Line 4"/>
          <p:cNvSpPr>
            <a:spLocks noChangeShapeType="1"/>
          </p:cNvSpPr>
          <p:nvPr/>
        </p:nvSpPr>
        <p:spPr bwMode="auto">
          <a:xfrm>
            <a:off x="5562600" y="5867400"/>
            <a:ext cx="0" cy="381000"/>
          </a:xfrm>
          <a:prstGeom prst="line">
            <a:avLst/>
          </a:prstGeom>
          <a:noFill/>
          <a:ln w="9525">
            <a:solidFill>
              <a:schemeClr val="tx1"/>
            </a:solidFill>
            <a:round/>
            <a:headEnd/>
            <a:tailEnd/>
          </a:ln>
          <a:effectLst/>
        </p:spPr>
        <p:txBody>
          <a:bodyPr/>
          <a:lstStyle/>
          <a:p>
            <a:endParaRPr lang="en-US"/>
          </a:p>
        </p:txBody>
      </p:sp>
      <p:sp>
        <p:nvSpPr>
          <p:cNvPr id="12293" name="Line 5"/>
          <p:cNvSpPr>
            <a:spLocks noChangeShapeType="1"/>
          </p:cNvSpPr>
          <p:nvPr/>
        </p:nvSpPr>
        <p:spPr bwMode="auto">
          <a:xfrm>
            <a:off x="8534400" y="5791200"/>
            <a:ext cx="0" cy="457200"/>
          </a:xfrm>
          <a:prstGeom prst="line">
            <a:avLst/>
          </a:prstGeom>
          <a:noFill/>
          <a:ln w="9525">
            <a:solidFill>
              <a:schemeClr val="tx1"/>
            </a:solidFill>
            <a:round/>
            <a:headEnd/>
            <a:tailEnd/>
          </a:ln>
          <a:effectLst/>
        </p:spPr>
        <p:txBody>
          <a:bodyPr/>
          <a:lstStyle/>
          <a:p>
            <a:endParaRPr lang="en-US"/>
          </a:p>
        </p:txBody>
      </p:sp>
      <p:sp>
        <p:nvSpPr>
          <p:cNvPr id="12294" name="Line 6"/>
          <p:cNvSpPr>
            <a:spLocks noChangeShapeType="1"/>
          </p:cNvSpPr>
          <p:nvPr/>
        </p:nvSpPr>
        <p:spPr bwMode="auto">
          <a:xfrm flipH="1">
            <a:off x="5562600" y="6019800"/>
            <a:ext cx="1066800" cy="0"/>
          </a:xfrm>
          <a:prstGeom prst="line">
            <a:avLst/>
          </a:prstGeom>
          <a:noFill/>
          <a:ln w="9525">
            <a:solidFill>
              <a:schemeClr val="tx1"/>
            </a:solidFill>
            <a:round/>
            <a:headEnd/>
            <a:tailEnd type="triangle" w="med" len="med"/>
          </a:ln>
          <a:effectLst/>
        </p:spPr>
        <p:txBody>
          <a:bodyPr/>
          <a:lstStyle/>
          <a:p>
            <a:endParaRPr lang="en-US"/>
          </a:p>
        </p:txBody>
      </p:sp>
      <p:sp>
        <p:nvSpPr>
          <p:cNvPr id="12295" name="Line 7"/>
          <p:cNvSpPr>
            <a:spLocks noChangeShapeType="1"/>
          </p:cNvSpPr>
          <p:nvPr/>
        </p:nvSpPr>
        <p:spPr bwMode="auto">
          <a:xfrm>
            <a:off x="7467600" y="6019800"/>
            <a:ext cx="1066800" cy="0"/>
          </a:xfrm>
          <a:prstGeom prst="line">
            <a:avLst/>
          </a:prstGeom>
          <a:noFill/>
          <a:ln w="9525">
            <a:solidFill>
              <a:schemeClr val="tx1"/>
            </a:solidFill>
            <a:round/>
            <a:headEnd/>
            <a:tailEnd type="triangle" w="med" len="med"/>
          </a:ln>
          <a:effectLst/>
        </p:spPr>
        <p:txBody>
          <a:bodyPr/>
          <a:lstStyle/>
          <a:p>
            <a:endParaRPr lang="en-US"/>
          </a:p>
        </p:txBody>
      </p:sp>
      <p:sp>
        <p:nvSpPr>
          <p:cNvPr id="12296" name="Text Box 8"/>
          <p:cNvSpPr txBox="1">
            <a:spLocks noChangeArrowheads="1"/>
          </p:cNvSpPr>
          <p:nvPr/>
        </p:nvSpPr>
        <p:spPr bwMode="auto">
          <a:xfrm>
            <a:off x="6858000" y="5791200"/>
            <a:ext cx="533400" cy="457200"/>
          </a:xfrm>
          <a:prstGeom prst="rect">
            <a:avLst/>
          </a:prstGeom>
          <a:noFill/>
          <a:ln w="9525">
            <a:noFill/>
            <a:miter lim="800000"/>
            <a:headEnd/>
            <a:tailEnd/>
          </a:ln>
          <a:effectLst/>
        </p:spPr>
        <p:txBody>
          <a:bodyPr>
            <a:spAutoFit/>
          </a:bodyPr>
          <a:lstStyle/>
          <a:p>
            <a:pPr eaLnBrk="0" hangingPunct="0">
              <a:spcBef>
                <a:spcPct val="50000"/>
              </a:spcBef>
            </a:pPr>
            <a:r>
              <a:rPr lang="en-US" sz="2400">
                <a:latin typeface="Comic Sans MS" pitchFamily="66" charset="0"/>
              </a:rPr>
              <a:t>d</a:t>
            </a:r>
            <a:r>
              <a:rPr lang="en-US" sz="2400" baseline="-25000">
                <a:latin typeface="Comic Sans MS" pitchFamily="66" charset="0"/>
              </a:rPr>
              <a:t>2</a:t>
            </a:r>
          </a:p>
        </p:txBody>
      </p:sp>
      <p:sp>
        <p:nvSpPr>
          <p:cNvPr id="12298" name="Oval 10"/>
          <p:cNvSpPr>
            <a:spLocks noChangeArrowheads="1"/>
          </p:cNvSpPr>
          <p:nvPr/>
        </p:nvSpPr>
        <p:spPr bwMode="auto">
          <a:xfrm>
            <a:off x="4876800" y="2057400"/>
            <a:ext cx="1371600" cy="1371600"/>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12299" name="Text Box 11"/>
          <p:cNvSpPr txBox="1">
            <a:spLocks noChangeArrowheads="1"/>
          </p:cNvSpPr>
          <p:nvPr/>
        </p:nvSpPr>
        <p:spPr bwMode="auto">
          <a:xfrm>
            <a:off x="5334000" y="2514600"/>
            <a:ext cx="533400" cy="457200"/>
          </a:xfrm>
          <a:prstGeom prst="rect">
            <a:avLst/>
          </a:prstGeom>
          <a:noFill/>
          <a:ln w="9525">
            <a:noFill/>
            <a:miter lim="800000"/>
            <a:headEnd/>
            <a:tailEnd/>
          </a:ln>
          <a:effectLst/>
        </p:spPr>
        <p:txBody>
          <a:bodyPr>
            <a:spAutoFit/>
          </a:bodyPr>
          <a:lstStyle/>
          <a:p>
            <a:pPr eaLnBrk="0" hangingPunct="0">
              <a:spcBef>
                <a:spcPct val="50000"/>
              </a:spcBef>
            </a:pPr>
            <a:r>
              <a:rPr lang="en-US" sz="2400">
                <a:latin typeface="Comic Sans MS" pitchFamily="66" charset="0"/>
              </a:rPr>
              <a:t>M</a:t>
            </a:r>
          </a:p>
        </p:txBody>
      </p:sp>
      <p:sp>
        <p:nvSpPr>
          <p:cNvPr id="12301" name="Oval 13"/>
          <p:cNvSpPr>
            <a:spLocks noChangeArrowheads="1"/>
          </p:cNvSpPr>
          <p:nvPr/>
        </p:nvSpPr>
        <p:spPr bwMode="auto">
          <a:xfrm>
            <a:off x="6781800" y="2590800"/>
            <a:ext cx="533400" cy="533400"/>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12302" name="Text Box 14"/>
          <p:cNvSpPr txBox="1">
            <a:spLocks noChangeArrowheads="1"/>
          </p:cNvSpPr>
          <p:nvPr/>
        </p:nvSpPr>
        <p:spPr bwMode="auto">
          <a:xfrm>
            <a:off x="6858000" y="2590800"/>
            <a:ext cx="381000" cy="457200"/>
          </a:xfrm>
          <a:prstGeom prst="rect">
            <a:avLst/>
          </a:prstGeom>
          <a:noFill/>
          <a:ln w="9525">
            <a:noFill/>
            <a:miter lim="800000"/>
            <a:headEnd/>
            <a:tailEnd/>
          </a:ln>
          <a:effectLst/>
        </p:spPr>
        <p:txBody>
          <a:bodyPr>
            <a:spAutoFit/>
          </a:bodyPr>
          <a:lstStyle/>
          <a:p>
            <a:pPr eaLnBrk="0" hangingPunct="0">
              <a:spcBef>
                <a:spcPct val="50000"/>
              </a:spcBef>
            </a:pPr>
            <a:r>
              <a:rPr lang="en-US" sz="2400">
                <a:latin typeface="Comic Sans MS" pitchFamily="66" charset="0"/>
              </a:rPr>
              <a:t>m</a:t>
            </a:r>
          </a:p>
        </p:txBody>
      </p:sp>
      <p:sp>
        <p:nvSpPr>
          <p:cNvPr id="12309" name="Line 21"/>
          <p:cNvSpPr>
            <a:spLocks noChangeShapeType="1"/>
          </p:cNvSpPr>
          <p:nvPr/>
        </p:nvSpPr>
        <p:spPr bwMode="auto">
          <a:xfrm>
            <a:off x="5562600" y="3581400"/>
            <a:ext cx="0" cy="381000"/>
          </a:xfrm>
          <a:prstGeom prst="line">
            <a:avLst/>
          </a:prstGeom>
          <a:noFill/>
          <a:ln w="9525">
            <a:solidFill>
              <a:schemeClr val="tx1"/>
            </a:solidFill>
            <a:round/>
            <a:headEnd/>
            <a:tailEnd/>
          </a:ln>
          <a:effectLst/>
        </p:spPr>
        <p:txBody>
          <a:bodyPr/>
          <a:lstStyle/>
          <a:p>
            <a:endParaRPr lang="en-US"/>
          </a:p>
        </p:txBody>
      </p:sp>
      <p:sp>
        <p:nvSpPr>
          <p:cNvPr id="12310" name="Line 22"/>
          <p:cNvSpPr>
            <a:spLocks noChangeShapeType="1"/>
          </p:cNvSpPr>
          <p:nvPr/>
        </p:nvSpPr>
        <p:spPr bwMode="auto">
          <a:xfrm>
            <a:off x="7086600" y="3505200"/>
            <a:ext cx="0" cy="457200"/>
          </a:xfrm>
          <a:prstGeom prst="line">
            <a:avLst/>
          </a:prstGeom>
          <a:noFill/>
          <a:ln w="9525">
            <a:solidFill>
              <a:schemeClr val="tx1"/>
            </a:solidFill>
            <a:round/>
            <a:headEnd/>
            <a:tailEnd/>
          </a:ln>
          <a:effectLst/>
        </p:spPr>
        <p:txBody>
          <a:bodyPr/>
          <a:lstStyle/>
          <a:p>
            <a:endParaRPr lang="en-US"/>
          </a:p>
        </p:txBody>
      </p:sp>
      <p:sp>
        <p:nvSpPr>
          <p:cNvPr id="12311" name="Line 23"/>
          <p:cNvSpPr>
            <a:spLocks noChangeShapeType="1"/>
          </p:cNvSpPr>
          <p:nvPr/>
        </p:nvSpPr>
        <p:spPr bwMode="auto">
          <a:xfrm flipH="1">
            <a:off x="5562600" y="3733800"/>
            <a:ext cx="457200" cy="0"/>
          </a:xfrm>
          <a:prstGeom prst="line">
            <a:avLst/>
          </a:prstGeom>
          <a:noFill/>
          <a:ln w="9525">
            <a:solidFill>
              <a:schemeClr val="tx1"/>
            </a:solidFill>
            <a:round/>
            <a:headEnd/>
            <a:tailEnd type="triangle" w="med" len="med"/>
          </a:ln>
          <a:effectLst/>
        </p:spPr>
        <p:txBody>
          <a:bodyPr/>
          <a:lstStyle/>
          <a:p>
            <a:endParaRPr lang="en-US"/>
          </a:p>
        </p:txBody>
      </p:sp>
      <p:sp>
        <p:nvSpPr>
          <p:cNvPr id="12312" name="Line 24"/>
          <p:cNvSpPr>
            <a:spLocks noChangeShapeType="1"/>
          </p:cNvSpPr>
          <p:nvPr/>
        </p:nvSpPr>
        <p:spPr bwMode="auto">
          <a:xfrm>
            <a:off x="6705600" y="3733800"/>
            <a:ext cx="381000" cy="0"/>
          </a:xfrm>
          <a:prstGeom prst="line">
            <a:avLst/>
          </a:prstGeom>
          <a:noFill/>
          <a:ln w="9525">
            <a:solidFill>
              <a:schemeClr val="tx1"/>
            </a:solidFill>
            <a:round/>
            <a:headEnd/>
            <a:tailEnd type="triangle" w="med" len="med"/>
          </a:ln>
          <a:effectLst/>
        </p:spPr>
        <p:txBody>
          <a:bodyPr/>
          <a:lstStyle/>
          <a:p>
            <a:endParaRPr lang="en-US"/>
          </a:p>
        </p:txBody>
      </p:sp>
      <p:sp>
        <p:nvSpPr>
          <p:cNvPr id="12313" name="Text Box 25"/>
          <p:cNvSpPr txBox="1">
            <a:spLocks noChangeArrowheads="1"/>
          </p:cNvSpPr>
          <p:nvPr/>
        </p:nvSpPr>
        <p:spPr bwMode="auto">
          <a:xfrm>
            <a:off x="6172200" y="3505200"/>
            <a:ext cx="533400" cy="457200"/>
          </a:xfrm>
          <a:prstGeom prst="rect">
            <a:avLst/>
          </a:prstGeom>
          <a:noFill/>
          <a:ln w="9525">
            <a:noFill/>
            <a:miter lim="800000"/>
            <a:headEnd/>
            <a:tailEnd/>
          </a:ln>
          <a:effectLst/>
        </p:spPr>
        <p:txBody>
          <a:bodyPr>
            <a:spAutoFit/>
          </a:bodyPr>
          <a:lstStyle/>
          <a:p>
            <a:pPr eaLnBrk="0" hangingPunct="0">
              <a:spcBef>
                <a:spcPct val="50000"/>
              </a:spcBef>
            </a:pPr>
            <a:r>
              <a:rPr lang="en-US" sz="2400">
                <a:latin typeface="Comic Sans MS" pitchFamily="66" charset="0"/>
              </a:rPr>
              <a:t>d</a:t>
            </a:r>
            <a:r>
              <a:rPr lang="en-US" sz="2400" baseline="-25000">
                <a:latin typeface="Comic Sans MS" pitchFamily="66" charset="0"/>
              </a:rPr>
              <a:t>1</a:t>
            </a:r>
          </a:p>
        </p:txBody>
      </p:sp>
      <p:sp>
        <p:nvSpPr>
          <p:cNvPr id="12315" name="Rectangle 27"/>
          <p:cNvSpPr>
            <a:spLocks noGrp="1" noChangeArrowheads="1"/>
          </p:cNvSpPr>
          <p:nvPr>
            <p:ph type="title"/>
          </p:nvPr>
        </p:nvSpPr>
        <p:spPr/>
        <p:txBody>
          <a:bodyPr/>
          <a:lstStyle/>
          <a:p>
            <a:r>
              <a:rPr lang="en-US" sz="3500"/>
              <a:t>If d</a:t>
            </a:r>
            <a:r>
              <a:rPr lang="en-US" sz="3500" baseline="-25000"/>
              <a:t>2</a:t>
            </a:r>
            <a:r>
              <a:rPr lang="en-US" sz="3500"/>
              <a:t> is twice as large as d</a:t>
            </a:r>
            <a:r>
              <a:rPr lang="en-US" sz="3500" baseline="-25000"/>
              <a:t>1</a:t>
            </a:r>
            <a:r>
              <a:rPr lang="en-US" sz="3500"/>
              <a:t>, how is the force different for the d</a:t>
            </a:r>
            <a:r>
              <a:rPr lang="en-US" sz="3500" baseline="-25000"/>
              <a:t>2</a:t>
            </a:r>
            <a:r>
              <a:rPr lang="en-US" sz="3500"/>
              <a:t> case?</a:t>
            </a:r>
          </a:p>
        </p:txBody>
      </p:sp>
      <p:graphicFrame>
        <p:nvGraphicFramePr>
          <p:cNvPr id="101383" name="Object 7"/>
          <p:cNvGraphicFramePr>
            <a:graphicFrameLocks noChangeAspect="1"/>
          </p:cNvGraphicFramePr>
          <p:nvPr/>
        </p:nvGraphicFramePr>
        <p:xfrm>
          <a:off x="1371600" y="5486400"/>
          <a:ext cx="1858963" cy="1066800"/>
        </p:xfrm>
        <a:graphic>
          <a:graphicData uri="http://schemas.openxmlformats.org/presentationml/2006/ole">
            <mc:AlternateContent xmlns:mc="http://schemas.openxmlformats.org/markup-compatibility/2006">
              <mc:Choice xmlns:v="urn:schemas-microsoft-com:vml" Requires="v">
                <p:oleObj spid="_x0000_s101390" name="Equation" r:id="rId5" imgW="685800" imgH="393480" progId="Equation.3">
                  <p:embed/>
                </p:oleObj>
              </mc:Choice>
              <mc:Fallback>
                <p:oleObj name="Equation" r:id="rId5" imgW="685800" imgH="393480" progId="Equation.3">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5486400"/>
                        <a:ext cx="1858963"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sz="3500"/>
              <a:t>If m</a:t>
            </a:r>
            <a:r>
              <a:rPr lang="en-US" sz="3500" baseline="-25000"/>
              <a:t>2</a:t>
            </a:r>
            <a:r>
              <a:rPr lang="en-US" sz="3500"/>
              <a:t> is twice as large as m</a:t>
            </a:r>
            <a:r>
              <a:rPr lang="en-US" sz="3500" baseline="-25000"/>
              <a:t>1</a:t>
            </a:r>
            <a:r>
              <a:rPr lang="en-US" sz="3500"/>
              <a:t>, How is the force different (d is the same in both cases)?</a:t>
            </a:r>
          </a:p>
        </p:txBody>
      </p:sp>
      <p:sp>
        <p:nvSpPr>
          <p:cNvPr id="13315" name="Rectangle 3"/>
          <p:cNvSpPr>
            <a:spLocks noGrp="1" noChangeArrowheads="1"/>
          </p:cNvSpPr>
          <p:nvPr>
            <p:ph type="body" idx="1"/>
          </p:nvPr>
        </p:nvSpPr>
        <p:spPr>
          <a:xfrm>
            <a:off x="381000" y="1905000"/>
            <a:ext cx="3986213" cy="3144838"/>
          </a:xfrm>
        </p:spPr>
        <p:txBody>
          <a:bodyPr/>
          <a:lstStyle/>
          <a:p>
            <a:pPr marL="571500" indent="-571500">
              <a:lnSpc>
                <a:spcPct val="90000"/>
              </a:lnSpc>
              <a:buFont typeface="Wingdings" pitchFamily="2" charset="2"/>
              <a:buAutoNum type="alphaUcPeriod"/>
            </a:pPr>
            <a:r>
              <a:rPr lang="en-US" sz="2500"/>
              <a:t>The force is the same</a:t>
            </a:r>
          </a:p>
          <a:p>
            <a:pPr marL="571500" indent="-571500">
              <a:lnSpc>
                <a:spcPct val="90000"/>
              </a:lnSpc>
              <a:buFont typeface="Wingdings" pitchFamily="2" charset="2"/>
              <a:buAutoNum type="alphaUcPeriod"/>
            </a:pPr>
            <a:r>
              <a:rPr lang="en-US" sz="2500"/>
              <a:t>The force is twice as much</a:t>
            </a:r>
          </a:p>
          <a:p>
            <a:pPr marL="571500" indent="-571500">
              <a:lnSpc>
                <a:spcPct val="90000"/>
              </a:lnSpc>
              <a:buFont typeface="Wingdings" pitchFamily="2" charset="2"/>
              <a:buAutoNum type="alphaUcPeriod"/>
            </a:pPr>
            <a:r>
              <a:rPr lang="en-US" sz="2500"/>
              <a:t>The force is half as much</a:t>
            </a:r>
          </a:p>
          <a:p>
            <a:pPr marL="571500" indent="-571500">
              <a:lnSpc>
                <a:spcPct val="90000"/>
              </a:lnSpc>
              <a:buFont typeface="Wingdings" pitchFamily="2" charset="2"/>
              <a:buAutoNum type="alphaUcPeriod"/>
            </a:pPr>
            <a:r>
              <a:rPr lang="en-US" sz="2500"/>
              <a:t>Need more information to tell</a:t>
            </a:r>
          </a:p>
        </p:txBody>
      </p:sp>
      <p:sp>
        <p:nvSpPr>
          <p:cNvPr id="13317" name="Oval 5"/>
          <p:cNvSpPr>
            <a:spLocks noChangeArrowheads="1"/>
          </p:cNvSpPr>
          <p:nvPr/>
        </p:nvSpPr>
        <p:spPr bwMode="auto">
          <a:xfrm>
            <a:off x="5410200" y="1752600"/>
            <a:ext cx="1371600" cy="1371600"/>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13318" name="Text Box 6"/>
          <p:cNvSpPr txBox="1">
            <a:spLocks noChangeArrowheads="1"/>
          </p:cNvSpPr>
          <p:nvPr/>
        </p:nvSpPr>
        <p:spPr bwMode="auto">
          <a:xfrm>
            <a:off x="5867400" y="2209800"/>
            <a:ext cx="533400" cy="457200"/>
          </a:xfrm>
          <a:prstGeom prst="rect">
            <a:avLst/>
          </a:prstGeom>
          <a:noFill/>
          <a:ln w="9525">
            <a:noFill/>
            <a:miter lim="800000"/>
            <a:headEnd/>
            <a:tailEnd/>
          </a:ln>
          <a:effectLst/>
        </p:spPr>
        <p:txBody>
          <a:bodyPr>
            <a:spAutoFit/>
          </a:bodyPr>
          <a:lstStyle/>
          <a:p>
            <a:pPr eaLnBrk="0" hangingPunct="0">
              <a:spcBef>
                <a:spcPct val="50000"/>
              </a:spcBef>
            </a:pPr>
            <a:r>
              <a:rPr lang="en-US" sz="2400">
                <a:latin typeface="Comic Sans MS" pitchFamily="66" charset="0"/>
              </a:rPr>
              <a:t>M</a:t>
            </a:r>
          </a:p>
        </p:txBody>
      </p:sp>
      <p:sp>
        <p:nvSpPr>
          <p:cNvPr id="13320" name="Oval 8"/>
          <p:cNvSpPr>
            <a:spLocks noChangeArrowheads="1"/>
          </p:cNvSpPr>
          <p:nvPr/>
        </p:nvSpPr>
        <p:spPr bwMode="auto">
          <a:xfrm>
            <a:off x="7315200" y="2286000"/>
            <a:ext cx="533400" cy="533400"/>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13321" name="Text Box 9"/>
          <p:cNvSpPr txBox="1">
            <a:spLocks noChangeArrowheads="1"/>
          </p:cNvSpPr>
          <p:nvPr/>
        </p:nvSpPr>
        <p:spPr bwMode="auto">
          <a:xfrm>
            <a:off x="7315200" y="2286000"/>
            <a:ext cx="685800" cy="457200"/>
          </a:xfrm>
          <a:prstGeom prst="rect">
            <a:avLst/>
          </a:prstGeom>
          <a:noFill/>
          <a:ln w="9525">
            <a:noFill/>
            <a:miter lim="800000"/>
            <a:headEnd/>
            <a:tailEnd/>
          </a:ln>
          <a:effectLst/>
        </p:spPr>
        <p:txBody>
          <a:bodyPr>
            <a:spAutoFit/>
          </a:bodyPr>
          <a:lstStyle/>
          <a:p>
            <a:pPr eaLnBrk="0" hangingPunct="0">
              <a:spcBef>
                <a:spcPct val="50000"/>
              </a:spcBef>
            </a:pPr>
            <a:r>
              <a:rPr lang="en-US" sz="2400">
                <a:latin typeface="Comic Sans MS" pitchFamily="66" charset="0"/>
              </a:rPr>
              <a:t>m</a:t>
            </a:r>
            <a:r>
              <a:rPr lang="en-US" sz="2400" baseline="-25000">
                <a:latin typeface="Comic Sans MS" pitchFamily="66" charset="0"/>
              </a:rPr>
              <a:t>1</a:t>
            </a:r>
          </a:p>
        </p:txBody>
      </p:sp>
      <p:sp>
        <p:nvSpPr>
          <p:cNvPr id="13323" name="Oval 11"/>
          <p:cNvSpPr>
            <a:spLocks noChangeArrowheads="1"/>
          </p:cNvSpPr>
          <p:nvPr/>
        </p:nvSpPr>
        <p:spPr bwMode="auto">
          <a:xfrm>
            <a:off x="5410200" y="3962400"/>
            <a:ext cx="1371600" cy="1371600"/>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13324" name="Text Box 12"/>
          <p:cNvSpPr txBox="1">
            <a:spLocks noChangeArrowheads="1"/>
          </p:cNvSpPr>
          <p:nvPr/>
        </p:nvSpPr>
        <p:spPr bwMode="auto">
          <a:xfrm>
            <a:off x="5867400" y="4419600"/>
            <a:ext cx="533400" cy="457200"/>
          </a:xfrm>
          <a:prstGeom prst="rect">
            <a:avLst/>
          </a:prstGeom>
          <a:noFill/>
          <a:ln w="9525">
            <a:noFill/>
            <a:miter lim="800000"/>
            <a:headEnd/>
            <a:tailEnd/>
          </a:ln>
          <a:effectLst/>
        </p:spPr>
        <p:txBody>
          <a:bodyPr>
            <a:spAutoFit/>
          </a:bodyPr>
          <a:lstStyle/>
          <a:p>
            <a:pPr eaLnBrk="0" hangingPunct="0">
              <a:spcBef>
                <a:spcPct val="50000"/>
              </a:spcBef>
            </a:pPr>
            <a:r>
              <a:rPr lang="en-US" sz="2400">
                <a:latin typeface="Comic Sans MS" pitchFamily="66" charset="0"/>
              </a:rPr>
              <a:t>M</a:t>
            </a:r>
          </a:p>
        </p:txBody>
      </p:sp>
      <p:sp>
        <p:nvSpPr>
          <p:cNvPr id="13326" name="Oval 14"/>
          <p:cNvSpPr>
            <a:spLocks noChangeArrowheads="1"/>
          </p:cNvSpPr>
          <p:nvPr/>
        </p:nvSpPr>
        <p:spPr bwMode="auto">
          <a:xfrm>
            <a:off x="7239000" y="4267200"/>
            <a:ext cx="762000" cy="762000"/>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en-US"/>
          </a:p>
        </p:txBody>
      </p:sp>
      <p:sp>
        <p:nvSpPr>
          <p:cNvPr id="13327" name="Text Box 15"/>
          <p:cNvSpPr txBox="1">
            <a:spLocks noChangeArrowheads="1"/>
          </p:cNvSpPr>
          <p:nvPr/>
        </p:nvSpPr>
        <p:spPr bwMode="auto">
          <a:xfrm>
            <a:off x="7391400" y="4419600"/>
            <a:ext cx="609600" cy="457200"/>
          </a:xfrm>
          <a:prstGeom prst="rect">
            <a:avLst/>
          </a:prstGeom>
          <a:noFill/>
          <a:ln w="9525">
            <a:noFill/>
            <a:miter lim="800000"/>
            <a:headEnd/>
            <a:tailEnd/>
          </a:ln>
          <a:effectLst/>
        </p:spPr>
        <p:txBody>
          <a:bodyPr>
            <a:spAutoFit/>
          </a:bodyPr>
          <a:lstStyle/>
          <a:p>
            <a:pPr eaLnBrk="0" hangingPunct="0">
              <a:spcBef>
                <a:spcPct val="50000"/>
              </a:spcBef>
            </a:pPr>
            <a:r>
              <a:rPr lang="en-US" sz="2400">
                <a:latin typeface="Comic Sans MS" pitchFamily="66" charset="0"/>
              </a:rPr>
              <a:t>m</a:t>
            </a:r>
            <a:r>
              <a:rPr lang="en-US" sz="2400" baseline="-25000">
                <a:latin typeface="Comic Sans MS" pitchFamily="66" charset="0"/>
              </a:rPr>
              <a:t>2</a:t>
            </a:r>
          </a:p>
        </p:txBody>
      </p:sp>
      <p:sp>
        <p:nvSpPr>
          <p:cNvPr id="13328" name="Line 16"/>
          <p:cNvSpPr>
            <a:spLocks noChangeShapeType="1"/>
          </p:cNvSpPr>
          <p:nvPr/>
        </p:nvSpPr>
        <p:spPr bwMode="auto">
          <a:xfrm>
            <a:off x="6096000" y="3276600"/>
            <a:ext cx="0" cy="381000"/>
          </a:xfrm>
          <a:prstGeom prst="line">
            <a:avLst/>
          </a:prstGeom>
          <a:noFill/>
          <a:ln w="9525">
            <a:solidFill>
              <a:schemeClr val="tx1"/>
            </a:solidFill>
            <a:round/>
            <a:headEnd/>
            <a:tailEnd/>
          </a:ln>
          <a:effectLst/>
        </p:spPr>
        <p:txBody>
          <a:bodyPr/>
          <a:lstStyle/>
          <a:p>
            <a:endParaRPr lang="en-US"/>
          </a:p>
        </p:txBody>
      </p:sp>
      <p:grpSp>
        <p:nvGrpSpPr>
          <p:cNvPr id="2" name="Group 17"/>
          <p:cNvGrpSpPr>
            <a:grpSpLocks/>
          </p:cNvGrpSpPr>
          <p:nvPr/>
        </p:nvGrpSpPr>
        <p:grpSpPr bwMode="auto">
          <a:xfrm>
            <a:off x="6096000" y="3200400"/>
            <a:ext cx="1524000" cy="457200"/>
            <a:chOff x="3408" y="1728"/>
            <a:chExt cx="960" cy="288"/>
          </a:xfrm>
        </p:grpSpPr>
        <p:sp>
          <p:nvSpPr>
            <p:cNvPr id="13330" name="Line 18"/>
            <p:cNvSpPr>
              <a:spLocks noChangeShapeType="1"/>
            </p:cNvSpPr>
            <p:nvPr/>
          </p:nvSpPr>
          <p:spPr bwMode="auto">
            <a:xfrm>
              <a:off x="4368" y="1728"/>
              <a:ext cx="0" cy="288"/>
            </a:xfrm>
            <a:prstGeom prst="line">
              <a:avLst/>
            </a:prstGeom>
            <a:noFill/>
            <a:ln w="9525">
              <a:solidFill>
                <a:schemeClr val="tx1"/>
              </a:solidFill>
              <a:round/>
              <a:headEnd/>
              <a:tailEnd/>
            </a:ln>
            <a:effectLst/>
          </p:spPr>
          <p:txBody>
            <a:bodyPr/>
            <a:lstStyle/>
            <a:p>
              <a:endParaRPr lang="en-US"/>
            </a:p>
          </p:txBody>
        </p:sp>
        <p:sp>
          <p:nvSpPr>
            <p:cNvPr id="13331" name="Line 19"/>
            <p:cNvSpPr>
              <a:spLocks noChangeShapeType="1"/>
            </p:cNvSpPr>
            <p:nvPr/>
          </p:nvSpPr>
          <p:spPr bwMode="auto">
            <a:xfrm flipH="1">
              <a:off x="3408" y="1872"/>
              <a:ext cx="288" cy="0"/>
            </a:xfrm>
            <a:prstGeom prst="line">
              <a:avLst/>
            </a:prstGeom>
            <a:noFill/>
            <a:ln w="9525">
              <a:solidFill>
                <a:schemeClr val="tx1"/>
              </a:solidFill>
              <a:round/>
              <a:headEnd/>
              <a:tailEnd type="triangle" w="med" len="med"/>
            </a:ln>
            <a:effectLst/>
          </p:spPr>
          <p:txBody>
            <a:bodyPr/>
            <a:lstStyle/>
            <a:p>
              <a:endParaRPr lang="en-US"/>
            </a:p>
          </p:txBody>
        </p:sp>
        <p:sp>
          <p:nvSpPr>
            <p:cNvPr id="13332" name="Line 20"/>
            <p:cNvSpPr>
              <a:spLocks noChangeShapeType="1"/>
            </p:cNvSpPr>
            <p:nvPr/>
          </p:nvSpPr>
          <p:spPr bwMode="auto">
            <a:xfrm>
              <a:off x="4128" y="1872"/>
              <a:ext cx="240" cy="0"/>
            </a:xfrm>
            <a:prstGeom prst="line">
              <a:avLst/>
            </a:prstGeom>
            <a:noFill/>
            <a:ln w="9525">
              <a:solidFill>
                <a:schemeClr val="tx1"/>
              </a:solidFill>
              <a:round/>
              <a:headEnd/>
              <a:tailEnd type="triangle" w="med" len="med"/>
            </a:ln>
            <a:effectLst/>
          </p:spPr>
          <p:txBody>
            <a:bodyPr/>
            <a:lstStyle/>
            <a:p>
              <a:endParaRPr lang="en-US"/>
            </a:p>
          </p:txBody>
        </p:sp>
        <p:sp>
          <p:nvSpPr>
            <p:cNvPr id="13333" name="Text Box 21"/>
            <p:cNvSpPr txBox="1">
              <a:spLocks noChangeArrowheads="1"/>
            </p:cNvSpPr>
            <p:nvPr/>
          </p:nvSpPr>
          <p:spPr bwMode="auto">
            <a:xfrm>
              <a:off x="3792" y="1728"/>
              <a:ext cx="336"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Comic Sans MS" pitchFamily="66" charset="0"/>
                </a:rPr>
                <a:t>d</a:t>
              </a:r>
              <a:endParaRPr lang="en-US" sz="2400" baseline="-25000">
                <a:latin typeface="Comic Sans MS" pitchFamily="66" charset="0"/>
              </a:endParaRPr>
            </a:p>
          </p:txBody>
        </p:sp>
      </p:grpSp>
      <p:grpSp>
        <p:nvGrpSpPr>
          <p:cNvPr id="3" name="Group 22"/>
          <p:cNvGrpSpPr>
            <a:grpSpLocks/>
          </p:cNvGrpSpPr>
          <p:nvPr/>
        </p:nvGrpSpPr>
        <p:grpSpPr bwMode="auto">
          <a:xfrm>
            <a:off x="6096000" y="5410200"/>
            <a:ext cx="1524000" cy="457200"/>
            <a:chOff x="3408" y="1728"/>
            <a:chExt cx="960" cy="288"/>
          </a:xfrm>
        </p:grpSpPr>
        <p:sp>
          <p:nvSpPr>
            <p:cNvPr id="13335" name="Line 23"/>
            <p:cNvSpPr>
              <a:spLocks noChangeShapeType="1"/>
            </p:cNvSpPr>
            <p:nvPr/>
          </p:nvSpPr>
          <p:spPr bwMode="auto">
            <a:xfrm>
              <a:off x="4368" y="1728"/>
              <a:ext cx="0" cy="288"/>
            </a:xfrm>
            <a:prstGeom prst="line">
              <a:avLst/>
            </a:prstGeom>
            <a:noFill/>
            <a:ln w="9525">
              <a:solidFill>
                <a:schemeClr val="tx1"/>
              </a:solidFill>
              <a:round/>
              <a:headEnd/>
              <a:tailEnd/>
            </a:ln>
            <a:effectLst/>
          </p:spPr>
          <p:txBody>
            <a:bodyPr/>
            <a:lstStyle/>
            <a:p>
              <a:endParaRPr lang="en-US"/>
            </a:p>
          </p:txBody>
        </p:sp>
        <p:sp>
          <p:nvSpPr>
            <p:cNvPr id="13336" name="Line 24"/>
            <p:cNvSpPr>
              <a:spLocks noChangeShapeType="1"/>
            </p:cNvSpPr>
            <p:nvPr/>
          </p:nvSpPr>
          <p:spPr bwMode="auto">
            <a:xfrm flipH="1">
              <a:off x="3408" y="1872"/>
              <a:ext cx="288" cy="0"/>
            </a:xfrm>
            <a:prstGeom prst="line">
              <a:avLst/>
            </a:prstGeom>
            <a:noFill/>
            <a:ln w="9525">
              <a:solidFill>
                <a:schemeClr val="tx1"/>
              </a:solidFill>
              <a:round/>
              <a:headEnd/>
              <a:tailEnd type="triangle" w="med" len="med"/>
            </a:ln>
            <a:effectLst/>
          </p:spPr>
          <p:txBody>
            <a:bodyPr/>
            <a:lstStyle/>
            <a:p>
              <a:endParaRPr lang="en-US"/>
            </a:p>
          </p:txBody>
        </p:sp>
        <p:sp>
          <p:nvSpPr>
            <p:cNvPr id="13337" name="Line 25"/>
            <p:cNvSpPr>
              <a:spLocks noChangeShapeType="1"/>
            </p:cNvSpPr>
            <p:nvPr/>
          </p:nvSpPr>
          <p:spPr bwMode="auto">
            <a:xfrm>
              <a:off x="4128" y="1872"/>
              <a:ext cx="240" cy="0"/>
            </a:xfrm>
            <a:prstGeom prst="line">
              <a:avLst/>
            </a:prstGeom>
            <a:noFill/>
            <a:ln w="9525">
              <a:solidFill>
                <a:schemeClr val="tx1"/>
              </a:solidFill>
              <a:round/>
              <a:headEnd/>
              <a:tailEnd type="triangle" w="med" len="med"/>
            </a:ln>
            <a:effectLst/>
          </p:spPr>
          <p:txBody>
            <a:bodyPr/>
            <a:lstStyle/>
            <a:p>
              <a:endParaRPr lang="en-US"/>
            </a:p>
          </p:txBody>
        </p:sp>
        <p:sp>
          <p:nvSpPr>
            <p:cNvPr id="13338" name="Text Box 26"/>
            <p:cNvSpPr txBox="1">
              <a:spLocks noChangeArrowheads="1"/>
            </p:cNvSpPr>
            <p:nvPr/>
          </p:nvSpPr>
          <p:spPr bwMode="auto">
            <a:xfrm>
              <a:off x="3792" y="1728"/>
              <a:ext cx="336" cy="288"/>
            </a:xfrm>
            <a:prstGeom prst="rect">
              <a:avLst/>
            </a:prstGeom>
            <a:noFill/>
            <a:ln w="9525">
              <a:noFill/>
              <a:miter lim="800000"/>
              <a:headEnd/>
              <a:tailEnd/>
            </a:ln>
            <a:effectLst/>
          </p:spPr>
          <p:txBody>
            <a:bodyPr>
              <a:spAutoFit/>
            </a:bodyPr>
            <a:lstStyle/>
            <a:p>
              <a:pPr eaLnBrk="0" hangingPunct="0">
                <a:spcBef>
                  <a:spcPct val="50000"/>
                </a:spcBef>
              </a:pPr>
              <a:r>
                <a:rPr lang="en-US" sz="2400">
                  <a:latin typeface="Comic Sans MS" pitchFamily="66" charset="0"/>
                </a:rPr>
                <a:t>d</a:t>
              </a:r>
              <a:endParaRPr lang="en-US" sz="2400" baseline="-25000">
                <a:latin typeface="Comic Sans MS" pitchFamily="66" charset="0"/>
              </a:endParaRPr>
            </a:p>
          </p:txBody>
        </p:sp>
      </p:grpSp>
      <p:sp>
        <p:nvSpPr>
          <p:cNvPr id="13339" name="Line 27"/>
          <p:cNvSpPr>
            <a:spLocks noChangeShapeType="1"/>
          </p:cNvSpPr>
          <p:nvPr/>
        </p:nvSpPr>
        <p:spPr bwMode="auto">
          <a:xfrm>
            <a:off x="6096000" y="5486400"/>
            <a:ext cx="0" cy="381000"/>
          </a:xfrm>
          <a:prstGeom prst="line">
            <a:avLst/>
          </a:prstGeom>
          <a:noFill/>
          <a:ln w="9525">
            <a:solidFill>
              <a:schemeClr val="tx1"/>
            </a:solidFill>
            <a:round/>
            <a:headEnd/>
            <a:tailEnd/>
          </a:ln>
          <a:effectLst/>
        </p:spPr>
        <p:txBody>
          <a:bodyPr/>
          <a:lstStyle/>
          <a:p>
            <a:endParaRPr lang="en-US"/>
          </a:p>
        </p:txBody>
      </p:sp>
      <p:graphicFrame>
        <p:nvGraphicFramePr>
          <p:cNvPr id="102407" name="Object 7"/>
          <p:cNvGraphicFramePr>
            <a:graphicFrameLocks noChangeAspect="1"/>
          </p:cNvGraphicFramePr>
          <p:nvPr/>
        </p:nvGraphicFramePr>
        <p:xfrm>
          <a:off x="1600200" y="5181600"/>
          <a:ext cx="1858963" cy="1066800"/>
        </p:xfrm>
        <a:graphic>
          <a:graphicData uri="http://schemas.openxmlformats.org/presentationml/2006/ole">
            <mc:AlternateContent xmlns:mc="http://schemas.openxmlformats.org/markup-compatibility/2006">
              <mc:Choice xmlns:v="urn:schemas-microsoft-com:vml" Requires="v">
                <p:oleObj spid="_x0000_s102414" name="Equation" r:id="rId5" imgW="685800" imgH="393480" progId="Equation.3">
                  <p:embed/>
                </p:oleObj>
              </mc:Choice>
              <mc:Fallback>
                <p:oleObj name="Equation" r:id="rId5" imgW="685800" imgH="393480" progId="Equation.3">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5181600"/>
                        <a:ext cx="1858963"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t>A very little math…</a:t>
            </a:r>
          </a:p>
        </p:txBody>
      </p:sp>
      <p:sp>
        <p:nvSpPr>
          <p:cNvPr id="14339" name="Rectangle 3"/>
          <p:cNvSpPr>
            <a:spLocks noGrp="1" noChangeArrowheads="1"/>
          </p:cNvSpPr>
          <p:nvPr>
            <p:ph type="body" idx="1"/>
          </p:nvPr>
        </p:nvSpPr>
        <p:spPr>
          <a:xfrm>
            <a:off x="381000" y="1371600"/>
            <a:ext cx="8229600" cy="4343400"/>
          </a:xfrm>
        </p:spPr>
        <p:txBody>
          <a:bodyPr/>
          <a:lstStyle/>
          <a:p>
            <a:pPr>
              <a:lnSpc>
                <a:spcPct val="90000"/>
              </a:lnSpc>
            </a:pPr>
            <a:r>
              <a:rPr lang="en-US" dirty="0"/>
              <a:t>Newton’s law of gravity</a:t>
            </a:r>
          </a:p>
          <a:p>
            <a:pPr>
              <a:lnSpc>
                <a:spcPct val="90000"/>
              </a:lnSpc>
              <a:buFont typeface="Wingdings" pitchFamily="2" charset="2"/>
              <a:buNone/>
            </a:pPr>
            <a:r>
              <a:rPr lang="en-US" dirty="0"/>
              <a:t> 	</a:t>
            </a:r>
            <a:br>
              <a:rPr lang="en-US" dirty="0"/>
            </a:br>
            <a:r>
              <a:rPr lang="en-US" dirty="0"/>
              <a:t/>
            </a:r>
            <a:br>
              <a:rPr lang="en-US" dirty="0"/>
            </a:br>
            <a:r>
              <a:rPr lang="en-US" dirty="0"/>
              <a:t>describes the gravitational force on any object of mass “</a:t>
            </a:r>
            <a:r>
              <a:rPr lang="en-US" i="1" dirty="0">
                <a:latin typeface="Times New Roman" pitchFamily="18" charset="0"/>
                <a:cs typeface="Times New Roman" pitchFamily="18" charset="0"/>
              </a:rPr>
              <a:t>m</a:t>
            </a:r>
            <a:r>
              <a:rPr lang="en-US" dirty="0"/>
              <a:t>” exerted by a body of mass “</a:t>
            </a:r>
            <a:r>
              <a:rPr lang="en-US" i="1" dirty="0">
                <a:latin typeface="Times New Roman" pitchFamily="18" charset="0"/>
                <a:cs typeface="Times New Roman" pitchFamily="18" charset="0"/>
              </a:rPr>
              <a:t>M</a:t>
            </a:r>
            <a:r>
              <a:rPr lang="en-US" dirty="0"/>
              <a:t>”. </a:t>
            </a:r>
          </a:p>
          <a:p>
            <a:pPr>
              <a:lnSpc>
                <a:spcPct val="90000"/>
              </a:lnSpc>
            </a:pPr>
            <a:r>
              <a:rPr lang="en-US" dirty="0"/>
              <a:t>Newton’s second law of motion, </a:t>
            </a:r>
            <a:r>
              <a:rPr lang="en-US" i="1" dirty="0">
                <a:latin typeface="Times New Roman" pitchFamily="18" charset="0"/>
                <a:cs typeface="Times New Roman" pitchFamily="18" charset="0"/>
              </a:rPr>
              <a:t>F = ma</a:t>
            </a:r>
            <a:r>
              <a:rPr lang="en-US" dirty="0"/>
              <a:t>, describes the acceleration experienced by an object that feels a force “</a:t>
            </a:r>
            <a:r>
              <a:rPr lang="en-US" i="1" dirty="0">
                <a:latin typeface="Times New Roman" pitchFamily="18" charset="0"/>
                <a:cs typeface="Times New Roman" pitchFamily="18" charset="0"/>
              </a:rPr>
              <a:t>F</a:t>
            </a:r>
            <a:r>
              <a:rPr lang="en-US" dirty="0"/>
              <a:t>”.</a:t>
            </a:r>
          </a:p>
        </p:txBody>
      </p:sp>
      <p:graphicFrame>
        <p:nvGraphicFramePr>
          <p:cNvPr id="103436" name="Object 12"/>
          <p:cNvGraphicFramePr>
            <a:graphicFrameLocks noChangeAspect="1"/>
          </p:cNvGraphicFramePr>
          <p:nvPr/>
        </p:nvGraphicFramePr>
        <p:xfrm>
          <a:off x="5486400" y="1371600"/>
          <a:ext cx="2362200" cy="1355725"/>
        </p:xfrm>
        <a:graphic>
          <a:graphicData uri="http://schemas.openxmlformats.org/presentationml/2006/ole">
            <mc:AlternateContent xmlns:mc="http://schemas.openxmlformats.org/markup-compatibility/2006">
              <mc:Choice xmlns:v="urn:schemas-microsoft-com:vml" Requires="v">
                <p:oleObj spid="_x0000_s103450" name="Equation" r:id="rId5" imgW="685800" imgH="393480" progId="Equation.3">
                  <p:embed/>
                </p:oleObj>
              </mc:Choice>
              <mc:Fallback>
                <p:oleObj name="Equation" r:id="rId5" imgW="685800" imgH="393480" progId="Equation.3">
                  <p:embed/>
                  <p:pic>
                    <p:nvPicPr>
                      <p:cNvPr id="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371600"/>
                        <a:ext cx="2362200" cy="1355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437" name="Object 13"/>
          <p:cNvGraphicFramePr>
            <a:graphicFrameLocks noChangeAspect="1"/>
          </p:cNvGraphicFramePr>
          <p:nvPr/>
        </p:nvGraphicFramePr>
        <p:xfrm>
          <a:off x="1752600" y="5334000"/>
          <a:ext cx="3543300" cy="1355725"/>
        </p:xfrm>
        <a:graphic>
          <a:graphicData uri="http://schemas.openxmlformats.org/presentationml/2006/ole">
            <mc:AlternateContent xmlns:mc="http://schemas.openxmlformats.org/markup-compatibility/2006">
              <mc:Choice xmlns:v="urn:schemas-microsoft-com:vml" Requires="v">
                <p:oleObj spid="_x0000_s103451" name="Equation" r:id="rId7" imgW="1028520" imgH="393480" progId="Equation.3">
                  <p:embed/>
                </p:oleObj>
              </mc:Choice>
              <mc:Fallback>
                <p:oleObj name="Equation" r:id="rId7" imgW="1028520" imgH="393480" progId="Equation.3">
                  <p:embed/>
                  <p:pic>
                    <p:nvPicPr>
                      <p:cNvPr id="0"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600" y="5334000"/>
                        <a:ext cx="3543300" cy="1355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t>And thus we see…</a:t>
            </a:r>
          </a:p>
        </p:txBody>
      </p:sp>
      <p:sp>
        <p:nvSpPr>
          <p:cNvPr id="15363" name="Rectangle 3"/>
          <p:cNvSpPr>
            <a:spLocks noGrp="1" noChangeArrowheads="1"/>
          </p:cNvSpPr>
          <p:nvPr>
            <p:ph type="body" idx="1"/>
          </p:nvPr>
        </p:nvSpPr>
        <p:spPr>
          <a:xfrm>
            <a:off x="228600" y="3429000"/>
            <a:ext cx="5257800" cy="1828800"/>
          </a:xfrm>
        </p:spPr>
        <p:txBody>
          <a:bodyPr/>
          <a:lstStyle/>
          <a:p>
            <a:pPr>
              <a:lnSpc>
                <a:spcPct val="80000"/>
              </a:lnSpc>
            </a:pPr>
            <a:r>
              <a:rPr lang="en-US" sz="2600" dirty="0" smtClean="0"/>
              <a:t>Gravitational </a:t>
            </a:r>
            <a:r>
              <a:rPr lang="en-US" sz="2600" dirty="0"/>
              <a:t>acceleration of any body is independent of its mass!  </a:t>
            </a:r>
            <a:endParaRPr lang="en-US" sz="2600" dirty="0" smtClean="0"/>
          </a:p>
          <a:p>
            <a:pPr>
              <a:lnSpc>
                <a:spcPct val="80000"/>
              </a:lnSpc>
            </a:pPr>
            <a:r>
              <a:rPr lang="en-US" sz="2600" dirty="0" smtClean="0"/>
              <a:t>Heavy </a:t>
            </a:r>
            <a:r>
              <a:rPr lang="en-US" sz="2600" dirty="0"/>
              <a:t>and light things all fall at the same rate. </a:t>
            </a:r>
          </a:p>
        </p:txBody>
      </p:sp>
      <p:sp>
        <p:nvSpPr>
          <p:cNvPr id="15367" name="Line 7"/>
          <p:cNvSpPr>
            <a:spLocks noChangeShapeType="1"/>
          </p:cNvSpPr>
          <p:nvPr/>
        </p:nvSpPr>
        <p:spPr bwMode="auto">
          <a:xfrm>
            <a:off x="4267200" y="2133600"/>
            <a:ext cx="1524000" cy="0"/>
          </a:xfrm>
          <a:prstGeom prst="line">
            <a:avLst/>
          </a:prstGeom>
          <a:noFill/>
          <a:ln w="28575">
            <a:solidFill>
              <a:srgbClr val="FF0000"/>
            </a:solidFill>
            <a:round/>
            <a:headEnd/>
            <a:tailEnd type="triangle" w="med" len="med"/>
          </a:ln>
          <a:effectLst/>
        </p:spPr>
        <p:txBody>
          <a:bodyPr/>
          <a:lstStyle/>
          <a:p>
            <a:endParaRPr lang="en-US"/>
          </a:p>
        </p:txBody>
      </p:sp>
      <p:pic>
        <p:nvPicPr>
          <p:cNvPr id="8" name="Picture 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562600" y="2895600"/>
            <a:ext cx="3097946" cy="3124200"/>
          </a:xfrm>
          <a:prstGeom prst="rect">
            <a:avLst/>
          </a:prstGeom>
          <a:ln>
            <a:noFill/>
          </a:ln>
          <a:effectLst>
            <a:outerShdw blurRad="292100" dist="139700" dir="2700000" algn="tl" rotWithShape="0">
              <a:srgbClr val="333333">
                <a:alpha val="65000"/>
              </a:srgbClr>
            </a:outerShdw>
          </a:effectLst>
        </p:spPr>
      </p:pic>
      <p:graphicFrame>
        <p:nvGraphicFramePr>
          <p:cNvPr id="104460" name="Object 12"/>
          <p:cNvGraphicFramePr>
            <a:graphicFrameLocks noChangeAspect="1"/>
          </p:cNvGraphicFramePr>
          <p:nvPr/>
        </p:nvGraphicFramePr>
        <p:xfrm>
          <a:off x="609600" y="1447800"/>
          <a:ext cx="3543300" cy="1355725"/>
        </p:xfrm>
        <a:graphic>
          <a:graphicData uri="http://schemas.openxmlformats.org/presentationml/2006/ole">
            <mc:AlternateContent xmlns:mc="http://schemas.openxmlformats.org/markup-compatibility/2006">
              <mc:Choice xmlns:v="urn:schemas-microsoft-com:vml" Requires="v">
                <p:oleObj spid="_x0000_s104474" name="Equation" r:id="rId6" imgW="1028520" imgH="393480" progId="Equation.3">
                  <p:embed/>
                </p:oleObj>
              </mc:Choice>
              <mc:Fallback>
                <p:oleObj name="Equation" r:id="rId6" imgW="1028520" imgH="393480" progId="Equation.3">
                  <p:embed/>
                  <p:pic>
                    <p:nvPicPr>
                      <p:cNvPr id="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1447800"/>
                        <a:ext cx="3543300" cy="1355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4461" name="Object 13"/>
          <p:cNvGraphicFramePr>
            <a:graphicFrameLocks noChangeAspect="1"/>
          </p:cNvGraphicFramePr>
          <p:nvPr/>
        </p:nvGraphicFramePr>
        <p:xfrm>
          <a:off x="6065838" y="1447800"/>
          <a:ext cx="1925637" cy="1355725"/>
        </p:xfrm>
        <a:graphic>
          <a:graphicData uri="http://schemas.openxmlformats.org/presentationml/2006/ole">
            <mc:AlternateContent xmlns:mc="http://schemas.openxmlformats.org/markup-compatibility/2006">
              <mc:Choice xmlns:v="urn:schemas-microsoft-com:vml" Requires="v">
                <p:oleObj spid="_x0000_s104475" name="Equation" r:id="rId8" imgW="558720" imgH="393480" progId="Equation.3">
                  <p:embed/>
                </p:oleObj>
              </mc:Choice>
              <mc:Fallback>
                <p:oleObj name="Equation" r:id="rId8" imgW="558720" imgH="393480" progId="Equation.3">
                  <p:embed/>
                  <p:pic>
                    <p:nvPicPr>
                      <p:cNvPr id="0"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65838" y="1447800"/>
                        <a:ext cx="1925637" cy="1355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ustDataLst>
      <p:tags r:id="rId2"/>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Beginning the course…</a:t>
            </a:r>
            <a:endParaRPr lang="en-US" dirty="0"/>
          </a:p>
        </p:txBody>
      </p:sp>
      <p:sp>
        <p:nvSpPr>
          <p:cNvPr id="4" name="Content Placeholder 3"/>
          <p:cNvSpPr>
            <a:spLocks noGrp="1"/>
          </p:cNvSpPr>
          <p:nvPr>
            <p:ph sz="half" idx="2"/>
          </p:nvPr>
        </p:nvSpPr>
        <p:spPr>
          <a:xfrm>
            <a:off x="2971800" y="3581400"/>
            <a:ext cx="4114800" cy="609600"/>
          </a:xfrm>
        </p:spPr>
        <p:txBody>
          <a:bodyPr/>
          <a:lstStyle/>
          <a:p>
            <a:pPr marL="0" indent="0">
              <a:buNone/>
            </a:pPr>
            <a:r>
              <a:rPr lang="en-US" dirty="0" smtClean="0"/>
              <a:t>Now</a:t>
            </a:r>
            <a:endParaRPr lang="en-US" dirty="0"/>
          </a:p>
        </p:txBody>
      </p:sp>
    </p:spTree>
    <p:extLst>
      <p:ext uri="{BB962C8B-B14F-4D97-AF65-F5344CB8AC3E}">
        <p14:creationId xmlns:p14="http://schemas.microsoft.com/office/powerpoint/2010/main" val="179014797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iform Accelerati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a:t>Two types of mass: Inertial and gravitational</a:t>
            </a:r>
          </a:p>
        </p:txBody>
      </p:sp>
      <p:graphicFrame>
        <p:nvGraphicFramePr>
          <p:cNvPr id="98308" name="Object 4"/>
          <p:cNvGraphicFramePr>
            <a:graphicFrameLocks noChangeAspect="1"/>
          </p:cNvGraphicFramePr>
          <p:nvPr/>
        </p:nvGraphicFramePr>
        <p:xfrm>
          <a:off x="2895600" y="1447800"/>
          <a:ext cx="1600200" cy="901700"/>
        </p:xfrm>
        <a:graphic>
          <a:graphicData uri="http://schemas.openxmlformats.org/presentationml/2006/ole">
            <mc:AlternateContent xmlns:mc="http://schemas.openxmlformats.org/markup-compatibility/2006">
              <mc:Choice xmlns:v="urn:schemas-microsoft-com:vml" Requires="v">
                <p:oleObj spid="_x0000_s105496" name="Equation" r:id="rId4" imgW="698197" imgH="393529" progId="">
                  <p:embed/>
                </p:oleObj>
              </mc:Choice>
              <mc:Fallback>
                <p:oleObj name="Equation" r:id="rId4" imgW="698197" imgH="393529" progId="">
                  <p:embed/>
                  <p:pic>
                    <p:nvPicPr>
                      <p:cNvPr id="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1447800"/>
                        <a:ext cx="1600200" cy="901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8309" name="Text Box 5"/>
          <p:cNvSpPr txBox="1">
            <a:spLocks noChangeArrowheads="1"/>
          </p:cNvSpPr>
          <p:nvPr/>
        </p:nvSpPr>
        <p:spPr bwMode="auto">
          <a:xfrm>
            <a:off x="914400" y="1600200"/>
            <a:ext cx="1162050" cy="579438"/>
          </a:xfrm>
          <a:prstGeom prst="rect">
            <a:avLst/>
          </a:prstGeom>
          <a:noFill/>
          <a:ln w="9525">
            <a:noFill/>
            <a:miter lim="800000"/>
            <a:headEnd/>
            <a:tailEnd/>
          </a:ln>
          <a:effectLst/>
        </p:spPr>
        <p:txBody>
          <a:bodyPr wrap="none">
            <a:spAutoFit/>
          </a:bodyPr>
          <a:lstStyle/>
          <a:p>
            <a:r>
              <a:rPr lang="en-US" sz="3200" dirty="0">
                <a:latin typeface="Comic Sans MS" pitchFamily="66" charset="0"/>
              </a:rPr>
              <a:t>F=ma</a:t>
            </a:r>
          </a:p>
        </p:txBody>
      </p:sp>
      <p:graphicFrame>
        <p:nvGraphicFramePr>
          <p:cNvPr id="98310" name="Object 6"/>
          <p:cNvGraphicFramePr>
            <a:graphicFrameLocks noChangeAspect="1"/>
          </p:cNvGraphicFramePr>
          <p:nvPr/>
        </p:nvGraphicFramePr>
        <p:xfrm>
          <a:off x="6019800" y="1371600"/>
          <a:ext cx="1853361" cy="2362200"/>
        </p:xfrm>
        <a:graphic>
          <a:graphicData uri="http://schemas.openxmlformats.org/presentationml/2006/ole">
            <mc:AlternateContent xmlns:mc="http://schemas.openxmlformats.org/markup-compatibility/2006">
              <mc:Choice xmlns:v="urn:schemas-microsoft-com:vml" Requires="v">
                <p:oleObj spid="_x0000_s105497" name="PHOTO-PAINT" r:id="rId6" imgW="1435368" imgH="1828494" progId="">
                  <p:embed/>
                </p:oleObj>
              </mc:Choice>
              <mc:Fallback>
                <p:oleObj name="PHOTO-PAINT" r:id="rId6" imgW="1435368" imgH="1828494" progId="">
                  <p:embed/>
                  <p:pic>
                    <p:nvPicPr>
                      <p:cNvPr id="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1371600"/>
                        <a:ext cx="1853361"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8311" name="Picture 7" descr="covercrop"/>
          <p:cNvPicPr>
            <a:picLocks noChangeAspect="1" noChangeArrowheads="1"/>
          </p:cNvPicPr>
          <p:nvPr/>
        </p:nvPicPr>
        <p:blipFill>
          <a:blip r:embed="rId8" cstate="print"/>
          <a:srcRect/>
          <a:stretch>
            <a:fillRect/>
          </a:stretch>
        </p:blipFill>
        <p:spPr bwMode="auto">
          <a:xfrm>
            <a:off x="6019800" y="3733800"/>
            <a:ext cx="2393950" cy="2748776"/>
          </a:xfrm>
          <a:prstGeom prst="rect">
            <a:avLst/>
          </a:prstGeom>
          <a:noFill/>
        </p:spPr>
      </p:pic>
      <p:sp>
        <p:nvSpPr>
          <p:cNvPr id="7" name="TextBox 6"/>
          <p:cNvSpPr txBox="1"/>
          <p:nvPr/>
        </p:nvSpPr>
        <p:spPr>
          <a:xfrm>
            <a:off x="381000" y="2514600"/>
            <a:ext cx="5181600" cy="1754326"/>
          </a:xfrm>
          <a:prstGeom prst="rect">
            <a:avLst/>
          </a:prstGeom>
          <a:noFill/>
        </p:spPr>
        <p:txBody>
          <a:bodyPr wrap="square" rtlCol="0">
            <a:spAutoFit/>
          </a:bodyPr>
          <a:lstStyle/>
          <a:p>
            <a:pPr algn="ctr"/>
            <a:r>
              <a:rPr lang="en-US" sz="3600" b="1" dirty="0" smtClean="0"/>
              <a:t>Equivalence principle</a:t>
            </a:r>
            <a:r>
              <a:rPr lang="en-US" sz="3600" dirty="0" smtClean="0"/>
              <a:t>: Gravitational mass is identical to inertial mass</a:t>
            </a:r>
            <a:endParaRPr lang="en-US" sz="3600" dirty="0"/>
          </a:p>
        </p:txBody>
      </p:sp>
      <p:pic>
        <p:nvPicPr>
          <p:cNvPr id="2" name="Picture 7"/>
          <p:cNvPicPr>
            <a:picLocks noChangeAspect="1" noChangeArrowheads="1"/>
          </p:cNvPicPr>
          <p:nvPr/>
        </p:nvPicPr>
        <p:blipFill>
          <a:blip r:embed="rId9" cstate="print"/>
          <a:srcRect/>
          <a:stretch>
            <a:fillRect/>
          </a:stretch>
        </p:blipFill>
        <p:spPr bwMode="auto">
          <a:xfrm>
            <a:off x="1524000" y="4343400"/>
            <a:ext cx="3305175" cy="1933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2819400" y="0"/>
            <a:ext cx="4343400" cy="1219200"/>
          </a:xfrm>
        </p:spPr>
        <p:txBody>
          <a:bodyPr/>
          <a:lstStyle/>
          <a:p>
            <a:r>
              <a:rPr lang="en-US" dirty="0"/>
              <a:t>“Weightlessness</a:t>
            </a:r>
            <a:r>
              <a:rPr lang="en-US" dirty="0" smtClean="0"/>
              <a:t>”</a:t>
            </a:r>
            <a:endParaRPr lang="en-US" dirty="0"/>
          </a:p>
        </p:txBody>
      </p:sp>
      <p:grpSp>
        <p:nvGrpSpPr>
          <p:cNvPr id="2" name="Group 9"/>
          <p:cNvGrpSpPr>
            <a:grpSpLocks/>
          </p:cNvGrpSpPr>
          <p:nvPr/>
        </p:nvGrpSpPr>
        <p:grpSpPr bwMode="auto">
          <a:xfrm>
            <a:off x="304800" y="1371600"/>
            <a:ext cx="3962400" cy="5376863"/>
            <a:chOff x="192" y="864"/>
            <a:chExt cx="2496" cy="3387"/>
          </a:xfrm>
        </p:grpSpPr>
        <p:pic>
          <p:nvPicPr>
            <p:cNvPr id="109573" name="Picture 5" descr="kc-135"/>
            <p:cNvPicPr>
              <a:picLocks noChangeAspect="1" noChangeArrowheads="1"/>
            </p:cNvPicPr>
            <p:nvPr/>
          </p:nvPicPr>
          <p:blipFill>
            <a:blip r:embed="rId3" cstate="print"/>
            <a:srcRect/>
            <a:stretch>
              <a:fillRect/>
            </a:stretch>
          </p:blipFill>
          <p:spPr bwMode="auto">
            <a:xfrm>
              <a:off x="192" y="864"/>
              <a:ext cx="2496" cy="1821"/>
            </a:xfrm>
            <a:prstGeom prst="rect">
              <a:avLst/>
            </a:prstGeom>
            <a:noFill/>
          </p:spPr>
        </p:pic>
        <p:pic>
          <p:nvPicPr>
            <p:cNvPr id="109575" name="Picture 7" descr="kc135tra"/>
            <p:cNvPicPr>
              <a:picLocks noChangeAspect="1" noChangeArrowheads="1"/>
            </p:cNvPicPr>
            <p:nvPr/>
          </p:nvPicPr>
          <p:blipFill>
            <a:blip r:embed="rId4" cstate="print"/>
            <a:srcRect/>
            <a:stretch>
              <a:fillRect/>
            </a:stretch>
          </p:blipFill>
          <p:spPr bwMode="auto">
            <a:xfrm>
              <a:off x="480" y="2736"/>
              <a:ext cx="2064" cy="1515"/>
            </a:xfrm>
            <a:prstGeom prst="rect">
              <a:avLst/>
            </a:prstGeom>
            <a:noFill/>
          </p:spPr>
        </p:pic>
      </p:grpSp>
      <p:pic>
        <p:nvPicPr>
          <p:cNvPr id="109576" name="Picture 8" descr="photo_astronaut_floating_large"/>
          <p:cNvPicPr>
            <a:picLocks noChangeAspect="1" noChangeArrowheads="1"/>
          </p:cNvPicPr>
          <p:nvPr/>
        </p:nvPicPr>
        <p:blipFill>
          <a:blip r:embed="rId5" cstate="print"/>
          <a:srcRect/>
          <a:stretch>
            <a:fillRect/>
          </a:stretch>
        </p:blipFill>
        <p:spPr bwMode="auto">
          <a:xfrm>
            <a:off x="4648200" y="1447800"/>
            <a:ext cx="4093709" cy="50292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sz="2400" dirty="0" smtClean="0"/>
              <a:t>The vomit </a:t>
            </a:r>
            <a:r>
              <a:rPr lang="en-US" sz="2400" dirty="0"/>
              <a:t>comet</a:t>
            </a:r>
          </a:p>
        </p:txBody>
      </p:sp>
      <p:pic>
        <p:nvPicPr>
          <p:cNvPr id="2" name="High Harmonics Students Spinning Vomit Come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1508760" y="1447800"/>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PQuestion"/>
          <p:cNvSpPr>
            <a:spLocks noGrp="1" noChangeArrowheads="1"/>
          </p:cNvSpPr>
          <p:nvPr>
            <p:ph type="title"/>
          </p:nvPr>
        </p:nvSpPr>
        <p:spPr/>
        <p:txBody>
          <a:bodyPr/>
          <a:lstStyle/>
          <a:p>
            <a:r>
              <a:rPr lang="en-US" sz="3200"/>
              <a:t>A book is at rest on a table.  The  force paired with a book’s weight (via Newton’s third law) is:</a:t>
            </a:r>
          </a:p>
        </p:txBody>
      </p:sp>
      <p:sp>
        <p:nvSpPr>
          <p:cNvPr id="105476" name="TPAnswers"/>
          <p:cNvSpPr>
            <a:spLocks noGrp="1" noChangeArrowheads="1"/>
          </p:cNvSpPr>
          <p:nvPr>
            <p:ph type="body" idx="1"/>
            <p:custDataLst>
              <p:tags r:id="rId2"/>
            </p:custDataLst>
          </p:nvPr>
        </p:nvSpPr>
        <p:spPr>
          <a:xfrm>
            <a:off x="1752600" y="1371600"/>
            <a:ext cx="5410200" cy="3429000"/>
          </a:xfrm>
        </p:spPr>
        <p:txBody>
          <a:bodyPr/>
          <a:lstStyle/>
          <a:p>
            <a:pPr marL="571500" indent="-571500">
              <a:buFont typeface="Wingdings" pitchFamily="2" charset="2"/>
              <a:buAutoNum type="alphaUcPeriod"/>
            </a:pPr>
            <a:r>
              <a:rPr lang="en-US" sz="2400" dirty="0"/>
              <a:t>The force exerted by the table on the floor</a:t>
            </a:r>
          </a:p>
          <a:p>
            <a:pPr marL="571500" indent="-571500">
              <a:buFont typeface="Wingdings" pitchFamily="2" charset="2"/>
              <a:buAutoNum type="alphaUcPeriod"/>
            </a:pPr>
            <a:r>
              <a:rPr lang="en-US" sz="2400" dirty="0"/>
              <a:t>The force of gravity exerted by the book on the earth</a:t>
            </a:r>
          </a:p>
          <a:p>
            <a:pPr marL="571500" indent="-571500">
              <a:buFont typeface="Wingdings" pitchFamily="2" charset="2"/>
              <a:buAutoNum type="alphaUcPeriod"/>
            </a:pPr>
            <a:r>
              <a:rPr lang="en-US" sz="2400" dirty="0"/>
              <a:t>The contact force of the table on the book </a:t>
            </a:r>
          </a:p>
          <a:p>
            <a:pPr marL="571500" indent="-571500">
              <a:buFont typeface="Wingdings" pitchFamily="2" charset="2"/>
              <a:buAutoNum type="alphaUcPeriod"/>
            </a:pPr>
            <a:r>
              <a:rPr lang="en-US" sz="2400" dirty="0"/>
              <a:t>Cannot be determined without more information</a:t>
            </a:r>
          </a:p>
        </p:txBody>
      </p:sp>
      <p:pic>
        <p:nvPicPr>
          <p:cNvPr id="138241" name="Picture 1"/>
          <p:cNvPicPr>
            <a:picLocks noChangeAspect="1" noChangeArrowheads="1"/>
          </p:cNvPicPr>
          <p:nvPr/>
        </p:nvPicPr>
        <p:blipFill>
          <a:blip r:embed="rId5" cstate="print"/>
          <a:srcRect/>
          <a:stretch>
            <a:fillRect/>
          </a:stretch>
        </p:blipFill>
        <p:spPr bwMode="auto">
          <a:xfrm>
            <a:off x="2971800" y="4724400"/>
            <a:ext cx="2819400" cy="16192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38241"/>
                                        </p:tgtEl>
                                        <p:attrNameLst>
                                          <p:attrName>style.visibility</p:attrName>
                                        </p:attrNameLst>
                                      </p:cBhvr>
                                      <p:to>
                                        <p:strVal val="visible"/>
                                      </p:to>
                                    </p:set>
                                    <p:anim calcmode="lin" valueType="num">
                                      <p:cBhvr>
                                        <p:cTn id="7" dur="500" fill="hold"/>
                                        <p:tgtEl>
                                          <p:spTgt spid="138241"/>
                                        </p:tgtEl>
                                        <p:attrNameLst>
                                          <p:attrName>ppt_w</p:attrName>
                                        </p:attrNameLst>
                                      </p:cBhvr>
                                      <p:tavLst>
                                        <p:tav tm="0">
                                          <p:val>
                                            <p:fltVal val="0"/>
                                          </p:val>
                                        </p:tav>
                                        <p:tav tm="100000">
                                          <p:val>
                                            <p:strVal val="#ppt_w"/>
                                          </p:val>
                                        </p:tav>
                                      </p:tavLst>
                                    </p:anim>
                                    <p:anim calcmode="lin" valueType="num">
                                      <p:cBhvr>
                                        <p:cTn id="8" dur="500" fill="hold"/>
                                        <p:tgtEl>
                                          <p:spTgt spid="138241"/>
                                        </p:tgtEl>
                                        <p:attrNameLst>
                                          <p:attrName>ppt_h</p:attrName>
                                        </p:attrNameLst>
                                      </p:cBhvr>
                                      <p:tavLst>
                                        <p:tav tm="0">
                                          <p:val>
                                            <p:fltVal val="0"/>
                                          </p:val>
                                        </p:tav>
                                        <p:tav tm="100000">
                                          <p:val>
                                            <p:strVal val="#ppt_h"/>
                                          </p:val>
                                        </p:tav>
                                      </p:tavLst>
                                    </p:anim>
                                    <p:animEffect transition="in" filter="fade">
                                      <p:cBhvr>
                                        <p:cTn id="9" dur="500"/>
                                        <p:tgtEl>
                                          <p:spTgt spid="138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3" name="Text Box 5"/>
          <p:cNvSpPr txBox="1">
            <a:spLocks noChangeArrowheads="1"/>
          </p:cNvSpPr>
          <p:nvPr/>
        </p:nvSpPr>
        <p:spPr bwMode="auto">
          <a:xfrm>
            <a:off x="7277100" y="6583363"/>
            <a:ext cx="1866900" cy="274637"/>
          </a:xfrm>
          <a:prstGeom prst="rect">
            <a:avLst/>
          </a:prstGeom>
          <a:noFill/>
          <a:ln w="9525">
            <a:noFill/>
            <a:miter lim="800000"/>
            <a:headEnd/>
            <a:tailEnd/>
          </a:ln>
          <a:effectLst/>
        </p:spPr>
        <p:txBody>
          <a:bodyPr wrap="none">
            <a:spAutoFit/>
          </a:bodyPr>
          <a:lstStyle/>
          <a:p>
            <a:r>
              <a:rPr lang="en-US" sz="1200">
                <a:solidFill>
                  <a:schemeClr val="bg1"/>
                </a:solidFill>
              </a:rPr>
              <a:t>Video Courtesy of NOVA</a:t>
            </a:r>
          </a:p>
        </p:txBody>
      </p:sp>
      <p:sp>
        <p:nvSpPr>
          <p:cNvPr id="3" name="TextBox 2"/>
          <p:cNvSpPr txBox="1"/>
          <p:nvPr/>
        </p:nvSpPr>
        <p:spPr>
          <a:xfrm>
            <a:off x="1447800" y="1676400"/>
            <a:ext cx="6057900" cy="369332"/>
          </a:xfrm>
          <a:prstGeom prst="rect">
            <a:avLst/>
          </a:prstGeom>
          <a:noFill/>
        </p:spPr>
        <p:txBody>
          <a:bodyPr wrap="square" rtlCol="0">
            <a:spAutoFit/>
          </a:bodyPr>
          <a:lstStyle/>
          <a:p>
            <a:r>
              <a:rPr lang="en-US" dirty="0" smtClean="0"/>
              <a:t>Plan to stop here and take quiz</a:t>
            </a:r>
            <a:endParaRPr lang="en-US" dirty="0"/>
          </a:p>
        </p:txBody>
      </p:sp>
    </p:spTree>
    <p:extLst>
      <p:ext uri="{BB962C8B-B14F-4D97-AF65-F5344CB8AC3E}">
        <p14:creationId xmlns:p14="http://schemas.microsoft.com/office/powerpoint/2010/main" val="423409189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PQuestion"/>
          <p:cNvSpPr>
            <a:spLocks noGrp="1" noChangeArrowheads="1"/>
          </p:cNvSpPr>
          <p:nvPr>
            <p:ph type="title"/>
          </p:nvPr>
        </p:nvSpPr>
        <p:spPr/>
        <p:txBody>
          <a:bodyPr/>
          <a:lstStyle/>
          <a:p>
            <a:r>
              <a:rPr lang="en-US" sz="3200"/>
              <a:t>A book is at rest on a table.  The  force paired with a book’s weight (via Newton’s third law) is:</a:t>
            </a:r>
          </a:p>
        </p:txBody>
      </p:sp>
      <p:pic>
        <p:nvPicPr>
          <p:cNvPr id="138241" name="Picture 1"/>
          <p:cNvPicPr>
            <a:picLocks noChangeAspect="1" noChangeArrowheads="1"/>
          </p:cNvPicPr>
          <p:nvPr/>
        </p:nvPicPr>
        <p:blipFill>
          <a:blip r:embed="rId4" cstate="print"/>
          <a:srcRect/>
          <a:stretch>
            <a:fillRect/>
          </a:stretch>
        </p:blipFill>
        <p:spPr bwMode="auto">
          <a:xfrm>
            <a:off x="2895600" y="3733800"/>
            <a:ext cx="2819400" cy="1619250"/>
          </a:xfrm>
          <a:prstGeom prst="rect">
            <a:avLst/>
          </a:prstGeom>
          <a:noFill/>
          <a:ln w="9525">
            <a:noFill/>
            <a:miter lim="800000"/>
            <a:headEnd/>
            <a:tailEnd/>
          </a:ln>
        </p:spPr>
      </p:pic>
      <p:sp>
        <p:nvSpPr>
          <p:cNvPr id="7" name="Freeform 6"/>
          <p:cNvSpPr/>
          <p:nvPr/>
        </p:nvSpPr>
        <p:spPr>
          <a:xfrm>
            <a:off x="38100" y="1422400"/>
            <a:ext cx="9105900" cy="1833352"/>
          </a:xfrm>
          <a:custGeom>
            <a:avLst/>
            <a:gdLst>
              <a:gd name="connsiteX0" fmla="*/ 177800 w 9105900"/>
              <a:gd name="connsiteY0" fmla="*/ 1752600 h 1833352"/>
              <a:gd name="connsiteX1" fmla="*/ 177800 w 9105900"/>
              <a:gd name="connsiteY1" fmla="*/ 1752600 h 1833352"/>
              <a:gd name="connsiteX2" fmla="*/ 1092200 w 9105900"/>
              <a:gd name="connsiteY2" fmla="*/ 1765300 h 1833352"/>
              <a:gd name="connsiteX3" fmla="*/ 1244600 w 9105900"/>
              <a:gd name="connsiteY3" fmla="*/ 1739900 h 1833352"/>
              <a:gd name="connsiteX4" fmla="*/ 1917700 w 9105900"/>
              <a:gd name="connsiteY4" fmla="*/ 1752600 h 1833352"/>
              <a:gd name="connsiteX5" fmla="*/ 2133600 w 9105900"/>
              <a:gd name="connsiteY5" fmla="*/ 1778000 h 1833352"/>
              <a:gd name="connsiteX6" fmla="*/ 2324100 w 9105900"/>
              <a:gd name="connsiteY6" fmla="*/ 1790700 h 1833352"/>
              <a:gd name="connsiteX7" fmla="*/ 2997200 w 9105900"/>
              <a:gd name="connsiteY7" fmla="*/ 1803400 h 1833352"/>
              <a:gd name="connsiteX8" fmla="*/ 3225800 w 9105900"/>
              <a:gd name="connsiteY8" fmla="*/ 1790700 h 1833352"/>
              <a:gd name="connsiteX9" fmla="*/ 3276600 w 9105900"/>
              <a:gd name="connsiteY9" fmla="*/ 1778000 h 1833352"/>
              <a:gd name="connsiteX10" fmla="*/ 3441700 w 9105900"/>
              <a:gd name="connsiteY10" fmla="*/ 1752600 h 1833352"/>
              <a:gd name="connsiteX11" fmla="*/ 3746500 w 9105900"/>
              <a:gd name="connsiteY11" fmla="*/ 1739900 h 1833352"/>
              <a:gd name="connsiteX12" fmla="*/ 3987800 w 9105900"/>
              <a:gd name="connsiteY12" fmla="*/ 1714500 h 1833352"/>
              <a:gd name="connsiteX13" fmla="*/ 4025900 w 9105900"/>
              <a:gd name="connsiteY13" fmla="*/ 1701800 h 1833352"/>
              <a:gd name="connsiteX14" fmla="*/ 4635500 w 9105900"/>
              <a:gd name="connsiteY14" fmla="*/ 1663700 h 1833352"/>
              <a:gd name="connsiteX15" fmla="*/ 4851400 w 9105900"/>
              <a:gd name="connsiteY15" fmla="*/ 1663700 h 1833352"/>
              <a:gd name="connsiteX16" fmla="*/ 4965700 w 9105900"/>
              <a:gd name="connsiteY16" fmla="*/ 1676400 h 1833352"/>
              <a:gd name="connsiteX17" fmla="*/ 5029200 w 9105900"/>
              <a:gd name="connsiteY17" fmla="*/ 1689100 h 1833352"/>
              <a:gd name="connsiteX18" fmla="*/ 5499100 w 9105900"/>
              <a:gd name="connsiteY18" fmla="*/ 1701800 h 1833352"/>
              <a:gd name="connsiteX19" fmla="*/ 5753100 w 9105900"/>
              <a:gd name="connsiteY19" fmla="*/ 1727200 h 1833352"/>
              <a:gd name="connsiteX20" fmla="*/ 5842000 w 9105900"/>
              <a:gd name="connsiteY20" fmla="*/ 1739900 h 1833352"/>
              <a:gd name="connsiteX21" fmla="*/ 5969000 w 9105900"/>
              <a:gd name="connsiteY21" fmla="*/ 1752600 h 1833352"/>
              <a:gd name="connsiteX22" fmla="*/ 6032500 w 9105900"/>
              <a:gd name="connsiteY22" fmla="*/ 1765300 h 1833352"/>
              <a:gd name="connsiteX23" fmla="*/ 6070600 w 9105900"/>
              <a:gd name="connsiteY23" fmla="*/ 1778000 h 1833352"/>
              <a:gd name="connsiteX24" fmla="*/ 6375400 w 9105900"/>
              <a:gd name="connsiteY24" fmla="*/ 1803400 h 1833352"/>
              <a:gd name="connsiteX25" fmla="*/ 6680200 w 9105900"/>
              <a:gd name="connsiteY25" fmla="*/ 1828800 h 1833352"/>
              <a:gd name="connsiteX26" fmla="*/ 7315200 w 9105900"/>
              <a:gd name="connsiteY26" fmla="*/ 1803400 h 1833352"/>
              <a:gd name="connsiteX27" fmla="*/ 7353300 w 9105900"/>
              <a:gd name="connsiteY27" fmla="*/ 1790700 h 1833352"/>
              <a:gd name="connsiteX28" fmla="*/ 7505700 w 9105900"/>
              <a:gd name="connsiteY28" fmla="*/ 1778000 h 1833352"/>
              <a:gd name="connsiteX29" fmla="*/ 7759700 w 9105900"/>
              <a:gd name="connsiteY29" fmla="*/ 1752600 h 1833352"/>
              <a:gd name="connsiteX30" fmla="*/ 7810500 w 9105900"/>
              <a:gd name="connsiteY30" fmla="*/ 1739900 h 1833352"/>
              <a:gd name="connsiteX31" fmla="*/ 8585200 w 9105900"/>
              <a:gd name="connsiteY31" fmla="*/ 1778000 h 1833352"/>
              <a:gd name="connsiteX32" fmla="*/ 8623300 w 9105900"/>
              <a:gd name="connsiteY32" fmla="*/ 1790700 h 1833352"/>
              <a:gd name="connsiteX33" fmla="*/ 8686800 w 9105900"/>
              <a:gd name="connsiteY33" fmla="*/ 1778000 h 1833352"/>
              <a:gd name="connsiteX34" fmla="*/ 8724900 w 9105900"/>
              <a:gd name="connsiteY34" fmla="*/ 1765300 h 1833352"/>
              <a:gd name="connsiteX35" fmla="*/ 9105900 w 9105900"/>
              <a:gd name="connsiteY35" fmla="*/ 1765300 h 1833352"/>
              <a:gd name="connsiteX36" fmla="*/ 9105900 w 9105900"/>
              <a:gd name="connsiteY36" fmla="*/ 0 h 1833352"/>
              <a:gd name="connsiteX37" fmla="*/ 0 w 9105900"/>
              <a:gd name="connsiteY37" fmla="*/ 0 h 1833352"/>
              <a:gd name="connsiteX38" fmla="*/ 12700 w 9105900"/>
              <a:gd name="connsiteY38" fmla="*/ 1727200 h 1833352"/>
              <a:gd name="connsiteX39" fmla="*/ 177800 w 9105900"/>
              <a:gd name="connsiteY39" fmla="*/ 1752600 h 18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05900" h="1833352">
                <a:moveTo>
                  <a:pt x="177800" y="1752600"/>
                </a:moveTo>
                <a:lnTo>
                  <a:pt x="177800" y="1752600"/>
                </a:lnTo>
                <a:cubicBezTo>
                  <a:pt x="541185" y="1833352"/>
                  <a:pt x="330283" y="1795777"/>
                  <a:pt x="1092200" y="1765300"/>
                </a:cubicBezTo>
                <a:cubicBezTo>
                  <a:pt x="1143660" y="1763242"/>
                  <a:pt x="1244600" y="1739900"/>
                  <a:pt x="1244600" y="1739900"/>
                </a:cubicBezTo>
                <a:lnTo>
                  <a:pt x="1917700" y="1752600"/>
                </a:lnTo>
                <a:cubicBezTo>
                  <a:pt x="2057110" y="1757026"/>
                  <a:pt x="2014809" y="1767201"/>
                  <a:pt x="2133600" y="1778000"/>
                </a:cubicBezTo>
                <a:cubicBezTo>
                  <a:pt x="2196980" y="1783762"/>
                  <a:pt x="2260487" y="1788829"/>
                  <a:pt x="2324100" y="1790700"/>
                </a:cubicBezTo>
                <a:cubicBezTo>
                  <a:pt x="2548410" y="1797297"/>
                  <a:pt x="2772833" y="1799167"/>
                  <a:pt x="2997200" y="1803400"/>
                </a:cubicBezTo>
                <a:cubicBezTo>
                  <a:pt x="3073400" y="1799167"/>
                  <a:pt x="3149796" y="1797609"/>
                  <a:pt x="3225800" y="1790700"/>
                </a:cubicBezTo>
                <a:cubicBezTo>
                  <a:pt x="3243183" y="1789120"/>
                  <a:pt x="3259561" y="1781786"/>
                  <a:pt x="3276600" y="1778000"/>
                </a:cubicBezTo>
                <a:cubicBezTo>
                  <a:pt x="3329631" y="1766215"/>
                  <a:pt x="3388150" y="1755947"/>
                  <a:pt x="3441700" y="1752600"/>
                </a:cubicBezTo>
                <a:cubicBezTo>
                  <a:pt x="3543190" y="1746257"/>
                  <a:pt x="3644968" y="1745541"/>
                  <a:pt x="3746500" y="1739900"/>
                </a:cubicBezTo>
                <a:cubicBezTo>
                  <a:pt x="3870748" y="1732997"/>
                  <a:pt x="3882485" y="1729545"/>
                  <a:pt x="3987800" y="1714500"/>
                </a:cubicBezTo>
                <a:cubicBezTo>
                  <a:pt x="4000500" y="1710267"/>
                  <a:pt x="4012584" y="1703178"/>
                  <a:pt x="4025900" y="1701800"/>
                </a:cubicBezTo>
                <a:cubicBezTo>
                  <a:pt x="4255512" y="1678047"/>
                  <a:pt x="4409275" y="1673983"/>
                  <a:pt x="4635500" y="1663700"/>
                </a:cubicBezTo>
                <a:cubicBezTo>
                  <a:pt x="4728377" y="1632741"/>
                  <a:pt x="4667309" y="1647692"/>
                  <a:pt x="4851400" y="1663700"/>
                </a:cubicBezTo>
                <a:cubicBezTo>
                  <a:pt x="4889590" y="1667021"/>
                  <a:pt x="4927751" y="1670979"/>
                  <a:pt x="4965700" y="1676400"/>
                </a:cubicBezTo>
                <a:cubicBezTo>
                  <a:pt x="4987069" y="1679453"/>
                  <a:pt x="5007639" y="1688073"/>
                  <a:pt x="5029200" y="1689100"/>
                </a:cubicBezTo>
                <a:cubicBezTo>
                  <a:pt x="5185713" y="1696553"/>
                  <a:pt x="5342467" y="1697567"/>
                  <a:pt x="5499100" y="1701800"/>
                </a:cubicBezTo>
                <a:cubicBezTo>
                  <a:pt x="5640987" y="1730177"/>
                  <a:pt x="5493942" y="1703640"/>
                  <a:pt x="5753100" y="1727200"/>
                </a:cubicBezTo>
                <a:cubicBezTo>
                  <a:pt x="5782911" y="1729910"/>
                  <a:pt x="5812271" y="1736402"/>
                  <a:pt x="5842000" y="1739900"/>
                </a:cubicBezTo>
                <a:cubicBezTo>
                  <a:pt x="5884253" y="1744871"/>
                  <a:pt x="5926829" y="1746977"/>
                  <a:pt x="5969000" y="1752600"/>
                </a:cubicBezTo>
                <a:cubicBezTo>
                  <a:pt x="5990396" y="1755453"/>
                  <a:pt x="6011559" y="1760065"/>
                  <a:pt x="6032500" y="1765300"/>
                </a:cubicBezTo>
                <a:cubicBezTo>
                  <a:pt x="6045487" y="1768547"/>
                  <a:pt x="6057395" y="1775799"/>
                  <a:pt x="6070600" y="1778000"/>
                </a:cubicBezTo>
                <a:cubicBezTo>
                  <a:pt x="6153986" y="1791898"/>
                  <a:pt x="6302980" y="1797829"/>
                  <a:pt x="6375400" y="1803400"/>
                </a:cubicBezTo>
                <a:lnTo>
                  <a:pt x="6680200" y="1828800"/>
                </a:lnTo>
                <a:cubicBezTo>
                  <a:pt x="6761498" y="1826542"/>
                  <a:pt x="7154977" y="1822250"/>
                  <a:pt x="7315200" y="1803400"/>
                </a:cubicBezTo>
                <a:cubicBezTo>
                  <a:pt x="7328495" y="1801836"/>
                  <a:pt x="7340030" y="1792469"/>
                  <a:pt x="7353300" y="1790700"/>
                </a:cubicBezTo>
                <a:cubicBezTo>
                  <a:pt x="7403829" y="1783963"/>
                  <a:pt x="7454900" y="1782233"/>
                  <a:pt x="7505700" y="1778000"/>
                </a:cubicBezTo>
                <a:cubicBezTo>
                  <a:pt x="7618703" y="1740332"/>
                  <a:pt x="7495372" y="1777774"/>
                  <a:pt x="7759700" y="1752600"/>
                </a:cubicBezTo>
                <a:cubicBezTo>
                  <a:pt x="7777076" y="1750945"/>
                  <a:pt x="7793567" y="1744133"/>
                  <a:pt x="7810500" y="1739900"/>
                </a:cubicBezTo>
                <a:cubicBezTo>
                  <a:pt x="8061324" y="1744724"/>
                  <a:pt x="8335541" y="1706669"/>
                  <a:pt x="8585200" y="1778000"/>
                </a:cubicBezTo>
                <a:cubicBezTo>
                  <a:pt x="8598072" y="1781678"/>
                  <a:pt x="8610600" y="1786467"/>
                  <a:pt x="8623300" y="1790700"/>
                </a:cubicBezTo>
                <a:cubicBezTo>
                  <a:pt x="8644467" y="1786467"/>
                  <a:pt x="8665859" y="1783235"/>
                  <a:pt x="8686800" y="1778000"/>
                </a:cubicBezTo>
                <a:cubicBezTo>
                  <a:pt x="8699787" y="1774753"/>
                  <a:pt x="8711519" y="1765705"/>
                  <a:pt x="8724900" y="1765300"/>
                </a:cubicBezTo>
                <a:cubicBezTo>
                  <a:pt x="8851842" y="1761453"/>
                  <a:pt x="8978900" y="1765300"/>
                  <a:pt x="9105900" y="1765300"/>
                </a:cubicBezTo>
                <a:lnTo>
                  <a:pt x="9105900" y="0"/>
                </a:lnTo>
                <a:lnTo>
                  <a:pt x="0" y="0"/>
                </a:lnTo>
                <a:cubicBezTo>
                  <a:pt x="4233" y="575733"/>
                  <a:pt x="8467" y="1151467"/>
                  <a:pt x="12700" y="1727200"/>
                </a:cubicBezTo>
                <a:lnTo>
                  <a:pt x="177800" y="1752600"/>
                </a:lnTo>
                <a:close/>
              </a:path>
            </a:pathLst>
          </a:cu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flipV="1">
            <a:off x="0" y="3255752"/>
            <a:ext cx="9105900" cy="3449848"/>
          </a:xfrm>
          <a:custGeom>
            <a:avLst/>
            <a:gdLst>
              <a:gd name="connsiteX0" fmla="*/ 177800 w 9105900"/>
              <a:gd name="connsiteY0" fmla="*/ 1752600 h 1833352"/>
              <a:gd name="connsiteX1" fmla="*/ 177800 w 9105900"/>
              <a:gd name="connsiteY1" fmla="*/ 1752600 h 1833352"/>
              <a:gd name="connsiteX2" fmla="*/ 1092200 w 9105900"/>
              <a:gd name="connsiteY2" fmla="*/ 1765300 h 1833352"/>
              <a:gd name="connsiteX3" fmla="*/ 1244600 w 9105900"/>
              <a:gd name="connsiteY3" fmla="*/ 1739900 h 1833352"/>
              <a:gd name="connsiteX4" fmla="*/ 1917700 w 9105900"/>
              <a:gd name="connsiteY4" fmla="*/ 1752600 h 1833352"/>
              <a:gd name="connsiteX5" fmla="*/ 2133600 w 9105900"/>
              <a:gd name="connsiteY5" fmla="*/ 1778000 h 1833352"/>
              <a:gd name="connsiteX6" fmla="*/ 2324100 w 9105900"/>
              <a:gd name="connsiteY6" fmla="*/ 1790700 h 1833352"/>
              <a:gd name="connsiteX7" fmla="*/ 2997200 w 9105900"/>
              <a:gd name="connsiteY7" fmla="*/ 1803400 h 1833352"/>
              <a:gd name="connsiteX8" fmla="*/ 3225800 w 9105900"/>
              <a:gd name="connsiteY8" fmla="*/ 1790700 h 1833352"/>
              <a:gd name="connsiteX9" fmla="*/ 3276600 w 9105900"/>
              <a:gd name="connsiteY9" fmla="*/ 1778000 h 1833352"/>
              <a:gd name="connsiteX10" fmla="*/ 3441700 w 9105900"/>
              <a:gd name="connsiteY10" fmla="*/ 1752600 h 1833352"/>
              <a:gd name="connsiteX11" fmla="*/ 3746500 w 9105900"/>
              <a:gd name="connsiteY11" fmla="*/ 1739900 h 1833352"/>
              <a:gd name="connsiteX12" fmla="*/ 3987800 w 9105900"/>
              <a:gd name="connsiteY12" fmla="*/ 1714500 h 1833352"/>
              <a:gd name="connsiteX13" fmla="*/ 4025900 w 9105900"/>
              <a:gd name="connsiteY13" fmla="*/ 1701800 h 1833352"/>
              <a:gd name="connsiteX14" fmla="*/ 4635500 w 9105900"/>
              <a:gd name="connsiteY14" fmla="*/ 1663700 h 1833352"/>
              <a:gd name="connsiteX15" fmla="*/ 4851400 w 9105900"/>
              <a:gd name="connsiteY15" fmla="*/ 1663700 h 1833352"/>
              <a:gd name="connsiteX16" fmla="*/ 4965700 w 9105900"/>
              <a:gd name="connsiteY16" fmla="*/ 1676400 h 1833352"/>
              <a:gd name="connsiteX17" fmla="*/ 5029200 w 9105900"/>
              <a:gd name="connsiteY17" fmla="*/ 1689100 h 1833352"/>
              <a:gd name="connsiteX18" fmla="*/ 5499100 w 9105900"/>
              <a:gd name="connsiteY18" fmla="*/ 1701800 h 1833352"/>
              <a:gd name="connsiteX19" fmla="*/ 5753100 w 9105900"/>
              <a:gd name="connsiteY19" fmla="*/ 1727200 h 1833352"/>
              <a:gd name="connsiteX20" fmla="*/ 5842000 w 9105900"/>
              <a:gd name="connsiteY20" fmla="*/ 1739900 h 1833352"/>
              <a:gd name="connsiteX21" fmla="*/ 5969000 w 9105900"/>
              <a:gd name="connsiteY21" fmla="*/ 1752600 h 1833352"/>
              <a:gd name="connsiteX22" fmla="*/ 6032500 w 9105900"/>
              <a:gd name="connsiteY22" fmla="*/ 1765300 h 1833352"/>
              <a:gd name="connsiteX23" fmla="*/ 6070600 w 9105900"/>
              <a:gd name="connsiteY23" fmla="*/ 1778000 h 1833352"/>
              <a:gd name="connsiteX24" fmla="*/ 6375400 w 9105900"/>
              <a:gd name="connsiteY24" fmla="*/ 1803400 h 1833352"/>
              <a:gd name="connsiteX25" fmla="*/ 6680200 w 9105900"/>
              <a:gd name="connsiteY25" fmla="*/ 1828800 h 1833352"/>
              <a:gd name="connsiteX26" fmla="*/ 7315200 w 9105900"/>
              <a:gd name="connsiteY26" fmla="*/ 1803400 h 1833352"/>
              <a:gd name="connsiteX27" fmla="*/ 7353300 w 9105900"/>
              <a:gd name="connsiteY27" fmla="*/ 1790700 h 1833352"/>
              <a:gd name="connsiteX28" fmla="*/ 7505700 w 9105900"/>
              <a:gd name="connsiteY28" fmla="*/ 1778000 h 1833352"/>
              <a:gd name="connsiteX29" fmla="*/ 7759700 w 9105900"/>
              <a:gd name="connsiteY29" fmla="*/ 1752600 h 1833352"/>
              <a:gd name="connsiteX30" fmla="*/ 7810500 w 9105900"/>
              <a:gd name="connsiteY30" fmla="*/ 1739900 h 1833352"/>
              <a:gd name="connsiteX31" fmla="*/ 8585200 w 9105900"/>
              <a:gd name="connsiteY31" fmla="*/ 1778000 h 1833352"/>
              <a:gd name="connsiteX32" fmla="*/ 8623300 w 9105900"/>
              <a:gd name="connsiteY32" fmla="*/ 1790700 h 1833352"/>
              <a:gd name="connsiteX33" fmla="*/ 8686800 w 9105900"/>
              <a:gd name="connsiteY33" fmla="*/ 1778000 h 1833352"/>
              <a:gd name="connsiteX34" fmla="*/ 8724900 w 9105900"/>
              <a:gd name="connsiteY34" fmla="*/ 1765300 h 1833352"/>
              <a:gd name="connsiteX35" fmla="*/ 9105900 w 9105900"/>
              <a:gd name="connsiteY35" fmla="*/ 1765300 h 1833352"/>
              <a:gd name="connsiteX36" fmla="*/ 9105900 w 9105900"/>
              <a:gd name="connsiteY36" fmla="*/ 0 h 1833352"/>
              <a:gd name="connsiteX37" fmla="*/ 0 w 9105900"/>
              <a:gd name="connsiteY37" fmla="*/ 0 h 1833352"/>
              <a:gd name="connsiteX38" fmla="*/ 12700 w 9105900"/>
              <a:gd name="connsiteY38" fmla="*/ 1727200 h 1833352"/>
              <a:gd name="connsiteX39" fmla="*/ 177800 w 9105900"/>
              <a:gd name="connsiteY39" fmla="*/ 1752600 h 183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05900" h="1833352">
                <a:moveTo>
                  <a:pt x="177800" y="1752600"/>
                </a:moveTo>
                <a:lnTo>
                  <a:pt x="177800" y="1752600"/>
                </a:lnTo>
                <a:cubicBezTo>
                  <a:pt x="541185" y="1833352"/>
                  <a:pt x="330283" y="1795777"/>
                  <a:pt x="1092200" y="1765300"/>
                </a:cubicBezTo>
                <a:cubicBezTo>
                  <a:pt x="1143660" y="1763242"/>
                  <a:pt x="1244600" y="1739900"/>
                  <a:pt x="1244600" y="1739900"/>
                </a:cubicBezTo>
                <a:lnTo>
                  <a:pt x="1917700" y="1752600"/>
                </a:lnTo>
                <a:cubicBezTo>
                  <a:pt x="2057110" y="1757026"/>
                  <a:pt x="2014809" y="1767201"/>
                  <a:pt x="2133600" y="1778000"/>
                </a:cubicBezTo>
                <a:cubicBezTo>
                  <a:pt x="2196980" y="1783762"/>
                  <a:pt x="2260487" y="1788829"/>
                  <a:pt x="2324100" y="1790700"/>
                </a:cubicBezTo>
                <a:cubicBezTo>
                  <a:pt x="2548410" y="1797297"/>
                  <a:pt x="2772833" y="1799167"/>
                  <a:pt x="2997200" y="1803400"/>
                </a:cubicBezTo>
                <a:cubicBezTo>
                  <a:pt x="3073400" y="1799167"/>
                  <a:pt x="3149796" y="1797609"/>
                  <a:pt x="3225800" y="1790700"/>
                </a:cubicBezTo>
                <a:cubicBezTo>
                  <a:pt x="3243183" y="1789120"/>
                  <a:pt x="3259561" y="1781786"/>
                  <a:pt x="3276600" y="1778000"/>
                </a:cubicBezTo>
                <a:cubicBezTo>
                  <a:pt x="3329631" y="1766215"/>
                  <a:pt x="3388150" y="1755947"/>
                  <a:pt x="3441700" y="1752600"/>
                </a:cubicBezTo>
                <a:cubicBezTo>
                  <a:pt x="3543190" y="1746257"/>
                  <a:pt x="3644968" y="1745541"/>
                  <a:pt x="3746500" y="1739900"/>
                </a:cubicBezTo>
                <a:cubicBezTo>
                  <a:pt x="3870748" y="1732997"/>
                  <a:pt x="3882485" y="1729545"/>
                  <a:pt x="3987800" y="1714500"/>
                </a:cubicBezTo>
                <a:cubicBezTo>
                  <a:pt x="4000500" y="1710267"/>
                  <a:pt x="4012584" y="1703178"/>
                  <a:pt x="4025900" y="1701800"/>
                </a:cubicBezTo>
                <a:cubicBezTo>
                  <a:pt x="4255512" y="1678047"/>
                  <a:pt x="4409275" y="1673983"/>
                  <a:pt x="4635500" y="1663700"/>
                </a:cubicBezTo>
                <a:cubicBezTo>
                  <a:pt x="4728377" y="1632741"/>
                  <a:pt x="4667309" y="1647692"/>
                  <a:pt x="4851400" y="1663700"/>
                </a:cubicBezTo>
                <a:cubicBezTo>
                  <a:pt x="4889590" y="1667021"/>
                  <a:pt x="4927751" y="1670979"/>
                  <a:pt x="4965700" y="1676400"/>
                </a:cubicBezTo>
                <a:cubicBezTo>
                  <a:pt x="4987069" y="1679453"/>
                  <a:pt x="5007639" y="1688073"/>
                  <a:pt x="5029200" y="1689100"/>
                </a:cubicBezTo>
                <a:cubicBezTo>
                  <a:pt x="5185713" y="1696553"/>
                  <a:pt x="5342467" y="1697567"/>
                  <a:pt x="5499100" y="1701800"/>
                </a:cubicBezTo>
                <a:cubicBezTo>
                  <a:pt x="5640987" y="1730177"/>
                  <a:pt x="5493942" y="1703640"/>
                  <a:pt x="5753100" y="1727200"/>
                </a:cubicBezTo>
                <a:cubicBezTo>
                  <a:pt x="5782911" y="1729910"/>
                  <a:pt x="5812271" y="1736402"/>
                  <a:pt x="5842000" y="1739900"/>
                </a:cubicBezTo>
                <a:cubicBezTo>
                  <a:pt x="5884253" y="1744871"/>
                  <a:pt x="5926829" y="1746977"/>
                  <a:pt x="5969000" y="1752600"/>
                </a:cubicBezTo>
                <a:cubicBezTo>
                  <a:pt x="5990396" y="1755453"/>
                  <a:pt x="6011559" y="1760065"/>
                  <a:pt x="6032500" y="1765300"/>
                </a:cubicBezTo>
                <a:cubicBezTo>
                  <a:pt x="6045487" y="1768547"/>
                  <a:pt x="6057395" y="1775799"/>
                  <a:pt x="6070600" y="1778000"/>
                </a:cubicBezTo>
                <a:cubicBezTo>
                  <a:pt x="6153986" y="1791898"/>
                  <a:pt x="6302980" y="1797829"/>
                  <a:pt x="6375400" y="1803400"/>
                </a:cubicBezTo>
                <a:lnTo>
                  <a:pt x="6680200" y="1828800"/>
                </a:lnTo>
                <a:cubicBezTo>
                  <a:pt x="6761498" y="1826542"/>
                  <a:pt x="7154977" y="1822250"/>
                  <a:pt x="7315200" y="1803400"/>
                </a:cubicBezTo>
                <a:cubicBezTo>
                  <a:pt x="7328495" y="1801836"/>
                  <a:pt x="7340030" y="1792469"/>
                  <a:pt x="7353300" y="1790700"/>
                </a:cubicBezTo>
                <a:cubicBezTo>
                  <a:pt x="7403829" y="1783963"/>
                  <a:pt x="7454900" y="1782233"/>
                  <a:pt x="7505700" y="1778000"/>
                </a:cubicBezTo>
                <a:cubicBezTo>
                  <a:pt x="7618703" y="1740332"/>
                  <a:pt x="7495372" y="1777774"/>
                  <a:pt x="7759700" y="1752600"/>
                </a:cubicBezTo>
                <a:cubicBezTo>
                  <a:pt x="7777076" y="1750945"/>
                  <a:pt x="7793567" y="1744133"/>
                  <a:pt x="7810500" y="1739900"/>
                </a:cubicBezTo>
                <a:cubicBezTo>
                  <a:pt x="8061324" y="1744724"/>
                  <a:pt x="8335541" y="1706669"/>
                  <a:pt x="8585200" y="1778000"/>
                </a:cubicBezTo>
                <a:cubicBezTo>
                  <a:pt x="8598072" y="1781678"/>
                  <a:pt x="8610600" y="1786467"/>
                  <a:pt x="8623300" y="1790700"/>
                </a:cubicBezTo>
                <a:cubicBezTo>
                  <a:pt x="8644467" y="1786467"/>
                  <a:pt x="8665859" y="1783235"/>
                  <a:pt x="8686800" y="1778000"/>
                </a:cubicBezTo>
                <a:cubicBezTo>
                  <a:pt x="8699787" y="1774753"/>
                  <a:pt x="8711519" y="1765705"/>
                  <a:pt x="8724900" y="1765300"/>
                </a:cubicBezTo>
                <a:cubicBezTo>
                  <a:pt x="8851842" y="1761453"/>
                  <a:pt x="8978900" y="1765300"/>
                  <a:pt x="9105900" y="1765300"/>
                </a:cubicBezTo>
                <a:lnTo>
                  <a:pt x="9105900" y="0"/>
                </a:lnTo>
                <a:lnTo>
                  <a:pt x="0" y="0"/>
                </a:lnTo>
                <a:cubicBezTo>
                  <a:pt x="4233" y="575733"/>
                  <a:pt x="8467" y="1151467"/>
                  <a:pt x="12700" y="1727200"/>
                </a:cubicBezTo>
                <a:lnTo>
                  <a:pt x="177800" y="1752600"/>
                </a:lnTo>
                <a:close/>
              </a:path>
            </a:pathLst>
          </a:custGeom>
          <a:blipFill>
            <a:blip r:embed="rId5"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1556" name="Picture 4"/>
          <p:cNvPicPr>
            <a:picLocks noChangeAspect="1" noChangeArrowheads="1"/>
          </p:cNvPicPr>
          <p:nvPr/>
        </p:nvPicPr>
        <p:blipFill>
          <a:blip r:embed="rId6" cstate="print"/>
          <a:srcRect/>
          <a:stretch>
            <a:fillRect/>
          </a:stretch>
        </p:blipFill>
        <p:spPr bwMode="auto">
          <a:xfrm>
            <a:off x="5562600" y="3276600"/>
            <a:ext cx="2371725" cy="1933575"/>
          </a:xfrm>
          <a:prstGeom prst="rect">
            <a:avLst/>
          </a:prstGeom>
          <a:noFill/>
          <a:ln w="9525">
            <a:noFill/>
            <a:miter lim="800000"/>
            <a:headEnd/>
            <a:tailEnd/>
          </a:ln>
          <a:effectLst/>
        </p:spPr>
      </p:pic>
      <p:pic>
        <p:nvPicPr>
          <p:cNvPr id="151557" name="Picture 5"/>
          <p:cNvPicPr>
            <a:picLocks noChangeAspect="1" noChangeArrowheads="1"/>
          </p:cNvPicPr>
          <p:nvPr/>
        </p:nvPicPr>
        <p:blipFill>
          <a:blip r:embed="rId7" cstate="print"/>
          <a:srcRect/>
          <a:stretch>
            <a:fillRect/>
          </a:stretch>
        </p:blipFill>
        <p:spPr bwMode="auto">
          <a:xfrm>
            <a:off x="5181600" y="2209800"/>
            <a:ext cx="3048000" cy="1066800"/>
          </a:xfrm>
          <a:prstGeom prst="rect">
            <a:avLst/>
          </a:prstGeom>
          <a:noFill/>
          <a:ln w="9525">
            <a:noFill/>
            <a:miter lim="800000"/>
            <a:headEnd/>
            <a:tailEnd/>
          </a:ln>
          <a:effec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138241"/>
                                        </p:tgtEl>
                                      </p:cBhvr>
                                      <p:by x="1000000" y="1000000"/>
                                    </p:animScale>
                                  </p:childTnLst>
                                </p:cTn>
                              </p:par>
                              <p:par>
                                <p:cTn id="7" presetID="10" presetClass="exit" presetSubtype="0" fill="hold" nodeType="withEffect">
                                  <p:stCondLst>
                                    <p:cond delay="0"/>
                                  </p:stCondLst>
                                  <p:childTnLst>
                                    <p:animEffect transition="out" filter="fade">
                                      <p:cBhvr>
                                        <p:cTn id="8" dur="2000"/>
                                        <p:tgtEl>
                                          <p:spTgt spid="138241"/>
                                        </p:tgtEl>
                                      </p:cBhvr>
                                    </p:animEffect>
                                    <p:set>
                                      <p:cBhvr>
                                        <p:cTn id="9" dur="1" fill="hold">
                                          <p:stCondLst>
                                            <p:cond delay="1999"/>
                                          </p:stCondLst>
                                        </p:cTn>
                                        <p:tgtEl>
                                          <p:spTgt spid="13824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20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1556"/>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51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3" cstate="print"/>
          <a:srcRect/>
          <a:stretch>
            <a:fillRect/>
          </a:stretch>
        </p:blipFill>
        <p:spPr bwMode="auto">
          <a:xfrm>
            <a:off x="304800" y="4343400"/>
            <a:ext cx="4876800" cy="3975865"/>
          </a:xfrm>
          <a:prstGeom prst="rect">
            <a:avLst/>
          </a:prstGeom>
          <a:noFill/>
          <a:ln w="9525">
            <a:noFill/>
            <a:miter lim="800000"/>
            <a:headEnd/>
            <a:tailEnd/>
          </a:ln>
          <a:effectLst/>
        </p:spPr>
      </p:pic>
      <p:pic>
        <p:nvPicPr>
          <p:cNvPr id="9" name="Picture 5"/>
          <p:cNvPicPr>
            <a:picLocks noChangeAspect="1" noChangeArrowheads="1"/>
          </p:cNvPicPr>
          <p:nvPr/>
        </p:nvPicPr>
        <p:blipFill>
          <a:blip r:embed="rId4" cstate="print"/>
          <a:srcRect/>
          <a:stretch>
            <a:fillRect/>
          </a:stretch>
        </p:blipFill>
        <p:spPr bwMode="auto">
          <a:xfrm>
            <a:off x="4953000" y="2948940"/>
            <a:ext cx="4419600" cy="1546860"/>
          </a:xfrm>
          <a:prstGeom prst="rect">
            <a:avLst/>
          </a:prstGeom>
          <a:noFill/>
          <a:ln w="9525">
            <a:noFill/>
            <a:miter lim="800000"/>
            <a:headEnd/>
            <a:tailEnd/>
          </a:ln>
          <a:effectLst/>
        </p:spPr>
      </p:pic>
      <p:pic>
        <p:nvPicPr>
          <p:cNvPr id="26" name="Picture 5"/>
          <p:cNvPicPr>
            <a:picLocks noChangeAspect="1" noChangeArrowheads="1"/>
          </p:cNvPicPr>
          <p:nvPr/>
        </p:nvPicPr>
        <p:blipFill>
          <a:blip r:embed="rId4" cstate="print"/>
          <a:srcRect/>
          <a:stretch>
            <a:fillRect/>
          </a:stretch>
        </p:blipFill>
        <p:spPr bwMode="auto">
          <a:xfrm>
            <a:off x="685800" y="2667000"/>
            <a:ext cx="4419600" cy="1546860"/>
          </a:xfrm>
          <a:prstGeom prst="rect">
            <a:avLst/>
          </a:prstGeom>
          <a:noFill/>
          <a:ln w="9525">
            <a:noFill/>
            <a:miter lim="800000"/>
            <a:headEnd/>
            <a:tailEnd/>
          </a:ln>
          <a:effectLst/>
        </p:spPr>
      </p:pic>
      <p:pic>
        <p:nvPicPr>
          <p:cNvPr id="14" name="Picture 4"/>
          <p:cNvPicPr>
            <a:picLocks noChangeAspect="1" noChangeArrowheads="1"/>
          </p:cNvPicPr>
          <p:nvPr/>
        </p:nvPicPr>
        <p:blipFill>
          <a:blip r:embed="rId3" cstate="print"/>
          <a:srcRect/>
          <a:stretch>
            <a:fillRect/>
          </a:stretch>
        </p:blipFill>
        <p:spPr bwMode="auto">
          <a:xfrm>
            <a:off x="5105400" y="4495800"/>
            <a:ext cx="4876800" cy="3975865"/>
          </a:xfrm>
          <a:prstGeom prst="rect">
            <a:avLst/>
          </a:prstGeom>
          <a:noFill/>
          <a:ln w="9525">
            <a:noFill/>
            <a:miter lim="800000"/>
            <a:headEnd/>
            <a:tailEnd/>
          </a:ln>
          <a:effectLst/>
        </p:spPr>
      </p:pic>
      <p:sp>
        <p:nvSpPr>
          <p:cNvPr id="84994" name="Rectangle 2"/>
          <p:cNvSpPr>
            <a:spLocks noGrp="1" noChangeArrowheads="1"/>
          </p:cNvSpPr>
          <p:nvPr>
            <p:ph type="title"/>
          </p:nvPr>
        </p:nvSpPr>
        <p:spPr/>
        <p:txBody>
          <a:bodyPr/>
          <a:lstStyle/>
          <a:p>
            <a:r>
              <a:rPr lang="en-US" dirty="0" smtClean="0"/>
              <a:t>Molecular Interactions</a:t>
            </a:r>
            <a:endParaRPr lang="en-US" dirty="0"/>
          </a:p>
        </p:txBody>
      </p:sp>
      <p:sp>
        <p:nvSpPr>
          <p:cNvPr id="11" name="Freeform 10"/>
          <p:cNvSpPr/>
          <p:nvPr/>
        </p:nvSpPr>
        <p:spPr>
          <a:xfrm>
            <a:off x="2336800" y="4229100"/>
            <a:ext cx="2590800" cy="1764822"/>
          </a:xfrm>
          <a:custGeom>
            <a:avLst/>
            <a:gdLst>
              <a:gd name="connsiteX0" fmla="*/ 88900 w 2590800"/>
              <a:gd name="connsiteY0" fmla="*/ 609600 h 1764822"/>
              <a:gd name="connsiteX1" fmla="*/ 88900 w 2590800"/>
              <a:gd name="connsiteY1" fmla="*/ 609600 h 1764822"/>
              <a:gd name="connsiteX2" fmla="*/ 203200 w 2590800"/>
              <a:gd name="connsiteY2" fmla="*/ 584200 h 1764822"/>
              <a:gd name="connsiteX3" fmla="*/ 342900 w 2590800"/>
              <a:gd name="connsiteY3" fmla="*/ 609600 h 1764822"/>
              <a:gd name="connsiteX4" fmla="*/ 381000 w 2590800"/>
              <a:gd name="connsiteY4" fmla="*/ 584200 h 1764822"/>
              <a:gd name="connsiteX5" fmla="*/ 419100 w 2590800"/>
              <a:gd name="connsiteY5" fmla="*/ 571500 h 1764822"/>
              <a:gd name="connsiteX6" fmla="*/ 431800 w 2590800"/>
              <a:gd name="connsiteY6" fmla="*/ 533400 h 1764822"/>
              <a:gd name="connsiteX7" fmla="*/ 533400 w 2590800"/>
              <a:gd name="connsiteY7" fmla="*/ 444500 h 1764822"/>
              <a:gd name="connsiteX8" fmla="*/ 673100 w 2590800"/>
              <a:gd name="connsiteY8" fmla="*/ 419100 h 1764822"/>
              <a:gd name="connsiteX9" fmla="*/ 711200 w 2590800"/>
              <a:gd name="connsiteY9" fmla="*/ 393700 h 1764822"/>
              <a:gd name="connsiteX10" fmla="*/ 901700 w 2590800"/>
              <a:gd name="connsiteY10" fmla="*/ 355600 h 1764822"/>
              <a:gd name="connsiteX11" fmla="*/ 952500 w 2590800"/>
              <a:gd name="connsiteY11" fmla="*/ 342900 h 1764822"/>
              <a:gd name="connsiteX12" fmla="*/ 977900 w 2590800"/>
              <a:gd name="connsiteY12" fmla="*/ 266700 h 1764822"/>
              <a:gd name="connsiteX13" fmla="*/ 1079500 w 2590800"/>
              <a:gd name="connsiteY13" fmla="*/ 241300 h 1764822"/>
              <a:gd name="connsiteX14" fmla="*/ 1092200 w 2590800"/>
              <a:gd name="connsiteY14" fmla="*/ 127000 h 1764822"/>
              <a:gd name="connsiteX15" fmla="*/ 1193800 w 2590800"/>
              <a:gd name="connsiteY15" fmla="*/ 38100 h 1764822"/>
              <a:gd name="connsiteX16" fmla="*/ 1295400 w 2590800"/>
              <a:gd name="connsiteY16" fmla="*/ 0 h 1764822"/>
              <a:gd name="connsiteX17" fmla="*/ 1422400 w 2590800"/>
              <a:gd name="connsiteY17" fmla="*/ 25400 h 1764822"/>
              <a:gd name="connsiteX18" fmla="*/ 1511300 w 2590800"/>
              <a:gd name="connsiteY18" fmla="*/ 50800 h 1764822"/>
              <a:gd name="connsiteX19" fmla="*/ 1549400 w 2590800"/>
              <a:gd name="connsiteY19" fmla="*/ 76200 h 1764822"/>
              <a:gd name="connsiteX20" fmla="*/ 1600200 w 2590800"/>
              <a:gd name="connsiteY20" fmla="*/ 139700 h 1764822"/>
              <a:gd name="connsiteX21" fmla="*/ 1651000 w 2590800"/>
              <a:gd name="connsiteY21" fmla="*/ 254000 h 1764822"/>
              <a:gd name="connsiteX22" fmla="*/ 1689100 w 2590800"/>
              <a:gd name="connsiteY22" fmla="*/ 279400 h 1764822"/>
              <a:gd name="connsiteX23" fmla="*/ 1727200 w 2590800"/>
              <a:gd name="connsiteY23" fmla="*/ 292100 h 1764822"/>
              <a:gd name="connsiteX24" fmla="*/ 1866900 w 2590800"/>
              <a:gd name="connsiteY24" fmla="*/ 330200 h 1764822"/>
              <a:gd name="connsiteX25" fmla="*/ 1905000 w 2590800"/>
              <a:gd name="connsiteY25" fmla="*/ 342900 h 1764822"/>
              <a:gd name="connsiteX26" fmla="*/ 1917700 w 2590800"/>
              <a:gd name="connsiteY26" fmla="*/ 381000 h 1764822"/>
              <a:gd name="connsiteX27" fmla="*/ 1993900 w 2590800"/>
              <a:gd name="connsiteY27" fmla="*/ 419100 h 1764822"/>
              <a:gd name="connsiteX28" fmla="*/ 2019300 w 2590800"/>
              <a:gd name="connsiteY28" fmla="*/ 495300 h 1764822"/>
              <a:gd name="connsiteX29" fmla="*/ 2057400 w 2590800"/>
              <a:gd name="connsiteY29" fmla="*/ 571500 h 1764822"/>
              <a:gd name="connsiteX30" fmla="*/ 2133600 w 2590800"/>
              <a:gd name="connsiteY30" fmla="*/ 596900 h 1764822"/>
              <a:gd name="connsiteX31" fmla="*/ 2159000 w 2590800"/>
              <a:gd name="connsiteY31" fmla="*/ 635000 h 1764822"/>
              <a:gd name="connsiteX32" fmla="*/ 2184400 w 2590800"/>
              <a:gd name="connsiteY32" fmla="*/ 736600 h 1764822"/>
              <a:gd name="connsiteX33" fmla="*/ 2209800 w 2590800"/>
              <a:gd name="connsiteY33" fmla="*/ 774700 h 1764822"/>
              <a:gd name="connsiteX34" fmla="*/ 2374900 w 2590800"/>
              <a:gd name="connsiteY34" fmla="*/ 787400 h 1764822"/>
              <a:gd name="connsiteX35" fmla="*/ 2463800 w 2590800"/>
              <a:gd name="connsiteY35" fmla="*/ 800100 h 1764822"/>
              <a:gd name="connsiteX36" fmla="*/ 2565400 w 2590800"/>
              <a:gd name="connsiteY36" fmla="*/ 889000 h 1764822"/>
              <a:gd name="connsiteX37" fmla="*/ 2578100 w 2590800"/>
              <a:gd name="connsiteY37" fmla="*/ 939800 h 1764822"/>
              <a:gd name="connsiteX38" fmla="*/ 2590800 w 2590800"/>
              <a:gd name="connsiteY38" fmla="*/ 977900 h 1764822"/>
              <a:gd name="connsiteX39" fmla="*/ 2565400 w 2590800"/>
              <a:gd name="connsiteY39" fmla="*/ 1092200 h 1764822"/>
              <a:gd name="connsiteX40" fmla="*/ 2552700 w 2590800"/>
              <a:gd name="connsiteY40" fmla="*/ 1244600 h 1764822"/>
              <a:gd name="connsiteX41" fmla="*/ 2514600 w 2590800"/>
              <a:gd name="connsiteY41" fmla="*/ 1270000 h 1764822"/>
              <a:gd name="connsiteX42" fmla="*/ 2501900 w 2590800"/>
              <a:gd name="connsiteY42" fmla="*/ 1308100 h 1764822"/>
              <a:gd name="connsiteX43" fmla="*/ 2489200 w 2590800"/>
              <a:gd name="connsiteY43" fmla="*/ 1371600 h 1764822"/>
              <a:gd name="connsiteX44" fmla="*/ 2476500 w 2590800"/>
              <a:gd name="connsiteY44" fmla="*/ 1409700 h 1764822"/>
              <a:gd name="connsiteX45" fmla="*/ 2425700 w 2590800"/>
              <a:gd name="connsiteY45" fmla="*/ 1498600 h 1764822"/>
              <a:gd name="connsiteX46" fmla="*/ 2374900 w 2590800"/>
              <a:gd name="connsiteY46" fmla="*/ 1511300 h 1764822"/>
              <a:gd name="connsiteX47" fmla="*/ 2082800 w 2590800"/>
              <a:gd name="connsiteY47" fmla="*/ 1498600 h 1764822"/>
              <a:gd name="connsiteX48" fmla="*/ 2006600 w 2590800"/>
              <a:gd name="connsiteY48" fmla="*/ 1473200 h 1764822"/>
              <a:gd name="connsiteX49" fmla="*/ 1955800 w 2590800"/>
              <a:gd name="connsiteY49" fmla="*/ 1460500 h 1764822"/>
              <a:gd name="connsiteX50" fmla="*/ 1727200 w 2590800"/>
              <a:gd name="connsiteY50" fmla="*/ 1473200 h 1764822"/>
              <a:gd name="connsiteX51" fmla="*/ 1625600 w 2590800"/>
              <a:gd name="connsiteY51" fmla="*/ 1447800 h 1764822"/>
              <a:gd name="connsiteX52" fmla="*/ 1244600 w 2590800"/>
              <a:gd name="connsiteY52" fmla="*/ 1447800 h 1764822"/>
              <a:gd name="connsiteX53" fmla="*/ 1168400 w 2590800"/>
              <a:gd name="connsiteY53" fmla="*/ 1422400 h 1764822"/>
              <a:gd name="connsiteX54" fmla="*/ 1143000 w 2590800"/>
              <a:gd name="connsiteY54" fmla="*/ 1384300 h 1764822"/>
              <a:gd name="connsiteX55" fmla="*/ 1028700 w 2590800"/>
              <a:gd name="connsiteY55" fmla="*/ 1320800 h 1764822"/>
              <a:gd name="connsiteX56" fmla="*/ 952500 w 2590800"/>
              <a:gd name="connsiteY56" fmla="*/ 1308100 h 1764822"/>
              <a:gd name="connsiteX57" fmla="*/ 939800 w 2590800"/>
              <a:gd name="connsiteY57" fmla="*/ 1270000 h 1764822"/>
              <a:gd name="connsiteX58" fmla="*/ 927100 w 2590800"/>
              <a:gd name="connsiteY58" fmla="*/ 1308100 h 1764822"/>
              <a:gd name="connsiteX59" fmla="*/ 965200 w 2590800"/>
              <a:gd name="connsiteY59" fmla="*/ 1320800 h 1764822"/>
              <a:gd name="connsiteX60" fmla="*/ 990600 w 2590800"/>
              <a:gd name="connsiteY60" fmla="*/ 1358900 h 1764822"/>
              <a:gd name="connsiteX61" fmla="*/ 927100 w 2590800"/>
              <a:gd name="connsiteY61" fmla="*/ 1473200 h 1764822"/>
              <a:gd name="connsiteX62" fmla="*/ 774700 w 2590800"/>
              <a:gd name="connsiteY62" fmla="*/ 1460500 h 1764822"/>
              <a:gd name="connsiteX63" fmla="*/ 723900 w 2590800"/>
              <a:gd name="connsiteY63" fmla="*/ 1447800 h 1764822"/>
              <a:gd name="connsiteX64" fmla="*/ 698500 w 2590800"/>
              <a:gd name="connsiteY64" fmla="*/ 1498600 h 1764822"/>
              <a:gd name="connsiteX65" fmla="*/ 660400 w 2590800"/>
              <a:gd name="connsiteY65" fmla="*/ 1511300 h 1764822"/>
              <a:gd name="connsiteX66" fmla="*/ 647700 w 2590800"/>
              <a:gd name="connsiteY66" fmla="*/ 1549400 h 1764822"/>
              <a:gd name="connsiteX67" fmla="*/ 660400 w 2590800"/>
              <a:gd name="connsiteY67" fmla="*/ 1651000 h 1764822"/>
              <a:gd name="connsiteX68" fmla="*/ 622300 w 2590800"/>
              <a:gd name="connsiteY68" fmla="*/ 1739900 h 1764822"/>
              <a:gd name="connsiteX69" fmla="*/ 584200 w 2590800"/>
              <a:gd name="connsiteY69" fmla="*/ 1752600 h 1764822"/>
              <a:gd name="connsiteX70" fmla="*/ 368300 w 2590800"/>
              <a:gd name="connsiteY70" fmla="*/ 1739900 h 1764822"/>
              <a:gd name="connsiteX71" fmla="*/ 342900 w 2590800"/>
              <a:gd name="connsiteY71" fmla="*/ 1663700 h 1764822"/>
              <a:gd name="connsiteX72" fmla="*/ 228600 w 2590800"/>
              <a:gd name="connsiteY72" fmla="*/ 1638300 h 1764822"/>
              <a:gd name="connsiteX73" fmla="*/ 127000 w 2590800"/>
              <a:gd name="connsiteY73" fmla="*/ 1549400 h 1764822"/>
              <a:gd name="connsiteX74" fmla="*/ 127000 w 2590800"/>
              <a:gd name="connsiteY74" fmla="*/ 1257300 h 1764822"/>
              <a:gd name="connsiteX75" fmla="*/ 76200 w 2590800"/>
              <a:gd name="connsiteY75" fmla="*/ 1181100 h 1764822"/>
              <a:gd name="connsiteX76" fmla="*/ 50800 w 2590800"/>
              <a:gd name="connsiteY76" fmla="*/ 1104900 h 1764822"/>
              <a:gd name="connsiteX77" fmla="*/ 63500 w 2590800"/>
              <a:gd name="connsiteY77" fmla="*/ 1041400 h 1764822"/>
              <a:gd name="connsiteX78" fmla="*/ 76200 w 2590800"/>
              <a:gd name="connsiteY78" fmla="*/ 1003300 h 1764822"/>
              <a:gd name="connsiteX79" fmla="*/ 50800 w 2590800"/>
              <a:gd name="connsiteY79" fmla="*/ 876300 h 1764822"/>
              <a:gd name="connsiteX80" fmla="*/ 25400 w 2590800"/>
              <a:gd name="connsiteY80" fmla="*/ 838200 h 1764822"/>
              <a:gd name="connsiteX81" fmla="*/ 0 w 2590800"/>
              <a:gd name="connsiteY81" fmla="*/ 736600 h 1764822"/>
              <a:gd name="connsiteX82" fmla="*/ 25400 w 2590800"/>
              <a:gd name="connsiteY82" fmla="*/ 647700 h 1764822"/>
              <a:gd name="connsiteX83" fmla="*/ 88900 w 2590800"/>
              <a:gd name="connsiteY83" fmla="*/ 609600 h 176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590800" h="1764822">
                <a:moveTo>
                  <a:pt x="88900" y="609600"/>
                </a:moveTo>
                <a:lnTo>
                  <a:pt x="88900" y="609600"/>
                </a:lnTo>
                <a:cubicBezTo>
                  <a:pt x="127000" y="601133"/>
                  <a:pt x="164238" y="586492"/>
                  <a:pt x="203200" y="584200"/>
                </a:cubicBezTo>
                <a:cubicBezTo>
                  <a:pt x="264232" y="580610"/>
                  <a:pt x="293544" y="593148"/>
                  <a:pt x="342900" y="609600"/>
                </a:cubicBezTo>
                <a:cubicBezTo>
                  <a:pt x="355600" y="601133"/>
                  <a:pt x="367348" y="591026"/>
                  <a:pt x="381000" y="584200"/>
                </a:cubicBezTo>
                <a:cubicBezTo>
                  <a:pt x="392974" y="578213"/>
                  <a:pt x="409634" y="580966"/>
                  <a:pt x="419100" y="571500"/>
                </a:cubicBezTo>
                <a:cubicBezTo>
                  <a:pt x="428566" y="562034"/>
                  <a:pt x="425813" y="545374"/>
                  <a:pt x="431800" y="533400"/>
                </a:cubicBezTo>
                <a:cubicBezTo>
                  <a:pt x="452543" y="491913"/>
                  <a:pt x="487680" y="459740"/>
                  <a:pt x="533400" y="444500"/>
                </a:cubicBezTo>
                <a:cubicBezTo>
                  <a:pt x="603879" y="421007"/>
                  <a:pt x="558216" y="433460"/>
                  <a:pt x="673100" y="419100"/>
                </a:cubicBezTo>
                <a:cubicBezTo>
                  <a:pt x="685800" y="410633"/>
                  <a:pt x="697252" y="399899"/>
                  <a:pt x="711200" y="393700"/>
                </a:cubicBezTo>
                <a:cubicBezTo>
                  <a:pt x="786245" y="360347"/>
                  <a:pt x="814514" y="365287"/>
                  <a:pt x="901700" y="355600"/>
                </a:cubicBezTo>
                <a:cubicBezTo>
                  <a:pt x="918633" y="351367"/>
                  <a:pt x="941141" y="356152"/>
                  <a:pt x="952500" y="342900"/>
                </a:cubicBezTo>
                <a:cubicBezTo>
                  <a:pt x="969924" y="322572"/>
                  <a:pt x="952500" y="275167"/>
                  <a:pt x="977900" y="266700"/>
                </a:cubicBezTo>
                <a:cubicBezTo>
                  <a:pt x="1036478" y="247174"/>
                  <a:pt x="1002873" y="256625"/>
                  <a:pt x="1079500" y="241300"/>
                </a:cubicBezTo>
                <a:cubicBezTo>
                  <a:pt x="1083733" y="203200"/>
                  <a:pt x="1082903" y="164190"/>
                  <a:pt x="1092200" y="127000"/>
                </a:cubicBezTo>
                <a:cubicBezTo>
                  <a:pt x="1102783" y="84667"/>
                  <a:pt x="1168400" y="55033"/>
                  <a:pt x="1193800" y="38100"/>
                </a:cubicBezTo>
                <a:cubicBezTo>
                  <a:pt x="1249861" y="726"/>
                  <a:pt x="1216933" y="15693"/>
                  <a:pt x="1295400" y="0"/>
                </a:cubicBezTo>
                <a:cubicBezTo>
                  <a:pt x="1447117" y="21674"/>
                  <a:pt x="1333736" y="67"/>
                  <a:pt x="1422400" y="25400"/>
                </a:cubicBezTo>
                <a:cubicBezTo>
                  <a:pt x="1441389" y="30825"/>
                  <a:pt x="1491000" y="40650"/>
                  <a:pt x="1511300" y="50800"/>
                </a:cubicBezTo>
                <a:cubicBezTo>
                  <a:pt x="1524952" y="57626"/>
                  <a:pt x="1536700" y="67733"/>
                  <a:pt x="1549400" y="76200"/>
                </a:cubicBezTo>
                <a:cubicBezTo>
                  <a:pt x="1595717" y="215151"/>
                  <a:pt x="1518136" y="8397"/>
                  <a:pt x="1600200" y="139700"/>
                </a:cubicBezTo>
                <a:cubicBezTo>
                  <a:pt x="1642118" y="206768"/>
                  <a:pt x="1604084" y="207084"/>
                  <a:pt x="1651000" y="254000"/>
                </a:cubicBezTo>
                <a:cubicBezTo>
                  <a:pt x="1661793" y="264793"/>
                  <a:pt x="1675448" y="272574"/>
                  <a:pt x="1689100" y="279400"/>
                </a:cubicBezTo>
                <a:cubicBezTo>
                  <a:pt x="1701074" y="285387"/>
                  <a:pt x="1714213" y="288853"/>
                  <a:pt x="1727200" y="292100"/>
                </a:cubicBezTo>
                <a:cubicBezTo>
                  <a:pt x="1870806" y="328002"/>
                  <a:pt x="1703426" y="275709"/>
                  <a:pt x="1866900" y="330200"/>
                </a:cubicBezTo>
                <a:lnTo>
                  <a:pt x="1905000" y="342900"/>
                </a:lnTo>
                <a:cubicBezTo>
                  <a:pt x="1909233" y="355600"/>
                  <a:pt x="1909337" y="370547"/>
                  <a:pt x="1917700" y="381000"/>
                </a:cubicBezTo>
                <a:cubicBezTo>
                  <a:pt x="1935605" y="403381"/>
                  <a:pt x="1968801" y="410734"/>
                  <a:pt x="1993900" y="419100"/>
                </a:cubicBezTo>
                <a:lnTo>
                  <a:pt x="2019300" y="495300"/>
                </a:lnTo>
                <a:cubicBezTo>
                  <a:pt x="2026220" y="516060"/>
                  <a:pt x="2036668" y="558542"/>
                  <a:pt x="2057400" y="571500"/>
                </a:cubicBezTo>
                <a:cubicBezTo>
                  <a:pt x="2080104" y="585690"/>
                  <a:pt x="2133600" y="596900"/>
                  <a:pt x="2133600" y="596900"/>
                </a:cubicBezTo>
                <a:cubicBezTo>
                  <a:pt x="2142067" y="609600"/>
                  <a:pt x="2153784" y="620655"/>
                  <a:pt x="2159000" y="635000"/>
                </a:cubicBezTo>
                <a:cubicBezTo>
                  <a:pt x="2170930" y="667807"/>
                  <a:pt x="2165036" y="707554"/>
                  <a:pt x="2184400" y="736600"/>
                </a:cubicBezTo>
                <a:cubicBezTo>
                  <a:pt x="2192867" y="749300"/>
                  <a:pt x="2195052" y="770767"/>
                  <a:pt x="2209800" y="774700"/>
                </a:cubicBezTo>
                <a:cubicBezTo>
                  <a:pt x="2263132" y="788922"/>
                  <a:pt x="2319978" y="781908"/>
                  <a:pt x="2374900" y="787400"/>
                </a:cubicBezTo>
                <a:cubicBezTo>
                  <a:pt x="2404686" y="790379"/>
                  <a:pt x="2434167" y="795867"/>
                  <a:pt x="2463800" y="800100"/>
                </a:cubicBezTo>
                <a:cubicBezTo>
                  <a:pt x="2552700" y="859367"/>
                  <a:pt x="2523067" y="825500"/>
                  <a:pt x="2565400" y="889000"/>
                </a:cubicBezTo>
                <a:cubicBezTo>
                  <a:pt x="2569633" y="905933"/>
                  <a:pt x="2573305" y="923017"/>
                  <a:pt x="2578100" y="939800"/>
                </a:cubicBezTo>
                <a:cubicBezTo>
                  <a:pt x="2581778" y="952672"/>
                  <a:pt x="2590800" y="964513"/>
                  <a:pt x="2590800" y="977900"/>
                </a:cubicBezTo>
                <a:cubicBezTo>
                  <a:pt x="2590800" y="1022602"/>
                  <a:pt x="2578496" y="1052911"/>
                  <a:pt x="2565400" y="1092200"/>
                </a:cubicBezTo>
                <a:cubicBezTo>
                  <a:pt x="2561167" y="1143000"/>
                  <a:pt x="2566704" y="1195585"/>
                  <a:pt x="2552700" y="1244600"/>
                </a:cubicBezTo>
                <a:cubicBezTo>
                  <a:pt x="2548507" y="1259276"/>
                  <a:pt x="2524135" y="1258081"/>
                  <a:pt x="2514600" y="1270000"/>
                </a:cubicBezTo>
                <a:cubicBezTo>
                  <a:pt x="2506237" y="1280453"/>
                  <a:pt x="2505147" y="1295113"/>
                  <a:pt x="2501900" y="1308100"/>
                </a:cubicBezTo>
                <a:cubicBezTo>
                  <a:pt x="2496665" y="1329041"/>
                  <a:pt x="2494435" y="1350659"/>
                  <a:pt x="2489200" y="1371600"/>
                </a:cubicBezTo>
                <a:cubicBezTo>
                  <a:pt x="2485953" y="1384587"/>
                  <a:pt x="2480178" y="1396828"/>
                  <a:pt x="2476500" y="1409700"/>
                </a:cubicBezTo>
                <a:cubicBezTo>
                  <a:pt x="2463706" y="1454480"/>
                  <a:pt x="2471757" y="1472282"/>
                  <a:pt x="2425700" y="1498600"/>
                </a:cubicBezTo>
                <a:cubicBezTo>
                  <a:pt x="2410545" y="1507260"/>
                  <a:pt x="2391833" y="1507067"/>
                  <a:pt x="2374900" y="1511300"/>
                </a:cubicBezTo>
                <a:cubicBezTo>
                  <a:pt x="2277533" y="1507067"/>
                  <a:pt x="2179741" y="1508628"/>
                  <a:pt x="2082800" y="1498600"/>
                </a:cubicBezTo>
                <a:cubicBezTo>
                  <a:pt x="2056168" y="1495845"/>
                  <a:pt x="2032575" y="1479694"/>
                  <a:pt x="2006600" y="1473200"/>
                </a:cubicBezTo>
                <a:lnTo>
                  <a:pt x="1955800" y="1460500"/>
                </a:lnTo>
                <a:cubicBezTo>
                  <a:pt x="1879600" y="1464733"/>
                  <a:pt x="1803518" y="1473200"/>
                  <a:pt x="1727200" y="1473200"/>
                </a:cubicBezTo>
                <a:cubicBezTo>
                  <a:pt x="1696549" y="1473200"/>
                  <a:pt x="1655665" y="1457822"/>
                  <a:pt x="1625600" y="1447800"/>
                </a:cubicBezTo>
                <a:cubicBezTo>
                  <a:pt x="1464302" y="1470843"/>
                  <a:pt x="1488204" y="1473000"/>
                  <a:pt x="1244600" y="1447800"/>
                </a:cubicBezTo>
                <a:cubicBezTo>
                  <a:pt x="1217968" y="1445045"/>
                  <a:pt x="1168400" y="1422400"/>
                  <a:pt x="1168400" y="1422400"/>
                </a:cubicBezTo>
                <a:cubicBezTo>
                  <a:pt x="1159933" y="1409700"/>
                  <a:pt x="1154487" y="1394351"/>
                  <a:pt x="1143000" y="1384300"/>
                </a:cubicBezTo>
                <a:cubicBezTo>
                  <a:pt x="1109565" y="1355044"/>
                  <a:pt x="1072122" y="1330449"/>
                  <a:pt x="1028700" y="1320800"/>
                </a:cubicBezTo>
                <a:cubicBezTo>
                  <a:pt x="1003563" y="1315214"/>
                  <a:pt x="977900" y="1312333"/>
                  <a:pt x="952500" y="1308100"/>
                </a:cubicBezTo>
                <a:cubicBezTo>
                  <a:pt x="948267" y="1295400"/>
                  <a:pt x="953187" y="1270000"/>
                  <a:pt x="939800" y="1270000"/>
                </a:cubicBezTo>
                <a:cubicBezTo>
                  <a:pt x="926413" y="1270000"/>
                  <a:pt x="921113" y="1296126"/>
                  <a:pt x="927100" y="1308100"/>
                </a:cubicBezTo>
                <a:cubicBezTo>
                  <a:pt x="933087" y="1320074"/>
                  <a:pt x="952500" y="1316567"/>
                  <a:pt x="965200" y="1320800"/>
                </a:cubicBezTo>
                <a:cubicBezTo>
                  <a:pt x="973667" y="1333500"/>
                  <a:pt x="990600" y="1343636"/>
                  <a:pt x="990600" y="1358900"/>
                </a:cubicBezTo>
                <a:cubicBezTo>
                  <a:pt x="990600" y="1421059"/>
                  <a:pt x="963283" y="1437017"/>
                  <a:pt x="927100" y="1473200"/>
                </a:cubicBezTo>
                <a:cubicBezTo>
                  <a:pt x="876300" y="1468967"/>
                  <a:pt x="825282" y="1466823"/>
                  <a:pt x="774700" y="1460500"/>
                </a:cubicBezTo>
                <a:cubicBezTo>
                  <a:pt x="757380" y="1458335"/>
                  <a:pt x="739512" y="1439994"/>
                  <a:pt x="723900" y="1447800"/>
                </a:cubicBezTo>
                <a:cubicBezTo>
                  <a:pt x="706967" y="1456267"/>
                  <a:pt x="711887" y="1485213"/>
                  <a:pt x="698500" y="1498600"/>
                </a:cubicBezTo>
                <a:cubicBezTo>
                  <a:pt x="689034" y="1508066"/>
                  <a:pt x="673100" y="1507067"/>
                  <a:pt x="660400" y="1511300"/>
                </a:cubicBezTo>
                <a:cubicBezTo>
                  <a:pt x="656167" y="1524000"/>
                  <a:pt x="647700" y="1536013"/>
                  <a:pt x="647700" y="1549400"/>
                </a:cubicBezTo>
                <a:cubicBezTo>
                  <a:pt x="647700" y="1583530"/>
                  <a:pt x="660400" y="1616870"/>
                  <a:pt x="660400" y="1651000"/>
                </a:cubicBezTo>
                <a:cubicBezTo>
                  <a:pt x="660400" y="1675404"/>
                  <a:pt x="643039" y="1723309"/>
                  <a:pt x="622300" y="1739900"/>
                </a:cubicBezTo>
                <a:cubicBezTo>
                  <a:pt x="611847" y="1748263"/>
                  <a:pt x="596900" y="1748367"/>
                  <a:pt x="584200" y="1752600"/>
                </a:cubicBezTo>
                <a:cubicBezTo>
                  <a:pt x="512233" y="1748367"/>
                  <a:pt x="435946" y="1764822"/>
                  <a:pt x="368300" y="1739900"/>
                </a:cubicBezTo>
                <a:cubicBezTo>
                  <a:pt x="343177" y="1730644"/>
                  <a:pt x="368875" y="1670194"/>
                  <a:pt x="342900" y="1663700"/>
                </a:cubicBezTo>
                <a:cubicBezTo>
                  <a:pt x="271159" y="1645765"/>
                  <a:pt x="309216" y="1654423"/>
                  <a:pt x="228600" y="1638300"/>
                </a:cubicBezTo>
                <a:cubicBezTo>
                  <a:pt x="139700" y="1579033"/>
                  <a:pt x="169333" y="1612900"/>
                  <a:pt x="127000" y="1549400"/>
                </a:cubicBezTo>
                <a:cubicBezTo>
                  <a:pt x="129609" y="1507662"/>
                  <a:pt x="154572" y="1328988"/>
                  <a:pt x="127000" y="1257300"/>
                </a:cubicBezTo>
                <a:cubicBezTo>
                  <a:pt x="116041" y="1228808"/>
                  <a:pt x="85853" y="1210060"/>
                  <a:pt x="76200" y="1181100"/>
                </a:cubicBezTo>
                <a:lnTo>
                  <a:pt x="50800" y="1104900"/>
                </a:lnTo>
                <a:cubicBezTo>
                  <a:pt x="55033" y="1083733"/>
                  <a:pt x="58265" y="1062341"/>
                  <a:pt x="63500" y="1041400"/>
                </a:cubicBezTo>
                <a:cubicBezTo>
                  <a:pt x="66747" y="1028413"/>
                  <a:pt x="76200" y="1016687"/>
                  <a:pt x="76200" y="1003300"/>
                </a:cubicBezTo>
                <a:cubicBezTo>
                  <a:pt x="76200" y="979899"/>
                  <a:pt x="66440" y="907579"/>
                  <a:pt x="50800" y="876300"/>
                </a:cubicBezTo>
                <a:cubicBezTo>
                  <a:pt x="43974" y="862648"/>
                  <a:pt x="32226" y="851852"/>
                  <a:pt x="25400" y="838200"/>
                </a:cubicBezTo>
                <a:cubicBezTo>
                  <a:pt x="12383" y="812165"/>
                  <a:pt x="4830" y="760752"/>
                  <a:pt x="0" y="736600"/>
                </a:cubicBezTo>
                <a:cubicBezTo>
                  <a:pt x="4069" y="720324"/>
                  <a:pt x="16290" y="665920"/>
                  <a:pt x="25400" y="647700"/>
                </a:cubicBezTo>
                <a:cubicBezTo>
                  <a:pt x="46211" y="606078"/>
                  <a:pt x="78317" y="615950"/>
                  <a:pt x="88900" y="609600"/>
                </a:cubicBezTo>
                <a:close/>
              </a:path>
            </a:pathLst>
          </a:custGeom>
          <a:solidFill>
            <a:srgbClr val="FFFF00">
              <a:alpha val="3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52400" y="4343400"/>
            <a:ext cx="2590800" cy="1764822"/>
          </a:xfrm>
          <a:custGeom>
            <a:avLst/>
            <a:gdLst>
              <a:gd name="connsiteX0" fmla="*/ 88900 w 2590800"/>
              <a:gd name="connsiteY0" fmla="*/ 609600 h 1764822"/>
              <a:gd name="connsiteX1" fmla="*/ 88900 w 2590800"/>
              <a:gd name="connsiteY1" fmla="*/ 609600 h 1764822"/>
              <a:gd name="connsiteX2" fmla="*/ 203200 w 2590800"/>
              <a:gd name="connsiteY2" fmla="*/ 584200 h 1764822"/>
              <a:gd name="connsiteX3" fmla="*/ 342900 w 2590800"/>
              <a:gd name="connsiteY3" fmla="*/ 609600 h 1764822"/>
              <a:gd name="connsiteX4" fmla="*/ 381000 w 2590800"/>
              <a:gd name="connsiteY4" fmla="*/ 584200 h 1764822"/>
              <a:gd name="connsiteX5" fmla="*/ 419100 w 2590800"/>
              <a:gd name="connsiteY5" fmla="*/ 571500 h 1764822"/>
              <a:gd name="connsiteX6" fmla="*/ 431800 w 2590800"/>
              <a:gd name="connsiteY6" fmla="*/ 533400 h 1764822"/>
              <a:gd name="connsiteX7" fmla="*/ 533400 w 2590800"/>
              <a:gd name="connsiteY7" fmla="*/ 444500 h 1764822"/>
              <a:gd name="connsiteX8" fmla="*/ 673100 w 2590800"/>
              <a:gd name="connsiteY8" fmla="*/ 419100 h 1764822"/>
              <a:gd name="connsiteX9" fmla="*/ 711200 w 2590800"/>
              <a:gd name="connsiteY9" fmla="*/ 393700 h 1764822"/>
              <a:gd name="connsiteX10" fmla="*/ 901700 w 2590800"/>
              <a:gd name="connsiteY10" fmla="*/ 355600 h 1764822"/>
              <a:gd name="connsiteX11" fmla="*/ 952500 w 2590800"/>
              <a:gd name="connsiteY11" fmla="*/ 342900 h 1764822"/>
              <a:gd name="connsiteX12" fmla="*/ 977900 w 2590800"/>
              <a:gd name="connsiteY12" fmla="*/ 266700 h 1764822"/>
              <a:gd name="connsiteX13" fmla="*/ 1079500 w 2590800"/>
              <a:gd name="connsiteY13" fmla="*/ 241300 h 1764822"/>
              <a:gd name="connsiteX14" fmla="*/ 1092200 w 2590800"/>
              <a:gd name="connsiteY14" fmla="*/ 127000 h 1764822"/>
              <a:gd name="connsiteX15" fmla="*/ 1193800 w 2590800"/>
              <a:gd name="connsiteY15" fmla="*/ 38100 h 1764822"/>
              <a:gd name="connsiteX16" fmla="*/ 1295400 w 2590800"/>
              <a:gd name="connsiteY16" fmla="*/ 0 h 1764822"/>
              <a:gd name="connsiteX17" fmla="*/ 1422400 w 2590800"/>
              <a:gd name="connsiteY17" fmla="*/ 25400 h 1764822"/>
              <a:gd name="connsiteX18" fmla="*/ 1511300 w 2590800"/>
              <a:gd name="connsiteY18" fmla="*/ 50800 h 1764822"/>
              <a:gd name="connsiteX19" fmla="*/ 1549400 w 2590800"/>
              <a:gd name="connsiteY19" fmla="*/ 76200 h 1764822"/>
              <a:gd name="connsiteX20" fmla="*/ 1600200 w 2590800"/>
              <a:gd name="connsiteY20" fmla="*/ 139700 h 1764822"/>
              <a:gd name="connsiteX21" fmla="*/ 1651000 w 2590800"/>
              <a:gd name="connsiteY21" fmla="*/ 254000 h 1764822"/>
              <a:gd name="connsiteX22" fmla="*/ 1689100 w 2590800"/>
              <a:gd name="connsiteY22" fmla="*/ 279400 h 1764822"/>
              <a:gd name="connsiteX23" fmla="*/ 1727200 w 2590800"/>
              <a:gd name="connsiteY23" fmla="*/ 292100 h 1764822"/>
              <a:gd name="connsiteX24" fmla="*/ 1866900 w 2590800"/>
              <a:gd name="connsiteY24" fmla="*/ 330200 h 1764822"/>
              <a:gd name="connsiteX25" fmla="*/ 1905000 w 2590800"/>
              <a:gd name="connsiteY25" fmla="*/ 342900 h 1764822"/>
              <a:gd name="connsiteX26" fmla="*/ 1917700 w 2590800"/>
              <a:gd name="connsiteY26" fmla="*/ 381000 h 1764822"/>
              <a:gd name="connsiteX27" fmla="*/ 1993900 w 2590800"/>
              <a:gd name="connsiteY27" fmla="*/ 419100 h 1764822"/>
              <a:gd name="connsiteX28" fmla="*/ 2019300 w 2590800"/>
              <a:gd name="connsiteY28" fmla="*/ 495300 h 1764822"/>
              <a:gd name="connsiteX29" fmla="*/ 2057400 w 2590800"/>
              <a:gd name="connsiteY29" fmla="*/ 571500 h 1764822"/>
              <a:gd name="connsiteX30" fmla="*/ 2133600 w 2590800"/>
              <a:gd name="connsiteY30" fmla="*/ 596900 h 1764822"/>
              <a:gd name="connsiteX31" fmla="*/ 2159000 w 2590800"/>
              <a:gd name="connsiteY31" fmla="*/ 635000 h 1764822"/>
              <a:gd name="connsiteX32" fmla="*/ 2184400 w 2590800"/>
              <a:gd name="connsiteY32" fmla="*/ 736600 h 1764822"/>
              <a:gd name="connsiteX33" fmla="*/ 2209800 w 2590800"/>
              <a:gd name="connsiteY33" fmla="*/ 774700 h 1764822"/>
              <a:gd name="connsiteX34" fmla="*/ 2374900 w 2590800"/>
              <a:gd name="connsiteY34" fmla="*/ 787400 h 1764822"/>
              <a:gd name="connsiteX35" fmla="*/ 2463800 w 2590800"/>
              <a:gd name="connsiteY35" fmla="*/ 800100 h 1764822"/>
              <a:gd name="connsiteX36" fmla="*/ 2565400 w 2590800"/>
              <a:gd name="connsiteY36" fmla="*/ 889000 h 1764822"/>
              <a:gd name="connsiteX37" fmla="*/ 2578100 w 2590800"/>
              <a:gd name="connsiteY37" fmla="*/ 939800 h 1764822"/>
              <a:gd name="connsiteX38" fmla="*/ 2590800 w 2590800"/>
              <a:gd name="connsiteY38" fmla="*/ 977900 h 1764822"/>
              <a:gd name="connsiteX39" fmla="*/ 2565400 w 2590800"/>
              <a:gd name="connsiteY39" fmla="*/ 1092200 h 1764822"/>
              <a:gd name="connsiteX40" fmla="*/ 2552700 w 2590800"/>
              <a:gd name="connsiteY40" fmla="*/ 1244600 h 1764822"/>
              <a:gd name="connsiteX41" fmla="*/ 2514600 w 2590800"/>
              <a:gd name="connsiteY41" fmla="*/ 1270000 h 1764822"/>
              <a:gd name="connsiteX42" fmla="*/ 2501900 w 2590800"/>
              <a:gd name="connsiteY42" fmla="*/ 1308100 h 1764822"/>
              <a:gd name="connsiteX43" fmla="*/ 2489200 w 2590800"/>
              <a:gd name="connsiteY43" fmla="*/ 1371600 h 1764822"/>
              <a:gd name="connsiteX44" fmla="*/ 2476500 w 2590800"/>
              <a:gd name="connsiteY44" fmla="*/ 1409700 h 1764822"/>
              <a:gd name="connsiteX45" fmla="*/ 2425700 w 2590800"/>
              <a:gd name="connsiteY45" fmla="*/ 1498600 h 1764822"/>
              <a:gd name="connsiteX46" fmla="*/ 2374900 w 2590800"/>
              <a:gd name="connsiteY46" fmla="*/ 1511300 h 1764822"/>
              <a:gd name="connsiteX47" fmla="*/ 2082800 w 2590800"/>
              <a:gd name="connsiteY47" fmla="*/ 1498600 h 1764822"/>
              <a:gd name="connsiteX48" fmla="*/ 2006600 w 2590800"/>
              <a:gd name="connsiteY48" fmla="*/ 1473200 h 1764822"/>
              <a:gd name="connsiteX49" fmla="*/ 1955800 w 2590800"/>
              <a:gd name="connsiteY49" fmla="*/ 1460500 h 1764822"/>
              <a:gd name="connsiteX50" fmla="*/ 1727200 w 2590800"/>
              <a:gd name="connsiteY50" fmla="*/ 1473200 h 1764822"/>
              <a:gd name="connsiteX51" fmla="*/ 1625600 w 2590800"/>
              <a:gd name="connsiteY51" fmla="*/ 1447800 h 1764822"/>
              <a:gd name="connsiteX52" fmla="*/ 1244600 w 2590800"/>
              <a:gd name="connsiteY52" fmla="*/ 1447800 h 1764822"/>
              <a:gd name="connsiteX53" fmla="*/ 1168400 w 2590800"/>
              <a:gd name="connsiteY53" fmla="*/ 1422400 h 1764822"/>
              <a:gd name="connsiteX54" fmla="*/ 1143000 w 2590800"/>
              <a:gd name="connsiteY54" fmla="*/ 1384300 h 1764822"/>
              <a:gd name="connsiteX55" fmla="*/ 1028700 w 2590800"/>
              <a:gd name="connsiteY55" fmla="*/ 1320800 h 1764822"/>
              <a:gd name="connsiteX56" fmla="*/ 952500 w 2590800"/>
              <a:gd name="connsiteY56" fmla="*/ 1308100 h 1764822"/>
              <a:gd name="connsiteX57" fmla="*/ 939800 w 2590800"/>
              <a:gd name="connsiteY57" fmla="*/ 1270000 h 1764822"/>
              <a:gd name="connsiteX58" fmla="*/ 927100 w 2590800"/>
              <a:gd name="connsiteY58" fmla="*/ 1308100 h 1764822"/>
              <a:gd name="connsiteX59" fmla="*/ 965200 w 2590800"/>
              <a:gd name="connsiteY59" fmla="*/ 1320800 h 1764822"/>
              <a:gd name="connsiteX60" fmla="*/ 990600 w 2590800"/>
              <a:gd name="connsiteY60" fmla="*/ 1358900 h 1764822"/>
              <a:gd name="connsiteX61" fmla="*/ 927100 w 2590800"/>
              <a:gd name="connsiteY61" fmla="*/ 1473200 h 1764822"/>
              <a:gd name="connsiteX62" fmla="*/ 774700 w 2590800"/>
              <a:gd name="connsiteY62" fmla="*/ 1460500 h 1764822"/>
              <a:gd name="connsiteX63" fmla="*/ 723900 w 2590800"/>
              <a:gd name="connsiteY63" fmla="*/ 1447800 h 1764822"/>
              <a:gd name="connsiteX64" fmla="*/ 698500 w 2590800"/>
              <a:gd name="connsiteY64" fmla="*/ 1498600 h 1764822"/>
              <a:gd name="connsiteX65" fmla="*/ 660400 w 2590800"/>
              <a:gd name="connsiteY65" fmla="*/ 1511300 h 1764822"/>
              <a:gd name="connsiteX66" fmla="*/ 647700 w 2590800"/>
              <a:gd name="connsiteY66" fmla="*/ 1549400 h 1764822"/>
              <a:gd name="connsiteX67" fmla="*/ 660400 w 2590800"/>
              <a:gd name="connsiteY67" fmla="*/ 1651000 h 1764822"/>
              <a:gd name="connsiteX68" fmla="*/ 622300 w 2590800"/>
              <a:gd name="connsiteY68" fmla="*/ 1739900 h 1764822"/>
              <a:gd name="connsiteX69" fmla="*/ 584200 w 2590800"/>
              <a:gd name="connsiteY69" fmla="*/ 1752600 h 1764822"/>
              <a:gd name="connsiteX70" fmla="*/ 368300 w 2590800"/>
              <a:gd name="connsiteY70" fmla="*/ 1739900 h 1764822"/>
              <a:gd name="connsiteX71" fmla="*/ 342900 w 2590800"/>
              <a:gd name="connsiteY71" fmla="*/ 1663700 h 1764822"/>
              <a:gd name="connsiteX72" fmla="*/ 228600 w 2590800"/>
              <a:gd name="connsiteY72" fmla="*/ 1638300 h 1764822"/>
              <a:gd name="connsiteX73" fmla="*/ 127000 w 2590800"/>
              <a:gd name="connsiteY73" fmla="*/ 1549400 h 1764822"/>
              <a:gd name="connsiteX74" fmla="*/ 127000 w 2590800"/>
              <a:gd name="connsiteY74" fmla="*/ 1257300 h 1764822"/>
              <a:gd name="connsiteX75" fmla="*/ 76200 w 2590800"/>
              <a:gd name="connsiteY75" fmla="*/ 1181100 h 1764822"/>
              <a:gd name="connsiteX76" fmla="*/ 50800 w 2590800"/>
              <a:gd name="connsiteY76" fmla="*/ 1104900 h 1764822"/>
              <a:gd name="connsiteX77" fmla="*/ 63500 w 2590800"/>
              <a:gd name="connsiteY77" fmla="*/ 1041400 h 1764822"/>
              <a:gd name="connsiteX78" fmla="*/ 76200 w 2590800"/>
              <a:gd name="connsiteY78" fmla="*/ 1003300 h 1764822"/>
              <a:gd name="connsiteX79" fmla="*/ 50800 w 2590800"/>
              <a:gd name="connsiteY79" fmla="*/ 876300 h 1764822"/>
              <a:gd name="connsiteX80" fmla="*/ 25400 w 2590800"/>
              <a:gd name="connsiteY80" fmla="*/ 838200 h 1764822"/>
              <a:gd name="connsiteX81" fmla="*/ 0 w 2590800"/>
              <a:gd name="connsiteY81" fmla="*/ 736600 h 1764822"/>
              <a:gd name="connsiteX82" fmla="*/ 25400 w 2590800"/>
              <a:gd name="connsiteY82" fmla="*/ 647700 h 1764822"/>
              <a:gd name="connsiteX83" fmla="*/ 88900 w 2590800"/>
              <a:gd name="connsiteY83" fmla="*/ 609600 h 176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590800" h="1764822">
                <a:moveTo>
                  <a:pt x="88900" y="609600"/>
                </a:moveTo>
                <a:lnTo>
                  <a:pt x="88900" y="609600"/>
                </a:lnTo>
                <a:cubicBezTo>
                  <a:pt x="127000" y="601133"/>
                  <a:pt x="164238" y="586492"/>
                  <a:pt x="203200" y="584200"/>
                </a:cubicBezTo>
                <a:cubicBezTo>
                  <a:pt x="264232" y="580610"/>
                  <a:pt x="293544" y="593148"/>
                  <a:pt x="342900" y="609600"/>
                </a:cubicBezTo>
                <a:cubicBezTo>
                  <a:pt x="355600" y="601133"/>
                  <a:pt x="367348" y="591026"/>
                  <a:pt x="381000" y="584200"/>
                </a:cubicBezTo>
                <a:cubicBezTo>
                  <a:pt x="392974" y="578213"/>
                  <a:pt x="409634" y="580966"/>
                  <a:pt x="419100" y="571500"/>
                </a:cubicBezTo>
                <a:cubicBezTo>
                  <a:pt x="428566" y="562034"/>
                  <a:pt x="425813" y="545374"/>
                  <a:pt x="431800" y="533400"/>
                </a:cubicBezTo>
                <a:cubicBezTo>
                  <a:pt x="452543" y="491913"/>
                  <a:pt x="487680" y="459740"/>
                  <a:pt x="533400" y="444500"/>
                </a:cubicBezTo>
                <a:cubicBezTo>
                  <a:pt x="603879" y="421007"/>
                  <a:pt x="558216" y="433460"/>
                  <a:pt x="673100" y="419100"/>
                </a:cubicBezTo>
                <a:cubicBezTo>
                  <a:pt x="685800" y="410633"/>
                  <a:pt x="697252" y="399899"/>
                  <a:pt x="711200" y="393700"/>
                </a:cubicBezTo>
                <a:cubicBezTo>
                  <a:pt x="786245" y="360347"/>
                  <a:pt x="814514" y="365287"/>
                  <a:pt x="901700" y="355600"/>
                </a:cubicBezTo>
                <a:cubicBezTo>
                  <a:pt x="918633" y="351367"/>
                  <a:pt x="941141" y="356152"/>
                  <a:pt x="952500" y="342900"/>
                </a:cubicBezTo>
                <a:cubicBezTo>
                  <a:pt x="969924" y="322572"/>
                  <a:pt x="952500" y="275167"/>
                  <a:pt x="977900" y="266700"/>
                </a:cubicBezTo>
                <a:cubicBezTo>
                  <a:pt x="1036478" y="247174"/>
                  <a:pt x="1002873" y="256625"/>
                  <a:pt x="1079500" y="241300"/>
                </a:cubicBezTo>
                <a:cubicBezTo>
                  <a:pt x="1083733" y="203200"/>
                  <a:pt x="1082903" y="164190"/>
                  <a:pt x="1092200" y="127000"/>
                </a:cubicBezTo>
                <a:cubicBezTo>
                  <a:pt x="1102783" y="84667"/>
                  <a:pt x="1168400" y="55033"/>
                  <a:pt x="1193800" y="38100"/>
                </a:cubicBezTo>
                <a:cubicBezTo>
                  <a:pt x="1249861" y="726"/>
                  <a:pt x="1216933" y="15693"/>
                  <a:pt x="1295400" y="0"/>
                </a:cubicBezTo>
                <a:cubicBezTo>
                  <a:pt x="1447117" y="21674"/>
                  <a:pt x="1333736" y="67"/>
                  <a:pt x="1422400" y="25400"/>
                </a:cubicBezTo>
                <a:cubicBezTo>
                  <a:pt x="1441389" y="30825"/>
                  <a:pt x="1491000" y="40650"/>
                  <a:pt x="1511300" y="50800"/>
                </a:cubicBezTo>
                <a:cubicBezTo>
                  <a:pt x="1524952" y="57626"/>
                  <a:pt x="1536700" y="67733"/>
                  <a:pt x="1549400" y="76200"/>
                </a:cubicBezTo>
                <a:cubicBezTo>
                  <a:pt x="1595717" y="215151"/>
                  <a:pt x="1518136" y="8397"/>
                  <a:pt x="1600200" y="139700"/>
                </a:cubicBezTo>
                <a:cubicBezTo>
                  <a:pt x="1642118" y="206768"/>
                  <a:pt x="1604084" y="207084"/>
                  <a:pt x="1651000" y="254000"/>
                </a:cubicBezTo>
                <a:cubicBezTo>
                  <a:pt x="1661793" y="264793"/>
                  <a:pt x="1675448" y="272574"/>
                  <a:pt x="1689100" y="279400"/>
                </a:cubicBezTo>
                <a:cubicBezTo>
                  <a:pt x="1701074" y="285387"/>
                  <a:pt x="1714213" y="288853"/>
                  <a:pt x="1727200" y="292100"/>
                </a:cubicBezTo>
                <a:cubicBezTo>
                  <a:pt x="1870806" y="328002"/>
                  <a:pt x="1703426" y="275709"/>
                  <a:pt x="1866900" y="330200"/>
                </a:cubicBezTo>
                <a:lnTo>
                  <a:pt x="1905000" y="342900"/>
                </a:lnTo>
                <a:cubicBezTo>
                  <a:pt x="1909233" y="355600"/>
                  <a:pt x="1909337" y="370547"/>
                  <a:pt x="1917700" y="381000"/>
                </a:cubicBezTo>
                <a:cubicBezTo>
                  <a:pt x="1935605" y="403381"/>
                  <a:pt x="1968801" y="410734"/>
                  <a:pt x="1993900" y="419100"/>
                </a:cubicBezTo>
                <a:lnTo>
                  <a:pt x="2019300" y="495300"/>
                </a:lnTo>
                <a:cubicBezTo>
                  <a:pt x="2026220" y="516060"/>
                  <a:pt x="2036668" y="558542"/>
                  <a:pt x="2057400" y="571500"/>
                </a:cubicBezTo>
                <a:cubicBezTo>
                  <a:pt x="2080104" y="585690"/>
                  <a:pt x="2133600" y="596900"/>
                  <a:pt x="2133600" y="596900"/>
                </a:cubicBezTo>
                <a:cubicBezTo>
                  <a:pt x="2142067" y="609600"/>
                  <a:pt x="2153784" y="620655"/>
                  <a:pt x="2159000" y="635000"/>
                </a:cubicBezTo>
                <a:cubicBezTo>
                  <a:pt x="2170930" y="667807"/>
                  <a:pt x="2165036" y="707554"/>
                  <a:pt x="2184400" y="736600"/>
                </a:cubicBezTo>
                <a:cubicBezTo>
                  <a:pt x="2192867" y="749300"/>
                  <a:pt x="2195052" y="770767"/>
                  <a:pt x="2209800" y="774700"/>
                </a:cubicBezTo>
                <a:cubicBezTo>
                  <a:pt x="2263132" y="788922"/>
                  <a:pt x="2319978" y="781908"/>
                  <a:pt x="2374900" y="787400"/>
                </a:cubicBezTo>
                <a:cubicBezTo>
                  <a:pt x="2404686" y="790379"/>
                  <a:pt x="2434167" y="795867"/>
                  <a:pt x="2463800" y="800100"/>
                </a:cubicBezTo>
                <a:cubicBezTo>
                  <a:pt x="2552700" y="859367"/>
                  <a:pt x="2523067" y="825500"/>
                  <a:pt x="2565400" y="889000"/>
                </a:cubicBezTo>
                <a:cubicBezTo>
                  <a:pt x="2569633" y="905933"/>
                  <a:pt x="2573305" y="923017"/>
                  <a:pt x="2578100" y="939800"/>
                </a:cubicBezTo>
                <a:cubicBezTo>
                  <a:pt x="2581778" y="952672"/>
                  <a:pt x="2590800" y="964513"/>
                  <a:pt x="2590800" y="977900"/>
                </a:cubicBezTo>
                <a:cubicBezTo>
                  <a:pt x="2590800" y="1022602"/>
                  <a:pt x="2578496" y="1052911"/>
                  <a:pt x="2565400" y="1092200"/>
                </a:cubicBezTo>
                <a:cubicBezTo>
                  <a:pt x="2561167" y="1143000"/>
                  <a:pt x="2566704" y="1195585"/>
                  <a:pt x="2552700" y="1244600"/>
                </a:cubicBezTo>
                <a:cubicBezTo>
                  <a:pt x="2548507" y="1259276"/>
                  <a:pt x="2524135" y="1258081"/>
                  <a:pt x="2514600" y="1270000"/>
                </a:cubicBezTo>
                <a:cubicBezTo>
                  <a:pt x="2506237" y="1280453"/>
                  <a:pt x="2505147" y="1295113"/>
                  <a:pt x="2501900" y="1308100"/>
                </a:cubicBezTo>
                <a:cubicBezTo>
                  <a:pt x="2496665" y="1329041"/>
                  <a:pt x="2494435" y="1350659"/>
                  <a:pt x="2489200" y="1371600"/>
                </a:cubicBezTo>
                <a:cubicBezTo>
                  <a:pt x="2485953" y="1384587"/>
                  <a:pt x="2480178" y="1396828"/>
                  <a:pt x="2476500" y="1409700"/>
                </a:cubicBezTo>
                <a:cubicBezTo>
                  <a:pt x="2463706" y="1454480"/>
                  <a:pt x="2471757" y="1472282"/>
                  <a:pt x="2425700" y="1498600"/>
                </a:cubicBezTo>
                <a:cubicBezTo>
                  <a:pt x="2410545" y="1507260"/>
                  <a:pt x="2391833" y="1507067"/>
                  <a:pt x="2374900" y="1511300"/>
                </a:cubicBezTo>
                <a:cubicBezTo>
                  <a:pt x="2277533" y="1507067"/>
                  <a:pt x="2179741" y="1508628"/>
                  <a:pt x="2082800" y="1498600"/>
                </a:cubicBezTo>
                <a:cubicBezTo>
                  <a:pt x="2056168" y="1495845"/>
                  <a:pt x="2032575" y="1479694"/>
                  <a:pt x="2006600" y="1473200"/>
                </a:cubicBezTo>
                <a:lnTo>
                  <a:pt x="1955800" y="1460500"/>
                </a:lnTo>
                <a:cubicBezTo>
                  <a:pt x="1879600" y="1464733"/>
                  <a:pt x="1803518" y="1473200"/>
                  <a:pt x="1727200" y="1473200"/>
                </a:cubicBezTo>
                <a:cubicBezTo>
                  <a:pt x="1696549" y="1473200"/>
                  <a:pt x="1655665" y="1457822"/>
                  <a:pt x="1625600" y="1447800"/>
                </a:cubicBezTo>
                <a:cubicBezTo>
                  <a:pt x="1464302" y="1470843"/>
                  <a:pt x="1488204" y="1473000"/>
                  <a:pt x="1244600" y="1447800"/>
                </a:cubicBezTo>
                <a:cubicBezTo>
                  <a:pt x="1217968" y="1445045"/>
                  <a:pt x="1168400" y="1422400"/>
                  <a:pt x="1168400" y="1422400"/>
                </a:cubicBezTo>
                <a:cubicBezTo>
                  <a:pt x="1159933" y="1409700"/>
                  <a:pt x="1154487" y="1394351"/>
                  <a:pt x="1143000" y="1384300"/>
                </a:cubicBezTo>
                <a:cubicBezTo>
                  <a:pt x="1109565" y="1355044"/>
                  <a:pt x="1072122" y="1330449"/>
                  <a:pt x="1028700" y="1320800"/>
                </a:cubicBezTo>
                <a:cubicBezTo>
                  <a:pt x="1003563" y="1315214"/>
                  <a:pt x="977900" y="1312333"/>
                  <a:pt x="952500" y="1308100"/>
                </a:cubicBezTo>
                <a:cubicBezTo>
                  <a:pt x="948267" y="1295400"/>
                  <a:pt x="953187" y="1270000"/>
                  <a:pt x="939800" y="1270000"/>
                </a:cubicBezTo>
                <a:cubicBezTo>
                  <a:pt x="926413" y="1270000"/>
                  <a:pt x="921113" y="1296126"/>
                  <a:pt x="927100" y="1308100"/>
                </a:cubicBezTo>
                <a:cubicBezTo>
                  <a:pt x="933087" y="1320074"/>
                  <a:pt x="952500" y="1316567"/>
                  <a:pt x="965200" y="1320800"/>
                </a:cubicBezTo>
                <a:cubicBezTo>
                  <a:pt x="973667" y="1333500"/>
                  <a:pt x="990600" y="1343636"/>
                  <a:pt x="990600" y="1358900"/>
                </a:cubicBezTo>
                <a:cubicBezTo>
                  <a:pt x="990600" y="1421059"/>
                  <a:pt x="963283" y="1437017"/>
                  <a:pt x="927100" y="1473200"/>
                </a:cubicBezTo>
                <a:cubicBezTo>
                  <a:pt x="876300" y="1468967"/>
                  <a:pt x="825282" y="1466823"/>
                  <a:pt x="774700" y="1460500"/>
                </a:cubicBezTo>
                <a:cubicBezTo>
                  <a:pt x="757380" y="1458335"/>
                  <a:pt x="739512" y="1439994"/>
                  <a:pt x="723900" y="1447800"/>
                </a:cubicBezTo>
                <a:cubicBezTo>
                  <a:pt x="706967" y="1456267"/>
                  <a:pt x="711887" y="1485213"/>
                  <a:pt x="698500" y="1498600"/>
                </a:cubicBezTo>
                <a:cubicBezTo>
                  <a:pt x="689034" y="1508066"/>
                  <a:pt x="673100" y="1507067"/>
                  <a:pt x="660400" y="1511300"/>
                </a:cubicBezTo>
                <a:cubicBezTo>
                  <a:pt x="656167" y="1524000"/>
                  <a:pt x="647700" y="1536013"/>
                  <a:pt x="647700" y="1549400"/>
                </a:cubicBezTo>
                <a:cubicBezTo>
                  <a:pt x="647700" y="1583530"/>
                  <a:pt x="660400" y="1616870"/>
                  <a:pt x="660400" y="1651000"/>
                </a:cubicBezTo>
                <a:cubicBezTo>
                  <a:pt x="660400" y="1675404"/>
                  <a:pt x="643039" y="1723309"/>
                  <a:pt x="622300" y="1739900"/>
                </a:cubicBezTo>
                <a:cubicBezTo>
                  <a:pt x="611847" y="1748263"/>
                  <a:pt x="596900" y="1748367"/>
                  <a:pt x="584200" y="1752600"/>
                </a:cubicBezTo>
                <a:cubicBezTo>
                  <a:pt x="512233" y="1748367"/>
                  <a:pt x="435946" y="1764822"/>
                  <a:pt x="368300" y="1739900"/>
                </a:cubicBezTo>
                <a:cubicBezTo>
                  <a:pt x="343177" y="1730644"/>
                  <a:pt x="368875" y="1670194"/>
                  <a:pt x="342900" y="1663700"/>
                </a:cubicBezTo>
                <a:cubicBezTo>
                  <a:pt x="271159" y="1645765"/>
                  <a:pt x="309216" y="1654423"/>
                  <a:pt x="228600" y="1638300"/>
                </a:cubicBezTo>
                <a:cubicBezTo>
                  <a:pt x="139700" y="1579033"/>
                  <a:pt x="169333" y="1612900"/>
                  <a:pt x="127000" y="1549400"/>
                </a:cubicBezTo>
                <a:cubicBezTo>
                  <a:pt x="129609" y="1507662"/>
                  <a:pt x="154572" y="1328988"/>
                  <a:pt x="127000" y="1257300"/>
                </a:cubicBezTo>
                <a:cubicBezTo>
                  <a:pt x="116041" y="1228808"/>
                  <a:pt x="85853" y="1210060"/>
                  <a:pt x="76200" y="1181100"/>
                </a:cubicBezTo>
                <a:lnTo>
                  <a:pt x="50800" y="1104900"/>
                </a:lnTo>
                <a:cubicBezTo>
                  <a:pt x="55033" y="1083733"/>
                  <a:pt x="58265" y="1062341"/>
                  <a:pt x="63500" y="1041400"/>
                </a:cubicBezTo>
                <a:cubicBezTo>
                  <a:pt x="66747" y="1028413"/>
                  <a:pt x="76200" y="1016687"/>
                  <a:pt x="76200" y="1003300"/>
                </a:cubicBezTo>
                <a:cubicBezTo>
                  <a:pt x="76200" y="979899"/>
                  <a:pt x="66440" y="907579"/>
                  <a:pt x="50800" y="876300"/>
                </a:cubicBezTo>
                <a:cubicBezTo>
                  <a:pt x="43974" y="862648"/>
                  <a:pt x="32226" y="851852"/>
                  <a:pt x="25400" y="838200"/>
                </a:cubicBezTo>
                <a:cubicBezTo>
                  <a:pt x="12383" y="812165"/>
                  <a:pt x="4830" y="760752"/>
                  <a:pt x="0" y="736600"/>
                </a:cubicBezTo>
                <a:cubicBezTo>
                  <a:pt x="4069" y="720324"/>
                  <a:pt x="16290" y="665920"/>
                  <a:pt x="25400" y="647700"/>
                </a:cubicBezTo>
                <a:cubicBezTo>
                  <a:pt x="46211" y="606078"/>
                  <a:pt x="78317" y="615950"/>
                  <a:pt x="88900" y="609600"/>
                </a:cubicBezTo>
                <a:close/>
              </a:path>
            </a:pathLst>
          </a:custGeom>
          <a:solidFill>
            <a:srgbClr val="FFFF00">
              <a:alpha val="3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7137400" y="4381500"/>
            <a:ext cx="2590800" cy="1764822"/>
          </a:xfrm>
          <a:custGeom>
            <a:avLst/>
            <a:gdLst>
              <a:gd name="connsiteX0" fmla="*/ 88900 w 2590800"/>
              <a:gd name="connsiteY0" fmla="*/ 609600 h 1764822"/>
              <a:gd name="connsiteX1" fmla="*/ 88900 w 2590800"/>
              <a:gd name="connsiteY1" fmla="*/ 609600 h 1764822"/>
              <a:gd name="connsiteX2" fmla="*/ 203200 w 2590800"/>
              <a:gd name="connsiteY2" fmla="*/ 584200 h 1764822"/>
              <a:gd name="connsiteX3" fmla="*/ 342900 w 2590800"/>
              <a:gd name="connsiteY3" fmla="*/ 609600 h 1764822"/>
              <a:gd name="connsiteX4" fmla="*/ 381000 w 2590800"/>
              <a:gd name="connsiteY4" fmla="*/ 584200 h 1764822"/>
              <a:gd name="connsiteX5" fmla="*/ 419100 w 2590800"/>
              <a:gd name="connsiteY5" fmla="*/ 571500 h 1764822"/>
              <a:gd name="connsiteX6" fmla="*/ 431800 w 2590800"/>
              <a:gd name="connsiteY6" fmla="*/ 533400 h 1764822"/>
              <a:gd name="connsiteX7" fmla="*/ 533400 w 2590800"/>
              <a:gd name="connsiteY7" fmla="*/ 444500 h 1764822"/>
              <a:gd name="connsiteX8" fmla="*/ 673100 w 2590800"/>
              <a:gd name="connsiteY8" fmla="*/ 419100 h 1764822"/>
              <a:gd name="connsiteX9" fmla="*/ 711200 w 2590800"/>
              <a:gd name="connsiteY9" fmla="*/ 393700 h 1764822"/>
              <a:gd name="connsiteX10" fmla="*/ 901700 w 2590800"/>
              <a:gd name="connsiteY10" fmla="*/ 355600 h 1764822"/>
              <a:gd name="connsiteX11" fmla="*/ 952500 w 2590800"/>
              <a:gd name="connsiteY11" fmla="*/ 342900 h 1764822"/>
              <a:gd name="connsiteX12" fmla="*/ 977900 w 2590800"/>
              <a:gd name="connsiteY12" fmla="*/ 266700 h 1764822"/>
              <a:gd name="connsiteX13" fmla="*/ 1079500 w 2590800"/>
              <a:gd name="connsiteY13" fmla="*/ 241300 h 1764822"/>
              <a:gd name="connsiteX14" fmla="*/ 1092200 w 2590800"/>
              <a:gd name="connsiteY14" fmla="*/ 127000 h 1764822"/>
              <a:gd name="connsiteX15" fmla="*/ 1193800 w 2590800"/>
              <a:gd name="connsiteY15" fmla="*/ 38100 h 1764822"/>
              <a:gd name="connsiteX16" fmla="*/ 1295400 w 2590800"/>
              <a:gd name="connsiteY16" fmla="*/ 0 h 1764822"/>
              <a:gd name="connsiteX17" fmla="*/ 1422400 w 2590800"/>
              <a:gd name="connsiteY17" fmla="*/ 25400 h 1764822"/>
              <a:gd name="connsiteX18" fmla="*/ 1511300 w 2590800"/>
              <a:gd name="connsiteY18" fmla="*/ 50800 h 1764822"/>
              <a:gd name="connsiteX19" fmla="*/ 1549400 w 2590800"/>
              <a:gd name="connsiteY19" fmla="*/ 76200 h 1764822"/>
              <a:gd name="connsiteX20" fmla="*/ 1600200 w 2590800"/>
              <a:gd name="connsiteY20" fmla="*/ 139700 h 1764822"/>
              <a:gd name="connsiteX21" fmla="*/ 1651000 w 2590800"/>
              <a:gd name="connsiteY21" fmla="*/ 254000 h 1764822"/>
              <a:gd name="connsiteX22" fmla="*/ 1689100 w 2590800"/>
              <a:gd name="connsiteY22" fmla="*/ 279400 h 1764822"/>
              <a:gd name="connsiteX23" fmla="*/ 1727200 w 2590800"/>
              <a:gd name="connsiteY23" fmla="*/ 292100 h 1764822"/>
              <a:gd name="connsiteX24" fmla="*/ 1866900 w 2590800"/>
              <a:gd name="connsiteY24" fmla="*/ 330200 h 1764822"/>
              <a:gd name="connsiteX25" fmla="*/ 1905000 w 2590800"/>
              <a:gd name="connsiteY25" fmla="*/ 342900 h 1764822"/>
              <a:gd name="connsiteX26" fmla="*/ 1917700 w 2590800"/>
              <a:gd name="connsiteY26" fmla="*/ 381000 h 1764822"/>
              <a:gd name="connsiteX27" fmla="*/ 1993900 w 2590800"/>
              <a:gd name="connsiteY27" fmla="*/ 419100 h 1764822"/>
              <a:gd name="connsiteX28" fmla="*/ 2019300 w 2590800"/>
              <a:gd name="connsiteY28" fmla="*/ 495300 h 1764822"/>
              <a:gd name="connsiteX29" fmla="*/ 2057400 w 2590800"/>
              <a:gd name="connsiteY29" fmla="*/ 571500 h 1764822"/>
              <a:gd name="connsiteX30" fmla="*/ 2133600 w 2590800"/>
              <a:gd name="connsiteY30" fmla="*/ 596900 h 1764822"/>
              <a:gd name="connsiteX31" fmla="*/ 2159000 w 2590800"/>
              <a:gd name="connsiteY31" fmla="*/ 635000 h 1764822"/>
              <a:gd name="connsiteX32" fmla="*/ 2184400 w 2590800"/>
              <a:gd name="connsiteY32" fmla="*/ 736600 h 1764822"/>
              <a:gd name="connsiteX33" fmla="*/ 2209800 w 2590800"/>
              <a:gd name="connsiteY33" fmla="*/ 774700 h 1764822"/>
              <a:gd name="connsiteX34" fmla="*/ 2374900 w 2590800"/>
              <a:gd name="connsiteY34" fmla="*/ 787400 h 1764822"/>
              <a:gd name="connsiteX35" fmla="*/ 2463800 w 2590800"/>
              <a:gd name="connsiteY35" fmla="*/ 800100 h 1764822"/>
              <a:gd name="connsiteX36" fmla="*/ 2565400 w 2590800"/>
              <a:gd name="connsiteY36" fmla="*/ 889000 h 1764822"/>
              <a:gd name="connsiteX37" fmla="*/ 2578100 w 2590800"/>
              <a:gd name="connsiteY37" fmla="*/ 939800 h 1764822"/>
              <a:gd name="connsiteX38" fmla="*/ 2590800 w 2590800"/>
              <a:gd name="connsiteY38" fmla="*/ 977900 h 1764822"/>
              <a:gd name="connsiteX39" fmla="*/ 2565400 w 2590800"/>
              <a:gd name="connsiteY39" fmla="*/ 1092200 h 1764822"/>
              <a:gd name="connsiteX40" fmla="*/ 2552700 w 2590800"/>
              <a:gd name="connsiteY40" fmla="*/ 1244600 h 1764822"/>
              <a:gd name="connsiteX41" fmla="*/ 2514600 w 2590800"/>
              <a:gd name="connsiteY41" fmla="*/ 1270000 h 1764822"/>
              <a:gd name="connsiteX42" fmla="*/ 2501900 w 2590800"/>
              <a:gd name="connsiteY42" fmla="*/ 1308100 h 1764822"/>
              <a:gd name="connsiteX43" fmla="*/ 2489200 w 2590800"/>
              <a:gd name="connsiteY43" fmla="*/ 1371600 h 1764822"/>
              <a:gd name="connsiteX44" fmla="*/ 2476500 w 2590800"/>
              <a:gd name="connsiteY44" fmla="*/ 1409700 h 1764822"/>
              <a:gd name="connsiteX45" fmla="*/ 2425700 w 2590800"/>
              <a:gd name="connsiteY45" fmla="*/ 1498600 h 1764822"/>
              <a:gd name="connsiteX46" fmla="*/ 2374900 w 2590800"/>
              <a:gd name="connsiteY46" fmla="*/ 1511300 h 1764822"/>
              <a:gd name="connsiteX47" fmla="*/ 2082800 w 2590800"/>
              <a:gd name="connsiteY47" fmla="*/ 1498600 h 1764822"/>
              <a:gd name="connsiteX48" fmla="*/ 2006600 w 2590800"/>
              <a:gd name="connsiteY48" fmla="*/ 1473200 h 1764822"/>
              <a:gd name="connsiteX49" fmla="*/ 1955800 w 2590800"/>
              <a:gd name="connsiteY49" fmla="*/ 1460500 h 1764822"/>
              <a:gd name="connsiteX50" fmla="*/ 1727200 w 2590800"/>
              <a:gd name="connsiteY50" fmla="*/ 1473200 h 1764822"/>
              <a:gd name="connsiteX51" fmla="*/ 1625600 w 2590800"/>
              <a:gd name="connsiteY51" fmla="*/ 1447800 h 1764822"/>
              <a:gd name="connsiteX52" fmla="*/ 1244600 w 2590800"/>
              <a:gd name="connsiteY52" fmla="*/ 1447800 h 1764822"/>
              <a:gd name="connsiteX53" fmla="*/ 1168400 w 2590800"/>
              <a:gd name="connsiteY53" fmla="*/ 1422400 h 1764822"/>
              <a:gd name="connsiteX54" fmla="*/ 1143000 w 2590800"/>
              <a:gd name="connsiteY54" fmla="*/ 1384300 h 1764822"/>
              <a:gd name="connsiteX55" fmla="*/ 1028700 w 2590800"/>
              <a:gd name="connsiteY55" fmla="*/ 1320800 h 1764822"/>
              <a:gd name="connsiteX56" fmla="*/ 952500 w 2590800"/>
              <a:gd name="connsiteY56" fmla="*/ 1308100 h 1764822"/>
              <a:gd name="connsiteX57" fmla="*/ 939800 w 2590800"/>
              <a:gd name="connsiteY57" fmla="*/ 1270000 h 1764822"/>
              <a:gd name="connsiteX58" fmla="*/ 927100 w 2590800"/>
              <a:gd name="connsiteY58" fmla="*/ 1308100 h 1764822"/>
              <a:gd name="connsiteX59" fmla="*/ 965200 w 2590800"/>
              <a:gd name="connsiteY59" fmla="*/ 1320800 h 1764822"/>
              <a:gd name="connsiteX60" fmla="*/ 990600 w 2590800"/>
              <a:gd name="connsiteY60" fmla="*/ 1358900 h 1764822"/>
              <a:gd name="connsiteX61" fmla="*/ 927100 w 2590800"/>
              <a:gd name="connsiteY61" fmla="*/ 1473200 h 1764822"/>
              <a:gd name="connsiteX62" fmla="*/ 774700 w 2590800"/>
              <a:gd name="connsiteY62" fmla="*/ 1460500 h 1764822"/>
              <a:gd name="connsiteX63" fmla="*/ 723900 w 2590800"/>
              <a:gd name="connsiteY63" fmla="*/ 1447800 h 1764822"/>
              <a:gd name="connsiteX64" fmla="*/ 698500 w 2590800"/>
              <a:gd name="connsiteY64" fmla="*/ 1498600 h 1764822"/>
              <a:gd name="connsiteX65" fmla="*/ 660400 w 2590800"/>
              <a:gd name="connsiteY65" fmla="*/ 1511300 h 1764822"/>
              <a:gd name="connsiteX66" fmla="*/ 647700 w 2590800"/>
              <a:gd name="connsiteY66" fmla="*/ 1549400 h 1764822"/>
              <a:gd name="connsiteX67" fmla="*/ 660400 w 2590800"/>
              <a:gd name="connsiteY67" fmla="*/ 1651000 h 1764822"/>
              <a:gd name="connsiteX68" fmla="*/ 622300 w 2590800"/>
              <a:gd name="connsiteY68" fmla="*/ 1739900 h 1764822"/>
              <a:gd name="connsiteX69" fmla="*/ 584200 w 2590800"/>
              <a:gd name="connsiteY69" fmla="*/ 1752600 h 1764822"/>
              <a:gd name="connsiteX70" fmla="*/ 368300 w 2590800"/>
              <a:gd name="connsiteY70" fmla="*/ 1739900 h 1764822"/>
              <a:gd name="connsiteX71" fmla="*/ 342900 w 2590800"/>
              <a:gd name="connsiteY71" fmla="*/ 1663700 h 1764822"/>
              <a:gd name="connsiteX72" fmla="*/ 228600 w 2590800"/>
              <a:gd name="connsiteY72" fmla="*/ 1638300 h 1764822"/>
              <a:gd name="connsiteX73" fmla="*/ 127000 w 2590800"/>
              <a:gd name="connsiteY73" fmla="*/ 1549400 h 1764822"/>
              <a:gd name="connsiteX74" fmla="*/ 127000 w 2590800"/>
              <a:gd name="connsiteY74" fmla="*/ 1257300 h 1764822"/>
              <a:gd name="connsiteX75" fmla="*/ 76200 w 2590800"/>
              <a:gd name="connsiteY75" fmla="*/ 1181100 h 1764822"/>
              <a:gd name="connsiteX76" fmla="*/ 50800 w 2590800"/>
              <a:gd name="connsiteY76" fmla="*/ 1104900 h 1764822"/>
              <a:gd name="connsiteX77" fmla="*/ 63500 w 2590800"/>
              <a:gd name="connsiteY77" fmla="*/ 1041400 h 1764822"/>
              <a:gd name="connsiteX78" fmla="*/ 76200 w 2590800"/>
              <a:gd name="connsiteY78" fmla="*/ 1003300 h 1764822"/>
              <a:gd name="connsiteX79" fmla="*/ 50800 w 2590800"/>
              <a:gd name="connsiteY79" fmla="*/ 876300 h 1764822"/>
              <a:gd name="connsiteX80" fmla="*/ 25400 w 2590800"/>
              <a:gd name="connsiteY80" fmla="*/ 838200 h 1764822"/>
              <a:gd name="connsiteX81" fmla="*/ 0 w 2590800"/>
              <a:gd name="connsiteY81" fmla="*/ 736600 h 1764822"/>
              <a:gd name="connsiteX82" fmla="*/ 25400 w 2590800"/>
              <a:gd name="connsiteY82" fmla="*/ 647700 h 1764822"/>
              <a:gd name="connsiteX83" fmla="*/ 88900 w 2590800"/>
              <a:gd name="connsiteY83" fmla="*/ 609600 h 176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590800" h="1764822">
                <a:moveTo>
                  <a:pt x="88900" y="609600"/>
                </a:moveTo>
                <a:lnTo>
                  <a:pt x="88900" y="609600"/>
                </a:lnTo>
                <a:cubicBezTo>
                  <a:pt x="127000" y="601133"/>
                  <a:pt x="164238" y="586492"/>
                  <a:pt x="203200" y="584200"/>
                </a:cubicBezTo>
                <a:cubicBezTo>
                  <a:pt x="264232" y="580610"/>
                  <a:pt x="293544" y="593148"/>
                  <a:pt x="342900" y="609600"/>
                </a:cubicBezTo>
                <a:cubicBezTo>
                  <a:pt x="355600" y="601133"/>
                  <a:pt x="367348" y="591026"/>
                  <a:pt x="381000" y="584200"/>
                </a:cubicBezTo>
                <a:cubicBezTo>
                  <a:pt x="392974" y="578213"/>
                  <a:pt x="409634" y="580966"/>
                  <a:pt x="419100" y="571500"/>
                </a:cubicBezTo>
                <a:cubicBezTo>
                  <a:pt x="428566" y="562034"/>
                  <a:pt x="425813" y="545374"/>
                  <a:pt x="431800" y="533400"/>
                </a:cubicBezTo>
                <a:cubicBezTo>
                  <a:pt x="452543" y="491913"/>
                  <a:pt x="487680" y="459740"/>
                  <a:pt x="533400" y="444500"/>
                </a:cubicBezTo>
                <a:cubicBezTo>
                  <a:pt x="603879" y="421007"/>
                  <a:pt x="558216" y="433460"/>
                  <a:pt x="673100" y="419100"/>
                </a:cubicBezTo>
                <a:cubicBezTo>
                  <a:pt x="685800" y="410633"/>
                  <a:pt x="697252" y="399899"/>
                  <a:pt x="711200" y="393700"/>
                </a:cubicBezTo>
                <a:cubicBezTo>
                  <a:pt x="786245" y="360347"/>
                  <a:pt x="814514" y="365287"/>
                  <a:pt x="901700" y="355600"/>
                </a:cubicBezTo>
                <a:cubicBezTo>
                  <a:pt x="918633" y="351367"/>
                  <a:pt x="941141" y="356152"/>
                  <a:pt x="952500" y="342900"/>
                </a:cubicBezTo>
                <a:cubicBezTo>
                  <a:pt x="969924" y="322572"/>
                  <a:pt x="952500" y="275167"/>
                  <a:pt x="977900" y="266700"/>
                </a:cubicBezTo>
                <a:cubicBezTo>
                  <a:pt x="1036478" y="247174"/>
                  <a:pt x="1002873" y="256625"/>
                  <a:pt x="1079500" y="241300"/>
                </a:cubicBezTo>
                <a:cubicBezTo>
                  <a:pt x="1083733" y="203200"/>
                  <a:pt x="1082903" y="164190"/>
                  <a:pt x="1092200" y="127000"/>
                </a:cubicBezTo>
                <a:cubicBezTo>
                  <a:pt x="1102783" y="84667"/>
                  <a:pt x="1168400" y="55033"/>
                  <a:pt x="1193800" y="38100"/>
                </a:cubicBezTo>
                <a:cubicBezTo>
                  <a:pt x="1249861" y="726"/>
                  <a:pt x="1216933" y="15693"/>
                  <a:pt x="1295400" y="0"/>
                </a:cubicBezTo>
                <a:cubicBezTo>
                  <a:pt x="1447117" y="21674"/>
                  <a:pt x="1333736" y="67"/>
                  <a:pt x="1422400" y="25400"/>
                </a:cubicBezTo>
                <a:cubicBezTo>
                  <a:pt x="1441389" y="30825"/>
                  <a:pt x="1491000" y="40650"/>
                  <a:pt x="1511300" y="50800"/>
                </a:cubicBezTo>
                <a:cubicBezTo>
                  <a:pt x="1524952" y="57626"/>
                  <a:pt x="1536700" y="67733"/>
                  <a:pt x="1549400" y="76200"/>
                </a:cubicBezTo>
                <a:cubicBezTo>
                  <a:pt x="1595717" y="215151"/>
                  <a:pt x="1518136" y="8397"/>
                  <a:pt x="1600200" y="139700"/>
                </a:cubicBezTo>
                <a:cubicBezTo>
                  <a:pt x="1642118" y="206768"/>
                  <a:pt x="1604084" y="207084"/>
                  <a:pt x="1651000" y="254000"/>
                </a:cubicBezTo>
                <a:cubicBezTo>
                  <a:pt x="1661793" y="264793"/>
                  <a:pt x="1675448" y="272574"/>
                  <a:pt x="1689100" y="279400"/>
                </a:cubicBezTo>
                <a:cubicBezTo>
                  <a:pt x="1701074" y="285387"/>
                  <a:pt x="1714213" y="288853"/>
                  <a:pt x="1727200" y="292100"/>
                </a:cubicBezTo>
                <a:cubicBezTo>
                  <a:pt x="1870806" y="328002"/>
                  <a:pt x="1703426" y="275709"/>
                  <a:pt x="1866900" y="330200"/>
                </a:cubicBezTo>
                <a:lnTo>
                  <a:pt x="1905000" y="342900"/>
                </a:lnTo>
                <a:cubicBezTo>
                  <a:pt x="1909233" y="355600"/>
                  <a:pt x="1909337" y="370547"/>
                  <a:pt x="1917700" y="381000"/>
                </a:cubicBezTo>
                <a:cubicBezTo>
                  <a:pt x="1935605" y="403381"/>
                  <a:pt x="1968801" y="410734"/>
                  <a:pt x="1993900" y="419100"/>
                </a:cubicBezTo>
                <a:lnTo>
                  <a:pt x="2019300" y="495300"/>
                </a:lnTo>
                <a:cubicBezTo>
                  <a:pt x="2026220" y="516060"/>
                  <a:pt x="2036668" y="558542"/>
                  <a:pt x="2057400" y="571500"/>
                </a:cubicBezTo>
                <a:cubicBezTo>
                  <a:pt x="2080104" y="585690"/>
                  <a:pt x="2133600" y="596900"/>
                  <a:pt x="2133600" y="596900"/>
                </a:cubicBezTo>
                <a:cubicBezTo>
                  <a:pt x="2142067" y="609600"/>
                  <a:pt x="2153784" y="620655"/>
                  <a:pt x="2159000" y="635000"/>
                </a:cubicBezTo>
                <a:cubicBezTo>
                  <a:pt x="2170930" y="667807"/>
                  <a:pt x="2165036" y="707554"/>
                  <a:pt x="2184400" y="736600"/>
                </a:cubicBezTo>
                <a:cubicBezTo>
                  <a:pt x="2192867" y="749300"/>
                  <a:pt x="2195052" y="770767"/>
                  <a:pt x="2209800" y="774700"/>
                </a:cubicBezTo>
                <a:cubicBezTo>
                  <a:pt x="2263132" y="788922"/>
                  <a:pt x="2319978" y="781908"/>
                  <a:pt x="2374900" y="787400"/>
                </a:cubicBezTo>
                <a:cubicBezTo>
                  <a:pt x="2404686" y="790379"/>
                  <a:pt x="2434167" y="795867"/>
                  <a:pt x="2463800" y="800100"/>
                </a:cubicBezTo>
                <a:cubicBezTo>
                  <a:pt x="2552700" y="859367"/>
                  <a:pt x="2523067" y="825500"/>
                  <a:pt x="2565400" y="889000"/>
                </a:cubicBezTo>
                <a:cubicBezTo>
                  <a:pt x="2569633" y="905933"/>
                  <a:pt x="2573305" y="923017"/>
                  <a:pt x="2578100" y="939800"/>
                </a:cubicBezTo>
                <a:cubicBezTo>
                  <a:pt x="2581778" y="952672"/>
                  <a:pt x="2590800" y="964513"/>
                  <a:pt x="2590800" y="977900"/>
                </a:cubicBezTo>
                <a:cubicBezTo>
                  <a:pt x="2590800" y="1022602"/>
                  <a:pt x="2578496" y="1052911"/>
                  <a:pt x="2565400" y="1092200"/>
                </a:cubicBezTo>
                <a:cubicBezTo>
                  <a:pt x="2561167" y="1143000"/>
                  <a:pt x="2566704" y="1195585"/>
                  <a:pt x="2552700" y="1244600"/>
                </a:cubicBezTo>
                <a:cubicBezTo>
                  <a:pt x="2548507" y="1259276"/>
                  <a:pt x="2524135" y="1258081"/>
                  <a:pt x="2514600" y="1270000"/>
                </a:cubicBezTo>
                <a:cubicBezTo>
                  <a:pt x="2506237" y="1280453"/>
                  <a:pt x="2505147" y="1295113"/>
                  <a:pt x="2501900" y="1308100"/>
                </a:cubicBezTo>
                <a:cubicBezTo>
                  <a:pt x="2496665" y="1329041"/>
                  <a:pt x="2494435" y="1350659"/>
                  <a:pt x="2489200" y="1371600"/>
                </a:cubicBezTo>
                <a:cubicBezTo>
                  <a:pt x="2485953" y="1384587"/>
                  <a:pt x="2480178" y="1396828"/>
                  <a:pt x="2476500" y="1409700"/>
                </a:cubicBezTo>
                <a:cubicBezTo>
                  <a:pt x="2463706" y="1454480"/>
                  <a:pt x="2471757" y="1472282"/>
                  <a:pt x="2425700" y="1498600"/>
                </a:cubicBezTo>
                <a:cubicBezTo>
                  <a:pt x="2410545" y="1507260"/>
                  <a:pt x="2391833" y="1507067"/>
                  <a:pt x="2374900" y="1511300"/>
                </a:cubicBezTo>
                <a:cubicBezTo>
                  <a:pt x="2277533" y="1507067"/>
                  <a:pt x="2179741" y="1508628"/>
                  <a:pt x="2082800" y="1498600"/>
                </a:cubicBezTo>
                <a:cubicBezTo>
                  <a:pt x="2056168" y="1495845"/>
                  <a:pt x="2032575" y="1479694"/>
                  <a:pt x="2006600" y="1473200"/>
                </a:cubicBezTo>
                <a:lnTo>
                  <a:pt x="1955800" y="1460500"/>
                </a:lnTo>
                <a:cubicBezTo>
                  <a:pt x="1879600" y="1464733"/>
                  <a:pt x="1803518" y="1473200"/>
                  <a:pt x="1727200" y="1473200"/>
                </a:cubicBezTo>
                <a:cubicBezTo>
                  <a:pt x="1696549" y="1473200"/>
                  <a:pt x="1655665" y="1457822"/>
                  <a:pt x="1625600" y="1447800"/>
                </a:cubicBezTo>
                <a:cubicBezTo>
                  <a:pt x="1464302" y="1470843"/>
                  <a:pt x="1488204" y="1473000"/>
                  <a:pt x="1244600" y="1447800"/>
                </a:cubicBezTo>
                <a:cubicBezTo>
                  <a:pt x="1217968" y="1445045"/>
                  <a:pt x="1168400" y="1422400"/>
                  <a:pt x="1168400" y="1422400"/>
                </a:cubicBezTo>
                <a:cubicBezTo>
                  <a:pt x="1159933" y="1409700"/>
                  <a:pt x="1154487" y="1394351"/>
                  <a:pt x="1143000" y="1384300"/>
                </a:cubicBezTo>
                <a:cubicBezTo>
                  <a:pt x="1109565" y="1355044"/>
                  <a:pt x="1072122" y="1330449"/>
                  <a:pt x="1028700" y="1320800"/>
                </a:cubicBezTo>
                <a:cubicBezTo>
                  <a:pt x="1003563" y="1315214"/>
                  <a:pt x="977900" y="1312333"/>
                  <a:pt x="952500" y="1308100"/>
                </a:cubicBezTo>
                <a:cubicBezTo>
                  <a:pt x="948267" y="1295400"/>
                  <a:pt x="953187" y="1270000"/>
                  <a:pt x="939800" y="1270000"/>
                </a:cubicBezTo>
                <a:cubicBezTo>
                  <a:pt x="926413" y="1270000"/>
                  <a:pt x="921113" y="1296126"/>
                  <a:pt x="927100" y="1308100"/>
                </a:cubicBezTo>
                <a:cubicBezTo>
                  <a:pt x="933087" y="1320074"/>
                  <a:pt x="952500" y="1316567"/>
                  <a:pt x="965200" y="1320800"/>
                </a:cubicBezTo>
                <a:cubicBezTo>
                  <a:pt x="973667" y="1333500"/>
                  <a:pt x="990600" y="1343636"/>
                  <a:pt x="990600" y="1358900"/>
                </a:cubicBezTo>
                <a:cubicBezTo>
                  <a:pt x="990600" y="1421059"/>
                  <a:pt x="963283" y="1437017"/>
                  <a:pt x="927100" y="1473200"/>
                </a:cubicBezTo>
                <a:cubicBezTo>
                  <a:pt x="876300" y="1468967"/>
                  <a:pt x="825282" y="1466823"/>
                  <a:pt x="774700" y="1460500"/>
                </a:cubicBezTo>
                <a:cubicBezTo>
                  <a:pt x="757380" y="1458335"/>
                  <a:pt x="739512" y="1439994"/>
                  <a:pt x="723900" y="1447800"/>
                </a:cubicBezTo>
                <a:cubicBezTo>
                  <a:pt x="706967" y="1456267"/>
                  <a:pt x="711887" y="1485213"/>
                  <a:pt x="698500" y="1498600"/>
                </a:cubicBezTo>
                <a:cubicBezTo>
                  <a:pt x="689034" y="1508066"/>
                  <a:pt x="673100" y="1507067"/>
                  <a:pt x="660400" y="1511300"/>
                </a:cubicBezTo>
                <a:cubicBezTo>
                  <a:pt x="656167" y="1524000"/>
                  <a:pt x="647700" y="1536013"/>
                  <a:pt x="647700" y="1549400"/>
                </a:cubicBezTo>
                <a:cubicBezTo>
                  <a:pt x="647700" y="1583530"/>
                  <a:pt x="660400" y="1616870"/>
                  <a:pt x="660400" y="1651000"/>
                </a:cubicBezTo>
                <a:cubicBezTo>
                  <a:pt x="660400" y="1675404"/>
                  <a:pt x="643039" y="1723309"/>
                  <a:pt x="622300" y="1739900"/>
                </a:cubicBezTo>
                <a:cubicBezTo>
                  <a:pt x="611847" y="1748263"/>
                  <a:pt x="596900" y="1748367"/>
                  <a:pt x="584200" y="1752600"/>
                </a:cubicBezTo>
                <a:cubicBezTo>
                  <a:pt x="512233" y="1748367"/>
                  <a:pt x="435946" y="1764822"/>
                  <a:pt x="368300" y="1739900"/>
                </a:cubicBezTo>
                <a:cubicBezTo>
                  <a:pt x="343177" y="1730644"/>
                  <a:pt x="368875" y="1670194"/>
                  <a:pt x="342900" y="1663700"/>
                </a:cubicBezTo>
                <a:cubicBezTo>
                  <a:pt x="271159" y="1645765"/>
                  <a:pt x="309216" y="1654423"/>
                  <a:pt x="228600" y="1638300"/>
                </a:cubicBezTo>
                <a:cubicBezTo>
                  <a:pt x="139700" y="1579033"/>
                  <a:pt x="169333" y="1612900"/>
                  <a:pt x="127000" y="1549400"/>
                </a:cubicBezTo>
                <a:cubicBezTo>
                  <a:pt x="129609" y="1507662"/>
                  <a:pt x="154572" y="1328988"/>
                  <a:pt x="127000" y="1257300"/>
                </a:cubicBezTo>
                <a:cubicBezTo>
                  <a:pt x="116041" y="1228808"/>
                  <a:pt x="85853" y="1210060"/>
                  <a:pt x="76200" y="1181100"/>
                </a:cubicBezTo>
                <a:lnTo>
                  <a:pt x="50800" y="1104900"/>
                </a:lnTo>
                <a:cubicBezTo>
                  <a:pt x="55033" y="1083733"/>
                  <a:pt x="58265" y="1062341"/>
                  <a:pt x="63500" y="1041400"/>
                </a:cubicBezTo>
                <a:cubicBezTo>
                  <a:pt x="66747" y="1028413"/>
                  <a:pt x="76200" y="1016687"/>
                  <a:pt x="76200" y="1003300"/>
                </a:cubicBezTo>
                <a:cubicBezTo>
                  <a:pt x="76200" y="979899"/>
                  <a:pt x="66440" y="907579"/>
                  <a:pt x="50800" y="876300"/>
                </a:cubicBezTo>
                <a:cubicBezTo>
                  <a:pt x="43974" y="862648"/>
                  <a:pt x="32226" y="851852"/>
                  <a:pt x="25400" y="838200"/>
                </a:cubicBezTo>
                <a:cubicBezTo>
                  <a:pt x="12383" y="812165"/>
                  <a:pt x="4830" y="760752"/>
                  <a:pt x="0" y="736600"/>
                </a:cubicBezTo>
                <a:cubicBezTo>
                  <a:pt x="4069" y="720324"/>
                  <a:pt x="16290" y="665920"/>
                  <a:pt x="25400" y="647700"/>
                </a:cubicBezTo>
                <a:cubicBezTo>
                  <a:pt x="46211" y="606078"/>
                  <a:pt x="78317" y="615950"/>
                  <a:pt x="88900" y="609600"/>
                </a:cubicBezTo>
                <a:close/>
              </a:path>
            </a:pathLst>
          </a:custGeom>
          <a:solidFill>
            <a:srgbClr val="FFFF00">
              <a:alpha val="3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4953000" y="4495800"/>
            <a:ext cx="2590800" cy="1764822"/>
          </a:xfrm>
          <a:custGeom>
            <a:avLst/>
            <a:gdLst>
              <a:gd name="connsiteX0" fmla="*/ 88900 w 2590800"/>
              <a:gd name="connsiteY0" fmla="*/ 609600 h 1764822"/>
              <a:gd name="connsiteX1" fmla="*/ 88900 w 2590800"/>
              <a:gd name="connsiteY1" fmla="*/ 609600 h 1764822"/>
              <a:gd name="connsiteX2" fmla="*/ 203200 w 2590800"/>
              <a:gd name="connsiteY2" fmla="*/ 584200 h 1764822"/>
              <a:gd name="connsiteX3" fmla="*/ 342900 w 2590800"/>
              <a:gd name="connsiteY3" fmla="*/ 609600 h 1764822"/>
              <a:gd name="connsiteX4" fmla="*/ 381000 w 2590800"/>
              <a:gd name="connsiteY4" fmla="*/ 584200 h 1764822"/>
              <a:gd name="connsiteX5" fmla="*/ 419100 w 2590800"/>
              <a:gd name="connsiteY5" fmla="*/ 571500 h 1764822"/>
              <a:gd name="connsiteX6" fmla="*/ 431800 w 2590800"/>
              <a:gd name="connsiteY6" fmla="*/ 533400 h 1764822"/>
              <a:gd name="connsiteX7" fmla="*/ 533400 w 2590800"/>
              <a:gd name="connsiteY7" fmla="*/ 444500 h 1764822"/>
              <a:gd name="connsiteX8" fmla="*/ 673100 w 2590800"/>
              <a:gd name="connsiteY8" fmla="*/ 419100 h 1764822"/>
              <a:gd name="connsiteX9" fmla="*/ 711200 w 2590800"/>
              <a:gd name="connsiteY9" fmla="*/ 393700 h 1764822"/>
              <a:gd name="connsiteX10" fmla="*/ 901700 w 2590800"/>
              <a:gd name="connsiteY10" fmla="*/ 355600 h 1764822"/>
              <a:gd name="connsiteX11" fmla="*/ 952500 w 2590800"/>
              <a:gd name="connsiteY11" fmla="*/ 342900 h 1764822"/>
              <a:gd name="connsiteX12" fmla="*/ 977900 w 2590800"/>
              <a:gd name="connsiteY12" fmla="*/ 266700 h 1764822"/>
              <a:gd name="connsiteX13" fmla="*/ 1079500 w 2590800"/>
              <a:gd name="connsiteY13" fmla="*/ 241300 h 1764822"/>
              <a:gd name="connsiteX14" fmla="*/ 1092200 w 2590800"/>
              <a:gd name="connsiteY14" fmla="*/ 127000 h 1764822"/>
              <a:gd name="connsiteX15" fmla="*/ 1193800 w 2590800"/>
              <a:gd name="connsiteY15" fmla="*/ 38100 h 1764822"/>
              <a:gd name="connsiteX16" fmla="*/ 1295400 w 2590800"/>
              <a:gd name="connsiteY16" fmla="*/ 0 h 1764822"/>
              <a:gd name="connsiteX17" fmla="*/ 1422400 w 2590800"/>
              <a:gd name="connsiteY17" fmla="*/ 25400 h 1764822"/>
              <a:gd name="connsiteX18" fmla="*/ 1511300 w 2590800"/>
              <a:gd name="connsiteY18" fmla="*/ 50800 h 1764822"/>
              <a:gd name="connsiteX19" fmla="*/ 1549400 w 2590800"/>
              <a:gd name="connsiteY19" fmla="*/ 76200 h 1764822"/>
              <a:gd name="connsiteX20" fmla="*/ 1600200 w 2590800"/>
              <a:gd name="connsiteY20" fmla="*/ 139700 h 1764822"/>
              <a:gd name="connsiteX21" fmla="*/ 1651000 w 2590800"/>
              <a:gd name="connsiteY21" fmla="*/ 254000 h 1764822"/>
              <a:gd name="connsiteX22" fmla="*/ 1689100 w 2590800"/>
              <a:gd name="connsiteY22" fmla="*/ 279400 h 1764822"/>
              <a:gd name="connsiteX23" fmla="*/ 1727200 w 2590800"/>
              <a:gd name="connsiteY23" fmla="*/ 292100 h 1764822"/>
              <a:gd name="connsiteX24" fmla="*/ 1866900 w 2590800"/>
              <a:gd name="connsiteY24" fmla="*/ 330200 h 1764822"/>
              <a:gd name="connsiteX25" fmla="*/ 1905000 w 2590800"/>
              <a:gd name="connsiteY25" fmla="*/ 342900 h 1764822"/>
              <a:gd name="connsiteX26" fmla="*/ 1917700 w 2590800"/>
              <a:gd name="connsiteY26" fmla="*/ 381000 h 1764822"/>
              <a:gd name="connsiteX27" fmla="*/ 1993900 w 2590800"/>
              <a:gd name="connsiteY27" fmla="*/ 419100 h 1764822"/>
              <a:gd name="connsiteX28" fmla="*/ 2019300 w 2590800"/>
              <a:gd name="connsiteY28" fmla="*/ 495300 h 1764822"/>
              <a:gd name="connsiteX29" fmla="*/ 2057400 w 2590800"/>
              <a:gd name="connsiteY29" fmla="*/ 571500 h 1764822"/>
              <a:gd name="connsiteX30" fmla="*/ 2133600 w 2590800"/>
              <a:gd name="connsiteY30" fmla="*/ 596900 h 1764822"/>
              <a:gd name="connsiteX31" fmla="*/ 2159000 w 2590800"/>
              <a:gd name="connsiteY31" fmla="*/ 635000 h 1764822"/>
              <a:gd name="connsiteX32" fmla="*/ 2184400 w 2590800"/>
              <a:gd name="connsiteY32" fmla="*/ 736600 h 1764822"/>
              <a:gd name="connsiteX33" fmla="*/ 2209800 w 2590800"/>
              <a:gd name="connsiteY33" fmla="*/ 774700 h 1764822"/>
              <a:gd name="connsiteX34" fmla="*/ 2374900 w 2590800"/>
              <a:gd name="connsiteY34" fmla="*/ 787400 h 1764822"/>
              <a:gd name="connsiteX35" fmla="*/ 2463800 w 2590800"/>
              <a:gd name="connsiteY35" fmla="*/ 800100 h 1764822"/>
              <a:gd name="connsiteX36" fmla="*/ 2565400 w 2590800"/>
              <a:gd name="connsiteY36" fmla="*/ 889000 h 1764822"/>
              <a:gd name="connsiteX37" fmla="*/ 2578100 w 2590800"/>
              <a:gd name="connsiteY37" fmla="*/ 939800 h 1764822"/>
              <a:gd name="connsiteX38" fmla="*/ 2590800 w 2590800"/>
              <a:gd name="connsiteY38" fmla="*/ 977900 h 1764822"/>
              <a:gd name="connsiteX39" fmla="*/ 2565400 w 2590800"/>
              <a:gd name="connsiteY39" fmla="*/ 1092200 h 1764822"/>
              <a:gd name="connsiteX40" fmla="*/ 2552700 w 2590800"/>
              <a:gd name="connsiteY40" fmla="*/ 1244600 h 1764822"/>
              <a:gd name="connsiteX41" fmla="*/ 2514600 w 2590800"/>
              <a:gd name="connsiteY41" fmla="*/ 1270000 h 1764822"/>
              <a:gd name="connsiteX42" fmla="*/ 2501900 w 2590800"/>
              <a:gd name="connsiteY42" fmla="*/ 1308100 h 1764822"/>
              <a:gd name="connsiteX43" fmla="*/ 2489200 w 2590800"/>
              <a:gd name="connsiteY43" fmla="*/ 1371600 h 1764822"/>
              <a:gd name="connsiteX44" fmla="*/ 2476500 w 2590800"/>
              <a:gd name="connsiteY44" fmla="*/ 1409700 h 1764822"/>
              <a:gd name="connsiteX45" fmla="*/ 2425700 w 2590800"/>
              <a:gd name="connsiteY45" fmla="*/ 1498600 h 1764822"/>
              <a:gd name="connsiteX46" fmla="*/ 2374900 w 2590800"/>
              <a:gd name="connsiteY46" fmla="*/ 1511300 h 1764822"/>
              <a:gd name="connsiteX47" fmla="*/ 2082800 w 2590800"/>
              <a:gd name="connsiteY47" fmla="*/ 1498600 h 1764822"/>
              <a:gd name="connsiteX48" fmla="*/ 2006600 w 2590800"/>
              <a:gd name="connsiteY48" fmla="*/ 1473200 h 1764822"/>
              <a:gd name="connsiteX49" fmla="*/ 1955800 w 2590800"/>
              <a:gd name="connsiteY49" fmla="*/ 1460500 h 1764822"/>
              <a:gd name="connsiteX50" fmla="*/ 1727200 w 2590800"/>
              <a:gd name="connsiteY50" fmla="*/ 1473200 h 1764822"/>
              <a:gd name="connsiteX51" fmla="*/ 1625600 w 2590800"/>
              <a:gd name="connsiteY51" fmla="*/ 1447800 h 1764822"/>
              <a:gd name="connsiteX52" fmla="*/ 1244600 w 2590800"/>
              <a:gd name="connsiteY52" fmla="*/ 1447800 h 1764822"/>
              <a:gd name="connsiteX53" fmla="*/ 1168400 w 2590800"/>
              <a:gd name="connsiteY53" fmla="*/ 1422400 h 1764822"/>
              <a:gd name="connsiteX54" fmla="*/ 1143000 w 2590800"/>
              <a:gd name="connsiteY54" fmla="*/ 1384300 h 1764822"/>
              <a:gd name="connsiteX55" fmla="*/ 1028700 w 2590800"/>
              <a:gd name="connsiteY55" fmla="*/ 1320800 h 1764822"/>
              <a:gd name="connsiteX56" fmla="*/ 952500 w 2590800"/>
              <a:gd name="connsiteY56" fmla="*/ 1308100 h 1764822"/>
              <a:gd name="connsiteX57" fmla="*/ 939800 w 2590800"/>
              <a:gd name="connsiteY57" fmla="*/ 1270000 h 1764822"/>
              <a:gd name="connsiteX58" fmla="*/ 927100 w 2590800"/>
              <a:gd name="connsiteY58" fmla="*/ 1308100 h 1764822"/>
              <a:gd name="connsiteX59" fmla="*/ 965200 w 2590800"/>
              <a:gd name="connsiteY59" fmla="*/ 1320800 h 1764822"/>
              <a:gd name="connsiteX60" fmla="*/ 990600 w 2590800"/>
              <a:gd name="connsiteY60" fmla="*/ 1358900 h 1764822"/>
              <a:gd name="connsiteX61" fmla="*/ 927100 w 2590800"/>
              <a:gd name="connsiteY61" fmla="*/ 1473200 h 1764822"/>
              <a:gd name="connsiteX62" fmla="*/ 774700 w 2590800"/>
              <a:gd name="connsiteY62" fmla="*/ 1460500 h 1764822"/>
              <a:gd name="connsiteX63" fmla="*/ 723900 w 2590800"/>
              <a:gd name="connsiteY63" fmla="*/ 1447800 h 1764822"/>
              <a:gd name="connsiteX64" fmla="*/ 698500 w 2590800"/>
              <a:gd name="connsiteY64" fmla="*/ 1498600 h 1764822"/>
              <a:gd name="connsiteX65" fmla="*/ 660400 w 2590800"/>
              <a:gd name="connsiteY65" fmla="*/ 1511300 h 1764822"/>
              <a:gd name="connsiteX66" fmla="*/ 647700 w 2590800"/>
              <a:gd name="connsiteY66" fmla="*/ 1549400 h 1764822"/>
              <a:gd name="connsiteX67" fmla="*/ 660400 w 2590800"/>
              <a:gd name="connsiteY67" fmla="*/ 1651000 h 1764822"/>
              <a:gd name="connsiteX68" fmla="*/ 622300 w 2590800"/>
              <a:gd name="connsiteY68" fmla="*/ 1739900 h 1764822"/>
              <a:gd name="connsiteX69" fmla="*/ 584200 w 2590800"/>
              <a:gd name="connsiteY69" fmla="*/ 1752600 h 1764822"/>
              <a:gd name="connsiteX70" fmla="*/ 368300 w 2590800"/>
              <a:gd name="connsiteY70" fmla="*/ 1739900 h 1764822"/>
              <a:gd name="connsiteX71" fmla="*/ 342900 w 2590800"/>
              <a:gd name="connsiteY71" fmla="*/ 1663700 h 1764822"/>
              <a:gd name="connsiteX72" fmla="*/ 228600 w 2590800"/>
              <a:gd name="connsiteY72" fmla="*/ 1638300 h 1764822"/>
              <a:gd name="connsiteX73" fmla="*/ 127000 w 2590800"/>
              <a:gd name="connsiteY73" fmla="*/ 1549400 h 1764822"/>
              <a:gd name="connsiteX74" fmla="*/ 127000 w 2590800"/>
              <a:gd name="connsiteY74" fmla="*/ 1257300 h 1764822"/>
              <a:gd name="connsiteX75" fmla="*/ 76200 w 2590800"/>
              <a:gd name="connsiteY75" fmla="*/ 1181100 h 1764822"/>
              <a:gd name="connsiteX76" fmla="*/ 50800 w 2590800"/>
              <a:gd name="connsiteY76" fmla="*/ 1104900 h 1764822"/>
              <a:gd name="connsiteX77" fmla="*/ 63500 w 2590800"/>
              <a:gd name="connsiteY77" fmla="*/ 1041400 h 1764822"/>
              <a:gd name="connsiteX78" fmla="*/ 76200 w 2590800"/>
              <a:gd name="connsiteY78" fmla="*/ 1003300 h 1764822"/>
              <a:gd name="connsiteX79" fmla="*/ 50800 w 2590800"/>
              <a:gd name="connsiteY79" fmla="*/ 876300 h 1764822"/>
              <a:gd name="connsiteX80" fmla="*/ 25400 w 2590800"/>
              <a:gd name="connsiteY80" fmla="*/ 838200 h 1764822"/>
              <a:gd name="connsiteX81" fmla="*/ 0 w 2590800"/>
              <a:gd name="connsiteY81" fmla="*/ 736600 h 1764822"/>
              <a:gd name="connsiteX82" fmla="*/ 25400 w 2590800"/>
              <a:gd name="connsiteY82" fmla="*/ 647700 h 1764822"/>
              <a:gd name="connsiteX83" fmla="*/ 88900 w 2590800"/>
              <a:gd name="connsiteY83" fmla="*/ 609600 h 1764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590800" h="1764822">
                <a:moveTo>
                  <a:pt x="88900" y="609600"/>
                </a:moveTo>
                <a:lnTo>
                  <a:pt x="88900" y="609600"/>
                </a:lnTo>
                <a:cubicBezTo>
                  <a:pt x="127000" y="601133"/>
                  <a:pt x="164238" y="586492"/>
                  <a:pt x="203200" y="584200"/>
                </a:cubicBezTo>
                <a:cubicBezTo>
                  <a:pt x="264232" y="580610"/>
                  <a:pt x="293544" y="593148"/>
                  <a:pt x="342900" y="609600"/>
                </a:cubicBezTo>
                <a:cubicBezTo>
                  <a:pt x="355600" y="601133"/>
                  <a:pt x="367348" y="591026"/>
                  <a:pt x="381000" y="584200"/>
                </a:cubicBezTo>
                <a:cubicBezTo>
                  <a:pt x="392974" y="578213"/>
                  <a:pt x="409634" y="580966"/>
                  <a:pt x="419100" y="571500"/>
                </a:cubicBezTo>
                <a:cubicBezTo>
                  <a:pt x="428566" y="562034"/>
                  <a:pt x="425813" y="545374"/>
                  <a:pt x="431800" y="533400"/>
                </a:cubicBezTo>
                <a:cubicBezTo>
                  <a:pt x="452543" y="491913"/>
                  <a:pt x="487680" y="459740"/>
                  <a:pt x="533400" y="444500"/>
                </a:cubicBezTo>
                <a:cubicBezTo>
                  <a:pt x="603879" y="421007"/>
                  <a:pt x="558216" y="433460"/>
                  <a:pt x="673100" y="419100"/>
                </a:cubicBezTo>
                <a:cubicBezTo>
                  <a:pt x="685800" y="410633"/>
                  <a:pt x="697252" y="399899"/>
                  <a:pt x="711200" y="393700"/>
                </a:cubicBezTo>
                <a:cubicBezTo>
                  <a:pt x="786245" y="360347"/>
                  <a:pt x="814514" y="365287"/>
                  <a:pt x="901700" y="355600"/>
                </a:cubicBezTo>
                <a:cubicBezTo>
                  <a:pt x="918633" y="351367"/>
                  <a:pt x="941141" y="356152"/>
                  <a:pt x="952500" y="342900"/>
                </a:cubicBezTo>
                <a:cubicBezTo>
                  <a:pt x="969924" y="322572"/>
                  <a:pt x="952500" y="275167"/>
                  <a:pt x="977900" y="266700"/>
                </a:cubicBezTo>
                <a:cubicBezTo>
                  <a:pt x="1036478" y="247174"/>
                  <a:pt x="1002873" y="256625"/>
                  <a:pt x="1079500" y="241300"/>
                </a:cubicBezTo>
                <a:cubicBezTo>
                  <a:pt x="1083733" y="203200"/>
                  <a:pt x="1082903" y="164190"/>
                  <a:pt x="1092200" y="127000"/>
                </a:cubicBezTo>
                <a:cubicBezTo>
                  <a:pt x="1102783" y="84667"/>
                  <a:pt x="1168400" y="55033"/>
                  <a:pt x="1193800" y="38100"/>
                </a:cubicBezTo>
                <a:cubicBezTo>
                  <a:pt x="1249861" y="726"/>
                  <a:pt x="1216933" y="15693"/>
                  <a:pt x="1295400" y="0"/>
                </a:cubicBezTo>
                <a:cubicBezTo>
                  <a:pt x="1447117" y="21674"/>
                  <a:pt x="1333736" y="67"/>
                  <a:pt x="1422400" y="25400"/>
                </a:cubicBezTo>
                <a:cubicBezTo>
                  <a:pt x="1441389" y="30825"/>
                  <a:pt x="1491000" y="40650"/>
                  <a:pt x="1511300" y="50800"/>
                </a:cubicBezTo>
                <a:cubicBezTo>
                  <a:pt x="1524952" y="57626"/>
                  <a:pt x="1536700" y="67733"/>
                  <a:pt x="1549400" y="76200"/>
                </a:cubicBezTo>
                <a:cubicBezTo>
                  <a:pt x="1595717" y="215151"/>
                  <a:pt x="1518136" y="8397"/>
                  <a:pt x="1600200" y="139700"/>
                </a:cubicBezTo>
                <a:cubicBezTo>
                  <a:pt x="1642118" y="206768"/>
                  <a:pt x="1604084" y="207084"/>
                  <a:pt x="1651000" y="254000"/>
                </a:cubicBezTo>
                <a:cubicBezTo>
                  <a:pt x="1661793" y="264793"/>
                  <a:pt x="1675448" y="272574"/>
                  <a:pt x="1689100" y="279400"/>
                </a:cubicBezTo>
                <a:cubicBezTo>
                  <a:pt x="1701074" y="285387"/>
                  <a:pt x="1714213" y="288853"/>
                  <a:pt x="1727200" y="292100"/>
                </a:cubicBezTo>
                <a:cubicBezTo>
                  <a:pt x="1870806" y="328002"/>
                  <a:pt x="1703426" y="275709"/>
                  <a:pt x="1866900" y="330200"/>
                </a:cubicBezTo>
                <a:lnTo>
                  <a:pt x="1905000" y="342900"/>
                </a:lnTo>
                <a:cubicBezTo>
                  <a:pt x="1909233" y="355600"/>
                  <a:pt x="1909337" y="370547"/>
                  <a:pt x="1917700" y="381000"/>
                </a:cubicBezTo>
                <a:cubicBezTo>
                  <a:pt x="1935605" y="403381"/>
                  <a:pt x="1968801" y="410734"/>
                  <a:pt x="1993900" y="419100"/>
                </a:cubicBezTo>
                <a:lnTo>
                  <a:pt x="2019300" y="495300"/>
                </a:lnTo>
                <a:cubicBezTo>
                  <a:pt x="2026220" y="516060"/>
                  <a:pt x="2036668" y="558542"/>
                  <a:pt x="2057400" y="571500"/>
                </a:cubicBezTo>
                <a:cubicBezTo>
                  <a:pt x="2080104" y="585690"/>
                  <a:pt x="2133600" y="596900"/>
                  <a:pt x="2133600" y="596900"/>
                </a:cubicBezTo>
                <a:cubicBezTo>
                  <a:pt x="2142067" y="609600"/>
                  <a:pt x="2153784" y="620655"/>
                  <a:pt x="2159000" y="635000"/>
                </a:cubicBezTo>
                <a:cubicBezTo>
                  <a:pt x="2170930" y="667807"/>
                  <a:pt x="2165036" y="707554"/>
                  <a:pt x="2184400" y="736600"/>
                </a:cubicBezTo>
                <a:cubicBezTo>
                  <a:pt x="2192867" y="749300"/>
                  <a:pt x="2195052" y="770767"/>
                  <a:pt x="2209800" y="774700"/>
                </a:cubicBezTo>
                <a:cubicBezTo>
                  <a:pt x="2263132" y="788922"/>
                  <a:pt x="2319978" y="781908"/>
                  <a:pt x="2374900" y="787400"/>
                </a:cubicBezTo>
                <a:cubicBezTo>
                  <a:pt x="2404686" y="790379"/>
                  <a:pt x="2434167" y="795867"/>
                  <a:pt x="2463800" y="800100"/>
                </a:cubicBezTo>
                <a:cubicBezTo>
                  <a:pt x="2552700" y="859367"/>
                  <a:pt x="2523067" y="825500"/>
                  <a:pt x="2565400" y="889000"/>
                </a:cubicBezTo>
                <a:cubicBezTo>
                  <a:pt x="2569633" y="905933"/>
                  <a:pt x="2573305" y="923017"/>
                  <a:pt x="2578100" y="939800"/>
                </a:cubicBezTo>
                <a:cubicBezTo>
                  <a:pt x="2581778" y="952672"/>
                  <a:pt x="2590800" y="964513"/>
                  <a:pt x="2590800" y="977900"/>
                </a:cubicBezTo>
                <a:cubicBezTo>
                  <a:pt x="2590800" y="1022602"/>
                  <a:pt x="2578496" y="1052911"/>
                  <a:pt x="2565400" y="1092200"/>
                </a:cubicBezTo>
                <a:cubicBezTo>
                  <a:pt x="2561167" y="1143000"/>
                  <a:pt x="2566704" y="1195585"/>
                  <a:pt x="2552700" y="1244600"/>
                </a:cubicBezTo>
                <a:cubicBezTo>
                  <a:pt x="2548507" y="1259276"/>
                  <a:pt x="2524135" y="1258081"/>
                  <a:pt x="2514600" y="1270000"/>
                </a:cubicBezTo>
                <a:cubicBezTo>
                  <a:pt x="2506237" y="1280453"/>
                  <a:pt x="2505147" y="1295113"/>
                  <a:pt x="2501900" y="1308100"/>
                </a:cubicBezTo>
                <a:cubicBezTo>
                  <a:pt x="2496665" y="1329041"/>
                  <a:pt x="2494435" y="1350659"/>
                  <a:pt x="2489200" y="1371600"/>
                </a:cubicBezTo>
                <a:cubicBezTo>
                  <a:pt x="2485953" y="1384587"/>
                  <a:pt x="2480178" y="1396828"/>
                  <a:pt x="2476500" y="1409700"/>
                </a:cubicBezTo>
                <a:cubicBezTo>
                  <a:pt x="2463706" y="1454480"/>
                  <a:pt x="2471757" y="1472282"/>
                  <a:pt x="2425700" y="1498600"/>
                </a:cubicBezTo>
                <a:cubicBezTo>
                  <a:pt x="2410545" y="1507260"/>
                  <a:pt x="2391833" y="1507067"/>
                  <a:pt x="2374900" y="1511300"/>
                </a:cubicBezTo>
                <a:cubicBezTo>
                  <a:pt x="2277533" y="1507067"/>
                  <a:pt x="2179741" y="1508628"/>
                  <a:pt x="2082800" y="1498600"/>
                </a:cubicBezTo>
                <a:cubicBezTo>
                  <a:pt x="2056168" y="1495845"/>
                  <a:pt x="2032575" y="1479694"/>
                  <a:pt x="2006600" y="1473200"/>
                </a:cubicBezTo>
                <a:lnTo>
                  <a:pt x="1955800" y="1460500"/>
                </a:lnTo>
                <a:cubicBezTo>
                  <a:pt x="1879600" y="1464733"/>
                  <a:pt x="1803518" y="1473200"/>
                  <a:pt x="1727200" y="1473200"/>
                </a:cubicBezTo>
                <a:cubicBezTo>
                  <a:pt x="1696549" y="1473200"/>
                  <a:pt x="1655665" y="1457822"/>
                  <a:pt x="1625600" y="1447800"/>
                </a:cubicBezTo>
                <a:cubicBezTo>
                  <a:pt x="1464302" y="1470843"/>
                  <a:pt x="1488204" y="1473000"/>
                  <a:pt x="1244600" y="1447800"/>
                </a:cubicBezTo>
                <a:cubicBezTo>
                  <a:pt x="1217968" y="1445045"/>
                  <a:pt x="1168400" y="1422400"/>
                  <a:pt x="1168400" y="1422400"/>
                </a:cubicBezTo>
                <a:cubicBezTo>
                  <a:pt x="1159933" y="1409700"/>
                  <a:pt x="1154487" y="1394351"/>
                  <a:pt x="1143000" y="1384300"/>
                </a:cubicBezTo>
                <a:cubicBezTo>
                  <a:pt x="1109565" y="1355044"/>
                  <a:pt x="1072122" y="1330449"/>
                  <a:pt x="1028700" y="1320800"/>
                </a:cubicBezTo>
                <a:cubicBezTo>
                  <a:pt x="1003563" y="1315214"/>
                  <a:pt x="977900" y="1312333"/>
                  <a:pt x="952500" y="1308100"/>
                </a:cubicBezTo>
                <a:cubicBezTo>
                  <a:pt x="948267" y="1295400"/>
                  <a:pt x="953187" y="1270000"/>
                  <a:pt x="939800" y="1270000"/>
                </a:cubicBezTo>
                <a:cubicBezTo>
                  <a:pt x="926413" y="1270000"/>
                  <a:pt x="921113" y="1296126"/>
                  <a:pt x="927100" y="1308100"/>
                </a:cubicBezTo>
                <a:cubicBezTo>
                  <a:pt x="933087" y="1320074"/>
                  <a:pt x="952500" y="1316567"/>
                  <a:pt x="965200" y="1320800"/>
                </a:cubicBezTo>
                <a:cubicBezTo>
                  <a:pt x="973667" y="1333500"/>
                  <a:pt x="990600" y="1343636"/>
                  <a:pt x="990600" y="1358900"/>
                </a:cubicBezTo>
                <a:cubicBezTo>
                  <a:pt x="990600" y="1421059"/>
                  <a:pt x="963283" y="1437017"/>
                  <a:pt x="927100" y="1473200"/>
                </a:cubicBezTo>
                <a:cubicBezTo>
                  <a:pt x="876300" y="1468967"/>
                  <a:pt x="825282" y="1466823"/>
                  <a:pt x="774700" y="1460500"/>
                </a:cubicBezTo>
                <a:cubicBezTo>
                  <a:pt x="757380" y="1458335"/>
                  <a:pt x="739512" y="1439994"/>
                  <a:pt x="723900" y="1447800"/>
                </a:cubicBezTo>
                <a:cubicBezTo>
                  <a:pt x="706967" y="1456267"/>
                  <a:pt x="711887" y="1485213"/>
                  <a:pt x="698500" y="1498600"/>
                </a:cubicBezTo>
                <a:cubicBezTo>
                  <a:pt x="689034" y="1508066"/>
                  <a:pt x="673100" y="1507067"/>
                  <a:pt x="660400" y="1511300"/>
                </a:cubicBezTo>
                <a:cubicBezTo>
                  <a:pt x="656167" y="1524000"/>
                  <a:pt x="647700" y="1536013"/>
                  <a:pt x="647700" y="1549400"/>
                </a:cubicBezTo>
                <a:cubicBezTo>
                  <a:pt x="647700" y="1583530"/>
                  <a:pt x="660400" y="1616870"/>
                  <a:pt x="660400" y="1651000"/>
                </a:cubicBezTo>
                <a:cubicBezTo>
                  <a:pt x="660400" y="1675404"/>
                  <a:pt x="643039" y="1723309"/>
                  <a:pt x="622300" y="1739900"/>
                </a:cubicBezTo>
                <a:cubicBezTo>
                  <a:pt x="611847" y="1748263"/>
                  <a:pt x="596900" y="1748367"/>
                  <a:pt x="584200" y="1752600"/>
                </a:cubicBezTo>
                <a:cubicBezTo>
                  <a:pt x="512233" y="1748367"/>
                  <a:pt x="435946" y="1764822"/>
                  <a:pt x="368300" y="1739900"/>
                </a:cubicBezTo>
                <a:cubicBezTo>
                  <a:pt x="343177" y="1730644"/>
                  <a:pt x="368875" y="1670194"/>
                  <a:pt x="342900" y="1663700"/>
                </a:cubicBezTo>
                <a:cubicBezTo>
                  <a:pt x="271159" y="1645765"/>
                  <a:pt x="309216" y="1654423"/>
                  <a:pt x="228600" y="1638300"/>
                </a:cubicBezTo>
                <a:cubicBezTo>
                  <a:pt x="139700" y="1579033"/>
                  <a:pt x="169333" y="1612900"/>
                  <a:pt x="127000" y="1549400"/>
                </a:cubicBezTo>
                <a:cubicBezTo>
                  <a:pt x="129609" y="1507662"/>
                  <a:pt x="154572" y="1328988"/>
                  <a:pt x="127000" y="1257300"/>
                </a:cubicBezTo>
                <a:cubicBezTo>
                  <a:pt x="116041" y="1228808"/>
                  <a:pt x="85853" y="1210060"/>
                  <a:pt x="76200" y="1181100"/>
                </a:cubicBezTo>
                <a:lnTo>
                  <a:pt x="50800" y="1104900"/>
                </a:lnTo>
                <a:cubicBezTo>
                  <a:pt x="55033" y="1083733"/>
                  <a:pt x="58265" y="1062341"/>
                  <a:pt x="63500" y="1041400"/>
                </a:cubicBezTo>
                <a:cubicBezTo>
                  <a:pt x="66747" y="1028413"/>
                  <a:pt x="76200" y="1016687"/>
                  <a:pt x="76200" y="1003300"/>
                </a:cubicBezTo>
                <a:cubicBezTo>
                  <a:pt x="76200" y="979899"/>
                  <a:pt x="66440" y="907579"/>
                  <a:pt x="50800" y="876300"/>
                </a:cubicBezTo>
                <a:cubicBezTo>
                  <a:pt x="43974" y="862648"/>
                  <a:pt x="32226" y="851852"/>
                  <a:pt x="25400" y="838200"/>
                </a:cubicBezTo>
                <a:cubicBezTo>
                  <a:pt x="12383" y="812165"/>
                  <a:pt x="4830" y="760752"/>
                  <a:pt x="0" y="736600"/>
                </a:cubicBezTo>
                <a:cubicBezTo>
                  <a:pt x="4069" y="720324"/>
                  <a:pt x="16290" y="665920"/>
                  <a:pt x="25400" y="647700"/>
                </a:cubicBezTo>
                <a:cubicBezTo>
                  <a:pt x="46211" y="606078"/>
                  <a:pt x="78317" y="615950"/>
                  <a:pt x="88900" y="609600"/>
                </a:cubicBezTo>
                <a:close/>
              </a:path>
            </a:pathLst>
          </a:custGeom>
          <a:solidFill>
            <a:srgbClr val="FFFF00">
              <a:alpha val="35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447800" y="4419600"/>
            <a:ext cx="76200" cy="762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600200" y="4648200"/>
            <a:ext cx="76200" cy="762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219200" y="4724400"/>
            <a:ext cx="76200" cy="762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676400" y="4800600"/>
            <a:ext cx="76200" cy="762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905000" y="4800600"/>
            <a:ext cx="76200" cy="762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066800" y="4876800"/>
            <a:ext cx="76200" cy="762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5"/>
          <p:cNvPicPr>
            <a:picLocks noChangeAspect="1" noChangeArrowheads="1"/>
          </p:cNvPicPr>
          <p:nvPr/>
        </p:nvPicPr>
        <p:blipFill>
          <a:blip r:embed="rId4" cstate="print"/>
          <a:srcRect/>
          <a:stretch>
            <a:fillRect/>
          </a:stretch>
        </p:blipFill>
        <p:spPr bwMode="auto">
          <a:xfrm>
            <a:off x="-3581400" y="2590800"/>
            <a:ext cx="4419600" cy="1546860"/>
          </a:xfrm>
          <a:prstGeom prst="rect">
            <a:avLst/>
          </a:prstGeom>
          <a:noFill/>
          <a:ln w="9525">
            <a:noFill/>
            <a:miter lim="800000"/>
            <a:headEnd/>
            <a:tailEnd/>
          </a:ln>
          <a:effectLst/>
        </p:spPr>
      </p:pic>
      <p:pic>
        <p:nvPicPr>
          <p:cNvPr id="28" name="Picture 5"/>
          <p:cNvPicPr>
            <a:picLocks noChangeAspect="1" noChangeArrowheads="1"/>
          </p:cNvPicPr>
          <p:nvPr/>
        </p:nvPicPr>
        <p:blipFill>
          <a:blip r:embed="rId4" cstate="print"/>
          <a:srcRect/>
          <a:stretch>
            <a:fillRect/>
          </a:stretch>
        </p:blipFill>
        <p:spPr bwMode="auto">
          <a:xfrm>
            <a:off x="838200" y="1371600"/>
            <a:ext cx="4419600" cy="1546860"/>
          </a:xfrm>
          <a:prstGeom prst="rect">
            <a:avLst/>
          </a:prstGeom>
          <a:noFill/>
          <a:ln w="9525">
            <a:noFill/>
            <a:miter lim="800000"/>
            <a:headEnd/>
            <a:tailEnd/>
          </a:ln>
          <a:effectLst/>
        </p:spPr>
      </p:pic>
      <p:pic>
        <p:nvPicPr>
          <p:cNvPr id="29" name="Picture 5"/>
          <p:cNvPicPr>
            <a:picLocks noChangeAspect="1" noChangeArrowheads="1"/>
          </p:cNvPicPr>
          <p:nvPr/>
        </p:nvPicPr>
        <p:blipFill>
          <a:blip r:embed="rId4" cstate="print"/>
          <a:srcRect/>
          <a:stretch>
            <a:fillRect/>
          </a:stretch>
        </p:blipFill>
        <p:spPr bwMode="auto">
          <a:xfrm>
            <a:off x="5105400" y="1653540"/>
            <a:ext cx="4419600" cy="1546860"/>
          </a:xfrm>
          <a:prstGeom prst="rect">
            <a:avLst/>
          </a:prstGeom>
          <a:noFill/>
          <a:ln w="9525">
            <a:noFill/>
            <a:miter lim="800000"/>
            <a:headEnd/>
            <a:tailEnd/>
          </a:ln>
          <a:effectLst/>
        </p:spPr>
      </p:pic>
      <p:pic>
        <p:nvPicPr>
          <p:cNvPr id="30" name="Picture 5"/>
          <p:cNvPicPr>
            <a:picLocks noChangeAspect="1" noChangeArrowheads="1"/>
          </p:cNvPicPr>
          <p:nvPr/>
        </p:nvPicPr>
        <p:blipFill>
          <a:blip r:embed="rId4" cstate="print"/>
          <a:srcRect/>
          <a:stretch>
            <a:fillRect/>
          </a:stretch>
        </p:blipFill>
        <p:spPr bwMode="auto">
          <a:xfrm>
            <a:off x="-3429000" y="1295400"/>
            <a:ext cx="4419600" cy="1546860"/>
          </a:xfrm>
          <a:prstGeom prst="rect">
            <a:avLst/>
          </a:prstGeom>
          <a:noFill/>
          <a:ln w="9525">
            <a:noFill/>
            <a:miter lim="800000"/>
            <a:headEnd/>
            <a:tailEnd/>
          </a:ln>
          <a:effectLst/>
        </p:spPr>
      </p:pic>
      <p:sp>
        <p:nvSpPr>
          <p:cNvPr id="31" name="Freeform 30"/>
          <p:cNvSpPr/>
          <p:nvPr/>
        </p:nvSpPr>
        <p:spPr>
          <a:xfrm>
            <a:off x="812800" y="2781300"/>
            <a:ext cx="4381500" cy="1536700"/>
          </a:xfrm>
          <a:custGeom>
            <a:avLst/>
            <a:gdLst>
              <a:gd name="connsiteX0" fmla="*/ 165100 w 4381500"/>
              <a:gd name="connsiteY0" fmla="*/ 1231900 h 1536700"/>
              <a:gd name="connsiteX1" fmla="*/ 165100 w 4381500"/>
              <a:gd name="connsiteY1" fmla="*/ 1231900 h 1536700"/>
              <a:gd name="connsiteX2" fmla="*/ 266700 w 4381500"/>
              <a:gd name="connsiteY2" fmla="*/ 1282700 h 1536700"/>
              <a:gd name="connsiteX3" fmla="*/ 355600 w 4381500"/>
              <a:gd name="connsiteY3" fmla="*/ 1308100 h 1536700"/>
              <a:gd name="connsiteX4" fmla="*/ 419100 w 4381500"/>
              <a:gd name="connsiteY4" fmla="*/ 1320800 h 1536700"/>
              <a:gd name="connsiteX5" fmla="*/ 469900 w 4381500"/>
              <a:gd name="connsiteY5" fmla="*/ 1333500 h 1536700"/>
              <a:gd name="connsiteX6" fmla="*/ 609600 w 4381500"/>
              <a:gd name="connsiteY6" fmla="*/ 1346200 h 1536700"/>
              <a:gd name="connsiteX7" fmla="*/ 647700 w 4381500"/>
              <a:gd name="connsiteY7" fmla="*/ 1358900 h 1536700"/>
              <a:gd name="connsiteX8" fmla="*/ 685800 w 4381500"/>
              <a:gd name="connsiteY8" fmla="*/ 1384300 h 1536700"/>
              <a:gd name="connsiteX9" fmla="*/ 965200 w 4381500"/>
              <a:gd name="connsiteY9" fmla="*/ 1397000 h 1536700"/>
              <a:gd name="connsiteX10" fmla="*/ 1181100 w 4381500"/>
              <a:gd name="connsiteY10" fmla="*/ 1384300 h 1536700"/>
              <a:gd name="connsiteX11" fmla="*/ 1257300 w 4381500"/>
              <a:gd name="connsiteY11" fmla="*/ 1358900 h 1536700"/>
              <a:gd name="connsiteX12" fmla="*/ 1282700 w 4381500"/>
              <a:gd name="connsiteY12" fmla="*/ 1320800 h 1536700"/>
              <a:gd name="connsiteX13" fmla="*/ 1320800 w 4381500"/>
              <a:gd name="connsiteY13" fmla="*/ 1308100 h 1536700"/>
              <a:gd name="connsiteX14" fmla="*/ 1524000 w 4381500"/>
              <a:gd name="connsiteY14" fmla="*/ 1333500 h 1536700"/>
              <a:gd name="connsiteX15" fmla="*/ 1536700 w 4381500"/>
              <a:gd name="connsiteY15" fmla="*/ 1371600 h 1536700"/>
              <a:gd name="connsiteX16" fmla="*/ 1612900 w 4381500"/>
              <a:gd name="connsiteY16" fmla="*/ 1409700 h 1536700"/>
              <a:gd name="connsiteX17" fmla="*/ 1727200 w 4381500"/>
              <a:gd name="connsiteY17" fmla="*/ 1447800 h 1536700"/>
              <a:gd name="connsiteX18" fmla="*/ 1765300 w 4381500"/>
              <a:gd name="connsiteY18" fmla="*/ 1460500 h 1536700"/>
              <a:gd name="connsiteX19" fmla="*/ 1803400 w 4381500"/>
              <a:gd name="connsiteY19" fmla="*/ 1485900 h 1536700"/>
              <a:gd name="connsiteX20" fmla="*/ 1917700 w 4381500"/>
              <a:gd name="connsiteY20" fmla="*/ 1498600 h 1536700"/>
              <a:gd name="connsiteX21" fmla="*/ 1993900 w 4381500"/>
              <a:gd name="connsiteY21" fmla="*/ 1524000 h 1536700"/>
              <a:gd name="connsiteX22" fmla="*/ 2070100 w 4381500"/>
              <a:gd name="connsiteY22" fmla="*/ 1498600 h 1536700"/>
              <a:gd name="connsiteX23" fmla="*/ 2425700 w 4381500"/>
              <a:gd name="connsiteY23" fmla="*/ 1524000 h 1536700"/>
              <a:gd name="connsiteX24" fmla="*/ 2463800 w 4381500"/>
              <a:gd name="connsiteY24" fmla="*/ 1536700 h 1536700"/>
              <a:gd name="connsiteX25" fmla="*/ 2501900 w 4381500"/>
              <a:gd name="connsiteY25" fmla="*/ 1524000 h 1536700"/>
              <a:gd name="connsiteX26" fmla="*/ 2717800 w 4381500"/>
              <a:gd name="connsiteY26" fmla="*/ 1498600 h 1536700"/>
              <a:gd name="connsiteX27" fmla="*/ 2755900 w 4381500"/>
              <a:gd name="connsiteY27" fmla="*/ 1485900 h 1536700"/>
              <a:gd name="connsiteX28" fmla="*/ 2832100 w 4381500"/>
              <a:gd name="connsiteY28" fmla="*/ 1435100 h 1536700"/>
              <a:gd name="connsiteX29" fmla="*/ 3035300 w 4381500"/>
              <a:gd name="connsiteY29" fmla="*/ 1447800 h 1536700"/>
              <a:gd name="connsiteX30" fmla="*/ 3136900 w 4381500"/>
              <a:gd name="connsiteY30" fmla="*/ 1460500 h 1536700"/>
              <a:gd name="connsiteX31" fmla="*/ 3429000 w 4381500"/>
              <a:gd name="connsiteY31" fmla="*/ 1447800 h 1536700"/>
              <a:gd name="connsiteX32" fmla="*/ 3517900 w 4381500"/>
              <a:gd name="connsiteY32" fmla="*/ 1435100 h 1536700"/>
              <a:gd name="connsiteX33" fmla="*/ 3556000 w 4381500"/>
              <a:gd name="connsiteY33" fmla="*/ 1422400 h 1536700"/>
              <a:gd name="connsiteX34" fmla="*/ 3606800 w 4381500"/>
              <a:gd name="connsiteY34" fmla="*/ 1409700 h 1536700"/>
              <a:gd name="connsiteX35" fmla="*/ 3733800 w 4381500"/>
              <a:gd name="connsiteY35" fmla="*/ 1435100 h 1536700"/>
              <a:gd name="connsiteX36" fmla="*/ 3835400 w 4381500"/>
              <a:gd name="connsiteY36" fmla="*/ 1485900 h 1536700"/>
              <a:gd name="connsiteX37" fmla="*/ 4165600 w 4381500"/>
              <a:gd name="connsiteY37" fmla="*/ 1473200 h 1536700"/>
              <a:gd name="connsiteX38" fmla="*/ 4241800 w 4381500"/>
              <a:gd name="connsiteY38" fmla="*/ 1447800 h 1536700"/>
              <a:gd name="connsiteX39" fmla="*/ 4279900 w 4381500"/>
              <a:gd name="connsiteY39" fmla="*/ 1435100 h 1536700"/>
              <a:gd name="connsiteX40" fmla="*/ 4368800 w 4381500"/>
              <a:gd name="connsiteY40" fmla="*/ 1333500 h 1536700"/>
              <a:gd name="connsiteX41" fmla="*/ 4381500 w 4381500"/>
              <a:gd name="connsiteY41" fmla="*/ 1295400 h 1536700"/>
              <a:gd name="connsiteX42" fmla="*/ 4356100 w 4381500"/>
              <a:gd name="connsiteY42" fmla="*/ 1143000 h 1536700"/>
              <a:gd name="connsiteX43" fmla="*/ 4330700 w 4381500"/>
              <a:gd name="connsiteY43" fmla="*/ 1104900 h 1536700"/>
              <a:gd name="connsiteX44" fmla="*/ 4292600 w 4381500"/>
              <a:gd name="connsiteY44" fmla="*/ 1079500 h 1536700"/>
              <a:gd name="connsiteX45" fmla="*/ 4267200 w 4381500"/>
              <a:gd name="connsiteY45" fmla="*/ 1003300 h 1536700"/>
              <a:gd name="connsiteX46" fmla="*/ 4254500 w 4381500"/>
              <a:gd name="connsiteY46" fmla="*/ 965200 h 1536700"/>
              <a:gd name="connsiteX47" fmla="*/ 4241800 w 4381500"/>
              <a:gd name="connsiteY47" fmla="*/ 850900 h 1536700"/>
              <a:gd name="connsiteX48" fmla="*/ 4229100 w 4381500"/>
              <a:gd name="connsiteY48" fmla="*/ 381000 h 1536700"/>
              <a:gd name="connsiteX49" fmla="*/ 4152900 w 4381500"/>
              <a:gd name="connsiteY49" fmla="*/ 266700 h 1536700"/>
              <a:gd name="connsiteX50" fmla="*/ 4076700 w 4381500"/>
              <a:gd name="connsiteY50" fmla="*/ 215900 h 1536700"/>
              <a:gd name="connsiteX51" fmla="*/ 3962400 w 4381500"/>
              <a:gd name="connsiteY51" fmla="*/ 127000 h 1536700"/>
              <a:gd name="connsiteX52" fmla="*/ 3924300 w 4381500"/>
              <a:gd name="connsiteY52" fmla="*/ 114300 h 1536700"/>
              <a:gd name="connsiteX53" fmla="*/ 3886200 w 4381500"/>
              <a:gd name="connsiteY53" fmla="*/ 76200 h 1536700"/>
              <a:gd name="connsiteX54" fmla="*/ 3860800 w 4381500"/>
              <a:gd name="connsiteY54" fmla="*/ 38100 h 1536700"/>
              <a:gd name="connsiteX55" fmla="*/ 3771900 w 4381500"/>
              <a:gd name="connsiteY55" fmla="*/ 25400 h 1536700"/>
              <a:gd name="connsiteX56" fmla="*/ 3670300 w 4381500"/>
              <a:gd name="connsiteY56" fmla="*/ 0 h 1536700"/>
              <a:gd name="connsiteX57" fmla="*/ 3594100 w 4381500"/>
              <a:gd name="connsiteY57" fmla="*/ 12700 h 1536700"/>
              <a:gd name="connsiteX58" fmla="*/ 3517900 w 4381500"/>
              <a:gd name="connsiteY58" fmla="*/ 38100 h 1536700"/>
              <a:gd name="connsiteX59" fmla="*/ 3340100 w 4381500"/>
              <a:gd name="connsiteY59" fmla="*/ 25400 h 1536700"/>
              <a:gd name="connsiteX60" fmla="*/ 3302000 w 4381500"/>
              <a:gd name="connsiteY60" fmla="*/ 12700 h 1536700"/>
              <a:gd name="connsiteX61" fmla="*/ 3225800 w 4381500"/>
              <a:gd name="connsiteY61" fmla="*/ 50800 h 1536700"/>
              <a:gd name="connsiteX62" fmla="*/ 3187700 w 4381500"/>
              <a:gd name="connsiteY62" fmla="*/ 63500 h 1536700"/>
              <a:gd name="connsiteX63" fmla="*/ 3098800 w 4381500"/>
              <a:gd name="connsiteY63" fmla="*/ 127000 h 1536700"/>
              <a:gd name="connsiteX64" fmla="*/ 2997200 w 4381500"/>
              <a:gd name="connsiteY64" fmla="*/ 152400 h 1536700"/>
              <a:gd name="connsiteX65" fmla="*/ 2882900 w 4381500"/>
              <a:gd name="connsiteY65" fmla="*/ 127000 h 1536700"/>
              <a:gd name="connsiteX66" fmla="*/ 2806700 w 4381500"/>
              <a:gd name="connsiteY66" fmla="*/ 76200 h 1536700"/>
              <a:gd name="connsiteX67" fmla="*/ 2755900 w 4381500"/>
              <a:gd name="connsiteY67" fmla="*/ 50800 h 1536700"/>
              <a:gd name="connsiteX68" fmla="*/ 2717800 w 4381500"/>
              <a:gd name="connsiteY68" fmla="*/ 25400 h 1536700"/>
              <a:gd name="connsiteX69" fmla="*/ 2527300 w 4381500"/>
              <a:gd name="connsiteY69" fmla="*/ 12700 h 1536700"/>
              <a:gd name="connsiteX70" fmla="*/ 2451100 w 4381500"/>
              <a:gd name="connsiteY70" fmla="*/ 25400 h 1536700"/>
              <a:gd name="connsiteX71" fmla="*/ 2362200 w 4381500"/>
              <a:gd name="connsiteY71" fmla="*/ 38100 h 1536700"/>
              <a:gd name="connsiteX72" fmla="*/ 2324100 w 4381500"/>
              <a:gd name="connsiteY72" fmla="*/ 50800 h 1536700"/>
              <a:gd name="connsiteX73" fmla="*/ 2057400 w 4381500"/>
              <a:gd name="connsiteY73" fmla="*/ 38100 h 1536700"/>
              <a:gd name="connsiteX74" fmla="*/ 1981200 w 4381500"/>
              <a:gd name="connsiteY74" fmla="*/ 12700 h 1536700"/>
              <a:gd name="connsiteX75" fmla="*/ 1625600 w 4381500"/>
              <a:gd name="connsiteY75" fmla="*/ 38100 h 1536700"/>
              <a:gd name="connsiteX76" fmla="*/ 1536700 w 4381500"/>
              <a:gd name="connsiteY76" fmla="*/ 63500 h 1536700"/>
              <a:gd name="connsiteX77" fmla="*/ 1498600 w 4381500"/>
              <a:gd name="connsiteY77" fmla="*/ 76200 h 1536700"/>
              <a:gd name="connsiteX78" fmla="*/ 1371600 w 4381500"/>
              <a:gd name="connsiteY78" fmla="*/ 63500 h 1536700"/>
              <a:gd name="connsiteX79" fmla="*/ 1295400 w 4381500"/>
              <a:gd name="connsiteY79" fmla="*/ 38100 h 1536700"/>
              <a:gd name="connsiteX80" fmla="*/ 977900 w 4381500"/>
              <a:gd name="connsiteY80" fmla="*/ 50800 h 1536700"/>
              <a:gd name="connsiteX81" fmla="*/ 838200 w 4381500"/>
              <a:gd name="connsiteY81" fmla="*/ 76200 h 1536700"/>
              <a:gd name="connsiteX82" fmla="*/ 660400 w 4381500"/>
              <a:gd name="connsiteY82" fmla="*/ 63500 h 1536700"/>
              <a:gd name="connsiteX83" fmla="*/ 584200 w 4381500"/>
              <a:gd name="connsiteY83" fmla="*/ 38100 h 1536700"/>
              <a:gd name="connsiteX84" fmla="*/ 546100 w 4381500"/>
              <a:gd name="connsiteY84" fmla="*/ 25400 h 1536700"/>
              <a:gd name="connsiteX85" fmla="*/ 457200 w 4381500"/>
              <a:gd name="connsiteY85" fmla="*/ 12700 h 1536700"/>
              <a:gd name="connsiteX86" fmla="*/ 292100 w 4381500"/>
              <a:gd name="connsiteY86" fmla="*/ 25400 h 1536700"/>
              <a:gd name="connsiteX87" fmla="*/ 215900 w 4381500"/>
              <a:gd name="connsiteY87" fmla="*/ 50800 h 1536700"/>
              <a:gd name="connsiteX88" fmla="*/ 177800 w 4381500"/>
              <a:gd name="connsiteY88" fmla="*/ 177800 h 1536700"/>
              <a:gd name="connsiteX89" fmla="*/ 152400 w 4381500"/>
              <a:gd name="connsiteY89" fmla="*/ 254000 h 1536700"/>
              <a:gd name="connsiteX90" fmla="*/ 114300 w 4381500"/>
              <a:gd name="connsiteY90" fmla="*/ 330200 h 1536700"/>
              <a:gd name="connsiteX91" fmla="*/ 101600 w 4381500"/>
              <a:gd name="connsiteY91" fmla="*/ 368300 h 1536700"/>
              <a:gd name="connsiteX92" fmla="*/ 76200 w 4381500"/>
              <a:gd name="connsiteY92" fmla="*/ 406400 h 1536700"/>
              <a:gd name="connsiteX93" fmla="*/ 63500 w 4381500"/>
              <a:gd name="connsiteY93" fmla="*/ 444500 h 1536700"/>
              <a:gd name="connsiteX94" fmla="*/ 38100 w 4381500"/>
              <a:gd name="connsiteY94" fmla="*/ 495300 h 1536700"/>
              <a:gd name="connsiteX95" fmla="*/ 0 w 4381500"/>
              <a:gd name="connsiteY95" fmla="*/ 571500 h 1536700"/>
              <a:gd name="connsiteX96" fmla="*/ 12700 w 4381500"/>
              <a:gd name="connsiteY96" fmla="*/ 863600 h 1536700"/>
              <a:gd name="connsiteX97" fmla="*/ 25400 w 4381500"/>
              <a:gd name="connsiteY97" fmla="*/ 914400 h 1536700"/>
              <a:gd name="connsiteX98" fmla="*/ 63500 w 4381500"/>
              <a:gd name="connsiteY98" fmla="*/ 965200 h 1536700"/>
              <a:gd name="connsiteX99" fmla="*/ 165100 w 4381500"/>
              <a:gd name="connsiteY99" fmla="*/ 1231900 h 153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381500" h="1536700">
                <a:moveTo>
                  <a:pt x="165100" y="1231900"/>
                </a:moveTo>
                <a:lnTo>
                  <a:pt x="165100" y="1231900"/>
                </a:lnTo>
                <a:cubicBezTo>
                  <a:pt x="198967" y="1248833"/>
                  <a:pt x="232230" y="1267032"/>
                  <a:pt x="266700" y="1282700"/>
                </a:cubicBezTo>
                <a:cubicBezTo>
                  <a:pt x="286992" y="1291924"/>
                  <a:pt x="336622" y="1303883"/>
                  <a:pt x="355600" y="1308100"/>
                </a:cubicBezTo>
                <a:cubicBezTo>
                  <a:pt x="376672" y="1312783"/>
                  <a:pt x="398028" y="1316117"/>
                  <a:pt x="419100" y="1320800"/>
                </a:cubicBezTo>
                <a:cubicBezTo>
                  <a:pt x="436139" y="1324586"/>
                  <a:pt x="452599" y="1331193"/>
                  <a:pt x="469900" y="1333500"/>
                </a:cubicBezTo>
                <a:cubicBezTo>
                  <a:pt x="516249" y="1339680"/>
                  <a:pt x="563033" y="1341967"/>
                  <a:pt x="609600" y="1346200"/>
                </a:cubicBezTo>
                <a:cubicBezTo>
                  <a:pt x="622300" y="1350433"/>
                  <a:pt x="635726" y="1352913"/>
                  <a:pt x="647700" y="1358900"/>
                </a:cubicBezTo>
                <a:cubicBezTo>
                  <a:pt x="661352" y="1365726"/>
                  <a:pt x="670645" y="1382481"/>
                  <a:pt x="685800" y="1384300"/>
                </a:cubicBezTo>
                <a:cubicBezTo>
                  <a:pt x="778365" y="1395408"/>
                  <a:pt x="872067" y="1392767"/>
                  <a:pt x="965200" y="1397000"/>
                </a:cubicBezTo>
                <a:cubicBezTo>
                  <a:pt x="1037167" y="1392767"/>
                  <a:pt x="1109614" y="1393624"/>
                  <a:pt x="1181100" y="1384300"/>
                </a:cubicBezTo>
                <a:cubicBezTo>
                  <a:pt x="1207649" y="1380837"/>
                  <a:pt x="1257300" y="1358900"/>
                  <a:pt x="1257300" y="1358900"/>
                </a:cubicBezTo>
                <a:cubicBezTo>
                  <a:pt x="1265767" y="1346200"/>
                  <a:pt x="1270781" y="1330335"/>
                  <a:pt x="1282700" y="1320800"/>
                </a:cubicBezTo>
                <a:cubicBezTo>
                  <a:pt x="1293153" y="1312437"/>
                  <a:pt x="1307413" y="1308100"/>
                  <a:pt x="1320800" y="1308100"/>
                </a:cubicBezTo>
                <a:cubicBezTo>
                  <a:pt x="1381849" y="1308100"/>
                  <a:pt x="1461260" y="1323043"/>
                  <a:pt x="1524000" y="1333500"/>
                </a:cubicBezTo>
                <a:cubicBezTo>
                  <a:pt x="1528233" y="1346200"/>
                  <a:pt x="1528337" y="1361147"/>
                  <a:pt x="1536700" y="1371600"/>
                </a:cubicBezTo>
                <a:cubicBezTo>
                  <a:pt x="1560964" y="1401930"/>
                  <a:pt x="1582224" y="1394362"/>
                  <a:pt x="1612900" y="1409700"/>
                </a:cubicBezTo>
                <a:cubicBezTo>
                  <a:pt x="1718959" y="1462730"/>
                  <a:pt x="1557439" y="1410075"/>
                  <a:pt x="1727200" y="1447800"/>
                </a:cubicBezTo>
                <a:cubicBezTo>
                  <a:pt x="1740268" y="1450704"/>
                  <a:pt x="1753326" y="1454513"/>
                  <a:pt x="1765300" y="1460500"/>
                </a:cubicBezTo>
                <a:cubicBezTo>
                  <a:pt x="1778952" y="1467326"/>
                  <a:pt x="1788592" y="1482198"/>
                  <a:pt x="1803400" y="1485900"/>
                </a:cubicBezTo>
                <a:cubicBezTo>
                  <a:pt x="1840590" y="1495197"/>
                  <a:pt x="1879600" y="1494367"/>
                  <a:pt x="1917700" y="1498600"/>
                </a:cubicBezTo>
                <a:cubicBezTo>
                  <a:pt x="1943100" y="1507067"/>
                  <a:pt x="1968500" y="1532467"/>
                  <a:pt x="1993900" y="1524000"/>
                </a:cubicBezTo>
                <a:lnTo>
                  <a:pt x="2070100" y="1498600"/>
                </a:lnTo>
                <a:cubicBezTo>
                  <a:pt x="2209892" y="1504678"/>
                  <a:pt x="2305145" y="1493861"/>
                  <a:pt x="2425700" y="1524000"/>
                </a:cubicBezTo>
                <a:cubicBezTo>
                  <a:pt x="2438687" y="1527247"/>
                  <a:pt x="2451100" y="1532467"/>
                  <a:pt x="2463800" y="1536700"/>
                </a:cubicBezTo>
                <a:cubicBezTo>
                  <a:pt x="2476500" y="1532467"/>
                  <a:pt x="2488616" y="1525660"/>
                  <a:pt x="2501900" y="1524000"/>
                </a:cubicBezTo>
                <a:cubicBezTo>
                  <a:pt x="2665670" y="1503529"/>
                  <a:pt x="2619376" y="1526721"/>
                  <a:pt x="2717800" y="1498600"/>
                </a:cubicBezTo>
                <a:cubicBezTo>
                  <a:pt x="2730672" y="1494922"/>
                  <a:pt x="2744198" y="1492401"/>
                  <a:pt x="2755900" y="1485900"/>
                </a:cubicBezTo>
                <a:cubicBezTo>
                  <a:pt x="2782585" y="1471075"/>
                  <a:pt x="2832100" y="1435100"/>
                  <a:pt x="2832100" y="1435100"/>
                </a:cubicBezTo>
                <a:cubicBezTo>
                  <a:pt x="2899833" y="1439333"/>
                  <a:pt x="2967669" y="1442164"/>
                  <a:pt x="3035300" y="1447800"/>
                </a:cubicBezTo>
                <a:cubicBezTo>
                  <a:pt x="3069312" y="1450634"/>
                  <a:pt x="3102770" y="1460500"/>
                  <a:pt x="3136900" y="1460500"/>
                </a:cubicBezTo>
                <a:cubicBezTo>
                  <a:pt x="3234359" y="1460500"/>
                  <a:pt x="3331633" y="1452033"/>
                  <a:pt x="3429000" y="1447800"/>
                </a:cubicBezTo>
                <a:cubicBezTo>
                  <a:pt x="3458633" y="1443567"/>
                  <a:pt x="3488547" y="1440971"/>
                  <a:pt x="3517900" y="1435100"/>
                </a:cubicBezTo>
                <a:cubicBezTo>
                  <a:pt x="3531027" y="1432475"/>
                  <a:pt x="3543128" y="1426078"/>
                  <a:pt x="3556000" y="1422400"/>
                </a:cubicBezTo>
                <a:cubicBezTo>
                  <a:pt x="3572783" y="1417605"/>
                  <a:pt x="3589867" y="1413933"/>
                  <a:pt x="3606800" y="1409700"/>
                </a:cubicBezTo>
                <a:cubicBezTo>
                  <a:pt x="3651127" y="1416032"/>
                  <a:pt x="3693162" y="1416628"/>
                  <a:pt x="3733800" y="1435100"/>
                </a:cubicBezTo>
                <a:cubicBezTo>
                  <a:pt x="3768270" y="1450768"/>
                  <a:pt x="3835400" y="1485900"/>
                  <a:pt x="3835400" y="1485900"/>
                </a:cubicBezTo>
                <a:cubicBezTo>
                  <a:pt x="3945467" y="1481667"/>
                  <a:pt x="4055933" y="1483481"/>
                  <a:pt x="4165600" y="1473200"/>
                </a:cubicBezTo>
                <a:cubicBezTo>
                  <a:pt x="4192257" y="1470701"/>
                  <a:pt x="4216400" y="1456267"/>
                  <a:pt x="4241800" y="1447800"/>
                </a:cubicBezTo>
                <a:lnTo>
                  <a:pt x="4279900" y="1435100"/>
                </a:lnTo>
                <a:cubicBezTo>
                  <a:pt x="4339167" y="1346200"/>
                  <a:pt x="4305300" y="1375833"/>
                  <a:pt x="4368800" y="1333500"/>
                </a:cubicBezTo>
                <a:cubicBezTo>
                  <a:pt x="4373033" y="1320800"/>
                  <a:pt x="4381500" y="1308787"/>
                  <a:pt x="4381500" y="1295400"/>
                </a:cubicBezTo>
                <a:cubicBezTo>
                  <a:pt x="4381500" y="1267232"/>
                  <a:pt x="4375971" y="1182742"/>
                  <a:pt x="4356100" y="1143000"/>
                </a:cubicBezTo>
                <a:cubicBezTo>
                  <a:pt x="4349274" y="1129348"/>
                  <a:pt x="4341493" y="1115693"/>
                  <a:pt x="4330700" y="1104900"/>
                </a:cubicBezTo>
                <a:cubicBezTo>
                  <a:pt x="4319907" y="1094107"/>
                  <a:pt x="4305300" y="1087967"/>
                  <a:pt x="4292600" y="1079500"/>
                </a:cubicBezTo>
                <a:lnTo>
                  <a:pt x="4267200" y="1003300"/>
                </a:lnTo>
                <a:lnTo>
                  <a:pt x="4254500" y="965200"/>
                </a:lnTo>
                <a:cubicBezTo>
                  <a:pt x="4250267" y="927100"/>
                  <a:pt x="4243465" y="889198"/>
                  <a:pt x="4241800" y="850900"/>
                </a:cubicBezTo>
                <a:cubicBezTo>
                  <a:pt x="4234994" y="694357"/>
                  <a:pt x="4240005" y="537311"/>
                  <a:pt x="4229100" y="381000"/>
                </a:cubicBezTo>
                <a:cubicBezTo>
                  <a:pt x="4222573" y="287448"/>
                  <a:pt x="4204907" y="318707"/>
                  <a:pt x="4152900" y="266700"/>
                </a:cubicBezTo>
                <a:cubicBezTo>
                  <a:pt x="4094430" y="208230"/>
                  <a:pt x="4169053" y="238988"/>
                  <a:pt x="4076700" y="215900"/>
                </a:cubicBezTo>
                <a:cubicBezTo>
                  <a:pt x="4043826" y="183026"/>
                  <a:pt x="4007972" y="142191"/>
                  <a:pt x="3962400" y="127000"/>
                </a:cubicBezTo>
                <a:lnTo>
                  <a:pt x="3924300" y="114300"/>
                </a:lnTo>
                <a:cubicBezTo>
                  <a:pt x="3911600" y="101600"/>
                  <a:pt x="3897698" y="89998"/>
                  <a:pt x="3886200" y="76200"/>
                </a:cubicBezTo>
                <a:cubicBezTo>
                  <a:pt x="3876429" y="64474"/>
                  <a:pt x="3874748" y="44299"/>
                  <a:pt x="3860800" y="38100"/>
                </a:cubicBezTo>
                <a:cubicBezTo>
                  <a:pt x="3833446" y="25943"/>
                  <a:pt x="3801533" y="29633"/>
                  <a:pt x="3771900" y="25400"/>
                </a:cubicBezTo>
                <a:cubicBezTo>
                  <a:pt x="3741835" y="15378"/>
                  <a:pt x="3700951" y="0"/>
                  <a:pt x="3670300" y="0"/>
                </a:cubicBezTo>
                <a:cubicBezTo>
                  <a:pt x="3644550" y="0"/>
                  <a:pt x="3619082" y="6455"/>
                  <a:pt x="3594100" y="12700"/>
                </a:cubicBezTo>
                <a:cubicBezTo>
                  <a:pt x="3568125" y="19194"/>
                  <a:pt x="3517900" y="38100"/>
                  <a:pt x="3517900" y="38100"/>
                </a:cubicBezTo>
                <a:cubicBezTo>
                  <a:pt x="3458633" y="33867"/>
                  <a:pt x="3399111" y="32342"/>
                  <a:pt x="3340100" y="25400"/>
                </a:cubicBezTo>
                <a:cubicBezTo>
                  <a:pt x="3326805" y="23836"/>
                  <a:pt x="3315387" y="12700"/>
                  <a:pt x="3302000" y="12700"/>
                </a:cubicBezTo>
                <a:cubicBezTo>
                  <a:pt x="3270078" y="12700"/>
                  <a:pt x="3251484" y="37958"/>
                  <a:pt x="3225800" y="50800"/>
                </a:cubicBezTo>
                <a:cubicBezTo>
                  <a:pt x="3213826" y="56787"/>
                  <a:pt x="3200400" y="59267"/>
                  <a:pt x="3187700" y="63500"/>
                </a:cubicBezTo>
                <a:cubicBezTo>
                  <a:pt x="3176195" y="72129"/>
                  <a:pt x="3117371" y="117715"/>
                  <a:pt x="3098800" y="127000"/>
                </a:cubicBezTo>
                <a:cubicBezTo>
                  <a:pt x="3072765" y="140017"/>
                  <a:pt x="3021352" y="147570"/>
                  <a:pt x="2997200" y="152400"/>
                </a:cubicBezTo>
                <a:cubicBezTo>
                  <a:pt x="2976525" y="148954"/>
                  <a:pt x="2909698" y="141888"/>
                  <a:pt x="2882900" y="127000"/>
                </a:cubicBezTo>
                <a:cubicBezTo>
                  <a:pt x="2856215" y="112175"/>
                  <a:pt x="2834004" y="89852"/>
                  <a:pt x="2806700" y="76200"/>
                </a:cubicBezTo>
                <a:cubicBezTo>
                  <a:pt x="2789767" y="67733"/>
                  <a:pt x="2772338" y="60193"/>
                  <a:pt x="2755900" y="50800"/>
                </a:cubicBezTo>
                <a:cubicBezTo>
                  <a:pt x="2742648" y="43227"/>
                  <a:pt x="2732856" y="27909"/>
                  <a:pt x="2717800" y="25400"/>
                </a:cubicBezTo>
                <a:cubicBezTo>
                  <a:pt x="2655025" y="14937"/>
                  <a:pt x="2590800" y="16933"/>
                  <a:pt x="2527300" y="12700"/>
                </a:cubicBezTo>
                <a:lnTo>
                  <a:pt x="2451100" y="25400"/>
                </a:lnTo>
                <a:cubicBezTo>
                  <a:pt x="2421514" y="29952"/>
                  <a:pt x="2391553" y="32229"/>
                  <a:pt x="2362200" y="38100"/>
                </a:cubicBezTo>
                <a:cubicBezTo>
                  <a:pt x="2349073" y="40725"/>
                  <a:pt x="2336800" y="46567"/>
                  <a:pt x="2324100" y="50800"/>
                </a:cubicBezTo>
                <a:cubicBezTo>
                  <a:pt x="2235200" y="46567"/>
                  <a:pt x="2145856" y="47928"/>
                  <a:pt x="2057400" y="38100"/>
                </a:cubicBezTo>
                <a:cubicBezTo>
                  <a:pt x="2030790" y="35143"/>
                  <a:pt x="1981200" y="12700"/>
                  <a:pt x="1981200" y="12700"/>
                </a:cubicBezTo>
                <a:cubicBezTo>
                  <a:pt x="1862667" y="21167"/>
                  <a:pt x="1738337" y="521"/>
                  <a:pt x="1625600" y="38100"/>
                </a:cubicBezTo>
                <a:cubicBezTo>
                  <a:pt x="1534249" y="68550"/>
                  <a:pt x="1648328" y="31606"/>
                  <a:pt x="1536700" y="63500"/>
                </a:cubicBezTo>
                <a:cubicBezTo>
                  <a:pt x="1523828" y="67178"/>
                  <a:pt x="1511300" y="71967"/>
                  <a:pt x="1498600" y="76200"/>
                </a:cubicBezTo>
                <a:cubicBezTo>
                  <a:pt x="1456267" y="71967"/>
                  <a:pt x="1413416" y="71340"/>
                  <a:pt x="1371600" y="63500"/>
                </a:cubicBezTo>
                <a:cubicBezTo>
                  <a:pt x="1345285" y="58566"/>
                  <a:pt x="1295400" y="38100"/>
                  <a:pt x="1295400" y="38100"/>
                </a:cubicBezTo>
                <a:cubicBezTo>
                  <a:pt x="1189567" y="42333"/>
                  <a:pt x="1083598" y="43981"/>
                  <a:pt x="977900" y="50800"/>
                </a:cubicBezTo>
                <a:cubicBezTo>
                  <a:pt x="953914" y="52347"/>
                  <a:pt x="865332" y="70774"/>
                  <a:pt x="838200" y="76200"/>
                </a:cubicBezTo>
                <a:cubicBezTo>
                  <a:pt x="778933" y="71967"/>
                  <a:pt x="719160" y="72314"/>
                  <a:pt x="660400" y="63500"/>
                </a:cubicBezTo>
                <a:cubicBezTo>
                  <a:pt x="633922" y="59528"/>
                  <a:pt x="609600" y="46567"/>
                  <a:pt x="584200" y="38100"/>
                </a:cubicBezTo>
                <a:cubicBezTo>
                  <a:pt x="571500" y="33867"/>
                  <a:pt x="559352" y="27293"/>
                  <a:pt x="546100" y="25400"/>
                </a:cubicBezTo>
                <a:lnTo>
                  <a:pt x="457200" y="12700"/>
                </a:lnTo>
                <a:cubicBezTo>
                  <a:pt x="402167" y="16933"/>
                  <a:pt x="346620" y="16792"/>
                  <a:pt x="292100" y="25400"/>
                </a:cubicBezTo>
                <a:cubicBezTo>
                  <a:pt x="265654" y="29576"/>
                  <a:pt x="215900" y="50800"/>
                  <a:pt x="215900" y="50800"/>
                </a:cubicBezTo>
                <a:cubicBezTo>
                  <a:pt x="166765" y="124503"/>
                  <a:pt x="206643" y="52813"/>
                  <a:pt x="177800" y="177800"/>
                </a:cubicBezTo>
                <a:cubicBezTo>
                  <a:pt x="171780" y="203888"/>
                  <a:pt x="160867" y="228600"/>
                  <a:pt x="152400" y="254000"/>
                </a:cubicBezTo>
                <a:cubicBezTo>
                  <a:pt x="120478" y="349765"/>
                  <a:pt x="163539" y="231723"/>
                  <a:pt x="114300" y="330200"/>
                </a:cubicBezTo>
                <a:cubicBezTo>
                  <a:pt x="108313" y="342174"/>
                  <a:pt x="107587" y="356326"/>
                  <a:pt x="101600" y="368300"/>
                </a:cubicBezTo>
                <a:cubicBezTo>
                  <a:pt x="94774" y="381952"/>
                  <a:pt x="83026" y="392748"/>
                  <a:pt x="76200" y="406400"/>
                </a:cubicBezTo>
                <a:cubicBezTo>
                  <a:pt x="70213" y="418374"/>
                  <a:pt x="68773" y="432195"/>
                  <a:pt x="63500" y="444500"/>
                </a:cubicBezTo>
                <a:cubicBezTo>
                  <a:pt x="56042" y="461901"/>
                  <a:pt x="45558" y="477899"/>
                  <a:pt x="38100" y="495300"/>
                </a:cubicBezTo>
                <a:cubicBezTo>
                  <a:pt x="6552" y="568912"/>
                  <a:pt x="48813" y="498281"/>
                  <a:pt x="0" y="571500"/>
                </a:cubicBezTo>
                <a:cubicBezTo>
                  <a:pt x="4233" y="668867"/>
                  <a:pt x="5501" y="766408"/>
                  <a:pt x="12700" y="863600"/>
                </a:cubicBezTo>
                <a:cubicBezTo>
                  <a:pt x="13989" y="881007"/>
                  <a:pt x="18524" y="898357"/>
                  <a:pt x="25400" y="914400"/>
                </a:cubicBezTo>
                <a:cubicBezTo>
                  <a:pt x="36170" y="939531"/>
                  <a:pt x="47048" y="948748"/>
                  <a:pt x="63500" y="965200"/>
                </a:cubicBezTo>
                <a:lnTo>
                  <a:pt x="165100" y="1231900"/>
                </a:lnTo>
                <a:close/>
              </a:path>
            </a:pathLst>
          </a:custGeom>
          <a:solidFill>
            <a:srgbClr val="FFFF00">
              <a:alpha val="32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029200" y="2948940"/>
            <a:ext cx="4381500" cy="1536700"/>
          </a:xfrm>
          <a:custGeom>
            <a:avLst/>
            <a:gdLst>
              <a:gd name="connsiteX0" fmla="*/ 165100 w 4381500"/>
              <a:gd name="connsiteY0" fmla="*/ 1231900 h 1536700"/>
              <a:gd name="connsiteX1" fmla="*/ 165100 w 4381500"/>
              <a:gd name="connsiteY1" fmla="*/ 1231900 h 1536700"/>
              <a:gd name="connsiteX2" fmla="*/ 266700 w 4381500"/>
              <a:gd name="connsiteY2" fmla="*/ 1282700 h 1536700"/>
              <a:gd name="connsiteX3" fmla="*/ 355600 w 4381500"/>
              <a:gd name="connsiteY3" fmla="*/ 1308100 h 1536700"/>
              <a:gd name="connsiteX4" fmla="*/ 419100 w 4381500"/>
              <a:gd name="connsiteY4" fmla="*/ 1320800 h 1536700"/>
              <a:gd name="connsiteX5" fmla="*/ 469900 w 4381500"/>
              <a:gd name="connsiteY5" fmla="*/ 1333500 h 1536700"/>
              <a:gd name="connsiteX6" fmla="*/ 609600 w 4381500"/>
              <a:gd name="connsiteY6" fmla="*/ 1346200 h 1536700"/>
              <a:gd name="connsiteX7" fmla="*/ 647700 w 4381500"/>
              <a:gd name="connsiteY7" fmla="*/ 1358900 h 1536700"/>
              <a:gd name="connsiteX8" fmla="*/ 685800 w 4381500"/>
              <a:gd name="connsiteY8" fmla="*/ 1384300 h 1536700"/>
              <a:gd name="connsiteX9" fmla="*/ 965200 w 4381500"/>
              <a:gd name="connsiteY9" fmla="*/ 1397000 h 1536700"/>
              <a:gd name="connsiteX10" fmla="*/ 1181100 w 4381500"/>
              <a:gd name="connsiteY10" fmla="*/ 1384300 h 1536700"/>
              <a:gd name="connsiteX11" fmla="*/ 1257300 w 4381500"/>
              <a:gd name="connsiteY11" fmla="*/ 1358900 h 1536700"/>
              <a:gd name="connsiteX12" fmla="*/ 1282700 w 4381500"/>
              <a:gd name="connsiteY12" fmla="*/ 1320800 h 1536700"/>
              <a:gd name="connsiteX13" fmla="*/ 1320800 w 4381500"/>
              <a:gd name="connsiteY13" fmla="*/ 1308100 h 1536700"/>
              <a:gd name="connsiteX14" fmla="*/ 1524000 w 4381500"/>
              <a:gd name="connsiteY14" fmla="*/ 1333500 h 1536700"/>
              <a:gd name="connsiteX15" fmla="*/ 1536700 w 4381500"/>
              <a:gd name="connsiteY15" fmla="*/ 1371600 h 1536700"/>
              <a:gd name="connsiteX16" fmla="*/ 1612900 w 4381500"/>
              <a:gd name="connsiteY16" fmla="*/ 1409700 h 1536700"/>
              <a:gd name="connsiteX17" fmla="*/ 1727200 w 4381500"/>
              <a:gd name="connsiteY17" fmla="*/ 1447800 h 1536700"/>
              <a:gd name="connsiteX18" fmla="*/ 1765300 w 4381500"/>
              <a:gd name="connsiteY18" fmla="*/ 1460500 h 1536700"/>
              <a:gd name="connsiteX19" fmla="*/ 1803400 w 4381500"/>
              <a:gd name="connsiteY19" fmla="*/ 1485900 h 1536700"/>
              <a:gd name="connsiteX20" fmla="*/ 1917700 w 4381500"/>
              <a:gd name="connsiteY20" fmla="*/ 1498600 h 1536700"/>
              <a:gd name="connsiteX21" fmla="*/ 1993900 w 4381500"/>
              <a:gd name="connsiteY21" fmla="*/ 1524000 h 1536700"/>
              <a:gd name="connsiteX22" fmla="*/ 2070100 w 4381500"/>
              <a:gd name="connsiteY22" fmla="*/ 1498600 h 1536700"/>
              <a:gd name="connsiteX23" fmla="*/ 2425700 w 4381500"/>
              <a:gd name="connsiteY23" fmla="*/ 1524000 h 1536700"/>
              <a:gd name="connsiteX24" fmla="*/ 2463800 w 4381500"/>
              <a:gd name="connsiteY24" fmla="*/ 1536700 h 1536700"/>
              <a:gd name="connsiteX25" fmla="*/ 2501900 w 4381500"/>
              <a:gd name="connsiteY25" fmla="*/ 1524000 h 1536700"/>
              <a:gd name="connsiteX26" fmla="*/ 2717800 w 4381500"/>
              <a:gd name="connsiteY26" fmla="*/ 1498600 h 1536700"/>
              <a:gd name="connsiteX27" fmla="*/ 2755900 w 4381500"/>
              <a:gd name="connsiteY27" fmla="*/ 1485900 h 1536700"/>
              <a:gd name="connsiteX28" fmla="*/ 2832100 w 4381500"/>
              <a:gd name="connsiteY28" fmla="*/ 1435100 h 1536700"/>
              <a:gd name="connsiteX29" fmla="*/ 3035300 w 4381500"/>
              <a:gd name="connsiteY29" fmla="*/ 1447800 h 1536700"/>
              <a:gd name="connsiteX30" fmla="*/ 3136900 w 4381500"/>
              <a:gd name="connsiteY30" fmla="*/ 1460500 h 1536700"/>
              <a:gd name="connsiteX31" fmla="*/ 3429000 w 4381500"/>
              <a:gd name="connsiteY31" fmla="*/ 1447800 h 1536700"/>
              <a:gd name="connsiteX32" fmla="*/ 3517900 w 4381500"/>
              <a:gd name="connsiteY32" fmla="*/ 1435100 h 1536700"/>
              <a:gd name="connsiteX33" fmla="*/ 3556000 w 4381500"/>
              <a:gd name="connsiteY33" fmla="*/ 1422400 h 1536700"/>
              <a:gd name="connsiteX34" fmla="*/ 3606800 w 4381500"/>
              <a:gd name="connsiteY34" fmla="*/ 1409700 h 1536700"/>
              <a:gd name="connsiteX35" fmla="*/ 3733800 w 4381500"/>
              <a:gd name="connsiteY35" fmla="*/ 1435100 h 1536700"/>
              <a:gd name="connsiteX36" fmla="*/ 3835400 w 4381500"/>
              <a:gd name="connsiteY36" fmla="*/ 1485900 h 1536700"/>
              <a:gd name="connsiteX37" fmla="*/ 4165600 w 4381500"/>
              <a:gd name="connsiteY37" fmla="*/ 1473200 h 1536700"/>
              <a:gd name="connsiteX38" fmla="*/ 4241800 w 4381500"/>
              <a:gd name="connsiteY38" fmla="*/ 1447800 h 1536700"/>
              <a:gd name="connsiteX39" fmla="*/ 4279900 w 4381500"/>
              <a:gd name="connsiteY39" fmla="*/ 1435100 h 1536700"/>
              <a:gd name="connsiteX40" fmla="*/ 4368800 w 4381500"/>
              <a:gd name="connsiteY40" fmla="*/ 1333500 h 1536700"/>
              <a:gd name="connsiteX41" fmla="*/ 4381500 w 4381500"/>
              <a:gd name="connsiteY41" fmla="*/ 1295400 h 1536700"/>
              <a:gd name="connsiteX42" fmla="*/ 4356100 w 4381500"/>
              <a:gd name="connsiteY42" fmla="*/ 1143000 h 1536700"/>
              <a:gd name="connsiteX43" fmla="*/ 4330700 w 4381500"/>
              <a:gd name="connsiteY43" fmla="*/ 1104900 h 1536700"/>
              <a:gd name="connsiteX44" fmla="*/ 4292600 w 4381500"/>
              <a:gd name="connsiteY44" fmla="*/ 1079500 h 1536700"/>
              <a:gd name="connsiteX45" fmla="*/ 4267200 w 4381500"/>
              <a:gd name="connsiteY45" fmla="*/ 1003300 h 1536700"/>
              <a:gd name="connsiteX46" fmla="*/ 4254500 w 4381500"/>
              <a:gd name="connsiteY46" fmla="*/ 965200 h 1536700"/>
              <a:gd name="connsiteX47" fmla="*/ 4241800 w 4381500"/>
              <a:gd name="connsiteY47" fmla="*/ 850900 h 1536700"/>
              <a:gd name="connsiteX48" fmla="*/ 4229100 w 4381500"/>
              <a:gd name="connsiteY48" fmla="*/ 381000 h 1536700"/>
              <a:gd name="connsiteX49" fmla="*/ 4152900 w 4381500"/>
              <a:gd name="connsiteY49" fmla="*/ 266700 h 1536700"/>
              <a:gd name="connsiteX50" fmla="*/ 4076700 w 4381500"/>
              <a:gd name="connsiteY50" fmla="*/ 215900 h 1536700"/>
              <a:gd name="connsiteX51" fmla="*/ 3962400 w 4381500"/>
              <a:gd name="connsiteY51" fmla="*/ 127000 h 1536700"/>
              <a:gd name="connsiteX52" fmla="*/ 3924300 w 4381500"/>
              <a:gd name="connsiteY52" fmla="*/ 114300 h 1536700"/>
              <a:gd name="connsiteX53" fmla="*/ 3886200 w 4381500"/>
              <a:gd name="connsiteY53" fmla="*/ 76200 h 1536700"/>
              <a:gd name="connsiteX54" fmla="*/ 3860800 w 4381500"/>
              <a:gd name="connsiteY54" fmla="*/ 38100 h 1536700"/>
              <a:gd name="connsiteX55" fmla="*/ 3771900 w 4381500"/>
              <a:gd name="connsiteY55" fmla="*/ 25400 h 1536700"/>
              <a:gd name="connsiteX56" fmla="*/ 3670300 w 4381500"/>
              <a:gd name="connsiteY56" fmla="*/ 0 h 1536700"/>
              <a:gd name="connsiteX57" fmla="*/ 3594100 w 4381500"/>
              <a:gd name="connsiteY57" fmla="*/ 12700 h 1536700"/>
              <a:gd name="connsiteX58" fmla="*/ 3517900 w 4381500"/>
              <a:gd name="connsiteY58" fmla="*/ 38100 h 1536700"/>
              <a:gd name="connsiteX59" fmla="*/ 3340100 w 4381500"/>
              <a:gd name="connsiteY59" fmla="*/ 25400 h 1536700"/>
              <a:gd name="connsiteX60" fmla="*/ 3302000 w 4381500"/>
              <a:gd name="connsiteY60" fmla="*/ 12700 h 1536700"/>
              <a:gd name="connsiteX61" fmla="*/ 3225800 w 4381500"/>
              <a:gd name="connsiteY61" fmla="*/ 50800 h 1536700"/>
              <a:gd name="connsiteX62" fmla="*/ 3187700 w 4381500"/>
              <a:gd name="connsiteY62" fmla="*/ 63500 h 1536700"/>
              <a:gd name="connsiteX63" fmla="*/ 3098800 w 4381500"/>
              <a:gd name="connsiteY63" fmla="*/ 127000 h 1536700"/>
              <a:gd name="connsiteX64" fmla="*/ 2997200 w 4381500"/>
              <a:gd name="connsiteY64" fmla="*/ 152400 h 1536700"/>
              <a:gd name="connsiteX65" fmla="*/ 2882900 w 4381500"/>
              <a:gd name="connsiteY65" fmla="*/ 127000 h 1536700"/>
              <a:gd name="connsiteX66" fmla="*/ 2806700 w 4381500"/>
              <a:gd name="connsiteY66" fmla="*/ 76200 h 1536700"/>
              <a:gd name="connsiteX67" fmla="*/ 2755900 w 4381500"/>
              <a:gd name="connsiteY67" fmla="*/ 50800 h 1536700"/>
              <a:gd name="connsiteX68" fmla="*/ 2717800 w 4381500"/>
              <a:gd name="connsiteY68" fmla="*/ 25400 h 1536700"/>
              <a:gd name="connsiteX69" fmla="*/ 2527300 w 4381500"/>
              <a:gd name="connsiteY69" fmla="*/ 12700 h 1536700"/>
              <a:gd name="connsiteX70" fmla="*/ 2451100 w 4381500"/>
              <a:gd name="connsiteY70" fmla="*/ 25400 h 1536700"/>
              <a:gd name="connsiteX71" fmla="*/ 2362200 w 4381500"/>
              <a:gd name="connsiteY71" fmla="*/ 38100 h 1536700"/>
              <a:gd name="connsiteX72" fmla="*/ 2324100 w 4381500"/>
              <a:gd name="connsiteY72" fmla="*/ 50800 h 1536700"/>
              <a:gd name="connsiteX73" fmla="*/ 2057400 w 4381500"/>
              <a:gd name="connsiteY73" fmla="*/ 38100 h 1536700"/>
              <a:gd name="connsiteX74" fmla="*/ 1981200 w 4381500"/>
              <a:gd name="connsiteY74" fmla="*/ 12700 h 1536700"/>
              <a:gd name="connsiteX75" fmla="*/ 1625600 w 4381500"/>
              <a:gd name="connsiteY75" fmla="*/ 38100 h 1536700"/>
              <a:gd name="connsiteX76" fmla="*/ 1536700 w 4381500"/>
              <a:gd name="connsiteY76" fmla="*/ 63500 h 1536700"/>
              <a:gd name="connsiteX77" fmla="*/ 1498600 w 4381500"/>
              <a:gd name="connsiteY77" fmla="*/ 76200 h 1536700"/>
              <a:gd name="connsiteX78" fmla="*/ 1371600 w 4381500"/>
              <a:gd name="connsiteY78" fmla="*/ 63500 h 1536700"/>
              <a:gd name="connsiteX79" fmla="*/ 1295400 w 4381500"/>
              <a:gd name="connsiteY79" fmla="*/ 38100 h 1536700"/>
              <a:gd name="connsiteX80" fmla="*/ 977900 w 4381500"/>
              <a:gd name="connsiteY80" fmla="*/ 50800 h 1536700"/>
              <a:gd name="connsiteX81" fmla="*/ 838200 w 4381500"/>
              <a:gd name="connsiteY81" fmla="*/ 76200 h 1536700"/>
              <a:gd name="connsiteX82" fmla="*/ 660400 w 4381500"/>
              <a:gd name="connsiteY82" fmla="*/ 63500 h 1536700"/>
              <a:gd name="connsiteX83" fmla="*/ 584200 w 4381500"/>
              <a:gd name="connsiteY83" fmla="*/ 38100 h 1536700"/>
              <a:gd name="connsiteX84" fmla="*/ 546100 w 4381500"/>
              <a:gd name="connsiteY84" fmla="*/ 25400 h 1536700"/>
              <a:gd name="connsiteX85" fmla="*/ 457200 w 4381500"/>
              <a:gd name="connsiteY85" fmla="*/ 12700 h 1536700"/>
              <a:gd name="connsiteX86" fmla="*/ 292100 w 4381500"/>
              <a:gd name="connsiteY86" fmla="*/ 25400 h 1536700"/>
              <a:gd name="connsiteX87" fmla="*/ 215900 w 4381500"/>
              <a:gd name="connsiteY87" fmla="*/ 50800 h 1536700"/>
              <a:gd name="connsiteX88" fmla="*/ 177800 w 4381500"/>
              <a:gd name="connsiteY88" fmla="*/ 177800 h 1536700"/>
              <a:gd name="connsiteX89" fmla="*/ 152400 w 4381500"/>
              <a:gd name="connsiteY89" fmla="*/ 254000 h 1536700"/>
              <a:gd name="connsiteX90" fmla="*/ 114300 w 4381500"/>
              <a:gd name="connsiteY90" fmla="*/ 330200 h 1536700"/>
              <a:gd name="connsiteX91" fmla="*/ 101600 w 4381500"/>
              <a:gd name="connsiteY91" fmla="*/ 368300 h 1536700"/>
              <a:gd name="connsiteX92" fmla="*/ 76200 w 4381500"/>
              <a:gd name="connsiteY92" fmla="*/ 406400 h 1536700"/>
              <a:gd name="connsiteX93" fmla="*/ 63500 w 4381500"/>
              <a:gd name="connsiteY93" fmla="*/ 444500 h 1536700"/>
              <a:gd name="connsiteX94" fmla="*/ 38100 w 4381500"/>
              <a:gd name="connsiteY94" fmla="*/ 495300 h 1536700"/>
              <a:gd name="connsiteX95" fmla="*/ 0 w 4381500"/>
              <a:gd name="connsiteY95" fmla="*/ 571500 h 1536700"/>
              <a:gd name="connsiteX96" fmla="*/ 12700 w 4381500"/>
              <a:gd name="connsiteY96" fmla="*/ 863600 h 1536700"/>
              <a:gd name="connsiteX97" fmla="*/ 25400 w 4381500"/>
              <a:gd name="connsiteY97" fmla="*/ 914400 h 1536700"/>
              <a:gd name="connsiteX98" fmla="*/ 63500 w 4381500"/>
              <a:gd name="connsiteY98" fmla="*/ 965200 h 1536700"/>
              <a:gd name="connsiteX99" fmla="*/ 165100 w 4381500"/>
              <a:gd name="connsiteY99" fmla="*/ 1231900 h 153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381500" h="1536700">
                <a:moveTo>
                  <a:pt x="165100" y="1231900"/>
                </a:moveTo>
                <a:lnTo>
                  <a:pt x="165100" y="1231900"/>
                </a:lnTo>
                <a:cubicBezTo>
                  <a:pt x="198967" y="1248833"/>
                  <a:pt x="232230" y="1267032"/>
                  <a:pt x="266700" y="1282700"/>
                </a:cubicBezTo>
                <a:cubicBezTo>
                  <a:pt x="286992" y="1291924"/>
                  <a:pt x="336622" y="1303883"/>
                  <a:pt x="355600" y="1308100"/>
                </a:cubicBezTo>
                <a:cubicBezTo>
                  <a:pt x="376672" y="1312783"/>
                  <a:pt x="398028" y="1316117"/>
                  <a:pt x="419100" y="1320800"/>
                </a:cubicBezTo>
                <a:cubicBezTo>
                  <a:pt x="436139" y="1324586"/>
                  <a:pt x="452599" y="1331193"/>
                  <a:pt x="469900" y="1333500"/>
                </a:cubicBezTo>
                <a:cubicBezTo>
                  <a:pt x="516249" y="1339680"/>
                  <a:pt x="563033" y="1341967"/>
                  <a:pt x="609600" y="1346200"/>
                </a:cubicBezTo>
                <a:cubicBezTo>
                  <a:pt x="622300" y="1350433"/>
                  <a:pt x="635726" y="1352913"/>
                  <a:pt x="647700" y="1358900"/>
                </a:cubicBezTo>
                <a:cubicBezTo>
                  <a:pt x="661352" y="1365726"/>
                  <a:pt x="670645" y="1382481"/>
                  <a:pt x="685800" y="1384300"/>
                </a:cubicBezTo>
                <a:cubicBezTo>
                  <a:pt x="778365" y="1395408"/>
                  <a:pt x="872067" y="1392767"/>
                  <a:pt x="965200" y="1397000"/>
                </a:cubicBezTo>
                <a:cubicBezTo>
                  <a:pt x="1037167" y="1392767"/>
                  <a:pt x="1109614" y="1393624"/>
                  <a:pt x="1181100" y="1384300"/>
                </a:cubicBezTo>
                <a:cubicBezTo>
                  <a:pt x="1207649" y="1380837"/>
                  <a:pt x="1257300" y="1358900"/>
                  <a:pt x="1257300" y="1358900"/>
                </a:cubicBezTo>
                <a:cubicBezTo>
                  <a:pt x="1265767" y="1346200"/>
                  <a:pt x="1270781" y="1330335"/>
                  <a:pt x="1282700" y="1320800"/>
                </a:cubicBezTo>
                <a:cubicBezTo>
                  <a:pt x="1293153" y="1312437"/>
                  <a:pt x="1307413" y="1308100"/>
                  <a:pt x="1320800" y="1308100"/>
                </a:cubicBezTo>
                <a:cubicBezTo>
                  <a:pt x="1381849" y="1308100"/>
                  <a:pt x="1461260" y="1323043"/>
                  <a:pt x="1524000" y="1333500"/>
                </a:cubicBezTo>
                <a:cubicBezTo>
                  <a:pt x="1528233" y="1346200"/>
                  <a:pt x="1528337" y="1361147"/>
                  <a:pt x="1536700" y="1371600"/>
                </a:cubicBezTo>
                <a:cubicBezTo>
                  <a:pt x="1560964" y="1401930"/>
                  <a:pt x="1582224" y="1394362"/>
                  <a:pt x="1612900" y="1409700"/>
                </a:cubicBezTo>
                <a:cubicBezTo>
                  <a:pt x="1718959" y="1462730"/>
                  <a:pt x="1557439" y="1410075"/>
                  <a:pt x="1727200" y="1447800"/>
                </a:cubicBezTo>
                <a:cubicBezTo>
                  <a:pt x="1740268" y="1450704"/>
                  <a:pt x="1753326" y="1454513"/>
                  <a:pt x="1765300" y="1460500"/>
                </a:cubicBezTo>
                <a:cubicBezTo>
                  <a:pt x="1778952" y="1467326"/>
                  <a:pt x="1788592" y="1482198"/>
                  <a:pt x="1803400" y="1485900"/>
                </a:cubicBezTo>
                <a:cubicBezTo>
                  <a:pt x="1840590" y="1495197"/>
                  <a:pt x="1879600" y="1494367"/>
                  <a:pt x="1917700" y="1498600"/>
                </a:cubicBezTo>
                <a:cubicBezTo>
                  <a:pt x="1943100" y="1507067"/>
                  <a:pt x="1968500" y="1532467"/>
                  <a:pt x="1993900" y="1524000"/>
                </a:cubicBezTo>
                <a:lnTo>
                  <a:pt x="2070100" y="1498600"/>
                </a:lnTo>
                <a:cubicBezTo>
                  <a:pt x="2209892" y="1504678"/>
                  <a:pt x="2305145" y="1493861"/>
                  <a:pt x="2425700" y="1524000"/>
                </a:cubicBezTo>
                <a:cubicBezTo>
                  <a:pt x="2438687" y="1527247"/>
                  <a:pt x="2451100" y="1532467"/>
                  <a:pt x="2463800" y="1536700"/>
                </a:cubicBezTo>
                <a:cubicBezTo>
                  <a:pt x="2476500" y="1532467"/>
                  <a:pt x="2488616" y="1525660"/>
                  <a:pt x="2501900" y="1524000"/>
                </a:cubicBezTo>
                <a:cubicBezTo>
                  <a:pt x="2665670" y="1503529"/>
                  <a:pt x="2619376" y="1526721"/>
                  <a:pt x="2717800" y="1498600"/>
                </a:cubicBezTo>
                <a:cubicBezTo>
                  <a:pt x="2730672" y="1494922"/>
                  <a:pt x="2744198" y="1492401"/>
                  <a:pt x="2755900" y="1485900"/>
                </a:cubicBezTo>
                <a:cubicBezTo>
                  <a:pt x="2782585" y="1471075"/>
                  <a:pt x="2832100" y="1435100"/>
                  <a:pt x="2832100" y="1435100"/>
                </a:cubicBezTo>
                <a:cubicBezTo>
                  <a:pt x="2899833" y="1439333"/>
                  <a:pt x="2967669" y="1442164"/>
                  <a:pt x="3035300" y="1447800"/>
                </a:cubicBezTo>
                <a:cubicBezTo>
                  <a:pt x="3069312" y="1450634"/>
                  <a:pt x="3102770" y="1460500"/>
                  <a:pt x="3136900" y="1460500"/>
                </a:cubicBezTo>
                <a:cubicBezTo>
                  <a:pt x="3234359" y="1460500"/>
                  <a:pt x="3331633" y="1452033"/>
                  <a:pt x="3429000" y="1447800"/>
                </a:cubicBezTo>
                <a:cubicBezTo>
                  <a:pt x="3458633" y="1443567"/>
                  <a:pt x="3488547" y="1440971"/>
                  <a:pt x="3517900" y="1435100"/>
                </a:cubicBezTo>
                <a:cubicBezTo>
                  <a:pt x="3531027" y="1432475"/>
                  <a:pt x="3543128" y="1426078"/>
                  <a:pt x="3556000" y="1422400"/>
                </a:cubicBezTo>
                <a:cubicBezTo>
                  <a:pt x="3572783" y="1417605"/>
                  <a:pt x="3589867" y="1413933"/>
                  <a:pt x="3606800" y="1409700"/>
                </a:cubicBezTo>
                <a:cubicBezTo>
                  <a:pt x="3651127" y="1416032"/>
                  <a:pt x="3693162" y="1416628"/>
                  <a:pt x="3733800" y="1435100"/>
                </a:cubicBezTo>
                <a:cubicBezTo>
                  <a:pt x="3768270" y="1450768"/>
                  <a:pt x="3835400" y="1485900"/>
                  <a:pt x="3835400" y="1485900"/>
                </a:cubicBezTo>
                <a:cubicBezTo>
                  <a:pt x="3945467" y="1481667"/>
                  <a:pt x="4055933" y="1483481"/>
                  <a:pt x="4165600" y="1473200"/>
                </a:cubicBezTo>
                <a:cubicBezTo>
                  <a:pt x="4192257" y="1470701"/>
                  <a:pt x="4216400" y="1456267"/>
                  <a:pt x="4241800" y="1447800"/>
                </a:cubicBezTo>
                <a:lnTo>
                  <a:pt x="4279900" y="1435100"/>
                </a:lnTo>
                <a:cubicBezTo>
                  <a:pt x="4339167" y="1346200"/>
                  <a:pt x="4305300" y="1375833"/>
                  <a:pt x="4368800" y="1333500"/>
                </a:cubicBezTo>
                <a:cubicBezTo>
                  <a:pt x="4373033" y="1320800"/>
                  <a:pt x="4381500" y="1308787"/>
                  <a:pt x="4381500" y="1295400"/>
                </a:cubicBezTo>
                <a:cubicBezTo>
                  <a:pt x="4381500" y="1267232"/>
                  <a:pt x="4375971" y="1182742"/>
                  <a:pt x="4356100" y="1143000"/>
                </a:cubicBezTo>
                <a:cubicBezTo>
                  <a:pt x="4349274" y="1129348"/>
                  <a:pt x="4341493" y="1115693"/>
                  <a:pt x="4330700" y="1104900"/>
                </a:cubicBezTo>
                <a:cubicBezTo>
                  <a:pt x="4319907" y="1094107"/>
                  <a:pt x="4305300" y="1087967"/>
                  <a:pt x="4292600" y="1079500"/>
                </a:cubicBezTo>
                <a:lnTo>
                  <a:pt x="4267200" y="1003300"/>
                </a:lnTo>
                <a:lnTo>
                  <a:pt x="4254500" y="965200"/>
                </a:lnTo>
                <a:cubicBezTo>
                  <a:pt x="4250267" y="927100"/>
                  <a:pt x="4243465" y="889198"/>
                  <a:pt x="4241800" y="850900"/>
                </a:cubicBezTo>
                <a:cubicBezTo>
                  <a:pt x="4234994" y="694357"/>
                  <a:pt x="4240005" y="537311"/>
                  <a:pt x="4229100" y="381000"/>
                </a:cubicBezTo>
                <a:cubicBezTo>
                  <a:pt x="4222573" y="287448"/>
                  <a:pt x="4204907" y="318707"/>
                  <a:pt x="4152900" y="266700"/>
                </a:cubicBezTo>
                <a:cubicBezTo>
                  <a:pt x="4094430" y="208230"/>
                  <a:pt x="4169053" y="238988"/>
                  <a:pt x="4076700" y="215900"/>
                </a:cubicBezTo>
                <a:cubicBezTo>
                  <a:pt x="4043826" y="183026"/>
                  <a:pt x="4007972" y="142191"/>
                  <a:pt x="3962400" y="127000"/>
                </a:cubicBezTo>
                <a:lnTo>
                  <a:pt x="3924300" y="114300"/>
                </a:lnTo>
                <a:cubicBezTo>
                  <a:pt x="3911600" y="101600"/>
                  <a:pt x="3897698" y="89998"/>
                  <a:pt x="3886200" y="76200"/>
                </a:cubicBezTo>
                <a:cubicBezTo>
                  <a:pt x="3876429" y="64474"/>
                  <a:pt x="3874748" y="44299"/>
                  <a:pt x="3860800" y="38100"/>
                </a:cubicBezTo>
                <a:cubicBezTo>
                  <a:pt x="3833446" y="25943"/>
                  <a:pt x="3801533" y="29633"/>
                  <a:pt x="3771900" y="25400"/>
                </a:cubicBezTo>
                <a:cubicBezTo>
                  <a:pt x="3741835" y="15378"/>
                  <a:pt x="3700951" y="0"/>
                  <a:pt x="3670300" y="0"/>
                </a:cubicBezTo>
                <a:cubicBezTo>
                  <a:pt x="3644550" y="0"/>
                  <a:pt x="3619082" y="6455"/>
                  <a:pt x="3594100" y="12700"/>
                </a:cubicBezTo>
                <a:cubicBezTo>
                  <a:pt x="3568125" y="19194"/>
                  <a:pt x="3517900" y="38100"/>
                  <a:pt x="3517900" y="38100"/>
                </a:cubicBezTo>
                <a:cubicBezTo>
                  <a:pt x="3458633" y="33867"/>
                  <a:pt x="3399111" y="32342"/>
                  <a:pt x="3340100" y="25400"/>
                </a:cubicBezTo>
                <a:cubicBezTo>
                  <a:pt x="3326805" y="23836"/>
                  <a:pt x="3315387" y="12700"/>
                  <a:pt x="3302000" y="12700"/>
                </a:cubicBezTo>
                <a:cubicBezTo>
                  <a:pt x="3270078" y="12700"/>
                  <a:pt x="3251484" y="37958"/>
                  <a:pt x="3225800" y="50800"/>
                </a:cubicBezTo>
                <a:cubicBezTo>
                  <a:pt x="3213826" y="56787"/>
                  <a:pt x="3200400" y="59267"/>
                  <a:pt x="3187700" y="63500"/>
                </a:cubicBezTo>
                <a:cubicBezTo>
                  <a:pt x="3176195" y="72129"/>
                  <a:pt x="3117371" y="117715"/>
                  <a:pt x="3098800" y="127000"/>
                </a:cubicBezTo>
                <a:cubicBezTo>
                  <a:pt x="3072765" y="140017"/>
                  <a:pt x="3021352" y="147570"/>
                  <a:pt x="2997200" y="152400"/>
                </a:cubicBezTo>
                <a:cubicBezTo>
                  <a:pt x="2976525" y="148954"/>
                  <a:pt x="2909698" y="141888"/>
                  <a:pt x="2882900" y="127000"/>
                </a:cubicBezTo>
                <a:cubicBezTo>
                  <a:pt x="2856215" y="112175"/>
                  <a:pt x="2834004" y="89852"/>
                  <a:pt x="2806700" y="76200"/>
                </a:cubicBezTo>
                <a:cubicBezTo>
                  <a:pt x="2789767" y="67733"/>
                  <a:pt x="2772338" y="60193"/>
                  <a:pt x="2755900" y="50800"/>
                </a:cubicBezTo>
                <a:cubicBezTo>
                  <a:pt x="2742648" y="43227"/>
                  <a:pt x="2732856" y="27909"/>
                  <a:pt x="2717800" y="25400"/>
                </a:cubicBezTo>
                <a:cubicBezTo>
                  <a:pt x="2655025" y="14937"/>
                  <a:pt x="2590800" y="16933"/>
                  <a:pt x="2527300" y="12700"/>
                </a:cubicBezTo>
                <a:lnTo>
                  <a:pt x="2451100" y="25400"/>
                </a:lnTo>
                <a:cubicBezTo>
                  <a:pt x="2421514" y="29952"/>
                  <a:pt x="2391553" y="32229"/>
                  <a:pt x="2362200" y="38100"/>
                </a:cubicBezTo>
                <a:cubicBezTo>
                  <a:pt x="2349073" y="40725"/>
                  <a:pt x="2336800" y="46567"/>
                  <a:pt x="2324100" y="50800"/>
                </a:cubicBezTo>
                <a:cubicBezTo>
                  <a:pt x="2235200" y="46567"/>
                  <a:pt x="2145856" y="47928"/>
                  <a:pt x="2057400" y="38100"/>
                </a:cubicBezTo>
                <a:cubicBezTo>
                  <a:pt x="2030790" y="35143"/>
                  <a:pt x="1981200" y="12700"/>
                  <a:pt x="1981200" y="12700"/>
                </a:cubicBezTo>
                <a:cubicBezTo>
                  <a:pt x="1862667" y="21167"/>
                  <a:pt x="1738337" y="521"/>
                  <a:pt x="1625600" y="38100"/>
                </a:cubicBezTo>
                <a:cubicBezTo>
                  <a:pt x="1534249" y="68550"/>
                  <a:pt x="1648328" y="31606"/>
                  <a:pt x="1536700" y="63500"/>
                </a:cubicBezTo>
                <a:cubicBezTo>
                  <a:pt x="1523828" y="67178"/>
                  <a:pt x="1511300" y="71967"/>
                  <a:pt x="1498600" y="76200"/>
                </a:cubicBezTo>
                <a:cubicBezTo>
                  <a:pt x="1456267" y="71967"/>
                  <a:pt x="1413416" y="71340"/>
                  <a:pt x="1371600" y="63500"/>
                </a:cubicBezTo>
                <a:cubicBezTo>
                  <a:pt x="1345285" y="58566"/>
                  <a:pt x="1295400" y="38100"/>
                  <a:pt x="1295400" y="38100"/>
                </a:cubicBezTo>
                <a:cubicBezTo>
                  <a:pt x="1189567" y="42333"/>
                  <a:pt x="1083598" y="43981"/>
                  <a:pt x="977900" y="50800"/>
                </a:cubicBezTo>
                <a:cubicBezTo>
                  <a:pt x="953914" y="52347"/>
                  <a:pt x="865332" y="70774"/>
                  <a:pt x="838200" y="76200"/>
                </a:cubicBezTo>
                <a:cubicBezTo>
                  <a:pt x="778933" y="71967"/>
                  <a:pt x="719160" y="72314"/>
                  <a:pt x="660400" y="63500"/>
                </a:cubicBezTo>
                <a:cubicBezTo>
                  <a:pt x="633922" y="59528"/>
                  <a:pt x="609600" y="46567"/>
                  <a:pt x="584200" y="38100"/>
                </a:cubicBezTo>
                <a:cubicBezTo>
                  <a:pt x="571500" y="33867"/>
                  <a:pt x="559352" y="27293"/>
                  <a:pt x="546100" y="25400"/>
                </a:cubicBezTo>
                <a:lnTo>
                  <a:pt x="457200" y="12700"/>
                </a:lnTo>
                <a:cubicBezTo>
                  <a:pt x="402167" y="16933"/>
                  <a:pt x="346620" y="16792"/>
                  <a:pt x="292100" y="25400"/>
                </a:cubicBezTo>
                <a:cubicBezTo>
                  <a:pt x="265654" y="29576"/>
                  <a:pt x="215900" y="50800"/>
                  <a:pt x="215900" y="50800"/>
                </a:cubicBezTo>
                <a:cubicBezTo>
                  <a:pt x="166765" y="124503"/>
                  <a:pt x="206643" y="52813"/>
                  <a:pt x="177800" y="177800"/>
                </a:cubicBezTo>
                <a:cubicBezTo>
                  <a:pt x="171780" y="203888"/>
                  <a:pt x="160867" y="228600"/>
                  <a:pt x="152400" y="254000"/>
                </a:cubicBezTo>
                <a:cubicBezTo>
                  <a:pt x="120478" y="349765"/>
                  <a:pt x="163539" y="231723"/>
                  <a:pt x="114300" y="330200"/>
                </a:cubicBezTo>
                <a:cubicBezTo>
                  <a:pt x="108313" y="342174"/>
                  <a:pt x="107587" y="356326"/>
                  <a:pt x="101600" y="368300"/>
                </a:cubicBezTo>
                <a:cubicBezTo>
                  <a:pt x="94774" y="381952"/>
                  <a:pt x="83026" y="392748"/>
                  <a:pt x="76200" y="406400"/>
                </a:cubicBezTo>
                <a:cubicBezTo>
                  <a:pt x="70213" y="418374"/>
                  <a:pt x="68773" y="432195"/>
                  <a:pt x="63500" y="444500"/>
                </a:cubicBezTo>
                <a:cubicBezTo>
                  <a:pt x="56042" y="461901"/>
                  <a:pt x="45558" y="477899"/>
                  <a:pt x="38100" y="495300"/>
                </a:cubicBezTo>
                <a:cubicBezTo>
                  <a:pt x="6552" y="568912"/>
                  <a:pt x="48813" y="498281"/>
                  <a:pt x="0" y="571500"/>
                </a:cubicBezTo>
                <a:cubicBezTo>
                  <a:pt x="4233" y="668867"/>
                  <a:pt x="5501" y="766408"/>
                  <a:pt x="12700" y="863600"/>
                </a:cubicBezTo>
                <a:cubicBezTo>
                  <a:pt x="13989" y="881007"/>
                  <a:pt x="18524" y="898357"/>
                  <a:pt x="25400" y="914400"/>
                </a:cubicBezTo>
                <a:cubicBezTo>
                  <a:pt x="36170" y="939531"/>
                  <a:pt x="47048" y="948748"/>
                  <a:pt x="63500" y="965200"/>
                </a:cubicBezTo>
                <a:lnTo>
                  <a:pt x="165100" y="1231900"/>
                </a:lnTo>
                <a:close/>
              </a:path>
            </a:pathLst>
          </a:custGeom>
          <a:solidFill>
            <a:srgbClr val="FFFF00">
              <a:alpha val="32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3429000" y="2743200"/>
            <a:ext cx="4381500" cy="1536700"/>
          </a:xfrm>
          <a:custGeom>
            <a:avLst/>
            <a:gdLst>
              <a:gd name="connsiteX0" fmla="*/ 165100 w 4381500"/>
              <a:gd name="connsiteY0" fmla="*/ 1231900 h 1536700"/>
              <a:gd name="connsiteX1" fmla="*/ 165100 w 4381500"/>
              <a:gd name="connsiteY1" fmla="*/ 1231900 h 1536700"/>
              <a:gd name="connsiteX2" fmla="*/ 266700 w 4381500"/>
              <a:gd name="connsiteY2" fmla="*/ 1282700 h 1536700"/>
              <a:gd name="connsiteX3" fmla="*/ 355600 w 4381500"/>
              <a:gd name="connsiteY3" fmla="*/ 1308100 h 1536700"/>
              <a:gd name="connsiteX4" fmla="*/ 419100 w 4381500"/>
              <a:gd name="connsiteY4" fmla="*/ 1320800 h 1536700"/>
              <a:gd name="connsiteX5" fmla="*/ 469900 w 4381500"/>
              <a:gd name="connsiteY5" fmla="*/ 1333500 h 1536700"/>
              <a:gd name="connsiteX6" fmla="*/ 609600 w 4381500"/>
              <a:gd name="connsiteY6" fmla="*/ 1346200 h 1536700"/>
              <a:gd name="connsiteX7" fmla="*/ 647700 w 4381500"/>
              <a:gd name="connsiteY7" fmla="*/ 1358900 h 1536700"/>
              <a:gd name="connsiteX8" fmla="*/ 685800 w 4381500"/>
              <a:gd name="connsiteY8" fmla="*/ 1384300 h 1536700"/>
              <a:gd name="connsiteX9" fmla="*/ 965200 w 4381500"/>
              <a:gd name="connsiteY9" fmla="*/ 1397000 h 1536700"/>
              <a:gd name="connsiteX10" fmla="*/ 1181100 w 4381500"/>
              <a:gd name="connsiteY10" fmla="*/ 1384300 h 1536700"/>
              <a:gd name="connsiteX11" fmla="*/ 1257300 w 4381500"/>
              <a:gd name="connsiteY11" fmla="*/ 1358900 h 1536700"/>
              <a:gd name="connsiteX12" fmla="*/ 1282700 w 4381500"/>
              <a:gd name="connsiteY12" fmla="*/ 1320800 h 1536700"/>
              <a:gd name="connsiteX13" fmla="*/ 1320800 w 4381500"/>
              <a:gd name="connsiteY13" fmla="*/ 1308100 h 1536700"/>
              <a:gd name="connsiteX14" fmla="*/ 1524000 w 4381500"/>
              <a:gd name="connsiteY14" fmla="*/ 1333500 h 1536700"/>
              <a:gd name="connsiteX15" fmla="*/ 1536700 w 4381500"/>
              <a:gd name="connsiteY15" fmla="*/ 1371600 h 1536700"/>
              <a:gd name="connsiteX16" fmla="*/ 1612900 w 4381500"/>
              <a:gd name="connsiteY16" fmla="*/ 1409700 h 1536700"/>
              <a:gd name="connsiteX17" fmla="*/ 1727200 w 4381500"/>
              <a:gd name="connsiteY17" fmla="*/ 1447800 h 1536700"/>
              <a:gd name="connsiteX18" fmla="*/ 1765300 w 4381500"/>
              <a:gd name="connsiteY18" fmla="*/ 1460500 h 1536700"/>
              <a:gd name="connsiteX19" fmla="*/ 1803400 w 4381500"/>
              <a:gd name="connsiteY19" fmla="*/ 1485900 h 1536700"/>
              <a:gd name="connsiteX20" fmla="*/ 1917700 w 4381500"/>
              <a:gd name="connsiteY20" fmla="*/ 1498600 h 1536700"/>
              <a:gd name="connsiteX21" fmla="*/ 1993900 w 4381500"/>
              <a:gd name="connsiteY21" fmla="*/ 1524000 h 1536700"/>
              <a:gd name="connsiteX22" fmla="*/ 2070100 w 4381500"/>
              <a:gd name="connsiteY22" fmla="*/ 1498600 h 1536700"/>
              <a:gd name="connsiteX23" fmla="*/ 2425700 w 4381500"/>
              <a:gd name="connsiteY23" fmla="*/ 1524000 h 1536700"/>
              <a:gd name="connsiteX24" fmla="*/ 2463800 w 4381500"/>
              <a:gd name="connsiteY24" fmla="*/ 1536700 h 1536700"/>
              <a:gd name="connsiteX25" fmla="*/ 2501900 w 4381500"/>
              <a:gd name="connsiteY25" fmla="*/ 1524000 h 1536700"/>
              <a:gd name="connsiteX26" fmla="*/ 2717800 w 4381500"/>
              <a:gd name="connsiteY26" fmla="*/ 1498600 h 1536700"/>
              <a:gd name="connsiteX27" fmla="*/ 2755900 w 4381500"/>
              <a:gd name="connsiteY27" fmla="*/ 1485900 h 1536700"/>
              <a:gd name="connsiteX28" fmla="*/ 2832100 w 4381500"/>
              <a:gd name="connsiteY28" fmla="*/ 1435100 h 1536700"/>
              <a:gd name="connsiteX29" fmla="*/ 3035300 w 4381500"/>
              <a:gd name="connsiteY29" fmla="*/ 1447800 h 1536700"/>
              <a:gd name="connsiteX30" fmla="*/ 3136900 w 4381500"/>
              <a:gd name="connsiteY30" fmla="*/ 1460500 h 1536700"/>
              <a:gd name="connsiteX31" fmla="*/ 3429000 w 4381500"/>
              <a:gd name="connsiteY31" fmla="*/ 1447800 h 1536700"/>
              <a:gd name="connsiteX32" fmla="*/ 3517900 w 4381500"/>
              <a:gd name="connsiteY32" fmla="*/ 1435100 h 1536700"/>
              <a:gd name="connsiteX33" fmla="*/ 3556000 w 4381500"/>
              <a:gd name="connsiteY33" fmla="*/ 1422400 h 1536700"/>
              <a:gd name="connsiteX34" fmla="*/ 3606800 w 4381500"/>
              <a:gd name="connsiteY34" fmla="*/ 1409700 h 1536700"/>
              <a:gd name="connsiteX35" fmla="*/ 3733800 w 4381500"/>
              <a:gd name="connsiteY35" fmla="*/ 1435100 h 1536700"/>
              <a:gd name="connsiteX36" fmla="*/ 3835400 w 4381500"/>
              <a:gd name="connsiteY36" fmla="*/ 1485900 h 1536700"/>
              <a:gd name="connsiteX37" fmla="*/ 4165600 w 4381500"/>
              <a:gd name="connsiteY37" fmla="*/ 1473200 h 1536700"/>
              <a:gd name="connsiteX38" fmla="*/ 4241800 w 4381500"/>
              <a:gd name="connsiteY38" fmla="*/ 1447800 h 1536700"/>
              <a:gd name="connsiteX39" fmla="*/ 4279900 w 4381500"/>
              <a:gd name="connsiteY39" fmla="*/ 1435100 h 1536700"/>
              <a:gd name="connsiteX40" fmla="*/ 4368800 w 4381500"/>
              <a:gd name="connsiteY40" fmla="*/ 1333500 h 1536700"/>
              <a:gd name="connsiteX41" fmla="*/ 4381500 w 4381500"/>
              <a:gd name="connsiteY41" fmla="*/ 1295400 h 1536700"/>
              <a:gd name="connsiteX42" fmla="*/ 4356100 w 4381500"/>
              <a:gd name="connsiteY42" fmla="*/ 1143000 h 1536700"/>
              <a:gd name="connsiteX43" fmla="*/ 4330700 w 4381500"/>
              <a:gd name="connsiteY43" fmla="*/ 1104900 h 1536700"/>
              <a:gd name="connsiteX44" fmla="*/ 4292600 w 4381500"/>
              <a:gd name="connsiteY44" fmla="*/ 1079500 h 1536700"/>
              <a:gd name="connsiteX45" fmla="*/ 4267200 w 4381500"/>
              <a:gd name="connsiteY45" fmla="*/ 1003300 h 1536700"/>
              <a:gd name="connsiteX46" fmla="*/ 4254500 w 4381500"/>
              <a:gd name="connsiteY46" fmla="*/ 965200 h 1536700"/>
              <a:gd name="connsiteX47" fmla="*/ 4241800 w 4381500"/>
              <a:gd name="connsiteY47" fmla="*/ 850900 h 1536700"/>
              <a:gd name="connsiteX48" fmla="*/ 4229100 w 4381500"/>
              <a:gd name="connsiteY48" fmla="*/ 381000 h 1536700"/>
              <a:gd name="connsiteX49" fmla="*/ 4152900 w 4381500"/>
              <a:gd name="connsiteY49" fmla="*/ 266700 h 1536700"/>
              <a:gd name="connsiteX50" fmla="*/ 4076700 w 4381500"/>
              <a:gd name="connsiteY50" fmla="*/ 215900 h 1536700"/>
              <a:gd name="connsiteX51" fmla="*/ 3962400 w 4381500"/>
              <a:gd name="connsiteY51" fmla="*/ 127000 h 1536700"/>
              <a:gd name="connsiteX52" fmla="*/ 3924300 w 4381500"/>
              <a:gd name="connsiteY52" fmla="*/ 114300 h 1536700"/>
              <a:gd name="connsiteX53" fmla="*/ 3886200 w 4381500"/>
              <a:gd name="connsiteY53" fmla="*/ 76200 h 1536700"/>
              <a:gd name="connsiteX54" fmla="*/ 3860800 w 4381500"/>
              <a:gd name="connsiteY54" fmla="*/ 38100 h 1536700"/>
              <a:gd name="connsiteX55" fmla="*/ 3771900 w 4381500"/>
              <a:gd name="connsiteY55" fmla="*/ 25400 h 1536700"/>
              <a:gd name="connsiteX56" fmla="*/ 3670300 w 4381500"/>
              <a:gd name="connsiteY56" fmla="*/ 0 h 1536700"/>
              <a:gd name="connsiteX57" fmla="*/ 3594100 w 4381500"/>
              <a:gd name="connsiteY57" fmla="*/ 12700 h 1536700"/>
              <a:gd name="connsiteX58" fmla="*/ 3517900 w 4381500"/>
              <a:gd name="connsiteY58" fmla="*/ 38100 h 1536700"/>
              <a:gd name="connsiteX59" fmla="*/ 3340100 w 4381500"/>
              <a:gd name="connsiteY59" fmla="*/ 25400 h 1536700"/>
              <a:gd name="connsiteX60" fmla="*/ 3302000 w 4381500"/>
              <a:gd name="connsiteY60" fmla="*/ 12700 h 1536700"/>
              <a:gd name="connsiteX61" fmla="*/ 3225800 w 4381500"/>
              <a:gd name="connsiteY61" fmla="*/ 50800 h 1536700"/>
              <a:gd name="connsiteX62" fmla="*/ 3187700 w 4381500"/>
              <a:gd name="connsiteY62" fmla="*/ 63500 h 1536700"/>
              <a:gd name="connsiteX63" fmla="*/ 3098800 w 4381500"/>
              <a:gd name="connsiteY63" fmla="*/ 127000 h 1536700"/>
              <a:gd name="connsiteX64" fmla="*/ 2997200 w 4381500"/>
              <a:gd name="connsiteY64" fmla="*/ 152400 h 1536700"/>
              <a:gd name="connsiteX65" fmla="*/ 2882900 w 4381500"/>
              <a:gd name="connsiteY65" fmla="*/ 127000 h 1536700"/>
              <a:gd name="connsiteX66" fmla="*/ 2806700 w 4381500"/>
              <a:gd name="connsiteY66" fmla="*/ 76200 h 1536700"/>
              <a:gd name="connsiteX67" fmla="*/ 2755900 w 4381500"/>
              <a:gd name="connsiteY67" fmla="*/ 50800 h 1536700"/>
              <a:gd name="connsiteX68" fmla="*/ 2717800 w 4381500"/>
              <a:gd name="connsiteY68" fmla="*/ 25400 h 1536700"/>
              <a:gd name="connsiteX69" fmla="*/ 2527300 w 4381500"/>
              <a:gd name="connsiteY69" fmla="*/ 12700 h 1536700"/>
              <a:gd name="connsiteX70" fmla="*/ 2451100 w 4381500"/>
              <a:gd name="connsiteY70" fmla="*/ 25400 h 1536700"/>
              <a:gd name="connsiteX71" fmla="*/ 2362200 w 4381500"/>
              <a:gd name="connsiteY71" fmla="*/ 38100 h 1536700"/>
              <a:gd name="connsiteX72" fmla="*/ 2324100 w 4381500"/>
              <a:gd name="connsiteY72" fmla="*/ 50800 h 1536700"/>
              <a:gd name="connsiteX73" fmla="*/ 2057400 w 4381500"/>
              <a:gd name="connsiteY73" fmla="*/ 38100 h 1536700"/>
              <a:gd name="connsiteX74" fmla="*/ 1981200 w 4381500"/>
              <a:gd name="connsiteY74" fmla="*/ 12700 h 1536700"/>
              <a:gd name="connsiteX75" fmla="*/ 1625600 w 4381500"/>
              <a:gd name="connsiteY75" fmla="*/ 38100 h 1536700"/>
              <a:gd name="connsiteX76" fmla="*/ 1536700 w 4381500"/>
              <a:gd name="connsiteY76" fmla="*/ 63500 h 1536700"/>
              <a:gd name="connsiteX77" fmla="*/ 1498600 w 4381500"/>
              <a:gd name="connsiteY77" fmla="*/ 76200 h 1536700"/>
              <a:gd name="connsiteX78" fmla="*/ 1371600 w 4381500"/>
              <a:gd name="connsiteY78" fmla="*/ 63500 h 1536700"/>
              <a:gd name="connsiteX79" fmla="*/ 1295400 w 4381500"/>
              <a:gd name="connsiteY79" fmla="*/ 38100 h 1536700"/>
              <a:gd name="connsiteX80" fmla="*/ 977900 w 4381500"/>
              <a:gd name="connsiteY80" fmla="*/ 50800 h 1536700"/>
              <a:gd name="connsiteX81" fmla="*/ 838200 w 4381500"/>
              <a:gd name="connsiteY81" fmla="*/ 76200 h 1536700"/>
              <a:gd name="connsiteX82" fmla="*/ 660400 w 4381500"/>
              <a:gd name="connsiteY82" fmla="*/ 63500 h 1536700"/>
              <a:gd name="connsiteX83" fmla="*/ 584200 w 4381500"/>
              <a:gd name="connsiteY83" fmla="*/ 38100 h 1536700"/>
              <a:gd name="connsiteX84" fmla="*/ 546100 w 4381500"/>
              <a:gd name="connsiteY84" fmla="*/ 25400 h 1536700"/>
              <a:gd name="connsiteX85" fmla="*/ 457200 w 4381500"/>
              <a:gd name="connsiteY85" fmla="*/ 12700 h 1536700"/>
              <a:gd name="connsiteX86" fmla="*/ 292100 w 4381500"/>
              <a:gd name="connsiteY86" fmla="*/ 25400 h 1536700"/>
              <a:gd name="connsiteX87" fmla="*/ 215900 w 4381500"/>
              <a:gd name="connsiteY87" fmla="*/ 50800 h 1536700"/>
              <a:gd name="connsiteX88" fmla="*/ 177800 w 4381500"/>
              <a:gd name="connsiteY88" fmla="*/ 177800 h 1536700"/>
              <a:gd name="connsiteX89" fmla="*/ 152400 w 4381500"/>
              <a:gd name="connsiteY89" fmla="*/ 254000 h 1536700"/>
              <a:gd name="connsiteX90" fmla="*/ 114300 w 4381500"/>
              <a:gd name="connsiteY90" fmla="*/ 330200 h 1536700"/>
              <a:gd name="connsiteX91" fmla="*/ 101600 w 4381500"/>
              <a:gd name="connsiteY91" fmla="*/ 368300 h 1536700"/>
              <a:gd name="connsiteX92" fmla="*/ 76200 w 4381500"/>
              <a:gd name="connsiteY92" fmla="*/ 406400 h 1536700"/>
              <a:gd name="connsiteX93" fmla="*/ 63500 w 4381500"/>
              <a:gd name="connsiteY93" fmla="*/ 444500 h 1536700"/>
              <a:gd name="connsiteX94" fmla="*/ 38100 w 4381500"/>
              <a:gd name="connsiteY94" fmla="*/ 495300 h 1536700"/>
              <a:gd name="connsiteX95" fmla="*/ 0 w 4381500"/>
              <a:gd name="connsiteY95" fmla="*/ 571500 h 1536700"/>
              <a:gd name="connsiteX96" fmla="*/ 12700 w 4381500"/>
              <a:gd name="connsiteY96" fmla="*/ 863600 h 1536700"/>
              <a:gd name="connsiteX97" fmla="*/ 25400 w 4381500"/>
              <a:gd name="connsiteY97" fmla="*/ 914400 h 1536700"/>
              <a:gd name="connsiteX98" fmla="*/ 63500 w 4381500"/>
              <a:gd name="connsiteY98" fmla="*/ 965200 h 1536700"/>
              <a:gd name="connsiteX99" fmla="*/ 165100 w 4381500"/>
              <a:gd name="connsiteY99" fmla="*/ 1231900 h 153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4381500" h="1536700">
                <a:moveTo>
                  <a:pt x="165100" y="1231900"/>
                </a:moveTo>
                <a:lnTo>
                  <a:pt x="165100" y="1231900"/>
                </a:lnTo>
                <a:cubicBezTo>
                  <a:pt x="198967" y="1248833"/>
                  <a:pt x="232230" y="1267032"/>
                  <a:pt x="266700" y="1282700"/>
                </a:cubicBezTo>
                <a:cubicBezTo>
                  <a:pt x="286992" y="1291924"/>
                  <a:pt x="336622" y="1303883"/>
                  <a:pt x="355600" y="1308100"/>
                </a:cubicBezTo>
                <a:cubicBezTo>
                  <a:pt x="376672" y="1312783"/>
                  <a:pt x="398028" y="1316117"/>
                  <a:pt x="419100" y="1320800"/>
                </a:cubicBezTo>
                <a:cubicBezTo>
                  <a:pt x="436139" y="1324586"/>
                  <a:pt x="452599" y="1331193"/>
                  <a:pt x="469900" y="1333500"/>
                </a:cubicBezTo>
                <a:cubicBezTo>
                  <a:pt x="516249" y="1339680"/>
                  <a:pt x="563033" y="1341967"/>
                  <a:pt x="609600" y="1346200"/>
                </a:cubicBezTo>
                <a:cubicBezTo>
                  <a:pt x="622300" y="1350433"/>
                  <a:pt x="635726" y="1352913"/>
                  <a:pt x="647700" y="1358900"/>
                </a:cubicBezTo>
                <a:cubicBezTo>
                  <a:pt x="661352" y="1365726"/>
                  <a:pt x="670645" y="1382481"/>
                  <a:pt x="685800" y="1384300"/>
                </a:cubicBezTo>
                <a:cubicBezTo>
                  <a:pt x="778365" y="1395408"/>
                  <a:pt x="872067" y="1392767"/>
                  <a:pt x="965200" y="1397000"/>
                </a:cubicBezTo>
                <a:cubicBezTo>
                  <a:pt x="1037167" y="1392767"/>
                  <a:pt x="1109614" y="1393624"/>
                  <a:pt x="1181100" y="1384300"/>
                </a:cubicBezTo>
                <a:cubicBezTo>
                  <a:pt x="1207649" y="1380837"/>
                  <a:pt x="1257300" y="1358900"/>
                  <a:pt x="1257300" y="1358900"/>
                </a:cubicBezTo>
                <a:cubicBezTo>
                  <a:pt x="1265767" y="1346200"/>
                  <a:pt x="1270781" y="1330335"/>
                  <a:pt x="1282700" y="1320800"/>
                </a:cubicBezTo>
                <a:cubicBezTo>
                  <a:pt x="1293153" y="1312437"/>
                  <a:pt x="1307413" y="1308100"/>
                  <a:pt x="1320800" y="1308100"/>
                </a:cubicBezTo>
                <a:cubicBezTo>
                  <a:pt x="1381849" y="1308100"/>
                  <a:pt x="1461260" y="1323043"/>
                  <a:pt x="1524000" y="1333500"/>
                </a:cubicBezTo>
                <a:cubicBezTo>
                  <a:pt x="1528233" y="1346200"/>
                  <a:pt x="1528337" y="1361147"/>
                  <a:pt x="1536700" y="1371600"/>
                </a:cubicBezTo>
                <a:cubicBezTo>
                  <a:pt x="1560964" y="1401930"/>
                  <a:pt x="1582224" y="1394362"/>
                  <a:pt x="1612900" y="1409700"/>
                </a:cubicBezTo>
                <a:cubicBezTo>
                  <a:pt x="1718959" y="1462730"/>
                  <a:pt x="1557439" y="1410075"/>
                  <a:pt x="1727200" y="1447800"/>
                </a:cubicBezTo>
                <a:cubicBezTo>
                  <a:pt x="1740268" y="1450704"/>
                  <a:pt x="1753326" y="1454513"/>
                  <a:pt x="1765300" y="1460500"/>
                </a:cubicBezTo>
                <a:cubicBezTo>
                  <a:pt x="1778952" y="1467326"/>
                  <a:pt x="1788592" y="1482198"/>
                  <a:pt x="1803400" y="1485900"/>
                </a:cubicBezTo>
                <a:cubicBezTo>
                  <a:pt x="1840590" y="1495197"/>
                  <a:pt x="1879600" y="1494367"/>
                  <a:pt x="1917700" y="1498600"/>
                </a:cubicBezTo>
                <a:cubicBezTo>
                  <a:pt x="1943100" y="1507067"/>
                  <a:pt x="1968500" y="1532467"/>
                  <a:pt x="1993900" y="1524000"/>
                </a:cubicBezTo>
                <a:lnTo>
                  <a:pt x="2070100" y="1498600"/>
                </a:lnTo>
                <a:cubicBezTo>
                  <a:pt x="2209892" y="1504678"/>
                  <a:pt x="2305145" y="1493861"/>
                  <a:pt x="2425700" y="1524000"/>
                </a:cubicBezTo>
                <a:cubicBezTo>
                  <a:pt x="2438687" y="1527247"/>
                  <a:pt x="2451100" y="1532467"/>
                  <a:pt x="2463800" y="1536700"/>
                </a:cubicBezTo>
                <a:cubicBezTo>
                  <a:pt x="2476500" y="1532467"/>
                  <a:pt x="2488616" y="1525660"/>
                  <a:pt x="2501900" y="1524000"/>
                </a:cubicBezTo>
                <a:cubicBezTo>
                  <a:pt x="2665670" y="1503529"/>
                  <a:pt x="2619376" y="1526721"/>
                  <a:pt x="2717800" y="1498600"/>
                </a:cubicBezTo>
                <a:cubicBezTo>
                  <a:pt x="2730672" y="1494922"/>
                  <a:pt x="2744198" y="1492401"/>
                  <a:pt x="2755900" y="1485900"/>
                </a:cubicBezTo>
                <a:cubicBezTo>
                  <a:pt x="2782585" y="1471075"/>
                  <a:pt x="2832100" y="1435100"/>
                  <a:pt x="2832100" y="1435100"/>
                </a:cubicBezTo>
                <a:cubicBezTo>
                  <a:pt x="2899833" y="1439333"/>
                  <a:pt x="2967669" y="1442164"/>
                  <a:pt x="3035300" y="1447800"/>
                </a:cubicBezTo>
                <a:cubicBezTo>
                  <a:pt x="3069312" y="1450634"/>
                  <a:pt x="3102770" y="1460500"/>
                  <a:pt x="3136900" y="1460500"/>
                </a:cubicBezTo>
                <a:cubicBezTo>
                  <a:pt x="3234359" y="1460500"/>
                  <a:pt x="3331633" y="1452033"/>
                  <a:pt x="3429000" y="1447800"/>
                </a:cubicBezTo>
                <a:cubicBezTo>
                  <a:pt x="3458633" y="1443567"/>
                  <a:pt x="3488547" y="1440971"/>
                  <a:pt x="3517900" y="1435100"/>
                </a:cubicBezTo>
                <a:cubicBezTo>
                  <a:pt x="3531027" y="1432475"/>
                  <a:pt x="3543128" y="1426078"/>
                  <a:pt x="3556000" y="1422400"/>
                </a:cubicBezTo>
                <a:cubicBezTo>
                  <a:pt x="3572783" y="1417605"/>
                  <a:pt x="3589867" y="1413933"/>
                  <a:pt x="3606800" y="1409700"/>
                </a:cubicBezTo>
                <a:cubicBezTo>
                  <a:pt x="3651127" y="1416032"/>
                  <a:pt x="3693162" y="1416628"/>
                  <a:pt x="3733800" y="1435100"/>
                </a:cubicBezTo>
                <a:cubicBezTo>
                  <a:pt x="3768270" y="1450768"/>
                  <a:pt x="3835400" y="1485900"/>
                  <a:pt x="3835400" y="1485900"/>
                </a:cubicBezTo>
                <a:cubicBezTo>
                  <a:pt x="3945467" y="1481667"/>
                  <a:pt x="4055933" y="1483481"/>
                  <a:pt x="4165600" y="1473200"/>
                </a:cubicBezTo>
                <a:cubicBezTo>
                  <a:pt x="4192257" y="1470701"/>
                  <a:pt x="4216400" y="1456267"/>
                  <a:pt x="4241800" y="1447800"/>
                </a:cubicBezTo>
                <a:lnTo>
                  <a:pt x="4279900" y="1435100"/>
                </a:lnTo>
                <a:cubicBezTo>
                  <a:pt x="4339167" y="1346200"/>
                  <a:pt x="4305300" y="1375833"/>
                  <a:pt x="4368800" y="1333500"/>
                </a:cubicBezTo>
                <a:cubicBezTo>
                  <a:pt x="4373033" y="1320800"/>
                  <a:pt x="4381500" y="1308787"/>
                  <a:pt x="4381500" y="1295400"/>
                </a:cubicBezTo>
                <a:cubicBezTo>
                  <a:pt x="4381500" y="1267232"/>
                  <a:pt x="4375971" y="1182742"/>
                  <a:pt x="4356100" y="1143000"/>
                </a:cubicBezTo>
                <a:cubicBezTo>
                  <a:pt x="4349274" y="1129348"/>
                  <a:pt x="4341493" y="1115693"/>
                  <a:pt x="4330700" y="1104900"/>
                </a:cubicBezTo>
                <a:cubicBezTo>
                  <a:pt x="4319907" y="1094107"/>
                  <a:pt x="4305300" y="1087967"/>
                  <a:pt x="4292600" y="1079500"/>
                </a:cubicBezTo>
                <a:lnTo>
                  <a:pt x="4267200" y="1003300"/>
                </a:lnTo>
                <a:lnTo>
                  <a:pt x="4254500" y="965200"/>
                </a:lnTo>
                <a:cubicBezTo>
                  <a:pt x="4250267" y="927100"/>
                  <a:pt x="4243465" y="889198"/>
                  <a:pt x="4241800" y="850900"/>
                </a:cubicBezTo>
                <a:cubicBezTo>
                  <a:pt x="4234994" y="694357"/>
                  <a:pt x="4240005" y="537311"/>
                  <a:pt x="4229100" y="381000"/>
                </a:cubicBezTo>
                <a:cubicBezTo>
                  <a:pt x="4222573" y="287448"/>
                  <a:pt x="4204907" y="318707"/>
                  <a:pt x="4152900" y="266700"/>
                </a:cubicBezTo>
                <a:cubicBezTo>
                  <a:pt x="4094430" y="208230"/>
                  <a:pt x="4169053" y="238988"/>
                  <a:pt x="4076700" y="215900"/>
                </a:cubicBezTo>
                <a:cubicBezTo>
                  <a:pt x="4043826" y="183026"/>
                  <a:pt x="4007972" y="142191"/>
                  <a:pt x="3962400" y="127000"/>
                </a:cubicBezTo>
                <a:lnTo>
                  <a:pt x="3924300" y="114300"/>
                </a:lnTo>
                <a:cubicBezTo>
                  <a:pt x="3911600" y="101600"/>
                  <a:pt x="3897698" y="89998"/>
                  <a:pt x="3886200" y="76200"/>
                </a:cubicBezTo>
                <a:cubicBezTo>
                  <a:pt x="3876429" y="64474"/>
                  <a:pt x="3874748" y="44299"/>
                  <a:pt x="3860800" y="38100"/>
                </a:cubicBezTo>
                <a:cubicBezTo>
                  <a:pt x="3833446" y="25943"/>
                  <a:pt x="3801533" y="29633"/>
                  <a:pt x="3771900" y="25400"/>
                </a:cubicBezTo>
                <a:cubicBezTo>
                  <a:pt x="3741835" y="15378"/>
                  <a:pt x="3700951" y="0"/>
                  <a:pt x="3670300" y="0"/>
                </a:cubicBezTo>
                <a:cubicBezTo>
                  <a:pt x="3644550" y="0"/>
                  <a:pt x="3619082" y="6455"/>
                  <a:pt x="3594100" y="12700"/>
                </a:cubicBezTo>
                <a:cubicBezTo>
                  <a:pt x="3568125" y="19194"/>
                  <a:pt x="3517900" y="38100"/>
                  <a:pt x="3517900" y="38100"/>
                </a:cubicBezTo>
                <a:cubicBezTo>
                  <a:pt x="3458633" y="33867"/>
                  <a:pt x="3399111" y="32342"/>
                  <a:pt x="3340100" y="25400"/>
                </a:cubicBezTo>
                <a:cubicBezTo>
                  <a:pt x="3326805" y="23836"/>
                  <a:pt x="3315387" y="12700"/>
                  <a:pt x="3302000" y="12700"/>
                </a:cubicBezTo>
                <a:cubicBezTo>
                  <a:pt x="3270078" y="12700"/>
                  <a:pt x="3251484" y="37958"/>
                  <a:pt x="3225800" y="50800"/>
                </a:cubicBezTo>
                <a:cubicBezTo>
                  <a:pt x="3213826" y="56787"/>
                  <a:pt x="3200400" y="59267"/>
                  <a:pt x="3187700" y="63500"/>
                </a:cubicBezTo>
                <a:cubicBezTo>
                  <a:pt x="3176195" y="72129"/>
                  <a:pt x="3117371" y="117715"/>
                  <a:pt x="3098800" y="127000"/>
                </a:cubicBezTo>
                <a:cubicBezTo>
                  <a:pt x="3072765" y="140017"/>
                  <a:pt x="3021352" y="147570"/>
                  <a:pt x="2997200" y="152400"/>
                </a:cubicBezTo>
                <a:cubicBezTo>
                  <a:pt x="2976525" y="148954"/>
                  <a:pt x="2909698" y="141888"/>
                  <a:pt x="2882900" y="127000"/>
                </a:cubicBezTo>
                <a:cubicBezTo>
                  <a:pt x="2856215" y="112175"/>
                  <a:pt x="2834004" y="89852"/>
                  <a:pt x="2806700" y="76200"/>
                </a:cubicBezTo>
                <a:cubicBezTo>
                  <a:pt x="2789767" y="67733"/>
                  <a:pt x="2772338" y="60193"/>
                  <a:pt x="2755900" y="50800"/>
                </a:cubicBezTo>
                <a:cubicBezTo>
                  <a:pt x="2742648" y="43227"/>
                  <a:pt x="2732856" y="27909"/>
                  <a:pt x="2717800" y="25400"/>
                </a:cubicBezTo>
                <a:cubicBezTo>
                  <a:pt x="2655025" y="14937"/>
                  <a:pt x="2590800" y="16933"/>
                  <a:pt x="2527300" y="12700"/>
                </a:cubicBezTo>
                <a:lnTo>
                  <a:pt x="2451100" y="25400"/>
                </a:lnTo>
                <a:cubicBezTo>
                  <a:pt x="2421514" y="29952"/>
                  <a:pt x="2391553" y="32229"/>
                  <a:pt x="2362200" y="38100"/>
                </a:cubicBezTo>
                <a:cubicBezTo>
                  <a:pt x="2349073" y="40725"/>
                  <a:pt x="2336800" y="46567"/>
                  <a:pt x="2324100" y="50800"/>
                </a:cubicBezTo>
                <a:cubicBezTo>
                  <a:pt x="2235200" y="46567"/>
                  <a:pt x="2145856" y="47928"/>
                  <a:pt x="2057400" y="38100"/>
                </a:cubicBezTo>
                <a:cubicBezTo>
                  <a:pt x="2030790" y="35143"/>
                  <a:pt x="1981200" y="12700"/>
                  <a:pt x="1981200" y="12700"/>
                </a:cubicBezTo>
                <a:cubicBezTo>
                  <a:pt x="1862667" y="21167"/>
                  <a:pt x="1738337" y="521"/>
                  <a:pt x="1625600" y="38100"/>
                </a:cubicBezTo>
                <a:cubicBezTo>
                  <a:pt x="1534249" y="68550"/>
                  <a:pt x="1648328" y="31606"/>
                  <a:pt x="1536700" y="63500"/>
                </a:cubicBezTo>
                <a:cubicBezTo>
                  <a:pt x="1523828" y="67178"/>
                  <a:pt x="1511300" y="71967"/>
                  <a:pt x="1498600" y="76200"/>
                </a:cubicBezTo>
                <a:cubicBezTo>
                  <a:pt x="1456267" y="71967"/>
                  <a:pt x="1413416" y="71340"/>
                  <a:pt x="1371600" y="63500"/>
                </a:cubicBezTo>
                <a:cubicBezTo>
                  <a:pt x="1345285" y="58566"/>
                  <a:pt x="1295400" y="38100"/>
                  <a:pt x="1295400" y="38100"/>
                </a:cubicBezTo>
                <a:cubicBezTo>
                  <a:pt x="1189567" y="42333"/>
                  <a:pt x="1083598" y="43981"/>
                  <a:pt x="977900" y="50800"/>
                </a:cubicBezTo>
                <a:cubicBezTo>
                  <a:pt x="953914" y="52347"/>
                  <a:pt x="865332" y="70774"/>
                  <a:pt x="838200" y="76200"/>
                </a:cubicBezTo>
                <a:cubicBezTo>
                  <a:pt x="778933" y="71967"/>
                  <a:pt x="719160" y="72314"/>
                  <a:pt x="660400" y="63500"/>
                </a:cubicBezTo>
                <a:cubicBezTo>
                  <a:pt x="633922" y="59528"/>
                  <a:pt x="609600" y="46567"/>
                  <a:pt x="584200" y="38100"/>
                </a:cubicBezTo>
                <a:cubicBezTo>
                  <a:pt x="571500" y="33867"/>
                  <a:pt x="559352" y="27293"/>
                  <a:pt x="546100" y="25400"/>
                </a:cubicBezTo>
                <a:lnTo>
                  <a:pt x="457200" y="12700"/>
                </a:lnTo>
                <a:cubicBezTo>
                  <a:pt x="402167" y="16933"/>
                  <a:pt x="346620" y="16792"/>
                  <a:pt x="292100" y="25400"/>
                </a:cubicBezTo>
                <a:cubicBezTo>
                  <a:pt x="265654" y="29576"/>
                  <a:pt x="215900" y="50800"/>
                  <a:pt x="215900" y="50800"/>
                </a:cubicBezTo>
                <a:cubicBezTo>
                  <a:pt x="166765" y="124503"/>
                  <a:pt x="206643" y="52813"/>
                  <a:pt x="177800" y="177800"/>
                </a:cubicBezTo>
                <a:cubicBezTo>
                  <a:pt x="171780" y="203888"/>
                  <a:pt x="160867" y="228600"/>
                  <a:pt x="152400" y="254000"/>
                </a:cubicBezTo>
                <a:cubicBezTo>
                  <a:pt x="120478" y="349765"/>
                  <a:pt x="163539" y="231723"/>
                  <a:pt x="114300" y="330200"/>
                </a:cubicBezTo>
                <a:cubicBezTo>
                  <a:pt x="108313" y="342174"/>
                  <a:pt x="107587" y="356326"/>
                  <a:pt x="101600" y="368300"/>
                </a:cubicBezTo>
                <a:cubicBezTo>
                  <a:pt x="94774" y="381952"/>
                  <a:pt x="83026" y="392748"/>
                  <a:pt x="76200" y="406400"/>
                </a:cubicBezTo>
                <a:cubicBezTo>
                  <a:pt x="70213" y="418374"/>
                  <a:pt x="68773" y="432195"/>
                  <a:pt x="63500" y="444500"/>
                </a:cubicBezTo>
                <a:cubicBezTo>
                  <a:pt x="56042" y="461901"/>
                  <a:pt x="45558" y="477899"/>
                  <a:pt x="38100" y="495300"/>
                </a:cubicBezTo>
                <a:cubicBezTo>
                  <a:pt x="6552" y="568912"/>
                  <a:pt x="48813" y="498281"/>
                  <a:pt x="0" y="571500"/>
                </a:cubicBezTo>
                <a:cubicBezTo>
                  <a:pt x="4233" y="668867"/>
                  <a:pt x="5501" y="766408"/>
                  <a:pt x="12700" y="863600"/>
                </a:cubicBezTo>
                <a:cubicBezTo>
                  <a:pt x="13989" y="881007"/>
                  <a:pt x="18524" y="898357"/>
                  <a:pt x="25400" y="914400"/>
                </a:cubicBezTo>
                <a:cubicBezTo>
                  <a:pt x="36170" y="939531"/>
                  <a:pt x="47048" y="948748"/>
                  <a:pt x="63500" y="965200"/>
                </a:cubicBezTo>
                <a:lnTo>
                  <a:pt x="165100" y="1231900"/>
                </a:lnTo>
                <a:close/>
              </a:path>
            </a:pathLst>
          </a:custGeom>
          <a:solidFill>
            <a:srgbClr val="FFFF00">
              <a:alpha val="32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600200" y="3733800"/>
            <a:ext cx="76200" cy="762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752600" y="3886200"/>
            <a:ext cx="76200" cy="762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524000" y="3810000"/>
            <a:ext cx="76200" cy="762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1143000" y="3657600"/>
            <a:ext cx="76200" cy="762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905000" y="3657600"/>
            <a:ext cx="76200" cy="762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2286000" y="3810000"/>
            <a:ext cx="76200" cy="762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2514600" y="3886200"/>
            <a:ext cx="76200" cy="762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2438400" y="3733800"/>
            <a:ext cx="76200" cy="762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2667000" y="3657600"/>
            <a:ext cx="76200" cy="762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9" presetClass="path" presetSubtype="0" accel="50000" decel="50000" fill="hold" nodeType="clickEffect">
                                  <p:stCondLst>
                                    <p:cond delay="0"/>
                                  </p:stCondLst>
                                  <p:childTnLst>
                                    <p:animMotion origin="layout" path="M -0.02552 0.05694 C -0.02275 0.05232 -0.01997 0.04722 -0.01719 0.04097 C -0.0099 0.02222 -0.00782 0.00394 -0.01337 0.00139 C -0.01875 -0.00162 -0.02952 0.01111 -0.03681 0.02963 C -0.0408 0.03935 -0.04306 0.04861 -0.04393 0.05556 C -0.04514 0.06134 -0.04549 0.0669 -0.04549 0.07338 C -0.04549 0.09421 -0.04045 0.11157 -0.03438 0.11157 C -0.02865 0.11157 -0.02344 0.09421 -0.02344 0.07338 C -0.02344 0.06366 -0.02466 0.05417 -0.02657 0.04792 C -0.02743 0.04236 -0.02952 0.03634 -0.03177 0.03032 C -0.03959 0.01111 -0.05018 -0.00162 -0.05573 0.00139 C -0.06111 0.00463 -0.0592 0.02222 -0.05139 0.0412 C -0.04827 0.05 -0.04393 0.05764 -0.03959 0.0625 C -0.03646 0.06736 -0.03282 0.07153 -0.02813 0.07546 C -0.01407 0.08889 3.33333E-6 0.09514 0.00382 0.08958 C 0.00746 0.0838 -0.00035 0.06852 -0.01459 0.05556 C -0.02032 0.05 -0.02657 0.04607 -0.03177 0.04329 C -0.03646 0.04028 -0.04236 0.03796 -0.04861 0.03657 C -0.0658 0.03194 -0.08073 0.03333 -0.08177 0.04097 C -0.08334 0.04792 -0.07049 0.05694 -0.0533 0.06157 C -0.04549 0.06366 -0.03802 0.06458 -0.03212 0.06389 C -0.02709 0.06389 -0.02153 0.06296 -0.01563 0.06157 C 0.00156 0.05694 0.01458 0.04722 0.01284 0.04028 C 0.01163 0.03333 -0.00313 0.03148 -0.02032 0.03634 C -0.02865 0.03866 -0.03611 0.04167 -0.04115 0.0456 C -0.04549 0.04838 -0.04983 0.05162 -0.05452 0.05556 C -0.06823 0.06921 -0.07639 0.0838 -0.0724 0.08958 C -0.06893 0.09514 -0.05452 0.08889 -0.0408 0.07593 C -0.0342 0.06968 -0.02865 0.06296 -0.02552 0.05694 Z " pathEditMode="relative" rAng="0" ptsTypes="fffffffffffffffffffffffffffff">
                                      <p:cBhvr>
                                        <p:cTn id="38" dur="2000" fill="hold"/>
                                        <p:tgtEl>
                                          <p:spTgt spid="26"/>
                                        </p:tgtEl>
                                        <p:attrNameLst>
                                          <p:attrName>ppt_x</p:attrName>
                                          <p:attrName>ppt_y</p:attrName>
                                        </p:attrNameLst>
                                      </p:cBhvr>
                                      <p:rCtr x="-90000" y="-20000"/>
                                    </p:animMotion>
                                  </p:childTnLst>
                                </p:cTn>
                              </p:par>
                              <p:par>
                                <p:cTn id="39" presetID="29" presetClass="path" presetSubtype="0" accel="50000" decel="50000" fill="hold" grpId="0" nodeType="withEffect">
                                  <p:stCondLst>
                                    <p:cond delay="0"/>
                                  </p:stCondLst>
                                  <p:childTnLst>
                                    <p:animMotion origin="layout" path="M -0.03732 0.04097 C -0.03472 0.03611 -0.03194 0.03079 -0.02934 0.02407 C -0.02222 0.00463 -0.02031 -0.01412 -0.02552 -0.01713 C -0.0309 -0.02037 -0.04114 -0.00694 -0.04826 0.0125 C -0.05208 0.02269 -0.05416 0.03218 -0.05503 0.03958 C -0.05607 0.04537 -0.05659 0.05116 -0.05659 0.05787 C -0.05659 0.07963 -0.05156 0.09769 -0.04583 0.09769 C -0.04028 0.09769 -0.03541 0.07963 -0.03541 0.05787 C -0.03541 0.04769 -0.03646 0.03796 -0.03837 0.03125 C -0.03923 0.02546 -0.04114 0.01921 -0.04323 0.01296 C -0.05087 -0.00694 -0.06111 -0.02037 -0.06632 -0.01713 C -0.0717 -0.01366 -0.06979 0.00463 -0.06215 0.02454 C -0.0592 0.0338 -0.05503 0.04144 -0.05087 0.04676 C -0.04774 0.05162 -0.04444 0.05602 -0.03993 0.06019 C -0.02639 0.07431 -0.01267 0.08056 -0.00885 0.07477 C -0.00555 0.06898 -0.01302 0.05301 -0.02673 0.03958 C -0.03229 0.0338 -0.03837 0.0294 -0.04323 0.02639 C -0.04774 0.02361 -0.05347 0.02107 -0.05955 0.01968 C -0.07621 0.01482 -0.09045 0.0162 -0.09166 0.02407 C -0.09305 0.03125 -0.08073 0.04097 -0.06406 0.04583 C -0.05659 0.04769 -0.0493 0.04861 -0.04375 0.04815 C -0.03871 0.04815 -0.0335 0.04722 -0.02778 0.04583 C -0.01128 0.04097 0.00139 0.03079 -0.00034 0.02361 C -0.00139 0.0162 -0.0158 0.01435 -0.03229 0.01921 C -0.04028 0.02176 -0.04757 0.025 -0.05243 0.02894 C -0.05659 0.03171 -0.06059 0.03519 -0.06528 0.03958 C -0.07847 0.05347 -0.08646 0.06898 -0.08264 0.07477 C -0.07916 0.08056 -0.06528 0.07431 -0.05208 0.06088 C -0.04566 0.05417 -0.04028 0.04722 -0.03732 0.04097 Z " pathEditMode="relative" rAng="0" ptsTypes="fffffffffffffffffffffffffffff">
                                      <p:cBhvr>
                                        <p:cTn id="40" dur="2000" fill="hold"/>
                                        <p:tgtEl>
                                          <p:spTgt spid="31"/>
                                        </p:tgtEl>
                                        <p:attrNameLst>
                                          <p:attrName>ppt_x</p:attrName>
                                          <p:attrName>ppt_y</p:attrName>
                                        </p:attrNameLst>
                                      </p:cBhvr>
                                      <p:rCtr x="-90000" y="-20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31"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t>Early observations</a:t>
            </a:r>
          </a:p>
        </p:txBody>
      </p:sp>
      <p:sp>
        <p:nvSpPr>
          <p:cNvPr id="84995" name="Rectangle 3"/>
          <p:cNvSpPr>
            <a:spLocks noGrp="1" noChangeArrowheads="1"/>
          </p:cNvSpPr>
          <p:nvPr>
            <p:ph type="body" idx="1"/>
          </p:nvPr>
        </p:nvSpPr>
        <p:spPr>
          <a:xfrm>
            <a:off x="381000" y="1447800"/>
            <a:ext cx="4876800" cy="4953000"/>
          </a:xfrm>
        </p:spPr>
        <p:txBody>
          <a:bodyPr/>
          <a:lstStyle/>
          <a:p>
            <a:r>
              <a:rPr lang="en-US" dirty="0"/>
              <a:t>The Greeks noticed by at least 600 B.C. that amber rubbed with fur could attract things.</a:t>
            </a:r>
          </a:p>
        </p:txBody>
      </p:sp>
      <p:pic>
        <p:nvPicPr>
          <p:cNvPr id="84997" name="Picture 5" descr="Friction rod, rubber, 3/8&quot;x10&quot;"/>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657600" y="3962400"/>
            <a:ext cx="809625" cy="1752600"/>
          </a:xfrm>
          <a:prstGeom prst="rect">
            <a:avLst/>
          </a:prstGeom>
          <a:ln>
            <a:noFill/>
          </a:ln>
          <a:effectLst>
            <a:outerShdw blurRad="292100" dist="139700" dir="2700000" algn="tl" rotWithShape="0">
              <a:srgbClr val="333333">
                <a:alpha val="65000"/>
              </a:srgbClr>
            </a:outerShdw>
          </a:effectLst>
        </p:spPr>
      </p:pic>
      <p:pic>
        <p:nvPicPr>
          <p:cNvPr id="84998" name="Picture 6" descr="Friction pad, fur, about 4x5&quot;"/>
          <p:cNvPicPr>
            <a:picLocks noChangeAspect="1" noChangeArrowheads="1"/>
          </p:cNvPicPr>
          <p:nvPr/>
        </p:nvPicPr>
        <p:blipFill>
          <a:blip r:embed="rId4" cstate="print"/>
          <a:srcRect/>
          <a:stretch>
            <a:fillRect/>
          </a:stretch>
        </p:blipFill>
        <p:spPr bwMode="auto">
          <a:xfrm>
            <a:off x="1219200" y="3886200"/>
            <a:ext cx="1771650" cy="1828800"/>
          </a:xfrm>
          <a:prstGeom prst="rect">
            <a:avLst/>
          </a:prstGeom>
          <a:noFill/>
        </p:spPr>
      </p:pic>
      <p:sp>
        <p:nvSpPr>
          <p:cNvPr id="84999" name="Text Box 7"/>
          <p:cNvSpPr txBox="1">
            <a:spLocks noChangeArrowheads="1"/>
          </p:cNvSpPr>
          <p:nvPr/>
        </p:nvSpPr>
        <p:spPr bwMode="auto">
          <a:xfrm>
            <a:off x="5867400" y="6019800"/>
            <a:ext cx="2384425" cy="304800"/>
          </a:xfrm>
          <a:prstGeom prst="rect">
            <a:avLst/>
          </a:prstGeom>
          <a:noFill/>
          <a:ln w="9525">
            <a:noFill/>
            <a:miter lim="800000"/>
            <a:headEnd/>
            <a:tailEnd/>
          </a:ln>
          <a:effectLst/>
        </p:spPr>
        <p:txBody>
          <a:bodyPr wrap="none">
            <a:spAutoFit/>
          </a:bodyPr>
          <a:lstStyle/>
          <a:p>
            <a:r>
              <a:rPr lang="en-US" sz="1400">
                <a:latin typeface="Comic Sans MS" pitchFamily="66" charset="0"/>
              </a:rPr>
              <a:t>(</a:t>
            </a:r>
            <a:r>
              <a:rPr lang="en-US" sz="1400" i="1">
                <a:latin typeface="Comic Sans MS" pitchFamily="66" charset="0"/>
              </a:rPr>
              <a:t>Elektron,</a:t>
            </a:r>
            <a:r>
              <a:rPr lang="en-US" sz="1400">
                <a:latin typeface="Comic Sans MS" pitchFamily="66" charset="0"/>
              </a:rPr>
              <a:t> amber in Greek)</a:t>
            </a:r>
          </a:p>
        </p:txBody>
      </p:sp>
      <p:pic>
        <p:nvPicPr>
          <p:cNvPr id="2" name="Picture 5"/>
          <p:cNvPicPr>
            <a:picLocks noChangeAspect="1" noChangeArrowheads="1"/>
          </p:cNvPicPr>
          <p:nvPr/>
        </p:nvPicPr>
        <p:blipFill>
          <a:blip r:embed="rId5" cstate="print"/>
          <a:srcRect/>
          <a:stretch>
            <a:fillRect/>
          </a:stretch>
        </p:blipFill>
        <p:spPr bwMode="auto">
          <a:xfrm>
            <a:off x="5638800" y="1676400"/>
            <a:ext cx="2832100" cy="418845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z="2800" dirty="0"/>
              <a:t>Franklin hypothesized that a “fluid” was exchanged between the fur and the rod</a:t>
            </a:r>
          </a:p>
        </p:txBody>
      </p:sp>
      <p:pic>
        <p:nvPicPr>
          <p:cNvPr id="87045" name="Picture 5" descr="Friction rod, rubber, 3/8&quot;x10&quot;"/>
          <p:cNvPicPr>
            <a:picLocks noChangeAspect="1" noChangeArrowheads="1"/>
          </p:cNvPicPr>
          <p:nvPr/>
        </p:nvPicPr>
        <p:blipFill>
          <a:blip r:embed="rId3" cstate="print"/>
          <a:srcRect/>
          <a:stretch>
            <a:fillRect/>
          </a:stretch>
        </p:blipFill>
        <p:spPr bwMode="auto">
          <a:xfrm>
            <a:off x="3725227" y="1524000"/>
            <a:ext cx="809625" cy="1752600"/>
          </a:xfrm>
          <a:prstGeom prst="rect">
            <a:avLst/>
          </a:prstGeom>
          <a:noFill/>
        </p:spPr>
      </p:pic>
      <p:pic>
        <p:nvPicPr>
          <p:cNvPr id="87047" name="Picture 7" descr="Friction pad, fur, about 4x5&quot;"/>
          <p:cNvPicPr>
            <a:picLocks noChangeAspect="1" noChangeArrowheads="1"/>
          </p:cNvPicPr>
          <p:nvPr/>
        </p:nvPicPr>
        <p:blipFill>
          <a:blip r:embed="rId4" cstate="print"/>
          <a:srcRect/>
          <a:stretch>
            <a:fillRect/>
          </a:stretch>
        </p:blipFill>
        <p:spPr bwMode="auto">
          <a:xfrm>
            <a:off x="3505200" y="3343275"/>
            <a:ext cx="1771650" cy="1828800"/>
          </a:xfrm>
          <a:prstGeom prst="rect">
            <a:avLst/>
          </a:prstGeom>
          <a:noFill/>
        </p:spPr>
      </p:pic>
      <p:pic>
        <p:nvPicPr>
          <p:cNvPr id="87049" name="Picture 9" descr="Benjamin Franklin">
            <a:hlinkClick r:id="rId5" tooltip="Benjamin Franklin"/>
          </p:cNvPr>
          <p:cNvPicPr>
            <a:picLocks noChangeAspect="1" noChangeArrowheads="1"/>
          </p:cNvPicPr>
          <p:nvPr/>
        </p:nvPicPr>
        <p:blipFill>
          <a:blip r:embed="rId6" cstate="print"/>
          <a:srcRect/>
          <a:stretch>
            <a:fillRect/>
          </a:stretch>
        </p:blipFill>
        <p:spPr bwMode="auto">
          <a:xfrm>
            <a:off x="457200" y="1447800"/>
            <a:ext cx="2857500" cy="3790950"/>
          </a:xfrm>
          <a:prstGeom prst="rect">
            <a:avLst/>
          </a:prstGeom>
          <a:ln>
            <a:noFill/>
          </a:ln>
          <a:effectLst>
            <a:outerShdw blurRad="292100" dist="139700" dir="2700000" algn="tl" rotWithShape="0">
              <a:srgbClr val="333333">
                <a:alpha val="65000"/>
              </a:srgbClr>
            </a:outerShdw>
          </a:effectLst>
        </p:spPr>
      </p:pic>
      <p:pic>
        <p:nvPicPr>
          <p:cNvPr id="87053" name="Picture 13" descr="Fig4_03_leyden_jar copy"/>
          <p:cNvPicPr>
            <a:picLocks noChangeAspect="1" noChangeArrowheads="1"/>
          </p:cNvPicPr>
          <p:nvPr/>
        </p:nvPicPr>
        <p:blipFill>
          <a:blip r:embed="rId7" cstate="print"/>
          <a:srcRect/>
          <a:stretch>
            <a:fillRect/>
          </a:stretch>
        </p:blipFill>
        <p:spPr bwMode="auto">
          <a:xfrm>
            <a:off x="6248400" y="1676400"/>
            <a:ext cx="2303463" cy="2924175"/>
          </a:xfrm>
          <a:prstGeom prst="rect">
            <a:avLst/>
          </a:prstGeom>
          <a:noFill/>
        </p:spPr>
      </p:pic>
      <p:sp>
        <p:nvSpPr>
          <p:cNvPr id="87054" name="Text Box 14"/>
          <p:cNvSpPr txBox="1">
            <a:spLocks noChangeArrowheads="1"/>
          </p:cNvSpPr>
          <p:nvPr/>
        </p:nvSpPr>
        <p:spPr bwMode="auto">
          <a:xfrm>
            <a:off x="6858000" y="4724400"/>
            <a:ext cx="935038" cy="274638"/>
          </a:xfrm>
          <a:prstGeom prst="rect">
            <a:avLst/>
          </a:prstGeom>
          <a:noFill/>
          <a:ln w="9525">
            <a:noFill/>
            <a:miter lim="800000"/>
            <a:headEnd/>
            <a:tailEnd/>
          </a:ln>
          <a:effectLst/>
        </p:spPr>
        <p:txBody>
          <a:bodyPr wrap="none">
            <a:spAutoFit/>
          </a:bodyPr>
          <a:lstStyle/>
          <a:p>
            <a:r>
              <a:rPr lang="en-US" sz="1200" dirty="0"/>
              <a:t>Leyden Jar</a:t>
            </a:r>
          </a:p>
        </p:txBody>
      </p:sp>
      <p:sp>
        <p:nvSpPr>
          <p:cNvPr id="8" name="Rectangle 7"/>
          <p:cNvSpPr/>
          <p:nvPr/>
        </p:nvSpPr>
        <p:spPr>
          <a:xfrm>
            <a:off x="0" y="5410200"/>
            <a:ext cx="9144000" cy="1323439"/>
          </a:xfrm>
          <a:prstGeom prst="rect">
            <a:avLst/>
          </a:prstGeom>
        </p:spPr>
        <p:txBody>
          <a:bodyPr wrap="square">
            <a:spAutoFit/>
          </a:bodyPr>
          <a:lstStyle/>
          <a:p>
            <a:pPr algn="ctr"/>
            <a:r>
              <a:rPr lang="en-US" sz="1600" dirty="0" smtClean="0"/>
              <a:t>A typical design consists of a glass jar with conducting metal foil coating the inner and outer surfaces. A rod electrode projects through the mouth of the jar, electrically connected by a wire to the inner foil, to allow it to be charged. The jar is charged by an electrostatic generator or other source of electric charge, connected to the inner electrode while the outer foil is grounded. The inner and outer surfaces of the jar store equal but opposite charges.</a:t>
            </a:r>
            <a:endParaRPr lang="en-US" sz="1600" dirty="0"/>
          </a:p>
        </p:txBody>
      </p:sp>
      <p:sp>
        <p:nvSpPr>
          <p:cNvPr id="2" name="Rectangle 1"/>
          <p:cNvSpPr/>
          <p:nvPr/>
        </p:nvSpPr>
        <p:spPr>
          <a:xfrm>
            <a:off x="3048000" y="2090172"/>
            <a:ext cx="5801588" cy="1754326"/>
          </a:xfrm>
          <a:prstGeom prst="rect">
            <a:avLst/>
          </a:prstGeom>
          <a:noFill/>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Stores Electrical </a:t>
            </a:r>
          </a:p>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Potential </a:t>
            </a: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E</a:t>
            </a: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nergy</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6"/>
          <p:cNvSpPr>
            <a:spLocks noGrp="1" noChangeArrowheads="1"/>
          </p:cNvSpPr>
          <p:nvPr>
            <p:ph type="title"/>
          </p:nvPr>
        </p:nvSpPr>
        <p:spPr/>
        <p:txBody>
          <a:bodyPr/>
          <a:lstStyle/>
          <a:p>
            <a:pPr eaLnBrk="1" hangingPunct="1"/>
            <a:r>
              <a:rPr lang="en-US" dirty="0" smtClean="0"/>
              <a:t>How do we really know anything?</a:t>
            </a:r>
          </a:p>
        </p:txBody>
      </p:sp>
      <p:graphicFrame>
        <p:nvGraphicFramePr>
          <p:cNvPr id="5122" name="Object 12"/>
          <p:cNvGraphicFramePr>
            <a:graphicFrameLocks noGrp="1" noChangeAspect="1"/>
          </p:cNvGraphicFramePr>
          <p:nvPr>
            <p:ph sz="half" idx="2"/>
          </p:nvPr>
        </p:nvGraphicFramePr>
        <p:xfrm>
          <a:off x="5181600" y="1752600"/>
          <a:ext cx="3298825" cy="4267200"/>
        </p:xfrm>
        <a:graphic>
          <a:graphicData uri="http://schemas.openxmlformats.org/presentationml/2006/ole">
            <mc:AlternateContent xmlns:mc="http://schemas.openxmlformats.org/markup-compatibility/2006">
              <mc:Choice xmlns:v="urn:schemas-microsoft-com:vml" Requires="v">
                <p:oleObj spid="_x0000_s5137" name="PHOTO-PAINT" r:id="rId5" imgW="5704762" imgH="7380952" progId="">
                  <p:embed/>
                </p:oleObj>
              </mc:Choice>
              <mc:Fallback>
                <p:oleObj name="PHOTO-PAINT" r:id="rId5" imgW="5704762" imgH="7380952" progId="">
                  <p:embed/>
                  <p:pic>
                    <p:nvPicPr>
                      <p:cNvPr id="0" name="Picture 10"/>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752600"/>
                        <a:ext cx="3298825" cy="426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4" name="Text Box 14"/>
          <p:cNvSpPr txBox="1">
            <a:spLocks noChangeArrowheads="1"/>
          </p:cNvSpPr>
          <p:nvPr/>
        </p:nvSpPr>
        <p:spPr bwMode="auto">
          <a:xfrm>
            <a:off x="228600" y="1676400"/>
            <a:ext cx="4267200" cy="4093428"/>
          </a:xfrm>
          <a:prstGeom prst="rect">
            <a:avLst/>
          </a:prstGeom>
          <a:noFill/>
          <a:ln w="9525">
            <a:noFill/>
            <a:miter lim="800000"/>
            <a:headEnd/>
            <a:tailEnd/>
          </a:ln>
        </p:spPr>
        <p:txBody>
          <a:bodyPr>
            <a:spAutoFit/>
          </a:bodyPr>
          <a:lstStyle/>
          <a:p>
            <a:pPr marL="342900" indent="-342900"/>
            <a:endParaRPr lang="en-US" sz="2000" dirty="0">
              <a:latin typeface="Comic Sans MS" pitchFamily="66" charset="0"/>
            </a:endParaRPr>
          </a:p>
          <a:p>
            <a:pPr marL="342900" indent="-342900" algn="ctr">
              <a:buFontTx/>
              <a:buAutoNum type="arabicPeriod"/>
            </a:pPr>
            <a:r>
              <a:rPr lang="en-US" sz="3200" dirty="0">
                <a:latin typeface="Comic Sans MS" pitchFamily="66" charset="0"/>
              </a:rPr>
              <a:t>Authority</a:t>
            </a:r>
          </a:p>
          <a:p>
            <a:pPr marL="342900" indent="-342900" algn="ctr">
              <a:buFontTx/>
              <a:buAutoNum type="arabicPeriod"/>
            </a:pPr>
            <a:r>
              <a:rPr lang="en-US" sz="3200" dirty="0">
                <a:latin typeface="Comic Sans MS" pitchFamily="66" charset="0"/>
              </a:rPr>
              <a:t>Intuition</a:t>
            </a:r>
          </a:p>
          <a:p>
            <a:pPr marL="342900" indent="-342900" algn="ctr">
              <a:buFontTx/>
              <a:buAutoNum type="arabicPeriod"/>
            </a:pPr>
            <a:r>
              <a:rPr lang="en-US" sz="3200" dirty="0">
                <a:latin typeface="Comic Sans MS" pitchFamily="66" charset="0"/>
              </a:rPr>
              <a:t>Reason</a:t>
            </a:r>
          </a:p>
          <a:p>
            <a:pPr marL="342900" indent="-342900" algn="ctr">
              <a:buFontTx/>
              <a:buAutoNum type="arabicPeriod"/>
            </a:pPr>
            <a:r>
              <a:rPr lang="en-US" sz="3200" dirty="0">
                <a:latin typeface="Comic Sans MS" pitchFamily="66" charset="0"/>
              </a:rPr>
              <a:t>Sensory Data</a:t>
            </a:r>
          </a:p>
          <a:p>
            <a:pPr marL="342900" indent="-342900">
              <a:buFontTx/>
              <a:buAutoNum type="arabicPeriod"/>
            </a:pPr>
            <a:endParaRPr lang="en-US" sz="2000" dirty="0">
              <a:latin typeface="Comic Sans MS" pitchFamily="66" charset="0"/>
            </a:endParaRPr>
          </a:p>
          <a:p>
            <a:pPr marL="342900" indent="-342900" algn="just"/>
            <a:r>
              <a:rPr lang="en-US" sz="2000" dirty="0">
                <a:latin typeface="Comic Sans MS" pitchFamily="66" charset="0"/>
              </a:rPr>
              <a:t>	</a:t>
            </a:r>
            <a:r>
              <a:rPr lang="en-US" dirty="0">
                <a:latin typeface="Comic Sans MS" pitchFamily="66" charset="0"/>
              </a:rPr>
              <a:t>  The scientific method rests on sensory data and reason.  However, we also  recognize the role of authority and intuition in guiding our reasoning.</a:t>
            </a:r>
          </a:p>
        </p:txBody>
      </p:sp>
    </p:spTree>
    <p:custDataLst>
      <p:tags r:id="rId2"/>
    </p:custData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152400" y="457200"/>
            <a:ext cx="8991600" cy="533400"/>
          </a:xfrm>
        </p:spPr>
        <p:txBody>
          <a:bodyPr/>
          <a:lstStyle/>
          <a:p>
            <a:r>
              <a:rPr lang="en-US" sz="2800" dirty="0" smtClean="0"/>
              <a:t>Example Van de Graff - Electrostatic Generator</a:t>
            </a:r>
            <a:endParaRPr lang="en-US" sz="2800" dirty="0"/>
          </a:p>
        </p:txBody>
      </p:sp>
      <p:pic>
        <p:nvPicPr>
          <p:cNvPr id="87053" name="Picture 13" descr="Fig4_03_leyden_jar copy"/>
          <p:cNvPicPr>
            <a:picLocks noChangeAspect="1" noChangeArrowheads="1"/>
          </p:cNvPicPr>
          <p:nvPr/>
        </p:nvPicPr>
        <p:blipFill>
          <a:blip r:embed="rId3" cstate="print"/>
          <a:srcRect/>
          <a:stretch>
            <a:fillRect/>
          </a:stretch>
        </p:blipFill>
        <p:spPr bwMode="auto">
          <a:xfrm>
            <a:off x="6477000" y="2286000"/>
            <a:ext cx="2303463" cy="2924175"/>
          </a:xfrm>
          <a:prstGeom prst="rect">
            <a:avLst/>
          </a:prstGeom>
          <a:noFill/>
        </p:spPr>
      </p:pic>
      <p:sp>
        <p:nvSpPr>
          <p:cNvPr id="87054" name="Text Box 14"/>
          <p:cNvSpPr txBox="1">
            <a:spLocks noChangeArrowheads="1"/>
          </p:cNvSpPr>
          <p:nvPr/>
        </p:nvSpPr>
        <p:spPr bwMode="auto">
          <a:xfrm>
            <a:off x="6629400" y="5410200"/>
            <a:ext cx="1943161" cy="276999"/>
          </a:xfrm>
          <a:prstGeom prst="rect">
            <a:avLst/>
          </a:prstGeom>
          <a:noFill/>
          <a:ln w="9525">
            <a:noFill/>
            <a:miter lim="800000"/>
            <a:headEnd/>
            <a:tailEnd/>
          </a:ln>
          <a:effectLst/>
        </p:spPr>
        <p:txBody>
          <a:bodyPr wrap="none">
            <a:spAutoFit/>
          </a:bodyPr>
          <a:lstStyle/>
          <a:p>
            <a:r>
              <a:rPr lang="en-US" sz="1200" dirty="0" smtClean="0"/>
              <a:t>What about the outer foil?</a:t>
            </a:r>
            <a:endParaRPr lang="en-US" sz="1200" dirty="0"/>
          </a:p>
        </p:txBody>
      </p:sp>
      <p:pic>
        <p:nvPicPr>
          <p:cNvPr id="11" name="Picture 10" descr="Van_de_graaf_generator.svg"/>
          <p:cNvPicPr>
            <a:picLocks noChangeAspect="1"/>
          </p:cNvPicPr>
          <p:nvPr/>
        </p:nvPicPr>
        <p:blipFill>
          <a:blip r:embed="rId4" cstate="print"/>
          <a:stretch>
            <a:fillRect/>
          </a:stretch>
        </p:blipFill>
        <p:spPr>
          <a:xfrm>
            <a:off x="381000" y="1143000"/>
            <a:ext cx="5362575" cy="5362575"/>
          </a:xfrm>
          <a:prstGeom prst="rect">
            <a:avLst/>
          </a:prstGeom>
        </p:spPr>
      </p:pic>
      <p:sp>
        <p:nvSpPr>
          <p:cNvPr id="12" name="TextBox 11"/>
          <p:cNvSpPr txBox="1"/>
          <p:nvPr/>
        </p:nvSpPr>
        <p:spPr>
          <a:xfrm>
            <a:off x="6248400" y="1371600"/>
            <a:ext cx="2514600" cy="923330"/>
          </a:xfrm>
          <a:prstGeom prst="rect">
            <a:avLst/>
          </a:prstGeom>
          <a:noFill/>
        </p:spPr>
        <p:txBody>
          <a:bodyPr wrap="square" rtlCol="0">
            <a:spAutoFit/>
          </a:bodyPr>
          <a:lstStyle/>
          <a:p>
            <a:pPr algn="ctr"/>
            <a:r>
              <a:rPr lang="en-US" dirty="0" smtClean="0"/>
              <a:t>Which number should be in contact with the rod on the jar?</a:t>
            </a:r>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a:t>Lightning</a:t>
            </a:r>
          </a:p>
        </p:txBody>
      </p:sp>
      <p:sp>
        <p:nvSpPr>
          <p:cNvPr id="108547" name="Rectangle 3"/>
          <p:cNvSpPr>
            <a:spLocks noGrp="1" noChangeArrowheads="1"/>
          </p:cNvSpPr>
          <p:nvPr>
            <p:ph type="body" idx="1"/>
          </p:nvPr>
        </p:nvSpPr>
        <p:spPr/>
        <p:txBody>
          <a:bodyPr/>
          <a:lstStyle/>
          <a:p>
            <a:endParaRPr lang="en-US"/>
          </a:p>
        </p:txBody>
      </p:sp>
      <p:graphicFrame>
        <p:nvGraphicFramePr>
          <p:cNvPr id="108548" name="Object 4"/>
          <p:cNvGraphicFramePr>
            <a:graphicFrameLocks noChangeAspect="1"/>
          </p:cNvGraphicFramePr>
          <p:nvPr/>
        </p:nvGraphicFramePr>
        <p:xfrm>
          <a:off x="0" y="-206375"/>
          <a:ext cx="9144000" cy="7064375"/>
        </p:xfrm>
        <a:graphic>
          <a:graphicData uri="http://schemas.openxmlformats.org/presentationml/2006/ole">
            <mc:AlternateContent xmlns:mc="http://schemas.openxmlformats.org/markup-compatibility/2006">
              <mc:Choice xmlns:v="urn:schemas-microsoft-com:vml" Requires="v">
                <p:oleObj spid="_x0000_s107533" name="PHOTO-PAINT" r:id="rId4" imgW="1523917" imgH="1178246" progId="">
                  <p:embed/>
                </p:oleObj>
              </mc:Choice>
              <mc:Fallback>
                <p:oleObj name="PHOTO-PAINT" r:id="rId4" imgW="1523917" imgH="1178246" progId="">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6375"/>
                        <a:ext cx="9144000" cy="706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Box 5"/>
          <p:cNvSpPr txBox="1"/>
          <p:nvPr/>
        </p:nvSpPr>
        <p:spPr>
          <a:xfrm>
            <a:off x="0" y="6027003"/>
            <a:ext cx="9144000" cy="830997"/>
          </a:xfrm>
          <a:prstGeom prst="rect">
            <a:avLst/>
          </a:prstGeom>
          <a:noFill/>
        </p:spPr>
        <p:txBody>
          <a:bodyPr wrap="square" rtlCol="0">
            <a:spAutoFit/>
          </a:bodyPr>
          <a:lstStyle/>
          <a:p>
            <a:pPr algn="ctr"/>
            <a:r>
              <a:rPr lang="en-US" sz="2400" dirty="0" smtClean="0">
                <a:solidFill>
                  <a:schemeClr val="bg1"/>
                </a:solidFill>
              </a:rPr>
              <a:t>The static charge in air typically breaks down</a:t>
            </a:r>
          </a:p>
          <a:p>
            <a:pPr algn="ctr"/>
            <a:r>
              <a:rPr lang="en-US" sz="2400" dirty="0" smtClean="0">
                <a:solidFill>
                  <a:schemeClr val="bg1"/>
                </a:solidFill>
              </a:rPr>
              <a:t>at around 33,000 volts per centimeter</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sz="2800" dirty="0" smtClean="0"/>
              <a:t>Is lightning the same stuff stored in a Leyden jar?</a:t>
            </a:r>
            <a:endParaRPr lang="en-US" sz="2800" dirty="0"/>
          </a:p>
        </p:txBody>
      </p:sp>
      <p:pic>
        <p:nvPicPr>
          <p:cNvPr id="115717" name="Picture 5" descr="Benjamin Franklin">
            <a:hlinkClick r:id="rId3" tooltip="Benjamin Franklin"/>
          </p:cNvPr>
          <p:cNvPicPr>
            <a:picLocks noChangeAspect="1" noChangeArrowheads="1"/>
          </p:cNvPicPr>
          <p:nvPr/>
        </p:nvPicPr>
        <p:blipFill>
          <a:blip r:embed="rId4" cstate="print"/>
          <a:srcRect/>
          <a:stretch>
            <a:fillRect/>
          </a:stretch>
        </p:blipFill>
        <p:spPr bwMode="auto">
          <a:xfrm>
            <a:off x="457200" y="1524000"/>
            <a:ext cx="1828800" cy="2426208"/>
          </a:xfrm>
          <a:prstGeom prst="rect">
            <a:avLst/>
          </a:prstGeom>
          <a:noFill/>
        </p:spPr>
      </p:pic>
      <p:pic>
        <p:nvPicPr>
          <p:cNvPr id="115718" name="Picture 6" descr="Benjamin Franklin's kite experiment"/>
          <p:cNvPicPr>
            <a:picLocks noChangeAspect="1" noChangeArrowheads="1"/>
          </p:cNvPicPr>
          <p:nvPr/>
        </p:nvPicPr>
        <p:blipFill>
          <a:blip r:embed="rId5" cstate="print"/>
          <a:srcRect/>
          <a:stretch>
            <a:fillRect/>
          </a:stretch>
        </p:blipFill>
        <p:spPr bwMode="auto">
          <a:xfrm>
            <a:off x="5791200" y="1371600"/>
            <a:ext cx="2814638" cy="3257550"/>
          </a:xfrm>
          <a:prstGeom prst="rect">
            <a:avLst/>
          </a:prstGeom>
          <a:noFill/>
        </p:spPr>
      </p:pic>
      <p:sp>
        <p:nvSpPr>
          <p:cNvPr id="7" name="TextBox 6"/>
          <p:cNvSpPr txBox="1"/>
          <p:nvPr/>
        </p:nvSpPr>
        <p:spPr>
          <a:xfrm>
            <a:off x="457200" y="4800600"/>
            <a:ext cx="7848600" cy="707886"/>
          </a:xfrm>
          <a:prstGeom prst="rect">
            <a:avLst/>
          </a:prstGeom>
          <a:noFill/>
        </p:spPr>
        <p:txBody>
          <a:bodyPr wrap="square" rtlCol="0">
            <a:spAutoFit/>
          </a:bodyPr>
          <a:lstStyle/>
          <a:p>
            <a:pPr algn="ctr"/>
            <a:r>
              <a:rPr lang="en-US" sz="2000" dirty="0" smtClean="0"/>
              <a:t>Objects attracted to an electrified rubber rod are positively charged </a:t>
            </a:r>
          </a:p>
          <a:p>
            <a:pPr algn="ctr"/>
            <a:r>
              <a:rPr lang="en-US" sz="2000" dirty="0" smtClean="0"/>
              <a:t>while those attracted to a glass rod are negatively charged.</a:t>
            </a:r>
            <a:endParaRPr lang="en-US" sz="2000" dirty="0"/>
          </a:p>
        </p:txBody>
      </p:sp>
      <p:pic>
        <p:nvPicPr>
          <p:cNvPr id="8" name="Picture 13" descr="Fig4_03_leyden_jar copy"/>
          <p:cNvPicPr>
            <a:picLocks noChangeAspect="1" noChangeArrowheads="1"/>
          </p:cNvPicPr>
          <p:nvPr/>
        </p:nvPicPr>
        <p:blipFill>
          <a:blip r:embed="rId6" cstate="print"/>
          <a:srcRect/>
          <a:stretch>
            <a:fillRect/>
          </a:stretch>
        </p:blipFill>
        <p:spPr bwMode="auto">
          <a:xfrm>
            <a:off x="3048000" y="1371600"/>
            <a:ext cx="2303463" cy="29241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5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t>J. J. Thompson showed that Franklin’s “fluid” model was not entirely correct.</a:t>
            </a:r>
          </a:p>
        </p:txBody>
      </p:sp>
      <p:sp>
        <p:nvSpPr>
          <p:cNvPr id="95235" name="Rectangle 3"/>
          <p:cNvSpPr>
            <a:spLocks noGrp="1" noChangeArrowheads="1"/>
          </p:cNvSpPr>
          <p:nvPr>
            <p:ph type="body" idx="1"/>
          </p:nvPr>
        </p:nvSpPr>
        <p:spPr>
          <a:xfrm>
            <a:off x="457200" y="4495800"/>
            <a:ext cx="6324600" cy="2133600"/>
          </a:xfrm>
        </p:spPr>
        <p:txBody>
          <a:bodyPr>
            <a:normAutofit fontScale="70000" lnSpcReduction="20000"/>
          </a:bodyPr>
          <a:lstStyle/>
          <a:p>
            <a:r>
              <a:rPr lang="en-US" dirty="0"/>
              <a:t>Matter is composed of positive and negative charged particles</a:t>
            </a:r>
          </a:p>
          <a:p>
            <a:r>
              <a:rPr lang="en-US" dirty="0"/>
              <a:t>The positive parts of atoms </a:t>
            </a:r>
            <a:r>
              <a:rPr lang="en-US" dirty="0" smtClean="0"/>
              <a:t>have </a:t>
            </a:r>
            <a:r>
              <a:rPr lang="en-US" dirty="0"/>
              <a:t>essentially the same mass as the </a:t>
            </a:r>
            <a:r>
              <a:rPr lang="en-US" dirty="0" smtClean="0"/>
              <a:t>atoms</a:t>
            </a:r>
          </a:p>
          <a:p>
            <a:r>
              <a:rPr lang="en-US" dirty="0" smtClean="0"/>
              <a:t>The negative parts all have the same mass, and behave the same for all substances.</a:t>
            </a:r>
            <a:endParaRPr lang="en-US" dirty="0"/>
          </a:p>
        </p:txBody>
      </p:sp>
      <p:pic>
        <p:nvPicPr>
          <p:cNvPr id="95238" name="Picture 6" descr="J"/>
          <p:cNvPicPr>
            <a:picLocks noChangeAspect="1" noChangeArrowheads="1"/>
          </p:cNvPicPr>
          <p:nvPr/>
        </p:nvPicPr>
        <p:blipFill>
          <a:blip r:embed="rId3" cstate="print"/>
          <a:srcRect/>
          <a:stretch>
            <a:fillRect/>
          </a:stretch>
        </p:blipFill>
        <p:spPr bwMode="auto">
          <a:xfrm>
            <a:off x="457200" y="1447800"/>
            <a:ext cx="3657600" cy="2524125"/>
          </a:xfrm>
          <a:prstGeom prst="rect">
            <a:avLst/>
          </a:prstGeom>
          <a:ln>
            <a:noFill/>
          </a:ln>
          <a:effectLst>
            <a:outerShdw blurRad="292100" dist="139700" dir="2700000" algn="tl" rotWithShape="0">
              <a:srgbClr val="333333">
                <a:alpha val="65000"/>
              </a:srgbClr>
            </a:outerShdw>
          </a:effectLst>
        </p:spPr>
      </p:pic>
      <p:pic>
        <p:nvPicPr>
          <p:cNvPr id="145409" name="Picture 1" descr="C:\Users\mw22.PHYSICS\Documents\Courses\PS100\PS100-IMAGES\Fig4_05_gas_discharge~04C5.jpg"/>
          <p:cNvPicPr>
            <a:picLocks noChangeAspect="1" noChangeArrowheads="1"/>
          </p:cNvPicPr>
          <p:nvPr/>
        </p:nvPicPr>
        <p:blipFill>
          <a:blip r:embed="rId4" cstate="print"/>
          <a:srcRect/>
          <a:stretch>
            <a:fillRect/>
          </a:stretch>
        </p:blipFill>
        <p:spPr bwMode="auto">
          <a:xfrm>
            <a:off x="4800600" y="1447800"/>
            <a:ext cx="3733800" cy="2476754"/>
          </a:xfrm>
          <a:prstGeom prst="rect">
            <a:avLst/>
          </a:prstGeom>
          <a:noFill/>
        </p:spPr>
      </p:pic>
      <p:pic>
        <p:nvPicPr>
          <p:cNvPr id="6" name="Picture 1" descr="C:\Users\mw22\AppData\Local\Microsoft\Windows\Temporary Internet Files\Content.Outlook\L6E1FS10\urgent_mission (2).png"/>
          <p:cNvPicPr>
            <a:picLocks noChangeAspect="1" noChangeArrowheads="1"/>
          </p:cNvPicPr>
          <p:nvPr/>
        </p:nvPicPr>
        <p:blipFill>
          <a:blip r:embed="rId5" cstate="print"/>
          <a:srcRect/>
          <a:stretch>
            <a:fillRect/>
          </a:stretch>
        </p:blipFill>
        <p:spPr bwMode="auto">
          <a:xfrm>
            <a:off x="6833810" y="4191000"/>
            <a:ext cx="2310190" cy="2667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2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2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dirty="0"/>
              <a:t>Static electricity </a:t>
            </a:r>
            <a:r>
              <a:rPr lang="en-US" dirty="0" smtClean="0"/>
              <a:t>discharge conclusion</a:t>
            </a:r>
            <a:endParaRPr lang="en-US" dirty="0"/>
          </a:p>
        </p:txBody>
      </p:sp>
      <p:pic>
        <p:nvPicPr>
          <p:cNvPr id="6" name="Picture 4" descr="Friction pad, fur, about 4x5&quot;"/>
          <p:cNvPicPr>
            <a:picLocks noChangeAspect="1" noChangeArrowheads="1"/>
          </p:cNvPicPr>
          <p:nvPr/>
        </p:nvPicPr>
        <p:blipFill>
          <a:blip r:embed="rId3" cstate="print"/>
          <a:srcRect/>
          <a:stretch>
            <a:fillRect/>
          </a:stretch>
        </p:blipFill>
        <p:spPr bwMode="auto">
          <a:xfrm>
            <a:off x="7239000" y="1371600"/>
            <a:ext cx="1771650" cy="1828800"/>
          </a:xfrm>
          <a:prstGeom prst="rect">
            <a:avLst/>
          </a:prstGeom>
          <a:noFill/>
        </p:spPr>
      </p:pic>
      <p:pic>
        <p:nvPicPr>
          <p:cNvPr id="5" name="Picture 3" descr="Friction rod, rubber, 3/8&quot;x10&quot;"/>
          <p:cNvPicPr>
            <a:picLocks noChangeAspect="1" noChangeArrowheads="1"/>
          </p:cNvPicPr>
          <p:nvPr/>
        </p:nvPicPr>
        <p:blipFill>
          <a:blip r:embed="rId4" cstate="print"/>
          <a:srcRect/>
          <a:stretch>
            <a:fillRect/>
          </a:stretch>
        </p:blipFill>
        <p:spPr bwMode="auto">
          <a:xfrm>
            <a:off x="7772400" y="4419600"/>
            <a:ext cx="809625" cy="1752600"/>
          </a:xfrm>
          <a:prstGeom prst="rect">
            <a:avLst/>
          </a:prstGeom>
          <a:noFill/>
        </p:spPr>
      </p:pic>
      <p:sp>
        <p:nvSpPr>
          <p:cNvPr id="7" name="TextBox 6"/>
          <p:cNvSpPr txBox="1"/>
          <p:nvPr/>
        </p:nvSpPr>
        <p:spPr>
          <a:xfrm>
            <a:off x="685800" y="1554063"/>
            <a:ext cx="3352800" cy="4770537"/>
          </a:xfrm>
          <a:prstGeom prst="rect">
            <a:avLst/>
          </a:prstGeom>
          <a:gradFill>
            <a:gsLst>
              <a:gs pos="0">
                <a:srgbClr val="3399FF"/>
              </a:gs>
              <a:gs pos="45000">
                <a:srgbClr val="3399FF">
                  <a:alpha val="0"/>
                </a:srgbClr>
              </a:gs>
              <a:gs pos="41000">
                <a:schemeClr val="bg2">
                  <a:lumMod val="20000"/>
                  <a:lumOff val="80000"/>
                </a:schemeClr>
              </a:gs>
              <a:gs pos="99000">
                <a:srgbClr val="FF0000"/>
              </a:gs>
            </a:gsLst>
            <a:lin ang="5400000" scaled="0"/>
          </a:gradFill>
        </p:spPr>
        <p:txBody>
          <a:bodyPr wrap="square" rtlCol="0">
            <a:spAutoFit/>
          </a:bodyPr>
          <a:lstStyle/>
          <a:p>
            <a:pPr algn="ctr"/>
            <a:r>
              <a:rPr lang="en-US" sz="1600" dirty="0" smtClean="0"/>
              <a:t>Human hands</a:t>
            </a:r>
          </a:p>
          <a:p>
            <a:pPr algn="ctr"/>
            <a:r>
              <a:rPr lang="en-US" sz="1600" dirty="0" smtClean="0"/>
              <a:t>Rabbit Fur </a:t>
            </a:r>
          </a:p>
          <a:p>
            <a:pPr algn="ctr"/>
            <a:r>
              <a:rPr lang="en-US" sz="1600" dirty="0" smtClean="0"/>
              <a:t>Glass </a:t>
            </a:r>
          </a:p>
          <a:p>
            <a:pPr algn="ctr"/>
            <a:r>
              <a:rPr lang="en-US" sz="1600" dirty="0" smtClean="0"/>
              <a:t>Nylon </a:t>
            </a:r>
          </a:p>
          <a:p>
            <a:pPr algn="ctr"/>
            <a:r>
              <a:rPr lang="en-US" sz="1600" dirty="0" smtClean="0"/>
              <a:t>Wool </a:t>
            </a:r>
          </a:p>
          <a:p>
            <a:pPr algn="ctr"/>
            <a:r>
              <a:rPr lang="en-US" sz="1600" dirty="0" smtClean="0"/>
              <a:t>Fur </a:t>
            </a:r>
          </a:p>
          <a:p>
            <a:pPr algn="ctr"/>
            <a:r>
              <a:rPr lang="en-US" sz="1600" dirty="0" smtClean="0"/>
              <a:t>Silk </a:t>
            </a:r>
          </a:p>
          <a:p>
            <a:pPr algn="ctr"/>
            <a:r>
              <a:rPr lang="en-US" sz="1600" dirty="0" smtClean="0"/>
              <a:t>Paper </a:t>
            </a:r>
          </a:p>
          <a:p>
            <a:pPr algn="ctr"/>
            <a:r>
              <a:rPr lang="en-US" sz="1600" dirty="0" smtClean="0"/>
              <a:t>Steel</a:t>
            </a:r>
          </a:p>
          <a:p>
            <a:pPr algn="ctr"/>
            <a:r>
              <a:rPr lang="en-US" sz="1600" dirty="0" smtClean="0"/>
              <a:t>Wood </a:t>
            </a:r>
          </a:p>
          <a:p>
            <a:pPr algn="ctr"/>
            <a:r>
              <a:rPr lang="en-US" sz="1600" dirty="0" smtClean="0"/>
              <a:t>Amber </a:t>
            </a:r>
          </a:p>
          <a:p>
            <a:pPr algn="ctr"/>
            <a:r>
              <a:rPr lang="en-US" sz="1600" dirty="0" smtClean="0"/>
              <a:t>Hard rubber </a:t>
            </a:r>
          </a:p>
          <a:p>
            <a:pPr algn="ctr"/>
            <a:r>
              <a:rPr lang="en-US" sz="1600" dirty="0" smtClean="0"/>
              <a:t>Nickel, Copper </a:t>
            </a:r>
          </a:p>
          <a:p>
            <a:pPr algn="ctr"/>
            <a:r>
              <a:rPr lang="en-US" sz="1600" dirty="0" smtClean="0"/>
              <a:t>Brass, Silver ,Gold, Platinum </a:t>
            </a:r>
          </a:p>
          <a:p>
            <a:pPr algn="ctr"/>
            <a:r>
              <a:rPr lang="en-US" sz="1600" dirty="0" smtClean="0"/>
              <a:t>Polyester ,Styrofoam</a:t>
            </a:r>
          </a:p>
          <a:p>
            <a:pPr algn="ctr"/>
            <a:r>
              <a:rPr lang="en-US" sz="1600" dirty="0" smtClean="0"/>
              <a:t>Saran Wrap .Scotch Tape</a:t>
            </a:r>
          </a:p>
          <a:p>
            <a:pPr algn="ctr"/>
            <a:r>
              <a:rPr lang="en-US" sz="1600" dirty="0" smtClean="0"/>
              <a:t>Vinyl</a:t>
            </a:r>
          </a:p>
          <a:p>
            <a:pPr algn="ctr"/>
            <a:r>
              <a:rPr lang="en-US" sz="1600" dirty="0" smtClean="0"/>
              <a:t>Silicon </a:t>
            </a:r>
          </a:p>
          <a:p>
            <a:pPr algn="ctr"/>
            <a:r>
              <a:rPr lang="en-US" sz="1600" dirty="0" smtClean="0"/>
              <a:t>Teflon</a:t>
            </a:r>
          </a:p>
        </p:txBody>
      </p:sp>
      <p:sp>
        <p:nvSpPr>
          <p:cNvPr id="9" name="Rectangle 8"/>
          <p:cNvSpPr/>
          <p:nvPr/>
        </p:nvSpPr>
        <p:spPr>
          <a:xfrm>
            <a:off x="685800" y="1371600"/>
            <a:ext cx="588623" cy="923330"/>
          </a:xfrm>
          <a:prstGeom prst="rect">
            <a:avLst/>
          </a:prstGeom>
          <a:noFill/>
        </p:spPr>
        <p:txBody>
          <a:bodyPr wrap="non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0" name="Rectangle 9"/>
          <p:cNvSpPr/>
          <p:nvPr/>
        </p:nvSpPr>
        <p:spPr>
          <a:xfrm>
            <a:off x="762000" y="5629870"/>
            <a:ext cx="415498" cy="923330"/>
          </a:xfrm>
          <a:prstGeom prst="rect">
            <a:avLst/>
          </a:prstGeom>
          <a:noFill/>
        </p:spPr>
        <p:txBody>
          <a:bodyPr wrap="square" lIns="91440" tIns="45720" rIns="91440" bIns="45720">
            <a:spAutoFit/>
          </a:bodyPr>
          <a:lstStyle/>
          <a:p>
            <a:pPr algn="ctr"/>
            <a:r>
              <a:rPr lang="en-US" sz="5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2" name="TextBox 11"/>
          <p:cNvSpPr txBox="1"/>
          <p:nvPr/>
        </p:nvSpPr>
        <p:spPr>
          <a:xfrm>
            <a:off x="3886200" y="1524000"/>
            <a:ext cx="3429000" cy="1200329"/>
          </a:xfrm>
          <a:prstGeom prst="rect">
            <a:avLst/>
          </a:prstGeom>
          <a:noFill/>
        </p:spPr>
        <p:txBody>
          <a:bodyPr wrap="square" rtlCol="0">
            <a:spAutoFit/>
          </a:bodyPr>
          <a:lstStyle/>
          <a:p>
            <a:pPr algn="ctr"/>
            <a:r>
              <a:rPr lang="en-US" dirty="0" smtClean="0"/>
              <a:t>Materials with weakly bound electrons tend to lose them</a:t>
            </a:r>
          </a:p>
          <a:p>
            <a:pPr algn="ctr"/>
            <a:r>
              <a:rPr lang="en-US" dirty="0" smtClean="0"/>
              <a:t>tendency to charge positively (lose electrons)</a:t>
            </a:r>
            <a:endParaRPr lang="en-US" dirty="0"/>
          </a:p>
        </p:txBody>
      </p:sp>
      <p:sp>
        <p:nvSpPr>
          <p:cNvPr id="13" name="TextBox 12"/>
          <p:cNvSpPr txBox="1"/>
          <p:nvPr/>
        </p:nvSpPr>
        <p:spPr>
          <a:xfrm>
            <a:off x="3962400" y="5105400"/>
            <a:ext cx="3429000" cy="1200329"/>
          </a:xfrm>
          <a:prstGeom prst="rect">
            <a:avLst/>
          </a:prstGeom>
          <a:noFill/>
        </p:spPr>
        <p:txBody>
          <a:bodyPr wrap="square" rtlCol="0">
            <a:spAutoFit/>
          </a:bodyPr>
          <a:lstStyle/>
          <a:p>
            <a:pPr algn="ctr"/>
            <a:r>
              <a:rPr lang="en-US" dirty="0" smtClean="0"/>
              <a:t>Materials with sparsely filled outer shells tend to gain them</a:t>
            </a:r>
          </a:p>
          <a:p>
            <a:pPr algn="ctr"/>
            <a:r>
              <a:rPr lang="en-US" dirty="0" smtClean="0"/>
              <a:t>tendency to charge negatively (gain electrons)</a:t>
            </a:r>
            <a:endParaRPr lang="en-US"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t>Electrically charged objects attract or repel one another one another</a:t>
            </a:r>
          </a:p>
        </p:txBody>
      </p:sp>
      <p:sp>
        <p:nvSpPr>
          <p:cNvPr id="88067" name="Rectangle 3"/>
          <p:cNvSpPr>
            <a:spLocks noGrp="1" noChangeArrowheads="1"/>
          </p:cNvSpPr>
          <p:nvPr>
            <p:ph type="body" idx="1"/>
          </p:nvPr>
        </p:nvSpPr>
        <p:spPr>
          <a:xfrm>
            <a:off x="381000" y="1752600"/>
            <a:ext cx="4114800" cy="4191000"/>
          </a:xfrm>
        </p:spPr>
        <p:txBody>
          <a:bodyPr/>
          <a:lstStyle/>
          <a:p>
            <a:pPr>
              <a:lnSpc>
                <a:spcPct val="90000"/>
              </a:lnSpc>
            </a:pPr>
            <a:r>
              <a:rPr lang="en-US" sz="2600" dirty="0"/>
              <a:t>Like charges repel and opposite charges attract.</a:t>
            </a:r>
          </a:p>
          <a:p>
            <a:pPr>
              <a:lnSpc>
                <a:spcPct val="90000"/>
              </a:lnSpc>
            </a:pPr>
            <a:r>
              <a:rPr lang="en-US" sz="2600" dirty="0"/>
              <a:t>The more “charged” the objects are, the stronger the interaction.</a:t>
            </a:r>
          </a:p>
          <a:p>
            <a:pPr>
              <a:lnSpc>
                <a:spcPct val="90000"/>
              </a:lnSpc>
            </a:pPr>
            <a:r>
              <a:rPr lang="en-US" sz="2600" dirty="0"/>
              <a:t>The closer charged objects are, the stronger the interaction.</a:t>
            </a:r>
          </a:p>
          <a:p>
            <a:pPr>
              <a:lnSpc>
                <a:spcPct val="90000"/>
              </a:lnSpc>
            </a:pPr>
            <a:endParaRPr lang="en-US" sz="2600" dirty="0"/>
          </a:p>
        </p:txBody>
      </p:sp>
      <p:pic>
        <p:nvPicPr>
          <p:cNvPr id="88070" name="Picture 6"/>
          <p:cNvPicPr>
            <a:picLocks noChangeAspect="1" noChangeArrowheads="1"/>
          </p:cNvPicPr>
          <p:nvPr/>
        </p:nvPicPr>
        <p:blipFill>
          <a:blip r:embed="rId3" cstate="print"/>
          <a:srcRect/>
          <a:stretch>
            <a:fillRect/>
          </a:stretch>
        </p:blipFill>
        <p:spPr bwMode="auto">
          <a:xfrm>
            <a:off x="5251450" y="2286000"/>
            <a:ext cx="2593975" cy="3505200"/>
          </a:xfrm>
          <a:prstGeom prst="rect">
            <a:avLst/>
          </a:prstGeom>
          <a:noFill/>
          <a:ln w="9525">
            <a:noFill/>
            <a:miter lim="800000"/>
            <a:headEnd/>
            <a:tailEnd/>
          </a:ln>
          <a:effectLst>
            <a:outerShdw dist="25399" dir="16200000" algn="ctr" rotWithShape="0">
              <a:srgbClr val="FFFFFF">
                <a:alpha val="75000"/>
              </a:srgbClr>
            </a:outerShdw>
          </a:effectLst>
        </p:spPr>
      </p:pic>
      <p:sp>
        <p:nvSpPr>
          <p:cNvPr id="5" name="TextBox 4"/>
          <p:cNvSpPr txBox="1"/>
          <p:nvPr/>
        </p:nvSpPr>
        <p:spPr>
          <a:xfrm>
            <a:off x="1447800" y="6096000"/>
            <a:ext cx="5936305" cy="369332"/>
          </a:xfrm>
          <a:prstGeom prst="rect">
            <a:avLst/>
          </a:prstGeom>
          <a:noFill/>
        </p:spPr>
        <p:txBody>
          <a:bodyPr wrap="none" rtlCol="0">
            <a:spAutoFit/>
          </a:bodyPr>
          <a:lstStyle/>
          <a:p>
            <a:r>
              <a:rPr lang="en-US" dirty="0" smtClean="0">
                <a:hlinkClick r:id="rId4"/>
              </a:rPr>
              <a:t>http://www.lon-capa.org/~mmp/applist/coulomb/orbit.htm</a:t>
            </a:r>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t>Coulomb quantified the electric force law</a:t>
            </a:r>
          </a:p>
        </p:txBody>
      </p:sp>
      <p:sp>
        <p:nvSpPr>
          <p:cNvPr id="89091" name="Rectangle 3"/>
          <p:cNvSpPr>
            <a:spLocks noGrp="1" noChangeArrowheads="1"/>
          </p:cNvSpPr>
          <p:nvPr>
            <p:ph type="body" idx="1"/>
          </p:nvPr>
        </p:nvSpPr>
        <p:spPr>
          <a:xfrm>
            <a:off x="381000" y="1371600"/>
            <a:ext cx="5791200" cy="5029200"/>
          </a:xfrm>
        </p:spPr>
        <p:txBody>
          <a:bodyPr/>
          <a:lstStyle/>
          <a:p>
            <a:pPr algn="ctr">
              <a:lnSpc>
                <a:spcPct val="80000"/>
              </a:lnSpc>
              <a:buFont typeface="Wingdings" pitchFamily="2" charset="2"/>
              <a:buNone/>
            </a:pPr>
            <a:endParaRPr lang="en-US" sz="2600" dirty="0"/>
          </a:p>
          <a:p>
            <a:pPr>
              <a:lnSpc>
                <a:spcPct val="80000"/>
              </a:lnSpc>
            </a:pPr>
            <a:endParaRPr lang="en-US" sz="2600" baseline="30000" dirty="0" smtClean="0"/>
          </a:p>
          <a:p>
            <a:pPr>
              <a:lnSpc>
                <a:spcPct val="80000"/>
              </a:lnSpc>
            </a:pPr>
            <a:endParaRPr lang="en-US" sz="2600" baseline="30000" dirty="0" smtClean="0"/>
          </a:p>
          <a:p>
            <a:pPr>
              <a:lnSpc>
                <a:spcPct val="80000"/>
              </a:lnSpc>
            </a:pPr>
            <a:endParaRPr lang="en-US" sz="2600" baseline="30000" dirty="0" smtClean="0"/>
          </a:p>
          <a:p>
            <a:pPr>
              <a:lnSpc>
                <a:spcPct val="80000"/>
              </a:lnSpc>
            </a:pPr>
            <a:endParaRPr lang="en-US" sz="2600" baseline="30000" dirty="0" smtClean="0"/>
          </a:p>
          <a:p>
            <a:pPr>
              <a:lnSpc>
                <a:spcPct val="80000"/>
              </a:lnSpc>
            </a:pPr>
            <a:endParaRPr lang="en-US" sz="2600" baseline="30000" dirty="0"/>
          </a:p>
          <a:p>
            <a:pPr>
              <a:lnSpc>
                <a:spcPct val="80000"/>
              </a:lnSpc>
            </a:pPr>
            <a:r>
              <a:rPr lang="en-US" sz="2000" dirty="0"/>
              <a:t>Familiar “inverse square” relationship.</a:t>
            </a:r>
            <a:br>
              <a:rPr lang="en-US" sz="2000" dirty="0"/>
            </a:br>
            <a:endParaRPr lang="en-US" sz="2000" dirty="0"/>
          </a:p>
          <a:p>
            <a:pPr>
              <a:lnSpc>
                <a:spcPct val="80000"/>
              </a:lnSpc>
            </a:pPr>
            <a:r>
              <a:rPr lang="en-US" sz="2000" dirty="0"/>
              <a:t>Q and q can be positive or negative (M and m could only be positive in gravity).</a:t>
            </a:r>
          </a:p>
          <a:p>
            <a:pPr>
              <a:lnSpc>
                <a:spcPct val="80000"/>
              </a:lnSpc>
            </a:pPr>
            <a:endParaRPr lang="en-US" sz="2000" dirty="0"/>
          </a:p>
          <a:p>
            <a:pPr>
              <a:lnSpc>
                <a:spcPct val="80000"/>
              </a:lnSpc>
            </a:pPr>
            <a:r>
              <a:rPr lang="en-US" sz="2000" dirty="0"/>
              <a:t>k is much, much bigger than G, so the electrical interaction is much stronger than the gravitational interaction.</a:t>
            </a:r>
          </a:p>
        </p:txBody>
      </p:sp>
      <p:pic>
        <p:nvPicPr>
          <p:cNvPr id="89093" name="Picture 5" descr="coulomb"/>
          <p:cNvPicPr>
            <a:picLocks noChangeAspect="1" noChangeArrowheads="1"/>
          </p:cNvPicPr>
          <p:nvPr/>
        </p:nvPicPr>
        <p:blipFill>
          <a:blip r:embed="rId4" cstate="print"/>
          <a:srcRect/>
          <a:stretch>
            <a:fillRect/>
          </a:stretch>
        </p:blipFill>
        <p:spPr bwMode="auto">
          <a:xfrm>
            <a:off x="6248400" y="1981200"/>
            <a:ext cx="2525713" cy="297180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6248400" y="5029200"/>
            <a:ext cx="2608406" cy="307777"/>
          </a:xfrm>
          <a:prstGeom prst="rect">
            <a:avLst/>
          </a:prstGeom>
        </p:spPr>
        <p:txBody>
          <a:bodyPr wrap="none">
            <a:spAutoFit/>
          </a:bodyPr>
          <a:lstStyle/>
          <a:p>
            <a:r>
              <a:rPr lang="en-US" sz="1400" dirty="0" smtClean="0">
                <a:latin typeface="+mn-lt"/>
              </a:rPr>
              <a:t>Charles-</a:t>
            </a:r>
            <a:r>
              <a:rPr lang="en-US" sz="1400" dirty="0" err="1" smtClean="0">
                <a:latin typeface="+mn-lt"/>
              </a:rPr>
              <a:t>Augustin</a:t>
            </a:r>
            <a:r>
              <a:rPr lang="en-US" sz="1400" dirty="0" smtClean="0">
                <a:latin typeface="+mn-lt"/>
              </a:rPr>
              <a:t> de Coulomb</a:t>
            </a:r>
            <a:endParaRPr lang="en-US" sz="1400" dirty="0">
              <a:latin typeface="+mn-lt"/>
            </a:endParaRPr>
          </a:p>
        </p:txBody>
      </p:sp>
      <p:graphicFrame>
        <p:nvGraphicFramePr>
          <p:cNvPr id="6" name="Object 5"/>
          <p:cNvGraphicFramePr>
            <a:graphicFrameLocks noChangeAspect="1"/>
          </p:cNvGraphicFramePr>
          <p:nvPr/>
        </p:nvGraphicFramePr>
        <p:xfrm>
          <a:off x="6267450" y="3135313"/>
          <a:ext cx="622300" cy="431800"/>
        </p:xfrm>
        <a:graphic>
          <a:graphicData uri="http://schemas.openxmlformats.org/presentationml/2006/ole">
            <mc:AlternateContent xmlns:mc="http://schemas.openxmlformats.org/markup-compatibility/2006">
              <mc:Choice xmlns:v="urn:schemas-microsoft-com:vml" Requires="v">
                <p:oleObj spid="_x0000_s108568" name="Equation" r:id="rId5" imgW="622030" imgH="431613" progId="">
                  <p:embed/>
                </p:oleObj>
              </mc:Choice>
              <mc:Fallback>
                <p:oleObj name="Equation" r:id="rId5" imgW="622030" imgH="431613" progId="">
                  <p:embed/>
                  <p:pic>
                    <p:nvPicPr>
                      <p:cNvPr id="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7450" y="3135313"/>
                        <a:ext cx="6223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nvGraphicFramePr>
        <p:xfrm>
          <a:off x="1905000" y="1371600"/>
          <a:ext cx="2140974" cy="1327404"/>
        </p:xfrm>
        <a:graphic>
          <a:graphicData uri="http://schemas.openxmlformats.org/presentationml/2006/ole">
            <mc:AlternateContent xmlns:mc="http://schemas.openxmlformats.org/markup-compatibility/2006">
              <mc:Choice xmlns:v="urn:schemas-microsoft-com:vml" Requires="v">
                <p:oleObj spid="_x0000_s108569" name="Equation" r:id="rId7" imgW="634725" imgH="393529" progId="Equation.3">
                  <p:embed/>
                </p:oleObj>
              </mc:Choice>
              <mc:Fallback>
                <p:oleObj name="Equation" r:id="rId7" imgW="634725" imgH="393529" progId="Equation.3">
                  <p:embed/>
                  <p:pic>
                    <p:nvPicPr>
                      <p:cNvPr id="0"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5000" y="1371600"/>
                        <a:ext cx="2140974" cy="13274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sz="2800"/>
              <a:t>The Millikan/Fletcher oil drop experiment provided conclusive proof that charges come in lumps</a:t>
            </a:r>
          </a:p>
        </p:txBody>
      </p:sp>
      <p:pic>
        <p:nvPicPr>
          <p:cNvPr id="96263" name="Picture 7" descr="millikanapparatus"/>
          <p:cNvPicPr>
            <a:picLocks noChangeAspect="1" noChangeArrowheads="1"/>
          </p:cNvPicPr>
          <p:nvPr/>
        </p:nvPicPr>
        <p:blipFill>
          <a:blip r:embed="rId3" cstate="print"/>
          <a:srcRect/>
          <a:stretch>
            <a:fillRect/>
          </a:stretch>
        </p:blipFill>
        <p:spPr bwMode="auto">
          <a:xfrm>
            <a:off x="304800" y="2057400"/>
            <a:ext cx="3810000" cy="2914650"/>
          </a:xfrm>
          <a:prstGeom prst="rect">
            <a:avLst/>
          </a:prstGeom>
          <a:ln>
            <a:noFill/>
          </a:ln>
          <a:effectLst>
            <a:outerShdw blurRad="292100" dist="139700" dir="2700000" algn="tl" rotWithShape="0">
              <a:srgbClr val="333333">
                <a:alpha val="65000"/>
              </a:srgbClr>
            </a:outerShdw>
          </a:effectLst>
        </p:spPr>
      </p:pic>
      <p:pic>
        <p:nvPicPr>
          <p:cNvPr id="96264" name="Picture 8" descr="Fig4_05 millikan oil-drop"/>
          <p:cNvPicPr>
            <a:picLocks noChangeAspect="1" noChangeArrowheads="1"/>
          </p:cNvPicPr>
          <p:nvPr/>
        </p:nvPicPr>
        <p:blipFill>
          <a:blip r:embed="rId4" cstate="print"/>
          <a:srcRect/>
          <a:stretch>
            <a:fillRect/>
          </a:stretch>
        </p:blipFill>
        <p:spPr bwMode="auto">
          <a:xfrm>
            <a:off x="4648200" y="2057400"/>
            <a:ext cx="3886200" cy="2981325"/>
          </a:xfrm>
          <a:prstGeom prst="rect">
            <a:avLst/>
          </a:prstGeom>
          <a:noFill/>
        </p:spPr>
      </p:pic>
      <p:sp>
        <p:nvSpPr>
          <p:cNvPr id="96265" name="Rectangle 9"/>
          <p:cNvSpPr>
            <a:spLocks noChangeArrowheads="1"/>
          </p:cNvSpPr>
          <p:nvPr/>
        </p:nvSpPr>
        <p:spPr bwMode="auto">
          <a:xfrm>
            <a:off x="298450" y="5867400"/>
            <a:ext cx="8845550" cy="366713"/>
          </a:xfrm>
          <a:prstGeom prst="rect">
            <a:avLst/>
          </a:prstGeom>
          <a:noFill/>
          <a:ln w="9525">
            <a:noFill/>
            <a:miter lim="800000"/>
            <a:headEnd/>
            <a:tailEnd/>
          </a:ln>
          <a:effectLst/>
        </p:spPr>
        <p:txBody>
          <a:bodyPr wrap="none">
            <a:spAutoFit/>
          </a:bodyPr>
          <a:lstStyle/>
          <a:p>
            <a:r>
              <a:rPr lang="en-US">
                <a:hlinkClick r:id="rId5"/>
              </a:rPr>
              <a:t>http://projects.cbe.ab.ca/sss/science/physics/map_north/applets/millikan/millikan.html</a:t>
            </a:r>
            <a:r>
              <a:rPr lang="en-US"/>
              <a:t> </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a:t>Summary</a:t>
            </a:r>
          </a:p>
        </p:txBody>
      </p:sp>
      <p:sp>
        <p:nvSpPr>
          <p:cNvPr id="19459" name="Rectangle 3"/>
          <p:cNvSpPr>
            <a:spLocks noGrp="1" noChangeArrowheads="1"/>
          </p:cNvSpPr>
          <p:nvPr>
            <p:ph type="body" idx="1"/>
          </p:nvPr>
        </p:nvSpPr>
        <p:spPr>
          <a:xfrm>
            <a:off x="762000" y="1524000"/>
            <a:ext cx="7837488" cy="4564063"/>
          </a:xfrm>
        </p:spPr>
        <p:txBody>
          <a:bodyPr>
            <a:normAutofit fontScale="92500" lnSpcReduction="10000"/>
          </a:bodyPr>
          <a:lstStyle/>
          <a:p>
            <a:pPr>
              <a:lnSpc>
                <a:spcPct val="90000"/>
              </a:lnSpc>
            </a:pPr>
            <a:r>
              <a:rPr lang="en-US" dirty="0"/>
              <a:t>The “+” and “-” labels came from Benjamin Franklin.</a:t>
            </a:r>
          </a:p>
          <a:p>
            <a:pPr>
              <a:lnSpc>
                <a:spcPct val="90000"/>
              </a:lnSpc>
            </a:pPr>
            <a:r>
              <a:rPr lang="en-US" dirty="0" smtClean="0"/>
              <a:t>Charge </a:t>
            </a:r>
            <a:r>
              <a:rPr lang="en-US" dirty="0"/>
              <a:t>comes in discrete chunks or particles.  The most common </a:t>
            </a:r>
            <a:r>
              <a:rPr lang="en-US" dirty="0" smtClean="0"/>
              <a:t>charge </a:t>
            </a:r>
            <a:r>
              <a:rPr lang="en-US" dirty="0"/>
              <a:t>carrying particles (by far!) are electrons (e-) and protons (p+).</a:t>
            </a:r>
          </a:p>
          <a:p>
            <a:pPr>
              <a:lnSpc>
                <a:spcPct val="90000"/>
              </a:lnSpc>
            </a:pPr>
            <a:r>
              <a:rPr lang="en-US" dirty="0"/>
              <a:t>e- and p+ charge magnitudes are the same but the p+ mass is 1836 times the e- mass.  </a:t>
            </a:r>
          </a:p>
          <a:p>
            <a:pPr lvl="1">
              <a:lnSpc>
                <a:spcPct val="90000"/>
              </a:lnSpc>
            </a:pPr>
            <a:r>
              <a:rPr lang="en-US" dirty="0"/>
              <a:t>So which one would accelerate the most when they attract each other</a:t>
            </a:r>
            <a:r>
              <a:rPr lang="en-US" dirty="0" smtClean="0"/>
              <a:t>?</a:t>
            </a:r>
          </a:p>
          <a:p>
            <a:pPr lvl="1">
              <a:lnSpc>
                <a:spcPct val="90000"/>
              </a:lnSpc>
            </a:pPr>
            <a:r>
              <a:rPr lang="en-US" dirty="0" smtClean="0"/>
              <a:t>Which fundamental force is causing most of this acceleration?</a:t>
            </a:r>
            <a:endParaRPr lang="en-US" dirty="0"/>
          </a:p>
          <a:p>
            <a:pPr>
              <a:lnSpc>
                <a:spcPct val="90000"/>
              </a:lnSpc>
            </a:pPr>
            <a:endParaRPr lang="en-US"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t>Electric current: Charges in motion</a:t>
            </a:r>
          </a:p>
        </p:txBody>
      </p:sp>
      <p:sp>
        <p:nvSpPr>
          <p:cNvPr id="81923" name="Rectangle 3"/>
          <p:cNvSpPr>
            <a:spLocks noGrp="1" noChangeArrowheads="1"/>
          </p:cNvSpPr>
          <p:nvPr>
            <p:ph type="body" idx="1"/>
          </p:nvPr>
        </p:nvSpPr>
        <p:spPr>
          <a:xfrm>
            <a:off x="381000" y="1371600"/>
            <a:ext cx="8382000" cy="2286000"/>
          </a:xfrm>
        </p:spPr>
        <p:txBody>
          <a:bodyPr/>
          <a:lstStyle/>
          <a:p>
            <a:r>
              <a:rPr lang="en-US"/>
              <a:t>Generally the wire remains neutral, even though charge is flowing</a:t>
            </a:r>
          </a:p>
          <a:p>
            <a:r>
              <a:rPr lang="en-US"/>
              <a:t>Resistance to flow causes energy loss</a:t>
            </a:r>
          </a:p>
          <a:p>
            <a:r>
              <a:rPr lang="en-US"/>
              <a:t>DC is one way, AC alternates</a:t>
            </a:r>
          </a:p>
        </p:txBody>
      </p:sp>
      <p:pic>
        <p:nvPicPr>
          <p:cNvPr id="81925" name="Picture 5" descr="4381460_small"/>
          <p:cNvPicPr>
            <a:picLocks noChangeAspect="1" noChangeArrowheads="1"/>
          </p:cNvPicPr>
          <p:nvPr/>
        </p:nvPicPr>
        <p:blipFill>
          <a:blip r:embed="rId4" cstate="print"/>
          <a:srcRect/>
          <a:stretch>
            <a:fillRect/>
          </a:stretch>
        </p:blipFill>
        <p:spPr bwMode="auto">
          <a:xfrm>
            <a:off x="5715000" y="3581400"/>
            <a:ext cx="1828800" cy="2286000"/>
          </a:xfrm>
          <a:prstGeom prst="rect">
            <a:avLst/>
          </a:prstGeom>
          <a:noFill/>
        </p:spPr>
      </p:pic>
      <p:graphicFrame>
        <p:nvGraphicFramePr>
          <p:cNvPr id="81926" name="Object 6"/>
          <p:cNvGraphicFramePr>
            <a:graphicFrameLocks noChangeAspect="1"/>
          </p:cNvGraphicFramePr>
          <p:nvPr/>
        </p:nvGraphicFramePr>
        <p:xfrm>
          <a:off x="1828800" y="3733800"/>
          <a:ext cx="2133600" cy="1803400"/>
        </p:xfrm>
        <a:graphic>
          <a:graphicData uri="http://schemas.openxmlformats.org/presentationml/2006/ole">
            <mc:AlternateContent xmlns:mc="http://schemas.openxmlformats.org/markup-compatibility/2006">
              <mc:Choice xmlns:v="urn:schemas-microsoft-com:vml" Requires="v">
                <p:oleObj spid="_x0000_s109581" name="PHOTO-PAINT" r:id="rId5" imgW="687220" imgH="580701" progId="">
                  <p:embed/>
                </p:oleObj>
              </mc:Choice>
              <mc:Fallback>
                <p:oleObj name="PHOTO-PAINT" r:id="rId5" imgW="687220" imgH="580701" progId="">
                  <p:embed/>
                  <p:pic>
                    <p:nvPicPr>
                      <p:cNvPr id="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3733800"/>
                        <a:ext cx="2133600"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Box 5"/>
          <p:cNvSpPr txBox="1"/>
          <p:nvPr/>
        </p:nvSpPr>
        <p:spPr>
          <a:xfrm>
            <a:off x="1371600" y="5638800"/>
            <a:ext cx="3224024" cy="369332"/>
          </a:xfrm>
          <a:prstGeom prst="rect">
            <a:avLst/>
          </a:prstGeom>
          <a:noFill/>
        </p:spPr>
        <p:txBody>
          <a:bodyPr wrap="none" rtlCol="0">
            <a:spAutoFit/>
          </a:bodyPr>
          <a:lstStyle/>
          <a:p>
            <a:r>
              <a:rPr lang="en-US" dirty="0" smtClean="0">
                <a:hlinkClick r:id="rId7"/>
              </a:rPr>
              <a:t>http://www.falstad.com/circuit/</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PQuestion"/>
          <p:cNvSpPr>
            <a:spLocks noGrp="1" noChangeArrowheads="1"/>
          </p:cNvSpPr>
          <p:nvPr>
            <p:ph type="title"/>
          </p:nvPr>
        </p:nvSpPr>
        <p:spPr/>
        <p:txBody>
          <a:bodyPr/>
          <a:lstStyle/>
          <a:p>
            <a:pPr eaLnBrk="1" hangingPunct="1"/>
            <a:r>
              <a:rPr lang="en-US" smtClean="0"/>
              <a:t>What Planet is this?</a:t>
            </a:r>
          </a:p>
        </p:txBody>
      </p:sp>
      <p:sp>
        <p:nvSpPr>
          <p:cNvPr id="33795" name="TPAnswers"/>
          <p:cNvSpPr>
            <a:spLocks noGrp="1" noChangeArrowheads="1"/>
          </p:cNvSpPr>
          <p:nvPr>
            <p:ph type="body" idx="1"/>
            <p:custDataLst>
              <p:tags r:id="rId2"/>
            </p:custDataLst>
          </p:nvPr>
        </p:nvSpPr>
        <p:spPr>
          <a:xfrm>
            <a:off x="457200" y="1600200"/>
            <a:ext cx="4114800" cy="1905000"/>
          </a:xfrm>
        </p:spPr>
        <p:txBody>
          <a:bodyPr/>
          <a:lstStyle/>
          <a:p>
            <a:pPr marL="571500" indent="-571500" eaLnBrk="1" hangingPunct="1">
              <a:lnSpc>
                <a:spcPct val="90000"/>
              </a:lnSpc>
              <a:buFont typeface="Wingdings" pitchFamily="2" charset="2"/>
              <a:buAutoNum type="alphaLcParenR"/>
            </a:pPr>
            <a:r>
              <a:rPr lang="en-US" sz="2100" smtClean="0"/>
              <a:t>Jupiter</a:t>
            </a:r>
          </a:p>
          <a:p>
            <a:pPr marL="571500" indent="-571500" eaLnBrk="1" hangingPunct="1">
              <a:lnSpc>
                <a:spcPct val="90000"/>
              </a:lnSpc>
              <a:buFont typeface="Wingdings" pitchFamily="2" charset="2"/>
              <a:buAutoNum type="alphaLcParenR"/>
            </a:pPr>
            <a:r>
              <a:rPr lang="en-US" sz="2100" smtClean="0"/>
              <a:t>Earth</a:t>
            </a:r>
          </a:p>
          <a:p>
            <a:pPr marL="571500" indent="-571500" eaLnBrk="1" hangingPunct="1">
              <a:lnSpc>
                <a:spcPct val="90000"/>
              </a:lnSpc>
              <a:buFont typeface="Wingdings" pitchFamily="2" charset="2"/>
              <a:buAutoNum type="alphaLcParenR"/>
            </a:pPr>
            <a:r>
              <a:rPr lang="en-US" sz="2100" smtClean="0"/>
              <a:t>Mars</a:t>
            </a:r>
          </a:p>
          <a:p>
            <a:pPr marL="571500" indent="-571500" eaLnBrk="1" hangingPunct="1">
              <a:lnSpc>
                <a:spcPct val="90000"/>
              </a:lnSpc>
              <a:buFont typeface="Wingdings" pitchFamily="2" charset="2"/>
              <a:buAutoNum type="alphaLcParenR"/>
            </a:pPr>
            <a:r>
              <a:rPr lang="en-US" sz="2100" smtClean="0"/>
              <a:t>Saturn</a:t>
            </a:r>
          </a:p>
          <a:p>
            <a:pPr marL="571500" indent="-571500" eaLnBrk="1" hangingPunct="1">
              <a:lnSpc>
                <a:spcPct val="90000"/>
              </a:lnSpc>
              <a:buFont typeface="Wingdings" pitchFamily="2" charset="2"/>
              <a:buAutoNum type="alphaLcParenR"/>
            </a:pPr>
            <a:r>
              <a:rPr lang="en-US" sz="2100" smtClean="0"/>
              <a:t>Pluto</a:t>
            </a:r>
          </a:p>
        </p:txBody>
      </p:sp>
      <p:pic>
        <p:nvPicPr>
          <p:cNvPr id="33796" name="Picture 6" descr="2moons"/>
          <p:cNvPicPr>
            <a:picLocks noChangeAspect="1" noChangeArrowheads="1"/>
          </p:cNvPicPr>
          <p:nvPr/>
        </p:nvPicPr>
        <p:blipFill>
          <a:blip r:embed="rId5" cstate="print"/>
          <a:stretch>
            <a:fillRect/>
          </a:stretch>
        </p:blipFill>
        <p:spPr bwMode="auto">
          <a:xfrm>
            <a:off x="4114800" y="1676400"/>
            <a:ext cx="3810000" cy="3810000"/>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sz="3200" dirty="0" smtClean="0"/>
              <a:t>Let’s </a:t>
            </a:r>
            <a:r>
              <a:rPr lang="en-US" sz="3200" dirty="0"/>
              <a:t>play with electricity</a:t>
            </a:r>
          </a:p>
        </p:txBody>
      </p:sp>
      <p:pic>
        <p:nvPicPr>
          <p:cNvPr id="20483" name="Picture 3" descr="Vandegraff"/>
          <p:cNvPicPr>
            <a:picLocks noGrp="1" noChangeAspect="1" noChangeArrowheads="1"/>
          </p:cNvPicPr>
          <p:nvPr>
            <p:ph idx="1"/>
          </p:nvPr>
        </p:nvPicPr>
        <p:blipFill>
          <a:blip r:embed="rId3" cstate="print">
            <a:lum bright="6000" contrast="12000"/>
          </a:blip>
          <a:srcRect/>
          <a:stretch>
            <a:fillRect/>
          </a:stretch>
        </p:blipFill>
        <p:spPr>
          <a:xfrm>
            <a:off x="4770438" y="1905000"/>
            <a:ext cx="2849562" cy="3962400"/>
          </a:xfrm>
          <a:prstGeom prst="rect">
            <a:avLst/>
          </a:prstGeom>
          <a:ln>
            <a:noFill/>
          </a:ln>
          <a:effectLst>
            <a:outerShdw blurRad="292100" dist="139700" dir="2700000" algn="tl" rotWithShape="0">
              <a:srgbClr val="333333">
                <a:alpha val="65000"/>
              </a:srgbClr>
            </a:outerShdw>
          </a:effectLst>
        </p:spPr>
      </p:pic>
      <p:pic>
        <p:nvPicPr>
          <p:cNvPr id="20486" name="Picture 6" descr="famousshotinhangar"/>
          <p:cNvPicPr>
            <a:picLocks noChangeAspect="1" noChangeArrowheads="1"/>
          </p:cNvPicPr>
          <p:nvPr/>
        </p:nvPicPr>
        <p:blipFill>
          <a:blip r:embed="rId4" cstate="print"/>
          <a:srcRect/>
          <a:stretch>
            <a:fillRect/>
          </a:stretch>
        </p:blipFill>
        <p:spPr bwMode="auto">
          <a:xfrm>
            <a:off x="933450" y="1905000"/>
            <a:ext cx="3486150" cy="39909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a:t>On to magnetism</a:t>
            </a:r>
          </a:p>
        </p:txBody>
      </p:sp>
      <p:pic>
        <p:nvPicPr>
          <p:cNvPr id="99333" name="Picture 5" descr="horseshoe-magnet-red-silver-iron-filings-AHD"/>
          <p:cNvPicPr>
            <a:picLocks noChangeAspect="1" noChangeArrowheads="1"/>
          </p:cNvPicPr>
          <p:nvPr/>
        </p:nvPicPr>
        <p:blipFill>
          <a:blip r:embed="rId3" cstate="print"/>
          <a:srcRect/>
          <a:stretch>
            <a:fillRect/>
          </a:stretch>
        </p:blipFill>
        <p:spPr bwMode="auto">
          <a:xfrm>
            <a:off x="457200" y="1905000"/>
            <a:ext cx="3027363" cy="3810000"/>
          </a:xfrm>
          <a:prstGeom prst="rect">
            <a:avLst/>
          </a:prstGeom>
          <a:ln>
            <a:noFill/>
          </a:ln>
          <a:effectLst>
            <a:outerShdw blurRad="292100" dist="139700" dir="2700000" algn="tl" rotWithShape="0">
              <a:srgbClr val="333333">
                <a:alpha val="65000"/>
              </a:srgbClr>
            </a:outerShdw>
          </a:effectLst>
        </p:spPr>
      </p:pic>
      <p:pic>
        <p:nvPicPr>
          <p:cNvPr id="99335" name="Picture 7" descr="Old magnetic compass">
            <a:hlinkClick r:id="rId4"/>
          </p:cNvPr>
          <p:cNvPicPr>
            <a:picLocks noChangeAspect="1" noChangeArrowheads="1"/>
          </p:cNvPicPr>
          <p:nvPr/>
        </p:nvPicPr>
        <p:blipFill>
          <a:blip r:embed="rId5" cstate="print"/>
          <a:srcRect/>
          <a:stretch>
            <a:fillRect/>
          </a:stretch>
        </p:blipFill>
        <p:spPr bwMode="auto">
          <a:xfrm>
            <a:off x="4419600" y="2514600"/>
            <a:ext cx="4038600" cy="30194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77" name="Picture 17" descr="Glen%20Canyon%20Power%20plant"/>
          <p:cNvPicPr>
            <a:picLocks noChangeAspect="1" noChangeArrowheads="1"/>
          </p:cNvPicPr>
          <p:nvPr/>
        </p:nvPicPr>
        <p:blipFill>
          <a:blip r:embed="rId3" cstate="print"/>
          <a:srcRect/>
          <a:stretch>
            <a:fillRect/>
          </a:stretch>
        </p:blipFill>
        <p:spPr bwMode="auto">
          <a:xfrm>
            <a:off x="4267200" y="4038600"/>
            <a:ext cx="3657600" cy="2743200"/>
          </a:xfrm>
          <a:prstGeom prst="rect">
            <a:avLst/>
          </a:prstGeom>
          <a:noFill/>
        </p:spPr>
      </p:pic>
      <p:sp>
        <p:nvSpPr>
          <p:cNvPr id="117762" name="Rectangle 2"/>
          <p:cNvSpPr>
            <a:spLocks noGrp="1" noChangeArrowheads="1"/>
          </p:cNvSpPr>
          <p:nvPr>
            <p:ph type="title"/>
          </p:nvPr>
        </p:nvSpPr>
        <p:spPr>
          <a:xfrm>
            <a:off x="76200" y="0"/>
            <a:ext cx="8991600" cy="1219200"/>
          </a:xfrm>
        </p:spPr>
        <p:txBody>
          <a:bodyPr>
            <a:normAutofit/>
          </a:bodyPr>
          <a:lstStyle/>
          <a:p>
            <a:r>
              <a:rPr lang="en-US" sz="2800" dirty="0"/>
              <a:t>Changing magnetic fields can produce moving </a:t>
            </a:r>
            <a:r>
              <a:rPr lang="en-US" sz="2800" dirty="0" smtClean="0"/>
              <a:t>charges. This is how we usually generate electric current</a:t>
            </a:r>
            <a:endParaRPr lang="en-US" sz="2800" dirty="0"/>
          </a:p>
        </p:txBody>
      </p:sp>
      <p:pic>
        <p:nvPicPr>
          <p:cNvPr id="117765" name="Picture 5" descr="hornet1"/>
          <p:cNvPicPr>
            <a:picLocks noChangeAspect="1" noChangeArrowheads="1"/>
          </p:cNvPicPr>
          <p:nvPr/>
        </p:nvPicPr>
        <p:blipFill>
          <a:blip r:embed="rId4" cstate="print"/>
          <a:srcRect/>
          <a:stretch>
            <a:fillRect/>
          </a:stretch>
        </p:blipFill>
        <p:spPr bwMode="auto">
          <a:xfrm>
            <a:off x="1325563" y="4038600"/>
            <a:ext cx="2636837" cy="2743200"/>
          </a:xfrm>
          <a:prstGeom prst="rect">
            <a:avLst/>
          </a:prstGeom>
          <a:noFill/>
        </p:spPr>
      </p:pic>
      <p:pic>
        <p:nvPicPr>
          <p:cNvPr id="117767" name="Picture 7" descr="LED Flashlight with generator&#10;In the middle a coil can be seen. In the tube is a permanent magnet. Shake it with the hand and You have light several minutes light from the  LED-lamp."/>
          <p:cNvPicPr>
            <a:picLocks noChangeAspect="1" noChangeArrowheads="1"/>
          </p:cNvPicPr>
          <p:nvPr/>
        </p:nvPicPr>
        <p:blipFill>
          <a:blip r:embed="rId5" cstate="print"/>
          <a:srcRect/>
          <a:stretch>
            <a:fillRect/>
          </a:stretch>
        </p:blipFill>
        <p:spPr bwMode="auto">
          <a:xfrm>
            <a:off x="762000" y="1447800"/>
            <a:ext cx="3238500" cy="2428875"/>
          </a:xfrm>
          <a:prstGeom prst="rect">
            <a:avLst/>
          </a:prstGeom>
          <a:noFill/>
        </p:spPr>
      </p:pic>
      <p:pic>
        <p:nvPicPr>
          <p:cNvPr id="117775" name="Picture 15" descr="Garys%20trip_web015"/>
          <p:cNvPicPr>
            <a:picLocks noChangeAspect="1" noChangeArrowheads="1"/>
          </p:cNvPicPr>
          <p:nvPr/>
        </p:nvPicPr>
        <p:blipFill>
          <a:blip r:embed="rId6" cstate="print"/>
          <a:srcRect/>
          <a:stretch>
            <a:fillRect/>
          </a:stretch>
        </p:blipFill>
        <p:spPr bwMode="auto">
          <a:xfrm>
            <a:off x="4267200" y="1447800"/>
            <a:ext cx="3657600" cy="2439988"/>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normAutofit fontScale="90000"/>
          </a:bodyPr>
          <a:lstStyle/>
          <a:p>
            <a:r>
              <a:rPr lang="en-US" dirty="0"/>
              <a:t>Magnets produce a force on another </a:t>
            </a:r>
            <a:r>
              <a:rPr lang="en-US" dirty="0" smtClean="0"/>
              <a:t>magnet (and can induce magnetism in</a:t>
            </a:r>
            <a:r>
              <a:rPr lang="en-US" i="1" dirty="0" smtClean="0"/>
              <a:t> </a:t>
            </a:r>
            <a:r>
              <a:rPr lang="en-US" i="1" dirty="0" smtClean="0">
                <a:solidFill>
                  <a:srgbClr val="FF0000"/>
                </a:solidFill>
              </a:rPr>
              <a:t>some</a:t>
            </a:r>
            <a:r>
              <a:rPr lang="en-US" i="1" dirty="0" smtClean="0"/>
              <a:t> </a:t>
            </a:r>
            <a:r>
              <a:rPr lang="en-US" dirty="0" smtClean="0"/>
              <a:t>materials)</a:t>
            </a:r>
            <a:endParaRPr lang="en-US" dirty="0"/>
          </a:p>
        </p:txBody>
      </p:sp>
      <p:sp>
        <p:nvSpPr>
          <p:cNvPr id="100355" name="Rectangle 3"/>
          <p:cNvSpPr>
            <a:spLocks noGrp="1" noChangeArrowheads="1"/>
          </p:cNvSpPr>
          <p:nvPr>
            <p:ph type="body" idx="1"/>
          </p:nvPr>
        </p:nvSpPr>
        <p:spPr>
          <a:xfrm>
            <a:off x="381000" y="1371600"/>
            <a:ext cx="8382000" cy="2057400"/>
          </a:xfrm>
        </p:spPr>
        <p:txBody>
          <a:bodyPr/>
          <a:lstStyle/>
          <a:p>
            <a:r>
              <a:rPr lang="en-US"/>
              <a:t>The direction of the force is a little more complicated than for electrically charged particles, but it still depends on distance between the magnets</a:t>
            </a:r>
          </a:p>
        </p:txBody>
      </p:sp>
      <p:pic>
        <p:nvPicPr>
          <p:cNvPr id="100357" name="Picture 5"/>
          <p:cNvPicPr>
            <a:picLocks noChangeAspect="1" noChangeArrowheads="1"/>
          </p:cNvPicPr>
          <p:nvPr/>
        </p:nvPicPr>
        <p:blipFill>
          <a:blip r:embed="rId3" cstate="print"/>
          <a:srcRect/>
          <a:stretch>
            <a:fillRect/>
          </a:stretch>
        </p:blipFill>
        <p:spPr bwMode="auto">
          <a:xfrm>
            <a:off x="5943600" y="3810000"/>
            <a:ext cx="2400300" cy="2400300"/>
          </a:xfrm>
          <a:prstGeom prst="rect">
            <a:avLst/>
          </a:prstGeom>
          <a:noFill/>
        </p:spPr>
      </p:pic>
      <p:pic>
        <p:nvPicPr>
          <p:cNvPr id="100358" name="Picture 6"/>
          <p:cNvPicPr>
            <a:picLocks noChangeAspect="1" noChangeArrowheads="1"/>
          </p:cNvPicPr>
          <p:nvPr/>
        </p:nvPicPr>
        <p:blipFill>
          <a:blip r:embed="rId4" cstate="print"/>
          <a:srcRect/>
          <a:stretch>
            <a:fillRect/>
          </a:stretch>
        </p:blipFill>
        <p:spPr bwMode="auto">
          <a:xfrm>
            <a:off x="381000" y="3733800"/>
            <a:ext cx="2451100" cy="2657475"/>
          </a:xfrm>
          <a:prstGeom prst="rect">
            <a:avLst/>
          </a:prstGeom>
          <a:noFill/>
        </p:spPr>
      </p:pic>
      <p:pic>
        <p:nvPicPr>
          <p:cNvPr id="100359" name="Picture 7"/>
          <p:cNvPicPr>
            <a:picLocks noChangeAspect="1" noChangeArrowheads="1"/>
          </p:cNvPicPr>
          <p:nvPr/>
        </p:nvPicPr>
        <p:blipFill>
          <a:blip r:embed="rId5" cstate="print"/>
          <a:srcRect/>
          <a:stretch>
            <a:fillRect/>
          </a:stretch>
        </p:blipFill>
        <p:spPr bwMode="auto">
          <a:xfrm>
            <a:off x="3124200" y="3733800"/>
            <a:ext cx="2532063" cy="2743200"/>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6324600" y="3276600"/>
            <a:ext cx="304800" cy="3581400"/>
          </a:xfrm>
          <a:prstGeom prst="rect">
            <a:avLst/>
          </a:prstGeom>
          <a:solidFill>
            <a:srgbClr val="99CCFF"/>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600200" y="3962400"/>
            <a:ext cx="510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354" name="Rectangle 2"/>
          <p:cNvSpPr>
            <a:spLocks noGrp="1" noChangeArrowheads="1"/>
          </p:cNvSpPr>
          <p:nvPr>
            <p:ph type="title"/>
          </p:nvPr>
        </p:nvSpPr>
        <p:spPr/>
        <p:txBody>
          <a:bodyPr>
            <a:normAutofit/>
          </a:bodyPr>
          <a:lstStyle/>
          <a:p>
            <a:r>
              <a:rPr lang="en-US" dirty="0" smtClean="0"/>
              <a:t>Let go of the one on the right, which way does it spin?</a:t>
            </a:r>
            <a:endParaRPr lang="en-US" dirty="0"/>
          </a:p>
        </p:txBody>
      </p:sp>
      <p:sp>
        <p:nvSpPr>
          <p:cNvPr id="7" name="Rectangle 6"/>
          <p:cNvSpPr/>
          <p:nvPr/>
        </p:nvSpPr>
        <p:spPr>
          <a:xfrm>
            <a:off x="1219200" y="3505200"/>
            <a:ext cx="1524000" cy="457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8" name="Rectangle 7"/>
          <p:cNvSpPr/>
          <p:nvPr/>
        </p:nvSpPr>
        <p:spPr>
          <a:xfrm>
            <a:off x="2743200" y="3505200"/>
            <a:ext cx="15240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a:t>
            </a:r>
            <a:endParaRPr lang="en-US" dirty="0">
              <a:solidFill>
                <a:schemeClr val="tx1"/>
              </a:solidFill>
            </a:endParaRPr>
          </a:p>
        </p:txBody>
      </p:sp>
      <p:sp>
        <p:nvSpPr>
          <p:cNvPr id="9" name="Rectangle 8"/>
          <p:cNvSpPr/>
          <p:nvPr/>
        </p:nvSpPr>
        <p:spPr>
          <a:xfrm rot="1989943">
            <a:off x="6325522" y="3884819"/>
            <a:ext cx="1524000" cy="4572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
            </a:r>
            <a:endParaRPr lang="en-US" dirty="0"/>
          </a:p>
        </p:txBody>
      </p:sp>
      <p:sp>
        <p:nvSpPr>
          <p:cNvPr id="10" name="Rectangle 9"/>
          <p:cNvSpPr/>
          <p:nvPr/>
        </p:nvSpPr>
        <p:spPr>
          <a:xfrm rot="1941470">
            <a:off x="5033226" y="3039330"/>
            <a:ext cx="1524000" cy="457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a:t>
            </a:r>
            <a:endParaRPr lang="en-US" dirty="0">
              <a:solidFill>
                <a:schemeClr val="tx1"/>
              </a:solidFill>
            </a:endParaRPr>
          </a:p>
        </p:txBody>
      </p:sp>
      <p:sp>
        <p:nvSpPr>
          <p:cNvPr id="11" name="Oval 10"/>
          <p:cNvSpPr/>
          <p:nvPr/>
        </p:nvSpPr>
        <p:spPr>
          <a:xfrm>
            <a:off x="6400800" y="35814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371600" y="3429000"/>
            <a:ext cx="228600" cy="45719"/>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971800" y="3429000"/>
            <a:ext cx="228600" cy="45719"/>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447800" y="4648200"/>
            <a:ext cx="609600" cy="2209800"/>
          </a:xfrm>
          <a:prstGeom prst="rect">
            <a:avLst/>
          </a:prstGeom>
          <a:solidFill>
            <a:schemeClr val="tx1">
              <a:lumMod val="50000"/>
              <a:lumOff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ircular Arrow 25"/>
          <p:cNvSpPr/>
          <p:nvPr/>
        </p:nvSpPr>
        <p:spPr>
          <a:xfrm rot="1871565">
            <a:off x="6143175" y="2307935"/>
            <a:ext cx="1371600" cy="1447800"/>
          </a:xfrm>
          <a:prstGeom prst="circular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dirty="0"/>
              <a:t>Permanent Magnets</a:t>
            </a:r>
          </a:p>
        </p:txBody>
      </p:sp>
      <p:sp>
        <p:nvSpPr>
          <p:cNvPr id="101379" name="Rectangle 3"/>
          <p:cNvSpPr>
            <a:spLocks noGrp="1" noChangeArrowheads="1"/>
          </p:cNvSpPr>
          <p:nvPr>
            <p:ph type="body" idx="1"/>
          </p:nvPr>
        </p:nvSpPr>
        <p:spPr>
          <a:xfrm>
            <a:off x="609600" y="1676400"/>
            <a:ext cx="7696200" cy="1371600"/>
          </a:xfrm>
        </p:spPr>
        <p:txBody>
          <a:bodyPr/>
          <a:lstStyle/>
          <a:p>
            <a:r>
              <a:rPr lang="en-US" sz="2500" dirty="0"/>
              <a:t>Magnetism arises when the atoms (which act as tiny permanent magnets) align themselves in tiny domains</a:t>
            </a:r>
            <a:r>
              <a:rPr lang="en-US" sz="2500" dirty="0" smtClean="0"/>
              <a:t>.</a:t>
            </a:r>
            <a:endParaRPr lang="en-US" sz="2500" dirty="0"/>
          </a:p>
        </p:txBody>
      </p:sp>
      <p:pic>
        <p:nvPicPr>
          <p:cNvPr id="101381" name="Picture 5"/>
          <p:cNvPicPr>
            <a:picLocks noChangeAspect="1" noChangeArrowheads="1"/>
          </p:cNvPicPr>
          <p:nvPr/>
        </p:nvPicPr>
        <p:blipFill>
          <a:blip r:embed="rId3" cstate="print"/>
          <a:srcRect/>
          <a:stretch>
            <a:fillRect/>
          </a:stretch>
        </p:blipFill>
        <p:spPr bwMode="auto">
          <a:xfrm>
            <a:off x="609600" y="3048000"/>
            <a:ext cx="3687763" cy="2713038"/>
          </a:xfrm>
          <a:prstGeom prst="rect">
            <a:avLst/>
          </a:prstGeom>
          <a:noFill/>
        </p:spPr>
      </p:pic>
      <p:pic>
        <p:nvPicPr>
          <p:cNvPr id="101382" name="Picture 6"/>
          <p:cNvPicPr>
            <a:picLocks noChangeAspect="1" noChangeArrowheads="1"/>
          </p:cNvPicPr>
          <p:nvPr/>
        </p:nvPicPr>
        <p:blipFill>
          <a:blip r:embed="rId4" cstate="print"/>
          <a:srcRect/>
          <a:stretch>
            <a:fillRect/>
          </a:stretch>
        </p:blipFill>
        <p:spPr bwMode="auto">
          <a:xfrm>
            <a:off x="4876800" y="3124200"/>
            <a:ext cx="3395663" cy="2470150"/>
          </a:xfrm>
          <a:prstGeom prst="rect">
            <a:avLst/>
          </a:prstGeom>
          <a:noFill/>
        </p:spPr>
      </p:pic>
      <p:sp>
        <p:nvSpPr>
          <p:cNvPr id="8" name="TextBox 7"/>
          <p:cNvSpPr txBox="1"/>
          <p:nvPr/>
        </p:nvSpPr>
        <p:spPr>
          <a:xfrm>
            <a:off x="1219200" y="5867400"/>
            <a:ext cx="6356227" cy="584775"/>
          </a:xfrm>
          <a:prstGeom prst="rect">
            <a:avLst/>
          </a:prstGeom>
          <a:noFill/>
        </p:spPr>
        <p:txBody>
          <a:bodyPr wrap="none" rtlCol="0">
            <a:spAutoFit/>
          </a:bodyPr>
          <a:lstStyle/>
          <a:p>
            <a:r>
              <a:rPr lang="en-US" sz="3200" dirty="0" smtClean="0">
                <a:solidFill>
                  <a:srgbClr val="FF0000"/>
                </a:solidFill>
              </a:rPr>
              <a:t>Not all metals can be magnetized!</a:t>
            </a:r>
            <a:endParaRPr lang="en-US" sz="3200" dirty="0">
              <a:solidFill>
                <a:srgbClr val="FF0000"/>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dirty="0" smtClean="0"/>
              <a:t>All Magnetic Fields are caused by…</a:t>
            </a:r>
            <a:endParaRPr lang="en-US" dirty="0"/>
          </a:p>
        </p:txBody>
      </p:sp>
      <p:sp>
        <p:nvSpPr>
          <p:cNvPr id="9" name="Oval 8"/>
          <p:cNvSpPr/>
          <p:nvPr/>
        </p:nvSpPr>
        <p:spPr>
          <a:xfrm>
            <a:off x="4322982" y="2941984"/>
            <a:ext cx="914400" cy="9144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551582" y="2856854"/>
            <a:ext cx="415498" cy="923330"/>
          </a:xfrm>
          <a:prstGeom prst="rect">
            <a:avLst/>
          </a:prstGeom>
          <a:noFill/>
        </p:spPr>
        <p:txBody>
          <a:bodyPr wrap="none" lIns="91440" tIns="45720" rIns="91440" bIns="45720">
            <a:spAutoFit/>
          </a:bodyPr>
          <a:lstStyle/>
          <a:p>
            <a:pPr algn="ctr"/>
            <a:r>
              <a:rPr lang="en-US" sz="5400" b="1" cap="none" spc="0" dirty="0" smtClean="0">
                <a:ln w="18000">
                  <a:solidFill>
                    <a:schemeClr val="accent2">
                      <a:satMod val="140000"/>
                    </a:schemeClr>
                  </a:solidFill>
                  <a:prstDash val="solid"/>
                  <a:miter lim="800000"/>
                </a:ln>
                <a:effectLst>
                  <a:outerShdw blurRad="25500" dist="23000" dir="7020000" algn="tl">
                    <a:srgbClr val="000000">
                      <a:alpha val="50000"/>
                    </a:srgbClr>
                  </a:outerShdw>
                </a:effectLst>
              </a:rPr>
              <a:t>-</a:t>
            </a:r>
            <a:endParaRPr lang="en-US" sz="5400" b="1" cap="none" spc="0" dirty="0">
              <a:ln w="18000">
                <a:solidFill>
                  <a:schemeClr val="accent2">
                    <a:satMod val="140000"/>
                  </a:schemeClr>
                </a:solidFill>
                <a:prstDash val="solid"/>
                <a:miter lim="800000"/>
              </a:ln>
              <a:effectLst>
                <a:outerShdw blurRad="25500" dist="23000" dir="7020000" algn="tl">
                  <a:srgbClr val="000000">
                    <a:alpha val="50000"/>
                  </a:srgbClr>
                </a:outerShdw>
              </a:effectLst>
            </a:endParaRPr>
          </a:p>
        </p:txBody>
      </p:sp>
      <p:sp>
        <p:nvSpPr>
          <p:cNvPr id="11" name="Circular Arrow 10"/>
          <p:cNvSpPr/>
          <p:nvPr/>
        </p:nvSpPr>
        <p:spPr>
          <a:xfrm rot="8416536">
            <a:off x="4156755" y="1174593"/>
            <a:ext cx="5021490" cy="5045310"/>
          </a:xfrm>
          <a:prstGeom prst="circularArrow">
            <a:avLst>
              <a:gd name="adj1" fmla="val 5693"/>
              <a:gd name="adj2" fmla="val 1142319"/>
              <a:gd name="adj3" fmla="val 20711438"/>
              <a:gd name="adj4" fmla="val 4192783"/>
              <a:gd name="adj5" fmla="val 12500"/>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a:off x="5770782" y="3170584"/>
            <a:ext cx="1828800" cy="923330"/>
          </a:xfrm>
          <a:prstGeom prst="rect">
            <a:avLst/>
          </a:prstGeom>
          <a:noFill/>
        </p:spPr>
        <p:txBody>
          <a:bodyPr wrap="square" rtlCol="0">
            <a:spAutoFit/>
          </a:bodyPr>
          <a:lstStyle/>
          <a:p>
            <a:pPr algn="ctr"/>
            <a:r>
              <a:rPr lang="en-US" dirty="0" smtClean="0"/>
              <a:t>Magnetic field coming out of the screen</a:t>
            </a:r>
            <a:endParaRPr lang="en-US" dirty="0"/>
          </a:p>
        </p:txBody>
      </p:sp>
      <p:sp>
        <p:nvSpPr>
          <p:cNvPr id="13" name="Rectangle 12"/>
          <p:cNvSpPr/>
          <p:nvPr/>
        </p:nvSpPr>
        <p:spPr>
          <a:xfrm>
            <a:off x="533400" y="2971800"/>
            <a:ext cx="2954655" cy="1754326"/>
          </a:xfrm>
          <a:prstGeom prst="rect">
            <a:avLst/>
          </a:prstGeom>
          <a:noFill/>
        </p:spPr>
        <p:txBody>
          <a:bodyPr wrap="none" lIns="91440" tIns="45720" rIns="91440" bIns="45720">
            <a:spAutoFit/>
          </a:bodyPr>
          <a:lstStyle/>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Moving </a:t>
            </a:r>
          </a:p>
          <a:p>
            <a:pPr algn="ctr"/>
            <a:r>
              <a:rPr lang="en-U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Charges</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a:t>The grand scheme of science</a:t>
            </a:r>
          </a:p>
        </p:txBody>
      </p:sp>
      <p:pic>
        <p:nvPicPr>
          <p:cNvPr id="119850" name="Picture 42" descr="d_8232"/>
          <p:cNvPicPr>
            <a:picLocks noChangeAspect="1" noChangeArrowheads="1"/>
          </p:cNvPicPr>
          <p:nvPr/>
        </p:nvPicPr>
        <p:blipFill>
          <a:blip r:embed="rId5" cstate="print"/>
          <a:srcRect/>
          <a:stretch>
            <a:fillRect/>
          </a:stretch>
        </p:blipFill>
        <p:spPr bwMode="auto">
          <a:xfrm>
            <a:off x="5334000" y="1524000"/>
            <a:ext cx="3500438" cy="3886200"/>
          </a:xfrm>
          <a:prstGeom prst="rect">
            <a:avLst/>
          </a:prstGeom>
          <a:ln>
            <a:noFill/>
          </a:ln>
          <a:effectLst>
            <a:outerShdw blurRad="292100" dist="139700" dir="2700000" algn="tl" rotWithShape="0">
              <a:srgbClr val="333333">
                <a:alpha val="65000"/>
              </a:srgbClr>
            </a:outerShdw>
          </a:effectLst>
        </p:spPr>
      </p:pic>
      <p:sp>
        <p:nvSpPr>
          <p:cNvPr id="42" name="TextBox 41"/>
          <p:cNvSpPr txBox="1"/>
          <p:nvPr/>
        </p:nvSpPr>
        <p:spPr>
          <a:xfrm>
            <a:off x="291976" y="1524000"/>
            <a:ext cx="4508624" cy="1477328"/>
          </a:xfrm>
          <a:prstGeom prst="rect">
            <a:avLst/>
          </a:prstGeom>
          <a:noFill/>
        </p:spPr>
        <p:txBody>
          <a:bodyPr wrap="square" rtlCol="0">
            <a:spAutoFit/>
          </a:bodyPr>
          <a:lstStyle/>
          <a:p>
            <a:pPr algn="ctr"/>
            <a:r>
              <a:rPr lang="en-US" dirty="0" smtClean="0"/>
              <a:t>The speed of light was found in Maxwell’s</a:t>
            </a:r>
          </a:p>
          <a:p>
            <a:pPr algn="ctr"/>
            <a:r>
              <a:rPr lang="en-US" dirty="0" smtClean="0"/>
              <a:t>Equations.  The last equation has</a:t>
            </a:r>
          </a:p>
          <a:p>
            <a:pPr algn="ctr"/>
            <a:r>
              <a:rPr lang="en-US" dirty="0" smtClean="0"/>
              <a:t>the permeability and</a:t>
            </a:r>
          </a:p>
          <a:p>
            <a:pPr algn="ctr"/>
            <a:r>
              <a:rPr lang="en-US" dirty="0" smtClean="0"/>
              <a:t>permittivity of free space revealing the speed of Light!</a:t>
            </a:r>
          </a:p>
        </p:txBody>
      </p:sp>
      <p:sp>
        <p:nvSpPr>
          <p:cNvPr id="43" name="Right Arrow 42"/>
          <p:cNvSpPr/>
          <p:nvPr/>
        </p:nvSpPr>
        <p:spPr>
          <a:xfrm>
            <a:off x="3352800" y="4114800"/>
            <a:ext cx="2209800" cy="83820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Ampere’s Law</a:t>
            </a:r>
            <a:endParaRPr lang="en-US" dirty="0">
              <a:solidFill>
                <a:schemeClr val="tx1"/>
              </a:solidFill>
            </a:endParaRPr>
          </a:p>
        </p:txBody>
      </p:sp>
      <p:sp>
        <p:nvSpPr>
          <p:cNvPr id="44" name="Down Arrow 43"/>
          <p:cNvSpPr/>
          <p:nvPr/>
        </p:nvSpPr>
        <p:spPr>
          <a:xfrm>
            <a:off x="7086600" y="4724400"/>
            <a:ext cx="228600" cy="990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5" name="Object 44"/>
          <p:cNvGraphicFramePr>
            <a:graphicFrameLocks noChangeAspect="1"/>
          </p:cNvGraphicFramePr>
          <p:nvPr/>
        </p:nvGraphicFramePr>
        <p:xfrm>
          <a:off x="6096000" y="5486400"/>
          <a:ext cx="2078908" cy="1263650"/>
        </p:xfrm>
        <a:graphic>
          <a:graphicData uri="http://schemas.openxmlformats.org/presentationml/2006/ole">
            <mc:AlternateContent xmlns:mc="http://schemas.openxmlformats.org/markup-compatibility/2006">
              <mc:Choice xmlns:v="urn:schemas-microsoft-com:vml" Requires="v">
                <p:oleObj spid="_x0000_s230420" name="Equation" r:id="rId6" imgW="647419" imgH="393529" progId="Equation.3">
                  <p:embed/>
                </p:oleObj>
              </mc:Choice>
              <mc:Fallback>
                <p:oleObj name="Equation" r:id="rId6" imgW="647419" imgH="393529" progId="Equation.3">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5486400"/>
                        <a:ext cx="2078908" cy="1263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0403" name="Object 3"/>
          <p:cNvGraphicFramePr>
            <a:graphicFrameLocks noChangeAspect="1"/>
          </p:cNvGraphicFramePr>
          <p:nvPr/>
        </p:nvGraphicFramePr>
        <p:xfrm>
          <a:off x="2362200" y="3200400"/>
          <a:ext cx="368300" cy="449263"/>
        </p:xfrm>
        <a:graphic>
          <a:graphicData uri="http://schemas.openxmlformats.org/presentationml/2006/ole">
            <mc:AlternateContent xmlns:mc="http://schemas.openxmlformats.org/markup-compatibility/2006">
              <mc:Choice xmlns:v="urn:schemas-microsoft-com:vml" Requires="v">
                <p:oleObj spid="_x0000_s230421" name="Equation" r:id="rId8" imgW="114201" imgH="139579" progId="Equation.3">
                  <p:embed/>
                </p:oleObj>
              </mc:Choice>
              <mc:Fallback>
                <p:oleObj name="Equation" r:id="rId8" imgW="114201" imgH="139579" progId="Equation.3">
                  <p:embed/>
                  <p:pic>
                    <p:nvPicPr>
                      <p:cNvPr id="0"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2200" y="3200400"/>
                        <a:ext cx="368300" cy="449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 name="Rectangle 46"/>
          <p:cNvSpPr/>
          <p:nvPr/>
        </p:nvSpPr>
        <p:spPr>
          <a:xfrm>
            <a:off x="457200" y="5486400"/>
            <a:ext cx="4572000" cy="646331"/>
          </a:xfrm>
          <a:prstGeom prst="rect">
            <a:avLst/>
          </a:prstGeom>
        </p:spPr>
        <p:txBody>
          <a:bodyPr>
            <a:spAutoFit/>
          </a:bodyPr>
          <a:lstStyle/>
          <a:p>
            <a:r>
              <a:rPr lang="en-US" b="1" i="1" dirty="0" err="1" smtClean="0"/>
              <a:t>Celeritas</a:t>
            </a:r>
            <a:r>
              <a:rPr lang="en-US" dirty="0" smtClean="0"/>
              <a:t> is a Latin word, translated as "swiftness" or "speed".</a:t>
            </a:r>
            <a:endParaRPr lang="en-US" dirty="0"/>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bg/>
                                          </p:spTgt>
                                        </p:tgtEl>
                                        <p:attrNameLst>
                                          <p:attrName>style.visibility</p:attrName>
                                        </p:attrNameLst>
                                      </p:cBhvr>
                                      <p:to>
                                        <p:strVal val="visible"/>
                                      </p:to>
                                    </p:set>
                                    <p:animEffect transition="in" filter="fade">
                                      <p:cBhvr>
                                        <p:cTn id="7" dur="2000"/>
                                        <p:tgtEl>
                                          <p:spTgt spid="43">
                                            <p:bg/>
                                          </p:spTgt>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uiExpand="1" build="allAtOnce" animBg="1"/>
      <p:bldP spid="4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PVERSION" val="2006"/>
</p:tagLst>
</file>

<file path=ppt/tags/tag10.xml><?xml version="1.0" encoding="utf-8"?>
<p:tagLst xmlns:a="http://schemas.openxmlformats.org/drawingml/2006/main" xmlns:r="http://schemas.openxmlformats.org/officeDocument/2006/relationships" xmlns:p="http://schemas.openxmlformats.org/presentationml/2006/main">
  <p:tag name="TEXTLENGTH" val="35"/>
  <p:tag name="FONTSIZE" val="21"/>
  <p:tag name="BULLETTYPE" val="ppBulletArabicPeriod"/>
</p:tagLst>
</file>

<file path=ppt/tags/tag11.xml><?xml version="1.0" encoding="utf-8"?>
<p:tagLst xmlns:a="http://schemas.openxmlformats.org/drawingml/2006/main" xmlns:r="http://schemas.openxmlformats.org/officeDocument/2006/relationships" xmlns:p="http://schemas.openxmlformats.org/presentationml/2006/main">
  <p:tag name="SLIDEID" val="DC1E20F1F3304619B101A507803637A1"/>
  <p:tag name="SLIDETYPE" val="Q"/>
  <p:tag name="DEMOGRAPHIC" val="False"/>
  <p:tag name="SPEEDSCORING" val="False"/>
  <p:tag name="RESPONSESGATHERED" val="True"/>
  <p:tag name="TOTALRESPONSES" val="5"/>
  <p:tag name="SLICED" val="False"/>
  <p:tag name="RESPONSES" val="NA,1,5,4;2;3;3;1;"/>
  <p:tag name="CHARTSTRINGSTD" val="1 1 2 1 0"/>
  <p:tag name="CHARTSTRINGREV" val="0 1 2 1 1"/>
  <p:tag name="CHARTSTRINGSTDPER" val="0.2 0.2 0.4 0.2 0"/>
  <p:tag name="CHARTSTRINGREVPER" val="0 0.2 0.4 0.2 0.2"/>
  <p:tag name="SLIDEORDER" val="2"/>
  <p:tag name="SLIDEGUID" val="5309BD6EAE5E4E34B4E95F1BC45FB0E7"/>
  <p:tag name="QUESTIONALIAS" val="How did you know that this is Saturn"/>
  <p:tag name="ANSWERSALIAS" val="Authority¤Intuition¤Reason¤Sensory Data"/>
</p:tagLst>
</file>

<file path=ppt/tags/tag12.xml><?xml version="1.0" encoding="utf-8"?>
<p:tagLst xmlns:a="http://schemas.openxmlformats.org/drawingml/2006/main" xmlns:r="http://schemas.openxmlformats.org/officeDocument/2006/relationships" xmlns:p="http://schemas.openxmlformats.org/presentationml/2006/main">
  <p:tag name="TEXTLENGTH" val="42"/>
  <p:tag name="FONTSIZE" val="21"/>
  <p:tag name="BULLETTYPE" val="ppBulletArabicPeriod"/>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SLIDEID" val="E88224D87B7549BA8BF5D6726682F6EF"/>
  <p:tag name="SLIDETYPE" val="Q"/>
  <p:tag name="DEMOGRAPHIC" val="False"/>
  <p:tag name="SPEEDSCORING" val="False"/>
  <p:tag name="CHARTLABELS" val="1"/>
  <p:tag name="SLIDEORDER" val="3"/>
  <p:tag name="SLIDEGUID" val="1EC9898B76DA480884072CDB0EC96B17"/>
  <p:tag name="VALUES" val="1¤2¤1¤1¤1"/>
  <p:tag name="QUESTIONALIAS" val="In which of the following cases is the car accelerating:"/>
  <p:tag name="ANSWERSALIAS" val="A &amp; B¤B &amp; C¤C¤A¤None of the Above"/>
  <p:tag name="RESPONSESGATHERED"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Lst>
</file>

<file path=ppt/tags/tag51.xml><?xml version="1.0" encoding="utf-8"?>
<p:tagLst xmlns:a="http://schemas.openxmlformats.org/drawingml/2006/main" xmlns:r="http://schemas.openxmlformats.org/officeDocument/2006/relationships" xmlns:p="http://schemas.openxmlformats.org/presentationml/2006/main">
  <p:tag name="SLIDEID" val="1268FEF9D17D4C6AB9505C3253FD5BBE"/>
  <p:tag name="SLIDETYPE" val="Q"/>
  <p:tag name="DEMOGRAPHIC" val="False"/>
  <p:tag name="SPEEDSCORING" val="False"/>
  <p:tag name="CHARTLABELS" val="1"/>
  <p:tag name="VALUES" val="1¤2¤1¤1"/>
  <p:tag name="SLIDEORDER" val="2"/>
  <p:tag name="SLIDEGUID" val="C9F44290C5FE4FAAB5D80A6D4BFB0655"/>
  <p:tag name="QUESTIONALIAS" val="The acceleration of the fly will be"/>
  <p:tag name="ANSWERSALIAS" val="Smaller than the acceleration of the train¤Equal to the acceleration of the train¤Greater than the acceleration of the train ¤Cannot be determined without more information"/>
  <p:tag name="RESPONSESGATHERED" val="False"/>
</p:tagLst>
</file>

<file path=ppt/tags/tag52.xml><?xml version="1.0" encoding="utf-8"?>
<p:tagLst xmlns:a="http://schemas.openxmlformats.org/drawingml/2006/main" xmlns:r="http://schemas.openxmlformats.org/officeDocument/2006/relationships" xmlns:p="http://schemas.openxmlformats.org/presentationml/2006/main">
  <p:tag name="TEXTLENGTH" val="174"/>
  <p:tag name="FONTSIZE" val="21"/>
  <p:tag name="BULLETTYPE" val="ppBulletAlphaLCParenRight"/>
</p:tagLst>
</file>

<file path=ppt/tags/tag53.xml><?xml version="1.0" encoding="utf-8"?>
<p:tagLst xmlns:a="http://schemas.openxmlformats.org/drawingml/2006/main" xmlns:r="http://schemas.openxmlformats.org/officeDocument/2006/relationships" xmlns:p="http://schemas.openxmlformats.org/presentationml/2006/main">
  <p:tag name="SLIDEID" val="1268FEF9D17D4C6AB9505C3253FD5BBE"/>
  <p:tag name="SLIDETYPE" val="Q"/>
  <p:tag name="DEMOGRAPHIC" val="False"/>
  <p:tag name="SPEEDSCORING" val="False"/>
  <p:tag name="CHARTLABELS" val="1"/>
  <p:tag name="VALUES" val="1¤2¤1¤1"/>
  <p:tag name="SLIDEORDER" val="2"/>
  <p:tag name="SLIDEGUID" val="C9F44290C5FE4FAAB5D80A6D4BFB0655"/>
  <p:tag name="QUESTIONALIAS" val="The acceleration of the fly will be"/>
  <p:tag name="ANSWERSALIAS" val="Smaller than the acceleration of the train¤Equal to the acceleration of the train¤Greater than the acceleration of the train ¤Cannot be determined without more information"/>
  <p:tag name="RESPONSESGATHERED" val="False"/>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9.xml><?xml version="1.0" encoding="utf-8"?>
<p:tagLst xmlns:a="http://schemas.openxmlformats.org/drawingml/2006/main" xmlns:r="http://schemas.openxmlformats.org/officeDocument/2006/relationships" xmlns:p="http://schemas.openxmlformats.org/presentationml/2006/main">
  <p:tag name="SLIDEGUID" val="DC1E20F1F3304619B101A507803637A1"/>
  <p:tag name="SLIDEID" val="DC1E20F1F3304619B101A507803637A1"/>
  <p:tag name="SLIDEORDER" val="1"/>
  <p:tag name="SLIDETYPE" val="Q"/>
  <p:tag name="DEMOGRAPHIC" val="False"/>
  <p:tag name="SPEEDSCORING" val="False"/>
  <p:tag name="RESPONSESGATHERED" val="True"/>
  <p:tag name="TOTALRESPONSES" val="5"/>
  <p:tag name="SLICED" val="False"/>
  <p:tag name="RESPONSES" val="NA,1,5,4;2;3;3;1;"/>
  <p:tag name="CHARTSTRINGSTD" val="1 1 2 1 0"/>
  <p:tag name="CHARTSTRINGREV" val="0 1 2 1 1"/>
  <p:tag name="CHARTSTRINGSTDPER" val="0.2 0.2 0.4 0.2 0"/>
  <p:tag name="CHARTSTRINGREVPER" val="0 0.2 0.4 0.2 0.2"/>
  <p:tag name="QUESTIONALIAS" val="What Planet is this?"/>
  <p:tag name="ANSWERSALIAS" val="Jupiter¤Earth¤Mars¤Saturn¤Pluto"/>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Arial"/>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6587</TotalTime>
  <Words>5696</Words>
  <Application>Microsoft Office PowerPoint</Application>
  <PresentationFormat>On-screen Show (4:3)</PresentationFormat>
  <Paragraphs>734</Paragraphs>
  <Slides>97</Slides>
  <Notes>96</Notes>
  <HiddenSlides>0</HiddenSlides>
  <MMClips>5</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97</vt:i4>
      </vt:variant>
    </vt:vector>
  </HeadingPairs>
  <TitlesOfParts>
    <vt:vector size="101" baseType="lpstr">
      <vt:lpstr>Edge</vt:lpstr>
      <vt:lpstr>Custom Design</vt:lpstr>
      <vt:lpstr>PHOTO-PAINT</vt:lpstr>
      <vt:lpstr>Equation</vt:lpstr>
      <vt:lpstr>PowerPoint Presentation</vt:lpstr>
      <vt:lpstr>The Syllabus</vt:lpstr>
      <vt:lpstr>Logistics</vt:lpstr>
      <vt:lpstr>Grading</vt:lpstr>
      <vt:lpstr>Introduction and how to get in touch of me </vt:lpstr>
      <vt:lpstr>Let’s take that course pre-assessment test</vt:lpstr>
      <vt:lpstr>Beginning the course…</vt:lpstr>
      <vt:lpstr>How do we really know anything?</vt:lpstr>
      <vt:lpstr>What Planet is this?</vt:lpstr>
      <vt:lpstr>How do you know this planet is called Saturn</vt:lpstr>
      <vt:lpstr>Which square is a darker shade of gray?</vt:lpstr>
      <vt:lpstr>Which square is a darker shade of gray?</vt:lpstr>
      <vt:lpstr>6 Basic Assumptions of Science</vt:lpstr>
      <vt:lpstr>Occam’s Razor</vt:lpstr>
      <vt:lpstr>The Scientific Method</vt:lpstr>
      <vt:lpstr>Where are we going in this class?</vt:lpstr>
      <vt:lpstr>Motion is boring unless objects interact</vt:lpstr>
      <vt:lpstr>Interaction length  scales</vt:lpstr>
      <vt:lpstr>At cosmic scales only gravity matters</vt:lpstr>
      <vt:lpstr>An example</vt:lpstr>
      <vt:lpstr>Common Misconception</vt:lpstr>
      <vt:lpstr>Misconception</vt:lpstr>
      <vt:lpstr>Mathematical Shape – Linear on a Position vs. Time graph</vt:lpstr>
      <vt:lpstr>Large and small numbers</vt:lpstr>
      <vt:lpstr>Large and small numbers</vt:lpstr>
      <vt:lpstr>As scientists, we are very interested in changes in motion. This is the essential element of all change that we observe.</vt:lpstr>
      <vt:lpstr>Newton described motion in terms of a few basic laws -  The first law</vt:lpstr>
      <vt:lpstr>Some examples of the first law</vt:lpstr>
      <vt:lpstr>Definitions</vt:lpstr>
      <vt:lpstr>Concepts for Newton’s second law</vt:lpstr>
      <vt:lpstr>Concepts for Newton’s second law</vt:lpstr>
      <vt:lpstr>In which of the following cases is the car in accelerated motion?</vt:lpstr>
      <vt:lpstr>Net force</vt:lpstr>
      <vt:lpstr>Some Key Ideas</vt:lpstr>
      <vt:lpstr>David and Goliath</vt:lpstr>
      <vt:lpstr>In addition to the net force, an object’s mass also determines how it will accelerate</vt:lpstr>
      <vt:lpstr>Some comments on units.</vt:lpstr>
      <vt:lpstr>The Third Law </vt:lpstr>
      <vt:lpstr>Which statement best describes the situation pictured below</vt:lpstr>
      <vt:lpstr>Artillery experiment</vt:lpstr>
      <vt:lpstr>How does a rocket work?</vt:lpstr>
      <vt:lpstr>New York Times on Robert Goddard January 13, 1920</vt:lpstr>
      <vt:lpstr>New York Times on Robert Goddard July 17, 1969</vt:lpstr>
      <vt:lpstr>Something to think about: The reluctant horse</vt:lpstr>
      <vt:lpstr>Acceleration</vt:lpstr>
      <vt:lpstr>PowerPoint Presentation</vt:lpstr>
      <vt:lpstr>Train vs. Fly</vt:lpstr>
      <vt:lpstr>Equal and Opposite forces!</vt:lpstr>
      <vt:lpstr>PowerPoint Presentation</vt:lpstr>
      <vt:lpstr>Two masses approach each other with the same speed</vt:lpstr>
      <vt:lpstr>Collisions of different masses</vt:lpstr>
      <vt:lpstr>Two masses approach each other with the same speed</vt:lpstr>
      <vt:lpstr>Two masses approach each other with the same speed</vt:lpstr>
      <vt:lpstr>Two masses approach each other with the same speed</vt:lpstr>
      <vt:lpstr>Review</vt:lpstr>
      <vt:lpstr>First let’s briefly consider distance for everyday interactions</vt:lpstr>
      <vt:lpstr>Experimental observation</vt:lpstr>
      <vt:lpstr>Gravity causes a uniform acceleration at the planet’s surface (independent of mass)</vt:lpstr>
      <vt:lpstr>Air Drag - If I drop a book and a piece of paper, which one will hit the table first?</vt:lpstr>
      <vt:lpstr>Drag coefficients</vt:lpstr>
      <vt:lpstr>Decomposing motion into its components</vt:lpstr>
      <vt:lpstr>If objects are gravitationally attracted to each other, why doesn’t the moon fall to the earth?</vt:lpstr>
      <vt:lpstr>PowerPoint Presentation</vt:lpstr>
      <vt:lpstr>The moon is falling (Dependence of the force of gravity on distance)</vt:lpstr>
      <vt:lpstr>Gravity</vt:lpstr>
      <vt:lpstr>If d2 is twice as large as d1, how is the force different for the d2 case?</vt:lpstr>
      <vt:lpstr>If m2 is twice as large as m1, How is the force different (d is the same in both cases)?</vt:lpstr>
      <vt:lpstr>A very little math…</vt:lpstr>
      <vt:lpstr>And thus we see…</vt:lpstr>
      <vt:lpstr>PowerPoint Presentation</vt:lpstr>
      <vt:lpstr>Two types of mass: Inertial and gravitational</vt:lpstr>
      <vt:lpstr>“Weightlessness”</vt:lpstr>
      <vt:lpstr>The vomit comet</vt:lpstr>
      <vt:lpstr>A book is at rest on a table.  The  force paired with a book’s weight (via Newton’s third law) is:</vt:lpstr>
      <vt:lpstr>PowerPoint Presentation</vt:lpstr>
      <vt:lpstr>A book is at rest on a table.  The  force paired with a book’s weight (via Newton’s third law) is:</vt:lpstr>
      <vt:lpstr>Molecular Interactions</vt:lpstr>
      <vt:lpstr>Early observations</vt:lpstr>
      <vt:lpstr>Franklin hypothesized that a “fluid” was exchanged between the fur and the rod</vt:lpstr>
      <vt:lpstr>Example Van de Graff - Electrostatic Generator</vt:lpstr>
      <vt:lpstr>Lightning</vt:lpstr>
      <vt:lpstr>Is lightning the same stuff stored in a Leyden jar?</vt:lpstr>
      <vt:lpstr>J. J. Thompson showed that Franklin’s “fluid” model was not entirely correct.</vt:lpstr>
      <vt:lpstr>Static electricity discharge conclusion</vt:lpstr>
      <vt:lpstr>Electrically charged objects attract or repel one another one another</vt:lpstr>
      <vt:lpstr>Coulomb quantified the electric force law</vt:lpstr>
      <vt:lpstr>The Millikan/Fletcher oil drop experiment provided conclusive proof that charges come in lumps</vt:lpstr>
      <vt:lpstr>Summary</vt:lpstr>
      <vt:lpstr>Electric current: Charges in motion</vt:lpstr>
      <vt:lpstr>Let’s play with electricity</vt:lpstr>
      <vt:lpstr>On to magnetism</vt:lpstr>
      <vt:lpstr>Changing magnetic fields can produce moving charges. This is how we usually generate electric current</vt:lpstr>
      <vt:lpstr>Magnets produce a force on another magnet (and can induce magnetism in some materials)</vt:lpstr>
      <vt:lpstr>Let go of the one on the right, which way does it spin?</vt:lpstr>
      <vt:lpstr>Permanent Magnets</vt:lpstr>
      <vt:lpstr>All Magnetic Fields are caused by…</vt:lpstr>
      <vt:lpstr>The grand scheme of science</vt:lpstr>
    </vt:vector>
  </TitlesOfParts>
  <Company>BYU Physics Department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Ware</dc:creator>
  <cp:lastModifiedBy>Windows User</cp:lastModifiedBy>
  <cp:revision>145</cp:revision>
  <dcterms:created xsi:type="dcterms:W3CDTF">2005-01-04T17:15:31Z</dcterms:created>
  <dcterms:modified xsi:type="dcterms:W3CDTF">2012-01-07T19:35:48Z</dcterms:modified>
</cp:coreProperties>
</file>