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99" r:id="rId2"/>
  </p:sldMasterIdLst>
  <p:notesMasterIdLst>
    <p:notesMasterId r:id="rId54"/>
  </p:notesMasterIdLst>
  <p:handoutMasterIdLst>
    <p:handoutMasterId r:id="rId55"/>
  </p:handoutMasterIdLst>
  <p:sldIdLst>
    <p:sldId id="420" r:id="rId3"/>
    <p:sldId id="466" r:id="rId4"/>
    <p:sldId id="476" r:id="rId5"/>
    <p:sldId id="467" r:id="rId6"/>
    <p:sldId id="469" r:id="rId7"/>
    <p:sldId id="470" r:id="rId8"/>
    <p:sldId id="471" r:id="rId9"/>
    <p:sldId id="472" r:id="rId10"/>
    <p:sldId id="473" r:id="rId11"/>
    <p:sldId id="474" r:id="rId12"/>
    <p:sldId id="475" r:id="rId13"/>
    <p:sldId id="421" r:id="rId14"/>
    <p:sldId id="422" r:id="rId15"/>
    <p:sldId id="424" r:id="rId16"/>
    <p:sldId id="425" r:id="rId17"/>
    <p:sldId id="426" r:id="rId18"/>
    <p:sldId id="439" r:id="rId19"/>
    <p:sldId id="440" r:id="rId20"/>
    <p:sldId id="441" r:id="rId21"/>
    <p:sldId id="427" r:id="rId22"/>
    <p:sldId id="442" r:id="rId23"/>
    <p:sldId id="443" r:id="rId24"/>
    <p:sldId id="444" r:id="rId25"/>
    <p:sldId id="445" r:id="rId26"/>
    <p:sldId id="428" r:id="rId27"/>
    <p:sldId id="446" r:id="rId28"/>
    <p:sldId id="447" r:id="rId29"/>
    <p:sldId id="429" r:id="rId30"/>
    <p:sldId id="448" r:id="rId31"/>
    <p:sldId id="449" r:id="rId32"/>
    <p:sldId id="450" r:id="rId33"/>
    <p:sldId id="477" r:id="rId34"/>
    <p:sldId id="451" r:id="rId35"/>
    <p:sldId id="452" r:id="rId36"/>
    <p:sldId id="453" r:id="rId37"/>
    <p:sldId id="454" r:id="rId38"/>
    <p:sldId id="455" r:id="rId39"/>
    <p:sldId id="456" r:id="rId40"/>
    <p:sldId id="457" r:id="rId41"/>
    <p:sldId id="458" r:id="rId42"/>
    <p:sldId id="459" r:id="rId43"/>
    <p:sldId id="436" r:id="rId44"/>
    <p:sldId id="437" r:id="rId45"/>
    <p:sldId id="438" r:id="rId46"/>
    <p:sldId id="431" r:id="rId47"/>
    <p:sldId id="465" r:id="rId48"/>
    <p:sldId id="460" r:id="rId49"/>
    <p:sldId id="461" r:id="rId50"/>
    <p:sldId id="462" r:id="rId51"/>
    <p:sldId id="463" r:id="rId52"/>
    <p:sldId id="464" r:id="rId53"/>
  </p:sldIdLst>
  <p:sldSz cx="9144000" cy="6858000" type="screen4x3"/>
  <p:notesSz cx="7315200" cy="9601200"/>
  <p:custDataLst>
    <p:tags r:id="rId56"/>
  </p:custDataLst>
  <p:kinsoku lang="ja-JP" invalStChars="、。，．・：；？！゛゜ヽヾゝゞ々ー’”）〕］｝〉》」』】°‰′″℃￠％ぁぃぅぇぉっゃゅょゎァィゥェォッャュョヮヵヶ!%),.:;?]}｡｣､･ｧｨｩｪｫｬｭｮｯｰﾞﾟ" invalEndChars="‘“（〔［｛〈《「『【￥＄$([\{｢￡"/>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7D435D"/>
    <a:srgbClr val="C00254"/>
    <a:srgbClr val="462A00"/>
    <a:srgbClr val="714400"/>
    <a:srgbClr val="FFFFCC"/>
    <a:srgbClr val="EBF43C"/>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00" autoAdjust="0"/>
    <p:restoredTop sz="84500" autoAdjust="0"/>
  </p:normalViewPr>
  <p:slideViewPr>
    <p:cSldViewPr snapToGrid="0">
      <p:cViewPr varScale="1">
        <p:scale>
          <a:sx n="98" d="100"/>
          <a:sy n="98" d="100"/>
        </p:scale>
        <p:origin x="-954" y="-90"/>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idx="2"/>
          </p:nvPr>
        </p:nvSpPr>
        <p:spPr bwMode="auto">
          <a:xfrm>
            <a:off x="1274763" y="733425"/>
            <a:ext cx="4765675" cy="3573463"/>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p:spPr>
        <p:txBody>
          <a:bodyPr vert="horz" wrap="square" lIns="95654" tIns="46987" rIns="95654" bIns="469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a:ea typeface="+mn-ea"/>
        <a:cs typeface="+mn-cs"/>
      </a:defRPr>
    </a:lvl1pPr>
    <a:lvl2pPr marL="457200" algn="l" rtl="0" eaLnBrk="0" fontAlgn="base" hangingPunct="0">
      <a:spcBef>
        <a:spcPct val="30000"/>
      </a:spcBef>
      <a:spcAft>
        <a:spcPct val="0"/>
      </a:spcAft>
      <a:defRPr sz="1200" kern="1200">
        <a:solidFill>
          <a:schemeClr val="tx1"/>
        </a:solidFill>
        <a:latin typeface="Times New Roman"/>
        <a:ea typeface="+mn-ea"/>
        <a:cs typeface="+mn-cs"/>
      </a:defRPr>
    </a:lvl2pPr>
    <a:lvl3pPr marL="914400" algn="l" rtl="0" eaLnBrk="0" fontAlgn="base" hangingPunct="0">
      <a:spcBef>
        <a:spcPct val="30000"/>
      </a:spcBef>
      <a:spcAft>
        <a:spcPct val="0"/>
      </a:spcAft>
      <a:defRPr sz="1200" kern="1200">
        <a:solidFill>
          <a:schemeClr val="tx1"/>
        </a:solidFill>
        <a:latin typeface="Times New Roman"/>
        <a:ea typeface="+mn-ea"/>
        <a:cs typeface="+mn-cs"/>
      </a:defRPr>
    </a:lvl3pPr>
    <a:lvl4pPr marL="1371600" algn="l" rtl="0" eaLnBrk="0" fontAlgn="base" hangingPunct="0">
      <a:spcBef>
        <a:spcPct val="30000"/>
      </a:spcBef>
      <a:spcAft>
        <a:spcPct val="0"/>
      </a:spcAft>
      <a:defRPr sz="1200" kern="1200">
        <a:solidFill>
          <a:schemeClr val="tx1"/>
        </a:solidFill>
        <a:latin typeface="Times New Roman"/>
        <a:ea typeface="+mn-ea"/>
        <a:cs typeface="+mn-cs"/>
      </a:defRPr>
    </a:lvl4pPr>
    <a:lvl5pPr marL="1828800" algn="l" rtl="0" eaLnBrk="0" fontAlgn="base" hangingPunct="0">
      <a:spcBef>
        <a:spcPct val="30000"/>
      </a:spcBef>
      <a:spcAft>
        <a:spcPct val="0"/>
      </a:spcAft>
      <a:defRPr sz="1200" kern="1200">
        <a:solidFill>
          <a:schemeClr val="tx1"/>
        </a:solidFill>
        <a:latin typeface="Times New Roman"/>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r>
              <a:rPr lang="en-US"/>
              <a:t>We see the "rule violation" that has arisen, but what does "cleared its neighborhood" mean? As planets form, they become the dominant gravitational body in their orbit in the Solar System. As they interact with other, smaller objects along their orbital path, they either consume them or sling them away with their gravity. Pluto is only 0.07 times the mass of the other objects in its orbit. The Earth, in comparison, has 1.7 million times the mass of the other objects in its orbit.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a:ln/>
        </p:spPr>
      </p:sp>
      <p:sp>
        <p:nvSpPr>
          <p:cNvPr id="2051" name="Rectangle 3"/>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r>
              <a:rPr lang="en-US"/>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spcBef>
                <a:spcPct val="0"/>
              </a:spcBef>
              <a:spcAft>
                <a:spcPct val="0"/>
              </a:spcAft>
              <a:defRPr sz="800">
                <a:solidFill>
                  <a:srgbClr val="A98C4B"/>
                </a:solidFill>
                <a:latin typeface="+mj-lt"/>
              </a:defRPr>
            </a:lvl1pPr>
          </a:lstStyle>
          <a:p>
            <a:pPr>
              <a:defRPr/>
            </a:pPr>
            <a:endParaRPr lang="en-US"/>
          </a:p>
        </p:txBody>
      </p:sp>
      <p:sp>
        <p:nvSpPr>
          <p:cNvPr id="798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base">
              <a:spcBef>
                <a:spcPct val="0"/>
              </a:spcBef>
              <a:spcAft>
                <a:spcPct val="0"/>
              </a:spcAft>
              <a:defRPr sz="800">
                <a:solidFill>
                  <a:srgbClr val="A98C4B"/>
                </a:solidFill>
                <a:latin typeface="+mj-lt"/>
              </a:defRPr>
            </a:lvl1pPr>
          </a:lstStyle>
          <a:p>
            <a:pPr>
              <a:defRPr/>
            </a:pPr>
            <a:endParaRPr lang="en-US"/>
          </a:p>
        </p:txBody>
      </p:sp>
      <p:sp>
        <p:nvSpPr>
          <p:cNvPr id="798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spcBef>
                <a:spcPct val="0"/>
              </a:spcBef>
              <a:spcAft>
                <a:spcPct val="0"/>
              </a:spcAft>
              <a:defRPr sz="800">
                <a:solidFill>
                  <a:srgbClr val="A98C4B"/>
                </a:solidFill>
                <a:latin typeface="+mj-lt"/>
              </a:defRPr>
            </a:lvl1pPr>
          </a:lstStyle>
          <a:p>
            <a:pPr>
              <a:defRPr/>
            </a:pPr>
            <a:r>
              <a:rPr lang="en-US"/>
              <a:t>‹#›</a:t>
            </a:r>
          </a:p>
        </p:txBody>
      </p:sp>
      <p:sp>
        <p:nvSpPr>
          <p:cNvPr id="79879" name="Line 7"/>
          <p:cNvSpPr>
            <a:spLocks noChangeShapeType="1"/>
          </p:cNvSpPr>
          <p:nvPr userDrawn="1"/>
        </p:nvSpPr>
        <p:spPr bwMode="auto">
          <a:xfrm>
            <a:off x="228600" y="1295400"/>
            <a:ext cx="8686800" cy="0"/>
          </a:xfrm>
          <a:prstGeom prst="line">
            <a:avLst/>
          </a:prstGeom>
          <a:noFill/>
          <a:ln w="19050">
            <a:solidFill>
              <a:srgbClr val="FF0000"/>
            </a:solidFill>
            <a:round/>
            <a:headEnd/>
            <a:tailEnd/>
          </a:ln>
        </p:spPr>
        <p:txBody>
          <a:bodyPr/>
          <a:lstStyle/>
          <a:p>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3600" kern="12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eaLnBrk="0" fontAlgn="base" hangingPunct="0">
        <a:spcBef>
          <a:spcPct val="0"/>
        </a:spcBef>
        <a:spcAft>
          <a:spcPct val="0"/>
        </a:spcAft>
        <a:defRPr sz="3600">
          <a:solidFill>
            <a:srgbClr val="0000CC"/>
          </a:solidFill>
          <a:latin typeface="Arial" charset="0"/>
        </a:defRPr>
      </a:lvl6pPr>
      <a:lvl7pPr marL="914400" algn="l" rtl="0" eaLnBrk="0" fontAlgn="base" hangingPunct="0">
        <a:spcBef>
          <a:spcPct val="0"/>
        </a:spcBef>
        <a:spcAft>
          <a:spcPct val="0"/>
        </a:spcAft>
        <a:defRPr sz="3600">
          <a:solidFill>
            <a:srgbClr val="0000CC"/>
          </a:solidFill>
          <a:latin typeface="Arial" charset="0"/>
        </a:defRPr>
      </a:lvl7pPr>
      <a:lvl8pPr marL="1371600" algn="l" rtl="0" eaLnBrk="0" fontAlgn="base" hangingPunct="0">
        <a:spcBef>
          <a:spcPct val="0"/>
        </a:spcBef>
        <a:spcAft>
          <a:spcPct val="0"/>
        </a:spcAft>
        <a:defRPr sz="3600">
          <a:solidFill>
            <a:srgbClr val="0000CC"/>
          </a:solidFill>
          <a:latin typeface="Arial" charset="0"/>
        </a:defRPr>
      </a:lvl8pPr>
      <a:lvl9pPr marL="1828800" algn="l" rtl="0" eaLnBrk="0" fontAlgn="base" hangingPunct="0">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A98C4B"/>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A98C4B"/>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A98C4B"/>
        </a:buClr>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base">
              <a:spcBef>
                <a:spcPct val="0"/>
              </a:spcBef>
              <a:spcAft>
                <a:spcPct val="0"/>
              </a:spcAft>
              <a:defRPr sz="1200">
                <a:solidFill>
                  <a:schemeClr val="tx1"/>
                </a:solidFill>
                <a:latin typeface="Garamond" pitchFamily="18" charset="0"/>
              </a:defRPr>
            </a:lvl1pPr>
          </a:lstStyle>
          <a:p>
            <a:pPr>
              <a:defRPr/>
            </a:pPr>
            <a:endParaRPr lang="en-US"/>
          </a:p>
        </p:txBody>
      </p:sp>
      <p:sp>
        <p:nvSpPr>
          <p:cNvPr id="9"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fontAlgn="base">
              <a:spcBef>
                <a:spcPct val="0"/>
              </a:spcBef>
              <a:spcAft>
                <a:spcPct val="0"/>
              </a:spcAft>
              <a:defRPr sz="1200">
                <a:solidFill>
                  <a:schemeClr val="tx1"/>
                </a:solidFill>
                <a:latin typeface="Garamond" pitchFamily="18" charset="0"/>
              </a:defRPr>
            </a:lvl1pPr>
          </a:lstStyle>
          <a:p>
            <a:pPr>
              <a:defRPr/>
            </a:pPr>
            <a:endParaRPr lang="en-US"/>
          </a:p>
        </p:txBody>
      </p:sp>
      <p:sp>
        <p:nvSpPr>
          <p:cNvPr id="10"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fontAlgn="base">
              <a:spcBef>
                <a:spcPct val="0"/>
              </a:spcBef>
              <a:spcAft>
                <a:spcPct val="0"/>
              </a:spcAft>
              <a:defRPr sz="1200">
                <a:solidFill>
                  <a:schemeClr val="tx1"/>
                </a:solidFill>
                <a:latin typeface="Garamond" pitchFamily="18" charset="0"/>
              </a:defRPr>
            </a:lvl1pPr>
          </a:lstStyle>
          <a:p>
            <a:pPr>
              <a:defRPr/>
            </a:pPr>
            <a:r>
              <a:rPr lang="en-US"/>
              <a:t>‹#›</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3600" kern="12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eaLnBrk="0" fontAlgn="base" hangingPunct="0">
        <a:spcBef>
          <a:spcPct val="0"/>
        </a:spcBef>
        <a:spcAft>
          <a:spcPct val="0"/>
        </a:spcAft>
        <a:defRPr sz="3600">
          <a:solidFill>
            <a:srgbClr val="0000CC"/>
          </a:solidFill>
          <a:latin typeface="Arial" charset="0"/>
        </a:defRPr>
      </a:lvl6pPr>
      <a:lvl7pPr marL="914400" algn="l" rtl="0" eaLnBrk="0" fontAlgn="base" hangingPunct="0">
        <a:spcBef>
          <a:spcPct val="0"/>
        </a:spcBef>
        <a:spcAft>
          <a:spcPct val="0"/>
        </a:spcAft>
        <a:defRPr sz="3600">
          <a:solidFill>
            <a:srgbClr val="0000CC"/>
          </a:solidFill>
          <a:latin typeface="Arial" charset="0"/>
        </a:defRPr>
      </a:lvl7pPr>
      <a:lvl8pPr marL="1371600" algn="l" rtl="0" eaLnBrk="0" fontAlgn="base" hangingPunct="0">
        <a:spcBef>
          <a:spcPct val="0"/>
        </a:spcBef>
        <a:spcAft>
          <a:spcPct val="0"/>
        </a:spcAft>
        <a:defRPr sz="3600">
          <a:solidFill>
            <a:srgbClr val="0000CC"/>
          </a:solidFill>
          <a:latin typeface="Arial" charset="0"/>
        </a:defRPr>
      </a:lvl8pPr>
      <a:lvl9pPr marL="1828800" algn="l" rtl="0" eaLnBrk="0" fontAlgn="base" hangingPunct="0">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A98C4B"/>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A98C4B"/>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A98C4B"/>
        </a:buClr>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p:cNvSpPr>
          <p:nvPr>
            <p:ph type="ctrTitle" idx="4294967295"/>
          </p:nvPr>
        </p:nvSpPr>
        <p:spPr>
          <a:xfrm>
            <a:off x="984250" y="660400"/>
            <a:ext cx="5133975" cy="993775"/>
          </a:xfrm>
        </p:spPr>
        <p:txBody>
          <a:bodyPr anchor="t"/>
          <a:lstStyle/>
          <a:p>
            <a:r>
              <a:rPr lang="en-US" sz="4400"/>
              <a:t>Final Review</a:t>
            </a:r>
          </a:p>
        </p:txBody>
      </p:sp>
      <p:pic>
        <p:nvPicPr>
          <p:cNvPr id="6147" name="Picture 2"/>
          <p:cNvPicPr>
            <a:picLocks noChangeAspect="1" noChangeArrowheads="1"/>
          </p:cNvPicPr>
          <p:nvPr/>
        </p:nvPicPr>
        <p:blipFill>
          <a:blip r:embed="rId4" cstate="print"/>
          <a:srcRect/>
          <a:stretch>
            <a:fillRect/>
          </a:stretch>
        </p:blipFill>
        <p:spPr bwMode="auto">
          <a:xfrm>
            <a:off x="2627313" y="2224088"/>
            <a:ext cx="3810000" cy="2914650"/>
          </a:xfrm>
          <a:prstGeom prst="rect">
            <a:avLst/>
          </a:prstGeom>
          <a:noFill/>
          <a:effectLst>
            <a:outerShdw blurRad="1054100" sx="139000" sy="139000" algn="ctr" rotWithShape="0">
              <a:schemeClr val="bg1">
                <a:lumMod val="85000"/>
              </a:schemeClr>
            </a:outerShdw>
          </a:effec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idx="4294967295"/>
          </p:nvPr>
        </p:nvSpPr>
        <p:spPr>
          <a:xfrm>
            <a:off x="622300" y="0"/>
            <a:ext cx="3832225" cy="1219200"/>
          </a:xfrm>
        </p:spPr>
        <p:txBody>
          <a:bodyPr/>
          <a:lstStyle/>
          <a:p>
            <a:r>
              <a:rPr lang="en-US"/>
              <a:t>Final review</a:t>
            </a:r>
          </a:p>
        </p:txBody>
      </p:sp>
      <p:sp>
        <p:nvSpPr>
          <p:cNvPr id="15363" name="Rectangle 3"/>
          <p:cNvSpPr>
            <a:spLocks noChangeArrowheads="1"/>
          </p:cNvSpPr>
          <p:nvPr/>
        </p:nvSpPr>
        <p:spPr bwMode="auto">
          <a:xfrm>
            <a:off x="544513" y="1495425"/>
            <a:ext cx="7694612"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final state of the Sun will be a</a:t>
            </a:r>
          </a:p>
        </p:txBody>
      </p:sp>
      <p:pic>
        <p:nvPicPr>
          <p:cNvPr id="7170" name="Picture 2"/>
          <p:cNvPicPr>
            <a:picLocks noChangeAspect="1" noChangeArrowheads="1"/>
          </p:cNvPicPr>
          <p:nvPr/>
        </p:nvPicPr>
        <p:blipFill>
          <a:blip r:embed="rId3" cstate="print"/>
          <a:srcRect/>
          <a:stretch>
            <a:fillRect/>
          </a:stretch>
        </p:blipFill>
        <p:spPr bwMode="auto">
          <a:xfrm>
            <a:off x="238125" y="2373313"/>
            <a:ext cx="8615363" cy="2130425"/>
          </a:xfrm>
          <a:prstGeom prst="rect">
            <a:avLst/>
          </a:prstGeom>
          <a:noFill/>
        </p:spPr>
      </p:pic>
      <p:sp>
        <p:nvSpPr>
          <p:cNvPr id="5" name="Text Box 5"/>
          <p:cNvSpPr txBox="1">
            <a:spLocks noChangeArrowheads="1"/>
          </p:cNvSpPr>
          <p:nvPr/>
        </p:nvSpPr>
        <p:spPr bwMode="auto">
          <a:xfrm>
            <a:off x="6048375" y="4951413"/>
            <a:ext cx="2482850" cy="400050"/>
          </a:xfrm>
          <a:prstGeom prst="rect">
            <a:avLst/>
          </a:prstGeom>
          <a:noFill/>
          <a:ln w="9525">
            <a:noFill/>
            <a:miter lim="800000"/>
            <a:headEnd/>
            <a:tailEnd/>
          </a:ln>
        </p:spPr>
        <p:txBody>
          <a:bodyPr>
            <a:spAutoFit/>
          </a:bodyPr>
          <a:lstStyle/>
          <a:p>
            <a:pPr fontAlgn="base">
              <a:spcBef>
                <a:spcPct val="0"/>
              </a:spcBef>
              <a:spcAft>
                <a:spcPct val="0"/>
              </a:spcAft>
            </a:pPr>
            <a:r>
              <a:rPr lang="en-US" sz="2000">
                <a:latin typeface="Calisto MT"/>
              </a:rPr>
              <a:t>White dwarf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622300" y="0"/>
            <a:ext cx="3832225" cy="1219200"/>
          </a:xfrm>
        </p:spPr>
        <p:txBody>
          <a:bodyPr/>
          <a:lstStyle/>
          <a:p>
            <a:r>
              <a:rPr lang="en-US"/>
              <a:t>Final review</a:t>
            </a:r>
          </a:p>
        </p:txBody>
      </p:sp>
      <p:sp>
        <p:nvSpPr>
          <p:cNvPr id="16387" name="Rectangle 3"/>
          <p:cNvSpPr>
            <a:spLocks noChangeArrowheads="1"/>
          </p:cNvSpPr>
          <p:nvPr/>
        </p:nvSpPr>
        <p:spPr bwMode="auto">
          <a:xfrm>
            <a:off x="544513" y="1495425"/>
            <a:ext cx="7694612"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Of the following, which is the best evidence for an </a:t>
            </a:r>
            <a:r>
              <a:rPr lang="en-US" sz="2400" u="sng">
                <a:latin typeface="Calisto MT"/>
              </a:rPr>
              <a:t>expanding</a:t>
            </a:r>
            <a:r>
              <a:rPr lang="en-US" sz="2400">
                <a:latin typeface="Calisto MT"/>
              </a:rPr>
              <a:t> universe?</a:t>
            </a:r>
          </a:p>
          <a:p>
            <a:pPr fontAlgn="base">
              <a:spcBef>
                <a:spcPct val="0"/>
              </a:spcBef>
              <a:spcAft>
                <a:spcPct val="0"/>
              </a:spcAft>
            </a:pPr>
            <a:endParaRPr lang="en-US" sz="2400">
              <a:latin typeface="Calisto MT"/>
            </a:endParaRPr>
          </a:p>
        </p:txBody>
      </p:sp>
      <p:pic>
        <p:nvPicPr>
          <p:cNvPr id="8194" name="Picture 2"/>
          <p:cNvPicPr>
            <a:picLocks noChangeAspect="1" noChangeArrowheads="1"/>
          </p:cNvPicPr>
          <p:nvPr/>
        </p:nvPicPr>
        <p:blipFill>
          <a:blip r:embed="rId3" cstate="print"/>
          <a:srcRect/>
          <a:stretch>
            <a:fillRect/>
          </a:stretch>
        </p:blipFill>
        <p:spPr bwMode="auto">
          <a:xfrm>
            <a:off x="969963" y="2706688"/>
            <a:ext cx="3819525" cy="2571750"/>
          </a:xfrm>
          <a:prstGeom prst="rect">
            <a:avLst/>
          </a:prstGeom>
          <a:noFill/>
        </p:spPr>
      </p:pic>
      <p:sp>
        <p:nvSpPr>
          <p:cNvPr id="5" name="Text Box 5"/>
          <p:cNvSpPr txBox="1">
            <a:spLocks noChangeArrowheads="1"/>
          </p:cNvSpPr>
          <p:nvPr/>
        </p:nvSpPr>
        <p:spPr bwMode="auto">
          <a:xfrm>
            <a:off x="3811588" y="5719763"/>
            <a:ext cx="4000500" cy="400050"/>
          </a:xfrm>
          <a:prstGeom prst="rect">
            <a:avLst/>
          </a:prstGeom>
          <a:noFill/>
          <a:ln w="9525">
            <a:noFill/>
            <a:miter lim="800000"/>
            <a:headEnd/>
            <a:tailEnd/>
          </a:ln>
        </p:spPr>
        <p:txBody>
          <a:bodyPr>
            <a:spAutoFit/>
          </a:bodyPr>
          <a:lstStyle/>
          <a:p>
            <a:pPr fontAlgn="base">
              <a:spcBef>
                <a:spcPct val="0"/>
              </a:spcBef>
              <a:spcAft>
                <a:spcPct val="0"/>
              </a:spcAft>
            </a:pPr>
            <a:r>
              <a:rPr lang="en-US" sz="2000">
                <a:latin typeface="Calisto MT"/>
              </a:rPr>
              <a:t>Red shift of far away galaxies</a:t>
            </a:r>
          </a:p>
        </p:txBody>
      </p:sp>
      <p:sp>
        <p:nvSpPr>
          <p:cNvPr id="6" name="Rectangle 6"/>
          <p:cNvSpPr>
            <a:spLocks noChangeArrowheads="1"/>
          </p:cNvSpPr>
          <p:nvPr/>
        </p:nvSpPr>
        <p:spPr bwMode="auto">
          <a:xfrm>
            <a:off x="447675" y="2325688"/>
            <a:ext cx="4864100" cy="1214437"/>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idx="4294967295"/>
          </p:nvPr>
        </p:nvSpPr>
        <p:spPr>
          <a:xfrm>
            <a:off x="622300" y="0"/>
            <a:ext cx="3832225" cy="1219200"/>
          </a:xfrm>
        </p:spPr>
        <p:txBody>
          <a:bodyPr/>
          <a:lstStyle/>
          <a:p>
            <a:r>
              <a:rPr lang="en-US"/>
              <a:t>Final review</a:t>
            </a:r>
          </a:p>
        </p:txBody>
      </p:sp>
      <p:sp>
        <p:nvSpPr>
          <p:cNvPr id="17411" name="Rectangle 3"/>
          <p:cNvSpPr>
            <a:spLocks noChangeArrowheads="1"/>
          </p:cNvSpPr>
          <p:nvPr/>
        </p:nvSpPr>
        <p:spPr bwMode="auto">
          <a:xfrm>
            <a:off x="466725" y="1516063"/>
            <a:ext cx="5116513"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is true about air resistance?</a:t>
            </a:r>
          </a:p>
        </p:txBody>
      </p:sp>
      <p:pic>
        <p:nvPicPr>
          <p:cNvPr id="9218" name="Picture 2"/>
          <p:cNvPicPr>
            <a:picLocks noChangeAspect="1" noChangeArrowheads="1"/>
          </p:cNvPicPr>
          <p:nvPr/>
        </p:nvPicPr>
        <p:blipFill>
          <a:blip r:embed="rId3" cstate="print"/>
          <a:srcRect/>
          <a:stretch>
            <a:fillRect/>
          </a:stretch>
        </p:blipFill>
        <p:spPr bwMode="auto">
          <a:xfrm>
            <a:off x="454600" y="2062534"/>
            <a:ext cx="4459287" cy="2957513"/>
          </a:xfrm>
          <a:prstGeom prst="rect">
            <a:avLst/>
          </a:prstGeom>
          <a:noFill/>
        </p:spPr>
      </p:pic>
      <p:sp>
        <p:nvSpPr>
          <p:cNvPr id="5" name="Text Box 5"/>
          <p:cNvSpPr txBox="1">
            <a:spLocks noChangeArrowheads="1"/>
          </p:cNvSpPr>
          <p:nvPr/>
        </p:nvSpPr>
        <p:spPr bwMode="auto">
          <a:xfrm>
            <a:off x="513236" y="5194300"/>
            <a:ext cx="4097676" cy="400110"/>
          </a:xfrm>
          <a:prstGeom prst="rect">
            <a:avLst/>
          </a:prstGeom>
          <a:noFill/>
          <a:ln w="9525">
            <a:noFill/>
            <a:miter lim="800000"/>
            <a:headEnd/>
            <a:tailEnd/>
          </a:ln>
        </p:spPr>
        <p:txBody>
          <a:bodyPr wrap="square">
            <a:spAutoFit/>
          </a:bodyPr>
          <a:lstStyle/>
          <a:p>
            <a:pPr marL="457200" indent="-457200" fontAlgn="base">
              <a:spcBef>
                <a:spcPct val="0"/>
              </a:spcBef>
              <a:spcAft>
                <a:spcPct val="0"/>
              </a:spcAft>
            </a:pPr>
            <a:r>
              <a:rPr lang="en-US" sz="2000" dirty="0">
                <a:latin typeface="Calisto MT"/>
              </a:rPr>
              <a:t>The falling object will </a:t>
            </a:r>
            <a:r>
              <a:rPr lang="en-US" sz="2000" dirty="0" smtClean="0">
                <a:latin typeface="Calisto MT"/>
              </a:rPr>
              <a:t>reach… </a:t>
            </a:r>
          </a:p>
        </p:txBody>
      </p:sp>
      <p:pic>
        <p:nvPicPr>
          <p:cNvPr id="9219" name="Picture 3"/>
          <p:cNvPicPr>
            <a:picLocks noChangeAspect="1" noChangeArrowheads="1"/>
          </p:cNvPicPr>
          <p:nvPr/>
        </p:nvPicPr>
        <p:blipFill>
          <a:blip r:embed="rId4" cstate="print"/>
          <a:srcRect/>
          <a:stretch>
            <a:fillRect/>
          </a:stretch>
        </p:blipFill>
        <p:spPr bwMode="auto">
          <a:xfrm>
            <a:off x="4971613" y="4549068"/>
            <a:ext cx="3851275" cy="2036762"/>
          </a:xfrm>
          <a:prstGeom prst="rect">
            <a:avLst/>
          </a:prstGeom>
          <a:noFill/>
        </p:spPr>
      </p:pic>
      <p:pic>
        <p:nvPicPr>
          <p:cNvPr id="5121" name="Picture 1"/>
          <p:cNvPicPr>
            <a:picLocks noChangeAspect="1" noChangeArrowheads="1"/>
          </p:cNvPicPr>
          <p:nvPr/>
        </p:nvPicPr>
        <p:blipFill>
          <a:blip r:embed="rId5" cstate="print"/>
          <a:srcRect/>
          <a:stretch>
            <a:fillRect/>
          </a:stretch>
        </p:blipFill>
        <p:spPr bwMode="auto">
          <a:xfrm>
            <a:off x="5320930" y="1848255"/>
            <a:ext cx="3195397" cy="2188724"/>
          </a:xfrm>
          <a:prstGeom prst="rect">
            <a:avLst/>
          </a:prstGeom>
          <a:noFill/>
          <a:ln w="9525">
            <a:noFill/>
            <a:miter lim="800000"/>
            <a:headEnd/>
            <a:tailEnd/>
          </a:ln>
        </p:spPr>
      </p:pic>
      <p:sp>
        <p:nvSpPr>
          <p:cNvPr id="8" name="Text Box 5"/>
          <p:cNvSpPr txBox="1">
            <a:spLocks noChangeArrowheads="1"/>
          </p:cNvSpPr>
          <p:nvPr/>
        </p:nvSpPr>
        <p:spPr bwMode="auto">
          <a:xfrm>
            <a:off x="5733746" y="1387542"/>
            <a:ext cx="2281845" cy="400110"/>
          </a:xfrm>
          <a:prstGeom prst="rect">
            <a:avLst/>
          </a:prstGeom>
          <a:noFill/>
          <a:ln w="9525">
            <a:noFill/>
            <a:miter lim="800000"/>
            <a:headEnd/>
            <a:tailEnd/>
          </a:ln>
        </p:spPr>
        <p:txBody>
          <a:bodyPr wrap="square">
            <a:spAutoFit/>
          </a:bodyPr>
          <a:lstStyle/>
          <a:p>
            <a:pPr marL="457200" indent="-457200" fontAlgn="base">
              <a:spcBef>
                <a:spcPct val="0"/>
              </a:spcBef>
              <a:spcAft>
                <a:spcPct val="0"/>
              </a:spcAft>
            </a:pPr>
            <a:r>
              <a:rPr lang="en-US" sz="2000" dirty="0" smtClean="0">
                <a:latin typeface="Calisto MT"/>
              </a:rPr>
              <a:t>a </a:t>
            </a:r>
            <a:r>
              <a:rPr lang="en-US" sz="2000" dirty="0">
                <a:latin typeface="Calisto MT"/>
              </a:rPr>
              <a:t>constant </a:t>
            </a:r>
            <a:r>
              <a:rPr lang="en-US" sz="2000" dirty="0" smtClean="0">
                <a:latin typeface="Calisto MT"/>
              </a:rPr>
              <a:t>speed</a:t>
            </a:r>
          </a:p>
        </p:txBody>
      </p:sp>
      <p:sp>
        <p:nvSpPr>
          <p:cNvPr id="9" name="Text Box 5"/>
          <p:cNvSpPr txBox="1">
            <a:spLocks noChangeArrowheads="1"/>
          </p:cNvSpPr>
          <p:nvPr/>
        </p:nvSpPr>
        <p:spPr bwMode="auto">
          <a:xfrm>
            <a:off x="5448402" y="4176138"/>
            <a:ext cx="2936841" cy="400110"/>
          </a:xfrm>
          <a:prstGeom prst="rect">
            <a:avLst/>
          </a:prstGeom>
          <a:noFill/>
          <a:ln w="9525">
            <a:noFill/>
            <a:miter lim="800000"/>
            <a:headEnd/>
            <a:tailEnd/>
          </a:ln>
        </p:spPr>
        <p:txBody>
          <a:bodyPr wrap="square">
            <a:spAutoFit/>
          </a:bodyPr>
          <a:lstStyle/>
          <a:p>
            <a:pPr marL="457200" indent="-457200" fontAlgn="base">
              <a:spcBef>
                <a:spcPct val="0"/>
              </a:spcBef>
              <a:spcAft>
                <a:spcPct val="0"/>
              </a:spcAft>
            </a:pPr>
            <a:r>
              <a:rPr lang="en-US" sz="2000" dirty="0" smtClean="0">
                <a:latin typeface="Calisto MT"/>
              </a:rPr>
              <a:t>an acceleration of zero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739775" y="1566863"/>
            <a:ext cx="6321425" cy="8302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Which two of the four fundamental forces do we deal with most in our daily lives?</a:t>
            </a:r>
          </a:p>
        </p:txBody>
      </p:sp>
      <p:sp>
        <p:nvSpPr>
          <p:cNvPr id="5" name="Text Box 3"/>
          <p:cNvSpPr txBox="1">
            <a:spLocks/>
          </p:cNvSpPr>
          <p:nvPr/>
        </p:nvSpPr>
        <p:spPr bwMode="auto">
          <a:xfrm>
            <a:off x="622300" y="0"/>
            <a:ext cx="3832225" cy="1219200"/>
          </a:xfrm>
          <a:prstGeom prst="rect">
            <a:avLst/>
          </a:prstGeom>
          <a:noFill/>
          <a:ln w="9525">
            <a:noFill/>
            <a:miter lim="800000"/>
            <a:headEnd/>
            <a:tailEnd/>
          </a:ln>
        </p:spPr>
        <p:txBody>
          <a:bodyPr anchor="b"/>
          <a:lstStyle/>
          <a:p>
            <a:pPr eaLnBrk="0" fontAlgn="base" hangingPunct="0">
              <a:spcBef>
                <a:spcPct val="0"/>
              </a:spcBef>
              <a:spcAft>
                <a:spcPct val="0"/>
              </a:spcAft>
              <a:defRPr/>
            </a:pPr>
            <a:r>
              <a:rPr lang="en-US" sz="3600" kern="0" dirty="0">
                <a:solidFill>
                  <a:srgbClr val="0000CC"/>
                </a:solidFill>
                <a:latin typeface="+mj-lt"/>
                <a:ea typeface="+mj-ea"/>
                <a:cs typeface="+mj-cs"/>
              </a:rPr>
              <a:t>Final review</a:t>
            </a:r>
          </a:p>
        </p:txBody>
      </p:sp>
      <p:pic>
        <p:nvPicPr>
          <p:cNvPr id="18436" name="Picture 2"/>
          <p:cNvPicPr>
            <a:picLocks noChangeAspect="1" noChangeArrowheads="1"/>
          </p:cNvPicPr>
          <p:nvPr/>
        </p:nvPicPr>
        <p:blipFill>
          <a:blip r:embed="rId3" cstate="print"/>
          <a:srcRect/>
          <a:stretch>
            <a:fillRect/>
          </a:stretch>
        </p:blipFill>
        <p:spPr bwMode="auto">
          <a:xfrm>
            <a:off x="1617663" y="2603500"/>
            <a:ext cx="5715000" cy="3810000"/>
          </a:xfrm>
          <a:prstGeom prst="rect">
            <a:avLst/>
          </a:prstGeom>
          <a:noFill/>
        </p:spPr>
      </p:pic>
      <p:sp>
        <p:nvSpPr>
          <p:cNvPr id="6" name="Rectangle 5"/>
          <p:cNvSpPr>
            <a:spLocks noChangeArrowheads="1"/>
          </p:cNvSpPr>
          <p:nvPr/>
        </p:nvSpPr>
        <p:spPr bwMode="auto">
          <a:xfrm>
            <a:off x="1138238" y="4484688"/>
            <a:ext cx="6683375" cy="2062162"/>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p:cNvSpPr>
          <p:nvPr>
            <p:ph type="title" idx="4294967295"/>
          </p:nvPr>
        </p:nvSpPr>
        <p:spPr/>
        <p:txBody>
          <a:bodyPr/>
          <a:lstStyle/>
          <a:p>
            <a:r>
              <a:rPr lang="en-US"/>
              <a:t>Final review</a:t>
            </a:r>
          </a:p>
        </p:txBody>
      </p:sp>
      <p:sp>
        <p:nvSpPr>
          <p:cNvPr id="1029" name="Text Box 5"/>
          <p:cNvSpPr txBox="1">
            <a:spLocks noChangeArrowheads="1"/>
          </p:cNvSpPr>
          <p:nvPr/>
        </p:nvSpPr>
        <p:spPr bwMode="auto">
          <a:xfrm>
            <a:off x="252413" y="1411288"/>
            <a:ext cx="6321425" cy="8302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You throw a baseball up into the air. What is the baseball's acceleration at the top of its fight?</a:t>
            </a:r>
          </a:p>
        </p:txBody>
      </p:sp>
      <p:pic>
        <p:nvPicPr>
          <p:cNvPr id="1030" name="Picture 2"/>
          <p:cNvPicPr>
            <a:picLocks noChangeAspect="1" noChangeArrowheads="1"/>
          </p:cNvPicPr>
          <p:nvPr/>
        </p:nvPicPr>
        <p:blipFill>
          <a:blip r:embed="rId4" cstate="print"/>
          <a:srcRect/>
          <a:stretch>
            <a:fillRect/>
          </a:stretch>
        </p:blipFill>
        <p:spPr bwMode="auto">
          <a:xfrm>
            <a:off x="6997700" y="1430338"/>
            <a:ext cx="1274763" cy="1212850"/>
          </a:xfrm>
          <a:prstGeom prst="rect">
            <a:avLst/>
          </a:prstGeom>
          <a:noFill/>
        </p:spPr>
      </p:pic>
      <p:sp>
        <p:nvSpPr>
          <p:cNvPr id="1031" name="Freeform 7"/>
          <p:cNvSpPr>
            <a:spLocks/>
          </p:cNvSpPr>
          <p:nvPr/>
        </p:nvSpPr>
        <p:spPr bwMode="auto">
          <a:xfrm>
            <a:off x="7421563" y="2011363"/>
            <a:ext cx="447675" cy="3767137"/>
          </a:xfrm>
          <a:custGeom>
            <a:avLst/>
            <a:gdLst>
              <a:gd name="T0" fmla="*/ 0 w 291830"/>
              <a:gd name="T1" fmla="*/ 3766226 h 2842098"/>
              <a:gd name="T2" fmla="*/ 223736 w 291830"/>
              <a:gd name="T3" fmla="*/ 2148 h 2842098"/>
              <a:gd name="T4" fmla="*/ 447472 w 291830"/>
              <a:gd name="T5" fmla="*/ 3753335 h 2842098"/>
              <a:gd name="T6" fmla="*/ 0 60000 65536"/>
              <a:gd name="T7" fmla="*/ 0 60000 65536"/>
              <a:gd name="T8" fmla="*/ 0 60000 65536"/>
            </a:gdLst>
            <a:ahLst/>
            <a:cxnLst>
              <a:cxn ang="T6">
                <a:pos x="T0" y="T1"/>
              </a:cxn>
              <a:cxn ang="T7">
                <a:pos x="T2" y="T3"/>
              </a:cxn>
              <a:cxn ang="T8">
                <a:pos x="T4" y="T5"/>
              </a:cxn>
            </a:cxnLst>
            <a:rect l="0" t="0" r="r" b="b"/>
            <a:pathLst>
              <a:path w="291830" h="2842098">
                <a:moveTo>
                  <a:pt x="0" y="2842098"/>
                </a:moveTo>
                <a:cubicBezTo>
                  <a:pt x="48638" y="1422670"/>
                  <a:pt x="97277" y="3242"/>
                  <a:pt x="145915" y="1621"/>
                </a:cubicBezTo>
                <a:cubicBezTo>
                  <a:pt x="194553" y="0"/>
                  <a:pt x="243191" y="1416185"/>
                  <a:pt x="291830" y="2832370"/>
                </a:cubicBezTo>
              </a:path>
            </a:pathLst>
          </a:custGeom>
          <a:noFill/>
          <a:ln w="25400">
            <a:solidFill>
              <a:schemeClr val="tx1"/>
            </a:solidFill>
            <a:round/>
            <a:headEnd/>
            <a:tailEnd type="stealth" w="lg" len="lg"/>
          </a:ln>
        </p:spPr>
        <p:txBody>
          <a:bodyPr wrap="none"/>
          <a:lstStyle/>
          <a:p>
            <a:endParaRPr lang="en-US"/>
          </a:p>
        </p:txBody>
      </p:sp>
      <p:sp>
        <p:nvSpPr>
          <p:cNvPr id="1032" name="Rectangle 8"/>
          <p:cNvSpPr>
            <a:spLocks noChangeArrowheads="1"/>
          </p:cNvSpPr>
          <p:nvPr/>
        </p:nvSpPr>
        <p:spPr bwMode="auto">
          <a:xfrm>
            <a:off x="0" y="5943600"/>
            <a:ext cx="9144000" cy="914400"/>
          </a:xfrm>
          <a:prstGeom prst="rect">
            <a:avLst/>
          </a:prstGeom>
          <a:solidFill>
            <a:srgbClr val="462A00"/>
          </a:solidFill>
          <a:ln w="12700">
            <a:noFill/>
            <a:round/>
            <a:headEnd/>
            <a:tailEnd/>
          </a:ln>
        </p:spPr>
        <p:txBody>
          <a:bodyPr wrap="none"/>
          <a:lstStyle/>
          <a:p>
            <a:pPr fontAlgn="base">
              <a:spcBef>
                <a:spcPct val="0"/>
              </a:spcBef>
              <a:spcAft>
                <a:spcPct val="0"/>
              </a:spcAft>
            </a:pPr>
            <a:endParaRPr lang="en-US" sz="2400">
              <a:latin typeface="Comic Sans MS"/>
            </a:endParaRPr>
          </a:p>
        </p:txBody>
      </p:sp>
      <p:sp>
        <p:nvSpPr>
          <p:cNvPr id="1033" name="Rectangle 9"/>
          <p:cNvSpPr>
            <a:spLocks noChangeArrowheads="1"/>
          </p:cNvSpPr>
          <p:nvPr/>
        </p:nvSpPr>
        <p:spPr bwMode="auto">
          <a:xfrm>
            <a:off x="0" y="5822950"/>
            <a:ext cx="9144000" cy="120650"/>
          </a:xfrm>
          <a:prstGeom prst="rect">
            <a:avLst/>
          </a:prstGeom>
          <a:blipFill dpi="0" rotWithShape="1">
            <a:blip r:embed="rId5" cstate="print"/>
            <a:srcRect/>
            <a:tile tx="0" ty="0" sx="100000" sy="100000" flip="none" algn="tl"/>
          </a:blipFill>
          <a:ln w="12700">
            <a:noFill/>
            <a:round/>
            <a:headEnd/>
            <a:tailEnd/>
          </a:ln>
        </p:spPr>
        <p:txBody>
          <a:bodyPr wrap="none"/>
          <a:lstStyle/>
          <a:p>
            <a:pPr fontAlgn="base">
              <a:spcBef>
                <a:spcPct val="0"/>
              </a:spcBef>
              <a:spcAft>
                <a:spcPct val="0"/>
              </a:spcAft>
            </a:pPr>
            <a:endParaRPr lang="en-US" sz="2400">
              <a:latin typeface="Comic Sans MS"/>
            </a:endParaRPr>
          </a:p>
        </p:txBody>
      </p:sp>
      <p:graphicFrame>
        <p:nvGraphicFramePr>
          <p:cNvPr id="9" name="Object 3"/>
          <p:cNvGraphicFramePr>
            <a:graphicFrameLocks noChangeAspect="1"/>
          </p:cNvGraphicFramePr>
          <p:nvPr/>
        </p:nvGraphicFramePr>
        <p:xfrm>
          <a:off x="1157051" y="2688651"/>
          <a:ext cx="5167313" cy="1839912"/>
        </p:xfrm>
        <a:graphic>
          <a:graphicData uri="http://schemas.openxmlformats.org/presentationml/2006/ole">
            <p:oleObj spid="_x0000_s1026" name="Equation" r:id="rId6" imgW="110484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p:txBody>
          <a:bodyPr/>
          <a:lstStyle/>
          <a:p>
            <a:r>
              <a:rPr lang="en-US"/>
              <a:t>Final review</a:t>
            </a:r>
          </a:p>
        </p:txBody>
      </p:sp>
      <p:sp>
        <p:nvSpPr>
          <p:cNvPr id="19459" name="Text Box 3"/>
          <p:cNvSpPr txBox="1">
            <a:spLocks noChangeArrowheads="1"/>
          </p:cNvSpPr>
          <p:nvPr/>
        </p:nvSpPr>
        <p:spPr bwMode="auto">
          <a:xfrm>
            <a:off x="914400" y="1711325"/>
            <a:ext cx="7577138" cy="8318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To decrease the pressure caused by a force, how must you change the area to which it's applied?</a:t>
            </a:r>
          </a:p>
        </p:txBody>
      </p:sp>
      <p:pic>
        <p:nvPicPr>
          <p:cNvPr id="12290" name="Picture 2"/>
          <p:cNvPicPr>
            <a:picLocks noChangeAspect="1" noChangeArrowheads="1"/>
          </p:cNvPicPr>
          <p:nvPr/>
        </p:nvPicPr>
        <p:blipFill>
          <a:blip r:embed="rId3" cstate="print"/>
          <a:srcRect/>
          <a:stretch>
            <a:fillRect/>
          </a:stretch>
        </p:blipFill>
        <p:spPr bwMode="auto">
          <a:xfrm>
            <a:off x="4987925" y="2657475"/>
            <a:ext cx="2905125" cy="2905125"/>
          </a:xfrm>
          <a:prstGeom prst="rect">
            <a:avLst/>
          </a:prstGeom>
          <a:noFill/>
        </p:spPr>
      </p:pic>
      <p:pic>
        <p:nvPicPr>
          <p:cNvPr id="12291" name="Picture 3"/>
          <p:cNvPicPr>
            <a:picLocks noChangeAspect="1" noChangeArrowheads="1"/>
          </p:cNvPicPr>
          <p:nvPr/>
        </p:nvPicPr>
        <p:blipFill>
          <a:blip r:embed="rId4" cstate="print"/>
          <a:srcRect/>
          <a:stretch>
            <a:fillRect/>
          </a:stretch>
        </p:blipFill>
        <p:spPr bwMode="auto">
          <a:xfrm>
            <a:off x="1722438" y="3355975"/>
            <a:ext cx="1322387" cy="1470025"/>
          </a:xfrm>
          <a:prstGeom prst="rect">
            <a:avLst/>
          </a:prstGeom>
          <a:noFill/>
        </p:spPr>
      </p:pic>
      <p:sp>
        <p:nvSpPr>
          <p:cNvPr id="6" name="AutoShape 6"/>
          <p:cNvSpPr>
            <a:spLocks noChangeArrowheads="1"/>
          </p:cNvSpPr>
          <p:nvPr/>
        </p:nvSpPr>
        <p:spPr bwMode="auto">
          <a:xfrm>
            <a:off x="3473450" y="3852863"/>
            <a:ext cx="977900" cy="484187"/>
          </a:xfrm>
          <a:prstGeom prst="rightArrow">
            <a:avLst>
              <a:gd name="adj1" fmla="val 50000"/>
              <a:gd name="adj2" fmla="val 50024"/>
            </a:avLst>
          </a:prstGeom>
          <a:solidFill>
            <a:srgbClr val="00B0F0"/>
          </a:solidFill>
          <a:ln w="12700">
            <a:solidFill>
              <a:srgbClr val="FF0000"/>
            </a:solidFill>
            <a:round/>
            <a:headEnd/>
            <a:tailEnd/>
          </a:ln>
        </p:spPr>
        <p:txBody>
          <a:bodyPr wrap="none"/>
          <a:lstStyle/>
          <a:p>
            <a:pPr fontAlgn="base">
              <a:spcBef>
                <a:spcPct val="0"/>
              </a:spcBef>
              <a:spcAft>
                <a:spcPct val="0"/>
              </a:spcAft>
            </a:pPr>
            <a:endParaRPr lang="en-US" sz="2400">
              <a:latin typeface="Comic Sans MS"/>
            </a:endParaRPr>
          </a:p>
        </p:txBody>
      </p:sp>
      <p:sp>
        <p:nvSpPr>
          <p:cNvPr id="7" name="Text Box 7"/>
          <p:cNvSpPr txBox="1">
            <a:spLocks noChangeArrowheads="1"/>
          </p:cNvSpPr>
          <p:nvPr/>
        </p:nvSpPr>
        <p:spPr bwMode="auto">
          <a:xfrm>
            <a:off x="3236913" y="5661025"/>
            <a:ext cx="2084387" cy="400050"/>
          </a:xfrm>
          <a:prstGeom prst="rect">
            <a:avLst/>
          </a:prstGeom>
          <a:noFill/>
          <a:ln w="9525">
            <a:noFill/>
            <a:miter lim="800000"/>
            <a:headEnd/>
            <a:tailEnd/>
          </a:ln>
        </p:spPr>
        <p:txBody>
          <a:bodyPr>
            <a:spAutoFit/>
          </a:bodyPr>
          <a:lstStyle/>
          <a:p>
            <a:pPr fontAlgn="base">
              <a:spcBef>
                <a:spcPct val="0"/>
              </a:spcBef>
              <a:spcAft>
                <a:spcPct val="0"/>
              </a:spcAft>
            </a:pPr>
            <a:r>
              <a:rPr lang="en-US" sz="2000">
                <a:latin typeface="Calisto MT"/>
              </a:rPr>
              <a:t>Increase the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p:txBody>
          <a:bodyPr/>
          <a:lstStyle/>
          <a:p>
            <a:r>
              <a:rPr lang="en-US"/>
              <a:t>Final review</a:t>
            </a:r>
          </a:p>
        </p:txBody>
      </p:sp>
      <p:sp>
        <p:nvSpPr>
          <p:cNvPr id="20483" name="Text Box 3"/>
          <p:cNvSpPr txBox="1">
            <a:spLocks noChangeArrowheads="1"/>
          </p:cNvSpPr>
          <p:nvPr/>
        </p:nvSpPr>
        <p:spPr bwMode="auto">
          <a:xfrm>
            <a:off x="564744" y="1516974"/>
            <a:ext cx="7508875" cy="831850"/>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latin typeface="Calisto MT"/>
              </a:rPr>
              <a:t>Besides fitting together like puzzle pieces, what </a:t>
            </a:r>
            <a:r>
              <a:rPr lang="en-US" sz="2400" dirty="0">
                <a:latin typeface="Calisto MT"/>
              </a:rPr>
              <a:t>are some major evidences for plate tectonics and Pangaea?</a:t>
            </a:r>
          </a:p>
        </p:txBody>
      </p:sp>
      <p:sp>
        <p:nvSpPr>
          <p:cNvPr id="5" name="Text Box 4"/>
          <p:cNvSpPr txBox="1">
            <a:spLocks noChangeArrowheads="1"/>
          </p:cNvSpPr>
          <p:nvPr/>
        </p:nvSpPr>
        <p:spPr bwMode="auto">
          <a:xfrm>
            <a:off x="476014" y="2742491"/>
            <a:ext cx="4936416" cy="1569660"/>
          </a:xfrm>
          <a:prstGeom prst="rect">
            <a:avLst/>
          </a:prstGeom>
          <a:noFill/>
          <a:ln w="9525">
            <a:noFill/>
            <a:miter lim="800000"/>
            <a:headEnd/>
            <a:tailEnd/>
          </a:ln>
        </p:spPr>
        <p:txBody>
          <a:bodyPr wrap="none">
            <a:spAutoFit/>
          </a:bodyPr>
          <a:lstStyle/>
          <a:p>
            <a:pPr marL="457200" indent="-457200" fontAlgn="base">
              <a:spcBef>
                <a:spcPct val="0"/>
              </a:spcBef>
              <a:spcAft>
                <a:spcPct val="0"/>
              </a:spcAft>
              <a:buFontTx/>
              <a:buAutoNum type="arabicPeriod"/>
            </a:pPr>
            <a:r>
              <a:rPr lang="en-US" sz="2400" dirty="0" smtClean="0">
                <a:latin typeface="Calisto MT"/>
              </a:rPr>
              <a:t>Magnetic </a:t>
            </a:r>
            <a:r>
              <a:rPr lang="en-US" sz="2400" dirty="0">
                <a:latin typeface="Calisto MT"/>
              </a:rPr>
              <a:t>field consistencies</a:t>
            </a:r>
          </a:p>
          <a:p>
            <a:pPr marL="457200" indent="-457200" fontAlgn="base">
              <a:spcBef>
                <a:spcPct val="0"/>
              </a:spcBef>
              <a:spcAft>
                <a:spcPct val="0"/>
              </a:spcAft>
              <a:buFontTx/>
              <a:buAutoNum type="arabicPeriod"/>
            </a:pPr>
            <a:r>
              <a:rPr lang="en-US" sz="2400" dirty="0" err="1">
                <a:latin typeface="Calisto MT"/>
              </a:rPr>
              <a:t>Paleoclimatic</a:t>
            </a:r>
            <a:r>
              <a:rPr lang="en-US" sz="2400" dirty="0">
                <a:latin typeface="Calisto MT"/>
              </a:rPr>
              <a:t> consistencies</a:t>
            </a:r>
          </a:p>
          <a:p>
            <a:pPr marL="457200" indent="-457200" fontAlgn="base">
              <a:spcBef>
                <a:spcPct val="0"/>
              </a:spcBef>
              <a:spcAft>
                <a:spcPct val="0"/>
              </a:spcAft>
              <a:buFontTx/>
              <a:buAutoNum type="arabicPeriod"/>
            </a:pPr>
            <a:r>
              <a:rPr lang="en-US" sz="2400" dirty="0">
                <a:latin typeface="Calisto MT"/>
              </a:rPr>
              <a:t>Glacier tracks consistencies</a:t>
            </a:r>
          </a:p>
          <a:p>
            <a:pPr marL="457200" indent="-457200" fontAlgn="base">
              <a:spcBef>
                <a:spcPct val="0"/>
              </a:spcBef>
              <a:spcAft>
                <a:spcPct val="0"/>
              </a:spcAft>
              <a:buFontTx/>
              <a:buAutoNum type="arabicPeriod"/>
            </a:pPr>
            <a:r>
              <a:rPr lang="en-US" sz="2400" dirty="0">
                <a:latin typeface="Calisto MT"/>
              </a:rPr>
              <a:t>Volcano and earthquake patterns</a:t>
            </a:r>
          </a:p>
        </p:txBody>
      </p:sp>
      <p:pic>
        <p:nvPicPr>
          <p:cNvPr id="20485" name="Picture 2"/>
          <p:cNvPicPr>
            <a:picLocks noChangeAspect="1" noChangeArrowheads="1"/>
          </p:cNvPicPr>
          <p:nvPr/>
        </p:nvPicPr>
        <p:blipFill>
          <a:blip r:embed="rId3" cstate="print"/>
          <a:srcRect/>
          <a:stretch>
            <a:fillRect/>
          </a:stretch>
        </p:blipFill>
        <p:spPr bwMode="auto">
          <a:xfrm>
            <a:off x="5591175" y="2578100"/>
            <a:ext cx="3130550" cy="39036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p:txBody>
          <a:bodyPr/>
          <a:lstStyle/>
          <a:p>
            <a:r>
              <a:rPr lang="en-US"/>
              <a:t>Final review</a:t>
            </a:r>
          </a:p>
        </p:txBody>
      </p:sp>
      <p:sp>
        <p:nvSpPr>
          <p:cNvPr id="21507" name="Text Box 3"/>
          <p:cNvSpPr txBox="1">
            <a:spLocks noChangeArrowheads="1"/>
          </p:cNvSpPr>
          <p:nvPr/>
        </p:nvSpPr>
        <p:spPr bwMode="auto">
          <a:xfrm>
            <a:off x="914400" y="1711325"/>
            <a:ext cx="6321425" cy="1570038"/>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A sample starts with 100% of a certain isotope at noon. At 8pm on the same day, the sample is down to 25%.</a:t>
            </a:r>
          </a:p>
          <a:p>
            <a:pPr fontAlgn="base">
              <a:spcBef>
                <a:spcPct val="0"/>
              </a:spcBef>
              <a:spcAft>
                <a:spcPct val="0"/>
              </a:spcAft>
            </a:pPr>
            <a:r>
              <a:rPr lang="en-US" sz="2400">
                <a:latin typeface="Calisto MT"/>
              </a:rPr>
              <a:t>What is the half-life of this sample?</a:t>
            </a:r>
          </a:p>
        </p:txBody>
      </p:sp>
      <p:sp>
        <p:nvSpPr>
          <p:cNvPr id="5" name="Text Box 4"/>
          <p:cNvSpPr txBox="1">
            <a:spLocks noChangeArrowheads="1"/>
          </p:cNvSpPr>
          <p:nvPr/>
        </p:nvSpPr>
        <p:spPr bwMode="auto">
          <a:xfrm>
            <a:off x="1865516" y="4115002"/>
            <a:ext cx="6179258" cy="523220"/>
          </a:xfrm>
          <a:prstGeom prst="rect">
            <a:avLst/>
          </a:prstGeom>
          <a:noFill/>
          <a:ln w="9525">
            <a:noFill/>
            <a:miter lim="800000"/>
            <a:headEnd/>
            <a:tailEnd/>
          </a:ln>
        </p:spPr>
        <p:txBody>
          <a:bodyPr wrap="square">
            <a:spAutoFit/>
          </a:bodyPr>
          <a:lstStyle/>
          <a:p>
            <a:pPr fontAlgn="base">
              <a:spcBef>
                <a:spcPct val="0"/>
              </a:spcBef>
              <a:spcAft>
                <a:spcPct val="0"/>
              </a:spcAft>
            </a:pPr>
            <a:r>
              <a:rPr lang="en-US" sz="2800" dirty="0">
                <a:latin typeface="Calisto MT"/>
              </a:rPr>
              <a:t>That means at 4pm it was 50% </a:t>
            </a:r>
            <a:endParaRPr lang="en-US" sz="2800" dirty="0" smtClean="0">
              <a:latin typeface="Calisto MT"/>
            </a:endParaRPr>
          </a:p>
        </p:txBody>
      </p:sp>
      <p:sp>
        <p:nvSpPr>
          <p:cNvPr id="6" name="Text Box 4"/>
          <p:cNvSpPr txBox="1">
            <a:spLocks noChangeArrowheads="1"/>
          </p:cNvSpPr>
          <p:nvPr/>
        </p:nvSpPr>
        <p:spPr bwMode="auto">
          <a:xfrm>
            <a:off x="2368112" y="5035887"/>
            <a:ext cx="3974322" cy="523220"/>
          </a:xfrm>
          <a:prstGeom prst="rect">
            <a:avLst/>
          </a:prstGeom>
          <a:noFill/>
          <a:ln w="9525">
            <a:noFill/>
            <a:miter lim="800000"/>
            <a:headEnd/>
            <a:tailEnd/>
          </a:ln>
        </p:spPr>
        <p:txBody>
          <a:bodyPr wrap="square">
            <a:spAutoFit/>
          </a:bodyPr>
          <a:lstStyle/>
          <a:p>
            <a:pPr fontAlgn="base">
              <a:spcBef>
                <a:spcPct val="0"/>
              </a:spcBef>
              <a:spcAft>
                <a:spcPct val="0"/>
              </a:spcAft>
            </a:pPr>
            <a:r>
              <a:rPr lang="en-US" sz="2800" dirty="0" smtClean="0">
                <a:latin typeface="Calisto MT"/>
              </a:rPr>
              <a:t>so </a:t>
            </a:r>
            <a:r>
              <a:rPr lang="en-US" sz="2800" dirty="0">
                <a:latin typeface="Calisto MT"/>
              </a:rPr>
              <a:t>the half-life is 4 </a:t>
            </a:r>
            <a:r>
              <a:rPr lang="en-US" sz="2800" dirty="0" smtClean="0">
                <a:latin typeface="Calisto MT"/>
              </a:rPr>
              <a:t>hours</a:t>
            </a:r>
            <a:endParaRPr lang="en-US" sz="2800" dirty="0">
              <a:latin typeface="Calisto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p:txBody>
          <a:bodyPr/>
          <a:lstStyle/>
          <a:p>
            <a:r>
              <a:rPr lang="en-US"/>
              <a:t>Final review</a:t>
            </a:r>
          </a:p>
        </p:txBody>
      </p:sp>
      <p:sp>
        <p:nvSpPr>
          <p:cNvPr id="22531" name="Text Box 3"/>
          <p:cNvSpPr txBox="1">
            <a:spLocks noChangeArrowheads="1"/>
          </p:cNvSpPr>
          <p:nvPr/>
        </p:nvSpPr>
        <p:spPr bwMode="auto">
          <a:xfrm>
            <a:off x="942975" y="1711325"/>
            <a:ext cx="7704138" cy="1201738"/>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When a diver tucks in to a fetal position he will begin to flip around faster. This is an example of conservation</a:t>
            </a:r>
          </a:p>
          <a:p>
            <a:pPr fontAlgn="base">
              <a:spcBef>
                <a:spcPct val="0"/>
              </a:spcBef>
              <a:spcAft>
                <a:spcPct val="0"/>
              </a:spcAft>
            </a:pPr>
            <a:r>
              <a:rPr lang="en-US" sz="2400">
                <a:latin typeface="Calisto MT"/>
              </a:rPr>
              <a:t>of...?</a:t>
            </a:r>
          </a:p>
        </p:txBody>
      </p:sp>
      <p:pic>
        <p:nvPicPr>
          <p:cNvPr id="22532" name="Picture 2"/>
          <p:cNvPicPr>
            <a:picLocks noChangeAspect="1" noChangeArrowheads="1"/>
          </p:cNvPicPr>
          <p:nvPr/>
        </p:nvPicPr>
        <p:blipFill>
          <a:blip r:embed="rId3" cstate="print"/>
          <a:srcRect/>
          <a:stretch>
            <a:fillRect/>
          </a:stretch>
        </p:blipFill>
        <p:spPr bwMode="auto">
          <a:xfrm>
            <a:off x="3995738" y="2590800"/>
            <a:ext cx="3805237" cy="2657475"/>
          </a:xfrm>
          <a:prstGeom prst="rect">
            <a:avLst/>
          </a:prstGeom>
          <a:noFill/>
        </p:spPr>
      </p:pic>
      <p:sp>
        <p:nvSpPr>
          <p:cNvPr id="5" name="Text Box 5"/>
          <p:cNvSpPr txBox="1">
            <a:spLocks noChangeArrowheads="1"/>
          </p:cNvSpPr>
          <p:nvPr/>
        </p:nvSpPr>
        <p:spPr bwMode="auto">
          <a:xfrm>
            <a:off x="1370013" y="5467350"/>
            <a:ext cx="4476750"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Angular momentum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idx="4294967295"/>
          </p:nvPr>
        </p:nvSpPr>
        <p:spPr/>
        <p:txBody>
          <a:bodyPr/>
          <a:lstStyle/>
          <a:p>
            <a:r>
              <a:rPr lang="en-US"/>
              <a:t>Final review</a:t>
            </a:r>
          </a:p>
        </p:txBody>
      </p:sp>
      <p:sp>
        <p:nvSpPr>
          <p:cNvPr id="23555" name="Text Box 3"/>
          <p:cNvSpPr txBox="1">
            <a:spLocks noChangeArrowheads="1"/>
          </p:cNvSpPr>
          <p:nvPr/>
        </p:nvSpPr>
        <p:spPr bwMode="auto">
          <a:xfrm>
            <a:off x="671513" y="1546225"/>
            <a:ext cx="7831137" cy="8318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T/F: It is impossible for humans to change the chemical composition of the earth's atmosphere.</a:t>
            </a:r>
          </a:p>
        </p:txBody>
      </p:sp>
      <p:pic>
        <p:nvPicPr>
          <p:cNvPr id="15362" name="Picture 2"/>
          <p:cNvPicPr>
            <a:picLocks noChangeAspect="1" noChangeArrowheads="1"/>
          </p:cNvPicPr>
          <p:nvPr/>
        </p:nvPicPr>
        <p:blipFill>
          <a:blip r:embed="rId3" cstate="print"/>
          <a:srcRect/>
          <a:stretch>
            <a:fillRect/>
          </a:stretch>
        </p:blipFill>
        <p:spPr bwMode="auto">
          <a:xfrm>
            <a:off x="3494088" y="2517775"/>
            <a:ext cx="5357812" cy="4019550"/>
          </a:xfrm>
          <a:prstGeom prst="rect">
            <a:avLst/>
          </a:prstGeom>
          <a:noFill/>
        </p:spPr>
      </p:pic>
      <p:sp>
        <p:nvSpPr>
          <p:cNvPr id="6" name="Text Box 5"/>
          <p:cNvSpPr txBox="1">
            <a:spLocks noChangeArrowheads="1"/>
          </p:cNvSpPr>
          <p:nvPr/>
        </p:nvSpPr>
        <p:spPr bwMode="auto">
          <a:xfrm>
            <a:off x="950913" y="2840038"/>
            <a:ext cx="965200" cy="461962"/>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latin typeface="Calisto MT"/>
              </a:rPr>
              <a:t>False</a:t>
            </a:r>
            <a:endParaRPr lang="en-US" sz="2400" dirty="0">
              <a:latin typeface="Calisto MT"/>
            </a:endParaRPr>
          </a:p>
        </p:txBody>
      </p:sp>
      <p:pic>
        <p:nvPicPr>
          <p:cNvPr id="15363" name="Picture 3"/>
          <p:cNvPicPr>
            <a:picLocks noChangeAspect="1" noChangeArrowheads="1"/>
          </p:cNvPicPr>
          <p:nvPr/>
        </p:nvPicPr>
        <p:blipFill>
          <a:blip r:embed="rId4" cstate="print"/>
          <a:srcRect/>
          <a:stretch>
            <a:fillRect/>
          </a:stretch>
        </p:blipFill>
        <p:spPr bwMode="auto">
          <a:xfrm>
            <a:off x="273050" y="3863975"/>
            <a:ext cx="3119438" cy="24114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516063" y="2719388"/>
            <a:ext cx="2219325" cy="644525"/>
          </a:xfrm>
          <a:prstGeom prst="rect">
            <a:avLst/>
          </a:prstGeom>
          <a:noFill/>
        </p:spPr>
      </p:pic>
      <p:pic>
        <p:nvPicPr>
          <p:cNvPr id="19" name="Picture 3"/>
          <p:cNvPicPr>
            <a:picLocks noChangeAspect="1" noChangeArrowheads="1"/>
          </p:cNvPicPr>
          <p:nvPr/>
        </p:nvPicPr>
        <p:blipFill>
          <a:blip r:embed="rId4" cstate="print"/>
          <a:srcRect/>
          <a:stretch>
            <a:fillRect/>
          </a:stretch>
        </p:blipFill>
        <p:spPr bwMode="auto">
          <a:xfrm>
            <a:off x="3736975" y="2720975"/>
            <a:ext cx="528638" cy="528638"/>
          </a:xfrm>
          <a:prstGeom prst="rect">
            <a:avLst/>
          </a:prstGeom>
          <a:noFill/>
        </p:spPr>
      </p:pic>
      <p:sp>
        <p:nvSpPr>
          <p:cNvPr id="7172" name="Rectangle 4"/>
          <p:cNvSpPr>
            <a:spLocks noGrp="1"/>
          </p:cNvSpPr>
          <p:nvPr>
            <p:ph type="title" idx="4294967295"/>
          </p:nvPr>
        </p:nvSpPr>
        <p:spPr>
          <a:xfrm>
            <a:off x="622300" y="544513"/>
            <a:ext cx="3063875" cy="674687"/>
          </a:xfrm>
        </p:spPr>
        <p:txBody>
          <a:bodyPr/>
          <a:lstStyle/>
          <a:p>
            <a:r>
              <a:rPr lang="en-US"/>
              <a:t>Final review</a:t>
            </a:r>
          </a:p>
        </p:txBody>
      </p:sp>
      <p:sp>
        <p:nvSpPr>
          <p:cNvPr id="7173" name="Rectangle 5"/>
          <p:cNvSpPr>
            <a:spLocks noChangeArrowheads="1"/>
          </p:cNvSpPr>
          <p:nvPr/>
        </p:nvSpPr>
        <p:spPr bwMode="auto">
          <a:xfrm>
            <a:off x="544513" y="1360488"/>
            <a:ext cx="7694612"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A bullet is fired horizontally from a gun at the same time that another bullet is dropped from the same height as the gun(air resistance is </a:t>
            </a:r>
            <a:r>
              <a:rPr lang="en-US" sz="2400" u="sng">
                <a:latin typeface="Calisto MT"/>
              </a:rPr>
              <a:t>neglected)</a:t>
            </a:r>
            <a:r>
              <a:rPr lang="en-US" sz="2400">
                <a:latin typeface="Calisto MT"/>
              </a:rPr>
              <a:t>.</a:t>
            </a:r>
          </a:p>
        </p:txBody>
      </p:sp>
      <p:sp>
        <p:nvSpPr>
          <p:cNvPr id="5" name="Rectangle 6"/>
          <p:cNvSpPr>
            <a:spLocks noChangeArrowheads="1"/>
          </p:cNvSpPr>
          <p:nvPr/>
        </p:nvSpPr>
        <p:spPr bwMode="auto">
          <a:xfrm>
            <a:off x="307975" y="5957888"/>
            <a:ext cx="6521450" cy="1016000"/>
          </a:xfrm>
          <a:prstGeom prst="rect">
            <a:avLst/>
          </a:prstGeom>
          <a:noFill/>
          <a:ln w="9525">
            <a:noFill/>
            <a:miter lim="800000"/>
            <a:headEnd/>
            <a:tailEnd/>
          </a:ln>
        </p:spPr>
        <p:txBody>
          <a:bodyPr>
            <a:spAutoFit/>
          </a:bodyPr>
          <a:lstStyle/>
          <a:p>
            <a:pPr algn="ctr" fontAlgn="base">
              <a:spcBef>
                <a:spcPct val="0"/>
              </a:spcBef>
              <a:spcAft>
                <a:spcPct val="0"/>
              </a:spcAft>
            </a:pPr>
            <a:r>
              <a:rPr lang="en-US" sz="2000">
                <a:latin typeface="Calisto MT"/>
              </a:rPr>
              <a:t>What if the masses of the two bullets are </a:t>
            </a:r>
            <a:r>
              <a:rPr lang="en-US" sz="2000" u="sng">
                <a:latin typeface="Calisto MT"/>
              </a:rPr>
              <a:t>not</a:t>
            </a:r>
            <a:r>
              <a:rPr lang="en-US" sz="2000">
                <a:latin typeface="Calisto MT"/>
              </a:rPr>
              <a:t> the same, will they hit the ground at the same time?</a:t>
            </a:r>
          </a:p>
          <a:p>
            <a:pPr algn="ctr" fontAlgn="base">
              <a:spcBef>
                <a:spcPct val="0"/>
              </a:spcBef>
              <a:spcAft>
                <a:spcPct val="0"/>
              </a:spcAft>
            </a:pPr>
            <a:endParaRPr lang="en-US" sz="2000">
              <a:latin typeface="Calisto MT"/>
            </a:endParaRPr>
          </a:p>
        </p:txBody>
      </p:sp>
      <p:sp>
        <p:nvSpPr>
          <p:cNvPr id="7175" name="Rectangle 7"/>
          <p:cNvSpPr>
            <a:spLocks noChangeArrowheads="1"/>
          </p:cNvSpPr>
          <p:nvPr/>
        </p:nvSpPr>
        <p:spPr bwMode="auto">
          <a:xfrm>
            <a:off x="0" y="4911725"/>
            <a:ext cx="9144000" cy="914400"/>
          </a:xfrm>
          <a:prstGeom prst="rect">
            <a:avLst/>
          </a:prstGeom>
          <a:solidFill>
            <a:srgbClr val="462A00"/>
          </a:solidFill>
          <a:ln w="12700">
            <a:noFill/>
            <a:round/>
            <a:headEnd/>
            <a:tailEnd/>
          </a:ln>
        </p:spPr>
        <p:txBody>
          <a:bodyPr wrap="none"/>
          <a:lstStyle/>
          <a:p>
            <a:pPr fontAlgn="base">
              <a:spcBef>
                <a:spcPct val="0"/>
              </a:spcBef>
              <a:spcAft>
                <a:spcPct val="0"/>
              </a:spcAft>
            </a:pPr>
            <a:endParaRPr lang="en-US" sz="2400">
              <a:latin typeface="Comic Sans MS"/>
            </a:endParaRPr>
          </a:p>
        </p:txBody>
      </p:sp>
      <p:sp>
        <p:nvSpPr>
          <p:cNvPr id="7176" name="Rectangle 8"/>
          <p:cNvSpPr>
            <a:spLocks noChangeArrowheads="1"/>
          </p:cNvSpPr>
          <p:nvPr/>
        </p:nvSpPr>
        <p:spPr bwMode="auto">
          <a:xfrm>
            <a:off x="0" y="4792663"/>
            <a:ext cx="9144000" cy="119062"/>
          </a:xfrm>
          <a:prstGeom prst="rect">
            <a:avLst/>
          </a:prstGeom>
          <a:blipFill dpi="0" rotWithShape="1">
            <a:blip r:embed="rId5" cstate="print"/>
            <a:srcRect/>
            <a:tile tx="0" ty="0" sx="100000" sy="100000" flip="none" algn="tl"/>
          </a:blipFill>
          <a:ln w="12700">
            <a:noFill/>
            <a:round/>
            <a:headEnd/>
            <a:tailEnd/>
          </a:ln>
        </p:spPr>
        <p:txBody>
          <a:bodyPr wrap="none"/>
          <a:lstStyle/>
          <a:p>
            <a:pPr fontAlgn="base">
              <a:spcBef>
                <a:spcPct val="0"/>
              </a:spcBef>
              <a:spcAft>
                <a:spcPct val="0"/>
              </a:spcAft>
            </a:pPr>
            <a:endParaRPr lang="en-US" sz="2400">
              <a:latin typeface="Comic Sans MS"/>
            </a:endParaRPr>
          </a:p>
        </p:txBody>
      </p:sp>
      <p:pic>
        <p:nvPicPr>
          <p:cNvPr id="7177" name="Picture 9"/>
          <p:cNvPicPr>
            <a:picLocks noChangeAspect="1" noChangeArrowheads="1"/>
          </p:cNvPicPr>
          <p:nvPr/>
        </p:nvPicPr>
        <p:blipFill>
          <a:blip r:embed="rId4" cstate="print"/>
          <a:srcRect/>
          <a:stretch>
            <a:fillRect/>
          </a:stretch>
        </p:blipFill>
        <p:spPr bwMode="auto">
          <a:xfrm>
            <a:off x="685800" y="2724150"/>
            <a:ext cx="528638" cy="528638"/>
          </a:xfrm>
          <a:prstGeom prst="rect">
            <a:avLst/>
          </a:prstGeom>
          <a:noFill/>
        </p:spPr>
      </p:pic>
      <p:cxnSp>
        <p:nvCxnSpPr>
          <p:cNvPr id="7178" name="AutoShape 10"/>
          <p:cNvCxnSpPr>
            <a:cxnSpLocks noChangeShapeType="1"/>
          </p:cNvCxnSpPr>
          <p:nvPr/>
        </p:nvCxnSpPr>
        <p:spPr bwMode="auto">
          <a:xfrm flipH="1">
            <a:off x="155575" y="2976563"/>
            <a:ext cx="9525" cy="1800225"/>
          </a:xfrm>
          <a:prstGeom prst="straightConnector1">
            <a:avLst/>
          </a:prstGeom>
          <a:noFill/>
          <a:ln w="25400">
            <a:solidFill>
              <a:schemeClr val="tx1"/>
            </a:solidFill>
            <a:round/>
            <a:headEnd type="arrow" w="med" len="med"/>
            <a:tailEnd type="arrow" w="med" len="med"/>
          </a:ln>
        </p:spPr>
      </p:cxnSp>
      <p:sp>
        <p:nvSpPr>
          <p:cNvPr id="7179" name="Text Box 11"/>
          <p:cNvSpPr txBox="1">
            <a:spLocks noChangeArrowheads="1"/>
          </p:cNvSpPr>
          <p:nvPr/>
        </p:nvSpPr>
        <p:spPr bwMode="auto">
          <a:xfrm>
            <a:off x="184150" y="3589338"/>
            <a:ext cx="339725"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latin typeface="Times New Roman"/>
                <a:cs typeface="Times New Roman"/>
              </a:rPr>
              <a:t>h</a:t>
            </a:r>
          </a:p>
        </p:txBody>
      </p:sp>
      <p:cxnSp>
        <p:nvCxnSpPr>
          <p:cNvPr id="7180" name="Line 12"/>
          <p:cNvCxnSpPr>
            <a:cxnSpLocks noChangeShapeType="1"/>
          </p:cNvCxnSpPr>
          <p:nvPr/>
        </p:nvCxnSpPr>
        <p:spPr bwMode="auto">
          <a:xfrm>
            <a:off x="0" y="2976563"/>
            <a:ext cx="9144000" cy="0"/>
          </a:xfrm>
          <a:prstGeom prst="line">
            <a:avLst/>
          </a:prstGeom>
          <a:noFill/>
          <a:ln w="12700">
            <a:solidFill>
              <a:schemeClr val="tx1">
                <a:alpha val="36078"/>
              </a:schemeClr>
            </a:solidFill>
            <a:prstDash val="dash"/>
            <a:round/>
            <a:headEnd/>
            <a:tailEnd/>
          </a:ln>
        </p:spPr>
      </p:cxnSp>
      <p:sp>
        <p:nvSpPr>
          <p:cNvPr id="23" name="AutoShape 13"/>
          <p:cNvSpPr>
            <a:spLocks noChangeArrowheads="1"/>
          </p:cNvSpPr>
          <p:nvPr/>
        </p:nvSpPr>
        <p:spPr bwMode="auto">
          <a:xfrm>
            <a:off x="3482975" y="2792413"/>
            <a:ext cx="369888" cy="379412"/>
          </a:xfrm>
          <a:prstGeom prst="irregularSeal1">
            <a:avLst/>
          </a:prstGeom>
          <a:solidFill>
            <a:srgbClr val="FFC000">
              <a:alpha val="56862"/>
            </a:srgbClr>
          </a:solidFill>
          <a:ln w="12700">
            <a:solidFill>
              <a:srgbClr val="FF0000"/>
            </a:solidFill>
            <a:round/>
            <a:headEnd/>
            <a:tailEnd/>
          </a:ln>
        </p:spPr>
        <p:txBody>
          <a:bodyPr wrap="none"/>
          <a:lstStyle/>
          <a:p>
            <a:pPr fontAlgn="base">
              <a:spcBef>
                <a:spcPct val="0"/>
              </a:spcBef>
              <a:spcAft>
                <a:spcPct val="0"/>
              </a:spcAft>
            </a:pPr>
            <a:endParaRPr lang="en-US" sz="2400">
              <a:latin typeface="Comic Sans MS"/>
            </a:endParaRPr>
          </a:p>
        </p:txBody>
      </p:sp>
      <p:sp>
        <p:nvSpPr>
          <p:cNvPr id="24" name="Freeform 14"/>
          <p:cNvSpPr>
            <a:spLocks/>
          </p:cNvSpPr>
          <p:nvPr/>
        </p:nvSpPr>
        <p:spPr bwMode="auto">
          <a:xfrm>
            <a:off x="4241800" y="2976563"/>
            <a:ext cx="4824413" cy="1089025"/>
          </a:xfrm>
          <a:custGeom>
            <a:avLst/>
            <a:gdLst>
              <a:gd name="T0" fmla="*/ 0 w 4824919"/>
              <a:gd name="T1" fmla="*/ 486 h 1819883"/>
              <a:gd name="T2" fmla="*/ 2947482 w 4824919"/>
              <a:gd name="T3" fmla="*/ 262742 h 1819883"/>
              <a:gd name="T4" fmla="*/ 4824919 w 4824919"/>
              <a:gd name="T5" fmla="*/ 1090309 h 1819883"/>
              <a:gd name="T6" fmla="*/ 0 60000 65536"/>
              <a:gd name="T7" fmla="*/ 0 60000 65536"/>
              <a:gd name="T8" fmla="*/ 0 60000 65536"/>
            </a:gdLst>
            <a:ahLst/>
            <a:cxnLst>
              <a:cxn ang="T6">
                <a:pos x="T0" y="T1"/>
              </a:cxn>
              <a:cxn ang="T7">
                <a:pos x="T2" y="T3"/>
              </a:cxn>
              <a:cxn ang="T8">
                <a:pos x="T4" y="T5"/>
              </a:cxn>
            </a:cxnLst>
            <a:rect l="0" t="0" r="r" b="b"/>
            <a:pathLst>
              <a:path w="4824919" h="1819883">
                <a:moveTo>
                  <a:pt x="0" y="811"/>
                </a:moveTo>
                <a:cubicBezTo>
                  <a:pt x="1523999" y="0"/>
                  <a:pt x="2143328" y="135376"/>
                  <a:pt x="2947481" y="438555"/>
                </a:cubicBezTo>
                <a:cubicBezTo>
                  <a:pt x="3780818" y="761190"/>
                  <a:pt x="4477965" y="1504545"/>
                  <a:pt x="4824919" y="1819883"/>
                </a:cubicBezTo>
              </a:path>
            </a:pathLst>
          </a:custGeom>
          <a:noFill/>
          <a:ln w="12700">
            <a:solidFill>
              <a:schemeClr val="tx1"/>
            </a:solidFill>
            <a:round/>
            <a:headEnd/>
            <a:tailEnd type="stealth" w="lg" len="lg"/>
          </a:ln>
        </p:spPr>
        <p:txBody>
          <a:bodyPr wrap="none"/>
          <a:lstStyle/>
          <a:p>
            <a:endParaRPr lang="en-US"/>
          </a:p>
        </p:txBody>
      </p:sp>
      <p:cxnSp>
        <p:nvCxnSpPr>
          <p:cNvPr id="26" name="AutoShape 15"/>
          <p:cNvCxnSpPr>
            <a:cxnSpLocks noChangeShapeType="1"/>
          </p:cNvCxnSpPr>
          <p:nvPr/>
        </p:nvCxnSpPr>
        <p:spPr bwMode="auto">
          <a:xfrm>
            <a:off x="954088" y="2986088"/>
            <a:ext cx="0" cy="1079500"/>
          </a:xfrm>
          <a:prstGeom prst="straightConnector1">
            <a:avLst/>
          </a:prstGeom>
          <a:noFill/>
          <a:ln w="12700">
            <a:solidFill>
              <a:schemeClr val="tx1"/>
            </a:solidFill>
            <a:round/>
            <a:headEnd/>
            <a:tailEnd type="stealth" w="lg" len="lg"/>
          </a:ln>
        </p:spPr>
      </p:cxnSp>
      <p:sp>
        <p:nvSpPr>
          <p:cNvPr id="31" name="Rectangle 16"/>
          <p:cNvSpPr>
            <a:spLocks noChangeArrowheads="1"/>
          </p:cNvSpPr>
          <p:nvPr/>
        </p:nvSpPr>
        <p:spPr bwMode="auto">
          <a:xfrm>
            <a:off x="1316038" y="4164013"/>
            <a:ext cx="5075237" cy="400050"/>
          </a:xfrm>
          <a:prstGeom prst="rect">
            <a:avLst/>
          </a:prstGeom>
          <a:noFill/>
          <a:ln w="9525">
            <a:noFill/>
            <a:miter lim="800000"/>
            <a:headEnd/>
            <a:tailEnd/>
          </a:ln>
        </p:spPr>
        <p:txBody>
          <a:bodyPr>
            <a:spAutoFit/>
          </a:bodyPr>
          <a:lstStyle/>
          <a:p>
            <a:pPr fontAlgn="base">
              <a:spcBef>
                <a:spcPct val="0"/>
              </a:spcBef>
              <a:spcAft>
                <a:spcPct val="0"/>
              </a:spcAft>
            </a:pPr>
            <a:r>
              <a:rPr lang="en-US" sz="2000" dirty="0">
                <a:latin typeface="Calisto MT"/>
              </a:rPr>
              <a:t>Will they hit the ground at the same time?</a:t>
            </a:r>
          </a:p>
        </p:txBody>
      </p:sp>
      <p:sp>
        <p:nvSpPr>
          <p:cNvPr id="32" name="Text Box 17"/>
          <p:cNvSpPr txBox="1">
            <a:spLocks noChangeArrowheads="1"/>
          </p:cNvSpPr>
          <p:nvPr/>
        </p:nvSpPr>
        <p:spPr bwMode="auto">
          <a:xfrm>
            <a:off x="6070600" y="4037013"/>
            <a:ext cx="1222375" cy="646112"/>
          </a:xfrm>
          <a:prstGeom prst="rect">
            <a:avLst/>
          </a:prstGeom>
          <a:noFill/>
          <a:ln w="9525">
            <a:noFill/>
            <a:miter lim="800000"/>
            <a:headEnd/>
            <a:tailEnd/>
          </a:ln>
        </p:spPr>
        <p:txBody>
          <a:bodyPr wrap="none">
            <a:spAutoFit/>
          </a:bodyPr>
          <a:lstStyle/>
          <a:p>
            <a:pPr fontAlgn="base">
              <a:spcBef>
                <a:spcPct val="0"/>
              </a:spcBef>
              <a:spcAft>
                <a:spcPct val="0"/>
              </a:spcAft>
            </a:pPr>
            <a:r>
              <a:rPr lang="en-US" sz="3600">
                <a:latin typeface="Calisto MT"/>
              </a:rPr>
              <a:t>YES!</a:t>
            </a:r>
          </a:p>
        </p:txBody>
      </p:sp>
      <p:sp>
        <p:nvSpPr>
          <p:cNvPr id="33" name="Text Box 18"/>
          <p:cNvSpPr txBox="1">
            <a:spLocks noChangeArrowheads="1"/>
          </p:cNvSpPr>
          <p:nvPr/>
        </p:nvSpPr>
        <p:spPr bwMode="auto">
          <a:xfrm>
            <a:off x="6757988" y="5999163"/>
            <a:ext cx="1222375" cy="646112"/>
          </a:xfrm>
          <a:prstGeom prst="rect">
            <a:avLst/>
          </a:prstGeom>
          <a:noFill/>
          <a:ln w="9525">
            <a:noFill/>
            <a:miter lim="800000"/>
            <a:headEnd/>
            <a:tailEnd/>
          </a:ln>
        </p:spPr>
        <p:txBody>
          <a:bodyPr wrap="none">
            <a:spAutoFit/>
          </a:bodyPr>
          <a:lstStyle/>
          <a:p>
            <a:pPr fontAlgn="base">
              <a:spcBef>
                <a:spcPct val="0"/>
              </a:spcBef>
              <a:spcAft>
                <a:spcPct val="0"/>
              </a:spcAft>
            </a:pPr>
            <a:r>
              <a:rPr lang="en-US" sz="3600">
                <a:latin typeface="Calisto MT"/>
              </a:rPr>
              <a:t>YES!</a:t>
            </a:r>
          </a:p>
        </p:txBody>
      </p:sp>
      <p:sp>
        <p:nvSpPr>
          <p:cNvPr id="34" name="Rectangle 19"/>
          <p:cNvSpPr/>
          <p:nvPr/>
        </p:nvSpPr>
        <p:spPr>
          <a:xfrm>
            <a:off x="314325" y="5049838"/>
            <a:ext cx="8401050" cy="954087"/>
          </a:xfrm>
          <a:prstGeom prst="rect">
            <a:avLst/>
          </a:prstGeom>
          <a:ln>
            <a:noFill/>
          </a:ln>
        </p:spPr>
        <p:txBody>
          <a:bodyPr>
            <a:spAutoFit/>
          </a:bodyPr>
          <a:lstStyle/>
          <a:p>
            <a:pPr algn="ctr" fontAlgn="base">
              <a:spcBef>
                <a:spcPct val="0"/>
              </a:spcBef>
              <a:spcAft>
                <a:spcPct val="0"/>
              </a:spcAft>
              <a:defRPr/>
            </a:pPr>
            <a:r>
              <a:rPr lang="en-US" sz="2800" dirty="0" smtClean="0">
                <a:solidFill>
                  <a:schemeClr val="bg1">
                    <a:lumMod val="85000"/>
                  </a:schemeClr>
                </a:solidFill>
                <a:latin typeface="Calisto MT" pitchFamily="18" charset="0"/>
              </a:rPr>
              <a:t>Why? Their </a:t>
            </a:r>
            <a:r>
              <a:rPr lang="en-US" sz="2800" dirty="0">
                <a:solidFill>
                  <a:schemeClr val="bg1">
                    <a:lumMod val="85000"/>
                  </a:schemeClr>
                </a:solidFill>
                <a:latin typeface="Calisto MT" pitchFamily="18" charset="0"/>
              </a:rPr>
              <a:t>vertical accelerations are the same.</a:t>
            </a:r>
          </a:p>
          <a:p>
            <a:pPr algn="ctr" fontAlgn="base">
              <a:spcBef>
                <a:spcPct val="0"/>
              </a:spcBef>
              <a:spcAft>
                <a:spcPct val="0"/>
              </a:spcAft>
              <a:defRPr/>
            </a:pPr>
            <a:endParaRPr lang="en-US" sz="2800" dirty="0">
              <a:solidFill>
                <a:schemeClr val="bg1">
                  <a:lumMod val="85000"/>
                </a:schemeClr>
              </a:solidFill>
              <a:latin typeface="Calisto M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P spid="3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srcRect/>
          <a:stretch>
            <a:fillRect/>
          </a:stretch>
        </p:blipFill>
        <p:spPr bwMode="auto">
          <a:xfrm rot="-4180756">
            <a:off x="4622800" y="3987800"/>
            <a:ext cx="1981200" cy="2305050"/>
          </a:xfrm>
          <a:prstGeom prst="rect">
            <a:avLst/>
          </a:prstGeom>
          <a:noFill/>
        </p:spPr>
      </p:pic>
      <p:sp>
        <p:nvSpPr>
          <p:cNvPr id="24579" name="Rectangle 3"/>
          <p:cNvSpPr>
            <a:spLocks noGrp="1"/>
          </p:cNvSpPr>
          <p:nvPr>
            <p:ph type="title" idx="4294967295"/>
          </p:nvPr>
        </p:nvSpPr>
        <p:spPr/>
        <p:txBody>
          <a:bodyPr/>
          <a:lstStyle/>
          <a:p>
            <a:r>
              <a:rPr lang="en-US"/>
              <a:t>Final review</a:t>
            </a:r>
          </a:p>
        </p:txBody>
      </p:sp>
      <p:pic>
        <p:nvPicPr>
          <p:cNvPr id="16386" name="Picture 2"/>
          <p:cNvPicPr>
            <a:picLocks noChangeAspect="1" noChangeArrowheads="1"/>
          </p:cNvPicPr>
          <p:nvPr/>
        </p:nvPicPr>
        <p:blipFill>
          <a:blip r:embed="rId4" cstate="print"/>
          <a:srcRect/>
          <a:stretch>
            <a:fillRect/>
          </a:stretch>
        </p:blipFill>
        <p:spPr bwMode="auto">
          <a:xfrm>
            <a:off x="1660525" y="1654175"/>
            <a:ext cx="2900363" cy="4059238"/>
          </a:xfrm>
          <a:prstGeom prst="rect">
            <a:avLst/>
          </a:prstGeom>
          <a:noFill/>
        </p:spPr>
      </p:pic>
      <p:sp>
        <p:nvSpPr>
          <p:cNvPr id="5" name="Rectangle 5"/>
          <p:cNvSpPr>
            <a:spLocks noChangeArrowheads="1"/>
          </p:cNvSpPr>
          <p:nvPr/>
        </p:nvSpPr>
        <p:spPr bwMode="auto">
          <a:xfrm>
            <a:off x="1225550" y="1331913"/>
            <a:ext cx="4425950" cy="2686050"/>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
        <p:nvSpPr>
          <p:cNvPr id="24582" name="Text Box 6"/>
          <p:cNvSpPr txBox="1">
            <a:spLocks noChangeArrowheads="1"/>
          </p:cNvSpPr>
          <p:nvPr/>
        </p:nvSpPr>
        <p:spPr bwMode="auto">
          <a:xfrm>
            <a:off x="914400" y="1711325"/>
            <a:ext cx="6321425" cy="831850"/>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What type of heat transfer occurs when you touch a hot surface?</a:t>
            </a:r>
          </a:p>
        </p:txBody>
      </p:sp>
      <p:sp>
        <p:nvSpPr>
          <p:cNvPr id="7" name="Text Box 7"/>
          <p:cNvSpPr txBox="1">
            <a:spLocks noChangeArrowheads="1"/>
          </p:cNvSpPr>
          <p:nvPr/>
        </p:nvSpPr>
        <p:spPr bwMode="auto">
          <a:xfrm>
            <a:off x="3022600" y="2957513"/>
            <a:ext cx="3232150" cy="4619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conduction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idx="4294967295"/>
          </p:nvPr>
        </p:nvSpPr>
        <p:spPr/>
        <p:txBody>
          <a:bodyPr/>
          <a:lstStyle/>
          <a:p>
            <a:r>
              <a:rPr lang="en-US"/>
              <a:t>Final review</a:t>
            </a:r>
          </a:p>
        </p:txBody>
      </p:sp>
      <p:sp>
        <p:nvSpPr>
          <p:cNvPr id="25603" name="Text Box 3"/>
          <p:cNvSpPr txBox="1">
            <a:spLocks noChangeArrowheads="1"/>
          </p:cNvSpPr>
          <p:nvPr/>
        </p:nvSpPr>
        <p:spPr bwMode="auto">
          <a:xfrm>
            <a:off x="768350" y="1527175"/>
            <a:ext cx="6780213" cy="8318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Which are the correct three radioactive particles and which one can penetrate matter the most?</a:t>
            </a:r>
          </a:p>
        </p:txBody>
      </p:sp>
      <p:pic>
        <p:nvPicPr>
          <p:cNvPr id="17410" name="Picture 2"/>
          <p:cNvPicPr>
            <a:picLocks noChangeAspect="1" noChangeArrowheads="1"/>
          </p:cNvPicPr>
          <p:nvPr/>
        </p:nvPicPr>
        <p:blipFill>
          <a:blip r:embed="rId3" cstate="print"/>
          <a:srcRect/>
          <a:stretch>
            <a:fillRect/>
          </a:stretch>
        </p:blipFill>
        <p:spPr bwMode="auto">
          <a:xfrm>
            <a:off x="4826000" y="2946400"/>
            <a:ext cx="2857500" cy="3124200"/>
          </a:xfrm>
          <a:prstGeom prst="rect">
            <a:avLst/>
          </a:prstGeom>
          <a:noFill/>
        </p:spPr>
      </p:pic>
      <p:sp>
        <p:nvSpPr>
          <p:cNvPr id="5" name="Text Box 5"/>
          <p:cNvSpPr txBox="1">
            <a:spLocks noChangeArrowheads="1"/>
          </p:cNvSpPr>
          <p:nvPr/>
        </p:nvSpPr>
        <p:spPr bwMode="auto">
          <a:xfrm>
            <a:off x="2225675" y="3424238"/>
            <a:ext cx="2044700" cy="1938337"/>
          </a:xfrm>
          <a:prstGeom prst="rect">
            <a:avLst/>
          </a:prstGeom>
          <a:noFill/>
          <a:ln w="9525">
            <a:noFill/>
            <a:miter lim="800000"/>
            <a:headEnd/>
            <a:tailEnd/>
          </a:ln>
        </p:spPr>
        <p:txBody>
          <a:bodyPr>
            <a:spAutoFit/>
          </a:bodyPr>
          <a:lstStyle/>
          <a:p>
            <a:pPr algn="r" fontAlgn="base">
              <a:spcBef>
                <a:spcPct val="0"/>
              </a:spcBef>
              <a:spcAft>
                <a:spcPct val="0"/>
              </a:spcAft>
            </a:pPr>
            <a:r>
              <a:rPr lang="en-US" sz="2400">
                <a:latin typeface="Calisto MT"/>
              </a:rPr>
              <a:t>Alpha</a:t>
            </a:r>
          </a:p>
          <a:p>
            <a:pPr algn="r" fontAlgn="base">
              <a:spcBef>
                <a:spcPct val="0"/>
              </a:spcBef>
              <a:spcAft>
                <a:spcPct val="0"/>
              </a:spcAft>
            </a:pPr>
            <a:endParaRPr lang="en-US" sz="2400">
              <a:latin typeface="Calisto MT"/>
            </a:endParaRPr>
          </a:p>
          <a:p>
            <a:pPr algn="r" fontAlgn="base">
              <a:spcBef>
                <a:spcPct val="0"/>
              </a:spcBef>
              <a:spcAft>
                <a:spcPct val="0"/>
              </a:spcAft>
            </a:pPr>
            <a:r>
              <a:rPr lang="en-US" sz="2400">
                <a:latin typeface="Calisto MT"/>
              </a:rPr>
              <a:t>Beta</a:t>
            </a:r>
          </a:p>
          <a:p>
            <a:pPr algn="r" fontAlgn="base">
              <a:spcBef>
                <a:spcPct val="0"/>
              </a:spcBef>
              <a:spcAft>
                <a:spcPct val="0"/>
              </a:spcAft>
            </a:pPr>
            <a:endParaRPr lang="en-US" sz="2400">
              <a:latin typeface="Calisto MT"/>
            </a:endParaRPr>
          </a:p>
          <a:p>
            <a:pPr algn="r" fontAlgn="base">
              <a:spcBef>
                <a:spcPct val="0"/>
              </a:spcBef>
              <a:spcAft>
                <a:spcPct val="0"/>
              </a:spcAft>
            </a:pPr>
            <a:r>
              <a:rPr lang="en-US" sz="2400">
                <a:latin typeface="Calisto MT"/>
              </a:rPr>
              <a:t>Gamma</a:t>
            </a:r>
          </a:p>
        </p:txBody>
      </p:sp>
      <p:sp>
        <p:nvSpPr>
          <p:cNvPr id="6" name="AutoShape 6"/>
          <p:cNvSpPr>
            <a:spLocks noChangeArrowheads="1"/>
          </p:cNvSpPr>
          <p:nvPr/>
        </p:nvSpPr>
        <p:spPr bwMode="auto">
          <a:xfrm>
            <a:off x="2801938" y="4767263"/>
            <a:ext cx="5048250" cy="747712"/>
          </a:xfrm>
          <a:prstGeom prst="roundRect">
            <a:avLst>
              <a:gd name="adj" fmla="val 16667"/>
            </a:avLst>
          </a:prstGeom>
          <a:noFill/>
          <a:ln w="25400">
            <a:solidFill>
              <a:srgbClr val="FF0000"/>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p:txBody>
          <a:bodyPr/>
          <a:lstStyle/>
          <a:p>
            <a:r>
              <a:rPr lang="en-US"/>
              <a:t>Final review</a:t>
            </a:r>
          </a:p>
        </p:txBody>
      </p:sp>
      <p:sp>
        <p:nvSpPr>
          <p:cNvPr id="26627" name="Text Box 3"/>
          <p:cNvSpPr txBox="1">
            <a:spLocks noChangeArrowheads="1"/>
          </p:cNvSpPr>
          <p:nvPr/>
        </p:nvSpPr>
        <p:spPr bwMode="auto">
          <a:xfrm>
            <a:off x="214313" y="1400175"/>
            <a:ext cx="3471862"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is most dangerous about a radioactive isotope?</a:t>
            </a:r>
          </a:p>
        </p:txBody>
      </p:sp>
      <p:pic>
        <p:nvPicPr>
          <p:cNvPr id="26628" name="Picture 2"/>
          <p:cNvPicPr>
            <a:picLocks noChangeAspect="1" noChangeArrowheads="1"/>
          </p:cNvPicPr>
          <p:nvPr/>
        </p:nvPicPr>
        <p:blipFill>
          <a:blip r:embed="rId3" cstate="print"/>
          <a:srcRect/>
          <a:stretch>
            <a:fillRect/>
          </a:stretch>
        </p:blipFill>
        <p:spPr bwMode="auto">
          <a:xfrm>
            <a:off x="3879850" y="1352550"/>
            <a:ext cx="5089525" cy="5373688"/>
          </a:xfrm>
          <a:prstGeom prst="rect">
            <a:avLst/>
          </a:prstGeom>
          <a:noFill/>
        </p:spPr>
      </p:pic>
      <p:sp>
        <p:nvSpPr>
          <p:cNvPr id="5" name="Text Box 5"/>
          <p:cNvSpPr txBox="1">
            <a:spLocks noChangeArrowheads="1"/>
          </p:cNvSpPr>
          <p:nvPr/>
        </p:nvSpPr>
        <p:spPr bwMode="auto">
          <a:xfrm>
            <a:off x="795338" y="3735388"/>
            <a:ext cx="2200275" cy="4619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concentration</a:t>
            </a:r>
          </a:p>
        </p:txBody>
      </p:sp>
      <p:cxnSp>
        <p:nvCxnSpPr>
          <p:cNvPr id="26630" name="AutoShape 6"/>
          <p:cNvCxnSpPr>
            <a:cxnSpLocks noChangeShapeType="1"/>
          </p:cNvCxnSpPr>
          <p:nvPr/>
        </p:nvCxnSpPr>
        <p:spPr bwMode="auto">
          <a:xfrm>
            <a:off x="2665413" y="4105275"/>
            <a:ext cx="5029200" cy="1079500"/>
          </a:xfrm>
          <a:prstGeom prst="straightConnector1">
            <a:avLst/>
          </a:prstGeom>
          <a:noFill/>
          <a:ln w="12700">
            <a:solidFill>
              <a:srgbClr val="FF0000"/>
            </a:solidFill>
            <a:round/>
            <a:headEnd/>
            <a:tailEnd type="arrow" w="med" len="med"/>
          </a:ln>
        </p:spPr>
      </p:cxnSp>
      <p:sp>
        <p:nvSpPr>
          <p:cNvPr id="8" name="AutoShape 7"/>
          <p:cNvSpPr>
            <a:spLocks noChangeArrowheads="1"/>
          </p:cNvSpPr>
          <p:nvPr/>
        </p:nvSpPr>
        <p:spPr bwMode="auto">
          <a:xfrm>
            <a:off x="7753350" y="5146675"/>
            <a:ext cx="407988" cy="184150"/>
          </a:xfrm>
          <a:prstGeom prst="roundRect">
            <a:avLst>
              <a:gd name="adj" fmla="val 16667"/>
            </a:avLst>
          </a:prstGeom>
          <a:noFill/>
          <a:ln w="12700">
            <a:solidFill>
              <a:srgbClr val="FF0000"/>
            </a:solidFill>
            <a:round/>
            <a:headEnd/>
            <a:tailEnd/>
          </a:ln>
        </p:spPr>
        <p:txBody>
          <a:bodyPr wrap="none"/>
          <a:lstStyle/>
          <a:p>
            <a:pPr fontAlgn="base">
              <a:spcBef>
                <a:spcPct val="0"/>
              </a:spcBef>
              <a:spcAft>
                <a:spcPct val="0"/>
              </a:spcAft>
            </a:pPr>
            <a:endParaRPr lang="en-US" sz="2400">
              <a:latin typeface="Comic Sans MS"/>
            </a:endParaRPr>
          </a:p>
        </p:txBody>
      </p:sp>
      <p:cxnSp>
        <p:nvCxnSpPr>
          <p:cNvPr id="10" name="AutoShape 8"/>
          <p:cNvCxnSpPr>
            <a:cxnSpLocks noChangeShapeType="1"/>
            <a:stCxn id="8" idx="1"/>
          </p:cNvCxnSpPr>
          <p:nvPr/>
        </p:nvCxnSpPr>
        <p:spPr bwMode="auto">
          <a:xfrm flipH="1">
            <a:off x="3346450" y="5238750"/>
            <a:ext cx="4406900" cy="685800"/>
          </a:xfrm>
          <a:prstGeom prst="straightConnector1">
            <a:avLst/>
          </a:prstGeom>
          <a:noFill/>
          <a:ln w="12700">
            <a:solidFill>
              <a:srgbClr val="FF0000"/>
            </a:solidFill>
            <a:round/>
            <a:headEnd/>
            <a:tailEnd type="arrow" w="med" len="med"/>
          </a:ln>
        </p:spPr>
      </p:cxnSp>
      <p:sp>
        <p:nvSpPr>
          <p:cNvPr id="16" name="Text Box 9"/>
          <p:cNvSpPr txBox="1">
            <a:spLocks noChangeArrowheads="1"/>
          </p:cNvSpPr>
          <p:nvPr/>
        </p:nvSpPr>
        <p:spPr bwMode="auto">
          <a:xfrm>
            <a:off x="412750" y="5765800"/>
            <a:ext cx="3176588" cy="368300"/>
          </a:xfrm>
          <a:prstGeom prst="rect">
            <a:avLst/>
          </a:prstGeom>
          <a:noFill/>
          <a:ln w="9525">
            <a:noFill/>
            <a:miter lim="800000"/>
            <a:headEnd/>
            <a:tailEnd/>
          </a:ln>
        </p:spPr>
        <p:txBody>
          <a:bodyPr>
            <a:spAutoFit/>
          </a:bodyPr>
          <a:lstStyle/>
          <a:p>
            <a:pPr fontAlgn="base">
              <a:spcBef>
                <a:spcPct val="0"/>
              </a:spcBef>
              <a:spcAft>
                <a:spcPct val="0"/>
              </a:spcAft>
            </a:pPr>
            <a:r>
              <a:rPr lang="en-US">
                <a:latin typeface="Calisto MT"/>
              </a:rPr>
              <a:t>Curie’s per square kilometer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662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63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p:cNvSpPr>
          <p:nvPr>
            <p:ph type="title" idx="4294967295"/>
          </p:nvPr>
        </p:nvSpPr>
        <p:spPr/>
        <p:txBody>
          <a:bodyPr/>
          <a:lstStyle/>
          <a:p>
            <a:r>
              <a:rPr lang="en-US"/>
              <a:t>Final review</a:t>
            </a:r>
          </a:p>
        </p:txBody>
      </p:sp>
      <p:sp>
        <p:nvSpPr>
          <p:cNvPr id="2053" name="Text Box 5"/>
          <p:cNvSpPr txBox="1">
            <a:spLocks noChangeArrowheads="1"/>
          </p:cNvSpPr>
          <p:nvPr/>
        </p:nvSpPr>
        <p:spPr bwMode="auto">
          <a:xfrm>
            <a:off x="652463" y="1411288"/>
            <a:ext cx="6319837"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greenhouse gas is most abundant?</a:t>
            </a:r>
          </a:p>
        </p:txBody>
      </p:sp>
      <p:pic>
        <p:nvPicPr>
          <p:cNvPr id="19458" name="Picture 2"/>
          <p:cNvPicPr>
            <a:picLocks noChangeAspect="1" noChangeArrowheads="1"/>
          </p:cNvPicPr>
          <p:nvPr/>
        </p:nvPicPr>
        <p:blipFill>
          <a:blip r:embed="rId4" cstate="print"/>
          <a:srcRect/>
          <a:stretch>
            <a:fillRect/>
          </a:stretch>
        </p:blipFill>
        <p:spPr bwMode="auto">
          <a:xfrm>
            <a:off x="1063625" y="2239963"/>
            <a:ext cx="5356225" cy="4017962"/>
          </a:xfrm>
          <a:prstGeom prst="rect">
            <a:avLst/>
          </a:prstGeom>
          <a:noFill/>
        </p:spPr>
      </p:pic>
      <p:graphicFrame>
        <p:nvGraphicFramePr>
          <p:cNvPr id="5" name="Object 3"/>
          <p:cNvGraphicFramePr>
            <a:graphicFrameLocks noChangeAspect="1"/>
          </p:cNvGraphicFramePr>
          <p:nvPr/>
        </p:nvGraphicFramePr>
        <p:xfrm>
          <a:off x="6711950" y="3617913"/>
          <a:ext cx="1660525" cy="1085850"/>
        </p:xfrm>
        <a:graphic>
          <a:graphicData uri="http://schemas.openxmlformats.org/presentationml/2006/ole">
            <p:oleObj spid="_x0000_s2050" name="Equation" r:id="rId5" imgW="330057" imgH="215806"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idx="4294967295"/>
          </p:nvPr>
        </p:nvSpPr>
        <p:spPr/>
        <p:txBody>
          <a:bodyPr/>
          <a:lstStyle/>
          <a:p>
            <a:r>
              <a:rPr lang="en-US"/>
              <a:t>Final review</a:t>
            </a:r>
          </a:p>
        </p:txBody>
      </p:sp>
      <p:sp>
        <p:nvSpPr>
          <p:cNvPr id="27651" name="Text Box 3"/>
          <p:cNvSpPr txBox="1">
            <a:spLocks noChangeArrowheads="1"/>
          </p:cNvSpPr>
          <p:nvPr/>
        </p:nvSpPr>
        <p:spPr bwMode="auto">
          <a:xfrm>
            <a:off x="777875" y="1654175"/>
            <a:ext cx="6321425" cy="8302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is one empirical evidence for anthropogenic contributions to climate change?</a:t>
            </a:r>
          </a:p>
        </p:txBody>
      </p:sp>
      <p:pic>
        <p:nvPicPr>
          <p:cNvPr id="20482" name="Picture 2"/>
          <p:cNvPicPr>
            <a:picLocks noChangeAspect="1" noChangeArrowheads="1"/>
          </p:cNvPicPr>
          <p:nvPr/>
        </p:nvPicPr>
        <p:blipFill>
          <a:blip r:embed="rId3" cstate="print"/>
          <a:srcRect/>
          <a:stretch>
            <a:fillRect/>
          </a:stretch>
        </p:blipFill>
        <p:spPr bwMode="auto">
          <a:xfrm>
            <a:off x="422275" y="3046413"/>
            <a:ext cx="4056063" cy="3014662"/>
          </a:xfrm>
          <a:prstGeom prst="rect">
            <a:avLst/>
          </a:prstGeom>
          <a:noFill/>
        </p:spPr>
      </p:pic>
      <p:pic>
        <p:nvPicPr>
          <p:cNvPr id="20483" name="Picture 3"/>
          <p:cNvPicPr>
            <a:picLocks noChangeAspect="1" noChangeArrowheads="1"/>
          </p:cNvPicPr>
          <p:nvPr/>
        </p:nvPicPr>
        <p:blipFill>
          <a:blip r:embed="rId4" cstate="print"/>
          <a:srcRect/>
          <a:stretch>
            <a:fillRect/>
          </a:stretch>
        </p:blipFill>
        <p:spPr bwMode="auto">
          <a:xfrm>
            <a:off x="4487863" y="2801938"/>
            <a:ext cx="4144962" cy="2222500"/>
          </a:xfrm>
          <a:prstGeom prst="rect">
            <a:avLst/>
          </a:prstGeom>
          <a:noFill/>
        </p:spPr>
      </p:pic>
      <p:sp>
        <p:nvSpPr>
          <p:cNvPr id="6" name="Text Box 6"/>
          <p:cNvSpPr txBox="1">
            <a:spLocks noChangeArrowheads="1"/>
          </p:cNvSpPr>
          <p:nvPr/>
        </p:nvSpPr>
        <p:spPr bwMode="auto">
          <a:xfrm>
            <a:off x="4891089" y="5399088"/>
            <a:ext cx="2871584" cy="461962"/>
          </a:xfrm>
          <a:prstGeom prst="rect">
            <a:avLst/>
          </a:prstGeom>
          <a:noFill/>
          <a:ln w="9525">
            <a:noFill/>
            <a:miter lim="800000"/>
            <a:headEnd/>
            <a:tailEnd/>
          </a:ln>
        </p:spPr>
        <p:txBody>
          <a:bodyPr wrap="square">
            <a:spAutoFit/>
          </a:bodyPr>
          <a:lstStyle/>
          <a:p>
            <a:pPr fontAlgn="base">
              <a:spcBef>
                <a:spcPct val="0"/>
              </a:spcBef>
              <a:spcAft>
                <a:spcPct val="0"/>
              </a:spcAft>
            </a:pPr>
            <a:r>
              <a:rPr lang="en-US" sz="2400" dirty="0">
                <a:latin typeface="Calisto MT"/>
              </a:rPr>
              <a:t>Hockey stick </a:t>
            </a:r>
            <a:r>
              <a:rPr lang="en-US" sz="2400" dirty="0" smtClean="0">
                <a:latin typeface="Calisto MT"/>
              </a:rPr>
              <a:t>graphs</a:t>
            </a:r>
            <a:endParaRPr lang="en-US" sz="2400" dirty="0">
              <a:latin typeface="Calisto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Grp="1"/>
          </p:cNvSpPr>
          <p:nvPr>
            <p:ph type="title" idx="4294967295"/>
          </p:nvPr>
        </p:nvSpPr>
        <p:spPr/>
        <p:txBody>
          <a:bodyPr/>
          <a:lstStyle/>
          <a:p>
            <a:r>
              <a:rPr lang="en-US"/>
              <a:t>Final review</a:t>
            </a:r>
          </a:p>
        </p:txBody>
      </p:sp>
      <p:sp>
        <p:nvSpPr>
          <p:cNvPr id="3080" name="Text Box 8"/>
          <p:cNvSpPr txBox="1">
            <a:spLocks noChangeArrowheads="1"/>
          </p:cNvSpPr>
          <p:nvPr/>
        </p:nvSpPr>
        <p:spPr bwMode="auto">
          <a:xfrm>
            <a:off x="963613" y="1400175"/>
            <a:ext cx="7138987" cy="1200150"/>
          </a:xfrm>
          <a:prstGeom prst="rect">
            <a:avLst/>
          </a:prstGeom>
          <a:noFill/>
          <a:ln w="9525">
            <a:noFill/>
            <a:miter lim="800000"/>
            <a:headEnd/>
            <a:tailEnd/>
          </a:ln>
        </p:spPr>
        <p:txBody>
          <a:bodyPr>
            <a:spAutoFit/>
          </a:bodyPr>
          <a:lstStyle/>
          <a:p>
            <a:pPr algn="just" fontAlgn="base">
              <a:spcBef>
                <a:spcPct val="0"/>
              </a:spcBef>
              <a:spcAft>
                <a:spcPct val="0"/>
              </a:spcAft>
            </a:pPr>
            <a:r>
              <a:rPr lang="en-US" sz="2400">
                <a:latin typeface="Calisto MT"/>
              </a:rPr>
              <a:t>Sound travels at about .2 miles per second. If you hear thunder 5 seconds after seeing lightning, about how many miles away is the lightening?</a:t>
            </a:r>
          </a:p>
        </p:txBody>
      </p:sp>
      <p:graphicFrame>
        <p:nvGraphicFramePr>
          <p:cNvPr id="21506" name="Object 2"/>
          <p:cNvGraphicFramePr>
            <a:graphicFrameLocks noChangeAspect="1"/>
          </p:cNvGraphicFramePr>
          <p:nvPr/>
        </p:nvGraphicFramePr>
        <p:xfrm>
          <a:off x="1527175" y="4164013"/>
          <a:ext cx="3065463" cy="1979612"/>
        </p:xfrm>
        <a:graphic>
          <a:graphicData uri="http://schemas.openxmlformats.org/presentationml/2006/ole">
            <p:oleObj spid="_x0000_s3074" name="Equation" r:id="rId4" imgW="609336" imgH="393529" progId="Equation.3">
              <p:embed/>
            </p:oleObj>
          </a:graphicData>
        </a:graphic>
      </p:graphicFrame>
      <p:cxnSp>
        <p:nvCxnSpPr>
          <p:cNvPr id="7" name="Line 9"/>
          <p:cNvCxnSpPr>
            <a:cxnSpLocks noChangeShapeType="1"/>
          </p:cNvCxnSpPr>
          <p:nvPr/>
        </p:nvCxnSpPr>
        <p:spPr bwMode="auto">
          <a:xfrm flipV="1">
            <a:off x="2373313" y="5427663"/>
            <a:ext cx="631825" cy="817562"/>
          </a:xfrm>
          <a:prstGeom prst="line">
            <a:avLst/>
          </a:prstGeom>
          <a:noFill/>
          <a:ln w="25400">
            <a:solidFill>
              <a:srgbClr val="FF0000"/>
            </a:solidFill>
            <a:round/>
            <a:headEnd/>
            <a:tailEnd/>
          </a:ln>
        </p:spPr>
      </p:cxnSp>
      <p:cxnSp>
        <p:nvCxnSpPr>
          <p:cNvPr id="9" name="Line 10"/>
          <p:cNvCxnSpPr>
            <a:cxnSpLocks noChangeShapeType="1"/>
          </p:cNvCxnSpPr>
          <p:nvPr/>
        </p:nvCxnSpPr>
        <p:spPr bwMode="auto">
          <a:xfrm flipV="1">
            <a:off x="3965575" y="4841875"/>
            <a:ext cx="631825" cy="815975"/>
          </a:xfrm>
          <a:prstGeom prst="line">
            <a:avLst/>
          </a:prstGeom>
          <a:noFill/>
          <a:ln w="25400">
            <a:solidFill>
              <a:srgbClr val="FF0000"/>
            </a:solidFill>
            <a:round/>
            <a:headEnd/>
            <a:tailEnd/>
          </a:ln>
        </p:spPr>
      </p:cxnSp>
      <p:graphicFrame>
        <p:nvGraphicFramePr>
          <p:cNvPr id="21507" name="Object 3"/>
          <p:cNvGraphicFramePr>
            <a:graphicFrameLocks noChangeAspect="1"/>
          </p:cNvGraphicFramePr>
          <p:nvPr/>
        </p:nvGraphicFramePr>
        <p:xfrm>
          <a:off x="5394325" y="4589463"/>
          <a:ext cx="1978025" cy="830262"/>
        </p:xfrm>
        <a:graphic>
          <a:graphicData uri="http://schemas.openxmlformats.org/presentationml/2006/ole">
            <p:oleObj spid="_x0000_s3075" name="Equation" r:id="rId5" imgW="393359" imgH="164957" progId="Equation.3">
              <p:embed/>
            </p:oleObj>
          </a:graphicData>
        </a:graphic>
      </p:graphicFrame>
      <p:sp>
        <p:nvSpPr>
          <p:cNvPr id="11" name="Text Box 11"/>
          <p:cNvSpPr txBox="1">
            <a:spLocks noChangeArrowheads="1"/>
          </p:cNvSpPr>
          <p:nvPr/>
        </p:nvSpPr>
        <p:spPr bwMode="auto">
          <a:xfrm>
            <a:off x="2413000" y="2957513"/>
            <a:ext cx="363538"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if</a:t>
            </a:r>
          </a:p>
        </p:txBody>
      </p:sp>
      <p:graphicFrame>
        <p:nvGraphicFramePr>
          <p:cNvPr id="21508" name="Object 4"/>
          <p:cNvGraphicFramePr>
            <a:graphicFrameLocks noChangeAspect="1"/>
          </p:cNvGraphicFramePr>
          <p:nvPr/>
        </p:nvGraphicFramePr>
        <p:xfrm>
          <a:off x="2962275" y="2686050"/>
          <a:ext cx="957263" cy="990600"/>
        </p:xfrm>
        <a:graphic>
          <a:graphicData uri="http://schemas.openxmlformats.org/presentationml/2006/ole">
            <p:oleObj spid="_x0000_s3076" name="Equation" r:id="rId6" imgW="380835" imgH="393529" progId="Equation.3">
              <p:embed/>
            </p:oleObj>
          </a:graphicData>
        </a:graphic>
      </p:graphicFrame>
      <p:sp>
        <p:nvSpPr>
          <p:cNvPr id="13" name="Text Box 12"/>
          <p:cNvSpPr txBox="1">
            <a:spLocks noChangeArrowheads="1"/>
          </p:cNvSpPr>
          <p:nvPr/>
        </p:nvSpPr>
        <p:spPr bwMode="auto">
          <a:xfrm>
            <a:off x="4198938" y="2963863"/>
            <a:ext cx="758825"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then</a:t>
            </a:r>
          </a:p>
        </p:txBody>
      </p:sp>
      <p:graphicFrame>
        <p:nvGraphicFramePr>
          <p:cNvPr id="14" name="Object 5"/>
          <p:cNvGraphicFramePr>
            <a:graphicFrameLocks noChangeAspect="1"/>
          </p:cNvGraphicFramePr>
          <p:nvPr/>
        </p:nvGraphicFramePr>
        <p:xfrm>
          <a:off x="5113338" y="2963863"/>
          <a:ext cx="1339850" cy="447675"/>
        </p:xfrm>
        <a:graphic>
          <a:graphicData uri="http://schemas.openxmlformats.org/presentationml/2006/ole">
            <p:oleObj spid="_x0000_s3077" name="Equation" r:id="rId7" imgW="533160" imgH="177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idx="4294967295"/>
          </p:nvPr>
        </p:nvSpPr>
        <p:spPr/>
        <p:txBody>
          <a:bodyPr/>
          <a:lstStyle/>
          <a:p>
            <a:r>
              <a:rPr lang="en-US"/>
              <a:t>Final review</a:t>
            </a:r>
          </a:p>
        </p:txBody>
      </p:sp>
      <p:sp>
        <p:nvSpPr>
          <p:cNvPr id="28675" name="Text Box 3"/>
          <p:cNvSpPr txBox="1">
            <a:spLocks noChangeArrowheads="1"/>
          </p:cNvSpPr>
          <p:nvPr/>
        </p:nvSpPr>
        <p:spPr bwMode="auto">
          <a:xfrm>
            <a:off x="574675" y="1498600"/>
            <a:ext cx="7713663"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valence electrons of an element have the electronic configuration 1s</a:t>
            </a:r>
            <a:r>
              <a:rPr lang="en-US" sz="2400" baseline="30000">
                <a:latin typeface="Calisto MT"/>
              </a:rPr>
              <a:t>2</a:t>
            </a:r>
            <a:r>
              <a:rPr lang="en-US" sz="2400">
                <a:latin typeface="Calisto MT"/>
              </a:rPr>
              <a:t> 2s</a:t>
            </a:r>
            <a:r>
              <a:rPr lang="en-US" sz="2400" baseline="30000">
                <a:latin typeface="Calisto MT"/>
              </a:rPr>
              <a:t>2</a:t>
            </a:r>
            <a:r>
              <a:rPr lang="en-US" sz="2400">
                <a:latin typeface="Calisto MT"/>
              </a:rPr>
              <a:t> 2p</a:t>
            </a:r>
            <a:r>
              <a:rPr lang="en-US" sz="2400" baseline="30000">
                <a:latin typeface="Calisto MT"/>
              </a:rPr>
              <a:t>6</a:t>
            </a:r>
            <a:r>
              <a:rPr lang="en-US" sz="2400">
                <a:latin typeface="Calisto MT"/>
              </a:rPr>
              <a:t>. Identify the element and make a prediction about its tendency to react with other elements.</a:t>
            </a:r>
          </a:p>
        </p:txBody>
      </p:sp>
      <p:pic>
        <p:nvPicPr>
          <p:cNvPr id="5" name="Picture 3"/>
          <p:cNvPicPr>
            <a:picLocks noChangeAspect="1" noChangeArrowheads="1"/>
          </p:cNvPicPr>
          <p:nvPr/>
        </p:nvPicPr>
        <p:blipFill>
          <a:blip r:embed="rId3" cstate="print"/>
          <a:srcRect/>
          <a:stretch>
            <a:fillRect/>
          </a:stretch>
        </p:blipFill>
        <p:spPr bwMode="auto">
          <a:xfrm>
            <a:off x="422275" y="2817813"/>
            <a:ext cx="5510213" cy="3611562"/>
          </a:xfrm>
          <a:prstGeom prst="rect">
            <a:avLst/>
          </a:prstGeom>
          <a:noFill/>
        </p:spPr>
      </p:pic>
      <p:sp>
        <p:nvSpPr>
          <p:cNvPr id="6" name="AutoShape 5"/>
          <p:cNvSpPr/>
          <p:nvPr/>
        </p:nvSpPr>
        <p:spPr bwMode="auto">
          <a:xfrm>
            <a:off x="2441575" y="1906588"/>
            <a:ext cx="438150" cy="369887"/>
          </a:xfrm>
          <a:prstGeom prst="roundRect">
            <a:avLst/>
          </a:prstGeom>
          <a:noFill/>
          <a:ln w="127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7" name="AutoShape 6"/>
          <p:cNvSpPr/>
          <p:nvPr/>
        </p:nvSpPr>
        <p:spPr bwMode="auto">
          <a:xfrm>
            <a:off x="522288" y="3103563"/>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8" name="AutoShape 7"/>
          <p:cNvSpPr/>
          <p:nvPr/>
        </p:nvSpPr>
        <p:spPr bwMode="auto">
          <a:xfrm>
            <a:off x="5451475" y="3090863"/>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9" name="Text Box 8"/>
          <p:cNvSpPr txBox="1">
            <a:spLocks noChangeArrowheads="1"/>
          </p:cNvSpPr>
          <p:nvPr/>
        </p:nvSpPr>
        <p:spPr bwMode="auto">
          <a:xfrm>
            <a:off x="165100" y="3035300"/>
            <a:ext cx="315913" cy="400050"/>
          </a:xfrm>
          <a:prstGeom prst="rect">
            <a:avLst/>
          </a:prstGeom>
          <a:noFill/>
          <a:ln w="9525">
            <a:noFill/>
            <a:miter lim="800000"/>
            <a:headEnd/>
            <a:tailEnd/>
          </a:ln>
        </p:spPr>
        <p:txBody>
          <a:bodyPr wrap="none">
            <a:spAutoFit/>
          </a:bodyPr>
          <a:lstStyle/>
          <a:p>
            <a:pPr fontAlgn="base">
              <a:spcBef>
                <a:spcPct val="0"/>
              </a:spcBef>
              <a:spcAft>
                <a:spcPct val="0"/>
              </a:spcAft>
            </a:pPr>
            <a:r>
              <a:rPr lang="en-US" sz="2000">
                <a:latin typeface="Calisto MT"/>
              </a:rPr>
              <a:t>1</a:t>
            </a:r>
          </a:p>
        </p:txBody>
      </p:sp>
      <p:sp>
        <p:nvSpPr>
          <p:cNvPr id="10" name="Text Box 9"/>
          <p:cNvSpPr txBox="1">
            <a:spLocks noChangeArrowheads="1"/>
          </p:cNvSpPr>
          <p:nvPr/>
        </p:nvSpPr>
        <p:spPr bwMode="auto">
          <a:xfrm>
            <a:off x="180975" y="3392488"/>
            <a:ext cx="317500" cy="400050"/>
          </a:xfrm>
          <a:prstGeom prst="rect">
            <a:avLst/>
          </a:prstGeom>
          <a:noFill/>
          <a:ln w="9525">
            <a:noFill/>
            <a:miter lim="800000"/>
            <a:headEnd/>
            <a:tailEnd/>
          </a:ln>
        </p:spPr>
        <p:txBody>
          <a:bodyPr wrap="none">
            <a:spAutoFit/>
          </a:bodyPr>
          <a:lstStyle/>
          <a:p>
            <a:pPr fontAlgn="base">
              <a:spcBef>
                <a:spcPct val="0"/>
              </a:spcBef>
              <a:spcAft>
                <a:spcPct val="0"/>
              </a:spcAft>
            </a:pPr>
            <a:r>
              <a:rPr lang="en-US" sz="2000">
                <a:latin typeface="Calisto MT"/>
              </a:rPr>
              <a:t>2</a:t>
            </a:r>
          </a:p>
        </p:txBody>
      </p:sp>
      <p:sp>
        <p:nvSpPr>
          <p:cNvPr id="11" name="AutoShape 10"/>
          <p:cNvSpPr/>
          <p:nvPr/>
        </p:nvSpPr>
        <p:spPr bwMode="auto">
          <a:xfrm>
            <a:off x="2876550" y="1903413"/>
            <a:ext cx="436563" cy="369887"/>
          </a:xfrm>
          <a:prstGeom prst="roundRect">
            <a:avLst/>
          </a:prstGeom>
          <a:noFill/>
          <a:ln w="127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2" name="AutoShape 11"/>
          <p:cNvSpPr/>
          <p:nvPr/>
        </p:nvSpPr>
        <p:spPr bwMode="auto">
          <a:xfrm>
            <a:off x="528638" y="3430588"/>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3" name="AutoShape 12"/>
          <p:cNvSpPr/>
          <p:nvPr/>
        </p:nvSpPr>
        <p:spPr bwMode="auto">
          <a:xfrm>
            <a:off x="827088" y="3436938"/>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4" name="AutoShape 13"/>
          <p:cNvSpPr/>
          <p:nvPr/>
        </p:nvSpPr>
        <p:spPr bwMode="auto">
          <a:xfrm>
            <a:off x="3994150" y="3424238"/>
            <a:ext cx="315913"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5" name="AutoShape 14"/>
          <p:cNvSpPr/>
          <p:nvPr/>
        </p:nvSpPr>
        <p:spPr bwMode="auto">
          <a:xfrm>
            <a:off x="4867275" y="3430588"/>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6" name="AutoShape 15"/>
          <p:cNvSpPr/>
          <p:nvPr/>
        </p:nvSpPr>
        <p:spPr bwMode="auto">
          <a:xfrm>
            <a:off x="4575175" y="3430588"/>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7" name="AutoShape 16"/>
          <p:cNvSpPr/>
          <p:nvPr/>
        </p:nvSpPr>
        <p:spPr bwMode="auto">
          <a:xfrm>
            <a:off x="5168900" y="3430588"/>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8" name="AutoShape 17"/>
          <p:cNvSpPr/>
          <p:nvPr/>
        </p:nvSpPr>
        <p:spPr bwMode="auto">
          <a:xfrm>
            <a:off x="5457825" y="3436938"/>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9" name="AutoShape 18"/>
          <p:cNvSpPr/>
          <p:nvPr/>
        </p:nvSpPr>
        <p:spPr bwMode="auto">
          <a:xfrm>
            <a:off x="3359150" y="1909763"/>
            <a:ext cx="438150" cy="369887"/>
          </a:xfrm>
          <a:prstGeom prst="roundRect">
            <a:avLst/>
          </a:prstGeom>
          <a:noFill/>
          <a:ln w="127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20" name="AutoShape 15"/>
          <p:cNvSpPr/>
          <p:nvPr/>
        </p:nvSpPr>
        <p:spPr bwMode="auto">
          <a:xfrm>
            <a:off x="4299543" y="3427340"/>
            <a:ext cx="314325" cy="317500"/>
          </a:xfrm>
          <a:prstGeom prst="roundRect">
            <a:avLst/>
          </a:prstGeom>
          <a:noFill/>
          <a:ln w="25400" cap="flat" cmpd="sng" algn="ctr">
            <a:solidFill>
              <a:schemeClr val="tx2">
                <a:lumMod val="60000"/>
                <a:lumOff val="40000"/>
              </a:schemeClr>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21" name="TextBox 20"/>
          <p:cNvSpPr txBox="1"/>
          <p:nvPr/>
        </p:nvSpPr>
        <p:spPr>
          <a:xfrm>
            <a:off x="5992774" y="3242304"/>
            <a:ext cx="2910066" cy="1015663"/>
          </a:xfrm>
          <a:prstGeom prst="rect">
            <a:avLst/>
          </a:prstGeom>
          <a:noFill/>
        </p:spPr>
        <p:txBody>
          <a:bodyPr wrap="square" rtlCol="0">
            <a:spAutoFit/>
          </a:bodyPr>
          <a:lstStyle/>
          <a:p>
            <a:r>
              <a:rPr lang="en-US" sz="2000" dirty="0" smtClean="0"/>
              <a:t>It’s a noble gas so it is very stable does react with other elements.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animBg="1"/>
      <p:bldP spid="19" grpId="1" animBg="1"/>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p:txBody>
          <a:bodyPr/>
          <a:lstStyle/>
          <a:p>
            <a:r>
              <a:rPr lang="en-US"/>
              <a:t>Final review</a:t>
            </a:r>
          </a:p>
        </p:txBody>
      </p:sp>
      <p:sp>
        <p:nvSpPr>
          <p:cNvPr id="29699" name="Text Box 3"/>
          <p:cNvSpPr txBox="1">
            <a:spLocks noChangeArrowheads="1"/>
          </p:cNvSpPr>
          <p:nvPr/>
        </p:nvSpPr>
        <p:spPr bwMode="auto">
          <a:xfrm>
            <a:off x="827088" y="1439863"/>
            <a:ext cx="6321425"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major difference in the molecular structure of saturated and unsaturated fats is</a:t>
            </a:r>
          </a:p>
          <a:p>
            <a:pPr fontAlgn="base">
              <a:spcBef>
                <a:spcPct val="0"/>
              </a:spcBef>
              <a:spcAft>
                <a:spcPct val="0"/>
              </a:spcAft>
            </a:pPr>
            <a:endParaRPr lang="en-US" sz="2400">
              <a:latin typeface="Calisto MT"/>
            </a:endParaRPr>
          </a:p>
        </p:txBody>
      </p:sp>
      <p:pic>
        <p:nvPicPr>
          <p:cNvPr id="22530" name="Picture 2"/>
          <p:cNvPicPr>
            <a:picLocks noChangeAspect="1" noChangeArrowheads="1"/>
          </p:cNvPicPr>
          <p:nvPr/>
        </p:nvPicPr>
        <p:blipFill>
          <a:blip r:embed="rId3" cstate="print"/>
          <a:srcRect/>
          <a:stretch>
            <a:fillRect/>
          </a:stretch>
        </p:blipFill>
        <p:spPr bwMode="auto">
          <a:xfrm>
            <a:off x="1306513" y="2424113"/>
            <a:ext cx="4344987" cy="4268787"/>
          </a:xfrm>
          <a:prstGeom prst="rect">
            <a:avLst/>
          </a:prstGeom>
          <a:noFill/>
        </p:spPr>
      </p:pic>
      <p:sp>
        <p:nvSpPr>
          <p:cNvPr id="5" name="Text Box 5"/>
          <p:cNvSpPr txBox="1">
            <a:spLocks noChangeArrowheads="1"/>
          </p:cNvSpPr>
          <p:nvPr/>
        </p:nvSpPr>
        <p:spPr bwMode="auto">
          <a:xfrm>
            <a:off x="5691188" y="4046538"/>
            <a:ext cx="1338262" cy="646112"/>
          </a:xfrm>
          <a:prstGeom prst="rect">
            <a:avLst/>
          </a:prstGeom>
          <a:noFill/>
          <a:ln w="9525">
            <a:noFill/>
            <a:miter lim="800000"/>
            <a:headEnd/>
            <a:tailEnd/>
          </a:ln>
        </p:spPr>
        <p:txBody>
          <a:bodyPr wrap="none">
            <a:spAutoFit/>
          </a:bodyPr>
          <a:lstStyle/>
          <a:p>
            <a:pPr fontAlgn="base">
              <a:spcBef>
                <a:spcPct val="0"/>
              </a:spcBef>
              <a:spcAft>
                <a:spcPct val="0"/>
              </a:spcAft>
            </a:pPr>
            <a:r>
              <a:rPr lang="en-US" sz="3600">
                <a:latin typeface="Calisto MT"/>
              </a:rPr>
              <a:t>Kinks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hotBefore.png"/>
          <p:cNvPicPr>
            <a:picLocks noChangeAspect="1"/>
          </p:cNvPicPr>
          <p:nvPr/>
        </p:nvPicPr>
        <p:blipFill>
          <a:blip r:embed="rId3" cstate="print"/>
          <a:srcRect/>
          <a:stretch>
            <a:fillRect/>
          </a:stretch>
        </p:blipFill>
        <p:spPr bwMode="auto">
          <a:xfrm>
            <a:off x="350838" y="1846263"/>
            <a:ext cx="4254500" cy="2803525"/>
          </a:xfrm>
          <a:prstGeom prst="rect">
            <a:avLst/>
          </a:prstGeom>
          <a:noFill/>
        </p:spPr>
      </p:pic>
      <p:sp>
        <p:nvSpPr>
          <p:cNvPr id="30723" name="Rectangle 3"/>
          <p:cNvSpPr>
            <a:spLocks noGrp="1"/>
          </p:cNvSpPr>
          <p:nvPr>
            <p:ph type="title" idx="4294967295"/>
          </p:nvPr>
        </p:nvSpPr>
        <p:spPr/>
        <p:txBody>
          <a:bodyPr/>
          <a:lstStyle/>
          <a:p>
            <a:r>
              <a:rPr lang="en-US"/>
              <a:t>Final review</a:t>
            </a:r>
          </a:p>
        </p:txBody>
      </p:sp>
      <p:sp>
        <p:nvSpPr>
          <p:cNvPr id="30724" name="Text Box 4"/>
          <p:cNvSpPr txBox="1">
            <a:spLocks noChangeArrowheads="1"/>
          </p:cNvSpPr>
          <p:nvPr/>
        </p:nvSpPr>
        <p:spPr bwMode="auto">
          <a:xfrm>
            <a:off x="165100" y="1362075"/>
            <a:ext cx="7354888"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How are you able to cool soup by blowing on it?</a:t>
            </a:r>
          </a:p>
        </p:txBody>
      </p:sp>
      <p:pic>
        <p:nvPicPr>
          <p:cNvPr id="30725" name="Picture 2"/>
          <p:cNvPicPr>
            <a:picLocks noChangeAspect="1" noChangeArrowheads="1"/>
          </p:cNvPicPr>
          <p:nvPr/>
        </p:nvPicPr>
        <p:blipFill>
          <a:blip r:embed="rId4" cstate="print"/>
          <a:srcRect/>
          <a:stretch>
            <a:fillRect/>
          </a:stretch>
        </p:blipFill>
        <p:spPr bwMode="auto">
          <a:xfrm>
            <a:off x="6618288" y="1449388"/>
            <a:ext cx="2486025" cy="1887537"/>
          </a:xfrm>
          <a:prstGeom prst="rect">
            <a:avLst/>
          </a:prstGeom>
          <a:noFill/>
        </p:spPr>
      </p:pic>
      <p:pic>
        <p:nvPicPr>
          <p:cNvPr id="6" name="Picture 5" descr="hot.png"/>
          <p:cNvPicPr>
            <a:picLocks noChangeAspect="1"/>
          </p:cNvPicPr>
          <p:nvPr/>
        </p:nvPicPr>
        <p:blipFill>
          <a:blip r:embed="rId5" cstate="print"/>
          <a:srcRect/>
          <a:stretch>
            <a:fillRect/>
          </a:stretch>
        </p:blipFill>
        <p:spPr bwMode="auto">
          <a:xfrm>
            <a:off x="349858" y="1851228"/>
            <a:ext cx="4283075" cy="2798763"/>
          </a:xfrm>
          <a:prstGeom prst="rect">
            <a:avLst/>
          </a:prstGeom>
          <a:noFill/>
        </p:spPr>
      </p:pic>
      <p:pic>
        <p:nvPicPr>
          <p:cNvPr id="8" name="Picture 7" descr="coolOff.png"/>
          <p:cNvPicPr>
            <a:picLocks noChangeAspect="1"/>
          </p:cNvPicPr>
          <p:nvPr/>
        </p:nvPicPr>
        <p:blipFill>
          <a:blip r:embed="rId6" cstate="print"/>
          <a:srcRect/>
          <a:stretch>
            <a:fillRect/>
          </a:stretch>
        </p:blipFill>
        <p:spPr bwMode="auto">
          <a:xfrm>
            <a:off x="4611688" y="3589338"/>
            <a:ext cx="4411662" cy="2771775"/>
          </a:xfrm>
          <a:prstGeom prst="rect">
            <a:avLst/>
          </a:prstGeom>
          <a:noFill/>
        </p:spPr>
      </p:pic>
      <p:sp>
        <p:nvSpPr>
          <p:cNvPr id="9" name="Text Box 8"/>
          <p:cNvSpPr txBox="1">
            <a:spLocks noChangeArrowheads="1"/>
          </p:cNvSpPr>
          <p:nvPr/>
        </p:nvSpPr>
        <p:spPr bwMode="auto">
          <a:xfrm>
            <a:off x="1878013" y="4795838"/>
            <a:ext cx="1052512"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~208F</a:t>
            </a:r>
          </a:p>
        </p:txBody>
      </p:sp>
      <p:sp>
        <p:nvSpPr>
          <p:cNvPr id="10" name="Text Box 9"/>
          <p:cNvSpPr txBox="1">
            <a:spLocks noChangeArrowheads="1"/>
          </p:cNvSpPr>
          <p:nvPr/>
        </p:nvSpPr>
        <p:spPr bwMode="auto">
          <a:xfrm>
            <a:off x="3392488" y="2370138"/>
            <a:ext cx="1316037" cy="523875"/>
          </a:xfrm>
          <a:prstGeom prst="rect">
            <a:avLst/>
          </a:prstGeom>
          <a:noFill/>
          <a:ln w="9525">
            <a:noFill/>
            <a:miter lim="800000"/>
            <a:headEnd/>
            <a:tailEnd/>
          </a:ln>
        </p:spPr>
        <p:txBody>
          <a:bodyPr>
            <a:spAutoFit/>
          </a:bodyPr>
          <a:lstStyle/>
          <a:p>
            <a:pPr algn="ctr" fontAlgn="base">
              <a:spcBef>
                <a:spcPct val="0"/>
              </a:spcBef>
              <a:spcAft>
                <a:spcPct val="0"/>
              </a:spcAft>
            </a:pPr>
            <a:r>
              <a:rPr lang="en-US" sz="1400">
                <a:solidFill>
                  <a:srgbClr val="C00000"/>
                </a:solidFill>
                <a:latin typeface="Calisto MT"/>
              </a:rPr>
              <a:t>Hottest soup molecules</a:t>
            </a:r>
          </a:p>
        </p:txBody>
      </p:sp>
      <p:cxnSp>
        <p:nvCxnSpPr>
          <p:cNvPr id="12" name="AutoShape 10"/>
          <p:cNvCxnSpPr>
            <a:cxnSpLocks noChangeShapeType="1"/>
            <a:stCxn id="10" idx="2"/>
          </p:cNvCxnSpPr>
          <p:nvPr/>
        </p:nvCxnSpPr>
        <p:spPr bwMode="auto">
          <a:xfrm flipH="1">
            <a:off x="3930650" y="2894013"/>
            <a:ext cx="119063" cy="987425"/>
          </a:xfrm>
          <a:prstGeom prst="straightConnector1">
            <a:avLst/>
          </a:prstGeom>
          <a:noFill/>
          <a:ln w="12700">
            <a:solidFill>
              <a:schemeClr val="tx1"/>
            </a:solidFill>
            <a:round/>
            <a:headEnd/>
            <a:tailEnd type="arrow" w="med" len="med"/>
          </a:ln>
        </p:spPr>
      </p:cxnSp>
      <p:sp>
        <p:nvSpPr>
          <p:cNvPr id="14" name="AutoShape 11"/>
          <p:cNvSpPr/>
          <p:nvPr/>
        </p:nvSpPr>
        <p:spPr bwMode="auto">
          <a:xfrm rot="854757">
            <a:off x="8031163" y="5453063"/>
            <a:ext cx="1847850" cy="504825"/>
          </a:xfrm>
          <a:prstGeom prst="roundRect">
            <a:avLst/>
          </a:prstGeom>
          <a:solidFill>
            <a:schemeClr val="bg1"/>
          </a:solidFill>
          <a:ln w="12700" cap="flat" cmpd="sng" algn="ctr">
            <a:solidFill>
              <a:schemeClr val="bg1"/>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15" name="Text Box 12"/>
          <p:cNvSpPr txBox="1">
            <a:spLocks noChangeArrowheads="1"/>
          </p:cNvSpPr>
          <p:nvPr/>
        </p:nvSpPr>
        <p:spPr bwMode="auto">
          <a:xfrm>
            <a:off x="6083300" y="6286500"/>
            <a:ext cx="896938"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~72F</a:t>
            </a:r>
          </a:p>
        </p:txBody>
      </p:sp>
      <p:cxnSp>
        <p:nvCxnSpPr>
          <p:cNvPr id="17" name="Line 13"/>
          <p:cNvCxnSpPr>
            <a:cxnSpLocks noChangeShapeType="1"/>
          </p:cNvCxnSpPr>
          <p:nvPr/>
        </p:nvCxnSpPr>
        <p:spPr bwMode="auto">
          <a:xfrm>
            <a:off x="8072438" y="5408613"/>
            <a:ext cx="4762" cy="617537"/>
          </a:xfrm>
          <a:prstGeom prst="line">
            <a:avLst/>
          </a:prstGeom>
          <a:noFill/>
          <a:ln w="25400">
            <a:solidFill>
              <a:srgbClr val="7D435D"/>
            </a:solidFill>
            <a:round/>
            <a:headEnd/>
            <a:tailEnd/>
          </a:ln>
        </p:spPr>
      </p:cxnSp>
      <p:cxnSp>
        <p:nvCxnSpPr>
          <p:cNvPr id="20" name="AutoShape 14"/>
          <p:cNvCxnSpPr>
            <a:cxnSpLocks noChangeShapeType="1"/>
            <a:stCxn id="15" idx="0"/>
          </p:cNvCxnSpPr>
          <p:nvPr/>
        </p:nvCxnSpPr>
        <p:spPr bwMode="auto">
          <a:xfrm flipV="1">
            <a:off x="6530975" y="6078538"/>
            <a:ext cx="34925" cy="207962"/>
          </a:xfrm>
          <a:prstGeom prst="straightConnector1">
            <a:avLst/>
          </a:prstGeom>
          <a:noFill/>
          <a:ln w="12700">
            <a:solidFill>
              <a:schemeClr val="tx1"/>
            </a:solidFill>
            <a:round/>
            <a:headEnd/>
            <a:tailEnd type="arrow" w="med" len="med"/>
          </a:ln>
        </p:spPr>
      </p:cxnSp>
      <p:sp>
        <p:nvSpPr>
          <p:cNvPr id="24" name="Text Box 15"/>
          <p:cNvSpPr txBox="1">
            <a:spLocks noChangeArrowheads="1"/>
          </p:cNvSpPr>
          <p:nvPr/>
        </p:nvSpPr>
        <p:spPr bwMode="auto">
          <a:xfrm>
            <a:off x="350838" y="5768975"/>
            <a:ext cx="4357687"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Blow away the </a:t>
            </a:r>
            <a:r>
              <a:rPr lang="en-US" sz="2400" i="1">
                <a:latin typeface="Calisto MT"/>
              </a:rPr>
              <a:t>hottest</a:t>
            </a:r>
            <a:r>
              <a:rPr lang="en-US" sz="2400">
                <a:latin typeface="Calisto MT"/>
              </a:rPr>
              <a:t> 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15"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p:txBody>
          <a:bodyPr/>
          <a:lstStyle/>
          <a:p>
            <a:r>
              <a:rPr lang="en-US"/>
              <a:t>Final review</a:t>
            </a:r>
          </a:p>
        </p:txBody>
      </p:sp>
      <p:sp>
        <p:nvSpPr>
          <p:cNvPr id="31747" name="Text Box 3"/>
          <p:cNvSpPr txBox="1">
            <a:spLocks noChangeArrowheads="1"/>
          </p:cNvSpPr>
          <p:nvPr/>
        </p:nvSpPr>
        <p:spPr bwMode="auto">
          <a:xfrm>
            <a:off x="681038" y="1585913"/>
            <a:ext cx="7353300" cy="4619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is Ionization energy?</a:t>
            </a:r>
          </a:p>
        </p:txBody>
      </p:sp>
      <p:pic>
        <p:nvPicPr>
          <p:cNvPr id="24578" name="Picture 2"/>
          <p:cNvPicPr>
            <a:picLocks noChangeAspect="1" noChangeArrowheads="1"/>
          </p:cNvPicPr>
          <p:nvPr/>
        </p:nvPicPr>
        <p:blipFill>
          <a:blip r:embed="rId3" cstate="print"/>
          <a:srcRect/>
          <a:stretch>
            <a:fillRect/>
          </a:stretch>
        </p:blipFill>
        <p:spPr bwMode="auto">
          <a:xfrm>
            <a:off x="4244975" y="1698625"/>
            <a:ext cx="3590925" cy="3810000"/>
          </a:xfrm>
          <a:prstGeom prst="rect">
            <a:avLst/>
          </a:prstGeom>
          <a:noFill/>
        </p:spPr>
      </p:pic>
      <p:sp>
        <p:nvSpPr>
          <p:cNvPr id="5" name="Text Box 5"/>
          <p:cNvSpPr txBox="1">
            <a:spLocks noChangeArrowheads="1"/>
          </p:cNvSpPr>
          <p:nvPr/>
        </p:nvSpPr>
        <p:spPr bwMode="auto">
          <a:xfrm>
            <a:off x="1303338" y="5613400"/>
            <a:ext cx="7713662"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Energy required to free an electron from an atom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p:cNvPicPr>
            <a:picLocks noChangeAspect="1" noChangeArrowheads="1"/>
          </p:cNvPicPr>
          <p:nvPr/>
        </p:nvPicPr>
        <p:blipFill>
          <a:blip r:embed="rId3" cstate="print"/>
          <a:srcRect/>
          <a:stretch>
            <a:fillRect/>
          </a:stretch>
        </p:blipFill>
        <p:spPr bwMode="auto">
          <a:xfrm rot="18796793">
            <a:off x="4670860" y="1682248"/>
            <a:ext cx="1300316" cy="1459789"/>
          </a:xfrm>
          <a:prstGeom prst="rect">
            <a:avLst/>
          </a:prstGeom>
          <a:noFill/>
        </p:spPr>
      </p:pic>
      <p:sp>
        <p:nvSpPr>
          <p:cNvPr id="8194" name="Rectangle 2"/>
          <p:cNvSpPr>
            <a:spLocks noGrp="1"/>
          </p:cNvSpPr>
          <p:nvPr>
            <p:ph type="title" idx="4294967295"/>
          </p:nvPr>
        </p:nvSpPr>
        <p:spPr>
          <a:xfrm>
            <a:off x="622300" y="0"/>
            <a:ext cx="3832225" cy="1219200"/>
          </a:xfrm>
        </p:spPr>
        <p:txBody>
          <a:bodyPr/>
          <a:lstStyle/>
          <a:p>
            <a:r>
              <a:rPr lang="en-US"/>
              <a:t>Final review</a:t>
            </a:r>
          </a:p>
        </p:txBody>
      </p:sp>
      <p:sp>
        <p:nvSpPr>
          <p:cNvPr id="8195" name="Rectangle 3"/>
          <p:cNvSpPr>
            <a:spLocks noChangeArrowheads="1"/>
          </p:cNvSpPr>
          <p:nvPr/>
        </p:nvSpPr>
        <p:spPr bwMode="auto">
          <a:xfrm>
            <a:off x="379413" y="1349375"/>
            <a:ext cx="8512175" cy="830997"/>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An astronaut measures the mass and length of a ruler </a:t>
            </a:r>
            <a:r>
              <a:rPr lang="en-US" sz="2400" u="sng" dirty="0">
                <a:latin typeface="Calisto MT"/>
              </a:rPr>
              <a:t>before</a:t>
            </a:r>
            <a:r>
              <a:rPr lang="en-US" sz="2400" dirty="0">
                <a:latin typeface="Calisto MT"/>
              </a:rPr>
              <a:t> taking it on a flight to </a:t>
            </a:r>
            <a:r>
              <a:rPr lang="en-US" sz="2400" dirty="0" smtClean="0">
                <a:latin typeface="Calisto MT"/>
              </a:rPr>
              <a:t>Neptune</a:t>
            </a:r>
            <a:endParaRPr lang="en-US" sz="2400" dirty="0">
              <a:latin typeface="Calisto MT"/>
            </a:endParaRPr>
          </a:p>
        </p:txBody>
      </p:sp>
      <p:pic>
        <p:nvPicPr>
          <p:cNvPr id="8198" name="Picture 4"/>
          <p:cNvPicPr>
            <a:picLocks noChangeAspect="1" noChangeArrowheads="1"/>
          </p:cNvPicPr>
          <p:nvPr/>
        </p:nvPicPr>
        <p:blipFill>
          <a:blip r:embed="rId4" cstate="print"/>
          <a:srcRect/>
          <a:stretch>
            <a:fillRect/>
          </a:stretch>
        </p:blipFill>
        <p:spPr bwMode="auto">
          <a:xfrm>
            <a:off x="5838656" y="1940298"/>
            <a:ext cx="758947" cy="579166"/>
          </a:xfrm>
          <a:prstGeom prst="rect">
            <a:avLst/>
          </a:prstGeom>
          <a:noFill/>
        </p:spPr>
      </p:pic>
      <p:sp>
        <p:nvSpPr>
          <p:cNvPr id="7" name="Rectangle 7"/>
          <p:cNvSpPr>
            <a:spLocks noChangeArrowheads="1"/>
          </p:cNvSpPr>
          <p:nvPr/>
        </p:nvSpPr>
        <p:spPr bwMode="auto">
          <a:xfrm>
            <a:off x="732037" y="5643910"/>
            <a:ext cx="4559300" cy="400050"/>
          </a:xfrm>
          <a:prstGeom prst="rect">
            <a:avLst/>
          </a:prstGeom>
          <a:noFill/>
          <a:ln w="9525">
            <a:noFill/>
            <a:miter lim="800000"/>
            <a:headEnd/>
            <a:tailEnd/>
          </a:ln>
        </p:spPr>
        <p:txBody>
          <a:bodyPr>
            <a:spAutoFit/>
          </a:bodyPr>
          <a:lstStyle/>
          <a:p>
            <a:pPr fontAlgn="base">
              <a:spcBef>
                <a:spcPct val="0"/>
              </a:spcBef>
              <a:spcAft>
                <a:spcPct val="0"/>
              </a:spcAft>
            </a:pPr>
            <a:r>
              <a:rPr lang="en-US" sz="2000" dirty="0">
                <a:latin typeface="Calisto MT"/>
              </a:rPr>
              <a:t>Will either the mass or length change?</a:t>
            </a:r>
          </a:p>
        </p:txBody>
      </p:sp>
      <p:sp>
        <p:nvSpPr>
          <p:cNvPr id="8" name="Text Box 8"/>
          <p:cNvSpPr txBox="1">
            <a:spLocks noChangeArrowheads="1"/>
          </p:cNvSpPr>
          <p:nvPr/>
        </p:nvSpPr>
        <p:spPr bwMode="auto">
          <a:xfrm>
            <a:off x="4996639" y="5473633"/>
            <a:ext cx="939800" cy="646113"/>
          </a:xfrm>
          <a:prstGeom prst="rect">
            <a:avLst/>
          </a:prstGeom>
          <a:noFill/>
          <a:ln w="9525">
            <a:noFill/>
            <a:miter lim="800000"/>
            <a:headEnd/>
            <a:tailEnd/>
          </a:ln>
        </p:spPr>
        <p:txBody>
          <a:bodyPr wrap="none">
            <a:spAutoFit/>
          </a:bodyPr>
          <a:lstStyle/>
          <a:p>
            <a:pPr fontAlgn="base">
              <a:spcBef>
                <a:spcPct val="0"/>
              </a:spcBef>
              <a:spcAft>
                <a:spcPct val="0"/>
              </a:spcAft>
            </a:pPr>
            <a:r>
              <a:rPr lang="en-US" sz="3600" dirty="0">
                <a:latin typeface="Calisto MT"/>
              </a:rPr>
              <a:t>No!</a:t>
            </a:r>
          </a:p>
        </p:txBody>
      </p:sp>
      <p:sp>
        <p:nvSpPr>
          <p:cNvPr id="10" name="Rectangle 9"/>
          <p:cNvSpPr>
            <a:spLocks noChangeArrowheads="1"/>
          </p:cNvSpPr>
          <p:nvPr/>
        </p:nvSpPr>
        <p:spPr bwMode="auto">
          <a:xfrm>
            <a:off x="372861" y="6245934"/>
            <a:ext cx="8401050" cy="400110"/>
          </a:xfrm>
          <a:prstGeom prst="rect">
            <a:avLst/>
          </a:prstGeom>
          <a:noFill/>
          <a:ln w="9525">
            <a:noFill/>
            <a:miter lim="800000"/>
            <a:headEnd/>
            <a:tailEnd/>
          </a:ln>
        </p:spPr>
        <p:txBody>
          <a:bodyPr>
            <a:spAutoFit/>
          </a:bodyPr>
          <a:lstStyle/>
          <a:p>
            <a:pPr algn="ctr" fontAlgn="base">
              <a:spcBef>
                <a:spcPct val="0"/>
              </a:spcBef>
              <a:spcAft>
                <a:spcPct val="0"/>
              </a:spcAft>
            </a:pPr>
            <a:r>
              <a:rPr lang="en-US" sz="2000" dirty="0" smtClean="0">
                <a:latin typeface="Calisto MT"/>
              </a:rPr>
              <a:t>Why? The two measurements were made </a:t>
            </a:r>
            <a:r>
              <a:rPr lang="en-US" sz="2000" dirty="0">
                <a:latin typeface="Calisto MT"/>
              </a:rPr>
              <a:t>in the same reference frame.</a:t>
            </a:r>
          </a:p>
        </p:txBody>
      </p:sp>
      <p:sp>
        <p:nvSpPr>
          <p:cNvPr id="11" name="Rectangle 3"/>
          <p:cNvSpPr>
            <a:spLocks noChangeArrowheads="1"/>
          </p:cNvSpPr>
          <p:nvPr/>
        </p:nvSpPr>
        <p:spPr bwMode="auto">
          <a:xfrm>
            <a:off x="378906" y="3106841"/>
            <a:ext cx="8512175" cy="830997"/>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latin typeface="Calisto MT"/>
              </a:rPr>
              <a:t>While </a:t>
            </a:r>
            <a:r>
              <a:rPr lang="en-US" sz="2400" dirty="0">
                <a:latin typeface="Calisto MT"/>
              </a:rPr>
              <a:t>travelling at a speed </a:t>
            </a:r>
            <a:r>
              <a:rPr lang="en-US" sz="2400" u="sng" dirty="0">
                <a:latin typeface="Calisto MT"/>
              </a:rPr>
              <a:t>near the speed of light</a:t>
            </a:r>
            <a:r>
              <a:rPr lang="en-US" sz="2400" dirty="0">
                <a:latin typeface="Calisto MT"/>
              </a:rPr>
              <a:t>, the astronaut measures the mass and length of the ruler </a:t>
            </a:r>
            <a:r>
              <a:rPr lang="en-US" sz="2400" u="sng" dirty="0">
                <a:latin typeface="Calisto MT"/>
              </a:rPr>
              <a:t>again</a:t>
            </a:r>
            <a:r>
              <a:rPr lang="en-US" sz="2400" dirty="0">
                <a:latin typeface="Calisto MT"/>
              </a:rPr>
              <a:t>.</a:t>
            </a:r>
          </a:p>
        </p:txBody>
      </p:sp>
      <p:pic>
        <p:nvPicPr>
          <p:cNvPr id="23553" name="Picture 1"/>
          <p:cNvPicPr>
            <a:picLocks noChangeAspect="1" noChangeArrowheads="1"/>
          </p:cNvPicPr>
          <p:nvPr/>
        </p:nvPicPr>
        <p:blipFill>
          <a:blip r:embed="rId5" cstate="print"/>
          <a:srcRect/>
          <a:stretch>
            <a:fillRect/>
          </a:stretch>
        </p:blipFill>
        <p:spPr bwMode="auto">
          <a:xfrm>
            <a:off x="2080223" y="3946008"/>
            <a:ext cx="3657600" cy="1524000"/>
          </a:xfrm>
          <a:prstGeom prst="rect">
            <a:avLst/>
          </a:prstGeom>
          <a:noFill/>
          <a:ln w="9525">
            <a:noFill/>
            <a:miter lim="800000"/>
            <a:headEnd/>
            <a:tailEnd/>
          </a:ln>
        </p:spPr>
      </p:pic>
      <p:pic>
        <p:nvPicPr>
          <p:cNvPr id="13" name="Picture 12" descr="Picture1.png"/>
          <p:cNvPicPr>
            <a:picLocks noChangeAspect="1"/>
          </p:cNvPicPr>
          <p:nvPr/>
        </p:nvPicPr>
        <p:blipFill>
          <a:blip r:embed="rId6" cstate="print"/>
          <a:stretch>
            <a:fillRect/>
          </a:stretch>
        </p:blipFill>
        <p:spPr>
          <a:xfrm>
            <a:off x="6861227" y="4020246"/>
            <a:ext cx="1686160" cy="1638529"/>
          </a:xfrm>
          <a:prstGeom prst="rect">
            <a:avLst/>
          </a:prstGeom>
          <a:effectLst>
            <a:outerShdw blurRad="419100" sx="123000" sy="123000" algn="ctr" rotWithShape="0">
              <a:schemeClr val="tx2"/>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p:txBody>
          <a:bodyPr/>
          <a:lstStyle/>
          <a:p>
            <a:r>
              <a:rPr lang="en-US"/>
              <a:t>Final review</a:t>
            </a:r>
          </a:p>
        </p:txBody>
      </p:sp>
      <p:sp>
        <p:nvSpPr>
          <p:cNvPr id="32771" name="Text Box 3"/>
          <p:cNvSpPr txBox="1">
            <a:spLocks noChangeArrowheads="1"/>
          </p:cNvSpPr>
          <p:nvPr/>
        </p:nvSpPr>
        <p:spPr bwMode="auto">
          <a:xfrm>
            <a:off x="350838" y="1449388"/>
            <a:ext cx="7888287" cy="4619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is the difference between diffraction and refraction?</a:t>
            </a:r>
          </a:p>
        </p:txBody>
      </p:sp>
      <p:pic>
        <p:nvPicPr>
          <p:cNvPr id="25603" name="Picture 3"/>
          <p:cNvPicPr>
            <a:picLocks noChangeAspect="1" noChangeArrowheads="1"/>
          </p:cNvPicPr>
          <p:nvPr/>
        </p:nvPicPr>
        <p:blipFill>
          <a:blip r:embed="rId3" cstate="print"/>
          <a:srcRect/>
          <a:stretch>
            <a:fillRect/>
          </a:stretch>
        </p:blipFill>
        <p:spPr bwMode="auto">
          <a:xfrm>
            <a:off x="874713" y="2136775"/>
            <a:ext cx="3152775" cy="2674938"/>
          </a:xfrm>
          <a:prstGeom prst="rect">
            <a:avLst/>
          </a:prstGeom>
          <a:noFill/>
        </p:spPr>
      </p:pic>
      <p:pic>
        <p:nvPicPr>
          <p:cNvPr id="25605" name="Picture 5"/>
          <p:cNvPicPr>
            <a:picLocks noChangeAspect="1" noChangeArrowheads="1"/>
          </p:cNvPicPr>
          <p:nvPr/>
        </p:nvPicPr>
        <p:blipFill>
          <a:blip r:embed="rId4" cstate="print"/>
          <a:srcRect/>
          <a:stretch>
            <a:fillRect/>
          </a:stretch>
        </p:blipFill>
        <p:spPr bwMode="auto">
          <a:xfrm>
            <a:off x="4972050" y="2078038"/>
            <a:ext cx="2857500" cy="2819400"/>
          </a:xfrm>
          <a:prstGeom prst="rect">
            <a:avLst/>
          </a:prstGeom>
          <a:noFill/>
        </p:spPr>
      </p:pic>
      <p:sp>
        <p:nvSpPr>
          <p:cNvPr id="8" name="Text Box 6"/>
          <p:cNvSpPr txBox="1">
            <a:spLocks noChangeArrowheads="1"/>
          </p:cNvSpPr>
          <p:nvPr/>
        </p:nvSpPr>
        <p:spPr bwMode="auto">
          <a:xfrm>
            <a:off x="661988" y="5010150"/>
            <a:ext cx="3987800" cy="8302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diffraction is light bending around corners</a:t>
            </a:r>
          </a:p>
        </p:txBody>
      </p:sp>
      <p:sp>
        <p:nvSpPr>
          <p:cNvPr id="9" name="Text Box 7"/>
          <p:cNvSpPr txBox="1">
            <a:spLocks noChangeArrowheads="1"/>
          </p:cNvSpPr>
          <p:nvPr/>
        </p:nvSpPr>
        <p:spPr bwMode="auto">
          <a:xfrm>
            <a:off x="4714875" y="4986338"/>
            <a:ext cx="3987800" cy="1201737"/>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refraction is light bending at an interface between two different materials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p:txBody>
          <a:bodyPr/>
          <a:lstStyle/>
          <a:p>
            <a:r>
              <a:rPr lang="en-US"/>
              <a:t>Final review</a:t>
            </a:r>
          </a:p>
        </p:txBody>
      </p:sp>
      <p:sp>
        <p:nvSpPr>
          <p:cNvPr id="33795" name="Text Box 3"/>
          <p:cNvSpPr txBox="1">
            <a:spLocks noChangeArrowheads="1"/>
          </p:cNvSpPr>
          <p:nvPr/>
        </p:nvSpPr>
        <p:spPr bwMode="auto">
          <a:xfrm>
            <a:off x="681038" y="1585913"/>
            <a:ext cx="7353300" cy="830997"/>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latin typeface="Calisto MT"/>
              </a:rPr>
              <a:t>Rearrange the following materials </a:t>
            </a:r>
            <a:r>
              <a:rPr lang="en-US" sz="2400" dirty="0">
                <a:latin typeface="Calisto MT"/>
              </a:rPr>
              <a:t>in increasing density?</a:t>
            </a:r>
          </a:p>
        </p:txBody>
      </p:sp>
      <p:pic>
        <p:nvPicPr>
          <p:cNvPr id="33796" name="Picture 3"/>
          <p:cNvPicPr>
            <a:picLocks noChangeAspect="1" noChangeArrowheads="1"/>
          </p:cNvPicPr>
          <p:nvPr/>
        </p:nvPicPr>
        <p:blipFill>
          <a:blip r:embed="rId3" cstate="print"/>
          <a:srcRect/>
          <a:stretch>
            <a:fillRect/>
          </a:stretch>
        </p:blipFill>
        <p:spPr bwMode="auto">
          <a:xfrm>
            <a:off x="465138" y="2609850"/>
            <a:ext cx="1839912" cy="1839913"/>
          </a:xfrm>
          <a:prstGeom prst="rect">
            <a:avLst/>
          </a:prstGeom>
          <a:noFill/>
        </p:spPr>
      </p:pic>
      <p:pic>
        <p:nvPicPr>
          <p:cNvPr id="33797" name="Picture 4"/>
          <p:cNvPicPr>
            <a:picLocks noChangeAspect="1" noChangeArrowheads="1"/>
          </p:cNvPicPr>
          <p:nvPr/>
        </p:nvPicPr>
        <p:blipFill>
          <a:blip r:embed="rId4" cstate="print"/>
          <a:srcRect/>
          <a:stretch>
            <a:fillRect/>
          </a:stretch>
        </p:blipFill>
        <p:spPr bwMode="auto">
          <a:xfrm>
            <a:off x="2700338" y="2686050"/>
            <a:ext cx="1393825" cy="1779588"/>
          </a:xfrm>
          <a:prstGeom prst="rect">
            <a:avLst/>
          </a:prstGeom>
          <a:noFill/>
        </p:spPr>
      </p:pic>
      <p:pic>
        <p:nvPicPr>
          <p:cNvPr id="33798" name="Picture 5"/>
          <p:cNvPicPr>
            <a:picLocks noChangeAspect="1" noChangeArrowheads="1"/>
          </p:cNvPicPr>
          <p:nvPr/>
        </p:nvPicPr>
        <p:blipFill>
          <a:blip r:embed="rId5" cstate="print"/>
          <a:srcRect/>
          <a:stretch>
            <a:fillRect/>
          </a:stretch>
        </p:blipFill>
        <p:spPr bwMode="auto">
          <a:xfrm>
            <a:off x="7243763" y="2738438"/>
            <a:ext cx="1754187" cy="1663700"/>
          </a:xfrm>
          <a:prstGeom prst="rect">
            <a:avLst/>
          </a:prstGeom>
          <a:noFill/>
        </p:spPr>
      </p:pic>
      <p:pic>
        <p:nvPicPr>
          <p:cNvPr id="33799" name="Picture 14" descr="s12s.JPG"/>
          <p:cNvPicPr>
            <a:picLocks noChangeAspect="1"/>
          </p:cNvPicPr>
          <p:nvPr/>
        </p:nvPicPr>
        <p:blipFill>
          <a:blip r:embed="rId6" cstate="print"/>
          <a:srcRect/>
          <a:stretch>
            <a:fillRect/>
          </a:stretch>
        </p:blipFill>
        <p:spPr bwMode="auto">
          <a:xfrm>
            <a:off x="5934075" y="2805113"/>
            <a:ext cx="1206500" cy="1436687"/>
          </a:xfrm>
          <a:prstGeom prst="rect">
            <a:avLst/>
          </a:prstGeom>
          <a:noFill/>
        </p:spPr>
      </p:pic>
      <p:pic>
        <p:nvPicPr>
          <p:cNvPr id="33800" name="Picture 15" descr="s12s34.JPG"/>
          <p:cNvPicPr>
            <a:picLocks noChangeAspect="1"/>
          </p:cNvPicPr>
          <p:nvPr/>
        </p:nvPicPr>
        <p:blipFill>
          <a:blip r:embed="rId7" cstate="print"/>
          <a:srcRect/>
          <a:stretch>
            <a:fillRect/>
          </a:stretch>
        </p:blipFill>
        <p:spPr bwMode="auto">
          <a:xfrm>
            <a:off x="4222750" y="2860675"/>
            <a:ext cx="1497013" cy="1477963"/>
          </a:xfrm>
          <a:prstGeom prst="rect">
            <a:avLst/>
          </a:prstGeom>
          <a:noFill/>
        </p:spPr>
      </p:pic>
      <p:sp>
        <p:nvSpPr>
          <p:cNvPr id="33801" name="Text Box 9"/>
          <p:cNvSpPr txBox="1">
            <a:spLocks noChangeArrowheads="1"/>
          </p:cNvSpPr>
          <p:nvPr/>
        </p:nvSpPr>
        <p:spPr bwMode="auto">
          <a:xfrm>
            <a:off x="330200" y="4737100"/>
            <a:ext cx="8570913" cy="585788"/>
          </a:xfrm>
          <a:prstGeom prst="rect">
            <a:avLst/>
          </a:prstGeom>
          <a:noFill/>
          <a:ln w="9525">
            <a:noFill/>
            <a:miter lim="800000"/>
            <a:headEnd/>
            <a:tailEnd/>
          </a:ln>
        </p:spPr>
        <p:txBody>
          <a:bodyPr wrap="none">
            <a:spAutoFit/>
          </a:bodyPr>
          <a:lstStyle/>
          <a:p>
            <a:pPr fontAlgn="base">
              <a:spcBef>
                <a:spcPct val="0"/>
              </a:spcBef>
              <a:spcAft>
                <a:spcPct val="0"/>
              </a:spcAft>
            </a:pPr>
            <a:r>
              <a:rPr lang="en-US" sz="3200">
                <a:latin typeface="Calisto MT"/>
              </a:rPr>
              <a:t>Aluminum  Styrofoam   lead        gold     copper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idx="4294967295"/>
          </p:nvPr>
        </p:nvSpPr>
        <p:spPr/>
        <p:txBody>
          <a:bodyPr/>
          <a:lstStyle/>
          <a:p>
            <a:r>
              <a:rPr lang="en-US"/>
              <a:t>Final review</a:t>
            </a:r>
          </a:p>
        </p:txBody>
      </p:sp>
      <p:pic>
        <p:nvPicPr>
          <p:cNvPr id="34820" name="Picture 3"/>
          <p:cNvPicPr>
            <a:picLocks noChangeAspect="1" noChangeArrowheads="1"/>
          </p:cNvPicPr>
          <p:nvPr/>
        </p:nvPicPr>
        <p:blipFill>
          <a:blip r:embed="rId3" cstate="print"/>
          <a:srcRect/>
          <a:stretch>
            <a:fillRect/>
          </a:stretch>
        </p:blipFill>
        <p:spPr bwMode="auto">
          <a:xfrm>
            <a:off x="1827213" y="3115565"/>
            <a:ext cx="1839912" cy="1839912"/>
          </a:xfrm>
          <a:prstGeom prst="rect">
            <a:avLst/>
          </a:prstGeom>
          <a:noFill/>
        </p:spPr>
      </p:pic>
      <p:sp>
        <p:nvSpPr>
          <p:cNvPr id="34821" name="Rectangle 5"/>
          <p:cNvSpPr>
            <a:spLocks noChangeArrowheads="1"/>
          </p:cNvSpPr>
          <p:nvPr/>
        </p:nvSpPr>
        <p:spPr bwMode="auto">
          <a:xfrm>
            <a:off x="1873250" y="4890390"/>
            <a:ext cx="1692275"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2.70 g·cm</a:t>
            </a:r>
            <a:r>
              <a:rPr lang="en-US" sz="2400" baseline="30000">
                <a:latin typeface="Calisto MT"/>
              </a:rPr>
              <a:t>−3</a:t>
            </a:r>
            <a:endParaRPr lang="en-US" sz="2400">
              <a:latin typeface="Calisto MT"/>
            </a:endParaRPr>
          </a:p>
        </p:txBody>
      </p:sp>
      <p:pic>
        <p:nvPicPr>
          <p:cNvPr id="34822" name="Picture 4"/>
          <p:cNvPicPr>
            <a:picLocks noChangeAspect="1" noChangeArrowheads="1"/>
          </p:cNvPicPr>
          <p:nvPr/>
        </p:nvPicPr>
        <p:blipFill>
          <a:blip r:embed="rId4" cstate="print"/>
          <a:srcRect/>
          <a:stretch>
            <a:fillRect/>
          </a:stretch>
        </p:blipFill>
        <p:spPr bwMode="auto">
          <a:xfrm>
            <a:off x="336550" y="3688652"/>
            <a:ext cx="1393825" cy="1778000"/>
          </a:xfrm>
          <a:prstGeom prst="rect">
            <a:avLst/>
          </a:prstGeom>
          <a:noFill/>
        </p:spPr>
      </p:pic>
      <p:sp>
        <p:nvSpPr>
          <p:cNvPr id="34823" name="Rectangle 7"/>
          <p:cNvSpPr>
            <a:spLocks noChangeArrowheads="1"/>
          </p:cNvSpPr>
          <p:nvPr/>
        </p:nvSpPr>
        <p:spPr bwMode="auto">
          <a:xfrm>
            <a:off x="3838575" y="4364927"/>
            <a:ext cx="1692275"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8.94 g·cm</a:t>
            </a:r>
            <a:r>
              <a:rPr lang="en-US" sz="2400" baseline="30000">
                <a:latin typeface="Calisto MT"/>
              </a:rPr>
              <a:t>−3</a:t>
            </a:r>
            <a:endParaRPr lang="en-US" sz="2400">
              <a:latin typeface="Calisto MT"/>
            </a:endParaRPr>
          </a:p>
        </p:txBody>
      </p:sp>
      <p:pic>
        <p:nvPicPr>
          <p:cNvPr id="34824" name="Picture 5"/>
          <p:cNvPicPr>
            <a:picLocks noChangeAspect="1" noChangeArrowheads="1"/>
          </p:cNvPicPr>
          <p:nvPr/>
        </p:nvPicPr>
        <p:blipFill>
          <a:blip r:embed="rId5" cstate="print"/>
          <a:srcRect/>
          <a:stretch>
            <a:fillRect/>
          </a:stretch>
        </p:blipFill>
        <p:spPr bwMode="auto">
          <a:xfrm>
            <a:off x="3760788" y="2572640"/>
            <a:ext cx="1754187" cy="1663700"/>
          </a:xfrm>
          <a:prstGeom prst="rect">
            <a:avLst/>
          </a:prstGeom>
          <a:noFill/>
        </p:spPr>
      </p:pic>
      <p:sp>
        <p:nvSpPr>
          <p:cNvPr id="34825" name="Rectangle 9"/>
          <p:cNvSpPr>
            <a:spLocks noChangeArrowheads="1"/>
          </p:cNvSpPr>
          <p:nvPr/>
        </p:nvSpPr>
        <p:spPr bwMode="auto">
          <a:xfrm>
            <a:off x="7199313" y="3080640"/>
            <a:ext cx="1916112"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19.30 g·cm</a:t>
            </a:r>
            <a:r>
              <a:rPr lang="en-US" sz="2400" baseline="30000">
                <a:latin typeface="Calisto MT"/>
              </a:rPr>
              <a:t>−3</a:t>
            </a:r>
            <a:endParaRPr lang="en-US" sz="2400">
              <a:latin typeface="Calisto MT"/>
            </a:endParaRPr>
          </a:p>
        </p:txBody>
      </p:sp>
      <p:sp>
        <p:nvSpPr>
          <p:cNvPr id="34826" name="Rectangle 10"/>
          <p:cNvSpPr>
            <a:spLocks noChangeArrowheads="1"/>
          </p:cNvSpPr>
          <p:nvPr/>
        </p:nvSpPr>
        <p:spPr bwMode="auto">
          <a:xfrm>
            <a:off x="5554663" y="3617215"/>
            <a:ext cx="1866900" cy="460375"/>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11.34 g·cm</a:t>
            </a:r>
            <a:r>
              <a:rPr lang="en-US" sz="2400" baseline="30000">
                <a:latin typeface="Calisto MT"/>
              </a:rPr>
              <a:t>−3</a:t>
            </a:r>
            <a:endParaRPr lang="en-US" sz="2400">
              <a:latin typeface="Calisto MT"/>
            </a:endParaRPr>
          </a:p>
        </p:txBody>
      </p:sp>
      <p:pic>
        <p:nvPicPr>
          <p:cNvPr id="34827" name="Picture 14" descr="s12s.JPG"/>
          <p:cNvPicPr>
            <a:picLocks noChangeAspect="1"/>
          </p:cNvPicPr>
          <p:nvPr/>
        </p:nvPicPr>
        <p:blipFill>
          <a:blip r:embed="rId6" cstate="print"/>
          <a:srcRect/>
          <a:stretch>
            <a:fillRect/>
          </a:stretch>
        </p:blipFill>
        <p:spPr bwMode="auto">
          <a:xfrm>
            <a:off x="7286625" y="1588390"/>
            <a:ext cx="1204913" cy="1436687"/>
          </a:xfrm>
          <a:prstGeom prst="rect">
            <a:avLst/>
          </a:prstGeom>
          <a:noFill/>
        </p:spPr>
      </p:pic>
      <p:pic>
        <p:nvPicPr>
          <p:cNvPr id="34828" name="Picture 15" descr="s12s34.JPG"/>
          <p:cNvPicPr>
            <a:picLocks noChangeAspect="1"/>
          </p:cNvPicPr>
          <p:nvPr/>
        </p:nvPicPr>
        <p:blipFill>
          <a:blip r:embed="rId7" cstate="print"/>
          <a:srcRect/>
          <a:stretch>
            <a:fillRect/>
          </a:stretch>
        </p:blipFill>
        <p:spPr bwMode="auto">
          <a:xfrm>
            <a:off x="5594350" y="2032890"/>
            <a:ext cx="1497013" cy="1479550"/>
          </a:xfrm>
          <a:prstGeom prst="rect">
            <a:avLst/>
          </a:prstGeom>
          <a:noFill/>
        </p:spPr>
      </p:pic>
      <p:sp>
        <p:nvSpPr>
          <p:cNvPr id="34829" name="Rectangle 13"/>
          <p:cNvSpPr>
            <a:spLocks noChangeArrowheads="1"/>
          </p:cNvSpPr>
          <p:nvPr/>
        </p:nvSpPr>
        <p:spPr bwMode="auto">
          <a:xfrm>
            <a:off x="187325" y="5519040"/>
            <a:ext cx="1692275"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1.05 g·cm</a:t>
            </a:r>
            <a:r>
              <a:rPr lang="en-US" sz="2400" baseline="30000">
                <a:latin typeface="Calisto MT"/>
              </a:rPr>
              <a:t>−3</a:t>
            </a:r>
            <a:endParaRPr lang="en-US" sz="2400">
              <a:latin typeface="Calisto M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p:txBody>
          <a:bodyPr/>
          <a:lstStyle/>
          <a:p>
            <a:r>
              <a:rPr lang="en-US"/>
              <a:t>Final review</a:t>
            </a:r>
          </a:p>
        </p:txBody>
      </p:sp>
      <p:sp>
        <p:nvSpPr>
          <p:cNvPr id="35843" name="Text Box 3"/>
          <p:cNvSpPr txBox="1">
            <a:spLocks noChangeArrowheads="1"/>
          </p:cNvSpPr>
          <p:nvPr/>
        </p:nvSpPr>
        <p:spPr bwMode="auto">
          <a:xfrm>
            <a:off x="681038" y="1585913"/>
            <a:ext cx="7353300" cy="8302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double-slit experiment shows both the particle and the wave nature of matter by…</a:t>
            </a:r>
          </a:p>
        </p:txBody>
      </p:sp>
      <p:pic>
        <p:nvPicPr>
          <p:cNvPr id="27650" name="Picture 2"/>
          <p:cNvPicPr>
            <a:picLocks noChangeAspect="1" noChangeArrowheads="1"/>
          </p:cNvPicPr>
          <p:nvPr/>
        </p:nvPicPr>
        <p:blipFill>
          <a:blip r:embed="rId3" cstate="print"/>
          <a:srcRect/>
          <a:stretch>
            <a:fillRect/>
          </a:stretch>
        </p:blipFill>
        <p:spPr bwMode="auto">
          <a:xfrm>
            <a:off x="1858963" y="2749550"/>
            <a:ext cx="1943100" cy="2352675"/>
          </a:xfrm>
          <a:prstGeom prst="rect">
            <a:avLst/>
          </a:prstGeom>
          <a:noFill/>
        </p:spPr>
      </p:pic>
      <p:pic>
        <p:nvPicPr>
          <p:cNvPr id="27651" name="Picture 3"/>
          <p:cNvPicPr>
            <a:picLocks noChangeAspect="1" noChangeArrowheads="1"/>
          </p:cNvPicPr>
          <p:nvPr/>
        </p:nvPicPr>
        <p:blipFill>
          <a:blip r:embed="rId4" cstate="print"/>
          <a:srcRect/>
          <a:stretch>
            <a:fillRect/>
          </a:stretch>
        </p:blipFill>
        <p:spPr bwMode="auto">
          <a:xfrm>
            <a:off x="5045075" y="2724150"/>
            <a:ext cx="1933575" cy="2362200"/>
          </a:xfrm>
          <a:prstGeom prst="rect">
            <a:avLst/>
          </a:prstGeom>
          <a:noFill/>
        </p:spPr>
      </p:pic>
      <p:sp>
        <p:nvSpPr>
          <p:cNvPr id="6" name="Rectangle 6"/>
          <p:cNvSpPr>
            <a:spLocks noChangeArrowheads="1"/>
          </p:cNvSpPr>
          <p:nvPr/>
        </p:nvSpPr>
        <p:spPr bwMode="auto">
          <a:xfrm>
            <a:off x="700088" y="5221288"/>
            <a:ext cx="3609975" cy="1201737"/>
          </a:xfrm>
          <a:prstGeom prst="rect">
            <a:avLst/>
          </a:prstGeom>
          <a:noFill/>
          <a:ln w="9525">
            <a:noFill/>
            <a:miter lim="800000"/>
            <a:headEnd/>
            <a:tailEnd/>
          </a:ln>
        </p:spPr>
        <p:txBody>
          <a:bodyPr>
            <a:spAutoFit/>
          </a:bodyPr>
          <a:lstStyle/>
          <a:p>
            <a:pPr algn="just" fontAlgn="base">
              <a:spcBef>
                <a:spcPct val="0"/>
              </a:spcBef>
              <a:spcAft>
                <a:spcPct val="0"/>
              </a:spcAft>
            </a:pPr>
            <a:r>
              <a:rPr lang="en-US" sz="2400">
                <a:latin typeface="Calisto MT"/>
              </a:rPr>
              <a:t>diffraction of electrons making inference patterns on a screen</a:t>
            </a:r>
          </a:p>
        </p:txBody>
      </p:sp>
      <p:pic>
        <p:nvPicPr>
          <p:cNvPr id="27652" name="Picture 4"/>
          <p:cNvPicPr>
            <a:picLocks noChangeAspect="1" noChangeArrowheads="1"/>
          </p:cNvPicPr>
          <p:nvPr/>
        </p:nvPicPr>
        <p:blipFill>
          <a:blip r:embed="rId5" cstate="print"/>
          <a:srcRect/>
          <a:stretch>
            <a:fillRect/>
          </a:stretch>
        </p:blipFill>
        <p:spPr bwMode="auto">
          <a:xfrm>
            <a:off x="7013575" y="3506788"/>
            <a:ext cx="923925" cy="560387"/>
          </a:xfrm>
          <a:prstGeom prst="rect">
            <a:avLst/>
          </a:prstGeom>
          <a:noFill/>
        </p:spPr>
      </p:pic>
      <p:pic>
        <p:nvPicPr>
          <p:cNvPr id="8" name="Picture 8"/>
          <p:cNvPicPr>
            <a:picLocks noChangeAspect="1" noChangeArrowheads="1"/>
          </p:cNvPicPr>
          <p:nvPr/>
        </p:nvPicPr>
        <p:blipFill>
          <a:blip r:embed="rId6" cstate="print"/>
          <a:srcRect/>
          <a:stretch>
            <a:fillRect/>
          </a:stretch>
        </p:blipFill>
        <p:spPr bwMode="auto">
          <a:xfrm>
            <a:off x="842963" y="4630738"/>
            <a:ext cx="966787" cy="561975"/>
          </a:xfrm>
          <a:prstGeom prst="rect">
            <a:avLst/>
          </a:prstGeom>
          <a:noFill/>
        </p:spPr>
      </p:pic>
      <p:sp>
        <p:nvSpPr>
          <p:cNvPr id="9" name="Rectangle 9"/>
          <p:cNvSpPr>
            <a:spLocks noChangeArrowheads="1"/>
          </p:cNvSpPr>
          <p:nvPr/>
        </p:nvSpPr>
        <p:spPr bwMode="auto">
          <a:xfrm>
            <a:off x="4814888" y="5265738"/>
            <a:ext cx="2382837" cy="1200150"/>
          </a:xfrm>
          <a:prstGeom prst="rect">
            <a:avLst/>
          </a:prstGeom>
          <a:noFill/>
          <a:ln w="9525">
            <a:noFill/>
            <a:miter lim="800000"/>
            <a:headEnd/>
            <a:tailEnd/>
          </a:ln>
        </p:spPr>
        <p:txBody>
          <a:bodyPr>
            <a:spAutoFit/>
          </a:bodyPr>
          <a:lstStyle/>
          <a:p>
            <a:pPr algn="just" fontAlgn="base">
              <a:spcBef>
                <a:spcPct val="0"/>
              </a:spcBef>
              <a:spcAft>
                <a:spcPct val="0"/>
              </a:spcAft>
            </a:pPr>
            <a:r>
              <a:rPr lang="en-US" sz="2400">
                <a:latin typeface="Calisto MT"/>
              </a:rPr>
              <a:t>…only when not observed at the slits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p:txBody>
          <a:bodyPr/>
          <a:lstStyle/>
          <a:p>
            <a:r>
              <a:rPr lang="en-US"/>
              <a:t>Final review</a:t>
            </a:r>
          </a:p>
        </p:txBody>
      </p:sp>
      <p:sp>
        <p:nvSpPr>
          <p:cNvPr id="36867" name="Text Box 3"/>
          <p:cNvSpPr txBox="1">
            <a:spLocks noChangeArrowheads="1"/>
          </p:cNvSpPr>
          <p:nvPr/>
        </p:nvSpPr>
        <p:spPr bwMode="auto">
          <a:xfrm>
            <a:off x="681038" y="1585913"/>
            <a:ext cx="7353300"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were the sequence of events(experiments) and models that led to the Bohr model?</a:t>
            </a:r>
          </a:p>
          <a:p>
            <a:pPr fontAlgn="base">
              <a:spcBef>
                <a:spcPct val="0"/>
              </a:spcBef>
              <a:spcAft>
                <a:spcPct val="0"/>
              </a:spcAft>
            </a:pPr>
            <a:endParaRPr lang="en-US" sz="2400">
              <a:latin typeface="Calisto MT"/>
            </a:endParaRPr>
          </a:p>
        </p:txBody>
      </p:sp>
      <p:pic>
        <p:nvPicPr>
          <p:cNvPr id="28674" name="Picture 2"/>
          <p:cNvPicPr>
            <a:picLocks noChangeAspect="1" noChangeArrowheads="1"/>
          </p:cNvPicPr>
          <p:nvPr/>
        </p:nvPicPr>
        <p:blipFill>
          <a:blip r:embed="rId3" cstate="print"/>
          <a:srcRect/>
          <a:stretch>
            <a:fillRect/>
          </a:stretch>
        </p:blipFill>
        <p:spPr bwMode="auto">
          <a:xfrm>
            <a:off x="768350" y="2698750"/>
            <a:ext cx="1790700" cy="1790700"/>
          </a:xfrm>
          <a:prstGeom prst="rect">
            <a:avLst/>
          </a:prstGeom>
          <a:noFill/>
        </p:spPr>
      </p:pic>
      <p:pic>
        <p:nvPicPr>
          <p:cNvPr id="28675" name="Picture 3"/>
          <p:cNvPicPr>
            <a:picLocks noChangeAspect="1" noChangeArrowheads="1"/>
          </p:cNvPicPr>
          <p:nvPr/>
        </p:nvPicPr>
        <p:blipFill>
          <a:blip r:embed="rId4" cstate="print"/>
          <a:srcRect/>
          <a:stretch>
            <a:fillRect/>
          </a:stretch>
        </p:blipFill>
        <p:spPr bwMode="auto">
          <a:xfrm>
            <a:off x="3413125" y="2635250"/>
            <a:ext cx="1733550" cy="2638425"/>
          </a:xfrm>
          <a:prstGeom prst="rect">
            <a:avLst/>
          </a:prstGeom>
          <a:noFill/>
        </p:spPr>
      </p:pic>
      <p:pic>
        <p:nvPicPr>
          <p:cNvPr id="28676" name="Picture 4"/>
          <p:cNvPicPr>
            <a:picLocks noChangeAspect="1" noChangeArrowheads="1"/>
          </p:cNvPicPr>
          <p:nvPr/>
        </p:nvPicPr>
        <p:blipFill>
          <a:blip r:embed="rId5" cstate="print"/>
          <a:srcRect/>
          <a:stretch>
            <a:fillRect/>
          </a:stretch>
        </p:blipFill>
        <p:spPr bwMode="auto">
          <a:xfrm>
            <a:off x="5876925" y="2728913"/>
            <a:ext cx="2466975" cy="1847850"/>
          </a:xfrm>
          <a:prstGeom prst="rect">
            <a:avLst/>
          </a:prstGeom>
          <a:noFill/>
        </p:spPr>
      </p:pic>
      <p:sp>
        <p:nvSpPr>
          <p:cNvPr id="7" name="Rectangle 7"/>
          <p:cNvSpPr>
            <a:spLocks noChangeArrowheads="1"/>
          </p:cNvSpPr>
          <p:nvPr/>
        </p:nvSpPr>
        <p:spPr bwMode="auto">
          <a:xfrm>
            <a:off x="534988" y="5037138"/>
            <a:ext cx="2432050" cy="830262"/>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Plum pudding model</a:t>
            </a:r>
          </a:p>
        </p:txBody>
      </p:sp>
      <p:sp>
        <p:nvSpPr>
          <p:cNvPr id="8" name="Rectangle 8"/>
          <p:cNvSpPr>
            <a:spLocks noChangeArrowheads="1"/>
          </p:cNvSpPr>
          <p:nvPr/>
        </p:nvSpPr>
        <p:spPr bwMode="auto">
          <a:xfrm>
            <a:off x="3246438" y="5229225"/>
            <a:ext cx="2432050" cy="1200150"/>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Rutherford scattering experiment</a:t>
            </a:r>
          </a:p>
        </p:txBody>
      </p:sp>
      <p:sp>
        <p:nvSpPr>
          <p:cNvPr id="9" name="Rectangle 9"/>
          <p:cNvSpPr>
            <a:spLocks noChangeArrowheads="1"/>
          </p:cNvSpPr>
          <p:nvPr/>
        </p:nvSpPr>
        <p:spPr bwMode="auto">
          <a:xfrm>
            <a:off x="5927725" y="4797425"/>
            <a:ext cx="2432050" cy="830263"/>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Atomic solar system model</a:t>
            </a:r>
          </a:p>
        </p:txBody>
      </p:sp>
      <p:sp>
        <p:nvSpPr>
          <p:cNvPr id="10" name="Rectangle 10"/>
          <p:cNvSpPr>
            <a:spLocks noChangeArrowheads="1"/>
          </p:cNvSpPr>
          <p:nvPr/>
        </p:nvSpPr>
        <p:spPr bwMode="auto">
          <a:xfrm>
            <a:off x="5759450" y="4232275"/>
            <a:ext cx="3033713" cy="592138"/>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p:txBody>
          <a:bodyPr/>
          <a:lstStyle/>
          <a:p>
            <a:r>
              <a:rPr lang="en-US"/>
              <a:t>Final review</a:t>
            </a:r>
          </a:p>
        </p:txBody>
      </p:sp>
      <p:sp>
        <p:nvSpPr>
          <p:cNvPr id="37891" name="Text Box 3"/>
          <p:cNvSpPr txBox="1">
            <a:spLocks noChangeArrowheads="1"/>
          </p:cNvSpPr>
          <p:nvPr/>
        </p:nvSpPr>
        <p:spPr bwMode="auto">
          <a:xfrm>
            <a:off x="681038" y="1585913"/>
            <a:ext cx="7353300" cy="830262"/>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is the difference between an orbital and an orbit?</a:t>
            </a:r>
          </a:p>
          <a:p>
            <a:pPr fontAlgn="base">
              <a:spcBef>
                <a:spcPct val="0"/>
              </a:spcBef>
              <a:spcAft>
                <a:spcPct val="0"/>
              </a:spcAft>
            </a:pPr>
            <a:endParaRPr lang="en-US" sz="2400">
              <a:latin typeface="Calisto MT"/>
            </a:endParaRPr>
          </a:p>
        </p:txBody>
      </p:sp>
      <p:pic>
        <p:nvPicPr>
          <p:cNvPr id="29698" name="Picture 2"/>
          <p:cNvPicPr>
            <a:picLocks noChangeAspect="1" noChangeArrowheads="1"/>
          </p:cNvPicPr>
          <p:nvPr/>
        </p:nvPicPr>
        <p:blipFill>
          <a:blip r:embed="rId3" cstate="print"/>
          <a:srcRect/>
          <a:stretch>
            <a:fillRect/>
          </a:stretch>
        </p:blipFill>
        <p:spPr bwMode="auto">
          <a:xfrm>
            <a:off x="854075" y="2081213"/>
            <a:ext cx="3397250" cy="3397250"/>
          </a:xfrm>
          <a:prstGeom prst="rect">
            <a:avLst/>
          </a:prstGeom>
          <a:noFill/>
        </p:spPr>
      </p:pic>
      <p:pic>
        <p:nvPicPr>
          <p:cNvPr id="29699" name="Picture 3"/>
          <p:cNvPicPr>
            <a:picLocks noChangeAspect="1" noChangeArrowheads="1"/>
          </p:cNvPicPr>
          <p:nvPr/>
        </p:nvPicPr>
        <p:blipFill>
          <a:blip r:embed="rId4" cstate="print"/>
          <a:srcRect/>
          <a:stretch>
            <a:fillRect/>
          </a:stretch>
        </p:blipFill>
        <p:spPr bwMode="auto">
          <a:xfrm>
            <a:off x="4679950" y="2768600"/>
            <a:ext cx="3810000" cy="2857500"/>
          </a:xfrm>
          <a:prstGeom prst="rect">
            <a:avLst/>
          </a:prstGeom>
          <a:noFill/>
        </p:spPr>
      </p:pic>
      <p:sp>
        <p:nvSpPr>
          <p:cNvPr id="6" name="Rectangle 6"/>
          <p:cNvSpPr>
            <a:spLocks noChangeArrowheads="1"/>
          </p:cNvSpPr>
          <p:nvPr/>
        </p:nvSpPr>
        <p:spPr bwMode="auto">
          <a:xfrm>
            <a:off x="4737100" y="4941888"/>
            <a:ext cx="2003425" cy="593725"/>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
        <p:nvSpPr>
          <p:cNvPr id="7" name="Rectangle 7"/>
          <p:cNvSpPr>
            <a:spLocks noChangeArrowheads="1"/>
          </p:cNvSpPr>
          <p:nvPr/>
        </p:nvSpPr>
        <p:spPr bwMode="auto">
          <a:xfrm>
            <a:off x="1400175" y="5553075"/>
            <a:ext cx="2432050" cy="461963"/>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orbit</a:t>
            </a:r>
          </a:p>
        </p:txBody>
      </p:sp>
      <p:sp>
        <p:nvSpPr>
          <p:cNvPr id="8" name="Rectangle 8"/>
          <p:cNvSpPr>
            <a:spLocks noChangeArrowheads="1"/>
          </p:cNvSpPr>
          <p:nvPr/>
        </p:nvSpPr>
        <p:spPr bwMode="auto">
          <a:xfrm>
            <a:off x="5365750" y="5608638"/>
            <a:ext cx="2432050" cy="460375"/>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orbital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p:txBody>
          <a:bodyPr/>
          <a:lstStyle/>
          <a:p>
            <a:r>
              <a:rPr lang="en-US"/>
              <a:t>Final review</a:t>
            </a:r>
          </a:p>
        </p:txBody>
      </p:sp>
      <p:sp>
        <p:nvSpPr>
          <p:cNvPr id="38915" name="Text Box 3"/>
          <p:cNvSpPr txBox="1">
            <a:spLocks noChangeArrowheads="1"/>
          </p:cNvSpPr>
          <p:nvPr/>
        </p:nvSpPr>
        <p:spPr bwMode="auto">
          <a:xfrm>
            <a:off x="261938" y="1489075"/>
            <a:ext cx="8609012"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Temperature is a measure of…</a:t>
            </a:r>
          </a:p>
        </p:txBody>
      </p:sp>
      <p:pic>
        <p:nvPicPr>
          <p:cNvPr id="30722" name="Picture 2"/>
          <p:cNvPicPr>
            <a:picLocks noChangeAspect="1" noChangeArrowheads="1"/>
          </p:cNvPicPr>
          <p:nvPr/>
        </p:nvPicPr>
        <p:blipFill>
          <a:blip r:embed="rId3" cstate="print"/>
          <a:srcRect/>
          <a:stretch>
            <a:fillRect/>
          </a:stretch>
        </p:blipFill>
        <p:spPr bwMode="auto">
          <a:xfrm>
            <a:off x="5089525" y="3459163"/>
            <a:ext cx="2933700" cy="2333625"/>
          </a:xfrm>
          <a:prstGeom prst="rect">
            <a:avLst/>
          </a:prstGeom>
          <a:noFill/>
        </p:spPr>
      </p:pic>
      <p:sp>
        <p:nvSpPr>
          <p:cNvPr id="5" name="Rectangle 5"/>
          <p:cNvSpPr>
            <a:spLocks noChangeArrowheads="1"/>
          </p:cNvSpPr>
          <p:nvPr/>
        </p:nvSpPr>
        <p:spPr bwMode="auto">
          <a:xfrm>
            <a:off x="2344738" y="3003550"/>
            <a:ext cx="6429375" cy="461963"/>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Average kinetic energy of a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p:txBody>
          <a:bodyPr/>
          <a:lstStyle/>
          <a:p>
            <a:r>
              <a:rPr lang="en-US"/>
              <a:t>Final review</a:t>
            </a:r>
          </a:p>
        </p:txBody>
      </p:sp>
      <p:sp>
        <p:nvSpPr>
          <p:cNvPr id="39939" name="Text Box 3"/>
          <p:cNvSpPr txBox="1">
            <a:spLocks noChangeArrowheads="1"/>
          </p:cNvSpPr>
          <p:nvPr/>
        </p:nvSpPr>
        <p:spPr bwMode="auto">
          <a:xfrm>
            <a:off x="261938" y="1489075"/>
            <a:ext cx="8609012"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Why does water expand when it freezes?</a:t>
            </a:r>
          </a:p>
        </p:txBody>
      </p:sp>
      <p:pic>
        <p:nvPicPr>
          <p:cNvPr id="39940" name="Picture 2"/>
          <p:cNvPicPr>
            <a:picLocks noChangeAspect="1" noChangeArrowheads="1"/>
          </p:cNvPicPr>
          <p:nvPr/>
        </p:nvPicPr>
        <p:blipFill>
          <a:blip r:embed="rId3" cstate="print"/>
          <a:srcRect/>
          <a:stretch>
            <a:fillRect/>
          </a:stretch>
        </p:blipFill>
        <p:spPr bwMode="auto">
          <a:xfrm>
            <a:off x="1355725" y="2062163"/>
            <a:ext cx="6376988" cy="3516312"/>
          </a:xfrm>
          <a:prstGeom prst="rect">
            <a:avLst/>
          </a:prstGeom>
          <a:noFill/>
        </p:spPr>
      </p:pic>
      <p:sp>
        <p:nvSpPr>
          <p:cNvPr id="5" name="Rectangle 5"/>
          <p:cNvSpPr>
            <a:spLocks noChangeArrowheads="1"/>
          </p:cNvSpPr>
          <p:nvPr/>
        </p:nvSpPr>
        <p:spPr bwMode="auto">
          <a:xfrm>
            <a:off x="407988" y="5757863"/>
            <a:ext cx="8220075" cy="646112"/>
          </a:xfrm>
          <a:prstGeom prst="rect">
            <a:avLst/>
          </a:prstGeom>
          <a:noFill/>
          <a:ln w="9525">
            <a:noFill/>
            <a:miter lim="800000"/>
            <a:headEnd/>
            <a:tailEnd/>
          </a:ln>
        </p:spPr>
        <p:txBody>
          <a:bodyPr>
            <a:spAutoFit/>
          </a:bodyPr>
          <a:lstStyle/>
          <a:p>
            <a:pPr fontAlgn="base">
              <a:spcBef>
                <a:spcPct val="0"/>
              </a:spcBef>
              <a:spcAft>
                <a:spcPct val="0"/>
              </a:spcAft>
            </a:pPr>
            <a:r>
              <a:rPr lang="en-US">
                <a:latin typeface="Calisto MT"/>
              </a:rPr>
              <a:t>The kinetic energy of the water molecules is low enough for hydrogen bonds between each water molecule to force the water into an open crystal.</a:t>
            </a:r>
          </a:p>
        </p:txBody>
      </p:sp>
      <p:sp>
        <p:nvSpPr>
          <p:cNvPr id="6" name="Rectangle 6"/>
          <p:cNvSpPr>
            <a:spLocks noChangeArrowheads="1"/>
          </p:cNvSpPr>
          <p:nvPr/>
        </p:nvSpPr>
        <p:spPr bwMode="auto">
          <a:xfrm>
            <a:off x="4435475" y="1993900"/>
            <a:ext cx="3443288" cy="3676650"/>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p:txBody>
          <a:bodyPr/>
          <a:lstStyle/>
          <a:p>
            <a:r>
              <a:rPr lang="en-US"/>
              <a:t>Final review</a:t>
            </a:r>
          </a:p>
        </p:txBody>
      </p:sp>
      <p:sp>
        <p:nvSpPr>
          <p:cNvPr id="40963" name="Text Box 3"/>
          <p:cNvSpPr txBox="1">
            <a:spLocks noChangeArrowheads="1"/>
          </p:cNvSpPr>
          <p:nvPr/>
        </p:nvSpPr>
        <p:spPr bwMode="auto">
          <a:xfrm>
            <a:off x="261938" y="1489075"/>
            <a:ext cx="8609012"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Heisenberg uncertainty principle states:</a:t>
            </a:r>
          </a:p>
        </p:txBody>
      </p:sp>
      <p:pic>
        <p:nvPicPr>
          <p:cNvPr id="5" name="Picture 4" descr="reality_wavepacket.gif"/>
          <p:cNvPicPr>
            <a:picLocks noChangeAspect="1"/>
          </p:cNvPicPr>
          <p:nvPr/>
        </p:nvPicPr>
        <p:blipFill>
          <a:blip r:embed="rId3" cstate="print"/>
          <a:srcRect/>
          <a:stretch>
            <a:fillRect/>
          </a:stretch>
        </p:blipFill>
        <p:spPr bwMode="auto">
          <a:xfrm>
            <a:off x="2847975" y="2373313"/>
            <a:ext cx="2981325" cy="2324100"/>
          </a:xfrm>
          <a:prstGeom prst="rect">
            <a:avLst/>
          </a:prstGeom>
          <a:noFill/>
        </p:spPr>
      </p:pic>
      <p:sp>
        <p:nvSpPr>
          <p:cNvPr id="6" name="Rectangle 5"/>
          <p:cNvSpPr>
            <a:spLocks noChangeArrowheads="1"/>
          </p:cNvSpPr>
          <p:nvPr/>
        </p:nvSpPr>
        <p:spPr bwMode="auto">
          <a:xfrm>
            <a:off x="690563" y="5124450"/>
            <a:ext cx="8161337" cy="830997"/>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There is a fundamental limit on </a:t>
            </a:r>
            <a:r>
              <a:rPr lang="en-US" sz="2400" dirty="0" smtClean="0">
                <a:latin typeface="Calisto MT"/>
              </a:rPr>
              <a:t>which the position </a:t>
            </a:r>
            <a:r>
              <a:rPr lang="en-US" sz="2400" dirty="0">
                <a:latin typeface="Calisto MT"/>
              </a:rPr>
              <a:t>and momentum, can be simultaneously known.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239713" y="2078038"/>
            <a:ext cx="5181600" cy="4648200"/>
          </a:xfrm>
          <a:prstGeom prst="rect">
            <a:avLst/>
          </a:prstGeom>
          <a:noFill/>
        </p:spPr>
      </p:pic>
      <p:sp>
        <p:nvSpPr>
          <p:cNvPr id="41987" name="Rectangle 3"/>
          <p:cNvSpPr>
            <a:spLocks noGrp="1"/>
          </p:cNvSpPr>
          <p:nvPr>
            <p:ph type="title" idx="4294967295"/>
          </p:nvPr>
        </p:nvSpPr>
        <p:spPr/>
        <p:txBody>
          <a:bodyPr/>
          <a:lstStyle/>
          <a:p>
            <a:r>
              <a:rPr lang="en-US"/>
              <a:t>Final review</a:t>
            </a:r>
          </a:p>
        </p:txBody>
      </p:sp>
      <p:sp>
        <p:nvSpPr>
          <p:cNvPr id="41988" name="Text Box 4"/>
          <p:cNvSpPr txBox="1">
            <a:spLocks noChangeArrowheads="1"/>
          </p:cNvSpPr>
          <p:nvPr/>
        </p:nvSpPr>
        <p:spPr bwMode="auto">
          <a:xfrm>
            <a:off x="261938" y="1382071"/>
            <a:ext cx="8609012" cy="830263"/>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What principle states: No more than two electrons can occupy the same orbital (in a given shell)?</a:t>
            </a:r>
          </a:p>
        </p:txBody>
      </p:sp>
      <p:sp>
        <p:nvSpPr>
          <p:cNvPr id="5" name="Rectangle 5"/>
          <p:cNvSpPr>
            <a:spLocks noChangeArrowheads="1"/>
          </p:cNvSpPr>
          <p:nvPr/>
        </p:nvSpPr>
        <p:spPr bwMode="auto">
          <a:xfrm>
            <a:off x="5311775" y="2517775"/>
            <a:ext cx="3676650" cy="461665"/>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smtClean="0">
                <a:latin typeface="Calisto MT"/>
              </a:rPr>
              <a:t>Pauli Exclusion Principle</a:t>
            </a:r>
            <a:endParaRPr lang="en-US" sz="2400" dirty="0">
              <a:latin typeface="Calisto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idx="4294967295"/>
          </p:nvPr>
        </p:nvSpPr>
        <p:spPr>
          <a:xfrm>
            <a:off x="622300" y="0"/>
            <a:ext cx="3832225" cy="1219200"/>
          </a:xfrm>
        </p:spPr>
        <p:txBody>
          <a:bodyPr/>
          <a:lstStyle/>
          <a:p>
            <a:r>
              <a:rPr lang="en-US"/>
              <a:t>Final review</a:t>
            </a:r>
          </a:p>
        </p:txBody>
      </p:sp>
      <p:sp>
        <p:nvSpPr>
          <p:cNvPr id="9219" name="Rectangle 3"/>
          <p:cNvSpPr>
            <a:spLocks noChangeArrowheads="1"/>
          </p:cNvSpPr>
          <p:nvPr/>
        </p:nvSpPr>
        <p:spPr bwMode="auto">
          <a:xfrm>
            <a:off x="641350" y="1563688"/>
            <a:ext cx="7694613" cy="12001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basic difference between </a:t>
            </a:r>
            <a:r>
              <a:rPr lang="en-US" sz="2400" u="sng">
                <a:latin typeface="Calisto MT"/>
              </a:rPr>
              <a:t>red and green</a:t>
            </a:r>
            <a:r>
              <a:rPr lang="en-US" sz="2400">
                <a:latin typeface="Calisto MT"/>
              </a:rPr>
              <a:t> light viewed in a vacuum is that…</a:t>
            </a:r>
          </a:p>
          <a:p>
            <a:pPr fontAlgn="base">
              <a:spcBef>
                <a:spcPct val="0"/>
              </a:spcBef>
              <a:spcAft>
                <a:spcPct val="0"/>
              </a:spcAft>
            </a:pPr>
            <a:endParaRPr lang="en-US" sz="2400">
              <a:latin typeface="Calisto MT"/>
            </a:endParaRPr>
          </a:p>
        </p:txBody>
      </p:sp>
      <p:sp>
        <p:nvSpPr>
          <p:cNvPr id="9220" name="Freeform 4"/>
          <p:cNvSpPr>
            <a:spLocks/>
          </p:cNvSpPr>
          <p:nvPr/>
        </p:nvSpPr>
        <p:spPr bwMode="auto">
          <a:xfrm>
            <a:off x="1187044" y="3118222"/>
            <a:ext cx="3268223" cy="1265237"/>
          </a:xfrm>
          <a:custGeom>
            <a:avLst/>
            <a:gdLst>
              <a:gd name="T0" fmla="*/ 0 w 1672557"/>
              <a:gd name="T1" fmla="*/ 510702 h 1266217"/>
              <a:gd name="T2" fmla="*/ 302028 w 1672557"/>
              <a:gd name="T3" fmla="*/ 569068 h 1266217"/>
              <a:gd name="T4" fmla="*/ 652068 w 1672557"/>
              <a:gd name="T5" fmla="*/ 938719 h 1266217"/>
              <a:gd name="T6" fmla="*/ 834698 w 1672557"/>
              <a:gd name="T7" fmla="*/ 53502 h 1266217"/>
              <a:gd name="T8" fmla="*/ 986887 w 1672557"/>
              <a:gd name="T9" fmla="*/ 1230549 h 1266217"/>
              <a:gd name="T10" fmla="*/ 1169516 w 1672557"/>
              <a:gd name="T11" fmla="*/ 4864 h 1266217"/>
              <a:gd name="T12" fmla="*/ 1276050 w 1672557"/>
              <a:gd name="T13" fmla="*/ 1259732 h 1266217"/>
              <a:gd name="T14" fmla="*/ 1443460 w 1672557"/>
              <a:gd name="T15" fmla="*/ 43775 h 1266217"/>
              <a:gd name="T16" fmla="*/ 1565214 w 1672557"/>
              <a:gd name="T17" fmla="*/ 1181911 h 1266217"/>
              <a:gd name="T18" fmla="*/ 1732622 w 1672557"/>
              <a:gd name="T19" fmla="*/ 131324 h 1266217"/>
              <a:gd name="T20" fmla="*/ 1884813 w 1672557"/>
              <a:gd name="T21" fmla="*/ 977630 h 1266217"/>
              <a:gd name="T22" fmla="*/ 2189194 w 1672557"/>
              <a:gd name="T23" fmla="*/ 569068 h 1266217"/>
              <a:gd name="T24" fmla="*/ 2616742 w 1672557"/>
              <a:gd name="T25" fmla="*/ 481519 h 1266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2557" h="1266217">
                <a:moveTo>
                  <a:pt x="0" y="510702"/>
                </a:moveTo>
                <a:cubicBezTo>
                  <a:pt x="133404" y="523672"/>
                  <a:pt x="123585" y="497732"/>
                  <a:pt x="193049" y="569068"/>
                </a:cubicBezTo>
                <a:cubicBezTo>
                  <a:pt x="262513" y="640404"/>
                  <a:pt x="360041" y="1024647"/>
                  <a:pt x="416786" y="938719"/>
                </a:cubicBezTo>
                <a:cubicBezTo>
                  <a:pt x="473531" y="852791"/>
                  <a:pt x="497850" y="4864"/>
                  <a:pt x="533518" y="53502"/>
                </a:cubicBezTo>
                <a:cubicBezTo>
                  <a:pt x="569186" y="102140"/>
                  <a:pt x="595126" y="1238655"/>
                  <a:pt x="630794" y="1230549"/>
                </a:cubicBezTo>
                <a:cubicBezTo>
                  <a:pt x="666462" y="1222443"/>
                  <a:pt x="716722" y="0"/>
                  <a:pt x="747526" y="4864"/>
                </a:cubicBezTo>
                <a:cubicBezTo>
                  <a:pt x="778330" y="9728"/>
                  <a:pt x="786437" y="1253247"/>
                  <a:pt x="815620" y="1259732"/>
                </a:cubicBezTo>
                <a:cubicBezTo>
                  <a:pt x="844803" y="1266217"/>
                  <a:pt x="891820" y="56745"/>
                  <a:pt x="922624" y="43775"/>
                </a:cubicBezTo>
                <a:cubicBezTo>
                  <a:pt x="953428" y="30805"/>
                  <a:pt x="969642" y="1167320"/>
                  <a:pt x="1000446" y="1181911"/>
                </a:cubicBezTo>
                <a:cubicBezTo>
                  <a:pt x="1031250" y="1196503"/>
                  <a:pt x="1073402" y="165371"/>
                  <a:pt x="1107449" y="131324"/>
                </a:cubicBezTo>
                <a:cubicBezTo>
                  <a:pt x="1141496" y="97277"/>
                  <a:pt x="1156088" y="904673"/>
                  <a:pt x="1204726" y="977630"/>
                </a:cubicBezTo>
                <a:cubicBezTo>
                  <a:pt x="1253364" y="1050587"/>
                  <a:pt x="1321307" y="651753"/>
                  <a:pt x="1399279" y="569068"/>
                </a:cubicBezTo>
                <a:cubicBezTo>
                  <a:pt x="1477251" y="486383"/>
                  <a:pt x="1522371" y="492057"/>
                  <a:pt x="1672557" y="481519"/>
                </a:cubicBezTo>
              </a:path>
            </a:pathLst>
          </a:custGeom>
          <a:noFill/>
          <a:ln w="38100">
            <a:solidFill>
              <a:srgbClr val="FF0000"/>
            </a:solidFill>
            <a:round/>
            <a:headEnd/>
            <a:tailEnd/>
          </a:ln>
        </p:spPr>
        <p:txBody>
          <a:bodyPr wrap="none"/>
          <a:lstStyle/>
          <a:p>
            <a:endParaRPr lang="en-US"/>
          </a:p>
        </p:txBody>
      </p:sp>
      <p:sp>
        <p:nvSpPr>
          <p:cNvPr id="9221" name="Freeform 5"/>
          <p:cNvSpPr>
            <a:spLocks/>
          </p:cNvSpPr>
          <p:nvPr/>
        </p:nvSpPr>
        <p:spPr bwMode="auto">
          <a:xfrm>
            <a:off x="5242534" y="3056107"/>
            <a:ext cx="1557101" cy="1266825"/>
          </a:xfrm>
          <a:custGeom>
            <a:avLst/>
            <a:gdLst>
              <a:gd name="T0" fmla="*/ 0 w 2412460"/>
              <a:gd name="T1" fmla="*/ 549612 h 1266217"/>
              <a:gd name="T2" fmla="*/ 398389 w 2412460"/>
              <a:gd name="T3" fmla="*/ 569068 h 1266217"/>
              <a:gd name="T4" fmla="*/ 564989 w 2412460"/>
              <a:gd name="T5" fmla="*/ 938719 h 1266217"/>
              <a:gd name="T6" fmla="*/ 651910 w 2412460"/>
              <a:gd name="T7" fmla="*/ 53502 h 1266217"/>
              <a:gd name="T8" fmla="*/ 724344 w 2412460"/>
              <a:gd name="T9" fmla="*/ 1230549 h 1266217"/>
              <a:gd name="T10" fmla="*/ 811266 w 2412460"/>
              <a:gd name="T11" fmla="*/ 4864 h 1266217"/>
              <a:gd name="T12" fmla="*/ 861970 w 2412460"/>
              <a:gd name="T13" fmla="*/ 1259732 h 1266217"/>
              <a:gd name="T14" fmla="*/ 941648 w 2412460"/>
              <a:gd name="T15" fmla="*/ 43775 h 1266217"/>
              <a:gd name="T16" fmla="*/ 999596 w 2412460"/>
              <a:gd name="T17" fmla="*/ 1181911 h 1266217"/>
              <a:gd name="T18" fmla="*/ 1079273 w 2412460"/>
              <a:gd name="T19" fmla="*/ 131324 h 1266217"/>
              <a:gd name="T20" fmla="*/ 1151707 w 2412460"/>
              <a:gd name="T21" fmla="*/ 977630 h 1266217"/>
              <a:gd name="T22" fmla="*/ 1296576 w 2412460"/>
              <a:gd name="T23" fmla="*/ 569068 h 1266217"/>
              <a:gd name="T24" fmla="*/ 1796374 w 2412460"/>
              <a:gd name="T25" fmla="*/ 491247 h 1266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12460" h="1266217">
                <a:moveTo>
                  <a:pt x="0" y="549612"/>
                </a:moveTo>
                <a:cubicBezTo>
                  <a:pt x="313717" y="572309"/>
                  <a:pt x="408561" y="504217"/>
                  <a:pt x="535021" y="569068"/>
                </a:cubicBezTo>
                <a:cubicBezTo>
                  <a:pt x="661481" y="633919"/>
                  <a:pt x="702013" y="1024647"/>
                  <a:pt x="758758" y="938719"/>
                </a:cubicBezTo>
                <a:cubicBezTo>
                  <a:pt x="815503" y="852791"/>
                  <a:pt x="839822" y="4864"/>
                  <a:pt x="875490" y="53502"/>
                </a:cubicBezTo>
                <a:cubicBezTo>
                  <a:pt x="911158" y="102140"/>
                  <a:pt x="937098" y="1238655"/>
                  <a:pt x="972766" y="1230549"/>
                </a:cubicBezTo>
                <a:cubicBezTo>
                  <a:pt x="1008434" y="1222443"/>
                  <a:pt x="1058694" y="0"/>
                  <a:pt x="1089498" y="4864"/>
                </a:cubicBezTo>
                <a:cubicBezTo>
                  <a:pt x="1120302" y="9728"/>
                  <a:pt x="1128409" y="1253247"/>
                  <a:pt x="1157592" y="1259732"/>
                </a:cubicBezTo>
                <a:cubicBezTo>
                  <a:pt x="1186775" y="1266217"/>
                  <a:pt x="1233792" y="56745"/>
                  <a:pt x="1264596" y="43775"/>
                </a:cubicBezTo>
                <a:cubicBezTo>
                  <a:pt x="1295400" y="30805"/>
                  <a:pt x="1311614" y="1167320"/>
                  <a:pt x="1342418" y="1181911"/>
                </a:cubicBezTo>
                <a:cubicBezTo>
                  <a:pt x="1373222" y="1196503"/>
                  <a:pt x="1415374" y="165371"/>
                  <a:pt x="1449421" y="131324"/>
                </a:cubicBezTo>
                <a:cubicBezTo>
                  <a:pt x="1483468" y="97277"/>
                  <a:pt x="1498060" y="904673"/>
                  <a:pt x="1546698" y="977630"/>
                </a:cubicBezTo>
                <a:cubicBezTo>
                  <a:pt x="1595336" y="1050587"/>
                  <a:pt x="1596957" y="650132"/>
                  <a:pt x="1741251" y="569068"/>
                </a:cubicBezTo>
                <a:cubicBezTo>
                  <a:pt x="1885545" y="488004"/>
                  <a:pt x="2144138" y="492057"/>
                  <a:pt x="2412460" y="491247"/>
                </a:cubicBezTo>
              </a:path>
            </a:pathLst>
          </a:custGeom>
          <a:noFill/>
          <a:ln w="38100">
            <a:solidFill>
              <a:srgbClr val="00B050"/>
            </a:solidFill>
            <a:round/>
            <a:headEnd/>
            <a:tailEnd/>
          </a:ln>
        </p:spPr>
        <p:txBody>
          <a:bodyPr wrap="none"/>
          <a:lstStyle/>
          <a:p>
            <a:endParaRPr lang="en-US"/>
          </a:p>
        </p:txBody>
      </p:sp>
      <p:sp>
        <p:nvSpPr>
          <p:cNvPr id="8" name="Rectangle 6"/>
          <p:cNvSpPr>
            <a:spLocks noChangeArrowheads="1"/>
          </p:cNvSpPr>
          <p:nvPr/>
        </p:nvSpPr>
        <p:spPr bwMode="auto">
          <a:xfrm>
            <a:off x="392113" y="5021263"/>
            <a:ext cx="6223000" cy="522287"/>
          </a:xfrm>
          <a:prstGeom prst="rect">
            <a:avLst/>
          </a:prstGeom>
          <a:noFill/>
          <a:ln w="9525">
            <a:noFill/>
            <a:miter lim="800000"/>
            <a:headEnd/>
            <a:tailEnd/>
          </a:ln>
        </p:spPr>
        <p:txBody>
          <a:bodyPr>
            <a:spAutoFit/>
          </a:bodyPr>
          <a:lstStyle/>
          <a:p>
            <a:pPr algn="ctr" fontAlgn="base">
              <a:spcBef>
                <a:spcPct val="0"/>
              </a:spcBef>
              <a:spcAft>
                <a:spcPct val="0"/>
              </a:spcAft>
            </a:pPr>
            <a:r>
              <a:rPr lang="en-US" sz="2800">
                <a:latin typeface="Calisto MT"/>
              </a:rPr>
              <a:t>The wavelengths are not the same.</a:t>
            </a:r>
          </a:p>
        </p:txBody>
      </p:sp>
      <p:sp>
        <p:nvSpPr>
          <p:cNvPr id="9" name="Rectangle 7"/>
          <p:cNvSpPr>
            <a:spLocks noChangeArrowheads="1"/>
          </p:cNvSpPr>
          <p:nvPr/>
        </p:nvSpPr>
        <p:spPr bwMode="auto">
          <a:xfrm>
            <a:off x="2704222" y="5776068"/>
            <a:ext cx="5544833"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dirty="0" smtClean="0">
                <a:latin typeface="Calisto MT"/>
              </a:rPr>
              <a:t>Green light has more energy</a:t>
            </a:r>
            <a:endParaRPr lang="en-US" sz="2800" dirty="0">
              <a:latin typeface="Calisto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21" grpId="0" animBg="1"/>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idx="4294967295"/>
          </p:nvPr>
        </p:nvSpPr>
        <p:spPr/>
        <p:txBody>
          <a:bodyPr/>
          <a:lstStyle/>
          <a:p>
            <a:r>
              <a:rPr lang="en-US"/>
              <a:t>Final review</a:t>
            </a:r>
          </a:p>
        </p:txBody>
      </p:sp>
      <p:sp>
        <p:nvSpPr>
          <p:cNvPr id="43011" name="Text Box 3"/>
          <p:cNvSpPr txBox="1">
            <a:spLocks noChangeArrowheads="1"/>
          </p:cNvSpPr>
          <p:nvPr/>
        </p:nvSpPr>
        <p:spPr bwMode="auto">
          <a:xfrm>
            <a:off x="261938" y="1489075"/>
            <a:ext cx="8609012" cy="8302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Chemical behavior is determined by the outermost electrons, called</a:t>
            </a:r>
          </a:p>
        </p:txBody>
      </p:sp>
      <p:pic>
        <p:nvPicPr>
          <p:cNvPr id="33794" name="Picture 2"/>
          <p:cNvPicPr>
            <a:picLocks noChangeAspect="1" noChangeArrowheads="1"/>
          </p:cNvPicPr>
          <p:nvPr/>
        </p:nvPicPr>
        <p:blipFill>
          <a:blip r:embed="rId3" cstate="print"/>
          <a:srcRect/>
          <a:stretch>
            <a:fillRect/>
          </a:stretch>
        </p:blipFill>
        <p:spPr bwMode="auto">
          <a:xfrm>
            <a:off x="2786704" y="2830783"/>
            <a:ext cx="4579938" cy="2027237"/>
          </a:xfrm>
          <a:prstGeom prst="rect">
            <a:avLst/>
          </a:prstGeom>
          <a:noFill/>
        </p:spPr>
      </p:pic>
      <p:sp>
        <p:nvSpPr>
          <p:cNvPr id="5" name="Rectangle 5"/>
          <p:cNvSpPr>
            <a:spLocks noChangeArrowheads="1"/>
          </p:cNvSpPr>
          <p:nvPr/>
        </p:nvSpPr>
        <p:spPr bwMode="auto">
          <a:xfrm>
            <a:off x="3201042" y="5115195"/>
            <a:ext cx="3676650" cy="461963"/>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Valence electrons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p:txBody>
          <a:bodyPr/>
          <a:lstStyle/>
          <a:p>
            <a:r>
              <a:rPr lang="en-US"/>
              <a:t>Final review</a:t>
            </a:r>
          </a:p>
        </p:txBody>
      </p:sp>
      <p:sp>
        <p:nvSpPr>
          <p:cNvPr id="44035" name="Text Box 3"/>
          <p:cNvSpPr txBox="1">
            <a:spLocks noChangeArrowheads="1"/>
          </p:cNvSpPr>
          <p:nvPr/>
        </p:nvSpPr>
        <p:spPr bwMode="auto">
          <a:xfrm>
            <a:off x="261938" y="1489075"/>
            <a:ext cx="8609012" cy="461665"/>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What is true about the periodic table</a:t>
            </a:r>
            <a:r>
              <a:rPr lang="en-US" sz="2400" dirty="0" smtClean="0">
                <a:latin typeface="Calisto MT"/>
              </a:rPr>
              <a:t>?</a:t>
            </a:r>
            <a:endParaRPr lang="en-US" sz="2400" dirty="0">
              <a:latin typeface="Calisto MT"/>
            </a:endParaRPr>
          </a:p>
        </p:txBody>
      </p:sp>
      <p:pic>
        <p:nvPicPr>
          <p:cNvPr id="44036" name="Picture 2"/>
          <p:cNvPicPr>
            <a:picLocks noChangeAspect="1" noChangeArrowheads="1"/>
          </p:cNvPicPr>
          <p:nvPr/>
        </p:nvPicPr>
        <p:blipFill>
          <a:blip r:embed="rId3" cstate="print"/>
          <a:srcRect/>
          <a:stretch>
            <a:fillRect/>
          </a:stretch>
        </p:blipFill>
        <p:spPr bwMode="auto">
          <a:xfrm>
            <a:off x="1944688" y="3121025"/>
            <a:ext cx="3871912" cy="2201863"/>
          </a:xfrm>
          <a:prstGeom prst="rect">
            <a:avLst/>
          </a:prstGeom>
          <a:noFill/>
        </p:spPr>
      </p:pic>
      <p:sp>
        <p:nvSpPr>
          <p:cNvPr id="7" name="Explosion 1 6"/>
          <p:cNvSpPr/>
          <p:nvPr/>
        </p:nvSpPr>
        <p:spPr bwMode="auto">
          <a:xfrm>
            <a:off x="3780818" y="2029838"/>
            <a:ext cx="350196" cy="466928"/>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0" cap="flat" cmpd="sng" algn="ctr">
            <a:solidFill>
              <a:srgbClr val="FF0000"/>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cxnSp>
        <p:nvCxnSpPr>
          <p:cNvPr id="9" name="AutoShape 8"/>
          <p:cNvCxnSpPr>
            <a:cxnSpLocks noChangeShapeType="1"/>
          </p:cNvCxnSpPr>
          <p:nvPr/>
        </p:nvCxnSpPr>
        <p:spPr bwMode="auto">
          <a:xfrm flipH="1">
            <a:off x="2198688" y="2286000"/>
            <a:ext cx="1517650" cy="808038"/>
          </a:xfrm>
          <a:prstGeom prst="straightConnector1">
            <a:avLst/>
          </a:prstGeom>
          <a:noFill/>
          <a:ln w="12700">
            <a:solidFill>
              <a:schemeClr val="tx1"/>
            </a:solidFill>
            <a:round/>
            <a:headEnd/>
            <a:tailEnd type="arrow" w="med" len="med"/>
          </a:ln>
        </p:spPr>
      </p:cxnSp>
      <p:cxnSp>
        <p:nvCxnSpPr>
          <p:cNvPr id="11" name="AutoShape 9"/>
          <p:cNvCxnSpPr>
            <a:cxnSpLocks noChangeShapeType="1"/>
          </p:cNvCxnSpPr>
          <p:nvPr/>
        </p:nvCxnSpPr>
        <p:spPr bwMode="auto">
          <a:xfrm>
            <a:off x="4183063" y="2382838"/>
            <a:ext cx="1254125" cy="954087"/>
          </a:xfrm>
          <a:prstGeom prst="straightConnector1">
            <a:avLst/>
          </a:prstGeom>
          <a:noFill/>
          <a:ln w="12700">
            <a:solidFill>
              <a:schemeClr val="tx1"/>
            </a:solidFill>
            <a:round/>
            <a:headEnd/>
            <a:tailEnd type="arrow" w="med" len="med"/>
          </a:ln>
        </p:spPr>
      </p:cxnSp>
      <p:sp>
        <p:nvSpPr>
          <p:cNvPr id="23" name="AutoShape 10"/>
          <p:cNvSpPr>
            <a:spLocks noChangeArrowheads="1"/>
          </p:cNvSpPr>
          <p:nvPr/>
        </p:nvSpPr>
        <p:spPr bwMode="auto">
          <a:xfrm>
            <a:off x="5554663" y="1984375"/>
            <a:ext cx="184150" cy="311150"/>
          </a:xfrm>
          <a:prstGeom prst="moon">
            <a:avLst>
              <a:gd name="adj" fmla="val 50000"/>
            </a:avLst>
          </a:prstGeom>
          <a:solidFill>
            <a:srgbClr val="00B0F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cxnSp>
        <p:nvCxnSpPr>
          <p:cNvPr id="24" name="AutoShape 11"/>
          <p:cNvCxnSpPr>
            <a:cxnSpLocks noChangeShapeType="1"/>
          </p:cNvCxnSpPr>
          <p:nvPr/>
        </p:nvCxnSpPr>
        <p:spPr bwMode="auto">
          <a:xfrm>
            <a:off x="5667375" y="2370138"/>
            <a:ext cx="23813" cy="665162"/>
          </a:xfrm>
          <a:prstGeom prst="straightConnector1">
            <a:avLst/>
          </a:prstGeom>
          <a:noFill/>
          <a:ln w="12700">
            <a:solidFill>
              <a:schemeClr val="tx1"/>
            </a:solidFill>
            <a:round/>
            <a:headEnd/>
            <a:tailEnd type="arrow" w="med" len="med"/>
          </a:ln>
        </p:spPr>
      </p:cxnSp>
      <p:sp>
        <p:nvSpPr>
          <p:cNvPr id="26" name="Rectangle 12"/>
          <p:cNvSpPr>
            <a:spLocks noChangeArrowheads="1"/>
          </p:cNvSpPr>
          <p:nvPr/>
        </p:nvSpPr>
        <p:spPr bwMode="auto">
          <a:xfrm>
            <a:off x="525463" y="5426075"/>
            <a:ext cx="7091362" cy="461963"/>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Groups 1 and 17 are very reactive</a:t>
            </a:r>
          </a:p>
        </p:txBody>
      </p:sp>
      <p:sp>
        <p:nvSpPr>
          <p:cNvPr id="27" name="Rectangle 13"/>
          <p:cNvSpPr>
            <a:spLocks noChangeArrowheads="1"/>
          </p:cNvSpPr>
          <p:nvPr/>
        </p:nvSpPr>
        <p:spPr bwMode="auto">
          <a:xfrm>
            <a:off x="569913" y="6162675"/>
            <a:ext cx="7092950" cy="461963"/>
          </a:xfrm>
          <a:prstGeom prst="rect">
            <a:avLst/>
          </a:prstGeom>
          <a:noFill/>
          <a:ln w="9525">
            <a:noFill/>
            <a:miter lim="800000"/>
            <a:headEnd/>
            <a:tailEnd/>
          </a:ln>
        </p:spPr>
        <p:txBody>
          <a:bodyPr>
            <a:spAutoFit/>
          </a:bodyPr>
          <a:lstStyle/>
          <a:p>
            <a:pPr algn="ctr" fontAlgn="base">
              <a:spcBef>
                <a:spcPct val="0"/>
              </a:spcBef>
              <a:spcAft>
                <a:spcPct val="0"/>
              </a:spcAft>
            </a:pPr>
            <a:r>
              <a:rPr lang="en-US" sz="2400">
                <a:latin typeface="Calisto MT"/>
              </a:rPr>
              <a:t>Group 18 is very un-reactive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r>
              <a:rPr lang="en-US"/>
              <a:t>Final review</a:t>
            </a:r>
          </a:p>
        </p:txBody>
      </p:sp>
      <p:sp>
        <p:nvSpPr>
          <p:cNvPr id="45059" name="Text Box 3"/>
          <p:cNvSpPr txBox="1">
            <a:spLocks noChangeArrowheads="1"/>
          </p:cNvSpPr>
          <p:nvPr/>
        </p:nvSpPr>
        <p:spPr bwMode="auto">
          <a:xfrm>
            <a:off x="360363" y="1449388"/>
            <a:ext cx="7577137" cy="461962"/>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latin typeface="Calisto MT"/>
              </a:rPr>
              <a:t>What’s </a:t>
            </a:r>
            <a:r>
              <a:rPr lang="en-US" sz="2400" dirty="0">
                <a:latin typeface="Calisto MT"/>
              </a:rPr>
              <a:t>true about our solar system?</a:t>
            </a:r>
          </a:p>
        </p:txBody>
      </p:sp>
      <p:pic>
        <p:nvPicPr>
          <p:cNvPr id="35842" name="Picture 2"/>
          <p:cNvPicPr>
            <a:picLocks noChangeAspect="1" noChangeArrowheads="1"/>
          </p:cNvPicPr>
          <p:nvPr/>
        </p:nvPicPr>
        <p:blipFill>
          <a:blip r:embed="rId3" cstate="print"/>
          <a:srcRect/>
          <a:stretch>
            <a:fillRect/>
          </a:stretch>
        </p:blipFill>
        <p:spPr bwMode="auto">
          <a:xfrm>
            <a:off x="1879600" y="2206625"/>
            <a:ext cx="5715000" cy="3124200"/>
          </a:xfrm>
          <a:prstGeom prst="rect">
            <a:avLst/>
          </a:prstGeom>
          <a:noFill/>
        </p:spPr>
      </p:pic>
      <p:sp>
        <p:nvSpPr>
          <p:cNvPr id="6" name="Rectangle 5"/>
          <p:cNvSpPr>
            <a:spLocks noChangeArrowheads="1"/>
          </p:cNvSpPr>
          <p:nvPr/>
        </p:nvSpPr>
        <p:spPr bwMode="auto">
          <a:xfrm>
            <a:off x="6615113" y="2236788"/>
            <a:ext cx="952500" cy="2490787"/>
          </a:xfrm>
          <a:prstGeom prst="rect">
            <a:avLst/>
          </a:prstGeom>
          <a:solidFill>
            <a:schemeClr val="tx1"/>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7" name="Rectangle 6"/>
          <p:cNvSpPr/>
          <p:nvPr/>
        </p:nvSpPr>
        <p:spPr bwMode="auto">
          <a:xfrm rot="5978959">
            <a:off x="5629275" y="1471613"/>
            <a:ext cx="184150" cy="363855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8" name="Rectangle 7"/>
          <p:cNvSpPr/>
          <p:nvPr/>
        </p:nvSpPr>
        <p:spPr bwMode="auto">
          <a:xfrm rot="17380271">
            <a:off x="6425407" y="2602706"/>
            <a:ext cx="233362" cy="2016125"/>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wrap="none"/>
          <a:lstStyle/>
          <a:p>
            <a:pPr fontAlgn="base">
              <a:spcBef>
                <a:spcPct val="0"/>
              </a:spcBef>
              <a:spcAft>
                <a:spcPct val="0"/>
              </a:spcAft>
              <a:defRPr/>
            </a:pPr>
            <a:endParaRPr lang="en-US" sz="2400">
              <a:latin typeface="Comic Sans MS" pitchFamily="66" charset="0"/>
            </a:endParaRPr>
          </a:p>
        </p:txBody>
      </p:sp>
      <p:sp>
        <p:nvSpPr>
          <p:cNvPr id="9" name="Text Box 8"/>
          <p:cNvSpPr txBox="1">
            <a:spLocks noChangeArrowheads="1"/>
          </p:cNvSpPr>
          <p:nvPr/>
        </p:nvSpPr>
        <p:spPr bwMode="auto">
          <a:xfrm>
            <a:off x="1420813" y="5748338"/>
            <a:ext cx="6562725"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Is the sun in the center of the Milky Way galaxy?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p:txBody>
          <a:bodyPr/>
          <a:lstStyle/>
          <a:p>
            <a:r>
              <a:rPr lang="en-US"/>
              <a:t>Final review</a:t>
            </a:r>
          </a:p>
        </p:txBody>
      </p:sp>
      <p:sp>
        <p:nvSpPr>
          <p:cNvPr id="46083" name="Text Box 3"/>
          <p:cNvSpPr txBox="1">
            <a:spLocks noChangeArrowheads="1"/>
          </p:cNvSpPr>
          <p:nvPr/>
        </p:nvSpPr>
        <p:spPr bwMode="auto">
          <a:xfrm>
            <a:off x="584200" y="1508125"/>
            <a:ext cx="7577138"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What exactly makes Pluto not a planet?</a:t>
            </a:r>
          </a:p>
        </p:txBody>
      </p:sp>
      <p:pic>
        <p:nvPicPr>
          <p:cNvPr id="46084" name="Picture 2"/>
          <p:cNvPicPr>
            <a:picLocks noChangeAspect="1" noChangeArrowheads="1"/>
          </p:cNvPicPr>
          <p:nvPr/>
        </p:nvPicPr>
        <p:blipFill>
          <a:blip r:embed="rId3" cstate="print"/>
          <a:srcRect/>
          <a:stretch>
            <a:fillRect/>
          </a:stretch>
        </p:blipFill>
        <p:spPr bwMode="auto">
          <a:xfrm>
            <a:off x="1671638" y="1925638"/>
            <a:ext cx="4087812" cy="3808412"/>
          </a:xfrm>
          <a:prstGeom prst="rect">
            <a:avLst/>
          </a:prstGeom>
          <a:noFill/>
        </p:spPr>
      </p:pic>
      <p:sp>
        <p:nvSpPr>
          <p:cNvPr id="5" name="Text Box 5"/>
          <p:cNvSpPr txBox="1">
            <a:spLocks noChangeArrowheads="1"/>
          </p:cNvSpPr>
          <p:nvPr/>
        </p:nvSpPr>
        <p:spPr bwMode="auto">
          <a:xfrm>
            <a:off x="1644650" y="5903913"/>
            <a:ext cx="3644900"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latin typeface="Calisto MT"/>
              </a:rPr>
              <a:t>It does not clear its orbit…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p:txBody>
          <a:bodyPr/>
          <a:lstStyle/>
          <a:p>
            <a:r>
              <a:rPr lang="en-US"/>
              <a:t>Final review</a:t>
            </a:r>
          </a:p>
        </p:txBody>
      </p:sp>
      <p:sp>
        <p:nvSpPr>
          <p:cNvPr id="47107" name="Text Box 3"/>
          <p:cNvSpPr txBox="1">
            <a:spLocks noChangeArrowheads="1"/>
          </p:cNvSpPr>
          <p:nvPr/>
        </p:nvSpPr>
        <p:spPr bwMode="auto">
          <a:xfrm>
            <a:off x="787940" y="1458406"/>
            <a:ext cx="7577138" cy="831850"/>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What element is in abundance within the Sun that will allow it to live another 5 billion years?</a:t>
            </a:r>
          </a:p>
        </p:txBody>
      </p:sp>
      <p:pic>
        <p:nvPicPr>
          <p:cNvPr id="37890" name="Picture 2"/>
          <p:cNvPicPr>
            <a:picLocks noChangeAspect="1" noChangeArrowheads="1"/>
          </p:cNvPicPr>
          <p:nvPr/>
        </p:nvPicPr>
        <p:blipFill>
          <a:blip r:embed="rId3" cstate="print"/>
          <a:srcRect/>
          <a:stretch>
            <a:fillRect/>
          </a:stretch>
        </p:blipFill>
        <p:spPr bwMode="auto">
          <a:xfrm>
            <a:off x="1243013" y="2606675"/>
            <a:ext cx="5011737" cy="3871913"/>
          </a:xfrm>
          <a:prstGeom prst="rect">
            <a:avLst/>
          </a:prstGeom>
          <a:noFill/>
        </p:spPr>
      </p:pic>
      <p:sp>
        <p:nvSpPr>
          <p:cNvPr id="5" name="Rectangle 5"/>
          <p:cNvSpPr>
            <a:spLocks noChangeArrowheads="1"/>
          </p:cNvSpPr>
          <p:nvPr/>
        </p:nvSpPr>
        <p:spPr bwMode="auto">
          <a:xfrm>
            <a:off x="4027488" y="2559050"/>
            <a:ext cx="2733675" cy="261938"/>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
        <p:nvSpPr>
          <p:cNvPr id="6" name="Text Box 6"/>
          <p:cNvSpPr txBox="1">
            <a:spLocks noChangeArrowheads="1"/>
          </p:cNvSpPr>
          <p:nvPr/>
        </p:nvSpPr>
        <p:spPr bwMode="auto">
          <a:xfrm>
            <a:off x="6575425" y="2703513"/>
            <a:ext cx="1477963"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Hydrogen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p:txBody>
          <a:bodyPr/>
          <a:lstStyle/>
          <a:p>
            <a:r>
              <a:rPr lang="en-US"/>
              <a:t>Final review</a:t>
            </a:r>
          </a:p>
        </p:txBody>
      </p:sp>
      <p:sp>
        <p:nvSpPr>
          <p:cNvPr id="48131" name="Rectangle 3"/>
          <p:cNvSpPr>
            <a:spLocks noGrp="1"/>
          </p:cNvSpPr>
          <p:nvPr>
            <p:ph idx="4294967295"/>
          </p:nvPr>
        </p:nvSpPr>
        <p:spPr>
          <a:xfrm>
            <a:off x="381000" y="1371600"/>
            <a:ext cx="8382000" cy="1215957"/>
          </a:xfrm>
        </p:spPr>
        <p:txBody>
          <a:bodyPr/>
          <a:lstStyle/>
          <a:p>
            <a:r>
              <a:rPr lang="en-US" sz="2400" dirty="0"/>
              <a:t>A red star and a blue star have the same apparent brightness. What can you conclude about their distances away from you?</a:t>
            </a:r>
          </a:p>
        </p:txBody>
      </p:sp>
      <p:sp>
        <p:nvSpPr>
          <p:cNvPr id="6" name="Text Box 4"/>
          <p:cNvSpPr txBox="1">
            <a:spLocks noChangeArrowheads="1"/>
          </p:cNvSpPr>
          <p:nvPr/>
        </p:nvSpPr>
        <p:spPr bwMode="auto">
          <a:xfrm>
            <a:off x="5155289" y="2830749"/>
            <a:ext cx="2862262"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latin typeface="Calisto MT"/>
              </a:rPr>
              <a:t>The red star is closer</a:t>
            </a:r>
          </a:p>
        </p:txBody>
      </p:sp>
      <p:pic>
        <p:nvPicPr>
          <p:cNvPr id="8" name="Picture 7" descr="blackbody.gif"/>
          <p:cNvPicPr>
            <a:picLocks noChangeAspect="1"/>
          </p:cNvPicPr>
          <p:nvPr/>
        </p:nvPicPr>
        <p:blipFill>
          <a:blip r:embed="rId3" cstate="print"/>
          <a:srcRect/>
          <a:stretch>
            <a:fillRect/>
          </a:stretch>
        </p:blipFill>
        <p:spPr bwMode="auto">
          <a:xfrm>
            <a:off x="4105748" y="3699315"/>
            <a:ext cx="4629150" cy="2590800"/>
          </a:xfrm>
          <a:prstGeom prst="rect">
            <a:avLst/>
          </a:prstGeom>
          <a:noFill/>
        </p:spPr>
      </p:pic>
      <p:pic>
        <p:nvPicPr>
          <p:cNvPr id="7" name="Picture 6"/>
          <p:cNvPicPr>
            <a:picLocks noChangeAspect="1" noChangeArrowheads="1"/>
          </p:cNvPicPr>
          <p:nvPr/>
        </p:nvPicPr>
        <p:blipFill>
          <a:blip r:embed="rId4" cstate="print"/>
          <a:srcRect/>
          <a:stretch>
            <a:fillRect/>
          </a:stretch>
        </p:blipFill>
        <p:spPr bwMode="auto">
          <a:xfrm>
            <a:off x="417040" y="2714524"/>
            <a:ext cx="3440112" cy="35067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p:txBody>
          <a:bodyPr/>
          <a:lstStyle/>
          <a:p>
            <a:r>
              <a:rPr lang="en-US"/>
              <a:t>Final review</a:t>
            </a:r>
          </a:p>
        </p:txBody>
      </p:sp>
      <p:sp>
        <p:nvSpPr>
          <p:cNvPr id="49155" name="Rectangle 3"/>
          <p:cNvSpPr>
            <a:spLocks noGrp="1"/>
          </p:cNvSpPr>
          <p:nvPr>
            <p:ph idx="4294967295"/>
          </p:nvPr>
        </p:nvSpPr>
        <p:spPr>
          <a:xfrm>
            <a:off x="410183" y="1410511"/>
            <a:ext cx="8382000" cy="885217"/>
          </a:xfrm>
        </p:spPr>
        <p:txBody>
          <a:bodyPr/>
          <a:lstStyle/>
          <a:p>
            <a:r>
              <a:rPr lang="en-US" sz="2400" dirty="0"/>
              <a:t>What is the name of the diagram with the color/temperature relation in the main sequence of stars?</a:t>
            </a:r>
          </a:p>
        </p:txBody>
      </p:sp>
      <p:pic>
        <p:nvPicPr>
          <p:cNvPr id="4" name="Picture 3"/>
          <p:cNvPicPr>
            <a:picLocks noChangeAspect="1" noChangeArrowheads="1"/>
          </p:cNvPicPr>
          <p:nvPr/>
        </p:nvPicPr>
        <p:blipFill>
          <a:blip r:embed="rId3" cstate="print"/>
          <a:srcRect/>
          <a:stretch>
            <a:fillRect/>
          </a:stretch>
        </p:blipFill>
        <p:spPr bwMode="auto">
          <a:xfrm>
            <a:off x="3568802" y="2442149"/>
            <a:ext cx="3440112" cy="3506787"/>
          </a:xfrm>
          <a:prstGeom prst="rect">
            <a:avLst/>
          </a:prstGeom>
          <a:noFill/>
        </p:spPr>
      </p:pic>
      <p:sp>
        <p:nvSpPr>
          <p:cNvPr id="5" name="Rectangle 5"/>
          <p:cNvSpPr>
            <a:spLocks noChangeArrowheads="1"/>
          </p:cNvSpPr>
          <p:nvPr/>
        </p:nvSpPr>
        <p:spPr bwMode="auto">
          <a:xfrm>
            <a:off x="2987709" y="6010242"/>
            <a:ext cx="458689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latin typeface="Calisto MT"/>
              </a:rPr>
              <a:t>The </a:t>
            </a:r>
            <a:r>
              <a:rPr lang="en-US" sz="2400" dirty="0" err="1" smtClean="0">
                <a:latin typeface="Calisto MT"/>
              </a:rPr>
              <a:t>Hertzsprung</a:t>
            </a:r>
            <a:r>
              <a:rPr lang="en-US" sz="2400" dirty="0" smtClean="0">
                <a:latin typeface="Calisto MT"/>
              </a:rPr>
              <a:t>-Russell </a:t>
            </a:r>
            <a:r>
              <a:rPr lang="en-US" sz="2400" dirty="0">
                <a:latin typeface="Calisto MT"/>
              </a:rPr>
              <a:t>diagram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p:txBody>
          <a:bodyPr/>
          <a:lstStyle/>
          <a:p>
            <a:r>
              <a:rPr lang="en-US"/>
              <a:t>Final review</a:t>
            </a:r>
          </a:p>
        </p:txBody>
      </p:sp>
      <p:sp>
        <p:nvSpPr>
          <p:cNvPr id="50179" name="Rectangle 3"/>
          <p:cNvSpPr>
            <a:spLocks noGrp="1"/>
          </p:cNvSpPr>
          <p:nvPr>
            <p:ph idx="4294967295"/>
          </p:nvPr>
        </p:nvSpPr>
        <p:spPr/>
        <p:txBody>
          <a:bodyPr/>
          <a:lstStyle/>
          <a:p>
            <a:r>
              <a:rPr lang="en-US" sz="2400"/>
              <a:t>Sagittarius A* is a</a:t>
            </a:r>
          </a:p>
        </p:txBody>
      </p:sp>
      <p:pic>
        <p:nvPicPr>
          <p:cNvPr id="39938" name="Picture 2"/>
          <p:cNvPicPr>
            <a:picLocks noChangeAspect="1" noChangeArrowheads="1"/>
          </p:cNvPicPr>
          <p:nvPr/>
        </p:nvPicPr>
        <p:blipFill>
          <a:blip r:embed="rId3" cstate="print"/>
          <a:srcRect/>
          <a:stretch>
            <a:fillRect/>
          </a:stretch>
        </p:blipFill>
        <p:spPr bwMode="auto">
          <a:xfrm>
            <a:off x="450850" y="2201863"/>
            <a:ext cx="3314700" cy="2678112"/>
          </a:xfrm>
          <a:prstGeom prst="rect">
            <a:avLst/>
          </a:prstGeom>
          <a:noFill/>
        </p:spPr>
      </p:pic>
      <p:sp>
        <p:nvSpPr>
          <p:cNvPr id="5" name="Rectangle 5"/>
          <p:cNvSpPr>
            <a:spLocks noChangeArrowheads="1"/>
          </p:cNvSpPr>
          <p:nvPr/>
        </p:nvSpPr>
        <p:spPr bwMode="auto">
          <a:xfrm>
            <a:off x="396875" y="5976938"/>
            <a:ext cx="8389938"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Super-massive black hole at the center of the Milky Way galaxy</a:t>
            </a:r>
          </a:p>
        </p:txBody>
      </p:sp>
      <p:pic>
        <p:nvPicPr>
          <p:cNvPr id="39939" name="Picture 3"/>
          <p:cNvPicPr>
            <a:picLocks noChangeAspect="1" noChangeArrowheads="1"/>
          </p:cNvPicPr>
          <p:nvPr/>
        </p:nvPicPr>
        <p:blipFill>
          <a:blip r:embed="rId4" cstate="print"/>
          <a:srcRect/>
          <a:stretch>
            <a:fillRect/>
          </a:stretch>
        </p:blipFill>
        <p:spPr bwMode="auto">
          <a:xfrm>
            <a:off x="4138613" y="1376363"/>
            <a:ext cx="4762500" cy="4343400"/>
          </a:xfrm>
          <a:prstGeom prst="rect">
            <a:avLst/>
          </a:prstGeom>
          <a:noFill/>
        </p:spPr>
      </p:pic>
      <p:cxnSp>
        <p:nvCxnSpPr>
          <p:cNvPr id="8" name="AutoShape 7"/>
          <p:cNvCxnSpPr>
            <a:cxnSpLocks noChangeShapeType="1"/>
          </p:cNvCxnSpPr>
          <p:nvPr/>
        </p:nvCxnSpPr>
        <p:spPr bwMode="auto">
          <a:xfrm flipV="1">
            <a:off x="2078038" y="3478213"/>
            <a:ext cx="4292600" cy="30162"/>
          </a:xfrm>
          <a:prstGeom prst="straightConnector1">
            <a:avLst/>
          </a:prstGeom>
          <a:noFill/>
          <a:ln w="25400">
            <a:solidFill>
              <a:srgbClr val="FFFF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p:txBody>
          <a:bodyPr/>
          <a:lstStyle/>
          <a:p>
            <a:r>
              <a:rPr lang="en-US"/>
              <a:t>Final review</a:t>
            </a:r>
          </a:p>
        </p:txBody>
      </p:sp>
      <p:sp>
        <p:nvSpPr>
          <p:cNvPr id="51203" name="Rectangle 3"/>
          <p:cNvSpPr>
            <a:spLocks noGrp="1"/>
          </p:cNvSpPr>
          <p:nvPr>
            <p:ph idx="4294967295"/>
          </p:nvPr>
        </p:nvSpPr>
        <p:spPr>
          <a:xfrm>
            <a:off x="381000" y="1371600"/>
            <a:ext cx="8382000" cy="574675"/>
          </a:xfrm>
        </p:spPr>
        <p:txBody>
          <a:bodyPr/>
          <a:lstStyle/>
          <a:p>
            <a:r>
              <a:rPr lang="en-US" sz="2400"/>
              <a:t>What happens to a star with a mass above 1.4 solar masses?</a:t>
            </a:r>
          </a:p>
        </p:txBody>
      </p:sp>
      <p:sp>
        <p:nvSpPr>
          <p:cNvPr id="51204" name="Rectangle 4"/>
          <p:cNvSpPr>
            <a:spLocks noChangeArrowheads="1"/>
          </p:cNvSpPr>
          <p:nvPr/>
        </p:nvSpPr>
        <p:spPr bwMode="auto">
          <a:xfrm>
            <a:off x="1896252" y="5834333"/>
            <a:ext cx="6916737" cy="461962"/>
          </a:xfrm>
          <a:prstGeom prst="rect">
            <a:avLst/>
          </a:prstGeom>
          <a:noFill/>
          <a:ln w="9525">
            <a:noFill/>
            <a:miter lim="800000"/>
            <a:headEnd/>
            <a:tailEnd/>
          </a:ln>
        </p:spPr>
        <p:txBody>
          <a:bodyPr>
            <a:spAutoFit/>
          </a:bodyPr>
          <a:lstStyle/>
          <a:p>
            <a:pPr fontAlgn="base">
              <a:spcBef>
                <a:spcPct val="0"/>
              </a:spcBef>
              <a:spcAft>
                <a:spcPct val="0"/>
              </a:spcAft>
            </a:pPr>
            <a:r>
              <a:rPr lang="en-US" sz="2400" dirty="0">
                <a:latin typeface="Calisto MT"/>
              </a:rPr>
              <a:t>It eventually creates at least a Type </a:t>
            </a:r>
            <a:r>
              <a:rPr lang="en-US" sz="2400" dirty="0" err="1">
                <a:latin typeface="Calisto MT"/>
              </a:rPr>
              <a:t>Ia</a:t>
            </a:r>
            <a:r>
              <a:rPr lang="en-US" sz="2400" dirty="0">
                <a:latin typeface="Calisto MT"/>
              </a:rPr>
              <a:t> supernova.</a:t>
            </a:r>
          </a:p>
        </p:txBody>
      </p:sp>
      <p:pic>
        <p:nvPicPr>
          <p:cNvPr id="51205" name="Picture 2"/>
          <p:cNvPicPr>
            <a:picLocks noChangeAspect="1" noChangeArrowheads="1"/>
          </p:cNvPicPr>
          <p:nvPr/>
        </p:nvPicPr>
        <p:blipFill>
          <a:blip r:embed="rId3" cstate="print"/>
          <a:srcRect/>
          <a:stretch>
            <a:fillRect/>
          </a:stretch>
        </p:blipFill>
        <p:spPr bwMode="auto">
          <a:xfrm>
            <a:off x="1150938" y="1898650"/>
            <a:ext cx="5843587" cy="36893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idx="4294967295"/>
          </p:nvPr>
        </p:nvSpPr>
        <p:spPr/>
        <p:txBody>
          <a:bodyPr/>
          <a:lstStyle/>
          <a:p>
            <a:r>
              <a:rPr lang="en-US"/>
              <a:t>Final review</a:t>
            </a:r>
          </a:p>
        </p:txBody>
      </p:sp>
      <p:sp>
        <p:nvSpPr>
          <p:cNvPr id="52227" name="Rectangle 3"/>
          <p:cNvSpPr>
            <a:spLocks noGrp="1"/>
          </p:cNvSpPr>
          <p:nvPr>
            <p:ph idx="4294967295"/>
          </p:nvPr>
        </p:nvSpPr>
        <p:spPr>
          <a:xfrm>
            <a:off x="381000" y="1371600"/>
            <a:ext cx="8382000" cy="992188"/>
          </a:xfrm>
        </p:spPr>
        <p:txBody>
          <a:bodyPr/>
          <a:lstStyle/>
          <a:p>
            <a:r>
              <a:rPr lang="en-US" sz="2400"/>
              <a:t>The expansion of the universe is moving galaxies away from each other, but what is happening within the galaxies?</a:t>
            </a:r>
          </a:p>
        </p:txBody>
      </p:sp>
      <p:pic>
        <p:nvPicPr>
          <p:cNvPr id="41986" name="Picture 2"/>
          <p:cNvPicPr>
            <a:picLocks noChangeAspect="1" noChangeArrowheads="1"/>
          </p:cNvPicPr>
          <p:nvPr/>
        </p:nvPicPr>
        <p:blipFill>
          <a:blip r:embed="rId3" cstate="print"/>
          <a:srcRect/>
          <a:stretch>
            <a:fillRect/>
          </a:stretch>
        </p:blipFill>
        <p:spPr bwMode="auto">
          <a:xfrm>
            <a:off x="627063" y="2490788"/>
            <a:ext cx="5048250" cy="3257550"/>
          </a:xfrm>
          <a:prstGeom prst="rect">
            <a:avLst/>
          </a:prstGeom>
          <a:noFill/>
        </p:spPr>
      </p:pic>
      <p:sp>
        <p:nvSpPr>
          <p:cNvPr id="5" name="Rectangle 5"/>
          <p:cNvSpPr>
            <a:spLocks noChangeArrowheads="1"/>
          </p:cNvSpPr>
          <p:nvPr/>
        </p:nvSpPr>
        <p:spPr bwMode="auto">
          <a:xfrm>
            <a:off x="3019425" y="5464175"/>
            <a:ext cx="2606675" cy="277813"/>
          </a:xfrm>
          <a:prstGeom prst="rect">
            <a:avLst/>
          </a:prstGeom>
          <a:solidFill>
            <a:schemeClr val="tx1"/>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6" name="Rectangle 6"/>
          <p:cNvSpPr>
            <a:spLocks noChangeArrowheads="1"/>
          </p:cNvSpPr>
          <p:nvPr/>
        </p:nvSpPr>
        <p:spPr bwMode="auto">
          <a:xfrm>
            <a:off x="3695700" y="5384800"/>
            <a:ext cx="482600" cy="277813"/>
          </a:xfrm>
          <a:prstGeom prst="rect">
            <a:avLst/>
          </a:prstGeom>
          <a:solidFill>
            <a:schemeClr val="tx1"/>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7" name="Rectangle 7"/>
          <p:cNvSpPr>
            <a:spLocks noChangeArrowheads="1"/>
          </p:cNvSpPr>
          <p:nvPr/>
        </p:nvSpPr>
        <p:spPr bwMode="auto">
          <a:xfrm>
            <a:off x="3045231" y="6029122"/>
            <a:ext cx="5164914" cy="461963"/>
          </a:xfrm>
          <a:prstGeom prst="rect">
            <a:avLst/>
          </a:prstGeom>
          <a:noFill/>
          <a:ln w="9525">
            <a:noFill/>
            <a:miter lim="800000"/>
            <a:headEnd/>
            <a:tailEnd/>
          </a:ln>
        </p:spPr>
        <p:txBody>
          <a:bodyPr wrap="square">
            <a:spAutoFit/>
          </a:bodyPr>
          <a:lstStyle/>
          <a:p>
            <a:pPr fontAlgn="base">
              <a:spcBef>
                <a:spcPct val="0"/>
              </a:spcBef>
              <a:spcAft>
                <a:spcPct val="0"/>
              </a:spcAft>
            </a:pPr>
            <a:r>
              <a:rPr lang="en-US" sz="2400" dirty="0">
                <a:latin typeface="Calisto MT"/>
              </a:rPr>
              <a:t>They are not expanding themselves…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a:xfrm>
            <a:off x="622300" y="0"/>
            <a:ext cx="3832225" cy="1219200"/>
          </a:xfrm>
        </p:spPr>
        <p:txBody>
          <a:bodyPr/>
          <a:lstStyle/>
          <a:p>
            <a:r>
              <a:rPr lang="en-US"/>
              <a:t>Final review</a:t>
            </a:r>
          </a:p>
        </p:txBody>
      </p:sp>
      <p:sp>
        <p:nvSpPr>
          <p:cNvPr id="10243" name="Rectangle 3"/>
          <p:cNvSpPr>
            <a:spLocks noChangeArrowheads="1"/>
          </p:cNvSpPr>
          <p:nvPr/>
        </p:nvSpPr>
        <p:spPr bwMode="auto">
          <a:xfrm>
            <a:off x="544513" y="1495425"/>
            <a:ext cx="7704137" cy="8318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Which of the following chemical equations is properly </a:t>
            </a:r>
            <a:r>
              <a:rPr lang="en-US" sz="2400" u="sng">
                <a:latin typeface="Calisto MT"/>
              </a:rPr>
              <a:t>balanced</a:t>
            </a:r>
            <a:r>
              <a:rPr lang="en-US" sz="2400">
                <a:latin typeface="Calisto MT"/>
              </a:rPr>
              <a:t>?</a:t>
            </a:r>
          </a:p>
        </p:txBody>
      </p:sp>
      <p:sp>
        <p:nvSpPr>
          <p:cNvPr id="5" name="Text Box 4"/>
          <p:cNvSpPr txBox="1">
            <a:spLocks noChangeArrowheads="1"/>
          </p:cNvSpPr>
          <p:nvPr>
            <p:custDataLst>
              <p:tags r:id="rId1"/>
            </p:custDataLst>
          </p:nvPr>
        </p:nvSpPr>
        <p:spPr bwMode="auto">
          <a:xfrm>
            <a:off x="1079500" y="2825750"/>
            <a:ext cx="4114800" cy="1911350"/>
          </a:xfrm>
          <a:prstGeom prst="rect">
            <a:avLst/>
          </a:prstGeom>
          <a:noFill/>
          <a:ln w="9525">
            <a:noFill/>
            <a:miter lim="800000"/>
            <a:headEnd/>
            <a:tailEnd/>
          </a:ln>
        </p:spPr>
        <p:txBody>
          <a:bodyPr/>
          <a:lstStyle/>
          <a:p>
            <a:pPr marL="571500" indent="-571500" eaLnBrk="0" fontAlgn="base" hangingPunct="0">
              <a:spcBef>
                <a:spcPct val="20000"/>
              </a:spcBef>
              <a:spcAft>
                <a:spcPct val="0"/>
              </a:spcAft>
              <a:buClr>
                <a:srgbClr val="0066FF"/>
              </a:buClr>
              <a:buFontTx/>
              <a:buAutoNum type="alphaLcParenR"/>
            </a:pPr>
            <a:r>
              <a:rPr lang="en-US" sz="3000">
                <a:latin typeface="Calisto MT"/>
              </a:rPr>
              <a:t>H</a:t>
            </a:r>
            <a:r>
              <a:rPr lang="en-US" sz="3000" baseline="-25000">
                <a:latin typeface="Calisto MT"/>
              </a:rPr>
              <a:t>2</a:t>
            </a:r>
            <a:r>
              <a:rPr lang="en-US" sz="3000">
                <a:latin typeface="Calisto MT"/>
              </a:rPr>
              <a:t> + O</a:t>
            </a:r>
            <a:r>
              <a:rPr lang="en-US" sz="3000" baseline="-25000">
                <a:latin typeface="Calisto MT"/>
              </a:rPr>
              <a:t>2</a:t>
            </a:r>
            <a:r>
              <a:rPr lang="en-US" sz="3000">
                <a:latin typeface="Calisto MT"/>
              </a:rPr>
              <a:t> </a:t>
            </a:r>
            <a:r>
              <a:rPr lang="en-US" sz="3200">
                <a:latin typeface="Calisto MT"/>
                <a:sym typeface="Symbol"/>
              </a:rPr>
              <a:t></a:t>
            </a:r>
            <a:r>
              <a:rPr lang="en-US" sz="3000">
                <a:latin typeface="Calisto MT"/>
              </a:rPr>
              <a:t> H</a:t>
            </a:r>
            <a:r>
              <a:rPr lang="en-US" sz="3000" baseline="-25000">
                <a:latin typeface="Calisto MT"/>
              </a:rPr>
              <a:t>2</a:t>
            </a:r>
            <a:r>
              <a:rPr lang="en-US" sz="3000">
                <a:latin typeface="Calisto MT"/>
              </a:rPr>
              <a:t>O</a:t>
            </a:r>
          </a:p>
          <a:p>
            <a:pPr marL="571500" indent="-571500" eaLnBrk="0" fontAlgn="base" hangingPunct="0">
              <a:spcBef>
                <a:spcPct val="20000"/>
              </a:spcBef>
              <a:spcAft>
                <a:spcPct val="0"/>
              </a:spcAft>
              <a:buClr>
                <a:srgbClr val="0066FF"/>
              </a:buClr>
              <a:buFontTx/>
              <a:buAutoNum type="alphaLcParenR"/>
            </a:pPr>
            <a:r>
              <a:rPr lang="en-US" sz="3000">
                <a:latin typeface="Calisto MT"/>
              </a:rPr>
              <a:t>H</a:t>
            </a:r>
            <a:r>
              <a:rPr lang="en-US" sz="3000" baseline="-25000">
                <a:latin typeface="Calisto MT"/>
              </a:rPr>
              <a:t>2</a:t>
            </a:r>
            <a:r>
              <a:rPr lang="en-US" sz="3000">
                <a:latin typeface="Calisto MT"/>
              </a:rPr>
              <a:t> + 2O</a:t>
            </a:r>
            <a:r>
              <a:rPr lang="en-US" sz="3000" baseline="-25000">
                <a:latin typeface="Calisto MT"/>
              </a:rPr>
              <a:t>2</a:t>
            </a:r>
            <a:r>
              <a:rPr lang="en-US" sz="3000">
                <a:latin typeface="Calisto MT"/>
              </a:rPr>
              <a:t> </a:t>
            </a:r>
            <a:r>
              <a:rPr lang="en-US" sz="3200">
                <a:latin typeface="Calisto MT"/>
                <a:sym typeface="Symbol"/>
              </a:rPr>
              <a:t></a:t>
            </a:r>
            <a:r>
              <a:rPr lang="en-US" sz="3000">
                <a:latin typeface="Calisto MT"/>
              </a:rPr>
              <a:t> H</a:t>
            </a:r>
            <a:r>
              <a:rPr lang="en-US" sz="3000" baseline="-25000">
                <a:latin typeface="Calisto MT"/>
              </a:rPr>
              <a:t>2</a:t>
            </a:r>
            <a:r>
              <a:rPr lang="en-US" sz="3000">
                <a:latin typeface="Calisto MT"/>
              </a:rPr>
              <a:t>O</a:t>
            </a:r>
            <a:endParaRPr lang="en-US" sz="3000" baseline="-25000">
              <a:latin typeface="Calisto MT"/>
            </a:endParaRPr>
          </a:p>
          <a:p>
            <a:pPr marL="571500" indent="-571500" eaLnBrk="0" fontAlgn="base" hangingPunct="0">
              <a:spcBef>
                <a:spcPct val="20000"/>
              </a:spcBef>
              <a:spcAft>
                <a:spcPct val="0"/>
              </a:spcAft>
              <a:buClr>
                <a:srgbClr val="0066FF"/>
              </a:buClr>
              <a:buFontTx/>
              <a:buAutoNum type="alphaLcParenR"/>
            </a:pPr>
            <a:r>
              <a:rPr lang="en-US" sz="3000">
                <a:latin typeface="Calisto MT"/>
              </a:rPr>
              <a:t>2H</a:t>
            </a:r>
            <a:r>
              <a:rPr lang="en-US" sz="3000" baseline="-25000">
                <a:latin typeface="Calisto MT"/>
              </a:rPr>
              <a:t>2</a:t>
            </a:r>
            <a:r>
              <a:rPr lang="en-US" sz="3000">
                <a:latin typeface="Calisto MT"/>
              </a:rPr>
              <a:t> + O</a:t>
            </a:r>
            <a:r>
              <a:rPr lang="en-US" sz="3000" baseline="-25000">
                <a:latin typeface="Calisto MT"/>
              </a:rPr>
              <a:t>2</a:t>
            </a:r>
            <a:r>
              <a:rPr lang="en-US" sz="3000">
                <a:latin typeface="Calisto MT"/>
              </a:rPr>
              <a:t> </a:t>
            </a:r>
            <a:r>
              <a:rPr lang="en-US" sz="3200">
                <a:latin typeface="Calisto MT"/>
                <a:sym typeface="Symbol"/>
              </a:rPr>
              <a:t></a:t>
            </a:r>
            <a:r>
              <a:rPr lang="en-US" sz="3200">
                <a:latin typeface="Calisto MT"/>
              </a:rPr>
              <a:t> </a:t>
            </a:r>
            <a:r>
              <a:rPr lang="en-US" sz="3000">
                <a:latin typeface="Calisto MT"/>
              </a:rPr>
              <a:t>2 H</a:t>
            </a:r>
            <a:r>
              <a:rPr lang="en-US" sz="3000" baseline="-25000">
                <a:latin typeface="Calisto MT"/>
              </a:rPr>
              <a:t>2</a:t>
            </a:r>
            <a:r>
              <a:rPr lang="en-US" sz="3000">
                <a:latin typeface="Calisto MT"/>
              </a:rPr>
              <a:t>O</a:t>
            </a:r>
            <a:endParaRPr lang="en-US" sz="3000" baseline="-25000">
              <a:latin typeface="Calisto MT"/>
            </a:endParaRPr>
          </a:p>
          <a:p>
            <a:pPr marL="571500" indent="-571500" eaLnBrk="0" fontAlgn="base" hangingPunct="0">
              <a:spcBef>
                <a:spcPct val="20000"/>
              </a:spcBef>
              <a:spcAft>
                <a:spcPct val="0"/>
              </a:spcAft>
              <a:buClr>
                <a:srgbClr val="0066FF"/>
              </a:buClr>
              <a:buFontTx/>
              <a:buAutoNum type="alphaLcParenR"/>
            </a:pPr>
            <a:endParaRPr lang="en-US" sz="3000" baseline="-25000">
              <a:latin typeface="Calisto MT"/>
            </a:endParaRPr>
          </a:p>
        </p:txBody>
      </p:sp>
      <p:sp>
        <p:nvSpPr>
          <p:cNvPr id="6" name="AutoShape 5"/>
          <p:cNvSpPr>
            <a:spLocks noChangeArrowheads="1"/>
          </p:cNvSpPr>
          <p:nvPr/>
        </p:nvSpPr>
        <p:spPr bwMode="auto">
          <a:xfrm>
            <a:off x="827088" y="3978275"/>
            <a:ext cx="4552950" cy="720725"/>
          </a:xfrm>
          <a:prstGeom prst="roundRect">
            <a:avLst>
              <a:gd name="adj" fmla="val 16667"/>
            </a:avLst>
          </a:prstGeom>
          <a:noFill/>
          <a:ln w="25400">
            <a:solidFill>
              <a:srgbClr val="FF0000"/>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p:txBody>
          <a:bodyPr/>
          <a:lstStyle/>
          <a:p>
            <a:r>
              <a:rPr lang="en-US"/>
              <a:t>Final review</a:t>
            </a:r>
          </a:p>
        </p:txBody>
      </p:sp>
      <p:sp>
        <p:nvSpPr>
          <p:cNvPr id="53251" name="Rectangle 3"/>
          <p:cNvSpPr>
            <a:spLocks noGrp="1"/>
          </p:cNvSpPr>
          <p:nvPr>
            <p:ph idx="4294967295"/>
          </p:nvPr>
        </p:nvSpPr>
        <p:spPr>
          <a:xfrm>
            <a:off x="381000" y="1371600"/>
            <a:ext cx="8382000" cy="874713"/>
          </a:xfrm>
        </p:spPr>
        <p:txBody>
          <a:bodyPr/>
          <a:lstStyle/>
          <a:p>
            <a:pPr>
              <a:buFont typeface="Wingdings"/>
              <a:buNone/>
            </a:pPr>
            <a:r>
              <a:rPr lang="en-US" sz="2400"/>
              <a:t>According to the Hubble ultra deep field, about how old is the universe?</a:t>
            </a:r>
          </a:p>
        </p:txBody>
      </p:sp>
      <p:pic>
        <p:nvPicPr>
          <p:cNvPr id="43011" name="Picture 3"/>
          <p:cNvPicPr>
            <a:picLocks noChangeAspect="1" noChangeArrowheads="1"/>
          </p:cNvPicPr>
          <p:nvPr/>
        </p:nvPicPr>
        <p:blipFill>
          <a:blip r:embed="rId3" cstate="print"/>
          <a:srcRect/>
          <a:stretch>
            <a:fillRect/>
          </a:stretch>
        </p:blipFill>
        <p:spPr bwMode="auto">
          <a:xfrm>
            <a:off x="2455863" y="2033588"/>
            <a:ext cx="5627687" cy="3819525"/>
          </a:xfrm>
          <a:prstGeom prst="rect">
            <a:avLst/>
          </a:prstGeom>
          <a:noFill/>
        </p:spPr>
      </p:pic>
      <p:sp>
        <p:nvSpPr>
          <p:cNvPr id="6" name="Rectangle 5"/>
          <p:cNvSpPr>
            <a:spLocks noChangeArrowheads="1"/>
          </p:cNvSpPr>
          <p:nvPr/>
        </p:nvSpPr>
        <p:spPr bwMode="auto">
          <a:xfrm>
            <a:off x="2870200" y="6010275"/>
            <a:ext cx="5126038" cy="460375"/>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13.75 Billion Years 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p:txBody>
          <a:bodyPr/>
          <a:lstStyle/>
          <a:p>
            <a:r>
              <a:rPr lang="en-US"/>
              <a:t>Final review</a:t>
            </a:r>
          </a:p>
        </p:txBody>
      </p:sp>
      <p:sp>
        <p:nvSpPr>
          <p:cNvPr id="54275" name="Rectangle 3"/>
          <p:cNvSpPr>
            <a:spLocks noGrp="1"/>
          </p:cNvSpPr>
          <p:nvPr>
            <p:ph idx="4294967295"/>
          </p:nvPr>
        </p:nvSpPr>
        <p:spPr>
          <a:xfrm>
            <a:off x="381000" y="1371600"/>
            <a:ext cx="8382000" cy="895350"/>
          </a:xfrm>
        </p:spPr>
        <p:txBody>
          <a:bodyPr/>
          <a:lstStyle/>
          <a:p>
            <a:pPr>
              <a:buFont typeface="Wingdings"/>
              <a:buNone/>
            </a:pPr>
            <a:r>
              <a:rPr lang="en-US" sz="2400"/>
              <a:t>Only 4% of the universe is matter that is familiar to us, i.e. atoms. What is the rest made of?</a:t>
            </a:r>
          </a:p>
        </p:txBody>
      </p:sp>
      <p:pic>
        <p:nvPicPr>
          <p:cNvPr id="44035" name="Picture 3"/>
          <p:cNvPicPr>
            <a:picLocks noChangeAspect="1" noChangeArrowheads="1"/>
          </p:cNvPicPr>
          <p:nvPr/>
        </p:nvPicPr>
        <p:blipFill>
          <a:blip r:embed="rId3" cstate="print"/>
          <a:srcRect/>
          <a:stretch>
            <a:fillRect/>
          </a:stretch>
        </p:blipFill>
        <p:spPr bwMode="auto">
          <a:xfrm>
            <a:off x="439738" y="2382838"/>
            <a:ext cx="8170862" cy="3978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622300" y="0"/>
            <a:ext cx="3832225" cy="1219200"/>
          </a:xfrm>
        </p:spPr>
        <p:txBody>
          <a:bodyPr/>
          <a:lstStyle/>
          <a:p>
            <a:r>
              <a:rPr lang="en-US"/>
              <a:t>Final review</a:t>
            </a:r>
          </a:p>
        </p:txBody>
      </p:sp>
      <p:sp>
        <p:nvSpPr>
          <p:cNvPr id="11267" name="Rectangle 3"/>
          <p:cNvSpPr>
            <a:spLocks noChangeArrowheads="1"/>
          </p:cNvSpPr>
          <p:nvPr/>
        </p:nvSpPr>
        <p:spPr bwMode="auto">
          <a:xfrm>
            <a:off x="544513" y="1495425"/>
            <a:ext cx="7694612" cy="461963"/>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number of </a:t>
            </a:r>
            <a:r>
              <a:rPr lang="en-US" sz="2400" u="sng">
                <a:latin typeface="Calisto MT"/>
              </a:rPr>
              <a:t>valence</a:t>
            </a:r>
            <a:r>
              <a:rPr lang="en-US" sz="2400">
                <a:latin typeface="Calisto MT"/>
              </a:rPr>
              <a:t> electrons in sulfur (S) is</a:t>
            </a:r>
          </a:p>
        </p:txBody>
      </p:sp>
      <p:pic>
        <p:nvPicPr>
          <p:cNvPr id="3075" name="Picture 3"/>
          <p:cNvPicPr>
            <a:picLocks noChangeAspect="1" noChangeArrowheads="1"/>
          </p:cNvPicPr>
          <p:nvPr/>
        </p:nvPicPr>
        <p:blipFill>
          <a:blip r:embed="rId3" cstate="print"/>
          <a:srcRect/>
          <a:stretch>
            <a:fillRect/>
          </a:stretch>
        </p:blipFill>
        <p:spPr bwMode="auto">
          <a:xfrm>
            <a:off x="323850" y="2178050"/>
            <a:ext cx="6011863" cy="3940175"/>
          </a:xfrm>
          <a:prstGeom prst="rect">
            <a:avLst/>
          </a:prstGeom>
          <a:noFill/>
        </p:spPr>
      </p:pic>
      <p:sp>
        <p:nvSpPr>
          <p:cNvPr id="6" name="AutoShape 5"/>
          <p:cNvSpPr>
            <a:spLocks noChangeArrowheads="1"/>
          </p:cNvSpPr>
          <p:nvPr/>
        </p:nvSpPr>
        <p:spPr bwMode="auto">
          <a:xfrm>
            <a:off x="4873625" y="3228975"/>
            <a:ext cx="320675" cy="331788"/>
          </a:xfrm>
          <a:prstGeom prst="roundRect">
            <a:avLst>
              <a:gd name="adj" fmla="val 16667"/>
            </a:avLst>
          </a:prstGeom>
          <a:noFill/>
          <a:ln w="25400">
            <a:solidFill>
              <a:srgbClr val="FF0000">
                <a:alpha val="85881"/>
              </a:srgbClr>
            </a:solidFill>
            <a:round/>
            <a:headEnd/>
            <a:tailEnd/>
          </a:ln>
        </p:spPr>
        <p:txBody>
          <a:bodyPr wrap="none"/>
          <a:lstStyle/>
          <a:p>
            <a:pPr fontAlgn="base">
              <a:spcBef>
                <a:spcPct val="0"/>
              </a:spcBef>
              <a:spcAft>
                <a:spcPct val="0"/>
              </a:spcAft>
            </a:pPr>
            <a:endParaRPr lang="en-US" sz="2400">
              <a:latin typeface="Comic Sans MS"/>
            </a:endParaRPr>
          </a:p>
        </p:txBody>
      </p:sp>
      <p:sp>
        <p:nvSpPr>
          <p:cNvPr id="8" name="AutoShape 6"/>
          <p:cNvSpPr>
            <a:spLocks noChangeArrowheads="1"/>
          </p:cNvSpPr>
          <p:nvPr/>
        </p:nvSpPr>
        <p:spPr bwMode="auto">
          <a:xfrm>
            <a:off x="4549775" y="3225800"/>
            <a:ext cx="320675" cy="331788"/>
          </a:xfrm>
          <a:prstGeom prst="roundRect">
            <a:avLst>
              <a:gd name="adj" fmla="val 16667"/>
            </a:avLst>
          </a:prstGeom>
          <a:noFill/>
          <a:ln w="25400">
            <a:solidFill>
              <a:srgbClr val="FF0000">
                <a:alpha val="85881"/>
              </a:srgbClr>
            </a:solidFill>
            <a:round/>
            <a:headEnd/>
            <a:tailEnd/>
          </a:ln>
        </p:spPr>
        <p:txBody>
          <a:bodyPr wrap="none"/>
          <a:lstStyle/>
          <a:p>
            <a:pPr fontAlgn="base">
              <a:spcBef>
                <a:spcPct val="0"/>
              </a:spcBef>
              <a:spcAft>
                <a:spcPct val="0"/>
              </a:spcAft>
            </a:pPr>
            <a:endParaRPr lang="en-US" sz="2400">
              <a:latin typeface="Comic Sans MS"/>
            </a:endParaRPr>
          </a:p>
        </p:txBody>
      </p:sp>
      <p:sp>
        <p:nvSpPr>
          <p:cNvPr id="9" name="AutoShape 7"/>
          <p:cNvSpPr>
            <a:spLocks noChangeArrowheads="1"/>
          </p:cNvSpPr>
          <p:nvPr/>
        </p:nvSpPr>
        <p:spPr bwMode="auto">
          <a:xfrm>
            <a:off x="4238625" y="3216275"/>
            <a:ext cx="320675" cy="331788"/>
          </a:xfrm>
          <a:prstGeom prst="roundRect">
            <a:avLst>
              <a:gd name="adj" fmla="val 16667"/>
            </a:avLst>
          </a:prstGeom>
          <a:noFill/>
          <a:ln w="25400">
            <a:solidFill>
              <a:srgbClr val="FF0000">
                <a:alpha val="85881"/>
              </a:srgbClr>
            </a:solidFill>
            <a:round/>
            <a:headEnd/>
            <a:tailEnd/>
          </a:ln>
        </p:spPr>
        <p:txBody>
          <a:bodyPr wrap="none"/>
          <a:lstStyle/>
          <a:p>
            <a:pPr fontAlgn="base">
              <a:spcBef>
                <a:spcPct val="0"/>
              </a:spcBef>
              <a:spcAft>
                <a:spcPct val="0"/>
              </a:spcAft>
            </a:pPr>
            <a:endParaRPr lang="en-US" sz="2400">
              <a:latin typeface="Comic Sans MS"/>
            </a:endParaRPr>
          </a:p>
        </p:txBody>
      </p:sp>
      <p:sp>
        <p:nvSpPr>
          <p:cNvPr id="10" name="AutoShape 8"/>
          <p:cNvSpPr>
            <a:spLocks noChangeArrowheads="1"/>
          </p:cNvSpPr>
          <p:nvPr/>
        </p:nvSpPr>
        <p:spPr bwMode="auto">
          <a:xfrm>
            <a:off x="771525" y="3222625"/>
            <a:ext cx="320675" cy="331788"/>
          </a:xfrm>
          <a:prstGeom prst="roundRect">
            <a:avLst>
              <a:gd name="adj" fmla="val 16667"/>
            </a:avLst>
          </a:prstGeom>
          <a:noFill/>
          <a:ln w="25400">
            <a:solidFill>
              <a:srgbClr val="FF0000">
                <a:alpha val="85881"/>
              </a:srgbClr>
            </a:solidFill>
            <a:round/>
            <a:headEnd/>
            <a:tailEnd/>
          </a:ln>
        </p:spPr>
        <p:txBody>
          <a:bodyPr wrap="none"/>
          <a:lstStyle/>
          <a:p>
            <a:pPr fontAlgn="base">
              <a:spcBef>
                <a:spcPct val="0"/>
              </a:spcBef>
              <a:spcAft>
                <a:spcPct val="0"/>
              </a:spcAft>
            </a:pPr>
            <a:endParaRPr lang="en-US" sz="2400">
              <a:latin typeface="Comic Sans MS"/>
            </a:endParaRPr>
          </a:p>
        </p:txBody>
      </p:sp>
      <p:sp>
        <p:nvSpPr>
          <p:cNvPr id="11" name="AutoShape 9"/>
          <p:cNvSpPr>
            <a:spLocks noChangeArrowheads="1"/>
          </p:cNvSpPr>
          <p:nvPr/>
        </p:nvSpPr>
        <p:spPr bwMode="auto">
          <a:xfrm>
            <a:off x="447675" y="3228975"/>
            <a:ext cx="320675" cy="331788"/>
          </a:xfrm>
          <a:prstGeom prst="roundRect">
            <a:avLst>
              <a:gd name="adj" fmla="val 16667"/>
            </a:avLst>
          </a:prstGeom>
          <a:noFill/>
          <a:ln w="25400">
            <a:solidFill>
              <a:srgbClr val="FF0000">
                <a:alpha val="85881"/>
              </a:srgbClr>
            </a:solidFill>
            <a:round/>
            <a:headEnd/>
            <a:tailEnd/>
          </a:ln>
        </p:spPr>
        <p:txBody>
          <a:bodyPr wrap="none"/>
          <a:lstStyle/>
          <a:p>
            <a:pPr fontAlgn="base">
              <a:spcBef>
                <a:spcPct val="0"/>
              </a:spcBef>
              <a:spcAft>
                <a:spcPct val="0"/>
              </a:spcAft>
            </a:pPr>
            <a:endParaRPr lang="en-US" sz="2400">
              <a:latin typeface="Comic Sans MS"/>
            </a:endParaRPr>
          </a:p>
        </p:txBody>
      </p:sp>
      <p:sp>
        <p:nvSpPr>
          <p:cNvPr id="12" name="Text Box 10"/>
          <p:cNvSpPr txBox="1">
            <a:spLocks noChangeArrowheads="1"/>
          </p:cNvSpPr>
          <p:nvPr/>
        </p:nvSpPr>
        <p:spPr bwMode="auto">
          <a:xfrm>
            <a:off x="7305675" y="3617913"/>
            <a:ext cx="471488" cy="769937"/>
          </a:xfrm>
          <a:prstGeom prst="rect">
            <a:avLst/>
          </a:prstGeom>
          <a:noFill/>
          <a:ln w="9525">
            <a:noFill/>
            <a:miter lim="800000"/>
            <a:headEnd/>
            <a:tailEnd/>
          </a:ln>
        </p:spPr>
        <p:txBody>
          <a:bodyPr wrap="none">
            <a:spAutoFit/>
          </a:bodyPr>
          <a:lstStyle/>
          <a:p>
            <a:pPr fontAlgn="base">
              <a:spcBef>
                <a:spcPct val="0"/>
              </a:spcBef>
              <a:spcAft>
                <a:spcPct val="0"/>
              </a:spcAft>
            </a:pPr>
            <a:r>
              <a:rPr lang="en-US" sz="4400">
                <a:latin typeface="Calisto MT"/>
              </a:rPr>
              <a:t>6</a:t>
            </a:r>
          </a:p>
        </p:txBody>
      </p:sp>
      <p:sp>
        <p:nvSpPr>
          <p:cNvPr id="13" name="AutoShape 11"/>
          <p:cNvSpPr>
            <a:spLocks noChangeArrowheads="1"/>
          </p:cNvSpPr>
          <p:nvPr/>
        </p:nvSpPr>
        <p:spPr bwMode="auto">
          <a:xfrm>
            <a:off x="5181600" y="3225800"/>
            <a:ext cx="320675" cy="331788"/>
          </a:xfrm>
          <a:prstGeom prst="roundRect">
            <a:avLst>
              <a:gd name="adj" fmla="val 16667"/>
            </a:avLst>
          </a:prstGeom>
          <a:noFill/>
          <a:ln w="25400">
            <a:solidFill>
              <a:srgbClr val="FF0000">
                <a:alpha val="85881"/>
              </a:srgbClr>
            </a:solidFill>
            <a:round/>
            <a:headEnd/>
            <a:tailEnd/>
          </a:ln>
        </p:spPr>
        <p:txBody>
          <a:bodyPr wrap="none"/>
          <a:lstStyle/>
          <a:p>
            <a:pPr fontAlgn="base">
              <a:spcBef>
                <a:spcPct val="0"/>
              </a:spcBef>
              <a:spcAft>
                <a:spcPct val="0"/>
              </a:spcAft>
            </a:pPr>
            <a:endParaRPr lang="en-US" sz="2400">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181600" y="2673350"/>
            <a:ext cx="4457700" cy="2465388"/>
          </a:xfrm>
          <a:prstGeom prst="rect">
            <a:avLst/>
          </a:prstGeom>
          <a:noFill/>
        </p:spPr>
      </p:pic>
      <p:sp>
        <p:nvSpPr>
          <p:cNvPr id="31" name="Rectangle 3"/>
          <p:cNvSpPr>
            <a:spLocks noChangeArrowheads="1"/>
          </p:cNvSpPr>
          <p:nvPr/>
        </p:nvSpPr>
        <p:spPr bwMode="auto">
          <a:xfrm>
            <a:off x="7494588" y="2482850"/>
            <a:ext cx="2305050" cy="2814638"/>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pic>
        <p:nvPicPr>
          <p:cNvPr id="19" name="Picture 4"/>
          <p:cNvPicPr>
            <a:picLocks noChangeAspect="1" noChangeArrowheads="1"/>
          </p:cNvPicPr>
          <p:nvPr/>
        </p:nvPicPr>
        <p:blipFill>
          <a:blip r:embed="rId3" cstate="print"/>
          <a:srcRect/>
          <a:stretch>
            <a:fillRect/>
          </a:stretch>
        </p:blipFill>
        <p:spPr bwMode="auto">
          <a:xfrm>
            <a:off x="-1697038" y="2744788"/>
            <a:ext cx="4337051" cy="2398712"/>
          </a:xfrm>
          <a:prstGeom prst="rect">
            <a:avLst/>
          </a:prstGeom>
          <a:noFill/>
        </p:spPr>
      </p:pic>
      <p:sp>
        <p:nvSpPr>
          <p:cNvPr id="20" name="Rectangle 5"/>
          <p:cNvSpPr>
            <a:spLocks noChangeArrowheads="1"/>
          </p:cNvSpPr>
          <p:nvPr/>
        </p:nvSpPr>
        <p:spPr bwMode="auto">
          <a:xfrm>
            <a:off x="-1443038" y="2768600"/>
            <a:ext cx="2098676" cy="2509838"/>
          </a:xfrm>
          <a:prstGeom prst="rect">
            <a:avLst/>
          </a:prstGeom>
          <a:solidFill>
            <a:schemeClr val="bg1"/>
          </a:solidFill>
          <a:ln w="12700">
            <a:solidFill>
              <a:schemeClr val="bg1"/>
            </a:solidFill>
            <a:round/>
            <a:headEnd/>
            <a:tailEnd/>
          </a:ln>
        </p:spPr>
        <p:txBody>
          <a:bodyPr wrap="none"/>
          <a:lstStyle/>
          <a:p>
            <a:pPr fontAlgn="base">
              <a:spcBef>
                <a:spcPct val="0"/>
              </a:spcBef>
              <a:spcAft>
                <a:spcPct val="0"/>
              </a:spcAft>
            </a:pPr>
            <a:endParaRPr lang="en-US" sz="2400">
              <a:latin typeface="Comic Sans MS"/>
            </a:endParaRPr>
          </a:p>
        </p:txBody>
      </p:sp>
      <p:sp>
        <p:nvSpPr>
          <p:cNvPr id="12294" name="Rectangle 6"/>
          <p:cNvSpPr>
            <a:spLocks noGrp="1"/>
          </p:cNvSpPr>
          <p:nvPr>
            <p:ph type="title" idx="4294967295"/>
          </p:nvPr>
        </p:nvSpPr>
        <p:spPr>
          <a:xfrm>
            <a:off x="622300" y="0"/>
            <a:ext cx="3832225" cy="1219200"/>
          </a:xfrm>
        </p:spPr>
        <p:txBody>
          <a:bodyPr/>
          <a:lstStyle/>
          <a:p>
            <a:r>
              <a:rPr lang="en-US"/>
              <a:t>Final review</a:t>
            </a:r>
          </a:p>
        </p:txBody>
      </p:sp>
      <p:sp>
        <p:nvSpPr>
          <p:cNvPr id="12295" name="Rectangle 7"/>
          <p:cNvSpPr>
            <a:spLocks noChangeArrowheads="1"/>
          </p:cNvSpPr>
          <p:nvPr/>
        </p:nvSpPr>
        <p:spPr bwMode="auto">
          <a:xfrm>
            <a:off x="544513" y="1495425"/>
            <a:ext cx="7694612" cy="1570038"/>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a:t>
            </a:r>
            <a:r>
              <a:rPr lang="en-US" sz="2400" u="sng">
                <a:latin typeface="Calisto MT"/>
              </a:rPr>
              <a:t>control rods</a:t>
            </a:r>
            <a:r>
              <a:rPr lang="en-US" sz="2400">
                <a:latin typeface="Calisto MT"/>
              </a:rPr>
              <a:t> in a nuclear fission reactor can </a:t>
            </a:r>
            <a:r>
              <a:rPr lang="en-US" sz="2400" u="sng">
                <a:latin typeface="Calisto MT"/>
              </a:rPr>
              <a:t>reduce</a:t>
            </a:r>
            <a:r>
              <a:rPr lang="en-US" sz="2400">
                <a:latin typeface="Calisto MT"/>
              </a:rPr>
              <a:t> the energy production of the reactor by what</a:t>
            </a:r>
          </a:p>
          <a:p>
            <a:pPr fontAlgn="base">
              <a:spcBef>
                <a:spcPct val="0"/>
              </a:spcBef>
              <a:spcAft>
                <a:spcPct val="0"/>
              </a:spcAft>
            </a:pPr>
            <a:endParaRPr lang="en-US" sz="2400">
              <a:latin typeface="Calisto MT"/>
            </a:endParaRPr>
          </a:p>
          <a:p>
            <a:pPr fontAlgn="base">
              <a:spcBef>
                <a:spcPct val="0"/>
              </a:spcBef>
              <a:spcAft>
                <a:spcPct val="0"/>
              </a:spcAft>
            </a:pPr>
            <a:endParaRPr lang="en-US" sz="2400">
              <a:latin typeface="Calisto MT"/>
            </a:endParaRPr>
          </a:p>
        </p:txBody>
      </p:sp>
      <p:sp>
        <p:nvSpPr>
          <p:cNvPr id="5" name="Oval 8"/>
          <p:cNvSpPr>
            <a:spLocks noChangeArrowheads="1"/>
          </p:cNvSpPr>
          <p:nvPr/>
        </p:nvSpPr>
        <p:spPr bwMode="auto">
          <a:xfrm>
            <a:off x="538163" y="3733800"/>
            <a:ext cx="398462" cy="398463"/>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6" name="Text Box 9"/>
          <p:cNvSpPr txBox="1">
            <a:spLocks noChangeArrowheads="1"/>
          </p:cNvSpPr>
          <p:nvPr/>
        </p:nvSpPr>
        <p:spPr bwMode="auto">
          <a:xfrm>
            <a:off x="576263" y="3675063"/>
            <a:ext cx="354012"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7" name="Oval 10"/>
          <p:cNvSpPr>
            <a:spLocks noChangeArrowheads="1"/>
          </p:cNvSpPr>
          <p:nvPr/>
        </p:nvSpPr>
        <p:spPr bwMode="auto">
          <a:xfrm>
            <a:off x="1254125" y="3876675"/>
            <a:ext cx="398463" cy="398463"/>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8" name="Text Box 11"/>
          <p:cNvSpPr txBox="1">
            <a:spLocks noChangeArrowheads="1"/>
          </p:cNvSpPr>
          <p:nvPr/>
        </p:nvSpPr>
        <p:spPr bwMode="auto">
          <a:xfrm>
            <a:off x="1293813" y="3817938"/>
            <a:ext cx="354012"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9" name="Oval 12"/>
          <p:cNvSpPr>
            <a:spLocks noChangeArrowheads="1"/>
          </p:cNvSpPr>
          <p:nvPr/>
        </p:nvSpPr>
        <p:spPr bwMode="auto">
          <a:xfrm>
            <a:off x="774700" y="4378325"/>
            <a:ext cx="398463" cy="400050"/>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10" name="Text Box 13"/>
          <p:cNvSpPr txBox="1">
            <a:spLocks noChangeArrowheads="1"/>
          </p:cNvSpPr>
          <p:nvPr/>
        </p:nvSpPr>
        <p:spPr bwMode="auto">
          <a:xfrm>
            <a:off x="812800" y="4321175"/>
            <a:ext cx="355600" cy="460375"/>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11" name="Oval 14"/>
          <p:cNvSpPr>
            <a:spLocks noChangeArrowheads="1"/>
          </p:cNvSpPr>
          <p:nvPr/>
        </p:nvSpPr>
        <p:spPr bwMode="auto">
          <a:xfrm>
            <a:off x="1520825" y="4414838"/>
            <a:ext cx="398463" cy="398462"/>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12" name="Text Box 15"/>
          <p:cNvSpPr txBox="1">
            <a:spLocks noChangeArrowheads="1"/>
          </p:cNvSpPr>
          <p:nvPr/>
        </p:nvSpPr>
        <p:spPr bwMode="auto">
          <a:xfrm>
            <a:off x="1558925" y="4356100"/>
            <a:ext cx="35401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13" name="Oval 16"/>
          <p:cNvSpPr>
            <a:spLocks noChangeArrowheads="1"/>
          </p:cNvSpPr>
          <p:nvPr/>
        </p:nvSpPr>
        <p:spPr bwMode="auto">
          <a:xfrm>
            <a:off x="1916113" y="3749675"/>
            <a:ext cx="398462" cy="398463"/>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14" name="Text Box 17"/>
          <p:cNvSpPr txBox="1">
            <a:spLocks noChangeArrowheads="1"/>
          </p:cNvSpPr>
          <p:nvPr/>
        </p:nvSpPr>
        <p:spPr bwMode="auto">
          <a:xfrm>
            <a:off x="1954213" y="3690938"/>
            <a:ext cx="355600"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15" name="Oval 18"/>
          <p:cNvSpPr>
            <a:spLocks noChangeArrowheads="1"/>
          </p:cNvSpPr>
          <p:nvPr/>
        </p:nvSpPr>
        <p:spPr bwMode="auto">
          <a:xfrm>
            <a:off x="2087563" y="4311650"/>
            <a:ext cx="398462" cy="398463"/>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16" name="Text Box 19"/>
          <p:cNvSpPr txBox="1">
            <a:spLocks noChangeArrowheads="1"/>
          </p:cNvSpPr>
          <p:nvPr/>
        </p:nvSpPr>
        <p:spPr bwMode="auto">
          <a:xfrm>
            <a:off x="2125663" y="4252913"/>
            <a:ext cx="355600"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17" name="Oval 20"/>
          <p:cNvSpPr>
            <a:spLocks noChangeArrowheads="1"/>
          </p:cNvSpPr>
          <p:nvPr/>
        </p:nvSpPr>
        <p:spPr bwMode="auto">
          <a:xfrm>
            <a:off x="2573338" y="3902075"/>
            <a:ext cx="400050" cy="398463"/>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18" name="Text Box 21"/>
          <p:cNvSpPr txBox="1">
            <a:spLocks noChangeArrowheads="1"/>
          </p:cNvSpPr>
          <p:nvPr/>
        </p:nvSpPr>
        <p:spPr bwMode="auto">
          <a:xfrm>
            <a:off x="2613025" y="3843338"/>
            <a:ext cx="354013"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cxnSp>
        <p:nvCxnSpPr>
          <p:cNvPr id="22" name="AutoShape 22"/>
          <p:cNvCxnSpPr>
            <a:cxnSpLocks noChangeShapeType="1"/>
          </p:cNvCxnSpPr>
          <p:nvPr/>
        </p:nvCxnSpPr>
        <p:spPr bwMode="auto">
          <a:xfrm flipV="1">
            <a:off x="1622425" y="4259263"/>
            <a:ext cx="577850" cy="3175"/>
          </a:xfrm>
          <a:prstGeom prst="straightConnector1">
            <a:avLst/>
          </a:prstGeom>
          <a:noFill/>
          <a:ln w="12700">
            <a:solidFill>
              <a:schemeClr val="tx1"/>
            </a:solidFill>
            <a:round/>
            <a:headEnd/>
            <a:tailEnd type="arrow" w="med" len="med"/>
          </a:ln>
        </p:spPr>
      </p:cxnSp>
      <p:sp>
        <p:nvSpPr>
          <p:cNvPr id="26" name="Oval 23"/>
          <p:cNvSpPr>
            <a:spLocks noChangeArrowheads="1"/>
          </p:cNvSpPr>
          <p:nvPr/>
        </p:nvSpPr>
        <p:spPr bwMode="auto">
          <a:xfrm>
            <a:off x="5675313" y="3719513"/>
            <a:ext cx="400050" cy="398462"/>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27" name="Text Box 24"/>
          <p:cNvSpPr txBox="1">
            <a:spLocks noChangeArrowheads="1"/>
          </p:cNvSpPr>
          <p:nvPr/>
        </p:nvSpPr>
        <p:spPr bwMode="auto">
          <a:xfrm>
            <a:off x="5715000" y="3660775"/>
            <a:ext cx="35401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sp>
        <p:nvSpPr>
          <p:cNvPr id="28" name="Oval 25"/>
          <p:cNvSpPr>
            <a:spLocks noChangeArrowheads="1"/>
          </p:cNvSpPr>
          <p:nvPr/>
        </p:nvSpPr>
        <p:spPr bwMode="auto">
          <a:xfrm>
            <a:off x="6275388" y="4298950"/>
            <a:ext cx="400050" cy="400050"/>
          </a:xfrm>
          <a:prstGeom prst="ellipse">
            <a:avLst/>
          </a:prstGeom>
          <a:solidFill>
            <a:srgbClr val="FFC000"/>
          </a:solidFill>
          <a:ln w="12700">
            <a:solidFill>
              <a:schemeClr val="tx1"/>
            </a:solidFill>
            <a:round/>
            <a:headEnd/>
            <a:tailEnd/>
          </a:ln>
        </p:spPr>
        <p:txBody>
          <a:bodyPr wrap="none"/>
          <a:lstStyle/>
          <a:p>
            <a:pPr fontAlgn="base">
              <a:spcBef>
                <a:spcPct val="0"/>
              </a:spcBef>
              <a:spcAft>
                <a:spcPct val="0"/>
              </a:spcAft>
            </a:pPr>
            <a:endParaRPr lang="en-US" sz="2400">
              <a:latin typeface="Comic Sans MS"/>
            </a:endParaRPr>
          </a:p>
        </p:txBody>
      </p:sp>
      <p:sp>
        <p:nvSpPr>
          <p:cNvPr id="29" name="Text Box 26"/>
          <p:cNvSpPr txBox="1">
            <a:spLocks noChangeArrowheads="1"/>
          </p:cNvSpPr>
          <p:nvPr/>
        </p:nvSpPr>
        <p:spPr bwMode="auto">
          <a:xfrm>
            <a:off x="6315075" y="4241800"/>
            <a:ext cx="354013" cy="460375"/>
          </a:xfrm>
          <a:prstGeom prst="rect">
            <a:avLst/>
          </a:prstGeom>
          <a:noFill/>
          <a:ln w="9525">
            <a:noFill/>
            <a:miter lim="800000"/>
            <a:headEnd/>
            <a:tailEnd/>
          </a:ln>
        </p:spPr>
        <p:txBody>
          <a:bodyPr wrap="none">
            <a:spAutoFit/>
          </a:bodyPr>
          <a:lstStyle/>
          <a:p>
            <a:pPr fontAlgn="base">
              <a:spcBef>
                <a:spcPct val="0"/>
              </a:spcBef>
              <a:spcAft>
                <a:spcPct val="0"/>
              </a:spcAft>
            </a:pPr>
            <a:r>
              <a:rPr lang="en-US" sz="2400">
                <a:latin typeface="Calisto MT"/>
              </a:rPr>
              <a:t>n</a:t>
            </a:r>
          </a:p>
        </p:txBody>
      </p:sp>
      <p:cxnSp>
        <p:nvCxnSpPr>
          <p:cNvPr id="30" name="AutoShape 27"/>
          <p:cNvCxnSpPr>
            <a:cxnSpLocks noChangeShapeType="1"/>
          </p:cNvCxnSpPr>
          <p:nvPr/>
        </p:nvCxnSpPr>
        <p:spPr bwMode="auto">
          <a:xfrm flipV="1">
            <a:off x="6394450" y="4160838"/>
            <a:ext cx="577850" cy="3175"/>
          </a:xfrm>
          <a:prstGeom prst="straightConnector1">
            <a:avLst/>
          </a:prstGeom>
          <a:noFill/>
          <a:ln w="12700">
            <a:solidFill>
              <a:schemeClr val="tx1"/>
            </a:solidFill>
            <a:round/>
            <a:headEnd/>
            <a:tailEnd type="arrow" w="med" len="med"/>
          </a:ln>
        </p:spPr>
      </p:cxnSp>
      <p:sp>
        <p:nvSpPr>
          <p:cNvPr id="32" name="Text Box 28"/>
          <p:cNvSpPr txBox="1">
            <a:spLocks noChangeArrowheads="1"/>
          </p:cNvSpPr>
          <p:nvPr/>
        </p:nvSpPr>
        <p:spPr bwMode="auto">
          <a:xfrm>
            <a:off x="804863" y="5729288"/>
            <a:ext cx="7345362" cy="523875"/>
          </a:xfrm>
          <a:prstGeom prst="rect">
            <a:avLst/>
          </a:prstGeom>
          <a:noFill/>
          <a:ln w="9525">
            <a:noFill/>
            <a:miter lim="800000"/>
            <a:headEnd/>
            <a:tailEnd/>
          </a:ln>
        </p:spPr>
        <p:txBody>
          <a:bodyPr>
            <a:spAutoFit/>
          </a:bodyPr>
          <a:lstStyle/>
          <a:p>
            <a:pPr fontAlgn="base">
              <a:spcBef>
                <a:spcPct val="0"/>
              </a:spcBef>
              <a:spcAft>
                <a:spcPct val="0"/>
              </a:spcAft>
            </a:pPr>
            <a:r>
              <a:rPr lang="en-US" sz="2800">
                <a:latin typeface="Calisto MT"/>
              </a:rPr>
              <a:t>Reduce the number of free neutrons in the core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animBg="1"/>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26" grpId="0" animBg="1"/>
      <p:bldP spid="27" grpId="0"/>
      <p:bldP spid="28" grpId="0" animBg="1"/>
      <p:bldP spid="29"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622300" y="0"/>
            <a:ext cx="3832225" cy="1219200"/>
          </a:xfrm>
        </p:spPr>
        <p:txBody>
          <a:bodyPr/>
          <a:lstStyle/>
          <a:p>
            <a:r>
              <a:rPr lang="en-US"/>
              <a:t>Final review</a:t>
            </a:r>
          </a:p>
        </p:txBody>
      </p:sp>
      <p:sp>
        <p:nvSpPr>
          <p:cNvPr id="13315" name="Rectangle 3"/>
          <p:cNvSpPr>
            <a:spLocks noChangeArrowheads="1"/>
          </p:cNvSpPr>
          <p:nvPr/>
        </p:nvSpPr>
        <p:spPr bwMode="auto">
          <a:xfrm>
            <a:off x="544513" y="1495425"/>
            <a:ext cx="7694612" cy="1016000"/>
          </a:xfrm>
          <a:prstGeom prst="rect">
            <a:avLst/>
          </a:prstGeom>
          <a:noFill/>
          <a:ln w="9525">
            <a:noFill/>
            <a:miter lim="800000"/>
            <a:headEnd/>
            <a:tailEnd/>
          </a:ln>
        </p:spPr>
        <p:txBody>
          <a:bodyPr>
            <a:spAutoFit/>
          </a:bodyPr>
          <a:lstStyle/>
          <a:p>
            <a:pPr fontAlgn="base">
              <a:spcBef>
                <a:spcPct val="0"/>
              </a:spcBef>
              <a:spcAft>
                <a:spcPct val="0"/>
              </a:spcAft>
            </a:pPr>
            <a:r>
              <a:rPr lang="en-US" sz="2000">
                <a:latin typeface="Calisto MT"/>
              </a:rPr>
              <a:t>Our understanding of the interior structure of the earth is primarily determined from</a:t>
            </a:r>
          </a:p>
          <a:p>
            <a:pPr fontAlgn="base">
              <a:spcBef>
                <a:spcPct val="0"/>
              </a:spcBef>
              <a:spcAft>
                <a:spcPct val="0"/>
              </a:spcAft>
            </a:pPr>
            <a:endParaRPr lang="en-US" sz="2000">
              <a:latin typeface="Calisto MT"/>
            </a:endParaRPr>
          </a:p>
        </p:txBody>
      </p:sp>
      <p:pic>
        <p:nvPicPr>
          <p:cNvPr id="5122" name="Picture 2"/>
          <p:cNvPicPr>
            <a:picLocks noChangeAspect="1" noChangeArrowheads="1"/>
          </p:cNvPicPr>
          <p:nvPr/>
        </p:nvPicPr>
        <p:blipFill>
          <a:blip r:embed="rId3" cstate="print"/>
          <a:srcRect/>
          <a:stretch>
            <a:fillRect/>
          </a:stretch>
        </p:blipFill>
        <p:spPr bwMode="auto">
          <a:xfrm>
            <a:off x="401638" y="2355850"/>
            <a:ext cx="4762500" cy="2981325"/>
          </a:xfrm>
          <a:prstGeom prst="rect">
            <a:avLst/>
          </a:prstGeom>
          <a:noFill/>
        </p:spPr>
      </p:pic>
      <p:sp>
        <p:nvSpPr>
          <p:cNvPr id="5" name="Text Box 5"/>
          <p:cNvSpPr txBox="1">
            <a:spLocks noChangeArrowheads="1"/>
          </p:cNvSpPr>
          <p:nvPr/>
        </p:nvSpPr>
        <p:spPr bwMode="auto">
          <a:xfrm>
            <a:off x="804863" y="5729288"/>
            <a:ext cx="7551737" cy="400050"/>
          </a:xfrm>
          <a:prstGeom prst="rect">
            <a:avLst/>
          </a:prstGeom>
          <a:noFill/>
          <a:ln w="9525">
            <a:noFill/>
            <a:miter lim="800000"/>
            <a:headEnd/>
            <a:tailEnd/>
          </a:ln>
        </p:spPr>
        <p:txBody>
          <a:bodyPr>
            <a:spAutoFit/>
          </a:bodyPr>
          <a:lstStyle/>
          <a:p>
            <a:pPr fontAlgn="base">
              <a:spcBef>
                <a:spcPct val="0"/>
              </a:spcBef>
              <a:spcAft>
                <a:spcPct val="0"/>
              </a:spcAft>
            </a:pPr>
            <a:r>
              <a:rPr lang="en-US" sz="2000">
                <a:latin typeface="Calisto MT"/>
              </a:rPr>
              <a:t>Measuring waves produced by earthquakes on the other 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8" presetClass="path" presetSubtype="0" accel="50000" decel="50000" fill="hold" nodeType="withEffect">
                                  <p:stCondLst>
                                    <p:cond delay="0"/>
                                  </p:stCondLst>
                                  <p:childTnLst>
                                    <p:animMotion origin="layout" path="M -2.77778E-7 3.7037E-7 C 0.01701 3.7037E-7 0.03108 0.00162 0.03108 0.0037 C 0.03108 0.00579 0.01701 0.00741 -2.77778E-7 0.00741 C -0.01701 0.00741 -0.03108 0.00903 -0.03108 0.01111 C -0.03108 0.01319 -0.01701 0.01481 -2.77778E-7 0.01481 C 0.01701 0.01481 0.03108 0.01643 0.03108 0.01852 C 0.03108 0.0206 0.01701 0.02222 -2.77778E-7 0.02222 C -0.01701 0.02222 -0.03108 0.02384 -0.03108 0.02593 C -0.03108 0.02801 -0.01701 0.02986 -2.77778E-7 0.02986 C 0.01701 0.02986 0.03108 0.02801 0.03108 0.02593 C 0.03108 0.02384 0.01701 0.02222 -2.77778E-7 0.02222 C -0.01701 0.02222 -0.03108 0.0206 -0.03108 0.01852 C -0.03108 0.01643 -0.01701 0.01481 -2.77778E-7 0.01481 C 0.01701 0.01481 0.03108 0.01319 0.03108 0.01111 C 0.03108 0.00903 0.01701 0.00741 -2.77778E-7 0.00741 C -0.01701 0.00741 -0.03108 0.00579 -0.03108 0.0037 C -0.03108 0.00162 -0.01701 3.7037E-7 -2.77778E-7 3.7037E-7 Z " pathEditMode="relative" rAng="0" ptsTypes="fffffffffffffffff">
                                      <p:cBhvr>
                                        <p:cTn id="8" dur="2000" fill="hold"/>
                                        <p:tgtEl>
                                          <p:spTgt spid="5122"/>
                                        </p:tgtEl>
                                        <p:attrNameLst>
                                          <p:attrName>ppt_x</p:attrName>
                                          <p:attrName>ppt_y</p:attrName>
                                        </p:attrNameLst>
                                      </p:cBhvr>
                                      <p:rCtr x="0"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a:xfrm>
            <a:off x="622300" y="0"/>
            <a:ext cx="3832225" cy="1219200"/>
          </a:xfrm>
        </p:spPr>
        <p:txBody>
          <a:bodyPr/>
          <a:lstStyle/>
          <a:p>
            <a:r>
              <a:rPr lang="en-US"/>
              <a:t>Final review</a:t>
            </a:r>
          </a:p>
        </p:txBody>
      </p:sp>
      <p:sp>
        <p:nvSpPr>
          <p:cNvPr id="14339" name="Rectangle 3"/>
          <p:cNvSpPr>
            <a:spLocks noChangeArrowheads="1"/>
          </p:cNvSpPr>
          <p:nvPr/>
        </p:nvSpPr>
        <p:spPr bwMode="auto">
          <a:xfrm>
            <a:off x="544513" y="1495425"/>
            <a:ext cx="7694612" cy="831850"/>
          </a:xfrm>
          <a:prstGeom prst="rect">
            <a:avLst/>
          </a:prstGeom>
          <a:noFill/>
          <a:ln w="9525">
            <a:noFill/>
            <a:miter lim="800000"/>
            <a:headEnd/>
            <a:tailEnd/>
          </a:ln>
        </p:spPr>
        <p:txBody>
          <a:bodyPr>
            <a:spAutoFit/>
          </a:bodyPr>
          <a:lstStyle/>
          <a:p>
            <a:pPr fontAlgn="base">
              <a:spcBef>
                <a:spcPct val="0"/>
              </a:spcBef>
              <a:spcAft>
                <a:spcPct val="0"/>
              </a:spcAft>
            </a:pPr>
            <a:r>
              <a:rPr lang="en-US" sz="2400">
                <a:latin typeface="Calisto MT"/>
              </a:rPr>
              <a:t>The </a:t>
            </a:r>
            <a:r>
              <a:rPr lang="en-US" sz="2400" u="sng">
                <a:latin typeface="Calisto MT"/>
              </a:rPr>
              <a:t>geological</a:t>
            </a:r>
            <a:r>
              <a:rPr lang="en-US" sz="2400">
                <a:latin typeface="Calisto MT"/>
              </a:rPr>
              <a:t> age of the earth is estimated to be 4.55 billion years by using</a:t>
            </a:r>
          </a:p>
        </p:txBody>
      </p:sp>
      <p:sp>
        <p:nvSpPr>
          <p:cNvPr id="5" name="Text Box 5"/>
          <p:cNvSpPr txBox="1">
            <a:spLocks noChangeArrowheads="1"/>
          </p:cNvSpPr>
          <p:nvPr/>
        </p:nvSpPr>
        <p:spPr bwMode="auto">
          <a:xfrm>
            <a:off x="4724772" y="2247157"/>
            <a:ext cx="2482850" cy="400050"/>
          </a:xfrm>
          <a:prstGeom prst="rect">
            <a:avLst/>
          </a:prstGeom>
          <a:noFill/>
          <a:ln w="9525">
            <a:noFill/>
            <a:miter lim="800000"/>
            <a:headEnd/>
            <a:tailEnd/>
          </a:ln>
        </p:spPr>
        <p:txBody>
          <a:bodyPr>
            <a:spAutoFit/>
          </a:bodyPr>
          <a:lstStyle/>
          <a:p>
            <a:pPr fontAlgn="base">
              <a:spcBef>
                <a:spcPct val="0"/>
              </a:spcBef>
              <a:spcAft>
                <a:spcPct val="0"/>
              </a:spcAft>
            </a:pPr>
            <a:r>
              <a:rPr lang="en-US" sz="2000" dirty="0">
                <a:latin typeface="Calisto MT"/>
              </a:rPr>
              <a:t>Radiometric dating</a:t>
            </a:r>
          </a:p>
        </p:txBody>
      </p:sp>
      <p:pic>
        <p:nvPicPr>
          <p:cNvPr id="11265" name="Picture 1"/>
          <p:cNvPicPr>
            <a:picLocks noChangeAspect="1" noChangeArrowheads="1"/>
          </p:cNvPicPr>
          <p:nvPr/>
        </p:nvPicPr>
        <p:blipFill>
          <a:blip r:embed="rId3" cstate="print"/>
          <a:srcRect/>
          <a:stretch>
            <a:fillRect/>
          </a:stretch>
        </p:blipFill>
        <p:spPr bwMode="auto">
          <a:xfrm>
            <a:off x="2020313" y="2770863"/>
            <a:ext cx="5200650" cy="3514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TEXTLENGTH" val="52"/>
  <p:tag name="FONTSIZE" val="30"/>
  <p:tag name="BULLETTYPE" val="ppBulletAlphaLCParenRight"/>
</p:tagLst>
</file>

<file path=ppt/theme/theme1.xml><?xml version="1.0" encoding="utf-8"?>
<a:theme xmlns:a="http://schemas.openxmlformats.org/drawingml/2006/main" name="Edg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dge">
      <a:majorFont>
        <a:latin typeface="Arial"/>
        <a:ea typeface=""/>
        <a:cs typeface=""/>
      </a:majorFont>
      <a:minorFont>
        <a:latin typeface="Calisto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dg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Edge">
      <a:majorFont>
        <a:latin typeface="Arial"/>
        <a:ea typeface=""/>
        <a:cs typeface=""/>
      </a:majorFont>
      <a:minorFont>
        <a:latin typeface="Calisto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5164</TotalTime>
  <Words>1383</Words>
  <Application>Microsoft Office PowerPoint</Application>
  <PresentationFormat>On-screen Show (4:3)</PresentationFormat>
  <Paragraphs>196</Paragraphs>
  <Slides>51</Slides>
  <Notes>51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51</vt:i4>
      </vt:variant>
    </vt:vector>
  </HeadingPairs>
  <TitlesOfParts>
    <vt:vector size="55" baseType="lpstr">
      <vt:lpstr>Edge</vt:lpstr>
      <vt:lpstr>1_Edge</vt:lpstr>
      <vt:lpstr>Microsoft Equation 3.0</vt:lpstr>
      <vt:lpstr>Equation</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Slide 13</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lpstr>Final review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Lamb Lab</dc:creator>
  <cp:lastModifiedBy>Tim</cp:lastModifiedBy>
  <cp:revision>320</cp:revision>
  <cp:lastPrinted>2009-04-22T19:24:48Z</cp:lastPrinted>
  <dcterms:created xsi:type="dcterms:W3CDTF">1998-03-30T13:15:09Z</dcterms:created>
  <dcterms:modified xsi:type="dcterms:W3CDTF">2012-04-13T00:57:34Z</dcterms:modified>
</cp:coreProperties>
</file>