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5"/>
  </p:notesMasterIdLst>
  <p:handoutMasterIdLst>
    <p:handoutMasterId r:id="rId36"/>
  </p:handoutMasterIdLst>
  <p:sldIdLst>
    <p:sldId id="327" r:id="rId2"/>
    <p:sldId id="343" r:id="rId3"/>
    <p:sldId id="341" r:id="rId4"/>
    <p:sldId id="290" r:id="rId5"/>
    <p:sldId id="259" r:id="rId6"/>
    <p:sldId id="261" r:id="rId7"/>
    <p:sldId id="262" r:id="rId8"/>
    <p:sldId id="263" r:id="rId9"/>
    <p:sldId id="351" r:id="rId10"/>
    <p:sldId id="336" r:id="rId11"/>
    <p:sldId id="337" r:id="rId12"/>
    <p:sldId id="266" r:id="rId13"/>
    <p:sldId id="268" r:id="rId14"/>
    <p:sldId id="269" r:id="rId15"/>
    <p:sldId id="350" r:id="rId16"/>
    <p:sldId id="272" r:id="rId17"/>
    <p:sldId id="273" r:id="rId18"/>
    <p:sldId id="274" r:id="rId19"/>
    <p:sldId id="275" r:id="rId20"/>
    <p:sldId id="276" r:id="rId21"/>
    <p:sldId id="281" r:id="rId22"/>
    <p:sldId id="282" r:id="rId23"/>
    <p:sldId id="332" r:id="rId24"/>
    <p:sldId id="334" r:id="rId25"/>
    <p:sldId id="283" r:id="rId26"/>
    <p:sldId id="353" r:id="rId27"/>
    <p:sldId id="285" r:id="rId28"/>
    <p:sldId id="352" r:id="rId29"/>
    <p:sldId id="286" r:id="rId30"/>
    <p:sldId id="287" r:id="rId31"/>
    <p:sldId id="288" r:id="rId32"/>
    <p:sldId id="331" r:id="rId33"/>
    <p:sldId id="330" r:id="rId34"/>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1F0"/>
    <a:srgbClr val="6485AA"/>
    <a:srgbClr val="7B97B5"/>
    <a:srgbClr val="CC0000"/>
    <a:srgbClr val="8FBD1B"/>
    <a:srgbClr val="99928D"/>
    <a:srgbClr val="726B66"/>
    <a:srgbClr val="9BB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03" autoAdjust="0"/>
    <p:restoredTop sz="80920" autoAdjust="0"/>
  </p:normalViewPr>
  <p:slideViewPr>
    <p:cSldViewPr snapToGrid="0">
      <p:cViewPr varScale="1">
        <p:scale>
          <a:sx n="117" d="100"/>
          <a:sy n="117" d="100"/>
        </p:scale>
        <p:origin x="-14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064"/>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729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74725" y="4560888"/>
            <a:ext cx="5365750" cy="4319587"/>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466372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976313" y="4559300"/>
            <a:ext cx="5362575" cy="4321175"/>
          </a:xfrm>
          <a:noFill/>
          <a:ln w="9525"/>
        </p:spPr>
        <p:txBody>
          <a:bodyPr/>
          <a:lstStyle/>
          <a:p>
            <a:r>
              <a:rPr lang="en-US" dirty="0" smtClean="0"/>
              <a:t>During World War I and after, young women at the U. S. Radium Corporation in Orange were employed painting luminous dial watches with a radium material. Apparently, the women were directed to point up their brushes with their tongues, imbibing radioactive paint. After the war, it was discovered that these women were dying of anemia and a disease called radium necrosis (radium poisoning) which ate away their jawbones. The initial investigation was made by Katherine Wiley of the Consumers League of New Jersey, who was called in by the family of one of the women in 1924. The League campaigned successfully to have radium necrosis recognized as an occupational disease by the State Workmen's Compensation Board in 1926, too late, however, to benefit women who had suffered from radium poisoning before the law was passed. The League aided them with their lawsuits until 1935, when all proceedings for damages against U. S. Radium were stopped. The universal horror caused by this case contributed to the passage in 1949 of a bill making all industrial diseases compensable and extending the time during which workers could discover illness.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76313" y="4559300"/>
            <a:ext cx="5362575" cy="4321175"/>
          </a:xfrm>
          <a:noFill/>
          <a:ln w="9525"/>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976313" y="4560888"/>
            <a:ext cx="5362575" cy="4319587"/>
          </a:xfrm>
          <a:noFill/>
          <a:ln w="9525"/>
        </p:spPr>
        <p:txBody>
          <a:bodyPr lIns="94325" tIns="46335" rIns="94325" bIns="46335"/>
          <a:lstStyle/>
          <a:p>
            <a:r>
              <a:rPr lang="en-US" smtClean="0"/>
              <a:t>mass of fragments vary, but usually 2 fragments and 2-4 neutrons come out.  The extra neutrons can trigger other reactions.  This process is much more probable with slow neutrons (they spend more time near the nucleus and have more time to react).</a:t>
            </a:r>
          </a:p>
        </p:txBody>
      </p:sp>
      <p:sp>
        <p:nvSpPr>
          <p:cNvPr id="56323" name="Rectangle 3"/>
          <p:cNvSpPr>
            <a:spLocks noGrp="1" noRot="1" noChangeAspect="1" noChangeArrowheads="1" noTextEdit="1"/>
          </p:cNvSpPr>
          <p:nvPr>
            <p:ph type="sldImg"/>
          </p:nvPr>
        </p:nvSpPr>
        <p:spPr>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976313" y="4560888"/>
            <a:ext cx="5362575" cy="4319587"/>
          </a:xfrm>
          <a:noFill/>
          <a:ln w="9525"/>
        </p:spPr>
        <p:txBody>
          <a:bodyPr lIns="94325" tIns="46335" rIns="94325" bIns="46335"/>
          <a:lstStyle/>
          <a:p>
            <a:r>
              <a:rPr lang="en-US" baseline="30000" smtClean="0"/>
              <a:t>239</a:t>
            </a:r>
            <a:r>
              <a:rPr lang="en-US" smtClean="0"/>
              <a:t>Pu can be produced in a breeder reaction</a:t>
            </a:r>
          </a:p>
          <a:p>
            <a:endParaRPr lang="en-US" smtClean="0"/>
          </a:p>
          <a:p>
            <a:r>
              <a:rPr lang="en-US" smtClean="0"/>
              <a:t>fuel rods, </a:t>
            </a:r>
            <a:r>
              <a:rPr lang="en-US" baseline="30000" smtClean="0"/>
              <a:t>235</a:t>
            </a:r>
            <a:r>
              <a:rPr lang="en-US" smtClean="0"/>
              <a:t>U and </a:t>
            </a:r>
            <a:r>
              <a:rPr lang="en-US" baseline="30000" smtClean="0"/>
              <a:t>239</a:t>
            </a:r>
            <a:r>
              <a:rPr lang="en-US" smtClean="0"/>
              <a:t>Pu</a:t>
            </a:r>
          </a:p>
          <a:p>
            <a:r>
              <a:rPr lang="en-US" smtClean="0"/>
              <a:t>good control rod:  cadmium</a:t>
            </a:r>
          </a:p>
          <a:p>
            <a:r>
              <a:rPr lang="en-US" smtClean="0"/>
              <a:t>good moderator:  graphite, water</a:t>
            </a:r>
          </a:p>
          <a:p>
            <a:endParaRPr lang="en-US" smtClean="0"/>
          </a:p>
          <a:p>
            <a:r>
              <a:rPr lang="en-US" smtClean="0"/>
              <a:t>wastes have a long half life.  Yucca Mountain--repository in Nevada:  a place to put this (Nevada residents do not want to be the nuclear dumping ground of the nation).  Nearby states (including Utah) don’t want fuel going through their state on the way there.</a:t>
            </a:r>
          </a:p>
          <a:p>
            <a:endParaRPr lang="en-US" smtClean="0"/>
          </a:p>
        </p:txBody>
      </p:sp>
      <p:sp>
        <p:nvSpPr>
          <p:cNvPr id="57347" name="Rectangle 3"/>
          <p:cNvSpPr>
            <a:spLocks noGrp="1" noRot="1" noChangeAspect="1" noChangeArrowheads="1" noTextEdit="1"/>
          </p:cNvSpPr>
          <p:nvPr>
            <p:ph type="sldImg"/>
          </p:nvPr>
        </p:nvSpPr>
        <p:spPr>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976313" y="4559300"/>
            <a:ext cx="5362575" cy="4321175"/>
          </a:xfrm>
          <a:noFill/>
          <a:ln w="9525"/>
        </p:spPr>
        <p:txBody>
          <a:bodyPr lIns="95664" tIns="46992" rIns="95664" bIns="46992"/>
          <a:lstStyle/>
          <a:p>
            <a:r>
              <a:rPr lang="en-US" smtClean="0"/>
              <a:t>damage could be direct (damage RNA directly) or disrupt other molecules that then damage DNA or RNA</a:t>
            </a:r>
          </a:p>
          <a:p>
            <a:r>
              <a:rPr lang="en-US" smtClean="0"/>
              <a:t>cal also be used to control cancer</a:t>
            </a:r>
          </a:p>
        </p:txBody>
      </p:sp>
      <p:sp>
        <p:nvSpPr>
          <p:cNvPr id="64515" name="Rectangle 3"/>
          <p:cNvSpPr>
            <a:spLocks noGrp="1" noRot="1" noChangeAspect="1" noChangeArrowheads="1" noTextEdit="1"/>
          </p:cNvSpPr>
          <p:nvPr>
            <p:ph type="sldImg"/>
          </p:nvPr>
        </p:nvSpPr>
        <p:spPr>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976313" y="4559300"/>
            <a:ext cx="5362575" cy="4321175"/>
          </a:xfrm>
          <a:noFill/>
          <a:ln w="9525"/>
        </p:spPr>
        <p:txBody>
          <a:bodyPr/>
          <a:lstStyle/>
          <a:p>
            <a:r>
              <a:rPr lang="en-US" dirty="0" smtClean="0"/>
              <a:t>During World War I and after, young women at the U. S. Radium Corporation in Orange were employed painting luminous dial watches with a radium material. Apparently, the women were directed to point up their brushes with their tongues, imbibing radioactive paint. After the war, it was discovered that these women were dying of anemia and a disease called radium necrosis (radium poisoning) which ate away their jawbones. The initial investigation was made by Katherine Wiley of the Consumers League of New Jersey, who was called in by the family of one of the women in 1924. The League campaigned successfully to have radium necrosis recognized as an occupational disease by the State Workmen's Compensation Board in 1926, too late, however, to benefit women who had suffered from radium poisoning before the law was passed. The League aided them with their lawsuits until 1935, when all proceedings for damages against U. S. Radium were stopped. The universal horror caused by this case contributed to the passage in 1949 of a bill making all industrial diseases compensable and extending the time during which workers could discover illness.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976313" y="4559300"/>
            <a:ext cx="5362575" cy="4321175"/>
          </a:xfrm>
          <a:noFill/>
          <a:ln w="9525"/>
        </p:spPr>
        <p:txBody>
          <a:bodyPr lIns="95664" tIns="46992" rIns="95664" bIns="46992"/>
          <a:lstStyle/>
          <a:p>
            <a:endParaRPr lang="en-US" smtClean="0"/>
          </a:p>
        </p:txBody>
      </p:sp>
      <p:sp>
        <p:nvSpPr>
          <p:cNvPr id="66563" name="Rectangle 3"/>
          <p:cNvSpPr>
            <a:spLocks noGrp="1" noRot="1" noChangeAspect="1" noChangeArrowheads="1" noTextEdit="1"/>
          </p:cNvSpPr>
          <p:nvPr>
            <p:ph type="sldImg"/>
          </p:nvPr>
        </p:nvSpPr>
        <p:spPr>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976313" y="4559300"/>
            <a:ext cx="5362575" cy="4321175"/>
          </a:xfrm>
          <a:noFill/>
          <a:ln w="9525"/>
        </p:spPr>
        <p:txBody>
          <a:bodyPr lIns="95664" tIns="46992" rIns="95664" bIns="46992"/>
          <a:lstStyle/>
          <a:p>
            <a:endParaRPr lang="en-US" smtClean="0"/>
          </a:p>
        </p:txBody>
      </p:sp>
      <p:sp>
        <p:nvSpPr>
          <p:cNvPr id="66563" name="Rectangle 3"/>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76313" y="4559300"/>
            <a:ext cx="5362575" cy="4321175"/>
          </a:xfrm>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76313" y="4559300"/>
            <a:ext cx="5362575" cy="4321175"/>
          </a:xfrm>
          <a:noFill/>
          <a:ln w="9525"/>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914400" y="1524000"/>
            <a:ext cx="7623175" cy="1752600"/>
          </a:xfrm>
        </p:spPr>
        <p:txBody>
          <a:bodyPr anchor="t"/>
          <a:lstStyle>
            <a:lvl1pPr>
              <a:defRPr sz="4400"/>
            </a:lvl1pPr>
          </a:lstStyle>
          <a:p>
            <a:r>
              <a:rPr lang="en-US"/>
              <a:t>Click to edit Master title style</a:t>
            </a:r>
          </a:p>
        </p:txBody>
      </p:sp>
      <p:sp>
        <p:nvSpPr>
          <p:cNvPr id="100355" name="Rectangle 3"/>
          <p:cNvSpPr>
            <a:spLocks noGrp="1" noChangeArrowheads="1"/>
          </p:cNvSpPr>
          <p:nvPr>
            <p:ph type="subTitle" idx="1"/>
          </p:nvPr>
        </p:nvSpPr>
        <p:spPr>
          <a:xfrm>
            <a:off x="1524000" y="3505200"/>
            <a:ext cx="6553200" cy="1752600"/>
          </a:xfrm>
        </p:spPr>
        <p:txBody>
          <a:bodyPr/>
          <a:lstStyle>
            <a:lvl1pPr marL="0" indent="0">
              <a:buFont typeface="Wingdings" pitchFamily="2" charset="2"/>
              <a:buNone/>
              <a:defRPr sz="2800"/>
            </a:lvl1pPr>
          </a:lstStyle>
          <a:p>
            <a:r>
              <a:rPr lang="en-US"/>
              <a:t>Click to edit Master subtitle style</a:t>
            </a:r>
          </a:p>
        </p:txBody>
      </p:sp>
      <p:sp>
        <p:nvSpPr>
          <p:cNvPr id="4" name="Rectangle 4"/>
          <p:cNvSpPr>
            <a:spLocks noGrp="1" noChangeArrowheads="1"/>
          </p:cNvSpPr>
          <p:nvPr>
            <p:ph type="dt" sz="half" idx="10"/>
          </p:nvPr>
        </p:nvSpPr>
        <p:spPr>
          <a:xfrm>
            <a:off x="457200" y="6243638"/>
            <a:ext cx="2133600" cy="457200"/>
          </a:xfrm>
        </p:spPr>
        <p:txBody>
          <a:bodyPr/>
          <a:lstStyle>
            <a:lvl1pPr>
              <a:defRPr sz="1200" smtClean="0">
                <a:solidFill>
                  <a:schemeClr val="tx1"/>
                </a:solidFill>
                <a:latin typeface="Garamond" pitchFamily="18" charset="0"/>
              </a:defRPr>
            </a:lvl1pPr>
          </a:lstStyle>
          <a:p>
            <a:pPr>
              <a:defRPr/>
            </a:pPr>
            <a:endParaRPr lang="en-US"/>
          </a:p>
        </p:txBody>
      </p:sp>
      <p:sp>
        <p:nvSpPr>
          <p:cNvPr id="5" name="Rectangle 5"/>
          <p:cNvSpPr>
            <a:spLocks noGrp="1" noChangeArrowheads="1"/>
          </p:cNvSpPr>
          <p:nvPr>
            <p:ph type="ftr" sz="quarter" idx="11"/>
          </p:nvPr>
        </p:nvSpPr>
        <p:spPr>
          <a:xfrm>
            <a:off x="3124200" y="6243638"/>
            <a:ext cx="2895600" cy="457200"/>
          </a:xfrm>
        </p:spPr>
        <p:txBody>
          <a:bodyPr/>
          <a:lstStyle>
            <a:lvl1pPr>
              <a:defRPr sz="1200" smtClean="0">
                <a:solidFill>
                  <a:schemeClr val="tx1"/>
                </a:solidFill>
                <a:latin typeface="Garamond" pitchFamily="18" charset="0"/>
              </a:defRPr>
            </a:lvl1pPr>
          </a:lstStyle>
          <a:p>
            <a:pPr>
              <a:defRPr/>
            </a:pPr>
            <a:r>
              <a:rPr lang="en-US"/>
              <a:t>p. </a:t>
            </a:r>
          </a:p>
        </p:txBody>
      </p:sp>
      <p:sp>
        <p:nvSpPr>
          <p:cNvPr id="6" name="Rectangle 6"/>
          <p:cNvSpPr>
            <a:spLocks noGrp="1" noChangeArrowheads="1"/>
          </p:cNvSpPr>
          <p:nvPr>
            <p:ph type="sldNum" sz="quarter" idx="12"/>
          </p:nvPr>
        </p:nvSpPr>
        <p:spPr>
          <a:xfrm>
            <a:off x="6553200" y="6243638"/>
            <a:ext cx="2133600" cy="457200"/>
          </a:xfrm>
        </p:spPr>
        <p:txBody>
          <a:bodyPr/>
          <a:lstStyle>
            <a:lvl1pPr>
              <a:defRPr sz="1200" smtClean="0">
                <a:solidFill>
                  <a:schemeClr val="tx1"/>
                </a:solidFill>
                <a:latin typeface="Garamond" pitchFamily="18" charset="0"/>
              </a:defRPr>
            </a:lvl1pPr>
          </a:lstStyle>
          <a:p>
            <a:pPr>
              <a:defRPr/>
            </a:pPr>
            <a:fld id="{603238BD-38D6-4D5E-8BB6-C1F7F83DEA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6" name="Rectangle 6"/>
          <p:cNvSpPr>
            <a:spLocks noGrp="1" noChangeArrowheads="1"/>
          </p:cNvSpPr>
          <p:nvPr>
            <p:ph type="sldNum" sz="quarter" idx="12"/>
          </p:nvPr>
        </p:nvSpPr>
        <p:spPr>
          <a:ln/>
        </p:spPr>
        <p:txBody>
          <a:bodyPr/>
          <a:lstStyle>
            <a:lvl1pPr>
              <a:defRPr/>
            </a:lvl1pPr>
          </a:lstStyle>
          <a:p>
            <a:pPr>
              <a:defRPr/>
            </a:pPr>
            <a:fld id="{9EF3CE75-D75E-4A20-8D01-F1F9841B73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0"/>
            <a:ext cx="22479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0"/>
            <a:ext cx="65913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6" name="Rectangle 6"/>
          <p:cNvSpPr>
            <a:spLocks noGrp="1" noChangeArrowheads="1"/>
          </p:cNvSpPr>
          <p:nvPr>
            <p:ph type="sldNum" sz="quarter" idx="12"/>
          </p:nvPr>
        </p:nvSpPr>
        <p:spPr>
          <a:ln/>
        </p:spPr>
        <p:txBody>
          <a:bodyPr/>
          <a:lstStyle>
            <a:lvl1pPr>
              <a:defRPr/>
            </a:lvl1pPr>
          </a:lstStyle>
          <a:p>
            <a:pPr>
              <a:defRPr/>
            </a:pPr>
            <a:fld id="{BD8BEF46-549C-4E3B-ADCB-C3B710AA3F1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 y="0"/>
            <a:ext cx="8991600" cy="640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5" name="Rectangle 6"/>
          <p:cNvSpPr>
            <a:spLocks noGrp="1" noChangeArrowheads="1"/>
          </p:cNvSpPr>
          <p:nvPr>
            <p:ph type="sldNum" sz="quarter" idx="12"/>
          </p:nvPr>
        </p:nvSpPr>
        <p:spPr>
          <a:ln/>
        </p:spPr>
        <p:txBody>
          <a:bodyPr/>
          <a:lstStyle>
            <a:lvl1pPr>
              <a:defRPr/>
            </a:lvl1pPr>
          </a:lstStyle>
          <a:p>
            <a:pPr>
              <a:defRPr/>
            </a:pPr>
            <a:fld id="{68793757-D89F-44DF-BFE1-DC64394CA9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6" name="Rectangle 6"/>
          <p:cNvSpPr>
            <a:spLocks noGrp="1" noChangeArrowheads="1"/>
          </p:cNvSpPr>
          <p:nvPr>
            <p:ph type="sldNum" sz="quarter" idx="12"/>
          </p:nvPr>
        </p:nvSpPr>
        <p:spPr>
          <a:ln/>
        </p:spPr>
        <p:txBody>
          <a:bodyPr/>
          <a:lstStyle>
            <a:lvl1pPr>
              <a:defRPr/>
            </a:lvl1pPr>
          </a:lstStyle>
          <a:p>
            <a:pPr>
              <a:defRPr/>
            </a:pPr>
            <a:fld id="{82A9F01E-98FC-46AE-9711-A35E5BDEE6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6" name="Rectangle 6"/>
          <p:cNvSpPr>
            <a:spLocks noGrp="1" noChangeArrowheads="1"/>
          </p:cNvSpPr>
          <p:nvPr>
            <p:ph type="sldNum" sz="quarter" idx="12"/>
          </p:nvPr>
        </p:nvSpPr>
        <p:spPr>
          <a:ln/>
        </p:spPr>
        <p:txBody>
          <a:bodyPr/>
          <a:lstStyle>
            <a:lvl1pPr>
              <a:defRPr/>
            </a:lvl1pPr>
          </a:lstStyle>
          <a:p>
            <a:pPr>
              <a:defRPr/>
            </a:pPr>
            <a:fld id="{65875721-911D-48E1-B5FC-CA297CC544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7" name="Rectangle 6"/>
          <p:cNvSpPr>
            <a:spLocks noGrp="1" noChangeArrowheads="1"/>
          </p:cNvSpPr>
          <p:nvPr>
            <p:ph type="sldNum" sz="quarter" idx="12"/>
          </p:nvPr>
        </p:nvSpPr>
        <p:spPr>
          <a:ln/>
        </p:spPr>
        <p:txBody>
          <a:bodyPr/>
          <a:lstStyle>
            <a:lvl1pPr>
              <a:defRPr/>
            </a:lvl1pPr>
          </a:lstStyle>
          <a:p>
            <a:pPr>
              <a:defRPr/>
            </a:pPr>
            <a:fld id="{68D25F09-F80B-49CD-83CE-BA2202A9D7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9" name="Rectangle 6"/>
          <p:cNvSpPr>
            <a:spLocks noGrp="1" noChangeArrowheads="1"/>
          </p:cNvSpPr>
          <p:nvPr>
            <p:ph type="sldNum" sz="quarter" idx="12"/>
          </p:nvPr>
        </p:nvSpPr>
        <p:spPr>
          <a:ln/>
        </p:spPr>
        <p:txBody>
          <a:bodyPr/>
          <a:lstStyle>
            <a:lvl1pPr>
              <a:defRPr/>
            </a:lvl1pPr>
          </a:lstStyle>
          <a:p>
            <a:pPr>
              <a:defRPr/>
            </a:pPr>
            <a:fld id="{1D9D8FB0-79D5-4D48-A52D-2CBA649127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5" name="Rectangle 6"/>
          <p:cNvSpPr>
            <a:spLocks noGrp="1" noChangeArrowheads="1"/>
          </p:cNvSpPr>
          <p:nvPr>
            <p:ph type="sldNum" sz="quarter" idx="12"/>
          </p:nvPr>
        </p:nvSpPr>
        <p:spPr>
          <a:ln/>
        </p:spPr>
        <p:txBody>
          <a:bodyPr/>
          <a:lstStyle>
            <a:lvl1pPr>
              <a:defRPr/>
            </a:lvl1pPr>
          </a:lstStyle>
          <a:p>
            <a:pPr>
              <a:defRPr/>
            </a:pPr>
            <a:fld id="{814BBE45-5342-4B2B-9275-AD237CF3E8F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4" name="Rectangle 6"/>
          <p:cNvSpPr>
            <a:spLocks noGrp="1" noChangeArrowheads="1"/>
          </p:cNvSpPr>
          <p:nvPr>
            <p:ph type="sldNum" sz="quarter" idx="12"/>
          </p:nvPr>
        </p:nvSpPr>
        <p:spPr>
          <a:ln/>
        </p:spPr>
        <p:txBody>
          <a:bodyPr/>
          <a:lstStyle>
            <a:lvl1pPr>
              <a:defRPr/>
            </a:lvl1pPr>
          </a:lstStyle>
          <a:p>
            <a:pPr>
              <a:defRPr/>
            </a:pPr>
            <a:fld id="{0A9E6C74-3F91-43FC-ABCB-A09FD86E17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7" name="Rectangle 6"/>
          <p:cNvSpPr>
            <a:spLocks noGrp="1" noChangeArrowheads="1"/>
          </p:cNvSpPr>
          <p:nvPr>
            <p:ph type="sldNum" sz="quarter" idx="12"/>
          </p:nvPr>
        </p:nvSpPr>
        <p:spPr>
          <a:ln/>
        </p:spPr>
        <p:txBody>
          <a:bodyPr/>
          <a:lstStyle>
            <a:lvl1pPr>
              <a:defRPr/>
            </a:lvl1pPr>
          </a:lstStyle>
          <a:p>
            <a:pPr>
              <a:defRPr/>
            </a:pPr>
            <a:fld id="{E47220FB-BF85-41BE-B69C-59551CFC7C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 </a:t>
            </a:r>
          </a:p>
        </p:txBody>
      </p:sp>
      <p:sp>
        <p:nvSpPr>
          <p:cNvPr id="7" name="Rectangle 6"/>
          <p:cNvSpPr>
            <a:spLocks noGrp="1" noChangeArrowheads="1"/>
          </p:cNvSpPr>
          <p:nvPr>
            <p:ph type="sldNum" sz="quarter" idx="12"/>
          </p:nvPr>
        </p:nvSpPr>
        <p:spPr>
          <a:ln/>
        </p:spPr>
        <p:txBody>
          <a:bodyPr/>
          <a:lstStyle>
            <a:lvl1pPr>
              <a:defRPr/>
            </a:lvl1pPr>
          </a:lstStyle>
          <a:p>
            <a:pPr>
              <a:defRPr/>
            </a:pPr>
            <a:fld id="{FA861AC6-81E5-4019-B7A3-0D72FDABC6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 y="0"/>
            <a:ext cx="8991600" cy="1219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1000" y="1371600"/>
            <a:ext cx="8382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9332" name="Rectangle 4"/>
          <p:cNvSpPr>
            <a:spLocks noGrp="1" noChangeArrowheads="1"/>
          </p:cNvSpPr>
          <p:nvPr>
            <p:ph type="dt" sz="half" idx="2"/>
          </p:nvPr>
        </p:nvSpPr>
        <p:spPr bwMode="auto">
          <a:xfrm>
            <a:off x="2286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800" smtClean="0">
                <a:solidFill>
                  <a:srgbClr val="A98C4B"/>
                </a:solidFill>
                <a:latin typeface="+mj-lt"/>
              </a:defRPr>
            </a:lvl1pPr>
          </a:lstStyle>
          <a:p>
            <a:pPr>
              <a:defRPr/>
            </a:pPr>
            <a:endParaRPr lang="en-US"/>
          </a:p>
        </p:txBody>
      </p:sp>
      <p:sp>
        <p:nvSpPr>
          <p:cNvPr id="99333" name="Rectangle 5"/>
          <p:cNvSpPr>
            <a:spLocks noGrp="1" noChangeArrowheads="1"/>
          </p:cNvSpPr>
          <p:nvPr>
            <p:ph type="ftr" sz="quarter" idx="3"/>
          </p:nvPr>
        </p:nvSpPr>
        <p:spPr bwMode="auto">
          <a:xfrm>
            <a:off x="2514600" y="6477000"/>
            <a:ext cx="41148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800" smtClean="0">
                <a:solidFill>
                  <a:srgbClr val="A98C4B"/>
                </a:solidFill>
                <a:latin typeface="+mj-lt"/>
              </a:defRPr>
            </a:lvl1pPr>
          </a:lstStyle>
          <a:p>
            <a:pPr>
              <a:defRPr/>
            </a:pPr>
            <a:r>
              <a:rPr lang="en-US"/>
              <a:t>p. </a:t>
            </a:r>
          </a:p>
        </p:txBody>
      </p:sp>
      <p:sp>
        <p:nvSpPr>
          <p:cNvPr id="99334" name="Rectangle 6"/>
          <p:cNvSpPr>
            <a:spLocks noGrp="1" noChangeArrowheads="1"/>
          </p:cNvSpPr>
          <p:nvPr>
            <p:ph type="sldNum" sz="quarter" idx="4"/>
          </p:nvPr>
        </p:nvSpPr>
        <p:spPr bwMode="auto">
          <a:xfrm>
            <a:off x="6781800" y="6477000"/>
            <a:ext cx="2133600" cy="223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800" smtClean="0">
                <a:solidFill>
                  <a:srgbClr val="A98C4B"/>
                </a:solidFill>
                <a:latin typeface="+mj-lt"/>
              </a:defRPr>
            </a:lvl1pPr>
          </a:lstStyle>
          <a:p>
            <a:pPr>
              <a:defRPr/>
            </a:pPr>
            <a:fld id="{8FC4928A-C7A4-4F63-8A88-7A05090C68E0}" type="slidenum">
              <a:rPr lang="en-US"/>
              <a:pPr>
                <a:defRPr/>
              </a:pPr>
              <a:t>‹#›</a:t>
            </a:fld>
            <a:endParaRPr lang="en-US"/>
          </a:p>
        </p:txBody>
      </p:sp>
      <p:sp>
        <p:nvSpPr>
          <p:cNvPr id="99335" name="Line 7"/>
          <p:cNvSpPr>
            <a:spLocks noChangeShapeType="1"/>
          </p:cNvSpPr>
          <p:nvPr userDrawn="1"/>
        </p:nvSpPr>
        <p:spPr bwMode="auto">
          <a:xfrm>
            <a:off x="228600" y="1295400"/>
            <a:ext cx="8686800" cy="0"/>
          </a:xfrm>
          <a:prstGeom prst="line">
            <a:avLst/>
          </a:prstGeom>
          <a:noFill/>
          <a:ln w="19050">
            <a:solidFill>
              <a:srgbClr val="FF000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hf hdr="0" dt="0"/>
  <p:txStyles>
    <p:titleStyle>
      <a:lvl1pPr algn="l" rtl="0" eaLnBrk="0" fontAlgn="base" hangingPunct="0">
        <a:spcBef>
          <a:spcPct val="0"/>
        </a:spcBef>
        <a:spcAft>
          <a:spcPct val="0"/>
        </a:spcAft>
        <a:defRPr sz="3600">
          <a:solidFill>
            <a:srgbClr val="0000CC"/>
          </a:solidFill>
          <a:latin typeface="+mj-lt"/>
          <a:ea typeface="+mj-ea"/>
          <a:cs typeface="+mj-cs"/>
        </a:defRPr>
      </a:lvl1pPr>
      <a:lvl2pPr algn="l" rtl="0" eaLnBrk="0" fontAlgn="base" hangingPunct="0">
        <a:spcBef>
          <a:spcPct val="0"/>
        </a:spcBef>
        <a:spcAft>
          <a:spcPct val="0"/>
        </a:spcAft>
        <a:defRPr sz="3600">
          <a:solidFill>
            <a:srgbClr val="0000CC"/>
          </a:solidFill>
          <a:latin typeface="Arial" pitchFamily="34" charset="0"/>
        </a:defRPr>
      </a:lvl2pPr>
      <a:lvl3pPr algn="l" rtl="0" eaLnBrk="0" fontAlgn="base" hangingPunct="0">
        <a:spcBef>
          <a:spcPct val="0"/>
        </a:spcBef>
        <a:spcAft>
          <a:spcPct val="0"/>
        </a:spcAft>
        <a:defRPr sz="3600">
          <a:solidFill>
            <a:srgbClr val="0000CC"/>
          </a:solidFill>
          <a:latin typeface="Arial" pitchFamily="34" charset="0"/>
        </a:defRPr>
      </a:lvl3pPr>
      <a:lvl4pPr algn="l" rtl="0" eaLnBrk="0" fontAlgn="base" hangingPunct="0">
        <a:spcBef>
          <a:spcPct val="0"/>
        </a:spcBef>
        <a:spcAft>
          <a:spcPct val="0"/>
        </a:spcAft>
        <a:defRPr sz="3600">
          <a:solidFill>
            <a:srgbClr val="0000CC"/>
          </a:solidFill>
          <a:latin typeface="Arial" pitchFamily="34" charset="0"/>
        </a:defRPr>
      </a:lvl4pPr>
      <a:lvl5pPr algn="l" rtl="0" eaLnBrk="0" fontAlgn="base" hangingPunct="0">
        <a:spcBef>
          <a:spcPct val="0"/>
        </a:spcBef>
        <a:spcAft>
          <a:spcPct val="0"/>
        </a:spcAft>
        <a:defRPr sz="3600">
          <a:solidFill>
            <a:srgbClr val="0000CC"/>
          </a:solidFill>
          <a:latin typeface="Arial" pitchFamily="34" charset="0"/>
        </a:defRPr>
      </a:lvl5pPr>
      <a:lvl6pPr marL="457200" algn="l" rtl="0" fontAlgn="base">
        <a:spcBef>
          <a:spcPct val="0"/>
        </a:spcBef>
        <a:spcAft>
          <a:spcPct val="0"/>
        </a:spcAft>
        <a:defRPr sz="3600">
          <a:solidFill>
            <a:srgbClr val="0000CC"/>
          </a:solidFill>
          <a:latin typeface="Arial" pitchFamily="34" charset="0"/>
        </a:defRPr>
      </a:lvl6pPr>
      <a:lvl7pPr marL="914400" algn="l" rtl="0" fontAlgn="base">
        <a:spcBef>
          <a:spcPct val="0"/>
        </a:spcBef>
        <a:spcAft>
          <a:spcPct val="0"/>
        </a:spcAft>
        <a:defRPr sz="3600">
          <a:solidFill>
            <a:srgbClr val="0000CC"/>
          </a:solidFill>
          <a:latin typeface="Arial" pitchFamily="34" charset="0"/>
        </a:defRPr>
      </a:lvl7pPr>
      <a:lvl8pPr marL="1371600" algn="l" rtl="0" fontAlgn="base">
        <a:spcBef>
          <a:spcPct val="0"/>
        </a:spcBef>
        <a:spcAft>
          <a:spcPct val="0"/>
        </a:spcAft>
        <a:defRPr sz="3600">
          <a:solidFill>
            <a:srgbClr val="0000CC"/>
          </a:solidFill>
          <a:latin typeface="Arial" pitchFamily="34" charset="0"/>
        </a:defRPr>
      </a:lvl8pPr>
      <a:lvl9pPr marL="1828800" algn="l" rtl="0" fontAlgn="base">
        <a:spcBef>
          <a:spcPct val="0"/>
        </a:spcBef>
        <a:spcAft>
          <a:spcPct val="0"/>
        </a:spcAft>
        <a:defRPr sz="3600">
          <a:solidFill>
            <a:srgbClr val="0000CC"/>
          </a:solidFill>
          <a:latin typeface="Arial" pitchFamily="34" charset="0"/>
        </a:defRPr>
      </a:lvl9pPr>
    </p:titleStyle>
    <p:bodyStyle>
      <a:lvl1pPr marL="342900" indent="-342900" algn="l" rtl="0" eaLnBrk="0" fontAlgn="base" hangingPunct="0">
        <a:spcBef>
          <a:spcPct val="20000"/>
        </a:spcBef>
        <a:spcAft>
          <a:spcPct val="0"/>
        </a:spcAft>
        <a:buClr>
          <a:srgbClr val="0066FF"/>
        </a:buClr>
        <a:buFont typeface="Wingdings" pitchFamily="2" charset="2"/>
        <a:buChar char="§"/>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A98C4B"/>
        </a:buClr>
        <a:buChar char="•"/>
        <a:defRPr sz="2600">
          <a:solidFill>
            <a:schemeClr val="tx1"/>
          </a:solidFill>
          <a:latin typeface="+mn-lt"/>
        </a:defRPr>
      </a:lvl2pPr>
      <a:lvl3pPr marL="1022350" indent="-350838" algn="l" rtl="0" eaLnBrk="0" fontAlgn="base" hangingPunct="0">
        <a:spcBef>
          <a:spcPct val="20000"/>
        </a:spcBef>
        <a:spcAft>
          <a:spcPct val="0"/>
        </a:spcAft>
        <a:buClr>
          <a:srgbClr val="A98C4B"/>
        </a:buClr>
        <a:buChar char="•"/>
        <a:defRPr sz="2200">
          <a:solidFill>
            <a:schemeClr val="tx1"/>
          </a:solidFill>
          <a:latin typeface="+mn-lt"/>
        </a:defRPr>
      </a:lvl3pPr>
      <a:lvl4pPr marL="1339850" indent="-315913" algn="l" rtl="0" eaLnBrk="0" fontAlgn="base" hangingPunct="0">
        <a:spcBef>
          <a:spcPct val="20000"/>
        </a:spcBef>
        <a:spcAft>
          <a:spcPct val="0"/>
        </a:spcAft>
        <a:buClr>
          <a:srgbClr val="A98C4B"/>
        </a:buClr>
        <a:buChar char="•"/>
        <a:defRPr sz="2000">
          <a:solidFill>
            <a:schemeClr val="tx1"/>
          </a:solidFill>
          <a:latin typeface="+mn-lt"/>
        </a:defRPr>
      </a:lvl4pPr>
      <a:lvl5pPr marL="1681163" indent="-339725" algn="l" rtl="0" eaLnBrk="0" fontAlgn="base" hangingPunct="0">
        <a:spcBef>
          <a:spcPct val="20000"/>
        </a:spcBef>
        <a:spcAft>
          <a:spcPct val="0"/>
        </a:spcAft>
        <a:buClr>
          <a:srgbClr val="A98C4B"/>
        </a:buClr>
        <a:buChar char="•"/>
        <a:defRPr sz="2000">
          <a:solidFill>
            <a:schemeClr val="tx1"/>
          </a:solidFill>
          <a:latin typeface="+mn-lt"/>
        </a:defRPr>
      </a:lvl5pPr>
      <a:lvl6pPr marL="2138363" indent="-339725" algn="l" rtl="0" fontAlgn="base">
        <a:spcBef>
          <a:spcPct val="20000"/>
        </a:spcBef>
        <a:spcAft>
          <a:spcPct val="0"/>
        </a:spcAft>
        <a:buClr>
          <a:srgbClr val="A98C4B"/>
        </a:buClr>
        <a:buChar char="•"/>
        <a:defRPr sz="2000">
          <a:solidFill>
            <a:schemeClr val="tx1"/>
          </a:solidFill>
          <a:latin typeface="+mn-lt"/>
        </a:defRPr>
      </a:lvl6pPr>
      <a:lvl7pPr marL="2595563" indent="-339725" algn="l" rtl="0" fontAlgn="base">
        <a:spcBef>
          <a:spcPct val="20000"/>
        </a:spcBef>
        <a:spcAft>
          <a:spcPct val="0"/>
        </a:spcAft>
        <a:buClr>
          <a:srgbClr val="A98C4B"/>
        </a:buClr>
        <a:buChar char="•"/>
        <a:defRPr sz="2000">
          <a:solidFill>
            <a:schemeClr val="tx1"/>
          </a:solidFill>
          <a:latin typeface="+mn-lt"/>
        </a:defRPr>
      </a:lvl7pPr>
      <a:lvl8pPr marL="3052763" indent="-339725" algn="l" rtl="0" fontAlgn="base">
        <a:spcBef>
          <a:spcPct val="20000"/>
        </a:spcBef>
        <a:spcAft>
          <a:spcPct val="0"/>
        </a:spcAft>
        <a:buClr>
          <a:srgbClr val="A98C4B"/>
        </a:buClr>
        <a:buChar char="•"/>
        <a:defRPr sz="2000">
          <a:solidFill>
            <a:schemeClr val="tx1"/>
          </a:solidFill>
          <a:latin typeface="+mn-lt"/>
        </a:defRPr>
      </a:lvl8pPr>
      <a:lvl9pPr marL="3509963" indent="-339725" algn="l" rtl="0" fontAlgn="base">
        <a:spcBef>
          <a:spcPct val="20000"/>
        </a:spcBef>
        <a:spcAft>
          <a:spcPct val="0"/>
        </a:spcAft>
        <a:buClr>
          <a:srgbClr val="A98C4B"/>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file:///G:\Slides\24%20and%2025\Mousetrap%20Fission.wmv"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oleObject" Target="../embeddings/oleObject2.bin"/><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p. </a:t>
            </a:r>
            <a:endParaRPr lang="en-US"/>
          </a:p>
        </p:txBody>
      </p:sp>
      <p:sp>
        <p:nvSpPr>
          <p:cNvPr id="5" name="Slide Number Placeholder 4"/>
          <p:cNvSpPr>
            <a:spLocks noGrp="1"/>
          </p:cNvSpPr>
          <p:nvPr>
            <p:ph type="sldNum" sz="quarter" idx="12"/>
          </p:nvPr>
        </p:nvSpPr>
        <p:spPr/>
        <p:txBody>
          <a:bodyPr/>
          <a:lstStyle/>
          <a:p>
            <a:pPr>
              <a:defRPr/>
            </a:pPr>
            <a:fld id="{603238BD-38D6-4D5E-8BB6-C1F7F83DEA16}" type="slidenum">
              <a:rPr lang="en-US" smtClean="0"/>
              <a:pPr>
                <a:defRPr/>
              </a:pPr>
              <a:t>1</a:t>
            </a:fld>
            <a:endParaRPr lang="en-US"/>
          </a:p>
        </p:txBody>
      </p:sp>
      <p:sp>
        <p:nvSpPr>
          <p:cNvPr id="7" name="Rectangle 6"/>
          <p:cNvSpPr/>
          <p:nvPr/>
        </p:nvSpPr>
        <p:spPr>
          <a:xfrm>
            <a:off x="2656693" y="381000"/>
            <a:ext cx="3506088"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November</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5410" name="Picture 2" descr="http://cdn.rocketcalendar.com/preview/201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815" y="1547155"/>
            <a:ext cx="5715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3367532" y="3283544"/>
            <a:ext cx="729695" cy="614480"/>
          </a:xfrm>
          <a:prstGeom prst="rect">
            <a:avLst/>
          </a:prstGeom>
          <a:solidFill>
            <a:schemeClr val="accent1">
              <a:lumMod val="60000"/>
              <a:lumOff val="40000"/>
              <a:alpha val="35000"/>
            </a:schemeClr>
          </a:solidFill>
          <a:ln w="25400" cap="flat" cmpd="sng" algn="ctr">
            <a:solidFill>
              <a:schemeClr val="accent1">
                <a:lumMod val="75000"/>
                <a:alpha val="5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0" name="Rectangle 9"/>
          <p:cNvSpPr/>
          <p:nvPr/>
        </p:nvSpPr>
        <p:spPr bwMode="auto">
          <a:xfrm>
            <a:off x="3367532" y="3883079"/>
            <a:ext cx="729695" cy="614480"/>
          </a:xfrm>
          <a:prstGeom prst="rect">
            <a:avLst/>
          </a:prstGeom>
          <a:solidFill>
            <a:schemeClr val="accent1">
              <a:lumMod val="60000"/>
              <a:lumOff val="40000"/>
              <a:alpha val="35000"/>
            </a:schemeClr>
          </a:solidFill>
          <a:ln w="25400" cap="flat" cmpd="sng" algn="ctr">
            <a:solidFill>
              <a:schemeClr val="accent1">
                <a:lumMod val="75000"/>
                <a:alpha val="5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1" name="Rectangle 10"/>
          <p:cNvSpPr/>
          <p:nvPr/>
        </p:nvSpPr>
        <p:spPr bwMode="auto">
          <a:xfrm>
            <a:off x="3367531" y="4505042"/>
            <a:ext cx="729695" cy="614480"/>
          </a:xfrm>
          <a:prstGeom prst="rect">
            <a:avLst/>
          </a:prstGeom>
          <a:solidFill>
            <a:schemeClr val="accent1">
              <a:lumMod val="60000"/>
              <a:lumOff val="40000"/>
              <a:alpha val="35000"/>
            </a:schemeClr>
          </a:solidFill>
          <a:ln w="25400" cap="flat" cmpd="sng" algn="ctr">
            <a:solidFill>
              <a:schemeClr val="accent1">
                <a:lumMod val="75000"/>
                <a:alpha val="5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3" name="Rectangle 12"/>
          <p:cNvSpPr/>
          <p:nvPr/>
        </p:nvSpPr>
        <p:spPr bwMode="auto">
          <a:xfrm>
            <a:off x="4842546" y="3283544"/>
            <a:ext cx="729695" cy="614480"/>
          </a:xfrm>
          <a:prstGeom prst="rect">
            <a:avLst/>
          </a:prstGeom>
          <a:solidFill>
            <a:schemeClr val="accent1">
              <a:lumMod val="60000"/>
              <a:lumOff val="40000"/>
              <a:alpha val="35000"/>
            </a:schemeClr>
          </a:solidFill>
          <a:ln w="25400" cap="flat" cmpd="sng" algn="ctr">
            <a:solidFill>
              <a:schemeClr val="accent1">
                <a:lumMod val="75000"/>
                <a:alpha val="5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4" name="Rectangle 13"/>
          <p:cNvSpPr/>
          <p:nvPr/>
        </p:nvSpPr>
        <p:spPr bwMode="auto">
          <a:xfrm>
            <a:off x="4842546" y="3883079"/>
            <a:ext cx="729695" cy="614480"/>
          </a:xfrm>
          <a:prstGeom prst="rect">
            <a:avLst/>
          </a:prstGeom>
          <a:solidFill>
            <a:schemeClr val="accent3">
              <a:lumMod val="65000"/>
              <a:alpha val="35000"/>
            </a:schemeClr>
          </a:solidFill>
          <a:ln w="25400" cap="flat" cmpd="sng" algn="ctr">
            <a:solidFill>
              <a:schemeClr val="bg1">
                <a:lumMod val="50000"/>
                <a:alpha val="8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5" name="Rectangle 14"/>
          <p:cNvSpPr/>
          <p:nvPr/>
        </p:nvSpPr>
        <p:spPr bwMode="auto">
          <a:xfrm>
            <a:off x="4842545" y="4505042"/>
            <a:ext cx="729695" cy="614480"/>
          </a:xfrm>
          <a:prstGeom prst="rect">
            <a:avLst/>
          </a:prstGeom>
          <a:solidFill>
            <a:schemeClr val="accent1">
              <a:lumMod val="60000"/>
              <a:lumOff val="40000"/>
              <a:alpha val="35000"/>
            </a:schemeClr>
          </a:solidFill>
          <a:ln w="25400" cap="flat" cmpd="sng" algn="ctr">
            <a:solidFill>
              <a:schemeClr val="accent1">
                <a:lumMod val="75000"/>
                <a:alpha val="5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7" name="TextBox 16"/>
          <p:cNvSpPr txBox="1"/>
          <p:nvPr/>
        </p:nvSpPr>
        <p:spPr>
          <a:xfrm>
            <a:off x="3375551" y="3359951"/>
            <a:ext cx="744747" cy="461665"/>
          </a:xfrm>
          <a:prstGeom prst="rect">
            <a:avLst/>
          </a:prstGeom>
          <a:noFill/>
        </p:spPr>
        <p:txBody>
          <a:bodyPr wrap="square" rtlCol="0">
            <a:spAutoFit/>
          </a:bodyPr>
          <a:lstStyle/>
          <a:p>
            <a:pPr algn="ctr"/>
            <a:r>
              <a:rPr lang="en-US" sz="1200" dirty="0">
                <a:latin typeface="Book Antiqua" pitchFamily="18" charset="0"/>
              </a:rPr>
              <a:t>Today</a:t>
            </a:r>
          </a:p>
          <a:p>
            <a:pPr algn="ctr"/>
            <a:r>
              <a:rPr lang="en-US" sz="1200" dirty="0" smtClean="0">
                <a:latin typeface="Book Antiqua" pitchFamily="18" charset="0"/>
              </a:rPr>
              <a:t>Ch</a:t>
            </a:r>
            <a:r>
              <a:rPr lang="en-US" sz="1200" dirty="0" smtClean="0">
                <a:latin typeface="Book Antiqua" pitchFamily="18" charset="0"/>
              </a:rPr>
              <a:t>. 25</a:t>
            </a:r>
            <a:endParaRPr lang="en-US" sz="1200" dirty="0">
              <a:latin typeface="Book Antiq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dirty="0" smtClean="0"/>
              <a:t>What two fundamental forces combine to make this shape for nuclei formation?</a:t>
            </a:r>
          </a:p>
        </p:txBody>
      </p:sp>
      <p:cxnSp>
        <p:nvCxnSpPr>
          <p:cNvPr id="10" name="Straight Connector 9"/>
          <p:cNvCxnSpPr/>
          <p:nvPr/>
        </p:nvCxnSpPr>
        <p:spPr bwMode="auto">
          <a:xfrm flipH="1">
            <a:off x="1077145" y="1739180"/>
            <a:ext cx="8515" cy="4078021"/>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2" name="TextBox 11"/>
          <p:cNvSpPr txBox="1"/>
          <p:nvPr/>
        </p:nvSpPr>
        <p:spPr>
          <a:xfrm>
            <a:off x="117020" y="1239915"/>
            <a:ext cx="1345240" cy="523220"/>
          </a:xfrm>
          <a:prstGeom prst="rect">
            <a:avLst/>
          </a:prstGeom>
          <a:noFill/>
        </p:spPr>
        <p:txBody>
          <a:bodyPr wrap="none" rtlCol="0">
            <a:spAutoFit/>
          </a:bodyPr>
          <a:lstStyle/>
          <a:p>
            <a:r>
              <a:rPr lang="en-US" sz="2800" dirty="0" smtClean="0"/>
              <a:t>Energy</a:t>
            </a:r>
            <a:endParaRPr lang="en-US" sz="2800" dirty="0"/>
          </a:p>
        </p:txBody>
      </p:sp>
      <p:cxnSp>
        <p:nvCxnSpPr>
          <p:cNvPr id="13" name="Straight Connector 12"/>
          <p:cNvCxnSpPr/>
          <p:nvPr/>
        </p:nvCxnSpPr>
        <p:spPr bwMode="auto">
          <a:xfrm flipH="1" flipV="1">
            <a:off x="1077145" y="5771705"/>
            <a:ext cx="7914455" cy="7091"/>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flipH="1">
            <a:off x="8950170" y="4696365"/>
            <a:ext cx="794" cy="614480"/>
          </a:xfrm>
          <a:prstGeom prst="straightConnector1">
            <a:avLst/>
          </a:prstGeom>
          <a:solidFill>
            <a:schemeClr val="accent1"/>
          </a:solidFill>
          <a:ln w="25400" cap="flat" cmpd="sng" algn="ctr">
            <a:solidFill>
              <a:schemeClr val="tx1"/>
            </a:solidFill>
            <a:prstDash val="solid"/>
            <a:round/>
            <a:headEnd type="arrow"/>
            <a:tailEnd type="arrow"/>
          </a:ln>
          <a:effectLst/>
        </p:spPr>
      </p:cxnSp>
      <p:graphicFrame>
        <p:nvGraphicFramePr>
          <p:cNvPr id="17" name="Object 16"/>
          <p:cNvGraphicFramePr>
            <a:graphicFrameLocks noChangeAspect="1"/>
          </p:cNvGraphicFramePr>
          <p:nvPr/>
        </p:nvGraphicFramePr>
        <p:xfrm>
          <a:off x="7106730" y="4696365"/>
          <a:ext cx="1706563" cy="635000"/>
        </p:xfrm>
        <a:graphic>
          <a:graphicData uri="http://schemas.openxmlformats.org/presentationml/2006/ole">
            <mc:AlternateContent xmlns:mc="http://schemas.openxmlformats.org/markup-compatibility/2006">
              <mc:Choice xmlns:v="urn:schemas-microsoft-com:vml" Requires="v">
                <p:oleObj spid="_x0000_s144410" name="Equation" r:id="rId5" imgW="545760" imgH="203040" progId="Equation.3">
                  <p:embed/>
                </p:oleObj>
              </mc:Choice>
              <mc:Fallback>
                <p:oleObj name="Equation" r:id="rId5" imgW="545760" imgH="2030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6730" y="4696365"/>
                        <a:ext cx="1706563"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6108200" y="5848515"/>
            <a:ext cx="2725426" cy="523220"/>
          </a:xfrm>
          <a:prstGeom prst="rect">
            <a:avLst/>
          </a:prstGeom>
          <a:noFill/>
        </p:spPr>
        <p:txBody>
          <a:bodyPr wrap="none" rtlCol="0">
            <a:spAutoFit/>
          </a:bodyPr>
          <a:lstStyle/>
          <a:p>
            <a:r>
              <a:rPr lang="en-US" sz="2800" dirty="0" smtClean="0"/>
              <a:t>Size of nucleus</a:t>
            </a:r>
            <a:endParaRPr lang="en-US" sz="2800" dirty="0"/>
          </a:p>
        </p:txBody>
      </p:sp>
      <p:cxnSp>
        <p:nvCxnSpPr>
          <p:cNvPr id="231" name="Straight Connector 230"/>
          <p:cNvCxnSpPr/>
          <p:nvPr/>
        </p:nvCxnSpPr>
        <p:spPr bwMode="auto">
          <a:xfrm flipV="1">
            <a:off x="1307575" y="2153501"/>
            <a:ext cx="0" cy="361675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2" name="Straight Connector 231"/>
          <p:cNvCxnSpPr/>
          <p:nvPr/>
        </p:nvCxnSpPr>
        <p:spPr bwMode="auto">
          <a:xfrm flipV="1">
            <a:off x="1960460" y="2153501"/>
            <a:ext cx="0" cy="361675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3" name="Straight Connector 232"/>
          <p:cNvCxnSpPr/>
          <p:nvPr/>
        </p:nvCxnSpPr>
        <p:spPr bwMode="auto">
          <a:xfrm flipV="1">
            <a:off x="3573470" y="2200040"/>
            <a:ext cx="0" cy="357021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4" name="Straight Connector 233"/>
          <p:cNvCxnSpPr/>
          <p:nvPr/>
        </p:nvCxnSpPr>
        <p:spPr bwMode="auto">
          <a:xfrm>
            <a:off x="1905000" y="5349250"/>
            <a:ext cx="7083575" cy="0"/>
          </a:xfrm>
          <a:prstGeom prst="line">
            <a:avLst/>
          </a:prstGeom>
          <a:solidFill>
            <a:schemeClr val="accent1"/>
          </a:solidFill>
          <a:ln w="12700" cap="flat" cmpd="sng" algn="ctr">
            <a:solidFill>
              <a:schemeClr val="tx1"/>
            </a:solidFill>
            <a:prstDash val="sysDot"/>
            <a:round/>
            <a:headEnd type="none" w="med" len="med"/>
            <a:tailEnd type="none" w="med" len="med"/>
          </a:ln>
          <a:effectLst/>
        </p:spPr>
      </p:cxnSp>
      <p:sp>
        <p:nvSpPr>
          <p:cNvPr id="238" name="TextBox 237"/>
          <p:cNvSpPr txBox="1"/>
          <p:nvPr/>
        </p:nvSpPr>
        <p:spPr>
          <a:xfrm>
            <a:off x="4392062" y="4541940"/>
            <a:ext cx="2061783" cy="461665"/>
          </a:xfrm>
          <a:prstGeom prst="rect">
            <a:avLst/>
          </a:prstGeom>
          <a:noFill/>
        </p:spPr>
        <p:txBody>
          <a:bodyPr wrap="none" rtlCol="0">
            <a:spAutoFit/>
          </a:bodyPr>
          <a:lstStyle/>
          <a:p>
            <a:r>
              <a:rPr lang="en-US" dirty="0" smtClean="0"/>
              <a:t>Strong force</a:t>
            </a:r>
          </a:p>
        </p:txBody>
      </p:sp>
      <p:sp>
        <p:nvSpPr>
          <p:cNvPr id="239" name="TextBox 238"/>
          <p:cNvSpPr txBox="1"/>
          <p:nvPr/>
        </p:nvSpPr>
        <p:spPr>
          <a:xfrm>
            <a:off x="5032860" y="2844791"/>
            <a:ext cx="3406702" cy="461665"/>
          </a:xfrm>
          <a:prstGeom prst="rect">
            <a:avLst/>
          </a:prstGeom>
          <a:noFill/>
        </p:spPr>
        <p:txBody>
          <a:bodyPr wrap="none" rtlCol="0">
            <a:spAutoFit/>
          </a:bodyPr>
          <a:lstStyle/>
          <a:p>
            <a:r>
              <a:rPr lang="en-US" dirty="0" smtClean="0"/>
              <a:t>Electromagnetic force</a:t>
            </a:r>
          </a:p>
        </p:txBody>
      </p:sp>
      <p:cxnSp>
        <p:nvCxnSpPr>
          <p:cNvPr id="241" name="Straight Arrow Connector 240"/>
          <p:cNvCxnSpPr/>
          <p:nvPr/>
        </p:nvCxnSpPr>
        <p:spPr bwMode="auto">
          <a:xfrm rot="10800000">
            <a:off x="4157475" y="5078826"/>
            <a:ext cx="990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43" name="Straight Arrow Connector 242"/>
          <p:cNvCxnSpPr/>
          <p:nvPr/>
        </p:nvCxnSpPr>
        <p:spPr bwMode="auto">
          <a:xfrm>
            <a:off x="6223415" y="3459271"/>
            <a:ext cx="23622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23" name="Freeform 222"/>
          <p:cNvSpPr/>
          <p:nvPr/>
        </p:nvSpPr>
        <p:spPr bwMode="auto">
          <a:xfrm>
            <a:off x="1153954" y="1739179"/>
            <a:ext cx="7834621" cy="3603883"/>
          </a:xfrm>
          <a:custGeom>
            <a:avLst/>
            <a:gdLst>
              <a:gd name="connsiteX0" fmla="*/ 0 w 8141677"/>
              <a:gd name="connsiteY0" fmla="*/ 97692 h 2686539"/>
              <a:gd name="connsiteX1" fmla="*/ 339969 w 8141677"/>
              <a:gd name="connsiteY1" fmla="*/ 2653323 h 2686539"/>
              <a:gd name="connsiteX2" fmla="*/ 703384 w 8141677"/>
              <a:gd name="connsiteY2" fmla="*/ 296985 h 2686539"/>
              <a:gd name="connsiteX3" fmla="*/ 1477107 w 8141677"/>
              <a:gd name="connsiteY3" fmla="*/ 871415 h 2686539"/>
              <a:gd name="connsiteX4" fmla="*/ 2332892 w 8141677"/>
              <a:gd name="connsiteY4" fmla="*/ 1692031 h 2686539"/>
              <a:gd name="connsiteX5" fmla="*/ 6869723 w 8141677"/>
              <a:gd name="connsiteY5" fmla="*/ 1938215 h 2686539"/>
              <a:gd name="connsiteX6" fmla="*/ 7959969 w 8141677"/>
              <a:gd name="connsiteY6" fmla="*/ 1926492 h 2686539"/>
              <a:gd name="connsiteX7" fmla="*/ 7959969 w 8141677"/>
              <a:gd name="connsiteY7" fmla="*/ 1914769 h 2686539"/>
              <a:gd name="connsiteX0" fmla="*/ 0 w 8141677"/>
              <a:gd name="connsiteY0" fmla="*/ 94761 h 2683608"/>
              <a:gd name="connsiteX1" fmla="*/ 339969 w 8141677"/>
              <a:gd name="connsiteY1" fmla="*/ 2650392 h 2683608"/>
              <a:gd name="connsiteX2" fmla="*/ 703384 w 8141677"/>
              <a:gd name="connsiteY2" fmla="*/ 294054 h 2683608"/>
              <a:gd name="connsiteX3" fmla="*/ 1441938 w 8141677"/>
              <a:gd name="connsiteY3" fmla="*/ 886069 h 2683608"/>
              <a:gd name="connsiteX4" fmla="*/ 2332892 w 8141677"/>
              <a:gd name="connsiteY4" fmla="*/ 1689100 h 2683608"/>
              <a:gd name="connsiteX5" fmla="*/ 6869723 w 8141677"/>
              <a:gd name="connsiteY5" fmla="*/ 1935284 h 2683608"/>
              <a:gd name="connsiteX6" fmla="*/ 7959969 w 8141677"/>
              <a:gd name="connsiteY6" fmla="*/ 1923561 h 2683608"/>
              <a:gd name="connsiteX7" fmla="*/ 7959969 w 8141677"/>
              <a:gd name="connsiteY7" fmla="*/ 1911838 h 2683608"/>
              <a:gd name="connsiteX0" fmla="*/ 0 w 8141677"/>
              <a:gd name="connsiteY0" fmla="*/ 94761 h 2683608"/>
              <a:gd name="connsiteX1" fmla="*/ 339969 w 8141677"/>
              <a:gd name="connsiteY1" fmla="*/ 2650392 h 2683608"/>
              <a:gd name="connsiteX2" fmla="*/ 703384 w 8141677"/>
              <a:gd name="connsiteY2" fmla="*/ 294054 h 2683608"/>
              <a:gd name="connsiteX3" fmla="*/ 1441938 w 8141677"/>
              <a:gd name="connsiteY3" fmla="*/ 886069 h 2683608"/>
              <a:gd name="connsiteX4" fmla="*/ 3270738 w 8141677"/>
              <a:gd name="connsiteY4" fmla="*/ 1495668 h 2683608"/>
              <a:gd name="connsiteX5" fmla="*/ 6869723 w 8141677"/>
              <a:gd name="connsiteY5" fmla="*/ 1935284 h 2683608"/>
              <a:gd name="connsiteX6" fmla="*/ 7959969 w 8141677"/>
              <a:gd name="connsiteY6" fmla="*/ 1923561 h 2683608"/>
              <a:gd name="connsiteX7" fmla="*/ 7959969 w 8141677"/>
              <a:gd name="connsiteY7" fmla="*/ 1911838 h 2683608"/>
              <a:gd name="connsiteX0" fmla="*/ 0 w 7959969"/>
              <a:gd name="connsiteY0" fmla="*/ 94761 h 2683608"/>
              <a:gd name="connsiteX1" fmla="*/ 339969 w 7959969"/>
              <a:gd name="connsiteY1" fmla="*/ 2650392 h 2683608"/>
              <a:gd name="connsiteX2" fmla="*/ 703384 w 7959969"/>
              <a:gd name="connsiteY2" fmla="*/ 294054 h 2683608"/>
              <a:gd name="connsiteX3" fmla="*/ 1441938 w 7959969"/>
              <a:gd name="connsiteY3" fmla="*/ 886069 h 2683608"/>
              <a:gd name="connsiteX4" fmla="*/ 3270738 w 7959969"/>
              <a:gd name="connsiteY4" fmla="*/ 1495668 h 2683608"/>
              <a:gd name="connsiteX5" fmla="*/ 6869723 w 7959969"/>
              <a:gd name="connsiteY5" fmla="*/ 1935284 h 2683608"/>
              <a:gd name="connsiteX6" fmla="*/ 7959969 w 7959969"/>
              <a:gd name="connsiteY6" fmla="*/ 1923561 h 2683608"/>
              <a:gd name="connsiteX0" fmla="*/ 0 w 6869723"/>
              <a:gd name="connsiteY0" fmla="*/ 94761 h 2683608"/>
              <a:gd name="connsiteX1" fmla="*/ 339969 w 6869723"/>
              <a:gd name="connsiteY1" fmla="*/ 2650392 h 2683608"/>
              <a:gd name="connsiteX2" fmla="*/ 703384 w 6869723"/>
              <a:gd name="connsiteY2" fmla="*/ 294054 h 2683608"/>
              <a:gd name="connsiteX3" fmla="*/ 1441938 w 6869723"/>
              <a:gd name="connsiteY3" fmla="*/ 886069 h 2683608"/>
              <a:gd name="connsiteX4" fmla="*/ 3270738 w 6869723"/>
              <a:gd name="connsiteY4" fmla="*/ 1495668 h 2683608"/>
              <a:gd name="connsiteX5" fmla="*/ 6869723 w 6869723"/>
              <a:gd name="connsiteY5" fmla="*/ 1935284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0 h 2588847"/>
              <a:gd name="connsiteX1" fmla="*/ 339969 w 7995138"/>
              <a:gd name="connsiteY1" fmla="*/ 2555631 h 2588847"/>
              <a:gd name="connsiteX2" fmla="*/ 703384 w 7995138"/>
              <a:gd name="connsiteY2" fmla="*/ 199293 h 2588847"/>
              <a:gd name="connsiteX3" fmla="*/ 3270738 w 7995138"/>
              <a:gd name="connsiteY3" fmla="*/ 1400907 h 2588847"/>
              <a:gd name="connsiteX4" fmla="*/ 7995138 w 7995138"/>
              <a:gd name="connsiteY4" fmla="*/ 1705707 h 2588847"/>
              <a:gd name="connsiteX0" fmla="*/ 0 w 7995138"/>
              <a:gd name="connsiteY0" fmla="*/ 0 h 2588847"/>
              <a:gd name="connsiteX1" fmla="*/ 339969 w 7995138"/>
              <a:gd name="connsiteY1" fmla="*/ 2555631 h 2588847"/>
              <a:gd name="connsiteX2" fmla="*/ 703384 w 7995138"/>
              <a:gd name="connsiteY2" fmla="*/ 199293 h 2588847"/>
              <a:gd name="connsiteX3" fmla="*/ 3270738 w 7995138"/>
              <a:gd name="connsiteY3" fmla="*/ 1400907 h 2588847"/>
              <a:gd name="connsiteX4" fmla="*/ 7995138 w 7995138"/>
              <a:gd name="connsiteY4" fmla="*/ 1705707 h 2588847"/>
              <a:gd name="connsiteX0" fmla="*/ 0 w 7995138"/>
              <a:gd name="connsiteY0" fmla="*/ 0 h 2588847"/>
              <a:gd name="connsiteX1" fmla="*/ 339969 w 7995138"/>
              <a:gd name="connsiteY1" fmla="*/ 2555631 h 2588847"/>
              <a:gd name="connsiteX2" fmla="*/ 703384 w 7995138"/>
              <a:gd name="connsiteY2" fmla="*/ 199293 h 2588847"/>
              <a:gd name="connsiteX3" fmla="*/ 3270738 w 7995138"/>
              <a:gd name="connsiteY3" fmla="*/ 1400907 h 2588847"/>
              <a:gd name="connsiteX4" fmla="*/ 7995138 w 7995138"/>
              <a:gd name="connsiteY4" fmla="*/ 1705707 h 2588847"/>
              <a:gd name="connsiteX0" fmla="*/ 0 w 7995138"/>
              <a:gd name="connsiteY0" fmla="*/ 75223 h 2664070"/>
              <a:gd name="connsiteX1" fmla="*/ 339969 w 7995138"/>
              <a:gd name="connsiteY1" fmla="*/ 2630854 h 2664070"/>
              <a:gd name="connsiteX2" fmla="*/ 703384 w 7995138"/>
              <a:gd name="connsiteY2" fmla="*/ 274516 h 2664070"/>
              <a:gd name="connsiteX3" fmla="*/ 3270738 w 7995138"/>
              <a:gd name="connsiteY3" fmla="*/ 1476130 h 2664070"/>
              <a:gd name="connsiteX4" fmla="*/ 7995138 w 7995138"/>
              <a:gd name="connsiteY4" fmla="*/ 1780930 h 2664070"/>
              <a:gd name="connsiteX0" fmla="*/ 0 w 7995138"/>
              <a:gd name="connsiteY0" fmla="*/ 75223 h 2630854"/>
              <a:gd name="connsiteX1" fmla="*/ 339969 w 7995138"/>
              <a:gd name="connsiteY1" fmla="*/ 2630854 h 2630854"/>
              <a:gd name="connsiteX2" fmla="*/ 703384 w 7995138"/>
              <a:gd name="connsiteY2" fmla="*/ 274516 h 2630854"/>
              <a:gd name="connsiteX3" fmla="*/ 3270738 w 7995138"/>
              <a:gd name="connsiteY3" fmla="*/ 1476130 h 2630854"/>
              <a:gd name="connsiteX4" fmla="*/ 7995138 w 7995138"/>
              <a:gd name="connsiteY4" fmla="*/ 1780930 h 2630854"/>
              <a:gd name="connsiteX0" fmla="*/ 0 w 7995138"/>
              <a:gd name="connsiteY0" fmla="*/ 75223 h 2644531"/>
              <a:gd name="connsiteX1" fmla="*/ 339969 w 7995138"/>
              <a:gd name="connsiteY1" fmla="*/ 2630854 h 2644531"/>
              <a:gd name="connsiteX2" fmla="*/ 703384 w 7995138"/>
              <a:gd name="connsiteY2" fmla="*/ 274516 h 2644531"/>
              <a:gd name="connsiteX3" fmla="*/ 3270738 w 7995138"/>
              <a:gd name="connsiteY3" fmla="*/ 1476130 h 2644531"/>
              <a:gd name="connsiteX4" fmla="*/ 7995138 w 7995138"/>
              <a:gd name="connsiteY4" fmla="*/ 1780930 h 2644531"/>
              <a:gd name="connsiteX0" fmla="*/ 0 w 7995138"/>
              <a:gd name="connsiteY0" fmla="*/ 75223 h 2644531"/>
              <a:gd name="connsiteX1" fmla="*/ 339969 w 7995138"/>
              <a:gd name="connsiteY1" fmla="*/ 2630854 h 2644531"/>
              <a:gd name="connsiteX2" fmla="*/ 703384 w 7995138"/>
              <a:gd name="connsiteY2" fmla="*/ 274516 h 2644531"/>
              <a:gd name="connsiteX3" fmla="*/ 3270738 w 7995138"/>
              <a:gd name="connsiteY3" fmla="*/ 1476130 h 2644531"/>
              <a:gd name="connsiteX4" fmla="*/ 7995138 w 7995138"/>
              <a:gd name="connsiteY4" fmla="*/ 1780930 h 2644531"/>
              <a:gd name="connsiteX0" fmla="*/ 0 w 7995138"/>
              <a:gd name="connsiteY0" fmla="*/ 75223 h 2679700"/>
              <a:gd name="connsiteX1" fmla="*/ 339969 w 7995138"/>
              <a:gd name="connsiteY1" fmla="*/ 2630854 h 2679700"/>
              <a:gd name="connsiteX2" fmla="*/ 703384 w 7995138"/>
              <a:gd name="connsiteY2" fmla="*/ 274516 h 2679700"/>
              <a:gd name="connsiteX3" fmla="*/ 3270738 w 7995138"/>
              <a:gd name="connsiteY3" fmla="*/ 1476130 h 2679700"/>
              <a:gd name="connsiteX4" fmla="*/ 7995138 w 7995138"/>
              <a:gd name="connsiteY4" fmla="*/ 1780930 h 2679700"/>
              <a:gd name="connsiteX0" fmla="*/ 0 w 7995138"/>
              <a:gd name="connsiteY0" fmla="*/ 75223 h 2667975"/>
              <a:gd name="connsiteX1" fmla="*/ 298937 w 7995138"/>
              <a:gd name="connsiteY1" fmla="*/ 2619129 h 2667975"/>
              <a:gd name="connsiteX2" fmla="*/ 703384 w 7995138"/>
              <a:gd name="connsiteY2" fmla="*/ 274516 h 2667975"/>
              <a:gd name="connsiteX3" fmla="*/ 3270738 w 7995138"/>
              <a:gd name="connsiteY3" fmla="*/ 1476130 h 2667975"/>
              <a:gd name="connsiteX4" fmla="*/ 7995138 w 7995138"/>
              <a:gd name="connsiteY4" fmla="*/ 1780930 h 2667975"/>
              <a:gd name="connsiteX0" fmla="*/ 0 w 7995138"/>
              <a:gd name="connsiteY0" fmla="*/ 75223 h 2667975"/>
              <a:gd name="connsiteX1" fmla="*/ 298937 w 7995138"/>
              <a:gd name="connsiteY1" fmla="*/ 2619129 h 2667975"/>
              <a:gd name="connsiteX2" fmla="*/ 703384 w 7995138"/>
              <a:gd name="connsiteY2" fmla="*/ 274516 h 2667975"/>
              <a:gd name="connsiteX3" fmla="*/ 3270738 w 7995138"/>
              <a:gd name="connsiteY3" fmla="*/ 1476130 h 2667975"/>
              <a:gd name="connsiteX4" fmla="*/ 7995138 w 7995138"/>
              <a:gd name="connsiteY4" fmla="*/ 1780930 h 2667975"/>
              <a:gd name="connsiteX0" fmla="*/ 0 w 7995138"/>
              <a:gd name="connsiteY0" fmla="*/ 75223 h 2667975"/>
              <a:gd name="connsiteX1" fmla="*/ 298937 w 7995138"/>
              <a:gd name="connsiteY1" fmla="*/ 2619129 h 2667975"/>
              <a:gd name="connsiteX2" fmla="*/ 703384 w 7995138"/>
              <a:gd name="connsiteY2" fmla="*/ 274516 h 2667975"/>
              <a:gd name="connsiteX3" fmla="*/ 3270737 w 7995138"/>
              <a:gd name="connsiteY3" fmla="*/ 1323730 h 2667975"/>
              <a:gd name="connsiteX4" fmla="*/ 7995138 w 7995138"/>
              <a:gd name="connsiteY4" fmla="*/ 1780930 h 2667975"/>
              <a:gd name="connsiteX0" fmla="*/ 0 w 7995138"/>
              <a:gd name="connsiteY0" fmla="*/ 75223 h 2667975"/>
              <a:gd name="connsiteX1" fmla="*/ 298937 w 7995138"/>
              <a:gd name="connsiteY1" fmla="*/ 2619129 h 2667975"/>
              <a:gd name="connsiteX2" fmla="*/ 703384 w 7995138"/>
              <a:gd name="connsiteY2" fmla="*/ 274516 h 2667975"/>
              <a:gd name="connsiteX3" fmla="*/ 2813537 w 7995138"/>
              <a:gd name="connsiteY3" fmla="*/ 1628530 h 2667975"/>
              <a:gd name="connsiteX4" fmla="*/ 7995138 w 7995138"/>
              <a:gd name="connsiteY4" fmla="*/ 1780930 h 2667975"/>
              <a:gd name="connsiteX0" fmla="*/ 0 w 7995137"/>
              <a:gd name="connsiteY0" fmla="*/ 75223 h 2667975"/>
              <a:gd name="connsiteX1" fmla="*/ 298937 w 7995137"/>
              <a:gd name="connsiteY1" fmla="*/ 2619129 h 2667975"/>
              <a:gd name="connsiteX2" fmla="*/ 703384 w 7995137"/>
              <a:gd name="connsiteY2" fmla="*/ 274516 h 2667975"/>
              <a:gd name="connsiteX3" fmla="*/ 2813537 w 7995137"/>
              <a:gd name="connsiteY3" fmla="*/ 1628530 h 2667975"/>
              <a:gd name="connsiteX4" fmla="*/ 7995137 w 7995137"/>
              <a:gd name="connsiteY4" fmla="*/ 1857130 h 2667975"/>
              <a:gd name="connsiteX0" fmla="*/ 0 w 8077199"/>
              <a:gd name="connsiteY0" fmla="*/ 0 h 3630245"/>
              <a:gd name="connsiteX1" fmla="*/ 380999 w 8077199"/>
              <a:gd name="connsiteY1" fmla="*/ 3581399 h 3630245"/>
              <a:gd name="connsiteX2" fmla="*/ 785446 w 8077199"/>
              <a:gd name="connsiteY2" fmla="*/ 1236786 h 3630245"/>
              <a:gd name="connsiteX3" fmla="*/ 2895599 w 8077199"/>
              <a:gd name="connsiteY3" fmla="*/ 2590800 h 3630245"/>
              <a:gd name="connsiteX4" fmla="*/ 8077199 w 8077199"/>
              <a:gd name="connsiteY4" fmla="*/ 2819400 h 3630245"/>
              <a:gd name="connsiteX0" fmla="*/ 0 w 6037502"/>
              <a:gd name="connsiteY0" fmla="*/ 0 h 3630245"/>
              <a:gd name="connsiteX1" fmla="*/ 380999 w 6037502"/>
              <a:gd name="connsiteY1" fmla="*/ 3581399 h 3630245"/>
              <a:gd name="connsiteX2" fmla="*/ 785446 w 6037502"/>
              <a:gd name="connsiteY2" fmla="*/ 1236786 h 3630245"/>
              <a:gd name="connsiteX3" fmla="*/ 2895599 w 6037502"/>
              <a:gd name="connsiteY3" fmla="*/ 2590800 h 3630245"/>
              <a:gd name="connsiteX4" fmla="*/ 6037502 w 6037502"/>
              <a:gd name="connsiteY4" fmla="*/ 2841061 h 3630245"/>
              <a:gd name="connsiteX0" fmla="*/ 0 w 6037502"/>
              <a:gd name="connsiteY0" fmla="*/ 0 h 3630245"/>
              <a:gd name="connsiteX1" fmla="*/ 380999 w 6037502"/>
              <a:gd name="connsiteY1" fmla="*/ 3581399 h 3630245"/>
              <a:gd name="connsiteX2" fmla="*/ 785446 w 6037502"/>
              <a:gd name="connsiteY2" fmla="*/ 1236786 h 3630245"/>
              <a:gd name="connsiteX3" fmla="*/ 2895599 w 6037502"/>
              <a:gd name="connsiteY3" fmla="*/ 2590800 h 3630245"/>
              <a:gd name="connsiteX4" fmla="*/ 6037502 w 6037502"/>
              <a:gd name="connsiteY4" fmla="*/ 2841061 h 3630245"/>
              <a:gd name="connsiteX0" fmla="*/ 0 w 6037502"/>
              <a:gd name="connsiteY0" fmla="*/ 0 h 3630245"/>
              <a:gd name="connsiteX1" fmla="*/ 380999 w 6037502"/>
              <a:gd name="connsiteY1" fmla="*/ 3581399 h 3630245"/>
              <a:gd name="connsiteX2" fmla="*/ 785446 w 6037502"/>
              <a:gd name="connsiteY2" fmla="*/ 1236786 h 3630245"/>
              <a:gd name="connsiteX3" fmla="*/ 2895599 w 6037502"/>
              <a:gd name="connsiteY3" fmla="*/ 2590800 h 3630245"/>
              <a:gd name="connsiteX4" fmla="*/ 6037502 w 6037502"/>
              <a:gd name="connsiteY4" fmla="*/ 2841061 h 3630245"/>
              <a:gd name="connsiteX0" fmla="*/ 0 w 6037502"/>
              <a:gd name="connsiteY0" fmla="*/ 0 h 3679090"/>
              <a:gd name="connsiteX1" fmla="*/ 301874 w 6037502"/>
              <a:gd name="connsiteY1" fmla="*/ 3630245 h 3679090"/>
              <a:gd name="connsiteX2" fmla="*/ 785446 w 6037502"/>
              <a:gd name="connsiteY2" fmla="*/ 1236786 h 3679090"/>
              <a:gd name="connsiteX3" fmla="*/ 2895599 w 6037502"/>
              <a:gd name="connsiteY3" fmla="*/ 2590800 h 3679090"/>
              <a:gd name="connsiteX4" fmla="*/ 6037502 w 6037502"/>
              <a:gd name="connsiteY4" fmla="*/ 2841061 h 3679090"/>
              <a:gd name="connsiteX0" fmla="*/ 0 w 6037502"/>
              <a:gd name="connsiteY0" fmla="*/ 0 h 3679091"/>
              <a:gd name="connsiteX1" fmla="*/ 301874 w 6037502"/>
              <a:gd name="connsiteY1" fmla="*/ 3630245 h 3679091"/>
              <a:gd name="connsiteX2" fmla="*/ 1026375 w 6037502"/>
              <a:gd name="connsiteY2" fmla="*/ 1262694 h 3679091"/>
              <a:gd name="connsiteX3" fmla="*/ 2895599 w 6037502"/>
              <a:gd name="connsiteY3" fmla="*/ 2590800 h 3679091"/>
              <a:gd name="connsiteX4" fmla="*/ 6037502 w 6037502"/>
              <a:gd name="connsiteY4" fmla="*/ 2841061 h 3679091"/>
              <a:gd name="connsiteX0" fmla="*/ 0 w 6037502"/>
              <a:gd name="connsiteY0" fmla="*/ 0 h 3679091"/>
              <a:gd name="connsiteX1" fmla="*/ 301874 w 6037502"/>
              <a:gd name="connsiteY1" fmla="*/ 3630245 h 3679091"/>
              <a:gd name="connsiteX2" fmla="*/ 1026375 w 6037502"/>
              <a:gd name="connsiteY2" fmla="*/ 1262694 h 3679091"/>
              <a:gd name="connsiteX3" fmla="*/ 2895599 w 6037502"/>
              <a:gd name="connsiteY3" fmla="*/ 2590800 h 3679091"/>
              <a:gd name="connsiteX4" fmla="*/ 6037502 w 6037502"/>
              <a:gd name="connsiteY4" fmla="*/ 2841061 h 3679091"/>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 name="connsiteX0" fmla="*/ 0 w 6037502"/>
              <a:gd name="connsiteY0" fmla="*/ 0 h 3758009"/>
              <a:gd name="connsiteX1" fmla="*/ 301875 w 6037502"/>
              <a:gd name="connsiteY1" fmla="*/ 3709163 h 3758009"/>
              <a:gd name="connsiteX2" fmla="*/ 1026375 w 6037502"/>
              <a:gd name="connsiteY2" fmla="*/ 1262694 h 3758009"/>
              <a:gd name="connsiteX3" fmla="*/ 3750501 w 6037502"/>
              <a:gd name="connsiteY3" fmla="*/ 2615677 h 3758009"/>
              <a:gd name="connsiteX4" fmla="*/ 6037502 w 6037502"/>
              <a:gd name="connsiteY4" fmla="*/ 2841061 h 3758009"/>
              <a:gd name="connsiteX0" fmla="*/ 0 w 6037502"/>
              <a:gd name="connsiteY0" fmla="*/ 0 h 3758009"/>
              <a:gd name="connsiteX1" fmla="*/ 301875 w 6037502"/>
              <a:gd name="connsiteY1" fmla="*/ 3709163 h 3758009"/>
              <a:gd name="connsiteX2" fmla="*/ 1742176 w 6037502"/>
              <a:gd name="connsiteY2" fmla="*/ 1342875 h 3758009"/>
              <a:gd name="connsiteX3" fmla="*/ 3750501 w 6037502"/>
              <a:gd name="connsiteY3" fmla="*/ 2615677 h 3758009"/>
              <a:gd name="connsiteX4" fmla="*/ 6037502 w 6037502"/>
              <a:gd name="connsiteY4" fmla="*/ 2841061 h 3758009"/>
              <a:gd name="connsiteX0" fmla="*/ 0 w 6037502"/>
              <a:gd name="connsiteY0" fmla="*/ 0 h 3758009"/>
              <a:gd name="connsiteX1" fmla="*/ 301875 w 6037502"/>
              <a:gd name="connsiteY1" fmla="*/ 3709163 h 3758009"/>
              <a:gd name="connsiteX2" fmla="*/ 1742176 w 6037502"/>
              <a:gd name="connsiteY2" fmla="*/ 1342875 h 3758009"/>
              <a:gd name="connsiteX3" fmla="*/ 3750501 w 6037502"/>
              <a:gd name="connsiteY3" fmla="*/ 2615677 h 3758009"/>
              <a:gd name="connsiteX4" fmla="*/ 6037502 w 6037502"/>
              <a:gd name="connsiteY4" fmla="*/ 2841061 h 3758009"/>
              <a:gd name="connsiteX0" fmla="*/ 0 w 6037502"/>
              <a:gd name="connsiteY0" fmla="*/ 0 h 3738450"/>
              <a:gd name="connsiteX1" fmla="*/ 585868 w 6037502"/>
              <a:gd name="connsiteY1" fmla="*/ 3689604 h 3738450"/>
              <a:gd name="connsiteX2" fmla="*/ 1742176 w 6037502"/>
              <a:gd name="connsiteY2" fmla="*/ 1342875 h 3738450"/>
              <a:gd name="connsiteX3" fmla="*/ 3750501 w 6037502"/>
              <a:gd name="connsiteY3" fmla="*/ 2615677 h 3738450"/>
              <a:gd name="connsiteX4" fmla="*/ 6037502 w 6037502"/>
              <a:gd name="connsiteY4" fmla="*/ 2841061 h 3738450"/>
              <a:gd name="connsiteX0" fmla="*/ 0 w 6037502"/>
              <a:gd name="connsiteY0" fmla="*/ 0 h 3691620"/>
              <a:gd name="connsiteX1" fmla="*/ 585868 w 6037502"/>
              <a:gd name="connsiteY1" fmla="*/ 3689604 h 3691620"/>
              <a:gd name="connsiteX2" fmla="*/ 1742176 w 6037502"/>
              <a:gd name="connsiteY2" fmla="*/ 1342875 h 3691620"/>
              <a:gd name="connsiteX3" fmla="*/ 3750501 w 6037502"/>
              <a:gd name="connsiteY3" fmla="*/ 2615677 h 3691620"/>
              <a:gd name="connsiteX4" fmla="*/ 6037502 w 6037502"/>
              <a:gd name="connsiteY4" fmla="*/ 2841061 h 3691620"/>
              <a:gd name="connsiteX0" fmla="*/ 0 w 3750501"/>
              <a:gd name="connsiteY0" fmla="*/ 0 h 3691620"/>
              <a:gd name="connsiteX1" fmla="*/ 585868 w 3750501"/>
              <a:gd name="connsiteY1" fmla="*/ 3689604 h 3691620"/>
              <a:gd name="connsiteX2" fmla="*/ 1742176 w 3750501"/>
              <a:gd name="connsiteY2" fmla="*/ 1342875 h 3691620"/>
              <a:gd name="connsiteX3" fmla="*/ 3750501 w 3750501"/>
              <a:gd name="connsiteY3" fmla="*/ 2615677 h 3691620"/>
              <a:gd name="connsiteX0" fmla="*/ 0 w 6154407"/>
              <a:gd name="connsiteY0" fmla="*/ 0 h 3691620"/>
              <a:gd name="connsiteX1" fmla="*/ 585868 w 6154407"/>
              <a:gd name="connsiteY1" fmla="*/ 3689604 h 3691620"/>
              <a:gd name="connsiteX2" fmla="*/ 1742176 w 6154407"/>
              <a:gd name="connsiteY2" fmla="*/ 1342875 h 3691620"/>
              <a:gd name="connsiteX3" fmla="*/ 6154407 w 6154407"/>
              <a:gd name="connsiteY3" fmla="*/ 3053204 h 3691620"/>
              <a:gd name="connsiteX0" fmla="*/ 0 w 6154407"/>
              <a:gd name="connsiteY0" fmla="*/ 0 h 3691620"/>
              <a:gd name="connsiteX1" fmla="*/ 585868 w 6154407"/>
              <a:gd name="connsiteY1" fmla="*/ 3689604 h 3691620"/>
              <a:gd name="connsiteX2" fmla="*/ 1742176 w 6154407"/>
              <a:gd name="connsiteY2" fmla="*/ 1342875 h 3691620"/>
              <a:gd name="connsiteX3" fmla="*/ 6154407 w 6154407"/>
              <a:gd name="connsiteY3" fmla="*/ 3053204 h 3691620"/>
              <a:gd name="connsiteX0" fmla="*/ 0 w 6154407"/>
              <a:gd name="connsiteY0" fmla="*/ 0 h 3691620"/>
              <a:gd name="connsiteX1" fmla="*/ 585868 w 6154407"/>
              <a:gd name="connsiteY1" fmla="*/ 3689604 h 3691620"/>
              <a:gd name="connsiteX2" fmla="*/ 1742176 w 6154407"/>
              <a:gd name="connsiteY2" fmla="*/ 1342875 h 3691620"/>
              <a:gd name="connsiteX3" fmla="*/ 6154407 w 6154407"/>
              <a:gd name="connsiteY3" fmla="*/ 3053204 h 3691620"/>
              <a:gd name="connsiteX0" fmla="*/ 0 w 6154407"/>
              <a:gd name="connsiteY0" fmla="*/ 0 h 3691620"/>
              <a:gd name="connsiteX1" fmla="*/ 585868 w 6154407"/>
              <a:gd name="connsiteY1" fmla="*/ 3689604 h 3691620"/>
              <a:gd name="connsiteX2" fmla="*/ 1742176 w 6154407"/>
              <a:gd name="connsiteY2" fmla="*/ 1342875 h 3691620"/>
              <a:gd name="connsiteX3" fmla="*/ 6154407 w 6154407"/>
              <a:gd name="connsiteY3" fmla="*/ 3053204 h 3691620"/>
              <a:gd name="connsiteX0" fmla="*/ 0 w 6154407"/>
              <a:gd name="connsiteY0" fmla="*/ 0 h 3691620"/>
              <a:gd name="connsiteX1" fmla="*/ 585868 w 6154407"/>
              <a:gd name="connsiteY1" fmla="*/ 3689604 h 3691620"/>
              <a:gd name="connsiteX2" fmla="*/ 2016039 w 6154407"/>
              <a:gd name="connsiteY2" fmla="*/ 1342876 h 3691620"/>
              <a:gd name="connsiteX3" fmla="*/ 6154407 w 6154407"/>
              <a:gd name="connsiteY3" fmla="*/ 3053204 h 3691620"/>
              <a:gd name="connsiteX0" fmla="*/ 0 w 6154407"/>
              <a:gd name="connsiteY0" fmla="*/ 0 h 3731396"/>
              <a:gd name="connsiteX1" fmla="*/ 768443 w 6154407"/>
              <a:gd name="connsiteY1" fmla="*/ 3729380 h 3731396"/>
              <a:gd name="connsiteX2" fmla="*/ 2016039 w 6154407"/>
              <a:gd name="connsiteY2" fmla="*/ 1342876 h 3731396"/>
              <a:gd name="connsiteX3" fmla="*/ 6154407 w 6154407"/>
              <a:gd name="connsiteY3" fmla="*/ 3053204 h 3731396"/>
              <a:gd name="connsiteX0" fmla="*/ 0 w 6154407"/>
              <a:gd name="connsiteY0" fmla="*/ 0 h 3731396"/>
              <a:gd name="connsiteX1" fmla="*/ 768443 w 6154407"/>
              <a:gd name="connsiteY1" fmla="*/ 3729380 h 3731396"/>
              <a:gd name="connsiteX2" fmla="*/ 2016039 w 6154407"/>
              <a:gd name="connsiteY2" fmla="*/ 1342876 h 3731396"/>
              <a:gd name="connsiteX3" fmla="*/ 6154407 w 6154407"/>
              <a:gd name="connsiteY3" fmla="*/ 3053204 h 3731396"/>
              <a:gd name="connsiteX0" fmla="*/ 0 w 6154407"/>
              <a:gd name="connsiteY0" fmla="*/ 0 h 3731396"/>
              <a:gd name="connsiteX1" fmla="*/ 768443 w 6154407"/>
              <a:gd name="connsiteY1" fmla="*/ 3729380 h 3731396"/>
              <a:gd name="connsiteX2" fmla="*/ 2016039 w 6154407"/>
              <a:gd name="connsiteY2" fmla="*/ 1422427 h 3731396"/>
              <a:gd name="connsiteX3" fmla="*/ 6154407 w 6154407"/>
              <a:gd name="connsiteY3" fmla="*/ 3053204 h 3731396"/>
              <a:gd name="connsiteX0" fmla="*/ 0 w 6154407"/>
              <a:gd name="connsiteY0" fmla="*/ 0 h 3731396"/>
              <a:gd name="connsiteX1" fmla="*/ 768443 w 6154407"/>
              <a:gd name="connsiteY1" fmla="*/ 3729380 h 3731396"/>
              <a:gd name="connsiteX2" fmla="*/ 2016039 w 6154407"/>
              <a:gd name="connsiteY2" fmla="*/ 1422427 h 3731396"/>
              <a:gd name="connsiteX3" fmla="*/ 6154407 w 6154407"/>
              <a:gd name="connsiteY3" fmla="*/ 3053204 h 3731396"/>
              <a:gd name="connsiteX0" fmla="*/ 0 w 6028706"/>
              <a:gd name="connsiteY0" fmla="*/ 0 h 3692672"/>
              <a:gd name="connsiteX1" fmla="*/ 642742 w 6028706"/>
              <a:gd name="connsiteY1" fmla="*/ 3690656 h 3692672"/>
              <a:gd name="connsiteX2" fmla="*/ 1890338 w 6028706"/>
              <a:gd name="connsiteY2" fmla="*/ 1383703 h 3692672"/>
              <a:gd name="connsiteX3" fmla="*/ 6028706 w 6028706"/>
              <a:gd name="connsiteY3" fmla="*/ 3014480 h 3692672"/>
              <a:gd name="connsiteX0" fmla="*/ 0 w 6028706"/>
              <a:gd name="connsiteY0" fmla="*/ 0 h 3692672"/>
              <a:gd name="connsiteX1" fmla="*/ 642742 w 6028706"/>
              <a:gd name="connsiteY1" fmla="*/ 3690656 h 3692672"/>
              <a:gd name="connsiteX2" fmla="*/ 1890338 w 6028706"/>
              <a:gd name="connsiteY2" fmla="*/ 1383703 h 3692672"/>
              <a:gd name="connsiteX3" fmla="*/ 6028706 w 6028706"/>
              <a:gd name="connsiteY3" fmla="*/ 3014480 h 3692672"/>
              <a:gd name="connsiteX0" fmla="*/ 0 w 6028707"/>
              <a:gd name="connsiteY0" fmla="*/ 0 h 3732447"/>
              <a:gd name="connsiteX1" fmla="*/ 642743 w 6028707"/>
              <a:gd name="connsiteY1" fmla="*/ 3730431 h 3732447"/>
              <a:gd name="connsiteX2" fmla="*/ 1890339 w 6028707"/>
              <a:gd name="connsiteY2" fmla="*/ 1423478 h 3732447"/>
              <a:gd name="connsiteX3" fmla="*/ 6028707 w 6028707"/>
              <a:gd name="connsiteY3" fmla="*/ 3054255 h 3732447"/>
              <a:gd name="connsiteX0" fmla="*/ 0 w 6028707"/>
              <a:gd name="connsiteY0" fmla="*/ 0 h 3732447"/>
              <a:gd name="connsiteX1" fmla="*/ 642743 w 6028707"/>
              <a:gd name="connsiteY1" fmla="*/ 3730431 h 3732447"/>
              <a:gd name="connsiteX2" fmla="*/ 1890339 w 6028707"/>
              <a:gd name="connsiteY2" fmla="*/ 1423478 h 3732447"/>
              <a:gd name="connsiteX3" fmla="*/ 6028707 w 6028707"/>
              <a:gd name="connsiteY3" fmla="*/ 3054255 h 3732447"/>
              <a:gd name="connsiteX0" fmla="*/ 0 w 6028707"/>
              <a:gd name="connsiteY0" fmla="*/ 0 h 3732447"/>
              <a:gd name="connsiteX1" fmla="*/ 642743 w 6028707"/>
              <a:gd name="connsiteY1" fmla="*/ 3730431 h 3732447"/>
              <a:gd name="connsiteX2" fmla="*/ 1890339 w 6028707"/>
              <a:gd name="connsiteY2" fmla="*/ 1423478 h 3732447"/>
              <a:gd name="connsiteX3" fmla="*/ 6028707 w 6028707"/>
              <a:gd name="connsiteY3" fmla="*/ 3054255 h 3732447"/>
            </a:gdLst>
            <a:ahLst/>
            <a:cxnLst>
              <a:cxn ang="0">
                <a:pos x="connsiteX0" y="connsiteY0"/>
              </a:cxn>
              <a:cxn ang="0">
                <a:pos x="connsiteX1" y="connsiteY1"/>
              </a:cxn>
              <a:cxn ang="0">
                <a:pos x="connsiteX2" y="connsiteY2"/>
              </a:cxn>
              <a:cxn ang="0">
                <a:pos x="connsiteX3" y="connsiteY3"/>
              </a:cxn>
            </a:cxnLst>
            <a:rect l="l" t="t" r="r" b="b"/>
            <a:pathLst>
              <a:path w="6028707" h="3732447">
                <a:moveTo>
                  <a:pt x="0" y="0"/>
                </a:moveTo>
                <a:cubicBezTo>
                  <a:pt x="28522" y="1641213"/>
                  <a:pt x="159576" y="3718578"/>
                  <a:pt x="642743" y="3730431"/>
                </a:cubicBezTo>
                <a:cubicBezTo>
                  <a:pt x="1232023" y="3732447"/>
                  <a:pt x="1470688" y="1651266"/>
                  <a:pt x="1890339" y="1423478"/>
                </a:cubicBezTo>
                <a:cubicBezTo>
                  <a:pt x="2477610" y="1177969"/>
                  <a:pt x="2550993" y="3018693"/>
                  <a:pt x="6028707" y="3054255"/>
                </a:cubicBezTo>
              </a:path>
            </a:pathLst>
          </a:custGeom>
          <a:noFill/>
          <a:ln w="38100"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29" name="TextBox 228"/>
          <p:cNvSpPr txBox="1"/>
          <p:nvPr/>
        </p:nvSpPr>
        <p:spPr>
          <a:xfrm>
            <a:off x="3074205" y="1508750"/>
            <a:ext cx="5322291" cy="461665"/>
          </a:xfrm>
          <a:prstGeom prst="rect">
            <a:avLst/>
          </a:prstGeom>
          <a:noFill/>
        </p:spPr>
        <p:txBody>
          <a:bodyPr wrap="none" rtlCol="0">
            <a:spAutoFit/>
          </a:bodyPr>
          <a:lstStyle/>
          <a:p>
            <a:r>
              <a:rPr lang="en-US" dirty="0" smtClean="0"/>
              <a:t>Nuclear strong and electromagnetic</a:t>
            </a:r>
            <a:endParaRPr lang="en-US" dirty="0"/>
          </a:p>
        </p:txBody>
      </p:sp>
      <p:sp>
        <p:nvSpPr>
          <p:cNvPr id="230" name="TextBox 229"/>
          <p:cNvSpPr txBox="1"/>
          <p:nvPr/>
        </p:nvSpPr>
        <p:spPr>
          <a:xfrm>
            <a:off x="1000335" y="5810110"/>
            <a:ext cx="588623" cy="461665"/>
          </a:xfrm>
          <a:prstGeom prst="rect">
            <a:avLst/>
          </a:prstGeom>
          <a:noFill/>
        </p:spPr>
        <p:txBody>
          <a:bodyPr wrap="none" rtlCol="0">
            <a:spAutoFit/>
          </a:bodyPr>
          <a:lstStyle/>
          <a:p>
            <a:r>
              <a:rPr lang="en-US" dirty="0" smtClean="0">
                <a:latin typeface="Calisto MT" pitchFamily="18" charset="0"/>
              </a:rPr>
              <a:t>He</a:t>
            </a:r>
            <a:endParaRPr lang="en-US" dirty="0">
              <a:latin typeface="Calisto MT" pitchFamily="18" charset="0"/>
            </a:endParaRPr>
          </a:p>
        </p:txBody>
      </p:sp>
      <p:sp>
        <p:nvSpPr>
          <p:cNvPr id="235" name="TextBox 234"/>
          <p:cNvSpPr txBox="1"/>
          <p:nvPr/>
        </p:nvSpPr>
        <p:spPr>
          <a:xfrm>
            <a:off x="1688124" y="5810110"/>
            <a:ext cx="502766" cy="461665"/>
          </a:xfrm>
          <a:prstGeom prst="rect">
            <a:avLst/>
          </a:prstGeom>
          <a:noFill/>
        </p:spPr>
        <p:txBody>
          <a:bodyPr wrap="none" rtlCol="0">
            <a:spAutoFit/>
          </a:bodyPr>
          <a:lstStyle/>
          <a:p>
            <a:r>
              <a:rPr lang="en-US" dirty="0" smtClean="0">
                <a:latin typeface="Calisto MT" pitchFamily="18" charset="0"/>
              </a:rPr>
              <a:t>Fe</a:t>
            </a:r>
            <a:endParaRPr lang="en-US" dirty="0">
              <a:latin typeface="Calisto MT" pitchFamily="18" charset="0"/>
            </a:endParaRPr>
          </a:p>
        </p:txBody>
      </p:sp>
      <p:sp>
        <p:nvSpPr>
          <p:cNvPr id="236" name="TextBox 235"/>
          <p:cNvSpPr txBox="1"/>
          <p:nvPr/>
        </p:nvSpPr>
        <p:spPr>
          <a:xfrm>
            <a:off x="3343040" y="5810110"/>
            <a:ext cx="540533" cy="461665"/>
          </a:xfrm>
          <a:prstGeom prst="rect">
            <a:avLst/>
          </a:prstGeom>
          <a:noFill/>
        </p:spPr>
        <p:txBody>
          <a:bodyPr wrap="none" rtlCol="0">
            <a:spAutoFit/>
          </a:bodyPr>
          <a:lstStyle/>
          <a:p>
            <a:r>
              <a:rPr lang="en-US" dirty="0" err="1" smtClean="0">
                <a:latin typeface="Calisto MT" pitchFamily="18" charset="0"/>
              </a:rPr>
              <a:t>Lv</a:t>
            </a:r>
            <a:endParaRPr lang="en-US" dirty="0">
              <a:latin typeface="Calisto MT" pitchFamily="18"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animEffect transition="in" filter="fade">
                                      <p:cBhvr>
                                        <p:cTn id="7" dur="2000"/>
                                        <p:tgtEl>
                                          <p:spTgt spid="2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4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3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3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3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3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P spid="239" grpId="0"/>
      <p:bldP spid="229" grpId="0" build="allAtOnce"/>
      <p:bldP spid="230" grpId="0"/>
      <p:bldP spid="235" grpId="0"/>
      <p:bldP spid="2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dirty="0" smtClean="0"/>
              <a:t>Energy is released or absorbed for nuclear process depending on the element…</a:t>
            </a:r>
          </a:p>
        </p:txBody>
      </p:sp>
      <p:graphicFrame>
        <p:nvGraphicFramePr>
          <p:cNvPr id="5" name="Table 4"/>
          <p:cNvGraphicFramePr>
            <a:graphicFrameLocks noGrp="1"/>
          </p:cNvGraphicFramePr>
          <p:nvPr>
            <p:extLst>
              <p:ext uri="{D42A27DB-BD31-4B8C-83A1-F6EECF244321}">
                <p14:modId xmlns:p14="http://schemas.microsoft.com/office/powerpoint/2010/main" val="3419471372"/>
              </p:ext>
            </p:extLst>
          </p:nvPr>
        </p:nvGraphicFramePr>
        <p:xfrm>
          <a:off x="914739" y="1893387"/>
          <a:ext cx="6922635" cy="2328063"/>
        </p:xfrm>
        <a:graphic>
          <a:graphicData uri="http://schemas.openxmlformats.org/drawingml/2006/table">
            <a:tbl>
              <a:tblPr firstRow="1" bandRow="1">
                <a:tableStyleId>{5C22544A-7EE6-4342-B048-85BDC9FD1C3A}</a:tableStyleId>
              </a:tblPr>
              <a:tblGrid>
                <a:gridCol w="2307545"/>
                <a:gridCol w="2307545"/>
                <a:gridCol w="2307545"/>
              </a:tblGrid>
              <a:tr h="776021">
                <a:tc>
                  <a:txBody>
                    <a:bodyPr/>
                    <a:lstStyle/>
                    <a:p>
                      <a:pPr algn="ctr"/>
                      <a:r>
                        <a:rPr lang="en-US" sz="3600" dirty="0" smtClean="0">
                          <a:latin typeface="Calisto MT" pitchFamily="18" charset="0"/>
                        </a:rPr>
                        <a:t>Mass </a:t>
                      </a:r>
                      <a:endParaRPr lang="en-US" sz="3600" dirty="0">
                        <a:latin typeface="Calisto MT" pitchFamily="18" charset="0"/>
                      </a:endParaRPr>
                    </a:p>
                  </a:txBody>
                  <a:tcPr/>
                </a:tc>
                <a:tc>
                  <a:txBody>
                    <a:bodyPr/>
                    <a:lstStyle/>
                    <a:p>
                      <a:pPr algn="ctr"/>
                      <a:r>
                        <a:rPr lang="en-US" sz="3600" dirty="0" smtClean="0">
                          <a:latin typeface="Calisto MT" pitchFamily="18" charset="0"/>
                        </a:rPr>
                        <a:t>A &lt; Iron</a:t>
                      </a:r>
                      <a:endParaRPr lang="en-US" sz="3600" dirty="0">
                        <a:latin typeface="Calisto MT" pitchFamily="18" charset="0"/>
                      </a:endParaRPr>
                    </a:p>
                  </a:txBody>
                  <a:tcPr/>
                </a:tc>
                <a:tc>
                  <a:txBody>
                    <a:bodyPr/>
                    <a:lstStyle/>
                    <a:p>
                      <a:pPr algn="ctr"/>
                      <a:r>
                        <a:rPr lang="en-US" sz="3600" dirty="0" smtClean="0">
                          <a:latin typeface="Calisto MT" pitchFamily="18" charset="0"/>
                        </a:rPr>
                        <a:t>A &gt; Iron</a:t>
                      </a:r>
                      <a:endParaRPr lang="en-US" sz="3600" dirty="0">
                        <a:latin typeface="Calisto MT" pitchFamily="18" charset="0"/>
                      </a:endParaRPr>
                    </a:p>
                  </a:txBody>
                  <a:tcPr/>
                </a:tc>
              </a:tr>
              <a:tr h="776021">
                <a:tc>
                  <a:txBody>
                    <a:bodyPr/>
                    <a:lstStyle/>
                    <a:p>
                      <a:pPr algn="ctr"/>
                      <a:r>
                        <a:rPr lang="en-US" sz="3600" dirty="0" smtClean="0">
                          <a:latin typeface="Calisto MT" pitchFamily="18" charset="0"/>
                        </a:rPr>
                        <a:t>Fusion</a:t>
                      </a:r>
                      <a:endParaRPr lang="en-US" sz="3600" dirty="0">
                        <a:latin typeface="Calisto MT" pitchFamily="18" charset="0"/>
                      </a:endParaRPr>
                    </a:p>
                  </a:txBody>
                  <a:tcPr/>
                </a:tc>
                <a:tc>
                  <a:txBody>
                    <a:bodyPr/>
                    <a:lstStyle/>
                    <a:p>
                      <a:pPr algn="ctr"/>
                      <a:r>
                        <a:rPr lang="en-US" sz="3600" dirty="0" smtClean="0">
                          <a:latin typeface="Calisto MT" pitchFamily="18" charset="0"/>
                        </a:rPr>
                        <a:t>Released</a:t>
                      </a:r>
                      <a:endParaRPr lang="en-US" sz="3600" dirty="0">
                        <a:latin typeface="Calisto MT" pitchFamily="18" charset="0"/>
                      </a:endParaRPr>
                    </a:p>
                  </a:txBody>
                  <a:tcPr/>
                </a:tc>
                <a:tc>
                  <a:txBody>
                    <a:bodyPr/>
                    <a:lstStyle/>
                    <a:p>
                      <a:pPr algn="ctr"/>
                      <a:r>
                        <a:rPr lang="en-US" sz="3600" dirty="0" smtClean="0">
                          <a:latin typeface="Calisto MT" pitchFamily="18" charset="0"/>
                        </a:rPr>
                        <a:t>Absorbed</a:t>
                      </a:r>
                      <a:endParaRPr lang="en-US" sz="3600" dirty="0">
                        <a:latin typeface="Calisto MT" pitchFamily="18" charset="0"/>
                      </a:endParaRPr>
                    </a:p>
                  </a:txBody>
                  <a:tcPr/>
                </a:tc>
              </a:tr>
              <a:tr h="776021">
                <a:tc>
                  <a:txBody>
                    <a:bodyPr/>
                    <a:lstStyle/>
                    <a:p>
                      <a:pPr algn="ctr"/>
                      <a:r>
                        <a:rPr lang="en-US" sz="3600" dirty="0" smtClean="0">
                          <a:latin typeface="Calisto MT" pitchFamily="18" charset="0"/>
                        </a:rPr>
                        <a:t>Fission</a:t>
                      </a:r>
                      <a:endParaRPr lang="en-US" sz="3600" dirty="0">
                        <a:latin typeface="Calisto MT" pitchFamily="18" charset="0"/>
                      </a:endParaRPr>
                    </a:p>
                  </a:txBody>
                  <a:tcPr/>
                </a:tc>
                <a:tc>
                  <a:txBody>
                    <a:bodyPr/>
                    <a:lstStyle/>
                    <a:p>
                      <a:pPr algn="ctr"/>
                      <a:r>
                        <a:rPr lang="en-US" sz="3600" dirty="0" smtClean="0">
                          <a:latin typeface="Calisto MT" pitchFamily="18" charset="0"/>
                        </a:rPr>
                        <a:t>Absorbed</a:t>
                      </a:r>
                      <a:endParaRPr lang="en-US" sz="3600" dirty="0">
                        <a:latin typeface="Calisto MT" pitchFamily="18" charset="0"/>
                      </a:endParaRPr>
                    </a:p>
                  </a:txBody>
                  <a:tcPr/>
                </a:tc>
                <a:tc>
                  <a:txBody>
                    <a:bodyPr/>
                    <a:lstStyle/>
                    <a:p>
                      <a:pPr algn="ctr"/>
                      <a:r>
                        <a:rPr lang="en-US" sz="3600" dirty="0" smtClean="0">
                          <a:latin typeface="Calisto MT" pitchFamily="18" charset="0"/>
                        </a:rPr>
                        <a:t>Released</a:t>
                      </a:r>
                      <a:endParaRPr lang="en-US" sz="3600" dirty="0">
                        <a:latin typeface="Calisto MT" pitchFamily="18" charset="0"/>
                      </a:endParaRPr>
                    </a:p>
                  </a:txBody>
                  <a:tcPr/>
                </a:tc>
              </a:tr>
            </a:tbl>
          </a:graphicData>
        </a:graphic>
      </p:graphicFrame>
      <p:pic>
        <p:nvPicPr>
          <p:cNvPr id="145410" name="Picture 2"/>
          <p:cNvPicPr>
            <a:picLocks noChangeAspect="1" noChangeArrowheads="1"/>
          </p:cNvPicPr>
          <p:nvPr/>
        </p:nvPicPr>
        <p:blipFill>
          <a:blip r:embed="rId4" cstate="print"/>
          <a:srcRect/>
          <a:stretch>
            <a:fillRect/>
          </a:stretch>
        </p:blipFill>
        <p:spPr bwMode="auto">
          <a:xfrm>
            <a:off x="6453845" y="4389125"/>
            <a:ext cx="2000250" cy="2286000"/>
          </a:xfrm>
          <a:prstGeom prst="rect">
            <a:avLst/>
          </a:prstGeom>
          <a:noFill/>
          <a:ln w="9525">
            <a:noFill/>
            <a:miter lim="800000"/>
            <a:headEnd/>
            <a:tailEnd/>
          </a:ln>
        </p:spPr>
      </p:pic>
      <p:pic>
        <p:nvPicPr>
          <p:cNvPr id="145411" name="Picture 3"/>
          <p:cNvPicPr>
            <a:picLocks noChangeAspect="1" noChangeArrowheads="1"/>
          </p:cNvPicPr>
          <p:nvPr/>
        </p:nvPicPr>
        <p:blipFill>
          <a:blip r:embed="rId5" cstate="print"/>
          <a:srcRect/>
          <a:stretch>
            <a:fillRect/>
          </a:stretch>
        </p:blipFill>
        <p:spPr bwMode="auto">
          <a:xfrm>
            <a:off x="462665" y="4542745"/>
            <a:ext cx="2552700" cy="1790700"/>
          </a:xfrm>
          <a:prstGeom prst="rect">
            <a:avLst/>
          </a:prstGeom>
          <a:noFill/>
          <a:ln w="9525">
            <a:noFill/>
            <a:miter lim="800000"/>
            <a:headEnd/>
            <a:tailEnd/>
          </a:ln>
        </p:spPr>
      </p:pic>
      <p:pic>
        <p:nvPicPr>
          <p:cNvPr id="145412" name="Picture 4"/>
          <p:cNvPicPr>
            <a:picLocks noChangeAspect="1" noChangeArrowheads="1"/>
          </p:cNvPicPr>
          <p:nvPr/>
        </p:nvPicPr>
        <p:blipFill>
          <a:blip r:embed="rId6" cstate="print"/>
          <a:srcRect/>
          <a:stretch>
            <a:fillRect/>
          </a:stretch>
        </p:blipFill>
        <p:spPr bwMode="auto">
          <a:xfrm>
            <a:off x="3304635" y="4696365"/>
            <a:ext cx="2857500" cy="1600200"/>
          </a:xfrm>
          <a:prstGeom prst="rect">
            <a:avLst/>
          </a:prstGeom>
          <a:noFill/>
          <a:ln w="9525">
            <a:noFill/>
            <a:miter lim="800000"/>
            <a:headEnd/>
            <a:tailEnd/>
          </a:ln>
        </p:spPr>
      </p:pic>
      <p:sp>
        <p:nvSpPr>
          <p:cNvPr id="3" name="Rectangle 2"/>
          <p:cNvSpPr/>
          <p:nvPr/>
        </p:nvSpPr>
        <p:spPr>
          <a:xfrm>
            <a:off x="2310493" y="1424579"/>
            <a:ext cx="4572000" cy="307777"/>
          </a:xfrm>
          <a:prstGeom prst="rect">
            <a:avLst/>
          </a:prstGeom>
        </p:spPr>
        <p:txBody>
          <a:bodyPr>
            <a:spAutoFit/>
          </a:bodyPr>
          <a:lstStyle/>
          <a:p>
            <a:r>
              <a:rPr lang="en-US" sz="1400" dirty="0">
                <a:latin typeface="Bodoni MT Condensed" pitchFamily="18" charset="0"/>
              </a:rPr>
              <a:t>Energy Released or Absorbed for nuclear process involving element “A”?</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descr="Fig25_02Fusion"/>
          <p:cNvPicPr>
            <a:picLocks noChangeAspect="1" noChangeArrowheads="1"/>
          </p:cNvPicPr>
          <p:nvPr/>
        </p:nvPicPr>
        <p:blipFill>
          <a:blip r:embed="rId4" cstate="print"/>
          <a:srcRect/>
          <a:stretch>
            <a:fillRect/>
          </a:stretch>
        </p:blipFill>
        <p:spPr bwMode="auto">
          <a:xfrm>
            <a:off x="1828800" y="3962400"/>
            <a:ext cx="5673725" cy="2603500"/>
          </a:xfrm>
          <a:prstGeom prst="rect">
            <a:avLst/>
          </a:prstGeom>
          <a:noFill/>
          <a:ln w="9525">
            <a:noFill/>
            <a:miter lim="800000"/>
            <a:headEnd/>
            <a:tailEnd/>
          </a:ln>
        </p:spPr>
      </p:pic>
      <p:sp>
        <p:nvSpPr>
          <p:cNvPr id="14341" name="Rectangle 3"/>
          <p:cNvSpPr>
            <a:spLocks noGrp="1" noChangeArrowheads="1"/>
          </p:cNvSpPr>
          <p:nvPr>
            <p:ph type="title"/>
          </p:nvPr>
        </p:nvSpPr>
        <p:spPr/>
        <p:txBody>
          <a:bodyPr/>
          <a:lstStyle/>
          <a:p>
            <a:pPr eaLnBrk="1" hangingPunct="1"/>
            <a:r>
              <a:rPr lang="en-US" smtClean="0"/>
              <a:t>Fusion</a:t>
            </a:r>
          </a:p>
        </p:txBody>
      </p:sp>
      <p:sp>
        <p:nvSpPr>
          <p:cNvPr id="14342" name="Rectangle 4"/>
          <p:cNvSpPr>
            <a:spLocks noGrp="1" noChangeArrowheads="1"/>
          </p:cNvSpPr>
          <p:nvPr>
            <p:ph type="body" idx="1"/>
          </p:nvPr>
        </p:nvSpPr>
        <p:spPr>
          <a:xfrm>
            <a:off x="381000" y="1371600"/>
            <a:ext cx="8382000" cy="2514600"/>
          </a:xfrm>
        </p:spPr>
        <p:txBody>
          <a:bodyPr>
            <a:normAutofit/>
          </a:bodyPr>
          <a:lstStyle/>
          <a:p>
            <a:pPr eaLnBrk="1" hangingPunct="1">
              <a:lnSpc>
                <a:spcPct val="90000"/>
              </a:lnSpc>
            </a:pPr>
            <a:r>
              <a:rPr lang="en-US" sz="2100" dirty="0" smtClean="0"/>
              <a:t>Combining two small nuclei to make a larger one gives off energy.</a:t>
            </a:r>
          </a:p>
          <a:p>
            <a:pPr eaLnBrk="1" hangingPunct="1">
              <a:lnSpc>
                <a:spcPct val="90000"/>
              </a:lnSpc>
            </a:pPr>
            <a:r>
              <a:rPr lang="en-US" sz="2100" dirty="0" smtClean="0"/>
              <a:t>Abundant fuel (in sea water) and large energy gain make this a very exciting possibility.</a:t>
            </a:r>
          </a:p>
          <a:p>
            <a:pPr eaLnBrk="1" hangingPunct="1">
              <a:lnSpc>
                <a:spcPct val="90000"/>
              </a:lnSpc>
            </a:pPr>
            <a:r>
              <a:rPr lang="en-US" sz="2100" dirty="0" smtClean="0"/>
              <a:t>The catch: Because nuclei are positively charged, you need either extremely hot reactants or large confining forces.</a:t>
            </a:r>
          </a:p>
          <a:p>
            <a:pPr lvl="1" eaLnBrk="1" hangingPunct="1">
              <a:lnSpc>
                <a:spcPct val="90000"/>
              </a:lnSpc>
            </a:pPr>
            <a:r>
              <a:rPr lang="en-US" sz="1700" dirty="0" smtClean="0"/>
              <a:t>What forces do you have available for confinement?</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smtClean="0"/>
              <a:t>Gravitational confinement</a:t>
            </a:r>
          </a:p>
        </p:txBody>
      </p:sp>
      <p:pic>
        <p:nvPicPr>
          <p:cNvPr id="16389" name="Picture 3" descr="he2-flare"/>
          <p:cNvPicPr>
            <a:picLocks noChangeAspect="1" noChangeArrowheads="1"/>
          </p:cNvPicPr>
          <p:nvPr/>
        </p:nvPicPr>
        <p:blipFill>
          <a:blip r:embed="rId4" cstate="print"/>
          <a:srcRect/>
          <a:stretch>
            <a:fillRect/>
          </a:stretch>
        </p:blipFill>
        <p:spPr bwMode="auto">
          <a:xfrm>
            <a:off x="1981200" y="1524000"/>
            <a:ext cx="5029200" cy="502920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dirty="0" smtClean="0"/>
              <a:t>Confinement using magnetic fields: </a:t>
            </a:r>
            <a:r>
              <a:rPr lang="en-US" dirty="0" err="1" smtClean="0"/>
              <a:t>Tocamak</a:t>
            </a:r>
            <a:endParaRPr lang="en-US" dirty="0" smtClean="0"/>
          </a:p>
        </p:txBody>
      </p:sp>
      <p:pic>
        <p:nvPicPr>
          <p:cNvPr id="17413" name="Picture 3" descr="wl-12-04-2004-tokamak"/>
          <p:cNvPicPr>
            <a:picLocks noChangeAspect="1" noChangeArrowheads="1"/>
          </p:cNvPicPr>
          <p:nvPr/>
        </p:nvPicPr>
        <p:blipFill>
          <a:blip r:embed="rId4" cstate="print"/>
          <a:srcRect/>
          <a:stretch>
            <a:fillRect/>
          </a:stretch>
        </p:blipFill>
        <p:spPr bwMode="auto">
          <a:xfrm>
            <a:off x="1266825" y="1643063"/>
            <a:ext cx="6429375" cy="4675187"/>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dirty="0">
                <a:solidFill>
                  <a:srgbClr val="FF0000"/>
                </a:solidFill>
                <a:latin typeface="Calisto MT" pitchFamily="18" charset="0"/>
              </a:rPr>
              <a:t>Q.Q. </a:t>
            </a:r>
            <a:r>
              <a:rPr lang="en-US" dirty="0" smtClean="0">
                <a:solidFill>
                  <a:srgbClr val="FF0000"/>
                </a:solidFill>
                <a:latin typeface="Calisto MT" pitchFamily="18" charset="0"/>
              </a:rPr>
              <a:t>8  </a:t>
            </a:r>
            <a:r>
              <a:rPr lang="en-US" sz="2800" dirty="0" smtClean="0"/>
              <a:t>What two fundamental forces combine to make this shape for nuclei formation?</a:t>
            </a:r>
          </a:p>
        </p:txBody>
      </p:sp>
      <p:sp>
        <p:nvSpPr>
          <p:cNvPr id="12" name="TextBox 11"/>
          <p:cNvSpPr txBox="1"/>
          <p:nvPr/>
        </p:nvSpPr>
        <p:spPr>
          <a:xfrm>
            <a:off x="0" y="2514600"/>
            <a:ext cx="848309" cy="338554"/>
          </a:xfrm>
          <a:prstGeom prst="rect">
            <a:avLst/>
          </a:prstGeom>
          <a:noFill/>
        </p:spPr>
        <p:txBody>
          <a:bodyPr wrap="none" rtlCol="0">
            <a:spAutoFit/>
          </a:bodyPr>
          <a:lstStyle/>
          <a:p>
            <a:r>
              <a:rPr lang="en-US" sz="1600" dirty="0" smtClean="0"/>
              <a:t>Energy</a:t>
            </a:r>
            <a:endParaRPr lang="en-US" sz="1600" dirty="0"/>
          </a:p>
        </p:txBody>
      </p:sp>
      <p:cxnSp>
        <p:nvCxnSpPr>
          <p:cNvPr id="13" name="Straight Connector 12"/>
          <p:cNvCxnSpPr/>
          <p:nvPr/>
        </p:nvCxnSpPr>
        <p:spPr bwMode="auto">
          <a:xfrm rot="10800000">
            <a:off x="838200" y="6324600"/>
            <a:ext cx="81534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19" name="TextBox 18"/>
          <p:cNvSpPr txBox="1"/>
          <p:nvPr/>
        </p:nvSpPr>
        <p:spPr>
          <a:xfrm>
            <a:off x="6172200" y="6324600"/>
            <a:ext cx="2744662" cy="338554"/>
          </a:xfrm>
          <a:prstGeom prst="rect">
            <a:avLst/>
          </a:prstGeom>
          <a:noFill/>
        </p:spPr>
        <p:txBody>
          <a:bodyPr wrap="none" rtlCol="0">
            <a:spAutoFit/>
          </a:bodyPr>
          <a:lstStyle/>
          <a:p>
            <a:r>
              <a:rPr lang="en-US" sz="1600" dirty="0" smtClean="0"/>
              <a:t>Distance between nucleons</a:t>
            </a:r>
            <a:endParaRPr lang="en-US" sz="1600" dirty="0"/>
          </a:p>
        </p:txBody>
      </p:sp>
      <p:cxnSp>
        <p:nvCxnSpPr>
          <p:cNvPr id="223" name="Straight Connector 222"/>
          <p:cNvCxnSpPr/>
          <p:nvPr/>
        </p:nvCxnSpPr>
        <p:spPr bwMode="auto">
          <a:xfrm rot="5400000">
            <a:off x="-1181100" y="4305300"/>
            <a:ext cx="40386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8" name="Freeform 7"/>
          <p:cNvSpPr/>
          <p:nvPr/>
        </p:nvSpPr>
        <p:spPr bwMode="auto">
          <a:xfrm>
            <a:off x="1153954" y="1739179"/>
            <a:ext cx="7834621" cy="3603883"/>
          </a:xfrm>
          <a:custGeom>
            <a:avLst/>
            <a:gdLst>
              <a:gd name="connsiteX0" fmla="*/ 0 w 8141677"/>
              <a:gd name="connsiteY0" fmla="*/ 97692 h 2686539"/>
              <a:gd name="connsiteX1" fmla="*/ 339969 w 8141677"/>
              <a:gd name="connsiteY1" fmla="*/ 2653323 h 2686539"/>
              <a:gd name="connsiteX2" fmla="*/ 703384 w 8141677"/>
              <a:gd name="connsiteY2" fmla="*/ 296985 h 2686539"/>
              <a:gd name="connsiteX3" fmla="*/ 1477107 w 8141677"/>
              <a:gd name="connsiteY3" fmla="*/ 871415 h 2686539"/>
              <a:gd name="connsiteX4" fmla="*/ 2332892 w 8141677"/>
              <a:gd name="connsiteY4" fmla="*/ 1692031 h 2686539"/>
              <a:gd name="connsiteX5" fmla="*/ 6869723 w 8141677"/>
              <a:gd name="connsiteY5" fmla="*/ 1938215 h 2686539"/>
              <a:gd name="connsiteX6" fmla="*/ 7959969 w 8141677"/>
              <a:gd name="connsiteY6" fmla="*/ 1926492 h 2686539"/>
              <a:gd name="connsiteX7" fmla="*/ 7959969 w 8141677"/>
              <a:gd name="connsiteY7" fmla="*/ 1914769 h 2686539"/>
              <a:gd name="connsiteX0" fmla="*/ 0 w 8141677"/>
              <a:gd name="connsiteY0" fmla="*/ 94761 h 2683608"/>
              <a:gd name="connsiteX1" fmla="*/ 339969 w 8141677"/>
              <a:gd name="connsiteY1" fmla="*/ 2650392 h 2683608"/>
              <a:gd name="connsiteX2" fmla="*/ 703384 w 8141677"/>
              <a:gd name="connsiteY2" fmla="*/ 294054 h 2683608"/>
              <a:gd name="connsiteX3" fmla="*/ 1441938 w 8141677"/>
              <a:gd name="connsiteY3" fmla="*/ 886069 h 2683608"/>
              <a:gd name="connsiteX4" fmla="*/ 2332892 w 8141677"/>
              <a:gd name="connsiteY4" fmla="*/ 1689100 h 2683608"/>
              <a:gd name="connsiteX5" fmla="*/ 6869723 w 8141677"/>
              <a:gd name="connsiteY5" fmla="*/ 1935284 h 2683608"/>
              <a:gd name="connsiteX6" fmla="*/ 7959969 w 8141677"/>
              <a:gd name="connsiteY6" fmla="*/ 1923561 h 2683608"/>
              <a:gd name="connsiteX7" fmla="*/ 7959969 w 8141677"/>
              <a:gd name="connsiteY7" fmla="*/ 1911838 h 2683608"/>
              <a:gd name="connsiteX0" fmla="*/ 0 w 8141677"/>
              <a:gd name="connsiteY0" fmla="*/ 94761 h 2683608"/>
              <a:gd name="connsiteX1" fmla="*/ 339969 w 8141677"/>
              <a:gd name="connsiteY1" fmla="*/ 2650392 h 2683608"/>
              <a:gd name="connsiteX2" fmla="*/ 703384 w 8141677"/>
              <a:gd name="connsiteY2" fmla="*/ 294054 h 2683608"/>
              <a:gd name="connsiteX3" fmla="*/ 1441938 w 8141677"/>
              <a:gd name="connsiteY3" fmla="*/ 886069 h 2683608"/>
              <a:gd name="connsiteX4" fmla="*/ 3270738 w 8141677"/>
              <a:gd name="connsiteY4" fmla="*/ 1495668 h 2683608"/>
              <a:gd name="connsiteX5" fmla="*/ 6869723 w 8141677"/>
              <a:gd name="connsiteY5" fmla="*/ 1935284 h 2683608"/>
              <a:gd name="connsiteX6" fmla="*/ 7959969 w 8141677"/>
              <a:gd name="connsiteY6" fmla="*/ 1923561 h 2683608"/>
              <a:gd name="connsiteX7" fmla="*/ 7959969 w 8141677"/>
              <a:gd name="connsiteY7" fmla="*/ 1911838 h 2683608"/>
              <a:gd name="connsiteX0" fmla="*/ 0 w 7959969"/>
              <a:gd name="connsiteY0" fmla="*/ 94761 h 2683608"/>
              <a:gd name="connsiteX1" fmla="*/ 339969 w 7959969"/>
              <a:gd name="connsiteY1" fmla="*/ 2650392 h 2683608"/>
              <a:gd name="connsiteX2" fmla="*/ 703384 w 7959969"/>
              <a:gd name="connsiteY2" fmla="*/ 294054 h 2683608"/>
              <a:gd name="connsiteX3" fmla="*/ 1441938 w 7959969"/>
              <a:gd name="connsiteY3" fmla="*/ 886069 h 2683608"/>
              <a:gd name="connsiteX4" fmla="*/ 3270738 w 7959969"/>
              <a:gd name="connsiteY4" fmla="*/ 1495668 h 2683608"/>
              <a:gd name="connsiteX5" fmla="*/ 6869723 w 7959969"/>
              <a:gd name="connsiteY5" fmla="*/ 1935284 h 2683608"/>
              <a:gd name="connsiteX6" fmla="*/ 7959969 w 7959969"/>
              <a:gd name="connsiteY6" fmla="*/ 1923561 h 2683608"/>
              <a:gd name="connsiteX0" fmla="*/ 0 w 6869723"/>
              <a:gd name="connsiteY0" fmla="*/ 94761 h 2683608"/>
              <a:gd name="connsiteX1" fmla="*/ 339969 w 6869723"/>
              <a:gd name="connsiteY1" fmla="*/ 2650392 h 2683608"/>
              <a:gd name="connsiteX2" fmla="*/ 703384 w 6869723"/>
              <a:gd name="connsiteY2" fmla="*/ 294054 h 2683608"/>
              <a:gd name="connsiteX3" fmla="*/ 1441938 w 6869723"/>
              <a:gd name="connsiteY3" fmla="*/ 886069 h 2683608"/>
              <a:gd name="connsiteX4" fmla="*/ 3270738 w 6869723"/>
              <a:gd name="connsiteY4" fmla="*/ 1495668 h 2683608"/>
              <a:gd name="connsiteX5" fmla="*/ 6869723 w 6869723"/>
              <a:gd name="connsiteY5" fmla="*/ 1935284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94761 h 2683608"/>
              <a:gd name="connsiteX1" fmla="*/ 339969 w 7995138"/>
              <a:gd name="connsiteY1" fmla="*/ 2650392 h 2683608"/>
              <a:gd name="connsiteX2" fmla="*/ 703384 w 7995138"/>
              <a:gd name="connsiteY2" fmla="*/ 294054 h 2683608"/>
              <a:gd name="connsiteX3" fmla="*/ 1441938 w 7995138"/>
              <a:gd name="connsiteY3" fmla="*/ 886069 h 2683608"/>
              <a:gd name="connsiteX4" fmla="*/ 3270738 w 7995138"/>
              <a:gd name="connsiteY4" fmla="*/ 1495668 h 2683608"/>
              <a:gd name="connsiteX5" fmla="*/ 7995138 w 7995138"/>
              <a:gd name="connsiteY5" fmla="*/ 1800468 h 2683608"/>
              <a:gd name="connsiteX0" fmla="*/ 0 w 7995138"/>
              <a:gd name="connsiteY0" fmla="*/ 0 h 2588847"/>
              <a:gd name="connsiteX1" fmla="*/ 339969 w 7995138"/>
              <a:gd name="connsiteY1" fmla="*/ 2555631 h 2588847"/>
              <a:gd name="connsiteX2" fmla="*/ 703384 w 7995138"/>
              <a:gd name="connsiteY2" fmla="*/ 199293 h 2588847"/>
              <a:gd name="connsiteX3" fmla="*/ 3270738 w 7995138"/>
              <a:gd name="connsiteY3" fmla="*/ 1400907 h 2588847"/>
              <a:gd name="connsiteX4" fmla="*/ 7995138 w 7995138"/>
              <a:gd name="connsiteY4" fmla="*/ 1705707 h 2588847"/>
              <a:gd name="connsiteX0" fmla="*/ 0 w 7995138"/>
              <a:gd name="connsiteY0" fmla="*/ 0 h 2588847"/>
              <a:gd name="connsiteX1" fmla="*/ 339969 w 7995138"/>
              <a:gd name="connsiteY1" fmla="*/ 2555631 h 2588847"/>
              <a:gd name="connsiteX2" fmla="*/ 703384 w 7995138"/>
              <a:gd name="connsiteY2" fmla="*/ 199293 h 2588847"/>
              <a:gd name="connsiteX3" fmla="*/ 3270738 w 7995138"/>
              <a:gd name="connsiteY3" fmla="*/ 1400907 h 2588847"/>
              <a:gd name="connsiteX4" fmla="*/ 7995138 w 7995138"/>
              <a:gd name="connsiteY4" fmla="*/ 1705707 h 2588847"/>
              <a:gd name="connsiteX0" fmla="*/ 0 w 7995138"/>
              <a:gd name="connsiteY0" fmla="*/ 0 h 2588847"/>
              <a:gd name="connsiteX1" fmla="*/ 339969 w 7995138"/>
              <a:gd name="connsiteY1" fmla="*/ 2555631 h 2588847"/>
              <a:gd name="connsiteX2" fmla="*/ 703384 w 7995138"/>
              <a:gd name="connsiteY2" fmla="*/ 199293 h 2588847"/>
              <a:gd name="connsiteX3" fmla="*/ 3270738 w 7995138"/>
              <a:gd name="connsiteY3" fmla="*/ 1400907 h 2588847"/>
              <a:gd name="connsiteX4" fmla="*/ 7995138 w 7995138"/>
              <a:gd name="connsiteY4" fmla="*/ 1705707 h 2588847"/>
              <a:gd name="connsiteX0" fmla="*/ 0 w 7995138"/>
              <a:gd name="connsiteY0" fmla="*/ 75223 h 2664070"/>
              <a:gd name="connsiteX1" fmla="*/ 339969 w 7995138"/>
              <a:gd name="connsiteY1" fmla="*/ 2630854 h 2664070"/>
              <a:gd name="connsiteX2" fmla="*/ 703384 w 7995138"/>
              <a:gd name="connsiteY2" fmla="*/ 274516 h 2664070"/>
              <a:gd name="connsiteX3" fmla="*/ 3270738 w 7995138"/>
              <a:gd name="connsiteY3" fmla="*/ 1476130 h 2664070"/>
              <a:gd name="connsiteX4" fmla="*/ 7995138 w 7995138"/>
              <a:gd name="connsiteY4" fmla="*/ 1780930 h 2664070"/>
              <a:gd name="connsiteX0" fmla="*/ 0 w 7995138"/>
              <a:gd name="connsiteY0" fmla="*/ 75223 h 2630854"/>
              <a:gd name="connsiteX1" fmla="*/ 339969 w 7995138"/>
              <a:gd name="connsiteY1" fmla="*/ 2630854 h 2630854"/>
              <a:gd name="connsiteX2" fmla="*/ 703384 w 7995138"/>
              <a:gd name="connsiteY2" fmla="*/ 274516 h 2630854"/>
              <a:gd name="connsiteX3" fmla="*/ 3270738 w 7995138"/>
              <a:gd name="connsiteY3" fmla="*/ 1476130 h 2630854"/>
              <a:gd name="connsiteX4" fmla="*/ 7995138 w 7995138"/>
              <a:gd name="connsiteY4" fmla="*/ 1780930 h 2630854"/>
              <a:gd name="connsiteX0" fmla="*/ 0 w 7995138"/>
              <a:gd name="connsiteY0" fmla="*/ 75223 h 2644531"/>
              <a:gd name="connsiteX1" fmla="*/ 339969 w 7995138"/>
              <a:gd name="connsiteY1" fmla="*/ 2630854 h 2644531"/>
              <a:gd name="connsiteX2" fmla="*/ 703384 w 7995138"/>
              <a:gd name="connsiteY2" fmla="*/ 274516 h 2644531"/>
              <a:gd name="connsiteX3" fmla="*/ 3270738 w 7995138"/>
              <a:gd name="connsiteY3" fmla="*/ 1476130 h 2644531"/>
              <a:gd name="connsiteX4" fmla="*/ 7995138 w 7995138"/>
              <a:gd name="connsiteY4" fmla="*/ 1780930 h 2644531"/>
              <a:gd name="connsiteX0" fmla="*/ 0 w 7995138"/>
              <a:gd name="connsiteY0" fmla="*/ 75223 h 2644531"/>
              <a:gd name="connsiteX1" fmla="*/ 339969 w 7995138"/>
              <a:gd name="connsiteY1" fmla="*/ 2630854 h 2644531"/>
              <a:gd name="connsiteX2" fmla="*/ 703384 w 7995138"/>
              <a:gd name="connsiteY2" fmla="*/ 274516 h 2644531"/>
              <a:gd name="connsiteX3" fmla="*/ 3270738 w 7995138"/>
              <a:gd name="connsiteY3" fmla="*/ 1476130 h 2644531"/>
              <a:gd name="connsiteX4" fmla="*/ 7995138 w 7995138"/>
              <a:gd name="connsiteY4" fmla="*/ 1780930 h 2644531"/>
              <a:gd name="connsiteX0" fmla="*/ 0 w 7995138"/>
              <a:gd name="connsiteY0" fmla="*/ 75223 h 2679700"/>
              <a:gd name="connsiteX1" fmla="*/ 339969 w 7995138"/>
              <a:gd name="connsiteY1" fmla="*/ 2630854 h 2679700"/>
              <a:gd name="connsiteX2" fmla="*/ 703384 w 7995138"/>
              <a:gd name="connsiteY2" fmla="*/ 274516 h 2679700"/>
              <a:gd name="connsiteX3" fmla="*/ 3270738 w 7995138"/>
              <a:gd name="connsiteY3" fmla="*/ 1476130 h 2679700"/>
              <a:gd name="connsiteX4" fmla="*/ 7995138 w 7995138"/>
              <a:gd name="connsiteY4" fmla="*/ 1780930 h 2679700"/>
              <a:gd name="connsiteX0" fmla="*/ 0 w 7995138"/>
              <a:gd name="connsiteY0" fmla="*/ 75223 h 2667975"/>
              <a:gd name="connsiteX1" fmla="*/ 298937 w 7995138"/>
              <a:gd name="connsiteY1" fmla="*/ 2619129 h 2667975"/>
              <a:gd name="connsiteX2" fmla="*/ 703384 w 7995138"/>
              <a:gd name="connsiteY2" fmla="*/ 274516 h 2667975"/>
              <a:gd name="connsiteX3" fmla="*/ 3270738 w 7995138"/>
              <a:gd name="connsiteY3" fmla="*/ 1476130 h 2667975"/>
              <a:gd name="connsiteX4" fmla="*/ 7995138 w 7995138"/>
              <a:gd name="connsiteY4" fmla="*/ 1780930 h 2667975"/>
              <a:gd name="connsiteX0" fmla="*/ 0 w 7995138"/>
              <a:gd name="connsiteY0" fmla="*/ 75223 h 2667975"/>
              <a:gd name="connsiteX1" fmla="*/ 298937 w 7995138"/>
              <a:gd name="connsiteY1" fmla="*/ 2619129 h 2667975"/>
              <a:gd name="connsiteX2" fmla="*/ 703384 w 7995138"/>
              <a:gd name="connsiteY2" fmla="*/ 274516 h 2667975"/>
              <a:gd name="connsiteX3" fmla="*/ 3270738 w 7995138"/>
              <a:gd name="connsiteY3" fmla="*/ 1476130 h 2667975"/>
              <a:gd name="connsiteX4" fmla="*/ 7995138 w 7995138"/>
              <a:gd name="connsiteY4" fmla="*/ 1780930 h 2667975"/>
              <a:gd name="connsiteX0" fmla="*/ 0 w 7995138"/>
              <a:gd name="connsiteY0" fmla="*/ 75223 h 2667975"/>
              <a:gd name="connsiteX1" fmla="*/ 298937 w 7995138"/>
              <a:gd name="connsiteY1" fmla="*/ 2619129 h 2667975"/>
              <a:gd name="connsiteX2" fmla="*/ 703384 w 7995138"/>
              <a:gd name="connsiteY2" fmla="*/ 274516 h 2667975"/>
              <a:gd name="connsiteX3" fmla="*/ 3270737 w 7995138"/>
              <a:gd name="connsiteY3" fmla="*/ 1323730 h 2667975"/>
              <a:gd name="connsiteX4" fmla="*/ 7995138 w 7995138"/>
              <a:gd name="connsiteY4" fmla="*/ 1780930 h 2667975"/>
              <a:gd name="connsiteX0" fmla="*/ 0 w 7995138"/>
              <a:gd name="connsiteY0" fmla="*/ 75223 h 2667975"/>
              <a:gd name="connsiteX1" fmla="*/ 298937 w 7995138"/>
              <a:gd name="connsiteY1" fmla="*/ 2619129 h 2667975"/>
              <a:gd name="connsiteX2" fmla="*/ 703384 w 7995138"/>
              <a:gd name="connsiteY2" fmla="*/ 274516 h 2667975"/>
              <a:gd name="connsiteX3" fmla="*/ 2813537 w 7995138"/>
              <a:gd name="connsiteY3" fmla="*/ 1628530 h 2667975"/>
              <a:gd name="connsiteX4" fmla="*/ 7995138 w 7995138"/>
              <a:gd name="connsiteY4" fmla="*/ 1780930 h 2667975"/>
              <a:gd name="connsiteX0" fmla="*/ 0 w 7995137"/>
              <a:gd name="connsiteY0" fmla="*/ 75223 h 2667975"/>
              <a:gd name="connsiteX1" fmla="*/ 298937 w 7995137"/>
              <a:gd name="connsiteY1" fmla="*/ 2619129 h 2667975"/>
              <a:gd name="connsiteX2" fmla="*/ 703384 w 7995137"/>
              <a:gd name="connsiteY2" fmla="*/ 274516 h 2667975"/>
              <a:gd name="connsiteX3" fmla="*/ 2813537 w 7995137"/>
              <a:gd name="connsiteY3" fmla="*/ 1628530 h 2667975"/>
              <a:gd name="connsiteX4" fmla="*/ 7995137 w 7995137"/>
              <a:gd name="connsiteY4" fmla="*/ 1857130 h 2667975"/>
              <a:gd name="connsiteX0" fmla="*/ 0 w 8077199"/>
              <a:gd name="connsiteY0" fmla="*/ 0 h 3630245"/>
              <a:gd name="connsiteX1" fmla="*/ 380999 w 8077199"/>
              <a:gd name="connsiteY1" fmla="*/ 3581399 h 3630245"/>
              <a:gd name="connsiteX2" fmla="*/ 785446 w 8077199"/>
              <a:gd name="connsiteY2" fmla="*/ 1236786 h 3630245"/>
              <a:gd name="connsiteX3" fmla="*/ 2895599 w 8077199"/>
              <a:gd name="connsiteY3" fmla="*/ 2590800 h 3630245"/>
              <a:gd name="connsiteX4" fmla="*/ 8077199 w 8077199"/>
              <a:gd name="connsiteY4" fmla="*/ 2819400 h 3630245"/>
              <a:gd name="connsiteX0" fmla="*/ 0 w 6037502"/>
              <a:gd name="connsiteY0" fmla="*/ 0 h 3630245"/>
              <a:gd name="connsiteX1" fmla="*/ 380999 w 6037502"/>
              <a:gd name="connsiteY1" fmla="*/ 3581399 h 3630245"/>
              <a:gd name="connsiteX2" fmla="*/ 785446 w 6037502"/>
              <a:gd name="connsiteY2" fmla="*/ 1236786 h 3630245"/>
              <a:gd name="connsiteX3" fmla="*/ 2895599 w 6037502"/>
              <a:gd name="connsiteY3" fmla="*/ 2590800 h 3630245"/>
              <a:gd name="connsiteX4" fmla="*/ 6037502 w 6037502"/>
              <a:gd name="connsiteY4" fmla="*/ 2841061 h 3630245"/>
              <a:gd name="connsiteX0" fmla="*/ 0 w 6037502"/>
              <a:gd name="connsiteY0" fmla="*/ 0 h 3630245"/>
              <a:gd name="connsiteX1" fmla="*/ 380999 w 6037502"/>
              <a:gd name="connsiteY1" fmla="*/ 3581399 h 3630245"/>
              <a:gd name="connsiteX2" fmla="*/ 785446 w 6037502"/>
              <a:gd name="connsiteY2" fmla="*/ 1236786 h 3630245"/>
              <a:gd name="connsiteX3" fmla="*/ 2895599 w 6037502"/>
              <a:gd name="connsiteY3" fmla="*/ 2590800 h 3630245"/>
              <a:gd name="connsiteX4" fmla="*/ 6037502 w 6037502"/>
              <a:gd name="connsiteY4" fmla="*/ 2841061 h 3630245"/>
              <a:gd name="connsiteX0" fmla="*/ 0 w 6037502"/>
              <a:gd name="connsiteY0" fmla="*/ 0 h 3630245"/>
              <a:gd name="connsiteX1" fmla="*/ 380999 w 6037502"/>
              <a:gd name="connsiteY1" fmla="*/ 3581399 h 3630245"/>
              <a:gd name="connsiteX2" fmla="*/ 785446 w 6037502"/>
              <a:gd name="connsiteY2" fmla="*/ 1236786 h 3630245"/>
              <a:gd name="connsiteX3" fmla="*/ 2895599 w 6037502"/>
              <a:gd name="connsiteY3" fmla="*/ 2590800 h 3630245"/>
              <a:gd name="connsiteX4" fmla="*/ 6037502 w 6037502"/>
              <a:gd name="connsiteY4" fmla="*/ 2841061 h 3630245"/>
              <a:gd name="connsiteX0" fmla="*/ 0 w 6037502"/>
              <a:gd name="connsiteY0" fmla="*/ 0 h 3679090"/>
              <a:gd name="connsiteX1" fmla="*/ 301874 w 6037502"/>
              <a:gd name="connsiteY1" fmla="*/ 3630245 h 3679090"/>
              <a:gd name="connsiteX2" fmla="*/ 785446 w 6037502"/>
              <a:gd name="connsiteY2" fmla="*/ 1236786 h 3679090"/>
              <a:gd name="connsiteX3" fmla="*/ 2895599 w 6037502"/>
              <a:gd name="connsiteY3" fmla="*/ 2590800 h 3679090"/>
              <a:gd name="connsiteX4" fmla="*/ 6037502 w 6037502"/>
              <a:gd name="connsiteY4" fmla="*/ 2841061 h 3679090"/>
              <a:gd name="connsiteX0" fmla="*/ 0 w 6037502"/>
              <a:gd name="connsiteY0" fmla="*/ 0 h 3679091"/>
              <a:gd name="connsiteX1" fmla="*/ 301874 w 6037502"/>
              <a:gd name="connsiteY1" fmla="*/ 3630245 h 3679091"/>
              <a:gd name="connsiteX2" fmla="*/ 1026375 w 6037502"/>
              <a:gd name="connsiteY2" fmla="*/ 1262694 h 3679091"/>
              <a:gd name="connsiteX3" fmla="*/ 2895599 w 6037502"/>
              <a:gd name="connsiteY3" fmla="*/ 2590800 h 3679091"/>
              <a:gd name="connsiteX4" fmla="*/ 6037502 w 6037502"/>
              <a:gd name="connsiteY4" fmla="*/ 2841061 h 3679091"/>
              <a:gd name="connsiteX0" fmla="*/ 0 w 6037502"/>
              <a:gd name="connsiteY0" fmla="*/ 0 h 3679091"/>
              <a:gd name="connsiteX1" fmla="*/ 301874 w 6037502"/>
              <a:gd name="connsiteY1" fmla="*/ 3630245 h 3679091"/>
              <a:gd name="connsiteX2" fmla="*/ 1026375 w 6037502"/>
              <a:gd name="connsiteY2" fmla="*/ 1262694 h 3679091"/>
              <a:gd name="connsiteX3" fmla="*/ 2895599 w 6037502"/>
              <a:gd name="connsiteY3" fmla="*/ 2590800 h 3679091"/>
              <a:gd name="connsiteX4" fmla="*/ 6037502 w 6037502"/>
              <a:gd name="connsiteY4" fmla="*/ 2841061 h 3679091"/>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 name="connsiteX0" fmla="*/ 0 w 6037502"/>
              <a:gd name="connsiteY0" fmla="*/ 0 h 3758009"/>
              <a:gd name="connsiteX1" fmla="*/ 301875 w 6037502"/>
              <a:gd name="connsiteY1" fmla="*/ 3709163 h 3758009"/>
              <a:gd name="connsiteX2" fmla="*/ 1026375 w 6037502"/>
              <a:gd name="connsiteY2" fmla="*/ 1262694 h 3758009"/>
              <a:gd name="connsiteX3" fmla="*/ 2895599 w 6037502"/>
              <a:gd name="connsiteY3" fmla="*/ 2590800 h 3758009"/>
              <a:gd name="connsiteX4" fmla="*/ 6037502 w 6037502"/>
              <a:gd name="connsiteY4" fmla="*/ 2841061 h 3758009"/>
              <a:gd name="connsiteX0" fmla="*/ 0 w 6037502"/>
              <a:gd name="connsiteY0" fmla="*/ 0 h 3758009"/>
              <a:gd name="connsiteX1" fmla="*/ 301875 w 6037502"/>
              <a:gd name="connsiteY1" fmla="*/ 3709163 h 3758009"/>
              <a:gd name="connsiteX2" fmla="*/ 1026375 w 6037502"/>
              <a:gd name="connsiteY2" fmla="*/ 1262694 h 3758009"/>
              <a:gd name="connsiteX3" fmla="*/ 3750501 w 6037502"/>
              <a:gd name="connsiteY3" fmla="*/ 2615677 h 3758009"/>
              <a:gd name="connsiteX4" fmla="*/ 6037502 w 6037502"/>
              <a:gd name="connsiteY4" fmla="*/ 2841061 h 3758009"/>
              <a:gd name="connsiteX0" fmla="*/ 0 w 6037502"/>
              <a:gd name="connsiteY0" fmla="*/ 0 h 3758009"/>
              <a:gd name="connsiteX1" fmla="*/ 301875 w 6037502"/>
              <a:gd name="connsiteY1" fmla="*/ 3709163 h 3758009"/>
              <a:gd name="connsiteX2" fmla="*/ 1742176 w 6037502"/>
              <a:gd name="connsiteY2" fmla="*/ 1342875 h 3758009"/>
              <a:gd name="connsiteX3" fmla="*/ 3750501 w 6037502"/>
              <a:gd name="connsiteY3" fmla="*/ 2615677 h 3758009"/>
              <a:gd name="connsiteX4" fmla="*/ 6037502 w 6037502"/>
              <a:gd name="connsiteY4" fmla="*/ 2841061 h 3758009"/>
              <a:gd name="connsiteX0" fmla="*/ 0 w 6037502"/>
              <a:gd name="connsiteY0" fmla="*/ 0 h 3758009"/>
              <a:gd name="connsiteX1" fmla="*/ 301875 w 6037502"/>
              <a:gd name="connsiteY1" fmla="*/ 3709163 h 3758009"/>
              <a:gd name="connsiteX2" fmla="*/ 1742176 w 6037502"/>
              <a:gd name="connsiteY2" fmla="*/ 1342875 h 3758009"/>
              <a:gd name="connsiteX3" fmla="*/ 3750501 w 6037502"/>
              <a:gd name="connsiteY3" fmla="*/ 2615677 h 3758009"/>
              <a:gd name="connsiteX4" fmla="*/ 6037502 w 6037502"/>
              <a:gd name="connsiteY4" fmla="*/ 2841061 h 3758009"/>
              <a:gd name="connsiteX0" fmla="*/ 0 w 6037502"/>
              <a:gd name="connsiteY0" fmla="*/ 0 h 3738450"/>
              <a:gd name="connsiteX1" fmla="*/ 585868 w 6037502"/>
              <a:gd name="connsiteY1" fmla="*/ 3689604 h 3738450"/>
              <a:gd name="connsiteX2" fmla="*/ 1742176 w 6037502"/>
              <a:gd name="connsiteY2" fmla="*/ 1342875 h 3738450"/>
              <a:gd name="connsiteX3" fmla="*/ 3750501 w 6037502"/>
              <a:gd name="connsiteY3" fmla="*/ 2615677 h 3738450"/>
              <a:gd name="connsiteX4" fmla="*/ 6037502 w 6037502"/>
              <a:gd name="connsiteY4" fmla="*/ 2841061 h 3738450"/>
              <a:gd name="connsiteX0" fmla="*/ 0 w 6037502"/>
              <a:gd name="connsiteY0" fmla="*/ 0 h 3691620"/>
              <a:gd name="connsiteX1" fmla="*/ 585868 w 6037502"/>
              <a:gd name="connsiteY1" fmla="*/ 3689604 h 3691620"/>
              <a:gd name="connsiteX2" fmla="*/ 1742176 w 6037502"/>
              <a:gd name="connsiteY2" fmla="*/ 1342875 h 3691620"/>
              <a:gd name="connsiteX3" fmla="*/ 3750501 w 6037502"/>
              <a:gd name="connsiteY3" fmla="*/ 2615677 h 3691620"/>
              <a:gd name="connsiteX4" fmla="*/ 6037502 w 6037502"/>
              <a:gd name="connsiteY4" fmla="*/ 2841061 h 3691620"/>
              <a:gd name="connsiteX0" fmla="*/ 0 w 3750501"/>
              <a:gd name="connsiteY0" fmla="*/ 0 h 3691620"/>
              <a:gd name="connsiteX1" fmla="*/ 585868 w 3750501"/>
              <a:gd name="connsiteY1" fmla="*/ 3689604 h 3691620"/>
              <a:gd name="connsiteX2" fmla="*/ 1742176 w 3750501"/>
              <a:gd name="connsiteY2" fmla="*/ 1342875 h 3691620"/>
              <a:gd name="connsiteX3" fmla="*/ 3750501 w 3750501"/>
              <a:gd name="connsiteY3" fmla="*/ 2615677 h 3691620"/>
              <a:gd name="connsiteX0" fmla="*/ 0 w 6154407"/>
              <a:gd name="connsiteY0" fmla="*/ 0 h 3691620"/>
              <a:gd name="connsiteX1" fmla="*/ 585868 w 6154407"/>
              <a:gd name="connsiteY1" fmla="*/ 3689604 h 3691620"/>
              <a:gd name="connsiteX2" fmla="*/ 1742176 w 6154407"/>
              <a:gd name="connsiteY2" fmla="*/ 1342875 h 3691620"/>
              <a:gd name="connsiteX3" fmla="*/ 6154407 w 6154407"/>
              <a:gd name="connsiteY3" fmla="*/ 3053204 h 3691620"/>
              <a:gd name="connsiteX0" fmla="*/ 0 w 6154407"/>
              <a:gd name="connsiteY0" fmla="*/ 0 h 3691620"/>
              <a:gd name="connsiteX1" fmla="*/ 585868 w 6154407"/>
              <a:gd name="connsiteY1" fmla="*/ 3689604 h 3691620"/>
              <a:gd name="connsiteX2" fmla="*/ 1742176 w 6154407"/>
              <a:gd name="connsiteY2" fmla="*/ 1342875 h 3691620"/>
              <a:gd name="connsiteX3" fmla="*/ 6154407 w 6154407"/>
              <a:gd name="connsiteY3" fmla="*/ 3053204 h 3691620"/>
              <a:gd name="connsiteX0" fmla="*/ 0 w 6154407"/>
              <a:gd name="connsiteY0" fmla="*/ 0 h 3691620"/>
              <a:gd name="connsiteX1" fmla="*/ 585868 w 6154407"/>
              <a:gd name="connsiteY1" fmla="*/ 3689604 h 3691620"/>
              <a:gd name="connsiteX2" fmla="*/ 1742176 w 6154407"/>
              <a:gd name="connsiteY2" fmla="*/ 1342875 h 3691620"/>
              <a:gd name="connsiteX3" fmla="*/ 6154407 w 6154407"/>
              <a:gd name="connsiteY3" fmla="*/ 3053204 h 3691620"/>
              <a:gd name="connsiteX0" fmla="*/ 0 w 6154407"/>
              <a:gd name="connsiteY0" fmla="*/ 0 h 3691620"/>
              <a:gd name="connsiteX1" fmla="*/ 585868 w 6154407"/>
              <a:gd name="connsiteY1" fmla="*/ 3689604 h 3691620"/>
              <a:gd name="connsiteX2" fmla="*/ 1742176 w 6154407"/>
              <a:gd name="connsiteY2" fmla="*/ 1342875 h 3691620"/>
              <a:gd name="connsiteX3" fmla="*/ 6154407 w 6154407"/>
              <a:gd name="connsiteY3" fmla="*/ 3053204 h 3691620"/>
              <a:gd name="connsiteX0" fmla="*/ 0 w 6154407"/>
              <a:gd name="connsiteY0" fmla="*/ 0 h 3691620"/>
              <a:gd name="connsiteX1" fmla="*/ 585868 w 6154407"/>
              <a:gd name="connsiteY1" fmla="*/ 3689604 h 3691620"/>
              <a:gd name="connsiteX2" fmla="*/ 2016039 w 6154407"/>
              <a:gd name="connsiteY2" fmla="*/ 1342876 h 3691620"/>
              <a:gd name="connsiteX3" fmla="*/ 6154407 w 6154407"/>
              <a:gd name="connsiteY3" fmla="*/ 3053204 h 3691620"/>
              <a:gd name="connsiteX0" fmla="*/ 0 w 6154407"/>
              <a:gd name="connsiteY0" fmla="*/ 0 h 3731396"/>
              <a:gd name="connsiteX1" fmla="*/ 768443 w 6154407"/>
              <a:gd name="connsiteY1" fmla="*/ 3729380 h 3731396"/>
              <a:gd name="connsiteX2" fmla="*/ 2016039 w 6154407"/>
              <a:gd name="connsiteY2" fmla="*/ 1342876 h 3731396"/>
              <a:gd name="connsiteX3" fmla="*/ 6154407 w 6154407"/>
              <a:gd name="connsiteY3" fmla="*/ 3053204 h 3731396"/>
              <a:gd name="connsiteX0" fmla="*/ 0 w 6154407"/>
              <a:gd name="connsiteY0" fmla="*/ 0 h 3731396"/>
              <a:gd name="connsiteX1" fmla="*/ 768443 w 6154407"/>
              <a:gd name="connsiteY1" fmla="*/ 3729380 h 3731396"/>
              <a:gd name="connsiteX2" fmla="*/ 2016039 w 6154407"/>
              <a:gd name="connsiteY2" fmla="*/ 1342876 h 3731396"/>
              <a:gd name="connsiteX3" fmla="*/ 6154407 w 6154407"/>
              <a:gd name="connsiteY3" fmla="*/ 3053204 h 3731396"/>
              <a:gd name="connsiteX0" fmla="*/ 0 w 6154407"/>
              <a:gd name="connsiteY0" fmla="*/ 0 h 3731396"/>
              <a:gd name="connsiteX1" fmla="*/ 768443 w 6154407"/>
              <a:gd name="connsiteY1" fmla="*/ 3729380 h 3731396"/>
              <a:gd name="connsiteX2" fmla="*/ 2016039 w 6154407"/>
              <a:gd name="connsiteY2" fmla="*/ 1422427 h 3731396"/>
              <a:gd name="connsiteX3" fmla="*/ 6154407 w 6154407"/>
              <a:gd name="connsiteY3" fmla="*/ 3053204 h 3731396"/>
              <a:gd name="connsiteX0" fmla="*/ 0 w 6154407"/>
              <a:gd name="connsiteY0" fmla="*/ 0 h 3731396"/>
              <a:gd name="connsiteX1" fmla="*/ 768443 w 6154407"/>
              <a:gd name="connsiteY1" fmla="*/ 3729380 h 3731396"/>
              <a:gd name="connsiteX2" fmla="*/ 2016039 w 6154407"/>
              <a:gd name="connsiteY2" fmla="*/ 1422427 h 3731396"/>
              <a:gd name="connsiteX3" fmla="*/ 6154407 w 6154407"/>
              <a:gd name="connsiteY3" fmla="*/ 3053204 h 3731396"/>
              <a:gd name="connsiteX0" fmla="*/ 0 w 6028706"/>
              <a:gd name="connsiteY0" fmla="*/ 0 h 3692672"/>
              <a:gd name="connsiteX1" fmla="*/ 642742 w 6028706"/>
              <a:gd name="connsiteY1" fmla="*/ 3690656 h 3692672"/>
              <a:gd name="connsiteX2" fmla="*/ 1890338 w 6028706"/>
              <a:gd name="connsiteY2" fmla="*/ 1383703 h 3692672"/>
              <a:gd name="connsiteX3" fmla="*/ 6028706 w 6028706"/>
              <a:gd name="connsiteY3" fmla="*/ 3014480 h 3692672"/>
              <a:gd name="connsiteX0" fmla="*/ 0 w 6028706"/>
              <a:gd name="connsiteY0" fmla="*/ 0 h 3692672"/>
              <a:gd name="connsiteX1" fmla="*/ 642742 w 6028706"/>
              <a:gd name="connsiteY1" fmla="*/ 3690656 h 3692672"/>
              <a:gd name="connsiteX2" fmla="*/ 1890338 w 6028706"/>
              <a:gd name="connsiteY2" fmla="*/ 1383703 h 3692672"/>
              <a:gd name="connsiteX3" fmla="*/ 6028706 w 6028706"/>
              <a:gd name="connsiteY3" fmla="*/ 3014480 h 3692672"/>
              <a:gd name="connsiteX0" fmla="*/ 0 w 6028707"/>
              <a:gd name="connsiteY0" fmla="*/ 0 h 3732447"/>
              <a:gd name="connsiteX1" fmla="*/ 642743 w 6028707"/>
              <a:gd name="connsiteY1" fmla="*/ 3730431 h 3732447"/>
              <a:gd name="connsiteX2" fmla="*/ 1890339 w 6028707"/>
              <a:gd name="connsiteY2" fmla="*/ 1423478 h 3732447"/>
              <a:gd name="connsiteX3" fmla="*/ 6028707 w 6028707"/>
              <a:gd name="connsiteY3" fmla="*/ 3054255 h 3732447"/>
              <a:gd name="connsiteX0" fmla="*/ 0 w 6028707"/>
              <a:gd name="connsiteY0" fmla="*/ 0 h 3732447"/>
              <a:gd name="connsiteX1" fmla="*/ 642743 w 6028707"/>
              <a:gd name="connsiteY1" fmla="*/ 3730431 h 3732447"/>
              <a:gd name="connsiteX2" fmla="*/ 1890339 w 6028707"/>
              <a:gd name="connsiteY2" fmla="*/ 1423478 h 3732447"/>
              <a:gd name="connsiteX3" fmla="*/ 6028707 w 6028707"/>
              <a:gd name="connsiteY3" fmla="*/ 3054255 h 3732447"/>
              <a:gd name="connsiteX0" fmla="*/ 0 w 6028707"/>
              <a:gd name="connsiteY0" fmla="*/ 0 h 3732447"/>
              <a:gd name="connsiteX1" fmla="*/ 642743 w 6028707"/>
              <a:gd name="connsiteY1" fmla="*/ 3730431 h 3732447"/>
              <a:gd name="connsiteX2" fmla="*/ 1890339 w 6028707"/>
              <a:gd name="connsiteY2" fmla="*/ 1423478 h 3732447"/>
              <a:gd name="connsiteX3" fmla="*/ 6028707 w 6028707"/>
              <a:gd name="connsiteY3" fmla="*/ 3054255 h 3732447"/>
            </a:gdLst>
            <a:ahLst/>
            <a:cxnLst>
              <a:cxn ang="0">
                <a:pos x="connsiteX0" y="connsiteY0"/>
              </a:cxn>
              <a:cxn ang="0">
                <a:pos x="connsiteX1" y="connsiteY1"/>
              </a:cxn>
              <a:cxn ang="0">
                <a:pos x="connsiteX2" y="connsiteY2"/>
              </a:cxn>
              <a:cxn ang="0">
                <a:pos x="connsiteX3" y="connsiteY3"/>
              </a:cxn>
            </a:cxnLst>
            <a:rect l="l" t="t" r="r" b="b"/>
            <a:pathLst>
              <a:path w="6028707" h="3732447">
                <a:moveTo>
                  <a:pt x="0" y="0"/>
                </a:moveTo>
                <a:cubicBezTo>
                  <a:pt x="28522" y="1641213"/>
                  <a:pt x="159576" y="3718578"/>
                  <a:pt x="642743" y="3730431"/>
                </a:cubicBezTo>
                <a:cubicBezTo>
                  <a:pt x="1232023" y="3732447"/>
                  <a:pt x="1470688" y="1651266"/>
                  <a:pt x="1890339" y="1423478"/>
                </a:cubicBezTo>
                <a:cubicBezTo>
                  <a:pt x="2477610" y="1177969"/>
                  <a:pt x="2550993" y="3018693"/>
                  <a:pt x="6028707" y="3054255"/>
                </a:cubicBezTo>
              </a:path>
            </a:pathLst>
          </a:custGeom>
          <a:noFill/>
          <a:ln w="38100" cap="flat" cmpd="sng" algn="ctr">
            <a:solidFill>
              <a:schemeClr val="tx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Tree>
    <p:custDataLst>
      <p:tags r:id="rId1"/>
    </p:custDataLst>
    <p:extLst>
      <p:ext uri="{BB962C8B-B14F-4D97-AF65-F5344CB8AC3E}">
        <p14:creationId xmlns:p14="http://schemas.microsoft.com/office/powerpoint/2010/main" val="1101739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2" descr="Fig25_04Fission"/>
          <p:cNvPicPr>
            <a:picLocks noChangeAspect="1" noChangeArrowheads="1"/>
          </p:cNvPicPr>
          <p:nvPr/>
        </p:nvPicPr>
        <p:blipFill>
          <a:blip r:embed="rId4" cstate="print"/>
          <a:srcRect/>
          <a:stretch>
            <a:fillRect/>
          </a:stretch>
        </p:blipFill>
        <p:spPr bwMode="auto">
          <a:xfrm>
            <a:off x="424260" y="2995590"/>
            <a:ext cx="4246563" cy="2806700"/>
          </a:xfrm>
          <a:prstGeom prst="rect">
            <a:avLst/>
          </a:prstGeom>
          <a:noFill/>
          <a:ln w="9525">
            <a:noFill/>
            <a:miter lim="800000"/>
            <a:headEnd/>
            <a:tailEnd/>
          </a:ln>
        </p:spPr>
      </p:pic>
      <p:sp>
        <p:nvSpPr>
          <p:cNvPr id="20485" name="Rectangle 3"/>
          <p:cNvSpPr>
            <a:spLocks noGrp="1" noChangeArrowheads="1"/>
          </p:cNvSpPr>
          <p:nvPr>
            <p:ph type="title"/>
          </p:nvPr>
        </p:nvSpPr>
        <p:spPr/>
        <p:txBody>
          <a:bodyPr/>
          <a:lstStyle/>
          <a:p>
            <a:pPr eaLnBrk="1" hangingPunct="1"/>
            <a:r>
              <a:rPr lang="en-US" smtClean="0"/>
              <a:t>Fission</a:t>
            </a:r>
          </a:p>
        </p:txBody>
      </p:sp>
      <p:sp>
        <p:nvSpPr>
          <p:cNvPr id="20486" name="Rectangle 4"/>
          <p:cNvSpPr>
            <a:spLocks noGrp="1" noChangeArrowheads="1"/>
          </p:cNvSpPr>
          <p:nvPr>
            <p:ph type="body" idx="1"/>
          </p:nvPr>
        </p:nvSpPr>
        <p:spPr>
          <a:xfrm>
            <a:off x="381000" y="1371600"/>
            <a:ext cx="8382000" cy="1442920"/>
          </a:xfrm>
        </p:spPr>
        <p:txBody>
          <a:bodyPr/>
          <a:lstStyle/>
          <a:p>
            <a:pPr eaLnBrk="1" hangingPunct="1">
              <a:lnSpc>
                <a:spcPct val="90000"/>
              </a:lnSpc>
            </a:pPr>
            <a:r>
              <a:rPr lang="en-US" sz="2000" dirty="0" smtClean="0"/>
              <a:t>Breaking one extremely large nucleus into two smaller ones gives off energy.</a:t>
            </a:r>
          </a:p>
          <a:p>
            <a:pPr eaLnBrk="1" hangingPunct="1">
              <a:lnSpc>
                <a:spcPct val="90000"/>
              </a:lnSpc>
            </a:pPr>
            <a:r>
              <a:rPr lang="en-US" sz="2000" dirty="0" smtClean="0"/>
              <a:t>Free neutrons from one fission can trigger another fission, creating a chain reaction.</a:t>
            </a:r>
          </a:p>
          <a:p>
            <a:pPr eaLnBrk="1" hangingPunct="1">
              <a:lnSpc>
                <a:spcPct val="90000"/>
              </a:lnSpc>
            </a:pPr>
            <a:endParaRPr lang="en-US" sz="2000" dirty="0" smtClean="0"/>
          </a:p>
        </p:txBody>
      </p:sp>
      <p:pic>
        <p:nvPicPr>
          <p:cNvPr id="6" name="Picture 5" descr="350px-ThermalF.png"/>
          <p:cNvPicPr>
            <a:picLocks noChangeAspect="1"/>
          </p:cNvPicPr>
          <p:nvPr/>
        </p:nvPicPr>
        <p:blipFill>
          <a:blip r:embed="rId5" cstate="print"/>
          <a:stretch>
            <a:fillRect/>
          </a:stretch>
        </p:blipFill>
        <p:spPr>
          <a:xfrm>
            <a:off x="5263290" y="2995590"/>
            <a:ext cx="3333750" cy="2667000"/>
          </a:xfrm>
          <a:prstGeom prst="rect">
            <a:avLst/>
          </a:prstGeom>
        </p:spPr>
      </p:pic>
      <p:pic>
        <p:nvPicPr>
          <p:cNvPr id="23554" name="Picture 2"/>
          <p:cNvPicPr>
            <a:picLocks noChangeAspect="1" noChangeArrowheads="1"/>
          </p:cNvPicPr>
          <p:nvPr/>
        </p:nvPicPr>
        <p:blipFill>
          <a:blip r:embed="rId6" cstate="print"/>
          <a:srcRect/>
          <a:stretch>
            <a:fillRect/>
          </a:stretch>
        </p:blipFill>
        <p:spPr bwMode="auto">
          <a:xfrm>
            <a:off x="4942865" y="2764245"/>
            <a:ext cx="4124325" cy="33147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noFill/>
        </p:spPr>
        <p:txBody>
          <a:bodyPr lIns="90488" tIns="44450" rIns="90488" bIns="44450"/>
          <a:lstStyle/>
          <a:p>
            <a:pPr eaLnBrk="1" hangingPunct="1"/>
            <a:r>
              <a:rPr lang="en-US" dirty="0" smtClean="0"/>
              <a:t>Fission Process</a:t>
            </a:r>
          </a:p>
        </p:txBody>
      </p:sp>
      <p:pic>
        <p:nvPicPr>
          <p:cNvPr id="21509" name="Picture 3" descr="l25_fission"/>
          <p:cNvPicPr>
            <a:picLocks noChangeAspect="1" noChangeArrowheads="1"/>
          </p:cNvPicPr>
          <p:nvPr/>
        </p:nvPicPr>
        <p:blipFill>
          <a:blip r:embed="rId4" cstate="print"/>
          <a:srcRect/>
          <a:stretch>
            <a:fillRect/>
          </a:stretch>
        </p:blipFill>
        <p:spPr bwMode="auto">
          <a:xfrm>
            <a:off x="304800" y="2362200"/>
            <a:ext cx="4668838" cy="3281363"/>
          </a:xfrm>
          <a:prstGeom prst="rect">
            <a:avLst/>
          </a:prstGeom>
          <a:noFill/>
          <a:ln w="9525">
            <a:noFill/>
            <a:miter lim="800000"/>
            <a:headEnd/>
            <a:tailEnd/>
          </a:ln>
        </p:spPr>
      </p:pic>
      <p:pic>
        <p:nvPicPr>
          <p:cNvPr id="229380" name="Picture 4" descr="nagasaki_bomb"/>
          <p:cNvPicPr>
            <a:picLocks noChangeAspect="1" noChangeArrowheads="1"/>
          </p:cNvPicPr>
          <p:nvPr/>
        </p:nvPicPr>
        <p:blipFill>
          <a:blip r:embed="rId5" cstate="print"/>
          <a:srcRect/>
          <a:stretch>
            <a:fillRect/>
          </a:stretch>
        </p:blipFill>
        <p:spPr bwMode="auto">
          <a:xfrm>
            <a:off x="5638800" y="1828800"/>
            <a:ext cx="3113088" cy="4257675"/>
          </a:xfrm>
          <a:prstGeom prst="rect">
            <a:avLst/>
          </a:prstGeom>
          <a:noFill/>
          <a:ln w="9525">
            <a:noFill/>
            <a:miter lim="800000"/>
            <a:headEnd/>
            <a:tailEnd/>
          </a:ln>
        </p:spPr>
      </p:pic>
    </p:spTree>
    <p:custDataLst>
      <p:tags r:id="rId1"/>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dirty="0" smtClean="0"/>
              <a:t>A chain reaction</a:t>
            </a:r>
          </a:p>
        </p:txBody>
      </p:sp>
      <p:pic>
        <p:nvPicPr>
          <p:cNvPr id="6" name="Mousetrap Fission.wmv">
            <a:hlinkClick r:id="" action="ppaction://media"/>
          </p:cNvPr>
          <p:cNvPicPr>
            <a:picLocks noRot="1" noChangeAspect="1"/>
          </p:cNvPicPr>
          <p:nvPr>
            <a:videoFile r:link="rId1"/>
          </p:nvPr>
        </p:nvPicPr>
        <p:blipFill>
          <a:blip r:embed="rId4" cstate="print"/>
          <a:stretch>
            <a:fillRect/>
          </a:stretch>
        </p:blipFill>
        <p:spPr>
          <a:xfrm>
            <a:off x="1524000" y="16764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noFill/>
        </p:spPr>
        <p:txBody>
          <a:bodyPr lIns="90488" tIns="44450" rIns="90488" bIns="44450"/>
          <a:lstStyle/>
          <a:p>
            <a:pPr eaLnBrk="1" hangingPunct="1"/>
            <a:r>
              <a:rPr lang="en-US" smtClean="0"/>
              <a:t>Fission Reactor</a:t>
            </a:r>
          </a:p>
        </p:txBody>
      </p:sp>
      <p:sp>
        <p:nvSpPr>
          <p:cNvPr id="232451" name="Rectangle 3"/>
          <p:cNvSpPr>
            <a:spLocks noGrp="1" noChangeArrowheads="1"/>
          </p:cNvSpPr>
          <p:nvPr>
            <p:ph type="body" idx="1"/>
          </p:nvPr>
        </p:nvSpPr>
        <p:spPr>
          <a:xfrm>
            <a:off x="271463" y="1450975"/>
            <a:ext cx="7772400" cy="4302125"/>
          </a:xfrm>
          <a:noFill/>
        </p:spPr>
        <p:txBody>
          <a:bodyPr lIns="90488" tIns="44450" rIns="90488" bIns="44450"/>
          <a:lstStyle/>
          <a:p>
            <a:pPr eaLnBrk="1" hangingPunct="1">
              <a:lnSpc>
                <a:spcPct val="90000"/>
              </a:lnSpc>
            </a:pPr>
            <a:r>
              <a:rPr lang="en-US" sz="2600" dirty="0" smtClean="0"/>
              <a:t>Fissile material (fuel rods)</a:t>
            </a:r>
          </a:p>
          <a:p>
            <a:pPr lvl="1" eaLnBrk="1" hangingPunct="1">
              <a:lnSpc>
                <a:spcPct val="90000"/>
              </a:lnSpc>
            </a:pPr>
            <a:r>
              <a:rPr lang="en-US" sz="2200" baseline="30000" dirty="0" smtClean="0"/>
              <a:t>235</a:t>
            </a:r>
            <a:r>
              <a:rPr lang="en-US" sz="2200" dirty="0" smtClean="0"/>
              <a:t>U, </a:t>
            </a:r>
            <a:r>
              <a:rPr lang="en-US" sz="2200" baseline="30000" dirty="0" smtClean="0"/>
              <a:t>239</a:t>
            </a:r>
            <a:r>
              <a:rPr lang="en-US" sz="2200" dirty="0" smtClean="0"/>
              <a:t>Pu</a:t>
            </a:r>
            <a:endParaRPr lang="en-US" dirty="0" smtClean="0"/>
          </a:p>
          <a:p>
            <a:pPr eaLnBrk="1" hangingPunct="1">
              <a:lnSpc>
                <a:spcPct val="90000"/>
              </a:lnSpc>
            </a:pPr>
            <a:r>
              <a:rPr lang="en-US" sz="2600" dirty="0" smtClean="0"/>
              <a:t>Moderator</a:t>
            </a:r>
          </a:p>
          <a:p>
            <a:pPr lvl="1" eaLnBrk="1" hangingPunct="1">
              <a:lnSpc>
                <a:spcPct val="90000"/>
              </a:lnSpc>
            </a:pPr>
            <a:r>
              <a:rPr lang="en-US" sz="2200" dirty="0" smtClean="0"/>
              <a:t>Slow neutrons down</a:t>
            </a:r>
          </a:p>
          <a:p>
            <a:pPr eaLnBrk="1" hangingPunct="1">
              <a:lnSpc>
                <a:spcPct val="90000"/>
              </a:lnSpc>
            </a:pPr>
            <a:r>
              <a:rPr lang="en-US" sz="2600" dirty="0" smtClean="0"/>
              <a:t>Control rods</a:t>
            </a:r>
          </a:p>
          <a:p>
            <a:pPr lvl="1" eaLnBrk="1" hangingPunct="1">
              <a:lnSpc>
                <a:spcPct val="90000"/>
              </a:lnSpc>
            </a:pPr>
            <a:r>
              <a:rPr lang="en-US" sz="2200" dirty="0" smtClean="0"/>
              <a:t>Absorb extra neutrons</a:t>
            </a:r>
          </a:p>
          <a:p>
            <a:pPr eaLnBrk="1" hangingPunct="1">
              <a:lnSpc>
                <a:spcPct val="90000"/>
              </a:lnSpc>
            </a:pPr>
            <a:r>
              <a:rPr lang="en-US" sz="2600" dirty="0" smtClean="0"/>
              <a:t>Problems</a:t>
            </a:r>
            <a:endParaRPr lang="en-US" dirty="0" smtClean="0"/>
          </a:p>
          <a:p>
            <a:pPr lvl="1" eaLnBrk="1" hangingPunct="1">
              <a:lnSpc>
                <a:spcPct val="90000"/>
              </a:lnSpc>
            </a:pPr>
            <a:r>
              <a:rPr lang="en-US" sz="2200" dirty="0" smtClean="0"/>
              <a:t>radioactive waste</a:t>
            </a:r>
          </a:p>
          <a:p>
            <a:pPr lvl="1" eaLnBrk="1" hangingPunct="1">
              <a:lnSpc>
                <a:spcPct val="90000"/>
              </a:lnSpc>
            </a:pPr>
            <a:r>
              <a:rPr lang="en-US" sz="2200" dirty="0" smtClean="0"/>
              <a:t>fuel is rare</a:t>
            </a:r>
          </a:p>
          <a:p>
            <a:pPr lvl="1" eaLnBrk="1" hangingPunct="1">
              <a:lnSpc>
                <a:spcPct val="90000"/>
              </a:lnSpc>
            </a:pPr>
            <a:r>
              <a:rPr lang="en-US" sz="2200" dirty="0" smtClean="0"/>
              <a:t>fuel can be misappropriated for weapons</a:t>
            </a:r>
          </a:p>
          <a:p>
            <a:pPr lvl="1" eaLnBrk="1" hangingPunct="1">
              <a:lnSpc>
                <a:spcPct val="90000"/>
              </a:lnSpc>
            </a:pPr>
            <a:r>
              <a:rPr lang="en-US" sz="2200" dirty="0" smtClean="0"/>
              <a:t>mistakes are costly</a:t>
            </a:r>
            <a:endParaRPr lang="en-US" dirty="0" smtClean="0"/>
          </a:p>
        </p:txBody>
      </p:sp>
      <p:pic>
        <p:nvPicPr>
          <p:cNvPr id="23558" name="Picture 4"/>
          <p:cNvPicPr>
            <a:picLocks noChangeAspect="1" noChangeArrowheads="1"/>
          </p:cNvPicPr>
          <p:nvPr/>
        </p:nvPicPr>
        <p:blipFill>
          <a:blip r:embed="rId4" cstate="print"/>
          <a:srcRect/>
          <a:stretch>
            <a:fillRect/>
          </a:stretch>
        </p:blipFill>
        <p:spPr bwMode="auto">
          <a:xfrm>
            <a:off x="5126038" y="1866900"/>
            <a:ext cx="3421062" cy="2592388"/>
          </a:xfrm>
          <a:prstGeom prst="rect">
            <a:avLst/>
          </a:prstGeom>
          <a:noFill/>
          <a:ln w="12700">
            <a:noFill/>
            <a:miter lim="800000"/>
            <a:headEnd type="none" w="sm" len="sm"/>
            <a:tailEnd type="none" w="sm" len="sm"/>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45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245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245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245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245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245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245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24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p. </a:t>
            </a:r>
            <a:endParaRPr lang="en-US"/>
          </a:p>
        </p:txBody>
      </p:sp>
      <p:sp>
        <p:nvSpPr>
          <p:cNvPr id="5" name="Slide Number Placeholder 4"/>
          <p:cNvSpPr>
            <a:spLocks noGrp="1"/>
          </p:cNvSpPr>
          <p:nvPr>
            <p:ph type="sldNum" sz="quarter" idx="12"/>
          </p:nvPr>
        </p:nvSpPr>
        <p:spPr/>
        <p:txBody>
          <a:bodyPr/>
          <a:lstStyle/>
          <a:p>
            <a:pPr>
              <a:defRPr/>
            </a:pPr>
            <a:fld id="{603238BD-38D6-4D5E-8BB6-C1F7F83DEA16}" type="slidenum">
              <a:rPr lang="en-US" smtClean="0"/>
              <a:pPr>
                <a:defRPr/>
              </a:pPr>
              <a:t>2</a:t>
            </a:fld>
            <a:endParaRPr lang="en-US"/>
          </a:p>
        </p:txBody>
      </p:sp>
      <p:sp>
        <p:nvSpPr>
          <p:cNvPr id="7" name="Rectangle 6"/>
          <p:cNvSpPr/>
          <p:nvPr/>
        </p:nvSpPr>
        <p:spPr>
          <a:xfrm>
            <a:off x="2666312" y="381000"/>
            <a:ext cx="3486852"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Dece</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mber</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46434" name="Picture 2" descr="http://cdn.rocketcalendar.com/preview/2012-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236" y="1596540"/>
            <a:ext cx="5715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3294054" y="2726214"/>
            <a:ext cx="729695" cy="614480"/>
          </a:xfrm>
          <a:prstGeom prst="rect">
            <a:avLst/>
          </a:prstGeom>
          <a:solidFill>
            <a:schemeClr val="accent1">
              <a:lumMod val="60000"/>
              <a:lumOff val="40000"/>
              <a:alpha val="35000"/>
            </a:schemeClr>
          </a:solidFill>
          <a:ln w="25400" cap="flat" cmpd="sng" algn="ctr">
            <a:solidFill>
              <a:schemeClr val="accent1">
                <a:lumMod val="75000"/>
                <a:alpha val="5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9" name="Rectangle 8"/>
          <p:cNvSpPr/>
          <p:nvPr/>
        </p:nvSpPr>
        <p:spPr bwMode="auto">
          <a:xfrm>
            <a:off x="3294054" y="3340694"/>
            <a:ext cx="729695" cy="614480"/>
          </a:xfrm>
          <a:prstGeom prst="rect">
            <a:avLst/>
          </a:prstGeom>
          <a:solidFill>
            <a:schemeClr val="accent1">
              <a:lumMod val="60000"/>
              <a:lumOff val="40000"/>
              <a:alpha val="35000"/>
            </a:schemeClr>
          </a:solidFill>
          <a:ln w="25400" cap="flat" cmpd="sng" algn="ctr">
            <a:solidFill>
              <a:schemeClr val="accent1">
                <a:lumMod val="75000"/>
                <a:alpha val="5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2" name="Rectangle 11"/>
          <p:cNvSpPr/>
          <p:nvPr/>
        </p:nvSpPr>
        <p:spPr bwMode="auto">
          <a:xfrm>
            <a:off x="4779954" y="2726214"/>
            <a:ext cx="729695" cy="614480"/>
          </a:xfrm>
          <a:prstGeom prst="rect">
            <a:avLst/>
          </a:prstGeom>
          <a:solidFill>
            <a:schemeClr val="accent1">
              <a:lumMod val="60000"/>
              <a:lumOff val="40000"/>
              <a:alpha val="35000"/>
            </a:schemeClr>
          </a:solidFill>
          <a:ln w="25400" cap="flat" cmpd="sng" algn="ctr">
            <a:solidFill>
              <a:schemeClr val="accent1">
                <a:lumMod val="75000"/>
                <a:alpha val="5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4" name="Rectangle 13"/>
          <p:cNvSpPr/>
          <p:nvPr/>
        </p:nvSpPr>
        <p:spPr bwMode="auto">
          <a:xfrm>
            <a:off x="4779954" y="3940229"/>
            <a:ext cx="729695" cy="614480"/>
          </a:xfrm>
          <a:prstGeom prst="rect">
            <a:avLst/>
          </a:prstGeom>
          <a:solidFill>
            <a:schemeClr val="accent1">
              <a:lumMod val="60000"/>
              <a:lumOff val="40000"/>
              <a:alpha val="35000"/>
            </a:schemeClr>
          </a:solidFill>
          <a:ln w="25400" cap="flat" cmpd="sng" algn="ctr">
            <a:solidFill>
              <a:schemeClr val="accent1">
                <a:lumMod val="75000"/>
                <a:alpha val="59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 name="TextBox 1"/>
          <p:cNvSpPr txBox="1"/>
          <p:nvPr/>
        </p:nvSpPr>
        <p:spPr>
          <a:xfrm>
            <a:off x="4838380" y="2802621"/>
            <a:ext cx="612842" cy="461665"/>
          </a:xfrm>
          <a:prstGeom prst="rect">
            <a:avLst/>
          </a:prstGeom>
          <a:noFill/>
        </p:spPr>
        <p:txBody>
          <a:bodyPr wrap="square" rtlCol="0">
            <a:spAutoFit/>
          </a:bodyPr>
          <a:lstStyle/>
          <a:p>
            <a:r>
              <a:rPr lang="en-US" sz="1200" dirty="0" smtClean="0">
                <a:latin typeface="Book Antiqua" pitchFamily="18" charset="0"/>
              </a:rPr>
              <a:t>Last class</a:t>
            </a:r>
            <a:endParaRPr lang="en-US" sz="1200" dirty="0">
              <a:latin typeface="Book Antiqua" pitchFamily="18" charset="0"/>
            </a:endParaRPr>
          </a:p>
        </p:txBody>
      </p:sp>
      <p:sp>
        <p:nvSpPr>
          <p:cNvPr id="16" name="TextBox 15"/>
          <p:cNvSpPr txBox="1"/>
          <p:nvPr/>
        </p:nvSpPr>
        <p:spPr>
          <a:xfrm>
            <a:off x="3352480" y="3417101"/>
            <a:ext cx="612842" cy="461665"/>
          </a:xfrm>
          <a:prstGeom prst="rect">
            <a:avLst/>
          </a:prstGeom>
          <a:noFill/>
        </p:spPr>
        <p:txBody>
          <a:bodyPr wrap="square" rtlCol="0">
            <a:spAutoFit/>
          </a:bodyPr>
          <a:lstStyle/>
          <a:p>
            <a:r>
              <a:rPr lang="en-US" sz="1200" dirty="0" smtClean="0">
                <a:latin typeface="Book Antiqua" pitchFamily="18" charset="0"/>
              </a:rPr>
              <a:t>Final Exam</a:t>
            </a:r>
            <a:endParaRPr lang="en-US" sz="1200" dirty="0">
              <a:latin typeface="Book Antiqua" pitchFamily="18" charset="0"/>
            </a:endParaRPr>
          </a:p>
        </p:txBody>
      </p:sp>
      <p:sp>
        <p:nvSpPr>
          <p:cNvPr id="17" name="TextBox 16"/>
          <p:cNvSpPr txBox="1"/>
          <p:nvPr/>
        </p:nvSpPr>
        <p:spPr>
          <a:xfrm>
            <a:off x="4819094" y="4108968"/>
            <a:ext cx="674771" cy="276999"/>
          </a:xfrm>
          <a:prstGeom prst="rect">
            <a:avLst/>
          </a:prstGeom>
          <a:noFill/>
        </p:spPr>
        <p:txBody>
          <a:bodyPr wrap="square" rtlCol="0">
            <a:spAutoFit/>
          </a:bodyPr>
          <a:lstStyle/>
          <a:p>
            <a:r>
              <a:rPr lang="en-US" sz="1200" dirty="0" smtClean="0">
                <a:latin typeface="Book Antiqua" pitchFamily="18" charset="0"/>
              </a:rPr>
              <a:t>Grades </a:t>
            </a:r>
            <a:endParaRPr lang="en-US" sz="1200" dirty="0">
              <a:latin typeface="Book Antiqua" pitchFamily="18" charset="0"/>
            </a:endParaRPr>
          </a:p>
        </p:txBody>
      </p:sp>
    </p:spTree>
    <p:extLst>
      <p:ext uri="{BB962C8B-B14F-4D97-AF65-F5344CB8AC3E}">
        <p14:creationId xmlns:p14="http://schemas.microsoft.com/office/powerpoint/2010/main" val="4157598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smtClean="0"/>
              <a:t>Current applications for fission reactors</a:t>
            </a:r>
          </a:p>
        </p:txBody>
      </p:sp>
      <p:pic>
        <p:nvPicPr>
          <p:cNvPr id="24582" name="Picture 4" descr="aircraft-carrier-in-motion01"/>
          <p:cNvPicPr>
            <a:picLocks noChangeAspect="1" noChangeArrowheads="1"/>
          </p:cNvPicPr>
          <p:nvPr/>
        </p:nvPicPr>
        <p:blipFill>
          <a:blip r:embed="rId4" cstate="print"/>
          <a:srcRect/>
          <a:stretch>
            <a:fillRect/>
          </a:stretch>
        </p:blipFill>
        <p:spPr bwMode="auto">
          <a:xfrm>
            <a:off x="4138613" y="3640138"/>
            <a:ext cx="4397375" cy="3078162"/>
          </a:xfrm>
          <a:prstGeom prst="rect">
            <a:avLst/>
          </a:prstGeom>
          <a:ln>
            <a:noFill/>
          </a:ln>
          <a:effectLst>
            <a:outerShdw blurRad="292100" dist="139700" dir="2700000" algn="tl" rotWithShape="0">
              <a:srgbClr val="333333">
                <a:alpha val="65000"/>
              </a:srgbClr>
            </a:outerShdw>
          </a:effectLst>
        </p:spPr>
      </p:pic>
      <p:pic>
        <p:nvPicPr>
          <p:cNvPr id="24583" name="Picture 5" descr="cwolf02"/>
          <p:cNvPicPr>
            <a:picLocks noChangeAspect="1" noChangeArrowheads="1"/>
          </p:cNvPicPr>
          <p:nvPr/>
        </p:nvPicPr>
        <p:blipFill>
          <a:blip r:embed="rId5" cstate="print"/>
          <a:srcRect/>
          <a:stretch>
            <a:fillRect/>
          </a:stretch>
        </p:blipFill>
        <p:spPr bwMode="auto">
          <a:xfrm>
            <a:off x="228600" y="1981200"/>
            <a:ext cx="3832225" cy="3065463"/>
          </a:xfrm>
          <a:prstGeom prst="rect">
            <a:avLst/>
          </a:prstGeom>
          <a:ln>
            <a:noFill/>
          </a:ln>
          <a:effectLst>
            <a:outerShdw blurRad="292100" dist="139700" dir="2700000" algn="tl" rotWithShape="0">
              <a:srgbClr val="333333">
                <a:alpha val="65000"/>
              </a:srgbClr>
            </a:outerShdw>
          </a:effectLst>
        </p:spPr>
      </p:pic>
      <p:pic>
        <p:nvPicPr>
          <p:cNvPr id="24584" name="Picture 6" descr="Nuclear Power Plant"/>
          <p:cNvPicPr>
            <a:picLocks noChangeAspect="1" noChangeArrowheads="1"/>
          </p:cNvPicPr>
          <p:nvPr/>
        </p:nvPicPr>
        <p:blipFill>
          <a:blip r:embed="rId6" cstate="print"/>
          <a:srcRect/>
          <a:stretch>
            <a:fillRect/>
          </a:stretch>
        </p:blipFill>
        <p:spPr bwMode="auto">
          <a:xfrm>
            <a:off x="4149545" y="1355130"/>
            <a:ext cx="4368800" cy="223361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smtClean="0"/>
              <a:t>Radioactive decay</a:t>
            </a:r>
          </a:p>
        </p:txBody>
      </p:sp>
      <p:sp>
        <p:nvSpPr>
          <p:cNvPr id="29701" name="Rectangle 3"/>
          <p:cNvSpPr>
            <a:spLocks noGrp="1" noChangeArrowheads="1"/>
          </p:cNvSpPr>
          <p:nvPr>
            <p:ph type="body" idx="1"/>
          </p:nvPr>
        </p:nvSpPr>
        <p:spPr>
          <a:xfrm>
            <a:off x="381000" y="1371600"/>
            <a:ext cx="8382000" cy="3247955"/>
          </a:xfrm>
        </p:spPr>
        <p:txBody>
          <a:bodyPr/>
          <a:lstStyle/>
          <a:p>
            <a:pPr marL="514350" indent="-514350" eaLnBrk="1" hangingPunct="1">
              <a:buFont typeface="Courier New" pitchFamily="49" charset="0"/>
              <a:buChar char="o"/>
            </a:pPr>
            <a:r>
              <a:rPr lang="en-US" dirty="0" smtClean="0"/>
              <a:t>Alpha decay</a:t>
            </a:r>
          </a:p>
          <a:p>
            <a:pPr marL="858837" lvl="1" indent="-514350" eaLnBrk="1" hangingPunct="1">
              <a:buFont typeface="Courier New" pitchFamily="49" charset="0"/>
              <a:buChar char="o"/>
            </a:pPr>
            <a:r>
              <a:rPr lang="en-US" dirty="0" smtClean="0"/>
              <a:t>A nucleus emits </a:t>
            </a:r>
            <a:r>
              <a:rPr lang="en-US" dirty="0" smtClean="0">
                <a:solidFill>
                  <a:srgbClr val="C00000"/>
                </a:solidFill>
              </a:rPr>
              <a:t>2 protons and 2 neutrons</a:t>
            </a:r>
          </a:p>
          <a:p>
            <a:pPr marL="514350" indent="-514350" eaLnBrk="1" hangingPunct="1">
              <a:buFont typeface="Courier New" pitchFamily="49" charset="0"/>
              <a:buChar char="o"/>
            </a:pPr>
            <a:r>
              <a:rPr lang="en-US" dirty="0" smtClean="0"/>
              <a:t>Beta decay</a:t>
            </a:r>
          </a:p>
          <a:p>
            <a:pPr marL="858837" lvl="1" indent="-514350" eaLnBrk="1" hangingPunct="1">
              <a:buFont typeface="Courier New" pitchFamily="49" charset="0"/>
              <a:buChar char="o"/>
            </a:pPr>
            <a:r>
              <a:rPr lang="en-US" dirty="0" smtClean="0"/>
              <a:t>A nucleus emits </a:t>
            </a:r>
            <a:r>
              <a:rPr lang="en-US" dirty="0" smtClean="0">
                <a:solidFill>
                  <a:srgbClr val="C00000"/>
                </a:solidFill>
              </a:rPr>
              <a:t>1 electron</a:t>
            </a:r>
          </a:p>
          <a:p>
            <a:pPr marL="514350" indent="-514350" eaLnBrk="1" hangingPunct="1">
              <a:buFont typeface="Courier New" pitchFamily="49" charset="0"/>
              <a:buChar char="o"/>
            </a:pPr>
            <a:r>
              <a:rPr lang="en-US" dirty="0" smtClean="0"/>
              <a:t>Gamma decay</a:t>
            </a:r>
          </a:p>
          <a:p>
            <a:pPr marL="858837" lvl="1" indent="-514350" eaLnBrk="1" hangingPunct="1">
              <a:buFont typeface="Courier New" pitchFamily="49" charset="0"/>
              <a:buChar char="o"/>
            </a:pPr>
            <a:r>
              <a:rPr lang="en-US" dirty="0" smtClean="0"/>
              <a:t>A nucleus emits a </a:t>
            </a:r>
            <a:r>
              <a:rPr lang="en-US" dirty="0" smtClean="0">
                <a:solidFill>
                  <a:srgbClr val="C00000"/>
                </a:solidFill>
              </a:rPr>
              <a:t>high-energy photon</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noFill/>
        </p:spPr>
        <p:txBody>
          <a:bodyPr lIns="90488" tIns="44450" rIns="90488" bIns="44450"/>
          <a:lstStyle/>
          <a:p>
            <a:pPr eaLnBrk="1" hangingPunct="1"/>
            <a:r>
              <a:rPr lang="en-US" smtClean="0"/>
              <a:t>Ionizing Radiation</a:t>
            </a:r>
          </a:p>
        </p:txBody>
      </p:sp>
      <p:sp>
        <p:nvSpPr>
          <p:cNvPr id="30725" name="Rectangle 3"/>
          <p:cNvSpPr>
            <a:spLocks noGrp="1" noChangeArrowheads="1"/>
          </p:cNvSpPr>
          <p:nvPr>
            <p:ph type="body" idx="1"/>
          </p:nvPr>
        </p:nvSpPr>
        <p:spPr>
          <a:xfrm>
            <a:off x="381000" y="1371600"/>
            <a:ext cx="8382000" cy="4191000"/>
          </a:xfrm>
          <a:noFill/>
        </p:spPr>
        <p:txBody>
          <a:bodyPr lIns="90488" tIns="44450" rIns="90488" bIns="44450"/>
          <a:lstStyle/>
          <a:p>
            <a:pPr eaLnBrk="1" hangingPunct="1">
              <a:lnSpc>
                <a:spcPct val="90000"/>
              </a:lnSpc>
            </a:pPr>
            <a:r>
              <a:rPr lang="en-US" dirty="0" smtClean="0"/>
              <a:t>The particles released in decay carry a lot of energy</a:t>
            </a:r>
          </a:p>
          <a:p>
            <a:pPr lvl="1" eaLnBrk="1" hangingPunct="1">
              <a:lnSpc>
                <a:spcPct val="90000"/>
              </a:lnSpc>
            </a:pPr>
            <a:r>
              <a:rPr lang="en-US" dirty="0" smtClean="0"/>
              <a:t>often a million times typical molecular binding energies</a:t>
            </a:r>
          </a:p>
          <a:p>
            <a:pPr eaLnBrk="1" hangingPunct="1">
              <a:lnSpc>
                <a:spcPct val="90000"/>
              </a:lnSpc>
            </a:pPr>
            <a:r>
              <a:rPr lang="en-US" dirty="0" smtClean="0"/>
              <a:t>danger to living cells</a:t>
            </a:r>
          </a:p>
          <a:p>
            <a:pPr lvl="1" eaLnBrk="1" hangingPunct="1">
              <a:lnSpc>
                <a:spcPct val="90000"/>
              </a:lnSpc>
            </a:pPr>
            <a:r>
              <a:rPr lang="en-US" dirty="0" smtClean="0"/>
              <a:t>damage RNA or DNA causing death of cells or mutations</a:t>
            </a:r>
          </a:p>
          <a:p>
            <a:pPr lvl="1" eaLnBrk="1" hangingPunct="1">
              <a:lnSpc>
                <a:spcPct val="90000"/>
              </a:lnSpc>
            </a:pPr>
            <a:r>
              <a:rPr lang="en-US" dirty="0" smtClean="0"/>
              <a:t>disrupt metabolic processes</a:t>
            </a:r>
          </a:p>
          <a:p>
            <a:pPr lvl="2" eaLnBrk="1" hangingPunct="1">
              <a:lnSpc>
                <a:spcPct val="90000"/>
              </a:lnSpc>
            </a:pPr>
            <a:r>
              <a:rPr lang="en-US" dirty="0" smtClean="0"/>
              <a:t>cells with high activity seem more prone to damage than others (cancer therapy)</a:t>
            </a: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na.png"/>
          <p:cNvPicPr>
            <a:picLocks noChangeAspect="1"/>
          </p:cNvPicPr>
          <p:nvPr/>
        </p:nvPicPr>
        <p:blipFill>
          <a:blip r:embed="rId3" cstate="print"/>
          <a:stretch>
            <a:fillRect/>
          </a:stretch>
        </p:blipFill>
        <p:spPr>
          <a:xfrm>
            <a:off x="4418378" y="4158695"/>
            <a:ext cx="785544" cy="1626321"/>
          </a:xfrm>
          <a:prstGeom prst="rect">
            <a:avLst/>
          </a:prstGeom>
        </p:spPr>
      </p:pic>
      <p:sp>
        <p:nvSpPr>
          <p:cNvPr id="2" name="Title 1"/>
          <p:cNvSpPr>
            <a:spLocks noGrp="1"/>
          </p:cNvSpPr>
          <p:nvPr>
            <p:ph type="title"/>
          </p:nvPr>
        </p:nvSpPr>
        <p:spPr/>
        <p:txBody>
          <a:bodyPr/>
          <a:lstStyle/>
          <a:p>
            <a:r>
              <a:rPr lang="en-US" dirty="0" smtClean="0"/>
              <a:t>The nuclear truth</a:t>
            </a:r>
            <a:endParaRPr lang="en-US" dirty="0"/>
          </a:p>
        </p:txBody>
      </p:sp>
      <p:sp>
        <p:nvSpPr>
          <p:cNvPr id="3" name="Content Placeholder 2"/>
          <p:cNvSpPr>
            <a:spLocks noGrp="1"/>
          </p:cNvSpPr>
          <p:nvPr>
            <p:ph idx="1"/>
          </p:nvPr>
        </p:nvSpPr>
        <p:spPr>
          <a:xfrm>
            <a:off x="385855" y="1431940"/>
            <a:ext cx="8382000" cy="3055930"/>
          </a:xfrm>
        </p:spPr>
        <p:txBody>
          <a:bodyPr/>
          <a:lstStyle/>
          <a:p>
            <a:pPr>
              <a:buNone/>
            </a:pPr>
            <a:r>
              <a:rPr lang="en-US" dirty="0" smtClean="0"/>
              <a:t>Highly radioactive isotopes are dangerous if…</a:t>
            </a:r>
          </a:p>
          <a:p>
            <a:r>
              <a:rPr lang="en-US" sz="2000" dirty="0" smtClean="0">
                <a:latin typeface="+mj-lt"/>
              </a:rPr>
              <a:t>there are </a:t>
            </a:r>
            <a:r>
              <a:rPr lang="en-US" sz="2000" i="1" dirty="0" smtClean="0">
                <a:latin typeface="+mj-lt"/>
              </a:rPr>
              <a:t>many</a:t>
            </a:r>
            <a:r>
              <a:rPr lang="en-US" sz="2000" dirty="0" smtClean="0">
                <a:latin typeface="+mj-lt"/>
              </a:rPr>
              <a:t> of them </a:t>
            </a:r>
            <a:r>
              <a:rPr lang="en-US" sz="2000" i="1" dirty="0" smtClean="0">
                <a:latin typeface="+mj-lt"/>
              </a:rPr>
              <a:t>highly concentrated</a:t>
            </a:r>
            <a:endParaRPr lang="en-US" sz="2000" dirty="0" smtClean="0">
              <a:latin typeface="+mj-lt"/>
            </a:endParaRPr>
          </a:p>
          <a:p>
            <a:r>
              <a:rPr lang="en-US" sz="2000" dirty="0" smtClean="0">
                <a:latin typeface="+mj-lt"/>
              </a:rPr>
              <a:t>they have high R.B.E. </a:t>
            </a:r>
          </a:p>
          <a:p>
            <a:pPr lvl="1"/>
            <a:r>
              <a:rPr lang="en-US" sz="1600" dirty="0" smtClean="0">
                <a:latin typeface="+mj-lt"/>
              </a:rPr>
              <a:t>a number that expresses the relative amount of damage that a fixed amount of ionizing radiation of a given type can inflict on biological tissues</a:t>
            </a:r>
          </a:p>
          <a:p>
            <a:endParaRPr lang="en-US" dirty="0" smtClean="0"/>
          </a:p>
          <a:p>
            <a:endParaRPr lang="en-US" dirty="0"/>
          </a:p>
        </p:txBody>
      </p:sp>
      <p:pic>
        <p:nvPicPr>
          <p:cNvPr id="5123" name="Picture 3"/>
          <p:cNvPicPr>
            <a:picLocks noChangeAspect="1" noChangeArrowheads="1"/>
          </p:cNvPicPr>
          <p:nvPr/>
        </p:nvPicPr>
        <p:blipFill>
          <a:blip r:embed="rId4" cstate="print"/>
          <a:srcRect/>
          <a:stretch>
            <a:fillRect/>
          </a:stretch>
        </p:blipFill>
        <p:spPr bwMode="auto">
          <a:xfrm>
            <a:off x="2382913" y="4273910"/>
            <a:ext cx="1720505" cy="1420985"/>
          </a:xfrm>
          <a:prstGeom prst="rect">
            <a:avLst/>
          </a:prstGeom>
          <a:noFill/>
          <a:ln w="9525">
            <a:noFill/>
            <a:miter lim="800000"/>
            <a:headEnd/>
            <a:tailEnd/>
          </a:ln>
        </p:spPr>
      </p:pic>
      <p:sp>
        <p:nvSpPr>
          <p:cNvPr id="9" name="Oval 8"/>
          <p:cNvSpPr/>
          <p:nvPr/>
        </p:nvSpPr>
        <p:spPr bwMode="auto">
          <a:xfrm>
            <a:off x="501069" y="3582620"/>
            <a:ext cx="691290" cy="691290"/>
          </a:xfrm>
          <a:prstGeom prst="ellipse">
            <a:avLst/>
          </a:prstGeom>
          <a:solidFill>
            <a:schemeClr val="accent3">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0" name="Oval 9"/>
          <p:cNvSpPr/>
          <p:nvPr/>
        </p:nvSpPr>
        <p:spPr bwMode="auto">
          <a:xfrm>
            <a:off x="808309" y="3928265"/>
            <a:ext cx="691290" cy="691290"/>
          </a:xfrm>
          <a:prstGeom prst="ellipse">
            <a:avLst/>
          </a:prstGeom>
          <a:gradFill flip="none" rotWithShape="1">
            <a:gsLst>
              <a:gs pos="0">
                <a:srgbClr val="FF0000">
                  <a:alpha val="49000"/>
                </a:srgbClr>
              </a:gs>
              <a:gs pos="50000">
                <a:srgbClr val="C00000"/>
              </a:gs>
              <a:gs pos="100000">
                <a:schemeClr val="tx1"/>
              </a:gs>
            </a:gsLst>
            <a:path path="circle">
              <a:fillToRect l="50000" t="50000" r="50000" b="50000"/>
            </a:path>
            <a:tileRect/>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2" name="Right Arrow 11"/>
          <p:cNvSpPr/>
          <p:nvPr/>
        </p:nvSpPr>
        <p:spPr bwMode="auto">
          <a:xfrm rot="1018625">
            <a:off x="1675304" y="4348223"/>
            <a:ext cx="537670" cy="192025"/>
          </a:xfrm>
          <a:prstGeom prst="rightArrow">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5" name="TextBox 14"/>
          <p:cNvSpPr txBox="1"/>
          <p:nvPr/>
        </p:nvSpPr>
        <p:spPr>
          <a:xfrm>
            <a:off x="1269169" y="3659430"/>
            <a:ext cx="1267365" cy="276999"/>
          </a:xfrm>
          <a:prstGeom prst="rect">
            <a:avLst/>
          </a:prstGeom>
          <a:noFill/>
        </p:spPr>
        <p:txBody>
          <a:bodyPr wrap="square" rtlCol="0">
            <a:spAutoFit/>
          </a:bodyPr>
          <a:lstStyle/>
          <a:p>
            <a:pPr algn="ctr"/>
            <a:r>
              <a:rPr lang="en-US" sz="1200" dirty="0" smtClean="0"/>
              <a:t>alpha particles</a:t>
            </a:r>
            <a:endParaRPr lang="en-US" sz="1200" dirty="0"/>
          </a:p>
        </p:txBody>
      </p:sp>
      <p:sp>
        <p:nvSpPr>
          <p:cNvPr id="17" name="Right Brace 16"/>
          <p:cNvSpPr/>
          <p:nvPr/>
        </p:nvSpPr>
        <p:spPr bwMode="auto">
          <a:xfrm>
            <a:off x="4034329" y="4273910"/>
            <a:ext cx="384050" cy="1420985"/>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pic>
        <p:nvPicPr>
          <p:cNvPr id="5126" name="Picture 6"/>
          <p:cNvPicPr>
            <a:picLocks noChangeAspect="1" noChangeArrowheads="1"/>
          </p:cNvPicPr>
          <p:nvPr/>
        </p:nvPicPr>
        <p:blipFill>
          <a:blip r:embed="rId5" cstate="print"/>
          <a:srcRect/>
          <a:stretch>
            <a:fillRect/>
          </a:stretch>
        </p:blipFill>
        <p:spPr bwMode="auto">
          <a:xfrm>
            <a:off x="7068323" y="4273910"/>
            <a:ext cx="1689820" cy="1682310"/>
          </a:xfrm>
          <a:prstGeom prst="rect">
            <a:avLst/>
          </a:prstGeom>
          <a:noFill/>
          <a:ln w="9525">
            <a:noFill/>
            <a:miter lim="800000"/>
            <a:headEnd/>
            <a:tailEnd/>
          </a:ln>
        </p:spPr>
      </p:pic>
      <p:sp>
        <p:nvSpPr>
          <p:cNvPr id="22" name="Right Brace 21"/>
          <p:cNvSpPr/>
          <p:nvPr/>
        </p:nvSpPr>
        <p:spPr bwMode="auto">
          <a:xfrm>
            <a:off x="5186478" y="4273910"/>
            <a:ext cx="384050" cy="1420985"/>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pic>
        <p:nvPicPr>
          <p:cNvPr id="23" name="Picture 22" descr="chromo.png"/>
          <p:cNvPicPr>
            <a:picLocks noChangeAspect="1"/>
          </p:cNvPicPr>
          <p:nvPr/>
        </p:nvPicPr>
        <p:blipFill>
          <a:blip r:embed="rId6" cstate="print"/>
          <a:stretch>
            <a:fillRect/>
          </a:stretch>
        </p:blipFill>
        <p:spPr>
          <a:xfrm>
            <a:off x="5608933" y="4197100"/>
            <a:ext cx="884537" cy="1518632"/>
          </a:xfrm>
          <a:prstGeom prst="rect">
            <a:avLst/>
          </a:prstGeom>
        </p:spPr>
      </p:pic>
      <p:sp>
        <p:nvSpPr>
          <p:cNvPr id="24" name="Right Brace 23"/>
          <p:cNvSpPr/>
          <p:nvPr/>
        </p:nvSpPr>
        <p:spPr bwMode="auto">
          <a:xfrm>
            <a:off x="6415438" y="4273910"/>
            <a:ext cx="384050" cy="1420985"/>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cxnSp>
        <p:nvCxnSpPr>
          <p:cNvPr id="26" name="Straight Arrow Connector 25"/>
          <p:cNvCxnSpPr/>
          <p:nvPr/>
        </p:nvCxnSpPr>
        <p:spPr bwMode="auto">
          <a:xfrm>
            <a:off x="6607463" y="4965200"/>
            <a:ext cx="1190555" cy="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9" name="Oval 28"/>
          <p:cNvSpPr/>
          <p:nvPr/>
        </p:nvSpPr>
        <p:spPr bwMode="auto">
          <a:xfrm>
            <a:off x="923524" y="4811580"/>
            <a:ext cx="576075" cy="537670"/>
          </a:xfrm>
          <a:prstGeom prst="ellipse">
            <a:avLst/>
          </a:prstGeom>
          <a:solidFill>
            <a:srgbClr val="FFFF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0" name="Right Arrow 29"/>
          <p:cNvSpPr/>
          <p:nvPr/>
        </p:nvSpPr>
        <p:spPr bwMode="auto">
          <a:xfrm>
            <a:off x="1653219" y="4965200"/>
            <a:ext cx="537670" cy="192025"/>
          </a:xfrm>
          <a:prstGeom prst="rightArrow">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1" name="Right Arrow 30"/>
          <p:cNvSpPr/>
          <p:nvPr/>
        </p:nvSpPr>
        <p:spPr bwMode="auto">
          <a:xfrm rot="20217756">
            <a:off x="1707757" y="5523606"/>
            <a:ext cx="537670" cy="192025"/>
          </a:xfrm>
          <a:prstGeom prst="rightArrow">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2" name="TextBox 31"/>
          <p:cNvSpPr txBox="1"/>
          <p:nvPr/>
        </p:nvSpPr>
        <p:spPr>
          <a:xfrm>
            <a:off x="309045" y="5118015"/>
            <a:ext cx="844909" cy="461665"/>
          </a:xfrm>
          <a:prstGeom prst="rect">
            <a:avLst/>
          </a:prstGeom>
          <a:noFill/>
        </p:spPr>
        <p:txBody>
          <a:bodyPr wrap="square" rtlCol="0">
            <a:spAutoFit/>
          </a:bodyPr>
          <a:lstStyle/>
          <a:p>
            <a:r>
              <a:rPr lang="en-US" sz="1200" dirty="0" smtClean="0"/>
              <a:t>beta particles</a:t>
            </a:r>
            <a:endParaRPr lang="en-US" sz="1200" dirty="0"/>
          </a:p>
        </p:txBody>
      </p:sp>
      <p:sp>
        <p:nvSpPr>
          <p:cNvPr id="33" name="Freeform 32"/>
          <p:cNvSpPr/>
          <p:nvPr/>
        </p:nvSpPr>
        <p:spPr bwMode="auto">
          <a:xfrm rot="20238864">
            <a:off x="1135632" y="5611210"/>
            <a:ext cx="482885" cy="599326"/>
          </a:xfrm>
          <a:custGeom>
            <a:avLst/>
            <a:gdLst>
              <a:gd name="connsiteX0" fmla="*/ 0 w 482885"/>
              <a:gd name="connsiteY0" fmla="*/ 352747 h 599326"/>
              <a:gd name="connsiteX1" fmla="*/ 41096 w 482885"/>
              <a:gd name="connsiteY1" fmla="*/ 270554 h 599326"/>
              <a:gd name="connsiteX2" fmla="*/ 92467 w 482885"/>
              <a:gd name="connsiteY2" fmla="*/ 434940 h 599326"/>
              <a:gd name="connsiteX3" fmla="*/ 143838 w 482885"/>
              <a:gd name="connsiteY3" fmla="*/ 126715 h 599326"/>
              <a:gd name="connsiteX4" fmla="*/ 195209 w 482885"/>
              <a:gd name="connsiteY4" fmla="*/ 558230 h 599326"/>
              <a:gd name="connsiteX5" fmla="*/ 246579 w 482885"/>
              <a:gd name="connsiteY5" fmla="*/ 3425 h 599326"/>
              <a:gd name="connsiteX6" fmla="*/ 297950 w 482885"/>
              <a:gd name="connsiteY6" fmla="*/ 578778 h 599326"/>
              <a:gd name="connsiteX7" fmla="*/ 349321 w 482885"/>
              <a:gd name="connsiteY7" fmla="*/ 126715 h 599326"/>
              <a:gd name="connsiteX8" fmla="*/ 390418 w 482885"/>
              <a:gd name="connsiteY8" fmla="*/ 455488 h 599326"/>
              <a:gd name="connsiteX9" fmla="*/ 441788 w 482885"/>
              <a:gd name="connsiteY9" fmla="*/ 229457 h 599326"/>
              <a:gd name="connsiteX10" fmla="*/ 482885 w 482885"/>
              <a:gd name="connsiteY10" fmla="*/ 332199 h 59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885" h="599326">
                <a:moveTo>
                  <a:pt x="0" y="352747"/>
                </a:moveTo>
                <a:cubicBezTo>
                  <a:pt x="12842" y="304801"/>
                  <a:pt x="25685" y="256855"/>
                  <a:pt x="41096" y="270554"/>
                </a:cubicBezTo>
                <a:cubicBezTo>
                  <a:pt x="56507" y="284253"/>
                  <a:pt x="75343" y="458913"/>
                  <a:pt x="92467" y="434940"/>
                </a:cubicBezTo>
                <a:cubicBezTo>
                  <a:pt x="109591" y="410967"/>
                  <a:pt x="126714" y="106167"/>
                  <a:pt x="143838" y="126715"/>
                </a:cubicBezTo>
                <a:cubicBezTo>
                  <a:pt x="160962" y="147263"/>
                  <a:pt x="178086" y="578778"/>
                  <a:pt x="195209" y="558230"/>
                </a:cubicBezTo>
                <a:cubicBezTo>
                  <a:pt x="212332" y="537682"/>
                  <a:pt x="229456" y="0"/>
                  <a:pt x="246579" y="3425"/>
                </a:cubicBezTo>
                <a:cubicBezTo>
                  <a:pt x="263702" y="6850"/>
                  <a:pt x="280826" y="558230"/>
                  <a:pt x="297950" y="578778"/>
                </a:cubicBezTo>
                <a:cubicBezTo>
                  <a:pt x="315074" y="599326"/>
                  <a:pt x="333910" y="147263"/>
                  <a:pt x="349321" y="126715"/>
                </a:cubicBezTo>
                <a:cubicBezTo>
                  <a:pt x="364732" y="106167"/>
                  <a:pt x="375007" y="438364"/>
                  <a:pt x="390418" y="455488"/>
                </a:cubicBezTo>
                <a:cubicBezTo>
                  <a:pt x="405829" y="472612"/>
                  <a:pt x="426377" y="250005"/>
                  <a:pt x="441788" y="229457"/>
                </a:cubicBezTo>
                <a:cubicBezTo>
                  <a:pt x="457199" y="208909"/>
                  <a:pt x="470042" y="270554"/>
                  <a:pt x="482885" y="332199"/>
                </a:cubicBezTo>
              </a:path>
            </a:pathLst>
          </a:cu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34" name="TextBox 33"/>
          <p:cNvSpPr txBox="1"/>
          <p:nvPr/>
        </p:nvSpPr>
        <p:spPr>
          <a:xfrm>
            <a:off x="385854" y="5810110"/>
            <a:ext cx="844909" cy="461665"/>
          </a:xfrm>
          <a:prstGeom prst="rect">
            <a:avLst/>
          </a:prstGeom>
          <a:noFill/>
        </p:spPr>
        <p:txBody>
          <a:bodyPr wrap="square" rtlCol="0">
            <a:spAutoFit/>
          </a:bodyPr>
          <a:lstStyle/>
          <a:p>
            <a:r>
              <a:rPr lang="en-US" sz="1200" dirty="0" smtClean="0"/>
              <a:t>Gamma rays</a:t>
            </a:r>
            <a:endParaRPr lang="en-US" sz="1200" dirty="0"/>
          </a:p>
        </p:txBody>
      </p:sp>
      <p:sp>
        <p:nvSpPr>
          <p:cNvPr id="27" name="Oval 26"/>
          <p:cNvSpPr/>
          <p:nvPr/>
        </p:nvSpPr>
        <p:spPr bwMode="auto">
          <a:xfrm>
            <a:off x="193830" y="3621025"/>
            <a:ext cx="691290" cy="691290"/>
          </a:xfrm>
          <a:prstGeom prst="ellipse">
            <a:avLst/>
          </a:prstGeom>
          <a:gradFill flip="none" rotWithShape="1">
            <a:gsLst>
              <a:gs pos="0">
                <a:srgbClr val="FF0000">
                  <a:alpha val="49000"/>
                </a:srgbClr>
              </a:gs>
              <a:gs pos="50000">
                <a:srgbClr val="C00000"/>
              </a:gs>
              <a:gs pos="100000">
                <a:schemeClr val="tx1"/>
              </a:gs>
            </a:gsLst>
            <a:path path="circle">
              <a:fillToRect l="50000" t="50000" r="50000" b="50000"/>
            </a:path>
            <a:tileRect/>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8" name="Oval 27"/>
          <p:cNvSpPr/>
          <p:nvPr/>
        </p:nvSpPr>
        <p:spPr bwMode="auto">
          <a:xfrm>
            <a:off x="501070" y="3966670"/>
            <a:ext cx="691290" cy="691290"/>
          </a:xfrm>
          <a:prstGeom prst="ellipse">
            <a:avLst/>
          </a:prstGeom>
          <a:solidFill>
            <a:schemeClr val="accent3">
              <a:lumMod val="7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Potassium Iodide pills prevent concentration of I-131 in the thyroid</a:t>
            </a:r>
            <a:endParaRPr lang="en-US" dirty="0"/>
          </a:p>
        </p:txBody>
      </p:sp>
      <p:sp>
        <p:nvSpPr>
          <p:cNvPr id="4" name="Footer Placeholder 3"/>
          <p:cNvSpPr>
            <a:spLocks noGrp="1"/>
          </p:cNvSpPr>
          <p:nvPr>
            <p:ph type="ftr" sz="quarter" idx="11"/>
          </p:nvPr>
        </p:nvSpPr>
        <p:spPr/>
        <p:txBody>
          <a:bodyPr/>
          <a:lstStyle/>
          <a:p>
            <a:pPr>
              <a:defRPr/>
            </a:pPr>
            <a:r>
              <a:rPr lang="en-US" smtClean="0"/>
              <a:t>p. </a:t>
            </a:r>
            <a:endParaRPr lang="en-US"/>
          </a:p>
        </p:txBody>
      </p:sp>
      <p:sp>
        <p:nvSpPr>
          <p:cNvPr id="5" name="Slide Number Placeholder 4"/>
          <p:cNvSpPr>
            <a:spLocks noGrp="1"/>
          </p:cNvSpPr>
          <p:nvPr>
            <p:ph type="sldNum" sz="quarter" idx="12"/>
          </p:nvPr>
        </p:nvSpPr>
        <p:spPr/>
        <p:txBody>
          <a:bodyPr/>
          <a:lstStyle/>
          <a:p>
            <a:pPr>
              <a:defRPr/>
            </a:pPr>
            <a:fld id="{82A9F01E-98FC-46AE-9711-A35E5BDEE606}" type="slidenum">
              <a:rPr lang="en-US" smtClean="0"/>
              <a:pPr>
                <a:defRPr/>
              </a:pPr>
              <a:t>24</a:t>
            </a:fld>
            <a:endParaRPr lang="en-US"/>
          </a:p>
        </p:txBody>
      </p:sp>
      <p:pic>
        <p:nvPicPr>
          <p:cNvPr id="140290" name="Picture 2"/>
          <p:cNvPicPr>
            <a:picLocks noChangeAspect="1" noChangeArrowheads="1"/>
          </p:cNvPicPr>
          <p:nvPr/>
        </p:nvPicPr>
        <p:blipFill>
          <a:blip r:embed="rId3" cstate="print"/>
          <a:srcRect/>
          <a:stretch>
            <a:fillRect/>
          </a:stretch>
        </p:blipFill>
        <p:spPr bwMode="auto">
          <a:xfrm>
            <a:off x="5608935" y="2814520"/>
            <a:ext cx="2466975" cy="1847850"/>
          </a:xfrm>
          <a:prstGeom prst="rect">
            <a:avLst/>
          </a:prstGeom>
          <a:noFill/>
          <a:ln w="9525">
            <a:noFill/>
            <a:miter lim="800000"/>
            <a:headEnd/>
            <a:tailEnd/>
          </a:ln>
        </p:spPr>
      </p:pic>
      <p:pic>
        <p:nvPicPr>
          <p:cNvPr id="140291" name="Picture 3"/>
          <p:cNvPicPr>
            <a:picLocks noChangeAspect="1" noChangeArrowheads="1"/>
          </p:cNvPicPr>
          <p:nvPr/>
        </p:nvPicPr>
        <p:blipFill>
          <a:blip r:embed="rId4" cstate="print"/>
          <a:srcRect/>
          <a:stretch>
            <a:fillRect/>
          </a:stretch>
        </p:blipFill>
        <p:spPr bwMode="auto">
          <a:xfrm>
            <a:off x="808310" y="3889860"/>
            <a:ext cx="2611540" cy="2599933"/>
          </a:xfrm>
          <a:prstGeom prst="rect">
            <a:avLst/>
          </a:prstGeom>
          <a:noFill/>
          <a:ln w="9525">
            <a:noFill/>
            <a:miter lim="800000"/>
            <a:headEnd/>
            <a:tailEnd/>
          </a:ln>
        </p:spPr>
      </p:pic>
      <p:pic>
        <p:nvPicPr>
          <p:cNvPr id="12" name="Picture 11" descr="iod131.png"/>
          <p:cNvPicPr>
            <a:picLocks noChangeAspect="1"/>
          </p:cNvPicPr>
          <p:nvPr/>
        </p:nvPicPr>
        <p:blipFill>
          <a:blip r:embed="rId5" cstate="print"/>
          <a:stretch>
            <a:fillRect/>
          </a:stretch>
        </p:blipFill>
        <p:spPr>
          <a:xfrm>
            <a:off x="1422790" y="1892800"/>
            <a:ext cx="1018752" cy="1012615"/>
          </a:xfrm>
          <a:prstGeom prst="rect">
            <a:avLst/>
          </a:prstGeom>
        </p:spPr>
      </p:pic>
      <p:pic>
        <p:nvPicPr>
          <p:cNvPr id="13" name="Picture 12" descr="iod131.png"/>
          <p:cNvPicPr>
            <a:picLocks noChangeAspect="1"/>
          </p:cNvPicPr>
          <p:nvPr/>
        </p:nvPicPr>
        <p:blipFill>
          <a:blip r:embed="rId5" cstate="print"/>
          <a:stretch>
            <a:fillRect/>
          </a:stretch>
        </p:blipFill>
        <p:spPr>
          <a:xfrm>
            <a:off x="2190890" y="1585560"/>
            <a:ext cx="1018752" cy="1012615"/>
          </a:xfrm>
          <a:prstGeom prst="rect">
            <a:avLst/>
          </a:prstGeom>
        </p:spPr>
      </p:pic>
      <p:pic>
        <p:nvPicPr>
          <p:cNvPr id="14" name="Picture 13" descr="iod131.png"/>
          <p:cNvPicPr>
            <a:picLocks noChangeAspect="1"/>
          </p:cNvPicPr>
          <p:nvPr/>
        </p:nvPicPr>
        <p:blipFill>
          <a:blip r:embed="rId5" cstate="print"/>
          <a:stretch>
            <a:fillRect/>
          </a:stretch>
        </p:blipFill>
        <p:spPr>
          <a:xfrm>
            <a:off x="1768435" y="1508750"/>
            <a:ext cx="1018752" cy="1012615"/>
          </a:xfrm>
          <a:prstGeom prst="rect">
            <a:avLst/>
          </a:prstGeom>
        </p:spPr>
      </p:pic>
      <p:pic>
        <p:nvPicPr>
          <p:cNvPr id="15" name="Picture 14" descr="iod131.png"/>
          <p:cNvPicPr>
            <a:picLocks noChangeAspect="1"/>
          </p:cNvPicPr>
          <p:nvPr/>
        </p:nvPicPr>
        <p:blipFill>
          <a:blip r:embed="rId5" cstate="print"/>
          <a:stretch>
            <a:fillRect/>
          </a:stretch>
        </p:blipFill>
        <p:spPr>
          <a:xfrm>
            <a:off x="1806840" y="2584090"/>
            <a:ext cx="1018752" cy="1012615"/>
          </a:xfrm>
          <a:prstGeom prst="rect">
            <a:avLst/>
          </a:prstGeom>
        </p:spPr>
      </p:pic>
      <p:pic>
        <p:nvPicPr>
          <p:cNvPr id="16" name="Picture 15" descr="iod131.png"/>
          <p:cNvPicPr>
            <a:picLocks noChangeAspect="1"/>
          </p:cNvPicPr>
          <p:nvPr/>
        </p:nvPicPr>
        <p:blipFill>
          <a:blip r:embed="rId5" cstate="print"/>
          <a:stretch>
            <a:fillRect/>
          </a:stretch>
        </p:blipFill>
        <p:spPr>
          <a:xfrm>
            <a:off x="1192360" y="2430470"/>
            <a:ext cx="1018752" cy="1012615"/>
          </a:xfrm>
          <a:prstGeom prst="rect">
            <a:avLst/>
          </a:prstGeom>
        </p:spPr>
      </p:pic>
      <p:pic>
        <p:nvPicPr>
          <p:cNvPr id="17" name="Picture 16" descr="iod131.png"/>
          <p:cNvPicPr>
            <a:picLocks noChangeAspect="1"/>
          </p:cNvPicPr>
          <p:nvPr/>
        </p:nvPicPr>
        <p:blipFill>
          <a:blip r:embed="rId5" cstate="print"/>
          <a:stretch>
            <a:fillRect/>
          </a:stretch>
        </p:blipFill>
        <p:spPr>
          <a:xfrm>
            <a:off x="2306105" y="2276850"/>
            <a:ext cx="1018752" cy="1012615"/>
          </a:xfrm>
          <a:prstGeom prst="rect">
            <a:avLst/>
          </a:prstGeom>
        </p:spPr>
      </p:pic>
      <p:sp>
        <p:nvSpPr>
          <p:cNvPr id="18" name="Right Arrow 17"/>
          <p:cNvSpPr/>
          <p:nvPr/>
        </p:nvSpPr>
        <p:spPr bwMode="auto">
          <a:xfrm rot="1018625">
            <a:off x="3488020" y="2894571"/>
            <a:ext cx="1897025" cy="223949"/>
          </a:xfrm>
          <a:prstGeom prst="rightArrow">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19" name="Right Arrow 18"/>
          <p:cNvSpPr/>
          <p:nvPr/>
        </p:nvSpPr>
        <p:spPr bwMode="auto">
          <a:xfrm rot="20217756">
            <a:off x="3507287" y="4482089"/>
            <a:ext cx="1898997" cy="245032"/>
          </a:xfrm>
          <a:prstGeom prst="rightArrow">
            <a:avLst/>
          </a:prstGeom>
          <a:solidFill>
            <a:schemeClr val="bg1">
              <a:lumMod val="5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omic Sans MS" pitchFamily="66" charset="0"/>
            </a:endParaRPr>
          </a:p>
        </p:txBody>
      </p:sp>
      <p:sp>
        <p:nvSpPr>
          <p:cNvPr id="20" name="TextBox 19"/>
          <p:cNvSpPr txBox="1"/>
          <p:nvPr/>
        </p:nvSpPr>
        <p:spPr>
          <a:xfrm>
            <a:off x="3573470" y="1777585"/>
            <a:ext cx="886781" cy="461665"/>
          </a:xfrm>
          <a:prstGeom prst="rect">
            <a:avLst/>
          </a:prstGeom>
          <a:noFill/>
        </p:spPr>
        <p:txBody>
          <a:bodyPr wrap="none" rtlCol="0">
            <a:spAutoFit/>
          </a:bodyPr>
          <a:lstStyle/>
          <a:p>
            <a:r>
              <a:rPr lang="en-US" dirty="0" smtClean="0">
                <a:latin typeface="+mj-lt"/>
              </a:rPr>
              <a:t>I-131</a:t>
            </a:r>
            <a:endParaRPr lang="en-US" dirty="0">
              <a:latin typeface="+mj-lt"/>
            </a:endParaRPr>
          </a:p>
        </p:txBody>
      </p:sp>
      <p:sp>
        <p:nvSpPr>
          <p:cNvPr id="21" name="TextBox 20"/>
          <p:cNvSpPr txBox="1"/>
          <p:nvPr/>
        </p:nvSpPr>
        <p:spPr>
          <a:xfrm>
            <a:off x="3842305" y="5118820"/>
            <a:ext cx="886781" cy="461665"/>
          </a:xfrm>
          <a:prstGeom prst="rect">
            <a:avLst/>
          </a:prstGeom>
          <a:noFill/>
        </p:spPr>
        <p:txBody>
          <a:bodyPr wrap="none" rtlCol="0">
            <a:spAutoFit/>
          </a:bodyPr>
          <a:lstStyle/>
          <a:p>
            <a:r>
              <a:rPr lang="en-US" dirty="0" smtClean="0">
                <a:latin typeface="+mj-lt"/>
              </a:rPr>
              <a:t>I-127</a:t>
            </a:r>
            <a:endParaRPr lang="en-US"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smtClean="0"/>
              <a:t>Radium watches</a:t>
            </a:r>
          </a:p>
        </p:txBody>
      </p:sp>
      <p:pic>
        <p:nvPicPr>
          <p:cNvPr id="31749" name="Picture 3" descr="radioactive_decay_watch_radium_salt_c"/>
          <p:cNvPicPr>
            <a:picLocks noChangeAspect="1" noChangeArrowheads="1"/>
          </p:cNvPicPr>
          <p:nvPr/>
        </p:nvPicPr>
        <p:blipFill>
          <a:blip r:embed="rId4" cstate="print"/>
          <a:srcRect/>
          <a:stretch>
            <a:fillRect/>
          </a:stretch>
        </p:blipFill>
        <p:spPr bwMode="auto">
          <a:xfrm>
            <a:off x="309045" y="1431940"/>
            <a:ext cx="4724400" cy="2741613"/>
          </a:xfrm>
          <a:prstGeom prst="rect">
            <a:avLst/>
          </a:prstGeom>
          <a:noFill/>
          <a:ln w="9525">
            <a:noFill/>
            <a:miter lim="800000"/>
            <a:headEnd/>
            <a:tailEnd/>
          </a:ln>
        </p:spPr>
      </p:pic>
      <p:pic>
        <p:nvPicPr>
          <p:cNvPr id="31750" name="Picture 4" descr="radiumDial.JPG (63612 bytes)"/>
          <p:cNvPicPr>
            <a:picLocks noChangeAspect="1" noChangeArrowheads="1"/>
          </p:cNvPicPr>
          <p:nvPr/>
        </p:nvPicPr>
        <p:blipFill>
          <a:blip r:embed="rId5" cstate="print"/>
          <a:srcRect/>
          <a:stretch>
            <a:fillRect/>
          </a:stretch>
        </p:blipFill>
        <p:spPr bwMode="auto">
          <a:xfrm>
            <a:off x="5185845" y="1355740"/>
            <a:ext cx="3810000" cy="2857500"/>
          </a:xfrm>
          <a:prstGeom prst="rect">
            <a:avLst/>
          </a:prstGeom>
          <a:noFill/>
          <a:ln w="9525">
            <a:noFill/>
            <a:miter lim="800000"/>
            <a:headEnd/>
            <a:tailEnd/>
          </a:ln>
        </p:spPr>
      </p:pic>
      <p:sp>
        <p:nvSpPr>
          <p:cNvPr id="5" name="TextBox 4"/>
          <p:cNvSpPr txBox="1"/>
          <p:nvPr/>
        </p:nvSpPr>
        <p:spPr>
          <a:xfrm>
            <a:off x="351694" y="4264760"/>
            <a:ext cx="8602721" cy="2246769"/>
          </a:xfrm>
          <a:prstGeom prst="rect">
            <a:avLst/>
          </a:prstGeom>
          <a:noFill/>
        </p:spPr>
        <p:txBody>
          <a:bodyPr wrap="square" rtlCol="0">
            <a:spAutoFit/>
          </a:bodyPr>
          <a:lstStyle/>
          <a:p>
            <a:r>
              <a:rPr lang="en-US" sz="2000" dirty="0" smtClean="0"/>
              <a:t>During World War I and after, young women at the U. S. Radium Corporation in Orange were employed painting luminous dial watches with a radium material. Apparently, the women were directed to point up their brushes with their tongues, imbibing radioactive paint. After the war, it was discovered that these women were dying of anemia and a disease called radium necrosis (radium poisoning) which ate away their jawbones.</a:t>
            </a:r>
            <a:endParaRPr lang="en-US" sz="2000"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dirty="0">
                <a:solidFill>
                  <a:srgbClr val="FF0000"/>
                </a:solidFill>
                <a:latin typeface="Calisto MT" pitchFamily="18" charset="0"/>
              </a:rPr>
              <a:t>Q.Q. </a:t>
            </a:r>
            <a:r>
              <a:rPr lang="en-US" dirty="0" smtClean="0">
                <a:solidFill>
                  <a:srgbClr val="FF0000"/>
                </a:solidFill>
                <a:latin typeface="Calisto MT" pitchFamily="18" charset="0"/>
              </a:rPr>
              <a:t>9 </a:t>
            </a:r>
            <a:r>
              <a:rPr lang="en-US" dirty="0" smtClean="0"/>
              <a:t>What are the three types of radioactive decay?</a:t>
            </a:r>
          </a:p>
        </p:txBody>
      </p:sp>
      <p:pic>
        <p:nvPicPr>
          <p:cNvPr id="216068" name="Picture 4"/>
          <p:cNvPicPr>
            <a:picLocks noChangeAspect="1" noChangeArrowheads="1"/>
          </p:cNvPicPr>
          <p:nvPr/>
        </p:nvPicPr>
        <p:blipFill>
          <a:blip r:embed="rId4" cstate="print"/>
          <a:srcRect/>
          <a:stretch>
            <a:fillRect/>
          </a:stretch>
        </p:blipFill>
        <p:spPr bwMode="auto">
          <a:xfrm>
            <a:off x="1676400" y="1676400"/>
            <a:ext cx="5715000" cy="4286250"/>
          </a:xfrm>
          <a:prstGeom prst="rect">
            <a:avLst/>
          </a:prstGeom>
          <a:noFill/>
          <a:ln w="9525">
            <a:noFill/>
            <a:miter lim="800000"/>
            <a:headEnd/>
            <a:tailEnd/>
          </a:ln>
        </p:spPr>
      </p:pic>
      <p:sp>
        <p:nvSpPr>
          <p:cNvPr id="8" name="Rectangle 7"/>
          <p:cNvSpPr/>
          <p:nvPr/>
        </p:nvSpPr>
        <p:spPr>
          <a:xfrm>
            <a:off x="2133600" y="5105400"/>
            <a:ext cx="189507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Don’t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5334000" y="5105400"/>
            <a:ext cx="11112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ustDataLst>
      <p:tags r:id="rId1"/>
    </p:custDataLst>
    <p:extLst>
      <p:ext uri="{BB962C8B-B14F-4D97-AF65-F5344CB8AC3E}">
        <p14:creationId xmlns:p14="http://schemas.microsoft.com/office/powerpoint/2010/main" val="3171959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noFill/>
        </p:spPr>
        <p:txBody>
          <a:bodyPr lIns="90488" tIns="44450" rIns="90488" bIns="44450"/>
          <a:lstStyle/>
          <a:p>
            <a:pPr eaLnBrk="1" hangingPunct="1"/>
            <a:r>
              <a:rPr lang="en-US" smtClean="0"/>
              <a:t>Half Life</a:t>
            </a:r>
          </a:p>
        </p:txBody>
      </p:sp>
      <p:sp>
        <p:nvSpPr>
          <p:cNvPr id="1030" name="Rectangle 3"/>
          <p:cNvSpPr>
            <a:spLocks noGrp="1" noChangeArrowheads="1"/>
          </p:cNvSpPr>
          <p:nvPr>
            <p:ph type="body" idx="1"/>
          </p:nvPr>
        </p:nvSpPr>
        <p:spPr>
          <a:xfrm>
            <a:off x="381000" y="1371600"/>
            <a:ext cx="8382000" cy="2468563"/>
          </a:xfrm>
          <a:noFill/>
        </p:spPr>
        <p:txBody>
          <a:bodyPr lIns="90488" tIns="44450" rIns="90488" bIns="44450"/>
          <a:lstStyle/>
          <a:p>
            <a:pPr eaLnBrk="1" hangingPunct="1">
              <a:lnSpc>
                <a:spcPct val="90000"/>
              </a:lnSpc>
            </a:pPr>
            <a:r>
              <a:rPr lang="en-US" sz="2600" dirty="0" smtClean="0"/>
              <a:t>The half life is the time it takes half a sample of radioactive nuclei to decay</a:t>
            </a:r>
          </a:p>
          <a:p>
            <a:pPr eaLnBrk="1" hangingPunct="1">
              <a:lnSpc>
                <a:spcPct val="90000"/>
              </a:lnSpc>
            </a:pPr>
            <a:r>
              <a:rPr lang="en-US" sz="2600" dirty="0" smtClean="0"/>
              <a:t>Importance examples</a:t>
            </a:r>
            <a:endParaRPr lang="en-US" dirty="0" smtClean="0"/>
          </a:p>
          <a:p>
            <a:pPr lvl="1" eaLnBrk="1" hangingPunct="1">
              <a:lnSpc>
                <a:spcPct val="90000"/>
              </a:lnSpc>
            </a:pPr>
            <a:r>
              <a:rPr lang="en-US" sz="2200" baseline="30000" dirty="0" smtClean="0"/>
              <a:t>14</a:t>
            </a:r>
            <a:r>
              <a:rPr lang="en-US" sz="2200" dirty="0" smtClean="0"/>
              <a:t>C --&gt; </a:t>
            </a:r>
            <a:r>
              <a:rPr lang="en-US" sz="2200" baseline="30000" dirty="0" smtClean="0"/>
              <a:t>14</a:t>
            </a:r>
            <a:r>
              <a:rPr lang="en-US" sz="2200" dirty="0" smtClean="0"/>
              <a:t>N + e + neutrino (half life of 5730 years)</a:t>
            </a:r>
          </a:p>
          <a:p>
            <a:pPr lvl="1" eaLnBrk="1" hangingPunct="1">
              <a:lnSpc>
                <a:spcPct val="90000"/>
              </a:lnSpc>
            </a:pPr>
            <a:r>
              <a:rPr lang="en-US" sz="2200" baseline="30000" dirty="0" smtClean="0"/>
              <a:t>40</a:t>
            </a:r>
            <a:r>
              <a:rPr lang="en-US" sz="2200" dirty="0" smtClean="0"/>
              <a:t>K + e --&gt; </a:t>
            </a:r>
            <a:r>
              <a:rPr lang="en-US" sz="2200" baseline="30000" dirty="0" smtClean="0"/>
              <a:t>40</a:t>
            </a:r>
            <a:r>
              <a:rPr lang="en-US" sz="2200" dirty="0" smtClean="0"/>
              <a:t>Ar + neutrino (half life of 1.3 billion years)</a:t>
            </a:r>
          </a:p>
        </p:txBody>
      </p:sp>
      <p:graphicFrame>
        <p:nvGraphicFramePr>
          <p:cNvPr id="1026" name="Object 4"/>
          <p:cNvGraphicFramePr>
            <a:graphicFrameLocks noChangeAspect="1"/>
          </p:cNvGraphicFramePr>
          <p:nvPr/>
        </p:nvGraphicFramePr>
        <p:xfrm>
          <a:off x="457200" y="3429000"/>
          <a:ext cx="3505200" cy="2816225"/>
        </p:xfrm>
        <a:graphic>
          <a:graphicData uri="http://schemas.openxmlformats.org/presentationml/2006/ole">
            <mc:AlternateContent xmlns:mc="http://schemas.openxmlformats.org/markup-compatibility/2006">
              <mc:Choice xmlns:v="urn:schemas-microsoft-com:vml" Requires="v">
                <p:oleObj spid="_x0000_s1050" name="PHOTO-PAINT" r:id="rId5" imgW="2666667" imgH="2142857" progId="">
                  <p:embed/>
                </p:oleObj>
              </mc:Choice>
              <mc:Fallback>
                <p:oleObj name="PHOTO-PAINT" r:id="rId5" imgW="2666667" imgH="2142857"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429000"/>
                        <a:ext cx="350520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4191000" y="3429000"/>
            <a:ext cx="3810000" cy="954107"/>
          </a:xfrm>
          <a:prstGeom prst="rect">
            <a:avLst/>
          </a:prstGeom>
          <a:noFill/>
        </p:spPr>
        <p:txBody>
          <a:bodyPr wrap="square" rtlCol="0">
            <a:spAutoFit/>
          </a:bodyPr>
          <a:lstStyle/>
          <a:p>
            <a:r>
              <a:rPr lang="en-US" sz="1400" dirty="0" smtClean="0"/>
              <a:t>is applicable only to matter which was once living and presumed to be in equilibrium with the atmosphere, taking in carbon dioxide from the air for photosynthesis.</a:t>
            </a:r>
            <a:endParaRPr lang="en-US" sz="1400" dirty="0"/>
          </a:p>
        </p:txBody>
      </p:sp>
      <p:sp>
        <p:nvSpPr>
          <p:cNvPr id="6" name="TextBox 5"/>
          <p:cNvSpPr txBox="1"/>
          <p:nvPr/>
        </p:nvSpPr>
        <p:spPr>
          <a:xfrm>
            <a:off x="4191000" y="4572000"/>
            <a:ext cx="3810000" cy="1815882"/>
          </a:xfrm>
          <a:prstGeom prst="rect">
            <a:avLst/>
          </a:prstGeom>
          <a:noFill/>
        </p:spPr>
        <p:txBody>
          <a:bodyPr wrap="square" rtlCol="0">
            <a:spAutoFit/>
          </a:bodyPr>
          <a:lstStyle/>
          <a:p>
            <a:r>
              <a:rPr lang="en-US" sz="1400" dirty="0" smtClean="0"/>
              <a:t>Carbon-14 decays with a </a:t>
            </a:r>
            <a:r>
              <a:rPr lang="en-US" sz="1400" dirty="0" err="1" smtClean="0"/>
              <a:t>halflife</a:t>
            </a:r>
            <a:r>
              <a:rPr lang="en-US" sz="1400" dirty="0" smtClean="0"/>
              <a:t> of about 5730 years by the emission of an electron of energy 0.016 </a:t>
            </a:r>
            <a:r>
              <a:rPr lang="en-US" sz="1400" dirty="0" err="1" smtClean="0"/>
              <a:t>MeV</a:t>
            </a:r>
            <a:r>
              <a:rPr lang="en-US" sz="1400" dirty="0" smtClean="0"/>
              <a:t>. This changes the atomic number of the nucleus to 7, producing a nucleus of nitrogen-14. At equilibrium with the atmosphere, a gram of carbon shows an activity of about 15 decays per minute. </a:t>
            </a:r>
            <a:endParaRPr lang="en-US" sz="1400" dirty="0"/>
          </a:p>
        </p:txBody>
      </p:sp>
    </p:spTree>
    <p:custDataLst>
      <p:tags r:id="rId2"/>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type="title"/>
          </p:nvPr>
        </p:nvSpPr>
        <p:spPr/>
        <p:txBody>
          <a:bodyPr/>
          <a:lstStyle/>
          <a:p>
            <a:pPr eaLnBrk="1" hangingPunct="1"/>
            <a:r>
              <a:rPr lang="en-US" dirty="0">
                <a:solidFill>
                  <a:srgbClr val="FF0000"/>
                </a:solidFill>
                <a:latin typeface="Calisto MT" pitchFamily="18" charset="0"/>
              </a:rPr>
              <a:t>Q.Q. </a:t>
            </a:r>
            <a:r>
              <a:rPr lang="en-US" dirty="0" smtClean="0">
                <a:solidFill>
                  <a:srgbClr val="FF0000"/>
                </a:solidFill>
                <a:latin typeface="Calisto MT" pitchFamily="18" charset="0"/>
              </a:rPr>
              <a:t>10  </a:t>
            </a:r>
            <a:r>
              <a:rPr lang="en-US" dirty="0" smtClean="0"/>
              <a:t>What nuclear reaction is this?</a:t>
            </a:r>
          </a:p>
        </p:txBody>
      </p:sp>
      <p:pic>
        <p:nvPicPr>
          <p:cNvPr id="6" name="Picture 2" descr="Fig25_04Fission"/>
          <p:cNvPicPr>
            <a:picLocks noChangeAspect="1" noChangeArrowheads="1"/>
          </p:cNvPicPr>
          <p:nvPr/>
        </p:nvPicPr>
        <p:blipFill>
          <a:blip r:embed="rId4" cstate="print"/>
          <a:srcRect/>
          <a:stretch>
            <a:fillRect/>
          </a:stretch>
        </p:blipFill>
        <p:spPr bwMode="auto">
          <a:xfrm>
            <a:off x="2209800" y="2286000"/>
            <a:ext cx="4246563" cy="28067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927026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dirty="0" smtClean="0"/>
              <a:t>Radioactive Dating</a:t>
            </a:r>
          </a:p>
        </p:txBody>
      </p:sp>
      <p:sp>
        <p:nvSpPr>
          <p:cNvPr id="33797" name="Rectangle 3"/>
          <p:cNvSpPr>
            <a:spLocks noGrp="1" noChangeArrowheads="1"/>
          </p:cNvSpPr>
          <p:nvPr>
            <p:ph type="body" idx="1"/>
          </p:nvPr>
        </p:nvSpPr>
        <p:spPr/>
        <p:txBody>
          <a:bodyPr/>
          <a:lstStyle/>
          <a:p>
            <a:pPr eaLnBrk="1" hangingPunct="1"/>
            <a:r>
              <a:rPr lang="en-US" sz="2600" dirty="0" smtClean="0"/>
              <a:t>Each half-life, half of the remaining atoms are left </a:t>
            </a:r>
            <a:r>
              <a:rPr lang="en-US" sz="2600" dirty="0" err="1" smtClean="0"/>
              <a:t>undecayed</a:t>
            </a:r>
            <a:r>
              <a:rPr lang="en-US" sz="2600" dirty="0" smtClean="0"/>
              <a:t>.</a:t>
            </a:r>
          </a:p>
          <a:p>
            <a:pPr eaLnBrk="1" hangingPunct="1"/>
            <a:r>
              <a:rPr lang="en-US" sz="2600" dirty="0" smtClean="0"/>
              <a:t> One half-life--&gt; ½</a:t>
            </a:r>
          </a:p>
          <a:p>
            <a:pPr eaLnBrk="1" hangingPunct="1"/>
            <a:r>
              <a:rPr lang="en-US" sz="2600" dirty="0" smtClean="0"/>
              <a:t> Two half-lives--&gt; ½ x ½ = 1/4</a:t>
            </a:r>
          </a:p>
          <a:p>
            <a:pPr eaLnBrk="1" hangingPunct="1"/>
            <a:r>
              <a:rPr lang="en-US" sz="2600" dirty="0" smtClean="0"/>
              <a:t> Three half-lives--&gt; ½ x ½ x ½ = 1/8 </a:t>
            </a:r>
          </a:p>
          <a:p>
            <a:pPr eaLnBrk="1" hangingPunct="1"/>
            <a:r>
              <a:rPr lang="en-US" sz="2600" dirty="0" smtClean="0"/>
              <a:t> If the original number of atoms is known, the age of the sample can be determined by the fraction of atoms left.</a:t>
            </a:r>
          </a:p>
          <a:p>
            <a:pPr eaLnBrk="1" hangingPunct="1"/>
            <a:r>
              <a:rPr lang="en-US" sz="2600" dirty="0" smtClean="0"/>
              <a:t> This process is known as radioactive dating</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 and read</a:t>
            </a:r>
            <a:endParaRPr lang="en-US" dirty="0"/>
          </a:p>
        </p:txBody>
      </p:sp>
      <p:sp>
        <p:nvSpPr>
          <p:cNvPr id="4" name="Footer Placeholder 3"/>
          <p:cNvSpPr>
            <a:spLocks noGrp="1"/>
          </p:cNvSpPr>
          <p:nvPr>
            <p:ph type="ftr" sz="quarter" idx="11"/>
          </p:nvPr>
        </p:nvSpPr>
        <p:spPr/>
        <p:txBody>
          <a:bodyPr/>
          <a:lstStyle/>
          <a:p>
            <a:pPr>
              <a:defRPr/>
            </a:pPr>
            <a:r>
              <a:rPr lang="en-US" smtClean="0"/>
              <a:t>p. </a:t>
            </a:r>
            <a:endParaRPr lang="en-US"/>
          </a:p>
        </p:txBody>
      </p:sp>
      <p:sp>
        <p:nvSpPr>
          <p:cNvPr id="5" name="Slide Number Placeholder 4"/>
          <p:cNvSpPr>
            <a:spLocks noGrp="1"/>
          </p:cNvSpPr>
          <p:nvPr>
            <p:ph type="sldNum" sz="quarter" idx="12"/>
          </p:nvPr>
        </p:nvSpPr>
        <p:spPr/>
        <p:txBody>
          <a:bodyPr/>
          <a:lstStyle/>
          <a:p>
            <a:pPr>
              <a:defRPr/>
            </a:pPr>
            <a:fld id="{82A9F01E-98FC-46AE-9711-A35E5BDEE606}" type="slidenum">
              <a:rPr lang="en-US" smtClean="0"/>
              <a:pPr>
                <a:defRPr/>
              </a:pPr>
              <a:t>3</a:t>
            </a:fld>
            <a:endParaRPr lang="en-US"/>
          </a:p>
        </p:txBody>
      </p:sp>
      <p:sp>
        <p:nvSpPr>
          <p:cNvPr id="3" name="TextBox 2"/>
          <p:cNvSpPr txBox="1"/>
          <p:nvPr/>
        </p:nvSpPr>
        <p:spPr>
          <a:xfrm>
            <a:off x="424260" y="1470345"/>
            <a:ext cx="8162396" cy="4339650"/>
          </a:xfrm>
          <a:prstGeom prst="rect">
            <a:avLst/>
          </a:prstGeom>
          <a:noFill/>
        </p:spPr>
        <p:txBody>
          <a:bodyPr wrap="square" rtlCol="0">
            <a:spAutoFit/>
          </a:bodyPr>
          <a:lstStyle/>
          <a:p>
            <a:r>
              <a:rPr lang="en-US" sz="1200" dirty="0"/>
              <a:t>“A New York plumber of foreign extraction with a limited command of English wrote the National Bureau of Standards and said he found that hydrochloric acid quickly opened drainage pipes when they got clogged and asked if it was a good thing to use</a:t>
            </a:r>
            <a:r>
              <a:rPr lang="en-US" sz="1200" dirty="0" smtClean="0"/>
              <a:t>.</a:t>
            </a:r>
          </a:p>
          <a:p>
            <a:endParaRPr lang="en-US" sz="1200" dirty="0"/>
          </a:p>
          <a:p>
            <a:r>
              <a:rPr lang="en-US" sz="1200" dirty="0"/>
              <a:t>A bureau scientist replied:</a:t>
            </a:r>
          </a:p>
          <a:p>
            <a:r>
              <a:rPr lang="en-US" sz="1200" dirty="0"/>
              <a:t>‘The efficacy of hydrochloric acid is indisputable, but the corrosive residue is incompatible with metallic permanence</a:t>
            </a:r>
            <a:r>
              <a:rPr lang="en-US" sz="1200" dirty="0" smtClean="0"/>
              <a:t>.’</a:t>
            </a:r>
          </a:p>
          <a:p>
            <a:endParaRPr lang="en-US" sz="1200" dirty="0"/>
          </a:p>
          <a:p>
            <a:r>
              <a:rPr lang="en-US" sz="1200" dirty="0"/>
              <a:t>The plumber wrote back thanking the bureau for telling him the method was all right.  </a:t>
            </a:r>
            <a:endParaRPr lang="en-US" sz="1200" dirty="0" smtClean="0"/>
          </a:p>
          <a:p>
            <a:endParaRPr lang="en-US" sz="1200" dirty="0"/>
          </a:p>
          <a:p>
            <a:r>
              <a:rPr lang="en-US" sz="1200" dirty="0" smtClean="0"/>
              <a:t>The </a:t>
            </a:r>
            <a:r>
              <a:rPr lang="en-US" sz="1200" dirty="0"/>
              <a:t>scientist was a little disturbed and showed the correspondence to his boss, another scientist.  </a:t>
            </a:r>
            <a:endParaRPr lang="en-US" sz="1200" dirty="0" smtClean="0"/>
          </a:p>
          <a:p>
            <a:endParaRPr lang="en-US" sz="1200" dirty="0"/>
          </a:p>
          <a:p>
            <a:r>
              <a:rPr lang="en-US" sz="1200" dirty="0" smtClean="0"/>
              <a:t>The </a:t>
            </a:r>
            <a:r>
              <a:rPr lang="en-US" sz="1200" dirty="0"/>
              <a:t>latter wrote the plumber</a:t>
            </a:r>
            <a:r>
              <a:rPr lang="en-US" sz="1200" dirty="0" smtClean="0"/>
              <a:t>: ‘</a:t>
            </a:r>
            <a:r>
              <a:rPr lang="en-US" sz="1200" dirty="0"/>
              <a:t>We cannot assume responsibility for the production of toxic and noxious residue with hydrochloric acid and suggest you use an alternative procedure</a:t>
            </a:r>
            <a:r>
              <a:rPr lang="en-US" sz="1200" dirty="0" smtClean="0"/>
              <a:t>.’</a:t>
            </a:r>
          </a:p>
          <a:p>
            <a:endParaRPr lang="en-US" sz="1200" dirty="0"/>
          </a:p>
          <a:p>
            <a:r>
              <a:rPr lang="en-US" sz="1200" dirty="0"/>
              <a:t>The plumber wrote back that he agreed with the Bureau---hydrochloric acid works fine.  </a:t>
            </a:r>
            <a:endParaRPr lang="en-US" sz="1200" dirty="0" smtClean="0"/>
          </a:p>
          <a:p>
            <a:endParaRPr lang="en-US" sz="1200" dirty="0"/>
          </a:p>
          <a:p>
            <a:r>
              <a:rPr lang="en-US" sz="1200" dirty="0" smtClean="0"/>
              <a:t>A </a:t>
            </a:r>
            <a:r>
              <a:rPr lang="en-US" sz="1200" dirty="0"/>
              <a:t>tops scientist—the boss of the first two broke the impasse by tearing himself loose from technical terminology and writing this </a:t>
            </a:r>
            <a:r>
              <a:rPr lang="en-US" sz="1200"/>
              <a:t>letter</a:t>
            </a:r>
            <a:r>
              <a:rPr lang="en-US" sz="1200" smtClean="0"/>
              <a:t>:</a:t>
            </a:r>
          </a:p>
          <a:p>
            <a:endParaRPr lang="en-US" sz="1200" dirty="0"/>
          </a:p>
          <a:p>
            <a:r>
              <a:rPr lang="en-US" sz="1200" dirty="0"/>
              <a:t>‘Don’t use hydrochloric acid.  It eats the hell out of pipes.’”</a:t>
            </a:r>
          </a:p>
          <a:p>
            <a:r>
              <a:rPr lang="en-US" sz="1200" dirty="0"/>
              <a:t> </a:t>
            </a:r>
          </a:p>
          <a:p>
            <a:pPr algn="r"/>
            <a:r>
              <a:rPr lang="en-US" sz="1200" dirty="0"/>
              <a:t> - F.F. Colton, </a:t>
            </a:r>
            <a:r>
              <a:rPr lang="en-US" sz="1200" i="1" dirty="0" err="1"/>
              <a:t>ScientificMonthly</a:t>
            </a:r>
            <a:r>
              <a:rPr lang="en-US" sz="1200" dirty="0"/>
              <a:t>, 1949</a:t>
            </a:r>
          </a:p>
        </p:txBody>
      </p:sp>
    </p:spTree>
    <p:extLst>
      <p:ext uri="{BB962C8B-B14F-4D97-AF65-F5344CB8AC3E}">
        <p14:creationId xmlns:p14="http://schemas.microsoft.com/office/powerpoint/2010/main" val="131742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PQuestion"/>
          <p:cNvSpPr>
            <a:spLocks noGrp="1" noChangeArrowheads="1"/>
          </p:cNvSpPr>
          <p:nvPr>
            <p:ph type="title"/>
          </p:nvPr>
        </p:nvSpPr>
        <p:spPr/>
        <p:txBody>
          <a:bodyPr/>
          <a:lstStyle/>
          <a:p>
            <a:pPr eaLnBrk="1" hangingPunct="1"/>
            <a:r>
              <a:rPr lang="en-US" sz="2600" dirty="0" smtClean="0"/>
              <a:t>A sample of radioactive gas is produced.  After 20 minutes, only ¼ of the original gas remains.  What is the half life of the gas?</a:t>
            </a:r>
          </a:p>
        </p:txBody>
      </p:sp>
      <p:sp>
        <p:nvSpPr>
          <p:cNvPr id="34821" name="TPAnswers"/>
          <p:cNvSpPr>
            <a:spLocks noGrp="1" noChangeArrowheads="1"/>
          </p:cNvSpPr>
          <p:nvPr>
            <p:ph type="body" idx="1"/>
            <p:custDataLst>
              <p:tags r:id="rId2"/>
            </p:custDataLst>
          </p:nvPr>
        </p:nvSpPr>
        <p:spPr>
          <a:xfrm>
            <a:off x="457200" y="1600200"/>
            <a:ext cx="4114800" cy="5029200"/>
          </a:xfrm>
        </p:spPr>
        <p:txBody>
          <a:bodyPr/>
          <a:lstStyle/>
          <a:p>
            <a:pPr marL="571500" indent="-571500" eaLnBrk="1" hangingPunct="1">
              <a:buFont typeface="Wingdings" pitchFamily="2" charset="2"/>
              <a:buAutoNum type="alphaLcParenR"/>
            </a:pPr>
            <a:r>
              <a:rPr lang="en-US" smtClean="0"/>
              <a:t>5 minute</a:t>
            </a:r>
          </a:p>
          <a:p>
            <a:pPr marL="571500" indent="-571500" eaLnBrk="1" hangingPunct="1">
              <a:buFont typeface="Wingdings" pitchFamily="2" charset="2"/>
              <a:buAutoNum type="alphaLcParenR"/>
            </a:pPr>
            <a:r>
              <a:rPr lang="en-US" smtClean="0"/>
              <a:t>10 minutes</a:t>
            </a:r>
          </a:p>
          <a:p>
            <a:pPr marL="571500" indent="-571500" eaLnBrk="1" hangingPunct="1">
              <a:buFont typeface="Wingdings" pitchFamily="2" charset="2"/>
              <a:buAutoNum type="alphaLcParenR"/>
            </a:pPr>
            <a:r>
              <a:rPr lang="en-US" smtClean="0"/>
              <a:t>15 minutes</a:t>
            </a:r>
          </a:p>
          <a:p>
            <a:pPr marL="571500" indent="-571500" eaLnBrk="1" hangingPunct="1">
              <a:buFont typeface="Wingdings" pitchFamily="2" charset="2"/>
              <a:buAutoNum type="alphaLcParenR"/>
            </a:pPr>
            <a:r>
              <a:rPr lang="en-US" smtClean="0"/>
              <a:t>20 minutes</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PQuestion"/>
          <p:cNvSpPr>
            <a:spLocks noGrp="1" noChangeArrowheads="1"/>
          </p:cNvSpPr>
          <p:nvPr>
            <p:ph type="title"/>
          </p:nvPr>
        </p:nvSpPr>
        <p:spPr/>
        <p:txBody>
          <a:bodyPr/>
          <a:lstStyle/>
          <a:p>
            <a:pPr eaLnBrk="1" hangingPunct="1"/>
            <a:r>
              <a:rPr lang="en-US" sz="2400" smtClean="0"/>
              <a:t>A sample of radioactive material with a half-life of 6 hours sits for a day (24 hrs).  How much of the original material remains?</a:t>
            </a:r>
          </a:p>
        </p:txBody>
      </p:sp>
      <p:sp>
        <p:nvSpPr>
          <p:cNvPr id="35845" name="TPAnswers"/>
          <p:cNvSpPr>
            <a:spLocks noGrp="1" noChangeArrowheads="1"/>
          </p:cNvSpPr>
          <p:nvPr>
            <p:ph type="body" idx="1"/>
            <p:custDataLst>
              <p:tags r:id="rId2"/>
            </p:custDataLst>
          </p:nvPr>
        </p:nvSpPr>
        <p:spPr>
          <a:xfrm>
            <a:off x="457200" y="1600200"/>
            <a:ext cx="4114800" cy="5029200"/>
          </a:xfrm>
        </p:spPr>
        <p:txBody>
          <a:bodyPr/>
          <a:lstStyle/>
          <a:p>
            <a:pPr marL="571500" indent="-571500" eaLnBrk="1" hangingPunct="1">
              <a:buFont typeface="Wingdings" pitchFamily="2" charset="2"/>
              <a:buAutoNum type="alphaLcParenR"/>
            </a:pPr>
            <a:r>
              <a:rPr lang="en-US" smtClean="0"/>
              <a:t>A half</a:t>
            </a:r>
          </a:p>
          <a:p>
            <a:pPr marL="571500" indent="-571500" eaLnBrk="1" hangingPunct="1">
              <a:buFont typeface="Wingdings" pitchFamily="2" charset="2"/>
              <a:buAutoNum type="alphaLcParenR"/>
            </a:pPr>
            <a:r>
              <a:rPr lang="en-US" smtClean="0"/>
              <a:t>A quarter</a:t>
            </a:r>
          </a:p>
          <a:p>
            <a:pPr marL="571500" indent="-571500" eaLnBrk="1" hangingPunct="1">
              <a:buFont typeface="Wingdings" pitchFamily="2" charset="2"/>
              <a:buAutoNum type="alphaLcParenR"/>
            </a:pPr>
            <a:r>
              <a:rPr lang="en-US" smtClean="0"/>
              <a:t>An eighth</a:t>
            </a:r>
          </a:p>
          <a:p>
            <a:pPr marL="571500" indent="-571500" eaLnBrk="1" hangingPunct="1">
              <a:buFont typeface="Wingdings" pitchFamily="2" charset="2"/>
              <a:buAutoNum type="alphaLcParenR"/>
            </a:pPr>
            <a:r>
              <a:rPr lang="en-US" smtClean="0"/>
              <a:t>A sixteenth</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to find half-life of an element</a:t>
            </a:r>
            <a:endParaRPr lang="en-US" dirty="0"/>
          </a:p>
        </p:txBody>
      </p:sp>
      <p:sp>
        <p:nvSpPr>
          <p:cNvPr id="4" name="Footer Placeholder 3"/>
          <p:cNvSpPr>
            <a:spLocks noGrp="1"/>
          </p:cNvSpPr>
          <p:nvPr>
            <p:ph type="ftr" sz="quarter" idx="11"/>
          </p:nvPr>
        </p:nvSpPr>
        <p:spPr/>
        <p:txBody>
          <a:bodyPr/>
          <a:lstStyle/>
          <a:p>
            <a:pPr>
              <a:defRPr/>
            </a:pPr>
            <a:r>
              <a:rPr lang="en-US" smtClean="0"/>
              <a:t>p. </a:t>
            </a:r>
            <a:endParaRPr lang="en-US"/>
          </a:p>
        </p:txBody>
      </p:sp>
      <p:sp>
        <p:nvSpPr>
          <p:cNvPr id="5" name="Slide Number Placeholder 4"/>
          <p:cNvSpPr>
            <a:spLocks noGrp="1"/>
          </p:cNvSpPr>
          <p:nvPr>
            <p:ph type="sldNum" sz="quarter" idx="12"/>
          </p:nvPr>
        </p:nvSpPr>
        <p:spPr/>
        <p:txBody>
          <a:bodyPr/>
          <a:lstStyle/>
          <a:p>
            <a:pPr>
              <a:defRPr/>
            </a:pPr>
            <a:fld id="{82A9F01E-98FC-46AE-9711-A35E5BDEE606}" type="slidenum">
              <a:rPr lang="en-US" smtClean="0"/>
              <a:pPr>
                <a:defRPr/>
              </a:pPr>
              <a:t>32</a:t>
            </a:fld>
            <a:endParaRPr lang="en-US"/>
          </a:p>
        </p:txBody>
      </p:sp>
      <p:pic>
        <p:nvPicPr>
          <p:cNvPr id="138242" name="Picture 2"/>
          <p:cNvPicPr>
            <a:picLocks noGrp="1" noChangeAspect="1" noChangeArrowheads="1"/>
          </p:cNvPicPr>
          <p:nvPr>
            <p:ph idx="1"/>
          </p:nvPr>
        </p:nvPicPr>
        <p:blipFill>
          <a:blip r:embed="rId3" cstate="print"/>
          <a:srcRect/>
          <a:stretch>
            <a:fillRect/>
          </a:stretch>
        </p:blipFill>
        <p:spPr bwMode="auto">
          <a:xfrm>
            <a:off x="1182287" y="1371600"/>
            <a:ext cx="6779426" cy="5029200"/>
          </a:xfrm>
          <a:prstGeom prst="rect">
            <a:avLst/>
          </a:prstGeom>
          <a:noFill/>
          <a:ln w="9525">
            <a:noFill/>
            <a:miter lim="800000"/>
            <a:headEnd/>
            <a:tailEnd/>
          </a:ln>
        </p:spPr>
      </p:pic>
      <p:cxnSp>
        <p:nvCxnSpPr>
          <p:cNvPr id="8" name="Straight Connector 7"/>
          <p:cNvCxnSpPr/>
          <p:nvPr/>
        </p:nvCxnSpPr>
        <p:spPr bwMode="auto">
          <a:xfrm>
            <a:off x="2766965" y="2819400"/>
            <a:ext cx="0" cy="266700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flipH="1">
            <a:off x="2229295" y="2776115"/>
            <a:ext cx="499265" cy="0"/>
          </a:xfrm>
          <a:prstGeom prst="line">
            <a:avLst/>
          </a:prstGeom>
          <a:solidFill>
            <a:schemeClr val="accent1"/>
          </a:solidFill>
          <a:ln w="25400" cap="flat" cmpd="sng" algn="ctr">
            <a:solidFill>
              <a:schemeClr val="tx2">
                <a:lumMod val="60000"/>
                <a:lumOff val="40000"/>
              </a:schemeClr>
            </a:solidFill>
            <a:prstDash val="solid"/>
            <a:round/>
            <a:headEnd type="none" w="med" len="med"/>
            <a:tailEnd type="none" w="med" len="med"/>
          </a:ln>
          <a:effectLst/>
        </p:spPr>
      </p:cxnSp>
      <p:cxnSp>
        <p:nvCxnSpPr>
          <p:cNvPr id="14" name="Straight Connector 13"/>
          <p:cNvCxnSpPr/>
          <p:nvPr/>
        </p:nvCxnSpPr>
        <p:spPr bwMode="auto">
          <a:xfrm flipH="1">
            <a:off x="2229296" y="4120290"/>
            <a:ext cx="1036934" cy="0"/>
          </a:xfrm>
          <a:prstGeom prst="line">
            <a:avLst/>
          </a:prstGeom>
          <a:solidFill>
            <a:schemeClr val="accent1"/>
          </a:solidFill>
          <a:ln w="25400" cap="flat" cmpd="sng" algn="ctr">
            <a:solidFill>
              <a:schemeClr val="tx2">
                <a:lumMod val="60000"/>
                <a:lumOff val="40000"/>
              </a:schemeClr>
            </a:solidFill>
            <a:prstDash val="solid"/>
            <a:round/>
            <a:headEnd type="none" w="med" len="med"/>
            <a:tailEnd type="none" w="med" len="med"/>
          </a:ln>
          <a:effectLst/>
        </p:spPr>
      </p:cxnSp>
      <p:cxnSp>
        <p:nvCxnSpPr>
          <p:cNvPr id="16" name="Straight Connector 15"/>
          <p:cNvCxnSpPr/>
          <p:nvPr/>
        </p:nvCxnSpPr>
        <p:spPr bwMode="auto">
          <a:xfrm flipH="1">
            <a:off x="2229296" y="4811580"/>
            <a:ext cx="1574604" cy="0"/>
          </a:xfrm>
          <a:prstGeom prst="line">
            <a:avLst/>
          </a:prstGeom>
          <a:solidFill>
            <a:schemeClr val="accent1"/>
          </a:solidFill>
          <a:ln w="25400" cap="flat" cmpd="sng" algn="ctr">
            <a:solidFill>
              <a:schemeClr val="tx2">
                <a:lumMod val="60000"/>
                <a:lumOff val="40000"/>
              </a:schemeClr>
            </a:solidFill>
            <a:prstDash val="solid"/>
            <a:round/>
            <a:headEnd type="none" w="med" len="med"/>
            <a:tailEnd type="none" w="med" len="med"/>
          </a:ln>
          <a:effectLst/>
        </p:spPr>
      </p:cxnSp>
      <p:cxnSp>
        <p:nvCxnSpPr>
          <p:cNvPr id="19" name="Straight Connector 18"/>
          <p:cNvCxnSpPr/>
          <p:nvPr/>
        </p:nvCxnSpPr>
        <p:spPr bwMode="auto">
          <a:xfrm flipH="1">
            <a:off x="2229297" y="5157225"/>
            <a:ext cx="2112273" cy="0"/>
          </a:xfrm>
          <a:prstGeom prst="line">
            <a:avLst/>
          </a:prstGeom>
          <a:solidFill>
            <a:schemeClr val="accent1"/>
          </a:solidFill>
          <a:ln w="25400" cap="flat" cmpd="sng" algn="ctr">
            <a:solidFill>
              <a:schemeClr val="tx2">
                <a:lumMod val="60000"/>
                <a:lumOff val="40000"/>
              </a:schemeClr>
            </a:solidFill>
            <a:prstDash val="solid"/>
            <a:round/>
            <a:headEnd type="none" w="med" len="med"/>
            <a:tailEnd type="none" w="med" len="med"/>
          </a:ln>
          <a:effectLst/>
        </p:spPr>
      </p:cxnSp>
      <p:cxnSp>
        <p:nvCxnSpPr>
          <p:cNvPr id="22" name="Straight Connector 21"/>
          <p:cNvCxnSpPr/>
          <p:nvPr/>
        </p:nvCxnSpPr>
        <p:spPr bwMode="auto">
          <a:xfrm flipH="1">
            <a:off x="2229295" y="5310845"/>
            <a:ext cx="2611544" cy="0"/>
          </a:xfrm>
          <a:prstGeom prst="line">
            <a:avLst/>
          </a:prstGeom>
          <a:solidFill>
            <a:schemeClr val="accent1"/>
          </a:solidFill>
          <a:ln w="25400" cap="flat" cmpd="sng" algn="ctr">
            <a:solidFill>
              <a:schemeClr val="tx2">
                <a:lumMod val="60000"/>
                <a:lumOff val="40000"/>
              </a:schemeClr>
            </a:solidFill>
            <a:prstDash val="solid"/>
            <a:round/>
            <a:headEnd type="none" w="med" len="med"/>
            <a:tailEnd type="none" w="med" len="med"/>
          </a:ln>
          <a:effectLst/>
        </p:spPr>
      </p:cxnSp>
      <p:cxnSp>
        <p:nvCxnSpPr>
          <p:cNvPr id="24" name="Straight Connector 23"/>
          <p:cNvCxnSpPr/>
          <p:nvPr/>
        </p:nvCxnSpPr>
        <p:spPr bwMode="auto">
          <a:xfrm flipH="1">
            <a:off x="2229295" y="5387655"/>
            <a:ext cx="3149214" cy="0"/>
          </a:xfrm>
          <a:prstGeom prst="line">
            <a:avLst/>
          </a:prstGeom>
          <a:solidFill>
            <a:schemeClr val="accent1"/>
          </a:solidFill>
          <a:ln w="25400" cap="flat" cmpd="sng" algn="ctr">
            <a:solidFill>
              <a:schemeClr val="tx2">
                <a:lumMod val="60000"/>
                <a:lumOff val="40000"/>
              </a:schemeClr>
            </a:solidFill>
            <a:prstDash val="solid"/>
            <a:round/>
            <a:headEnd type="none" w="med" len="med"/>
            <a:tailEnd type="none" w="med" len="med"/>
          </a:ln>
          <a:effectLst/>
        </p:spPr>
      </p:cxnSp>
      <p:cxnSp>
        <p:nvCxnSpPr>
          <p:cNvPr id="26" name="Straight Connector 25"/>
          <p:cNvCxnSpPr/>
          <p:nvPr/>
        </p:nvCxnSpPr>
        <p:spPr bwMode="auto">
          <a:xfrm>
            <a:off x="3304635" y="4158695"/>
            <a:ext cx="0" cy="130577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a:off x="3842305" y="4849985"/>
            <a:ext cx="0" cy="61448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a:off x="4341570" y="5157225"/>
            <a:ext cx="0" cy="30724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a:off x="4879240" y="5349250"/>
            <a:ext cx="0" cy="115215"/>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a:off x="5378505" y="5387655"/>
            <a:ext cx="0" cy="7681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noFill/>
        </p:spPr>
        <p:txBody>
          <a:bodyPr lIns="90488" tIns="44450" rIns="90488" bIns="44450"/>
          <a:lstStyle/>
          <a:p>
            <a:pPr eaLnBrk="1" hangingPunct="1"/>
            <a:r>
              <a:rPr lang="en-US" dirty="0">
                <a:solidFill>
                  <a:srgbClr val="FF0000"/>
                </a:solidFill>
                <a:latin typeface="Calisto MT" pitchFamily="18" charset="0"/>
              </a:rPr>
              <a:t>Q.Q. </a:t>
            </a:r>
            <a:r>
              <a:rPr lang="en-US" dirty="0" smtClean="0">
                <a:solidFill>
                  <a:srgbClr val="FF0000"/>
                </a:solidFill>
                <a:latin typeface="Calisto MT" pitchFamily="18" charset="0"/>
              </a:rPr>
              <a:t>11 </a:t>
            </a:r>
            <a:r>
              <a:rPr lang="en-US" dirty="0" smtClean="0"/>
              <a:t>Half Life</a:t>
            </a:r>
          </a:p>
        </p:txBody>
      </p:sp>
      <p:sp>
        <p:nvSpPr>
          <p:cNvPr id="1030" name="Rectangle 3"/>
          <p:cNvSpPr>
            <a:spLocks noGrp="1" noChangeArrowheads="1"/>
          </p:cNvSpPr>
          <p:nvPr>
            <p:ph type="body" idx="1"/>
          </p:nvPr>
        </p:nvSpPr>
        <p:spPr>
          <a:xfrm>
            <a:off x="381000" y="1371601"/>
            <a:ext cx="8382000" cy="533399"/>
          </a:xfrm>
          <a:noFill/>
        </p:spPr>
        <p:txBody>
          <a:bodyPr lIns="90488" tIns="44450" rIns="90488" bIns="44450"/>
          <a:lstStyle/>
          <a:p>
            <a:pPr eaLnBrk="1" hangingPunct="1">
              <a:lnSpc>
                <a:spcPct val="90000"/>
              </a:lnSpc>
            </a:pPr>
            <a:r>
              <a:rPr lang="en-US" sz="2600" dirty="0" smtClean="0"/>
              <a:t>What is the Half Life of this radioactive sample?</a:t>
            </a:r>
            <a:endParaRPr lang="en-US" sz="2200" dirty="0" smtClean="0"/>
          </a:p>
        </p:txBody>
      </p:sp>
      <p:pic>
        <p:nvPicPr>
          <p:cNvPr id="217092" name="Picture 4"/>
          <p:cNvPicPr>
            <a:picLocks noChangeAspect="1" noChangeArrowheads="1"/>
          </p:cNvPicPr>
          <p:nvPr/>
        </p:nvPicPr>
        <p:blipFill>
          <a:blip r:embed="rId4" cstate="print"/>
          <a:srcRect/>
          <a:stretch>
            <a:fillRect/>
          </a:stretch>
        </p:blipFill>
        <p:spPr bwMode="auto">
          <a:xfrm>
            <a:off x="1371600" y="2209800"/>
            <a:ext cx="6276647" cy="40005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dirty="0" smtClean="0"/>
              <a:t>Chapter 25 </a:t>
            </a:r>
            <a:br>
              <a:rPr lang="en-US" dirty="0" smtClean="0"/>
            </a:br>
            <a:r>
              <a:rPr lang="en-US" dirty="0" smtClean="0"/>
              <a:t>Nuclear Physics</a:t>
            </a:r>
          </a:p>
        </p:txBody>
      </p:sp>
      <p:sp>
        <p:nvSpPr>
          <p:cNvPr id="5125" name="Rectangle 3"/>
          <p:cNvSpPr>
            <a:spLocks noGrp="1" noChangeArrowheads="1"/>
          </p:cNvSpPr>
          <p:nvPr>
            <p:ph type="body" idx="1"/>
          </p:nvPr>
        </p:nvSpPr>
        <p:spPr>
          <a:xfrm>
            <a:off x="364671" y="2163536"/>
            <a:ext cx="4648200" cy="3429000"/>
          </a:xfrm>
        </p:spPr>
        <p:txBody>
          <a:bodyPr/>
          <a:lstStyle/>
          <a:p>
            <a:pPr eaLnBrk="1" hangingPunct="1"/>
            <a:r>
              <a:rPr lang="en-US" dirty="0" smtClean="0">
                <a:latin typeface="+mj-lt"/>
              </a:rPr>
              <a:t>The atomic nucleus…</a:t>
            </a:r>
          </a:p>
          <a:p>
            <a:pPr lvl="1" eaLnBrk="1" hangingPunct="1"/>
            <a:r>
              <a:rPr lang="en-US" dirty="0" smtClean="0">
                <a:latin typeface="+mj-lt"/>
              </a:rPr>
              <a:t>Contains positively charged protons.</a:t>
            </a:r>
          </a:p>
          <a:p>
            <a:pPr lvl="1" eaLnBrk="1" hangingPunct="1"/>
            <a:r>
              <a:rPr lang="en-US" dirty="0" smtClean="0">
                <a:latin typeface="+mj-lt"/>
              </a:rPr>
              <a:t>Is held together by the Nuclear Strong Force.</a:t>
            </a:r>
          </a:p>
          <a:p>
            <a:pPr lvl="1" eaLnBrk="1" hangingPunct="1"/>
            <a:r>
              <a:rPr lang="en-US" dirty="0" smtClean="0">
                <a:latin typeface="+mj-lt"/>
              </a:rPr>
              <a:t>Is very tiny</a:t>
            </a:r>
          </a:p>
        </p:txBody>
      </p:sp>
      <p:pic>
        <p:nvPicPr>
          <p:cNvPr id="5126" name="Picture 4" descr="Geiger and Rutherford Shadow"/>
          <p:cNvPicPr>
            <a:picLocks noChangeAspect="1" noChangeArrowheads="1"/>
          </p:cNvPicPr>
          <p:nvPr/>
        </p:nvPicPr>
        <p:blipFill>
          <a:blip r:embed="rId4" cstate="print"/>
          <a:srcRect r="3964" b="4954"/>
          <a:stretch>
            <a:fillRect/>
          </a:stretch>
        </p:blipFill>
        <p:spPr bwMode="auto">
          <a:xfrm>
            <a:off x="5105400" y="1447800"/>
            <a:ext cx="3512618" cy="2242168"/>
          </a:xfrm>
          <a:prstGeom prst="rect">
            <a:avLst/>
          </a:prstGeom>
          <a:ln>
            <a:noFill/>
          </a:ln>
          <a:effectLst>
            <a:outerShdw blurRad="292100" dist="139700" dir="2700000" algn="tl" rotWithShape="0">
              <a:srgbClr val="333333">
                <a:alpha val="65000"/>
              </a:srgbClr>
            </a:outerShdw>
          </a:effectLst>
        </p:spPr>
      </p:pic>
      <p:pic>
        <p:nvPicPr>
          <p:cNvPr id="196613" name="Picture 5"/>
          <p:cNvPicPr>
            <a:picLocks noChangeAspect="1" noChangeArrowheads="1"/>
          </p:cNvPicPr>
          <p:nvPr/>
        </p:nvPicPr>
        <p:blipFill>
          <a:blip r:embed="rId5" cstate="print"/>
          <a:srcRect r="1174" b="3043"/>
          <a:stretch>
            <a:fillRect/>
          </a:stretch>
        </p:blipFill>
        <p:spPr bwMode="auto">
          <a:xfrm>
            <a:off x="5105400" y="3962400"/>
            <a:ext cx="3464065" cy="221182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en-US" smtClean="0"/>
              <a:t>Modeling the nucleus</a:t>
            </a:r>
          </a:p>
        </p:txBody>
      </p:sp>
      <p:sp>
        <p:nvSpPr>
          <p:cNvPr id="7173" name="Rectangle 3"/>
          <p:cNvSpPr>
            <a:spLocks noGrp="1" noChangeArrowheads="1"/>
          </p:cNvSpPr>
          <p:nvPr>
            <p:ph type="body" idx="4294967295"/>
          </p:nvPr>
        </p:nvSpPr>
        <p:spPr>
          <a:xfrm>
            <a:off x="304800" y="1447800"/>
            <a:ext cx="7772400" cy="5268913"/>
          </a:xfrm>
        </p:spPr>
        <p:txBody>
          <a:bodyPr/>
          <a:lstStyle/>
          <a:p>
            <a:pPr eaLnBrk="1" hangingPunct="1"/>
            <a:r>
              <a:rPr lang="en-US" dirty="0" smtClean="0">
                <a:latin typeface="+mj-lt"/>
              </a:rPr>
              <a:t>All of the previously discovered rules still apply.</a:t>
            </a:r>
          </a:p>
          <a:p>
            <a:pPr lvl="1" eaLnBrk="1" hangingPunct="1"/>
            <a:r>
              <a:rPr lang="en-US" dirty="0" smtClean="0">
                <a:latin typeface="+mj-lt"/>
              </a:rPr>
              <a:t>Electric force law – protons will repel each other.</a:t>
            </a:r>
          </a:p>
          <a:p>
            <a:pPr lvl="1" eaLnBrk="1" hangingPunct="1"/>
            <a:r>
              <a:rPr lang="en-US" dirty="0" smtClean="0">
                <a:latin typeface="+mj-lt"/>
              </a:rPr>
              <a:t>Wave-particle duality – protons and neutrons will behave as waves of probability.</a:t>
            </a:r>
          </a:p>
          <a:p>
            <a:pPr lvl="1" eaLnBrk="1" hangingPunct="1"/>
            <a:r>
              <a:rPr lang="en-US" dirty="0" smtClean="0">
                <a:latin typeface="+mj-lt"/>
              </a:rPr>
              <a:t>Pauli exclusion principle – only one proton (or neutron) can occupy each possible state.</a:t>
            </a:r>
          </a:p>
          <a:p>
            <a:pPr eaLnBrk="1" hangingPunct="1"/>
            <a:endParaRPr lang="en-US" dirty="0" smtClean="0">
              <a:latin typeface="+mj-lt"/>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2" descr="Fig25_01Graph copy"/>
          <p:cNvPicPr>
            <a:picLocks noChangeAspect="1" noChangeArrowheads="1"/>
          </p:cNvPicPr>
          <p:nvPr/>
        </p:nvPicPr>
        <p:blipFill>
          <a:blip r:embed="rId4" cstate="print"/>
          <a:srcRect/>
          <a:stretch>
            <a:fillRect/>
          </a:stretch>
        </p:blipFill>
        <p:spPr bwMode="auto">
          <a:xfrm>
            <a:off x="838200" y="1371600"/>
            <a:ext cx="7848600" cy="5238750"/>
          </a:xfrm>
          <a:prstGeom prst="rect">
            <a:avLst/>
          </a:prstGeom>
          <a:noFill/>
          <a:ln w="9525">
            <a:noFill/>
            <a:miter lim="800000"/>
            <a:headEnd/>
            <a:tailEnd/>
          </a:ln>
        </p:spPr>
      </p:pic>
      <p:sp>
        <p:nvSpPr>
          <p:cNvPr id="9221" name="Rectangle 3"/>
          <p:cNvSpPr>
            <a:spLocks noGrp="1" noChangeArrowheads="1"/>
          </p:cNvSpPr>
          <p:nvPr>
            <p:ph type="title"/>
          </p:nvPr>
        </p:nvSpPr>
        <p:spPr/>
        <p:txBody>
          <a:bodyPr/>
          <a:lstStyle/>
          <a:p>
            <a:pPr eaLnBrk="1" hangingPunct="1"/>
            <a:r>
              <a:rPr lang="en-US" sz="3200" dirty="0" smtClean="0"/>
              <a:t>Where does the mass go?  Why does the graph go down at low atomic mass?</a:t>
            </a:r>
          </a:p>
        </p:txBody>
      </p:sp>
      <p:sp>
        <p:nvSpPr>
          <p:cNvPr id="9222" name="Text Box 4"/>
          <p:cNvSpPr txBox="1">
            <a:spLocks noChangeArrowheads="1"/>
          </p:cNvSpPr>
          <p:nvPr/>
        </p:nvSpPr>
        <p:spPr bwMode="auto">
          <a:xfrm>
            <a:off x="7620000" y="6172200"/>
            <a:ext cx="1228725" cy="457200"/>
          </a:xfrm>
          <a:prstGeom prst="rect">
            <a:avLst/>
          </a:prstGeom>
          <a:noFill/>
          <a:ln w="9525">
            <a:noFill/>
            <a:miter lim="800000"/>
            <a:headEnd/>
            <a:tailEnd/>
          </a:ln>
        </p:spPr>
        <p:txBody>
          <a:bodyPr wrap="none">
            <a:spAutoFit/>
          </a:bodyPr>
          <a:lstStyle/>
          <a:p>
            <a:pPr eaLnBrk="1" hangingPunct="1"/>
            <a:r>
              <a:rPr lang="en-US" dirty="0"/>
              <a:t>E = mc</a:t>
            </a:r>
            <a:r>
              <a:rPr lang="en-US" baseline="30000" dirty="0"/>
              <a:t>2</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smtClean="0"/>
              <a:t>Why would the graph increase at large atomic mass?</a:t>
            </a:r>
          </a:p>
        </p:txBody>
      </p:sp>
      <p:pic>
        <p:nvPicPr>
          <p:cNvPr id="10245" name="Picture 3" descr="Fig25_01Graph copy"/>
          <p:cNvPicPr>
            <a:picLocks noChangeAspect="1" noChangeArrowheads="1"/>
          </p:cNvPicPr>
          <p:nvPr/>
        </p:nvPicPr>
        <p:blipFill>
          <a:blip r:embed="rId4" cstate="print"/>
          <a:srcRect/>
          <a:stretch>
            <a:fillRect/>
          </a:stretch>
        </p:blipFill>
        <p:spPr bwMode="auto">
          <a:xfrm>
            <a:off x="838200" y="1371600"/>
            <a:ext cx="7848600" cy="5238750"/>
          </a:xfrm>
          <a:prstGeom prst="rect">
            <a:avLst/>
          </a:prstGeom>
          <a:noFill/>
          <a:ln w="9525">
            <a:noFill/>
            <a:miter lim="800000"/>
            <a:headEnd/>
            <a:tailEnd/>
          </a:ln>
        </p:spPr>
      </p:pic>
      <p:sp>
        <p:nvSpPr>
          <p:cNvPr id="6" name="Text Box 4"/>
          <p:cNvSpPr txBox="1">
            <a:spLocks noChangeArrowheads="1"/>
          </p:cNvSpPr>
          <p:nvPr/>
        </p:nvSpPr>
        <p:spPr bwMode="auto">
          <a:xfrm>
            <a:off x="7620000" y="6172200"/>
            <a:ext cx="1228725" cy="457200"/>
          </a:xfrm>
          <a:prstGeom prst="rect">
            <a:avLst/>
          </a:prstGeom>
          <a:noFill/>
          <a:ln w="9525">
            <a:noFill/>
            <a:miter lim="800000"/>
            <a:headEnd/>
            <a:tailEnd/>
          </a:ln>
        </p:spPr>
        <p:txBody>
          <a:bodyPr wrap="none">
            <a:spAutoFit/>
          </a:bodyPr>
          <a:lstStyle/>
          <a:p>
            <a:pPr eaLnBrk="1" hangingPunct="1"/>
            <a:r>
              <a:rPr lang="en-US" dirty="0"/>
              <a:t>E = mc</a:t>
            </a:r>
            <a:r>
              <a:rPr lang="en-US" baseline="30000" dirty="0"/>
              <a:t>2</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sz="3200" smtClean="0"/>
              <a:t>The graph abruptly ends.  What does this tell us about the range of the nuclear strong force?</a:t>
            </a:r>
          </a:p>
        </p:txBody>
      </p:sp>
      <p:pic>
        <p:nvPicPr>
          <p:cNvPr id="11269" name="Picture 3" descr="Fig25_01Graph copy"/>
          <p:cNvPicPr>
            <a:picLocks noChangeAspect="1" noChangeArrowheads="1"/>
          </p:cNvPicPr>
          <p:nvPr/>
        </p:nvPicPr>
        <p:blipFill>
          <a:blip r:embed="rId4" cstate="print"/>
          <a:srcRect/>
          <a:stretch>
            <a:fillRect/>
          </a:stretch>
        </p:blipFill>
        <p:spPr bwMode="auto">
          <a:xfrm>
            <a:off x="838200" y="1371600"/>
            <a:ext cx="7848600" cy="5238750"/>
          </a:xfrm>
          <a:prstGeom prst="rect">
            <a:avLst/>
          </a:prstGeom>
          <a:noFill/>
          <a:ln w="9525">
            <a:noFill/>
            <a:miter lim="800000"/>
            <a:headEnd/>
            <a:tailEnd/>
          </a:ln>
        </p:spPr>
      </p:pic>
      <p:sp>
        <p:nvSpPr>
          <p:cNvPr id="6" name="Text Box 4"/>
          <p:cNvSpPr txBox="1">
            <a:spLocks noChangeArrowheads="1"/>
          </p:cNvSpPr>
          <p:nvPr/>
        </p:nvSpPr>
        <p:spPr bwMode="auto">
          <a:xfrm>
            <a:off x="7620000" y="6172200"/>
            <a:ext cx="1228725" cy="457200"/>
          </a:xfrm>
          <a:prstGeom prst="rect">
            <a:avLst/>
          </a:prstGeom>
          <a:noFill/>
          <a:ln w="9525">
            <a:noFill/>
            <a:miter lim="800000"/>
            <a:headEnd/>
            <a:tailEnd/>
          </a:ln>
        </p:spPr>
        <p:txBody>
          <a:bodyPr wrap="none">
            <a:spAutoFit/>
          </a:bodyPr>
          <a:lstStyle/>
          <a:p>
            <a:pPr eaLnBrk="1" hangingPunct="1"/>
            <a:r>
              <a:rPr lang="en-US" dirty="0"/>
              <a:t>E = mc</a:t>
            </a:r>
            <a:r>
              <a:rPr lang="en-US" baseline="30000" dirty="0"/>
              <a:t>2</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dirty="0">
                <a:solidFill>
                  <a:srgbClr val="FF0000"/>
                </a:solidFill>
                <a:latin typeface="Calisto MT" pitchFamily="18" charset="0"/>
              </a:rPr>
              <a:t>Q.Q. </a:t>
            </a:r>
            <a:r>
              <a:rPr lang="en-US" dirty="0" smtClean="0">
                <a:solidFill>
                  <a:srgbClr val="FF0000"/>
                </a:solidFill>
                <a:latin typeface="Calisto MT" pitchFamily="18" charset="0"/>
              </a:rPr>
              <a:t>7  </a:t>
            </a:r>
            <a:r>
              <a:rPr lang="en-US" dirty="0" smtClean="0"/>
              <a:t>Nuclear energy.</a:t>
            </a:r>
          </a:p>
        </p:txBody>
      </p:sp>
      <p:sp>
        <p:nvSpPr>
          <p:cNvPr id="13317" name="Rectangle 3"/>
          <p:cNvSpPr>
            <a:spLocks noGrp="1" noChangeArrowheads="1"/>
          </p:cNvSpPr>
          <p:nvPr>
            <p:ph type="body" idx="1"/>
          </p:nvPr>
        </p:nvSpPr>
        <p:spPr/>
        <p:txBody>
          <a:bodyPr/>
          <a:lstStyle/>
          <a:p>
            <a:pPr eaLnBrk="1" hangingPunct="1">
              <a:lnSpc>
                <a:spcPct val="90000"/>
              </a:lnSpc>
              <a:buNone/>
            </a:pPr>
            <a:r>
              <a:rPr lang="en-US" sz="3600" dirty="0" smtClean="0">
                <a:latin typeface="+mj-lt"/>
              </a:rPr>
              <a:t>Which has more mass?</a:t>
            </a:r>
          </a:p>
          <a:p>
            <a:pPr marL="514350" indent="-514350" eaLnBrk="1" hangingPunct="1">
              <a:lnSpc>
                <a:spcPct val="90000"/>
              </a:lnSpc>
              <a:buFont typeface="+mj-lt"/>
              <a:buAutoNum type="alphaLcPeriod"/>
            </a:pPr>
            <a:r>
              <a:rPr lang="en-US" sz="2600" dirty="0" smtClean="0">
                <a:latin typeface="+mj-lt"/>
              </a:rPr>
              <a:t>A proton by itself</a:t>
            </a:r>
          </a:p>
          <a:p>
            <a:pPr marL="514350" indent="-514350" eaLnBrk="1" hangingPunct="1">
              <a:lnSpc>
                <a:spcPct val="90000"/>
              </a:lnSpc>
              <a:buFont typeface="+mj-lt"/>
              <a:buAutoNum type="alphaLcPeriod"/>
            </a:pPr>
            <a:r>
              <a:rPr lang="en-US" sz="2600" dirty="0" smtClean="0">
                <a:latin typeface="+mj-lt"/>
              </a:rPr>
              <a:t>A proton in an Iron nucleus</a:t>
            </a:r>
          </a:p>
          <a:p>
            <a:pPr marL="514350" indent="-514350" eaLnBrk="1" hangingPunct="1">
              <a:lnSpc>
                <a:spcPct val="90000"/>
              </a:lnSpc>
              <a:buFont typeface="+mj-lt"/>
              <a:buAutoNum type="alphaLcPeriod"/>
            </a:pPr>
            <a:r>
              <a:rPr lang="en-US" sz="2600" dirty="0" smtClean="0">
                <a:latin typeface="+mj-lt"/>
              </a:rPr>
              <a:t>A proton in a Helium nucleus</a:t>
            </a:r>
          </a:p>
          <a:p>
            <a:pPr marL="514350" indent="-514350" eaLnBrk="1" hangingPunct="1">
              <a:lnSpc>
                <a:spcPct val="90000"/>
              </a:lnSpc>
              <a:buFont typeface="+mj-lt"/>
              <a:buAutoNum type="alphaLcPeriod"/>
            </a:pPr>
            <a:r>
              <a:rPr lang="en-US" sz="2600" dirty="0" smtClean="0">
                <a:latin typeface="+mj-lt"/>
              </a:rPr>
              <a:t>An electron in a hydrogen atom</a:t>
            </a:r>
          </a:p>
        </p:txBody>
      </p:sp>
      <p:pic>
        <p:nvPicPr>
          <p:cNvPr id="13318" name="Picture 4" descr="Fig25_01Graph copy"/>
          <p:cNvPicPr>
            <a:picLocks noChangeAspect="1" noChangeArrowheads="1"/>
          </p:cNvPicPr>
          <p:nvPr/>
        </p:nvPicPr>
        <p:blipFill>
          <a:blip r:embed="rId4" cstate="print"/>
          <a:srcRect/>
          <a:stretch>
            <a:fillRect/>
          </a:stretch>
        </p:blipFill>
        <p:spPr bwMode="auto">
          <a:xfrm>
            <a:off x="3733800" y="3962400"/>
            <a:ext cx="3735472" cy="24939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286359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SLIDEGUID" val="3CD5984422DE405C8926EBCA05847E3C"/>
  <p:tag name="SLIDEID" val="3CD5984422DE405C8926EBCA05847E3C"/>
  <p:tag name="SLIDEORDER" val="1"/>
  <p:tag name="SLIDETYPE" val="Q"/>
  <p:tag name="DEMOGRAPHIC" val="False"/>
  <p:tag name="SPEEDSCORING" val="False"/>
  <p:tag name="VALUES" val="1¤2¤1¤1"/>
  <p:tag name="QUESTIONALIAS" val="A sample of radioactive gas is produced.  After 20 minutes, only ¼ of the original gas remains.  What is the half life of the gas?"/>
  <p:tag name="ANSWERSALIAS" val="5 minute¤10 minutes¤15 minutes¤20 minutes"/>
</p:tagLst>
</file>

<file path=ppt/tags/tag25.xml><?xml version="1.0" encoding="utf-8"?>
<p:tagLst xmlns:a="http://schemas.openxmlformats.org/drawingml/2006/main" xmlns:r="http://schemas.openxmlformats.org/officeDocument/2006/relationships" xmlns:p="http://schemas.openxmlformats.org/presentationml/2006/main">
  <p:tag name="TEXTLENGTH" val="44"/>
  <p:tag name="FONTSIZE" val="30"/>
  <p:tag name="BULLETTYPE" val="ppBulletAlphaLCParenRight"/>
</p:tagLst>
</file>

<file path=ppt/tags/tag26.xml><?xml version="1.0" encoding="utf-8"?>
<p:tagLst xmlns:a="http://schemas.openxmlformats.org/drawingml/2006/main" xmlns:r="http://schemas.openxmlformats.org/officeDocument/2006/relationships" xmlns:p="http://schemas.openxmlformats.org/presentationml/2006/main">
  <p:tag name="SLIDEGUID" val="E5BA9FC806EE4730B03FD2DCC6CF072D"/>
  <p:tag name="SLIDEID" val="E5BA9FC806EE4730B03FD2DCC6CF072D"/>
  <p:tag name="SLIDEORDER" val="1"/>
  <p:tag name="SLIDETYPE" val="Q"/>
  <p:tag name="DEMOGRAPHIC" val="False"/>
  <p:tag name="SPEEDSCORING" val="False"/>
  <p:tag name="VALUES" val="1¤1¤1¤2"/>
  <p:tag name="QUESTIONALIAS" val="A sample of radioactive material with a half-life of 6 hours sits for a day (24 hrs).  How much of the original material remains?"/>
  <p:tag name="ANSWERSALIAS" val="A half¤A quarter¤An eighth¤A sixteenth"/>
</p:tagLst>
</file>

<file path=ppt/tags/tag27.xml><?xml version="1.0" encoding="utf-8"?>
<p:tagLst xmlns:a="http://schemas.openxmlformats.org/drawingml/2006/main" xmlns:r="http://schemas.openxmlformats.org/officeDocument/2006/relationships" xmlns:p="http://schemas.openxmlformats.org/presentationml/2006/main">
  <p:tag name="TEXTLENGTH" val="41"/>
  <p:tag name="FONTSIZE" val="30"/>
  <p:tag name="BULLETTYPE" val="ppBulletAlphaLCParenRight"/>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Edge">
  <a:themeElements>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Edge">
      <a:majorFont>
        <a:latin typeface="Arial"/>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4714</TotalTime>
  <Pages>36</Pages>
  <Words>1723</Words>
  <Application>Microsoft Office PowerPoint</Application>
  <PresentationFormat>On-screen Show (4:3)</PresentationFormat>
  <Paragraphs>176</Paragraphs>
  <Slides>33</Slides>
  <Notes>32</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Edge</vt:lpstr>
      <vt:lpstr>Equation</vt:lpstr>
      <vt:lpstr>PHOTO-PAINT</vt:lpstr>
      <vt:lpstr>PowerPoint Presentation</vt:lpstr>
      <vt:lpstr>PowerPoint Presentation</vt:lpstr>
      <vt:lpstr>Relax and read</vt:lpstr>
      <vt:lpstr>Chapter 25  Nuclear Physics</vt:lpstr>
      <vt:lpstr>Modeling the nucleus</vt:lpstr>
      <vt:lpstr>Where does the mass go?  Why does the graph go down at low atomic mass?</vt:lpstr>
      <vt:lpstr>Why would the graph increase at large atomic mass?</vt:lpstr>
      <vt:lpstr>The graph abruptly ends.  What does this tell us about the range of the nuclear strong force?</vt:lpstr>
      <vt:lpstr>Q.Q. 7  Nuclear energy.</vt:lpstr>
      <vt:lpstr>What two fundamental forces combine to make this shape for nuclei formation?</vt:lpstr>
      <vt:lpstr>Energy is released or absorbed for nuclear process depending on the element…</vt:lpstr>
      <vt:lpstr>Fusion</vt:lpstr>
      <vt:lpstr>Gravitational confinement</vt:lpstr>
      <vt:lpstr>Confinement using magnetic fields: Tocamak</vt:lpstr>
      <vt:lpstr>Q.Q. 8  What two fundamental forces combine to make this shape for nuclei formation?</vt:lpstr>
      <vt:lpstr>Fission</vt:lpstr>
      <vt:lpstr>Fission Process</vt:lpstr>
      <vt:lpstr>A chain reaction</vt:lpstr>
      <vt:lpstr>Fission Reactor</vt:lpstr>
      <vt:lpstr>Current applications for fission reactors</vt:lpstr>
      <vt:lpstr>Radioactive decay</vt:lpstr>
      <vt:lpstr>Ionizing Radiation</vt:lpstr>
      <vt:lpstr>The nuclear truth</vt:lpstr>
      <vt:lpstr>Potassium Iodide pills prevent concentration of I-131 in the thyroid</vt:lpstr>
      <vt:lpstr>Radium watches</vt:lpstr>
      <vt:lpstr>Q.Q. 9 What are the three types of radioactive decay?</vt:lpstr>
      <vt:lpstr>Half Life</vt:lpstr>
      <vt:lpstr>Q.Q. 10  What nuclear reaction is this?</vt:lpstr>
      <vt:lpstr>Radioactive Dating</vt:lpstr>
      <vt:lpstr>A sample of radioactive gas is produced.  After 20 minutes, only ¼ of the original gas remains.  What is the half life of the gas?</vt:lpstr>
      <vt:lpstr>A sample of radioactive material with a half-life of 6 hours sits for a day (24 hrs).  How much of the original material remains?</vt:lpstr>
      <vt:lpstr>Procedure to find half-life of an element</vt:lpstr>
      <vt:lpstr>Q.Q. 11 Half Life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Processes</dc:title>
  <dc:creator>Michael Ware</dc:creator>
  <cp:lastModifiedBy>TK</cp:lastModifiedBy>
  <cp:revision>205</cp:revision>
  <cp:lastPrinted>1999-02-23T16:00:35Z</cp:lastPrinted>
  <dcterms:created xsi:type="dcterms:W3CDTF">1998-03-04T21:11:14Z</dcterms:created>
  <dcterms:modified xsi:type="dcterms:W3CDTF">2012-11-13T15:56:13Z</dcterms:modified>
</cp:coreProperties>
</file>