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37.xml" ContentType="application/vnd.openxmlformats-officedocument.presentationml.tags+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69"/>
  </p:notesMasterIdLst>
  <p:handoutMasterIdLst>
    <p:handoutMasterId r:id="rId70"/>
  </p:handoutMasterIdLst>
  <p:sldIdLst>
    <p:sldId id="299" r:id="rId3"/>
    <p:sldId id="322" r:id="rId4"/>
    <p:sldId id="324" r:id="rId5"/>
    <p:sldId id="325" r:id="rId6"/>
    <p:sldId id="277" r:id="rId7"/>
    <p:sldId id="385" r:id="rId8"/>
    <p:sldId id="404" r:id="rId9"/>
    <p:sldId id="405" r:id="rId10"/>
    <p:sldId id="406" r:id="rId11"/>
    <p:sldId id="407" r:id="rId12"/>
    <p:sldId id="389" r:id="rId13"/>
    <p:sldId id="408" r:id="rId14"/>
    <p:sldId id="409" r:id="rId15"/>
    <p:sldId id="410" r:id="rId16"/>
    <p:sldId id="411" r:id="rId17"/>
    <p:sldId id="412" r:id="rId18"/>
    <p:sldId id="414" r:id="rId19"/>
    <p:sldId id="451" r:id="rId20"/>
    <p:sldId id="413" r:id="rId21"/>
    <p:sldId id="415" r:id="rId22"/>
    <p:sldId id="416" r:id="rId23"/>
    <p:sldId id="417" r:id="rId24"/>
    <p:sldId id="418" r:id="rId25"/>
    <p:sldId id="419" r:id="rId26"/>
    <p:sldId id="390" r:id="rId27"/>
    <p:sldId id="391" r:id="rId28"/>
    <p:sldId id="420" r:id="rId29"/>
    <p:sldId id="421" r:id="rId30"/>
    <p:sldId id="422" r:id="rId31"/>
    <p:sldId id="424" r:id="rId32"/>
    <p:sldId id="393" r:id="rId33"/>
    <p:sldId id="425" r:id="rId34"/>
    <p:sldId id="426" r:id="rId35"/>
    <p:sldId id="427" r:id="rId36"/>
    <p:sldId id="428" r:id="rId37"/>
    <p:sldId id="452" r:id="rId38"/>
    <p:sldId id="453" r:id="rId39"/>
    <p:sldId id="429" r:id="rId40"/>
    <p:sldId id="430" r:id="rId41"/>
    <p:sldId id="431" r:id="rId42"/>
    <p:sldId id="395" r:id="rId43"/>
    <p:sldId id="432" r:id="rId44"/>
    <p:sldId id="394" r:id="rId45"/>
    <p:sldId id="433" r:id="rId46"/>
    <p:sldId id="434" r:id="rId47"/>
    <p:sldId id="435" r:id="rId48"/>
    <p:sldId id="397" r:id="rId49"/>
    <p:sldId id="387" r:id="rId50"/>
    <p:sldId id="436" r:id="rId51"/>
    <p:sldId id="437" r:id="rId52"/>
    <p:sldId id="388" r:id="rId53"/>
    <p:sldId id="440" r:id="rId54"/>
    <p:sldId id="396" r:id="rId55"/>
    <p:sldId id="441" r:id="rId56"/>
    <p:sldId id="442" r:id="rId57"/>
    <p:sldId id="443" r:id="rId58"/>
    <p:sldId id="444" r:id="rId59"/>
    <p:sldId id="445" r:id="rId60"/>
    <p:sldId id="446" r:id="rId61"/>
    <p:sldId id="400" r:id="rId62"/>
    <p:sldId id="447" r:id="rId63"/>
    <p:sldId id="448" r:id="rId64"/>
    <p:sldId id="449" r:id="rId65"/>
    <p:sldId id="450" r:id="rId66"/>
    <p:sldId id="401" r:id="rId67"/>
    <p:sldId id="402" r:id="rId68"/>
  </p:sldIdLst>
  <p:sldSz cx="9144000" cy="6858000" type="screen4x3"/>
  <p:notesSz cx="7315200" cy="9601200"/>
  <p:custDataLst>
    <p:tags r:id="rId7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0C0C0"/>
    <a:srgbClr val="FF3300"/>
    <a:srgbClr val="CCFFFF"/>
    <a:srgbClr val="33CCFF"/>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85686" autoAdjust="0"/>
  </p:normalViewPr>
  <p:slideViewPr>
    <p:cSldViewPr>
      <p:cViewPr varScale="1">
        <p:scale>
          <a:sx n="116" d="100"/>
          <a:sy n="116" d="100"/>
        </p:scale>
        <p:origin x="-1500" y="-10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7270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7270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7270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5A3FBB2A-2C60-456A-ADD5-F01B8E3EE700}" type="slidenum">
              <a:rPr lang="en-US"/>
              <a:pPr>
                <a:defRPr/>
              </a:pPr>
              <a:t>‹#›</a:t>
            </a:fld>
            <a:endParaRPr lang="en-US"/>
          </a:p>
        </p:txBody>
      </p:sp>
    </p:spTree>
    <p:extLst>
      <p:ext uri="{BB962C8B-B14F-4D97-AF65-F5344CB8AC3E}">
        <p14:creationId xmlns="" xmlns:p14="http://schemas.microsoft.com/office/powerpoint/2010/main" val="4178371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92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92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9D8680C0-0C74-49C2-AC86-0AEC330D1C0E}" type="slidenum">
              <a:rPr lang="en-US"/>
              <a:pPr>
                <a:defRPr/>
              </a:pPr>
              <a:t>‹#›</a:t>
            </a:fld>
            <a:endParaRPr lang="en-US"/>
          </a:p>
        </p:txBody>
      </p:sp>
    </p:spTree>
    <p:extLst>
      <p:ext uri="{BB962C8B-B14F-4D97-AF65-F5344CB8AC3E}">
        <p14:creationId xmlns="" xmlns:p14="http://schemas.microsoft.com/office/powerpoint/2010/main" val="4205005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t>Finally, </a:t>
            </a:r>
          </a:p>
          <a:p>
            <a:endParaRPr lang="en-US" smtClean="0"/>
          </a:p>
          <a:p>
            <a:r>
              <a:rPr lang="en-US" smtClean="0"/>
              <a:t>someone has managed to photograph </a:t>
            </a:r>
          </a:p>
          <a:p>
            <a:endParaRPr lang="en-US" smtClean="0"/>
          </a:p>
          <a:p>
            <a:r>
              <a:rPr lang="en-US" smtClean="0"/>
              <a:t>the pot at the end of the rainbow!!!</a:t>
            </a:r>
          </a:p>
          <a:p>
            <a:endParaRPr lang="en-US" smtClean="0"/>
          </a:p>
          <a:p>
            <a:endParaRPr lang="en-US" smtClean="0"/>
          </a:p>
          <a:p>
            <a:endParaRPr lang="en-US" smtClean="0"/>
          </a:p>
          <a:p>
            <a:r>
              <a:rPr lang="en-US" smtClean="0"/>
              <a:t>Wouldn't you know it!!!!! </a:t>
            </a:r>
          </a:p>
          <a:p>
            <a:endParaRPr lang="en-US" smtClean="0"/>
          </a:p>
        </p:txBody>
      </p:sp>
      <p:sp>
        <p:nvSpPr>
          <p:cNvPr id="4" name="Slide Number Placeholder 3"/>
          <p:cNvSpPr>
            <a:spLocks noGrp="1"/>
          </p:cNvSpPr>
          <p:nvPr>
            <p:ph type="sldNum" sz="quarter" idx="5"/>
          </p:nvPr>
        </p:nvSpPr>
        <p:spPr/>
        <p:txBody>
          <a:bodyPr/>
          <a:lstStyle/>
          <a:p>
            <a:pPr>
              <a:defRPr/>
            </a:pPr>
            <a:fld id="{116F0043-5CF8-4817-9F60-DD7E68B4C75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9F709-F7D6-4E50-8264-EB071719DF2C}" type="slidenum">
              <a:rPr lang="en-US"/>
              <a:pPr/>
              <a:t>14</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t>Close-up images reveal an active surface with coronal loops emerging and disappearing all over the Sun's surface and can span a length of about 250,000 miles, or about 30 times the diameter of Earth. </a:t>
            </a:r>
            <a:br>
              <a:rPr lang="en-US"/>
            </a:br>
            <a:endParaRPr lang="en-US"/>
          </a:p>
          <a:p>
            <a:r>
              <a:rPr lang="en-US"/>
              <a:t>Image is hubble view of eagle nebula, those tremendous pillars of gas and dust are more than a light year in length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79AE9-3235-4794-A79A-7A27DCE744E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06EFF-F0C0-46EF-A87F-6B46648D1A16}" type="slidenum">
              <a:rPr lang="en-US"/>
              <a:pPr/>
              <a:t>21</a:t>
            </a:fld>
            <a:endParaRPr lang="en-US"/>
          </a:p>
        </p:txBody>
      </p:sp>
      <p:sp>
        <p:nvSpPr>
          <p:cNvPr id="30722" name="Rectangle 2"/>
          <p:cNvSpPr>
            <a:spLocks noGrp="1" noRot="1" noChangeAspect="1" noChangeArrowheads="1" noTextEdit="1"/>
          </p:cNvSpPr>
          <p:nvPr>
            <p:ph type="sldImg"/>
          </p:nvPr>
        </p:nvSpPr>
        <p:spPr>
          <a:xfrm>
            <a:off x="1266825" y="727075"/>
            <a:ext cx="4781550" cy="3586163"/>
          </a:xfrm>
          <a:ln/>
        </p:spPr>
      </p:sp>
      <p:sp>
        <p:nvSpPr>
          <p:cNvPr id="30723" name="Rectangle 3"/>
          <p:cNvSpPr>
            <a:spLocks noGrp="1" noChangeArrowheads="1"/>
          </p:cNvSpPr>
          <p:nvPr>
            <p:ph type="body" idx="1"/>
          </p:nvPr>
        </p:nvSpPr>
        <p:spPr>
          <a:xfrm>
            <a:off x="974725" y="4560888"/>
            <a:ext cx="5365750" cy="4319587"/>
          </a:xfrm>
        </p:spPr>
        <p:txBody>
          <a:bodyPr/>
          <a:lstStyle/>
          <a:p>
            <a:r>
              <a:rPr lang="en-US"/>
              <a:t>Which has the larger elastic constant, rubber band or table?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22</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dirty="0"/>
              <a:t>Metals: silver, copper, gold</a:t>
            </a:r>
          </a:p>
          <a:p>
            <a:r>
              <a:rPr lang="en-US" dirty="0"/>
              <a:t>Semiconductors: germanium, silicon</a:t>
            </a:r>
          </a:p>
          <a:p>
            <a:r>
              <a:rPr lang="en-US" dirty="0"/>
              <a:t>Insulators: glass, mica, polyethylene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23</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a:t>Metals: silver, copper, gold</a:t>
            </a:r>
          </a:p>
          <a:p>
            <a:r>
              <a:rPr lang="en-US"/>
              <a:t>Semiconductors: germanium, silicon</a:t>
            </a:r>
          </a:p>
          <a:p>
            <a:r>
              <a:rPr lang="en-US"/>
              <a:t>Insulators: glass, mica, polyethylene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24</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a:t>Metals: silver, copper, gold</a:t>
            </a:r>
          </a:p>
          <a:p>
            <a:r>
              <a:rPr lang="en-US"/>
              <a:t>Semiconductors: germanium, silicon</a:t>
            </a:r>
          </a:p>
          <a:p>
            <a:r>
              <a:rPr lang="en-US"/>
              <a:t>Insulators: glass, mica, polyethylene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16DE8-3E9C-4DB4-9EA5-40F78BC9F253}" type="slidenum">
              <a:rPr lang="en-US"/>
              <a:pPr/>
              <a:t>33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In both cases the fluorescent particles are 2 microns in diameter. The left picture shows particles moving in pure water; the right picture shows particles moving in a concentrated solution of DNA, a viscoelastic solution in other words. The movies are 4 seconds of data, total; you can see a slight jump in the movie when it loops around. </a:t>
            </a:r>
          </a:p>
          <a:p>
            <a:endParaRPr lang="en-US"/>
          </a:p>
          <a:p>
            <a:r>
              <a:rPr lang="en-US"/>
              <a:t>http://www.deas.harvard.edu/projects/weitzlab/research/brownian.html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16DE8-3E9C-4DB4-9EA5-40F78BC9F253}" type="slidenum">
              <a:rPr lang="en-US"/>
              <a:pPr/>
              <a:t>43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In both cases the fluorescent particles are 2 microns in diameter. The left picture shows particles moving in pure water; the right picture shows particles moving in a concentrated solution of DNA, a viscoelastic solution in other words. The movies are 4 seconds of data, total; you can see a slight jump in the movie when it loops around. </a:t>
            </a:r>
          </a:p>
          <a:p>
            <a:endParaRPr lang="en-US"/>
          </a:p>
          <a:p>
            <a:r>
              <a:rPr lang="en-US"/>
              <a:t>http://www.deas.harvard.edu/projects/weitzlab/research/brownian.html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0B1DE-5DD8-4C64-B898-96BF3CE7D834}" type="slidenum">
              <a:rPr lang="en-US"/>
              <a:pPr/>
              <a:t>50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Deflect water drops using a staticly charged rod.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1D2E505-18BB-4EA1-B809-E3114F448F4F}" type="slidenum">
              <a:rPr lang="en-US" smtClean="0"/>
              <a:pPr>
                <a:defRPr/>
              </a:pPr>
              <a:t>5</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5" y="4560888"/>
            <a:ext cx="5365750" cy="4319587"/>
          </a:xfrm>
          <a:noFill/>
          <a:ln/>
        </p:spPr>
        <p:txBody>
          <a:bodyPr/>
          <a:lstStyle/>
          <a:p>
            <a:pPr eaLnBrk="1" hangingPunct="1"/>
            <a:r>
              <a:rPr lang="en-US" smtClean="0"/>
              <a:t>From P. A. Schlipp, “Albert Einstein: philosopher-scientist” Harper and Row Publishers, New York, 1959, </a:t>
            </a:r>
          </a:p>
          <a:p>
            <a:pPr eaLnBrk="1" hangingPunct="1"/>
            <a:r>
              <a:rPr lang="en-US" smtClean="0"/>
              <a:t>as quoted in Todd Pittman’s Dissertation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0B1DE-5DD8-4C64-B898-96BF3CE7D834}" type="slidenum">
              <a:rPr lang="en-US"/>
              <a:pPr/>
              <a:t>53</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Deflect water drops using a staticly charged rod.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40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lt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ltLang="en-US"/>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5273EFA5-C9B0-49C3-B13D-C6A4A8547EB2}"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438E0D-87E0-46D9-9BB8-A4C6C489B1BA}"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E611F-ABB7-46FD-A139-B0DB1BBD20F3}"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2DE2FC6-77CF-46A2-97BA-79B2F770D66E}"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05F07-83C8-4DE3-9733-F2F8B1E1CB8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8DEC-972C-44FD-907A-789FD7DCC7D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29194-4216-4E00-8FA1-2E102276E07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21CA8-45C0-43BF-9BA8-4C9BE7C813E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0B0C0C-C502-48B5-9437-EA0D760B418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21058-BADD-419B-BA8A-1A57D5009CB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F27EB-E877-4037-A030-D9B2F656AE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7D7A71D-64F7-4706-83D7-795FE1E83BB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5CE9E-D088-4549-B5B7-F5C7634C86E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A6950-B51B-4463-A458-1DF5CDDB6D1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96939-DA8F-4F69-B9E0-9B3958D01B5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3C3D91-C588-4D41-B9F4-17A5538830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F03F65-D68E-4F53-8756-198D0845435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BD2A6D-08D8-4DD3-8B2E-E92CAAD67F1C}"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9547340-CD51-44B4-84AA-89C3EC5884D5}"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3A12054-15AE-4C97-9B87-BE8BF184234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E79F482-5870-400E-A1A4-234235EEBA5A}"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ABB5C78-CA38-419F-B366-DEB8F0661A3F}"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AF2E2AF-E01A-4C3B-9655-8B8DF561A13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cs typeface="+mn-cs"/>
              </a:defRPr>
            </a:lvl1pPr>
          </a:lstStyle>
          <a:p>
            <a:pPr>
              <a:defRPr/>
            </a:pPr>
            <a:endParaRPr lang="en-US" altLang="en-US"/>
          </a:p>
        </p:txBody>
      </p:sp>
      <p:sp>
        <p:nvSpPr>
          <p:cNvPr id="30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cs typeface="+mn-cs"/>
              </a:defRPr>
            </a:lvl1pPr>
          </a:lstStyle>
          <a:p>
            <a:pPr>
              <a:defRPr/>
            </a:pPr>
            <a:endParaRPr lang="en-US" altLang="en-US"/>
          </a:p>
        </p:txBody>
      </p:sp>
      <p:sp>
        <p:nvSpPr>
          <p:cNvPr id="30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cs typeface="+mn-cs"/>
              </a:defRPr>
            </a:lvl1pPr>
          </a:lstStyle>
          <a:p>
            <a:pPr>
              <a:defRPr/>
            </a:pPr>
            <a:fld id="{E8CF6378-678D-4D25-87E2-40C2EA2B99FD}" type="slidenum">
              <a:rPr lang="en-US" altLang="en-US"/>
              <a:pPr>
                <a:defRPr/>
              </a:pPr>
              <a:t>‹#›</a:t>
            </a:fld>
            <a:endParaRPr lang="en-US" altLang="en-US"/>
          </a:p>
        </p:txBody>
      </p:sp>
      <p:sp>
        <p:nvSpPr>
          <p:cNvPr id="3079" name="Line 7"/>
          <p:cNvSpPr>
            <a:spLocks noChangeShapeType="1"/>
          </p:cNvSpPr>
          <p:nvPr/>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721"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a:defRPr/>
            </a:pPr>
            <a:fld id="{A4C25A6E-EEF2-4C88-AB4A-7AB1AFF566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5.jpeg"/><Relationship Id="rId4" Type="http://schemas.openxmlformats.org/officeDocument/2006/relationships/hyperlink" Target="http://cst-www.nrl.navy.mil/lattice/struk.picts/b1.s.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notesSlide" Target="../notesSlides/notesSlide12.xml"/><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54.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http://www.youtube.com/watch?v=B1O2jcfOylU" TargetMode="External"/><Relationship Id="rId5" Type="http://schemas.openxmlformats.org/officeDocument/2006/relationships/image" Target="../media/image68.png"/><Relationship Id="rId4" Type="http://schemas.openxmlformats.org/officeDocument/2006/relationships/hyperlink" Target="http://www.youtube.com/watch?v=VX5V_9s0Gfw&amp;feature=related"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2.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2.pn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85.png"/><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phet.colorado.edu/en/simulation/gas-properti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90.pn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85.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98.jpe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03.jpeg"/><Relationship Id="rId5" Type="http://schemas.openxmlformats.org/officeDocument/2006/relationships/image" Target="../media/image72.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video" Target="file:///E:\U5FILES\MEDIA\CH05\F05_21.MOV" TargetMode="External"/><Relationship Id="rId7" Type="http://schemas.openxmlformats.org/officeDocument/2006/relationships/oleObject" Target="../embeddings/oleObject14.bin"/><Relationship Id="rId2" Type="http://schemas.openxmlformats.org/officeDocument/2006/relationships/tags" Target="../tags/tag38.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notesSlide" Target="../notesSlides/notesSlide60.xml"/><Relationship Id="rId4" Type="http://schemas.openxmlformats.org/officeDocument/2006/relationships/slideLayout" Target="../slideLayouts/slideLayout4.xml"/><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slideLayout" Target="../slideLayouts/slideLayout2.xml"/><Relationship Id="rId7" Type="http://schemas.openxmlformats.org/officeDocument/2006/relationships/oleObject" Target="../embeddings/oleObject15.bin"/><Relationship Id="rId12" Type="http://schemas.microsoft.com/office/2007/relationships/hdphoto" Target="../media/hdphoto3.wdp"/><Relationship Id="rId2" Type="http://schemas.openxmlformats.org/officeDocument/2006/relationships/tags" Target="../tags/tag39.xml"/><Relationship Id="rId1" Type="http://schemas.openxmlformats.org/officeDocument/2006/relationships/vmlDrawing" Target="../drawings/vmlDrawing13.vml"/><Relationship Id="rId6" Type="http://schemas.microsoft.com/office/2007/relationships/hdphoto" Target="../media/hdphoto2.wdp"/><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notesSlide" Target="../notesSlides/notesSlide61.xml"/><Relationship Id="rId9"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notesSlide" Target="../notesSlides/notesSlide62.xml"/><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26.png"/><Relationship Id="rId5" Type="http://schemas.openxmlformats.org/officeDocument/2006/relationships/hyperlink" Target="http://en.wikipedia.org/wiki/File:Hene-2.png" TargetMode="Externa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hyperlink" Target="http://upload.wikimedia.org/wikipedia/commons/c/ca/Crystallite.jpg" TargetMode="External"/><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5.jpe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en.wikipedia.org/wiki/File:FD_1.jpg" TargetMode="External"/><Relationship Id="rId9" Type="http://schemas.openxmlformats.org/officeDocument/2006/relationships/hyperlink" Target="http://en.wikipedia.org/wiki/File:TiltAndTwistBoundaries_remade.svg" TargetMode="Externa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hyperlink" Target="http://cst-www.nrl.navy.mil/lattice/struk.picts/b1.s.png"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The electromagnetic spectrum</a:t>
            </a:r>
          </a:p>
        </p:txBody>
      </p:sp>
      <p:pic>
        <p:nvPicPr>
          <p:cNvPr id="56324" name="Picture 4"/>
          <p:cNvPicPr>
            <a:picLocks noChangeAspect="1" noChangeArrowheads="1"/>
          </p:cNvPicPr>
          <p:nvPr/>
        </p:nvPicPr>
        <p:blipFill>
          <a:blip r:embed="rId3" cstate="print"/>
          <a:srcRect r="10995"/>
          <a:stretch>
            <a:fillRect/>
          </a:stretch>
        </p:blipFill>
        <p:spPr bwMode="auto">
          <a:xfrm>
            <a:off x="4800600" y="1371600"/>
            <a:ext cx="4343400" cy="5334000"/>
          </a:xfrm>
          <a:prstGeom prst="rect">
            <a:avLst/>
          </a:prstGeom>
          <a:noFill/>
          <a:ln w="9525">
            <a:noFill/>
            <a:miter lim="800000"/>
            <a:headEnd/>
            <a:tailEnd/>
          </a:ln>
          <a:effectLst>
            <a:outerShdw dist="25399" dir="16200000" algn="ctr" rotWithShape="0">
              <a:srgbClr val="FFFFFF">
                <a:alpha val="75000"/>
              </a:srgbClr>
            </a:outerShdw>
          </a:effectLst>
        </p:spPr>
      </p:pic>
      <p:pic>
        <p:nvPicPr>
          <p:cNvPr id="28676" name="Picture 6" descr="Image:Srgbspectrum.png"/>
          <p:cNvPicPr>
            <a:picLocks noChangeAspect="1" noChangeArrowheads="1"/>
          </p:cNvPicPr>
          <p:nvPr/>
        </p:nvPicPr>
        <p:blipFill>
          <a:blip r:embed="rId4" cstate="print"/>
          <a:srcRect/>
          <a:stretch>
            <a:fillRect/>
          </a:stretch>
        </p:blipFill>
        <p:spPr bwMode="auto">
          <a:xfrm>
            <a:off x="304800" y="1600200"/>
            <a:ext cx="4267200" cy="1327150"/>
          </a:xfrm>
          <a:prstGeom prst="rect">
            <a:avLst/>
          </a:prstGeom>
          <a:noFill/>
          <a:ln w="9525">
            <a:noFill/>
            <a:miter lim="800000"/>
            <a:headEnd/>
            <a:tailEnd/>
          </a:ln>
        </p:spPr>
      </p:pic>
      <p:pic>
        <p:nvPicPr>
          <p:cNvPr id="28677" name="Picture 6" descr="002201c87db1$e3c8a500$6501a8c0@LAPTOP"/>
          <p:cNvPicPr>
            <a:picLocks noChangeAspect="1" noChangeArrowheads="1"/>
          </p:cNvPicPr>
          <p:nvPr/>
        </p:nvPicPr>
        <p:blipFill>
          <a:blip r:embed="rId5" cstate="print"/>
          <a:srcRect/>
          <a:stretch>
            <a:fillRect/>
          </a:stretch>
        </p:blipFill>
        <p:spPr bwMode="auto">
          <a:xfrm>
            <a:off x="457200" y="3276600"/>
            <a:ext cx="3886200" cy="2911475"/>
          </a:xfrm>
          <a:prstGeom prst="rect">
            <a:avLst/>
          </a:prstGeom>
          <a:noFill/>
          <a:ln w="9525">
            <a:noFill/>
            <a:miter lim="800000"/>
            <a:headEnd/>
            <a:tailEnd/>
          </a:ln>
        </p:spPr>
      </p:pic>
      <p:sp>
        <p:nvSpPr>
          <p:cNvPr id="8" name="TextBox 7"/>
          <p:cNvSpPr txBox="1"/>
          <p:nvPr/>
        </p:nvSpPr>
        <p:spPr>
          <a:xfrm>
            <a:off x="1066800" y="6324600"/>
            <a:ext cx="2733675" cy="276225"/>
          </a:xfrm>
          <a:prstGeom prst="rect">
            <a:avLst/>
          </a:prstGeom>
          <a:noFill/>
        </p:spPr>
        <p:txBody>
          <a:bodyPr wrap="none">
            <a:spAutoFit/>
          </a:bodyPr>
          <a:lstStyle/>
          <a:p>
            <a:pPr>
              <a:defRPr/>
            </a:pPr>
            <a:r>
              <a:rPr lang="en-US" sz="1200" dirty="0">
                <a:latin typeface="+mn-lt"/>
              </a:rPr>
              <a:t>The pot at the end of the rainbow…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Supercomputer predicts nature</a:t>
            </a:r>
            <a:endParaRPr lang="en-US" dirty="0"/>
          </a:p>
        </p:txBody>
      </p:sp>
      <p:pic>
        <p:nvPicPr>
          <p:cNvPr id="107522" name="Picture 2"/>
          <p:cNvPicPr>
            <a:picLocks noChangeAspect="1" noChangeArrowheads="1"/>
          </p:cNvPicPr>
          <p:nvPr/>
        </p:nvPicPr>
        <p:blipFill>
          <a:blip r:embed="rId3" cstate="print"/>
          <a:srcRect/>
          <a:stretch>
            <a:fillRect/>
          </a:stretch>
        </p:blipFill>
        <p:spPr bwMode="auto">
          <a:xfrm>
            <a:off x="623596" y="3886200"/>
            <a:ext cx="7620000" cy="1038225"/>
          </a:xfrm>
          <a:prstGeom prst="rect">
            <a:avLst/>
          </a:prstGeom>
          <a:noFill/>
          <a:ln w="9525">
            <a:noFill/>
            <a:miter lim="800000"/>
            <a:headEnd/>
            <a:tailEnd/>
          </a:ln>
        </p:spPr>
      </p:pic>
      <p:sp>
        <p:nvSpPr>
          <p:cNvPr id="5" name="TextBox 4"/>
          <p:cNvSpPr txBox="1"/>
          <p:nvPr/>
        </p:nvSpPr>
        <p:spPr>
          <a:xfrm>
            <a:off x="370713" y="1393661"/>
            <a:ext cx="7086600" cy="830997"/>
          </a:xfrm>
          <a:prstGeom prst="rect">
            <a:avLst/>
          </a:prstGeom>
          <a:noFill/>
        </p:spPr>
        <p:txBody>
          <a:bodyPr wrap="square" rtlCol="0">
            <a:spAutoFit/>
          </a:bodyPr>
          <a:lstStyle/>
          <a:p>
            <a:pPr marL="457200" indent="-457200">
              <a:buFont typeface="+mj-lt"/>
              <a:buAutoNum type="arabicPeriod"/>
            </a:pPr>
            <a:r>
              <a:rPr lang="en-US" sz="2400" dirty="0" smtClean="0"/>
              <a:t>Choose 2 elements</a:t>
            </a:r>
          </a:p>
          <a:p>
            <a:pPr marL="457200" indent="-457200">
              <a:buFont typeface="+mj-lt"/>
              <a:buAutoNum type="arabicPeriod"/>
            </a:pPr>
            <a:r>
              <a:rPr lang="en-US" sz="2400" dirty="0" smtClean="0"/>
              <a:t>Choose a crystal structure</a:t>
            </a:r>
          </a:p>
        </p:txBody>
      </p:sp>
      <p:sp>
        <p:nvSpPr>
          <p:cNvPr id="6" name="TextBox 5"/>
          <p:cNvSpPr txBox="1"/>
          <p:nvPr/>
        </p:nvSpPr>
        <p:spPr>
          <a:xfrm>
            <a:off x="838200" y="5029200"/>
            <a:ext cx="6744154" cy="1354217"/>
          </a:xfrm>
          <a:prstGeom prst="rect">
            <a:avLst/>
          </a:prstGeom>
          <a:noFill/>
        </p:spPr>
        <p:txBody>
          <a:bodyPr wrap="none" rtlCol="0">
            <a:spAutoFit/>
          </a:bodyPr>
          <a:lstStyle/>
          <a:p>
            <a:r>
              <a:rPr lang="en-US" sz="2000" dirty="0" smtClean="0"/>
              <a:t>Mary-Lou at BYU</a:t>
            </a:r>
          </a:p>
          <a:p>
            <a:pPr>
              <a:buFont typeface="Arial" pitchFamily="34" charset="0"/>
              <a:buChar char="•"/>
            </a:pPr>
            <a:r>
              <a:rPr lang="en-US" sz="1400" dirty="0" smtClean="0"/>
              <a:t>928 nodes 9796 cores 28 TB memory</a:t>
            </a:r>
          </a:p>
          <a:p>
            <a:pPr>
              <a:buFont typeface="Arial" pitchFamily="34" charset="0"/>
              <a:buChar char="•"/>
            </a:pPr>
            <a:r>
              <a:rPr lang="en-US" sz="1400" dirty="0" smtClean="0"/>
              <a:t>Hex-core Intel </a:t>
            </a:r>
            <a:r>
              <a:rPr lang="en-US" sz="1400" dirty="0" err="1" smtClean="0"/>
              <a:t>Westmere</a:t>
            </a:r>
            <a:r>
              <a:rPr lang="en-US" sz="1400" dirty="0" smtClean="0"/>
              <a:t> (2.67 GHz)</a:t>
            </a:r>
          </a:p>
          <a:p>
            <a:pPr>
              <a:buFont typeface="Arial" pitchFamily="34" charset="0"/>
              <a:buChar char="•"/>
            </a:pPr>
            <a:r>
              <a:rPr lang="en-US" sz="1400" dirty="0" smtClean="0"/>
              <a:t>L1 cache 64KB per core L2 cache 256KB per core L3 cache 4MB to 30MB shared</a:t>
            </a:r>
          </a:p>
          <a:p>
            <a:r>
              <a:rPr lang="en-US" sz="2000" dirty="0" smtClean="0"/>
              <a:t>Connected by </a:t>
            </a:r>
            <a:r>
              <a:rPr lang="en-US" sz="2000" dirty="0" err="1" smtClean="0"/>
              <a:t>Infiniband</a:t>
            </a:r>
            <a:r>
              <a:rPr lang="en-US" sz="2000" dirty="0" smtClean="0"/>
              <a:t> </a:t>
            </a:r>
          </a:p>
        </p:txBody>
      </p:sp>
      <p:pic>
        <p:nvPicPr>
          <p:cNvPr id="542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13264" y="1352742"/>
            <a:ext cx="2254194" cy="1533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3581400" y="1604865"/>
            <a:ext cx="3058706"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390" y="3424535"/>
            <a:ext cx="8342190" cy="461665"/>
          </a:xfrm>
          <a:prstGeom prst="rect">
            <a:avLst/>
          </a:prstGeom>
          <a:noFill/>
        </p:spPr>
        <p:txBody>
          <a:bodyPr wrap="square" lIns="91440" tIns="45720" rIns="91440" bIns="45720">
            <a:spAutoFit/>
          </a:bodyPr>
          <a:lstStyle/>
          <a:p>
            <a:pPr lvl="1"/>
            <a:r>
              <a:rPr lang="en-US" sz="2400" dirty="0" smtClean="0"/>
              <a:t>3. Calculate </a:t>
            </a:r>
            <a:r>
              <a:rPr lang="en-US" sz="2400" dirty="0"/>
              <a:t>likelihood of natural existence</a:t>
            </a:r>
          </a:p>
        </p:txBody>
      </p:sp>
      <p:pic>
        <p:nvPicPr>
          <p:cNvPr id="542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14400" y="2386679"/>
            <a:ext cx="642938"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91519" y="2401034"/>
            <a:ext cx="642938"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577112" y="2400300"/>
            <a:ext cx="642938"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468638" y="2414587"/>
            <a:ext cx="633413"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236232" y="2386012"/>
            <a:ext cx="661988" cy="661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032401" y="2386012"/>
            <a:ext cx="652463"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4282" name="Picture 10"/>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819045" y="2401034"/>
            <a:ext cx="623888" cy="633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5791200" y="2500460"/>
            <a:ext cx="838200" cy="461665"/>
          </a:xfrm>
          <a:prstGeom prst="rect">
            <a:avLst/>
          </a:prstGeom>
          <a:noFill/>
        </p:spPr>
        <p:txBody>
          <a:bodyPr wrap="square" lIns="91440" tIns="45720" rIns="91440" bIns="45720">
            <a:spAutoFit/>
          </a:bodyPr>
          <a:lstStyle/>
          <a:p>
            <a:pPr lvl="1"/>
            <a:r>
              <a:rPr lang="en-US" sz="2400" dirty="0" smtClean="0"/>
              <a:t>…</a:t>
            </a:r>
            <a:endParaRPr lang="en-US" sz="2400" dirty="0"/>
          </a:p>
        </p:txBody>
      </p:sp>
    </p:spTree>
    <p:extLst>
      <p:ext uri="{BB962C8B-B14F-4D97-AF65-F5344CB8AC3E}">
        <p14:creationId xmlns="" xmlns:p14="http://schemas.microsoft.com/office/powerpoint/2010/main" val="1769293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447800" y="609600"/>
            <a:ext cx="6858000" cy="609600"/>
          </a:xfrm>
        </p:spPr>
        <p:txBody>
          <a:bodyPr/>
          <a:lstStyle/>
          <a:p>
            <a:r>
              <a:rPr lang="en-US" dirty="0" smtClean="0">
                <a:latin typeface="Engravers MT" pitchFamily="18" charset="0"/>
              </a:rPr>
              <a:t>QQ2: </a:t>
            </a:r>
            <a:r>
              <a:rPr lang="en-US" dirty="0" smtClean="0"/>
              <a:t>Crystal Structures</a:t>
            </a:r>
            <a:endParaRPr lang="en-US" dirty="0"/>
          </a:p>
        </p:txBody>
      </p:sp>
      <p:pic>
        <p:nvPicPr>
          <p:cNvPr id="107522" name="Picture 2" descr="Picture of lattice; Click for Big Picture">
            <a:hlinkClick r:id="rId4"/>
          </p:cNvPr>
          <p:cNvPicPr>
            <a:picLocks noChangeAspect="1" noChangeArrowheads="1"/>
          </p:cNvPicPr>
          <p:nvPr/>
        </p:nvPicPr>
        <p:blipFill>
          <a:blip r:embed="rId5" cstate="print"/>
          <a:srcRect/>
          <a:stretch>
            <a:fillRect/>
          </a:stretch>
        </p:blipFill>
        <p:spPr bwMode="auto">
          <a:xfrm>
            <a:off x="1371600" y="2743200"/>
            <a:ext cx="1285875" cy="1266826"/>
          </a:xfrm>
          <a:prstGeom prst="rect">
            <a:avLst/>
          </a:prstGeom>
          <a:noFill/>
        </p:spPr>
      </p:pic>
      <p:sp>
        <p:nvSpPr>
          <p:cNvPr id="9" name="TextBox 8"/>
          <p:cNvSpPr txBox="1"/>
          <p:nvPr/>
        </p:nvSpPr>
        <p:spPr>
          <a:xfrm>
            <a:off x="3581401" y="1828800"/>
            <a:ext cx="5257800" cy="3539430"/>
          </a:xfrm>
          <a:prstGeom prst="rect">
            <a:avLst/>
          </a:prstGeom>
          <a:noFill/>
        </p:spPr>
        <p:txBody>
          <a:bodyPr wrap="square" rtlCol="0">
            <a:spAutoFit/>
          </a:bodyPr>
          <a:lstStyle/>
          <a:p>
            <a:r>
              <a:rPr lang="en-US" sz="2800" dirty="0" smtClean="0"/>
              <a:t>If the blue spheres are chlorine and the green spheres are sodium, what is this substance?</a:t>
            </a:r>
          </a:p>
          <a:p>
            <a:endParaRPr lang="en-US" sz="2800" dirty="0" smtClean="0"/>
          </a:p>
          <a:p>
            <a:pPr marL="342900" indent="-342900">
              <a:buFont typeface="+mj-lt"/>
              <a:buAutoNum type="alphaLcParenR"/>
            </a:pPr>
            <a:r>
              <a:rPr lang="en-US" sz="2800" dirty="0" smtClean="0"/>
              <a:t>Sugar</a:t>
            </a:r>
          </a:p>
          <a:p>
            <a:pPr marL="342900" indent="-342900">
              <a:buFont typeface="+mj-lt"/>
              <a:buAutoNum type="alphaLcParenR"/>
            </a:pPr>
            <a:r>
              <a:rPr lang="en-US" sz="2800" dirty="0" smtClean="0"/>
              <a:t>Corn Starch</a:t>
            </a:r>
          </a:p>
          <a:p>
            <a:pPr marL="342900" indent="-342900">
              <a:buFont typeface="+mj-lt"/>
              <a:buAutoNum type="alphaLcParenR"/>
            </a:pPr>
            <a:r>
              <a:rPr lang="en-US" sz="2800" dirty="0" smtClean="0"/>
              <a:t>Salt</a:t>
            </a:r>
          </a:p>
          <a:p>
            <a:pPr marL="342900" indent="-342900">
              <a:buFont typeface="+mj-lt"/>
              <a:buAutoNum type="alphaLcParenR"/>
            </a:pPr>
            <a:r>
              <a:rPr lang="en-US" sz="2800" dirty="0" smtClean="0"/>
              <a:t>Mango</a:t>
            </a:r>
            <a:endParaRPr lang="en-US" sz="2800" dirty="0"/>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7" name="Picture 61" descr="bulb"/>
          <p:cNvPicPr>
            <a:picLocks noChangeAspect="1" noChangeArrowheads="1"/>
          </p:cNvPicPr>
          <p:nvPr/>
        </p:nvPicPr>
        <p:blipFill>
          <a:blip r:embed="rId5" cstate="print"/>
          <a:srcRect/>
          <a:stretch>
            <a:fillRect/>
          </a:stretch>
        </p:blipFill>
        <p:spPr bwMode="auto">
          <a:xfrm>
            <a:off x="6858000" y="1600200"/>
            <a:ext cx="1620838" cy="3057525"/>
          </a:xfrm>
          <a:prstGeom prst="rect">
            <a:avLst/>
          </a:prstGeom>
          <a:noFill/>
        </p:spPr>
      </p:pic>
      <p:sp>
        <p:nvSpPr>
          <p:cNvPr id="14338" name="Rectangle 2"/>
          <p:cNvSpPr>
            <a:spLocks noGrp="1" noChangeArrowheads="1"/>
          </p:cNvSpPr>
          <p:nvPr>
            <p:ph type="title"/>
          </p:nvPr>
        </p:nvSpPr>
        <p:spPr>
          <a:xfrm>
            <a:off x="152400" y="0"/>
            <a:ext cx="8839200" cy="1219200"/>
          </a:xfrm>
        </p:spPr>
        <p:txBody>
          <a:bodyPr/>
          <a:lstStyle/>
          <a:p>
            <a:r>
              <a:rPr lang="en-US" dirty="0" smtClean="0"/>
              <a:t>A 4</a:t>
            </a:r>
            <a:r>
              <a:rPr lang="en-US" baseline="30000" dirty="0" smtClean="0"/>
              <a:t>th</a:t>
            </a:r>
            <a:r>
              <a:rPr lang="en-US" dirty="0" smtClean="0"/>
              <a:t> state </a:t>
            </a:r>
            <a:r>
              <a:rPr lang="en-US" dirty="0"/>
              <a:t>of </a:t>
            </a:r>
            <a:r>
              <a:rPr lang="en-US" dirty="0" smtClean="0"/>
              <a:t>matter…    </a:t>
            </a:r>
            <a:r>
              <a:rPr lang="en-US" b="1" dirty="0">
                <a:latin typeface="Magneto" pitchFamily="82" charset="0"/>
              </a:rPr>
              <a:t>Plasma</a:t>
            </a:r>
            <a:endParaRPr lang="en-US" dirty="0">
              <a:latin typeface="Magneto" pitchFamily="82" charset="0"/>
            </a:endParaRPr>
          </a:p>
        </p:txBody>
      </p:sp>
      <p:sp>
        <p:nvSpPr>
          <p:cNvPr id="14390" name="Rectangle 54"/>
          <p:cNvSpPr>
            <a:spLocks noGrp="1" noChangeArrowheads="1"/>
          </p:cNvSpPr>
          <p:nvPr>
            <p:ph type="body" idx="1"/>
          </p:nvPr>
        </p:nvSpPr>
        <p:spPr>
          <a:xfrm>
            <a:off x="381000" y="1371600"/>
            <a:ext cx="8382000" cy="914400"/>
          </a:xfrm>
        </p:spPr>
        <p:txBody>
          <a:bodyPr/>
          <a:lstStyle/>
          <a:p>
            <a:pPr>
              <a:lnSpc>
                <a:spcPct val="90000"/>
              </a:lnSpc>
            </a:pPr>
            <a:r>
              <a:rPr lang="en-US" sz="2000" b="1" dirty="0"/>
              <a:t>Plasma: </a:t>
            </a:r>
            <a:r>
              <a:rPr lang="en-US" sz="2000" dirty="0"/>
              <a:t>ionized gas; electrons become detached from atoms</a:t>
            </a:r>
            <a:br>
              <a:rPr lang="en-US" sz="2000" dirty="0"/>
            </a:br>
            <a:endParaRPr lang="en-US" sz="2000" dirty="0"/>
          </a:p>
        </p:txBody>
      </p:sp>
      <p:pic>
        <p:nvPicPr>
          <p:cNvPr id="14391" name="Picture 55" descr="Fig14_03Atom"/>
          <p:cNvPicPr>
            <a:picLocks noChangeAspect="1" noChangeArrowheads="1"/>
          </p:cNvPicPr>
          <p:nvPr/>
        </p:nvPicPr>
        <p:blipFill>
          <a:blip r:embed="rId6" cstate="print"/>
          <a:srcRect/>
          <a:stretch>
            <a:fillRect/>
          </a:stretch>
        </p:blipFill>
        <p:spPr bwMode="auto">
          <a:xfrm>
            <a:off x="914400" y="2209800"/>
            <a:ext cx="1600200" cy="1600200"/>
          </a:xfrm>
          <a:prstGeom prst="rect">
            <a:avLst/>
          </a:prstGeom>
          <a:noFill/>
        </p:spPr>
      </p:pic>
      <p:pic>
        <p:nvPicPr>
          <p:cNvPr id="14392" name="Picture 56" descr="Fig12_2ePlasma"/>
          <p:cNvPicPr>
            <a:picLocks noChangeAspect="1" noChangeArrowheads="1"/>
          </p:cNvPicPr>
          <p:nvPr/>
        </p:nvPicPr>
        <p:blipFill>
          <a:blip r:embed="rId7" cstate="print"/>
          <a:srcRect/>
          <a:stretch>
            <a:fillRect/>
          </a:stretch>
        </p:blipFill>
        <p:spPr bwMode="auto">
          <a:xfrm>
            <a:off x="3429000" y="1905000"/>
            <a:ext cx="2116138" cy="2209800"/>
          </a:xfrm>
          <a:prstGeom prst="rect">
            <a:avLst/>
          </a:prstGeom>
          <a:noFill/>
        </p:spPr>
      </p:pic>
      <p:pic>
        <p:nvPicPr>
          <p:cNvPr id="14393" name="Picture 57" descr="Dancing-Northern-Lights,-Al"/>
          <p:cNvPicPr>
            <a:picLocks noChangeAspect="1" noChangeArrowheads="1"/>
          </p:cNvPicPr>
          <p:nvPr/>
        </p:nvPicPr>
        <p:blipFill>
          <a:blip r:embed="rId8" cstate="print"/>
          <a:srcRect/>
          <a:stretch>
            <a:fillRect/>
          </a:stretch>
        </p:blipFill>
        <p:spPr bwMode="auto">
          <a:xfrm>
            <a:off x="5943600" y="4514850"/>
            <a:ext cx="2590800" cy="1943100"/>
          </a:xfrm>
          <a:prstGeom prst="rect">
            <a:avLst/>
          </a:prstGeom>
          <a:noFill/>
        </p:spPr>
      </p:pic>
      <p:graphicFrame>
        <p:nvGraphicFramePr>
          <p:cNvPr id="14394" name="Object 58"/>
          <p:cNvGraphicFramePr>
            <a:graphicFrameLocks noChangeAspect="1"/>
          </p:cNvGraphicFramePr>
          <p:nvPr/>
        </p:nvGraphicFramePr>
        <p:xfrm>
          <a:off x="3124200" y="4533900"/>
          <a:ext cx="2590800" cy="1931988"/>
        </p:xfrm>
        <a:graphic>
          <a:graphicData uri="http://schemas.openxmlformats.org/presentationml/2006/ole">
            <p:oleObj spid="_x0000_s241666" name="PHOTO-PAINT" r:id="rId9" imgW="5485714" imgH="4088889" progId="">
              <p:embed/>
            </p:oleObj>
          </a:graphicData>
        </a:graphic>
      </p:graphicFrame>
      <p:pic>
        <p:nvPicPr>
          <p:cNvPr id="14395" name="Picture 59" descr="3ln"/>
          <p:cNvPicPr>
            <a:picLocks noChangeAspect="1" noChangeArrowheads="1"/>
          </p:cNvPicPr>
          <p:nvPr/>
        </p:nvPicPr>
        <p:blipFill>
          <a:blip r:embed="rId10" cstate="print"/>
          <a:srcRect/>
          <a:stretch>
            <a:fillRect/>
          </a:stretch>
        </p:blipFill>
        <p:spPr bwMode="auto">
          <a:xfrm>
            <a:off x="152400" y="4572000"/>
            <a:ext cx="2819400" cy="1879600"/>
          </a:xfrm>
          <a:prstGeom prst="rect">
            <a:avLst/>
          </a:prstGeom>
          <a:noFill/>
        </p:spPr>
      </p:pic>
    </p:spTree>
    <p:custDataLst>
      <p:tags r:id="rId2"/>
    </p:custDataLst>
    <p:extLst>
      <p:ext uri="{BB962C8B-B14F-4D97-AF65-F5344CB8AC3E}">
        <p14:creationId xmlns="" xmlns:p14="http://schemas.microsoft.com/office/powerpoint/2010/main" val="22750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PQuestion"/>
          <p:cNvSpPr>
            <a:spLocks noGrp="1" noChangeArrowheads="1"/>
          </p:cNvSpPr>
          <p:nvPr>
            <p:ph type="title"/>
          </p:nvPr>
        </p:nvSpPr>
        <p:spPr/>
        <p:txBody>
          <a:bodyPr/>
          <a:lstStyle/>
          <a:p>
            <a:r>
              <a:rPr lang="en-US"/>
              <a:t>What is the most common state of matter in the visible universe?</a:t>
            </a:r>
          </a:p>
        </p:txBody>
      </p:sp>
      <p:sp>
        <p:nvSpPr>
          <p:cNvPr id="62467" name="TPAnswers"/>
          <p:cNvSpPr>
            <a:spLocks noGrp="1" noChangeArrowheads="1"/>
          </p:cNvSpPr>
          <p:nvPr>
            <p:ph type="body" idx="1"/>
            <p:custDataLst>
              <p:tags r:id="rId2"/>
            </p:custDataLst>
          </p:nvPr>
        </p:nvSpPr>
        <p:spPr>
          <a:xfrm>
            <a:off x="457200" y="1371600"/>
            <a:ext cx="2971800" cy="2286000"/>
          </a:xfrm>
        </p:spPr>
        <p:txBody>
          <a:bodyPr/>
          <a:lstStyle/>
          <a:p>
            <a:pPr marL="571500" indent="-571500">
              <a:buFont typeface="Wingdings" pitchFamily="2" charset="2"/>
              <a:buAutoNum type="alphaLcParenR"/>
            </a:pPr>
            <a:r>
              <a:rPr lang="en-US" dirty="0"/>
              <a:t>Solid</a:t>
            </a:r>
          </a:p>
          <a:p>
            <a:pPr marL="571500" indent="-571500">
              <a:buFont typeface="Wingdings" pitchFamily="2" charset="2"/>
              <a:buAutoNum type="alphaLcParenR"/>
            </a:pPr>
            <a:r>
              <a:rPr lang="en-US" dirty="0"/>
              <a:t>Liquid</a:t>
            </a:r>
          </a:p>
          <a:p>
            <a:pPr marL="571500" indent="-571500">
              <a:buFont typeface="Wingdings" pitchFamily="2" charset="2"/>
              <a:buAutoNum type="alphaLcParenR"/>
            </a:pPr>
            <a:r>
              <a:rPr lang="en-US" dirty="0"/>
              <a:t>Gas</a:t>
            </a:r>
          </a:p>
          <a:p>
            <a:pPr marL="571500" indent="-571500">
              <a:buFont typeface="Wingdings" pitchFamily="2" charset="2"/>
              <a:buAutoNum type="alphaLcParenR"/>
            </a:pPr>
            <a:r>
              <a:rPr lang="en-US" dirty="0"/>
              <a:t>Plasma</a:t>
            </a:r>
          </a:p>
        </p:txBody>
      </p:sp>
      <p:pic>
        <p:nvPicPr>
          <p:cNvPr id="62471" name="Picture 7" descr="4-earth-sun-bright"/>
          <p:cNvPicPr>
            <a:picLocks noChangeAspect="1" noChangeArrowheads="1"/>
          </p:cNvPicPr>
          <p:nvPr/>
        </p:nvPicPr>
        <p:blipFill>
          <a:blip r:embed="rId5" cstate="print"/>
          <a:srcRect/>
          <a:stretch>
            <a:fillRect/>
          </a:stretch>
        </p:blipFill>
        <p:spPr bwMode="auto">
          <a:xfrm>
            <a:off x="3733800" y="1371600"/>
            <a:ext cx="3657600" cy="2438400"/>
          </a:xfrm>
          <a:prstGeom prst="rect">
            <a:avLst/>
          </a:prstGeom>
          <a:ln>
            <a:noFill/>
          </a:ln>
          <a:effectLst>
            <a:outerShdw blurRad="292100" dist="139700" dir="2700000" algn="tl" rotWithShape="0">
              <a:srgbClr val="333333">
                <a:alpha val="65000"/>
              </a:srgbClr>
            </a:outerShdw>
          </a:effectLst>
        </p:spPr>
      </p:pic>
      <p:sp>
        <p:nvSpPr>
          <p:cNvPr id="62475" name="Text Box 11"/>
          <p:cNvSpPr txBox="1">
            <a:spLocks noChangeArrowheads="1"/>
          </p:cNvSpPr>
          <p:nvPr/>
        </p:nvSpPr>
        <p:spPr bwMode="auto">
          <a:xfrm>
            <a:off x="7696200" y="6019800"/>
            <a:ext cx="522288" cy="244475"/>
          </a:xfrm>
          <a:prstGeom prst="rect">
            <a:avLst/>
          </a:prstGeom>
          <a:noFill/>
          <a:ln w="9525">
            <a:noFill/>
            <a:miter lim="800000"/>
            <a:headEnd/>
            <a:tailEnd/>
          </a:ln>
          <a:effectLst/>
        </p:spPr>
        <p:txBody>
          <a:bodyPr wrap="none">
            <a:spAutoFit/>
          </a:bodyPr>
          <a:lstStyle/>
          <a:p>
            <a:r>
              <a:rPr lang="en-US" sz="1000">
                <a:solidFill>
                  <a:schemeClr val="bg1"/>
                </a:solidFill>
                <a:latin typeface="Comic Sans MS" pitchFamily="66" charset="0"/>
              </a:rPr>
              <a:t>Earth</a:t>
            </a:r>
          </a:p>
        </p:txBody>
      </p:sp>
      <p:sp>
        <p:nvSpPr>
          <p:cNvPr id="62476" name="Line 12"/>
          <p:cNvSpPr>
            <a:spLocks noChangeShapeType="1"/>
          </p:cNvSpPr>
          <p:nvPr/>
        </p:nvSpPr>
        <p:spPr bwMode="auto">
          <a:xfrm flipH="1">
            <a:off x="7519988" y="6208713"/>
            <a:ext cx="217487" cy="153987"/>
          </a:xfrm>
          <a:prstGeom prst="line">
            <a:avLst/>
          </a:prstGeom>
          <a:noFill/>
          <a:ln w="9525">
            <a:solidFill>
              <a:schemeClr val="bg1"/>
            </a:solidFill>
            <a:round/>
            <a:headEnd/>
            <a:tailEnd type="triangle" w="med" len="med"/>
          </a:ln>
          <a:effectLst/>
        </p:spPr>
        <p:txBody>
          <a:bodyPr/>
          <a:lstStyle/>
          <a:p>
            <a:endParaRPr lang="en-US"/>
          </a:p>
        </p:txBody>
      </p:sp>
      <p:pic>
        <p:nvPicPr>
          <p:cNvPr id="7" name="Picture 1"/>
          <p:cNvPicPr>
            <a:picLocks noChangeAspect="1" noChangeArrowheads="1"/>
          </p:cNvPicPr>
          <p:nvPr/>
        </p:nvPicPr>
        <p:blipFill>
          <a:blip r:embed="rId6" cstate="print"/>
          <a:srcRect/>
          <a:stretch>
            <a:fillRect/>
          </a:stretch>
        </p:blipFill>
        <p:spPr bwMode="auto">
          <a:xfrm>
            <a:off x="1061782" y="3925243"/>
            <a:ext cx="3733800" cy="2464308"/>
          </a:xfrm>
          <a:prstGeom prst="rect">
            <a:avLst/>
          </a:prstGeom>
          <a:noFill/>
          <a:ln w="9525">
            <a:noFill/>
            <a:miter lim="800000"/>
            <a:headEnd/>
            <a:tailEnd/>
          </a:ln>
        </p:spPr>
      </p:pic>
      <p:pic>
        <p:nvPicPr>
          <p:cNvPr id="65538"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84732" y="4143219"/>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00300" y="6389551"/>
            <a:ext cx="1056764" cy="369332"/>
          </a:xfrm>
          <a:prstGeom prst="rect">
            <a:avLst/>
          </a:prstGeom>
          <a:noFill/>
        </p:spPr>
        <p:txBody>
          <a:bodyPr wrap="none" rtlCol="0">
            <a:spAutoFit/>
          </a:bodyPr>
          <a:lstStyle/>
          <a:p>
            <a:r>
              <a:rPr lang="en-US" dirty="0" smtClean="0"/>
              <a:t>A galaxy</a:t>
            </a:r>
            <a:endParaRPr lang="en-US" dirty="0"/>
          </a:p>
        </p:txBody>
      </p:sp>
      <p:sp>
        <p:nvSpPr>
          <p:cNvPr id="10" name="TextBox 9"/>
          <p:cNvSpPr txBox="1"/>
          <p:nvPr/>
        </p:nvSpPr>
        <p:spPr>
          <a:xfrm>
            <a:off x="5610196" y="6079609"/>
            <a:ext cx="2287806" cy="369332"/>
          </a:xfrm>
          <a:prstGeom prst="rect">
            <a:avLst/>
          </a:prstGeom>
          <a:noFill/>
        </p:spPr>
        <p:txBody>
          <a:bodyPr wrap="none" rtlCol="0">
            <a:spAutoFit/>
          </a:bodyPr>
          <a:lstStyle/>
          <a:p>
            <a:r>
              <a:rPr lang="en-US" dirty="0" smtClean="0"/>
              <a:t>The visible universe!</a:t>
            </a:r>
            <a:endParaRPr lang="en-US" dirty="0"/>
          </a:p>
        </p:txBody>
      </p:sp>
      <p:pic>
        <p:nvPicPr>
          <p:cNvPr id="12" name="Picture 11"/>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484732" y="2722622"/>
            <a:ext cx="1618925" cy="1064893"/>
          </a:xfrm>
          <a:prstGeom prst="rect">
            <a:avLst/>
          </a:prstGeom>
          <a:effectLst>
            <a:softEdge rad="203200"/>
          </a:effectLst>
        </p:spPr>
      </p:pic>
    </p:spTree>
    <p:custDataLst>
      <p:tags r:id="rId1"/>
    </p:custDataLst>
    <p:extLst>
      <p:ext uri="{BB962C8B-B14F-4D97-AF65-F5344CB8AC3E}">
        <p14:creationId xmlns="" xmlns:p14="http://schemas.microsoft.com/office/powerpoint/2010/main" val="37727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Over 99% of the visible universe is in the plasma state</a:t>
            </a:r>
          </a:p>
        </p:txBody>
      </p:sp>
      <p:pic>
        <p:nvPicPr>
          <p:cNvPr id="44037" name="Picture 5" descr="coronalarcs"/>
          <p:cNvPicPr>
            <a:picLocks noChangeAspect="1" noChangeArrowheads="1"/>
          </p:cNvPicPr>
          <p:nvPr/>
        </p:nvPicPr>
        <p:blipFill>
          <a:blip r:embed="rId4" cstate="print"/>
          <a:srcRect/>
          <a:stretch>
            <a:fillRect/>
          </a:stretch>
        </p:blipFill>
        <p:spPr bwMode="auto">
          <a:xfrm>
            <a:off x="304800" y="1908175"/>
            <a:ext cx="4114800" cy="4124325"/>
          </a:xfrm>
          <a:prstGeom prst="rect">
            <a:avLst/>
          </a:prstGeom>
          <a:ln>
            <a:noFill/>
          </a:ln>
          <a:effectLst>
            <a:outerShdw blurRad="292100" dist="139700" dir="2700000" algn="tl" rotWithShape="0">
              <a:srgbClr val="333333">
                <a:alpha val="65000"/>
              </a:srgbClr>
            </a:outerShdw>
          </a:effectLst>
        </p:spPr>
      </p:pic>
      <p:pic>
        <p:nvPicPr>
          <p:cNvPr id="44045" name="Picture 13" descr="eagle-nebula-browse"/>
          <p:cNvPicPr>
            <a:picLocks noChangeAspect="1" noChangeArrowheads="1"/>
          </p:cNvPicPr>
          <p:nvPr/>
        </p:nvPicPr>
        <p:blipFill>
          <a:blip r:embed="rId5" cstate="print"/>
          <a:srcRect/>
          <a:stretch>
            <a:fillRect/>
          </a:stretch>
        </p:blipFill>
        <p:spPr bwMode="auto">
          <a:xfrm>
            <a:off x="4724400" y="1905000"/>
            <a:ext cx="4114800" cy="4114800"/>
          </a:xfrm>
          <a:prstGeom prst="rect">
            <a:avLst/>
          </a:prstGeom>
          <a:ln>
            <a:noFill/>
          </a:ln>
          <a:effectLst>
            <a:outerShdw blurRad="292100" dist="139700" dir="2700000" algn="tl" rotWithShape="0">
              <a:srgbClr val="333333">
                <a:alpha val="65000"/>
              </a:srgbClr>
            </a:outerShdw>
          </a:effectLst>
        </p:spPr>
      </p:pic>
      <p:sp>
        <p:nvSpPr>
          <p:cNvPr id="44046" name="Text Box 14"/>
          <p:cNvSpPr txBox="1">
            <a:spLocks noChangeArrowheads="1"/>
          </p:cNvSpPr>
          <p:nvPr/>
        </p:nvSpPr>
        <p:spPr bwMode="auto">
          <a:xfrm>
            <a:off x="533400" y="6099175"/>
            <a:ext cx="3543300" cy="274638"/>
          </a:xfrm>
          <a:prstGeom prst="rect">
            <a:avLst/>
          </a:prstGeom>
          <a:noFill/>
          <a:ln w="9525">
            <a:noFill/>
            <a:miter lim="800000"/>
            <a:headEnd/>
            <a:tailEnd/>
          </a:ln>
          <a:effectLst/>
        </p:spPr>
        <p:txBody>
          <a:bodyPr wrap="none">
            <a:spAutoFit/>
          </a:bodyPr>
          <a:lstStyle/>
          <a:p>
            <a:r>
              <a:rPr lang="en-US" sz="1200">
                <a:latin typeface="Comic Sans MS" pitchFamily="66" charset="0"/>
              </a:rPr>
              <a:t>Coronal Loops on the Sun (~250,000 miles long)</a:t>
            </a:r>
          </a:p>
        </p:txBody>
      </p:sp>
      <p:sp>
        <p:nvSpPr>
          <p:cNvPr id="44050" name="Text Box 18"/>
          <p:cNvSpPr txBox="1">
            <a:spLocks noChangeArrowheads="1"/>
          </p:cNvSpPr>
          <p:nvPr/>
        </p:nvSpPr>
        <p:spPr bwMode="auto">
          <a:xfrm>
            <a:off x="5257800" y="6099175"/>
            <a:ext cx="3065463" cy="274638"/>
          </a:xfrm>
          <a:prstGeom prst="rect">
            <a:avLst/>
          </a:prstGeom>
          <a:noFill/>
          <a:ln w="9525">
            <a:noFill/>
            <a:miter lim="800000"/>
            <a:headEnd/>
            <a:tailEnd/>
          </a:ln>
          <a:effectLst/>
        </p:spPr>
        <p:txBody>
          <a:bodyPr wrap="none">
            <a:spAutoFit/>
          </a:bodyPr>
          <a:lstStyle/>
          <a:p>
            <a:r>
              <a:rPr lang="en-US" sz="1200">
                <a:latin typeface="Comic Sans MS" pitchFamily="66" charset="0"/>
              </a:rPr>
              <a:t>Eagle Nebula (Fingers are ~1 Light Year)</a:t>
            </a:r>
          </a:p>
        </p:txBody>
      </p:sp>
    </p:spTree>
    <p:custDataLst>
      <p:tags r:id="rId1"/>
    </p:custDataLst>
    <p:extLst>
      <p:ext uri="{BB962C8B-B14F-4D97-AF65-F5344CB8AC3E}">
        <p14:creationId xmlns="" xmlns:p14="http://schemas.microsoft.com/office/powerpoint/2010/main" val="2377134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An Interesting Parallel</a:t>
            </a:r>
          </a:p>
        </p:txBody>
      </p:sp>
      <p:sp>
        <p:nvSpPr>
          <p:cNvPr id="41989" name="Rectangle 5"/>
          <p:cNvSpPr>
            <a:spLocks noGrp="1" noChangeArrowheads="1"/>
          </p:cNvSpPr>
          <p:nvPr>
            <p:ph type="body" sz="half" idx="1"/>
          </p:nvPr>
        </p:nvSpPr>
        <p:spPr>
          <a:xfrm>
            <a:off x="4876800" y="1447800"/>
            <a:ext cx="3810000" cy="5029200"/>
          </a:xfrm>
        </p:spPr>
        <p:txBody>
          <a:bodyPr/>
          <a:lstStyle/>
          <a:p>
            <a:pPr marL="495300" indent="-495300" algn="ctr">
              <a:buFont typeface="Wingdings" pitchFamily="2" charset="2"/>
              <a:buNone/>
            </a:pPr>
            <a:endParaRPr lang="en-US" sz="2600" b="1" dirty="0"/>
          </a:p>
          <a:p>
            <a:pPr marL="495300" indent="-495300" algn="ctr">
              <a:buFont typeface="Wingdings" pitchFamily="2" charset="2"/>
              <a:buNone/>
            </a:pPr>
            <a:r>
              <a:rPr lang="en-US" sz="2600" b="1" dirty="0" smtClean="0"/>
              <a:t>Modern </a:t>
            </a:r>
            <a:r>
              <a:rPr lang="en-US" sz="2600" dirty="0" smtClean="0"/>
              <a:t>(Quantum Mechanics)</a:t>
            </a:r>
            <a:endParaRPr lang="en-US" sz="2600" dirty="0"/>
          </a:p>
          <a:p>
            <a:pPr marL="495300" indent="-495300">
              <a:buFont typeface="Wingdings" pitchFamily="2" charset="2"/>
              <a:buNone/>
            </a:pPr>
            <a:endParaRPr lang="en-US" sz="2600" dirty="0"/>
          </a:p>
          <a:p>
            <a:pPr marL="495300" indent="-495300">
              <a:buFont typeface="Wingdings" pitchFamily="2" charset="2"/>
              <a:buNone/>
            </a:pPr>
            <a:r>
              <a:rPr lang="en-US" sz="2600" dirty="0"/>
              <a:t>Four </a:t>
            </a:r>
            <a:r>
              <a:rPr lang="en-US" sz="2600" b="1" dirty="0"/>
              <a:t>states</a:t>
            </a:r>
            <a:r>
              <a:rPr lang="en-US" sz="2600" dirty="0"/>
              <a:t> of matter</a:t>
            </a:r>
          </a:p>
          <a:p>
            <a:pPr marL="763588" lvl="1" indent="-419100">
              <a:buFont typeface="Wingdings" pitchFamily="2" charset="2"/>
              <a:buAutoNum type="arabicPeriod"/>
            </a:pPr>
            <a:r>
              <a:rPr lang="en-US" sz="2200" dirty="0"/>
              <a:t>Solid</a:t>
            </a:r>
          </a:p>
          <a:p>
            <a:pPr marL="763588" lvl="1" indent="-419100">
              <a:buFont typeface="Wingdings" pitchFamily="2" charset="2"/>
              <a:buAutoNum type="arabicPeriod"/>
            </a:pPr>
            <a:r>
              <a:rPr lang="en-US" sz="2200" dirty="0"/>
              <a:t>Liquid</a:t>
            </a:r>
          </a:p>
          <a:p>
            <a:pPr marL="763588" lvl="1" indent="-419100">
              <a:buFont typeface="Wingdings" pitchFamily="2" charset="2"/>
              <a:buAutoNum type="arabicPeriod"/>
            </a:pPr>
            <a:r>
              <a:rPr lang="en-US" sz="2200" dirty="0"/>
              <a:t>Gas</a:t>
            </a:r>
          </a:p>
          <a:p>
            <a:pPr marL="763588" lvl="1" indent="-419100">
              <a:buFont typeface="Wingdings" pitchFamily="2" charset="2"/>
              <a:buAutoNum type="arabicPeriod"/>
            </a:pPr>
            <a:r>
              <a:rPr lang="en-US" sz="2200" dirty="0"/>
              <a:t>Plasma</a:t>
            </a:r>
          </a:p>
          <a:p>
            <a:pPr marL="495300" indent="-495300"/>
            <a:endParaRPr lang="en-US" sz="2600" dirty="0"/>
          </a:p>
        </p:txBody>
      </p:sp>
      <p:sp>
        <p:nvSpPr>
          <p:cNvPr id="41990" name="Rectangle 6"/>
          <p:cNvSpPr>
            <a:spLocks noGrp="1" noChangeArrowheads="1"/>
          </p:cNvSpPr>
          <p:nvPr>
            <p:ph type="body" sz="half" idx="2"/>
          </p:nvPr>
        </p:nvSpPr>
        <p:spPr>
          <a:xfrm>
            <a:off x="228600" y="1371600"/>
            <a:ext cx="4114800" cy="5029200"/>
          </a:xfrm>
        </p:spPr>
        <p:txBody>
          <a:bodyPr/>
          <a:lstStyle/>
          <a:p>
            <a:pPr marL="495300" indent="-495300" algn="ctr">
              <a:buFont typeface="Wingdings" pitchFamily="2" charset="2"/>
              <a:buNone/>
            </a:pPr>
            <a:endParaRPr lang="en-US" sz="2600" b="1" dirty="0">
              <a:solidFill>
                <a:schemeClr val="tx2"/>
              </a:solidFill>
            </a:endParaRPr>
          </a:p>
          <a:p>
            <a:pPr marL="495300" indent="-495300" algn="ctr">
              <a:buNone/>
            </a:pPr>
            <a:r>
              <a:rPr lang="en-US" sz="2600" b="1" dirty="0" smtClean="0">
                <a:solidFill>
                  <a:schemeClr val="tx2"/>
                </a:solidFill>
              </a:rPr>
              <a:t>Ancient</a:t>
            </a:r>
            <a:r>
              <a:rPr lang="en-US" sz="2400" dirty="0" smtClean="0"/>
              <a:t> (Aristotle)</a:t>
            </a:r>
            <a:endParaRPr lang="en-US" sz="2600" b="1" dirty="0">
              <a:solidFill>
                <a:schemeClr val="tx2"/>
              </a:solidFill>
            </a:endParaRPr>
          </a:p>
          <a:p>
            <a:pPr marL="495300" indent="-495300" algn="ctr">
              <a:buFont typeface="Wingdings" pitchFamily="2" charset="2"/>
              <a:buNone/>
            </a:pPr>
            <a:endParaRPr lang="en-US" sz="2600" dirty="0" smtClean="0">
              <a:solidFill>
                <a:schemeClr val="tx2"/>
              </a:solidFill>
            </a:endParaRPr>
          </a:p>
          <a:p>
            <a:pPr marL="495300" indent="-495300" algn="ctr">
              <a:buFont typeface="Wingdings" pitchFamily="2" charset="2"/>
              <a:buNone/>
            </a:pPr>
            <a:endParaRPr lang="en-US" sz="2600" dirty="0">
              <a:solidFill>
                <a:schemeClr val="tx2"/>
              </a:solidFill>
            </a:endParaRPr>
          </a:p>
          <a:p>
            <a:pPr marL="495300" indent="-495300" algn="ctr">
              <a:buFont typeface="Wingdings" pitchFamily="2" charset="2"/>
              <a:buNone/>
            </a:pPr>
            <a:r>
              <a:rPr lang="en-US" sz="2600" dirty="0">
                <a:solidFill>
                  <a:schemeClr val="tx2"/>
                </a:solidFill>
              </a:rPr>
              <a:t>Four </a:t>
            </a:r>
            <a:r>
              <a:rPr lang="en-US" sz="2600" b="1" dirty="0">
                <a:solidFill>
                  <a:schemeClr val="tx2"/>
                </a:solidFill>
              </a:rPr>
              <a:t>elements </a:t>
            </a:r>
            <a:r>
              <a:rPr lang="en-US" sz="2600" dirty="0">
                <a:solidFill>
                  <a:schemeClr val="tx2"/>
                </a:solidFill>
              </a:rPr>
              <a:t>of matter</a:t>
            </a:r>
          </a:p>
          <a:p>
            <a:pPr marL="763588" lvl="1" indent="-419100">
              <a:buFont typeface="Wingdings" pitchFamily="2" charset="2"/>
              <a:buAutoNum type="arabicPeriod"/>
            </a:pPr>
            <a:r>
              <a:rPr lang="en-US" sz="2200" dirty="0">
                <a:solidFill>
                  <a:schemeClr val="tx2"/>
                </a:solidFill>
              </a:rPr>
              <a:t>Earth</a:t>
            </a:r>
          </a:p>
          <a:p>
            <a:pPr marL="763588" lvl="1" indent="-419100">
              <a:buFont typeface="Wingdings" pitchFamily="2" charset="2"/>
              <a:buAutoNum type="arabicPeriod"/>
            </a:pPr>
            <a:r>
              <a:rPr lang="en-US" sz="2200" dirty="0">
                <a:solidFill>
                  <a:schemeClr val="tx2"/>
                </a:solidFill>
              </a:rPr>
              <a:t>Water</a:t>
            </a:r>
          </a:p>
          <a:p>
            <a:pPr marL="763588" lvl="1" indent="-419100">
              <a:buFont typeface="Wingdings" pitchFamily="2" charset="2"/>
              <a:buAutoNum type="arabicPeriod"/>
            </a:pPr>
            <a:r>
              <a:rPr lang="en-US" sz="2200" dirty="0">
                <a:solidFill>
                  <a:schemeClr val="tx2"/>
                </a:solidFill>
              </a:rPr>
              <a:t>Air</a:t>
            </a:r>
          </a:p>
          <a:p>
            <a:pPr marL="763588" lvl="1" indent="-419100">
              <a:buFont typeface="Wingdings" pitchFamily="2" charset="2"/>
              <a:buAutoNum type="arabicPeriod"/>
            </a:pPr>
            <a:r>
              <a:rPr lang="en-US" sz="2200" dirty="0">
                <a:solidFill>
                  <a:schemeClr val="tx2"/>
                </a:solidFill>
              </a:rPr>
              <a:t>Fire</a:t>
            </a:r>
          </a:p>
          <a:p>
            <a:pPr marL="495300" indent="-495300"/>
            <a:endParaRPr lang="en-US" sz="2600" dirty="0"/>
          </a:p>
        </p:txBody>
      </p:sp>
    </p:spTree>
    <p:custDataLst>
      <p:tags r:id="rId1"/>
    </p:custDataLst>
    <p:extLst>
      <p:ext uri="{BB962C8B-B14F-4D97-AF65-F5344CB8AC3E}">
        <p14:creationId xmlns="" xmlns:p14="http://schemas.microsoft.com/office/powerpoint/2010/main" val="1431455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Changes of State</a:t>
            </a:r>
          </a:p>
        </p:txBody>
      </p:sp>
      <p:sp>
        <p:nvSpPr>
          <p:cNvPr id="47107" name="Rectangle 3"/>
          <p:cNvSpPr>
            <a:spLocks noGrp="1" noChangeArrowheads="1"/>
          </p:cNvSpPr>
          <p:nvPr>
            <p:ph type="body" sz="half" idx="1"/>
          </p:nvPr>
        </p:nvSpPr>
        <p:spPr>
          <a:xfrm>
            <a:off x="457200" y="1600200"/>
            <a:ext cx="8686800" cy="1066800"/>
          </a:xfrm>
        </p:spPr>
        <p:txBody>
          <a:bodyPr/>
          <a:lstStyle/>
          <a:p>
            <a:r>
              <a:rPr lang="en-US" sz="2200"/>
              <a:t>State is a function of temperature (and pressure).</a:t>
            </a:r>
          </a:p>
          <a:p>
            <a:r>
              <a:rPr lang="en-US" sz="2200"/>
              <a:t>Different materials change state at different temperatures.</a:t>
            </a:r>
          </a:p>
        </p:txBody>
      </p:sp>
      <p:pic>
        <p:nvPicPr>
          <p:cNvPr id="47151" name="Picture 47" descr="table_12_1properties"/>
          <p:cNvPicPr>
            <a:picLocks noChangeAspect="1" noChangeArrowheads="1"/>
          </p:cNvPicPr>
          <p:nvPr/>
        </p:nvPicPr>
        <p:blipFill>
          <a:blip r:embed="rId4" cstate="print"/>
          <a:srcRect/>
          <a:stretch>
            <a:fillRect/>
          </a:stretch>
        </p:blipFill>
        <p:spPr bwMode="auto">
          <a:xfrm>
            <a:off x="606023" y="2590800"/>
            <a:ext cx="4876800" cy="2763838"/>
          </a:xfrm>
          <a:prstGeom prst="rect">
            <a:avLst/>
          </a:prstGeom>
          <a:noFill/>
        </p:spPr>
      </p:pic>
      <p:pic>
        <p:nvPicPr>
          <p:cNvPr id="47153" name="Picture 49" descr="ln2"/>
          <p:cNvPicPr>
            <a:picLocks noChangeAspect="1" noChangeArrowheads="1"/>
          </p:cNvPicPr>
          <p:nvPr/>
        </p:nvPicPr>
        <p:blipFill>
          <a:blip r:embed="rId5" cstate="print"/>
          <a:srcRect/>
          <a:stretch>
            <a:fillRect/>
          </a:stretch>
        </p:blipFill>
        <p:spPr bwMode="auto">
          <a:xfrm>
            <a:off x="5450166" y="2982119"/>
            <a:ext cx="3234188" cy="1981200"/>
          </a:xfrm>
          <a:prstGeom prst="rect">
            <a:avLst/>
          </a:prstGeom>
          <a:ln>
            <a:noFill/>
          </a:ln>
          <a:effectLst>
            <a:outerShdw blurRad="292100" dist="139700" dir="2700000" algn="tl" rotWithShape="0">
              <a:srgbClr val="333333">
                <a:alpha val="65000"/>
              </a:srgbClr>
            </a:outerShdw>
          </a:effectLst>
        </p:spPr>
      </p:pic>
      <p:sp>
        <p:nvSpPr>
          <p:cNvPr id="47154" name="Rectangle 50"/>
          <p:cNvSpPr>
            <a:spLocks noChangeArrowheads="1"/>
          </p:cNvSpPr>
          <p:nvPr/>
        </p:nvSpPr>
        <p:spPr bwMode="auto">
          <a:xfrm>
            <a:off x="1600200" y="4419600"/>
            <a:ext cx="2590800" cy="228600"/>
          </a:xfrm>
          <a:prstGeom prst="rect">
            <a:avLst/>
          </a:prstGeom>
          <a:noFill/>
          <a:ln w="28575">
            <a:solidFill>
              <a:srgbClr val="FF3300"/>
            </a:solidFill>
            <a:miter lim="800000"/>
            <a:headEnd/>
            <a:tailEnd/>
          </a:ln>
          <a:effectLst/>
        </p:spPr>
        <p:txBody>
          <a:bodyPr wrap="none" anchor="ctr"/>
          <a:lstStyle/>
          <a:p>
            <a:endParaRPr lang="en-US"/>
          </a:p>
        </p:txBody>
      </p:sp>
    </p:spTree>
    <p:custDataLst>
      <p:tags r:id="rId1"/>
    </p:custDataLst>
    <p:extLst>
      <p:ext uri="{BB962C8B-B14F-4D97-AF65-F5344CB8AC3E}">
        <p14:creationId xmlns="" xmlns:p14="http://schemas.microsoft.com/office/powerpoint/2010/main" val="2565319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 </a:t>
            </a:r>
            <a:r>
              <a:rPr lang="en-US" dirty="0" err="1" smtClean="0"/>
              <a:t>Dihydrogen</a:t>
            </a:r>
            <a:r>
              <a:rPr lang="en-US" dirty="0" smtClean="0"/>
              <a:t>-Monoxide</a:t>
            </a:r>
            <a:endParaRPr lang="en-US" dirty="0"/>
          </a:p>
        </p:txBody>
      </p:sp>
      <p:pic>
        <p:nvPicPr>
          <p:cNvPr id="106499" name="Picture 3"/>
          <p:cNvPicPr>
            <a:picLocks noChangeAspect="1" noChangeArrowheads="1"/>
          </p:cNvPicPr>
          <p:nvPr/>
        </p:nvPicPr>
        <p:blipFill>
          <a:blip r:embed="rId3" cstate="print"/>
          <a:srcRect/>
          <a:stretch>
            <a:fillRect/>
          </a:stretch>
        </p:blipFill>
        <p:spPr bwMode="auto">
          <a:xfrm>
            <a:off x="1313980" y="1371600"/>
            <a:ext cx="6610820" cy="5410200"/>
          </a:xfrm>
          <a:prstGeom prst="rect">
            <a:avLst/>
          </a:prstGeom>
          <a:noFill/>
          <a:ln w="9525">
            <a:noFill/>
            <a:miter lim="800000"/>
            <a:headEnd/>
            <a:tailEnd/>
          </a:ln>
        </p:spPr>
      </p:pic>
      <p:cxnSp>
        <p:nvCxnSpPr>
          <p:cNvPr id="4" name="Straight Connector 3"/>
          <p:cNvCxnSpPr/>
          <p:nvPr/>
        </p:nvCxnSpPr>
        <p:spPr>
          <a:xfrm>
            <a:off x="2286000" y="4191000"/>
            <a:ext cx="4114800" cy="153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400800" y="4206307"/>
            <a:ext cx="0" cy="1981200"/>
          </a:xfrm>
          <a:prstGeom prst="line">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219200" y="3200400"/>
            <a:ext cx="838200" cy="1600200"/>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80123" y="6254620"/>
            <a:ext cx="764953" cy="369332"/>
          </a:xfrm>
          <a:prstGeom prst="rect">
            <a:avLst/>
          </a:prstGeom>
          <a:noFill/>
        </p:spPr>
        <p:txBody>
          <a:bodyPr wrap="none" rtlCol="0">
            <a:spAutoFit/>
          </a:bodyPr>
          <a:lstStyle/>
          <a:p>
            <a:r>
              <a:rPr lang="en-US" dirty="0" smtClean="0"/>
              <a:t>69</a:t>
            </a:r>
            <a:r>
              <a:rPr lang="en-US" dirty="0"/>
              <a:t> </a:t>
            </a:r>
            <a:r>
              <a:rPr lang="en-US" dirty="0" smtClean="0"/>
              <a:t>°C</a:t>
            </a:r>
            <a:endParaRPr lang="en-US" dirty="0"/>
          </a:p>
        </p:txBody>
      </p:sp>
      <mc:AlternateContent xmlns:mc="http://schemas.openxmlformats.org/markup-compatibility/2006">
        <mc:Choice xmlns="" xmlns:a14="http://schemas.microsoft.com/office/drawing/2010/main" Requires="a14">
          <p:sp>
            <p:nvSpPr>
              <p:cNvPr id="10" name="TextBox 9"/>
              <p:cNvSpPr txBox="1"/>
              <p:nvPr/>
            </p:nvSpPr>
            <p:spPr>
              <a:xfrm>
                <a:off x="1258783" y="3884634"/>
                <a:ext cx="798617"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1</m:t>
                          </m:r>
                        </m:num>
                        <m:den>
                          <m:r>
                            <a:rPr lang="en-US" b="0" i="1" smtClean="0">
                              <a:latin typeface="Cambria Math"/>
                            </a:rPr>
                            <m:t>3</m:t>
                          </m:r>
                        </m:den>
                      </m:f>
                      <m:r>
                        <m:rPr>
                          <m:nor/>
                        </m:rPr>
                        <a:rPr lang="en-US" b="0" i="0" smtClean="0">
                          <a:latin typeface="Cambria Math"/>
                        </a:rPr>
                        <m:t>atm</m:t>
                      </m:r>
                    </m:oMath>
                  </m:oMathPara>
                </a14:m>
                <a:endParaRPr lang="en-US" dirty="0"/>
              </a:p>
            </p:txBody>
          </p:sp>
        </mc:Choice>
        <mc:Fallback>
          <p:sp>
            <p:nvSpPr>
              <p:cNvPr id="10" name="TextBox 9"/>
              <p:cNvSpPr txBox="1">
                <a:spLocks noRot="1" noChangeAspect="1" noMove="1" noResize="1" noEditPoints="1" noAdjustHandles="1" noChangeArrowheads="1" noChangeShapeType="1" noTextEdit="1"/>
              </p:cNvSpPr>
              <p:nvPr/>
            </p:nvSpPr>
            <p:spPr>
              <a:xfrm>
                <a:off x="1258783" y="3884634"/>
                <a:ext cx="798617" cy="612732"/>
              </a:xfrm>
              <a:prstGeom prst="rect">
                <a:avLst/>
              </a:prstGeom>
              <a:blipFill rotWithShape="1">
                <a:blip r:embed="rId4" cstate="print"/>
                <a:stretch>
                  <a:fillRect/>
                </a:stretch>
              </a:blipFill>
            </p:spPr>
            <p:txBody>
              <a:bodyPr/>
              <a:lstStyle/>
              <a:p>
                <a:r>
                  <a:rPr lang="en-US">
                    <a:noFill/>
                  </a:rPr>
                  <a:t> </a:t>
                </a:r>
              </a:p>
            </p:txBody>
          </p:sp>
        </mc:Fallback>
      </mc:AlternateContent>
      <p:sp>
        <p:nvSpPr>
          <p:cNvPr id="12" name="Rounded Rectangle 11"/>
          <p:cNvSpPr/>
          <p:nvPr/>
        </p:nvSpPr>
        <p:spPr>
          <a:xfrm>
            <a:off x="4419600" y="6326166"/>
            <a:ext cx="762000"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5202" y="2198914"/>
            <a:ext cx="1107996" cy="646331"/>
          </a:xfrm>
          <a:prstGeom prst="rect">
            <a:avLst/>
          </a:prstGeom>
          <a:noFill/>
        </p:spPr>
        <p:txBody>
          <a:bodyPr wrap="none" rtlCol="0">
            <a:spAutoFit/>
          </a:bodyPr>
          <a:lstStyle/>
          <a:p>
            <a:pPr algn="ctr"/>
            <a:r>
              <a:rPr lang="en-US" dirty="0" smtClean="0"/>
              <a:t>Pressure</a:t>
            </a:r>
          </a:p>
          <a:p>
            <a:pPr algn="ctr"/>
            <a:r>
              <a:rPr lang="en-US" dirty="0" smtClean="0"/>
              <a:t>(</a:t>
            </a:r>
            <a:r>
              <a:rPr lang="en-US" dirty="0" err="1" smtClean="0"/>
              <a:t>atm</a:t>
            </a:r>
            <a:r>
              <a:rPr lang="en-US" dirty="0" smtClean="0"/>
              <a:t>)</a:t>
            </a:r>
            <a:endParaRPr lang="en-US" dirty="0"/>
          </a:p>
        </p:txBody>
      </p:sp>
      <p:sp>
        <p:nvSpPr>
          <p:cNvPr id="14" name="TextBox 13"/>
          <p:cNvSpPr txBox="1"/>
          <p:nvPr/>
        </p:nvSpPr>
        <p:spPr>
          <a:xfrm>
            <a:off x="6400800" y="6439286"/>
            <a:ext cx="2390463" cy="369332"/>
          </a:xfrm>
          <a:prstGeom prst="rect">
            <a:avLst/>
          </a:prstGeom>
          <a:noFill/>
        </p:spPr>
        <p:txBody>
          <a:bodyPr wrap="none" rtlCol="0">
            <a:spAutoFit/>
          </a:bodyPr>
          <a:lstStyle/>
          <a:p>
            <a:pPr algn="ctr"/>
            <a:r>
              <a:rPr lang="en-US" dirty="0" smtClean="0"/>
              <a:t>Temperature(Celsius)</a:t>
            </a:r>
          </a:p>
        </p:txBody>
      </p:sp>
    </p:spTree>
    <p:extLst>
      <p:ext uri="{BB962C8B-B14F-4D97-AF65-F5344CB8AC3E}">
        <p14:creationId xmlns="" xmlns:p14="http://schemas.microsoft.com/office/powerpoint/2010/main" val="19534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Recreation</a:t>
            </a:r>
            <a:endParaRPr lang="en-US" dirty="0"/>
          </a:p>
        </p:txBody>
      </p:sp>
      <p:sp>
        <p:nvSpPr>
          <p:cNvPr id="47107" name="Rectangle 3"/>
          <p:cNvSpPr>
            <a:spLocks noGrp="1" noChangeArrowheads="1"/>
          </p:cNvSpPr>
          <p:nvPr>
            <p:ph type="body" sz="half" idx="1"/>
          </p:nvPr>
        </p:nvSpPr>
        <p:spPr>
          <a:xfrm>
            <a:off x="457200" y="1600200"/>
            <a:ext cx="8686800" cy="1066800"/>
          </a:xfrm>
        </p:spPr>
        <p:txBody>
          <a:bodyPr/>
          <a:lstStyle/>
          <a:p>
            <a:r>
              <a:rPr lang="en-US" sz="2200"/>
              <a:t>State is a function of temperature (and pressure).</a:t>
            </a:r>
          </a:p>
          <a:p>
            <a:r>
              <a:rPr lang="en-US" sz="2200"/>
              <a:t>Different materials change state at different temperatures.</a:t>
            </a:r>
          </a:p>
        </p:txBody>
      </p:sp>
      <p:pic>
        <p:nvPicPr>
          <p:cNvPr id="47153" name="Picture 49" descr="ln2"/>
          <p:cNvPicPr>
            <a:picLocks noChangeAspect="1" noChangeArrowheads="1"/>
          </p:cNvPicPr>
          <p:nvPr/>
        </p:nvPicPr>
        <p:blipFill>
          <a:blip r:embed="rId4" cstate="print"/>
          <a:srcRect/>
          <a:stretch>
            <a:fillRect/>
          </a:stretch>
        </p:blipFill>
        <p:spPr bwMode="auto">
          <a:xfrm>
            <a:off x="2286000" y="2514600"/>
            <a:ext cx="3234188" cy="1981200"/>
          </a:xfrm>
          <a:prstGeom prst="rect">
            <a:avLst/>
          </a:prstGeom>
          <a:ln>
            <a:noFill/>
          </a:ln>
          <a:effectLst>
            <a:outerShdw blurRad="292100" dist="139700" dir="2700000" algn="tl" rotWithShape="0">
              <a:srgbClr val="333333">
                <a:alpha val="65000"/>
              </a:srgbClr>
            </a:outerShdw>
          </a:effectLst>
        </p:spPr>
      </p:pic>
      <p:sp>
        <p:nvSpPr>
          <p:cNvPr id="47155" name="Rectangle 51"/>
          <p:cNvSpPr>
            <a:spLocks noChangeArrowheads="1"/>
          </p:cNvSpPr>
          <p:nvPr/>
        </p:nvSpPr>
        <p:spPr bwMode="auto">
          <a:xfrm>
            <a:off x="304800" y="4724400"/>
            <a:ext cx="5297766" cy="830997"/>
          </a:xfrm>
          <a:prstGeom prst="rect">
            <a:avLst/>
          </a:prstGeom>
          <a:noFill/>
          <a:ln w="9525">
            <a:noFill/>
            <a:miter lim="800000"/>
            <a:headEnd/>
            <a:tailEnd/>
          </a:ln>
          <a:effectLst/>
        </p:spPr>
        <p:txBody>
          <a:bodyPr wrap="square">
            <a:spAutoFit/>
          </a:bodyPr>
          <a:lstStyle/>
          <a:p>
            <a:r>
              <a:rPr lang="en-US" sz="2400" dirty="0" smtClean="0"/>
              <a:t>As water begins to boil on the top of Mt. Everest, would it burn you?</a:t>
            </a:r>
            <a:endParaRPr lang="en-US" sz="2400" dirty="0"/>
          </a:p>
        </p:txBody>
      </p:sp>
      <p:pic>
        <p:nvPicPr>
          <p:cNvPr id="563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649072" y="4296555"/>
            <a:ext cx="2331487" cy="16355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5393638" y="4724400"/>
            <a:ext cx="1179234" cy="2156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01272" y="5151212"/>
            <a:ext cx="1059906" cy="646331"/>
          </a:xfrm>
          <a:prstGeom prst="rect">
            <a:avLst/>
          </a:prstGeom>
          <a:noFill/>
        </p:spPr>
        <p:txBody>
          <a:bodyPr wrap="none" rtlCol="0">
            <a:spAutoFit/>
          </a:bodyPr>
          <a:lstStyle/>
          <a:p>
            <a:r>
              <a:rPr lang="en-US" dirty="0" smtClean="0"/>
              <a:t>1/3 </a:t>
            </a:r>
            <a:r>
              <a:rPr lang="en-US" dirty="0" err="1" smtClean="0"/>
              <a:t>atm</a:t>
            </a:r>
            <a:endParaRPr lang="en-US" dirty="0" smtClean="0"/>
          </a:p>
          <a:p>
            <a:r>
              <a:rPr lang="en-US" dirty="0" smtClean="0"/>
              <a:t>156.2</a:t>
            </a:r>
            <a:r>
              <a:rPr lang="en-US" dirty="0"/>
              <a:t> °F</a:t>
            </a:r>
          </a:p>
        </p:txBody>
      </p:sp>
    </p:spTree>
    <p:custDataLst>
      <p:tags r:id="rId1"/>
    </p:custDataLst>
    <p:extLst>
      <p:ext uri="{BB962C8B-B14F-4D97-AF65-F5344CB8AC3E}">
        <p14:creationId xmlns="" xmlns:p14="http://schemas.microsoft.com/office/powerpoint/2010/main" val="25653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Varying sources of truth</a:t>
            </a:r>
            <a:endParaRPr lang="en-US" dirty="0"/>
          </a:p>
        </p:txBody>
      </p:sp>
      <p:pic>
        <p:nvPicPr>
          <p:cNvPr id="552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0600" y="1348880"/>
            <a:ext cx="7162800" cy="55091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600200" y="4876800"/>
            <a:ext cx="6248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0" y="4876800"/>
            <a:ext cx="0" cy="1447800"/>
          </a:xfrm>
          <a:prstGeom prst="line">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2843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be 12"/>
          <p:cNvSpPr/>
          <p:nvPr/>
        </p:nvSpPr>
        <p:spPr>
          <a:xfrm flipH="1">
            <a:off x="7162800" y="15240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p:txBody>
          <a:bodyPr/>
          <a:lstStyle/>
          <a:p>
            <a:r>
              <a:rPr lang="en-US" dirty="0" smtClean="0"/>
              <a:t>If light is a wave then…</a:t>
            </a:r>
            <a:endParaRPr lang="en-US" dirty="0"/>
          </a:p>
        </p:txBody>
      </p:sp>
      <p:sp>
        <p:nvSpPr>
          <p:cNvPr id="4" name="Oval 3"/>
          <p:cNvSpPr/>
          <p:nvPr/>
        </p:nvSpPr>
        <p:spPr>
          <a:xfrm>
            <a:off x="7239000" y="19812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a:stretch>
            <a:fillRect/>
          </a:stretch>
        </p:blipFill>
        <p:spPr bwMode="auto">
          <a:xfrm flipH="1">
            <a:off x="1447800" y="3810000"/>
            <a:ext cx="1066800" cy="762000"/>
          </a:xfrm>
          <a:prstGeom prst="rect">
            <a:avLst/>
          </a:prstGeom>
          <a:noFill/>
          <a:ln w="9525">
            <a:noFill/>
            <a:miter lim="800000"/>
            <a:headEnd/>
            <a:tailEnd/>
          </a:ln>
        </p:spPr>
      </p:pic>
      <p:sp>
        <p:nvSpPr>
          <p:cNvPr id="9" name="Right Arrow 8"/>
          <p:cNvSpPr/>
          <p:nvPr/>
        </p:nvSpPr>
        <p:spPr>
          <a:xfrm>
            <a:off x="762000" y="3429000"/>
            <a:ext cx="2514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p:nvSpPr>
        <p:spPr>
          <a:xfrm>
            <a:off x="2514600" y="2133600"/>
            <a:ext cx="1676400" cy="457200"/>
          </a:xfrm>
          <a:prstGeom prst="doubleWave">
            <a:avLst>
              <a:gd name="adj1" fmla="val 12500"/>
              <a:gd name="adj2" fmla="val 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4" cstate="print"/>
          <a:srcRect/>
          <a:stretch>
            <a:fillRect/>
          </a:stretch>
        </p:blipFill>
        <p:spPr bwMode="auto">
          <a:xfrm flipH="1">
            <a:off x="1371600" y="2057400"/>
            <a:ext cx="1066800" cy="762000"/>
          </a:xfrm>
          <a:prstGeom prst="rect">
            <a:avLst/>
          </a:prstGeom>
          <a:noFill/>
          <a:ln w="9525">
            <a:noFill/>
            <a:miter lim="800000"/>
            <a:headEnd/>
            <a:tailEnd/>
          </a:ln>
        </p:spPr>
      </p:pic>
      <p:sp>
        <p:nvSpPr>
          <p:cNvPr id="12" name="Double Wave 11"/>
          <p:cNvSpPr/>
          <p:nvPr/>
        </p:nvSpPr>
        <p:spPr>
          <a:xfrm>
            <a:off x="2514600" y="3810000"/>
            <a:ext cx="990600" cy="457200"/>
          </a:xfrm>
          <a:prstGeom prst="doubleWave">
            <a:avLst>
              <a:gd name="adj1" fmla="val 12500"/>
              <a:gd name="adj2"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flipH="1">
            <a:off x="7162800" y="35814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39000" y="40386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14600" y="5638800"/>
            <a:ext cx="3275256" cy="369332"/>
          </a:xfrm>
          <a:prstGeom prst="rect">
            <a:avLst/>
          </a:prstGeom>
          <a:noFill/>
        </p:spPr>
        <p:txBody>
          <a:bodyPr wrap="none" rtlCol="0">
            <a:spAutoFit/>
          </a:bodyPr>
          <a:lstStyle/>
          <a:p>
            <a:r>
              <a:rPr lang="en-US" dirty="0" smtClean="0"/>
              <a:t>It can Doppler shift like sound!</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2800" dirty="0"/>
              <a:t>An unknown solid melts at -50 degrees.  Which of the following would most likely be its boiling point?</a:t>
            </a:r>
          </a:p>
        </p:txBody>
      </p:sp>
      <p:sp>
        <p:nvSpPr>
          <p:cNvPr id="69635" name="Rectangle 3"/>
          <p:cNvSpPr>
            <a:spLocks noGrp="1" noChangeArrowheads="1"/>
          </p:cNvSpPr>
          <p:nvPr>
            <p:ph type="body" idx="1"/>
          </p:nvPr>
        </p:nvSpPr>
        <p:spPr>
          <a:xfrm>
            <a:off x="830262" y="1703387"/>
            <a:ext cx="3132138" cy="2514600"/>
          </a:xfrm>
        </p:spPr>
        <p:txBody>
          <a:bodyPr/>
          <a:lstStyle/>
          <a:p>
            <a:pPr marL="571500" indent="-571500">
              <a:buFont typeface="Wingdings" pitchFamily="2" charset="2"/>
              <a:buAutoNum type="alphaUcPeriod"/>
            </a:pPr>
            <a:r>
              <a:rPr lang="en-US" sz="2800" dirty="0">
                <a:latin typeface="+mj-lt"/>
              </a:rPr>
              <a:t>-120 degrees</a:t>
            </a:r>
          </a:p>
          <a:p>
            <a:pPr marL="571500" indent="-571500">
              <a:buFont typeface="Wingdings" pitchFamily="2" charset="2"/>
              <a:buAutoNum type="alphaUcPeriod"/>
            </a:pPr>
            <a:r>
              <a:rPr lang="en-US" sz="2800" dirty="0">
                <a:latin typeface="+mj-lt"/>
              </a:rPr>
              <a:t>0 degrees</a:t>
            </a:r>
          </a:p>
          <a:p>
            <a:pPr marL="571500" indent="-571500">
              <a:buFont typeface="Wingdings" pitchFamily="2" charset="2"/>
              <a:buAutoNum type="alphaUcPeriod"/>
            </a:pPr>
            <a:r>
              <a:rPr lang="en-US" sz="2800" dirty="0">
                <a:latin typeface="+mj-lt"/>
              </a:rPr>
              <a:t>90 degrees</a:t>
            </a:r>
          </a:p>
          <a:p>
            <a:pPr marL="571500" indent="-571500">
              <a:buFont typeface="Wingdings" pitchFamily="2" charset="2"/>
              <a:buAutoNum type="alphaUcPeriod"/>
            </a:pPr>
            <a:r>
              <a:rPr lang="en-US" sz="2800" dirty="0" smtClean="0">
                <a:latin typeface="+mj-lt"/>
              </a:rPr>
              <a:t>1,000 </a:t>
            </a:r>
            <a:r>
              <a:rPr lang="en-US" sz="2800" dirty="0">
                <a:latin typeface="+mj-lt"/>
              </a:rPr>
              <a:t>degrees</a:t>
            </a:r>
          </a:p>
          <a:p>
            <a:pPr marL="571500" indent="-571500"/>
            <a:endParaRPr lang="en-US" sz="2800" dirty="0">
              <a:latin typeface="+mj-lt"/>
            </a:endParaRPr>
          </a:p>
        </p:txBody>
      </p:sp>
      <p:sp>
        <p:nvSpPr>
          <p:cNvPr id="69636" name="Text Box 4"/>
          <p:cNvSpPr txBox="1">
            <a:spLocks noChangeArrowheads="1"/>
          </p:cNvSpPr>
          <p:nvPr/>
        </p:nvSpPr>
        <p:spPr bwMode="auto">
          <a:xfrm>
            <a:off x="762000" y="4572000"/>
            <a:ext cx="7848600" cy="1200329"/>
          </a:xfrm>
          <a:prstGeom prst="rect">
            <a:avLst/>
          </a:prstGeom>
          <a:noFill/>
          <a:ln w="9525">
            <a:noFill/>
            <a:miter lim="800000"/>
            <a:headEnd/>
            <a:tailEnd/>
          </a:ln>
          <a:effectLst/>
        </p:spPr>
        <p:txBody>
          <a:bodyPr wrap="square">
            <a:spAutoFit/>
          </a:bodyPr>
          <a:lstStyle/>
          <a:p>
            <a:r>
              <a:rPr lang="en-US" sz="2400" dirty="0"/>
              <a:t>The temperatures at which substance transform from solid to liquid and liquid to gas give information about the strength of the bonds holding the material together.</a:t>
            </a:r>
          </a:p>
        </p:txBody>
      </p:sp>
      <p:pic>
        <p:nvPicPr>
          <p:cNvPr id="69637" name="Picture 5" descr="table_12_1properties"/>
          <p:cNvPicPr>
            <a:picLocks noChangeAspect="1" noChangeArrowheads="1"/>
          </p:cNvPicPr>
          <p:nvPr/>
        </p:nvPicPr>
        <p:blipFill>
          <a:blip r:embed="rId3" cstate="print"/>
          <a:srcRect/>
          <a:stretch>
            <a:fillRect/>
          </a:stretch>
        </p:blipFill>
        <p:spPr bwMode="auto">
          <a:xfrm>
            <a:off x="4114800" y="1600200"/>
            <a:ext cx="4800600" cy="2720975"/>
          </a:xfrm>
          <a:prstGeom prst="rect">
            <a:avLst/>
          </a:prstGeom>
          <a:noFill/>
        </p:spPr>
      </p:pic>
    </p:spTree>
    <p:extLst>
      <p:ext uri="{BB962C8B-B14F-4D97-AF65-F5344CB8AC3E}">
        <p14:creationId xmlns="" xmlns:p14="http://schemas.microsoft.com/office/powerpoint/2010/main" val="32427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0"/>
            <a:ext cx="8197850" cy="1219200"/>
          </a:xfrm>
        </p:spPr>
        <p:txBody>
          <a:bodyPr/>
          <a:lstStyle/>
          <a:p>
            <a:r>
              <a:rPr lang="en-US"/>
              <a:t>Deformation</a:t>
            </a:r>
          </a:p>
        </p:txBody>
      </p:sp>
      <p:sp>
        <p:nvSpPr>
          <p:cNvPr id="29699" name="Rectangle 3"/>
          <p:cNvSpPr>
            <a:spLocks noGrp="1" noChangeArrowheads="1"/>
          </p:cNvSpPr>
          <p:nvPr>
            <p:ph type="body" idx="1"/>
          </p:nvPr>
        </p:nvSpPr>
        <p:spPr>
          <a:xfrm>
            <a:off x="228600" y="1371600"/>
            <a:ext cx="6324600" cy="2362200"/>
          </a:xfrm>
        </p:spPr>
        <p:txBody>
          <a:bodyPr/>
          <a:lstStyle/>
          <a:p>
            <a:pPr>
              <a:lnSpc>
                <a:spcPct val="90000"/>
              </a:lnSpc>
            </a:pPr>
            <a:r>
              <a:rPr lang="en-US" sz="2100" dirty="0"/>
              <a:t>Elastic deformation:  object returns to its original shape after the deforming force is removed.</a:t>
            </a:r>
          </a:p>
          <a:p>
            <a:pPr>
              <a:lnSpc>
                <a:spcPct val="90000"/>
              </a:lnSpc>
            </a:pPr>
            <a:r>
              <a:rPr lang="en-US" sz="2100" dirty="0"/>
              <a:t>Plastic deformation:  object retains its new shape when the force is removed.</a:t>
            </a:r>
          </a:p>
          <a:p>
            <a:pPr>
              <a:lnSpc>
                <a:spcPct val="90000"/>
              </a:lnSpc>
            </a:pPr>
            <a:r>
              <a:rPr lang="en-US" sz="2100" dirty="0"/>
              <a:t>Elastic limit:  transition point between elastic and plastic deformation for a material</a:t>
            </a:r>
            <a:r>
              <a:rPr lang="en-US" sz="2100" dirty="0" smtClean="0"/>
              <a:t>.</a:t>
            </a:r>
            <a:endParaRPr lang="en-US" sz="2100" dirty="0"/>
          </a:p>
        </p:txBody>
      </p:sp>
      <p:pic>
        <p:nvPicPr>
          <p:cNvPr id="29701" name="Picture 5" descr="Edgerton, Harold - Driving the Golf Ball"/>
          <p:cNvPicPr>
            <a:picLocks noChangeAspect="1" noChangeArrowheads="1"/>
          </p:cNvPicPr>
          <p:nvPr/>
        </p:nvPicPr>
        <p:blipFill>
          <a:blip r:embed="rId4" cstate="print"/>
          <a:srcRect/>
          <a:stretch>
            <a:fillRect/>
          </a:stretch>
        </p:blipFill>
        <p:spPr bwMode="auto">
          <a:xfrm>
            <a:off x="228600" y="4114800"/>
            <a:ext cx="3200400" cy="2413000"/>
          </a:xfrm>
          <a:prstGeom prst="rect">
            <a:avLst/>
          </a:prstGeom>
          <a:ln>
            <a:noFill/>
          </a:ln>
          <a:effectLst>
            <a:outerShdw blurRad="292100" dist="139700" dir="2700000" algn="tl" rotWithShape="0">
              <a:srgbClr val="333333">
                <a:alpha val="65000"/>
              </a:srgbClr>
            </a:outerShdw>
          </a:effectLst>
        </p:spPr>
      </p:pic>
      <p:pic>
        <p:nvPicPr>
          <p:cNvPr id="29705" name="Picture 9" descr="Wes_Fesler_kicks_football"/>
          <p:cNvPicPr>
            <a:picLocks noChangeAspect="1" noChangeArrowheads="1"/>
          </p:cNvPicPr>
          <p:nvPr/>
        </p:nvPicPr>
        <p:blipFill>
          <a:blip r:embed="rId5" cstate="print"/>
          <a:srcRect/>
          <a:stretch>
            <a:fillRect/>
          </a:stretch>
        </p:blipFill>
        <p:spPr bwMode="auto">
          <a:xfrm>
            <a:off x="3657600" y="4114800"/>
            <a:ext cx="1930400" cy="2390775"/>
          </a:xfrm>
          <a:prstGeom prst="rect">
            <a:avLst/>
          </a:prstGeom>
          <a:ln>
            <a:noFill/>
          </a:ln>
          <a:effectLst>
            <a:outerShdw blurRad="292100" dist="139700" dir="2700000" algn="tl" rotWithShape="0">
              <a:srgbClr val="333333">
                <a:alpha val="65000"/>
              </a:srgbClr>
            </a:outerShdw>
          </a:effectLst>
        </p:spPr>
      </p:pic>
      <p:pic>
        <p:nvPicPr>
          <p:cNvPr id="29707" name="Picture 11" descr="fender1"/>
          <p:cNvPicPr>
            <a:picLocks noChangeAspect="1" noChangeArrowheads="1"/>
          </p:cNvPicPr>
          <p:nvPr/>
        </p:nvPicPr>
        <p:blipFill>
          <a:blip r:embed="rId6" cstate="print"/>
          <a:srcRect/>
          <a:stretch>
            <a:fillRect/>
          </a:stretch>
        </p:blipFill>
        <p:spPr bwMode="auto">
          <a:xfrm>
            <a:off x="5791200" y="4114800"/>
            <a:ext cx="3124200" cy="2343150"/>
          </a:xfrm>
          <a:prstGeom prst="rect">
            <a:avLst/>
          </a:prstGeom>
          <a:ln>
            <a:noFill/>
          </a:ln>
          <a:effectLst>
            <a:outerShdw blurRad="292100" dist="139700" dir="2700000" algn="tl" rotWithShape="0">
              <a:srgbClr val="333333">
                <a:alpha val="65000"/>
              </a:srgbClr>
            </a:outerShdw>
          </a:effectLst>
        </p:spPr>
      </p:pic>
      <p:pic>
        <p:nvPicPr>
          <p:cNvPr id="86017" name="Picture 1"/>
          <p:cNvPicPr>
            <a:picLocks noChangeAspect="1" noChangeArrowheads="1"/>
          </p:cNvPicPr>
          <p:nvPr/>
        </p:nvPicPr>
        <p:blipFill>
          <a:blip r:embed="rId7" cstate="print"/>
          <a:srcRect/>
          <a:stretch>
            <a:fillRect/>
          </a:stretch>
        </p:blipFill>
        <p:spPr bwMode="auto">
          <a:xfrm>
            <a:off x="6578859" y="1533331"/>
            <a:ext cx="2143125" cy="2143125"/>
          </a:xfrm>
          <a:prstGeom prst="rect">
            <a:avLst/>
          </a:prstGeom>
          <a:noFill/>
          <a:ln w="9525">
            <a:noFill/>
            <a:miter lim="800000"/>
            <a:headEnd/>
            <a:tailEnd/>
          </a:ln>
        </p:spPr>
      </p:pic>
    </p:spTree>
    <p:custDataLst>
      <p:tags r:id="rId1"/>
    </p:custDataLst>
    <p:extLst>
      <p:ext uri="{BB962C8B-B14F-4D97-AF65-F5344CB8AC3E}">
        <p14:creationId xmlns="" xmlns:p14="http://schemas.microsoft.com/office/powerpoint/2010/main" val="3923865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67000" y="2676722"/>
            <a:ext cx="6583680" cy="3657600"/>
          </a:xfrm>
          <a:prstGeom prst="rect">
            <a:avLst/>
          </a:prstGeom>
        </p:spPr>
      </p:pic>
      <p:sp>
        <p:nvSpPr>
          <p:cNvPr id="15" name="Rounded Rectangle 14"/>
          <p:cNvSpPr/>
          <p:nvPr/>
        </p:nvSpPr>
        <p:spPr>
          <a:xfrm>
            <a:off x="3488092" y="5868966"/>
            <a:ext cx="1072229"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solids</a:t>
            </a:r>
            <a:endParaRPr lang="en-US" dirty="0"/>
          </a:p>
        </p:txBody>
      </p:sp>
      <p:sp>
        <p:nvSpPr>
          <p:cNvPr id="31747" name="Rectangle 3"/>
          <p:cNvSpPr>
            <a:spLocks noGrp="1" noChangeArrowheads="1"/>
          </p:cNvSpPr>
          <p:nvPr>
            <p:ph type="body" idx="1"/>
          </p:nvPr>
        </p:nvSpPr>
        <p:spPr>
          <a:xfrm>
            <a:off x="304800" y="1447800"/>
            <a:ext cx="8610600" cy="1371600"/>
          </a:xfrm>
          <a:noFill/>
          <a:ln/>
        </p:spPr>
        <p:txBody>
          <a:bodyPr lIns="92075" tIns="46037" rIns="92075" bIns="46037"/>
          <a:lstStyle/>
          <a:p>
            <a:r>
              <a:rPr lang="en-US" sz="2400" b="1" dirty="0">
                <a:latin typeface="+mj-lt"/>
              </a:rPr>
              <a:t>Conductor</a:t>
            </a:r>
            <a:r>
              <a:rPr lang="en-US" sz="2400" dirty="0">
                <a:latin typeface="+mj-lt"/>
              </a:rPr>
              <a:t> - electric current flows </a:t>
            </a:r>
            <a:r>
              <a:rPr lang="en-US" sz="2400" dirty="0" smtClean="0">
                <a:latin typeface="+mj-lt"/>
              </a:rPr>
              <a:t>easily</a:t>
            </a:r>
            <a:endParaRPr lang="en-US" sz="2400" dirty="0">
              <a:latin typeface="+mj-lt"/>
            </a:endParaRPr>
          </a:p>
          <a:p>
            <a:pPr>
              <a:lnSpc>
                <a:spcPct val="85000"/>
              </a:lnSpc>
            </a:pPr>
            <a:r>
              <a:rPr lang="en-US" sz="2400" b="1" dirty="0" smtClean="0">
                <a:latin typeface="+mj-lt"/>
              </a:rPr>
              <a:t>Semiconductors</a:t>
            </a:r>
            <a:r>
              <a:rPr lang="en-US" sz="2400" dirty="0" smtClean="0">
                <a:latin typeface="+mj-lt"/>
              </a:rPr>
              <a:t> </a:t>
            </a:r>
            <a:r>
              <a:rPr lang="en-US" sz="2400" dirty="0">
                <a:latin typeface="+mj-lt"/>
              </a:rPr>
              <a:t>- allow current under special </a:t>
            </a:r>
            <a:r>
              <a:rPr lang="en-US" sz="2400" dirty="0" smtClean="0">
                <a:latin typeface="+mj-lt"/>
              </a:rPr>
              <a:t>conditions</a:t>
            </a:r>
          </a:p>
          <a:p>
            <a:pPr>
              <a:lnSpc>
                <a:spcPct val="85000"/>
              </a:lnSpc>
            </a:pPr>
            <a:r>
              <a:rPr lang="en-US" sz="2400" b="1" dirty="0">
                <a:latin typeface="+mj-lt"/>
              </a:rPr>
              <a:t>Insulator -</a:t>
            </a:r>
            <a:r>
              <a:rPr lang="en-US" sz="2400" dirty="0">
                <a:latin typeface="+mj-lt"/>
              </a:rPr>
              <a:t> resists flow of current </a:t>
            </a:r>
          </a:p>
          <a:p>
            <a:pPr>
              <a:lnSpc>
                <a:spcPct val="85000"/>
              </a:lnSpc>
            </a:pPr>
            <a:endParaRPr lang="en-US" sz="2800" dirty="0" smtClean="0">
              <a:latin typeface="+mj-lt"/>
            </a:endParaRPr>
          </a:p>
        </p:txBody>
      </p:sp>
      <p:pic>
        <p:nvPicPr>
          <p:cNvPr id="5734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9309" y="2836795"/>
            <a:ext cx="1602050" cy="1352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87090" y="5550159"/>
            <a:ext cx="1003041" cy="10030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354694" y="4189344"/>
            <a:ext cx="1219200" cy="1209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52326" y="5912117"/>
            <a:ext cx="1107996" cy="369332"/>
          </a:xfrm>
          <a:prstGeom prst="rect">
            <a:avLst/>
          </a:prstGeom>
          <a:noFill/>
        </p:spPr>
        <p:txBody>
          <a:bodyPr wrap="none" rtlCol="0">
            <a:spAutoFit/>
          </a:bodyPr>
          <a:lstStyle/>
          <a:p>
            <a:r>
              <a:rPr lang="en-US" dirty="0" smtClean="0">
                <a:latin typeface="Times New Roman" pitchFamily="18" charset="0"/>
                <a:cs typeface="Times New Roman" pitchFamily="18" charset="0"/>
              </a:rPr>
              <a:t>conductor</a:t>
            </a:r>
            <a:endParaRPr lang="en-US" dirty="0">
              <a:latin typeface="Times New Roman" pitchFamily="18" charset="0"/>
              <a:cs typeface="Times New Roman" pitchFamily="18" charset="0"/>
            </a:endParaRPr>
          </a:p>
        </p:txBody>
      </p:sp>
      <p:sp>
        <p:nvSpPr>
          <p:cNvPr id="16" name="TextBox 15"/>
          <p:cNvSpPr txBox="1"/>
          <p:nvPr/>
        </p:nvSpPr>
        <p:spPr>
          <a:xfrm>
            <a:off x="1667217" y="2987351"/>
            <a:ext cx="801823"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conductor</a:t>
            </a:r>
            <a:endParaRPr lang="en-US" sz="1200" dirty="0">
              <a:latin typeface="Times New Roman" pitchFamily="18" charset="0"/>
              <a:cs typeface="Times New Roman" pitchFamily="18" charset="0"/>
            </a:endParaRPr>
          </a:p>
        </p:txBody>
      </p:sp>
      <p:sp>
        <p:nvSpPr>
          <p:cNvPr id="17" name="TextBox 16"/>
          <p:cNvSpPr txBox="1"/>
          <p:nvPr/>
        </p:nvSpPr>
        <p:spPr>
          <a:xfrm>
            <a:off x="1253555" y="6067039"/>
            <a:ext cx="724878"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insulator</a:t>
            </a:r>
            <a:endParaRPr lang="en-US" sz="1200" dirty="0">
              <a:latin typeface="Times New Roman" pitchFamily="18" charset="0"/>
              <a:cs typeface="Times New Roman" pitchFamily="18" charset="0"/>
            </a:endParaRPr>
          </a:p>
        </p:txBody>
      </p:sp>
      <p:sp>
        <p:nvSpPr>
          <p:cNvPr id="18" name="TextBox 17"/>
          <p:cNvSpPr txBox="1"/>
          <p:nvPr/>
        </p:nvSpPr>
        <p:spPr>
          <a:xfrm>
            <a:off x="355930" y="4557716"/>
            <a:ext cx="1093569"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semiconductor</a:t>
            </a:r>
            <a:endParaRPr lang="en-US" sz="1200" dirty="0">
              <a:latin typeface="Times New Roman" pitchFamily="18" charset="0"/>
              <a:cs typeface="Times New Roman" pitchFamily="18" charset="0"/>
            </a:endParaRPr>
          </a:p>
        </p:txBody>
      </p:sp>
      <p:sp>
        <p:nvSpPr>
          <p:cNvPr id="19" name="Rounded Rectangle 18"/>
          <p:cNvSpPr/>
          <p:nvPr/>
        </p:nvSpPr>
        <p:spPr>
          <a:xfrm>
            <a:off x="4794349" y="5864311"/>
            <a:ext cx="1553578"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23927" y="5907462"/>
            <a:ext cx="1665544" cy="369332"/>
          </a:xfrm>
          <a:prstGeom prst="rect">
            <a:avLst/>
          </a:prstGeom>
          <a:noFill/>
        </p:spPr>
        <p:txBody>
          <a:bodyPr wrap="square" rtlCol="0">
            <a:spAutoFit/>
          </a:bodyPr>
          <a:lstStyle/>
          <a:p>
            <a:r>
              <a:rPr lang="en-US" dirty="0" smtClean="0">
                <a:latin typeface="Times New Roman" pitchFamily="18" charset="0"/>
                <a:cs typeface="Times New Roman" pitchFamily="18" charset="0"/>
              </a:rPr>
              <a:t>semiconductor</a:t>
            </a:r>
            <a:endParaRPr lang="en-US" dirty="0">
              <a:latin typeface="Times New Roman" pitchFamily="18" charset="0"/>
              <a:cs typeface="Times New Roman" pitchFamily="18" charset="0"/>
            </a:endParaRPr>
          </a:p>
        </p:txBody>
      </p:sp>
      <p:sp>
        <p:nvSpPr>
          <p:cNvPr id="21" name="Rounded Rectangle 20"/>
          <p:cNvSpPr/>
          <p:nvPr/>
        </p:nvSpPr>
        <p:spPr>
          <a:xfrm>
            <a:off x="6723498" y="5874800"/>
            <a:ext cx="1072229"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87732" y="5917951"/>
            <a:ext cx="992579" cy="369332"/>
          </a:xfrm>
          <a:prstGeom prst="rect">
            <a:avLst/>
          </a:prstGeom>
          <a:noFill/>
        </p:spPr>
        <p:txBody>
          <a:bodyPr wrap="none" rtlCol="0">
            <a:spAutoFit/>
          </a:bodyPr>
          <a:lstStyle/>
          <a:p>
            <a:r>
              <a:rPr lang="en-US" dirty="0" smtClean="0">
                <a:latin typeface="Times New Roman" pitchFamily="18" charset="0"/>
                <a:cs typeface="Times New Roman" pitchFamily="18" charset="0"/>
              </a:rPr>
              <a:t>insulator</a:t>
            </a:r>
            <a:endParaRPr lang="en-US" dirty="0">
              <a:latin typeface="Times New Roman" pitchFamily="18" charset="0"/>
              <a:cs typeface="Times New Roman" pitchFamily="18" charset="0"/>
            </a:endParaRPr>
          </a:p>
        </p:txBody>
      </p:sp>
    </p:spTree>
    <p:custDataLst>
      <p:tags r:id="rId1"/>
    </p:custDataLst>
    <p:extLst>
      <p:ext uri="{BB962C8B-B14F-4D97-AF65-F5344CB8AC3E}">
        <p14:creationId xmlns="" xmlns:p14="http://schemas.microsoft.com/office/powerpoint/2010/main" val="4294185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liquids</a:t>
            </a:r>
            <a:endParaRPr lang="en-US" dirty="0"/>
          </a:p>
        </p:txBody>
      </p:sp>
      <p:sp>
        <p:nvSpPr>
          <p:cNvPr id="31747" name="Rectangle 3"/>
          <p:cNvSpPr>
            <a:spLocks noGrp="1" noChangeArrowheads="1"/>
          </p:cNvSpPr>
          <p:nvPr>
            <p:ph type="body" idx="1"/>
          </p:nvPr>
        </p:nvSpPr>
        <p:spPr>
          <a:xfrm>
            <a:off x="304800" y="1447800"/>
            <a:ext cx="7620000" cy="838200"/>
          </a:xfrm>
          <a:noFill/>
          <a:ln/>
        </p:spPr>
        <p:txBody>
          <a:bodyPr lIns="92075" tIns="46037" rIns="92075" bIns="46037"/>
          <a:lstStyle/>
          <a:p>
            <a:pPr marL="0" indent="0">
              <a:lnSpc>
                <a:spcPct val="85000"/>
              </a:lnSpc>
              <a:buNone/>
            </a:pPr>
            <a:r>
              <a:rPr lang="en-US" sz="2600" b="1" dirty="0" smtClean="0">
                <a:latin typeface="+mj-lt"/>
              </a:rPr>
              <a:t>Ionic materials</a:t>
            </a:r>
            <a:r>
              <a:rPr lang="en-US" sz="2600" dirty="0" smtClean="0">
                <a:latin typeface="+mj-lt"/>
              </a:rPr>
              <a:t> – make water more conductive</a:t>
            </a:r>
          </a:p>
          <a:p>
            <a:pPr marL="0" indent="0">
              <a:lnSpc>
                <a:spcPct val="85000"/>
              </a:lnSpc>
              <a:buNone/>
            </a:pPr>
            <a:r>
              <a:rPr lang="en-US" sz="2600" b="1" dirty="0" smtClean="0">
                <a:latin typeface="+mj-lt"/>
              </a:rPr>
              <a:t>Nonionic</a:t>
            </a:r>
            <a:r>
              <a:rPr lang="en-US" sz="2600" dirty="0" smtClean="0">
                <a:latin typeface="+mj-lt"/>
              </a:rPr>
              <a:t> – make water less conductive</a:t>
            </a:r>
            <a:endParaRPr lang="en-US" sz="2600" dirty="0">
              <a:latin typeface="+mj-lt"/>
            </a:endParaRPr>
          </a:p>
        </p:txBody>
      </p:sp>
      <p:pic>
        <p:nvPicPr>
          <p:cNvPr id="108546" name="Picture 2"/>
          <p:cNvPicPr>
            <a:picLocks noChangeAspect="1" noChangeArrowheads="1"/>
          </p:cNvPicPr>
          <p:nvPr/>
        </p:nvPicPr>
        <p:blipFill>
          <a:blip r:embed="rId4" cstate="print"/>
          <a:srcRect/>
          <a:stretch>
            <a:fillRect/>
          </a:stretch>
        </p:blipFill>
        <p:spPr bwMode="auto">
          <a:xfrm>
            <a:off x="819150" y="3342401"/>
            <a:ext cx="2466975" cy="1847850"/>
          </a:xfrm>
          <a:prstGeom prst="rect">
            <a:avLst/>
          </a:prstGeom>
          <a:noFill/>
          <a:ln w="9525">
            <a:noFill/>
            <a:miter lim="800000"/>
            <a:headEnd/>
            <a:tailEnd/>
          </a:ln>
        </p:spPr>
      </p:pic>
      <p:pic>
        <p:nvPicPr>
          <p:cNvPr id="108547" name="Picture 3"/>
          <p:cNvPicPr>
            <a:picLocks noChangeAspect="1" noChangeArrowheads="1"/>
          </p:cNvPicPr>
          <p:nvPr/>
        </p:nvPicPr>
        <p:blipFill>
          <a:blip r:embed="rId5" cstate="print"/>
          <a:srcRect/>
          <a:stretch>
            <a:fillRect/>
          </a:stretch>
        </p:blipFill>
        <p:spPr bwMode="auto">
          <a:xfrm>
            <a:off x="3689868" y="3243263"/>
            <a:ext cx="2247900" cy="2038350"/>
          </a:xfrm>
          <a:prstGeom prst="rect">
            <a:avLst/>
          </a:prstGeom>
          <a:noFill/>
          <a:ln w="9525">
            <a:noFill/>
            <a:miter lim="800000"/>
            <a:headEnd/>
            <a:tailEnd/>
          </a:ln>
        </p:spPr>
      </p:pic>
      <p:pic>
        <p:nvPicPr>
          <p:cNvPr id="5837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457950" y="2971800"/>
            <a:ext cx="1771650" cy="258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960706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gases</a:t>
            </a:r>
            <a:endParaRPr lang="en-US" dirty="0"/>
          </a:p>
        </p:txBody>
      </p:sp>
      <p:pic>
        <p:nvPicPr>
          <p:cNvPr id="109570" name="Picture 2">
            <a:hlinkClick r:id="rId4"/>
          </p:cNvPr>
          <p:cNvPicPr>
            <a:picLocks noChangeAspect="1" noChangeArrowheads="1"/>
          </p:cNvPicPr>
          <p:nvPr/>
        </p:nvPicPr>
        <p:blipFill>
          <a:blip r:embed="rId5" cstate="print"/>
          <a:srcRect/>
          <a:stretch>
            <a:fillRect/>
          </a:stretch>
        </p:blipFill>
        <p:spPr bwMode="auto">
          <a:xfrm>
            <a:off x="5105400" y="2607317"/>
            <a:ext cx="2105025" cy="2171700"/>
          </a:xfrm>
          <a:prstGeom prst="rect">
            <a:avLst/>
          </a:prstGeom>
          <a:noFill/>
          <a:ln w="9525">
            <a:noFill/>
            <a:miter lim="800000"/>
            <a:headEnd/>
            <a:tailEnd/>
          </a:ln>
        </p:spPr>
      </p:pic>
      <p:sp>
        <p:nvSpPr>
          <p:cNvPr id="2" name="Rectangle 1">
            <a:hlinkClick r:id="rId6"/>
          </p:cNvPr>
          <p:cNvSpPr/>
          <p:nvPr/>
        </p:nvSpPr>
        <p:spPr>
          <a:xfrm>
            <a:off x="1524000" y="3200400"/>
            <a:ext cx="253146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Click!</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ustDataLst>
      <p:tags r:id="rId1"/>
    </p:custDataLst>
    <p:extLst>
      <p:ext uri="{BB962C8B-B14F-4D97-AF65-F5344CB8AC3E}">
        <p14:creationId xmlns="" xmlns:p14="http://schemas.microsoft.com/office/powerpoint/2010/main" val="3764817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609600"/>
            <a:ext cx="7467600" cy="609600"/>
          </a:xfrm>
        </p:spPr>
        <p:txBody>
          <a:bodyPr/>
          <a:lstStyle/>
          <a:p>
            <a:r>
              <a:rPr lang="en-US" dirty="0" smtClean="0">
                <a:latin typeface="Engravers MT" pitchFamily="18" charset="0"/>
              </a:rPr>
              <a:t>QQ3: </a:t>
            </a:r>
            <a:r>
              <a:rPr lang="en-US" dirty="0" smtClean="0"/>
              <a:t>What is this state </a:t>
            </a:r>
            <a:r>
              <a:rPr lang="en-US" dirty="0"/>
              <a:t>of </a:t>
            </a:r>
            <a:r>
              <a:rPr lang="en-US" dirty="0" smtClean="0"/>
              <a:t>matter?</a:t>
            </a:r>
            <a:endParaRPr lang="en-US" dirty="0"/>
          </a:p>
        </p:txBody>
      </p:sp>
      <p:pic>
        <p:nvPicPr>
          <p:cNvPr id="14393" name="Picture 57" descr="Dancing-Northern-Lights,-Al"/>
          <p:cNvPicPr>
            <a:picLocks noChangeAspect="1" noChangeArrowheads="1"/>
          </p:cNvPicPr>
          <p:nvPr/>
        </p:nvPicPr>
        <p:blipFill>
          <a:blip r:embed="rId5" cstate="print"/>
          <a:srcRect/>
          <a:stretch>
            <a:fillRect/>
          </a:stretch>
        </p:blipFill>
        <p:spPr bwMode="auto">
          <a:xfrm>
            <a:off x="5638800" y="2286000"/>
            <a:ext cx="2590800" cy="1943100"/>
          </a:xfrm>
          <a:prstGeom prst="rect">
            <a:avLst/>
          </a:prstGeom>
          <a:noFill/>
        </p:spPr>
      </p:pic>
      <p:graphicFrame>
        <p:nvGraphicFramePr>
          <p:cNvPr id="14394" name="Object 58"/>
          <p:cNvGraphicFramePr>
            <a:graphicFrameLocks noChangeAspect="1"/>
          </p:cNvGraphicFramePr>
          <p:nvPr/>
        </p:nvGraphicFramePr>
        <p:xfrm>
          <a:off x="2667000" y="3962400"/>
          <a:ext cx="2590800" cy="1931988"/>
        </p:xfrm>
        <a:graphic>
          <a:graphicData uri="http://schemas.openxmlformats.org/presentationml/2006/ole">
            <p:oleObj spid="_x0000_s238594" name="PHOTO-PAINT" r:id="rId6" imgW="5485714" imgH="4088889" progId="">
              <p:embed/>
            </p:oleObj>
          </a:graphicData>
        </a:graphic>
      </p:graphicFrame>
      <p:pic>
        <p:nvPicPr>
          <p:cNvPr id="14395" name="Picture 59" descr="3ln"/>
          <p:cNvPicPr>
            <a:picLocks noChangeAspect="1" noChangeArrowheads="1"/>
          </p:cNvPicPr>
          <p:nvPr/>
        </p:nvPicPr>
        <p:blipFill>
          <a:blip r:embed="rId7" cstate="print"/>
          <a:srcRect/>
          <a:stretch>
            <a:fillRect/>
          </a:stretch>
        </p:blipFill>
        <p:spPr bwMode="auto">
          <a:xfrm>
            <a:off x="1066800" y="1828800"/>
            <a:ext cx="2819400" cy="1879600"/>
          </a:xfrm>
          <a:prstGeom prst="rect">
            <a:avLst/>
          </a:prstGeom>
          <a:noFill/>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PQuestion"/>
          <p:cNvSpPr>
            <a:spLocks noGrp="1" noChangeArrowheads="1"/>
          </p:cNvSpPr>
          <p:nvPr>
            <p:ph type="title"/>
          </p:nvPr>
        </p:nvSpPr>
        <p:spPr>
          <a:xfrm>
            <a:off x="152400" y="0"/>
            <a:ext cx="8153400" cy="1219200"/>
          </a:xfrm>
        </p:spPr>
        <p:txBody>
          <a:bodyPr/>
          <a:lstStyle/>
          <a:p>
            <a:pPr algn="ctr"/>
            <a:r>
              <a:rPr lang="en-US" dirty="0" smtClean="0">
                <a:latin typeface="Engravers MT" pitchFamily="18" charset="0"/>
              </a:rPr>
              <a:t>QQ4: </a:t>
            </a:r>
            <a:r>
              <a:rPr lang="en-US" dirty="0" smtClean="0"/>
              <a:t>What </a:t>
            </a:r>
            <a:r>
              <a:rPr lang="en-US" dirty="0"/>
              <a:t>is the most common state of matter in the visible universe?</a:t>
            </a:r>
          </a:p>
        </p:txBody>
      </p:sp>
      <p:sp>
        <p:nvSpPr>
          <p:cNvPr id="62475" name="Text Box 11"/>
          <p:cNvSpPr txBox="1">
            <a:spLocks noChangeArrowheads="1"/>
          </p:cNvSpPr>
          <p:nvPr/>
        </p:nvSpPr>
        <p:spPr bwMode="auto">
          <a:xfrm>
            <a:off x="7696200" y="6019800"/>
            <a:ext cx="522288" cy="244475"/>
          </a:xfrm>
          <a:prstGeom prst="rect">
            <a:avLst/>
          </a:prstGeom>
          <a:noFill/>
          <a:ln w="9525">
            <a:noFill/>
            <a:miter lim="800000"/>
            <a:headEnd/>
            <a:tailEnd/>
          </a:ln>
          <a:effectLst/>
        </p:spPr>
        <p:txBody>
          <a:bodyPr wrap="none">
            <a:spAutoFit/>
          </a:bodyPr>
          <a:lstStyle/>
          <a:p>
            <a:r>
              <a:rPr lang="en-US" sz="1000">
                <a:solidFill>
                  <a:schemeClr val="bg1"/>
                </a:solidFill>
                <a:latin typeface="Comic Sans MS" pitchFamily="66" charset="0"/>
              </a:rPr>
              <a:t>Earth</a:t>
            </a:r>
          </a:p>
        </p:txBody>
      </p:sp>
      <p:sp>
        <p:nvSpPr>
          <p:cNvPr id="62476" name="Line 12"/>
          <p:cNvSpPr>
            <a:spLocks noChangeShapeType="1"/>
          </p:cNvSpPr>
          <p:nvPr/>
        </p:nvSpPr>
        <p:spPr bwMode="auto">
          <a:xfrm flipH="1">
            <a:off x="7519988" y="6208713"/>
            <a:ext cx="217487" cy="153987"/>
          </a:xfrm>
          <a:prstGeom prst="line">
            <a:avLst/>
          </a:prstGeom>
          <a:noFill/>
          <a:ln w="9525">
            <a:solidFill>
              <a:schemeClr val="bg1"/>
            </a:solidFill>
            <a:round/>
            <a:headEnd/>
            <a:tailEnd type="triangle" w="med" len="med"/>
          </a:ln>
          <a:effectLst/>
        </p:spPr>
        <p:txBody>
          <a:bodyPr/>
          <a:lstStyle/>
          <a:p>
            <a:endParaRPr lang="en-US"/>
          </a:p>
        </p:txBody>
      </p:sp>
      <p:pic>
        <p:nvPicPr>
          <p:cNvPr id="102401" name="Picture 1"/>
          <p:cNvPicPr>
            <a:picLocks noChangeAspect="1" noChangeArrowheads="1"/>
          </p:cNvPicPr>
          <p:nvPr/>
        </p:nvPicPr>
        <p:blipFill>
          <a:blip r:embed="rId5" cstate="print"/>
          <a:srcRect/>
          <a:stretch>
            <a:fillRect/>
          </a:stretch>
        </p:blipFill>
        <p:spPr bwMode="auto">
          <a:xfrm>
            <a:off x="304800" y="1275588"/>
            <a:ext cx="8458200" cy="5582412"/>
          </a:xfrm>
          <a:prstGeom prst="rect">
            <a:avLst/>
          </a:prstGeom>
          <a:noFill/>
          <a:ln w="9525">
            <a:noFill/>
            <a:miter lim="800000"/>
            <a:headEnd/>
            <a:tailEnd/>
          </a:ln>
        </p:spPr>
      </p:pic>
      <p:sp>
        <p:nvSpPr>
          <p:cNvPr id="62467" name="TPAnswers"/>
          <p:cNvSpPr>
            <a:spLocks noGrp="1" noChangeArrowheads="1"/>
          </p:cNvSpPr>
          <p:nvPr>
            <p:ph type="body" idx="1"/>
            <p:custDataLst>
              <p:tags r:id="rId2"/>
            </p:custDataLst>
          </p:nvPr>
        </p:nvSpPr>
        <p:spPr>
          <a:xfrm>
            <a:off x="381000" y="1371600"/>
            <a:ext cx="4114800" cy="3200400"/>
          </a:xfrm>
        </p:spPr>
        <p:txBody>
          <a:bodyPr/>
          <a:lstStyle/>
          <a:p>
            <a:pPr marL="571500" indent="-571500">
              <a:buFont typeface="Wingdings" pitchFamily="2" charset="2"/>
              <a:buAutoNum type="alphaLcParenR"/>
            </a:pPr>
            <a:r>
              <a:rPr lang="en-US" dirty="0">
                <a:solidFill>
                  <a:schemeClr val="bg1"/>
                </a:solidFill>
              </a:rPr>
              <a:t>Solid</a:t>
            </a:r>
          </a:p>
          <a:p>
            <a:pPr marL="571500" indent="-571500">
              <a:buFont typeface="Wingdings" pitchFamily="2" charset="2"/>
              <a:buAutoNum type="alphaLcParenR"/>
            </a:pPr>
            <a:r>
              <a:rPr lang="en-US" dirty="0">
                <a:solidFill>
                  <a:schemeClr val="bg1"/>
                </a:solidFill>
              </a:rPr>
              <a:t>Liquid</a:t>
            </a:r>
          </a:p>
          <a:p>
            <a:pPr marL="571500" indent="-571500">
              <a:buFont typeface="Wingdings" pitchFamily="2" charset="2"/>
              <a:buAutoNum type="alphaLcParenR"/>
            </a:pPr>
            <a:r>
              <a:rPr lang="en-US" dirty="0">
                <a:solidFill>
                  <a:schemeClr val="bg1"/>
                </a:solidFill>
              </a:rPr>
              <a:t>Gas</a:t>
            </a:r>
          </a:p>
          <a:p>
            <a:pPr marL="571500" indent="-571500">
              <a:buFont typeface="Wingdings" pitchFamily="2" charset="2"/>
              <a:buAutoNum type="alphaLcParenR"/>
            </a:pPr>
            <a:r>
              <a:rPr lang="en-US" dirty="0">
                <a:solidFill>
                  <a:schemeClr val="bg1"/>
                </a:solidFill>
              </a:rPr>
              <a:t>Plasma</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76200"/>
            <a:ext cx="8763000" cy="1219200"/>
          </a:xfrm>
          <a:noFill/>
          <a:ln/>
        </p:spPr>
        <p:txBody>
          <a:bodyPr lIns="92075" tIns="46037" rIns="92075" bIns="46037"/>
          <a:lstStyle/>
          <a:p>
            <a:r>
              <a:rPr lang="en-US"/>
              <a:t>The color of an object gives information about its composition</a:t>
            </a:r>
          </a:p>
        </p:txBody>
      </p:sp>
      <p:sp>
        <p:nvSpPr>
          <p:cNvPr id="24579" name="Rectangle 3"/>
          <p:cNvSpPr>
            <a:spLocks noGrp="1" noChangeArrowheads="1"/>
          </p:cNvSpPr>
          <p:nvPr>
            <p:ph type="body" idx="1"/>
          </p:nvPr>
        </p:nvSpPr>
        <p:spPr>
          <a:xfrm>
            <a:off x="228600" y="1524000"/>
            <a:ext cx="8915400" cy="5029200"/>
          </a:xfrm>
          <a:noFill/>
          <a:ln/>
        </p:spPr>
        <p:txBody>
          <a:bodyPr lIns="92075" tIns="46037" rIns="92075" bIns="46037">
            <a:normAutofit/>
          </a:bodyPr>
          <a:lstStyle/>
          <a:p>
            <a:pPr>
              <a:lnSpc>
                <a:spcPct val="90000"/>
              </a:lnSpc>
            </a:pPr>
            <a:r>
              <a:rPr lang="en-US" sz="2600" dirty="0" smtClean="0"/>
              <a:t>The color of an object is determined by what wavelengths of light it reflects (or emits)</a:t>
            </a:r>
            <a:endParaRPr lang="en-US" sz="2600" dirty="0"/>
          </a:p>
          <a:p>
            <a:pPr lvl="1">
              <a:lnSpc>
                <a:spcPct val="80000"/>
              </a:lnSpc>
            </a:pPr>
            <a:r>
              <a:rPr lang="en-US" sz="2200" dirty="0"/>
              <a:t>Examples:  Tomatoes reflect red light, and absorb other colors.</a:t>
            </a:r>
          </a:p>
          <a:p>
            <a:pPr lvl="1">
              <a:lnSpc>
                <a:spcPct val="80000"/>
              </a:lnSpc>
            </a:pPr>
            <a:r>
              <a:rPr lang="en-US" sz="2200" dirty="0"/>
              <a:t>Clover reflects green colors, absorbs others</a:t>
            </a:r>
          </a:p>
          <a:p>
            <a:pPr>
              <a:lnSpc>
                <a:spcPct val="80000"/>
              </a:lnSpc>
              <a:buFont typeface="Wingdings" pitchFamily="2" charset="2"/>
              <a:buNone/>
            </a:pPr>
            <a:endParaRPr lang="en-US" sz="2600" dirty="0"/>
          </a:p>
        </p:txBody>
      </p:sp>
      <p:pic>
        <p:nvPicPr>
          <p:cNvPr id="24597" name="Picture 21" descr="http://collectingtokens.files.wordpress.com/2007/08/tomato_pd.jpg"/>
          <p:cNvPicPr>
            <a:picLocks noChangeAspect="1" noChangeArrowheads="1"/>
          </p:cNvPicPr>
          <p:nvPr/>
        </p:nvPicPr>
        <p:blipFill>
          <a:blip r:embed="rId4" cstate="print"/>
          <a:srcRect/>
          <a:stretch>
            <a:fillRect/>
          </a:stretch>
        </p:blipFill>
        <p:spPr bwMode="auto">
          <a:xfrm>
            <a:off x="1295400" y="3810000"/>
            <a:ext cx="3141160" cy="2505075"/>
          </a:xfrm>
          <a:prstGeom prst="rect">
            <a:avLst/>
          </a:prstGeom>
          <a:ln>
            <a:noFill/>
          </a:ln>
          <a:effectLst>
            <a:outerShdw blurRad="292100" dist="139700" dir="2700000" algn="tl" rotWithShape="0">
              <a:srgbClr val="333333">
                <a:alpha val="65000"/>
              </a:srgbClr>
            </a:outerShdw>
          </a:effectLst>
        </p:spPr>
      </p:pic>
      <p:pic>
        <p:nvPicPr>
          <p:cNvPr id="24599" name="Picture 23" descr="http://www.ruralni.gov.uk/clover-2.jpg"/>
          <p:cNvPicPr>
            <a:picLocks noChangeAspect="1" noChangeArrowheads="1"/>
          </p:cNvPicPr>
          <p:nvPr/>
        </p:nvPicPr>
        <p:blipFill>
          <a:blip r:embed="rId5" cstate="print"/>
          <a:srcRect/>
          <a:stretch>
            <a:fillRect/>
          </a:stretch>
        </p:blipFill>
        <p:spPr bwMode="auto">
          <a:xfrm>
            <a:off x="4876800" y="3810000"/>
            <a:ext cx="3352800" cy="25078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 xmlns:p14="http://schemas.microsoft.com/office/powerpoint/2010/main" val="761778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76200"/>
            <a:ext cx="8763000" cy="1219200"/>
          </a:xfrm>
          <a:noFill/>
          <a:ln/>
        </p:spPr>
        <p:txBody>
          <a:bodyPr lIns="92075" tIns="46037" rIns="92075" bIns="46037"/>
          <a:lstStyle/>
          <a:p>
            <a:r>
              <a:rPr lang="en-US" dirty="0"/>
              <a:t>The s</a:t>
            </a:r>
            <a:r>
              <a:rPr lang="en-US" dirty="0" smtClean="0"/>
              <a:t>pectrum of light source is a measure of which wavelengths are present</a:t>
            </a:r>
            <a:endParaRPr lang="en-US" dirty="0"/>
          </a:p>
        </p:txBody>
      </p:sp>
      <p:sp>
        <p:nvSpPr>
          <p:cNvPr id="24579" name="Rectangle 3"/>
          <p:cNvSpPr>
            <a:spLocks noGrp="1" noChangeArrowheads="1"/>
          </p:cNvSpPr>
          <p:nvPr>
            <p:ph type="body" idx="1"/>
          </p:nvPr>
        </p:nvSpPr>
        <p:spPr>
          <a:xfrm>
            <a:off x="228600" y="1600200"/>
            <a:ext cx="8915400" cy="3962400"/>
          </a:xfrm>
          <a:noFill/>
          <a:ln/>
        </p:spPr>
        <p:txBody>
          <a:bodyPr lIns="92075" tIns="46037" rIns="92075" bIns="46037">
            <a:normAutofit/>
          </a:bodyPr>
          <a:lstStyle/>
          <a:p>
            <a:pPr>
              <a:lnSpc>
                <a:spcPct val="80000"/>
              </a:lnSpc>
              <a:buFont typeface="Wingdings" pitchFamily="2" charset="2"/>
              <a:buNone/>
            </a:pPr>
            <a:endParaRPr lang="en-US" sz="2600" dirty="0"/>
          </a:p>
          <a:p>
            <a:pPr>
              <a:lnSpc>
                <a:spcPct val="80000"/>
              </a:lnSpc>
            </a:pPr>
            <a:r>
              <a:rPr lang="en-US" sz="2600" b="1" dirty="0"/>
              <a:t>continuous spectrum</a:t>
            </a:r>
            <a:endParaRPr lang="en-US" sz="2600" dirty="0"/>
          </a:p>
          <a:p>
            <a:pPr>
              <a:lnSpc>
                <a:spcPct val="80000"/>
              </a:lnSpc>
            </a:pPr>
            <a:endParaRPr lang="en-US" sz="2600" dirty="0"/>
          </a:p>
          <a:p>
            <a:pPr>
              <a:lnSpc>
                <a:spcPct val="80000"/>
              </a:lnSpc>
            </a:pPr>
            <a:endParaRPr lang="en-US" sz="2600" b="1" dirty="0"/>
          </a:p>
          <a:p>
            <a:pPr>
              <a:lnSpc>
                <a:spcPct val="80000"/>
              </a:lnSpc>
            </a:pPr>
            <a:r>
              <a:rPr lang="en-US" sz="2600" b="1" dirty="0"/>
              <a:t>discrete spectrum</a:t>
            </a:r>
            <a:r>
              <a:rPr lang="en-US" sz="2600" dirty="0"/>
              <a:t> -- only a few specific colors</a:t>
            </a:r>
          </a:p>
          <a:p>
            <a:pPr>
              <a:lnSpc>
                <a:spcPct val="80000"/>
              </a:lnSpc>
            </a:pPr>
            <a:endParaRPr lang="en-US" sz="2600" dirty="0"/>
          </a:p>
          <a:p>
            <a:pPr>
              <a:lnSpc>
                <a:spcPct val="80000"/>
              </a:lnSpc>
            </a:pPr>
            <a:endParaRPr lang="en-US" sz="2600" dirty="0"/>
          </a:p>
          <a:p>
            <a:pPr>
              <a:lnSpc>
                <a:spcPct val="80000"/>
              </a:lnSpc>
            </a:pPr>
            <a:r>
              <a:rPr lang="en-US" sz="2600" dirty="0"/>
              <a:t>Discrete absorption spectrum – All colors but a few lines</a:t>
            </a:r>
          </a:p>
        </p:txBody>
      </p:sp>
      <p:pic>
        <p:nvPicPr>
          <p:cNvPr id="24581" name="Picture 5" descr="spect"/>
          <p:cNvPicPr>
            <a:picLocks noChangeAspect="1" noChangeArrowheads="1"/>
          </p:cNvPicPr>
          <p:nvPr/>
        </p:nvPicPr>
        <p:blipFill>
          <a:blip r:embed="rId4" cstate="print"/>
          <a:srcRect/>
          <a:stretch>
            <a:fillRect/>
          </a:stretch>
        </p:blipFill>
        <p:spPr bwMode="auto">
          <a:xfrm>
            <a:off x="1219200" y="2667000"/>
            <a:ext cx="6553200" cy="327025"/>
          </a:xfrm>
          <a:prstGeom prst="rect">
            <a:avLst/>
          </a:prstGeom>
          <a:noFill/>
        </p:spPr>
      </p:pic>
      <p:grpSp>
        <p:nvGrpSpPr>
          <p:cNvPr id="2" name="Group 7"/>
          <p:cNvGrpSpPr>
            <a:grpSpLocks/>
          </p:cNvGrpSpPr>
          <p:nvPr/>
        </p:nvGrpSpPr>
        <p:grpSpPr bwMode="auto">
          <a:xfrm>
            <a:off x="1295400" y="3886200"/>
            <a:ext cx="6553200" cy="327025"/>
            <a:chOff x="0" y="2928"/>
            <a:chExt cx="5760" cy="288"/>
          </a:xfrm>
        </p:grpSpPr>
        <p:sp>
          <p:nvSpPr>
            <p:cNvPr id="24584" name="Rectangle 8"/>
            <p:cNvSpPr>
              <a:spLocks noChangeArrowheads="1"/>
            </p:cNvSpPr>
            <p:nvPr/>
          </p:nvSpPr>
          <p:spPr bwMode="ltGray">
            <a:xfrm>
              <a:off x="0" y="2928"/>
              <a:ext cx="5760"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24585" name="Line 9"/>
            <p:cNvSpPr>
              <a:spLocks noChangeShapeType="1"/>
            </p:cNvSpPr>
            <p:nvPr/>
          </p:nvSpPr>
          <p:spPr bwMode="ltGray">
            <a:xfrm>
              <a:off x="240" y="2928"/>
              <a:ext cx="0" cy="288"/>
            </a:xfrm>
            <a:prstGeom prst="line">
              <a:avLst/>
            </a:prstGeom>
            <a:noFill/>
            <a:ln w="9525">
              <a:solidFill>
                <a:srgbClr val="9900CC"/>
              </a:solidFill>
              <a:round/>
              <a:headEnd/>
              <a:tailEnd/>
            </a:ln>
            <a:effectLst/>
          </p:spPr>
          <p:txBody>
            <a:bodyPr wrap="none"/>
            <a:lstStyle/>
            <a:p>
              <a:endParaRPr lang="en-US"/>
            </a:p>
          </p:txBody>
        </p:sp>
        <p:sp>
          <p:nvSpPr>
            <p:cNvPr id="24586" name="Line 10"/>
            <p:cNvSpPr>
              <a:spLocks noChangeShapeType="1"/>
            </p:cNvSpPr>
            <p:nvPr/>
          </p:nvSpPr>
          <p:spPr bwMode="ltGray">
            <a:xfrm>
              <a:off x="288" y="2928"/>
              <a:ext cx="0" cy="288"/>
            </a:xfrm>
            <a:prstGeom prst="line">
              <a:avLst/>
            </a:prstGeom>
            <a:noFill/>
            <a:ln w="9525">
              <a:solidFill>
                <a:srgbClr val="9900CC"/>
              </a:solidFill>
              <a:round/>
              <a:headEnd/>
              <a:tailEnd/>
            </a:ln>
            <a:effectLst/>
          </p:spPr>
          <p:txBody>
            <a:bodyPr wrap="none"/>
            <a:lstStyle/>
            <a:p>
              <a:endParaRPr lang="en-US"/>
            </a:p>
          </p:txBody>
        </p:sp>
        <p:sp>
          <p:nvSpPr>
            <p:cNvPr id="24587" name="Line 11"/>
            <p:cNvSpPr>
              <a:spLocks noChangeShapeType="1"/>
            </p:cNvSpPr>
            <p:nvPr/>
          </p:nvSpPr>
          <p:spPr bwMode="ltGray">
            <a:xfrm>
              <a:off x="864" y="2928"/>
              <a:ext cx="0" cy="288"/>
            </a:xfrm>
            <a:prstGeom prst="line">
              <a:avLst/>
            </a:prstGeom>
            <a:noFill/>
            <a:ln w="9525">
              <a:solidFill>
                <a:srgbClr val="9900FF"/>
              </a:solidFill>
              <a:round/>
              <a:headEnd/>
              <a:tailEnd/>
            </a:ln>
            <a:effectLst/>
          </p:spPr>
          <p:txBody>
            <a:bodyPr wrap="none"/>
            <a:lstStyle/>
            <a:p>
              <a:endParaRPr lang="en-US"/>
            </a:p>
          </p:txBody>
        </p:sp>
        <p:sp>
          <p:nvSpPr>
            <p:cNvPr id="24588" name="Line 12"/>
            <p:cNvSpPr>
              <a:spLocks noChangeShapeType="1"/>
            </p:cNvSpPr>
            <p:nvPr/>
          </p:nvSpPr>
          <p:spPr bwMode="ltGray">
            <a:xfrm>
              <a:off x="1824" y="2928"/>
              <a:ext cx="0" cy="288"/>
            </a:xfrm>
            <a:prstGeom prst="line">
              <a:avLst/>
            </a:prstGeom>
            <a:noFill/>
            <a:ln w="9525">
              <a:solidFill>
                <a:srgbClr val="0066CC"/>
              </a:solidFill>
              <a:round/>
              <a:headEnd/>
              <a:tailEnd/>
            </a:ln>
            <a:effectLst/>
          </p:spPr>
          <p:txBody>
            <a:bodyPr wrap="none"/>
            <a:lstStyle/>
            <a:p>
              <a:endParaRPr lang="en-US"/>
            </a:p>
          </p:txBody>
        </p:sp>
        <p:sp>
          <p:nvSpPr>
            <p:cNvPr id="24589" name="Line 13"/>
            <p:cNvSpPr>
              <a:spLocks noChangeShapeType="1"/>
            </p:cNvSpPr>
            <p:nvPr/>
          </p:nvSpPr>
          <p:spPr bwMode="ltGray">
            <a:xfrm>
              <a:off x="2352" y="2928"/>
              <a:ext cx="0" cy="288"/>
            </a:xfrm>
            <a:prstGeom prst="line">
              <a:avLst/>
            </a:prstGeom>
            <a:noFill/>
            <a:ln w="9525">
              <a:solidFill>
                <a:srgbClr val="009999"/>
              </a:solidFill>
              <a:round/>
              <a:headEnd/>
              <a:tailEnd/>
            </a:ln>
            <a:effectLst/>
          </p:spPr>
          <p:txBody>
            <a:bodyPr wrap="none"/>
            <a:lstStyle/>
            <a:p>
              <a:endParaRPr lang="en-US"/>
            </a:p>
          </p:txBody>
        </p:sp>
        <p:sp>
          <p:nvSpPr>
            <p:cNvPr id="24590" name="Line 14"/>
            <p:cNvSpPr>
              <a:spLocks noChangeShapeType="1"/>
            </p:cNvSpPr>
            <p:nvPr/>
          </p:nvSpPr>
          <p:spPr bwMode="ltGray">
            <a:xfrm>
              <a:off x="2496" y="2928"/>
              <a:ext cx="0" cy="288"/>
            </a:xfrm>
            <a:prstGeom prst="line">
              <a:avLst/>
            </a:prstGeom>
            <a:noFill/>
            <a:ln w="9525">
              <a:solidFill>
                <a:srgbClr val="00CC99"/>
              </a:solidFill>
              <a:round/>
              <a:headEnd/>
              <a:tailEnd/>
            </a:ln>
            <a:effectLst/>
          </p:spPr>
          <p:txBody>
            <a:bodyPr wrap="none"/>
            <a:lstStyle/>
            <a:p>
              <a:endParaRPr lang="en-US"/>
            </a:p>
          </p:txBody>
        </p:sp>
        <p:sp>
          <p:nvSpPr>
            <p:cNvPr id="24591" name="Line 15"/>
            <p:cNvSpPr>
              <a:spLocks noChangeShapeType="1"/>
            </p:cNvSpPr>
            <p:nvPr/>
          </p:nvSpPr>
          <p:spPr bwMode="ltGray">
            <a:xfrm>
              <a:off x="3552" y="2928"/>
              <a:ext cx="0" cy="288"/>
            </a:xfrm>
            <a:prstGeom prst="line">
              <a:avLst/>
            </a:prstGeom>
            <a:noFill/>
            <a:ln w="9525">
              <a:solidFill>
                <a:srgbClr val="FFFF00"/>
              </a:solidFill>
              <a:round/>
              <a:headEnd/>
              <a:tailEnd/>
            </a:ln>
            <a:effectLst/>
          </p:spPr>
          <p:txBody>
            <a:bodyPr wrap="none"/>
            <a:lstStyle/>
            <a:p>
              <a:endParaRPr lang="en-US"/>
            </a:p>
          </p:txBody>
        </p:sp>
        <p:sp>
          <p:nvSpPr>
            <p:cNvPr id="24592" name="Line 16"/>
            <p:cNvSpPr>
              <a:spLocks noChangeShapeType="1"/>
            </p:cNvSpPr>
            <p:nvPr/>
          </p:nvSpPr>
          <p:spPr bwMode="ltGray">
            <a:xfrm>
              <a:off x="4704" y="2928"/>
              <a:ext cx="0" cy="288"/>
            </a:xfrm>
            <a:prstGeom prst="line">
              <a:avLst/>
            </a:prstGeom>
            <a:noFill/>
            <a:ln w="9525">
              <a:solidFill>
                <a:srgbClr val="FF9933"/>
              </a:solidFill>
              <a:round/>
              <a:headEnd/>
              <a:tailEnd/>
            </a:ln>
            <a:effectLst/>
          </p:spPr>
          <p:txBody>
            <a:bodyPr wrap="none"/>
            <a:lstStyle/>
            <a:p>
              <a:endParaRPr lang="en-US"/>
            </a:p>
          </p:txBody>
        </p:sp>
        <p:sp>
          <p:nvSpPr>
            <p:cNvPr id="24593" name="Line 17"/>
            <p:cNvSpPr>
              <a:spLocks noChangeShapeType="1"/>
            </p:cNvSpPr>
            <p:nvPr/>
          </p:nvSpPr>
          <p:spPr bwMode="ltGray">
            <a:xfrm>
              <a:off x="5232" y="2928"/>
              <a:ext cx="0" cy="288"/>
            </a:xfrm>
            <a:prstGeom prst="line">
              <a:avLst/>
            </a:prstGeom>
            <a:noFill/>
            <a:ln w="9525">
              <a:solidFill>
                <a:srgbClr val="CC0000"/>
              </a:solidFill>
              <a:round/>
              <a:headEnd/>
              <a:tailEnd/>
            </a:ln>
            <a:effectLst/>
          </p:spPr>
          <p:txBody>
            <a:bodyPr wrap="none"/>
            <a:lstStyle/>
            <a:p>
              <a:endParaRPr lang="en-US"/>
            </a:p>
          </p:txBody>
        </p:sp>
      </p:grpSp>
      <p:pic>
        <p:nvPicPr>
          <p:cNvPr id="24594" name="Picture 18" descr="solar_spect"/>
          <p:cNvPicPr>
            <a:picLocks noChangeAspect="1" noChangeArrowheads="1"/>
          </p:cNvPicPr>
          <p:nvPr/>
        </p:nvPicPr>
        <p:blipFill>
          <a:blip r:embed="rId5" cstate="print"/>
          <a:srcRect/>
          <a:stretch>
            <a:fillRect/>
          </a:stretch>
        </p:blipFill>
        <p:spPr bwMode="auto">
          <a:xfrm>
            <a:off x="1295400" y="5105400"/>
            <a:ext cx="6553200" cy="327025"/>
          </a:xfrm>
          <a:prstGeom prst="rect">
            <a:avLst/>
          </a:prstGeom>
          <a:noFill/>
        </p:spPr>
      </p:pic>
    </p:spTree>
    <p:custDataLst>
      <p:tags r:id="rId1"/>
    </p:custDataLst>
    <p:extLst>
      <p:ext uri="{BB962C8B-B14F-4D97-AF65-F5344CB8AC3E}">
        <p14:creationId xmlns="" xmlns:p14="http://schemas.microsoft.com/office/powerpoint/2010/main" val="2439183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9" name="Rectangle 11"/>
          <p:cNvSpPr>
            <a:spLocks noGrp="1" noChangeArrowheads="1"/>
          </p:cNvSpPr>
          <p:nvPr>
            <p:ph type="title"/>
          </p:nvPr>
        </p:nvSpPr>
        <p:spPr>
          <a:xfrm>
            <a:off x="381000" y="304800"/>
            <a:ext cx="8512629" cy="609600"/>
          </a:xfrm>
        </p:spPr>
        <p:txBody>
          <a:bodyPr/>
          <a:lstStyle/>
          <a:p>
            <a:r>
              <a:rPr lang="en-US" sz="3200" dirty="0" smtClean="0">
                <a:solidFill>
                  <a:schemeClr val="tx1"/>
                </a:solidFill>
              </a:rPr>
              <a:t>The </a:t>
            </a:r>
            <a:r>
              <a:rPr lang="en-US" sz="3200" dirty="0">
                <a:solidFill>
                  <a:schemeClr val="tx1"/>
                </a:solidFill>
              </a:rPr>
              <a:t>Molecular Model of Matter</a:t>
            </a:r>
          </a:p>
        </p:txBody>
      </p:sp>
      <p:pic>
        <p:nvPicPr>
          <p:cNvPr id="604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2400" y="1319212"/>
            <a:ext cx="3130282" cy="2109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48373" y="4539662"/>
            <a:ext cx="5053304" cy="1888672"/>
          </a:xfrm>
          <a:prstGeom prst="rect">
            <a:avLst/>
          </a:prstGeom>
        </p:spPr>
      </p:pic>
      <p:pic>
        <p:nvPicPr>
          <p:cNvPr id="6042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24400" y="1858347"/>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121159" y="1705947"/>
            <a:ext cx="158482"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5158" y="1782147"/>
            <a:ext cx="2593841" cy="2027853"/>
          </a:xfrm>
          <a:prstGeom prst="roundRect">
            <a:avLst>
              <a:gd name="adj" fmla="val 68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800600" y="3428066"/>
            <a:ext cx="158482"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22700" y="4495800"/>
            <a:ext cx="5803399" cy="1930355"/>
          </a:xfrm>
          <a:prstGeom prst="roundRect">
            <a:avLst>
              <a:gd name="adj" fmla="val 137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298233" y="1782147"/>
            <a:ext cx="1346925" cy="1990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0"/>
          </p:cNvCxnSpPr>
          <p:nvPr/>
        </p:nvCxnSpPr>
        <p:spPr>
          <a:xfrm flipH="1">
            <a:off x="4724400" y="3571135"/>
            <a:ext cx="149222" cy="9246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706072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smtClean="0"/>
              <a:t>Particle Behavior- The photoelectric effect</a:t>
            </a:r>
          </a:p>
        </p:txBody>
      </p:sp>
      <p:sp>
        <p:nvSpPr>
          <p:cNvPr id="30724" name="Rectangle 3"/>
          <p:cNvSpPr>
            <a:spLocks noGrp="1" noChangeArrowheads="1"/>
          </p:cNvSpPr>
          <p:nvPr>
            <p:ph type="body" idx="1"/>
          </p:nvPr>
        </p:nvSpPr>
        <p:spPr>
          <a:xfrm>
            <a:off x="3810000" y="1447800"/>
            <a:ext cx="5105400" cy="2362200"/>
          </a:xfrm>
        </p:spPr>
        <p:txBody>
          <a:bodyPr>
            <a:normAutofit/>
          </a:bodyPr>
          <a:lstStyle/>
          <a:p>
            <a:pPr eaLnBrk="1" hangingPunct="1"/>
            <a:r>
              <a:rPr lang="en-US" sz="1700" dirty="0" smtClean="0">
                <a:latin typeface="+mj-lt"/>
              </a:rPr>
              <a:t>Energy in a normal wave is proportional to amplitude. </a:t>
            </a:r>
          </a:p>
          <a:p>
            <a:pPr lvl="1" eaLnBrk="1" hangingPunct="1"/>
            <a:r>
              <a:rPr lang="en-US" sz="1700" dirty="0" smtClean="0">
                <a:latin typeface="+mj-lt"/>
              </a:rPr>
              <a:t>i.e. What determines if a wave has enough energy to knock you over at the beach?</a:t>
            </a:r>
          </a:p>
          <a:p>
            <a:pPr eaLnBrk="1" hangingPunct="1"/>
            <a:r>
              <a:rPr lang="en-US" sz="1700" dirty="0" smtClean="0">
                <a:latin typeface="+mj-lt"/>
              </a:rPr>
              <a:t>However, it wasn’t the amplitude that determined whether light could eject electrons, it was the frequency!</a:t>
            </a:r>
          </a:p>
          <a:p>
            <a:pPr lvl="1" eaLnBrk="1" hangingPunct="1"/>
            <a:r>
              <a:rPr lang="en-US" sz="1700" dirty="0" smtClean="0">
                <a:latin typeface="+mj-lt"/>
              </a:rPr>
              <a:t>Energy = h x (frequency)</a:t>
            </a:r>
          </a:p>
          <a:p>
            <a:pPr eaLnBrk="1" hangingPunct="1"/>
            <a:endParaRPr lang="en-US" sz="2600" dirty="0" smtClean="0"/>
          </a:p>
        </p:txBody>
      </p:sp>
      <p:pic>
        <p:nvPicPr>
          <p:cNvPr id="30728" name="Picture 8" descr="http://www.zgapa.pl/zgapedia/data_pictures/_uploads_wiki/p/Photoelectric_effect.png"/>
          <p:cNvPicPr>
            <a:picLocks noChangeAspect="1" noChangeArrowheads="1"/>
          </p:cNvPicPr>
          <p:nvPr/>
        </p:nvPicPr>
        <p:blipFill>
          <a:blip r:embed="rId3" cstate="print"/>
          <a:srcRect/>
          <a:stretch>
            <a:fillRect/>
          </a:stretch>
        </p:blipFill>
        <p:spPr bwMode="auto">
          <a:xfrm>
            <a:off x="457200" y="1371600"/>
            <a:ext cx="3133898" cy="2209800"/>
          </a:xfrm>
          <a:prstGeom prst="rect">
            <a:avLst/>
          </a:prstGeom>
          <a:noFill/>
        </p:spPr>
      </p:pic>
      <p:sp>
        <p:nvSpPr>
          <p:cNvPr id="6" name="Rectangle 3"/>
          <p:cNvSpPr txBox="1">
            <a:spLocks noChangeArrowheads="1"/>
          </p:cNvSpPr>
          <p:nvPr/>
        </p:nvSpPr>
        <p:spPr bwMode="auto">
          <a:xfrm>
            <a:off x="228600" y="3962400"/>
            <a:ext cx="36576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Explained if light is interacting like a </a:t>
            </a:r>
            <a:r>
              <a:rPr kumimoji="0" lang="en-US" sz="1400" b="1" i="1" u="none" strike="noStrike" kern="0" cap="none" spc="0" normalizeH="0" baseline="0" noProof="0" dirty="0" smtClean="0">
                <a:ln>
                  <a:noFill/>
                </a:ln>
                <a:solidFill>
                  <a:schemeClr val="tx1"/>
                </a:solidFill>
                <a:effectLst/>
                <a:uLnTx/>
                <a:uFillTx/>
                <a:latin typeface="+mn-lt"/>
                <a:ea typeface="+mn-ea"/>
                <a:cs typeface="+mn-cs"/>
              </a:rPr>
              <a:t>particle</a:t>
            </a:r>
            <a:r>
              <a:rPr kumimoji="0" lang="en-US" sz="1400" b="0" i="0" u="none" strike="noStrike" kern="0" cap="none" spc="0" normalizeH="0" baseline="0" noProof="0" dirty="0" smtClean="0">
                <a:ln>
                  <a:noFill/>
                </a:ln>
                <a:solidFill>
                  <a:schemeClr val="tx1"/>
                </a:solidFill>
                <a:effectLst/>
                <a:uLnTx/>
                <a:uFillTx/>
                <a:latin typeface="+mn-lt"/>
                <a:ea typeface="+mn-ea"/>
                <a:cs typeface="+mn-cs"/>
              </a:rPr>
              <a:t> with the electrons in the metal! </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Greater energy = greater numbers of photons.</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 Each individual photon has an energy of </a:t>
            </a:r>
            <a:r>
              <a:rPr kumimoji="0" lang="en-US" sz="1400" b="0" i="1" u="none" strike="noStrike" kern="0" cap="none" spc="0" normalizeH="0" baseline="0" noProof="0" dirty="0" err="1" smtClean="0">
                <a:ln>
                  <a:noFill/>
                </a:ln>
                <a:solidFill>
                  <a:schemeClr val="tx1"/>
                </a:solidFill>
                <a:effectLst/>
                <a:uLnTx/>
                <a:uFillTx/>
                <a:latin typeface="+mn-lt"/>
              </a:rPr>
              <a:t>hf</a:t>
            </a:r>
            <a:r>
              <a:rPr kumimoji="0" lang="en-US" sz="1400" b="0" i="0" u="none" strike="noStrike" kern="0" cap="none" spc="0" normalizeH="0" baseline="0" noProof="0" dirty="0" smtClean="0">
                <a:ln>
                  <a:noFill/>
                </a:ln>
                <a:solidFill>
                  <a:schemeClr val="tx1"/>
                </a:solidFill>
                <a:effectLst/>
                <a:uLnTx/>
                <a:uFillTx/>
                <a:latin typeface="+mn-lt"/>
              </a:rPr>
              <a:t> where </a:t>
            </a:r>
            <a:r>
              <a:rPr kumimoji="0" lang="en-US" sz="1400" b="0" i="1" u="none" strike="noStrike" kern="0" cap="none" spc="0" normalizeH="0" baseline="0" noProof="0" dirty="0" smtClean="0">
                <a:ln>
                  <a:noFill/>
                </a:ln>
                <a:solidFill>
                  <a:schemeClr val="tx1"/>
                </a:solidFill>
                <a:effectLst/>
                <a:uLnTx/>
                <a:uFillTx/>
                <a:latin typeface="+mn-lt"/>
              </a:rPr>
              <a:t>h</a:t>
            </a:r>
            <a:r>
              <a:rPr kumimoji="0" lang="en-US" sz="1400" b="0" i="0" u="none" strike="noStrike" kern="0" cap="none" spc="0" normalizeH="0" baseline="0" noProof="0" dirty="0" smtClean="0">
                <a:ln>
                  <a:noFill/>
                </a:ln>
                <a:solidFill>
                  <a:schemeClr val="tx1"/>
                </a:solidFill>
                <a:effectLst/>
                <a:uLnTx/>
                <a:uFillTx/>
                <a:latin typeface="+mn-lt"/>
              </a:rPr>
              <a:t> = Planck’s constant (very small) and </a:t>
            </a:r>
            <a:r>
              <a:rPr kumimoji="0" lang="en-US" sz="1400" b="0" i="1" u="none" strike="noStrike" kern="0" cap="none" spc="0" normalizeH="0" baseline="0" noProof="0" dirty="0" smtClean="0">
                <a:ln>
                  <a:noFill/>
                </a:ln>
                <a:solidFill>
                  <a:schemeClr val="tx1"/>
                </a:solidFill>
                <a:effectLst/>
                <a:uLnTx/>
                <a:uFillTx/>
                <a:latin typeface="+mn-lt"/>
              </a:rPr>
              <a:t>f</a:t>
            </a:r>
            <a:r>
              <a:rPr kumimoji="0" lang="en-US" sz="1400" b="0" i="0" u="none" strike="noStrike" kern="0" cap="none" spc="0" normalizeH="0" baseline="0" noProof="0" dirty="0" smtClean="0">
                <a:ln>
                  <a:noFill/>
                </a:ln>
                <a:solidFill>
                  <a:schemeClr val="tx1"/>
                </a:solidFill>
                <a:effectLst/>
                <a:uLnTx/>
                <a:uFillTx/>
                <a:latin typeface="+mn-lt"/>
              </a:rPr>
              <a:t> = frequency.</a:t>
            </a:r>
          </a:p>
        </p:txBody>
      </p:sp>
      <p:pic>
        <p:nvPicPr>
          <p:cNvPr id="228354" name="Picture 2" descr="http://hyperphysics.phy-astr.gsu.edu/hbase/imgmod2/pelec.gif"/>
          <p:cNvPicPr>
            <a:picLocks noChangeAspect="1" noChangeArrowheads="1"/>
          </p:cNvPicPr>
          <p:nvPr/>
        </p:nvPicPr>
        <p:blipFill>
          <a:blip r:embed="rId4" cstate="print"/>
          <a:srcRect/>
          <a:stretch>
            <a:fillRect/>
          </a:stretch>
        </p:blipFill>
        <p:spPr bwMode="auto">
          <a:xfrm>
            <a:off x="4114800" y="3810000"/>
            <a:ext cx="4524375" cy="28289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4000" contrast="-26000"/>
                    </a14:imgEffect>
                  </a14:imgLayer>
                </a14:imgProps>
              </a:ext>
              <a:ext uri="{28A0092B-C50C-407E-A947-70E740481C1C}">
                <a14:useLocalDpi xmlns="" xmlns:a14="http://schemas.microsoft.com/office/drawing/2010/main" val="0"/>
              </a:ext>
            </a:extLst>
          </a:blip>
          <a:srcRect/>
          <a:stretch>
            <a:fillRect/>
          </a:stretch>
        </p:blipFill>
        <p:spPr bwMode="auto">
          <a:xfrm>
            <a:off x="5570375" y="1870787"/>
            <a:ext cx="1991344" cy="1871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7899" name="Rectangle 11"/>
          <p:cNvSpPr>
            <a:spLocks noGrp="1" noChangeArrowheads="1"/>
          </p:cNvSpPr>
          <p:nvPr>
            <p:ph type="title"/>
          </p:nvPr>
        </p:nvSpPr>
        <p:spPr>
          <a:xfrm>
            <a:off x="381000" y="304800"/>
            <a:ext cx="8512629" cy="609600"/>
          </a:xfrm>
        </p:spPr>
        <p:txBody>
          <a:bodyPr/>
          <a:lstStyle/>
          <a:p>
            <a:r>
              <a:rPr lang="en-US" sz="3200" dirty="0">
                <a:solidFill>
                  <a:schemeClr val="tx1"/>
                </a:solidFill>
              </a:rPr>
              <a:t>Continuous model of </a:t>
            </a:r>
            <a:r>
              <a:rPr lang="en-US" sz="3200" dirty="0" smtClean="0">
                <a:solidFill>
                  <a:schemeClr val="tx1"/>
                </a:solidFill>
              </a:rPr>
              <a:t>matter</a:t>
            </a:r>
            <a:endParaRPr lang="en-US" sz="3200" dirty="0">
              <a:solidFill>
                <a:schemeClr val="tx1"/>
              </a:solidFill>
            </a:endParaRPr>
          </a:p>
        </p:txBody>
      </p:sp>
      <p:pic>
        <p:nvPicPr>
          <p:cNvPr id="60418"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90599" y="1319212"/>
            <a:ext cx="3130282" cy="21097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959358" y="1705947"/>
            <a:ext cx="158482"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483358" y="1782147"/>
            <a:ext cx="2212842" cy="2027853"/>
          </a:xfrm>
          <a:prstGeom prst="roundRect">
            <a:avLst>
              <a:gd name="adj" fmla="val 68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38799" y="3428066"/>
            <a:ext cx="158482"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419598" y="4495800"/>
            <a:ext cx="2170181" cy="1981200"/>
          </a:xfrm>
          <a:prstGeom prst="roundRect">
            <a:avLst>
              <a:gd name="adj" fmla="val 6033"/>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136432" y="1782147"/>
            <a:ext cx="1346925" cy="1990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0"/>
          </p:cNvCxnSpPr>
          <p:nvPr/>
        </p:nvCxnSpPr>
        <p:spPr>
          <a:xfrm flipH="1">
            <a:off x="5504689" y="3571135"/>
            <a:ext cx="207134" cy="9246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4000" contrast="-26000"/>
                    </a14:imgEffect>
                  </a14:imgLayer>
                </a14:imgProps>
              </a:ext>
              <a:ext uri="{28A0092B-C50C-407E-A947-70E740481C1C}">
                <a14:useLocalDpi xmlns="" xmlns:a14="http://schemas.microsoft.com/office/drawing/2010/main" val="0"/>
              </a:ext>
            </a:extLst>
          </a:blip>
          <a:srcRect/>
          <a:stretch>
            <a:fillRect/>
          </a:stretch>
        </p:blipFill>
        <p:spPr bwMode="auto">
          <a:xfrm>
            <a:off x="4487686" y="4554978"/>
            <a:ext cx="1991344" cy="18711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99761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304800"/>
            <a:ext cx="6400800" cy="762000"/>
          </a:xfrm>
        </p:spPr>
        <p:txBody>
          <a:bodyPr/>
          <a:lstStyle/>
          <a:p>
            <a:r>
              <a:rPr lang="en-US" dirty="0" smtClean="0">
                <a:latin typeface="Engravers MT" pitchFamily="18" charset="0"/>
              </a:rPr>
              <a:t>QQ5: </a:t>
            </a:r>
            <a:r>
              <a:rPr lang="en-US" dirty="0" smtClean="0"/>
              <a:t>Density vs. Weight</a:t>
            </a:r>
            <a:endParaRPr lang="en-US" dirty="0"/>
          </a:p>
        </p:txBody>
      </p:sp>
      <p:sp>
        <p:nvSpPr>
          <p:cNvPr id="19461" name="Oval 5"/>
          <p:cNvSpPr>
            <a:spLocks noChangeArrowheads="1"/>
          </p:cNvSpPr>
          <p:nvPr/>
        </p:nvSpPr>
        <p:spPr bwMode="auto">
          <a:xfrm>
            <a:off x="4038600" y="2438400"/>
            <a:ext cx="4191000" cy="3886200"/>
          </a:xfrm>
          <a:prstGeom prst="ellipse">
            <a:avLst/>
          </a:prstGeom>
          <a:gradFill rotWithShape="1">
            <a:gsLst>
              <a:gs pos="0">
                <a:srgbClr val="FFFFFF"/>
              </a:gs>
              <a:gs pos="100000">
                <a:srgbClr val="CCEC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2" name="Rectangle 6"/>
          <p:cNvSpPr>
            <a:spLocks noChangeArrowheads="1"/>
          </p:cNvSpPr>
          <p:nvPr/>
        </p:nvSpPr>
        <p:spPr bwMode="auto">
          <a:xfrm>
            <a:off x="5257800" y="4114800"/>
            <a:ext cx="1570038" cy="454025"/>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Styrofoam</a:t>
            </a:r>
          </a:p>
        </p:txBody>
      </p:sp>
      <p:sp>
        <p:nvSpPr>
          <p:cNvPr id="19464" name="Oval 8"/>
          <p:cNvSpPr>
            <a:spLocks noChangeArrowheads="1"/>
          </p:cNvSpPr>
          <p:nvPr/>
        </p:nvSpPr>
        <p:spPr bwMode="auto">
          <a:xfrm>
            <a:off x="1905000" y="3733800"/>
            <a:ext cx="609601" cy="609600"/>
          </a:xfrm>
          <a:prstGeom prst="ellipse">
            <a:avLst/>
          </a:prstGeom>
          <a:gradFill rotWithShape="1">
            <a:gsLst>
              <a:gs pos="0">
                <a:srgbClr val="EAEAEA"/>
              </a:gs>
              <a:gs pos="100000">
                <a:schemeClr val="folHlink"/>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5" name="Rectangle 9"/>
          <p:cNvSpPr>
            <a:spLocks noChangeArrowheads="1"/>
          </p:cNvSpPr>
          <p:nvPr/>
        </p:nvSpPr>
        <p:spPr bwMode="auto">
          <a:xfrm>
            <a:off x="1828800" y="4572000"/>
            <a:ext cx="884859" cy="459100"/>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smtClean="0"/>
              <a:t>Steel</a:t>
            </a:r>
            <a:endParaRPr lang="en-US" sz="2400" dirty="0"/>
          </a:p>
        </p:txBody>
      </p:sp>
      <p:sp>
        <p:nvSpPr>
          <p:cNvPr id="11" name="TextBox 10"/>
          <p:cNvSpPr txBox="1"/>
          <p:nvPr/>
        </p:nvSpPr>
        <p:spPr>
          <a:xfrm>
            <a:off x="914400" y="1524000"/>
            <a:ext cx="4800600" cy="954107"/>
          </a:xfrm>
          <a:prstGeom prst="rect">
            <a:avLst/>
          </a:prstGeom>
          <a:noFill/>
        </p:spPr>
        <p:txBody>
          <a:bodyPr wrap="square" rtlCol="0">
            <a:spAutoFit/>
          </a:bodyPr>
          <a:lstStyle/>
          <a:p>
            <a:pPr algn="ctr"/>
            <a:r>
              <a:rPr lang="en-US" sz="2800" dirty="0" smtClean="0"/>
              <a:t>What is heavier, 3lbs. of steel or 3 lbs. of Styrofoam?</a:t>
            </a:r>
            <a:endParaRPr lang="en-US" sz="2800" dirty="0"/>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Continuous Model</a:t>
            </a:r>
          </a:p>
        </p:txBody>
      </p:sp>
      <p:sp>
        <p:nvSpPr>
          <p:cNvPr id="51203" name="Rectangle 3"/>
          <p:cNvSpPr>
            <a:spLocks noGrp="1" noChangeArrowheads="1"/>
          </p:cNvSpPr>
          <p:nvPr>
            <p:ph type="body" idx="1"/>
          </p:nvPr>
        </p:nvSpPr>
        <p:spPr/>
        <p:txBody>
          <a:bodyPr/>
          <a:lstStyle/>
          <a:p>
            <a:r>
              <a:rPr lang="en-US" dirty="0"/>
              <a:t>Useful in many situations:</a:t>
            </a:r>
          </a:p>
          <a:p>
            <a:pPr lvl="1"/>
            <a:r>
              <a:rPr lang="en-US" dirty="0"/>
              <a:t>Fluid dynamics</a:t>
            </a:r>
          </a:p>
          <a:p>
            <a:pPr lvl="1"/>
            <a:r>
              <a:rPr lang="en-US" dirty="0"/>
              <a:t>Classical Electrodynamics</a:t>
            </a:r>
            <a:br>
              <a:rPr lang="en-US" dirty="0"/>
            </a:br>
            <a:endParaRPr lang="en-US" dirty="0"/>
          </a:p>
          <a:p>
            <a:r>
              <a:rPr lang="en-US" dirty="0"/>
              <a:t>Has many limitations</a:t>
            </a:r>
          </a:p>
          <a:p>
            <a:pPr lvl="1"/>
            <a:r>
              <a:rPr lang="en-US" dirty="0"/>
              <a:t>Charge and light come in distinct packets</a:t>
            </a:r>
          </a:p>
          <a:p>
            <a:pPr lvl="1"/>
            <a:r>
              <a:rPr lang="en-US" dirty="0"/>
              <a:t>How do changes of state </a:t>
            </a:r>
            <a:r>
              <a:rPr lang="en-US" dirty="0" smtClean="0"/>
              <a:t>occur??!?</a:t>
            </a:r>
            <a:endParaRPr lang="en-US" dirty="0"/>
          </a:p>
          <a:p>
            <a:pPr lvl="1"/>
            <a:r>
              <a:rPr lang="en-US" dirty="0"/>
              <a:t>Etc.</a:t>
            </a:r>
          </a:p>
          <a:p>
            <a:endParaRPr lang="en-US" dirty="0"/>
          </a:p>
        </p:txBody>
      </p:sp>
    </p:spTree>
    <p:extLst>
      <p:ext uri="{BB962C8B-B14F-4D97-AF65-F5344CB8AC3E}">
        <p14:creationId xmlns="" xmlns:p14="http://schemas.microsoft.com/office/powerpoint/2010/main" val="230395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Brownian Motion</a:t>
            </a:r>
          </a:p>
        </p:txBody>
      </p:sp>
      <p:sp>
        <p:nvSpPr>
          <p:cNvPr id="11267" name="Rectangle 3"/>
          <p:cNvSpPr>
            <a:spLocks noGrp="1" noChangeArrowheads="1"/>
          </p:cNvSpPr>
          <p:nvPr>
            <p:ph type="body" idx="1"/>
          </p:nvPr>
        </p:nvSpPr>
        <p:spPr>
          <a:xfrm>
            <a:off x="609600" y="2895600"/>
            <a:ext cx="8382000" cy="1676400"/>
          </a:xfrm>
        </p:spPr>
        <p:txBody>
          <a:bodyPr/>
          <a:lstStyle/>
          <a:p>
            <a:pPr>
              <a:lnSpc>
                <a:spcPct val="80000"/>
              </a:lnSpc>
            </a:pPr>
            <a:r>
              <a:rPr lang="en-US" sz="2600" dirty="0"/>
              <a:t>The erratic, jittery motion of a dust speck in a fluid is strong evidence supporting the molecular model.</a:t>
            </a:r>
          </a:p>
          <a:p>
            <a:pPr lvl="1">
              <a:lnSpc>
                <a:spcPct val="80000"/>
              </a:lnSpc>
            </a:pPr>
            <a:r>
              <a:rPr lang="en-US" sz="2200" dirty="0"/>
              <a:t>The speck is </a:t>
            </a:r>
            <a:r>
              <a:rPr lang="en-US" sz="2200" dirty="0" smtClean="0"/>
              <a:t>colliding randomly with </a:t>
            </a:r>
            <a:r>
              <a:rPr lang="en-US" sz="2200" dirty="0"/>
              <a:t>unseen molecules.</a:t>
            </a:r>
          </a:p>
        </p:txBody>
      </p:sp>
      <p:sp>
        <p:nvSpPr>
          <p:cNvPr id="11268" name="Oval 4"/>
          <p:cNvSpPr>
            <a:spLocks noChangeArrowheads="1"/>
          </p:cNvSpPr>
          <p:nvPr/>
        </p:nvSpPr>
        <p:spPr bwMode="auto">
          <a:xfrm>
            <a:off x="5334000" y="5410200"/>
            <a:ext cx="457200" cy="457200"/>
          </a:xfrm>
          <a:prstGeom prst="ellipse">
            <a:avLst/>
          </a:prstGeom>
          <a:gradFill rotWithShape="1">
            <a:gsLst>
              <a:gs pos="0">
                <a:srgbClr val="CC9900"/>
              </a:gs>
              <a:gs pos="100000">
                <a:srgbClr val="996633"/>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69" name="Line 5"/>
          <p:cNvSpPr>
            <a:spLocks noChangeShapeType="1"/>
          </p:cNvSpPr>
          <p:nvPr/>
        </p:nvSpPr>
        <p:spPr bwMode="auto">
          <a:xfrm flipH="1">
            <a:off x="6477000" y="4343400"/>
            <a:ext cx="1066800" cy="1371600"/>
          </a:xfrm>
          <a:prstGeom prst="line">
            <a:avLst/>
          </a:prstGeom>
          <a:noFill/>
          <a:ln w="9525">
            <a:solidFill>
              <a:schemeClr val="tx1"/>
            </a:solidFill>
            <a:round/>
            <a:headEnd/>
            <a:tailEnd type="triangle" w="med" len="med"/>
          </a:ln>
          <a:effectLst/>
        </p:spPr>
        <p:txBody>
          <a:bodyPr/>
          <a:lstStyle/>
          <a:p>
            <a:endParaRPr lang="en-US"/>
          </a:p>
        </p:txBody>
      </p:sp>
      <p:sp>
        <p:nvSpPr>
          <p:cNvPr id="11270" name="Line 6"/>
          <p:cNvSpPr>
            <a:spLocks noChangeShapeType="1"/>
          </p:cNvSpPr>
          <p:nvPr/>
        </p:nvSpPr>
        <p:spPr bwMode="auto">
          <a:xfrm flipH="1" flipV="1">
            <a:off x="6172200" y="4800600"/>
            <a:ext cx="304800" cy="914400"/>
          </a:xfrm>
          <a:prstGeom prst="line">
            <a:avLst/>
          </a:prstGeom>
          <a:noFill/>
          <a:ln w="9525">
            <a:solidFill>
              <a:schemeClr val="tx1"/>
            </a:solidFill>
            <a:round/>
            <a:headEnd/>
            <a:tailEnd type="triangle" w="med" len="med"/>
          </a:ln>
          <a:effectLst/>
        </p:spPr>
        <p:txBody>
          <a:bodyPr/>
          <a:lstStyle/>
          <a:p>
            <a:endParaRPr lang="en-US"/>
          </a:p>
        </p:txBody>
      </p:sp>
      <p:sp>
        <p:nvSpPr>
          <p:cNvPr id="11271" name="Line 7"/>
          <p:cNvSpPr>
            <a:spLocks noChangeShapeType="1"/>
          </p:cNvSpPr>
          <p:nvPr/>
        </p:nvSpPr>
        <p:spPr bwMode="auto">
          <a:xfrm flipH="1">
            <a:off x="2286000" y="4876800"/>
            <a:ext cx="3886200" cy="1295400"/>
          </a:xfrm>
          <a:prstGeom prst="line">
            <a:avLst/>
          </a:prstGeom>
          <a:noFill/>
          <a:ln w="9525">
            <a:solidFill>
              <a:schemeClr val="tx1"/>
            </a:solidFill>
            <a:round/>
            <a:headEnd/>
            <a:tailEnd type="triangle" w="med" len="med"/>
          </a:ln>
          <a:effectLst/>
        </p:spPr>
        <p:txBody>
          <a:bodyPr/>
          <a:lstStyle/>
          <a:p>
            <a:endParaRPr lang="en-US"/>
          </a:p>
        </p:txBody>
      </p:sp>
      <p:sp>
        <p:nvSpPr>
          <p:cNvPr id="11272" name="Line 8"/>
          <p:cNvSpPr>
            <a:spLocks noChangeShapeType="1"/>
          </p:cNvSpPr>
          <p:nvPr/>
        </p:nvSpPr>
        <p:spPr bwMode="auto">
          <a:xfrm flipV="1">
            <a:off x="2286000" y="5410200"/>
            <a:ext cx="838200" cy="76200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3124200" y="5410200"/>
            <a:ext cx="1828800" cy="990600"/>
          </a:xfrm>
          <a:prstGeom prst="line">
            <a:avLst/>
          </a:prstGeom>
          <a:noFill/>
          <a:ln w="9525">
            <a:solidFill>
              <a:schemeClr val="tx1"/>
            </a:solidFill>
            <a:round/>
            <a:headEnd/>
            <a:tailEnd type="triangle" w="med" len="med"/>
          </a:ln>
          <a:effectLst/>
        </p:spPr>
        <p:txBody>
          <a:bodyPr/>
          <a:lstStyle/>
          <a:p>
            <a:endParaRPr lang="en-US"/>
          </a:p>
        </p:txBody>
      </p:sp>
      <p:sp>
        <p:nvSpPr>
          <p:cNvPr id="11274" name="Line 10"/>
          <p:cNvSpPr>
            <a:spLocks noChangeShapeType="1"/>
          </p:cNvSpPr>
          <p:nvPr/>
        </p:nvSpPr>
        <p:spPr bwMode="auto">
          <a:xfrm flipV="1">
            <a:off x="4953000" y="4724400"/>
            <a:ext cx="152400" cy="16764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H="1">
            <a:off x="4191000" y="4724400"/>
            <a:ext cx="914400" cy="457200"/>
          </a:xfrm>
          <a:prstGeom prst="line">
            <a:avLst/>
          </a:prstGeom>
          <a:noFill/>
          <a:ln w="9525">
            <a:solidFill>
              <a:schemeClr val="tx1"/>
            </a:solidFill>
            <a:round/>
            <a:headEnd/>
            <a:tailEnd type="triangle" w="med" len="med"/>
          </a:ln>
          <a:effectLst/>
        </p:spPr>
        <p:txBody>
          <a:bodyPr/>
          <a:lstStyle/>
          <a:p>
            <a:endParaRPr lang="en-US"/>
          </a:p>
        </p:txBody>
      </p:sp>
      <p:sp>
        <p:nvSpPr>
          <p:cNvPr id="11276" name="Line 12"/>
          <p:cNvSpPr>
            <a:spLocks noChangeShapeType="1"/>
          </p:cNvSpPr>
          <p:nvPr/>
        </p:nvSpPr>
        <p:spPr bwMode="auto">
          <a:xfrm>
            <a:off x="4191000" y="5181600"/>
            <a:ext cx="1143000" cy="381000"/>
          </a:xfrm>
          <a:prstGeom prst="line">
            <a:avLst/>
          </a:prstGeom>
          <a:noFill/>
          <a:ln w="9525">
            <a:solidFill>
              <a:schemeClr val="tx1"/>
            </a:solidFill>
            <a:round/>
            <a:headEnd/>
            <a:tailEnd type="triangle" w="med" len="med"/>
          </a:ln>
          <a:effectLst/>
        </p:spPr>
        <p:txBody>
          <a:bodyPr/>
          <a:lstStyle/>
          <a:p>
            <a:endParaRPr lang="en-US"/>
          </a:p>
        </p:txBody>
      </p:sp>
      <p:pic>
        <p:nvPicPr>
          <p:cNvPr id="11277" name="Picture 13" descr="brown"/>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3200400" y="1447800"/>
            <a:ext cx="2667000" cy="127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3350361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States Explained</a:t>
            </a:r>
          </a:p>
        </p:txBody>
      </p:sp>
      <p:sp>
        <p:nvSpPr>
          <p:cNvPr id="13315" name="Rectangle 3"/>
          <p:cNvSpPr>
            <a:spLocks noGrp="1" noChangeArrowheads="1"/>
          </p:cNvSpPr>
          <p:nvPr>
            <p:ph type="body" idx="1"/>
          </p:nvPr>
        </p:nvSpPr>
        <p:spPr>
          <a:xfrm>
            <a:off x="381000" y="1371600"/>
            <a:ext cx="8382000" cy="2286000"/>
          </a:xfrm>
        </p:spPr>
        <p:txBody>
          <a:bodyPr/>
          <a:lstStyle/>
          <a:p>
            <a:pPr>
              <a:lnSpc>
                <a:spcPct val="90000"/>
              </a:lnSpc>
            </a:pPr>
            <a:r>
              <a:rPr lang="en-US" sz="2100" dirty="0">
                <a:solidFill>
                  <a:srgbClr val="3366FF"/>
                </a:solidFill>
              </a:rPr>
              <a:t>Solid:</a:t>
            </a:r>
            <a:r>
              <a:rPr lang="en-US" sz="2100" dirty="0"/>
              <a:t>  The molecules are frozen in place but still vibrate.</a:t>
            </a:r>
          </a:p>
          <a:p>
            <a:pPr>
              <a:lnSpc>
                <a:spcPct val="90000"/>
              </a:lnSpc>
            </a:pPr>
            <a:r>
              <a:rPr lang="en-US" sz="2100" dirty="0">
                <a:solidFill>
                  <a:srgbClr val="3366FF"/>
                </a:solidFill>
              </a:rPr>
              <a:t>Liquid:</a:t>
            </a:r>
            <a:r>
              <a:rPr lang="en-US" sz="2100" dirty="0"/>
              <a:t> The molecules move past each other but still have a weak attraction.</a:t>
            </a:r>
          </a:p>
          <a:p>
            <a:pPr>
              <a:lnSpc>
                <a:spcPct val="90000"/>
              </a:lnSpc>
            </a:pPr>
            <a:r>
              <a:rPr lang="en-US" sz="2100" dirty="0">
                <a:solidFill>
                  <a:srgbClr val="3366FF"/>
                </a:solidFill>
              </a:rPr>
              <a:t>Gas:</a:t>
            </a:r>
            <a:r>
              <a:rPr lang="en-US" sz="2100" dirty="0"/>
              <a:t> The molecules only interact when they collide.</a:t>
            </a:r>
          </a:p>
          <a:p>
            <a:pPr>
              <a:lnSpc>
                <a:spcPct val="90000"/>
              </a:lnSpc>
            </a:pPr>
            <a:r>
              <a:rPr lang="en-US" sz="2100" dirty="0">
                <a:solidFill>
                  <a:srgbClr val="3366FF"/>
                </a:solidFill>
              </a:rPr>
              <a:t>Plasma:</a:t>
            </a:r>
            <a:r>
              <a:rPr lang="en-US" sz="2100" dirty="0"/>
              <a:t> The molecules collide with enough energy to break into charged pieces.</a:t>
            </a:r>
          </a:p>
        </p:txBody>
      </p:sp>
      <p:pic>
        <p:nvPicPr>
          <p:cNvPr id="13319" name="Picture 7"/>
          <p:cNvPicPr>
            <a:picLocks noChangeAspect="1" noChangeArrowheads="1"/>
          </p:cNvPicPr>
          <p:nvPr/>
        </p:nvPicPr>
        <p:blipFill>
          <a:blip r:embed="rId3" cstate="print"/>
          <a:srcRect/>
          <a:stretch>
            <a:fillRect/>
          </a:stretch>
        </p:blipFill>
        <p:spPr bwMode="auto">
          <a:xfrm>
            <a:off x="609600" y="3521075"/>
            <a:ext cx="7696200" cy="2265363"/>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 xmlns:p14="http://schemas.microsoft.com/office/powerpoint/2010/main" val="2420849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1371600"/>
            <a:ext cx="6629400" cy="5105400"/>
          </a:xfrm>
        </p:spPr>
        <p:txBody>
          <a:bodyPr>
            <a:normAutofit/>
          </a:bodyPr>
          <a:lstStyle/>
          <a:p>
            <a:r>
              <a:rPr lang="en-US" dirty="0"/>
              <a:t>Temperature is a measure of the average kinetic energy of the molecules.</a:t>
            </a:r>
          </a:p>
          <a:p>
            <a:pPr lvl="1"/>
            <a:r>
              <a:rPr lang="en-US" dirty="0"/>
              <a:t>Cold </a:t>
            </a:r>
            <a:r>
              <a:rPr lang="en-US" dirty="0">
                <a:sym typeface="Wingdings" pitchFamily="2" charset="2"/>
              </a:rPr>
              <a:t> slowly moving</a:t>
            </a:r>
          </a:p>
          <a:p>
            <a:pPr lvl="1"/>
            <a:r>
              <a:rPr lang="en-US" dirty="0">
                <a:sym typeface="Wingdings" pitchFamily="2" charset="2"/>
              </a:rPr>
              <a:t>Hot  rapidly moving</a:t>
            </a:r>
          </a:p>
          <a:p>
            <a:pPr lvl="1"/>
            <a:r>
              <a:rPr lang="en-US" dirty="0">
                <a:sym typeface="Wingdings" pitchFamily="2" charset="2"/>
              </a:rPr>
              <a:t>Absolute zero  motion ceases (-460 F, -273 C</a:t>
            </a:r>
            <a:r>
              <a:rPr lang="en-US" dirty="0" smtClean="0">
                <a:sym typeface="Wingdings" pitchFamily="2" charset="2"/>
              </a:rPr>
              <a:t>)</a:t>
            </a:r>
            <a:endParaRPr lang="en-US" dirty="0">
              <a:sym typeface="Wingdings" pitchFamily="2" charset="2"/>
            </a:endParaRPr>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242690" name="PHOTO-PAINT" r:id="rId4" imgW="179635" imgH="722133" progId="">
              <p:embed/>
            </p:oleObj>
          </a:graphicData>
        </a:graphic>
      </p:graphicFrame>
    </p:spTree>
    <p:extLst>
      <p:ext uri="{BB962C8B-B14F-4D97-AF65-F5344CB8AC3E}">
        <p14:creationId xmlns="" xmlns:p14="http://schemas.microsoft.com/office/powerpoint/2010/main" val="4643230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2362200"/>
            <a:ext cx="6629400" cy="2971800"/>
          </a:xfrm>
        </p:spPr>
        <p:txBody>
          <a:bodyPr>
            <a:normAutofit/>
          </a:bodyPr>
          <a:lstStyle/>
          <a:p>
            <a:r>
              <a:rPr lang="en-US" dirty="0" smtClean="0"/>
              <a:t>Example: At room temperature molecules are moving about 1,000 ft/s</a:t>
            </a:r>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378882" name="PHOTO-PAINT" r:id="rId4" imgW="179635" imgH="722133" progId="">
              <p:embed/>
            </p:oleObj>
          </a:graphicData>
        </a:graphic>
      </p:graphicFrame>
    </p:spTree>
    <p:extLst>
      <p:ext uri="{BB962C8B-B14F-4D97-AF65-F5344CB8AC3E}">
        <p14:creationId xmlns="" xmlns:p14="http://schemas.microsoft.com/office/powerpoint/2010/main" val="464323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2362200"/>
            <a:ext cx="6629400" cy="2971800"/>
          </a:xfrm>
        </p:spPr>
        <p:txBody>
          <a:bodyPr>
            <a:normAutofit/>
          </a:bodyPr>
          <a:lstStyle/>
          <a:p>
            <a:r>
              <a:rPr lang="en-US" dirty="0" smtClean="0"/>
              <a:t>Example: At room temperature molecules are on average about .0000002 feet apart</a:t>
            </a:r>
          </a:p>
          <a:p>
            <a:endParaRPr lang="en-US" dirty="0" smtClean="0"/>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379906" name="PHOTO-PAINT" r:id="rId4" imgW="179635" imgH="722133" progId="">
              <p:embed/>
            </p:oleObj>
          </a:graphicData>
        </a:graphic>
      </p:graphicFrame>
    </p:spTree>
    <p:extLst>
      <p:ext uri="{BB962C8B-B14F-4D97-AF65-F5344CB8AC3E}">
        <p14:creationId xmlns="" xmlns:p14="http://schemas.microsoft.com/office/powerpoint/2010/main" val="464323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Temperature is a measure of the </a:t>
            </a:r>
            <a:r>
              <a:rPr lang="en-US" i="1" dirty="0">
                <a:solidFill>
                  <a:srgbClr val="FF0000"/>
                </a:solidFill>
              </a:rPr>
              <a:t>average kinetic energy</a:t>
            </a:r>
            <a:r>
              <a:rPr lang="en-US" dirty="0"/>
              <a:t> of a collection of molecules</a:t>
            </a:r>
          </a:p>
        </p:txBody>
      </p:sp>
      <p:pic>
        <p:nvPicPr>
          <p:cNvPr id="38916" name="Picture 4"/>
          <p:cNvPicPr>
            <a:picLocks noChangeAspect="1" noChangeArrowheads="1"/>
          </p:cNvPicPr>
          <p:nvPr/>
        </p:nvPicPr>
        <p:blipFill>
          <a:blip r:embed="rId3" cstate="print"/>
          <a:srcRect/>
          <a:stretch>
            <a:fillRect/>
          </a:stretch>
        </p:blipFill>
        <p:spPr bwMode="auto">
          <a:xfrm>
            <a:off x="259830" y="2514600"/>
            <a:ext cx="3962400" cy="2903538"/>
          </a:xfrm>
          <a:prstGeom prst="rect">
            <a:avLst/>
          </a:prstGeom>
          <a:noFill/>
          <a:ln w="9525">
            <a:noFill/>
            <a:miter lim="800000"/>
            <a:headEnd/>
            <a:tailEnd/>
          </a:ln>
          <a:effectLst>
            <a:outerShdw dist="25399" dir="16200000" algn="ctr" rotWithShape="0">
              <a:srgbClr val="FFFFFF">
                <a:alpha val="75000"/>
              </a:srgbClr>
            </a:outerShdw>
          </a:effectLst>
        </p:spPr>
      </p:pic>
      <p:pic>
        <p:nvPicPr>
          <p:cNvPr id="38917" name="Picture 5"/>
          <p:cNvPicPr>
            <a:picLocks noChangeAspect="1" noChangeArrowheads="1"/>
          </p:cNvPicPr>
          <p:nvPr/>
        </p:nvPicPr>
        <p:blipFill>
          <a:blip r:embed="rId4" cstate="print"/>
          <a:srcRect/>
          <a:stretch>
            <a:fillRect/>
          </a:stretch>
        </p:blipFill>
        <p:spPr bwMode="auto">
          <a:xfrm>
            <a:off x="4603230" y="2544763"/>
            <a:ext cx="3886200" cy="28448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 xmlns:p14="http://schemas.microsoft.com/office/powerpoint/2010/main" val="2097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Off to the molecular races</a:t>
            </a:r>
          </a:p>
        </p:txBody>
      </p:sp>
      <p:sp>
        <p:nvSpPr>
          <p:cNvPr id="35843" name="Rectangle 3"/>
          <p:cNvSpPr>
            <a:spLocks noGrp="1" noChangeArrowheads="1"/>
          </p:cNvSpPr>
          <p:nvPr>
            <p:ph type="body" idx="1"/>
          </p:nvPr>
        </p:nvSpPr>
        <p:spPr>
          <a:xfrm>
            <a:off x="457200" y="4572000"/>
            <a:ext cx="8382000" cy="2057400"/>
          </a:xfrm>
        </p:spPr>
        <p:txBody>
          <a:bodyPr/>
          <a:lstStyle/>
          <a:p>
            <a:pPr algn="ctr">
              <a:buFont typeface="Wingdings" pitchFamily="2" charset="2"/>
              <a:buNone/>
            </a:pPr>
            <a:r>
              <a:rPr lang="en-US"/>
              <a:t>K.E. = ½ mv</a:t>
            </a:r>
            <a:r>
              <a:rPr lang="en-US" baseline="30000"/>
              <a:t>2 </a:t>
            </a:r>
          </a:p>
          <a:p>
            <a:pPr algn="ctr">
              <a:buFont typeface="Wingdings" pitchFamily="2" charset="2"/>
              <a:buNone/>
            </a:pPr>
            <a:r>
              <a:rPr lang="en-US"/>
              <a:t>the same for both NH</a:t>
            </a:r>
            <a:r>
              <a:rPr lang="en-US" baseline="-25000"/>
              <a:t>3</a:t>
            </a:r>
            <a:r>
              <a:rPr lang="en-US"/>
              <a:t> and HCl</a:t>
            </a:r>
          </a:p>
          <a:p>
            <a:pPr algn="ctr">
              <a:buFont typeface="Wingdings" pitchFamily="2" charset="2"/>
              <a:buNone/>
            </a:pPr>
            <a:r>
              <a:rPr lang="en-US"/>
              <a:t> but HCl has about twice the mass</a:t>
            </a:r>
            <a:endParaRPr lang="en-US" baseline="30000"/>
          </a:p>
        </p:txBody>
      </p:sp>
      <p:graphicFrame>
        <p:nvGraphicFramePr>
          <p:cNvPr id="35850" name="Object 10"/>
          <p:cNvGraphicFramePr>
            <a:graphicFrameLocks noChangeAspect="1"/>
          </p:cNvGraphicFramePr>
          <p:nvPr>
            <p:extLst>
              <p:ext uri="{D42A27DB-BD31-4B8C-83A1-F6EECF244321}">
                <p14:modId xmlns="" xmlns:p14="http://schemas.microsoft.com/office/powerpoint/2010/main" val="1189743353"/>
              </p:ext>
            </p:extLst>
          </p:nvPr>
        </p:nvGraphicFramePr>
        <p:xfrm>
          <a:off x="5562600" y="1371600"/>
          <a:ext cx="2413000" cy="3263900"/>
        </p:xfrm>
        <a:graphic>
          <a:graphicData uri="http://schemas.openxmlformats.org/presentationml/2006/ole">
            <p:oleObj spid="_x0000_s243714" name="PHOTO-PAINT" r:id="rId4" imgW="2412698" imgH="3263492" progId="">
              <p:embed/>
            </p:oleObj>
          </a:graphicData>
        </a:graphic>
      </p:graphicFrame>
      <p:graphicFrame>
        <p:nvGraphicFramePr>
          <p:cNvPr id="35851" name="Object 11"/>
          <p:cNvGraphicFramePr>
            <a:graphicFrameLocks noChangeAspect="1"/>
          </p:cNvGraphicFramePr>
          <p:nvPr>
            <p:extLst>
              <p:ext uri="{D42A27DB-BD31-4B8C-83A1-F6EECF244321}">
                <p14:modId xmlns="" xmlns:p14="http://schemas.microsoft.com/office/powerpoint/2010/main" val="200082479"/>
              </p:ext>
            </p:extLst>
          </p:nvPr>
        </p:nvGraphicFramePr>
        <p:xfrm>
          <a:off x="914400" y="2057400"/>
          <a:ext cx="2362200" cy="2033588"/>
        </p:xfrm>
        <a:graphic>
          <a:graphicData uri="http://schemas.openxmlformats.org/presentationml/2006/ole">
            <p:oleObj spid="_x0000_s243715" name="PHOTO-PAINT" r:id="rId5" imgW="3187302" imgH="2742857" progId="">
              <p:embed/>
            </p:oleObj>
          </a:graphicData>
        </a:graphic>
      </p:graphicFrame>
    </p:spTree>
    <p:extLst>
      <p:ext uri="{BB962C8B-B14F-4D97-AF65-F5344CB8AC3E}">
        <p14:creationId xmlns="" xmlns:p14="http://schemas.microsoft.com/office/powerpoint/2010/main" val="1948204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style>
          <a:lnRef idx="0">
            <a:schemeClr val="accent5"/>
          </a:lnRef>
          <a:fillRef idx="3">
            <a:schemeClr val="accent5"/>
          </a:fillRef>
          <a:effectRef idx="3">
            <a:schemeClr val="accent5"/>
          </a:effectRef>
          <a:fontRef idx="minor">
            <a:schemeClr val="lt1"/>
          </a:fontRef>
        </p:style>
        <p:txBody>
          <a:bodyPr/>
          <a:lstStyle/>
          <a:p>
            <a:pPr eaLnBrk="1" hangingPunct="1"/>
            <a:r>
              <a:rPr lang="en-US" b="1" dirty="0" smtClean="0"/>
              <a:t>Wave Particle Duality</a:t>
            </a:r>
          </a:p>
        </p:txBody>
      </p:sp>
      <p:sp>
        <p:nvSpPr>
          <p:cNvPr id="33795" name="Rectangle 3"/>
          <p:cNvSpPr>
            <a:spLocks noGrp="1" noChangeArrowheads="1"/>
          </p:cNvSpPr>
          <p:nvPr>
            <p:ph type="body" idx="1"/>
          </p:nvPr>
        </p:nvSpPr>
        <p:spPr>
          <a:xfrm>
            <a:off x="304800" y="1447800"/>
            <a:ext cx="8610600" cy="5029200"/>
          </a:xfrm>
        </p:spPr>
        <p:txBody>
          <a:bodyPr/>
          <a:lstStyle/>
          <a:p>
            <a:pPr eaLnBrk="1" hangingPunct="1"/>
            <a:r>
              <a:rPr lang="en-US" smtClean="0"/>
              <a:t>Light is both a wave and a particle.</a:t>
            </a:r>
          </a:p>
          <a:p>
            <a:pPr lvl="1" eaLnBrk="1" hangingPunct="1"/>
            <a:r>
              <a:rPr lang="en-US" smtClean="0"/>
              <a:t>It behaves like a wave when unobserved</a:t>
            </a:r>
          </a:p>
          <a:p>
            <a:pPr lvl="2" eaLnBrk="1" hangingPunct="1"/>
            <a:r>
              <a:rPr lang="en-US" sz="2400" smtClean="0"/>
              <a:t>It travels through both slits like a wave</a:t>
            </a:r>
          </a:p>
          <a:p>
            <a:pPr lvl="1" eaLnBrk="1" hangingPunct="1"/>
            <a:r>
              <a:rPr lang="en-US" smtClean="0"/>
              <a:t>It is detected like a particle</a:t>
            </a:r>
          </a:p>
          <a:p>
            <a:pPr lvl="2" eaLnBrk="1" hangingPunct="1"/>
            <a:r>
              <a:rPr lang="en-US" sz="2400" smtClean="0"/>
              <a:t>It hits the screen as individual dots</a:t>
            </a:r>
          </a:p>
        </p:txBody>
      </p:sp>
      <p:pic>
        <p:nvPicPr>
          <p:cNvPr id="4" name="Picture 2"/>
          <p:cNvPicPr>
            <a:picLocks noChangeAspect="1" noChangeArrowheads="1"/>
          </p:cNvPicPr>
          <p:nvPr/>
        </p:nvPicPr>
        <p:blipFill>
          <a:blip r:embed="rId4" cstate="print"/>
          <a:srcRect/>
          <a:stretch>
            <a:fillRect/>
          </a:stretch>
        </p:blipFill>
        <p:spPr bwMode="auto">
          <a:xfrm>
            <a:off x="4620693" y="4214425"/>
            <a:ext cx="2085975" cy="2190750"/>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172866" y="4152125"/>
            <a:ext cx="1943100" cy="23526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Evaporation Explained</a:t>
            </a:r>
          </a:p>
        </p:txBody>
      </p:sp>
      <p:sp>
        <p:nvSpPr>
          <p:cNvPr id="16387" name="Rectangle 3"/>
          <p:cNvSpPr>
            <a:spLocks noGrp="1" noChangeArrowheads="1"/>
          </p:cNvSpPr>
          <p:nvPr>
            <p:ph type="body" sz="half" idx="1"/>
          </p:nvPr>
        </p:nvSpPr>
        <p:spPr>
          <a:xfrm>
            <a:off x="609600" y="1524000"/>
            <a:ext cx="8229600" cy="2133600"/>
          </a:xfrm>
        </p:spPr>
        <p:txBody>
          <a:bodyPr/>
          <a:lstStyle/>
          <a:p>
            <a:pPr>
              <a:lnSpc>
                <a:spcPct val="90000"/>
              </a:lnSpc>
            </a:pPr>
            <a:r>
              <a:rPr lang="en-US" sz="2000" dirty="0"/>
              <a:t>Temperature is a measure of the average kinetic energy.  </a:t>
            </a:r>
            <a:endParaRPr lang="en-US" sz="2000" dirty="0" smtClean="0"/>
          </a:p>
          <a:p>
            <a:pPr>
              <a:lnSpc>
                <a:spcPct val="90000"/>
              </a:lnSpc>
            </a:pPr>
            <a:r>
              <a:rPr lang="en-US" sz="2000" dirty="0" smtClean="0"/>
              <a:t>Some </a:t>
            </a:r>
            <a:r>
              <a:rPr lang="en-US" sz="2000" dirty="0"/>
              <a:t>molecules go faster and some go slower.  </a:t>
            </a:r>
            <a:endParaRPr lang="en-US" sz="2000" dirty="0" smtClean="0"/>
          </a:p>
          <a:p>
            <a:pPr>
              <a:lnSpc>
                <a:spcPct val="90000"/>
              </a:lnSpc>
            </a:pPr>
            <a:r>
              <a:rPr lang="en-US" sz="2000" dirty="0" smtClean="0"/>
              <a:t>The </a:t>
            </a:r>
            <a:r>
              <a:rPr lang="en-US" sz="2000" dirty="0"/>
              <a:t>fast ones escape as a gas even when the average temperature is below boiling.</a:t>
            </a:r>
          </a:p>
        </p:txBody>
      </p:sp>
      <p:graphicFrame>
        <p:nvGraphicFramePr>
          <p:cNvPr id="16392" name="Object 8"/>
          <p:cNvGraphicFramePr>
            <a:graphicFrameLocks noChangeAspect="1"/>
          </p:cNvGraphicFramePr>
          <p:nvPr>
            <p:extLst>
              <p:ext uri="{D42A27DB-BD31-4B8C-83A1-F6EECF244321}">
                <p14:modId xmlns="" xmlns:p14="http://schemas.microsoft.com/office/powerpoint/2010/main" val="2214714594"/>
              </p:ext>
            </p:extLst>
          </p:nvPr>
        </p:nvGraphicFramePr>
        <p:xfrm>
          <a:off x="1752600" y="2819400"/>
          <a:ext cx="5241925" cy="1925638"/>
        </p:xfrm>
        <a:graphic>
          <a:graphicData uri="http://schemas.openxmlformats.org/presentationml/2006/ole">
            <p:oleObj spid="_x0000_s244738" name="PHOTO-PAINT" r:id="rId4" imgW="5242127" imgH="1925851" progId="">
              <p:embed/>
            </p:oleObj>
          </a:graphicData>
        </a:graphic>
      </p:graphicFrame>
      <p:sp>
        <p:nvSpPr>
          <p:cNvPr id="6" name="TextBox 5"/>
          <p:cNvSpPr txBox="1"/>
          <p:nvPr/>
        </p:nvSpPr>
        <p:spPr>
          <a:xfrm>
            <a:off x="1830049" y="5242351"/>
            <a:ext cx="3581400" cy="830997"/>
          </a:xfrm>
          <a:prstGeom prst="rect">
            <a:avLst/>
          </a:prstGeom>
          <a:noFill/>
        </p:spPr>
        <p:txBody>
          <a:bodyPr wrap="square" rtlCol="0">
            <a:spAutoFit/>
          </a:bodyPr>
          <a:lstStyle/>
          <a:p>
            <a:r>
              <a:rPr lang="en-US" sz="2400" dirty="0" smtClean="0"/>
              <a:t>How are you able to cool soup by blowing on it?</a:t>
            </a:r>
            <a:endParaRPr lang="en-US" sz="2400" dirty="0"/>
          </a:p>
        </p:txBody>
      </p:sp>
      <p:pic>
        <p:nvPicPr>
          <p:cNvPr id="8" name="Picture 3"/>
          <p:cNvPicPr>
            <a:picLocks noChangeAspect="1" noChangeArrowheads="1"/>
          </p:cNvPicPr>
          <p:nvPr/>
        </p:nvPicPr>
        <p:blipFill>
          <a:blip r:embed="rId5" cstate="print"/>
          <a:srcRect/>
          <a:stretch>
            <a:fillRect/>
          </a:stretch>
        </p:blipFill>
        <p:spPr bwMode="auto">
          <a:xfrm>
            <a:off x="5715000" y="4572000"/>
            <a:ext cx="2857500" cy="2171700"/>
          </a:xfrm>
          <a:prstGeom prst="rect">
            <a:avLst/>
          </a:prstGeom>
          <a:noFill/>
          <a:ln w="9525">
            <a:noFill/>
            <a:miter lim="800000"/>
            <a:headEnd/>
            <a:tailEnd/>
          </a:ln>
        </p:spPr>
      </p:pic>
    </p:spTree>
    <p:extLst>
      <p:ext uri="{BB962C8B-B14F-4D97-AF65-F5344CB8AC3E}">
        <p14:creationId xmlns="" xmlns:p14="http://schemas.microsoft.com/office/powerpoint/2010/main" val="4201796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228600"/>
            <a:ext cx="7620000" cy="762000"/>
          </a:xfrm>
        </p:spPr>
        <p:txBody>
          <a:bodyPr/>
          <a:lstStyle/>
          <a:p>
            <a:r>
              <a:rPr lang="en-US" dirty="0" smtClean="0">
                <a:latin typeface="Engravers MT" pitchFamily="18" charset="0"/>
              </a:rPr>
              <a:t>QQ6: </a:t>
            </a:r>
            <a:r>
              <a:rPr lang="en-US" dirty="0" smtClean="0"/>
              <a:t>Temperature is a measure of </a:t>
            </a:r>
          </a:p>
        </p:txBody>
      </p:sp>
      <p:sp>
        <p:nvSpPr>
          <p:cNvPr id="12291" name="Rectangle 3"/>
          <p:cNvSpPr>
            <a:spLocks noGrp="1" noChangeArrowheads="1"/>
          </p:cNvSpPr>
          <p:nvPr>
            <p:ph type="body" idx="1"/>
          </p:nvPr>
        </p:nvSpPr>
        <p:spPr>
          <a:xfrm>
            <a:off x="609600" y="1676400"/>
            <a:ext cx="6934200" cy="4267200"/>
          </a:xfrm>
        </p:spPr>
        <p:txBody>
          <a:bodyPr>
            <a:normAutofit/>
          </a:bodyPr>
          <a:lstStyle/>
          <a:p>
            <a:pPr marL="514350" indent="-514350">
              <a:buFont typeface="+mj-lt"/>
              <a:buAutoNum type="alphaLcPeriod"/>
            </a:pPr>
            <a:r>
              <a:rPr lang="en-US" dirty="0" smtClean="0"/>
              <a:t>The number of particles in a system</a:t>
            </a:r>
          </a:p>
          <a:p>
            <a:pPr marL="514350" indent="-514350">
              <a:buFont typeface="+mj-lt"/>
              <a:buAutoNum type="alphaLcPeriod"/>
            </a:pPr>
            <a:r>
              <a:rPr lang="en-US" dirty="0" smtClean="0"/>
              <a:t>The </a:t>
            </a:r>
            <a:r>
              <a:rPr lang="en-US" dirty="0"/>
              <a:t>average kinetic energy of the molecules</a:t>
            </a:r>
            <a:r>
              <a:rPr lang="en-US" dirty="0" smtClean="0"/>
              <a:t>.</a:t>
            </a:r>
          </a:p>
          <a:p>
            <a:pPr marL="514350" indent="-514350">
              <a:buFont typeface="+mj-lt"/>
              <a:buAutoNum type="alphaLcPeriod"/>
            </a:pPr>
            <a:r>
              <a:rPr lang="en-US" dirty="0" smtClean="0"/>
              <a:t>The rate of change of chemical reactions</a:t>
            </a:r>
          </a:p>
          <a:p>
            <a:pPr marL="514350" indent="-514350">
              <a:buFont typeface="+mj-lt"/>
              <a:buAutoNum type="alphaLcPeriod"/>
            </a:pPr>
            <a:r>
              <a:rPr lang="en-US" dirty="0" smtClean="0"/>
              <a:t>Heat flow in the room</a:t>
            </a:r>
          </a:p>
          <a:p>
            <a:pPr marL="514350" indent="-514350">
              <a:buFont typeface="+mj-lt"/>
              <a:buAutoNum type="alphaLcPeriod"/>
            </a:pPr>
            <a:r>
              <a:rPr lang="en-US" dirty="0" smtClean="0"/>
              <a:t>Nitrogen content</a:t>
            </a:r>
          </a:p>
        </p:txBody>
      </p:sp>
      <p:graphicFrame>
        <p:nvGraphicFramePr>
          <p:cNvPr id="12292" name="Object 4"/>
          <p:cNvGraphicFramePr>
            <a:graphicFrameLocks noChangeAspect="1"/>
          </p:cNvGraphicFramePr>
          <p:nvPr/>
        </p:nvGraphicFramePr>
        <p:xfrm>
          <a:off x="7543800" y="1600200"/>
          <a:ext cx="884238" cy="3560763"/>
        </p:xfrm>
        <a:graphic>
          <a:graphicData uri="http://schemas.openxmlformats.org/presentationml/2006/ole">
            <p:oleObj spid="_x0000_s239618" name="PHOTO-PAINT" r:id="rId4" imgW="179635" imgH="722133" progId="">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State changes and the molecular model</a:t>
            </a:r>
          </a:p>
        </p:txBody>
      </p:sp>
      <p:pic>
        <p:nvPicPr>
          <p:cNvPr id="39940" name="Picture 4"/>
          <p:cNvPicPr>
            <a:picLocks noChangeAspect="1" noChangeArrowheads="1"/>
          </p:cNvPicPr>
          <p:nvPr/>
        </p:nvPicPr>
        <p:blipFill>
          <a:blip r:embed="rId3" cstate="print"/>
          <a:srcRect/>
          <a:stretch>
            <a:fillRect/>
          </a:stretch>
        </p:blipFill>
        <p:spPr bwMode="auto">
          <a:xfrm>
            <a:off x="2438400" y="1447800"/>
            <a:ext cx="6324600" cy="5006975"/>
          </a:xfrm>
          <a:prstGeom prst="rect">
            <a:avLst/>
          </a:prstGeom>
          <a:noFill/>
          <a:ln w="9525">
            <a:noFill/>
            <a:miter lim="800000"/>
            <a:headEnd/>
            <a:tailEnd/>
          </a:ln>
          <a:effectLst>
            <a:outerShdw dist="25399" dir="16200000" algn="ctr" rotWithShape="0">
              <a:srgbClr val="FFFFFF">
                <a:alpha val="75000"/>
              </a:srgbClr>
            </a:outerShdw>
          </a:effectLst>
        </p:spPr>
      </p:pic>
      <p:sp>
        <p:nvSpPr>
          <p:cNvPr id="39941" name="Rectangle 5"/>
          <p:cNvSpPr>
            <a:spLocks noChangeArrowheads="1"/>
          </p:cNvSpPr>
          <p:nvPr/>
        </p:nvSpPr>
        <p:spPr bwMode="auto">
          <a:xfrm>
            <a:off x="272143" y="1905000"/>
            <a:ext cx="2133600" cy="2894013"/>
          </a:xfrm>
          <a:prstGeom prst="rect">
            <a:avLst/>
          </a:prstGeom>
          <a:noFill/>
          <a:ln w="9525">
            <a:noFill/>
            <a:miter lim="800000"/>
            <a:headEnd/>
            <a:tailEnd/>
          </a:ln>
          <a:effectLst/>
        </p:spPr>
        <p:txBody>
          <a:bodyPr>
            <a:spAutoFit/>
          </a:bodyPr>
          <a:lstStyle/>
          <a:p>
            <a:pPr>
              <a:spcBef>
                <a:spcPct val="20000"/>
              </a:spcBef>
              <a:buClr>
                <a:srgbClr val="0066FF"/>
              </a:buClr>
              <a:buFont typeface="Wingdings" pitchFamily="2" charset="2"/>
              <a:buChar char="§"/>
            </a:pPr>
            <a:r>
              <a:rPr lang="en-US" dirty="0"/>
              <a:t>Temperature is molecular kinetic energy. </a:t>
            </a:r>
          </a:p>
          <a:p>
            <a:pPr>
              <a:spcBef>
                <a:spcPct val="20000"/>
              </a:spcBef>
              <a:buClr>
                <a:srgbClr val="0066FF"/>
              </a:buClr>
              <a:buFont typeface="Wingdings" pitchFamily="2" charset="2"/>
              <a:buChar char="§"/>
            </a:pPr>
            <a:r>
              <a:rPr lang="en-US" i="1" dirty="0"/>
              <a:t>Internal energy</a:t>
            </a:r>
            <a:r>
              <a:rPr lang="en-US" dirty="0"/>
              <a:t> includes kinetic plus electrical potential energy from how the molecules are arranged.</a:t>
            </a:r>
          </a:p>
        </p:txBody>
      </p:sp>
    </p:spTree>
    <p:extLst>
      <p:ext uri="{BB962C8B-B14F-4D97-AF65-F5344CB8AC3E}">
        <p14:creationId xmlns="" xmlns:p14="http://schemas.microsoft.com/office/powerpoint/2010/main" val="608934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304800"/>
            <a:ext cx="9067800" cy="914400"/>
          </a:xfrm>
        </p:spPr>
        <p:txBody>
          <a:bodyPr/>
          <a:lstStyle/>
          <a:p>
            <a:r>
              <a:rPr lang="en-US" dirty="0" smtClean="0">
                <a:latin typeface="Engravers MT" pitchFamily="18" charset="0"/>
              </a:rPr>
              <a:t>QQ7: </a:t>
            </a:r>
            <a:r>
              <a:rPr lang="en-US" dirty="0" smtClean="0"/>
              <a:t>Random Molecular Collision </a:t>
            </a:r>
            <a:r>
              <a:rPr lang="en-US" dirty="0"/>
              <a:t>Motion</a:t>
            </a:r>
          </a:p>
        </p:txBody>
      </p:sp>
      <p:sp>
        <p:nvSpPr>
          <p:cNvPr id="11267" name="Rectangle 3"/>
          <p:cNvSpPr>
            <a:spLocks noGrp="1" noChangeArrowheads="1"/>
          </p:cNvSpPr>
          <p:nvPr>
            <p:ph type="body" idx="1"/>
          </p:nvPr>
        </p:nvSpPr>
        <p:spPr>
          <a:xfrm>
            <a:off x="609600" y="2895600"/>
            <a:ext cx="8382000" cy="2590800"/>
          </a:xfrm>
        </p:spPr>
        <p:txBody>
          <a:bodyPr/>
          <a:lstStyle/>
          <a:p>
            <a:pPr>
              <a:lnSpc>
                <a:spcPct val="80000"/>
              </a:lnSpc>
            </a:pPr>
            <a:r>
              <a:rPr lang="en-US" sz="2600" dirty="0" smtClean="0"/>
              <a:t>What is this erratic, jittery motion called? </a:t>
            </a:r>
          </a:p>
          <a:p>
            <a:pPr marL="457200" indent="-457200">
              <a:lnSpc>
                <a:spcPct val="80000"/>
              </a:lnSpc>
              <a:buFont typeface="+mj-lt"/>
              <a:buAutoNum type="alphaLcPeriod"/>
            </a:pPr>
            <a:r>
              <a:rPr lang="en-US" sz="2600" dirty="0" err="1" smtClean="0"/>
              <a:t>Greenian</a:t>
            </a:r>
            <a:r>
              <a:rPr lang="en-US" sz="2600" dirty="0" smtClean="0"/>
              <a:t> Motion</a:t>
            </a:r>
          </a:p>
          <a:p>
            <a:pPr marL="457200" indent="-457200">
              <a:lnSpc>
                <a:spcPct val="80000"/>
              </a:lnSpc>
              <a:buFont typeface="+mj-lt"/>
              <a:buAutoNum type="alphaLcPeriod"/>
            </a:pPr>
            <a:r>
              <a:rPr lang="en-US" sz="2600" dirty="0" err="1" smtClean="0"/>
              <a:t>Soberiety</a:t>
            </a:r>
            <a:r>
              <a:rPr lang="en-US" sz="2600" dirty="0" smtClean="0"/>
              <a:t> Waltz</a:t>
            </a:r>
          </a:p>
          <a:p>
            <a:pPr marL="457200" indent="-457200">
              <a:lnSpc>
                <a:spcPct val="80000"/>
              </a:lnSpc>
              <a:buFont typeface="+mj-lt"/>
              <a:buAutoNum type="alphaLcPeriod"/>
            </a:pPr>
            <a:r>
              <a:rPr lang="en-US" sz="2600" dirty="0" smtClean="0"/>
              <a:t>Kinetic Theory</a:t>
            </a:r>
          </a:p>
          <a:p>
            <a:pPr marL="457200" indent="-457200">
              <a:lnSpc>
                <a:spcPct val="80000"/>
              </a:lnSpc>
              <a:buFont typeface="+mj-lt"/>
              <a:buAutoNum type="alphaLcPeriod"/>
            </a:pPr>
            <a:r>
              <a:rPr lang="en-US" sz="2600" dirty="0" smtClean="0"/>
              <a:t>Brownian Motion</a:t>
            </a:r>
          </a:p>
          <a:p>
            <a:pPr marL="457200" indent="-457200">
              <a:lnSpc>
                <a:spcPct val="80000"/>
              </a:lnSpc>
              <a:buFont typeface="+mj-lt"/>
              <a:buAutoNum type="alphaLcPeriod"/>
            </a:pPr>
            <a:r>
              <a:rPr lang="en-US" sz="2600" dirty="0" smtClean="0"/>
              <a:t>Anxiety Induction</a:t>
            </a:r>
          </a:p>
          <a:p>
            <a:pPr marL="457200" indent="-457200">
              <a:lnSpc>
                <a:spcPct val="80000"/>
              </a:lnSpc>
              <a:buFont typeface="+mj-lt"/>
              <a:buAutoNum type="alphaLcPeriod"/>
            </a:pPr>
            <a:endParaRPr lang="en-US" sz="2200" dirty="0"/>
          </a:p>
        </p:txBody>
      </p:sp>
      <p:sp>
        <p:nvSpPr>
          <p:cNvPr id="11268" name="Oval 4"/>
          <p:cNvSpPr>
            <a:spLocks noChangeArrowheads="1"/>
          </p:cNvSpPr>
          <p:nvPr/>
        </p:nvSpPr>
        <p:spPr bwMode="auto">
          <a:xfrm>
            <a:off x="5334000" y="5410200"/>
            <a:ext cx="457200" cy="457200"/>
          </a:xfrm>
          <a:prstGeom prst="ellipse">
            <a:avLst/>
          </a:prstGeom>
          <a:gradFill rotWithShape="1">
            <a:gsLst>
              <a:gs pos="0">
                <a:srgbClr val="CC9900"/>
              </a:gs>
              <a:gs pos="100000">
                <a:srgbClr val="996633"/>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69" name="Line 5"/>
          <p:cNvSpPr>
            <a:spLocks noChangeShapeType="1"/>
          </p:cNvSpPr>
          <p:nvPr/>
        </p:nvSpPr>
        <p:spPr bwMode="auto">
          <a:xfrm flipH="1">
            <a:off x="6477000" y="4343400"/>
            <a:ext cx="1066800" cy="1371600"/>
          </a:xfrm>
          <a:prstGeom prst="line">
            <a:avLst/>
          </a:prstGeom>
          <a:noFill/>
          <a:ln w="9525">
            <a:solidFill>
              <a:schemeClr val="tx1"/>
            </a:solidFill>
            <a:round/>
            <a:headEnd/>
            <a:tailEnd type="triangle" w="med" len="med"/>
          </a:ln>
          <a:effectLst/>
        </p:spPr>
        <p:txBody>
          <a:bodyPr/>
          <a:lstStyle/>
          <a:p>
            <a:endParaRPr lang="en-US"/>
          </a:p>
        </p:txBody>
      </p:sp>
      <p:sp>
        <p:nvSpPr>
          <p:cNvPr id="11270" name="Line 6"/>
          <p:cNvSpPr>
            <a:spLocks noChangeShapeType="1"/>
          </p:cNvSpPr>
          <p:nvPr/>
        </p:nvSpPr>
        <p:spPr bwMode="auto">
          <a:xfrm flipH="1" flipV="1">
            <a:off x="6172200" y="4800600"/>
            <a:ext cx="304800" cy="914400"/>
          </a:xfrm>
          <a:prstGeom prst="line">
            <a:avLst/>
          </a:prstGeom>
          <a:noFill/>
          <a:ln w="9525">
            <a:solidFill>
              <a:schemeClr val="tx1"/>
            </a:solidFill>
            <a:round/>
            <a:headEnd/>
            <a:tailEnd type="triangle" w="med" len="med"/>
          </a:ln>
          <a:effectLst/>
        </p:spPr>
        <p:txBody>
          <a:bodyPr/>
          <a:lstStyle/>
          <a:p>
            <a:endParaRPr lang="en-US"/>
          </a:p>
        </p:txBody>
      </p:sp>
      <p:sp>
        <p:nvSpPr>
          <p:cNvPr id="11271" name="Line 7"/>
          <p:cNvSpPr>
            <a:spLocks noChangeShapeType="1"/>
          </p:cNvSpPr>
          <p:nvPr/>
        </p:nvSpPr>
        <p:spPr bwMode="auto">
          <a:xfrm flipH="1">
            <a:off x="2286000" y="4876800"/>
            <a:ext cx="3886200" cy="1295400"/>
          </a:xfrm>
          <a:prstGeom prst="line">
            <a:avLst/>
          </a:prstGeom>
          <a:noFill/>
          <a:ln w="9525">
            <a:solidFill>
              <a:schemeClr val="tx1"/>
            </a:solidFill>
            <a:round/>
            <a:headEnd/>
            <a:tailEnd type="triangle" w="med" len="med"/>
          </a:ln>
          <a:effectLst/>
        </p:spPr>
        <p:txBody>
          <a:bodyPr/>
          <a:lstStyle/>
          <a:p>
            <a:endParaRPr lang="en-US"/>
          </a:p>
        </p:txBody>
      </p:sp>
      <p:sp>
        <p:nvSpPr>
          <p:cNvPr id="11272" name="Line 8"/>
          <p:cNvSpPr>
            <a:spLocks noChangeShapeType="1"/>
          </p:cNvSpPr>
          <p:nvPr/>
        </p:nvSpPr>
        <p:spPr bwMode="auto">
          <a:xfrm flipV="1">
            <a:off x="2286000" y="5410200"/>
            <a:ext cx="838200" cy="76200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3124200" y="5410200"/>
            <a:ext cx="1828800" cy="990600"/>
          </a:xfrm>
          <a:prstGeom prst="line">
            <a:avLst/>
          </a:prstGeom>
          <a:noFill/>
          <a:ln w="9525">
            <a:solidFill>
              <a:schemeClr val="tx1"/>
            </a:solidFill>
            <a:round/>
            <a:headEnd/>
            <a:tailEnd type="triangle" w="med" len="med"/>
          </a:ln>
          <a:effectLst/>
        </p:spPr>
        <p:txBody>
          <a:bodyPr/>
          <a:lstStyle/>
          <a:p>
            <a:endParaRPr lang="en-US"/>
          </a:p>
        </p:txBody>
      </p:sp>
      <p:sp>
        <p:nvSpPr>
          <p:cNvPr id="11274" name="Line 10"/>
          <p:cNvSpPr>
            <a:spLocks noChangeShapeType="1"/>
          </p:cNvSpPr>
          <p:nvPr/>
        </p:nvSpPr>
        <p:spPr bwMode="auto">
          <a:xfrm flipV="1">
            <a:off x="4953000" y="4724400"/>
            <a:ext cx="152400" cy="16764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H="1">
            <a:off x="4191000" y="4724400"/>
            <a:ext cx="914400" cy="457200"/>
          </a:xfrm>
          <a:prstGeom prst="line">
            <a:avLst/>
          </a:prstGeom>
          <a:noFill/>
          <a:ln w="9525">
            <a:solidFill>
              <a:schemeClr val="tx1"/>
            </a:solidFill>
            <a:round/>
            <a:headEnd/>
            <a:tailEnd type="triangle" w="med" len="med"/>
          </a:ln>
          <a:effectLst/>
        </p:spPr>
        <p:txBody>
          <a:bodyPr/>
          <a:lstStyle/>
          <a:p>
            <a:endParaRPr lang="en-US"/>
          </a:p>
        </p:txBody>
      </p:sp>
      <p:sp>
        <p:nvSpPr>
          <p:cNvPr id="11276" name="Line 12"/>
          <p:cNvSpPr>
            <a:spLocks noChangeShapeType="1"/>
          </p:cNvSpPr>
          <p:nvPr/>
        </p:nvSpPr>
        <p:spPr bwMode="auto">
          <a:xfrm>
            <a:off x="4191000" y="5181600"/>
            <a:ext cx="1143000" cy="381000"/>
          </a:xfrm>
          <a:prstGeom prst="line">
            <a:avLst/>
          </a:prstGeom>
          <a:noFill/>
          <a:ln w="9525">
            <a:solidFill>
              <a:schemeClr val="tx1"/>
            </a:solidFill>
            <a:round/>
            <a:headEnd/>
            <a:tailEnd type="triangle" w="med" len="med"/>
          </a:ln>
          <a:effectLst/>
        </p:spPr>
        <p:txBody>
          <a:bodyPr/>
          <a:lstStyle/>
          <a:p>
            <a:endParaRPr lang="en-US"/>
          </a:p>
        </p:txBody>
      </p:sp>
      <p:pic>
        <p:nvPicPr>
          <p:cNvPr id="11277" name="Picture 13" descr="brown"/>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3200400" y="1447800"/>
            <a:ext cx="2667000" cy="127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Gas Pressure Explained</a:t>
            </a:r>
          </a:p>
        </p:txBody>
      </p:sp>
      <p:sp>
        <p:nvSpPr>
          <p:cNvPr id="17411" name="Rectangle 3"/>
          <p:cNvSpPr>
            <a:spLocks noGrp="1" noChangeArrowheads="1"/>
          </p:cNvSpPr>
          <p:nvPr>
            <p:ph type="body" sz="half" idx="1"/>
          </p:nvPr>
        </p:nvSpPr>
        <p:spPr>
          <a:xfrm>
            <a:off x="377031" y="2133600"/>
            <a:ext cx="8175625" cy="762000"/>
          </a:xfrm>
          <a:noFill/>
          <a:ln/>
        </p:spPr>
        <p:txBody>
          <a:bodyPr/>
          <a:lstStyle/>
          <a:p>
            <a:r>
              <a:rPr lang="en-US" sz="2200" dirty="0" smtClean="0"/>
              <a:t>Like </a:t>
            </a:r>
            <a:r>
              <a:rPr lang="en-US" sz="2200" dirty="0"/>
              <a:t>throwing </a:t>
            </a:r>
            <a:r>
              <a:rPr lang="en-US" sz="2200" dirty="0" smtClean="0"/>
              <a:t>a huge number of tiny balls </a:t>
            </a:r>
            <a:r>
              <a:rPr lang="en-US" sz="2200" dirty="0"/>
              <a:t>against a </a:t>
            </a:r>
            <a:r>
              <a:rPr lang="en-US" sz="2200" dirty="0" smtClean="0"/>
              <a:t>wall repeatedly.</a:t>
            </a:r>
            <a:endParaRPr lang="en-US" sz="2200" dirty="0"/>
          </a:p>
        </p:txBody>
      </p:sp>
      <p:pic>
        <p:nvPicPr>
          <p:cNvPr id="17413" name="Picture 5"/>
          <p:cNvPicPr>
            <a:picLocks noChangeAspect="1" noChangeArrowheads="1"/>
          </p:cNvPicPr>
          <p:nvPr/>
        </p:nvPicPr>
        <p:blipFill>
          <a:blip r:embed="rId3" cstate="print"/>
          <a:srcRect/>
          <a:stretch>
            <a:fillRect/>
          </a:stretch>
        </p:blipFill>
        <p:spPr bwMode="auto">
          <a:xfrm>
            <a:off x="3276600" y="3505200"/>
            <a:ext cx="2376488" cy="29718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 xmlns:p14="http://schemas.microsoft.com/office/powerpoint/2010/main" val="213568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Gas </a:t>
            </a:r>
            <a:r>
              <a:rPr lang="en-US" dirty="0">
                <a:hlinkClick r:id="rId3"/>
              </a:rPr>
              <a:t>Pressure</a:t>
            </a:r>
            <a:r>
              <a:rPr lang="en-US" dirty="0"/>
              <a:t> </a:t>
            </a:r>
            <a:r>
              <a:rPr lang="en-US" dirty="0" smtClean="0"/>
              <a:t>and Temperature</a:t>
            </a:r>
            <a:endParaRPr lang="en-US" dirty="0"/>
          </a:p>
        </p:txBody>
      </p:sp>
      <p:sp>
        <p:nvSpPr>
          <p:cNvPr id="18435" name="Rectangle 3"/>
          <p:cNvSpPr>
            <a:spLocks noGrp="1" noChangeArrowheads="1"/>
          </p:cNvSpPr>
          <p:nvPr>
            <p:ph type="body" idx="1"/>
          </p:nvPr>
        </p:nvSpPr>
        <p:spPr>
          <a:xfrm>
            <a:off x="304800" y="1828800"/>
            <a:ext cx="8382000" cy="2209800"/>
          </a:xfrm>
        </p:spPr>
        <p:txBody>
          <a:bodyPr/>
          <a:lstStyle/>
          <a:p>
            <a:r>
              <a:rPr lang="en-US" sz="2600" dirty="0"/>
              <a:t>Gas pressure increases with temperature if the gas cannot expand.  The hotter molecules hit the container walls </a:t>
            </a:r>
            <a:r>
              <a:rPr lang="en-US" sz="2600" i="1" dirty="0"/>
              <a:t>harder</a:t>
            </a:r>
            <a:r>
              <a:rPr lang="en-US" sz="2600" dirty="0"/>
              <a:t> and </a:t>
            </a:r>
            <a:r>
              <a:rPr lang="en-US" sz="2600" i="1" dirty="0"/>
              <a:t>more often</a:t>
            </a:r>
            <a:r>
              <a:rPr lang="en-US" sz="2600" dirty="0"/>
              <a:t> than the cold ones</a:t>
            </a:r>
            <a:r>
              <a:rPr lang="en-US" sz="2600" dirty="0" smtClean="0"/>
              <a:t>.</a:t>
            </a:r>
            <a:endParaRPr lang="en-US" sz="2600" dirty="0"/>
          </a:p>
        </p:txBody>
      </p:sp>
      <p:grpSp>
        <p:nvGrpSpPr>
          <p:cNvPr id="2" name="Group 5"/>
          <p:cNvGrpSpPr>
            <a:grpSpLocks/>
          </p:cNvGrpSpPr>
          <p:nvPr/>
        </p:nvGrpSpPr>
        <p:grpSpPr bwMode="auto">
          <a:xfrm>
            <a:off x="1219200" y="4114800"/>
            <a:ext cx="2514600" cy="1735138"/>
            <a:chOff x="816" y="2592"/>
            <a:chExt cx="1584" cy="1093"/>
          </a:xfrm>
        </p:grpSpPr>
        <p:sp>
          <p:nvSpPr>
            <p:cNvPr id="18438" name="Rectangle 6"/>
            <p:cNvSpPr>
              <a:spLocks noChangeArrowheads="1"/>
            </p:cNvSpPr>
            <p:nvPr/>
          </p:nvSpPr>
          <p:spPr bwMode="auto">
            <a:xfrm>
              <a:off x="1239" y="3399"/>
              <a:ext cx="681" cy="286"/>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Colder</a:t>
              </a:r>
            </a:p>
          </p:txBody>
        </p:sp>
        <p:sp>
          <p:nvSpPr>
            <p:cNvPr id="18439" name="Rectangle 7"/>
            <p:cNvSpPr>
              <a:spLocks noChangeArrowheads="1"/>
            </p:cNvSpPr>
            <p:nvPr/>
          </p:nvSpPr>
          <p:spPr bwMode="auto">
            <a:xfrm>
              <a:off x="816" y="2592"/>
              <a:ext cx="1584" cy="768"/>
            </a:xfrm>
            <a:prstGeom prst="rect">
              <a:avLst/>
            </a:prstGeom>
            <a:noFill/>
            <a:ln w="12700">
              <a:solidFill>
                <a:schemeClr val="tx1"/>
              </a:solidFill>
              <a:miter lim="800000"/>
              <a:headEnd/>
              <a:tailEnd/>
            </a:ln>
            <a:effectLst/>
          </p:spPr>
          <p:txBody>
            <a:bodyPr wrap="none" anchor="ctr"/>
            <a:lstStyle/>
            <a:p>
              <a:endParaRPr lang="en-US"/>
            </a:p>
          </p:txBody>
        </p:sp>
      </p:grpSp>
      <p:sp>
        <p:nvSpPr>
          <p:cNvPr id="18440" name="Oval 8"/>
          <p:cNvSpPr>
            <a:spLocks noChangeArrowheads="1"/>
          </p:cNvSpPr>
          <p:nvPr/>
        </p:nvSpPr>
        <p:spPr bwMode="auto">
          <a:xfrm>
            <a:off x="15240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1" name="Oval 9"/>
          <p:cNvSpPr>
            <a:spLocks noChangeArrowheads="1"/>
          </p:cNvSpPr>
          <p:nvPr/>
        </p:nvSpPr>
        <p:spPr bwMode="auto">
          <a:xfrm>
            <a:off x="2133600" y="4724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2" name="Oval 10"/>
          <p:cNvSpPr>
            <a:spLocks noChangeArrowheads="1"/>
          </p:cNvSpPr>
          <p:nvPr/>
        </p:nvSpPr>
        <p:spPr bwMode="auto">
          <a:xfrm>
            <a:off x="1676400" y="49530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3" name="Oval 11"/>
          <p:cNvSpPr>
            <a:spLocks noChangeArrowheads="1"/>
          </p:cNvSpPr>
          <p:nvPr/>
        </p:nvSpPr>
        <p:spPr bwMode="auto">
          <a:xfrm>
            <a:off x="24384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4" name="Oval 12"/>
          <p:cNvSpPr>
            <a:spLocks noChangeArrowheads="1"/>
          </p:cNvSpPr>
          <p:nvPr/>
        </p:nvSpPr>
        <p:spPr bwMode="auto">
          <a:xfrm>
            <a:off x="2743200" y="49530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5" name="Oval 13"/>
          <p:cNvSpPr>
            <a:spLocks noChangeArrowheads="1"/>
          </p:cNvSpPr>
          <p:nvPr/>
        </p:nvSpPr>
        <p:spPr bwMode="auto">
          <a:xfrm>
            <a:off x="31242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6" name="Line 14"/>
          <p:cNvSpPr>
            <a:spLocks noChangeShapeType="1"/>
          </p:cNvSpPr>
          <p:nvPr/>
        </p:nvSpPr>
        <p:spPr bwMode="auto">
          <a:xfrm flipH="1">
            <a:off x="1447800" y="4419600"/>
            <a:ext cx="76200" cy="762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7" name="Line 15"/>
          <p:cNvSpPr>
            <a:spLocks noChangeShapeType="1"/>
          </p:cNvSpPr>
          <p:nvPr/>
        </p:nvSpPr>
        <p:spPr bwMode="auto">
          <a:xfrm flipH="1" flipV="1">
            <a:off x="1981200" y="4191000"/>
            <a:ext cx="457200" cy="1524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8" name="Line 16"/>
          <p:cNvSpPr>
            <a:spLocks noChangeShapeType="1"/>
          </p:cNvSpPr>
          <p:nvPr/>
        </p:nvSpPr>
        <p:spPr bwMode="auto">
          <a:xfrm flipH="1">
            <a:off x="1714500" y="5029200"/>
            <a:ext cx="4763" cy="2381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9" name="Line 17"/>
          <p:cNvSpPr>
            <a:spLocks noChangeShapeType="1"/>
          </p:cNvSpPr>
          <p:nvPr/>
        </p:nvSpPr>
        <p:spPr bwMode="auto">
          <a:xfrm flipV="1">
            <a:off x="2214563" y="4543425"/>
            <a:ext cx="461963" cy="2000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50" name="Line 18"/>
          <p:cNvSpPr>
            <a:spLocks noChangeShapeType="1"/>
          </p:cNvSpPr>
          <p:nvPr/>
        </p:nvSpPr>
        <p:spPr bwMode="auto">
          <a:xfrm flipV="1">
            <a:off x="2795588" y="4467225"/>
            <a:ext cx="61913" cy="481013"/>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51" name="Line 19"/>
          <p:cNvSpPr>
            <a:spLocks noChangeShapeType="1"/>
          </p:cNvSpPr>
          <p:nvPr/>
        </p:nvSpPr>
        <p:spPr bwMode="auto">
          <a:xfrm>
            <a:off x="3176588" y="4433888"/>
            <a:ext cx="138113" cy="528638"/>
          </a:xfrm>
          <a:prstGeom prst="line">
            <a:avLst/>
          </a:prstGeom>
          <a:noFill/>
          <a:ln w="12700">
            <a:solidFill>
              <a:schemeClr val="tx1"/>
            </a:solidFill>
            <a:round/>
            <a:headEnd/>
            <a:tailEnd type="triangle" w="med" len="med"/>
          </a:ln>
          <a:effectLst/>
        </p:spPr>
        <p:txBody>
          <a:bodyPr wrap="none" anchor="ctr"/>
          <a:lstStyle/>
          <a:p>
            <a:endParaRPr lang="en-US"/>
          </a:p>
        </p:txBody>
      </p:sp>
      <p:grpSp>
        <p:nvGrpSpPr>
          <p:cNvPr id="3" name="Group 21"/>
          <p:cNvGrpSpPr>
            <a:grpSpLocks/>
          </p:cNvGrpSpPr>
          <p:nvPr/>
        </p:nvGrpSpPr>
        <p:grpSpPr bwMode="auto">
          <a:xfrm>
            <a:off x="5257800" y="4132262"/>
            <a:ext cx="2514600" cy="1735138"/>
            <a:chOff x="816" y="2592"/>
            <a:chExt cx="1584" cy="1093"/>
          </a:xfrm>
        </p:grpSpPr>
        <p:sp>
          <p:nvSpPr>
            <p:cNvPr id="18454" name="Rectangle 22"/>
            <p:cNvSpPr>
              <a:spLocks noChangeArrowheads="1"/>
            </p:cNvSpPr>
            <p:nvPr/>
          </p:nvSpPr>
          <p:spPr bwMode="auto">
            <a:xfrm>
              <a:off x="1331" y="3399"/>
              <a:ext cx="637" cy="286"/>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Hotter</a:t>
              </a:r>
            </a:p>
          </p:txBody>
        </p:sp>
        <p:sp>
          <p:nvSpPr>
            <p:cNvPr id="18455" name="Rectangle 23"/>
            <p:cNvSpPr>
              <a:spLocks noChangeArrowheads="1"/>
            </p:cNvSpPr>
            <p:nvPr/>
          </p:nvSpPr>
          <p:spPr bwMode="auto">
            <a:xfrm>
              <a:off x="816" y="2592"/>
              <a:ext cx="1584" cy="768"/>
            </a:xfrm>
            <a:prstGeom prst="rect">
              <a:avLst/>
            </a:prstGeom>
            <a:noFill/>
            <a:ln w="12700">
              <a:solidFill>
                <a:schemeClr val="tx1"/>
              </a:solidFill>
              <a:miter lim="800000"/>
              <a:headEnd/>
              <a:tailEnd/>
            </a:ln>
            <a:effectLst/>
          </p:spPr>
          <p:txBody>
            <a:bodyPr wrap="none" anchor="ctr"/>
            <a:lstStyle/>
            <a:p>
              <a:endParaRPr lang="en-US"/>
            </a:p>
          </p:txBody>
        </p:sp>
      </p:grpSp>
      <p:sp>
        <p:nvSpPr>
          <p:cNvPr id="18456" name="Oval 24"/>
          <p:cNvSpPr>
            <a:spLocks noChangeArrowheads="1"/>
          </p:cNvSpPr>
          <p:nvPr/>
        </p:nvSpPr>
        <p:spPr bwMode="auto">
          <a:xfrm>
            <a:off x="55626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7" name="Oval 25"/>
          <p:cNvSpPr>
            <a:spLocks noChangeArrowheads="1"/>
          </p:cNvSpPr>
          <p:nvPr/>
        </p:nvSpPr>
        <p:spPr bwMode="auto">
          <a:xfrm>
            <a:off x="6172200" y="4741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8" name="Oval 26"/>
          <p:cNvSpPr>
            <a:spLocks noChangeArrowheads="1"/>
          </p:cNvSpPr>
          <p:nvPr/>
        </p:nvSpPr>
        <p:spPr bwMode="auto">
          <a:xfrm>
            <a:off x="5715000" y="49704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9" name="Oval 27"/>
          <p:cNvSpPr>
            <a:spLocks noChangeArrowheads="1"/>
          </p:cNvSpPr>
          <p:nvPr/>
        </p:nvSpPr>
        <p:spPr bwMode="auto">
          <a:xfrm>
            <a:off x="64770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0" name="Oval 28"/>
          <p:cNvSpPr>
            <a:spLocks noChangeArrowheads="1"/>
          </p:cNvSpPr>
          <p:nvPr/>
        </p:nvSpPr>
        <p:spPr bwMode="auto">
          <a:xfrm>
            <a:off x="6781800" y="49704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1" name="Oval 29"/>
          <p:cNvSpPr>
            <a:spLocks noChangeArrowheads="1"/>
          </p:cNvSpPr>
          <p:nvPr/>
        </p:nvSpPr>
        <p:spPr bwMode="auto">
          <a:xfrm>
            <a:off x="71628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2" name="Line 30"/>
          <p:cNvSpPr>
            <a:spLocks noChangeShapeType="1"/>
          </p:cNvSpPr>
          <p:nvPr/>
        </p:nvSpPr>
        <p:spPr bwMode="auto">
          <a:xfrm flipH="1">
            <a:off x="5334000" y="4437062"/>
            <a:ext cx="228600" cy="2286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3" name="Line 31"/>
          <p:cNvSpPr>
            <a:spLocks noChangeShapeType="1"/>
          </p:cNvSpPr>
          <p:nvPr/>
        </p:nvSpPr>
        <p:spPr bwMode="auto">
          <a:xfrm flipH="1" flipV="1">
            <a:off x="5715000" y="4208462"/>
            <a:ext cx="762000" cy="1524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4" name="Line 32"/>
          <p:cNvSpPr>
            <a:spLocks noChangeShapeType="1"/>
          </p:cNvSpPr>
          <p:nvPr/>
        </p:nvSpPr>
        <p:spPr bwMode="auto">
          <a:xfrm>
            <a:off x="5757863" y="5046662"/>
            <a:ext cx="33338" cy="3048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5" name="Line 33"/>
          <p:cNvSpPr>
            <a:spLocks noChangeShapeType="1"/>
          </p:cNvSpPr>
          <p:nvPr/>
        </p:nvSpPr>
        <p:spPr bwMode="auto">
          <a:xfrm flipV="1">
            <a:off x="6253163" y="4284662"/>
            <a:ext cx="909638" cy="47625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6" name="Line 34"/>
          <p:cNvSpPr>
            <a:spLocks noChangeShapeType="1"/>
          </p:cNvSpPr>
          <p:nvPr/>
        </p:nvSpPr>
        <p:spPr bwMode="auto">
          <a:xfrm flipV="1">
            <a:off x="6834188" y="4132262"/>
            <a:ext cx="100013" cy="833438"/>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7" name="Line 35"/>
          <p:cNvSpPr>
            <a:spLocks noChangeShapeType="1"/>
          </p:cNvSpPr>
          <p:nvPr/>
        </p:nvSpPr>
        <p:spPr bwMode="auto">
          <a:xfrm>
            <a:off x="7215188" y="4451350"/>
            <a:ext cx="176213" cy="823913"/>
          </a:xfrm>
          <a:prstGeom prst="line">
            <a:avLst/>
          </a:prstGeom>
          <a:noFill/>
          <a:ln w="12700">
            <a:solidFill>
              <a:schemeClr val="tx1"/>
            </a:solidFill>
            <a:round/>
            <a:headEnd/>
            <a:tailEnd type="triangle" w="med" len="med"/>
          </a:ln>
          <a:effectLst/>
        </p:spPr>
        <p:txBody>
          <a:bodyPr wrap="none" anchor="ctr"/>
          <a:lstStyle/>
          <a:p>
            <a:endParaRPr lang="en-US"/>
          </a:p>
        </p:txBody>
      </p:sp>
    </p:spTree>
    <p:extLst>
      <p:ext uri="{BB962C8B-B14F-4D97-AF65-F5344CB8AC3E}">
        <p14:creationId xmlns="" xmlns:p14="http://schemas.microsoft.com/office/powerpoint/2010/main" val="301617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8915400" cy="1219200"/>
          </a:xfrm>
        </p:spPr>
        <p:txBody>
          <a:bodyPr/>
          <a:lstStyle/>
          <a:p>
            <a:r>
              <a:rPr lang="en-US" dirty="0" smtClean="0"/>
              <a:t>If the temperature in a closed room increases…</a:t>
            </a:r>
          </a:p>
        </p:txBody>
      </p:sp>
      <p:sp>
        <p:nvSpPr>
          <p:cNvPr id="21507" name="Rectangle 3"/>
          <p:cNvSpPr>
            <a:spLocks noGrp="1" noChangeArrowheads="1"/>
          </p:cNvSpPr>
          <p:nvPr>
            <p:ph type="body" idx="1"/>
          </p:nvPr>
        </p:nvSpPr>
        <p:spPr>
          <a:xfrm>
            <a:off x="457200" y="1752600"/>
            <a:ext cx="6019800" cy="2133600"/>
          </a:xfrm>
        </p:spPr>
        <p:txBody>
          <a:bodyPr/>
          <a:lstStyle/>
          <a:p>
            <a:pPr marL="514350" indent="-514350">
              <a:buFont typeface="+mj-lt"/>
              <a:buAutoNum type="alphaLcPeriod"/>
            </a:pPr>
            <a:r>
              <a:rPr lang="en-US" sz="2600" dirty="0" smtClean="0"/>
              <a:t>The pressure decreases</a:t>
            </a:r>
          </a:p>
          <a:p>
            <a:pPr marL="514350" indent="-514350">
              <a:buFont typeface="+mj-lt"/>
              <a:buAutoNum type="alphaLcPeriod"/>
            </a:pPr>
            <a:r>
              <a:rPr lang="en-US" sz="2600" dirty="0" smtClean="0"/>
              <a:t>The pressure increases</a:t>
            </a:r>
          </a:p>
          <a:p>
            <a:pPr marL="514350" indent="-514350">
              <a:buFont typeface="+mj-lt"/>
              <a:buAutoNum type="alphaLcPeriod"/>
            </a:pPr>
            <a:r>
              <a:rPr lang="en-US" sz="2600" dirty="0" smtClean="0"/>
              <a:t>The number of gas molecules increases</a:t>
            </a:r>
            <a:endParaRPr lang="en-US" sz="2600" dirty="0"/>
          </a:p>
        </p:txBody>
      </p:sp>
      <p:pic>
        <p:nvPicPr>
          <p:cNvPr id="130050" name="Picture 2" descr="http://www.faqs.org/photo-dict/photofiles/list/682/1092thermometer.jpg"/>
          <p:cNvPicPr>
            <a:picLocks noChangeAspect="1" noChangeArrowheads="1"/>
          </p:cNvPicPr>
          <p:nvPr/>
        </p:nvPicPr>
        <p:blipFill>
          <a:blip r:embed="rId4" cstate="print"/>
          <a:srcRect/>
          <a:stretch>
            <a:fillRect/>
          </a:stretch>
        </p:blipFill>
        <p:spPr bwMode="auto">
          <a:xfrm>
            <a:off x="6019800" y="1219200"/>
            <a:ext cx="2743200" cy="3660085"/>
          </a:xfrm>
          <a:prstGeom prst="rect">
            <a:avLst/>
          </a:prstGeom>
          <a:noFill/>
        </p:spPr>
      </p:pic>
      <p:pic>
        <p:nvPicPr>
          <p:cNvPr id="122883" name="Picture 3"/>
          <p:cNvPicPr>
            <a:picLocks noChangeAspect="1" noChangeArrowheads="1"/>
          </p:cNvPicPr>
          <p:nvPr/>
        </p:nvPicPr>
        <p:blipFill>
          <a:blip r:embed="rId5" cstate="print"/>
          <a:srcRect/>
          <a:stretch>
            <a:fillRect/>
          </a:stretch>
        </p:blipFill>
        <p:spPr bwMode="auto">
          <a:xfrm>
            <a:off x="6172200" y="4876800"/>
            <a:ext cx="2466975" cy="184785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 xmlns:p14="http://schemas.microsoft.com/office/powerpoint/2010/main" val="1286418157"/>
              </p:ext>
            </p:extLst>
          </p:nvPr>
        </p:nvGraphicFramePr>
        <p:xfrm>
          <a:off x="1371600" y="4343400"/>
          <a:ext cx="3233058" cy="838200"/>
        </p:xfrm>
        <a:graphic>
          <a:graphicData uri="http://schemas.openxmlformats.org/presentationml/2006/ole">
            <p:oleObj spid="_x0000_s245762" name="Equation" r:id="rId6" imgW="685502" imgH="177723" progId="Equation.3">
              <p:embed/>
            </p:oleObj>
          </a:graphicData>
        </a:graphic>
      </p:graphicFrame>
    </p:spTree>
    <p:extLst>
      <p:ext uri="{BB962C8B-B14F-4D97-AF65-F5344CB8AC3E}">
        <p14:creationId xmlns="" xmlns:p14="http://schemas.microsoft.com/office/powerpoint/2010/main" val="2867995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0"/>
            <a:ext cx="8763000" cy="1219200"/>
          </a:xfrm>
        </p:spPr>
        <p:txBody>
          <a:bodyPr/>
          <a:lstStyle/>
          <a:p>
            <a:r>
              <a:rPr lang="en-US" dirty="0" smtClean="0">
                <a:latin typeface="Engravers MT" pitchFamily="18" charset="0"/>
              </a:rPr>
              <a:t>QQ7: </a:t>
            </a:r>
            <a:r>
              <a:rPr lang="en-US" dirty="0" smtClean="0"/>
              <a:t>If the temperature in a closed room increases…</a:t>
            </a:r>
          </a:p>
        </p:txBody>
      </p:sp>
      <p:sp>
        <p:nvSpPr>
          <p:cNvPr id="21507" name="Rectangle 3"/>
          <p:cNvSpPr>
            <a:spLocks noGrp="1" noChangeArrowheads="1"/>
          </p:cNvSpPr>
          <p:nvPr>
            <p:ph type="body" idx="1"/>
          </p:nvPr>
        </p:nvSpPr>
        <p:spPr>
          <a:xfrm>
            <a:off x="457200" y="1752600"/>
            <a:ext cx="6019800" cy="2133600"/>
          </a:xfrm>
        </p:spPr>
        <p:txBody>
          <a:bodyPr/>
          <a:lstStyle/>
          <a:p>
            <a:pPr marL="514350" indent="-514350">
              <a:buFont typeface="+mj-lt"/>
              <a:buAutoNum type="alphaLcPeriod"/>
            </a:pPr>
            <a:r>
              <a:rPr lang="en-US" sz="2600" dirty="0" smtClean="0"/>
              <a:t>The pressure decreases</a:t>
            </a:r>
          </a:p>
          <a:p>
            <a:pPr marL="514350" indent="-514350">
              <a:buFont typeface="+mj-lt"/>
              <a:buAutoNum type="alphaLcPeriod"/>
            </a:pPr>
            <a:r>
              <a:rPr lang="en-US" sz="2600" dirty="0" smtClean="0"/>
              <a:t>The pressure increases</a:t>
            </a:r>
          </a:p>
          <a:p>
            <a:pPr marL="514350" indent="-514350">
              <a:buFont typeface="+mj-lt"/>
              <a:buAutoNum type="alphaLcPeriod"/>
            </a:pPr>
            <a:r>
              <a:rPr lang="en-US" sz="2600" dirty="0" smtClean="0"/>
              <a:t>The number of gas molecules increases</a:t>
            </a:r>
            <a:endParaRPr lang="en-US" sz="2600" dirty="0"/>
          </a:p>
        </p:txBody>
      </p:sp>
      <p:pic>
        <p:nvPicPr>
          <p:cNvPr id="130050" name="Picture 2" descr="http://www.faqs.org/photo-dict/photofiles/list/682/1092thermometer.jpg"/>
          <p:cNvPicPr>
            <a:picLocks noChangeAspect="1" noChangeArrowheads="1"/>
          </p:cNvPicPr>
          <p:nvPr/>
        </p:nvPicPr>
        <p:blipFill>
          <a:blip r:embed="rId4" cstate="print"/>
          <a:srcRect/>
          <a:stretch>
            <a:fillRect/>
          </a:stretch>
        </p:blipFill>
        <p:spPr bwMode="auto">
          <a:xfrm>
            <a:off x="6019800" y="1219200"/>
            <a:ext cx="2743200" cy="3660085"/>
          </a:xfrm>
          <a:prstGeom prst="rect">
            <a:avLst/>
          </a:prstGeom>
          <a:noFill/>
        </p:spPr>
      </p:pic>
      <p:pic>
        <p:nvPicPr>
          <p:cNvPr id="122883" name="Picture 3"/>
          <p:cNvPicPr>
            <a:picLocks noChangeAspect="1" noChangeArrowheads="1"/>
          </p:cNvPicPr>
          <p:nvPr/>
        </p:nvPicPr>
        <p:blipFill>
          <a:blip r:embed="rId5" cstate="print"/>
          <a:srcRect/>
          <a:stretch>
            <a:fillRect/>
          </a:stretch>
        </p:blipFill>
        <p:spPr bwMode="auto">
          <a:xfrm>
            <a:off x="6172200" y="4876800"/>
            <a:ext cx="2466975" cy="184785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447800" y="4572000"/>
          <a:ext cx="3233058" cy="838200"/>
        </p:xfrm>
        <a:graphic>
          <a:graphicData uri="http://schemas.openxmlformats.org/presentationml/2006/ole">
            <p:oleObj spid="_x0000_s240642" name="Equation" r:id="rId6" imgW="685502" imgH="177723"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4" cstate="print"/>
          <a:srcRect/>
          <a:stretch>
            <a:fillRect/>
          </a:stretch>
        </p:blipFill>
        <p:spPr bwMode="auto">
          <a:xfrm>
            <a:off x="4114800" y="3200400"/>
            <a:ext cx="4572000" cy="3076575"/>
          </a:xfrm>
          <a:prstGeom prst="rect">
            <a:avLst/>
          </a:prstGeom>
          <a:noFill/>
          <a:ln w="9525">
            <a:noFill/>
            <a:miter lim="800000"/>
            <a:headEnd/>
            <a:tailEnd/>
          </a:ln>
        </p:spPr>
      </p:pic>
      <p:sp>
        <p:nvSpPr>
          <p:cNvPr id="48130" name="Rectangle 2"/>
          <p:cNvSpPr>
            <a:spLocks noGrp="1" noChangeArrowheads="1"/>
          </p:cNvSpPr>
          <p:nvPr>
            <p:ph type="ctrTitle"/>
          </p:nvPr>
        </p:nvSpPr>
        <p:spPr>
          <a:xfrm>
            <a:off x="0" y="152400"/>
            <a:ext cx="8534400" cy="990600"/>
          </a:xfrm>
        </p:spPr>
        <p:txBody>
          <a:bodyPr/>
          <a:lstStyle/>
          <a:p>
            <a:r>
              <a:rPr lang="en-US" sz="3200" dirty="0">
                <a:solidFill>
                  <a:schemeClr val="bg1"/>
                </a:solidFill>
              </a:rPr>
              <a:t>The Physical Properties of Matter</a:t>
            </a:r>
          </a:p>
        </p:txBody>
      </p:sp>
      <p:sp>
        <p:nvSpPr>
          <p:cNvPr id="6" name="Rectangle 5"/>
          <p:cNvSpPr/>
          <p:nvPr/>
        </p:nvSpPr>
        <p:spPr>
          <a:xfrm>
            <a:off x="1896833" y="381000"/>
            <a:ext cx="5089855" cy="646331"/>
          </a:xfrm>
          <a:prstGeom prst="rect">
            <a:avLst/>
          </a:prstGeom>
          <a:noFill/>
        </p:spPr>
        <p:txBody>
          <a:bodyPr wrap="none" lIns="91440" tIns="45720" rIns="91440" bIns="45720">
            <a:spAutoFit/>
          </a:bodyPr>
          <a:lstStyle/>
          <a:p>
            <a:pPr algn="ctr"/>
            <a:r>
              <a:rPr lang="en-US" sz="3600" dirty="0" smtClean="0">
                <a:latin typeface="Engravers MT" pitchFamily="18" charset="0"/>
              </a:rPr>
              <a:t>QQ8: </a:t>
            </a:r>
            <a:r>
              <a:rPr lang="en-US"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Kinetic Theory</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7" name="TextBox 6"/>
          <p:cNvSpPr txBox="1"/>
          <p:nvPr/>
        </p:nvSpPr>
        <p:spPr>
          <a:xfrm>
            <a:off x="685800" y="1371600"/>
            <a:ext cx="7543800" cy="1323439"/>
          </a:xfrm>
          <a:prstGeom prst="rect">
            <a:avLst/>
          </a:prstGeom>
          <a:noFill/>
        </p:spPr>
        <p:txBody>
          <a:bodyPr wrap="square" rtlCol="0">
            <a:spAutoFit/>
          </a:bodyPr>
          <a:lstStyle/>
          <a:p>
            <a:r>
              <a:rPr lang="en-US" sz="4000" dirty="0" smtClean="0"/>
              <a:t>How are you able to cool soup by blowing on it?</a:t>
            </a:r>
            <a:endParaRPr lang="en-US" sz="4000" dirty="0"/>
          </a:p>
        </p:txBody>
      </p:sp>
      <p:pic>
        <p:nvPicPr>
          <p:cNvPr id="115715" name="Picture 3"/>
          <p:cNvPicPr>
            <a:picLocks noChangeAspect="1" noChangeArrowheads="1"/>
          </p:cNvPicPr>
          <p:nvPr/>
        </p:nvPicPr>
        <p:blipFill>
          <a:blip r:embed="rId5" cstate="print"/>
          <a:srcRect/>
          <a:stretch>
            <a:fillRect/>
          </a:stretch>
        </p:blipFill>
        <p:spPr bwMode="auto">
          <a:xfrm>
            <a:off x="762000" y="3581400"/>
            <a:ext cx="2857500" cy="2171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Finally, we have actually “seen” atoms using special microscopes</a:t>
            </a:r>
          </a:p>
        </p:txBody>
      </p:sp>
      <p:pic>
        <p:nvPicPr>
          <p:cNvPr id="34820" name="Picture 4"/>
          <p:cNvPicPr>
            <a:picLocks noChangeAspect="1" noChangeArrowheads="1"/>
          </p:cNvPicPr>
          <p:nvPr/>
        </p:nvPicPr>
        <p:blipFill>
          <a:blip r:embed="rId3" cstate="print"/>
          <a:srcRect/>
          <a:stretch>
            <a:fillRect/>
          </a:stretch>
        </p:blipFill>
        <p:spPr bwMode="auto">
          <a:xfrm>
            <a:off x="457200" y="1981200"/>
            <a:ext cx="4948238" cy="3808413"/>
          </a:xfrm>
          <a:prstGeom prst="rect">
            <a:avLst/>
          </a:prstGeom>
          <a:ln>
            <a:noFill/>
          </a:ln>
          <a:effectLst>
            <a:outerShdw blurRad="292100" dist="139700" dir="2700000" algn="tl" rotWithShape="0">
              <a:srgbClr val="333333">
                <a:alpha val="65000"/>
              </a:srgbClr>
            </a:outerShdw>
          </a:effectLst>
        </p:spPr>
      </p:pic>
      <p:sp>
        <p:nvSpPr>
          <p:cNvPr id="34821" name="Text Box 5"/>
          <p:cNvSpPr txBox="1">
            <a:spLocks noChangeArrowheads="1"/>
          </p:cNvSpPr>
          <p:nvPr/>
        </p:nvSpPr>
        <p:spPr bwMode="auto">
          <a:xfrm>
            <a:off x="2209800" y="5943600"/>
            <a:ext cx="10668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Tahoma" charset="0"/>
              </a:rPr>
              <a:t>Graphite</a:t>
            </a:r>
          </a:p>
        </p:txBody>
      </p:sp>
      <p:pic>
        <p:nvPicPr>
          <p:cNvPr id="34822" name="Picture 6" descr="atom_atom"/>
          <p:cNvPicPr>
            <a:picLocks noChangeAspect="1" noChangeArrowheads="1"/>
          </p:cNvPicPr>
          <p:nvPr/>
        </p:nvPicPr>
        <p:blipFill>
          <a:blip r:embed="rId4" cstate="print"/>
          <a:srcRect/>
          <a:stretch>
            <a:fillRect/>
          </a:stretch>
        </p:blipFill>
        <p:spPr bwMode="auto">
          <a:xfrm>
            <a:off x="5546725" y="1981200"/>
            <a:ext cx="3054350" cy="3810000"/>
          </a:xfrm>
          <a:prstGeom prst="rect">
            <a:avLst/>
          </a:prstGeom>
          <a:ln>
            <a:noFill/>
          </a:ln>
          <a:effectLst>
            <a:outerShdw blurRad="292100" dist="139700" dir="2700000" algn="tl" rotWithShape="0">
              <a:srgbClr val="333333">
                <a:alpha val="65000"/>
              </a:srgbClr>
            </a:outerShdw>
          </a:effectLst>
        </p:spPr>
      </p:pic>
      <p:sp>
        <p:nvSpPr>
          <p:cNvPr id="34823" name="Text Box 7"/>
          <p:cNvSpPr txBox="1">
            <a:spLocks noChangeArrowheads="1"/>
          </p:cNvSpPr>
          <p:nvPr/>
        </p:nvSpPr>
        <p:spPr bwMode="auto">
          <a:xfrm>
            <a:off x="5486400" y="5943600"/>
            <a:ext cx="36576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Tahoma" charset="0"/>
              </a:rPr>
              <a:t>Iron on Copper (Gen shi = atom)</a:t>
            </a:r>
          </a:p>
        </p:txBody>
      </p:sp>
    </p:spTree>
    <p:extLst>
      <p:ext uri="{BB962C8B-B14F-4D97-AF65-F5344CB8AC3E}">
        <p14:creationId xmlns="" xmlns:p14="http://schemas.microsoft.com/office/powerpoint/2010/main" val="4003642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962400" y="1676400"/>
            <a:ext cx="4419600" cy="4362450"/>
          </a:xfrm>
          <a:prstGeom prst="rect">
            <a:avLst/>
          </a:prstGeom>
          <a:noFill/>
          <a:ln w="9525">
            <a:noFill/>
            <a:miter lim="800000"/>
            <a:headEnd/>
            <a:tailEnd/>
          </a:ln>
        </p:spPr>
        <p:txBody>
          <a:bodyPr>
            <a:spAutoFit/>
          </a:bodyPr>
          <a:lstStyle/>
          <a:p>
            <a:r>
              <a:rPr lang="en-US" sz="2800"/>
              <a:t>“All these 50 years of pondering have not brought me any closer to answering the question, ‘what are light quanta?’  These days every Tom, Dick, and Harry thinks he knows it, but he is mistaken.”</a:t>
            </a:r>
          </a:p>
          <a:p>
            <a:r>
              <a:rPr lang="en-US" sz="2800"/>
              <a:t>	~ A. Einstein</a:t>
            </a:r>
          </a:p>
        </p:txBody>
      </p:sp>
      <p:graphicFrame>
        <p:nvGraphicFramePr>
          <p:cNvPr id="6146" name="Object 3"/>
          <p:cNvGraphicFramePr>
            <a:graphicFrameLocks noChangeAspect="1"/>
          </p:cNvGraphicFramePr>
          <p:nvPr/>
        </p:nvGraphicFramePr>
        <p:xfrm>
          <a:off x="457200" y="1676400"/>
          <a:ext cx="3070225" cy="4305300"/>
        </p:xfrm>
        <a:graphic>
          <a:graphicData uri="http://schemas.openxmlformats.org/presentationml/2006/ole">
            <p:oleObj spid="_x0000_s6154" name="CorelPhotoPaint.Image.8" r:id="rId5" imgW="3885714" imgH="5447619" progId="">
              <p:embed/>
            </p:oleObj>
          </a:graphicData>
        </a:graphic>
      </p:graphicFrame>
      <p:sp>
        <p:nvSpPr>
          <p:cNvPr id="6148" name="Rectangle 4"/>
          <p:cNvSpPr>
            <a:spLocks noGrp="1" noChangeArrowheads="1"/>
          </p:cNvSpPr>
          <p:nvPr>
            <p:ph type="title"/>
          </p:nvPr>
        </p:nvSpPr>
        <p:spPr/>
        <p:txBody>
          <a:bodyPr/>
          <a:lstStyle/>
          <a:p>
            <a:pPr eaLnBrk="1" hangingPunct="1"/>
            <a:r>
              <a:rPr lang="en-US" smtClean="0"/>
              <a:t>If this bothers you, you are in good company!</a:t>
            </a:r>
          </a:p>
        </p:txBody>
      </p:sp>
    </p:spTree>
    <p:custDataLst>
      <p:tags r:id="rId2"/>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0"/>
            <a:ext cx="8686800" cy="1219200"/>
          </a:xfrm>
        </p:spPr>
        <p:txBody>
          <a:bodyPr/>
          <a:lstStyle/>
          <a:p>
            <a:r>
              <a:rPr lang="en-US" dirty="0" smtClean="0"/>
              <a:t>Why does water expand when it freezes?</a:t>
            </a:r>
            <a:endParaRPr lang="en-US" dirty="0"/>
          </a:p>
        </p:txBody>
      </p:sp>
      <p:pic>
        <p:nvPicPr>
          <p:cNvPr id="33796" name="Picture 4" descr="molecul2"/>
          <p:cNvPicPr>
            <a:picLocks noChangeAspect="1" noChangeArrowheads="1"/>
          </p:cNvPicPr>
          <p:nvPr/>
        </p:nvPicPr>
        <p:blipFill>
          <a:blip r:embed="rId3" cstate="print"/>
          <a:srcRect/>
          <a:stretch>
            <a:fillRect/>
          </a:stretch>
        </p:blipFill>
        <p:spPr bwMode="auto">
          <a:xfrm>
            <a:off x="990600" y="2057400"/>
            <a:ext cx="3276600" cy="2684463"/>
          </a:xfrm>
          <a:prstGeom prst="rect">
            <a:avLst/>
          </a:prstGeom>
          <a:noFill/>
        </p:spPr>
      </p:pic>
      <p:pic>
        <p:nvPicPr>
          <p:cNvPr id="119810" name="Picture 2"/>
          <p:cNvPicPr>
            <a:picLocks noChangeAspect="1" noChangeArrowheads="1"/>
          </p:cNvPicPr>
          <p:nvPr/>
        </p:nvPicPr>
        <p:blipFill>
          <a:blip r:embed="rId4" cstate="print"/>
          <a:srcRect/>
          <a:stretch>
            <a:fillRect/>
          </a:stretch>
        </p:blipFill>
        <p:spPr bwMode="auto">
          <a:xfrm>
            <a:off x="5410200" y="4572000"/>
            <a:ext cx="2771775" cy="1647825"/>
          </a:xfrm>
          <a:prstGeom prst="rect">
            <a:avLst/>
          </a:prstGeom>
          <a:noFill/>
          <a:ln w="9525">
            <a:noFill/>
            <a:miter lim="800000"/>
            <a:headEnd/>
            <a:tailEnd/>
          </a:ln>
        </p:spPr>
      </p:pic>
      <p:sp>
        <p:nvSpPr>
          <p:cNvPr id="2" name="Rectangle 1"/>
          <p:cNvSpPr/>
          <p:nvPr/>
        </p:nvSpPr>
        <p:spPr>
          <a:xfrm>
            <a:off x="594586" y="5296495"/>
            <a:ext cx="39549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Go to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PhET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8352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152400"/>
            <a:ext cx="8534400" cy="990600"/>
          </a:xfrm>
        </p:spPr>
        <p:txBody>
          <a:bodyPr/>
          <a:lstStyle/>
          <a:p>
            <a:r>
              <a:rPr lang="en-US" sz="3200" dirty="0">
                <a:solidFill>
                  <a:schemeClr val="bg1"/>
                </a:solidFill>
              </a:rPr>
              <a:t>The Physical Properties of Matter</a:t>
            </a:r>
          </a:p>
        </p:txBody>
      </p:sp>
      <p:sp>
        <p:nvSpPr>
          <p:cNvPr id="6" name="Rectangle 5"/>
          <p:cNvSpPr/>
          <p:nvPr/>
        </p:nvSpPr>
        <p:spPr>
          <a:xfrm>
            <a:off x="2730392" y="381000"/>
            <a:ext cx="3422733" cy="646331"/>
          </a:xfrm>
          <a:prstGeom prst="rect">
            <a:avLst/>
          </a:prstGeom>
          <a:noFill/>
        </p:spPr>
        <p:txBody>
          <a:bodyPr wrap="none" lIns="91440" tIns="45720" rIns="91440" bIns="45720">
            <a:spAutoFit/>
          </a:bodyPr>
          <a:lstStyle/>
          <a:p>
            <a:pPr algn="ctr"/>
            <a:r>
              <a:rPr lang="en-US" sz="3600" dirty="0" smtClean="0">
                <a:latin typeface="Engravers MT" pitchFamily="18" charset="0"/>
              </a:rPr>
              <a:t>QQ9: </a:t>
            </a:r>
            <a:r>
              <a:rPr lang="en-US"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Shapes</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8" name="Picture 5"/>
          <p:cNvPicPr>
            <a:picLocks noChangeAspect="1" noChangeArrowheads="1"/>
          </p:cNvPicPr>
          <p:nvPr/>
        </p:nvPicPr>
        <p:blipFill>
          <a:blip r:embed="rId4" cstate="print"/>
          <a:srcRect/>
          <a:stretch>
            <a:fillRect/>
          </a:stretch>
        </p:blipFill>
        <p:spPr bwMode="auto">
          <a:xfrm>
            <a:off x="2286000" y="1295400"/>
            <a:ext cx="3886200" cy="2844800"/>
          </a:xfrm>
          <a:prstGeom prst="rect">
            <a:avLst/>
          </a:prstGeom>
          <a:noFill/>
          <a:ln w="9525">
            <a:noFill/>
            <a:miter lim="800000"/>
            <a:headEnd/>
            <a:tailEnd/>
          </a:ln>
          <a:effectLst>
            <a:outerShdw dist="25399" dir="16200000" algn="ctr" rotWithShape="0">
              <a:srgbClr val="FFFFFF">
                <a:alpha val="75000"/>
              </a:srgbClr>
            </a:outerShdw>
          </a:effectLst>
        </p:spPr>
      </p:pic>
      <p:sp>
        <p:nvSpPr>
          <p:cNvPr id="9" name="Rectangle 8"/>
          <p:cNvSpPr/>
          <p:nvPr/>
        </p:nvSpPr>
        <p:spPr>
          <a:xfrm>
            <a:off x="4648200" y="1828800"/>
            <a:ext cx="1295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4648200"/>
            <a:ext cx="6781800" cy="1661993"/>
          </a:xfrm>
          <a:prstGeom prst="rect">
            <a:avLst/>
          </a:prstGeom>
          <a:noFill/>
        </p:spPr>
        <p:txBody>
          <a:bodyPr wrap="square" rtlCol="0">
            <a:spAutoFit/>
          </a:bodyPr>
          <a:lstStyle/>
          <a:p>
            <a:r>
              <a:rPr lang="en-US" sz="2800" dirty="0" smtClean="0"/>
              <a:t>Each curve is a Boltzmann distribution for a gas of the same molecular species.  Which one is hottest  A,B or C?</a:t>
            </a:r>
          </a:p>
          <a:p>
            <a:endParaRPr lang="en-US" dirty="0"/>
          </a:p>
        </p:txBody>
      </p:sp>
      <p:sp>
        <p:nvSpPr>
          <p:cNvPr id="11" name="TextBox 10"/>
          <p:cNvSpPr txBox="1"/>
          <p:nvPr/>
        </p:nvSpPr>
        <p:spPr>
          <a:xfrm>
            <a:off x="2895600" y="1371600"/>
            <a:ext cx="338554" cy="369332"/>
          </a:xfrm>
          <a:prstGeom prst="rect">
            <a:avLst/>
          </a:prstGeom>
          <a:noFill/>
        </p:spPr>
        <p:txBody>
          <a:bodyPr wrap="none" rtlCol="0">
            <a:spAutoFit/>
          </a:bodyPr>
          <a:lstStyle/>
          <a:p>
            <a:r>
              <a:rPr lang="en-US" dirty="0" smtClean="0"/>
              <a:t>A</a:t>
            </a:r>
            <a:endParaRPr lang="en-US" dirty="0"/>
          </a:p>
        </p:txBody>
      </p:sp>
      <p:sp>
        <p:nvSpPr>
          <p:cNvPr id="12" name="TextBox 11"/>
          <p:cNvSpPr txBox="1"/>
          <p:nvPr/>
        </p:nvSpPr>
        <p:spPr>
          <a:xfrm>
            <a:off x="3276600" y="2438400"/>
            <a:ext cx="338554" cy="369332"/>
          </a:xfrm>
          <a:prstGeom prst="rect">
            <a:avLst/>
          </a:prstGeom>
          <a:noFill/>
        </p:spPr>
        <p:txBody>
          <a:bodyPr wrap="none" rtlCol="0">
            <a:spAutoFit/>
          </a:bodyPr>
          <a:lstStyle/>
          <a:p>
            <a:r>
              <a:rPr lang="en-US" dirty="0" smtClean="0"/>
              <a:t>B</a:t>
            </a:r>
            <a:endParaRPr lang="en-US" dirty="0"/>
          </a:p>
        </p:txBody>
      </p:sp>
      <p:sp>
        <p:nvSpPr>
          <p:cNvPr id="13" name="TextBox 12"/>
          <p:cNvSpPr txBox="1"/>
          <p:nvPr/>
        </p:nvSpPr>
        <p:spPr>
          <a:xfrm>
            <a:off x="3657600" y="2819400"/>
            <a:ext cx="351378" cy="369332"/>
          </a:xfrm>
          <a:prstGeom prst="rect">
            <a:avLst/>
          </a:prstGeom>
          <a:noFill/>
        </p:spPr>
        <p:txBody>
          <a:bodyPr wrap="none" rtlCol="0">
            <a:spAutoFit/>
          </a:bodyPr>
          <a:lstStyle/>
          <a:p>
            <a:r>
              <a:rPr lang="en-US" dirty="0" smtClean="0"/>
              <a:t>C</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PQuestion"/>
          <p:cNvSpPr>
            <a:spLocks noGrp="1" noChangeArrowheads="1"/>
          </p:cNvSpPr>
          <p:nvPr>
            <p:ph type="title"/>
          </p:nvPr>
        </p:nvSpPr>
        <p:spPr/>
        <p:txBody>
          <a:bodyPr>
            <a:normAutofit fontScale="90000"/>
          </a:bodyPr>
          <a:lstStyle/>
          <a:p>
            <a:r>
              <a:rPr lang="en-US" dirty="0" smtClean="0"/>
              <a:t>Review: Which </a:t>
            </a:r>
            <a:r>
              <a:rPr lang="en-US" dirty="0"/>
              <a:t>type of electromagnetic radiation has the highest energy per photon?</a:t>
            </a:r>
          </a:p>
        </p:txBody>
      </p:sp>
      <p:sp>
        <p:nvSpPr>
          <p:cNvPr id="46083" name="TPAnswers"/>
          <p:cNvSpPr>
            <a:spLocks noGrp="1" noChangeArrowheads="1"/>
          </p:cNvSpPr>
          <p:nvPr>
            <p:ph type="body" idx="1"/>
            <p:custDataLst>
              <p:tags r:id="rId2"/>
            </p:custDataLst>
          </p:nvPr>
        </p:nvSpPr>
        <p:spPr>
          <a:xfrm>
            <a:off x="457200" y="1600200"/>
            <a:ext cx="4114800" cy="5029200"/>
          </a:xfrm>
        </p:spPr>
        <p:txBody>
          <a:bodyPr/>
          <a:lstStyle/>
          <a:p>
            <a:pPr marL="571500" indent="-571500">
              <a:buFont typeface="Wingdings" pitchFamily="2" charset="2"/>
              <a:buAutoNum type="alphaLcParenR"/>
            </a:pPr>
            <a:r>
              <a:rPr lang="en-US"/>
              <a:t>Radio Waves</a:t>
            </a:r>
          </a:p>
          <a:p>
            <a:pPr marL="571500" indent="-571500">
              <a:buFont typeface="Wingdings" pitchFamily="2" charset="2"/>
              <a:buAutoNum type="alphaLcParenR"/>
            </a:pPr>
            <a:r>
              <a:rPr lang="en-US"/>
              <a:t>Infrared</a:t>
            </a:r>
          </a:p>
          <a:p>
            <a:pPr marL="571500" indent="-571500">
              <a:buFont typeface="Wingdings" pitchFamily="2" charset="2"/>
              <a:buAutoNum type="alphaLcParenR"/>
            </a:pPr>
            <a:r>
              <a:rPr lang="en-US"/>
              <a:t>Ultraviolet</a:t>
            </a:r>
          </a:p>
          <a:p>
            <a:pPr marL="571500" indent="-571500">
              <a:buFont typeface="Wingdings" pitchFamily="2" charset="2"/>
              <a:buAutoNum type="alphaLcParenR"/>
            </a:pPr>
            <a:r>
              <a:rPr lang="en-US"/>
              <a:t>Green light</a:t>
            </a:r>
          </a:p>
          <a:p>
            <a:pPr marL="571500" indent="-571500">
              <a:buFont typeface="Wingdings" pitchFamily="2" charset="2"/>
              <a:buAutoNum type="alphaLcParenR"/>
            </a:pPr>
            <a:r>
              <a:rPr lang="en-US"/>
              <a:t>Red light</a:t>
            </a:r>
          </a:p>
        </p:txBody>
      </p:sp>
      <p:pic>
        <p:nvPicPr>
          <p:cNvPr id="71683" name="Picture 3"/>
          <p:cNvPicPr>
            <a:picLocks noChangeAspect="1" noChangeArrowheads="1"/>
          </p:cNvPicPr>
          <p:nvPr/>
        </p:nvPicPr>
        <p:blipFill>
          <a:blip r:embed="rId5" cstate="print"/>
          <a:srcRect/>
          <a:stretch>
            <a:fillRect/>
          </a:stretch>
        </p:blipFill>
        <p:spPr bwMode="auto">
          <a:xfrm>
            <a:off x="4572000" y="1447800"/>
            <a:ext cx="3076575" cy="1485900"/>
          </a:xfrm>
          <a:prstGeom prst="rect">
            <a:avLst/>
          </a:prstGeom>
          <a:noFill/>
          <a:ln w="9525">
            <a:noFill/>
            <a:miter lim="800000"/>
            <a:headEnd/>
            <a:tailEnd/>
          </a:ln>
        </p:spPr>
      </p:pic>
      <p:pic>
        <p:nvPicPr>
          <p:cNvPr id="71684" name="Picture 4"/>
          <p:cNvPicPr>
            <a:picLocks noChangeAspect="1" noChangeArrowheads="1"/>
          </p:cNvPicPr>
          <p:nvPr/>
        </p:nvPicPr>
        <p:blipFill>
          <a:blip r:embed="rId6" cstate="print"/>
          <a:srcRect/>
          <a:stretch>
            <a:fillRect/>
          </a:stretch>
        </p:blipFill>
        <p:spPr bwMode="auto">
          <a:xfrm>
            <a:off x="3729037" y="2933700"/>
            <a:ext cx="4762500" cy="3295650"/>
          </a:xfrm>
          <a:prstGeom prst="rect">
            <a:avLst/>
          </a:prstGeom>
          <a:noFill/>
          <a:ln w="9525">
            <a:noFill/>
            <a:miter lim="800000"/>
            <a:headEnd/>
            <a:tailEnd/>
          </a:ln>
        </p:spPr>
      </p:pic>
      <p:sp>
        <p:nvSpPr>
          <p:cNvPr id="2" name="TextBox 1"/>
          <p:cNvSpPr txBox="1"/>
          <p:nvPr/>
        </p:nvSpPr>
        <p:spPr>
          <a:xfrm>
            <a:off x="3839953" y="6268628"/>
            <a:ext cx="4540667" cy="369332"/>
          </a:xfrm>
          <a:prstGeom prst="rect">
            <a:avLst/>
          </a:prstGeom>
          <a:noFill/>
        </p:spPr>
        <p:txBody>
          <a:bodyPr wrap="none" rtlCol="0">
            <a:spAutoFit/>
          </a:bodyPr>
          <a:lstStyle/>
          <a:p>
            <a:r>
              <a:rPr lang="en-US" dirty="0" smtClean="0"/>
              <a:t>Visible wavelength range 400nm to 700nm</a:t>
            </a:r>
            <a:endParaRPr lang="en-US" dirty="0"/>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0"/>
            <a:ext cx="8458200" cy="1219200"/>
          </a:xfrm>
        </p:spPr>
        <p:txBody>
          <a:bodyPr/>
          <a:lstStyle/>
          <a:p>
            <a:r>
              <a:rPr lang="en-US" dirty="0" smtClean="0">
                <a:latin typeface="Engravers MT" pitchFamily="18" charset="0"/>
              </a:rPr>
              <a:t>QQ10: </a:t>
            </a:r>
            <a:r>
              <a:rPr lang="en-US" dirty="0" smtClean="0"/>
              <a:t>Why does water expand when it freezes?</a:t>
            </a:r>
            <a:endParaRPr lang="en-US" dirty="0"/>
          </a:p>
        </p:txBody>
      </p:sp>
      <p:pic>
        <p:nvPicPr>
          <p:cNvPr id="33796" name="Picture 4" descr="molecul2"/>
          <p:cNvPicPr>
            <a:picLocks noChangeAspect="1" noChangeArrowheads="1"/>
          </p:cNvPicPr>
          <p:nvPr/>
        </p:nvPicPr>
        <p:blipFill>
          <a:blip r:embed="rId3" cstate="print"/>
          <a:srcRect/>
          <a:stretch>
            <a:fillRect/>
          </a:stretch>
        </p:blipFill>
        <p:spPr bwMode="auto">
          <a:xfrm>
            <a:off x="990600" y="2057400"/>
            <a:ext cx="3276600" cy="2684463"/>
          </a:xfrm>
          <a:prstGeom prst="rect">
            <a:avLst/>
          </a:prstGeom>
          <a:noFill/>
        </p:spPr>
      </p:pic>
      <p:pic>
        <p:nvPicPr>
          <p:cNvPr id="119810" name="Picture 2"/>
          <p:cNvPicPr>
            <a:picLocks noChangeAspect="1" noChangeArrowheads="1"/>
          </p:cNvPicPr>
          <p:nvPr/>
        </p:nvPicPr>
        <p:blipFill>
          <a:blip r:embed="rId4" cstate="print"/>
          <a:srcRect/>
          <a:stretch>
            <a:fillRect/>
          </a:stretch>
        </p:blipFill>
        <p:spPr bwMode="auto">
          <a:xfrm>
            <a:off x="4724400" y="4038600"/>
            <a:ext cx="2771775" cy="1647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5" name="Picture 1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95600" y="3352800"/>
            <a:ext cx="3200400" cy="3200400"/>
          </a:xfrm>
          <a:prstGeom prst="rect">
            <a:avLst/>
          </a:prstGeom>
          <a:ln>
            <a:noFill/>
          </a:ln>
          <a:effectLst>
            <a:softEdge rad="112500"/>
          </a:effectLst>
        </p:spPr>
      </p:pic>
      <p:sp>
        <p:nvSpPr>
          <p:cNvPr id="37890" name="Rectangle 2"/>
          <p:cNvSpPr>
            <a:spLocks noGrp="1" noChangeArrowheads="1"/>
          </p:cNvSpPr>
          <p:nvPr>
            <p:ph type="title"/>
          </p:nvPr>
        </p:nvSpPr>
        <p:spPr/>
        <p:txBody>
          <a:bodyPr/>
          <a:lstStyle/>
          <a:p>
            <a:r>
              <a:rPr lang="en-US"/>
              <a:t>Thompson Model of the Atom (Plum Pudding)</a:t>
            </a:r>
          </a:p>
        </p:txBody>
      </p:sp>
      <p:sp>
        <p:nvSpPr>
          <p:cNvPr id="37892" name="Rectangle 4"/>
          <p:cNvSpPr>
            <a:spLocks noGrp="1" noChangeArrowheads="1"/>
          </p:cNvSpPr>
          <p:nvPr>
            <p:ph type="body" idx="1"/>
          </p:nvPr>
        </p:nvSpPr>
        <p:spPr>
          <a:xfrm>
            <a:off x="2705100" y="1447800"/>
            <a:ext cx="3505200" cy="1676400"/>
          </a:xfrm>
          <a:ln/>
        </p:spPr>
        <p:style>
          <a:lnRef idx="0">
            <a:schemeClr val="accent1"/>
          </a:lnRef>
          <a:fillRef idx="3">
            <a:schemeClr val="accent1"/>
          </a:fillRef>
          <a:effectRef idx="3">
            <a:schemeClr val="accent1"/>
          </a:effectRef>
          <a:fontRef idx="minor">
            <a:schemeClr val="lt1"/>
          </a:fontRef>
        </p:style>
        <p:txBody>
          <a:bodyPr lIns="90488" tIns="44450" rIns="90488" bIns="44450">
            <a:noAutofit/>
          </a:bodyPr>
          <a:lstStyle/>
          <a:p>
            <a:pPr marL="0" indent="0" algn="ctr">
              <a:buNone/>
            </a:pPr>
            <a:r>
              <a:rPr lang="en-US" sz="9600" dirty="0" smtClean="0">
                <a:latin typeface="Times New Roman" pitchFamily="18" charset="0"/>
                <a:cs typeface="Times New Roman" pitchFamily="18" charset="0"/>
              </a:rPr>
              <a:t>Atom</a:t>
            </a:r>
            <a:endParaRPr lang="en-US" sz="9600" dirty="0">
              <a:latin typeface="Times New Roman" pitchFamily="18" charset="0"/>
              <a:cs typeface="Times New Roman" pitchFamily="18" charset="0"/>
            </a:endParaRPr>
          </a:p>
        </p:txBody>
      </p:sp>
      <p:sp>
        <p:nvSpPr>
          <p:cNvPr id="37900" name="Text Box 12"/>
          <p:cNvSpPr txBox="1">
            <a:spLocks noChangeArrowheads="1"/>
          </p:cNvSpPr>
          <p:nvPr/>
        </p:nvSpPr>
        <p:spPr bwMode="auto">
          <a:xfrm>
            <a:off x="381000" y="4191000"/>
            <a:ext cx="28194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B050"/>
                </a:solidFill>
                <a:latin typeface="+mn-lt"/>
              </a:rPr>
              <a:t>Positive “pudding”</a:t>
            </a:r>
          </a:p>
        </p:txBody>
      </p:sp>
      <p:sp>
        <p:nvSpPr>
          <p:cNvPr id="37901" name="Line 13"/>
          <p:cNvSpPr>
            <a:spLocks noChangeShapeType="1"/>
          </p:cNvSpPr>
          <p:nvPr/>
        </p:nvSpPr>
        <p:spPr bwMode="auto">
          <a:xfrm>
            <a:off x="2209800" y="4648200"/>
            <a:ext cx="990600" cy="4572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37902" name="Text Box 14"/>
          <p:cNvSpPr txBox="1">
            <a:spLocks noChangeArrowheads="1"/>
          </p:cNvSpPr>
          <p:nvPr/>
        </p:nvSpPr>
        <p:spPr bwMode="auto">
          <a:xfrm>
            <a:off x="6019800" y="4267200"/>
            <a:ext cx="28956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chemeClr val="tx2">
                    <a:lumMod val="60000"/>
                    <a:lumOff val="40000"/>
                  </a:schemeClr>
                </a:solidFill>
                <a:latin typeface="+mn-lt"/>
              </a:rPr>
              <a:t>Negative particles</a:t>
            </a:r>
          </a:p>
        </p:txBody>
      </p:sp>
      <p:sp>
        <p:nvSpPr>
          <p:cNvPr id="37903" name="Line 15"/>
          <p:cNvSpPr>
            <a:spLocks noChangeShapeType="1"/>
          </p:cNvSpPr>
          <p:nvPr/>
        </p:nvSpPr>
        <p:spPr bwMode="auto">
          <a:xfrm flipH="1">
            <a:off x="5181600" y="4724400"/>
            <a:ext cx="1371600" cy="13716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37904" name="Line 16"/>
          <p:cNvSpPr>
            <a:spLocks noChangeShapeType="1"/>
          </p:cNvSpPr>
          <p:nvPr/>
        </p:nvSpPr>
        <p:spPr bwMode="auto">
          <a:xfrm flipH="1">
            <a:off x="4800600" y="4724400"/>
            <a:ext cx="1752600" cy="609600"/>
          </a:xfrm>
          <a:prstGeom prst="line">
            <a:avLst/>
          </a:prstGeom>
          <a:noFill/>
          <a:ln w="28575">
            <a:solidFill>
              <a:srgbClr val="FF0000"/>
            </a:solidFill>
            <a:miter lim="800000"/>
            <a:headEnd/>
            <a:tailEnd type="triangle" w="med" len="med"/>
          </a:ln>
          <a:effectLst/>
        </p:spPr>
        <p:txBody>
          <a:bodyPr wrap="none"/>
          <a:lstStyle/>
          <a:p>
            <a:endParaRPr lang="en-US"/>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Death of Plum Pudding model</a:t>
            </a:r>
          </a:p>
        </p:txBody>
      </p:sp>
      <p:pic>
        <p:nvPicPr>
          <p:cNvPr id="15364" name="Picture 4" descr="Geiger and Rutherford Shadow"/>
          <p:cNvPicPr>
            <a:picLocks noChangeAspect="1" noChangeArrowheads="1"/>
          </p:cNvPicPr>
          <p:nvPr/>
        </p:nvPicPr>
        <p:blipFill>
          <a:blip r:embed="rId4" cstate="print"/>
          <a:srcRect r="3313" b="3837"/>
          <a:stretch>
            <a:fillRect/>
          </a:stretch>
        </p:blipFill>
        <p:spPr bwMode="auto">
          <a:xfrm>
            <a:off x="2209800" y="1600200"/>
            <a:ext cx="2209800" cy="1417519"/>
          </a:xfrm>
          <a:prstGeom prst="rect">
            <a:avLst/>
          </a:prstGeom>
          <a:ln>
            <a:noFill/>
          </a:ln>
          <a:effectLst>
            <a:outerShdw blurRad="292100" dist="139700" dir="2700000" algn="tl" rotWithShape="0">
              <a:srgbClr val="333333">
                <a:alpha val="65000"/>
              </a:srgbClr>
            </a:outerShdw>
          </a:effectLst>
        </p:spPr>
      </p:pic>
      <p:pic>
        <p:nvPicPr>
          <p:cNvPr id="15366" name="Picture 6"/>
          <p:cNvPicPr>
            <a:picLocks noChangeAspect="1" noChangeArrowheads="1"/>
          </p:cNvPicPr>
          <p:nvPr/>
        </p:nvPicPr>
        <p:blipFill>
          <a:blip r:embed="rId5" cstate="print"/>
          <a:srcRect r="1981" b="3803"/>
          <a:stretch>
            <a:fillRect/>
          </a:stretch>
        </p:blipFill>
        <p:spPr bwMode="auto">
          <a:xfrm>
            <a:off x="4648200" y="1501515"/>
            <a:ext cx="2420074" cy="1546486"/>
          </a:xfrm>
          <a:prstGeom prst="rect">
            <a:avLst/>
          </a:prstGeom>
          <a:ln>
            <a:noFill/>
          </a:ln>
          <a:effectLst>
            <a:outerShdw blurRad="292100" dist="139700" dir="2700000" algn="tl" rotWithShape="0">
              <a:srgbClr val="333333">
                <a:alpha val="65000"/>
              </a:srgbClr>
            </a:outerShdw>
          </a:effectLst>
        </p:spPr>
      </p:pic>
      <p:sp>
        <p:nvSpPr>
          <p:cNvPr id="15365" name="Rectangle 5"/>
          <p:cNvSpPr>
            <a:spLocks noChangeArrowheads="1"/>
          </p:cNvSpPr>
          <p:nvPr/>
        </p:nvSpPr>
        <p:spPr bwMode="auto">
          <a:xfrm>
            <a:off x="2209800" y="2971800"/>
            <a:ext cx="2428422" cy="276999"/>
          </a:xfrm>
          <a:prstGeom prst="rect">
            <a:avLst/>
          </a:prstGeom>
          <a:noFill/>
          <a:ln w="9525">
            <a:noFill/>
            <a:miter lim="800000"/>
            <a:headEnd/>
            <a:tailEnd/>
          </a:ln>
          <a:effectLst/>
        </p:spPr>
        <p:txBody>
          <a:bodyPr wrap="none">
            <a:spAutoFit/>
          </a:bodyPr>
          <a:lstStyle/>
          <a:p>
            <a:r>
              <a:rPr lang="en-US" sz="1200" dirty="0">
                <a:solidFill>
                  <a:srgbClr val="0000CC"/>
                </a:solidFill>
              </a:rPr>
              <a:t>Rutherford, Geiger, and Marsden</a:t>
            </a:r>
          </a:p>
        </p:txBody>
      </p:sp>
      <p:sp>
        <p:nvSpPr>
          <p:cNvPr id="7" name="Text Box 19"/>
          <p:cNvSpPr txBox="1">
            <a:spLocks noChangeArrowheads="1"/>
          </p:cNvSpPr>
          <p:nvPr/>
        </p:nvSpPr>
        <p:spPr bwMode="auto">
          <a:xfrm>
            <a:off x="1447800" y="5119687"/>
            <a:ext cx="1981200" cy="366713"/>
          </a:xfrm>
          <a:prstGeom prst="rect">
            <a:avLst/>
          </a:prstGeom>
          <a:noFill/>
          <a:ln w="9525">
            <a:noFill/>
            <a:miter lim="800000"/>
            <a:headEnd/>
            <a:tailEnd/>
          </a:ln>
          <a:effectLst/>
        </p:spPr>
        <p:txBody>
          <a:bodyPr>
            <a:spAutoFit/>
          </a:bodyPr>
          <a:lstStyle/>
          <a:p>
            <a:pPr eaLnBrk="0" hangingPunct="0">
              <a:spcBef>
                <a:spcPct val="50000"/>
              </a:spcBef>
            </a:pPr>
            <a:r>
              <a:rPr lang="en-US"/>
              <a:t>Expectation</a:t>
            </a:r>
          </a:p>
        </p:txBody>
      </p:sp>
      <p:grpSp>
        <p:nvGrpSpPr>
          <p:cNvPr id="2" name="Group 7"/>
          <p:cNvGrpSpPr/>
          <p:nvPr/>
        </p:nvGrpSpPr>
        <p:grpSpPr>
          <a:xfrm>
            <a:off x="4648200" y="3748087"/>
            <a:ext cx="3200400" cy="1738313"/>
            <a:chOff x="4648200" y="1981200"/>
            <a:chExt cx="3200400" cy="1738313"/>
          </a:xfrm>
        </p:grpSpPr>
        <p:sp>
          <p:nvSpPr>
            <p:cNvPr id="9" name="Line 36"/>
            <p:cNvSpPr>
              <a:spLocks noChangeShapeType="1"/>
            </p:cNvSpPr>
            <p:nvPr/>
          </p:nvSpPr>
          <p:spPr bwMode="auto">
            <a:xfrm flipH="1" flipV="1">
              <a:off x="4648200" y="2133600"/>
              <a:ext cx="1143000" cy="381000"/>
            </a:xfrm>
            <a:prstGeom prst="line">
              <a:avLst/>
            </a:prstGeom>
            <a:noFill/>
            <a:ln w="9525">
              <a:solidFill>
                <a:srgbClr val="FF0000"/>
              </a:solidFill>
              <a:round/>
              <a:headEnd/>
              <a:tailEnd type="triangle" w="med" len="med"/>
            </a:ln>
            <a:effectLst/>
          </p:spPr>
          <p:txBody>
            <a:bodyPr/>
            <a:lstStyle/>
            <a:p>
              <a:endParaRPr lang="en-US"/>
            </a:p>
          </p:txBody>
        </p:sp>
        <p:pic>
          <p:nvPicPr>
            <p:cNvPr id="10" name="Picture 43"/>
            <p:cNvPicPr>
              <a:picLocks noChangeAspect="1" noChangeArrowheads="1"/>
            </p:cNvPicPr>
            <p:nvPr/>
          </p:nvPicPr>
          <p:blipFill>
            <a:blip r:embed="rId6" cstate="print"/>
            <a:srcRect/>
            <a:stretch>
              <a:fillRect/>
            </a:stretch>
          </p:blipFill>
          <p:spPr bwMode="auto">
            <a:xfrm>
              <a:off x="5791200" y="1981200"/>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1" name="Line 44"/>
            <p:cNvSpPr>
              <a:spLocks noChangeShapeType="1"/>
            </p:cNvSpPr>
            <p:nvPr/>
          </p:nvSpPr>
          <p:spPr bwMode="auto">
            <a:xfrm>
              <a:off x="5334000" y="23622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2" name="Line 45"/>
            <p:cNvSpPr>
              <a:spLocks noChangeShapeType="1"/>
            </p:cNvSpPr>
            <p:nvPr/>
          </p:nvSpPr>
          <p:spPr bwMode="auto">
            <a:xfrm>
              <a:off x="5334000" y="2514600"/>
              <a:ext cx="457200" cy="0"/>
            </a:xfrm>
            <a:prstGeom prst="line">
              <a:avLst/>
            </a:prstGeom>
            <a:noFill/>
            <a:ln w="9525">
              <a:solidFill>
                <a:srgbClr val="FF0000"/>
              </a:solidFill>
              <a:round/>
              <a:headEnd/>
              <a:tailEnd type="triangle" w="med" len="med"/>
            </a:ln>
            <a:effectLst/>
          </p:spPr>
          <p:txBody>
            <a:bodyPr/>
            <a:lstStyle/>
            <a:p>
              <a:endParaRPr lang="en-US"/>
            </a:p>
          </p:txBody>
        </p:sp>
        <p:sp>
          <p:nvSpPr>
            <p:cNvPr id="13" name="Line 46"/>
            <p:cNvSpPr>
              <a:spLocks noChangeShapeType="1"/>
            </p:cNvSpPr>
            <p:nvPr/>
          </p:nvSpPr>
          <p:spPr bwMode="auto">
            <a:xfrm>
              <a:off x="5334000" y="26670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4" name="Line 47"/>
            <p:cNvSpPr>
              <a:spLocks noChangeShapeType="1"/>
            </p:cNvSpPr>
            <p:nvPr/>
          </p:nvSpPr>
          <p:spPr bwMode="auto">
            <a:xfrm>
              <a:off x="5334000" y="28194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5" name="Text Box 34"/>
            <p:cNvSpPr txBox="1">
              <a:spLocks noChangeArrowheads="1"/>
            </p:cNvSpPr>
            <p:nvPr/>
          </p:nvSpPr>
          <p:spPr bwMode="auto">
            <a:xfrm>
              <a:off x="5943600" y="3352800"/>
              <a:ext cx="1905000" cy="366713"/>
            </a:xfrm>
            <a:prstGeom prst="rect">
              <a:avLst/>
            </a:prstGeom>
            <a:noFill/>
            <a:ln w="9525">
              <a:noFill/>
              <a:miter lim="800000"/>
              <a:headEnd/>
              <a:tailEnd/>
            </a:ln>
            <a:effectLst/>
          </p:spPr>
          <p:txBody>
            <a:bodyPr>
              <a:spAutoFit/>
            </a:bodyPr>
            <a:lstStyle/>
            <a:p>
              <a:pPr eaLnBrk="0" hangingPunct="0">
                <a:spcBef>
                  <a:spcPct val="50000"/>
                </a:spcBef>
              </a:pPr>
              <a:r>
                <a:rPr lang="en-US" dirty="0"/>
                <a:t>Result</a:t>
              </a:r>
            </a:p>
          </p:txBody>
        </p:sp>
      </p:grpSp>
      <p:pic>
        <p:nvPicPr>
          <p:cNvPr id="16" name="Picture 37"/>
          <p:cNvPicPr>
            <a:picLocks noChangeAspect="1" noChangeArrowheads="1"/>
          </p:cNvPicPr>
          <p:nvPr/>
        </p:nvPicPr>
        <p:blipFill>
          <a:blip r:embed="rId6" cstate="print"/>
          <a:srcRect/>
          <a:stretch>
            <a:fillRect/>
          </a:stretch>
        </p:blipFill>
        <p:spPr bwMode="auto">
          <a:xfrm>
            <a:off x="1447800" y="3824287"/>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7" name="Line 39"/>
          <p:cNvSpPr>
            <a:spLocks noChangeShapeType="1"/>
          </p:cNvSpPr>
          <p:nvPr/>
        </p:nvSpPr>
        <p:spPr bwMode="auto">
          <a:xfrm>
            <a:off x="990600" y="42052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18" name="Line 40"/>
          <p:cNvSpPr>
            <a:spLocks noChangeShapeType="1"/>
          </p:cNvSpPr>
          <p:nvPr/>
        </p:nvSpPr>
        <p:spPr bwMode="auto">
          <a:xfrm>
            <a:off x="990600" y="43576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19" name="Line 41"/>
          <p:cNvSpPr>
            <a:spLocks noChangeShapeType="1"/>
          </p:cNvSpPr>
          <p:nvPr/>
        </p:nvSpPr>
        <p:spPr bwMode="auto">
          <a:xfrm>
            <a:off x="990600" y="45100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20" name="Line 42"/>
          <p:cNvSpPr>
            <a:spLocks noChangeShapeType="1"/>
          </p:cNvSpPr>
          <p:nvPr/>
        </p:nvSpPr>
        <p:spPr bwMode="auto">
          <a:xfrm>
            <a:off x="990600" y="4662487"/>
            <a:ext cx="2057400" cy="0"/>
          </a:xfrm>
          <a:prstGeom prst="line">
            <a:avLst/>
          </a:prstGeom>
          <a:noFill/>
          <a:ln w="9525">
            <a:solidFill>
              <a:srgbClr val="FF0000"/>
            </a:solidFill>
            <a:round/>
            <a:headEnd/>
            <a:tailEnd type="triangle" w="med" len="med"/>
          </a:ln>
          <a:effec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a:ln/>
        </p:spPr>
        <p:txBody>
          <a:bodyPr lIns="92075" tIns="46037" rIns="92075" bIns="46037"/>
          <a:lstStyle/>
          <a:p>
            <a:r>
              <a:rPr lang="en-US" sz="3200"/>
              <a:t>Another New Model: </a:t>
            </a:r>
            <a:br>
              <a:rPr lang="en-US" sz="3200"/>
            </a:br>
            <a:r>
              <a:rPr lang="en-US" sz="3200"/>
              <a:t>The Solar System Model</a:t>
            </a:r>
          </a:p>
        </p:txBody>
      </p:sp>
      <p:pic>
        <p:nvPicPr>
          <p:cNvPr id="18452" name="Picture 20"/>
          <p:cNvPicPr>
            <a:picLocks noChangeAspect="1" noChangeArrowheads="1"/>
          </p:cNvPicPr>
          <p:nvPr/>
        </p:nvPicPr>
        <p:blipFill>
          <a:blip r:embed="rId4" cstate="print"/>
          <a:srcRect/>
          <a:stretch>
            <a:fillRect/>
          </a:stretch>
        </p:blipFill>
        <p:spPr bwMode="auto">
          <a:xfrm>
            <a:off x="5562600" y="2247900"/>
            <a:ext cx="2743200" cy="2743200"/>
          </a:xfrm>
          <a:prstGeom prst="rect">
            <a:avLst/>
          </a:prstGeom>
          <a:noFill/>
          <a:ln w="9525">
            <a:noFill/>
            <a:miter lim="800000"/>
            <a:headEnd/>
            <a:tailEnd/>
          </a:ln>
          <a:effectLst>
            <a:outerShdw dist="25399" dir="16200000" algn="ctr" rotWithShape="0">
              <a:srgbClr val="FFFFFF">
                <a:alpha val="75000"/>
              </a:srgbClr>
            </a:outerShdw>
          </a:effectLst>
        </p:spPr>
      </p:pic>
      <p:pic>
        <p:nvPicPr>
          <p:cNvPr id="18453" name="Picture 21"/>
          <p:cNvPicPr>
            <a:picLocks noChangeAspect="1" noChangeArrowheads="1"/>
          </p:cNvPicPr>
          <p:nvPr/>
        </p:nvPicPr>
        <p:blipFill>
          <a:blip r:embed="rId5" cstate="print"/>
          <a:srcRect/>
          <a:stretch>
            <a:fillRect/>
          </a:stretch>
        </p:blipFill>
        <p:spPr bwMode="auto">
          <a:xfrm>
            <a:off x="1257300" y="2590800"/>
            <a:ext cx="2057400" cy="2057400"/>
          </a:xfrm>
          <a:prstGeom prst="rect">
            <a:avLst/>
          </a:prstGeom>
          <a:noFill/>
          <a:ln w="9525">
            <a:noFill/>
            <a:miter lim="800000"/>
            <a:headEnd/>
            <a:tailEnd/>
          </a:ln>
          <a:effectLst>
            <a:outerShdw dist="25399" dir="16200000" algn="ctr" rotWithShape="0">
              <a:srgbClr val="FFFFFF">
                <a:alpha val="75000"/>
              </a:srgbClr>
            </a:outerShdw>
          </a:effectLst>
        </p:spPr>
      </p:pic>
      <p:sp>
        <p:nvSpPr>
          <p:cNvPr id="18450" name="Line 18"/>
          <p:cNvSpPr>
            <a:spLocks noChangeShapeType="1"/>
          </p:cNvSpPr>
          <p:nvPr/>
        </p:nvSpPr>
        <p:spPr bwMode="auto">
          <a:xfrm>
            <a:off x="1485900" y="2667000"/>
            <a:ext cx="1600200" cy="1828800"/>
          </a:xfrm>
          <a:prstGeom prst="line">
            <a:avLst/>
          </a:prstGeom>
          <a:noFill/>
          <a:ln w="76200">
            <a:solidFill>
              <a:srgbClr val="FF0000"/>
            </a:solidFill>
            <a:round/>
            <a:headEnd/>
            <a:tailEnd/>
          </a:ln>
          <a:effectLst/>
        </p:spPr>
        <p:txBody>
          <a:bodyPr/>
          <a:lstStyle/>
          <a:p>
            <a:endParaRPr lang="en-US"/>
          </a:p>
        </p:txBody>
      </p:sp>
      <p:sp>
        <p:nvSpPr>
          <p:cNvPr id="18451" name="Line 19"/>
          <p:cNvSpPr>
            <a:spLocks noChangeShapeType="1"/>
          </p:cNvSpPr>
          <p:nvPr/>
        </p:nvSpPr>
        <p:spPr bwMode="auto">
          <a:xfrm flipH="1">
            <a:off x="1562100" y="2667000"/>
            <a:ext cx="1371600" cy="1905000"/>
          </a:xfrm>
          <a:prstGeom prst="line">
            <a:avLst/>
          </a:prstGeom>
          <a:noFill/>
          <a:ln w="76200">
            <a:solidFill>
              <a:srgbClr val="FF0000"/>
            </a:solidFill>
            <a:round/>
            <a:headEnd/>
            <a:tailEnd/>
          </a:ln>
          <a:effec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152400"/>
            <a:ext cx="8001000" cy="1162050"/>
          </a:xfrm>
          <a:noFill/>
          <a:ln/>
        </p:spPr>
        <p:txBody>
          <a:bodyPr lIns="92075" tIns="46037" rIns="92075" bIns="46037"/>
          <a:lstStyle/>
          <a:p>
            <a:r>
              <a:rPr lang="en-US" sz="3200"/>
              <a:t>Problems at the start!</a:t>
            </a:r>
          </a:p>
        </p:txBody>
      </p:sp>
      <p:sp>
        <p:nvSpPr>
          <p:cNvPr id="19459" name="Rectangle 3"/>
          <p:cNvSpPr>
            <a:spLocks noGrp="1" noChangeArrowheads="1"/>
          </p:cNvSpPr>
          <p:nvPr>
            <p:ph type="body" idx="1"/>
          </p:nvPr>
        </p:nvSpPr>
        <p:spPr>
          <a:xfrm>
            <a:off x="228600" y="4572000"/>
            <a:ext cx="8686800" cy="1600200"/>
          </a:xfrm>
          <a:noFill/>
          <a:ln/>
        </p:spPr>
        <p:txBody>
          <a:bodyPr lIns="92075" tIns="46037" rIns="92075" bIns="46037"/>
          <a:lstStyle/>
          <a:p>
            <a:r>
              <a:rPr lang="en-US" sz="2600" i="1" dirty="0"/>
              <a:t>Accelerating</a:t>
            </a:r>
            <a:r>
              <a:rPr lang="en-US" sz="2600" dirty="0"/>
              <a:t> </a:t>
            </a:r>
            <a:r>
              <a:rPr lang="en-US" sz="2600" dirty="0" smtClean="0"/>
              <a:t>electrons should </a:t>
            </a:r>
            <a:r>
              <a:rPr lang="en-US" sz="2600" i="1" dirty="0" smtClean="0"/>
              <a:t>radiate</a:t>
            </a:r>
            <a:r>
              <a:rPr lang="en-US" sz="2600" dirty="0"/>
              <a:t>, loose energy, and spiral into the </a:t>
            </a:r>
            <a:r>
              <a:rPr lang="en-US" sz="2600" dirty="0" smtClean="0"/>
              <a:t>nucleus.</a:t>
            </a:r>
            <a:endParaRPr lang="en-US" sz="2600" dirty="0"/>
          </a:p>
          <a:p>
            <a:r>
              <a:rPr lang="en-US" sz="2600" dirty="0" smtClean="0"/>
              <a:t>The </a:t>
            </a:r>
            <a:r>
              <a:rPr lang="en-US" sz="2600" dirty="0"/>
              <a:t>model </a:t>
            </a:r>
            <a:r>
              <a:rPr lang="en-US" sz="2600" dirty="0" smtClean="0"/>
              <a:t>soon </a:t>
            </a:r>
            <a:r>
              <a:rPr lang="en-US" sz="2600" dirty="0"/>
              <a:t>died.</a:t>
            </a:r>
          </a:p>
        </p:txBody>
      </p:sp>
      <p:pic>
        <p:nvPicPr>
          <p:cNvPr id="19473" name="Picture 17"/>
          <p:cNvPicPr>
            <a:picLocks noChangeAspect="1" noChangeArrowheads="1"/>
          </p:cNvPicPr>
          <p:nvPr/>
        </p:nvPicPr>
        <p:blipFill>
          <a:blip r:embed="rId4" cstate="print"/>
          <a:srcRect/>
          <a:stretch>
            <a:fillRect/>
          </a:stretch>
        </p:blipFill>
        <p:spPr bwMode="auto">
          <a:xfrm>
            <a:off x="2971800" y="1371600"/>
            <a:ext cx="2743200" cy="2743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 y="76200"/>
            <a:ext cx="8763000" cy="1219200"/>
          </a:xfrm>
          <a:noFill/>
          <a:ln/>
        </p:spPr>
        <p:txBody>
          <a:bodyPr lIns="92075" tIns="46037" rIns="92075" bIns="46037"/>
          <a:lstStyle/>
          <a:p>
            <a:r>
              <a:rPr lang="en-US" dirty="0"/>
              <a:t>More clues from light spectra</a:t>
            </a:r>
          </a:p>
        </p:txBody>
      </p:sp>
      <p:sp>
        <p:nvSpPr>
          <p:cNvPr id="57347" name="Rectangle 3"/>
          <p:cNvSpPr>
            <a:spLocks noGrp="1" noChangeArrowheads="1"/>
          </p:cNvSpPr>
          <p:nvPr>
            <p:ph type="body" idx="1"/>
          </p:nvPr>
        </p:nvSpPr>
        <p:spPr>
          <a:xfrm>
            <a:off x="228600" y="1371600"/>
            <a:ext cx="8915400" cy="5029200"/>
          </a:xfrm>
          <a:noFill/>
          <a:ln/>
        </p:spPr>
        <p:txBody>
          <a:bodyPr lIns="92075" tIns="46037" rIns="92075" bIns="46037"/>
          <a:lstStyle/>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r>
              <a:rPr lang="en-US" sz="2100" b="1"/>
              <a:t>continuous spectrum</a:t>
            </a:r>
            <a:r>
              <a:rPr lang="en-US" sz="2100"/>
              <a:t> -- all colors</a:t>
            </a:r>
          </a:p>
          <a:p>
            <a:pPr>
              <a:lnSpc>
                <a:spcPct val="90000"/>
              </a:lnSpc>
            </a:pPr>
            <a:endParaRPr lang="en-US" sz="2100"/>
          </a:p>
          <a:p>
            <a:pPr>
              <a:lnSpc>
                <a:spcPct val="90000"/>
              </a:lnSpc>
            </a:pPr>
            <a:endParaRPr lang="en-US" sz="2100" b="1"/>
          </a:p>
          <a:p>
            <a:pPr>
              <a:lnSpc>
                <a:spcPct val="90000"/>
              </a:lnSpc>
            </a:pPr>
            <a:r>
              <a:rPr lang="en-US" sz="2100" b="1"/>
              <a:t>discrete spectrum</a:t>
            </a:r>
            <a:r>
              <a:rPr lang="en-US" sz="2100"/>
              <a:t> -- only a few specific colors</a:t>
            </a:r>
          </a:p>
          <a:p>
            <a:pPr>
              <a:lnSpc>
                <a:spcPct val="90000"/>
              </a:lnSpc>
            </a:pPr>
            <a:endParaRPr lang="en-US" sz="2100"/>
          </a:p>
          <a:p>
            <a:pPr>
              <a:lnSpc>
                <a:spcPct val="90000"/>
              </a:lnSpc>
            </a:pPr>
            <a:endParaRPr lang="en-US" sz="2100"/>
          </a:p>
          <a:p>
            <a:pPr>
              <a:lnSpc>
                <a:spcPct val="90000"/>
              </a:lnSpc>
            </a:pPr>
            <a:r>
              <a:rPr lang="en-US" sz="2100"/>
              <a:t>Discrete absorption spectrum – All colors but a few lines</a:t>
            </a:r>
          </a:p>
        </p:txBody>
      </p:sp>
      <p:pic>
        <p:nvPicPr>
          <p:cNvPr id="57348" name="Picture 4" descr="spect"/>
          <p:cNvPicPr>
            <a:picLocks noChangeAspect="1" noChangeArrowheads="1"/>
          </p:cNvPicPr>
          <p:nvPr/>
        </p:nvPicPr>
        <p:blipFill>
          <a:blip r:embed="rId4" cstate="print"/>
          <a:srcRect/>
          <a:stretch>
            <a:fillRect/>
          </a:stretch>
        </p:blipFill>
        <p:spPr bwMode="auto">
          <a:xfrm>
            <a:off x="1219200" y="3810000"/>
            <a:ext cx="6553200" cy="327025"/>
          </a:xfrm>
          <a:prstGeom prst="rect">
            <a:avLst/>
          </a:prstGeom>
          <a:noFill/>
        </p:spPr>
      </p:pic>
      <p:grpSp>
        <p:nvGrpSpPr>
          <p:cNvPr id="2" name="Group 5"/>
          <p:cNvGrpSpPr>
            <a:grpSpLocks/>
          </p:cNvGrpSpPr>
          <p:nvPr/>
        </p:nvGrpSpPr>
        <p:grpSpPr bwMode="auto">
          <a:xfrm>
            <a:off x="1295400" y="5029200"/>
            <a:ext cx="6553200" cy="327025"/>
            <a:chOff x="0" y="2928"/>
            <a:chExt cx="5760" cy="288"/>
          </a:xfrm>
        </p:grpSpPr>
        <p:sp>
          <p:nvSpPr>
            <p:cNvPr id="57350" name="Rectangle 6"/>
            <p:cNvSpPr>
              <a:spLocks noChangeArrowheads="1"/>
            </p:cNvSpPr>
            <p:nvPr/>
          </p:nvSpPr>
          <p:spPr bwMode="ltGray">
            <a:xfrm>
              <a:off x="0" y="2928"/>
              <a:ext cx="5760"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57351" name="Line 7"/>
            <p:cNvSpPr>
              <a:spLocks noChangeShapeType="1"/>
            </p:cNvSpPr>
            <p:nvPr/>
          </p:nvSpPr>
          <p:spPr bwMode="ltGray">
            <a:xfrm>
              <a:off x="240" y="2928"/>
              <a:ext cx="0" cy="288"/>
            </a:xfrm>
            <a:prstGeom prst="line">
              <a:avLst/>
            </a:prstGeom>
            <a:noFill/>
            <a:ln w="9525">
              <a:solidFill>
                <a:srgbClr val="9900CC"/>
              </a:solidFill>
              <a:round/>
              <a:headEnd/>
              <a:tailEnd/>
            </a:ln>
            <a:effectLst/>
          </p:spPr>
          <p:txBody>
            <a:bodyPr wrap="none"/>
            <a:lstStyle/>
            <a:p>
              <a:endParaRPr lang="en-US"/>
            </a:p>
          </p:txBody>
        </p:sp>
        <p:sp>
          <p:nvSpPr>
            <p:cNvPr id="57352" name="Line 8"/>
            <p:cNvSpPr>
              <a:spLocks noChangeShapeType="1"/>
            </p:cNvSpPr>
            <p:nvPr/>
          </p:nvSpPr>
          <p:spPr bwMode="ltGray">
            <a:xfrm>
              <a:off x="288" y="2928"/>
              <a:ext cx="0" cy="288"/>
            </a:xfrm>
            <a:prstGeom prst="line">
              <a:avLst/>
            </a:prstGeom>
            <a:noFill/>
            <a:ln w="9525">
              <a:solidFill>
                <a:srgbClr val="9900CC"/>
              </a:solidFill>
              <a:round/>
              <a:headEnd/>
              <a:tailEnd/>
            </a:ln>
            <a:effectLst/>
          </p:spPr>
          <p:txBody>
            <a:bodyPr wrap="none"/>
            <a:lstStyle/>
            <a:p>
              <a:endParaRPr lang="en-US"/>
            </a:p>
          </p:txBody>
        </p:sp>
        <p:sp>
          <p:nvSpPr>
            <p:cNvPr id="57353" name="Line 9"/>
            <p:cNvSpPr>
              <a:spLocks noChangeShapeType="1"/>
            </p:cNvSpPr>
            <p:nvPr/>
          </p:nvSpPr>
          <p:spPr bwMode="ltGray">
            <a:xfrm>
              <a:off x="864" y="2928"/>
              <a:ext cx="0" cy="288"/>
            </a:xfrm>
            <a:prstGeom prst="line">
              <a:avLst/>
            </a:prstGeom>
            <a:noFill/>
            <a:ln w="9525">
              <a:solidFill>
                <a:srgbClr val="9900FF"/>
              </a:solidFill>
              <a:round/>
              <a:headEnd/>
              <a:tailEnd/>
            </a:ln>
            <a:effectLst/>
          </p:spPr>
          <p:txBody>
            <a:bodyPr wrap="none"/>
            <a:lstStyle/>
            <a:p>
              <a:endParaRPr lang="en-US"/>
            </a:p>
          </p:txBody>
        </p:sp>
        <p:sp>
          <p:nvSpPr>
            <p:cNvPr id="57354" name="Line 10"/>
            <p:cNvSpPr>
              <a:spLocks noChangeShapeType="1"/>
            </p:cNvSpPr>
            <p:nvPr/>
          </p:nvSpPr>
          <p:spPr bwMode="ltGray">
            <a:xfrm>
              <a:off x="1824" y="2928"/>
              <a:ext cx="0" cy="288"/>
            </a:xfrm>
            <a:prstGeom prst="line">
              <a:avLst/>
            </a:prstGeom>
            <a:noFill/>
            <a:ln w="9525">
              <a:solidFill>
                <a:srgbClr val="0066CC"/>
              </a:solidFill>
              <a:round/>
              <a:headEnd/>
              <a:tailEnd/>
            </a:ln>
            <a:effectLst/>
          </p:spPr>
          <p:txBody>
            <a:bodyPr wrap="none"/>
            <a:lstStyle/>
            <a:p>
              <a:endParaRPr lang="en-US"/>
            </a:p>
          </p:txBody>
        </p:sp>
        <p:sp>
          <p:nvSpPr>
            <p:cNvPr id="57355" name="Line 11"/>
            <p:cNvSpPr>
              <a:spLocks noChangeShapeType="1"/>
            </p:cNvSpPr>
            <p:nvPr/>
          </p:nvSpPr>
          <p:spPr bwMode="ltGray">
            <a:xfrm>
              <a:off x="2352" y="2928"/>
              <a:ext cx="0" cy="288"/>
            </a:xfrm>
            <a:prstGeom prst="line">
              <a:avLst/>
            </a:prstGeom>
            <a:noFill/>
            <a:ln w="9525">
              <a:solidFill>
                <a:srgbClr val="009999"/>
              </a:solidFill>
              <a:round/>
              <a:headEnd/>
              <a:tailEnd/>
            </a:ln>
            <a:effectLst/>
          </p:spPr>
          <p:txBody>
            <a:bodyPr wrap="none"/>
            <a:lstStyle/>
            <a:p>
              <a:endParaRPr lang="en-US"/>
            </a:p>
          </p:txBody>
        </p:sp>
        <p:sp>
          <p:nvSpPr>
            <p:cNvPr id="57356" name="Line 12"/>
            <p:cNvSpPr>
              <a:spLocks noChangeShapeType="1"/>
            </p:cNvSpPr>
            <p:nvPr/>
          </p:nvSpPr>
          <p:spPr bwMode="ltGray">
            <a:xfrm>
              <a:off x="2496" y="2928"/>
              <a:ext cx="0" cy="288"/>
            </a:xfrm>
            <a:prstGeom prst="line">
              <a:avLst/>
            </a:prstGeom>
            <a:noFill/>
            <a:ln w="9525">
              <a:solidFill>
                <a:srgbClr val="00CC99"/>
              </a:solidFill>
              <a:round/>
              <a:headEnd/>
              <a:tailEnd/>
            </a:ln>
            <a:effectLst/>
          </p:spPr>
          <p:txBody>
            <a:bodyPr wrap="none"/>
            <a:lstStyle/>
            <a:p>
              <a:endParaRPr lang="en-US"/>
            </a:p>
          </p:txBody>
        </p:sp>
        <p:sp>
          <p:nvSpPr>
            <p:cNvPr id="57357" name="Line 13"/>
            <p:cNvSpPr>
              <a:spLocks noChangeShapeType="1"/>
            </p:cNvSpPr>
            <p:nvPr/>
          </p:nvSpPr>
          <p:spPr bwMode="ltGray">
            <a:xfrm>
              <a:off x="3552" y="2928"/>
              <a:ext cx="0" cy="288"/>
            </a:xfrm>
            <a:prstGeom prst="line">
              <a:avLst/>
            </a:prstGeom>
            <a:noFill/>
            <a:ln w="9525">
              <a:solidFill>
                <a:srgbClr val="FFFF00"/>
              </a:solidFill>
              <a:round/>
              <a:headEnd/>
              <a:tailEnd/>
            </a:ln>
            <a:effectLst/>
          </p:spPr>
          <p:txBody>
            <a:bodyPr wrap="none"/>
            <a:lstStyle/>
            <a:p>
              <a:endParaRPr lang="en-US"/>
            </a:p>
          </p:txBody>
        </p:sp>
        <p:sp>
          <p:nvSpPr>
            <p:cNvPr id="57358" name="Line 14"/>
            <p:cNvSpPr>
              <a:spLocks noChangeShapeType="1"/>
            </p:cNvSpPr>
            <p:nvPr/>
          </p:nvSpPr>
          <p:spPr bwMode="ltGray">
            <a:xfrm>
              <a:off x="4704" y="2928"/>
              <a:ext cx="0" cy="288"/>
            </a:xfrm>
            <a:prstGeom prst="line">
              <a:avLst/>
            </a:prstGeom>
            <a:noFill/>
            <a:ln w="9525">
              <a:solidFill>
                <a:srgbClr val="FF9933"/>
              </a:solidFill>
              <a:round/>
              <a:headEnd/>
              <a:tailEnd/>
            </a:ln>
            <a:effectLst/>
          </p:spPr>
          <p:txBody>
            <a:bodyPr wrap="none"/>
            <a:lstStyle/>
            <a:p>
              <a:endParaRPr lang="en-US"/>
            </a:p>
          </p:txBody>
        </p:sp>
        <p:sp>
          <p:nvSpPr>
            <p:cNvPr id="57359" name="Line 15"/>
            <p:cNvSpPr>
              <a:spLocks noChangeShapeType="1"/>
            </p:cNvSpPr>
            <p:nvPr/>
          </p:nvSpPr>
          <p:spPr bwMode="ltGray">
            <a:xfrm>
              <a:off x="5232" y="2928"/>
              <a:ext cx="0" cy="288"/>
            </a:xfrm>
            <a:prstGeom prst="line">
              <a:avLst/>
            </a:prstGeom>
            <a:noFill/>
            <a:ln w="9525">
              <a:solidFill>
                <a:srgbClr val="CC0000"/>
              </a:solidFill>
              <a:round/>
              <a:headEnd/>
              <a:tailEnd/>
            </a:ln>
            <a:effectLst/>
          </p:spPr>
          <p:txBody>
            <a:bodyPr wrap="none"/>
            <a:lstStyle/>
            <a:p>
              <a:endParaRPr lang="en-US"/>
            </a:p>
          </p:txBody>
        </p:sp>
      </p:grpSp>
      <p:pic>
        <p:nvPicPr>
          <p:cNvPr id="57360" name="Picture 16" descr="solar_spect"/>
          <p:cNvPicPr>
            <a:picLocks noChangeAspect="1" noChangeArrowheads="1"/>
          </p:cNvPicPr>
          <p:nvPr/>
        </p:nvPicPr>
        <p:blipFill>
          <a:blip r:embed="rId5" cstate="print"/>
          <a:srcRect/>
          <a:stretch>
            <a:fillRect/>
          </a:stretch>
        </p:blipFill>
        <p:spPr bwMode="auto">
          <a:xfrm>
            <a:off x="1295400" y="6248400"/>
            <a:ext cx="6553200" cy="327025"/>
          </a:xfrm>
          <a:prstGeom prst="rect">
            <a:avLst/>
          </a:prstGeom>
          <a:noFill/>
        </p:spPr>
      </p:pic>
      <p:pic>
        <p:nvPicPr>
          <p:cNvPr id="57363" name="Picture 19"/>
          <p:cNvPicPr>
            <a:picLocks noChangeAspect="1" noChangeArrowheads="1"/>
          </p:cNvPicPr>
          <p:nvPr/>
        </p:nvPicPr>
        <p:blipFill>
          <a:blip r:embed="rId6" cstate="print"/>
          <a:srcRect/>
          <a:stretch>
            <a:fillRect/>
          </a:stretch>
        </p:blipFill>
        <p:spPr bwMode="auto">
          <a:xfrm>
            <a:off x="5334000" y="1371600"/>
            <a:ext cx="3124200" cy="2336800"/>
          </a:xfrm>
          <a:prstGeom prst="rect">
            <a:avLst/>
          </a:prstGeom>
          <a:noFill/>
          <a:ln w="9525">
            <a:noFill/>
            <a:miter lim="800000"/>
            <a:headEnd/>
            <a:tailEnd/>
          </a:ln>
          <a:effectLst>
            <a:outerShdw dist="25399" dir="16200000" algn="ctr" rotWithShape="0">
              <a:srgbClr val="FFFFFF">
                <a:alpha val="75000"/>
              </a:srgbClr>
            </a:outerShdw>
          </a:effectLst>
        </p:spPr>
      </p:pic>
      <p:sp>
        <p:nvSpPr>
          <p:cNvPr id="18" name="TextBox 17"/>
          <p:cNvSpPr txBox="1"/>
          <p:nvPr/>
        </p:nvSpPr>
        <p:spPr>
          <a:xfrm>
            <a:off x="152400" y="1981200"/>
            <a:ext cx="4540667" cy="369332"/>
          </a:xfrm>
          <a:prstGeom prst="rect">
            <a:avLst/>
          </a:prstGeom>
          <a:noFill/>
        </p:spPr>
        <p:txBody>
          <a:bodyPr wrap="none" rtlCol="0">
            <a:spAutoFit/>
          </a:bodyPr>
          <a:lstStyle/>
          <a:p>
            <a:r>
              <a:rPr lang="en-US" i="1" dirty="0" smtClean="0"/>
              <a:t>Visible wavelength range 400nm to 700nm</a:t>
            </a:r>
            <a:endParaRPr lang="en-US" i="1" dirty="0"/>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9" name="Picture 9"/>
          <p:cNvPicPr>
            <a:picLocks noChangeAspect="1" noChangeArrowheads="1"/>
          </p:cNvPicPr>
          <p:nvPr/>
        </p:nvPicPr>
        <p:blipFill>
          <a:blip r:embed="rId4" cstate="print"/>
          <a:srcRect/>
          <a:stretch>
            <a:fillRect/>
          </a:stretch>
        </p:blipFill>
        <p:spPr bwMode="auto">
          <a:xfrm>
            <a:off x="2895600" y="2209800"/>
            <a:ext cx="5095599" cy="4105469"/>
          </a:xfrm>
          <a:prstGeom prst="rect">
            <a:avLst/>
          </a:prstGeom>
          <a:noFill/>
          <a:ln w="9525">
            <a:noFill/>
            <a:miter lim="800000"/>
            <a:headEnd/>
            <a:tailEnd/>
          </a:ln>
          <a:effectLst>
            <a:outerShdw dist="25399" dir="16200000" algn="ctr" rotWithShape="0">
              <a:srgbClr val="FFFFFF">
                <a:alpha val="75000"/>
              </a:srgbClr>
            </a:outerShdw>
          </a:effectLst>
        </p:spPr>
      </p:pic>
      <p:sp>
        <p:nvSpPr>
          <p:cNvPr id="20483" name="Rectangle 3"/>
          <p:cNvSpPr>
            <a:spLocks noGrp="1" noChangeArrowheads="1"/>
          </p:cNvSpPr>
          <p:nvPr>
            <p:ph type="title"/>
          </p:nvPr>
        </p:nvSpPr>
        <p:spPr/>
        <p:txBody>
          <a:bodyPr/>
          <a:lstStyle/>
          <a:p>
            <a:r>
              <a:rPr lang="en-US" dirty="0"/>
              <a:t>The Bohr </a:t>
            </a:r>
            <a:r>
              <a:rPr lang="en-US" dirty="0" smtClean="0"/>
              <a:t>Model: The Rutherford model plus a patch </a:t>
            </a:r>
            <a:endParaRPr lang="en-US" dirty="0"/>
          </a:p>
        </p:txBody>
      </p:sp>
      <p:pic>
        <p:nvPicPr>
          <p:cNvPr id="20488" name="Picture 8" descr="Bohr"/>
          <p:cNvPicPr>
            <a:picLocks noChangeAspect="1" noChangeArrowheads="1"/>
          </p:cNvPicPr>
          <p:nvPr/>
        </p:nvPicPr>
        <p:blipFill>
          <a:blip r:embed="rId5" cstate="print"/>
          <a:srcRect/>
          <a:stretch>
            <a:fillRect/>
          </a:stretch>
        </p:blipFill>
        <p:spPr bwMode="auto">
          <a:xfrm>
            <a:off x="685800" y="1676400"/>
            <a:ext cx="1519238" cy="21621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latin typeface="Engravers MT" pitchFamily="18" charset="0"/>
              </a:rPr>
              <a:t>QQ1: </a:t>
            </a:r>
            <a:r>
              <a:rPr lang="en-US" dirty="0" smtClean="0"/>
              <a:t>Wave Particle Duality</a:t>
            </a:r>
          </a:p>
        </p:txBody>
      </p:sp>
      <p:sp>
        <p:nvSpPr>
          <p:cNvPr id="33795" name="Rectangle 3"/>
          <p:cNvSpPr>
            <a:spLocks noGrp="1" noChangeArrowheads="1"/>
          </p:cNvSpPr>
          <p:nvPr>
            <p:ph type="body" idx="1"/>
          </p:nvPr>
        </p:nvSpPr>
        <p:spPr>
          <a:xfrm>
            <a:off x="304800" y="1752600"/>
            <a:ext cx="8610600" cy="990600"/>
          </a:xfrm>
        </p:spPr>
        <p:txBody>
          <a:bodyPr/>
          <a:lstStyle/>
          <a:p>
            <a:pPr eaLnBrk="1" hangingPunct="1"/>
            <a:r>
              <a:rPr lang="en-US" dirty="0" smtClean="0"/>
              <a:t>Why is light both like a wave and a particle?</a:t>
            </a:r>
          </a:p>
        </p:txBody>
      </p:sp>
      <p:pic>
        <p:nvPicPr>
          <p:cNvPr id="185345" name="Picture 1" descr="C:\Users\Tim\Desktop\photon.png"/>
          <p:cNvPicPr>
            <a:picLocks noChangeAspect="1" noChangeArrowheads="1"/>
          </p:cNvPicPr>
          <p:nvPr/>
        </p:nvPicPr>
        <p:blipFill>
          <a:blip r:embed="rId4" cstate="print"/>
          <a:srcRect/>
          <a:stretch>
            <a:fillRect/>
          </a:stretch>
        </p:blipFill>
        <p:spPr bwMode="auto">
          <a:xfrm>
            <a:off x="1828800" y="2819400"/>
            <a:ext cx="5391150" cy="3333750"/>
          </a:xfrm>
          <a:prstGeom prst="rect">
            <a:avLst/>
          </a:prstGeom>
          <a:noFill/>
        </p:spPr>
      </p:pic>
    </p:spTree>
    <p:custDataLst>
      <p:tags r:id="rId1"/>
    </p:custData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0"/>
            <a:ext cx="8001000" cy="1162050"/>
          </a:xfrm>
          <a:noFill/>
          <a:ln/>
        </p:spPr>
        <p:txBody>
          <a:bodyPr lIns="92075" tIns="46037" rIns="92075" bIns="46037"/>
          <a:lstStyle/>
          <a:p>
            <a:r>
              <a:rPr lang="en-US" sz="3200" dirty="0" smtClean="0">
                <a:latin typeface="Engravers MT" pitchFamily="18" charset="0"/>
              </a:rPr>
              <a:t>QQ11: </a:t>
            </a:r>
            <a:r>
              <a:rPr lang="en-US" sz="3200" dirty="0" smtClean="0"/>
              <a:t>What is a problem with the Solar System model?</a:t>
            </a:r>
            <a:endParaRPr lang="en-US" sz="3200" dirty="0"/>
          </a:p>
        </p:txBody>
      </p:sp>
      <p:pic>
        <p:nvPicPr>
          <p:cNvPr id="19473" name="Picture 17"/>
          <p:cNvPicPr>
            <a:picLocks noChangeAspect="1" noChangeArrowheads="1"/>
          </p:cNvPicPr>
          <p:nvPr/>
        </p:nvPicPr>
        <p:blipFill>
          <a:blip r:embed="rId4" cstate="print"/>
          <a:srcRect/>
          <a:stretch>
            <a:fillRect/>
          </a:stretch>
        </p:blipFill>
        <p:spPr bwMode="auto">
          <a:xfrm>
            <a:off x="3276600" y="2362200"/>
            <a:ext cx="2743200" cy="2743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97" name="Object 21"/>
          <p:cNvGraphicFramePr>
            <a:graphicFrameLocks noChangeAspect="1"/>
          </p:cNvGraphicFramePr>
          <p:nvPr>
            <p:extLst>
              <p:ext uri="{D42A27DB-BD31-4B8C-83A1-F6EECF244321}">
                <p14:modId xmlns="" xmlns:p14="http://schemas.microsoft.com/office/powerpoint/2010/main" val="2501496938"/>
              </p:ext>
            </p:extLst>
          </p:nvPr>
        </p:nvGraphicFramePr>
        <p:xfrm>
          <a:off x="990600" y="3883911"/>
          <a:ext cx="1724803" cy="2284583"/>
        </p:xfrm>
        <a:graphic>
          <a:graphicData uri="http://schemas.openxmlformats.org/presentationml/2006/ole">
            <p:oleObj spid="_x0000_s246786" name="PHOTO-PAINT" r:id="rId6" imgW="2501587" imgH="3314286" progId="">
              <p:embed/>
            </p:oleObj>
          </a:graphicData>
        </a:graphic>
      </p:graphicFrame>
      <p:graphicFrame>
        <p:nvGraphicFramePr>
          <p:cNvPr id="24596" name="Object 20"/>
          <p:cNvGraphicFramePr>
            <a:graphicFrameLocks noChangeAspect="1"/>
          </p:cNvGraphicFramePr>
          <p:nvPr>
            <p:extLst>
              <p:ext uri="{D42A27DB-BD31-4B8C-83A1-F6EECF244321}">
                <p14:modId xmlns="" xmlns:p14="http://schemas.microsoft.com/office/powerpoint/2010/main" val="1408237682"/>
              </p:ext>
            </p:extLst>
          </p:nvPr>
        </p:nvGraphicFramePr>
        <p:xfrm>
          <a:off x="762000" y="1516957"/>
          <a:ext cx="1947863" cy="2182288"/>
        </p:xfrm>
        <a:graphic>
          <a:graphicData uri="http://schemas.openxmlformats.org/presentationml/2006/ole">
            <p:oleObj spid="_x0000_s246787" name="PHOTO-PAINT" r:id="rId7" imgW="2958730" imgH="3314286" progId="">
              <p:embed/>
            </p:oleObj>
          </a:graphicData>
        </a:graphic>
      </p:graphicFrame>
      <p:sp>
        <p:nvSpPr>
          <p:cNvPr id="24578" name="Rectangle 2"/>
          <p:cNvSpPr>
            <a:spLocks noGrp="1" noChangeArrowheads="1"/>
          </p:cNvSpPr>
          <p:nvPr>
            <p:ph type="title"/>
          </p:nvPr>
        </p:nvSpPr>
        <p:spPr/>
        <p:txBody>
          <a:bodyPr/>
          <a:lstStyle/>
          <a:p>
            <a:r>
              <a:rPr lang="en-US" dirty="0"/>
              <a:t>Absorption vs. </a:t>
            </a:r>
            <a:r>
              <a:rPr lang="en-US" dirty="0" smtClean="0"/>
              <a:t>Emission spectra</a:t>
            </a:r>
            <a:endParaRPr lang="en-US" dirty="0"/>
          </a:p>
        </p:txBody>
      </p:sp>
      <p:pic>
        <p:nvPicPr>
          <p:cNvPr id="24579" name="F05_21.MOV">
            <a:hlinkClick r:id="" action="ppaction://media"/>
          </p:cNvPr>
          <p:cNvPicPr>
            <a:picLocks noGrp="1" noRot="1" noChangeAspect="1" noChangeArrowheads="1"/>
          </p:cNvPicPr>
          <p:nvPr>
            <p:ph sz="half" idx="1"/>
            <a:videoFile r:link="rId3"/>
          </p:nvPr>
        </p:nvPicPr>
        <p:blipFill>
          <a:blip r:embed="rId8"/>
          <a:srcRect/>
          <a:stretch>
            <a:fillRect/>
          </a:stretch>
        </p:blipFill>
        <p:spPr>
          <a:xfrm>
            <a:off x="2433638" y="3886200"/>
            <a:ext cx="0" cy="0"/>
          </a:xfrm>
          <a:ln/>
        </p:spPr>
      </p:pic>
      <p:pic>
        <p:nvPicPr>
          <p:cNvPr id="24581" name="Picture 5" descr="solar_spect"/>
          <p:cNvPicPr>
            <a:picLocks noChangeAspect="1" noChangeArrowheads="1"/>
          </p:cNvPicPr>
          <p:nvPr/>
        </p:nvPicPr>
        <p:blipFill>
          <a:blip r:embed="rId9" cstate="print"/>
          <a:srcRect/>
          <a:stretch>
            <a:fillRect/>
          </a:stretch>
        </p:blipFill>
        <p:spPr bwMode="auto">
          <a:xfrm>
            <a:off x="3592238" y="2133600"/>
            <a:ext cx="4637362" cy="1380979"/>
          </a:xfrm>
          <a:prstGeom prst="rect">
            <a:avLst/>
          </a:prstGeom>
          <a:noFill/>
          <a:effectLst>
            <a:outerShdw blurRad="50800" dist="38100" dir="2700000" algn="tl" rotWithShape="0">
              <a:prstClr val="black">
                <a:alpha val="40000"/>
              </a:prstClr>
            </a:outerShdw>
          </a:effectLst>
        </p:spPr>
      </p:pic>
      <p:grpSp>
        <p:nvGrpSpPr>
          <p:cNvPr id="2" name="Group 6"/>
          <p:cNvGrpSpPr>
            <a:grpSpLocks/>
          </p:cNvGrpSpPr>
          <p:nvPr/>
        </p:nvGrpSpPr>
        <p:grpSpPr bwMode="auto">
          <a:xfrm>
            <a:off x="3592238" y="4033836"/>
            <a:ext cx="4637362" cy="1300163"/>
            <a:chOff x="144" y="2112"/>
            <a:chExt cx="5472" cy="288"/>
          </a:xfrm>
          <a:effectLst>
            <a:outerShdw blurRad="50800" dist="38100" dir="2700000" algn="tl" rotWithShape="0">
              <a:prstClr val="black">
                <a:alpha val="40000"/>
              </a:prstClr>
            </a:outerShdw>
          </a:effectLst>
        </p:grpSpPr>
        <p:sp>
          <p:nvSpPr>
            <p:cNvPr id="24583" name="Rectangle 7"/>
            <p:cNvSpPr>
              <a:spLocks noChangeArrowheads="1"/>
            </p:cNvSpPr>
            <p:nvPr/>
          </p:nvSpPr>
          <p:spPr bwMode="ltGray">
            <a:xfrm>
              <a:off x="144" y="2112"/>
              <a:ext cx="5472"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24584" name="Line 8"/>
            <p:cNvSpPr>
              <a:spLocks noChangeShapeType="1"/>
            </p:cNvSpPr>
            <p:nvPr/>
          </p:nvSpPr>
          <p:spPr bwMode="ltGray">
            <a:xfrm>
              <a:off x="364" y="2112"/>
              <a:ext cx="0" cy="288"/>
            </a:xfrm>
            <a:prstGeom prst="line">
              <a:avLst/>
            </a:prstGeom>
            <a:noFill/>
            <a:ln w="9525">
              <a:solidFill>
                <a:srgbClr val="9900CC"/>
              </a:solidFill>
              <a:round/>
              <a:headEnd/>
              <a:tailEnd/>
            </a:ln>
            <a:effectLst/>
          </p:spPr>
          <p:txBody>
            <a:bodyPr wrap="none"/>
            <a:lstStyle/>
            <a:p>
              <a:endParaRPr lang="en-US"/>
            </a:p>
          </p:txBody>
        </p:sp>
        <p:sp>
          <p:nvSpPr>
            <p:cNvPr id="24585" name="Line 9"/>
            <p:cNvSpPr>
              <a:spLocks noChangeShapeType="1"/>
            </p:cNvSpPr>
            <p:nvPr/>
          </p:nvSpPr>
          <p:spPr bwMode="ltGray">
            <a:xfrm>
              <a:off x="408" y="2112"/>
              <a:ext cx="0" cy="288"/>
            </a:xfrm>
            <a:prstGeom prst="line">
              <a:avLst/>
            </a:prstGeom>
            <a:noFill/>
            <a:ln w="9525">
              <a:solidFill>
                <a:srgbClr val="9900CC"/>
              </a:solidFill>
              <a:round/>
              <a:headEnd/>
              <a:tailEnd/>
            </a:ln>
            <a:effectLst/>
          </p:spPr>
          <p:txBody>
            <a:bodyPr wrap="none"/>
            <a:lstStyle/>
            <a:p>
              <a:endParaRPr lang="en-US"/>
            </a:p>
          </p:txBody>
        </p:sp>
        <p:sp>
          <p:nvSpPr>
            <p:cNvPr id="24586" name="Line 10"/>
            <p:cNvSpPr>
              <a:spLocks noChangeShapeType="1"/>
            </p:cNvSpPr>
            <p:nvPr/>
          </p:nvSpPr>
          <p:spPr bwMode="ltGray">
            <a:xfrm>
              <a:off x="936" y="2112"/>
              <a:ext cx="0" cy="288"/>
            </a:xfrm>
            <a:prstGeom prst="line">
              <a:avLst/>
            </a:prstGeom>
            <a:noFill/>
            <a:ln w="9525">
              <a:solidFill>
                <a:srgbClr val="9900FF"/>
              </a:solidFill>
              <a:round/>
              <a:headEnd/>
              <a:tailEnd/>
            </a:ln>
            <a:effectLst/>
          </p:spPr>
          <p:txBody>
            <a:bodyPr wrap="none"/>
            <a:lstStyle/>
            <a:p>
              <a:endParaRPr lang="en-US"/>
            </a:p>
          </p:txBody>
        </p:sp>
        <p:sp>
          <p:nvSpPr>
            <p:cNvPr id="24587" name="Line 11"/>
            <p:cNvSpPr>
              <a:spLocks noChangeShapeType="1"/>
            </p:cNvSpPr>
            <p:nvPr/>
          </p:nvSpPr>
          <p:spPr bwMode="ltGray">
            <a:xfrm>
              <a:off x="1816" y="2112"/>
              <a:ext cx="0" cy="288"/>
            </a:xfrm>
            <a:prstGeom prst="line">
              <a:avLst/>
            </a:prstGeom>
            <a:noFill/>
            <a:ln w="9525">
              <a:solidFill>
                <a:srgbClr val="0066CC"/>
              </a:solidFill>
              <a:round/>
              <a:headEnd/>
              <a:tailEnd/>
            </a:ln>
            <a:effectLst/>
          </p:spPr>
          <p:txBody>
            <a:bodyPr wrap="none"/>
            <a:lstStyle/>
            <a:p>
              <a:endParaRPr lang="en-US"/>
            </a:p>
          </p:txBody>
        </p:sp>
        <p:sp>
          <p:nvSpPr>
            <p:cNvPr id="24588" name="Line 12"/>
            <p:cNvSpPr>
              <a:spLocks noChangeShapeType="1"/>
            </p:cNvSpPr>
            <p:nvPr/>
          </p:nvSpPr>
          <p:spPr bwMode="ltGray">
            <a:xfrm>
              <a:off x="2300" y="2112"/>
              <a:ext cx="0" cy="288"/>
            </a:xfrm>
            <a:prstGeom prst="line">
              <a:avLst/>
            </a:prstGeom>
            <a:noFill/>
            <a:ln w="9525">
              <a:solidFill>
                <a:srgbClr val="009999"/>
              </a:solidFill>
              <a:round/>
              <a:headEnd/>
              <a:tailEnd/>
            </a:ln>
            <a:effectLst/>
          </p:spPr>
          <p:txBody>
            <a:bodyPr wrap="none"/>
            <a:lstStyle/>
            <a:p>
              <a:endParaRPr lang="en-US"/>
            </a:p>
          </p:txBody>
        </p:sp>
        <p:sp>
          <p:nvSpPr>
            <p:cNvPr id="24589" name="Line 13"/>
            <p:cNvSpPr>
              <a:spLocks noChangeShapeType="1"/>
            </p:cNvSpPr>
            <p:nvPr/>
          </p:nvSpPr>
          <p:spPr bwMode="ltGray">
            <a:xfrm>
              <a:off x="2432" y="2112"/>
              <a:ext cx="0" cy="288"/>
            </a:xfrm>
            <a:prstGeom prst="line">
              <a:avLst/>
            </a:prstGeom>
            <a:noFill/>
            <a:ln w="9525">
              <a:solidFill>
                <a:srgbClr val="00CC99"/>
              </a:solidFill>
              <a:round/>
              <a:headEnd/>
              <a:tailEnd/>
            </a:ln>
            <a:effectLst/>
          </p:spPr>
          <p:txBody>
            <a:bodyPr wrap="none"/>
            <a:lstStyle/>
            <a:p>
              <a:endParaRPr lang="en-US"/>
            </a:p>
          </p:txBody>
        </p:sp>
        <p:sp>
          <p:nvSpPr>
            <p:cNvPr id="24590" name="Line 14"/>
            <p:cNvSpPr>
              <a:spLocks noChangeShapeType="1"/>
            </p:cNvSpPr>
            <p:nvPr/>
          </p:nvSpPr>
          <p:spPr bwMode="ltGray">
            <a:xfrm>
              <a:off x="3400" y="2112"/>
              <a:ext cx="0" cy="288"/>
            </a:xfrm>
            <a:prstGeom prst="line">
              <a:avLst/>
            </a:prstGeom>
            <a:noFill/>
            <a:ln w="9525">
              <a:solidFill>
                <a:srgbClr val="FFFF00"/>
              </a:solidFill>
              <a:round/>
              <a:headEnd/>
              <a:tailEnd/>
            </a:ln>
            <a:effectLst/>
          </p:spPr>
          <p:txBody>
            <a:bodyPr wrap="none"/>
            <a:lstStyle/>
            <a:p>
              <a:endParaRPr lang="en-US"/>
            </a:p>
          </p:txBody>
        </p:sp>
        <p:sp>
          <p:nvSpPr>
            <p:cNvPr id="24591" name="Line 15"/>
            <p:cNvSpPr>
              <a:spLocks noChangeShapeType="1"/>
            </p:cNvSpPr>
            <p:nvPr/>
          </p:nvSpPr>
          <p:spPr bwMode="ltGray">
            <a:xfrm>
              <a:off x="4456" y="2112"/>
              <a:ext cx="0" cy="288"/>
            </a:xfrm>
            <a:prstGeom prst="line">
              <a:avLst/>
            </a:prstGeom>
            <a:noFill/>
            <a:ln w="9525">
              <a:solidFill>
                <a:srgbClr val="FF9933"/>
              </a:solidFill>
              <a:round/>
              <a:headEnd/>
              <a:tailEnd/>
            </a:ln>
            <a:effectLst/>
          </p:spPr>
          <p:txBody>
            <a:bodyPr wrap="none"/>
            <a:lstStyle/>
            <a:p>
              <a:endParaRPr lang="en-US"/>
            </a:p>
          </p:txBody>
        </p:sp>
        <p:sp>
          <p:nvSpPr>
            <p:cNvPr id="24592" name="Line 16"/>
            <p:cNvSpPr>
              <a:spLocks noChangeShapeType="1"/>
            </p:cNvSpPr>
            <p:nvPr/>
          </p:nvSpPr>
          <p:spPr bwMode="ltGray">
            <a:xfrm>
              <a:off x="4940" y="2112"/>
              <a:ext cx="0" cy="288"/>
            </a:xfrm>
            <a:prstGeom prst="line">
              <a:avLst/>
            </a:prstGeom>
            <a:noFill/>
            <a:ln w="9525">
              <a:solidFill>
                <a:srgbClr val="CC0000"/>
              </a:solidFill>
              <a:round/>
              <a:headEnd/>
              <a:tailEnd/>
            </a:ln>
            <a:effectLst/>
          </p:spPr>
          <p:txBody>
            <a:bodyPr wrap="none"/>
            <a:lstStyle/>
            <a:p>
              <a:endParaRPr lang="en-US"/>
            </a:p>
          </p:txBody>
        </p:sp>
      </p:grpSp>
      <p:sp>
        <p:nvSpPr>
          <p:cNvPr id="24594" name="Text Box 18"/>
          <p:cNvSpPr txBox="1">
            <a:spLocks noChangeArrowheads="1"/>
          </p:cNvSpPr>
          <p:nvPr/>
        </p:nvSpPr>
        <p:spPr bwMode="auto">
          <a:xfrm>
            <a:off x="5294558" y="3514579"/>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Absorption</a:t>
            </a:r>
          </a:p>
        </p:txBody>
      </p:sp>
      <p:sp>
        <p:nvSpPr>
          <p:cNvPr id="24595" name="Text Box 19"/>
          <p:cNvSpPr txBox="1">
            <a:spLocks noChangeArrowheads="1"/>
          </p:cNvSpPr>
          <p:nvPr/>
        </p:nvSpPr>
        <p:spPr bwMode="auto">
          <a:xfrm>
            <a:off x="5379397" y="5486400"/>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Emission</a:t>
            </a:r>
          </a:p>
        </p:txBody>
      </p:sp>
      <p:sp>
        <p:nvSpPr>
          <p:cNvPr id="20" name="TextBox 19"/>
          <p:cNvSpPr txBox="1"/>
          <p:nvPr/>
        </p:nvSpPr>
        <p:spPr>
          <a:xfrm>
            <a:off x="2909520" y="1489023"/>
            <a:ext cx="6002797" cy="461665"/>
          </a:xfrm>
          <a:prstGeom prst="rect">
            <a:avLst/>
          </a:prstGeom>
          <a:noFill/>
        </p:spPr>
        <p:txBody>
          <a:bodyPr wrap="none" rtlCol="0">
            <a:spAutoFit/>
          </a:bodyPr>
          <a:lstStyle/>
          <a:p>
            <a:r>
              <a:rPr lang="en-US" sz="2400" i="1" dirty="0" smtClean="0">
                <a:solidFill>
                  <a:srgbClr val="FF0000"/>
                </a:solidFill>
              </a:rPr>
              <a:t>Visible wavelength range 400nm to 700nm</a:t>
            </a:r>
            <a:endParaRPr lang="en-US" sz="2400" i="1" dirty="0">
              <a:solidFill>
                <a:srgbClr val="FF0000"/>
              </a:solidFill>
            </a:endParaRPr>
          </a:p>
        </p:txBody>
      </p:sp>
    </p:spTree>
    <p:custDataLst>
      <p:tags r:id="rId2"/>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4579"/>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sharpenSoften amount="31000"/>
                    </a14:imgEffect>
                    <a14:imgEffect>
                      <a14:brightnessContrast contrast="35000"/>
                    </a14:imgEffect>
                  </a14:imgLayer>
                </a14:imgProps>
              </a:ext>
            </a:extLst>
          </a:blip>
          <a:srcRect/>
          <a:stretch>
            <a:fillRect/>
          </a:stretch>
        </p:blipFill>
        <p:spPr bwMode="auto">
          <a:xfrm>
            <a:off x="4191000" y="1295400"/>
            <a:ext cx="4953000" cy="2771775"/>
          </a:xfrm>
          <a:prstGeom prst="rect">
            <a:avLst/>
          </a:prstGeom>
          <a:noFill/>
          <a:ln w="9525">
            <a:noFill/>
            <a:miter lim="800000"/>
            <a:headEnd/>
            <a:tailEnd/>
          </a:ln>
        </p:spPr>
      </p:pic>
      <p:sp>
        <p:nvSpPr>
          <p:cNvPr id="23554" name="Rectangle 2"/>
          <p:cNvSpPr>
            <a:spLocks noGrp="1" noChangeArrowheads="1"/>
          </p:cNvSpPr>
          <p:nvPr>
            <p:ph type="title"/>
          </p:nvPr>
        </p:nvSpPr>
        <p:spPr>
          <a:xfrm>
            <a:off x="152400" y="304800"/>
            <a:ext cx="9296400" cy="762000"/>
          </a:xfrm>
        </p:spPr>
        <p:txBody>
          <a:bodyPr/>
          <a:lstStyle/>
          <a:p>
            <a:r>
              <a:rPr lang="en-US" sz="4000" dirty="0" smtClean="0"/>
              <a:t>L</a:t>
            </a:r>
            <a:r>
              <a:rPr lang="en-US" sz="2800" dirty="0" smtClean="0"/>
              <a:t>ight </a:t>
            </a:r>
            <a:r>
              <a:rPr lang="en-US" sz="4000" dirty="0" smtClean="0"/>
              <a:t>A</a:t>
            </a:r>
            <a:r>
              <a:rPr lang="en-US" sz="2800" dirty="0" smtClean="0"/>
              <a:t>mplification </a:t>
            </a:r>
            <a:r>
              <a:rPr lang="en-US" sz="1200" dirty="0" smtClean="0"/>
              <a:t>by</a:t>
            </a:r>
            <a:r>
              <a:rPr lang="en-US" sz="2800" dirty="0" smtClean="0"/>
              <a:t> </a:t>
            </a:r>
            <a:r>
              <a:rPr lang="en-US" sz="4000" dirty="0" smtClean="0"/>
              <a:t>S</a:t>
            </a:r>
            <a:r>
              <a:rPr lang="en-US" sz="2800" dirty="0" smtClean="0"/>
              <a:t>timulated </a:t>
            </a:r>
            <a:r>
              <a:rPr lang="en-US" sz="4000" dirty="0" smtClean="0"/>
              <a:t>E</a:t>
            </a:r>
            <a:r>
              <a:rPr lang="en-US" sz="2800" dirty="0" smtClean="0"/>
              <a:t>mission </a:t>
            </a:r>
            <a:r>
              <a:rPr lang="en-US" sz="1600" dirty="0" smtClean="0"/>
              <a:t>of</a:t>
            </a:r>
            <a:r>
              <a:rPr lang="en-US" sz="2800" dirty="0" smtClean="0"/>
              <a:t> </a:t>
            </a:r>
            <a:r>
              <a:rPr lang="en-US" sz="4000" dirty="0" err="1" smtClean="0"/>
              <a:t>R</a:t>
            </a:r>
            <a:r>
              <a:rPr lang="en-US" sz="2800" dirty="0" err="1" smtClean="0"/>
              <a:t>adition</a:t>
            </a:r>
            <a:endParaRPr lang="en-US" sz="2800" dirty="0"/>
          </a:p>
        </p:txBody>
      </p:sp>
      <p:graphicFrame>
        <p:nvGraphicFramePr>
          <p:cNvPr id="23557" name="Object 5"/>
          <p:cNvGraphicFramePr>
            <a:graphicFrameLocks noChangeAspect="1"/>
          </p:cNvGraphicFramePr>
          <p:nvPr>
            <p:extLst>
              <p:ext uri="{D42A27DB-BD31-4B8C-83A1-F6EECF244321}">
                <p14:modId xmlns="" xmlns:p14="http://schemas.microsoft.com/office/powerpoint/2010/main" val="1854414384"/>
              </p:ext>
            </p:extLst>
          </p:nvPr>
        </p:nvGraphicFramePr>
        <p:xfrm>
          <a:off x="457200" y="1447800"/>
          <a:ext cx="3581400" cy="3233339"/>
        </p:xfrm>
        <a:graphic>
          <a:graphicData uri="http://schemas.openxmlformats.org/presentationml/2006/ole">
            <p:oleObj spid="_x0000_s247810" name="PHOTO-PAINT" r:id="rId7" imgW="10196825" imgH="9206349" progId="">
              <p:embed/>
            </p:oleObj>
          </a:graphicData>
        </a:graphic>
      </p:graphicFrame>
      <p:sp>
        <p:nvSpPr>
          <p:cNvPr id="7" name="TextBox 6"/>
          <p:cNvSpPr txBox="1"/>
          <p:nvPr/>
        </p:nvSpPr>
        <p:spPr>
          <a:xfrm>
            <a:off x="228600" y="5012430"/>
            <a:ext cx="4060727" cy="400110"/>
          </a:xfrm>
          <a:prstGeom prst="rect">
            <a:avLst/>
          </a:prstGeom>
          <a:noFill/>
        </p:spPr>
        <p:txBody>
          <a:bodyPr wrap="none" rtlCol="0">
            <a:spAutoFit/>
          </a:bodyPr>
          <a:lstStyle/>
          <a:p>
            <a:r>
              <a:rPr lang="en-US" sz="2000" dirty="0" smtClean="0"/>
              <a:t>Hydrogen “energy level diagram”</a:t>
            </a:r>
            <a:endParaRPr lang="en-US" sz="2000" dirty="0"/>
          </a:p>
        </p:txBody>
      </p:sp>
      <mc:AlternateContent xmlns:mc="http://schemas.openxmlformats.org/markup-compatibility/2006">
        <mc:Choice xmlns="" xmlns:a14="http://schemas.microsoft.com/office/drawing/2010/main" Requires="a14">
          <p:sp>
            <p:nvSpPr>
              <p:cNvPr id="11" name="TextBox 10"/>
              <p:cNvSpPr txBox="1"/>
              <p:nvPr/>
            </p:nvSpPr>
            <p:spPr>
              <a:xfrm>
                <a:off x="4839856" y="4358748"/>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2</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1</m:t>
                          </m:r>
                        </m:sub>
                      </m:sSub>
                    </m:oMath>
                  </m:oMathPara>
                </a14:m>
                <a:endParaRPr lang="en-US" sz="2800" dirty="0"/>
              </a:p>
            </p:txBody>
          </p:sp>
        </mc:Choice>
        <mc:Fallback>
          <p:sp>
            <p:nvSpPr>
              <p:cNvPr id="11" name="TextBox 10"/>
              <p:cNvSpPr txBox="1">
                <a:spLocks noRot="1" noChangeAspect="1" noMove="1" noResize="1" noEditPoints="1" noAdjustHandles="1" noChangeArrowheads="1" noChangeShapeType="1" noTextEdit="1"/>
              </p:cNvSpPr>
              <p:nvPr/>
            </p:nvSpPr>
            <p:spPr>
              <a:xfrm>
                <a:off x="4839856" y="4358748"/>
                <a:ext cx="1529521" cy="523220"/>
              </a:xfrm>
              <a:prstGeom prst="rect">
                <a:avLst/>
              </a:prstGeom>
              <a:blipFill rotWithShape="1">
                <a:blip r:embed="rId8" cstate="print"/>
                <a:stretch>
                  <a:fillRect/>
                </a:stretch>
              </a:blipFill>
            </p:spPr>
            <p:txBody>
              <a:bodyPr/>
              <a:lstStyle/>
              <a:p>
                <a:r>
                  <a:rPr lang="en-US">
                    <a:noFill/>
                  </a:rPr>
                  <a:t> </a:t>
                </a:r>
              </a:p>
            </p:txBody>
          </p:sp>
        </mc:Fallback>
      </mc:AlternateContent>
      <p:pic>
        <p:nvPicPr>
          <p:cNvPr id="23577" name="Picture 25"/>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439750" y="4969756"/>
            <a:ext cx="2362200" cy="17693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324600" y="4297192"/>
            <a:ext cx="2146742"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emits light</a:t>
            </a:r>
            <a:endParaRPr lang="en-US" sz="3600" dirty="0">
              <a:latin typeface="Times New Roman" pitchFamily="18" charset="0"/>
              <a:cs typeface="Times New Roman" pitchFamily="18" charset="0"/>
            </a:endParaRPr>
          </a:p>
        </p:txBody>
      </p:sp>
      <p:pic>
        <p:nvPicPr>
          <p:cNvPr id="23578" name="Picture 26"/>
          <p:cNvPicPr>
            <a:picLocks noChangeAspect="1" noChangeArrowheads="1"/>
          </p:cNvPicPr>
          <p:nvPr/>
        </p:nvPicPr>
        <p:blipFill>
          <a:blip r:embed="rId10" cstate="print">
            <a:extLst>
              <a:ext uri="{BEBA8EAE-BF5A-486C-A8C5-ECC9F3942E4B}">
                <a14:imgProps xmlns="" xmlns:a14="http://schemas.microsoft.com/office/drawing/2010/main">
                  <a14:imgLayer r:embed="rId12">
                    <a14:imgEffect>
                      <a14:artisticBlur radius="16"/>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 xmlns:a14="http://schemas.microsoft.com/office/drawing/2010/main" val="0"/>
              </a:ext>
            </a:extLst>
          </a:blip>
          <a:srcRect/>
          <a:stretch>
            <a:fillRect/>
          </a:stretch>
        </p:blipFill>
        <p:spPr bwMode="auto">
          <a:xfrm>
            <a:off x="4191000" y="2658082"/>
            <a:ext cx="1197073" cy="603403"/>
          </a:xfrm>
          <a:prstGeom prst="rect">
            <a:avLst/>
          </a:prstGeom>
          <a:noFill/>
          <a:ln>
            <a:noFill/>
          </a:ln>
          <a:effectLst>
            <a:glow>
              <a:srgbClr val="FFFFCC"/>
            </a:glow>
            <a:outerShdw dist="35921" sx="1000" sy="1000" algn="ctr" rotWithShape="0">
              <a:schemeClr val="bg2"/>
            </a:outerShdw>
            <a:softEdge rad="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Right Arrow 14"/>
          <p:cNvSpPr/>
          <p:nvPr/>
        </p:nvSpPr>
        <p:spPr>
          <a:xfrm>
            <a:off x="4839856" y="2864534"/>
            <a:ext cx="684644" cy="190500"/>
          </a:xfrm>
          <a:prstGeom prst="rightArrow">
            <a:avLst/>
          </a:prstGeom>
          <a:gradFill flip="none" rotWithShape="1">
            <a:gsLst>
              <a:gs pos="0">
                <a:srgbClr val="FFFFCC"/>
              </a:gs>
              <a:gs pos="100000">
                <a:srgbClr val="FFFF00"/>
              </a:gs>
            </a:gsLst>
            <a:lin ang="0" scaled="0"/>
            <a:tileRect/>
          </a:gradFill>
          <a:ln w="12700">
            <a:solidFill>
              <a:srgbClr val="FFFFCC"/>
            </a:solidFill>
          </a:ln>
          <a:effectLst>
            <a:glow>
              <a:srgbClr val="FFFF66"/>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201325" y="1836003"/>
            <a:ext cx="1292341" cy="830997"/>
          </a:xfrm>
          <a:prstGeom prst="rect">
            <a:avLst/>
          </a:prstGeom>
          <a:noFill/>
        </p:spPr>
        <p:txBody>
          <a:bodyPr wrap="none" rtlCol="0">
            <a:spAutoFit/>
          </a:bodyPr>
          <a:lstStyle/>
          <a:p>
            <a:r>
              <a:rPr lang="en-US" sz="1600" dirty="0" smtClean="0">
                <a:solidFill>
                  <a:srgbClr val="002060"/>
                </a:solidFill>
                <a:latin typeface="+mj-lt"/>
                <a:cs typeface="Times New Roman" pitchFamily="18" charset="0"/>
              </a:rPr>
              <a:t>L</a:t>
            </a:r>
            <a:r>
              <a:rPr lang="en-US" sz="1200" dirty="0" smtClean="0">
                <a:solidFill>
                  <a:srgbClr val="002060"/>
                </a:solidFill>
                <a:latin typeface="+mj-lt"/>
                <a:cs typeface="Times New Roman" pitchFamily="18" charset="0"/>
              </a:rPr>
              <a:t>ight</a:t>
            </a:r>
          </a:p>
          <a:p>
            <a:r>
              <a:rPr lang="en-US" sz="1600" dirty="0" smtClean="0">
                <a:solidFill>
                  <a:srgbClr val="002060"/>
                </a:solidFill>
                <a:latin typeface="+mj-lt"/>
                <a:cs typeface="Times New Roman" pitchFamily="18" charset="0"/>
              </a:rPr>
              <a:t>A</a:t>
            </a:r>
            <a:r>
              <a:rPr lang="en-US" sz="1200" dirty="0" smtClean="0">
                <a:solidFill>
                  <a:srgbClr val="002060"/>
                </a:solidFill>
                <a:latin typeface="+mj-lt"/>
                <a:cs typeface="Times New Roman" pitchFamily="18" charset="0"/>
              </a:rPr>
              <a:t>mplification by</a:t>
            </a:r>
          </a:p>
          <a:p>
            <a:r>
              <a:rPr lang="en-US" sz="1600" dirty="0" smtClean="0">
                <a:solidFill>
                  <a:srgbClr val="002060"/>
                </a:solidFill>
                <a:cs typeface="Times New Roman" pitchFamily="18" charset="0"/>
              </a:rPr>
              <a:t>S</a:t>
            </a:r>
            <a:r>
              <a:rPr lang="en-US" sz="1200" dirty="0" smtClean="0">
                <a:solidFill>
                  <a:srgbClr val="002060"/>
                </a:solidFill>
                <a:cs typeface="Times New Roman" pitchFamily="18" charset="0"/>
              </a:rPr>
              <a:t>timulated</a:t>
            </a:r>
            <a:endParaRPr lang="en-US" sz="1200" dirty="0">
              <a:solidFill>
                <a:srgbClr val="002060"/>
              </a:solidFill>
              <a:cs typeface="Times New Roman" pitchFamily="18" charset="0"/>
            </a:endParaRPr>
          </a:p>
        </p:txBody>
      </p:sp>
      <p:pic>
        <p:nvPicPr>
          <p:cNvPr id="25" name="Picture 26"/>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315200" y="3124200"/>
            <a:ext cx="953656" cy="480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6" name="Right Arrow 25"/>
          <p:cNvSpPr/>
          <p:nvPr/>
        </p:nvSpPr>
        <p:spPr>
          <a:xfrm>
            <a:off x="8243040" y="3299221"/>
            <a:ext cx="443759" cy="130661"/>
          </a:xfrm>
          <a:prstGeom prst="rightArrow">
            <a:avLst/>
          </a:prstGeom>
          <a:solidFill>
            <a:srgbClr val="FF0000"/>
          </a:solidFill>
          <a:ln w="12700">
            <a:solidFill>
              <a:srgbClr val="FF7C80"/>
            </a:solidFill>
          </a:ln>
          <a:effectLst>
            <a:glow rad="25400">
              <a:srgbClr val="FF7C8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620850" y="2674033"/>
            <a:ext cx="838200" cy="381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404841" y="2687780"/>
            <a:ext cx="838200" cy="381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54809" y="2514600"/>
            <a:ext cx="1103391" cy="769441"/>
          </a:xfrm>
          <a:prstGeom prst="rect">
            <a:avLst/>
          </a:prstGeom>
          <a:noFill/>
        </p:spPr>
        <p:txBody>
          <a:bodyPr wrap="square" rtlCol="0">
            <a:spAutoFit/>
          </a:bodyPr>
          <a:lstStyle/>
          <a:p>
            <a:r>
              <a:rPr lang="en-US" sz="1600" dirty="0" smtClean="0">
                <a:solidFill>
                  <a:srgbClr val="002060"/>
                </a:solidFill>
                <a:latin typeface="+mj-lt"/>
                <a:cs typeface="Times New Roman" pitchFamily="18" charset="0"/>
              </a:rPr>
              <a:t>E</a:t>
            </a:r>
            <a:r>
              <a:rPr lang="en-US" sz="1200" dirty="0" smtClean="0">
                <a:solidFill>
                  <a:srgbClr val="002060"/>
                </a:solidFill>
                <a:latin typeface="+mj-lt"/>
                <a:cs typeface="Times New Roman" pitchFamily="18" charset="0"/>
              </a:rPr>
              <a:t>mission of </a:t>
            </a:r>
            <a:r>
              <a:rPr lang="en-US" sz="1600" dirty="0">
                <a:solidFill>
                  <a:srgbClr val="002060"/>
                </a:solidFill>
                <a:latin typeface="+mj-lt"/>
                <a:cs typeface="Times New Roman" pitchFamily="18" charset="0"/>
              </a:rPr>
              <a:t>R</a:t>
            </a:r>
            <a:r>
              <a:rPr lang="en-US" sz="1200" dirty="0">
                <a:solidFill>
                  <a:srgbClr val="002060"/>
                </a:solidFill>
                <a:latin typeface="+mj-lt"/>
                <a:cs typeface="Times New Roman" pitchFamily="18" charset="0"/>
              </a:rPr>
              <a:t>adiation</a:t>
            </a:r>
          </a:p>
          <a:p>
            <a:endParaRPr lang="en-US" sz="1200" dirty="0">
              <a:solidFill>
                <a:srgbClr val="002060"/>
              </a:solidFill>
              <a:latin typeface="+mj-lt"/>
              <a:cs typeface="Times New Roman" pitchFamily="18" charset="0"/>
            </a:endParaRPr>
          </a:p>
        </p:txBody>
      </p:sp>
      <p:cxnSp>
        <p:nvCxnSpPr>
          <p:cNvPr id="17" name="Straight Arrow Connector 16"/>
          <p:cNvCxnSpPr/>
          <p:nvPr/>
        </p:nvCxnSpPr>
        <p:spPr>
          <a:xfrm>
            <a:off x="7282624" y="2248109"/>
            <a:ext cx="0" cy="14233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H="1" flipV="1">
            <a:off x="6037566" y="5519926"/>
            <a:ext cx="1245058" cy="33451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94939" y="5564801"/>
            <a:ext cx="1717137"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~700nm</a:t>
            </a:r>
            <a:endParaRPr lang="en-US" sz="3600" dirty="0">
              <a:latin typeface="Times New Roman" pitchFamily="18" charset="0"/>
              <a:cs typeface="Times New Roman"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P spid="26" grpId="0" animBg="1"/>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Arrow Connector 62"/>
          <p:cNvCxnSpPr/>
          <p:nvPr/>
        </p:nvCxnSpPr>
        <p:spPr>
          <a:xfrm>
            <a:off x="3657600" y="3886200"/>
            <a:ext cx="0" cy="836056"/>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56019" y="2743200"/>
            <a:ext cx="0" cy="1979057"/>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819400" y="2060422"/>
            <a:ext cx="0" cy="2661835"/>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54" name="Rectangle 2"/>
          <p:cNvSpPr>
            <a:spLocks noGrp="1" noChangeArrowheads="1"/>
          </p:cNvSpPr>
          <p:nvPr>
            <p:ph type="title"/>
          </p:nvPr>
        </p:nvSpPr>
        <p:spPr>
          <a:xfrm>
            <a:off x="3067582" y="152400"/>
            <a:ext cx="4878456" cy="914400"/>
          </a:xfrm>
        </p:spPr>
        <p:txBody>
          <a:bodyPr/>
          <a:lstStyle/>
          <a:p>
            <a:r>
              <a:rPr lang="en-US" sz="4400" dirty="0" smtClean="0"/>
              <a:t>L.A.S.E.R.</a:t>
            </a:r>
            <a:endParaRPr lang="en-US" sz="4400" dirty="0"/>
          </a:p>
        </p:txBody>
      </p:sp>
      <p:sp>
        <p:nvSpPr>
          <p:cNvPr id="10" name="TextBox 9"/>
          <p:cNvSpPr txBox="1"/>
          <p:nvPr/>
        </p:nvSpPr>
        <p:spPr>
          <a:xfrm>
            <a:off x="5181600" y="1404371"/>
            <a:ext cx="3325297" cy="2677656"/>
          </a:xfrm>
          <a:prstGeom prst="rect">
            <a:avLst/>
          </a:prstGeom>
          <a:noFill/>
        </p:spPr>
        <p:txBody>
          <a:bodyPr wrap="square" rtlCol="0">
            <a:spAutoFit/>
          </a:bodyPr>
          <a:lstStyle/>
          <a:p>
            <a:r>
              <a:rPr lang="en-US" sz="2800" dirty="0" smtClean="0"/>
              <a:t>Which transition emits </a:t>
            </a:r>
            <a:r>
              <a:rPr lang="en-US" sz="2800" dirty="0" smtClean="0">
                <a:solidFill>
                  <a:srgbClr val="00B050"/>
                </a:solidFill>
              </a:rPr>
              <a:t>green</a:t>
            </a:r>
            <a:r>
              <a:rPr lang="en-US" sz="2800" dirty="0" smtClean="0"/>
              <a:t> light?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endParaRPr lang="en-US" sz="2800" dirty="0"/>
          </a:p>
        </p:txBody>
      </p:sp>
      <p:pic>
        <p:nvPicPr>
          <p:cNvPr id="6656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50048" y="4155729"/>
            <a:ext cx="3538111" cy="2205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64784" y="5410200"/>
            <a:ext cx="4540667" cy="369332"/>
          </a:xfrm>
          <a:prstGeom prst="rect">
            <a:avLst/>
          </a:prstGeom>
          <a:noFill/>
        </p:spPr>
        <p:txBody>
          <a:bodyPr wrap="none" rtlCol="0">
            <a:spAutoFit/>
          </a:bodyPr>
          <a:lstStyle/>
          <a:p>
            <a:r>
              <a:rPr lang="en-US" i="1" dirty="0" smtClean="0">
                <a:solidFill>
                  <a:srgbClr val="FF0000"/>
                </a:solidFill>
              </a:rPr>
              <a:t>Visible wavelength range 400nm to 700nm</a:t>
            </a:r>
            <a:endParaRPr lang="en-US" i="1" dirty="0">
              <a:solidFill>
                <a:srgbClr val="FF0000"/>
              </a:solidFill>
            </a:endParaRPr>
          </a:p>
        </p:txBody>
      </p:sp>
      <p:cxnSp>
        <p:nvCxnSpPr>
          <p:cNvPr id="3" name="Straight Connector 2"/>
          <p:cNvCxnSpPr/>
          <p:nvPr/>
        </p:nvCxnSpPr>
        <p:spPr>
          <a:xfrm>
            <a:off x="695388" y="1651969"/>
            <a:ext cx="13980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5388" y="4722257"/>
            <a:ext cx="32268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27958" y="20574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50064" y="4724400"/>
            <a:ext cx="1517518" cy="338554"/>
          </a:xfrm>
          <a:prstGeom prst="rect">
            <a:avLst/>
          </a:prstGeom>
          <a:noFill/>
        </p:spPr>
        <p:txBody>
          <a:bodyPr wrap="square" rtlCol="0">
            <a:spAutoFit/>
          </a:bodyPr>
          <a:lstStyle/>
          <a:p>
            <a:pPr algn="ctr"/>
            <a:r>
              <a:rPr lang="en-US" sz="1600" dirty="0" smtClean="0"/>
              <a:t>Ground state</a:t>
            </a:r>
            <a:endParaRPr lang="en-US" sz="1600" dirty="0"/>
          </a:p>
        </p:txBody>
      </p:sp>
      <p:cxnSp>
        <p:nvCxnSpPr>
          <p:cNvPr id="6" name="Straight Arrow Connector 5"/>
          <p:cNvCxnSpPr/>
          <p:nvPr/>
        </p:nvCxnSpPr>
        <p:spPr>
          <a:xfrm flipV="1">
            <a:off x="914400" y="1651969"/>
            <a:ext cx="0" cy="3070288"/>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57400" y="1651969"/>
            <a:ext cx="500824" cy="40543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453489" y="6349231"/>
            <a:ext cx="2774019" cy="461665"/>
          </a:xfrm>
          <a:prstGeom prst="rect">
            <a:avLst/>
          </a:prstGeom>
        </p:spPr>
        <p:txBody>
          <a:bodyPr wrap="square">
            <a:spAutoFit/>
          </a:bodyPr>
          <a:lstStyle/>
          <a:p>
            <a:pPr algn="ctr"/>
            <a:r>
              <a:rPr lang="en-US" sz="1200" dirty="0" err="1">
                <a:latin typeface="+mj-lt"/>
              </a:rPr>
              <a:t>Nd:YAG</a:t>
            </a:r>
            <a:r>
              <a:rPr lang="en-US" sz="1200" dirty="0">
                <a:latin typeface="+mj-lt"/>
              </a:rPr>
              <a:t> (neodymium-doped yttrium </a:t>
            </a:r>
            <a:r>
              <a:rPr lang="en-US" sz="1200" dirty="0" err="1">
                <a:latin typeface="+mj-lt"/>
              </a:rPr>
              <a:t>aluminium</a:t>
            </a:r>
            <a:r>
              <a:rPr lang="en-US" sz="1200" dirty="0">
                <a:latin typeface="+mj-lt"/>
              </a:rPr>
              <a:t> garnet; Nd:Y</a:t>
            </a:r>
            <a:r>
              <a:rPr lang="en-US" sz="1200" baseline="-25000" dirty="0">
                <a:latin typeface="+mj-lt"/>
              </a:rPr>
              <a:t>3</a:t>
            </a:r>
            <a:r>
              <a:rPr lang="en-US" sz="1200" dirty="0">
                <a:latin typeface="+mj-lt"/>
              </a:rPr>
              <a:t>Al</a:t>
            </a:r>
            <a:r>
              <a:rPr lang="en-US" sz="1200" baseline="-25000" dirty="0">
                <a:latin typeface="+mj-lt"/>
              </a:rPr>
              <a:t>5</a:t>
            </a:r>
            <a:r>
              <a:rPr lang="en-US" sz="1200" dirty="0">
                <a:latin typeface="+mj-lt"/>
              </a:rPr>
              <a:t>O</a:t>
            </a:r>
            <a:r>
              <a:rPr lang="en-US" sz="1200" baseline="-25000" dirty="0">
                <a:latin typeface="+mj-lt"/>
              </a:rPr>
              <a:t>12</a:t>
            </a:r>
            <a:r>
              <a:rPr lang="en-US" sz="1200" dirty="0">
                <a:latin typeface="+mj-lt"/>
              </a:rPr>
              <a:t>)</a:t>
            </a:r>
          </a:p>
        </p:txBody>
      </p:sp>
      <p:cxnSp>
        <p:nvCxnSpPr>
          <p:cNvPr id="38" name="Straight Connector 37"/>
          <p:cNvCxnSpPr/>
          <p:nvPr/>
        </p:nvCxnSpPr>
        <p:spPr>
          <a:xfrm>
            <a:off x="2558224" y="27432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752600" y="1651969"/>
            <a:ext cx="805624" cy="10912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558222" y="38862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394423" y="1651969"/>
            <a:ext cx="1163799" cy="223423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47" name="TextBox 46"/>
              <p:cNvSpPr txBox="1"/>
              <p:nvPr/>
            </p:nvSpPr>
            <p:spPr>
              <a:xfrm>
                <a:off x="173954" y="4491423"/>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0</m:t>
                          </m:r>
                        </m:sub>
                      </m:sSub>
                    </m:oMath>
                  </m:oMathPara>
                </a14:m>
                <a:endParaRPr lang="en-US" sz="2400" dirty="0"/>
              </a:p>
            </p:txBody>
          </p:sp>
        </mc:Choice>
        <mc:Fallback>
          <p:sp>
            <p:nvSpPr>
              <p:cNvPr id="47" name="TextBox 46"/>
              <p:cNvSpPr txBox="1">
                <a:spLocks noRot="1" noChangeAspect="1" noMove="1" noResize="1" noEditPoints="1" noAdjustHandles="1" noChangeArrowheads="1" noChangeShapeType="1" noTextEdit="1"/>
              </p:cNvSpPr>
              <p:nvPr/>
            </p:nvSpPr>
            <p:spPr>
              <a:xfrm>
                <a:off x="173954" y="4491423"/>
                <a:ext cx="588046" cy="461665"/>
              </a:xfrm>
              <a:prstGeom prst="rect">
                <a:avLst/>
              </a:prstGeom>
              <a:blipFill rotWithShape="1">
                <a:blip r:embed="rId5" cstate="print"/>
                <a:stretch>
                  <a:fillRect b="-2632"/>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6" name="TextBox 55"/>
              <p:cNvSpPr txBox="1"/>
              <p:nvPr/>
            </p:nvSpPr>
            <p:spPr>
              <a:xfrm>
                <a:off x="152400" y="1421136"/>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4</m:t>
                          </m:r>
                        </m:sub>
                      </m:sSub>
                    </m:oMath>
                  </m:oMathPara>
                </a14:m>
                <a:endParaRPr lang="en-US" sz="2400" dirty="0"/>
              </a:p>
            </p:txBody>
          </p:sp>
        </mc:Choice>
        <mc:Fallback>
          <p:sp>
            <p:nvSpPr>
              <p:cNvPr id="56" name="TextBox 55"/>
              <p:cNvSpPr txBox="1">
                <a:spLocks noRot="1" noChangeAspect="1" noMove="1" noResize="1" noEditPoints="1" noAdjustHandles="1" noChangeArrowheads="1" noChangeShapeType="1" noTextEdit="1"/>
              </p:cNvSpPr>
              <p:nvPr/>
            </p:nvSpPr>
            <p:spPr>
              <a:xfrm>
                <a:off x="152400" y="1421136"/>
                <a:ext cx="588046" cy="461665"/>
              </a:xfrm>
              <a:prstGeom prst="rect">
                <a:avLst/>
              </a:prstGeom>
              <a:blipFill rotWithShape="1">
                <a:blip r:embed="rId6" cstate="print"/>
                <a:stretch>
                  <a:fillRect b="-2632"/>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7" name="TextBox 56"/>
              <p:cNvSpPr txBox="1"/>
              <p:nvPr/>
            </p:nvSpPr>
            <p:spPr>
              <a:xfrm>
                <a:off x="3922258" y="1826567"/>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3</m:t>
                          </m:r>
                        </m:sub>
                      </m:sSub>
                    </m:oMath>
                  </m:oMathPara>
                </a14:m>
                <a:endParaRPr lang="en-US" sz="2400" dirty="0"/>
              </a:p>
            </p:txBody>
          </p:sp>
        </mc:Choice>
        <mc:Fallback>
          <p:sp>
            <p:nvSpPr>
              <p:cNvPr id="57" name="TextBox 56"/>
              <p:cNvSpPr txBox="1">
                <a:spLocks noRot="1" noChangeAspect="1" noMove="1" noResize="1" noEditPoints="1" noAdjustHandles="1" noChangeArrowheads="1" noChangeShapeType="1" noTextEdit="1"/>
              </p:cNvSpPr>
              <p:nvPr/>
            </p:nvSpPr>
            <p:spPr>
              <a:xfrm>
                <a:off x="3922258" y="1826567"/>
                <a:ext cx="588046" cy="461665"/>
              </a:xfrm>
              <a:prstGeom prst="rect">
                <a:avLst/>
              </a:prstGeom>
              <a:blipFill rotWithShape="1">
                <a:blip r:embed="rId7" cstate="print"/>
                <a:stretch>
                  <a:fillRect b="-4000"/>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8" name="TextBox 57"/>
              <p:cNvSpPr txBox="1"/>
              <p:nvPr/>
            </p:nvSpPr>
            <p:spPr>
              <a:xfrm>
                <a:off x="3922258" y="2512367"/>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2</m:t>
                          </m:r>
                        </m:sub>
                      </m:sSub>
                    </m:oMath>
                  </m:oMathPara>
                </a14:m>
                <a:endParaRPr lang="en-US" sz="2400" dirty="0"/>
              </a:p>
            </p:txBody>
          </p:sp>
        </mc:Choice>
        <mc:Fallback>
          <p:sp>
            <p:nvSpPr>
              <p:cNvPr id="58" name="TextBox 57"/>
              <p:cNvSpPr txBox="1">
                <a:spLocks noRot="1" noChangeAspect="1" noMove="1" noResize="1" noEditPoints="1" noAdjustHandles="1" noChangeArrowheads="1" noChangeShapeType="1" noTextEdit="1"/>
              </p:cNvSpPr>
              <p:nvPr/>
            </p:nvSpPr>
            <p:spPr>
              <a:xfrm>
                <a:off x="3922258" y="2512367"/>
                <a:ext cx="588046" cy="461665"/>
              </a:xfrm>
              <a:prstGeom prst="rect">
                <a:avLst/>
              </a:prstGeom>
              <a:blipFill rotWithShape="1">
                <a:blip r:embed="rId8" cstate="print"/>
                <a:stretch>
                  <a:fillRect b="-2632"/>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59" name="TextBox 58"/>
              <p:cNvSpPr txBox="1"/>
              <p:nvPr/>
            </p:nvSpPr>
            <p:spPr>
              <a:xfrm>
                <a:off x="3914872" y="3655367"/>
                <a:ext cx="58092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1</m:t>
                          </m:r>
                        </m:sub>
                      </m:sSub>
                    </m:oMath>
                  </m:oMathPara>
                </a14:m>
                <a:endParaRPr lang="en-US" sz="2400" dirty="0"/>
              </a:p>
            </p:txBody>
          </p:sp>
        </mc:Choice>
        <mc:Fallback>
          <p:sp>
            <p:nvSpPr>
              <p:cNvPr id="59" name="TextBox 58"/>
              <p:cNvSpPr txBox="1">
                <a:spLocks noRot="1" noChangeAspect="1" noMove="1" noResize="1" noEditPoints="1" noAdjustHandles="1" noChangeArrowheads="1" noChangeShapeType="1" noTextEdit="1"/>
              </p:cNvSpPr>
              <p:nvPr/>
            </p:nvSpPr>
            <p:spPr>
              <a:xfrm>
                <a:off x="3914872" y="3655367"/>
                <a:ext cx="580928" cy="461665"/>
              </a:xfrm>
              <a:prstGeom prst="rect">
                <a:avLst/>
              </a:prstGeom>
              <a:blipFill rotWithShape="1">
                <a:blip r:embed="rId9" cstate="print"/>
                <a:stretch>
                  <a:fillRect b="-4000"/>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6" name="TextBox 65"/>
              <p:cNvSpPr txBox="1"/>
              <p:nvPr/>
            </p:nvSpPr>
            <p:spPr>
              <a:xfrm>
                <a:off x="6166679" y="2242571"/>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i="1">
                              <a:latin typeface="Cambria Math"/>
                            </a:rPr>
                            <m:t>4</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3</m:t>
                          </m:r>
                        </m:sub>
                      </m:sSub>
                    </m:oMath>
                  </m:oMathPara>
                </a14:m>
                <a:endParaRPr lang="en-US" sz="2800" dirty="0"/>
              </a:p>
            </p:txBody>
          </p:sp>
        </mc:Choice>
        <mc:Fallback>
          <p:sp>
            <p:nvSpPr>
              <p:cNvPr id="66" name="TextBox 65"/>
              <p:cNvSpPr txBox="1">
                <a:spLocks noRot="1" noChangeAspect="1" noMove="1" noResize="1" noEditPoints="1" noAdjustHandles="1" noChangeArrowheads="1" noChangeShapeType="1" noTextEdit="1"/>
              </p:cNvSpPr>
              <p:nvPr/>
            </p:nvSpPr>
            <p:spPr>
              <a:xfrm>
                <a:off x="6166679" y="2242571"/>
                <a:ext cx="1529521" cy="523220"/>
              </a:xfrm>
              <a:prstGeom prst="rect">
                <a:avLst/>
              </a:prstGeom>
              <a:blipFill rotWithShape="1">
                <a:blip r:embed="rId10"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7" name="TextBox 66"/>
              <p:cNvSpPr txBox="1"/>
              <p:nvPr/>
            </p:nvSpPr>
            <p:spPr>
              <a:xfrm>
                <a:off x="6166679" y="2697488"/>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i="1">
                              <a:latin typeface="Cambria Math"/>
                            </a:rPr>
                            <m:t>4</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2</m:t>
                          </m:r>
                        </m:sub>
                      </m:sSub>
                    </m:oMath>
                  </m:oMathPara>
                </a14:m>
                <a:endParaRPr lang="en-US" sz="2800" dirty="0"/>
              </a:p>
            </p:txBody>
          </p:sp>
        </mc:Choice>
        <mc:Fallback>
          <p:sp>
            <p:nvSpPr>
              <p:cNvPr id="67" name="TextBox 66"/>
              <p:cNvSpPr txBox="1">
                <a:spLocks noRot="1" noChangeAspect="1" noMove="1" noResize="1" noEditPoints="1" noAdjustHandles="1" noChangeArrowheads="1" noChangeShapeType="1" noTextEdit="1"/>
              </p:cNvSpPr>
              <p:nvPr/>
            </p:nvSpPr>
            <p:spPr>
              <a:xfrm>
                <a:off x="6166679" y="2697488"/>
                <a:ext cx="1529521" cy="523220"/>
              </a:xfrm>
              <a:prstGeom prst="rect">
                <a:avLst/>
              </a:prstGeom>
              <a:blipFill rotWithShape="1">
                <a:blip r:embed="rId11"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8" name="TextBox 67"/>
              <p:cNvSpPr txBox="1"/>
              <p:nvPr/>
            </p:nvSpPr>
            <p:spPr>
              <a:xfrm>
                <a:off x="6166677" y="3120289"/>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3</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1</m:t>
                          </m:r>
                        </m:sub>
                      </m:sSub>
                    </m:oMath>
                  </m:oMathPara>
                </a14:m>
                <a:endParaRPr lang="en-US" sz="2800" dirty="0"/>
              </a:p>
            </p:txBody>
          </p:sp>
        </mc:Choice>
        <mc:Fallback>
          <p:sp>
            <p:nvSpPr>
              <p:cNvPr id="68" name="TextBox 67"/>
              <p:cNvSpPr txBox="1">
                <a:spLocks noRot="1" noChangeAspect="1" noMove="1" noResize="1" noEditPoints="1" noAdjustHandles="1" noChangeArrowheads="1" noChangeShapeType="1" noTextEdit="1"/>
              </p:cNvSpPr>
              <p:nvPr/>
            </p:nvSpPr>
            <p:spPr>
              <a:xfrm>
                <a:off x="6166677" y="3120289"/>
                <a:ext cx="1529521" cy="523220"/>
              </a:xfrm>
              <a:prstGeom prst="rect">
                <a:avLst/>
              </a:prstGeom>
              <a:blipFill rotWithShape="1">
                <a:blip r:embed="rId12"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9" name="TextBox 68"/>
              <p:cNvSpPr txBox="1"/>
              <p:nvPr/>
            </p:nvSpPr>
            <p:spPr>
              <a:xfrm>
                <a:off x="6166679" y="3546601"/>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2</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4</m:t>
                          </m:r>
                        </m:sub>
                      </m:sSub>
                    </m:oMath>
                  </m:oMathPara>
                </a14:m>
                <a:endParaRPr lang="en-US" sz="2800" dirty="0"/>
              </a:p>
            </p:txBody>
          </p:sp>
        </mc:Choice>
        <mc:Fallback>
          <p:sp>
            <p:nvSpPr>
              <p:cNvPr id="69" name="TextBox 68"/>
              <p:cNvSpPr txBox="1">
                <a:spLocks noRot="1" noChangeAspect="1" noMove="1" noResize="1" noEditPoints="1" noAdjustHandles="1" noChangeArrowheads="1" noChangeShapeType="1" noTextEdit="1"/>
              </p:cNvSpPr>
              <p:nvPr/>
            </p:nvSpPr>
            <p:spPr>
              <a:xfrm>
                <a:off x="6166679" y="3546601"/>
                <a:ext cx="1529521" cy="523220"/>
              </a:xfrm>
              <a:prstGeom prst="rect">
                <a:avLst/>
              </a:prstGeom>
              <a:blipFill rotWithShape="1">
                <a:blip r:embed="rId13" cstate="print"/>
                <a:stretch>
                  <a:fillRect/>
                </a:stretch>
              </a:blipFill>
            </p:spPr>
            <p:txBody>
              <a:bodyPr/>
              <a:lstStyle/>
              <a:p>
                <a:r>
                  <a:rPr lang="en-US">
                    <a:noFill/>
                  </a:rPr>
                  <a:t> </a:t>
                </a:r>
              </a:p>
            </p:txBody>
          </p:sp>
        </mc:Fallback>
      </mc:AlternateContent>
      <p:cxnSp>
        <p:nvCxnSpPr>
          <p:cNvPr id="70" name="Straight Arrow Connector 69"/>
          <p:cNvCxnSpPr/>
          <p:nvPr/>
        </p:nvCxnSpPr>
        <p:spPr>
          <a:xfrm flipV="1">
            <a:off x="718472" y="6101171"/>
            <a:ext cx="0" cy="49612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81765" y="6228372"/>
            <a:ext cx="2441694" cy="369332"/>
          </a:xfrm>
          <a:prstGeom prst="rect">
            <a:avLst/>
          </a:prstGeom>
          <a:noFill/>
        </p:spPr>
        <p:txBody>
          <a:bodyPr wrap="none" rtlCol="0">
            <a:spAutoFit/>
          </a:bodyPr>
          <a:lstStyle/>
          <a:p>
            <a:r>
              <a:rPr lang="en-US" dirty="0" smtClean="0"/>
              <a:t>Not a visible transition</a:t>
            </a:r>
            <a:endParaRPr lang="en-US" dirty="0"/>
          </a:p>
        </p:txBody>
      </p:sp>
      <p:sp>
        <p:nvSpPr>
          <p:cNvPr id="114689" name="Right Arrow 114688"/>
          <p:cNvSpPr/>
          <p:nvPr/>
        </p:nvSpPr>
        <p:spPr>
          <a:xfrm>
            <a:off x="5679306" y="2373520"/>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a:off x="5679306" y="2828437"/>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a:off x="5679306" y="3251238"/>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a:off x="5679306" y="3677550"/>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 xmlns:p14="http://schemas.microsoft.com/office/powerpoint/2010/main" val="2009262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04800"/>
            <a:ext cx="6629400" cy="1031875"/>
          </a:xfrm>
        </p:spPr>
        <p:txBody>
          <a:bodyPr/>
          <a:lstStyle/>
          <a:p>
            <a:r>
              <a:rPr lang="en-US" sz="3200"/>
              <a:t>Problems with the “Bohr Model”</a:t>
            </a:r>
          </a:p>
        </p:txBody>
      </p:sp>
      <p:sp>
        <p:nvSpPr>
          <p:cNvPr id="25603" name="Rectangle 3"/>
          <p:cNvSpPr>
            <a:spLocks noGrp="1" noChangeArrowheads="1"/>
          </p:cNvSpPr>
          <p:nvPr>
            <p:ph type="body" idx="1"/>
          </p:nvPr>
        </p:nvSpPr>
        <p:spPr>
          <a:xfrm>
            <a:off x="381000" y="1676400"/>
            <a:ext cx="8382000" cy="4724400"/>
          </a:xfrm>
        </p:spPr>
        <p:txBody>
          <a:bodyPr/>
          <a:lstStyle/>
          <a:p>
            <a:pPr>
              <a:lnSpc>
                <a:spcPct val="90000"/>
              </a:lnSpc>
            </a:pPr>
            <a:r>
              <a:rPr lang="en-US" sz="2100" b="1" dirty="0"/>
              <a:t>Why</a:t>
            </a:r>
            <a:r>
              <a:rPr lang="en-US" sz="2100" dirty="0"/>
              <a:t> are only certain orbits possible (not like a solar system!)</a:t>
            </a:r>
          </a:p>
          <a:p>
            <a:pPr>
              <a:lnSpc>
                <a:spcPct val="90000"/>
              </a:lnSpc>
            </a:pPr>
            <a:r>
              <a:rPr lang="en-US" sz="2100" b="1" dirty="0"/>
              <a:t>Why</a:t>
            </a:r>
            <a:r>
              <a:rPr lang="en-US" sz="2100" dirty="0"/>
              <a:t> doesn’t the undisturbed atom radiate? (Why don’t the electrons fall into the nucleus?)</a:t>
            </a:r>
          </a:p>
          <a:p>
            <a:pPr>
              <a:lnSpc>
                <a:spcPct val="90000"/>
              </a:lnSpc>
            </a:pPr>
            <a:endParaRPr lang="en-US" sz="2100" dirty="0"/>
          </a:p>
          <a:p>
            <a:pPr algn="ctr">
              <a:lnSpc>
                <a:spcPct val="90000"/>
              </a:lnSpc>
              <a:buFont typeface="Wingdings" pitchFamily="2" charset="2"/>
              <a:buNone/>
            </a:pPr>
            <a:r>
              <a:rPr lang="en-US" dirty="0"/>
              <a:t>‘Because Bohr says so’</a:t>
            </a:r>
          </a:p>
          <a:p>
            <a:pPr algn="ctr">
              <a:lnSpc>
                <a:spcPct val="90000"/>
              </a:lnSpc>
              <a:buFont typeface="Wingdings" pitchFamily="2" charset="2"/>
              <a:buNone/>
            </a:pPr>
            <a:r>
              <a:rPr lang="en-US" dirty="0"/>
              <a:t> is not a good answer. </a:t>
            </a:r>
          </a:p>
          <a:p>
            <a:pPr algn="ctr">
              <a:lnSpc>
                <a:spcPct val="90000"/>
              </a:lnSpc>
              <a:buFont typeface="Wingdings" pitchFamily="2" charset="2"/>
              <a:buNone/>
            </a:pPr>
            <a:r>
              <a:rPr lang="en-US" dirty="0"/>
              <a:t>So we continue looking!</a:t>
            </a:r>
          </a:p>
          <a:p>
            <a:pPr algn="ctr">
              <a:lnSpc>
                <a:spcPct val="90000"/>
              </a:lnSpc>
              <a:buFont typeface="Wingdings" pitchFamily="2" charset="2"/>
              <a:buNone/>
            </a:pPr>
            <a:endParaRPr lang="en-US" sz="2100" dirty="0"/>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304800"/>
            <a:ext cx="4572000" cy="914400"/>
          </a:xfrm>
        </p:spPr>
        <p:txBody>
          <a:bodyPr/>
          <a:lstStyle/>
          <a:p>
            <a:r>
              <a:rPr lang="en-US" dirty="0" smtClean="0">
                <a:latin typeface="Engravers MT" pitchFamily="18" charset="0"/>
              </a:rPr>
              <a:t>QQ11: </a:t>
            </a:r>
            <a:r>
              <a:rPr lang="en-US" dirty="0" smtClean="0"/>
              <a:t>Laser</a:t>
            </a:r>
            <a:endParaRPr lang="en-US" dirty="0"/>
          </a:p>
        </p:txBody>
      </p:sp>
      <p:pic>
        <p:nvPicPr>
          <p:cNvPr id="9" name="Picture 7"/>
          <p:cNvPicPr>
            <a:picLocks noChangeAspect="1" noChangeArrowheads="1"/>
          </p:cNvPicPr>
          <p:nvPr/>
        </p:nvPicPr>
        <p:blipFill>
          <a:blip r:embed="rId4" cstate="print"/>
          <a:srcRect/>
          <a:stretch>
            <a:fillRect/>
          </a:stretch>
        </p:blipFill>
        <p:spPr bwMode="auto">
          <a:xfrm>
            <a:off x="5791200" y="4572000"/>
            <a:ext cx="2266950" cy="2009775"/>
          </a:xfrm>
          <a:prstGeom prst="rect">
            <a:avLst/>
          </a:prstGeom>
          <a:noFill/>
          <a:ln w="9525">
            <a:noFill/>
            <a:miter lim="800000"/>
            <a:headEnd/>
            <a:tailEnd/>
          </a:ln>
        </p:spPr>
      </p:pic>
      <p:pic>
        <p:nvPicPr>
          <p:cNvPr id="114692" name="Picture 4" descr="Hene-2.png">
            <a:hlinkClick r:id="rId5"/>
          </p:cNvPr>
          <p:cNvPicPr>
            <a:picLocks noChangeAspect="1" noChangeArrowheads="1"/>
          </p:cNvPicPr>
          <p:nvPr/>
        </p:nvPicPr>
        <p:blipFill>
          <a:blip r:embed="rId6" cstate="print"/>
          <a:srcRect/>
          <a:stretch>
            <a:fillRect/>
          </a:stretch>
        </p:blipFill>
        <p:spPr bwMode="auto">
          <a:xfrm>
            <a:off x="228600" y="1371600"/>
            <a:ext cx="4724400" cy="4724402"/>
          </a:xfrm>
          <a:prstGeom prst="rect">
            <a:avLst/>
          </a:prstGeom>
          <a:noFill/>
        </p:spPr>
      </p:pic>
      <p:sp>
        <p:nvSpPr>
          <p:cNvPr id="10" name="TextBox 9"/>
          <p:cNvSpPr txBox="1"/>
          <p:nvPr/>
        </p:nvSpPr>
        <p:spPr>
          <a:xfrm>
            <a:off x="5105400" y="1524000"/>
            <a:ext cx="3733800" cy="3108543"/>
          </a:xfrm>
          <a:prstGeom prst="rect">
            <a:avLst/>
          </a:prstGeom>
          <a:noFill/>
        </p:spPr>
        <p:txBody>
          <a:bodyPr wrap="square" rtlCol="0">
            <a:spAutoFit/>
          </a:bodyPr>
          <a:lstStyle/>
          <a:p>
            <a:pPr algn="ctr"/>
            <a:r>
              <a:rPr lang="en-US" sz="2800" dirty="0" smtClean="0"/>
              <a:t>Which transition emits </a:t>
            </a:r>
            <a:r>
              <a:rPr lang="en-US" sz="2800" dirty="0" smtClean="0">
                <a:solidFill>
                  <a:srgbClr val="FF0000"/>
                </a:solidFill>
              </a:rPr>
              <a:t>red</a:t>
            </a:r>
            <a:r>
              <a:rPr lang="en-US" sz="2800" dirty="0" smtClean="0"/>
              <a:t> light?</a:t>
            </a:r>
          </a:p>
          <a:p>
            <a:pPr marL="514350" indent="-514350" algn="ctr">
              <a:buFont typeface="+mj-lt"/>
              <a:buAutoNum type="alphaLcPeriod"/>
            </a:pPr>
            <a:r>
              <a:rPr lang="en-US" sz="2800" dirty="0" smtClean="0"/>
              <a:t>3s-3p</a:t>
            </a:r>
          </a:p>
          <a:p>
            <a:pPr marL="514350" indent="-514350" algn="ctr">
              <a:buFont typeface="+mj-lt"/>
              <a:buAutoNum type="alphaLcPeriod"/>
            </a:pPr>
            <a:r>
              <a:rPr lang="en-US" sz="2800" dirty="0" smtClean="0"/>
              <a:t>3s-2p</a:t>
            </a:r>
          </a:p>
          <a:p>
            <a:pPr marL="514350" indent="-514350" algn="ctr">
              <a:buFont typeface="+mj-lt"/>
              <a:buAutoNum type="alphaLcPeriod"/>
            </a:pPr>
            <a:r>
              <a:rPr lang="en-US" sz="2800" dirty="0" smtClean="0"/>
              <a:t>2s-2p</a:t>
            </a:r>
          </a:p>
          <a:p>
            <a:pPr marL="514350" indent="-514350" algn="ctr">
              <a:buFont typeface="+mj-lt"/>
              <a:buAutoNum type="alphaLcPeriod"/>
            </a:pPr>
            <a:r>
              <a:rPr lang="en-US" sz="2800" dirty="0" smtClean="0"/>
              <a:t>2s-3p</a:t>
            </a:r>
          </a:p>
          <a:p>
            <a:pPr marL="514350" indent="-514350" algn="ctr">
              <a:buFont typeface="+mj-lt"/>
              <a:buAutoNum type="alphaLcPeriod"/>
            </a:pPr>
            <a:endParaRPr lang="en-US" sz="2800" dirty="0"/>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381000"/>
            <a:ext cx="8077200" cy="727075"/>
          </a:xfrm>
        </p:spPr>
        <p:txBody>
          <a:bodyPr/>
          <a:lstStyle/>
          <a:p>
            <a:r>
              <a:rPr lang="en-US" sz="3200" dirty="0" smtClean="0">
                <a:latin typeface="Engravers MT" pitchFamily="18" charset="0"/>
              </a:rPr>
              <a:t>QQ12: </a:t>
            </a:r>
            <a:r>
              <a:rPr lang="en-US" sz="3200" dirty="0" smtClean="0"/>
              <a:t>Problem </a:t>
            </a:r>
            <a:r>
              <a:rPr lang="en-US" sz="3200" dirty="0"/>
              <a:t>with the “Bohr Model”</a:t>
            </a:r>
          </a:p>
        </p:txBody>
      </p:sp>
      <p:sp>
        <p:nvSpPr>
          <p:cNvPr id="25603" name="Rectangle 3"/>
          <p:cNvSpPr>
            <a:spLocks noGrp="1" noChangeArrowheads="1"/>
          </p:cNvSpPr>
          <p:nvPr>
            <p:ph type="body" idx="1"/>
          </p:nvPr>
        </p:nvSpPr>
        <p:spPr>
          <a:xfrm>
            <a:off x="381000" y="1676400"/>
            <a:ext cx="8382000" cy="1066800"/>
          </a:xfrm>
        </p:spPr>
        <p:txBody>
          <a:bodyPr/>
          <a:lstStyle/>
          <a:p>
            <a:pPr algn="ctr">
              <a:lnSpc>
                <a:spcPct val="90000"/>
              </a:lnSpc>
            </a:pPr>
            <a:r>
              <a:rPr lang="en-US" sz="2800" b="1" dirty="0"/>
              <a:t>Why</a:t>
            </a:r>
            <a:r>
              <a:rPr lang="en-US" sz="2800" dirty="0"/>
              <a:t> are only </a:t>
            </a:r>
            <a:r>
              <a:rPr lang="en-US" sz="2800" dirty="0" smtClean="0"/>
              <a:t>certain ______ possible?(</a:t>
            </a:r>
            <a:r>
              <a:rPr lang="en-US" sz="2800" dirty="0"/>
              <a:t>not like a solar system!)</a:t>
            </a:r>
          </a:p>
          <a:p>
            <a:pPr algn="ctr">
              <a:lnSpc>
                <a:spcPct val="90000"/>
              </a:lnSpc>
              <a:buFont typeface="Wingdings" pitchFamily="2" charset="2"/>
              <a:buNone/>
            </a:pPr>
            <a:endParaRPr lang="en-US" sz="2100" dirty="0"/>
          </a:p>
        </p:txBody>
      </p:sp>
      <p:pic>
        <p:nvPicPr>
          <p:cNvPr id="6" name="Picture 9"/>
          <p:cNvPicPr>
            <a:picLocks noChangeAspect="1" noChangeArrowheads="1"/>
          </p:cNvPicPr>
          <p:nvPr/>
        </p:nvPicPr>
        <p:blipFill>
          <a:blip r:embed="rId4" cstate="print"/>
          <a:srcRect/>
          <a:stretch>
            <a:fillRect/>
          </a:stretch>
        </p:blipFill>
        <p:spPr bwMode="auto">
          <a:xfrm>
            <a:off x="2590800" y="3200400"/>
            <a:ext cx="2931900" cy="2362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8" descr="http://upload.wikimedia.org/wikipedia/commons/thumb/1/1f/FD_1.jpg/220px-FD_1.jpg">
            <a:hlinkClick r:id="rId4"/>
          </p:cNvPr>
          <p:cNvPicPr>
            <a:picLocks noChangeAspect="1" noChangeArrowheads="1"/>
          </p:cNvPicPr>
          <p:nvPr/>
        </p:nvPicPr>
        <p:blipFill>
          <a:blip r:embed="rId5" cstate="print"/>
          <a:srcRect/>
          <a:stretch>
            <a:fillRect/>
          </a:stretch>
        </p:blipFill>
        <p:spPr bwMode="auto">
          <a:xfrm>
            <a:off x="4648200" y="4191000"/>
            <a:ext cx="1697620" cy="1828800"/>
          </a:xfrm>
          <a:prstGeom prst="rect">
            <a:avLst/>
          </a:prstGeom>
          <a:noFill/>
        </p:spPr>
      </p:pic>
      <p:sp>
        <p:nvSpPr>
          <p:cNvPr id="37890" name="Rectangle 2"/>
          <p:cNvSpPr>
            <a:spLocks noGrp="1" noChangeArrowheads="1"/>
          </p:cNvSpPr>
          <p:nvPr>
            <p:ph type="title"/>
          </p:nvPr>
        </p:nvSpPr>
        <p:spPr>
          <a:xfrm>
            <a:off x="152400" y="0"/>
            <a:ext cx="8915400" cy="1219200"/>
          </a:xfrm>
        </p:spPr>
        <p:txBody>
          <a:bodyPr/>
          <a:lstStyle/>
          <a:p>
            <a:r>
              <a:rPr lang="en-US" sz="3200" dirty="0" smtClean="0"/>
              <a:t>Moving on: Internal atomic structure of materials</a:t>
            </a:r>
            <a:endParaRPr lang="en-US" sz="3200" dirty="0"/>
          </a:p>
        </p:txBody>
      </p:sp>
      <p:pic>
        <p:nvPicPr>
          <p:cNvPr id="68610" name="Picture 2" descr="http://upload.wikimedia.org/wikipedia/commons/archive/9/90/20080511210808!Amorphous_Carbon.png"/>
          <p:cNvPicPr>
            <a:picLocks noChangeAspect="1" noChangeArrowheads="1"/>
          </p:cNvPicPr>
          <p:nvPr/>
        </p:nvPicPr>
        <p:blipFill>
          <a:blip r:embed="rId6" cstate="print"/>
          <a:srcRect/>
          <a:stretch>
            <a:fillRect/>
          </a:stretch>
        </p:blipFill>
        <p:spPr bwMode="auto">
          <a:xfrm>
            <a:off x="4038600" y="1600200"/>
            <a:ext cx="2514600" cy="2625948"/>
          </a:xfrm>
          <a:prstGeom prst="rect">
            <a:avLst/>
          </a:prstGeom>
          <a:noFill/>
        </p:spPr>
      </p:pic>
      <p:pic>
        <p:nvPicPr>
          <p:cNvPr id="68612" name="Picture 4" descr="File:Crystallite.jpg">
            <a:hlinkClick r:id="rId7"/>
          </p:cNvPr>
          <p:cNvPicPr>
            <a:picLocks noChangeAspect="1" noChangeArrowheads="1"/>
          </p:cNvPicPr>
          <p:nvPr/>
        </p:nvPicPr>
        <p:blipFill>
          <a:blip r:embed="rId8" cstate="print"/>
          <a:srcRect/>
          <a:stretch>
            <a:fillRect/>
          </a:stretch>
        </p:blipFill>
        <p:spPr bwMode="auto">
          <a:xfrm>
            <a:off x="6629400" y="1676400"/>
            <a:ext cx="1752600" cy="1537368"/>
          </a:xfrm>
          <a:prstGeom prst="rect">
            <a:avLst/>
          </a:prstGeom>
          <a:noFill/>
        </p:spPr>
      </p:pic>
      <p:pic>
        <p:nvPicPr>
          <p:cNvPr id="68614" name="Picture 6" descr="http://upload.wikimedia.org/wikipedia/en/thumb/9/96/TiltAndTwistBoundaries_remade.svg/275px-TiltAndTwistBoundaries_remade.svg.png">
            <a:hlinkClick r:id="rId9"/>
          </p:cNvPr>
          <p:cNvPicPr>
            <a:picLocks noChangeAspect="1" noChangeArrowheads="1"/>
          </p:cNvPicPr>
          <p:nvPr/>
        </p:nvPicPr>
        <p:blipFill>
          <a:blip r:embed="rId10" cstate="print"/>
          <a:srcRect/>
          <a:stretch>
            <a:fillRect/>
          </a:stretch>
        </p:blipFill>
        <p:spPr bwMode="auto">
          <a:xfrm>
            <a:off x="6629400" y="3276600"/>
            <a:ext cx="1595866" cy="2257425"/>
          </a:xfrm>
          <a:prstGeom prst="rect">
            <a:avLst/>
          </a:prstGeom>
          <a:noFill/>
        </p:spPr>
      </p:pic>
      <p:pic>
        <p:nvPicPr>
          <p:cNvPr id="68618" name="Picture 10" descr="http://t1.gstatic.com/images?q=tbn:ANd9GcRh7qDLChSy_UVUj40VpMuUGD4-AbM6LP-r4q1eHZbRkFzh_CU&amp;t=1&amp;usg=__7x2ZAW6J3luNsC7scr--ro9PV7U="/>
          <p:cNvPicPr>
            <a:picLocks noChangeAspect="1" noChangeArrowheads="1"/>
          </p:cNvPicPr>
          <p:nvPr/>
        </p:nvPicPr>
        <p:blipFill>
          <a:blip r:embed="rId11" cstate="print"/>
          <a:srcRect/>
          <a:stretch>
            <a:fillRect/>
          </a:stretch>
        </p:blipFill>
        <p:spPr bwMode="auto">
          <a:xfrm>
            <a:off x="6629400" y="5410200"/>
            <a:ext cx="1676400" cy="1175983"/>
          </a:xfrm>
          <a:prstGeom prst="rect">
            <a:avLst/>
          </a:prstGeom>
          <a:noFill/>
        </p:spPr>
      </p:pic>
      <p:sp>
        <p:nvSpPr>
          <p:cNvPr id="13" name="TextBox 12"/>
          <p:cNvSpPr txBox="1"/>
          <p:nvPr/>
        </p:nvSpPr>
        <p:spPr>
          <a:xfrm>
            <a:off x="4343400" y="1524000"/>
            <a:ext cx="1941557" cy="369332"/>
          </a:xfrm>
          <a:prstGeom prst="rect">
            <a:avLst/>
          </a:prstGeom>
          <a:noFill/>
        </p:spPr>
        <p:txBody>
          <a:bodyPr wrap="none" rtlCol="0">
            <a:spAutoFit/>
          </a:bodyPr>
          <a:lstStyle/>
          <a:p>
            <a:r>
              <a:rPr lang="en-US" dirty="0" smtClean="0"/>
              <a:t>Amorphous Solid</a:t>
            </a:r>
            <a:endParaRPr lang="en-US" dirty="0"/>
          </a:p>
        </p:txBody>
      </p:sp>
      <p:sp>
        <p:nvSpPr>
          <p:cNvPr id="14" name="TextBox 13"/>
          <p:cNvSpPr txBox="1"/>
          <p:nvPr/>
        </p:nvSpPr>
        <p:spPr>
          <a:xfrm>
            <a:off x="6400800" y="1371600"/>
            <a:ext cx="2236510" cy="369332"/>
          </a:xfrm>
          <a:prstGeom prst="rect">
            <a:avLst/>
          </a:prstGeom>
          <a:noFill/>
        </p:spPr>
        <p:txBody>
          <a:bodyPr wrap="none" rtlCol="0">
            <a:spAutoFit/>
          </a:bodyPr>
          <a:lstStyle/>
          <a:p>
            <a:r>
              <a:rPr lang="en-US" dirty="0" smtClean="0"/>
              <a:t>Polycrystalline Solid</a:t>
            </a:r>
            <a:endParaRPr lang="en-US" dirty="0"/>
          </a:p>
        </p:txBody>
      </p:sp>
      <p:pic>
        <p:nvPicPr>
          <p:cNvPr id="72705" name="Picture 1"/>
          <p:cNvPicPr>
            <a:picLocks noChangeAspect="1" noChangeArrowheads="1"/>
          </p:cNvPicPr>
          <p:nvPr/>
        </p:nvPicPr>
        <p:blipFill>
          <a:blip r:embed="rId12" cstate="print"/>
          <a:srcRect/>
          <a:stretch>
            <a:fillRect/>
          </a:stretch>
        </p:blipFill>
        <p:spPr bwMode="auto">
          <a:xfrm>
            <a:off x="2438400" y="2438400"/>
            <a:ext cx="1333500" cy="1333500"/>
          </a:xfrm>
          <a:prstGeom prst="rect">
            <a:avLst/>
          </a:prstGeom>
          <a:noFill/>
          <a:ln w="9525">
            <a:noFill/>
            <a:miter lim="800000"/>
            <a:headEnd/>
            <a:tailEnd/>
          </a:ln>
        </p:spPr>
      </p:pic>
      <p:pic>
        <p:nvPicPr>
          <p:cNvPr id="72706" name="Picture 2"/>
          <p:cNvPicPr>
            <a:picLocks noChangeAspect="1" noChangeArrowheads="1"/>
          </p:cNvPicPr>
          <p:nvPr/>
        </p:nvPicPr>
        <p:blipFill>
          <a:blip r:embed="rId13" cstate="print"/>
          <a:srcRect/>
          <a:stretch>
            <a:fillRect/>
          </a:stretch>
        </p:blipFill>
        <p:spPr bwMode="auto">
          <a:xfrm>
            <a:off x="2438400" y="4191000"/>
            <a:ext cx="1704975" cy="1743075"/>
          </a:xfrm>
          <a:prstGeom prst="rect">
            <a:avLst/>
          </a:prstGeom>
          <a:noFill/>
          <a:ln w="9525">
            <a:noFill/>
            <a:miter lim="800000"/>
            <a:headEnd/>
            <a:tailEnd/>
          </a:ln>
        </p:spPr>
      </p:pic>
      <p:sp>
        <p:nvSpPr>
          <p:cNvPr id="12" name="TextBox 11"/>
          <p:cNvSpPr txBox="1"/>
          <p:nvPr/>
        </p:nvSpPr>
        <p:spPr>
          <a:xfrm>
            <a:off x="2667000" y="1752600"/>
            <a:ext cx="800219" cy="369332"/>
          </a:xfrm>
          <a:prstGeom prst="rect">
            <a:avLst/>
          </a:prstGeom>
          <a:noFill/>
        </p:spPr>
        <p:txBody>
          <a:bodyPr wrap="none" rtlCol="0">
            <a:spAutoFit/>
          </a:bodyPr>
          <a:lstStyle/>
          <a:p>
            <a:r>
              <a:rPr lang="en-US" dirty="0" smtClean="0"/>
              <a:t>Liquid</a:t>
            </a:r>
            <a:endParaRPr lang="en-US" dirty="0"/>
          </a:p>
        </p:txBody>
      </p:sp>
      <p:pic>
        <p:nvPicPr>
          <p:cNvPr id="72707" name="Picture 3"/>
          <p:cNvPicPr>
            <a:picLocks noChangeAspect="1" noChangeArrowheads="1"/>
          </p:cNvPicPr>
          <p:nvPr/>
        </p:nvPicPr>
        <p:blipFill>
          <a:blip r:embed="rId14" cstate="print"/>
          <a:srcRect/>
          <a:stretch>
            <a:fillRect/>
          </a:stretch>
        </p:blipFill>
        <p:spPr bwMode="auto">
          <a:xfrm>
            <a:off x="609600" y="2286000"/>
            <a:ext cx="1170000" cy="1524000"/>
          </a:xfrm>
          <a:prstGeom prst="rect">
            <a:avLst/>
          </a:prstGeom>
          <a:noFill/>
          <a:ln w="9525">
            <a:noFill/>
            <a:miter lim="800000"/>
            <a:headEnd/>
            <a:tailEnd/>
          </a:ln>
        </p:spPr>
      </p:pic>
      <p:sp>
        <p:nvSpPr>
          <p:cNvPr id="15" name="TextBox 14"/>
          <p:cNvSpPr txBox="1"/>
          <p:nvPr/>
        </p:nvSpPr>
        <p:spPr>
          <a:xfrm>
            <a:off x="838200" y="1752600"/>
            <a:ext cx="607859" cy="369332"/>
          </a:xfrm>
          <a:prstGeom prst="rect">
            <a:avLst/>
          </a:prstGeom>
          <a:noFill/>
        </p:spPr>
        <p:txBody>
          <a:bodyPr wrap="none" rtlCol="0">
            <a:spAutoFit/>
          </a:bodyPr>
          <a:lstStyle/>
          <a:p>
            <a:r>
              <a:rPr lang="en-US" dirty="0" smtClean="0"/>
              <a:t>Gas</a:t>
            </a:r>
            <a:endParaRPr lang="en-US" dirty="0"/>
          </a:p>
        </p:txBody>
      </p:sp>
      <p:pic>
        <p:nvPicPr>
          <p:cNvPr id="72708" name="Picture 4"/>
          <p:cNvPicPr>
            <a:picLocks noChangeAspect="1" noChangeArrowheads="1"/>
          </p:cNvPicPr>
          <p:nvPr/>
        </p:nvPicPr>
        <p:blipFill>
          <a:blip r:embed="rId15" cstate="print"/>
          <a:srcRect/>
          <a:stretch>
            <a:fillRect/>
          </a:stretch>
        </p:blipFill>
        <p:spPr bwMode="auto">
          <a:xfrm>
            <a:off x="0" y="4038600"/>
            <a:ext cx="2143125" cy="2143125"/>
          </a:xfrm>
          <a:prstGeom prst="rect">
            <a:avLst/>
          </a:prstGeom>
          <a:noFill/>
          <a:ln w="9525">
            <a:noFill/>
            <a:miter lim="800000"/>
            <a:headEnd/>
            <a:tailEnd/>
          </a:ln>
        </p:spPr>
      </p:pic>
    </p:spTree>
    <p:custDataLst>
      <p:tags r:id="rId1"/>
    </p:custDataLst>
    <p:extLst>
      <p:ext uri="{BB962C8B-B14F-4D97-AF65-F5344CB8AC3E}">
        <p14:creationId xmlns="" xmlns:p14="http://schemas.microsoft.com/office/powerpoint/2010/main" val="2915137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0"/>
            <a:ext cx="7239000" cy="1219200"/>
          </a:xfrm>
        </p:spPr>
        <p:txBody>
          <a:bodyPr/>
          <a:lstStyle/>
          <a:p>
            <a:r>
              <a:rPr lang="en-US" dirty="0" smtClean="0"/>
              <a:t>How about a perfect crystal with long range order?</a:t>
            </a:r>
            <a:endParaRPr lang="en-US" dirty="0"/>
          </a:p>
        </p:txBody>
      </p:sp>
      <p:pic>
        <p:nvPicPr>
          <p:cNvPr id="12" name="Picture 11" descr="1000.png"/>
          <p:cNvPicPr>
            <a:picLocks noChangeAspect="1"/>
          </p:cNvPicPr>
          <p:nvPr/>
        </p:nvPicPr>
        <p:blipFill>
          <a:blip r:embed="rId4" cstate="print"/>
          <a:stretch>
            <a:fillRect/>
          </a:stretch>
        </p:blipFill>
        <p:spPr>
          <a:xfrm>
            <a:off x="1143000" y="1143000"/>
            <a:ext cx="6400800" cy="3200400"/>
          </a:xfrm>
          <a:prstGeom prst="rect">
            <a:avLst/>
          </a:prstGeom>
        </p:spPr>
      </p:pic>
      <p:pic>
        <p:nvPicPr>
          <p:cNvPr id="104452" name="Picture 4"/>
          <p:cNvPicPr>
            <a:picLocks noChangeAspect="1" noChangeArrowheads="1"/>
          </p:cNvPicPr>
          <p:nvPr/>
        </p:nvPicPr>
        <p:blipFill>
          <a:blip r:embed="rId5" cstate="print"/>
          <a:srcRect/>
          <a:stretch>
            <a:fillRect/>
          </a:stretch>
        </p:blipFill>
        <p:spPr bwMode="auto">
          <a:xfrm>
            <a:off x="4724400" y="4314749"/>
            <a:ext cx="4267200" cy="2543251"/>
          </a:xfrm>
          <a:prstGeom prst="rect">
            <a:avLst/>
          </a:prstGeom>
          <a:noFill/>
          <a:ln w="9525">
            <a:noFill/>
            <a:miter lim="800000"/>
            <a:headEnd/>
            <a:tailEnd/>
          </a:ln>
        </p:spPr>
      </p:pic>
      <p:sp>
        <p:nvSpPr>
          <p:cNvPr id="15" name="TextBox 14"/>
          <p:cNvSpPr txBox="1"/>
          <p:nvPr/>
        </p:nvSpPr>
        <p:spPr>
          <a:xfrm>
            <a:off x="304800" y="4805862"/>
            <a:ext cx="4206601" cy="461665"/>
          </a:xfrm>
          <a:prstGeom prst="rect">
            <a:avLst/>
          </a:prstGeom>
          <a:noFill/>
        </p:spPr>
        <p:txBody>
          <a:bodyPr wrap="none" rtlCol="0">
            <a:spAutoFit/>
          </a:bodyPr>
          <a:lstStyle/>
          <a:p>
            <a:r>
              <a:rPr lang="en-US" sz="2400" dirty="0" smtClean="0"/>
              <a:t>Perfect Silicon Crystal growth</a:t>
            </a:r>
            <a:endParaRPr lang="en-US" sz="2400" dirty="0"/>
          </a:p>
        </p:txBody>
      </p:sp>
    </p:spTree>
    <p:custDataLst>
      <p:tags r:id="rId1"/>
    </p:custDataLst>
    <p:extLst>
      <p:ext uri="{BB962C8B-B14F-4D97-AF65-F5344CB8AC3E}">
        <p14:creationId xmlns="" xmlns:p14="http://schemas.microsoft.com/office/powerpoint/2010/main" val="1683056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3" name="Picture 15" descr="C:\Users\10342821\Pictures\diamond.png"/>
          <p:cNvPicPr>
            <a:picLocks noChangeAspect="1" noChangeArrowheads="1"/>
          </p:cNvPicPr>
          <p:nvPr/>
        </p:nvPicPr>
        <p:blipFill>
          <a:blip r:embed="rId4" cstate="print"/>
          <a:srcRect/>
          <a:stretch>
            <a:fillRect/>
          </a:stretch>
        </p:blipFill>
        <p:spPr bwMode="auto">
          <a:xfrm>
            <a:off x="4038600" y="4572000"/>
            <a:ext cx="4572000" cy="1471145"/>
          </a:xfrm>
          <a:prstGeom prst="rect">
            <a:avLst/>
          </a:prstGeom>
          <a:noFill/>
        </p:spPr>
      </p:pic>
      <p:pic>
        <p:nvPicPr>
          <p:cNvPr id="107523" name="Picture 3" descr="C:\Users\10342821\Pictures\salt.png"/>
          <p:cNvPicPr>
            <a:picLocks noChangeAspect="1" noChangeArrowheads="1"/>
          </p:cNvPicPr>
          <p:nvPr/>
        </p:nvPicPr>
        <p:blipFill>
          <a:blip r:embed="rId5" cstate="print"/>
          <a:srcRect/>
          <a:stretch>
            <a:fillRect/>
          </a:stretch>
        </p:blipFill>
        <p:spPr bwMode="auto">
          <a:xfrm>
            <a:off x="381000" y="1752600"/>
            <a:ext cx="4210050" cy="1581150"/>
          </a:xfrm>
          <a:prstGeom prst="rect">
            <a:avLst/>
          </a:prstGeom>
          <a:noFill/>
        </p:spPr>
      </p:pic>
      <p:sp>
        <p:nvSpPr>
          <p:cNvPr id="37890" name="Rectangle 2"/>
          <p:cNvSpPr>
            <a:spLocks noGrp="1" noChangeArrowheads="1"/>
          </p:cNvSpPr>
          <p:nvPr>
            <p:ph type="title"/>
          </p:nvPr>
        </p:nvSpPr>
        <p:spPr>
          <a:xfrm>
            <a:off x="876300" y="228600"/>
            <a:ext cx="7239000" cy="762000"/>
          </a:xfrm>
        </p:spPr>
        <p:txBody>
          <a:bodyPr/>
          <a:lstStyle/>
          <a:p>
            <a:r>
              <a:rPr lang="en-US" dirty="0" smtClean="0"/>
              <a:t>Mathematical Crystal Structures</a:t>
            </a:r>
            <a:endParaRPr lang="en-US" dirty="0"/>
          </a:p>
        </p:txBody>
      </p:sp>
      <p:pic>
        <p:nvPicPr>
          <p:cNvPr id="68622" name="Picture 14" descr="http://t0.gstatic.com/images?q=tbn:ANd9GcQXZfpZeZseySBLDhRAFLtM2Nyh9ExQjt8ACOnY5KhooPNgfAg&amp;t=1&amp;usg=__eg9AQ5cLO7R5dgBLo4ILn3cNm2M="/>
          <p:cNvPicPr>
            <a:picLocks noChangeAspect="1" noChangeArrowheads="1"/>
          </p:cNvPicPr>
          <p:nvPr/>
        </p:nvPicPr>
        <p:blipFill>
          <a:blip r:embed="rId6" cstate="print"/>
          <a:srcRect/>
          <a:stretch>
            <a:fillRect/>
          </a:stretch>
        </p:blipFill>
        <p:spPr bwMode="auto">
          <a:xfrm>
            <a:off x="5791200" y="3429000"/>
            <a:ext cx="2190750" cy="2085976"/>
          </a:xfrm>
          <a:prstGeom prst="rect">
            <a:avLst/>
          </a:prstGeom>
          <a:noFill/>
        </p:spPr>
      </p:pic>
      <p:pic>
        <p:nvPicPr>
          <p:cNvPr id="107522" name="Picture 2" descr="Picture of lattice; Click for Big Picture">
            <a:hlinkClick r:id="rId7"/>
          </p:cNvPr>
          <p:cNvPicPr>
            <a:picLocks noChangeAspect="1" noChangeArrowheads="1"/>
          </p:cNvPicPr>
          <p:nvPr/>
        </p:nvPicPr>
        <p:blipFill>
          <a:blip r:embed="rId8" cstate="print"/>
          <a:srcRect/>
          <a:stretch>
            <a:fillRect/>
          </a:stretch>
        </p:blipFill>
        <p:spPr bwMode="auto">
          <a:xfrm>
            <a:off x="2362200" y="1447800"/>
            <a:ext cx="1285875" cy="1266826"/>
          </a:xfrm>
          <a:prstGeom prst="rect">
            <a:avLst/>
          </a:prstGeom>
          <a:noFill/>
        </p:spPr>
      </p:pic>
      <p:pic>
        <p:nvPicPr>
          <p:cNvPr id="107525" name="Picture 5" descr="http://t1.gstatic.com/images?q=tbn:ANd9GcSxYK3gGcrllUqWK0fReeucYT4G5cUnyhQjtmAz3feZGxRoLNc&amp;t=1&amp;usg=__RppaQ0WBxnOyizDz-IW7h1SzVnc="/>
          <p:cNvPicPr>
            <a:picLocks noChangeAspect="1" noChangeArrowheads="1"/>
          </p:cNvPicPr>
          <p:nvPr/>
        </p:nvPicPr>
        <p:blipFill>
          <a:blip r:embed="rId9" cstate="print"/>
          <a:srcRect/>
          <a:stretch>
            <a:fillRect/>
          </a:stretch>
        </p:blipFill>
        <p:spPr bwMode="auto">
          <a:xfrm>
            <a:off x="990600" y="3581400"/>
            <a:ext cx="2200275" cy="2076450"/>
          </a:xfrm>
          <a:prstGeom prst="rect">
            <a:avLst/>
          </a:prstGeom>
          <a:noFill/>
        </p:spPr>
      </p:pic>
      <p:pic>
        <p:nvPicPr>
          <p:cNvPr id="107527" name="Picture 7" descr="http://t3.gstatic.com/images?q=tbn:ANd9GcS0r07VEe3KPm_RjRONrEc3KMw1sRK6zhKRBwbq_j3XWld9UgU&amp;t=1&amp;usg=__ye1zlq39ZCG4fTpHwi0XLI_XpeU="/>
          <p:cNvPicPr>
            <a:picLocks noChangeAspect="1" noChangeArrowheads="1"/>
          </p:cNvPicPr>
          <p:nvPr/>
        </p:nvPicPr>
        <p:blipFill>
          <a:blip r:embed="rId10" cstate="print"/>
          <a:srcRect/>
          <a:stretch>
            <a:fillRect/>
          </a:stretch>
        </p:blipFill>
        <p:spPr bwMode="auto">
          <a:xfrm>
            <a:off x="5715000" y="1371600"/>
            <a:ext cx="2276475" cy="2009776"/>
          </a:xfrm>
          <a:prstGeom prst="rect">
            <a:avLst/>
          </a:prstGeom>
          <a:noFill/>
        </p:spPr>
      </p:pic>
      <p:sp>
        <p:nvSpPr>
          <p:cNvPr id="9" name="TextBox 8"/>
          <p:cNvSpPr txBox="1"/>
          <p:nvPr/>
        </p:nvSpPr>
        <p:spPr>
          <a:xfrm>
            <a:off x="609600" y="6019800"/>
            <a:ext cx="7772400" cy="646331"/>
          </a:xfrm>
          <a:prstGeom prst="rect">
            <a:avLst/>
          </a:prstGeom>
          <a:noFill/>
        </p:spPr>
        <p:txBody>
          <a:bodyPr wrap="square" rtlCol="0">
            <a:spAutoFit/>
          </a:bodyPr>
          <a:lstStyle/>
          <a:p>
            <a:r>
              <a:rPr lang="en-US" dirty="0" smtClean="0"/>
              <a:t>Diamond is hard but not dense. It has strong directional bond strengths and a very open crystal structure.</a:t>
            </a:r>
            <a:endParaRPr lang="en-US" dirty="0"/>
          </a:p>
        </p:txBody>
      </p:sp>
      <p:sp>
        <p:nvSpPr>
          <p:cNvPr id="2" name="TextBox 1"/>
          <p:cNvSpPr txBox="1"/>
          <p:nvPr/>
        </p:nvSpPr>
        <p:spPr>
          <a:xfrm>
            <a:off x="3626079" y="1453299"/>
            <a:ext cx="811441" cy="307777"/>
          </a:xfrm>
          <a:prstGeom prst="rect">
            <a:avLst/>
          </a:prstGeom>
          <a:noFill/>
        </p:spPr>
        <p:txBody>
          <a:bodyPr wrap="none" rtlCol="0">
            <a:spAutoFit/>
          </a:bodyPr>
          <a:lstStyle/>
          <a:p>
            <a:r>
              <a:rPr lang="en-US" sz="1400" dirty="0" smtClean="0">
                <a:solidFill>
                  <a:srgbClr val="FF0000"/>
                </a:solidFill>
              </a:rPr>
              <a:t>chlorine</a:t>
            </a:r>
            <a:endParaRPr lang="en-US" sz="1400" dirty="0">
              <a:solidFill>
                <a:srgbClr val="FF0000"/>
              </a:solidFill>
            </a:endParaRPr>
          </a:p>
        </p:txBody>
      </p:sp>
      <p:sp>
        <p:nvSpPr>
          <p:cNvPr id="11" name="TextBox 10"/>
          <p:cNvSpPr txBox="1"/>
          <p:nvPr/>
        </p:nvSpPr>
        <p:spPr>
          <a:xfrm>
            <a:off x="3626078" y="1828800"/>
            <a:ext cx="761747" cy="307777"/>
          </a:xfrm>
          <a:prstGeom prst="rect">
            <a:avLst/>
          </a:prstGeom>
          <a:noFill/>
        </p:spPr>
        <p:txBody>
          <a:bodyPr wrap="none" rtlCol="0">
            <a:spAutoFit/>
          </a:bodyPr>
          <a:lstStyle/>
          <a:p>
            <a:r>
              <a:rPr lang="en-US" sz="1400" dirty="0" smtClean="0">
                <a:solidFill>
                  <a:srgbClr val="FF0000"/>
                </a:solidFill>
              </a:rPr>
              <a:t>sodium</a:t>
            </a:r>
            <a:endParaRPr lang="en-US" sz="1400" dirty="0">
              <a:solidFill>
                <a:srgbClr val="FF0000"/>
              </a:solidFill>
            </a:endParaRPr>
          </a:p>
        </p:txBody>
      </p:sp>
      <p:pic>
        <p:nvPicPr>
          <p:cNvPr id="16" name="Picture 15"/>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4536477" y="1398374"/>
            <a:ext cx="1038100" cy="682839"/>
          </a:xfrm>
          <a:prstGeom prst="rect">
            <a:avLst/>
          </a:prstGeom>
          <a:effectLst>
            <a:glow rad="63500">
              <a:schemeClr val="bg1"/>
            </a:glow>
            <a:innerShdw blurRad="381000" dist="152400">
              <a:schemeClr val="bg1"/>
            </a:innerShdw>
            <a:softEdge rad="152400"/>
          </a:effectLst>
        </p:spPr>
      </p:pic>
      <p:sp>
        <p:nvSpPr>
          <p:cNvPr id="13" name="TextBox 12"/>
          <p:cNvSpPr txBox="1"/>
          <p:nvPr/>
        </p:nvSpPr>
        <p:spPr>
          <a:xfrm>
            <a:off x="457200" y="1295400"/>
            <a:ext cx="1863267" cy="523220"/>
          </a:xfrm>
          <a:prstGeom prst="rect">
            <a:avLst/>
          </a:prstGeom>
          <a:noFill/>
        </p:spPr>
        <p:txBody>
          <a:bodyPr wrap="none" rtlCol="0">
            <a:spAutoFit/>
          </a:bodyPr>
          <a:lstStyle/>
          <a:p>
            <a:r>
              <a:rPr lang="en-US" sz="2800" dirty="0" smtClean="0"/>
              <a:t>Table Salt!</a:t>
            </a:r>
            <a:endParaRPr lang="en-US" sz="2800" dirty="0"/>
          </a:p>
        </p:txBody>
      </p:sp>
    </p:spTree>
    <p:custDataLst>
      <p:tags r:id="rId1"/>
    </p:custDataLst>
    <p:extLst>
      <p:ext uri="{BB962C8B-B14F-4D97-AF65-F5344CB8AC3E}">
        <p14:creationId xmlns="" xmlns:p14="http://schemas.microsoft.com/office/powerpoint/2010/main" val="20184034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SLIDEGUID" val="08ED6DB9E4364505A322F8A6AA5E80C2"/>
  <p:tag name="SLIDEID" val="08ED6DB9E4364505A322F8A6AA5E80C2"/>
  <p:tag name="SLIDEORDER" val="1"/>
  <p:tag name="SLIDETYPE" val="Q"/>
  <p:tag name="DEMOGRAPHIC" val="False"/>
  <p:tag name="SPEEDSCORING" val="False"/>
  <p:tag name="VALUES" val="1¤1¤1¤2"/>
  <p:tag name="QUESTIONALIAS" val="What is the most common state of matter in the universe?"/>
  <p:tag name="ANSWERSALIAS" val="Solid¤Liquid¤Gas¤Plasma"/>
</p:tagLst>
</file>

<file path=ppt/tags/tag12.xml><?xml version="1.0" encoding="utf-8"?>
<p:tagLst xmlns:a="http://schemas.openxmlformats.org/drawingml/2006/main" xmlns:r="http://schemas.openxmlformats.org/officeDocument/2006/relationships" xmlns:p="http://schemas.openxmlformats.org/presentationml/2006/main">
  <p:tag name="TEXTLENGTH" val="26"/>
  <p:tag name="FONTSIZE" val="19"/>
  <p:tag name="BULLETTYPE" val="ppBulletAlphaLCParenRight"/>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SLIDEGUID" val="08ED6DB9E4364505A322F8A6AA5E80C2"/>
  <p:tag name="SLIDEID" val="08ED6DB9E4364505A322F8A6AA5E80C2"/>
  <p:tag name="SLIDEORDER" val="1"/>
  <p:tag name="SLIDETYPE" val="Q"/>
  <p:tag name="DEMOGRAPHIC" val="False"/>
  <p:tag name="SPEEDSCORING" val="False"/>
  <p:tag name="VALUES" val="1¤1¤1¤2"/>
  <p:tag name="QUESTIONALIAS" val="What is the most common state of matter in the universe?"/>
  <p:tag name="ANSWERSALIAS" val="Solid¤Liquid¤Gas¤Plasma"/>
</p:tagLst>
</file>

<file path=ppt/tags/tag23.xml><?xml version="1.0" encoding="utf-8"?>
<p:tagLst xmlns:a="http://schemas.openxmlformats.org/drawingml/2006/main" xmlns:r="http://schemas.openxmlformats.org/officeDocument/2006/relationships" xmlns:p="http://schemas.openxmlformats.org/presentationml/2006/main">
  <p:tag name="TEXTLENGTH" val="26"/>
  <p:tag name="FONTSIZE" val="19"/>
  <p:tag name="BULLETTYPE" val="ppBulletAlphaLCParenRight"/>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SLIDEGUID" val="97841D3936924252BC71CD821639E183"/>
  <p:tag name="SLIDEID" val="97841D3936924252BC71CD821639E183"/>
  <p:tag name="SLIDEORDER" val="1"/>
  <p:tag name="SLIDETYPE" val="Q"/>
  <p:tag name="DEMOGRAPHIC" val="False"/>
  <p:tag name="SPEEDSCORING" val="False"/>
  <p:tag name="VALUES" val="1¤1¤2¤1¤1"/>
  <p:tag name="QUESTIONALIAS" val="Which type of electromagnetic radiation has the highest energy per photon?"/>
  <p:tag name="ANSWERSALIAS" val="Radio Waves¤Infrared¤Ultraviolet¤Green light¤Red light"/>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TEXTLENGTH" val="58"/>
  <p:tag name="FONTSIZE" val="30"/>
  <p:tag name="BULLETTYPE" val="ppBulletAlphaLCParenRight"/>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3492</TotalTime>
  <Words>2090</Words>
  <Application>Microsoft Office PowerPoint</Application>
  <PresentationFormat>On-screen Show (4:3)</PresentationFormat>
  <Paragraphs>413</Paragraphs>
  <Slides>66</Slides>
  <Notes>65</Notes>
  <HiddenSlides>0</HiddenSlides>
  <MMClips>1</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66</vt:i4>
      </vt:variant>
    </vt:vector>
  </HeadingPairs>
  <TitlesOfParts>
    <vt:vector size="71" baseType="lpstr">
      <vt:lpstr>Edge</vt:lpstr>
      <vt:lpstr>Custom Design</vt:lpstr>
      <vt:lpstr>CorelPhotoPaint.Image.8</vt:lpstr>
      <vt:lpstr>PHOTO-PAINT</vt:lpstr>
      <vt:lpstr>Equation</vt:lpstr>
      <vt:lpstr>The electromagnetic spectrum</vt:lpstr>
      <vt:lpstr>If light is a wave then…</vt:lpstr>
      <vt:lpstr>Particle Behavior- The photoelectric effect</vt:lpstr>
      <vt:lpstr>Wave Particle Duality</vt:lpstr>
      <vt:lpstr>If this bothers you, you are in good company!</vt:lpstr>
      <vt:lpstr>QQ1: Wave Particle Duality</vt:lpstr>
      <vt:lpstr>Moving on: Internal atomic structure of materials</vt:lpstr>
      <vt:lpstr>How about a perfect crystal with long range order?</vt:lpstr>
      <vt:lpstr>Mathematical Crystal Structures</vt:lpstr>
      <vt:lpstr>Supercomputer predicts nature</vt:lpstr>
      <vt:lpstr>QQ2: Crystal Structures</vt:lpstr>
      <vt:lpstr>A 4th state of matter…    Plasma</vt:lpstr>
      <vt:lpstr>What is the most common state of matter in the visible universe?</vt:lpstr>
      <vt:lpstr>Over 99% of the visible universe is in the plasma state</vt:lpstr>
      <vt:lpstr>An Interesting Parallel</vt:lpstr>
      <vt:lpstr>Changes of State</vt:lpstr>
      <vt:lpstr>An example – Dihydrogen-Monoxide</vt:lpstr>
      <vt:lpstr>Recreation</vt:lpstr>
      <vt:lpstr>Varying sources of truth</vt:lpstr>
      <vt:lpstr>An unknown solid melts at -50 degrees.  Which of the following would most likely be its boiling point?</vt:lpstr>
      <vt:lpstr>Deformation</vt:lpstr>
      <vt:lpstr>Electrical conductivity of solids</vt:lpstr>
      <vt:lpstr>Electrical Conductivity of liquids</vt:lpstr>
      <vt:lpstr>Electrical Conductivity of gases</vt:lpstr>
      <vt:lpstr>QQ3: What is this state of matter?</vt:lpstr>
      <vt:lpstr>QQ4: What is the most common state of matter in the visible universe?</vt:lpstr>
      <vt:lpstr>The color of an object gives information about its composition</vt:lpstr>
      <vt:lpstr>The spectrum of light source is a measure of which wavelengths are present</vt:lpstr>
      <vt:lpstr>The Molecular Model of Matter</vt:lpstr>
      <vt:lpstr>Continuous model of matter</vt:lpstr>
      <vt:lpstr>QQ5: Density vs. Weight</vt:lpstr>
      <vt:lpstr>Continuous Model</vt:lpstr>
      <vt:lpstr>Brownian Motion</vt:lpstr>
      <vt:lpstr>States Explained</vt:lpstr>
      <vt:lpstr>Temperature Explained</vt:lpstr>
      <vt:lpstr>Temperature Explained</vt:lpstr>
      <vt:lpstr>Temperature Explained</vt:lpstr>
      <vt:lpstr>Temperature is a measure of the average kinetic energy of a collection of molecules</vt:lpstr>
      <vt:lpstr>Off to the molecular races</vt:lpstr>
      <vt:lpstr>Evaporation Explained</vt:lpstr>
      <vt:lpstr>QQ6: Temperature is a measure of </vt:lpstr>
      <vt:lpstr>State changes and the molecular model</vt:lpstr>
      <vt:lpstr>QQ7: Random Molecular Collision Motion</vt:lpstr>
      <vt:lpstr>Gas Pressure Explained</vt:lpstr>
      <vt:lpstr>Gas Pressure and Temperature</vt:lpstr>
      <vt:lpstr>If the temperature in a closed room increases…</vt:lpstr>
      <vt:lpstr>QQ7: If the temperature in a closed room increases…</vt:lpstr>
      <vt:lpstr>The Physical Properties of Matter</vt:lpstr>
      <vt:lpstr>Finally, we have actually “seen” atoms using special microscopes</vt:lpstr>
      <vt:lpstr>Why does water expand when it freezes?</vt:lpstr>
      <vt:lpstr>The Physical Properties of Matter</vt:lpstr>
      <vt:lpstr>Review: Which type of electromagnetic radiation has the highest energy per photon?</vt:lpstr>
      <vt:lpstr>QQ10: Why does water expand when it freezes?</vt:lpstr>
      <vt:lpstr>Thompson Model of the Atom (Plum Pudding)</vt:lpstr>
      <vt:lpstr>Death of Plum Pudding model</vt:lpstr>
      <vt:lpstr>Another New Model:  The Solar System Model</vt:lpstr>
      <vt:lpstr>Problems at the start!</vt:lpstr>
      <vt:lpstr>More clues from light spectra</vt:lpstr>
      <vt:lpstr>The Bohr Model: The Rutherford model plus a patch </vt:lpstr>
      <vt:lpstr>QQ11: What is a problem with the Solar System model?</vt:lpstr>
      <vt:lpstr>Absorption vs. Emission spectra</vt:lpstr>
      <vt:lpstr>Light Amplification by Stimulated Emission of Radition</vt:lpstr>
      <vt:lpstr>L.A.S.E.R.</vt:lpstr>
      <vt:lpstr>Problems with the “Bohr Model”</vt:lpstr>
      <vt:lpstr>QQ11: Laser</vt:lpstr>
      <vt:lpstr>QQ12: Problem with the “Bohr Model”</vt:lpstr>
    </vt:vector>
  </TitlesOfParts>
  <Company>BYU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TK</cp:lastModifiedBy>
  <cp:revision>134</cp:revision>
  <dcterms:created xsi:type="dcterms:W3CDTF">2005-01-11T04:20:06Z</dcterms:created>
  <dcterms:modified xsi:type="dcterms:W3CDTF">2012-10-04T18:28:19Z</dcterms:modified>
</cp:coreProperties>
</file>