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media/media3.gif" ContentType="video/unknown"/>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60"/>
  </p:notesMasterIdLst>
  <p:handoutMasterIdLst>
    <p:handoutMasterId r:id="rId61"/>
  </p:handoutMasterIdLst>
  <p:sldIdLst>
    <p:sldId id="442" r:id="rId3"/>
    <p:sldId id="463" r:id="rId4"/>
    <p:sldId id="453" r:id="rId5"/>
    <p:sldId id="393" r:id="rId6"/>
    <p:sldId id="464" r:id="rId7"/>
    <p:sldId id="454" r:id="rId8"/>
    <p:sldId id="399" r:id="rId9"/>
    <p:sldId id="400" r:id="rId10"/>
    <p:sldId id="401" r:id="rId11"/>
    <p:sldId id="444" r:id="rId12"/>
    <p:sldId id="403" r:id="rId13"/>
    <p:sldId id="404" r:id="rId14"/>
    <p:sldId id="465" r:id="rId15"/>
    <p:sldId id="455" r:id="rId16"/>
    <p:sldId id="405" r:id="rId17"/>
    <p:sldId id="406" r:id="rId18"/>
    <p:sldId id="407" r:id="rId19"/>
    <p:sldId id="409" r:id="rId20"/>
    <p:sldId id="410" r:id="rId21"/>
    <p:sldId id="411" r:id="rId22"/>
    <p:sldId id="412" r:id="rId23"/>
    <p:sldId id="473" r:id="rId24"/>
    <p:sldId id="456" r:id="rId25"/>
    <p:sldId id="413" r:id="rId26"/>
    <p:sldId id="414" r:id="rId27"/>
    <p:sldId id="415" r:id="rId28"/>
    <p:sldId id="434" r:id="rId29"/>
    <p:sldId id="416" r:id="rId30"/>
    <p:sldId id="417" r:id="rId31"/>
    <p:sldId id="418" r:id="rId32"/>
    <p:sldId id="420" r:id="rId33"/>
    <p:sldId id="447" r:id="rId34"/>
    <p:sldId id="421" r:id="rId35"/>
    <p:sldId id="422" r:id="rId36"/>
    <p:sldId id="424" r:id="rId37"/>
    <p:sldId id="467" r:id="rId38"/>
    <p:sldId id="457" r:id="rId39"/>
    <p:sldId id="445" r:id="rId40"/>
    <p:sldId id="450" r:id="rId41"/>
    <p:sldId id="451" r:id="rId42"/>
    <p:sldId id="452" r:id="rId43"/>
    <p:sldId id="468" r:id="rId44"/>
    <p:sldId id="458" r:id="rId45"/>
    <p:sldId id="469" r:id="rId46"/>
    <p:sldId id="459" r:id="rId47"/>
    <p:sldId id="474" r:id="rId48"/>
    <p:sldId id="475" r:id="rId49"/>
    <p:sldId id="427" r:id="rId50"/>
    <p:sldId id="470" r:id="rId51"/>
    <p:sldId id="460" r:id="rId52"/>
    <p:sldId id="430" r:id="rId53"/>
    <p:sldId id="471" r:id="rId54"/>
    <p:sldId id="461" r:id="rId55"/>
    <p:sldId id="428" r:id="rId56"/>
    <p:sldId id="429" r:id="rId57"/>
    <p:sldId id="472" r:id="rId58"/>
    <p:sldId id="462" r:id="rId5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8B4586"/>
    <a:srgbClr val="996633"/>
    <a:srgbClr val="FF0000"/>
    <a:srgbClr val="FF9900"/>
    <a:srgbClr val="FFCC00"/>
    <a:srgbClr val="0066FF"/>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69" autoAdjust="0"/>
    <p:restoredTop sz="79961" autoAdjust="0"/>
  </p:normalViewPr>
  <p:slideViewPr>
    <p:cSldViewPr snapToGrid="0">
      <p:cViewPr>
        <p:scale>
          <a:sx n="100" d="100"/>
          <a:sy n="100" d="100"/>
        </p:scale>
        <p:origin x="-1950" y="-4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e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31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31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31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DA10E6E-9DA8-421B-AAA3-2F631A85A31B}" type="slidenum">
              <a:rPr lang="en-US"/>
              <a:pPr/>
              <a:t>‹#›</a:t>
            </a:fld>
            <a:endParaRPr lang="en-US"/>
          </a:p>
        </p:txBody>
      </p:sp>
    </p:spTree>
    <p:extLst>
      <p:ext uri="{BB962C8B-B14F-4D97-AF65-F5344CB8AC3E}">
        <p14:creationId xmlns="" xmlns:p14="http://schemas.microsoft.com/office/powerpoint/2010/main" val="281245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71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14458DE-C10E-437C-9CCE-852E15B55CBF}" type="slidenum">
              <a:rPr lang="en-US"/>
              <a:pPr/>
              <a:t>‹#›</a:t>
            </a:fld>
            <a:endParaRPr lang="en-US"/>
          </a:p>
        </p:txBody>
      </p:sp>
    </p:spTree>
    <p:extLst>
      <p:ext uri="{BB962C8B-B14F-4D97-AF65-F5344CB8AC3E}">
        <p14:creationId xmlns="" xmlns:p14="http://schemas.microsoft.com/office/powerpoint/2010/main" val="26704927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458DE-C10E-437C-9CCE-852E15B55C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5F7110-6176-4446-94D0-C7E888CDBE20}"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95E5158-C39D-42AB-BDAC-2EFE89DE5E4F}" type="slidenum">
              <a:rPr lang="en-US"/>
              <a:pPr/>
              <a:t>31</a:t>
            </a:fld>
            <a:endParaRPr lang="en-US"/>
          </a:p>
        </p:txBody>
      </p:sp>
      <p:sp>
        <p:nvSpPr>
          <p:cNvPr id="29699" name="Rectangle 2"/>
          <p:cNvSpPr>
            <a:spLocks noGrp="1" noRot="1" noChangeAspect="1" noChangeArrowheads="1" noTextEdit="1"/>
          </p:cNvSpPr>
          <p:nvPr>
            <p:ph type="sldImg"/>
          </p:nvPr>
        </p:nvSpPr>
        <p:spPr>
          <a:xfrm>
            <a:off x="1266825" y="727075"/>
            <a:ext cx="4781550" cy="3586163"/>
          </a:xfrm>
          <a:ln/>
        </p:spPr>
      </p:sp>
      <p:sp>
        <p:nvSpPr>
          <p:cNvPr id="29700"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95E5158-C39D-42AB-BDAC-2EFE89DE5E4F}" type="slidenum">
              <a:rPr lang="en-US"/>
              <a:pPr/>
              <a:t>32</a:t>
            </a:fld>
            <a:endParaRPr lang="en-US"/>
          </a:p>
        </p:txBody>
      </p:sp>
      <p:sp>
        <p:nvSpPr>
          <p:cNvPr id="29699" name="Rectangle 2"/>
          <p:cNvSpPr>
            <a:spLocks noGrp="1" noRot="1" noChangeAspect="1" noChangeArrowheads="1" noTextEdit="1"/>
          </p:cNvSpPr>
          <p:nvPr>
            <p:ph type="sldImg"/>
          </p:nvPr>
        </p:nvSpPr>
        <p:spPr>
          <a:xfrm>
            <a:off x="1266825" y="727075"/>
            <a:ext cx="4781550" cy="3586163"/>
          </a:xfrm>
          <a:ln/>
        </p:spPr>
      </p:sp>
      <p:sp>
        <p:nvSpPr>
          <p:cNvPr id="29700"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6EC464C-2615-4203-A0D8-60D812658F55}" type="slidenum">
              <a:rPr lang="en-US"/>
              <a:pPr/>
              <a:t>33</a:t>
            </a:fld>
            <a:endParaRPr lang="en-US"/>
          </a:p>
        </p:txBody>
      </p:sp>
      <p:sp>
        <p:nvSpPr>
          <p:cNvPr id="30723" name="Rectangle 2"/>
          <p:cNvSpPr>
            <a:spLocks noGrp="1" noRot="1" noChangeAspect="1" noChangeArrowheads="1" noTextEdit="1"/>
          </p:cNvSpPr>
          <p:nvPr>
            <p:ph type="sldImg"/>
          </p:nvPr>
        </p:nvSpPr>
        <p:spPr>
          <a:xfrm>
            <a:off x="1266825" y="727075"/>
            <a:ext cx="4781550" cy="3586163"/>
          </a:xfrm>
          <a:ln/>
        </p:spPr>
      </p:sp>
      <p:sp>
        <p:nvSpPr>
          <p:cNvPr id="30724"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9A115A9-758F-4DD1-A9A7-78EC06AFF5D9}" type="slidenum">
              <a:rPr lang="en-US"/>
              <a:pPr/>
              <a:t>38</a:t>
            </a:fld>
            <a:endParaRPr lang="en-US"/>
          </a:p>
        </p:txBody>
      </p:sp>
      <p:sp>
        <p:nvSpPr>
          <p:cNvPr id="32771" name="Rectangle 2"/>
          <p:cNvSpPr>
            <a:spLocks noGrp="1" noChangeArrowheads="1"/>
          </p:cNvSpPr>
          <p:nvPr>
            <p:ph type="body" idx="1"/>
          </p:nvPr>
        </p:nvSpPr>
        <p:spPr>
          <a:xfrm>
            <a:off x="974725" y="4560888"/>
            <a:ext cx="5365750" cy="4319587"/>
          </a:xfrm>
          <a:noFill/>
          <a:ln/>
        </p:spPr>
        <p:txBody>
          <a:bodyPr lIns="95645" tIns="46983" rIns="95645" bIns="46983"/>
          <a:lstStyle/>
          <a:p>
            <a:pPr eaLnBrk="1" hangingPunct="1"/>
            <a:r>
              <a:rPr lang="en-US" dirty="0" smtClean="0"/>
              <a:t>Resolution of problem with conservation of mass and conservation of energy.</a:t>
            </a:r>
          </a:p>
        </p:txBody>
      </p:sp>
      <p:sp>
        <p:nvSpPr>
          <p:cNvPr id="32772"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5F7110-6176-4446-94D0-C7E888CDBE20}" type="slidenum">
              <a:rPr lang="en-US" smtClean="0"/>
              <a:pPr>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5F7110-6176-4446-94D0-C7E888CDBE20}" type="slidenum">
              <a:rPr lang="en-US" smtClean="0"/>
              <a:pPr>
                <a:defRPr/>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458DE-C10E-437C-9CCE-852E15B55CBF}"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95E5158-C39D-42AB-BDAC-2EFE89DE5E4F}" type="slidenum">
              <a:rPr lang="en-US"/>
              <a:pPr/>
              <a:t>45</a:t>
            </a:fld>
            <a:endParaRPr lang="en-US"/>
          </a:p>
        </p:txBody>
      </p:sp>
      <p:sp>
        <p:nvSpPr>
          <p:cNvPr id="29699" name="Rectangle 2"/>
          <p:cNvSpPr>
            <a:spLocks noGrp="1" noRot="1" noChangeAspect="1" noChangeArrowheads="1" noTextEdit="1"/>
          </p:cNvSpPr>
          <p:nvPr>
            <p:ph type="sldImg"/>
          </p:nvPr>
        </p:nvSpPr>
        <p:spPr>
          <a:xfrm>
            <a:off x="1266825" y="727075"/>
            <a:ext cx="4781550" cy="3586163"/>
          </a:xfrm>
          <a:ln/>
        </p:spPr>
      </p:sp>
      <p:sp>
        <p:nvSpPr>
          <p:cNvPr id="29700"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E567317-ABD4-4AF7-90F4-07519E7A36DC}" type="slidenum">
              <a:rPr lang="en-US"/>
              <a:pPr/>
              <a:t>47</a:t>
            </a:fld>
            <a:endParaRPr lang="en-US"/>
          </a:p>
        </p:txBody>
      </p:sp>
      <p:sp>
        <p:nvSpPr>
          <p:cNvPr id="31747" name="Rectangle 2"/>
          <p:cNvSpPr>
            <a:spLocks noGrp="1" noRot="1" noChangeAspect="1" noChangeArrowheads="1" noTextEdit="1"/>
          </p:cNvSpPr>
          <p:nvPr>
            <p:ph type="sldImg"/>
          </p:nvPr>
        </p:nvSpPr>
        <p:spPr>
          <a:xfrm>
            <a:off x="1266825" y="727075"/>
            <a:ext cx="4781550" cy="3586163"/>
          </a:xfrm>
          <a:ln/>
        </p:spPr>
      </p:sp>
      <p:sp>
        <p:nvSpPr>
          <p:cNvPr id="31748"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55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62D4A7-6E17-4A6B-8E0A-2559F88CA0C3}" type="slidenum">
              <a:rPr lang="en-US" smtClean="0"/>
              <a:pPr>
                <a:defRPr/>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25462-BD0F-4B13-9116-522B297BA13B}"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524000"/>
            <a:ext cx="7623175" cy="1752600"/>
          </a:xfrm>
        </p:spPr>
        <p:txBody>
          <a:bodyPr anchor="t"/>
          <a:lstStyle>
            <a:lvl1pPr>
              <a:defRPr sz="4400"/>
            </a:lvl1pPr>
          </a:lstStyle>
          <a:p>
            <a:r>
              <a:rPr lang="en-US" altLang="en-US"/>
              <a:t>Click to edit Master title style</a:t>
            </a:r>
          </a:p>
        </p:txBody>
      </p:sp>
      <p:sp>
        <p:nvSpPr>
          <p:cNvPr id="4099"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100" name="Rectangle 4"/>
          <p:cNvSpPr>
            <a:spLocks noGrp="1" noChangeArrowheads="1"/>
          </p:cNvSpPr>
          <p:nvPr>
            <p:ph type="dt" sz="half" idx="2"/>
          </p:nvPr>
        </p:nvSpPr>
        <p:spPr>
          <a:xfrm>
            <a:off x="457200" y="6243638"/>
            <a:ext cx="2133600" cy="457200"/>
          </a:xfrm>
        </p:spPr>
        <p:txBody>
          <a:bodyPr/>
          <a:lstStyle>
            <a:lvl1pPr>
              <a:defRPr sz="1200">
                <a:solidFill>
                  <a:schemeClr val="tx1"/>
                </a:solidFill>
                <a:latin typeface="Garamond" pitchFamily="18" charset="0"/>
              </a:defRPr>
            </a:lvl1pPr>
          </a:lstStyle>
          <a:p>
            <a:endParaRPr lang="en-US" altLang="en-US"/>
          </a:p>
        </p:txBody>
      </p:sp>
      <p:sp>
        <p:nvSpPr>
          <p:cNvPr id="4101" name="Rectangle 5"/>
          <p:cNvSpPr>
            <a:spLocks noGrp="1" noChangeArrowheads="1"/>
          </p:cNvSpPr>
          <p:nvPr>
            <p:ph type="ftr" sz="quarter" idx="3"/>
          </p:nvPr>
        </p:nvSpPr>
        <p:spPr>
          <a:xfrm>
            <a:off x="3124200" y="6243638"/>
            <a:ext cx="2895600" cy="457200"/>
          </a:xfrm>
        </p:spPr>
        <p:txBody>
          <a:bodyPr/>
          <a:lstStyle>
            <a:lvl1pPr>
              <a:defRPr sz="1200">
                <a:solidFill>
                  <a:schemeClr val="tx1"/>
                </a:solidFill>
                <a:latin typeface="Garamond" pitchFamily="18" charset="0"/>
              </a:defRPr>
            </a:lvl1pPr>
          </a:lstStyle>
          <a:p>
            <a:endParaRPr lang="en-US" altLang="en-US"/>
          </a:p>
        </p:txBody>
      </p:sp>
      <p:sp>
        <p:nvSpPr>
          <p:cNvPr id="4102" name="Rectangle 6"/>
          <p:cNvSpPr>
            <a:spLocks noGrp="1" noChangeArrowheads="1"/>
          </p:cNvSpPr>
          <p:nvPr>
            <p:ph type="sldNum" sz="quarter" idx="4"/>
          </p:nvPr>
        </p:nvSpPr>
        <p:spPr>
          <a:xfrm>
            <a:off x="6553200" y="6243638"/>
            <a:ext cx="2133600" cy="457200"/>
          </a:xfrm>
        </p:spPr>
        <p:txBody>
          <a:bodyPr/>
          <a:lstStyle>
            <a:lvl1pPr>
              <a:defRPr sz="1200">
                <a:solidFill>
                  <a:schemeClr val="tx1"/>
                </a:solidFill>
                <a:latin typeface="Garamond" pitchFamily="18" charset="0"/>
              </a:defRPr>
            </a:lvl1pPr>
          </a:lstStyle>
          <a:p>
            <a:fld id="{EE35631A-3173-40C1-8FA4-2DD0FF6E8C6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7ADFE3-3CA2-4F11-B1F1-49E5ED9B4FD7}"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472438-8255-4307-98D7-9DBF78D5C768}"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477000"/>
            <a:ext cx="2133600" cy="223838"/>
          </a:xfrm>
        </p:spPr>
        <p:txBody>
          <a:bodyPr/>
          <a:lstStyle>
            <a:lvl1pPr>
              <a:defRPr/>
            </a:lvl1pPr>
          </a:lstStyle>
          <a:p>
            <a:endParaRPr lang="en-US" altLang="en-US"/>
          </a:p>
        </p:txBody>
      </p:sp>
      <p:sp>
        <p:nvSpPr>
          <p:cNvPr id="6" name="Footer Placeholder 5"/>
          <p:cNvSpPr>
            <a:spLocks noGrp="1"/>
          </p:cNvSpPr>
          <p:nvPr>
            <p:ph type="ftr" sz="quarter" idx="11"/>
          </p:nvPr>
        </p:nvSpPr>
        <p:spPr>
          <a:xfrm>
            <a:off x="2514600" y="6477000"/>
            <a:ext cx="4114800" cy="2286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477000"/>
            <a:ext cx="2133600" cy="223838"/>
          </a:xfrm>
        </p:spPr>
        <p:txBody>
          <a:bodyPr/>
          <a:lstStyle>
            <a:lvl1pPr>
              <a:defRPr/>
            </a:lvl1pPr>
          </a:lstStyle>
          <a:p>
            <a:fld id="{8CF69818-1D71-4FCC-94A5-17814F8ACA28}"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79890A-6CA0-4449-9E74-4B48050DABC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F06385-B138-4255-8B74-4B3A2F9363C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27A086-932C-4586-9552-19BF4F8FB57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85321A-59C8-4CD2-8382-8FE5A2F1860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20A9D1-FFC5-4B1B-8FD2-1ACD722E580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60264D-4844-498C-B3AC-3F432230AF3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EDA01E7-8E69-47FE-BB47-EF6AB200603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202A482-8C12-4DC1-87EE-C8F7C04F667F}"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DD1838-ECA6-47F9-8EB1-76598CB8DD9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BA8CA5-38D6-4756-8673-3B298967DAE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B40AE4-69A6-4949-BE75-AA88FBA3E51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221F7A-88A2-4068-B4A1-95143BADBBD3}"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477000"/>
            <a:ext cx="2133600" cy="223838"/>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2514600" y="6477000"/>
            <a:ext cx="4114800" cy="2286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781800" y="6477000"/>
            <a:ext cx="2133600" cy="223838"/>
          </a:xfrm>
        </p:spPr>
        <p:txBody>
          <a:bodyPr/>
          <a:lstStyle>
            <a:lvl1pPr>
              <a:defRPr/>
            </a:lvl1pPr>
          </a:lstStyle>
          <a:p>
            <a:fld id="{ABECDC88-8806-4965-8C1A-F4F271281EA1}"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C18A90-EB94-4A26-BD60-11F7DB2DE50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30118A-07C8-4BC0-9932-1CDE75CAF5C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E3C808A-08E2-49F2-997D-87EC204DEF6A}"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EE96988-A4C3-44A3-BA4A-11A053882C36}"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908C0EE-830C-40F2-92A9-B644493795AF}"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C8AA617-652A-4DD9-8BAF-9B122FF087D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206392-1C5A-4EA4-99A8-3B87D0C2898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 y="0"/>
            <a:ext cx="8991600" cy="121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A98C4B"/>
                </a:solidFill>
              </a:defRPr>
            </a:lvl1pPr>
          </a:lstStyle>
          <a:p>
            <a:endParaRPr lang="en-US" altLang="en-US"/>
          </a:p>
        </p:txBody>
      </p:sp>
      <p:sp>
        <p:nvSpPr>
          <p:cNvPr id="3077"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a:solidFill>
                  <a:srgbClr val="A98C4B"/>
                </a:solidFill>
              </a:defRPr>
            </a:lvl1pPr>
          </a:lstStyle>
          <a:p>
            <a:endParaRPr lang="en-US" altLang="en-US"/>
          </a:p>
        </p:txBody>
      </p:sp>
      <p:sp>
        <p:nvSpPr>
          <p:cNvPr id="3078"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A98C4B"/>
                </a:solidFill>
              </a:defRPr>
            </a:lvl1pPr>
          </a:lstStyle>
          <a:p>
            <a:fld id="{1F9E66B0-794A-4762-BCB9-0B1221DD326D}" type="slidenum">
              <a:rPr lang="en-US" altLang="en-US"/>
              <a:pPr/>
              <a:t>‹#›</a:t>
            </a:fld>
            <a:endParaRPr lang="en-US" altLang="en-US"/>
          </a:p>
        </p:txBody>
      </p:sp>
      <p:sp>
        <p:nvSpPr>
          <p:cNvPr id="3079" name="Line 7"/>
          <p:cNvSpPr>
            <a:spLocks noChangeShapeType="1"/>
          </p:cNvSpPr>
          <p:nvPr/>
        </p:nvSpPr>
        <p:spPr bwMode="auto">
          <a:xfrm>
            <a:off x="228600" y="1295400"/>
            <a:ext cx="8686800" cy="0"/>
          </a:xfrm>
          <a:prstGeom prst="line">
            <a:avLst/>
          </a:prstGeom>
          <a:noFill/>
          <a:ln w="19050">
            <a:solidFill>
              <a:srgbClr val="FF0000"/>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Lst>
  <p:timing>
    <p:tnLst>
      <p:par>
        <p:cTn id="1" dur="indefinite" restart="never" nodeType="tmRoot"/>
      </p:par>
    </p:tnLst>
  </p:timing>
  <p:txStyles>
    <p:titleStyle>
      <a:lvl1pPr algn="l" rtl="0" fontAlgn="base">
        <a:spcBef>
          <a:spcPct val="0"/>
        </a:spcBef>
        <a:spcAft>
          <a:spcPct val="0"/>
        </a:spcAft>
        <a:defRPr sz="3600">
          <a:solidFill>
            <a:srgbClr val="0000CC"/>
          </a:solidFill>
          <a:latin typeface="+mj-lt"/>
          <a:ea typeface="+mj-ea"/>
          <a:cs typeface="+mj-cs"/>
        </a:defRPr>
      </a:lvl1pPr>
      <a:lvl2pPr algn="l" rtl="0" fontAlgn="base">
        <a:spcBef>
          <a:spcPct val="0"/>
        </a:spcBef>
        <a:spcAft>
          <a:spcPct val="0"/>
        </a:spcAft>
        <a:defRPr sz="3600">
          <a:solidFill>
            <a:srgbClr val="0000CC"/>
          </a:solidFill>
          <a:latin typeface="Arial" charset="0"/>
        </a:defRPr>
      </a:lvl2pPr>
      <a:lvl3pPr algn="l" rtl="0" fontAlgn="base">
        <a:spcBef>
          <a:spcPct val="0"/>
        </a:spcBef>
        <a:spcAft>
          <a:spcPct val="0"/>
        </a:spcAft>
        <a:defRPr sz="3600">
          <a:solidFill>
            <a:srgbClr val="0000CC"/>
          </a:solidFill>
          <a:latin typeface="Arial" charset="0"/>
        </a:defRPr>
      </a:lvl3pPr>
      <a:lvl4pPr algn="l" rtl="0" fontAlgn="base">
        <a:spcBef>
          <a:spcPct val="0"/>
        </a:spcBef>
        <a:spcAft>
          <a:spcPct val="0"/>
        </a:spcAft>
        <a:defRPr sz="3600">
          <a:solidFill>
            <a:srgbClr val="0000CC"/>
          </a:solidFill>
          <a:latin typeface="Arial" charset="0"/>
        </a:defRPr>
      </a:lvl4pPr>
      <a:lvl5pPr algn="l" rtl="0" fontAlgn="base">
        <a:spcBef>
          <a:spcPct val="0"/>
        </a:spcBef>
        <a:spcAft>
          <a:spcPct val="0"/>
        </a:spcAft>
        <a:defRPr sz="3600">
          <a:solidFill>
            <a:srgbClr val="0000CC"/>
          </a:solidFill>
          <a:latin typeface="Arial" charset="0"/>
        </a:defRPr>
      </a:lvl5pPr>
      <a:lvl6pPr marL="457200" algn="l" rtl="0" fontAlgn="base">
        <a:spcBef>
          <a:spcPct val="0"/>
        </a:spcBef>
        <a:spcAft>
          <a:spcPct val="0"/>
        </a:spcAft>
        <a:defRPr sz="3600">
          <a:solidFill>
            <a:srgbClr val="0000CC"/>
          </a:solidFill>
          <a:latin typeface="Arial" charset="0"/>
        </a:defRPr>
      </a:lvl6pPr>
      <a:lvl7pPr marL="914400" algn="l" rtl="0" fontAlgn="base">
        <a:spcBef>
          <a:spcPct val="0"/>
        </a:spcBef>
        <a:spcAft>
          <a:spcPct val="0"/>
        </a:spcAft>
        <a:defRPr sz="3600">
          <a:solidFill>
            <a:srgbClr val="0000CC"/>
          </a:solidFill>
          <a:latin typeface="Arial" charset="0"/>
        </a:defRPr>
      </a:lvl7pPr>
      <a:lvl8pPr marL="1371600" algn="l" rtl="0" fontAlgn="base">
        <a:spcBef>
          <a:spcPct val="0"/>
        </a:spcBef>
        <a:spcAft>
          <a:spcPct val="0"/>
        </a:spcAft>
        <a:defRPr sz="3600">
          <a:solidFill>
            <a:srgbClr val="0000CC"/>
          </a:solidFill>
          <a:latin typeface="Arial" charset="0"/>
        </a:defRPr>
      </a:lvl8pPr>
      <a:lvl9pPr marL="1828800" algn="l" rtl="0" fontAlgn="base">
        <a:spcBef>
          <a:spcPct val="0"/>
        </a:spcBef>
        <a:spcAft>
          <a:spcPct val="0"/>
        </a:spcAft>
        <a:defRPr sz="3600">
          <a:solidFill>
            <a:srgbClr val="0000CC"/>
          </a:solidFill>
          <a:latin typeface="Arial" charset="0"/>
        </a:defRPr>
      </a:lvl9pPr>
    </p:titleStyle>
    <p:bodyStyle>
      <a:lvl1pPr marL="342900" indent="-342900" algn="l" rtl="0" fontAlgn="base">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fontAlgn="base">
        <a:spcBef>
          <a:spcPct val="20000"/>
        </a:spcBef>
        <a:spcAft>
          <a:spcPct val="0"/>
        </a:spcAft>
        <a:buClr>
          <a:srgbClr val="A98C4B"/>
        </a:buClr>
        <a:buChar char="•"/>
        <a:defRPr sz="2600">
          <a:solidFill>
            <a:schemeClr val="tx1"/>
          </a:solidFill>
          <a:latin typeface="+mn-lt"/>
        </a:defRPr>
      </a:lvl2pPr>
      <a:lvl3pPr marL="1022350" indent="-350838" algn="l" rtl="0" fontAlgn="base">
        <a:spcBef>
          <a:spcPct val="20000"/>
        </a:spcBef>
        <a:spcAft>
          <a:spcPct val="0"/>
        </a:spcAft>
        <a:buClr>
          <a:srgbClr val="A98C4B"/>
        </a:buClr>
        <a:buChar char="•"/>
        <a:defRPr sz="2200">
          <a:solidFill>
            <a:schemeClr val="tx1"/>
          </a:solidFill>
          <a:latin typeface="+mn-lt"/>
        </a:defRPr>
      </a:lvl3pPr>
      <a:lvl4pPr marL="1339850" indent="-315913" algn="l" rtl="0" fontAlgn="base">
        <a:spcBef>
          <a:spcPct val="20000"/>
        </a:spcBef>
        <a:spcAft>
          <a:spcPct val="0"/>
        </a:spcAft>
        <a:buClr>
          <a:srgbClr val="A98C4B"/>
        </a:buClr>
        <a:buChar char="•"/>
        <a:defRPr sz="2000">
          <a:solidFill>
            <a:schemeClr val="tx1"/>
          </a:solidFill>
          <a:latin typeface="+mn-lt"/>
        </a:defRPr>
      </a:lvl4pPr>
      <a:lvl5pPr marL="1681163" indent="-339725" algn="l" rtl="0" fontAlgn="base">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F5A961A6-3390-4D00-AF65-A644B9D4357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hyperlink" Target="http://science.howstuffworks.com/enlarge-image.htm?terms=asteroids&amp;page=0"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oleObject" Target="../embeddings/oleObject11.bin"/><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www.youtube.com/watch?v=bHBN7Cds07I&amp;feature=related" TargetMode="Externa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video" Target="../media/media3.gif"/><Relationship Id="rId5" Type="http://schemas.openxmlformats.org/officeDocument/2006/relationships/image" Target="../media/image44.png"/><Relationship Id="rId4" Type="http://schemas.microsoft.com/office/2007/relationships/media" Target="../media/media3.gif"/></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70.png"/><Relationship Id="rId5" Type="http://schemas.openxmlformats.org/officeDocument/2006/relationships/image" Target="../media/image57.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IWGyzPNXI_U" TargetMode="External"/><Relationship Id="rId7"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83.png"/><Relationship Id="rId4"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3" Type="http://schemas.openxmlformats.org/officeDocument/2006/relationships/hyperlink" Target="http://www.amazon.com/exec/obidos/ASIN/B00006IUWB/ref=nosim/shophub2-20" TargetMode="External"/><Relationship Id="rId7"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5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89.png"/><Relationship Id="rId4"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CfREbZ1V5o"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rPr>
              <a:t>Which color represents</a:t>
            </a:r>
            <a:endParaRPr lang="en-US" sz="3200" dirty="0">
              <a:solidFill>
                <a:schemeClr val="tx1"/>
              </a:solidFill>
            </a:endParaRPr>
          </a:p>
        </p:txBody>
      </p:sp>
      <p:sp>
        <p:nvSpPr>
          <p:cNvPr id="3" name="Content Placeholder 2"/>
          <p:cNvSpPr>
            <a:spLocks noGrp="1"/>
          </p:cNvSpPr>
          <p:nvPr>
            <p:ph idx="1"/>
          </p:nvPr>
        </p:nvSpPr>
        <p:spPr>
          <a:xfrm>
            <a:off x="419100" y="1485900"/>
            <a:ext cx="8229600" cy="4525963"/>
          </a:xfrm>
        </p:spPr>
        <p:txBody>
          <a:bodyPr/>
          <a:lstStyle/>
          <a:p>
            <a:endParaRPr lang="en-US" dirty="0"/>
          </a:p>
        </p:txBody>
      </p:sp>
      <p:pic>
        <p:nvPicPr>
          <p:cNvPr id="4" name="Picture 3" descr="fraf.png"/>
          <p:cNvPicPr>
            <a:picLocks noChangeAspect="1"/>
          </p:cNvPicPr>
          <p:nvPr/>
        </p:nvPicPr>
        <p:blipFill>
          <a:blip r:embed="rId3" cstate="print"/>
          <a:stretch>
            <a:fillRect/>
          </a:stretch>
        </p:blipFill>
        <p:spPr>
          <a:xfrm>
            <a:off x="1466850" y="1933575"/>
            <a:ext cx="5889004" cy="3581400"/>
          </a:xfrm>
          <a:prstGeom prst="rect">
            <a:avLst/>
          </a:prstGeom>
        </p:spPr>
      </p:pic>
      <p:sp>
        <p:nvSpPr>
          <p:cNvPr id="5" name="TextBox 4"/>
          <p:cNvSpPr txBox="1"/>
          <p:nvPr/>
        </p:nvSpPr>
        <p:spPr>
          <a:xfrm rot="16200000">
            <a:off x="590550" y="3495675"/>
            <a:ext cx="1544012" cy="369332"/>
          </a:xfrm>
          <a:prstGeom prst="rect">
            <a:avLst/>
          </a:prstGeom>
          <a:noFill/>
        </p:spPr>
        <p:txBody>
          <a:bodyPr wrap="none" rtlCol="0">
            <a:spAutoFit/>
          </a:bodyPr>
          <a:lstStyle/>
          <a:p>
            <a:r>
              <a:rPr lang="en-US" dirty="0" smtClean="0"/>
              <a:t>displacement</a:t>
            </a:r>
            <a:endParaRPr lang="en-US" dirty="0"/>
          </a:p>
        </p:txBody>
      </p:sp>
      <p:sp>
        <p:nvSpPr>
          <p:cNvPr id="6" name="TextBox 5"/>
          <p:cNvSpPr txBox="1"/>
          <p:nvPr/>
        </p:nvSpPr>
        <p:spPr>
          <a:xfrm>
            <a:off x="6372225" y="3838575"/>
            <a:ext cx="620683" cy="369332"/>
          </a:xfrm>
          <a:prstGeom prst="rect">
            <a:avLst/>
          </a:prstGeom>
          <a:noFill/>
        </p:spPr>
        <p:txBody>
          <a:bodyPr wrap="none" rtlCol="0">
            <a:spAutoFit/>
          </a:bodyPr>
          <a:lstStyle/>
          <a:p>
            <a:r>
              <a:rPr lang="en-US" dirty="0" smtClean="0"/>
              <a:t>time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0" y="0"/>
          <a:ext cx="3455491" cy="2670105"/>
        </p:xfrm>
        <a:graphic>
          <a:graphicData uri="http://schemas.openxmlformats.org/presentationml/2006/ole">
            <p:oleObj spid="_x0000_s239733" name="Acrobat Document" r:id="rId4" imgW="7543732" imgH="5829300" progId="">
              <p:embed/>
            </p:oleObj>
          </a:graphicData>
        </a:graphic>
      </p:graphicFrame>
      <p:sp>
        <p:nvSpPr>
          <p:cNvPr id="5" name="TextBox 4"/>
          <p:cNvSpPr txBox="1"/>
          <p:nvPr/>
        </p:nvSpPr>
        <p:spPr>
          <a:xfrm>
            <a:off x="3562350" y="304800"/>
            <a:ext cx="5051447" cy="923330"/>
          </a:xfrm>
          <a:prstGeom prst="rect">
            <a:avLst/>
          </a:prstGeom>
          <a:noFill/>
        </p:spPr>
        <p:txBody>
          <a:bodyPr wrap="none" rtlCol="0">
            <a:spAutoFit/>
          </a:bodyPr>
          <a:lstStyle/>
          <a:p>
            <a:pPr algn="ctr"/>
            <a:r>
              <a:rPr lang="en-US" dirty="0" smtClean="0"/>
              <a:t>Conservation of momentum means:</a:t>
            </a:r>
          </a:p>
          <a:p>
            <a:pPr algn="ctr"/>
            <a:endParaRPr lang="en-US" dirty="0" smtClean="0"/>
          </a:p>
          <a:p>
            <a:pPr algn="ctr"/>
            <a:r>
              <a:rPr lang="en-US" dirty="0" smtClean="0"/>
              <a:t>total momentum before = total momentum after</a:t>
            </a:r>
            <a:endParaRPr lang="en-US" dirty="0"/>
          </a:p>
        </p:txBody>
      </p:sp>
      <p:sp>
        <p:nvSpPr>
          <p:cNvPr id="6" name="TextBox 5"/>
          <p:cNvSpPr txBox="1"/>
          <p:nvPr/>
        </p:nvSpPr>
        <p:spPr>
          <a:xfrm>
            <a:off x="3941770" y="1524000"/>
            <a:ext cx="2101857" cy="369332"/>
          </a:xfrm>
          <a:prstGeom prst="rect">
            <a:avLst/>
          </a:prstGeom>
          <a:noFill/>
        </p:spPr>
        <p:txBody>
          <a:bodyPr wrap="none" rtlCol="0">
            <a:spAutoFit/>
          </a:bodyPr>
          <a:lstStyle/>
          <a:p>
            <a:pPr algn="ctr"/>
            <a:r>
              <a:rPr lang="en-US" dirty="0" smtClean="0"/>
              <a:t>total momentum = </a:t>
            </a:r>
            <a:endParaRPr lang="en-US" dirty="0"/>
          </a:p>
        </p:txBody>
      </p:sp>
      <p:graphicFrame>
        <p:nvGraphicFramePr>
          <p:cNvPr id="8" name="Object 7"/>
          <p:cNvGraphicFramePr>
            <a:graphicFrameLocks noChangeAspect="1"/>
          </p:cNvGraphicFramePr>
          <p:nvPr/>
        </p:nvGraphicFramePr>
        <p:xfrm>
          <a:off x="6032499" y="1397876"/>
          <a:ext cx="1787525" cy="554749"/>
        </p:xfrm>
        <a:graphic>
          <a:graphicData uri="http://schemas.openxmlformats.org/presentationml/2006/ole">
            <p:oleObj spid="_x0000_s239734" name="Equation" r:id="rId5" imgW="736600" imgH="228600" progId="Equation.3">
              <p:embed/>
            </p:oleObj>
          </a:graphicData>
        </a:graphic>
      </p:graphicFrame>
      <p:graphicFrame>
        <p:nvGraphicFramePr>
          <p:cNvPr id="239620" name="Object 4"/>
          <p:cNvGraphicFramePr>
            <a:graphicFrameLocks noChangeAspect="1"/>
          </p:cNvGraphicFramePr>
          <p:nvPr/>
        </p:nvGraphicFramePr>
        <p:xfrm>
          <a:off x="1806027" y="2461720"/>
          <a:ext cx="5461548" cy="732824"/>
        </p:xfrm>
        <a:graphic>
          <a:graphicData uri="http://schemas.openxmlformats.org/presentationml/2006/ole">
            <p:oleObj spid="_x0000_s239735" name="Equation" r:id="rId6" imgW="1701800" imgH="228600" progId="Equation.3">
              <p:embed/>
            </p:oleObj>
          </a:graphicData>
        </a:graphic>
      </p:graphicFrame>
      <p:graphicFrame>
        <p:nvGraphicFramePr>
          <p:cNvPr id="239621" name="Object 5"/>
          <p:cNvGraphicFramePr>
            <a:graphicFrameLocks noChangeAspect="1"/>
          </p:cNvGraphicFramePr>
          <p:nvPr/>
        </p:nvGraphicFramePr>
        <p:xfrm>
          <a:off x="1726928" y="3299920"/>
          <a:ext cx="5544094" cy="732824"/>
        </p:xfrm>
        <a:graphic>
          <a:graphicData uri="http://schemas.openxmlformats.org/presentationml/2006/ole">
            <p:oleObj spid="_x0000_s239736" name="Equation" r:id="rId7" imgW="1727200" imgH="228600" progId="Equation.3">
              <p:embed/>
            </p:oleObj>
          </a:graphicData>
        </a:graphic>
      </p:graphicFrame>
      <p:graphicFrame>
        <p:nvGraphicFramePr>
          <p:cNvPr id="239622" name="Object 6"/>
          <p:cNvGraphicFramePr>
            <a:graphicFrameLocks noChangeAspect="1"/>
          </p:cNvGraphicFramePr>
          <p:nvPr/>
        </p:nvGraphicFramePr>
        <p:xfrm>
          <a:off x="576263" y="4451350"/>
          <a:ext cx="7826375" cy="1422400"/>
        </p:xfrm>
        <a:graphic>
          <a:graphicData uri="http://schemas.openxmlformats.org/presentationml/2006/ole">
            <p:oleObj spid="_x0000_s239737" name="Equation" r:id="rId8" imgW="2438400" imgH="4445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noChangeAspect="1"/>
          </p:cNvGraphicFramePr>
          <p:nvPr>
            <p:ph idx="1"/>
          </p:nvPr>
        </p:nvGraphicFramePr>
        <p:xfrm>
          <a:off x="152400" y="0"/>
          <a:ext cx="8875216" cy="6858000"/>
        </p:xfrm>
        <a:graphic>
          <a:graphicData uri="http://schemas.openxmlformats.org/presentationml/2006/ole">
            <p:oleObj spid="_x0000_s155673" name="Acrobat Document" r:id="rId4" imgW="7543732" imgH="582930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noChangeAspect="1"/>
          </p:cNvGraphicFramePr>
          <p:nvPr>
            <p:ph idx="1"/>
          </p:nvPr>
        </p:nvGraphicFramePr>
        <p:xfrm>
          <a:off x="152400" y="0"/>
          <a:ext cx="8875216" cy="6858000"/>
        </p:xfrm>
        <a:graphic>
          <a:graphicData uri="http://schemas.openxmlformats.org/presentationml/2006/ole">
            <p:oleObj spid="_x0000_s156697" name="Acrobat Document" r:id="rId4" imgW="7543732" imgH="582930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QQ3</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protein"/>
          <p:cNvPicPr>
            <a:picLocks noChangeAspect="1" noChangeArrowheads="1"/>
          </p:cNvPicPr>
          <p:nvPr/>
        </p:nvPicPr>
        <p:blipFill>
          <a:blip r:embed="rId5" cstate="print"/>
          <a:srcRect/>
          <a:stretch>
            <a:fillRect/>
          </a:stretch>
        </p:blipFill>
        <p:spPr bwMode="auto">
          <a:xfrm rot="4195578">
            <a:off x="1359273" y="1925200"/>
            <a:ext cx="2879725" cy="4495800"/>
          </a:xfrm>
          <a:prstGeom prst="rect">
            <a:avLst/>
          </a:prstGeom>
          <a:noFill/>
        </p:spPr>
      </p:pic>
      <p:sp>
        <p:nvSpPr>
          <p:cNvPr id="72706" name="Rectangle 2"/>
          <p:cNvSpPr>
            <a:spLocks noGrp="1" noChangeArrowheads="1"/>
          </p:cNvSpPr>
          <p:nvPr>
            <p:ph type="title"/>
          </p:nvPr>
        </p:nvSpPr>
        <p:spPr>
          <a:xfrm>
            <a:off x="1824681" y="1037967"/>
            <a:ext cx="5715000" cy="609600"/>
          </a:xfrm>
        </p:spPr>
        <p:txBody>
          <a:bodyPr/>
          <a:lstStyle/>
          <a:p>
            <a:r>
              <a:rPr lang="en-US" dirty="0" smtClean="0">
                <a:solidFill>
                  <a:schemeClr val="tx1"/>
                </a:solidFill>
              </a:rPr>
              <a:t>Molecules and Atoms</a:t>
            </a:r>
            <a:endParaRPr lang="en-US" dirty="0">
              <a:solidFill>
                <a:schemeClr val="tx1"/>
              </a:solidFill>
            </a:endParaRPr>
          </a:p>
        </p:txBody>
      </p:sp>
      <p:sp>
        <p:nvSpPr>
          <p:cNvPr id="72707" name="Rectangle 3"/>
          <p:cNvSpPr>
            <a:spLocks noGrp="1" noChangeArrowheads="1"/>
          </p:cNvSpPr>
          <p:nvPr>
            <p:ph type="body" idx="1"/>
          </p:nvPr>
        </p:nvSpPr>
        <p:spPr>
          <a:xfrm>
            <a:off x="442784" y="1655806"/>
            <a:ext cx="8534400" cy="1219200"/>
          </a:xfrm>
        </p:spPr>
        <p:txBody>
          <a:bodyPr/>
          <a:lstStyle/>
          <a:p>
            <a:r>
              <a:rPr lang="en-US" dirty="0" smtClean="0">
                <a:solidFill>
                  <a:schemeClr val="tx1"/>
                </a:solidFill>
                <a:cs typeface="Times New Roman" pitchFamily="18" charset="0"/>
              </a:rPr>
              <a:t>The force holding these things together is the ____________ force.</a:t>
            </a:r>
            <a:endParaRPr lang="en-US" dirty="0">
              <a:solidFill>
                <a:schemeClr val="tx1"/>
              </a:solidFill>
              <a:cs typeface="Times New Roman" pitchFamily="18" charset="0"/>
            </a:endParaRPr>
          </a:p>
        </p:txBody>
      </p:sp>
      <p:graphicFrame>
        <p:nvGraphicFramePr>
          <p:cNvPr id="4098" name="Object 2"/>
          <p:cNvGraphicFramePr>
            <a:graphicFrameLocks noChangeAspect="1"/>
          </p:cNvGraphicFramePr>
          <p:nvPr/>
        </p:nvGraphicFramePr>
        <p:xfrm>
          <a:off x="5832389" y="2811162"/>
          <a:ext cx="2057400" cy="2038350"/>
        </p:xfrm>
        <a:graphic>
          <a:graphicData uri="http://schemas.openxmlformats.org/presentationml/2006/ole">
            <p:oleObj spid="_x0000_s272386" name="PHOTO-PAINT" r:id="rId6" imgW="5485714" imgH="5434921" progId="">
              <p:embed/>
            </p:oleObj>
          </a:graphicData>
        </a:graphic>
      </p:graphicFrame>
      <p:sp>
        <p:nvSpPr>
          <p:cNvPr id="6" name="Rectangle 3"/>
          <p:cNvSpPr txBox="1">
            <a:spLocks noChangeArrowheads="1"/>
          </p:cNvSpPr>
          <p:nvPr/>
        </p:nvSpPr>
        <p:spPr bwMode="auto">
          <a:xfrm>
            <a:off x="1565189" y="5935362"/>
            <a:ext cx="2667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66FF"/>
              </a:buClr>
              <a:buSzTx/>
              <a:buFont typeface="Wingdings" pitchFamily="2" charset="2"/>
              <a:buChar char="§"/>
              <a:tabLst/>
              <a:defRPr/>
            </a:pPr>
            <a:r>
              <a:rPr kumimoji="0" lang="en-US" sz="1400" b="0" i="0" u="none" strike="noStrike" kern="0" cap="none" spc="0" normalizeH="0" baseline="0" noProof="0" dirty="0" smtClean="0">
                <a:ln>
                  <a:noFill/>
                </a:ln>
                <a:effectLst/>
                <a:uLnTx/>
                <a:uFillTx/>
                <a:latin typeface="+mn-lt"/>
                <a:ea typeface="+mn-ea"/>
                <a:cs typeface="Times New Roman" pitchFamily="18" charset="0"/>
              </a:rPr>
              <a:t>Atoms to other Atoms</a:t>
            </a:r>
          </a:p>
          <a:p>
            <a:pPr marL="342900" marR="0" lvl="0" indent="-342900" algn="l" defTabSz="914400" rtl="0" eaLnBrk="0" fontAlgn="base" latinLnBrk="0" hangingPunct="0">
              <a:lnSpc>
                <a:spcPct val="100000"/>
              </a:lnSpc>
              <a:spcBef>
                <a:spcPct val="20000"/>
              </a:spcBef>
              <a:spcAft>
                <a:spcPct val="0"/>
              </a:spcAft>
              <a:buClr>
                <a:srgbClr val="0066FF"/>
              </a:buClr>
              <a:buSzTx/>
              <a:buFont typeface="Wingdings" pitchFamily="2" charset="2"/>
              <a:buChar char="§"/>
              <a:tabLst/>
              <a:defRPr/>
            </a:pPr>
            <a:endParaRPr kumimoji="0" lang="en-US" sz="3000" b="0" i="0" u="none" strike="noStrike" kern="0" cap="none" spc="0" normalizeH="0" baseline="0" noProof="0" dirty="0">
              <a:ln>
                <a:noFill/>
              </a:ln>
              <a:effectLst/>
              <a:uLnTx/>
              <a:uFillTx/>
              <a:latin typeface="+mn-lt"/>
              <a:ea typeface="+mn-ea"/>
              <a:cs typeface="Times New Roman" pitchFamily="18" charset="0"/>
            </a:endParaRPr>
          </a:p>
        </p:txBody>
      </p:sp>
      <p:sp>
        <p:nvSpPr>
          <p:cNvPr id="7" name="Rectangle 3"/>
          <p:cNvSpPr txBox="1">
            <a:spLocks noChangeArrowheads="1"/>
          </p:cNvSpPr>
          <p:nvPr/>
        </p:nvSpPr>
        <p:spPr bwMode="auto">
          <a:xfrm>
            <a:off x="5603789" y="5249562"/>
            <a:ext cx="2667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66FF"/>
              </a:buClr>
              <a:buSzTx/>
              <a:buFont typeface="Wingdings" pitchFamily="2" charset="2"/>
              <a:buChar char="§"/>
              <a:tabLst/>
              <a:defRPr/>
            </a:pPr>
            <a:r>
              <a:rPr kumimoji="0" lang="en-US" sz="1400" b="0" i="0" u="none" strike="noStrike" kern="0" cap="none" spc="0" normalizeH="0" baseline="0" noProof="0" dirty="0" smtClean="0">
                <a:ln>
                  <a:noFill/>
                </a:ln>
                <a:effectLst/>
                <a:uLnTx/>
                <a:uFillTx/>
                <a:latin typeface="+mn-lt"/>
                <a:ea typeface="+mn-ea"/>
                <a:cs typeface="Times New Roman" pitchFamily="18" charset="0"/>
              </a:rPr>
              <a:t>Electrons to Nucleus</a:t>
            </a:r>
          </a:p>
          <a:p>
            <a:pPr marL="342900" marR="0" lvl="0" indent="-342900" algn="l" defTabSz="914400" rtl="0" eaLnBrk="0" fontAlgn="base" latinLnBrk="0" hangingPunct="0">
              <a:lnSpc>
                <a:spcPct val="100000"/>
              </a:lnSpc>
              <a:spcBef>
                <a:spcPct val="20000"/>
              </a:spcBef>
              <a:spcAft>
                <a:spcPct val="0"/>
              </a:spcAft>
              <a:buClr>
                <a:srgbClr val="0066FF"/>
              </a:buClr>
              <a:buSzTx/>
              <a:buFont typeface="Wingdings" pitchFamily="2" charset="2"/>
              <a:buChar char="§"/>
              <a:tabLst/>
              <a:defRPr/>
            </a:pPr>
            <a:endParaRPr kumimoji="0" lang="en-US" sz="3000" b="0" i="0" u="none" strike="noStrike" kern="0" cap="none" spc="0" normalizeH="0" baseline="0" noProof="0" dirty="0">
              <a:ln>
                <a:noFill/>
              </a:ln>
              <a:effectLst/>
              <a:uLnTx/>
              <a:uFillTx/>
              <a:latin typeface="+mn-lt"/>
              <a:ea typeface="+mn-ea"/>
              <a:cs typeface="Times New Roman" pitchFamily="18" charset="0"/>
            </a:endParaRPr>
          </a:p>
        </p:txBody>
      </p:sp>
      <p:sp>
        <p:nvSpPr>
          <p:cNvPr id="9" name="Rectangle 8"/>
          <p:cNvSpPr/>
          <p:nvPr/>
        </p:nvSpPr>
        <p:spPr>
          <a:xfrm>
            <a:off x="3738888" y="144162"/>
            <a:ext cx="164660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QQ3</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458200" cy="1143000"/>
          </a:xfrm>
        </p:spPr>
        <p:txBody>
          <a:bodyPr/>
          <a:lstStyle/>
          <a:p>
            <a:r>
              <a:rPr lang="en-US" sz="2800" dirty="0">
                <a:solidFill>
                  <a:schemeClr val="tx1"/>
                </a:solidFill>
              </a:rPr>
              <a:t>Momentum is conserved even when the various parts of the system split due to internal forces</a:t>
            </a:r>
          </a:p>
        </p:txBody>
      </p:sp>
      <p:pic>
        <p:nvPicPr>
          <p:cNvPr id="87043" name="Picture 3" descr="An asteroid makes its way to Earth.">
            <a:hlinkClick r:id="rId3"/>
          </p:cNvPr>
          <p:cNvPicPr>
            <a:picLocks noChangeAspect="1" noChangeArrowheads="1"/>
          </p:cNvPicPr>
          <p:nvPr/>
        </p:nvPicPr>
        <p:blipFill>
          <a:blip r:embed="rId4" cstate="print"/>
          <a:srcRect/>
          <a:stretch>
            <a:fillRect/>
          </a:stretch>
        </p:blipFill>
        <p:spPr bwMode="auto">
          <a:xfrm>
            <a:off x="3276600" y="1447800"/>
            <a:ext cx="2088444" cy="1524000"/>
          </a:xfrm>
          <a:prstGeom prst="rect">
            <a:avLst/>
          </a:prstGeom>
          <a:ln>
            <a:noFill/>
          </a:ln>
          <a:effectLst>
            <a:outerShdw blurRad="292100" dist="139700" dir="2700000" algn="tl" rotWithShape="0">
              <a:srgbClr val="333333">
                <a:alpha val="65000"/>
              </a:srgbClr>
            </a:outerShdw>
          </a:effectLst>
        </p:spPr>
      </p:pic>
      <p:sp>
        <p:nvSpPr>
          <p:cNvPr id="4" name="Flowchart: Direct Access Storage 3"/>
          <p:cNvSpPr/>
          <p:nvPr/>
        </p:nvSpPr>
        <p:spPr>
          <a:xfrm>
            <a:off x="609599" y="35814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5" name="Flowchart: Direct Access Storage 4"/>
          <p:cNvSpPr/>
          <p:nvPr/>
        </p:nvSpPr>
        <p:spPr>
          <a:xfrm>
            <a:off x="2362199" y="35814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6" name="Flowchart: Direct Access Storage 5"/>
          <p:cNvSpPr/>
          <p:nvPr/>
        </p:nvSpPr>
        <p:spPr>
          <a:xfrm>
            <a:off x="6172199" y="36576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Flowchart: Direct Access Storage 6"/>
          <p:cNvSpPr/>
          <p:nvPr/>
        </p:nvSpPr>
        <p:spPr>
          <a:xfrm>
            <a:off x="7619999" y="36576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TextBox 7"/>
          <p:cNvSpPr txBox="1"/>
          <p:nvPr/>
        </p:nvSpPr>
        <p:spPr>
          <a:xfrm>
            <a:off x="1676400" y="2667000"/>
            <a:ext cx="743366" cy="307777"/>
          </a:xfrm>
          <a:prstGeom prst="rect">
            <a:avLst/>
          </a:prstGeom>
          <a:noFill/>
        </p:spPr>
        <p:txBody>
          <a:bodyPr wrap="square" rtlCol="0">
            <a:spAutoFit/>
          </a:bodyPr>
          <a:lstStyle/>
          <a:p>
            <a:r>
              <a:rPr lang="en-US" sz="1400" dirty="0" smtClean="0"/>
              <a:t>Initial</a:t>
            </a:r>
            <a:endParaRPr lang="en-US" sz="1400" dirty="0"/>
          </a:p>
        </p:txBody>
      </p:sp>
      <p:sp>
        <p:nvSpPr>
          <p:cNvPr id="9" name="TextBox 8"/>
          <p:cNvSpPr txBox="1"/>
          <p:nvPr/>
        </p:nvSpPr>
        <p:spPr>
          <a:xfrm>
            <a:off x="6629400" y="2743200"/>
            <a:ext cx="703825" cy="307777"/>
          </a:xfrm>
          <a:prstGeom prst="rect">
            <a:avLst/>
          </a:prstGeom>
          <a:noFill/>
        </p:spPr>
        <p:txBody>
          <a:bodyPr wrap="square" rtlCol="0">
            <a:spAutoFit/>
          </a:bodyPr>
          <a:lstStyle/>
          <a:p>
            <a:r>
              <a:rPr lang="en-US" sz="1400" dirty="0" smtClean="0"/>
              <a:t>Final</a:t>
            </a:r>
            <a:endParaRPr lang="en-US" sz="1400" dirty="0"/>
          </a:p>
        </p:txBody>
      </p:sp>
      <p:sp>
        <p:nvSpPr>
          <p:cNvPr id="10" name="Right Arrow 9"/>
          <p:cNvSpPr/>
          <p:nvPr/>
        </p:nvSpPr>
        <p:spPr>
          <a:xfrm>
            <a:off x="457199" y="3276600"/>
            <a:ext cx="125306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2" name="Flowchart: Direct Access Storage 11"/>
          <p:cNvSpPr/>
          <p:nvPr/>
        </p:nvSpPr>
        <p:spPr>
          <a:xfrm>
            <a:off x="609599" y="53340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Flowchart: Direct Access Storage 12"/>
          <p:cNvSpPr/>
          <p:nvPr/>
        </p:nvSpPr>
        <p:spPr>
          <a:xfrm>
            <a:off x="2438399" y="53340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Flowchart: Direct Access Storage 13"/>
          <p:cNvSpPr/>
          <p:nvPr/>
        </p:nvSpPr>
        <p:spPr>
          <a:xfrm>
            <a:off x="6324599" y="54102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Flowchart: Direct Access Storage 14"/>
          <p:cNvSpPr/>
          <p:nvPr/>
        </p:nvSpPr>
        <p:spPr>
          <a:xfrm>
            <a:off x="7010399" y="5410200"/>
            <a:ext cx="1018117"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6" name="Right Arrow 15"/>
          <p:cNvSpPr/>
          <p:nvPr/>
        </p:nvSpPr>
        <p:spPr>
          <a:xfrm>
            <a:off x="457199" y="5029200"/>
            <a:ext cx="125306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 name="Right Arrow 16"/>
          <p:cNvSpPr/>
          <p:nvPr/>
        </p:nvSpPr>
        <p:spPr>
          <a:xfrm>
            <a:off x="7010400" y="5029200"/>
            <a:ext cx="4699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 name="TextBox 17"/>
          <p:cNvSpPr txBox="1"/>
          <p:nvPr/>
        </p:nvSpPr>
        <p:spPr>
          <a:xfrm>
            <a:off x="3505199" y="3352800"/>
            <a:ext cx="2654501" cy="738664"/>
          </a:xfrm>
          <a:prstGeom prst="rect">
            <a:avLst/>
          </a:prstGeom>
          <a:noFill/>
        </p:spPr>
        <p:txBody>
          <a:bodyPr wrap="square" rtlCol="0">
            <a:spAutoFit/>
          </a:bodyPr>
          <a:lstStyle/>
          <a:p>
            <a:r>
              <a:rPr lang="en-US" sz="1400" dirty="0" smtClean="0"/>
              <a:t>Energy </a:t>
            </a:r>
            <a:r>
              <a:rPr lang="en-US" sz="1400" i="1" dirty="0" smtClean="0"/>
              <a:t>and</a:t>
            </a:r>
            <a:r>
              <a:rPr lang="en-US" sz="1400" dirty="0" smtClean="0"/>
              <a:t> Momentum</a:t>
            </a:r>
          </a:p>
          <a:p>
            <a:r>
              <a:rPr lang="en-US" sz="1400" dirty="0" smtClean="0"/>
              <a:t>are conserved during </a:t>
            </a:r>
          </a:p>
          <a:p>
            <a:r>
              <a:rPr lang="en-US" sz="1400" dirty="0" smtClean="0"/>
              <a:t>elastic collisions</a:t>
            </a:r>
            <a:endParaRPr lang="en-US" sz="1400" dirty="0"/>
          </a:p>
        </p:txBody>
      </p:sp>
      <p:sp>
        <p:nvSpPr>
          <p:cNvPr id="19" name="TextBox 18"/>
          <p:cNvSpPr txBox="1"/>
          <p:nvPr/>
        </p:nvSpPr>
        <p:spPr>
          <a:xfrm>
            <a:off x="3581400" y="5334000"/>
            <a:ext cx="2311816" cy="738664"/>
          </a:xfrm>
          <a:prstGeom prst="rect">
            <a:avLst/>
          </a:prstGeom>
          <a:noFill/>
        </p:spPr>
        <p:txBody>
          <a:bodyPr wrap="square" rtlCol="0">
            <a:spAutoFit/>
          </a:bodyPr>
          <a:lstStyle/>
          <a:p>
            <a:r>
              <a:rPr lang="en-US" sz="1400" dirty="0" smtClean="0"/>
              <a:t>Only momentum</a:t>
            </a:r>
          </a:p>
          <a:p>
            <a:r>
              <a:rPr lang="en-US" sz="1400" dirty="0" smtClean="0"/>
              <a:t>is conserved during </a:t>
            </a:r>
          </a:p>
          <a:p>
            <a:r>
              <a:rPr lang="en-US" sz="1400" dirty="0" smtClean="0"/>
              <a:t>inelastic collisions</a:t>
            </a:r>
            <a:endParaRPr lang="en-US" sz="1400" dirty="0"/>
          </a:p>
        </p:txBody>
      </p:sp>
      <p:sp>
        <p:nvSpPr>
          <p:cNvPr id="21" name="Right Arrow 20"/>
          <p:cNvSpPr/>
          <p:nvPr/>
        </p:nvSpPr>
        <p:spPr>
          <a:xfrm>
            <a:off x="7543799" y="3352800"/>
            <a:ext cx="1253067"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2" name="TextBox 21"/>
          <p:cNvSpPr txBox="1"/>
          <p:nvPr/>
        </p:nvSpPr>
        <p:spPr>
          <a:xfrm>
            <a:off x="2438400" y="3733800"/>
            <a:ext cx="647809" cy="523220"/>
          </a:xfrm>
          <a:prstGeom prst="rect">
            <a:avLst/>
          </a:prstGeom>
          <a:noFill/>
        </p:spPr>
        <p:txBody>
          <a:bodyPr wrap="square" rtlCol="0">
            <a:spAutoFit/>
          </a:bodyPr>
          <a:lstStyle/>
          <a:p>
            <a:r>
              <a:rPr lang="en-US" sz="1400" dirty="0" smtClean="0"/>
              <a:t>At rest</a:t>
            </a:r>
            <a:endParaRPr lang="en-US" sz="1400" dirty="0"/>
          </a:p>
        </p:txBody>
      </p:sp>
      <p:sp>
        <p:nvSpPr>
          <p:cNvPr id="23" name="TextBox 22"/>
          <p:cNvSpPr txBox="1"/>
          <p:nvPr/>
        </p:nvSpPr>
        <p:spPr>
          <a:xfrm>
            <a:off x="6248400" y="3810000"/>
            <a:ext cx="647809" cy="523220"/>
          </a:xfrm>
          <a:prstGeom prst="rect">
            <a:avLst/>
          </a:prstGeom>
          <a:noFill/>
        </p:spPr>
        <p:txBody>
          <a:bodyPr wrap="square" rtlCol="0">
            <a:spAutoFit/>
          </a:bodyPr>
          <a:lstStyle/>
          <a:p>
            <a:r>
              <a:rPr lang="en-US" sz="1400" dirty="0" smtClean="0"/>
              <a:t>At rest</a:t>
            </a:r>
            <a:endParaRPr lang="en-US" sz="1400" dirty="0"/>
          </a:p>
        </p:txBody>
      </p:sp>
      <p:sp>
        <p:nvSpPr>
          <p:cNvPr id="24" name="TextBox 23"/>
          <p:cNvSpPr txBox="1"/>
          <p:nvPr/>
        </p:nvSpPr>
        <p:spPr>
          <a:xfrm>
            <a:off x="2514600" y="5486400"/>
            <a:ext cx="647809" cy="523220"/>
          </a:xfrm>
          <a:prstGeom prst="rect">
            <a:avLst/>
          </a:prstGeom>
          <a:noFill/>
        </p:spPr>
        <p:txBody>
          <a:bodyPr wrap="square" rtlCol="0">
            <a:spAutoFit/>
          </a:bodyPr>
          <a:lstStyle/>
          <a:p>
            <a:r>
              <a:rPr lang="en-US" sz="1400" dirty="0" smtClean="0"/>
              <a:t>At rest</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noChangeAspect="1"/>
          </p:cNvGraphicFramePr>
          <p:nvPr>
            <p:ph idx="1"/>
          </p:nvPr>
        </p:nvGraphicFramePr>
        <p:xfrm>
          <a:off x="152400" y="0"/>
          <a:ext cx="8875216" cy="6858000"/>
        </p:xfrm>
        <a:graphic>
          <a:graphicData uri="http://schemas.openxmlformats.org/presentationml/2006/ole">
            <p:oleObj spid="_x0000_s157721" name="Acrobat Document" r:id="rId4" imgW="7543732" imgH="582930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2800" dirty="0">
                <a:solidFill>
                  <a:schemeClr val="tx1"/>
                </a:solidFill>
              </a:rPr>
              <a:t>Conservation of angular momentum</a:t>
            </a:r>
            <a:endParaRPr lang="en-US" dirty="0">
              <a:solidFill>
                <a:schemeClr val="tx1"/>
              </a:solidFill>
            </a:endParaRPr>
          </a:p>
        </p:txBody>
      </p:sp>
      <p:sp>
        <p:nvSpPr>
          <p:cNvPr id="90115" name="Rectangle 3"/>
          <p:cNvSpPr>
            <a:spLocks noGrp="1" noChangeArrowheads="1"/>
          </p:cNvSpPr>
          <p:nvPr>
            <p:ph type="body" sz="half" idx="1"/>
          </p:nvPr>
        </p:nvSpPr>
        <p:spPr>
          <a:xfrm>
            <a:off x="381000" y="1371600"/>
            <a:ext cx="4108450" cy="1600200"/>
          </a:xfrm>
        </p:spPr>
        <p:txBody>
          <a:bodyPr/>
          <a:lstStyle/>
          <a:p>
            <a:pPr>
              <a:lnSpc>
                <a:spcPct val="80000"/>
              </a:lnSpc>
            </a:pPr>
            <a:r>
              <a:rPr lang="en-US" sz="1600" dirty="0">
                <a:solidFill>
                  <a:schemeClr val="tx1"/>
                </a:solidFill>
              </a:rPr>
              <a:t>Angular momentum is mass x speed x radius</a:t>
            </a:r>
          </a:p>
          <a:p>
            <a:pPr>
              <a:lnSpc>
                <a:spcPct val="80000"/>
              </a:lnSpc>
            </a:pPr>
            <a:r>
              <a:rPr lang="en-US" sz="1600" dirty="0">
                <a:solidFill>
                  <a:schemeClr val="tx1"/>
                </a:solidFill>
              </a:rPr>
              <a:t>Examples:</a:t>
            </a:r>
          </a:p>
          <a:p>
            <a:pPr lvl="1">
              <a:lnSpc>
                <a:spcPct val="80000"/>
              </a:lnSpc>
            </a:pPr>
            <a:r>
              <a:rPr lang="en-US" sz="1600" dirty="0">
                <a:solidFill>
                  <a:schemeClr val="tx1"/>
                </a:solidFill>
              </a:rPr>
              <a:t>Diver</a:t>
            </a:r>
          </a:p>
          <a:p>
            <a:pPr lvl="1">
              <a:lnSpc>
                <a:spcPct val="80000"/>
              </a:lnSpc>
            </a:pPr>
            <a:r>
              <a:rPr lang="en-US" sz="1600" dirty="0">
                <a:solidFill>
                  <a:schemeClr val="tx1"/>
                </a:solidFill>
              </a:rPr>
              <a:t>Ice skater</a:t>
            </a:r>
          </a:p>
          <a:p>
            <a:pPr lvl="1">
              <a:lnSpc>
                <a:spcPct val="80000"/>
              </a:lnSpc>
            </a:pPr>
            <a:r>
              <a:rPr lang="en-US" sz="1600" dirty="0">
                <a:solidFill>
                  <a:schemeClr val="tx1"/>
                </a:solidFill>
              </a:rPr>
              <a:t>Riding a bike</a:t>
            </a:r>
          </a:p>
        </p:txBody>
      </p:sp>
      <p:pic>
        <p:nvPicPr>
          <p:cNvPr id="90116" name="Picture 4"/>
          <p:cNvPicPr>
            <a:picLocks noGrp="1" noChangeAspect="1" noChangeArrowheads="1"/>
          </p:cNvPicPr>
          <p:nvPr>
            <p:ph sz="half" idx="2"/>
          </p:nvPr>
        </p:nvPicPr>
        <p:blipFill>
          <a:blip r:embed="rId4" cstate="print"/>
          <a:srcRect/>
          <a:stretch>
            <a:fillRect/>
          </a:stretch>
        </p:blipFill>
        <p:spPr>
          <a:xfrm>
            <a:off x="5334000" y="1447800"/>
            <a:ext cx="2959100" cy="5029200"/>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a:off x="381000" y="4648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838200" y="48006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1828800" y="4572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3200400" y="4495800"/>
            <a:ext cx="838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1143000" y="4648200"/>
            <a:ext cx="381000" cy="457200"/>
          </a:xfrm>
          <a:prstGeom prst="circular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a:off x="3429000" y="4724400"/>
            <a:ext cx="381000" cy="457200"/>
          </a:xfrm>
          <a:prstGeom prst="circular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762000" y="4038600"/>
            <a:ext cx="3719929" cy="369332"/>
          </a:xfrm>
          <a:prstGeom prst="rect">
            <a:avLst/>
          </a:prstGeom>
          <a:noFill/>
        </p:spPr>
        <p:txBody>
          <a:bodyPr wrap="none" rtlCol="0">
            <a:spAutoFit/>
          </a:bodyPr>
          <a:lstStyle/>
          <a:p>
            <a:r>
              <a:rPr lang="en-US" dirty="0" smtClean="0"/>
              <a:t>Equal masses but different shapes</a:t>
            </a:r>
            <a:endParaRPr lang="en-US" dirty="0"/>
          </a:p>
        </p:txBody>
      </p:sp>
      <p:sp>
        <p:nvSpPr>
          <p:cNvPr id="16" name="Rectangle 15"/>
          <p:cNvSpPr/>
          <p:nvPr/>
        </p:nvSpPr>
        <p:spPr>
          <a:xfrm>
            <a:off x="447675" y="5353050"/>
            <a:ext cx="3820277"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50</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rPr>
              <a:t>*2 = 4*25</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p:txBody>
      </p:sp>
      <p:sp>
        <p:nvSpPr>
          <p:cNvPr id="17" name="TextBox 16"/>
          <p:cNvSpPr txBox="1"/>
          <p:nvPr/>
        </p:nvSpPr>
        <p:spPr>
          <a:xfrm>
            <a:off x="1647825" y="6276975"/>
            <a:ext cx="1505540" cy="369332"/>
          </a:xfrm>
          <a:prstGeom prst="rect">
            <a:avLst/>
          </a:prstGeom>
          <a:noFill/>
        </p:spPr>
        <p:txBody>
          <a:bodyPr wrap="none" rtlCol="0">
            <a:spAutoFit/>
          </a:bodyPr>
          <a:lstStyle/>
          <a:p>
            <a:r>
              <a:rPr lang="en-US" dirty="0" smtClean="0"/>
              <a:t>It speeds up!</a:t>
            </a:r>
            <a:endParaRPr lang="en-US" dirty="0"/>
          </a:p>
        </p:txBody>
      </p:sp>
      <p:graphicFrame>
        <p:nvGraphicFramePr>
          <p:cNvPr id="18" name="Object 17"/>
          <p:cNvGraphicFramePr>
            <a:graphicFrameLocks noChangeAspect="1"/>
          </p:cNvGraphicFramePr>
          <p:nvPr/>
        </p:nvGraphicFramePr>
        <p:xfrm>
          <a:off x="1066800" y="2971800"/>
          <a:ext cx="3012141" cy="914400"/>
        </p:xfrm>
        <a:graphic>
          <a:graphicData uri="http://schemas.openxmlformats.org/presentationml/2006/ole">
            <p:oleObj spid="_x0000_s158745" name="Equation" r:id="rId5" imgW="710891" imgH="215806" progId="Equation.3">
              <p:embed/>
            </p:oleObj>
          </a:graphicData>
        </a:graphic>
      </p:graphicFrame>
      <p:sp>
        <p:nvSpPr>
          <p:cNvPr id="2" name="Rectangle 1"/>
          <p:cNvSpPr/>
          <p:nvPr/>
        </p:nvSpPr>
        <p:spPr>
          <a:xfrm>
            <a:off x="6729204" y="1998368"/>
            <a:ext cx="888643" cy="837127"/>
          </a:xfrm>
          <a:prstGeom prst="rect">
            <a:avLst/>
          </a:prstGeom>
          <a:blipFill dpi="0" rotWithShape="1">
            <a:blip r:embed="rId6" cstate="print">
              <a:alphaModFix amt="2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solidFill>
                  <a:schemeClr val="tx1"/>
                </a:solidFill>
              </a:rPr>
              <a:t>Newton’s Cradle</a:t>
            </a:r>
            <a:endParaRPr lang="en-US" dirty="0">
              <a:solidFill>
                <a:schemeClr val="tx1"/>
              </a:solidFill>
            </a:endParaRPr>
          </a:p>
        </p:txBody>
      </p:sp>
      <p:sp>
        <p:nvSpPr>
          <p:cNvPr id="93187" name="Rectangle 3"/>
          <p:cNvSpPr>
            <a:spLocks noGrp="1" noChangeArrowheads="1"/>
          </p:cNvSpPr>
          <p:nvPr>
            <p:ph type="body" idx="1"/>
          </p:nvPr>
        </p:nvSpPr>
        <p:spPr>
          <a:xfrm>
            <a:off x="504825" y="4819650"/>
            <a:ext cx="8382000" cy="1066800"/>
          </a:xfrm>
        </p:spPr>
        <p:txBody>
          <a:bodyPr/>
          <a:lstStyle/>
          <a:p>
            <a:r>
              <a:rPr lang="en-US" dirty="0" smtClean="0">
                <a:solidFill>
                  <a:schemeClr val="tx1"/>
                </a:solidFill>
              </a:rPr>
              <a:t>To explain this behavior we need something else to be conserved.  This will turn out to be Energy</a:t>
            </a:r>
            <a:endParaRPr lang="en-US" dirty="0">
              <a:solidFill>
                <a:schemeClr val="tx1"/>
              </a:solidFill>
            </a:endParaRPr>
          </a:p>
        </p:txBody>
      </p:sp>
      <p:pic>
        <p:nvPicPr>
          <p:cNvPr id="93189" name="Picture 5" descr="Newtons%20Cradle%20new"/>
          <p:cNvPicPr>
            <a:picLocks noChangeAspect="1" noChangeArrowheads="1"/>
          </p:cNvPicPr>
          <p:nvPr/>
        </p:nvPicPr>
        <p:blipFill>
          <a:blip r:embed="rId3" cstate="print"/>
          <a:srcRect/>
          <a:stretch>
            <a:fillRect/>
          </a:stretch>
        </p:blipFill>
        <p:spPr bwMode="auto">
          <a:xfrm>
            <a:off x="2781300" y="1257300"/>
            <a:ext cx="3124200" cy="34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cstate="print"/>
          <a:srcRect/>
          <a:stretch>
            <a:fillRect/>
          </a:stretch>
        </p:blipFill>
        <p:spPr>
          <a:xfrm>
            <a:off x="0" y="0"/>
            <a:ext cx="9144000" cy="6858000"/>
          </a:xfrm>
        </p:spPr>
      </p:pic>
      <p:sp>
        <p:nvSpPr>
          <p:cNvPr id="4099" name="Rectangle 8"/>
          <p:cNvSpPr>
            <a:spLocks noGrp="1" noChangeArrowheads="1"/>
          </p:cNvSpPr>
          <p:nvPr>
            <p:ph type="title"/>
          </p:nvPr>
        </p:nvSpPr>
        <p:spPr/>
        <p:txBody>
          <a:bodyPr/>
          <a:lstStyle/>
          <a:p>
            <a:pPr eaLnBrk="1" hangingPunct="1"/>
            <a:r>
              <a:rPr lang="en-US" dirty="0" smtClean="0">
                <a:solidFill>
                  <a:schemeClr val="bg1"/>
                </a:solidFill>
              </a:rPr>
              <a:t>Chapter 9</a:t>
            </a:r>
            <a:br>
              <a:rPr lang="en-US" dirty="0" smtClean="0">
                <a:solidFill>
                  <a:schemeClr val="bg1"/>
                </a:solidFill>
              </a:rPr>
            </a:br>
            <a:r>
              <a:rPr lang="en-US" dirty="0" smtClean="0">
                <a:solidFill>
                  <a:schemeClr val="bg1"/>
                </a:solidFill>
              </a:rPr>
              <a:t>Energy</a:t>
            </a:r>
          </a:p>
        </p:txBody>
      </p:sp>
      <p:sp>
        <p:nvSpPr>
          <p:cNvPr id="4100" name="Text Box 3"/>
          <p:cNvSpPr txBox="1">
            <a:spLocks noChangeArrowheads="1"/>
          </p:cNvSpPr>
          <p:nvPr/>
        </p:nvSpPr>
        <p:spPr bwMode="auto">
          <a:xfrm>
            <a:off x="2514600" y="1828800"/>
            <a:ext cx="3962400" cy="366713"/>
          </a:xfrm>
          <a:prstGeom prst="rect">
            <a:avLst/>
          </a:prstGeom>
          <a:noFill/>
          <a:ln w="9525">
            <a:noFill/>
            <a:miter lim="800000"/>
            <a:headEnd/>
            <a:tailEnd/>
          </a:ln>
        </p:spPr>
        <p:txBody>
          <a:bodyPr>
            <a:spAutoFit/>
          </a:bodyPr>
          <a:lstStyle/>
          <a:p>
            <a:pPr eaLnBrk="0" hangingPunct="0"/>
            <a:endParaRPr lang="en-US"/>
          </a:p>
        </p:txBody>
      </p:sp>
      <p:pic>
        <p:nvPicPr>
          <p:cNvPr id="2050" name="Picture 2"/>
          <p:cNvPicPr>
            <a:picLocks noChangeAspect="1" noChangeArrowheads="1"/>
          </p:cNvPicPr>
          <p:nvPr/>
        </p:nvPicPr>
        <p:blipFill>
          <a:blip r:embed="rId4" cstate="print"/>
          <a:srcRect/>
          <a:stretch>
            <a:fillRect/>
          </a:stretch>
        </p:blipFill>
        <p:spPr bwMode="auto">
          <a:xfrm>
            <a:off x="4572000" y="3048000"/>
            <a:ext cx="385762" cy="385762"/>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572000" y="2743200"/>
            <a:ext cx="233362" cy="233362"/>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4648200" y="2438400"/>
            <a:ext cx="1524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QQ1</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ounded Rectangle 73"/>
          <p:cNvSpPr/>
          <p:nvPr/>
        </p:nvSpPr>
        <p:spPr>
          <a:xfrm>
            <a:off x="1524000" y="1447800"/>
            <a:ext cx="5562600" cy="2590800"/>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7170" name="Rectangle 2"/>
          <p:cNvSpPr>
            <a:spLocks noGrp="1" noChangeArrowheads="1"/>
          </p:cNvSpPr>
          <p:nvPr>
            <p:ph type="title"/>
          </p:nvPr>
        </p:nvSpPr>
        <p:spPr/>
        <p:txBody>
          <a:bodyPr/>
          <a:lstStyle/>
          <a:p>
            <a:pPr eaLnBrk="1" hangingPunct="1"/>
            <a:r>
              <a:rPr lang="en-US" sz="2800" dirty="0" smtClean="0">
                <a:solidFill>
                  <a:schemeClr val="tx1"/>
                </a:solidFill>
              </a:rPr>
              <a:t>Sometimes it is hard to describe all of the motion in a system, and we want something simpler</a:t>
            </a:r>
          </a:p>
        </p:txBody>
      </p:sp>
      <p:sp>
        <p:nvSpPr>
          <p:cNvPr id="7225" name="Oval 4"/>
          <p:cNvSpPr>
            <a:spLocks noChangeArrowheads="1"/>
          </p:cNvSpPr>
          <p:nvPr/>
        </p:nvSpPr>
        <p:spPr bwMode="auto">
          <a:xfrm>
            <a:off x="5362575" y="26860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6" name="Oval 5"/>
          <p:cNvSpPr>
            <a:spLocks noChangeArrowheads="1"/>
          </p:cNvSpPr>
          <p:nvPr/>
        </p:nvSpPr>
        <p:spPr bwMode="auto">
          <a:xfrm>
            <a:off x="5562600" y="28003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7" name="Oval 6"/>
          <p:cNvSpPr>
            <a:spLocks noChangeArrowheads="1"/>
          </p:cNvSpPr>
          <p:nvPr/>
        </p:nvSpPr>
        <p:spPr bwMode="auto">
          <a:xfrm>
            <a:off x="5562600" y="25717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8" name="Oval 7"/>
          <p:cNvSpPr>
            <a:spLocks noChangeArrowheads="1"/>
          </p:cNvSpPr>
          <p:nvPr/>
        </p:nvSpPr>
        <p:spPr bwMode="auto">
          <a:xfrm>
            <a:off x="5764213" y="290512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9" name="Oval 8"/>
          <p:cNvSpPr>
            <a:spLocks noChangeArrowheads="1"/>
          </p:cNvSpPr>
          <p:nvPr/>
        </p:nvSpPr>
        <p:spPr bwMode="auto">
          <a:xfrm>
            <a:off x="5764213" y="267652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0" name="Oval 9"/>
          <p:cNvSpPr>
            <a:spLocks noChangeArrowheads="1"/>
          </p:cNvSpPr>
          <p:nvPr/>
        </p:nvSpPr>
        <p:spPr bwMode="auto">
          <a:xfrm>
            <a:off x="5764213" y="244792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1" name="Oval 10"/>
          <p:cNvSpPr>
            <a:spLocks noChangeArrowheads="1"/>
          </p:cNvSpPr>
          <p:nvPr/>
        </p:nvSpPr>
        <p:spPr bwMode="auto">
          <a:xfrm>
            <a:off x="5962650" y="30226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2" name="Oval 11"/>
          <p:cNvSpPr>
            <a:spLocks noChangeArrowheads="1"/>
          </p:cNvSpPr>
          <p:nvPr/>
        </p:nvSpPr>
        <p:spPr bwMode="auto">
          <a:xfrm>
            <a:off x="5962650" y="27940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3" name="Oval 12"/>
          <p:cNvSpPr>
            <a:spLocks noChangeArrowheads="1"/>
          </p:cNvSpPr>
          <p:nvPr/>
        </p:nvSpPr>
        <p:spPr bwMode="auto">
          <a:xfrm>
            <a:off x="5962650" y="25654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4" name="Oval 13"/>
          <p:cNvSpPr>
            <a:spLocks noChangeArrowheads="1"/>
          </p:cNvSpPr>
          <p:nvPr/>
        </p:nvSpPr>
        <p:spPr bwMode="auto">
          <a:xfrm>
            <a:off x="5962650" y="23368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5" name="Oval 14"/>
          <p:cNvSpPr>
            <a:spLocks noChangeArrowheads="1"/>
          </p:cNvSpPr>
          <p:nvPr/>
        </p:nvSpPr>
        <p:spPr bwMode="auto">
          <a:xfrm>
            <a:off x="6146800" y="28956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6" name="Oval 15"/>
          <p:cNvSpPr>
            <a:spLocks noChangeArrowheads="1"/>
          </p:cNvSpPr>
          <p:nvPr/>
        </p:nvSpPr>
        <p:spPr bwMode="auto">
          <a:xfrm>
            <a:off x="6146800" y="26670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7" name="Oval 16"/>
          <p:cNvSpPr>
            <a:spLocks noChangeArrowheads="1"/>
          </p:cNvSpPr>
          <p:nvPr/>
        </p:nvSpPr>
        <p:spPr bwMode="auto">
          <a:xfrm>
            <a:off x="6146800" y="24384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8" name="Oval 17"/>
          <p:cNvSpPr>
            <a:spLocks noChangeArrowheads="1"/>
          </p:cNvSpPr>
          <p:nvPr/>
        </p:nvSpPr>
        <p:spPr bwMode="auto">
          <a:xfrm>
            <a:off x="6146800" y="22098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39" name="Oval 18"/>
          <p:cNvSpPr>
            <a:spLocks noChangeArrowheads="1"/>
          </p:cNvSpPr>
          <p:nvPr/>
        </p:nvSpPr>
        <p:spPr bwMode="auto">
          <a:xfrm>
            <a:off x="6146800" y="312420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40" name="Oval 19"/>
          <p:cNvSpPr>
            <a:spLocks noChangeArrowheads="1"/>
          </p:cNvSpPr>
          <p:nvPr/>
        </p:nvSpPr>
        <p:spPr bwMode="auto">
          <a:xfrm>
            <a:off x="2667000" y="2724150"/>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41" name="Line 20"/>
          <p:cNvSpPr>
            <a:spLocks noChangeShapeType="1"/>
          </p:cNvSpPr>
          <p:nvPr/>
        </p:nvSpPr>
        <p:spPr bwMode="auto">
          <a:xfrm>
            <a:off x="2743200" y="3028950"/>
            <a:ext cx="990600" cy="0"/>
          </a:xfrm>
          <a:prstGeom prst="line">
            <a:avLst/>
          </a:prstGeom>
          <a:noFill/>
          <a:ln w="9525">
            <a:solidFill>
              <a:schemeClr val="tx1"/>
            </a:solidFill>
            <a:round/>
            <a:headEnd/>
            <a:tailEnd type="triangle" w="med" len="med"/>
          </a:ln>
        </p:spPr>
        <p:txBody>
          <a:bodyPr/>
          <a:lstStyle/>
          <a:p>
            <a:endParaRPr lang="en-US"/>
          </a:p>
        </p:txBody>
      </p:sp>
      <p:grpSp>
        <p:nvGrpSpPr>
          <p:cNvPr id="2" name="Group 76"/>
          <p:cNvGrpSpPr/>
          <p:nvPr/>
        </p:nvGrpSpPr>
        <p:grpSpPr>
          <a:xfrm>
            <a:off x="1524000" y="4191000"/>
            <a:ext cx="5562600" cy="2514600"/>
            <a:chOff x="1524000" y="4191000"/>
            <a:chExt cx="5562600" cy="2514600"/>
          </a:xfrm>
        </p:grpSpPr>
        <p:sp>
          <p:nvSpPr>
            <p:cNvPr id="75" name="Rounded Rectangle 74"/>
            <p:cNvSpPr/>
            <p:nvPr/>
          </p:nvSpPr>
          <p:spPr>
            <a:xfrm>
              <a:off x="1524000" y="4191000"/>
              <a:ext cx="5562600" cy="2514600"/>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7223" name="Oval 41"/>
            <p:cNvSpPr>
              <a:spLocks noChangeArrowheads="1"/>
            </p:cNvSpPr>
            <p:nvPr/>
          </p:nvSpPr>
          <p:spPr bwMode="auto">
            <a:xfrm rot="12938346">
              <a:off x="3373435" y="5878094"/>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4" name="Line 42"/>
            <p:cNvSpPr>
              <a:spLocks noChangeShapeType="1"/>
            </p:cNvSpPr>
            <p:nvPr/>
          </p:nvSpPr>
          <p:spPr bwMode="auto">
            <a:xfrm rot="12991001">
              <a:off x="3649182" y="5614511"/>
              <a:ext cx="0" cy="304800"/>
            </a:xfrm>
            <a:prstGeom prst="line">
              <a:avLst/>
            </a:prstGeom>
            <a:noFill/>
            <a:ln w="9525">
              <a:solidFill>
                <a:schemeClr val="tx1"/>
              </a:solidFill>
              <a:round/>
              <a:headEnd/>
              <a:tailEnd type="triangle" w="med" len="med"/>
            </a:ln>
          </p:spPr>
          <p:txBody>
            <a:bodyPr/>
            <a:lstStyle/>
            <a:p>
              <a:endParaRPr lang="en-US"/>
            </a:p>
          </p:txBody>
        </p:sp>
        <p:sp>
          <p:nvSpPr>
            <p:cNvPr id="7221" name="Oval 45"/>
            <p:cNvSpPr>
              <a:spLocks noChangeArrowheads="1"/>
            </p:cNvSpPr>
            <p:nvPr/>
          </p:nvSpPr>
          <p:spPr bwMode="auto">
            <a:xfrm rot="7009156">
              <a:off x="3520103" y="499494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2" name="Line 46"/>
            <p:cNvSpPr>
              <a:spLocks noChangeShapeType="1"/>
            </p:cNvSpPr>
            <p:nvPr/>
          </p:nvSpPr>
          <p:spPr bwMode="auto">
            <a:xfrm rot="7061811">
              <a:off x="3386832" y="4831881"/>
              <a:ext cx="0" cy="304800"/>
            </a:xfrm>
            <a:prstGeom prst="line">
              <a:avLst/>
            </a:prstGeom>
            <a:noFill/>
            <a:ln w="9525">
              <a:solidFill>
                <a:schemeClr val="tx1"/>
              </a:solidFill>
              <a:round/>
              <a:headEnd/>
              <a:tailEnd type="triangle" w="med" len="med"/>
            </a:ln>
          </p:spPr>
          <p:txBody>
            <a:bodyPr/>
            <a:lstStyle/>
            <a:p>
              <a:endParaRPr lang="en-US"/>
            </a:p>
          </p:txBody>
        </p:sp>
        <p:sp>
          <p:nvSpPr>
            <p:cNvPr id="7219" name="Oval 48"/>
            <p:cNvSpPr>
              <a:spLocks noChangeArrowheads="1"/>
            </p:cNvSpPr>
            <p:nvPr/>
          </p:nvSpPr>
          <p:spPr bwMode="auto">
            <a:xfrm rot="8032602">
              <a:off x="4352131" y="5869781"/>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20" name="Line 49"/>
            <p:cNvSpPr>
              <a:spLocks noChangeShapeType="1"/>
            </p:cNvSpPr>
            <p:nvPr/>
          </p:nvSpPr>
          <p:spPr bwMode="auto">
            <a:xfrm rot="8085257">
              <a:off x="4266407" y="5639594"/>
              <a:ext cx="0" cy="304800"/>
            </a:xfrm>
            <a:prstGeom prst="line">
              <a:avLst/>
            </a:prstGeom>
            <a:noFill/>
            <a:ln w="9525">
              <a:solidFill>
                <a:schemeClr val="tx1"/>
              </a:solidFill>
              <a:round/>
              <a:headEnd/>
              <a:tailEnd type="triangle" w="med" len="med"/>
            </a:ln>
          </p:spPr>
          <p:txBody>
            <a:bodyPr/>
            <a:lstStyle/>
            <a:p>
              <a:endParaRPr lang="en-US"/>
            </a:p>
          </p:txBody>
        </p:sp>
        <p:sp>
          <p:nvSpPr>
            <p:cNvPr id="7217" name="Oval 51"/>
            <p:cNvSpPr>
              <a:spLocks noChangeArrowheads="1"/>
            </p:cNvSpPr>
            <p:nvPr/>
          </p:nvSpPr>
          <p:spPr bwMode="auto">
            <a:xfrm rot="6158003">
              <a:off x="5498037" y="549758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8" name="Line 52"/>
            <p:cNvSpPr>
              <a:spLocks noChangeShapeType="1"/>
            </p:cNvSpPr>
            <p:nvPr/>
          </p:nvSpPr>
          <p:spPr bwMode="auto">
            <a:xfrm rot="6210658">
              <a:off x="5341691" y="5399004"/>
              <a:ext cx="0" cy="304800"/>
            </a:xfrm>
            <a:prstGeom prst="line">
              <a:avLst/>
            </a:prstGeom>
            <a:noFill/>
            <a:ln w="9525">
              <a:solidFill>
                <a:schemeClr val="tx1"/>
              </a:solidFill>
              <a:round/>
              <a:headEnd/>
              <a:tailEnd type="triangle" w="med" len="med"/>
            </a:ln>
          </p:spPr>
          <p:txBody>
            <a:bodyPr/>
            <a:lstStyle/>
            <a:p>
              <a:endParaRPr lang="en-US"/>
            </a:p>
          </p:txBody>
        </p:sp>
        <p:sp>
          <p:nvSpPr>
            <p:cNvPr id="7215" name="Oval 54"/>
            <p:cNvSpPr>
              <a:spLocks noChangeArrowheads="1"/>
            </p:cNvSpPr>
            <p:nvPr/>
          </p:nvSpPr>
          <p:spPr bwMode="auto">
            <a:xfrm rot="19042891">
              <a:off x="5031007" y="4565588"/>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6" name="Line 55"/>
            <p:cNvSpPr>
              <a:spLocks noChangeShapeType="1"/>
            </p:cNvSpPr>
            <p:nvPr/>
          </p:nvSpPr>
          <p:spPr bwMode="auto">
            <a:xfrm rot="19095546">
              <a:off x="5333215" y="4731444"/>
              <a:ext cx="0" cy="304800"/>
            </a:xfrm>
            <a:prstGeom prst="line">
              <a:avLst/>
            </a:prstGeom>
            <a:noFill/>
            <a:ln w="9525">
              <a:solidFill>
                <a:schemeClr val="tx1"/>
              </a:solidFill>
              <a:round/>
              <a:headEnd/>
              <a:tailEnd type="triangle" w="med" len="med"/>
            </a:ln>
          </p:spPr>
          <p:txBody>
            <a:bodyPr/>
            <a:lstStyle/>
            <a:p>
              <a:endParaRPr lang="en-US"/>
            </a:p>
          </p:txBody>
        </p:sp>
        <p:sp>
          <p:nvSpPr>
            <p:cNvPr id="7213" name="Oval 57"/>
            <p:cNvSpPr>
              <a:spLocks noChangeArrowheads="1"/>
            </p:cNvSpPr>
            <p:nvPr/>
          </p:nvSpPr>
          <p:spPr bwMode="auto">
            <a:xfrm rot="14258453">
              <a:off x="5157564" y="6013477"/>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4" name="Line 58"/>
            <p:cNvSpPr>
              <a:spLocks noChangeShapeType="1"/>
            </p:cNvSpPr>
            <p:nvPr/>
          </p:nvSpPr>
          <p:spPr bwMode="auto">
            <a:xfrm rot="14311108">
              <a:off x="5506027" y="5826799"/>
              <a:ext cx="0" cy="304800"/>
            </a:xfrm>
            <a:prstGeom prst="line">
              <a:avLst/>
            </a:prstGeom>
            <a:noFill/>
            <a:ln w="9525">
              <a:solidFill>
                <a:schemeClr val="tx1"/>
              </a:solidFill>
              <a:round/>
              <a:headEnd/>
              <a:tailEnd type="triangle" w="med" len="med"/>
            </a:ln>
          </p:spPr>
          <p:txBody>
            <a:bodyPr/>
            <a:lstStyle/>
            <a:p>
              <a:endParaRPr lang="en-US"/>
            </a:p>
          </p:txBody>
        </p:sp>
        <p:sp>
          <p:nvSpPr>
            <p:cNvPr id="7211" name="Oval 60"/>
            <p:cNvSpPr>
              <a:spLocks noChangeArrowheads="1"/>
            </p:cNvSpPr>
            <p:nvPr/>
          </p:nvSpPr>
          <p:spPr bwMode="auto">
            <a:xfrm rot="4093737">
              <a:off x="4469997" y="619565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2" name="Line 61"/>
            <p:cNvSpPr>
              <a:spLocks noChangeShapeType="1"/>
            </p:cNvSpPr>
            <p:nvPr/>
          </p:nvSpPr>
          <p:spPr bwMode="auto">
            <a:xfrm rot="4146392">
              <a:off x="4326821" y="6260578"/>
              <a:ext cx="0" cy="304800"/>
            </a:xfrm>
            <a:prstGeom prst="line">
              <a:avLst/>
            </a:prstGeom>
            <a:noFill/>
            <a:ln w="9525">
              <a:solidFill>
                <a:schemeClr val="tx1"/>
              </a:solidFill>
              <a:round/>
              <a:headEnd/>
              <a:tailEnd type="triangle" w="med" len="med"/>
            </a:ln>
          </p:spPr>
          <p:txBody>
            <a:bodyPr/>
            <a:lstStyle/>
            <a:p>
              <a:endParaRPr lang="en-US"/>
            </a:p>
          </p:txBody>
        </p:sp>
        <p:sp>
          <p:nvSpPr>
            <p:cNvPr id="7209" name="Oval 63"/>
            <p:cNvSpPr>
              <a:spLocks noChangeArrowheads="1"/>
            </p:cNvSpPr>
            <p:nvPr/>
          </p:nvSpPr>
          <p:spPr bwMode="auto">
            <a:xfrm rot="15990838">
              <a:off x="4962009" y="5130132"/>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10" name="Line 64"/>
            <p:cNvSpPr>
              <a:spLocks noChangeShapeType="1"/>
            </p:cNvSpPr>
            <p:nvPr/>
          </p:nvSpPr>
          <p:spPr bwMode="auto">
            <a:xfrm rot="16043493">
              <a:off x="5353108" y="5074994"/>
              <a:ext cx="0" cy="304800"/>
            </a:xfrm>
            <a:prstGeom prst="line">
              <a:avLst/>
            </a:prstGeom>
            <a:noFill/>
            <a:ln w="9525">
              <a:solidFill>
                <a:schemeClr val="tx1"/>
              </a:solidFill>
              <a:round/>
              <a:headEnd/>
              <a:tailEnd type="triangle" w="med" len="med"/>
            </a:ln>
          </p:spPr>
          <p:txBody>
            <a:bodyPr/>
            <a:lstStyle/>
            <a:p>
              <a:endParaRPr lang="en-US"/>
            </a:p>
          </p:txBody>
        </p:sp>
        <p:sp>
          <p:nvSpPr>
            <p:cNvPr id="7207" name="Oval 66"/>
            <p:cNvSpPr>
              <a:spLocks noChangeArrowheads="1"/>
            </p:cNvSpPr>
            <p:nvPr/>
          </p:nvSpPr>
          <p:spPr bwMode="auto">
            <a:xfrm rot="13667635">
              <a:off x="4109932" y="503261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8" name="Line 67"/>
            <p:cNvSpPr>
              <a:spLocks noChangeShapeType="1"/>
            </p:cNvSpPr>
            <p:nvPr/>
          </p:nvSpPr>
          <p:spPr bwMode="auto">
            <a:xfrm rot="13720290">
              <a:off x="4429536" y="4808080"/>
              <a:ext cx="0" cy="304800"/>
            </a:xfrm>
            <a:prstGeom prst="line">
              <a:avLst/>
            </a:prstGeom>
            <a:noFill/>
            <a:ln w="9525">
              <a:solidFill>
                <a:schemeClr val="tx1"/>
              </a:solidFill>
              <a:round/>
              <a:headEnd/>
              <a:tailEnd type="triangle" w="med" len="med"/>
            </a:ln>
          </p:spPr>
          <p:txBody>
            <a:bodyPr/>
            <a:lstStyle/>
            <a:p>
              <a:endParaRPr lang="en-US"/>
            </a:p>
          </p:txBody>
        </p:sp>
        <p:sp>
          <p:nvSpPr>
            <p:cNvPr id="7205" name="Oval 69"/>
            <p:cNvSpPr>
              <a:spLocks noChangeArrowheads="1"/>
            </p:cNvSpPr>
            <p:nvPr/>
          </p:nvSpPr>
          <p:spPr bwMode="auto">
            <a:xfrm rot="2352757">
              <a:off x="4643152" y="5175657"/>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6" name="Line 70"/>
            <p:cNvSpPr>
              <a:spLocks noChangeShapeType="1"/>
            </p:cNvSpPr>
            <p:nvPr/>
          </p:nvSpPr>
          <p:spPr bwMode="auto">
            <a:xfrm rot="2405412">
              <a:off x="4582266" y="5352539"/>
              <a:ext cx="0" cy="304800"/>
            </a:xfrm>
            <a:prstGeom prst="line">
              <a:avLst/>
            </a:prstGeom>
            <a:noFill/>
            <a:ln w="9525">
              <a:solidFill>
                <a:schemeClr val="tx1"/>
              </a:solidFill>
              <a:round/>
              <a:headEnd/>
              <a:tailEnd type="triangle" w="med" len="med"/>
            </a:ln>
          </p:spPr>
          <p:txBody>
            <a:bodyPr/>
            <a:lstStyle/>
            <a:p>
              <a:endParaRPr lang="en-US"/>
            </a:p>
          </p:txBody>
        </p:sp>
        <p:sp>
          <p:nvSpPr>
            <p:cNvPr id="7203" name="Oval 72"/>
            <p:cNvSpPr>
              <a:spLocks noChangeArrowheads="1"/>
            </p:cNvSpPr>
            <p:nvPr/>
          </p:nvSpPr>
          <p:spPr bwMode="auto">
            <a:xfrm rot="11055612">
              <a:off x="3821827" y="640460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4" name="Line 73"/>
            <p:cNvSpPr>
              <a:spLocks noChangeShapeType="1"/>
            </p:cNvSpPr>
            <p:nvPr/>
          </p:nvSpPr>
          <p:spPr bwMode="auto">
            <a:xfrm rot="11108267">
              <a:off x="3956553" y="6089936"/>
              <a:ext cx="0" cy="304800"/>
            </a:xfrm>
            <a:prstGeom prst="line">
              <a:avLst/>
            </a:prstGeom>
            <a:noFill/>
            <a:ln w="9525">
              <a:solidFill>
                <a:schemeClr val="tx1"/>
              </a:solidFill>
              <a:round/>
              <a:headEnd/>
              <a:tailEnd type="triangle" w="med" len="med"/>
            </a:ln>
          </p:spPr>
          <p:txBody>
            <a:bodyPr/>
            <a:lstStyle/>
            <a:p>
              <a:endParaRPr lang="en-US"/>
            </a:p>
          </p:txBody>
        </p:sp>
        <p:sp>
          <p:nvSpPr>
            <p:cNvPr id="7201" name="Oval 75"/>
            <p:cNvSpPr>
              <a:spLocks noChangeArrowheads="1"/>
            </p:cNvSpPr>
            <p:nvPr/>
          </p:nvSpPr>
          <p:spPr bwMode="auto">
            <a:xfrm rot="12402086">
              <a:off x="5831268" y="565132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2" name="Line 76"/>
            <p:cNvSpPr>
              <a:spLocks noChangeShapeType="1"/>
            </p:cNvSpPr>
            <p:nvPr/>
          </p:nvSpPr>
          <p:spPr bwMode="auto">
            <a:xfrm rot="12454741">
              <a:off x="6070024" y="5365398"/>
              <a:ext cx="0" cy="304800"/>
            </a:xfrm>
            <a:prstGeom prst="line">
              <a:avLst/>
            </a:prstGeom>
            <a:noFill/>
            <a:ln w="9525">
              <a:solidFill>
                <a:schemeClr val="tx1"/>
              </a:solidFill>
              <a:round/>
              <a:headEnd/>
              <a:tailEnd type="triangle" w="med" len="med"/>
            </a:ln>
          </p:spPr>
          <p:txBody>
            <a:bodyPr/>
            <a:lstStyle/>
            <a:p>
              <a:endParaRPr lang="en-US"/>
            </a:p>
          </p:txBody>
        </p:sp>
        <p:sp>
          <p:nvSpPr>
            <p:cNvPr id="7199" name="Oval 78"/>
            <p:cNvSpPr>
              <a:spLocks noChangeArrowheads="1"/>
            </p:cNvSpPr>
            <p:nvPr/>
          </p:nvSpPr>
          <p:spPr bwMode="auto">
            <a:xfrm rot="15607301">
              <a:off x="5960107" y="4837115"/>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200" name="Line 79"/>
            <p:cNvSpPr>
              <a:spLocks noChangeShapeType="1"/>
            </p:cNvSpPr>
            <p:nvPr/>
          </p:nvSpPr>
          <p:spPr bwMode="auto">
            <a:xfrm rot="15659956">
              <a:off x="6347588" y="4751266"/>
              <a:ext cx="0" cy="304800"/>
            </a:xfrm>
            <a:prstGeom prst="line">
              <a:avLst/>
            </a:prstGeom>
            <a:noFill/>
            <a:ln w="9525">
              <a:solidFill>
                <a:schemeClr val="tx1"/>
              </a:solidFill>
              <a:round/>
              <a:headEnd/>
              <a:tailEnd type="triangle" w="med" len="med"/>
            </a:ln>
          </p:spPr>
          <p:txBody>
            <a:bodyPr/>
            <a:lstStyle/>
            <a:p>
              <a:endParaRPr lang="en-US"/>
            </a:p>
          </p:txBody>
        </p:sp>
        <p:sp>
          <p:nvSpPr>
            <p:cNvPr id="7197" name="Oval 81"/>
            <p:cNvSpPr>
              <a:spLocks noChangeArrowheads="1"/>
            </p:cNvSpPr>
            <p:nvPr/>
          </p:nvSpPr>
          <p:spPr bwMode="auto">
            <a:xfrm rot="8032602">
              <a:off x="4809331" y="5869781"/>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8" name="Line 82"/>
            <p:cNvSpPr>
              <a:spLocks noChangeShapeType="1"/>
            </p:cNvSpPr>
            <p:nvPr/>
          </p:nvSpPr>
          <p:spPr bwMode="auto">
            <a:xfrm rot="8085257">
              <a:off x="4723607" y="5639594"/>
              <a:ext cx="0" cy="304800"/>
            </a:xfrm>
            <a:prstGeom prst="line">
              <a:avLst/>
            </a:prstGeom>
            <a:noFill/>
            <a:ln w="9525">
              <a:solidFill>
                <a:schemeClr val="tx1"/>
              </a:solidFill>
              <a:round/>
              <a:headEnd/>
              <a:tailEnd type="triangle" w="med" len="med"/>
            </a:ln>
          </p:spPr>
          <p:txBody>
            <a:bodyPr/>
            <a:lstStyle/>
            <a:p>
              <a:endParaRPr lang="en-US"/>
            </a:p>
          </p:txBody>
        </p:sp>
        <p:sp>
          <p:nvSpPr>
            <p:cNvPr id="7195" name="Oval 84"/>
            <p:cNvSpPr>
              <a:spLocks noChangeArrowheads="1"/>
            </p:cNvSpPr>
            <p:nvPr/>
          </p:nvSpPr>
          <p:spPr bwMode="auto">
            <a:xfrm rot="5157875">
              <a:off x="4189337" y="5235198"/>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6" name="Line 85"/>
            <p:cNvSpPr>
              <a:spLocks noChangeShapeType="1"/>
            </p:cNvSpPr>
            <p:nvPr/>
          </p:nvSpPr>
          <p:spPr bwMode="auto">
            <a:xfrm rot="5210530">
              <a:off x="4027014" y="5216790"/>
              <a:ext cx="0" cy="304800"/>
            </a:xfrm>
            <a:prstGeom prst="line">
              <a:avLst/>
            </a:prstGeom>
            <a:noFill/>
            <a:ln w="9525">
              <a:solidFill>
                <a:schemeClr val="tx1"/>
              </a:solidFill>
              <a:round/>
              <a:headEnd/>
              <a:tailEnd type="triangle" w="med" len="med"/>
            </a:ln>
          </p:spPr>
          <p:txBody>
            <a:bodyPr/>
            <a:lstStyle/>
            <a:p>
              <a:endParaRPr lang="en-US"/>
            </a:p>
          </p:txBody>
        </p:sp>
        <p:sp>
          <p:nvSpPr>
            <p:cNvPr id="7193" name="Oval 87"/>
            <p:cNvSpPr>
              <a:spLocks noChangeArrowheads="1"/>
            </p:cNvSpPr>
            <p:nvPr/>
          </p:nvSpPr>
          <p:spPr bwMode="auto">
            <a:xfrm rot="8032602">
              <a:off x="4199731" y="4421981"/>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4" name="Line 88"/>
            <p:cNvSpPr>
              <a:spLocks noChangeShapeType="1"/>
            </p:cNvSpPr>
            <p:nvPr/>
          </p:nvSpPr>
          <p:spPr bwMode="auto">
            <a:xfrm rot="8085257">
              <a:off x="4114007" y="4191794"/>
              <a:ext cx="0" cy="304800"/>
            </a:xfrm>
            <a:prstGeom prst="line">
              <a:avLst/>
            </a:prstGeom>
            <a:noFill/>
            <a:ln w="9525">
              <a:solidFill>
                <a:schemeClr val="tx1"/>
              </a:solidFill>
              <a:round/>
              <a:headEnd/>
              <a:tailEnd type="triangle" w="med" len="med"/>
            </a:ln>
          </p:spPr>
          <p:txBody>
            <a:bodyPr/>
            <a:lstStyle/>
            <a:p>
              <a:endParaRPr lang="en-US"/>
            </a:p>
          </p:txBody>
        </p:sp>
        <p:sp>
          <p:nvSpPr>
            <p:cNvPr id="7191" name="Oval 90"/>
            <p:cNvSpPr>
              <a:spLocks noChangeArrowheads="1"/>
            </p:cNvSpPr>
            <p:nvPr/>
          </p:nvSpPr>
          <p:spPr bwMode="auto">
            <a:xfrm rot="11239097">
              <a:off x="4650571" y="4733666"/>
              <a:ext cx="228600" cy="228600"/>
            </a:xfrm>
            <a:prstGeom prst="ellipse">
              <a:avLst/>
            </a:prstGeom>
            <a:gradFill rotWithShape="1">
              <a:gsLst>
                <a:gs pos="0">
                  <a:schemeClr val="bg1"/>
                </a:gs>
                <a:gs pos="100000">
                  <a:schemeClr val="folHlink"/>
                </a:gs>
              </a:gsLst>
              <a:path path="shape">
                <a:fillToRect l="50000" t="50000" r="50000" b="50000"/>
              </a:path>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192" name="Line 91"/>
            <p:cNvSpPr>
              <a:spLocks noChangeShapeType="1"/>
            </p:cNvSpPr>
            <p:nvPr/>
          </p:nvSpPr>
          <p:spPr bwMode="auto">
            <a:xfrm rot="11291752">
              <a:off x="4800022" y="4420481"/>
              <a:ext cx="0" cy="304800"/>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tx1"/>
                </a:solidFill>
              </a:rPr>
              <a:t>Energy</a:t>
            </a:r>
          </a:p>
        </p:txBody>
      </p:sp>
      <p:sp>
        <p:nvSpPr>
          <p:cNvPr id="9219" name="Rectangle 3"/>
          <p:cNvSpPr>
            <a:spLocks noGrp="1" noChangeArrowheads="1"/>
          </p:cNvSpPr>
          <p:nvPr>
            <p:ph type="body" idx="1"/>
          </p:nvPr>
        </p:nvSpPr>
        <p:spPr>
          <a:xfrm>
            <a:off x="381000" y="1371600"/>
            <a:ext cx="8382000" cy="609600"/>
          </a:xfrm>
        </p:spPr>
        <p:txBody>
          <a:bodyPr/>
          <a:lstStyle/>
          <a:p>
            <a:pPr eaLnBrk="1" hangingPunct="1"/>
            <a:r>
              <a:rPr lang="en-US" dirty="0" smtClean="0">
                <a:solidFill>
                  <a:schemeClr val="tx1"/>
                </a:solidFill>
              </a:rPr>
              <a:t>A more complicated example: Power plant</a:t>
            </a:r>
          </a:p>
        </p:txBody>
      </p:sp>
      <p:pic>
        <p:nvPicPr>
          <p:cNvPr id="9220" name="Picture 4" descr="power_plant_diagra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1905000"/>
            <a:ext cx="5019675" cy="2943225"/>
          </a:xfrm>
          <a:prstGeom prst="rect">
            <a:avLst/>
          </a:prstGeom>
          <a:ln>
            <a:noFill/>
          </a:ln>
          <a:effectLst>
            <a:outerShdw blurRad="292100" dist="139700" dir="2700000" algn="tl" rotWithShape="0">
              <a:srgbClr val="333333">
                <a:alpha val="65000"/>
              </a:srgbClr>
            </a:outerShdw>
          </a:effectLst>
        </p:spPr>
      </p:pic>
      <p:grpSp>
        <p:nvGrpSpPr>
          <p:cNvPr id="2" name="Group 29"/>
          <p:cNvGrpSpPr>
            <a:grpSpLocks/>
          </p:cNvGrpSpPr>
          <p:nvPr/>
        </p:nvGrpSpPr>
        <p:grpSpPr bwMode="auto">
          <a:xfrm>
            <a:off x="2819400" y="4953000"/>
            <a:ext cx="4283075" cy="1417638"/>
            <a:chOff x="1776" y="3120"/>
            <a:chExt cx="2698" cy="893"/>
          </a:xfrm>
        </p:grpSpPr>
        <p:sp>
          <p:nvSpPr>
            <p:cNvPr id="9227" name="Line 5"/>
            <p:cNvSpPr>
              <a:spLocks noChangeShapeType="1"/>
            </p:cNvSpPr>
            <p:nvPr/>
          </p:nvSpPr>
          <p:spPr bwMode="auto">
            <a:xfrm>
              <a:off x="1776" y="3120"/>
              <a:ext cx="144" cy="288"/>
            </a:xfrm>
            <a:prstGeom prst="line">
              <a:avLst/>
            </a:prstGeom>
            <a:noFill/>
            <a:ln w="9525">
              <a:solidFill>
                <a:schemeClr val="tx1"/>
              </a:solidFill>
              <a:round/>
              <a:headEnd/>
              <a:tailEnd/>
            </a:ln>
          </p:spPr>
          <p:txBody>
            <a:bodyPr/>
            <a:lstStyle/>
            <a:p>
              <a:endParaRPr lang="en-US"/>
            </a:p>
          </p:txBody>
        </p:sp>
        <p:sp>
          <p:nvSpPr>
            <p:cNvPr id="9228" name="Line 6"/>
            <p:cNvSpPr>
              <a:spLocks noChangeShapeType="1"/>
            </p:cNvSpPr>
            <p:nvPr/>
          </p:nvSpPr>
          <p:spPr bwMode="auto">
            <a:xfrm flipV="1">
              <a:off x="2064" y="3120"/>
              <a:ext cx="144" cy="288"/>
            </a:xfrm>
            <a:prstGeom prst="line">
              <a:avLst/>
            </a:prstGeom>
            <a:noFill/>
            <a:ln w="9525">
              <a:solidFill>
                <a:schemeClr val="tx1"/>
              </a:solidFill>
              <a:round/>
              <a:headEnd/>
              <a:tailEnd/>
            </a:ln>
          </p:spPr>
          <p:txBody>
            <a:bodyPr/>
            <a:lstStyle/>
            <a:p>
              <a:endParaRPr lang="en-US"/>
            </a:p>
          </p:txBody>
        </p:sp>
        <p:sp>
          <p:nvSpPr>
            <p:cNvPr id="9229" name="Line 7"/>
            <p:cNvSpPr>
              <a:spLocks noChangeShapeType="1"/>
            </p:cNvSpPr>
            <p:nvPr/>
          </p:nvSpPr>
          <p:spPr bwMode="auto">
            <a:xfrm>
              <a:off x="1920" y="3408"/>
              <a:ext cx="0" cy="432"/>
            </a:xfrm>
            <a:prstGeom prst="line">
              <a:avLst/>
            </a:prstGeom>
            <a:noFill/>
            <a:ln w="9525">
              <a:solidFill>
                <a:schemeClr val="tx1"/>
              </a:solidFill>
              <a:round/>
              <a:headEnd/>
              <a:tailEnd/>
            </a:ln>
          </p:spPr>
          <p:txBody>
            <a:bodyPr/>
            <a:lstStyle/>
            <a:p>
              <a:endParaRPr lang="en-US"/>
            </a:p>
          </p:txBody>
        </p:sp>
        <p:sp>
          <p:nvSpPr>
            <p:cNvPr id="9230" name="Line 8"/>
            <p:cNvSpPr>
              <a:spLocks noChangeShapeType="1"/>
            </p:cNvSpPr>
            <p:nvPr/>
          </p:nvSpPr>
          <p:spPr bwMode="auto">
            <a:xfrm>
              <a:off x="1920" y="3840"/>
              <a:ext cx="2016" cy="0"/>
            </a:xfrm>
            <a:prstGeom prst="line">
              <a:avLst/>
            </a:prstGeom>
            <a:noFill/>
            <a:ln w="9525">
              <a:solidFill>
                <a:schemeClr val="tx1"/>
              </a:solidFill>
              <a:round/>
              <a:headEnd/>
              <a:tailEnd/>
            </a:ln>
          </p:spPr>
          <p:txBody>
            <a:bodyPr/>
            <a:lstStyle/>
            <a:p>
              <a:endParaRPr lang="en-US"/>
            </a:p>
          </p:txBody>
        </p:sp>
        <p:sp>
          <p:nvSpPr>
            <p:cNvPr id="9231" name="Line 9"/>
            <p:cNvSpPr>
              <a:spLocks noChangeShapeType="1"/>
            </p:cNvSpPr>
            <p:nvPr/>
          </p:nvSpPr>
          <p:spPr bwMode="auto">
            <a:xfrm>
              <a:off x="2064" y="3408"/>
              <a:ext cx="0" cy="336"/>
            </a:xfrm>
            <a:prstGeom prst="line">
              <a:avLst/>
            </a:prstGeom>
            <a:noFill/>
            <a:ln w="9525">
              <a:solidFill>
                <a:schemeClr val="tx1"/>
              </a:solidFill>
              <a:round/>
              <a:headEnd/>
              <a:tailEnd/>
            </a:ln>
          </p:spPr>
          <p:txBody>
            <a:bodyPr/>
            <a:lstStyle/>
            <a:p>
              <a:endParaRPr lang="en-US"/>
            </a:p>
          </p:txBody>
        </p:sp>
        <p:sp>
          <p:nvSpPr>
            <p:cNvPr id="9232" name="Line 10"/>
            <p:cNvSpPr>
              <a:spLocks noChangeShapeType="1"/>
            </p:cNvSpPr>
            <p:nvPr/>
          </p:nvSpPr>
          <p:spPr bwMode="auto">
            <a:xfrm>
              <a:off x="2064" y="3744"/>
              <a:ext cx="384" cy="0"/>
            </a:xfrm>
            <a:prstGeom prst="line">
              <a:avLst/>
            </a:prstGeom>
            <a:noFill/>
            <a:ln w="9525">
              <a:solidFill>
                <a:schemeClr val="tx1"/>
              </a:solidFill>
              <a:round/>
              <a:headEnd/>
              <a:tailEnd/>
            </a:ln>
          </p:spPr>
          <p:txBody>
            <a:bodyPr/>
            <a:lstStyle/>
            <a:p>
              <a:endParaRPr lang="en-US"/>
            </a:p>
          </p:txBody>
        </p:sp>
        <p:sp>
          <p:nvSpPr>
            <p:cNvPr id="9233" name="Line 11"/>
            <p:cNvSpPr>
              <a:spLocks noChangeShapeType="1"/>
            </p:cNvSpPr>
            <p:nvPr/>
          </p:nvSpPr>
          <p:spPr bwMode="auto">
            <a:xfrm flipV="1">
              <a:off x="2448" y="3360"/>
              <a:ext cx="0" cy="384"/>
            </a:xfrm>
            <a:prstGeom prst="line">
              <a:avLst/>
            </a:prstGeom>
            <a:noFill/>
            <a:ln w="9525">
              <a:solidFill>
                <a:schemeClr val="tx1"/>
              </a:solidFill>
              <a:round/>
              <a:headEnd/>
              <a:tailEnd/>
            </a:ln>
          </p:spPr>
          <p:txBody>
            <a:bodyPr/>
            <a:lstStyle/>
            <a:p>
              <a:endParaRPr lang="en-US"/>
            </a:p>
          </p:txBody>
        </p:sp>
        <p:sp>
          <p:nvSpPr>
            <p:cNvPr id="9234" name="Line 12"/>
            <p:cNvSpPr>
              <a:spLocks noChangeShapeType="1"/>
            </p:cNvSpPr>
            <p:nvPr/>
          </p:nvSpPr>
          <p:spPr bwMode="auto">
            <a:xfrm>
              <a:off x="2544" y="3360"/>
              <a:ext cx="0" cy="384"/>
            </a:xfrm>
            <a:prstGeom prst="line">
              <a:avLst/>
            </a:prstGeom>
            <a:noFill/>
            <a:ln w="9525">
              <a:solidFill>
                <a:schemeClr val="tx1"/>
              </a:solidFill>
              <a:round/>
              <a:headEnd/>
              <a:tailEnd/>
            </a:ln>
          </p:spPr>
          <p:txBody>
            <a:bodyPr/>
            <a:lstStyle/>
            <a:p>
              <a:endParaRPr lang="en-US"/>
            </a:p>
          </p:txBody>
        </p:sp>
        <p:sp>
          <p:nvSpPr>
            <p:cNvPr id="9235" name="Line 13"/>
            <p:cNvSpPr>
              <a:spLocks noChangeShapeType="1"/>
            </p:cNvSpPr>
            <p:nvPr/>
          </p:nvSpPr>
          <p:spPr bwMode="auto">
            <a:xfrm>
              <a:off x="2544" y="3744"/>
              <a:ext cx="384" cy="0"/>
            </a:xfrm>
            <a:prstGeom prst="line">
              <a:avLst/>
            </a:prstGeom>
            <a:noFill/>
            <a:ln w="9525">
              <a:solidFill>
                <a:schemeClr val="tx1"/>
              </a:solidFill>
              <a:round/>
              <a:headEnd/>
              <a:tailEnd/>
            </a:ln>
          </p:spPr>
          <p:txBody>
            <a:bodyPr/>
            <a:lstStyle/>
            <a:p>
              <a:endParaRPr lang="en-US"/>
            </a:p>
          </p:txBody>
        </p:sp>
        <p:sp>
          <p:nvSpPr>
            <p:cNvPr id="9236" name="Line 14"/>
            <p:cNvSpPr>
              <a:spLocks noChangeShapeType="1"/>
            </p:cNvSpPr>
            <p:nvPr/>
          </p:nvSpPr>
          <p:spPr bwMode="auto">
            <a:xfrm flipV="1">
              <a:off x="2928" y="3360"/>
              <a:ext cx="0" cy="384"/>
            </a:xfrm>
            <a:prstGeom prst="line">
              <a:avLst/>
            </a:prstGeom>
            <a:noFill/>
            <a:ln w="9525">
              <a:solidFill>
                <a:schemeClr val="tx1"/>
              </a:solidFill>
              <a:round/>
              <a:headEnd/>
              <a:tailEnd/>
            </a:ln>
          </p:spPr>
          <p:txBody>
            <a:bodyPr/>
            <a:lstStyle/>
            <a:p>
              <a:endParaRPr lang="en-US"/>
            </a:p>
          </p:txBody>
        </p:sp>
        <p:sp>
          <p:nvSpPr>
            <p:cNvPr id="9237" name="Line 15"/>
            <p:cNvSpPr>
              <a:spLocks noChangeShapeType="1"/>
            </p:cNvSpPr>
            <p:nvPr/>
          </p:nvSpPr>
          <p:spPr bwMode="auto">
            <a:xfrm>
              <a:off x="3024" y="3360"/>
              <a:ext cx="0" cy="384"/>
            </a:xfrm>
            <a:prstGeom prst="line">
              <a:avLst/>
            </a:prstGeom>
            <a:noFill/>
            <a:ln w="9525">
              <a:solidFill>
                <a:schemeClr val="tx1"/>
              </a:solidFill>
              <a:round/>
              <a:headEnd/>
              <a:tailEnd/>
            </a:ln>
          </p:spPr>
          <p:txBody>
            <a:bodyPr/>
            <a:lstStyle/>
            <a:p>
              <a:endParaRPr lang="en-US"/>
            </a:p>
          </p:txBody>
        </p:sp>
        <p:sp>
          <p:nvSpPr>
            <p:cNvPr id="9238" name="Line 16"/>
            <p:cNvSpPr>
              <a:spLocks noChangeShapeType="1"/>
            </p:cNvSpPr>
            <p:nvPr/>
          </p:nvSpPr>
          <p:spPr bwMode="auto">
            <a:xfrm>
              <a:off x="3024" y="3744"/>
              <a:ext cx="384" cy="0"/>
            </a:xfrm>
            <a:prstGeom prst="line">
              <a:avLst/>
            </a:prstGeom>
            <a:noFill/>
            <a:ln w="9525">
              <a:solidFill>
                <a:schemeClr val="tx1"/>
              </a:solidFill>
              <a:round/>
              <a:headEnd/>
              <a:tailEnd/>
            </a:ln>
          </p:spPr>
          <p:txBody>
            <a:bodyPr/>
            <a:lstStyle/>
            <a:p>
              <a:endParaRPr lang="en-US"/>
            </a:p>
          </p:txBody>
        </p:sp>
        <p:sp>
          <p:nvSpPr>
            <p:cNvPr id="9239" name="Line 17"/>
            <p:cNvSpPr>
              <a:spLocks noChangeShapeType="1"/>
            </p:cNvSpPr>
            <p:nvPr/>
          </p:nvSpPr>
          <p:spPr bwMode="auto">
            <a:xfrm flipV="1">
              <a:off x="3408" y="3360"/>
              <a:ext cx="0" cy="384"/>
            </a:xfrm>
            <a:prstGeom prst="line">
              <a:avLst/>
            </a:prstGeom>
            <a:noFill/>
            <a:ln w="9525">
              <a:solidFill>
                <a:schemeClr val="tx1"/>
              </a:solidFill>
              <a:round/>
              <a:headEnd/>
              <a:tailEnd/>
            </a:ln>
          </p:spPr>
          <p:txBody>
            <a:bodyPr/>
            <a:lstStyle/>
            <a:p>
              <a:endParaRPr lang="en-US"/>
            </a:p>
          </p:txBody>
        </p:sp>
        <p:sp>
          <p:nvSpPr>
            <p:cNvPr id="9240" name="Line 18"/>
            <p:cNvSpPr>
              <a:spLocks noChangeShapeType="1"/>
            </p:cNvSpPr>
            <p:nvPr/>
          </p:nvSpPr>
          <p:spPr bwMode="auto">
            <a:xfrm>
              <a:off x="3504" y="3360"/>
              <a:ext cx="0" cy="384"/>
            </a:xfrm>
            <a:prstGeom prst="line">
              <a:avLst/>
            </a:prstGeom>
            <a:noFill/>
            <a:ln w="9525">
              <a:solidFill>
                <a:schemeClr val="tx1"/>
              </a:solidFill>
              <a:round/>
              <a:headEnd/>
              <a:tailEnd/>
            </a:ln>
          </p:spPr>
          <p:txBody>
            <a:bodyPr/>
            <a:lstStyle/>
            <a:p>
              <a:endParaRPr lang="en-US"/>
            </a:p>
          </p:txBody>
        </p:sp>
        <p:sp>
          <p:nvSpPr>
            <p:cNvPr id="9241" name="Text Box 19"/>
            <p:cNvSpPr txBox="1">
              <a:spLocks noChangeArrowheads="1"/>
            </p:cNvSpPr>
            <p:nvPr/>
          </p:nvSpPr>
          <p:spPr bwMode="auto">
            <a:xfrm>
              <a:off x="1872" y="3168"/>
              <a:ext cx="228"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in</a:t>
              </a:r>
            </a:p>
          </p:txBody>
        </p:sp>
        <p:sp>
          <p:nvSpPr>
            <p:cNvPr id="9242" name="Text Box 20"/>
            <p:cNvSpPr txBox="1">
              <a:spLocks noChangeArrowheads="1"/>
            </p:cNvSpPr>
            <p:nvPr/>
          </p:nvSpPr>
          <p:spPr bwMode="auto">
            <a:xfrm>
              <a:off x="2352" y="3169"/>
              <a:ext cx="338"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stack</a:t>
              </a:r>
            </a:p>
          </p:txBody>
        </p:sp>
        <p:sp>
          <p:nvSpPr>
            <p:cNvPr id="9243" name="Text Box 21"/>
            <p:cNvSpPr txBox="1">
              <a:spLocks noChangeArrowheads="1"/>
            </p:cNvSpPr>
            <p:nvPr/>
          </p:nvSpPr>
          <p:spPr bwMode="auto">
            <a:xfrm>
              <a:off x="2880" y="3169"/>
              <a:ext cx="407"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friction</a:t>
              </a:r>
            </a:p>
          </p:txBody>
        </p:sp>
        <p:sp>
          <p:nvSpPr>
            <p:cNvPr id="9244" name="Text Box 23"/>
            <p:cNvSpPr txBox="1">
              <a:spLocks noChangeArrowheads="1"/>
            </p:cNvSpPr>
            <p:nvPr/>
          </p:nvSpPr>
          <p:spPr bwMode="auto">
            <a:xfrm>
              <a:off x="3360" y="3169"/>
              <a:ext cx="407"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friction</a:t>
              </a:r>
            </a:p>
          </p:txBody>
        </p:sp>
        <p:sp>
          <p:nvSpPr>
            <p:cNvPr id="9245" name="Text Box 24"/>
            <p:cNvSpPr txBox="1">
              <a:spLocks noChangeArrowheads="1"/>
            </p:cNvSpPr>
            <p:nvPr/>
          </p:nvSpPr>
          <p:spPr bwMode="auto">
            <a:xfrm>
              <a:off x="3984" y="3697"/>
              <a:ext cx="490" cy="173"/>
            </a:xfrm>
            <a:prstGeom prst="rect">
              <a:avLst/>
            </a:prstGeom>
            <a:noFill/>
            <a:ln w="9525">
              <a:noFill/>
              <a:miter lim="800000"/>
              <a:headEnd/>
              <a:tailEnd/>
            </a:ln>
          </p:spPr>
          <p:txBody>
            <a:bodyPr wrap="none">
              <a:spAutoFit/>
            </a:bodyPr>
            <a:lstStyle/>
            <a:p>
              <a:r>
                <a:rPr lang="en-US" sz="1200">
                  <a:latin typeface="Comic Sans MS" pitchFamily="66" charset="0"/>
                </a:rPr>
                <a:t>E</a:t>
              </a:r>
              <a:r>
                <a:rPr lang="en-US" sz="1200" baseline="-25000">
                  <a:latin typeface="Comic Sans MS" pitchFamily="66" charset="0"/>
                </a:rPr>
                <a:t>electricity</a:t>
              </a:r>
            </a:p>
          </p:txBody>
        </p:sp>
        <p:sp>
          <p:nvSpPr>
            <p:cNvPr id="9246" name="Line 25"/>
            <p:cNvSpPr>
              <a:spLocks noChangeShapeType="1"/>
            </p:cNvSpPr>
            <p:nvPr/>
          </p:nvSpPr>
          <p:spPr bwMode="auto">
            <a:xfrm>
              <a:off x="3504" y="3744"/>
              <a:ext cx="432" cy="0"/>
            </a:xfrm>
            <a:prstGeom prst="line">
              <a:avLst/>
            </a:prstGeom>
            <a:noFill/>
            <a:ln w="9525">
              <a:solidFill>
                <a:schemeClr val="tx1"/>
              </a:solidFill>
              <a:round/>
              <a:headEnd/>
              <a:tailEnd/>
            </a:ln>
          </p:spPr>
          <p:txBody>
            <a:bodyPr/>
            <a:lstStyle/>
            <a:p>
              <a:endParaRPr lang="en-US"/>
            </a:p>
          </p:txBody>
        </p:sp>
        <p:sp>
          <p:nvSpPr>
            <p:cNvPr id="9247" name="Text Box 26"/>
            <p:cNvSpPr txBox="1">
              <a:spLocks noChangeArrowheads="1"/>
            </p:cNvSpPr>
            <p:nvPr/>
          </p:nvSpPr>
          <p:spPr bwMode="auto">
            <a:xfrm>
              <a:off x="2352" y="3840"/>
              <a:ext cx="375" cy="173"/>
            </a:xfrm>
            <a:prstGeom prst="rect">
              <a:avLst/>
            </a:prstGeom>
            <a:noFill/>
            <a:ln w="9525">
              <a:noFill/>
              <a:miter lim="800000"/>
              <a:headEnd/>
              <a:tailEnd/>
            </a:ln>
          </p:spPr>
          <p:txBody>
            <a:bodyPr wrap="none">
              <a:spAutoFit/>
            </a:bodyPr>
            <a:lstStyle/>
            <a:p>
              <a:r>
                <a:rPr lang="en-US" sz="1200">
                  <a:latin typeface="Comic Sans MS" pitchFamily="66" charset="0"/>
                </a:rPr>
                <a:t>boiler</a:t>
              </a:r>
            </a:p>
          </p:txBody>
        </p:sp>
        <p:sp>
          <p:nvSpPr>
            <p:cNvPr id="9248" name="Text Box 27"/>
            <p:cNvSpPr txBox="1">
              <a:spLocks noChangeArrowheads="1"/>
            </p:cNvSpPr>
            <p:nvPr/>
          </p:nvSpPr>
          <p:spPr bwMode="auto">
            <a:xfrm>
              <a:off x="2784" y="3840"/>
              <a:ext cx="444" cy="173"/>
            </a:xfrm>
            <a:prstGeom prst="rect">
              <a:avLst/>
            </a:prstGeom>
            <a:noFill/>
            <a:ln w="9525">
              <a:noFill/>
              <a:miter lim="800000"/>
              <a:headEnd/>
              <a:tailEnd/>
            </a:ln>
          </p:spPr>
          <p:txBody>
            <a:bodyPr wrap="none">
              <a:spAutoFit/>
            </a:bodyPr>
            <a:lstStyle/>
            <a:p>
              <a:r>
                <a:rPr lang="en-US" sz="1200">
                  <a:latin typeface="Comic Sans MS" pitchFamily="66" charset="0"/>
                </a:rPr>
                <a:t>turbine</a:t>
              </a:r>
            </a:p>
          </p:txBody>
        </p:sp>
        <p:sp>
          <p:nvSpPr>
            <p:cNvPr id="9249" name="Text Box 28"/>
            <p:cNvSpPr txBox="1">
              <a:spLocks noChangeArrowheads="1"/>
            </p:cNvSpPr>
            <p:nvPr/>
          </p:nvSpPr>
          <p:spPr bwMode="auto">
            <a:xfrm>
              <a:off x="3264" y="3840"/>
              <a:ext cx="559" cy="173"/>
            </a:xfrm>
            <a:prstGeom prst="rect">
              <a:avLst/>
            </a:prstGeom>
            <a:noFill/>
            <a:ln w="9525">
              <a:noFill/>
              <a:miter lim="800000"/>
              <a:headEnd/>
              <a:tailEnd/>
            </a:ln>
          </p:spPr>
          <p:txBody>
            <a:bodyPr wrap="none">
              <a:spAutoFit/>
            </a:bodyPr>
            <a:lstStyle/>
            <a:p>
              <a:r>
                <a:rPr lang="en-US" sz="1200">
                  <a:latin typeface="Comic Sans MS" pitchFamily="66" charset="0"/>
                </a:rPr>
                <a:t>generator</a:t>
              </a:r>
            </a:p>
          </p:txBody>
        </p:sp>
      </p:grpSp>
      <p:sp>
        <p:nvSpPr>
          <p:cNvPr id="9222" name="Line 30"/>
          <p:cNvSpPr>
            <a:spLocks noChangeShapeType="1"/>
          </p:cNvSpPr>
          <p:nvPr/>
        </p:nvSpPr>
        <p:spPr bwMode="auto">
          <a:xfrm>
            <a:off x="3162300" y="5386388"/>
            <a:ext cx="0" cy="533400"/>
          </a:xfrm>
          <a:prstGeom prst="line">
            <a:avLst/>
          </a:prstGeom>
          <a:noFill/>
          <a:ln w="76200">
            <a:solidFill>
              <a:srgbClr val="FF3300"/>
            </a:solidFill>
            <a:round/>
            <a:headEnd/>
            <a:tailEnd type="triangle" w="med" len="med"/>
          </a:ln>
        </p:spPr>
        <p:txBody>
          <a:bodyPr/>
          <a:lstStyle/>
          <a:p>
            <a:endParaRPr lang="en-US"/>
          </a:p>
        </p:txBody>
      </p:sp>
      <p:sp>
        <p:nvSpPr>
          <p:cNvPr id="9223" name="Line 31"/>
          <p:cNvSpPr>
            <a:spLocks noChangeShapeType="1"/>
          </p:cNvSpPr>
          <p:nvPr/>
        </p:nvSpPr>
        <p:spPr bwMode="auto">
          <a:xfrm flipV="1">
            <a:off x="3962400" y="5486400"/>
            <a:ext cx="0" cy="457200"/>
          </a:xfrm>
          <a:prstGeom prst="line">
            <a:avLst/>
          </a:prstGeom>
          <a:noFill/>
          <a:ln w="9525">
            <a:solidFill>
              <a:srgbClr val="FF3300"/>
            </a:solidFill>
            <a:round/>
            <a:headEnd/>
            <a:tailEnd type="triangle" w="med" len="med"/>
          </a:ln>
        </p:spPr>
        <p:txBody>
          <a:bodyPr/>
          <a:lstStyle/>
          <a:p>
            <a:endParaRPr lang="en-US"/>
          </a:p>
        </p:txBody>
      </p:sp>
      <p:sp>
        <p:nvSpPr>
          <p:cNvPr id="9224" name="Line 32"/>
          <p:cNvSpPr>
            <a:spLocks noChangeShapeType="1"/>
          </p:cNvSpPr>
          <p:nvPr/>
        </p:nvSpPr>
        <p:spPr bwMode="auto">
          <a:xfrm flipV="1">
            <a:off x="5486400" y="5486400"/>
            <a:ext cx="0" cy="457200"/>
          </a:xfrm>
          <a:prstGeom prst="line">
            <a:avLst/>
          </a:prstGeom>
          <a:noFill/>
          <a:ln w="9525">
            <a:solidFill>
              <a:srgbClr val="FF3300"/>
            </a:solidFill>
            <a:round/>
            <a:headEnd/>
            <a:tailEnd type="triangle" w="med" len="med"/>
          </a:ln>
        </p:spPr>
        <p:txBody>
          <a:bodyPr/>
          <a:lstStyle/>
          <a:p>
            <a:endParaRPr lang="en-US"/>
          </a:p>
        </p:txBody>
      </p:sp>
      <p:sp>
        <p:nvSpPr>
          <p:cNvPr id="9225" name="Line 33"/>
          <p:cNvSpPr>
            <a:spLocks noChangeShapeType="1"/>
          </p:cNvSpPr>
          <p:nvPr/>
        </p:nvSpPr>
        <p:spPr bwMode="auto">
          <a:xfrm flipV="1">
            <a:off x="4724400" y="5486400"/>
            <a:ext cx="0" cy="457200"/>
          </a:xfrm>
          <a:prstGeom prst="line">
            <a:avLst/>
          </a:prstGeom>
          <a:noFill/>
          <a:ln w="9525">
            <a:solidFill>
              <a:srgbClr val="FF3300"/>
            </a:solidFill>
            <a:round/>
            <a:headEnd/>
            <a:tailEnd type="triangle" w="med" len="med"/>
          </a:ln>
        </p:spPr>
        <p:txBody>
          <a:bodyPr/>
          <a:lstStyle/>
          <a:p>
            <a:endParaRPr lang="en-US"/>
          </a:p>
        </p:txBody>
      </p:sp>
      <p:sp>
        <p:nvSpPr>
          <p:cNvPr id="9226" name="Line 35"/>
          <p:cNvSpPr>
            <a:spLocks noChangeShapeType="1"/>
          </p:cNvSpPr>
          <p:nvPr/>
        </p:nvSpPr>
        <p:spPr bwMode="auto">
          <a:xfrm>
            <a:off x="5638800" y="6019800"/>
            <a:ext cx="533400" cy="0"/>
          </a:xfrm>
          <a:prstGeom prst="line">
            <a:avLst/>
          </a:prstGeom>
          <a:noFill/>
          <a:ln w="28575">
            <a:solidFill>
              <a:srgbClr val="FF3300"/>
            </a:solidFill>
            <a:round/>
            <a:headEnd/>
            <a:tailEnd type="triangle" w="med" len="med"/>
          </a:ln>
        </p:spPr>
        <p:txBody>
          <a:bodyPr/>
          <a:lstStyle/>
          <a:p>
            <a:endParaRPr lang="en-US"/>
          </a:p>
        </p:txBody>
      </p:sp>
      <p:sp>
        <p:nvSpPr>
          <p:cNvPr id="34" name="Rectangle 33"/>
          <p:cNvSpPr/>
          <p:nvPr/>
        </p:nvSpPr>
        <p:spPr>
          <a:xfrm>
            <a:off x="4114799" y="3140696"/>
            <a:ext cx="888643" cy="837127"/>
          </a:xfrm>
          <a:prstGeom prst="rect">
            <a:avLst/>
          </a:prstGeom>
          <a:blipFill dpi="0" rotWithShape="1">
            <a:blip r:embed="rId4" cstate="print">
              <a:alphaModFix amt="5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QQ4</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74357" y="1610497"/>
            <a:ext cx="3645243" cy="609600"/>
          </a:xfrm>
        </p:spPr>
        <p:txBody>
          <a:bodyPr/>
          <a:lstStyle/>
          <a:p>
            <a:r>
              <a:rPr lang="en-US" sz="2800" b="1" dirty="0">
                <a:solidFill>
                  <a:schemeClr val="tx1"/>
                </a:solidFill>
              </a:rPr>
              <a:t>Conservation of </a:t>
            </a:r>
            <a:r>
              <a:rPr lang="en-US" sz="2800" b="1" dirty="0" smtClean="0">
                <a:solidFill>
                  <a:schemeClr val="tx1"/>
                </a:solidFill>
              </a:rPr>
              <a:t>?</a:t>
            </a:r>
            <a:endParaRPr lang="en-US" b="1" dirty="0">
              <a:solidFill>
                <a:schemeClr val="tx1"/>
              </a:solidFill>
            </a:endParaRPr>
          </a:p>
        </p:txBody>
      </p:sp>
      <p:sp>
        <p:nvSpPr>
          <p:cNvPr id="90115" name="Rectangle 3"/>
          <p:cNvSpPr>
            <a:spLocks noGrp="1" noChangeArrowheads="1"/>
          </p:cNvSpPr>
          <p:nvPr>
            <p:ph type="body" sz="half" idx="1"/>
          </p:nvPr>
        </p:nvSpPr>
        <p:spPr>
          <a:xfrm>
            <a:off x="208005" y="2835875"/>
            <a:ext cx="5212491" cy="2590800"/>
          </a:xfrm>
        </p:spPr>
        <p:txBody>
          <a:bodyPr/>
          <a:lstStyle/>
          <a:p>
            <a:pPr>
              <a:lnSpc>
                <a:spcPct val="80000"/>
              </a:lnSpc>
            </a:pPr>
            <a:r>
              <a:rPr lang="en-US" sz="2800" dirty="0" smtClean="0">
                <a:solidFill>
                  <a:schemeClr val="tx1"/>
                </a:solidFill>
              </a:rPr>
              <a:t>When this freestyler tucks in to a fetal position he will begin to flip around faster.  This is an example of </a:t>
            </a:r>
            <a:r>
              <a:rPr lang="en-US" sz="2800" dirty="0" smtClean="0">
                <a:solidFill>
                  <a:schemeClr val="tx1"/>
                </a:solidFill>
              </a:rPr>
              <a:t>_______ momentum </a:t>
            </a:r>
            <a:r>
              <a:rPr lang="en-US" sz="2800" dirty="0" smtClean="0">
                <a:solidFill>
                  <a:schemeClr val="tx1"/>
                </a:solidFill>
              </a:rPr>
              <a:t>being conserved.</a:t>
            </a:r>
            <a:endParaRPr lang="en-US" sz="2800" dirty="0">
              <a:solidFill>
                <a:schemeClr val="tx1"/>
              </a:solidFill>
            </a:endParaRPr>
          </a:p>
        </p:txBody>
      </p:sp>
      <p:pic>
        <p:nvPicPr>
          <p:cNvPr id="6146" name="Picture 2"/>
          <p:cNvPicPr>
            <a:picLocks noChangeAspect="1" noChangeArrowheads="1"/>
          </p:cNvPicPr>
          <p:nvPr/>
        </p:nvPicPr>
        <p:blipFill>
          <a:blip r:embed="rId3" cstate="print"/>
          <a:srcRect/>
          <a:stretch>
            <a:fillRect/>
          </a:stretch>
        </p:blipFill>
        <p:spPr bwMode="auto">
          <a:xfrm>
            <a:off x="5504935" y="1439562"/>
            <a:ext cx="3381375" cy="5076825"/>
          </a:xfrm>
          <a:prstGeom prst="rect">
            <a:avLst/>
          </a:prstGeom>
          <a:noFill/>
          <a:ln w="9525">
            <a:noFill/>
            <a:miter lim="800000"/>
            <a:headEnd/>
            <a:tailEnd/>
          </a:ln>
        </p:spPr>
      </p:pic>
      <p:sp>
        <p:nvSpPr>
          <p:cNvPr id="7" name="Rectangle 6"/>
          <p:cNvSpPr/>
          <p:nvPr/>
        </p:nvSpPr>
        <p:spPr>
          <a:xfrm>
            <a:off x="3738889" y="144162"/>
            <a:ext cx="16466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QQ4</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chemeClr val="tx1"/>
                </a:solidFill>
              </a:rPr>
              <a:t>Energy</a:t>
            </a:r>
          </a:p>
        </p:txBody>
      </p:sp>
      <p:sp>
        <p:nvSpPr>
          <p:cNvPr id="10243" name="Rectangle 3"/>
          <p:cNvSpPr>
            <a:spLocks noGrp="1" noChangeArrowheads="1"/>
          </p:cNvSpPr>
          <p:nvPr>
            <p:ph type="body" idx="1"/>
          </p:nvPr>
        </p:nvSpPr>
        <p:spPr/>
        <p:txBody>
          <a:bodyPr/>
          <a:lstStyle/>
          <a:p>
            <a:pPr eaLnBrk="1" hangingPunct="1"/>
            <a:r>
              <a:rPr lang="en-US" sz="2600" smtClean="0">
                <a:solidFill>
                  <a:schemeClr val="tx1"/>
                </a:solidFill>
              </a:rPr>
              <a:t>Energy is </a:t>
            </a:r>
          </a:p>
          <a:p>
            <a:pPr lvl="1" eaLnBrk="1" hangingPunct="1"/>
            <a:r>
              <a:rPr lang="en-US" sz="2200" smtClean="0">
                <a:solidFill>
                  <a:schemeClr val="tx1"/>
                </a:solidFill>
              </a:rPr>
              <a:t>the capacity “to do something”</a:t>
            </a:r>
          </a:p>
          <a:p>
            <a:pPr lvl="1" eaLnBrk="1" hangingPunct="1"/>
            <a:r>
              <a:rPr lang="en-US" sz="2200" smtClean="0">
                <a:solidFill>
                  <a:schemeClr val="tx1"/>
                </a:solidFill>
              </a:rPr>
              <a:t>Ability to exert a force on an object while moving it through a distance</a:t>
            </a:r>
          </a:p>
          <a:p>
            <a:pPr eaLnBrk="1" hangingPunct="1"/>
            <a:r>
              <a:rPr lang="en-US" sz="2600" smtClean="0">
                <a:solidFill>
                  <a:schemeClr val="tx1"/>
                </a:solidFill>
              </a:rPr>
              <a:t>Energy can either be associated with an objects position (potential) or its motion (kinetic)</a:t>
            </a:r>
          </a:p>
          <a:p>
            <a:pPr eaLnBrk="1" hangingPunct="1"/>
            <a:r>
              <a:rPr lang="en-US" sz="2600" smtClean="0">
                <a:solidFill>
                  <a:schemeClr val="tx1"/>
                </a:solidFill>
              </a:rPr>
              <a:t>Total energy is conserved: Energy can be neither created nor destroyed.  The total amount of energy in the universe never changes.  However, energy can change from one form to another, or be transferred from one object to another.</a:t>
            </a:r>
          </a:p>
          <a:p>
            <a:pPr eaLnBrk="1" hangingPunct="1"/>
            <a:endParaRPr lang="en-US" sz="260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52400"/>
            <a:ext cx="5686172"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effectLst>
                  <a:outerShdw blurRad="50800" algn="tl" rotWithShape="0">
                    <a:srgbClr val="000000"/>
                  </a:outerShdw>
                </a:effectLst>
              </a:rPr>
              <a:t>Form</a:t>
            </a:r>
            <a:r>
              <a:rPr lang="en-US" sz="5400" b="1" cap="none" spc="0" dirty="0" smtClean="0">
                <a:ln w="17780" cmpd="sng">
                  <a:solidFill>
                    <a:srgbClr val="FFFFFF"/>
                  </a:solidFill>
                  <a:prstDash val="solid"/>
                  <a:miter lim="800000"/>
                </a:ln>
                <a:effectLst>
                  <a:outerShdw blurRad="50800" algn="tl" rotWithShape="0">
                    <a:srgbClr val="000000"/>
                  </a:outerShdw>
                </a:effectLst>
              </a:rPr>
              <a:t>s of Energy</a:t>
            </a:r>
          </a:p>
        </p:txBody>
      </p:sp>
      <p:sp>
        <p:nvSpPr>
          <p:cNvPr id="7" name="Rectangle 3"/>
          <p:cNvSpPr txBox="1">
            <a:spLocks noChangeArrowheads="1"/>
          </p:cNvSpPr>
          <p:nvPr/>
        </p:nvSpPr>
        <p:spPr bwMode="auto">
          <a:xfrm>
            <a:off x="990600" y="1447800"/>
            <a:ext cx="6781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66FF"/>
              </a:buClr>
              <a:buSzTx/>
              <a:buFont typeface="Wingdings" pitchFamily="2" charset="2"/>
              <a:buChar char="§"/>
              <a:tabLst/>
              <a:defRPr/>
            </a:pPr>
            <a:r>
              <a:rPr kumimoji="0" lang="en-US" sz="3000" b="0" i="0" u="none" strike="noStrike" kern="0" cap="none" spc="0" normalizeH="0" baseline="0" noProof="0" dirty="0" smtClean="0">
                <a:ln>
                  <a:noFill/>
                </a:ln>
                <a:effectLst/>
                <a:uLnTx/>
                <a:uFillTx/>
                <a:latin typeface="+mn-lt"/>
                <a:ea typeface="+mn-ea"/>
                <a:cs typeface="+mn-cs"/>
              </a:rPr>
              <a:t>Kinetic Energy</a:t>
            </a:r>
          </a:p>
          <a:p>
            <a:pPr marL="342900" marR="0" lvl="0" indent="-342900" algn="l" defTabSz="914400" rtl="0" eaLnBrk="1" fontAlgn="base" latinLnBrk="0" hangingPunct="1">
              <a:lnSpc>
                <a:spcPct val="100000"/>
              </a:lnSpc>
              <a:spcBef>
                <a:spcPct val="20000"/>
              </a:spcBef>
              <a:spcAft>
                <a:spcPct val="0"/>
              </a:spcAft>
              <a:buClr>
                <a:srgbClr val="0066FF"/>
              </a:buClr>
              <a:buSzTx/>
              <a:buFont typeface="Wingdings" pitchFamily="2" charset="2"/>
              <a:buChar char="§"/>
              <a:tabLst/>
              <a:defRPr/>
            </a:pPr>
            <a:r>
              <a:rPr kumimoji="0" lang="en-US" sz="3000" b="0" i="0" u="none" strike="noStrike" kern="0" cap="none" spc="0" normalizeH="0" baseline="0" noProof="0" dirty="0" smtClean="0">
                <a:ln>
                  <a:noFill/>
                </a:ln>
                <a:effectLst/>
                <a:uLnTx/>
                <a:uFillTx/>
                <a:latin typeface="+mn-lt"/>
                <a:ea typeface="+mn-ea"/>
                <a:cs typeface="+mn-cs"/>
              </a:rPr>
              <a:t>Gravitational Potential Energy</a:t>
            </a:r>
          </a:p>
          <a:p>
            <a:pPr marL="342900" marR="0" lvl="0" indent="-342900" algn="l" defTabSz="914400" rtl="0" eaLnBrk="1" fontAlgn="base" latinLnBrk="0" hangingPunct="1">
              <a:lnSpc>
                <a:spcPct val="100000"/>
              </a:lnSpc>
              <a:spcBef>
                <a:spcPct val="20000"/>
              </a:spcBef>
              <a:spcAft>
                <a:spcPct val="0"/>
              </a:spcAft>
              <a:buClr>
                <a:srgbClr val="0066FF"/>
              </a:buClr>
              <a:buSzTx/>
              <a:buFont typeface="Wingdings" pitchFamily="2" charset="2"/>
              <a:buChar char="§"/>
              <a:tabLst/>
              <a:defRPr/>
            </a:pPr>
            <a:r>
              <a:rPr kumimoji="0" lang="en-US" sz="3000" b="0" i="0" u="none" strike="noStrike" kern="0" cap="none" spc="0" normalizeH="0" baseline="0" noProof="0" dirty="0" smtClean="0">
                <a:ln>
                  <a:noFill/>
                </a:ln>
                <a:effectLst/>
                <a:uLnTx/>
                <a:uFillTx/>
                <a:latin typeface="+mn-lt"/>
                <a:ea typeface="+mn-ea"/>
                <a:cs typeface="+mn-cs"/>
              </a:rPr>
              <a:t>Electrical Potential Energy</a:t>
            </a:r>
          </a:p>
          <a:p>
            <a:pPr marL="342900" marR="0" lvl="0" indent="-342900" algn="l" defTabSz="914400" rtl="0" eaLnBrk="1" fontAlgn="base" latinLnBrk="0" hangingPunct="1">
              <a:lnSpc>
                <a:spcPct val="100000"/>
              </a:lnSpc>
              <a:spcBef>
                <a:spcPct val="20000"/>
              </a:spcBef>
              <a:spcAft>
                <a:spcPct val="0"/>
              </a:spcAft>
              <a:buClr>
                <a:srgbClr val="0066FF"/>
              </a:buClr>
              <a:buSzTx/>
              <a:buFont typeface="Wingdings" pitchFamily="2" charset="2"/>
              <a:buChar char="§"/>
              <a:tabLst/>
              <a:defRPr/>
            </a:pPr>
            <a:r>
              <a:rPr kumimoji="0" lang="en-US" sz="3000" b="0" i="0" u="none" strike="noStrike" kern="0" cap="none" spc="0" normalizeH="0" baseline="0" noProof="0" dirty="0" smtClean="0">
                <a:ln>
                  <a:noFill/>
                </a:ln>
                <a:effectLst/>
                <a:uLnTx/>
                <a:uFillTx/>
                <a:latin typeface="+mn-lt"/>
                <a:ea typeface="+mn-ea"/>
                <a:cs typeface="+mn-cs"/>
              </a:rPr>
              <a:t>Internal Energy</a:t>
            </a:r>
          </a:p>
          <a:p>
            <a:pPr marL="669925" marR="0" lvl="1" indent="-325438" algn="l" defTabSz="914400" rtl="0" eaLnBrk="1" fontAlgn="base" latinLnBrk="0" hangingPunct="1">
              <a:lnSpc>
                <a:spcPct val="100000"/>
              </a:lnSpc>
              <a:spcBef>
                <a:spcPct val="20000"/>
              </a:spcBef>
              <a:spcAft>
                <a:spcPct val="0"/>
              </a:spcAft>
              <a:buClr>
                <a:srgbClr val="A98C4B"/>
              </a:buClr>
              <a:buSzTx/>
              <a:buFontTx/>
              <a:buChar char="•"/>
              <a:tabLst/>
              <a:defRPr/>
            </a:pPr>
            <a:r>
              <a:rPr kumimoji="0" lang="en-US" sz="2600" b="0" i="0" u="none" strike="noStrike" kern="0" cap="none" spc="0" normalizeH="0" baseline="0" noProof="0" dirty="0" smtClean="0">
                <a:ln>
                  <a:noFill/>
                </a:ln>
                <a:effectLst/>
                <a:uLnTx/>
                <a:uFillTx/>
                <a:latin typeface="+mn-lt"/>
              </a:rPr>
              <a:t>Thermal (internal kinetic)</a:t>
            </a:r>
          </a:p>
          <a:p>
            <a:pPr marL="669925" marR="0" lvl="1" indent="-325438" algn="l" defTabSz="914400" rtl="0" eaLnBrk="1" fontAlgn="base" latinLnBrk="0" hangingPunct="1">
              <a:lnSpc>
                <a:spcPct val="100000"/>
              </a:lnSpc>
              <a:spcBef>
                <a:spcPct val="20000"/>
              </a:spcBef>
              <a:spcAft>
                <a:spcPct val="0"/>
              </a:spcAft>
              <a:buClr>
                <a:srgbClr val="A98C4B"/>
              </a:buClr>
              <a:buSzTx/>
              <a:buFontTx/>
              <a:buChar char="•"/>
              <a:tabLst/>
              <a:defRPr/>
            </a:pPr>
            <a:r>
              <a:rPr kumimoji="0" lang="en-US" sz="2600" b="0" i="0" u="none" strike="noStrike" kern="0" cap="none" spc="0" normalizeH="0" baseline="0" noProof="0" dirty="0" smtClean="0">
                <a:ln>
                  <a:noFill/>
                </a:ln>
                <a:effectLst/>
                <a:uLnTx/>
                <a:uFillTx/>
                <a:latin typeface="+mn-lt"/>
              </a:rPr>
              <a:t>Elastic potential (internal electrical)</a:t>
            </a:r>
          </a:p>
          <a:p>
            <a:pPr marL="669925" marR="0" lvl="1" indent="-325438" algn="l" defTabSz="914400" rtl="0" eaLnBrk="1" fontAlgn="base" latinLnBrk="0" hangingPunct="1">
              <a:lnSpc>
                <a:spcPct val="100000"/>
              </a:lnSpc>
              <a:spcBef>
                <a:spcPct val="20000"/>
              </a:spcBef>
              <a:spcAft>
                <a:spcPct val="0"/>
              </a:spcAft>
              <a:buClr>
                <a:srgbClr val="A98C4B"/>
              </a:buClr>
              <a:buSzTx/>
              <a:buFontTx/>
              <a:buChar char="•"/>
              <a:tabLst/>
              <a:defRPr/>
            </a:pPr>
            <a:r>
              <a:rPr kumimoji="0" lang="en-US" sz="2600" b="0" i="0" u="none" strike="noStrike" kern="0" cap="none" spc="0" normalizeH="0" baseline="0" noProof="0" dirty="0" smtClean="0">
                <a:ln>
                  <a:noFill/>
                </a:ln>
                <a:effectLst/>
                <a:uLnTx/>
                <a:uFillTx/>
                <a:latin typeface="+mn-lt"/>
              </a:rPr>
              <a:t>Chemical Potential (internal electrical)</a:t>
            </a:r>
          </a:p>
          <a:p>
            <a:pPr marL="342900" marR="0" lvl="0" indent="-342900" algn="l" defTabSz="914400" rtl="0" eaLnBrk="1" fontAlgn="base" latinLnBrk="0" hangingPunct="1">
              <a:lnSpc>
                <a:spcPct val="100000"/>
              </a:lnSpc>
              <a:spcBef>
                <a:spcPct val="20000"/>
              </a:spcBef>
              <a:spcAft>
                <a:spcPct val="0"/>
              </a:spcAft>
              <a:buClr>
                <a:srgbClr val="0066FF"/>
              </a:buClr>
              <a:buSzTx/>
              <a:buFont typeface="Wingdings" pitchFamily="2" charset="2"/>
              <a:buChar char="§"/>
              <a:tabLst/>
              <a:defRPr/>
            </a:pPr>
            <a:r>
              <a:rPr kumimoji="0" lang="en-US" sz="3000" b="0" i="0" u="none" strike="noStrike" kern="0" cap="none" spc="0" normalizeH="0" baseline="0" noProof="0" dirty="0" smtClean="0">
                <a:ln>
                  <a:noFill/>
                </a:ln>
                <a:effectLst/>
                <a:uLnTx/>
                <a:uFillTx/>
                <a:latin typeface="+mn-lt"/>
                <a:ea typeface="+mn-ea"/>
                <a:cs typeface="+mn-cs"/>
              </a:rPr>
              <a:t>Radiant Energy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solidFill>
                  <a:schemeClr val="tx1"/>
                </a:solidFill>
              </a:rPr>
              <a:t>Kinetic Energy</a:t>
            </a:r>
          </a:p>
        </p:txBody>
      </p:sp>
      <p:grpSp>
        <p:nvGrpSpPr>
          <p:cNvPr id="2" name="Group 3"/>
          <p:cNvGrpSpPr>
            <a:grpSpLocks/>
          </p:cNvGrpSpPr>
          <p:nvPr/>
        </p:nvGrpSpPr>
        <p:grpSpPr bwMode="auto">
          <a:xfrm>
            <a:off x="762000" y="3048000"/>
            <a:ext cx="2227263" cy="685800"/>
            <a:chOff x="960" y="1932"/>
            <a:chExt cx="2336" cy="720"/>
          </a:xfrm>
        </p:grpSpPr>
        <p:sp>
          <p:nvSpPr>
            <p:cNvPr id="11325" name="Oval 4"/>
            <p:cNvSpPr>
              <a:spLocks noChangeArrowheads="1"/>
            </p:cNvSpPr>
            <p:nvPr/>
          </p:nvSpPr>
          <p:spPr bwMode="auto">
            <a:xfrm>
              <a:off x="2658" y="223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6" name="Oval 5"/>
            <p:cNvSpPr>
              <a:spLocks noChangeArrowheads="1"/>
            </p:cNvSpPr>
            <p:nvPr/>
          </p:nvSpPr>
          <p:spPr bwMode="auto">
            <a:xfrm>
              <a:off x="2784" y="2304"/>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7" name="Oval 6"/>
            <p:cNvSpPr>
              <a:spLocks noChangeArrowheads="1"/>
            </p:cNvSpPr>
            <p:nvPr/>
          </p:nvSpPr>
          <p:spPr bwMode="auto">
            <a:xfrm>
              <a:off x="2784" y="216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8" name="Oval 7"/>
            <p:cNvSpPr>
              <a:spLocks noChangeArrowheads="1"/>
            </p:cNvSpPr>
            <p:nvPr/>
          </p:nvSpPr>
          <p:spPr bwMode="auto">
            <a:xfrm>
              <a:off x="2911" y="237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9" name="Oval 8"/>
            <p:cNvSpPr>
              <a:spLocks noChangeArrowheads="1"/>
            </p:cNvSpPr>
            <p:nvPr/>
          </p:nvSpPr>
          <p:spPr bwMode="auto">
            <a:xfrm>
              <a:off x="2911" y="222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0" name="Oval 9"/>
            <p:cNvSpPr>
              <a:spLocks noChangeArrowheads="1"/>
            </p:cNvSpPr>
            <p:nvPr/>
          </p:nvSpPr>
          <p:spPr bwMode="auto">
            <a:xfrm>
              <a:off x="2911" y="208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1" name="Oval 10"/>
            <p:cNvSpPr>
              <a:spLocks noChangeArrowheads="1"/>
            </p:cNvSpPr>
            <p:nvPr/>
          </p:nvSpPr>
          <p:spPr bwMode="auto">
            <a:xfrm>
              <a:off x="3036" y="2444"/>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2" name="Oval 11"/>
            <p:cNvSpPr>
              <a:spLocks noChangeArrowheads="1"/>
            </p:cNvSpPr>
            <p:nvPr/>
          </p:nvSpPr>
          <p:spPr bwMode="auto">
            <a:xfrm>
              <a:off x="3036" y="230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3" name="Oval 12"/>
            <p:cNvSpPr>
              <a:spLocks noChangeArrowheads="1"/>
            </p:cNvSpPr>
            <p:nvPr/>
          </p:nvSpPr>
          <p:spPr bwMode="auto">
            <a:xfrm>
              <a:off x="3036" y="215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4" name="Oval 13"/>
            <p:cNvSpPr>
              <a:spLocks noChangeArrowheads="1"/>
            </p:cNvSpPr>
            <p:nvPr/>
          </p:nvSpPr>
          <p:spPr bwMode="auto">
            <a:xfrm>
              <a:off x="3036" y="20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5" name="Oval 14"/>
            <p:cNvSpPr>
              <a:spLocks noChangeArrowheads="1"/>
            </p:cNvSpPr>
            <p:nvPr/>
          </p:nvSpPr>
          <p:spPr bwMode="auto">
            <a:xfrm>
              <a:off x="3152" y="2364"/>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6" name="Oval 15"/>
            <p:cNvSpPr>
              <a:spLocks noChangeArrowheads="1"/>
            </p:cNvSpPr>
            <p:nvPr/>
          </p:nvSpPr>
          <p:spPr bwMode="auto">
            <a:xfrm>
              <a:off x="3152" y="2220"/>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7" name="Oval 16"/>
            <p:cNvSpPr>
              <a:spLocks noChangeArrowheads="1"/>
            </p:cNvSpPr>
            <p:nvPr/>
          </p:nvSpPr>
          <p:spPr bwMode="auto">
            <a:xfrm>
              <a:off x="3152" y="207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8" name="Oval 17"/>
            <p:cNvSpPr>
              <a:spLocks noChangeArrowheads="1"/>
            </p:cNvSpPr>
            <p:nvPr/>
          </p:nvSpPr>
          <p:spPr bwMode="auto">
            <a:xfrm>
              <a:off x="3152" y="193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39" name="Oval 18"/>
            <p:cNvSpPr>
              <a:spLocks noChangeArrowheads="1"/>
            </p:cNvSpPr>
            <p:nvPr/>
          </p:nvSpPr>
          <p:spPr bwMode="auto">
            <a:xfrm>
              <a:off x="3152" y="2508"/>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40" name="Oval 19"/>
            <p:cNvSpPr>
              <a:spLocks noChangeArrowheads="1"/>
            </p:cNvSpPr>
            <p:nvPr/>
          </p:nvSpPr>
          <p:spPr bwMode="auto">
            <a:xfrm>
              <a:off x="960" y="2256"/>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41" name="Line 20"/>
            <p:cNvSpPr>
              <a:spLocks noChangeShapeType="1"/>
            </p:cNvSpPr>
            <p:nvPr/>
          </p:nvSpPr>
          <p:spPr bwMode="auto">
            <a:xfrm>
              <a:off x="1008" y="2448"/>
              <a:ext cx="624" cy="0"/>
            </a:xfrm>
            <a:prstGeom prst="line">
              <a:avLst/>
            </a:prstGeom>
            <a:noFill/>
            <a:ln w="9525">
              <a:solidFill>
                <a:schemeClr val="tx1"/>
              </a:solidFill>
              <a:round/>
              <a:headEnd/>
              <a:tailEnd type="triangle" w="med" len="med"/>
            </a:ln>
          </p:spPr>
          <p:txBody>
            <a:bodyPr/>
            <a:lstStyle/>
            <a:p>
              <a:endParaRPr lang="en-US"/>
            </a:p>
          </p:txBody>
        </p:sp>
      </p:grpSp>
      <p:grpSp>
        <p:nvGrpSpPr>
          <p:cNvPr id="3" name="Group 21"/>
          <p:cNvGrpSpPr>
            <a:grpSpLocks/>
          </p:cNvGrpSpPr>
          <p:nvPr/>
        </p:nvGrpSpPr>
        <p:grpSpPr bwMode="auto">
          <a:xfrm>
            <a:off x="1033463" y="4648200"/>
            <a:ext cx="1833562" cy="1376363"/>
            <a:chOff x="2112" y="2784"/>
            <a:chExt cx="1923" cy="1444"/>
          </a:xfrm>
        </p:grpSpPr>
        <p:grpSp>
          <p:nvGrpSpPr>
            <p:cNvPr id="4" name="Group 22"/>
            <p:cNvGrpSpPr>
              <a:grpSpLocks/>
            </p:cNvGrpSpPr>
            <p:nvPr/>
          </p:nvGrpSpPr>
          <p:grpSpPr bwMode="auto">
            <a:xfrm rot="10305744">
              <a:off x="2162" y="3598"/>
              <a:ext cx="193" cy="294"/>
              <a:chOff x="1391" y="3312"/>
              <a:chExt cx="193" cy="294"/>
            </a:xfrm>
          </p:grpSpPr>
          <p:sp>
            <p:nvSpPr>
              <p:cNvPr id="11323" name="Oval 23"/>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4" name="Line 24"/>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5" name="Group 25"/>
            <p:cNvGrpSpPr>
              <a:grpSpLocks/>
            </p:cNvGrpSpPr>
            <p:nvPr/>
          </p:nvGrpSpPr>
          <p:grpSpPr bwMode="auto">
            <a:xfrm rot="4376554">
              <a:off x="2162" y="3118"/>
              <a:ext cx="193" cy="294"/>
              <a:chOff x="1391" y="3312"/>
              <a:chExt cx="193" cy="294"/>
            </a:xfrm>
          </p:grpSpPr>
          <p:sp>
            <p:nvSpPr>
              <p:cNvPr id="11321" name="Oval 26"/>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2" name="Line 27"/>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6" name="Group 28"/>
            <p:cNvGrpSpPr>
              <a:grpSpLocks/>
            </p:cNvGrpSpPr>
            <p:nvPr/>
          </p:nvGrpSpPr>
          <p:grpSpPr bwMode="auto">
            <a:xfrm rot="5400000">
              <a:off x="2690" y="3646"/>
              <a:ext cx="193" cy="294"/>
              <a:chOff x="1391" y="3312"/>
              <a:chExt cx="193" cy="294"/>
            </a:xfrm>
          </p:grpSpPr>
          <p:sp>
            <p:nvSpPr>
              <p:cNvPr id="11319" name="Oval 29"/>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20" name="Line 30"/>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7" name="Group 31"/>
            <p:cNvGrpSpPr>
              <a:grpSpLocks/>
            </p:cNvGrpSpPr>
            <p:nvPr/>
          </p:nvGrpSpPr>
          <p:grpSpPr bwMode="auto">
            <a:xfrm rot="3525401">
              <a:off x="3410" y="3454"/>
              <a:ext cx="193" cy="294"/>
              <a:chOff x="1391" y="3312"/>
              <a:chExt cx="193" cy="294"/>
            </a:xfrm>
          </p:grpSpPr>
          <p:sp>
            <p:nvSpPr>
              <p:cNvPr id="11317" name="Oval 32"/>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8" name="Line 33"/>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8" name="Group 34"/>
            <p:cNvGrpSpPr>
              <a:grpSpLocks/>
            </p:cNvGrpSpPr>
            <p:nvPr/>
          </p:nvGrpSpPr>
          <p:grpSpPr bwMode="auto">
            <a:xfrm rot="-5189711">
              <a:off x="3266" y="2878"/>
              <a:ext cx="193" cy="294"/>
              <a:chOff x="1391" y="3312"/>
              <a:chExt cx="193" cy="294"/>
            </a:xfrm>
          </p:grpSpPr>
          <p:sp>
            <p:nvSpPr>
              <p:cNvPr id="11315" name="Oval 35"/>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6" name="Line 36"/>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9" name="Group 37"/>
            <p:cNvGrpSpPr>
              <a:grpSpLocks/>
            </p:cNvGrpSpPr>
            <p:nvPr/>
          </p:nvGrpSpPr>
          <p:grpSpPr bwMode="auto">
            <a:xfrm rot="-9974149">
              <a:off x="3314" y="3694"/>
              <a:ext cx="193" cy="294"/>
              <a:chOff x="1391" y="3312"/>
              <a:chExt cx="193" cy="294"/>
            </a:xfrm>
          </p:grpSpPr>
          <p:sp>
            <p:nvSpPr>
              <p:cNvPr id="11313" name="Oval 38"/>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4" name="Line 39"/>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0" name="Group 40"/>
            <p:cNvGrpSpPr>
              <a:grpSpLocks/>
            </p:cNvGrpSpPr>
            <p:nvPr/>
          </p:nvGrpSpPr>
          <p:grpSpPr bwMode="auto">
            <a:xfrm rot="1461135">
              <a:off x="2786" y="3934"/>
              <a:ext cx="193" cy="294"/>
              <a:chOff x="1391" y="3312"/>
              <a:chExt cx="193" cy="294"/>
            </a:xfrm>
          </p:grpSpPr>
          <p:sp>
            <p:nvSpPr>
              <p:cNvPr id="11311" name="Oval 41"/>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2" name="Line 42"/>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1" name="Group 43"/>
            <p:cNvGrpSpPr>
              <a:grpSpLocks/>
            </p:cNvGrpSpPr>
            <p:nvPr/>
          </p:nvGrpSpPr>
          <p:grpSpPr bwMode="auto">
            <a:xfrm rot="-8241764">
              <a:off x="3218" y="3166"/>
              <a:ext cx="193" cy="294"/>
              <a:chOff x="1391" y="3312"/>
              <a:chExt cx="193" cy="294"/>
            </a:xfrm>
          </p:grpSpPr>
          <p:sp>
            <p:nvSpPr>
              <p:cNvPr id="11309" name="Oval 44"/>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10" name="Line 45"/>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2" name="Group 46"/>
            <p:cNvGrpSpPr>
              <a:grpSpLocks/>
            </p:cNvGrpSpPr>
            <p:nvPr/>
          </p:nvGrpSpPr>
          <p:grpSpPr bwMode="auto">
            <a:xfrm rot="-10564967">
              <a:off x="2642" y="3070"/>
              <a:ext cx="193" cy="294"/>
              <a:chOff x="1391" y="3312"/>
              <a:chExt cx="193" cy="294"/>
            </a:xfrm>
          </p:grpSpPr>
          <p:sp>
            <p:nvSpPr>
              <p:cNvPr id="11307" name="Oval 47"/>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8" name="Line 48"/>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3" name="Group 49"/>
            <p:cNvGrpSpPr>
              <a:grpSpLocks/>
            </p:cNvGrpSpPr>
            <p:nvPr/>
          </p:nvGrpSpPr>
          <p:grpSpPr bwMode="auto">
            <a:xfrm rot="-279845">
              <a:off x="2930" y="3310"/>
              <a:ext cx="193" cy="294"/>
              <a:chOff x="1391" y="3312"/>
              <a:chExt cx="193" cy="294"/>
            </a:xfrm>
          </p:grpSpPr>
          <p:sp>
            <p:nvSpPr>
              <p:cNvPr id="11305" name="Oval 50"/>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6" name="Line 51"/>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4" name="Group 52"/>
            <p:cNvGrpSpPr>
              <a:grpSpLocks/>
            </p:cNvGrpSpPr>
            <p:nvPr/>
          </p:nvGrpSpPr>
          <p:grpSpPr bwMode="auto">
            <a:xfrm rot="8423010">
              <a:off x="2402" y="3934"/>
              <a:ext cx="193" cy="294"/>
              <a:chOff x="1391" y="3312"/>
              <a:chExt cx="193" cy="294"/>
            </a:xfrm>
          </p:grpSpPr>
          <p:sp>
            <p:nvSpPr>
              <p:cNvPr id="11303" name="Oval 53"/>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4" name="Line 54"/>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5" name="Group 55"/>
            <p:cNvGrpSpPr>
              <a:grpSpLocks/>
            </p:cNvGrpSpPr>
            <p:nvPr/>
          </p:nvGrpSpPr>
          <p:grpSpPr bwMode="auto">
            <a:xfrm rot="9769484">
              <a:off x="3698" y="3454"/>
              <a:ext cx="193" cy="294"/>
              <a:chOff x="1391" y="3312"/>
              <a:chExt cx="193" cy="294"/>
            </a:xfrm>
          </p:grpSpPr>
          <p:sp>
            <p:nvSpPr>
              <p:cNvPr id="11301" name="Oval 56"/>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2" name="Line 57"/>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6" name="Group 58"/>
            <p:cNvGrpSpPr>
              <a:grpSpLocks/>
            </p:cNvGrpSpPr>
            <p:nvPr/>
          </p:nvGrpSpPr>
          <p:grpSpPr bwMode="auto">
            <a:xfrm rot="-8625301">
              <a:off x="3842" y="2974"/>
              <a:ext cx="193" cy="294"/>
              <a:chOff x="1391" y="3312"/>
              <a:chExt cx="193" cy="294"/>
            </a:xfrm>
          </p:grpSpPr>
          <p:sp>
            <p:nvSpPr>
              <p:cNvPr id="11299" name="Oval 59"/>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300" name="Line 60"/>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7" name="Group 61"/>
            <p:cNvGrpSpPr>
              <a:grpSpLocks/>
            </p:cNvGrpSpPr>
            <p:nvPr/>
          </p:nvGrpSpPr>
          <p:grpSpPr bwMode="auto">
            <a:xfrm rot="5400000">
              <a:off x="2978" y="3646"/>
              <a:ext cx="193" cy="294"/>
              <a:chOff x="1391" y="3312"/>
              <a:chExt cx="193" cy="294"/>
            </a:xfrm>
          </p:grpSpPr>
          <p:sp>
            <p:nvSpPr>
              <p:cNvPr id="11297" name="Oval 62"/>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8" name="Line 63"/>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8" name="Group 64"/>
            <p:cNvGrpSpPr>
              <a:grpSpLocks/>
            </p:cNvGrpSpPr>
            <p:nvPr/>
          </p:nvGrpSpPr>
          <p:grpSpPr bwMode="auto">
            <a:xfrm rot="2525273">
              <a:off x="2594" y="3310"/>
              <a:ext cx="193" cy="294"/>
              <a:chOff x="1391" y="3312"/>
              <a:chExt cx="193" cy="294"/>
            </a:xfrm>
          </p:grpSpPr>
          <p:sp>
            <p:nvSpPr>
              <p:cNvPr id="11295" name="Oval 65"/>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6" name="Line 66"/>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19" name="Group 67"/>
            <p:cNvGrpSpPr>
              <a:grpSpLocks/>
            </p:cNvGrpSpPr>
            <p:nvPr/>
          </p:nvGrpSpPr>
          <p:grpSpPr bwMode="auto">
            <a:xfrm rot="5400000">
              <a:off x="2594" y="2734"/>
              <a:ext cx="193" cy="294"/>
              <a:chOff x="1391" y="3312"/>
              <a:chExt cx="193" cy="294"/>
            </a:xfrm>
          </p:grpSpPr>
          <p:sp>
            <p:nvSpPr>
              <p:cNvPr id="11293" name="Oval 68"/>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4" name="Line 69"/>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nvGrpSpPr>
            <p:cNvPr id="20" name="Group 70"/>
            <p:cNvGrpSpPr>
              <a:grpSpLocks/>
            </p:cNvGrpSpPr>
            <p:nvPr/>
          </p:nvGrpSpPr>
          <p:grpSpPr bwMode="auto">
            <a:xfrm rot="8606495">
              <a:off x="2928" y="2880"/>
              <a:ext cx="193" cy="294"/>
              <a:chOff x="1391" y="3312"/>
              <a:chExt cx="193" cy="294"/>
            </a:xfrm>
          </p:grpSpPr>
          <p:sp>
            <p:nvSpPr>
              <p:cNvPr id="11291" name="Oval 71"/>
              <p:cNvSpPr>
                <a:spLocks noChangeArrowheads="1"/>
              </p:cNvSpPr>
              <p:nvPr/>
            </p:nvSpPr>
            <p:spPr bwMode="auto">
              <a:xfrm rot="2632602">
                <a:off x="1440" y="3312"/>
                <a:ext cx="144" cy="144"/>
              </a:xfrm>
              <a:prstGeom prst="ellipse">
                <a:avLst/>
              </a:prstGeom>
              <a:gradFill rotWithShape="1">
                <a:gsLst>
                  <a:gs pos="0">
                    <a:schemeClr val="bg1"/>
                  </a:gs>
                  <a:gs pos="100000">
                    <a:schemeClr val="folHlink"/>
                  </a:gs>
                </a:gsLst>
                <a:path path="shape">
                  <a:fillToRect l="50000" t="50000" r="50000" b="50000"/>
                </a:path>
              </a:gradFill>
              <a:ln w="9525">
                <a:solidFill>
                  <a:schemeClr val="tx1"/>
                </a:solidFill>
                <a:round/>
                <a:headEnd/>
                <a:tailEnd/>
              </a:ln>
            </p:spPr>
            <p:txBody>
              <a:bodyPr wrap="none" anchor="ctr"/>
              <a:lstStyle/>
              <a:p>
                <a:endParaRPr lang="en-US"/>
              </a:p>
            </p:txBody>
          </p:sp>
          <p:sp>
            <p:nvSpPr>
              <p:cNvPr id="11292" name="Line 72"/>
              <p:cNvSpPr>
                <a:spLocks noChangeShapeType="1"/>
              </p:cNvSpPr>
              <p:nvPr/>
            </p:nvSpPr>
            <p:spPr bwMode="auto">
              <a:xfrm rot="2685257">
                <a:off x="1391" y="3414"/>
                <a:ext cx="0" cy="192"/>
              </a:xfrm>
              <a:prstGeom prst="line">
                <a:avLst/>
              </a:prstGeom>
              <a:noFill/>
              <a:ln w="9525">
                <a:solidFill>
                  <a:schemeClr val="tx1"/>
                </a:solidFill>
                <a:round/>
                <a:headEnd/>
                <a:tailEnd type="triangle" w="med" len="med"/>
              </a:ln>
            </p:spPr>
            <p:txBody>
              <a:bodyPr/>
              <a:lstStyle/>
              <a:p>
                <a:endParaRPr lang="en-US"/>
              </a:p>
            </p:txBody>
          </p:sp>
        </p:grpSp>
      </p:grpSp>
      <p:sp>
        <p:nvSpPr>
          <p:cNvPr id="11269" name="Rectangle 73"/>
          <p:cNvSpPr>
            <a:spLocks noGrp="1" noChangeArrowheads="1"/>
          </p:cNvSpPr>
          <p:nvPr>
            <p:ph type="body" idx="1"/>
          </p:nvPr>
        </p:nvSpPr>
        <p:spPr>
          <a:xfrm>
            <a:off x="381000" y="1371600"/>
            <a:ext cx="7620000" cy="1600200"/>
          </a:xfrm>
        </p:spPr>
        <p:txBody>
          <a:bodyPr/>
          <a:lstStyle/>
          <a:p>
            <a:pPr eaLnBrk="1" hangingPunct="1"/>
            <a:r>
              <a:rPr lang="en-US" smtClean="0">
                <a:solidFill>
                  <a:schemeClr val="tx1"/>
                </a:solidFill>
              </a:rPr>
              <a:t>Kinetic energy is the energy of motion.</a:t>
            </a:r>
          </a:p>
          <a:p>
            <a:pPr eaLnBrk="1" hangingPunct="1"/>
            <a:r>
              <a:rPr lang="en-US" smtClean="0">
                <a:solidFill>
                  <a:schemeClr val="tx1"/>
                </a:solidFill>
              </a:rPr>
              <a:t>Kinetic Energy = ½ mv</a:t>
            </a:r>
            <a:r>
              <a:rPr lang="en-US" baseline="30000" smtClean="0">
                <a:solidFill>
                  <a:schemeClr val="tx1"/>
                </a:solidFill>
              </a:rPr>
              <a:t>2</a:t>
            </a:r>
          </a:p>
        </p:txBody>
      </p:sp>
      <p:sp>
        <p:nvSpPr>
          <p:cNvPr id="52301" name="Text Box 77"/>
          <p:cNvSpPr txBox="1">
            <a:spLocks noChangeArrowheads="1"/>
          </p:cNvSpPr>
          <p:nvPr/>
        </p:nvSpPr>
        <p:spPr bwMode="auto">
          <a:xfrm>
            <a:off x="4267200" y="5867400"/>
            <a:ext cx="3805238" cy="366713"/>
          </a:xfrm>
          <a:prstGeom prst="rect">
            <a:avLst/>
          </a:prstGeom>
          <a:noFill/>
          <a:ln w="9525">
            <a:noFill/>
            <a:miter lim="800000"/>
            <a:headEnd/>
            <a:tailEnd/>
          </a:ln>
        </p:spPr>
        <p:txBody>
          <a:bodyPr wrap="none">
            <a:spAutoFit/>
          </a:bodyPr>
          <a:lstStyle/>
          <a:p>
            <a:r>
              <a:rPr lang="en-US" dirty="0">
                <a:latin typeface="Comic Sans MS" pitchFamily="66" charset="0"/>
              </a:rPr>
              <a:t>What about a ball rolling up a hill?</a:t>
            </a:r>
          </a:p>
        </p:txBody>
      </p:sp>
      <p:grpSp>
        <p:nvGrpSpPr>
          <p:cNvPr id="21" name="Group 80"/>
          <p:cNvGrpSpPr>
            <a:grpSpLocks/>
          </p:cNvGrpSpPr>
          <p:nvPr/>
        </p:nvGrpSpPr>
        <p:grpSpPr bwMode="auto">
          <a:xfrm>
            <a:off x="5257800" y="2209800"/>
            <a:ext cx="2371725" cy="3298825"/>
            <a:chOff x="3408" y="1584"/>
            <a:chExt cx="1494" cy="2078"/>
          </a:xfrm>
        </p:grpSpPr>
        <p:pic>
          <p:nvPicPr>
            <p:cNvPr id="11272" name="Picture 78" descr="Newtons%20Cradle%20new"/>
            <p:cNvPicPr>
              <a:picLocks noChangeAspect="1" noChangeArrowheads="1"/>
            </p:cNvPicPr>
            <p:nvPr/>
          </p:nvPicPr>
          <p:blipFill>
            <a:blip r:embed="rId3" cstate="print"/>
            <a:srcRect/>
            <a:stretch>
              <a:fillRect/>
            </a:stretch>
          </p:blipFill>
          <p:spPr bwMode="auto">
            <a:xfrm>
              <a:off x="3408" y="1584"/>
              <a:ext cx="1494" cy="1632"/>
            </a:xfrm>
            <a:prstGeom prst="rect">
              <a:avLst/>
            </a:prstGeom>
            <a:noFill/>
            <a:ln w="9525">
              <a:noFill/>
              <a:miter lim="800000"/>
              <a:headEnd/>
              <a:tailEnd/>
            </a:ln>
          </p:spPr>
        </p:pic>
        <p:sp>
          <p:nvSpPr>
            <p:cNvPr id="11273" name="Rectangle 79"/>
            <p:cNvSpPr>
              <a:spLocks noChangeArrowheads="1"/>
            </p:cNvSpPr>
            <p:nvPr/>
          </p:nvSpPr>
          <p:spPr bwMode="auto">
            <a:xfrm>
              <a:off x="3593" y="3216"/>
              <a:ext cx="1142" cy="446"/>
            </a:xfrm>
            <a:prstGeom prst="rect">
              <a:avLst/>
            </a:prstGeom>
            <a:noFill/>
            <a:ln w="9525">
              <a:noFill/>
              <a:miter lim="800000"/>
              <a:headEnd/>
              <a:tailEnd/>
            </a:ln>
          </p:spPr>
          <p:txBody>
            <a:bodyPr wrap="none">
              <a:spAutoFit/>
            </a:bodyPr>
            <a:lstStyle/>
            <a:p>
              <a:pPr algn="ctr"/>
              <a:r>
                <a:rPr lang="en-US" sz="2000">
                  <a:latin typeface="Comic Sans MS" pitchFamily="66" charset="0"/>
                </a:rPr>
                <a:t>½ mv</a:t>
              </a:r>
              <a:r>
                <a:rPr lang="en-US" sz="2000" baseline="30000">
                  <a:latin typeface="Comic Sans MS" pitchFamily="66" charset="0"/>
                </a:rPr>
                <a:t>2</a:t>
              </a:r>
              <a:r>
                <a:rPr lang="en-US" sz="2000">
                  <a:latin typeface="Comic Sans MS" pitchFamily="66" charset="0"/>
                </a:rPr>
                <a:t> = ½ mv</a:t>
              </a:r>
              <a:r>
                <a:rPr lang="en-US" sz="2000" baseline="30000">
                  <a:latin typeface="Comic Sans MS" pitchFamily="66" charset="0"/>
                </a:rPr>
                <a:t>2</a:t>
              </a:r>
            </a:p>
            <a:p>
              <a:pPr algn="ctr"/>
              <a:r>
                <a:rPr lang="en-US" sz="2000">
                  <a:latin typeface="Comic Sans MS" pitchFamily="66" charset="0"/>
                </a:rPr>
                <a:t>mv = mv</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nvPr>
        </p:nvGraphicFramePr>
        <p:xfrm>
          <a:off x="152400" y="0"/>
          <a:ext cx="8875216" cy="6858000"/>
        </p:xfrm>
        <a:graphic>
          <a:graphicData uri="http://schemas.openxmlformats.org/presentationml/2006/ole">
            <p:oleObj spid="_x0000_s160793" name="Acrobat Document" r:id="rId4" imgW="7543732" imgH="5829300"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chemeClr val="tx1"/>
                </a:solidFill>
              </a:rPr>
              <a:t>Gravitational Potential Energy</a:t>
            </a:r>
          </a:p>
        </p:txBody>
      </p:sp>
      <p:sp>
        <p:nvSpPr>
          <p:cNvPr id="12291" name="Rectangle 3"/>
          <p:cNvSpPr>
            <a:spLocks noGrp="1" noChangeArrowheads="1"/>
          </p:cNvSpPr>
          <p:nvPr>
            <p:ph type="body" idx="1"/>
          </p:nvPr>
        </p:nvSpPr>
        <p:spPr>
          <a:xfrm>
            <a:off x="381000" y="1371600"/>
            <a:ext cx="8382000" cy="4191000"/>
          </a:xfrm>
        </p:spPr>
        <p:txBody>
          <a:bodyPr/>
          <a:lstStyle/>
          <a:p>
            <a:pPr eaLnBrk="1" hangingPunct="1"/>
            <a:r>
              <a:rPr lang="en-US" sz="2500" smtClean="0">
                <a:solidFill>
                  <a:schemeClr val="tx1"/>
                </a:solidFill>
              </a:rPr>
              <a:t>energy associated with the </a:t>
            </a:r>
            <a:r>
              <a:rPr lang="en-US" sz="2500" u="sng" smtClean="0">
                <a:solidFill>
                  <a:schemeClr val="tx1"/>
                </a:solidFill>
              </a:rPr>
              <a:t>height</a:t>
            </a:r>
            <a:r>
              <a:rPr lang="en-US" sz="2500" smtClean="0">
                <a:solidFill>
                  <a:schemeClr val="tx1"/>
                </a:solidFill>
              </a:rPr>
              <a:t> of an object</a:t>
            </a:r>
          </a:p>
          <a:p>
            <a:pPr eaLnBrk="1" hangingPunct="1"/>
            <a:r>
              <a:rPr lang="en-US" sz="2500" smtClean="0">
                <a:solidFill>
                  <a:schemeClr val="tx1"/>
                </a:solidFill>
              </a:rPr>
              <a:t>gravitational potential energy = (weight) x (height)</a:t>
            </a:r>
          </a:p>
          <a:p>
            <a:pPr eaLnBrk="1" hangingPunct="1"/>
            <a:r>
              <a:rPr lang="en-US" sz="2600" smtClean="0">
                <a:solidFill>
                  <a:schemeClr val="tx1"/>
                </a:solidFill>
              </a:rPr>
              <a:t>Examples</a:t>
            </a:r>
          </a:p>
          <a:p>
            <a:pPr lvl="1" eaLnBrk="1" hangingPunct="1"/>
            <a:r>
              <a:rPr lang="en-US" sz="2200" smtClean="0">
                <a:solidFill>
                  <a:schemeClr val="tx1"/>
                </a:solidFill>
              </a:rPr>
              <a:t>Balls rolling on tracks (energy transfers from potential to kinetic)</a:t>
            </a:r>
          </a:p>
          <a:p>
            <a:pPr lvl="1" eaLnBrk="1" hangingPunct="1"/>
            <a:r>
              <a:rPr lang="en-US" sz="2200" smtClean="0">
                <a:solidFill>
                  <a:schemeClr val="tx1"/>
                </a:solidFill>
              </a:rPr>
              <a:t>Pendulum</a:t>
            </a:r>
          </a:p>
          <a:p>
            <a:pPr lvl="1" eaLnBrk="1" hangingPunct="1"/>
            <a:r>
              <a:rPr lang="en-US" sz="2200" smtClean="0">
                <a:solidFill>
                  <a:schemeClr val="tx1"/>
                </a:solidFill>
              </a:rPr>
              <a:t>Ski Jump</a:t>
            </a:r>
          </a:p>
          <a:p>
            <a:pPr lvl="1" eaLnBrk="1" hangingPunct="1"/>
            <a:r>
              <a:rPr lang="en-US" sz="2200" smtClean="0">
                <a:solidFill>
                  <a:schemeClr val="tx1"/>
                </a:solidFill>
              </a:rPr>
              <a:t>Bouncing ball</a:t>
            </a:r>
          </a:p>
          <a:p>
            <a:pPr lvl="1" eaLnBrk="1" hangingPunct="1"/>
            <a:endParaRPr lang="en-US" sz="2200" smtClean="0">
              <a:solidFill>
                <a:schemeClr val="tx1"/>
              </a:solidFill>
            </a:endParaRPr>
          </a:p>
        </p:txBody>
      </p:sp>
      <p:pic>
        <p:nvPicPr>
          <p:cNvPr id="49161" name="Picture 9" descr="ski_jump"/>
          <p:cNvPicPr>
            <a:picLocks noChangeAspect="1" noChangeArrowheads="1"/>
          </p:cNvPicPr>
          <p:nvPr/>
        </p:nvPicPr>
        <p:blipFill>
          <a:blip r:embed="rId3" cstate="print"/>
          <a:srcRect/>
          <a:stretch>
            <a:fillRect/>
          </a:stretch>
        </p:blipFill>
        <p:spPr bwMode="auto">
          <a:xfrm>
            <a:off x="5867400" y="3276600"/>
            <a:ext cx="2057400" cy="1543050"/>
          </a:xfrm>
          <a:prstGeom prst="rect">
            <a:avLst/>
          </a:prstGeom>
          <a:ln>
            <a:noFill/>
          </a:ln>
          <a:effectLst>
            <a:outerShdw blurRad="292100" dist="139700" dir="2700000" algn="tl" rotWithShape="0">
              <a:srgbClr val="333333">
                <a:alpha val="65000"/>
              </a:srgbClr>
            </a:outerShdw>
          </a:effectLst>
        </p:spPr>
      </p:pic>
      <p:pic>
        <p:nvPicPr>
          <p:cNvPr id="49165" name="Picture 13" descr="http://www.johnkellyphoto.com/images/wintersports/SkiJumper-m.jpg"/>
          <p:cNvPicPr>
            <a:picLocks noChangeAspect="1" noChangeArrowheads="1"/>
          </p:cNvPicPr>
          <p:nvPr/>
        </p:nvPicPr>
        <p:blipFill>
          <a:blip r:embed="rId4" cstate="print"/>
          <a:srcRect l="2000" t="2000" r="2000" b="34000"/>
          <a:stretch>
            <a:fillRect/>
          </a:stretch>
        </p:blipFill>
        <p:spPr bwMode="auto">
          <a:xfrm>
            <a:off x="3429000" y="3352800"/>
            <a:ext cx="2171700" cy="1447800"/>
          </a:xfrm>
          <a:prstGeom prst="rect">
            <a:avLst/>
          </a:prstGeom>
          <a:ln>
            <a:noFill/>
          </a:ln>
          <a:effectLst>
            <a:outerShdw blurRad="292100" dist="139700" dir="2700000" algn="tl" rotWithShape="0">
              <a:srgbClr val="333333">
                <a:alpha val="65000"/>
              </a:srgbClr>
            </a:outerShdw>
          </a:effectLst>
        </p:spPr>
      </p:pic>
      <p:sp>
        <p:nvSpPr>
          <p:cNvPr id="6" name="TextBox 5">
            <a:hlinkClick r:id="rId5"/>
          </p:cNvPr>
          <p:cNvSpPr txBox="1"/>
          <p:nvPr/>
        </p:nvSpPr>
        <p:spPr>
          <a:xfrm>
            <a:off x="990600" y="5410200"/>
            <a:ext cx="6866047" cy="369332"/>
          </a:xfrm>
          <a:prstGeom prst="rect">
            <a:avLst/>
          </a:prstGeom>
          <a:noFill/>
        </p:spPr>
        <p:txBody>
          <a:bodyPr wrap="none" rtlCol="0">
            <a:spAutoFit/>
          </a:bodyPr>
          <a:lstStyle/>
          <a:p>
            <a:r>
              <a:rPr lang="en-US" dirty="0" smtClean="0">
                <a:hlinkClick r:id="rId5"/>
              </a:rPr>
              <a:t>http://www.youtube.com/watch?v=bHBN7Cds07I&amp;feature=related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000" dirty="0" smtClean="0">
                <a:solidFill>
                  <a:schemeClr val="tx1"/>
                </a:solidFill>
              </a:rPr>
              <a:t>In physics, the word “work” has precise meaning that is somewhat different than you may be used to.</a:t>
            </a:r>
          </a:p>
        </p:txBody>
      </p:sp>
      <p:sp>
        <p:nvSpPr>
          <p:cNvPr id="13315" name="Rectangle 3"/>
          <p:cNvSpPr>
            <a:spLocks noGrp="1" noChangeArrowheads="1"/>
          </p:cNvSpPr>
          <p:nvPr>
            <p:ph type="body" idx="1"/>
          </p:nvPr>
        </p:nvSpPr>
        <p:spPr>
          <a:xfrm>
            <a:off x="381000" y="1371600"/>
            <a:ext cx="8382000" cy="2743200"/>
          </a:xfrm>
        </p:spPr>
        <p:txBody>
          <a:bodyPr/>
          <a:lstStyle/>
          <a:p>
            <a:pPr eaLnBrk="1" hangingPunct="1">
              <a:lnSpc>
                <a:spcPct val="90000"/>
              </a:lnSpc>
              <a:buFont typeface="Wingdings" pitchFamily="2" charset="2"/>
              <a:buNone/>
            </a:pPr>
            <a:endParaRPr lang="en-US" sz="2100" dirty="0" smtClean="0">
              <a:solidFill>
                <a:schemeClr val="tx1"/>
              </a:solidFill>
            </a:endParaRPr>
          </a:p>
          <a:p>
            <a:pPr algn="ctr" eaLnBrk="1" hangingPunct="1">
              <a:lnSpc>
                <a:spcPct val="90000"/>
              </a:lnSpc>
              <a:buFont typeface="Wingdings" pitchFamily="2" charset="2"/>
              <a:buNone/>
            </a:pPr>
            <a:r>
              <a:rPr lang="en-US" sz="2100" dirty="0" smtClean="0">
                <a:solidFill>
                  <a:schemeClr val="tx1"/>
                </a:solidFill>
              </a:rPr>
              <a:t>Work = (force) x (distance parallel to force)</a:t>
            </a:r>
          </a:p>
          <a:p>
            <a:pPr eaLnBrk="1" hangingPunct="1">
              <a:lnSpc>
                <a:spcPct val="90000"/>
              </a:lnSpc>
              <a:buFont typeface="Wingdings" pitchFamily="2" charset="2"/>
              <a:buNone/>
            </a:pPr>
            <a:endParaRPr lang="en-US" sz="2100" dirty="0" smtClean="0">
              <a:solidFill>
                <a:schemeClr val="tx1"/>
              </a:solidFill>
            </a:endParaRPr>
          </a:p>
          <a:p>
            <a:pPr eaLnBrk="1" hangingPunct="1">
              <a:lnSpc>
                <a:spcPct val="90000"/>
              </a:lnSpc>
            </a:pPr>
            <a:r>
              <a:rPr lang="en-US" sz="2100" dirty="0" smtClean="0">
                <a:solidFill>
                  <a:schemeClr val="tx1"/>
                </a:solidFill>
              </a:rPr>
              <a:t>For work to be done in the physics sense, a force must be applied and the object must have some motion parallel to the force</a:t>
            </a:r>
          </a:p>
          <a:p>
            <a:pPr eaLnBrk="1" hangingPunct="1">
              <a:lnSpc>
                <a:spcPct val="90000"/>
              </a:lnSpc>
            </a:pPr>
            <a:r>
              <a:rPr lang="en-US" sz="2100" dirty="0" smtClean="0">
                <a:solidFill>
                  <a:schemeClr val="tx1"/>
                </a:solidFill>
              </a:rPr>
              <a:t>Work is a method of </a:t>
            </a:r>
            <a:r>
              <a:rPr lang="en-US" sz="2100" b="1" dirty="0" smtClean="0">
                <a:solidFill>
                  <a:schemeClr val="tx1"/>
                </a:solidFill>
              </a:rPr>
              <a:t>transferring</a:t>
            </a:r>
            <a:r>
              <a:rPr lang="en-US" sz="2100" dirty="0" smtClean="0">
                <a:solidFill>
                  <a:schemeClr val="tx1"/>
                </a:solidFill>
              </a:rPr>
              <a:t> energy, it is not a form of energy itself.</a:t>
            </a:r>
          </a:p>
        </p:txBody>
      </p:sp>
      <p:pic>
        <p:nvPicPr>
          <p:cNvPr id="62471" name="Picture 7" descr="DSCN2896"/>
          <p:cNvPicPr>
            <a:picLocks noChangeAspect="1" noChangeArrowheads="1"/>
          </p:cNvPicPr>
          <p:nvPr/>
        </p:nvPicPr>
        <p:blipFill>
          <a:blip r:embed="rId3" cstate="print"/>
          <a:srcRect/>
          <a:stretch>
            <a:fillRect/>
          </a:stretch>
        </p:blipFill>
        <p:spPr bwMode="auto">
          <a:xfrm>
            <a:off x="6248400" y="4038600"/>
            <a:ext cx="1908175" cy="25146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3886200" y="4038600"/>
            <a:ext cx="1828800" cy="2495550"/>
          </a:xfrm>
          <a:prstGeom prst="rect">
            <a:avLst/>
          </a:prstGeom>
          <a:noFill/>
          <a:ln w="9525">
            <a:noFill/>
            <a:miter lim="800000"/>
            <a:headEnd/>
            <a:tailEnd/>
          </a:ln>
        </p:spPr>
      </p:pic>
      <p:sp>
        <p:nvSpPr>
          <p:cNvPr id="6" name="Up Arrow 5"/>
          <p:cNvSpPr/>
          <p:nvPr/>
        </p:nvSpPr>
        <p:spPr>
          <a:xfrm>
            <a:off x="3048000" y="4114800"/>
            <a:ext cx="304800"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Up Arrow 6"/>
          <p:cNvSpPr/>
          <p:nvPr/>
        </p:nvSpPr>
        <p:spPr>
          <a:xfrm flipV="1">
            <a:off x="3048000" y="5486400"/>
            <a:ext cx="3048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066800" y="4648200"/>
            <a:ext cx="1620957" cy="369332"/>
          </a:xfrm>
          <a:prstGeom prst="rect">
            <a:avLst/>
          </a:prstGeom>
          <a:noFill/>
        </p:spPr>
        <p:txBody>
          <a:bodyPr wrap="none" rtlCol="0">
            <a:spAutoFit/>
          </a:bodyPr>
          <a:lstStyle/>
          <a:p>
            <a:r>
              <a:rPr lang="en-US" dirty="0" smtClean="0"/>
              <a:t>He pushed up</a:t>
            </a:r>
            <a:endParaRPr lang="en-US" dirty="0"/>
          </a:p>
        </p:txBody>
      </p:sp>
      <p:sp>
        <p:nvSpPr>
          <p:cNvPr id="9" name="TextBox 8"/>
          <p:cNvSpPr txBox="1"/>
          <p:nvPr/>
        </p:nvSpPr>
        <p:spPr>
          <a:xfrm>
            <a:off x="533400" y="5638800"/>
            <a:ext cx="2351926" cy="369332"/>
          </a:xfrm>
          <a:prstGeom prst="rect">
            <a:avLst/>
          </a:prstGeom>
          <a:noFill/>
        </p:spPr>
        <p:txBody>
          <a:bodyPr wrap="none" rtlCol="0">
            <a:spAutoFit/>
          </a:bodyPr>
          <a:lstStyle/>
          <a:p>
            <a:r>
              <a:rPr lang="en-US" dirty="0" smtClean="0"/>
              <a:t>Gravity pushed down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90800" y="533400"/>
            <a:ext cx="3886200" cy="609600"/>
          </a:xfrm>
        </p:spPr>
        <p:txBody>
          <a:bodyPr/>
          <a:lstStyle/>
          <a:p>
            <a:r>
              <a:rPr lang="en-US" dirty="0" smtClean="0"/>
              <a:t>Harmonic motion</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615088" y="2431197"/>
            <a:ext cx="6038511" cy="4245828"/>
          </a:xfrm>
          <a:prstGeom prst="rect">
            <a:avLst/>
          </a:prstGeom>
          <a:noFill/>
          <a:ln w="9525">
            <a:noFill/>
            <a:miter lim="800000"/>
            <a:headEnd/>
            <a:tailEnd/>
          </a:ln>
        </p:spPr>
      </p:pic>
      <p:sp>
        <p:nvSpPr>
          <p:cNvPr id="9" name="TextBox 8"/>
          <p:cNvSpPr txBox="1"/>
          <p:nvPr/>
        </p:nvSpPr>
        <p:spPr>
          <a:xfrm>
            <a:off x="673443" y="1270686"/>
            <a:ext cx="7619999" cy="1077218"/>
          </a:xfrm>
          <a:prstGeom prst="rect">
            <a:avLst/>
          </a:prstGeom>
          <a:noFill/>
        </p:spPr>
        <p:txBody>
          <a:bodyPr wrap="square" rtlCol="0">
            <a:spAutoFit/>
          </a:bodyPr>
          <a:lstStyle/>
          <a:p>
            <a:pPr algn="ctr"/>
            <a:r>
              <a:rPr lang="en-US" sz="3200" dirty="0" smtClean="0"/>
              <a:t>Which color best represents a </a:t>
            </a:r>
            <a:r>
              <a:rPr lang="en-US" sz="3200" i="1" dirty="0" smtClean="0"/>
              <a:t>critically</a:t>
            </a:r>
            <a:r>
              <a:rPr lang="en-US" sz="3200" dirty="0" smtClean="0"/>
              <a:t> damped system(a perfect screen door)?</a:t>
            </a:r>
            <a:endParaRPr lang="en-US" sz="3200" dirty="0"/>
          </a:p>
        </p:txBody>
      </p:sp>
      <p:sp>
        <p:nvSpPr>
          <p:cNvPr id="5" name="Rectangle 4"/>
          <p:cNvSpPr/>
          <p:nvPr/>
        </p:nvSpPr>
        <p:spPr>
          <a:xfrm>
            <a:off x="3738888" y="144162"/>
            <a:ext cx="164660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QQ1</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000" dirty="0" smtClean="0">
                <a:solidFill>
                  <a:schemeClr val="tx1"/>
                </a:solidFill>
              </a:rPr>
              <a:t>Equal and opposite work</a:t>
            </a:r>
          </a:p>
        </p:txBody>
      </p:sp>
      <p:sp>
        <p:nvSpPr>
          <p:cNvPr id="13315" name="Rectangle 3"/>
          <p:cNvSpPr>
            <a:spLocks noGrp="1" noChangeArrowheads="1"/>
          </p:cNvSpPr>
          <p:nvPr>
            <p:ph type="body" idx="1"/>
          </p:nvPr>
        </p:nvSpPr>
        <p:spPr>
          <a:xfrm>
            <a:off x="381000" y="1371600"/>
            <a:ext cx="8382000" cy="838200"/>
          </a:xfrm>
        </p:spPr>
        <p:txBody>
          <a:bodyPr/>
          <a:lstStyle/>
          <a:p>
            <a:pPr eaLnBrk="1" hangingPunct="1">
              <a:lnSpc>
                <a:spcPct val="90000"/>
              </a:lnSpc>
              <a:buFont typeface="Wingdings" pitchFamily="2" charset="2"/>
              <a:buNone/>
            </a:pPr>
            <a:endParaRPr lang="en-US" sz="2100" dirty="0" smtClean="0">
              <a:solidFill>
                <a:schemeClr val="tx1"/>
              </a:solidFill>
            </a:endParaRPr>
          </a:p>
          <a:p>
            <a:pPr algn="ctr" eaLnBrk="1" hangingPunct="1">
              <a:lnSpc>
                <a:spcPct val="90000"/>
              </a:lnSpc>
              <a:buFont typeface="Wingdings" pitchFamily="2" charset="2"/>
              <a:buNone/>
            </a:pPr>
            <a:r>
              <a:rPr lang="en-US" sz="2100" dirty="0" smtClean="0">
                <a:solidFill>
                  <a:schemeClr val="tx1"/>
                </a:solidFill>
              </a:rPr>
              <a:t>Work = F*d</a:t>
            </a:r>
          </a:p>
        </p:txBody>
      </p:sp>
      <p:pic>
        <p:nvPicPr>
          <p:cNvPr id="1026" name="Picture 2"/>
          <p:cNvPicPr>
            <a:picLocks noChangeAspect="1" noChangeArrowheads="1"/>
          </p:cNvPicPr>
          <p:nvPr/>
        </p:nvPicPr>
        <p:blipFill>
          <a:blip r:embed="rId3" cstate="print"/>
          <a:srcRect/>
          <a:stretch>
            <a:fillRect/>
          </a:stretch>
        </p:blipFill>
        <p:spPr bwMode="auto">
          <a:xfrm>
            <a:off x="6400800" y="2590800"/>
            <a:ext cx="1828800" cy="2495550"/>
          </a:xfrm>
          <a:prstGeom prst="rect">
            <a:avLst/>
          </a:prstGeom>
          <a:noFill/>
          <a:ln w="9525">
            <a:noFill/>
            <a:miter lim="800000"/>
            <a:headEnd/>
            <a:tailEnd/>
          </a:ln>
        </p:spPr>
      </p:pic>
      <p:sp>
        <p:nvSpPr>
          <p:cNvPr id="6" name="Up Arrow 5"/>
          <p:cNvSpPr/>
          <p:nvPr/>
        </p:nvSpPr>
        <p:spPr>
          <a:xfrm>
            <a:off x="2971800" y="2590800"/>
            <a:ext cx="304800"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Up Arrow 6"/>
          <p:cNvSpPr/>
          <p:nvPr/>
        </p:nvSpPr>
        <p:spPr>
          <a:xfrm flipV="1">
            <a:off x="2971800" y="3962400"/>
            <a:ext cx="3048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990600" y="3124200"/>
            <a:ext cx="1903085" cy="369332"/>
          </a:xfrm>
          <a:prstGeom prst="rect">
            <a:avLst/>
          </a:prstGeom>
          <a:noFill/>
        </p:spPr>
        <p:txBody>
          <a:bodyPr wrap="none" rtlCol="0">
            <a:spAutoFit/>
          </a:bodyPr>
          <a:lstStyle/>
          <a:p>
            <a:r>
              <a:rPr lang="en-US" dirty="0" smtClean="0"/>
              <a:t>He is pushing up</a:t>
            </a:r>
            <a:endParaRPr lang="en-US" dirty="0"/>
          </a:p>
        </p:txBody>
      </p:sp>
      <p:sp>
        <p:nvSpPr>
          <p:cNvPr id="9" name="TextBox 8"/>
          <p:cNvSpPr txBox="1"/>
          <p:nvPr/>
        </p:nvSpPr>
        <p:spPr>
          <a:xfrm>
            <a:off x="457200" y="4114800"/>
            <a:ext cx="2634054" cy="369332"/>
          </a:xfrm>
          <a:prstGeom prst="rect">
            <a:avLst/>
          </a:prstGeom>
          <a:noFill/>
        </p:spPr>
        <p:txBody>
          <a:bodyPr wrap="none" rtlCol="0">
            <a:spAutoFit/>
          </a:bodyPr>
          <a:lstStyle/>
          <a:p>
            <a:r>
              <a:rPr lang="en-US" dirty="0" smtClean="0"/>
              <a:t>Gravity is pushing down</a:t>
            </a:r>
            <a:endParaRPr lang="en-US" dirty="0"/>
          </a:p>
        </p:txBody>
      </p:sp>
      <p:sp>
        <p:nvSpPr>
          <p:cNvPr id="10" name="Up Arrow 9"/>
          <p:cNvSpPr/>
          <p:nvPr/>
        </p:nvSpPr>
        <p:spPr>
          <a:xfrm>
            <a:off x="5638800" y="2590800"/>
            <a:ext cx="304800" cy="1219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3581400" y="2819400"/>
            <a:ext cx="1905000" cy="646331"/>
          </a:xfrm>
          <a:prstGeom prst="rect">
            <a:avLst/>
          </a:prstGeom>
          <a:noFill/>
        </p:spPr>
        <p:txBody>
          <a:bodyPr wrap="square" rtlCol="0">
            <a:spAutoFit/>
          </a:bodyPr>
          <a:lstStyle/>
          <a:p>
            <a:r>
              <a:rPr lang="en-US" dirty="0" smtClean="0"/>
              <a:t>The distance it moved was up.</a:t>
            </a:r>
            <a:endParaRPr lang="en-US" dirty="0"/>
          </a:p>
        </p:txBody>
      </p:sp>
      <p:sp>
        <p:nvSpPr>
          <p:cNvPr id="13" name="TextBox 12"/>
          <p:cNvSpPr txBox="1"/>
          <p:nvPr/>
        </p:nvSpPr>
        <p:spPr>
          <a:xfrm>
            <a:off x="266700" y="5257800"/>
            <a:ext cx="8534400" cy="830997"/>
          </a:xfrm>
          <a:prstGeom prst="rect">
            <a:avLst/>
          </a:prstGeom>
          <a:noFill/>
        </p:spPr>
        <p:txBody>
          <a:bodyPr wrap="square" rtlCol="0">
            <a:spAutoFit/>
          </a:bodyPr>
          <a:lstStyle/>
          <a:p>
            <a:r>
              <a:rPr lang="en-US" sz="2400" dirty="0" smtClean="0"/>
              <a:t>Therefore, he did positive work on the weight while gravity did negative work on the weight.  If he drops it, what happens?</a:t>
            </a:r>
            <a:endParaRPr lang="en-US" sz="2400" dirty="0"/>
          </a:p>
        </p:txBody>
      </p:sp>
      <p:sp>
        <p:nvSpPr>
          <p:cNvPr id="14" name="Rectangle 13"/>
          <p:cNvSpPr/>
          <p:nvPr/>
        </p:nvSpPr>
        <p:spPr>
          <a:xfrm>
            <a:off x="6870877" y="1637763"/>
            <a:ext cx="888643" cy="837127"/>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0488" tIns="44450" rIns="90488" bIns="44450" anchor="ctr"/>
          <a:lstStyle/>
          <a:p>
            <a:pPr eaLnBrk="1" hangingPunct="1"/>
            <a:r>
              <a:rPr lang="en-US" smtClean="0">
                <a:solidFill>
                  <a:schemeClr val="tx1"/>
                </a:solidFill>
              </a:rPr>
              <a:t>Thermal Energy</a:t>
            </a:r>
          </a:p>
        </p:txBody>
      </p:sp>
      <p:sp>
        <p:nvSpPr>
          <p:cNvPr id="16387" name="Rectangle 3"/>
          <p:cNvSpPr>
            <a:spLocks noGrp="1" noChangeArrowheads="1"/>
          </p:cNvSpPr>
          <p:nvPr>
            <p:ph type="body" idx="1"/>
          </p:nvPr>
        </p:nvSpPr>
        <p:spPr>
          <a:xfrm>
            <a:off x="380999" y="1371600"/>
            <a:ext cx="5553075" cy="4248150"/>
          </a:xfrm>
          <a:noFill/>
        </p:spPr>
        <p:txBody>
          <a:bodyPr lIns="90488" tIns="44450" rIns="90488" bIns="44450"/>
          <a:lstStyle/>
          <a:p>
            <a:pPr eaLnBrk="1" hangingPunct="1">
              <a:lnSpc>
                <a:spcPct val="80000"/>
              </a:lnSpc>
              <a:buFont typeface="Wingdings" pitchFamily="2" charset="2"/>
              <a:buNone/>
            </a:pPr>
            <a:r>
              <a:rPr lang="en-US" sz="2600" dirty="0" smtClean="0">
                <a:solidFill>
                  <a:schemeClr val="tx1"/>
                </a:solidFill>
              </a:rPr>
              <a:t>Internal energy associated with kinetic energy of individual particles.</a:t>
            </a:r>
          </a:p>
          <a:p>
            <a:pPr eaLnBrk="1" hangingPunct="1">
              <a:lnSpc>
                <a:spcPct val="80000"/>
              </a:lnSpc>
            </a:pPr>
            <a:r>
              <a:rPr lang="en-US" sz="2600" dirty="0" smtClean="0">
                <a:solidFill>
                  <a:schemeClr val="tx1"/>
                </a:solidFill>
              </a:rPr>
              <a:t>Related to temperature (average KE of atoms and molecules)</a:t>
            </a:r>
          </a:p>
          <a:p>
            <a:pPr eaLnBrk="1" hangingPunct="1">
              <a:lnSpc>
                <a:spcPct val="80000"/>
              </a:lnSpc>
            </a:pPr>
            <a:r>
              <a:rPr lang="en-US" sz="2600" dirty="0" smtClean="0">
                <a:solidFill>
                  <a:schemeClr val="tx1"/>
                </a:solidFill>
              </a:rPr>
              <a:t>A warm object has more internal energy than when it is cold</a:t>
            </a:r>
          </a:p>
          <a:p>
            <a:pPr eaLnBrk="1" hangingPunct="1">
              <a:lnSpc>
                <a:spcPct val="80000"/>
              </a:lnSpc>
            </a:pPr>
            <a:r>
              <a:rPr lang="en-US" sz="2600" dirty="0" smtClean="0">
                <a:solidFill>
                  <a:schemeClr val="tx1"/>
                </a:solidFill>
              </a:rPr>
              <a:t>Two objects at the same temperature may have different amounts of thermal energy, why?</a:t>
            </a:r>
          </a:p>
          <a:p>
            <a:pPr lvl="1" eaLnBrk="1" hangingPunct="1">
              <a:lnSpc>
                <a:spcPct val="80000"/>
              </a:lnSpc>
            </a:pPr>
            <a:r>
              <a:rPr lang="en-US" sz="2200" dirty="0" smtClean="0">
                <a:solidFill>
                  <a:schemeClr val="tx1"/>
                </a:solidFill>
              </a:rPr>
              <a:t>water 1 cal/</a:t>
            </a:r>
            <a:r>
              <a:rPr lang="en-US" sz="2200" dirty="0" err="1" smtClean="0">
                <a:solidFill>
                  <a:schemeClr val="tx1"/>
                </a:solidFill>
              </a:rPr>
              <a:t>g</a:t>
            </a:r>
            <a:r>
              <a:rPr lang="en-US" sz="2200" baseline="30000" dirty="0" err="1" smtClean="0">
                <a:solidFill>
                  <a:schemeClr val="tx1"/>
                </a:solidFill>
              </a:rPr>
              <a:t>o</a:t>
            </a:r>
            <a:r>
              <a:rPr lang="en-US" sz="2200" dirty="0" err="1" smtClean="0">
                <a:solidFill>
                  <a:schemeClr val="tx1"/>
                </a:solidFill>
              </a:rPr>
              <a:t>C</a:t>
            </a:r>
            <a:endParaRPr lang="en-US" sz="2200" dirty="0" smtClean="0">
              <a:solidFill>
                <a:schemeClr val="tx1"/>
              </a:solidFill>
            </a:endParaRPr>
          </a:p>
          <a:p>
            <a:pPr lvl="1" eaLnBrk="1" hangingPunct="1">
              <a:lnSpc>
                <a:spcPct val="80000"/>
              </a:lnSpc>
            </a:pPr>
            <a:r>
              <a:rPr lang="en-US" sz="2200" dirty="0" smtClean="0">
                <a:solidFill>
                  <a:schemeClr val="tx1"/>
                </a:solidFill>
              </a:rPr>
              <a:t>gold   .03 cal/</a:t>
            </a:r>
            <a:r>
              <a:rPr lang="en-US" sz="2200" dirty="0" err="1" smtClean="0">
                <a:solidFill>
                  <a:schemeClr val="tx1"/>
                </a:solidFill>
              </a:rPr>
              <a:t>g</a:t>
            </a:r>
            <a:r>
              <a:rPr lang="en-US" sz="2200" baseline="30000" dirty="0" err="1" smtClean="0">
                <a:solidFill>
                  <a:schemeClr val="tx1"/>
                </a:solidFill>
              </a:rPr>
              <a:t>o</a:t>
            </a:r>
            <a:r>
              <a:rPr lang="en-US" sz="2200" dirty="0" err="1" smtClean="0">
                <a:solidFill>
                  <a:schemeClr val="tx1"/>
                </a:solidFill>
              </a:rPr>
              <a:t>C</a:t>
            </a:r>
            <a:endParaRPr lang="en-US" sz="2200" dirty="0" smtClean="0">
              <a:solidFill>
                <a:schemeClr val="tx1"/>
              </a:solidFill>
            </a:endParaRPr>
          </a:p>
        </p:txBody>
      </p:sp>
      <p:pic>
        <p:nvPicPr>
          <p:cNvPr id="2" name="Thermally_Agitated_Molecule.gif">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6058973" y="1709134"/>
            <a:ext cx="1925928" cy="1925928"/>
          </a:xfrm>
          <a:prstGeom prst="rect">
            <a:avLst/>
          </a:prstGeom>
        </p:spPr>
      </p:pic>
      <p:sp>
        <p:nvSpPr>
          <p:cNvPr id="5" name="TextBox 4"/>
          <p:cNvSpPr txBox="1"/>
          <p:nvPr/>
        </p:nvSpPr>
        <p:spPr>
          <a:xfrm>
            <a:off x="1857375" y="5791200"/>
            <a:ext cx="5305940" cy="646331"/>
          </a:xfrm>
          <a:prstGeom prst="rect">
            <a:avLst/>
          </a:prstGeom>
          <a:noFill/>
        </p:spPr>
        <p:txBody>
          <a:bodyPr wrap="none" rtlCol="0">
            <a:spAutoFit/>
          </a:bodyPr>
          <a:lstStyle/>
          <a:p>
            <a:r>
              <a:rPr lang="en-US" sz="3600" dirty="0" smtClean="0"/>
              <a:t>Different Heat Capacities</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5"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0488" tIns="44450" rIns="90488" bIns="44450" anchor="ctr"/>
          <a:lstStyle/>
          <a:p>
            <a:pPr eaLnBrk="1" hangingPunct="1"/>
            <a:r>
              <a:rPr lang="en-US" smtClean="0">
                <a:solidFill>
                  <a:schemeClr val="tx1"/>
                </a:solidFill>
              </a:rPr>
              <a:t>Thermal Energy</a:t>
            </a:r>
          </a:p>
        </p:txBody>
      </p:sp>
      <p:sp>
        <p:nvSpPr>
          <p:cNvPr id="16387" name="Rectangle 3"/>
          <p:cNvSpPr>
            <a:spLocks noGrp="1" noChangeArrowheads="1"/>
          </p:cNvSpPr>
          <p:nvPr>
            <p:ph type="body" idx="1"/>
          </p:nvPr>
        </p:nvSpPr>
        <p:spPr>
          <a:xfrm>
            <a:off x="381000" y="1371600"/>
            <a:ext cx="8077200" cy="4648200"/>
          </a:xfrm>
          <a:noFill/>
        </p:spPr>
        <p:txBody>
          <a:bodyPr lIns="90488" tIns="44450" rIns="90488" bIns="44450"/>
          <a:lstStyle/>
          <a:p>
            <a:pPr eaLnBrk="1" hangingPunct="1">
              <a:lnSpc>
                <a:spcPct val="80000"/>
              </a:lnSpc>
            </a:pPr>
            <a:r>
              <a:rPr lang="en-US" sz="2600" dirty="0" smtClean="0">
                <a:solidFill>
                  <a:schemeClr val="tx1"/>
                </a:solidFill>
              </a:rPr>
              <a:t>Why can two objects at the same temperature have different amounts of thermal energy?</a:t>
            </a:r>
          </a:p>
          <a:p>
            <a:pPr marL="514350" indent="-514350" eaLnBrk="1" hangingPunct="1">
              <a:lnSpc>
                <a:spcPct val="80000"/>
              </a:lnSpc>
              <a:buFont typeface="+mj-lt"/>
              <a:buAutoNum type="alphaUcPeriod"/>
            </a:pPr>
            <a:r>
              <a:rPr lang="en-US" sz="2600" dirty="0" smtClean="0">
                <a:solidFill>
                  <a:schemeClr val="tx1"/>
                </a:solidFill>
              </a:rPr>
              <a:t>They each </a:t>
            </a:r>
            <a:r>
              <a:rPr lang="en-US" sz="2600" dirty="0" err="1" smtClean="0">
                <a:solidFill>
                  <a:schemeClr val="tx1"/>
                </a:solidFill>
              </a:rPr>
              <a:t>convect</a:t>
            </a:r>
            <a:r>
              <a:rPr lang="en-US" sz="2600" dirty="0" smtClean="0">
                <a:solidFill>
                  <a:schemeClr val="tx1"/>
                </a:solidFill>
              </a:rPr>
              <a:t> it differently</a:t>
            </a:r>
          </a:p>
          <a:p>
            <a:pPr marL="514350" indent="-514350" eaLnBrk="1" hangingPunct="1">
              <a:lnSpc>
                <a:spcPct val="80000"/>
              </a:lnSpc>
              <a:buFont typeface="+mj-lt"/>
              <a:buAutoNum type="alphaUcPeriod"/>
            </a:pPr>
            <a:r>
              <a:rPr lang="en-US" sz="2600" dirty="0" smtClean="0">
                <a:solidFill>
                  <a:schemeClr val="tx1"/>
                </a:solidFill>
              </a:rPr>
              <a:t>They have different temperatures</a:t>
            </a:r>
          </a:p>
          <a:p>
            <a:pPr marL="514350" indent="-514350" eaLnBrk="1" hangingPunct="1">
              <a:lnSpc>
                <a:spcPct val="80000"/>
              </a:lnSpc>
              <a:buFont typeface="+mj-lt"/>
              <a:buAutoNum type="alphaUcPeriod"/>
            </a:pPr>
            <a:r>
              <a:rPr lang="en-US" sz="2600" dirty="0" smtClean="0">
                <a:solidFill>
                  <a:schemeClr val="tx1"/>
                </a:solidFill>
              </a:rPr>
              <a:t>They have different Heat Capacities</a:t>
            </a:r>
          </a:p>
          <a:p>
            <a:pPr marL="514350" indent="-514350" eaLnBrk="1" hangingPunct="1">
              <a:lnSpc>
                <a:spcPct val="80000"/>
              </a:lnSpc>
              <a:buFont typeface="+mj-lt"/>
              <a:buAutoNum type="alphaUcPeriod"/>
            </a:pPr>
            <a:r>
              <a:rPr lang="en-US" sz="2600" dirty="0" smtClean="0">
                <a:solidFill>
                  <a:schemeClr val="tx1"/>
                </a:solidFill>
              </a:rPr>
              <a:t>They have the same amounts of thermal energy</a:t>
            </a:r>
          </a:p>
          <a:p>
            <a:pPr marL="514350" indent="-514350" eaLnBrk="1" hangingPunct="1">
              <a:lnSpc>
                <a:spcPct val="80000"/>
              </a:lnSpc>
              <a:buFont typeface="+mj-lt"/>
              <a:buAutoNum type="alphaUcPeriod"/>
            </a:pPr>
            <a:endParaRPr lang="en-US" sz="2600" dirty="0" smtClean="0">
              <a:solidFill>
                <a:schemeClr val="tx1"/>
              </a:solidFill>
            </a:endParaRPr>
          </a:p>
          <a:p>
            <a:pPr marL="514350" indent="-514350" eaLnBrk="1" hangingPunct="1">
              <a:lnSpc>
                <a:spcPct val="80000"/>
              </a:lnSpc>
              <a:buFont typeface="+mj-lt"/>
              <a:buAutoNum type="alphaUcPeriod"/>
            </a:pPr>
            <a:endParaRPr lang="en-US" sz="2600" dirty="0" smtClean="0">
              <a:solidFill>
                <a:schemeClr val="tx1"/>
              </a:solidFill>
            </a:endParaRPr>
          </a:p>
          <a:p>
            <a:pPr marL="514350" indent="-514350" eaLnBrk="1" hangingPunct="1">
              <a:lnSpc>
                <a:spcPct val="80000"/>
              </a:lnSpc>
              <a:buFont typeface="+mj-lt"/>
              <a:buAutoNum type="alphaUcPeriod"/>
            </a:pPr>
            <a:endParaRPr lang="en-US" sz="2600" dirty="0" smtClean="0">
              <a:solidFill>
                <a:schemeClr val="tx1"/>
              </a:solidFill>
            </a:endParaRPr>
          </a:p>
        </p:txBody>
      </p:sp>
      <p:pic>
        <p:nvPicPr>
          <p:cNvPr id="10242" name="Picture 2"/>
          <p:cNvPicPr>
            <a:picLocks noChangeAspect="1" noChangeArrowheads="1"/>
          </p:cNvPicPr>
          <p:nvPr/>
        </p:nvPicPr>
        <p:blipFill>
          <a:blip r:embed="rId3" cstate="print"/>
          <a:srcRect/>
          <a:stretch>
            <a:fillRect/>
          </a:stretch>
        </p:blipFill>
        <p:spPr bwMode="auto">
          <a:xfrm>
            <a:off x="1371600" y="4114800"/>
            <a:ext cx="1962150" cy="24003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4363791" y="4552950"/>
            <a:ext cx="3009900" cy="1524000"/>
          </a:xfrm>
          <a:prstGeom prst="rect">
            <a:avLst/>
          </a:prstGeom>
          <a:noFill/>
          <a:ln w="9525">
            <a:noFill/>
            <a:miter lim="800000"/>
            <a:headEnd/>
            <a:tailEnd/>
          </a:ln>
        </p:spPr>
      </p:pic>
      <p:sp>
        <p:nvSpPr>
          <p:cNvPr id="7" name="Rectangle 6"/>
          <p:cNvSpPr/>
          <p:nvPr/>
        </p:nvSpPr>
        <p:spPr>
          <a:xfrm>
            <a:off x="2165930" y="5533891"/>
            <a:ext cx="888643" cy="837127"/>
          </a:xfrm>
          <a:prstGeom prst="rect">
            <a:avLst/>
          </a:prstGeom>
          <a:blipFill dpi="0" rotWithShape="1">
            <a:blip r:embed="rId5" cstate="print">
              <a:alphaModFix amt="4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542407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lIns="90488" tIns="44450" rIns="90488" bIns="44450" anchor="ctr"/>
          <a:lstStyle/>
          <a:p>
            <a:pPr eaLnBrk="1" hangingPunct="1"/>
            <a:r>
              <a:rPr lang="en-US" smtClean="0">
                <a:solidFill>
                  <a:schemeClr val="tx1"/>
                </a:solidFill>
              </a:rPr>
              <a:t>Chemical Potential Energy</a:t>
            </a:r>
          </a:p>
        </p:txBody>
      </p:sp>
      <p:sp>
        <p:nvSpPr>
          <p:cNvPr id="17411" name="Rectangle 3"/>
          <p:cNvSpPr>
            <a:spLocks noGrp="1" noChangeArrowheads="1"/>
          </p:cNvSpPr>
          <p:nvPr>
            <p:ph type="body" idx="1"/>
          </p:nvPr>
        </p:nvSpPr>
        <p:spPr>
          <a:noFill/>
        </p:spPr>
        <p:txBody>
          <a:bodyPr lIns="90488" tIns="44450" rIns="90488" bIns="44450"/>
          <a:lstStyle/>
          <a:p>
            <a:pPr eaLnBrk="1" hangingPunct="1">
              <a:buFont typeface="Wingdings" pitchFamily="2" charset="2"/>
              <a:buNone/>
            </a:pPr>
            <a:r>
              <a:rPr lang="en-US" sz="2100" dirty="0" smtClean="0">
                <a:solidFill>
                  <a:schemeClr val="tx1"/>
                </a:solidFill>
              </a:rPr>
              <a:t>Internal </a:t>
            </a:r>
            <a:r>
              <a:rPr lang="en-US" sz="2100" i="1" dirty="0" smtClean="0">
                <a:solidFill>
                  <a:schemeClr val="tx1"/>
                </a:solidFill>
              </a:rPr>
              <a:t>electrical</a:t>
            </a:r>
            <a:r>
              <a:rPr lang="en-US" sz="2100" dirty="0" smtClean="0">
                <a:solidFill>
                  <a:schemeClr val="tx1"/>
                </a:solidFill>
              </a:rPr>
              <a:t> potential energy of atoms in a material</a:t>
            </a:r>
          </a:p>
          <a:p>
            <a:pPr eaLnBrk="1" hangingPunct="1">
              <a:buFont typeface="Wingdings" pitchFamily="2" charset="2"/>
              <a:buNone/>
            </a:pPr>
            <a:r>
              <a:rPr lang="en-US" sz="2100" dirty="0" smtClean="0">
                <a:solidFill>
                  <a:schemeClr val="tx1"/>
                </a:solidFill>
              </a:rPr>
              <a:t>Examples</a:t>
            </a:r>
          </a:p>
          <a:p>
            <a:pPr lvl="1" eaLnBrk="1" hangingPunct="1"/>
            <a:r>
              <a:rPr lang="en-US" sz="2200" dirty="0" smtClean="0">
                <a:solidFill>
                  <a:schemeClr val="tx1"/>
                </a:solidFill>
              </a:rPr>
              <a:t>change of state (rearrangement of atoms)</a:t>
            </a:r>
          </a:p>
          <a:p>
            <a:pPr lvl="1" eaLnBrk="1" hangingPunct="1"/>
            <a:r>
              <a:rPr lang="en-US" sz="2200" dirty="0" smtClean="0">
                <a:solidFill>
                  <a:schemeClr val="tx1"/>
                </a:solidFill>
              </a:rPr>
              <a:t>chemical bonds</a:t>
            </a:r>
          </a:p>
          <a:p>
            <a:pPr lvl="2" eaLnBrk="1" hangingPunct="1"/>
            <a:r>
              <a:rPr lang="en-US" sz="2000" dirty="0" smtClean="0">
                <a:solidFill>
                  <a:schemeClr val="tx1"/>
                </a:solidFill>
              </a:rPr>
              <a:t>burning gasoline, natural gas, or wood</a:t>
            </a:r>
          </a:p>
          <a:p>
            <a:pPr lvl="2" eaLnBrk="1" hangingPunct="1"/>
            <a:r>
              <a:rPr lang="en-US" sz="2000" dirty="0" smtClean="0">
                <a:solidFill>
                  <a:schemeClr val="tx1"/>
                </a:solidFill>
              </a:rPr>
              <a:t>exploding firecracker</a:t>
            </a:r>
          </a:p>
        </p:txBody>
      </p:sp>
      <p:pic>
        <p:nvPicPr>
          <p:cNvPr id="37894" name="Picture 6" descr="campfire"/>
          <p:cNvPicPr>
            <a:picLocks noChangeAspect="1" noChangeArrowheads="1"/>
          </p:cNvPicPr>
          <p:nvPr/>
        </p:nvPicPr>
        <p:blipFill>
          <a:blip r:embed="rId3" cstate="print"/>
          <a:srcRect/>
          <a:stretch>
            <a:fillRect/>
          </a:stretch>
        </p:blipFill>
        <p:spPr bwMode="auto">
          <a:xfrm>
            <a:off x="4419600" y="4038600"/>
            <a:ext cx="3124200" cy="2343150"/>
          </a:xfrm>
          <a:prstGeom prst="rect">
            <a:avLst/>
          </a:prstGeom>
          <a:ln>
            <a:noFill/>
          </a:ln>
          <a:effectLst>
            <a:outerShdw blurRad="292100" dist="139700" dir="2700000" algn="tl" rotWithShape="0">
              <a:srgbClr val="333333">
                <a:alpha val="65000"/>
              </a:srgbClr>
            </a:outerShdw>
          </a:effectLst>
        </p:spPr>
      </p:pic>
      <p:pic>
        <p:nvPicPr>
          <p:cNvPr id="37896" name="Picture 8" descr="s4"/>
          <p:cNvPicPr>
            <a:picLocks noChangeAspect="1" noChangeArrowheads="1"/>
          </p:cNvPicPr>
          <p:nvPr/>
        </p:nvPicPr>
        <p:blipFill>
          <a:blip r:embed="rId4" cstate="print"/>
          <a:srcRect/>
          <a:stretch>
            <a:fillRect/>
          </a:stretch>
        </p:blipFill>
        <p:spPr bwMode="auto">
          <a:xfrm>
            <a:off x="1219200" y="4038600"/>
            <a:ext cx="2362200"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chemeClr val="tx1"/>
                </a:solidFill>
              </a:rPr>
              <a:t>Elastic Potential Energy</a:t>
            </a:r>
          </a:p>
        </p:txBody>
      </p:sp>
      <p:sp>
        <p:nvSpPr>
          <p:cNvPr id="18435" name="Rectangle 3"/>
          <p:cNvSpPr>
            <a:spLocks noGrp="1" noChangeArrowheads="1"/>
          </p:cNvSpPr>
          <p:nvPr>
            <p:ph type="body" idx="1"/>
          </p:nvPr>
        </p:nvSpPr>
        <p:spPr>
          <a:xfrm>
            <a:off x="381000" y="1371600"/>
            <a:ext cx="4724400" cy="5029200"/>
          </a:xfrm>
        </p:spPr>
        <p:txBody>
          <a:bodyPr/>
          <a:lstStyle/>
          <a:p>
            <a:pPr eaLnBrk="1" hangingPunct="1"/>
            <a:r>
              <a:rPr lang="en-US" sz="2600" dirty="0" smtClean="0">
                <a:solidFill>
                  <a:schemeClr val="tx1"/>
                </a:solidFill>
              </a:rPr>
              <a:t>Energy stored in a material by deforming it in such a way that its molecules are displaced from their equilibrium positions.</a:t>
            </a:r>
          </a:p>
          <a:p>
            <a:pPr eaLnBrk="1" hangingPunct="1"/>
            <a:r>
              <a:rPr lang="en-US" sz="2600" dirty="0" smtClean="0">
                <a:solidFill>
                  <a:schemeClr val="tx1"/>
                </a:solidFill>
              </a:rPr>
              <a:t>A form of internal </a:t>
            </a:r>
            <a:r>
              <a:rPr lang="en-US" sz="2600" i="1" dirty="0" smtClean="0">
                <a:solidFill>
                  <a:schemeClr val="tx1"/>
                </a:solidFill>
              </a:rPr>
              <a:t>electrical</a:t>
            </a:r>
            <a:r>
              <a:rPr lang="en-US" sz="2600" dirty="0" smtClean="0">
                <a:solidFill>
                  <a:schemeClr val="tx1"/>
                </a:solidFill>
              </a:rPr>
              <a:t> potential energy</a:t>
            </a:r>
          </a:p>
          <a:p>
            <a:pPr eaLnBrk="1" hangingPunct="1"/>
            <a:r>
              <a:rPr lang="en-US" sz="2600" dirty="0" smtClean="0">
                <a:solidFill>
                  <a:schemeClr val="tx1"/>
                </a:solidFill>
              </a:rPr>
              <a:t>Examples:</a:t>
            </a:r>
          </a:p>
          <a:p>
            <a:pPr lvl="1" eaLnBrk="1" hangingPunct="1"/>
            <a:r>
              <a:rPr lang="en-US" sz="2200" dirty="0" smtClean="0">
                <a:solidFill>
                  <a:schemeClr val="tx1"/>
                </a:solidFill>
              </a:rPr>
              <a:t>deformation (springs, balls)</a:t>
            </a:r>
          </a:p>
          <a:p>
            <a:pPr lvl="1" eaLnBrk="1" hangingPunct="1"/>
            <a:r>
              <a:rPr lang="en-US" sz="2200" dirty="0" smtClean="0">
                <a:solidFill>
                  <a:schemeClr val="tx1"/>
                </a:solidFill>
              </a:rPr>
              <a:t>Rubber band</a:t>
            </a:r>
          </a:p>
          <a:p>
            <a:pPr lvl="1" eaLnBrk="1" hangingPunct="1"/>
            <a:r>
              <a:rPr lang="en-US" sz="2200" dirty="0" smtClean="0">
                <a:solidFill>
                  <a:schemeClr val="tx1"/>
                </a:solidFill>
              </a:rPr>
              <a:t>Trampoline</a:t>
            </a:r>
          </a:p>
          <a:p>
            <a:pPr lvl="1" eaLnBrk="1" hangingPunct="1"/>
            <a:endParaRPr lang="en-US" sz="2200" dirty="0" smtClean="0">
              <a:solidFill>
                <a:schemeClr val="tx1"/>
              </a:solidFill>
            </a:endParaRPr>
          </a:p>
        </p:txBody>
      </p:sp>
      <p:pic>
        <p:nvPicPr>
          <p:cNvPr id="63493" name="Picture 5" descr="Racketball"/>
          <p:cNvPicPr>
            <a:picLocks noChangeAspect="1" noChangeArrowheads="1" noCrop="1"/>
          </p:cNvPicPr>
          <p:nvPr/>
        </p:nvPicPr>
        <p:blipFill>
          <a:blip r:embed="rId3" cstate="print"/>
          <a:srcRect/>
          <a:stretch>
            <a:fillRect/>
          </a:stretch>
        </p:blipFill>
        <p:spPr bwMode="auto">
          <a:xfrm>
            <a:off x="6019800" y="1447800"/>
            <a:ext cx="1743075" cy="240030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5791200" y="4191000"/>
            <a:ext cx="25146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Radiant Energy</a:t>
            </a:r>
            <a:endParaRPr lang="en-US" dirty="0">
              <a:solidFill>
                <a:schemeClr val="tx1"/>
              </a:solidFill>
            </a:endParaRPr>
          </a:p>
        </p:txBody>
      </p:sp>
      <p:pic>
        <p:nvPicPr>
          <p:cNvPr id="4" name="Picture 2" descr="http://www.portaec.net/library/energy/solar_power.jpg"/>
          <p:cNvPicPr>
            <a:picLocks noGrp="1" noChangeAspect="1" noChangeArrowheads="1"/>
          </p:cNvPicPr>
          <p:nvPr>
            <p:ph idx="1"/>
          </p:nvPr>
        </p:nvPicPr>
        <p:blipFill>
          <a:blip r:embed="rId3" cstate="print"/>
          <a:srcRect/>
          <a:stretch>
            <a:fillRect/>
          </a:stretch>
        </p:blipFill>
        <p:spPr bwMode="auto">
          <a:xfrm>
            <a:off x="914400" y="1676400"/>
            <a:ext cx="3886200" cy="2336347"/>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892936" y="4558048"/>
            <a:ext cx="2705100" cy="16954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521817" y="1523999"/>
            <a:ext cx="2143125" cy="2143125"/>
          </a:xfrm>
          <a:prstGeom prst="rect">
            <a:avLst/>
          </a:prstGeom>
          <a:noFill/>
          <a:ln w="9525">
            <a:noFill/>
            <a:miter lim="800000"/>
            <a:headEnd/>
            <a:tailEnd/>
          </a:ln>
        </p:spPr>
      </p:pic>
      <p:pic>
        <p:nvPicPr>
          <p:cNvPr id="240642"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08024" y="4177048"/>
            <a:ext cx="2209800" cy="207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QQ5</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143000" y="1447800"/>
            <a:ext cx="6629400" cy="1754326"/>
          </a:xfrm>
          <a:prstGeom prst="rect">
            <a:avLst/>
          </a:prstGeom>
          <a:noFill/>
        </p:spPr>
        <p:txBody>
          <a:bodyPr wrap="square" rtlCol="0">
            <a:spAutoFit/>
          </a:bodyPr>
          <a:lstStyle/>
          <a:p>
            <a:pPr algn="ctr"/>
            <a:r>
              <a:rPr lang="en-US" sz="3600" dirty="0" smtClean="0"/>
              <a:t>What conservation law is easiest to use when analyzing complex systems?</a:t>
            </a:r>
            <a:endParaRPr lang="en-US" sz="3600" dirty="0"/>
          </a:p>
        </p:txBody>
      </p:sp>
      <p:pic>
        <p:nvPicPr>
          <p:cNvPr id="58" name="Picture 74" descr="power_plant_diagram"/>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3048000"/>
            <a:ext cx="5638800" cy="3306808"/>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endParaRPr lang="en-US" dirty="0"/>
          </a:p>
        </p:txBody>
      </p:sp>
      <p:sp>
        <p:nvSpPr>
          <p:cNvPr id="7" name="Rectangle 6"/>
          <p:cNvSpPr/>
          <p:nvPr/>
        </p:nvSpPr>
        <p:spPr>
          <a:xfrm>
            <a:off x="3738889" y="144162"/>
            <a:ext cx="16466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QQ5</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lIns="90488" tIns="44450" rIns="90488" bIns="44450" anchor="ctr"/>
          <a:lstStyle/>
          <a:p>
            <a:pPr eaLnBrk="1" hangingPunct="1"/>
            <a:r>
              <a:rPr lang="en-US" smtClean="0">
                <a:solidFill>
                  <a:schemeClr val="tx1"/>
                </a:solidFill>
              </a:rPr>
              <a:t>Conservation of Mass-Energy</a:t>
            </a:r>
          </a:p>
        </p:txBody>
      </p:sp>
      <p:sp>
        <p:nvSpPr>
          <p:cNvPr id="25603" name="Rectangle 3"/>
          <p:cNvSpPr>
            <a:spLocks noGrp="1" noChangeArrowheads="1"/>
          </p:cNvSpPr>
          <p:nvPr>
            <p:ph type="body" idx="1"/>
          </p:nvPr>
        </p:nvSpPr>
        <p:spPr>
          <a:xfrm>
            <a:off x="381000" y="1524000"/>
            <a:ext cx="8382000" cy="2743200"/>
          </a:xfrm>
          <a:noFill/>
        </p:spPr>
        <p:txBody>
          <a:bodyPr lIns="90488" tIns="44450" rIns="90488" bIns="44450"/>
          <a:lstStyle/>
          <a:p>
            <a:pPr eaLnBrk="1" hangingPunct="1">
              <a:lnSpc>
                <a:spcPct val="80000"/>
              </a:lnSpc>
            </a:pPr>
            <a:r>
              <a:rPr lang="en-US" sz="2600" dirty="0" smtClean="0">
                <a:solidFill>
                  <a:schemeClr val="tx1"/>
                </a:solidFill>
              </a:rPr>
              <a:t>Mass and energy are two manifestations of the same quantity</a:t>
            </a:r>
          </a:p>
          <a:p>
            <a:pPr eaLnBrk="1" hangingPunct="1">
              <a:lnSpc>
                <a:spcPct val="80000"/>
              </a:lnSpc>
            </a:pPr>
            <a:r>
              <a:rPr lang="en-US" sz="2600" dirty="0" smtClean="0">
                <a:solidFill>
                  <a:schemeClr val="tx1"/>
                </a:solidFill>
              </a:rPr>
              <a:t>The total amount of mass-energy in an isolated system is constant</a:t>
            </a:r>
          </a:p>
          <a:p>
            <a:pPr eaLnBrk="1" hangingPunct="1">
              <a:lnSpc>
                <a:spcPct val="80000"/>
              </a:lnSpc>
            </a:pPr>
            <a:r>
              <a:rPr lang="en-US" sz="2600" dirty="0" smtClean="0">
                <a:solidFill>
                  <a:schemeClr val="tx1"/>
                </a:solidFill>
              </a:rPr>
              <a:t>Mass and energy can be converted from one form to the other</a:t>
            </a:r>
          </a:p>
        </p:txBody>
      </p:sp>
      <p:pic>
        <p:nvPicPr>
          <p:cNvPr id="58372" name="Picture 4"/>
          <p:cNvPicPr>
            <a:picLocks noChangeAspect="1" noChangeArrowheads="1"/>
          </p:cNvPicPr>
          <p:nvPr/>
        </p:nvPicPr>
        <p:blipFill>
          <a:blip r:embed="rId3" cstate="print"/>
          <a:srcRect b="60440"/>
          <a:stretch>
            <a:fillRect/>
          </a:stretch>
        </p:blipFill>
        <p:spPr bwMode="auto">
          <a:xfrm>
            <a:off x="1371600" y="4495800"/>
            <a:ext cx="5867400" cy="1143000"/>
          </a:xfrm>
          <a:prstGeom prst="rect">
            <a:avLst/>
          </a:prstGeom>
          <a:noFill/>
          <a:ln w="9525">
            <a:noFill/>
            <a:miter lim="800000"/>
            <a:headEnd/>
            <a:tailEnd/>
          </a:ln>
          <a:effectLst>
            <a:outerShdw dist="25399" dir="16200000" algn="ctr" rotWithShape="0">
              <a:srgbClr val="FFFFFF">
                <a:alpha val="75000"/>
              </a:srgbClr>
            </a:outerShdw>
          </a:effectLst>
        </p:spPr>
      </p:pic>
      <p:sp>
        <p:nvSpPr>
          <p:cNvPr id="5" name="TextBox 4"/>
          <p:cNvSpPr txBox="1"/>
          <p:nvPr/>
        </p:nvSpPr>
        <p:spPr>
          <a:xfrm>
            <a:off x="2819400" y="3276600"/>
            <a:ext cx="3215945" cy="1600438"/>
          </a:xfrm>
          <a:prstGeom prst="rect">
            <a:avLst/>
          </a:prstGeom>
          <a:noFill/>
        </p:spPr>
        <p:txBody>
          <a:bodyPr wrap="none" rtlCol="0">
            <a:spAutoFit/>
          </a:bodyPr>
          <a:lstStyle/>
          <a:p>
            <a:r>
              <a:rPr lang="en-US" sz="8000" dirty="0" smtClean="0"/>
              <a:t>E=mc</a:t>
            </a:r>
            <a:r>
              <a:rPr lang="en-US" sz="8000" baseline="30000" dirty="0" smtClean="0"/>
              <a:t>2</a:t>
            </a:r>
            <a:endParaRPr lang="en-US" sz="8000" dirty="0" smtClean="0"/>
          </a:p>
          <a:p>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a:endCxn id="24" idx="1"/>
          </p:cNvCxnSpPr>
          <p:nvPr/>
        </p:nvCxnSpPr>
        <p:spPr>
          <a:xfrm flipV="1">
            <a:off x="4419600" y="2362200"/>
            <a:ext cx="2438400" cy="1371600"/>
          </a:xfrm>
          <a:prstGeom prst="line">
            <a:avLst/>
          </a:prstGeom>
          <a:ln>
            <a:solidFill>
              <a:schemeClr val="tx2">
                <a:alpha val="41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1"/>
          </p:cNvCxnSpPr>
          <p:nvPr/>
        </p:nvCxnSpPr>
        <p:spPr>
          <a:xfrm flipV="1">
            <a:off x="685800" y="2438400"/>
            <a:ext cx="3124200" cy="1143000"/>
          </a:xfrm>
          <a:prstGeom prst="line">
            <a:avLst/>
          </a:prstGeom>
          <a:ln>
            <a:solidFill>
              <a:schemeClr val="tx2">
                <a:alpha val="41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7" idx="1"/>
          </p:cNvCxnSpPr>
          <p:nvPr/>
        </p:nvCxnSpPr>
        <p:spPr>
          <a:xfrm rot="5400000" flipH="1" flipV="1">
            <a:off x="533400" y="4876800"/>
            <a:ext cx="838200" cy="533400"/>
          </a:xfrm>
          <a:prstGeom prst="line">
            <a:avLst/>
          </a:prstGeom>
          <a:ln>
            <a:solidFill>
              <a:srgbClr val="C00000">
                <a:alpha val="41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0" idx="1"/>
          </p:cNvCxnSpPr>
          <p:nvPr/>
        </p:nvCxnSpPr>
        <p:spPr>
          <a:xfrm flipV="1">
            <a:off x="533400" y="2057400"/>
            <a:ext cx="1600200" cy="381000"/>
          </a:xfrm>
          <a:prstGeom prst="line">
            <a:avLst/>
          </a:prstGeom>
          <a:ln>
            <a:solidFill>
              <a:srgbClr val="C00000">
                <a:alpha val="41000"/>
              </a:srgbClr>
            </a:solidFill>
          </a:ln>
        </p:spPr>
        <p:style>
          <a:lnRef idx="1">
            <a:schemeClr val="accent1"/>
          </a:lnRef>
          <a:fillRef idx="0">
            <a:schemeClr val="accent1"/>
          </a:fillRef>
          <a:effectRef idx="0">
            <a:schemeClr val="accent1"/>
          </a:effectRef>
          <a:fontRef idx="minor">
            <a:schemeClr val="tx1"/>
          </a:fontRef>
        </p:style>
      </p:cxnSp>
      <p:pic>
        <p:nvPicPr>
          <p:cNvPr id="552963" name="Picture 3"/>
          <p:cNvPicPr>
            <a:picLocks noChangeAspect="1" noChangeArrowheads="1"/>
          </p:cNvPicPr>
          <p:nvPr/>
        </p:nvPicPr>
        <p:blipFill>
          <a:blip r:embed="rId3" cstate="print"/>
          <a:srcRect/>
          <a:stretch>
            <a:fillRect/>
          </a:stretch>
        </p:blipFill>
        <p:spPr bwMode="auto">
          <a:xfrm>
            <a:off x="2209800" y="1524000"/>
            <a:ext cx="1371600" cy="1980384"/>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solidFill>
                  <a:schemeClr val="tx1"/>
                </a:solidFill>
              </a:rPr>
              <a:t>Combustion fuels – Hippie Methodologies</a:t>
            </a:r>
            <a:endParaRPr lang="en-US" sz="3200" dirty="0">
              <a:solidFill>
                <a:schemeClr val="tx1"/>
              </a:solidFill>
            </a:endParaRPr>
          </a:p>
        </p:txBody>
      </p:sp>
      <p:pic>
        <p:nvPicPr>
          <p:cNvPr id="552962" name="Picture 2"/>
          <p:cNvPicPr>
            <a:picLocks noChangeAspect="1" noChangeArrowheads="1"/>
          </p:cNvPicPr>
          <p:nvPr/>
        </p:nvPicPr>
        <p:blipFill>
          <a:blip r:embed="rId4" cstate="print"/>
          <a:srcRect/>
          <a:stretch>
            <a:fillRect/>
          </a:stretch>
        </p:blipFill>
        <p:spPr bwMode="auto">
          <a:xfrm>
            <a:off x="533400" y="1371600"/>
            <a:ext cx="1322502" cy="990600"/>
          </a:xfrm>
          <a:prstGeom prst="rect">
            <a:avLst/>
          </a:prstGeom>
          <a:noFill/>
          <a:ln w="9525">
            <a:noFill/>
            <a:miter lim="800000"/>
            <a:headEnd/>
            <a:tailEnd/>
          </a:ln>
        </p:spPr>
      </p:pic>
      <p:pic>
        <p:nvPicPr>
          <p:cNvPr id="552964" name="Picture 4"/>
          <p:cNvPicPr>
            <a:picLocks noChangeAspect="1" noChangeArrowheads="1"/>
          </p:cNvPicPr>
          <p:nvPr/>
        </p:nvPicPr>
        <p:blipFill>
          <a:blip r:embed="rId5" cstate="print"/>
          <a:srcRect/>
          <a:stretch>
            <a:fillRect/>
          </a:stretch>
        </p:blipFill>
        <p:spPr bwMode="auto">
          <a:xfrm>
            <a:off x="5867400" y="1524000"/>
            <a:ext cx="914400" cy="655607"/>
          </a:xfrm>
          <a:prstGeom prst="rect">
            <a:avLst/>
          </a:prstGeom>
          <a:noFill/>
          <a:ln w="9525">
            <a:noFill/>
            <a:miter lim="800000"/>
            <a:headEnd/>
            <a:tailEnd/>
          </a:ln>
        </p:spPr>
      </p:pic>
      <p:pic>
        <p:nvPicPr>
          <p:cNvPr id="552965" name="Picture 5"/>
          <p:cNvPicPr>
            <a:picLocks noChangeAspect="1" noChangeArrowheads="1"/>
          </p:cNvPicPr>
          <p:nvPr/>
        </p:nvPicPr>
        <p:blipFill>
          <a:blip r:embed="rId6" cstate="print"/>
          <a:srcRect/>
          <a:stretch>
            <a:fillRect/>
          </a:stretch>
        </p:blipFill>
        <p:spPr bwMode="auto">
          <a:xfrm>
            <a:off x="5867400" y="2438400"/>
            <a:ext cx="847629" cy="638174"/>
          </a:xfrm>
          <a:prstGeom prst="rect">
            <a:avLst/>
          </a:prstGeom>
          <a:noFill/>
          <a:ln w="9525">
            <a:noFill/>
            <a:miter lim="800000"/>
            <a:headEnd/>
            <a:tailEnd/>
          </a:ln>
        </p:spPr>
      </p:pic>
      <p:pic>
        <p:nvPicPr>
          <p:cNvPr id="552966" name="Picture 6"/>
          <p:cNvPicPr>
            <a:picLocks noChangeAspect="1" noChangeArrowheads="1"/>
          </p:cNvPicPr>
          <p:nvPr/>
        </p:nvPicPr>
        <p:blipFill>
          <a:blip r:embed="rId7" cstate="print"/>
          <a:srcRect/>
          <a:stretch>
            <a:fillRect/>
          </a:stretch>
        </p:blipFill>
        <p:spPr bwMode="auto">
          <a:xfrm>
            <a:off x="4267200" y="1828800"/>
            <a:ext cx="1033462" cy="958059"/>
          </a:xfrm>
          <a:prstGeom prst="rect">
            <a:avLst/>
          </a:prstGeom>
          <a:noFill/>
          <a:ln w="9525">
            <a:noFill/>
            <a:miter lim="800000"/>
            <a:headEnd/>
            <a:tailEnd/>
          </a:ln>
        </p:spPr>
      </p:pic>
      <p:pic>
        <p:nvPicPr>
          <p:cNvPr id="552967" name="Picture 7"/>
          <p:cNvPicPr>
            <a:picLocks noChangeAspect="1" noChangeArrowheads="1"/>
          </p:cNvPicPr>
          <p:nvPr/>
        </p:nvPicPr>
        <p:blipFill>
          <a:blip r:embed="rId8" cstate="print"/>
          <a:srcRect/>
          <a:stretch>
            <a:fillRect/>
          </a:stretch>
        </p:blipFill>
        <p:spPr bwMode="auto">
          <a:xfrm>
            <a:off x="7467600" y="1600200"/>
            <a:ext cx="836229" cy="1447800"/>
          </a:xfrm>
          <a:prstGeom prst="rect">
            <a:avLst/>
          </a:prstGeom>
          <a:noFill/>
          <a:ln w="9525">
            <a:noFill/>
            <a:miter lim="800000"/>
            <a:headEnd/>
            <a:tailEnd/>
          </a:ln>
        </p:spPr>
      </p:pic>
      <p:pic>
        <p:nvPicPr>
          <p:cNvPr id="552968" name="Picture 8"/>
          <p:cNvPicPr>
            <a:picLocks noChangeAspect="1" noChangeArrowheads="1"/>
          </p:cNvPicPr>
          <p:nvPr/>
        </p:nvPicPr>
        <p:blipFill>
          <a:blip r:embed="rId9" cstate="print"/>
          <a:srcRect/>
          <a:stretch>
            <a:fillRect/>
          </a:stretch>
        </p:blipFill>
        <p:spPr bwMode="auto">
          <a:xfrm>
            <a:off x="1524000" y="4114800"/>
            <a:ext cx="1447800" cy="1323975"/>
          </a:xfrm>
          <a:prstGeom prst="rect">
            <a:avLst/>
          </a:prstGeom>
          <a:noFill/>
          <a:ln w="9525">
            <a:noFill/>
            <a:miter lim="800000"/>
            <a:headEnd/>
            <a:tailEnd/>
          </a:ln>
        </p:spPr>
      </p:pic>
      <p:pic>
        <p:nvPicPr>
          <p:cNvPr id="552969" name="Picture 9"/>
          <p:cNvPicPr>
            <a:picLocks noChangeAspect="1" noChangeArrowheads="1"/>
          </p:cNvPicPr>
          <p:nvPr/>
        </p:nvPicPr>
        <p:blipFill>
          <a:blip r:embed="rId10" cstate="print"/>
          <a:srcRect/>
          <a:stretch>
            <a:fillRect/>
          </a:stretch>
        </p:blipFill>
        <p:spPr bwMode="auto">
          <a:xfrm>
            <a:off x="4038600" y="4343400"/>
            <a:ext cx="766763" cy="766763"/>
          </a:xfrm>
          <a:prstGeom prst="rect">
            <a:avLst/>
          </a:prstGeom>
          <a:noFill/>
          <a:ln w="9525">
            <a:noFill/>
            <a:miter lim="800000"/>
            <a:headEnd/>
            <a:tailEnd/>
          </a:ln>
        </p:spPr>
      </p:pic>
      <p:pic>
        <p:nvPicPr>
          <p:cNvPr id="552970" name="Picture 10"/>
          <p:cNvPicPr>
            <a:picLocks noChangeAspect="1" noChangeArrowheads="1"/>
          </p:cNvPicPr>
          <p:nvPr/>
        </p:nvPicPr>
        <p:blipFill>
          <a:blip r:embed="rId11" cstate="print"/>
          <a:srcRect/>
          <a:stretch>
            <a:fillRect/>
          </a:stretch>
        </p:blipFill>
        <p:spPr bwMode="auto">
          <a:xfrm rot="1381742">
            <a:off x="5739142" y="4062741"/>
            <a:ext cx="1133475" cy="1133475"/>
          </a:xfrm>
          <a:prstGeom prst="rect">
            <a:avLst/>
          </a:prstGeom>
          <a:noFill/>
          <a:ln w="9525">
            <a:noFill/>
            <a:miter lim="800000"/>
            <a:headEnd/>
            <a:tailEnd/>
          </a:ln>
        </p:spPr>
      </p:pic>
      <p:pic>
        <p:nvPicPr>
          <p:cNvPr id="552971" name="Picture 11"/>
          <p:cNvPicPr>
            <a:picLocks noChangeAspect="1" noChangeArrowheads="1"/>
          </p:cNvPicPr>
          <p:nvPr/>
        </p:nvPicPr>
        <p:blipFill>
          <a:blip r:embed="rId12" cstate="print"/>
          <a:srcRect/>
          <a:stretch>
            <a:fillRect/>
          </a:stretch>
        </p:blipFill>
        <p:spPr bwMode="auto">
          <a:xfrm>
            <a:off x="7358136" y="4038600"/>
            <a:ext cx="1543340" cy="1266825"/>
          </a:xfrm>
          <a:prstGeom prst="rect">
            <a:avLst/>
          </a:prstGeom>
          <a:noFill/>
          <a:ln w="9525">
            <a:noFill/>
            <a:miter lim="800000"/>
            <a:headEnd/>
            <a:tailEnd/>
          </a:ln>
        </p:spPr>
      </p:pic>
      <p:sp>
        <p:nvSpPr>
          <p:cNvPr id="14" name="TextBox 13"/>
          <p:cNvSpPr txBox="1"/>
          <p:nvPr/>
        </p:nvSpPr>
        <p:spPr>
          <a:xfrm>
            <a:off x="152400" y="2362200"/>
            <a:ext cx="2514600" cy="1600438"/>
          </a:xfrm>
          <a:prstGeom prst="rect">
            <a:avLst/>
          </a:prstGeom>
          <a:noFill/>
        </p:spPr>
        <p:txBody>
          <a:bodyPr wrap="square" rtlCol="0">
            <a:spAutoFit/>
          </a:bodyPr>
          <a:lstStyle/>
          <a:p>
            <a:pPr>
              <a:buFont typeface="Arial" pitchFamily="34" charset="0"/>
              <a:buChar char="•"/>
            </a:pPr>
            <a:r>
              <a:rPr lang="en-US" sz="1400" b="1" dirty="0" smtClean="0"/>
              <a:t>Add</a:t>
            </a:r>
            <a:r>
              <a:rPr lang="en-US" sz="1400" dirty="0" smtClean="0"/>
              <a:t> Heat, Chemical Potential Energy and Kinetic energy</a:t>
            </a:r>
          </a:p>
          <a:p>
            <a:pPr>
              <a:buFont typeface="Arial" pitchFamily="34" charset="0"/>
              <a:buChar char="•"/>
            </a:pPr>
            <a:r>
              <a:rPr lang="en-US" sz="1400" b="1" dirty="0" smtClean="0"/>
              <a:t>Lose</a:t>
            </a:r>
            <a:r>
              <a:rPr lang="en-US" sz="1400" dirty="0" smtClean="0"/>
              <a:t> Heat and Chemical potential energy</a:t>
            </a:r>
          </a:p>
          <a:p>
            <a:pPr>
              <a:buFont typeface="Arial" pitchFamily="34" charset="0"/>
              <a:buChar char="•"/>
            </a:pPr>
            <a:r>
              <a:rPr lang="en-US" sz="1400" b="1" dirty="0" smtClean="0"/>
              <a:t>Gain </a:t>
            </a:r>
            <a:r>
              <a:rPr lang="en-US" sz="1400" dirty="0" smtClean="0"/>
              <a:t>Transformed</a:t>
            </a:r>
            <a:r>
              <a:rPr lang="en-US" sz="1400" b="1" dirty="0" smtClean="0"/>
              <a:t> </a:t>
            </a:r>
            <a:r>
              <a:rPr lang="en-US" sz="1400" dirty="0" smtClean="0"/>
              <a:t>Chemical Potential energy</a:t>
            </a:r>
            <a:endParaRPr lang="en-US" sz="1400" dirty="0"/>
          </a:p>
        </p:txBody>
      </p:sp>
      <p:sp>
        <p:nvSpPr>
          <p:cNvPr id="15" name="Rectangle 14"/>
          <p:cNvSpPr/>
          <p:nvPr/>
        </p:nvSpPr>
        <p:spPr>
          <a:xfrm>
            <a:off x="4642145" y="2981424"/>
            <a:ext cx="234360" cy="307777"/>
          </a:xfrm>
          <a:prstGeom prst="rect">
            <a:avLst/>
          </a:prstGeom>
        </p:spPr>
        <p:txBody>
          <a:bodyPr wrap="none">
            <a:spAutoFit/>
          </a:bodyPr>
          <a:lstStyle/>
          <a:p>
            <a:r>
              <a:rPr lang="en-US" sz="1400" dirty="0" smtClean="0"/>
              <a:t> </a:t>
            </a:r>
            <a:endParaRPr lang="en-US" dirty="0"/>
          </a:p>
        </p:txBody>
      </p:sp>
      <p:sp>
        <p:nvSpPr>
          <p:cNvPr id="16" name="TextBox 15"/>
          <p:cNvSpPr txBox="1"/>
          <p:nvPr/>
        </p:nvSpPr>
        <p:spPr>
          <a:xfrm>
            <a:off x="3962400" y="3200400"/>
            <a:ext cx="4724400" cy="738664"/>
          </a:xfrm>
          <a:prstGeom prst="rect">
            <a:avLst/>
          </a:prstGeom>
          <a:noFill/>
        </p:spPr>
        <p:txBody>
          <a:bodyPr wrap="square" rtlCol="0">
            <a:spAutoFit/>
          </a:bodyPr>
          <a:lstStyle/>
          <a:p>
            <a:pPr>
              <a:buFont typeface="Arial" pitchFamily="34" charset="0"/>
              <a:buChar char="•"/>
            </a:pPr>
            <a:r>
              <a:rPr lang="en-US" sz="1400" b="1" dirty="0" smtClean="0"/>
              <a:t>Add</a:t>
            </a:r>
            <a:r>
              <a:rPr lang="en-US" sz="1400" dirty="0" smtClean="0"/>
              <a:t> Chemical potential energy and Kinetic energy</a:t>
            </a:r>
          </a:p>
          <a:p>
            <a:pPr>
              <a:buFont typeface="Arial" pitchFamily="34" charset="0"/>
              <a:buChar char="•"/>
            </a:pPr>
            <a:r>
              <a:rPr lang="en-US" sz="1400" b="1" dirty="0" smtClean="0"/>
              <a:t>Lose</a:t>
            </a:r>
            <a:r>
              <a:rPr lang="en-US" sz="1400" dirty="0" smtClean="0"/>
              <a:t> Heat</a:t>
            </a:r>
          </a:p>
          <a:p>
            <a:pPr>
              <a:buFont typeface="Arial" pitchFamily="34" charset="0"/>
              <a:buChar char="•"/>
            </a:pPr>
            <a:r>
              <a:rPr lang="en-US" sz="1400" b="1" dirty="0" smtClean="0"/>
              <a:t>Gain </a:t>
            </a:r>
            <a:r>
              <a:rPr lang="en-US" sz="1400" dirty="0" smtClean="0"/>
              <a:t>Transformed</a:t>
            </a:r>
            <a:r>
              <a:rPr lang="en-US" sz="1400" b="1" dirty="0" smtClean="0"/>
              <a:t> </a:t>
            </a:r>
            <a:r>
              <a:rPr lang="en-US" sz="1400" dirty="0" smtClean="0"/>
              <a:t>Chemical Potential energy</a:t>
            </a:r>
            <a:endParaRPr lang="en-US" sz="1400" dirty="0"/>
          </a:p>
        </p:txBody>
      </p:sp>
      <p:sp>
        <p:nvSpPr>
          <p:cNvPr id="17" name="TextBox 16"/>
          <p:cNvSpPr txBox="1"/>
          <p:nvPr/>
        </p:nvSpPr>
        <p:spPr>
          <a:xfrm>
            <a:off x="304800" y="5486400"/>
            <a:ext cx="3352800" cy="1169551"/>
          </a:xfrm>
          <a:prstGeom prst="rect">
            <a:avLst/>
          </a:prstGeom>
          <a:noFill/>
        </p:spPr>
        <p:txBody>
          <a:bodyPr wrap="square" rtlCol="0">
            <a:spAutoFit/>
          </a:bodyPr>
          <a:lstStyle/>
          <a:p>
            <a:pPr>
              <a:buFont typeface="Arial" pitchFamily="34" charset="0"/>
              <a:buChar char="•"/>
            </a:pPr>
            <a:r>
              <a:rPr lang="en-US" sz="1400" b="1" dirty="0" smtClean="0"/>
              <a:t>Add</a:t>
            </a:r>
            <a:r>
              <a:rPr lang="en-US" sz="1400" dirty="0" smtClean="0"/>
              <a:t> Chemical potential energy and small Kinetic energy</a:t>
            </a:r>
          </a:p>
          <a:p>
            <a:pPr>
              <a:buFont typeface="Arial" pitchFamily="34" charset="0"/>
              <a:buChar char="•"/>
            </a:pPr>
            <a:r>
              <a:rPr lang="en-US" sz="1400" b="1" dirty="0" smtClean="0"/>
              <a:t>Lose</a:t>
            </a:r>
            <a:r>
              <a:rPr lang="en-US" sz="1400" dirty="0" smtClean="0"/>
              <a:t> Heat and Chemical Potential energy</a:t>
            </a:r>
          </a:p>
          <a:p>
            <a:pPr>
              <a:buFont typeface="Arial" pitchFamily="34" charset="0"/>
              <a:buChar char="•"/>
            </a:pPr>
            <a:r>
              <a:rPr lang="en-US" sz="1400" b="1" dirty="0" smtClean="0"/>
              <a:t>Gain </a:t>
            </a:r>
            <a:r>
              <a:rPr lang="en-US" sz="1400" dirty="0" smtClean="0"/>
              <a:t>Kinetic Energy</a:t>
            </a:r>
            <a:endParaRPr lang="en-US" sz="1400" dirty="0"/>
          </a:p>
        </p:txBody>
      </p:sp>
      <p:sp>
        <p:nvSpPr>
          <p:cNvPr id="18" name="TextBox 17"/>
          <p:cNvSpPr txBox="1"/>
          <p:nvPr/>
        </p:nvSpPr>
        <p:spPr>
          <a:xfrm>
            <a:off x="3505200" y="5257800"/>
            <a:ext cx="2133600" cy="954107"/>
          </a:xfrm>
          <a:prstGeom prst="rect">
            <a:avLst/>
          </a:prstGeom>
          <a:noFill/>
        </p:spPr>
        <p:txBody>
          <a:bodyPr wrap="square" rtlCol="0">
            <a:spAutoFit/>
          </a:bodyPr>
          <a:lstStyle/>
          <a:p>
            <a:pPr>
              <a:buFont typeface="Arial" pitchFamily="34" charset="0"/>
              <a:buChar char="•"/>
            </a:pPr>
            <a:r>
              <a:rPr lang="en-US" sz="1400" b="1" dirty="0" smtClean="0"/>
              <a:t>Add</a:t>
            </a:r>
            <a:r>
              <a:rPr lang="en-US" sz="1400" dirty="0" smtClean="0"/>
              <a:t> Kinetic Energy</a:t>
            </a:r>
          </a:p>
          <a:p>
            <a:pPr>
              <a:buFont typeface="Arial" pitchFamily="34" charset="0"/>
              <a:buChar char="•"/>
            </a:pPr>
            <a:r>
              <a:rPr lang="en-US" sz="1400" b="1" dirty="0" smtClean="0"/>
              <a:t>Lose</a:t>
            </a:r>
            <a:r>
              <a:rPr lang="en-US" sz="1400" dirty="0" smtClean="0"/>
              <a:t> Heat</a:t>
            </a:r>
          </a:p>
          <a:p>
            <a:pPr>
              <a:buFont typeface="Arial" pitchFamily="34" charset="0"/>
              <a:buChar char="•"/>
            </a:pPr>
            <a:r>
              <a:rPr lang="en-US" sz="1400" b="1" dirty="0" smtClean="0"/>
              <a:t>Gain </a:t>
            </a:r>
            <a:r>
              <a:rPr lang="en-US" sz="1400" dirty="0" smtClean="0"/>
              <a:t>Electromagnetic Energy</a:t>
            </a:r>
            <a:endParaRPr lang="en-US" sz="1400" dirty="0"/>
          </a:p>
        </p:txBody>
      </p:sp>
      <p:sp>
        <p:nvSpPr>
          <p:cNvPr id="20" name="Right Arrow 19"/>
          <p:cNvSpPr/>
          <p:nvPr/>
        </p:nvSpPr>
        <p:spPr>
          <a:xfrm>
            <a:off x="2133600" y="19812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ight Arrow 22"/>
          <p:cNvSpPr/>
          <p:nvPr/>
        </p:nvSpPr>
        <p:spPr>
          <a:xfrm>
            <a:off x="3810000" y="23622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ight Arrow 23"/>
          <p:cNvSpPr/>
          <p:nvPr/>
        </p:nvSpPr>
        <p:spPr>
          <a:xfrm>
            <a:off x="6858000" y="22860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ight Arrow 24"/>
          <p:cNvSpPr/>
          <p:nvPr/>
        </p:nvSpPr>
        <p:spPr>
          <a:xfrm>
            <a:off x="5410200" y="22860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7"/>
          <p:cNvPicPr>
            <a:picLocks noChangeAspect="1" noChangeArrowheads="1"/>
          </p:cNvPicPr>
          <p:nvPr/>
        </p:nvPicPr>
        <p:blipFill>
          <a:blip r:embed="rId8" cstate="print"/>
          <a:srcRect/>
          <a:stretch>
            <a:fillRect/>
          </a:stretch>
        </p:blipFill>
        <p:spPr bwMode="auto">
          <a:xfrm>
            <a:off x="304800" y="4038600"/>
            <a:ext cx="836229" cy="1447800"/>
          </a:xfrm>
          <a:prstGeom prst="rect">
            <a:avLst/>
          </a:prstGeom>
          <a:noFill/>
          <a:ln w="9525">
            <a:noFill/>
            <a:miter lim="800000"/>
            <a:headEnd/>
            <a:tailEnd/>
          </a:ln>
        </p:spPr>
      </p:pic>
      <p:sp>
        <p:nvSpPr>
          <p:cNvPr id="27" name="Right Arrow 26"/>
          <p:cNvSpPr/>
          <p:nvPr/>
        </p:nvSpPr>
        <p:spPr>
          <a:xfrm>
            <a:off x="1219200" y="46482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a:off x="2971800" y="4267200"/>
            <a:ext cx="838200" cy="838200"/>
          </a:xfrm>
          <a:prstGeom prst="circular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ular Arrow 28"/>
          <p:cNvSpPr/>
          <p:nvPr/>
        </p:nvSpPr>
        <p:spPr>
          <a:xfrm rot="10800000">
            <a:off x="2971800" y="4343400"/>
            <a:ext cx="838200" cy="838200"/>
          </a:xfrm>
          <a:prstGeom prst="circular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ight Arrow 29"/>
          <p:cNvSpPr/>
          <p:nvPr/>
        </p:nvSpPr>
        <p:spPr>
          <a:xfrm>
            <a:off x="5638800" y="46482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Lightning Bolt 30"/>
          <p:cNvSpPr/>
          <p:nvPr/>
        </p:nvSpPr>
        <p:spPr>
          <a:xfrm>
            <a:off x="5181600" y="4343400"/>
            <a:ext cx="457200" cy="762000"/>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ircular Arrow 31"/>
          <p:cNvSpPr/>
          <p:nvPr/>
        </p:nvSpPr>
        <p:spPr>
          <a:xfrm>
            <a:off x="3200400" y="4267200"/>
            <a:ext cx="838200" cy="838200"/>
          </a:xfrm>
          <a:prstGeom prst="circular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ircular Arrow 32"/>
          <p:cNvSpPr/>
          <p:nvPr/>
        </p:nvSpPr>
        <p:spPr>
          <a:xfrm rot="10800000">
            <a:off x="3200400" y="4343400"/>
            <a:ext cx="838200" cy="838200"/>
          </a:xfrm>
          <a:prstGeom prst="circular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ight Arrow 33"/>
          <p:cNvSpPr/>
          <p:nvPr/>
        </p:nvSpPr>
        <p:spPr>
          <a:xfrm>
            <a:off x="4876800" y="46482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ight Arrow 34"/>
          <p:cNvSpPr/>
          <p:nvPr/>
        </p:nvSpPr>
        <p:spPr>
          <a:xfrm>
            <a:off x="6934200" y="46482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6019800" y="5486400"/>
            <a:ext cx="3124200" cy="954107"/>
          </a:xfrm>
          <a:prstGeom prst="rect">
            <a:avLst/>
          </a:prstGeom>
          <a:noFill/>
        </p:spPr>
        <p:txBody>
          <a:bodyPr wrap="square" rtlCol="0">
            <a:spAutoFit/>
          </a:bodyPr>
          <a:lstStyle/>
          <a:p>
            <a:pPr>
              <a:buFont typeface="Arial" pitchFamily="34" charset="0"/>
              <a:buChar char="•"/>
            </a:pPr>
            <a:r>
              <a:rPr lang="en-US" sz="1400" b="1" dirty="0" smtClean="0"/>
              <a:t>Add</a:t>
            </a:r>
            <a:r>
              <a:rPr lang="en-US" sz="1400" dirty="0" smtClean="0"/>
              <a:t> Electromagnetic Energy</a:t>
            </a:r>
          </a:p>
          <a:p>
            <a:pPr>
              <a:buFont typeface="Arial" pitchFamily="34" charset="0"/>
              <a:buChar char="•"/>
            </a:pPr>
            <a:r>
              <a:rPr lang="en-US" sz="1400" b="1" dirty="0" smtClean="0"/>
              <a:t>Lose</a:t>
            </a:r>
            <a:r>
              <a:rPr lang="en-US" sz="1400" dirty="0" smtClean="0"/>
              <a:t> Heat</a:t>
            </a:r>
          </a:p>
          <a:p>
            <a:pPr>
              <a:buFont typeface="Arial" pitchFamily="34" charset="0"/>
              <a:buChar char="•"/>
            </a:pPr>
            <a:r>
              <a:rPr lang="en-US" sz="1400" b="1" dirty="0" smtClean="0"/>
              <a:t>Gain </a:t>
            </a:r>
            <a:r>
              <a:rPr lang="en-US" sz="1400" dirty="0" smtClean="0"/>
              <a:t>An operating appliance of your choice</a:t>
            </a:r>
            <a:endParaRPr lang="en-US" sz="1400" dirty="0"/>
          </a:p>
        </p:txBody>
      </p:sp>
      <p:cxnSp>
        <p:nvCxnSpPr>
          <p:cNvPr id="39" name="Straight Connector 38"/>
          <p:cNvCxnSpPr>
            <a:endCxn id="25" idx="1"/>
          </p:cNvCxnSpPr>
          <p:nvPr/>
        </p:nvCxnSpPr>
        <p:spPr>
          <a:xfrm flipV="1">
            <a:off x="4343400" y="2362200"/>
            <a:ext cx="1066800" cy="914400"/>
          </a:xfrm>
          <a:prstGeom prst="line">
            <a:avLst/>
          </a:prstGeom>
          <a:ln>
            <a:solidFill>
              <a:srgbClr val="C00000">
                <a:alpha val="41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3619500" y="5219700"/>
            <a:ext cx="304800" cy="76200"/>
          </a:xfrm>
          <a:prstGeom prst="line">
            <a:avLst/>
          </a:prstGeom>
          <a:ln>
            <a:solidFill>
              <a:srgbClr val="C00000">
                <a:alpha val="41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0" idx="1"/>
          </p:cNvCxnSpPr>
          <p:nvPr/>
        </p:nvCxnSpPr>
        <p:spPr>
          <a:xfrm rot="16200000" flipV="1">
            <a:off x="5524500" y="4838700"/>
            <a:ext cx="914400" cy="685800"/>
          </a:xfrm>
          <a:prstGeom prst="line">
            <a:avLst/>
          </a:prstGeom>
          <a:ln>
            <a:solidFill>
              <a:srgbClr val="C00000">
                <a:alpha val="41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62000" y="5105400"/>
            <a:ext cx="2362200" cy="1371600"/>
          </a:xfrm>
          <a:prstGeom prst="line">
            <a:avLst/>
          </a:prstGeom>
          <a:ln>
            <a:solidFill>
              <a:schemeClr val="tx2">
                <a:alpha val="41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34" idx="1"/>
          </p:cNvCxnSpPr>
          <p:nvPr/>
        </p:nvCxnSpPr>
        <p:spPr>
          <a:xfrm rot="5400000" flipH="1" flipV="1">
            <a:off x="3771900" y="4762500"/>
            <a:ext cx="1143000" cy="1066800"/>
          </a:xfrm>
          <a:prstGeom prst="line">
            <a:avLst/>
          </a:prstGeom>
          <a:ln>
            <a:solidFill>
              <a:schemeClr val="tx2">
                <a:alpha val="41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5" idx="1"/>
          </p:cNvCxnSpPr>
          <p:nvPr/>
        </p:nvCxnSpPr>
        <p:spPr>
          <a:xfrm rot="5400000" flipH="1" flipV="1">
            <a:off x="6019800" y="5105400"/>
            <a:ext cx="1295400" cy="533400"/>
          </a:xfrm>
          <a:prstGeom prst="line">
            <a:avLst/>
          </a:prstGeom>
          <a:ln>
            <a:solidFill>
              <a:schemeClr val="tx2">
                <a:alpha val="4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88063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solidFill>
                  <a:schemeClr val="tx1"/>
                </a:solidFill>
              </a:rPr>
              <a:t>Forest Fires</a:t>
            </a:r>
            <a:endParaRPr lang="en-US" dirty="0">
              <a:solidFill>
                <a:schemeClr val="tx1"/>
              </a:solidFill>
            </a:endParaRPr>
          </a:p>
        </p:txBody>
      </p:sp>
      <p:sp>
        <p:nvSpPr>
          <p:cNvPr id="47107" name="Rectangle 3"/>
          <p:cNvSpPr>
            <a:spLocks noGrp="1" noChangeArrowheads="1"/>
          </p:cNvSpPr>
          <p:nvPr>
            <p:ph type="body" idx="1"/>
          </p:nvPr>
        </p:nvSpPr>
        <p:spPr>
          <a:xfrm>
            <a:off x="381000" y="1524000"/>
            <a:ext cx="4191000" cy="1676400"/>
          </a:xfrm>
        </p:spPr>
        <p:txBody>
          <a:bodyPr/>
          <a:lstStyle/>
          <a:p>
            <a:pPr>
              <a:lnSpc>
                <a:spcPct val="80000"/>
              </a:lnSpc>
            </a:pPr>
            <a:r>
              <a:rPr lang="en-US" sz="2000" dirty="0">
                <a:solidFill>
                  <a:schemeClr val="tx1"/>
                </a:solidFill>
              </a:rPr>
              <a:t>Mass is neither created nor destroyed.  Mass may change from one form to another, but the total mass after the transformation is always the same as that before.</a:t>
            </a:r>
            <a:br>
              <a:rPr lang="en-US" sz="2000" dirty="0">
                <a:solidFill>
                  <a:schemeClr val="tx1"/>
                </a:solidFill>
              </a:rPr>
            </a:br>
            <a:endParaRPr lang="en-US" sz="2500" dirty="0" smtClean="0">
              <a:solidFill>
                <a:schemeClr val="tx1"/>
              </a:solidFill>
            </a:endParaRPr>
          </a:p>
        </p:txBody>
      </p:sp>
      <p:sp>
        <p:nvSpPr>
          <p:cNvPr id="8" name="Rectangle 7"/>
          <p:cNvSpPr/>
          <p:nvPr/>
        </p:nvSpPr>
        <p:spPr>
          <a:xfrm>
            <a:off x="1524000" y="5867400"/>
            <a:ext cx="6019800" cy="584775"/>
          </a:xfrm>
          <a:prstGeom prst="rect">
            <a:avLst/>
          </a:prstGeom>
        </p:spPr>
        <p:txBody>
          <a:bodyPr wrap="square">
            <a:spAutoFit/>
          </a:bodyPr>
          <a:lstStyle/>
          <a:p>
            <a:r>
              <a:rPr lang="pt-BR" sz="3200" b="1" dirty="0" smtClean="0"/>
              <a:t>C</a:t>
            </a:r>
            <a:r>
              <a:rPr lang="pt-BR" sz="3200" b="1" baseline="-25000" dirty="0" smtClean="0"/>
              <a:t>6</a:t>
            </a:r>
            <a:r>
              <a:rPr lang="pt-BR" sz="3200" b="1" dirty="0" smtClean="0"/>
              <a:t>H</a:t>
            </a:r>
            <a:r>
              <a:rPr lang="pt-BR" sz="3200" b="1" baseline="-25000" dirty="0" smtClean="0"/>
              <a:t>12</a:t>
            </a:r>
            <a:r>
              <a:rPr lang="pt-BR" sz="3200" b="1" dirty="0" smtClean="0"/>
              <a:t>O</a:t>
            </a:r>
            <a:r>
              <a:rPr lang="pt-BR" sz="3200" b="1" baseline="-25000" dirty="0" smtClean="0"/>
              <a:t>6 </a:t>
            </a:r>
            <a:r>
              <a:rPr lang="pt-BR" sz="3200" b="1" dirty="0" smtClean="0"/>
              <a:t>+ 6 O</a:t>
            </a:r>
            <a:r>
              <a:rPr lang="pt-BR" sz="3200" b="1" baseline="-25000" dirty="0" smtClean="0"/>
              <a:t>2 </a:t>
            </a:r>
            <a:r>
              <a:rPr lang="pt-BR" sz="3200" b="1" dirty="0" smtClean="0"/>
              <a:t>= 6 CO</a:t>
            </a:r>
            <a:r>
              <a:rPr lang="pt-BR" sz="3200" b="1" baseline="-25000" dirty="0" smtClean="0"/>
              <a:t>2 </a:t>
            </a:r>
            <a:r>
              <a:rPr lang="pt-BR" sz="3200" b="1" dirty="0" smtClean="0"/>
              <a:t>+ 6 H</a:t>
            </a:r>
            <a:r>
              <a:rPr lang="pt-BR" sz="3200" b="1" baseline="-25000" dirty="0" smtClean="0"/>
              <a:t>2</a:t>
            </a:r>
            <a:r>
              <a:rPr lang="pt-BR" sz="3200" b="1" dirty="0" smtClean="0"/>
              <a:t>O</a:t>
            </a:r>
            <a:endParaRPr lang="pt-BR" sz="3200" b="1" dirty="0"/>
          </a:p>
        </p:txBody>
      </p:sp>
      <p:sp>
        <p:nvSpPr>
          <p:cNvPr id="9" name="TextBox 8"/>
          <p:cNvSpPr txBox="1"/>
          <p:nvPr/>
        </p:nvSpPr>
        <p:spPr>
          <a:xfrm>
            <a:off x="381000" y="3152775"/>
            <a:ext cx="5070619" cy="461665"/>
          </a:xfrm>
          <a:prstGeom prst="rect">
            <a:avLst/>
          </a:prstGeom>
          <a:noFill/>
        </p:spPr>
        <p:txBody>
          <a:bodyPr wrap="none" rtlCol="0">
            <a:spAutoFit/>
          </a:bodyPr>
          <a:lstStyle/>
          <a:p>
            <a:r>
              <a:rPr lang="en-US" sz="2400" dirty="0" smtClean="0"/>
              <a:t>1 Cellulose + 6 Oxygen → 7 Smoke</a:t>
            </a:r>
            <a:endParaRPr lang="en-US" sz="2400" dirty="0"/>
          </a:p>
        </p:txBody>
      </p:sp>
      <p:pic>
        <p:nvPicPr>
          <p:cNvPr id="108546" name="Picture 2"/>
          <p:cNvPicPr>
            <a:picLocks noChangeAspect="1" noChangeArrowheads="1"/>
          </p:cNvPicPr>
          <p:nvPr/>
        </p:nvPicPr>
        <p:blipFill>
          <a:blip r:embed="rId3" cstate="print"/>
          <a:srcRect/>
          <a:stretch>
            <a:fillRect/>
          </a:stretch>
        </p:blipFill>
        <p:spPr bwMode="auto">
          <a:xfrm>
            <a:off x="228600" y="3886200"/>
            <a:ext cx="2400300" cy="1952625"/>
          </a:xfrm>
          <a:prstGeom prst="rect">
            <a:avLst/>
          </a:prstGeom>
          <a:noFill/>
          <a:ln w="9525">
            <a:noFill/>
            <a:miter lim="800000"/>
            <a:headEnd/>
            <a:tailEnd/>
          </a:ln>
        </p:spPr>
      </p:pic>
      <p:pic>
        <p:nvPicPr>
          <p:cNvPr id="108547" name="Picture 3"/>
          <p:cNvPicPr>
            <a:picLocks noChangeAspect="1" noChangeArrowheads="1"/>
          </p:cNvPicPr>
          <p:nvPr/>
        </p:nvPicPr>
        <p:blipFill>
          <a:blip r:embed="rId4" cstate="print"/>
          <a:srcRect/>
          <a:stretch>
            <a:fillRect/>
          </a:stretch>
        </p:blipFill>
        <p:spPr bwMode="auto">
          <a:xfrm>
            <a:off x="2971800" y="4495800"/>
            <a:ext cx="742950" cy="419100"/>
          </a:xfrm>
          <a:prstGeom prst="rect">
            <a:avLst/>
          </a:prstGeom>
          <a:noFill/>
          <a:ln w="9525">
            <a:noFill/>
            <a:miter lim="800000"/>
            <a:headEnd/>
            <a:tailEnd/>
          </a:ln>
        </p:spPr>
      </p:pic>
      <p:pic>
        <p:nvPicPr>
          <p:cNvPr id="108548" name="Picture 4"/>
          <p:cNvPicPr>
            <a:picLocks noChangeAspect="1" noChangeArrowheads="1"/>
          </p:cNvPicPr>
          <p:nvPr/>
        </p:nvPicPr>
        <p:blipFill>
          <a:blip r:embed="rId5" cstate="print"/>
          <a:srcRect/>
          <a:stretch>
            <a:fillRect/>
          </a:stretch>
        </p:blipFill>
        <p:spPr bwMode="auto">
          <a:xfrm>
            <a:off x="5181600" y="4419600"/>
            <a:ext cx="1466850" cy="466725"/>
          </a:xfrm>
          <a:prstGeom prst="rect">
            <a:avLst/>
          </a:prstGeom>
          <a:noFill/>
          <a:ln w="9525">
            <a:noFill/>
            <a:miter lim="800000"/>
            <a:headEnd/>
            <a:tailEnd/>
          </a:ln>
        </p:spPr>
      </p:pic>
      <p:pic>
        <p:nvPicPr>
          <p:cNvPr id="108549" name="Picture 5"/>
          <p:cNvPicPr>
            <a:picLocks noChangeAspect="1" noChangeArrowheads="1"/>
          </p:cNvPicPr>
          <p:nvPr/>
        </p:nvPicPr>
        <p:blipFill>
          <a:blip r:embed="rId6" cstate="print"/>
          <a:srcRect/>
          <a:stretch>
            <a:fillRect/>
          </a:stretch>
        </p:blipFill>
        <p:spPr bwMode="auto">
          <a:xfrm>
            <a:off x="7086600" y="4343400"/>
            <a:ext cx="952500" cy="590550"/>
          </a:xfrm>
          <a:prstGeom prst="rect">
            <a:avLst/>
          </a:prstGeom>
          <a:noFill/>
          <a:ln w="9525">
            <a:noFill/>
            <a:miter lim="800000"/>
            <a:headEnd/>
            <a:tailEnd/>
          </a:ln>
        </p:spPr>
      </p:pic>
      <p:sp>
        <p:nvSpPr>
          <p:cNvPr id="14" name="Right Arrow 13"/>
          <p:cNvSpPr/>
          <p:nvPr/>
        </p:nvSpPr>
        <p:spPr>
          <a:xfrm>
            <a:off x="3962400" y="4648200"/>
            <a:ext cx="914400" cy="304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590800" y="4495800"/>
            <a:ext cx="453970" cy="646331"/>
          </a:xfrm>
          <a:prstGeom prst="rect">
            <a:avLst/>
          </a:prstGeom>
          <a:noFill/>
        </p:spPr>
        <p:txBody>
          <a:bodyPr wrap="none" rtlCol="0">
            <a:spAutoFit/>
          </a:bodyPr>
          <a:lstStyle/>
          <a:p>
            <a:r>
              <a:rPr lang="en-US" sz="3600" dirty="0" smtClean="0"/>
              <a:t>+</a:t>
            </a:r>
            <a:endParaRPr lang="en-US" sz="3600" dirty="0"/>
          </a:p>
        </p:txBody>
      </p:sp>
      <p:sp>
        <p:nvSpPr>
          <p:cNvPr id="16" name="TextBox 15"/>
          <p:cNvSpPr txBox="1"/>
          <p:nvPr/>
        </p:nvSpPr>
        <p:spPr>
          <a:xfrm>
            <a:off x="6629400" y="4419600"/>
            <a:ext cx="453970" cy="646331"/>
          </a:xfrm>
          <a:prstGeom prst="rect">
            <a:avLst/>
          </a:prstGeom>
          <a:noFill/>
        </p:spPr>
        <p:txBody>
          <a:bodyPr wrap="none" rtlCol="0">
            <a:spAutoFit/>
          </a:bodyPr>
          <a:lstStyle/>
          <a:p>
            <a:r>
              <a:rPr lang="en-US" sz="3600" dirty="0" smtClean="0"/>
              <a:t>+</a:t>
            </a:r>
            <a:endParaRPr lang="en-US" sz="3600" dirty="0"/>
          </a:p>
        </p:txBody>
      </p:sp>
      <p:pic>
        <p:nvPicPr>
          <p:cNvPr id="195585" name="Picture 1"/>
          <p:cNvPicPr>
            <a:picLocks noChangeAspect="1" noChangeArrowheads="1"/>
          </p:cNvPicPr>
          <p:nvPr/>
        </p:nvPicPr>
        <p:blipFill>
          <a:blip r:embed="rId7" cstate="print"/>
          <a:srcRect/>
          <a:stretch>
            <a:fillRect/>
          </a:stretch>
        </p:blipFill>
        <p:spPr bwMode="auto">
          <a:xfrm>
            <a:off x="6043613" y="1466850"/>
            <a:ext cx="21431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3" name="Picture 3"/>
          <p:cNvPicPr>
            <a:picLocks noChangeAspect="1" noChangeArrowheads="1"/>
          </p:cNvPicPr>
          <p:nvPr/>
        </p:nvPicPr>
        <p:blipFill>
          <a:blip r:embed="rId3" cstate="print"/>
          <a:srcRect/>
          <a:stretch>
            <a:fillRect/>
          </a:stretch>
        </p:blipFill>
        <p:spPr bwMode="auto">
          <a:xfrm>
            <a:off x="2209800" y="1524000"/>
            <a:ext cx="1371600" cy="198038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tx1"/>
                </a:solidFill>
              </a:rPr>
              <a:t>Look for alternatives, bottlenecks and synergies</a:t>
            </a:r>
            <a:endParaRPr lang="en-US" dirty="0">
              <a:solidFill>
                <a:schemeClr val="tx1"/>
              </a:solidFill>
            </a:endParaRPr>
          </a:p>
        </p:txBody>
      </p:sp>
      <p:pic>
        <p:nvPicPr>
          <p:cNvPr id="552962" name="Picture 2"/>
          <p:cNvPicPr>
            <a:picLocks noChangeAspect="1" noChangeArrowheads="1"/>
          </p:cNvPicPr>
          <p:nvPr/>
        </p:nvPicPr>
        <p:blipFill>
          <a:blip r:embed="rId4" cstate="print"/>
          <a:srcRect/>
          <a:stretch>
            <a:fillRect/>
          </a:stretch>
        </p:blipFill>
        <p:spPr bwMode="auto">
          <a:xfrm>
            <a:off x="533400" y="1981200"/>
            <a:ext cx="1322502" cy="990600"/>
          </a:xfrm>
          <a:prstGeom prst="rect">
            <a:avLst/>
          </a:prstGeom>
          <a:noFill/>
          <a:ln w="9525">
            <a:noFill/>
            <a:miter lim="800000"/>
            <a:headEnd/>
            <a:tailEnd/>
          </a:ln>
        </p:spPr>
      </p:pic>
      <p:pic>
        <p:nvPicPr>
          <p:cNvPr id="552964" name="Picture 4"/>
          <p:cNvPicPr>
            <a:picLocks noChangeAspect="1" noChangeArrowheads="1"/>
          </p:cNvPicPr>
          <p:nvPr/>
        </p:nvPicPr>
        <p:blipFill>
          <a:blip r:embed="rId5" cstate="print"/>
          <a:srcRect/>
          <a:stretch>
            <a:fillRect/>
          </a:stretch>
        </p:blipFill>
        <p:spPr bwMode="auto">
          <a:xfrm>
            <a:off x="5867400" y="1524000"/>
            <a:ext cx="914400" cy="655607"/>
          </a:xfrm>
          <a:prstGeom prst="rect">
            <a:avLst/>
          </a:prstGeom>
          <a:noFill/>
          <a:ln w="9525">
            <a:noFill/>
            <a:miter lim="800000"/>
            <a:headEnd/>
            <a:tailEnd/>
          </a:ln>
        </p:spPr>
      </p:pic>
      <p:pic>
        <p:nvPicPr>
          <p:cNvPr id="552965" name="Picture 5"/>
          <p:cNvPicPr>
            <a:picLocks noChangeAspect="1" noChangeArrowheads="1"/>
          </p:cNvPicPr>
          <p:nvPr/>
        </p:nvPicPr>
        <p:blipFill>
          <a:blip r:embed="rId6" cstate="print"/>
          <a:srcRect/>
          <a:stretch>
            <a:fillRect/>
          </a:stretch>
        </p:blipFill>
        <p:spPr bwMode="auto">
          <a:xfrm>
            <a:off x="5867400" y="2438400"/>
            <a:ext cx="847629" cy="638174"/>
          </a:xfrm>
          <a:prstGeom prst="rect">
            <a:avLst/>
          </a:prstGeom>
          <a:noFill/>
          <a:ln w="9525">
            <a:noFill/>
            <a:miter lim="800000"/>
            <a:headEnd/>
            <a:tailEnd/>
          </a:ln>
        </p:spPr>
      </p:pic>
      <p:pic>
        <p:nvPicPr>
          <p:cNvPr id="552966" name="Picture 6"/>
          <p:cNvPicPr>
            <a:picLocks noChangeAspect="1" noChangeArrowheads="1"/>
          </p:cNvPicPr>
          <p:nvPr/>
        </p:nvPicPr>
        <p:blipFill>
          <a:blip r:embed="rId7" cstate="print"/>
          <a:srcRect/>
          <a:stretch>
            <a:fillRect/>
          </a:stretch>
        </p:blipFill>
        <p:spPr bwMode="auto">
          <a:xfrm>
            <a:off x="4267200" y="1828800"/>
            <a:ext cx="1033462" cy="958059"/>
          </a:xfrm>
          <a:prstGeom prst="rect">
            <a:avLst/>
          </a:prstGeom>
          <a:noFill/>
          <a:ln w="9525">
            <a:noFill/>
            <a:miter lim="800000"/>
            <a:headEnd/>
            <a:tailEnd/>
          </a:ln>
        </p:spPr>
      </p:pic>
      <p:pic>
        <p:nvPicPr>
          <p:cNvPr id="552967" name="Picture 7"/>
          <p:cNvPicPr>
            <a:picLocks noChangeAspect="1" noChangeArrowheads="1"/>
          </p:cNvPicPr>
          <p:nvPr/>
        </p:nvPicPr>
        <p:blipFill>
          <a:blip r:embed="rId8" cstate="print"/>
          <a:srcRect/>
          <a:stretch>
            <a:fillRect/>
          </a:stretch>
        </p:blipFill>
        <p:spPr bwMode="auto">
          <a:xfrm>
            <a:off x="7467600" y="1600200"/>
            <a:ext cx="836229" cy="1447800"/>
          </a:xfrm>
          <a:prstGeom prst="rect">
            <a:avLst/>
          </a:prstGeom>
          <a:noFill/>
          <a:ln w="9525">
            <a:noFill/>
            <a:miter lim="800000"/>
            <a:headEnd/>
            <a:tailEnd/>
          </a:ln>
        </p:spPr>
      </p:pic>
      <p:pic>
        <p:nvPicPr>
          <p:cNvPr id="552968" name="Picture 8"/>
          <p:cNvPicPr>
            <a:picLocks noChangeAspect="1" noChangeArrowheads="1"/>
          </p:cNvPicPr>
          <p:nvPr/>
        </p:nvPicPr>
        <p:blipFill>
          <a:blip r:embed="rId9" cstate="print"/>
          <a:srcRect/>
          <a:stretch>
            <a:fillRect/>
          </a:stretch>
        </p:blipFill>
        <p:spPr bwMode="auto">
          <a:xfrm>
            <a:off x="1524000" y="4114800"/>
            <a:ext cx="1447800" cy="1323975"/>
          </a:xfrm>
          <a:prstGeom prst="rect">
            <a:avLst/>
          </a:prstGeom>
          <a:noFill/>
          <a:ln w="9525">
            <a:noFill/>
            <a:miter lim="800000"/>
            <a:headEnd/>
            <a:tailEnd/>
          </a:ln>
        </p:spPr>
      </p:pic>
      <p:pic>
        <p:nvPicPr>
          <p:cNvPr id="552969" name="Picture 9"/>
          <p:cNvPicPr>
            <a:picLocks noChangeAspect="1" noChangeArrowheads="1"/>
          </p:cNvPicPr>
          <p:nvPr/>
        </p:nvPicPr>
        <p:blipFill>
          <a:blip r:embed="rId10" cstate="print"/>
          <a:srcRect/>
          <a:stretch>
            <a:fillRect/>
          </a:stretch>
        </p:blipFill>
        <p:spPr bwMode="auto">
          <a:xfrm>
            <a:off x="4038600" y="4343400"/>
            <a:ext cx="766763" cy="766763"/>
          </a:xfrm>
          <a:prstGeom prst="rect">
            <a:avLst/>
          </a:prstGeom>
          <a:noFill/>
          <a:ln w="9525">
            <a:noFill/>
            <a:miter lim="800000"/>
            <a:headEnd/>
            <a:tailEnd/>
          </a:ln>
        </p:spPr>
      </p:pic>
      <p:pic>
        <p:nvPicPr>
          <p:cNvPr id="552970" name="Picture 10"/>
          <p:cNvPicPr>
            <a:picLocks noChangeAspect="1" noChangeArrowheads="1"/>
          </p:cNvPicPr>
          <p:nvPr/>
        </p:nvPicPr>
        <p:blipFill>
          <a:blip r:embed="rId11" cstate="print"/>
          <a:srcRect/>
          <a:stretch>
            <a:fillRect/>
          </a:stretch>
        </p:blipFill>
        <p:spPr bwMode="auto">
          <a:xfrm rot="1381742">
            <a:off x="5739142" y="4062741"/>
            <a:ext cx="1133475" cy="1133475"/>
          </a:xfrm>
          <a:prstGeom prst="rect">
            <a:avLst/>
          </a:prstGeom>
          <a:noFill/>
          <a:ln w="9525">
            <a:noFill/>
            <a:miter lim="800000"/>
            <a:headEnd/>
            <a:tailEnd/>
          </a:ln>
        </p:spPr>
      </p:pic>
      <p:pic>
        <p:nvPicPr>
          <p:cNvPr id="552971" name="Picture 11"/>
          <p:cNvPicPr>
            <a:picLocks noChangeAspect="1" noChangeArrowheads="1"/>
          </p:cNvPicPr>
          <p:nvPr/>
        </p:nvPicPr>
        <p:blipFill>
          <a:blip r:embed="rId12" cstate="print"/>
          <a:srcRect/>
          <a:stretch>
            <a:fillRect/>
          </a:stretch>
        </p:blipFill>
        <p:spPr bwMode="auto">
          <a:xfrm>
            <a:off x="7358136" y="4038600"/>
            <a:ext cx="1543340" cy="1266825"/>
          </a:xfrm>
          <a:prstGeom prst="rect">
            <a:avLst/>
          </a:prstGeom>
          <a:noFill/>
          <a:ln w="9525">
            <a:noFill/>
            <a:miter lim="800000"/>
            <a:headEnd/>
            <a:tailEnd/>
          </a:ln>
        </p:spPr>
      </p:pic>
      <p:sp>
        <p:nvSpPr>
          <p:cNvPr id="15" name="Rectangle 14"/>
          <p:cNvSpPr/>
          <p:nvPr/>
        </p:nvSpPr>
        <p:spPr>
          <a:xfrm>
            <a:off x="4642145" y="2981424"/>
            <a:ext cx="234360" cy="307777"/>
          </a:xfrm>
          <a:prstGeom prst="rect">
            <a:avLst/>
          </a:prstGeom>
        </p:spPr>
        <p:txBody>
          <a:bodyPr wrap="none">
            <a:spAutoFit/>
          </a:bodyPr>
          <a:lstStyle/>
          <a:p>
            <a:r>
              <a:rPr lang="en-US" sz="1400" dirty="0" smtClean="0"/>
              <a:t> </a:t>
            </a:r>
            <a:endParaRPr lang="en-US" dirty="0"/>
          </a:p>
        </p:txBody>
      </p:sp>
      <p:sp>
        <p:nvSpPr>
          <p:cNvPr id="20" name="Right Arrow 19"/>
          <p:cNvSpPr/>
          <p:nvPr/>
        </p:nvSpPr>
        <p:spPr>
          <a:xfrm>
            <a:off x="2057400" y="24384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ight Arrow 22"/>
          <p:cNvSpPr/>
          <p:nvPr/>
        </p:nvSpPr>
        <p:spPr>
          <a:xfrm>
            <a:off x="3810000" y="23622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ight Arrow 23"/>
          <p:cNvSpPr/>
          <p:nvPr/>
        </p:nvSpPr>
        <p:spPr>
          <a:xfrm>
            <a:off x="6858000" y="22860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ight Arrow 24"/>
          <p:cNvSpPr/>
          <p:nvPr/>
        </p:nvSpPr>
        <p:spPr>
          <a:xfrm>
            <a:off x="5410200" y="22860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7"/>
          <p:cNvPicPr>
            <a:picLocks noChangeAspect="1" noChangeArrowheads="1"/>
          </p:cNvPicPr>
          <p:nvPr/>
        </p:nvPicPr>
        <p:blipFill>
          <a:blip r:embed="rId8" cstate="print"/>
          <a:srcRect/>
          <a:stretch>
            <a:fillRect/>
          </a:stretch>
        </p:blipFill>
        <p:spPr bwMode="auto">
          <a:xfrm>
            <a:off x="304800" y="4038600"/>
            <a:ext cx="836229" cy="1447800"/>
          </a:xfrm>
          <a:prstGeom prst="rect">
            <a:avLst/>
          </a:prstGeom>
          <a:noFill/>
          <a:ln w="9525">
            <a:noFill/>
            <a:miter lim="800000"/>
            <a:headEnd/>
            <a:tailEnd/>
          </a:ln>
        </p:spPr>
      </p:pic>
      <p:sp>
        <p:nvSpPr>
          <p:cNvPr id="27" name="Right Arrow 26"/>
          <p:cNvSpPr/>
          <p:nvPr/>
        </p:nvSpPr>
        <p:spPr>
          <a:xfrm>
            <a:off x="1219200" y="46482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a:off x="2971800" y="4267200"/>
            <a:ext cx="838200" cy="838200"/>
          </a:xfrm>
          <a:prstGeom prst="circular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ular Arrow 28"/>
          <p:cNvSpPr/>
          <p:nvPr/>
        </p:nvSpPr>
        <p:spPr>
          <a:xfrm rot="10800000">
            <a:off x="2971800" y="4343400"/>
            <a:ext cx="838200" cy="838200"/>
          </a:xfrm>
          <a:prstGeom prst="circular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ight Arrow 29"/>
          <p:cNvSpPr/>
          <p:nvPr/>
        </p:nvSpPr>
        <p:spPr>
          <a:xfrm>
            <a:off x="5638800" y="4648200"/>
            <a:ext cx="304800" cy="1524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Lightning Bolt 30"/>
          <p:cNvSpPr/>
          <p:nvPr/>
        </p:nvSpPr>
        <p:spPr>
          <a:xfrm>
            <a:off x="5181600" y="4343400"/>
            <a:ext cx="457200" cy="762000"/>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ircular Arrow 31"/>
          <p:cNvSpPr/>
          <p:nvPr/>
        </p:nvSpPr>
        <p:spPr>
          <a:xfrm>
            <a:off x="3200400" y="4267200"/>
            <a:ext cx="838200" cy="838200"/>
          </a:xfrm>
          <a:prstGeom prst="circular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ircular Arrow 32"/>
          <p:cNvSpPr/>
          <p:nvPr/>
        </p:nvSpPr>
        <p:spPr>
          <a:xfrm rot="10800000">
            <a:off x="3200400" y="4343400"/>
            <a:ext cx="838200" cy="838200"/>
          </a:xfrm>
          <a:prstGeom prst="circular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ight Arrow 33"/>
          <p:cNvSpPr/>
          <p:nvPr/>
        </p:nvSpPr>
        <p:spPr>
          <a:xfrm>
            <a:off x="4876800" y="46482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ight Arrow 34"/>
          <p:cNvSpPr/>
          <p:nvPr/>
        </p:nvSpPr>
        <p:spPr>
          <a:xfrm>
            <a:off x="6934200" y="4648200"/>
            <a:ext cx="304800"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2"/>
          <p:cNvPicPr>
            <a:picLocks noChangeAspect="1" noChangeArrowheads="1"/>
          </p:cNvPicPr>
          <p:nvPr/>
        </p:nvPicPr>
        <p:blipFill>
          <a:blip r:embed="rId13" cstate="print"/>
          <a:srcRect/>
          <a:stretch>
            <a:fillRect/>
          </a:stretch>
        </p:blipFill>
        <p:spPr bwMode="auto">
          <a:xfrm>
            <a:off x="323850" y="1314449"/>
            <a:ext cx="619125" cy="619125"/>
          </a:xfrm>
          <a:prstGeom prst="rect">
            <a:avLst/>
          </a:prstGeom>
          <a:noFill/>
          <a:ln w="9525">
            <a:noFill/>
            <a:miter lim="800000"/>
            <a:headEnd/>
            <a:tailEnd/>
          </a:ln>
        </p:spPr>
      </p:pic>
    </p:spTree>
    <p:extLst>
      <p:ext uri="{BB962C8B-B14F-4D97-AF65-F5344CB8AC3E}">
        <p14:creationId xmlns="" xmlns:p14="http://schemas.microsoft.com/office/powerpoint/2010/main" val="3644176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3495675" y="1903508"/>
            <a:ext cx="2143125" cy="2143125"/>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dirty="0" smtClean="0">
                <a:solidFill>
                  <a:schemeClr val="tx1"/>
                </a:solidFill>
              </a:rPr>
              <a:t>Example: “Practical application”</a:t>
            </a:r>
            <a:endParaRPr lang="en-US" sz="3600" dirty="0">
              <a:solidFill>
                <a:schemeClr val="tx1"/>
              </a:solidFill>
            </a:endParaRPr>
          </a:p>
        </p:txBody>
      </p:sp>
      <p:pic>
        <p:nvPicPr>
          <p:cNvPr id="238594" name="Picture 2"/>
          <p:cNvPicPr>
            <a:picLocks noGrp="1" noChangeAspect="1" noChangeArrowheads="1"/>
          </p:cNvPicPr>
          <p:nvPr>
            <p:ph idx="1"/>
          </p:nvPr>
        </p:nvPicPr>
        <p:blipFill>
          <a:blip r:embed="rId4" cstate="print"/>
          <a:srcRect/>
          <a:stretch>
            <a:fillRect/>
          </a:stretch>
        </p:blipFill>
        <p:spPr bwMode="auto">
          <a:xfrm flipH="1">
            <a:off x="95251" y="3548856"/>
            <a:ext cx="2024062" cy="2171700"/>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1524000" y="1543050"/>
            <a:ext cx="1371600" cy="1980384"/>
          </a:xfrm>
          <a:prstGeom prst="rect">
            <a:avLst/>
          </a:prstGeom>
          <a:noFill/>
          <a:ln w="9525">
            <a:noFill/>
            <a:miter lim="800000"/>
            <a:headEnd/>
            <a:tailEnd/>
          </a:ln>
        </p:spPr>
      </p:pic>
      <p:sp>
        <p:nvSpPr>
          <p:cNvPr id="6" name="Lightning Bolt 5"/>
          <p:cNvSpPr/>
          <p:nvPr/>
        </p:nvSpPr>
        <p:spPr>
          <a:xfrm>
            <a:off x="3486150" y="2038350"/>
            <a:ext cx="457200" cy="762000"/>
          </a:xfrm>
          <a:prstGeom prst="lightningBol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a:off x="3000375" y="2343150"/>
            <a:ext cx="485775" cy="152400"/>
          </a:xfrm>
          <a:prstGeom prst="rightArrow">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3"/>
          <p:cNvPicPr>
            <a:picLocks noChangeAspect="1" noChangeArrowheads="1"/>
          </p:cNvPicPr>
          <p:nvPr/>
        </p:nvPicPr>
        <p:blipFill>
          <a:blip r:embed="rId6" cstate="print"/>
          <a:srcRect/>
          <a:stretch>
            <a:fillRect/>
          </a:stretch>
        </p:blipFill>
        <p:spPr bwMode="auto">
          <a:xfrm flipV="1">
            <a:off x="8010525" y="2476500"/>
            <a:ext cx="609600" cy="612322"/>
          </a:xfrm>
          <a:prstGeom prst="rect">
            <a:avLst/>
          </a:prstGeom>
          <a:noFill/>
          <a:ln w="9525">
            <a:noFill/>
            <a:miter lim="800000"/>
            <a:headEnd/>
            <a:tailEnd/>
          </a:ln>
        </p:spPr>
      </p:pic>
      <p:sp>
        <p:nvSpPr>
          <p:cNvPr id="10" name="Arc 9"/>
          <p:cNvSpPr/>
          <p:nvPr/>
        </p:nvSpPr>
        <p:spPr>
          <a:xfrm rot="20742737">
            <a:off x="2608079" y="3071067"/>
            <a:ext cx="5562600" cy="914400"/>
          </a:xfrm>
          <a:prstGeom prst="arc">
            <a:avLst>
              <a:gd name="adj1" fmla="val 16200000"/>
              <a:gd name="adj2" fmla="val 21395216"/>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4" cstate="print"/>
          <a:srcRect/>
          <a:stretch>
            <a:fillRect/>
          </a:stretch>
        </p:blipFill>
        <p:spPr bwMode="auto">
          <a:xfrm>
            <a:off x="3619500" y="4348956"/>
            <a:ext cx="2314576" cy="2171700"/>
          </a:xfrm>
          <a:prstGeom prst="rect">
            <a:avLst/>
          </a:prstGeom>
          <a:noFill/>
          <a:ln w="9525">
            <a:noFill/>
            <a:miter lim="800000"/>
            <a:headEnd/>
            <a:tailEnd/>
          </a:ln>
          <a:effectLst/>
        </p:spPr>
      </p:pic>
      <p:pic>
        <p:nvPicPr>
          <p:cNvPr id="12" name="Picture 3"/>
          <p:cNvPicPr>
            <a:picLocks noChangeAspect="1" noChangeArrowheads="1"/>
          </p:cNvPicPr>
          <p:nvPr/>
        </p:nvPicPr>
        <p:blipFill>
          <a:blip r:embed="rId6" cstate="print"/>
          <a:srcRect/>
          <a:stretch>
            <a:fillRect/>
          </a:stretch>
        </p:blipFill>
        <p:spPr bwMode="auto">
          <a:xfrm flipV="1">
            <a:off x="7477125" y="3962400"/>
            <a:ext cx="609600" cy="612322"/>
          </a:xfrm>
          <a:prstGeom prst="rect">
            <a:avLst/>
          </a:prstGeom>
          <a:noFill/>
          <a:ln w="9525">
            <a:noFill/>
            <a:miter lim="800000"/>
            <a:headEnd/>
            <a:tailEnd/>
          </a:ln>
        </p:spPr>
      </p:pic>
      <p:sp>
        <p:nvSpPr>
          <p:cNvPr id="13" name="Arc 12"/>
          <p:cNvSpPr/>
          <p:nvPr/>
        </p:nvSpPr>
        <p:spPr>
          <a:xfrm rot="20742737">
            <a:off x="2074679" y="4556967"/>
            <a:ext cx="5562600" cy="914400"/>
          </a:xfrm>
          <a:prstGeom prst="arc">
            <a:avLst>
              <a:gd name="adj1" fmla="val 16200000"/>
              <a:gd name="adj2" fmla="val 21395216"/>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658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QQ6</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429000" y="3657600"/>
            <a:ext cx="2133600" cy="2133600"/>
          </a:xfrm>
          <a:prstGeom prst="rect">
            <a:avLst/>
          </a:prstGeom>
          <a:noFill/>
          <a:ln w="9525">
            <a:noFill/>
            <a:miter lim="800000"/>
            <a:headEnd/>
            <a:tailEnd/>
          </a:ln>
        </p:spPr>
      </p:pic>
      <p:sp>
        <p:nvSpPr>
          <p:cNvPr id="13314" name="Rectangle 2"/>
          <p:cNvSpPr>
            <a:spLocks noGrp="1" noChangeArrowheads="1"/>
          </p:cNvSpPr>
          <p:nvPr>
            <p:ph type="title"/>
          </p:nvPr>
        </p:nvSpPr>
        <p:spPr>
          <a:xfrm>
            <a:off x="251253" y="1024281"/>
            <a:ext cx="8423190" cy="1143000"/>
          </a:xfrm>
        </p:spPr>
        <p:txBody>
          <a:bodyPr/>
          <a:lstStyle/>
          <a:p>
            <a:pPr algn="l" eaLnBrk="1" hangingPunct="1"/>
            <a:r>
              <a:rPr lang="en-US" sz="3000" dirty="0" smtClean="0">
                <a:solidFill>
                  <a:schemeClr val="tx1"/>
                </a:solidFill>
              </a:rPr>
              <a:t>In physics, the word “work” has precise meaning</a:t>
            </a:r>
          </a:p>
        </p:txBody>
      </p:sp>
      <p:sp>
        <p:nvSpPr>
          <p:cNvPr id="13315" name="Rectangle 3"/>
          <p:cNvSpPr>
            <a:spLocks noGrp="1" noChangeArrowheads="1"/>
          </p:cNvSpPr>
          <p:nvPr>
            <p:ph type="body" idx="1"/>
          </p:nvPr>
        </p:nvSpPr>
        <p:spPr>
          <a:xfrm>
            <a:off x="278027" y="1721708"/>
            <a:ext cx="8382000" cy="1540476"/>
          </a:xfrm>
        </p:spPr>
        <p:txBody>
          <a:bodyPr/>
          <a:lstStyle/>
          <a:p>
            <a:pPr eaLnBrk="1" hangingPunct="1">
              <a:lnSpc>
                <a:spcPct val="90000"/>
              </a:lnSpc>
              <a:buFont typeface="Wingdings" pitchFamily="2" charset="2"/>
              <a:buNone/>
            </a:pPr>
            <a:endParaRPr lang="en-US" sz="2800" dirty="0" smtClean="0">
              <a:solidFill>
                <a:schemeClr val="tx1"/>
              </a:solidFill>
            </a:endParaRPr>
          </a:p>
          <a:p>
            <a:pPr algn="ctr" eaLnBrk="1" hangingPunct="1">
              <a:lnSpc>
                <a:spcPct val="90000"/>
              </a:lnSpc>
              <a:buFont typeface="Wingdings" pitchFamily="2" charset="2"/>
              <a:buNone/>
            </a:pPr>
            <a:r>
              <a:rPr lang="en-US" sz="2800" dirty="0" smtClean="0">
                <a:solidFill>
                  <a:schemeClr val="tx1"/>
                </a:solidFill>
              </a:rPr>
              <a:t>W=</a:t>
            </a:r>
            <a:r>
              <a:rPr lang="en-US" sz="2800" dirty="0" err="1" smtClean="0">
                <a:solidFill>
                  <a:schemeClr val="tx1"/>
                </a:solidFill>
              </a:rPr>
              <a:t>Fd</a:t>
            </a:r>
            <a:endParaRPr lang="en-US" sz="2800" dirty="0" smtClean="0">
              <a:solidFill>
                <a:schemeClr val="tx1"/>
              </a:solidFill>
            </a:endParaRPr>
          </a:p>
          <a:p>
            <a:pPr algn="ctr" eaLnBrk="1" hangingPunct="1">
              <a:lnSpc>
                <a:spcPct val="90000"/>
              </a:lnSpc>
              <a:buFont typeface="Wingdings" pitchFamily="2" charset="2"/>
              <a:buNone/>
            </a:pPr>
            <a:r>
              <a:rPr lang="en-US" sz="2800" dirty="0" smtClean="0">
                <a:solidFill>
                  <a:schemeClr val="tx1"/>
                </a:solidFill>
              </a:rPr>
              <a:t>Does gravity do work on a pencil when it falls off the table on to the floor?</a:t>
            </a:r>
            <a:endParaRPr lang="en-US" sz="2100" dirty="0" smtClean="0">
              <a:solidFill>
                <a:schemeClr val="tx1"/>
              </a:solidFill>
            </a:endParaRPr>
          </a:p>
        </p:txBody>
      </p:sp>
      <p:sp>
        <p:nvSpPr>
          <p:cNvPr id="6" name="Down Arrow 5"/>
          <p:cNvSpPr/>
          <p:nvPr/>
        </p:nvSpPr>
        <p:spPr>
          <a:xfrm>
            <a:off x="2133600" y="4038600"/>
            <a:ext cx="304800" cy="22860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wn Arrow 7"/>
          <p:cNvSpPr/>
          <p:nvPr/>
        </p:nvSpPr>
        <p:spPr>
          <a:xfrm>
            <a:off x="5029200" y="4876800"/>
            <a:ext cx="304800" cy="1371600"/>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514600" y="3962400"/>
            <a:ext cx="325730" cy="369332"/>
          </a:xfrm>
          <a:prstGeom prst="rect">
            <a:avLst/>
          </a:prstGeom>
          <a:noFill/>
        </p:spPr>
        <p:txBody>
          <a:bodyPr wrap="none" rtlCol="0">
            <a:spAutoFit/>
          </a:bodyPr>
          <a:lstStyle/>
          <a:p>
            <a:r>
              <a:rPr lang="en-US" dirty="0" smtClean="0"/>
              <a:t>F</a:t>
            </a:r>
            <a:endParaRPr lang="en-US" dirty="0"/>
          </a:p>
        </p:txBody>
      </p:sp>
      <p:sp>
        <p:nvSpPr>
          <p:cNvPr id="10" name="TextBox 9"/>
          <p:cNvSpPr txBox="1"/>
          <p:nvPr/>
        </p:nvSpPr>
        <p:spPr>
          <a:xfrm>
            <a:off x="5334000" y="4800600"/>
            <a:ext cx="312906" cy="369332"/>
          </a:xfrm>
          <a:prstGeom prst="rect">
            <a:avLst/>
          </a:prstGeom>
          <a:noFill/>
        </p:spPr>
        <p:txBody>
          <a:bodyPr wrap="square" rtlCol="0">
            <a:spAutoFit/>
          </a:bodyPr>
          <a:lstStyle/>
          <a:p>
            <a:r>
              <a:rPr lang="en-US" dirty="0" smtClean="0"/>
              <a:t>d</a:t>
            </a:r>
            <a:endParaRPr lang="en-US" dirty="0"/>
          </a:p>
        </p:txBody>
      </p:sp>
      <p:sp>
        <p:nvSpPr>
          <p:cNvPr id="12" name="Rectangle 11"/>
          <p:cNvSpPr/>
          <p:nvPr/>
        </p:nvSpPr>
        <p:spPr>
          <a:xfrm>
            <a:off x="3738889" y="144162"/>
            <a:ext cx="16466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QQ6</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QQ7</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81000" y="1371600"/>
            <a:ext cx="8077200" cy="4648200"/>
          </a:xfrm>
          <a:noFill/>
        </p:spPr>
        <p:txBody>
          <a:bodyPr lIns="90488" tIns="44450" rIns="90488" bIns="44450"/>
          <a:lstStyle/>
          <a:p>
            <a:pPr eaLnBrk="1" hangingPunct="1">
              <a:lnSpc>
                <a:spcPct val="80000"/>
              </a:lnSpc>
            </a:pPr>
            <a:r>
              <a:rPr lang="en-US" sz="2600" dirty="0" smtClean="0">
                <a:solidFill>
                  <a:schemeClr val="tx1"/>
                </a:solidFill>
              </a:rPr>
              <a:t>Why can two objects at the same temperature have different amounts of thermal energy?</a:t>
            </a:r>
          </a:p>
          <a:p>
            <a:pPr marL="514350" indent="-514350" eaLnBrk="1" hangingPunct="1">
              <a:lnSpc>
                <a:spcPct val="80000"/>
              </a:lnSpc>
              <a:buFont typeface="+mj-lt"/>
              <a:buAutoNum type="alphaUcPeriod"/>
            </a:pPr>
            <a:r>
              <a:rPr lang="en-US" sz="2600" dirty="0" smtClean="0">
                <a:solidFill>
                  <a:schemeClr val="tx1"/>
                </a:solidFill>
              </a:rPr>
              <a:t>They each </a:t>
            </a:r>
            <a:r>
              <a:rPr lang="en-US" sz="2600" dirty="0" err="1" smtClean="0">
                <a:solidFill>
                  <a:schemeClr val="tx1"/>
                </a:solidFill>
              </a:rPr>
              <a:t>convect</a:t>
            </a:r>
            <a:r>
              <a:rPr lang="en-US" sz="2600" dirty="0" smtClean="0">
                <a:solidFill>
                  <a:schemeClr val="tx1"/>
                </a:solidFill>
              </a:rPr>
              <a:t> it differently</a:t>
            </a:r>
          </a:p>
          <a:p>
            <a:pPr marL="514350" indent="-514350" eaLnBrk="1" hangingPunct="1">
              <a:lnSpc>
                <a:spcPct val="80000"/>
              </a:lnSpc>
              <a:buFont typeface="+mj-lt"/>
              <a:buAutoNum type="alphaUcPeriod"/>
            </a:pPr>
            <a:r>
              <a:rPr lang="en-US" sz="2600" dirty="0" smtClean="0">
                <a:solidFill>
                  <a:schemeClr val="tx1"/>
                </a:solidFill>
              </a:rPr>
              <a:t>They have different temperatures</a:t>
            </a:r>
          </a:p>
          <a:p>
            <a:pPr marL="514350" indent="-514350" eaLnBrk="1" hangingPunct="1">
              <a:lnSpc>
                <a:spcPct val="80000"/>
              </a:lnSpc>
              <a:buFont typeface="+mj-lt"/>
              <a:buAutoNum type="alphaUcPeriod"/>
            </a:pPr>
            <a:r>
              <a:rPr lang="en-US" sz="2600" dirty="0" smtClean="0">
                <a:solidFill>
                  <a:schemeClr val="tx1"/>
                </a:solidFill>
              </a:rPr>
              <a:t>They have different Heat Capacities</a:t>
            </a:r>
          </a:p>
          <a:p>
            <a:pPr marL="514350" indent="-514350" eaLnBrk="1" hangingPunct="1">
              <a:lnSpc>
                <a:spcPct val="80000"/>
              </a:lnSpc>
              <a:buFont typeface="+mj-lt"/>
              <a:buAutoNum type="alphaUcPeriod"/>
            </a:pPr>
            <a:r>
              <a:rPr lang="en-US" sz="2600" dirty="0" smtClean="0">
                <a:solidFill>
                  <a:schemeClr val="tx1"/>
                </a:solidFill>
              </a:rPr>
              <a:t>They have the same amounts of thermal energy</a:t>
            </a:r>
          </a:p>
          <a:p>
            <a:pPr marL="514350" indent="-514350" eaLnBrk="1" hangingPunct="1">
              <a:lnSpc>
                <a:spcPct val="80000"/>
              </a:lnSpc>
              <a:buFont typeface="+mj-lt"/>
              <a:buAutoNum type="alphaUcPeriod"/>
            </a:pPr>
            <a:endParaRPr lang="en-US" sz="2600" dirty="0" smtClean="0">
              <a:solidFill>
                <a:schemeClr val="tx1"/>
              </a:solidFill>
            </a:endParaRPr>
          </a:p>
          <a:p>
            <a:pPr marL="514350" indent="-514350" eaLnBrk="1" hangingPunct="1">
              <a:lnSpc>
                <a:spcPct val="80000"/>
              </a:lnSpc>
              <a:buFont typeface="+mj-lt"/>
              <a:buAutoNum type="alphaUcPeriod"/>
            </a:pPr>
            <a:endParaRPr lang="en-US" sz="2600" dirty="0" smtClean="0">
              <a:solidFill>
                <a:schemeClr val="tx1"/>
              </a:solidFill>
            </a:endParaRPr>
          </a:p>
          <a:p>
            <a:pPr marL="514350" indent="-514350" eaLnBrk="1" hangingPunct="1">
              <a:lnSpc>
                <a:spcPct val="80000"/>
              </a:lnSpc>
              <a:buFont typeface="+mj-lt"/>
              <a:buAutoNum type="alphaUcPeriod"/>
            </a:pPr>
            <a:endParaRPr lang="en-US" sz="2600" dirty="0" smtClean="0">
              <a:solidFill>
                <a:schemeClr val="tx1"/>
              </a:solidFill>
            </a:endParaRPr>
          </a:p>
        </p:txBody>
      </p:sp>
      <p:pic>
        <p:nvPicPr>
          <p:cNvPr id="10242" name="Picture 2"/>
          <p:cNvPicPr>
            <a:picLocks noChangeAspect="1" noChangeArrowheads="1"/>
          </p:cNvPicPr>
          <p:nvPr/>
        </p:nvPicPr>
        <p:blipFill>
          <a:blip r:embed="rId3" cstate="print"/>
          <a:srcRect/>
          <a:stretch>
            <a:fillRect/>
          </a:stretch>
        </p:blipFill>
        <p:spPr bwMode="auto">
          <a:xfrm>
            <a:off x="1371600" y="4114800"/>
            <a:ext cx="1962150" cy="24003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4724400" y="4800600"/>
            <a:ext cx="3009900" cy="1524000"/>
          </a:xfrm>
          <a:prstGeom prst="rect">
            <a:avLst/>
          </a:prstGeom>
          <a:noFill/>
          <a:ln w="9525">
            <a:noFill/>
            <a:miter lim="800000"/>
            <a:headEnd/>
            <a:tailEnd/>
          </a:ln>
        </p:spPr>
      </p:pic>
      <p:sp>
        <p:nvSpPr>
          <p:cNvPr id="7" name="Rectangle 6"/>
          <p:cNvSpPr/>
          <p:nvPr/>
        </p:nvSpPr>
        <p:spPr>
          <a:xfrm>
            <a:off x="3738889" y="144162"/>
            <a:ext cx="16466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QQ7</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chemeClr val="tx1"/>
                </a:solidFill>
              </a:rPr>
              <a:t>Summary: Forms of energy</a:t>
            </a:r>
          </a:p>
        </p:txBody>
      </p:sp>
      <p:sp>
        <p:nvSpPr>
          <p:cNvPr id="19459" name="Rectangle 3"/>
          <p:cNvSpPr>
            <a:spLocks noGrp="1" noChangeArrowheads="1"/>
          </p:cNvSpPr>
          <p:nvPr>
            <p:ph type="body" idx="1"/>
          </p:nvPr>
        </p:nvSpPr>
        <p:spPr>
          <a:xfrm>
            <a:off x="1219200" y="1371600"/>
            <a:ext cx="7296150" cy="5029200"/>
          </a:xfrm>
        </p:spPr>
        <p:txBody>
          <a:bodyPr/>
          <a:lstStyle/>
          <a:p>
            <a:pPr eaLnBrk="1" hangingPunct="1"/>
            <a:r>
              <a:rPr lang="en-US" dirty="0" smtClean="0">
                <a:solidFill>
                  <a:schemeClr val="tx1"/>
                </a:solidFill>
              </a:rPr>
              <a:t>Kinetic Energy</a:t>
            </a:r>
          </a:p>
          <a:p>
            <a:pPr eaLnBrk="1" hangingPunct="1"/>
            <a:r>
              <a:rPr lang="en-US" dirty="0" smtClean="0">
                <a:solidFill>
                  <a:schemeClr val="tx1"/>
                </a:solidFill>
              </a:rPr>
              <a:t>Gravitational Potential Energy</a:t>
            </a:r>
          </a:p>
          <a:p>
            <a:pPr eaLnBrk="1" hangingPunct="1"/>
            <a:r>
              <a:rPr lang="en-US" dirty="0" smtClean="0">
                <a:solidFill>
                  <a:schemeClr val="tx1"/>
                </a:solidFill>
              </a:rPr>
              <a:t>Electrical Potential Energy</a:t>
            </a:r>
          </a:p>
          <a:p>
            <a:pPr eaLnBrk="1" hangingPunct="1"/>
            <a:r>
              <a:rPr lang="en-US" dirty="0" smtClean="0">
                <a:solidFill>
                  <a:schemeClr val="tx1"/>
                </a:solidFill>
              </a:rPr>
              <a:t>Internal Energy</a:t>
            </a:r>
          </a:p>
          <a:p>
            <a:pPr lvl="1" eaLnBrk="1" hangingPunct="1"/>
            <a:r>
              <a:rPr lang="en-US" dirty="0" smtClean="0">
                <a:solidFill>
                  <a:schemeClr val="tx1"/>
                </a:solidFill>
              </a:rPr>
              <a:t>Thermal (internal kinetic)</a:t>
            </a:r>
          </a:p>
          <a:p>
            <a:pPr lvl="1" eaLnBrk="1" hangingPunct="1"/>
            <a:r>
              <a:rPr lang="en-US" dirty="0" smtClean="0">
                <a:solidFill>
                  <a:schemeClr val="tx1"/>
                </a:solidFill>
              </a:rPr>
              <a:t>Elastic potential (internal electrical)</a:t>
            </a:r>
          </a:p>
          <a:p>
            <a:pPr lvl="1" eaLnBrk="1" hangingPunct="1"/>
            <a:r>
              <a:rPr lang="en-US" dirty="0" smtClean="0">
                <a:solidFill>
                  <a:schemeClr val="tx1"/>
                </a:solidFill>
              </a:rPr>
              <a:t>Chemical Potential (internal electrical)</a:t>
            </a:r>
          </a:p>
          <a:p>
            <a:pPr eaLnBrk="1" hangingPunct="1"/>
            <a:r>
              <a:rPr lang="en-US" dirty="0" smtClean="0">
                <a:solidFill>
                  <a:schemeClr val="tx1"/>
                </a:solidFill>
              </a:rPr>
              <a:t>Radiant Energy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0488" tIns="44450" rIns="90488" bIns="44450" anchor="ctr"/>
          <a:lstStyle/>
          <a:p>
            <a:pPr eaLnBrk="1" hangingPunct="1"/>
            <a:r>
              <a:rPr lang="en-US" smtClean="0">
                <a:solidFill>
                  <a:schemeClr val="tx1"/>
                </a:solidFill>
              </a:rPr>
              <a:t>Energy Transfer and Transformation</a:t>
            </a:r>
          </a:p>
        </p:txBody>
      </p:sp>
      <p:sp>
        <p:nvSpPr>
          <p:cNvPr id="21507" name="Rectangle 3"/>
          <p:cNvSpPr>
            <a:spLocks noGrp="1" noChangeArrowheads="1"/>
          </p:cNvSpPr>
          <p:nvPr>
            <p:ph type="body" idx="1"/>
          </p:nvPr>
        </p:nvSpPr>
        <p:spPr>
          <a:xfrm>
            <a:off x="457200" y="1857376"/>
            <a:ext cx="8229600" cy="3981450"/>
          </a:xfrm>
          <a:noFill/>
        </p:spPr>
        <p:txBody>
          <a:bodyPr lIns="90488" tIns="44450" rIns="90488" bIns="44450"/>
          <a:lstStyle/>
          <a:p>
            <a:pPr eaLnBrk="1" hangingPunct="1">
              <a:lnSpc>
                <a:spcPct val="90000"/>
              </a:lnSpc>
            </a:pPr>
            <a:r>
              <a:rPr lang="en-US" sz="2000" b="1" dirty="0" smtClean="0">
                <a:solidFill>
                  <a:schemeClr val="tx1"/>
                </a:solidFill>
              </a:rPr>
              <a:t>Radiation:  </a:t>
            </a:r>
            <a:r>
              <a:rPr lang="en-US" sz="2000" dirty="0" smtClean="0">
                <a:solidFill>
                  <a:schemeClr val="tx1"/>
                </a:solidFill>
              </a:rPr>
              <a:t>energy is transmitted by visible light, infrared radiation, ultraviolet radiation, X-rays, or radio waves. (sun, space heater)</a:t>
            </a:r>
          </a:p>
          <a:p>
            <a:pPr eaLnBrk="1" hangingPunct="1">
              <a:lnSpc>
                <a:spcPct val="90000"/>
              </a:lnSpc>
            </a:pPr>
            <a:r>
              <a:rPr lang="en-US" sz="2000" b="1" dirty="0" smtClean="0">
                <a:solidFill>
                  <a:schemeClr val="tx1"/>
                </a:solidFill>
              </a:rPr>
              <a:t>Conduction (Heat Flow ):  </a:t>
            </a:r>
            <a:r>
              <a:rPr lang="en-US" sz="2000" dirty="0" smtClean="0">
                <a:solidFill>
                  <a:schemeClr val="tx1"/>
                </a:solidFill>
              </a:rPr>
              <a:t>a process in which internal energy is transferred because of a difference in temperature. (electric stove, soldering iron)</a:t>
            </a:r>
          </a:p>
          <a:p>
            <a:pPr eaLnBrk="1" hangingPunct="1">
              <a:lnSpc>
                <a:spcPct val="90000"/>
              </a:lnSpc>
            </a:pPr>
            <a:r>
              <a:rPr lang="en-US" sz="2000" b="1" dirty="0" smtClean="0">
                <a:solidFill>
                  <a:schemeClr val="tx1"/>
                </a:solidFill>
              </a:rPr>
              <a:t>Convection:  </a:t>
            </a:r>
            <a:r>
              <a:rPr lang="en-US" sz="2000" dirty="0" smtClean="0">
                <a:solidFill>
                  <a:schemeClr val="tx1"/>
                </a:solidFill>
              </a:rPr>
              <a:t>internal energy is transferred because matter moves from one place to another. (hot air furnace)</a:t>
            </a:r>
          </a:p>
          <a:p>
            <a:pPr eaLnBrk="1" hangingPunct="1">
              <a:lnSpc>
                <a:spcPct val="90000"/>
              </a:lnSpc>
            </a:pPr>
            <a:r>
              <a:rPr lang="en-US" sz="2000" b="1" dirty="0" smtClean="0">
                <a:solidFill>
                  <a:schemeClr val="tx1"/>
                </a:solidFill>
              </a:rPr>
              <a:t>Work:  </a:t>
            </a:r>
            <a:r>
              <a:rPr lang="en-US" sz="2000" dirty="0" smtClean="0">
                <a:solidFill>
                  <a:schemeClr val="tx1"/>
                </a:solidFill>
              </a:rPr>
              <a:t>energy is transferred or transformed by forces acting on an object.  (friction, muscles, electric motor)</a:t>
            </a:r>
          </a:p>
          <a:p>
            <a:pPr eaLnBrk="1" hangingPunct="1">
              <a:lnSpc>
                <a:spcPct val="90000"/>
              </a:lnSpc>
            </a:pPr>
            <a:r>
              <a:rPr lang="en-US" sz="2000" b="1" dirty="0" smtClean="0">
                <a:solidFill>
                  <a:schemeClr val="tx1"/>
                </a:solidFill>
              </a:rPr>
              <a:t>Combustion:  </a:t>
            </a:r>
            <a:r>
              <a:rPr lang="en-US" sz="2000" dirty="0" smtClean="0">
                <a:solidFill>
                  <a:schemeClr val="tx1"/>
                </a:solidFill>
              </a:rPr>
              <a:t>chemical potential energy is transformed into another form (gasoline engine, dynamite, light stick) </a:t>
            </a:r>
          </a:p>
        </p:txBody>
      </p:sp>
      <p:sp>
        <p:nvSpPr>
          <p:cNvPr id="4" name="Rectangle 3"/>
          <p:cNvSpPr/>
          <p:nvPr/>
        </p:nvSpPr>
        <p:spPr>
          <a:xfrm>
            <a:off x="3994731" y="5370489"/>
            <a:ext cx="1280841" cy="1206589"/>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3725" y="3600450"/>
            <a:ext cx="2242922" cy="206210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effectLst>
                  <a:outerShdw blurRad="25400" algn="tl" rotWithShape="0">
                    <a:srgbClr val="000000">
                      <a:alpha val="43000"/>
                    </a:srgbClr>
                  </a:outerShdw>
                </a:effectLst>
              </a:rPr>
              <a:t>6.15m</a:t>
            </a:r>
          </a:p>
          <a:p>
            <a:pPr algn="ctr"/>
            <a:r>
              <a:rPr lang="en-US" sz="5400" b="1" spc="150" dirty="0" smtClean="0">
                <a:ln w="11430"/>
                <a:effectLst>
                  <a:outerShdw blurRad="25400" algn="tl" rotWithShape="0">
                    <a:srgbClr val="000000">
                      <a:alpha val="43000"/>
                    </a:srgbClr>
                  </a:outerShdw>
                </a:effectLst>
              </a:rPr>
              <a:t>7:25</a:t>
            </a:r>
          </a:p>
          <a:p>
            <a:pPr algn="ctr"/>
            <a:r>
              <a:rPr lang="en-US" sz="2000" b="1" cap="none" spc="150" dirty="0" smtClean="0">
                <a:ln w="11430"/>
                <a:effectLst>
                  <a:outerShdw blurRad="25400" algn="tl" rotWithShape="0">
                    <a:srgbClr val="000000">
                      <a:alpha val="43000"/>
                    </a:srgbClr>
                  </a:outerShdw>
                </a:effectLst>
              </a:rPr>
              <a:t>Sergei </a:t>
            </a:r>
            <a:r>
              <a:rPr lang="en-US" sz="2000" b="1" cap="none" spc="150" dirty="0" err="1" smtClean="0">
                <a:ln w="11430"/>
                <a:effectLst>
                  <a:outerShdw blurRad="25400" algn="tl" rotWithShape="0">
                    <a:srgbClr val="000000">
                      <a:alpha val="43000"/>
                    </a:srgbClr>
                  </a:outerShdw>
                </a:effectLst>
              </a:rPr>
              <a:t>Bubka</a:t>
            </a:r>
            <a:endParaRPr lang="en-US" sz="2000" b="1" cap="none" spc="150" dirty="0">
              <a:ln w="11430"/>
              <a:effectLst>
                <a:outerShdw blurRad="25400" algn="tl" rotWithShape="0">
                  <a:srgbClr val="000000">
                    <a:alpha val="43000"/>
                  </a:srgbClr>
                </a:outerShdw>
              </a:effectLst>
            </a:endParaRPr>
          </a:p>
        </p:txBody>
      </p:sp>
      <p:sp>
        <p:nvSpPr>
          <p:cNvPr id="4" name="TextBox 3"/>
          <p:cNvSpPr txBox="1"/>
          <p:nvPr/>
        </p:nvSpPr>
        <p:spPr>
          <a:xfrm>
            <a:off x="1828800" y="5867400"/>
            <a:ext cx="5205336" cy="369332"/>
          </a:xfrm>
          <a:prstGeom prst="rect">
            <a:avLst/>
          </a:prstGeom>
          <a:noFill/>
        </p:spPr>
        <p:txBody>
          <a:bodyPr wrap="none" rtlCol="0">
            <a:spAutoFit/>
          </a:bodyPr>
          <a:lstStyle/>
          <a:p>
            <a:r>
              <a:rPr lang="en-US" dirty="0" smtClean="0">
                <a:hlinkClick r:id="rId3"/>
              </a:rPr>
              <a:t>http://www.youtube.com/watch?v=IWGyzPNXI_U</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3352800" y="381000"/>
            <a:ext cx="2117490" cy="252888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1" y="381000"/>
            <a:ext cx="1905000" cy="2576435"/>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6019800" y="381000"/>
            <a:ext cx="1690687" cy="2545976"/>
          </a:xfrm>
          <a:prstGeom prst="rect">
            <a:avLst/>
          </a:prstGeom>
          <a:noFill/>
          <a:ln w="9525">
            <a:noFill/>
            <a:miter lim="800000"/>
            <a:headEnd/>
            <a:tailEnd/>
          </a:ln>
        </p:spPr>
      </p:pic>
      <p:sp>
        <p:nvSpPr>
          <p:cNvPr id="8" name="TextBox 7"/>
          <p:cNvSpPr txBox="1"/>
          <p:nvPr/>
        </p:nvSpPr>
        <p:spPr>
          <a:xfrm>
            <a:off x="1447800" y="3124200"/>
            <a:ext cx="877163" cy="369332"/>
          </a:xfrm>
          <a:prstGeom prst="rect">
            <a:avLst/>
          </a:prstGeom>
          <a:noFill/>
        </p:spPr>
        <p:txBody>
          <a:bodyPr wrap="none" rtlCol="0">
            <a:spAutoFit/>
          </a:bodyPr>
          <a:lstStyle/>
          <a:p>
            <a:r>
              <a:rPr lang="en-US" dirty="0" smtClean="0"/>
              <a:t>Kinetic</a:t>
            </a:r>
            <a:endParaRPr lang="en-US" dirty="0"/>
          </a:p>
        </p:txBody>
      </p:sp>
      <p:sp>
        <p:nvSpPr>
          <p:cNvPr id="9" name="TextBox 8"/>
          <p:cNvSpPr txBox="1"/>
          <p:nvPr/>
        </p:nvSpPr>
        <p:spPr>
          <a:xfrm>
            <a:off x="3511298" y="3124200"/>
            <a:ext cx="1800493" cy="369332"/>
          </a:xfrm>
          <a:prstGeom prst="rect">
            <a:avLst/>
          </a:prstGeom>
          <a:noFill/>
        </p:spPr>
        <p:txBody>
          <a:bodyPr wrap="none" rtlCol="0">
            <a:spAutoFit/>
          </a:bodyPr>
          <a:lstStyle/>
          <a:p>
            <a:r>
              <a:rPr lang="en-US" dirty="0" smtClean="0"/>
              <a:t>Elastic potential</a:t>
            </a:r>
            <a:endParaRPr lang="en-US" dirty="0"/>
          </a:p>
        </p:txBody>
      </p:sp>
      <p:sp>
        <p:nvSpPr>
          <p:cNvPr id="10" name="TextBox 9"/>
          <p:cNvSpPr txBox="1"/>
          <p:nvPr/>
        </p:nvSpPr>
        <p:spPr>
          <a:xfrm>
            <a:off x="5826113" y="3119907"/>
            <a:ext cx="2416046" cy="369332"/>
          </a:xfrm>
          <a:prstGeom prst="rect">
            <a:avLst/>
          </a:prstGeom>
          <a:noFill/>
        </p:spPr>
        <p:txBody>
          <a:bodyPr wrap="none" rtlCol="0">
            <a:spAutoFit/>
          </a:bodyPr>
          <a:lstStyle/>
          <a:p>
            <a:r>
              <a:rPr lang="en-US" dirty="0" smtClean="0"/>
              <a:t>Gravitational potential</a:t>
            </a:r>
            <a:endParaRPr lang="en-US" dirty="0"/>
          </a:p>
        </p:txBody>
      </p:sp>
      <p:sp>
        <p:nvSpPr>
          <p:cNvPr id="11" name="Rectangle 10"/>
          <p:cNvSpPr/>
          <p:nvPr/>
        </p:nvSpPr>
        <p:spPr>
          <a:xfrm>
            <a:off x="7569342" y="5448771"/>
            <a:ext cx="1280841" cy="1206589"/>
          </a:xfrm>
          <a:prstGeom prst="rect">
            <a:avLst/>
          </a:pr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QQ8</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QQ2</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67" y="1716260"/>
            <a:ext cx="7830065" cy="1143000"/>
          </a:xfrm>
        </p:spPr>
        <p:txBody>
          <a:bodyPr/>
          <a:lstStyle/>
          <a:p>
            <a:r>
              <a:rPr lang="en-US" sz="3600" dirty="0" smtClean="0">
                <a:solidFill>
                  <a:schemeClr val="tx1"/>
                </a:solidFill>
              </a:rPr>
              <a:t>What type of heat transfer occurs when you touch a hot surface?</a:t>
            </a:r>
            <a:endParaRPr lang="en-US" sz="3600" dirty="0">
              <a:solidFill>
                <a:schemeClr val="tx1"/>
              </a:solidFill>
            </a:endParaRPr>
          </a:p>
        </p:txBody>
      </p:sp>
      <p:pic>
        <p:nvPicPr>
          <p:cNvPr id="81923" name="Picture 3"/>
          <p:cNvPicPr>
            <a:picLocks noChangeAspect="1" noChangeArrowheads="1"/>
          </p:cNvPicPr>
          <p:nvPr/>
        </p:nvPicPr>
        <p:blipFill>
          <a:blip r:embed="rId3" cstate="print"/>
          <a:srcRect/>
          <a:stretch>
            <a:fillRect/>
          </a:stretch>
        </p:blipFill>
        <p:spPr bwMode="auto">
          <a:xfrm>
            <a:off x="2507526" y="3745858"/>
            <a:ext cx="6532418" cy="3112142"/>
          </a:xfrm>
          <a:prstGeom prst="rect">
            <a:avLst/>
          </a:prstGeom>
          <a:noFill/>
          <a:ln w="9525">
            <a:noFill/>
            <a:miter lim="800000"/>
            <a:headEnd/>
            <a:tailEnd/>
          </a:ln>
        </p:spPr>
      </p:pic>
      <p:sp>
        <p:nvSpPr>
          <p:cNvPr id="5" name="TPAnswers"/>
          <p:cNvSpPr txBox="1">
            <a:spLocks noChangeArrowheads="1"/>
          </p:cNvSpPr>
          <p:nvPr>
            <p:custDataLst>
              <p:tags r:id="rId1"/>
            </p:custDataLst>
          </p:nvPr>
        </p:nvSpPr>
        <p:spPr bwMode="auto">
          <a:xfrm>
            <a:off x="457200" y="3066535"/>
            <a:ext cx="43434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a:lstStyle>
          <a:p>
            <a:pPr marL="571500" indent="-571500" eaLnBrk="1" hangingPunct="1">
              <a:buFont typeface="+mj-lt"/>
              <a:buAutoNum type="alphaUcPeriod"/>
            </a:pPr>
            <a:r>
              <a:rPr lang="en-US" dirty="0" smtClean="0"/>
              <a:t>radiation</a:t>
            </a:r>
          </a:p>
          <a:p>
            <a:pPr marL="571500" indent="-571500" eaLnBrk="1" hangingPunct="1">
              <a:buFont typeface="+mj-lt"/>
              <a:buAutoNum type="alphaUcPeriod"/>
            </a:pPr>
            <a:r>
              <a:rPr lang="en-US" dirty="0" smtClean="0"/>
              <a:t>conduction</a:t>
            </a:r>
          </a:p>
          <a:p>
            <a:pPr marL="571500" indent="-571500" eaLnBrk="1" hangingPunct="1">
              <a:buFont typeface="+mj-lt"/>
              <a:buAutoNum type="alphaUcPeriod"/>
            </a:pPr>
            <a:r>
              <a:rPr lang="en-US" dirty="0" smtClean="0"/>
              <a:t>convection</a:t>
            </a:r>
          </a:p>
        </p:txBody>
      </p:sp>
      <p:sp>
        <p:nvSpPr>
          <p:cNvPr id="7" name="Rectangle 6"/>
          <p:cNvSpPr/>
          <p:nvPr/>
        </p:nvSpPr>
        <p:spPr>
          <a:xfrm>
            <a:off x="3738889" y="144162"/>
            <a:ext cx="16466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QQ8</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07963"/>
            <a:ext cx="8229600" cy="1143000"/>
          </a:xfrm>
          <a:noFill/>
        </p:spPr>
        <p:txBody>
          <a:bodyPr lIns="90488" tIns="44450" rIns="90488" bIns="44450" anchor="ctr"/>
          <a:lstStyle/>
          <a:p>
            <a:pPr eaLnBrk="1" hangingPunct="1"/>
            <a:r>
              <a:rPr lang="en-US" dirty="0" smtClean="0">
                <a:solidFill>
                  <a:schemeClr val="tx1"/>
                </a:solidFill>
              </a:rPr>
              <a:t>Kinetic energy from Chemical Potential</a:t>
            </a:r>
          </a:p>
        </p:txBody>
      </p:sp>
      <p:sp>
        <p:nvSpPr>
          <p:cNvPr id="24579" name="Rectangle 3"/>
          <p:cNvSpPr>
            <a:spLocks noGrp="1" noChangeArrowheads="1"/>
          </p:cNvSpPr>
          <p:nvPr>
            <p:ph type="body" idx="1"/>
          </p:nvPr>
        </p:nvSpPr>
        <p:spPr>
          <a:xfrm>
            <a:off x="381000" y="1371600"/>
            <a:ext cx="8382000" cy="2057400"/>
          </a:xfrm>
          <a:noFill/>
        </p:spPr>
        <p:txBody>
          <a:bodyPr lIns="90488" tIns="44450" rIns="90488" bIns="44450"/>
          <a:lstStyle/>
          <a:p>
            <a:pPr eaLnBrk="1" hangingPunct="1">
              <a:lnSpc>
                <a:spcPct val="90000"/>
              </a:lnSpc>
            </a:pPr>
            <a:r>
              <a:rPr lang="en-US" sz="2600" dirty="0" smtClean="0">
                <a:solidFill>
                  <a:schemeClr val="tx1"/>
                </a:solidFill>
              </a:rPr>
              <a:t>The engine is running, doing work on the car.</a:t>
            </a:r>
          </a:p>
          <a:p>
            <a:pPr eaLnBrk="1" hangingPunct="1">
              <a:lnSpc>
                <a:spcPct val="90000"/>
              </a:lnSpc>
            </a:pPr>
            <a:r>
              <a:rPr lang="en-US" sz="2600" dirty="0" smtClean="0">
                <a:solidFill>
                  <a:schemeClr val="tx1"/>
                </a:solidFill>
              </a:rPr>
              <a:t>There is a lot of chemical potential energy in the fuel but we can only get so much macroscopic kinetic energy out of it.</a:t>
            </a:r>
          </a:p>
          <a:p>
            <a:pPr eaLnBrk="1" hangingPunct="1">
              <a:lnSpc>
                <a:spcPct val="90000"/>
              </a:lnSpc>
            </a:pPr>
            <a:r>
              <a:rPr lang="en-US" sz="2600" dirty="0" smtClean="0">
                <a:solidFill>
                  <a:schemeClr val="tx1"/>
                </a:solidFill>
              </a:rPr>
              <a:t>We are in a power crisis not an energy crisis</a:t>
            </a:r>
          </a:p>
          <a:p>
            <a:pPr eaLnBrk="1" hangingPunct="1">
              <a:lnSpc>
                <a:spcPct val="90000"/>
              </a:lnSpc>
            </a:pPr>
            <a:endParaRPr lang="en-US" sz="2600" dirty="0" smtClean="0">
              <a:solidFill>
                <a:schemeClr val="tx1"/>
              </a:solidFill>
            </a:endParaRPr>
          </a:p>
        </p:txBody>
      </p:sp>
      <p:pic>
        <p:nvPicPr>
          <p:cNvPr id="24580" name="Picture 4" descr="ctsvrace04_02_800"/>
          <p:cNvPicPr>
            <a:picLocks noChangeAspect="1" noChangeArrowheads="1"/>
          </p:cNvPicPr>
          <p:nvPr/>
        </p:nvPicPr>
        <p:blipFill>
          <a:blip r:embed="rId3" cstate="print"/>
          <a:srcRect/>
          <a:stretch>
            <a:fillRect/>
          </a:stretch>
        </p:blipFill>
        <p:spPr bwMode="auto">
          <a:xfrm>
            <a:off x="762000" y="3657600"/>
            <a:ext cx="3886200" cy="2914650"/>
          </a:xfrm>
          <a:prstGeom prst="rect">
            <a:avLst/>
          </a:prstGeom>
          <a:ln>
            <a:noFill/>
          </a:ln>
          <a:effectLst>
            <a:outerShdw blurRad="292100" dist="139700" dir="2700000" algn="tl" rotWithShape="0">
              <a:srgbClr val="333333">
                <a:alpha val="65000"/>
              </a:srgbClr>
            </a:outerShdw>
          </a:effectLst>
        </p:spPr>
      </p:pic>
      <p:pic>
        <p:nvPicPr>
          <p:cNvPr id="24581" name="Picture 6" descr="rocket"/>
          <p:cNvPicPr>
            <a:picLocks noChangeAspect="1" noChangeArrowheads="1"/>
          </p:cNvPicPr>
          <p:nvPr/>
        </p:nvPicPr>
        <p:blipFill>
          <a:blip r:embed="rId4" cstate="print"/>
          <a:srcRect/>
          <a:stretch>
            <a:fillRect/>
          </a:stretch>
        </p:blipFill>
        <p:spPr bwMode="auto">
          <a:xfrm>
            <a:off x="4953000" y="3657600"/>
            <a:ext cx="3581400" cy="2876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QQ9</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92843" y="1797908"/>
            <a:ext cx="2117490" cy="25288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130644" y="1797908"/>
            <a:ext cx="1905000" cy="257643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159843" y="1797908"/>
            <a:ext cx="1690687" cy="2545976"/>
          </a:xfrm>
          <a:prstGeom prst="rect">
            <a:avLst/>
          </a:prstGeom>
          <a:noFill/>
          <a:ln w="9525">
            <a:noFill/>
            <a:miter lim="800000"/>
            <a:headEnd/>
            <a:tailEnd/>
          </a:ln>
        </p:spPr>
      </p:pic>
      <p:sp>
        <p:nvSpPr>
          <p:cNvPr id="8" name="TextBox 7"/>
          <p:cNvSpPr txBox="1"/>
          <p:nvPr/>
        </p:nvSpPr>
        <p:spPr>
          <a:xfrm>
            <a:off x="887627" y="5766487"/>
            <a:ext cx="7467600" cy="584775"/>
          </a:xfrm>
          <a:prstGeom prst="rect">
            <a:avLst/>
          </a:prstGeom>
          <a:noFill/>
        </p:spPr>
        <p:txBody>
          <a:bodyPr wrap="square" rtlCol="0">
            <a:spAutoFit/>
          </a:bodyPr>
          <a:lstStyle/>
          <a:p>
            <a:r>
              <a:rPr lang="en-US" sz="3200" dirty="0" smtClean="0"/>
              <a:t>Energy forms(one word for each space)</a:t>
            </a:r>
          </a:p>
        </p:txBody>
      </p:sp>
      <p:sp>
        <p:nvSpPr>
          <p:cNvPr id="11" name="TextBox 10"/>
          <p:cNvSpPr txBox="1"/>
          <p:nvPr/>
        </p:nvSpPr>
        <p:spPr>
          <a:xfrm>
            <a:off x="1054443" y="4922108"/>
            <a:ext cx="7467600" cy="584775"/>
          </a:xfrm>
          <a:prstGeom prst="rect">
            <a:avLst/>
          </a:prstGeom>
          <a:noFill/>
        </p:spPr>
        <p:txBody>
          <a:bodyPr wrap="square" rtlCol="0">
            <a:spAutoFit/>
          </a:bodyPr>
          <a:lstStyle/>
          <a:p>
            <a:r>
              <a:rPr lang="en-US" sz="3200" dirty="0" smtClean="0"/>
              <a:t>_________  __________ _________</a:t>
            </a:r>
          </a:p>
        </p:txBody>
      </p:sp>
      <p:sp>
        <p:nvSpPr>
          <p:cNvPr id="12" name="Right Arrow 11"/>
          <p:cNvSpPr/>
          <p:nvPr/>
        </p:nvSpPr>
        <p:spPr>
          <a:xfrm>
            <a:off x="2959443" y="5074508"/>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397843" y="5074508"/>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8889" y="144162"/>
            <a:ext cx="164660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QQ9</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PQuestion"/>
          <p:cNvSpPr>
            <a:spLocks noGrp="1" noChangeArrowheads="1"/>
          </p:cNvSpPr>
          <p:nvPr>
            <p:ph type="title"/>
          </p:nvPr>
        </p:nvSpPr>
        <p:spPr>
          <a:xfrm>
            <a:off x="152400" y="304800"/>
            <a:ext cx="8991600" cy="1143000"/>
          </a:xfrm>
        </p:spPr>
        <p:txBody>
          <a:bodyPr/>
          <a:lstStyle/>
          <a:p>
            <a:pPr eaLnBrk="1" hangingPunct="1"/>
            <a:r>
              <a:rPr lang="en-US" sz="3600" dirty="0" smtClean="0">
                <a:solidFill>
                  <a:schemeClr val="tx1"/>
                </a:solidFill>
              </a:rPr>
              <a:t>The method of heat transfer used to cook microwave popcorn is</a:t>
            </a:r>
          </a:p>
        </p:txBody>
      </p:sp>
      <p:sp>
        <p:nvSpPr>
          <p:cNvPr id="22531" name="TPAnswers"/>
          <p:cNvSpPr>
            <a:spLocks noGrp="1" noChangeArrowheads="1"/>
          </p:cNvSpPr>
          <p:nvPr>
            <p:ph type="body" idx="1"/>
            <p:custDataLst>
              <p:tags r:id="rId2"/>
            </p:custDataLst>
          </p:nvPr>
        </p:nvSpPr>
        <p:spPr>
          <a:xfrm>
            <a:off x="2590800" y="1676400"/>
            <a:ext cx="4343400" cy="1905000"/>
          </a:xfrm>
        </p:spPr>
        <p:txBody>
          <a:bodyPr/>
          <a:lstStyle/>
          <a:p>
            <a:pPr marL="571500" indent="-571500" eaLnBrk="1" hangingPunct="1">
              <a:buFont typeface="Wingdings" pitchFamily="2" charset="2"/>
              <a:buAutoNum type="alphaLcParenR"/>
            </a:pPr>
            <a:r>
              <a:rPr lang="en-US" dirty="0" smtClean="0">
                <a:solidFill>
                  <a:schemeClr val="tx1"/>
                </a:solidFill>
              </a:rPr>
              <a:t>radiation</a:t>
            </a:r>
          </a:p>
          <a:p>
            <a:pPr marL="571500" indent="-571500" eaLnBrk="1" hangingPunct="1">
              <a:buFont typeface="Wingdings" pitchFamily="2" charset="2"/>
              <a:buAutoNum type="alphaLcParenR"/>
            </a:pPr>
            <a:r>
              <a:rPr lang="en-US" dirty="0" smtClean="0">
                <a:solidFill>
                  <a:schemeClr val="tx1"/>
                </a:solidFill>
              </a:rPr>
              <a:t>conduction</a:t>
            </a:r>
          </a:p>
          <a:p>
            <a:pPr marL="571500" indent="-571500" eaLnBrk="1" hangingPunct="1">
              <a:buFont typeface="Wingdings" pitchFamily="2" charset="2"/>
              <a:buAutoNum type="alphaLcParenR"/>
            </a:pPr>
            <a:r>
              <a:rPr lang="en-US" dirty="0" smtClean="0">
                <a:solidFill>
                  <a:schemeClr val="tx1"/>
                </a:solidFill>
              </a:rPr>
              <a:t>convection</a:t>
            </a:r>
          </a:p>
        </p:txBody>
      </p:sp>
      <p:pic>
        <p:nvPicPr>
          <p:cNvPr id="1026" name="Picture 2"/>
          <p:cNvPicPr>
            <a:picLocks noChangeAspect="1" noChangeArrowheads="1"/>
          </p:cNvPicPr>
          <p:nvPr/>
        </p:nvPicPr>
        <p:blipFill>
          <a:blip r:embed="rId5" cstate="print"/>
          <a:srcRect/>
          <a:stretch>
            <a:fillRect/>
          </a:stretch>
        </p:blipFill>
        <p:spPr bwMode="auto">
          <a:xfrm>
            <a:off x="2819400" y="4191000"/>
            <a:ext cx="2647950" cy="17335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76200"/>
            <a:ext cx="7092950" cy="1219200"/>
          </a:xfrm>
        </p:spPr>
        <p:txBody>
          <a:bodyPr/>
          <a:lstStyle/>
          <a:p>
            <a:pPr eaLnBrk="1" hangingPunct="1"/>
            <a:r>
              <a:rPr lang="en-US" smtClean="0">
                <a:solidFill>
                  <a:schemeClr val="tx1"/>
                </a:solidFill>
              </a:rPr>
              <a:t>Popcorn</a:t>
            </a:r>
          </a:p>
        </p:txBody>
      </p:sp>
      <p:sp>
        <p:nvSpPr>
          <p:cNvPr id="23555" name="Rectangle 3"/>
          <p:cNvSpPr>
            <a:spLocks noGrp="1" noChangeArrowheads="1"/>
          </p:cNvSpPr>
          <p:nvPr>
            <p:ph type="body" idx="1"/>
          </p:nvPr>
        </p:nvSpPr>
        <p:spPr>
          <a:xfrm>
            <a:off x="457200" y="1295400"/>
            <a:ext cx="8229600" cy="4525963"/>
          </a:xfrm>
        </p:spPr>
        <p:txBody>
          <a:bodyPr/>
          <a:lstStyle/>
          <a:p>
            <a:pPr eaLnBrk="1" hangingPunct="1"/>
            <a:r>
              <a:rPr lang="en-US" dirty="0" smtClean="0">
                <a:solidFill>
                  <a:schemeClr val="tx1"/>
                </a:solidFill>
              </a:rPr>
              <a:t>Three methods for popping popcorn</a:t>
            </a:r>
          </a:p>
          <a:p>
            <a:pPr lvl="1" eaLnBrk="1" hangingPunct="1"/>
            <a:r>
              <a:rPr lang="en-US" dirty="0" smtClean="0">
                <a:solidFill>
                  <a:schemeClr val="tx1"/>
                </a:solidFill>
              </a:rPr>
              <a:t>Microwave -- </a:t>
            </a:r>
          </a:p>
          <a:p>
            <a:pPr lvl="1" eaLnBrk="1" hangingPunct="1"/>
            <a:r>
              <a:rPr lang="en-US" dirty="0" smtClean="0">
                <a:solidFill>
                  <a:schemeClr val="tx1"/>
                </a:solidFill>
              </a:rPr>
              <a:t>Hot air -------- </a:t>
            </a:r>
          </a:p>
          <a:p>
            <a:pPr lvl="1" eaLnBrk="1" hangingPunct="1"/>
            <a:r>
              <a:rPr lang="en-US" dirty="0" smtClean="0">
                <a:solidFill>
                  <a:schemeClr val="tx1"/>
                </a:solidFill>
              </a:rPr>
              <a:t>Stove top ---- </a:t>
            </a:r>
          </a:p>
          <a:p>
            <a:pPr eaLnBrk="1" hangingPunct="1"/>
            <a:r>
              <a:rPr lang="en-US" dirty="0" smtClean="0">
                <a:solidFill>
                  <a:schemeClr val="tx1"/>
                </a:solidFill>
              </a:rPr>
              <a:t>Identify the method of heat transfer for each.</a:t>
            </a:r>
          </a:p>
        </p:txBody>
      </p:sp>
      <p:sp>
        <p:nvSpPr>
          <p:cNvPr id="43012" name="Text Box 4"/>
          <p:cNvSpPr txBox="1">
            <a:spLocks noChangeArrowheads="1"/>
          </p:cNvSpPr>
          <p:nvPr/>
        </p:nvSpPr>
        <p:spPr bwMode="auto">
          <a:xfrm>
            <a:off x="3352800" y="1905000"/>
            <a:ext cx="4257675" cy="1569660"/>
          </a:xfrm>
          <a:prstGeom prst="rect">
            <a:avLst/>
          </a:prstGeom>
          <a:noFill/>
          <a:ln w="9525">
            <a:noFill/>
            <a:miter lim="800000"/>
            <a:headEnd/>
            <a:tailEnd/>
          </a:ln>
        </p:spPr>
        <p:txBody>
          <a:bodyPr>
            <a:spAutoFit/>
          </a:bodyPr>
          <a:lstStyle/>
          <a:p>
            <a:pPr>
              <a:spcBef>
                <a:spcPct val="50000"/>
              </a:spcBef>
            </a:pPr>
            <a:r>
              <a:rPr lang="en-US" sz="2400" dirty="0">
                <a:latin typeface="Comic Sans MS" pitchFamily="66" charset="0"/>
              </a:rPr>
              <a:t>Radiation</a:t>
            </a:r>
          </a:p>
          <a:p>
            <a:pPr>
              <a:spcBef>
                <a:spcPct val="50000"/>
              </a:spcBef>
            </a:pPr>
            <a:r>
              <a:rPr lang="en-US" sz="2400" dirty="0">
                <a:latin typeface="Comic Sans MS" pitchFamily="66" charset="0"/>
              </a:rPr>
              <a:t>Convection</a:t>
            </a:r>
          </a:p>
          <a:p>
            <a:pPr>
              <a:spcBef>
                <a:spcPct val="50000"/>
              </a:spcBef>
            </a:pPr>
            <a:r>
              <a:rPr lang="en-US" sz="2400" dirty="0">
                <a:latin typeface="Comic Sans MS" pitchFamily="66" charset="0"/>
              </a:rPr>
              <a:t>Conduction</a:t>
            </a:r>
          </a:p>
        </p:txBody>
      </p:sp>
      <p:pic>
        <p:nvPicPr>
          <p:cNvPr id="23557" name="Picture 6" descr="Presto 04821 Redenbacher Hot Air Popcorn Popper">
            <a:hlinkClick r:id="rId3"/>
          </p:cNvPr>
          <p:cNvPicPr>
            <a:picLocks noChangeAspect="1" noChangeArrowheads="1"/>
          </p:cNvPicPr>
          <p:nvPr/>
        </p:nvPicPr>
        <p:blipFill>
          <a:blip r:embed="rId4" cstate="print"/>
          <a:srcRect/>
          <a:stretch>
            <a:fillRect/>
          </a:stretch>
        </p:blipFill>
        <p:spPr bwMode="auto">
          <a:xfrm>
            <a:off x="3810000" y="4724400"/>
            <a:ext cx="1381125" cy="1428750"/>
          </a:xfrm>
          <a:prstGeom prst="rect">
            <a:avLst/>
          </a:prstGeom>
          <a:noFill/>
          <a:ln w="9525">
            <a:noFill/>
            <a:miter lim="800000"/>
            <a:headEnd/>
            <a:tailEnd/>
          </a:ln>
        </p:spPr>
      </p:pic>
      <p:pic>
        <p:nvPicPr>
          <p:cNvPr id="23558" name="Picture 8" descr="microwave"/>
          <p:cNvPicPr>
            <a:picLocks noChangeAspect="1" noChangeArrowheads="1"/>
          </p:cNvPicPr>
          <p:nvPr/>
        </p:nvPicPr>
        <p:blipFill>
          <a:blip r:embed="rId5" cstate="print"/>
          <a:srcRect/>
          <a:stretch>
            <a:fillRect/>
          </a:stretch>
        </p:blipFill>
        <p:spPr bwMode="auto">
          <a:xfrm>
            <a:off x="990600" y="5105400"/>
            <a:ext cx="1905000" cy="1123950"/>
          </a:xfrm>
          <a:prstGeom prst="rect">
            <a:avLst/>
          </a:prstGeom>
          <a:noFill/>
          <a:ln w="9525">
            <a:noFill/>
            <a:miter lim="800000"/>
            <a:headEnd/>
            <a:tailEnd/>
          </a:ln>
        </p:spPr>
      </p:pic>
      <p:pic>
        <p:nvPicPr>
          <p:cNvPr id="23559" name="Picture 10" descr="(AA-014)%20Stove%20Top%20Popcorn%20Maker"/>
          <p:cNvPicPr>
            <a:picLocks noChangeAspect="1" noChangeArrowheads="1"/>
          </p:cNvPicPr>
          <p:nvPr/>
        </p:nvPicPr>
        <p:blipFill>
          <a:blip r:embed="rId6" cstate="print"/>
          <a:srcRect/>
          <a:stretch>
            <a:fillRect/>
          </a:stretch>
        </p:blipFill>
        <p:spPr bwMode="auto">
          <a:xfrm>
            <a:off x="5943600" y="4343400"/>
            <a:ext cx="2038350" cy="2038350"/>
          </a:xfrm>
          <a:prstGeom prst="rect">
            <a:avLst/>
          </a:prstGeom>
          <a:noFill/>
          <a:ln w="9525">
            <a:noFill/>
            <a:miter lim="800000"/>
            <a:headEnd/>
            <a:tailEnd/>
          </a:ln>
        </p:spPr>
      </p:pic>
      <p:sp>
        <p:nvSpPr>
          <p:cNvPr id="8" name="Rectangle 7"/>
          <p:cNvSpPr/>
          <p:nvPr/>
        </p:nvSpPr>
        <p:spPr>
          <a:xfrm>
            <a:off x="2086529" y="5438775"/>
            <a:ext cx="640421" cy="603295"/>
          </a:xfrm>
          <a:prstGeom prst="rect">
            <a:avLst/>
          </a:prstGeom>
          <a:blipFill dpi="0" rotWithShape="1">
            <a:blip r:embed="rId7" cstate="print">
              <a:alphaModFix amt="5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74345" y="718416"/>
            <a:ext cx="8178842" cy="4154984"/>
          </a:xfrm>
          <a:prstGeom prst="rect">
            <a:avLst/>
          </a:prstGeom>
          <a:noFill/>
        </p:spPr>
        <p:txBody>
          <a:bodyPr wrap="none" lIns="91440" tIns="45720" rIns="91440" bIns="45720">
            <a:spAutoFit/>
          </a:bodyPr>
          <a:lstStyle/>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 slide</a:t>
            </a:r>
          </a:p>
          <a:p>
            <a:pPr algn="ctr"/>
            <a:r>
              <a:rPr lang="en-US" sz="1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QQ10</a:t>
            </a:r>
            <a:endParaRPr lang="en-US" sz="1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PQuestion"/>
          <p:cNvSpPr>
            <a:spLocks noGrp="1" noChangeArrowheads="1"/>
          </p:cNvSpPr>
          <p:nvPr>
            <p:ph type="title"/>
          </p:nvPr>
        </p:nvSpPr>
        <p:spPr>
          <a:xfrm>
            <a:off x="603422" y="1186249"/>
            <a:ext cx="7924800" cy="1219200"/>
          </a:xfrm>
        </p:spPr>
        <p:txBody>
          <a:bodyPr/>
          <a:lstStyle/>
          <a:p>
            <a:pPr algn="ctr" eaLnBrk="1" hangingPunct="1"/>
            <a:r>
              <a:rPr lang="en-US" sz="3600" dirty="0" smtClean="0">
                <a:solidFill>
                  <a:schemeClr val="tx1"/>
                </a:solidFill>
              </a:rPr>
              <a:t>Which of the following are methods of heat transfer used to pop popcorn?</a:t>
            </a:r>
          </a:p>
        </p:txBody>
      </p:sp>
      <p:sp>
        <p:nvSpPr>
          <p:cNvPr id="22531" name="TPAnswers"/>
          <p:cNvSpPr>
            <a:spLocks noGrp="1" noChangeArrowheads="1"/>
          </p:cNvSpPr>
          <p:nvPr>
            <p:ph type="body" idx="1"/>
            <p:custDataLst>
              <p:tags r:id="rId2"/>
            </p:custDataLst>
          </p:nvPr>
        </p:nvSpPr>
        <p:spPr>
          <a:xfrm>
            <a:off x="980303" y="2133599"/>
            <a:ext cx="4343400" cy="4421659"/>
          </a:xfrm>
        </p:spPr>
        <p:txBody>
          <a:bodyPr/>
          <a:lstStyle/>
          <a:p>
            <a:pPr marL="571500" indent="-571500" eaLnBrk="1" hangingPunct="1">
              <a:buNone/>
            </a:pPr>
            <a:endParaRPr lang="en-US" sz="2800" dirty="0" smtClean="0">
              <a:solidFill>
                <a:schemeClr val="tx1"/>
              </a:solidFill>
            </a:endParaRPr>
          </a:p>
          <a:p>
            <a:pPr marL="571500" indent="-571500" eaLnBrk="1" hangingPunct="1">
              <a:buFont typeface="Wingdings" pitchFamily="2" charset="2"/>
              <a:buAutoNum type="alphaLcParenR"/>
            </a:pPr>
            <a:r>
              <a:rPr lang="en-US" sz="2800" dirty="0" smtClean="0">
                <a:solidFill>
                  <a:schemeClr val="tx1"/>
                </a:solidFill>
              </a:rPr>
              <a:t>conduction</a:t>
            </a:r>
          </a:p>
          <a:p>
            <a:pPr marL="571500" indent="-571500" eaLnBrk="1" hangingPunct="1">
              <a:buFont typeface="Wingdings" pitchFamily="2" charset="2"/>
              <a:buAutoNum type="alphaLcParenR"/>
            </a:pPr>
            <a:r>
              <a:rPr lang="en-US" sz="2800" dirty="0" smtClean="0">
                <a:solidFill>
                  <a:schemeClr val="tx1"/>
                </a:solidFill>
              </a:rPr>
              <a:t>correction</a:t>
            </a:r>
          </a:p>
          <a:p>
            <a:pPr marL="571500" indent="-571500" eaLnBrk="1" hangingPunct="1">
              <a:buFont typeface="Wingdings" pitchFamily="2" charset="2"/>
              <a:buAutoNum type="alphaLcParenR"/>
            </a:pPr>
            <a:r>
              <a:rPr lang="en-US" sz="2800" dirty="0" smtClean="0">
                <a:solidFill>
                  <a:schemeClr val="tx1"/>
                </a:solidFill>
              </a:rPr>
              <a:t>radiation</a:t>
            </a:r>
          </a:p>
          <a:p>
            <a:pPr marL="571500" indent="-571500" eaLnBrk="1" hangingPunct="1">
              <a:buFont typeface="Wingdings" pitchFamily="2" charset="2"/>
              <a:buAutoNum type="alphaLcParenR"/>
            </a:pPr>
            <a:r>
              <a:rPr lang="en-US" sz="2800" dirty="0" smtClean="0">
                <a:solidFill>
                  <a:schemeClr val="tx1"/>
                </a:solidFill>
              </a:rPr>
              <a:t>on the valley top</a:t>
            </a:r>
          </a:p>
          <a:p>
            <a:pPr marL="571500" indent="-571500" eaLnBrk="1" hangingPunct="1">
              <a:buFont typeface="Wingdings" pitchFamily="2" charset="2"/>
              <a:buAutoNum type="alphaLcParenR"/>
            </a:pPr>
            <a:r>
              <a:rPr lang="en-US" sz="2800" dirty="0" smtClean="0">
                <a:solidFill>
                  <a:schemeClr val="tx1"/>
                </a:solidFill>
              </a:rPr>
              <a:t>convection</a:t>
            </a:r>
          </a:p>
          <a:p>
            <a:pPr marL="571500" indent="-571500" eaLnBrk="1" hangingPunct="1">
              <a:buFont typeface="Wingdings" pitchFamily="2" charset="2"/>
              <a:buAutoNum type="alphaLcParenR"/>
            </a:pPr>
            <a:r>
              <a:rPr lang="en-US" sz="2800" dirty="0" smtClean="0">
                <a:solidFill>
                  <a:schemeClr val="tx1"/>
                </a:solidFill>
              </a:rPr>
              <a:t>specific heat</a:t>
            </a:r>
          </a:p>
          <a:p>
            <a:pPr marL="571500" indent="-571500" eaLnBrk="1" hangingPunct="1">
              <a:buFont typeface="Wingdings" pitchFamily="2" charset="2"/>
              <a:buAutoNum type="alphaLcParenR"/>
            </a:pPr>
            <a:r>
              <a:rPr lang="en-US" sz="2800" dirty="0" smtClean="0">
                <a:solidFill>
                  <a:schemeClr val="tx1"/>
                </a:solidFill>
              </a:rPr>
              <a:t>gravity</a:t>
            </a:r>
          </a:p>
          <a:p>
            <a:pPr marL="571500" indent="-571500" eaLnBrk="1" hangingPunct="1">
              <a:buFont typeface="Wingdings" pitchFamily="2" charset="2"/>
              <a:buAutoNum type="alphaLcParenR"/>
            </a:pPr>
            <a:endParaRPr lang="en-US" sz="2800" dirty="0" smtClean="0">
              <a:solidFill>
                <a:schemeClr val="tx1"/>
              </a:solidFill>
            </a:endParaRPr>
          </a:p>
        </p:txBody>
      </p:sp>
      <p:pic>
        <p:nvPicPr>
          <p:cNvPr id="12290" name="Picture 2"/>
          <p:cNvPicPr>
            <a:picLocks noChangeAspect="1" noChangeArrowheads="1"/>
          </p:cNvPicPr>
          <p:nvPr/>
        </p:nvPicPr>
        <p:blipFill>
          <a:blip r:embed="rId5" cstate="print"/>
          <a:srcRect/>
          <a:stretch>
            <a:fillRect/>
          </a:stretch>
        </p:blipFill>
        <p:spPr bwMode="auto">
          <a:xfrm>
            <a:off x="5517292" y="2996514"/>
            <a:ext cx="1733550" cy="2647950"/>
          </a:xfrm>
          <a:prstGeom prst="rect">
            <a:avLst/>
          </a:prstGeom>
          <a:noFill/>
          <a:ln w="9525">
            <a:noFill/>
            <a:miter lim="800000"/>
            <a:headEnd/>
            <a:tailEnd/>
          </a:ln>
        </p:spPr>
      </p:pic>
      <p:sp>
        <p:nvSpPr>
          <p:cNvPr id="6" name="Rectangle 5"/>
          <p:cNvSpPr/>
          <p:nvPr/>
        </p:nvSpPr>
        <p:spPr>
          <a:xfrm>
            <a:off x="3546529" y="144162"/>
            <a:ext cx="203132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QQ10</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Conservation of Mass</a:t>
            </a:r>
          </a:p>
        </p:txBody>
      </p:sp>
      <p:sp>
        <p:nvSpPr>
          <p:cNvPr id="47107" name="Rectangle 3"/>
          <p:cNvSpPr>
            <a:spLocks noGrp="1" noChangeArrowheads="1"/>
          </p:cNvSpPr>
          <p:nvPr>
            <p:ph type="body" idx="1"/>
          </p:nvPr>
        </p:nvSpPr>
        <p:spPr>
          <a:xfrm>
            <a:off x="533400" y="1828800"/>
            <a:ext cx="5334000" cy="3200400"/>
          </a:xfrm>
        </p:spPr>
        <p:txBody>
          <a:bodyPr/>
          <a:lstStyle/>
          <a:p>
            <a:pPr>
              <a:lnSpc>
                <a:spcPct val="80000"/>
              </a:lnSpc>
            </a:pPr>
            <a:r>
              <a:rPr lang="en-US" sz="4000" dirty="0" smtClean="0">
                <a:solidFill>
                  <a:schemeClr val="tx1"/>
                </a:solidFill>
              </a:rPr>
              <a:t>Choose one example and explain how the mass changes forms</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3200" dirty="0">
                <a:solidFill>
                  <a:schemeClr val="tx1"/>
                </a:solidFill>
              </a:rPr>
              <a:t>Examples</a:t>
            </a:r>
          </a:p>
          <a:p>
            <a:pPr lvl="1">
              <a:lnSpc>
                <a:spcPct val="80000"/>
              </a:lnSpc>
            </a:pPr>
            <a:r>
              <a:rPr lang="en-US" sz="3600" dirty="0">
                <a:solidFill>
                  <a:schemeClr val="tx1"/>
                </a:solidFill>
              </a:rPr>
              <a:t>gasoline in car</a:t>
            </a:r>
          </a:p>
          <a:p>
            <a:pPr lvl="1">
              <a:lnSpc>
                <a:spcPct val="80000"/>
              </a:lnSpc>
            </a:pPr>
            <a:r>
              <a:rPr lang="en-US" sz="3600" dirty="0">
                <a:solidFill>
                  <a:schemeClr val="tx1"/>
                </a:solidFill>
              </a:rPr>
              <a:t>forest fire</a:t>
            </a:r>
          </a:p>
          <a:p>
            <a:pPr lvl="1">
              <a:lnSpc>
                <a:spcPct val="80000"/>
              </a:lnSpc>
            </a:pPr>
            <a:r>
              <a:rPr lang="en-US" sz="3600" dirty="0">
                <a:solidFill>
                  <a:schemeClr val="tx1"/>
                </a:solidFill>
              </a:rPr>
              <a:t>boiling water</a:t>
            </a:r>
          </a:p>
          <a:p>
            <a:pPr lvl="1">
              <a:lnSpc>
                <a:spcPct val="80000"/>
              </a:lnSpc>
            </a:pPr>
            <a:endParaRPr lang="en-US" sz="1900" dirty="0">
              <a:solidFill>
                <a:schemeClr val="tx1"/>
              </a:solidFill>
            </a:endParaRPr>
          </a:p>
        </p:txBody>
      </p:sp>
      <p:pic>
        <p:nvPicPr>
          <p:cNvPr id="47109" name="Picture 5" descr="davisburn"/>
          <p:cNvPicPr>
            <a:picLocks noChangeAspect="1" noChangeArrowheads="1"/>
          </p:cNvPicPr>
          <p:nvPr/>
        </p:nvPicPr>
        <p:blipFill>
          <a:blip r:embed="rId3" cstate="print"/>
          <a:srcRect/>
          <a:stretch>
            <a:fillRect/>
          </a:stretch>
        </p:blipFill>
        <p:spPr bwMode="auto">
          <a:xfrm>
            <a:off x="5943600" y="3124200"/>
            <a:ext cx="2286000" cy="1714500"/>
          </a:xfrm>
          <a:prstGeom prst="rect">
            <a:avLst/>
          </a:prstGeom>
          <a:ln>
            <a:noFill/>
          </a:ln>
          <a:effectLst>
            <a:outerShdw blurRad="292100" dist="139700" dir="2700000" algn="tl" rotWithShape="0">
              <a:srgbClr val="333333">
                <a:alpha val="65000"/>
              </a:srgbClr>
            </a:outerShdw>
          </a:effectLst>
        </p:spPr>
      </p:pic>
      <p:pic>
        <p:nvPicPr>
          <p:cNvPr id="47112" name="Picture 8" descr="spesto11"/>
          <p:cNvPicPr>
            <a:picLocks noChangeAspect="1" noChangeArrowheads="1"/>
          </p:cNvPicPr>
          <p:nvPr/>
        </p:nvPicPr>
        <p:blipFill>
          <a:blip r:embed="rId4" cstate="print"/>
          <a:srcRect/>
          <a:stretch>
            <a:fillRect/>
          </a:stretch>
        </p:blipFill>
        <p:spPr bwMode="auto">
          <a:xfrm>
            <a:off x="5943600" y="4953000"/>
            <a:ext cx="2286000" cy="1714500"/>
          </a:xfrm>
          <a:prstGeom prst="rect">
            <a:avLst/>
          </a:prstGeom>
          <a:ln>
            <a:noFill/>
          </a:ln>
          <a:effectLst>
            <a:outerShdw blurRad="292100" dist="139700" dir="2700000" algn="tl" rotWithShape="0">
              <a:srgbClr val="333333">
                <a:alpha val="65000"/>
              </a:srgbClr>
            </a:outerShdw>
          </a:effectLst>
        </p:spPr>
      </p:pic>
      <p:pic>
        <p:nvPicPr>
          <p:cNvPr id="47111" name="Picture 7"/>
          <p:cNvPicPr>
            <a:picLocks noChangeAspect="1" noChangeArrowheads="1"/>
          </p:cNvPicPr>
          <p:nvPr/>
        </p:nvPicPr>
        <p:blipFill>
          <a:blip r:embed="rId5" cstate="print"/>
          <a:srcRect/>
          <a:stretch>
            <a:fillRect/>
          </a:stretch>
        </p:blipFill>
        <p:spPr bwMode="auto">
          <a:xfrm>
            <a:off x="5943600" y="1333164"/>
            <a:ext cx="2286000" cy="171483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738888" y="144162"/>
            <a:ext cx="164660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QQ2</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150" y="419100"/>
            <a:ext cx="8991600" cy="1144588"/>
          </a:xfrm>
        </p:spPr>
        <p:txBody>
          <a:bodyPr/>
          <a:lstStyle/>
          <a:p>
            <a:r>
              <a:rPr lang="en-US" sz="3300" i="1" dirty="0" smtClean="0">
                <a:solidFill>
                  <a:schemeClr val="tx1"/>
                </a:solidFill>
              </a:rPr>
              <a:t>Macroscopic</a:t>
            </a:r>
            <a:r>
              <a:rPr lang="en-US" sz="3300" dirty="0" smtClean="0">
                <a:solidFill>
                  <a:schemeClr val="tx1"/>
                </a:solidFill>
              </a:rPr>
              <a:t> properties conserved in motion:</a:t>
            </a:r>
            <a:br>
              <a:rPr lang="en-US" sz="3300" dirty="0" smtClean="0">
                <a:solidFill>
                  <a:schemeClr val="tx1"/>
                </a:solidFill>
              </a:rPr>
            </a:br>
            <a:r>
              <a:rPr lang="en-US" sz="3300" dirty="0" smtClean="0">
                <a:solidFill>
                  <a:schemeClr val="tx1"/>
                </a:solidFill>
              </a:rPr>
              <a:t>Linear </a:t>
            </a:r>
            <a:r>
              <a:rPr lang="en-US" sz="3300" dirty="0">
                <a:solidFill>
                  <a:schemeClr val="tx1"/>
                </a:solidFill>
              </a:rPr>
              <a:t>Momentum</a:t>
            </a:r>
          </a:p>
        </p:txBody>
      </p:sp>
      <p:sp>
        <p:nvSpPr>
          <p:cNvPr id="14339" name="Rectangle 3"/>
          <p:cNvSpPr>
            <a:spLocks noGrp="1" noChangeArrowheads="1"/>
          </p:cNvSpPr>
          <p:nvPr>
            <p:ph type="body" idx="1"/>
          </p:nvPr>
        </p:nvSpPr>
        <p:spPr>
          <a:xfrm>
            <a:off x="380999" y="1752600"/>
            <a:ext cx="7915275" cy="3581400"/>
          </a:xfrm>
        </p:spPr>
        <p:txBody>
          <a:bodyPr/>
          <a:lstStyle/>
          <a:p>
            <a:pPr>
              <a:lnSpc>
                <a:spcPct val="90000"/>
              </a:lnSpc>
            </a:pPr>
            <a:r>
              <a:rPr lang="en-US" sz="2800" dirty="0">
                <a:solidFill>
                  <a:schemeClr val="tx1"/>
                </a:solidFill>
              </a:rPr>
              <a:t>Momentum is (mass) x (velocity)</a:t>
            </a:r>
          </a:p>
          <a:p>
            <a:pPr>
              <a:lnSpc>
                <a:spcPct val="90000"/>
              </a:lnSpc>
            </a:pPr>
            <a:r>
              <a:rPr lang="en-US" sz="2100" dirty="0">
                <a:solidFill>
                  <a:schemeClr val="tx1"/>
                </a:solidFill>
              </a:rPr>
              <a:t>Conserved in the absence of external net force</a:t>
            </a:r>
          </a:p>
          <a:p>
            <a:pPr>
              <a:lnSpc>
                <a:spcPct val="90000"/>
              </a:lnSpc>
            </a:pPr>
            <a:r>
              <a:rPr lang="en-US" sz="2100" dirty="0" smtClean="0">
                <a:solidFill>
                  <a:schemeClr val="tx1"/>
                </a:solidFill>
              </a:rPr>
              <a:t>Examples</a:t>
            </a:r>
            <a:endParaRPr lang="en-US" sz="2100" dirty="0">
              <a:solidFill>
                <a:schemeClr val="tx1"/>
              </a:solidFill>
            </a:endParaRPr>
          </a:p>
          <a:p>
            <a:pPr lvl="1">
              <a:lnSpc>
                <a:spcPct val="90000"/>
              </a:lnSpc>
            </a:pPr>
            <a:r>
              <a:rPr lang="en-US" sz="2000" dirty="0">
                <a:solidFill>
                  <a:schemeClr val="tx1"/>
                </a:solidFill>
              </a:rPr>
              <a:t>Collisions</a:t>
            </a:r>
          </a:p>
          <a:p>
            <a:pPr lvl="1">
              <a:lnSpc>
                <a:spcPct val="90000"/>
              </a:lnSpc>
            </a:pPr>
            <a:r>
              <a:rPr lang="en-US" sz="2000" dirty="0">
                <a:solidFill>
                  <a:schemeClr val="tx1"/>
                </a:solidFill>
              </a:rPr>
              <a:t>Cannon</a:t>
            </a:r>
          </a:p>
          <a:p>
            <a:pPr lvl="1">
              <a:lnSpc>
                <a:spcPct val="90000"/>
              </a:lnSpc>
            </a:pPr>
            <a:endParaRPr lang="en-US" sz="2000" dirty="0">
              <a:solidFill>
                <a:schemeClr val="tx1"/>
              </a:solidFill>
            </a:endParaRPr>
          </a:p>
        </p:txBody>
      </p:sp>
      <p:pic>
        <p:nvPicPr>
          <p:cNvPr id="14341" name="Picture 5"/>
          <p:cNvPicPr>
            <a:picLocks noChangeAspect="1" noChangeArrowheads="1"/>
          </p:cNvPicPr>
          <p:nvPr/>
        </p:nvPicPr>
        <p:blipFill>
          <a:blip r:embed="rId3" cstate="print"/>
          <a:srcRect/>
          <a:stretch>
            <a:fillRect/>
          </a:stretch>
        </p:blipFill>
        <p:spPr bwMode="auto">
          <a:xfrm>
            <a:off x="3114675" y="3038475"/>
            <a:ext cx="3451225" cy="227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05000" y="304800"/>
            <a:ext cx="5410200" cy="838200"/>
          </a:xfrm>
        </p:spPr>
        <p:txBody>
          <a:bodyPr/>
          <a:lstStyle/>
          <a:p>
            <a:r>
              <a:rPr lang="en-US" sz="4400" dirty="0" smtClean="0">
                <a:solidFill>
                  <a:schemeClr val="tx1"/>
                </a:solidFill>
              </a:rPr>
              <a:t>Momentum transfer</a:t>
            </a:r>
            <a:endParaRPr lang="en-US" sz="4400" dirty="0">
              <a:solidFill>
                <a:schemeClr val="tx1"/>
              </a:solidFill>
            </a:endParaRPr>
          </a:p>
        </p:txBody>
      </p:sp>
      <p:sp>
        <p:nvSpPr>
          <p:cNvPr id="5" name="Rectangle 4"/>
          <p:cNvSpPr/>
          <p:nvPr/>
        </p:nvSpPr>
        <p:spPr>
          <a:xfrm>
            <a:off x="1828800" y="6038850"/>
            <a:ext cx="5257800" cy="369332"/>
          </a:xfrm>
          <a:prstGeom prst="rect">
            <a:avLst/>
          </a:prstGeom>
        </p:spPr>
        <p:txBody>
          <a:bodyPr wrap="square">
            <a:spAutoFit/>
          </a:bodyPr>
          <a:lstStyle/>
          <a:p>
            <a:r>
              <a:rPr lang="en-US" dirty="0" smtClean="0">
                <a:hlinkClick r:id="rId3"/>
              </a:rPr>
              <a:t>http://www.youtube.com/watch?v=4CfREbZ1V5o</a:t>
            </a:r>
            <a:endParaRPr lang="en-US" dirty="0"/>
          </a:p>
        </p:txBody>
      </p:sp>
      <p:pic>
        <p:nvPicPr>
          <p:cNvPr id="103426" name="Picture 2" descr="http://static.zoovy.com/img/zephyrsports/W640-H480-Bffffff/airsoft/echo1/echo_1_minigun_large_001.jpg"/>
          <p:cNvPicPr>
            <a:picLocks noChangeAspect="1" noChangeArrowheads="1"/>
          </p:cNvPicPr>
          <p:nvPr/>
        </p:nvPicPr>
        <p:blipFill>
          <a:blip r:embed="rId4" cstate="print"/>
          <a:srcRect/>
          <a:stretch>
            <a:fillRect/>
          </a:stretch>
        </p:blipFill>
        <p:spPr bwMode="auto">
          <a:xfrm rot="1343825">
            <a:off x="4238803" y="3134703"/>
            <a:ext cx="3352800" cy="2514600"/>
          </a:xfrm>
          <a:prstGeom prst="rect">
            <a:avLst/>
          </a:prstGeom>
          <a:noFill/>
        </p:spPr>
      </p:pic>
      <p:sp>
        <p:nvSpPr>
          <p:cNvPr id="8" name="Left Arrow 7"/>
          <p:cNvSpPr/>
          <p:nvPr/>
        </p:nvSpPr>
        <p:spPr>
          <a:xfrm>
            <a:off x="457200" y="2971800"/>
            <a:ext cx="3352800" cy="381000"/>
          </a:xfrm>
          <a:prstGeom prst="leftArrow">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428" name="Picture 4" descr="http://ts2.mm.bing.net/images/thumbnail.aspx?q=232897053913&amp;id=dcc391bbc4ec836ab33d984e8e509480&amp;url=http%3a%2f%2fwww.creativeuncut.com%2fgallery-04%2fart%2fnsmb-bullet-bill.jpg"/>
          <p:cNvPicPr>
            <a:picLocks noChangeAspect="1" noChangeArrowheads="1"/>
          </p:cNvPicPr>
          <p:nvPr/>
        </p:nvPicPr>
        <p:blipFill>
          <a:blip r:embed="rId5" cstate="print"/>
          <a:srcRect/>
          <a:stretch>
            <a:fillRect/>
          </a:stretch>
        </p:blipFill>
        <p:spPr bwMode="auto">
          <a:xfrm>
            <a:off x="2590800" y="4191000"/>
            <a:ext cx="914400" cy="640081"/>
          </a:xfrm>
          <a:prstGeom prst="rect">
            <a:avLst/>
          </a:prstGeom>
          <a:noFill/>
        </p:spPr>
      </p:pic>
      <p:sp>
        <p:nvSpPr>
          <p:cNvPr id="10" name="Left Arrow 9"/>
          <p:cNvSpPr/>
          <p:nvPr/>
        </p:nvSpPr>
        <p:spPr>
          <a:xfrm flipH="1">
            <a:off x="5105400" y="2971800"/>
            <a:ext cx="304800" cy="3810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1524000" y="2590800"/>
            <a:ext cx="1967270" cy="369332"/>
          </a:xfrm>
          <a:prstGeom prst="rect">
            <a:avLst/>
          </a:prstGeom>
          <a:noFill/>
        </p:spPr>
        <p:txBody>
          <a:bodyPr wrap="none" rtlCol="0">
            <a:spAutoFit/>
          </a:bodyPr>
          <a:lstStyle/>
          <a:p>
            <a:r>
              <a:rPr lang="en-US" dirty="0" smtClean="0"/>
              <a:t>velocity of bullets</a:t>
            </a:r>
            <a:endParaRPr lang="en-US" dirty="0"/>
          </a:p>
        </p:txBody>
      </p:sp>
      <p:sp>
        <p:nvSpPr>
          <p:cNvPr id="12" name="TextBox 11"/>
          <p:cNvSpPr txBox="1"/>
          <p:nvPr/>
        </p:nvSpPr>
        <p:spPr>
          <a:xfrm>
            <a:off x="4953000" y="2590800"/>
            <a:ext cx="1659429" cy="369332"/>
          </a:xfrm>
          <a:prstGeom prst="rect">
            <a:avLst/>
          </a:prstGeom>
          <a:noFill/>
        </p:spPr>
        <p:txBody>
          <a:bodyPr wrap="none" rtlCol="0">
            <a:spAutoFit/>
          </a:bodyPr>
          <a:lstStyle/>
          <a:p>
            <a:r>
              <a:rPr lang="en-US" dirty="0" smtClean="0"/>
              <a:t>velocity of gun</a:t>
            </a:r>
            <a:endParaRPr lang="en-US" dirty="0"/>
          </a:p>
        </p:txBody>
      </p:sp>
      <p:sp>
        <p:nvSpPr>
          <p:cNvPr id="13" name="TextBox 12"/>
          <p:cNvSpPr txBox="1"/>
          <p:nvPr/>
        </p:nvSpPr>
        <p:spPr>
          <a:xfrm>
            <a:off x="2752725" y="1095375"/>
            <a:ext cx="3009157" cy="1569660"/>
          </a:xfrm>
          <a:prstGeom prst="rect">
            <a:avLst/>
          </a:prstGeom>
          <a:noFill/>
        </p:spPr>
        <p:txBody>
          <a:bodyPr wrap="none" rtlCol="0">
            <a:spAutoFit/>
          </a:bodyPr>
          <a:lstStyle/>
          <a:p>
            <a:r>
              <a:rPr lang="en-US" dirty="0" err="1" smtClean="0"/>
              <a:t>m</a:t>
            </a:r>
            <a:r>
              <a:rPr lang="en-US" sz="9600" dirty="0" err="1" smtClean="0"/>
              <a:t>v</a:t>
            </a:r>
            <a:r>
              <a:rPr lang="en-US" sz="6000" dirty="0" smtClean="0"/>
              <a:t> = </a:t>
            </a:r>
            <a:r>
              <a:rPr lang="en-US" sz="9600" dirty="0" err="1" smtClean="0"/>
              <a:t>m</a:t>
            </a:r>
            <a:r>
              <a:rPr lang="en-US" dirty="0" err="1" smtClean="0"/>
              <a:t>v</a:t>
            </a:r>
            <a:endParaRPr lang="en-US" dirty="0"/>
          </a:p>
        </p:txBody>
      </p:sp>
      <p:sp>
        <p:nvSpPr>
          <p:cNvPr id="14" name="TextBox 13"/>
          <p:cNvSpPr txBox="1"/>
          <p:nvPr/>
        </p:nvSpPr>
        <p:spPr>
          <a:xfrm>
            <a:off x="2895600" y="4800600"/>
            <a:ext cx="609600" cy="369332"/>
          </a:xfrm>
          <a:prstGeom prst="rect">
            <a:avLst/>
          </a:prstGeom>
          <a:noFill/>
        </p:spPr>
        <p:txBody>
          <a:bodyPr wrap="square" rtlCol="0">
            <a:spAutoFit/>
          </a:bodyPr>
          <a:lstStyle/>
          <a:p>
            <a:r>
              <a:rPr lang="en-US" dirty="0" smtClean="0"/>
              <a:t>m</a:t>
            </a:r>
            <a:endParaRPr lang="en-US" dirty="0"/>
          </a:p>
        </p:txBody>
      </p:sp>
      <p:sp>
        <p:nvSpPr>
          <p:cNvPr id="15" name="TextBox 14"/>
          <p:cNvSpPr txBox="1"/>
          <p:nvPr/>
        </p:nvSpPr>
        <p:spPr>
          <a:xfrm>
            <a:off x="4724400" y="4267200"/>
            <a:ext cx="1295400" cy="1569660"/>
          </a:xfrm>
          <a:prstGeom prst="rect">
            <a:avLst/>
          </a:prstGeom>
          <a:noFill/>
        </p:spPr>
        <p:txBody>
          <a:bodyPr wrap="square" rtlCol="0">
            <a:spAutoFit/>
          </a:bodyPr>
          <a:lstStyle/>
          <a:p>
            <a:r>
              <a:rPr lang="en-US" sz="9600" dirty="0" smtClean="0"/>
              <a:t>m</a:t>
            </a:r>
            <a:endParaRPr lang="en-US" sz="9600" dirty="0"/>
          </a:p>
        </p:txBody>
      </p:sp>
      <p:sp>
        <p:nvSpPr>
          <p:cNvPr id="16" name="TextBox 15"/>
          <p:cNvSpPr txBox="1"/>
          <p:nvPr/>
        </p:nvSpPr>
        <p:spPr>
          <a:xfrm>
            <a:off x="2667000" y="2849940"/>
            <a:ext cx="800219" cy="1569660"/>
          </a:xfrm>
          <a:prstGeom prst="rect">
            <a:avLst/>
          </a:prstGeom>
          <a:noFill/>
        </p:spPr>
        <p:txBody>
          <a:bodyPr wrap="none" rtlCol="0">
            <a:spAutoFit/>
          </a:bodyPr>
          <a:lstStyle/>
          <a:p>
            <a:r>
              <a:rPr lang="en-US" sz="9600" dirty="0" smtClean="0"/>
              <a:t>v</a:t>
            </a:r>
            <a:endParaRPr lang="en-US" sz="9600" dirty="0"/>
          </a:p>
        </p:txBody>
      </p:sp>
      <p:sp>
        <p:nvSpPr>
          <p:cNvPr id="17" name="TextBox 16"/>
          <p:cNvSpPr txBox="1"/>
          <p:nvPr/>
        </p:nvSpPr>
        <p:spPr>
          <a:xfrm>
            <a:off x="5105400" y="3429000"/>
            <a:ext cx="300082" cy="369332"/>
          </a:xfrm>
          <a:prstGeom prst="rect">
            <a:avLst/>
          </a:prstGeom>
          <a:noFill/>
        </p:spPr>
        <p:txBody>
          <a:bodyPr wrap="none" rtlCol="0">
            <a:spAutoFit/>
          </a:bodyPr>
          <a:lstStyle/>
          <a:p>
            <a:r>
              <a:rPr lang="en-US" dirty="0" smtClean="0"/>
              <a:t>v</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nvPr>
        </p:nvGraphicFramePr>
        <p:xfrm>
          <a:off x="268784" y="0"/>
          <a:ext cx="8875216" cy="6858000"/>
        </p:xfrm>
        <a:graphic>
          <a:graphicData uri="http://schemas.openxmlformats.org/presentationml/2006/ole">
            <p:oleObj spid="_x0000_s154649" name="Acrobat Document" r:id="rId4" imgW="7543732" imgH="5829300" progId="">
              <p:embed/>
            </p:oleObj>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TEXTLENGTH" val="7"/>
  <p:tag name="FONTSIZE" val="30"/>
  <p:tag name="BULLETTYPE" val="ppBulletAlphaLCParenRight"/>
</p:tagLst>
</file>

<file path=ppt/tags/tag3.xml><?xml version="1.0" encoding="utf-8"?>
<p:tagLst xmlns:a="http://schemas.openxmlformats.org/drawingml/2006/main" xmlns:r="http://schemas.openxmlformats.org/officeDocument/2006/relationships" xmlns:p="http://schemas.openxmlformats.org/presentationml/2006/main">
  <p:tag name="SLIDEID" val="E88224D87B7549BA8BF5D6726682F6EF"/>
  <p:tag name="SLIDETYPE" val="Q"/>
  <p:tag name="DEMOGRAPHIC" val="False"/>
  <p:tag name="SPEEDSCORING" val="False"/>
  <p:tag name="VALUES" val="2¤1"/>
  <p:tag name="CHARTLABELS" val="0"/>
  <p:tag name="SLIDEORDER" val="2"/>
  <p:tag name="SLIDEGUID" val="FB96C5D4BF374C8EAE1E75CDC62831A9"/>
  <p:tag name="QUESTIONALIAS" val="Did you read Chapter 3 before coming to class?"/>
  <p:tag name="ANSWERSALIAS" val="Yes¤No"/>
  <p:tag name="RESPONSESGATHERED" val="True"/>
  <p:tag name="TOTALRESPONSES" val="1"/>
  <p:tag name="SLICED" val="False"/>
  <p:tag name="RESPONSES" val="ALL,1,9,2;-;-;-;-;-;-;-;-;"/>
  <p:tag name="CHARTSTRINGSTD" val="0 1"/>
  <p:tag name="CHARTSTRINGREV" val="1 0"/>
  <p:tag name="CHARTSTRINGSTDPER" val="0 1"/>
  <p:tag name="CHARTSTRINGREVPER" val="1 0"/>
</p:tagLst>
</file>

<file path=ppt/tags/tag4.xml><?xml version="1.0" encoding="utf-8"?>
<p:tagLst xmlns:a="http://schemas.openxmlformats.org/drawingml/2006/main" xmlns:r="http://schemas.openxmlformats.org/officeDocument/2006/relationships" xmlns:p="http://schemas.openxmlformats.org/presentationml/2006/main">
  <p:tag name="TEXTLENGTH" val="7"/>
  <p:tag name="FONTSIZE" val="30"/>
  <p:tag name="BULLETTYPE" val="ppBulletAlphaLCParenRight"/>
</p:tagLst>
</file>

<file path=ppt/tags/tag5.xml><?xml version="1.0" encoding="utf-8"?>
<p:tagLst xmlns:a="http://schemas.openxmlformats.org/drawingml/2006/main" xmlns:r="http://schemas.openxmlformats.org/officeDocument/2006/relationships" xmlns:p="http://schemas.openxmlformats.org/presentationml/2006/main">
  <p:tag name="SLIDEID" val="E88224D87B7549BA8BF5D6726682F6EF"/>
  <p:tag name="SLIDETYPE" val="Q"/>
  <p:tag name="DEMOGRAPHIC" val="False"/>
  <p:tag name="SPEEDSCORING" val="False"/>
  <p:tag name="VALUES" val="2¤1"/>
  <p:tag name="CHARTLABELS" val="0"/>
  <p:tag name="SLIDEORDER" val="2"/>
  <p:tag name="SLIDEGUID" val="FB96C5D4BF374C8EAE1E75CDC62831A9"/>
  <p:tag name="QUESTIONALIAS" val="Did you read Chapter 3 before coming to class?"/>
  <p:tag name="ANSWERSALIAS" val="Yes¤No"/>
  <p:tag name="RESPONSESGATHERED" val="True"/>
  <p:tag name="TOTALRESPONSES" val="1"/>
  <p:tag name="SLICED" val="False"/>
  <p:tag name="RESPONSES" val="ALL,1,9,2;-;-;-;-;-;-;-;-;"/>
  <p:tag name="CHARTSTRINGSTD" val="0 1"/>
  <p:tag name="CHARTSTRINGREV" val="1 0"/>
  <p:tag name="CHARTSTRINGSTDPER" val="0 1"/>
  <p:tag name="CHARTSTRINGREVPER" val="1 0"/>
</p:tagLst>
</file>

<file path=ppt/tags/tag6.xml><?xml version="1.0" encoding="utf-8"?>
<p:tagLst xmlns:a="http://schemas.openxmlformats.org/drawingml/2006/main" xmlns:r="http://schemas.openxmlformats.org/officeDocument/2006/relationships" xmlns:p="http://schemas.openxmlformats.org/presentationml/2006/main">
  <p:tag name="TEXTLENGTH" val="7"/>
  <p:tag name="FONTSIZE" val="30"/>
  <p:tag name="BULLETTYPE" val="ppBulletAlphaLCParenRight"/>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4094</TotalTime>
  <Words>1433</Words>
  <Application>Microsoft Office PowerPoint</Application>
  <PresentationFormat>On-screen Show (4:3)</PresentationFormat>
  <Paragraphs>320</Paragraphs>
  <Slides>57</Slides>
  <Notes>46</Notes>
  <HiddenSlides>0</HiddenSlides>
  <MMClips>1</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57</vt:i4>
      </vt:variant>
    </vt:vector>
  </HeadingPairs>
  <TitlesOfParts>
    <vt:vector size="62" baseType="lpstr">
      <vt:lpstr>Edge</vt:lpstr>
      <vt:lpstr>Custom Design</vt:lpstr>
      <vt:lpstr>Acrobat Document</vt:lpstr>
      <vt:lpstr>Equation</vt:lpstr>
      <vt:lpstr>PHOTO-PAINT</vt:lpstr>
      <vt:lpstr>Which color represents</vt:lpstr>
      <vt:lpstr>Slide 2</vt:lpstr>
      <vt:lpstr>Harmonic motion</vt:lpstr>
      <vt:lpstr>Forest Fires</vt:lpstr>
      <vt:lpstr>Slide 5</vt:lpstr>
      <vt:lpstr>Conservation of Mass</vt:lpstr>
      <vt:lpstr>Macroscopic properties conserved in motion: Linear Momentum</vt:lpstr>
      <vt:lpstr>Momentum transfer</vt:lpstr>
      <vt:lpstr>Slide 9</vt:lpstr>
      <vt:lpstr>Slide 10</vt:lpstr>
      <vt:lpstr>Slide 11</vt:lpstr>
      <vt:lpstr>Slide 12</vt:lpstr>
      <vt:lpstr>Slide 13</vt:lpstr>
      <vt:lpstr>Molecules and Atoms</vt:lpstr>
      <vt:lpstr>Momentum is conserved even when the various parts of the system split due to internal forces</vt:lpstr>
      <vt:lpstr>Slide 16</vt:lpstr>
      <vt:lpstr>Conservation of angular momentum</vt:lpstr>
      <vt:lpstr>Newton’s Cradle</vt:lpstr>
      <vt:lpstr>Chapter 9 Energy</vt:lpstr>
      <vt:lpstr>Sometimes it is hard to describe all of the motion in a system, and we want something simpler</vt:lpstr>
      <vt:lpstr>Energy</vt:lpstr>
      <vt:lpstr>Slide 22</vt:lpstr>
      <vt:lpstr>Conservation of ?</vt:lpstr>
      <vt:lpstr>Energy</vt:lpstr>
      <vt:lpstr>Slide 25</vt:lpstr>
      <vt:lpstr>Kinetic Energy</vt:lpstr>
      <vt:lpstr>Slide 27</vt:lpstr>
      <vt:lpstr>Gravitational Potential Energy</vt:lpstr>
      <vt:lpstr>In physics, the word “work” has precise meaning that is somewhat different than you may be used to.</vt:lpstr>
      <vt:lpstr>Equal and opposite work</vt:lpstr>
      <vt:lpstr>Thermal Energy</vt:lpstr>
      <vt:lpstr>Thermal Energy</vt:lpstr>
      <vt:lpstr>Chemical Potential Energy</vt:lpstr>
      <vt:lpstr>Elastic Potential Energy</vt:lpstr>
      <vt:lpstr>Radiant Energy</vt:lpstr>
      <vt:lpstr>Slide 36</vt:lpstr>
      <vt:lpstr>Slide 37</vt:lpstr>
      <vt:lpstr>Conservation of Mass-Energy</vt:lpstr>
      <vt:lpstr>Combustion fuels – Hippie Methodologies</vt:lpstr>
      <vt:lpstr>Look for alternatives, bottlenecks and synergies</vt:lpstr>
      <vt:lpstr>Example: “Practical application”</vt:lpstr>
      <vt:lpstr>Slide 42</vt:lpstr>
      <vt:lpstr>In physics, the word “work” has precise meaning</vt:lpstr>
      <vt:lpstr>Slide 44</vt:lpstr>
      <vt:lpstr>Slide 45</vt:lpstr>
      <vt:lpstr>Summary: Forms of energy</vt:lpstr>
      <vt:lpstr>Energy Transfer and Transformation</vt:lpstr>
      <vt:lpstr>Slide 48</vt:lpstr>
      <vt:lpstr>Slide 49</vt:lpstr>
      <vt:lpstr>What type of heat transfer occurs when you touch a hot surface?</vt:lpstr>
      <vt:lpstr>Kinetic energy from Chemical Potential</vt:lpstr>
      <vt:lpstr>Slide 52</vt:lpstr>
      <vt:lpstr>Slide 53</vt:lpstr>
      <vt:lpstr>The method of heat transfer used to cook microwave popcorn is</vt:lpstr>
      <vt:lpstr>Popcorn</vt:lpstr>
      <vt:lpstr>Slide 56</vt:lpstr>
      <vt:lpstr>Which of the following are methods of heat transfer used to pop popcorn?</vt:lpstr>
    </vt:vector>
  </TitlesOfParts>
  <Company>BYU Physics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Ware</dc:creator>
  <cp:lastModifiedBy>TK</cp:lastModifiedBy>
  <cp:revision>145</cp:revision>
  <dcterms:created xsi:type="dcterms:W3CDTF">2005-01-11T04:20:06Z</dcterms:created>
  <dcterms:modified xsi:type="dcterms:W3CDTF">2012-09-25T18:24:13Z</dcterms:modified>
</cp:coreProperties>
</file>