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30" r:id="rId2"/>
  </p:sldMasterIdLst>
  <p:notesMasterIdLst>
    <p:notesMasterId r:id="rId35"/>
  </p:notesMasterIdLst>
  <p:handoutMasterIdLst>
    <p:handoutMasterId r:id="rId36"/>
  </p:handoutMasterIdLst>
  <p:sldIdLst>
    <p:sldId id="495" r:id="rId3"/>
    <p:sldId id="469" r:id="rId4"/>
    <p:sldId id="445" r:id="rId5"/>
    <p:sldId id="468" r:id="rId6"/>
    <p:sldId id="471" r:id="rId7"/>
    <p:sldId id="492" r:id="rId8"/>
    <p:sldId id="447" r:id="rId9"/>
    <p:sldId id="449" r:id="rId10"/>
    <p:sldId id="452" r:id="rId11"/>
    <p:sldId id="463" r:id="rId12"/>
    <p:sldId id="473" r:id="rId13"/>
    <p:sldId id="488" r:id="rId14"/>
    <p:sldId id="474" r:id="rId15"/>
    <p:sldId id="475" r:id="rId16"/>
    <p:sldId id="491" r:id="rId17"/>
    <p:sldId id="476" r:id="rId18"/>
    <p:sldId id="477" r:id="rId19"/>
    <p:sldId id="494" r:id="rId20"/>
    <p:sldId id="478" r:id="rId21"/>
    <p:sldId id="479" r:id="rId22"/>
    <p:sldId id="472" r:id="rId23"/>
    <p:sldId id="480" r:id="rId24"/>
    <p:sldId id="481" r:id="rId25"/>
    <p:sldId id="498" r:id="rId26"/>
    <p:sldId id="482" r:id="rId27"/>
    <p:sldId id="483" r:id="rId28"/>
    <p:sldId id="484" r:id="rId29"/>
    <p:sldId id="489" r:id="rId30"/>
    <p:sldId id="490" r:id="rId31"/>
    <p:sldId id="496" r:id="rId32"/>
    <p:sldId id="466" r:id="rId33"/>
    <p:sldId id="497" r:id="rId34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99CCFF"/>
    <a:srgbClr val="0000FF"/>
    <a:srgbClr val="000099"/>
    <a:srgbClr val="0066FF"/>
    <a:srgbClr val="800000"/>
    <a:srgbClr val="405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181" autoAdjust="0"/>
    <p:restoredTop sz="89723" autoAdjust="0"/>
  </p:normalViewPr>
  <p:slideViewPr>
    <p:cSldViewPr snapToGrid="0">
      <p:cViewPr varScale="1">
        <p:scale>
          <a:sx n="109" d="100"/>
          <a:sy n="109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F7296DE-7B4D-4CD5-84B4-DD1184A5C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0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7A5F7110-6176-4446-94D0-C7E888CDB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9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E5158-C39D-42AB-BDAC-2EFE89DE5E4F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9DD825-5EB8-4ACF-B3AC-F35787259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7DF52-1505-48FB-AB7B-1439D7109D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7DF52-1505-48FB-AB7B-1439D7109D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7DF52-1505-48FB-AB7B-1439D7109D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680C0-0C74-49C2-AC86-0AEC330D1C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25462-BD0F-4B13-9116-522B297BA13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2D4A7-6E17-4A6B-8E0A-2559F88CA0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D2E92-8B28-4121-A3A0-D87D4D71D068}" type="slidenum">
              <a:rPr lang="en-US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A98C4B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A98C4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83E4BF65-F549-490D-BA94-8777A6F0B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9948A-9102-4623-B790-ABEAC37CF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0ABB-C9B2-4F57-82D5-450A77016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0ED3-33F4-4794-A573-F2DF3E515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927F-ACC4-4D67-BD6B-C7E4C2318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FCB-F927-44B6-8FC1-286EE57E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93CB-1F31-4931-AA4C-7A780104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A585-C8B4-4A02-A133-4414C39A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EDF6-F70C-4BB9-B868-54B2FD94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4BB-8522-47ED-921B-5F41ACAF9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806F-2B38-4862-BB06-672F4A343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B753-6615-4C0A-B00B-6CEE2746A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A611-5C26-48F9-9AE3-8FD94B02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6592-E49C-43D3-AA6D-D546DDEB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C249-EDBE-4522-9E3E-39D7479E7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7C80-C4A4-4CB5-9F47-68E021F73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55E3-A8DA-49E4-A814-0CAAA70EC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4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481D-A8A4-462D-B5A2-63EB42531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5B66F-4892-4436-B326-1F030C154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FDE4-5497-4739-836D-B143D3A11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4D440-29F9-4B2E-8BE1-97BA38FCA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57458-DEAE-4F47-AA6A-5D8EEC1AA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6A3A-C18D-46B7-A1E0-3F860F672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99DF-27F6-4EA1-B7CF-BC5447239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 advTm="4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pPr>
              <a:defRPr/>
            </a:pPr>
            <a:fld id="{1628D8BE-65ED-45DB-BA50-E5D31769D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6507" name="Line 11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 advClick="0" advTm="45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A0592A-709F-4919-B515-47AA1635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advClick="0" advTm="4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hyperlink" Target="http://www.qksrv.net/click-961619-10301154?url=http://www.shoedini.com/product_detail/index.cfm?modelID=40299&amp;sourceid=CJSD0001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2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im\Desktop\DesktopDec2011\PS1000\Chapter%2011\Single%20Slit%20Diffraction%204.wmv" TargetMode="External"/><Relationship Id="rId1" Type="http://schemas.openxmlformats.org/officeDocument/2006/relationships/video" Target="file:///G:\PS1000\Chapter%2010\Single%20Slit%20Diffraction%202.wmv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physics.nad.ru/Physics/English/wlo_tmp.htm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physics.nad.ru/Physics/English/wtr_tmp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 smtClean="0"/>
              <a:t>Wave </a:t>
            </a:r>
            <a:r>
              <a:rPr lang="en-US" dirty="0"/>
              <a:t>Properties: Speed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57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100" dirty="0" smtClean="0">
                <a:cs typeface="Times New Roman" pitchFamily="18" charset="0"/>
              </a:rPr>
              <a:t>The </a:t>
            </a:r>
            <a:r>
              <a:rPr lang="en-US" sz="2100" dirty="0">
                <a:cs typeface="Times New Roman" pitchFamily="18" charset="0"/>
              </a:rPr>
              <a:t>speed of sound is </a:t>
            </a:r>
            <a:r>
              <a:rPr lang="en-US" sz="2400" dirty="0">
                <a:cs typeface="Times New Roman" pitchFamily="18" charset="0"/>
              </a:rPr>
              <a:t>1/5 mile/sec</a:t>
            </a:r>
          </a:p>
          <a:p>
            <a:pPr marL="0" indent="0">
              <a:lnSpc>
                <a:spcPct val="75000"/>
              </a:lnSpc>
              <a:buNone/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16418" name="Picture 34" descr="3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49530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638800" y="2819400"/>
            <a:ext cx="289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You hear the thunder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15 </a:t>
            </a:r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seconds after seeing the lightning.</a:t>
            </a:r>
          </a:p>
          <a:p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How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many miles </a:t>
            </a:r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away is the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lightening? </a:t>
            </a:r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89424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266" y="1575643"/>
            <a:ext cx="747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magnet attracts anything that is metal.</a:t>
            </a:r>
            <a:endParaRPr lang="en-US" sz="3200" dirty="0"/>
          </a:p>
        </p:txBody>
      </p:sp>
      <p:pic>
        <p:nvPicPr>
          <p:cNvPr id="512002" name="Picture 2" descr="https://encrypted-tbn3.gstatic.com/images?q=tbn:ANd9GcSHQdzyyx8ocor96gM25giY3j_xB4NWbF3cFtrOJ0TYIwjwJqkM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53" y="2411262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4" name="Picture 4" descr="https://encrypted-tbn1.gstatic.com/images?q=tbn:ANd9GcSB_R0n7RUgaqgB8usx8JwlZfsnzc78-GGqgvGGJhYYsiSSU59l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6" y="405708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6" name="Picture 6" descr="https://encrypted-tbn0.gstatic.com/images?q=tbn:ANd9GcTYfO4C0fpoRTT06cPzXgDKwT84aZSmWMc2VlXYxgnkzIoPJJu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45" y="452857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8" name="Picture 8" descr="https://encrypted-tbn0.gstatic.com/images?q=tbn:ANd9GcQ1y3esa8b7IrqHEQxTZ9hGN4tW8H3n-RUUfpKVspbEicI6ywF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03" y="4744423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Projectile Motion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626" y="2332525"/>
            <a:ext cx="6019800" cy="1905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Throwing a ball straight up, after you let go…</a:t>
            </a:r>
          </a:p>
          <a:p>
            <a:pPr lvl="1" eaLnBrk="1" hangingPunct="1"/>
            <a:r>
              <a:rPr lang="en-US" dirty="0" smtClean="0">
                <a:latin typeface="+mj-lt"/>
              </a:rPr>
              <a:t>What is its acceleration when it momentarily stops at the top?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524000"/>
            <a:ext cx="1592399" cy="170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Up Arrow 4"/>
          <p:cNvSpPr/>
          <p:nvPr/>
        </p:nvSpPr>
        <p:spPr>
          <a:xfrm>
            <a:off x="7162800" y="3581400"/>
            <a:ext cx="3810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817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837" y="1661311"/>
            <a:ext cx="8077200" cy="1851434"/>
          </a:xfrm>
          <a:noFill/>
        </p:spPr>
        <p:txBody>
          <a:bodyPr lIns="90488" tIns="44450" rIns="90488" bIns="44450"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They each 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convect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it differently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They have different temperatures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They have different Heat Capacities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They have the same amounts of thermal energy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lphaUcPeriod"/>
            </a:pPr>
            <a:endParaRPr lang="en-US" sz="26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883" y="3843196"/>
            <a:ext cx="1962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1437" y="4483728"/>
            <a:ext cx="3009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566" y="208230"/>
            <a:ext cx="7948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can two objects at the same temperature have different amounts of thermal energy?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902168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the trajectory of a homerun with </a:t>
            </a:r>
            <a:r>
              <a:rPr lang="en-US" sz="2800" dirty="0" smtClean="0">
                <a:solidFill>
                  <a:srgbClr val="FF0000"/>
                </a:solidFill>
              </a:rPr>
              <a:t>no air resistance </a:t>
            </a:r>
            <a:r>
              <a:rPr lang="en-US" sz="2800" dirty="0" smtClean="0"/>
              <a:t>and write what the shape is called</a:t>
            </a:r>
            <a:endParaRPr lang="en-US" sz="2800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946" y="1519000"/>
            <a:ext cx="5651157" cy="469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85614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PQuestion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9342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The acceleration of the fly will be</a:t>
            </a:r>
          </a:p>
        </p:txBody>
      </p:sp>
      <p:sp>
        <p:nvSpPr>
          <p:cNvPr id="1741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3810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100" dirty="0" smtClean="0">
                <a:latin typeface="+mj-lt"/>
              </a:rPr>
              <a:t>Smaller than the train of the acceleration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100" dirty="0" smtClean="0">
                <a:latin typeface="+mj-lt"/>
              </a:rPr>
              <a:t>Equal to the acceleration of a flying train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100" dirty="0" smtClean="0">
                <a:latin typeface="+mj-lt"/>
              </a:rPr>
              <a:t>Less than the acceleration of the train 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100" dirty="0" smtClean="0">
                <a:latin typeface="+mj-lt"/>
              </a:rPr>
              <a:t>Greater than the acceleration of the train 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100" dirty="0" smtClean="0">
                <a:latin typeface="+mj-lt"/>
              </a:rPr>
              <a:t>Cannot be determined without more flies</a:t>
            </a:r>
          </a:p>
        </p:txBody>
      </p:sp>
      <p:pic>
        <p:nvPicPr>
          <p:cNvPr id="6" name="Picture 5" descr="C:\Users\mw22.PHYSICS\Desktop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0"/>
            <a:ext cx="3973513" cy="222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949938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PQuestion"/>
          <p:cNvSpPr>
            <a:spLocks noGrp="1" noChangeArrowheads="1"/>
          </p:cNvSpPr>
          <p:nvPr>
            <p:ph type="title"/>
          </p:nvPr>
        </p:nvSpPr>
        <p:spPr>
          <a:xfrm>
            <a:off x="340872" y="-45267"/>
            <a:ext cx="7924800" cy="12192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</a:rPr>
              <a:t>Which of the following are methods of heat transfer used to pop popcorn?</a:t>
            </a:r>
          </a:p>
        </p:txBody>
      </p:sp>
      <p:sp>
        <p:nvSpPr>
          <p:cNvPr id="2253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26392" y="1581339"/>
            <a:ext cx="3818034" cy="370588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conduction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correction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radiation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on the valley top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convection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specific heat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sz="2800" dirty="0" smtClean="0">
                <a:solidFill>
                  <a:schemeClr val="tx1"/>
                </a:solidFill>
              </a:rPr>
              <a:t>gravity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20194" name="Picture 2" descr="http://www.popcorn.org/Portals/0/Images/PoppinPopcor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72" y="1799422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PQuestion"/>
          <p:cNvSpPr txBox="1">
            <a:spLocks noChangeArrowheads="1"/>
          </p:cNvSpPr>
          <p:nvPr/>
        </p:nvSpPr>
        <p:spPr bwMode="auto">
          <a:xfrm>
            <a:off x="4846338" y="4371173"/>
            <a:ext cx="357173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chemeClr val="tx1"/>
                </a:solidFill>
              </a:rPr>
              <a:t>There is more than one answer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45259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077200" cy="106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You turn left in that red car at a constant speed.  The horizontal force </a:t>
            </a:r>
            <a:r>
              <a:rPr lang="en-US" sz="2800" dirty="0" smtClean="0">
                <a:solidFill>
                  <a:srgbClr val="FF0000"/>
                </a:solidFill>
              </a:rPr>
              <a:t>from the seat</a:t>
            </a:r>
            <a:r>
              <a:rPr lang="en-US" sz="2800" dirty="0" smtClean="0"/>
              <a:t> </a:t>
            </a:r>
            <a:r>
              <a:rPr lang="en-US" sz="2800" b="1" i="1" dirty="0" smtClean="0"/>
              <a:t>on you…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0574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dirty="0" smtClean="0">
                <a:latin typeface="+mj-lt"/>
              </a:rPr>
              <a:t>Pushes you away from Wayne’s Deli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dirty="0" smtClean="0">
                <a:latin typeface="+mj-lt"/>
              </a:rPr>
              <a:t>Pushes you towards Wayne’s Deli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r>
              <a:rPr lang="en-US" dirty="0" smtClean="0">
                <a:latin typeface="+mj-lt"/>
              </a:rPr>
              <a:t>Pushes you up and out of the sun roof</a:t>
            </a:r>
          </a:p>
          <a:p>
            <a:pPr marL="571500" indent="-571500" eaLnBrk="1" hangingPunct="1">
              <a:buFont typeface="Wingdings" pitchFamily="2" charset="2"/>
              <a:buAutoNum type="alphaUcPeriod"/>
            </a:pPr>
            <a:endParaRPr lang="en-US" dirty="0" smtClean="0">
              <a:latin typeface="+mj-lt"/>
            </a:endParaRPr>
          </a:p>
        </p:txBody>
      </p:sp>
      <p:pic>
        <p:nvPicPr>
          <p:cNvPr id="33796" name="Picture 5" descr="2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76600"/>
            <a:ext cx="3810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114800"/>
            <a:ext cx="226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Wayne’s Deli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2895600" y="41910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6110827"/>
            <a:ext cx="789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parajita" pitchFamily="34" charset="0"/>
                <a:cs typeface="Aparajita" pitchFamily="34" charset="0"/>
              </a:rPr>
              <a:t>Bonus: Describe the equal and opposite the fictitious force</a:t>
            </a:r>
            <a:endParaRPr lang="en-US" sz="24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89173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Add some air resistance: </a:t>
            </a:r>
            <a:br>
              <a:rPr lang="en-US" dirty="0" smtClean="0"/>
            </a:br>
            <a:r>
              <a:rPr lang="en-US" dirty="0" smtClean="0"/>
              <a:t>True or False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696200" cy="2133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In the presence of air resistance, a falling object will reach a constant velocity?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456" y="2867295"/>
            <a:ext cx="4386649" cy="328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6" name="Picture 2" descr="https://encrypted-tbn1.gstatic.com/images?q=tbn:ANd9GcQ9HNHNVsUz4o85hQusmNJcN63bbB1Xn5o-44fl23WrQcoKMtlpG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6" y="3318079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45454" y="3204893"/>
            <a:ext cx="452673" cy="289711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4102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uble Wave 10"/>
          <p:cNvSpPr/>
          <p:nvPr/>
        </p:nvSpPr>
        <p:spPr>
          <a:xfrm>
            <a:off x="0" y="5715000"/>
            <a:ext cx="9144000" cy="7315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 smtClean="0"/>
              <a:t>Matching – </a:t>
            </a:r>
            <a:br>
              <a:rPr lang="en-US" dirty="0" smtClean="0"/>
            </a:br>
            <a:r>
              <a:rPr lang="en-US" dirty="0" smtClean="0"/>
              <a:t>Wave properties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2667000" cy="2590800"/>
          </a:xfrm>
          <a:noFill/>
          <a:ln/>
        </p:spPr>
        <p:txBody>
          <a:bodyPr lIns="92075" tIns="46037" rIns="92075" bIns="46037"/>
          <a:lstStyle/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Wavelength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Amplitude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Speed</a:t>
            </a:r>
            <a:endParaRPr lang="en-US" sz="2400" dirty="0"/>
          </a:p>
          <a:p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60020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number of wave crests which pass a point per second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rate at which the wave travels away from the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distance between similar parts of a 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maximum amount the medium is disturbed from equilibrium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296500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Force = Pressure x Area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162800" cy="2133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+mj-lt"/>
              </a:rPr>
              <a:t>To decrease the pressure caused by a force how must you change the area it’s applied to?</a:t>
            </a:r>
          </a:p>
        </p:txBody>
      </p:sp>
      <p:pic>
        <p:nvPicPr>
          <p:cNvPr id="2053" name="Picture 4" descr="A0448853491759_78c94_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856" y="3702908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Picture 5" descr="Ancona - Buy - Ancona - Discount Ancona at cheap prices - ancona,allen,edmonds,casual,loafers,loafers,monk,straps,moc,moc,toe,slip,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0210" y="3474308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131010" y="3169508"/>
          <a:ext cx="2463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943" name="PHOTO-PAINT" r:id="rId7" imgW="2463492" imgH="2463492" progId="">
                  <p:embed/>
                </p:oleObj>
              </mc:Choice>
              <mc:Fallback>
                <p:oleObj name="PHOTO-PAINT" r:id="rId7" imgW="2463492" imgH="2463492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10" y="3169508"/>
                        <a:ext cx="2463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669394"/>
      </p:ext>
    </p:extLst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64008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Which two of the four fundamental  forces do we deal with most?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065" y="2044994"/>
            <a:ext cx="2007458" cy="11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5851" y="4337255"/>
            <a:ext cx="1271305" cy="127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9430" y="3746215"/>
            <a:ext cx="1776350" cy="11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0" name="AutoShape 2" descr="data:image/jpeg;base64,/9j/4AAQSkZJRgABAQAAAQABAAD/2wCEAAkGBhQSEBUUEhQVFRUVFRQQFBQVFBQUFBUVFBQVFRQUFBQXHCYfFxkkGRQUHy8gJCcpLCwsFR4xNTAqNSYrLCkBCQoKDgwOGg8PGiwkHxwsLCwsKSwsKSwpLC0pLCwsKSwpKSksKSksLCksLCwsLCksLCksLCwsLCksLCwpLCwsLP/AABEIALcBEwMBIgACEQEDEQH/xAAcAAACAwEBAQEAAAAAAAAAAAACAwABBAUGBwj/xAA/EAABAwIEAwYDBwMCBQUAAAABAAIRAyEEEjFRBUFhBhMicYGRMqGxBxRCwdHh8FJiciOSgoSisvEVFjNDU//EABkBAAMBAQEAAAAAAAAAAAAAAAECAwAEBf/EAC0RAAICAgEDAwIEBwAAAAAAAAABAhEDEiExQVEEE/AyYSJxgbEjM0JSodHx/9oADAMBAAIRAxEAPwDe2kmtorQ2imtor3NjxUjO2imtorQ2imtpIbDUZhRRiktIpJgpJdg0ZRRRiitQooxRS7B1MoooxRWoUUwUkrkNqZBRRiitQooxRSuYdTIKKIUVrFJEKSVzDqZBRRCitYpK+7S7jaGTuVYorX3amVLuNoZe5V90tEKoS7h0Ed0p3acUJQ2G0FZFRYjc4cyEp1do5rWw6ohCEhKfjBskPxybWTBcUaiEtxWF+O6rNUxqZY2Lujpl43SX4gLlvxiQ/FpliFeU6rsYNlmqY1ct+JSXYhOsSEeVnQq4xZquMWF9dIfXTqCEc2bTi1FzDXUR1QuzPctopraS0NpJraSRzKKJnbRTG0VpbSTG0krmMomZtFMbRWgU0YppHMZRM4pIxSWgMV5UrmNoJFJGKaYrCTcbUAU0QYiyq8qGw2oOVSFeZu4SzjGDdDlhpIOFIWSrj9kk8RKbSTF2ijoEJb6oHNcyrjidTKzuxadYmK8q7HWdiwknHwuS/FJLsSnWFCPKzqu4iVnqY7quY6ulOrKixoR5GdB2MSH4tYnVkl1ZOoonubH4pJdiFkdWSnVk2ouxqfXSnV1mdVSnVEaBsaHV0p1ZZ3VEt1RGgWOdWSnVkpz0BcsYN1VKc9USgJWMQuUQyolsx9dbTTWsUajDVwOR6CiQNRBQAbqGo0c0tjahBWAknGjZLdj0dZMFxRtFNUQBquY/GndJfi0yxsDyJHXOJaEp+PHILkOxS5nHe0LcNRdVedLNbzc4/C0fzSU/tJdSfuvsM7U9vBhoaC3OebhLWDcgXcegWThvb6lWrigx76sgnvXNDA5+uVtMaNgG5XhcP2THFGPxGCfNdvixGDqO8YJ1fh6hgOY4ycpiCYnSfO4UVcNiNH03tOVzSC17HDcG4/dc+6vg6Pbdcs+8OxSU7FLzPAe07a7criBVA8Td+o/RdU1V3RSkrRxSuLpmx2ISnV1ldUQGsqUTbNLqyW6qszqyDvCT8kaBZodVXKwnabD1nFtOqxzpIibmNp19F4ftb2wqPe+hTa5jWk03nR7osR/a36/JeYw7n03B1MOa8XDpBI5ei5p50nSOmGBtWz7N2a7V4epiqlGs8UAwECo8jK97XmBezYBm5klgHmzE4iXEgQDoOUcvkvFdnMATIqOc4RmdJN3O68vxaayvV1cS5wALiQ0Q0E2A2GwsLdEPTwezn5D6mapQvp9gnVEs1EsvS3VF2HDYx1RLc9Lc5ASiCw3PSy9UShQMQuQkqFUShYSihKslVllK2MkCSgJTXMA+JwEcib+2qW6oI8MHzn6fukc0VWKTAUQHEO6ejf2USbj+y/J9eOP6Jb8cd1yDiUJxCCxIZ5WdN2LSzi1zTXVGsqKCE3Z0HYpLOIWE1lRqptRdjYa6A11k71ZsdxNlFhe8wB7k7AcytSQLs2YviDabC5xsOQEknkGgak7LwXaLB1sW/O97WNFqdJ2dhaebTI+O1ybegXL432gfiXyfCwfAzMLdTueqmE45VYGtLg5jTam8Aj3F4kA6rhzZXLiPQ78OHXmXUXgKmJ4fiadVs06jYeyR8bHWIMWew3B/UL7fX4LhOO4NleO7q5S3vGx3lJ4Hipv/AK2gnQ8iCIlfO+z/AGnwWUsxdGm1kmGN7x7WSDJYHFxYTYQCZ5tvI5FLtO/B1cQMDVqNo1vC3MIeG6tPOHiS3NqubqdBg49wWrw/FmlUIztcHh7DIygEhwOonLobhe04Fx9uIp6jvG2e3nYkB0bGJ9V83xVVziZu46l2p3vv+6XgsU6hUNTOWOcXaQTfUQbET9FfFk0ZDNj3X3PrhqIDUXjaXbkGg4mBWFmiCWHYnT1XLHadzz/qsk7tOYeg1XY864S5v9P3POliyJXR73G49tJhfUOVrRJJ+g3PRauxfaDDYt4bT7t1WM4p1fC/nIa11iRHKdZXhTSZVb4m+8/QrBiuH02VGGkcj5luQwQW3ztOrYj9Fs2+t9vndcf5D6bJBypp3+R9B+1vsK6qxuMp08ppty1xTy3YLipA/puCdo2XyPAhpqQ4uN4A5W39l9U7O/avWpOFPGAVaThlNRo8QBEOcWaPG4EHW3Jeb7R9lG4WrTqUHsrYauKjqL6f4YIzU3T+IAjr7FcEk4umeqmpK0bOzj4a8dQZGnOAusXrkcBPgdyGaPUC/wCS6ZK9LB/LR5HqH/EZZchJVEqlWyBFSuEJS2NRRKElWSrayf1Nh7pXIZRsWUTKRPkNToB5nQJjq7GGDDj5kCfTX5JNfEOqCxi9mNIABnQCfmpPJ4OqODyR1em34pPRv6n9FH4oOb4IGghoM33JuVnxGDyDxOaLkQBLgbGPmsbsvIH+aJPq5LJKHYdVoX+KesFLfSA1/c/oluqnc+/5qhVAMEA9TP0KxmyF/Uj1VIO8G30Vp7fgnS8nv++Vd6sneqd4uijls196q71Ze8UzrUazT3qrvFn7xed432iGcYdrxSc90PqGCWNJDRAnUzO8aKeWekbKYoe5Kj0uO4nRpVW0TUzPguquZ4mUhFmujV3QdPTlVO1vBi+atLE4lwsM9PwDo2nnaPcE9VVP7Kn1KTxh8ZTfUaRnpEBsmJGZzXuLZDpEhfP+LcNrYeq5lWmWVGn8QudYLXaEdRZefLI5Kmz0IYlF3R9h4T9p/BmQGUe4/wCUaPmyV6zhvb3h1azMTR/xf/pn2qASvzRQBBzEiZJjz5H1Wp1UQJIUip9s+1vtLTo4ZlGl3feYiZc0MJFJtnFp3cSBOwcvi7J/yHpPqslbFtmCJ5os4iYIJNhJF9ysY01KoAN/MGx/ZcLEV8zjew0/QdE3H4jNLZmDrvH5KcL4DXxJijTc7kTo0ebjYJlwDqKZVWl1TlZet4X9jmLqX7zDC0kCuxzh5wbLPjuwfdGHYnDuvBy4ik7L1KPFApnGo4s8nOB8z87rYcYM2bKXf103S5ro5tdqxy7GH+zug5uYcVwbXSG5XPcb7E5QfWIXUP2S4sUu+w9WjiQASWU3DOY//Mglr/cHoDZPiyyx8x+fP+iTwxl1POYOhTa2pVcS3D5vCDOdxAByjnMkiZsuRiO0Lu7cxkhpcXAEk5SRE7ZokTseivjjyaTYJAzyRcCSIJI3tCxYPhjqjXOaLNF9uXPQaozyKfavn7eEaEGu9/PnIGB4hUY4ZHvEkA5XETPK2q+gdmeKOrUjnMuaQCTqQRInrqvGU+HPb4y27f8AiLYFnOaDIGztLar0/ZHN/rONmlzcun9xNwBOoT4ZvaiPqca1s9GqLlbWE6D9B5nkmNoNGpzdGX93afVdMppdThhjlLohGZG7Dxd5DfPX/bqnkO0aAwHa7vV3/hZKtKDJ8YPoR5TafXmFJ5fB1R9P/cWKwg5GF39x5dQNPqkVXVHau8oP5BE/LAyiN5P8lMdi8lhlgWIEadLqbk2dEYRRl+7lurSY1kb6a2RAH/E8o0n0RDHt5ydrybzuQslXFRoDHKS35hDlh4QyrQLpOdrjuTqfXmsNRkGPeDI9DzTH4wQYFz7C4Onp81kcrQvuRyNdhrXEcp56X9FWUc/rdSlVa3kZ9EGIxOYzEWg7nqUHbfBlSXJRaok51EafkW14Pa51M6z51eddhxD+8UzpGZTMsAfnQVGNd8QB8wD9UGZTOgYClgKTXZm02Nd/UxoY73bBWupiXOEPcXjapFQez5WfMpmSuEX1QVkkujOVxLszSqXY1rHf2gtB9G2H+1cbE9kXt+BwPWJj2ufZevlRSlgg+xWPqcke586/9u1QT4Wnn8YBnqXRdJrcHxAaCadpNw5hAvYCHeq+kVqQe0tdcOBBuRY9QuJT+z/vKje5e9t7y0Pb1h1r+65c2JY1tZ2YMzyy1S5PMcNwTKbgXhlR3IP+CerZ8Xrbou1iuJOq2ec0fC1vhY0bNYIa30C9Xx7sXhcPhXOfapEMiXPqP5MA5z0A9F4yhhK0DLSeBpdsH1lcsJe4rSOzJFYnUmhb6bhpIHPmY6JbsI0DM27tQSZ9h1W53CMQ78Pu5o/NZcTwCs3/AOsPtYtcw/W/sqaT8Evcg3VoS6vRIBdkDramD7SvQdme11TCOc+iRmAgtdOV0AETfXlPUhcWpwOt3Qc1gJ07s+F4uRJGh8uqz8N4DiQSDTguI8TiMoEQbTPyQ9uXg3uQ8nR+0WiKuOd92aS3Ed1iwzmDXpCq4HbxFx9Vl7KcRZTc+mWOeKjg1jb+EOdHiH4huCPw2IN16vhHAHMl9Z5zuaAc0CGNhrGsptJsGho15ap9PsrhzVLgC1xu4B7gXAm/gadD+aMsa168hx5Wp3XAGJ7P0Xx3Dm902WZjBAfJz5ah8QJ2aYiN1tp8PZTaBTAIHQho52aLnzWunhMotAAIDWw0W6ibHRXWIgmQQYltySR/TpAvodkINwVIOX+LK2v0MjSKggOAIsG5TEjaR+Sx0Xd06HEgkTmm39sjkfOy3GoYNnDmBIHQy4/zqufiOIMZP43EEQ6XASIMl2v0808bbom6Ss0PxRYDOpvuYItJ02581iq4yXSQ2OTTdumyxMqui0x0t80Jozrb5n3VNUnyI5N9A6mLnW+wGnss9SoT0TnULWssjgqQ17CTvuFm6+w/NVLep80stVtpbouvIFfg1ZfCdBadAsNRyZWIGhlZS5CC7myPsEXIS5CShJVCQWZRLzKIGo9hmV5koOV5l1HINzKZksFEFrMHKtDKvMhYAkSCVJQswyVJQK0LNR1uG8NzDO4Wnwj+qDEgcxNvO2pXbp4llH/SYBUrO8LGasa486hHW5aOVl5WlxF7BDXR5AA3n8UTNyFnbXIMiQRcEGDO8rgn6eWSblN/kj1IerjhxqGNc93/AKNOOwDadUnvHVqpEVqroDS6ZLabR8LBtJ06JBeEuSnUcI5wkCw1cSA33K6YJY414OLI3lm5V1FF8oqdEuMAEnYCVoYxjdfH/wBLfc3PoAidiC6wOUC8NAaP39ZU5ZkuhWHppPqCcGGf/IY/tEE+pmB9eiTU4iG2YA3qJLj/AMRv7AJooDUgu6lKxeEBBgxFxIDQI6mJ5+6i8tvk6lgUVwJoUn1No5778pM9St7cSRDTUa45RBbyi+V02I8uq4n36Ph15x+v6JNSo46z5AQP3R0b6g3S6HexPEqA3cbEguLh1BMrDV40fwMHt+S5RrxyEqUnl3Mo+0lywe63wh9bEVH/ABOMbTA+SS0AawVZoDcqZAEdlVI1PqwnVSdEr/I+SB+IPL3Ss5mf3RUXQNlZqNXzWd52QmqJv7JD6iEYhlJFucluqFUSgJVSNsslCoAqLlrMkUShJUlUAhYyRUqLXRqUQ0BzCTzIqFoO1sp5KJPcG0PQhGClByIOXZZ54yVYKXKuULNQyVYcl5lM61moaCrzJGZQIBocairMjo4NzhIFtJNmj1KaKbG6kvOzRA9XH8gpyyJFI4pS6CA1a24KPjOTYES49A0X90dHEOyHu25QPic2STY2LzoOnRCxhIBOaeZ0P+4qEs3g64em8hAhkZWE2s5wDjOnw6D1S6ge83dfS5zH05D0TGho136u/QIXYsTA11idtJDVBzbOpY4xHVWARvAk6medtAjwrATzjdJo1gQ7OQ21tRfoQsTsa5oIYQBMnQu6S5TpsfZI6eMJZLgQGt6XPS68zjse6obzHIcvPzTMbXcW3JPmSsErqwQS5ZyZ8jfCD748lTsQ480LCOYlXUqWgAD0v7q7q+hBN11AKgMc0BKEomRobid7/VLqV5QU2SbmBrOvyQtpkqdRTsp+JomZWZAlCaZR1KkAjcAdNQfyQcuyCo11ElyAuVEqoTWTKc5RrCb7JZchLlgpBueqaJQoglbHSCFPr+ap7LQjd5/zkhyE8pUtmV1QnvB/Con/AHNux+f5FWtaNqz0QV5kqVcrts82hmdTMgBTaOGc4wAT5BC6Cotg5kQC3UuGhoBqPDQQXWINhu7QXtzQ1eMUqcik2TyeJmP8naegU/cv6eSqwv8Aq4Kp8POroYN3anybqU/PTpnSf7qlv9rB+crmf+qEkuJg7CZPm4yVlL3PM69EjU5deEWShHpyzq4jiIqO5mNJIDR6BIOIG4/n1S3s8MAX5xorYwjYdBr6lSqNFvxDqOPLTDZg9DGyJ/EA0ybn1PyWHEVyLTfzWdok3KKxp8sDyNcI6pxzjyja4S6dSJgDWTG/VZM+WIExup97k3aPZLp4G38m2tUBAzAWnnzKujkiNP8AtPnZZhUYNInYC6pjoEiQNpmUuvA182DjmgBwBtNrztzXOLk/FYmVlldGNNLk5crTfBZcpnQqpVCYRcqlCSqShQ5mII22uJUOJG3zSFRckaTHUmh1TFE20Gwt77rO5yhKB1QIpUZtsolA+pKpzpQEogLlVKkI6NIuMAEnYINjJFBNDY80YbG0jbRZxUM+W8T5BScrLJUPbS87+srXTpXg+0G3msmExIzSTlPIn4bdeS3nFNaDIE873PlukZaNUH92HT2UWf77WN25QOQOqiAbR0GgrXQwRImIGmY6futDOIUaDjlh5AEcwfM8vTrdYMdx2pUgEwByAgeVl1bSl0Rwe3GP1M6Zw9OleoZG0kSdcsC/qYQM44AC1pyAyTAb6AGPP5Lz5fKsFB47+pjLJX0o34+u02F9PEZnTksKvOhVIrVUJJ7OwmhdDDU8okoKNANF9feEsOEEOgwZBmCfNRnPbhFoQ15Y6ri7QJQMxTuQkn5JPftiI62/VBVxU6WH85rKP2C5fct7SXI6kNtqec9dlKeMa3RqCpi8xmB6orZ9gfhXcvvpGllZAGoO+v6Jf3k9B5AKxjDEandan2RrXc0UQ2JIA9dUjE4mTaw+SRUqE6lLJWUebYJT4pEKGVRKgT2RIqJVEoS5YwRKgQSjz2SjIFwQ5gEt70LWysYtzpQlaaWDLwYibwMzZMCYAJknyWMlBOxmmi5VK0TQtYUimMMgCSTYAXJJ0AC6gwRa0NgmoZs2c7J5npB05ystOkBc6/RbMtUZWvc9lN5uXEjeJ5m4PsoSlZeMaEPAawAfH+JktcHNBAEDk7peywuoTJaDGsG5Ai58v1XRqtBYBHgaC0kRmLrwT/SY/PVZ/vJY4Flw2wPwkgjUgc55+SyYzRhaCLRPr7Fa8PSgBz50OVsE2HM7LbicMJDgwl9sw1aDe9rDb6rn18QL5hJ08o9I32WuzVQuri/EYuORB/ZRWSeVhtEqLWCvubQ5WClgowV2WcNDJUzoMyrMsNRtw+GzCSU0PYzz+awtxTgIBQZ1JxbfLKqSS4RufjidBH191mJSw5SU6SXQSUm+ppw9QaEBPLmi8Day52ZG2uRzSShfKGjOuGa30c2tv5zQnCDf5JP3w9FRxRSpTGbgMOF6pThsUJqkoC9Mr7iNrsEXKFyUXqpTCWEShJVFyAlYARcqlDKouWCEXJbnyqc5RgQCQN/VaMVSayAHSdHCCII5X1/ZMoUTkc8PAcwBwhwE3gxeZuD6FYKjyTJMk3JNyT5pbtjtUhlGvle12xB9jKBxuUCYAszIjQn/AHR2UvAMDpPvb19F0uB4UU4xNenmoizQ45Q53Iwbvbr0T8SJDZDmUy4PYRJhriHQI+IG5aPMKUpFox7nJwtQZxnvEEc5INtNLgXWrHk1nvNQkuMhxJuIIJLRtsOQ5bcytWDnEtHnJ/F+Jx2nbqiOKP8AkdJkzJi/U6eyWh0zTSrspU8rWjUh79XuBvF7NGgsrYGh0utpDdhv78kOGoZbu1ka/hBPU3KdjcCabi4uD4FrkGDo6IiNPkd1mwi3VKoB5CCXAgExBktnW2ywVMNDc0jy0JCc8trNGaGvaAzxHTUiNwZHWwSm8Ncww4gmYbEkHrYTHosAQGuOkx5SqW4Fg1aZ/wASfmLQrW2NQQKmdUoutHEEHK8yiiJiwVcqKIMxeZTMoogEqVFFFgEUzKKLGBLlUqlFgEJQ5lFEDAlyqVFFjAuKGVFFhgnCNUtzlaiCGfAOZRRRAyDaxdTCllKWvZnLmyP6YIgE7wZtuoopTLQF1K0Na2pmcwSGtzaNvIA0B5jqL6pVLHlgZRc7NRJOUxfK8i4GogicukzuootHlDS4MWLp5XuEaOgxuLLbRY2n4n3cdBsqUQfIV1YGIxDZa5kjMJc0gE2JueTh7G3PVN+9MZeS4uuYEaqKINWFOhdDDBpLnWGo9ZIFvI/zVuJxTmgEwWuJyEG8ebhPLmP0UUSoboPa54ENqOaOQBAAm+mU/VRRRJYx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AutoShape 4" descr="data:image/jpeg;base64,/9j/4AAQSkZJRgABAQAAAQABAAD/2wCEAAkGBhQSEBUUEhQVFRUVFRQQFBQVFBQUFBUVFBQVFRQUFBQXHCYfFxkkGRQUHy8gJCcpLCwsFR4xNTAqNSYrLCkBCQoKDgwOGg8PGiwkHxwsLCwsKSwsKSwpLC0pLCwsKSwpKSksKSksLCksLCwsLCksLCksLCwsLCksLCwpLCwsLP/AABEIALcBEwMBIgACEQEDEQH/xAAcAAACAwEBAQEAAAAAAAAAAAACAwABBAUGBwj/xAA/EAABAwIEAwYDBwMCBQUAAAABAAIRAyEEEjFRBUFhBhMicYGRMqGxBxRCwdHh8FJiciOSgoSisvEVFjNDU//EABkBAAMBAQEAAAAAAAAAAAAAAAECAwAEBf/EAC0RAAICAgEDAwIEBwAAAAAAAAABAhEDEiExQVEEE/AyYSJxgbEjM0JSodHx/9oADAMBAAIRAxEAPwDe2kmtorQ2imtor3NjxUjO2imtorQ2imtpIbDUZhRRiktIpJgpJdg0ZRRRiitQooxRS7B1MoooxRWoUUwUkrkNqZBRRiitQooxRSuYdTIKKIUVrFJEKSVzDqZBRRCitYpK+7S7jaGTuVYorX3amVLuNoZe5V90tEKoS7h0Ed0p3acUJQ2G0FZFRYjc4cyEp1do5rWw6ohCEhKfjBskPxybWTBcUaiEtxWF+O6rNUxqZY2Lujpl43SX4gLlvxiQ/FpliFeU6rsYNlmqY1ct+JSXYhOsSEeVnQq4xZquMWF9dIfXTqCEc2bTi1FzDXUR1QuzPctopraS0NpJraSRzKKJnbRTG0VpbSTG0krmMomZtFMbRWgU0YppHMZRM4pIxSWgMV5UrmNoJFJGKaYrCTcbUAU0QYiyq8qGw2oOVSFeZu4SzjGDdDlhpIOFIWSrj9kk8RKbSTF2ijoEJb6oHNcyrjidTKzuxadYmK8q7HWdiwknHwuS/FJLsSnWFCPKzqu4iVnqY7quY6ulOrKixoR5GdB2MSH4tYnVkl1ZOoonubH4pJdiFkdWSnVk2ouxqfXSnV1mdVSnVEaBsaHV0p1ZZ3VEt1RGgWOdWSnVkpz0BcsYN1VKc9USgJWMQuUQyolsx9dbTTWsUajDVwOR6CiQNRBQAbqGo0c0tjahBWAknGjZLdj0dZMFxRtFNUQBquY/GndJfi0yxsDyJHXOJaEp+PHILkOxS5nHe0LcNRdVedLNbzc4/C0fzSU/tJdSfuvsM7U9vBhoaC3OebhLWDcgXcegWThvb6lWrigx76sgnvXNDA5+uVtMaNgG5XhcP2THFGPxGCfNdvixGDqO8YJ1fh6hgOY4ycpiCYnSfO4UVcNiNH03tOVzSC17HDcG4/dc+6vg6Pbdcs+8OxSU7FLzPAe07a7criBVA8Td+o/RdU1V3RSkrRxSuLpmx2ISnV1ldUQGsqUTbNLqyW6qszqyDvCT8kaBZodVXKwnabD1nFtOqxzpIibmNp19F4ftb2wqPe+hTa5jWk03nR7osR/a36/JeYw7n03B1MOa8XDpBI5ei5p50nSOmGBtWz7N2a7V4epiqlGs8UAwECo8jK97XmBezYBm5klgHmzE4iXEgQDoOUcvkvFdnMATIqOc4RmdJN3O68vxaayvV1cS5wALiQ0Q0E2A2GwsLdEPTwezn5D6mapQvp9gnVEs1EsvS3VF2HDYx1RLc9Lc5ASiCw3PSy9UShQMQuQkqFUShYSihKslVllK2MkCSgJTXMA+JwEcib+2qW6oI8MHzn6fukc0VWKTAUQHEO6ejf2USbj+y/J9eOP6Jb8cd1yDiUJxCCxIZ5WdN2LSzi1zTXVGsqKCE3Z0HYpLOIWE1lRqptRdjYa6A11k71ZsdxNlFhe8wB7k7AcytSQLs2YviDabC5xsOQEknkGgak7LwXaLB1sW/O97WNFqdJ2dhaebTI+O1ybegXL432gfiXyfCwfAzMLdTueqmE45VYGtLg5jTam8Aj3F4kA6rhzZXLiPQ78OHXmXUXgKmJ4fiadVs06jYeyR8bHWIMWew3B/UL7fX4LhOO4NleO7q5S3vGx3lJ4Hipv/AK2gnQ8iCIlfO+z/AGnwWUsxdGm1kmGN7x7WSDJYHFxYTYQCZ5tvI5FLtO/B1cQMDVqNo1vC3MIeG6tPOHiS3NqubqdBg49wWrw/FmlUIztcHh7DIygEhwOonLobhe04Fx9uIp6jvG2e3nYkB0bGJ9V83xVVziZu46l2p3vv+6XgsU6hUNTOWOcXaQTfUQbET9FfFk0ZDNj3X3PrhqIDUXjaXbkGg4mBWFmiCWHYnT1XLHadzz/qsk7tOYeg1XY864S5v9P3POliyJXR73G49tJhfUOVrRJJ+g3PRauxfaDDYt4bT7t1WM4p1fC/nIa11iRHKdZXhTSZVb4m+8/QrBiuH02VGGkcj5luQwQW3ztOrYj9Fs2+t9vndcf5D6bJBypp3+R9B+1vsK6qxuMp08ppty1xTy3YLipA/puCdo2XyPAhpqQ4uN4A5W39l9U7O/avWpOFPGAVaThlNRo8QBEOcWaPG4EHW3Jeb7R9lG4WrTqUHsrYauKjqL6f4YIzU3T+IAjr7FcEk4umeqmpK0bOzj4a8dQZGnOAusXrkcBPgdyGaPUC/wCS6ZK9LB/LR5HqH/EZZchJVEqlWyBFSuEJS2NRRKElWSrayf1Nh7pXIZRsWUTKRPkNToB5nQJjq7GGDDj5kCfTX5JNfEOqCxi9mNIABnQCfmpPJ4OqODyR1em34pPRv6n9FH4oOb4IGghoM33JuVnxGDyDxOaLkQBLgbGPmsbsvIH+aJPq5LJKHYdVoX+KesFLfSA1/c/oluqnc+/5qhVAMEA9TP0KxmyF/Uj1VIO8G30Vp7fgnS8nv++Vd6sneqd4uijls196q71Ze8UzrUazT3qrvFn7xed432iGcYdrxSc90PqGCWNJDRAnUzO8aKeWekbKYoe5Kj0uO4nRpVW0TUzPguquZ4mUhFmujV3QdPTlVO1vBi+atLE4lwsM9PwDo2nnaPcE9VVP7Kn1KTxh8ZTfUaRnpEBsmJGZzXuLZDpEhfP+LcNrYeq5lWmWVGn8QudYLXaEdRZefLI5Kmz0IYlF3R9h4T9p/BmQGUe4/wCUaPmyV6zhvb3h1azMTR/xf/pn2qASvzRQBBzEiZJjz5H1Wp1UQJIUip9s+1vtLTo4ZlGl3feYiZc0MJFJtnFp3cSBOwcvi7J/yHpPqslbFtmCJ5os4iYIJNhJF9ysY01KoAN/MGx/ZcLEV8zjew0/QdE3H4jNLZmDrvH5KcL4DXxJijTc7kTo0ebjYJlwDqKZVWl1TlZet4X9jmLqX7zDC0kCuxzh5wbLPjuwfdGHYnDuvBy4ik7L1KPFApnGo4s8nOB8z87rYcYM2bKXf103S5ro5tdqxy7GH+zug5uYcVwbXSG5XPcb7E5QfWIXUP2S4sUu+w9WjiQASWU3DOY//Mglr/cHoDZPiyyx8x+fP+iTwxl1POYOhTa2pVcS3D5vCDOdxAByjnMkiZsuRiO0Lu7cxkhpcXAEk5SRE7ZokTseivjjyaTYJAzyRcCSIJI3tCxYPhjqjXOaLNF9uXPQaozyKfavn7eEaEGu9/PnIGB4hUY4ZHvEkA5XETPK2q+gdmeKOrUjnMuaQCTqQRInrqvGU+HPb4y27f8AiLYFnOaDIGztLar0/ZHN/rONmlzcun9xNwBOoT4ZvaiPqca1s9GqLlbWE6D9B5nkmNoNGpzdGX93afVdMppdThhjlLohGZG7Dxd5DfPX/bqnkO0aAwHa7vV3/hZKtKDJ8YPoR5TafXmFJ5fB1R9P/cWKwg5GF39x5dQNPqkVXVHau8oP5BE/LAyiN5P8lMdi8lhlgWIEadLqbk2dEYRRl+7lurSY1kb6a2RAH/E8o0n0RDHt5ydrybzuQslXFRoDHKS35hDlh4QyrQLpOdrjuTqfXmsNRkGPeDI9DzTH4wQYFz7C4Onp81kcrQvuRyNdhrXEcp56X9FWUc/rdSlVa3kZ9EGIxOYzEWg7nqUHbfBlSXJRaok51EafkW14Pa51M6z51eddhxD+8UzpGZTMsAfnQVGNd8QB8wD9UGZTOgYClgKTXZm02Nd/UxoY73bBWupiXOEPcXjapFQez5WfMpmSuEX1QVkkujOVxLszSqXY1rHf2gtB9G2H+1cbE9kXt+BwPWJj2ufZevlRSlgg+xWPqcke586/9u1QT4Wnn8YBnqXRdJrcHxAaCadpNw5hAvYCHeq+kVqQe0tdcOBBuRY9QuJT+z/vKje5e9t7y0Pb1h1r+65c2JY1tZ2YMzyy1S5PMcNwTKbgXhlR3IP+CerZ8Xrbou1iuJOq2ec0fC1vhY0bNYIa30C9Xx7sXhcPhXOfapEMiXPqP5MA5z0A9F4yhhK0DLSeBpdsH1lcsJe4rSOzJFYnUmhb6bhpIHPmY6JbsI0DM27tQSZ9h1W53CMQ78Pu5o/NZcTwCs3/AOsPtYtcw/W/sqaT8Evcg3VoS6vRIBdkDramD7SvQdme11TCOc+iRmAgtdOV0AETfXlPUhcWpwOt3Qc1gJ07s+F4uRJGh8uqz8N4DiQSDTguI8TiMoEQbTPyQ9uXg3uQ8nR+0WiKuOd92aS3Ed1iwzmDXpCq4HbxFx9Vl7KcRZTc+mWOeKjg1jb+EOdHiH4huCPw2IN16vhHAHMl9Z5zuaAc0CGNhrGsptJsGho15ap9PsrhzVLgC1xu4B7gXAm/gadD+aMsa168hx5Wp3XAGJ7P0Xx3Dm902WZjBAfJz5ah8QJ2aYiN1tp8PZTaBTAIHQho52aLnzWunhMotAAIDWw0W6ibHRXWIgmQQYltySR/TpAvodkINwVIOX+LK2v0MjSKggOAIsG5TEjaR+Sx0Xd06HEgkTmm39sjkfOy3GoYNnDmBIHQy4/zqufiOIMZP43EEQ6XASIMl2v0808bbom6Ss0PxRYDOpvuYItJ02581iq4yXSQ2OTTdumyxMqui0x0t80Jozrb5n3VNUnyI5N9A6mLnW+wGnss9SoT0TnULWssjgqQ17CTvuFm6+w/NVLep80stVtpbouvIFfg1ZfCdBadAsNRyZWIGhlZS5CC7myPsEXIS5CShJVCQWZRLzKIGo9hmV5koOV5l1HINzKZksFEFrMHKtDKvMhYAkSCVJQswyVJQK0LNR1uG8NzDO4Wnwj+qDEgcxNvO2pXbp4llH/SYBUrO8LGasa486hHW5aOVl5WlxF7BDXR5AA3n8UTNyFnbXIMiQRcEGDO8rgn6eWSblN/kj1IerjhxqGNc93/AKNOOwDadUnvHVqpEVqroDS6ZLabR8LBtJ06JBeEuSnUcI5wkCw1cSA33K6YJY414OLI3lm5V1FF8oqdEuMAEnYCVoYxjdfH/wBLfc3PoAidiC6wOUC8NAaP39ZU5ZkuhWHppPqCcGGf/IY/tEE+pmB9eiTU4iG2YA3qJLj/AMRv7AJooDUgu6lKxeEBBgxFxIDQI6mJ5+6i8tvk6lgUVwJoUn1No5778pM9St7cSRDTUa45RBbyi+V02I8uq4n36Ph15x+v6JNSo46z5AQP3R0b6g3S6HexPEqA3cbEguLh1BMrDV40fwMHt+S5RrxyEqUnl3Mo+0lywe63wh9bEVH/ABOMbTA+SS0AawVZoDcqZAEdlVI1PqwnVSdEr/I+SB+IPL3Ss5mf3RUXQNlZqNXzWd52QmqJv7JD6iEYhlJFucluqFUSgJVSNsslCoAqLlrMkUShJUlUAhYyRUqLXRqUQ0BzCTzIqFoO1sp5KJPcG0PQhGClByIOXZZ54yVYKXKuULNQyVYcl5lM61moaCrzJGZQIBocairMjo4NzhIFtJNmj1KaKbG6kvOzRA9XH8gpyyJFI4pS6CA1a24KPjOTYES49A0X90dHEOyHu25QPic2STY2LzoOnRCxhIBOaeZ0P+4qEs3g64em8hAhkZWE2s5wDjOnw6D1S6ge83dfS5zH05D0TGho136u/QIXYsTA11idtJDVBzbOpY4xHVWARvAk6medtAjwrATzjdJo1gQ7OQ21tRfoQsTsa5oIYQBMnQu6S5TpsfZI6eMJZLgQGt6XPS68zjse6obzHIcvPzTMbXcW3JPmSsErqwQS5ZyZ8jfCD748lTsQ480LCOYlXUqWgAD0v7q7q+hBN11AKgMc0BKEomRobid7/VLqV5QU2SbmBrOvyQtpkqdRTsp+JomZWZAlCaZR1KkAjcAdNQfyQcuyCo11ElyAuVEqoTWTKc5RrCb7JZchLlgpBueqaJQoglbHSCFPr+ap7LQjd5/zkhyE8pUtmV1QnvB/Con/AHNux+f5FWtaNqz0QV5kqVcrts82hmdTMgBTaOGc4wAT5BC6Cotg5kQC3UuGhoBqPDQQXWINhu7QXtzQ1eMUqcik2TyeJmP8naegU/cv6eSqwv8Aq4Kp8POroYN3anybqU/PTpnSf7qlv9rB+crmf+qEkuJg7CZPm4yVlL3PM69EjU5deEWShHpyzq4jiIqO5mNJIDR6BIOIG4/n1S3s8MAX5xorYwjYdBr6lSqNFvxDqOPLTDZg9DGyJ/EA0ybn1PyWHEVyLTfzWdok3KKxp8sDyNcI6pxzjyja4S6dSJgDWTG/VZM+WIExup97k3aPZLp4G38m2tUBAzAWnnzKujkiNP8AtPnZZhUYNInYC6pjoEiQNpmUuvA182DjmgBwBtNrztzXOLk/FYmVlldGNNLk5crTfBZcpnQqpVCYRcqlCSqShQ5mII22uJUOJG3zSFRckaTHUmh1TFE20Gwt77rO5yhKB1QIpUZtsolA+pKpzpQEogLlVKkI6NIuMAEnYINjJFBNDY80YbG0jbRZxUM+W8T5BScrLJUPbS87+srXTpXg+0G3msmExIzSTlPIn4bdeS3nFNaDIE873PlukZaNUH92HT2UWf77WN25QOQOqiAbR0GgrXQwRImIGmY6futDOIUaDjlh5AEcwfM8vTrdYMdx2pUgEwByAgeVl1bSl0Rwe3GP1M6Zw9OleoZG0kSdcsC/qYQM44AC1pyAyTAb6AGPP5Lz5fKsFB47+pjLJX0o34+u02F9PEZnTksKvOhVIrVUJJ7OwmhdDDU8okoKNANF9feEsOEEOgwZBmCfNRnPbhFoQ15Y6ri7QJQMxTuQkn5JPftiI62/VBVxU6WH85rKP2C5fct7SXI6kNtqec9dlKeMa3RqCpi8xmB6orZ9gfhXcvvpGllZAGoO+v6Jf3k9B5AKxjDEandan2RrXc0UQ2JIA9dUjE4mTaw+SRUqE6lLJWUebYJT4pEKGVRKgT2RIqJVEoS5YwRKgQSjz2SjIFwQ5gEt70LWysYtzpQlaaWDLwYibwMzZMCYAJknyWMlBOxmmi5VK0TQtYUimMMgCSTYAXJJ0AC6gwRa0NgmoZs2c7J5npB05ystOkBc6/RbMtUZWvc9lN5uXEjeJ5m4PsoSlZeMaEPAawAfH+JktcHNBAEDk7peywuoTJaDGsG5Ai58v1XRqtBYBHgaC0kRmLrwT/SY/PVZ/vJY4Flw2wPwkgjUgc55+SyYzRhaCLRPr7Fa8PSgBz50OVsE2HM7LbicMJDgwl9sw1aDe9rDb6rn18QL5hJ08o9I32WuzVQuri/EYuORB/ZRWSeVhtEqLWCvubQ5WClgowV2WcNDJUzoMyrMsNRtw+GzCSU0PYzz+awtxTgIBQZ1JxbfLKqSS4RufjidBH191mJSw5SU6SXQSUm+ppw9QaEBPLmi8Day52ZG2uRzSShfKGjOuGa30c2tv5zQnCDf5JP3w9FRxRSpTGbgMOF6pThsUJqkoC9Mr7iNrsEXKFyUXqpTCWEShJVFyAlYARcqlDKouWCEXJbnyqc5RgQCQN/VaMVSayAHSdHCCII5X1/ZMoUTkc8PAcwBwhwE3gxeZuD6FYKjyTJMk3JNyT5pbtjtUhlGvle12xB9jKBxuUCYAszIjQn/AHR2UvAMDpPvb19F0uB4UU4xNenmoizQ45Q53Iwbvbr0T8SJDZDmUy4PYRJhriHQI+IG5aPMKUpFox7nJwtQZxnvEEc5INtNLgXWrHk1nvNQkuMhxJuIIJLRtsOQ5bcytWDnEtHnJ/F+Jx2nbqiOKP8AkdJkzJi/U6eyWh0zTSrspU8rWjUh79XuBvF7NGgsrYGh0utpDdhv78kOGoZbu1ka/hBPU3KdjcCabi4uD4FrkGDo6IiNPkd1mwi3VKoB5CCXAgExBktnW2ywVMNDc0jy0JCc8trNGaGvaAzxHTUiNwZHWwSm8Ncww4gmYbEkHrYTHosAQGuOkx5SqW4Fg1aZ/wASfmLQrW2NQQKmdUoutHEEHK8yiiJiwVcqKIMxeZTMoogEqVFFFgEUzKKLGBLlUqlFgEJQ5lFEDAlyqVFFjAuKGVFFhgnCNUtzlaiCGfAOZRRRAyDaxdTCllKWvZnLmyP6YIgE7wZtuoopTLQF1K0Na2pmcwSGtzaNvIA0B5jqL6pVLHlgZRc7NRJOUxfK8i4GogicukzuootHlDS4MWLp5XuEaOgxuLLbRY2n4n3cdBsqUQfIV1YGIxDZa5kjMJc0gE2JueTh7G3PVN+9MZeS4uuYEaqKINWFOhdDDBpLnWGo9ZIFvI/zVuJxTmgEwWuJyEG8ebhPLmP0UUSoboPa54ENqOaOQBAAm+mU/VRRRJYx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0454" name="Picture 6" descr="https://encrypted-tbn3.google.com/images?q=tbn:ANd9GcR8qCutkkXUsRpHc0aFc5tZYeZC_DsBhnPqVEEcRh_zPVbRlNz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4019" y="1661007"/>
            <a:ext cx="1582417" cy="11833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much water does an aircraft carrier displace?</a:t>
            </a:r>
          </a:p>
        </p:txBody>
      </p:sp>
      <p:sp>
        <p:nvSpPr>
          <p:cNvPr id="266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524000"/>
            <a:ext cx="3124200" cy="44958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A few minutes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An equal length of water equilibrated to the mass of the water in equilibrium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A volume of water equal to the charge of the ship’s surface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sz="2000" dirty="0" smtClean="0"/>
              <a:t>A mass of water equal to the mass of the ship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endParaRPr lang="en-US" sz="2000" dirty="0" smtClean="0"/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LcParenR"/>
            </a:pPr>
            <a:endParaRPr lang="en-US" sz="2000" dirty="0" smtClean="0"/>
          </a:p>
        </p:txBody>
      </p:sp>
      <p:pic>
        <p:nvPicPr>
          <p:cNvPr id="72709" name="Picture 5" descr="aircraft-carrier-in-motion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828800"/>
            <a:ext cx="5772150" cy="404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368873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355818" y="2353287"/>
            <a:ext cx="1295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guy and his girlfriend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on skateboards. They decide on a mutual break up and push each other.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352">
            <a:off x="1543013" y="4029541"/>
            <a:ext cx="2876550" cy="15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352">
            <a:off x="5240946" y="4100823"/>
            <a:ext cx="2263879" cy="125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212818" y="2048487"/>
            <a:ext cx="1600200" cy="167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0018" y="3648687"/>
            <a:ext cx="1524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3418" y="3648687"/>
            <a:ext cx="1524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46218" y="1515087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3418" y="2505687"/>
            <a:ext cx="1295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89416" y="2581887"/>
            <a:ext cx="990601" cy="76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27618" y="3572487"/>
            <a:ext cx="76200" cy="1066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6218" y="3572487"/>
            <a:ext cx="76200" cy="1066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51418" y="2048487"/>
            <a:ext cx="381000" cy="381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51418" y="2429487"/>
            <a:ext cx="457200" cy="12192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5616" y="2658087"/>
            <a:ext cx="990601" cy="76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563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though the force is equal and opposite, one of them experiences a greater acceleration than the other, who is it?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ways to say something floats above the surface of a fluid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981200"/>
            <a:ext cx="8659812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It is ___ dense than the surrounding fluid.</a:t>
            </a:r>
          </a:p>
          <a:p>
            <a:pPr eaLnBrk="1" hangingPunct="1"/>
            <a:r>
              <a:rPr lang="en-US" dirty="0" smtClean="0"/>
              <a:t>It weighs ___ than an equal volume of fluid.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14050" name="Picture 2" descr="http://www.planetseed.com/files/uploadedimages/Science/Features/Inventing_Our_World/In_the_Bathroom/Related_Content/duckprofile.gif?n=94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90" y="3529704"/>
            <a:ext cx="14287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4294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3886200" cy="609600"/>
          </a:xfrm>
        </p:spPr>
        <p:txBody>
          <a:bodyPr/>
          <a:lstStyle/>
          <a:p>
            <a:r>
              <a:rPr lang="en-US" dirty="0" smtClean="0"/>
              <a:t>Harmonic motion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7" y="2347904"/>
            <a:ext cx="5165957" cy="36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3443" y="1270686"/>
            <a:ext cx="761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color best represents a </a:t>
            </a:r>
            <a:r>
              <a:rPr lang="en-US" sz="3200" i="1" dirty="0" smtClean="0"/>
              <a:t>critically</a:t>
            </a:r>
            <a:r>
              <a:rPr lang="en-US" sz="3200" dirty="0" smtClean="0"/>
              <a:t> damped system(a perfect screen door)?</a:t>
            </a:r>
            <a:endParaRPr lang="en-US" sz="3200" dirty="0"/>
          </a:p>
        </p:txBody>
      </p:sp>
      <p:pic>
        <p:nvPicPr>
          <p:cNvPr id="515076" name="Picture 4" descr="https://encrypted-tbn0.gstatic.com/images?q=tbn:ANd9GcQwde_FTu70MbNRGNWOjL93QkNYK2ASj3LhQJ5Yl_7DDzXjXQc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09" y="464708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1630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374329" y="1601252"/>
            <a:ext cx="4208085" cy="218178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9711" y="4181279"/>
            <a:ext cx="8718959" cy="255605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1" name="Rounded Rectangle 3090"/>
          <p:cNvSpPr/>
          <p:nvPr/>
        </p:nvSpPr>
        <p:spPr>
          <a:xfrm>
            <a:off x="1511860" y="2793989"/>
            <a:ext cx="1605418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843166" y="2068718"/>
            <a:ext cx="312503" cy="298765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97000"/>
                  <a:alpha val="65000"/>
                </a:srgbClr>
              </a:gs>
              <a:gs pos="45000">
                <a:srgbClr val="FF7A00">
                  <a:alpha val="79000"/>
                </a:srgbClr>
              </a:gs>
              <a:gs pos="70000">
                <a:srgbClr val="FF0300">
                  <a:alpha val="73000"/>
                </a:srgbClr>
              </a:gs>
              <a:gs pos="100000">
                <a:srgbClr val="4D0808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898161" y="2071735"/>
            <a:ext cx="312503" cy="298765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97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087" name="Rectangle 44"/>
          <p:cNvSpPr>
            <a:spLocks noChangeArrowheads="1"/>
          </p:cNvSpPr>
          <p:nvPr/>
        </p:nvSpPr>
        <p:spPr bwMode="auto">
          <a:xfrm>
            <a:off x="377197" y="239918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600" dirty="0">
                <a:latin typeface="+mj-lt"/>
              </a:rPr>
              <a:t>Electromagnetic radiation is given off whenever </a:t>
            </a:r>
            <a:r>
              <a:rPr lang="en-US" sz="2600" dirty="0" smtClean="0">
                <a:latin typeface="+mj-lt"/>
              </a:rPr>
              <a:t>electrons </a:t>
            </a:r>
            <a:r>
              <a:rPr lang="en-US" sz="2600" i="1" dirty="0" smtClean="0">
                <a:latin typeface="+mj-lt"/>
              </a:rPr>
              <a:t>__________</a:t>
            </a:r>
            <a:r>
              <a:rPr lang="en-US" sz="2600" dirty="0" smtClean="0">
                <a:latin typeface="+mj-lt"/>
              </a:rPr>
              <a:t>.</a:t>
            </a:r>
            <a:endParaRPr lang="en-US" sz="2600" dirty="0">
              <a:latin typeface="+mj-lt"/>
            </a:endParaRPr>
          </a:p>
        </p:txBody>
      </p:sp>
      <p:pic>
        <p:nvPicPr>
          <p:cNvPr id="521218" name="Picture 2" descr="http://astronomyonline.org/stars/Images/ChrisFlynn/Bremsstrahlun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64" y="1738537"/>
            <a:ext cx="3155133" cy="19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20" name="Picture 4" descr="https://encrypted-tbn1.gstatic.com/images?q=tbn:ANd9GcRrAG6lHtANpj7XQeJo74cHn3WWw73JqwokuY0r5o4zStuFvkg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26" y="4760916"/>
            <a:ext cx="2661017" cy="1504054"/>
          </a:xfrm>
          <a:prstGeom prst="rect">
            <a:avLst/>
          </a:prstGeom>
          <a:noFill/>
          <a:effectLst>
            <a:glow rad="431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22" name="Picture 6" descr="https://encrypted-tbn1.gstatic.com/images?q=tbn:ANd9GcSQnmfvgI3irhUggf-F-8zk86M4qeH1kWXxCUbiwQnrbOO-vFk1T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74" y="4579257"/>
            <a:ext cx="2466975" cy="1847851"/>
          </a:xfrm>
          <a:prstGeom prst="rect">
            <a:avLst/>
          </a:prstGeom>
          <a:noFill/>
          <a:effectLst>
            <a:glow rad="266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1224" name="Picture 8" descr="http://ocw.mit.edu/ans7870/8/8.02T/f04/visualizations/light/01-DipoleRadiation/16_wmv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9" y="4527304"/>
            <a:ext cx="2759011" cy="20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3751790" y="5026226"/>
            <a:ext cx="264060" cy="117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59746" y="5503183"/>
            <a:ext cx="356104" cy="22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71406" y="5732397"/>
            <a:ext cx="478324" cy="32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20649" y="5822931"/>
            <a:ext cx="327434" cy="615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5901" y="5822931"/>
            <a:ext cx="413300" cy="615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99932" y="5732397"/>
            <a:ext cx="516048" cy="349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57956" y="5503183"/>
            <a:ext cx="459393" cy="19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57956" y="5026227"/>
            <a:ext cx="258024" cy="117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32996" y="4735006"/>
            <a:ext cx="92727" cy="105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633761" y="5466968"/>
            <a:ext cx="312503" cy="298765"/>
          </a:xfrm>
          <a:prstGeom prst="ellipse">
            <a:avLst/>
          </a:prstGeom>
          <a:solidFill>
            <a:srgbClr val="FFFF00">
              <a:alpha val="45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3078" name="Straight Arrow Connector 3077"/>
          <p:cNvCxnSpPr/>
          <p:nvPr/>
        </p:nvCxnSpPr>
        <p:spPr>
          <a:xfrm flipV="1">
            <a:off x="1845312" y="4753111"/>
            <a:ext cx="0" cy="1395891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Oval 3074"/>
          <p:cNvSpPr/>
          <p:nvPr/>
        </p:nvSpPr>
        <p:spPr>
          <a:xfrm>
            <a:off x="1621319" y="5263169"/>
            <a:ext cx="312503" cy="298765"/>
          </a:xfrm>
          <a:prstGeom prst="ellipse">
            <a:avLst/>
          </a:prstGeom>
          <a:solidFill>
            <a:srgbClr val="FFFF00">
              <a:alpha val="45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708002" y="4769969"/>
            <a:ext cx="0" cy="1400269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591875" y="4579588"/>
            <a:ext cx="0" cy="1395891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454565" y="4596446"/>
            <a:ext cx="0" cy="1400269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356406" y="5314707"/>
            <a:ext cx="312503" cy="298765"/>
          </a:xfrm>
          <a:prstGeom prst="ellipse">
            <a:avLst/>
          </a:prstGeom>
          <a:solidFill>
            <a:srgbClr val="FFFF00">
              <a:alpha val="19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867721" y="4869079"/>
            <a:ext cx="0" cy="1395891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730411" y="4885937"/>
            <a:ext cx="0" cy="1400269"/>
          </a:xfrm>
          <a:prstGeom prst="straightConnector1">
            <a:avLst/>
          </a:prstGeom>
          <a:ln w="19050">
            <a:solidFill>
              <a:srgbClr val="C00000">
                <a:alpha val="52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762872" y="2068719"/>
            <a:ext cx="312503" cy="298765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97000"/>
                  <a:alpha val="27000"/>
                </a:srgbClr>
              </a:gs>
              <a:gs pos="45000">
                <a:srgbClr val="FF7A00">
                  <a:alpha val="22000"/>
                </a:srgbClr>
              </a:gs>
              <a:gs pos="70000">
                <a:srgbClr val="FF0300">
                  <a:alpha val="22000"/>
                </a:srgbClr>
              </a:gs>
              <a:gs pos="100000">
                <a:srgbClr val="4D0808">
                  <a:alpha val="1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03051" y="2453053"/>
            <a:ext cx="135409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65056" y="2453053"/>
            <a:ext cx="284318" cy="10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378249" y="2453053"/>
            <a:ext cx="641050" cy="10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051349" y="2455099"/>
            <a:ext cx="2045280" cy="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1199357" y="2068720"/>
            <a:ext cx="312503" cy="298765"/>
          </a:xfrm>
          <a:prstGeom prst="ellipse">
            <a:avLst/>
          </a:prstGeom>
          <a:gradFill flip="none" rotWithShape="1">
            <a:gsLst>
              <a:gs pos="0">
                <a:srgbClr val="FFF200">
                  <a:lumMod val="97000"/>
                  <a:alpha val="51000"/>
                </a:srgbClr>
              </a:gs>
              <a:gs pos="45000">
                <a:srgbClr val="FF7A00">
                  <a:alpha val="53000"/>
                </a:srgbClr>
              </a:gs>
              <a:gs pos="70000">
                <a:srgbClr val="FF0300">
                  <a:alpha val="34000"/>
                </a:srgbClr>
              </a:gs>
              <a:gs pos="100000">
                <a:srgbClr val="4D0808">
                  <a:alpha val="42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+mj-lt"/>
              </a:rPr>
              <a:t>-</a:t>
            </a:r>
            <a:endParaRPr lang="en-US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816660" y="2926216"/>
            <a:ext cx="0" cy="4052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23847" y="2987762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velocity</a:t>
            </a:r>
            <a:endParaRPr lang="en-US" sz="1400" dirty="0"/>
          </a:p>
        </p:txBody>
      </p:sp>
      <p:sp>
        <p:nvSpPr>
          <p:cNvPr id="3093" name="TextBox 3092"/>
          <p:cNvSpPr txBox="1"/>
          <p:nvPr/>
        </p:nvSpPr>
        <p:spPr>
          <a:xfrm>
            <a:off x="643246" y="1769392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 sec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1131049" y="176939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sec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723540" y="1782217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sec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3795635" y="1791719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sec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530091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ro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95578">
            <a:off x="1359273" y="1925200"/>
            <a:ext cx="2879725" cy="4495800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3857" y="422331"/>
            <a:ext cx="57150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Molecules and Atoms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84" y="1655806"/>
            <a:ext cx="85344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The force holding these things together is the ____________ force.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832389" y="2811162"/>
          <a:ext cx="20574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967" name="PHOTO-PAINT" r:id="rId6" imgW="5485714" imgH="5434921" progId="">
                  <p:embed/>
                </p:oleObj>
              </mc:Choice>
              <mc:Fallback>
                <p:oleObj name="PHOTO-PAINT" r:id="rId6" imgW="5485714" imgH="5434921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389" y="2811162"/>
                        <a:ext cx="2057400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65189" y="5935362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Atoms to other Atoms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03789" y="5249562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Electrons to Nucleus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198915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955" y="1486908"/>
            <a:ext cx="6681682" cy="15460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When this ice skater brings her arms in, she begins to spin faster.  This is an example of _______ momentum being conserved.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6389" y="631214"/>
            <a:ext cx="36452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Fill in the blank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6098" name="Picture 2" descr="https://encrypted-tbn2.gstatic.com/images?q=tbn:ANd9GcR6wO2T4abueKCVU1CSmKe8EgTWyaurhsqJGU-e3BNq4AMB_Q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47" y="3239238"/>
            <a:ext cx="14382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00" name="Picture 4" descr="http://cache2.allpostersimages.com/p/MED/38/3840/TEJYF00Z/posters/female-figure-skater-preforming-a-sp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333" y="3991194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374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45469" y="171261"/>
            <a:ext cx="6353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conservation law is easiest to use when analyzing complex systems?</a:t>
            </a:r>
            <a:endParaRPr lang="en-US" sz="2800" dirty="0"/>
          </a:p>
        </p:txBody>
      </p:sp>
      <p:pic>
        <p:nvPicPr>
          <p:cNvPr id="517122" name="Picture 2" descr="http://bunniestudios.com/blog/images/m.pneumonia_sch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" y="1371601"/>
            <a:ext cx="5980551" cy="43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1691" y="2760598"/>
            <a:ext cx="5209211" cy="3984233"/>
          </a:xfrm>
          <a:prstGeom prst="rect">
            <a:avLst/>
          </a:prstGeom>
          <a:blipFill dpi="0" rotWithShape="1">
            <a:blip r:embed="rId4" cstate="print">
              <a:alphaModFix amt="6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476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82"/>
            <a:ext cx="7830065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type of heat transfer occurs when you touch a hot surface?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PAnswers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3949" y="1675306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A98C4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radiation</a:t>
            </a:r>
          </a:p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conduction</a:t>
            </a:r>
          </a:p>
          <a:p>
            <a:pPr marL="571500" indent="-571500" eaLnBrk="1" hangingPunct="1">
              <a:buFont typeface="+mj-lt"/>
              <a:buAutoNum type="alphaUcPeriod"/>
            </a:pPr>
            <a:r>
              <a:rPr lang="en-US" dirty="0" smtClean="0">
                <a:latin typeface="+mj-lt"/>
              </a:rPr>
              <a:t>convection</a:t>
            </a:r>
          </a:p>
        </p:txBody>
      </p:sp>
      <p:pic>
        <p:nvPicPr>
          <p:cNvPr id="518146" name="Picture 2" descr="http://farm1.static.flickr.com/225/511610848_716bb4e6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24" y="2326741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7556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98864" y="385140"/>
            <a:ext cx="2597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Energy 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4443" y="4922108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_________  __________  _________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173709" y="5101667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35222" y="5100195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0728" y="378166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Fill in the blank</a:t>
            </a:r>
          </a:p>
        </p:txBody>
      </p:sp>
      <p:pic>
        <p:nvPicPr>
          <p:cNvPr id="519170" name="Picture 2" descr="https://encrypted-tbn3.gstatic.com/images?q=tbn:ANd9GcQqwfGPzBMN3zAC9-7nOKi60fvQoads7DuovXAorSqIrNu_LKgM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44" y="2540858"/>
            <a:ext cx="1288941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2" name="Picture 4" descr="https://encrypted-tbn0.gstatic.com/images?q=tbn:ANd9GcR06ikdkyvS7aBeBTQP9rhcmv4aAIQRtd4fUt3E_2yqDTqYvN8K7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32" y="2540858"/>
            <a:ext cx="232709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4" name="Picture 6" descr="https://encrypted-tbn0.gstatic.com/images?q=tbn:ANd9GcQqAPXWUpI9-gFgegtTy87Rt8_9NXeruZ1ajpeM6VpK1gECFSRH0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68" y="254085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7517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54168" y="1453896"/>
            <a:ext cx="3276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705600" cy="121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can you say to this horse to convince it that it can get his work done?</a:t>
            </a:r>
          </a:p>
        </p:txBody>
      </p:sp>
      <p:pic>
        <p:nvPicPr>
          <p:cNvPr id="30724" name="Picture 5" descr="horse%20&amp;%20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9296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168249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/>
              <a:t>“Every time I pull on the cart, it pulls back with equal force.  Therefore I cannot pull the cart.”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3663696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2977896"/>
            <a:ext cx="7620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 smtClean="0"/>
              <a:t>Matching – Crude wave behavior descriptions</a:t>
            </a:r>
            <a:endParaRPr lang="en-US" dirty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209800" y="3581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2600" i="1">
                <a:solidFill>
                  <a:schemeClr val="tx2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2895600" cy="1828800"/>
          </a:xfrm>
          <a:noFill/>
          <a:ln/>
        </p:spPr>
        <p:txBody>
          <a:bodyPr lIns="92075" tIns="46037" rIns="92075" bIns="46037"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Reflection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Refraction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Diffraction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Interference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i="1" dirty="0">
                <a:solidFill>
                  <a:schemeClr val="tx2"/>
                </a:solidFill>
              </a:rPr>
              <a:t>  	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65540" name="AutoShape 4" descr="http://www.meted.ucar.edu/oceans/northwall/media/graphics/lajolla_wave_refrac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6" descr="http://www.meted.ucar.edu/oceans/northwall/media/graphics/lajolla_wave_refrac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1600200"/>
            <a:ext cx="4114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Bending when the medium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Bouncing off an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Combining waves to strengthen or weaken the total 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Bending around corners</a:t>
            </a:r>
          </a:p>
          <a:p>
            <a:endParaRPr lang="en-US" dirty="0"/>
          </a:p>
        </p:txBody>
      </p:sp>
      <p:sp>
        <p:nvSpPr>
          <p:cNvPr id="9" name="Double Wave 8"/>
          <p:cNvSpPr/>
          <p:nvPr/>
        </p:nvSpPr>
        <p:spPr>
          <a:xfrm>
            <a:off x="762000" y="5181600"/>
            <a:ext cx="7620000" cy="99060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538111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581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Misconception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heavier objects fall faster than lighter ones?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590800" y="2438400"/>
            <a:ext cx="1066800" cy="1066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84582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2438400"/>
            <a:ext cx="1066800" cy="10668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2590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259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1" y="3657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lighter objects fall faster because they accelerate quicker.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Yes, the heavier one has a greater force of gravity on it.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they have the same accelerations.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one of them is plastic</a:t>
            </a:r>
            <a:endParaRPr lang="en-US" sz="2400" dirty="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T/F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77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wave diffracts much more when the incoming wavelength is much greater than the size of the opening.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59406" name="Single Slit Diffraction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191" y="3094022"/>
            <a:ext cx="2209800" cy="1657350"/>
          </a:xfrm>
          <a:prstGeom prst="rect">
            <a:avLst/>
          </a:prstGeom>
          <a:noFill/>
        </p:spPr>
      </p:pic>
      <p:pic>
        <p:nvPicPr>
          <p:cNvPr id="59407" name="Single Slit Diffraction 4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591" y="3094022"/>
            <a:ext cx="2209800" cy="165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023202"/>
      </p:ext>
    </p:extLst>
  </p:cSld>
  <p:clrMapOvr>
    <a:masterClrMapping/>
  </p:clrMapOvr>
  <p:transition advClick="0" advTm="4500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6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705600" cy="121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the difference in order of magnitude between these two numbers?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5105400" cy="9144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>
                <a:latin typeface="Comic Sans MS" pitchFamily="66" charset="0"/>
              </a:rPr>
              <a:t>1x10</a:t>
            </a:r>
            <a:r>
              <a:rPr lang="en-US" sz="3600" baseline="30000" dirty="0" smtClean="0">
                <a:latin typeface="Comic Sans MS" pitchFamily="66" charset="0"/>
              </a:rPr>
              <a:t>10</a:t>
            </a:r>
            <a:r>
              <a:rPr lang="en-US" sz="3600" dirty="0" smtClean="0">
                <a:latin typeface="Comic Sans MS" pitchFamily="66" charset="0"/>
              </a:rPr>
              <a:t>     </a:t>
            </a:r>
            <a:r>
              <a:rPr lang="en-US" sz="2400" dirty="0" smtClean="0">
                <a:latin typeface="Comic Sans MS" pitchFamily="66" charset="0"/>
              </a:rPr>
              <a:t>and</a:t>
            </a:r>
            <a:r>
              <a:rPr lang="en-US" sz="3600" dirty="0" smtClean="0">
                <a:latin typeface="Comic Sans MS" pitchFamily="66" charset="0"/>
              </a:rPr>
              <a:t>      1x10</a:t>
            </a:r>
            <a:r>
              <a:rPr lang="en-US" sz="3600" baseline="30000" dirty="0" smtClean="0">
                <a:latin typeface="Comic Sans MS" pitchFamily="66" charset="0"/>
              </a:rPr>
              <a:t>20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971800"/>
            <a:ext cx="12650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21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-1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/>
              <a:t>-11</a:t>
            </a:r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8200" y="2209800"/>
            <a:ext cx="8044800" cy="4076700"/>
          </a:xfrm>
          <a:custGeom>
            <a:avLst/>
            <a:gdLst>
              <a:gd name="connsiteX0" fmla="*/ 485775 w 8044800"/>
              <a:gd name="connsiteY0" fmla="*/ 781050 h 4076700"/>
              <a:gd name="connsiteX1" fmla="*/ 485775 w 8044800"/>
              <a:gd name="connsiteY1" fmla="*/ 781050 h 4076700"/>
              <a:gd name="connsiteX2" fmla="*/ 542925 w 8044800"/>
              <a:gd name="connsiteY2" fmla="*/ 647700 h 4076700"/>
              <a:gd name="connsiteX3" fmla="*/ 619125 w 8044800"/>
              <a:gd name="connsiteY3" fmla="*/ 571500 h 4076700"/>
              <a:gd name="connsiteX4" fmla="*/ 704850 w 8044800"/>
              <a:gd name="connsiteY4" fmla="*/ 476250 h 4076700"/>
              <a:gd name="connsiteX5" fmla="*/ 742950 w 8044800"/>
              <a:gd name="connsiteY5" fmla="*/ 428625 h 4076700"/>
              <a:gd name="connsiteX6" fmla="*/ 800100 w 8044800"/>
              <a:gd name="connsiteY6" fmla="*/ 390525 h 4076700"/>
              <a:gd name="connsiteX7" fmla="*/ 847725 w 8044800"/>
              <a:gd name="connsiteY7" fmla="*/ 352425 h 4076700"/>
              <a:gd name="connsiteX8" fmla="*/ 904875 w 8044800"/>
              <a:gd name="connsiteY8" fmla="*/ 314325 h 4076700"/>
              <a:gd name="connsiteX9" fmla="*/ 962025 w 8044800"/>
              <a:gd name="connsiteY9" fmla="*/ 247650 h 4076700"/>
              <a:gd name="connsiteX10" fmla="*/ 1228725 w 8044800"/>
              <a:gd name="connsiteY10" fmla="*/ 161925 h 4076700"/>
              <a:gd name="connsiteX11" fmla="*/ 1323975 w 8044800"/>
              <a:gd name="connsiteY11" fmla="*/ 114300 h 4076700"/>
              <a:gd name="connsiteX12" fmla="*/ 1390650 w 8044800"/>
              <a:gd name="connsiteY12" fmla="*/ 85725 h 4076700"/>
              <a:gd name="connsiteX13" fmla="*/ 1447800 w 8044800"/>
              <a:gd name="connsiteY13" fmla="*/ 66675 h 4076700"/>
              <a:gd name="connsiteX14" fmla="*/ 1495425 w 8044800"/>
              <a:gd name="connsiteY14" fmla="*/ 38100 h 4076700"/>
              <a:gd name="connsiteX15" fmla="*/ 1571625 w 8044800"/>
              <a:gd name="connsiteY15" fmla="*/ 19050 h 4076700"/>
              <a:gd name="connsiteX16" fmla="*/ 1638300 w 8044800"/>
              <a:gd name="connsiteY16" fmla="*/ 0 h 4076700"/>
              <a:gd name="connsiteX17" fmla="*/ 2790825 w 8044800"/>
              <a:gd name="connsiteY17" fmla="*/ 9525 h 4076700"/>
              <a:gd name="connsiteX18" fmla="*/ 2895600 w 8044800"/>
              <a:gd name="connsiteY18" fmla="*/ 19050 h 4076700"/>
              <a:gd name="connsiteX19" fmla="*/ 3019425 w 8044800"/>
              <a:gd name="connsiteY19" fmla="*/ 28575 h 4076700"/>
              <a:gd name="connsiteX20" fmla="*/ 3124200 w 8044800"/>
              <a:gd name="connsiteY20" fmla="*/ 47625 h 4076700"/>
              <a:gd name="connsiteX21" fmla="*/ 3228975 w 8044800"/>
              <a:gd name="connsiteY21" fmla="*/ 57150 h 4076700"/>
              <a:gd name="connsiteX22" fmla="*/ 3400425 w 8044800"/>
              <a:gd name="connsiteY22" fmla="*/ 76200 h 4076700"/>
              <a:gd name="connsiteX23" fmla="*/ 3476625 w 8044800"/>
              <a:gd name="connsiteY23" fmla="*/ 104775 h 4076700"/>
              <a:gd name="connsiteX24" fmla="*/ 3571875 w 8044800"/>
              <a:gd name="connsiteY24" fmla="*/ 123825 h 4076700"/>
              <a:gd name="connsiteX25" fmla="*/ 3695700 w 8044800"/>
              <a:gd name="connsiteY25" fmla="*/ 152400 h 4076700"/>
              <a:gd name="connsiteX26" fmla="*/ 3810000 w 8044800"/>
              <a:gd name="connsiteY26" fmla="*/ 200025 h 4076700"/>
              <a:gd name="connsiteX27" fmla="*/ 3876675 w 8044800"/>
              <a:gd name="connsiteY27" fmla="*/ 209550 h 4076700"/>
              <a:gd name="connsiteX28" fmla="*/ 4067175 w 8044800"/>
              <a:gd name="connsiteY28" fmla="*/ 266700 h 4076700"/>
              <a:gd name="connsiteX29" fmla="*/ 4152900 w 8044800"/>
              <a:gd name="connsiteY29" fmla="*/ 314325 h 4076700"/>
              <a:gd name="connsiteX30" fmla="*/ 4191000 w 8044800"/>
              <a:gd name="connsiteY30" fmla="*/ 361950 h 4076700"/>
              <a:gd name="connsiteX31" fmla="*/ 4248150 w 8044800"/>
              <a:gd name="connsiteY31" fmla="*/ 390525 h 4076700"/>
              <a:gd name="connsiteX32" fmla="*/ 4410075 w 8044800"/>
              <a:gd name="connsiteY32" fmla="*/ 419100 h 4076700"/>
              <a:gd name="connsiteX33" fmla="*/ 4533900 w 8044800"/>
              <a:gd name="connsiteY33" fmla="*/ 466725 h 4076700"/>
              <a:gd name="connsiteX34" fmla="*/ 4667250 w 8044800"/>
              <a:gd name="connsiteY34" fmla="*/ 523875 h 4076700"/>
              <a:gd name="connsiteX35" fmla="*/ 5124450 w 8044800"/>
              <a:gd name="connsiteY35" fmla="*/ 590550 h 4076700"/>
              <a:gd name="connsiteX36" fmla="*/ 5686425 w 8044800"/>
              <a:gd name="connsiteY36" fmla="*/ 676275 h 4076700"/>
              <a:gd name="connsiteX37" fmla="*/ 6334125 w 8044800"/>
              <a:gd name="connsiteY37" fmla="*/ 685800 h 4076700"/>
              <a:gd name="connsiteX38" fmla="*/ 6391275 w 8044800"/>
              <a:gd name="connsiteY38" fmla="*/ 714375 h 4076700"/>
              <a:gd name="connsiteX39" fmla="*/ 6457950 w 8044800"/>
              <a:gd name="connsiteY39" fmla="*/ 752475 h 4076700"/>
              <a:gd name="connsiteX40" fmla="*/ 6486525 w 8044800"/>
              <a:gd name="connsiteY40" fmla="*/ 781050 h 4076700"/>
              <a:gd name="connsiteX41" fmla="*/ 6553200 w 8044800"/>
              <a:gd name="connsiteY41" fmla="*/ 866775 h 4076700"/>
              <a:gd name="connsiteX42" fmla="*/ 6619875 w 8044800"/>
              <a:gd name="connsiteY42" fmla="*/ 952500 h 4076700"/>
              <a:gd name="connsiteX43" fmla="*/ 6677025 w 8044800"/>
              <a:gd name="connsiteY43" fmla="*/ 1066800 h 4076700"/>
              <a:gd name="connsiteX44" fmla="*/ 6734175 w 8044800"/>
              <a:gd name="connsiteY44" fmla="*/ 1152525 h 4076700"/>
              <a:gd name="connsiteX45" fmla="*/ 6743700 w 8044800"/>
              <a:gd name="connsiteY45" fmla="*/ 1181100 h 4076700"/>
              <a:gd name="connsiteX46" fmla="*/ 6791325 w 8044800"/>
              <a:gd name="connsiteY46" fmla="*/ 1228725 h 4076700"/>
              <a:gd name="connsiteX47" fmla="*/ 6867525 w 8044800"/>
              <a:gd name="connsiteY47" fmla="*/ 1323975 h 4076700"/>
              <a:gd name="connsiteX48" fmla="*/ 6896100 w 8044800"/>
              <a:gd name="connsiteY48" fmla="*/ 1362075 h 4076700"/>
              <a:gd name="connsiteX49" fmla="*/ 6924675 w 8044800"/>
              <a:gd name="connsiteY49" fmla="*/ 1409700 h 4076700"/>
              <a:gd name="connsiteX50" fmla="*/ 7000875 w 8044800"/>
              <a:gd name="connsiteY50" fmla="*/ 1514475 h 4076700"/>
              <a:gd name="connsiteX51" fmla="*/ 7019925 w 8044800"/>
              <a:gd name="connsiteY51" fmla="*/ 1552575 h 4076700"/>
              <a:gd name="connsiteX52" fmla="*/ 7038975 w 8044800"/>
              <a:gd name="connsiteY52" fmla="*/ 1609725 h 4076700"/>
              <a:gd name="connsiteX53" fmla="*/ 7115175 w 8044800"/>
              <a:gd name="connsiteY53" fmla="*/ 1762125 h 4076700"/>
              <a:gd name="connsiteX54" fmla="*/ 7277100 w 8044800"/>
              <a:gd name="connsiteY54" fmla="*/ 2019300 h 4076700"/>
              <a:gd name="connsiteX55" fmla="*/ 7391400 w 8044800"/>
              <a:gd name="connsiteY55" fmla="*/ 2162175 h 4076700"/>
              <a:gd name="connsiteX56" fmla="*/ 7429500 w 8044800"/>
              <a:gd name="connsiteY56" fmla="*/ 2219325 h 4076700"/>
              <a:gd name="connsiteX57" fmla="*/ 7515225 w 8044800"/>
              <a:gd name="connsiteY57" fmla="*/ 2305050 h 4076700"/>
              <a:gd name="connsiteX58" fmla="*/ 7543800 w 8044800"/>
              <a:gd name="connsiteY58" fmla="*/ 2371725 h 4076700"/>
              <a:gd name="connsiteX59" fmla="*/ 7620000 w 8044800"/>
              <a:gd name="connsiteY59" fmla="*/ 2486025 h 4076700"/>
              <a:gd name="connsiteX60" fmla="*/ 7658100 w 8044800"/>
              <a:gd name="connsiteY60" fmla="*/ 2562225 h 4076700"/>
              <a:gd name="connsiteX61" fmla="*/ 7724775 w 8044800"/>
              <a:gd name="connsiteY61" fmla="*/ 2657475 h 4076700"/>
              <a:gd name="connsiteX62" fmla="*/ 7753350 w 8044800"/>
              <a:gd name="connsiteY62" fmla="*/ 2724150 h 4076700"/>
              <a:gd name="connsiteX63" fmla="*/ 7829550 w 8044800"/>
              <a:gd name="connsiteY63" fmla="*/ 2800350 h 4076700"/>
              <a:gd name="connsiteX64" fmla="*/ 7867650 w 8044800"/>
              <a:gd name="connsiteY64" fmla="*/ 2847975 h 4076700"/>
              <a:gd name="connsiteX65" fmla="*/ 7915275 w 8044800"/>
              <a:gd name="connsiteY65" fmla="*/ 2895600 h 4076700"/>
              <a:gd name="connsiteX66" fmla="*/ 7953375 w 8044800"/>
              <a:gd name="connsiteY66" fmla="*/ 2971800 h 4076700"/>
              <a:gd name="connsiteX67" fmla="*/ 7981950 w 8044800"/>
              <a:gd name="connsiteY67" fmla="*/ 3019425 h 4076700"/>
              <a:gd name="connsiteX68" fmla="*/ 7991475 w 8044800"/>
              <a:gd name="connsiteY68" fmla="*/ 3152775 h 4076700"/>
              <a:gd name="connsiteX69" fmla="*/ 8001000 w 8044800"/>
              <a:gd name="connsiteY69" fmla="*/ 3352800 h 4076700"/>
              <a:gd name="connsiteX70" fmla="*/ 7953375 w 8044800"/>
              <a:gd name="connsiteY70" fmla="*/ 3448050 h 4076700"/>
              <a:gd name="connsiteX71" fmla="*/ 7915275 w 8044800"/>
              <a:gd name="connsiteY71" fmla="*/ 3495675 h 4076700"/>
              <a:gd name="connsiteX72" fmla="*/ 7829550 w 8044800"/>
              <a:gd name="connsiteY72" fmla="*/ 3619500 h 4076700"/>
              <a:gd name="connsiteX73" fmla="*/ 7800975 w 8044800"/>
              <a:gd name="connsiteY73" fmla="*/ 3676650 h 4076700"/>
              <a:gd name="connsiteX74" fmla="*/ 7715250 w 8044800"/>
              <a:gd name="connsiteY74" fmla="*/ 3762375 h 4076700"/>
              <a:gd name="connsiteX75" fmla="*/ 7648575 w 8044800"/>
              <a:gd name="connsiteY75" fmla="*/ 3800475 h 4076700"/>
              <a:gd name="connsiteX76" fmla="*/ 7505700 w 8044800"/>
              <a:gd name="connsiteY76" fmla="*/ 3867150 h 4076700"/>
              <a:gd name="connsiteX77" fmla="*/ 7439025 w 8044800"/>
              <a:gd name="connsiteY77" fmla="*/ 3886200 h 4076700"/>
              <a:gd name="connsiteX78" fmla="*/ 7334250 w 8044800"/>
              <a:gd name="connsiteY78" fmla="*/ 3924300 h 4076700"/>
              <a:gd name="connsiteX79" fmla="*/ 7191375 w 8044800"/>
              <a:gd name="connsiteY79" fmla="*/ 3952875 h 4076700"/>
              <a:gd name="connsiteX80" fmla="*/ 7124700 w 8044800"/>
              <a:gd name="connsiteY80" fmla="*/ 3981450 h 4076700"/>
              <a:gd name="connsiteX81" fmla="*/ 7000875 w 8044800"/>
              <a:gd name="connsiteY81" fmla="*/ 4000500 h 4076700"/>
              <a:gd name="connsiteX82" fmla="*/ 6448425 w 8044800"/>
              <a:gd name="connsiteY82" fmla="*/ 4029075 h 4076700"/>
              <a:gd name="connsiteX83" fmla="*/ 6315075 w 8044800"/>
              <a:gd name="connsiteY83" fmla="*/ 4048125 h 4076700"/>
              <a:gd name="connsiteX84" fmla="*/ 6210300 w 8044800"/>
              <a:gd name="connsiteY84" fmla="*/ 4067175 h 4076700"/>
              <a:gd name="connsiteX85" fmla="*/ 6048375 w 8044800"/>
              <a:gd name="connsiteY85" fmla="*/ 4076700 h 4076700"/>
              <a:gd name="connsiteX86" fmla="*/ 5524500 w 8044800"/>
              <a:gd name="connsiteY86" fmla="*/ 4067175 h 4076700"/>
              <a:gd name="connsiteX87" fmla="*/ 5286375 w 8044800"/>
              <a:gd name="connsiteY87" fmla="*/ 4048125 h 4076700"/>
              <a:gd name="connsiteX88" fmla="*/ 5191125 w 8044800"/>
              <a:gd name="connsiteY88" fmla="*/ 4019550 h 4076700"/>
              <a:gd name="connsiteX89" fmla="*/ 5105400 w 8044800"/>
              <a:gd name="connsiteY89" fmla="*/ 4010025 h 4076700"/>
              <a:gd name="connsiteX90" fmla="*/ 4905375 w 8044800"/>
              <a:gd name="connsiteY90" fmla="*/ 3990975 h 4076700"/>
              <a:gd name="connsiteX91" fmla="*/ 4800600 w 8044800"/>
              <a:gd name="connsiteY91" fmla="*/ 3971925 h 4076700"/>
              <a:gd name="connsiteX92" fmla="*/ 4695825 w 8044800"/>
              <a:gd name="connsiteY92" fmla="*/ 3962400 h 4076700"/>
              <a:gd name="connsiteX93" fmla="*/ 4600575 w 8044800"/>
              <a:gd name="connsiteY93" fmla="*/ 3952875 h 4076700"/>
              <a:gd name="connsiteX94" fmla="*/ 3495675 w 8044800"/>
              <a:gd name="connsiteY94" fmla="*/ 3971925 h 4076700"/>
              <a:gd name="connsiteX95" fmla="*/ 3429000 w 8044800"/>
              <a:gd name="connsiteY95" fmla="*/ 3990975 h 4076700"/>
              <a:gd name="connsiteX96" fmla="*/ 3305175 w 8044800"/>
              <a:gd name="connsiteY96" fmla="*/ 4019550 h 4076700"/>
              <a:gd name="connsiteX97" fmla="*/ 3162300 w 8044800"/>
              <a:gd name="connsiteY97" fmla="*/ 4038600 h 4076700"/>
              <a:gd name="connsiteX98" fmla="*/ 2952750 w 8044800"/>
              <a:gd name="connsiteY98" fmla="*/ 4067175 h 4076700"/>
              <a:gd name="connsiteX99" fmla="*/ 1885950 w 8044800"/>
              <a:gd name="connsiteY99" fmla="*/ 4048125 h 4076700"/>
              <a:gd name="connsiteX100" fmla="*/ 1704975 w 8044800"/>
              <a:gd name="connsiteY100" fmla="*/ 4010025 h 4076700"/>
              <a:gd name="connsiteX101" fmla="*/ 1533525 w 8044800"/>
              <a:gd name="connsiteY101" fmla="*/ 3990975 h 4076700"/>
              <a:gd name="connsiteX102" fmla="*/ 1362075 w 8044800"/>
              <a:gd name="connsiteY102" fmla="*/ 3962400 h 4076700"/>
              <a:gd name="connsiteX103" fmla="*/ 1285875 w 8044800"/>
              <a:gd name="connsiteY103" fmla="*/ 3952875 h 4076700"/>
              <a:gd name="connsiteX104" fmla="*/ 1123950 w 8044800"/>
              <a:gd name="connsiteY104" fmla="*/ 3905250 h 4076700"/>
              <a:gd name="connsiteX105" fmla="*/ 1076325 w 8044800"/>
              <a:gd name="connsiteY105" fmla="*/ 3886200 h 4076700"/>
              <a:gd name="connsiteX106" fmla="*/ 990600 w 8044800"/>
              <a:gd name="connsiteY106" fmla="*/ 3790950 h 4076700"/>
              <a:gd name="connsiteX107" fmla="*/ 914400 w 8044800"/>
              <a:gd name="connsiteY107" fmla="*/ 3771900 h 4076700"/>
              <a:gd name="connsiteX108" fmla="*/ 809625 w 8044800"/>
              <a:gd name="connsiteY108" fmla="*/ 3705225 h 4076700"/>
              <a:gd name="connsiteX109" fmla="*/ 790575 w 8044800"/>
              <a:gd name="connsiteY109" fmla="*/ 3676650 h 4076700"/>
              <a:gd name="connsiteX110" fmla="*/ 752475 w 8044800"/>
              <a:gd name="connsiteY110" fmla="*/ 3648075 h 4076700"/>
              <a:gd name="connsiteX111" fmla="*/ 647700 w 8044800"/>
              <a:gd name="connsiteY111" fmla="*/ 3533775 h 4076700"/>
              <a:gd name="connsiteX112" fmla="*/ 619125 w 8044800"/>
              <a:gd name="connsiteY112" fmla="*/ 3476625 h 4076700"/>
              <a:gd name="connsiteX113" fmla="*/ 571500 w 8044800"/>
              <a:gd name="connsiteY113" fmla="*/ 3429000 h 4076700"/>
              <a:gd name="connsiteX114" fmla="*/ 523875 w 8044800"/>
              <a:gd name="connsiteY114" fmla="*/ 3371850 h 4076700"/>
              <a:gd name="connsiteX115" fmla="*/ 495300 w 8044800"/>
              <a:gd name="connsiteY115" fmla="*/ 3324225 h 4076700"/>
              <a:gd name="connsiteX116" fmla="*/ 428625 w 8044800"/>
              <a:gd name="connsiteY116" fmla="*/ 3209925 h 4076700"/>
              <a:gd name="connsiteX117" fmla="*/ 352425 w 8044800"/>
              <a:gd name="connsiteY117" fmla="*/ 3076575 h 4076700"/>
              <a:gd name="connsiteX118" fmla="*/ 285750 w 8044800"/>
              <a:gd name="connsiteY118" fmla="*/ 2924175 h 4076700"/>
              <a:gd name="connsiteX119" fmla="*/ 257175 w 8044800"/>
              <a:gd name="connsiteY119" fmla="*/ 2857500 h 4076700"/>
              <a:gd name="connsiteX120" fmla="*/ 200025 w 8044800"/>
              <a:gd name="connsiteY120" fmla="*/ 2771775 h 4076700"/>
              <a:gd name="connsiteX121" fmla="*/ 142875 w 8044800"/>
              <a:gd name="connsiteY121" fmla="*/ 2638425 h 4076700"/>
              <a:gd name="connsiteX122" fmla="*/ 123825 w 8044800"/>
              <a:gd name="connsiteY122" fmla="*/ 2562225 h 4076700"/>
              <a:gd name="connsiteX123" fmla="*/ 95250 w 8044800"/>
              <a:gd name="connsiteY123" fmla="*/ 2505075 h 4076700"/>
              <a:gd name="connsiteX124" fmla="*/ 76200 w 8044800"/>
              <a:gd name="connsiteY124" fmla="*/ 2438400 h 4076700"/>
              <a:gd name="connsiteX125" fmla="*/ 47625 w 8044800"/>
              <a:gd name="connsiteY125" fmla="*/ 2381250 h 4076700"/>
              <a:gd name="connsiteX126" fmla="*/ 38100 w 8044800"/>
              <a:gd name="connsiteY126" fmla="*/ 2343150 h 4076700"/>
              <a:gd name="connsiteX127" fmla="*/ 28575 w 8044800"/>
              <a:gd name="connsiteY127" fmla="*/ 2314575 h 4076700"/>
              <a:gd name="connsiteX128" fmla="*/ 0 w 8044800"/>
              <a:gd name="connsiteY128" fmla="*/ 2181225 h 4076700"/>
              <a:gd name="connsiteX129" fmla="*/ 9525 w 8044800"/>
              <a:gd name="connsiteY129" fmla="*/ 1971675 h 4076700"/>
              <a:gd name="connsiteX130" fmla="*/ 19050 w 8044800"/>
              <a:gd name="connsiteY130" fmla="*/ 1943100 h 4076700"/>
              <a:gd name="connsiteX131" fmla="*/ 28575 w 8044800"/>
              <a:gd name="connsiteY131" fmla="*/ 1895475 h 4076700"/>
              <a:gd name="connsiteX132" fmla="*/ 57150 w 8044800"/>
              <a:gd name="connsiteY132" fmla="*/ 1847850 h 4076700"/>
              <a:gd name="connsiteX133" fmla="*/ 95250 w 8044800"/>
              <a:gd name="connsiteY133" fmla="*/ 1762125 h 4076700"/>
              <a:gd name="connsiteX134" fmla="*/ 114300 w 8044800"/>
              <a:gd name="connsiteY134" fmla="*/ 1704975 h 4076700"/>
              <a:gd name="connsiteX135" fmla="*/ 142875 w 8044800"/>
              <a:gd name="connsiteY135" fmla="*/ 1628775 h 4076700"/>
              <a:gd name="connsiteX136" fmla="*/ 180975 w 8044800"/>
              <a:gd name="connsiteY136" fmla="*/ 1476375 h 4076700"/>
              <a:gd name="connsiteX137" fmla="*/ 190500 w 8044800"/>
              <a:gd name="connsiteY137" fmla="*/ 1428750 h 4076700"/>
              <a:gd name="connsiteX138" fmla="*/ 200025 w 8044800"/>
              <a:gd name="connsiteY138" fmla="*/ 1371600 h 4076700"/>
              <a:gd name="connsiteX139" fmla="*/ 228600 w 8044800"/>
              <a:gd name="connsiteY139" fmla="*/ 1276350 h 4076700"/>
              <a:gd name="connsiteX140" fmla="*/ 238125 w 8044800"/>
              <a:gd name="connsiteY140" fmla="*/ 1209675 h 4076700"/>
              <a:gd name="connsiteX141" fmla="*/ 247650 w 8044800"/>
              <a:gd name="connsiteY141" fmla="*/ 1133475 h 4076700"/>
              <a:gd name="connsiteX142" fmla="*/ 257175 w 8044800"/>
              <a:gd name="connsiteY142" fmla="*/ 1104900 h 4076700"/>
              <a:gd name="connsiteX143" fmla="*/ 266700 w 8044800"/>
              <a:gd name="connsiteY143" fmla="*/ 981075 h 4076700"/>
              <a:gd name="connsiteX144" fmla="*/ 276225 w 8044800"/>
              <a:gd name="connsiteY144" fmla="*/ 933450 h 4076700"/>
              <a:gd name="connsiteX145" fmla="*/ 285750 w 8044800"/>
              <a:gd name="connsiteY145" fmla="*/ 895350 h 4076700"/>
              <a:gd name="connsiteX146" fmla="*/ 342900 w 8044800"/>
              <a:gd name="connsiteY146" fmla="*/ 876300 h 4076700"/>
              <a:gd name="connsiteX147" fmla="*/ 390525 w 8044800"/>
              <a:gd name="connsiteY147" fmla="*/ 866775 h 4076700"/>
              <a:gd name="connsiteX148" fmla="*/ 438150 w 8044800"/>
              <a:gd name="connsiteY148" fmla="*/ 847725 h 4076700"/>
              <a:gd name="connsiteX149" fmla="*/ 485775 w 8044800"/>
              <a:gd name="connsiteY149" fmla="*/ 7810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044800" h="4076700">
                <a:moveTo>
                  <a:pt x="485775" y="781050"/>
                </a:moveTo>
                <a:lnTo>
                  <a:pt x="485775" y="781050"/>
                </a:lnTo>
                <a:cubicBezTo>
                  <a:pt x="504825" y="736600"/>
                  <a:pt x="516962" y="688500"/>
                  <a:pt x="542925" y="647700"/>
                </a:cubicBezTo>
                <a:cubicBezTo>
                  <a:pt x="562210" y="617395"/>
                  <a:pt x="596685" y="599550"/>
                  <a:pt x="619125" y="571500"/>
                </a:cubicBezTo>
                <a:cubicBezTo>
                  <a:pt x="716165" y="450200"/>
                  <a:pt x="593249" y="600251"/>
                  <a:pt x="704850" y="476250"/>
                </a:cubicBezTo>
                <a:cubicBezTo>
                  <a:pt x="718450" y="461139"/>
                  <a:pt x="727839" y="442225"/>
                  <a:pt x="742950" y="428625"/>
                </a:cubicBezTo>
                <a:cubicBezTo>
                  <a:pt x="759968" y="413309"/>
                  <a:pt x="781584" y="403991"/>
                  <a:pt x="800100" y="390525"/>
                </a:cubicBezTo>
                <a:cubicBezTo>
                  <a:pt x="816542" y="378568"/>
                  <a:pt x="831283" y="364382"/>
                  <a:pt x="847725" y="352425"/>
                </a:cubicBezTo>
                <a:cubicBezTo>
                  <a:pt x="866241" y="338959"/>
                  <a:pt x="887998" y="329796"/>
                  <a:pt x="904875" y="314325"/>
                </a:cubicBezTo>
                <a:cubicBezTo>
                  <a:pt x="926453" y="294545"/>
                  <a:pt x="936542" y="262054"/>
                  <a:pt x="962025" y="247650"/>
                </a:cubicBezTo>
                <a:cubicBezTo>
                  <a:pt x="1080802" y="180515"/>
                  <a:pt x="1117608" y="204255"/>
                  <a:pt x="1228725" y="161925"/>
                </a:cubicBezTo>
                <a:cubicBezTo>
                  <a:pt x="1261897" y="149288"/>
                  <a:pt x="1291856" y="129415"/>
                  <a:pt x="1323975" y="114300"/>
                </a:cubicBezTo>
                <a:cubicBezTo>
                  <a:pt x="1345854" y="104004"/>
                  <a:pt x="1368082" y="94405"/>
                  <a:pt x="1390650" y="85725"/>
                </a:cubicBezTo>
                <a:cubicBezTo>
                  <a:pt x="1409392" y="78517"/>
                  <a:pt x="1429519" y="74984"/>
                  <a:pt x="1447800" y="66675"/>
                </a:cubicBezTo>
                <a:cubicBezTo>
                  <a:pt x="1464654" y="59014"/>
                  <a:pt x="1478146" y="44746"/>
                  <a:pt x="1495425" y="38100"/>
                </a:cubicBezTo>
                <a:cubicBezTo>
                  <a:pt x="1519862" y="28701"/>
                  <a:pt x="1546787" y="27329"/>
                  <a:pt x="1571625" y="19050"/>
                </a:cubicBezTo>
                <a:cubicBezTo>
                  <a:pt x="1612619" y="5385"/>
                  <a:pt x="1590460" y="11960"/>
                  <a:pt x="1638300" y="0"/>
                </a:cubicBezTo>
                <a:lnTo>
                  <a:pt x="2790825" y="9525"/>
                </a:lnTo>
                <a:cubicBezTo>
                  <a:pt x="2825890" y="10056"/>
                  <a:pt x="2860652" y="16138"/>
                  <a:pt x="2895600" y="19050"/>
                </a:cubicBezTo>
                <a:lnTo>
                  <a:pt x="3019425" y="28575"/>
                </a:lnTo>
                <a:cubicBezTo>
                  <a:pt x="3054350" y="34925"/>
                  <a:pt x="3089028" y="42829"/>
                  <a:pt x="3124200" y="47625"/>
                </a:cubicBezTo>
                <a:cubicBezTo>
                  <a:pt x="3158947" y="52363"/>
                  <a:pt x="3194064" y="53825"/>
                  <a:pt x="3228975" y="57150"/>
                </a:cubicBezTo>
                <a:cubicBezTo>
                  <a:pt x="3330380" y="66808"/>
                  <a:pt x="3308058" y="64654"/>
                  <a:pt x="3400425" y="76200"/>
                </a:cubicBezTo>
                <a:cubicBezTo>
                  <a:pt x="3425825" y="85725"/>
                  <a:pt x="3450487" y="97515"/>
                  <a:pt x="3476625" y="104775"/>
                </a:cubicBezTo>
                <a:cubicBezTo>
                  <a:pt x="3507823" y="113441"/>
                  <a:pt x="3540235" y="116947"/>
                  <a:pt x="3571875" y="123825"/>
                </a:cubicBezTo>
                <a:cubicBezTo>
                  <a:pt x="3613268" y="132823"/>
                  <a:pt x="3654425" y="142875"/>
                  <a:pt x="3695700" y="152400"/>
                </a:cubicBezTo>
                <a:cubicBezTo>
                  <a:pt x="3736314" y="172707"/>
                  <a:pt x="3762056" y="187240"/>
                  <a:pt x="3810000" y="200025"/>
                </a:cubicBezTo>
                <a:cubicBezTo>
                  <a:pt x="3831693" y="205810"/>
                  <a:pt x="3854530" y="205859"/>
                  <a:pt x="3876675" y="209550"/>
                </a:cubicBezTo>
                <a:cubicBezTo>
                  <a:pt x="3938327" y="219825"/>
                  <a:pt x="4018091" y="242158"/>
                  <a:pt x="4067175" y="266700"/>
                </a:cubicBezTo>
                <a:cubicBezTo>
                  <a:pt x="4077140" y="271683"/>
                  <a:pt x="4137468" y="298893"/>
                  <a:pt x="4152900" y="314325"/>
                </a:cubicBezTo>
                <a:cubicBezTo>
                  <a:pt x="4167275" y="328700"/>
                  <a:pt x="4175125" y="349250"/>
                  <a:pt x="4191000" y="361950"/>
                </a:cubicBezTo>
                <a:cubicBezTo>
                  <a:pt x="4207631" y="375255"/>
                  <a:pt x="4227541" y="385149"/>
                  <a:pt x="4248150" y="390525"/>
                </a:cubicBezTo>
                <a:cubicBezTo>
                  <a:pt x="4301184" y="404360"/>
                  <a:pt x="4410075" y="419100"/>
                  <a:pt x="4410075" y="419100"/>
                </a:cubicBezTo>
                <a:cubicBezTo>
                  <a:pt x="4451350" y="434975"/>
                  <a:pt x="4492946" y="450040"/>
                  <a:pt x="4533900" y="466725"/>
                </a:cubicBezTo>
                <a:cubicBezTo>
                  <a:pt x="4578686" y="484971"/>
                  <a:pt x="4619919" y="513951"/>
                  <a:pt x="4667250" y="523875"/>
                </a:cubicBezTo>
                <a:cubicBezTo>
                  <a:pt x="4817984" y="555481"/>
                  <a:pt x="4972986" y="562649"/>
                  <a:pt x="5124450" y="590550"/>
                </a:cubicBezTo>
                <a:cubicBezTo>
                  <a:pt x="5311025" y="624919"/>
                  <a:pt x="5495979" y="669855"/>
                  <a:pt x="5686425" y="676275"/>
                </a:cubicBezTo>
                <a:cubicBezTo>
                  <a:pt x="5902226" y="683549"/>
                  <a:pt x="6118225" y="682625"/>
                  <a:pt x="6334125" y="685800"/>
                </a:cubicBezTo>
                <a:cubicBezTo>
                  <a:pt x="6353175" y="695325"/>
                  <a:pt x="6373012" y="703417"/>
                  <a:pt x="6391275" y="714375"/>
                </a:cubicBezTo>
                <a:cubicBezTo>
                  <a:pt x="6463357" y="757624"/>
                  <a:pt x="6397903" y="732459"/>
                  <a:pt x="6457950" y="752475"/>
                </a:cubicBezTo>
                <a:cubicBezTo>
                  <a:pt x="6467475" y="762000"/>
                  <a:pt x="6477901" y="770702"/>
                  <a:pt x="6486525" y="781050"/>
                </a:cubicBezTo>
                <a:cubicBezTo>
                  <a:pt x="6509700" y="808860"/>
                  <a:pt x="6527602" y="841177"/>
                  <a:pt x="6553200" y="866775"/>
                </a:cubicBezTo>
                <a:cubicBezTo>
                  <a:pt x="6587910" y="901485"/>
                  <a:pt x="6591392" y="901231"/>
                  <a:pt x="6619875" y="952500"/>
                </a:cubicBezTo>
                <a:cubicBezTo>
                  <a:pt x="6640562" y="989737"/>
                  <a:pt x="6653396" y="1031357"/>
                  <a:pt x="6677025" y="1066800"/>
                </a:cubicBezTo>
                <a:cubicBezTo>
                  <a:pt x="6696075" y="1095375"/>
                  <a:pt x="6716871" y="1122860"/>
                  <a:pt x="6734175" y="1152525"/>
                </a:cubicBezTo>
                <a:cubicBezTo>
                  <a:pt x="6739234" y="1161198"/>
                  <a:pt x="6737676" y="1173068"/>
                  <a:pt x="6743700" y="1181100"/>
                </a:cubicBezTo>
                <a:cubicBezTo>
                  <a:pt x="6757170" y="1199061"/>
                  <a:pt x="6776621" y="1211759"/>
                  <a:pt x="6791325" y="1228725"/>
                </a:cubicBezTo>
                <a:cubicBezTo>
                  <a:pt x="6817954" y="1259451"/>
                  <a:pt x="6842404" y="1292003"/>
                  <a:pt x="6867525" y="1323975"/>
                </a:cubicBezTo>
                <a:cubicBezTo>
                  <a:pt x="6877333" y="1336458"/>
                  <a:pt x="6887932" y="1348462"/>
                  <a:pt x="6896100" y="1362075"/>
                </a:cubicBezTo>
                <a:cubicBezTo>
                  <a:pt x="6905625" y="1377950"/>
                  <a:pt x="6914187" y="1394444"/>
                  <a:pt x="6924675" y="1409700"/>
                </a:cubicBezTo>
                <a:cubicBezTo>
                  <a:pt x="6949140" y="1445286"/>
                  <a:pt x="6981562" y="1475849"/>
                  <a:pt x="7000875" y="1514475"/>
                </a:cubicBezTo>
                <a:cubicBezTo>
                  <a:pt x="7007225" y="1527175"/>
                  <a:pt x="7014652" y="1539392"/>
                  <a:pt x="7019925" y="1552575"/>
                </a:cubicBezTo>
                <a:cubicBezTo>
                  <a:pt x="7027383" y="1571219"/>
                  <a:pt x="7030666" y="1591444"/>
                  <a:pt x="7038975" y="1609725"/>
                </a:cubicBezTo>
                <a:cubicBezTo>
                  <a:pt x="7062477" y="1661430"/>
                  <a:pt x="7086378" y="1713170"/>
                  <a:pt x="7115175" y="1762125"/>
                </a:cubicBezTo>
                <a:cubicBezTo>
                  <a:pt x="7179002" y="1870631"/>
                  <a:pt x="7206123" y="1926484"/>
                  <a:pt x="7277100" y="2019300"/>
                </a:cubicBezTo>
                <a:cubicBezTo>
                  <a:pt x="7424045" y="2211459"/>
                  <a:pt x="7241702" y="1952598"/>
                  <a:pt x="7391400" y="2162175"/>
                </a:cubicBezTo>
                <a:cubicBezTo>
                  <a:pt x="7404708" y="2180806"/>
                  <a:pt x="7414505" y="2202023"/>
                  <a:pt x="7429500" y="2219325"/>
                </a:cubicBezTo>
                <a:cubicBezTo>
                  <a:pt x="7455966" y="2249863"/>
                  <a:pt x="7515225" y="2305050"/>
                  <a:pt x="7515225" y="2305050"/>
                </a:cubicBezTo>
                <a:cubicBezTo>
                  <a:pt x="7524750" y="2327275"/>
                  <a:pt x="7531685" y="2350799"/>
                  <a:pt x="7543800" y="2371725"/>
                </a:cubicBezTo>
                <a:cubicBezTo>
                  <a:pt x="7566743" y="2411353"/>
                  <a:pt x="7599522" y="2445069"/>
                  <a:pt x="7620000" y="2486025"/>
                </a:cubicBezTo>
                <a:cubicBezTo>
                  <a:pt x="7632700" y="2511425"/>
                  <a:pt x="7643292" y="2537993"/>
                  <a:pt x="7658100" y="2562225"/>
                </a:cubicBezTo>
                <a:cubicBezTo>
                  <a:pt x="7678309" y="2595295"/>
                  <a:pt x="7705125" y="2624070"/>
                  <a:pt x="7724775" y="2657475"/>
                </a:cubicBezTo>
                <a:cubicBezTo>
                  <a:pt x="7737035" y="2678317"/>
                  <a:pt x="7739051" y="2704651"/>
                  <a:pt x="7753350" y="2724150"/>
                </a:cubicBezTo>
                <a:cubicBezTo>
                  <a:pt x="7774592" y="2753117"/>
                  <a:pt x="7805185" y="2773955"/>
                  <a:pt x="7829550" y="2800350"/>
                </a:cubicBezTo>
                <a:cubicBezTo>
                  <a:pt x="7843339" y="2815288"/>
                  <a:pt x="7854050" y="2832864"/>
                  <a:pt x="7867650" y="2847975"/>
                </a:cubicBezTo>
                <a:cubicBezTo>
                  <a:pt x="7882669" y="2864662"/>
                  <a:pt x="7902496" y="2877141"/>
                  <a:pt x="7915275" y="2895600"/>
                </a:cubicBezTo>
                <a:cubicBezTo>
                  <a:pt x="7931439" y="2918949"/>
                  <a:pt x="7938764" y="2947449"/>
                  <a:pt x="7953375" y="2971800"/>
                </a:cubicBezTo>
                <a:lnTo>
                  <a:pt x="7981950" y="3019425"/>
                </a:lnTo>
                <a:cubicBezTo>
                  <a:pt x="7985125" y="3063875"/>
                  <a:pt x="7984864" y="3108705"/>
                  <a:pt x="7991475" y="3152775"/>
                </a:cubicBezTo>
                <a:cubicBezTo>
                  <a:pt x="8011761" y="3288016"/>
                  <a:pt x="8044800" y="3111901"/>
                  <a:pt x="8001000" y="3352800"/>
                </a:cubicBezTo>
                <a:cubicBezTo>
                  <a:pt x="7995802" y="3381386"/>
                  <a:pt x="7972635" y="3422370"/>
                  <a:pt x="7953375" y="3448050"/>
                </a:cubicBezTo>
                <a:cubicBezTo>
                  <a:pt x="7941177" y="3464314"/>
                  <a:pt x="7927178" y="3479194"/>
                  <a:pt x="7915275" y="3495675"/>
                </a:cubicBezTo>
                <a:cubicBezTo>
                  <a:pt x="7885883" y="3536372"/>
                  <a:pt x="7852001" y="3574599"/>
                  <a:pt x="7829550" y="3619500"/>
                </a:cubicBezTo>
                <a:cubicBezTo>
                  <a:pt x="7820025" y="3638550"/>
                  <a:pt x="7814280" y="3660019"/>
                  <a:pt x="7800975" y="3676650"/>
                </a:cubicBezTo>
                <a:cubicBezTo>
                  <a:pt x="7775730" y="3708206"/>
                  <a:pt x="7750337" y="3742325"/>
                  <a:pt x="7715250" y="3762375"/>
                </a:cubicBezTo>
                <a:cubicBezTo>
                  <a:pt x="7693025" y="3775075"/>
                  <a:pt x="7671113" y="3788339"/>
                  <a:pt x="7648575" y="3800475"/>
                </a:cubicBezTo>
                <a:cubicBezTo>
                  <a:pt x="7613922" y="3819135"/>
                  <a:pt x="7536796" y="3855489"/>
                  <a:pt x="7505700" y="3867150"/>
                </a:cubicBezTo>
                <a:cubicBezTo>
                  <a:pt x="7484057" y="3875266"/>
                  <a:pt x="7460953" y="3878891"/>
                  <a:pt x="7439025" y="3886200"/>
                </a:cubicBezTo>
                <a:cubicBezTo>
                  <a:pt x="7403770" y="3897952"/>
                  <a:pt x="7369687" y="3913109"/>
                  <a:pt x="7334250" y="3924300"/>
                </a:cubicBezTo>
                <a:cubicBezTo>
                  <a:pt x="7273545" y="3943470"/>
                  <a:pt x="7252005" y="3944214"/>
                  <a:pt x="7191375" y="3952875"/>
                </a:cubicBezTo>
                <a:cubicBezTo>
                  <a:pt x="7169150" y="3962400"/>
                  <a:pt x="7147424" y="3973187"/>
                  <a:pt x="7124700" y="3981450"/>
                </a:cubicBezTo>
                <a:cubicBezTo>
                  <a:pt x="7087847" y="3994851"/>
                  <a:pt x="7035612" y="3996332"/>
                  <a:pt x="7000875" y="4000500"/>
                </a:cubicBezTo>
                <a:cubicBezTo>
                  <a:pt x="6701315" y="4036447"/>
                  <a:pt x="6938221" y="4017413"/>
                  <a:pt x="6448425" y="4029075"/>
                </a:cubicBezTo>
                <a:cubicBezTo>
                  <a:pt x="6403975" y="4035425"/>
                  <a:pt x="6359252" y="4040093"/>
                  <a:pt x="6315075" y="4048125"/>
                </a:cubicBezTo>
                <a:cubicBezTo>
                  <a:pt x="6280150" y="4054475"/>
                  <a:pt x="6245596" y="4063393"/>
                  <a:pt x="6210300" y="4067175"/>
                </a:cubicBezTo>
                <a:cubicBezTo>
                  <a:pt x="6156539" y="4072935"/>
                  <a:pt x="6102350" y="4073525"/>
                  <a:pt x="6048375" y="4076700"/>
                </a:cubicBezTo>
                <a:lnTo>
                  <a:pt x="5524500" y="4067175"/>
                </a:lnTo>
                <a:cubicBezTo>
                  <a:pt x="5442967" y="4064845"/>
                  <a:pt x="5366827" y="4056170"/>
                  <a:pt x="5286375" y="4048125"/>
                </a:cubicBezTo>
                <a:cubicBezTo>
                  <a:pt x="5254625" y="4038600"/>
                  <a:pt x="5223562" y="4026379"/>
                  <a:pt x="5191125" y="4019550"/>
                </a:cubicBezTo>
                <a:cubicBezTo>
                  <a:pt x="5162991" y="4013627"/>
                  <a:pt x="5134008" y="4012886"/>
                  <a:pt x="5105400" y="4010025"/>
                </a:cubicBezTo>
                <a:lnTo>
                  <a:pt x="4905375" y="3990975"/>
                </a:lnTo>
                <a:cubicBezTo>
                  <a:pt x="4870234" y="3985955"/>
                  <a:pt x="4835772" y="3976721"/>
                  <a:pt x="4800600" y="3971925"/>
                </a:cubicBezTo>
                <a:cubicBezTo>
                  <a:pt x="4765853" y="3967187"/>
                  <a:pt x="4730736" y="3965725"/>
                  <a:pt x="4695825" y="3962400"/>
                </a:cubicBezTo>
                <a:lnTo>
                  <a:pt x="4600575" y="3952875"/>
                </a:lnTo>
                <a:lnTo>
                  <a:pt x="3495675" y="3971925"/>
                </a:lnTo>
                <a:cubicBezTo>
                  <a:pt x="3472573" y="3972676"/>
                  <a:pt x="3451334" y="3985019"/>
                  <a:pt x="3429000" y="3990975"/>
                </a:cubicBezTo>
                <a:cubicBezTo>
                  <a:pt x="3391925" y="4000862"/>
                  <a:pt x="3344569" y="4012984"/>
                  <a:pt x="3305175" y="4019550"/>
                </a:cubicBezTo>
                <a:cubicBezTo>
                  <a:pt x="3139027" y="4047241"/>
                  <a:pt x="3345301" y="4009705"/>
                  <a:pt x="3162300" y="4038600"/>
                </a:cubicBezTo>
                <a:cubicBezTo>
                  <a:pt x="2973279" y="4068445"/>
                  <a:pt x="3142019" y="4049969"/>
                  <a:pt x="2952750" y="4067175"/>
                </a:cubicBezTo>
                <a:lnTo>
                  <a:pt x="1885950" y="4048125"/>
                </a:lnTo>
                <a:cubicBezTo>
                  <a:pt x="1724025" y="4030133"/>
                  <a:pt x="1939666" y="4049140"/>
                  <a:pt x="1704975" y="4010025"/>
                </a:cubicBezTo>
                <a:cubicBezTo>
                  <a:pt x="1648256" y="4000572"/>
                  <a:pt x="1590449" y="3999107"/>
                  <a:pt x="1533525" y="3990975"/>
                </a:cubicBezTo>
                <a:cubicBezTo>
                  <a:pt x="1304062" y="3958195"/>
                  <a:pt x="1690767" y="4014299"/>
                  <a:pt x="1362075" y="3962400"/>
                </a:cubicBezTo>
                <a:cubicBezTo>
                  <a:pt x="1336791" y="3958408"/>
                  <a:pt x="1311034" y="3957592"/>
                  <a:pt x="1285875" y="3952875"/>
                </a:cubicBezTo>
                <a:cubicBezTo>
                  <a:pt x="1241610" y="3944575"/>
                  <a:pt x="1164156" y="3921332"/>
                  <a:pt x="1123950" y="3905250"/>
                </a:cubicBezTo>
                <a:lnTo>
                  <a:pt x="1076325" y="3886200"/>
                </a:lnTo>
                <a:cubicBezTo>
                  <a:pt x="1059970" y="3864393"/>
                  <a:pt x="1028407" y="3804698"/>
                  <a:pt x="990600" y="3790950"/>
                </a:cubicBezTo>
                <a:cubicBezTo>
                  <a:pt x="965995" y="3782003"/>
                  <a:pt x="914400" y="3771900"/>
                  <a:pt x="914400" y="3771900"/>
                </a:cubicBezTo>
                <a:cubicBezTo>
                  <a:pt x="891588" y="3758213"/>
                  <a:pt x="827214" y="3720615"/>
                  <a:pt x="809625" y="3705225"/>
                </a:cubicBezTo>
                <a:cubicBezTo>
                  <a:pt x="801010" y="3697687"/>
                  <a:pt x="798670" y="3684745"/>
                  <a:pt x="790575" y="3676650"/>
                </a:cubicBezTo>
                <a:cubicBezTo>
                  <a:pt x="779350" y="3665425"/>
                  <a:pt x="764340" y="3658622"/>
                  <a:pt x="752475" y="3648075"/>
                </a:cubicBezTo>
                <a:cubicBezTo>
                  <a:pt x="725335" y="3623951"/>
                  <a:pt x="665764" y="3559867"/>
                  <a:pt x="647700" y="3533775"/>
                </a:cubicBezTo>
                <a:cubicBezTo>
                  <a:pt x="635577" y="3516264"/>
                  <a:pt x="631652" y="3493850"/>
                  <a:pt x="619125" y="3476625"/>
                </a:cubicBezTo>
                <a:cubicBezTo>
                  <a:pt x="605920" y="3458468"/>
                  <a:pt x="586602" y="3445612"/>
                  <a:pt x="571500" y="3429000"/>
                </a:cubicBezTo>
                <a:cubicBezTo>
                  <a:pt x="554819" y="3410651"/>
                  <a:pt x="538460" y="3391905"/>
                  <a:pt x="523875" y="3371850"/>
                </a:cubicBezTo>
                <a:cubicBezTo>
                  <a:pt x="512986" y="3356878"/>
                  <a:pt x="505239" y="3339844"/>
                  <a:pt x="495300" y="3324225"/>
                </a:cubicBezTo>
                <a:cubicBezTo>
                  <a:pt x="400193" y="3174771"/>
                  <a:pt x="509480" y="3356934"/>
                  <a:pt x="428625" y="3209925"/>
                </a:cubicBezTo>
                <a:cubicBezTo>
                  <a:pt x="403953" y="3165067"/>
                  <a:pt x="372945" y="3123478"/>
                  <a:pt x="352425" y="3076575"/>
                </a:cubicBezTo>
                <a:lnTo>
                  <a:pt x="285750" y="2924175"/>
                </a:lnTo>
                <a:cubicBezTo>
                  <a:pt x="276109" y="2902000"/>
                  <a:pt x="270588" y="2877619"/>
                  <a:pt x="257175" y="2857500"/>
                </a:cubicBezTo>
                <a:lnTo>
                  <a:pt x="200025" y="2771775"/>
                </a:lnTo>
                <a:cubicBezTo>
                  <a:pt x="140373" y="2562994"/>
                  <a:pt x="229619" y="2855285"/>
                  <a:pt x="142875" y="2638425"/>
                </a:cubicBezTo>
                <a:cubicBezTo>
                  <a:pt x="133151" y="2614116"/>
                  <a:pt x="132631" y="2586881"/>
                  <a:pt x="123825" y="2562225"/>
                </a:cubicBezTo>
                <a:cubicBezTo>
                  <a:pt x="116662" y="2542167"/>
                  <a:pt x="102896" y="2524954"/>
                  <a:pt x="95250" y="2505075"/>
                </a:cubicBezTo>
                <a:cubicBezTo>
                  <a:pt x="86952" y="2483501"/>
                  <a:pt x="84498" y="2459974"/>
                  <a:pt x="76200" y="2438400"/>
                </a:cubicBezTo>
                <a:cubicBezTo>
                  <a:pt x="68554" y="2418521"/>
                  <a:pt x="55535" y="2401025"/>
                  <a:pt x="47625" y="2381250"/>
                </a:cubicBezTo>
                <a:cubicBezTo>
                  <a:pt x="42763" y="2369095"/>
                  <a:pt x="41696" y="2355737"/>
                  <a:pt x="38100" y="2343150"/>
                </a:cubicBezTo>
                <a:cubicBezTo>
                  <a:pt x="35342" y="2333496"/>
                  <a:pt x="31010" y="2324315"/>
                  <a:pt x="28575" y="2314575"/>
                </a:cubicBezTo>
                <a:cubicBezTo>
                  <a:pt x="17294" y="2269451"/>
                  <a:pt x="9027" y="2226358"/>
                  <a:pt x="0" y="2181225"/>
                </a:cubicBezTo>
                <a:cubicBezTo>
                  <a:pt x="3175" y="2111375"/>
                  <a:pt x="3949" y="2041374"/>
                  <a:pt x="9525" y="1971675"/>
                </a:cubicBezTo>
                <a:cubicBezTo>
                  <a:pt x="10326" y="1961667"/>
                  <a:pt x="16615" y="1952840"/>
                  <a:pt x="19050" y="1943100"/>
                </a:cubicBezTo>
                <a:cubicBezTo>
                  <a:pt x="22977" y="1927394"/>
                  <a:pt x="22562" y="1910506"/>
                  <a:pt x="28575" y="1895475"/>
                </a:cubicBezTo>
                <a:cubicBezTo>
                  <a:pt x="35451" y="1878286"/>
                  <a:pt x="47625" y="1863725"/>
                  <a:pt x="57150" y="1847850"/>
                </a:cubicBezTo>
                <a:cubicBezTo>
                  <a:pt x="78563" y="1762198"/>
                  <a:pt x="49478" y="1862824"/>
                  <a:pt x="95250" y="1762125"/>
                </a:cubicBezTo>
                <a:cubicBezTo>
                  <a:pt x="103559" y="1743844"/>
                  <a:pt x="107546" y="1723886"/>
                  <a:pt x="114300" y="1704975"/>
                </a:cubicBezTo>
                <a:cubicBezTo>
                  <a:pt x="123424" y="1679428"/>
                  <a:pt x="133350" y="1654175"/>
                  <a:pt x="142875" y="1628775"/>
                </a:cubicBezTo>
                <a:cubicBezTo>
                  <a:pt x="164259" y="1500469"/>
                  <a:pt x="144651" y="1549023"/>
                  <a:pt x="180975" y="1476375"/>
                </a:cubicBezTo>
                <a:cubicBezTo>
                  <a:pt x="184150" y="1460500"/>
                  <a:pt x="187604" y="1444678"/>
                  <a:pt x="190500" y="1428750"/>
                </a:cubicBezTo>
                <a:cubicBezTo>
                  <a:pt x="193955" y="1409749"/>
                  <a:pt x="195341" y="1390336"/>
                  <a:pt x="200025" y="1371600"/>
                </a:cubicBezTo>
                <a:cubicBezTo>
                  <a:pt x="216593" y="1305327"/>
                  <a:pt x="218521" y="1331782"/>
                  <a:pt x="228600" y="1276350"/>
                </a:cubicBezTo>
                <a:cubicBezTo>
                  <a:pt x="232616" y="1254261"/>
                  <a:pt x="235158" y="1231929"/>
                  <a:pt x="238125" y="1209675"/>
                </a:cubicBezTo>
                <a:cubicBezTo>
                  <a:pt x="241508" y="1184302"/>
                  <a:pt x="243071" y="1158660"/>
                  <a:pt x="247650" y="1133475"/>
                </a:cubicBezTo>
                <a:cubicBezTo>
                  <a:pt x="249446" y="1123597"/>
                  <a:pt x="254000" y="1114425"/>
                  <a:pt x="257175" y="1104900"/>
                </a:cubicBezTo>
                <a:cubicBezTo>
                  <a:pt x="260350" y="1063625"/>
                  <a:pt x="262128" y="1022219"/>
                  <a:pt x="266700" y="981075"/>
                </a:cubicBezTo>
                <a:cubicBezTo>
                  <a:pt x="268488" y="964985"/>
                  <a:pt x="272713" y="949254"/>
                  <a:pt x="276225" y="933450"/>
                </a:cubicBezTo>
                <a:cubicBezTo>
                  <a:pt x="279065" y="920671"/>
                  <a:pt x="275811" y="903869"/>
                  <a:pt x="285750" y="895350"/>
                </a:cubicBezTo>
                <a:cubicBezTo>
                  <a:pt x="300996" y="882282"/>
                  <a:pt x="323209" y="880238"/>
                  <a:pt x="342900" y="876300"/>
                </a:cubicBezTo>
                <a:cubicBezTo>
                  <a:pt x="358775" y="873125"/>
                  <a:pt x="374819" y="870702"/>
                  <a:pt x="390525" y="866775"/>
                </a:cubicBezTo>
                <a:cubicBezTo>
                  <a:pt x="414065" y="860890"/>
                  <a:pt x="418442" y="857579"/>
                  <a:pt x="438150" y="847725"/>
                </a:cubicBezTo>
                <a:lnTo>
                  <a:pt x="485775" y="781050"/>
                </a:lnTo>
                <a:close/>
              </a:path>
            </a:pathLst>
          </a:custGeom>
          <a:solidFill>
            <a:srgbClr val="99CCFF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92" y="90533"/>
            <a:ext cx="8466499" cy="45870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You’re stuck on a frictionless ice pond with a huge physics book.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4038600"/>
            <a:ext cx="457201" cy="762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4419600"/>
            <a:ext cx="76200" cy="2286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4419600"/>
            <a:ext cx="76200" cy="2286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3733800"/>
            <a:ext cx="228600" cy="2286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1" y="4038600"/>
            <a:ext cx="457200" cy="762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C:\Users\Tim\Desktop\MC900432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952500" cy="952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2808" y="642797"/>
            <a:ext cx="79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</a:t>
            </a:r>
            <a:r>
              <a:rPr lang="en-US" sz="2800" i="1" dirty="0" smtClean="0"/>
              <a:t>fastest</a:t>
            </a:r>
            <a:r>
              <a:rPr lang="en-US" sz="2800" dirty="0" smtClean="0"/>
              <a:t> way to get back to the shore?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7505700" y="2705100"/>
            <a:ext cx="1143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77200" y="2895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905000" y="3962400"/>
            <a:ext cx="457200" cy="5334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5208" y="1428939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specific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a sound wave and which one is a light wave?</a:t>
            </a:r>
            <a:endParaRPr lang="en-US" dirty="0"/>
          </a:p>
        </p:txBody>
      </p:sp>
      <p:sp>
        <p:nvSpPr>
          <p:cNvPr id="27702" name="AutoShape 54" descr="1wave"/>
          <p:cNvSpPr>
            <a:spLocks noChangeAspect="1" noChangeArrowheads="1"/>
          </p:cNvSpPr>
          <p:nvPr/>
        </p:nvSpPr>
        <p:spPr bwMode="auto">
          <a:xfrm>
            <a:off x="4095750" y="3071813"/>
            <a:ext cx="952500" cy="7143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7703" name="AutoShape 55" descr="1wave"/>
          <p:cNvSpPr>
            <a:spLocks noChangeAspect="1" noChangeArrowheads="1"/>
          </p:cNvSpPr>
          <p:nvPr/>
        </p:nvSpPr>
        <p:spPr bwMode="auto">
          <a:xfrm>
            <a:off x="4095750" y="3071813"/>
            <a:ext cx="952500" cy="7143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7704" name="AutoShape 56" descr="1wave"/>
          <p:cNvSpPr>
            <a:spLocks noChangeAspect="1" noChangeArrowheads="1"/>
          </p:cNvSpPr>
          <p:nvPr/>
        </p:nvSpPr>
        <p:spPr bwMode="auto">
          <a:xfrm>
            <a:off x="4095750" y="3071813"/>
            <a:ext cx="952500" cy="7143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" name="Picture 55" descr="Wavet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799" y="2956748"/>
            <a:ext cx="1857033" cy="1392775"/>
          </a:xfrm>
          <a:prstGeom prst="rect">
            <a:avLst/>
          </a:prstGeom>
          <a:noFill/>
        </p:spPr>
      </p:pic>
      <p:pic>
        <p:nvPicPr>
          <p:cNvPr id="13" name="Picture 7" descr="Wavelong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800000">
            <a:off x="2362200" y="2971800"/>
            <a:ext cx="1816893" cy="136267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28244" y="174581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62913" y="1748197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413177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-152400"/>
            <a:ext cx="7991947" cy="13271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I drop a book, how fast will it be going one second later?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625" y="1527772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4135925" y="2786959"/>
            <a:ext cx="381000" cy="2362200"/>
          </a:xfrm>
          <a:prstGeom prst="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81573"/>
              </p:ext>
            </p:extLst>
          </p:nvPr>
        </p:nvGraphicFramePr>
        <p:xfrm>
          <a:off x="4887881" y="3167958"/>
          <a:ext cx="1454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1" name="Equation" r:id="rId5" imgW="469800" imgH="393480" progId="Equation.3">
                  <p:embed/>
                </p:oleObj>
              </mc:Choice>
              <mc:Fallback>
                <p:oleObj name="Equation" r:id="rId5" imgW="46980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881" y="3167958"/>
                        <a:ext cx="14541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5638800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write answer in meters per second</a:t>
            </a:r>
            <a:endParaRPr lang="en-US" dirty="0"/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791200" cy="533400"/>
          </a:xfrm>
        </p:spPr>
        <p:txBody>
          <a:bodyPr/>
          <a:lstStyle/>
          <a:p>
            <a:r>
              <a:rPr lang="en-US" sz="3200" dirty="0" smtClean="0"/>
              <a:t>What direction is the moon accelerating?</a:t>
            </a:r>
            <a:endParaRPr lang="en-US" sz="3200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362200" y="2438400"/>
            <a:ext cx="4114800" cy="419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44196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419600" y="2438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4196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886200"/>
            <a:ext cx="1183768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419600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200400" y="243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8" descr="new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09800"/>
            <a:ext cx="398463" cy="40005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95600" y="1828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1828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2895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048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</p:spTree>
    <p:custDataLst>
      <p:tags r:id="rId1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33646" cy="1219200"/>
          </a:xfrm>
        </p:spPr>
        <p:txBody>
          <a:bodyPr/>
          <a:lstStyle/>
          <a:p>
            <a:r>
              <a:rPr lang="en-US" sz="2800" dirty="0" smtClean="0"/>
              <a:t>What is the equivalence principle?</a:t>
            </a:r>
            <a:endParaRPr lang="en-US" sz="2800" dirty="0"/>
          </a:p>
        </p:txBody>
      </p:sp>
      <p:graphicFrame>
        <p:nvGraphicFramePr>
          <p:cNvPr id="173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62363"/>
              </p:ext>
            </p:extLst>
          </p:nvPr>
        </p:nvGraphicFramePr>
        <p:xfrm>
          <a:off x="3250406" y="5757292"/>
          <a:ext cx="24145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3" name="Equation" r:id="rId5" imgW="1054100" imgH="393700" progId="">
                  <p:embed/>
                </p:oleObj>
              </mc:Choice>
              <mc:Fallback>
                <p:oleObj name="Equation" r:id="rId5" imgW="1054100" imgH="3937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406" y="5757292"/>
                        <a:ext cx="241458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371600"/>
            <a:ext cx="5867400" cy="43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268FEF9D17D4C6AB9505C3253FD5BBE"/>
  <p:tag name="SLIDETYPE" val="Q"/>
  <p:tag name="DEMOGRAPHIC" val="False"/>
  <p:tag name="SPEEDSCORING" val="False"/>
  <p:tag name="CHARTLABELS" val="1"/>
  <p:tag name="VALUES" val="1¤2¤1¤1"/>
  <p:tag name="SLIDEORDER" val="2"/>
  <p:tag name="SLIDEGUID" val="C9F44290C5FE4FAAB5D80A6D4BFB0655"/>
  <p:tag name="QUESTIONALIAS" val="The acceleration of the fly will be"/>
  <p:tag name="ANSWERSALIAS" val="Smaller than the acceleration of the train¤Equal to the acceleration of the train¤Greater than the acceleration of the train ¤Cannot be determined without more information"/>
  <p:tag name="RESPONSESGATHER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74"/>
  <p:tag name="FONTSIZE" val="21"/>
  <p:tag name="BULLETTYPE" val="ppBulletAlphaLCParenR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8224D87B7549BA8BF5D6726682F6EF"/>
  <p:tag name="SLIDETYPE" val="Q"/>
  <p:tag name="DEMOGRAPHIC" val="False"/>
  <p:tag name="SPEEDSCORING" val="False"/>
  <p:tag name="VALUES" val="2¤1"/>
  <p:tag name="CHARTLABELS" val="0"/>
  <p:tag name="SLIDEORDER" val="2"/>
  <p:tag name="SLIDEGUID" val="FB96C5D4BF374C8EAE1E75CDC62831A9"/>
  <p:tag name="QUESTIONALIAS" val="Did you read Chapter 3 before coming to class?"/>
  <p:tag name="ANSWERSALIAS" val="Yes¤No"/>
  <p:tag name="RESPONSESGATHERED" val="True"/>
  <p:tag name="TOTALRESPONSES" val="1"/>
  <p:tag name="SLICED" val="False"/>
  <p:tag name="RESPONSES" val="ALL,1,9,2;-;-;-;-;-;-;-;-;"/>
  <p:tag name="CHARTSTRINGSTD" val="0 1"/>
  <p:tag name="CHARTSTRINGREV" val="1 0"/>
  <p:tag name="CHARTSTRINGSTDPER" val="0 1"/>
  <p:tag name="CHARTSTRINGREVPER" val="1 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0"/>
  <p:tag name="BULLETTYPE" val="ppBulletAlphaLCParenRigh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8224D87B7549BA8BF5D6726682F6EF"/>
  <p:tag name="SLIDETYPE" val="Q"/>
  <p:tag name="DEMOGRAPHIC" val="False"/>
  <p:tag name="SPEEDSCORING" val="False"/>
  <p:tag name="SLIDEORDER" val="2"/>
  <p:tag name="SLIDEGUID" val="42990B70CCF146FE98DE7F6123B5135B"/>
  <p:tag name="CHARTLABELS" val="1"/>
  <p:tag name="VALUES" val="1¤1¤2¤1¤1"/>
  <p:tag name="RESPONSESGATHERED" val="False"/>
  <p:tag name="QUESTIONALIAS" val="Scientists assume that physical laws are the same on earth and on Alpha Centauri.  This is an example of:"/>
  <p:tag name="ANSWERSALIAS" val="Causality¤Time Symmetry¤Position Symmetry¤Sensory Data and Authority¤Insanit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81"/>
  <p:tag name="FONTSIZE" val="30"/>
  <p:tag name="BULLETTYPE" val="ppBulletAlphaLCParenRigh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7"/>
  <p:tag name="FONTSIZE" val="30"/>
  <p:tag name="BULLETTYPE" val="ppBulletAlphaLCParenRigh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7334</TotalTime>
  <Words>883</Words>
  <Application>Microsoft Office PowerPoint</Application>
  <PresentationFormat>On-screen Show (4:3)</PresentationFormat>
  <Paragraphs>169</Paragraphs>
  <Slides>32</Slides>
  <Notes>31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Edge</vt:lpstr>
      <vt:lpstr>Custom Design</vt:lpstr>
      <vt:lpstr>Equation</vt:lpstr>
      <vt:lpstr>PHOTO-PAINT</vt:lpstr>
      <vt:lpstr>Wave Properties: Speed</vt:lpstr>
      <vt:lpstr>Which two of the four fundamental  forces do we deal with most?</vt:lpstr>
      <vt:lpstr>What can you say to this horse to convince it that it can get his work done?</vt:lpstr>
      <vt:lpstr>What is the difference in order of magnitude between these two numbers?</vt:lpstr>
      <vt:lpstr>You’re stuck on a frictionless ice pond with a huge physics book.</vt:lpstr>
      <vt:lpstr>Which one is a sound wave and which one is a light wave?</vt:lpstr>
      <vt:lpstr>If I drop a book, how fast will it be going one second later?</vt:lpstr>
      <vt:lpstr>What direction is the moon accelerating?</vt:lpstr>
      <vt:lpstr>What is the equivalence principle?</vt:lpstr>
      <vt:lpstr>True or False</vt:lpstr>
      <vt:lpstr>Projectile Motion</vt:lpstr>
      <vt:lpstr>PowerPoint Presentation</vt:lpstr>
      <vt:lpstr>PowerPoint Presentation</vt:lpstr>
      <vt:lpstr>The acceleration of the fly will be</vt:lpstr>
      <vt:lpstr>Which of the following are methods of heat transfer used to pop popcorn?</vt:lpstr>
      <vt:lpstr>You turn left in that red car at a constant speed.  The horizontal force from the seat on you…</vt:lpstr>
      <vt:lpstr>Add some air resistance:  True or False</vt:lpstr>
      <vt:lpstr>Matching –  Wave properties</vt:lpstr>
      <vt:lpstr>Force = Pressure x Area</vt:lpstr>
      <vt:lpstr>How much water does an aircraft carrier displace?</vt:lpstr>
      <vt:lpstr>PowerPoint Presentation</vt:lpstr>
      <vt:lpstr>2 ways to say something floats above the surface of a fluid</vt:lpstr>
      <vt:lpstr>Harmonic motion</vt:lpstr>
      <vt:lpstr>PowerPoint Presentation</vt:lpstr>
      <vt:lpstr>Molecules and Atoms</vt:lpstr>
      <vt:lpstr>PowerPoint Presentation</vt:lpstr>
      <vt:lpstr>PowerPoint Presentation</vt:lpstr>
      <vt:lpstr>What type of heat transfer occurs when you touch a hot surface?</vt:lpstr>
      <vt:lpstr>PowerPoint Presentation</vt:lpstr>
      <vt:lpstr>Matching – Crude wave behavior descriptions</vt:lpstr>
      <vt:lpstr>Misconception</vt:lpstr>
      <vt:lpstr>T/F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timoth500@yahoo.com</cp:lastModifiedBy>
  <cp:revision>235</cp:revision>
  <dcterms:created xsi:type="dcterms:W3CDTF">2005-01-04T17:15:31Z</dcterms:created>
  <dcterms:modified xsi:type="dcterms:W3CDTF">2012-10-18T18:42:44Z</dcterms:modified>
</cp:coreProperties>
</file>