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tags/tag15.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Default Extension="gif" ContentType="image/gif"/>
  <Override PartName="/ppt/tags/tag33.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tags/tag29.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0"/>
  </p:notesMasterIdLst>
  <p:handoutMasterIdLst>
    <p:handoutMasterId r:id="rId41"/>
  </p:handoutMasterIdLst>
  <p:sldIdLst>
    <p:sldId id="257" r:id="rId2"/>
    <p:sldId id="258" r:id="rId3"/>
    <p:sldId id="259" r:id="rId4"/>
    <p:sldId id="266" r:id="rId5"/>
    <p:sldId id="260" r:id="rId6"/>
    <p:sldId id="261" r:id="rId7"/>
    <p:sldId id="262" r:id="rId8"/>
    <p:sldId id="294" r:id="rId9"/>
    <p:sldId id="295" r:id="rId10"/>
    <p:sldId id="263" r:id="rId11"/>
    <p:sldId id="267" r:id="rId12"/>
    <p:sldId id="268" r:id="rId13"/>
    <p:sldId id="269" r:id="rId14"/>
    <p:sldId id="270" r:id="rId15"/>
    <p:sldId id="271" r:id="rId16"/>
    <p:sldId id="272" r:id="rId17"/>
    <p:sldId id="273" r:id="rId18"/>
    <p:sldId id="274" r:id="rId19"/>
    <p:sldId id="275" r:id="rId20"/>
    <p:sldId id="276" r:id="rId21"/>
    <p:sldId id="264" r:id="rId22"/>
    <p:sldId id="265" r:id="rId23"/>
    <p:sldId id="277" r:id="rId24"/>
    <p:sldId id="280" r:id="rId25"/>
    <p:sldId id="281" r:id="rId26"/>
    <p:sldId id="284" r:id="rId27"/>
    <p:sldId id="285" r:id="rId28"/>
    <p:sldId id="287" r:id="rId29"/>
    <p:sldId id="299" r:id="rId30"/>
    <p:sldId id="296" r:id="rId31"/>
    <p:sldId id="289" r:id="rId32"/>
    <p:sldId id="290" r:id="rId33"/>
    <p:sldId id="292" r:id="rId34"/>
    <p:sldId id="293" r:id="rId35"/>
    <p:sldId id="297" r:id="rId36"/>
    <p:sldId id="300" r:id="rId37"/>
    <p:sldId id="298" r:id="rId38"/>
    <p:sldId id="288" r:id="rId3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1" autoAdjust="0"/>
    <p:restoredTop sz="85100" autoAdjust="0"/>
  </p:normalViewPr>
  <p:slideViewPr>
    <p:cSldViewPr>
      <p:cViewPr>
        <p:scale>
          <a:sx n="79" d="100"/>
          <a:sy n="79" d="100"/>
        </p:scale>
        <p:origin x="-1908" y="-8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endParaRPr lang="en-US"/>
          </a:p>
        </p:txBody>
      </p:sp>
      <p:sp>
        <p:nvSpPr>
          <p:cNvPr id="59395"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endParaRPr lang="en-US"/>
          </a:p>
        </p:txBody>
      </p:sp>
      <p:sp>
        <p:nvSpPr>
          <p:cNvPr id="59396"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endParaRPr lang="en-US"/>
          </a:p>
        </p:txBody>
      </p:sp>
      <p:sp>
        <p:nvSpPr>
          <p:cNvPr id="59397"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1E744DA3-732D-4298-94F0-295B0CC04C27}"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endParaRPr lang="en-US"/>
          </a:p>
        </p:txBody>
      </p:sp>
      <p:sp>
        <p:nvSpPr>
          <p:cNvPr id="409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endParaRPr lang="en-US"/>
          </a:p>
        </p:txBody>
      </p:sp>
      <p:sp>
        <p:nvSpPr>
          <p:cNvPr id="410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endParaRPr lang="en-US"/>
          </a:p>
        </p:txBody>
      </p:sp>
      <p:sp>
        <p:nvSpPr>
          <p:cNvPr id="410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AC2EEA28-FA74-416C-9F52-651D51A854CE}"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en.wikipedia.org/wiki/Timeline_of_the_Big_Bang#Recombination:_380.2C000_years" TargetMode="External"/><Relationship Id="rId13" Type="http://schemas.openxmlformats.org/officeDocument/2006/relationships/hyperlink" Target="http://en.wikipedia.org/wiki/Bell_Laboratories" TargetMode="External"/><Relationship Id="rId18" Type="http://schemas.openxmlformats.org/officeDocument/2006/relationships/hyperlink" Target="#cite_note-cobe-20"/><Relationship Id="rId26" Type="http://schemas.openxmlformats.org/officeDocument/2006/relationships/hyperlink" Target="http://en.wikipedia.org/wiki/Planck_Surveyor" TargetMode="External"/><Relationship Id="rId3" Type="http://schemas.openxmlformats.org/officeDocument/2006/relationships/hyperlink" Target="http://en.wikipedia.org/wiki/WMAP" TargetMode="External"/><Relationship Id="rId21" Type="http://schemas.openxmlformats.org/officeDocument/2006/relationships/hyperlink" Target="http://en.wikipedia.org/wiki/BOOMERanG_experiment" TargetMode="External"/><Relationship Id="rId7" Type="http://schemas.openxmlformats.org/officeDocument/2006/relationships/hyperlink" Target="http://en.wikipedia.org/wiki/Kelvin" TargetMode="External"/><Relationship Id="rId12" Type="http://schemas.openxmlformats.org/officeDocument/2006/relationships/hyperlink" Target="http://en.wikipedia.org/wiki/Robert_Woodrow_Wilson" TargetMode="External"/><Relationship Id="rId17" Type="http://schemas.openxmlformats.org/officeDocument/2006/relationships/hyperlink" Target="http://en.wikipedia.org/wiki/Cosmic_Background_Explorer_satellite" TargetMode="External"/><Relationship Id="rId25" Type="http://schemas.openxmlformats.org/officeDocument/2006/relationships/hyperlink" Target="http://en.wikipedia.org/wiki/Cosmic_neutrino_background" TargetMode="External"/><Relationship Id="rId2" Type="http://schemas.openxmlformats.org/officeDocument/2006/relationships/slide" Target="../slides/slide30.xml"/><Relationship Id="rId16" Type="http://schemas.openxmlformats.org/officeDocument/2006/relationships/hyperlink" Target="http://en.wikipedia.org/wiki/National_Aeronautics_and_Space_Administration" TargetMode="External"/><Relationship Id="rId20" Type="http://schemas.openxmlformats.org/officeDocument/2006/relationships/hyperlink" Target="http://en.wikipedia.org/wiki/George_Smoot" TargetMode="External"/><Relationship Id="rId1" Type="http://schemas.openxmlformats.org/officeDocument/2006/relationships/notesMaster" Target="../notesMasters/notesMaster1.xml"/><Relationship Id="rId6" Type="http://schemas.openxmlformats.org/officeDocument/2006/relationships/hyperlink" Target="http://en.wikipedia.org/wiki/Thomson_scattering" TargetMode="External"/><Relationship Id="rId11" Type="http://schemas.openxmlformats.org/officeDocument/2006/relationships/hyperlink" Target="http://en.wikipedia.org/wiki/Arno_Penzias" TargetMode="External"/><Relationship Id="rId24" Type="http://schemas.openxmlformats.org/officeDocument/2006/relationships/hyperlink" Target="#cite_note-wmap1year-21"/><Relationship Id="rId5" Type="http://schemas.openxmlformats.org/officeDocument/2006/relationships/hyperlink" Target="http://en.wikipedia.org/wiki/Blackbody" TargetMode="External"/><Relationship Id="rId15" Type="http://schemas.openxmlformats.org/officeDocument/2006/relationships/hyperlink" Target="http://en.wikipedia.org/wiki/Nobel_Prize" TargetMode="External"/><Relationship Id="rId23" Type="http://schemas.openxmlformats.org/officeDocument/2006/relationships/hyperlink" Target="http://en.wikipedia.org/wiki/Cosmic_inflation" TargetMode="External"/><Relationship Id="rId10" Type="http://schemas.openxmlformats.org/officeDocument/2006/relationships/hyperlink" Target="http://en.wikipedia.org/wiki/Electromagnetic_spectrum" TargetMode="External"/><Relationship Id="rId19" Type="http://schemas.openxmlformats.org/officeDocument/2006/relationships/hyperlink" Target="http://en.wikipedia.org/wiki/John_C._Mather" TargetMode="External"/><Relationship Id="rId4" Type="http://schemas.openxmlformats.org/officeDocument/2006/relationships/hyperlink" Target="http://en.wikipedia.org/wiki/Thermodynamic_equilibrium" TargetMode="External"/><Relationship Id="rId9" Type="http://schemas.openxmlformats.org/officeDocument/2006/relationships/hyperlink" Target="http://en.wikipedia.org/wiki/Microwave" TargetMode="External"/><Relationship Id="rId14" Type="http://schemas.openxmlformats.org/officeDocument/2006/relationships/hyperlink" Target="#cite_note-penzias-19"/><Relationship Id="rId22" Type="http://schemas.openxmlformats.org/officeDocument/2006/relationships/hyperlink" Target="http://en.wikipedia.org/wiki/Shape_of_the_universe" TargetMode="External"/><Relationship Id="rId27" Type="http://schemas.openxmlformats.org/officeDocument/2006/relationships/hyperlink" Target="http://en.wikipedia.org/wiki/Cosmic_microwave_background_experiment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en.wikipedia.org/w/index.php?title=Lawrence_Parsons,_2nd_Earl_of_Rosse&amp;action=edit" TargetMode="External"/><Relationship Id="rId13" Type="http://schemas.openxmlformats.org/officeDocument/2006/relationships/hyperlink" Target="http://en.wikipedia.org/wiki/County_Offaly" TargetMode="External"/><Relationship Id="rId18" Type="http://schemas.openxmlformats.org/officeDocument/2006/relationships/hyperlink" Target="http://en.wikipedia.org/wiki/Nebula" TargetMode="External"/><Relationship Id="rId26" Type="http://schemas.openxmlformats.org/officeDocument/2006/relationships/hyperlink" Target="http://en.wikipedia.org/wiki/John_Herschel" TargetMode="External"/><Relationship Id="rId39" Type="http://schemas.openxmlformats.org/officeDocument/2006/relationships/hyperlink" Target="http://en.wikipedia.org/wiki/Moon" TargetMode="External"/><Relationship Id="rId3" Type="http://schemas.openxmlformats.org/officeDocument/2006/relationships/hyperlink" Target="http://en.wikipedia.org/wiki/June_17" TargetMode="External"/><Relationship Id="rId21" Type="http://schemas.openxmlformats.org/officeDocument/2006/relationships/hyperlink" Target="http://en.wikipedia.org/wiki/Whirlpool_Galaxy" TargetMode="External"/><Relationship Id="rId34" Type="http://schemas.openxmlformats.org/officeDocument/2006/relationships/hyperlink" Target="http://en.wikipedia.org/wiki/1848" TargetMode="External"/><Relationship Id="rId42" Type="http://schemas.openxmlformats.org/officeDocument/2006/relationships/hyperlink" Target="http://en.wikipedia.org/wiki/Charles_Algernon_Parsons" TargetMode="External"/><Relationship Id="rId7" Type="http://schemas.openxmlformats.org/officeDocument/2006/relationships/hyperlink" Target="http://en.wikipedia.org/wiki/Astronomer" TargetMode="External"/><Relationship Id="rId12" Type="http://schemas.openxmlformats.org/officeDocument/2006/relationships/hyperlink" Target="http://en.wikipedia.org/wiki/Birr" TargetMode="External"/><Relationship Id="rId17" Type="http://schemas.openxmlformats.org/officeDocument/2006/relationships/hyperlink" Target="http://en.wikipedia.org/wiki/Image:William_Parsons_Earl_of_Rosse.jpg" TargetMode="External"/><Relationship Id="rId25" Type="http://schemas.openxmlformats.org/officeDocument/2006/relationships/hyperlink" Target="http://en.wikipedia.org/wiki/Orion_nebula" TargetMode="External"/><Relationship Id="rId33" Type="http://schemas.openxmlformats.org/officeDocument/2006/relationships/hyperlink" Target="http://en.wikipedia.org/wiki/Royal_Society" TargetMode="External"/><Relationship Id="rId38" Type="http://schemas.openxmlformats.org/officeDocument/2006/relationships/hyperlink" Target="http://en.wikipedia.org/wiki/Rosse_(crater)" TargetMode="External"/><Relationship Id="rId2" Type="http://schemas.openxmlformats.org/officeDocument/2006/relationships/slide" Target="../slides/slide4.xml"/><Relationship Id="rId16" Type="http://schemas.openxmlformats.org/officeDocument/2006/relationships/hyperlink" Target="http://en.wikipedia.org/wiki/1847" TargetMode="External"/><Relationship Id="rId20" Type="http://schemas.openxmlformats.org/officeDocument/2006/relationships/hyperlink" Target="http://en.wikipedia.org/wiki/M51" TargetMode="External"/><Relationship Id="rId29" Type="http://schemas.openxmlformats.org/officeDocument/2006/relationships/hyperlink" Target="http://en.wikipedia.org/wiki/1821" TargetMode="External"/><Relationship Id="rId41" Type="http://schemas.openxmlformats.org/officeDocument/2006/relationships/hyperlink" Target="http://en.wikipedia.org/wiki/Lawrence_Parsons,_4th_Earl_of_Rosse" TargetMode="External"/><Relationship Id="rId1" Type="http://schemas.openxmlformats.org/officeDocument/2006/relationships/notesMaster" Target="../notesMasters/notesMaster1.xml"/><Relationship Id="rId6" Type="http://schemas.openxmlformats.org/officeDocument/2006/relationships/hyperlink" Target="http://en.wikipedia.org/wiki/1867" TargetMode="External"/><Relationship Id="rId11" Type="http://schemas.openxmlformats.org/officeDocument/2006/relationships/hyperlink" Target="http://en.wikipedia.org/wiki/Leviathan_of_Parsonstown" TargetMode="External"/><Relationship Id="rId24" Type="http://schemas.openxmlformats.org/officeDocument/2006/relationships/hyperlink" Target="http://en.wikipedia.org/wiki/Gravity" TargetMode="External"/><Relationship Id="rId32" Type="http://schemas.openxmlformats.org/officeDocument/2006/relationships/hyperlink" Target="http://en.wikipedia.org/wiki/1845" TargetMode="External"/><Relationship Id="rId37" Type="http://schemas.openxmlformats.org/officeDocument/2006/relationships/hyperlink" Target="http://en.wikipedia.org/wiki/1862" TargetMode="External"/><Relationship Id="rId40" Type="http://schemas.openxmlformats.org/officeDocument/2006/relationships/hyperlink" Target="http://en.wikipedia.org/wiki/1836" TargetMode="External"/><Relationship Id="rId45" Type="http://schemas.openxmlformats.org/officeDocument/2006/relationships/hyperlink" Target="http://en.wikipedia.org/wiki/South_America" TargetMode="External"/><Relationship Id="rId5" Type="http://schemas.openxmlformats.org/officeDocument/2006/relationships/hyperlink" Target="http://en.wikipedia.org/wiki/October_31" TargetMode="External"/><Relationship Id="rId15" Type="http://schemas.openxmlformats.org/officeDocument/2006/relationships/hyperlink" Target="http://en.wikipedia.org/wiki/Irish_potato_famine" TargetMode="External"/><Relationship Id="rId23" Type="http://schemas.openxmlformats.org/officeDocument/2006/relationships/hyperlink" Target="http://en.wikipedia.org/wiki/Nebular_hypothesis" TargetMode="External"/><Relationship Id="rId28" Type="http://schemas.openxmlformats.org/officeDocument/2006/relationships/hyperlink" Target="http://en.wikipedia.org/wiki/Member_of_Parliament" TargetMode="External"/><Relationship Id="rId36" Type="http://schemas.openxmlformats.org/officeDocument/2006/relationships/hyperlink" Target="http://en.wikipedia.org/wiki/University_of_Dublin" TargetMode="External"/><Relationship Id="rId10" Type="http://schemas.openxmlformats.org/officeDocument/2006/relationships/hyperlink" Target="http://en.wikipedia.org/wiki/1840s" TargetMode="External"/><Relationship Id="rId19" Type="http://schemas.openxmlformats.org/officeDocument/2006/relationships/hyperlink" Target="http://en.wikipedia.org/wiki/Galaxy" TargetMode="External"/><Relationship Id="rId31" Type="http://schemas.openxmlformats.org/officeDocument/2006/relationships/hyperlink" Target="http://en.wikipedia.org/wiki/Peers_and_Parliament" TargetMode="External"/><Relationship Id="rId44" Type="http://schemas.openxmlformats.org/officeDocument/2006/relationships/hyperlink" Target="http://en.wikipedia.org/w/index.php?title=Richard_Clere_Parsons&amp;action=edit" TargetMode="External"/><Relationship Id="rId4" Type="http://schemas.openxmlformats.org/officeDocument/2006/relationships/hyperlink" Target="http://en.wikipedia.org/wiki/1800" TargetMode="External"/><Relationship Id="rId9" Type="http://schemas.openxmlformats.org/officeDocument/2006/relationships/hyperlink" Target="http://en.wikipedia.org/wiki/1841" TargetMode="External"/><Relationship Id="rId14" Type="http://schemas.openxmlformats.org/officeDocument/2006/relationships/hyperlink" Target="http://en.wikipedia.org/wiki/Speculum_metal" TargetMode="External"/><Relationship Id="rId22" Type="http://schemas.openxmlformats.org/officeDocument/2006/relationships/hyperlink" Target="http://en.wikipedia.org/wiki/Crab_Nebula" TargetMode="External"/><Relationship Id="rId27" Type="http://schemas.openxmlformats.org/officeDocument/2006/relationships/hyperlink" Target="http://en.wikipedia.org/wiki/Spectroscope" TargetMode="External"/><Relationship Id="rId30" Type="http://schemas.openxmlformats.org/officeDocument/2006/relationships/hyperlink" Target="http://en.wikipedia.org/wiki/1834" TargetMode="External"/><Relationship Id="rId35" Type="http://schemas.openxmlformats.org/officeDocument/2006/relationships/hyperlink" Target="http://en.wikipedia.org/wiki/1854" TargetMode="External"/><Relationship Id="rId43" Type="http://schemas.openxmlformats.org/officeDocument/2006/relationships/hyperlink" Target="http://en.wikipedia.org/wiki/Steam_turbin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en.wikipedia.org/wiki/Polaris" TargetMode="External"/><Relationship Id="rId3" Type="http://schemas.openxmlformats.org/officeDocument/2006/relationships/hyperlink" Target="http://en.wikipedia.org/wiki/Population_I" TargetMode="External"/><Relationship Id="rId7" Type="http://schemas.openxmlformats.org/officeDocument/2006/relationships/hyperlink" Target="http://en.wikipedia.org/wiki/W_Virginis_variable"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en.wikipedia.org/wiki/Population_II" TargetMode="External"/><Relationship Id="rId5" Type="http://schemas.openxmlformats.org/officeDocument/2006/relationships/hyperlink" Target="http://en.wikipedia.org/wiki/Sun" TargetMode="External"/><Relationship Id="rId10" Type="http://schemas.openxmlformats.org/officeDocument/2006/relationships/hyperlink" Target="http://en.wikipedia.org/wiki/Dynamical_time_scale" TargetMode="External"/><Relationship Id="rId4" Type="http://schemas.openxmlformats.org/officeDocument/2006/relationships/hyperlink" Target="http://en.wikipedia.org/wiki/Stellar_classification" TargetMode="External"/><Relationship Id="rId9" Type="http://schemas.openxmlformats.org/officeDocument/2006/relationships/hyperlink" Target="http://www.spaceref.com/news/viewpr.html?pid=18677"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en.wikipedia.org/w/index.php?title=Lawrence_Parsons,_2nd_Earl_of_Rosse&amp;action=edit" TargetMode="External"/><Relationship Id="rId13" Type="http://schemas.openxmlformats.org/officeDocument/2006/relationships/hyperlink" Target="http://en.wikipedia.org/wiki/County_Offaly" TargetMode="External"/><Relationship Id="rId18" Type="http://schemas.openxmlformats.org/officeDocument/2006/relationships/hyperlink" Target="http://en.wikipedia.org/wiki/Nebula" TargetMode="External"/><Relationship Id="rId26" Type="http://schemas.openxmlformats.org/officeDocument/2006/relationships/hyperlink" Target="http://en.wikipedia.org/wiki/John_Herschel" TargetMode="External"/><Relationship Id="rId39" Type="http://schemas.openxmlformats.org/officeDocument/2006/relationships/hyperlink" Target="http://en.wikipedia.org/wiki/Moon" TargetMode="External"/><Relationship Id="rId3" Type="http://schemas.openxmlformats.org/officeDocument/2006/relationships/hyperlink" Target="http://en.wikipedia.org/wiki/June_17" TargetMode="External"/><Relationship Id="rId21" Type="http://schemas.openxmlformats.org/officeDocument/2006/relationships/hyperlink" Target="http://en.wikipedia.org/wiki/Whirlpool_Galaxy" TargetMode="External"/><Relationship Id="rId34" Type="http://schemas.openxmlformats.org/officeDocument/2006/relationships/hyperlink" Target="http://en.wikipedia.org/wiki/1848" TargetMode="External"/><Relationship Id="rId42" Type="http://schemas.openxmlformats.org/officeDocument/2006/relationships/hyperlink" Target="http://en.wikipedia.org/wiki/Charles_Algernon_Parsons" TargetMode="External"/><Relationship Id="rId7" Type="http://schemas.openxmlformats.org/officeDocument/2006/relationships/hyperlink" Target="http://en.wikipedia.org/wiki/Astronomer" TargetMode="External"/><Relationship Id="rId12" Type="http://schemas.openxmlformats.org/officeDocument/2006/relationships/hyperlink" Target="http://en.wikipedia.org/wiki/Birr" TargetMode="External"/><Relationship Id="rId17" Type="http://schemas.openxmlformats.org/officeDocument/2006/relationships/hyperlink" Target="http://en.wikipedia.org/wiki/Image:William_Parsons_Earl_of_Rosse.jpg" TargetMode="External"/><Relationship Id="rId25" Type="http://schemas.openxmlformats.org/officeDocument/2006/relationships/hyperlink" Target="http://en.wikipedia.org/wiki/Orion_nebula" TargetMode="External"/><Relationship Id="rId33" Type="http://schemas.openxmlformats.org/officeDocument/2006/relationships/hyperlink" Target="http://en.wikipedia.org/wiki/Royal_Society" TargetMode="External"/><Relationship Id="rId38" Type="http://schemas.openxmlformats.org/officeDocument/2006/relationships/hyperlink" Target="http://en.wikipedia.org/wiki/Rosse_(crater)" TargetMode="External"/><Relationship Id="rId2" Type="http://schemas.openxmlformats.org/officeDocument/2006/relationships/slide" Target="../slides/slide12.xml"/><Relationship Id="rId16" Type="http://schemas.openxmlformats.org/officeDocument/2006/relationships/hyperlink" Target="http://en.wikipedia.org/wiki/1847" TargetMode="External"/><Relationship Id="rId20" Type="http://schemas.openxmlformats.org/officeDocument/2006/relationships/hyperlink" Target="http://en.wikipedia.org/wiki/M51" TargetMode="External"/><Relationship Id="rId29" Type="http://schemas.openxmlformats.org/officeDocument/2006/relationships/hyperlink" Target="http://en.wikipedia.org/wiki/1821" TargetMode="External"/><Relationship Id="rId41" Type="http://schemas.openxmlformats.org/officeDocument/2006/relationships/hyperlink" Target="http://en.wikipedia.org/wiki/Lawrence_Parsons,_4th_Earl_of_Rosse" TargetMode="External"/><Relationship Id="rId1" Type="http://schemas.openxmlformats.org/officeDocument/2006/relationships/notesMaster" Target="../notesMasters/notesMaster1.xml"/><Relationship Id="rId6" Type="http://schemas.openxmlformats.org/officeDocument/2006/relationships/hyperlink" Target="http://en.wikipedia.org/wiki/1867" TargetMode="External"/><Relationship Id="rId11" Type="http://schemas.openxmlformats.org/officeDocument/2006/relationships/hyperlink" Target="http://en.wikipedia.org/wiki/Leviathan_of_Parsonstown" TargetMode="External"/><Relationship Id="rId24" Type="http://schemas.openxmlformats.org/officeDocument/2006/relationships/hyperlink" Target="http://en.wikipedia.org/wiki/Gravity" TargetMode="External"/><Relationship Id="rId32" Type="http://schemas.openxmlformats.org/officeDocument/2006/relationships/hyperlink" Target="http://en.wikipedia.org/wiki/1845" TargetMode="External"/><Relationship Id="rId37" Type="http://schemas.openxmlformats.org/officeDocument/2006/relationships/hyperlink" Target="http://en.wikipedia.org/wiki/1862" TargetMode="External"/><Relationship Id="rId40" Type="http://schemas.openxmlformats.org/officeDocument/2006/relationships/hyperlink" Target="http://en.wikipedia.org/wiki/1836" TargetMode="External"/><Relationship Id="rId45" Type="http://schemas.openxmlformats.org/officeDocument/2006/relationships/hyperlink" Target="http://en.wikipedia.org/wiki/South_America" TargetMode="External"/><Relationship Id="rId5" Type="http://schemas.openxmlformats.org/officeDocument/2006/relationships/hyperlink" Target="http://en.wikipedia.org/wiki/October_31" TargetMode="External"/><Relationship Id="rId15" Type="http://schemas.openxmlformats.org/officeDocument/2006/relationships/hyperlink" Target="http://en.wikipedia.org/wiki/Irish_potato_famine" TargetMode="External"/><Relationship Id="rId23" Type="http://schemas.openxmlformats.org/officeDocument/2006/relationships/hyperlink" Target="http://en.wikipedia.org/wiki/Nebular_hypothesis" TargetMode="External"/><Relationship Id="rId28" Type="http://schemas.openxmlformats.org/officeDocument/2006/relationships/hyperlink" Target="http://en.wikipedia.org/wiki/Member_of_Parliament" TargetMode="External"/><Relationship Id="rId36" Type="http://schemas.openxmlformats.org/officeDocument/2006/relationships/hyperlink" Target="http://en.wikipedia.org/wiki/University_of_Dublin" TargetMode="External"/><Relationship Id="rId10" Type="http://schemas.openxmlformats.org/officeDocument/2006/relationships/hyperlink" Target="http://en.wikipedia.org/wiki/1840s" TargetMode="External"/><Relationship Id="rId19" Type="http://schemas.openxmlformats.org/officeDocument/2006/relationships/hyperlink" Target="http://en.wikipedia.org/wiki/Galaxy" TargetMode="External"/><Relationship Id="rId31" Type="http://schemas.openxmlformats.org/officeDocument/2006/relationships/hyperlink" Target="http://en.wikipedia.org/wiki/Peers_and_Parliament" TargetMode="External"/><Relationship Id="rId44" Type="http://schemas.openxmlformats.org/officeDocument/2006/relationships/hyperlink" Target="http://en.wikipedia.org/w/index.php?title=Richard_Clere_Parsons&amp;action=edit" TargetMode="External"/><Relationship Id="rId4" Type="http://schemas.openxmlformats.org/officeDocument/2006/relationships/hyperlink" Target="http://en.wikipedia.org/wiki/1800" TargetMode="External"/><Relationship Id="rId9" Type="http://schemas.openxmlformats.org/officeDocument/2006/relationships/hyperlink" Target="http://en.wikipedia.org/wiki/1841" TargetMode="External"/><Relationship Id="rId14" Type="http://schemas.openxmlformats.org/officeDocument/2006/relationships/hyperlink" Target="http://en.wikipedia.org/wiki/Speculum_metal" TargetMode="External"/><Relationship Id="rId22" Type="http://schemas.openxmlformats.org/officeDocument/2006/relationships/hyperlink" Target="http://en.wikipedia.org/wiki/Crab_Nebula" TargetMode="External"/><Relationship Id="rId27" Type="http://schemas.openxmlformats.org/officeDocument/2006/relationships/hyperlink" Target="http://en.wikipedia.org/wiki/Spectroscope" TargetMode="External"/><Relationship Id="rId30" Type="http://schemas.openxmlformats.org/officeDocument/2006/relationships/hyperlink" Target="http://en.wikipedia.org/wiki/1834" TargetMode="External"/><Relationship Id="rId35" Type="http://schemas.openxmlformats.org/officeDocument/2006/relationships/hyperlink" Target="http://en.wikipedia.org/wiki/1854" TargetMode="External"/><Relationship Id="rId43" Type="http://schemas.openxmlformats.org/officeDocument/2006/relationships/hyperlink" Target="http://en.wikipedia.org/wiki/Steam_turbine"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en.wikipedia.org/wiki/2004" TargetMode="External"/><Relationship Id="rId13" Type="http://schemas.openxmlformats.org/officeDocument/2006/relationships/hyperlink" Target="http://en.wikipedia.org/wiki/Fornax" TargetMode="External"/><Relationship Id="rId18" Type="http://schemas.openxmlformats.org/officeDocument/2006/relationships/hyperlink" Target="http://en.wikipedia.org/wiki/Celestial_sphere" TargetMode="External"/><Relationship Id="rId3" Type="http://schemas.openxmlformats.org/officeDocument/2006/relationships/hyperlink" Target="http://en.wikipedia.org/wiki/Outer_space" TargetMode="External"/><Relationship Id="rId21" Type="http://schemas.openxmlformats.org/officeDocument/2006/relationships/hyperlink" Target="http://en.wikipedia.org/wiki/Universe" TargetMode="External"/><Relationship Id="rId7" Type="http://schemas.openxmlformats.org/officeDocument/2006/relationships/hyperlink" Target="http://en.wikipedia.org/wiki/January_16" TargetMode="External"/><Relationship Id="rId12" Type="http://schemas.openxmlformats.org/officeDocument/2006/relationships/hyperlink" Target="http://en.wikipedia.org/wiki/Orion_(constellation)" TargetMode="External"/><Relationship Id="rId17" Type="http://schemas.openxmlformats.org/officeDocument/2006/relationships/hyperlink" Target="http://en.wikipedia.org/wiki/Arcminutes" TargetMode="External"/><Relationship Id="rId2" Type="http://schemas.openxmlformats.org/officeDocument/2006/relationships/slide" Target="../slides/slide13.xml"/><Relationship Id="rId16" Type="http://schemas.openxmlformats.org/officeDocument/2006/relationships/hyperlink" Target="http://en.wikipedia.org/wiki/J2000" TargetMode="External"/><Relationship Id="rId20" Type="http://schemas.openxmlformats.org/officeDocument/2006/relationships/hyperlink" Target="http://en.wikipedia.org/wiki/Star" TargetMode="External"/><Relationship Id="rId1" Type="http://schemas.openxmlformats.org/officeDocument/2006/relationships/notesMaster" Target="../notesMasters/notesMaster1.xml"/><Relationship Id="rId6" Type="http://schemas.openxmlformats.org/officeDocument/2006/relationships/hyperlink" Target="http://en.wikipedia.org/wiki/2003" TargetMode="External"/><Relationship Id="rId11" Type="http://schemas.openxmlformats.org/officeDocument/2006/relationships/hyperlink" Target="http://en.wikipedia.org/wiki/Full_moon" TargetMode="External"/><Relationship Id="rId24" Type="http://schemas.openxmlformats.org/officeDocument/2006/relationships/hyperlink" Target="http://en.wikipedia.org/wiki/Ultraviolet" TargetMode="External"/><Relationship Id="rId5" Type="http://schemas.openxmlformats.org/officeDocument/2006/relationships/hyperlink" Target="http://en.wikipedia.org/wiki/September_3" TargetMode="External"/><Relationship Id="rId15" Type="http://schemas.openxmlformats.org/officeDocument/2006/relationships/hyperlink" Target="http://en.wikipedia.org/wiki/Declination" TargetMode="External"/><Relationship Id="rId23" Type="http://schemas.openxmlformats.org/officeDocument/2006/relationships/hyperlink" Target="http://en.wikipedia.org/wiki/Near_Infrared_Camera_and_Multi-Object_Spectrometer" TargetMode="External"/><Relationship Id="rId10" Type="http://schemas.openxmlformats.org/officeDocument/2006/relationships/hyperlink" Target="http://en.wikipedia.org/wiki/Galaxy" TargetMode="External"/><Relationship Id="rId19" Type="http://schemas.openxmlformats.org/officeDocument/2006/relationships/hyperlink" Target="http://en.wikipedia.org/wiki/Big_Bang" TargetMode="External"/><Relationship Id="rId4" Type="http://schemas.openxmlformats.org/officeDocument/2006/relationships/hyperlink" Target="http://en.wikipedia.org/wiki/Hubble_Space_Telescope" TargetMode="External"/><Relationship Id="rId9" Type="http://schemas.openxmlformats.org/officeDocument/2006/relationships/hyperlink" Target="http://en.wikipedia.org/wiki/Visible_light" TargetMode="External"/><Relationship Id="rId14" Type="http://schemas.openxmlformats.org/officeDocument/2006/relationships/hyperlink" Target="http://en.wikipedia.org/wiki/Right_ascension" TargetMode="External"/><Relationship Id="rId22" Type="http://schemas.openxmlformats.org/officeDocument/2006/relationships/hyperlink" Target="http://en.wikipedia.org/wiki/Advanced_Camera_for_Surveys" TargetMode="External"/></Relationships>
</file>

<file path=ppt/notesSlides/_rels/notesSlide9.xml.rels><?xml version="1.0" encoding="UTF-8" standalone="yes"?>
<Relationships xmlns="http://schemas.openxmlformats.org/package/2006/relationships"><Relationship Id="rId13" Type="http://schemas.openxmlformats.org/officeDocument/2006/relationships/hyperlink" Target="http://en.wikipedia.org/wiki/Milky_Way" TargetMode="External"/><Relationship Id="rId18" Type="http://schemas.openxmlformats.org/officeDocument/2006/relationships/hyperlink" Target="http://en.wikipedia.org/wiki/Elliptical_Galaxy_M87" TargetMode="External"/><Relationship Id="rId26" Type="http://schemas.openxmlformats.org/officeDocument/2006/relationships/hyperlink" Target="http://en.wikipedia.org/wiki/Canis_Major_Dwarf_Galaxy" TargetMode="External"/><Relationship Id="rId39" Type="http://schemas.openxmlformats.org/officeDocument/2006/relationships/hyperlink" Target="http://en.wikipedia.org/wiki/Astronomer" TargetMode="External"/><Relationship Id="rId21" Type="http://schemas.openxmlformats.org/officeDocument/2006/relationships/hyperlink" Target="http://en.wikipedia.org/wiki/Light-year" TargetMode="External"/><Relationship Id="rId34" Type="http://schemas.openxmlformats.org/officeDocument/2006/relationships/hyperlink" Target="http://en.wikipedia.org/wiki/November_2" TargetMode="External"/><Relationship Id="rId42" Type="http://schemas.openxmlformats.org/officeDocument/2006/relationships/hyperlink" Target="http://en.wikipedia.org/wiki/Cepheid_variable_star" TargetMode="External"/><Relationship Id="rId47" Type="http://schemas.openxmlformats.org/officeDocument/2006/relationships/hyperlink" Target="http://en.wikipedia.org/wiki/Heber_D._Curtis" TargetMode="External"/><Relationship Id="rId50" Type="http://schemas.openxmlformats.org/officeDocument/2006/relationships/hyperlink" Target="http://en.wikipedia.org/wiki/Nebulae" TargetMode="External"/><Relationship Id="rId55" Type="http://schemas.openxmlformats.org/officeDocument/2006/relationships/hyperlink" Target="http://en.wikipedia.org/wiki/1952" TargetMode="External"/><Relationship Id="rId63" Type="http://schemas.openxmlformats.org/officeDocument/2006/relationships/hyperlink" Target="http://en.wikipedia.org/wiki/Worlds_in_Collision" TargetMode="External"/><Relationship Id="rId68" Type="http://schemas.openxmlformats.org/officeDocument/2006/relationships/hyperlink" Target="http://en.wikipedia.org/wiki/Pulitzer_Prize" TargetMode="External"/><Relationship Id="rId7" Type="http://schemas.openxmlformats.org/officeDocument/2006/relationships/hyperlink" Target="http://en.wikipedia.org/wiki/Gravity" TargetMode="External"/><Relationship Id="rId2" Type="http://schemas.openxmlformats.org/officeDocument/2006/relationships/slide" Target="../slides/slide21.xml"/><Relationship Id="rId16" Type="http://schemas.openxmlformats.org/officeDocument/2006/relationships/hyperlink" Target="#cite_note-3"/><Relationship Id="rId29" Type="http://schemas.openxmlformats.org/officeDocument/2006/relationships/hyperlink" Target="http://en.wikipedia.org/wiki/Galaxy_formation_and_evolution" TargetMode="External"/><Relationship Id="rId1" Type="http://schemas.openxmlformats.org/officeDocument/2006/relationships/notesMaster" Target="../notesMasters/notesMaster1.xml"/><Relationship Id="rId6" Type="http://schemas.openxmlformats.org/officeDocument/2006/relationships/hyperlink" Target="http://en.wikipedia.org/wiki/Satellite" TargetMode="External"/><Relationship Id="rId11" Type="http://schemas.openxmlformats.org/officeDocument/2006/relationships/hyperlink" Target="http://en.wikipedia.org/wiki/Open_cluster" TargetMode="External"/><Relationship Id="rId24" Type="http://schemas.openxmlformats.org/officeDocument/2006/relationships/hyperlink" Target="#cite_note-6"/><Relationship Id="rId32" Type="http://schemas.openxmlformats.org/officeDocument/2006/relationships/hyperlink" Target="http://en.wikipedia.org/wiki/Dwarf_spheroidal_galaxy" TargetMode="External"/><Relationship Id="rId37" Type="http://schemas.openxmlformats.org/officeDocument/2006/relationships/hyperlink" Target="http://en.wikipedia.org/wiki/1972" TargetMode="External"/><Relationship Id="rId40" Type="http://schemas.openxmlformats.org/officeDocument/2006/relationships/hyperlink" Target="http://en.wikipedia.org/wiki/Henry_Norris_Russell" TargetMode="External"/><Relationship Id="rId45" Type="http://schemas.openxmlformats.org/officeDocument/2006/relationships/hyperlink" Target="http://en.wikipedia.org/wiki/Milky_Way_Galaxy" TargetMode="External"/><Relationship Id="rId53" Type="http://schemas.openxmlformats.org/officeDocument/2006/relationships/hyperlink" Target="http://en.wikipedia.org/wiki/Harvard_College_Observatory" TargetMode="External"/><Relationship Id="rId58" Type="http://schemas.openxmlformats.org/officeDocument/2006/relationships/hyperlink" Target="http://en.wikipedia.org/wiki/Astronomy" TargetMode="External"/><Relationship Id="rId66" Type="http://schemas.openxmlformats.org/officeDocument/2006/relationships/hyperlink" Target="http://en.wikipedia.org/wiki/Myrmecology" TargetMode="External"/><Relationship Id="rId5" Type="http://schemas.openxmlformats.org/officeDocument/2006/relationships/hyperlink" Target="http://en.wikipedia.org/wiki/Galactic_Center" TargetMode="External"/><Relationship Id="rId15" Type="http://schemas.openxmlformats.org/officeDocument/2006/relationships/hyperlink" Target="http://en.wikipedia.org/wiki/Andromeda_Galaxy" TargetMode="External"/><Relationship Id="rId23" Type="http://schemas.openxmlformats.org/officeDocument/2006/relationships/hyperlink" Target="http://en.wikipedia.org/wiki/Local_Group" TargetMode="External"/><Relationship Id="rId28" Type="http://schemas.openxmlformats.org/officeDocument/2006/relationships/hyperlink" Target="#cite_note-7"/><Relationship Id="rId36" Type="http://schemas.openxmlformats.org/officeDocument/2006/relationships/hyperlink" Target="http://en.wikipedia.org/wiki/October_20" TargetMode="External"/><Relationship Id="rId49" Type="http://schemas.openxmlformats.org/officeDocument/2006/relationships/hyperlink" Target="http://en.wikipedia.org/wiki/Sun" TargetMode="External"/><Relationship Id="rId57" Type="http://schemas.openxmlformats.org/officeDocument/2006/relationships/hyperlink" Target="http://en.wikipedia.org/wiki/Harvard_University" TargetMode="External"/><Relationship Id="rId61" Type="http://schemas.openxmlformats.org/officeDocument/2006/relationships/hyperlink" Target="http://en.wikipedia.org/wiki/Liberal" TargetMode="External"/><Relationship Id="rId10" Type="http://schemas.openxmlformats.org/officeDocument/2006/relationships/hyperlink" Target="http://en.wikipedia.org/wiki/Galactic_halo" TargetMode="External"/><Relationship Id="rId19" Type="http://schemas.openxmlformats.org/officeDocument/2006/relationships/hyperlink" Target="#cite_note-4"/><Relationship Id="rId31" Type="http://schemas.openxmlformats.org/officeDocument/2006/relationships/hyperlink" Target="http://en.wikipedia.org/wiki/Wikipedia:Citation_needed" TargetMode="External"/><Relationship Id="rId44" Type="http://schemas.openxmlformats.org/officeDocument/2006/relationships/hyperlink" Target="http://en.wikipedia.org/wiki/Globular_cluster" TargetMode="External"/><Relationship Id="rId52" Type="http://schemas.openxmlformats.org/officeDocument/2006/relationships/hyperlink" Target="http://en.wikipedia.org/wiki/Edward_Charles_Pickering" TargetMode="External"/><Relationship Id="rId60" Type="http://schemas.openxmlformats.org/officeDocument/2006/relationships/hyperlink" Target="http://en.wikipedia.org/wiki/UNESCO" TargetMode="External"/><Relationship Id="rId65" Type="http://schemas.openxmlformats.org/officeDocument/2006/relationships/hyperlink" Target="http://en.wikipedia.org/wiki/Immanuel_Velikovsky" TargetMode="External"/><Relationship Id="rId4" Type="http://schemas.openxmlformats.org/officeDocument/2006/relationships/hyperlink" Target="http://en.wikipedia.org/wiki/Star" TargetMode="External"/><Relationship Id="rId9" Type="http://schemas.openxmlformats.org/officeDocument/2006/relationships/hyperlink" Target="http://en.wikipedia.org/wiki/Latin" TargetMode="External"/><Relationship Id="rId14" Type="http://schemas.openxmlformats.org/officeDocument/2006/relationships/hyperlink" Target="#cite_note-milky_way-2"/><Relationship Id="rId22" Type="http://schemas.openxmlformats.org/officeDocument/2006/relationships/hyperlink" Target="#cite_note-5"/><Relationship Id="rId27" Type="http://schemas.openxmlformats.org/officeDocument/2006/relationships/hyperlink" Target="http://en.wikipedia.org/wiki/Palomar_12" TargetMode="External"/><Relationship Id="rId30" Type="http://schemas.openxmlformats.org/officeDocument/2006/relationships/hyperlink" Target="http://en.wikipedia.org/wiki/Dwarf_elliptical_galaxy" TargetMode="External"/><Relationship Id="rId35" Type="http://schemas.openxmlformats.org/officeDocument/2006/relationships/hyperlink" Target="http://en.wikipedia.org/wiki/1885" TargetMode="External"/><Relationship Id="rId43" Type="http://schemas.openxmlformats.org/officeDocument/2006/relationships/hyperlink" Target="http://en.wikipedia.org/wiki/Henrietta_Swan_Leavitt" TargetMode="External"/><Relationship Id="rId48" Type="http://schemas.openxmlformats.org/officeDocument/2006/relationships/hyperlink" Target="http://en.wikipedia.org/wiki/1920" TargetMode="External"/><Relationship Id="rId56" Type="http://schemas.openxmlformats.org/officeDocument/2006/relationships/hyperlink" Target="http://en.wikipedia.org/wiki/Cecilia_Payne-Gaposchkin" TargetMode="External"/><Relationship Id="rId64" Type="http://schemas.openxmlformats.org/officeDocument/2006/relationships/hyperlink" Target="http://en.wikipedia.org/wiki/Russia" TargetMode="External"/><Relationship Id="rId8" Type="http://schemas.openxmlformats.org/officeDocument/2006/relationships/hyperlink" Target="http://en.wikipedia.org/wiki/Star_cluster" TargetMode="External"/><Relationship Id="rId51" Type="http://schemas.openxmlformats.org/officeDocument/2006/relationships/hyperlink" Target="http://en.wikipedia.org/wiki/Mount_Wilson_Observatory" TargetMode="External"/><Relationship Id="rId3" Type="http://schemas.openxmlformats.org/officeDocument/2006/relationships/hyperlink" Target="http://en.wikipedia.org/wiki/Sphere" TargetMode="External"/><Relationship Id="rId12" Type="http://schemas.openxmlformats.org/officeDocument/2006/relationships/hyperlink" Target="#cite_note-1"/><Relationship Id="rId17" Type="http://schemas.openxmlformats.org/officeDocument/2006/relationships/hyperlink" Target="http://en.wikipedia.org/wiki/Elliptical_galaxy" TargetMode="External"/><Relationship Id="rId25" Type="http://schemas.openxmlformats.org/officeDocument/2006/relationships/hyperlink" Target="http://en.wikipedia.org/wiki/Sagittarius_Dwarf_Elliptical_Galaxy" TargetMode="External"/><Relationship Id="rId33" Type="http://schemas.openxmlformats.org/officeDocument/2006/relationships/hyperlink" Target="#cite_note-Bergh2007-8"/><Relationship Id="rId38" Type="http://schemas.openxmlformats.org/officeDocument/2006/relationships/hyperlink" Target="http://en.wikipedia.org/wiki/United_States" TargetMode="External"/><Relationship Id="rId46" Type="http://schemas.openxmlformats.org/officeDocument/2006/relationships/hyperlink" Target="http://en.wikipedia.org/wiki/The_great_debate" TargetMode="External"/><Relationship Id="rId59" Type="http://schemas.openxmlformats.org/officeDocument/2006/relationships/hyperlink" Target="http://en.wikipedia.org/wiki/National_Science_Foundation" TargetMode="External"/><Relationship Id="rId67" Type="http://schemas.openxmlformats.org/officeDocument/2006/relationships/hyperlink" Target="http://en.wikipedia.org/wiki/Ants" TargetMode="External"/><Relationship Id="rId20" Type="http://schemas.openxmlformats.org/officeDocument/2006/relationships/hyperlink" Target="http://en.wikipedia.org/wiki/Parsec" TargetMode="External"/><Relationship Id="rId41" Type="http://schemas.openxmlformats.org/officeDocument/2006/relationships/hyperlink" Target="http://en.wikipedia.org/wiki/Princeton_University" TargetMode="External"/><Relationship Id="rId54" Type="http://schemas.openxmlformats.org/officeDocument/2006/relationships/hyperlink" Target="http://en.wikipedia.org/wiki/1921" TargetMode="External"/><Relationship Id="rId62" Type="http://schemas.openxmlformats.org/officeDocument/2006/relationships/hyperlink" Target="http://en.wikipedia.org/wiki/McCarthyis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6867E2-DCFB-4D63-BC3A-4FA371A6AA1E}" type="slidenum">
              <a:rPr lang="en-US"/>
              <a:pPr/>
              <a:t>1</a:t>
            </a:fld>
            <a:endParaRPr lang="en-US" dirty="0"/>
          </a:p>
        </p:txBody>
      </p:sp>
      <p:sp>
        <p:nvSpPr>
          <p:cNvPr id="5122" name="Rectangle 2"/>
          <p:cNvSpPr>
            <a:spLocks noGrp="1" noRot="1" noChangeAspect="1" noChangeArrowheads="1" noTextEdit="1"/>
          </p:cNvSpPr>
          <p:nvPr>
            <p:ph type="sldImg"/>
          </p:nvPr>
        </p:nvSpPr>
        <p:spPr>
          <a:xfrm>
            <a:off x="1266825" y="727075"/>
            <a:ext cx="4781550" cy="3586163"/>
          </a:xfrm>
          <a:ln/>
        </p:spPr>
      </p:sp>
      <p:sp>
        <p:nvSpPr>
          <p:cNvPr id="5123" name="Rectangle 3"/>
          <p:cNvSpPr>
            <a:spLocks noGrp="1" noChangeArrowheads="1"/>
          </p:cNvSpPr>
          <p:nvPr>
            <p:ph type="body" idx="1"/>
          </p:nvPr>
        </p:nvSpPr>
        <p:spPr>
          <a:xfrm>
            <a:off x="974725" y="4560888"/>
            <a:ext cx="5365750" cy="4319587"/>
          </a:xfrm>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07910E-8859-4F04-8A6B-F2E0C3D35E63}" type="slidenum">
              <a:rPr lang="en-US"/>
              <a:pPr/>
              <a:t>22</a:t>
            </a:fld>
            <a:endParaRPr lang="en-US"/>
          </a:p>
        </p:txBody>
      </p:sp>
      <p:sp>
        <p:nvSpPr>
          <p:cNvPr id="18434" name="Rectangle 2"/>
          <p:cNvSpPr>
            <a:spLocks noGrp="1" noRot="1" noChangeAspect="1" noChangeArrowheads="1" noTextEdit="1"/>
          </p:cNvSpPr>
          <p:nvPr>
            <p:ph type="sldImg"/>
          </p:nvPr>
        </p:nvSpPr>
        <p:spPr>
          <a:xfrm>
            <a:off x="1266825" y="727075"/>
            <a:ext cx="4781550" cy="3586163"/>
          </a:xfrm>
          <a:ln/>
        </p:spPr>
      </p:sp>
      <p:sp>
        <p:nvSpPr>
          <p:cNvPr id="18435" name="Rectangle 3"/>
          <p:cNvSpPr>
            <a:spLocks noGrp="1" noChangeArrowheads="1"/>
          </p:cNvSpPr>
          <p:nvPr>
            <p:ph type="body" idx="1"/>
          </p:nvPr>
        </p:nvSpPr>
        <p:spPr>
          <a:xfrm>
            <a:off x="974725" y="4560888"/>
            <a:ext cx="5365750" cy="4319587"/>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0F9D86-0E07-4551-9534-D71BA97AC08C}" type="slidenum">
              <a:rPr lang="en-US"/>
              <a:pPr/>
              <a:t>23</a:t>
            </a:fld>
            <a:endParaRPr lang="en-US"/>
          </a:p>
        </p:txBody>
      </p:sp>
      <p:sp>
        <p:nvSpPr>
          <p:cNvPr id="34818" name="Rectangle 2"/>
          <p:cNvSpPr>
            <a:spLocks noGrp="1" noChangeArrowheads="1"/>
          </p:cNvSpPr>
          <p:nvPr>
            <p:ph type="body" idx="1"/>
          </p:nvPr>
        </p:nvSpPr>
        <p:spPr>
          <a:xfrm>
            <a:off x="974725" y="4560888"/>
            <a:ext cx="5365750" cy="4319587"/>
          </a:xfrm>
          <a:noFill/>
          <a:ln/>
        </p:spPr>
        <p:txBody>
          <a:bodyPr lIns="95646" tIns="46984" rIns="95646" bIns="46984"/>
          <a:lstStyle/>
          <a:p>
            <a:r>
              <a:rPr lang="en-US"/>
              <a:t>show video clip #21 with Doppler shift of a train horn</a:t>
            </a:r>
          </a:p>
          <a:p>
            <a:endParaRPr lang="en-US"/>
          </a:p>
          <a:p>
            <a:r>
              <a:rPr lang="en-US"/>
              <a:t>Emphasize:  higher frequency if moving towards you, lower frequency if moving away.</a:t>
            </a:r>
          </a:p>
          <a:p>
            <a:endParaRPr lang="en-US"/>
          </a:p>
          <a:p>
            <a:r>
              <a:rPr lang="en-US"/>
              <a:t>Other demonstration--swinging a speaker.</a:t>
            </a:r>
          </a:p>
        </p:txBody>
      </p:sp>
      <p:sp>
        <p:nvSpPr>
          <p:cNvPr id="34819"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smtClean="0"/>
              <a:t>Artist concept of the universe expansion, where space (including hypothetical non-observable portions of the universe) is represented at each time by the circular sections. Note on the left the dramatic expansion (not to scale) occurring in the inflationary epoch, and at the center the expansion acceleration. The scheme is decorated with WMAP images on the left and with the representation of stars at the appropriate level of development.</a:t>
            </a:r>
            <a:br>
              <a:rPr lang="en-US" dirty="0" smtClean="0"/>
            </a:br>
            <a:r>
              <a:rPr lang="en-US" dirty="0" smtClean="0"/>
              <a:t>Image from </a:t>
            </a:r>
            <a:r>
              <a:rPr lang="en-US" dirty="0" smtClean="0">
                <a:hlinkClick r:id="rId3" action="ppaction://hlinkfile" tooltip="WMAP"/>
              </a:rPr>
              <a:t>WMAP</a:t>
            </a:r>
            <a:r>
              <a:rPr lang="en-US" dirty="0" smtClean="0"/>
              <a:t> press release, 2006.</a:t>
            </a:r>
          </a:p>
          <a:p>
            <a:endParaRPr lang="en-US" dirty="0" smtClean="0"/>
          </a:p>
          <a:p>
            <a:r>
              <a:rPr lang="en-US" dirty="0" smtClean="0"/>
              <a:t>During the first few days of the universe, the universe was in full </a:t>
            </a:r>
            <a:r>
              <a:rPr lang="en-US" dirty="0" smtClean="0">
                <a:hlinkClick r:id="rId4" action="ppaction://hlinkfile" tooltip="Thermodynamic equilibrium"/>
              </a:rPr>
              <a:t>thermal equilibrium</a:t>
            </a:r>
            <a:r>
              <a:rPr lang="en-US" dirty="0" smtClean="0"/>
              <a:t>, with photons being continually emitted and absorbed, giving the radiation a </a:t>
            </a:r>
            <a:r>
              <a:rPr lang="en-US" dirty="0" smtClean="0">
                <a:hlinkClick r:id="rId5" action="ppaction://hlinkfile" tooltip="Blackbody"/>
              </a:rPr>
              <a:t>blackbody</a:t>
            </a:r>
            <a:r>
              <a:rPr lang="en-US" dirty="0" smtClean="0"/>
              <a:t> spectrum. As the universe expanded, it cooled to a temperature at which photons could no longer be created or destroyed. The temperature was still high enough for electrons and nuclei to remain unbound, however, and photons were constantly "reflected" from these free electrons through a process called </a:t>
            </a:r>
            <a:r>
              <a:rPr lang="en-US" dirty="0" smtClean="0">
                <a:hlinkClick r:id="rId6" action="ppaction://hlinkfile" tooltip="Thomson scattering"/>
              </a:rPr>
              <a:t>Thomson scattering</a:t>
            </a:r>
            <a:r>
              <a:rPr lang="en-US" dirty="0" smtClean="0"/>
              <a:t>. Because of this repeated scattering, the early universe was opaque to light.</a:t>
            </a:r>
          </a:p>
          <a:p>
            <a:r>
              <a:rPr lang="en-US" dirty="0" smtClean="0"/>
              <a:t>When the temperature fell to a few thousand </a:t>
            </a:r>
            <a:r>
              <a:rPr lang="en-US" dirty="0" smtClean="0">
                <a:hlinkClick r:id="rId7" action="ppaction://hlinkfile" tooltip="Kelvin"/>
              </a:rPr>
              <a:t>Kelvin</a:t>
            </a:r>
            <a:r>
              <a:rPr lang="en-US" dirty="0" smtClean="0"/>
              <a:t>, electrons and nuclei began to combine to form atoms, a process known as </a:t>
            </a:r>
            <a:r>
              <a:rPr lang="en-US" dirty="0" smtClean="0">
                <a:hlinkClick r:id="rId8" action="ppaction://hlinkfile" tooltip="Timeline of the Big Bang"/>
              </a:rPr>
              <a:t>recombination</a:t>
            </a:r>
            <a:r>
              <a:rPr lang="en-US" dirty="0" smtClean="0"/>
              <a:t>. Since photons scatter infrequently from neutral atoms, radiation decoupled from matter when nearly all the electrons had recombined, at the </a:t>
            </a:r>
            <a:r>
              <a:rPr lang="en-US" i="1" dirty="0" smtClean="0"/>
              <a:t>epoch of last scattering</a:t>
            </a:r>
            <a:r>
              <a:rPr lang="en-US" dirty="0" smtClean="0"/>
              <a:t>, 379,000 years after the Big Bang. These photons make up the CMB that is observed today, and the observed pattern of fluctuations in the CMB is a direct picture of the universe at this early epoch. The energy of photons was subsequently </a:t>
            </a:r>
            <a:r>
              <a:rPr lang="en-US" dirty="0" err="1" smtClean="0"/>
              <a:t>redshifted</a:t>
            </a:r>
            <a:r>
              <a:rPr lang="en-US" dirty="0" smtClean="0"/>
              <a:t> by the expansion of the universe, which preserved the blackbody spectrum but caused its temperature to fall, meaning that the photons now fall into the </a:t>
            </a:r>
            <a:r>
              <a:rPr lang="en-US" dirty="0" smtClean="0">
                <a:hlinkClick r:id="rId9" action="ppaction://hlinkfile" tooltip="Microwave"/>
              </a:rPr>
              <a:t>microwave</a:t>
            </a:r>
            <a:r>
              <a:rPr lang="en-US" dirty="0" smtClean="0"/>
              <a:t> region of the </a:t>
            </a:r>
            <a:r>
              <a:rPr lang="en-US" dirty="0" smtClean="0">
                <a:hlinkClick r:id="rId10" action="ppaction://hlinkfile" tooltip="Electromagnetic spectrum"/>
              </a:rPr>
              <a:t>electromagnetic spectrum</a:t>
            </a:r>
            <a:r>
              <a:rPr lang="en-US" dirty="0" smtClean="0"/>
              <a:t>. The radiation is thought to be observable at every point in the universe, and comes from all directions with (almost) the same intensity.</a:t>
            </a:r>
          </a:p>
          <a:p>
            <a:r>
              <a:rPr lang="en-US" dirty="0" smtClean="0"/>
              <a:t>In 1964, </a:t>
            </a:r>
            <a:r>
              <a:rPr lang="en-US" dirty="0" smtClean="0">
                <a:hlinkClick r:id="rId11" action="ppaction://hlinkfile" tooltip="Arno Penzias"/>
              </a:rPr>
              <a:t>Arno Penzias</a:t>
            </a:r>
            <a:r>
              <a:rPr lang="en-US" dirty="0" smtClean="0"/>
              <a:t> and </a:t>
            </a:r>
            <a:r>
              <a:rPr lang="en-US" dirty="0" smtClean="0">
                <a:hlinkClick r:id="rId12" action="ppaction://hlinkfile" tooltip="Robert Woodrow Wilson"/>
              </a:rPr>
              <a:t>Robert Wilson</a:t>
            </a:r>
            <a:r>
              <a:rPr lang="en-US" dirty="0" smtClean="0"/>
              <a:t> accidentally discovered the cosmic background radiation while conducting diagnostic observations using a new </a:t>
            </a:r>
            <a:r>
              <a:rPr lang="en-US" dirty="0" smtClean="0">
                <a:hlinkClick r:id="rId9" action="ppaction://hlinkfile" tooltip="Microwave"/>
              </a:rPr>
              <a:t>microwave</a:t>
            </a:r>
            <a:r>
              <a:rPr lang="en-US" dirty="0" smtClean="0"/>
              <a:t> receiver owned by </a:t>
            </a:r>
            <a:r>
              <a:rPr lang="en-US" dirty="0" smtClean="0">
                <a:hlinkClick r:id="rId13" action="ppaction://hlinkfile" tooltip="Bell Laboratories"/>
              </a:rPr>
              <a:t>Bell Laboratories</a:t>
            </a:r>
            <a:r>
              <a:rPr lang="en-US" dirty="0" smtClean="0"/>
              <a:t>.</a:t>
            </a:r>
            <a:r>
              <a:rPr lang="en-US" baseline="30000" dirty="0" smtClean="0">
                <a:hlinkClick r:id="rId14" action="ppaction://hlinkfile"/>
              </a:rPr>
              <a:t>[19]</a:t>
            </a:r>
            <a:r>
              <a:rPr lang="en-US" dirty="0" smtClean="0"/>
              <a:t> Their discovery provided substantial confirmation of the general CMB predictions—the radiation was found to be isotropic and consistent with a blackbody spectrum of about 3 K—and it pitched the balance of opinion in favor of the Big Bang hypothesis. Penzias and Wilson were awarded a </a:t>
            </a:r>
            <a:r>
              <a:rPr lang="en-US" dirty="0" smtClean="0">
                <a:hlinkClick r:id="rId15" action="ppaction://hlinkfile" tooltip="Nobel Prize"/>
              </a:rPr>
              <a:t>Nobel Prize</a:t>
            </a:r>
            <a:r>
              <a:rPr lang="en-US" dirty="0" smtClean="0"/>
              <a:t> for their discovery.</a:t>
            </a:r>
          </a:p>
          <a:p>
            <a:r>
              <a:rPr lang="en-US" dirty="0" smtClean="0"/>
              <a:t>In 1989, </a:t>
            </a:r>
            <a:r>
              <a:rPr lang="en-US" dirty="0" smtClean="0">
                <a:hlinkClick r:id="rId16" action="ppaction://hlinkfile" tooltip="National Aeronautics and Space Administration"/>
              </a:rPr>
              <a:t>NASA</a:t>
            </a:r>
            <a:r>
              <a:rPr lang="en-US" dirty="0" smtClean="0"/>
              <a:t> launched the </a:t>
            </a:r>
            <a:r>
              <a:rPr lang="en-US" dirty="0" smtClean="0">
                <a:hlinkClick r:id="rId17" action="ppaction://hlinkfile" tooltip="Cosmic Background Explorer satellite"/>
              </a:rPr>
              <a:t>Cosmic Background Explorer satellite</a:t>
            </a:r>
            <a:r>
              <a:rPr lang="en-US" dirty="0" smtClean="0"/>
              <a:t> (COBE), and the initial findings, released in 1990, were consistent with the Big Bang's predictions regarding the CMB. COBE found a residual temperature of 2.726 K and in 1992 detected for the first time the fluctuations (anisotropies) in the CMB, at a level of about one part in 10</a:t>
            </a:r>
            <a:r>
              <a:rPr lang="en-US" baseline="30000" dirty="0" smtClean="0"/>
              <a:t>5</a:t>
            </a:r>
            <a:r>
              <a:rPr lang="en-US" dirty="0" smtClean="0"/>
              <a:t>.</a:t>
            </a:r>
            <a:r>
              <a:rPr lang="en-US" baseline="30000" dirty="0" smtClean="0">
                <a:hlinkClick r:id="rId18" action="ppaction://hlinkfile"/>
              </a:rPr>
              <a:t>[20]</a:t>
            </a:r>
            <a:r>
              <a:rPr lang="en-US" dirty="0" smtClean="0"/>
              <a:t> </a:t>
            </a:r>
            <a:r>
              <a:rPr lang="en-US" dirty="0" smtClean="0">
                <a:hlinkClick r:id="rId19" action="ppaction://hlinkfile" tooltip="John C. Mather"/>
              </a:rPr>
              <a:t>John C. Mather</a:t>
            </a:r>
            <a:r>
              <a:rPr lang="en-US" dirty="0" smtClean="0"/>
              <a:t> and </a:t>
            </a:r>
            <a:r>
              <a:rPr lang="en-US" dirty="0" smtClean="0">
                <a:hlinkClick r:id="rId20" action="ppaction://hlinkfile" tooltip="George Smoot"/>
              </a:rPr>
              <a:t>George Smoot</a:t>
            </a:r>
            <a:r>
              <a:rPr lang="en-US" dirty="0" smtClean="0"/>
              <a:t> were awarded </a:t>
            </a:r>
            <a:r>
              <a:rPr lang="en-US" dirty="0" err="1" smtClean="0"/>
              <a:t>Nobels</a:t>
            </a:r>
            <a:r>
              <a:rPr lang="en-US" dirty="0" smtClean="0"/>
              <a:t> for their leadership in this work. During the following decade, CMB anisotropies were further investigated by a large number of ground-based and balloon experiments. In 2000–2001, several experiments, most notably </a:t>
            </a:r>
            <a:r>
              <a:rPr lang="en-US" dirty="0" err="1" smtClean="0">
                <a:hlinkClick r:id="rId21" action="ppaction://hlinkfile" tooltip="BOOMERanG experiment"/>
              </a:rPr>
              <a:t>BOOMERanG</a:t>
            </a:r>
            <a:r>
              <a:rPr lang="en-US" dirty="0" smtClean="0"/>
              <a:t>, found the universe to be almost spatially flat by measuring the typical angular size (the size on the sky) of the anisotropies. (See </a:t>
            </a:r>
            <a:r>
              <a:rPr lang="en-US" dirty="0" smtClean="0">
                <a:hlinkClick r:id="rId22" action="ppaction://hlinkfile" tooltip="Shape of the universe"/>
              </a:rPr>
              <a:t>shape of the universe</a:t>
            </a:r>
            <a:r>
              <a:rPr lang="en-US" dirty="0" smtClean="0"/>
              <a:t>.)</a:t>
            </a:r>
          </a:p>
          <a:p>
            <a:r>
              <a:rPr lang="en-US" dirty="0" smtClean="0"/>
              <a:t>In early 2003, the first results of the </a:t>
            </a:r>
            <a:r>
              <a:rPr lang="en-US" dirty="0" smtClean="0">
                <a:hlinkClick r:id="rId3" action="ppaction://hlinkfile" tooltip="WMAP"/>
              </a:rPr>
              <a:t>Wilkinson Microwave Anisotropy satellite</a:t>
            </a:r>
            <a:r>
              <a:rPr lang="en-US" dirty="0" smtClean="0"/>
              <a:t> (WMAP) were released, yielding what were at the time the most accurate values for some of the cosmological parameters. This satellite also disproved several specific </a:t>
            </a:r>
            <a:r>
              <a:rPr lang="en-US" dirty="0" smtClean="0">
                <a:hlinkClick r:id="rId23" action="ppaction://hlinkfile" tooltip="Cosmic inflation"/>
              </a:rPr>
              <a:t>cosmic inflation</a:t>
            </a:r>
            <a:r>
              <a:rPr lang="en-US" dirty="0" smtClean="0"/>
              <a:t> models, but the results were consistent with the inflation theory in general,</a:t>
            </a:r>
            <a:r>
              <a:rPr lang="en-US" baseline="30000" dirty="0" smtClean="0">
                <a:hlinkClick r:id="rId24" action="ppaction://hlinkfile"/>
              </a:rPr>
              <a:t>[21]</a:t>
            </a:r>
            <a:r>
              <a:rPr lang="en-US" dirty="0" smtClean="0"/>
              <a:t> it confirms too that a sea of </a:t>
            </a:r>
            <a:r>
              <a:rPr lang="en-US" dirty="0" smtClean="0">
                <a:hlinkClick r:id="rId25" action="ppaction://hlinkfile" tooltip="Cosmic neutrino background"/>
              </a:rPr>
              <a:t>cosmic neutrinos</a:t>
            </a:r>
            <a:r>
              <a:rPr lang="en-US" dirty="0" smtClean="0"/>
              <a:t> permeates the universe, a clear evidence that the first stars took more than a half-billion years to create a cosmic fog. Another satellite like it, scheduled for launch in April 2009, the </a:t>
            </a:r>
            <a:r>
              <a:rPr lang="en-US" dirty="0" smtClean="0">
                <a:hlinkClick r:id="rId26" action="ppaction://hlinkfile" tooltip="Planck Surveyor"/>
              </a:rPr>
              <a:t>Planck Surveyor</a:t>
            </a:r>
            <a:r>
              <a:rPr lang="en-US" dirty="0" smtClean="0"/>
              <a:t>, will provide even more accurate measurements of the CMB anisotropies. Many other ground- and balloon-based experiments are also currently running; see </a:t>
            </a:r>
            <a:r>
              <a:rPr lang="en-US" dirty="0" smtClean="0">
                <a:hlinkClick r:id="rId27" action="ppaction://hlinkfile" tooltip="Cosmic microwave background experiments"/>
              </a:rPr>
              <a:t>Cosmic microwave background experiments</a:t>
            </a:r>
            <a:r>
              <a:rPr lang="en-US" dirty="0" smtClean="0"/>
              <a:t>.</a:t>
            </a:r>
          </a:p>
          <a:p>
            <a:r>
              <a:rPr lang="en-US" dirty="0" smtClean="0"/>
              <a:t>The background radiation is exceptionally smooth, which presented a problem in that conventional expansion would mean that photons coming from opposite directions in the sky were coming from regions that had never been in contact with each other. The leading explanation for this far reaching equilibrium is that the universe had a brief period of rapid exponential expansion, called </a:t>
            </a:r>
            <a:r>
              <a:rPr lang="en-US" dirty="0" smtClean="0">
                <a:hlinkClick r:id="rId23" action="ppaction://hlinkfile" tooltip="Cosmic inflation"/>
              </a:rPr>
              <a:t>inflation</a:t>
            </a:r>
            <a:r>
              <a:rPr lang="en-US" dirty="0" smtClean="0"/>
              <a:t>. This would have the effect of driving apart regions that had been in </a:t>
            </a:r>
            <a:r>
              <a:rPr lang="en-US" dirty="0" smtClean="0">
                <a:hlinkClick r:id="rId4" action="ppaction://hlinkfile" tooltip="Thermodynamic equilibrium"/>
              </a:rPr>
              <a:t>equilibrium</a:t>
            </a:r>
            <a:r>
              <a:rPr lang="en-US" dirty="0" smtClean="0"/>
              <a:t>, so that all the observable universe was from the same equilibrated region.</a:t>
            </a:r>
          </a:p>
          <a:p>
            <a:endParaRPr lang="en-US" dirty="0"/>
          </a:p>
        </p:txBody>
      </p:sp>
      <p:sp>
        <p:nvSpPr>
          <p:cNvPr id="4" name="Slide Number Placeholder 3"/>
          <p:cNvSpPr>
            <a:spLocks noGrp="1"/>
          </p:cNvSpPr>
          <p:nvPr>
            <p:ph type="sldNum" sz="quarter" idx="10"/>
          </p:nvPr>
        </p:nvSpPr>
        <p:spPr/>
        <p:txBody>
          <a:bodyPr/>
          <a:lstStyle/>
          <a:p>
            <a:fld id="{AC2EEA28-FA74-416C-9F52-651D51A854CE}" type="slidenum">
              <a:rPr lang="en-US" smtClean="0"/>
              <a:pPr/>
              <a:t>30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1101C4-E9D6-4F56-A2D8-52E47CA3FDFA}" type="slidenum">
              <a:rPr lang="en-US"/>
              <a:pPr/>
              <a:t>32</a:t>
            </a:fld>
            <a:endParaRPr lang="en-US"/>
          </a:p>
        </p:txBody>
      </p:sp>
      <p:sp>
        <p:nvSpPr>
          <p:cNvPr id="53250" name="Rectangle 2"/>
          <p:cNvSpPr>
            <a:spLocks noGrp="1" noChangeArrowheads="1"/>
          </p:cNvSpPr>
          <p:nvPr>
            <p:ph type="body" idx="1"/>
          </p:nvPr>
        </p:nvSpPr>
        <p:spPr>
          <a:xfrm>
            <a:off x="974725" y="4560888"/>
            <a:ext cx="5365750" cy="4319587"/>
          </a:xfrm>
          <a:noFill/>
          <a:ln/>
        </p:spPr>
        <p:txBody>
          <a:bodyPr lIns="95646" tIns="46984" rIns="95646" bIns="46984"/>
          <a:lstStyle/>
          <a:p>
            <a:r>
              <a:rPr lang="en-US"/>
              <a:t>age of stars and formation of galaxies still open to some question</a:t>
            </a:r>
          </a:p>
          <a:p>
            <a:r>
              <a:rPr lang="en-US"/>
              <a:t>Note that Dr. McNamara has made some important discoveries on this question just this year (1997).</a:t>
            </a:r>
          </a:p>
          <a:p>
            <a:endParaRPr lang="en-US"/>
          </a:p>
          <a:p>
            <a:r>
              <a:rPr lang="en-US"/>
              <a:t>Best current estimates:  universe is about 12-18 billion years. Earth about 5 billion years (oldest crust about 4.3 billion years)</a:t>
            </a:r>
          </a:p>
        </p:txBody>
      </p:sp>
      <p:sp>
        <p:nvSpPr>
          <p:cNvPr id="53251"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136994-0495-481F-AF56-3FE973683D34}" type="slidenum">
              <a:rPr lang="en-US"/>
              <a:pPr/>
              <a:t>33</a:t>
            </a:fld>
            <a:endParaRPr lang="en-US"/>
          </a:p>
        </p:txBody>
      </p:sp>
      <p:sp>
        <p:nvSpPr>
          <p:cNvPr id="56322" name="Rectangle 2"/>
          <p:cNvSpPr>
            <a:spLocks noGrp="1" noChangeArrowheads="1"/>
          </p:cNvSpPr>
          <p:nvPr>
            <p:ph type="body" idx="1"/>
          </p:nvPr>
        </p:nvSpPr>
        <p:spPr>
          <a:xfrm>
            <a:off x="974725" y="4560888"/>
            <a:ext cx="5365750" cy="4319587"/>
          </a:xfrm>
          <a:noFill/>
          <a:ln/>
        </p:spPr>
        <p:txBody>
          <a:bodyPr lIns="101108" tIns="49667" rIns="101108" bIns="49667"/>
          <a:lstStyle/>
          <a:p>
            <a:r>
              <a:rPr lang="en-US"/>
              <a:t>age of stars and formation of galaxies still open to some question</a:t>
            </a:r>
          </a:p>
          <a:p>
            <a:r>
              <a:rPr lang="en-US"/>
              <a:t>Note that Dr. McNamara has made some important discoveries on this question just this year (1997).</a:t>
            </a:r>
          </a:p>
          <a:p>
            <a:endParaRPr lang="en-US"/>
          </a:p>
          <a:p>
            <a:r>
              <a:rPr lang="en-US"/>
              <a:t>Best current estimates:  universe is about 12-18 billion years. Earth about 5 billion years (oldest crust about 4.3 billion years)</a:t>
            </a:r>
          </a:p>
          <a:p>
            <a:endParaRPr lang="en-US"/>
          </a:p>
          <a:p>
            <a:r>
              <a:rPr lang="en-US"/>
              <a:t>Like investigators at a crime scene, astronomers have been combing the Universe for physical evidence to test the big bang theory-the most widely accepted scientific theory for how the Universe evolved. The first evidence that turned up was predicted in advance but discovered by accident. Some scientists thought the big bang should still be visible as a faint glow of radio light filling the sky in all directions. In 1964 Arno Penzias and Robert Wilson discovered that light, called the cosmic background radiation. </a:t>
            </a:r>
          </a:p>
          <a:p>
            <a:endParaRPr lang="en-US"/>
          </a:p>
          <a:p>
            <a:r>
              <a:rPr lang="en-US" b="1"/>
              <a:t>Maybe It's the Pigeons...?</a:t>
            </a:r>
            <a:r>
              <a:rPr lang="en-US"/>
              <a:t/>
            </a:r>
            <a:br>
              <a:rPr lang="en-US"/>
            </a:br>
            <a:r>
              <a:rPr lang="en-US"/>
              <a:t/>
            </a:r>
            <a:br>
              <a:rPr lang="en-US"/>
            </a:br>
            <a:r>
              <a:rPr lang="en-US"/>
              <a:t>Arno Penzias and Robert Wilson were puzzled. The two scientists at Bell Labs in Holmdel, New Jersey, had ruled out everything they could think of that could create the static their satellite communications antenna was picking up. Pigeons had taken to roosting in the radio antenna's large horn. They thought that perhaps heat from pigeon droppings was the cause.</a:t>
            </a:r>
            <a:br>
              <a:rPr lang="en-US"/>
            </a:br>
            <a:r>
              <a:rPr lang="en-US"/>
              <a:t/>
            </a:r>
            <a:br>
              <a:rPr lang="en-US"/>
            </a:br>
            <a:r>
              <a:rPr lang="en-US"/>
              <a:t>They set out a trap to catch the pigeons, but that didn't resolve the mystery either. No matter where in the sky they pointed their radio antenna, they kept picking up that faint, persistent hiss.</a:t>
            </a:r>
            <a:br>
              <a:rPr lang="en-US"/>
            </a:br>
            <a:r>
              <a:rPr lang="en-US"/>
              <a:t/>
            </a:r>
            <a:br>
              <a:rPr lang="en-US"/>
            </a:br>
            <a:r>
              <a:rPr lang="en-US"/>
              <a:t>Their determination in 1964 that the entire sky seemed to be dimly glowing with radio light confirmed physicists' predictions and later earned Penzias and Wilson a Nobel Prize. The two scientists had, quite by accident, discovered the fading flash from the big bang.</a:t>
            </a:r>
            <a:br>
              <a:rPr lang="en-US"/>
            </a:br>
            <a:endParaRPr lang="en-US"/>
          </a:p>
        </p:txBody>
      </p:sp>
      <p:sp>
        <p:nvSpPr>
          <p:cNvPr id="56323"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DD5A47-B8C3-4E2C-A058-691C1E91C692}" type="slidenum">
              <a:rPr lang="en-US"/>
              <a:pPr/>
              <a:t>38</a:t>
            </a:fld>
            <a:endParaRPr lang="en-US"/>
          </a:p>
        </p:txBody>
      </p:sp>
      <p:sp>
        <p:nvSpPr>
          <p:cNvPr id="50178" name="Rectangle 2"/>
          <p:cNvSpPr>
            <a:spLocks noGrp="1" noChangeArrowheads="1"/>
          </p:cNvSpPr>
          <p:nvPr>
            <p:ph type="body" idx="1"/>
          </p:nvPr>
        </p:nvSpPr>
        <p:spPr>
          <a:xfrm>
            <a:off x="974725" y="4560888"/>
            <a:ext cx="5365750" cy="4319587"/>
          </a:xfrm>
          <a:ln/>
        </p:spPr>
        <p:txBody>
          <a:bodyPr lIns="95646" tIns="46984" rIns="95646" bIns="46984"/>
          <a:lstStyle/>
          <a:p>
            <a:endParaRPr lang="en-US"/>
          </a:p>
        </p:txBody>
      </p:sp>
      <p:sp>
        <p:nvSpPr>
          <p:cNvPr id="50179"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483DCE-6F39-4C16-A9AE-C41B4AEF95B3}" type="slidenum">
              <a:rPr lang="en-US"/>
              <a:pPr/>
              <a:t>4</a:t>
            </a:fld>
            <a:endParaRPr lang="en-US"/>
          </a:p>
        </p:txBody>
      </p:sp>
      <p:sp>
        <p:nvSpPr>
          <p:cNvPr id="20482" name="Rectangle 2"/>
          <p:cNvSpPr>
            <a:spLocks noGrp="1" noRot="1" noChangeAspect="1" noChangeArrowheads="1" noTextEdit="1"/>
          </p:cNvSpPr>
          <p:nvPr>
            <p:ph type="sldImg"/>
          </p:nvPr>
        </p:nvSpPr>
        <p:spPr>
          <a:xfrm>
            <a:off x="1266825" y="727075"/>
            <a:ext cx="4781550" cy="3586163"/>
          </a:xfrm>
          <a:ln/>
        </p:spPr>
      </p:sp>
      <p:sp>
        <p:nvSpPr>
          <p:cNvPr id="20483" name="Rectangle 3"/>
          <p:cNvSpPr>
            <a:spLocks noGrp="1" noChangeArrowheads="1"/>
          </p:cNvSpPr>
          <p:nvPr>
            <p:ph type="body" idx="1"/>
          </p:nvPr>
        </p:nvSpPr>
        <p:spPr>
          <a:xfrm>
            <a:off x="974725" y="4560888"/>
            <a:ext cx="5365750" cy="4319587"/>
          </a:xfrm>
        </p:spPr>
        <p:txBody>
          <a:bodyPr/>
          <a:lstStyle/>
          <a:p>
            <a:pPr>
              <a:lnSpc>
                <a:spcPct val="80000"/>
              </a:lnSpc>
            </a:pPr>
            <a:r>
              <a:rPr lang="en-US" sz="800" b="1" dirty="0"/>
              <a:t>http://en.wikipedia.org/wiki/William_Parsons,_3rd_Earl_of_Rosse</a:t>
            </a:r>
          </a:p>
          <a:p>
            <a:pPr>
              <a:lnSpc>
                <a:spcPct val="80000"/>
              </a:lnSpc>
            </a:pPr>
            <a:endParaRPr lang="en-US" sz="800" b="1" dirty="0"/>
          </a:p>
          <a:p>
            <a:pPr>
              <a:lnSpc>
                <a:spcPct val="80000"/>
              </a:lnSpc>
            </a:pPr>
            <a:r>
              <a:rPr lang="en-US" sz="800" b="1" dirty="0"/>
              <a:t>William Parsons, 3rd Earl of </a:t>
            </a:r>
            <a:r>
              <a:rPr lang="en-US" sz="800" b="1" dirty="0" err="1"/>
              <a:t>Rosse</a:t>
            </a:r>
            <a:r>
              <a:rPr lang="en-US" sz="800" dirty="0"/>
              <a:t> (</a:t>
            </a:r>
            <a:r>
              <a:rPr lang="en-US" sz="800" dirty="0">
                <a:hlinkClick r:id="rId3" tooltip="June 17"/>
              </a:rPr>
              <a:t>June 17</a:t>
            </a:r>
            <a:r>
              <a:rPr lang="en-US" sz="800" dirty="0"/>
              <a:t>, </a:t>
            </a:r>
            <a:r>
              <a:rPr lang="en-US" sz="800" dirty="0">
                <a:hlinkClick r:id="rId4" tooltip="1800"/>
              </a:rPr>
              <a:t>1800</a:t>
            </a:r>
            <a:r>
              <a:rPr lang="en-US" sz="800" dirty="0"/>
              <a:t> – </a:t>
            </a:r>
            <a:r>
              <a:rPr lang="en-US" sz="800" dirty="0">
                <a:hlinkClick r:id="rId5" tooltip="October 31"/>
              </a:rPr>
              <a:t>October 31</a:t>
            </a:r>
            <a:r>
              <a:rPr lang="en-US" sz="800" dirty="0"/>
              <a:t>, </a:t>
            </a:r>
            <a:r>
              <a:rPr lang="en-US" sz="800" dirty="0">
                <a:hlinkClick r:id="rId6" tooltip="1867"/>
              </a:rPr>
              <a:t>1867</a:t>
            </a:r>
            <a:r>
              <a:rPr lang="en-US" sz="800" dirty="0"/>
              <a:t>) was an Irish </a:t>
            </a:r>
            <a:r>
              <a:rPr lang="en-US" sz="800" dirty="0">
                <a:hlinkClick r:id="rId7" tooltip="Astronomer"/>
              </a:rPr>
              <a:t>astronomer</a:t>
            </a:r>
            <a:r>
              <a:rPr lang="en-US" sz="800" dirty="0"/>
              <a:t>.</a:t>
            </a:r>
          </a:p>
          <a:p>
            <a:pPr>
              <a:lnSpc>
                <a:spcPct val="80000"/>
              </a:lnSpc>
            </a:pPr>
            <a:r>
              <a:rPr lang="en-US" sz="800" dirty="0"/>
              <a:t>He became the third Earl of </a:t>
            </a:r>
            <a:r>
              <a:rPr lang="en-US" sz="800" dirty="0" err="1"/>
              <a:t>Rosse</a:t>
            </a:r>
            <a:r>
              <a:rPr lang="en-US" sz="800" dirty="0"/>
              <a:t> when his </a:t>
            </a:r>
            <a:r>
              <a:rPr lang="en-US" sz="800" dirty="0">
                <a:hlinkClick r:id="rId8" tooltip="Lawrence Parsons, 2nd Earl of Rosse"/>
              </a:rPr>
              <a:t>father</a:t>
            </a:r>
            <a:r>
              <a:rPr lang="en-US" sz="800" dirty="0"/>
              <a:t> died in </a:t>
            </a:r>
            <a:r>
              <a:rPr lang="en-US" sz="800" dirty="0">
                <a:hlinkClick r:id="rId9" tooltip="1841"/>
              </a:rPr>
              <a:t>1841</a:t>
            </a:r>
            <a:r>
              <a:rPr lang="en-US" sz="800" dirty="0"/>
              <a:t>. Prior to this, his title was "Lord </a:t>
            </a:r>
            <a:r>
              <a:rPr lang="en-US" sz="800" dirty="0" err="1"/>
              <a:t>Oxmantown</a:t>
            </a:r>
            <a:r>
              <a:rPr lang="en-US" sz="800" dirty="0"/>
              <a:t>".</a:t>
            </a:r>
          </a:p>
          <a:p>
            <a:pPr>
              <a:lnSpc>
                <a:spcPct val="80000"/>
              </a:lnSpc>
            </a:pPr>
            <a:r>
              <a:rPr lang="en-US" sz="800" dirty="0"/>
              <a:t>In the </a:t>
            </a:r>
            <a:r>
              <a:rPr lang="en-US" sz="800" dirty="0">
                <a:hlinkClick r:id="rId10" tooltip="1840s"/>
              </a:rPr>
              <a:t>1840s</a:t>
            </a:r>
            <a:r>
              <a:rPr lang="en-US" sz="800" dirty="0"/>
              <a:t>, he built his "</a:t>
            </a:r>
            <a:r>
              <a:rPr lang="en-US" sz="800" dirty="0">
                <a:hlinkClick r:id="rId11" tooltip="Leviathan of Parsonstown"/>
              </a:rPr>
              <a:t>Leviathan of </a:t>
            </a:r>
            <a:r>
              <a:rPr lang="en-US" sz="800" dirty="0" err="1">
                <a:hlinkClick r:id="rId11" tooltip="Leviathan of Parsonstown"/>
              </a:rPr>
              <a:t>Parsonstown</a:t>
            </a:r>
            <a:r>
              <a:rPr lang="en-US" sz="800" dirty="0"/>
              <a:t>" 72-inch (183cm) telescope at </a:t>
            </a:r>
            <a:r>
              <a:rPr lang="en-US" sz="800" dirty="0">
                <a:hlinkClick r:id="rId12" tooltip="Birr"/>
              </a:rPr>
              <a:t>Birr, Ireland</a:t>
            </a:r>
            <a:r>
              <a:rPr lang="en-US" sz="800" dirty="0"/>
              <a:t> (then called "</a:t>
            </a:r>
            <a:r>
              <a:rPr lang="en-US" sz="800" dirty="0" err="1"/>
              <a:t>Parsonstown</a:t>
            </a:r>
            <a:r>
              <a:rPr lang="en-US" sz="800" dirty="0"/>
              <a:t>") in </a:t>
            </a:r>
            <a:r>
              <a:rPr lang="en-US" sz="800" dirty="0">
                <a:hlinkClick r:id="rId13" tooltip="County Offaly"/>
              </a:rPr>
              <a:t>County </a:t>
            </a:r>
            <a:r>
              <a:rPr lang="en-US" sz="800" dirty="0" err="1">
                <a:hlinkClick r:id="rId13" tooltip="County Offaly"/>
              </a:rPr>
              <a:t>Offaly</a:t>
            </a:r>
            <a:r>
              <a:rPr lang="en-US" sz="800" dirty="0"/>
              <a:t>, which was for many decades the largest telescope in the world. He had to invent many of the techniques he used in constructing this telescope, both because its size was without precedent and because earlier telescope builders had guarded their secrets or had simply failed to publish their methods. It was considered a marvelous technical and architectural achievement and images of it were circulated widely within the British commonwealth.</a:t>
            </a:r>
          </a:p>
          <a:p>
            <a:pPr>
              <a:lnSpc>
                <a:spcPct val="80000"/>
              </a:lnSpc>
            </a:pPr>
            <a:r>
              <a:rPr lang="en-US" sz="800" dirty="0"/>
              <a:t>The telescope mirror was made from </a:t>
            </a:r>
            <a:r>
              <a:rPr lang="en-US" sz="800" dirty="0">
                <a:hlinkClick r:id="rId14" tooltip="Speculum metal"/>
              </a:rPr>
              <a:t>speculum metal</a:t>
            </a:r>
            <a:r>
              <a:rPr lang="en-US" sz="800" dirty="0"/>
              <a:t>. Because it tarnished so rapidly in the damp climate, the mirror had to be </a:t>
            </a:r>
            <a:r>
              <a:rPr lang="en-US" sz="800" dirty="0" err="1"/>
              <a:t>repolished</a:t>
            </a:r>
            <a:r>
              <a:rPr lang="en-US" sz="800" dirty="0"/>
              <a:t> every six months, and so Lord </a:t>
            </a:r>
            <a:r>
              <a:rPr lang="en-US" sz="800" dirty="0" err="1"/>
              <a:t>Rosse</a:t>
            </a:r>
            <a:r>
              <a:rPr lang="en-US" sz="800" dirty="0"/>
              <a:t> had two mirrors built so that one could be used while the other was being </a:t>
            </a:r>
            <a:r>
              <a:rPr lang="en-US" sz="800" dirty="0" err="1"/>
              <a:t>repolished</a:t>
            </a:r>
            <a:r>
              <a:rPr lang="en-US" sz="800" dirty="0"/>
              <a:t>. Building of the telescope had to be suspended during the </a:t>
            </a:r>
            <a:r>
              <a:rPr lang="en-US" sz="800" dirty="0">
                <a:hlinkClick r:id="rId15" tooltip="Irish potato famine"/>
              </a:rPr>
              <a:t>Great Potato Famine</a:t>
            </a:r>
            <a:r>
              <a:rPr lang="en-US" sz="800" dirty="0"/>
              <a:t>, but in </a:t>
            </a:r>
            <a:r>
              <a:rPr lang="en-US" sz="800" dirty="0">
                <a:hlinkClick r:id="rId16" tooltip="1847"/>
              </a:rPr>
              <a:t>1847</a:t>
            </a:r>
            <a:r>
              <a:rPr lang="en-US" sz="800" dirty="0"/>
              <a:t> it was put into service. The light-gathering ability exceeded expectations, enabling 18th magnitude stars to be observed for the first time. However, the Irish sky was not kind to astronomy, and due to weather conditions very few good nights of viewing were available per year.</a:t>
            </a:r>
            <a:endParaRPr lang="en-US" sz="800" dirty="0">
              <a:hlinkClick r:id="rId17" tooltip="William Parsons"/>
            </a:endParaRPr>
          </a:p>
          <a:p>
            <a:pPr>
              <a:lnSpc>
                <a:spcPct val="80000"/>
              </a:lnSpc>
            </a:pPr>
            <a:r>
              <a:rPr lang="en-US" sz="800" dirty="0">
                <a:hlinkClick r:id="rId17" tooltip="William Parsons"/>
              </a:rPr>
              <a:t> </a:t>
            </a:r>
            <a:r>
              <a:rPr lang="en-US" sz="800" dirty="0"/>
              <a:t> </a:t>
            </a:r>
          </a:p>
          <a:p>
            <a:pPr>
              <a:lnSpc>
                <a:spcPct val="80000"/>
              </a:lnSpc>
            </a:pPr>
            <a:r>
              <a:rPr lang="en-US" sz="800" dirty="0">
                <a:hlinkClick r:id="rId17" tooltip="Enlarge"/>
              </a:rPr>
              <a:t> </a:t>
            </a:r>
            <a:endParaRPr lang="en-US" sz="800" dirty="0"/>
          </a:p>
          <a:p>
            <a:pPr>
              <a:lnSpc>
                <a:spcPct val="80000"/>
              </a:lnSpc>
            </a:pPr>
            <a:r>
              <a:rPr lang="en-US" sz="800" dirty="0"/>
              <a:t>William Parsons</a:t>
            </a:r>
          </a:p>
          <a:p>
            <a:pPr>
              <a:lnSpc>
                <a:spcPct val="80000"/>
              </a:lnSpc>
            </a:pPr>
            <a:r>
              <a:rPr lang="en-US" sz="800" dirty="0"/>
              <a:t>Lord </a:t>
            </a:r>
            <a:r>
              <a:rPr lang="en-US" sz="800" dirty="0" err="1"/>
              <a:t>Rosse</a:t>
            </a:r>
            <a:r>
              <a:rPr lang="en-US" sz="800" dirty="0"/>
              <a:t> carried out pioneering astronomical studies and discovered the spiral nature of some </a:t>
            </a:r>
            <a:r>
              <a:rPr lang="en-US" sz="800" dirty="0">
                <a:hlinkClick r:id="rId18" tooltip="Nebula"/>
              </a:rPr>
              <a:t>nebulas</a:t>
            </a:r>
            <a:r>
              <a:rPr lang="en-US" sz="800" dirty="0"/>
              <a:t>, today known to be spiral </a:t>
            </a:r>
            <a:r>
              <a:rPr lang="en-US" sz="800" dirty="0">
                <a:hlinkClick r:id="rId19" tooltip="Galaxy"/>
              </a:rPr>
              <a:t>galaxies</a:t>
            </a:r>
            <a:r>
              <a:rPr lang="en-US" sz="800" dirty="0"/>
              <a:t>. The first spiral galaxy he detected was </a:t>
            </a:r>
            <a:r>
              <a:rPr lang="en-US" sz="800" dirty="0">
                <a:hlinkClick r:id="rId20" tooltip="M51"/>
              </a:rPr>
              <a:t>M51</a:t>
            </a:r>
            <a:r>
              <a:rPr lang="en-US" sz="800" dirty="0"/>
              <a:t>, and his drawings of it closely resemble modern photographs (today it is known as the </a:t>
            </a:r>
            <a:r>
              <a:rPr lang="en-US" sz="800" dirty="0">
                <a:hlinkClick r:id="rId21" tooltip="Whirlpool Galaxy"/>
              </a:rPr>
              <a:t>Whirlpool Galaxy</a:t>
            </a:r>
            <a:r>
              <a:rPr lang="en-US" sz="800" dirty="0"/>
              <a:t>).</a:t>
            </a:r>
          </a:p>
          <a:p>
            <a:pPr>
              <a:lnSpc>
                <a:spcPct val="80000"/>
              </a:lnSpc>
            </a:pPr>
            <a:r>
              <a:rPr lang="en-US" sz="800" dirty="0"/>
              <a:t>He named the </a:t>
            </a:r>
            <a:r>
              <a:rPr lang="en-US" sz="800" dirty="0">
                <a:hlinkClick r:id="rId22" tooltip="Crab Nebula"/>
              </a:rPr>
              <a:t>Crab Nebula</a:t>
            </a:r>
            <a:r>
              <a:rPr lang="en-US" sz="800" dirty="0"/>
              <a:t>, based on an earlier drawing made with his older 36-inch (91cm) telescope in which it resembled a crab. A few years later, when the 72-inch (183cm) telescope was in service, he produced an improved drawing of considerably different appearance, but the name stuck anyway.</a:t>
            </a:r>
          </a:p>
          <a:p>
            <a:pPr>
              <a:lnSpc>
                <a:spcPct val="80000"/>
              </a:lnSpc>
            </a:pPr>
            <a:r>
              <a:rPr lang="en-US" sz="800" dirty="0"/>
              <a:t>A main component of </a:t>
            </a:r>
            <a:r>
              <a:rPr lang="en-US" sz="800" dirty="0" err="1"/>
              <a:t>Rosse's</a:t>
            </a:r>
            <a:r>
              <a:rPr lang="en-US" sz="800" dirty="0"/>
              <a:t> nebular research was attempting to resolve the </a:t>
            </a:r>
            <a:r>
              <a:rPr lang="en-US" sz="800" dirty="0">
                <a:hlinkClick r:id="rId23" tooltip="Nebular hypothesis"/>
              </a:rPr>
              <a:t>nebular hypothesis</a:t>
            </a:r>
            <a:r>
              <a:rPr lang="en-US" sz="800" dirty="0"/>
              <a:t>, which posited that planets and stars were formed by </a:t>
            </a:r>
            <a:r>
              <a:rPr lang="en-US" sz="800" dirty="0">
                <a:hlinkClick r:id="rId24" tooltip="Gravity"/>
              </a:rPr>
              <a:t>gravity</a:t>
            </a:r>
            <a:r>
              <a:rPr lang="en-US" sz="800" dirty="0"/>
              <a:t> acting on gaseous nebulae. </a:t>
            </a:r>
            <a:r>
              <a:rPr lang="en-US" sz="800" dirty="0" err="1"/>
              <a:t>Rosse</a:t>
            </a:r>
            <a:r>
              <a:rPr lang="en-US" sz="800" dirty="0"/>
              <a:t> himself did not believe that nebula were truly gaseous, but rather were made up of such an amount of fine stars that most telescopes could not resolve them individually (that is, he considered them stellar in nature). </a:t>
            </a:r>
            <a:r>
              <a:rPr lang="en-US" sz="800" dirty="0" err="1"/>
              <a:t>Rosse</a:t>
            </a:r>
            <a:r>
              <a:rPr lang="en-US" sz="800" dirty="0"/>
              <a:t> and his technicians claimed to resolve the </a:t>
            </a:r>
            <a:r>
              <a:rPr lang="en-US" sz="800" dirty="0">
                <a:hlinkClick r:id="rId25" tooltip="Orion nebula"/>
              </a:rPr>
              <a:t>Orion nebula</a:t>
            </a:r>
            <a:r>
              <a:rPr lang="en-US" sz="800" dirty="0"/>
              <a:t> into its individual stars, which would have both political and cosmological implications, as at the time there was considerable debate over whether or not the universe was "evolved" (in a pre-Darwinian sense), a concept </a:t>
            </a:r>
            <a:r>
              <a:rPr lang="en-US" sz="800" dirty="0" err="1"/>
              <a:t>Rosse</a:t>
            </a:r>
            <a:r>
              <a:rPr lang="en-US" sz="800" dirty="0"/>
              <a:t> disagreed with strongly. </a:t>
            </a:r>
            <a:r>
              <a:rPr lang="en-US" sz="800" dirty="0" err="1"/>
              <a:t>Rosse's</a:t>
            </a:r>
            <a:r>
              <a:rPr lang="en-US" sz="800" dirty="0"/>
              <a:t> primary opponent in this was </a:t>
            </a:r>
            <a:r>
              <a:rPr lang="en-US" sz="800" dirty="0">
                <a:hlinkClick r:id="rId26" tooltip="John Herschel"/>
              </a:rPr>
              <a:t>John Herschel</a:t>
            </a:r>
            <a:r>
              <a:rPr lang="en-US" sz="800" dirty="0"/>
              <a:t>, who used his own instruments to claim that the Orion nebula was a "true" nebula, and discounted </a:t>
            </a:r>
            <a:r>
              <a:rPr lang="en-US" sz="800" dirty="0" err="1"/>
              <a:t>Rosse's</a:t>
            </a:r>
            <a:r>
              <a:rPr lang="en-US" sz="800" dirty="0"/>
              <a:t> instruments as flawed (an insult </a:t>
            </a:r>
            <a:r>
              <a:rPr lang="en-US" sz="800" dirty="0" err="1"/>
              <a:t>Rosse</a:t>
            </a:r>
            <a:r>
              <a:rPr lang="en-US" sz="800" dirty="0"/>
              <a:t> returned about Herschel's own). In the end, neither man (or telescope) could establish sufficient scientific authority in its results to solve the question by themselves (the convincing evidence for the gaseous nature of the nebula would come later from </a:t>
            </a:r>
            <a:r>
              <a:rPr lang="en-US" sz="800" dirty="0">
                <a:hlinkClick r:id="rId27" tooltip="Spectroscope"/>
              </a:rPr>
              <a:t>spectroscopic</a:t>
            </a:r>
            <a:r>
              <a:rPr lang="en-US" sz="800" dirty="0"/>
              <a:t> evidence, though it would not resolve the philosophical issues).</a:t>
            </a:r>
          </a:p>
          <a:p>
            <a:pPr>
              <a:lnSpc>
                <a:spcPct val="80000"/>
              </a:lnSpc>
            </a:pPr>
            <a:r>
              <a:rPr lang="en-US" sz="800" dirty="0"/>
              <a:t>In addition to his astronomical pursuits, he served as a </a:t>
            </a:r>
            <a:r>
              <a:rPr lang="en-US" sz="800" dirty="0">
                <a:hlinkClick r:id="rId28" tooltip="Member of Parliament"/>
              </a:rPr>
              <a:t>member of Parliament</a:t>
            </a:r>
            <a:r>
              <a:rPr lang="en-US" sz="800" dirty="0"/>
              <a:t> from </a:t>
            </a:r>
            <a:r>
              <a:rPr lang="en-US" sz="800" dirty="0">
                <a:hlinkClick r:id="rId29" tooltip="1821"/>
              </a:rPr>
              <a:t>1821</a:t>
            </a:r>
            <a:r>
              <a:rPr lang="en-US" sz="800" dirty="0"/>
              <a:t> to </a:t>
            </a:r>
            <a:r>
              <a:rPr lang="en-US" sz="800" dirty="0">
                <a:hlinkClick r:id="rId30" tooltip="1834"/>
              </a:rPr>
              <a:t>1834</a:t>
            </a:r>
            <a:r>
              <a:rPr lang="en-US" sz="800" dirty="0"/>
              <a:t>, an </a:t>
            </a:r>
            <a:r>
              <a:rPr lang="en-US" sz="800" dirty="0">
                <a:hlinkClick r:id="rId31" tooltip="Peers and Parliament"/>
              </a:rPr>
              <a:t>Irish representative peer</a:t>
            </a:r>
            <a:r>
              <a:rPr lang="en-US" sz="800" dirty="0"/>
              <a:t> after </a:t>
            </a:r>
            <a:r>
              <a:rPr lang="en-US" sz="800" dirty="0">
                <a:hlinkClick r:id="rId32" tooltip="1845"/>
              </a:rPr>
              <a:t>1845</a:t>
            </a:r>
            <a:r>
              <a:rPr lang="en-US" sz="800" dirty="0"/>
              <a:t>, president of the </a:t>
            </a:r>
            <a:r>
              <a:rPr lang="en-US" sz="800" dirty="0">
                <a:hlinkClick r:id="rId33" tooltip="Royal Society"/>
              </a:rPr>
              <a:t>Royal Society</a:t>
            </a:r>
            <a:r>
              <a:rPr lang="en-US" sz="800" dirty="0"/>
              <a:t> (</a:t>
            </a:r>
            <a:r>
              <a:rPr lang="en-US" sz="800" dirty="0">
                <a:hlinkClick r:id="rId34" tooltip="1848"/>
              </a:rPr>
              <a:t>1848</a:t>
            </a:r>
            <a:r>
              <a:rPr lang="en-US" sz="800" dirty="0"/>
              <a:t>–</a:t>
            </a:r>
            <a:r>
              <a:rPr lang="en-US" sz="800" dirty="0">
                <a:hlinkClick r:id="rId35" tooltip="1854"/>
              </a:rPr>
              <a:t>1854</a:t>
            </a:r>
            <a:r>
              <a:rPr lang="en-US" sz="800" dirty="0"/>
              <a:t>), and chancellor of the </a:t>
            </a:r>
            <a:r>
              <a:rPr lang="en-US" sz="800" dirty="0">
                <a:hlinkClick r:id="rId36" tooltip="University of Dublin"/>
              </a:rPr>
              <a:t>University of Dublin</a:t>
            </a:r>
            <a:r>
              <a:rPr lang="en-US" sz="800" dirty="0"/>
              <a:t> (beginning in </a:t>
            </a:r>
            <a:r>
              <a:rPr lang="en-US" sz="800" dirty="0">
                <a:hlinkClick r:id="rId37" tooltip="1862"/>
              </a:rPr>
              <a:t>1862</a:t>
            </a:r>
            <a:r>
              <a:rPr lang="en-US" sz="800" dirty="0"/>
              <a:t>).</a:t>
            </a:r>
          </a:p>
          <a:p>
            <a:pPr>
              <a:lnSpc>
                <a:spcPct val="80000"/>
              </a:lnSpc>
            </a:pPr>
            <a:r>
              <a:rPr lang="en-US" sz="800" dirty="0" err="1">
                <a:hlinkClick r:id="rId38" tooltip="Rosse (crater)"/>
              </a:rPr>
              <a:t>Rosse</a:t>
            </a:r>
            <a:r>
              <a:rPr lang="en-US" sz="800" dirty="0">
                <a:hlinkClick r:id="rId38" tooltip="Rosse (crater)"/>
              </a:rPr>
              <a:t> crater</a:t>
            </a:r>
            <a:r>
              <a:rPr lang="en-US" sz="800" dirty="0"/>
              <a:t>, on the </a:t>
            </a:r>
            <a:r>
              <a:rPr lang="en-US" sz="800" dirty="0">
                <a:hlinkClick r:id="rId39" tooltip="Moon"/>
              </a:rPr>
              <a:t>Moon</a:t>
            </a:r>
            <a:r>
              <a:rPr lang="en-US" sz="800" dirty="0"/>
              <a:t>, is named after him.</a:t>
            </a:r>
          </a:p>
          <a:p>
            <a:pPr>
              <a:lnSpc>
                <a:spcPct val="80000"/>
              </a:lnSpc>
            </a:pPr>
            <a:r>
              <a:rPr lang="en-US" sz="800" dirty="0"/>
              <a:t>He married Mary Field in </a:t>
            </a:r>
            <a:r>
              <a:rPr lang="en-US" sz="800" dirty="0">
                <a:hlinkClick r:id="rId40" tooltip="1836"/>
              </a:rPr>
              <a:t>1836</a:t>
            </a:r>
            <a:r>
              <a:rPr lang="en-US" sz="800" dirty="0"/>
              <a:t> and they had four children, all sons. The eldest, </a:t>
            </a:r>
            <a:r>
              <a:rPr lang="en-US" sz="800" dirty="0">
                <a:hlinkClick r:id="rId41" tooltip="Lawrence Parsons, 4th Earl of Rosse"/>
              </a:rPr>
              <a:t>Lawrence Parsons</a:t>
            </a:r>
            <a:r>
              <a:rPr lang="en-US" sz="800" dirty="0"/>
              <a:t>, succeeded him as Earl of </a:t>
            </a:r>
            <a:r>
              <a:rPr lang="en-US" sz="800" dirty="0" err="1"/>
              <a:t>Rosse</a:t>
            </a:r>
            <a:r>
              <a:rPr lang="en-US" sz="800" dirty="0"/>
              <a:t> and continued some astronomical observations; another son, </a:t>
            </a:r>
            <a:r>
              <a:rPr lang="en-US" sz="800" dirty="0">
                <a:hlinkClick r:id="rId42" tooltip="Charles Algernon Parsons"/>
              </a:rPr>
              <a:t>Charles Algernon Parsons</a:t>
            </a:r>
            <a:r>
              <a:rPr lang="en-US" sz="800" dirty="0"/>
              <a:t>, is known for his commercial development of the </a:t>
            </a:r>
            <a:r>
              <a:rPr lang="en-US" sz="800" dirty="0">
                <a:hlinkClick r:id="rId43" tooltip="Steam turbine"/>
              </a:rPr>
              <a:t>steam turbine</a:t>
            </a:r>
            <a:r>
              <a:rPr lang="en-US" sz="800" dirty="0"/>
              <a:t>. Another son, </a:t>
            </a:r>
            <a:r>
              <a:rPr lang="en-US" sz="800" dirty="0">
                <a:hlinkClick r:id="rId44" tooltip="Richard Clere Parsons"/>
              </a:rPr>
              <a:t>Richard </a:t>
            </a:r>
            <a:r>
              <a:rPr lang="en-US" sz="800" dirty="0" err="1">
                <a:hlinkClick r:id="rId44" tooltip="Richard Clere Parsons"/>
              </a:rPr>
              <a:t>Clere</a:t>
            </a:r>
            <a:r>
              <a:rPr lang="en-US" sz="800" dirty="0">
                <a:hlinkClick r:id="rId44" tooltip="Richard Clere Parsons"/>
              </a:rPr>
              <a:t> Parsons</a:t>
            </a:r>
            <a:r>
              <a:rPr lang="en-US" sz="800" dirty="0"/>
              <a:t> apparently made a name for himself building railways in </a:t>
            </a:r>
            <a:r>
              <a:rPr lang="en-US" sz="800" dirty="0">
                <a:hlinkClick r:id="rId45" tooltip="South America"/>
              </a:rPr>
              <a:t>South America</a:t>
            </a:r>
            <a:r>
              <a:rPr lang="en-US" sz="800" dirty="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C57F36-32D9-4096-8D2A-A17FE4EE6AF3}" type="slidenum">
              <a:rPr lang="en-US"/>
              <a:pPr/>
              <a:t>5</a:t>
            </a:fld>
            <a:endParaRPr lang="en-US"/>
          </a:p>
        </p:txBody>
      </p:sp>
      <p:sp>
        <p:nvSpPr>
          <p:cNvPr id="9218" name="Rectangle 2"/>
          <p:cNvSpPr>
            <a:spLocks noGrp="1" noChangeArrowheads="1"/>
          </p:cNvSpPr>
          <p:nvPr>
            <p:ph type="body" idx="1"/>
          </p:nvPr>
        </p:nvSpPr>
        <p:spPr>
          <a:xfrm>
            <a:off x="974725" y="4560888"/>
            <a:ext cx="5365750" cy="4319587"/>
          </a:xfrm>
          <a:ln/>
        </p:spPr>
        <p:txBody>
          <a:bodyPr lIns="95646" tIns="46984" rIns="95646" bIns="46984"/>
          <a:lstStyle/>
          <a:p>
            <a:endParaRPr lang="en-US"/>
          </a:p>
        </p:txBody>
      </p:sp>
      <p:sp>
        <p:nvSpPr>
          <p:cNvPr id="9219"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05FBAE-87E4-4A39-9721-0E31F58B0F6A}" type="slidenum">
              <a:rPr lang="en-US"/>
              <a:pPr/>
              <a:t>6</a:t>
            </a:fld>
            <a:endParaRPr lang="en-US"/>
          </a:p>
        </p:txBody>
      </p:sp>
      <p:sp>
        <p:nvSpPr>
          <p:cNvPr id="11266" name="Rectangle 2"/>
          <p:cNvSpPr>
            <a:spLocks noGrp="1" noChangeArrowheads="1"/>
          </p:cNvSpPr>
          <p:nvPr>
            <p:ph type="body" idx="1"/>
          </p:nvPr>
        </p:nvSpPr>
        <p:spPr>
          <a:xfrm>
            <a:off x="974725" y="4560888"/>
            <a:ext cx="5365750" cy="4319587"/>
          </a:xfrm>
          <a:ln/>
        </p:spPr>
        <p:txBody>
          <a:bodyPr lIns="95646" tIns="46984" rIns="95646" bIns="46984"/>
          <a:lstStyle/>
          <a:p>
            <a:endParaRPr lang="en-US"/>
          </a:p>
        </p:txBody>
      </p:sp>
      <p:sp>
        <p:nvSpPr>
          <p:cNvPr id="11267"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BE0D13-BFCF-44A8-B706-114395BA18AB}" type="slidenum">
              <a:rPr lang="en-US"/>
              <a:pPr/>
              <a:t>9</a:t>
            </a:fld>
            <a:endParaRPr lang="en-US"/>
          </a:p>
        </p:txBody>
      </p:sp>
      <p:sp>
        <p:nvSpPr>
          <p:cNvPr id="187394" name="Rectangle 2"/>
          <p:cNvSpPr>
            <a:spLocks noGrp="1" noChangeArrowheads="1"/>
          </p:cNvSpPr>
          <p:nvPr>
            <p:ph type="body" idx="1"/>
          </p:nvPr>
        </p:nvSpPr>
        <p:spPr>
          <a:xfrm>
            <a:off x="974725" y="4560888"/>
            <a:ext cx="5365750" cy="4319587"/>
          </a:xfrm>
          <a:ln/>
        </p:spPr>
        <p:txBody>
          <a:bodyPr lIns="95655" tIns="46988" rIns="95655" bIns="46988"/>
          <a:lstStyle/>
          <a:p>
            <a:endParaRPr lang="en-US"/>
          </a:p>
        </p:txBody>
      </p:sp>
      <p:sp>
        <p:nvSpPr>
          <p:cNvPr id="187395"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F456F9-E4E0-4FEA-816E-1E489D66B74B}" type="slidenum">
              <a:rPr lang="en-US"/>
              <a:pPr/>
              <a:t>10</a:t>
            </a:fld>
            <a:endParaRPr lang="en-US"/>
          </a:p>
        </p:txBody>
      </p:sp>
      <p:sp>
        <p:nvSpPr>
          <p:cNvPr id="14338" name="Rectangle 2"/>
          <p:cNvSpPr>
            <a:spLocks noGrp="1" noRot="1" noChangeAspect="1" noChangeArrowheads="1" noTextEdit="1"/>
          </p:cNvSpPr>
          <p:nvPr>
            <p:ph type="sldImg"/>
          </p:nvPr>
        </p:nvSpPr>
        <p:spPr>
          <a:xfrm>
            <a:off x="1266825" y="727075"/>
            <a:ext cx="4781550" cy="3586163"/>
          </a:xfrm>
          <a:ln/>
        </p:spPr>
      </p:sp>
      <p:sp>
        <p:nvSpPr>
          <p:cNvPr id="14339" name="Rectangle 3"/>
          <p:cNvSpPr>
            <a:spLocks noGrp="1" noChangeArrowheads="1"/>
          </p:cNvSpPr>
          <p:nvPr>
            <p:ph type="body" idx="1"/>
          </p:nvPr>
        </p:nvSpPr>
        <p:spPr>
          <a:xfrm>
            <a:off x="974725" y="4560888"/>
            <a:ext cx="5365750" cy="4319587"/>
          </a:xfrm>
        </p:spPr>
        <p:txBody>
          <a:bodyPr/>
          <a:lstStyle/>
          <a:p>
            <a:r>
              <a:rPr lang="en-US"/>
              <a:t>A Cepheid is usually a </a:t>
            </a:r>
            <a:r>
              <a:rPr lang="en-US">
                <a:hlinkClick r:id="rId3" tooltip="Population I"/>
              </a:rPr>
              <a:t>population I</a:t>
            </a:r>
            <a:r>
              <a:rPr lang="en-US"/>
              <a:t> </a:t>
            </a:r>
            <a:r>
              <a:rPr lang="en-US">
                <a:hlinkClick r:id="rId4" tooltip="Stellar classification"/>
              </a:rPr>
              <a:t>giant yellow star</a:t>
            </a:r>
            <a:r>
              <a:rPr lang="en-US"/>
              <a:t>, pulsing regularly by expanding and contracting, resulting in a regular oscillation of its luminosity. The luminosity of cepheid stars range from 103 to 104 times that of the </a:t>
            </a:r>
            <a:r>
              <a:rPr lang="en-US">
                <a:hlinkClick r:id="rId5" tooltip="Sun"/>
              </a:rPr>
              <a:t>Sun</a:t>
            </a:r>
            <a:r>
              <a:rPr lang="en-US"/>
              <a:t>. Because Cepheids are from population I, they are sometimes called Type I Cepheids, while the similar (but belonging to </a:t>
            </a:r>
            <a:r>
              <a:rPr lang="en-US">
                <a:hlinkClick r:id="rId6" tooltip="Population II"/>
              </a:rPr>
              <a:t>population II</a:t>
            </a:r>
            <a:r>
              <a:rPr lang="en-US"/>
              <a:t>) </a:t>
            </a:r>
            <a:r>
              <a:rPr lang="en-US">
                <a:hlinkClick r:id="rId7" tooltip="W Virginis variable"/>
              </a:rPr>
              <a:t>W Virginis variables</a:t>
            </a:r>
            <a:r>
              <a:rPr lang="en-US"/>
              <a:t> are known as Type II Cepheids.</a:t>
            </a:r>
          </a:p>
          <a:p>
            <a:r>
              <a:rPr lang="en-US"/>
              <a:t>The exact mass of Cepheids with given brightness or oscillations is not known to any great precision, but astronomers hope to gather data for this from the newly-discovered third star of the </a:t>
            </a:r>
            <a:r>
              <a:rPr lang="en-US">
                <a:hlinkClick r:id="rId8" tooltip="Polaris"/>
              </a:rPr>
              <a:t>Polaris</a:t>
            </a:r>
            <a:r>
              <a:rPr lang="en-US"/>
              <a:t> system </a:t>
            </a:r>
            <a:r>
              <a:rPr lang="en-US">
                <a:hlinkClick r:id="rId9" tooltip="http://www.spaceref.com/news/viewpr.html?pid=18677"/>
              </a:rPr>
              <a:t>[1]</a:t>
            </a:r>
            <a:r>
              <a:rPr lang="en-US"/>
              <a:t>.</a:t>
            </a:r>
          </a:p>
          <a:p>
            <a:r>
              <a:rPr lang="en-US"/>
              <a:t>The variation in luminosity is caused by a cycle of ionization of helium in the star's atmosphere, followed by expansion and deionization. While ionized, the atmosphere is more opaque to light. This cycle has a period roughly equal to the star's </a:t>
            </a:r>
            <a:r>
              <a:rPr lang="en-US">
                <a:hlinkClick r:id="rId10" tooltip="Dynamical time scale"/>
              </a:rPr>
              <a:t>dynamical time scale</a:t>
            </a:r>
            <a:r>
              <a:rPr lang="en-US"/>
              <a:t>, therefore giving information on the mean density of the body as well as its luminosity.</a:t>
            </a:r>
          </a:p>
          <a:p>
            <a:endParaRPr lang="en-US"/>
          </a:p>
          <a:p>
            <a:r>
              <a:rPr lang="en-US"/>
              <a:t>The oscillations of the stars have standard trvelling standing wave patterns that are described by spherical harmonics, etc. 3-d analogues to a drumhead in 2-d.  The modes are driven by variable transmittance of partially ionized gasses interacting with the radiation pressure from within the star.  </a:t>
            </a:r>
          </a:p>
          <a:p>
            <a:endParaRPr lang="en-US"/>
          </a:p>
          <a:p>
            <a:r>
              <a:rPr lang="en-US"/>
              <a:t>These are huge stars (upper right on H-R) because these are the ones that have most unstable configurations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B4C3CD-D411-4F15-B1CA-2C354277EC88}" type="slidenum">
              <a:rPr lang="en-US"/>
              <a:pPr/>
              <a:t>12</a:t>
            </a:fld>
            <a:endParaRPr lang="en-US"/>
          </a:p>
        </p:txBody>
      </p:sp>
      <p:sp>
        <p:nvSpPr>
          <p:cNvPr id="23554" name="Rectangle 2"/>
          <p:cNvSpPr>
            <a:spLocks noGrp="1" noRot="1" noChangeAspect="1" noChangeArrowheads="1" noTextEdit="1"/>
          </p:cNvSpPr>
          <p:nvPr>
            <p:ph type="sldImg"/>
          </p:nvPr>
        </p:nvSpPr>
        <p:spPr>
          <a:xfrm>
            <a:off x="1266825" y="727075"/>
            <a:ext cx="4781550" cy="3586163"/>
          </a:xfrm>
          <a:ln/>
        </p:spPr>
      </p:sp>
      <p:sp>
        <p:nvSpPr>
          <p:cNvPr id="23555" name="Rectangle 3"/>
          <p:cNvSpPr>
            <a:spLocks noGrp="1" noChangeArrowheads="1"/>
          </p:cNvSpPr>
          <p:nvPr>
            <p:ph type="body" idx="1"/>
          </p:nvPr>
        </p:nvSpPr>
        <p:spPr>
          <a:xfrm>
            <a:off x="974725" y="4560888"/>
            <a:ext cx="5365750" cy="4319587"/>
          </a:xfrm>
        </p:spPr>
        <p:txBody>
          <a:bodyPr/>
          <a:lstStyle/>
          <a:p>
            <a:pPr>
              <a:lnSpc>
                <a:spcPct val="80000"/>
              </a:lnSpc>
            </a:pPr>
            <a:r>
              <a:rPr lang="en-US" sz="800" b="1"/>
              <a:t>http://en.wikipedia.org/wiki/William_Parsons,_3rd_Earl_of_Rosse</a:t>
            </a:r>
          </a:p>
          <a:p>
            <a:pPr>
              <a:lnSpc>
                <a:spcPct val="80000"/>
              </a:lnSpc>
            </a:pPr>
            <a:endParaRPr lang="en-US" sz="800" b="1"/>
          </a:p>
          <a:p>
            <a:pPr>
              <a:lnSpc>
                <a:spcPct val="80000"/>
              </a:lnSpc>
            </a:pPr>
            <a:r>
              <a:rPr lang="en-US" sz="800" b="1"/>
              <a:t>William Parsons, 3rd Earl of Rosse</a:t>
            </a:r>
            <a:r>
              <a:rPr lang="en-US" sz="800"/>
              <a:t> (</a:t>
            </a:r>
            <a:r>
              <a:rPr lang="en-US" sz="800">
                <a:hlinkClick r:id="rId3" tooltip="June 17"/>
              </a:rPr>
              <a:t>June 17</a:t>
            </a:r>
            <a:r>
              <a:rPr lang="en-US" sz="800"/>
              <a:t>, </a:t>
            </a:r>
            <a:r>
              <a:rPr lang="en-US" sz="800">
                <a:hlinkClick r:id="rId4" tooltip="1800"/>
              </a:rPr>
              <a:t>1800</a:t>
            </a:r>
            <a:r>
              <a:rPr lang="en-US" sz="800"/>
              <a:t> – </a:t>
            </a:r>
            <a:r>
              <a:rPr lang="en-US" sz="800">
                <a:hlinkClick r:id="rId5" tooltip="October 31"/>
              </a:rPr>
              <a:t>October 31</a:t>
            </a:r>
            <a:r>
              <a:rPr lang="en-US" sz="800"/>
              <a:t>, </a:t>
            </a:r>
            <a:r>
              <a:rPr lang="en-US" sz="800">
                <a:hlinkClick r:id="rId6" tooltip="1867"/>
              </a:rPr>
              <a:t>1867</a:t>
            </a:r>
            <a:r>
              <a:rPr lang="en-US" sz="800"/>
              <a:t>) was an Irish </a:t>
            </a:r>
            <a:r>
              <a:rPr lang="en-US" sz="800">
                <a:hlinkClick r:id="rId7" tooltip="Astronomer"/>
              </a:rPr>
              <a:t>astronomer</a:t>
            </a:r>
            <a:r>
              <a:rPr lang="en-US" sz="800"/>
              <a:t>.</a:t>
            </a:r>
          </a:p>
          <a:p>
            <a:pPr>
              <a:lnSpc>
                <a:spcPct val="80000"/>
              </a:lnSpc>
            </a:pPr>
            <a:r>
              <a:rPr lang="en-US" sz="800"/>
              <a:t>He became the third Earl of Rosse when his </a:t>
            </a:r>
            <a:r>
              <a:rPr lang="en-US" sz="800">
                <a:hlinkClick r:id="rId8" tooltip="Lawrence Parsons, 2nd Earl of Rosse"/>
              </a:rPr>
              <a:t>father</a:t>
            </a:r>
            <a:r>
              <a:rPr lang="en-US" sz="800"/>
              <a:t> died in </a:t>
            </a:r>
            <a:r>
              <a:rPr lang="en-US" sz="800">
                <a:hlinkClick r:id="rId9" tooltip="1841"/>
              </a:rPr>
              <a:t>1841</a:t>
            </a:r>
            <a:r>
              <a:rPr lang="en-US" sz="800"/>
              <a:t>. Prior to this, his title was "Lord Oxmantown".</a:t>
            </a:r>
          </a:p>
          <a:p>
            <a:pPr>
              <a:lnSpc>
                <a:spcPct val="80000"/>
              </a:lnSpc>
            </a:pPr>
            <a:r>
              <a:rPr lang="en-US" sz="800"/>
              <a:t>In the </a:t>
            </a:r>
            <a:r>
              <a:rPr lang="en-US" sz="800">
                <a:hlinkClick r:id="rId10" tooltip="1840s"/>
              </a:rPr>
              <a:t>1840s</a:t>
            </a:r>
            <a:r>
              <a:rPr lang="en-US" sz="800"/>
              <a:t>, he built his "</a:t>
            </a:r>
            <a:r>
              <a:rPr lang="en-US" sz="800">
                <a:hlinkClick r:id="rId11" tooltip="Leviathan of Parsonstown"/>
              </a:rPr>
              <a:t>Leviathan of Parsonstown</a:t>
            </a:r>
            <a:r>
              <a:rPr lang="en-US" sz="800"/>
              <a:t>" 72-inch (183cm) telescope at </a:t>
            </a:r>
            <a:r>
              <a:rPr lang="en-US" sz="800">
                <a:hlinkClick r:id="rId12" tooltip="Birr"/>
              </a:rPr>
              <a:t>Birr, Ireland</a:t>
            </a:r>
            <a:r>
              <a:rPr lang="en-US" sz="800"/>
              <a:t> (then called "Parsonstown") in </a:t>
            </a:r>
            <a:r>
              <a:rPr lang="en-US" sz="800">
                <a:hlinkClick r:id="rId13" tooltip="County Offaly"/>
              </a:rPr>
              <a:t>County Offaly</a:t>
            </a:r>
            <a:r>
              <a:rPr lang="en-US" sz="800"/>
              <a:t>, which was for many decades the largest telescope in the world. He had to invent many of the techniques he used in constructing this telescope, both because its size was without precedent and because earlier telescope builders had guarded their secrets or had simply failed to publish their methods. It was considered a marvelous technical and architectural achievement and images of it were circulated widely within the British commonwealth.</a:t>
            </a:r>
          </a:p>
          <a:p>
            <a:pPr>
              <a:lnSpc>
                <a:spcPct val="80000"/>
              </a:lnSpc>
            </a:pPr>
            <a:r>
              <a:rPr lang="en-US" sz="800"/>
              <a:t>The telescope mirror was made from </a:t>
            </a:r>
            <a:r>
              <a:rPr lang="en-US" sz="800">
                <a:hlinkClick r:id="rId14" tooltip="Speculum metal"/>
              </a:rPr>
              <a:t>speculum metal</a:t>
            </a:r>
            <a:r>
              <a:rPr lang="en-US" sz="800"/>
              <a:t>. Because it tarnished so rapidly in the damp climate, the mirror had to be repolished every six months, and so Lord Rosse had two mirrors built so that one could be used while the other was being repolished. Building of the telescope had to be suspended during the </a:t>
            </a:r>
            <a:r>
              <a:rPr lang="en-US" sz="800">
                <a:hlinkClick r:id="rId15" tooltip="Irish potato famine"/>
              </a:rPr>
              <a:t>Great Potato Famine</a:t>
            </a:r>
            <a:r>
              <a:rPr lang="en-US" sz="800"/>
              <a:t>, but in </a:t>
            </a:r>
            <a:r>
              <a:rPr lang="en-US" sz="800">
                <a:hlinkClick r:id="rId16" tooltip="1847"/>
              </a:rPr>
              <a:t>1847</a:t>
            </a:r>
            <a:r>
              <a:rPr lang="en-US" sz="800"/>
              <a:t> it was put into service. The light-gathering ability exceeded expectations, enabling 18th magnitude stars to be observed for the first time. However, the Irish sky was not kind to astronomy, and due to weather conditions very few good nights of viewing were available per year.</a:t>
            </a:r>
            <a:endParaRPr lang="en-US" sz="800">
              <a:hlinkClick r:id="rId17" tooltip="William Parsons"/>
            </a:endParaRPr>
          </a:p>
          <a:p>
            <a:pPr>
              <a:lnSpc>
                <a:spcPct val="80000"/>
              </a:lnSpc>
            </a:pPr>
            <a:r>
              <a:rPr lang="en-US" sz="800">
                <a:hlinkClick r:id="rId17" tooltip="William Parsons"/>
              </a:rPr>
              <a:t> </a:t>
            </a:r>
            <a:r>
              <a:rPr lang="en-US" sz="800"/>
              <a:t> </a:t>
            </a:r>
          </a:p>
          <a:p>
            <a:pPr>
              <a:lnSpc>
                <a:spcPct val="80000"/>
              </a:lnSpc>
            </a:pPr>
            <a:r>
              <a:rPr lang="en-US" sz="800">
                <a:hlinkClick r:id="rId17" tooltip="Enlarge"/>
              </a:rPr>
              <a:t> </a:t>
            </a:r>
            <a:endParaRPr lang="en-US" sz="800"/>
          </a:p>
          <a:p>
            <a:pPr>
              <a:lnSpc>
                <a:spcPct val="80000"/>
              </a:lnSpc>
            </a:pPr>
            <a:r>
              <a:rPr lang="en-US" sz="800"/>
              <a:t>William Parsons</a:t>
            </a:r>
          </a:p>
          <a:p>
            <a:pPr>
              <a:lnSpc>
                <a:spcPct val="80000"/>
              </a:lnSpc>
            </a:pPr>
            <a:r>
              <a:rPr lang="en-US" sz="800"/>
              <a:t>Lord Rosse carried out pioneering astronomical studies and discovered the spiral nature of some </a:t>
            </a:r>
            <a:r>
              <a:rPr lang="en-US" sz="800">
                <a:hlinkClick r:id="rId18" tooltip="Nebula"/>
              </a:rPr>
              <a:t>nebulas</a:t>
            </a:r>
            <a:r>
              <a:rPr lang="en-US" sz="800"/>
              <a:t>, today known to be spiral </a:t>
            </a:r>
            <a:r>
              <a:rPr lang="en-US" sz="800">
                <a:hlinkClick r:id="rId19" tooltip="Galaxy"/>
              </a:rPr>
              <a:t>galaxies</a:t>
            </a:r>
            <a:r>
              <a:rPr lang="en-US" sz="800"/>
              <a:t>. The first spiral galaxy he detected was </a:t>
            </a:r>
            <a:r>
              <a:rPr lang="en-US" sz="800">
                <a:hlinkClick r:id="rId20" tooltip="M51"/>
              </a:rPr>
              <a:t>M51</a:t>
            </a:r>
            <a:r>
              <a:rPr lang="en-US" sz="800"/>
              <a:t>, and his drawings of it closely resemble modern photographs (today it is known as the </a:t>
            </a:r>
            <a:r>
              <a:rPr lang="en-US" sz="800">
                <a:hlinkClick r:id="rId21" tooltip="Whirlpool Galaxy"/>
              </a:rPr>
              <a:t>Whirlpool Galaxy</a:t>
            </a:r>
            <a:r>
              <a:rPr lang="en-US" sz="800"/>
              <a:t>).</a:t>
            </a:r>
          </a:p>
          <a:p>
            <a:pPr>
              <a:lnSpc>
                <a:spcPct val="80000"/>
              </a:lnSpc>
            </a:pPr>
            <a:r>
              <a:rPr lang="en-US" sz="800"/>
              <a:t>He named the </a:t>
            </a:r>
            <a:r>
              <a:rPr lang="en-US" sz="800">
                <a:hlinkClick r:id="rId22" tooltip="Crab Nebula"/>
              </a:rPr>
              <a:t>Crab Nebula</a:t>
            </a:r>
            <a:r>
              <a:rPr lang="en-US" sz="800"/>
              <a:t>, based on an earlier drawing made with his older 36-inch (91cm) telescope in which it resembled a crab. A few years later, when the 72-inch (183cm) telescope was in service, he produced an improved drawing of considerably different appearance, but the name stuck anyway.</a:t>
            </a:r>
          </a:p>
          <a:p>
            <a:pPr>
              <a:lnSpc>
                <a:spcPct val="80000"/>
              </a:lnSpc>
            </a:pPr>
            <a:r>
              <a:rPr lang="en-US" sz="800"/>
              <a:t>A main component of Rosse's nebular research was attempting to resolve the </a:t>
            </a:r>
            <a:r>
              <a:rPr lang="en-US" sz="800">
                <a:hlinkClick r:id="rId23" tooltip="Nebular hypothesis"/>
              </a:rPr>
              <a:t>nebular hypothesis</a:t>
            </a:r>
            <a:r>
              <a:rPr lang="en-US" sz="800"/>
              <a:t>, which posited that planets and stars were formed by </a:t>
            </a:r>
            <a:r>
              <a:rPr lang="en-US" sz="800">
                <a:hlinkClick r:id="rId24" tooltip="Gravity"/>
              </a:rPr>
              <a:t>gravity</a:t>
            </a:r>
            <a:r>
              <a:rPr lang="en-US" sz="800"/>
              <a:t> acting on gaseous nebulae. Rosse himself did not believe that nebula were truly gaseous, but rather were made up of such an amount of fine stars that most telescopes could not resolve them individually (that is, he considered them stellar in nature). Rosse and his technicians claimed to resolve the </a:t>
            </a:r>
            <a:r>
              <a:rPr lang="en-US" sz="800">
                <a:hlinkClick r:id="rId25" tooltip="Orion nebula"/>
              </a:rPr>
              <a:t>Orion nebula</a:t>
            </a:r>
            <a:r>
              <a:rPr lang="en-US" sz="800"/>
              <a:t> into its individual stars, which would have both political and cosmological implications, as at the time there was considerable debate over whether or not the universe was "evolved" (in a pre-Darwinian sense), a concept Rosse disagreed with strongly. Rosse's primary opponent in this was </a:t>
            </a:r>
            <a:r>
              <a:rPr lang="en-US" sz="800">
                <a:hlinkClick r:id="rId26" tooltip="John Herschel"/>
              </a:rPr>
              <a:t>John Herschel</a:t>
            </a:r>
            <a:r>
              <a:rPr lang="en-US" sz="800"/>
              <a:t>, who used his own instruments to claim that the Orion nebula was a "true" nebula, and discounted Rosse's instruments as flawed (an insult Rosse returned about Herschel's own). In the end, neither man (or telescope) could establish sufficient scientific authority in its results to solve the question by themselves (the convincing evidence for the gaseous nature of the nebula would come later from </a:t>
            </a:r>
            <a:r>
              <a:rPr lang="en-US" sz="800">
                <a:hlinkClick r:id="rId27" tooltip="Spectroscope"/>
              </a:rPr>
              <a:t>spectroscopic</a:t>
            </a:r>
            <a:r>
              <a:rPr lang="en-US" sz="800"/>
              <a:t> evidence, though it would not resolve the philosophical issues).</a:t>
            </a:r>
          </a:p>
          <a:p>
            <a:pPr>
              <a:lnSpc>
                <a:spcPct val="80000"/>
              </a:lnSpc>
            </a:pPr>
            <a:r>
              <a:rPr lang="en-US" sz="800"/>
              <a:t>In addition to his astronomical pursuits, he served as a </a:t>
            </a:r>
            <a:r>
              <a:rPr lang="en-US" sz="800">
                <a:hlinkClick r:id="rId28" tooltip="Member of Parliament"/>
              </a:rPr>
              <a:t>member of Parliament</a:t>
            </a:r>
            <a:r>
              <a:rPr lang="en-US" sz="800"/>
              <a:t> from </a:t>
            </a:r>
            <a:r>
              <a:rPr lang="en-US" sz="800">
                <a:hlinkClick r:id="rId29" tooltip="1821"/>
              </a:rPr>
              <a:t>1821</a:t>
            </a:r>
            <a:r>
              <a:rPr lang="en-US" sz="800"/>
              <a:t> to </a:t>
            </a:r>
            <a:r>
              <a:rPr lang="en-US" sz="800">
                <a:hlinkClick r:id="rId30" tooltip="1834"/>
              </a:rPr>
              <a:t>1834</a:t>
            </a:r>
            <a:r>
              <a:rPr lang="en-US" sz="800"/>
              <a:t>, an </a:t>
            </a:r>
            <a:r>
              <a:rPr lang="en-US" sz="800">
                <a:hlinkClick r:id="rId31" tooltip="Peers and Parliament"/>
              </a:rPr>
              <a:t>Irish representative peer</a:t>
            </a:r>
            <a:r>
              <a:rPr lang="en-US" sz="800"/>
              <a:t> after </a:t>
            </a:r>
            <a:r>
              <a:rPr lang="en-US" sz="800">
                <a:hlinkClick r:id="rId32" tooltip="1845"/>
              </a:rPr>
              <a:t>1845</a:t>
            </a:r>
            <a:r>
              <a:rPr lang="en-US" sz="800"/>
              <a:t>, president of the </a:t>
            </a:r>
            <a:r>
              <a:rPr lang="en-US" sz="800">
                <a:hlinkClick r:id="rId33" tooltip="Royal Society"/>
              </a:rPr>
              <a:t>Royal Society</a:t>
            </a:r>
            <a:r>
              <a:rPr lang="en-US" sz="800"/>
              <a:t> (</a:t>
            </a:r>
            <a:r>
              <a:rPr lang="en-US" sz="800">
                <a:hlinkClick r:id="rId34" tooltip="1848"/>
              </a:rPr>
              <a:t>1848</a:t>
            </a:r>
            <a:r>
              <a:rPr lang="en-US" sz="800"/>
              <a:t>–</a:t>
            </a:r>
            <a:r>
              <a:rPr lang="en-US" sz="800">
                <a:hlinkClick r:id="rId35" tooltip="1854"/>
              </a:rPr>
              <a:t>1854</a:t>
            </a:r>
            <a:r>
              <a:rPr lang="en-US" sz="800"/>
              <a:t>), and chancellor of the </a:t>
            </a:r>
            <a:r>
              <a:rPr lang="en-US" sz="800">
                <a:hlinkClick r:id="rId36" tooltip="University of Dublin"/>
              </a:rPr>
              <a:t>University of Dublin</a:t>
            </a:r>
            <a:r>
              <a:rPr lang="en-US" sz="800"/>
              <a:t> (beginning in </a:t>
            </a:r>
            <a:r>
              <a:rPr lang="en-US" sz="800">
                <a:hlinkClick r:id="rId37" tooltip="1862"/>
              </a:rPr>
              <a:t>1862</a:t>
            </a:r>
            <a:r>
              <a:rPr lang="en-US" sz="800"/>
              <a:t>).</a:t>
            </a:r>
          </a:p>
          <a:p>
            <a:pPr>
              <a:lnSpc>
                <a:spcPct val="80000"/>
              </a:lnSpc>
            </a:pPr>
            <a:r>
              <a:rPr lang="en-US" sz="800">
                <a:hlinkClick r:id="rId38" tooltip="Rosse (crater)"/>
              </a:rPr>
              <a:t>Rosse crater</a:t>
            </a:r>
            <a:r>
              <a:rPr lang="en-US" sz="800"/>
              <a:t>, on the </a:t>
            </a:r>
            <a:r>
              <a:rPr lang="en-US" sz="800">
                <a:hlinkClick r:id="rId39" tooltip="Moon"/>
              </a:rPr>
              <a:t>Moon</a:t>
            </a:r>
            <a:r>
              <a:rPr lang="en-US" sz="800"/>
              <a:t>, is named after him.</a:t>
            </a:r>
          </a:p>
          <a:p>
            <a:pPr>
              <a:lnSpc>
                <a:spcPct val="80000"/>
              </a:lnSpc>
            </a:pPr>
            <a:r>
              <a:rPr lang="en-US" sz="800"/>
              <a:t>He married Mary Field in </a:t>
            </a:r>
            <a:r>
              <a:rPr lang="en-US" sz="800">
                <a:hlinkClick r:id="rId40" tooltip="1836"/>
              </a:rPr>
              <a:t>1836</a:t>
            </a:r>
            <a:r>
              <a:rPr lang="en-US" sz="800"/>
              <a:t> and they had four children, all sons. The eldest, </a:t>
            </a:r>
            <a:r>
              <a:rPr lang="en-US" sz="800">
                <a:hlinkClick r:id="rId41" tooltip="Lawrence Parsons, 4th Earl of Rosse"/>
              </a:rPr>
              <a:t>Lawrence Parsons</a:t>
            </a:r>
            <a:r>
              <a:rPr lang="en-US" sz="800"/>
              <a:t>, succeeded him as Earl of Rosse and continued some astronomical observations; another son, </a:t>
            </a:r>
            <a:r>
              <a:rPr lang="en-US" sz="800">
                <a:hlinkClick r:id="rId42" tooltip="Charles Algernon Parsons"/>
              </a:rPr>
              <a:t>Charles Algernon Parsons</a:t>
            </a:r>
            <a:r>
              <a:rPr lang="en-US" sz="800"/>
              <a:t>, is known for his commercial development of the </a:t>
            </a:r>
            <a:r>
              <a:rPr lang="en-US" sz="800">
                <a:hlinkClick r:id="rId43" tooltip="Steam turbine"/>
              </a:rPr>
              <a:t>steam turbine</a:t>
            </a:r>
            <a:r>
              <a:rPr lang="en-US" sz="800"/>
              <a:t>. Another son, </a:t>
            </a:r>
            <a:r>
              <a:rPr lang="en-US" sz="800">
                <a:hlinkClick r:id="rId44" tooltip="Richard Clere Parsons"/>
              </a:rPr>
              <a:t>Richard Clere Parsons</a:t>
            </a:r>
            <a:r>
              <a:rPr lang="en-US" sz="800"/>
              <a:t> apparently made a name for himself building railways in </a:t>
            </a:r>
            <a:r>
              <a:rPr lang="en-US" sz="800">
                <a:hlinkClick r:id="rId45" tooltip="South America"/>
              </a:rPr>
              <a:t>South America</a:t>
            </a:r>
            <a:r>
              <a:rPr lang="en-US" sz="80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4D1989-2E39-4789-AE47-902499D89F88}" type="slidenum">
              <a:rPr lang="en-US"/>
              <a:pPr/>
              <a:t>13</a:t>
            </a:fld>
            <a:endParaRPr lang="en-US"/>
          </a:p>
        </p:txBody>
      </p:sp>
      <p:sp>
        <p:nvSpPr>
          <p:cNvPr id="25602" name="Rectangle 2"/>
          <p:cNvSpPr>
            <a:spLocks noGrp="1" noRot="1" noChangeAspect="1" noChangeArrowheads="1" noTextEdit="1"/>
          </p:cNvSpPr>
          <p:nvPr>
            <p:ph type="sldImg"/>
          </p:nvPr>
        </p:nvSpPr>
        <p:spPr>
          <a:xfrm>
            <a:off x="1266825" y="727075"/>
            <a:ext cx="4781550" cy="3586163"/>
          </a:xfrm>
          <a:ln/>
        </p:spPr>
      </p:sp>
      <p:sp>
        <p:nvSpPr>
          <p:cNvPr id="25603" name="Rectangle 3"/>
          <p:cNvSpPr>
            <a:spLocks noGrp="1" noChangeArrowheads="1"/>
          </p:cNvSpPr>
          <p:nvPr>
            <p:ph type="body" idx="1"/>
          </p:nvPr>
        </p:nvSpPr>
        <p:spPr>
          <a:xfrm>
            <a:off x="974725" y="4560888"/>
            <a:ext cx="5365750" cy="4319587"/>
          </a:xfrm>
        </p:spPr>
        <p:txBody>
          <a:bodyPr/>
          <a:lstStyle/>
          <a:p>
            <a:pPr>
              <a:lnSpc>
                <a:spcPct val="80000"/>
              </a:lnSpc>
            </a:pPr>
            <a:r>
              <a:rPr lang="en-US" sz="1000"/>
              <a:t>http://en.wikipedia.org/wiki/Hubble_Ultra_Deep_Field</a:t>
            </a:r>
          </a:p>
          <a:p>
            <a:pPr>
              <a:lnSpc>
                <a:spcPct val="80000"/>
              </a:lnSpc>
            </a:pPr>
            <a:endParaRPr lang="en-US" sz="1000"/>
          </a:p>
          <a:p>
            <a:pPr>
              <a:lnSpc>
                <a:spcPct val="80000"/>
              </a:lnSpc>
            </a:pPr>
            <a:r>
              <a:rPr lang="en-US" sz="1000"/>
              <a:t>The </a:t>
            </a:r>
            <a:r>
              <a:rPr lang="en-US" sz="1000" b="1"/>
              <a:t>Hubble Ultra Deep Field</a:t>
            </a:r>
            <a:r>
              <a:rPr lang="en-US" sz="1000"/>
              <a:t> or </a:t>
            </a:r>
            <a:r>
              <a:rPr lang="en-US" sz="1000" b="1"/>
              <a:t>HUDF</a:t>
            </a:r>
            <a:r>
              <a:rPr lang="en-US" sz="1000"/>
              <a:t> is an image of a small region of </a:t>
            </a:r>
            <a:r>
              <a:rPr lang="en-US" sz="1000">
                <a:hlinkClick r:id="rId3" tooltip="Outer space"/>
              </a:rPr>
              <a:t>space</a:t>
            </a:r>
            <a:r>
              <a:rPr lang="en-US" sz="1000"/>
              <a:t> composited from </a:t>
            </a:r>
            <a:r>
              <a:rPr lang="en-US" sz="1000">
                <a:hlinkClick r:id="rId4" tooltip="Hubble Space Telescope"/>
              </a:rPr>
              <a:t>Hubble Space Telescope</a:t>
            </a:r>
            <a:r>
              <a:rPr lang="en-US" sz="1000"/>
              <a:t> data accumulated over a period from </a:t>
            </a:r>
            <a:r>
              <a:rPr lang="en-US" sz="1000">
                <a:hlinkClick r:id="rId5" tooltip="September 3"/>
              </a:rPr>
              <a:t>September 3</a:t>
            </a:r>
            <a:r>
              <a:rPr lang="en-US" sz="1000"/>
              <a:t>, </a:t>
            </a:r>
            <a:r>
              <a:rPr lang="en-US" sz="1000">
                <a:hlinkClick r:id="rId6" tooltip="2003"/>
              </a:rPr>
              <a:t>2003</a:t>
            </a:r>
            <a:r>
              <a:rPr lang="en-US" sz="1000"/>
              <a:t> through </a:t>
            </a:r>
            <a:r>
              <a:rPr lang="en-US" sz="1000">
                <a:hlinkClick r:id="rId7" tooltip="January 16"/>
              </a:rPr>
              <a:t>January 16</a:t>
            </a:r>
            <a:r>
              <a:rPr lang="en-US" sz="1000"/>
              <a:t>, </a:t>
            </a:r>
            <a:r>
              <a:rPr lang="en-US" sz="1000">
                <a:hlinkClick r:id="rId8" tooltip="2004"/>
              </a:rPr>
              <a:t>2004</a:t>
            </a:r>
            <a:r>
              <a:rPr lang="en-US" sz="1000"/>
              <a:t>. It is the deepest image of the universe ever taken in </a:t>
            </a:r>
            <a:r>
              <a:rPr lang="en-US" sz="1000">
                <a:hlinkClick r:id="rId9" tooltip="Visible light"/>
              </a:rPr>
              <a:t>visible light</a:t>
            </a:r>
            <a:r>
              <a:rPr lang="en-US" sz="1000"/>
              <a:t>, looking back in time more than 13 billion years. The HUDF contains an estimated 10,000 </a:t>
            </a:r>
            <a:r>
              <a:rPr lang="en-US" sz="1000">
                <a:hlinkClick r:id="rId10" tooltip="Galaxy"/>
              </a:rPr>
              <a:t>galaxies</a:t>
            </a:r>
            <a:r>
              <a:rPr lang="en-US" sz="1000"/>
              <a:t>. The patch of sky in which the galaxies reside (just one-tenth the diameter of the </a:t>
            </a:r>
            <a:r>
              <a:rPr lang="en-US" sz="1000">
                <a:hlinkClick r:id="rId11" tooltip="Full moon"/>
              </a:rPr>
              <a:t>full moon</a:t>
            </a:r>
            <a:r>
              <a:rPr lang="en-US" sz="1000"/>
              <a:t>) was chosen because it had a low density of bright stars. Although most of the targets visible in the Hubble image can also be seen at infrared wavelengths by ground-based telescopes, Hubble is the only instrument which can make observations of these distant targets at visible wavelengths. Located southwest of </a:t>
            </a:r>
            <a:r>
              <a:rPr lang="en-US" sz="1000">
                <a:hlinkClick r:id="rId12" tooltip="Orion (constellation)"/>
              </a:rPr>
              <a:t>Orion</a:t>
            </a:r>
            <a:r>
              <a:rPr lang="en-US" sz="1000"/>
              <a:t> in the constellation </a:t>
            </a:r>
            <a:r>
              <a:rPr lang="en-US" sz="1000">
                <a:hlinkClick r:id="rId13" tooltip="Fornax"/>
              </a:rPr>
              <a:t>Fornax</a:t>
            </a:r>
            <a:r>
              <a:rPr lang="en-US" sz="1000"/>
              <a:t> at </a:t>
            </a:r>
            <a:r>
              <a:rPr lang="en-US" sz="1000">
                <a:hlinkClick r:id="rId14" tooltip="Right ascension"/>
              </a:rPr>
              <a:t>right ascension</a:t>
            </a:r>
            <a:r>
              <a:rPr lang="en-US" sz="1000"/>
              <a:t> 3h 32m 40.0s, </a:t>
            </a:r>
            <a:r>
              <a:rPr lang="en-US" sz="1000">
                <a:hlinkClick r:id="rId15" tooltip="Declination"/>
              </a:rPr>
              <a:t>declination</a:t>
            </a:r>
            <a:r>
              <a:rPr lang="en-US" sz="1000"/>
              <a:t> -27° 48' 00" (</a:t>
            </a:r>
            <a:r>
              <a:rPr lang="en-US" sz="1000">
                <a:hlinkClick r:id="rId16" tooltip="J2000"/>
              </a:rPr>
              <a:t>J2000</a:t>
            </a:r>
            <a:r>
              <a:rPr lang="en-US" sz="1000"/>
              <a:t>), the image covers 3 </a:t>
            </a:r>
            <a:r>
              <a:rPr lang="en-US" sz="1000">
                <a:hlinkClick r:id="rId17" tooltip="Arcminutes"/>
              </a:rPr>
              <a:t>arcminutes</a:t>
            </a:r>
            <a:r>
              <a:rPr lang="en-US" sz="1000"/>
              <a:t> square, which is smaller than a grain of sand held at arm's length, and is tilted about 45° such that the upper left corner points toward north on the </a:t>
            </a:r>
            <a:r>
              <a:rPr lang="en-US" sz="1000">
                <a:hlinkClick r:id="rId18" tooltip="Celestial sphere"/>
              </a:rPr>
              <a:t>celestial sphere</a:t>
            </a:r>
            <a:r>
              <a:rPr lang="en-US" sz="1000"/>
              <a:t>.</a:t>
            </a:r>
          </a:p>
          <a:p>
            <a:pPr>
              <a:lnSpc>
                <a:spcPct val="80000"/>
              </a:lnSpc>
            </a:pPr>
            <a:r>
              <a:rPr lang="en-US" sz="1000"/>
              <a:t>The million-second-long exposure reveals the first galaxies to emerge from the so-called "dark ages," the time shortly after the </a:t>
            </a:r>
            <a:r>
              <a:rPr lang="en-US" sz="1000">
                <a:hlinkClick r:id="rId19" tooltip="Big Bang"/>
              </a:rPr>
              <a:t>Big Bang</a:t>
            </a:r>
            <a:r>
              <a:rPr lang="en-US" sz="1000"/>
              <a:t> when the first </a:t>
            </a:r>
            <a:r>
              <a:rPr lang="en-US" sz="1000">
                <a:hlinkClick r:id="rId20" tooltip="Star"/>
              </a:rPr>
              <a:t>stars</a:t>
            </a:r>
            <a:r>
              <a:rPr lang="en-US" sz="1000"/>
              <a:t> reheated the cold, dark </a:t>
            </a:r>
            <a:r>
              <a:rPr lang="en-US" sz="1000">
                <a:hlinkClick r:id="rId21" tooltip="Universe"/>
              </a:rPr>
              <a:t>universe</a:t>
            </a:r>
            <a:r>
              <a:rPr lang="en-US" sz="1000"/>
              <a:t>. The view is actually two separate images taken by Hubble's </a:t>
            </a:r>
            <a:r>
              <a:rPr lang="en-US" sz="1000">
                <a:hlinkClick r:id="rId22" tooltip="Advanced Camera for Surveys"/>
              </a:rPr>
              <a:t>Advanced Camera for Surveys</a:t>
            </a:r>
            <a:r>
              <a:rPr lang="en-US" sz="1000"/>
              <a:t> (ACS) and the </a:t>
            </a:r>
            <a:r>
              <a:rPr lang="en-US" sz="1000">
                <a:hlinkClick r:id="rId23" tooltip="Near Infrared Camera and Multi-Object Spectrometer"/>
              </a:rPr>
              <a:t>Near Infrared Camera and Multi-Object Spectrometer</a:t>
            </a:r>
            <a:r>
              <a:rPr lang="en-US" sz="1000"/>
              <a:t> (NICMOS). In total, the image required 800 exposures taken over the course of 400 Hubble orbits around Earth. The total amount of exposure time was 11.3 days for the ACS and 4.5 days for the NICMOS.</a:t>
            </a:r>
          </a:p>
          <a:p>
            <a:pPr>
              <a:lnSpc>
                <a:spcPct val="80000"/>
              </a:lnSpc>
            </a:pPr>
            <a:r>
              <a:rPr lang="en-US" sz="1000"/>
              <a:t>The Big Bang theory suggests that the Universe has a finite age, and if this were true we might expect very distant (and hence very young) galaxies to look different from the typical older galaxies we see today. This is indeed seen in the HUDF, although some argue that the difference is partly a result of the unusual wavelength used for the HUDF (corresponding to </a:t>
            </a:r>
            <a:r>
              <a:rPr lang="en-US" sz="1000">
                <a:hlinkClick r:id="rId24" tooltip="Ultraviolet"/>
              </a:rPr>
              <a:t>ultraviolet</a:t>
            </a:r>
            <a:r>
              <a:rPr lang="en-US" sz="1000"/>
              <a:t> light from the rest-frame of the most distant galaxies). The Hubble Ultra Deep Field also shows more evidence for galaxy formation and merging than in local studies, as expected for the early Universe.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7ABBA2-E310-42E2-9086-E5994AFAFF2A}" type="slidenum">
              <a:rPr lang="en-US"/>
              <a:pPr/>
              <a:t>21</a:t>
            </a:fld>
            <a:endParaRPr lang="en-US"/>
          </a:p>
        </p:txBody>
      </p:sp>
      <p:sp>
        <p:nvSpPr>
          <p:cNvPr id="16386" name="Rectangle 2"/>
          <p:cNvSpPr>
            <a:spLocks noGrp="1" noRot="1" noChangeAspect="1" noChangeArrowheads="1" noTextEdit="1"/>
          </p:cNvSpPr>
          <p:nvPr>
            <p:ph type="sldImg"/>
          </p:nvPr>
        </p:nvSpPr>
        <p:spPr>
          <a:xfrm>
            <a:off x="1266825" y="727075"/>
            <a:ext cx="4781550" cy="3586163"/>
          </a:xfrm>
          <a:ln/>
        </p:spPr>
      </p:sp>
      <p:sp>
        <p:nvSpPr>
          <p:cNvPr id="16387" name="Rectangle 3"/>
          <p:cNvSpPr>
            <a:spLocks noGrp="1" noChangeArrowheads="1"/>
          </p:cNvSpPr>
          <p:nvPr>
            <p:ph type="body" idx="1"/>
          </p:nvPr>
        </p:nvSpPr>
        <p:spPr>
          <a:xfrm>
            <a:off x="974725" y="4560888"/>
            <a:ext cx="5365750" cy="4319587"/>
          </a:xfrm>
        </p:spPr>
        <p:txBody>
          <a:bodyPr/>
          <a:lstStyle/>
          <a:p>
            <a:r>
              <a:rPr lang="en-US" sz="900" b="1" dirty="0" smtClean="0"/>
              <a:t>Globular cluster</a:t>
            </a:r>
          </a:p>
          <a:p>
            <a:r>
              <a:rPr lang="en-US" sz="900" b="0" dirty="0" smtClean="0"/>
              <a:t>From Wikipedia, the free encyclopedia</a:t>
            </a:r>
          </a:p>
          <a:p>
            <a:endParaRPr lang="en-US" sz="900" dirty="0" smtClean="0"/>
          </a:p>
          <a:p>
            <a:r>
              <a:rPr lang="en-US" sz="900" dirty="0" smtClean="0"/>
              <a:t>A </a:t>
            </a:r>
            <a:r>
              <a:rPr lang="en-US" sz="900" b="1" dirty="0" smtClean="0"/>
              <a:t>globular cluster</a:t>
            </a:r>
            <a:r>
              <a:rPr lang="en-US" sz="900" dirty="0" smtClean="0"/>
              <a:t> is a </a:t>
            </a:r>
            <a:r>
              <a:rPr lang="en-US" sz="900" dirty="0" smtClean="0">
                <a:hlinkClick r:id="rId3" action="ppaction://hlinkfile" tooltip="Sphere"/>
              </a:rPr>
              <a:t>spherical</a:t>
            </a:r>
            <a:r>
              <a:rPr lang="en-US" sz="900" dirty="0" smtClean="0"/>
              <a:t> collection of </a:t>
            </a:r>
            <a:r>
              <a:rPr lang="en-US" sz="900" dirty="0" smtClean="0">
                <a:hlinkClick r:id="rId4" action="ppaction://hlinkfile" tooltip="Star"/>
              </a:rPr>
              <a:t>stars</a:t>
            </a:r>
            <a:r>
              <a:rPr lang="en-US" sz="900" dirty="0" smtClean="0"/>
              <a:t> that orbits a </a:t>
            </a:r>
            <a:r>
              <a:rPr lang="en-US" sz="900" dirty="0" smtClean="0">
                <a:hlinkClick r:id="rId5" action="ppaction://hlinkfile" tooltip="Galactic Center"/>
              </a:rPr>
              <a:t>galactic core</a:t>
            </a:r>
            <a:r>
              <a:rPr lang="en-US" sz="900" dirty="0" smtClean="0"/>
              <a:t> as a </a:t>
            </a:r>
            <a:r>
              <a:rPr lang="en-US" sz="900" dirty="0" smtClean="0">
                <a:hlinkClick r:id="rId6" action="ppaction://hlinkfile" tooltip="Satellite"/>
              </a:rPr>
              <a:t>satellite</a:t>
            </a:r>
            <a:r>
              <a:rPr lang="en-US" sz="900" dirty="0" smtClean="0"/>
              <a:t>. Globular clusters are very tightly bound by </a:t>
            </a:r>
            <a:r>
              <a:rPr lang="en-US" sz="900" dirty="0" smtClean="0">
                <a:hlinkClick r:id="rId7" action="ppaction://hlinkfile" tooltip="Gravity"/>
              </a:rPr>
              <a:t>gravity</a:t>
            </a:r>
            <a:r>
              <a:rPr lang="en-US" sz="900" dirty="0" smtClean="0"/>
              <a:t>, which gives them their spherical shapes and relatively high stellar densities toward their centers. The name of this category of </a:t>
            </a:r>
            <a:r>
              <a:rPr lang="en-US" sz="900" dirty="0" smtClean="0">
                <a:hlinkClick r:id="rId8" action="ppaction://hlinkfile" tooltip="Star cluster"/>
              </a:rPr>
              <a:t>star cluster</a:t>
            </a:r>
            <a:r>
              <a:rPr lang="en-US" sz="900" dirty="0" smtClean="0"/>
              <a:t> is derived from the </a:t>
            </a:r>
            <a:r>
              <a:rPr lang="en-US" sz="900" dirty="0" smtClean="0">
                <a:hlinkClick r:id="rId9" action="ppaction://hlinkfile" tooltip="Latin"/>
              </a:rPr>
              <a:t>Latin</a:t>
            </a:r>
            <a:r>
              <a:rPr lang="en-US" sz="900" dirty="0" smtClean="0"/>
              <a:t> </a:t>
            </a:r>
            <a:r>
              <a:rPr lang="en-US" sz="900" i="1" dirty="0" err="1" smtClean="0"/>
              <a:t>globulus</a:t>
            </a:r>
            <a:r>
              <a:rPr lang="en-US" sz="900" dirty="0" smtClean="0"/>
              <a:t>—a small sphere. A globular cluster is sometimes known more simply as a </a:t>
            </a:r>
            <a:r>
              <a:rPr lang="en-US" sz="900" i="1" dirty="0" smtClean="0"/>
              <a:t>globular</a:t>
            </a:r>
            <a:r>
              <a:rPr lang="en-US" sz="900" dirty="0" smtClean="0"/>
              <a:t>.</a:t>
            </a:r>
          </a:p>
          <a:p>
            <a:r>
              <a:rPr lang="en-US" sz="900" dirty="0" smtClean="0"/>
              <a:t>Globular clusters, which are found in the </a:t>
            </a:r>
            <a:r>
              <a:rPr lang="en-US" sz="900" dirty="0" smtClean="0">
                <a:hlinkClick r:id="rId10" action="ppaction://hlinkfile" tooltip="Galactic halo"/>
              </a:rPr>
              <a:t>halo</a:t>
            </a:r>
            <a:r>
              <a:rPr lang="en-US" sz="900" dirty="0" smtClean="0"/>
              <a:t> of a galaxy, contain considerably more stars and are much older than the less dense </a:t>
            </a:r>
            <a:r>
              <a:rPr lang="en-US" sz="900" dirty="0" smtClean="0">
                <a:hlinkClick r:id="rId11" action="ppaction://hlinkfile" tooltip="Open cluster"/>
              </a:rPr>
              <a:t>galactic, or open clusters</a:t>
            </a:r>
            <a:r>
              <a:rPr lang="en-US" sz="900" dirty="0" smtClean="0"/>
              <a:t>, which are found in the disk. Globular clusters are fairly common; there are about 158</a:t>
            </a:r>
            <a:r>
              <a:rPr lang="en-US" sz="900" baseline="30000" dirty="0" smtClean="0">
                <a:hlinkClick r:id="rId12" action="ppaction://hlinkfile"/>
              </a:rPr>
              <a:t>[2]</a:t>
            </a:r>
            <a:r>
              <a:rPr lang="en-US" sz="900" dirty="0" smtClean="0"/>
              <a:t> currently known globular clusters in the </a:t>
            </a:r>
            <a:r>
              <a:rPr lang="en-US" sz="900" dirty="0" smtClean="0">
                <a:hlinkClick r:id="rId13" action="ppaction://hlinkfile" tooltip="Milky Way"/>
              </a:rPr>
              <a:t>Milky Way</a:t>
            </a:r>
            <a:r>
              <a:rPr lang="en-US" sz="900" dirty="0" smtClean="0"/>
              <a:t>, with perhaps 10–20 more undiscovered.</a:t>
            </a:r>
            <a:r>
              <a:rPr lang="en-US" sz="900" baseline="30000" dirty="0" smtClean="0">
                <a:hlinkClick r:id="rId14" action="ppaction://hlinkfile"/>
              </a:rPr>
              <a:t>[3]</a:t>
            </a:r>
            <a:r>
              <a:rPr lang="en-US" sz="900" dirty="0" smtClean="0"/>
              <a:t> Large galaxies can have more: </a:t>
            </a:r>
            <a:r>
              <a:rPr lang="en-US" sz="900" dirty="0" smtClean="0">
                <a:hlinkClick r:id="rId15" action="ppaction://hlinkfile" tooltip="Andromeda Galaxy"/>
              </a:rPr>
              <a:t>Andromeda</a:t>
            </a:r>
            <a:r>
              <a:rPr lang="en-US" sz="900" dirty="0" smtClean="0"/>
              <a:t>, for instance, may have as many as 500.</a:t>
            </a:r>
            <a:r>
              <a:rPr lang="en-US" sz="900" baseline="30000" dirty="0" smtClean="0">
                <a:hlinkClick r:id="rId16" action="ppaction://hlinkfile"/>
              </a:rPr>
              <a:t>[4]</a:t>
            </a:r>
            <a:r>
              <a:rPr lang="en-US" sz="900" dirty="0" smtClean="0"/>
              <a:t> Some giant </a:t>
            </a:r>
            <a:r>
              <a:rPr lang="en-US" sz="900" dirty="0" smtClean="0">
                <a:hlinkClick r:id="rId17" action="ppaction://hlinkfile" tooltip="Elliptical galaxy"/>
              </a:rPr>
              <a:t>elliptical galaxies</a:t>
            </a:r>
            <a:r>
              <a:rPr lang="en-US" sz="900" dirty="0" smtClean="0"/>
              <a:t>, such as </a:t>
            </a:r>
            <a:r>
              <a:rPr lang="en-US" sz="900" dirty="0" smtClean="0">
                <a:hlinkClick r:id="rId18" action="ppaction://hlinkfile" tooltip="Elliptical Galaxy M87"/>
              </a:rPr>
              <a:t>M87</a:t>
            </a:r>
            <a:r>
              <a:rPr lang="en-US" sz="900" dirty="0" smtClean="0"/>
              <a:t>,</a:t>
            </a:r>
            <a:r>
              <a:rPr lang="en-US" sz="900" baseline="30000" dirty="0" smtClean="0">
                <a:hlinkClick r:id="rId19" action="ppaction://hlinkfile"/>
              </a:rPr>
              <a:t>[5]</a:t>
            </a:r>
            <a:r>
              <a:rPr lang="en-US" sz="900" dirty="0" smtClean="0"/>
              <a:t> may have as many as 10,000 globular clusters. These globular clusters orbit the galaxy out to large radii, 40 </a:t>
            </a:r>
            <a:r>
              <a:rPr lang="en-US" sz="900" dirty="0" err="1" smtClean="0">
                <a:hlinkClick r:id="rId20" action="ppaction://hlinkfile" tooltip="Parsec"/>
              </a:rPr>
              <a:t>kiloparsecs</a:t>
            </a:r>
            <a:r>
              <a:rPr lang="en-US" sz="900" dirty="0" smtClean="0"/>
              <a:t> (approximately 131 thousand </a:t>
            </a:r>
            <a:r>
              <a:rPr lang="en-US" sz="900" dirty="0" smtClean="0">
                <a:hlinkClick r:id="rId21" action="ppaction://hlinkfile" tooltip="Light-year"/>
              </a:rPr>
              <a:t>light-years</a:t>
            </a:r>
            <a:r>
              <a:rPr lang="en-US" sz="900" dirty="0" smtClean="0"/>
              <a:t>) or more.</a:t>
            </a:r>
            <a:r>
              <a:rPr lang="en-US" sz="900" baseline="30000" dirty="0" smtClean="0">
                <a:hlinkClick r:id="rId22" action="ppaction://hlinkfile"/>
              </a:rPr>
              <a:t>[6]</a:t>
            </a:r>
            <a:endParaRPr lang="en-US" sz="900" dirty="0" smtClean="0"/>
          </a:p>
          <a:p>
            <a:r>
              <a:rPr lang="en-US" sz="900" dirty="0" smtClean="0"/>
              <a:t>Every galaxy of sufficient mass in the </a:t>
            </a:r>
            <a:r>
              <a:rPr lang="en-US" sz="900" dirty="0" smtClean="0">
                <a:hlinkClick r:id="rId23" action="ppaction://hlinkfile" tooltip="Local Group"/>
              </a:rPr>
              <a:t>Local Group</a:t>
            </a:r>
            <a:r>
              <a:rPr lang="en-US" sz="900" dirty="0" smtClean="0"/>
              <a:t> has an associated group of globular clusters, and almost every large galaxy surveyed has been found to possess a system of globular clusters.</a:t>
            </a:r>
            <a:r>
              <a:rPr lang="en-US" sz="900" baseline="30000" dirty="0" smtClean="0">
                <a:hlinkClick r:id="rId24" action="ppaction://hlinkfile"/>
              </a:rPr>
              <a:t>[7]</a:t>
            </a:r>
            <a:r>
              <a:rPr lang="en-US" sz="900" dirty="0" smtClean="0"/>
              <a:t> The </a:t>
            </a:r>
            <a:r>
              <a:rPr lang="en-US" sz="900" dirty="0" smtClean="0">
                <a:hlinkClick r:id="rId25" action="ppaction://hlinkfile" tooltip="Sagittarius Dwarf Elliptical Galaxy"/>
              </a:rPr>
              <a:t>Sagittarius Dwarf</a:t>
            </a:r>
            <a:r>
              <a:rPr lang="en-US" sz="900" dirty="0" smtClean="0"/>
              <a:t> and </a:t>
            </a:r>
            <a:r>
              <a:rPr lang="en-US" sz="900" dirty="0" err="1" smtClean="0">
                <a:hlinkClick r:id="rId26" action="ppaction://hlinkfile" tooltip="Canis Major Dwarf Galaxy"/>
              </a:rPr>
              <a:t>Canis</a:t>
            </a:r>
            <a:r>
              <a:rPr lang="en-US" sz="900" dirty="0" smtClean="0">
                <a:hlinkClick r:id="rId26" action="ppaction://hlinkfile" tooltip="Canis Major Dwarf Galaxy"/>
              </a:rPr>
              <a:t> Major Dwarf</a:t>
            </a:r>
            <a:r>
              <a:rPr lang="en-US" sz="900" dirty="0" smtClean="0"/>
              <a:t> galaxies appear to be in the process of donating their associated globular clusters (such as </a:t>
            </a:r>
            <a:r>
              <a:rPr lang="en-US" sz="900" dirty="0" smtClean="0">
                <a:hlinkClick r:id="rId27" action="ppaction://hlinkfile" tooltip="Palomar 12"/>
              </a:rPr>
              <a:t>Palomar 12</a:t>
            </a:r>
            <a:r>
              <a:rPr lang="en-US" sz="900" dirty="0" smtClean="0"/>
              <a:t>) to the Milky Way.</a:t>
            </a:r>
            <a:r>
              <a:rPr lang="en-US" sz="900" baseline="30000" dirty="0" smtClean="0">
                <a:hlinkClick r:id="rId28" action="ppaction://hlinkfile"/>
              </a:rPr>
              <a:t>[8]</a:t>
            </a:r>
            <a:r>
              <a:rPr lang="en-US" sz="900" dirty="0" smtClean="0"/>
              <a:t> This demonstrates how many of this galaxy's globular clusters were acquired in the past.</a:t>
            </a:r>
          </a:p>
          <a:p>
            <a:r>
              <a:rPr lang="en-US" sz="900" dirty="0" smtClean="0"/>
              <a:t>Although it appears that globular clusters contain some of the first stars to be produced in the galaxy, their </a:t>
            </a:r>
            <a:r>
              <a:rPr lang="en-US" sz="900" dirty="0" smtClean="0">
                <a:hlinkClick r:id="rId29" action="ppaction://hlinkfile" tooltip="Galaxy formation and evolution"/>
              </a:rPr>
              <a:t>origins</a:t>
            </a:r>
            <a:r>
              <a:rPr lang="en-US" sz="900" dirty="0" smtClean="0"/>
              <a:t> and their role in galactic evolution are still unclear. It does appear clear that globular clusters are significantly different from </a:t>
            </a:r>
            <a:r>
              <a:rPr lang="en-US" sz="900" dirty="0" smtClean="0">
                <a:hlinkClick r:id="rId30" action="ppaction://hlinkfile" tooltip="Dwarf elliptical galaxy"/>
              </a:rPr>
              <a:t>dwarf elliptical galaxies</a:t>
            </a:r>
            <a:r>
              <a:rPr lang="en-US" sz="900" dirty="0" smtClean="0"/>
              <a:t> and were formed as part of the star formation of the parent galaxy rather than as a separate galaxy.</a:t>
            </a:r>
            <a:r>
              <a:rPr lang="en-US" sz="900" baseline="30000" dirty="0" smtClean="0"/>
              <a:t>[</a:t>
            </a:r>
            <a:r>
              <a:rPr lang="en-US" sz="900" i="1" baseline="30000" dirty="0" smtClean="0">
                <a:hlinkClick r:id="rId31" action="ppaction://hlinkfile" tooltip="Wikipedia:Citation needed"/>
              </a:rPr>
              <a:t>citation needed</a:t>
            </a:r>
            <a:r>
              <a:rPr lang="en-US" sz="900" baseline="30000" dirty="0" smtClean="0"/>
              <a:t>]</a:t>
            </a:r>
            <a:r>
              <a:rPr lang="en-US" sz="900" dirty="0" smtClean="0"/>
              <a:t> However, recent conjectures by astronomers suggest that globular clusters and </a:t>
            </a:r>
            <a:r>
              <a:rPr lang="en-US" sz="900" dirty="0" smtClean="0">
                <a:hlinkClick r:id="rId32" action="ppaction://hlinkfile" tooltip="Dwarf spheroidal galaxy"/>
              </a:rPr>
              <a:t>dwarf </a:t>
            </a:r>
            <a:r>
              <a:rPr lang="en-US" sz="900" dirty="0" err="1" smtClean="0">
                <a:hlinkClick r:id="rId32" action="ppaction://hlinkfile" tooltip="Dwarf spheroidal galaxy"/>
              </a:rPr>
              <a:t>spheroidals</a:t>
            </a:r>
            <a:r>
              <a:rPr lang="en-US" sz="900" dirty="0" smtClean="0"/>
              <a:t> may not be clearly separate and distinct types of objects.</a:t>
            </a:r>
            <a:r>
              <a:rPr lang="en-US" sz="900" baseline="30000" dirty="0" smtClean="0">
                <a:hlinkClick r:id="rId33" action="ppaction://hlinkfile"/>
              </a:rPr>
              <a:t>[9]</a:t>
            </a:r>
            <a:endParaRPr lang="en-US" sz="900" dirty="0" smtClean="0"/>
          </a:p>
          <a:p>
            <a:pPr>
              <a:lnSpc>
                <a:spcPct val="90000"/>
              </a:lnSpc>
            </a:pPr>
            <a:endParaRPr lang="en-US" sz="900" b="1" dirty="0" smtClean="0"/>
          </a:p>
          <a:p>
            <a:pPr>
              <a:lnSpc>
                <a:spcPct val="90000"/>
              </a:lnSpc>
            </a:pPr>
            <a:r>
              <a:rPr lang="en-US" sz="900" b="1" dirty="0" smtClean="0"/>
              <a:t>Harlow </a:t>
            </a:r>
            <a:r>
              <a:rPr lang="en-US" sz="900" b="1" dirty="0"/>
              <a:t>Shapley</a:t>
            </a:r>
          </a:p>
          <a:p>
            <a:pPr>
              <a:lnSpc>
                <a:spcPct val="90000"/>
              </a:lnSpc>
            </a:pPr>
            <a:r>
              <a:rPr lang="en-US" sz="900" b="1" dirty="0"/>
              <a:t>From Wikipedia, the free encyclopedia</a:t>
            </a:r>
          </a:p>
          <a:p>
            <a:pPr>
              <a:lnSpc>
                <a:spcPct val="90000"/>
              </a:lnSpc>
            </a:pPr>
            <a:r>
              <a:rPr lang="en-US" sz="900" b="1" dirty="0"/>
              <a:t>Harlow Shapley</a:t>
            </a:r>
            <a:r>
              <a:rPr lang="en-US" sz="900" dirty="0"/>
              <a:t> (</a:t>
            </a:r>
            <a:r>
              <a:rPr lang="en-US" sz="900" dirty="0">
                <a:hlinkClick r:id="rId34" tooltip="November 2"/>
              </a:rPr>
              <a:t>November 2</a:t>
            </a:r>
            <a:r>
              <a:rPr lang="en-US" sz="900" dirty="0"/>
              <a:t>, </a:t>
            </a:r>
            <a:r>
              <a:rPr lang="en-US" sz="900" dirty="0">
                <a:hlinkClick r:id="rId35" tooltip="1885"/>
              </a:rPr>
              <a:t>1885</a:t>
            </a:r>
            <a:r>
              <a:rPr lang="en-US" sz="900" dirty="0"/>
              <a:t> – </a:t>
            </a:r>
            <a:r>
              <a:rPr lang="en-US" sz="900" dirty="0">
                <a:hlinkClick r:id="rId36" tooltip="October 20"/>
              </a:rPr>
              <a:t>October 20</a:t>
            </a:r>
            <a:r>
              <a:rPr lang="en-US" sz="900" dirty="0"/>
              <a:t>, </a:t>
            </a:r>
            <a:r>
              <a:rPr lang="en-US" sz="900" dirty="0">
                <a:hlinkClick r:id="rId37" tooltip="1972"/>
              </a:rPr>
              <a:t>1972</a:t>
            </a:r>
            <a:r>
              <a:rPr lang="en-US" sz="900" dirty="0"/>
              <a:t>) was an </a:t>
            </a:r>
            <a:r>
              <a:rPr lang="en-US" sz="900" dirty="0">
                <a:hlinkClick r:id="rId38" tooltip="United States"/>
              </a:rPr>
              <a:t>American</a:t>
            </a:r>
            <a:r>
              <a:rPr lang="en-US" sz="900" dirty="0"/>
              <a:t> </a:t>
            </a:r>
            <a:r>
              <a:rPr lang="en-US" sz="900" dirty="0">
                <a:hlinkClick r:id="rId39" tooltip="Astronomer"/>
              </a:rPr>
              <a:t>astronomer</a:t>
            </a:r>
            <a:r>
              <a:rPr lang="en-US" sz="900" dirty="0"/>
              <a:t>.</a:t>
            </a:r>
          </a:p>
          <a:p>
            <a:pPr>
              <a:lnSpc>
                <a:spcPct val="90000"/>
              </a:lnSpc>
            </a:pPr>
            <a:r>
              <a:rPr lang="en-US" sz="900" dirty="0"/>
              <a:t>He studied under </a:t>
            </a:r>
            <a:r>
              <a:rPr lang="en-US" sz="900" dirty="0">
                <a:hlinkClick r:id="rId40" tooltip="Henry Norris Russell"/>
              </a:rPr>
              <a:t>Henry Norris Russell</a:t>
            </a:r>
            <a:r>
              <a:rPr lang="en-US" sz="900" dirty="0"/>
              <a:t> at </a:t>
            </a:r>
            <a:r>
              <a:rPr lang="en-US" sz="900" dirty="0">
                <a:hlinkClick r:id="rId41" tooltip="Princeton University"/>
              </a:rPr>
              <a:t>Princeton University</a:t>
            </a:r>
            <a:r>
              <a:rPr lang="en-US" sz="900" dirty="0"/>
              <a:t> and used the period-luminosity relation for </a:t>
            </a:r>
            <a:r>
              <a:rPr lang="en-US" sz="900" dirty="0">
                <a:hlinkClick r:id="rId42" tooltip="Cepheid variable star"/>
              </a:rPr>
              <a:t>Cepheid variable stars</a:t>
            </a:r>
            <a:r>
              <a:rPr lang="en-US" sz="900" dirty="0"/>
              <a:t> (discovered by </a:t>
            </a:r>
            <a:r>
              <a:rPr lang="en-US" sz="900" dirty="0">
                <a:hlinkClick r:id="rId43" tooltip="Henrietta Swan Leavitt"/>
              </a:rPr>
              <a:t>Henrietta Swan Leavitt</a:t>
            </a:r>
            <a:r>
              <a:rPr lang="en-US" sz="900" dirty="0"/>
              <a:t>) to determine distances to </a:t>
            </a:r>
            <a:r>
              <a:rPr lang="en-US" sz="900" dirty="0">
                <a:hlinkClick r:id="rId44" tooltip="Globular cluster"/>
              </a:rPr>
              <a:t>globular clusters</a:t>
            </a:r>
            <a:r>
              <a:rPr lang="en-US" sz="900" dirty="0"/>
              <a:t>. He was the first to realize that the </a:t>
            </a:r>
            <a:r>
              <a:rPr lang="en-US" sz="900" dirty="0">
                <a:hlinkClick r:id="rId45" tooltip="Milky Way Galaxy"/>
              </a:rPr>
              <a:t>Milky Way Galaxy</a:t>
            </a:r>
            <a:r>
              <a:rPr lang="en-US" sz="900" dirty="0"/>
              <a:t> was much larger than previously believed.</a:t>
            </a:r>
          </a:p>
          <a:p>
            <a:pPr>
              <a:lnSpc>
                <a:spcPct val="90000"/>
              </a:lnSpc>
            </a:pPr>
            <a:r>
              <a:rPr lang="en-US" sz="900" dirty="0"/>
              <a:t>He participated in the "</a:t>
            </a:r>
            <a:r>
              <a:rPr lang="en-US" sz="900" dirty="0">
                <a:hlinkClick r:id="rId46" tooltip="The great debate"/>
              </a:rPr>
              <a:t>Great Debate</a:t>
            </a:r>
            <a:r>
              <a:rPr lang="en-US" sz="900" dirty="0"/>
              <a:t>" with </a:t>
            </a:r>
            <a:r>
              <a:rPr lang="en-US" sz="900" dirty="0">
                <a:hlinkClick r:id="rId47" tooltip="Heber D. Curtis"/>
              </a:rPr>
              <a:t>Heber D. Curtis</a:t>
            </a:r>
            <a:r>
              <a:rPr lang="en-US" sz="900" dirty="0"/>
              <a:t> on the nature of nebulas and galaxies and the size of the universe. The debate took place on April 26, </a:t>
            </a:r>
            <a:r>
              <a:rPr lang="en-US" sz="900" dirty="0">
                <a:hlinkClick r:id="rId48" tooltip="1920"/>
              </a:rPr>
              <a:t>1920</a:t>
            </a:r>
            <a:r>
              <a:rPr lang="en-US" sz="900" dirty="0"/>
              <a:t>. Shapley argued against the theory that the </a:t>
            </a:r>
            <a:r>
              <a:rPr lang="en-US" sz="900" dirty="0">
                <a:hlinkClick r:id="rId49" tooltip="Sun"/>
              </a:rPr>
              <a:t>Sun</a:t>
            </a:r>
            <a:r>
              <a:rPr lang="en-US" sz="900" dirty="0"/>
              <a:t> was at the center of the galaxy, and promoted the idea that </a:t>
            </a:r>
            <a:r>
              <a:rPr lang="en-US" sz="900" dirty="0">
                <a:hlinkClick r:id="rId44" tooltip="Globular cluster"/>
              </a:rPr>
              <a:t>globular clusters</a:t>
            </a:r>
            <a:r>
              <a:rPr lang="en-US" sz="900" dirty="0"/>
              <a:t> and spiral </a:t>
            </a:r>
            <a:r>
              <a:rPr lang="en-US" sz="900" dirty="0">
                <a:hlinkClick r:id="rId50" tooltip="Nebulae"/>
              </a:rPr>
              <a:t>nebulae</a:t>
            </a:r>
            <a:r>
              <a:rPr lang="en-US" sz="900" dirty="0"/>
              <a:t> are within the Milky Way. He was incorrect about the latter point, but correct about the former.</a:t>
            </a:r>
          </a:p>
          <a:p>
            <a:pPr>
              <a:lnSpc>
                <a:spcPct val="90000"/>
              </a:lnSpc>
            </a:pPr>
            <a:r>
              <a:rPr lang="en-US" sz="900" dirty="0"/>
              <a:t>At the time of the debate, Shapley was working at the </a:t>
            </a:r>
            <a:r>
              <a:rPr lang="en-US" sz="900" dirty="0">
                <a:hlinkClick r:id="rId51" tooltip="Mount Wilson Observatory"/>
              </a:rPr>
              <a:t>Mount Wilson Observatory</a:t>
            </a:r>
            <a:r>
              <a:rPr lang="en-US" sz="900" dirty="0"/>
              <a:t>. After the debate, however, he was hired to replace the recently deceased </a:t>
            </a:r>
            <a:r>
              <a:rPr lang="en-US" sz="900" dirty="0">
                <a:hlinkClick r:id="rId52" tooltip="Edward Charles Pickering"/>
              </a:rPr>
              <a:t>Edward Charles Pickering</a:t>
            </a:r>
            <a:r>
              <a:rPr lang="en-US" sz="900" dirty="0"/>
              <a:t> as director of the </a:t>
            </a:r>
            <a:r>
              <a:rPr lang="en-US" sz="900" dirty="0">
                <a:hlinkClick r:id="rId53" tooltip="Harvard College Observatory"/>
              </a:rPr>
              <a:t>Harvard College Observatory</a:t>
            </a:r>
            <a:r>
              <a:rPr lang="en-US" sz="900" dirty="0"/>
              <a:t>.</a:t>
            </a:r>
          </a:p>
          <a:p>
            <a:pPr>
              <a:lnSpc>
                <a:spcPct val="90000"/>
              </a:lnSpc>
            </a:pPr>
            <a:r>
              <a:rPr lang="en-US" sz="900" dirty="0"/>
              <a:t>He served as director of the HCO from </a:t>
            </a:r>
            <a:r>
              <a:rPr lang="en-US" sz="900" dirty="0">
                <a:hlinkClick r:id="rId54" tooltip="1921"/>
              </a:rPr>
              <a:t>1921</a:t>
            </a:r>
            <a:r>
              <a:rPr lang="en-US" sz="900" dirty="0"/>
              <a:t> to </a:t>
            </a:r>
            <a:r>
              <a:rPr lang="en-US" sz="900" dirty="0">
                <a:hlinkClick r:id="rId55" tooltip="1952"/>
              </a:rPr>
              <a:t>1952</a:t>
            </a:r>
            <a:r>
              <a:rPr lang="en-US" sz="900" dirty="0"/>
              <a:t>. During this time, he hired his future wife </a:t>
            </a:r>
            <a:r>
              <a:rPr lang="en-US" sz="900" dirty="0">
                <a:hlinkClick r:id="rId56" tooltip="Cecilia Payne-Gaposchkin"/>
              </a:rPr>
              <a:t>Cecilia Payne-</a:t>
            </a:r>
            <a:r>
              <a:rPr lang="en-US" sz="900" dirty="0" err="1">
                <a:hlinkClick r:id="rId56" tooltip="Cecilia Payne-Gaposchkin"/>
              </a:rPr>
              <a:t>Gaposchkin</a:t>
            </a:r>
            <a:r>
              <a:rPr lang="en-US" sz="900" dirty="0"/>
              <a:t>, who became the first person to earn a doctorate at </a:t>
            </a:r>
            <a:r>
              <a:rPr lang="en-US" sz="900" dirty="0">
                <a:hlinkClick r:id="rId57" tooltip="Harvard University"/>
              </a:rPr>
              <a:t>Harvard University</a:t>
            </a:r>
            <a:r>
              <a:rPr lang="en-US" sz="900" dirty="0"/>
              <a:t> in the field of </a:t>
            </a:r>
            <a:r>
              <a:rPr lang="en-US" sz="900" dirty="0">
                <a:hlinkClick r:id="rId58" tooltip="Astronomy"/>
              </a:rPr>
              <a:t>astronomy</a:t>
            </a:r>
            <a:r>
              <a:rPr lang="en-US" sz="900" dirty="0"/>
              <a:t>.</a:t>
            </a:r>
          </a:p>
          <a:p>
            <a:pPr>
              <a:lnSpc>
                <a:spcPct val="90000"/>
              </a:lnSpc>
            </a:pPr>
            <a:r>
              <a:rPr lang="en-US" sz="900" dirty="0"/>
              <a:t>In the 1940's, Shapley helped found government funded scientific associations, including the </a:t>
            </a:r>
            <a:r>
              <a:rPr lang="en-US" sz="900" dirty="0">
                <a:hlinkClick r:id="rId59" tooltip="National Science Foundation"/>
              </a:rPr>
              <a:t>National Science Foundation</a:t>
            </a:r>
            <a:r>
              <a:rPr lang="en-US" sz="900" dirty="0"/>
              <a:t>. He is also responsible for putting the "S" in </a:t>
            </a:r>
            <a:r>
              <a:rPr lang="en-US" sz="900" dirty="0">
                <a:hlinkClick r:id="rId60" tooltip="UNESCO"/>
              </a:rPr>
              <a:t>UNESCO</a:t>
            </a:r>
            <a:r>
              <a:rPr lang="en-US" sz="900" dirty="0"/>
              <a:t> (United Nations Educational, Scientific and Cultural Organization).</a:t>
            </a:r>
          </a:p>
          <a:p>
            <a:pPr>
              <a:lnSpc>
                <a:spcPct val="90000"/>
              </a:lnSpc>
            </a:pPr>
            <a:r>
              <a:rPr lang="en-US" sz="900" dirty="0"/>
              <a:t>Politically, Shapely was a </a:t>
            </a:r>
            <a:r>
              <a:rPr lang="en-US" sz="900" dirty="0">
                <a:hlinkClick r:id="rId61" tooltip="Liberal"/>
              </a:rPr>
              <a:t>liberal</a:t>
            </a:r>
            <a:r>
              <a:rPr lang="en-US" sz="900" dirty="0"/>
              <a:t>, and found himself one of the victims of </a:t>
            </a:r>
            <a:r>
              <a:rPr lang="en-US" sz="900" dirty="0">
                <a:hlinkClick r:id="rId62" tooltip="McCarthyism"/>
              </a:rPr>
              <a:t>McCarthyism</a:t>
            </a:r>
            <a:r>
              <a:rPr lang="en-US" sz="900" dirty="0"/>
              <a:t>.</a:t>
            </a:r>
          </a:p>
          <a:p>
            <a:pPr>
              <a:lnSpc>
                <a:spcPct val="90000"/>
              </a:lnSpc>
            </a:pPr>
            <a:r>
              <a:rPr lang="en-US" sz="900" dirty="0"/>
              <a:t>In 1950, Shapley was instrumental in </a:t>
            </a:r>
            <a:r>
              <a:rPr lang="en-US" sz="900" dirty="0" err="1"/>
              <a:t>organising</a:t>
            </a:r>
            <a:r>
              <a:rPr lang="en-US" sz="900" dirty="0"/>
              <a:t> a campaign in academia against the controversial US bestseller book </a:t>
            </a:r>
            <a:r>
              <a:rPr lang="en-US" sz="900" i="1" dirty="0">
                <a:hlinkClick r:id="rId63" tooltip="Worlds in Collision"/>
              </a:rPr>
              <a:t>Worlds in Collision</a:t>
            </a:r>
            <a:r>
              <a:rPr lang="en-US" sz="900" dirty="0"/>
              <a:t> by </a:t>
            </a:r>
            <a:r>
              <a:rPr lang="en-US" sz="900" dirty="0">
                <a:hlinkClick r:id="rId64" tooltip="Russia"/>
              </a:rPr>
              <a:t>Russian</a:t>
            </a:r>
            <a:r>
              <a:rPr lang="en-US" sz="900" dirty="0"/>
              <a:t> expatriate psychiatrist </a:t>
            </a:r>
            <a:r>
              <a:rPr lang="en-US" sz="900" dirty="0">
                <a:hlinkClick r:id="rId65" tooltip="Immanuel Velikovsky"/>
              </a:rPr>
              <a:t>Immanuel </a:t>
            </a:r>
            <a:r>
              <a:rPr lang="en-US" sz="900" dirty="0" err="1">
                <a:hlinkClick r:id="rId65" tooltip="Immanuel Velikovsky"/>
              </a:rPr>
              <a:t>Velikovsky</a:t>
            </a:r>
            <a:r>
              <a:rPr lang="en-US" sz="900" dirty="0"/>
              <a:t>.</a:t>
            </a:r>
          </a:p>
          <a:p>
            <a:pPr>
              <a:lnSpc>
                <a:spcPct val="90000"/>
              </a:lnSpc>
            </a:pPr>
            <a:r>
              <a:rPr lang="en-US" sz="900" dirty="0"/>
              <a:t>Incidentally, Shapley held a life long interest in </a:t>
            </a:r>
            <a:r>
              <a:rPr lang="en-US" sz="900" dirty="0">
                <a:hlinkClick r:id="rId66" tooltip="Myrmecology"/>
              </a:rPr>
              <a:t>myrmecology</a:t>
            </a:r>
            <a:r>
              <a:rPr lang="en-US" sz="900" dirty="0"/>
              <a:t>, the study of </a:t>
            </a:r>
            <a:r>
              <a:rPr lang="en-US" sz="900" dirty="0">
                <a:hlinkClick r:id="rId67" tooltip="Ants"/>
              </a:rPr>
              <a:t>ants</a:t>
            </a:r>
            <a:r>
              <a:rPr lang="en-US" sz="900" dirty="0"/>
              <a:t>.</a:t>
            </a:r>
          </a:p>
          <a:p>
            <a:pPr>
              <a:lnSpc>
                <a:spcPct val="90000"/>
              </a:lnSpc>
            </a:pPr>
            <a:r>
              <a:rPr lang="en-US" sz="900" dirty="0"/>
              <a:t>He is also the Grandfather of best-selling author Tracey Shapley and </a:t>
            </a:r>
            <a:r>
              <a:rPr lang="en-US" sz="900" dirty="0">
                <a:hlinkClick r:id="rId68" tooltip="Pulitzer Prize"/>
              </a:rPr>
              <a:t>Pulitzer Prize</a:t>
            </a:r>
            <a:r>
              <a:rPr lang="en-US" sz="900" dirty="0"/>
              <a:t> winning accountant Christopher Shapley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914400" y="1524000"/>
            <a:ext cx="7623175" cy="1752600"/>
          </a:xfrm>
        </p:spPr>
        <p:txBody>
          <a:bodyPr anchor="t"/>
          <a:lstStyle>
            <a:lvl1pPr>
              <a:defRPr sz="4400"/>
            </a:lvl1pPr>
          </a:lstStyle>
          <a:p>
            <a:r>
              <a:rPr lang="en-US" altLang="en-US"/>
              <a:t>Click to edit Master title style</a:t>
            </a:r>
          </a:p>
        </p:txBody>
      </p:sp>
      <p:sp>
        <p:nvSpPr>
          <p:cNvPr id="63491" name="Rectangle 3"/>
          <p:cNvSpPr>
            <a:spLocks noGrp="1" noChangeArrowheads="1"/>
          </p:cNvSpPr>
          <p:nvPr>
            <p:ph type="subTitle" idx="1"/>
          </p:nvPr>
        </p:nvSpPr>
        <p:spPr>
          <a:xfrm>
            <a:off x="1524000" y="35052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3492" name="Rectangle 4"/>
          <p:cNvSpPr>
            <a:spLocks noGrp="1" noChangeArrowheads="1"/>
          </p:cNvSpPr>
          <p:nvPr>
            <p:ph type="dt" sz="half" idx="2"/>
          </p:nvPr>
        </p:nvSpPr>
        <p:spPr>
          <a:xfrm>
            <a:off x="457200" y="6243638"/>
            <a:ext cx="2133600" cy="457200"/>
          </a:xfrm>
        </p:spPr>
        <p:txBody>
          <a:bodyPr/>
          <a:lstStyle>
            <a:lvl1pPr>
              <a:defRPr sz="1200">
                <a:solidFill>
                  <a:schemeClr val="tx1"/>
                </a:solidFill>
                <a:latin typeface="Garamond" pitchFamily="18" charset="0"/>
              </a:defRPr>
            </a:lvl1pPr>
          </a:lstStyle>
          <a:p>
            <a:endParaRPr lang="en-US" altLang="en-US"/>
          </a:p>
        </p:txBody>
      </p:sp>
      <p:sp>
        <p:nvSpPr>
          <p:cNvPr id="63493" name="Rectangle 5"/>
          <p:cNvSpPr>
            <a:spLocks noGrp="1" noChangeArrowheads="1"/>
          </p:cNvSpPr>
          <p:nvPr>
            <p:ph type="ftr" sz="quarter" idx="3"/>
          </p:nvPr>
        </p:nvSpPr>
        <p:spPr>
          <a:xfrm>
            <a:off x="3124200" y="6243638"/>
            <a:ext cx="2895600" cy="457200"/>
          </a:xfrm>
        </p:spPr>
        <p:txBody>
          <a:bodyPr/>
          <a:lstStyle>
            <a:lvl1pPr>
              <a:defRPr sz="1200">
                <a:solidFill>
                  <a:schemeClr val="tx1"/>
                </a:solidFill>
                <a:latin typeface="Garamond" pitchFamily="18" charset="0"/>
              </a:defRPr>
            </a:lvl1pPr>
          </a:lstStyle>
          <a:p>
            <a:endParaRPr lang="en-US" altLang="en-US"/>
          </a:p>
        </p:txBody>
      </p:sp>
      <p:sp>
        <p:nvSpPr>
          <p:cNvPr id="63494" name="Rectangle 6"/>
          <p:cNvSpPr>
            <a:spLocks noGrp="1" noChangeArrowheads="1"/>
          </p:cNvSpPr>
          <p:nvPr>
            <p:ph type="sldNum" sz="quarter" idx="4"/>
          </p:nvPr>
        </p:nvSpPr>
        <p:spPr>
          <a:xfrm>
            <a:off x="6553200" y="6243638"/>
            <a:ext cx="2133600" cy="457200"/>
          </a:xfrm>
        </p:spPr>
        <p:txBody>
          <a:bodyPr/>
          <a:lstStyle>
            <a:lvl1pPr>
              <a:defRPr sz="1200">
                <a:solidFill>
                  <a:schemeClr val="tx1"/>
                </a:solidFill>
                <a:latin typeface="Garamond" pitchFamily="18" charset="0"/>
              </a:defRPr>
            </a:lvl1pPr>
          </a:lstStyle>
          <a:p>
            <a:fld id="{9C0EFC3C-86FA-4A23-BC2D-FD4110A2F601}"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D827E0B-5893-44F8-BDAA-04E4F6B6A735}"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0"/>
            <a:ext cx="22479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0"/>
            <a:ext cx="65913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C57D7F4-7CFC-4A93-9480-ACB5ABA4C872}"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371600"/>
            <a:ext cx="4114800" cy="5029200"/>
          </a:xfrm>
        </p:spPr>
        <p:txBody>
          <a:bodyPr/>
          <a:lstStyle/>
          <a:p>
            <a:endParaRPr lang="en-US"/>
          </a:p>
        </p:txBody>
      </p:sp>
      <p:sp>
        <p:nvSpPr>
          <p:cNvPr id="5" name="Date Placeholder 4"/>
          <p:cNvSpPr>
            <a:spLocks noGrp="1"/>
          </p:cNvSpPr>
          <p:nvPr>
            <p:ph type="dt" sz="half" idx="10"/>
          </p:nvPr>
        </p:nvSpPr>
        <p:spPr>
          <a:xfrm>
            <a:off x="228600" y="6477000"/>
            <a:ext cx="2133600" cy="223838"/>
          </a:xfrm>
        </p:spPr>
        <p:txBody>
          <a:bodyPr/>
          <a:lstStyle>
            <a:lvl1pPr>
              <a:defRPr/>
            </a:lvl1pPr>
          </a:lstStyle>
          <a:p>
            <a:endParaRPr lang="en-US" altLang="en-US"/>
          </a:p>
        </p:txBody>
      </p:sp>
      <p:sp>
        <p:nvSpPr>
          <p:cNvPr id="6" name="Footer Placeholder 5"/>
          <p:cNvSpPr>
            <a:spLocks noGrp="1"/>
          </p:cNvSpPr>
          <p:nvPr>
            <p:ph type="ftr" sz="quarter" idx="11"/>
          </p:nvPr>
        </p:nvSpPr>
        <p:spPr>
          <a:xfrm>
            <a:off x="2514600" y="6477000"/>
            <a:ext cx="4114800" cy="2286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781800" y="6477000"/>
            <a:ext cx="2133600" cy="223838"/>
          </a:xfrm>
        </p:spPr>
        <p:txBody>
          <a:bodyPr/>
          <a:lstStyle>
            <a:lvl1pPr>
              <a:defRPr/>
            </a:lvl1pPr>
          </a:lstStyle>
          <a:p>
            <a:fld id="{9EB51BDE-7A41-418B-BFAA-66EF9DB992E7}"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228600" y="6477000"/>
            <a:ext cx="2133600" cy="223838"/>
          </a:xfrm>
        </p:spPr>
        <p:txBody>
          <a:bodyPr/>
          <a:lstStyle>
            <a:lvl1pPr>
              <a:defRPr/>
            </a:lvl1pPr>
          </a:lstStyle>
          <a:p>
            <a:endParaRPr lang="en-US" altLang="en-US"/>
          </a:p>
        </p:txBody>
      </p:sp>
      <p:sp>
        <p:nvSpPr>
          <p:cNvPr id="7" name="Footer Placeholder 6"/>
          <p:cNvSpPr>
            <a:spLocks noGrp="1"/>
          </p:cNvSpPr>
          <p:nvPr>
            <p:ph type="ftr" sz="quarter" idx="11"/>
          </p:nvPr>
        </p:nvSpPr>
        <p:spPr>
          <a:xfrm>
            <a:off x="2514600" y="6477000"/>
            <a:ext cx="4114800" cy="2286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781800" y="6477000"/>
            <a:ext cx="2133600" cy="223838"/>
          </a:xfrm>
        </p:spPr>
        <p:txBody>
          <a:bodyPr/>
          <a:lstStyle>
            <a:lvl1pPr>
              <a:defRPr/>
            </a:lvl1pPr>
          </a:lstStyle>
          <a:p>
            <a:fld id="{63E67059-D2EE-4815-B791-ABD5E8E4D5A6}" type="slidenum">
              <a:rPr lang="en-US" altLang="en-US"/>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81000" y="1371600"/>
            <a:ext cx="8382000" cy="5029200"/>
          </a:xfrm>
        </p:spPr>
        <p:txBody>
          <a:bodyPr/>
          <a:lstStyle/>
          <a:p>
            <a:endParaRPr lang="en-US"/>
          </a:p>
        </p:txBody>
      </p:sp>
      <p:sp>
        <p:nvSpPr>
          <p:cNvPr id="4" name="Date Placeholder 3"/>
          <p:cNvSpPr>
            <a:spLocks noGrp="1"/>
          </p:cNvSpPr>
          <p:nvPr>
            <p:ph type="dt" sz="half" idx="10"/>
          </p:nvPr>
        </p:nvSpPr>
        <p:spPr>
          <a:xfrm>
            <a:off x="228600" y="6477000"/>
            <a:ext cx="2133600" cy="223838"/>
          </a:xfrm>
        </p:spPr>
        <p:txBody>
          <a:bodyPr/>
          <a:lstStyle>
            <a:lvl1pPr>
              <a:defRPr/>
            </a:lvl1pPr>
          </a:lstStyle>
          <a:p>
            <a:endParaRPr lang="en-US" altLang="en-US"/>
          </a:p>
        </p:txBody>
      </p:sp>
      <p:sp>
        <p:nvSpPr>
          <p:cNvPr id="5" name="Footer Placeholder 4"/>
          <p:cNvSpPr>
            <a:spLocks noGrp="1"/>
          </p:cNvSpPr>
          <p:nvPr>
            <p:ph type="ftr" sz="quarter" idx="11"/>
          </p:nvPr>
        </p:nvSpPr>
        <p:spPr>
          <a:xfrm>
            <a:off x="2514600" y="6477000"/>
            <a:ext cx="4114800" cy="2286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781800" y="6477000"/>
            <a:ext cx="2133600" cy="223838"/>
          </a:xfrm>
        </p:spPr>
        <p:txBody>
          <a:bodyPr/>
          <a:lstStyle>
            <a:lvl1pPr>
              <a:defRPr/>
            </a:lvl1pPr>
          </a:lstStyle>
          <a:p>
            <a:fld id="{107089FC-AE26-4712-AE3D-45B662894DF3}" type="slidenum">
              <a:rPr lang="en-US" altLang="en-US"/>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28600" y="6477000"/>
            <a:ext cx="2133600" cy="223838"/>
          </a:xfrm>
        </p:spPr>
        <p:txBody>
          <a:bodyPr/>
          <a:lstStyle>
            <a:lvl1pPr>
              <a:defRPr/>
            </a:lvl1pPr>
          </a:lstStyle>
          <a:p>
            <a:endParaRPr lang="en-US" altLang="en-US"/>
          </a:p>
        </p:txBody>
      </p:sp>
      <p:sp>
        <p:nvSpPr>
          <p:cNvPr id="6" name="Footer Placeholder 5"/>
          <p:cNvSpPr>
            <a:spLocks noGrp="1"/>
          </p:cNvSpPr>
          <p:nvPr>
            <p:ph type="ftr" sz="quarter" idx="11"/>
          </p:nvPr>
        </p:nvSpPr>
        <p:spPr>
          <a:xfrm>
            <a:off x="2514600" y="6477000"/>
            <a:ext cx="4114800" cy="2286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781800" y="6477000"/>
            <a:ext cx="2133600" cy="223838"/>
          </a:xfrm>
        </p:spPr>
        <p:txBody>
          <a:bodyPr/>
          <a:lstStyle>
            <a:lvl1pPr>
              <a:defRPr/>
            </a:lvl1pPr>
          </a:lstStyle>
          <a:p>
            <a:fld id="{B59F0919-DC0C-4FB7-9BD2-0C0F02CD02E9}"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9653150-DB63-45F7-8DEE-B514B53C7DB0}"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737E031-311F-4A67-862C-987CC246AB64}"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53F84A3-8531-486D-9CD3-16ECEEDF9405}"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2B3EE2AB-EE54-48FA-B487-D573AC856B1B}"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2FC565B-7188-4CCE-AF6D-C5C93FCF74AD}"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D6445289-57EE-4196-96EA-0DB6874A0990}"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E725646-6794-40CD-8EC1-12D63CD1ECE1}"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66F4F83-460C-45DB-BD17-D5722A3D60C9}"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76200" y="0"/>
            <a:ext cx="8991600" cy="1219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62467" name="Rectangle 3"/>
          <p:cNvSpPr>
            <a:spLocks noGrp="1" noChangeArrowheads="1"/>
          </p:cNvSpPr>
          <p:nvPr>
            <p:ph type="body" idx="1"/>
          </p:nvPr>
        </p:nvSpPr>
        <p:spPr bwMode="auto">
          <a:xfrm>
            <a:off x="381000" y="1371600"/>
            <a:ext cx="83820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2468" name="Rectangle 4"/>
          <p:cNvSpPr>
            <a:spLocks noGrp="1" noChangeArrowheads="1"/>
          </p:cNvSpPr>
          <p:nvPr>
            <p:ph type="dt" sz="half" idx="2"/>
          </p:nvPr>
        </p:nvSpPr>
        <p:spPr bwMode="auto">
          <a:xfrm>
            <a:off x="2286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800">
                <a:solidFill>
                  <a:srgbClr val="A98C4B"/>
                </a:solidFill>
              </a:defRPr>
            </a:lvl1pPr>
          </a:lstStyle>
          <a:p>
            <a:endParaRPr lang="en-US" altLang="en-US"/>
          </a:p>
        </p:txBody>
      </p:sp>
      <p:sp>
        <p:nvSpPr>
          <p:cNvPr id="62469" name="Rectangle 5"/>
          <p:cNvSpPr>
            <a:spLocks noGrp="1" noChangeArrowheads="1"/>
          </p:cNvSpPr>
          <p:nvPr>
            <p:ph type="ftr" sz="quarter" idx="3"/>
          </p:nvPr>
        </p:nvSpPr>
        <p:spPr bwMode="auto">
          <a:xfrm>
            <a:off x="2514600" y="6477000"/>
            <a:ext cx="4114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800">
                <a:solidFill>
                  <a:srgbClr val="A98C4B"/>
                </a:solidFill>
              </a:defRPr>
            </a:lvl1pPr>
          </a:lstStyle>
          <a:p>
            <a:endParaRPr lang="en-US" altLang="en-US"/>
          </a:p>
        </p:txBody>
      </p:sp>
      <p:sp>
        <p:nvSpPr>
          <p:cNvPr id="62470" name="Rectangle 6"/>
          <p:cNvSpPr>
            <a:spLocks noGrp="1" noChangeArrowheads="1"/>
          </p:cNvSpPr>
          <p:nvPr>
            <p:ph type="sldNum" sz="quarter" idx="4"/>
          </p:nvPr>
        </p:nvSpPr>
        <p:spPr bwMode="auto">
          <a:xfrm>
            <a:off x="67818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800">
                <a:solidFill>
                  <a:srgbClr val="A98C4B"/>
                </a:solidFill>
              </a:defRPr>
            </a:lvl1pPr>
          </a:lstStyle>
          <a:p>
            <a:fld id="{3649F420-22DD-41B0-AC7C-5E6996251D1B}" type="slidenum">
              <a:rPr lang="en-US" altLang="en-US"/>
              <a:pPr/>
              <a:t>‹#›</a:t>
            </a:fld>
            <a:endParaRPr lang="en-US" altLang="en-US"/>
          </a:p>
        </p:txBody>
      </p:sp>
      <p:sp>
        <p:nvSpPr>
          <p:cNvPr id="62471" name="Line 7"/>
          <p:cNvSpPr>
            <a:spLocks noChangeShapeType="1"/>
          </p:cNvSpPr>
          <p:nvPr userDrawn="1"/>
        </p:nvSpPr>
        <p:spPr bwMode="auto">
          <a:xfrm>
            <a:off x="228600" y="1295400"/>
            <a:ext cx="8686800" cy="0"/>
          </a:xfrm>
          <a:prstGeom prst="line">
            <a:avLst/>
          </a:prstGeom>
          <a:noFill/>
          <a:ln w="19050">
            <a:solidFill>
              <a:srgbClr val="FF0000"/>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iming>
    <p:tnLst>
      <p:par>
        <p:cTn id="1" dur="indefinite" restart="never" nodeType="tmRoot"/>
      </p:par>
    </p:tnLst>
  </p:timing>
  <p:txStyles>
    <p:titleStyle>
      <a:lvl1pPr algn="l" rtl="0" fontAlgn="base">
        <a:spcBef>
          <a:spcPct val="0"/>
        </a:spcBef>
        <a:spcAft>
          <a:spcPct val="0"/>
        </a:spcAft>
        <a:defRPr sz="3600">
          <a:solidFill>
            <a:srgbClr val="0000CC"/>
          </a:solidFill>
          <a:latin typeface="+mj-lt"/>
          <a:ea typeface="+mj-ea"/>
          <a:cs typeface="+mj-cs"/>
        </a:defRPr>
      </a:lvl1pPr>
      <a:lvl2pPr algn="l" rtl="0" fontAlgn="base">
        <a:spcBef>
          <a:spcPct val="0"/>
        </a:spcBef>
        <a:spcAft>
          <a:spcPct val="0"/>
        </a:spcAft>
        <a:defRPr sz="3600">
          <a:solidFill>
            <a:srgbClr val="0000CC"/>
          </a:solidFill>
          <a:latin typeface="Arial" charset="0"/>
        </a:defRPr>
      </a:lvl2pPr>
      <a:lvl3pPr algn="l" rtl="0" fontAlgn="base">
        <a:spcBef>
          <a:spcPct val="0"/>
        </a:spcBef>
        <a:spcAft>
          <a:spcPct val="0"/>
        </a:spcAft>
        <a:defRPr sz="3600">
          <a:solidFill>
            <a:srgbClr val="0000CC"/>
          </a:solidFill>
          <a:latin typeface="Arial" charset="0"/>
        </a:defRPr>
      </a:lvl3pPr>
      <a:lvl4pPr algn="l" rtl="0" fontAlgn="base">
        <a:spcBef>
          <a:spcPct val="0"/>
        </a:spcBef>
        <a:spcAft>
          <a:spcPct val="0"/>
        </a:spcAft>
        <a:defRPr sz="3600">
          <a:solidFill>
            <a:srgbClr val="0000CC"/>
          </a:solidFill>
          <a:latin typeface="Arial" charset="0"/>
        </a:defRPr>
      </a:lvl4pPr>
      <a:lvl5pPr algn="l" rtl="0" fontAlgn="base">
        <a:spcBef>
          <a:spcPct val="0"/>
        </a:spcBef>
        <a:spcAft>
          <a:spcPct val="0"/>
        </a:spcAft>
        <a:defRPr sz="3600">
          <a:solidFill>
            <a:srgbClr val="0000CC"/>
          </a:solidFill>
          <a:latin typeface="Arial" charset="0"/>
        </a:defRPr>
      </a:lvl5pPr>
      <a:lvl6pPr marL="457200" algn="l" rtl="0" fontAlgn="base">
        <a:spcBef>
          <a:spcPct val="0"/>
        </a:spcBef>
        <a:spcAft>
          <a:spcPct val="0"/>
        </a:spcAft>
        <a:defRPr sz="3600">
          <a:solidFill>
            <a:srgbClr val="0000CC"/>
          </a:solidFill>
          <a:latin typeface="Arial" charset="0"/>
        </a:defRPr>
      </a:lvl6pPr>
      <a:lvl7pPr marL="914400" algn="l" rtl="0" fontAlgn="base">
        <a:spcBef>
          <a:spcPct val="0"/>
        </a:spcBef>
        <a:spcAft>
          <a:spcPct val="0"/>
        </a:spcAft>
        <a:defRPr sz="3600">
          <a:solidFill>
            <a:srgbClr val="0000CC"/>
          </a:solidFill>
          <a:latin typeface="Arial" charset="0"/>
        </a:defRPr>
      </a:lvl7pPr>
      <a:lvl8pPr marL="1371600" algn="l" rtl="0" fontAlgn="base">
        <a:spcBef>
          <a:spcPct val="0"/>
        </a:spcBef>
        <a:spcAft>
          <a:spcPct val="0"/>
        </a:spcAft>
        <a:defRPr sz="3600">
          <a:solidFill>
            <a:srgbClr val="0000CC"/>
          </a:solidFill>
          <a:latin typeface="Arial" charset="0"/>
        </a:defRPr>
      </a:lvl8pPr>
      <a:lvl9pPr marL="1828800" algn="l" rtl="0" fontAlgn="base">
        <a:spcBef>
          <a:spcPct val="0"/>
        </a:spcBef>
        <a:spcAft>
          <a:spcPct val="0"/>
        </a:spcAft>
        <a:defRPr sz="3600">
          <a:solidFill>
            <a:srgbClr val="0000CC"/>
          </a:solidFill>
          <a:latin typeface="Arial" charset="0"/>
        </a:defRPr>
      </a:lvl9pPr>
    </p:titleStyle>
    <p:bodyStyle>
      <a:lvl1pPr marL="342900" indent="-342900" algn="l" rtl="0" fontAlgn="base">
        <a:spcBef>
          <a:spcPct val="20000"/>
        </a:spcBef>
        <a:spcAft>
          <a:spcPct val="0"/>
        </a:spcAft>
        <a:buClr>
          <a:srgbClr val="0066FF"/>
        </a:buClr>
        <a:buFont typeface="Wingdings" pitchFamily="2" charset="2"/>
        <a:buChar char="§"/>
        <a:defRPr sz="3000">
          <a:solidFill>
            <a:schemeClr val="tx1"/>
          </a:solidFill>
          <a:latin typeface="+mn-lt"/>
          <a:ea typeface="+mn-ea"/>
          <a:cs typeface="+mn-cs"/>
        </a:defRPr>
      </a:lvl1pPr>
      <a:lvl2pPr marL="669925" indent="-325438" algn="l" rtl="0" fontAlgn="base">
        <a:spcBef>
          <a:spcPct val="20000"/>
        </a:spcBef>
        <a:spcAft>
          <a:spcPct val="0"/>
        </a:spcAft>
        <a:buClr>
          <a:srgbClr val="A98C4B"/>
        </a:buClr>
        <a:buChar char="•"/>
        <a:defRPr sz="2600">
          <a:solidFill>
            <a:schemeClr val="tx1"/>
          </a:solidFill>
          <a:latin typeface="+mn-lt"/>
        </a:defRPr>
      </a:lvl2pPr>
      <a:lvl3pPr marL="1022350" indent="-350838" algn="l" rtl="0" fontAlgn="base">
        <a:spcBef>
          <a:spcPct val="20000"/>
        </a:spcBef>
        <a:spcAft>
          <a:spcPct val="0"/>
        </a:spcAft>
        <a:buClr>
          <a:srgbClr val="A98C4B"/>
        </a:buClr>
        <a:buChar char="•"/>
        <a:defRPr sz="2200">
          <a:solidFill>
            <a:schemeClr val="tx1"/>
          </a:solidFill>
          <a:latin typeface="+mn-lt"/>
        </a:defRPr>
      </a:lvl3pPr>
      <a:lvl4pPr marL="1339850" indent="-315913" algn="l" rtl="0" fontAlgn="base">
        <a:spcBef>
          <a:spcPct val="20000"/>
        </a:spcBef>
        <a:spcAft>
          <a:spcPct val="0"/>
        </a:spcAft>
        <a:buClr>
          <a:srgbClr val="A98C4B"/>
        </a:buClr>
        <a:buChar char="•"/>
        <a:defRPr sz="2000">
          <a:solidFill>
            <a:schemeClr val="tx1"/>
          </a:solidFill>
          <a:latin typeface="+mn-lt"/>
        </a:defRPr>
      </a:lvl4pPr>
      <a:lvl5pPr marL="1681163" indent="-339725" algn="l" rtl="0" fontAlgn="base">
        <a:spcBef>
          <a:spcPct val="20000"/>
        </a:spcBef>
        <a:spcAft>
          <a:spcPct val="0"/>
        </a:spcAft>
        <a:buClr>
          <a:srgbClr val="A98C4B"/>
        </a:buClr>
        <a:buChar char="•"/>
        <a:defRPr sz="2000">
          <a:solidFill>
            <a:schemeClr val="tx1"/>
          </a:solidFill>
          <a:latin typeface="+mn-lt"/>
        </a:defRPr>
      </a:lvl5pPr>
      <a:lvl6pPr marL="2138363" indent="-339725" algn="l" rtl="0" fontAlgn="base">
        <a:spcBef>
          <a:spcPct val="20000"/>
        </a:spcBef>
        <a:spcAft>
          <a:spcPct val="0"/>
        </a:spcAft>
        <a:buClr>
          <a:srgbClr val="A98C4B"/>
        </a:buClr>
        <a:buChar char="•"/>
        <a:defRPr sz="2000">
          <a:solidFill>
            <a:schemeClr val="tx1"/>
          </a:solidFill>
          <a:latin typeface="+mn-lt"/>
        </a:defRPr>
      </a:lvl6pPr>
      <a:lvl7pPr marL="2595563" indent="-339725" algn="l" rtl="0" fontAlgn="base">
        <a:spcBef>
          <a:spcPct val="20000"/>
        </a:spcBef>
        <a:spcAft>
          <a:spcPct val="0"/>
        </a:spcAft>
        <a:buClr>
          <a:srgbClr val="A98C4B"/>
        </a:buClr>
        <a:buChar char="•"/>
        <a:defRPr sz="2000">
          <a:solidFill>
            <a:schemeClr val="tx1"/>
          </a:solidFill>
          <a:latin typeface="+mn-lt"/>
        </a:defRPr>
      </a:lvl7pPr>
      <a:lvl8pPr marL="3052763" indent="-339725" algn="l" rtl="0" fontAlgn="base">
        <a:spcBef>
          <a:spcPct val="20000"/>
        </a:spcBef>
        <a:spcAft>
          <a:spcPct val="0"/>
        </a:spcAft>
        <a:buClr>
          <a:srgbClr val="A98C4B"/>
        </a:buClr>
        <a:buChar char="•"/>
        <a:defRPr sz="2000">
          <a:solidFill>
            <a:schemeClr val="tx1"/>
          </a:solidFill>
          <a:latin typeface="+mn-lt"/>
        </a:defRPr>
      </a:lvl8pPr>
      <a:lvl9pPr marL="3509963" indent="-339725" algn="l" rtl="0" fontAlgn="base">
        <a:spcBef>
          <a:spcPct val="20000"/>
        </a:spcBef>
        <a:spcAft>
          <a:spcPct val="0"/>
        </a:spcAft>
        <a:buClr>
          <a:srgbClr val="A98C4B"/>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13.xml"/><Relationship Id="rId5" Type="http://schemas.openxmlformats.org/officeDocument/2006/relationships/image" Target="../media/image6.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vmlDrawing" Target="../drawings/vmlDrawing2.vml"/><Relationship Id="rId6" Type="http://schemas.openxmlformats.org/officeDocument/2006/relationships/image" Target="../media/image16.jpeg"/><Relationship Id="rId5" Type="http://schemas.openxmlformats.org/officeDocument/2006/relationships/oleObject" Target="../embeddings/oleObject2.bin"/><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E:\U5FILES\MEDIA\CH26\F26_08.MOV" TargetMode="External"/><Relationship Id="rId1" Type="http://schemas.openxmlformats.org/officeDocument/2006/relationships/tags" Target="../tags/tag1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27.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video" Target="file:///E:\U5FILES\MEDIA\CH26\F26_28.MOV" TargetMode="External"/><Relationship Id="rId7" Type="http://schemas.openxmlformats.org/officeDocument/2006/relationships/image" Target="../media/image30.png"/><Relationship Id="rId2" Type="http://schemas.openxmlformats.org/officeDocument/2006/relationships/video" Target="file:///E:\U5FILES\MEDIA\CH26\F26_12.MOV" TargetMode="External"/><Relationship Id="rId1" Type="http://schemas.openxmlformats.org/officeDocument/2006/relationships/tags" Target="../tags/tag20.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E:\U5FILES\MEDIA\CH21\F21_07.MOV" TargetMode="External"/><Relationship Id="rId1" Type="http://schemas.openxmlformats.org/officeDocument/2006/relationships/tags" Target="../tags/tag2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video" Target="file:///E:\U5FILES\MEDIA\CH25\F25_08.MOV" TargetMode="External"/><Relationship Id="rId7" Type="http://schemas.openxmlformats.org/officeDocument/2006/relationships/image" Target="../media/image35.png"/><Relationship Id="rId2" Type="http://schemas.openxmlformats.org/officeDocument/2006/relationships/video" Target="file:///E:\U5FILES\MEDIA\CH25\F25_15.MOV" TargetMode="External"/><Relationship Id="rId1" Type="http://schemas.openxmlformats.org/officeDocument/2006/relationships/tags" Target="../tags/tag23.xml"/><Relationship Id="rId6" Type="http://schemas.openxmlformats.org/officeDocument/2006/relationships/image" Target="../media/image34.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E:\U5FILES\MEDIA\CH28\F28_01.MOV" TargetMode="External"/><Relationship Id="rId1" Type="http://schemas.openxmlformats.org/officeDocument/2006/relationships/tags" Target="../tags/tag2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hyperlink" Target="http://upload.wikimedia.org/wikipedia/en/b/bc/Heinrich_Wilhelm_Olbers.jpg" TargetMode="Externa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hyperlink" Target="http://upload.wikimedia.org/wikipedia/commons/3/37/Universe_expansion2.png" TargetMode="External"/><Relationship Id="rId2" Type="http://schemas.openxmlformats.org/officeDocument/2006/relationships/slideLayout" Target="../slideLayouts/slideLayout15.xml"/><Relationship Id="rId1" Type="http://schemas.openxmlformats.org/officeDocument/2006/relationships/tags" Target="../tags/tag29.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rsehead_steinberg_big"/>
          <p:cNvPicPr>
            <a:picLocks noChangeAspect="1" noChangeArrowheads="1"/>
          </p:cNvPicPr>
          <p:nvPr/>
        </p:nvPicPr>
        <p:blipFill>
          <a:blip r:embed="rId5"/>
          <a:srcRect/>
          <a:stretch>
            <a:fillRect/>
          </a:stretch>
        </p:blipFill>
        <p:spPr bwMode="auto">
          <a:xfrm>
            <a:off x="-457200" y="0"/>
            <a:ext cx="10439400" cy="6886575"/>
          </a:xfrm>
          <a:prstGeom prst="rect">
            <a:avLst/>
          </a:prstGeom>
          <a:noFill/>
        </p:spPr>
      </p:pic>
      <p:graphicFrame>
        <p:nvGraphicFramePr>
          <p:cNvPr id="3075" name="Object 3"/>
          <p:cNvGraphicFramePr>
            <a:graphicFrameLocks noChangeAspect="1"/>
          </p:cNvGraphicFramePr>
          <p:nvPr/>
        </p:nvGraphicFramePr>
        <p:xfrm>
          <a:off x="2514600" y="4572000"/>
          <a:ext cx="6415088" cy="2097088"/>
        </p:xfrm>
        <a:graphic>
          <a:graphicData uri="http://schemas.openxmlformats.org/presentationml/2006/ole">
            <p:oleObj spid="_x0000_s3075" name="PHOTO-PAINT" r:id="rId6" imgW="8869376" imgH="2899855" progId="CorelPHOTOPAINT.Image.13">
              <p:embed/>
            </p:oleObj>
          </a:graphicData>
        </a:graphic>
      </p:graphicFrame>
      <p:sp>
        <p:nvSpPr>
          <p:cNvPr id="3076" name="Rectangle 4"/>
          <p:cNvSpPr>
            <a:spLocks noGrp="1" noChangeArrowheads="1"/>
          </p:cNvSpPr>
          <p:nvPr>
            <p:ph type="title"/>
          </p:nvPr>
        </p:nvSpPr>
        <p:spPr/>
        <p:txBody>
          <a:bodyPr/>
          <a:lstStyle/>
          <a:p>
            <a:r>
              <a:rPr lang="en-US" dirty="0">
                <a:solidFill>
                  <a:srgbClr val="FFFF99"/>
                </a:solidFill>
              </a:rPr>
              <a:t>Chapter 34: Cosmology</a:t>
            </a:r>
          </a:p>
        </p:txBody>
      </p:sp>
      <p:sp>
        <p:nvSpPr>
          <p:cNvPr id="3077" name="Text Box 5"/>
          <p:cNvSpPr txBox="1">
            <a:spLocks noChangeArrowheads="1"/>
          </p:cNvSpPr>
          <p:nvPr/>
        </p:nvSpPr>
        <p:spPr bwMode="auto">
          <a:xfrm>
            <a:off x="-228600" y="5486400"/>
            <a:ext cx="2667000" cy="1168400"/>
          </a:xfrm>
          <a:prstGeom prst="rect">
            <a:avLst/>
          </a:prstGeom>
          <a:solidFill>
            <a:schemeClr val="bg1"/>
          </a:solidFill>
          <a:ln w="12700">
            <a:solidFill>
              <a:schemeClr val="tx1"/>
            </a:solidFill>
            <a:miter lim="800000"/>
            <a:headEnd/>
            <a:tailEnd/>
          </a:ln>
          <a:effectLst/>
        </p:spPr>
        <p:txBody>
          <a:bodyPr>
            <a:spAutoFit/>
          </a:bodyPr>
          <a:lstStyle/>
          <a:p>
            <a:pPr marL="457200" indent="-457200"/>
            <a:r>
              <a:rPr lang="en-US" sz="1400" dirty="0"/>
              <a:t>Did you read chapter 34 before coming to class?</a:t>
            </a:r>
          </a:p>
          <a:p>
            <a:pPr marL="457200" indent="-457200"/>
            <a:endParaRPr lang="en-US" sz="1400" dirty="0"/>
          </a:p>
          <a:p>
            <a:pPr marL="457200" indent="-457200">
              <a:buFontTx/>
              <a:buAutoNum type="alphaUcPeriod"/>
            </a:pPr>
            <a:r>
              <a:rPr lang="en-US" sz="1400" dirty="0"/>
              <a:t>Yes</a:t>
            </a:r>
          </a:p>
          <a:p>
            <a:pPr marL="457200" indent="-457200">
              <a:buFontTx/>
              <a:buAutoNum type="alphaUcPeriod"/>
            </a:pPr>
            <a:r>
              <a:rPr lang="en-US" sz="1400" dirty="0"/>
              <a:t>No</a:t>
            </a:r>
          </a:p>
        </p:txBody>
      </p:sp>
    </p:spTree>
    <p:custDataLst>
      <p:tags r:id="rId2"/>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152400" y="1325563"/>
            <a:ext cx="8397875" cy="2103437"/>
          </a:xfrm>
        </p:spPr>
        <p:txBody>
          <a:bodyPr/>
          <a:lstStyle/>
          <a:p>
            <a:pPr>
              <a:lnSpc>
                <a:spcPct val="80000"/>
              </a:lnSpc>
            </a:pPr>
            <a:r>
              <a:rPr lang="en-US" sz="2100"/>
              <a:t>A class of very bright stars called Cepheids, have a tight relation between their real brightness and their pulsation periods.</a:t>
            </a:r>
          </a:p>
          <a:p>
            <a:pPr lvl="1">
              <a:lnSpc>
                <a:spcPct val="80000"/>
              </a:lnSpc>
            </a:pPr>
            <a:r>
              <a:rPr lang="en-US" sz="1700"/>
              <a:t>Pulsation period </a:t>
            </a:r>
            <a:r>
              <a:rPr lang="en-US" sz="1700">
                <a:sym typeface="Wingdings" pitchFamily="2" charset="2"/>
              </a:rPr>
              <a:t> real brightness  measured brightness  distance</a:t>
            </a:r>
            <a:endParaRPr lang="en-US" sz="1700"/>
          </a:p>
          <a:p>
            <a:pPr>
              <a:lnSpc>
                <a:spcPct val="80000"/>
              </a:lnSpc>
            </a:pPr>
            <a:r>
              <a:rPr lang="en-US" sz="2100"/>
              <a:t>The primary mission of the Hubble Space Telescope was to find distances to nearby galaxies using Cepheid variable stars.</a:t>
            </a:r>
          </a:p>
          <a:p>
            <a:pPr>
              <a:lnSpc>
                <a:spcPct val="80000"/>
              </a:lnSpc>
            </a:pPr>
            <a:endParaRPr lang="en-US" sz="1900"/>
          </a:p>
        </p:txBody>
      </p:sp>
      <p:pic>
        <p:nvPicPr>
          <p:cNvPr id="13315" name="Picture 3"/>
          <p:cNvPicPr>
            <a:picLocks noChangeAspect="1" noChangeArrowheads="1"/>
          </p:cNvPicPr>
          <p:nvPr/>
        </p:nvPicPr>
        <p:blipFill>
          <a:blip r:embed="rId4"/>
          <a:srcRect/>
          <a:stretch>
            <a:fillRect/>
          </a:stretch>
        </p:blipFill>
        <p:spPr bwMode="auto">
          <a:xfrm>
            <a:off x="5403850" y="3224213"/>
            <a:ext cx="3740150" cy="3222625"/>
          </a:xfrm>
          <a:prstGeom prst="rect">
            <a:avLst/>
          </a:prstGeom>
          <a:noFill/>
        </p:spPr>
      </p:pic>
      <p:pic>
        <p:nvPicPr>
          <p:cNvPr id="13316" name="Picture 4"/>
          <p:cNvPicPr>
            <a:picLocks noChangeAspect="1" noChangeArrowheads="1"/>
          </p:cNvPicPr>
          <p:nvPr/>
        </p:nvPicPr>
        <p:blipFill>
          <a:blip r:embed="rId5"/>
          <a:srcRect/>
          <a:stretch>
            <a:fillRect/>
          </a:stretch>
        </p:blipFill>
        <p:spPr bwMode="auto">
          <a:xfrm>
            <a:off x="922338" y="3114675"/>
            <a:ext cx="4321175" cy="3589338"/>
          </a:xfrm>
          <a:prstGeom prst="rect">
            <a:avLst/>
          </a:prstGeom>
          <a:noFill/>
          <a:ln w="12700">
            <a:noFill/>
            <a:miter lim="800000"/>
            <a:headEnd/>
            <a:tailEnd/>
          </a:ln>
          <a:effectLst/>
        </p:spPr>
      </p:pic>
      <p:sp>
        <p:nvSpPr>
          <p:cNvPr id="13317" name="Line 5"/>
          <p:cNvSpPr>
            <a:spLocks noChangeShapeType="1"/>
          </p:cNvSpPr>
          <p:nvPr/>
        </p:nvSpPr>
        <p:spPr bwMode="auto">
          <a:xfrm flipV="1">
            <a:off x="3514725" y="6049963"/>
            <a:ext cx="3833813" cy="42862"/>
          </a:xfrm>
          <a:prstGeom prst="line">
            <a:avLst/>
          </a:prstGeom>
          <a:noFill/>
          <a:ln w="19050">
            <a:solidFill>
              <a:srgbClr val="00FF00"/>
            </a:solidFill>
            <a:round/>
            <a:headEnd/>
            <a:tailEnd type="triangle" w="med" len="med"/>
          </a:ln>
          <a:effectLst/>
        </p:spPr>
        <p:txBody>
          <a:bodyPr wrap="none"/>
          <a:lstStyle/>
          <a:p>
            <a:endParaRPr lang="en-US"/>
          </a:p>
        </p:txBody>
      </p:sp>
      <p:sp>
        <p:nvSpPr>
          <p:cNvPr id="13318" name="Line 6"/>
          <p:cNvSpPr>
            <a:spLocks noChangeShapeType="1"/>
          </p:cNvSpPr>
          <p:nvPr/>
        </p:nvSpPr>
        <p:spPr bwMode="auto">
          <a:xfrm>
            <a:off x="3613150" y="4440238"/>
            <a:ext cx="4473575" cy="1541462"/>
          </a:xfrm>
          <a:prstGeom prst="line">
            <a:avLst/>
          </a:prstGeom>
          <a:noFill/>
          <a:ln w="19050">
            <a:solidFill>
              <a:srgbClr val="00FF00"/>
            </a:solidFill>
            <a:round/>
            <a:headEnd/>
            <a:tailEnd type="triangle" w="med" len="med"/>
          </a:ln>
          <a:effectLst/>
        </p:spPr>
        <p:txBody>
          <a:bodyPr wrap="none"/>
          <a:lstStyle/>
          <a:p>
            <a:endParaRPr lang="en-US"/>
          </a:p>
        </p:txBody>
      </p:sp>
      <p:sp>
        <p:nvSpPr>
          <p:cNvPr id="13319" name="Line 7"/>
          <p:cNvSpPr>
            <a:spLocks noChangeShapeType="1"/>
          </p:cNvSpPr>
          <p:nvPr/>
        </p:nvSpPr>
        <p:spPr bwMode="auto">
          <a:xfrm>
            <a:off x="4505325" y="3635375"/>
            <a:ext cx="3802063" cy="2357438"/>
          </a:xfrm>
          <a:prstGeom prst="line">
            <a:avLst/>
          </a:prstGeom>
          <a:noFill/>
          <a:ln w="19050">
            <a:solidFill>
              <a:srgbClr val="00FF00"/>
            </a:solidFill>
            <a:round/>
            <a:headEnd/>
            <a:tailEnd type="triangle" w="med" len="med"/>
          </a:ln>
          <a:effectLst/>
        </p:spPr>
        <p:txBody>
          <a:bodyPr wrap="none"/>
          <a:lstStyle/>
          <a:p>
            <a:endParaRPr lang="en-US"/>
          </a:p>
        </p:txBody>
      </p:sp>
      <p:sp>
        <p:nvSpPr>
          <p:cNvPr id="13320" name="Line 8"/>
          <p:cNvSpPr>
            <a:spLocks noChangeShapeType="1"/>
          </p:cNvSpPr>
          <p:nvPr/>
        </p:nvSpPr>
        <p:spPr bwMode="auto">
          <a:xfrm flipH="1">
            <a:off x="5949950" y="4349750"/>
            <a:ext cx="1322388" cy="0"/>
          </a:xfrm>
          <a:prstGeom prst="line">
            <a:avLst/>
          </a:prstGeom>
          <a:noFill/>
          <a:ln w="19050">
            <a:solidFill>
              <a:srgbClr val="FF5050"/>
            </a:solidFill>
            <a:prstDash val="dash"/>
            <a:round/>
            <a:headEnd/>
            <a:tailEnd/>
          </a:ln>
          <a:effectLst/>
        </p:spPr>
        <p:txBody>
          <a:bodyPr wrap="none"/>
          <a:lstStyle/>
          <a:p>
            <a:endParaRPr lang="en-US"/>
          </a:p>
        </p:txBody>
      </p:sp>
      <p:sp>
        <p:nvSpPr>
          <p:cNvPr id="13321" name="Line 9"/>
          <p:cNvSpPr>
            <a:spLocks noChangeShapeType="1"/>
          </p:cNvSpPr>
          <p:nvPr/>
        </p:nvSpPr>
        <p:spPr bwMode="auto">
          <a:xfrm flipH="1">
            <a:off x="6016625" y="4130675"/>
            <a:ext cx="2071688" cy="0"/>
          </a:xfrm>
          <a:prstGeom prst="line">
            <a:avLst/>
          </a:prstGeom>
          <a:noFill/>
          <a:ln w="19050">
            <a:solidFill>
              <a:srgbClr val="FF5050"/>
            </a:solidFill>
            <a:prstDash val="dash"/>
            <a:round/>
            <a:headEnd/>
            <a:tailEnd/>
          </a:ln>
          <a:effectLst/>
        </p:spPr>
        <p:txBody>
          <a:bodyPr wrap="none"/>
          <a:lstStyle/>
          <a:p>
            <a:endParaRPr lang="en-US"/>
          </a:p>
        </p:txBody>
      </p:sp>
      <p:sp>
        <p:nvSpPr>
          <p:cNvPr id="13322" name="Line 10"/>
          <p:cNvSpPr>
            <a:spLocks noChangeShapeType="1"/>
          </p:cNvSpPr>
          <p:nvPr/>
        </p:nvSpPr>
        <p:spPr bwMode="auto">
          <a:xfrm flipH="1">
            <a:off x="5929313" y="3987800"/>
            <a:ext cx="2357437" cy="11113"/>
          </a:xfrm>
          <a:prstGeom prst="line">
            <a:avLst/>
          </a:prstGeom>
          <a:noFill/>
          <a:ln w="19050">
            <a:solidFill>
              <a:srgbClr val="FF5050"/>
            </a:solidFill>
            <a:prstDash val="dash"/>
            <a:round/>
            <a:headEnd/>
            <a:tailEnd/>
          </a:ln>
          <a:effectLst/>
        </p:spPr>
        <p:txBody>
          <a:bodyPr wrap="none"/>
          <a:lstStyle/>
          <a:p>
            <a:endParaRPr lang="en-US"/>
          </a:p>
        </p:txBody>
      </p:sp>
      <p:sp>
        <p:nvSpPr>
          <p:cNvPr id="13323" name="Line 11"/>
          <p:cNvSpPr>
            <a:spLocks noChangeShapeType="1"/>
          </p:cNvSpPr>
          <p:nvPr/>
        </p:nvSpPr>
        <p:spPr bwMode="auto">
          <a:xfrm>
            <a:off x="2709863" y="5915025"/>
            <a:ext cx="0" cy="220663"/>
          </a:xfrm>
          <a:prstGeom prst="line">
            <a:avLst/>
          </a:prstGeom>
          <a:noFill/>
          <a:ln w="28575">
            <a:solidFill>
              <a:srgbClr val="FF5050"/>
            </a:solidFill>
            <a:round/>
            <a:headEnd/>
            <a:tailEnd/>
          </a:ln>
          <a:effectLst/>
        </p:spPr>
        <p:txBody>
          <a:bodyPr wrap="none"/>
          <a:lstStyle/>
          <a:p>
            <a:endParaRPr lang="en-US"/>
          </a:p>
        </p:txBody>
      </p:sp>
      <p:sp>
        <p:nvSpPr>
          <p:cNvPr id="13324" name="Line 12"/>
          <p:cNvSpPr>
            <a:spLocks noChangeShapeType="1"/>
          </p:cNvSpPr>
          <p:nvPr/>
        </p:nvSpPr>
        <p:spPr bwMode="auto">
          <a:xfrm>
            <a:off x="3368675" y="5902325"/>
            <a:ext cx="0" cy="220663"/>
          </a:xfrm>
          <a:prstGeom prst="line">
            <a:avLst/>
          </a:prstGeom>
          <a:noFill/>
          <a:ln w="28575">
            <a:solidFill>
              <a:srgbClr val="FF5050"/>
            </a:solidFill>
            <a:round/>
            <a:headEnd/>
            <a:tailEnd/>
          </a:ln>
          <a:effectLst/>
        </p:spPr>
        <p:txBody>
          <a:bodyPr wrap="none"/>
          <a:lstStyle/>
          <a:p>
            <a:endParaRPr lang="en-US"/>
          </a:p>
        </p:txBody>
      </p:sp>
      <p:sp>
        <p:nvSpPr>
          <p:cNvPr id="13325" name="Text Box 13"/>
          <p:cNvSpPr txBox="1">
            <a:spLocks noChangeArrowheads="1"/>
          </p:cNvSpPr>
          <p:nvPr/>
        </p:nvSpPr>
        <p:spPr bwMode="auto">
          <a:xfrm>
            <a:off x="2687638" y="5859463"/>
            <a:ext cx="795337" cy="304800"/>
          </a:xfrm>
          <a:prstGeom prst="rect">
            <a:avLst/>
          </a:prstGeom>
          <a:noFill/>
          <a:ln w="28575">
            <a:noFill/>
            <a:miter lim="800000"/>
            <a:headEnd/>
            <a:tailEnd/>
          </a:ln>
          <a:effectLst/>
        </p:spPr>
        <p:txBody>
          <a:bodyPr>
            <a:spAutoFit/>
          </a:bodyPr>
          <a:lstStyle/>
          <a:p>
            <a:pPr>
              <a:spcBef>
                <a:spcPct val="50000"/>
              </a:spcBef>
            </a:pPr>
            <a:r>
              <a:rPr lang="en-US" sz="1400" b="1">
                <a:solidFill>
                  <a:schemeClr val="bg2"/>
                </a:solidFill>
                <a:latin typeface="Times New Roman" pitchFamily="18" charset="0"/>
              </a:rPr>
              <a:t>10 days</a:t>
            </a:r>
          </a:p>
        </p:txBody>
      </p:sp>
      <p:sp>
        <p:nvSpPr>
          <p:cNvPr id="13326" name="Line 14"/>
          <p:cNvSpPr>
            <a:spLocks noChangeShapeType="1"/>
          </p:cNvSpPr>
          <p:nvPr/>
        </p:nvSpPr>
        <p:spPr bwMode="auto">
          <a:xfrm>
            <a:off x="2322513" y="5121275"/>
            <a:ext cx="0" cy="220663"/>
          </a:xfrm>
          <a:prstGeom prst="line">
            <a:avLst/>
          </a:prstGeom>
          <a:noFill/>
          <a:ln w="28575">
            <a:solidFill>
              <a:srgbClr val="FF5050"/>
            </a:solidFill>
            <a:round/>
            <a:headEnd/>
            <a:tailEnd/>
          </a:ln>
          <a:effectLst/>
        </p:spPr>
        <p:txBody>
          <a:bodyPr wrap="none"/>
          <a:lstStyle/>
          <a:p>
            <a:endParaRPr lang="en-US"/>
          </a:p>
        </p:txBody>
      </p:sp>
      <p:sp>
        <p:nvSpPr>
          <p:cNvPr id="13327" name="Line 15"/>
          <p:cNvSpPr>
            <a:spLocks noChangeShapeType="1"/>
          </p:cNvSpPr>
          <p:nvPr/>
        </p:nvSpPr>
        <p:spPr bwMode="auto">
          <a:xfrm>
            <a:off x="3148013" y="5129213"/>
            <a:ext cx="0" cy="220662"/>
          </a:xfrm>
          <a:prstGeom prst="line">
            <a:avLst/>
          </a:prstGeom>
          <a:noFill/>
          <a:ln w="28575">
            <a:solidFill>
              <a:srgbClr val="FF5050"/>
            </a:solidFill>
            <a:round/>
            <a:headEnd/>
            <a:tailEnd/>
          </a:ln>
          <a:effectLst/>
        </p:spPr>
        <p:txBody>
          <a:bodyPr wrap="none"/>
          <a:lstStyle/>
          <a:p>
            <a:endParaRPr lang="en-US"/>
          </a:p>
        </p:txBody>
      </p:sp>
      <p:sp>
        <p:nvSpPr>
          <p:cNvPr id="13328" name="Text Box 16"/>
          <p:cNvSpPr txBox="1">
            <a:spLocks noChangeArrowheads="1"/>
          </p:cNvSpPr>
          <p:nvPr/>
        </p:nvSpPr>
        <p:spPr bwMode="auto">
          <a:xfrm>
            <a:off x="2376488" y="5108575"/>
            <a:ext cx="795337" cy="304800"/>
          </a:xfrm>
          <a:prstGeom prst="rect">
            <a:avLst/>
          </a:prstGeom>
          <a:noFill/>
          <a:ln w="28575">
            <a:noFill/>
            <a:miter lim="800000"/>
            <a:headEnd/>
            <a:tailEnd/>
          </a:ln>
          <a:effectLst/>
        </p:spPr>
        <p:txBody>
          <a:bodyPr>
            <a:spAutoFit/>
          </a:bodyPr>
          <a:lstStyle/>
          <a:p>
            <a:pPr>
              <a:spcBef>
                <a:spcPct val="50000"/>
              </a:spcBef>
            </a:pPr>
            <a:r>
              <a:rPr lang="en-US" sz="1400" b="1">
                <a:solidFill>
                  <a:schemeClr val="bg2"/>
                </a:solidFill>
                <a:latin typeface="Times New Roman" pitchFamily="18" charset="0"/>
              </a:rPr>
              <a:t>15 days</a:t>
            </a:r>
          </a:p>
        </p:txBody>
      </p:sp>
      <p:sp>
        <p:nvSpPr>
          <p:cNvPr id="13329" name="Line 17"/>
          <p:cNvSpPr>
            <a:spLocks noChangeShapeType="1"/>
          </p:cNvSpPr>
          <p:nvPr/>
        </p:nvSpPr>
        <p:spPr bwMode="auto">
          <a:xfrm>
            <a:off x="1916113" y="4283075"/>
            <a:ext cx="0" cy="220663"/>
          </a:xfrm>
          <a:prstGeom prst="line">
            <a:avLst/>
          </a:prstGeom>
          <a:noFill/>
          <a:ln w="28575">
            <a:solidFill>
              <a:srgbClr val="FF5050"/>
            </a:solidFill>
            <a:round/>
            <a:headEnd/>
            <a:tailEnd/>
          </a:ln>
          <a:effectLst/>
        </p:spPr>
        <p:txBody>
          <a:bodyPr wrap="none"/>
          <a:lstStyle/>
          <a:p>
            <a:endParaRPr lang="en-US"/>
          </a:p>
        </p:txBody>
      </p:sp>
      <p:sp>
        <p:nvSpPr>
          <p:cNvPr id="13330" name="Line 18"/>
          <p:cNvSpPr>
            <a:spLocks noChangeShapeType="1"/>
          </p:cNvSpPr>
          <p:nvPr/>
        </p:nvSpPr>
        <p:spPr bwMode="auto">
          <a:xfrm>
            <a:off x="3487738" y="4303713"/>
            <a:ext cx="0" cy="220662"/>
          </a:xfrm>
          <a:prstGeom prst="line">
            <a:avLst/>
          </a:prstGeom>
          <a:noFill/>
          <a:ln w="28575">
            <a:solidFill>
              <a:srgbClr val="FF5050"/>
            </a:solidFill>
            <a:round/>
            <a:headEnd/>
            <a:tailEnd/>
          </a:ln>
          <a:effectLst/>
        </p:spPr>
        <p:txBody>
          <a:bodyPr wrap="none"/>
          <a:lstStyle/>
          <a:p>
            <a:endParaRPr lang="en-US"/>
          </a:p>
        </p:txBody>
      </p:sp>
      <p:sp>
        <p:nvSpPr>
          <p:cNvPr id="13331" name="Line 19"/>
          <p:cNvSpPr>
            <a:spLocks noChangeShapeType="1"/>
          </p:cNvSpPr>
          <p:nvPr/>
        </p:nvSpPr>
        <p:spPr bwMode="auto">
          <a:xfrm>
            <a:off x="1990725" y="3522663"/>
            <a:ext cx="0" cy="220662"/>
          </a:xfrm>
          <a:prstGeom prst="line">
            <a:avLst/>
          </a:prstGeom>
          <a:noFill/>
          <a:ln w="28575">
            <a:solidFill>
              <a:srgbClr val="FF5050"/>
            </a:solidFill>
            <a:round/>
            <a:headEnd/>
            <a:tailEnd/>
          </a:ln>
          <a:effectLst/>
        </p:spPr>
        <p:txBody>
          <a:bodyPr wrap="none"/>
          <a:lstStyle/>
          <a:p>
            <a:endParaRPr lang="en-US"/>
          </a:p>
        </p:txBody>
      </p:sp>
      <p:sp>
        <p:nvSpPr>
          <p:cNvPr id="13332" name="Line 20"/>
          <p:cNvSpPr>
            <a:spLocks noChangeShapeType="1"/>
          </p:cNvSpPr>
          <p:nvPr/>
        </p:nvSpPr>
        <p:spPr bwMode="auto">
          <a:xfrm>
            <a:off x="4368800" y="3554413"/>
            <a:ext cx="0" cy="220662"/>
          </a:xfrm>
          <a:prstGeom prst="line">
            <a:avLst/>
          </a:prstGeom>
          <a:noFill/>
          <a:ln w="28575">
            <a:solidFill>
              <a:srgbClr val="FF5050"/>
            </a:solidFill>
            <a:round/>
            <a:headEnd/>
            <a:tailEnd/>
          </a:ln>
          <a:effectLst/>
        </p:spPr>
        <p:txBody>
          <a:bodyPr wrap="none"/>
          <a:lstStyle/>
          <a:p>
            <a:endParaRPr lang="en-US"/>
          </a:p>
        </p:txBody>
      </p:sp>
      <p:sp>
        <p:nvSpPr>
          <p:cNvPr id="13333" name="Text Box 21"/>
          <p:cNvSpPr txBox="1">
            <a:spLocks noChangeArrowheads="1"/>
          </p:cNvSpPr>
          <p:nvPr/>
        </p:nvSpPr>
        <p:spPr bwMode="auto">
          <a:xfrm>
            <a:off x="2860675" y="3533775"/>
            <a:ext cx="795338" cy="304800"/>
          </a:xfrm>
          <a:prstGeom prst="rect">
            <a:avLst/>
          </a:prstGeom>
          <a:noFill/>
          <a:ln w="28575">
            <a:noFill/>
            <a:miter lim="800000"/>
            <a:headEnd/>
            <a:tailEnd/>
          </a:ln>
          <a:effectLst/>
        </p:spPr>
        <p:txBody>
          <a:bodyPr>
            <a:spAutoFit/>
          </a:bodyPr>
          <a:lstStyle/>
          <a:p>
            <a:pPr>
              <a:spcBef>
                <a:spcPct val="50000"/>
              </a:spcBef>
            </a:pPr>
            <a:r>
              <a:rPr lang="en-US" sz="1400" b="1">
                <a:solidFill>
                  <a:schemeClr val="bg2"/>
                </a:solidFill>
                <a:latin typeface="Times New Roman" pitchFamily="18" charset="0"/>
              </a:rPr>
              <a:t>45 days</a:t>
            </a:r>
          </a:p>
        </p:txBody>
      </p:sp>
      <p:sp>
        <p:nvSpPr>
          <p:cNvPr id="13334" name="Rectangle 22"/>
          <p:cNvSpPr>
            <a:spLocks noChangeArrowheads="1"/>
          </p:cNvSpPr>
          <p:nvPr/>
        </p:nvSpPr>
        <p:spPr bwMode="auto">
          <a:xfrm>
            <a:off x="2424113" y="4275138"/>
            <a:ext cx="792162" cy="341312"/>
          </a:xfrm>
          <a:prstGeom prst="rect">
            <a:avLst/>
          </a:prstGeom>
          <a:noFill/>
          <a:ln w="12700">
            <a:solidFill>
              <a:schemeClr val="tx1"/>
            </a:solidFill>
            <a:miter lim="800000"/>
            <a:headEnd/>
            <a:tailEnd/>
          </a:ln>
          <a:effectLst/>
        </p:spPr>
        <p:txBody>
          <a:bodyPr wrap="none" anchor="ctr"/>
          <a:lstStyle/>
          <a:p>
            <a:endParaRPr lang="en-US"/>
          </a:p>
        </p:txBody>
      </p:sp>
      <p:sp>
        <p:nvSpPr>
          <p:cNvPr id="13335" name="Text Box 23"/>
          <p:cNvSpPr txBox="1">
            <a:spLocks noChangeArrowheads="1"/>
          </p:cNvSpPr>
          <p:nvPr/>
        </p:nvSpPr>
        <p:spPr bwMode="auto">
          <a:xfrm>
            <a:off x="2500313" y="4294188"/>
            <a:ext cx="795337" cy="304800"/>
          </a:xfrm>
          <a:prstGeom prst="rect">
            <a:avLst/>
          </a:prstGeom>
          <a:solidFill>
            <a:srgbClr val="FFFFFF"/>
          </a:solidFill>
          <a:ln w="28575">
            <a:noFill/>
            <a:miter lim="800000"/>
            <a:headEnd/>
            <a:tailEnd/>
          </a:ln>
          <a:effectLst/>
        </p:spPr>
        <p:txBody>
          <a:bodyPr>
            <a:spAutoFit/>
          </a:bodyPr>
          <a:lstStyle/>
          <a:p>
            <a:pPr>
              <a:spcBef>
                <a:spcPct val="50000"/>
              </a:spcBef>
            </a:pPr>
            <a:r>
              <a:rPr lang="en-US" sz="1400" b="1">
                <a:solidFill>
                  <a:schemeClr val="bg2"/>
                </a:solidFill>
                <a:latin typeface="Times New Roman" pitchFamily="18" charset="0"/>
              </a:rPr>
              <a:t>30 days</a:t>
            </a:r>
          </a:p>
        </p:txBody>
      </p:sp>
      <p:sp>
        <p:nvSpPr>
          <p:cNvPr id="13336" name="Line 24"/>
          <p:cNvSpPr>
            <a:spLocks noChangeShapeType="1"/>
          </p:cNvSpPr>
          <p:nvPr/>
        </p:nvSpPr>
        <p:spPr bwMode="auto">
          <a:xfrm flipV="1">
            <a:off x="7381875" y="4371975"/>
            <a:ext cx="0" cy="1631950"/>
          </a:xfrm>
          <a:prstGeom prst="line">
            <a:avLst/>
          </a:prstGeom>
          <a:noFill/>
          <a:ln w="19050">
            <a:solidFill>
              <a:srgbClr val="FF5050"/>
            </a:solidFill>
            <a:prstDash val="dash"/>
            <a:round/>
            <a:headEnd/>
            <a:tailEnd/>
          </a:ln>
          <a:effectLst/>
        </p:spPr>
        <p:txBody>
          <a:bodyPr wrap="none"/>
          <a:lstStyle/>
          <a:p>
            <a:endParaRPr lang="en-US"/>
          </a:p>
        </p:txBody>
      </p:sp>
      <p:sp>
        <p:nvSpPr>
          <p:cNvPr id="13337" name="Line 25"/>
          <p:cNvSpPr>
            <a:spLocks noChangeShapeType="1"/>
          </p:cNvSpPr>
          <p:nvPr/>
        </p:nvSpPr>
        <p:spPr bwMode="auto">
          <a:xfrm flipH="1" flipV="1">
            <a:off x="8085138" y="4097338"/>
            <a:ext cx="11112" cy="1938337"/>
          </a:xfrm>
          <a:prstGeom prst="line">
            <a:avLst/>
          </a:prstGeom>
          <a:noFill/>
          <a:ln w="19050">
            <a:solidFill>
              <a:srgbClr val="FF5050"/>
            </a:solidFill>
            <a:prstDash val="dash"/>
            <a:round/>
            <a:headEnd/>
            <a:tailEnd/>
          </a:ln>
          <a:effectLst/>
        </p:spPr>
        <p:txBody>
          <a:bodyPr wrap="none"/>
          <a:lstStyle/>
          <a:p>
            <a:endParaRPr lang="en-US"/>
          </a:p>
        </p:txBody>
      </p:sp>
      <p:sp>
        <p:nvSpPr>
          <p:cNvPr id="13338" name="Line 26"/>
          <p:cNvSpPr>
            <a:spLocks noChangeShapeType="1"/>
          </p:cNvSpPr>
          <p:nvPr/>
        </p:nvSpPr>
        <p:spPr bwMode="auto">
          <a:xfrm flipH="1" flipV="1">
            <a:off x="8328025" y="4017963"/>
            <a:ext cx="11113" cy="2006600"/>
          </a:xfrm>
          <a:prstGeom prst="line">
            <a:avLst/>
          </a:prstGeom>
          <a:noFill/>
          <a:ln w="19050">
            <a:solidFill>
              <a:srgbClr val="FF5050"/>
            </a:solidFill>
            <a:prstDash val="dash"/>
            <a:round/>
            <a:headEnd/>
            <a:tailEnd/>
          </a:ln>
          <a:effectLst/>
        </p:spPr>
        <p:txBody>
          <a:bodyPr wrap="none"/>
          <a:lstStyle/>
          <a:p>
            <a:endParaRPr lang="en-US"/>
          </a:p>
        </p:txBody>
      </p:sp>
      <p:sp>
        <p:nvSpPr>
          <p:cNvPr id="13339" name="Text Box 27"/>
          <p:cNvSpPr txBox="1">
            <a:spLocks noChangeArrowheads="1"/>
          </p:cNvSpPr>
          <p:nvPr/>
        </p:nvSpPr>
        <p:spPr bwMode="auto">
          <a:xfrm>
            <a:off x="5686425" y="4186238"/>
            <a:ext cx="342900" cy="457200"/>
          </a:xfrm>
          <a:prstGeom prst="rect">
            <a:avLst/>
          </a:prstGeom>
          <a:noFill/>
          <a:ln w="12700">
            <a:noFill/>
            <a:miter lim="800000"/>
            <a:headEnd/>
            <a:tailEnd/>
          </a:ln>
          <a:effectLst/>
        </p:spPr>
        <p:txBody>
          <a:bodyPr>
            <a:spAutoFit/>
          </a:bodyPr>
          <a:lstStyle/>
          <a:p>
            <a:pPr>
              <a:spcBef>
                <a:spcPct val="50000"/>
              </a:spcBef>
            </a:pPr>
            <a:r>
              <a:rPr lang="en-US" sz="2400" b="1">
                <a:solidFill>
                  <a:srgbClr val="FF5050"/>
                </a:solidFill>
                <a:latin typeface="Tahoma" pitchFamily="34" charset="0"/>
                <a:cs typeface="Tahoma" pitchFamily="34" charset="0"/>
              </a:rPr>
              <a:t>*</a:t>
            </a:r>
          </a:p>
        </p:txBody>
      </p:sp>
      <p:sp>
        <p:nvSpPr>
          <p:cNvPr id="13340" name="Text Box 28"/>
          <p:cNvSpPr txBox="1">
            <a:spLocks noChangeArrowheads="1"/>
          </p:cNvSpPr>
          <p:nvPr/>
        </p:nvSpPr>
        <p:spPr bwMode="auto">
          <a:xfrm>
            <a:off x="5684838" y="3921125"/>
            <a:ext cx="342900" cy="457200"/>
          </a:xfrm>
          <a:prstGeom prst="rect">
            <a:avLst/>
          </a:prstGeom>
          <a:noFill/>
          <a:ln w="12700">
            <a:noFill/>
            <a:miter lim="800000"/>
            <a:headEnd/>
            <a:tailEnd/>
          </a:ln>
          <a:effectLst/>
        </p:spPr>
        <p:txBody>
          <a:bodyPr>
            <a:spAutoFit/>
          </a:bodyPr>
          <a:lstStyle/>
          <a:p>
            <a:pPr>
              <a:spcBef>
                <a:spcPct val="50000"/>
              </a:spcBef>
            </a:pPr>
            <a:r>
              <a:rPr lang="en-US" sz="2400" b="1">
                <a:solidFill>
                  <a:srgbClr val="FF5050"/>
                </a:solidFill>
                <a:latin typeface="Tahoma" pitchFamily="34" charset="0"/>
                <a:cs typeface="Tahoma" pitchFamily="34" charset="0"/>
              </a:rPr>
              <a:t>*</a:t>
            </a:r>
          </a:p>
        </p:txBody>
      </p:sp>
      <p:sp>
        <p:nvSpPr>
          <p:cNvPr id="13341" name="Text Box 29"/>
          <p:cNvSpPr txBox="1">
            <a:spLocks noChangeArrowheads="1"/>
          </p:cNvSpPr>
          <p:nvPr/>
        </p:nvSpPr>
        <p:spPr bwMode="auto">
          <a:xfrm>
            <a:off x="5659438" y="3776663"/>
            <a:ext cx="342900" cy="457200"/>
          </a:xfrm>
          <a:prstGeom prst="rect">
            <a:avLst/>
          </a:prstGeom>
          <a:noFill/>
          <a:ln w="12700">
            <a:noFill/>
            <a:miter lim="800000"/>
            <a:headEnd/>
            <a:tailEnd/>
          </a:ln>
          <a:effectLst/>
        </p:spPr>
        <p:txBody>
          <a:bodyPr>
            <a:spAutoFit/>
          </a:bodyPr>
          <a:lstStyle/>
          <a:p>
            <a:pPr>
              <a:spcBef>
                <a:spcPct val="50000"/>
              </a:spcBef>
            </a:pPr>
            <a:r>
              <a:rPr lang="en-US" sz="2400" b="1">
                <a:solidFill>
                  <a:srgbClr val="FF5050"/>
                </a:solidFill>
                <a:latin typeface="Tahoma" pitchFamily="34" charset="0"/>
                <a:cs typeface="Tahoma" pitchFamily="34" charset="0"/>
              </a:rPr>
              <a:t>*</a:t>
            </a:r>
          </a:p>
        </p:txBody>
      </p:sp>
      <p:sp>
        <p:nvSpPr>
          <p:cNvPr id="13342" name="Rectangle 30"/>
          <p:cNvSpPr>
            <a:spLocks noGrp="1" noChangeArrowheads="1"/>
          </p:cNvSpPr>
          <p:nvPr>
            <p:ph type="title"/>
          </p:nvPr>
        </p:nvSpPr>
        <p:spPr/>
        <p:txBody>
          <a:bodyPr/>
          <a:lstStyle/>
          <a:p>
            <a:r>
              <a:rPr lang="en-US" sz="3200"/>
              <a:t>Variable Stars as Distance Indicators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331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333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332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33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3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3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3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331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333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332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33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3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3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p:bldP spid="13317" grpId="1" animBg="1"/>
      <p:bldP spid="13318" grpId="0" animBg="1"/>
      <p:bldP spid="13318" grpId="1" animBg="1"/>
      <p:bldP spid="13319" grpId="0" animBg="1"/>
      <p:bldP spid="13320" grpId="0" animBg="1"/>
      <p:bldP spid="13320" grpId="1" animBg="1"/>
      <p:bldP spid="13321" grpId="0" animBg="1"/>
      <p:bldP spid="13321" grpId="1" animBg="1"/>
      <p:bldP spid="13322" grpId="0" animBg="1"/>
      <p:bldP spid="13336" grpId="0" animBg="1"/>
      <p:bldP spid="13336" grpId="1" animBg="1"/>
      <p:bldP spid="13337" grpId="0" animBg="1"/>
      <p:bldP spid="13337" grpId="1" animBg="1"/>
      <p:bldP spid="13338" grpId="0" animBg="1"/>
      <p:bldP spid="13339" grpId="0"/>
      <p:bldP spid="13340" grpId="0"/>
      <p:bldP spid="133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External Galaxies</a:t>
            </a:r>
          </a:p>
        </p:txBody>
      </p:sp>
      <p:sp>
        <p:nvSpPr>
          <p:cNvPr id="21507" name="Rectangle 3"/>
          <p:cNvSpPr>
            <a:spLocks noGrp="1" noChangeArrowheads="1"/>
          </p:cNvSpPr>
          <p:nvPr>
            <p:ph type="body" sz="half" idx="1"/>
          </p:nvPr>
        </p:nvSpPr>
        <p:spPr>
          <a:xfrm>
            <a:off x="304800" y="1447800"/>
            <a:ext cx="4343400" cy="2743200"/>
          </a:xfrm>
        </p:spPr>
        <p:txBody>
          <a:bodyPr>
            <a:normAutofit fontScale="92500" lnSpcReduction="10000"/>
          </a:bodyPr>
          <a:lstStyle/>
          <a:p>
            <a:pPr>
              <a:lnSpc>
                <a:spcPct val="80000"/>
              </a:lnSpc>
            </a:pPr>
            <a:r>
              <a:rPr lang="en-US" sz="2000" dirty="0"/>
              <a:t>It wasn’t until 1923 that we fully realized the universe consisted of more than the Milky Way.</a:t>
            </a:r>
          </a:p>
          <a:p>
            <a:pPr>
              <a:lnSpc>
                <a:spcPct val="80000"/>
              </a:lnSpc>
            </a:pPr>
            <a:r>
              <a:rPr lang="en-US" sz="2000" dirty="0" smtClean="0"/>
              <a:t>In 1923 </a:t>
            </a:r>
            <a:r>
              <a:rPr lang="en-US" sz="2000" dirty="0"/>
              <a:t>Edwin Hubble determined that </a:t>
            </a:r>
            <a:r>
              <a:rPr lang="en-US" sz="2000" dirty="0" smtClean="0"/>
              <a:t>Cepheid </a:t>
            </a:r>
            <a:r>
              <a:rPr lang="en-US" sz="2000" dirty="0" smtClean="0"/>
              <a:t>variable stars </a:t>
            </a:r>
            <a:r>
              <a:rPr lang="en-US" sz="2000" dirty="0" smtClean="0"/>
              <a:t>in </a:t>
            </a:r>
            <a:r>
              <a:rPr lang="en-US" sz="2000" dirty="0" smtClean="0"/>
              <a:t>the </a:t>
            </a:r>
            <a:r>
              <a:rPr lang="en-US" sz="2000" dirty="0"/>
              <a:t>Andromeda galaxy </a:t>
            </a:r>
            <a:r>
              <a:rPr lang="en-US" sz="2000" dirty="0" smtClean="0"/>
              <a:t>are 2.5 million light-years away.</a:t>
            </a:r>
          </a:p>
          <a:p>
            <a:pPr>
              <a:lnSpc>
                <a:spcPct val="80000"/>
              </a:lnSpc>
            </a:pPr>
            <a:r>
              <a:rPr lang="en-US" sz="2000" dirty="0" smtClean="0"/>
              <a:t>Since the milky way is only 100,000 light-years across, it became apparent that Andromeda was </a:t>
            </a:r>
            <a:r>
              <a:rPr lang="en-US" sz="2000" dirty="0"/>
              <a:t>a separate system of stars.</a:t>
            </a:r>
            <a:endParaRPr lang="en-US" sz="2200" dirty="0"/>
          </a:p>
        </p:txBody>
      </p:sp>
      <p:sp>
        <p:nvSpPr>
          <p:cNvPr id="21509" name="Text Box 5"/>
          <p:cNvSpPr txBox="1">
            <a:spLocks noChangeArrowheads="1"/>
          </p:cNvSpPr>
          <p:nvPr/>
        </p:nvSpPr>
        <p:spPr bwMode="auto">
          <a:xfrm>
            <a:off x="5105400" y="5943600"/>
            <a:ext cx="3616325" cy="304800"/>
          </a:xfrm>
          <a:prstGeom prst="rect">
            <a:avLst/>
          </a:prstGeom>
          <a:noFill/>
          <a:ln w="12700">
            <a:noFill/>
            <a:miter lim="800000"/>
            <a:headEnd/>
            <a:tailEnd/>
          </a:ln>
          <a:effectLst/>
        </p:spPr>
        <p:txBody>
          <a:bodyPr wrap="none">
            <a:spAutoFit/>
          </a:bodyPr>
          <a:lstStyle/>
          <a:p>
            <a:r>
              <a:rPr lang="en-US" sz="1400">
                <a:latin typeface="Comic Sans MS" pitchFamily="66" charset="0"/>
              </a:rPr>
              <a:t>Edwin Hubble with his 200 inch telescope</a:t>
            </a:r>
          </a:p>
        </p:txBody>
      </p:sp>
      <p:pic>
        <p:nvPicPr>
          <p:cNvPr id="21510" name="Picture 6" descr="Andromeda_gendler_sm"/>
          <p:cNvPicPr>
            <a:picLocks noChangeAspect="1" noChangeArrowheads="1"/>
          </p:cNvPicPr>
          <p:nvPr/>
        </p:nvPicPr>
        <p:blipFill>
          <a:blip r:embed="rId3" cstate="print"/>
          <a:srcRect/>
          <a:stretch>
            <a:fillRect/>
          </a:stretch>
        </p:blipFill>
        <p:spPr bwMode="auto">
          <a:xfrm>
            <a:off x="990600" y="4267200"/>
            <a:ext cx="3048000" cy="2209800"/>
          </a:xfrm>
          <a:prstGeom prst="rect">
            <a:avLst/>
          </a:prstGeom>
          <a:ln>
            <a:noFill/>
          </a:ln>
          <a:effectLst>
            <a:outerShdw blurRad="292100" dist="139700" dir="2700000" algn="tl" rotWithShape="0">
              <a:srgbClr val="333333">
                <a:alpha val="65000"/>
              </a:srgbClr>
            </a:outerShdw>
          </a:effectLst>
        </p:spPr>
      </p:pic>
      <p:sp>
        <p:nvSpPr>
          <p:cNvPr id="21511" name="Text Box 7"/>
          <p:cNvSpPr txBox="1">
            <a:spLocks noChangeArrowheads="1"/>
          </p:cNvSpPr>
          <p:nvPr/>
        </p:nvSpPr>
        <p:spPr bwMode="auto">
          <a:xfrm>
            <a:off x="1524000" y="6583363"/>
            <a:ext cx="1470025" cy="274637"/>
          </a:xfrm>
          <a:prstGeom prst="rect">
            <a:avLst/>
          </a:prstGeom>
          <a:noFill/>
          <a:ln w="12700">
            <a:noFill/>
            <a:miter lim="800000"/>
            <a:headEnd/>
            <a:tailEnd/>
          </a:ln>
          <a:effectLst/>
        </p:spPr>
        <p:txBody>
          <a:bodyPr wrap="none">
            <a:spAutoFit/>
          </a:bodyPr>
          <a:lstStyle/>
          <a:p>
            <a:r>
              <a:rPr lang="en-US" sz="1200" dirty="0">
                <a:latin typeface="Comic Sans MS" pitchFamily="66" charset="0"/>
              </a:rPr>
              <a:t>Andromeda (HST)</a:t>
            </a:r>
          </a:p>
        </p:txBody>
      </p:sp>
      <p:pic>
        <p:nvPicPr>
          <p:cNvPr id="21512" name="Picture 8" descr="C:\Users\mw22.PHYSICS\Desktop\Picture2.png"/>
          <p:cNvPicPr>
            <a:picLocks noChangeAspect="1" noChangeArrowheads="1"/>
          </p:cNvPicPr>
          <p:nvPr/>
        </p:nvPicPr>
        <p:blipFill>
          <a:blip r:embed="rId4"/>
          <a:srcRect/>
          <a:stretch>
            <a:fillRect/>
          </a:stretch>
        </p:blipFill>
        <p:spPr bwMode="auto">
          <a:xfrm>
            <a:off x="4953000" y="1752600"/>
            <a:ext cx="3790950" cy="4078287"/>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p:cNvPicPr>
            <a:picLocks noChangeAspect="1" noChangeArrowheads="1"/>
          </p:cNvPicPr>
          <p:nvPr/>
        </p:nvPicPr>
        <p:blipFill>
          <a:blip r:embed="rId4"/>
          <a:srcRect/>
          <a:stretch>
            <a:fillRect/>
          </a:stretch>
        </p:blipFill>
        <p:spPr bwMode="auto">
          <a:xfrm>
            <a:off x="4876800" y="4038600"/>
            <a:ext cx="3514591" cy="2438400"/>
          </a:xfrm>
          <a:prstGeom prst="rect">
            <a:avLst/>
          </a:prstGeom>
          <a:ln>
            <a:noFill/>
          </a:ln>
          <a:effectLst>
            <a:outerShdw blurRad="292100" dist="139700" dir="2700000" algn="tl" rotWithShape="0">
              <a:srgbClr val="333333">
                <a:alpha val="65000"/>
              </a:srgbClr>
            </a:outerShdw>
          </a:effectLst>
        </p:spPr>
      </p:pic>
      <p:sp>
        <p:nvSpPr>
          <p:cNvPr id="22530" name="Rectangle 2"/>
          <p:cNvSpPr>
            <a:spLocks noGrp="1" noChangeArrowheads="1"/>
          </p:cNvSpPr>
          <p:nvPr>
            <p:ph type="title"/>
          </p:nvPr>
        </p:nvSpPr>
        <p:spPr/>
        <p:txBody>
          <a:bodyPr/>
          <a:lstStyle/>
          <a:p>
            <a:r>
              <a:rPr lang="en-US"/>
              <a:t>We are not alone in the universe</a:t>
            </a:r>
          </a:p>
        </p:txBody>
      </p:sp>
      <p:sp>
        <p:nvSpPr>
          <p:cNvPr id="22531" name="Rectangle 3"/>
          <p:cNvSpPr>
            <a:spLocks noGrp="1" noChangeArrowheads="1"/>
          </p:cNvSpPr>
          <p:nvPr>
            <p:ph type="body" sz="half" idx="1"/>
          </p:nvPr>
        </p:nvSpPr>
        <p:spPr>
          <a:xfrm>
            <a:off x="381000" y="1524000"/>
            <a:ext cx="4191000" cy="4876800"/>
          </a:xfrm>
        </p:spPr>
        <p:txBody>
          <a:bodyPr/>
          <a:lstStyle/>
          <a:p>
            <a:pPr>
              <a:lnSpc>
                <a:spcPct val="90000"/>
              </a:lnSpc>
            </a:pPr>
            <a:r>
              <a:rPr lang="en-US" sz="2600" dirty="0"/>
              <a:t>Soon it was realized that </a:t>
            </a:r>
            <a:r>
              <a:rPr lang="en-US" sz="2600" dirty="0" smtClean="0"/>
              <a:t>the </a:t>
            </a:r>
            <a:r>
              <a:rPr lang="en-US" sz="2600" dirty="0"/>
              <a:t>spiral-shaped “nebula” were galaxies of stars similar to the Milky Way.</a:t>
            </a:r>
          </a:p>
          <a:p>
            <a:pPr lvl="1">
              <a:lnSpc>
                <a:spcPct val="90000"/>
              </a:lnSpc>
            </a:pPr>
            <a:r>
              <a:rPr lang="en-US" sz="2400" dirty="0"/>
              <a:t>On average over 100 billion stars per galaxy!</a:t>
            </a:r>
          </a:p>
          <a:p>
            <a:pPr lvl="1">
              <a:lnSpc>
                <a:spcPct val="90000"/>
              </a:lnSpc>
            </a:pPr>
            <a:r>
              <a:rPr lang="en-US" sz="2400" dirty="0"/>
              <a:t>Huge!  The universe itself is only 10</a:t>
            </a:r>
            <a:r>
              <a:rPr lang="en-US" sz="2400" baseline="30000" dirty="0"/>
              <a:t>5</a:t>
            </a:r>
            <a:r>
              <a:rPr lang="en-US" sz="2400" dirty="0"/>
              <a:t> time larger than a typical galaxy. </a:t>
            </a:r>
          </a:p>
          <a:p>
            <a:pPr lvl="1">
              <a:lnSpc>
                <a:spcPct val="90000"/>
              </a:lnSpc>
            </a:pPr>
            <a:r>
              <a:rPr lang="en-US" sz="2400" dirty="0"/>
              <a:t>At least </a:t>
            </a:r>
            <a:r>
              <a:rPr lang="en-US" sz="2400" i="1" dirty="0"/>
              <a:t>50 billion </a:t>
            </a:r>
            <a:r>
              <a:rPr lang="en-US" sz="2400" dirty="0"/>
              <a:t>of them.</a:t>
            </a:r>
          </a:p>
          <a:p>
            <a:pPr>
              <a:lnSpc>
                <a:spcPct val="90000"/>
              </a:lnSpc>
            </a:pPr>
            <a:endParaRPr lang="en-US" sz="2600" dirty="0"/>
          </a:p>
          <a:p>
            <a:pPr>
              <a:lnSpc>
                <a:spcPct val="90000"/>
              </a:lnSpc>
            </a:pPr>
            <a:endParaRPr lang="en-US" sz="2600" dirty="0"/>
          </a:p>
        </p:txBody>
      </p:sp>
      <p:sp>
        <p:nvSpPr>
          <p:cNvPr id="22532" name="Text Box 4"/>
          <p:cNvSpPr txBox="1">
            <a:spLocks noChangeArrowheads="1"/>
          </p:cNvSpPr>
          <p:nvPr/>
        </p:nvSpPr>
        <p:spPr bwMode="auto">
          <a:xfrm>
            <a:off x="4876800" y="3691156"/>
            <a:ext cx="3505200" cy="304800"/>
          </a:xfrm>
          <a:prstGeom prst="rect">
            <a:avLst/>
          </a:prstGeom>
          <a:noFill/>
          <a:ln w="12700">
            <a:noFill/>
            <a:miter lim="800000"/>
            <a:headEnd/>
            <a:tailEnd/>
          </a:ln>
          <a:effectLst/>
        </p:spPr>
        <p:txBody>
          <a:bodyPr wrap="square">
            <a:spAutoFit/>
          </a:bodyPr>
          <a:lstStyle/>
          <a:p>
            <a:pPr algn="ctr">
              <a:spcBef>
                <a:spcPct val="50000"/>
              </a:spcBef>
            </a:pPr>
            <a:r>
              <a:rPr lang="en-US" sz="1400" dirty="0">
                <a:solidFill>
                  <a:schemeClr val="tx2"/>
                </a:solidFill>
                <a:latin typeface="Comic Sans MS" pitchFamily="66" charset="0"/>
              </a:rPr>
              <a:t>Sketch </a:t>
            </a:r>
            <a:r>
              <a:rPr lang="en-US" sz="1400" dirty="0" smtClean="0">
                <a:solidFill>
                  <a:schemeClr val="tx2"/>
                </a:solidFill>
                <a:latin typeface="Comic Sans MS" pitchFamily="66" charset="0"/>
              </a:rPr>
              <a:t>by </a:t>
            </a:r>
            <a:r>
              <a:rPr lang="en-US" sz="1400" dirty="0">
                <a:solidFill>
                  <a:schemeClr val="tx2"/>
                </a:solidFill>
                <a:latin typeface="Comic Sans MS" pitchFamily="66" charset="0"/>
              </a:rPr>
              <a:t>William Parsons, 1845</a:t>
            </a:r>
          </a:p>
        </p:txBody>
      </p:sp>
      <p:sp>
        <p:nvSpPr>
          <p:cNvPr id="22535" name="Text Box 7"/>
          <p:cNvSpPr txBox="1">
            <a:spLocks noChangeArrowheads="1"/>
          </p:cNvSpPr>
          <p:nvPr/>
        </p:nvSpPr>
        <p:spPr bwMode="auto">
          <a:xfrm>
            <a:off x="4876800" y="6427113"/>
            <a:ext cx="3505200" cy="430887"/>
          </a:xfrm>
          <a:prstGeom prst="rect">
            <a:avLst/>
          </a:prstGeom>
          <a:noFill/>
          <a:ln w="12700">
            <a:noFill/>
            <a:miter lim="800000"/>
            <a:headEnd/>
            <a:tailEnd/>
          </a:ln>
          <a:effectLst/>
        </p:spPr>
        <p:txBody>
          <a:bodyPr wrap="square">
            <a:spAutoFit/>
          </a:bodyPr>
          <a:lstStyle/>
          <a:p>
            <a:pPr algn="ctr">
              <a:spcBef>
                <a:spcPct val="50000"/>
              </a:spcBef>
            </a:pPr>
            <a:r>
              <a:rPr lang="en-US" sz="1400" dirty="0">
                <a:solidFill>
                  <a:schemeClr val="tx2"/>
                </a:solidFill>
                <a:latin typeface="Comic Sans MS" pitchFamily="66" charset="0"/>
              </a:rPr>
              <a:t>HST photo of t</a:t>
            </a:r>
            <a:r>
              <a:rPr lang="en-US" sz="1400" dirty="0" smtClean="0">
                <a:solidFill>
                  <a:schemeClr val="tx2"/>
                </a:solidFill>
                <a:latin typeface="Comic Sans MS" pitchFamily="66" charset="0"/>
              </a:rPr>
              <a:t>he “Whirlpool Galaxy” </a:t>
            </a:r>
            <a:br>
              <a:rPr lang="en-US" sz="1400" dirty="0" smtClean="0">
                <a:solidFill>
                  <a:schemeClr val="tx2"/>
                </a:solidFill>
                <a:latin typeface="Comic Sans MS" pitchFamily="66" charset="0"/>
              </a:rPr>
            </a:br>
            <a:r>
              <a:rPr lang="en-US" sz="800" dirty="0" smtClean="0">
                <a:solidFill>
                  <a:schemeClr val="tx2"/>
                </a:solidFill>
                <a:latin typeface="Comic Sans MS" pitchFamily="66" charset="0"/>
              </a:rPr>
              <a:t>(also known as Messier 51a, M51a, or NGC 5194)</a:t>
            </a:r>
            <a:endParaRPr lang="en-US" sz="800" dirty="0">
              <a:solidFill>
                <a:schemeClr val="tx2"/>
              </a:solidFill>
              <a:latin typeface="Comic Sans MS" pitchFamily="66" charset="0"/>
            </a:endParaRPr>
          </a:p>
        </p:txBody>
      </p:sp>
      <p:pic>
        <p:nvPicPr>
          <p:cNvPr id="11" name="Picture 9" descr="C:\Users\mw22.PHYSICS\Desktop\Picture1.png"/>
          <p:cNvPicPr>
            <a:picLocks noChangeAspect="1" noChangeArrowheads="1"/>
          </p:cNvPicPr>
          <p:nvPr/>
        </p:nvPicPr>
        <p:blipFill>
          <a:blip r:embed="rId5"/>
          <a:srcRect/>
          <a:stretch>
            <a:fillRect/>
          </a:stretch>
        </p:blipFill>
        <p:spPr bwMode="auto">
          <a:xfrm>
            <a:off x="4876800" y="1295400"/>
            <a:ext cx="3516313" cy="2389188"/>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endParaRPr lang="en-US"/>
          </a:p>
        </p:txBody>
      </p:sp>
      <p:sp>
        <p:nvSpPr>
          <p:cNvPr id="24579" name="Rectangle 3"/>
          <p:cNvSpPr>
            <a:spLocks noGrp="1" noChangeArrowheads="1"/>
          </p:cNvSpPr>
          <p:nvPr>
            <p:ph type="body" idx="1"/>
          </p:nvPr>
        </p:nvSpPr>
        <p:spPr/>
        <p:txBody>
          <a:bodyPr/>
          <a:lstStyle/>
          <a:p>
            <a:endParaRPr lang="en-US"/>
          </a:p>
        </p:txBody>
      </p:sp>
      <p:sp>
        <p:nvSpPr>
          <p:cNvPr id="24580" name="AutoShape 4" descr="StarChartServlet"/>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24581" name="AutoShape 5" descr="StarChartServlet"/>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24582" name="AutoShape 6" descr="StarChartServlet"/>
          <p:cNvSpPr>
            <a:spLocks noChangeAspect="1" noChangeArrowheads="1"/>
          </p:cNvSpPr>
          <p:nvPr/>
        </p:nvSpPr>
        <p:spPr bwMode="auto">
          <a:xfrm>
            <a:off x="4419600" y="3276600"/>
            <a:ext cx="304800" cy="304800"/>
          </a:xfrm>
          <a:prstGeom prst="rect">
            <a:avLst/>
          </a:prstGeom>
          <a:noFill/>
        </p:spPr>
        <p:txBody>
          <a:bodyPr/>
          <a:lstStyle/>
          <a:p>
            <a:endParaRPr lang="en-US"/>
          </a:p>
        </p:txBody>
      </p:sp>
      <p:graphicFrame>
        <p:nvGraphicFramePr>
          <p:cNvPr id="24583" name="Object 7"/>
          <p:cNvGraphicFramePr>
            <a:graphicFrameLocks noChangeAspect="1"/>
          </p:cNvGraphicFramePr>
          <p:nvPr/>
        </p:nvGraphicFramePr>
        <p:xfrm>
          <a:off x="0" y="-1219200"/>
          <a:ext cx="9144000" cy="9144000"/>
        </p:xfrm>
        <a:graphic>
          <a:graphicData uri="http://schemas.openxmlformats.org/presentationml/2006/ole">
            <p:oleObj spid="_x0000_s24583" name="PHOTO-PAINT" r:id="rId5" imgW="7619048" imgH="7619048" progId="CorelPHOTOPAINT.Image.13">
              <p:embed/>
            </p:oleObj>
          </a:graphicData>
        </a:graphic>
      </p:graphicFrame>
      <p:pic>
        <p:nvPicPr>
          <p:cNvPr id="24584" name="Picture 8" descr="hst_sts103_big"/>
          <p:cNvPicPr>
            <a:picLocks noChangeAspect="1" noChangeArrowheads="1"/>
          </p:cNvPicPr>
          <p:nvPr/>
        </p:nvPicPr>
        <p:blipFill>
          <a:blip r:embed="rId6"/>
          <a:srcRect/>
          <a:stretch>
            <a:fillRect/>
          </a:stretch>
        </p:blipFill>
        <p:spPr bwMode="auto">
          <a:xfrm>
            <a:off x="76200" y="3733800"/>
            <a:ext cx="3048000" cy="3028950"/>
          </a:xfrm>
          <a:prstGeom prst="rect">
            <a:avLst/>
          </a:prstGeom>
          <a:noFill/>
          <a:ln w="9525">
            <a:solidFill>
              <a:srgbClr val="FFFF99"/>
            </a:solidFill>
            <a:miter lim="800000"/>
            <a:headEnd/>
            <a:tailEnd/>
          </a:ln>
        </p:spPr>
      </p:pic>
      <p:sp>
        <p:nvSpPr>
          <p:cNvPr id="24585" name="Text Box 9"/>
          <p:cNvSpPr txBox="1">
            <a:spLocks noChangeArrowheads="1"/>
          </p:cNvSpPr>
          <p:nvPr/>
        </p:nvSpPr>
        <p:spPr bwMode="auto">
          <a:xfrm>
            <a:off x="4419600" y="304800"/>
            <a:ext cx="4511675" cy="579438"/>
          </a:xfrm>
          <a:prstGeom prst="rect">
            <a:avLst/>
          </a:prstGeom>
          <a:noFill/>
          <a:ln w="12700">
            <a:noFill/>
            <a:miter lim="800000"/>
            <a:headEnd/>
            <a:tailEnd/>
          </a:ln>
          <a:effectLst/>
        </p:spPr>
        <p:txBody>
          <a:bodyPr wrap="none">
            <a:spAutoFit/>
          </a:bodyPr>
          <a:lstStyle/>
          <a:p>
            <a:r>
              <a:rPr lang="en-US" sz="3200">
                <a:solidFill>
                  <a:srgbClr val="FFFF99"/>
                </a:solidFill>
                <a:latin typeface="Comic Sans MS" pitchFamily="66" charset="0"/>
              </a:rPr>
              <a:t>The Hubble Deep Field</a:t>
            </a:r>
          </a:p>
        </p:txBody>
      </p:sp>
      <p:sp>
        <p:nvSpPr>
          <p:cNvPr id="24586" name="Line 10"/>
          <p:cNvSpPr>
            <a:spLocks noChangeShapeType="1"/>
          </p:cNvSpPr>
          <p:nvPr/>
        </p:nvSpPr>
        <p:spPr bwMode="auto">
          <a:xfrm flipH="1">
            <a:off x="4648200" y="762000"/>
            <a:ext cx="1905000" cy="2514600"/>
          </a:xfrm>
          <a:prstGeom prst="line">
            <a:avLst/>
          </a:prstGeom>
          <a:noFill/>
          <a:ln w="12700">
            <a:solidFill>
              <a:srgbClr val="FFFF99"/>
            </a:solidFill>
            <a:round/>
            <a:headEnd/>
            <a:tailEnd type="triangle" w="med" len="med"/>
          </a:ln>
          <a:effectLst/>
        </p:spPr>
        <p:txBody>
          <a:bodyPr wrap="none"/>
          <a:lstStyle/>
          <a:p>
            <a:endParaRPr lang="en-US"/>
          </a:p>
        </p:txBody>
      </p:sp>
    </p:spTree>
    <p:custDataLst>
      <p:tags r:id="rId2"/>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endParaRPr lang="en-US"/>
          </a:p>
        </p:txBody>
      </p:sp>
      <p:sp>
        <p:nvSpPr>
          <p:cNvPr id="26627" name="Rectangle 3"/>
          <p:cNvSpPr>
            <a:spLocks noGrp="1" noChangeArrowheads="1"/>
          </p:cNvSpPr>
          <p:nvPr>
            <p:ph type="body" idx="1"/>
          </p:nvPr>
        </p:nvSpPr>
        <p:spPr/>
        <p:txBody>
          <a:bodyPr/>
          <a:lstStyle/>
          <a:p>
            <a:endParaRPr lang="en-US"/>
          </a:p>
        </p:txBody>
      </p:sp>
      <p:graphicFrame>
        <p:nvGraphicFramePr>
          <p:cNvPr id="26628" name="Object 4"/>
          <p:cNvGraphicFramePr>
            <a:graphicFrameLocks noChangeAspect="1"/>
          </p:cNvGraphicFramePr>
          <p:nvPr/>
        </p:nvGraphicFramePr>
        <p:xfrm>
          <a:off x="0" y="-228600"/>
          <a:ext cx="9144000" cy="9144000"/>
        </p:xfrm>
        <a:graphic>
          <a:graphicData uri="http://schemas.openxmlformats.org/presentationml/2006/ole">
            <p:oleObj spid="_x0000_s26628" name="PHOTO-PAINT" r:id="rId4" imgW="2438302" imgH="2438302" progId="CorelPHOTOPAINT.Image.13">
              <p:embed/>
            </p:oleObj>
          </a:graphicData>
        </a:graphic>
      </p:graphicFrame>
    </p:spTree>
    <p:custDataLst>
      <p:tags r:id="rId2"/>
    </p:custDataLst>
  </p:cSld>
  <p:clrMapOvr>
    <a:masterClrMapping/>
  </p:clrMapOvr>
  <p:transition spd="med">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ubble Galaxies"/>
          <p:cNvPicPr>
            <a:picLocks noChangeAspect="1" noChangeArrowheads="1"/>
          </p:cNvPicPr>
          <p:nvPr/>
        </p:nvPicPr>
        <p:blipFill>
          <a:blip r:embed="rId3" cstate="print"/>
          <a:srcRect/>
          <a:stretch>
            <a:fillRect/>
          </a:stretch>
        </p:blipFill>
        <p:spPr bwMode="auto">
          <a:xfrm>
            <a:off x="0" y="-76200"/>
            <a:ext cx="9144000" cy="7316788"/>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Elliptical Galaxies</a:t>
            </a:r>
          </a:p>
        </p:txBody>
      </p:sp>
      <p:pic>
        <p:nvPicPr>
          <p:cNvPr id="28675" name="Picture 3" descr="Galaxy elliptical"/>
          <p:cNvPicPr>
            <a:picLocks noChangeAspect="1" noChangeArrowheads="1"/>
          </p:cNvPicPr>
          <p:nvPr/>
        </p:nvPicPr>
        <p:blipFill>
          <a:blip r:embed="rId4"/>
          <a:srcRect l="3125" t="22917" r="3125" b="18750"/>
          <a:stretch>
            <a:fillRect/>
          </a:stretch>
        </p:blipFill>
        <p:spPr bwMode="auto">
          <a:xfrm>
            <a:off x="5562600" y="1524000"/>
            <a:ext cx="2514600" cy="2347913"/>
          </a:xfrm>
          <a:prstGeom prst="rect">
            <a:avLst/>
          </a:prstGeom>
          <a:noFill/>
          <a:ln w="9525">
            <a:noFill/>
            <a:miter lim="800000"/>
            <a:headEnd/>
            <a:tailEnd/>
          </a:ln>
        </p:spPr>
      </p:pic>
      <p:pic>
        <p:nvPicPr>
          <p:cNvPr id="28676" name="F26_08.MOV">
            <a:hlinkClick r:id="" action="ppaction://media"/>
          </p:cNvPr>
          <p:cNvPicPr>
            <a:picLocks noRot="1" noChangeAspect="1" noChangeArrowheads="1"/>
          </p:cNvPicPr>
          <p:nvPr>
            <a:videoFile r:link="rId2"/>
          </p:nvPr>
        </p:nvPicPr>
        <p:blipFill>
          <a:blip r:embed="rId5"/>
          <a:srcRect/>
          <a:stretch>
            <a:fillRect/>
          </a:stretch>
        </p:blipFill>
        <p:spPr bwMode="auto">
          <a:xfrm>
            <a:off x="838200" y="1524000"/>
            <a:ext cx="4500563" cy="4973638"/>
          </a:xfrm>
          <a:prstGeom prst="rect">
            <a:avLst/>
          </a:prstGeom>
          <a:noFill/>
        </p:spPr>
      </p:pic>
      <p:pic>
        <p:nvPicPr>
          <p:cNvPr id="28677" name="Picture 5"/>
          <p:cNvPicPr>
            <a:picLocks noChangeAspect="1" noChangeArrowheads="1"/>
          </p:cNvPicPr>
          <p:nvPr/>
        </p:nvPicPr>
        <p:blipFill>
          <a:blip r:embed="rId6" cstate="print"/>
          <a:srcRect/>
          <a:stretch>
            <a:fillRect/>
          </a:stretch>
        </p:blipFill>
        <p:spPr bwMode="auto">
          <a:xfrm>
            <a:off x="5562600" y="3987800"/>
            <a:ext cx="2514600" cy="2514600"/>
          </a:xfrm>
          <a:prstGeom prst="rect">
            <a:avLst/>
          </a:prstGeom>
          <a:noFill/>
          <a:ln w="9525">
            <a:noFill/>
            <a:miter lim="800000"/>
            <a:headEnd/>
            <a:tailEnd/>
          </a:ln>
          <a:effectLst>
            <a:outerShdw dist="25399" dir="16200000" algn="ctr" rotWithShape="0">
              <a:srgbClr val="FFFFFF">
                <a:alpha val="75000"/>
              </a:srgbClr>
            </a:outerShdw>
          </a:effectLst>
        </p:spPr>
      </p:pic>
    </p:spTree>
    <p:custDataLst>
      <p:tags r:id="rId1"/>
    </p:custData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867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Spiral Galaxies</a:t>
            </a:r>
          </a:p>
        </p:txBody>
      </p:sp>
      <p:pic>
        <p:nvPicPr>
          <p:cNvPr id="29699" name="Picture 3"/>
          <p:cNvPicPr>
            <a:picLocks noChangeAspect="1" noChangeArrowheads="1"/>
          </p:cNvPicPr>
          <p:nvPr/>
        </p:nvPicPr>
        <p:blipFill>
          <a:blip r:embed="rId3"/>
          <a:srcRect l="17442" t="13954" r="15117" b="11627"/>
          <a:stretch>
            <a:fillRect/>
          </a:stretch>
        </p:blipFill>
        <p:spPr bwMode="auto">
          <a:xfrm>
            <a:off x="762000" y="1524000"/>
            <a:ext cx="3981501" cy="2197100"/>
          </a:xfrm>
          <a:prstGeom prst="rect">
            <a:avLst/>
          </a:prstGeom>
          <a:ln>
            <a:noFill/>
          </a:ln>
          <a:effectLst>
            <a:outerShdw blurRad="292100" dist="139700" dir="2700000" algn="tl" rotWithShape="0">
              <a:srgbClr val="333333">
                <a:alpha val="65000"/>
              </a:srgbClr>
            </a:outerShdw>
          </a:effectLst>
        </p:spPr>
      </p:pic>
      <p:pic>
        <p:nvPicPr>
          <p:cNvPr id="29700" name="Picture 4"/>
          <p:cNvPicPr>
            <a:picLocks noChangeAspect="1" noChangeArrowheads="1"/>
          </p:cNvPicPr>
          <p:nvPr/>
        </p:nvPicPr>
        <p:blipFill>
          <a:blip r:embed="rId4"/>
          <a:srcRect l="14240" t="15520" r="1430" b="9700"/>
          <a:stretch>
            <a:fillRect/>
          </a:stretch>
        </p:blipFill>
        <p:spPr bwMode="auto">
          <a:xfrm>
            <a:off x="5029200" y="4267200"/>
            <a:ext cx="2870200" cy="2344738"/>
          </a:xfrm>
          <a:prstGeom prst="rect">
            <a:avLst/>
          </a:prstGeom>
          <a:ln>
            <a:noFill/>
          </a:ln>
          <a:effectLst>
            <a:outerShdw blurRad="292100" dist="139700" dir="2700000" algn="tl" rotWithShape="0">
              <a:srgbClr val="333333">
                <a:alpha val="65000"/>
              </a:srgbClr>
            </a:outerShdw>
          </a:effectLst>
        </p:spPr>
      </p:pic>
      <p:pic>
        <p:nvPicPr>
          <p:cNvPr id="29701" name="Picture 5" descr="M101"/>
          <p:cNvPicPr>
            <a:picLocks noChangeAspect="1" noChangeArrowheads="1"/>
          </p:cNvPicPr>
          <p:nvPr/>
        </p:nvPicPr>
        <p:blipFill>
          <a:blip r:embed="rId5"/>
          <a:srcRect/>
          <a:stretch>
            <a:fillRect/>
          </a:stretch>
        </p:blipFill>
        <p:spPr bwMode="auto">
          <a:xfrm>
            <a:off x="5257800" y="1524000"/>
            <a:ext cx="2590800" cy="2590800"/>
          </a:xfrm>
          <a:prstGeom prst="rect">
            <a:avLst/>
          </a:prstGeom>
          <a:ln>
            <a:noFill/>
          </a:ln>
          <a:effectLst>
            <a:outerShdw blurRad="292100" dist="139700" dir="2700000" algn="tl" rotWithShape="0">
              <a:srgbClr val="333333">
                <a:alpha val="65000"/>
              </a:srgbClr>
            </a:outerShdw>
          </a:effectLst>
        </p:spPr>
      </p:pic>
      <p:pic>
        <p:nvPicPr>
          <p:cNvPr id="29703" name="Picture 7"/>
          <p:cNvPicPr>
            <a:picLocks noChangeAspect="1" noChangeArrowheads="1"/>
          </p:cNvPicPr>
          <p:nvPr/>
        </p:nvPicPr>
        <p:blipFill>
          <a:blip r:embed="rId6"/>
          <a:srcRect/>
          <a:stretch>
            <a:fillRect/>
          </a:stretch>
        </p:blipFill>
        <p:spPr bwMode="auto">
          <a:xfrm>
            <a:off x="762000" y="3886200"/>
            <a:ext cx="3962400" cy="2749086"/>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l="2341" t="2690" r="4047" b="11247"/>
          <a:stretch>
            <a:fillRect/>
          </a:stretch>
        </p:blipFill>
        <p:spPr bwMode="auto">
          <a:xfrm>
            <a:off x="5410200" y="4171950"/>
            <a:ext cx="2667000" cy="2533650"/>
          </a:xfrm>
          <a:prstGeom prst="rect">
            <a:avLst/>
          </a:prstGeom>
          <a:ln>
            <a:noFill/>
          </a:ln>
          <a:effectLst>
            <a:outerShdw blurRad="292100" dist="139700" dir="2700000" algn="tl" rotWithShape="0">
              <a:srgbClr val="333333">
                <a:alpha val="65000"/>
              </a:srgbClr>
            </a:outerShdw>
          </a:effectLst>
        </p:spPr>
      </p:pic>
      <p:pic>
        <p:nvPicPr>
          <p:cNvPr id="30723" name="Picture 3"/>
          <p:cNvPicPr>
            <a:picLocks noChangeAspect="1" noChangeArrowheads="1"/>
          </p:cNvPicPr>
          <p:nvPr/>
        </p:nvPicPr>
        <p:blipFill>
          <a:blip r:embed="rId4" cstate="print">
            <a:lum bright="12000" contrast="30000"/>
          </a:blip>
          <a:srcRect l="4340" t="2365" r="4340" b="12476"/>
          <a:stretch>
            <a:fillRect/>
          </a:stretch>
        </p:blipFill>
        <p:spPr bwMode="auto">
          <a:xfrm>
            <a:off x="5410200" y="1493838"/>
            <a:ext cx="2638425" cy="2620962"/>
          </a:xfrm>
          <a:prstGeom prst="rect">
            <a:avLst/>
          </a:prstGeom>
          <a:ln>
            <a:noFill/>
          </a:ln>
          <a:effectLst>
            <a:outerShdw blurRad="292100" dist="139700" dir="2700000" algn="tl" rotWithShape="0">
              <a:srgbClr val="333333">
                <a:alpha val="65000"/>
              </a:srgbClr>
            </a:outerShdw>
          </a:effectLst>
        </p:spPr>
      </p:pic>
      <p:sp>
        <p:nvSpPr>
          <p:cNvPr id="30724" name="Rectangle 4"/>
          <p:cNvSpPr>
            <a:spLocks noGrp="1" noChangeArrowheads="1"/>
          </p:cNvSpPr>
          <p:nvPr>
            <p:ph type="title"/>
          </p:nvPr>
        </p:nvSpPr>
        <p:spPr>
          <a:xfrm>
            <a:off x="0" y="533400"/>
            <a:ext cx="8345488" cy="762000"/>
          </a:xfrm>
        </p:spPr>
        <p:txBody>
          <a:bodyPr/>
          <a:lstStyle/>
          <a:p>
            <a:r>
              <a:rPr lang="en-US"/>
              <a:t>Barred Spirals</a:t>
            </a:r>
          </a:p>
        </p:txBody>
      </p:sp>
      <p:pic>
        <p:nvPicPr>
          <p:cNvPr id="30725" name="Picture 5" descr="Spiral SBc"/>
          <p:cNvPicPr>
            <a:picLocks noGrp="1" noChangeAspect="1" noChangeArrowheads="1"/>
          </p:cNvPicPr>
          <p:nvPr>
            <p:ph sz="half" idx="2"/>
          </p:nvPr>
        </p:nvPicPr>
        <p:blipFill>
          <a:blip r:embed="rId5"/>
          <a:srcRect/>
          <a:stretch>
            <a:fillRect/>
          </a:stretch>
        </p:blipFill>
        <p:spPr>
          <a:xfrm>
            <a:off x="893763" y="1447800"/>
            <a:ext cx="4294187" cy="52578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Irregular/Peculiar</a:t>
            </a:r>
          </a:p>
        </p:txBody>
      </p:sp>
      <p:pic>
        <p:nvPicPr>
          <p:cNvPr id="31747" name="F26_12.MOV">
            <a:hlinkClick r:id="" action="ppaction://media"/>
          </p:cNvPr>
          <p:cNvPicPr>
            <a:picLocks noRot="1" noChangeAspect="1" noChangeArrowheads="1"/>
          </p:cNvPicPr>
          <p:nvPr>
            <a:videoFile r:link="rId2"/>
          </p:nvPr>
        </p:nvPicPr>
        <p:blipFill>
          <a:blip r:embed="rId5"/>
          <a:srcRect/>
          <a:stretch>
            <a:fillRect/>
          </a:stretch>
        </p:blipFill>
        <p:spPr bwMode="auto">
          <a:xfrm>
            <a:off x="4724400" y="1524000"/>
            <a:ext cx="3276600" cy="2220913"/>
          </a:xfrm>
          <a:prstGeom prst="rect">
            <a:avLst/>
          </a:prstGeom>
          <a:ln>
            <a:noFill/>
          </a:ln>
          <a:effectLst>
            <a:outerShdw blurRad="292100" dist="139700" dir="2700000" algn="tl" rotWithShape="0">
              <a:srgbClr val="333333">
                <a:alpha val="65000"/>
              </a:srgbClr>
            </a:outerShdw>
          </a:effectLst>
        </p:spPr>
      </p:pic>
      <p:pic>
        <p:nvPicPr>
          <p:cNvPr id="31748" name="Picture 4" descr="M82new2"/>
          <p:cNvPicPr>
            <a:picLocks noChangeAspect="1" noChangeArrowheads="1"/>
          </p:cNvPicPr>
          <p:nvPr/>
        </p:nvPicPr>
        <p:blipFill>
          <a:blip r:embed="rId6"/>
          <a:srcRect l="22917" r="22917"/>
          <a:stretch>
            <a:fillRect/>
          </a:stretch>
        </p:blipFill>
        <p:spPr bwMode="auto">
          <a:xfrm>
            <a:off x="609600" y="1524000"/>
            <a:ext cx="3435350" cy="5105400"/>
          </a:xfrm>
          <a:prstGeom prst="rect">
            <a:avLst/>
          </a:prstGeom>
          <a:ln>
            <a:noFill/>
          </a:ln>
          <a:effectLst>
            <a:outerShdw blurRad="292100" dist="139700" dir="2700000" algn="tl" rotWithShape="0">
              <a:srgbClr val="333333">
                <a:alpha val="65000"/>
              </a:srgbClr>
            </a:outerShdw>
          </a:effectLst>
        </p:spPr>
      </p:pic>
      <p:pic>
        <p:nvPicPr>
          <p:cNvPr id="31749" name="F26_28.MOV">
            <a:hlinkClick r:id="" action="ppaction://media"/>
          </p:cNvPr>
          <p:cNvPicPr>
            <a:picLocks noRot="1" noChangeAspect="1" noChangeArrowheads="1"/>
          </p:cNvPicPr>
          <p:nvPr>
            <a:videoFile r:link="rId3"/>
          </p:nvPr>
        </p:nvPicPr>
        <p:blipFill>
          <a:blip r:embed="rId7"/>
          <a:srcRect/>
          <a:stretch>
            <a:fillRect/>
          </a:stretch>
        </p:blipFill>
        <p:spPr bwMode="auto">
          <a:xfrm>
            <a:off x="4191000" y="3810000"/>
            <a:ext cx="4191000" cy="2840038"/>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3174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PQuestion"/>
          <p:cNvSpPr>
            <a:spLocks noGrp="1" noChangeArrowheads="1"/>
          </p:cNvSpPr>
          <p:nvPr>
            <p:ph type="title"/>
          </p:nvPr>
        </p:nvSpPr>
        <p:spPr/>
        <p:txBody>
          <a:bodyPr/>
          <a:lstStyle/>
          <a:p>
            <a:r>
              <a:rPr lang="en-US" dirty="0" smtClean="0"/>
              <a:t>According to the currents models of stellar evolution, our sun will eventually become a</a:t>
            </a:r>
            <a:endParaRPr lang="en-US" dirty="0"/>
          </a:p>
        </p:txBody>
      </p:sp>
      <p:sp>
        <p:nvSpPr>
          <p:cNvPr id="6147" name="TPAnswers"/>
          <p:cNvSpPr>
            <a:spLocks noGrp="1" noChangeArrowheads="1"/>
          </p:cNvSpPr>
          <p:nvPr>
            <p:ph type="body" idx="1"/>
            <p:custDataLst>
              <p:tags r:id="rId2"/>
            </p:custDataLst>
          </p:nvPr>
        </p:nvSpPr>
        <p:spPr>
          <a:xfrm>
            <a:off x="457200" y="1600200"/>
            <a:ext cx="4114800" cy="5029200"/>
          </a:xfrm>
        </p:spPr>
        <p:txBody>
          <a:bodyPr/>
          <a:lstStyle/>
          <a:p>
            <a:pPr marL="571500" indent="-571500">
              <a:buFont typeface="Wingdings" pitchFamily="2" charset="2"/>
              <a:buAutoNum type="alphaLcParenR"/>
            </a:pPr>
            <a:r>
              <a:rPr lang="en-US" dirty="0"/>
              <a:t>Cloud of hydrogen gas</a:t>
            </a:r>
          </a:p>
          <a:p>
            <a:pPr marL="571500" indent="-571500">
              <a:buFont typeface="Wingdings" pitchFamily="2" charset="2"/>
              <a:buAutoNum type="alphaLcParenR"/>
            </a:pPr>
            <a:r>
              <a:rPr lang="en-US" dirty="0" err="1"/>
              <a:t>Protostar</a:t>
            </a:r>
            <a:endParaRPr lang="en-US"/>
          </a:p>
          <a:p>
            <a:pPr marL="571500" indent="-571500">
              <a:buFont typeface="Wingdings" pitchFamily="2" charset="2"/>
              <a:buAutoNum type="alphaLcParenR"/>
            </a:pPr>
            <a:r>
              <a:rPr lang="en-US"/>
              <a:t>Neutron star</a:t>
            </a:r>
          </a:p>
          <a:p>
            <a:pPr marL="571500" indent="-571500">
              <a:buFont typeface="Wingdings" pitchFamily="2" charset="2"/>
              <a:buAutoNum type="alphaLcParenR"/>
            </a:pPr>
            <a:r>
              <a:rPr lang="en-US"/>
              <a:t>Black hole</a:t>
            </a:r>
          </a:p>
          <a:p>
            <a:pPr marL="571500" indent="-571500">
              <a:buFont typeface="Wingdings" pitchFamily="2" charset="2"/>
              <a:buAutoNum type="alphaLcParenR"/>
            </a:pPr>
            <a:r>
              <a:rPr lang="en-US"/>
              <a:t>White dwarf</a:t>
            </a:r>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Galaxy Clusters</a:t>
            </a:r>
          </a:p>
        </p:txBody>
      </p:sp>
      <p:sp>
        <p:nvSpPr>
          <p:cNvPr id="32771" name="Rectangle 3"/>
          <p:cNvSpPr>
            <a:spLocks noGrp="1" noChangeArrowheads="1"/>
          </p:cNvSpPr>
          <p:nvPr>
            <p:ph type="body" idx="1"/>
          </p:nvPr>
        </p:nvSpPr>
        <p:spPr>
          <a:xfrm>
            <a:off x="381000" y="1524000"/>
            <a:ext cx="8208963" cy="1220788"/>
          </a:xfrm>
        </p:spPr>
        <p:txBody>
          <a:bodyPr/>
          <a:lstStyle/>
          <a:p>
            <a:r>
              <a:rPr lang="en-US"/>
              <a:t>Galaxies are held together in small to large groups by gravity.</a:t>
            </a:r>
          </a:p>
        </p:txBody>
      </p:sp>
      <p:pic>
        <p:nvPicPr>
          <p:cNvPr id="32772" name="Picture 4" descr="rich cluster"/>
          <p:cNvPicPr>
            <a:picLocks noChangeAspect="1" noChangeArrowheads="1"/>
          </p:cNvPicPr>
          <p:nvPr/>
        </p:nvPicPr>
        <p:blipFill>
          <a:blip r:embed="rId3"/>
          <a:srcRect l="7167" t="7401" r="7167" b="8418"/>
          <a:stretch>
            <a:fillRect/>
          </a:stretch>
        </p:blipFill>
        <p:spPr bwMode="auto">
          <a:xfrm>
            <a:off x="2057400" y="2590800"/>
            <a:ext cx="5105400" cy="405765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F21_07.MOV">
            <a:hlinkClick r:id="" action="ppaction://media"/>
          </p:cNvPr>
          <p:cNvPicPr>
            <a:picLocks noGrp="1" noRot="1" noChangeAspect="1" noChangeArrowheads="1"/>
          </p:cNvPicPr>
          <p:nvPr>
            <p:ph sz="half" idx="4294967295"/>
            <a:videoFile r:link="rId2"/>
          </p:nvPr>
        </p:nvPicPr>
        <p:blipFill>
          <a:blip r:embed="rId5"/>
          <a:srcRect l="10001" t="10001" r="5000"/>
          <a:stretch>
            <a:fillRect/>
          </a:stretch>
        </p:blipFill>
        <p:spPr>
          <a:xfrm>
            <a:off x="3886200" y="3505200"/>
            <a:ext cx="3733800" cy="2962275"/>
          </a:xfrm>
          <a:prstGeom prst="rect">
            <a:avLst/>
          </a:prstGeom>
          <a:ln>
            <a:noFill/>
          </a:ln>
          <a:effectLst>
            <a:outerShdw blurRad="292100" dist="139700" dir="2700000" algn="tl" rotWithShape="0">
              <a:srgbClr val="333333">
                <a:alpha val="65000"/>
              </a:srgbClr>
            </a:outerShdw>
          </a:effectLst>
        </p:spPr>
      </p:pic>
      <p:sp>
        <p:nvSpPr>
          <p:cNvPr id="15363" name="Rectangle 3"/>
          <p:cNvSpPr>
            <a:spLocks noGrp="1" noChangeArrowheads="1"/>
          </p:cNvSpPr>
          <p:nvPr>
            <p:ph type="body" idx="1"/>
          </p:nvPr>
        </p:nvSpPr>
        <p:spPr>
          <a:xfrm>
            <a:off x="3505200" y="1752600"/>
            <a:ext cx="5334000" cy="2284413"/>
          </a:xfrm>
        </p:spPr>
        <p:txBody>
          <a:bodyPr/>
          <a:lstStyle/>
          <a:p>
            <a:pPr>
              <a:lnSpc>
                <a:spcPct val="80000"/>
              </a:lnSpc>
            </a:pPr>
            <a:r>
              <a:rPr lang="en-US" sz="2600" dirty="0"/>
              <a:t>He found the position by measuring distances to the </a:t>
            </a:r>
            <a:r>
              <a:rPr lang="en-US" sz="2600" i="1" dirty="0"/>
              <a:t>globular star clusters</a:t>
            </a:r>
            <a:r>
              <a:rPr lang="en-US" sz="2600" dirty="0"/>
              <a:t> that orbited about the center of the Milky Way.</a:t>
            </a:r>
          </a:p>
        </p:txBody>
      </p:sp>
      <p:sp>
        <p:nvSpPr>
          <p:cNvPr id="15364" name="Text Box 4"/>
          <p:cNvSpPr txBox="1">
            <a:spLocks noChangeArrowheads="1"/>
          </p:cNvSpPr>
          <p:nvPr/>
        </p:nvSpPr>
        <p:spPr bwMode="auto">
          <a:xfrm>
            <a:off x="3886200" y="3810000"/>
            <a:ext cx="2667000" cy="336550"/>
          </a:xfrm>
          <a:prstGeom prst="rect">
            <a:avLst/>
          </a:prstGeom>
          <a:noFill/>
          <a:ln w="12700">
            <a:noFill/>
            <a:miter lim="800000"/>
            <a:headEnd/>
            <a:tailEnd/>
          </a:ln>
          <a:effectLst/>
        </p:spPr>
        <p:txBody>
          <a:bodyPr>
            <a:spAutoFit/>
          </a:bodyPr>
          <a:lstStyle/>
          <a:p>
            <a:pPr>
              <a:spcBef>
                <a:spcPct val="50000"/>
              </a:spcBef>
            </a:pPr>
            <a:r>
              <a:rPr lang="en-US" sz="1600">
                <a:solidFill>
                  <a:schemeClr val="bg1"/>
                </a:solidFill>
              </a:rPr>
              <a:t>Globular Cluster</a:t>
            </a:r>
          </a:p>
        </p:txBody>
      </p:sp>
      <p:sp>
        <p:nvSpPr>
          <p:cNvPr id="15365" name="Rectangle 5"/>
          <p:cNvSpPr>
            <a:spLocks noGrp="1" noChangeArrowheads="1"/>
          </p:cNvSpPr>
          <p:nvPr>
            <p:ph type="title"/>
          </p:nvPr>
        </p:nvSpPr>
        <p:spPr/>
        <p:txBody>
          <a:bodyPr/>
          <a:lstStyle/>
          <a:p>
            <a:r>
              <a:rPr lang="en-US" sz="3200"/>
              <a:t>Harlow Shapley was able to point out that we are not at the center of the galaxy</a:t>
            </a:r>
          </a:p>
        </p:txBody>
      </p:sp>
      <p:pic>
        <p:nvPicPr>
          <p:cNvPr id="15366" name="Picture 6" descr="shapley"/>
          <p:cNvPicPr>
            <a:picLocks noChangeAspect="1" noChangeArrowheads="1"/>
          </p:cNvPicPr>
          <p:nvPr/>
        </p:nvPicPr>
        <p:blipFill>
          <a:blip r:embed="rId6"/>
          <a:srcRect/>
          <a:stretch>
            <a:fillRect/>
          </a:stretch>
        </p:blipFill>
        <p:spPr bwMode="auto">
          <a:xfrm>
            <a:off x="457200" y="2133600"/>
            <a:ext cx="2406650" cy="3171825"/>
          </a:xfrm>
          <a:prstGeom prst="rect">
            <a:avLst/>
          </a:prstGeom>
          <a:ln>
            <a:noFill/>
          </a:ln>
          <a:effectLst>
            <a:outerShdw blurRad="292100" dist="139700" dir="2700000" algn="tl" rotWithShape="0">
              <a:srgbClr val="333333">
                <a:alpha val="65000"/>
              </a:srgbClr>
            </a:outerShdw>
          </a:effectLst>
        </p:spPr>
      </p:pic>
      <p:sp>
        <p:nvSpPr>
          <p:cNvPr id="15367" name="Text Box 7"/>
          <p:cNvSpPr txBox="1">
            <a:spLocks noChangeArrowheads="1"/>
          </p:cNvSpPr>
          <p:nvPr/>
        </p:nvSpPr>
        <p:spPr bwMode="auto">
          <a:xfrm>
            <a:off x="914400" y="5486400"/>
            <a:ext cx="1649413" cy="336550"/>
          </a:xfrm>
          <a:prstGeom prst="rect">
            <a:avLst/>
          </a:prstGeom>
          <a:noFill/>
          <a:ln w="12700">
            <a:noFill/>
            <a:miter lim="800000"/>
            <a:headEnd/>
            <a:tailEnd/>
          </a:ln>
          <a:effectLst/>
        </p:spPr>
        <p:txBody>
          <a:bodyPr wrap="none">
            <a:spAutoFit/>
          </a:bodyPr>
          <a:lstStyle/>
          <a:p>
            <a:r>
              <a:rPr lang="en-US" sz="1600">
                <a:latin typeface="Comic Sans MS" pitchFamily="66" charset="0"/>
              </a:rPr>
              <a:t>Harlow Shapley</a:t>
            </a:r>
          </a:p>
        </p:txBody>
      </p:sp>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381000" y="1447800"/>
            <a:ext cx="4114800" cy="4419600"/>
          </a:xfrm>
        </p:spPr>
        <p:txBody>
          <a:bodyPr/>
          <a:lstStyle/>
          <a:p>
            <a:pPr>
              <a:lnSpc>
                <a:spcPct val="80000"/>
              </a:lnSpc>
            </a:pPr>
            <a:r>
              <a:rPr lang="en-US" sz="2600"/>
              <a:t>The sun is 2/3 the way from the galaxy center to the edge.</a:t>
            </a:r>
          </a:p>
          <a:p>
            <a:pPr>
              <a:lnSpc>
                <a:spcPct val="80000"/>
              </a:lnSpc>
            </a:pPr>
            <a:r>
              <a:rPr lang="en-US" sz="2600"/>
              <a:t>Its position was found by measuring distances to the </a:t>
            </a:r>
            <a:r>
              <a:rPr lang="en-US" sz="2600" i="1"/>
              <a:t>globular star clusters</a:t>
            </a:r>
            <a:r>
              <a:rPr lang="en-US" sz="2600"/>
              <a:t> that orbited about the center of the Milky Way.</a:t>
            </a:r>
          </a:p>
          <a:p>
            <a:pPr>
              <a:lnSpc>
                <a:spcPct val="80000"/>
              </a:lnSpc>
            </a:pPr>
            <a:r>
              <a:rPr lang="en-US" sz="2600"/>
              <a:t>Variable stars were used to find the distances.  </a:t>
            </a:r>
          </a:p>
        </p:txBody>
      </p:sp>
      <p:pic>
        <p:nvPicPr>
          <p:cNvPr id="17411" name="F25_15.MOV">
            <a:hlinkClick r:id="" action="ppaction://media"/>
          </p:cNvPr>
          <p:cNvPicPr>
            <a:picLocks noGrp="1" noRot="1" noChangeAspect="1" noChangeArrowheads="1"/>
          </p:cNvPicPr>
          <p:nvPr>
            <p:ph sz="half" idx="4294967295"/>
            <a:videoFile r:link="rId2"/>
          </p:nvPr>
        </p:nvPicPr>
        <p:blipFill>
          <a:blip r:embed="rId6"/>
          <a:srcRect/>
          <a:stretch>
            <a:fillRect/>
          </a:stretch>
        </p:blipFill>
        <p:spPr>
          <a:xfrm>
            <a:off x="5445125" y="1376363"/>
            <a:ext cx="3429000" cy="2571750"/>
          </a:xfrm>
          <a:ln/>
        </p:spPr>
      </p:pic>
      <p:pic>
        <p:nvPicPr>
          <p:cNvPr id="17412" name="F25_08.MOV">
            <a:hlinkClick r:id="" action="ppaction://media"/>
          </p:cNvPr>
          <p:cNvPicPr>
            <a:picLocks noGrp="1" noRot="1" noChangeAspect="1" noChangeArrowheads="1"/>
          </p:cNvPicPr>
          <p:nvPr>
            <p:ph sz="half" idx="4294967295"/>
            <a:videoFile r:link="rId3"/>
          </p:nvPr>
        </p:nvPicPr>
        <p:blipFill>
          <a:blip r:embed="rId7"/>
          <a:srcRect/>
          <a:stretch>
            <a:fillRect/>
          </a:stretch>
        </p:blipFill>
        <p:spPr>
          <a:xfrm>
            <a:off x="5445125" y="4214813"/>
            <a:ext cx="3429000" cy="2571750"/>
          </a:xfrm>
          <a:ln/>
        </p:spPr>
      </p:pic>
      <p:sp>
        <p:nvSpPr>
          <p:cNvPr id="17413" name="Text Box 5"/>
          <p:cNvSpPr txBox="1">
            <a:spLocks noChangeArrowheads="1"/>
          </p:cNvSpPr>
          <p:nvPr/>
        </p:nvSpPr>
        <p:spPr bwMode="auto">
          <a:xfrm>
            <a:off x="4454525" y="3814763"/>
            <a:ext cx="1371600" cy="457200"/>
          </a:xfrm>
          <a:prstGeom prst="rect">
            <a:avLst/>
          </a:prstGeom>
          <a:noFill/>
          <a:ln w="12700">
            <a:noFill/>
            <a:miter lim="800000"/>
            <a:headEnd/>
            <a:tailEnd/>
          </a:ln>
          <a:effectLst/>
        </p:spPr>
        <p:txBody>
          <a:bodyPr>
            <a:spAutoFit/>
          </a:bodyPr>
          <a:lstStyle/>
          <a:p>
            <a:pPr>
              <a:spcBef>
                <a:spcPct val="50000"/>
              </a:spcBef>
            </a:pPr>
            <a:r>
              <a:rPr lang="en-US" sz="2400">
                <a:solidFill>
                  <a:schemeClr val="tx2"/>
                </a:solidFill>
                <a:latin typeface="Comic Sans MS" pitchFamily="66" charset="0"/>
              </a:rPr>
              <a:t>The Sun</a:t>
            </a:r>
          </a:p>
        </p:txBody>
      </p:sp>
      <p:sp>
        <p:nvSpPr>
          <p:cNvPr id="17414" name="Line 6"/>
          <p:cNvSpPr>
            <a:spLocks noChangeShapeType="1"/>
          </p:cNvSpPr>
          <p:nvPr/>
        </p:nvSpPr>
        <p:spPr bwMode="auto">
          <a:xfrm flipV="1">
            <a:off x="5597525" y="2290763"/>
            <a:ext cx="1752600" cy="1600200"/>
          </a:xfrm>
          <a:prstGeom prst="line">
            <a:avLst/>
          </a:prstGeom>
          <a:noFill/>
          <a:ln w="28575">
            <a:solidFill>
              <a:srgbClr val="FFFF99"/>
            </a:solidFill>
            <a:round/>
            <a:headEnd/>
            <a:tailEnd type="triangle" w="med" len="med"/>
          </a:ln>
          <a:effectLst/>
        </p:spPr>
        <p:txBody>
          <a:bodyPr wrap="none"/>
          <a:lstStyle/>
          <a:p>
            <a:endParaRPr lang="en-US"/>
          </a:p>
        </p:txBody>
      </p:sp>
      <p:sp>
        <p:nvSpPr>
          <p:cNvPr id="17415" name="Line 7"/>
          <p:cNvSpPr>
            <a:spLocks noChangeShapeType="1"/>
          </p:cNvSpPr>
          <p:nvPr/>
        </p:nvSpPr>
        <p:spPr bwMode="auto">
          <a:xfrm>
            <a:off x="5521325" y="4195763"/>
            <a:ext cx="1066800" cy="1219200"/>
          </a:xfrm>
          <a:prstGeom prst="line">
            <a:avLst/>
          </a:prstGeom>
          <a:noFill/>
          <a:ln w="28575">
            <a:solidFill>
              <a:srgbClr val="FFFF99"/>
            </a:solidFill>
            <a:round/>
            <a:headEnd/>
            <a:tailEnd type="triangle" w="med" len="med"/>
          </a:ln>
          <a:effectLst/>
        </p:spPr>
        <p:txBody>
          <a:bodyPr wrap="none"/>
          <a:lstStyle/>
          <a:p>
            <a:endParaRPr lang="en-US"/>
          </a:p>
        </p:txBody>
      </p:sp>
      <p:sp>
        <p:nvSpPr>
          <p:cNvPr id="17416" name="Text Box 8"/>
          <p:cNvSpPr txBox="1">
            <a:spLocks noChangeArrowheads="1"/>
          </p:cNvSpPr>
          <p:nvPr/>
        </p:nvSpPr>
        <p:spPr bwMode="auto">
          <a:xfrm>
            <a:off x="2854325" y="5567363"/>
            <a:ext cx="2743200" cy="457200"/>
          </a:xfrm>
          <a:prstGeom prst="rect">
            <a:avLst/>
          </a:prstGeom>
          <a:noFill/>
          <a:ln w="12700">
            <a:noFill/>
            <a:miter lim="800000"/>
            <a:headEnd/>
            <a:tailEnd/>
          </a:ln>
          <a:effectLst/>
        </p:spPr>
        <p:txBody>
          <a:bodyPr>
            <a:spAutoFit/>
          </a:bodyPr>
          <a:lstStyle/>
          <a:p>
            <a:pPr>
              <a:spcBef>
                <a:spcPct val="50000"/>
              </a:spcBef>
            </a:pPr>
            <a:r>
              <a:rPr lang="en-US" sz="2400">
                <a:solidFill>
                  <a:schemeClr val="tx2"/>
                </a:solidFill>
                <a:latin typeface="Comic Sans MS" pitchFamily="66" charset="0"/>
              </a:rPr>
              <a:t>Globular Clusters</a:t>
            </a:r>
          </a:p>
        </p:txBody>
      </p:sp>
      <p:sp>
        <p:nvSpPr>
          <p:cNvPr id="17417" name="Line 9"/>
          <p:cNvSpPr>
            <a:spLocks noChangeShapeType="1"/>
          </p:cNvSpPr>
          <p:nvPr/>
        </p:nvSpPr>
        <p:spPr bwMode="auto">
          <a:xfrm>
            <a:off x="5445125" y="5795963"/>
            <a:ext cx="1676400" cy="304800"/>
          </a:xfrm>
          <a:prstGeom prst="line">
            <a:avLst/>
          </a:prstGeom>
          <a:noFill/>
          <a:ln w="28575">
            <a:solidFill>
              <a:srgbClr val="FFFF99"/>
            </a:solidFill>
            <a:round/>
            <a:headEnd/>
            <a:tailEnd type="triangle" w="med" len="med"/>
          </a:ln>
          <a:effectLst/>
        </p:spPr>
        <p:txBody>
          <a:bodyPr wrap="none"/>
          <a:lstStyle/>
          <a:p>
            <a:endParaRPr lang="en-US"/>
          </a:p>
        </p:txBody>
      </p:sp>
      <p:sp>
        <p:nvSpPr>
          <p:cNvPr id="17418" name="Text Box 10"/>
          <p:cNvSpPr txBox="1">
            <a:spLocks noChangeArrowheads="1"/>
          </p:cNvSpPr>
          <p:nvPr/>
        </p:nvSpPr>
        <p:spPr bwMode="auto">
          <a:xfrm>
            <a:off x="7273925" y="2062163"/>
            <a:ext cx="838200" cy="304800"/>
          </a:xfrm>
          <a:prstGeom prst="rect">
            <a:avLst/>
          </a:prstGeom>
          <a:noFill/>
          <a:ln w="12700">
            <a:noFill/>
            <a:miter lim="800000"/>
            <a:headEnd/>
            <a:tailEnd/>
          </a:ln>
          <a:effectLst/>
        </p:spPr>
        <p:txBody>
          <a:bodyPr>
            <a:spAutoFit/>
          </a:bodyPr>
          <a:lstStyle/>
          <a:p>
            <a:pPr>
              <a:spcBef>
                <a:spcPct val="50000"/>
              </a:spcBef>
            </a:pPr>
            <a:r>
              <a:rPr lang="en-US" sz="1400" b="1">
                <a:solidFill>
                  <a:srgbClr val="FFFF99"/>
                </a:solidFill>
                <a:latin typeface="Arial Black" pitchFamily="34" charset="0"/>
              </a:rPr>
              <a:t>x</a:t>
            </a:r>
          </a:p>
        </p:txBody>
      </p:sp>
      <p:sp>
        <p:nvSpPr>
          <p:cNvPr id="17419" name="Text Box 11"/>
          <p:cNvSpPr txBox="1">
            <a:spLocks noChangeArrowheads="1"/>
          </p:cNvSpPr>
          <p:nvPr/>
        </p:nvSpPr>
        <p:spPr bwMode="auto">
          <a:xfrm>
            <a:off x="6511925" y="5414963"/>
            <a:ext cx="838200" cy="304800"/>
          </a:xfrm>
          <a:prstGeom prst="rect">
            <a:avLst/>
          </a:prstGeom>
          <a:noFill/>
          <a:ln w="12700">
            <a:noFill/>
            <a:miter lim="800000"/>
            <a:headEnd/>
            <a:tailEnd/>
          </a:ln>
          <a:effectLst/>
        </p:spPr>
        <p:txBody>
          <a:bodyPr>
            <a:spAutoFit/>
          </a:bodyPr>
          <a:lstStyle/>
          <a:p>
            <a:pPr>
              <a:spcBef>
                <a:spcPct val="50000"/>
              </a:spcBef>
            </a:pPr>
            <a:r>
              <a:rPr lang="en-US" sz="1400" b="1">
                <a:solidFill>
                  <a:srgbClr val="FFFF99"/>
                </a:solidFill>
                <a:latin typeface="Arial Black" pitchFamily="34" charset="0"/>
              </a:rPr>
              <a:t>x</a:t>
            </a:r>
          </a:p>
        </p:txBody>
      </p:sp>
      <p:sp>
        <p:nvSpPr>
          <p:cNvPr id="17420" name="Rectangle 12"/>
          <p:cNvSpPr>
            <a:spLocks noGrp="1" noChangeArrowheads="1"/>
          </p:cNvSpPr>
          <p:nvPr>
            <p:ph type="title"/>
          </p:nvPr>
        </p:nvSpPr>
        <p:spPr/>
        <p:txBody>
          <a:bodyPr/>
          <a:lstStyle/>
          <a:p>
            <a:r>
              <a:rPr lang="en-US" sz="3200"/>
              <a:t>Position of the Sun in the Milky Way</a:t>
            </a:r>
          </a:p>
        </p:txBody>
      </p:sp>
    </p:spTree>
    <p:custDataLst>
      <p:tags r:id="rId1"/>
    </p:custData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7411"/>
                </p:tgtEl>
              </p:cMediaNode>
            </p:video>
            <p:video>
              <p:cMediaNode>
                <p:cTn id="3" fill="hold" display="0">
                  <p:stCondLst>
                    <p:cond delay="indefinite"/>
                  </p:stCondLst>
                  <p:endCondLst>
                    <p:cond evt="onNext" delay="0">
                      <p:tgtEl>
                        <p:sldTgt/>
                      </p:tgtEl>
                    </p:cond>
                    <p:cond evt="onPrev" delay="0">
                      <p:tgtEl>
                        <p:sldTgt/>
                      </p:tgtEl>
                    </p:cond>
                  </p:endCondLst>
                </p:cTn>
                <p:tgtEl>
                  <p:spTgt spid="1741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noFill/>
          <a:ln/>
        </p:spPr>
        <p:txBody>
          <a:bodyPr lIns="90488" tIns="44450" rIns="90488" bIns="44450" anchor="ctr"/>
          <a:lstStyle/>
          <a:p>
            <a:r>
              <a:rPr lang="en-US"/>
              <a:t>Cosmological Redshift  and The Doppler Effect</a:t>
            </a:r>
          </a:p>
        </p:txBody>
      </p:sp>
      <p:sp>
        <p:nvSpPr>
          <p:cNvPr id="33797" name="Rectangle 5"/>
          <p:cNvSpPr>
            <a:spLocks noGrp="1" noChangeArrowheads="1"/>
          </p:cNvSpPr>
          <p:nvPr>
            <p:ph type="body" idx="1"/>
          </p:nvPr>
        </p:nvSpPr>
        <p:spPr>
          <a:xfrm>
            <a:off x="304800" y="1447800"/>
            <a:ext cx="4038600" cy="4953000"/>
          </a:xfrm>
          <a:noFill/>
          <a:ln/>
        </p:spPr>
        <p:txBody>
          <a:bodyPr lIns="90488" tIns="44450" rIns="90488" bIns="44450">
            <a:noAutofit/>
          </a:bodyPr>
          <a:lstStyle/>
          <a:p>
            <a:pPr>
              <a:lnSpc>
                <a:spcPct val="90000"/>
              </a:lnSpc>
            </a:pPr>
            <a:r>
              <a:rPr lang="en-US" sz="2400" dirty="0"/>
              <a:t>A profound discovery of the early 1900s was that all distant galaxies have their absorption and emission spectral lines shifted to the red</a:t>
            </a:r>
            <a:r>
              <a:rPr lang="en-US" sz="2400" dirty="0" smtClean="0"/>
              <a:t>.</a:t>
            </a:r>
            <a:br>
              <a:rPr lang="en-US" sz="2400" dirty="0" smtClean="0"/>
            </a:br>
            <a:r>
              <a:rPr lang="en-US" sz="2400" dirty="0" smtClean="0"/>
              <a:t>  </a:t>
            </a:r>
            <a:endParaRPr lang="en-US" sz="2400" dirty="0"/>
          </a:p>
          <a:p>
            <a:pPr>
              <a:lnSpc>
                <a:spcPct val="90000"/>
              </a:lnSpc>
            </a:pPr>
            <a:r>
              <a:rPr lang="en-US" sz="2400" dirty="0" smtClean="0"/>
              <a:t>The </a:t>
            </a:r>
            <a:r>
              <a:rPr lang="en-US" sz="2400" dirty="0"/>
              <a:t>amount of the shift is related to the speed of the galaxy</a:t>
            </a:r>
            <a:r>
              <a:rPr lang="en-US" sz="2400" dirty="0" smtClean="0"/>
              <a:t>.</a:t>
            </a:r>
            <a:br>
              <a:rPr lang="en-US" sz="2400" dirty="0" smtClean="0"/>
            </a:br>
            <a:endParaRPr lang="en-US" sz="2400" dirty="0" smtClean="0"/>
          </a:p>
          <a:p>
            <a:pPr>
              <a:lnSpc>
                <a:spcPct val="90000"/>
              </a:lnSpc>
            </a:pPr>
            <a:r>
              <a:rPr lang="en-US" sz="2400" dirty="0" smtClean="0"/>
              <a:t>Shift can be found because spectral </a:t>
            </a:r>
            <a:r>
              <a:rPr lang="en-US" sz="2400" dirty="0" smtClean="0"/>
              <a:t>emission lines have a characteristic pattern</a:t>
            </a:r>
          </a:p>
          <a:p>
            <a:pPr>
              <a:lnSpc>
                <a:spcPct val="90000"/>
              </a:lnSpc>
            </a:pPr>
            <a:endParaRPr lang="en-US" sz="2400" dirty="0"/>
          </a:p>
        </p:txBody>
      </p:sp>
      <p:pic>
        <p:nvPicPr>
          <p:cNvPr id="6" name="Picture 5"/>
          <p:cNvPicPr>
            <a:picLocks noChangeAspect="1" noChangeArrowheads="1"/>
          </p:cNvPicPr>
          <p:nvPr/>
        </p:nvPicPr>
        <p:blipFill>
          <a:blip r:embed="rId4" cstate="print"/>
          <a:srcRect/>
          <a:stretch>
            <a:fillRect/>
          </a:stretch>
        </p:blipFill>
        <p:spPr bwMode="auto">
          <a:xfrm>
            <a:off x="4876800" y="1447800"/>
            <a:ext cx="3657600" cy="2163580"/>
          </a:xfrm>
          <a:prstGeom prst="rect">
            <a:avLst/>
          </a:prstGeom>
          <a:noFill/>
          <a:ln w="9525">
            <a:noFill/>
            <a:miter lim="800000"/>
            <a:headEnd/>
            <a:tailEnd/>
          </a:ln>
          <a:effectLst/>
        </p:spPr>
      </p:pic>
      <p:pic>
        <p:nvPicPr>
          <p:cNvPr id="8" name="Picture 4" descr="redshift"/>
          <p:cNvPicPr>
            <a:picLocks noChangeAspect="1" noChangeArrowheads="1"/>
          </p:cNvPicPr>
          <p:nvPr/>
        </p:nvPicPr>
        <p:blipFill>
          <a:blip r:embed="rId5"/>
          <a:srcRect/>
          <a:stretch>
            <a:fillRect/>
          </a:stretch>
        </p:blipFill>
        <p:spPr bwMode="auto">
          <a:xfrm>
            <a:off x="4572000" y="3733800"/>
            <a:ext cx="4408054" cy="2767012"/>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Hubble Law</a:t>
            </a:r>
          </a:p>
        </p:txBody>
      </p:sp>
      <p:sp>
        <p:nvSpPr>
          <p:cNvPr id="39939" name="Rectangle 3"/>
          <p:cNvSpPr>
            <a:spLocks noGrp="1" noChangeArrowheads="1"/>
          </p:cNvSpPr>
          <p:nvPr>
            <p:ph type="body" idx="1"/>
          </p:nvPr>
        </p:nvSpPr>
        <p:spPr>
          <a:xfrm>
            <a:off x="304800" y="1371600"/>
            <a:ext cx="5791200" cy="1828800"/>
          </a:xfrm>
        </p:spPr>
        <p:txBody>
          <a:bodyPr>
            <a:normAutofit fontScale="92500" lnSpcReduction="20000"/>
          </a:bodyPr>
          <a:lstStyle/>
          <a:p>
            <a:r>
              <a:rPr lang="en-US" sz="2400" dirty="0"/>
              <a:t>The speed a galaxy moves away from us is proportional to its </a:t>
            </a:r>
            <a:r>
              <a:rPr lang="en-US" sz="2400" dirty="0" smtClean="0"/>
              <a:t>distance: The </a:t>
            </a:r>
            <a:r>
              <a:rPr lang="en-US" sz="2400" dirty="0"/>
              <a:t>farther away the galaxy is, the faster it recedes</a:t>
            </a:r>
            <a:r>
              <a:rPr lang="en-US" sz="2400" dirty="0" smtClean="0"/>
              <a:t>.</a:t>
            </a:r>
          </a:p>
          <a:p>
            <a:r>
              <a:rPr lang="en-US" sz="2400" dirty="0" smtClean="0"/>
              <a:t>The Hubble Law is used to find distances to the farthest </a:t>
            </a:r>
            <a:r>
              <a:rPr lang="en-US" sz="2400" dirty="0" smtClean="0"/>
              <a:t>galaxies</a:t>
            </a:r>
            <a:endParaRPr lang="en-US" sz="2400" dirty="0" smtClean="0"/>
          </a:p>
        </p:txBody>
      </p:sp>
      <p:pic>
        <p:nvPicPr>
          <p:cNvPr id="10" name="Picture 4"/>
          <p:cNvPicPr>
            <a:picLocks noChangeAspect="1" noChangeArrowheads="1"/>
          </p:cNvPicPr>
          <p:nvPr/>
        </p:nvPicPr>
        <p:blipFill>
          <a:blip r:embed="rId3"/>
          <a:srcRect/>
          <a:stretch>
            <a:fillRect/>
          </a:stretch>
        </p:blipFill>
        <p:spPr bwMode="auto">
          <a:xfrm>
            <a:off x="0" y="3484562"/>
            <a:ext cx="6477000" cy="3373438"/>
          </a:xfrm>
          <a:prstGeom prst="rect">
            <a:avLst/>
          </a:prstGeom>
          <a:noFill/>
          <a:ln w="12700">
            <a:noFill/>
            <a:miter lim="800000"/>
            <a:headEnd/>
            <a:tailEnd/>
          </a:ln>
          <a:effectLst/>
        </p:spPr>
      </p:pic>
      <p:graphicFrame>
        <p:nvGraphicFramePr>
          <p:cNvPr id="12" name="Table Placeholder 3"/>
          <p:cNvGraphicFramePr>
            <a:graphicFrameLocks/>
          </p:cNvGraphicFramePr>
          <p:nvPr/>
        </p:nvGraphicFramePr>
        <p:xfrm>
          <a:off x="5867400" y="1828800"/>
          <a:ext cx="3065144" cy="1600200"/>
        </p:xfrm>
        <a:graphic>
          <a:graphicData uri="http://schemas.openxmlformats.org/drawingml/2006/table">
            <a:tbl>
              <a:tblPr>
                <a:tableStyleId>{3C2FFA5D-87B4-456A-9821-1D502468CF0F}</a:tableStyleId>
              </a:tblPr>
              <a:tblGrid>
                <a:gridCol w="1278335"/>
                <a:gridCol w="1786809"/>
              </a:tblGrid>
              <a:tr h="400050">
                <a:tc>
                  <a:txBody>
                    <a:bodyPr/>
                    <a:lstStyle/>
                    <a:p>
                      <a:pPr marL="0" marR="0">
                        <a:spcBef>
                          <a:spcPts val="0"/>
                        </a:spcBef>
                        <a:spcAft>
                          <a:spcPts val="0"/>
                        </a:spcAft>
                      </a:pPr>
                      <a:r>
                        <a:rPr lang="en-US" sz="1000" dirty="0"/>
                        <a:t>radar ranging</a:t>
                      </a:r>
                      <a:endParaRPr lang="en-US" sz="1000" dirty="0">
                        <a:latin typeface="Times New Roman"/>
                        <a:ea typeface="Times New Roman"/>
                        <a:cs typeface="Times New Roman"/>
                      </a:endParaRPr>
                    </a:p>
                  </a:txBody>
                  <a:tcPr marL="68580" marR="68580" marT="0" marB="0" anchor="ctr"/>
                </a:tc>
                <a:tc>
                  <a:txBody>
                    <a:bodyPr/>
                    <a:lstStyle/>
                    <a:p>
                      <a:pPr marL="0" marR="0">
                        <a:spcBef>
                          <a:spcPts val="0"/>
                        </a:spcBef>
                        <a:spcAft>
                          <a:spcPts val="0"/>
                        </a:spcAft>
                      </a:pPr>
                      <a:r>
                        <a:rPr lang="en-US" sz="1000" dirty="0"/>
                        <a:t>within solar system</a:t>
                      </a:r>
                      <a:endParaRPr lang="en-US" sz="1000" dirty="0">
                        <a:latin typeface="Times New Roman"/>
                        <a:ea typeface="Times New Roman"/>
                        <a:cs typeface="Times New Roman"/>
                      </a:endParaRPr>
                    </a:p>
                  </a:txBody>
                  <a:tcPr marL="68580" marR="68580" marT="0" marB="0" anchor="ctr"/>
                </a:tc>
              </a:tr>
              <a:tr h="400050">
                <a:tc>
                  <a:txBody>
                    <a:bodyPr/>
                    <a:lstStyle/>
                    <a:p>
                      <a:pPr marL="0" marR="0">
                        <a:spcBef>
                          <a:spcPts val="0"/>
                        </a:spcBef>
                        <a:spcAft>
                          <a:spcPts val="0"/>
                        </a:spcAft>
                      </a:pPr>
                      <a:r>
                        <a:rPr lang="en-US" sz="1000"/>
                        <a:t>triangulation</a:t>
                      </a:r>
                      <a:endParaRPr lang="en-US" sz="1000">
                        <a:latin typeface="Times New Roman"/>
                        <a:ea typeface="Times New Roman"/>
                        <a:cs typeface="Times New Roman"/>
                      </a:endParaRPr>
                    </a:p>
                  </a:txBody>
                  <a:tcPr marL="68580" marR="68580" marT="0" marB="0" anchor="ctr"/>
                </a:tc>
                <a:tc>
                  <a:txBody>
                    <a:bodyPr/>
                    <a:lstStyle/>
                    <a:p>
                      <a:pPr marL="0" marR="0">
                        <a:spcBef>
                          <a:spcPts val="0"/>
                        </a:spcBef>
                        <a:spcAft>
                          <a:spcPts val="0"/>
                        </a:spcAft>
                      </a:pPr>
                      <a:r>
                        <a:rPr lang="en-US" sz="1000" dirty="0"/>
                        <a:t>nearest 10,000 stars in galaxy</a:t>
                      </a:r>
                      <a:endParaRPr lang="en-US" sz="1000" dirty="0">
                        <a:latin typeface="Times New Roman"/>
                        <a:ea typeface="Times New Roman"/>
                        <a:cs typeface="Times New Roman"/>
                      </a:endParaRPr>
                    </a:p>
                  </a:txBody>
                  <a:tcPr marL="68580" marR="68580" marT="0" marB="0" anchor="ctr"/>
                </a:tc>
              </a:tr>
              <a:tr h="400050">
                <a:tc>
                  <a:txBody>
                    <a:bodyPr/>
                    <a:lstStyle/>
                    <a:p>
                      <a:pPr marL="0" marR="0">
                        <a:spcBef>
                          <a:spcPts val="0"/>
                        </a:spcBef>
                        <a:spcAft>
                          <a:spcPts val="0"/>
                        </a:spcAft>
                      </a:pPr>
                      <a:r>
                        <a:rPr lang="en-US" sz="1000"/>
                        <a:t>distance-brightness</a:t>
                      </a:r>
                      <a:endParaRPr lang="en-US" sz="1000">
                        <a:latin typeface="Times New Roman"/>
                        <a:ea typeface="Times New Roman"/>
                        <a:cs typeface="Times New Roman"/>
                      </a:endParaRPr>
                    </a:p>
                  </a:txBody>
                  <a:tcPr marL="68580" marR="68580" marT="0" marB="0" anchor="ctr"/>
                </a:tc>
                <a:tc>
                  <a:txBody>
                    <a:bodyPr/>
                    <a:lstStyle/>
                    <a:p>
                      <a:pPr marL="0" marR="0">
                        <a:spcBef>
                          <a:spcPts val="0"/>
                        </a:spcBef>
                        <a:spcAft>
                          <a:spcPts val="0"/>
                        </a:spcAft>
                      </a:pPr>
                      <a:r>
                        <a:rPr lang="en-US" sz="1000" dirty="0"/>
                        <a:t>within our galaxy and nearby galaxies</a:t>
                      </a:r>
                      <a:endParaRPr lang="en-US" sz="1000" dirty="0">
                        <a:latin typeface="Times New Roman"/>
                        <a:ea typeface="Times New Roman"/>
                        <a:cs typeface="Times New Roman"/>
                      </a:endParaRPr>
                    </a:p>
                  </a:txBody>
                  <a:tcPr marL="68580" marR="68580" marT="0" marB="0" anchor="ctr"/>
                </a:tc>
              </a:tr>
              <a:tr h="400050">
                <a:tc>
                  <a:txBody>
                    <a:bodyPr/>
                    <a:lstStyle/>
                    <a:p>
                      <a:pPr marL="0" marR="0">
                        <a:spcBef>
                          <a:spcPts val="0"/>
                        </a:spcBef>
                        <a:spcAft>
                          <a:spcPts val="0"/>
                        </a:spcAft>
                      </a:pPr>
                      <a:r>
                        <a:rPr lang="en-US" sz="1000" dirty="0"/>
                        <a:t>cosmological </a:t>
                      </a:r>
                      <a:r>
                        <a:rPr lang="en-US" sz="1000" dirty="0" err="1"/>
                        <a:t>redshift</a:t>
                      </a:r>
                      <a:endParaRPr lang="en-US" sz="1000" dirty="0">
                        <a:latin typeface="Times New Roman"/>
                        <a:ea typeface="Times New Roman"/>
                        <a:cs typeface="Times New Roman"/>
                      </a:endParaRPr>
                    </a:p>
                  </a:txBody>
                  <a:tcPr marL="68580" marR="68580" marT="0" marB="0" anchor="ctr"/>
                </a:tc>
                <a:tc>
                  <a:txBody>
                    <a:bodyPr/>
                    <a:lstStyle/>
                    <a:p>
                      <a:pPr marL="0" marR="0">
                        <a:spcBef>
                          <a:spcPts val="0"/>
                        </a:spcBef>
                        <a:spcAft>
                          <a:spcPts val="0"/>
                        </a:spcAft>
                      </a:pPr>
                      <a:r>
                        <a:rPr lang="en-US" sz="1000" dirty="0"/>
                        <a:t>beyond nearby galaxies</a:t>
                      </a:r>
                      <a:endParaRPr lang="en-US" sz="1000" dirty="0">
                        <a:latin typeface="Times New Roman"/>
                        <a:ea typeface="Times New Roman"/>
                        <a:cs typeface="Times New Roman"/>
                      </a:endParaRPr>
                    </a:p>
                  </a:txBody>
                  <a:tcPr marL="68580" marR="68580" marT="0" marB="0" anchor="ctr"/>
                </a:tc>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Autofit/>
          </a:bodyPr>
          <a:lstStyle/>
          <a:p>
            <a:r>
              <a:rPr lang="en-US" sz="2500" dirty="0" smtClean="0"/>
              <a:t>The expansion of the universe makes all distant galaxies appear to be moving away from us (and hence be red-shifted).</a:t>
            </a:r>
            <a:endParaRPr lang="en-US" sz="2500" dirty="0"/>
          </a:p>
        </p:txBody>
      </p:sp>
      <p:sp>
        <p:nvSpPr>
          <p:cNvPr id="40963" name="Rectangle 3"/>
          <p:cNvSpPr>
            <a:spLocks noGrp="1" noChangeArrowheads="1"/>
          </p:cNvSpPr>
          <p:nvPr>
            <p:ph type="body" sz="half" idx="1"/>
          </p:nvPr>
        </p:nvSpPr>
        <p:spPr>
          <a:xfrm>
            <a:off x="381000" y="1524000"/>
            <a:ext cx="4111625" cy="2514600"/>
          </a:xfrm>
        </p:spPr>
        <p:txBody>
          <a:bodyPr/>
          <a:lstStyle/>
          <a:p>
            <a:pPr>
              <a:lnSpc>
                <a:spcPct val="80000"/>
              </a:lnSpc>
            </a:pPr>
            <a:r>
              <a:rPr lang="en-US" sz="2200" dirty="0"/>
              <a:t>If the universe is expanding, the farther away two galaxies are, the faster they move apart.</a:t>
            </a:r>
          </a:p>
          <a:p>
            <a:pPr>
              <a:lnSpc>
                <a:spcPct val="80000"/>
              </a:lnSpc>
            </a:pPr>
            <a:r>
              <a:rPr lang="en-US" sz="2200" dirty="0"/>
              <a:t>Also, all galaxies would appear to be moving away from all other galaxies so our view is not unique.</a:t>
            </a:r>
          </a:p>
        </p:txBody>
      </p:sp>
      <p:pic>
        <p:nvPicPr>
          <p:cNvPr id="40964" name="F28_01.MOV">
            <a:hlinkClick r:id="" action="ppaction://media"/>
          </p:cNvPr>
          <p:cNvPicPr>
            <a:picLocks noGrp="1" noRot="1" noChangeAspect="1" noChangeArrowheads="1"/>
          </p:cNvPicPr>
          <p:nvPr>
            <p:ph sz="quarter" idx="3"/>
            <a:videoFile r:link="rId2"/>
          </p:nvPr>
        </p:nvPicPr>
        <p:blipFill>
          <a:blip r:embed="rId4"/>
          <a:srcRect/>
          <a:stretch>
            <a:fillRect/>
          </a:stretch>
        </p:blipFill>
        <p:spPr>
          <a:xfrm>
            <a:off x="4724400" y="1676400"/>
            <a:ext cx="3886200" cy="1981200"/>
          </a:xfrm>
          <a:noFill/>
          <a:ln/>
        </p:spPr>
      </p:pic>
      <p:pic>
        <p:nvPicPr>
          <p:cNvPr id="40965" name="Picture 5"/>
          <p:cNvPicPr>
            <a:picLocks noChangeAspect="1" noChangeArrowheads="1"/>
          </p:cNvPicPr>
          <p:nvPr/>
        </p:nvPicPr>
        <p:blipFill>
          <a:blip r:embed="rId5"/>
          <a:srcRect/>
          <a:stretch>
            <a:fillRect/>
          </a:stretch>
        </p:blipFill>
        <p:spPr bwMode="auto">
          <a:xfrm>
            <a:off x="4724400" y="4419600"/>
            <a:ext cx="4114800" cy="1714500"/>
          </a:xfrm>
          <a:prstGeom prst="rect">
            <a:avLst/>
          </a:prstGeom>
          <a:noFill/>
          <a:ln w="12700">
            <a:noFill/>
            <a:miter lim="800000"/>
            <a:headEnd/>
            <a:tailEnd/>
          </a:ln>
          <a:effectLst/>
        </p:spPr>
      </p:pic>
      <p:pic>
        <p:nvPicPr>
          <p:cNvPr id="40966" name="Picture 6"/>
          <p:cNvPicPr>
            <a:picLocks noChangeAspect="1" noChangeArrowheads="1"/>
          </p:cNvPicPr>
          <p:nvPr/>
        </p:nvPicPr>
        <p:blipFill>
          <a:blip r:embed="rId6"/>
          <a:srcRect/>
          <a:stretch>
            <a:fillRect/>
          </a:stretch>
        </p:blipFill>
        <p:spPr bwMode="auto">
          <a:xfrm>
            <a:off x="304800" y="4279900"/>
            <a:ext cx="4267200" cy="2192338"/>
          </a:xfrm>
          <a:prstGeom prst="rect">
            <a:avLst/>
          </a:prstGeom>
          <a:noFill/>
          <a:ln w="12700">
            <a:noFill/>
            <a:miter lim="800000"/>
            <a:headEnd/>
            <a:tailEnd/>
          </a:ln>
          <a:effectLst/>
        </p:spPr>
      </p:pic>
    </p:spTree>
    <p:custDataLst>
      <p:tags r:id="rId1"/>
    </p:custData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4096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dirty="0"/>
              <a:t>Types of Cosmologies</a:t>
            </a:r>
          </a:p>
        </p:txBody>
      </p:sp>
      <p:sp>
        <p:nvSpPr>
          <p:cNvPr id="45059" name="Rectangle 3"/>
          <p:cNvSpPr>
            <a:spLocks noGrp="1" noChangeArrowheads="1"/>
          </p:cNvSpPr>
          <p:nvPr>
            <p:ph type="body" idx="1"/>
          </p:nvPr>
        </p:nvSpPr>
        <p:spPr>
          <a:xfrm>
            <a:off x="609600" y="1905000"/>
            <a:ext cx="8208963" cy="4648200"/>
          </a:xfrm>
        </p:spPr>
        <p:txBody>
          <a:bodyPr/>
          <a:lstStyle/>
          <a:p>
            <a:r>
              <a:rPr lang="en-US" sz="2600" dirty="0"/>
              <a:t>Early ideas of the universe held that it was:  </a:t>
            </a:r>
          </a:p>
          <a:p>
            <a:pPr lvl="1"/>
            <a:r>
              <a:rPr lang="en-US" sz="2200" dirty="0"/>
              <a:t>Infinitely old </a:t>
            </a:r>
          </a:p>
          <a:p>
            <a:pPr lvl="1"/>
            <a:r>
              <a:rPr lang="en-US" sz="2200" dirty="0"/>
              <a:t>Infinitely large</a:t>
            </a:r>
          </a:p>
          <a:p>
            <a:pPr lvl="1"/>
            <a:r>
              <a:rPr lang="en-US" sz="2200" dirty="0"/>
              <a:t>Unchanging in time</a:t>
            </a:r>
          </a:p>
          <a:p>
            <a:r>
              <a:rPr lang="en-US" sz="2600" dirty="0"/>
              <a:t>But this cannot be true because</a:t>
            </a:r>
          </a:p>
          <a:p>
            <a:pPr lvl="1"/>
            <a:r>
              <a:rPr lang="en-US" sz="2200" dirty="0"/>
              <a:t>The universe is seen to be expanding and thus it is changing with time.</a:t>
            </a:r>
          </a:p>
          <a:p>
            <a:pPr lvl="1"/>
            <a:r>
              <a:rPr lang="en-US" sz="2200" dirty="0"/>
              <a:t>An infinitely </a:t>
            </a:r>
            <a:r>
              <a:rPr lang="en-US" sz="2200" dirty="0" smtClean="0"/>
              <a:t>large and old </a:t>
            </a:r>
            <a:r>
              <a:rPr lang="en-US" sz="2200" dirty="0"/>
              <a:t>universe would never know darkness.  This is </a:t>
            </a:r>
            <a:r>
              <a:rPr lang="en-US" sz="2200" b="1" i="1" dirty="0" err="1"/>
              <a:t>Olber’s</a:t>
            </a:r>
            <a:r>
              <a:rPr lang="en-US" sz="2200" b="1" i="1" dirty="0"/>
              <a:t> paradox</a:t>
            </a:r>
            <a:r>
              <a:rPr lang="en-US" sz="2200" b="1" dirty="0"/>
              <a:t> </a:t>
            </a:r>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t>Olbers’ Paradox</a:t>
            </a:r>
          </a:p>
        </p:txBody>
      </p:sp>
      <p:sp>
        <p:nvSpPr>
          <p:cNvPr id="46083" name="Rectangle 3"/>
          <p:cNvSpPr>
            <a:spLocks noGrp="1" noChangeArrowheads="1"/>
          </p:cNvSpPr>
          <p:nvPr>
            <p:ph type="body" idx="1"/>
          </p:nvPr>
        </p:nvSpPr>
        <p:spPr>
          <a:xfrm>
            <a:off x="304800" y="1371600"/>
            <a:ext cx="8077200" cy="1752600"/>
          </a:xfrm>
        </p:spPr>
        <p:txBody>
          <a:bodyPr/>
          <a:lstStyle/>
          <a:p>
            <a:pPr>
              <a:lnSpc>
                <a:spcPct val="80000"/>
              </a:lnSpc>
            </a:pPr>
            <a:r>
              <a:rPr lang="en-US" sz="1900" dirty="0"/>
              <a:t>All lines of sight end on a star!  The sky should be ablaze with star light!</a:t>
            </a:r>
          </a:p>
          <a:p>
            <a:pPr>
              <a:lnSpc>
                <a:spcPct val="80000"/>
              </a:lnSpc>
            </a:pPr>
            <a:r>
              <a:rPr lang="en-US" sz="1900" dirty="0"/>
              <a:t>The solution is that the universe has a beginning </a:t>
            </a:r>
          </a:p>
          <a:p>
            <a:pPr lvl="1">
              <a:lnSpc>
                <a:spcPct val="80000"/>
              </a:lnSpc>
            </a:pPr>
            <a:r>
              <a:rPr lang="en-US" sz="1700" dirty="0"/>
              <a:t>Light has not had time to reach us from the greatest distances</a:t>
            </a:r>
          </a:p>
          <a:p>
            <a:pPr lvl="1">
              <a:lnSpc>
                <a:spcPct val="80000"/>
              </a:lnSpc>
            </a:pPr>
            <a:r>
              <a:rPr lang="en-US" sz="1700" dirty="0"/>
              <a:t>Glowing stars and galaxies have not always existed. </a:t>
            </a:r>
          </a:p>
        </p:txBody>
      </p:sp>
      <p:grpSp>
        <p:nvGrpSpPr>
          <p:cNvPr id="46084" name="Group 4"/>
          <p:cNvGrpSpPr>
            <a:grpSpLocks/>
          </p:cNvGrpSpPr>
          <p:nvPr/>
        </p:nvGrpSpPr>
        <p:grpSpPr bwMode="auto">
          <a:xfrm>
            <a:off x="4419600" y="2836862"/>
            <a:ext cx="4191000" cy="4021138"/>
            <a:chOff x="2592" y="576"/>
            <a:chExt cx="2832" cy="2871"/>
          </a:xfrm>
        </p:grpSpPr>
        <p:sp>
          <p:nvSpPr>
            <p:cNvPr id="46085" name="Oval 5"/>
            <p:cNvSpPr>
              <a:spLocks noChangeArrowheads="1"/>
            </p:cNvSpPr>
            <p:nvPr/>
          </p:nvSpPr>
          <p:spPr bwMode="auto">
            <a:xfrm>
              <a:off x="4080" y="2880"/>
              <a:ext cx="144" cy="144"/>
            </a:xfrm>
            <a:prstGeom prst="ellipse">
              <a:avLst/>
            </a:prstGeom>
            <a:solidFill>
              <a:schemeClr val="tx2">
                <a:lumMod val="60000"/>
                <a:lumOff val="40000"/>
              </a:schemeClr>
            </a:solidFill>
            <a:ln w="12700">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endParaRPr lang="en-US"/>
            </a:p>
          </p:txBody>
        </p:sp>
        <p:sp>
          <p:nvSpPr>
            <p:cNvPr id="46086" name="Text Box 6"/>
            <p:cNvSpPr txBox="1">
              <a:spLocks noChangeArrowheads="1"/>
            </p:cNvSpPr>
            <p:nvPr/>
          </p:nvSpPr>
          <p:spPr bwMode="auto">
            <a:xfrm>
              <a:off x="3840" y="576"/>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87" name="Text Box 7"/>
            <p:cNvSpPr txBox="1">
              <a:spLocks noChangeArrowheads="1"/>
            </p:cNvSpPr>
            <p:nvPr/>
          </p:nvSpPr>
          <p:spPr bwMode="auto">
            <a:xfrm>
              <a:off x="3024" y="1440"/>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88" name="Text Box 8"/>
            <p:cNvSpPr txBox="1">
              <a:spLocks noChangeArrowheads="1"/>
            </p:cNvSpPr>
            <p:nvPr/>
          </p:nvSpPr>
          <p:spPr bwMode="auto">
            <a:xfrm>
              <a:off x="3840" y="1488"/>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89" name="Text Box 9"/>
            <p:cNvSpPr txBox="1">
              <a:spLocks noChangeArrowheads="1"/>
            </p:cNvSpPr>
            <p:nvPr/>
          </p:nvSpPr>
          <p:spPr bwMode="auto">
            <a:xfrm>
              <a:off x="5184" y="1488"/>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90" name="Text Box 10"/>
            <p:cNvSpPr txBox="1">
              <a:spLocks noChangeArrowheads="1"/>
            </p:cNvSpPr>
            <p:nvPr/>
          </p:nvSpPr>
          <p:spPr bwMode="auto">
            <a:xfrm>
              <a:off x="3456" y="1632"/>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91" name="Text Box 11"/>
            <p:cNvSpPr txBox="1">
              <a:spLocks noChangeArrowheads="1"/>
            </p:cNvSpPr>
            <p:nvPr/>
          </p:nvSpPr>
          <p:spPr bwMode="auto">
            <a:xfrm>
              <a:off x="3552" y="1152"/>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92" name="Text Box 12"/>
            <p:cNvSpPr txBox="1">
              <a:spLocks noChangeArrowheads="1"/>
            </p:cNvSpPr>
            <p:nvPr/>
          </p:nvSpPr>
          <p:spPr bwMode="auto">
            <a:xfrm>
              <a:off x="3936" y="1824"/>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93" name="Text Box 13"/>
            <p:cNvSpPr txBox="1">
              <a:spLocks noChangeArrowheads="1"/>
            </p:cNvSpPr>
            <p:nvPr/>
          </p:nvSpPr>
          <p:spPr bwMode="auto">
            <a:xfrm>
              <a:off x="4848" y="1680"/>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94" name="Text Box 14"/>
            <p:cNvSpPr txBox="1">
              <a:spLocks noChangeArrowheads="1"/>
            </p:cNvSpPr>
            <p:nvPr/>
          </p:nvSpPr>
          <p:spPr bwMode="auto">
            <a:xfrm>
              <a:off x="2592" y="1440"/>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95" name="Text Box 15"/>
            <p:cNvSpPr txBox="1">
              <a:spLocks noChangeArrowheads="1"/>
            </p:cNvSpPr>
            <p:nvPr/>
          </p:nvSpPr>
          <p:spPr bwMode="auto">
            <a:xfrm>
              <a:off x="5040" y="1872"/>
              <a:ext cx="240" cy="414"/>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96" name="Text Box 16"/>
            <p:cNvSpPr txBox="1">
              <a:spLocks noChangeArrowheads="1"/>
            </p:cNvSpPr>
            <p:nvPr/>
          </p:nvSpPr>
          <p:spPr bwMode="auto">
            <a:xfrm>
              <a:off x="4368" y="1872"/>
              <a:ext cx="240" cy="414"/>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97" name="Text Box 17"/>
            <p:cNvSpPr txBox="1">
              <a:spLocks noChangeArrowheads="1"/>
            </p:cNvSpPr>
            <p:nvPr/>
          </p:nvSpPr>
          <p:spPr bwMode="auto">
            <a:xfrm>
              <a:off x="4272" y="1104"/>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98" name="Text Box 18"/>
            <p:cNvSpPr txBox="1">
              <a:spLocks noChangeArrowheads="1"/>
            </p:cNvSpPr>
            <p:nvPr/>
          </p:nvSpPr>
          <p:spPr bwMode="auto">
            <a:xfrm>
              <a:off x="4464" y="1055"/>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99" name="Text Box 19"/>
            <p:cNvSpPr txBox="1">
              <a:spLocks noChangeArrowheads="1"/>
            </p:cNvSpPr>
            <p:nvPr/>
          </p:nvSpPr>
          <p:spPr bwMode="auto">
            <a:xfrm>
              <a:off x="4896" y="1248"/>
              <a:ext cx="241"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100" name="Text Box 20"/>
            <p:cNvSpPr txBox="1">
              <a:spLocks noChangeArrowheads="1"/>
            </p:cNvSpPr>
            <p:nvPr/>
          </p:nvSpPr>
          <p:spPr bwMode="auto">
            <a:xfrm>
              <a:off x="3984" y="1008"/>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101" name="Text Box 21"/>
            <p:cNvSpPr txBox="1">
              <a:spLocks noChangeArrowheads="1"/>
            </p:cNvSpPr>
            <p:nvPr/>
          </p:nvSpPr>
          <p:spPr bwMode="auto">
            <a:xfrm>
              <a:off x="4176" y="576"/>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102" name="Text Box 22"/>
            <p:cNvSpPr txBox="1">
              <a:spLocks noChangeArrowheads="1"/>
            </p:cNvSpPr>
            <p:nvPr/>
          </p:nvSpPr>
          <p:spPr bwMode="auto">
            <a:xfrm>
              <a:off x="2928" y="2064"/>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103" name="Line 23"/>
            <p:cNvSpPr>
              <a:spLocks noChangeShapeType="1"/>
            </p:cNvSpPr>
            <p:nvPr/>
          </p:nvSpPr>
          <p:spPr bwMode="auto">
            <a:xfrm flipH="1" flipV="1">
              <a:off x="3072" y="2208"/>
              <a:ext cx="1056" cy="672"/>
            </a:xfrm>
            <a:prstGeom prst="line">
              <a:avLst/>
            </a:prstGeom>
            <a:noFill/>
            <a:ln w="12700">
              <a:solidFill>
                <a:srgbClr val="969696"/>
              </a:solidFill>
              <a:round/>
              <a:headEnd/>
              <a:tailEnd type="triangle" w="med" len="med"/>
            </a:ln>
            <a:effectLst/>
          </p:spPr>
          <p:txBody>
            <a:bodyPr wrap="none"/>
            <a:lstStyle/>
            <a:p>
              <a:endParaRPr lang="en-US"/>
            </a:p>
          </p:txBody>
        </p:sp>
        <p:sp>
          <p:nvSpPr>
            <p:cNvPr id="46104" name="Line 24"/>
            <p:cNvSpPr>
              <a:spLocks noChangeShapeType="1"/>
            </p:cNvSpPr>
            <p:nvPr/>
          </p:nvSpPr>
          <p:spPr bwMode="auto">
            <a:xfrm flipH="1" flipV="1">
              <a:off x="3600" y="1824"/>
              <a:ext cx="528" cy="1056"/>
            </a:xfrm>
            <a:prstGeom prst="line">
              <a:avLst/>
            </a:prstGeom>
            <a:noFill/>
            <a:ln w="12700">
              <a:solidFill>
                <a:srgbClr val="969696"/>
              </a:solidFill>
              <a:round/>
              <a:headEnd/>
              <a:tailEnd type="triangle" w="med" len="med"/>
            </a:ln>
            <a:effectLst/>
          </p:spPr>
          <p:txBody>
            <a:bodyPr wrap="none"/>
            <a:lstStyle/>
            <a:p>
              <a:endParaRPr lang="en-US"/>
            </a:p>
          </p:txBody>
        </p:sp>
        <p:sp>
          <p:nvSpPr>
            <p:cNvPr id="46105" name="Line 25"/>
            <p:cNvSpPr>
              <a:spLocks noChangeShapeType="1"/>
            </p:cNvSpPr>
            <p:nvPr/>
          </p:nvSpPr>
          <p:spPr bwMode="auto">
            <a:xfrm flipH="1" flipV="1">
              <a:off x="4032" y="2016"/>
              <a:ext cx="96" cy="864"/>
            </a:xfrm>
            <a:prstGeom prst="line">
              <a:avLst/>
            </a:prstGeom>
            <a:noFill/>
            <a:ln w="12700">
              <a:solidFill>
                <a:srgbClr val="969696"/>
              </a:solidFill>
              <a:round/>
              <a:headEnd/>
              <a:tailEnd type="triangle" w="med" len="med"/>
            </a:ln>
            <a:effectLst/>
          </p:spPr>
          <p:txBody>
            <a:bodyPr wrap="none"/>
            <a:lstStyle/>
            <a:p>
              <a:endParaRPr lang="en-US"/>
            </a:p>
          </p:txBody>
        </p:sp>
        <p:sp>
          <p:nvSpPr>
            <p:cNvPr id="46106" name="Line 26"/>
            <p:cNvSpPr>
              <a:spLocks noChangeShapeType="1"/>
            </p:cNvSpPr>
            <p:nvPr/>
          </p:nvSpPr>
          <p:spPr bwMode="auto">
            <a:xfrm flipH="1" flipV="1">
              <a:off x="3936" y="1680"/>
              <a:ext cx="192" cy="1200"/>
            </a:xfrm>
            <a:prstGeom prst="line">
              <a:avLst/>
            </a:prstGeom>
            <a:noFill/>
            <a:ln w="12700">
              <a:solidFill>
                <a:srgbClr val="969696"/>
              </a:solidFill>
              <a:round/>
              <a:headEnd/>
              <a:tailEnd type="triangle" w="med" len="med"/>
            </a:ln>
            <a:effectLst/>
          </p:spPr>
          <p:txBody>
            <a:bodyPr wrap="none"/>
            <a:lstStyle/>
            <a:p>
              <a:endParaRPr lang="en-US"/>
            </a:p>
          </p:txBody>
        </p:sp>
        <p:sp>
          <p:nvSpPr>
            <p:cNvPr id="46107" name="Line 27"/>
            <p:cNvSpPr>
              <a:spLocks noChangeShapeType="1"/>
            </p:cNvSpPr>
            <p:nvPr/>
          </p:nvSpPr>
          <p:spPr bwMode="auto">
            <a:xfrm flipH="1" flipV="1">
              <a:off x="3696" y="1344"/>
              <a:ext cx="432" cy="1536"/>
            </a:xfrm>
            <a:prstGeom prst="line">
              <a:avLst/>
            </a:prstGeom>
            <a:noFill/>
            <a:ln w="12700">
              <a:solidFill>
                <a:srgbClr val="969696"/>
              </a:solidFill>
              <a:round/>
              <a:headEnd/>
              <a:tailEnd type="triangle" w="med" len="med"/>
            </a:ln>
            <a:effectLst/>
          </p:spPr>
          <p:txBody>
            <a:bodyPr wrap="none"/>
            <a:lstStyle/>
            <a:p>
              <a:endParaRPr lang="en-US"/>
            </a:p>
          </p:txBody>
        </p:sp>
        <p:sp>
          <p:nvSpPr>
            <p:cNvPr id="46108" name="Line 28"/>
            <p:cNvSpPr>
              <a:spLocks noChangeShapeType="1"/>
            </p:cNvSpPr>
            <p:nvPr/>
          </p:nvSpPr>
          <p:spPr bwMode="auto">
            <a:xfrm flipH="1" flipV="1">
              <a:off x="4080" y="1200"/>
              <a:ext cx="48" cy="1680"/>
            </a:xfrm>
            <a:prstGeom prst="line">
              <a:avLst/>
            </a:prstGeom>
            <a:noFill/>
            <a:ln w="12700">
              <a:solidFill>
                <a:srgbClr val="969696"/>
              </a:solidFill>
              <a:round/>
              <a:headEnd/>
              <a:tailEnd type="triangle" w="med" len="med"/>
            </a:ln>
            <a:effectLst/>
          </p:spPr>
          <p:txBody>
            <a:bodyPr wrap="none"/>
            <a:lstStyle/>
            <a:p>
              <a:endParaRPr lang="en-US"/>
            </a:p>
          </p:txBody>
        </p:sp>
        <p:sp>
          <p:nvSpPr>
            <p:cNvPr id="46109" name="Line 29"/>
            <p:cNvSpPr>
              <a:spLocks noChangeShapeType="1"/>
            </p:cNvSpPr>
            <p:nvPr/>
          </p:nvSpPr>
          <p:spPr bwMode="auto">
            <a:xfrm flipH="1" flipV="1">
              <a:off x="3936" y="720"/>
              <a:ext cx="192" cy="2160"/>
            </a:xfrm>
            <a:prstGeom prst="line">
              <a:avLst/>
            </a:prstGeom>
            <a:noFill/>
            <a:ln w="12700">
              <a:solidFill>
                <a:srgbClr val="969696"/>
              </a:solidFill>
              <a:round/>
              <a:headEnd/>
              <a:tailEnd type="triangle" w="med" len="med"/>
            </a:ln>
            <a:effectLst/>
          </p:spPr>
          <p:txBody>
            <a:bodyPr wrap="none"/>
            <a:lstStyle/>
            <a:p>
              <a:endParaRPr lang="en-US"/>
            </a:p>
          </p:txBody>
        </p:sp>
        <p:sp>
          <p:nvSpPr>
            <p:cNvPr id="46110" name="Line 30"/>
            <p:cNvSpPr>
              <a:spLocks noChangeShapeType="1"/>
            </p:cNvSpPr>
            <p:nvPr/>
          </p:nvSpPr>
          <p:spPr bwMode="auto">
            <a:xfrm flipV="1">
              <a:off x="4128" y="1248"/>
              <a:ext cx="240" cy="1632"/>
            </a:xfrm>
            <a:prstGeom prst="line">
              <a:avLst/>
            </a:prstGeom>
            <a:noFill/>
            <a:ln w="12700">
              <a:solidFill>
                <a:srgbClr val="969696"/>
              </a:solidFill>
              <a:round/>
              <a:headEnd/>
              <a:tailEnd type="triangle" w="med" len="med"/>
            </a:ln>
            <a:effectLst/>
          </p:spPr>
          <p:txBody>
            <a:bodyPr wrap="none"/>
            <a:lstStyle/>
            <a:p>
              <a:endParaRPr lang="en-US"/>
            </a:p>
          </p:txBody>
        </p:sp>
        <p:sp>
          <p:nvSpPr>
            <p:cNvPr id="46111" name="Line 31"/>
            <p:cNvSpPr>
              <a:spLocks noChangeShapeType="1"/>
            </p:cNvSpPr>
            <p:nvPr/>
          </p:nvSpPr>
          <p:spPr bwMode="auto">
            <a:xfrm flipV="1">
              <a:off x="4128" y="2064"/>
              <a:ext cx="336" cy="816"/>
            </a:xfrm>
            <a:prstGeom prst="line">
              <a:avLst/>
            </a:prstGeom>
            <a:noFill/>
            <a:ln w="12700">
              <a:solidFill>
                <a:srgbClr val="969696"/>
              </a:solidFill>
              <a:round/>
              <a:headEnd/>
              <a:tailEnd type="triangle" w="med" len="med"/>
            </a:ln>
            <a:effectLst/>
          </p:spPr>
          <p:txBody>
            <a:bodyPr wrap="none"/>
            <a:lstStyle/>
            <a:p>
              <a:endParaRPr lang="en-US"/>
            </a:p>
          </p:txBody>
        </p:sp>
        <p:sp>
          <p:nvSpPr>
            <p:cNvPr id="46112" name="Line 32"/>
            <p:cNvSpPr>
              <a:spLocks noChangeShapeType="1"/>
            </p:cNvSpPr>
            <p:nvPr/>
          </p:nvSpPr>
          <p:spPr bwMode="auto">
            <a:xfrm flipV="1">
              <a:off x="4128" y="2064"/>
              <a:ext cx="960" cy="816"/>
            </a:xfrm>
            <a:prstGeom prst="line">
              <a:avLst/>
            </a:prstGeom>
            <a:noFill/>
            <a:ln w="12700">
              <a:solidFill>
                <a:srgbClr val="969696"/>
              </a:solidFill>
              <a:round/>
              <a:headEnd/>
              <a:tailEnd type="triangle" w="med" len="med"/>
            </a:ln>
            <a:effectLst/>
          </p:spPr>
          <p:txBody>
            <a:bodyPr wrap="none"/>
            <a:lstStyle/>
            <a:p>
              <a:endParaRPr lang="en-US"/>
            </a:p>
          </p:txBody>
        </p:sp>
        <p:sp>
          <p:nvSpPr>
            <p:cNvPr id="46113" name="Line 33"/>
            <p:cNvSpPr>
              <a:spLocks noChangeShapeType="1"/>
            </p:cNvSpPr>
            <p:nvPr/>
          </p:nvSpPr>
          <p:spPr bwMode="auto">
            <a:xfrm flipV="1">
              <a:off x="4128" y="1824"/>
              <a:ext cx="816" cy="1056"/>
            </a:xfrm>
            <a:prstGeom prst="line">
              <a:avLst/>
            </a:prstGeom>
            <a:noFill/>
            <a:ln w="12700">
              <a:solidFill>
                <a:srgbClr val="969696"/>
              </a:solidFill>
              <a:round/>
              <a:headEnd/>
              <a:tailEnd type="triangle" w="med" len="med"/>
            </a:ln>
            <a:effectLst/>
          </p:spPr>
          <p:txBody>
            <a:bodyPr wrap="none"/>
            <a:lstStyle/>
            <a:p>
              <a:endParaRPr lang="en-US"/>
            </a:p>
          </p:txBody>
        </p:sp>
        <p:sp>
          <p:nvSpPr>
            <p:cNvPr id="46114" name="Line 34"/>
            <p:cNvSpPr>
              <a:spLocks noChangeShapeType="1"/>
            </p:cNvSpPr>
            <p:nvPr/>
          </p:nvSpPr>
          <p:spPr bwMode="auto">
            <a:xfrm flipV="1">
              <a:off x="4128" y="1632"/>
              <a:ext cx="1104" cy="1248"/>
            </a:xfrm>
            <a:prstGeom prst="line">
              <a:avLst/>
            </a:prstGeom>
            <a:noFill/>
            <a:ln w="12700">
              <a:solidFill>
                <a:srgbClr val="969696"/>
              </a:solidFill>
              <a:round/>
              <a:headEnd/>
              <a:tailEnd type="triangle" w="med" len="med"/>
            </a:ln>
            <a:effectLst/>
          </p:spPr>
          <p:txBody>
            <a:bodyPr wrap="none"/>
            <a:lstStyle/>
            <a:p>
              <a:endParaRPr lang="en-US"/>
            </a:p>
          </p:txBody>
        </p:sp>
        <p:sp>
          <p:nvSpPr>
            <p:cNvPr id="46115" name="Line 35"/>
            <p:cNvSpPr>
              <a:spLocks noChangeShapeType="1"/>
            </p:cNvSpPr>
            <p:nvPr/>
          </p:nvSpPr>
          <p:spPr bwMode="auto">
            <a:xfrm flipV="1">
              <a:off x="4128" y="1440"/>
              <a:ext cx="816" cy="1440"/>
            </a:xfrm>
            <a:prstGeom prst="line">
              <a:avLst/>
            </a:prstGeom>
            <a:noFill/>
            <a:ln w="12700">
              <a:solidFill>
                <a:srgbClr val="969696"/>
              </a:solidFill>
              <a:round/>
              <a:headEnd/>
              <a:tailEnd type="triangle" w="med" len="med"/>
            </a:ln>
            <a:effectLst/>
          </p:spPr>
          <p:txBody>
            <a:bodyPr wrap="none"/>
            <a:lstStyle/>
            <a:p>
              <a:endParaRPr lang="en-US"/>
            </a:p>
          </p:txBody>
        </p:sp>
        <p:sp>
          <p:nvSpPr>
            <p:cNvPr id="46116" name="Line 36"/>
            <p:cNvSpPr>
              <a:spLocks noChangeShapeType="1"/>
            </p:cNvSpPr>
            <p:nvPr/>
          </p:nvSpPr>
          <p:spPr bwMode="auto">
            <a:xfrm flipV="1">
              <a:off x="4128" y="1248"/>
              <a:ext cx="432" cy="1632"/>
            </a:xfrm>
            <a:prstGeom prst="line">
              <a:avLst/>
            </a:prstGeom>
            <a:noFill/>
            <a:ln w="12700">
              <a:solidFill>
                <a:srgbClr val="969696"/>
              </a:solidFill>
              <a:round/>
              <a:headEnd/>
              <a:tailEnd type="triangle" w="med" len="med"/>
            </a:ln>
            <a:effectLst/>
          </p:spPr>
          <p:txBody>
            <a:bodyPr wrap="none"/>
            <a:lstStyle/>
            <a:p>
              <a:endParaRPr lang="en-US"/>
            </a:p>
          </p:txBody>
        </p:sp>
        <p:sp>
          <p:nvSpPr>
            <p:cNvPr id="46117" name="Line 37"/>
            <p:cNvSpPr>
              <a:spLocks noChangeShapeType="1"/>
            </p:cNvSpPr>
            <p:nvPr/>
          </p:nvSpPr>
          <p:spPr bwMode="auto">
            <a:xfrm flipV="1">
              <a:off x="4128" y="720"/>
              <a:ext cx="144" cy="2160"/>
            </a:xfrm>
            <a:prstGeom prst="line">
              <a:avLst/>
            </a:prstGeom>
            <a:noFill/>
            <a:ln w="12700">
              <a:solidFill>
                <a:srgbClr val="969696"/>
              </a:solidFill>
              <a:round/>
              <a:headEnd/>
              <a:tailEnd type="triangle" w="med" len="med"/>
            </a:ln>
            <a:effectLst/>
          </p:spPr>
          <p:txBody>
            <a:bodyPr wrap="none"/>
            <a:lstStyle/>
            <a:p>
              <a:endParaRPr lang="en-US"/>
            </a:p>
          </p:txBody>
        </p:sp>
        <p:sp>
          <p:nvSpPr>
            <p:cNvPr id="46118" name="Line 38"/>
            <p:cNvSpPr>
              <a:spLocks noChangeShapeType="1"/>
            </p:cNvSpPr>
            <p:nvPr/>
          </p:nvSpPr>
          <p:spPr bwMode="auto">
            <a:xfrm flipH="1" flipV="1">
              <a:off x="3168" y="1632"/>
              <a:ext cx="960" cy="1248"/>
            </a:xfrm>
            <a:prstGeom prst="line">
              <a:avLst/>
            </a:prstGeom>
            <a:noFill/>
            <a:ln w="12700">
              <a:solidFill>
                <a:srgbClr val="969696"/>
              </a:solidFill>
              <a:round/>
              <a:headEnd/>
              <a:tailEnd type="triangle" w="med" len="med"/>
            </a:ln>
            <a:effectLst/>
          </p:spPr>
          <p:txBody>
            <a:bodyPr wrap="none"/>
            <a:lstStyle/>
            <a:p>
              <a:endParaRPr lang="en-US"/>
            </a:p>
          </p:txBody>
        </p:sp>
        <p:sp>
          <p:nvSpPr>
            <p:cNvPr id="46119" name="Line 39"/>
            <p:cNvSpPr>
              <a:spLocks noChangeShapeType="1"/>
            </p:cNvSpPr>
            <p:nvPr/>
          </p:nvSpPr>
          <p:spPr bwMode="auto">
            <a:xfrm flipH="1" flipV="1">
              <a:off x="2736" y="1584"/>
              <a:ext cx="1392" cy="1296"/>
            </a:xfrm>
            <a:prstGeom prst="line">
              <a:avLst/>
            </a:prstGeom>
            <a:noFill/>
            <a:ln w="12700">
              <a:solidFill>
                <a:srgbClr val="969696"/>
              </a:solidFill>
              <a:round/>
              <a:headEnd/>
              <a:tailEnd type="triangle" w="med" len="med"/>
            </a:ln>
            <a:effectLst/>
          </p:spPr>
          <p:txBody>
            <a:bodyPr wrap="none"/>
            <a:lstStyle/>
            <a:p>
              <a:endParaRPr lang="en-US"/>
            </a:p>
          </p:txBody>
        </p:sp>
        <p:sp>
          <p:nvSpPr>
            <p:cNvPr id="46120" name="Text Box 40"/>
            <p:cNvSpPr txBox="1">
              <a:spLocks noChangeArrowheads="1"/>
            </p:cNvSpPr>
            <p:nvPr/>
          </p:nvSpPr>
          <p:spPr bwMode="auto">
            <a:xfrm>
              <a:off x="3888" y="3120"/>
              <a:ext cx="1344" cy="327"/>
            </a:xfrm>
            <a:prstGeom prst="rect">
              <a:avLst/>
            </a:prstGeom>
            <a:noFill/>
            <a:ln w="12700">
              <a:noFill/>
              <a:miter lim="800000"/>
              <a:headEnd/>
              <a:tailEnd/>
            </a:ln>
            <a:effectLst/>
          </p:spPr>
          <p:txBody>
            <a:bodyPr>
              <a:spAutoFit/>
            </a:bodyPr>
            <a:lstStyle/>
            <a:p>
              <a:pPr>
                <a:spcBef>
                  <a:spcPct val="50000"/>
                </a:spcBef>
              </a:pPr>
              <a:r>
                <a:rPr lang="en-US" sz="2400">
                  <a:solidFill>
                    <a:schemeClr val="bg2"/>
                  </a:solidFill>
                  <a:latin typeface="Times New Roman" pitchFamily="18" charset="0"/>
                </a:rPr>
                <a:t>Earth</a:t>
              </a:r>
            </a:p>
          </p:txBody>
        </p:sp>
      </p:grpSp>
      <p:pic>
        <p:nvPicPr>
          <p:cNvPr id="46121" name="Picture 41" descr="457px-Heinrich_Wilhelm_Olbers">
            <a:hlinkClick r:id="rId3"/>
          </p:cNvPr>
          <p:cNvPicPr>
            <a:picLocks noChangeAspect="1" noChangeArrowheads="1"/>
          </p:cNvPicPr>
          <p:nvPr/>
        </p:nvPicPr>
        <p:blipFill>
          <a:blip r:embed="rId4"/>
          <a:srcRect/>
          <a:stretch>
            <a:fillRect/>
          </a:stretch>
        </p:blipFill>
        <p:spPr bwMode="auto">
          <a:xfrm>
            <a:off x="838200" y="3446462"/>
            <a:ext cx="2266950" cy="29718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8991600" cy="1219200"/>
          </a:xfrm>
        </p:spPr>
        <p:txBody>
          <a:bodyPr>
            <a:normAutofit/>
          </a:bodyPr>
          <a:lstStyle/>
          <a:p>
            <a:r>
              <a:rPr lang="en-US" sz="2600" dirty="0" smtClean="0"/>
              <a:t>The observed expansion of the universe has led to the only currently viable cosmological theory: </a:t>
            </a:r>
            <a:r>
              <a:rPr lang="en-US" sz="2600" b="1" dirty="0" smtClean="0"/>
              <a:t>The </a:t>
            </a:r>
            <a:r>
              <a:rPr lang="en-US" sz="2600" b="1" i="1" dirty="0" smtClean="0"/>
              <a:t>Big Bang</a:t>
            </a:r>
            <a:endParaRPr lang="en-US" sz="2600" dirty="0"/>
          </a:p>
        </p:txBody>
      </p:sp>
      <p:sp>
        <p:nvSpPr>
          <p:cNvPr id="48131" name="Rectangle 3"/>
          <p:cNvSpPr>
            <a:spLocks noGrp="1" noChangeArrowheads="1"/>
          </p:cNvSpPr>
          <p:nvPr>
            <p:ph type="body" sz="half" idx="1"/>
          </p:nvPr>
        </p:nvSpPr>
        <p:spPr>
          <a:xfrm>
            <a:off x="152400" y="1524000"/>
            <a:ext cx="4343400" cy="5029200"/>
          </a:xfrm>
        </p:spPr>
        <p:txBody>
          <a:bodyPr/>
          <a:lstStyle/>
          <a:p>
            <a:r>
              <a:rPr lang="en-US" dirty="0" smtClean="0"/>
              <a:t>The </a:t>
            </a:r>
            <a:r>
              <a:rPr lang="en-US" dirty="0"/>
              <a:t>universe began as a great infusion of pure energy about </a:t>
            </a:r>
            <a:r>
              <a:rPr lang="en-US" dirty="0" smtClean="0"/>
              <a:t>13.7 </a:t>
            </a:r>
            <a:r>
              <a:rPr lang="en-US" dirty="0"/>
              <a:t>billion years ago</a:t>
            </a:r>
            <a:r>
              <a:rPr lang="en-US" dirty="0" smtClean="0"/>
              <a:t>.</a:t>
            </a:r>
            <a:br>
              <a:rPr lang="en-US" dirty="0" smtClean="0"/>
            </a:br>
            <a:endParaRPr lang="en-US" dirty="0"/>
          </a:p>
          <a:p>
            <a:r>
              <a:rPr lang="en-US" dirty="0" smtClean="0"/>
              <a:t>Space </a:t>
            </a:r>
            <a:r>
              <a:rPr lang="en-US" dirty="0"/>
              <a:t>expanded from that point in time.  The energy cooled into matter.</a:t>
            </a:r>
          </a:p>
        </p:txBody>
      </p:sp>
      <p:pic>
        <p:nvPicPr>
          <p:cNvPr id="55302" name="Picture 6" descr="File:Universe expansion2.png">
            <a:hlinkClick r:id="rId3"/>
          </p:cNvPr>
          <p:cNvPicPr>
            <a:picLocks noChangeAspect="1" noChangeArrowheads="1"/>
          </p:cNvPicPr>
          <p:nvPr/>
        </p:nvPicPr>
        <p:blipFill>
          <a:blip r:embed="rId4"/>
          <a:srcRect/>
          <a:stretch>
            <a:fillRect/>
          </a:stretch>
        </p:blipFill>
        <p:spPr bwMode="auto">
          <a:xfrm>
            <a:off x="4648200" y="1981200"/>
            <a:ext cx="4000500" cy="35433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US" dirty="0" smtClean="0"/>
              <a:t>As the universe expanded, it would have cooled down</a:t>
            </a:r>
            <a:endParaRPr lang="en-US" dirty="0"/>
          </a:p>
        </p:txBody>
      </p:sp>
      <p:sp>
        <p:nvSpPr>
          <p:cNvPr id="4" name="Content Placeholder 3"/>
          <p:cNvSpPr>
            <a:spLocks noGrp="1"/>
          </p:cNvSpPr>
          <p:nvPr>
            <p:ph sz="half" idx="2"/>
          </p:nvPr>
        </p:nvSpPr>
        <p:spPr/>
        <p:txBody>
          <a:bodyPr/>
          <a:lstStyle/>
          <a:p>
            <a:endParaRPr lang="en-US"/>
          </a:p>
        </p:txBody>
      </p:sp>
      <p:pic>
        <p:nvPicPr>
          <p:cNvPr id="83970" name="Picture 2"/>
          <p:cNvPicPr>
            <a:picLocks noChangeAspect="1" noChangeArrowheads="1"/>
          </p:cNvPicPr>
          <p:nvPr/>
        </p:nvPicPr>
        <p:blipFill>
          <a:blip r:embed="rId2"/>
          <a:srcRect t="11584" b="6755"/>
          <a:stretch>
            <a:fillRect/>
          </a:stretch>
        </p:blipFill>
        <p:spPr bwMode="auto">
          <a:xfrm>
            <a:off x="1066800" y="1447800"/>
            <a:ext cx="6784975" cy="518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a:stretch>
            <a:fillRect/>
          </a:stretch>
        </p:blipFill>
        <p:spPr bwMode="auto">
          <a:xfrm>
            <a:off x="4541838" y="1600200"/>
            <a:ext cx="4602162" cy="4502150"/>
          </a:xfrm>
          <a:prstGeom prst="rect">
            <a:avLst/>
          </a:prstGeom>
          <a:noFill/>
          <a:ln w="12700">
            <a:noFill/>
            <a:miter lim="800000"/>
            <a:headEnd/>
            <a:tailEnd/>
          </a:ln>
          <a:effectLst/>
        </p:spPr>
      </p:pic>
      <p:sp>
        <p:nvSpPr>
          <p:cNvPr id="7171" name="Rectangle 3"/>
          <p:cNvSpPr>
            <a:spLocks noGrp="1" noChangeArrowheads="1"/>
          </p:cNvSpPr>
          <p:nvPr>
            <p:ph type="body" idx="1"/>
          </p:nvPr>
        </p:nvSpPr>
        <p:spPr>
          <a:xfrm>
            <a:off x="457200" y="1371600"/>
            <a:ext cx="4000500" cy="5337175"/>
          </a:xfrm>
        </p:spPr>
        <p:txBody>
          <a:bodyPr/>
          <a:lstStyle/>
          <a:p>
            <a:pPr>
              <a:lnSpc>
                <a:spcPct val="90000"/>
              </a:lnSpc>
            </a:pPr>
            <a:r>
              <a:rPr lang="en-US" sz="2600"/>
              <a:t>Anciently mankind thought that the universe was the solar system inside a sphere of stars.   </a:t>
            </a:r>
          </a:p>
          <a:p>
            <a:pPr>
              <a:lnSpc>
                <a:spcPct val="90000"/>
              </a:lnSpc>
            </a:pPr>
            <a:r>
              <a:rPr lang="en-US" sz="2600"/>
              <a:t>By the 1900s we knew the sun was just one of billions of stars within the Milky Way galaxy. </a:t>
            </a:r>
          </a:p>
          <a:p>
            <a:pPr lvl="1">
              <a:lnSpc>
                <a:spcPct val="90000"/>
              </a:lnSpc>
            </a:pPr>
            <a:r>
              <a:rPr lang="en-US" sz="2200"/>
              <a:t>At this time the Milky Way was thought to be the </a:t>
            </a:r>
            <a:r>
              <a:rPr lang="en-US" sz="2200" i="1">
                <a:solidFill>
                  <a:srgbClr val="FF3300"/>
                </a:solidFill>
              </a:rPr>
              <a:t>entire</a:t>
            </a:r>
            <a:r>
              <a:rPr lang="en-US" sz="2200"/>
              <a:t> universe. </a:t>
            </a:r>
          </a:p>
        </p:txBody>
      </p:sp>
      <p:sp>
        <p:nvSpPr>
          <p:cNvPr id="7172" name="Rectangle 4"/>
          <p:cNvSpPr>
            <a:spLocks noGrp="1" noChangeArrowheads="1"/>
          </p:cNvSpPr>
          <p:nvPr>
            <p:ph type="title"/>
          </p:nvPr>
        </p:nvSpPr>
        <p:spPr/>
        <p:txBody>
          <a:bodyPr/>
          <a:lstStyle/>
          <a:p>
            <a:r>
              <a:rPr lang="en-US"/>
              <a:t>A Vast Universe of Galaxies</a:t>
            </a:r>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79874" name="Picture 2" descr="http://upload.wikimedia.org/wikipedia/commons/6/60/CMB_Timeline75.jpg"/>
          <p:cNvPicPr>
            <a:picLocks noChangeAspect="1" noChangeArrowheads="1"/>
          </p:cNvPicPr>
          <p:nvPr/>
        </p:nvPicPr>
        <p:blipFill>
          <a:blip r:embed="rId3" cstate="print"/>
          <a:srcRect/>
          <a:stretch>
            <a:fillRect/>
          </a:stretch>
        </p:blipFill>
        <p:spPr bwMode="auto">
          <a:xfrm>
            <a:off x="-741175" y="-1"/>
            <a:ext cx="10270555" cy="7391401"/>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Fred Hoyle</a:t>
            </a:r>
          </a:p>
        </p:txBody>
      </p:sp>
      <p:sp>
        <p:nvSpPr>
          <p:cNvPr id="51203" name="Rectangle 3"/>
          <p:cNvSpPr>
            <a:spLocks noGrp="1" noChangeArrowheads="1"/>
          </p:cNvSpPr>
          <p:nvPr>
            <p:ph type="body" idx="1"/>
          </p:nvPr>
        </p:nvSpPr>
        <p:spPr>
          <a:xfrm>
            <a:off x="152400" y="1371600"/>
            <a:ext cx="5638800" cy="5029200"/>
          </a:xfrm>
        </p:spPr>
        <p:txBody>
          <a:bodyPr>
            <a:normAutofit fontScale="92500" lnSpcReduction="10000"/>
          </a:bodyPr>
          <a:lstStyle/>
          <a:p>
            <a:pPr>
              <a:lnSpc>
                <a:spcPct val="90000"/>
              </a:lnSpc>
            </a:pPr>
            <a:r>
              <a:rPr lang="en-US" dirty="0"/>
              <a:t>Fred Hoyle gave the Big Bang theory its name (in a mocking manner, but it stuck</a:t>
            </a:r>
            <a:r>
              <a:rPr lang="en-US" dirty="0" smtClean="0"/>
              <a:t>)</a:t>
            </a:r>
          </a:p>
          <a:p>
            <a:pPr>
              <a:lnSpc>
                <a:spcPct val="90000"/>
              </a:lnSpc>
            </a:pPr>
            <a:endParaRPr lang="en-US" dirty="0"/>
          </a:p>
          <a:p>
            <a:pPr>
              <a:lnSpc>
                <a:spcPct val="90000"/>
              </a:lnSpc>
            </a:pPr>
            <a:r>
              <a:rPr lang="en-US" dirty="0"/>
              <a:t>Worked to disprove it, because it required an act of creation</a:t>
            </a:r>
            <a:r>
              <a:rPr lang="en-US" dirty="0" smtClean="0"/>
              <a:t>.</a:t>
            </a:r>
          </a:p>
          <a:p>
            <a:pPr>
              <a:lnSpc>
                <a:spcPct val="90000"/>
              </a:lnSpc>
            </a:pPr>
            <a:endParaRPr lang="en-US" dirty="0"/>
          </a:p>
          <a:p>
            <a:pPr>
              <a:lnSpc>
                <a:spcPct val="90000"/>
              </a:lnSpc>
            </a:pPr>
            <a:r>
              <a:rPr lang="en-US" dirty="0"/>
              <a:t>To date, it is the best theory we have to describe the creation and evolution of the universe.</a:t>
            </a:r>
          </a:p>
        </p:txBody>
      </p:sp>
      <p:pic>
        <p:nvPicPr>
          <p:cNvPr id="51204" name="Picture 4" descr="Hoyle_b"/>
          <p:cNvPicPr>
            <a:picLocks noChangeAspect="1" noChangeArrowheads="1"/>
          </p:cNvPicPr>
          <p:nvPr/>
        </p:nvPicPr>
        <p:blipFill>
          <a:blip r:embed="rId2"/>
          <a:srcRect/>
          <a:stretch>
            <a:fillRect/>
          </a:stretch>
        </p:blipFill>
        <p:spPr bwMode="auto">
          <a:xfrm>
            <a:off x="5867400" y="1828800"/>
            <a:ext cx="27432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noFill/>
          <a:ln/>
        </p:spPr>
        <p:txBody>
          <a:bodyPr lIns="90488" tIns="44450" rIns="90488" bIns="44450" anchor="ctr"/>
          <a:lstStyle/>
          <a:p>
            <a:r>
              <a:rPr lang="en-US"/>
              <a:t>Experimental Evidence</a:t>
            </a:r>
          </a:p>
        </p:txBody>
      </p:sp>
      <p:sp>
        <p:nvSpPr>
          <p:cNvPr id="52227" name="Rectangle 3"/>
          <p:cNvSpPr>
            <a:spLocks noGrp="1" noChangeArrowheads="1"/>
          </p:cNvSpPr>
          <p:nvPr>
            <p:ph type="body" idx="1"/>
          </p:nvPr>
        </p:nvSpPr>
        <p:spPr>
          <a:xfrm>
            <a:off x="228600" y="1371600"/>
            <a:ext cx="8208963" cy="2286000"/>
          </a:xfrm>
          <a:noFill/>
          <a:ln/>
        </p:spPr>
        <p:txBody>
          <a:bodyPr lIns="90488" tIns="44450" rIns="90488" bIns="44450"/>
          <a:lstStyle/>
          <a:p>
            <a:pPr>
              <a:lnSpc>
                <a:spcPct val="90000"/>
              </a:lnSpc>
            </a:pPr>
            <a:r>
              <a:rPr lang="en-US"/>
              <a:t>cosmological red shift</a:t>
            </a:r>
          </a:p>
          <a:p>
            <a:pPr lvl="1">
              <a:lnSpc>
                <a:spcPct val="90000"/>
              </a:lnSpc>
            </a:pPr>
            <a:r>
              <a:rPr lang="en-US"/>
              <a:t>Everything is moving away from us</a:t>
            </a:r>
          </a:p>
          <a:p>
            <a:pPr>
              <a:lnSpc>
                <a:spcPct val="90000"/>
              </a:lnSpc>
            </a:pPr>
            <a:r>
              <a:rPr lang="en-US"/>
              <a:t>helium/hydrogen ratio (25%/75%)</a:t>
            </a:r>
          </a:p>
          <a:p>
            <a:pPr lvl="1">
              <a:lnSpc>
                <a:spcPct val="90000"/>
              </a:lnSpc>
            </a:pPr>
            <a:r>
              <a:rPr lang="en-US"/>
              <a:t>Fusion early after the big bang would produce that ratio of H to He</a:t>
            </a:r>
          </a:p>
        </p:txBody>
      </p:sp>
      <p:pic>
        <p:nvPicPr>
          <p:cNvPr id="52228" name="Picture 4" descr="Periodic table 1"/>
          <p:cNvPicPr>
            <a:picLocks noChangeAspect="1" noChangeArrowheads="1"/>
          </p:cNvPicPr>
          <p:nvPr/>
        </p:nvPicPr>
        <p:blipFill>
          <a:blip r:embed="rId4"/>
          <a:srcRect/>
          <a:stretch>
            <a:fillRect/>
          </a:stretch>
        </p:blipFill>
        <p:spPr bwMode="auto">
          <a:xfrm>
            <a:off x="1757363" y="3733800"/>
            <a:ext cx="5943600" cy="2895600"/>
          </a:xfrm>
          <a:prstGeom prst="rect">
            <a:avLst/>
          </a:prstGeom>
          <a:noFill/>
        </p:spPr>
      </p:pic>
      <p:sp>
        <p:nvSpPr>
          <p:cNvPr id="52229" name="Line 5"/>
          <p:cNvSpPr>
            <a:spLocks noChangeShapeType="1"/>
          </p:cNvSpPr>
          <p:nvPr/>
        </p:nvSpPr>
        <p:spPr bwMode="auto">
          <a:xfrm>
            <a:off x="4381500" y="4754563"/>
            <a:ext cx="0" cy="323850"/>
          </a:xfrm>
          <a:prstGeom prst="line">
            <a:avLst/>
          </a:prstGeom>
          <a:noFill/>
          <a:ln w="28575">
            <a:solidFill>
              <a:srgbClr val="D80000"/>
            </a:solidFill>
            <a:round/>
            <a:headEnd/>
            <a:tailEnd/>
          </a:ln>
          <a:effectLst/>
        </p:spPr>
        <p:txBody>
          <a:bodyPr/>
          <a:lstStyle/>
          <a:p>
            <a:endParaRPr lang="en-US"/>
          </a:p>
        </p:txBody>
      </p:sp>
      <p:sp>
        <p:nvSpPr>
          <p:cNvPr id="52230" name="Line 6"/>
          <p:cNvSpPr>
            <a:spLocks noChangeShapeType="1"/>
          </p:cNvSpPr>
          <p:nvPr/>
        </p:nvSpPr>
        <p:spPr bwMode="auto">
          <a:xfrm>
            <a:off x="4381500" y="4754563"/>
            <a:ext cx="3241675" cy="0"/>
          </a:xfrm>
          <a:prstGeom prst="line">
            <a:avLst/>
          </a:prstGeom>
          <a:noFill/>
          <a:ln w="28575">
            <a:solidFill>
              <a:srgbClr val="D80000"/>
            </a:solidFill>
            <a:round/>
            <a:headEnd/>
            <a:tailEnd/>
          </a:ln>
          <a:effectLst/>
        </p:spPr>
        <p:txBody>
          <a:bodyPr/>
          <a:lstStyle/>
          <a:p>
            <a:endParaRPr lang="en-US"/>
          </a:p>
        </p:txBody>
      </p:sp>
      <p:sp>
        <p:nvSpPr>
          <p:cNvPr id="52231" name="Line 7"/>
          <p:cNvSpPr>
            <a:spLocks noChangeShapeType="1"/>
          </p:cNvSpPr>
          <p:nvPr/>
        </p:nvSpPr>
        <p:spPr bwMode="auto">
          <a:xfrm>
            <a:off x="7623175" y="4754563"/>
            <a:ext cx="0" cy="1543050"/>
          </a:xfrm>
          <a:prstGeom prst="line">
            <a:avLst/>
          </a:prstGeom>
          <a:noFill/>
          <a:ln w="28575">
            <a:solidFill>
              <a:srgbClr val="D80000"/>
            </a:solidFill>
            <a:round/>
            <a:headEnd/>
            <a:tailEnd/>
          </a:ln>
          <a:effectLst/>
        </p:spPr>
        <p:txBody>
          <a:bodyPr/>
          <a:lstStyle/>
          <a:p>
            <a:endParaRPr lang="en-US"/>
          </a:p>
        </p:txBody>
      </p:sp>
      <p:sp>
        <p:nvSpPr>
          <p:cNvPr id="52232" name="Line 8"/>
          <p:cNvSpPr>
            <a:spLocks noChangeShapeType="1"/>
          </p:cNvSpPr>
          <p:nvPr/>
        </p:nvSpPr>
        <p:spPr bwMode="auto">
          <a:xfrm flipH="1">
            <a:off x="3471863" y="6281738"/>
            <a:ext cx="4151312" cy="23812"/>
          </a:xfrm>
          <a:prstGeom prst="line">
            <a:avLst/>
          </a:prstGeom>
          <a:noFill/>
          <a:ln w="28575">
            <a:solidFill>
              <a:srgbClr val="D80000"/>
            </a:solidFill>
            <a:round/>
            <a:headEnd/>
            <a:tailEnd/>
          </a:ln>
          <a:effectLst/>
        </p:spPr>
        <p:txBody>
          <a:bodyPr/>
          <a:lstStyle/>
          <a:p>
            <a:endParaRPr lang="en-US"/>
          </a:p>
        </p:txBody>
      </p:sp>
      <p:sp>
        <p:nvSpPr>
          <p:cNvPr id="52233" name="Line 9"/>
          <p:cNvSpPr>
            <a:spLocks noChangeShapeType="1"/>
          </p:cNvSpPr>
          <p:nvPr/>
        </p:nvSpPr>
        <p:spPr bwMode="auto">
          <a:xfrm flipV="1">
            <a:off x="1757363" y="5078413"/>
            <a:ext cx="0" cy="1485900"/>
          </a:xfrm>
          <a:prstGeom prst="line">
            <a:avLst/>
          </a:prstGeom>
          <a:noFill/>
          <a:ln w="28575">
            <a:solidFill>
              <a:srgbClr val="D80000"/>
            </a:solidFill>
            <a:round/>
            <a:headEnd/>
            <a:tailEnd/>
          </a:ln>
          <a:effectLst/>
        </p:spPr>
        <p:txBody>
          <a:bodyPr/>
          <a:lstStyle/>
          <a:p>
            <a:endParaRPr lang="en-US"/>
          </a:p>
        </p:txBody>
      </p:sp>
      <p:sp>
        <p:nvSpPr>
          <p:cNvPr id="52234" name="Line 10"/>
          <p:cNvSpPr>
            <a:spLocks noChangeShapeType="1"/>
          </p:cNvSpPr>
          <p:nvPr/>
        </p:nvSpPr>
        <p:spPr bwMode="auto">
          <a:xfrm>
            <a:off x="1757363" y="5078413"/>
            <a:ext cx="2624137" cy="0"/>
          </a:xfrm>
          <a:prstGeom prst="line">
            <a:avLst/>
          </a:prstGeom>
          <a:noFill/>
          <a:ln w="28575">
            <a:solidFill>
              <a:srgbClr val="D80000"/>
            </a:solidFill>
            <a:round/>
            <a:headEnd/>
            <a:tailEnd/>
          </a:ln>
          <a:effectLst/>
        </p:spPr>
        <p:txBody>
          <a:bodyPr/>
          <a:lstStyle/>
          <a:p>
            <a:endParaRPr lang="en-US"/>
          </a:p>
        </p:txBody>
      </p:sp>
      <p:sp>
        <p:nvSpPr>
          <p:cNvPr id="52235" name="Line 11"/>
          <p:cNvSpPr>
            <a:spLocks noChangeShapeType="1"/>
          </p:cNvSpPr>
          <p:nvPr/>
        </p:nvSpPr>
        <p:spPr bwMode="auto">
          <a:xfrm>
            <a:off x="1757363" y="4237038"/>
            <a:ext cx="0" cy="0"/>
          </a:xfrm>
          <a:prstGeom prst="line">
            <a:avLst/>
          </a:prstGeom>
          <a:noFill/>
          <a:ln w="9525">
            <a:solidFill>
              <a:schemeClr val="tx1"/>
            </a:solidFill>
            <a:round/>
            <a:headEnd/>
            <a:tailEnd/>
          </a:ln>
          <a:effectLst/>
        </p:spPr>
        <p:txBody>
          <a:bodyPr/>
          <a:lstStyle/>
          <a:p>
            <a:endParaRPr lang="en-US"/>
          </a:p>
        </p:txBody>
      </p:sp>
      <p:sp>
        <p:nvSpPr>
          <p:cNvPr id="52236" name="Line 12"/>
          <p:cNvSpPr>
            <a:spLocks noChangeShapeType="1"/>
          </p:cNvSpPr>
          <p:nvPr/>
        </p:nvSpPr>
        <p:spPr bwMode="auto">
          <a:xfrm>
            <a:off x="1757363" y="4495800"/>
            <a:ext cx="0" cy="582613"/>
          </a:xfrm>
          <a:prstGeom prst="line">
            <a:avLst/>
          </a:prstGeom>
          <a:noFill/>
          <a:ln w="28575">
            <a:solidFill>
              <a:schemeClr val="accent2"/>
            </a:solidFill>
            <a:round/>
            <a:headEnd/>
            <a:tailEnd/>
          </a:ln>
          <a:effectLst/>
        </p:spPr>
        <p:txBody>
          <a:bodyPr/>
          <a:lstStyle/>
          <a:p>
            <a:endParaRPr lang="en-US"/>
          </a:p>
        </p:txBody>
      </p:sp>
      <p:sp>
        <p:nvSpPr>
          <p:cNvPr id="52237" name="Line 13"/>
          <p:cNvSpPr>
            <a:spLocks noChangeShapeType="1"/>
          </p:cNvSpPr>
          <p:nvPr/>
        </p:nvSpPr>
        <p:spPr bwMode="auto">
          <a:xfrm>
            <a:off x="1757363" y="4495800"/>
            <a:ext cx="463550" cy="0"/>
          </a:xfrm>
          <a:prstGeom prst="line">
            <a:avLst/>
          </a:prstGeom>
          <a:noFill/>
          <a:ln w="28575">
            <a:solidFill>
              <a:schemeClr val="accent2"/>
            </a:solidFill>
            <a:round/>
            <a:headEnd/>
            <a:tailEnd/>
          </a:ln>
          <a:effectLst/>
        </p:spPr>
        <p:txBody>
          <a:bodyPr/>
          <a:lstStyle/>
          <a:p>
            <a:endParaRPr lang="en-US"/>
          </a:p>
        </p:txBody>
      </p:sp>
      <p:sp>
        <p:nvSpPr>
          <p:cNvPr id="52238" name="Line 14"/>
          <p:cNvSpPr>
            <a:spLocks noChangeShapeType="1"/>
          </p:cNvSpPr>
          <p:nvPr/>
        </p:nvSpPr>
        <p:spPr bwMode="auto">
          <a:xfrm flipV="1">
            <a:off x="2220913" y="4237038"/>
            <a:ext cx="0" cy="258762"/>
          </a:xfrm>
          <a:prstGeom prst="line">
            <a:avLst/>
          </a:prstGeom>
          <a:noFill/>
          <a:ln w="28575">
            <a:solidFill>
              <a:schemeClr val="accent2"/>
            </a:solidFill>
            <a:round/>
            <a:headEnd/>
            <a:tailEnd/>
          </a:ln>
          <a:effectLst/>
        </p:spPr>
        <p:txBody>
          <a:bodyPr/>
          <a:lstStyle/>
          <a:p>
            <a:endParaRPr lang="en-US"/>
          </a:p>
        </p:txBody>
      </p:sp>
      <p:sp>
        <p:nvSpPr>
          <p:cNvPr id="52239" name="Line 15"/>
          <p:cNvSpPr>
            <a:spLocks noChangeShapeType="1"/>
          </p:cNvSpPr>
          <p:nvPr/>
        </p:nvSpPr>
        <p:spPr bwMode="auto">
          <a:xfrm>
            <a:off x="2220913" y="4237038"/>
            <a:ext cx="5402262" cy="0"/>
          </a:xfrm>
          <a:prstGeom prst="line">
            <a:avLst/>
          </a:prstGeom>
          <a:noFill/>
          <a:ln w="28575">
            <a:solidFill>
              <a:schemeClr val="accent2"/>
            </a:solidFill>
            <a:round/>
            <a:headEnd/>
            <a:tailEnd/>
          </a:ln>
          <a:effectLst/>
        </p:spPr>
        <p:txBody>
          <a:bodyPr/>
          <a:lstStyle/>
          <a:p>
            <a:endParaRPr lang="en-US"/>
          </a:p>
        </p:txBody>
      </p:sp>
      <p:sp>
        <p:nvSpPr>
          <p:cNvPr id="52240" name="Line 16"/>
          <p:cNvSpPr>
            <a:spLocks noChangeShapeType="1"/>
          </p:cNvSpPr>
          <p:nvPr/>
        </p:nvSpPr>
        <p:spPr bwMode="auto">
          <a:xfrm>
            <a:off x="7623175" y="4237038"/>
            <a:ext cx="0" cy="517525"/>
          </a:xfrm>
          <a:prstGeom prst="line">
            <a:avLst/>
          </a:prstGeom>
          <a:noFill/>
          <a:ln w="28575">
            <a:solidFill>
              <a:schemeClr val="accent2"/>
            </a:solidFill>
            <a:round/>
            <a:headEnd/>
            <a:tailEnd/>
          </a:ln>
          <a:effectLst/>
        </p:spPr>
        <p:txBody>
          <a:bodyPr/>
          <a:lstStyle/>
          <a:p>
            <a:endParaRPr lang="en-US"/>
          </a:p>
        </p:txBody>
      </p:sp>
      <p:sp>
        <p:nvSpPr>
          <p:cNvPr id="52241" name="Text Box 17"/>
          <p:cNvSpPr txBox="1">
            <a:spLocks noChangeArrowheads="1"/>
          </p:cNvSpPr>
          <p:nvPr/>
        </p:nvSpPr>
        <p:spPr bwMode="auto">
          <a:xfrm>
            <a:off x="2840038" y="5400675"/>
            <a:ext cx="2857500" cy="519113"/>
          </a:xfrm>
          <a:prstGeom prst="rect">
            <a:avLst/>
          </a:prstGeom>
          <a:noFill/>
          <a:ln w="9525">
            <a:noFill/>
            <a:miter lim="800000"/>
            <a:headEnd/>
            <a:tailEnd/>
          </a:ln>
          <a:effectLst/>
        </p:spPr>
        <p:txBody>
          <a:bodyPr>
            <a:spAutoFit/>
          </a:bodyPr>
          <a:lstStyle/>
          <a:p>
            <a:pPr eaLnBrk="0" hangingPunct="0">
              <a:spcBef>
                <a:spcPct val="50000"/>
              </a:spcBef>
            </a:pPr>
            <a:r>
              <a:rPr lang="en-US" sz="2800">
                <a:solidFill>
                  <a:srgbClr val="D80000"/>
                </a:solidFill>
              </a:rPr>
              <a:t>Supernova</a:t>
            </a:r>
          </a:p>
        </p:txBody>
      </p:sp>
      <p:sp>
        <p:nvSpPr>
          <p:cNvPr id="52242" name="Text Box 18"/>
          <p:cNvSpPr txBox="1">
            <a:spLocks noChangeArrowheads="1"/>
          </p:cNvSpPr>
          <p:nvPr/>
        </p:nvSpPr>
        <p:spPr bwMode="auto">
          <a:xfrm>
            <a:off x="2606675" y="4302125"/>
            <a:ext cx="2392363" cy="519113"/>
          </a:xfrm>
          <a:prstGeom prst="rect">
            <a:avLst/>
          </a:prstGeom>
          <a:noFill/>
          <a:ln w="9525">
            <a:noFill/>
            <a:miter lim="800000"/>
            <a:headEnd/>
            <a:tailEnd/>
          </a:ln>
          <a:effectLst/>
        </p:spPr>
        <p:txBody>
          <a:bodyPr>
            <a:spAutoFit/>
          </a:bodyPr>
          <a:lstStyle/>
          <a:p>
            <a:pPr eaLnBrk="0" hangingPunct="0">
              <a:spcBef>
                <a:spcPct val="50000"/>
              </a:spcBef>
            </a:pPr>
            <a:r>
              <a:rPr lang="en-US" sz="2800">
                <a:solidFill>
                  <a:schemeClr val="accent2"/>
                </a:solidFill>
              </a:rPr>
              <a:t>Stellar Fusion</a:t>
            </a:r>
          </a:p>
        </p:txBody>
      </p:sp>
      <p:sp>
        <p:nvSpPr>
          <p:cNvPr id="52243" name="Text Box 19"/>
          <p:cNvSpPr txBox="1">
            <a:spLocks noChangeArrowheads="1"/>
          </p:cNvSpPr>
          <p:nvPr/>
        </p:nvSpPr>
        <p:spPr bwMode="auto">
          <a:xfrm>
            <a:off x="2681288" y="3784600"/>
            <a:ext cx="2397125" cy="519113"/>
          </a:xfrm>
          <a:prstGeom prst="rect">
            <a:avLst/>
          </a:prstGeom>
          <a:noFill/>
          <a:ln w="9525">
            <a:noFill/>
            <a:miter lim="800000"/>
            <a:headEnd/>
            <a:tailEnd/>
          </a:ln>
          <a:effectLst/>
        </p:spPr>
        <p:txBody>
          <a:bodyPr>
            <a:spAutoFit/>
          </a:bodyPr>
          <a:lstStyle/>
          <a:p>
            <a:pPr eaLnBrk="0" hangingPunct="0">
              <a:spcBef>
                <a:spcPct val="50000"/>
              </a:spcBef>
            </a:pPr>
            <a:r>
              <a:rPr lang="en-US" sz="2800">
                <a:solidFill>
                  <a:srgbClr val="00CC00"/>
                </a:solidFill>
              </a:rPr>
              <a:t>Big Bang</a:t>
            </a:r>
          </a:p>
        </p:txBody>
      </p:sp>
      <p:sp>
        <p:nvSpPr>
          <p:cNvPr id="52244" name="Line 20"/>
          <p:cNvSpPr>
            <a:spLocks noChangeShapeType="1"/>
          </p:cNvSpPr>
          <p:nvPr/>
        </p:nvSpPr>
        <p:spPr bwMode="auto">
          <a:xfrm flipV="1">
            <a:off x="1757363" y="3849688"/>
            <a:ext cx="0" cy="646112"/>
          </a:xfrm>
          <a:prstGeom prst="line">
            <a:avLst/>
          </a:prstGeom>
          <a:noFill/>
          <a:ln w="28575">
            <a:solidFill>
              <a:srgbClr val="00CC00"/>
            </a:solidFill>
            <a:round/>
            <a:headEnd/>
            <a:tailEnd/>
          </a:ln>
          <a:effectLst/>
        </p:spPr>
        <p:txBody>
          <a:bodyPr/>
          <a:lstStyle/>
          <a:p>
            <a:endParaRPr lang="en-US"/>
          </a:p>
        </p:txBody>
      </p:sp>
      <p:sp>
        <p:nvSpPr>
          <p:cNvPr id="52245" name="Line 21"/>
          <p:cNvSpPr>
            <a:spLocks noChangeShapeType="1"/>
          </p:cNvSpPr>
          <p:nvPr/>
        </p:nvSpPr>
        <p:spPr bwMode="auto">
          <a:xfrm>
            <a:off x="1757363" y="3849688"/>
            <a:ext cx="5865812" cy="0"/>
          </a:xfrm>
          <a:prstGeom prst="line">
            <a:avLst/>
          </a:prstGeom>
          <a:noFill/>
          <a:ln w="28575">
            <a:solidFill>
              <a:srgbClr val="00CC00"/>
            </a:solidFill>
            <a:round/>
            <a:headEnd/>
            <a:tailEnd/>
          </a:ln>
          <a:effectLst/>
        </p:spPr>
        <p:txBody>
          <a:bodyPr/>
          <a:lstStyle/>
          <a:p>
            <a:endParaRPr lang="en-US"/>
          </a:p>
        </p:txBody>
      </p:sp>
      <p:sp>
        <p:nvSpPr>
          <p:cNvPr id="52246" name="Line 22"/>
          <p:cNvSpPr>
            <a:spLocks noChangeShapeType="1"/>
          </p:cNvSpPr>
          <p:nvPr/>
        </p:nvSpPr>
        <p:spPr bwMode="auto">
          <a:xfrm>
            <a:off x="7623175" y="3849688"/>
            <a:ext cx="0" cy="387350"/>
          </a:xfrm>
          <a:prstGeom prst="line">
            <a:avLst/>
          </a:prstGeom>
          <a:noFill/>
          <a:ln w="28575">
            <a:solidFill>
              <a:srgbClr val="00CC00"/>
            </a:solidFill>
            <a:round/>
            <a:headEnd/>
            <a:tailEnd/>
          </a:ln>
          <a:effectLst/>
        </p:spPr>
        <p:txBody>
          <a:bodyPr/>
          <a:lstStyle/>
          <a:p>
            <a:endParaRPr lang="en-US"/>
          </a:p>
        </p:txBody>
      </p:sp>
      <p:sp>
        <p:nvSpPr>
          <p:cNvPr id="52247" name="Line 23"/>
          <p:cNvSpPr>
            <a:spLocks noChangeShapeType="1"/>
          </p:cNvSpPr>
          <p:nvPr/>
        </p:nvSpPr>
        <p:spPr bwMode="auto">
          <a:xfrm flipH="1">
            <a:off x="3462338" y="6296025"/>
            <a:ext cx="4762" cy="266700"/>
          </a:xfrm>
          <a:prstGeom prst="line">
            <a:avLst/>
          </a:prstGeom>
          <a:noFill/>
          <a:ln w="28575">
            <a:solidFill>
              <a:srgbClr val="CC0000"/>
            </a:solidFill>
            <a:round/>
            <a:headEnd/>
            <a:tailEnd/>
          </a:ln>
          <a:effectLst/>
        </p:spPr>
        <p:txBody>
          <a:bodyPr wrap="none"/>
          <a:lstStyle/>
          <a:p>
            <a:endParaRPr lang="en-US"/>
          </a:p>
        </p:txBody>
      </p:sp>
      <p:sp>
        <p:nvSpPr>
          <p:cNvPr id="52248" name="Line 24"/>
          <p:cNvSpPr>
            <a:spLocks noChangeShapeType="1"/>
          </p:cNvSpPr>
          <p:nvPr/>
        </p:nvSpPr>
        <p:spPr bwMode="auto">
          <a:xfrm flipV="1">
            <a:off x="1752600" y="6567488"/>
            <a:ext cx="1709738" cy="4762"/>
          </a:xfrm>
          <a:prstGeom prst="line">
            <a:avLst/>
          </a:prstGeom>
          <a:noFill/>
          <a:ln w="28575">
            <a:solidFill>
              <a:srgbClr val="CC0000"/>
            </a:solidFill>
            <a:round/>
            <a:headEnd/>
            <a:tailEnd/>
          </a:ln>
          <a:effectLst/>
        </p:spPr>
        <p:txBody>
          <a:bodyPr wrap="none"/>
          <a:lstStyle/>
          <a:p>
            <a:endParaRPr lang="en-US"/>
          </a:p>
        </p:txBody>
      </p:sp>
    </p:spTree>
    <p:custDataLst>
      <p:tags r:id="rId1"/>
    </p:custData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Evidence Supporting the Big Bang</a:t>
            </a:r>
          </a:p>
        </p:txBody>
      </p:sp>
      <p:sp>
        <p:nvSpPr>
          <p:cNvPr id="55299" name="Rectangle 3"/>
          <p:cNvSpPr>
            <a:spLocks noGrp="1" noChangeArrowheads="1"/>
          </p:cNvSpPr>
          <p:nvPr>
            <p:ph type="body" idx="4294967295"/>
          </p:nvPr>
        </p:nvSpPr>
        <p:spPr>
          <a:xfrm>
            <a:off x="3200400" y="1524000"/>
            <a:ext cx="5715000" cy="2057400"/>
          </a:xfrm>
          <a:noFill/>
          <a:ln/>
        </p:spPr>
        <p:txBody>
          <a:bodyPr lIns="90488" tIns="44450" rIns="90488" bIns="44450"/>
          <a:lstStyle/>
          <a:p>
            <a:pPr>
              <a:lnSpc>
                <a:spcPct val="80000"/>
              </a:lnSpc>
            </a:pPr>
            <a:r>
              <a:rPr lang="en-US" sz="2600" dirty="0" smtClean="0"/>
              <a:t>We </a:t>
            </a:r>
            <a:r>
              <a:rPr lang="en-US" sz="2600" dirty="0"/>
              <a:t>see a faint glow left from the original high temperatures </a:t>
            </a:r>
          </a:p>
          <a:p>
            <a:pPr lvl="1">
              <a:lnSpc>
                <a:spcPct val="80000"/>
              </a:lnSpc>
            </a:pPr>
            <a:r>
              <a:rPr lang="en-US" sz="2200" dirty="0"/>
              <a:t>Called the Cosmic Microwave Background or 3</a:t>
            </a:r>
            <a:r>
              <a:rPr lang="en-US" sz="2200" b="1" dirty="0">
                <a:cs typeface="Arial" charset="0"/>
              </a:rPr>
              <a:t>° </a:t>
            </a:r>
            <a:r>
              <a:rPr lang="en-US" sz="2200" dirty="0">
                <a:cs typeface="Arial" charset="0"/>
              </a:rPr>
              <a:t>K Background Radiation.</a:t>
            </a:r>
            <a:endParaRPr lang="en-US" sz="2200" dirty="0"/>
          </a:p>
          <a:p>
            <a:pPr lvl="2">
              <a:lnSpc>
                <a:spcPct val="80000"/>
              </a:lnSpc>
              <a:buFontTx/>
              <a:buNone/>
            </a:pPr>
            <a:endParaRPr lang="en-US" dirty="0"/>
          </a:p>
        </p:txBody>
      </p:sp>
      <p:pic>
        <p:nvPicPr>
          <p:cNvPr id="55300" name="Picture 4"/>
          <p:cNvPicPr>
            <a:picLocks noGrp="1" noChangeAspect="1" noChangeArrowheads="1"/>
          </p:cNvPicPr>
          <p:nvPr>
            <p:ph sz="half" idx="4294967295"/>
          </p:nvPr>
        </p:nvPicPr>
        <p:blipFill>
          <a:blip r:embed="rId4"/>
          <a:srcRect/>
          <a:stretch>
            <a:fillRect/>
          </a:stretch>
        </p:blipFill>
        <p:spPr>
          <a:xfrm>
            <a:off x="152400" y="1447800"/>
            <a:ext cx="2895600" cy="2008188"/>
          </a:xfrm>
          <a:prstGeom prst="rect">
            <a:avLst/>
          </a:prstGeom>
          <a:ln>
            <a:noFill/>
          </a:ln>
          <a:effectLst>
            <a:outerShdw blurRad="292100" dist="139700" dir="2700000" algn="tl" rotWithShape="0">
              <a:srgbClr val="333333">
                <a:alpha val="65000"/>
              </a:srgbClr>
            </a:outerShdw>
          </a:effectLst>
        </p:spPr>
      </p:pic>
      <p:sp>
        <p:nvSpPr>
          <p:cNvPr id="55302" name="Text Box 6"/>
          <p:cNvSpPr txBox="1">
            <a:spLocks noChangeArrowheads="1"/>
          </p:cNvSpPr>
          <p:nvPr/>
        </p:nvSpPr>
        <p:spPr bwMode="auto">
          <a:xfrm>
            <a:off x="136525" y="3519488"/>
            <a:ext cx="2824163" cy="304800"/>
          </a:xfrm>
          <a:prstGeom prst="rect">
            <a:avLst/>
          </a:prstGeom>
          <a:noFill/>
          <a:ln w="12700">
            <a:noFill/>
            <a:miter lim="800000"/>
            <a:headEnd/>
            <a:tailEnd/>
          </a:ln>
          <a:effectLst/>
        </p:spPr>
        <p:txBody>
          <a:bodyPr wrap="none">
            <a:spAutoFit/>
          </a:bodyPr>
          <a:lstStyle/>
          <a:p>
            <a:r>
              <a:rPr lang="en-US" sz="1400">
                <a:latin typeface="Comic Sans MS" pitchFamily="66" charset="0"/>
              </a:rPr>
              <a:t>Arno Penzias and Robert Wilson</a:t>
            </a:r>
          </a:p>
        </p:txBody>
      </p:sp>
      <p:pic>
        <p:nvPicPr>
          <p:cNvPr id="9" name="Picture 4"/>
          <p:cNvPicPr>
            <a:picLocks noChangeAspect="1" noChangeArrowheads="1"/>
          </p:cNvPicPr>
          <p:nvPr/>
        </p:nvPicPr>
        <p:blipFill>
          <a:blip r:embed="rId5" cstate="print"/>
          <a:srcRect/>
          <a:stretch>
            <a:fillRect/>
          </a:stretch>
        </p:blipFill>
        <p:spPr bwMode="auto">
          <a:xfrm>
            <a:off x="76200" y="4184650"/>
            <a:ext cx="3633863" cy="2673350"/>
          </a:xfrm>
          <a:prstGeom prst="rect">
            <a:avLst/>
          </a:prstGeom>
          <a:noFill/>
          <a:ln w="9525">
            <a:noFill/>
            <a:miter lim="800000"/>
            <a:headEnd/>
            <a:tailEnd/>
          </a:ln>
          <a:effectLst>
            <a:outerShdw dist="25399" dir="16200000" algn="ctr" rotWithShape="0">
              <a:srgbClr val="FFFFFF">
                <a:alpha val="75000"/>
              </a:srgbClr>
            </a:outerShdw>
          </a:effectLst>
        </p:spPr>
      </p:pic>
      <p:pic>
        <p:nvPicPr>
          <p:cNvPr id="55301" name="Picture 5" descr="wmap"/>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971800" y="3581400"/>
            <a:ext cx="5867400" cy="29337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76200" y="96838"/>
            <a:ext cx="8991600" cy="1122362"/>
          </a:xfrm>
        </p:spPr>
        <p:txBody>
          <a:bodyPr/>
          <a:lstStyle/>
          <a:p>
            <a:r>
              <a:rPr lang="en-US" sz="3200"/>
              <a:t>The Ultimate Fate of the Universe</a:t>
            </a:r>
          </a:p>
        </p:txBody>
      </p:sp>
      <p:sp>
        <p:nvSpPr>
          <p:cNvPr id="57347" name="Rectangle 3"/>
          <p:cNvSpPr>
            <a:spLocks noGrp="1" noChangeArrowheads="1"/>
          </p:cNvSpPr>
          <p:nvPr>
            <p:ph type="body" idx="1"/>
          </p:nvPr>
        </p:nvSpPr>
        <p:spPr>
          <a:xfrm>
            <a:off x="152400" y="1524000"/>
            <a:ext cx="4352925" cy="5181600"/>
          </a:xfrm>
        </p:spPr>
        <p:txBody>
          <a:bodyPr>
            <a:normAutofit fontScale="92500" lnSpcReduction="20000"/>
          </a:bodyPr>
          <a:lstStyle/>
          <a:p>
            <a:r>
              <a:rPr lang="en-US" dirty="0"/>
              <a:t>Gravity always pulls, never </a:t>
            </a:r>
            <a:r>
              <a:rPr lang="en-US" dirty="0" smtClean="0"/>
              <a:t>pushes, so </a:t>
            </a:r>
            <a:r>
              <a:rPr lang="en-US" dirty="0"/>
              <a:t>the expansion must slow down unless there is another force pushing out</a:t>
            </a:r>
            <a:r>
              <a:rPr lang="en-US" dirty="0" smtClean="0"/>
              <a:t>.</a:t>
            </a:r>
          </a:p>
          <a:p>
            <a:pPr>
              <a:lnSpc>
                <a:spcPct val="80000"/>
              </a:lnSpc>
            </a:pPr>
            <a:r>
              <a:rPr lang="en-US" sz="2600" dirty="0" smtClean="0">
                <a:solidFill>
                  <a:srgbClr val="00B050"/>
                </a:solidFill>
              </a:rPr>
              <a:t>Not enough mass </a:t>
            </a:r>
          </a:p>
          <a:p>
            <a:pPr lvl="1">
              <a:lnSpc>
                <a:spcPct val="80000"/>
              </a:lnSpc>
            </a:pPr>
            <a:r>
              <a:rPr lang="en-US" sz="2200" dirty="0" smtClean="0">
                <a:solidFill>
                  <a:srgbClr val="00B050"/>
                </a:solidFill>
                <a:sym typeface="Wingdings" pitchFamily="2" charset="2"/>
              </a:rPr>
              <a:t> open universe</a:t>
            </a:r>
          </a:p>
          <a:p>
            <a:pPr>
              <a:lnSpc>
                <a:spcPct val="80000"/>
              </a:lnSpc>
            </a:pPr>
            <a:r>
              <a:rPr lang="en-US" sz="2600" dirty="0" smtClean="0">
                <a:solidFill>
                  <a:srgbClr val="7030A0"/>
                </a:solidFill>
                <a:sym typeface="Wingdings" pitchFamily="2" charset="2"/>
              </a:rPr>
              <a:t>Just right </a:t>
            </a:r>
          </a:p>
          <a:p>
            <a:pPr lvl="1">
              <a:lnSpc>
                <a:spcPct val="80000"/>
              </a:lnSpc>
            </a:pPr>
            <a:r>
              <a:rPr lang="en-US" sz="2200" dirty="0" smtClean="0">
                <a:solidFill>
                  <a:srgbClr val="7030A0"/>
                </a:solidFill>
                <a:sym typeface="Wingdings" pitchFamily="2" charset="2"/>
              </a:rPr>
              <a:t>flat universe</a:t>
            </a:r>
          </a:p>
          <a:p>
            <a:pPr>
              <a:lnSpc>
                <a:spcPct val="80000"/>
              </a:lnSpc>
            </a:pPr>
            <a:r>
              <a:rPr lang="en-US" sz="2600" dirty="0" smtClean="0">
                <a:solidFill>
                  <a:srgbClr val="0070C0"/>
                </a:solidFill>
                <a:sym typeface="Wingdings" pitchFamily="2" charset="2"/>
              </a:rPr>
              <a:t>Too much mass </a:t>
            </a:r>
          </a:p>
          <a:p>
            <a:pPr lvl="1">
              <a:lnSpc>
                <a:spcPct val="80000"/>
              </a:lnSpc>
            </a:pPr>
            <a:r>
              <a:rPr lang="en-US" sz="2200" dirty="0" smtClean="0">
                <a:solidFill>
                  <a:srgbClr val="0070C0"/>
                </a:solidFill>
                <a:sym typeface="Wingdings" pitchFamily="2" charset="2"/>
              </a:rPr>
              <a:t>Closed universe (big crunch)</a:t>
            </a:r>
          </a:p>
          <a:p>
            <a:pPr>
              <a:lnSpc>
                <a:spcPct val="80000"/>
              </a:lnSpc>
            </a:pPr>
            <a:r>
              <a:rPr lang="en-US" sz="2600" dirty="0" smtClean="0">
                <a:solidFill>
                  <a:srgbClr val="FF9900"/>
                </a:solidFill>
                <a:sym typeface="Wingdings" pitchFamily="2" charset="2"/>
              </a:rPr>
              <a:t>Another force </a:t>
            </a:r>
          </a:p>
          <a:p>
            <a:pPr lvl="1">
              <a:lnSpc>
                <a:spcPct val="80000"/>
              </a:lnSpc>
            </a:pPr>
            <a:r>
              <a:rPr lang="en-US" sz="2200" dirty="0" smtClean="0">
                <a:solidFill>
                  <a:srgbClr val="FF9900"/>
                </a:solidFill>
                <a:sym typeface="Wingdings" pitchFamily="2" charset="2"/>
              </a:rPr>
              <a:t>Runaway universe.  </a:t>
            </a:r>
          </a:p>
          <a:p>
            <a:pPr lvl="1">
              <a:lnSpc>
                <a:spcPct val="80000"/>
              </a:lnSpc>
            </a:pPr>
            <a:r>
              <a:rPr lang="en-US" sz="2200" dirty="0" smtClean="0">
                <a:solidFill>
                  <a:srgbClr val="FF9900"/>
                </a:solidFill>
                <a:sym typeface="Wingdings" pitchFamily="2" charset="2"/>
              </a:rPr>
              <a:t>This is what we think is happening as best we can observe!</a:t>
            </a:r>
            <a:endParaRPr lang="en-US" sz="2200" dirty="0" smtClean="0">
              <a:solidFill>
                <a:srgbClr val="FF9900"/>
              </a:solidFill>
            </a:endParaRPr>
          </a:p>
          <a:p>
            <a:endParaRPr lang="en-US" dirty="0"/>
          </a:p>
          <a:p>
            <a:pPr>
              <a:buFont typeface="Wingdings" pitchFamily="2" charset="2"/>
              <a:buNone/>
            </a:pPr>
            <a:endParaRPr lang="en-US" dirty="0"/>
          </a:p>
        </p:txBody>
      </p:sp>
      <p:pic>
        <p:nvPicPr>
          <p:cNvPr id="57348" name="Picture 4"/>
          <p:cNvPicPr>
            <a:picLocks noGrp="1" noChangeAspect="1" noChangeArrowheads="1"/>
          </p:cNvPicPr>
          <p:nvPr>
            <p:ph idx="4294967295"/>
          </p:nvPr>
        </p:nvPicPr>
        <p:blipFill>
          <a:blip r:embed="rId3" cstate="print"/>
          <a:srcRect l="1738" t="1852" r="905" b="1852"/>
          <a:stretch>
            <a:fillRect/>
          </a:stretch>
        </p:blipFill>
        <p:spPr>
          <a:xfrm>
            <a:off x="4572000" y="2057400"/>
            <a:ext cx="4267200" cy="39624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34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3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34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34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34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34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3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22" name="Picture 2" descr="http://courses.washington.edu/bangblue/ExpandingUniverse_Graphic_NYTimes_6-3-08.png"/>
          <p:cNvPicPr>
            <a:picLocks noChangeAspect="1" noChangeArrowheads="1"/>
          </p:cNvPicPr>
          <p:nvPr/>
        </p:nvPicPr>
        <p:blipFill>
          <a:blip r:embed="rId2"/>
          <a:srcRect/>
          <a:stretch>
            <a:fillRect/>
          </a:stretch>
        </p:blipFill>
        <p:spPr bwMode="auto">
          <a:xfrm>
            <a:off x="175904" y="1"/>
            <a:ext cx="8836130" cy="6858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4038600" cy="1219200"/>
          </a:xfrm>
        </p:spPr>
        <p:txBody>
          <a:bodyPr/>
          <a:lstStyle/>
          <a:p>
            <a:r>
              <a:rPr lang="en-US" dirty="0" smtClean="0"/>
              <a:t>Looking back in time</a:t>
            </a:r>
            <a:endParaRPr lang="en-US" dirty="0"/>
          </a:p>
        </p:txBody>
      </p:sp>
      <p:sp>
        <p:nvSpPr>
          <p:cNvPr id="3" name="Text Placeholder 2"/>
          <p:cNvSpPr>
            <a:spLocks noGrp="1"/>
          </p:cNvSpPr>
          <p:nvPr>
            <p:ph type="body" sz="half" idx="1"/>
          </p:nvPr>
        </p:nvSpPr>
        <p:spPr>
          <a:xfrm>
            <a:off x="381000" y="1371600"/>
            <a:ext cx="3505200" cy="5029200"/>
          </a:xfrm>
        </p:spPr>
        <p:txBody>
          <a:bodyPr/>
          <a:lstStyle/>
          <a:p>
            <a:r>
              <a:rPr lang="en-US" dirty="0" smtClean="0"/>
              <a:t>A </a:t>
            </a:r>
            <a:r>
              <a:rPr lang="en-US" dirty="0" smtClean="0"/>
              <a:t>quasar is a </a:t>
            </a:r>
            <a:r>
              <a:rPr lang="en-US" dirty="0" err="1" smtClean="0"/>
              <a:t>supermassive</a:t>
            </a:r>
            <a:r>
              <a:rPr lang="en-US" dirty="0" smtClean="0"/>
              <a:t> black hole radiating through its accretion disk.</a:t>
            </a:r>
            <a:endParaRPr lang="en-US" dirty="0"/>
          </a:p>
        </p:txBody>
      </p:sp>
      <p:sp>
        <p:nvSpPr>
          <p:cNvPr id="4" name="Content Placeholder 3"/>
          <p:cNvSpPr>
            <a:spLocks noGrp="1"/>
          </p:cNvSpPr>
          <p:nvPr>
            <p:ph sz="half" idx="2"/>
          </p:nvPr>
        </p:nvSpPr>
        <p:spPr/>
        <p:txBody>
          <a:bodyPr/>
          <a:lstStyle/>
          <a:p>
            <a:endParaRPr lang="en-US"/>
          </a:p>
        </p:txBody>
      </p:sp>
      <p:pic>
        <p:nvPicPr>
          <p:cNvPr id="82948" name="Picture 4" descr="http://physicalsciences.ucsd.edu/outreach/image_gallery/images/starchart.gif"/>
          <p:cNvPicPr>
            <a:picLocks noChangeAspect="1" noChangeArrowheads="1"/>
          </p:cNvPicPr>
          <p:nvPr/>
        </p:nvPicPr>
        <p:blipFill>
          <a:blip r:embed="rId2"/>
          <a:srcRect/>
          <a:stretch>
            <a:fillRect/>
          </a:stretch>
        </p:blipFill>
        <p:spPr bwMode="auto">
          <a:xfrm>
            <a:off x="4087411" y="0"/>
            <a:ext cx="5056589" cy="6858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noFill/>
          <a:ln/>
        </p:spPr>
        <p:txBody>
          <a:bodyPr lIns="90488" tIns="44450" rIns="90488" bIns="44450" anchor="ctr"/>
          <a:lstStyle/>
          <a:p>
            <a:r>
              <a:rPr lang="en-US"/>
              <a:t>Big-Bang Theory</a:t>
            </a:r>
          </a:p>
        </p:txBody>
      </p:sp>
      <p:sp>
        <p:nvSpPr>
          <p:cNvPr id="49155" name="Rectangle 3"/>
          <p:cNvSpPr>
            <a:spLocks noGrp="1" noChangeArrowheads="1"/>
          </p:cNvSpPr>
          <p:nvPr>
            <p:ph type="body" idx="1"/>
          </p:nvPr>
        </p:nvSpPr>
        <p:spPr>
          <a:xfrm>
            <a:off x="152400" y="1524000"/>
            <a:ext cx="4114800" cy="5334000"/>
          </a:xfrm>
          <a:noFill/>
          <a:ln/>
        </p:spPr>
        <p:txBody>
          <a:bodyPr lIns="90488" tIns="44450" rIns="90488" bIns="44450"/>
          <a:lstStyle/>
          <a:p>
            <a:pPr>
              <a:lnSpc>
                <a:spcPct val="80000"/>
              </a:lnSpc>
            </a:pPr>
            <a:r>
              <a:rPr lang="en-US" sz="1900" dirty="0"/>
              <a:t>universe began with an incredibly dense concentration of mass energy</a:t>
            </a:r>
          </a:p>
          <a:p>
            <a:pPr>
              <a:lnSpc>
                <a:spcPct val="80000"/>
              </a:lnSpc>
            </a:pPr>
            <a:r>
              <a:rPr lang="en-US" sz="1900" dirty="0"/>
              <a:t>in the process of rapid expansion and cooling matter was formed</a:t>
            </a:r>
          </a:p>
          <a:p>
            <a:pPr lvl="1">
              <a:lnSpc>
                <a:spcPct val="80000"/>
              </a:lnSpc>
            </a:pPr>
            <a:r>
              <a:rPr lang="en-US" sz="1700" dirty="0"/>
              <a:t>point-like particles (electrons, quarks, photons, etc.)</a:t>
            </a:r>
          </a:p>
          <a:p>
            <a:pPr lvl="1">
              <a:lnSpc>
                <a:spcPct val="80000"/>
              </a:lnSpc>
            </a:pPr>
            <a:r>
              <a:rPr lang="en-US" sz="1700" dirty="0"/>
              <a:t>nucleons (protons and neutrons)</a:t>
            </a:r>
          </a:p>
          <a:p>
            <a:pPr lvl="1">
              <a:lnSpc>
                <a:spcPct val="80000"/>
              </a:lnSpc>
            </a:pPr>
            <a:r>
              <a:rPr lang="en-US" sz="1700" dirty="0"/>
              <a:t>simple nuclei (hydrogen and helium)</a:t>
            </a:r>
          </a:p>
          <a:p>
            <a:pPr lvl="1">
              <a:lnSpc>
                <a:spcPct val="80000"/>
              </a:lnSpc>
            </a:pPr>
            <a:r>
              <a:rPr lang="en-US" sz="1700" dirty="0"/>
              <a:t>more complex nuclei, atoms, and molecules</a:t>
            </a:r>
          </a:p>
          <a:p>
            <a:pPr>
              <a:lnSpc>
                <a:spcPct val="80000"/>
              </a:lnSpc>
            </a:pPr>
            <a:r>
              <a:rPr lang="en-US" sz="1900" dirty="0"/>
              <a:t>The fate of the universe depends on its mass and energy</a:t>
            </a:r>
          </a:p>
          <a:p>
            <a:pPr lvl="1">
              <a:lnSpc>
                <a:spcPct val="80000"/>
              </a:lnSpc>
            </a:pPr>
            <a:r>
              <a:rPr lang="en-US" sz="1700" dirty="0"/>
              <a:t>Open, it keeps expanding forever</a:t>
            </a:r>
          </a:p>
          <a:p>
            <a:pPr lvl="1">
              <a:lnSpc>
                <a:spcPct val="80000"/>
              </a:lnSpc>
            </a:pPr>
            <a:r>
              <a:rPr lang="en-US" sz="1700" dirty="0"/>
              <a:t>Closed, it collapses back in on itself</a:t>
            </a:r>
          </a:p>
        </p:txBody>
      </p:sp>
      <p:graphicFrame>
        <p:nvGraphicFramePr>
          <p:cNvPr id="7" name="Table 6"/>
          <p:cNvGraphicFramePr>
            <a:graphicFrameLocks noGrp="1"/>
          </p:cNvGraphicFramePr>
          <p:nvPr/>
        </p:nvGraphicFramePr>
        <p:xfrm>
          <a:off x="4419599" y="76200"/>
          <a:ext cx="4724401" cy="3525520"/>
        </p:xfrm>
        <a:graphic>
          <a:graphicData uri="http://schemas.openxmlformats.org/drawingml/2006/table">
            <a:tbl>
              <a:tblPr>
                <a:tableStyleId>{3C2FFA5D-87B4-456A-9821-1D502468CF0F}</a:tableStyleId>
              </a:tblPr>
              <a:tblGrid>
                <a:gridCol w="1201425"/>
                <a:gridCol w="1083993"/>
                <a:gridCol w="2438983"/>
              </a:tblGrid>
              <a:tr h="558800">
                <a:tc>
                  <a:txBody>
                    <a:bodyPr/>
                    <a:lstStyle/>
                    <a:p>
                      <a:pPr marL="0" marR="0" hangingPunct="0">
                        <a:spcBef>
                          <a:spcPts val="0"/>
                        </a:spcBef>
                        <a:spcAft>
                          <a:spcPts val="0"/>
                        </a:spcAft>
                      </a:pPr>
                      <a:r>
                        <a:rPr lang="en-US" sz="1600" dirty="0"/>
                        <a:t>10</a:t>
                      </a:r>
                      <a:r>
                        <a:rPr lang="en-US" sz="1600" baseline="30000" dirty="0"/>
                        <a:t>-43</a:t>
                      </a:r>
                      <a:r>
                        <a:rPr lang="en-US" sz="1600" dirty="0"/>
                        <a:t> sec</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huge</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a:t>???</a:t>
                      </a:r>
                      <a:endParaRPr lang="en-US" sz="1600">
                        <a:latin typeface="Times New Roman"/>
                        <a:ea typeface="Times New Roman"/>
                        <a:cs typeface="Times New Roman"/>
                      </a:endParaRPr>
                    </a:p>
                  </a:txBody>
                  <a:tcPr marL="68580" marR="68580" marT="0" marB="0" anchor="ctr"/>
                </a:tc>
              </a:tr>
              <a:tr h="558800">
                <a:tc>
                  <a:txBody>
                    <a:bodyPr/>
                    <a:lstStyle/>
                    <a:p>
                      <a:pPr marL="0" marR="0" hangingPunct="0">
                        <a:spcBef>
                          <a:spcPts val="0"/>
                        </a:spcBef>
                        <a:spcAft>
                          <a:spcPts val="0"/>
                        </a:spcAft>
                      </a:pPr>
                      <a:r>
                        <a:rPr lang="en-US" sz="1600" dirty="0"/>
                        <a:t>10</a:t>
                      </a:r>
                      <a:r>
                        <a:rPr lang="en-US" sz="1600" baseline="30000" dirty="0"/>
                        <a:t>-35</a:t>
                      </a:r>
                      <a:r>
                        <a:rPr lang="en-US" sz="1600" dirty="0"/>
                        <a:t> sec</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fr-FR" sz="1600" dirty="0"/>
                        <a:t>10</a:t>
                      </a:r>
                      <a:r>
                        <a:rPr lang="fr-FR" sz="1600" baseline="30000" dirty="0"/>
                        <a:t>26</a:t>
                      </a:r>
                      <a:r>
                        <a:rPr lang="fr-FR" sz="1600" dirty="0"/>
                        <a:t> </a:t>
                      </a:r>
                      <a:r>
                        <a:rPr lang="fr-FR" sz="1600" dirty="0" err="1"/>
                        <a:t>deg</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fr-FR" sz="1600" dirty="0"/>
                        <a:t>quarks, gluons, </a:t>
                      </a:r>
                      <a:r>
                        <a:rPr lang="fr-FR" sz="1600" dirty="0" err="1"/>
                        <a:t>electrons</a:t>
                      </a:r>
                      <a:r>
                        <a:rPr lang="fr-FR" sz="1600" dirty="0"/>
                        <a:t>, neutrinos, photons</a:t>
                      </a:r>
                      <a:endParaRPr lang="en-US" sz="1600" dirty="0">
                        <a:latin typeface="Times New Roman"/>
                        <a:ea typeface="Times New Roman"/>
                        <a:cs typeface="Times New Roman"/>
                      </a:endParaRPr>
                    </a:p>
                  </a:txBody>
                  <a:tcPr marL="68580" marR="68580" marT="0" marB="0" anchor="ctr"/>
                </a:tc>
              </a:tr>
              <a:tr h="558800">
                <a:tc>
                  <a:txBody>
                    <a:bodyPr/>
                    <a:lstStyle/>
                    <a:p>
                      <a:pPr marL="0" marR="0" hangingPunct="0">
                        <a:spcBef>
                          <a:spcPts val="0"/>
                        </a:spcBef>
                        <a:spcAft>
                          <a:spcPts val="0"/>
                        </a:spcAft>
                      </a:pPr>
                      <a:r>
                        <a:rPr lang="fr-FR" sz="1600"/>
                        <a:t>.001 sec</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10</a:t>
                      </a:r>
                      <a:r>
                        <a:rPr lang="en-US" sz="1600" baseline="30000" dirty="0"/>
                        <a:t>11</a:t>
                      </a:r>
                      <a:r>
                        <a:rPr lang="en-US" sz="1600" dirty="0"/>
                        <a:t> deg</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protons and neutrons</a:t>
                      </a:r>
                      <a:endParaRPr lang="en-US" sz="1600" dirty="0">
                        <a:latin typeface="Times New Roman"/>
                        <a:ea typeface="Times New Roman"/>
                        <a:cs typeface="Times New Roman"/>
                      </a:endParaRPr>
                    </a:p>
                  </a:txBody>
                  <a:tcPr marL="68580" marR="68580" marT="0" marB="0" anchor="ctr"/>
                </a:tc>
              </a:tr>
              <a:tr h="558800">
                <a:tc>
                  <a:txBody>
                    <a:bodyPr/>
                    <a:lstStyle/>
                    <a:p>
                      <a:pPr marL="0" marR="0" hangingPunct="0">
                        <a:spcBef>
                          <a:spcPts val="0"/>
                        </a:spcBef>
                        <a:spcAft>
                          <a:spcPts val="0"/>
                        </a:spcAft>
                      </a:pPr>
                      <a:r>
                        <a:rPr lang="en-US" sz="1600"/>
                        <a:t>3 minutes</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10</a:t>
                      </a:r>
                      <a:r>
                        <a:rPr lang="en-US" sz="1600" baseline="30000" dirty="0"/>
                        <a:t>9</a:t>
                      </a:r>
                      <a:r>
                        <a:rPr lang="en-US" sz="1600" dirty="0"/>
                        <a:t> deg</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baseline="30000" dirty="0"/>
                        <a:t>3</a:t>
                      </a:r>
                      <a:r>
                        <a:rPr lang="en-US" sz="1600" dirty="0"/>
                        <a:t>H, </a:t>
                      </a:r>
                      <a:r>
                        <a:rPr lang="en-US" sz="1600" baseline="30000" dirty="0"/>
                        <a:t>3</a:t>
                      </a:r>
                      <a:r>
                        <a:rPr lang="en-US" sz="1600" dirty="0"/>
                        <a:t>He, </a:t>
                      </a:r>
                      <a:r>
                        <a:rPr lang="en-US" sz="1600" baseline="30000" dirty="0"/>
                        <a:t>4</a:t>
                      </a:r>
                      <a:r>
                        <a:rPr lang="en-US" sz="1600" dirty="0"/>
                        <a:t>He nuclei </a:t>
                      </a:r>
                      <a:endParaRPr lang="en-US" sz="1600" dirty="0">
                        <a:latin typeface="Times New Roman"/>
                        <a:ea typeface="Times New Roman"/>
                        <a:cs typeface="Times New Roman"/>
                      </a:endParaRPr>
                    </a:p>
                  </a:txBody>
                  <a:tcPr marL="68580" marR="68580" marT="0" marB="0" anchor="ctr"/>
                </a:tc>
              </a:tr>
              <a:tr h="558800">
                <a:tc>
                  <a:txBody>
                    <a:bodyPr/>
                    <a:lstStyle/>
                    <a:p>
                      <a:pPr marL="0" marR="0" hangingPunct="0">
                        <a:spcBef>
                          <a:spcPts val="0"/>
                        </a:spcBef>
                        <a:spcAft>
                          <a:spcPts val="0"/>
                        </a:spcAft>
                      </a:pPr>
                      <a:r>
                        <a:rPr lang="en-US" sz="1600"/>
                        <a:t>1/2 hour</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a:t>10</a:t>
                      </a:r>
                      <a:r>
                        <a:rPr lang="en-US" sz="1600" baseline="30000"/>
                        <a:t>8</a:t>
                      </a:r>
                      <a:r>
                        <a:rPr lang="en-US" sz="1600"/>
                        <a:t> deg</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baseline="30000" dirty="0"/>
                        <a:t>2</a:t>
                      </a:r>
                      <a:r>
                        <a:rPr lang="en-US" sz="1600" dirty="0"/>
                        <a:t>H nucleus</a:t>
                      </a:r>
                      <a:endParaRPr lang="en-US" sz="1600" dirty="0">
                        <a:latin typeface="Times New Roman"/>
                        <a:ea typeface="Times New Roman"/>
                        <a:cs typeface="Times New Roman"/>
                      </a:endParaRPr>
                    </a:p>
                  </a:txBody>
                  <a:tcPr marL="68580" marR="68580" marT="0" marB="0" anchor="ctr"/>
                </a:tc>
              </a:tr>
              <a:tr h="558800">
                <a:tc>
                  <a:txBody>
                    <a:bodyPr/>
                    <a:lstStyle/>
                    <a:p>
                      <a:pPr marL="0" marR="0" hangingPunct="0">
                        <a:spcBef>
                          <a:spcPts val="0"/>
                        </a:spcBef>
                        <a:spcAft>
                          <a:spcPts val="0"/>
                        </a:spcAft>
                      </a:pPr>
                      <a:r>
                        <a:rPr lang="en-US" sz="1600"/>
                        <a:t>500,000 yrs</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a:t>30000 deg</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atoms</a:t>
                      </a:r>
                      <a:endParaRPr lang="en-US" sz="1600" dirty="0">
                        <a:latin typeface="Times New Roman"/>
                        <a:ea typeface="Times New Roman"/>
                        <a:cs typeface="Times New Roman"/>
                      </a:endParaRPr>
                    </a:p>
                  </a:txBody>
                  <a:tcPr marL="68580" marR="68580" marT="0" marB="0" anchor="ctr"/>
                </a:tc>
              </a:tr>
            </a:tbl>
          </a:graphicData>
        </a:graphic>
      </p:graphicFrame>
      <p:pic>
        <p:nvPicPr>
          <p:cNvPr id="5" name="Picture 8" descr="http://www.grandunificationtheory.com/history.bigbang.jpg"/>
          <p:cNvPicPr>
            <a:picLocks noChangeAspect="1" noChangeArrowheads="1"/>
          </p:cNvPicPr>
          <p:nvPr/>
        </p:nvPicPr>
        <p:blipFill>
          <a:blip r:embed="rId4" cstate="print"/>
          <a:srcRect/>
          <a:stretch>
            <a:fillRect/>
          </a:stretch>
        </p:blipFill>
        <p:spPr bwMode="auto">
          <a:xfrm>
            <a:off x="4343400" y="3733800"/>
            <a:ext cx="4508500" cy="3045724"/>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91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91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91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915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915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91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bldLvl="2"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a:xfrm>
            <a:off x="76200" y="76200"/>
            <a:ext cx="8991600" cy="1219200"/>
          </a:xfrm>
        </p:spPr>
        <p:txBody>
          <a:bodyPr/>
          <a:lstStyle/>
          <a:p>
            <a:r>
              <a:rPr lang="en-US" sz="2800"/>
              <a:t>William Parsons studied external Galaxies, but thought they were solar systems forming in the Milky Way</a:t>
            </a:r>
          </a:p>
        </p:txBody>
      </p:sp>
      <p:sp>
        <p:nvSpPr>
          <p:cNvPr id="19460" name="Text Box 4"/>
          <p:cNvSpPr txBox="1">
            <a:spLocks noChangeArrowheads="1"/>
          </p:cNvSpPr>
          <p:nvPr/>
        </p:nvSpPr>
        <p:spPr bwMode="auto">
          <a:xfrm>
            <a:off x="7543800" y="4343400"/>
            <a:ext cx="1600200" cy="517525"/>
          </a:xfrm>
          <a:prstGeom prst="rect">
            <a:avLst/>
          </a:prstGeom>
          <a:noFill/>
          <a:ln w="12700">
            <a:noFill/>
            <a:miter lim="800000"/>
            <a:headEnd/>
            <a:tailEnd/>
          </a:ln>
          <a:effectLst/>
        </p:spPr>
        <p:txBody>
          <a:bodyPr>
            <a:spAutoFit/>
          </a:bodyPr>
          <a:lstStyle/>
          <a:p>
            <a:pPr algn="ctr">
              <a:spcBef>
                <a:spcPct val="50000"/>
              </a:spcBef>
            </a:pPr>
            <a:r>
              <a:rPr lang="en-US" sz="1400">
                <a:solidFill>
                  <a:schemeClr val="tx2"/>
                </a:solidFill>
                <a:latin typeface="Comic Sans MS" pitchFamily="66" charset="0"/>
              </a:rPr>
              <a:t>First Sketch of a galaxy, 1845</a:t>
            </a:r>
          </a:p>
        </p:txBody>
      </p:sp>
      <p:pic>
        <p:nvPicPr>
          <p:cNvPr id="19461" name="Picture 5" descr="parsons"/>
          <p:cNvPicPr>
            <a:picLocks noChangeAspect="1" noChangeArrowheads="1"/>
          </p:cNvPicPr>
          <p:nvPr/>
        </p:nvPicPr>
        <p:blipFill>
          <a:blip r:embed="rId4"/>
          <a:srcRect/>
          <a:stretch>
            <a:fillRect/>
          </a:stretch>
        </p:blipFill>
        <p:spPr bwMode="auto">
          <a:xfrm>
            <a:off x="3886200" y="1641475"/>
            <a:ext cx="3505200" cy="2419350"/>
          </a:xfrm>
          <a:prstGeom prst="rect">
            <a:avLst/>
          </a:prstGeom>
          <a:ln>
            <a:noFill/>
          </a:ln>
          <a:effectLst>
            <a:outerShdw blurRad="292100" dist="139700" dir="2700000" algn="tl" rotWithShape="0">
              <a:srgbClr val="333333">
                <a:alpha val="65000"/>
              </a:srgbClr>
            </a:outerShdw>
          </a:effectLst>
        </p:spPr>
      </p:pic>
      <p:pic>
        <p:nvPicPr>
          <p:cNvPr id="19462" name="Picture 6" descr="rosse3_2"/>
          <p:cNvPicPr>
            <a:picLocks noChangeAspect="1" noChangeArrowheads="1"/>
          </p:cNvPicPr>
          <p:nvPr/>
        </p:nvPicPr>
        <p:blipFill>
          <a:blip r:embed="rId5"/>
          <a:srcRect/>
          <a:stretch>
            <a:fillRect/>
          </a:stretch>
        </p:blipFill>
        <p:spPr bwMode="auto">
          <a:xfrm>
            <a:off x="457200" y="1981200"/>
            <a:ext cx="2889250" cy="4114800"/>
          </a:xfrm>
          <a:prstGeom prst="rect">
            <a:avLst/>
          </a:prstGeom>
          <a:ln>
            <a:noFill/>
          </a:ln>
          <a:effectLst>
            <a:outerShdw blurRad="292100" dist="139700" dir="2700000" algn="tl" rotWithShape="0">
              <a:srgbClr val="333333">
                <a:alpha val="65000"/>
              </a:srgbClr>
            </a:outerShdw>
          </a:effectLst>
        </p:spPr>
      </p:pic>
      <p:sp>
        <p:nvSpPr>
          <p:cNvPr id="19463" name="Rectangle 7"/>
          <p:cNvSpPr>
            <a:spLocks noChangeArrowheads="1"/>
          </p:cNvSpPr>
          <p:nvPr/>
        </p:nvSpPr>
        <p:spPr bwMode="auto">
          <a:xfrm>
            <a:off x="609600" y="6172200"/>
            <a:ext cx="2627313" cy="274638"/>
          </a:xfrm>
          <a:prstGeom prst="rect">
            <a:avLst/>
          </a:prstGeom>
          <a:noFill/>
          <a:ln w="12700">
            <a:noFill/>
            <a:miter lim="800000"/>
            <a:headEnd/>
            <a:tailEnd/>
          </a:ln>
          <a:effectLst/>
        </p:spPr>
        <p:txBody>
          <a:bodyPr wrap="none">
            <a:spAutoFit/>
          </a:bodyPr>
          <a:lstStyle/>
          <a:p>
            <a:r>
              <a:rPr lang="en-US" sz="1200">
                <a:latin typeface="Comic Sans MS" pitchFamily="66" charset="0"/>
              </a:rPr>
              <a:t>William Parsons, 3rd Earl of Rosse</a:t>
            </a:r>
          </a:p>
        </p:txBody>
      </p:sp>
      <p:sp>
        <p:nvSpPr>
          <p:cNvPr id="19464" name="Rectangle 8"/>
          <p:cNvSpPr>
            <a:spLocks noChangeArrowheads="1"/>
          </p:cNvSpPr>
          <p:nvPr/>
        </p:nvSpPr>
        <p:spPr bwMode="auto">
          <a:xfrm>
            <a:off x="7467600" y="1981200"/>
            <a:ext cx="1676400" cy="942975"/>
          </a:xfrm>
          <a:prstGeom prst="rect">
            <a:avLst/>
          </a:prstGeom>
          <a:noFill/>
          <a:ln w="12700">
            <a:noFill/>
            <a:miter lim="800000"/>
            <a:headEnd/>
            <a:tailEnd/>
          </a:ln>
          <a:effectLst/>
        </p:spPr>
        <p:txBody>
          <a:bodyPr>
            <a:spAutoFit/>
          </a:bodyPr>
          <a:lstStyle/>
          <a:p>
            <a:pPr algn="ctr"/>
            <a:r>
              <a:rPr lang="en-US" sz="1400">
                <a:solidFill>
                  <a:schemeClr val="tx2"/>
                </a:solidFill>
                <a:latin typeface="Comic Sans MS" pitchFamily="66" charset="0"/>
              </a:rPr>
              <a:t>The "Leviathan of Parsonstown" </a:t>
            </a:r>
          </a:p>
          <a:p>
            <a:pPr algn="ctr"/>
            <a:r>
              <a:rPr lang="en-US" sz="1400">
                <a:solidFill>
                  <a:schemeClr val="tx2"/>
                </a:solidFill>
                <a:latin typeface="Comic Sans MS" pitchFamily="66" charset="0"/>
              </a:rPr>
              <a:t>Parson's 72-inch telescope </a:t>
            </a:r>
          </a:p>
        </p:txBody>
      </p:sp>
      <p:pic>
        <p:nvPicPr>
          <p:cNvPr id="19465" name="Picture 9" descr="C:\Users\mw22.PHYSICS\Desktop\Picture1.png"/>
          <p:cNvPicPr>
            <a:picLocks noChangeAspect="1" noChangeArrowheads="1"/>
          </p:cNvPicPr>
          <p:nvPr/>
        </p:nvPicPr>
        <p:blipFill>
          <a:blip r:embed="rId6"/>
          <a:srcRect/>
          <a:stretch>
            <a:fillRect/>
          </a:stretch>
        </p:blipFill>
        <p:spPr bwMode="auto">
          <a:xfrm>
            <a:off x="3886200" y="4191000"/>
            <a:ext cx="3516313" cy="2389188"/>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noFill/>
          <a:ln/>
        </p:spPr>
        <p:txBody>
          <a:bodyPr lIns="90488" tIns="44450" rIns="90488" bIns="44450" anchor="ctr"/>
          <a:lstStyle/>
          <a:p>
            <a:r>
              <a:rPr lang="en-US"/>
              <a:t>Cosmology:</a:t>
            </a:r>
            <a:br>
              <a:rPr lang="en-US"/>
            </a:br>
            <a:r>
              <a:rPr lang="en-US"/>
              <a:t>How the Universe Works</a:t>
            </a:r>
          </a:p>
        </p:txBody>
      </p:sp>
      <p:sp>
        <p:nvSpPr>
          <p:cNvPr id="8195" name="Rectangle 3"/>
          <p:cNvSpPr>
            <a:spLocks noGrp="1" noChangeArrowheads="1"/>
          </p:cNvSpPr>
          <p:nvPr>
            <p:ph type="body" idx="1"/>
          </p:nvPr>
        </p:nvSpPr>
        <p:spPr>
          <a:noFill/>
          <a:ln/>
        </p:spPr>
        <p:txBody>
          <a:bodyPr lIns="90488" tIns="44450" rIns="90488" bIns="44450"/>
          <a:lstStyle/>
          <a:p>
            <a:pPr marL="571500" indent="-571500"/>
            <a:r>
              <a:rPr lang="en-US" dirty="0"/>
              <a:t>Cosmology is the study of the structure and evolution of the universe.  To understand the universe we need to be able to tell</a:t>
            </a:r>
          </a:p>
          <a:p>
            <a:pPr marL="839788" lvl="1" indent="-495300">
              <a:buFont typeface="Wingdings" pitchFamily="2" charset="2"/>
              <a:buAutoNum type="arabicPeriod"/>
            </a:pPr>
            <a:r>
              <a:rPr lang="en-US" dirty="0"/>
              <a:t>Where things are</a:t>
            </a:r>
          </a:p>
          <a:p>
            <a:pPr marL="839788" lvl="1" indent="-495300">
              <a:buFontTx/>
              <a:buAutoNum type="arabicPeriod"/>
            </a:pPr>
            <a:r>
              <a:rPr lang="en-US" dirty="0" smtClean="0"/>
              <a:t>How</a:t>
            </a:r>
            <a:r>
              <a:rPr lang="en-US" dirty="0" smtClean="0"/>
              <a:t> </a:t>
            </a:r>
            <a:r>
              <a:rPr lang="en-US" dirty="0"/>
              <a:t>things are moving</a:t>
            </a:r>
          </a:p>
        </p:txBody>
      </p:sp>
    </p:spTree>
    <p:custDataLst>
      <p:tags r:id="rId1"/>
    </p:custData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381000" y="1371600"/>
            <a:ext cx="8382000" cy="1981200"/>
          </a:xfrm>
          <a:noFill/>
          <a:ln/>
        </p:spPr>
        <p:txBody>
          <a:bodyPr lIns="90488" tIns="44450" rIns="90488" bIns="44450"/>
          <a:lstStyle/>
          <a:p>
            <a:pPr>
              <a:lnSpc>
                <a:spcPct val="90000"/>
              </a:lnSpc>
            </a:pPr>
            <a:r>
              <a:rPr lang="en-US" sz="2600"/>
              <a:t>Review: Methods for mesuring distance</a:t>
            </a:r>
          </a:p>
          <a:p>
            <a:pPr lvl="1">
              <a:lnSpc>
                <a:spcPct val="90000"/>
              </a:lnSpc>
            </a:pPr>
            <a:r>
              <a:rPr lang="en-US" sz="2200"/>
              <a:t>Radar ranging: works in the solar system</a:t>
            </a:r>
          </a:p>
          <a:p>
            <a:pPr lvl="1">
              <a:lnSpc>
                <a:spcPct val="90000"/>
              </a:lnSpc>
            </a:pPr>
            <a:r>
              <a:rPr lang="en-US" sz="2200"/>
              <a:t>Triangulation: can be used up to 3,000 light years (nearest 120,000 stars)</a:t>
            </a:r>
          </a:p>
          <a:p>
            <a:pPr lvl="1">
              <a:lnSpc>
                <a:spcPct val="90000"/>
              </a:lnSpc>
            </a:pPr>
            <a:r>
              <a:rPr lang="en-US" sz="2200"/>
              <a:t>Brightness-distance: works for individual stars</a:t>
            </a:r>
          </a:p>
        </p:txBody>
      </p:sp>
      <p:sp>
        <p:nvSpPr>
          <p:cNvPr id="10243" name="Rectangle 3"/>
          <p:cNvSpPr>
            <a:spLocks noGrp="1" noChangeArrowheads="1"/>
          </p:cNvSpPr>
          <p:nvPr>
            <p:ph type="title"/>
          </p:nvPr>
        </p:nvSpPr>
        <p:spPr/>
        <p:txBody>
          <a:bodyPr/>
          <a:lstStyle/>
          <a:p>
            <a:r>
              <a:rPr lang="en-US"/>
              <a:t>Measuring Astronomical Distances</a:t>
            </a:r>
          </a:p>
        </p:txBody>
      </p:sp>
      <p:pic>
        <p:nvPicPr>
          <p:cNvPr id="10244" name="Picture 4" descr="158309"/>
          <p:cNvPicPr>
            <a:picLocks noChangeAspect="1" noChangeArrowheads="1"/>
          </p:cNvPicPr>
          <p:nvPr/>
        </p:nvPicPr>
        <p:blipFill>
          <a:blip r:embed="rId4"/>
          <a:srcRect b="4351"/>
          <a:stretch>
            <a:fillRect/>
          </a:stretch>
        </p:blipFill>
        <p:spPr bwMode="auto">
          <a:xfrm>
            <a:off x="1676400" y="3124200"/>
            <a:ext cx="5029200" cy="3733800"/>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The Basic Idea Behind  Finding  Distances to Stars:</a:t>
            </a:r>
          </a:p>
        </p:txBody>
      </p:sp>
      <p:sp>
        <p:nvSpPr>
          <p:cNvPr id="12291" name="Rectangle 3"/>
          <p:cNvSpPr>
            <a:spLocks noGrp="1" noChangeArrowheads="1"/>
          </p:cNvSpPr>
          <p:nvPr>
            <p:ph type="body" idx="4294967295"/>
          </p:nvPr>
        </p:nvSpPr>
        <p:spPr>
          <a:xfrm>
            <a:off x="935038" y="4945063"/>
            <a:ext cx="8208962" cy="1724025"/>
          </a:xfrm>
        </p:spPr>
        <p:txBody>
          <a:bodyPr/>
          <a:lstStyle/>
          <a:p>
            <a:r>
              <a:rPr lang="en-US" sz="2600"/>
              <a:t>We measure the brightness we see.</a:t>
            </a:r>
          </a:p>
          <a:p>
            <a:r>
              <a:rPr lang="en-US" sz="2600"/>
              <a:t>We infer the real brightness.</a:t>
            </a:r>
          </a:p>
          <a:p>
            <a:r>
              <a:rPr lang="en-US" sz="2600"/>
              <a:t>We calculate the distance from the difference.</a:t>
            </a:r>
          </a:p>
        </p:txBody>
      </p:sp>
      <p:pic>
        <p:nvPicPr>
          <p:cNvPr id="12292" name="Picture 4"/>
          <p:cNvPicPr>
            <a:picLocks noChangeAspect="1" noChangeArrowheads="1"/>
          </p:cNvPicPr>
          <p:nvPr/>
        </p:nvPicPr>
        <p:blipFill>
          <a:blip r:embed="rId3"/>
          <a:srcRect l="8295" t="14978" r="70471" b="51408"/>
          <a:stretch>
            <a:fillRect/>
          </a:stretch>
        </p:blipFill>
        <p:spPr bwMode="auto">
          <a:xfrm>
            <a:off x="1373188" y="2997200"/>
            <a:ext cx="1697037" cy="1684338"/>
          </a:xfrm>
          <a:prstGeom prst="rect">
            <a:avLst/>
          </a:prstGeom>
          <a:noFill/>
          <a:ln w="12700">
            <a:noFill/>
            <a:miter lim="800000"/>
            <a:headEnd/>
            <a:tailEnd/>
          </a:ln>
          <a:effectLst/>
        </p:spPr>
      </p:pic>
      <p:pic>
        <p:nvPicPr>
          <p:cNvPr id="12293" name="Picture 5"/>
          <p:cNvPicPr>
            <a:picLocks noChangeAspect="1" noChangeArrowheads="1"/>
          </p:cNvPicPr>
          <p:nvPr/>
        </p:nvPicPr>
        <p:blipFill>
          <a:blip r:embed="rId3"/>
          <a:srcRect l="1212" t="1369" r="61867" b="39514"/>
          <a:stretch>
            <a:fillRect/>
          </a:stretch>
        </p:blipFill>
        <p:spPr bwMode="auto">
          <a:xfrm>
            <a:off x="6648450" y="2970213"/>
            <a:ext cx="1731963" cy="1739900"/>
          </a:xfrm>
          <a:prstGeom prst="rect">
            <a:avLst/>
          </a:prstGeom>
          <a:noFill/>
          <a:ln w="12700">
            <a:noFill/>
            <a:miter lim="800000"/>
            <a:headEnd/>
            <a:tailEnd/>
          </a:ln>
          <a:effectLst/>
        </p:spPr>
      </p:pic>
      <p:pic>
        <p:nvPicPr>
          <p:cNvPr id="12294" name="Picture 6"/>
          <p:cNvPicPr>
            <a:picLocks noChangeAspect="1" noChangeArrowheads="1"/>
          </p:cNvPicPr>
          <p:nvPr/>
        </p:nvPicPr>
        <p:blipFill>
          <a:blip r:embed="rId3">
            <a:lum contrast="-6000"/>
          </a:blip>
          <a:srcRect l="5463" t="8818" r="66412" b="47061"/>
          <a:stretch>
            <a:fillRect/>
          </a:stretch>
        </p:blipFill>
        <p:spPr bwMode="auto">
          <a:xfrm>
            <a:off x="3908425" y="2981325"/>
            <a:ext cx="1722438" cy="1695450"/>
          </a:xfrm>
          <a:prstGeom prst="rect">
            <a:avLst/>
          </a:prstGeom>
          <a:noFill/>
          <a:ln w="12700">
            <a:noFill/>
            <a:miter lim="800000"/>
            <a:headEnd/>
            <a:tailEnd/>
          </a:ln>
          <a:effectLst/>
        </p:spPr>
      </p:pic>
      <p:sp>
        <p:nvSpPr>
          <p:cNvPr id="12295" name="Text Box 7"/>
          <p:cNvSpPr txBox="1">
            <a:spLocks noChangeArrowheads="1"/>
          </p:cNvSpPr>
          <p:nvPr/>
        </p:nvSpPr>
        <p:spPr bwMode="auto">
          <a:xfrm>
            <a:off x="1135062" y="2147888"/>
            <a:ext cx="2065338" cy="830997"/>
          </a:xfrm>
          <a:prstGeom prst="rect">
            <a:avLst/>
          </a:prstGeom>
          <a:noFill/>
          <a:ln w="12700">
            <a:noFill/>
            <a:miter lim="800000"/>
            <a:headEnd/>
            <a:tailEnd/>
          </a:ln>
          <a:effectLst/>
        </p:spPr>
        <p:txBody>
          <a:bodyPr wrap="square">
            <a:spAutoFit/>
          </a:bodyPr>
          <a:lstStyle/>
          <a:p>
            <a:pPr algn="ctr">
              <a:spcBef>
                <a:spcPct val="50000"/>
              </a:spcBef>
            </a:pPr>
            <a:r>
              <a:rPr lang="en-US" sz="2400" dirty="0" smtClean="0">
                <a:latin typeface="+mn-lt"/>
              </a:rPr>
              <a:t>“Real” </a:t>
            </a:r>
            <a:r>
              <a:rPr lang="en-US" sz="2400" dirty="0">
                <a:latin typeface="+mn-lt"/>
              </a:rPr>
              <a:t>Brightness</a:t>
            </a:r>
          </a:p>
        </p:txBody>
      </p:sp>
      <p:sp>
        <p:nvSpPr>
          <p:cNvPr id="12296" name="Text Box 8"/>
          <p:cNvSpPr txBox="1">
            <a:spLocks noChangeArrowheads="1"/>
          </p:cNvSpPr>
          <p:nvPr/>
        </p:nvSpPr>
        <p:spPr bwMode="auto">
          <a:xfrm>
            <a:off x="6553200" y="2133600"/>
            <a:ext cx="1981200" cy="830997"/>
          </a:xfrm>
          <a:prstGeom prst="rect">
            <a:avLst/>
          </a:prstGeom>
          <a:noFill/>
          <a:ln w="12700">
            <a:noFill/>
            <a:miter lim="800000"/>
            <a:headEnd/>
            <a:tailEnd/>
          </a:ln>
          <a:effectLst/>
        </p:spPr>
        <p:txBody>
          <a:bodyPr wrap="square">
            <a:spAutoFit/>
          </a:bodyPr>
          <a:lstStyle/>
          <a:p>
            <a:pPr algn="ctr">
              <a:spcBef>
                <a:spcPct val="50000"/>
              </a:spcBef>
            </a:pPr>
            <a:r>
              <a:rPr lang="en-US" sz="2400" dirty="0">
                <a:latin typeface="+mn-lt"/>
              </a:rPr>
              <a:t>Farther away still</a:t>
            </a:r>
          </a:p>
        </p:txBody>
      </p:sp>
      <p:sp>
        <p:nvSpPr>
          <p:cNvPr id="12297" name="Text Box 9"/>
          <p:cNvSpPr txBox="1">
            <a:spLocks noChangeArrowheads="1"/>
          </p:cNvSpPr>
          <p:nvPr/>
        </p:nvSpPr>
        <p:spPr bwMode="auto">
          <a:xfrm>
            <a:off x="3886200" y="2120900"/>
            <a:ext cx="1676400" cy="830997"/>
          </a:xfrm>
          <a:prstGeom prst="rect">
            <a:avLst/>
          </a:prstGeom>
          <a:noFill/>
          <a:ln w="12700">
            <a:noFill/>
            <a:miter lim="800000"/>
            <a:headEnd/>
            <a:tailEnd/>
          </a:ln>
          <a:effectLst/>
        </p:spPr>
        <p:txBody>
          <a:bodyPr wrap="square">
            <a:spAutoFit/>
          </a:bodyPr>
          <a:lstStyle/>
          <a:p>
            <a:pPr algn="ctr">
              <a:spcBef>
                <a:spcPct val="50000"/>
              </a:spcBef>
            </a:pPr>
            <a:r>
              <a:rPr lang="en-US" sz="2400" dirty="0">
                <a:latin typeface="+mn-lt"/>
              </a:rPr>
              <a:t>Farther away </a:t>
            </a:r>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8" name="Picture 6" descr="158309"/>
          <p:cNvPicPr>
            <a:picLocks noChangeAspect="1" noChangeArrowheads="1"/>
          </p:cNvPicPr>
          <p:nvPr/>
        </p:nvPicPr>
        <p:blipFill>
          <a:blip r:embed="rId3"/>
          <a:srcRect/>
          <a:stretch>
            <a:fillRect/>
          </a:stretch>
        </p:blipFill>
        <p:spPr bwMode="auto">
          <a:xfrm>
            <a:off x="-76200" y="2598738"/>
            <a:ext cx="5486400" cy="4259262"/>
          </a:xfrm>
          <a:prstGeom prst="rect">
            <a:avLst/>
          </a:prstGeom>
          <a:noFill/>
        </p:spPr>
      </p:pic>
      <p:sp>
        <p:nvSpPr>
          <p:cNvPr id="182274" name="Rectangle 2"/>
          <p:cNvSpPr>
            <a:spLocks noGrp="1" noChangeArrowheads="1"/>
          </p:cNvSpPr>
          <p:nvPr>
            <p:ph type="title"/>
          </p:nvPr>
        </p:nvSpPr>
        <p:spPr>
          <a:xfrm>
            <a:off x="76200" y="196850"/>
            <a:ext cx="8991600" cy="909638"/>
          </a:xfrm>
        </p:spPr>
        <p:txBody>
          <a:bodyPr/>
          <a:lstStyle/>
          <a:p>
            <a:r>
              <a:rPr lang="en-US" sz="3200"/>
              <a:t>Color-Brightness Relation</a:t>
            </a:r>
          </a:p>
        </p:txBody>
      </p:sp>
      <p:sp>
        <p:nvSpPr>
          <p:cNvPr id="182275" name="Rectangle 3"/>
          <p:cNvSpPr>
            <a:spLocks noGrp="1" noChangeArrowheads="1"/>
          </p:cNvSpPr>
          <p:nvPr>
            <p:ph type="body" sz="half" idx="1"/>
          </p:nvPr>
        </p:nvSpPr>
        <p:spPr>
          <a:xfrm>
            <a:off x="228600" y="1371600"/>
            <a:ext cx="8915400" cy="1143000"/>
          </a:xfrm>
        </p:spPr>
        <p:txBody>
          <a:bodyPr/>
          <a:lstStyle/>
          <a:p>
            <a:pPr>
              <a:lnSpc>
                <a:spcPct val="90000"/>
              </a:lnSpc>
            </a:pPr>
            <a:r>
              <a:rPr lang="en-US" sz="2200"/>
              <a:t>The Next Rung on the distance ladder is from the relation between brightness and color.</a:t>
            </a:r>
          </a:p>
          <a:p>
            <a:pPr>
              <a:lnSpc>
                <a:spcPct val="90000"/>
              </a:lnSpc>
            </a:pPr>
            <a:r>
              <a:rPr lang="en-US" sz="2200"/>
              <a:t>Star colors and brightnesses are determined by their masses.</a:t>
            </a:r>
          </a:p>
        </p:txBody>
      </p:sp>
      <p:pic>
        <p:nvPicPr>
          <p:cNvPr id="182277" name="Picture 5" descr="figure 19-00"/>
          <p:cNvPicPr>
            <a:picLocks noChangeAspect="1" noChangeArrowheads="1"/>
          </p:cNvPicPr>
          <p:nvPr/>
        </p:nvPicPr>
        <p:blipFill>
          <a:blip r:embed="rId4"/>
          <a:srcRect/>
          <a:stretch>
            <a:fillRect/>
          </a:stretch>
        </p:blipFill>
        <p:spPr bwMode="auto">
          <a:xfrm>
            <a:off x="5334000" y="2743200"/>
            <a:ext cx="3657600" cy="357346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noFill/>
          <a:ln/>
        </p:spPr>
        <p:txBody>
          <a:bodyPr lIns="90488" tIns="44450" rIns="90488" bIns="44450" anchor="ctr"/>
          <a:lstStyle/>
          <a:p>
            <a:r>
              <a:rPr lang="en-US"/>
              <a:t>Brightness-Distance (Hertzsprung-Russell Method)</a:t>
            </a:r>
          </a:p>
        </p:txBody>
      </p:sp>
      <p:sp>
        <p:nvSpPr>
          <p:cNvPr id="186371" name="Rectangle 3"/>
          <p:cNvSpPr>
            <a:spLocks noGrp="1" noChangeArrowheads="1"/>
          </p:cNvSpPr>
          <p:nvPr>
            <p:ph type="body" idx="1"/>
          </p:nvPr>
        </p:nvSpPr>
        <p:spPr>
          <a:xfrm>
            <a:off x="76200" y="1600200"/>
            <a:ext cx="4419600" cy="4876800"/>
          </a:xfrm>
          <a:noFill/>
          <a:ln/>
        </p:spPr>
        <p:txBody>
          <a:bodyPr lIns="90488" tIns="44450" rIns="90488" bIns="44450"/>
          <a:lstStyle/>
          <a:p>
            <a:pPr>
              <a:lnSpc>
                <a:spcPct val="80000"/>
              </a:lnSpc>
            </a:pPr>
            <a:r>
              <a:rPr lang="en-US" sz="2100"/>
              <a:t>Absolute brightness -- the actual brightness of things viewed from the same distance</a:t>
            </a:r>
            <a:endParaRPr lang="en-US" sz="2500"/>
          </a:p>
          <a:p>
            <a:pPr lvl="1">
              <a:lnSpc>
                <a:spcPct val="80000"/>
              </a:lnSpc>
            </a:pPr>
            <a:r>
              <a:rPr lang="en-US" sz="2000"/>
              <a:t>Read from the H-R diagram knowing the stars color</a:t>
            </a:r>
          </a:p>
          <a:p>
            <a:pPr>
              <a:lnSpc>
                <a:spcPct val="80000"/>
              </a:lnSpc>
            </a:pPr>
            <a:r>
              <a:rPr lang="en-US" sz="2100"/>
              <a:t>Apparent brightness -- how bright things look to us here on earth</a:t>
            </a:r>
          </a:p>
          <a:p>
            <a:pPr lvl="1">
              <a:lnSpc>
                <a:spcPct val="80000"/>
              </a:lnSpc>
            </a:pPr>
            <a:r>
              <a:rPr lang="en-US" sz="2000"/>
              <a:t> near stars appear brighter than far stars of the same color </a:t>
            </a:r>
          </a:p>
          <a:p>
            <a:pPr>
              <a:lnSpc>
                <a:spcPct val="80000"/>
              </a:lnSpc>
            </a:pPr>
            <a:r>
              <a:rPr lang="en-US" sz="2100"/>
              <a:t>By comparing the absolute and apparent brightness, we can measure distance</a:t>
            </a:r>
          </a:p>
          <a:p>
            <a:pPr>
              <a:lnSpc>
                <a:spcPct val="80000"/>
              </a:lnSpc>
            </a:pPr>
            <a:r>
              <a:rPr lang="en-US" sz="2100"/>
              <a:t>This is useful for distances to all the stars in the Milky way Galaxy.</a:t>
            </a:r>
          </a:p>
        </p:txBody>
      </p:sp>
      <p:pic>
        <p:nvPicPr>
          <p:cNvPr id="186372" name="Picture 4" descr="158309"/>
          <p:cNvPicPr>
            <a:picLocks noChangeAspect="1" noChangeArrowheads="1"/>
          </p:cNvPicPr>
          <p:nvPr/>
        </p:nvPicPr>
        <p:blipFill>
          <a:blip r:embed="rId4"/>
          <a:srcRect/>
          <a:stretch>
            <a:fillRect/>
          </a:stretch>
        </p:blipFill>
        <p:spPr bwMode="auto">
          <a:xfrm>
            <a:off x="4343400" y="1981200"/>
            <a:ext cx="4800600" cy="372745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SLIDEGUID" val="177894E8B09447E293D9443E81BA275F"/>
  <p:tag name="SLIDEID" val="177894E8B09447E293D9443E81BA275F"/>
  <p:tag name="SLIDEORDER" val="1"/>
  <p:tag name="SLIDETYPE" val="Q"/>
  <p:tag name="DEMOGRAPHIC" val="False"/>
  <p:tag name="SPEEDSCORING" val="False"/>
  <p:tag name="VALUES" val="1¤1¤1¤1¤2"/>
  <p:tag name="QUESTIONALIAS" val="Our sun will eventually become a"/>
  <p:tag name="ANSWERSALIAS" val="Cloud of hydrogen gas¤Protostar¤Neutron star¤Black hole¤White dwarf"/>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TEXTLENGTH" val="71"/>
  <p:tag name="FONTSIZE" val="30"/>
  <p:tag name="BULLETTYPE" val="ppBulletAlphaLCParenRight"/>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Edge">
  <a:themeElements>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Edge">
      <a:majorFont>
        <a:latin typeface="Arial"/>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1115</TotalTime>
  <Words>4562</Words>
  <Application>Microsoft Office PowerPoint</Application>
  <PresentationFormat>On-screen Show (4:3)</PresentationFormat>
  <Paragraphs>303</Paragraphs>
  <Slides>38</Slides>
  <Notes>15</Notes>
  <HiddenSlides>0</HiddenSlides>
  <MMClips>7</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Edge</vt:lpstr>
      <vt:lpstr>PHOTO-PAINT</vt:lpstr>
      <vt:lpstr>Chapter 34: Cosmology</vt:lpstr>
      <vt:lpstr>According to the currents models of stellar evolution, our sun will eventually become a</vt:lpstr>
      <vt:lpstr>A Vast Universe of Galaxies</vt:lpstr>
      <vt:lpstr>William Parsons studied external Galaxies, but thought they were solar systems forming in the Milky Way</vt:lpstr>
      <vt:lpstr>Cosmology: How the Universe Works</vt:lpstr>
      <vt:lpstr>Measuring Astronomical Distances</vt:lpstr>
      <vt:lpstr>The Basic Idea Behind  Finding  Distances to Stars:</vt:lpstr>
      <vt:lpstr>Color-Brightness Relation</vt:lpstr>
      <vt:lpstr>Brightness-Distance (Hertzsprung-Russell Method)</vt:lpstr>
      <vt:lpstr>Variable Stars as Distance Indicators</vt:lpstr>
      <vt:lpstr>External Galaxies</vt:lpstr>
      <vt:lpstr>We are not alone in the universe</vt:lpstr>
      <vt:lpstr>Slide 13</vt:lpstr>
      <vt:lpstr>Slide 14</vt:lpstr>
      <vt:lpstr>Slide 15</vt:lpstr>
      <vt:lpstr>Elliptical Galaxies</vt:lpstr>
      <vt:lpstr>Spiral Galaxies</vt:lpstr>
      <vt:lpstr>Barred Spirals</vt:lpstr>
      <vt:lpstr>Irregular/Peculiar</vt:lpstr>
      <vt:lpstr>Galaxy Clusters</vt:lpstr>
      <vt:lpstr>Harlow Shapley was able to point out that we are not at the center of the galaxy</vt:lpstr>
      <vt:lpstr>Position of the Sun in the Milky Way</vt:lpstr>
      <vt:lpstr>Cosmological Redshift  and The Doppler Effect</vt:lpstr>
      <vt:lpstr>Hubble Law</vt:lpstr>
      <vt:lpstr>The expansion of the universe makes all distant galaxies appear to be moving away from us (and hence be red-shifted).</vt:lpstr>
      <vt:lpstr>Types of Cosmologies</vt:lpstr>
      <vt:lpstr>Olbers’ Paradox</vt:lpstr>
      <vt:lpstr>The observed expansion of the universe has led to the only currently viable cosmological theory: The Big Bang</vt:lpstr>
      <vt:lpstr>As the universe expanded, it would have cooled down</vt:lpstr>
      <vt:lpstr>Slide 30</vt:lpstr>
      <vt:lpstr>Fred Hoyle</vt:lpstr>
      <vt:lpstr>Experimental Evidence</vt:lpstr>
      <vt:lpstr>Evidence Supporting the Big Bang</vt:lpstr>
      <vt:lpstr>The Ultimate Fate of the Universe</vt:lpstr>
      <vt:lpstr>Slide 35</vt:lpstr>
      <vt:lpstr>Slide 36</vt:lpstr>
      <vt:lpstr>Looking back in time</vt:lpstr>
      <vt:lpstr>Big-Bang Theory</vt:lpstr>
    </vt:vector>
  </TitlesOfParts>
  <Company>Brigham Young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34: Cosmology</dc:title>
  <dc:creator>Michael Ware</dc:creator>
  <cp:lastModifiedBy>mw22</cp:lastModifiedBy>
  <cp:revision>16</cp:revision>
  <dcterms:created xsi:type="dcterms:W3CDTF">2007-12-11T00:49:23Z</dcterms:created>
  <dcterms:modified xsi:type="dcterms:W3CDTF">2009-04-08T16:50:41Z</dcterms:modified>
</cp:coreProperties>
</file>