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43"/>
  </p:notesMasterIdLst>
  <p:handoutMasterIdLst>
    <p:handoutMasterId r:id="rId44"/>
  </p:handoutMasterIdLst>
  <p:sldIdLst>
    <p:sldId id="337" r:id="rId2"/>
    <p:sldId id="343" r:id="rId3"/>
    <p:sldId id="345" r:id="rId4"/>
    <p:sldId id="346" r:id="rId5"/>
    <p:sldId id="297" r:id="rId6"/>
    <p:sldId id="271" r:id="rId7"/>
    <p:sldId id="300" r:id="rId8"/>
    <p:sldId id="338" r:id="rId9"/>
    <p:sldId id="339" r:id="rId10"/>
    <p:sldId id="303" r:id="rId11"/>
    <p:sldId id="304" r:id="rId12"/>
    <p:sldId id="305" r:id="rId13"/>
    <p:sldId id="306" r:id="rId14"/>
    <p:sldId id="340" r:id="rId15"/>
    <p:sldId id="307" r:id="rId16"/>
    <p:sldId id="310" r:id="rId17"/>
    <p:sldId id="308" r:id="rId18"/>
    <p:sldId id="311" r:id="rId19"/>
    <p:sldId id="313" r:id="rId20"/>
    <p:sldId id="315" r:id="rId21"/>
    <p:sldId id="316" r:id="rId22"/>
    <p:sldId id="317" r:id="rId23"/>
    <p:sldId id="318" r:id="rId24"/>
    <p:sldId id="319" r:id="rId25"/>
    <p:sldId id="341" r:id="rId26"/>
    <p:sldId id="287" r:id="rId27"/>
    <p:sldId id="320" r:id="rId28"/>
    <p:sldId id="322" r:id="rId29"/>
    <p:sldId id="326" r:id="rId30"/>
    <p:sldId id="291" r:id="rId31"/>
    <p:sldId id="330" r:id="rId32"/>
    <p:sldId id="327" r:id="rId33"/>
    <p:sldId id="329" r:id="rId34"/>
    <p:sldId id="328" r:id="rId35"/>
    <p:sldId id="289" r:id="rId36"/>
    <p:sldId id="332" r:id="rId37"/>
    <p:sldId id="333" r:id="rId38"/>
    <p:sldId id="334" r:id="rId39"/>
    <p:sldId id="323" r:id="rId40"/>
    <p:sldId id="336" r:id="rId41"/>
    <p:sldId id="344" r:id="rId42"/>
  </p:sldIdLst>
  <p:sldSz cx="9144000" cy="6858000" type="screen4x3"/>
  <p:notesSz cx="7315200" cy="9601200"/>
  <p:custDataLst>
    <p:tags r:id="rId4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733" autoAdjust="0"/>
  </p:normalViewPr>
  <p:slideViewPr>
    <p:cSldViewPr>
      <p:cViewPr varScale="1">
        <p:scale>
          <a:sx n="120" d="100"/>
          <a:sy n="12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218" y="-96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1C9F28DC-7A56-4108-A6CA-26AAA1754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9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017216A1-E727-4D13-8C94-34A2A62B5D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BFD262-F48B-45AF-AACC-71B1718B059D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In 1926 Wegener was given a professorship of meteorology and in 1930 he led a major expedition back to Greenland. On the second or third of November he got separated from his party during a storm and died of exposure and cold.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5052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fld id="{F2501BDF-FA8E-454C-A714-46D651B999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C58DE-ED14-4E4F-BDA5-8EE103EE70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0"/>
            <a:ext cx="22479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0"/>
            <a:ext cx="65913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DC316-4564-45C1-ADE6-6C886533A2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9C85E-0BE0-404E-A188-9929F336FA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05499-53FB-4649-9077-40907BEAEA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88DF7-7CB0-45AE-BC6A-B8A2DF9DF7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288E4-363A-4081-8729-124B485ED0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78718-2D3C-416D-8900-A93A337DDD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47754-2931-4EE8-B299-65BD3BE23F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83669-C873-4B3A-B733-6991821251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ACEB6-561C-4ED8-AC52-8B1D9C0446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1E038-1FC0-4E63-BA3C-EEB3903C85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504DC-5D2A-47E5-BE59-53142F78BF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0"/>
            <a:ext cx="8991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82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77000"/>
            <a:ext cx="2133600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rgbClr val="A98C4B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5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477000"/>
            <a:ext cx="411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A98C4B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5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77000"/>
            <a:ext cx="2133600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A98C4B"/>
                </a:solidFill>
              </a:defRPr>
            </a:lvl1pPr>
          </a:lstStyle>
          <a:p>
            <a:pPr>
              <a:defRPr/>
            </a:pPr>
            <a:fld id="{4714F9ED-65BC-439D-AF2D-F1E0B6A210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5111" name="Line 7"/>
          <p:cNvSpPr>
            <a:spLocks noChangeShapeType="1"/>
          </p:cNvSpPr>
          <p:nvPr userDrawn="1"/>
        </p:nvSpPr>
        <p:spPr bwMode="auto">
          <a:xfrm>
            <a:off x="228600" y="1295400"/>
            <a:ext cx="8686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A98C4B"/>
        </a:buClr>
        <a:buChar char="•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A98C4B"/>
        </a:buClr>
        <a:buChar char="•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4.xml"/><Relationship Id="rId4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2" descr="volcanoplume_iss_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38200" y="-3175"/>
            <a:ext cx="103632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514600" y="182880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076" name="Picture 7" descr="carto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3336925"/>
            <a:ext cx="24701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6781800" y="6384925"/>
            <a:ext cx="25146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i="1"/>
              <a:t>As the continents drift apart, Bob tries one last time to save his faithful dog Rex.</a:t>
            </a:r>
          </a:p>
        </p:txBody>
      </p:sp>
      <p:sp>
        <p:nvSpPr>
          <p:cNvPr id="236558" name="Rectangle 14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609600"/>
          </a:xfrm>
          <a:gradFill rotWithShape="1">
            <a:gsLst>
              <a:gs pos="0">
                <a:schemeClr val="hlink">
                  <a:alpha val="35001"/>
                </a:schemeClr>
              </a:gs>
              <a:gs pos="100000">
                <a:schemeClr val="hlink">
                  <a:gamma/>
                  <a:shade val="46275"/>
                  <a:invGamma/>
                  <a:alpha val="39999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solidFill>
                  <a:schemeClr val="bg1"/>
                </a:solidFill>
              </a:rPr>
              <a:t>From Continental Drift to Plate Tectonics: The Evidence</a:t>
            </a:r>
          </a:p>
        </p:txBody>
      </p:sp>
      <p:sp>
        <p:nvSpPr>
          <p:cNvPr id="3079" name="Text Box 15"/>
          <p:cNvSpPr txBox="1">
            <a:spLocks noChangeArrowheads="1"/>
          </p:cNvSpPr>
          <p:nvPr/>
        </p:nvSpPr>
        <p:spPr bwMode="auto">
          <a:xfrm>
            <a:off x="6800850" y="2133600"/>
            <a:ext cx="2365375" cy="1143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1" hangingPunct="1"/>
            <a:r>
              <a:rPr lang="en-US" sz="1600"/>
              <a:t>Did you read chapter 29</a:t>
            </a:r>
          </a:p>
          <a:p>
            <a:pPr marL="342900" indent="-342900" eaLnBrk="1" hangingPunct="1"/>
            <a:r>
              <a:rPr lang="en-US" sz="1600"/>
              <a:t>before coming to class?</a:t>
            </a:r>
          </a:p>
          <a:p>
            <a:pPr marL="342900" indent="-342900" eaLnBrk="1" hangingPunct="1"/>
            <a:r>
              <a:rPr lang="en-US" sz="400"/>
              <a:t> </a:t>
            </a:r>
          </a:p>
          <a:p>
            <a:pPr marL="800100" lvl="1" indent="-342900" eaLnBrk="1" hangingPunct="1">
              <a:buFontTx/>
              <a:buAutoNum type="alphaUcPeriod"/>
            </a:pPr>
            <a:r>
              <a:rPr lang="en-US" sz="1600"/>
              <a:t>Yes</a:t>
            </a:r>
          </a:p>
          <a:p>
            <a:pPr marL="800100" lvl="1" indent="-342900" eaLnBrk="1" hangingPunct="1">
              <a:buFontTx/>
              <a:buAutoNum type="alphaUcPeriod"/>
            </a:pPr>
            <a:r>
              <a:rPr lang="en-US" sz="1600"/>
              <a:t>No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1295400"/>
          </a:xfrm>
        </p:spPr>
        <p:txBody>
          <a:bodyPr/>
          <a:lstStyle/>
          <a:p>
            <a:pPr eaLnBrk="1" hangingPunct="1"/>
            <a:r>
              <a:rPr lang="en-US" smtClean="0"/>
              <a:t>Patterns of Ancient Glaciation</a:t>
            </a:r>
          </a:p>
        </p:txBody>
      </p:sp>
      <p:pic>
        <p:nvPicPr>
          <p:cNvPr id="12291" name="Picture 3" descr="FIG17_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05000"/>
            <a:ext cx="87630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0709" name="Rectangle 5"/>
          <p:cNvSpPr>
            <a:spLocks noChangeArrowheads="1"/>
          </p:cNvSpPr>
          <p:nvPr/>
        </p:nvSpPr>
        <p:spPr bwMode="auto">
          <a:xfrm>
            <a:off x="4648200" y="1676400"/>
            <a:ext cx="4495800" cy="426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IG17_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1200"/>
            <a:ext cx="4470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1295400"/>
          </a:xfrm>
        </p:spPr>
        <p:txBody>
          <a:bodyPr/>
          <a:lstStyle/>
          <a:p>
            <a:pPr eaLnBrk="1" hangingPunct="1"/>
            <a:r>
              <a:rPr lang="en-US" smtClean="0"/>
              <a:t>Paleoclimate Indicators and structural trends</a:t>
            </a:r>
          </a:p>
        </p:txBody>
      </p:sp>
      <p:pic>
        <p:nvPicPr>
          <p:cNvPr id="13316" name="Picture 3" descr="FIG17_0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1905000"/>
            <a:ext cx="53594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1295400"/>
          </a:xfrm>
        </p:spPr>
        <p:txBody>
          <a:bodyPr/>
          <a:lstStyle/>
          <a:p>
            <a:pPr eaLnBrk="1" hangingPunct="1"/>
            <a:r>
              <a:rPr lang="en-US" smtClean="0"/>
              <a:t>Patterns of Fossil Occurrence</a:t>
            </a:r>
          </a:p>
        </p:txBody>
      </p:sp>
      <p:pic>
        <p:nvPicPr>
          <p:cNvPr id="14339" name="Picture 3" descr="Glossopter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24000"/>
            <a:ext cx="336073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Lystrosaur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524000"/>
            <a:ext cx="38100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lystrosku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810000"/>
            <a:ext cx="381000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685800" y="6491288"/>
            <a:ext cx="145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Glossopteris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6705600" y="6491288"/>
            <a:ext cx="149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Lystrosaurus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IG17_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314450"/>
            <a:ext cx="73914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6200" y="0"/>
            <a:ext cx="8991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en-US" sz="3600">
                <a:solidFill>
                  <a:srgbClr val="0000CC"/>
                </a:solidFill>
              </a:rPr>
              <a:t>Patterns of Fossil Occurrence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does your hard drive work?</a:t>
            </a:r>
          </a:p>
        </p:txBody>
      </p:sp>
      <p:pic>
        <p:nvPicPr>
          <p:cNvPr id="16387" name="Picture 5" descr="8%20-%20head_on_pla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828800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7" descr="r00320020724wtn01_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09800"/>
            <a:ext cx="259080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2696" name="Text Box 8"/>
          <p:cNvSpPr txBox="1">
            <a:spLocks noChangeArrowheads="1"/>
          </p:cNvSpPr>
          <p:nvPr/>
        </p:nvSpPr>
        <p:spPr bwMode="auto">
          <a:xfrm>
            <a:off x="228600" y="6248400"/>
            <a:ext cx="824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Wouldn’t it be really cool if the earth had a hard drive recording magnetic fields?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1295400"/>
          </a:xfrm>
        </p:spPr>
        <p:txBody>
          <a:bodyPr/>
          <a:lstStyle/>
          <a:p>
            <a:pPr eaLnBrk="1" hangingPunct="1"/>
            <a:r>
              <a:rPr lang="en-US" smtClean="0"/>
              <a:t>Earth’s Magnetic Field</a:t>
            </a:r>
          </a:p>
        </p:txBody>
      </p:sp>
      <p:pic>
        <p:nvPicPr>
          <p:cNvPr id="17411" name="Picture 3" descr="comp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752600"/>
            <a:ext cx="4381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field_glatz_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752600"/>
            <a:ext cx="3762375" cy="412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lodest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28575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hawaii%20-%20lav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124200"/>
            <a:ext cx="58674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Rocks (magnetite) can record the orientation of Earth’s magnetic field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Apparent Polar Wander: Where have the magnetic poles been in the past?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800600" y="1600200"/>
            <a:ext cx="4191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100" smtClean="0"/>
              <a:t>What kind of polar wandering curves would we see if the continents were moving?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What would the curves be like if the continents were once together but have now drifted apart?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How could we get information on where the magnetic poles were in the past?</a:t>
            </a:r>
          </a:p>
          <a:p>
            <a:pPr eaLnBrk="1" hangingPunct="1">
              <a:lnSpc>
                <a:spcPct val="90000"/>
              </a:lnSpc>
            </a:pPr>
            <a:endParaRPr lang="en-US" sz="2100" smtClean="0"/>
          </a:p>
        </p:txBody>
      </p:sp>
      <p:pic>
        <p:nvPicPr>
          <p:cNvPr id="19460" name="Picture 3" descr="TruePolarWande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09800"/>
            <a:ext cx="4451350" cy="325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2" descr="True PolarWan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09800"/>
            <a:ext cx="3832225" cy="306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would a fixed continent and a wandering pole look like?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209800"/>
            <a:ext cx="3886200" cy="307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 descr="Apparent PolarWan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09800"/>
            <a:ext cx="3927475" cy="3136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would a fixed pole and a wandering continent look like?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209800"/>
            <a:ext cx="3962400" cy="315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Secondary (shear) seismic waves will not propagate through the outer core.  This is convincing evidence that the outer core is</a:t>
            </a:r>
          </a:p>
        </p:txBody>
      </p:sp>
      <p:sp>
        <p:nvSpPr>
          <p:cNvPr id="4099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3962400"/>
          </a:xfrm>
        </p:spPr>
        <p:txBody>
          <a:bodyPr/>
          <a:lstStyle/>
          <a:p>
            <a:pPr marL="571500" indent="-571500" eaLnBrk="1" hangingPunct="1">
              <a:buFont typeface="Wingdings" pitchFamily="2" charset="2"/>
              <a:buAutoNum type="alphaUcPeriod"/>
            </a:pPr>
            <a:r>
              <a:rPr lang="en-US" sz="2100" smtClean="0"/>
              <a:t>Molten or liquid</a:t>
            </a:r>
          </a:p>
          <a:p>
            <a:pPr marL="571500" indent="-571500" eaLnBrk="1" hangingPunct="1">
              <a:buFont typeface="Wingdings" pitchFamily="2" charset="2"/>
              <a:buAutoNum type="alphaUcPeriod"/>
            </a:pPr>
            <a:r>
              <a:rPr lang="en-US" sz="2100" smtClean="0"/>
              <a:t>Metallic</a:t>
            </a:r>
          </a:p>
          <a:p>
            <a:pPr marL="571500" indent="-571500" eaLnBrk="1" hangingPunct="1">
              <a:buFont typeface="Wingdings" pitchFamily="2" charset="2"/>
              <a:buAutoNum type="alphaUcPeriod"/>
            </a:pPr>
            <a:r>
              <a:rPr lang="en-US" sz="2100" smtClean="0"/>
              <a:t>Composed primarily of oxides, silicates, and other minerals</a:t>
            </a:r>
          </a:p>
          <a:p>
            <a:pPr marL="571500" indent="-571500" eaLnBrk="1" hangingPunct="1">
              <a:buFont typeface="Wingdings" pitchFamily="2" charset="2"/>
              <a:buAutoNum type="alphaUcPeriod"/>
            </a:pPr>
            <a:r>
              <a:rPr lang="en-US" sz="2100" smtClean="0"/>
              <a:t>Exactly located at the center of the earth</a:t>
            </a:r>
          </a:p>
          <a:p>
            <a:pPr marL="571500" indent="-571500" eaLnBrk="1" hangingPunct="1">
              <a:buFont typeface="Wingdings" pitchFamily="2" charset="2"/>
              <a:buAutoNum type="alphaUcPeriod"/>
            </a:pPr>
            <a:r>
              <a:rPr lang="en-US" sz="2100" smtClean="0"/>
              <a:t>Very dense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2" descr="AppPolarDrift_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447800"/>
            <a:ext cx="4699000" cy="482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677863"/>
          </a:xfrm>
        </p:spPr>
        <p:txBody>
          <a:bodyPr/>
          <a:lstStyle/>
          <a:p>
            <a:pPr eaLnBrk="1" hangingPunct="1"/>
            <a:r>
              <a:rPr lang="en-US" smtClean="0"/>
              <a:t>What do we actually find?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AppPolarDrift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0"/>
            <a:ext cx="4749800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1295400"/>
          </a:xfrm>
        </p:spPr>
        <p:txBody>
          <a:bodyPr/>
          <a:lstStyle/>
          <a:p>
            <a:pPr eaLnBrk="1" hangingPunct="1"/>
            <a:r>
              <a:rPr lang="en-US" sz="3200" smtClean="0"/>
              <a:t>If the continents were together, then they do give a single location for the magnetic pole!</a:t>
            </a:r>
          </a:p>
        </p:txBody>
      </p:sp>
      <p:pic>
        <p:nvPicPr>
          <p:cNvPr id="2140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981200"/>
            <a:ext cx="32607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16200000" algn="ctr" rotWithShape="0">
              <a:srgbClr val="FFFFFF">
                <a:alpha val="7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1295400"/>
          </a:xfrm>
        </p:spPr>
        <p:txBody>
          <a:bodyPr/>
          <a:lstStyle/>
          <a:p>
            <a:pPr eaLnBrk="1" hangingPunct="1"/>
            <a:r>
              <a:rPr lang="en-US" smtClean="0"/>
              <a:t>How was Wegener’s Theory received?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495800"/>
          </a:xfrm>
        </p:spPr>
        <p:txBody>
          <a:bodyPr/>
          <a:lstStyle/>
          <a:p>
            <a:pPr eaLnBrk="1" hangingPunct="1"/>
            <a:r>
              <a:rPr lang="en-US" smtClean="0"/>
              <a:t>Rollin T. Chamberlin (U of Chicago,1928)</a:t>
            </a:r>
          </a:p>
          <a:p>
            <a:pPr lvl="1" eaLnBrk="1" hangingPunct="1">
              <a:buFontTx/>
              <a:buNone/>
            </a:pPr>
            <a:r>
              <a:rPr lang="en-US" smtClean="0"/>
              <a:t>	“Wegener’s hypothesis in general is of the foot-loose type, in that it takes considerable liberty with our globe, and is </a:t>
            </a:r>
            <a:r>
              <a:rPr lang="en-US" smtClean="0">
                <a:solidFill>
                  <a:srgbClr val="FF0000"/>
                </a:solidFill>
              </a:rPr>
              <a:t>less bound by restrictions or tied down by awkward, ugly facts than most of its rival theories</a:t>
            </a:r>
            <a:r>
              <a:rPr lang="en-US" smtClean="0"/>
              <a:t>.  Its appeal seems to lie in the fact that it plays a game in which there are few restrictive rules and no sharply drawn code of conduct.”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71600" y="1524000"/>
            <a:ext cx="7543800" cy="4800600"/>
          </a:xfrm>
        </p:spPr>
        <p:txBody>
          <a:bodyPr/>
          <a:lstStyle/>
          <a:p>
            <a:pPr eaLnBrk="1" hangingPunct="1"/>
            <a:r>
              <a:rPr lang="en-US" sz="2600" smtClean="0"/>
              <a:t>Bailey Willis (Stanford Univ.,1928)</a:t>
            </a:r>
          </a:p>
          <a:p>
            <a:pPr lvl="1" eaLnBrk="1" hangingPunct="1">
              <a:buFontTx/>
              <a:buNone/>
            </a:pPr>
            <a:r>
              <a:rPr lang="en-US" sz="2200" smtClean="0"/>
              <a:t>	“When we consider the manner in which the theory is presented, we find that the author offers </a:t>
            </a:r>
            <a:r>
              <a:rPr lang="en-US" sz="2200" smtClean="0">
                <a:solidFill>
                  <a:srgbClr val="FF0000"/>
                </a:solidFill>
              </a:rPr>
              <a:t>no direct proof</a:t>
            </a:r>
            <a:r>
              <a:rPr lang="en-US" sz="2200" smtClean="0"/>
              <a:t> of its verity; that the indirect proofs assembled from geology, paleontology, and geophysics prove nothing in regard to drift…; that the fields of related sciences have been searched for arguments that would lend color to the adopted theory, whereas </a:t>
            </a:r>
            <a:r>
              <a:rPr lang="en-US" sz="2200" smtClean="0">
                <a:solidFill>
                  <a:srgbClr val="FF0000"/>
                </a:solidFill>
              </a:rPr>
              <a:t>facts and principles opposed to it have been ignored</a:t>
            </a:r>
            <a:r>
              <a:rPr lang="en-US" sz="2200" smtClean="0"/>
              <a:t>.  Thus the book leaves the impression that it has been written by an advocate rather than by an impartial investigator.</a:t>
            </a:r>
          </a:p>
        </p:txBody>
      </p:sp>
      <p:pic>
        <p:nvPicPr>
          <p:cNvPr id="25603" name="Picture 3" descr="will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76400"/>
            <a:ext cx="14859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12954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How was Wegener’s Theory received?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62200" y="1447800"/>
            <a:ext cx="6248400" cy="5181600"/>
          </a:xfrm>
        </p:spPr>
        <p:txBody>
          <a:bodyPr/>
          <a:lstStyle/>
          <a:p>
            <a:pPr eaLnBrk="1" hangingPunct="1"/>
            <a:r>
              <a:rPr lang="en-US" smtClean="0"/>
              <a:t>Harold Jeffreys (Cambridge U., 1924)</a:t>
            </a:r>
          </a:p>
          <a:p>
            <a:pPr lvl="1" eaLnBrk="1" hangingPunct="1">
              <a:buFontTx/>
              <a:buNone/>
            </a:pPr>
            <a:r>
              <a:rPr lang="en-US" smtClean="0"/>
              <a:t>	“It is an impossible hypothesis!  How can a small force not only produce indefinitely great movement, but overcome a force many times greater acting in the opposite direction at the same time?”</a:t>
            </a:r>
          </a:p>
        </p:txBody>
      </p:sp>
      <p:pic>
        <p:nvPicPr>
          <p:cNvPr id="217091" name="Picture 3" descr="jeffreys"/>
          <p:cNvPicPr>
            <a:picLocks noChangeAspect="1" noChangeArrowheads="1"/>
          </p:cNvPicPr>
          <p:nvPr/>
        </p:nvPicPr>
        <p:blipFill>
          <a:blip r:embed="rId3" cstate="print"/>
          <a:srcRect b="2310"/>
          <a:stretch>
            <a:fillRect/>
          </a:stretch>
        </p:blipFill>
        <p:spPr bwMode="auto">
          <a:xfrm>
            <a:off x="304800" y="1447800"/>
            <a:ext cx="1952625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12954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How was Wegener’s Theory received?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was the hang-up?  There was no known mechanism to move a continent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2057400"/>
          </a:xfrm>
        </p:spPr>
        <p:txBody>
          <a:bodyPr/>
          <a:lstStyle/>
          <a:p>
            <a:pPr eaLnBrk="1" hangingPunct="1"/>
            <a:r>
              <a:rPr lang="en-US" smtClean="0"/>
              <a:t>Example: what do you think it would take to move the JFSB over to the library?  (And this is moving through soft dirt!)</a:t>
            </a:r>
          </a:p>
          <a:p>
            <a:pPr eaLnBrk="1" hangingPunct="1"/>
            <a:endParaRPr lang="en-US" smtClean="0"/>
          </a:p>
        </p:txBody>
      </p:sp>
      <p:pic>
        <p:nvPicPr>
          <p:cNvPr id="246789" name="Picture 5" descr="15_Constru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657600"/>
            <a:ext cx="3333750" cy="2505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6792" name="Picture 8" descr="JFS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705225"/>
            <a:ext cx="3581400" cy="2455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loss in 1930</a:t>
            </a:r>
          </a:p>
        </p:txBody>
      </p:sp>
      <p:pic>
        <p:nvPicPr>
          <p:cNvPr id="184324" name="Picture 4" descr="Inuit"/>
          <p:cNvPicPr>
            <a:picLocks noChangeAspect="1" noChangeArrowheads="1"/>
          </p:cNvPicPr>
          <p:nvPr/>
        </p:nvPicPr>
        <p:blipFill>
          <a:blip r:embed="rId4" cstate="print">
            <a:lum bright="12000" contrast="18000"/>
          </a:blip>
          <a:srcRect/>
          <a:stretch>
            <a:fillRect/>
          </a:stretch>
        </p:blipFill>
        <p:spPr bwMode="auto">
          <a:xfrm>
            <a:off x="1295400" y="1524000"/>
            <a:ext cx="2085975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26" name="Picture 6" descr="greenland%20map%20lar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600200"/>
            <a:ext cx="2762250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27" name="Picture 7" descr="wegen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4800600"/>
            <a:ext cx="2133600" cy="1687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677863"/>
          </a:xfrm>
        </p:spPr>
        <p:txBody>
          <a:bodyPr/>
          <a:lstStyle/>
          <a:p>
            <a:pPr eaLnBrk="1" hangingPunct="1"/>
            <a:r>
              <a:rPr lang="en-US" smtClean="0"/>
              <a:t>So, What Turned the Tide?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pPr eaLnBrk="1" hangingPunct="1"/>
            <a:r>
              <a:rPr lang="en-US" sz="2600" smtClean="0"/>
              <a:t>The discovery, after WWII, of things that were hidden beneath the oceans during Wegener’s lifetime (he died in 1930).</a:t>
            </a:r>
          </a:p>
          <a:p>
            <a:pPr lvl="1" eaLnBrk="1" hangingPunct="1"/>
            <a:r>
              <a:rPr lang="en-US" sz="2200" smtClean="0"/>
              <a:t>The weight of evidence became too great to ignore</a:t>
            </a:r>
          </a:p>
          <a:p>
            <a:pPr eaLnBrk="1" hangingPunct="1"/>
            <a:r>
              <a:rPr lang="en-US" sz="2600" smtClean="0"/>
              <a:t>The proposal of a mechanism (convection) for moving the continents.</a:t>
            </a:r>
          </a:p>
          <a:p>
            <a:pPr lvl="1" eaLnBrk="1" hangingPunct="1"/>
            <a:r>
              <a:rPr lang="en-US" sz="2200" smtClean="0"/>
              <a:t>Even though convection had been proposed in Wegener’s time, it was now looked at with renewed interest</a:t>
            </a:r>
          </a:p>
          <a:p>
            <a:pPr eaLnBrk="1" hangingPunct="1"/>
            <a:r>
              <a:rPr lang="en-US" sz="2600" smtClean="0"/>
              <a:t>This led to the development of the “Theory of Plate Tectonics”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1295400"/>
          </a:xfrm>
        </p:spPr>
        <p:txBody>
          <a:bodyPr/>
          <a:lstStyle/>
          <a:p>
            <a:pPr eaLnBrk="1" hangingPunct="1"/>
            <a:r>
              <a:rPr lang="en-US" smtClean="0"/>
              <a:t>Topography of Seafloor</a:t>
            </a:r>
          </a:p>
        </p:txBody>
      </p:sp>
      <p:pic>
        <p:nvPicPr>
          <p:cNvPr id="30723" name="Picture 4" descr="Slide-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6538"/>
            <a:ext cx="9144000" cy="535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447800"/>
            <a:ext cx="769620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16200000" algn="ctr" rotWithShape="0">
              <a:srgbClr val="FFFFFF">
                <a:alpha val="75000"/>
              </a:srgbClr>
            </a:outerShdw>
          </a:effectLst>
        </p:spPr>
      </p:pic>
      <p:sp>
        <p:nvSpPr>
          <p:cNvPr id="3174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ocean crust is youngest near the ridges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Seismic wave speeds generally increase with depth, but at a specific depth called the Mohorovicic discontinuity there is a sharp drop in speed. This is evidence that: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AutoNum type="alphaLcParenR"/>
            </a:pPr>
            <a:r>
              <a:rPr lang="en-US" smtClean="0"/>
              <a:t>The chemical composition of the crust changes at this depth</a:t>
            </a:r>
          </a:p>
          <a:p>
            <a:pPr marL="514350" indent="-514350">
              <a:buFont typeface="Arial" charset="0"/>
              <a:buAutoNum type="alphaLcParenR"/>
            </a:pPr>
            <a:r>
              <a:rPr lang="en-US" smtClean="0"/>
              <a:t>The density of the crust changes sharply at this depth</a:t>
            </a:r>
          </a:p>
          <a:p>
            <a:pPr marL="514350" indent="-514350">
              <a:buFont typeface="Arial" charset="0"/>
              <a:buAutoNum type="alphaLcParenR"/>
            </a:pPr>
            <a:r>
              <a:rPr lang="en-US" smtClean="0"/>
              <a:t>The pressure changes sharply at this depth</a:t>
            </a:r>
          </a:p>
          <a:p>
            <a:pPr marL="514350" indent="-514350">
              <a:buFont typeface="Arial" charset="0"/>
              <a:buAutoNum type="alphaLcParenR"/>
            </a:pPr>
            <a:r>
              <a:rPr lang="en-US" smtClean="0"/>
              <a:t>The temperature and pressure at this depth allows partial melting of the minerals</a:t>
            </a:r>
          </a:p>
          <a:p>
            <a:pPr marL="514350" indent="-514350">
              <a:buFont typeface="Arial" charset="0"/>
              <a:buAutoNum type="alphaLcParenR"/>
            </a:pPr>
            <a:endParaRPr lang="en-US" smtClean="0"/>
          </a:p>
          <a:p>
            <a:pPr marL="514350" indent="-514350">
              <a:buFont typeface="Arial" charset="0"/>
              <a:buAutoNum type="alphaLcParenR"/>
            </a:pPr>
            <a:endParaRPr lang="en-US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6" descr="Slide-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6538"/>
            <a:ext cx="9144000" cy="535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case of Iceland</a:t>
            </a:r>
          </a:p>
        </p:txBody>
      </p:sp>
      <p:pic>
        <p:nvPicPr>
          <p:cNvPr id="188421" name="Picture 5" descr="Iceland%20geologic%20map%2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828800"/>
            <a:ext cx="5715000" cy="4286250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1295400"/>
          </a:xfrm>
        </p:spPr>
        <p:txBody>
          <a:bodyPr/>
          <a:lstStyle/>
          <a:p>
            <a:pPr eaLnBrk="1" hangingPunct="1"/>
            <a:r>
              <a:rPr lang="en-US" smtClean="0"/>
              <a:t>Thickness of Sediment on Seafloor</a:t>
            </a:r>
          </a:p>
        </p:txBody>
      </p:sp>
      <p:pic>
        <p:nvPicPr>
          <p:cNvPr id="33795" name="Picture 3" descr="sedthick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371600"/>
            <a:ext cx="67818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1295400"/>
          </a:xfrm>
        </p:spPr>
        <p:txBody>
          <a:bodyPr/>
          <a:lstStyle/>
          <a:p>
            <a:pPr eaLnBrk="1" hangingPunct="1"/>
            <a:r>
              <a:rPr lang="en-US" smtClean="0"/>
              <a:t>Magnetic Reversals</a:t>
            </a:r>
          </a:p>
        </p:txBody>
      </p:sp>
      <p:pic>
        <p:nvPicPr>
          <p:cNvPr id="34819" name="Picture 3" descr="FIG17_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485900"/>
            <a:ext cx="71628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IG17_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447800"/>
            <a:ext cx="7010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There are stripes of oppositely magnetized rock running parallel to the ridges.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IG17_0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can you explain these phenomena? Spreading occurs at the ridge.</a:t>
            </a:r>
          </a:p>
        </p:txBody>
      </p:sp>
      <p:pic>
        <p:nvPicPr>
          <p:cNvPr id="2263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1752600"/>
            <a:ext cx="164941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16200000" algn="ctr" rotWithShape="0">
              <a:srgbClr val="FFFFFF">
                <a:alpha val="75000"/>
              </a:srgbClr>
            </a:outerShdw>
          </a:effec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85800" y="1600200"/>
            <a:ext cx="5410200" cy="2286000"/>
            <a:chOff x="432" y="1008"/>
            <a:chExt cx="3408" cy="1440"/>
          </a:xfrm>
        </p:grpSpPr>
        <p:sp>
          <p:nvSpPr>
            <p:cNvPr id="36870" name="Line 7"/>
            <p:cNvSpPr>
              <a:spLocks noChangeShapeType="1"/>
            </p:cNvSpPr>
            <p:nvPr/>
          </p:nvSpPr>
          <p:spPr bwMode="auto">
            <a:xfrm>
              <a:off x="480" y="1008"/>
              <a:ext cx="3360" cy="144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1" name="Line 8"/>
            <p:cNvSpPr>
              <a:spLocks noChangeShapeType="1"/>
            </p:cNvSpPr>
            <p:nvPr/>
          </p:nvSpPr>
          <p:spPr bwMode="auto">
            <a:xfrm flipH="1">
              <a:off x="432" y="1056"/>
              <a:ext cx="3408" cy="139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Since the surface area isn’t getting any bigger, we know that ocean crust is destroyed at trenches</a:t>
            </a:r>
          </a:p>
        </p:txBody>
      </p:sp>
      <p:pic>
        <p:nvPicPr>
          <p:cNvPr id="37891" name="Picture 5" descr="subduc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76400"/>
            <a:ext cx="68580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1295400"/>
          </a:xfrm>
        </p:spPr>
        <p:txBody>
          <a:bodyPr/>
          <a:lstStyle/>
          <a:p>
            <a:pPr eaLnBrk="1" hangingPunct="1"/>
            <a:r>
              <a:rPr lang="en-US" sz="3200" smtClean="0"/>
              <a:t>Patterns Earthquakes &amp; Volcanoes</a:t>
            </a:r>
          </a:p>
        </p:txBody>
      </p:sp>
      <p:pic>
        <p:nvPicPr>
          <p:cNvPr id="230403" name="Picture 3" descr="untitled"/>
          <p:cNvPicPr>
            <a:picLocks noChangeAspect="1" noChangeArrowheads="1"/>
          </p:cNvPicPr>
          <p:nvPr/>
        </p:nvPicPr>
        <p:blipFill>
          <a:blip r:embed="rId3" cstate="print"/>
          <a:srcRect r="321"/>
          <a:stretch>
            <a:fillRect/>
          </a:stretch>
        </p:blipFill>
        <p:spPr bwMode="auto">
          <a:xfrm>
            <a:off x="1066800" y="1828800"/>
            <a:ext cx="6988175" cy="4125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1295400"/>
          </a:xfrm>
        </p:spPr>
        <p:txBody>
          <a:bodyPr/>
          <a:lstStyle/>
          <a:p>
            <a:pPr eaLnBrk="1" hangingPunct="1"/>
            <a:r>
              <a:rPr lang="en-US" smtClean="0"/>
              <a:t>Benioff Zones – Subduction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495800"/>
          </a:xfrm>
        </p:spPr>
        <p:txBody>
          <a:bodyPr/>
          <a:lstStyle/>
          <a:p>
            <a:pPr eaLnBrk="1" hangingPunct="1"/>
            <a:r>
              <a:rPr lang="en-US" smtClean="0"/>
              <a:t>Named for U.S. geophysicist Hugo Benioff</a:t>
            </a:r>
          </a:p>
          <a:p>
            <a:pPr eaLnBrk="1" hangingPunct="1"/>
            <a:r>
              <a:rPr lang="en-US" smtClean="0"/>
              <a:t>He observed a pattern of earthquake focal depths near trenches, which he concluded confirmed the idea of recycling of the oceanic crust and its convection.</a:t>
            </a:r>
          </a:p>
          <a:p>
            <a:pPr eaLnBrk="1" hangingPunct="1"/>
            <a:r>
              <a:rPr lang="en-US" smtClean="0"/>
              <a:t>What was this pattern?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IG18_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58674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76200" y="0"/>
            <a:ext cx="8991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en-US" sz="3600">
                <a:solidFill>
                  <a:srgbClr val="0000CC"/>
                </a:solidFill>
              </a:rPr>
              <a:t>Subduction Zones – </a:t>
            </a:r>
          </a:p>
        </p:txBody>
      </p:sp>
      <p:pic>
        <p:nvPicPr>
          <p:cNvPr id="2324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5975" y="1371600"/>
            <a:ext cx="32480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16200000" algn="ctr" rotWithShape="0">
              <a:srgbClr val="FFFFFF">
                <a:alpha val="75000"/>
              </a:srgbClr>
            </a:outerShdw>
          </a:effectLst>
        </p:spPr>
      </p:pic>
      <p:sp>
        <p:nvSpPr>
          <p:cNvPr id="40965" name="Rectangle 6"/>
          <p:cNvSpPr>
            <a:spLocks noChangeArrowheads="1"/>
          </p:cNvSpPr>
          <p:nvPr/>
        </p:nvSpPr>
        <p:spPr bwMode="auto">
          <a:xfrm>
            <a:off x="7239000" y="6583363"/>
            <a:ext cx="10620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Hugo Benioff</a:t>
            </a:r>
          </a:p>
        </p:txBody>
      </p:sp>
      <p:pic>
        <p:nvPicPr>
          <p:cNvPr id="232455" name="Picture 7" descr="hugo-beniof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4800600"/>
            <a:ext cx="1638300" cy="1670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r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447800"/>
            <a:ext cx="6858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Reviews	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AutoNum type="alphaLcParenR"/>
            </a:pPr>
            <a:r>
              <a:rPr lang="en-US" smtClean="0"/>
              <a:t>I prefer reviews at the end of the lecture</a:t>
            </a:r>
          </a:p>
          <a:p>
            <a:pPr marL="514350" indent="-514350">
              <a:buFont typeface="Arial" charset="0"/>
              <a:buAutoNum type="alphaLcParenR"/>
            </a:pPr>
            <a:r>
              <a:rPr lang="en-US" smtClean="0"/>
              <a:t>I prefer reviews at the beginning of lecture</a:t>
            </a:r>
          </a:p>
          <a:p>
            <a:pPr marL="514350" indent="-514350">
              <a:buFont typeface="Arial" charset="0"/>
              <a:buAutoNum type="alphaLcParenR"/>
            </a:pPr>
            <a:r>
              <a:rPr lang="en-US" smtClean="0"/>
              <a:t>Don’t review, I’ve got it already.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947738"/>
          </a:xfrm>
        </p:spPr>
        <p:txBody>
          <a:bodyPr/>
          <a:lstStyle/>
          <a:p>
            <a:pPr eaLnBrk="1" hangingPunct="1"/>
            <a:r>
              <a:rPr lang="en-US" smtClean="0"/>
              <a:t>How Do You Move a Continent?</a:t>
            </a:r>
          </a:p>
        </p:txBody>
      </p:sp>
      <p:pic>
        <p:nvPicPr>
          <p:cNvPr id="234500" name="Picture 4" descr="Imag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600200"/>
            <a:ext cx="4251325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228600" y="2667000"/>
            <a:ext cx="205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006600"/>
                </a:solidFill>
              </a:rPr>
              <a:t>Come back next time an find out!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1295400"/>
          </a:xfrm>
        </p:spPr>
        <p:txBody>
          <a:bodyPr/>
          <a:lstStyle/>
          <a:p>
            <a:pPr eaLnBrk="1" hangingPunct="1"/>
            <a:r>
              <a:rPr lang="en-US" smtClean="0"/>
              <a:t>How are Mountains and Continents Formed?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229600" cy="3505200"/>
          </a:xfrm>
        </p:spPr>
        <p:txBody>
          <a:bodyPr/>
          <a:lstStyle/>
          <a:p>
            <a:pPr eaLnBrk="1" hangingPunct="1"/>
            <a:r>
              <a:rPr lang="en-US" sz="2600" smtClean="0"/>
              <a:t>Prior to the early 1900’s it was thought that mountains were pushed up from below somehow, but there weren’t good explanations.</a:t>
            </a:r>
          </a:p>
          <a:p>
            <a:pPr eaLnBrk="1" hangingPunct="1"/>
            <a:r>
              <a:rPr lang="en-US" sz="2600" smtClean="0"/>
              <a:t>So how would you go about trying to come up with an explanation (a theory)?</a:t>
            </a:r>
          </a:p>
          <a:p>
            <a:pPr lvl="1" eaLnBrk="1" hangingPunct="1"/>
            <a:r>
              <a:rPr lang="en-US" sz="2200" smtClean="0"/>
              <a:t>Collect evidence and make a hypothesis</a:t>
            </a:r>
          </a:p>
          <a:p>
            <a:pPr lvl="1" eaLnBrk="1" hangingPunct="1"/>
            <a:r>
              <a:rPr lang="en-US" sz="2200" smtClean="0"/>
              <a:t>Review the evidence to see if it fits the hypothesis</a:t>
            </a:r>
          </a:p>
          <a:p>
            <a:pPr lvl="1" eaLnBrk="1" hangingPunct="1"/>
            <a:r>
              <a:rPr lang="en-US" sz="2200" smtClean="0"/>
              <a:t>Revise the hypothesis and formulate a theory</a:t>
            </a:r>
          </a:p>
        </p:txBody>
      </p:sp>
      <p:pic>
        <p:nvPicPr>
          <p:cNvPr id="194564" name="Picture 4" descr="Nepal-2-00866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953000"/>
            <a:ext cx="7981950" cy="1657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Alfred Wegner</a:t>
            </a:r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76400"/>
            <a:ext cx="49530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600" smtClean="0"/>
              <a:t>Born Nov 1, 1880 in Germany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Earned PhD in astronomy in 1904, Univ. of Berlin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However, he was most interested in meteorology and geophysics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1914 drafted into German army, but was wounded early on and released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While convalescing in the hospital, he began to write and put together some ideas he had been thinking about for some time about the continents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A superb scholar who published books on polar climate.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In 1915 He published “</a:t>
            </a:r>
            <a:r>
              <a:rPr lang="en-US" sz="1600" i="1" smtClean="0"/>
              <a:t>The origins of Oceans and Continents</a:t>
            </a:r>
            <a:r>
              <a:rPr lang="en-US" sz="1600" smtClean="0"/>
              <a:t>”.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In it, he advocated </a:t>
            </a:r>
            <a:r>
              <a:rPr lang="en-US" sz="1600" i="1" smtClean="0"/>
              <a:t>Pangaea</a:t>
            </a:r>
            <a:r>
              <a:rPr lang="en-US" sz="1600" smtClean="0"/>
              <a:t>, an original land mass from which all others split. 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His main evidence was how continents fit together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Published in 1915 the 1st edition of his treatise “The Origin of the Continents and Oceans”</a:t>
            </a:r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</p:txBody>
      </p:sp>
      <p:pic>
        <p:nvPicPr>
          <p:cNvPr id="119816" name="Picture 8" descr="wegen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10200" y="1752600"/>
            <a:ext cx="3249613" cy="4572000"/>
          </a:xfr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Jigsaw fit of the Continents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41910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Many people had noticed the similarities of the coasts.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Becomes even more compelling when you consider the edges of the continental shelf.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Places where it didn’t fit were often located near river deltas.</a:t>
            </a:r>
          </a:p>
        </p:txBody>
      </p:sp>
      <p:pic>
        <p:nvPicPr>
          <p:cNvPr id="197636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1981200"/>
            <a:ext cx="4038600" cy="3186113"/>
          </a:xfrm>
          <a:effectLst>
            <a:outerShdw dist="25399" dir="16200000" algn="ctr" rotWithShape="0">
              <a:srgbClr val="FFFFFF">
                <a:alpha val="7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You can tile all of the continents together in the same way.</a:t>
            </a:r>
          </a:p>
        </p:txBody>
      </p:sp>
      <p:pic>
        <p:nvPicPr>
          <p:cNvPr id="2385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371600"/>
            <a:ext cx="7543800" cy="52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16200000" algn="ctr" rotWithShape="0">
              <a:srgbClr val="FFFFFF">
                <a:alpha val="7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Glaciers erode the earths surface as they flow</a:t>
            </a:r>
          </a:p>
        </p:txBody>
      </p:sp>
      <p:pic>
        <p:nvPicPr>
          <p:cNvPr id="9219" name="Picture 5" descr="Glacial Ero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447800"/>
            <a:ext cx="6781800" cy="5049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8ED6D549A5374DC09DFE896BED32F5F5"/>
  <p:tag name="SLIDETYPE" val="Q"/>
  <p:tag name="DEMOGRAPHIC" val="False"/>
  <p:tag name="SPEEDSCORING" val="False"/>
  <p:tag name="VALUES" val="2¤1¤1¤1¤1"/>
  <p:tag name="QUESTIONALIAS" val="Secondary (shear) seismic waves will not propagate through the outer core.  This is convincing evidence that the outer core is"/>
  <p:tag name="ANSWERSALIAS" val="Molten or liquid¤Metallic¤Composed primarily of oxides, silicates, and other minerals¤Exactly located at the center of the earth¤Very dense"/>
  <p:tag name="SLIDEORDER" val="2"/>
  <p:tag name="SLIDEGUID" val="49EF2E0728B14C74B9899EF368E8F0F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143"/>
  <p:tag name="FONTSIZE" val="21"/>
  <p:tag name="BULLETTYPE" val="ppBulletAlphaLCParenRight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Edge">
  <a:themeElements>
    <a:clrScheme name="Edge 9">
      <a:dk1>
        <a:srgbClr val="000000"/>
      </a:dk1>
      <a:lt1>
        <a:srgbClr val="FFFFFF"/>
      </a:lt1>
      <a:dk2>
        <a:srgbClr val="003399"/>
      </a:dk2>
      <a:lt2>
        <a:srgbClr val="666699"/>
      </a:lt2>
      <a:accent1>
        <a:srgbClr val="009999"/>
      </a:accent1>
      <a:accent2>
        <a:srgbClr val="4C6D4E"/>
      </a:accent2>
      <a:accent3>
        <a:srgbClr val="FFFFFF"/>
      </a:accent3>
      <a:accent4>
        <a:srgbClr val="000000"/>
      </a:accent4>
      <a:accent5>
        <a:srgbClr val="AACACA"/>
      </a:accent5>
      <a:accent6>
        <a:srgbClr val="446246"/>
      </a:accent6>
      <a:hlink>
        <a:srgbClr val="4C6D80"/>
      </a:hlink>
      <a:folHlink>
        <a:srgbClr val="B2B2B2"/>
      </a:folHlink>
    </a:clrScheme>
    <a:fontScheme name="Edge">
      <a:majorFont>
        <a:latin typeface="Arial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1103</TotalTime>
  <Words>965</Words>
  <Application>Microsoft Office PowerPoint</Application>
  <PresentationFormat>On-screen Show (4:3)</PresentationFormat>
  <Paragraphs>100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Comic Sans MS</vt:lpstr>
      <vt:lpstr>Wingdings</vt:lpstr>
      <vt:lpstr>Garamond</vt:lpstr>
      <vt:lpstr>Edge</vt:lpstr>
      <vt:lpstr>From Continental Drift to Plate Tectonics: The Evidence</vt:lpstr>
      <vt:lpstr>Secondary (shear) seismic waves will not propagate through the outer core.  This is convincing evidence that the outer core is</vt:lpstr>
      <vt:lpstr>Seismic wave speeds generally increase with depth, but at a specific depth called the Mohorovicic discontinuity there is a sharp drop in speed. This is evidence that:</vt:lpstr>
      <vt:lpstr>Reviews </vt:lpstr>
      <vt:lpstr>How are Mountains and Continents Formed?</vt:lpstr>
      <vt:lpstr>Alfred Wegner</vt:lpstr>
      <vt:lpstr>Jigsaw fit of the Continents</vt:lpstr>
      <vt:lpstr>You can tile all of the continents together in the same way.</vt:lpstr>
      <vt:lpstr>Glaciers erode the earths surface as they flow</vt:lpstr>
      <vt:lpstr>Patterns of Ancient Glaciation</vt:lpstr>
      <vt:lpstr>Paleoclimate Indicators and structural trends</vt:lpstr>
      <vt:lpstr>Patterns of Fossil Occurrence</vt:lpstr>
      <vt:lpstr>Slide 13</vt:lpstr>
      <vt:lpstr>How does your hard drive work?</vt:lpstr>
      <vt:lpstr>Earth’s Magnetic Field</vt:lpstr>
      <vt:lpstr>Rocks (magnetite) can record the orientation of Earth’s magnetic field</vt:lpstr>
      <vt:lpstr>Apparent Polar Wander: Where have the magnetic poles been in the past?</vt:lpstr>
      <vt:lpstr>What would a fixed continent and a wandering pole look like?</vt:lpstr>
      <vt:lpstr>What would a fixed pole and a wandering continent look like?</vt:lpstr>
      <vt:lpstr>What do we actually find?</vt:lpstr>
      <vt:lpstr>If the continents were together, then they do give a single location for the magnetic pole!</vt:lpstr>
      <vt:lpstr>How was Wegener’s Theory received?</vt:lpstr>
      <vt:lpstr>How was Wegener’s Theory received?</vt:lpstr>
      <vt:lpstr>How was Wegener’s Theory received?</vt:lpstr>
      <vt:lpstr>What was the hang-up?  There was no known mechanism to move a continent</vt:lpstr>
      <vt:lpstr>A loss in 1930</vt:lpstr>
      <vt:lpstr>So, What Turned the Tide?</vt:lpstr>
      <vt:lpstr>Topography of Seafloor</vt:lpstr>
      <vt:lpstr>The ocean crust is youngest near the ridges</vt:lpstr>
      <vt:lpstr>The case of Iceland</vt:lpstr>
      <vt:lpstr>Thickness of Sediment on Seafloor</vt:lpstr>
      <vt:lpstr>Magnetic Reversals</vt:lpstr>
      <vt:lpstr>There are stripes of oppositely magnetized rock running parallel to the ridges.</vt:lpstr>
      <vt:lpstr>How can you explain these phenomena? Spreading occurs at the ridge.</vt:lpstr>
      <vt:lpstr>Since the surface area isn’t getting any bigger, we know that ocean crust is destroyed at trenches</vt:lpstr>
      <vt:lpstr>Patterns Earthquakes &amp; Volcanoes</vt:lpstr>
      <vt:lpstr>Benioff Zones – Subduction</vt:lpstr>
      <vt:lpstr>Slide 38</vt:lpstr>
      <vt:lpstr>Slide 39</vt:lpstr>
      <vt:lpstr>How Do You Move a Continent?</vt:lpstr>
      <vt:lpstr>Slide 41</vt:lpstr>
    </vt:vector>
  </TitlesOfParts>
  <Company>Brigham Young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Geologic Time</dc:title>
  <dc:creator>J. Ward Moody</dc:creator>
  <cp:lastModifiedBy>mw22</cp:lastModifiedBy>
  <cp:revision>83</cp:revision>
  <dcterms:created xsi:type="dcterms:W3CDTF">2002-04-01T15:53:45Z</dcterms:created>
  <dcterms:modified xsi:type="dcterms:W3CDTF">2009-07-23T17:42:06Z</dcterms:modified>
</cp:coreProperties>
</file>