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05" r:id="rId2"/>
    <p:sldId id="260" r:id="rId3"/>
    <p:sldId id="279" r:id="rId4"/>
    <p:sldId id="286" r:id="rId5"/>
    <p:sldId id="287" r:id="rId6"/>
    <p:sldId id="288" r:id="rId7"/>
    <p:sldId id="289" r:id="rId8"/>
    <p:sldId id="263" r:id="rId9"/>
    <p:sldId id="290" r:id="rId10"/>
    <p:sldId id="291" r:id="rId11"/>
    <p:sldId id="292" r:id="rId12"/>
    <p:sldId id="293" r:id="rId13"/>
    <p:sldId id="294" r:id="rId14"/>
    <p:sldId id="302" r:id="rId15"/>
    <p:sldId id="303" r:id="rId16"/>
    <p:sldId id="311" r:id="rId17"/>
    <p:sldId id="297" r:id="rId18"/>
    <p:sldId id="298" r:id="rId19"/>
    <p:sldId id="299" r:id="rId20"/>
    <p:sldId id="300" r:id="rId21"/>
    <p:sldId id="301" r:id="rId22"/>
    <p:sldId id="310" r:id="rId23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00FF"/>
    <a:srgbClr val="66CCFF"/>
    <a:srgbClr val="0066FF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154" autoAdjust="0"/>
  </p:normalViewPr>
  <p:slideViewPr>
    <p:cSldViewPr>
      <p:cViewPr varScale="1">
        <p:scale>
          <a:sx n="89" d="100"/>
          <a:sy n="89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02D0B90-99A1-4C0F-9B76-F9F52A42FA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Sword </a:t>
            </a:r>
            <a:r>
              <a:rPr lang="en-US" smtClean="0"/>
              <a:t>making images from NOVA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DF1A2-7331-4194-92ED-0DA685D09E23}" type="slidenum">
              <a:rPr lang="en-US"/>
              <a:pPr/>
              <a:t>22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Basically you are just shifting the crystal structure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354F3D38-CE75-467F-851A-5C58BAC501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CD288-A38D-4FE8-B4DB-5076C3FD74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F4B8D-08F7-46A1-897B-AB61B1E4F5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507869E5-5E3E-4EB9-9D33-9C65C9672B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78CBF933-E9AB-4C78-8923-C423AD58DB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E72E9BF9-4C9E-45E6-A5AD-E1811DE7DD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12CDE-4B71-4F86-A9FB-6D43580C5F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AF84-50AF-45B2-869A-BB4085932E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1F8D4-2CF5-43D8-B63A-4F9E3A8C6C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C41E-B9AE-4127-9578-670CF32CDC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CB5AD-9D37-4360-9FDE-4B031AC97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14664-495A-4FE3-BB5E-9862B3F6F2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EAA28-1073-47B1-91DB-79A3D1A432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B2C17-E4CF-4746-A024-2E1B97937B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C1AFCBE4-4E4D-4942-86BB-E0D9DD7658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1"/>
          </a:solidFill>
        </p:spPr>
        <p:txBody>
          <a:bodyPr/>
          <a:lstStyle/>
          <a:p>
            <a:r>
              <a:rPr lang="en-US" sz="2600" dirty="0" smtClean="0">
                <a:solidFill>
                  <a:srgbClr val="FFFFFF"/>
                </a:solidFill>
              </a:rPr>
              <a:t>Chapter 21: Bonding in Metals, Alloys, and Semiconductors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562600" y="5257800"/>
            <a:ext cx="3444875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Did you read Chapter 21 before coming to class?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AutoNum type="alphaUcPeriod"/>
            </a:pPr>
            <a:r>
              <a:rPr lang="en-US"/>
              <a:t>Yes</a:t>
            </a:r>
          </a:p>
          <a:p>
            <a:pPr marL="342900" indent="-342900">
              <a:buFontTx/>
              <a:buAutoNum type="alphaUcPeriod"/>
            </a:pPr>
            <a:r>
              <a:rPr lang="en-US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Many molecular orbitals closely spaced in energy give rise to a band of energies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2013" y="1554163"/>
            <a:ext cx="5476875" cy="4572000"/>
          </a:xfrm>
        </p:spPr>
        <p:txBody>
          <a:bodyPr/>
          <a:lstStyle/>
          <a:p>
            <a:r>
              <a:rPr lang="en-US" sz="2600" dirty="0"/>
              <a:t>Metals have few valence electrons compared to number of </a:t>
            </a:r>
            <a:r>
              <a:rPr lang="en-US" sz="2600" dirty="0" err="1"/>
              <a:t>orbitals</a:t>
            </a:r>
            <a:endParaRPr lang="en-US" sz="2600" dirty="0"/>
          </a:p>
          <a:p>
            <a:r>
              <a:rPr lang="en-US" sz="2600" dirty="0"/>
              <a:t>Electrons want to be in low energy states – “filled” levels</a:t>
            </a:r>
          </a:p>
          <a:p>
            <a:r>
              <a:rPr lang="en-US" sz="2600" dirty="0" smtClean="0"/>
              <a:t>Empty levels </a:t>
            </a:r>
            <a:r>
              <a:rPr lang="en-US" sz="2600" dirty="0"/>
              <a:t>still exist (and </a:t>
            </a:r>
            <a:r>
              <a:rPr lang="en-US" sz="2600" dirty="0" smtClean="0"/>
              <a:t>are easily </a:t>
            </a:r>
            <a:r>
              <a:rPr lang="en-US" sz="2600" dirty="0"/>
              <a:t>available) even when there are no electrons in </a:t>
            </a:r>
            <a:r>
              <a:rPr lang="en-US" sz="2600" dirty="0" smtClean="0"/>
              <a:t>them</a:t>
            </a:r>
            <a:endParaRPr lang="en-US" sz="2600" dirty="0"/>
          </a:p>
        </p:txBody>
      </p:sp>
      <p:pic>
        <p:nvPicPr>
          <p:cNvPr id="46084" name="Picture 4" descr="Fig21_3 energy band"/>
          <p:cNvPicPr>
            <a:picLocks noChangeAspect="1" noChangeArrowheads="1"/>
          </p:cNvPicPr>
          <p:nvPr/>
        </p:nvPicPr>
        <p:blipFill>
          <a:blip r:embed="rId4" cstate="print"/>
          <a:srcRect r="64079"/>
          <a:stretch>
            <a:fillRect/>
          </a:stretch>
        </p:blipFill>
        <p:spPr bwMode="auto">
          <a:xfrm>
            <a:off x="274638" y="1360488"/>
            <a:ext cx="2601912" cy="4879975"/>
          </a:xfrm>
          <a:prstGeom prst="rect">
            <a:avLst/>
          </a:prstGeom>
          <a:noFill/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2697163" y="3017838"/>
            <a:ext cx="804862" cy="1123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2259013" y="3044825"/>
            <a:ext cx="1169987" cy="145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 molecular </a:t>
            </a:r>
            <a:r>
              <a:rPr lang="en-US" sz="3200" dirty="0" err="1" smtClean="0"/>
              <a:t>orbitals</a:t>
            </a:r>
            <a:r>
              <a:rPr lang="en-US" sz="3200" dirty="0" smtClean="0"/>
              <a:t> look like in a metal?</a:t>
            </a:r>
            <a:endParaRPr lang="en-US" sz="32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022725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Molecular </a:t>
            </a:r>
            <a:r>
              <a:rPr lang="en-US" sz="2100" dirty="0" err="1"/>
              <a:t>orbitals</a:t>
            </a:r>
            <a:r>
              <a:rPr lang="en-US" sz="2100" dirty="0"/>
              <a:t> extend </a:t>
            </a:r>
            <a:r>
              <a:rPr lang="en-US" sz="2100" dirty="0" smtClean="0"/>
              <a:t>essentially through the entire </a:t>
            </a:r>
            <a:r>
              <a:rPr lang="en-US" sz="2100" dirty="0"/>
              <a:t>piece of metal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Lots of energy levels for electrons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Small amounts of energy can move electrons between </a:t>
            </a:r>
            <a:r>
              <a:rPr lang="en-US" sz="2100" dirty="0" err="1"/>
              <a:t>orbitals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Electrons not tightly attached to any particular atom – “Sea of </a:t>
            </a:r>
            <a:r>
              <a:rPr lang="en-US" sz="2100" dirty="0" smtClean="0"/>
              <a:t>Electrons</a:t>
            </a:r>
            <a:r>
              <a:rPr lang="en-US" sz="2100" dirty="0"/>
              <a:t>”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endParaRPr lang="en-US" sz="2600" dirty="0"/>
          </a:p>
        </p:txBody>
      </p:sp>
      <p:pic>
        <p:nvPicPr>
          <p:cNvPr id="47108" name="Picture 4" descr="Fig21_4 electrondis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13" y="2197100"/>
            <a:ext cx="40386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7755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n-lt"/>
              </a:rPr>
              <a:t>The energy band with mobile electrons explains all metallic properties!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40738" cy="1143000"/>
          </a:xfrm>
        </p:spPr>
        <p:txBody>
          <a:bodyPr/>
          <a:lstStyle/>
          <a:p>
            <a:r>
              <a:rPr lang="en-US" sz="3200" dirty="0"/>
              <a:t>Properties arising from Energy Band Structure </a:t>
            </a:r>
            <a:r>
              <a:rPr lang="en-US" sz="3200" dirty="0" smtClean="0"/>
              <a:t>with mobile electrons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131" name="Picture 3" descr="Fig21_3 energy band"/>
          <p:cNvPicPr>
            <a:picLocks noChangeAspect="1" noChangeArrowheads="1"/>
          </p:cNvPicPr>
          <p:nvPr/>
        </p:nvPicPr>
        <p:blipFill>
          <a:blip r:embed="rId4" cstate="print"/>
          <a:srcRect r="64079"/>
          <a:stretch>
            <a:fillRect/>
          </a:stretch>
        </p:blipFill>
        <p:spPr bwMode="auto">
          <a:xfrm>
            <a:off x="7110413" y="4395788"/>
            <a:ext cx="1312862" cy="2462212"/>
          </a:xfrm>
          <a:prstGeom prst="rect">
            <a:avLst/>
          </a:prstGeom>
          <a:noFill/>
        </p:spPr>
      </p:pic>
      <p:pic>
        <p:nvPicPr>
          <p:cNvPr id="48132" name="Picture 4" descr="Fig21_4 electrondist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6950" y="4722813"/>
            <a:ext cx="3000375" cy="1984375"/>
          </a:xfrm>
          <a:noFill/>
          <a:ln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696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High melting temperatures – nuclei surrounded by electron sea</a:t>
            </a:r>
          </a:p>
          <a:p>
            <a:r>
              <a:rPr lang="en-US" dirty="0">
                <a:latin typeface="+mn-lt"/>
              </a:rPr>
              <a:t>melting requires the breaking of strong attractive interactions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3400" y="2566987"/>
            <a:ext cx="7213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Electrical conductivity – mobile charge carriers are the electrons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33400" y="3103562"/>
            <a:ext cx="8194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Thermal conductivity – electrons can absorb/give up heat easily; transport</a:t>
            </a:r>
          </a:p>
          <a:p>
            <a:r>
              <a:rPr lang="en-US" dirty="0">
                <a:latin typeface="+mn-lt"/>
              </a:rPr>
              <a:t>			it away because of electron mobility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33400" y="3862387"/>
            <a:ext cx="7709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Malleability  – electrons serve as lubricant, allowing layers of nuclei to</a:t>
            </a:r>
          </a:p>
          <a:p>
            <a:r>
              <a:rPr lang="en-US" dirty="0">
                <a:latin typeface="+mn-lt"/>
              </a:rPr>
              <a:t>		slide past one another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Opacity, Luster, and Reflectivity of metals are tied to the existence of many available energy levels.</a:t>
            </a:r>
            <a:endParaRPr lang="en-US" sz="2800" dirty="0"/>
          </a:p>
        </p:txBody>
      </p:sp>
      <p:pic>
        <p:nvPicPr>
          <p:cNvPr id="49155" name="Picture 3" descr="Fig21_3 energy band"/>
          <p:cNvPicPr>
            <a:picLocks noChangeAspect="1" noChangeArrowheads="1"/>
          </p:cNvPicPr>
          <p:nvPr/>
        </p:nvPicPr>
        <p:blipFill>
          <a:blip r:embed="rId4" cstate="print"/>
          <a:srcRect r="64079"/>
          <a:stretch>
            <a:fillRect/>
          </a:stretch>
        </p:blipFill>
        <p:spPr bwMode="auto">
          <a:xfrm>
            <a:off x="444500" y="2149475"/>
            <a:ext cx="2208213" cy="4141788"/>
          </a:xfrm>
          <a:prstGeom prst="rect">
            <a:avLst/>
          </a:prstGeom>
          <a:noFill/>
        </p:spPr>
      </p:pic>
      <p:pic>
        <p:nvPicPr>
          <p:cNvPr id="49161" name="Picture 9" descr="http://www.iplanretirement.com/retirementblog/wp-content/uploads/2008/09/go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19600"/>
            <a:ext cx="2819400" cy="1990496"/>
          </a:xfrm>
          <a:prstGeom prst="rect">
            <a:avLst/>
          </a:prstGeom>
          <a:noFill/>
        </p:spPr>
      </p:pic>
      <p:pic>
        <p:nvPicPr>
          <p:cNvPr id="49163" name="Picture 11" descr="cop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09800"/>
            <a:ext cx="2286000" cy="2286001"/>
          </a:xfrm>
          <a:prstGeom prst="rect">
            <a:avLst/>
          </a:prstGeom>
          <a:noFill/>
        </p:spPr>
      </p:pic>
      <p:pic>
        <p:nvPicPr>
          <p:cNvPr id="49165" name="Picture 13" descr="http://www.sciencedaily.com/images/2006/03/0603031145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819400"/>
            <a:ext cx="1524000" cy="1524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Alloys result when two or more elemental metals are combined to make a new metal</a:t>
            </a:r>
            <a:endParaRPr lang="en-US" sz="28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029200" cy="5029200"/>
          </a:xfrm>
        </p:spPr>
        <p:txBody>
          <a:bodyPr/>
          <a:lstStyle/>
          <a:p>
            <a:r>
              <a:rPr lang="en-US" dirty="0" smtClean="0"/>
              <a:t>Examples</a:t>
            </a:r>
            <a:r>
              <a:rPr lang="en-US" dirty="0"/>
              <a:t>: </a:t>
            </a:r>
          </a:p>
          <a:p>
            <a:pPr lvl="1"/>
            <a:r>
              <a:rPr lang="en-US" sz="2400" dirty="0"/>
              <a:t>Copper + Zinc </a:t>
            </a:r>
            <a:r>
              <a:rPr lang="en-US" sz="2400" dirty="0">
                <a:cs typeface="Arial" charset="0"/>
              </a:rPr>
              <a:t>→ Brass</a:t>
            </a:r>
          </a:p>
          <a:p>
            <a:pPr lvl="1"/>
            <a:r>
              <a:rPr lang="en-US" sz="2400" dirty="0">
                <a:cs typeface="Arial" charset="0"/>
              </a:rPr>
              <a:t>Copper + Tin → Bronze</a:t>
            </a:r>
          </a:p>
          <a:p>
            <a:pPr lvl="1"/>
            <a:r>
              <a:rPr lang="en-US" sz="2400" dirty="0">
                <a:cs typeface="Arial" charset="0"/>
              </a:rPr>
              <a:t>Gold + Nickel (± Palladium, Zinc) → </a:t>
            </a:r>
            <a:r>
              <a:rPr lang="en-US" sz="2400" dirty="0" smtClean="0">
                <a:cs typeface="Arial" charset="0"/>
              </a:rPr>
              <a:t>White </a:t>
            </a:r>
            <a:r>
              <a:rPr lang="en-US" sz="2400" dirty="0">
                <a:cs typeface="Arial" charset="0"/>
              </a:rPr>
              <a:t>Gold</a:t>
            </a:r>
          </a:p>
          <a:p>
            <a:pPr lvl="1"/>
            <a:r>
              <a:rPr lang="en-US" sz="2400" dirty="0">
                <a:cs typeface="Arial" charset="0"/>
              </a:rPr>
              <a:t>Iron + Carbon → Steel</a:t>
            </a:r>
          </a:p>
          <a:p>
            <a:pPr lvl="1"/>
            <a:r>
              <a:rPr lang="en-US" sz="2400" dirty="0">
                <a:cs typeface="Arial" charset="0"/>
              </a:rPr>
              <a:t>Iron + Chromium (± others) → Stainless Steel</a:t>
            </a:r>
          </a:p>
          <a:p>
            <a:r>
              <a:rPr lang="en-US" sz="2600" dirty="0"/>
              <a:t>Because all metal atoms have:</a:t>
            </a:r>
          </a:p>
          <a:p>
            <a:pPr lvl="1"/>
            <a:r>
              <a:rPr lang="en-US" sz="2400" dirty="0"/>
              <a:t>Few valence electrons</a:t>
            </a:r>
          </a:p>
          <a:p>
            <a:pPr lvl="1"/>
            <a:r>
              <a:rPr lang="en-US" sz="2400" dirty="0"/>
              <a:t>Low ionization energies</a:t>
            </a:r>
          </a:p>
          <a:p>
            <a:endParaRPr lang="en-US" sz="2600" dirty="0"/>
          </a:p>
        </p:txBody>
      </p:sp>
      <p:pic>
        <p:nvPicPr>
          <p:cNvPr id="57348" name="Picture 4" descr="Brass Incense Burner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76400"/>
            <a:ext cx="219233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181600"/>
            <a:ext cx="3200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 properties of alloys differ from pure metals?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76800" cy="3276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Alloys not as good conductors of electricity and heat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Alloys often melt at a lower temperature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Alloys may be less malleable than pure metals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8372" name="Picture 4" descr="Fig21_6 copper pipe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0"/>
            <a:ext cx="2370138" cy="249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145213" y="5053013"/>
            <a:ext cx="274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low-melting solder </a:t>
            </a:r>
          </a:p>
          <a:p>
            <a:r>
              <a:rPr lang="en-US"/>
              <a:t>used to hold copper pipe </a:t>
            </a:r>
          </a:p>
          <a:p>
            <a:r>
              <a:rPr lang="en-US"/>
              <a:t>together is an alloy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7104063" y="2844800"/>
            <a:ext cx="1098550" cy="1187450"/>
          </a:xfrm>
          <a:prstGeom prst="wedgeEllipseCallout">
            <a:avLst>
              <a:gd name="adj1" fmla="val -51588"/>
              <a:gd name="adj2" fmla="val 14318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876800"/>
            <a:ext cx="46482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amount of carbon in steel determines how brittle it is.</a:t>
            </a:r>
            <a:endParaRPr lang="en-US" dirty="0"/>
          </a:p>
        </p:txBody>
      </p:sp>
      <p:pic>
        <p:nvPicPr>
          <p:cNvPr id="90114" name="Picture 2" descr="Meijin Folded Steel Paul Chen Iaito Samurai S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0"/>
            <a:ext cx="4953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5" name="Picture 3" descr="Vaugh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310460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6" name="Picture 4" descr="unknown art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1" y="1524000"/>
            <a:ext cx="310460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l="54762" t="2799"/>
          <a:stretch>
            <a:fillRect/>
          </a:stretch>
        </p:blipFill>
        <p:spPr bwMode="auto">
          <a:xfrm>
            <a:off x="4038600" y="5181600"/>
            <a:ext cx="1447800" cy="108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Semi-conductor?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Not quite metals or </a:t>
            </a:r>
            <a:r>
              <a:rPr lang="en-US" dirty="0" smtClean="0"/>
              <a:t>non-metals</a:t>
            </a:r>
          </a:p>
          <a:p>
            <a:pPr lvl="1"/>
            <a:r>
              <a:rPr lang="en-US" dirty="0" smtClean="0"/>
              <a:t>Higher ionization energies and more valence electrons give rise to change in the energy level structure</a:t>
            </a:r>
          </a:p>
          <a:p>
            <a:r>
              <a:rPr lang="en-US" dirty="0" smtClean="0"/>
              <a:t>Have </a:t>
            </a:r>
            <a:r>
              <a:rPr lang="en-US" dirty="0"/>
              <a:t>some properties of metals</a:t>
            </a:r>
          </a:p>
          <a:p>
            <a:pPr lvl="1"/>
            <a:r>
              <a:rPr lang="en-US" dirty="0"/>
              <a:t>Conduct electricity under certain conditions</a:t>
            </a:r>
          </a:p>
          <a:p>
            <a:pPr lvl="1"/>
            <a:r>
              <a:rPr lang="en-US" dirty="0"/>
              <a:t>Solids with high melting points</a:t>
            </a:r>
          </a:p>
          <a:p>
            <a:r>
              <a:rPr lang="en-US" dirty="0"/>
              <a:t>Widely used in computers and other electronic devices</a:t>
            </a:r>
          </a:p>
          <a:p>
            <a:pPr lvl="1"/>
            <a:r>
              <a:rPr lang="en-US" dirty="0"/>
              <a:t>Particularly, Si and </a:t>
            </a:r>
            <a:r>
              <a:rPr lang="en-US" dirty="0" err="1"/>
              <a:t>Ge</a:t>
            </a:r>
            <a:endParaRPr lang="en-US" dirty="0"/>
          </a:p>
        </p:txBody>
      </p:sp>
      <p:pic>
        <p:nvPicPr>
          <p:cNvPr id="52228" name="Picture 4" descr="Si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419100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://www.pdphoto.org/jons/pictures2/chips_3_bg_1026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338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g21_7 resistivity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81200"/>
            <a:ext cx="5791200" cy="436245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016000"/>
          </a:xfrm>
        </p:spPr>
        <p:txBody>
          <a:bodyPr/>
          <a:lstStyle/>
          <a:p>
            <a:r>
              <a:rPr lang="en-US" sz="3200" dirty="0"/>
              <a:t>Why do semiconductors and metals behave differently at T increases?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08313" y="161607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poor conductor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0" y="3733800"/>
            <a:ext cx="1835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better conductor</a:t>
            </a:r>
          </a:p>
          <a:p>
            <a:r>
              <a:rPr lang="en-US" dirty="0"/>
              <a:t>but still not as </a:t>
            </a:r>
          </a:p>
          <a:p>
            <a:r>
              <a:rPr lang="en-US" dirty="0"/>
              <a:t>good as metals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5248275" y="5916613"/>
            <a:ext cx="1216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1884363" y="1682750"/>
            <a:ext cx="0" cy="106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16764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 =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152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9050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Conductivity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Semiconductors have Energy Band Split in </a:t>
            </a:r>
            <a:r>
              <a:rPr lang="en-US" sz="3200" dirty="0" smtClean="0"/>
              <a:t>Two.  There are no </a:t>
            </a:r>
            <a:r>
              <a:rPr lang="en-US" sz="3200" dirty="0" err="1" smtClean="0"/>
              <a:t>orbitals</a:t>
            </a:r>
            <a:r>
              <a:rPr lang="en-US" sz="3200" dirty="0" smtClean="0"/>
              <a:t> with the energies in the gap</a:t>
            </a:r>
            <a:endParaRPr lang="en-US" sz="3200" dirty="0"/>
          </a:p>
        </p:txBody>
      </p:sp>
      <p:pic>
        <p:nvPicPr>
          <p:cNvPr id="54275" name="Picture 3" descr="Fig21_3 energy band copy"/>
          <p:cNvPicPr>
            <a:picLocks noChangeAspect="1" noChangeArrowheads="1"/>
          </p:cNvPicPr>
          <p:nvPr/>
        </p:nvPicPr>
        <p:blipFill>
          <a:blip r:embed="rId4" cstate="print"/>
          <a:srcRect r="29352"/>
          <a:stretch>
            <a:fillRect/>
          </a:stretch>
        </p:blipFill>
        <p:spPr bwMode="auto">
          <a:xfrm>
            <a:off x="1328738" y="1501775"/>
            <a:ext cx="4845050" cy="4516438"/>
          </a:xfrm>
          <a:prstGeom prst="rect">
            <a:avLst/>
          </a:prstGeom>
          <a:noFill/>
        </p:spPr>
      </p:pic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5948363" y="3919538"/>
            <a:ext cx="244475" cy="552450"/>
            <a:chOff x="432" y="2640"/>
            <a:chExt cx="154" cy="348"/>
          </a:xfrm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432" y="2688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 rot="-5400000">
              <a:off x="335" y="2737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/>
                <a:t>BAND</a:t>
              </a:r>
            </a:p>
          </p:txBody>
        </p:sp>
      </p:grpSp>
      <p:grpSp>
        <p:nvGrpSpPr>
          <p:cNvPr id="54279" name="Group 7"/>
          <p:cNvGrpSpPr>
            <a:grpSpLocks/>
          </p:cNvGrpSpPr>
          <p:nvPr/>
        </p:nvGrpSpPr>
        <p:grpSpPr bwMode="auto">
          <a:xfrm>
            <a:off x="5948363" y="2286000"/>
            <a:ext cx="244475" cy="552450"/>
            <a:chOff x="432" y="2640"/>
            <a:chExt cx="154" cy="348"/>
          </a:xfrm>
        </p:grpSpPr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432" y="2688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 rot="-5400000">
              <a:off x="335" y="2737"/>
              <a:ext cx="3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00" b="1"/>
                <a:t>BAND</a:t>
              </a:r>
            </a:p>
          </p:txBody>
        </p:sp>
      </p:grpSp>
      <p:sp>
        <p:nvSpPr>
          <p:cNvPr id="54282" name="Text Box 10"/>
          <p:cNvSpPr txBox="1">
            <a:spLocks noChangeArrowheads="1"/>
          </p:cNvSpPr>
          <p:nvPr/>
        </p:nvSpPr>
        <p:spPr bwMode="auto">
          <a:xfrm rot="16200000">
            <a:off x="4071938" y="3611563"/>
            <a:ext cx="59690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777777"/>
                </a:solidFill>
              </a:rPr>
              <a:t>BAND</a:t>
            </a:r>
          </a:p>
        </p:txBody>
      </p: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3409950" y="3292475"/>
            <a:ext cx="5224463" cy="3559176"/>
            <a:chOff x="2148" y="2074"/>
            <a:chExt cx="3291" cy="2242"/>
          </a:xfrm>
        </p:grpSpPr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2741" y="2074"/>
              <a:ext cx="692" cy="1152"/>
            </a:xfrm>
            <a:prstGeom prst="wedgeEllipseCallout">
              <a:avLst>
                <a:gd name="adj1" fmla="val -24134"/>
                <a:gd name="adj2" fmla="val 96963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2148" y="3909"/>
              <a:ext cx="329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n-lt"/>
                </a:rPr>
                <a:t>Band filled – no electrical conductivity possible</a:t>
              </a:r>
            </a:p>
            <a:p>
              <a:r>
                <a:rPr lang="en-US" dirty="0">
                  <a:latin typeface="+mn-lt"/>
                </a:rPr>
                <a:t>		at low temperatures</a:t>
              </a:r>
            </a:p>
          </p:txBody>
        </p:sp>
      </p:grp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924550" y="1700213"/>
            <a:ext cx="549275" cy="155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5930900" y="3598863"/>
            <a:ext cx="549275" cy="208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Categories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085138" cy="1295400"/>
          </a:xfrm>
        </p:spPr>
        <p:txBody>
          <a:bodyPr/>
          <a:lstStyle/>
          <a:p>
            <a:r>
              <a:rPr lang="en-US" sz="2600"/>
              <a:t>The elements divide nicely into two categories, </a:t>
            </a:r>
            <a:r>
              <a:rPr lang="en-US" sz="2600" i="1"/>
              <a:t>metals</a:t>
            </a:r>
            <a:r>
              <a:rPr lang="en-US" sz="2600"/>
              <a:t> and </a:t>
            </a:r>
            <a:r>
              <a:rPr lang="en-US" sz="2600" i="1"/>
              <a:t>nonmetals</a:t>
            </a:r>
            <a:r>
              <a:rPr lang="en-US" sz="2600"/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52800" y="2822575"/>
            <a:ext cx="15049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3600" b="1">
                <a:latin typeface="Times New Roman" pitchFamily="18" charset="0"/>
              </a:rPr>
              <a:t>Metals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91200" y="2286000"/>
            <a:ext cx="22669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3600" b="1">
                <a:latin typeface="Times New Roman" pitchFamily="18" charset="0"/>
              </a:rPr>
              <a:t>Nonmetals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990600" y="2362200"/>
            <a:ext cx="7467600" cy="4344988"/>
            <a:chOff x="624" y="1488"/>
            <a:chExt cx="4704" cy="2737"/>
          </a:xfrm>
        </p:grpSpPr>
        <p:pic>
          <p:nvPicPr>
            <p:cNvPr id="13319" name="Picture 7" descr="Periodic tabl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1488"/>
              <a:ext cx="4704" cy="2737"/>
            </a:xfrm>
            <a:prstGeom prst="rect">
              <a:avLst/>
            </a:prstGeom>
            <a:noFill/>
            <a:ln/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3744" y="1968"/>
              <a:ext cx="1008" cy="1296"/>
              <a:chOff x="3744" y="1968"/>
              <a:chExt cx="1008" cy="1296"/>
            </a:xfrm>
          </p:grpSpPr>
          <p:grpSp>
            <p:nvGrpSpPr>
              <p:cNvPr id="13321" name="Group 9"/>
              <p:cNvGrpSpPr>
                <a:grpSpLocks/>
              </p:cNvGrpSpPr>
              <p:nvPr/>
            </p:nvGrpSpPr>
            <p:grpSpPr bwMode="auto">
              <a:xfrm>
                <a:off x="3744" y="2208"/>
                <a:ext cx="1008" cy="1056"/>
                <a:chOff x="3744" y="2208"/>
                <a:chExt cx="1008" cy="1056"/>
              </a:xfrm>
            </p:grpSpPr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auto">
                <a:xfrm>
                  <a:off x="3744" y="2208"/>
                  <a:ext cx="240" cy="0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auto">
                <a:xfrm>
                  <a:off x="3984" y="2208"/>
                  <a:ext cx="0" cy="288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auto">
                <a:xfrm>
                  <a:off x="3984" y="2496"/>
                  <a:ext cx="240" cy="0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auto">
                <a:xfrm>
                  <a:off x="4224" y="2496"/>
                  <a:ext cx="0" cy="240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auto">
                <a:xfrm>
                  <a:off x="4224" y="2736"/>
                  <a:ext cx="240" cy="0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2736"/>
                  <a:ext cx="0" cy="288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auto">
                <a:xfrm>
                  <a:off x="4464" y="3024"/>
                  <a:ext cx="288" cy="0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auto">
                <a:xfrm>
                  <a:off x="4752" y="3024"/>
                  <a:ext cx="0" cy="240"/>
                </a:xfrm>
                <a:prstGeom prst="line">
                  <a:avLst/>
                </a:prstGeom>
                <a:noFill/>
                <a:ln w="5715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30" name="Line 18"/>
              <p:cNvSpPr>
                <a:spLocks noChangeShapeType="1"/>
              </p:cNvSpPr>
              <p:nvPr/>
            </p:nvSpPr>
            <p:spPr bwMode="auto">
              <a:xfrm flipV="1">
                <a:off x="3744" y="1968"/>
                <a:ext cx="0" cy="240"/>
              </a:xfrm>
              <a:prstGeom prst="line">
                <a:avLst/>
              </a:prstGeom>
              <a:noFill/>
              <a:ln w="5715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971800" y="2819400"/>
            <a:ext cx="2971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>
                <a:latin typeface="Times New Roman" pitchFamily="18" charset="0"/>
              </a:rPr>
              <a:t>Metals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715000" y="2362200"/>
            <a:ext cx="2209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3600">
                <a:latin typeface="Times New Roman" pitchFamily="18" charset="0"/>
              </a:rPr>
              <a:t>Nonmetals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 </a:t>
            </a:r>
            <a:r>
              <a:rPr lang="en-US" sz="3200" dirty="0" smtClean="0"/>
              <a:t>temperature conductivity </a:t>
            </a:r>
            <a:r>
              <a:rPr lang="en-US" sz="3200" dirty="0"/>
              <a:t>of </a:t>
            </a:r>
            <a:r>
              <a:rPr lang="en-US" sz="3200" dirty="0" smtClean="0"/>
              <a:t>semiconductors</a:t>
            </a:r>
            <a:endParaRPr lang="en-US" sz="32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Conductivity requires mobile electrons with empty energy Levels</a:t>
            </a:r>
          </a:p>
          <a:p>
            <a:r>
              <a:rPr lang="en-US" dirty="0" smtClean="0"/>
              <a:t>At high temperature, some electrons get kicked “upstairs” (above the band gap) and gain access to empty levels.</a:t>
            </a:r>
          </a:p>
          <a:p>
            <a:r>
              <a:rPr lang="en-US" dirty="0" smtClean="0"/>
              <a:t>This also creates “holes” down below that behave like positive charges.</a:t>
            </a:r>
          </a:p>
          <a:p>
            <a:r>
              <a:rPr lang="en-US" dirty="0" smtClean="0"/>
              <a:t>We can also create holes and conduction band electrons by “doping” the semiconductor  (e.g. Phosphorus adds an electron, Aluminum adds a hole)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7" name="Picture 1" descr="C:\Users\mw22.PHYSICS\Documents\Courses\PS100\PS100-IMAGES\Fig21_3 energy band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124200"/>
            <a:ext cx="5334000" cy="351599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Fig21_8 diode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14800"/>
            <a:ext cx="3962400" cy="198755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</a:t>
            </a:r>
            <a:r>
              <a:rPr lang="en-US" sz="2400"/>
              <a:t>ight </a:t>
            </a:r>
            <a:r>
              <a:rPr lang="en-US"/>
              <a:t>E</a:t>
            </a:r>
            <a:r>
              <a:rPr lang="en-US" sz="2400"/>
              <a:t>mitting </a:t>
            </a:r>
            <a:r>
              <a:rPr lang="en-US"/>
              <a:t>D</a:t>
            </a:r>
            <a:r>
              <a:rPr lang="en-US" sz="2400"/>
              <a:t>iodes</a:t>
            </a:r>
          </a:p>
        </p:txBody>
      </p:sp>
      <p:pic>
        <p:nvPicPr>
          <p:cNvPr id="56323" name="Picture 3" descr="Fig21_8 diode"/>
          <p:cNvPicPr>
            <a:picLocks noChangeAspect="1" noChangeArrowheads="1"/>
          </p:cNvPicPr>
          <p:nvPr/>
        </p:nvPicPr>
        <p:blipFill>
          <a:blip r:embed="rId5" cstate="print"/>
          <a:srcRect l="58696"/>
          <a:stretch>
            <a:fillRect/>
          </a:stretch>
        </p:blipFill>
        <p:spPr bwMode="auto">
          <a:xfrm>
            <a:off x="500063" y="1816100"/>
            <a:ext cx="3638550" cy="4416425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953000" y="6216650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Photon color emitted by diode</a:t>
            </a:r>
          </a:p>
          <a:p>
            <a:r>
              <a:rPr lang="en-US"/>
              <a:t>Is related to energy of band gap 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600200"/>
            <a:ext cx="4114800" cy="221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867400" y="4191000"/>
            <a:ext cx="1027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Extra electrons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876800" y="41910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Extra Holes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 gap size vs. Temperature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As the temperature changes, the orbital energies shift and the size of the band gap changes.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Does the band gap get smaller or larger when you cool </a:t>
            </a:r>
            <a:r>
              <a:rPr lang="en-US" sz="2400" dirty="0" smtClean="0"/>
              <a:t>this </a:t>
            </a:r>
            <a:r>
              <a:rPr lang="en-US" sz="2400" dirty="0"/>
              <a:t>LED?</a:t>
            </a:r>
          </a:p>
        </p:txBody>
      </p:sp>
      <p:pic>
        <p:nvPicPr>
          <p:cNvPr id="74757" name="Picture 5" descr="Ledl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9" name="Picture 7" descr="Ledl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61" name="Picture 9" descr="Ledl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038600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6248400"/>
            <a:ext cx="10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6324600"/>
            <a:ext cx="9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Coldest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6475412"/>
            <a:ext cx="449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main types of bonds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715000" cy="304800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 dirty="0"/>
              <a:t>Metal—Metal: “metallic bond”</a:t>
            </a:r>
          </a:p>
          <a:p>
            <a:pPr marL="839788" lvl="1" indent="-495300"/>
            <a:r>
              <a:rPr lang="en-US" sz="2000" b="1" dirty="0"/>
              <a:t>Alloys</a:t>
            </a:r>
            <a:r>
              <a:rPr lang="en-US" sz="2000" b="1" i="1" dirty="0"/>
              <a:t>.</a:t>
            </a:r>
            <a:r>
              <a:rPr lang="en-US" sz="2000" b="1" dirty="0"/>
              <a:t>  </a:t>
            </a:r>
            <a:r>
              <a:rPr lang="en-US" sz="2000" dirty="0"/>
              <a:t>Characteristics are like a pure metal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dirty="0"/>
              <a:t>Metal—Nonmetal: “Ionic bond”</a:t>
            </a:r>
          </a:p>
          <a:p>
            <a:pPr marL="839788" lvl="1" indent="-495300">
              <a:buFont typeface="Wingdings" pitchFamily="2" charset="2"/>
              <a:buChar char="§"/>
            </a:pPr>
            <a:r>
              <a:rPr lang="en-US" sz="2000" b="1" dirty="0"/>
              <a:t>Salts</a:t>
            </a:r>
            <a:r>
              <a:rPr lang="en-US" sz="2000" i="1" dirty="0"/>
              <a:t>.</a:t>
            </a:r>
            <a:r>
              <a:rPr lang="en-US" sz="2000" dirty="0"/>
              <a:t>  Crystalline in form.  Often toxic.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dirty="0"/>
              <a:t>Nonmetal—Nonmetal: “Covalent bond”</a:t>
            </a:r>
          </a:p>
          <a:p>
            <a:pPr marL="839788" lvl="1" indent="-495300">
              <a:buFont typeface="Wingdings" pitchFamily="2" charset="2"/>
              <a:buChar char="§"/>
            </a:pPr>
            <a:r>
              <a:rPr lang="en-US" sz="2000" b="1" dirty="0"/>
              <a:t>Gases, Organic Compounds</a:t>
            </a:r>
            <a:r>
              <a:rPr lang="en-US" sz="2000" dirty="0"/>
              <a:t>.  Characteristics are like pure nonmetals.</a:t>
            </a:r>
          </a:p>
        </p:txBody>
      </p:sp>
      <p:pic>
        <p:nvPicPr>
          <p:cNvPr id="33796" name="Picture 4" descr="Iridium"/>
          <p:cNvPicPr>
            <a:picLocks noChangeAspect="1" noChangeArrowheads="1"/>
          </p:cNvPicPr>
          <p:nvPr/>
        </p:nvPicPr>
        <p:blipFill>
          <a:blip r:embed="rId4" cstate="print"/>
          <a:srcRect l="15781" t="5000" r="24219" b="7500"/>
          <a:stretch>
            <a:fillRect/>
          </a:stretch>
        </p:blipFill>
        <p:spPr bwMode="auto">
          <a:xfrm>
            <a:off x="609600" y="4419600"/>
            <a:ext cx="2133600" cy="164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salt cryst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19600"/>
            <a:ext cx="3048000" cy="165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www.bravemain.com/hot_air_balloon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352800"/>
            <a:ext cx="2012156" cy="268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melting temperature relate to the strength of bonds?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Temperature at which change of state takes place reflects the strength of forces holding matter together: high temperature changes reflect strong forces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Metals melt at high temperatures.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104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06525"/>
                <a:gridCol w="2506663"/>
                <a:gridCol w="2668587"/>
                <a:gridCol w="1647825"/>
              </a:tblGrid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MELTING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en-US" altLang="ja-JP" sz="15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BOILING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en-US" altLang="ja-JP" sz="15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BC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(under 1 atm pressure)</a:t>
                      </a:r>
                      <a:endParaRPr kumimoji="0" lang="en-US" altLang="ja-JP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State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Room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en-US" altLang="ja-JP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81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Helium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doesn’t form solid</a:t>
                      </a:r>
                      <a:endParaRPr kumimoji="0" lang="en-US" altLang="ja-JP" sz="15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except under high pressure!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-269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Gas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5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Hydrogen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-259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-253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Gas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77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Neon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-249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-246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Gas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Nitrogen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-210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-196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Gas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Liquid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Ethanol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-117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78.5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Liquid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Table salt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801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1413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Solid</a:t>
                      </a:r>
                      <a:endParaRPr kumimoji="0" lang="en-US" altLang="ja-JP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Copper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1083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2567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Solid</a:t>
                      </a:r>
                      <a:endParaRPr kumimoji="0" lang="en-US" altLang="ja-JP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Gold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1065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2807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Solid</a:t>
                      </a:r>
                      <a:endParaRPr kumimoji="0" lang="en-US" altLang="ja-JP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 are dense.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759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35088"/>
                <a:gridCol w="1851025"/>
                <a:gridCol w="2355850"/>
                <a:gridCol w="2687637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DENSITY</a:t>
                      </a:r>
                      <a:endParaRPr kumimoji="0" lang="en-US" altLang="ja-JP" sz="15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 / cm</a:t>
                      </a:r>
                      <a:r>
                        <a:rPr kumimoji="0" lang="en-US" altLang="ja-JP" sz="17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Solid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Liquid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Gas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Helium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0.122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0.00018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Hydrogen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0.078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0.071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0.0001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Neon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1.54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1.21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0.00082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Nitrogen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1.09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0.81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0.0013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0.90 (0ºC)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1.00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0.0006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Ethanol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0.80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0.0020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Table salt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Not available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Not available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Copper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8.9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available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available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Gold</a:t>
                      </a:r>
                      <a:endParaRPr kumimoji="0" lang="en-US" altLang="ja-JP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19.3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available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Not available</a:t>
                      </a:r>
                      <a:endParaRPr kumimoji="0" lang="en-US" altLang="ja-JP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9144" marB="9144" anchor="ctr" horzOverflow="overflow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other properties do metals have?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391400" cy="5029200"/>
          </a:xfrm>
        </p:spPr>
        <p:txBody>
          <a:bodyPr/>
          <a:lstStyle/>
          <a:p>
            <a:r>
              <a:rPr lang="en-US" sz="2600" dirty="0"/>
              <a:t>Classified as network solids</a:t>
            </a:r>
          </a:p>
          <a:p>
            <a:r>
              <a:rPr lang="en-US" sz="2600" dirty="0"/>
              <a:t>Generally have:</a:t>
            </a:r>
          </a:p>
          <a:p>
            <a:pPr lvl="1"/>
            <a:r>
              <a:rPr lang="en-US" sz="2200" dirty="0"/>
              <a:t>High Melting T</a:t>
            </a:r>
          </a:p>
          <a:p>
            <a:pPr lvl="1"/>
            <a:r>
              <a:rPr lang="en-US" sz="2200" dirty="0"/>
              <a:t>High Boiling T</a:t>
            </a:r>
          </a:p>
          <a:p>
            <a:pPr lvl="1"/>
            <a:r>
              <a:rPr lang="en-US" sz="2200" dirty="0"/>
              <a:t>High Density</a:t>
            </a:r>
          </a:p>
          <a:p>
            <a:r>
              <a:rPr lang="en-US" sz="2600" dirty="0"/>
              <a:t>Conduct both heat and electricity</a:t>
            </a:r>
          </a:p>
          <a:p>
            <a:r>
              <a:rPr lang="en-US" sz="2600" dirty="0"/>
              <a:t>Malleable – flatten into thin sheets</a:t>
            </a:r>
          </a:p>
          <a:p>
            <a:r>
              <a:rPr lang="en-US" sz="2600" dirty="0"/>
              <a:t>Opaque – can’t see through even thin sheets</a:t>
            </a:r>
          </a:p>
          <a:p>
            <a:r>
              <a:rPr lang="en-US" sz="2600" dirty="0"/>
              <a:t>Reflective (Metallic Luster) – shiny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molecular </a:t>
            </a:r>
            <a:r>
              <a:rPr lang="en-US" dirty="0" err="1" smtClean="0"/>
              <a:t>orbitals</a:t>
            </a:r>
            <a:r>
              <a:rPr lang="en-US" dirty="0" smtClean="0"/>
              <a:t> form, the total number of </a:t>
            </a:r>
            <a:r>
              <a:rPr lang="en-US" dirty="0" err="1" smtClean="0"/>
              <a:t>orbitals</a:t>
            </a:r>
            <a:r>
              <a:rPr lang="en-US" dirty="0" smtClean="0"/>
              <a:t> stays the same.</a:t>
            </a:r>
            <a:endParaRPr lang="en-US" dirty="0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847165" y="3581400"/>
            <a:ext cx="1447800" cy="1524000"/>
            <a:chOff x="528" y="2626"/>
            <a:chExt cx="1232" cy="1118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528" y="2626"/>
              <a:ext cx="335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866" y="2630"/>
              <a:ext cx="0" cy="1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867" y="3742"/>
              <a:ext cx="57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V="1">
              <a:off x="1440" y="2640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1440" y="2640"/>
              <a:ext cx="32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337644" y="4834920"/>
            <a:ext cx="49004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1515035" y="4648200"/>
            <a:ext cx="152400" cy="152400"/>
          </a:xfrm>
          <a:prstGeom prst="ellipse">
            <a:avLst/>
          </a:prstGeom>
          <a:solidFill>
            <a:srgbClr val="20E205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6324599" y="4703763"/>
            <a:ext cx="457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6324599" y="4932363"/>
            <a:ext cx="457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507" name="Oval 123"/>
          <p:cNvSpPr>
            <a:spLocks noChangeArrowheads="1"/>
          </p:cNvSpPr>
          <p:nvPr/>
        </p:nvSpPr>
        <p:spPr bwMode="auto">
          <a:xfrm>
            <a:off x="6553200" y="4751295"/>
            <a:ext cx="152400" cy="152400"/>
          </a:xfrm>
          <a:prstGeom prst="ellipse">
            <a:avLst/>
          </a:prstGeom>
          <a:solidFill>
            <a:srgbClr val="20E205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08" name="Oval 124"/>
          <p:cNvSpPr>
            <a:spLocks noChangeArrowheads="1"/>
          </p:cNvSpPr>
          <p:nvPr/>
        </p:nvSpPr>
        <p:spPr bwMode="auto">
          <a:xfrm>
            <a:off x="6324600" y="4751295"/>
            <a:ext cx="152400" cy="152400"/>
          </a:xfrm>
          <a:prstGeom prst="ellipse">
            <a:avLst/>
          </a:prstGeom>
          <a:solidFill>
            <a:srgbClr val="20E205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13" name="Text Box 129"/>
          <p:cNvSpPr txBox="1">
            <a:spLocks noChangeArrowheads="1"/>
          </p:cNvSpPr>
          <p:nvPr/>
        </p:nvSpPr>
        <p:spPr bwMode="auto">
          <a:xfrm>
            <a:off x="5181600" y="5265003"/>
            <a:ext cx="2895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dirty="0" smtClean="0">
                <a:latin typeface="+mn-lt"/>
              </a:rPr>
              <a:t>Result in two new molecular </a:t>
            </a:r>
            <a:r>
              <a:rPr kumimoji="1" lang="en-US" sz="2400" dirty="0" err="1" smtClean="0">
                <a:latin typeface="+mn-lt"/>
              </a:rPr>
              <a:t>orbitals</a:t>
            </a:r>
            <a:endParaRPr kumimoji="1" lang="en-US" sz="2400" dirty="0">
              <a:latin typeface="+mn-lt"/>
            </a:endParaRPr>
          </a:p>
        </p:txBody>
      </p:sp>
      <p:sp>
        <p:nvSpPr>
          <p:cNvPr id="16585" name="Oval 201"/>
          <p:cNvSpPr>
            <a:spLocks noChangeArrowheads="1"/>
          </p:cNvSpPr>
          <p:nvPr/>
        </p:nvSpPr>
        <p:spPr bwMode="auto">
          <a:xfrm>
            <a:off x="1295400" y="2295525"/>
            <a:ext cx="685800" cy="742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7" name="Oval 203"/>
          <p:cNvSpPr>
            <a:spLocks noChangeArrowheads="1"/>
          </p:cNvSpPr>
          <p:nvPr/>
        </p:nvSpPr>
        <p:spPr bwMode="auto">
          <a:xfrm>
            <a:off x="5334000" y="2324100"/>
            <a:ext cx="12192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8" name="Oval 204"/>
          <p:cNvSpPr>
            <a:spLocks noChangeArrowheads="1"/>
          </p:cNvSpPr>
          <p:nvPr/>
        </p:nvSpPr>
        <p:spPr bwMode="auto">
          <a:xfrm>
            <a:off x="1603375" y="2628900"/>
            <a:ext cx="6985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" name="Oval 206"/>
          <p:cNvSpPr>
            <a:spLocks noChangeArrowheads="1"/>
          </p:cNvSpPr>
          <p:nvPr/>
        </p:nvSpPr>
        <p:spPr bwMode="auto">
          <a:xfrm>
            <a:off x="5643562" y="2628900"/>
            <a:ext cx="71438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1" name="Oval 207"/>
          <p:cNvSpPr>
            <a:spLocks noChangeArrowheads="1"/>
          </p:cNvSpPr>
          <p:nvPr/>
        </p:nvSpPr>
        <p:spPr bwMode="auto">
          <a:xfrm>
            <a:off x="6172200" y="2628900"/>
            <a:ext cx="6985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" name="Group 6"/>
          <p:cNvGrpSpPr>
            <a:grpSpLocks/>
          </p:cNvGrpSpPr>
          <p:nvPr/>
        </p:nvGrpSpPr>
        <p:grpSpPr bwMode="auto">
          <a:xfrm>
            <a:off x="5791200" y="3608295"/>
            <a:ext cx="1447800" cy="1524000"/>
            <a:chOff x="528" y="2626"/>
            <a:chExt cx="1232" cy="1118"/>
          </a:xfrm>
        </p:grpSpPr>
        <p:sp>
          <p:nvSpPr>
            <p:cNvPr id="119" name="Line 7"/>
            <p:cNvSpPr>
              <a:spLocks noChangeShapeType="1"/>
            </p:cNvSpPr>
            <p:nvPr/>
          </p:nvSpPr>
          <p:spPr bwMode="auto">
            <a:xfrm>
              <a:off x="528" y="2626"/>
              <a:ext cx="335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8"/>
            <p:cNvSpPr>
              <a:spLocks noChangeShapeType="1"/>
            </p:cNvSpPr>
            <p:nvPr/>
          </p:nvSpPr>
          <p:spPr bwMode="auto">
            <a:xfrm>
              <a:off x="866" y="2630"/>
              <a:ext cx="0" cy="1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9"/>
            <p:cNvSpPr>
              <a:spLocks noChangeShapeType="1"/>
            </p:cNvSpPr>
            <p:nvPr/>
          </p:nvSpPr>
          <p:spPr bwMode="auto">
            <a:xfrm>
              <a:off x="867" y="3742"/>
              <a:ext cx="57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0"/>
            <p:cNvSpPr>
              <a:spLocks noChangeShapeType="1"/>
            </p:cNvSpPr>
            <p:nvPr/>
          </p:nvSpPr>
          <p:spPr bwMode="auto">
            <a:xfrm flipV="1">
              <a:off x="1440" y="2640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1"/>
            <p:cNvSpPr>
              <a:spLocks noChangeShapeType="1"/>
            </p:cNvSpPr>
            <p:nvPr/>
          </p:nvSpPr>
          <p:spPr bwMode="auto">
            <a:xfrm flipV="1">
              <a:off x="1440" y="2640"/>
              <a:ext cx="32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" name="Group 6"/>
          <p:cNvGrpSpPr>
            <a:grpSpLocks/>
          </p:cNvGrpSpPr>
          <p:nvPr/>
        </p:nvGrpSpPr>
        <p:grpSpPr bwMode="auto">
          <a:xfrm>
            <a:off x="2608730" y="3599330"/>
            <a:ext cx="1447800" cy="1524000"/>
            <a:chOff x="528" y="2626"/>
            <a:chExt cx="1232" cy="1118"/>
          </a:xfrm>
        </p:grpSpPr>
        <p:sp>
          <p:nvSpPr>
            <p:cNvPr id="125" name="Line 7"/>
            <p:cNvSpPr>
              <a:spLocks noChangeShapeType="1"/>
            </p:cNvSpPr>
            <p:nvPr/>
          </p:nvSpPr>
          <p:spPr bwMode="auto">
            <a:xfrm>
              <a:off x="528" y="2626"/>
              <a:ext cx="335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8"/>
            <p:cNvSpPr>
              <a:spLocks noChangeShapeType="1"/>
            </p:cNvSpPr>
            <p:nvPr/>
          </p:nvSpPr>
          <p:spPr bwMode="auto">
            <a:xfrm>
              <a:off x="866" y="2630"/>
              <a:ext cx="0" cy="1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9"/>
            <p:cNvSpPr>
              <a:spLocks noChangeShapeType="1"/>
            </p:cNvSpPr>
            <p:nvPr/>
          </p:nvSpPr>
          <p:spPr bwMode="auto">
            <a:xfrm>
              <a:off x="867" y="3742"/>
              <a:ext cx="57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0"/>
            <p:cNvSpPr>
              <a:spLocks noChangeShapeType="1"/>
            </p:cNvSpPr>
            <p:nvPr/>
          </p:nvSpPr>
          <p:spPr bwMode="auto">
            <a:xfrm flipV="1">
              <a:off x="1440" y="2640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11"/>
            <p:cNvSpPr>
              <a:spLocks noChangeShapeType="1"/>
            </p:cNvSpPr>
            <p:nvPr/>
          </p:nvSpPr>
          <p:spPr bwMode="auto">
            <a:xfrm flipV="1">
              <a:off x="1440" y="2640"/>
              <a:ext cx="32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" name="Line 12"/>
          <p:cNvSpPr>
            <a:spLocks noChangeShapeType="1"/>
          </p:cNvSpPr>
          <p:nvPr/>
        </p:nvSpPr>
        <p:spPr bwMode="auto">
          <a:xfrm>
            <a:off x="3099209" y="4852850"/>
            <a:ext cx="49004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1" name="Oval 31"/>
          <p:cNvSpPr>
            <a:spLocks noChangeArrowheads="1"/>
          </p:cNvSpPr>
          <p:nvPr/>
        </p:nvSpPr>
        <p:spPr bwMode="auto">
          <a:xfrm>
            <a:off x="3276600" y="4666130"/>
            <a:ext cx="152400" cy="152400"/>
          </a:xfrm>
          <a:prstGeom prst="ellipse">
            <a:avLst/>
          </a:prstGeom>
          <a:solidFill>
            <a:srgbClr val="20E205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Text Box 130"/>
          <p:cNvSpPr txBox="1">
            <a:spLocks noChangeArrowheads="1"/>
          </p:cNvSpPr>
          <p:nvPr/>
        </p:nvSpPr>
        <p:spPr bwMode="auto">
          <a:xfrm>
            <a:off x="533400" y="5282933"/>
            <a:ext cx="38862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400" dirty="0" smtClean="0">
                <a:latin typeface="+mn-lt"/>
              </a:rPr>
              <a:t>The two ground state atomic </a:t>
            </a:r>
            <a:r>
              <a:rPr kumimoji="1" lang="en-US" sz="2400" dirty="0" err="1" smtClean="0">
                <a:latin typeface="+mn-lt"/>
              </a:rPr>
              <a:t>orbitals</a:t>
            </a:r>
            <a:endParaRPr kumimoji="1" lang="en-US" sz="2400" dirty="0">
              <a:latin typeface="+mn-lt"/>
            </a:endParaRPr>
          </a:p>
        </p:txBody>
      </p:sp>
      <p:sp>
        <p:nvSpPr>
          <p:cNvPr id="133" name="Oval 201"/>
          <p:cNvSpPr>
            <a:spLocks noChangeArrowheads="1"/>
          </p:cNvSpPr>
          <p:nvPr/>
        </p:nvSpPr>
        <p:spPr bwMode="auto">
          <a:xfrm>
            <a:off x="3056965" y="2295525"/>
            <a:ext cx="685800" cy="7429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204"/>
          <p:cNvSpPr>
            <a:spLocks noChangeArrowheads="1"/>
          </p:cNvSpPr>
          <p:nvPr/>
        </p:nvSpPr>
        <p:spPr bwMode="auto">
          <a:xfrm>
            <a:off x="3364940" y="2628900"/>
            <a:ext cx="6985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209800" y="220533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+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41690" y="215154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→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9" name="Oval 201"/>
          <p:cNvSpPr>
            <a:spLocks noChangeArrowheads="1"/>
          </p:cNvSpPr>
          <p:nvPr/>
        </p:nvSpPr>
        <p:spPr bwMode="auto">
          <a:xfrm>
            <a:off x="8153400" y="2133600"/>
            <a:ext cx="685800" cy="1066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Oval 201"/>
          <p:cNvSpPr>
            <a:spLocks noChangeArrowheads="1"/>
          </p:cNvSpPr>
          <p:nvPr/>
        </p:nvSpPr>
        <p:spPr bwMode="auto">
          <a:xfrm>
            <a:off x="7315200" y="2133600"/>
            <a:ext cx="685800" cy="1066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Oval 206"/>
          <p:cNvSpPr>
            <a:spLocks noChangeArrowheads="1"/>
          </p:cNvSpPr>
          <p:nvPr/>
        </p:nvSpPr>
        <p:spPr bwMode="auto">
          <a:xfrm>
            <a:off x="7777162" y="2628900"/>
            <a:ext cx="71438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Oval 207"/>
          <p:cNvSpPr>
            <a:spLocks noChangeArrowheads="1"/>
          </p:cNvSpPr>
          <p:nvPr/>
        </p:nvSpPr>
        <p:spPr bwMode="auto">
          <a:xfrm>
            <a:off x="8229600" y="2628900"/>
            <a:ext cx="6985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6650377" y="220980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+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21_2M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7496175" cy="2160587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When you get enough atoms together, the resulting </a:t>
            </a:r>
            <a:r>
              <a:rPr lang="en-US" sz="2400" dirty="0" err="1" smtClean="0"/>
              <a:t>orbitals</a:t>
            </a:r>
            <a:r>
              <a:rPr lang="en-US" sz="2400" dirty="0" smtClean="0"/>
              <a:t> are very close in energy, and we think of them as </a:t>
            </a:r>
            <a:r>
              <a:rPr lang="en-US" sz="2400" dirty="0"/>
              <a:t>energy bands.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7696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Atomic </a:t>
            </a:r>
            <a:r>
              <a:rPr lang="en-US" dirty="0" err="1">
                <a:latin typeface="+mn-lt"/>
              </a:rPr>
              <a:t>orbitals</a:t>
            </a:r>
            <a:r>
              <a:rPr lang="en-US" dirty="0">
                <a:latin typeface="+mn-lt"/>
              </a:rPr>
              <a:t> on </a:t>
            </a:r>
            <a:r>
              <a:rPr lang="en-US" dirty="0" smtClean="0">
                <a:latin typeface="+mn-lt"/>
              </a:rPr>
              <a:t>many </a:t>
            </a:r>
            <a:r>
              <a:rPr lang="en-US" dirty="0">
                <a:latin typeface="+mn-lt"/>
              </a:rPr>
              <a:t>identical atoms interact to form a continuous</a:t>
            </a:r>
          </a:p>
          <a:p>
            <a:r>
              <a:rPr lang="en-US" dirty="0">
                <a:latin typeface="+mn-lt"/>
              </a:rPr>
              <a:t>set of closely spaced levels. </a:t>
            </a:r>
            <a:r>
              <a:rPr lang="en-US" dirty="0" smtClean="0">
                <a:latin typeface="+mn-lt"/>
              </a:rPr>
              <a:t>The new </a:t>
            </a:r>
            <a:r>
              <a:rPr lang="en-US" dirty="0" err="1">
                <a:latin typeface="+mn-lt"/>
              </a:rPr>
              <a:t>orbitals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are molecular </a:t>
            </a:r>
            <a:r>
              <a:rPr lang="en-US" dirty="0" err="1" smtClean="0">
                <a:latin typeface="+mn-lt"/>
              </a:rPr>
              <a:t>orbitals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pic>
        <p:nvPicPr>
          <p:cNvPr id="7" name="Picture 4" descr="Fig21_3 energy band"/>
          <p:cNvPicPr>
            <a:picLocks noChangeAspect="1" noChangeArrowheads="1"/>
          </p:cNvPicPr>
          <p:nvPr/>
        </p:nvPicPr>
        <p:blipFill>
          <a:blip r:embed="rId5" cstate="print"/>
          <a:srcRect r="64079"/>
          <a:stretch>
            <a:fillRect/>
          </a:stretch>
        </p:blipFill>
        <p:spPr bwMode="auto">
          <a:xfrm>
            <a:off x="7696200" y="2743200"/>
            <a:ext cx="1300109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980</Words>
  <Application>Microsoft Office PowerPoint</Application>
  <PresentationFormat>On-screen Show (4:3)</PresentationFormat>
  <Paragraphs>228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Edge</vt:lpstr>
      <vt:lpstr>Chapter 21: Bonding in Metals, Alloys, and Semiconductors</vt:lpstr>
      <vt:lpstr>Basic Categories</vt:lpstr>
      <vt:lpstr>The three main types of bonds</vt:lpstr>
      <vt:lpstr>How does melting temperature relate to the strength of bonds?</vt:lpstr>
      <vt:lpstr>Metals melt at high temperatures.</vt:lpstr>
      <vt:lpstr>Metals are dense.</vt:lpstr>
      <vt:lpstr>What other properties do metals have?</vt:lpstr>
      <vt:lpstr>When molecular orbitals form, the total number of orbitals stays the same.</vt:lpstr>
      <vt:lpstr>When you get enough atoms together, the resulting orbitals are very close in energy, and we think of them as energy bands.</vt:lpstr>
      <vt:lpstr>Many molecular orbitals closely spaced in energy give rise to a band of energies</vt:lpstr>
      <vt:lpstr>What do molecular orbitals look like in a metal?</vt:lpstr>
      <vt:lpstr>Properties arising from Energy Band Structure with mobile electrons</vt:lpstr>
      <vt:lpstr>The Opacity, Luster, and Reflectivity of metals are tied to the existence of many available energy levels.</vt:lpstr>
      <vt:lpstr>Alloys result when two or more elemental metals are combined to make a new metal</vt:lpstr>
      <vt:lpstr>How do the properties of alloys differ from pure metals?</vt:lpstr>
      <vt:lpstr>The amount of carbon in steel determines how brittle it is.</vt:lpstr>
      <vt:lpstr>What is a Semi-conductor?</vt:lpstr>
      <vt:lpstr>Why do semiconductors and metals behave differently at T increases?</vt:lpstr>
      <vt:lpstr>Semiconductors have Energy Band Split in Two.  There are no orbitals with the energies in the gap</vt:lpstr>
      <vt:lpstr>High temperature conductivity of semiconductors</vt:lpstr>
      <vt:lpstr>Light Emitting Diodes</vt:lpstr>
      <vt:lpstr>Band gap size vs. Temperature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Tim</cp:lastModifiedBy>
  <cp:revision>58</cp:revision>
  <dcterms:created xsi:type="dcterms:W3CDTF">2005-01-11T04:20:06Z</dcterms:created>
  <dcterms:modified xsi:type="dcterms:W3CDTF">2010-11-11T22:52:52Z</dcterms:modified>
</cp:coreProperties>
</file>