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309" r:id="rId2"/>
    <p:sldId id="315" r:id="rId3"/>
    <p:sldId id="285" r:id="rId4"/>
    <p:sldId id="288" r:id="rId5"/>
    <p:sldId id="290" r:id="rId6"/>
    <p:sldId id="321" r:id="rId7"/>
    <p:sldId id="292" r:id="rId8"/>
    <p:sldId id="314" r:id="rId9"/>
    <p:sldId id="294" r:id="rId10"/>
    <p:sldId id="296" r:id="rId11"/>
    <p:sldId id="319" r:id="rId12"/>
    <p:sldId id="297" r:id="rId13"/>
    <p:sldId id="298" r:id="rId14"/>
    <p:sldId id="311" r:id="rId15"/>
    <p:sldId id="301" r:id="rId16"/>
    <p:sldId id="320" r:id="rId17"/>
    <p:sldId id="304" r:id="rId18"/>
    <p:sldId id="312" r:id="rId19"/>
    <p:sldId id="305" r:id="rId20"/>
    <p:sldId id="306" r:id="rId21"/>
    <p:sldId id="322" r:id="rId22"/>
    <p:sldId id="307" r:id="rId23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7C80"/>
    <a:srgbClr val="3399FF"/>
    <a:srgbClr val="0066FF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66D0093-8031-4451-9924-213FBECB91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83445-DFCC-496A-A98C-D149FC2C39AB}" type="slidenum">
              <a:rPr lang="en-US"/>
              <a:pPr/>
              <a:t>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306E7-AC8E-4A96-B6E6-DA5B8B5A6854}" type="slidenum">
              <a:rPr lang="en-US"/>
              <a:pPr/>
              <a:t>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AA98DE06-93ED-48FA-978E-A213ACF36A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4530A-154B-4151-BB98-4641053CCA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6D03C-DDE9-4DB1-9D87-D19D523B1B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0"/>
            <a:ext cx="89916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360BF4B7-BB49-443E-A616-6703DC6BA9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55FBE-AA24-41E0-9EED-975A69596E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667ED-E3E4-473F-831A-A0E9C6FC17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9BF22-D0EC-4CD9-B174-BD9214270E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62FB2-648A-41BA-B010-FAF55D24D4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B660F-7CFD-481A-9669-133B13AC5C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891A6-383B-46B6-BEB7-22A87049EA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6D3F5-F589-4F91-8FBF-B79CB67584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744EB-18D1-43F4-8F5F-EE4C76D7CF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05921049-08EB-49D6-81EA-F510C87C60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en.wikipedia.org/wiki/Polyphenol_oxidase" TargetMode="External"/><Relationship Id="rId7" Type="http://schemas.openxmlformats.org/officeDocument/2006/relationships/hyperlink" Target="http://en.wikipedia.org/wiki/Benzoquinon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hyperlink" Target="http://en.wikipedia.org/wiki/Melanin" TargetMode="External"/><Relationship Id="rId5" Type="http://schemas.openxmlformats.org/officeDocument/2006/relationships/hyperlink" Target="http://en.wikipedia.org/wiki/Enzyme" TargetMode="External"/><Relationship Id="rId4" Type="http://schemas.openxmlformats.org/officeDocument/2006/relationships/hyperlink" Target="http://en.wikipedia.org/wiki/Catechol_oxidase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m.davidson.edu/vce/kinetics/ReactionRat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t13S-KpGeE&amp;NR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14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524000" y="4495800"/>
            <a:ext cx="175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i="1" dirty="0"/>
              <a:t>The Elements</a:t>
            </a:r>
            <a:endParaRPr lang="en-US" sz="2000" dirty="0"/>
          </a:p>
          <a:p>
            <a:pPr eaLnBrk="0" hangingPunct="0"/>
            <a:r>
              <a:rPr lang="en-US" sz="2000" dirty="0"/>
              <a:t>Tom Lehrer</a:t>
            </a:r>
            <a:endParaRPr lang="en-US" sz="2000" i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629400" y="5562600"/>
            <a:ext cx="2365375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/>
            <a:r>
              <a:rPr lang="en-US" sz="1600" dirty="0"/>
              <a:t>Did you read chapter </a:t>
            </a:r>
            <a:r>
              <a:rPr lang="en-US" sz="1600" dirty="0" smtClean="0"/>
              <a:t>20</a:t>
            </a:r>
            <a:endParaRPr lang="en-US" sz="1600" dirty="0"/>
          </a:p>
          <a:p>
            <a:pPr marL="342900" indent="-342900"/>
            <a:r>
              <a:rPr lang="en-US" sz="1600" dirty="0"/>
              <a:t>before coming to class?</a:t>
            </a:r>
          </a:p>
          <a:p>
            <a:pPr marL="342900" indent="-342900"/>
            <a:r>
              <a:rPr lang="en-US" sz="400" dirty="0"/>
              <a:t> </a:t>
            </a:r>
          </a:p>
          <a:p>
            <a:pPr marL="800100" lvl="1" indent="-342900">
              <a:buFontTx/>
              <a:buAutoNum type="alphaUcPeriod"/>
            </a:pPr>
            <a:r>
              <a:rPr lang="en-US" sz="1600" dirty="0"/>
              <a:t>Yes</a:t>
            </a:r>
          </a:p>
          <a:p>
            <a:pPr marL="800100" lvl="1" indent="-342900">
              <a:buFontTx/>
              <a:buAutoNum type="alphaUcPeriod"/>
            </a:pPr>
            <a:r>
              <a:rPr lang="en-US" sz="1600" dirty="0"/>
              <a:t>No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Principles of Chemical Reactivity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Take Time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Enzymatic browning: </a:t>
            </a:r>
            <a:r>
              <a:rPr lang="en-US" dirty="0" err="1" smtClean="0">
                <a:hlinkClick r:id="rId3" tooltip="Polyphenol oxidase"/>
              </a:rPr>
              <a:t>polyphenol</a:t>
            </a:r>
            <a:r>
              <a:rPr lang="en-US" dirty="0" smtClean="0">
                <a:hlinkClick r:id="rId3" tooltip="Polyphenol oxidase"/>
              </a:rPr>
              <a:t> </a:t>
            </a:r>
            <a:r>
              <a:rPr lang="en-US" dirty="0" err="1" smtClean="0">
                <a:hlinkClick r:id="rId3" tooltip="Polyphenol oxidase"/>
              </a:rPr>
              <a:t>oxidase</a:t>
            </a:r>
            <a:r>
              <a:rPr lang="en-US" dirty="0" smtClean="0"/>
              <a:t>, </a:t>
            </a:r>
            <a:r>
              <a:rPr lang="en-US" dirty="0" err="1" smtClean="0">
                <a:hlinkClick r:id="rId4" tooltip="Catechol oxidase"/>
              </a:rPr>
              <a:t>catechol</a:t>
            </a:r>
            <a:r>
              <a:rPr lang="en-US" dirty="0" smtClean="0">
                <a:hlinkClick r:id="rId4" tooltip="Catechol oxidase"/>
              </a:rPr>
              <a:t> </a:t>
            </a:r>
            <a:r>
              <a:rPr lang="en-US" dirty="0" err="1" smtClean="0">
                <a:hlinkClick r:id="rId4" tooltip="Catechol oxidase"/>
              </a:rPr>
              <a:t>oxidase</a:t>
            </a:r>
            <a:r>
              <a:rPr lang="en-US" dirty="0" smtClean="0"/>
              <a:t> and other </a:t>
            </a:r>
            <a:r>
              <a:rPr lang="en-US" dirty="0" smtClean="0">
                <a:hlinkClick r:id="rId5" tooltip="Enzyme"/>
              </a:rPr>
              <a:t>enzymes</a:t>
            </a:r>
            <a:r>
              <a:rPr lang="en-US" dirty="0" smtClean="0"/>
              <a:t> that create </a:t>
            </a:r>
            <a:r>
              <a:rPr lang="en-US" dirty="0" err="1" smtClean="0">
                <a:hlinkClick r:id="rId6" tooltip="Melanin"/>
              </a:rPr>
              <a:t>melanins</a:t>
            </a:r>
            <a:r>
              <a:rPr lang="en-US" dirty="0" smtClean="0"/>
              <a:t> and </a:t>
            </a:r>
            <a:r>
              <a:rPr lang="en-US" dirty="0" err="1" smtClean="0">
                <a:hlinkClick r:id="rId7" tooltip="Benzoquinone"/>
              </a:rPr>
              <a:t>benzoquinone</a:t>
            </a:r>
            <a:r>
              <a:rPr lang="en-US" dirty="0" smtClean="0"/>
              <a:t>, resulting in a brown color.</a:t>
            </a:r>
            <a:endParaRPr lang="en-US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886200"/>
            <a:ext cx="37338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theodoregray.com/PeriodicTable/PopularScience/2007/11/1/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33800"/>
            <a:ext cx="481263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Iron and Oxygen combine at different speeds depending on conditions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438400"/>
          </a:xfrm>
        </p:spPr>
        <p:txBody>
          <a:bodyPr/>
          <a:lstStyle/>
          <a:p>
            <a:r>
              <a:rPr lang="en-US" dirty="0"/>
              <a:t>Write a balanced reaction for combining Iron (Fe) and Oxygen (O</a:t>
            </a:r>
            <a:r>
              <a:rPr lang="en-US" baseline="-25000" dirty="0"/>
              <a:t>2</a:t>
            </a:r>
            <a:r>
              <a:rPr lang="en-US" dirty="0"/>
              <a:t>) into rust (Fe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4Fe(s) + 3O</a:t>
            </a:r>
            <a:r>
              <a:rPr lang="en-US" baseline="-25000" dirty="0"/>
              <a:t>2</a:t>
            </a:r>
            <a:r>
              <a:rPr lang="en-US" dirty="0"/>
              <a:t>(g) → 2Fe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(s)</a:t>
            </a:r>
          </a:p>
          <a:p>
            <a:pPr lvl="1"/>
            <a:r>
              <a:rPr lang="en-US" dirty="0"/>
              <a:t>3Fe(s) + 2O</a:t>
            </a:r>
            <a:r>
              <a:rPr lang="en-US" baseline="-25000" dirty="0"/>
              <a:t>2</a:t>
            </a:r>
            <a:r>
              <a:rPr lang="en-US" dirty="0"/>
              <a:t>(g) → Fe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(s) </a:t>
            </a:r>
          </a:p>
        </p:txBody>
      </p:sp>
      <p:pic>
        <p:nvPicPr>
          <p:cNvPr id="77830" name="Picture 6" descr="stock_old_truck_rust_car_auto_automobile_vehicle-254001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3200400" cy="213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3962400" cy="1219200"/>
          </a:xfrm>
        </p:spPr>
        <p:txBody>
          <a:bodyPr/>
          <a:lstStyle/>
          <a:p>
            <a:r>
              <a:rPr lang="en-US" sz="3200" dirty="0"/>
              <a:t>Reactions Go at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Different </a:t>
            </a:r>
            <a:r>
              <a:rPr lang="en-US" sz="3200" dirty="0"/>
              <a:t>Speeds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Cellulose +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 CO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+ H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O</a:t>
            </a:r>
          </a:p>
          <a:p>
            <a:pPr lvl="1"/>
            <a:r>
              <a:rPr lang="en-US" dirty="0"/>
              <a:t>Dead tree in forest</a:t>
            </a:r>
          </a:p>
          <a:p>
            <a:pPr lvl="1"/>
            <a:r>
              <a:rPr lang="en-US" dirty="0"/>
              <a:t>Wood in fire</a:t>
            </a:r>
          </a:p>
          <a:p>
            <a:pPr lvl="1"/>
            <a:r>
              <a:rPr lang="en-US" dirty="0"/>
              <a:t>Sawdust in explosion</a:t>
            </a:r>
          </a:p>
          <a:p>
            <a:r>
              <a:rPr lang="en-US" dirty="0"/>
              <a:t>Why</a:t>
            </a:r>
            <a:r>
              <a:rPr lang="en-US" dirty="0" smtClean="0"/>
              <a:t>?</a:t>
            </a:r>
          </a:p>
          <a:p>
            <a:r>
              <a:rPr lang="pt-BR" dirty="0" smtClean="0"/>
              <a:t>2 C</a:t>
            </a:r>
            <a:r>
              <a:rPr lang="pt-BR" baseline="-25000" dirty="0" smtClean="0"/>
              <a:t>7</a:t>
            </a:r>
            <a:r>
              <a:rPr lang="pt-BR" dirty="0" smtClean="0"/>
              <a:t>H</a:t>
            </a:r>
            <a:r>
              <a:rPr lang="pt-BR" baseline="-25000" dirty="0" smtClean="0"/>
              <a:t>5</a:t>
            </a:r>
            <a:r>
              <a:rPr lang="pt-BR" dirty="0" smtClean="0"/>
              <a:t>N</a:t>
            </a:r>
            <a:r>
              <a:rPr lang="pt-BR" baseline="-25000" dirty="0" smtClean="0"/>
              <a:t>3</a:t>
            </a:r>
            <a:r>
              <a:rPr lang="pt-BR" dirty="0" smtClean="0"/>
              <a:t>O</a:t>
            </a:r>
            <a:r>
              <a:rPr lang="pt-BR" baseline="-25000" dirty="0" smtClean="0"/>
              <a:t>6</a:t>
            </a:r>
            <a:r>
              <a:rPr lang="pt-BR" dirty="0" smtClean="0"/>
              <a:t> → 3 N</a:t>
            </a:r>
            <a:r>
              <a:rPr lang="pt-BR" baseline="-25000" dirty="0" smtClean="0"/>
              <a:t>2</a:t>
            </a:r>
            <a:r>
              <a:rPr lang="pt-BR" dirty="0" smtClean="0"/>
              <a:t> + 5 H</a:t>
            </a:r>
            <a:r>
              <a:rPr lang="pt-BR" baseline="-25000" dirty="0" smtClean="0"/>
              <a:t>2</a:t>
            </a:r>
            <a:r>
              <a:rPr lang="pt-BR" dirty="0" smtClean="0"/>
              <a:t>O + 7 CO + 7 C</a:t>
            </a:r>
          </a:p>
          <a:p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2747963" cy="332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95800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Governs Speed of a Reaction?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029200"/>
          </a:xfrm>
        </p:spPr>
        <p:txBody>
          <a:bodyPr>
            <a:noAutofit/>
          </a:bodyPr>
          <a:lstStyle/>
          <a:p>
            <a:r>
              <a:rPr lang="en-US" sz="1800" dirty="0"/>
              <a:t>Definition: rate that reactants are consumed, or products are </a:t>
            </a:r>
            <a:r>
              <a:rPr lang="en-US" sz="1800" dirty="0" smtClean="0"/>
              <a:t>produced</a:t>
            </a:r>
          </a:p>
          <a:p>
            <a:r>
              <a:rPr lang="en-US" sz="1800" dirty="0" smtClean="0"/>
              <a:t>Reactants must get close for electron clouds to interact</a:t>
            </a:r>
          </a:p>
          <a:p>
            <a:endParaRPr lang="en-US" sz="1800" dirty="0"/>
          </a:p>
          <a:p>
            <a:r>
              <a:rPr lang="en-US" sz="1800" dirty="0"/>
              <a:t>Factors:</a:t>
            </a:r>
          </a:p>
          <a:p>
            <a:pPr lvl="1"/>
            <a:r>
              <a:rPr lang="en-US" sz="1800" dirty="0" smtClean="0"/>
              <a:t>Collision rate</a:t>
            </a:r>
          </a:p>
          <a:p>
            <a:pPr lvl="2"/>
            <a:r>
              <a:rPr lang="en-US" sz="1400" dirty="0" smtClean="0"/>
              <a:t>Temperature (a reflection of molecular speed)</a:t>
            </a:r>
          </a:p>
          <a:p>
            <a:pPr lvl="2"/>
            <a:r>
              <a:rPr lang="en-US" sz="1400" dirty="0" smtClean="0"/>
              <a:t>Pressure (for gases) or concentration (for liquids)</a:t>
            </a:r>
          </a:p>
          <a:p>
            <a:pPr lvl="2"/>
            <a:r>
              <a:rPr lang="en-US" sz="1400" dirty="0" smtClean="0"/>
              <a:t>Physical state</a:t>
            </a:r>
          </a:p>
          <a:p>
            <a:pPr lvl="1"/>
            <a:r>
              <a:rPr lang="en-US" sz="1800" dirty="0" smtClean="0"/>
              <a:t>Energetic </a:t>
            </a:r>
            <a:r>
              <a:rPr lang="en-US" sz="1800" dirty="0"/>
              <a:t>requirements</a:t>
            </a:r>
          </a:p>
          <a:p>
            <a:pPr lvl="1"/>
            <a:r>
              <a:rPr lang="en-US" sz="1800" dirty="0"/>
              <a:t>Entropic (organization) </a:t>
            </a:r>
            <a:r>
              <a:rPr lang="en-US" sz="1800" dirty="0" smtClean="0"/>
              <a:t>requirements</a:t>
            </a:r>
          </a:p>
          <a:p>
            <a:pPr lvl="1"/>
            <a:r>
              <a:rPr lang="en-US" sz="1800" dirty="0" smtClean="0">
                <a:hlinkClick r:id="rId3"/>
              </a:rPr>
              <a:t>http://www.chm.davidson.edu/vce/kinetics/ReactionRates.html</a:t>
            </a:r>
            <a:endParaRPr lang="en-US" sz="1800" dirty="0" smtClean="0"/>
          </a:p>
          <a:p>
            <a:endParaRPr lang="en-US" sz="1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</a:t>
            </a:r>
            <a:r>
              <a:rPr lang="en-US" dirty="0" smtClean="0"/>
              <a:t>entropy on reaction rates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Reactants frequently must have a certain orientation at the transition state, or reaction will not occur</a:t>
            </a:r>
          </a:p>
          <a:p>
            <a:pPr>
              <a:lnSpc>
                <a:spcPct val="90000"/>
              </a:lnSpc>
            </a:pPr>
            <a:r>
              <a:rPr lang="en-US" sz="2600"/>
              <a:t>This corresponds to order in the transition state: entropy of activation</a:t>
            </a:r>
          </a:p>
          <a:p>
            <a:pPr>
              <a:lnSpc>
                <a:spcPct val="90000"/>
              </a:lnSpc>
            </a:pPr>
            <a:endParaRPr lang="en-US" sz="2600"/>
          </a:p>
        </p:txBody>
      </p:sp>
      <p:pic>
        <p:nvPicPr>
          <p:cNvPr id="69636" name="Picture 4" descr="Fig20_06 colli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5334000" cy="3195638"/>
          </a:xfrm>
          <a:prstGeom prst="rect">
            <a:avLst/>
          </a:prstGeom>
          <a:noFill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76600"/>
            <a:ext cx="16176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267200" cy="1066800"/>
          </a:xfrm>
        </p:spPr>
        <p:txBody>
          <a:bodyPr/>
          <a:lstStyle/>
          <a:p>
            <a:r>
              <a:rPr lang="en-US"/>
              <a:t>Effect of Energy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419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/>
              <a:t>The net energy released (or consumed) does not affect rates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The energy required to reach the </a:t>
            </a:r>
            <a:r>
              <a:rPr lang="en-US" sz="2300" i="1" dirty="0"/>
              <a:t>transition state</a:t>
            </a:r>
            <a:r>
              <a:rPr lang="en-US" sz="2300" dirty="0"/>
              <a:t> (“activation energy”) has large </a:t>
            </a:r>
            <a:r>
              <a:rPr lang="en-US" sz="2300" dirty="0" smtClean="0"/>
              <a:t>effect</a:t>
            </a:r>
          </a:p>
          <a:p>
            <a:pPr>
              <a:lnSpc>
                <a:spcPct val="90000"/>
              </a:lnSpc>
            </a:pPr>
            <a:endParaRPr lang="en-US" sz="2300" dirty="0" smtClean="0"/>
          </a:p>
          <a:p>
            <a:pPr>
              <a:lnSpc>
                <a:spcPct val="90000"/>
              </a:lnSpc>
            </a:pPr>
            <a:r>
              <a:rPr lang="en-US" sz="2300" dirty="0" smtClean="0"/>
              <a:t>Transition state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The critical arrangement of atoms where the reacting system “decides” whether or not to make products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Typically involves breaking and/or formation of bonds</a:t>
            </a:r>
          </a:p>
          <a:p>
            <a:pPr>
              <a:lnSpc>
                <a:spcPct val="90000"/>
              </a:lnSpc>
            </a:pPr>
            <a:endParaRPr lang="en-US" sz="2300" dirty="0" smtClean="0"/>
          </a:p>
          <a:p>
            <a:pPr>
              <a:lnSpc>
                <a:spcPct val="90000"/>
              </a:lnSpc>
            </a:pPr>
            <a:endParaRPr lang="en-US" sz="2300" dirty="0"/>
          </a:p>
        </p:txBody>
      </p:sp>
      <p:pic>
        <p:nvPicPr>
          <p:cNvPr id="57348" name="Picture 4" descr="Fig20_04 reaction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063" y="1828800"/>
            <a:ext cx="4706937" cy="36337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doesn’t your diamond turn into pencil lead or burst into flames?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3505200" y="4724400"/>
            <a:ext cx="52578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room temperature and pressure, graphite and carbon dioxide are much more energetically favorable for the electrons in carbon.</a:t>
            </a:r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04800" y="4572000"/>
            <a:ext cx="2249488" cy="2047875"/>
            <a:chOff x="4080" y="1728"/>
            <a:chExt cx="1417" cy="1290"/>
          </a:xfrm>
        </p:grpSpPr>
        <p:pic>
          <p:nvPicPr>
            <p:cNvPr id="7" name="Picture 5" descr="Fig20_3 carbon energ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0" y="1728"/>
              <a:ext cx="1417" cy="1290"/>
            </a:xfrm>
            <a:prstGeom prst="rect">
              <a:avLst/>
            </a:prstGeom>
            <a:noFill/>
          </p:spPr>
        </p:pic>
        <p:pic>
          <p:nvPicPr>
            <p:cNvPr id="8" name="Picture 6" descr="Fig20_3_diamon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2" y="1920"/>
              <a:ext cx="304" cy="304"/>
            </a:xfrm>
            <a:prstGeom prst="rect">
              <a:avLst/>
            </a:prstGeom>
            <a:noFill/>
          </p:spPr>
        </p:pic>
        <p:pic>
          <p:nvPicPr>
            <p:cNvPr id="9" name="Picture 7" descr="Fig20_3_Graphit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2307"/>
              <a:ext cx="384" cy="381"/>
            </a:xfrm>
            <a:prstGeom prst="rect">
              <a:avLst/>
            </a:prstGeom>
            <a:noFill/>
          </p:spPr>
        </p:pic>
      </p:grp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81200"/>
            <a:ext cx="4184650" cy="22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981200"/>
            <a:ext cx="3810000" cy="231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Catalysts Decrease energy or increase entropy of activation without themselves being consumed; speed up rate</a:t>
            </a:r>
            <a:endParaRPr lang="en-US" sz="26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1371600"/>
          </a:xfrm>
        </p:spPr>
        <p:txBody>
          <a:bodyPr/>
          <a:lstStyle/>
          <a:p>
            <a:r>
              <a:rPr lang="en-US" sz="2100" dirty="0" smtClean="0"/>
              <a:t>H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O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 </a:t>
            </a:r>
            <a:r>
              <a:rPr lang="en-US" sz="2100" dirty="0"/>
              <a:t>decomposes spontaneously</a:t>
            </a:r>
          </a:p>
          <a:p>
            <a:r>
              <a:rPr lang="en-US" sz="2100" dirty="0"/>
              <a:t>Much faster in presence of </a:t>
            </a:r>
            <a:r>
              <a:rPr lang="en-US" sz="2100" dirty="0" smtClean="0"/>
              <a:t>Br</a:t>
            </a:r>
            <a:r>
              <a:rPr lang="en-US" sz="2100" baseline="30000" dirty="0" smtClean="0"/>
              <a:t>- </a:t>
            </a:r>
            <a:r>
              <a:rPr lang="en-US" sz="2100" dirty="0" smtClean="0"/>
              <a:t>or I</a:t>
            </a:r>
            <a:r>
              <a:rPr lang="en-US" sz="2100" baseline="30000" dirty="0" smtClean="0"/>
              <a:t>-</a:t>
            </a:r>
            <a:endParaRPr lang="en-US" sz="2100" dirty="0"/>
          </a:p>
          <a:p>
            <a:r>
              <a:rPr lang="en-US" sz="2100" dirty="0"/>
              <a:t>Catalyst makes new, lower energy route possible</a:t>
            </a:r>
          </a:p>
        </p:txBody>
      </p:sp>
      <p:pic>
        <p:nvPicPr>
          <p:cNvPr id="60420" name="Picture 4" descr="14_20"/>
          <p:cNvPicPr>
            <a:picLocks noChangeAspect="1" noChangeArrowheads="1"/>
          </p:cNvPicPr>
          <p:nvPr/>
        </p:nvPicPr>
        <p:blipFill>
          <a:blip r:embed="rId3" cstate="print"/>
          <a:srcRect b="3665"/>
          <a:stretch>
            <a:fillRect/>
          </a:stretch>
        </p:blipFill>
        <p:spPr bwMode="auto">
          <a:xfrm>
            <a:off x="1676400" y="3124200"/>
            <a:ext cx="5486400" cy="3505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Catalysts in biology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33400" y="1828800"/>
            <a:ext cx="54102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>
                <a:latin typeface="+mn-lt"/>
              </a:rPr>
              <a:t>Hexokinase</a:t>
            </a:r>
            <a:r>
              <a:rPr lang="en-US" dirty="0">
                <a:latin typeface="+mn-lt"/>
              </a:rPr>
              <a:t> - Enzyme that catalyses the transfer of phosphate from ATP to glucose to form glucose-6 phosphate, the first reaction in the metabolism of glucose via the </a:t>
            </a:r>
            <a:r>
              <a:rPr lang="en-US" dirty="0" err="1">
                <a:latin typeface="+mn-lt"/>
              </a:rPr>
              <a:t>glycolytic</a:t>
            </a:r>
            <a:r>
              <a:rPr lang="en-US" dirty="0">
                <a:latin typeface="+mn-lt"/>
              </a:rPr>
              <a:t> pathway. 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81200"/>
            <a:ext cx="16176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Catalyzing the formation of water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O</a:t>
            </a:r>
            <a:r>
              <a:rPr lang="en-US" baseline="-25000" dirty="0"/>
              <a:t>2</a:t>
            </a:r>
            <a:r>
              <a:rPr lang="en-US" dirty="0"/>
              <a:t> w/ Pd/C </a:t>
            </a:r>
            <a:r>
              <a:rPr lang="en-US" dirty="0" smtClean="0"/>
              <a:t>catalyst</a:t>
            </a:r>
          </a:p>
          <a:p>
            <a:endParaRPr lang="en-US" dirty="0" smtClean="0"/>
          </a:p>
          <a:p>
            <a:r>
              <a:rPr lang="en-US" sz="3200" dirty="0" smtClean="0"/>
              <a:t>Pd surface stretches the H-H bond, helping it break and lowering transition state energy</a:t>
            </a:r>
          </a:p>
          <a:p>
            <a:endParaRPr lang="en-US" dirty="0"/>
          </a:p>
        </p:txBody>
      </p:sp>
      <p:pic>
        <p:nvPicPr>
          <p:cNvPr id="61444" name="Picture 4" descr="Fig20_07 reaction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0"/>
            <a:ext cx="4937432" cy="36385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In a mass spectrometer, which fragments reach the detector first?</a:t>
            </a:r>
          </a:p>
        </p:txBody>
      </p:sp>
      <p:sp>
        <p:nvSpPr>
          <p:cNvPr id="7373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5715000" cy="25908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The most reactive fragments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The heaviest fragments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The lightest fragments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The biggest fragments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024265" y="4648200"/>
            <a:ext cx="457200" cy="1219200"/>
          </a:xfrm>
          <a:prstGeom prst="ellipse">
            <a:avLst/>
          </a:prstGeom>
          <a:solidFill>
            <a:srgbClr val="FF9933"/>
          </a:solidFill>
          <a:ln w="12700">
            <a:noFill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187778" y="5016500"/>
            <a:ext cx="152400" cy="4572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505200" y="4648200"/>
            <a:ext cx="457200" cy="1219200"/>
          </a:xfrm>
          <a:prstGeom prst="ellipse">
            <a:avLst/>
          </a:prstGeom>
          <a:solidFill>
            <a:srgbClr val="FF9933"/>
          </a:solidFill>
          <a:ln w="12700">
            <a:noFill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629400" y="4648200"/>
            <a:ext cx="457200" cy="1219200"/>
          </a:xfrm>
          <a:prstGeom prst="ellipse">
            <a:avLst/>
          </a:prstGeom>
          <a:solidFill>
            <a:srgbClr val="00B050"/>
          </a:solidFill>
          <a:ln w="12700">
            <a:noFill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66800" y="4854714"/>
            <a:ext cx="18288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positive </a:t>
            </a:r>
            <a:r>
              <a:rPr lang="en-US" sz="2000" dirty="0" smtClean="0">
                <a:latin typeface="Comic Sans MS" pitchFamily="66" charset="0"/>
              </a:rPr>
              <a:t>fragments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191000" y="5181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495800" y="52578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724400" y="51054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562600" y="5181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867400" y="52578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400800" y="5181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2667000" y="51054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819400" y="51054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2667000" y="52578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2819400" y="5181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819400" y="49530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3581400" y="5943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6934200" y="6019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581400" y="62484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810000" y="6324600"/>
            <a:ext cx="2895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Length of flight path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209800" y="51054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3657600" y="5029200"/>
            <a:ext cx="152400" cy="4572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PQuestion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6743700" cy="1219200"/>
          </a:xfrm>
        </p:spPr>
        <p:txBody>
          <a:bodyPr/>
          <a:lstStyle/>
          <a:p>
            <a:r>
              <a:rPr lang="en-US" sz="2800"/>
              <a:t>Why do we need to use a match to explode the balloon?</a:t>
            </a:r>
          </a:p>
        </p:txBody>
      </p:sp>
      <p:pic>
        <p:nvPicPr>
          <p:cNvPr id="62467" name="Picture 3" descr="Fig20_6_ballo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667000"/>
            <a:ext cx="243681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7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981200"/>
            <a:ext cx="4495800" cy="4114800"/>
          </a:xfrm>
        </p:spPr>
        <p:txBody>
          <a:bodyPr/>
          <a:lstStyle/>
          <a:p>
            <a:pPr marL="609600" indent="-609600">
              <a:buFont typeface="Arial" charset="0"/>
              <a:buAutoNum type="alphaUcPeriod"/>
            </a:pPr>
            <a:r>
              <a:rPr lang="en-US" sz="2200"/>
              <a:t>Products of combustion of the match catalyze reaction of H</a:t>
            </a:r>
            <a:r>
              <a:rPr lang="en-US" sz="2200" baseline="-25000"/>
              <a:t>2</a:t>
            </a:r>
            <a:r>
              <a:rPr lang="en-US" sz="2200"/>
              <a:t> + O</a:t>
            </a:r>
            <a:r>
              <a:rPr lang="en-US" sz="2200" baseline="-25000"/>
              <a:t>2</a:t>
            </a:r>
            <a:endParaRPr lang="en-US" sz="2200"/>
          </a:p>
          <a:p>
            <a:pPr marL="609600" indent="-609600">
              <a:buFont typeface="Arial" charset="0"/>
              <a:buAutoNum type="alphaUcPeriod"/>
            </a:pPr>
            <a:r>
              <a:rPr lang="en-US" sz="2200"/>
              <a:t>Heat from the match provides the required energy of activation</a:t>
            </a:r>
          </a:p>
          <a:p>
            <a:pPr marL="609600" indent="-609600">
              <a:buFont typeface="Arial" charset="0"/>
              <a:buAutoNum type="alphaUcPeriod"/>
            </a:pPr>
            <a:r>
              <a:rPr lang="en-US" sz="2200"/>
              <a:t>We need the match to pop the balloon and expose the H</a:t>
            </a:r>
            <a:r>
              <a:rPr lang="en-US" sz="2200" baseline="-25000"/>
              <a:t>2</a:t>
            </a:r>
            <a:r>
              <a:rPr lang="en-US" sz="2200"/>
              <a:t> to the O</a:t>
            </a:r>
            <a:r>
              <a:rPr lang="en-US" sz="2200" baseline="-25000"/>
              <a:t>2</a:t>
            </a:r>
            <a:r>
              <a:rPr lang="en-US" sz="2200"/>
              <a:t> </a:t>
            </a:r>
          </a:p>
          <a:p>
            <a:pPr marL="609600" indent="-609600">
              <a:buFont typeface="Arial" charset="0"/>
              <a:buAutoNum type="alphaUcPeriod"/>
            </a:pPr>
            <a:r>
              <a:rPr lang="en-US" sz="2200"/>
              <a:t>Matches contain small amounts of palladium (Pd)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PS100 F09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726F-9161-4D79-980C-FE34E5C5930A}" type="slidenum">
              <a:rPr lang="en-US"/>
              <a:pPr/>
              <a:t>21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Reactions are more likely to occur if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more collisions</a:t>
            </a:r>
            <a:r>
              <a:rPr lang="en-US" dirty="0"/>
              <a:t> between atoms and the collisions are </a:t>
            </a:r>
            <a:r>
              <a:rPr lang="en-US" dirty="0">
                <a:solidFill>
                  <a:srgbClr val="FF0000"/>
                </a:solidFill>
              </a:rPr>
              <a:t>more vigorous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            Increase the </a:t>
            </a:r>
            <a:r>
              <a:rPr lang="en-US" sz="2800" u="sng" dirty="0">
                <a:solidFill>
                  <a:srgbClr val="FF0000"/>
                </a:solidFill>
              </a:rPr>
              <a:t>concentration</a:t>
            </a:r>
            <a:r>
              <a:rPr lang="en-US" sz="2800" dirty="0"/>
              <a:t> of atoms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dirty="0"/>
              <a:t>       Increase the </a:t>
            </a:r>
            <a:r>
              <a:rPr lang="en-US" u="sng" dirty="0">
                <a:solidFill>
                  <a:srgbClr val="FF0000"/>
                </a:solidFill>
              </a:rPr>
              <a:t>pressure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dirty="0"/>
              <a:t>       Increase the </a:t>
            </a:r>
            <a:r>
              <a:rPr lang="en-US" u="sng" dirty="0">
                <a:solidFill>
                  <a:srgbClr val="FF0000"/>
                </a:solidFill>
              </a:rPr>
              <a:t>temperature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2.    The </a:t>
            </a:r>
            <a:r>
              <a:rPr lang="en-US" dirty="0">
                <a:solidFill>
                  <a:srgbClr val="0000FF"/>
                </a:solidFill>
              </a:rPr>
              <a:t>energy</a:t>
            </a:r>
            <a:r>
              <a:rPr lang="en-US" dirty="0"/>
              <a:t> of the system will </a:t>
            </a:r>
            <a:r>
              <a:rPr lang="en-US" dirty="0">
                <a:solidFill>
                  <a:srgbClr val="0000FF"/>
                </a:solidFill>
              </a:rPr>
              <a:t>decrease</a:t>
            </a:r>
          </a:p>
          <a:p>
            <a:pPr marL="609600" indent="-609600">
              <a:lnSpc>
                <a:spcPct val="90000"/>
              </a:lnSpc>
            </a:pP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3.    The </a:t>
            </a:r>
            <a:r>
              <a:rPr lang="en-US" dirty="0">
                <a:solidFill>
                  <a:srgbClr val="009900"/>
                </a:solidFill>
              </a:rPr>
              <a:t>entropy</a:t>
            </a:r>
            <a:r>
              <a:rPr lang="en-US" dirty="0"/>
              <a:t> of the system will </a:t>
            </a:r>
            <a:r>
              <a:rPr lang="en-US" dirty="0">
                <a:solidFill>
                  <a:srgbClr val="009900"/>
                </a:solidFill>
              </a:rPr>
              <a:t>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838200"/>
          </a:xfrm>
        </p:spPr>
        <p:txBody>
          <a:bodyPr/>
          <a:lstStyle/>
          <a:p>
            <a:r>
              <a:rPr lang="en-US" dirty="0"/>
              <a:t>Reactions go in both directions: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1676400" y="2286000"/>
            <a:ext cx="3563938" cy="415925"/>
            <a:chOff x="710" y="1872"/>
            <a:chExt cx="2245" cy="262"/>
          </a:xfrm>
        </p:grpSpPr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710" y="1884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/>
                <a:t>Reactants</a:t>
              </a:r>
            </a:p>
          </p:txBody>
        </p:sp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2208" y="1872"/>
              <a:ext cx="7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Products</a:t>
              </a:r>
            </a:p>
          </p:txBody>
        </p:sp>
        <p:sp>
          <p:nvSpPr>
            <p:cNvPr id="63495" name="Line 7"/>
            <p:cNvSpPr>
              <a:spLocks noChangeShapeType="1"/>
            </p:cNvSpPr>
            <p:nvPr/>
          </p:nvSpPr>
          <p:spPr bwMode="auto">
            <a:xfrm>
              <a:off x="1584" y="196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 flipH="1">
              <a:off x="1584" y="20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28600" y="28194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You’ve already seen this in the 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H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+ O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 reaction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When forward and reverse rates are equal, amount of reactant &amp; product no longer changes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This dynamic balance is called “chemical equilibrium”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Equilibrium is the state of lowest energy, and maximum entropy; everything moves toward it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11" name="Picture 4" descr="Fig20_11 sink ana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494" y="2819400"/>
            <a:ext cx="3479505" cy="3911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atoms form chemical bonds?</a:t>
            </a:r>
          </a:p>
          <a:p>
            <a:r>
              <a:rPr lang="en-US" dirty="0"/>
              <a:t>Why are some reactions fast, and others slow?</a:t>
            </a:r>
          </a:p>
          <a:p>
            <a:r>
              <a:rPr lang="en-US" dirty="0"/>
              <a:t>How do energy and entropy play a </a:t>
            </a:r>
            <a:r>
              <a:rPr lang="en-US" dirty="0" smtClean="0"/>
              <a:t>role?</a:t>
            </a:r>
            <a:endParaRPr lang="en-US" dirty="0"/>
          </a:p>
          <a:p>
            <a:r>
              <a:rPr lang="en-US" dirty="0"/>
              <a:t>What is </a:t>
            </a:r>
            <a:r>
              <a:rPr lang="en-US" dirty="0" smtClean="0"/>
              <a:t>equilibrium?</a:t>
            </a:r>
            <a:endParaRPr lang="en-US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14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5105400" y="304800"/>
            <a:ext cx="3886200" cy="26670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46" name="Picture 14" descr="FG10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32163"/>
            <a:ext cx="4267200" cy="3525837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/>
              <a:t>Molecular Orbitals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4196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dirty="0" err="1"/>
              <a:t>Orbitals</a:t>
            </a:r>
            <a:r>
              <a:rPr lang="en-US" sz="1900" dirty="0"/>
              <a:t> are electron probability standing waves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Shape of orbital depends on placement of the different nuclei.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New standing wave patterns (new shapes) when there are multiple nuclei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Molecular </a:t>
            </a:r>
            <a:r>
              <a:rPr lang="en-US" sz="1900" dirty="0" err="1" smtClean="0"/>
              <a:t>orbitals</a:t>
            </a:r>
            <a:r>
              <a:rPr lang="en-US" sz="1900" dirty="0" smtClean="0"/>
              <a:t> f</a:t>
            </a:r>
            <a:r>
              <a:rPr lang="en-US" sz="1700" dirty="0" smtClean="0"/>
              <a:t>ollow </a:t>
            </a:r>
            <a:r>
              <a:rPr lang="en-US" sz="1700" dirty="0"/>
              <a:t>same rules as atomic </a:t>
            </a:r>
            <a:r>
              <a:rPr lang="en-US" sz="1700" dirty="0" err="1"/>
              <a:t>orbitals</a:t>
            </a:r>
            <a:r>
              <a:rPr lang="en-US" sz="17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2 </a:t>
            </a:r>
            <a:r>
              <a:rPr lang="en-US" sz="2000" dirty="0" smtClean="0"/>
              <a:t>electrons per </a:t>
            </a:r>
            <a:r>
              <a:rPr lang="en-US" sz="2000" dirty="0"/>
              <a:t>orbital (opposite spins)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Fill lowest energy </a:t>
            </a:r>
            <a:r>
              <a:rPr lang="en-US" sz="2000" dirty="0" err="1"/>
              <a:t>orbitals</a:t>
            </a:r>
            <a:r>
              <a:rPr lang="en-US" sz="2000" dirty="0"/>
              <a:t> </a:t>
            </a:r>
            <a:r>
              <a:rPr lang="en-US" sz="2000" dirty="0" smtClean="0"/>
              <a:t>first	</a:t>
            </a:r>
            <a:endParaRPr lang="en-US" sz="2000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 r="68182"/>
          <a:stretch>
            <a:fillRect/>
          </a:stretch>
        </p:blipFill>
        <p:spPr bwMode="auto">
          <a:xfrm>
            <a:off x="685800" y="4860925"/>
            <a:ext cx="10668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 l="52272"/>
          <a:stretch>
            <a:fillRect/>
          </a:stretch>
        </p:blipFill>
        <p:spPr bwMode="auto">
          <a:xfrm>
            <a:off x="1981200" y="4937125"/>
            <a:ext cx="16002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508125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279525"/>
            <a:ext cx="449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096000" y="4572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/>
              <a:t>Atomic orbitals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066800" y="62325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Molecular orbitals</a:t>
            </a:r>
          </a:p>
        </p:txBody>
      </p:sp>
      <p:pic>
        <p:nvPicPr>
          <p:cNvPr id="44047" name="Picture 15" descr="Fig16_9 f orbital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746125"/>
            <a:ext cx="798513" cy="1676400"/>
          </a:xfrm>
          <a:prstGeom prst="rect">
            <a:avLst/>
          </a:prstGeom>
          <a:noFill/>
        </p:spPr>
      </p:pic>
      <p:pic>
        <p:nvPicPr>
          <p:cNvPr id="44048" name="Picture 16" descr="fig16_7 d orbital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898525"/>
            <a:ext cx="820738" cy="1447800"/>
          </a:xfrm>
          <a:prstGeom prst="rect">
            <a:avLst/>
          </a:prstGeom>
          <a:noFill/>
        </p:spPr>
      </p:pic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546725" y="20780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6308725" y="2230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7239000" y="24225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8305800" y="24987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</a:t>
            </a:r>
            <a:r>
              <a:rPr lang="en-US" dirty="0" err="1"/>
              <a:t>Orbitals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Bonding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1981200"/>
          </a:xfrm>
        </p:spPr>
        <p:txBody>
          <a:bodyPr/>
          <a:lstStyle/>
          <a:p>
            <a:r>
              <a:rPr lang="en-US" sz="2600" dirty="0"/>
              <a:t>When atoms get close, </a:t>
            </a:r>
            <a:r>
              <a:rPr lang="en-US" sz="2600" dirty="0" smtClean="0"/>
              <a:t>molecular </a:t>
            </a:r>
            <a:r>
              <a:rPr lang="en-US" sz="2600" dirty="0" err="1" smtClean="0"/>
              <a:t>orbitals</a:t>
            </a:r>
            <a:r>
              <a:rPr lang="en-US" sz="2600" dirty="0" smtClean="0"/>
              <a:t> </a:t>
            </a:r>
            <a:r>
              <a:rPr lang="en-US" sz="2600" dirty="0"/>
              <a:t>can form</a:t>
            </a:r>
          </a:p>
          <a:p>
            <a:pPr lvl="1"/>
            <a:r>
              <a:rPr lang="en-US" sz="2200" dirty="0"/>
              <a:t>If the electrons are lower in energy in the resulting </a:t>
            </a:r>
            <a:r>
              <a:rPr lang="en-US" sz="2200" dirty="0" smtClean="0"/>
              <a:t>molecular orbital </a:t>
            </a:r>
            <a:r>
              <a:rPr lang="en-US" sz="2200" dirty="0"/>
              <a:t>than they were in the atomic </a:t>
            </a:r>
            <a:r>
              <a:rPr lang="en-US" sz="2200" dirty="0" err="1"/>
              <a:t>orbitals</a:t>
            </a:r>
            <a:r>
              <a:rPr lang="en-US" sz="2200" dirty="0"/>
              <a:t>, bonds form</a:t>
            </a:r>
          </a:p>
          <a:p>
            <a:pPr lvl="1"/>
            <a:r>
              <a:rPr lang="en-US" sz="2200" dirty="0"/>
              <a:t>Bonding and </a:t>
            </a:r>
            <a:r>
              <a:rPr lang="en-US" sz="2200" dirty="0" err="1"/>
              <a:t>antibonding</a:t>
            </a:r>
            <a:r>
              <a:rPr lang="en-US" sz="2200" dirty="0"/>
              <a:t> </a:t>
            </a:r>
            <a:r>
              <a:rPr lang="en-US" sz="2200" dirty="0" err="1"/>
              <a:t>orbitals</a:t>
            </a:r>
            <a:r>
              <a:rPr lang="en-US" sz="2200" dirty="0"/>
              <a:t> are possible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68182"/>
          <a:stretch>
            <a:fillRect/>
          </a:stretch>
        </p:blipFill>
        <p:spPr bwMode="auto">
          <a:xfrm>
            <a:off x="6553200" y="5410200"/>
            <a:ext cx="1066800" cy="1035050"/>
          </a:xfrm>
          <a:prstGeom prst="rect">
            <a:avLst/>
          </a:prstGeom>
          <a:noFill/>
          <a:ln/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 l="52272"/>
          <a:stretch>
            <a:fillRect/>
          </a:stretch>
        </p:blipFill>
        <p:spPr bwMode="auto">
          <a:xfrm>
            <a:off x="6248400" y="3886200"/>
            <a:ext cx="16002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762000" y="4800600"/>
            <a:ext cx="762000" cy="762000"/>
          </a:xfrm>
          <a:prstGeom prst="ellipse">
            <a:avLst/>
          </a:prstGeom>
          <a:gradFill rotWithShape="0">
            <a:gsLst>
              <a:gs pos="0">
                <a:srgbClr val="C36F64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033463" y="506095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209800" y="4876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+</a:t>
            </a:r>
          </a:p>
        </p:txBody>
      </p:sp>
      <p:grpSp>
        <p:nvGrpSpPr>
          <p:cNvPr id="46093" name="Group 13"/>
          <p:cNvGrpSpPr>
            <a:grpSpLocks/>
          </p:cNvGrpSpPr>
          <p:nvPr/>
        </p:nvGrpSpPr>
        <p:grpSpPr bwMode="auto">
          <a:xfrm>
            <a:off x="3810000" y="4953000"/>
            <a:ext cx="457200" cy="519113"/>
            <a:chOff x="2592" y="3456"/>
            <a:chExt cx="288" cy="327"/>
          </a:xfrm>
        </p:grpSpPr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2592" y="345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sym typeface="Symbol" pitchFamily="18" charset="2"/>
                </a:rPr>
                <a:t></a:t>
              </a:r>
              <a:endParaRPr lang="en-US" sz="2800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96" name="Group 16"/>
          <p:cNvGrpSpPr>
            <a:grpSpLocks/>
          </p:cNvGrpSpPr>
          <p:nvPr/>
        </p:nvGrpSpPr>
        <p:grpSpPr bwMode="auto">
          <a:xfrm>
            <a:off x="1600200" y="4953000"/>
            <a:ext cx="457200" cy="519113"/>
            <a:chOff x="2592" y="3456"/>
            <a:chExt cx="288" cy="327"/>
          </a:xfrm>
        </p:grpSpPr>
        <p:sp>
          <p:nvSpPr>
            <p:cNvPr id="46097" name="Text Box 17"/>
            <p:cNvSpPr txBox="1">
              <a:spLocks noChangeArrowheads="1"/>
            </p:cNvSpPr>
            <p:nvPr/>
          </p:nvSpPr>
          <p:spPr bwMode="auto">
            <a:xfrm>
              <a:off x="2592" y="345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sym typeface="Symbol" pitchFamily="18" charset="2"/>
                </a:rPr>
                <a:t></a:t>
              </a:r>
              <a:endParaRPr lang="en-US" sz="2800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>
              <a:off x="2592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5672138" y="5715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ym typeface="Symbol" pitchFamily="18" charset="2"/>
              </a:rPr>
              <a:t></a:t>
            </a:r>
            <a:endParaRPr lang="en-US" sz="2800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5791200" y="609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5791200" y="449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V="1">
            <a:off x="8077200" y="3962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7620000" y="34893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Energy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609600" y="5638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H•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6477000" y="64611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H–H or H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2819400" y="5638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H•</a:t>
            </a:r>
          </a:p>
        </p:txBody>
      </p:sp>
      <p:sp>
        <p:nvSpPr>
          <p:cNvPr id="46107" name="Oval 27"/>
          <p:cNvSpPr>
            <a:spLocks noChangeArrowheads="1"/>
          </p:cNvSpPr>
          <p:nvPr/>
        </p:nvSpPr>
        <p:spPr bwMode="auto">
          <a:xfrm>
            <a:off x="3005138" y="4845050"/>
            <a:ext cx="762000" cy="762000"/>
          </a:xfrm>
          <a:prstGeom prst="ellipse">
            <a:avLst/>
          </a:prstGeom>
          <a:gradFill rotWithShape="0">
            <a:gsLst>
              <a:gs pos="0">
                <a:srgbClr val="C36F64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Oval 28"/>
          <p:cNvSpPr>
            <a:spLocks noChangeArrowheads="1"/>
          </p:cNvSpPr>
          <p:nvPr/>
        </p:nvSpPr>
        <p:spPr bwMode="auto">
          <a:xfrm>
            <a:off x="3276600" y="5105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8200" y="3733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Bonding molecular </a:t>
            </a:r>
            <a:r>
              <a:rPr lang="en-US" dirty="0" err="1" smtClean="0">
                <a:solidFill>
                  <a:srgbClr val="C00000"/>
                </a:solidFill>
              </a:rPr>
              <a:t>orbitals</a:t>
            </a:r>
            <a:r>
              <a:rPr lang="en-US" dirty="0" smtClean="0">
                <a:solidFill>
                  <a:srgbClr val="C00000"/>
                </a:solidFill>
              </a:rPr>
              <a:t> have high electron density between nuclei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3200"/>
            <a:ext cx="8991600" cy="1016000"/>
          </a:xfrm>
        </p:spPr>
        <p:txBody>
          <a:bodyPr/>
          <a:lstStyle/>
          <a:p>
            <a:r>
              <a:rPr lang="en-US"/>
              <a:t>A Thermodynamic View of Bonding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Bond formation is favorable if it leads to decreased energy for the system, and/or increased entropy for system + surroundings</a:t>
            </a:r>
          </a:p>
          <a:p>
            <a:r>
              <a:rPr lang="en-US" sz="2600" dirty="0"/>
              <a:t>3 ways to accomplish this</a:t>
            </a:r>
          </a:p>
          <a:p>
            <a:pPr lvl="1"/>
            <a:r>
              <a:rPr lang="en-US" sz="2200" dirty="0"/>
              <a:t>Lots of atoms share lots of electrons: metals</a:t>
            </a:r>
          </a:p>
          <a:p>
            <a:pPr lvl="1"/>
            <a:r>
              <a:rPr lang="en-US" sz="2200" dirty="0"/>
              <a:t>Nonmetals “take” electrons from metals: ionic materials</a:t>
            </a:r>
          </a:p>
          <a:p>
            <a:pPr lvl="1"/>
            <a:r>
              <a:rPr lang="en-US" sz="2200" dirty="0"/>
              <a:t>Nonmetals share electrons with each other: covalent materials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Matter: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Balancing </a:t>
            </a:r>
            <a:r>
              <a:rPr lang="en-US" dirty="0"/>
              <a:t>Chemical Reactions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889500" cy="5029200"/>
          </a:xfrm>
        </p:spPr>
        <p:txBody>
          <a:bodyPr/>
          <a:lstStyle/>
          <a:p>
            <a:r>
              <a:rPr lang="en-US" dirty="0"/>
              <a:t>Matter is not created or destroyed in chemical reactions</a:t>
            </a:r>
          </a:p>
          <a:p>
            <a:r>
              <a:rPr lang="en-US" dirty="0"/>
              <a:t>This is reflected in the way we write </a:t>
            </a:r>
            <a:r>
              <a:rPr lang="en-US" dirty="0" smtClean="0"/>
              <a:t>them</a:t>
            </a:r>
            <a:endParaRPr lang="en-US" dirty="0" smtClean="0"/>
          </a:p>
          <a:p>
            <a:r>
              <a:rPr lang="en-US" sz="2800" dirty="0" smtClean="0"/>
              <a:t>Write a balanced equation for the conversion of hydrogen and oxygen into water.</a:t>
            </a:r>
            <a:endParaRPr lang="en-US" dirty="0"/>
          </a:p>
        </p:txBody>
      </p:sp>
      <p:pic>
        <p:nvPicPr>
          <p:cNvPr id="48132" name="Picture 4" descr="Fig20_2 h2o rea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438400"/>
            <a:ext cx="2981325" cy="4030663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324600" y="1981200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Count the atoms!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Which way of writing the reaction of hydrogen with oxygen to make water best complies with conservation of matter and describes what happens?</a:t>
            </a:r>
          </a:p>
        </p:txBody>
      </p:sp>
      <p:sp>
        <p:nvSpPr>
          <p:cNvPr id="7270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50292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sz="3200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+ ½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sz="3200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baseline="-25000" dirty="0"/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sz="3200" dirty="0" smtClean="0">
                <a:sym typeface="Symbol" pitchFamily="18" charset="2"/>
              </a:rPr>
              <a:t> </a:t>
            </a:r>
            <a:r>
              <a:rPr lang="en-US" dirty="0" smtClean="0"/>
              <a:t>2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baseline="-25000" dirty="0"/>
          </a:p>
          <a:p>
            <a:pPr marL="571500" indent="-571500">
              <a:buFont typeface="Wingdings" pitchFamily="2" charset="2"/>
              <a:buAutoNum type="alphaLcParenR"/>
            </a:pPr>
            <a:endParaRPr lang="en-US" baseline="-25000" dirty="0"/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 cstate="print"/>
          <a:srcRect r="57500"/>
          <a:stretch>
            <a:fillRect/>
          </a:stretch>
        </p:blipFill>
        <p:spPr bwMode="auto">
          <a:xfrm>
            <a:off x="6858000" y="2133600"/>
            <a:ext cx="12954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Electrolysis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2743200"/>
          </a:xfrm>
        </p:spPr>
        <p:txBody>
          <a:bodyPr/>
          <a:lstStyle/>
          <a:p>
            <a:r>
              <a:rPr lang="en-US" sz="2600" dirty="0" smtClean="0"/>
              <a:t>You can </a:t>
            </a:r>
            <a:r>
              <a:rPr lang="en-US" sz="2600" dirty="0"/>
              <a:t>run the reaction backward:</a:t>
            </a:r>
          </a:p>
          <a:p>
            <a:pPr lvl="1"/>
            <a:r>
              <a:rPr lang="en-US" sz="2200" dirty="0" smtClean="0"/>
              <a:t>2H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 + energy </a:t>
            </a:r>
            <a:r>
              <a:rPr lang="en-US" sz="2200" dirty="0">
                <a:sym typeface="Symbol" pitchFamily="18" charset="2"/>
              </a:rPr>
              <a:t> 2H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 + O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 </a:t>
            </a:r>
          </a:p>
          <a:p>
            <a:pPr lvl="1"/>
            <a:r>
              <a:rPr lang="en-US" sz="2200" dirty="0">
                <a:sym typeface="Symbol" pitchFamily="18" charset="2"/>
              </a:rPr>
              <a:t>Pumping energy back into the </a:t>
            </a:r>
            <a:r>
              <a:rPr lang="en-US" sz="2200" dirty="0" smtClean="0">
                <a:sym typeface="Symbol" pitchFamily="18" charset="2"/>
              </a:rPr>
              <a:t>system,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one needs a battery or source of energy</a:t>
            </a:r>
            <a:endParaRPr lang="en-US" sz="2200" dirty="0">
              <a:sym typeface="Symbol" pitchFamily="18" charset="2"/>
            </a:endParaRPr>
          </a:p>
          <a:p>
            <a:r>
              <a:rPr lang="en-US" sz="2600" dirty="0">
                <a:sym typeface="Symbol" pitchFamily="18" charset="2"/>
              </a:rPr>
              <a:t>For each water molecule that reacts, how many molecules of H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>
                <a:sym typeface="Symbol" pitchFamily="18" charset="2"/>
              </a:rPr>
              <a:t> are produced?</a:t>
            </a:r>
          </a:p>
          <a:p>
            <a:r>
              <a:rPr lang="en-US" sz="2600" dirty="0">
                <a:sym typeface="Symbol" pitchFamily="18" charset="2"/>
              </a:rPr>
              <a:t>Same question, for O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 smtClean="0">
                <a:sym typeface="Symbol" pitchFamily="18" charset="2"/>
              </a:rPr>
              <a:t>?</a:t>
            </a:r>
          </a:p>
          <a:p>
            <a:r>
              <a:rPr lang="en-US" sz="2600" dirty="0" smtClean="0">
                <a:hlinkClick r:id="rId3"/>
              </a:rPr>
              <a:t>http://www.youtube.com/watch?v=2t13S-KpGeE&amp;NR=1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pic>
        <p:nvPicPr>
          <p:cNvPr id="6" name="Picture 4" descr="make_hydrogen_resu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962400"/>
            <a:ext cx="4343400" cy="2778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6BD2CB63FD44406B55B460052A32D26"/>
  <p:tag name="SLIDEID" val="76BD2CB63FD44406B55B460052A32D26"/>
  <p:tag name="SLIDEORDER" val="1"/>
  <p:tag name="SLIDETYPE" val="Q"/>
  <p:tag name="DEMOGRAPHIC" val="False"/>
  <p:tag name="SPEEDSCORING" val="False"/>
  <p:tag name="VALUES" val="1¤1¤2"/>
  <p:tag name="QUESTIONALIAS" val="Which way of writing the reaction of hydrogen with oxygen to make water best complies with conservation of matter and describes what happens?"/>
  <p:tag name="ANSWERSALIAS" val="H2 + O2 -&gt; H2O¤H2 + ½ O2 -&gt; H2O¤2H2 + O2 -&gt;2 H2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52"/>
  <p:tag name="FONTSIZE" val="30"/>
  <p:tag name="BULLETTYPE" val="ppBulletAlphaLCParenRigh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GUID" val="36253C434D5943D9934093894B6FF308"/>
  <p:tag name="SLIDEID" val="36253C434D5943D9934093894B6FF308"/>
  <p:tag name="SLIDEORDER" val="1"/>
  <p:tag name="SLIDETYPE" val="Q"/>
  <p:tag name="DEMOGRAPHIC" val="False"/>
  <p:tag name="SPEEDSCORING" val="False"/>
  <p:tag name="VALUES" val="1¤2¤1¤1"/>
  <p:tag name="QUESTIONALIAS" val="Why do we need to use a match to explode the balloon?"/>
  <p:tag name="ANSWERSALIAS" val="Products of combustion of the match catalyze reaction of H2 + O2¤Heat from the match provides the required energy of activation¤We need the match to pop the balloon and expose the H2 to the O2 ¤Matches contain small amounts of palladium (Pd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44"/>
  <p:tag name="FONTSIZE" val="22"/>
  <p:tag name="BULLETTYPE" val="ppBulletArabicPerio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F3C9985A9DA40E39E29E48C4EAB9D12"/>
  <p:tag name="SLIDEID" val="EF3C9985A9DA40E39E29E48C4EAB9D12"/>
  <p:tag name="SLIDEORDER" val="1"/>
  <p:tag name="SLIDETYPE" val="Q"/>
  <p:tag name="DEMOGRAPHIC" val="False"/>
  <p:tag name="SPEEDSCORING" val="False"/>
  <p:tag name="VALUES" val="1¤1¤2¤1"/>
  <p:tag name="QUESTIONALIAS" val="In a mass spectrometer, which fragments reach the detector first?"/>
  <p:tag name="ANSWERSALIAS" val="The most reactive fragments¤The heaviest fragments¤The lightest fragments¤The biggest fragment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98"/>
  <p:tag name="FONTSIZE" val="30"/>
  <p:tag name="BULLETTYPE" val="ppBulletAlphaLCParen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930</Words>
  <Application>Microsoft Office PowerPoint</Application>
  <PresentationFormat>On-screen Show (4:3)</PresentationFormat>
  <Paragraphs>142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Edge</vt:lpstr>
      <vt:lpstr>Principles of Chemical Reactivity </vt:lpstr>
      <vt:lpstr>Review: In a mass spectrometer, which fragments reach the detector first?</vt:lpstr>
      <vt:lpstr>Learning objectives</vt:lpstr>
      <vt:lpstr>Molecular Orbitals</vt:lpstr>
      <vt:lpstr>Molecular Orbitals and Bonding</vt:lpstr>
      <vt:lpstr>A Thermodynamic View of Bonding</vt:lpstr>
      <vt:lpstr>Conservation of Matter:  Balancing Chemical Reactions</vt:lpstr>
      <vt:lpstr>Which way of writing the reaction of hydrogen with oxygen to make water best complies with conservation of matter and describes what happens?</vt:lpstr>
      <vt:lpstr>Electrolysis</vt:lpstr>
      <vt:lpstr>Reactions Take Time</vt:lpstr>
      <vt:lpstr>Iron and Oxygen combine at different speeds depending on conditions</vt:lpstr>
      <vt:lpstr>Reactions Go at  Different Speeds</vt:lpstr>
      <vt:lpstr>What Governs Speed of a Reaction?</vt:lpstr>
      <vt:lpstr>The effect of entropy on reaction rates</vt:lpstr>
      <vt:lpstr>Effect of Energy</vt:lpstr>
      <vt:lpstr>Why doesn’t your diamond turn into pencil lead or burst into flames?</vt:lpstr>
      <vt:lpstr>Catalysts Decrease energy or increase entropy of activation without themselves being consumed; speed up rate</vt:lpstr>
      <vt:lpstr>Catalysts in biology</vt:lpstr>
      <vt:lpstr>Catalyzing the formation of water</vt:lpstr>
      <vt:lpstr>Why do we need to use a match to explode the balloon?</vt:lpstr>
      <vt:lpstr>Reactions are more likely to occur if</vt:lpstr>
      <vt:lpstr>Equilibrium</vt:lpstr>
    </vt:vector>
  </TitlesOfParts>
  <Company>BYU Physics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Tim</cp:lastModifiedBy>
  <cp:revision>60</cp:revision>
  <dcterms:created xsi:type="dcterms:W3CDTF">2005-01-11T04:20:06Z</dcterms:created>
  <dcterms:modified xsi:type="dcterms:W3CDTF">2010-11-09T21:14:11Z</dcterms:modified>
</cp:coreProperties>
</file>