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tags/tag16.xml" ContentType="application/vnd.openxmlformats-officedocument.presentationml.tags+xml"/>
  <Override PartName="/ppt/tags/tag14.xml" ContentType="application/vnd.openxmlformats-officedocument.presentationml.tags+xml"/>
  <Override PartName="/ppt/tags/tag12.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Default Extension="png" ContentType="image/png"/>
  <Default Extension="bin" ContentType="application/vnd.openxmlformats-officedocument.oleObject"/>
  <Override PartName="/ppt/tags/tag7.xml" ContentType="application/vnd.openxmlformats-officedocument.presentationml.tag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tags/tag15.xml" ContentType="application/vnd.openxmlformats-officedocument.presentationml.tags+xml"/>
  <Override PartName="/ppt/tags/tag13.xml" ContentType="application/vnd.openxmlformats-officedocument.presentationml.tags+xml"/>
  <Override PartName="/ppt/slides/slide8.xml" ContentType="application/vnd.openxmlformats-officedocument.presentationml.slide+xml"/>
  <Override PartName="/ppt/handoutMasters/handoutMaster1.xml" ContentType="application/vnd.openxmlformats-officedocument.presentationml.handoutMaster+xml"/>
  <Override PartName="/ppt/tags/tag11.xml" ContentType="application/vnd.openxmlformats-officedocument.presentationml.tag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3" r:id="rId2"/>
  </p:sldMasterIdLst>
  <p:notesMasterIdLst>
    <p:notesMasterId r:id="rId34"/>
  </p:notesMasterIdLst>
  <p:handoutMasterIdLst>
    <p:handoutMasterId r:id="rId35"/>
  </p:handoutMasterIdLst>
  <p:sldIdLst>
    <p:sldId id="257" r:id="rId3"/>
    <p:sldId id="300" r:id="rId4"/>
    <p:sldId id="258" r:id="rId5"/>
    <p:sldId id="272" r:id="rId6"/>
    <p:sldId id="274" r:id="rId7"/>
    <p:sldId id="275" r:id="rId8"/>
    <p:sldId id="307" r:id="rId9"/>
    <p:sldId id="315" r:id="rId10"/>
    <p:sldId id="259" r:id="rId11"/>
    <p:sldId id="317" r:id="rId12"/>
    <p:sldId id="290" r:id="rId13"/>
    <p:sldId id="291" r:id="rId14"/>
    <p:sldId id="306" r:id="rId15"/>
    <p:sldId id="299" r:id="rId16"/>
    <p:sldId id="278" r:id="rId17"/>
    <p:sldId id="262" r:id="rId18"/>
    <p:sldId id="265" r:id="rId19"/>
    <p:sldId id="266" r:id="rId20"/>
    <p:sldId id="263" r:id="rId21"/>
    <p:sldId id="264" r:id="rId22"/>
    <p:sldId id="294" r:id="rId23"/>
    <p:sldId id="303" r:id="rId24"/>
    <p:sldId id="305" r:id="rId25"/>
    <p:sldId id="310" r:id="rId26"/>
    <p:sldId id="309" r:id="rId27"/>
    <p:sldId id="295" r:id="rId28"/>
    <p:sldId id="308" r:id="rId29"/>
    <p:sldId id="297" r:id="rId30"/>
    <p:sldId id="298" r:id="rId31"/>
    <p:sldId id="311" r:id="rId32"/>
    <p:sldId id="273" r:id="rId33"/>
  </p:sldIdLst>
  <p:sldSz cx="9144000" cy="6858000" type="screen4x3"/>
  <p:notesSz cx="7315200" cy="9601200"/>
  <p:custDataLst>
    <p:tags r:id="rId36"/>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F0000"/>
    <a:srgbClr val="000066"/>
    <a:srgbClr val="3399FF"/>
  </p:clrMru>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8084" autoAdjust="0"/>
    <p:restoredTop sz="84205" autoAdjust="0"/>
  </p:normalViewPr>
  <p:slideViewPr>
    <p:cSldViewPr>
      <p:cViewPr>
        <p:scale>
          <a:sx n="100" d="100"/>
          <a:sy n="100" d="100"/>
        </p:scale>
        <p:origin x="-1944" y="-3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2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0" y="0"/>
            <a:ext cx="3170255" cy="479399"/>
          </a:xfrm>
          <a:prstGeom prst="rect">
            <a:avLst/>
          </a:prstGeom>
          <a:noFill/>
          <a:ln w="9525">
            <a:noFill/>
            <a:miter lim="800000"/>
            <a:headEnd/>
            <a:tailEnd/>
          </a:ln>
          <a:effectLst/>
        </p:spPr>
        <p:txBody>
          <a:bodyPr vert="horz" wrap="square" lIns="96649" tIns="48325" rIns="96649" bIns="48325" numCol="1" anchor="t" anchorCtr="0" compatLnSpc="1">
            <a:prstTxWarp prst="textNoShape">
              <a:avLst/>
            </a:prstTxWarp>
          </a:bodyPr>
          <a:lstStyle>
            <a:lvl1pPr defTabSz="967442">
              <a:defRPr sz="1300"/>
            </a:lvl1pPr>
          </a:lstStyle>
          <a:p>
            <a:endParaRPr lang="en-US"/>
          </a:p>
        </p:txBody>
      </p:sp>
      <p:sp>
        <p:nvSpPr>
          <p:cNvPr id="117763" name="Rectangle 3"/>
          <p:cNvSpPr>
            <a:spLocks noGrp="1" noChangeArrowheads="1"/>
          </p:cNvSpPr>
          <p:nvPr>
            <p:ph type="dt" sz="quarter" idx="1"/>
          </p:nvPr>
        </p:nvSpPr>
        <p:spPr bwMode="auto">
          <a:xfrm>
            <a:off x="4143271" y="0"/>
            <a:ext cx="3170255" cy="479399"/>
          </a:xfrm>
          <a:prstGeom prst="rect">
            <a:avLst/>
          </a:prstGeom>
          <a:noFill/>
          <a:ln w="9525">
            <a:noFill/>
            <a:miter lim="800000"/>
            <a:headEnd/>
            <a:tailEnd/>
          </a:ln>
          <a:effectLst/>
        </p:spPr>
        <p:txBody>
          <a:bodyPr vert="horz" wrap="square" lIns="96649" tIns="48325" rIns="96649" bIns="48325" numCol="1" anchor="t" anchorCtr="0" compatLnSpc="1">
            <a:prstTxWarp prst="textNoShape">
              <a:avLst/>
            </a:prstTxWarp>
          </a:bodyPr>
          <a:lstStyle>
            <a:lvl1pPr algn="r" defTabSz="967442">
              <a:defRPr sz="1300"/>
            </a:lvl1pPr>
          </a:lstStyle>
          <a:p>
            <a:endParaRPr lang="en-US"/>
          </a:p>
        </p:txBody>
      </p:sp>
      <p:sp>
        <p:nvSpPr>
          <p:cNvPr id="117764" name="Rectangle 4"/>
          <p:cNvSpPr>
            <a:spLocks noGrp="1" noChangeArrowheads="1"/>
          </p:cNvSpPr>
          <p:nvPr>
            <p:ph type="ftr" sz="quarter" idx="2"/>
          </p:nvPr>
        </p:nvSpPr>
        <p:spPr bwMode="auto">
          <a:xfrm>
            <a:off x="0" y="9120149"/>
            <a:ext cx="3170255" cy="479399"/>
          </a:xfrm>
          <a:prstGeom prst="rect">
            <a:avLst/>
          </a:prstGeom>
          <a:noFill/>
          <a:ln w="9525">
            <a:noFill/>
            <a:miter lim="800000"/>
            <a:headEnd/>
            <a:tailEnd/>
          </a:ln>
          <a:effectLst/>
        </p:spPr>
        <p:txBody>
          <a:bodyPr vert="horz" wrap="square" lIns="96649" tIns="48325" rIns="96649" bIns="48325" numCol="1" anchor="b" anchorCtr="0" compatLnSpc="1">
            <a:prstTxWarp prst="textNoShape">
              <a:avLst/>
            </a:prstTxWarp>
          </a:bodyPr>
          <a:lstStyle>
            <a:lvl1pPr defTabSz="967442">
              <a:defRPr sz="1300"/>
            </a:lvl1pPr>
          </a:lstStyle>
          <a:p>
            <a:endParaRPr lang="en-US"/>
          </a:p>
        </p:txBody>
      </p:sp>
      <p:sp>
        <p:nvSpPr>
          <p:cNvPr id="117765" name="Rectangle 5"/>
          <p:cNvSpPr>
            <a:spLocks noGrp="1" noChangeArrowheads="1"/>
          </p:cNvSpPr>
          <p:nvPr>
            <p:ph type="sldNum" sz="quarter" idx="3"/>
          </p:nvPr>
        </p:nvSpPr>
        <p:spPr bwMode="auto">
          <a:xfrm>
            <a:off x="4143271" y="9120149"/>
            <a:ext cx="3170255" cy="479399"/>
          </a:xfrm>
          <a:prstGeom prst="rect">
            <a:avLst/>
          </a:prstGeom>
          <a:noFill/>
          <a:ln w="9525">
            <a:noFill/>
            <a:miter lim="800000"/>
            <a:headEnd/>
            <a:tailEnd/>
          </a:ln>
          <a:effectLst/>
        </p:spPr>
        <p:txBody>
          <a:bodyPr vert="horz" wrap="square" lIns="96649" tIns="48325" rIns="96649" bIns="48325" numCol="1" anchor="b" anchorCtr="0" compatLnSpc="1">
            <a:prstTxWarp prst="textNoShape">
              <a:avLst/>
            </a:prstTxWarp>
          </a:bodyPr>
          <a:lstStyle>
            <a:lvl1pPr algn="r" defTabSz="967442">
              <a:defRPr sz="1300"/>
            </a:lvl1pPr>
          </a:lstStyle>
          <a:p>
            <a:fld id="{9F9D600F-3D2D-40CF-BCBE-9F8B341E9916}"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70255" cy="479399"/>
          </a:xfrm>
          <a:prstGeom prst="rect">
            <a:avLst/>
          </a:prstGeom>
          <a:noFill/>
          <a:ln w="9525">
            <a:noFill/>
            <a:miter lim="800000"/>
            <a:headEnd/>
            <a:tailEnd/>
          </a:ln>
          <a:effectLst/>
        </p:spPr>
        <p:txBody>
          <a:bodyPr vert="horz" wrap="square" lIns="96649" tIns="48325" rIns="96649" bIns="48325" numCol="1" anchor="t" anchorCtr="0" compatLnSpc="1">
            <a:prstTxWarp prst="textNoShape">
              <a:avLst/>
            </a:prstTxWarp>
          </a:bodyPr>
          <a:lstStyle>
            <a:lvl1pPr defTabSz="967442">
              <a:defRPr sz="1300"/>
            </a:lvl1pPr>
          </a:lstStyle>
          <a:p>
            <a:endParaRPr lang="en-US"/>
          </a:p>
        </p:txBody>
      </p:sp>
      <p:sp>
        <p:nvSpPr>
          <p:cNvPr id="7171" name="Rectangle 3"/>
          <p:cNvSpPr>
            <a:spLocks noGrp="1" noChangeArrowheads="1"/>
          </p:cNvSpPr>
          <p:nvPr>
            <p:ph type="dt" idx="1"/>
          </p:nvPr>
        </p:nvSpPr>
        <p:spPr bwMode="auto">
          <a:xfrm>
            <a:off x="4143271" y="0"/>
            <a:ext cx="3170255" cy="479399"/>
          </a:xfrm>
          <a:prstGeom prst="rect">
            <a:avLst/>
          </a:prstGeom>
          <a:noFill/>
          <a:ln w="9525">
            <a:noFill/>
            <a:miter lim="800000"/>
            <a:headEnd/>
            <a:tailEnd/>
          </a:ln>
          <a:effectLst/>
        </p:spPr>
        <p:txBody>
          <a:bodyPr vert="horz" wrap="square" lIns="96649" tIns="48325" rIns="96649" bIns="48325" numCol="1" anchor="t" anchorCtr="0" compatLnSpc="1">
            <a:prstTxWarp prst="textNoShape">
              <a:avLst/>
            </a:prstTxWarp>
          </a:bodyPr>
          <a:lstStyle>
            <a:lvl1pPr algn="r" defTabSz="967442">
              <a:defRPr sz="1300"/>
            </a:lvl1pPr>
          </a:lstStyle>
          <a:p>
            <a:endParaRPr lang="en-US"/>
          </a:p>
        </p:txBody>
      </p:sp>
      <p:sp>
        <p:nvSpPr>
          <p:cNvPr id="717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p:spPr>
      </p:sp>
      <p:sp>
        <p:nvSpPr>
          <p:cNvPr id="7173" name="Rectangle 5"/>
          <p:cNvSpPr>
            <a:spLocks noGrp="1" noChangeArrowheads="1"/>
          </p:cNvSpPr>
          <p:nvPr>
            <p:ph type="body" sz="quarter" idx="3"/>
          </p:nvPr>
        </p:nvSpPr>
        <p:spPr bwMode="auto">
          <a:xfrm>
            <a:off x="731856" y="4560901"/>
            <a:ext cx="5851490" cy="4319548"/>
          </a:xfrm>
          <a:prstGeom prst="rect">
            <a:avLst/>
          </a:prstGeom>
          <a:noFill/>
          <a:ln w="9525">
            <a:noFill/>
            <a:miter lim="800000"/>
            <a:headEnd/>
            <a:tailEnd/>
          </a:ln>
          <a:effectLst/>
        </p:spPr>
        <p:txBody>
          <a:bodyPr vert="horz" wrap="square" lIns="96649" tIns="48325" rIns="96649" bIns="4832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4" name="Rectangle 6"/>
          <p:cNvSpPr>
            <a:spLocks noGrp="1" noChangeArrowheads="1"/>
          </p:cNvSpPr>
          <p:nvPr>
            <p:ph type="ftr" sz="quarter" idx="4"/>
          </p:nvPr>
        </p:nvSpPr>
        <p:spPr bwMode="auto">
          <a:xfrm>
            <a:off x="0" y="9120149"/>
            <a:ext cx="3170255" cy="479399"/>
          </a:xfrm>
          <a:prstGeom prst="rect">
            <a:avLst/>
          </a:prstGeom>
          <a:noFill/>
          <a:ln w="9525">
            <a:noFill/>
            <a:miter lim="800000"/>
            <a:headEnd/>
            <a:tailEnd/>
          </a:ln>
          <a:effectLst/>
        </p:spPr>
        <p:txBody>
          <a:bodyPr vert="horz" wrap="square" lIns="96649" tIns="48325" rIns="96649" bIns="48325" numCol="1" anchor="b" anchorCtr="0" compatLnSpc="1">
            <a:prstTxWarp prst="textNoShape">
              <a:avLst/>
            </a:prstTxWarp>
          </a:bodyPr>
          <a:lstStyle>
            <a:lvl1pPr defTabSz="967442">
              <a:defRPr sz="1300"/>
            </a:lvl1pPr>
          </a:lstStyle>
          <a:p>
            <a:endParaRPr lang="en-US"/>
          </a:p>
        </p:txBody>
      </p:sp>
      <p:sp>
        <p:nvSpPr>
          <p:cNvPr id="7175" name="Rectangle 7"/>
          <p:cNvSpPr>
            <a:spLocks noGrp="1" noChangeArrowheads="1"/>
          </p:cNvSpPr>
          <p:nvPr>
            <p:ph type="sldNum" sz="quarter" idx="5"/>
          </p:nvPr>
        </p:nvSpPr>
        <p:spPr bwMode="auto">
          <a:xfrm>
            <a:off x="4143271" y="9120149"/>
            <a:ext cx="3170255" cy="479399"/>
          </a:xfrm>
          <a:prstGeom prst="rect">
            <a:avLst/>
          </a:prstGeom>
          <a:noFill/>
          <a:ln w="9525">
            <a:noFill/>
            <a:miter lim="800000"/>
            <a:headEnd/>
            <a:tailEnd/>
          </a:ln>
          <a:effectLst/>
        </p:spPr>
        <p:txBody>
          <a:bodyPr vert="horz" wrap="square" lIns="96649" tIns="48325" rIns="96649" bIns="48325" numCol="1" anchor="b" anchorCtr="0" compatLnSpc="1">
            <a:prstTxWarp prst="textNoShape">
              <a:avLst/>
            </a:prstTxWarp>
          </a:bodyPr>
          <a:lstStyle>
            <a:lvl1pPr algn="r" defTabSz="967442">
              <a:defRPr sz="1300"/>
            </a:lvl1pPr>
          </a:lstStyle>
          <a:p>
            <a:fld id="{9E5041A1-3202-4EDC-83C5-6C1743596EFF}"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AE0D2E92-8B28-4121-A3A0-D87D4D71D068}" type="slidenum">
              <a:rPr lang="en-US">
                <a:latin typeface="Arial" pitchFamily="34" charset="0"/>
              </a:rPr>
              <a:pPr/>
              <a:t>10</a:t>
            </a:fld>
            <a:endParaRPr lang="en-US">
              <a:latin typeface="Arial" pitchFamily="34"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18E1BF-8C19-4BF1-BB17-CC625FD4C492}" type="slidenum">
              <a:rPr lang="en-US"/>
              <a:pPr/>
              <a:t>31</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pPr>
              <a:lnSpc>
                <a:spcPct val="80000"/>
              </a:lnSpc>
            </a:pPr>
            <a:r>
              <a:rPr lang="en-US" sz="800" dirty="0"/>
              <a:t>The Sky is Falling</a:t>
            </a:r>
          </a:p>
          <a:p>
            <a:pPr>
              <a:lnSpc>
                <a:spcPct val="80000"/>
              </a:lnSpc>
            </a:pPr>
            <a:r>
              <a:rPr lang="en-US" sz="800" dirty="0"/>
              <a:t>By Dave Barry</a:t>
            </a:r>
            <a:br>
              <a:rPr lang="en-US" sz="800" dirty="0"/>
            </a:br>
            <a:r>
              <a:rPr lang="en-US" sz="800" dirty="0"/>
              <a:t>(</a:t>
            </a:r>
            <a:r>
              <a:rPr lang="en-US" sz="800" i="1" dirty="0"/>
              <a:t>Miami Herald</a:t>
            </a:r>
            <a:r>
              <a:rPr lang="en-US" sz="800" dirty="0"/>
              <a:t>, February 20, 1998)</a:t>
            </a:r>
          </a:p>
          <a:p>
            <a:pPr>
              <a:lnSpc>
                <a:spcPct val="80000"/>
              </a:lnSpc>
            </a:pPr>
            <a:r>
              <a:rPr lang="en-US" sz="800" dirty="0"/>
              <a:t>Recently, while visiting New York City (Civic Motto: ``I Got </a:t>
            </a:r>
            <a:r>
              <a:rPr lang="en-US" sz="800" dirty="0" err="1"/>
              <a:t>Yer</a:t>
            </a:r>
            <a:r>
              <a:rPr lang="en-US" sz="800" dirty="0"/>
              <a:t> Civic Motto Right Here''), I saw an alarming article in The New York Times, which is a newspaper up there, stating that large chunks of masonry were falling off some of the older buildings. As bad luck would have it in such a crowded city, several of these chunks, tragically, failed to land on George Steinbrenner.</a:t>
            </a:r>
          </a:p>
          <a:p>
            <a:pPr>
              <a:lnSpc>
                <a:spcPct val="80000"/>
              </a:lnSpc>
            </a:pPr>
            <a:r>
              <a:rPr lang="en-US" sz="800" dirty="0"/>
              <a:t>The Times article quoted experts as saying that the solution to the falling-chunks problem was to inspect old buildings. With all due respect, that is the stupidest thing I ever heard. Inspections are not the answer. With falling chunks, as with so many problems afflicting modern urban society, the only lasting solution is to identify, and correct, the ``root cause'' of the problem. And that cause is: gravity.</a:t>
            </a:r>
          </a:p>
          <a:p>
            <a:pPr>
              <a:lnSpc>
                <a:spcPct val="80000"/>
              </a:lnSpc>
            </a:pPr>
            <a:r>
              <a:rPr lang="en-US" sz="800" dirty="0"/>
              <a:t>I have been following this issue for many years, and in my opinion, gravity is getting worse than ever. For example, last year several hundred alert readers sent me articles from various publications concerning an incident in the Sea of Japan wherein a Japanese fishing boat was allegedly sunk by a falling cow. Yes. According to these articles, which I swear I am not making up, what apparently happened was that the crew of a Russian military cargo jet had stolen some cows in Siberia and were flying them home when the cows became upset, perhaps because there was no in-flight movie.</a:t>
            </a:r>
          </a:p>
          <a:p>
            <a:pPr>
              <a:lnSpc>
                <a:spcPct val="80000"/>
              </a:lnSpc>
            </a:pPr>
            <a:r>
              <a:rPr lang="en-US" sz="800" dirty="0"/>
              <a:t>So the cows stampeded, and the crew, fearing that the plane would crash, opened the cargo door and let the cows run out of the plane at an altitude of 30,000 feet, which is somewhat in excess of the Recommended Safe Falling Distance for Cows of 1.3 inches. So you had these cows raining down on the Sea of Japan, and one of them, unfortunately, failed to land on George Steinbrenner. But it did allegedly strike the Japanese fishing boat, which sank. The fishermen all survived, although I am betting that they had an unpleasant talk with their insurance agent.</a:t>
            </a:r>
          </a:p>
          <a:p>
            <a:pPr>
              <a:lnSpc>
                <a:spcPct val="80000"/>
              </a:lnSpc>
            </a:pPr>
            <a:r>
              <a:rPr lang="en-US" sz="800" dirty="0"/>
              <a:t>I don't know about you, but when I read about a tragedy like this, the phrase that comes into my mind is ``major motion picture.'' I'm thinking of something along the lines of Titanic. You'd have a pair of star-crossed Japanese fisherpersons, played by Kate </a:t>
            </a:r>
            <a:r>
              <a:rPr lang="en-US" sz="800" dirty="0" err="1"/>
              <a:t>Winslet</a:t>
            </a:r>
            <a:r>
              <a:rPr lang="en-US" sz="800" dirty="0"/>
              <a:t> and Leonardo </a:t>
            </a:r>
            <a:r>
              <a:rPr lang="en-US" sz="800" dirty="0" err="1"/>
              <a:t>DiCaprio</a:t>
            </a:r>
            <a:r>
              <a:rPr lang="en-US" sz="800" dirty="0"/>
              <a:t>, and just when you think they're going to overcome the obstacles facing them, they hear, in the distance, the chilling sound that mariners throughout the ages have always feared most of all -- ``moo'' -- and then WHAM, the boat is struck by a hurtling Hereford traveling in excess of 100 miles per hour. For the remaining 125 minutes of the movie, the lovers float romantically around on the wreckage as Leonardo proclaims his undying love for Kate and tenderly brushes chunks of brisket from her hair.</a:t>
            </a:r>
          </a:p>
          <a:p>
            <a:pPr>
              <a:lnSpc>
                <a:spcPct val="80000"/>
              </a:lnSpc>
            </a:pPr>
            <a:r>
              <a:rPr lang="en-US" sz="800" dirty="0"/>
              <a:t>But getting back to the worsening gravity problem: I wish I could tell you that it is limited to cows. But unfortunately I cannot, not in light of an article from the Aug. 27, 1997, issue of The Calvert County (Md.) Recorder, sent in by alert reader Janice </a:t>
            </a:r>
            <a:r>
              <a:rPr lang="en-US" sz="800" dirty="0" err="1"/>
              <a:t>Rohme</a:t>
            </a:r>
            <a:r>
              <a:rPr lang="en-US" sz="800" dirty="0"/>
              <a:t>. This article states that on Aug. 25, Gloria Daniels, 68, of Lusby, Md., was working in her garden with a young neighbor boy when she was hit by a falling tomato. Then the boy was hit by a tomato. Then tomatoes -- more than 30 of them -- began raining down all over her yard. Friends, neighbors and the media were called in to investigate, but nobody could figure out where the tomatoes -- which appeared to be falling straight down out of the sky -- were coming from. Rob Terry, the reporter who wrote the story for The Recorder, states that, while on the scene, he personally was struck by a tomato, and although he quickly investigated, he could find no evidence that it was hurled by pranksters.</a:t>
            </a:r>
          </a:p>
          <a:p>
            <a:pPr>
              <a:lnSpc>
                <a:spcPct val="80000"/>
              </a:lnSpc>
            </a:pPr>
            <a:r>
              <a:rPr lang="en-US" sz="800" dirty="0"/>
              <a:t>I called Gloria Daniels recently and asked her if anybody had come up with an explanation for the falling tomatoes, and she said nobody had.</a:t>
            </a:r>
          </a:p>
          <a:p>
            <a:pPr>
              <a:lnSpc>
                <a:spcPct val="80000"/>
              </a:lnSpc>
            </a:pPr>
            <a:r>
              <a:rPr lang="en-US" sz="800" dirty="0"/>
              <a:t>``It's a mystery,'' she said.</a:t>
            </a:r>
          </a:p>
          <a:p>
            <a:pPr>
              <a:lnSpc>
                <a:spcPct val="80000"/>
              </a:lnSpc>
            </a:pPr>
            <a:r>
              <a:rPr lang="en-US" sz="800" dirty="0"/>
              <a:t>I asked her if she had been in touch with anybody at The X-Files, and she said she'd never heard of it. This is a shame, if you ask me, because this incident could be the basis for a terrific episode. Of course, to make it sufficiently dramatic, they might have to alter a few facts slightly. They'd have some scene in an abandoned warehouse, wherein agents Scully and </a:t>
            </a:r>
            <a:r>
              <a:rPr lang="en-US" sz="800" dirty="0" err="1"/>
              <a:t>Mulder</a:t>
            </a:r>
            <a:r>
              <a:rPr lang="en-US" sz="800" dirty="0"/>
              <a:t>, their faces tense, their guns held out in front of them, are going from darkened room to darkened room, stalking -- and being stalked by -- a mutant bloodsucking zucchini the size of Shaquille O'Neal.</a:t>
            </a:r>
          </a:p>
          <a:p>
            <a:pPr>
              <a:lnSpc>
                <a:spcPct val="80000"/>
              </a:lnSpc>
            </a:pPr>
            <a:r>
              <a:rPr lang="en-US" sz="800" dirty="0"/>
              <a:t>But my central point is that, wherever these tomatoes were coming from, they would never have represented a threat to innocent people, and neither would the cows, and neither would the New York building chunks, if they had not been attracted to the Earth by gravity. FACT: Gravity is a contributing factor in nearly 73 percent of all accidents involving falling objects. And yet the so-called ``federal government'' does nothing! So I guess it's up to you and me. Me, I'm going to lie down. </a:t>
            </a:r>
          </a:p>
          <a:p>
            <a:pPr>
              <a:lnSpc>
                <a:spcPct val="80000"/>
              </a:lnSpc>
            </a:pPr>
            <a:endParaRPr lang="en-US" sz="800" dirty="0"/>
          </a:p>
          <a:p>
            <a:pPr>
              <a:lnSpc>
                <a:spcPct val="80000"/>
              </a:lnSpc>
            </a:pPr>
            <a:r>
              <a:rPr lang="en-US" sz="800" dirty="0"/>
              <a:t>The Sky is Falling (Shortened)</a:t>
            </a:r>
          </a:p>
          <a:p>
            <a:pPr>
              <a:lnSpc>
                <a:spcPct val="80000"/>
              </a:lnSpc>
            </a:pPr>
            <a:r>
              <a:rPr lang="en-US" sz="800" dirty="0"/>
              <a:t>By Dave Barry</a:t>
            </a:r>
            <a:br>
              <a:rPr lang="en-US" sz="800" dirty="0"/>
            </a:br>
            <a:r>
              <a:rPr lang="en-US" sz="800" dirty="0"/>
              <a:t>(</a:t>
            </a:r>
            <a:r>
              <a:rPr lang="en-US" sz="800" i="1" dirty="0"/>
              <a:t>Miami Herald</a:t>
            </a:r>
            <a:r>
              <a:rPr lang="en-US" sz="800" dirty="0"/>
              <a:t>, February 20, 1998)</a:t>
            </a:r>
          </a:p>
          <a:p>
            <a:pPr>
              <a:lnSpc>
                <a:spcPct val="80000"/>
              </a:lnSpc>
            </a:pPr>
            <a:r>
              <a:rPr lang="en-US" sz="800" dirty="0"/>
              <a:t>Recently, while visiting New York City, I saw an alarming article in The New York Times stating that large chunks of masonry were falling off some of the older buildings. The Times article quoted experts as saying that the solution to the falling-chunks problem was to inspect old buildings. With all due respect, that is the stupidest thing I ever heard. Inspections are not the answer. With falling chunks, as with so many problems afflicting modern urban society, the only lasting solution is to identify, and correct, the ``root cause'' of the problem. And that cause is: gravity.</a:t>
            </a:r>
          </a:p>
          <a:p>
            <a:pPr>
              <a:lnSpc>
                <a:spcPct val="80000"/>
              </a:lnSpc>
            </a:pPr>
            <a:r>
              <a:rPr lang="en-US" sz="800" dirty="0"/>
              <a:t>I have been following this issue for many years, and in my opinion, gravity is getting worse than ever. For example, last year in the Sea of Japan a Japanese fishing boat was allegedly sunk by a falling cow. Yes. According to [many newspaper] articles, which I swear I am not making up, what apparently happened was that the crew of a Russian military cargo jet had stolen some cows in Siberia and were flying them home when the cows became upset, perhaps because there was no in-flight movie.</a:t>
            </a:r>
          </a:p>
          <a:p>
            <a:pPr>
              <a:lnSpc>
                <a:spcPct val="80000"/>
              </a:lnSpc>
            </a:pPr>
            <a:r>
              <a:rPr lang="en-US" sz="800" dirty="0"/>
              <a:t>So the cows stampeded, and the crew, fearing that the plane would crash, opened the cargo door and let the cows run out of the plane at an altitude of 30,000 feet, which is somewhat in excess of the Recommended Safe Falling Distance for Cows of 1.3 inches. So you had these cows raining down on the Sea of Japan, and one of them allegedly struck the Japanese fishing boat, which sank. The fishermen all survived, although I am betting that they had an unpleasant talk with their insurance agent.</a:t>
            </a:r>
          </a:p>
          <a:p>
            <a:pPr>
              <a:lnSpc>
                <a:spcPct val="80000"/>
              </a:lnSpc>
            </a:pPr>
            <a:r>
              <a:rPr lang="en-US" sz="800" dirty="0"/>
              <a:t>My central point is that [these cows] would never have represented a threat to innocent people, and neither would the New York building chunks, if they had not been attracted to the Earth by gravity. FACT: Gravity is a contributing factor in [at least] 73 percent of all accidents involving falling objects. And yet the so-called ``federal government'' does nothing! So I guess it's up to you and me. Me, I'm going to lie down. </a:t>
            </a:r>
          </a:p>
          <a:p>
            <a:pPr>
              <a:lnSpc>
                <a:spcPct val="80000"/>
              </a:lnSpc>
            </a:pPr>
            <a:endParaRPr lang="en-US" sz="800" dirty="0"/>
          </a:p>
          <a:p>
            <a:pPr>
              <a:lnSpc>
                <a:spcPct val="80000"/>
              </a:lnSpc>
            </a:pPr>
            <a:endParaRPr lang="en-US" sz="8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914400" y="1524000"/>
            <a:ext cx="7623175" cy="1752600"/>
          </a:xfrm>
        </p:spPr>
        <p:txBody>
          <a:bodyPr anchor="t"/>
          <a:lstStyle>
            <a:lvl1pPr>
              <a:defRPr sz="4400"/>
            </a:lvl1pPr>
          </a:lstStyle>
          <a:p>
            <a:r>
              <a:rPr lang="en-US" altLang="en-US"/>
              <a:t>Click to edit Master title style</a:t>
            </a:r>
          </a:p>
        </p:txBody>
      </p:sp>
      <p:sp>
        <p:nvSpPr>
          <p:cNvPr id="70659" name="Rectangle 3"/>
          <p:cNvSpPr>
            <a:spLocks noGrp="1" noChangeArrowheads="1"/>
          </p:cNvSpPr>
          <p:nvPr>
            <p:ph type="subTitle" idx="1"/>
          </p:nvPr>
        </p:nvSpPr>
        <p:spPr>
          <a:xfrm>
            <a:off x="1524000" y="35052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70660" name="Rectangle 4"/>
          <p:cNvSpPr>
            <a:spLocks noGrp="1" noChangeArrowheads="1"/>
          </p:cNvSpPr>
          <p:nvPr>
            <p:ph type="dt" sz="half" idx="2"/>
          </p:nvPr>
        </p:nvSpPr>
        <p:spPr>
          <a:xfrm>
            <a:off x="457200" y="6243638"/>
            <a:ext cx="2133600" cy="457200"/>
          </a:xfrm>
        </p:spPr>
        <p:txBody>
          <a:bodyPr/>
          <a:lstStyle>
            <a:lvl1pPr>
              <a:defRPr sz="1200">
                <a:solidFill>
                  <a:schemeClr val="tx1"/>
                </a:solidFill>
                <a:latin typeface="Garamond" pitchFamily="18" charset="0"/>
              </a:defRPr>
            </a:lvl1pPr>
          </a:lstStyle>
          <a:p>
            <a:endParaRPr lang="en-US" altLang="en-US"/>
          </a:p>
        </p:txBody>
      </p:sp>
      <p:sp>
        <p:nvSpPr>
          <p:cNvPr id="70661" name="Rectangle 5"/>
          <p:cNvSpPr>
            <a:spLocks noGrp="1" noChangeArrowheads="1"/>
          </p:cNvSpPr>
          <p:nvPr>
            <p:ph type="ftr" sz="quarter" idx="3"/>
          </p:nvPr>
        </p:nvSpPr>
        <p:spPr>
          <a:xfrm>
            <a:off x="3124200" y="6243638"/>
            <a:ext cx="2895600" cy="457200"/>
          </a:xfrm>
        </p:spPr>
        <p:txBody>
          <a:bodyPr/>
          <a:lstStyle>
            <a:lvl1pPr>
              <a:defRPr sz="1200">
                <a:solidFill>
                  <a:schemeClr val="tx1"/>
                </a:solidFill>
                <a:latin typeface="Garamond" pitchFamily="18" charset="0"/>
              </a:defRPr>
            </a:lvl1pPr>
          </a:lstStyle>
          <a:p>
            <a:endParaRPr lang="en-US" altLang="en-US"/>
          </a:p>
        </p:txBody>
      </p:sp>
      <p:sp>
        <p:nvSpPr>
          <p:cNvPr id="70662" name="Rectangle 6"/>
          <p:cNvSpPr>
            <a:spLocks noGrp="1" noChangeArrowheads="1"/>
          </p:cNvSpPr>
          <p:nvPr>
            <p:ph type="sldNum" sz="quarter" idx="4"/>
          </p:nvPr>
        </p:nvSpPr>
        <p:spPr>
          <a:xfrm>
            <a:off x="6553200" y="6243638"/>
            <a:ext cx="2133600" cy="457200"/>
          </a:xfrm>
        </p:spPr>
        <p:txBody>
          <a:bodyPr/>
          <a:lstStyle>
            <a:lvl1pPr>
              <a:defRPr sz="1200">
                <a:solidFill>
                  <a:schemeClr val="tx1"/>
                </a:solidFill>
                <a:latin typeface="Garamond" pitchFamily="18" charset="0"/>
              </a:defRPr>
            </a:lvl1pPr>
          </a:lstStyle>
          <a:p>
            <a:fld id="{35AD850E-A8AD-4063-B1A7-CAB3773DA376}"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3C05353-0A38-4178-AA07-0A8906E829B3}"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0"/>
            <a:ext cx="22479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0"/>
            <a:ext cx="65913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781AFB7-1743-4997-931E-30C022DDF151}"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41148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2400"/>
            <a:ext cx="41148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228600" y="6477000"/>
            <a:ext cx="2133600" cy="223838"/>
          </a:xfrm>
        </p:spPr>
        <p:txBody>
          <a:bodyPr/>
          <a:lstStyle>
            <a:lvl1pPr>
              <a:defRPr/>
            </a:lvl1pPr>
          </a:lstStyle>
          <a:p>
            <a:endParaRPr lang="en-US" altLang="en-US"/>
          </a:p>
        </p:txBody>
      </p:sp>
      <p:sp>
        <p:nvSpPr>
          <p:cNvPr id="7" name="Footer Placeholder 6"/>
          <p:cNvSpPr>
            <a:spLocks noGrp="1"/>
          </p:cNvSpPr>
          <p:nvPr>
            <p:ph type="ftr" sz="quarter" idx="11"/>
          </p:nvPr>
        </p:nvSpPr>
        <p:spPr>
          <a:xfrm>
            <a:off x="2514600" y="6477000"/>
            <a:ext cx="4114800" cy="2286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781800" y="6477000"/>
            <a:ext cx="2133600" cy="223838"/>
          </a:xfrm>
        </p:spPr>
        <p:txBody>
          <a:bodyPr/>
          <a:lstStyle>
            <a:lvl1pPr>
              <a:defRPr/>
            </a:lvl1pPr>
          </a:lstStyle>
          <a:p>
            <a:fld id="{CFF972F5-25AF-4A74-ABA7-52A7E399B35F}" type="slidenum">
              <a:rPr lang="en-US" altLang="en-US"/>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06A5EA-3061-464F-B7E9-C28DBEBB47A7}"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0F6FAD0-7AF6-4F15-AC5C-0C71B3E14A07}"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8940E48-08E1-4EE4-9C81-F5D64F1E4175}"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EFA070D-C067-4E2A-9923-27CAEEB5F44F}"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423BE58-074E-4189-876D-AED279495ED9}"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26094CF-55D3-430E-AE14-2FFD979CD6F4}"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11D6B1D-A23F-415D-9B9B-39D936A513F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18CADC3-16E2-4748-8135-69D17F6D2DAE}" type="slidenum">
              <a:rPr lang="en-US" altLang="en-US"/>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1667744-BC99-42EA-99AF-3C437D10D956}"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8383353-984B-4648-87C1-D7A529BA414B}"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C71F603-8CB0-43CF-88CE-62E943C217DA}"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71B936-2745-46FA-8506-F31249A1545F}"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B809192-6516-42C1-823B-F080E857A4B7}"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311B9CA-6066-4954-A58B-2B87F4D14B3D}"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11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1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6F84FC6-531D-4340-83F8-10F99C48ADCF}"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DEBD87EE-295C-4B69-BBDF-3D0F535E3D8D}"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8CEA1704-8D08-46A6-91A6-CC44F1FB7A24}"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03C3C3FC-C4F9-4ADE-BE75-14E9165B6BA2}"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70C2DEE-8A89-4515-A916-30B4F4FF0F16}"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75F9792-DF16-47AD-80B9-673A099178CE}"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76200" y="0"/>
            <a:ext cx="8991600" cy="1219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69635" name="Rectangle 3"/>
          <p:cNvSpPr>
            <a:spLocks noGrp="1" noChangeArrowheads="1"/>
          </p:cNvSpPr>
          <p:nvPr>
            <p:ph type="body" idx="1"/>
          </p:nvPr>
        </p:nvSpPr>
        <p:spPr bwMode="auto">
          <a:xfrm>
            <a:off x="381000" y="1371600"/>
            <a:ext cx="83820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9636" name="Rectangle 4"/>
          <p:cNvSpPr>
            <a:spLocks noGrp="1" noChangeArrowheads="1"/>
          </p:cNvSpPr>
          <p:nvPr>
            <p:ph type="dt" sz="half" idx="2"/>
          </p:nvPr>
        </p:nvSpPr>
        <p:spPr bwMode="auto">
          <a:xfrm>
            <a:off x="228600" y="6477000"/>
            <a:ext cx="2133600" cy="223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800">
                <a:solidFill>
                  <a:srgbClr val="A98C4B"/>
                </a:solidFill>
              </a:defRPr>
            </a:lvl1pPr>
          </a:lstStyle>
          <a:p>
            <a:endParaRPr lang="en-US" altLang="en-US"/>
          </a:p>
        </p:txBody>
      </p:sp>
      <p:sp>
        <p:nvSpPr>
          <p:cNvPr id="69637" name="Rectangle 5"/>
          <p:cNvSpPr>
            <a:spLocks noGrp="1" noChangeArrowheads="1"/>
          </p:cNvSpPr>
          <p:nvPr>
            <p:ph type="ftr" sz="quarter" idx="3"/>
          </p:nvPr>
        </p:nvSpPr>
        <p:spPr bwMode="auto">
          <a:xfrm>
            <a:off x="2514600" y="6477000"/>
            <a:ext cx="4114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800">
                <a:solidFill>
                  <a:srgbClr val="A98C4B"/>
                </a:solidFill>
              </a:defRPr>
            </a:lvl1pPr>
          </a:lstStyle>
          <a:p>
            <a:endParaRPr lang="en-US" altLang="en-US"/>
          </a:p>
        </p:txBody>
      </p:sp>
      <p:sp>
        <p:nvSpPr>
          <p:cNvPr id="69638" name="Rectangle 6"/>
          <p:cNvSpPr>
            <a:spLocks noGrp="1" noChangeArrowheads="1"/>
          </p:cNvSpPr>
          <p:nvPr>
            <p:ph type="sldNum" sz="quarter" idx="4"/>
          </p:nvPr>
        </p:nvSpPr>
        <p:spPr bwMode="auto">
          <a:xfrm>
            <a:off x="6781800" y="6477000"/>
            <a:ext cx="2133600" cy="223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800">
                <a:solidFill>
                  <a:srgbClr val="A98C4B"/>
                </a:solidFill>
              </a:defRPr>
            </a:lvl1pPr>
          </a:lstStyle>
          <a:p>
            <a:fld id="{25601509-809F-48FF-BF38-08294B2586F9}" type="slidenum">
              <a:rPr lang="en-US" altLang="en-US"/>
              <a:pPr/>
              <a:t>‹#›</a:t>
            </a:fld>
            <a:endParaRPr lang="en-US" altLang="en-US"/>
          </a:p>
        </p:txBody>
      </p:sp>
      <p:sp>
        <p:nvSpPr>
          <p:cNvPr id="69639" name="Line 7"/>
          <p:cNvSpPr>
            <a:spLocks noChangeShapeType="1"/>
          </p:cNvSpPr>
          <p:nvPr/>
        </p:nvSpPr>
        <p:spPr bwMode="auto">
          <a:xfrm>
            <a:off x="228600" y="1295400"/>
            <a:ext cx="8686800" cy="0"/>
          </a:xfrm>
          <a:prstGeom prst="line">
            <a:avLst/>
          </a:prstGeom>
          <a:noFill/>
          <a:ln w="19050">
            <a:solidFill>
              <a:srgbClr val="FF0000"/>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52"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75" r:id="rId12"/>
    <p:sldLayoutId id="2147483676" r:id="rId13"/>
  </p:sldLayoutIdLst>
  <p:timing>
    <p:tnLst>
      <p:par>
        <p:cTn id="1" dur="indefinite" restart="never" nodeType="tmRoot"/>
      </p:par>
    </p:tnLst>
  </p:timing>
  <p:txStyles>
    <p:titleStyle>
      <a:lvl1pPr algn="l" rtl="0" fontAlgn="base">
        <a:spcBef>
          <a:spcPct val="0"/>
        </a:spcBef>
        <a:spcAft>
          <a:spcPct val="0"/>
        </a:spcAft>
        <a:defRPr sz="3600">
          <a:solidFill>
            <a:srgbClr val="0000CC"/>
          </a:solidFill>
          <a:latin typeface="+mj-lt"/>
          <a:ea typeface="+mj-ea"/>
          <a:cs typeface="+mj-cs"/>
        </a:defRPr>
      </a:lvl1pPr>
      <a:lvl2pPr algn="l" rtl="0" fontAlgn="base">
        <a:spcBef>
          <a:spcPct val="0"/>
        </a:spcBef>
        <a:spcAft>
          <a:spcPct val="0"/>
        </a:spcAft>
        <a:defRPr sz="3600">
          <a:solidFill>
            <a:srgbClr val="0000CC"/>
          </a:solidFill>
          <a:latin typeface="Arial" charset="0"/>
        </a:defRPr>
      </a:lvl2pPr>
      <a:lvl3pPr algn="l" rtl="0" fontAlgn="base">
        <a:spcBef>
          <a:spcPct val="0"/>
        </a:spcBef>
        <a:spcAft>
          <a:spcPct val="0"/>
        </a:spcAft>
        <a:defRPr sz="3600">
          <a:solidFill>
            <a:srgbClr val="0000CC"/>
          </a:solidFill>
          <a:latin typeface="Arial" charset="0"/>
        </a:defRPr>
      </a:lvl3pPr>
      <a:lvl4pPr algn="l" rtl="0" fontAlgn="base">
        <a:spcBef>
          <a:spcPct val="0"/>
        </a:spcBef>
        <a:spcAft>
          <a:spcPct val="0"/>
        </a:spcAft>
        <a:defRPr sz="3600">
          <a:solidFill>
            <a:srgbClr val="0000CC"/>
          </a:solidFill>
          <a:latin typeface="Arial" charset="0"/>
        </a:defRPr>
      </a:lvl4pPr>
      <a:lvl5pPr algn="l" rtl="0" fontAlgn="base">
        <a:spcBef>
          <a:spcPct val="0"/>
        </a:spcBef>
        <a:spcAft>
          <a:spcPct val="0"/>
        </a:spcAft>
        <a:defRPr sz="3600">
          <a:solidFill>
            <a:srgbClr val="0000CC"/>
          </a:solidFill>
          <a:latin typeface="Arial" charset="0"/>
        </a:defRPr>
      </a:lvl5pPr>
      <a:lvl6pPr marL="457200" algn="l" rtl="0" fontAlgn="base">
        <a:spcBef>
          <a:spcPct val="0"/>
        </a:spcBef>
        <a:spcAft>
          <a:spcPct val="0"/>
        </a:spcAft>
        <a:defRPr sz="3600">
          <a:solidFill>
            <a:srgbClr val="0000CC"/>
          </a:solidFill>
          <a:latin typeface="Arial" charset="0"/>
        </a:defRPr>
      </a:lvl6pPr>
      <a:lvl7pPr marL="914400" algn="l" rtl="0" fontAlgn="base">
        <a:spcBef>
          <a:spcPct val="0"/>
        </a:spcBef>
        <a:spcAft>
          <a:spcPct val="0"/>
        </a:spcAft>
        <a:defRPr sz="3600">
          <a:solidFill>
            <a:srgbClr val="0000CC"/>
          </a:solidFill>
          <a:latin typeface="Arial" charset="0"/>
        </a:defRPr>
      </a:lvl7pPr>
      <a:lvl8pPr marL="1371600" algn="l" rtl="0" fontAlgn="base">
        <a:spcBef>
          <a:spcPct val="0"/>
        </a:spcBef>
        <a:spcAft>
          <a:spcPct val="0"/>
        </a:spcAft>
        <a:defRPr sz="3600">
          <a:solidFill>
            <a:srgbClr val="0000CC"/>
          </a:solidFill>
          <a:latin typeface="Arial" charset="0"/>
        </a:defRPr>
      </a:lvl8pPr>
      <a:lvl9pPr marL="1828800" algn="l" rtl="0" fontAlgn="base">
        <a:spcBef>
          <a:spcPct val="0"/>
        </a:spcBef>
        <a:spcAft>
          <a:spcPct val="0"/>
        </a:spcAft>
        <a:defRPr sz="3600">
          <a:solidFill>
            <a:srgbClr val="0000CC"/>
          </a:solidFill>
          <a:latin typeface="Arial" charset="0"/>
        </a:defRPr>
      </a:lvl9pPr>
    </p:titleStyle>
    <p:bodyStyle>
      <a:lvl1pPr marL="342900" indent="-342900" algn="l" rtl="0" fontAlgn="base">
        <a:spcBef>
          <a:spcPct val="20000"/>
        </a:spcBef>
        <a:spcAft>
          <a:spcPct val="0"/>
        </a:spcAft>
        <a:buClr>
          <a:srgbClr val="0066FF"/>
        </a:buClr>
        <a:buFont typeface="Wingdings" pitchFamily="2" charset="2"/>
        <a:buChar char="§"/>
        <a:defRPr sz="3000">
          <a:solidFill>
            <a:schemeClr val="tx1"/>
          </a:solidFill>
          <a:latin typeface="+mn-lt"/>
          <a:ea typeface="+mn-ea"/>
          <a:cs typeface="+mn-cs"/>
        </a:defRPr>
      </a:lvl1pPr>
      <a:lvl2pPr marL="669925" indent="-325438" algn="l" rtl="0" fontAlgn="base">
        <a:spcBef>
          <a:spcPct val="20000"/>
        </a:spcBef>
        <a:spcAft>
          <a:spcPct val="0"/>
        </a:spcAft>
        <a:buClr>
          <a:srgbClr val="A98C4B"/>
        </a:buClr>
        <a:buChar char="•"/>
        <a:defRPr sz="2600">
          <a:solidFill>
            <a:schemeClr val="tx1"/>
          </a:solidFill>
          <a:latin typeface="+mn-lt"/>
        </a:defRPr>
      </a:lvl2pPr>
      <a:lvl3pPr marL="1022350" indent="-350838" algn="l" rtl="0" fontAlgn="base">
        <a:spcBef>
          <a:spcPct val="20000"/>
        </a:spcBef>
        <a:spcAft>
          <a:spcPct val="0"/>
        </a:spcAft>
        <a:buClr>
          <a:srgbClr val="A98C4B"/>
        </a:buClr>
        <a:buChar char="•"/>
        <a:defRPr sz="2200">
          <a:solidFill>
            <a:schemeClr val="tx1"/>
          </a:solidFill>
          <a:latin typeface="+mn-lt"/>
        </a:defRPr>
      </a:lvl3pPr>
      <a:lvl4pPr marL="1339850" indent="-315913" algn="l" rtl="0" fontAlgn="base">
        <a:spcBef>
          <a:spcPct val="20000"/>
        </a:spcBef>
        <a:spcAft>
          <a:spcPct val="0"/>
        </a:spcAft>
        <a:buClr>
          <a:srgbClr val="A98C4B"/>
        </a:buClr>
        <a:buChar char="•"/>
        <a:defRPr sz="2000">
          <a:solidFill>
            <a:schemeClr val="tx1"/>
          </a:solidFill>
          <a:latin typeface="+mn-lt"/>
        </a:defRPr>
      </a:lvl4pPr>
      <a:lvl5pPr marL="1681163" indent="-339725" algn="l" rtl="0" fontAlgn="base">
        <a:spcBef>
          <a:spcPct val="20000"/>
        </a:spcBef>
        <a:spcAft>
          <a:spcPct val="0"/>
        </a:spcAft>
        <a:buClr>
          <a:srgbClr val="A98C4B"/>
        </a:buClr>
        <a:buChar char="•"/>
        <a:defRPr sz="2000">
          <a:solidFill>
            <a:schemeClr val="tx1"/>
          </a:solidFill>
          <a:latin typeface="+mn-lt"/>
        </a:defRPr>
      </a:lvl5pPr>
      <a:lvl6pPr marL="2138363" indent="-339725" algn="l" rtl="0" fontAlgn="base">
        <a:spcBef>
          <a:spcPct val="20000"/>
        </a:spcBef>
        <a:spcAft>
          <a:spcPct val="0"/>
        </a:spcAft>
        <a:buClr>
          <a:srgbClr val="A98C4B"/>
        </a:buClr>
        <a:buChar char="•"/>
        <a:defRPr sz="2000">
          <a:solidFill>
            <a:schemeClr val="tx1"/>
          </a:solidFill>
          <a:latin typeface="+mn-lt"/>
        </a:defRPr>
      </a:lvl6pPr>
      <a:lvl7pPr marL="2595563" indent="-339725" algn="l" rtl="0" fontAlgn="base">
        <a:spcBef>
          <a:spcPct val="20000"/>
        </a:spcBef>
        <a:spcAft>
          <a:spcPct val="0"/>
        </a:spcAft>
        <a:buClr>
          <a:srgbClr val="A98C4B"/>
        </a:buClr>
        <a:buChar char="•"/>
        <a:defRPr sz="2000">
          <a:solidFill>
            <a:schemeClr val="tx1"/>
          </a:solidFill>
          <a:latin typeface="+mn-lt"/>
        </a:defRPr>
      </a:lvl7pPr>
      <a:lvl8pPr marL="3052763" indent="-339725" algn="l" rtl="0" fontAlgn="base">
        <a:spcBef>
          <a:spcPct val="20000"/>
        </a:spcBef>
        <a:spcAft>
          <a:spcPct val="0"/>
        </a:spcAft>
        <a:buClr>
          <a:srgbClr val="A98C4B"/>
        </a:buClr>
        <a:buChar char="•"/>
        <a:defRPr sz="2000">
          <a:solidFill>
            <a:schemeClr val="tx1"/>
          </a:solidFill>
          <a:latin typeface="+mn-lt"/>
        </a:defRPr>
      </a:lvl8pPr>
      <a:lvl9pPr marL="3509963" indent="-339725" algn="l" rtl="0" fontAlgn="base">
        <a:spcBef>
          <a:spcPct val="20000"/>
        </a:spcBef>
        <a:spcAft>
          <a:spcPct val="0"/>
        </a:spcAft>
        <a:buClr>
          <a:srgbClr val="A98C4B"/>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137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13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endParaRPr lang="en-US"/>
          </a:p>
        </p:txBody>
      </p:sp>
      <p:sp>
        <p:nvSpPr>
          <p:cNvPr id="1013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endParaRPr lang="en-US"/>
          </a:p>
        </p:txBody>
      </p:sp>
      <p:sp>
        <p:nvSpPr>
          <p:cNvPr id="1013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DE21413C-0071-47FE-921E-9406D6D25F5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Arial" charset="0"/>
        </a:defRPr>
      </a:lvl2pPr>
      <a:lvl3pPr algn="ctr" rtl="0" fontAlgn="base">
        <a:spcBef>
          <a:spcPct val="0"/>
        </a:spcBef>
        <a:spcAft>
          <a:spcPct val="0"/>
        </a:spcAft>
        <a:defRPr sz="4400">
          <a:solidFill>
            <a:schemeClr val="bg1"/>
          </a:solidFill>
          <a:latin typeface="Arial" charset="0"/>
        </a:defRPr>
      </a:lvl3pPr>
      <a:lvl4pPr algn="ctr" rtl="0" fontAlgn="base">
        <a:spcBef>
          <a:spcPct val="0"/>
        </a:spcBef>
        <a:spcAft>
          <a:spcPct val="0"/>
        </a:spcAft>
        <a:defRPr sz="4400">
          <a:solidFill>
            <a:schemeClr val="bg1"/>
          </a:solidFill>
          <a:latin typeface="Arial" charset="0"/>
        </a:defRPr>
      </a:lvl4pPr>
      <a:lvl5pPr algn="ctr" rtl="0" fontAlgn="base">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lker.com/clipart-15842.html" TargetMode="External"/><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video" Target="file:///C:\Users\mw22\Documents\Courses\PS100\Chapter%2003\Hammer%20and%20Feather.wmv" TargetMode="External"/><Relationship Id="rId7" Type="http://schemas.openxmlformats.org/officeDocument/2006/relationships/image" Target="../media/image15.png"/><Relationship Id="rId2" Type="http://schemas.openxmlformats.org/officeDocument/2006/relationships/tags" Target="../tags/tag8.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2.xml"/><Relationship Id="rId4" Type="http://schemas.openxmlformats.org/officeDocument/2006/relationships/video" Target="file:///C:\Users\mw22\Documents\Courses\PS100\Chapter%2003\Penny%20and%20Feather.wmv"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vmlDrawing" Target="../drawings/vmlDrawing3.vml"/><Relationship Id="rId5" Type="http://schemas.openxmlformats.org/officeDocument/2006/relationships/image" Target="../media/image20.png"/><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0.xml"/><Relationship Id="rId1" Type="http://schemas.openxmlformats.org/officeDocument/2006/relationships/video" Target="file:///C:\Users\mw22\Documents\Courses\PS100\Chapter%2003\Newton's%20Cannon.wm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vmlDrawing" Target="../drawings/vmlDrawing5.vml"/><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vmlDrawing" Target="../drawings/vmlDrawing6.vml"/><Relationship Id="rId6" Type="http://schemas.openxmlformats.org/officeDocument/2006/relationships/image" Target="../media/image29.jpeg"/><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vmlDrawing" Target="../drawings/vmlDrawing7.vml"/><Relationship Id="rId4" Type="http://schemas.openxmlformats.org/officeDocument/2006/relationships/oleObject" Target="../embeddings/oleObject9.bin"/></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vmlDrawing" Target="../drawings/vmlDrawing8.vml"/><Relationship Id="rId4" Type="http://schemas.openxmlformats.org/officeDocument/2006/relationships/oleObject" Target="../embeddings/oleObject10.bin"/></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15.xml"/><Relationship Id="rId1" Type="http://schemas.openxmlformats.org/officeDocument/2006/relationships/video" Target="file:///C:\Users\mw22\Documents\Courses\PS100\Chapter%2003\Eating%20in%20Vomit%20Comet.wmv"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5.xml"/><Relationship Id="rId1" Type="http://schemas.openxmlformats.org/officeDocument/2006/relationships/video" Target="file:///C:\Users\mw22\Documents\Courses\PS100\Chapter%2003\Spinning%20Vomit%20Comet.wmv"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41.jpeg"/><Relationship Id="rId4" Type="http://schemas.openxmlformats.org/officeDocument/2006/relationships/oleObject" Target="../embeddings/oleObject12.bin"/></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5.xml"/><Relationship Id="rId1" Type="http://schemas.openxmlformats.org/officeDocument/2006/relationships/video" Target="file:///C:\Users\mw22\Documents\Courses\PS100\Chapter%2003\Einstein%20Relativity.wmv" TargetMode="Externa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0.xml"/><Relationship Id="rId1" Type="http://schemas.openxmlformats.org/officeDocument/2006/relationships/video" Target="file:///C:\Users\mw22\Documents\Courses\PS100\Chapter%2003\Ball%20Falling%20From%20Mast.wmv" TargetMode="Externa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5.xml"/><Relationship Id="rId1" Type="http://schemas.openxmlformats.org/officeDocument/2006/relationships/video" Target="file:///C:\Users\mw22\Documents\Courses\PS100\Chapter%2003\Uniform%20Acceleration.wmv"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16.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3.wmf"/></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9874" name="Picture 2" descr="Earth Clip Art">
            <a:hlinkClick r:id="rId3"/>
          </p:cNvPr>
          <p:cNvPicPr>
            <a:picLocks noChangeAspect="1" noChangeArrowheads="1"/>
          </p:cNvPicPr>
          <p:nvPr/>
        </p:nvPicPr>
        <p:blipFill>
          <a:blip r:embed="rId4" cstate="print"/>
          <a:srcRect/>
          <a:stretch>
            <a:fillRect/>
          </a:stretch>
        </p:blipFill>
        <p:spPr bwMode="auto">
          <a:xfrm>
            <a:off x="457200" y="3810000"/>
            <a:ext cx="2857500" cy="2857501"/>
          </a:xfrm>
          <a:prstGeom prst="rect">
            <a:avLst/>
          </a:prstGeom>
          <a:noFill/>
        </p:spPr>
      </p:pic>
      <p:sp>
        <p:nvSpPr>
          <p:cNvPr id="3077" name="Rectangle 5"/>
          <p:cNvSpPr>
            <a:spLocks noGrp="1" noChangeArrowheads="1"/>
          </p:cNvSpPr>
          <p:nvPr>
            <p:ph type="title"/>
          </p:nvPr>
        </p:nvSpPr>
        <p:spPr/>
        <p:txBody>
          <a:bodyPr/>
          <a:lstStyle/>
          <a:p>
            <a:r>
              <a:rPr lang="en-US"/>
              <a:t>Chapter 3: The Gravitational Interaction</a:t>
            </a:r>
          </a:p>
        </p:txBody>
      </p:sp>
      <p:sp>
        <p:nvSpPr>
          <p:cNvPr id="3081" name="Text Box 9"/>
          <p:cNvSpPr txBox="1">
            <a:spLocks noChangeArrowheads="1"/>
          </p:cNvSpPr>
          <p:nvPr/>
        </p:nvSpPr>
        <p:spPr bwMode="auto">
          <a:xfrm>
            <a:off x="2514600" y="2309813"/>
            <a:ext cx="455613" cy="457200"/>
          </a:xfrm>
          <a:prstGeom prst="rect">
            <a:avLst/>
          </a:prstGeom>
          <a:noFill/>
          <a:ln w="9525">
            <a:noFill/>
            <a:miter lim="800000"/>
            <a:headEnd/>
            <a:tailEnd/>
          </a:ln>
          <a:effectLst/>
        </p:spPr>
        <p:txBody>
          <a:bodyPr wrap="none">
            <a:spAutoFit/>
          </a:bodyPr>
          <a:lstStyle/>
          <a:p>
            <a:r>
              <a:rPr lang="en-US" sz="2400" b="1" dirty="0"/>
              <a:t>m</a:t>
            </a:r>
          </a:p>
        </p:txBody>
      </p:sp>
      <p:pic>
        <p:nvPicPr>
          <p:cNvPr id="3083" name="Picture 11" descr="gravityCartoon"/>
          <p:cNvPicPr>
            <a:picLocks noChangeAspect="1" noChangeArrowheads="1"/>
          </p:cNvPicPr>
          <p:nvPr/>
        </p:nvPicPr>
        <p:blipFill>
          <a:blip r:embed="rId5" cstate="print"/>
          <a:srcRect/>
          <a:stretch>
            <a:fillRect/>
          </a:stretch>
        </p:blipFill>
        <p:spPr bwMode="auto">
          <a:xfrm>
            <a:off x="3200400" y="2057400"/>
            <a:ext cx="5715000" cy="1800225"/>
          </a:xfrm>
          <a:prstGeom prst="rect">
            <a:avLst/>
          </a:prstGeom>
          <a:noFill/>
        </p:spPr>
      </p:pic>
      <p:sp>
        <p:nvSpPr>
          <p:cNvPr id="3084" name="Text Box 12"/>
          <p:cNvSpPr txBox="1">
            <a:spLocks noChangeArrowheads="1"/>
          </p:cNvSpPr>
          <p:nvPr/>
        </p:nvSpPr>
        <p:spPr bwMode="auto">
          <a:xfrm>
            <a:off x="6629400" y="5562600"/>
            <a:ext cx="2343150" cy="1143000"/>
          </a:xfrm>
          <a:prstGeom prst="rect">
            <a:avLst/>
          </a:prstGeom>
          <a:solidFill>
            <a:schemeClr val="bg1"/>
          </a:solidFill>
          <a:ln w="12700">
            <a:solidFill>
              <a:schemeClr val="tx1"/>
            </a:solidFill>
            <a:miter lim="800000"/>
            <a:headEnd/>
            <a:tailEnd/>
          </a:ln>
          <a:effectLst/>
        </p:spPr>
        <p:txBody>
          <a:bodyPr wrap="none">
            <a:spAutoFit/>
          </a:bodyPr>
          <a:lstStyle/>
          <a:p>
            <a:pPr marL="342900" indent="-342900"/>
            <a:r>
              <a:rPr lang="en-US" sz="1600" dirty="0"/>
              <a:t>Did you read chapter 3</a:t>
            </a:r>
          </a:p>
          <a:p>
            <a:pPr marL="342900" indent="-342900"/>
            <a:r>
              <a:rPr lang="en-US" sz="1600" dirty="0"/>
              <a:t>before coming to class?</a:t>
            </a:r>
          </a:p>
          <a:p>
            <a:pPr marL="342900" indent="-342900"/>
            <a:r>
              <a:rPr lang="en-US" sz="400" dirty="0"/>
              <a:t> </a:t>
            </a:r>
          </a:p>
          <a:p>
            <a:pPr marL="800100" lvl="1" indent="-342900">
              <a:buFontTx/>
              <a:buAutoNum type="alphaUcPeriod"/>
            </a:pPr>
            <a:r>
              <a:rPr lang="en-US" sz="1600" dirty="0"/>
              <a:t>Yes</a:t>
            </a:r>
          </a:p>
          <a:p>
            <a:pPr marL="800100" lvl="1" indent="-342900">
              <a:buFontTx/>
              <a:buAutoNum type="alphaUcPeriod"/>
            </a:pPr>
            <a:r>
              <a:rPr lang="en-US" sz="1600" dirty="0"/>
              <a:t>No</a:t>
            </a:r>
          </a:p>
        </p:txBody>
      </p:sp>
      <p:cxnSp>
        <p:nvCxnSpPr>
          <p:cNvPr id="10" name="Straight Connector 9"/>
          <p:cNvCxnSpPr/>
          <p:nvPr/>
        </p:nvCxnSpPr>
        <p:spPr>
          <a:xfrm rot="5400000">
            <a:off x="266700" y="3771900"/>
            <a:ext cx="3124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078" name="Picture 6" descr="Cow Transparent"/>
          <p:cNvPicPr>
            <a:picLocks noChangeAspect="1" noChangeArrowheads="1"/>
          </p:cNvPicPr>
          <p:nvPr/>
        </p:nvPicPr>
        <p:blipFill>
          <a:blip r:embed="rId6" cstate="print"/>
          <a:srcRect/>
          <a:stretch>
            <a:fillRect/>
          </a:stretch>
        </p:blipFill>
        <p:spPr bwMode="auto">
          <a:xfrm>
            <a:off x="1295400" y="1676400"/>
            <a:ext cx="1006475" cy="1009650"/>
          </a:xfrm>
          <a:prstGeom prst="rect">
            <a:avLst/>
          </a:prstGeom>
          <a:noFill/>
        </p:spPr>
      </p:pic>
      <p:sp>
        <p:nvSpPr>
          <p:cNvPr id="12" name="TextBox 11"/>
          <p:cNvSpPr txBox="1"/>
          <p:nvPr/>
        </p:nvSpPr>
        <p:spPr>
          <a:xfrm>
            <a:off x="1519958" y="3352800"/>
            <a:ext cx="385042" cy="523220"/>
          </a:xfrm>
          <a:prstGeom prst="rect">
            <a:avLst/>
          </a:prstGeom>
          <a:noFill/>
        </p:spPr>
        <p:txBody>
          <a:bodyPr wrap="none" rtlCol="0">
            <a:spAutoFit/>
          </a:bodyPr>
          <a:lstStyle/>
          <a:p>
            <a:r>
              <a:rPr lang="en-US" sz="2800" dirty="0" smtClean="0"/>
              <a:t>d</a:t>
            </a:r>
            <a:endParaRPr lang="en-US" sz="2800" dirty="0"/>
          </a:p>
        </p:txBody>
      </p:sp>
      <p:sp>
        <p:nvSpPr>
          <p:cNvPr id="13" name="Text Box 9"/>
          <p:cNvSpPr txBox="1">
            <a:spLocks noChangeArrowheads="1"/>
          </p:cNvSpPr>
          <p:nvPr/>
        </p:nvSpPr>
        <p:spPr bwMode="auto">
          <a:xfrm>
            <a:off x="1905000" y="4876800"/>
            <a:ext cx="455613" cy="457200"/>
          </a:xfrm>
          <a:prstGeom prst="rect">
            <a:avLst/>
          </a:prstGeom>
          <a:noFill/>
          <a:ln w="9525">
            <a:noFill/>
            <a:miter lim="800000"/>
            <a:headEnd/>
            <a:tailEnd/>
          </a:ln>
          <a:effectLst/>
        </p:spPr>
        <p:txBody>
          <a:bodyPr wrap="none">
            <a:spAutoFit/>
          </a:bodyPr>
          <a:lstStyle/>
          <a:p>
            <a:r>
              <a:rPr lang="en-US" sz="2400" b="1" dirty="0" smtClean="0"/>
              <a:t>M</a:t>
            </a:r>
            <a:endParaRPr lang="en-US" sz="2400" b="1" dirty="0"/>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31750"/>
            <a:ext cx="9144000" cy="1327150"/>
          </a:xfrm>
        </p:spPr>
        <p:txBody>
          <a:bodyPr/>
          <a:lstStyle/>
          <a:p>
            <a:pPr eaLnBrk="1" hangingPunct="1"/>
            <a:r>
              <a:rPr lang="en-US" sz="3600" dirty="0" smtClean="0"/>
              <a:t>If I drop a book and a piece of paper, which one will hit the table first?</a:t>
            </a:r>
          </a:p>
        </p:txBody>
      </p:sp>
      <p:sp>
        <p:nvSpPr>
          <p:cNvPr id="12291" name="Rectangle 3"/>
          <p:cNvSpPr>
            <a:spLocks noGrp="1" noChangeArrowheads="1"/>
          </p:cNvSpPr>
          <p:nvPr>
            <p:ph type="body" sz="half" idx="1"/>
          </p:nvPr>
        </p:nvSpPr>
        <p:spPr>
          <a:xfrm>
            <a:off x="685800" y="2133600"/>
            <a:ext cx="3810000" cy="4114800"/>
          </a:xfrm>
        </p:spPr>
        <p:txBody>
          <a:bodyPr/>
          <a:lstStyle/>
          <a:p>
            <a:pPr marL="533400" indent="-533400" eaLnBrk="1" hangingPunct="1">
              <a:buFontTx/>
              <a:buAutoNum type="alphaUcPeriod"/>
            </a:pPr>
            <a:r>
              <a:rPr lang="en-US" sz="2800" dirty="0" smtClean="0"/>
              <a:t>The book</a:t>
            </a:r>
          </a:p>
          <a:p>
            <a:pPr marL="533400" indent="-533400" eaLnBrk="1" hangingPunct="1">
              <a:buFontTx/>
              <a:buAutoNum type="alphaUcPeriod"/>
            </a:pPr>
            <a:r>
              <a:rPr lang="en-US" sz="2800" dirty="0" smtClean="0"/>
              <a:t>The paper</a:t>
            </a:r>
          </a:p>
          <a:p>
            <a:pPr marL="533400" indent="-533400" eaLnBrk="1" hangingPunct="1">
              <a:buFontTx/>
              <a:buAutoNum type="alphaUcPeriod"/>
            </a:pPr>
            <a:r>
              <a:rPr lang="en-US" sz="2800" dirty="0" smtClean="0"/>
              <a:t>Neither, they hit the same time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dirty="0"/>
              <a:t>Gravity causes a uniform acceleration at the </a:t>
            </a:r>
            <a:r>
              <a:rPr lang="en-US" dirty="0" smtClean="0"/>
              <a:t>planet’s </a:t>
            </a:r>
            <a:r>
              <a:rPr lang="en-US" dirty="0"/>
              <a:t>surface (independent of mass)</a:t>
            </a:r>
          </a:p>
        </p:txBody>
      </p:sp>
      <p:grpSp>
        <p:nvGrpSpPr>
          <p:cNvPr id="9" name="Group 8"/>
          <p:cNvGrpSpPr/>
          <p:nvPr/>
        </p:nvGrpSpPr>
        <p:grpSpPr>
          <a:xfrm>
            <a:off x="2819400" y="4800600"/>
            <a:ext cx="3505200" cy="1698625"/>
            <a:chOff x="2819400" y="4800600"/>
            <a:chExt cx="3505200" cy="1698625"/>
          </a:xfrm>
        </p:grpSpPr>
        <p:graphicFrame>
          <p:nvGraphicFramePr>
            <p:cNvPr id="93291" name="Object 107"/>
            <p:cNvGraphicFramePr>
              <a:graphicFrameLocks noChangeAspect="1"/>
            </p:cNvGraphicFramePr>
            <p:nvPr/>
          </p:nvGraphicFramePr>
          <p:xfrm>
            <a:off x="2819400" y="5334000"/>
            <a:ext cx="3505200" cy="328613"/>
          </p:xfrm>
          <a:graphic>
            <a:graphicData uri="http://schemas.openxmlformats.org/presentationml/2006/ole">
              <p:oleObj spid="_x0000_s93291" name="Equation" r:id="rId6" imgW="2031840" imgH="190440" progId="Equation.DSMT4">
                <p:embed/>
              </p:oleObj>
            </a:graphicData>
          </a:graphic>
        </p:graphicFrame>
        <p:sp>
          <p:nvSpPr>
            <p:cNvPr id="93292" name="Text Box 108"/>
            <p:cNvSpPr txBox="1">
              <a:spLocks noChangeArrowheads="1"/>
            </p:cNvSpPr>
            <p:nvPr/>
          </p:nvSpPr>
          <p:spPr bwMode="auto">
            <a:xfrm>
              <a:off x="2819400" y="4800600"/>
              <a:ext cx="2865438" cy="366713"/>
            </a:xfrm>
            <a:prstGeom prst="rect">
              <a:avLst/>
            </a:prstGeom>
            <a:noFill/>
            <a:ln w="9525">
              <a:noFill/>
              <a:miter lim="800000"/>
              <a:headEnd/>
              <a:tailEnd/>
            </a:ln>
            <a:effectLst/>
          </p:spPr>
          <p:txBody>
            <a:bodyPr wrap="none">
              <a:spAutoFit/>
            </a:bodyPr>
            <a:lstStyle/>
            <a:p>
              <a:r>
                <a:rPr lang="en-US" dirty="0">
                  <a:latin typeface="Comic Sans MS" pitchFamily="66" charset="0"/>
                </a:rPr>
                <a:t>But Newton’s 2</a:t>
              </a:r>
              <a:r>
                <a:rPr lang="en-US" baseline="30000" dirty="0">
                  <a:latin typeface="Comic Sans MS" pitchFamily="66" charset="0"/>
                </a:rPr>
                <a:t>nd</a:t>
              </a:r>
              <a:r>
                <a:rPr lang="en-US" dirty="0">
                  <a:latin typeface="Comic Sans MS" pitchFamily="66" charset="0"/>
                </a:rPr>
                <a:t> law said</a:t>
              </a:r>
            </a:p>
          </p:txBody>
        </p:sp>
        <p:sp>
          <p:nvSpPr>
            <p:cNvPr id="93293" name="Text Box 109"/>
            <p:cNvSpPr txBox="1">
              <a:spLocks noChangeArrowheads="1"/>
            </p:cNvSpPr>
            <p:nvPr/>
          </p:nvSpPr>
          <p:spPr bwMode="auto">
            <a:xfrm>
              <a:off x="3641725" y="6132513"/>
              <a:ext cx="819150" cy="366712"/>
            </a:xfrm>
            <a:prstGeom prst="rect">
              <a:avLst/>
            </a:prstGeom>
            <a:noFill/>
            <a:ln w="9525">
              <a:noFill/>
              <a:miter lim="800000"/>
              <a:headEnd/>
              <a:tailEnd/>
            </a:ln>
            <a:effectLst/>
          </p:spPr>
          <p:txBody>
            <a:bodyPr wrap="none">
              <a:spAutoFit/>
            </a:bodyPr>
            <a:lstStyle/>
            <a:p>
              <a:r>
                <a:rPr lang="en-US"/>
                <a:t>?????</a:t>
              </a:r>
            </a:p>
          </p:txBody>
        </p:sp>
      </p:grpSp>
      <p:pic>
        <p:nvPicPr>
          <p:cNvPr id="7" name="Hammer and Feather.wmv">
            <a:hlinkClick r:id="" action="ppaction://media"/>
          </p:cNvPr>
          <p:cNvPicPr>
            <a:picLocks noRot="1" noChangeAspect="1"/>
          </p:cNvPicPr>
          <p:nvPr>
            <a:videoFile r:link="rId3"/>
          </p:nvPr>
        </p:nvPicPr>
        <p:blipFill>
          <a:blip r:embed="rId7" cstate="print"/>
          <a:stretch>
            <a:fillRect/>
          </a:stretch>
        </p:blipFill>
        <p:spPr>
          <a:xfrm>
            <a:off x="228600" y="1447800"/>
            <a:ext cx="4191000" cy="3143250"/>
          </a:xfrm>
          <a:prstGeom prst="rect">
            <a:avLst/>
          </a:prstGeom>
        </p:spPr>
      </p:pic>
      <p:pic>
        <p:nvPicPr>
          <p:cNvPr id="8" name="Penny and Feather.wmv">
            <a:hlinkClick r:id="" action="ppaction://media"/>
          </p:cNvPr>
          <p:cNvPicPr>
            <a:picLocks noRot="1" noChangeAspect="1"/>
          </p:cNvPicPr>
          <p:nvPr>
            <a:videoFile r:link="rId4"/>
          </p:nvPr>
        </p:nvPicPr>
        <p:blipFill>
          <a:blip r:embed="rId8" cstate="print"/>
          <a:stretch>
            <a:fillRect/>
          </a:stretch>
        </p:blipFill>
        <p:spPr>
          <a:xfrm>
            <a:off x="4724400" y="1447800"/>
            <a:ext cx="4191000" cy="3143250"/>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p:cTn id="12" fill="hold" display="0">
                  <p:stCondLst>
                    <p:cond delay="indefinite"/>
                  </p:stCondLst>
                  <p:endCondLst>
                    <p:cond evt="onNext" delay="0">
                      <p:tgtEl>
                        <p:sldTgt/>
                      </p:tgtEl>
                    </p:cond>
                    <p:cond evt="onPrev" delay="0">
                      <p:tgtEl>
                        <p:sldTgt/>
                      </p:tgtEl>
                    </p:cond>
                  </p:endCondLst>
                </p:cTn>
                <p:tgtEl>
                  <p:spTgt spid="7"/>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video>
              <p:cMediaNode>
                <p:cTn id="18"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descr="Fig3_03 thrownballs"/>
          <p:cNvPicPr>
            <a:picLocks noChangeAspect="1" noChangeArrowheads="1"/>
          </p:cNvPicPr>
          <p:nvPr/>
        </p:nvPicPr>
        <p:blipFill>
          <a:blip r:embed="rId2" cstate="print"/>
          <a:srcRect/>
          <a:stretch>
            <a:fillRect/>
          </a:stretch>
        </p:blipFill>
        <p:spPr bwMode="auto">
          <a:xfrm>
            <a:off x="-304800" y="2819400"/>
            <a:ext cx="6781800" cy="3486150"/>
          </a:xfrm>
          <a:prstGeom prst="rect">
            <a:avLst/>
          </a:prstGeom>
          <a:noFill/>
        </p:spPr>
      </p:pic>
      <p:pic>
        <p:nvPicPr>
          <p:cNvPr id="94213" name="Picture 5" descr="Fig3_02 gravity cannon"/>
          <p:cNvPicPr>
            <a:picLocks noChangeAspect="1" noChangeArrowheads="1"/>
          </p:cNvPicPr>
          <p:nvPr/>
        </p:nvPicPr>
        <p:blipFill>
          <a:blip r:embed="rId3" cstate="print"/>
          <a:srcRect/>
          <a:stretch>
            <a:fillRect/>
          </a:stretch>
        </p:blipFill>
        <p:spPr bwMode="auto">
          <a:xfrm>
            <a:off x="6610350" y="2971800"/>
            <a:ext cx="2533650" cy="3362325"/>
          </a:xfrm>
          <a:prstGeom prst="rect">
            <a:avLst/>
          </a:prstGeom>
          <a:noFill/>
        </p:spPr>
      </p:pic>
      <p:sp>
        <p:nvSpPr>
          <p:cNvPr id="94210" name="Rectangle 2"/>
          <p:cNvSpPr>
            <a:spLocks noGrp="1" noChangeArrowheads="1"/>
          </p:cNvSpPr>
          <p:nvPr>
            <p:ph type="title"/>
          </p:nvPr>
        </p:nvSpPr>
        <p:spPr/>
        <p:txBody>
          <a:bodyPr/>
          <a:lstStyle/>
          <a:p>
            <a:r>
              <a:rPr lang="en-US"/>
              <a:t>Decomposing motion into its components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sz="3200"/>
              <a:t>If objects are gravitationally attracted to each other, why doesn’t the moon fall to the earth?</a:t>
            </a:r>
          </a:p>
        </p:txBody>
      </p:sp>
      <p:graphicFrame>
        <p:nvGraphicFramePr>
          <p:cNvPr id="112643" name="Object 3"/>
          <p:cNvGraphicFramePr>
            <a:graphicFrameLocks noChangeAspect="1"/>
          </p:cNvGraphicFramePr>
          <p:nvPr/>
        </p:nvGraphicFramePr>
        <p:xfrm>
          <a:off x="3124200" y="4495800"/>
          <a:ext cx="2193925" cy="2209800"/>
        </p:xfrm>
        <a:graphic>
          <a:graphicData uri="http://schemas.openxmlformats.org/presentationml/2006/ole">
            <p:oleObj spid="_x0000_s112643" name="PHOTO-PAINT" r:id="rId4" imgW="5993651" imgH="6044444" progId="CorelPhotoPaint.Image.12">
              <p:embed/>
            </p:oleObj>
          </a:graphicData>
        </a:graphic>
      </p:graphicFrame>
      <p:pic>
        <p:nvPicPr>
          <p:cNvPr id="112648" name="Picture 8" descr="new-2"/>
          <p:cNvPicPr>
            <a:picLocks noChangeAspect="1" noChangeArrowheads="1"/>
          </p:cNvPicPr>
          <p:nvPr/>
        </p:nvPicPr>
        <p:blipFill>
          <a:blip r:embed="rId5" cstate="print"/>
          <a:srcRect/>
          <a:stretch>
            <a:fillRect/>
          </a:stretch>
        </p:blipFill>
        <p:spPr bwMode="auto">
          <a:xfrm>
            <a:off x="3733800" y="1447800"/>
            <a:ext cx="796925" cy="800100"/>
          </a:xfrm>
          <a:prstGeom prst="rect">
            <a:avLst/>
          </a:prstGeom>
          <a:noFill/>
        </p:spPr>
      </p:pic>
    </p:spTree>
    <p:custDataLst>
      <p:tags r:id="rId2"/>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ewton's Cannon.wmv">
            <a:hlinkClick r:id="" action="ppaction://media"/>
          </p:cNvPr>
          <p:cNvPicPr>
            <a:picLocks noRot="1" noChangeAspect="1"/>
          </p:cNvPicPr>
          <p:nvPr>
            <a:videoFile r:link="rId1"/>
          </p:nvPr>
        </p:nvPicPr>
        <p:blipFill>
          <a:blip r:embed="rId3" cstate="print"/>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t>The moon is falling! (Dependence of the force of gravity on distance)</a:t>
            </a:r>
          </a:p>
        </p:txBody>
      </p:sp>
      <p:sp>
        <p:nvSpPr>
          <p:cNvPr id="78852" name="Oval 4"/>
          <p:cNvSpPr>
            <a:spLocks noChangeArrowheads="1"/>
          </p:cNvSpPr>
          <p:nvPr/>
        </p:nvSpPr>
        <p:spPr bwMode="auto">
          <a:xfrm>
            <a:off x="0" y="1600200"/>
            <a:ext cx="5257800" cy="5257800"/>
          </a:xfrm>
          <a:prstGeom prst="ellipse">
            <a:avLst/>
          </a:prstGeom>
          <a:noFill/>
          <a:ln w="9525">
            <a:solidFill>
              <a:schemeClr val="tx1"/>
            </a:solidFill>
            <a:round/>
            <a:headEnd/>
            <a:tailEnd/>
          </a:ln>
          <a:effectLst/>
        </p:spPr>
        <p:txBody>
          <a:bodyPr wrap="none" anchor="ctr"/>
          <a:lstStyle/>
          <a:p>
            <a:endParaRPr lang="en-US"/>
          </a:p>
        </p:txBody>
      </p:sp>
      <p:sp>
        <p:nvSpPr>
          <p:cNvPr id="78853" name="Line 5"/>
          <p:cNvSpPr>
            <a:spLocks noChangeShapeType="1"/>
          </p:cNvSpPr>
          <p:nvPr/>
        </p:nvSpPr>
        <p:spPr bwMode="auto">
          <a:xfrm>
            <a:off x="2667000" y="1600200"/>
            <a:ext cx="1295400" cy="0"/>
          </a:xfrm>
          <a:prstGeom prst="line">
            <a:avLst/>
          </a:prstGeom>
          <a:noFill/>
          <a:ln w="9525">
            <a:solidFill>
              <a:schemeClr val="tx1"/>
            </a:solidFill>
            <a:round/>
            <a:headEnd/>
            <a:tailEnd type="triangle" w="med" len="med"/>
          </a:ln>
          <a:effectLst/>
        </p:spPr>
        <p:txBody>
          <a:bodyPr/>
          <a:lstStyle/>
          <a:p>
            <a:endParaRPr lang="en-US"/>
          </a:p>
        </p:txBody>
      </p:sp>
      <p:sp>
        <p:nvSpPr>
          <p:cNvPr id="78854" name="Line 6"/>
          <p:cNvSpPr>
            <a:spLocks noChangeShapeType="1"/>
          </p:cNvSpPr>
          <p:nvPr/>
        </p:nvSpPr>
        <p:spPr bwMode="auto">
          <a:xfrm>
            <a:off x="4267200" y="2133600"/>
            <a:ext cx="914400" cy="762000"/>
          </a:xfrm>
          <a:prstGeom prst="line">
            <a:avLst/>
          </a:prstGeom>
          <a:noFill/>
          <a:ln w="9525">
            <a:solidFill>
              <a:schemeClr val="tx1"/>
            </a:solidFill>
            <a:round/>
            <a:headEnd/>
            <a:tailEnd type="triangle" w="med" len="med"/>
          </a:ln>
          <a:effectLst/>
        </p:spPr>
        <p:txBody>
          <a:bodyPr/>
          <a:lstStyle/>
          <a:p>
            <a:endParaRPr lang="en-US"/>
          </a:p>
        </p:txBody>
      </p:sp>
      <p:pic>
        <p:nvPicPr>
          <p:cNvPr id="78855" name="Picture 7" descr="new-2"/>
          <p:cNvPicPr>
            <a:picLocks noChangeAspect="1" noChangeArrowheads="1"/>
          </p:cNvPicPr>
          <p:nvPr/>
        </p:nvPicPr>
        <p:blipFill>
          <a:blip r:embed="rId3" cstate="print"/>
          <a:srcRect/>
          <a:stretch>
            <a:fillRect/>
          </a:stretch>
        </p:blipFill>
        <p:spPr bwMode="auto">
          <a:xfrm>
            <a:off x="4038600" y="1981200"/>
            <a:ext cx="398463" cy="400050"/>
          </a:xfrm>
          <a:prstGeom prst="rect">
            <a:avLst/>
          </a:prstGeom>
          <a:noFill/>
          <a:effectLst>
            <a:outerShdw blurRad="76200" dist="12700" dir="2700000" sy="-23000" kx="-800400" algn="bl" rotWithShape="0">
              <a:prstClr val="black">
                <a:alpha val="20000"/>
              </a:prstClr>
            </a:outerShdw>
          </a:effectLst>
        </p:spPr>
      </p:pic>
      <p:pic>
        <p:nvPicPr>
          <p:cNvPr id="78856" name="Picture 8" descr="new-2"/>
          <p:cNvPicPr>
            <a:picLocks noChangeAspect="1" noChangeArrowheads="1"/>
          </p:cNvPicPr>
          <p:nvPr/>
        </p:nvPicPr>
        <p:blipFill>
          <a:blip r:embed="rId3" cstate="print"/>
          <a:srcRect/>
          <a:stretch>
            <a:fillRect/>
          </a:stretch>
        </p:blipFill>
        <p:spPr bwMode="auto">
          <a:xfrm>
            <a:off x="2438400" y="1371600"/>
            <a:ext cx="398463" cy="400050"/>
          </a:xfrm>
          <a:prstGeom prst="rect">
            <a:avLst/>
          </a:prstGeom>
          <a:noFill/>
          <a:effectLst>
            <a:outerShdw blurRad="76200" dist="12700" dir="2700000" sy="-23000" kx="-800400" algn="bl" rotWithShape="0">
              <a:prstClr val="black">
                <a:alpha val="20000"/>
              </a:prstClr>
            </a:outerShdw>
          </a:effectLst>
        </p:spPr>
      </p:pic>
      <p:sp>
        <p:nvSpPr>
          <p:cNvPr id="78857" name="Line 9"/>
          <p:cNvSpPr>
            <a:spLocks noChangeShapeType="1"/>
          </p:cNvSpPr>
          <p:nvPr/>
        </p:nvSpPr>
        <p:spPr bwMode="auto">
          <a:xfrm>
            <a:off x="5181600" y="3505200"/>
            <a:ext cx="304800" cy="1219200"/>
          </a:xfrm>
          <a:prstGeom prst="line">
            <a:avLst/>
          </a:prstGeom>
          <a:noFill/>
          <a:ln w="9525">
            <a:solidFill>
              <a:schemeClr val="tx1"/>
            </a:solidFill>
            <a:round/>
            <a:headEnd/>
            <a:tailEnd type="triangle" w="med" len="med"/>
          </a:ln>
          <a:effectLst/>
        </p:spPr>
        <p:txBody>
          <a:bodyPr/>
          <a:lstStyle/>
          <a:p>
            <a:endParaRPr lang="en-US"/>
          </a:p>
        </p:txBody>
      </p:sp>
      <p:pic>
        <p:nvPicPr>
          <p:cNvPr id="78858" name="Picture 10" descr="new-2"/>
          <p:cNvPicPr>
            <a:picLocks noChangeAspect="1" noChangeArrowheads="1"/>
          </p:cNvPicPr>
          <p:nvPr/>
        </p:nvPicPr>
        <p:blipFill>
          <a:blip r:embed="rId3" cstate="print"/>
          <a:srcRect/>
          <a:stretch>
            <a:fillRect/>
          </a:stretch>
        </p:blipFill>
        <p:spPr bwMode="auto">
          <a:xfrm>
            <a:off x="4953000" y="3276600"/>
            <a:ext cx="398463" cy="400050"/>
          </a:xfrm>
          <a:prstGeom prst="rect">
            <a:avLst/>
          </a:prstGeom>
          <a:noFill/>
          <a:effectLst>
            <a:outerShdw blurRad="76200" dist="12700" dir="2700000" sy="-23000" kx="-800400" algn="bl" rotWithShape="0">
              <a:prstClr val="black">
                <a:alpha val="20000"/>
              </a:prstClr>
            </a:outerShdw>
          </a:effectLst>
        </p:spPr>
      </p:pic>
      <p:sp>
        <p:nvSpPr>
          <p:cNvPr id="78861" name="Text Box 13"/>
          <p:cNvSpPr txBox="1">
            <a:spLocks noChangeArrowheads="1"/>
          </p:cNvSpPr>
          <p:nvPr/>
        </p:nvSpPr>
        <p:spPr bwMode="auto">
          <a:xfrm>
            <a:off x="5791200" y="1600200"/>
            <a:ext cx="3048000" cy="5035550"/>
          </a:xfrm>
          <a:prstGeom prst="rect">
            <a:avLst/>
          </a:prstGeom>
          <a:noFill/>
          <a:ln w="9525">
            <a:noFill/>
            <a:miter lim="800000"/>
            <a:headEnd/>
            <a:tailEnd/>
          </a:ln>
          <a:effectLst/>
        </p:spPr>
        <p:txBody>
          <a:bodyPr>
            <a:spAutoFit/>
          </a:bodyPr>
          <a:lstStyle/>
          <a:p>
            <a:pPr algn="ctr"/>
            <a:r>
              <a:rPr lang="en-US">
                <a:latin typeface="Comic Sans MS" pitchFamily="66" charset="0"/>
              </a:rPr>
              <a:t>We can measure the acceleration of the moon (a = speed</a:t>
            </a:r>
            <a:r>
              <a:rPr lang="en-US" baseline="30000">
                <a:latin typeface="Comic Sans MS" pitchFamily="66" charset="0"/>
              </a:rPr>
              <a:t>2</a:t>
            </a:r>
            <a:r>
              <a:rPr lang="en-US">
                <a:latin typeface="Comic Sans MS" pitchFamily="66" charset="0"/>
              </a:rPr>
              <a:t>/d)</a:t>
            </a:r>
          </a:p>
          <a:p>
            <a:pPr algn="ctr"/>
            <a:endParaRPr lang="en-US">
              <a:latin typeface="Comic Sans MS" pitchFamily="66" charset="0"/>
            </a:endParaRPr>
          </a:p>
          <a:p>
            <a:pPr algn="ctr"/>
            <a:r>
              <a:rPr lang="en-US">
                <a:latin typeface="Comic Sans MS" pitchFamily="66" charset="0"/>
              </a:rPr>
              <a:t>Acceleration of the moon is 1/3,600 of the acceleration of objects near the surface.</a:t>
            </a:r>
          </a:p>
          <a:p>
            <a:pPr algn="ctr"/>
            <a:r>
              <a:rPr lang="en-US">
                <a:latin typeface="Comic Sans MS" pitchFamily="66" charset="0"/>
              </a:rPr>
              <a:t>+</a:t>
            </a:r>
          </a:p>
          <a:p>
            <a:pPr algn="ctr"/>
            <a:r>
              <a:rPr lang="en-US">
                <a:latin typeface="Comic Sans MS" pitchFamily="66" charset="0"/>
              </a:rPr>
              <a:t>The moon is 60 times farther from the center of the earth than the surface</a:t>
            </a:r>
          </a:p>
          <a:p>
            <a:pPr algn="ctr"/>
            <a:r>
              <a:rPr lang="en-US">
                <a:latin typeface="Comic Sans MS" pitchFamily="66" charset="0"/>
              </a:rPr>
              <a:t>=</a:t>
            </a:r>
          </a:p>
          <a:p>
            <a:pPr algn="ctr"/>
            <a:r>
              <a:rPr lang="en-US">
                <a:latin typeface="Comic Sans MS" pitchFamily="66" charset="0"/>
              </a:rPr>
              <a:t>Conclusion: the force of gravity is inversely proportional to the distance squared</a:t>
            </a:r>
          </a:p>
        </p:txBody>
      </p:sp>
      <p:pic>
        <p:nvPicPr>
          <p:cNvPr id="2"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57400" y="3581400"/>
            <a:ext cx="1183768" cy="1193800"/>
          </a:xfrm>
          <a:prstGeom prst="rect">
            <a:avLst/>
          </a:prstGeom>
          <a:ln>
            <a:noFill/>
          </a:ln>
          <a:effectLst>
            <a:outerShdw blurRad="292100" dist="139700" dir="2700000" algn="tl" rotWithShape="0">
              <a:srgbClr val="333333">
                <a:alpha val="65000"/>
              </a:srgbClr>
            </a:outerShdw>
            <a:softEdge rad="31750"/>
          </a:effectLst>
        </p:spPr>
      </p:pic>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t>Gravity</a:t>
            </a:r>
          </a:p>
        </p:txBody>
      </p:sp>
      <p:sp>
        <p:nvSpPr>
          <p:cNvPr id="11267" name="Rectangle 3"/>
          <p:cNvSpPr>
            <a:spLocks noGrp="1" noChangeArrowheads="1"/>
          </p:cNvSpPr>
          <p:nvPr>
            <p:ph type="body" idx="1"/>
          </p:nvPr>
        </p:nvSpPr>
        <p:spPr>
          <a:xfrm>
            <a:off x="381000" y="1371600"/>
            <a:ext cx="8382000" cy="2514600"/>
          </a:xfrm>
        </p:spPr>
        <p:txBody>
          <a:bodyPr/>
          <a:lstStyle/>
          <a:p>
            <a:r>
              <a:rPr lang="en-US" sz="2600"/>
              <a:t>The equation for gravity is</a:t>
            </a:r>
          </a:p>
          <a:p>
            <a:pPr>
              <a:buFont typeface="Wingdings" pitchFamily="2" charset="2"/>
              <a:buNone/>
            </a:pPr>
            <a:r>
              <a:rPr lang="en-US" sz="2600"/>
              <a:t>		</a:t>
            </a:r>
          </a:p>
          <a:p>
            <a:pPr>
              <a:buFont typeface="Wingdings" pitchFamily="2" charset="2"/>
              <a:buNone/>
            </a:pPr>
            <a:r>
              <a:rPr lang="en-US" sz="2600"/>
              <a:t>	</a:t>
            </a:r>
          </a:p>
          <a:p>
            <a:pPr>
              <a:buFont typeface="Wingdings" pitchFamily="2" charset="2"/>
              <a:buNone/>
            </a:pPr>
            <a:r>
              <a:rPr lang="en-US" sz="2600"/>
              <a:t>	F = force of gravity       				</a:t>
            </a:r>
          </a:p>
          <a:p>
            <a:pPr>
              <a:buFont typeface="Wingdings" pitchFamily="2" charset="2"/>
              <a:buNone/>
            </a:pPr>
            <a:r>
              <a:rPr lang="en-US" sz="2600"/>
              <a:t>	G is just a small number</a:t>
            </a:r>
          </a:p>
        </p:txBody>
      </p:sp>
      <p:sp>
        <p:nvSpPr>
          <p:cNvPr id="11268" name="Oval 4"/>
          <p:cNvSpPr>
            <a:spLocks noChangeArrowheads="1"/>
          </p:cNvSpPr>
          <p:nvPr/>
        </p:nvSpPr>
        <p:spPr bwMode="auto">
          <a:xfrm>
            <a:off x="3200400" y="4572000"/>
            <a:ext cx="1371600" cy="1371600"/>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endParaRPr lang="en-US">
              <a:latin typeface="Comic Sans MS" pitchFamily="66" charset="0"/>
            </a:endParaRPr>
          </a:p>
        </p:txBody>
      </p:sp>
      <p:sp>
        <p:nvSpPr>
          <p:cNvPr id="11269" name="Oval 5"/>
          <p:cNvSpPr>
            <a:spLocks noChangeArrowheads="1"/>
          </p:cNvSpPr>
          <p:nvPr/>
        </p:nvSpPr>
        <p:spPr bwMode="auto">
          <a:xfrm>
            <a:off x="6553200" y="5105400"/>
            <a:ext cx="533400" cy="533400"/>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11270" name="Line 6"/>
          <p:cNvSpPr>
            <a:spLocks noChangeShapeType="1"/>
          </p:cNvSpPr>
          <p:nvPr/>
        </p:nvSpPr>
        <p:spPr bwMode="auto">
          <a:xfrm>
            <a:off x="3886200" y="6019800"/>
            <a:ext cx="0" cy="381000"/>
          </a:xfrm>
          <a:prstGeom prst="line">
            <a:avLst/>
          </a:prstGeom>
          <a:noFill/>
          <a:ln w="9525">
            <a:solidFill>
              <a:schemeClr val="tx1"/>
            </a:solidFill>
            <a:round/>
            <a:headEnd/>
            <a:tailEnd/>
          </a:ln>
          <a:effectLst/>
        </p:spPr>
        <p:txBody>
          <a:bodyPr/>
          <a:lstStyle/>
          <a:p>
            <a:endParaRPr lang="en-US"/>
          </a:p>
        </p:txBody>
      </p:sp>
      <p:sp>
        <p:nvSpPr>
          <p:cNvPr id="11271" name="Line 7"/>
          <p:cNvSpPr>
            <a:spLocks noChangeShapeType="1"/>
          </p:cNvSpPr>
          <p:nvPr/>
        </p:nvSpPr>
        <p:spPr bwMode="auto">
          <a:xfrm>
            <a:off x="6858000" y="5943600"/>
            <a:ext cx="0" cy="457200"/>
          </a:xfrm>
          <a:prstGeom prst="line">
            <a:avLst/>
          </a:prstGeom>
          <a:noFill/>
          <a:ln w="9525">
            <a:solidFill>
              <a:schemeClr val="tx1"/>
            </a:solidFill>
            <a:round/>
            <a:headEnd/>
            <a:tailEnd/>
          </a:ln>
          <a:effectLst/>
        </p:spPr>
        <p:txBody>
          <a:bodyPr/>
          <a:lstStyle/>
          <a:p>
            <a:endParaRPr lang="en-US"/>
          </a:p>
        </p:txBody>
      </p:sp>
      <p:sp>
        <p:nvSpPr>
          <p:cNvPr id="11272" name="Line 8"/>
          <p:cNvSpPr>
            <a:spLocks noChangeShapeType="1"/>
          </p:cNvSpPr>
          <p:nvPr/>
        </p:nvSpPr>
        <p:spPr bwMode="auto">
          <a:xfrm flipH="1">
            <a:off x="3886200" y="6172200"/>
            <a:ext cx="1066800" cy="0"/>
          </a:xfrm>
          <a:prstGeom prst="line">
            <a:avLst/>
          </a:prstGeom>
          <a:noFill/>
          <a:ln w="9525">
            <a:solidFill>
              <a:schemeClr val="tx1"/>
            </a:solidFill>
            <a:round/>
            <a:headEnd/>
            <a:tailEnd type="triangle" w="med" len="med"/>
          </a:ln>
          <a:effectLst/>
        </p:spPr>
        <p:txBody>
          <a:bodyPr/>
          <a:lstStyle/>
          <a:p>
            <a:endParaRPr lang="en-US"/>
          </a:p>
        </p:txBody>
      </p:sp>
      <p:sp>
        <p:nvSpPr>
          <p:cNvPr id="11273" name="Line 9"/>
          <p:cNvSpPr>
            <a:spLocks noChangeShapeType="1"/>
          </p:cNvSpPr>
          <p:nvPr/>
        </p:nvSpPr>
        <p:spPr bwMode="auto">
          <a:xfrm>
            <a:off x="5791200" y="6172200"/>
            <a:ext cx="1066800" cy="0"/>
          </a:xfrm>
          <a:prstGeom prst="line">
            <a:avLst/>
          </a:prstGeom>
          <a:noFill/>
          <a:ln w="9525">
            <a:solidFill>
              <a:schemeClr val="tx1"/>
            </a:solidFill>
            <a:round/>
            <a:headEnd/>
            <a:tailEnd type="triangle" w="med" len="med"/>
          </a:ln>
          <a:effectLst/>
        </p:spPr>
        <p:txBody>
          <a:bodyPr/>
          <a:lstStyle/>
          <a:p>
            <a:endParaRPr lang="en-US"/>
          </a:p>
        </p:txBody>
      </p:sp>
      <p:sp>
        <p:nvSpPr>
          <p:cNvPr id="11274" name="Text Box 10"/>
          <p:cNvSpPr txBox="1">
            <a:spLocks noChangeArrowheads="1"/>
          </p:cNvSpPr>
          <p:nvPr/>
        </p:nvSpPr>
        <p:spPr bwMode="auto">
          <a:xfrm>
            <a:off x="5257800" y="5943600"/>
            <a:ext cx="304800" cy="457200"/>
          </a:xfrm>
          <a:prstGeom prst="rect">
            <a:avLst/>
          </a:prstGeom>
          <a:noFill/>
          <a:ln w="9525">
            <a:noFill/>
            <a:miter lim="800000"/>
            <a:headEnd/>
            <a:tailEnd/>
          </a:ln>
          <a:effectLst/>
        </p:spPr>
        <p:txBody>
          <a:bodyPr>
            <a:spAutoFit/>
          </a:bodyPr>
          <a:lstStyle/>
          <a:p>
            <a:pPr eaLnBrk="0" hangingPunct="0">
              <a:spcBef>
                <a:spcPct val="50000"/>
              </a:spcBef>
            </a:pPr>
            <a:r>
              <a:rPr lang="en-US" sz="2400">
                <a:latin typeface="Comic Sans MS" pitchFamily="66" charset="0"/>
              </a:rPr>
              <a:t>d</a:t>
            </a:r>
          </a:p>
        </p:txBody>
      </p:sp>
      <p:sp>
        <p:nvSpPr>
          <p:cNvPr id="11275" name="Text Box 11"/>
          <p:cNvSpPr txBox="1">
            <a:spLocks noChangeArrowheads="1"/>
          </p:cNvSpPr>
          <p:nvPr/>
        </p:nvSpPr>
        <p:spPr bwMode="auto">
          <a:xfrm>
            <a:off x="3657600" y="5029200"/>
            <a:ext cx="533400" cy="457200"/>
          </a:xfrm>
          <a:prstGeom prst="rect">
            <a:avLst/>
          </a:prstGeom>
          <a:noFill/>
          <a:ln w="9525">
            <a:noFill/>
            <a:miter lim="800000"/>
            <a:headEnd/>
            <a:tailEnd/>
          </a:ln>
          <a:effectLst/>
        </p:spPr>
        <p:txBody>
          <a:bodyPr>
            <a:spAutoFit/>
          </a:bodyPr>
          <a:lstStyle/>
          <a:p>
            <a:pPr eaLnBrk="0" hangingPunct="0">
              <a:spcBef>
                <a:spcPct val="50000"/>
              </a:spcBef>
            </a:pPr>
            <a:r>
              <a:rPr lang="en-US" sz="2400" dirty="0">
                <a:latin typeface="Comic Sans MS" pitchFamily="66" charset="0"/>
              </a:rPr>
              <a:t>M</a:t>
            </a:r>
          </a:p>
        </p:txBody>
      </p:sp>
      <p:sp>
        <p:nvSpPr>
          <p:cNvPr id="11276" name="Text Box 12"/>
          <p:cNvSpPr txBox="1">
            <a:spLocks noChangeArrowheads="1"/>
          </p:cNvSpPr>
          <p:nvPr/>
        </p:nvSpPr>
        <p:spPr bwMode="auto">
          <a:xfrm>
            <a:off x="6629400" y="5105400"/>
            <a:ext cx="381000" cy="457200"/>
          </a:xfrm>
          <a:prstGeom prst="rect">
            <a:avLst/>
          </a:prstGeom>
          <a:noFill/>
          <a:ln w="9525">
            <a:noFill/>
            <a:miter lim="800000"/>
            <a:headEnd/>
            <a:tailEnd/>
          </a:ln>
          <a:effectLst/>
        </p:spPr>
        <p:txBody>
          <a:bodyPr>
            <a:spAutoFit/>
          </a:bodyPr>
          <a:lstStyle/>
          <a:p>
            <a:pPr eaLnBrk="0" hangingPunct="0">
              <a:spcBef>
                <a:spcPct val="50000"/>
              </a:spcBef>
            </a:pPr>
            <a:r>
              <a:rPr lang="en-US" sz="2400">
                <a:latin typeface="Comic Sans MS" pitchFamily="66" charset="0"/>
              </a:rPr>
              <a:t>m</a:t>
            </a:r>
          </a:p>
        </p:txBody>
      </p:sp>
      <p:graphicFrame>
        <p:nvGraphicFramePr>
          <p:cNvPr id="11277" name="Object 13"/>
          <p:cNvGraphicFramePr>
            <a:graphicFrameLocks noChangeAspect="1"/>
          </p:cNvGraphicFramePr>
          <p:nvPr/>
        </p:nvGraphicFramePr>
        <p:xfrm>
          <a:off x="1752600" y="1828800"/>
          <a:ext cx="1600200" cy="901700"/>
        </p:xfrm>
        <a:graphic>
          <a:graphicData uri="http://schemas.openxmlformats.org/presentationml/2006/ole">
            <p:oleObj spid="_x0000_s11277" name="Equation" r:id="rId4" imgW="698400" imgH="393480" progId="Equation.DSMT4">
              <p:embed/>
            </p:oleObj>
          </a:graphicData>
        </a:graphic>
      </p:graphicFrame>
    </p:spTree>
    <p:custDataLst>
      <p:tags r:id="rId2"/>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t>A very little math…</a:t>
            </a:r>
          </a:p>
        </p:txBody>
      </p:sp>
      <p:sp>
        <p:nvSpPr>
          <p:cNvPr id="14339" name="Rectangle 3"/>
          <p:cNvSpPr>
            <a:spLocks noGrp="1" noChangeArrowheads="1"/>
          </p:cNvSpPr>
          <p:nvPr>
            <p:ph type="body" idx="1"/>
          </p:nvPr>
        </p:nvSpPr>
        <p:spPr>
          <a:xfrm>
            <a:off x="381000" y="1371600"/>
            <a:ext cx="8229600" cy="4343400"/>
          </a:xfrm>
        </p:spPr>
        <p:txBody>
          <a:bodyPr/>
          <a:lstStyle/>
          <a:p>
            <a:pPr>
              <a:lnSpc>
                <a:spcPct val="90000"/>
              </a:lnSpc>
            </a:pPr>
            <a:r>
              <a:rPr lang="en-US"/>
              <a:t>Newton’s law of gravity</a:t>
            </a:r>
          </a:p>
          <a:p>
            <a:pPr>
              <a:lnSpc>
                <a:spcPct val="90000"/>
              </a:lnSpc>
              <a:buFont typeface="Wingdings" pitchFamily="2" charset="2"/>
              <a:buNone/>
            </a:pPr>
            <a:r>
              <a:rPr lang="en-US"/>
              <a:t> 	</a:t>
            </a:r>
            <a:br>
              <a:rPr lang="en-US"/>
            </a:br>
            <a:r>
              <a:rPr lang="en-US"/>
              <a:t/>
            </a:r>
            <a:br>
              <a:rPr lang="en-US"/>
            </a:br>
            <a:r>
              <a:rPr lang="en-US"/>
              <a:t>describes the gravitational force on any object of mass “m” exerted by a body of mass “M”. </a:t>
            </a:r>
          </a:p>
          <a:p>
            <a:pPr>
              <a:lnSpc>
                <a:spcPct val="90000"/>
              </a:lnSpc>
            </a:pPr>
            <a:r>
              <a:rPr lang="en-US"/>
              <a:t>Newton’s second law of motion, F = ma, describes the acceleration experienced by an object that feels a force “F”.</a:t>
            </a:r>
          </a:p>
        </p:txBody>
      </p:sp>
      <p:graphicFrame>
        <p:nvGraphicFramePr>
          <p:cNvPr id="14340" name="Object 4"/>
          <p:cNvGraphicFramePr>
            <a:graphicFrameLocks noChangeAspect="1"/>
          </p:cNvGraphicFramePr>
          <p:nvPr/>
        </p:nvGraphicFramePr>
        <p:xfrm>
          <a:off x="1828800" y="1828800"/>
          <a:ext cx="1600200" cy="901700"/>
        </p:xfrm>
        <a:graphic>
          <a:graphicData uri="http://schemas.openxmlformats.org/presentationml/2006/ole">
            <p:oleObj spid="_x0000_s14340" name="Equation" r:id="rId4" imgW="698400" imgH="393480" progId="Equation.DSMT4">
              <p:embed/>
            </p:oleObj>
          </a:graphicData>
        </a:graphic>
      </p:graphicFrame>
      <p:graphicFrame>
        <p:nvGraphicFramePr>
          <p:cNvPr id="14341" name="Object 5"/>
          <p:cNvGraphicFramePr>
            <a:graphicFrameLocks noChangeAspect="1"/>
          </p:cNvGraphicFramePr>
          <p:nvPr/>
        </p:nvGraphicFramePr>
        <p:xfrm>
          <a:off x="1752600" y="5486400"/>
          <a:ext cx="2414588" cy="901700"/>
        </p:xfrm>
        <a:graphic>
          <a:graphicData uri="http://schemas.openxmlformats.org/presentationml/2006/ole">
            <p:oleObj spid="_x0000_s14341" name="Equation" r:id="rId5" imgW="1054080" imgH="393480" progId="Equation.DSMT4">
              <p:embed/>
            </p:oleObj>
          </a:graphicData>
        </a:graphic>
      </p:graphicFrame>
    </p:spTree>
    <p:custDataLst>
      <p:tags r:id="rId2"/>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t>And thus we see…</a:t>
            </a:r>
          </a:p>
        </p:txBody>
      </p:sp>
      <p:sp>
        <p:nvSpPr>
          <p:cNvPr id="15363" name="Rectangle 3"/>
          <p:cNvSpPr>
            <a:spLocks noGrp="1" noChangeArrowheads="1"/>
          </p:cNvSpPr>
          <p:nvPr>
            <p:ph type="body" idx="1"/>
          </p:nvPr>
        </p:nvSpPr>
        <p:spPr>
          <a:xfrm>
            <a:off x="152400" y="2743200"/>
            <a:ext cx="5257800" cy="4114800"/>
          </a:xfrm>
        </p:spPr>
        <p:txBody>
          <a:bodyPr/>
          <a:lstStyle/>
          <a:p>
            <a:pPr>
              <a:lnSpc>
                <a:spcPct val="80000"/>
              </a:lnSpc>
              <a:buFont typeface="Wingdings" pitchFamily="2" charset="2"/>
              <a:buNone/>
            </a:pPr>
            <a:r>
              <a:rPr lang="en-US" sz="2600"/>
              <a:t>	More massive objects feel a greater force of gravity but resist accelerating by the same amount. 	Since the mass of the earth is constant, and the distance from the center of the earth only changes by a tiny fraction, </a:t>
            </a:r>
            <a:r>
              <a:rPr lang="en-US" sz="2600">
                <a:solidFill>
                  <a:srgbClr val="FF0000"/>
                </a:solidFill>
              </a:rPr>
              <a:t>gravitational acceleration of any body is independent of its mass!</a:t>
            </a:r>
            <a:r>
              <a:rPr lang="en-US" sz="2600"/>
              <a:t>  Heavy and light things all fall at the same rate. </a:t>
            </a:r>
          </a:p>
        </p:txBody>
      </p:sp>
      <p:graphicFrame>
        <p:nvGraphicFramePr>
          <p:cNvPr id="15365" name="Object 5"/>
          <p:cNvGraphicFramePr>
            <a:graphicFrameLocks noChangeAspect="1"/>
          </p:cNvGraphicFramePr>
          <p:nvPr/>
        </p:nvGraphicFramePr>
        <p:xfrm>
          <a:off x="990600" y="1676400"/>
          <a:ext cx="2386013" cy="901700"/>
        </p:xfrm>
        <a:graphic>
          <a:graphicData uri="http://schemas.openxmlformats.org/presentationml/2006/ole">
            <p:oleObj spid="_x0000_s15365" name="Equation" r:id="rId4" imgW="1041120" imgH="393480" progId="Equation.DSMT4">
              <p:embed/>
            </p:oleObj>
          </a:graphicData>
        </a:graphic>
      </p:graphicFrame>
      <p:graphicFrame>
        <p:nvGraphicFramePr>
          <p:cNvPr id="15366" name="Object 6"/>
          <p:cNvGraphicFramePr>
            <a:graphicFrameLocks noChangeAspect="1"/>
          </p:cNvGraphicFramePr>
          <p:nvPr/>
        </p:nvGraphicFramePr>
        <p:xfrm>
          <a:off x="5562600" y="1676400"/>
          <a:ext cx="1250950" cy="901700"/>
        </p:xfrm>
        <a:graphic>
          <a:graphicData uri="http://schemas.openxmlformats.org/presentationml/2006/ole">
            <p:oleObj spid="_x0000_s15366" name="Equation" r:id="rId5" imgW="545760" imgH="393480" progId="Equation.DSMT4">
              <p:embed/>
            </p:oleObj>
          </a:graphicData>
        </a:graphic>
      </p:graphicFrame>
      <p:sp>
        <p:nvSpPr>
          <p:cNvPr id="15367" name="Line 7"/>
          <p:cNvSpPr>
            <a:spLocks noChangeShapeType="1"/>
          </p:cNvSpPr>
          <p:nvPr/>
        </p:nvSpPr>
        <p:spPr bwMode="auto">
          <a:xfrm>
            <a:off x="3733800" y="2133600"/>
            <a:ext cx="1524000" cy="0"/>
          </a:xfrm>
          <a:prstGeom prst="line">
            <a:avLst/>
          </a:prstGeom>
          <a:noFill/>
          <a:ln w="28575">
            <a:solidFill>
              <a:srgbClr val="FF0000"/>
            </a:solidFill>
            <a:round/>
            <a:headEnd/>
            <a:tailEnd type="triangle" w="med" len="med"/>
          </a:ln>
          <a:effectLst/>
        </p:spPr>
        <p:txBody>
          <a:bodyPr/>
          <a:lstStyle/>
          <a:p>
            <a:endParaRPr lang="en-US"/>
          </a:p>
        </p:txBody>
      </p:sp>
      <p:pic>
        <p:nvPicPr>
          <p:cNvPr id="8" name="Picture 4"/>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562600" y="2895600"/>
            <a:ext cx="3097946" cy="3124200"/>
          </a:xfrm>
          <a:prstGeom prst="rect">
            <a:avLst/>
          </a:prstGeom>
          <a:ln>
            <a:noFill/>
          </a:ln>
          <a:effectLst>
            <a:outerShdw blurRad="292100" dist="139700" dir="2700000" algn="tl" rotWithShape="0">
              <a:srgbClr val="333333">
                <a:alpha val="65000"/>
              </a:srgbClr>
            </a:outerShdw>
          </a:effectLst>
        </p:spPr>
      </p:pic>
    </p:spTree>
    <p:custDataLst>
      <p:tags r:id="rId2"/>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20" name="Oval 32"/>
          <p:cNvSpPr>
            <a:spLocks noChangeArrowheads="1"/>
          </p:cNvSpPr>
          <p:nvPr/>
        </p:nvSpPr>
        <p:spPr bwMode="auto">
          <a:xfrm>
            <a:off x="8229600" y="4800600"/>
            <a:ext cx="533400" cy="533400"/>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12321" name="Text Box 33"/>
          <p:cNvSpPr txBox="1">
            <a:spLocks noChangeArrowheads="1"/>
          </p:cNvSpPr>
          <p:nvPr/>
        </p:nvSpPr>
        <p:spPr bwMode="auto">
          <a:xfrm>
            <a:off x="8305800" y="4800600"/>
            <a:ext cx="381000" cy="457200"/>
          </a:xfrm>
          <a:prstGeom prst="rect">
            <a:avLst/>
          </a:prstGeom>
          <a:noFill/>
          <a:ln w="9525">
            <a:noFill/>
            <a:miter lim="800000"/>
            <a:headEnd/>
            <a:tailEnd/>
          </a:ln>
          <a:effectLst/>
        </p:spPr>
        <p:txBody>
          <a:bodyPr>
            <a:spAutoFit/>
          </a:bodyPr>
          <a:lstStyle/>
          <a:p>
            <a:pPr eaLnBrk="0" hangingPunct="0">
              <a:spcBef>
                <a:spcPct val="50000"/>
              </a:spcBef>
            </a:pPr>
            <a:r>
              <a:rPr lang="en-US" sz="2400">
                <a:latin typeface="Comic Sans MS" pitchFamily="66" charset="0"/>
              </a:rPr>
              <a:t>m</a:t>
            </a:r>
          </a:p>
        </p:txBody>
      </p:sp>
      <p:sp>
        <p:nvSpPr>
          <p:cNvPr id="12316" name="Oval 28"/>
          <p:cNvSpPr>
            <a:spLocks noChangeArrowheads="1"/>
          </p:cNvSpPr>
          <p:nvPr/>
        </p:nvSpPr>
        <p:spPr bwMode="auto">
          <a:xfrm>
            <a:off x="4876800" y="4267200"/>
            <a:ext cx="1371600" cy="1371600"/>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12317" name="Text Box 29"/>
          <p:cNvSpPr txBox="1">
            <a:spLocks noChangeArrowheads="1"/>
          </p:cNvSpPr>
          <p:nvPr/>
        </p:nvSpPr>
        <p:spPr bwMode="auto">
          <a:xfrm>
            <a:off x="5334000" y="4724400"/>
            <a:ext cx="533400" cy="457200"/>
          </a:xfrm>
          <a:prstGeom prst="rect">
            <a:avLst/>
          </a:prstGeom>
          <a:noFill/>
          <a:ln w="9525">
            <a:noFill/>
            <a:miter lim="800000"/>
            <a:headEnd/>
            <a:tailEnd/>
          </a:ln>
          <a:effectLst/>
        </p:spPr>
        <p:txBody>
          <a:bodyPr>
            <a:spAutoFit/>
          </a:bodyPr>
          <a:lstStyle/>
          <a:p>
            <a:pPr eaLnBrk="0" hangingPunct="0">
              <a:spcBef>
                <a:spcPct val="50000"/>
              </a:spcBef>
            </a:pPr>
            <a:r>
              <a:rPr lang="en-US" sz="2400">
                <a:latin typeface="Comic Sans MS" pitchFamily="66" charset="0"/>
              </a:rPr>
              <a:t>M</a:t>
            </a:r>
          </a:p>
        </p:txBody>
      </p:sp>
      <p:sp>
        <p:nvSpPr>
          <p:cNvPr id="12291" name="Rectangle 3"/>
          <p:cNvSpPr>
            <a:spLocks noGrp="1" noChangeArrowheads="1"/>
          </p:cNvSpPr>
          <p:nvPr>
            <p:ph type="body" idx="1"/>
          </p:nvPr>
        </p:nvSpPr>
        <p:spPr>
          <a:xfrm>
            <a:off x="304800" y="2057400"/>
            <a:ext cx="4373563" cy="3525838"/>
          </a:xfrm>
        </p:spPr>
        <p:txBody>
          <a:bodyPr/>
          <a:lstStyle/>
          <a:p>
            <a:pPr marL="571500" indent="-571500">
              <a:buFont typeface="Wingdings" pitchFamily="2" charset="2"/>
              <a:buAutoNum type="alphaUcPeriod"/>
            </a:pPr>
            <a:r>
              <a:rPr lang="en-US" sz="2500"/>
              <a:t>The force is four times bigger</a:t>
            </a:r>
          </a:p>
          <a:p>
            <a:pPr marL="571500" indent="-571500">
              <a:buFont typeface="Wingdings" pitchFamily="2" charset="2"/>
              <a:buAutoNum type="alphaUcPeriod"/>
            </a:pPr>
            <a:r>
              <a:rPr lang="en-US" sz="2500"/>
              <a:t>The force is twice as much</a:t>
            </a:r>
          </a:p>
          <a:p>
            <a:pPr marL="571500" indent="-571500">
              <a:buFont typeface="Wingdings" pitchFamily="2" charset="2"/>
              <a:buAutoNum type="alphaUcPeriod"/>
            </a:pPr>
            <a:r>
              <a:rPr lang="en-US" sz="2500"/>
              <a:t>The force is half as much</a:t>
            </a:r>
          </a:p>
          <a:p>
            <a:pPr marL="571500" indent="-571500">
              <a:buFont typeface="Wingdings" pitchFamily="2" charset="2"/>
              <a:buAutoNum type="alphaUcPeriod"/>
            </a:pPr>
            <a:r>
              <a:rPr lang="en-US" sz="2500"/>
              <a:t>The force is one quarter as much</a:t>
            </a:r>
          </a:p>
        </p:txBody>
      </p:sp>
      <p:sp>
        <p:nvSpPr>
          <p:cNvPr id="12292" name="Line 4"/>
          <p:cNvSpPr>
            <a:spLocks noChangeShapeType="1"/>
          </p:cNvSpPr>
          <p:nvPr/>
        </p:nvSpPr>
        <p:spPr bwMode="auto">
          <a:xfrm>
            <a:off x="5562600" y="5867400"/>
            <a:ext cx="0" cy="381000"/>
          </a:xfrm>
          <a:prstGeom prst="line">
            <a:avLst/>
          </a:prstGeom>
          <a:noFill/>
          <a:ln w="9525">
            <a:solidFill>
              <a:schemeClr val="tx1"/>
            </a:solidFill>
            <a:round/>
            <a:headEnd/>
            <a:tailEnd/>
          </a:ln>
          <a:effectLst/>
        </p:spPr>
        <p:txBody>
          <a:bodyPr/>
          <a:lstStyle/>
          <a:p>
            <a:endParaRPr lang="en-US"/>
          </a:p>
        </p:txBody>
      </p:sp>
      <p:sp>
        <p:nvSpPr>
          <p:cNvPr id="12293" name="Line 5"/>
          <p:cNvSpPr>
            <a:spLocks noChangeShapeType="1"/>
          </p:cNvSpPr>
          <p:nvPr/>
        </p:nvSpPr>
        <p:spPr bwMode="auto">
          <a:xfrm>
            <a:off x="8534400" y="5791200"/>
            <a:ext cx="0" cy="457200"/>
          </a:xfrm>
          <a:prstGeom prst="line">
            <a:avLst/>
          </a:prstGeom>
          <a:noFill/>
          <a:ln w="9525">
            <a:solidFill>
              <a:schemeClr val="tx1"/>
            </a:solidFill>
            <a:round/>
            <a:headEnd/>
            <a:tailEnd/>
          </a:ln>
          <a:effectLst/>
        </p:spPr>
        <p:txBody>
          <a:bodyPr/>
          <a:lstStyle/>
          <a:p>
            <a:endParaRPr lang="en-US"/>
          </a:p>
        </p:txBody>
      </p:sp>
      <p:sp>
        <p:nvSpPr>
          <p:cNvPr id="12294" name="Line 6"/>
          <p:cNvSpPr>
            <a:spLocks noChangeShapeType="1"/>
          </p:cNvSpPr>
          <p:nvPr/>
        </p:nvSpPr>
        <p:spPr bwMode="auto">
          <a:xfrm flipH="1">
            <a:off x="5562600" y="6019800"/>
            <a:ext cx="1066800" cy="0"/>
          </a:xfrm>
          <a:prstGeom prst="line">
            <a:avLst/>
          </a:prstGeom>
          <a:noFill/>
          <a:ln w="9525">
            <a:solidFill>
              <a:schemeClr val="tx1"/>
            </a:solidFill>
            <a:round/>
            <a:headEnd/>
            <a:tailEnd type="triangle" w="med" len="med"/>
          </a:ln>
          <a:effectLst/>
        </p:spPr>
        <p:txBody>
          <a:bodyPr/>
          <a:lstStyle/>
          <a:p>
            <a:endParaRPr lang="en-US"/>
          </a:p>
        </p:txBody>
      </p:sp>
      <p:sp>
        <p:nvSpPr>
          <p:cNvPr id="12295" name="Line 7"/>
          <p:cNvSpPr>
            <a:spLocks noChangeShapeType="1"/>
          </p:cNvSpPr>
          <p:nvPr/>
        </p:nvSpPr>
        <p:spPr bwMode="auto">
          <a:xfrm>
            <a:off x="7467600" y="6019800"/>
            <a:ext cx="1066800" cy="0"/>
          </a:xfrm>
          <a:prstGeom prst="line">
            <a:avLst/>
          </a:prstGeom>
          <a:noFill/>
          <a:ln w="9525">
            <a:solidFill>
              <a:schemeClr val="tx1"/>
            </a:solidFill>
            <a:round/>
            <a:headEnd/>
            <a:tailEnd type="triangle" w="med" len="med"/>
          </a:ln>
          <a:effectLst/>
        </p:spPr>
        <p:txBody>
          <a:bodyPr/>
          <a:lstStyle/>
          <a:p>
            <a:endParaRPr lang="en-US"/>
          </a:p>
        </p:txBody>
      </p:sp>
      <p:sp>
        <p:nvSpPr>
          <p:cNvPr id="12296" name="Text Box 8"/>
          <p:cNvSpPr txBox="1">
            <a:spLocks noChangeArrowheads="1"/>
          </p:cNvSpPr>
          <p:nvPr/>
        </p:nvSpPr>
        <p:spPr bwMode="auto">
          <a:xfrm>
            <a:off x="6858000" y="5791200"/>
            <a:ext cx="533400" cy="457200"/>
          </a:xfrm>
          <a:prstGeom prst="rect">
            <a:avLst/>
          </a:prstGeom>
          <a:noFill/>
          <a:ln w="9525">
            <a:noFill/>
            <a:miter lim="800000"/>
            <a:headEnd/>
            <a:tailEnd/>
          </a:ln>
          <a:effectLst/>
        </p:spPr>
        <p:txBody>
          <a:bodyPr>
            <a:spAutoFit/>
          </a:bodyPr>
          <a:lstStyle/>
          <a:p>
            <a:pPr eaLnBrk="0" hangingPunct="0">
              <a:spcBef>
                <a:spcPct val="50000"/>
              </a:spcBef>
            </a:pPr>
            <a:r>
              <a:rPr lang="en-US" sz="2400">
                <a:latin typeface="Comic Sans MS" pitchFamily="66" charset="0"/>
              </a:rPr>
              <a:t>d</a:t>
            </a:r>
            <a:r>
              <a:rPr lang="en-US" sz="2400" baseline="-25000">
                <a:latin typeface="Comic Sans MS" pitchFamily="66" charset="0"/>
              </a:rPr>
              <a:t>2</a:t>
            </a:r>
          </a:p>
        </p:txBody>
      </p:sp>
      <p:sp>
        <p:nvSpPr>
          <p:cNvPr id="12298" name="Oval 10"/>
          <p:cNvSpPr>
            <a:spLocks noChangeArrowheads="1"/>
          </p:cNvSpPr>
          <p:nvPr/>
        </p:nvSpPr>
        <p:spPr bwMode="auto">
          <a:xfrm>
            <a:off x="4876800" y="2057400"/>
            <a:ext cx="1371600" cy="1371600"/>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12299" name="Text Box 11"/>
          <p:cNvSpPr txBox="1">
            <a:spLocks noChangeArrowheads="1"/>
          </p:cNvSpPr>
          <p:nvPr/>
        </p:nvSpPr>
        <p:spPr bwMode="auto">
          <a:xfrm>
            <a:off x="5334000" y="2514600"/>
            <a:ext cx="533400" cy="457200"/>
          </a:xfrm>
          <a:prstGeom prst="rect">
            <a:avLst/>
          </a:prstGeom>
          <a:noFill/>
          <a:ln w="9525">
            <a:noFill/>
            <a:miter lim="800000"/>
            <a:headEnd/>
            <a:tailEnd/>
          </a:ln>
          <a:effectLst/>
        </p:spPr>
        <p:txBody>
          <a:bodyPr>
            <a:spAutoFit/>
          </a:bodyPr>
          <a:lstStyle/>
          <a:p>
            <a:pPr eaLnBrk="0" hangingPunct="0">
              <a:spcBef>
                <a:spcPct val="50000"/>
              </a:spcBef>
            </a:pPr>
            <a:r>
              <a:rPr lang="en-US" sz="2400">
                <a:latin typeface="Comic Sans MS" pitchFamily="66" charset="0"/>
              </a:rPr>
              <a:t>M</a:t>
            </a:r>
          </a:p>
        </p:txBody>
      </p:sp>
      <p:sp>
        <p:nvSpPr>
          <p:cNvPr id="12301" name="Oval 13"/>
          <p:cNvSpPr>
            <a:spLocks noChangeArrowheads="1"/>
          </p:cNvSpPr>
          <p:nvPr/>
        </p:nvSpPr>
        <p:spPr bwMode="auto">
          <a:xfrm>
            <a:off x="6781800" y="2590800"/>
            <a:ext cx="533400" cy="533400"/>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12302" name="Text Box 14"/>
          <p:cNvSpPr txBox="1">
            <a:spLocks noChangeArrowheads="1"/>
          </p:cNvSpPr>
          <p:nvPr/>
        </p:nvSpPr>
        <p:spPr bwMode="auto">
          <a:xfrm>
            <a:off x="6858000" y="2590800"/>
            <a:ext cx="381000" cy="457200"/>
          </a:xfrm>
          <a:prstGeom prst="rect">
            <a:avLst/>
          </a:prstGeom>
          <a:noFill/>
          <a:ln w="9525">
            <a:noFill/>
            <a:miter lim="800000"/>
            <a:headEnd/>
            <a:tailEnd/>
          </a:ln>
          <a:effectLst/>
        </p:spPr>
        <p:txBody>
          <a:bodyPr>
            <a:spAutoFit/>
          </a:bodyPr>
          <a:lstStyle/>
          <a:p>
            <a:pPr eaLnBrk="0" hangingPunct="0">
              <a:spcBef>
                <a:spcPct val="50000"/>
              </a:spcBef>
            </a:pPr>
            <a:r>
              <a:rPr lang="en-US" sz="2400">
                <a:latin typeface="Comic Sans MS" pitchFamily="66" charset="0"/>
              </a:rPr>
              <a:t>m</a:t>
            </a:r>
          </a:p>
        </p:txBody>
      </p:sp>
      <p:sp>
        <p:nvSpPr>
          <p:cNvPr id="12309" name="Line 21"/>
          <p:cNvSpPr>
            <a:spLocks noChangeShapeType="1"/>
          </p:cNvSpPr>
          <p:nvPr/>
        </p:nvSpPr>
        <p:spPr bwMode="auto">
          <a:xfrm>
            <a:off x="5562600" y="3581400"/>
            <a:ext cx="0" cy="381000"/>
          </a:xfrm>
          <a:prstGeom prst="line">
            <a:avLst/>
          </a:prstGeom>
          <a:noFill/>
          <a:ln w="9525">
            <a:solidFill>
              <a:schemeClr val="tx1"/>
            </a:solidFill>
            <a:round/>
            <a:headEnd/>
            <a:tailEnd/>
          </a:ln>
          <a:effectLst/>
        </p:spPr>
        <p:txBody>
          <a:bodyPr/>
          <a:lstStyle/>
          <a:p>
            <a:endParaRPr lang="en-US"/>
          </a:p>
        </p:txBody>
      </p:sp>
      <p:sp>
        <p:nvSpPr>
          <p:cNvPr id="12310" name="Line 22"/>
          <p:cNvSpPr>
            <a:spLocks noChangeShapeType="1"/>
          </p:cNvSpPr>
          <p:nvPr/>
        </p:nvSpPr>
        <p:spPr bwMode="auto">
          <a:xfrm>
            <a:off x="7086600" y="3505200"/>
            <a:ext cx="0" cy="457200"/>
          </a:xfrm>
          <a:prstGeom prst="line">
            <a:avLst/>
          </a:prstGeom>
          <a:noFill/>
          <a:ln w="9525">
            <a:solidFill>
              <a:schemeClr val="tx1"/>
            </a:solidFill>
            <a:round/>
            <a:headEnd/>
            <a:tailEnd/>
          </a:ln>
          <a:effectLst/>
        </p:spPr>
        <p:txBody>
          <a:bodyPr/>
          <a:lstStyle/>
          <a:p>
            <a:endParaRPr lang="en-US"/>
          </a:p>
        </p:txBody>
      </p:sp>
      <p:sp>
        <p:nvSpPr>
          <p:cNvPr id="12311" name="Line 23"/>
          <p:cNvSpPr>
            <a:spLocks noChangeShapeType="1"/>
          </p:cNvSpPr>
          <p:nvPr/>
        </p:nvSpPr>
        <p:spPr bwMode="auto">
          <a:xfrm flipH="1">
            <a:off x="5562600" y="3733800"/>
            <a:ext cx="457200" cy="0"/>
          </a:xfrm>
          <a:prstGeom prst="line">
            <a:avLst/>
          </a:prstGeom>
          <a:noFill/>
          <a:ln w="9525">
            <a:solidFill>
              <a:schemeClr val="tx1"/>
            </a:solidFill>
            <a:round/>
            <a:headEnd/>
            <a:tailEnd type="triangle" w="med" len="med"/>
          </a:ln>
          <a:effectLst/>
        </p:spPr>
        <p:txBody>
          <a:bodyPr/>
          <a:lstStyle/>
          <a:p>
            <a:endParaRPr lang="en-US"/>
          </a:p>
        </p:txBody>
      </p:sp>
      <p:sp>
        <p:nvSpPr>
          <p:cNvPr id="12312" name="Line 24"/>
          <p:cNvSpPr>
            <a:spLocks noChangeShapeType="1"/>
          </p:cNvSpPr>
          <p:nvPr/>
        </p:nvSpPr>
        <p:spPr bwMode="auto">
          <a:xfrm>
            <a:off x="6705600" y="3733800"/>
            <a:ext cx="381000" cy="0"/>
          </a:xfrm>
          <a:prstGeom prst="line">
            <a:avLst/>
          </a:prstGeom>
          <a:noFill/>
          <a:ln w="9525">
            <a:solidFill>
              <a:schemeClr val="tx1"/>
            </a:solidFill>
            <a:round/>
            <a:headEnd/>
            <a:tailEnd type="triangle" w="med" len="med"/>
          </a:ln>
          <a:effectLst/>
        </p:spPr>
        <p:txBody>
          <a:bodyPr/>
          <a:lstStyle/>
          <a:p>
            <a:endParaRPr lang="en-US"/>
          </a:p>
        </p:txBody>
      </p:sp>
      <p:sp>
        <p:nvSpPr>
          <p:cNvPr id="12313" name="Text Box 25"/>
          <p:cNvSpPr txBox="1">
            <a:spLocks noChangeArrowheads="1"/>
          </p:cNvSpPr>
          <p:nvPr/>
        </p:nvSpPr>
        <p:spPr bwMode="auto">
          <a:xfrm>
            <a:off x="6172200" y="3505200"/>
            <a:ext cx="533400" cy="457200"/>
          </a:xfrm>
          <a:prstGeom prst="rect">
            <a:avLst/>
          </a:prstGeom>
          <a:noFill/>
          <a:ln w="9525">
            <a:noFill/>
            <a:miter lim="800000"/>
            <a:headEnd/>
            <a:tailEnd/>
          </a:ln>
          <a:effectLst/>
        </p:spPr>
        <p:txBody>
          <a:bodyPr>
            <a:spAutoFit/>
          </a:bodyPr>
          <a:lstStyle/>
          <a:p>
            <a:pPr eaLnBrk="0" hangingPunct="0">
              <a:spcBef>
                <a:spcPct val="50000"/>
              </a:spcBef>
            </a:pPr>
            <a:r>
              <a:rPr lang="en-US" sz="2400">
                <a:latin typeface="Comic Sans MS" pitchFamily="66" charset="0"/>
              </a:rPr>
              <a:t>d</a:t>
            </a:r>
            <a:r>
              <a:rPr lang="en-US" sz="2400" baseline="-25000">
                <a:latin typeface="Comic Sans MS" pitchFamily="66" charset="0"/>
              </a:rPr>
              <a:t>1</a:t>
            </a:r>
          </a:p>
        </p:txBody>
      </p:sp>
      <p:graphicFrame>
        <p:nvGraphicFramePr>
          <p:cNvPr id="12314" name="Object 26"/>
          <p:cNvGraphicFramePr>
            <a:graphicFrameLocks noChangeAspect="1"/>
          </p:cNvGraphicFramePr>
          <p:nvPr/>
        </p:nvGraphicFramePr>
        <p:xfrm>
          <a:off x="1066800" y="5562600"/>
          <a:ext cx="1600200" cy="901700"/>
        </p:xfrm>
        <a:graphic>
          <a:graphicData uri="http://schemas.openxmlformats.org/presentationml/2006/ole">
            <p:oleObj spid="_x0000_s12314" name="Equation" r:id="rId4" imgW="698400" imgH="393480" progId="Equation.DSMT4">
              <p:embed/>
            </p:oleObj>
          </a:graphicData>
        </a:graphic>
      </p:graphicFrame>
      <p:sp>
        <p:nvSpPr>
          <p:cNvPr id="12315" name="Rectangle 27"/>
          <p:cNvSpPr>
            <a:spLocks noGrp="1" noChangeArrowheads="1"/>
          </p:cNvSpPr>
          <p:nvPr>
            <p:ph type="title"/>
          </p:nvPr>
        </p:nvSpPr>
        <p:spPr/>
        <p:txBody>
          <a:bodyPr/>
          <a:lstStyle/>
          <a:p>
            <a:r>
              <a:rPr lang="en-US" sz="3500"/>
              <a:t>If d</a:t>
            </a:r>
            <a:r>
              <a:rPr lang="en-US" sz="3500" baseline="-25000"/>
              <a:t>2</a:t>
            </a:r>
            <a:r>
              <a:rPr lang="en-US" sz="3500"/>
              <a:t> is twice as large as d</a:t>
            </a:r>
            <a:r>
              <a:rPr lang="en-US" sz="3500" baseline="-25000"/>
              <a:t>1</a:t>
            </a:r>
            <a:r>
              <a:rPr lang="en-US" sz="3500"/>
              <a:t>, how is the force different for the d</a:t>
            </a:r>
            <a:r>
              <a:rPr lang="en-US" sz="3500" baseline="-25000"/>
              <a:t>2</a:t>
            </a:r>
            <a:r>
              <a:rPr lang="en-US" sz="3500"/>
              <a:t> case?</a:t>
            </a:r>
          </a:p>
        </p:txBody>
      </p:sp>
    </p:spTree>
    <p:custDataLst>
      <p:tags r:id="rId2"/>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t>Review</a:t>
            </a:r>
          </a:p>
        </p:txBody>
      </p:sp>
      <p:sp>
        <p:nvSpPr>
          <p:cNvPr id="106499" name="Rectangle 3"/>
          <p:cNvSpPr>
            <a:spLocks noGrp="1" noChangeArrowheads="1"/>
          </p:cNvSpPr>
          <p:nvPr>
            <p:ph type="body" idx="1"/>
          </p:nvPr>
        </p:nvSpPr>
        <p:spPr>
          <a:xfrm>
            <a:off x="381000" y="1371600"/>
            <a:ext cx="4267200" cy="5029200"/>
          </a:xfrm>
        </p:spPr>
        <p:txBody>
          <a:bodyPr/>
          <a:lstStyle/>
          <a:p>
            <a:r>
              <a:rPr lang="en-US"/>
              <a:t>Use Newton’s first law to explain why should you drive slowly in ice and snow.</a:t>
            </a:r>
          </a:p>
        </p:txBody>
      </p:sp>
      <p:pic>
        <p:nvPicPr>
          <p:cNvPr id="106501" name="Picture 5" descr="icy_road"/>
          <p:cNvPicPr>
            <a:picLocks noChangeAspect="1" noChangeArrowheads="1"/>
          </p:cNvPicPr>
          <p:nvPr/>
        </p:nvPicPr>
        <p:blipFill>
          <a:blip r:embed="rId2" cstate="print"/>
          <a:srcRect/>
          <a:stretch>
            <a:fillRect/>
          </a:stretch>
        </p:blipFill>
        <p:spPr bwMode="auto">
          <a:xfrm>
            <a:off x="5181600" y="1524000"/>
            <a:ext cx="3425825" cy="4571502"/>
          </a:xfrm>
          <a:prstGeom prst="rect">
            <a:avLst/>
          </a:prstGeom>
          <a:ln>
            <a:noFill/>
          </a:ln>
          <a:effectLst>
            <a:outerShdw blurRad="292100" dist="139700" dir="2700000" algn="tl" rotWithShape="0">
              <a:srgbClr val="333333">
                <a:alpha val="65000"/>
              </a:srgbClr>
            </a:outerShdw>
          </a:effectLst>
        </p:spPr>
      </p:pic>
      <p:pic>
        <p:nvPicPr>
          <p:cNvPr id="106502" name="Picture 6" descr="calvin-on-scientific-law"/>
          <p:cNvPicPr>
            <a:picLocks noChangeAspect="1" noChangeArrowheads="1"/>
          </p:cNvPicPr>
          <p:nvPr/>
        </p:nvPicPr>
        <p:blipFill>
          <a:blip r:embed="rId3" cstate="print"/>
          <a:srcRect/>
          <a:stretch>
            <a:fillRect/>
          </a:stretch>
        </p:blipFill>
        <p:spPr bwMode="auto">
          <a:xfrm>
            <a:off x="76200" y="4800600"/>
            <a:ext cx="4876800" cy="1547813"/>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sz="3500"/>
              <a:t>If m</a:t>
            </a:r>
            <a:r>
              <a:rPr lang="en-US" sz="3500" baseline="-25000"/>
              <a:t>2</a:t>
            </a:r>
            <a:r>
              <a:rPr lang="en-US" sz="3500"/>
              <a:t> is twice as large as m</a:t>
            </a:r>
            <a:r>
              <a:rPr lang="en-US" sz="3500" baseline="-25000"/>
              <a:t>1</a:t>
            </a:r>
            <a:r>
              <a:rPr lang="en-US" sz="3500"/>
              <a:t>, How is the force different (d is the same in both cases)?</a:t>
            </a:r>
          </a:p>
        </p:txBody>
      </p:sp>
      <p:sp>
        <p:nvSpPr>
          <p:cNvPr id="13315" name="Rectangle 3"/>
          <p:cNvSpPr>
            <a:spLocks noGrp="1" noChangeArrowheads="1"/>
          </p:cNvSpPr>
          <p:nvPr>
            <p:ph type="body" idx="1"/>
          </p:nvPr>
        </p:nvSpPr>
        <p:spPr>
          <a:xfrm>
            <a:off x="381000" y="1905000"/>
            <a:ext cx="3986213" cy="3144838"/>
          </a:xfrm>
        </p:spPr>
        <p:txBody>
          <a:bodyPr/>
          <a:lstStyle/>
          <a:p>
            <a:pPr marL="571500" indent="-571500">
              <a:lnSpc>
                <a:spcPct val="90000"/>
              </a:lnSpc>
              <a:buFont typeface="Wingdings" pitchFamily="2" charset="2"/>
              <a:buAutoNum type="alphaUcPeriod"/>
            </a:pPr>
            <a:r>
              <a:rPr lang="en-US" sz="2500"/>
              <a:t>The force is the same</a:t>
            </a:r>
          </a:p>
          <a:p>
            <a:pPr marL="571500" indent="-571500">
              <a:lnSpc>
                <a:spcPct val="90000"/>
              </a:lnSpc>
              <a:buFont typeface="Wingdings" pitchFamily="2" charset="2"/>
              <a:buAutoNum type="alphaUcPeriod"/>
            </a:pPr>
            <a:r>
              <a:rPr lang="en-US" sz="2500"/>
              <a:t>The force is twice as much</a:t>
            </a:r>
          </a:p>
          <a:p>
            <a:pPr marL="571500" indent="-571500">
              <a:lnSpc>
                <a:spcPct val="90000"/>
              </a:lnSpc>
              <a:buFont typeface="Wingdings" pitchFamily="2" charset="2"/>
              <a:buAutoNum type="alphaUcPeriod"/>
            </a:pPr>
            <a:r>
              <a:rPr lang="en-US" sz="2500"/>
              <a:t>The force is half as much</a:t>
            </a:r>
          </a:p>
          <a:p>
            <a:pPr marL="571500" indent="-571500">
              <a:lnSpc>
                <a:spcPct val="90000"/>
              </a:lnSpc>
              <a:buFont typeface="Wingdings" pitchFamily="2" charset="2"/>
              <a:buAutoNum type="alphaUcPeriod"/>
            </a:pPr>
            <a:r>
              <a:rPr lang="en-US" sz="2500"/>
              <a:t>Need more information to tell</a:t>
            </a:r>
          </a:p>
        </p:txBody>
      </p:sp>
      <p:sp>
        <p:nvSpPr>
          <p:cNvPr id="13317" name="Oval 5"/>
          <p:cNvSpPr>
            <a:spLocks noChangeArrowheads="1"/>
          </p:cNvSpPr>
          <p:nvPr/>
        </p:nvSpPr>
        <p:spPr bwMode="auto">
          <a:xfrm>
            <a:off x="5410200" y="1752600"/>
            <a:ext cx="1371600" cy="1371600"/>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13318" name="Text Box 6"/>
          <p:cNvSpPr txBox="1">
            <a:spLocks noChangeArrowheads="1"/>
          </p:cNvSpPr>
          <p:nvPr/>
        </p:nvSpPr>
        <p:spPr bwMode="auto">
          <a:xfrm>
            <a:off x="5867400" y="2209800"/>
            <a:ext cx="533400" cy="457200"/>
          </a:xfrm>
          <a:prstGeom prst="rect">
            <a:avLst/>
          </a:prstGeom>
          <a:noFill/>
          <a:ln w="9525">
            <a:noFill/>
            <a:miter lim="800000"/>
            <a:headEnd/>
            <a:tailEnd/>
          </a:ln>
          <a:effectLst/>
        </p:spPr>
        <p:txBody>
          <a:bodyPr>
            <a:spAutoFit/>
          </a:bodyPr>
          <a:lstStyle/>
          <a:p>
            <a:pPr eaLnBrk="0" hangingPunct="0">
              <a:spcBef>
                <a:spcPct val="50000"/>
              </a:spcBef>
            </a:pPr>
            <a:r>
              <a:rPr lang="en-US" sz="2400">
                <a:latin typeface="Comic Sans MS" pitchFamily="66" charset="0"/>
              </a:rPr>
              <a:t>M</a:t>
            </a:r>
          </a:p>
        </p:txBody>
      </p:sp>
      <p:sp>
        <p:nvSpPr>
          <p:cNvPr id="13320" name="Oval 8"/>
          <p:cNvSpPr>
            <a:spLocks noChangeArrowheads="1"/>
          </p:cNvSpPr>
          <p:nvPr/>
        </p:nvSpPr>
        <p:spPr bwMode="auto">
          <a:xfrm>
            <a:off x="7315200" y="2286000"/>
            <a:ext cx="533400" cy="533400"/>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13321" name="Text Box 9"/>
          <p:cNvSpPr txBox="1">
            <a:spLocks noChangeArrowheads="1"/>
          </p:cNvSpPr>
          <p:nvPr/>
        </p:nvSpPr>
        <p:spPr bwMode="auto">
          <a:xfrm>
            <a:off x="7315200" y="2286000"/>
            <a:ext cx="685800" cy="457200"/>
          </a:xfrm>
          <a:prstGeom prst="rect">
            <a:avLst/>
          </a:prstGeom>
          <a:noFill/>
          <a:ln w="9525">
            <a:noFill/>
            <a:miter lim="800000"/>
            <a:headEnd/>
            <a:tailEnd/>
          </a:ln>
          <a:effectLst/>
        </p:spPr>
        <p:txBody>
          <a:bodyPr>
            <a:spAutoFit/>
          </a:bodyPr>
          <a:lstStyle/>
          <a:p>
            <a:pPr eaLnBrk="0" hangingPunct="0">
              <a:spcBef>
                <a:spcPct val="50000"/>
              </a:spcBef>
            </a:pPr>
            <a:r>
              <a:rPr lang="en-US" sz="2400">
                <a:latin typeface="Comic Sans MS" pitchFamily="66" charset="0"/>
              </a:rPr>
              <a:t>m</a:t>
            </a:r>
            <a:r>
              <a:rPr lang="en-US" sz="2400" baseline="-25000">
                <a:latin typeface="Comic Sans MS" pitchFamily="66" charset="0"/>
              </a:rPr>
              <a:t>1</a:t>
            </a:r>
          </a:p>
        </p:txBody>
      </p:sp>
      <p:sp>
        <p:nvSpPr>
          <p:cNvPr id="13323" name="Oval 11"/>
          <p:cNvSpPr>
            <a:spLocks noChangeArrowheads="1"/>
          </p:cNvSpPr>
          <p:nvPr/>
        </p:nvSpPr>
        <p:spPr bwMode="auto">
          <a:xfrm>
            <a:off x="5410200" y="3962400"/>
            <a:ext cx="1371600" cy="1371600"/>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13324" name="Text Box 12"/>
          <p:cNvSpPr txBox="1">
            <a:spLocks noChangeArrowheads="1"/>
          </p:cNvSpPr>
          <p:nvPr/>
        </p:nvSpPr>
        <p:spPr bwMode="auto">
          <a:xfrm>
            <a:off x="5867400" y="4419600"/>
            <a:ext cx="533400" cy="457200"/>
          </a:xfrm>
          <a:prstGeom prst="rect">
            <a:avLst/>
          </a:prstGeom>
          <a:noFill/>
          <a:ln w="9525">
            <a:noFill/>
            <a:miter lim="800000"/>
            <a:headEnd/>
            <a:tailEnd/>
          </a:ln>
          <a:effectLst/>
        </p:spPr>
        <p:txBody>
          <a:bodyPr>
            <a:spAutoFit/>
          </a:bodyPr>
          <a:lstStyle/>
          <a:p>
            <a:pPr eaLnBrk="0" hangingPunct="0">
              <a:spcBef>
                <a:spcPct val="50000"/>
              </a:spcBef>
            </a:pPr>
            <a:r>
              <a:rPr lang="en-US" sz="2400">
                <a:latin typeface="Comic Sans MS" pitchFamily="66" charset="0"/>
              </a:rPr>
              <a:t>M</a:t>
            </a:r>
          </a:p>
        </p:txBody>
      </p:sp>
      <p:sp>
        <p:nvSpPr>
          <p:cNvPr id="13326" name="Oval 14"/>
          <p:cNvSpPr>
            <a:spLocks noChangeArrowheads="1"/>
          </p:cNvSpPr>
          <p:nvPr/>
        </p:nvSpPr>
        <p:spPr bwMode="auto">
          <a:xfrm>
            <a:off x="7239000" y="4267200"/>
            <a:ext cx="762000" cy="762000"/>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13327" name="Text Box 15"/>
          <p:cNvSpPr txBox="1">
            <a:spLocks noChangeArrowheads="1"/>
          </p:cNvSpPr>
          <p:nvPr/>
        </p:nvSpPr>
        <p:spPr bwMode="auto">
          <a:xfrm>
            <a:off x="7391400" y="4419600"/>
            <a:ext cx="609600" cy="457200"/>
          </a:xfrm>
          <a:prstGeom prst="rect">
            <a:avLst/>
          </a:prstGeom>
          <a:noFill/>
          <a:ln w="9525">
            <a:noFill/>
            <a:miter lim="800000"/>
            <a:headEnd/>
            <a:tailEnd/>
          </a:ln>
          <a:effectLst/>
        </p:spPr>
        <p:txBody>
          <a:bodyPr>
            <a:spAutoFit/>
          </a:bodyPr>
          <a:lstStyle/>
          <a:p>
            <a:pPr eaLnBrk="0" hangingPunct="0">
              <a:spcBef>
                <a:spcPct val="50000"/>
              </a:spcBef>
            </a:pPr>
            <a:r>
              <a:rPr lang="en-US" sz="2400">
                <a:latin typeface="Comic Sans MS" pitchFamily="66" charset="0"/>
              </a:rPr>
              <a:t>m</a:t>
            </a:r>
            <a:r>
              <a:rPr lang="en-US" sz="2400" baseline="-25000">
                <a:latin typeface="Comic Sans MS" pitchFamily="66" charset="0"/>
              </a:rPr>
              <a:t>2</a:t>
            </a:r>
          </a:p>
        </p:txBody>
      </p:sp>
      <p:sp>
        <p:nvSpPr>
          <p:cNvPr id="13328" name="Line 16"/>
          <p:cNvSpPr>
            <a:spLocks noChangeShapeType="1"/>
          </p:cNvSpPr>
          <p:nvPr/>
        </p:nvSpPr>
        <p:spPr bwMode="auto">
          <a:xfrm>
            <a:off x="6096000" y="3276600"/>
            <a:ext cx="0" cy="381000"/>
          </a:xfrm>
          <a:prstGeom prst="line">
            <a:avLst/>
          </a:prstGeom>
          <a:noFill/>
          <a:ln w="9525">
            <a:solidFill>
              <a:schemeClr val="tx1"/>
            </a:solidFill>
            <a:round/>
            <a:headEnd/>
            <a:tailEnd/>
          </a:ln>
          <a:effectLst/>
        </p:spPr>
        <p:txBody>
          <a:bodyPr/>
          <a:lstStyle/>
          <a:p>
            <a:endParaRPr lang="en-US"/>
          </a:p>
        </p:txBody>
      </p:sp>
      <p:grpSp>
        <p:nvGrpSpPr>
          <p:cNvPr id="13329" name="Group 17"/>
          <p:cNvGrpSpPr>
            <a:grpSpLocks/>
          </p:cNvGrpSpPr>
          <p:nvPr/>
        </p:nvGrpSpPr>
        <p:grpSpPr bwMode="auto">
          <a:xfrm>
            <a:off x="6096000" y="3200400"/>
            <a:ext cx="1524000" cy="457200"/>
            <a:chOff x="3408" y="1728"/>
            <a:chExt cx="960" cy="288"/>
          </a:xfrm>
        </p:grpSpPr>
        <p:sp>
          <p:nvSpPr>
            <p:cNvPr id="13330" name="Line 18"/>
            <p:cNvSpPr>
              <a:spLocks noChangeShapeType="1"/>
            </p:cNvSpPr>
            <p:nvPr/>
          </p:nvSpPr>
          <p:spPr bwMode="auto">
            <a:xfrm>
              <a:off x="4368" y="1728"/>
              <a:ext cx="0" cy="288"/>
            </a:xfrm>
            <a:prstGeom prst="line">
              <a:avLst/>
            </a:prstGeom>
            <a:noFill/>
            <a:ln w="9525">
              <a:solidFill>
                <a:schemeClr val="tx1"/>
              </a:solidFill>
              <a:round/>
              <a:headEnd/>
              <a:tailEnd/>
            </a:ln>
            <a:effectLst/>
          </p:spPr>
          <p:txBody>
            <a:bodyPr/>
            <a:lstStyle/>
            <a:p>
              <a:endParaRPr lang="en-US"/>
            </a:p>
          </p:txBody>
        </p:sp>
        <p:sp>
          <p:nvSpPr>
            <p:cNvPr id="13331" name="Line 19"/>
            <p:cNvSpPr>
              <a:spLocks noChangeShapeType="1"/>
            </p:cNvSpPr>
            <p:nvPr/>
          </p:nvSpPr>
          <p:spPr bwMode="auto">
            <a:xfrm flipH="1">
              <a:off x="3408" y="1872"/>
              <a:ext cx="288" cy="0"/>
            </a:xfrm>
            <a:prstGeom prst="line">
              <a:avLst/>
            </a:prstGeom>
            <a:noFill/>
            <a:ln w="9525">
              <a:solidFill>
                <a:schemeClr val="tx1"/>
              </a:solidFill>
              <a:round/>
              <a:headEnd/>
              <a:tailEnd type="triangle" w="med" len="med"/>
            </a:ln>
            <a:effectLst/>
          </p:spPr>
          <p:txBody>
            <a:bodyPr/>
            <a:lstStyle/>
            <a:p>
              <a:endParaRPr lang="en-US"/>
            </a:p>
          </p:txBody>
        </p:sp>
        <p:sp>
          <p:nvSpPr>
            <p:cNvPr id="13332" name="Line 20"/>
            <p:cNvSpPr>
              <a:spLocks noChangeShapeType="1"/>
            </p:cNvSpPr>
            <p:nvPr/>
          </p:nvSpPr>
          <p:spPr bwMode="auto">
            <a:xfrm>
              <a:off x="4128" y="1872"/>
              <a:ext cx="240" cy="0"/>
            </a:xfrm>
            <a:prstGeom prst="line">
              <a:avLst/>
            </a:prstGeom>
            <a:noFill/>
            <a:ln w="9525">
              <a:solidFill>
                <a:schemeClr val="tx1"/>
              </a:solidFill>
              <a:round/>
              <a:headEnd/>
              <a:tailEnd type="triangle" w="med" len="med"/>
            </a:ln>
            <a:effectLst/>
          </p:spPr>
          <p:txBody>
            <a:bodyPr/>
            <a:lstStyle/>
            <a:p>
              <a:endParaRPr lang="en-US"/>
            </a:p>
          </p:txBody>
        </p:sp>
        <p:sp>
          <p:nvSpPr>
            <p:cNvPr id="13333" name="Text Box 21"/>
            <p:cNvSpPr txBox="1">
              <a:spLocks noChangeArrowheads="1"/>
            </p:cNvSpPr>
            <p:nvPr/>
          </p:nvSpPr>
          <p:spPr bwMode="auto">
            <a:xfrm>
              <a:off x="3792" y="1728"/>
              <a:ext cx="336"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Comic Sans MS" pitchFamily="66" charset="0"/>
                </a:rPr>
                <a:t>d</a:t>
              </a:r>
              <a:endParaRPr lang="en-US" sz="2400" baseline="-25000">
                <a:latin typeface="Comic Sans MS" pitchFamily="66" charset="0"/>
              </a:endParaRPr>
            </a:p>
          </p:txBody>
        </p:sp>
      </p:grpSp>
      <p:grpSp>
        <p:nvGrpSpPr>
          <p:cNvPr id="13334" name="Group 22"/>
          <p:cNvGrpSpPr>
            <a:grpSpLocks/>
          </p:cNvGrpSpPr>
          <p:nvPr/>
        </p:nvGrpSpPr>
        <p:grpSpPr bwMode="auto">
          <a:xfrm>
            <a:off x="6096000" y="5410200"/>
            <a:ext cx="1524000" cy="457200"/>
            <a:chOff x="3408" y="1728"/>
            <a:chExt cx="960" cy="288"/>
          </a:xfrm>
        </p:grpSpPr>
        <p:sp>
          <p:nvSpPr>
            <p:cNvPr id="13335" name="Line 23"/>
            <p:cNvSpPr>
              <a:spLocks noChangeShapeType="1"/>
            </p:cNvSpPr>
            <p:nvPr/>
          </p:nvSpPr>
          <p:spPr bwMode="auto">
            <a:xfrm>
              <a:off x="4368" y="1728"/>
              <a:ext cx="0" cy="288"/>
            </a:xfrm>
            <a:prstGeom prst="line">
              <a:avLst/>
            </a:prstGeom>
            <a:noFill/>
            <a:ln w="9525">
              <a:solidFill>
                <a:schemeClr val="tx1"/>
              </a:solidFill>
              <a:round/>
              <a:headEnd/>
              <a:tailEnd/>
            </a:ln>
            <a:effectLst/>
          </p:spPr>
          <p:txBody>
            <a:bodyPr/>
            <a:lstStyle/>
            <a:p>
              <a:endParaRPr lang="en-US"/>
            </a:p>
          </p:txBody>
        </p:sp>
        <p:sp>
          <p:nvSpPr>
            <p:cNvPr id="13336" name="Line 24"/>
            <p:cNvSpPr>
              <a:spLocks noChangeShapeType="1"/>
            </p:cNvSpPr>
            <p:nvPr/>
          </p:nvSpPr>
          <p:spPr bwMode="auto">
            <a:xfrm flipH="1">
              <a:off x="3408" y="1872"/>
              <a:ext cx="288" cy="0"/>
            </a:xfrm>
            <a:prstGeom prst="line">
              <a:avLst/>
            </a:prstGeom>
            <a:noFill/>
            <a:ln w="9525">
              <a:solidFill>
                <a:schemeClr val="tx1"/>
              </a:solidFill>
              <a:round/>
              <a:headEnd/>
              <a:tailEnd type="triangle" w="med" len="med"/>
            </a:ln>
            <a:effectLst/>
          </p:spPr>
          <p:txBody>
            <a:bodyPr/>
            <a:lstStyle/>
            <a:p>
              <a:endParaRPr lang="en-US"/>
            </a:p>
          </p:txBody>
        </p:sp>
        <p:sp>
          <p:nvSpPr>
            <p:cNvPr id="13337" name="Line 25"/>
            <p:cNvSpPr>
              <a:spLocks noChangeShapeType="1"/>
            </p:cNvSpPr>
            <p:nvPr/>
          </p:nvSpPr>
          <p:spPr bwMode="auto">
            <a:xfrm>
              <a:off x="4128" y="1872"/>
              <a:ext cx="240" cy="0"/>
            </a:xfrm>
            <a:prstGeom prst="line">
              <a:avLst/>
            </a:prstGeom>
            <a:noFill/>
            <a:ln w="9525">
              <a:solidFill>
                <a:schemeClr val="tx1"/>
              </a:solidFill>
              <a:round/>
              <a:headEnd/>
              <a:tailEnd type="triangle" w="med" len="med"/>
            </a:ln>
            <a:effectLst/>
          </p:spPr>
          <p:txBody>
            <a:bodyPr/>
            <a:lstStyle/>
            <a:p>
              <a:endParaRPr lang="en-US"/>
            </a:p>
          </p:txBody>
        </p:sp>
        <p:sp>
          <p:nvSpPr>
            <p:cNvPr id="13338" name="Text Box 26"/>
            <p:cNvSpPr txBox="1">
              <a:spLocks noChangeArrowheads="1"/>
            </p:cNvSpPr>
            <p:nvPr/>
          </p:nvSpPr>
          <p:spPr bwMode="auto">
            <a:xfrm>
              <a:off x="3792" y="1728"/>
              <a:ext cx="336"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Comic Sans MS" pitchFamily="66" charset="0"/>
                </a:rPr>
                <a:t>d</a:t>
              </a:r>
              <a:endParaRPr lang="en-US" sz="2400" baseline="-25000">
                <a:latin typeface="Comic Sans MS" pitchFamily="66" charset="0"/>
              </a:endParaRPr>
            </a:p>
          </p:txBody>
        </p:sp>
      </p:grpSp>
      <p:sp>
        <p:nvSpPr>
          <p:cNvPr id="13339" name="Line 27"/>
          <p:cNvSpPr>
            <a:spLocks noChangeShapeType="1"/>
          </p:cNvSpPr>
          <p:nvPr/>
        </p:nvSpPr>
        <p:spPr bwMode="auto">
          <a:xfrm>
            <a:off x="6096000" y="5486400"/>
            <a:ext cx="0" cy="381000"/>
          </a:xfrm>
          <a:prstGeom prst="line">
            <a:avLst/>
          </a:prstGeom>
          <a:noFill/>
          <a:ln w="9525">
            <a:solidFill>
              <a:schemeClr val="tx1"/>
            </a:solidFill>
            <a:round/>
            <a:headEnd/>
            <a:tailEnd/>
          </a:ln>
          <a:effectLst/>
        </p:spPr>
        <p:txBody>
          <a:bodyPr/>
          <a:lstStyle/>
          <a:p>
            <a:endParaRPr lang="en-US"/>
          </a:p>
        </p:txBody>
      </p:sp>
      <p:graphicFrame>
        <p:nvGraphicFramePr>
          <p:cNvPr id="13340" name="Object 28"/>
          <p:cNvGraphicFramePr>
            <a:graphicFrameLocks noChangeAspect="1"/>
          </p:cNvGraphicFramePr>
          <p:nvPr/>
        </p:nvGraphicFramePr>
        <p:xfrm>
          <a:off x="609600" y="5791200"/>
          <a:ext cx="1600200" cy="901700"/>
        </p:xfrm>
        <a:graphic>
          <a:graphicData uri="http://schemas.openxmlformats.org/presentationml/2006/ole">
            <p:oleObj spid="_x0000_s13340" name="Equation" r:id="rId4" imgW="698400" imgH="393480" progId="Equation.DSMT4">
              <p:embed/>
            </p:oleObj>
          </a:graphicData>
        </a:graphic>
      </p:graphicFrame>
    </p:spTree>
    <p:custDataLst>
      <p:tags r:id="rId2"/>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t>How do scientists measure G?</a:t>
            </a:r>
          </a:p>
        </p:txBody>
      </p:sp>
      <p:pic>
        <p:nvPicPr>
          <p:cNvPr id="97284" name="Picture 4" descr="Fig3_06 cavendish balance"/>
          <p:cNvPicPr>
            <a:picLocks noChangeAspect="1" noChangeArrowheads="1"/>
          </p:cNvPicPr>
          <p:nvPr/>
        </p:nvPicPr>
        <p:blipFill>
          <a:blip r:embed="rId2" cstate="print"/>
          <a:srcRect/>
          <a:stretch>
            <a:fillRect/>
          </a:stretch>
        </p:blipFill>
        <p:spPr bwMode="auto">
          <a:xfrm>
            <a:off x="2057400" y="1371600"/>
            <a:ext cx="5048250" cy="5326063"/>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t>“Weightlessness” and  “The Vomit Comet”</a:t>
            </a:r>
          </a:p>
        </p:txBody>
      </p:sp>
      <p:grpSp>
        <p:nvGrpSpPr>
          <p:cNvPr id="109577" name="Group 9"/>
          <p:cNvGrpSpPr>
            <a:grpSpLocks/>
          </p:cNvGrpSpPr>
          <p:nvPr/>
        </p:nvGrpSpPr>
        <p:grpSpPr bwMode="auto">
          <a:xfrm>
            <a:off x="304800" y="1371600"/>
            <a:ext cx="3962400" cy="5376863"/>
            <a:chOff x="192" y="864"/>
            <a:chExt cx="2496" cy="3387"/>
          </a:xfrm>
        </p:grpSpPr>
        <p:pic>
          <p:nvPicPr>
            <p:cNvPr id="109573" name="Picture 5" descr="kc-135"/>
            <p:cNvPicPr>
              <a:picLocks noChangeAspect="1" noChangeArrowheads="1"/>
            </p:cNvPicPr>
            <p:nvPr/>
          </p:nvPicPr>
          <p:blipFill>
            <a:blip r:embed="rId2" cstate="print"/>
            <a:srcRect/>
            <a:stretch>
              <a:fillRect/>
            </a:stretch>
          </p:blipFill>
          <p:spPr bwMode="auto">
            <a:xfrm>
              <a:off x="192" y="864"/>
              <a:ext cx="2496" cy="1821"/>
            </a:xfrm>
            <a:prstGeom prst="rect">
              <a:avLst/>
            </a:prstGeom>
            <a:noFill/>
          </p:spPr>
        </p:pic>
        <p:pic>
          <p:nvPicPr>
            <p:cNvPr id="109575" name="Picture 7" descr="kc135tra"/>
            <p:cNvPicPr>
              <a:picLocks noChangeAspect="1" noChangeArrowheads="1"/>
            </p:cNvPicPr>
            <p:nvPr/>
          </p:nvPicPr>
          <p:blipFill>
            <a:blip r:embed="rId3" cstate="print"/>
            <a:srcRect/>
            <a:stretch>
              <a:fillRect/>
            </a:stretch>
          </p:blipFill>
          <p:spPr bwMode="auto">
            <a:xfrm>
              <a:off x="480" y="2736"/>
              <a:ext cx="2064" cy="1515"/>
            </a:xfrm>
            <a:prstGeom prst="rect">
              <a:avLst/>
            </a:prstGeom>
            <a:noFill/>
          </p:spPr>
        </p:pic>
      </p:grpSp>
      <p:pic>
        <p:nvPicPr>
          <p:cNvPr id="109576" name="Picture 8" descr="photo_astronaut_floating_large"/>
          <p:cNvPicPr>
            <a:picLocks noChangeAspect="1" noChangeArrowheads="1"/>
          </p:cNvPicPr>
          <p:nvPr/>
        </p:nvPicPr>
        <p:blipFill>
          <a:blip r:embed="rId4" cstate="print"/>
          <a:srcRect/>
          <a:stretch>
            <a:fillRect/>
          </a:stretch>
        </p:blipFill>
        <p:spPr bwMode="auto">
          <a:xfrm>
            <a:off x="4648200" y="1447800"/>
            <a:ext cx="4093709" cy="5029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5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sz="2400"/>
              <a:t>Eating on the vomit comet</a:t>
            </a:r>
          </a:p>
        </p:txBody>
      </p:sp>
      <p:pic>
        <p:nvPicPr>
          <p:cNvPr id="111623" name="Eating in Vomit Comet.wmv">
            <a:hlinkClick r:id="" action="ppaction://media"/>
          </p:cNvPr>
          <p:cNvPicPr>
            <a:picLocks noRot="1" noChangeAspect="1" noChangeArrowheads="1"/>
          </p:cNvPicPr>
          <p:nvPr>
            <a:videoFile r:link="rId1"/>
          </p:nvPr>
        </p:nvPicPr>
        <p:blipFill>
          <a:blip r:embed="rId3" cstate="print"/>
          <a:srcRect/>
          <a:stretch>
            <a:fillRect/>
          </a:stretch>
        </p:blipFill>
        <p:spPr bwMode="auto">
          <a:xfrm>
            <a:off x="1524000" y="1143000"/>
            <a:ext cx="6096000" cy="4572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7" fill="hold"/>
                                        <p:tgtEl>
                                          <p:spTgt spid="1116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11623"/>
                </p:tgtEl>
              </p:cMediaNode>
            </p:video>
            <p:seq concurrent="1" nextAc="seek">
              <p:cTn id="8" restart="whenNotActive" fill="hold" evtFilter="cancelBubble" nodeType="interactiveSeq">
                <p:stCondLst>
                  <p:cond evt="onClick" delay="0">
                    <p:tgtEl>
                      <p:spTgt spid="1116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1623"/>
                                        </p:tgtEl>
                                      </p:cBhvr>
                                    </p:cmd>
                                  </p:childTnLst>
                                </p:cTn>
                              </p:par>
                            </p:childTnLst>
                          </p:cTn>
                        </p:par>
                      </p:childTnLst>
                    </p:cTn>
                  </p:par>
                </p:childTnLst>
              </p:cTn>
              <p:nextCondLst>
                <p:cond evt="onClick" delay="0">
                  <p:tgtEl>
                    <p:spTgt spid="11162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sz="2400"/>
              <a:t>BYU Students on the vomit comet</a:t>
            </a:r>
          </a:p>
        </p:txBody>
      </p:sp>
      <p:pic>
        <p:nvPicPr>
          <p:cNvPr id="116739" name="Spinning Vomit Comet.wmv">
            <a:hlinkClick r:id="" action="ppaction://media"/>
          </p:cNvPr>
          <p:cNvPicPr>
            <a:picLocks noRot="1" noChangeAspect="1" noChangeArrowheads="1"/>
          </p:cNvPicPr>
          <p:nvPr>
            <a:videoFile r:link="rId1"/>
          </p:nvPr>
        </p:nvPicPr>
        <p:blipFill>
          <a:blip r:embed="rId3" cstate="print"/>
          <a:srcRect/>
          <a:stretch>
            <a:fillRect/>
          </a:stretch>
        </p:blipFill>
        <p:spPr bwMode="auto">
          <a:xfrm>
            <a:off x="1524000" y="1143000"/>
            <a:ext cx="6096000" cy="4572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35" fill="hold"/>
                                        <p:tgtEl>
                                          <p:spTgt spid="11673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16739"/>
                </p:tgtEl>
              </p:cMediaNode>
            </p:video>
            <p:seq concurrent="1" nextAc="seek">
              <p:cTn id="8" restart="whenNotActive" fill="hold" evtFilter="cancelBubble" nodeType="interactiveSeq">
                <p:stCondLst>
                  <p:cond evt="onClick" delay="0">
                    <p:tgtEl>
                      <p:spTgt spid="11673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6739"/>
                                        </p:tgtEl>
                                      </p:cBhvr>
                                    </p:cmd>
                                  </p:childTnLst>
                                </p:cTn>
                              </p:par>
                            </p:childTnLst>
                          </p:cTn>
                        </p:par>
                      </p:childTnLst>
                    </p:cTn>
                  </p:par>
                </p:childTnLst>
              </p:cTn>
              <p:nextCondLst>
                <p:cond evt="onClick" delay="0">
                  <p:tgtEl>
                    <p:spTgt spid="116739"/>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endParaRPr lang="en-US"/>
          </a:p>
        </p:txBody>
      </p:sp>
      <p:sp>
        <p:nvSpPr>
          <p:cNvPr id="115715" name="Rectangle 3"/>
          <p:cNvSpPr>
            <a:spLocks noGrp="1" noChangeArrowheads="1"/>
          </p:cNvSpPr>
          <p:nvPr>
            <p:ph type="body" idx="1"/>
          </p:nvPr>
        </p:nvSpPr>
        <p:spPr/>
        <p:txBody>
          <a:bodyPr/>
          <a:lstStyle/>
          <a:p>
            <a:endParaRPr lang="en-US"/>
          </a:p>
        </p:txBody>
      </p:sp>
      <p:pic>
        <p:nvPicPr>
          <p:cNvPr id="115717" name="Picture 5" descr="hx2"/>
          <p:cNvPicPr>
            <a:picLocks noChangeAspect="1" noChangeArrowheads="1"/>
          </p:cNvPicPr>
          <p:nvPr/>
        </p:nvPicPr>
        <p:blipFill>
          <a:blip r:embed="rId2" cstate="print"/>
          <a:srcRect/>
          <a:stretch>
            <a:fillRect/>
          </a:stretch>
        </p:blipFill>
        <p:spPr bwMode="auto">
          <a:xfrm>
            <a:off x="-1495425" y="-1438275"/>
            <a:ext cx="12134850" cy="9734550"/>
          </a:xfrm>
          <a:prstGeom prst="rect">
            <a:avLst/>
          </a:prstGeom>
          <a:noFill/>
        </p:spPr>
      </p:pic>
      <p:pic>
        <p:nvPicPr>
          <p:cNvPr id="115718" name="Picture 6" descr="byunasa5-H"/>
          <p:cNvPicPr>
            <a:picLocks noChangeAspect="1" noChangeArrowheads="1"/>
          </p:cNvPicPr>
          <p:nvPr/>
        </p:nvPicPr>
        <p:blipFill>
          <a:blip r:embed="rId3" cstate="print"/>
          <a:srcRect/>
          <a:stretch>
            <a:fillRect/>
          </a:stretch>
        </p:blipFill>
        <p:spPr bwMode="auto">
          <a:xfrm>
            <a:off x="3429000" y="1828800"/>
            <a:ext cx="1874838" cy="1249363"/>
          </a:xfrm>
          <a:prstGeom prst="rect">
            <a:avLst/>
          </a:prstGeom>
          <a:noFill/>
        </p:spPr>
      </p:pic>
      <p:pic>
        <p:nvPicPr>
          <p:cNvPr id="115722" name="Picture 10" descr="Earth"/>
          <p:cNvPicPr>
            <a:picLocks noChangeAspect="1" noChangeArrowheads="1"/>
          </p:cNvPicPr>
          <p:nvPr/>
        </p:nvPicPr>
        <p:blipFill>
          <a:blip r:embed="rId4" cstate="print"/>
          <a:srcRect/>
          <a:stretch>
            <a:fillRect/>
          </a:stretch>
        </p:blipFill>
        <p:spPr bwMode="auto">
          <a:xfrm>
            <a:off x="3276600" y="3276600"/>
            <a:ext cx="2187575" cy="2200275"/>
          </a:xfrm>
          <a:prstGeom prst="rect">
            <a:avLst/>
          </a:prstGeom>
          <a:noFill/>
          <a:effectLst>
            <a:softEdge rad="3175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5722"/>
                                        </p:tgtEl>
                                        <p:attrNameLst>
                                          <p:attrName>style.visibility</p:attrName>
                                        </p:attrNameLst>
                                      </p:cBhvr>
                                      <p:to>
                                        <p:strVal val="visible"/>
                                      </p:to>
                                    </p:set>
                                    <p:anim calcmode="lin" valueType="num">
                                      <p:cBhvr additive="base">
                                        <p:cTn id="7" dur="500" fill="hold"/>
                                        <p:tgtEl>
                                          <p:spTgt spid="115722"/>
                                        </p:tgtEl>
                                        <p:attrNameLst>
                                          <p:attrName>ppt_x</p:attrName>
                                        </p:attrNameLst>
                                      </p:cBhvr>
                                      <p:tavLst>
                                        <p:tav tm="0">
                                          <p:val>
                                            <p:strVal val="#ppt_x"/>
                                          </p:val>
                                        </p:tav>
                                        <p:tav tm="100000">
                                          <p:val>
                                            <p:strVal val="#ppt_x"/>
                                          </p:val>
                                        </p:tav>
                                      </p:tavLst>
                                    </p:anim>
                                    <p:anim calcmode="lin" valueType="num">
                                      <p:cBhvr additive="base">
                                        <p:cTn id="8" dur="500" fill="hold"/>
                                        <p:tgtEl>
                                          <p:spTgt spid="1157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a:t>Two types of mass: Inertial and gravitational</a:t>
            </a:r>
          </a:p>
        </p:txBody>
      </p:sp>
      <p:graphicFrame>
        <p:nvGraphicFramePr>
          <p:cNvPr id="98308" name="Object 4"/>
          <p:cNvGraphicFramePr>
            <a:graphicFrameLocks noChangeAspect="1"/>
          </p:cNvGraphicFramePr>
          <p:nvPr/>
        </p:nvGraphicFramePr>
        <p:xfrm>
          <a:off x="2895600" y="1447800"/>
          <a:ext cx="1600200" cy="901700"/>
        </p:xfrm>
        <a:graphic>
          <a:graphicData uri="http://schemas.openxmlformats.org/presentationml/2006/ole">
            <p:oleObj spid="_x0000_s98308" name="Equation" r:id="rId3" imgW="698400" imgH="393480" progId="Equation.DSMT4">
              <p:embed/>
            </p:oleObj>
          </a:graphicData>
        </a:graphic>
      </p:graphicFrame>
      <p:sp>
        <p:nvSpPr>
          <p:cNvPr id="98309" name="Text Box 5"/>
          <p:cNvSpPr txBox="1">
            <a:spLocks noChangeArrowheads="1"/>
          </p:cNvSpPr>
          <p:nvPr/>
        </p:nvSpPr>
        <p:spPr bwMode="auto">
          <a:xfrm>
            <a:off x="457200" y="1524000"/>
            <a:ext cx="1162050" cy="579438"/>
          </a:xfrm>
          <a:prstGeom prst="rect">
            <a:avLst/>
          </a:prstGeom>
          <a:noFill/>
          <a:ln w="9525">
            <a:noFill/>
            <a:miter lim="800000"/>
            <a:headEnd/>
            <a:tailEnd/>
          </a:ln>
          <a:effectLst/>
        </p:spPr>
        <p:txBody>
          <a:bodyPr wrap="none">
            <a:spAutoFit/>
          </a:bodyPr>
          <a:lstStyle/>
          <a:p>
            <a:r>
              <a:rPr lang="en-US" sz="3200">
                <a:latin typeface="Comic Sans MS" pitchFamily="66" charset="0"/>
              </a:rPr>
              <a:t>F=ma</a:t>
            </a:r>
          </a:p>
        </p:txBody>
      </p:sp>
      <p:graphicFrame>
        <p:nvGraphicFramePr>
          <p:cNvPr id="98310" name="Object 6"/>
          <p:cNvGraphicFramePr>
            <a:graphicFrameLocks noChangeAspect="1"/>
          </p:cNvGraphicFramePr>
          <p:nvPr/>
        </p:nvGraphicFramePr>
        <p:xfrm>
          <a:off x="5638800" y="1676400"/>
          <a:ext cx="3168650" cy="4038600"/>
        </p:xfrm>
        <a:graphic>
          <a:graphicData uri="http://schemas.openxmlformats.org/presentationml/2006/ole">
            <p:oleObj spid="_x0000_s98310" name="PHOTO-PAINT" r:id="rId4" imgW="1435368" imgH="1828494" progId="CorelPhotoPaint.Image.12">
              <p:embed/>
            </p:oleObj>
          </a:graphicData>
        </a:graphic>
      </p:graphicFrame>
      <p:pic>
        <p:nvPicPr>
          <p:cNvPr id="98311" name="Picture 7" descr="covercrop"/>
          <p:cNvPicPr>
            <a:picLocks noChangeAspect="1" noChangeArrowheads="1"/>
          </p:cNvPicPr>
          <p:nvPr/>
        </p:nvPicPr>
        <p:blipFill>
          <a:blip r:embed="rId5" cstate="print"/>
          <a:srcRect/>
          <a:stretch>
            <a:fillRect/>
          </a:stretch>
        </p:blipFill>
        <p:spPr bwMode="auto">
          <a:xfrm>
            <a:off x="1066800" y="2667000"/>
            <a:ext cx="3384550" cy="3886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2" name="Einstein Relativity.wmv">
            <a:hlinkClick r:id="" action="ppaction://media"/>
          </p:cNvPr>
          <p:cNvPicPr>
            <a:picLocks noRot="1" noChangeAspect="1" noChangeArrowheads="1"/>
          </p:cNvPicPr>
          <p:nvPr>
            <a:videoFile r:link="rId1"/>
          </p:nvPr>
        </p:nvPicPr>
        <p:blipFill>
          <a:blip r:embed="rId3" cstate="print"/>
          <a:srcRect/>
          <a:stretch>
            <a:fillRect/>
          </a:stretch>
        </p:blipFill>
        <p:spPr bwMode="auto">
          <a:xfrm>
            <a:off x="533400" y="400050"/>
            <a:ext cx="8077200" cy="6057900"/>
          </a:xfrm>
          <a:prstGeom prst="rect">
            <a:avLst/>
          </a:prstGeom>
          <a:noFill/>
        </p:spPr>
      </p:pic>
      <p:sp>
        <p:nvSpPr>
          <p:cNvPr id="114693" name="Text Box 5"/>
          <p:cNvSpPr txBox="1">
            <a:spLocks noChangeArrowheads="1"/>
          </p:cNvSpPr>
          <p:nvPr/>
        </p:nvSpPr>
        <p:spPr bwMode="auto">
          <a:xfrm>
            <a:off x="7277100" y="6583363"/>
            <a:ext cx="1866900" cy="274637"/>
          </a:xfrm>
          <a:prstGeom prst="rect">
            <a:avLst/>
          </a:prstGeom>
          <a:noFill/>
          <a:ln w="9525">
            <a:noFill/>
            <a:miter lim="800000"/>
            <a:headEnd/>
            <a:tailEnd/>
          </a:ln>
          <a:effectLst/>
        </p:spPr>
        <p:txBody>
          <a:bodyPr wrap="none">
            <a:spAutoFit/>
          </a:bodyPr>
          <a:lstStyle/>
          <a:p>
            <a:r>
              <a:rPr lang="en-US" sz="1200">
                <a:solidFill>
                  <a:schemeClr val="bg1"/>
                </a:solidFill>
              </a:rPr>
              <a:t>Video Courtesy of NOVA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52" fill="hold"/>
                                        <p:tgtEl>
                                          <p:spTgt spid="11469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14692"/>
                </p:tgtEl>
              </p:cMediaNode>
            </p:video>
            <p:seq concurrent="1" nextAc="seek">
              <p:cTn id="8" restart="whenNotActive" fill="hold" evtFilter="cancelBubble" nodeType="interactiveSeq">
                <p:stCondLst>
                  <p:cond evt="onClick" delay="0">
                    <p:tgtEl>
                      <p:spTgt spid="11469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4692"/>
                                        </p:tgtEl>
                                      </p:cBhvr>
                                    </p:cmd>
                                  </p:childTnLst>
                                </p:cTn>
                              </p:par>
                            </p:childTnLst>
                          </p:cTn>
                        </p:par>
                      </p:childTnLst>
                    </p:cTn>
                  </p:par>
                </p:childTnLst>
              </p:cTn>
              <p:nextCondLst>
                <p:cond evt="onClick" delay="0">
                  <p:tgtEl>
                    <p:spTgt spid="11469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normAutofit fontScale="90000"/>
          </a:bodyPr>
          <a:lstStyle/>
          <a:p>
            <a:r>
              <a:rPr lang="en-US" sz="2800" dirty="0"/>
              <a:t>The ship is sailing to the left.  </a:t>
            </a:r>
            <a:r>
              <a:rPr lang="en-US" sz="2800" dirty="0" smtClean="0"/>
              <a:t>The </a:t>
            </a:r>
            <a:r>
              <a:rPr lang="en-US" sz="2800" dirty="0"/>
              <a:t>ball </a:t>
            </a:r>
            <a:r>
              <a:rPr lang="en-US" sz="2800" dirty="0" smtClean="0"/>
              <a:t>is attached to </a:t>
            </a:r>
            <a:r>
              <a:rPr lang="en-US" sz="2800" dirty="0"/>
              <a:t>the mast </a:t>
            </a:r>
            <a:r>
              <a:rPr lang="en-US" sz="2800" dirty="0" smtClean="0"/>
              <a:t>and then dropped. What </a:t>
            </a:r>
            <a:r>
              <a:rPr lang="en-US" sz="2800" dirty="0"/>
              <a:t>will happen? (neglect air resistance)</a:t>
            </a:r>
          </a:p>
        </p:txBody>
      </p:sp>
      <p:sp>
        <p:nvSpPr>
          <p:cNvPr id="100355" name="Rectangle 3"/>
          <p:cNvSpPr>
            <a:spLocks noGrp="1" noChangeArrowheads="1"/>
          </p:cNvSpPr>
          <p:nvPr>
            <p:ph type="body" idx="1"/>
          </p:nvPr>
        </p:nvSpPr>
        <p:spPr>
          <a:xfrm>
            <a:off x="381000" y="1676400"/>
            <a:ext cx="3962400" cy="4038600"/>
          </a:xfrm>
        </p:spPr>
        <p:txBody>
          <a:bodyPr/>
          <a:lstStyle/>
          <a:p>
            <a:pPr marL="571500" indent="-571500">
              <a:lnSpc>
                <a:spcPct val="80000"/>
              </a:lnSpc>
              <a:buFont typeface="Wingdings" pitchFamily="2" charset="2"/>
              <a:buAutoNum type="alphaUcPeriod"/>
            </a:pPr>
            <a:r>
              <a:rPr lang="en-US" sz="2600"/>
              <a:t>It will fall straight along the mast</a:t>
            </a:r>
          </a:p>
          <a:p>
            <a:pPr marL="571500" indent="-571500">
              <a:lnSpc>
                <a:spcPct val="80000"/>
              </a:lnSpc>
              <a:buFont typeface="Wingdings" pitchFamily="2" charset="2"/>
              <a:buAutoNum type="alphaUcPeriod"/>
            </a:pPr>
            <a:r>
              <a:rPr lang="en-US" sz="2600"/>
              <a:t>It will fall straight down towards the point above which it was dropped (the sailor might want to duck)</a:t>
            </a:r>
          </a:p>
          <a:p>
            <a:pPr marL="571500" indent="-571500">
              <a:lnSpc>
                <a:spcPct val="80000"/>
              </a:lnSpc>
              <a:buFont typeface="Wingdings" pitchFamily="2" charset="2"/>
              <a:buAutoNum type="alphaUcPeriod"/>
            </a:pPr>
            <a:r>
              <a:rPr lang="en-US" sz="2600"/>
              <a:t>It will fall in front of the mast, so the sailor is safe</a:t>
            </a:r>
          </a:p>
        </p:txBody>
      </p:sp>
      <p:graphicFrame>
        <p:nvGraphicFramePr>
          <p:cNvPr id="100357" name="Object 5"/>
          <p:cNvGraphicFramePr>
            <a:graphicFrameLocks noChangeAspect="1"/>
          </p:cNvGraphicFramePr>
          <p:nvPr/>
        </p:nvGraphicFramePr>
        <p:xfrm>
          <a:off x="4648200" y="2438400"/>
          <a:ext cx="3495675" cy="2670175"/>
        </p:xfrm>
        <a:graphic>
          <a:graphicData uri="http://schemas.openxmlformats.org/presentationml/2006/ole">
            <p:oleObj spid="_x0000_s100357" name="PHOTO-PAINT" r:id="rId3" imgW="5923810" imgH="4523810" progId="CorelPHOTOPAINT.Image.13">
              <p:embed/>
            </p:oleObj>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6096000"/>
            <a:ext cx="8915400" cy="646331"/>
          </a:xfrm>
          <a:prstGeom prst="rect">
            <a:avLst/>
          </a:prstGeom>
          <a:noFill/>
        </p:spPr>
        <p:txBody>
          <a:bodyPr wrap="square" rtlCol="0">
            <a:spAutoFit/>
          </a:bodyPr>
          <a:lstStyle/>
          <a:p>
            <a:r>
              <a:rPr lang="en-US" dirty="0" smtClean="0">
                <a:solidFill>
                  <a:schemeClr val="bg1"/>
                </a:solidFill>
              </a:rPr>
              <a:t>The first cartoon illustrates what people in Aristotle’s time (incorrectly) thought would happen.  Galileo correctly predicted what really happens (shown in the live action).</a:t>
            </a:r>
            <a:endParaRPr lang="en-US" dirty="0">
              <a:solidFill>
                <a:schemeClr val="bg1"/>
              </a:solidFill>
            </a:endParaRPr>
          </a:p>
        </p:txBody>
      </p:sp>
      <p:pic>
        <p:nvPicPr>
          <p:cNvPr id="4" name="Ball Falling From Mast.wmv">
            <a:hlinkClick r:id="" action="ppaction://media"/>
          </p:cNvPr>
          <p:cNvPicPr>
            <a:picLocks noRot="1" noChangeAspect="1"/>
          </p:cNvPicPr>
          <p:nvPr>
            <a:videoFile r:link="rId1"/>
          </p:nvPr>
        </p:nvPicPr>
        <p:blipFill>
          <a:blip r:embed="rId3" cstate="print"/>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t>Review</a:t>
            </a:r>
          </a:p>
        </p:txBody>
      </p:sp>
      <p:sp>
        <p:nvSpPr>
          <p:cNvPr id="4099" name="Rectangle 3"/>
          <p:cNvSpPr>
            <a:spLocks noGrp="1" noChangeArrowheads="1"/>
          </p:cNvSpPr>
          <p:nvPr>
            <p:ph type="body" idx="1"/>
          </p:nvPr>
        </p:nvSpPr>
        <p:spPr/>
        <p:txBody>
          <a:bodyPr/>
          <a:lstStyle/>
          <a:p>
            <a:r>
              <a:rPr lang="en-US" dirty="0" smtClean="0"/>
              <a:t>Its </a:t>
            </a:r>
            <a:r>
              <a:rPr lang="en-US" dirty="0"/>
              <a:t>time to discipline your offspring.  Give an explanation using Newton’s 3</a:t>
            </a:r>
            <a:r>
              <a:rPr lang="en-US" baseline="30000" dirty="0"/>
              <a:t>rd</a:t>
            </a:r>
            <a:r>
              <a:rPr lang="en-US" dirty="0"/>
              <a:t> law as to why giving a spanking hurts you as much as the person receiving it.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Uniform Acceleration.wmv">
            <a:hlinkClick r:id="" action="ppaction://media"/>
          </p:cNvPr>
          <p:cNvPicPr>
            <a:picLocks noRot="1" noChangeAspect="1"/>
          </p:cNvPicPr>
          <p:nvPr>
            <a:videoFile r:link="rId1"/>
          </p:nvPr>
        </p:nvPicPr>
        <p:blipFill>
          <a:blip r:embed="rId3" cstate="print"/>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sz="2400"/>
              <a:t>The cow, the Russian cargo plane, and the Japanese fishing trawler. (Courtesy of Dave Barry)</a:t>
            </a:r>
          </a:p>
        </p:txBody>
      </p:sp>
      <p:pic>
        <p:nvPicPr>
          <p:cNvPr id="72798" name="Picture 94" descr="C:\Users\mw22.PHYSICS\Desktop\Picture1.bmp"/>
          <p:cNvPicPr>
            <a:picLocks noChangeAspect="1" noChangeArrowheads="1"/>
          </p:cNvPicPr>
          <p:nvPr/>
        </p:nvPicPr>
        <p:blipFill>
          <a:blip r:embed="rId4" cstate="print"/>
          <a:srcRect/>
          <a:stretch>
            <a:fillRect/>
          </a:stretch>
        </p:blipFill>
        <p:spPr bwMode="auto">
          <a:xfrm>
            <a:off x="2209800" y="1905000"/>
            <a:ext cx="4125913" cy="410845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t>Reminder</a:t>
            </a:r>
          </a:p>
        </p:txBody>
      </p:sp>
      <p:sp>
        <p:nvSpPr>
          <p:cNvPr id="71683" name="Rectangle 3"/>
          <p:cNvSpPr>
            <a:spLocks noGrp="1" noChangeArrowheads="1"/>
          </p:cNvSpPr>
          <p:nvPr>
            <p:ph type="body" idx="1"/>
          </p:nvPr>
        </p:nvSpPr>
        <p:spPr/>
        <p:txBody>
          <a:bodyPr/>
          <a:lstStyle/>
          <a:p>
            <a:r>
              <a:rPr lang="en-US"/>
              <a:t>There are only four ways for objects to interact (create force pairs) :</a:t>
            </a:r>
          </a:p>
          <a:p>
            <a:pPr lvl="1"/>
            <a:r>
              <a:rPr lang="en-US"/>
              <a:t>Nuclear Strong</a:t>
            </a:r>
          </a:p>
          <a:p>
            <a:pPr lvl="1"/>
            <a:r>
              <a:rPr lang="en-US"/>
              <a:t>Electromagnetic</a:t>
            </a:r>
          </a:p>
          <a:p>
            <a:pPr lvl="1"/>
            <a:r>
              <a:rPr lang="en-US"/>
              <a:t>Nuclear Weak</a:t>
            </a:r>
          </a:p>
          <a:p>
            <a:pPr lvl="1"/>
            <a:r>
              <a:rPr lang="en-US"/>
              <a:t>Gravity</a:t>
            </a:r>
          </a:p>
        </p:txBody>
      </p:sp>
      <p:sp>
        <p:nvSpPr>
          <p:cNvPr id="71684" name="Rectangle 4"/>
          <p:cNvSpPr>
            <a:spLocks noChangeArrowheads="1"/>
          </p:cNvSpPr>
          <p:nvPr/>
        </p:nvSpPr>
        <p:spPr bwMode="auto">
          <a:xfrm>
            <a:off x="685800" y="3810000"/>
            <a:ext cx="2971800" cy="533400"/>
          </a:xfrm>
          <a:prstGeom prst="rect">
            <a:avLst/>
          </a:prstGeom>
          <a:noFill/>
          <a:ln w="19050">
            <a:solidFill>
              <a:srgbClr val="33CC33"/>
            </a:solidFill>
            <a:miter lim="800000"/>
            <a:headEnd/>
            <a:tailEnd/>
          </a:ln>
          <a:effectLst/>
        </p:spPr>
        <p:txBody>
          <a:bodyPr wrap="none" anchor="ctr"/>
          <a:lstStyle/>
          <a:p>
            <a:endParaRPr lang="en-US"/>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t>Understanding gravity, a plan of action</a:t>
            </a:r>
          </a:p>
        </p:txBody>
      </p:sp>
      <p:sp>
        <p:nvSpPr>
          <p:cNvPr id="74755" name="Rectangle 3"/>
          <p:cNvSpPr>
            <a:spLocks noGrp="1" noChangeArrowheads="1"/>
          </p:cNvSpPr>
          <p:nvPr>
            <p:ph type="body" idx="1"/>
          </p:nvPr>
        </p:nvSpPr>
        <p:spPr>
          <a:xfrm>
            <a:off x="228600" y="1981200"/>
            <a:ext cx="3886200" cy="4495800"/>
          </a:xfrm>
        </p:spPr>
        <p:txBody>
          <a:bodyPr/>
          <a:lstStyle/>
          <a:p>
            <a:pPr>
              <a:lnSpc>
                <a:spcPct val="80000"/>
              </a:lnSpc>
            </a:pPr>
            <a:r>
              <a:rPr lang="en-US" sz="1800"/>
              <a:t>We will discover some things about gravity by studying the motion of objects.</a:t>
            </a:r>
            <a:br>
              <a:rPr lang="en-US" sz="1800"/>
            </a:br>
            <a:endParaRPr lang="en-US" sz="1800"/>
          </a:p>
          <a:p>
            <a:pPr>
              <a:lnSpc>
                <a:spcPct val="80000"/>
              </a:lnSpc>
            </a:pPr>
            <a:r>
              <a:rPr lang="en-US" sz="1800"/>
              <a:t>We will assume that Newton’s second law (F=ma) is true, and ask what kind of force is necessary to explain the accelerations that we observe due to earth’s gravity.</a:t>
            </a:r>
            <a:br>
              <a:rPr lang="en-US" sz="1800"/>
            </a:br>
            <a:endParaRPr lang="en-US" sz="1800"/>
          </a:p>
          <a:p>
            <a:pPr>
              <a:lnSpc>
                <a:spcPct val="80000"/>
              </a:lnSpc>
            </a:pPr>
            <a:r>
              <a:rPr lang="en-US" sz="1800"/>
              <a:t>We will assume that gravity depends only on the mass of the object and its distance from the center of the earth.</a:t>
            </a:r>
          </a:p>
        </p:txBody>
      </p:sp>
      <p:pic>
        <p:nvPicPr>
          <p:cNvPr id="74762" name="Picture 10" descr="wile-coyote-wallpaper"/>
          <p:cNvPicPr>
            <a:picLocks noChangeAspect="1" noChangeArrowheads="1"/>
          </p:cNvPicPr>
          <p:nvPr/>
        </p:nvPicPr>
        <p:blipFill>
          <a:blip r:embed="rId3" cstate="print"/>
          <a:srcRect/>
          <a:stretch>
            <a:fillRect/>
          </a:stretch>
        </p:blipFill>
        <p:spPr bwMode="auto">
          <a:xfrm>
            <a:off x="4114800" y="1981200"/>
            <a:ext cx="4724400" cy="35433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dirty="0"/>
              <a:t>First </a:t>
            </a:r>
            <a:r>
              <a:rPr lang="en-US" dirty="0" smtClean="0"/>
              <a:t>let’s </a:t>
            </a:r>
            <a:r>
              <a:rPr lang="en-US" dirty="0"/>
              <a:t>briefly consider distance for everyday interactions</a:t>
            </a:r>
          </a:p>
        </p:txBody>
      </p:sp>
      <p:sp>
        <p:nvSpPr>
          <p:cNvPr id="75781" name="Text Box 5"/>
          <p:cNvSpPr txBox="1">
            <a:spLocks noChangeArrowheads="1"/>
          </p:cNvSpPr>
          <p:nvPr/>
        </p:nvSpPr>
        <p:spPr bwMode="auto">
          <a:xfrm>
            <a:off x="4876800" y="5729287"/>
            <a:ext cx="3479800" cy="366713"/>
          </a:xfrm>
          <a:prstGeom prst="rect">
            <a:avLst/>
          </a:prstGeom>
          <a:noFill/>
          <a:ln w="9525">
            <a:noFill/>
            <a:miter lim="800000"/>
            <a:headEnd/>
            <a:tailEnd/>
          </a:ln>
          <a:effectLst/>
        </p:spPr>
        <p:txBody>
          <a:bodyPr wrap="none">
            <a:spAutoFit/>
          </a:bodyPr>
          <a:lstStyle/>
          <a:p>
            <a:r>
              <a:rPr lang="en-US"/>
              <a:t>Radius of the earth ~4,000 miles</a:t>
            </a:r>
          </a:p>
        </p:txBody>
      </p:sp>
      <p:pic>
        <p:nvPicPr>
          <p:cNvPr id="75785" name="Picture 9" descr="as1530"/>
          <p:cNvPicPr>
            <a:picLocks noChangeAspect="1" noChangeArrowheads="1"/>
          </p:cNvPicPr>
          <p:nvPr/>
        </p:nvPicPr>
        <p:blipFill>
          <a:blip r:embed="rId3" cstate="print"/>
          <a:srcRect/>
          <a:stretch>
            <a:fillRect/>
          </a:stretch>
        </p:blipFill>
        <p:spPr bwMode="auto">
          <a:xfrm>
            <a:off x="914400" y="2057400"/>
            <a:ext cx="2381250" cy="1485900"/>
          </a:xfrm>
          <a:prstGeom prst="rect">
            <a:avLst/>
          </a:prstGeom>
          <a:noFill/>
        </p:spPr>
      </p:pic>
      <p:sp>
        <p:nvSpPr>
          <p:cNvPr id="75786" name="Line 10"/>
          <p:cNvSpPr>
            <a:spLocks noChangeShapeType="1"/>
          </p:cNvSpPr>
          <p:nvPr/>
        </p:nvSpPr>
        <p:spPr bwMode="auto">
          <a:xfrm>
            <a:off x="609600" y="5029200"/>
            <a:ext cx="3352800" cy="0"/>
          </a:xfrm>
          <a:prstGeom prst="line">
            <a:avLst/>
          </a:prstGeom>
          <a:noFill/>
          <a:ln w="38100">
            <a:solidFill>
              <a:schemeClr val="tx1"/>
            </a:solidFill>
            <a:round/>
            <a:headEnd/>
            <a:tailEnd/>
          </a:ln>
          <a:effectLst/>
        </p:spPr>
        <p:txBody>
          <a:bodyPr/>
          <a:lstStyle/>
          <a:p>
            <a:endParaRPr lang="en-US"/>
          </a:p>
        </p:txBody>
      </p:sp>
      <p:sp>
        <p:nvSpPr>
          <p:cNvPr id="75787" name="Line 11"/>
          <p:cNvSpPr>
            <a:spLocks noChangeShapeType="1"/>
          </p:cNvSpPr>
          <p:nvPr/>
        </p:nvSpPr>
        <p:spPr bwMode="auto">
          <a:xfrm>
            <a:off x="2209800" y="3352800"/>
            <a:ext cx="0" cy="1600200"/>
          </a:xfrm>
          <a:prstGeom prst="line">
            <a:avLst/>
          </a:prstGeom>
          <a:noFill/>
          <a:ln w="12700">
            <a:solidFill>
              <a:schemeClr val="tx1"/>
            </a:solidFill>
            <a:round/>
            <a:headEnd type="triangle" w="med" len="med"/>
            <a:tailEnd type="triangle" w="med" len="med"/>
          </a:ln>
          <a:effectLst/>
        </p:spPr>
        <p:txBody>
          <a:bodyPr/>
          <a:lstStyle/>
          <a:p>
            <a:endParaRPr lang="en-US"/>
          </a:p>
        </p:txBody>
      </p:sp>
      <p:sp>
        <p:nvSpPr>
          <p:cNvPr id="75788" name="Text Box 12"/>
          <p:cNvSpPr txBox="1">
            <a:spLocks noChangeArrowheads="1"/>
          </p:cNvSpPr>
          <p:nvPr/>
        </p:nvSpPr>
        <p:spPr bwMode="auto">
          <a:xfrm>
            <a:off x="2362200" y="3886200"/>
            <a:ext cx="889000" cy="366713"/>
          </a:xfrm>
          <a:prstGeom prst="rect">
            <a:avLst/>
          </a:prstGeom>
          <a:noFill/>
          <a:ln w="9525">
            <a:noFill/>
            <a:miter lim="800000"/>
            <a:headEnd/>
            <a:tailEnd/>
          </a:ln>
          <a:effectLst/>
        </p:spPr>
        <p:txBody>
          <a:bodyPr wrap="none">
            <a:spAutoFit/>
          </a:bodyPr>
          <a:lstStyle/>
          <a:p>
            <a:r>
              <a:rPr lang="en-US"/>
              <a:t>~3 feet</a:t>
            </a:r>
          </a:p>
        </p:txBody>
      </p:sp>
      <p:sp>
        <p:nvSpPr>
          <p:cNvPr id="75790" name="Text Box 14"/>
          <p:cNvSpPr txBox="1">
            <a:spLocks noChangeArrowheads="1"/>
          </p:cNvSpPr>
          <p:nvPr/>
        </p:nvSpPr>
        <p:spPr bwMode="auto">
          <a:xfrm>
            <a:off x="381000" y="5410200"/>
            <a:ext cx="4130675" cy="1190625"/>
          </a:xfrm>
          <a:prstGeom prst="rect">
            <a:avLst/>
          </a:prstGeom>
          <a:noFill/>
          <a:ln w="9525">
            <a:noFill/>
            <a:miter lim="800000"/>
            <a:headEnd/>
            <a:tailEnd/>
          </a:ln>
          <a:effectLst/>
        </p:spPr>
        <p:txBody>
          <a:bodyPr>
            <a:spAutoFit/>
          </a:bodyPr>
          <a:lstStyle/>
          <a:p>
            <a:r>
              <a:rPr lang="en-US"/>
              <a:t>Conclusion: For everyday interactions, the gravitational distance to the center of the earth is roughly constant, so the force (i.e. the weight) is constant</a:t>
            </a:r>
          </a:p>
        </p:txBody>
      </p:sp>
      <p:pic>
        <p:nvPicPr>
          <p:cNvPr id="2"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648200" y="1676400"/>
            <a:ext cx="3657600" cy="3688596"/>
          </a:xfrm>
          <a:prstGeom prst="rect">
            <a:avLst/>
          </a:prstGeom>
          <a:noFill/>
          <a:ln w="9525">
            <a:noFill/>
            <a:miter lim="800000"/>
            <a:headEnd/>
            <a:tailEnd/>
          </a:ln>
          <a:effectLst>
            <a:softEdge rad="31750"/>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9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152400" y="0"/>
            <a:ext cx="8915400" cy="1219200"/>
          </a:xfrm>
        </p:spPr>
        <p:txBody>
          <a:bodyPr/>
          <a:lstStyle/>
          <a:p>
            <a:r>
              <a:rPr lang="en-US" dirty="0"/>
              <a:t>Experimental observation</a:t>
            </a:r>
          </a:p>
        </p:txBody>
      </p:sp>
      <p:sp>
        <p:nvSpPr>
          <p:cNvPr id="113667" name="Rectangle 3"/>
          <p:cNvSpPr>
            <a:spLocks noGrp="1" noChangeArrowheads="1"/>
          </p:cNvSpPr>
          <p:nvPr>
            <p:ph type="body" idx="1"/>
          </p:nvPr>
        </p:nvSpPr>
        <p:spPr>
          <a:xfrm>
            <a:off x="2514600" y="1371600"/>
            <a:ext cx="6248400" cy="5029200"/>
          </a:xfrm>
        </p:spPr>
        <p:txBody>
          <a:bodyPr/>
          <a:lstStyle/>
          <a:p>
            <a:r>
              <a:rPr lang="en-US" dirty="0" smtClean="0"/>
              <a:t>Is anyone </a:t>
            </a:r>
            <a:r>
              <a:rPr lang="en-US" dirty="0"/>
              <a:t>epileptic?</a:t>
            </a:r>
          </a:p>
        </p:txBody>
      </p:sp>
      <p:graphicFrame>
        <p:nvGraphicFramePr>
          <p:cNvPr id="113669" name="Object 5"/>
          <p:cNvGraphicFramePr>
            <a:graphicFrameLocks noChangeAspect="1"/>
          </p:cNvGraphicFramePr>
          <p:nvPr/>
        </p:nvGraphicFramePr>
        <p:xfrm>
          <a:off x="43180" y="1371600"/>
          <a:ext cx="1785620" cy="5486400"/>
        </p:xfrm>
        <a:graphic>
          <a:graphicData uri="http://schemas.openxmlformats.org/presentationml/2006/ole">
            <p:oleObj spid="_x0000_s113669" name="PHOTO-PAINT" r:id="rId3" imgW="6349206" imgH="19504762" progId="CorelPHOTOPAINT.Image.13">
              <p:embed/>
            </p:oleObj>
          </a:graphicData>
        </a:graphic>
      </p:graphicFrame>
      <p:graphicFrame>
        <p:nvGraphicFramePr>
          <p:cNvPr id="7" name="Table 6"/>
          <p:cNvGraphicFramePr>
            <a:graphicFrameLocks noGrp="1"/>
          </p:cNvGraphicFramePr>
          <p:nvPr/>
        </p:nvGraphicFramePr>
        <p:xfrm>
          <a:off x="2971800" y="2590800"/>
          <a:ext cx="4622799" cy="2819400"/>
        </p:xfrm>
        <a:graphic>
          <a:graphicData uri="http://schemas.openxmlformats.org/drawingml/2006/table">
            <a:tbl>
              <a:tblPr/>
              <a:tblGrid>
                <a:gridCol w="889802"/>
                <a:gridCol w="1449404"/>
                <a:gridCol w="1074019"/>
                <a:gridCol w="1209574"/>
              </a:tblGrid>
              <a:tr h="234950">
                <a:tc>
                  <a:txBody>
                    <a:bodyPr/>
                    <a:lstStyle/>
                    <a:p>
                      <a:pPr algn="ctr" fontAlgn="b"/>
                      <a:r>
                        <a:rPr lang="en-US" sz="1100" b="1" i="0" u="none" strike="noStrike" dirty="0" smtClean="0">
                          <a:solidFill>
                            <a:srgbClr val="FFFFFF"/>
                          </a:solidFill>
                          <a:latin typeface="Calibri"/>
                        </a:rPr>
                        <a:t>Time (s)</a:t>
                      </a:r>
                      <a:endParaRPr lang="en-US" sz="1100" b="1" i="0" u="none" strike="noStrike" dirty="0">
                        <a:solidFill>
                          <a:srgbClr val="FFFFFF"/>
                        </a:solidFill>
                        <a:latin typeface="Calibri"/>
                      </a:endParaRPr>
                    </a:p>
                  </a:txBody>
                  <a:tcPr marL="9525" marR="9525" marT="9525" marB="0" anchor="b">
                    <a:lnL w="6350" cap="flat" cmpd="sng" algn="ctr">
                      <a:solidFill>
                        <a:srgbClr val="93CDDD"/>
                      </a:solidFill>
                      <a:prstDash val="solid"/>
                      <a:round/>
                      <a:headEnd type="none" w="med" len="med"/>
                      <a:tailEnd type="none" w="med" len="med"/>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4BACC6"/>
                    </a:solidFill>
                  </a:tcPr>
                </a:tc>
                <a:tc>
                  <a:txBody>
                    <a:bodyPr/>
                    <a:lstStyle/>
                    <a:p>
                      <a:pPr algn="ctr" fontAlgn="b"/>
                      <a:r>
                        <a:rPr lang="en-US" sz="1100" b="1" i="0" u="none" strike="noStrike" dirty="0" smtClean="0">
                          <a:solidFill>
                            <a:srgbClr val="FFFFFF"/>
                          </a:solidFill>
                          <a:latin typeface="Calibri"/>
                        </a:rPr>
                        <a:t>Distance (m)</a:t>
                      </a:r>
                      <a:endParaRPr lang="en-US" sz="1100" b="1" i="0" u="none" strike="noStrike" dirty="0">
                        <a:solidFill>
                          <a:srgbClr val="FFFFFF"/>
                        </a:solidFill>
                        <a:latin typeface="Calibri"/>
                      </a:endParaRP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4BACC6"/>
                    </a:solidFill>
                  </a:tcPr>
                </a:tc>
                <a:tc>
                  <a:txBody>
                    <a:bodyPr/>
                    <a:lstStyle/>
                    <a:p>
                      <a:pPr algn="ctr" fontAlgn="b"/>
                      <a:r>
                        <a:rPr lang="en-US" sz="1100" b="1" i="0" u="none" strike="noStrike" dirty="0" smtClean="0">
                          <a:solidFill>
                            <a:srgbClr val="FFFFFF"/>
                          </a:solidFill>
                          <a:latin typeface="Calibri"/>
                        </a:rPr>
                        <a:t>Speed (m/s)</a:t>
                      </a:r>
                      <a:endParaRPr lang="en-US" sz="1100" b="1" i="0" u="none" strike="noStrike" dirty="0">
                        <a:solidFill>
                          <a:srgbClr val="FFFFFF"/>
                        </a:solidFill>
                        <a:latin typeface="Calibri"/>
                      </a:endParaRP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4BACC6"/>
                    </a:solidFill>
                  </a:tcPr>
                </a:tc>
                <a:tc>
                  <a:txBody>
                    <a:bodyPr/>
                    <a:lstStyle/>
                    <a:p>
                      <a:pPr algn="ctr" fontAlgn="b"/>
                      <a:r>
                        <a:rPr lang="en-US" sz="1100" b="1" i="0" u="none" strike="noStrike" dirty="0" smtClean="0">
                          <a:solidFill>
                            <a:srgbClr val="FFFFFF"/>
                          </a:solidFill>
                          <a:latin typeface="Calibri"/>
                        </a:rPr>
                        <a:t>Acceleration (m/s</a:t>
                      </a:r>
                      <a:r>
                        <a:rPr lang="en-US" sz="1100" b="1" i="0" u="none" strike="noStrike" baseline="30000" dirty="0" smtClean="0">
                          <a:solidFill>
                            <a:srgbClr val="FFFFFF"/>
                          </a:solidFill>
                          <a:latin typeface="Calibri"/>
                        </a:rPr>
                        <a:t>2</a:t>
                      </a:r>
                      <a:r>
                        <a:rPr lang="en-US" sz="1100" b="1" i="0" u="none" strike="noStrike" dirty="0" smtClean="0">
                          <a:solidFill>
                            <a:srgbClr val="FFFFFF"/>
                          </a:solidFill>
                          <a:latin typeface="Calibri"/>
                        </a:rPr>
                        <a:t>)</a:t>
                      </a:r>
                      <a:endParaRPr lang="en-US" sz="1100" b="1" i="0" u="none" strike="noStrike" baseline="30000" dirty="0">
                        <a:solidFill>
                          <a:srgbClr val="FFFFFF"/>
                        </a:solidFill>
                        <a:latin typeface="Calibri"/>
                      </a:endParaRPr>
                    </a:p>
                  </a:txBody>
                  <a:tcPr marL="9525" marR="9525" marT="9525" marB="0" anchor="b">
                    <a:lnL>
                      <a:noFill/>
                    </a:lnL>
                    <a:lnR w="6350" cap="flat" cmpd="sng" algn="ctr">
                      <a:solidFill>
                        <a:srgbClr val="93CDDD"/>
                      </a:solidFill>
                      <a:prstDash val="solid"/>
                      <a:round/>
                      <a:headEnd type="none" w="med" len="med"/>
                      <a:tailEnd type="none" w="med" len="med"/>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4BACC6"/>
                    </a:solidFill>
                  </a:tcPr>
                </a:tc>
              </a:tr>
              <a:tr h="234950">
                <a:tc>
                  <a:txBody>
                    <a:bodyPr/>
                    <a:lstStyle/>
                    <a:p>
                      <a:pPr algn="ctr" fontAlgn="b"/>
                      <a:r>
                        <a:rPr lang="en-US" sz="1100" b="0" i="0" u="none" strike="noStrike" dirty="0" smtClean="0">
                          <a:solidFill>
                            <a:srgbClr val="000000"/>
                          </a:solidFill>
                          <a:latin typeface="Calibri"/>
                        </a:rPr>
                        <a:t>0 </a:t>
                      </a:r>
                      <a:endParaRPr lang="en-US" sz="1100" b="0" i="0" u="none" strike="noStrike" dirty="0">
                        <a:solidFill>
                          <a:srgbClr val="000000"/>
                        </a:solidFill>
                        <a:latin typeface="Calibri"/>
                      </a:endParaRPr>
                    </a:p>
                  </a:txBody>
                  <a:tcPr marL="9525" marR="9525" marT="9525" marB="0" anchor="b">
                    <a:lnL w="6350" cap="flat" cmpd="sng" algn="ctr">
                      <a:solidFill>
                        <a:srgbClr val="93CDDD"/>
                      </a:solidFill>
                      <a:prstDash val="solid"/>
                      <a:round/>
                      <a:headEnd type="none" w="med" len="med"/>
                      <a:tailEnd type="none" w="med" len="med"/>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smtClean="0">
                          <a:solidFill>
                            <a:srgbClr val="000000"/>
                          </a:solidFill>
                          <a:latin typeface="Calibri"/>
                        </a:rPr>
                        <a:t>0</a:t>
                      </a:r>
                      <a:endParaRPr lang="en-US" sz="1100" b="0" i="0" u="none" strike="noStrike" dirty="0">
                        <a:solidFill>
                          <a:srgbClr val="000000"/>
                        </a:solidFill>
                        <a:latin typeface="Calibri"/>
                      </a:endParaRP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0</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9.8</a:t>
                      </a:r>
                    </a:p>
                  </a:txBody>
                  <a:tcPr marL="9525" marR="9525" marT="9525" marB="0" anchor="b">
                    <a:lnL>
                      <a:noFill/>
                    </a:lnL>
                    <a:lnR w="6350" cap="flat" cmpd="sng" algn="ctr">
                      <a:solidFill>
                        <a:srgbClr val="93CDDD"/>
                      </a:solidFill>
                      <a:prstDash val="solid"/>
                      <a:round/>
                      <a:headEnd type="none" w="med" len="med"/>
                      <a:tailEnd type="none" w="med" len="med"/>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r>
              <a:tr h="234950">
                <a:tc>
                  <a:txBody>
                    <a:bodyPr/>
                    <a:lstStyle/>
                    <a:p>
                      <a:pPr algn="ctr" fontAlgn="b"/>
                      <a:r>
                        <a:rPr lang="en-US" sz="1100" b="0" i="0" u="none" strike="noStrike" dirty="0">
                          <a:solidFill>
                            <a:srgbClr val="000000"/>
                          </a:solidFill>
                          <a:latin typeface="Calibri"/>
                        </a:rPr>
                        <a:t>0.1</a:t>
                      </a:r>
                    </a:p>
                  </a:txBody>
                  <a:tcPr marL="9525" marR="9525" marT="9525" marB="0" anchor="b">
                    <a:lnL w="6350" cap="flat" cmpd="sng" algn="ctr">
                      <a:solidFill>
                        <a:srgbClr val="93CDDD"/>
                      </a:solidFill>
                      <a:prstDash val="solid"/>
                      <a:round/>
                      <a:headEnd type="none" w="med" len="med"/>
                      <a:tailEnd type="none" w="med" len="med"/>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0.049</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0.98</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9.8</a:t>
                      </a:r>
                    </a:p>
                  </a:txBody>
                  <a:tcPr marL="9525" marR="9525" marT="9525" marB="0" anchor="b">
                    <a:lnL>
                      <a:noFill/>
                    </a:lnL>
                    <a:lnR w="6350" cap="flat" cmpd="sng" algn="ctr">
                      <a:solidFill>
                        <a:srgbClr val="93CDDD"/>
                      </a:solidFill>
                      <a:prstDash val="solid"/>
                      <a:round/>
                      <a:headEnd type="none" w="med" len="med"/>
                      <a:tailEnd type="none" w="med" len="med"/>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r>
              <a:tr h="234950">
                <a:tc>
                  <a:txBody>
                    <a:bodyPr/>
                    <a:lstStyle/>
                    <a:p>
                      <a:pPr algn="ctr" fontAlgn="b"/>
                      <a:r>
                        <a:rPr lang="en-US" sz="1100" b="0" i="0" u="none" strike="noStrike" dirty="0">
                          <a:solidFill>
                            <a:srgbClr val="000000"/>
                          </a:solidFill>
                          <a:latin typeface="Calibri"/>
                        </a:rPr>
                        <a:t>0.2</a:t>
                      </a:r>
                    </a:p>
                  </a:txBody>
                  <a:tcPr marL="9525" marR="9525" marT="9525" marB="0" anchor="b">
                    <a:lnL w="6350" cap="flat" cmpd="sng" algn="ctr">
                      <a:solidFill>
                        <a:srgbClr val="93CDDD"/>
                      </a:solidFill>
                      <a:prstDash val="solid"/>
                      <a:round/>
                      <a:headEnd type="none" w="med" len="med"/>
                      <a:tailEnd type="none" w="med" len="med"/>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0.196</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1.96</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9.8</a:t>
                      </a:r>
                    </a:p>
                  </a:txBody>
                  <a:tcPr marL="9525" marR="9525" marT="9525" marB="0" anchor="b">
                    <a:lnL>
                      <a:noFill/>
                    </a:lnL>
                    <a:lnR w="6350" cap="flat" cmpd="sng" algn="ctr">
                      <a:solidFill>
                        <a:srgbClr val="93CDDD"/>
                      </a:solidFill>
                      <a:prstDash val="solid"/>
                      <a:round/>
                      <a:headEnd type="none" w="med" len="med"/>
                      <a:tailEnd type="none" w="med" len="med"/>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r>
              <a:tr h="234950">
                <a:tc>
                  <a:txBody>
                    <a:bodyPr/>
                    <a:lstStyle/>
                    <a:p>
                      <a:pPr algn="ctr" fontAlgn="b"/>
                      <a:r>
                        <a:rPr lang="en-US" sz="1100" b="0" i="0" u="none" strike="noStrike" dirty="0">
                          <a:solidFill>
                            <a:srgbClr val="000000"/>
                          </a:solidFill>
                          <a:latin typeface="Calibri"/>
                        </a:rPr>
                        <a:t>0.3</a:t>
                      </a:r>
                    </a:p>
                  </a:txBody>
                  <a:tcPr marL="9525" marR="9525" marT="9525" marB="0" anchor="b">
                    <a:lnL w="6350" cap="flat" cmpd="sng" algn="ctr">
                      <a:solidFill>
                        <a:srgbClr val="93CDDD"/>
                      </a:solidFill>
                      <a:prstDash val="solid"/>
                      <a:round/>
                      <a:headEnd type="none" w="med" len="med"/>
                      <a:tailEnd type="none" w="med" len="med"/>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0.441</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2.94</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9.8</a:t>
                      </a:r>
                    </a:p>
                  </a:txBody>
                  <a:tcPr marL="9525" marR="9525" marT="9525" marB="0" anchor="b">
                    <a:lnL>
                      <a:noFill/>
                    </a:lnL>
                    <a:lnR w="6350" cap="flat" cmpd="sng" algn="ctr">
                      <a:solidFill>
                        <a:srgbClr val="93CDDD"/>
                      </a:solidFill>
                      <a:prstDash val="solid"/>
                      <a:round/>
                      <a:headEnd type="none" w="med" len="med"/>
                      <a:tailEnd type="none" w="med" len="med"/>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r>
              <a:tr h="234950">
                <a:tc>
                  <a:txBody>
                    <a:bodyPr/>
                    <a:lstStyle/>
                    <a:p>
                      <a:pPr algn="ctr" fontAlgn="b"/>
                      <a:r>
                        <a:rPr lang="en-US" sz="1100" b="0" i="0" u="none" strike="noStrike" dirty="0">
                          <a:solidFill>
                            <a:srgbClr val="000000"/>
                          </a:solidFill>
                          <a:latin typeface="Calibri"/>
                        </a:rPr>
                        <a:t>0.4</a:t>
                      </a:r>
                    </a:p>
                  </a:txBody>
                  <a:tcPr marL="9525" marR="9525" marT="9525" marB="0" anchor="b">
                    <a:lnL w="6350" cap="flat" cmpd="sng" algn="ctr">
                      <a:solidFill>
                        <a:srgbClr val="93CDDD"/>
                      </a:solidFill>
                      <a:prstDash val="solid"/>
                      <a:round/>
                      <a:headEnd type="none" w="med" len="med"/>
                      <a:tailEnd type="none" w="med" len="med"/>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0.784</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3.92</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9.8</a:t>
                      </a:r>
                    </a:p>
                  </a:txBody>
                  <a:tcPr marL="9525" marR="9525" marT="9525" marB="0" anchor="b">
                    <a:lnL>
                      <a:noFill/>
                    </a:lnL>
                    <a:lnR w="6350" cap="flat" cmpd="sng" algn="ctr">
                      <a:solidFill>
                        <a:srgbClr val="93CDDD"/>
                      </a:solidFill>
                      <a:prstDash val="solid"/>
                      <a:round/>
                      <a:headEnd type="none" w="med" len="med"/>
                      <a:tailEnd type="none" w="med" len="med"/>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r>
              <a:tr h="234950">
                <a:tc>
                  <a:txBody>
                    <a:bodyPr/>
                    <a:lstStyle/>
                    <a:p>
                      <a:pPr algn="ctr" fontAlgn="b"/>
                      <a:r>
                        <a:rPr lang="en-US" sz="1100" b="0" i="0" u="none" strike="noStrike" dirty="0">
                          <a:solidFill>
                            <a:srgbClr val="000000"/>
                          </a:solidFill>
                          <a:latin typeface="Calibri"/>
                        </a:rPr>
                        <a:t>0.5</a:t>
                      </a:r>
                    </a:p>
                  </a:txBody>
                  <a:tcPr marL="9525" marR="9525" marT="9525" marB="0" anchor="b">
                    <a:lnL w="6350" cap="flat" cmpd="sng" algn="ctr">
                      <a:solidFill>
                        <a:srgbClr val="93CDDD"/>
                      </a:solidFill>
                      <a:prstDash val="solid"/>
                      <a:round/>
                      <a:headEnd type="none" w="med" len="med"/>
                      <a:tailEnd type="none" w="med" len="med"/>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1.225</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4.9</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9.8</a:t>
                      </a:r>
                    </a:p>
                  </a:txBody>
                  <a:tcPr marL="9525" marR="9525" marT="9525" marB="0" anchor="b">
                    <a:lnL>
                      <a:noFill/>
                    </a:lnL>
                    <a:lnR w="6350" cap="flat" cmpd="sng" algn="ctr">
                      <a:solidFill>
                        <a:srgbClr val="93CDDD"/>
                      </a:solidFill>
                      <a:prstDash val="solid"/>
                      <a:round/>
                      <a:headEnd type="none" w="med" len="med"/>
                      <a:tailEnd type="none" w="med" len="med"/>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r>
              <a:tr h="234950">
                <a:tc>
                  <a:txBody>
                    <a:bodyPr/>
                    <a:lstStyle/>
                    <a:p>
                      <a:pPr algn="ctr" fontAlgn="b"/>
                      <a:r>
                        <a:rPr lang="en-US" sz="1100" b="0" i="0" u="none" strike="noStrike" dirty="0">
                          <a:solidFill>
                            <a:srgbClr val="000000"/>
                          </a:solidFill>
                          <a:latin typeface="Calibri"/>
                        </a:rPr>
                        <a:t>0.6</a:t>
                      </a:r>
                    </a:p>
                  </a:txBody>
                  <a:tcPr marL="9525" marR="9525" marT="9525" marB="0" anchor="b">
                    <a:lnL w="6350" cap="flat" cmpd="sng" algn="ctr">
                      <a:solidFill>
                        <a:srgbClr val="93CDDD"/>
                      </a:solidFill>
                      <a:prstDash val="solid"/>
                      <a:round/>
                      <a:headEnd type="none" w="med" len="med"/>
                      <a:tailEnd type="none" w="med" len="med"/>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1.764</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5.88</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9.8</a:t>
                      </a:r>
                    </a:p>
                  </a:txBody>
                  <a:tcPr marL="9525" marR="9525" marT="9525" marB="0" anchor="b">
                    <a:lnL>
                      <a:noFill/>
                    </a:lnL>
                    <a:lnR w="6350" cap="flat" cmpd="sng" algn="ctr">
                      <a:solidFill>
                        <a:srgbClr val="93CDDD"/>
                      </a:solidFill>
                      <a:prstDash val="solid"/>
                      <a:round/>
                      <a:headEnd type="none" w="med" len="med"/>
                      <a:tailEnd type="none" w="med" len="med"/>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r>
              <a:tr h="234950">
                <a:tc>
                  <a:txBody>
                    <a:bodyPr/>
                    <a:lstStyle/>
                    <a:p>
                      <a:pPr algn="ctr" fontAlgn="b"/>
                      <a:r>
                        <a:rPr lang="en-US" sz="1100" b="0" i="0" u="none" strike="noStrike" dirty="0">
                          <a:solidFill>
                            <a:srgbClr val="000000"/>
                          </a:solidFill>
                          <a:latin typeface="Calibri"/>
                        </a:rPr>
                        <a:t>0.7</a:t>
                      </a:r>
                    </a:p>
                  </a:txBody>
                  <a:tcPr marL="9525" marR="9525" marT="9525" marB="0" anchor="b">
                    <a:lnL w="6350" cap="flat" cmpd="sng" algn="ctr">
                      <a:solidFill>
                        <a:srgbClr val="93CDDD"/>
                      </a:solidFill>
                      <a:prstDash val="solid"/>
                      <a:round/>
                      <a:headEnd type="none" w="med" len="med"/>
                      <a:tailEnd type="none" w="med" len="med"/>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2.401</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6.86</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9.8</a:t>
                      </a:r>
                    </a:p>
                  </a:txBody>
                  <a:tcPr marL="9525" marR="9525" marT="9525" marB="0" anchor="b">
                    <a:lnL>
                      <a:noFill/>
                    </a:lnL>
                    <a:lnR w="6350" cap="flat" cmpd="sng" algn="ctr">
                      <a:solidFill>
                        <a:srgbClr val="93CDDD"/>
                      </a:solidFill>
                      <a:prstDash val="solid"/>
                      <a:round/>
                      <a:headEnd type="none" w="med" len="med"/>
                      <a:tailEnd type="none" w="med" len="med"/>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r>
              <a:tr h="234950">
                <a:tc>
                  <a:txBody>
                    <a:bodyPr/>
                    <a:lstStyle/>
                    <a:p>
                      <a:pPr algn="ctr" fontAlgn="b"/>
                      <a:r>
                        <a:rPr lang="en-US" sz="1100" b="0" i="0" u="none" strike="noStrike" dirty="0">
                          <a:solidFill>
                            <a:srgbClr val="000000"/>
                          </a:solidFill>
                          <a:latin typeface="Calibri"/>
                        </a:rPr>
                        <a:t>0.8</a:t>
                      </a:r>
                    </a:p>
                  </a:txBody>
                  <a:tcPr marL="9525" marR="9525" marT="9525" marB="0" anchor="b">
                    <a:lnL w="6350" cap="flat" cmpd="sng" algn="ctr">
                      <a:solidFill>
                        <a:srgbClr val="93CDDD"/>
                      </a:solidFill>
                      <a:prstDash val="solid"/>
                      <a:round/>
                      <a:headEnd type="none" w="med" len="med"/>
                      <a:tailEnd type="none" w="med" len="med"/>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3.136</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7.84</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9.8</a:t>
                      </a:r>
                    </a:p>
                  </a:txBody>
                  <a:tcPr marL="9525" marR="9525" marT="9525" marB="0" anchor="b">
                    <a:lnL>
                      <a:noFill/>
                    </a:lnL>
                    <a:lnR w="6350" cap="flat" cmpd="sng" algn="ctr">
                      <a:solidFill>
                        <a:srgbClr val="93CDDD"/>
                      </a:solidFill>
                      <a:prstDash val="solid"/>
                      <a:round/>
                      <a:headEnd type="none" w="med" len="med"/>
                      <a:tailEnd type="none" w="med" len="med"/>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r>
              <a:tr h="234950">
                <a:tc>
                  <a:txBody>
                    <a:bodyPr/>
                    <a:lstStyle/>
                    <a:p>
                      <a:pPr algn="ctr" fontAlgn="b"/>
                      <a:r>
                        <a:rPr lang="en-US" sz="1100" b="0" i="0" u="none" strike="noStrike" dirty="0">
                          <a:solidFill>
                            <a:srgbClr val="000000"/>
                          </a:solidFill>
                          <a:latin typeface="Calibri"/>
                        </a:rPr>
                        <a:t>0.9</a:t>
                      </a:r>
                    </a:p>
                  </a:txBody>
                  <a:tcPr marL="9525" marR="9525" marT="9525" marB="0" anchor="b">
                    <a:lnL w="6350" cap="flat" cmpd="sng" algn="ctr">
                      <a:solidFill>
                        <a:srgbClr val="93CDDD"/>
                      </a:solidFill>
                      <a:prstDash val="solid"/>
                      <a:round/>
                      <a:headEnd type="none" w="med" len="med"/>
                      <a:tailEnd type="none" w="med" len="med"/>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3.969</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8.82</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9.8</a:t>
                      </a:r>
                    </a:p>
                  </a:txBody>
                  <a:tcPr marL="9525" marR="9525" marT="9525" marB="0" anchor="b">
                    <a:lnL>
                      <a:noFill/>
                    </a:lnL>
                    <a:lnR w="6350" cap="flat" cmpd="sng" algn="ctr">
                      <a:solidFill>
                        <a:srgbClr val="93CDDD"/>
                      </a:solidFill>
                      <a:prstDash val="solid"/>
                      <a:round/>
                      <a:headEnd type="none" w="med" len="med"/>
                      <a:tailEnd type="none" w="med" len="med"/>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r>
              <a:tr h="234950">
                <a:tc>
                  <a:txBody>
                    <a:bodyPr/>
                    <a:lstStyle/>
                    <a:p>
                      <a:pPr algn="ctr" fontAlgn="b"/>
                      <a:r>
                        <a:rPr lang="en-US" sz="1100" b="0" i="0" u="none" strike="noStrike" dirty="0">
                          <a:solidFill>
                            <a:srgbClr val="000000"/>
                          </a:solidFill>
                          <a:latin typeface="Calibri"/>
                        </a:rPr>
                        <a:t>1</a:t>
                      </a:r>
                    </a:p>
                  </a:txBody>
                  <a:tcPr marL="9525" marR="9525" marT="9525" marB="0" anchor="b">
                    <a:lnL w="6350" cap="flat" cmpd="sng" algn="ctr">
                      <a:solidFill>
                        <a:srgbClr val="93CDDD"/>
                      </a:solidFill>
                      <a:prstDash val="solid"/>
                      <a:round/>
                      <a:headEnd type="none" w="med" len="med"/>
                      <a:tailEnd type="none" w="med" len="med"/>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4.9</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9.8</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9.8</a:t>
                      </a:r>
                    </a:p>
                  </a:txBody>
                  <a:tcPr marL="9525" marR="9525" marT="9525" marB="0" anchor="b">
                    <a:lnL>
                      <a:noFill/>
                    </a:lnL>
                    <a:lnR w="6350" cap="flat" cmpd="sng" algn="ctr">
                      <a:solidFill>
                        <a:srgbClr val="93CDDD"/>
                      </a:solidFill>
                      <a:prstDash val="solid"/>
                      <a:round/>
                      <a:headEnd type="none" w="med" len="med"/>
                      <a:tailEnd type="none" w="med" len="med"/>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4" descr="C:\Users\mw22.PHYSICS\Desktop\Picture1.bmp"/>
          <p:cNvPicPr>
            <a:picLocks noChangeAspect="1" noChangeArrowheads="1"/>
          </p:cNvPicPr>
          <p:nvPr/>
        </p:nvPicPr>
        <p:blipFill>
          <a:blip r:embed="rId2" cstate="print"/>
          <a:srcRect/>
          <a:stretch>
            <a:fillRect/>
          </a:stretch>
        </p:blipFill>
        <p:spPr bwMode="auto">
          <a:xfrm>
            <a:off x="0" y="2209800"/>
            <a:ext cx="3058789" cy="3045843"/>
          </a:xfrm>
          <a:prstGeom prst="rect">
            <a:avLst/>
          </a:prstGeom>
          <a:noFill/>
        </p:spPr>
      </p:pic>
      <p:pic>
        <p:nvPicPr>
          <p:cNvPr id="128004" name="Picture 4"/>
          <p:cNvPicPr>
            <a:picLocks noChangeAspect="1" noChangeArrowheads="1"/>
          </p:cNvPicPr>
          <p:nvPr/>
        </p:nvPicPr>
        <p:blipFill>
          <a:blip r:embed="rId3" cstate="print"/>
          <a:srcRect/>
          <a:stretch>
            <a:fillRect/>
          </a:stretch>
        </p:blipFill>
        <p:spPr bwMode="auto">
          <a:xfrm>
            <a:off x="3200400" y="1600200"/>
            <a:ext cx="5791200" cy="5043041"/>
          </a:xfrm>
          <a:prstGeom prst="rect">
            <a:avLst/>
          </a:prstGeom>
          <a:ln>
            <a:noFill/>
          </a:ln>
          <a:effectLst>
            <a:outerShdw blurRad="292100" dist="139700" dir="2700000" algn="tl" rotWithShape="0">
              <a:srgbClr val="333333">
                <a:alpha val="65000"/>
              </a:srgbClr>
            </a:outerShdw>
          </a:effectLst>
        </p:spPr>
      </p:pic>
      <p:sp>
        <p:nvSpPr>
          <p:cNvPr id="9" name="Title 8"/>
          <p:cNvSpPr>
            <a:spLocks noGrp="1"/>
          </p:cNvSpPr>
          <p:nvPr>
            <p:ph type="title"/>
          </p:nvPr>
        </p:nvSpPr>
        <p:spPr/>
        <p:txBody>
          <a:bodyPr/>
          <a:lstStyle/>
          <a:p>
            <a:r>
              <a:rPr lang="en-US" dirty="0" smtClean="0"/>
              <a:t>“Michelle” the cow in Manson Washington</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7" name="Picture 57" descr="Cow Transparent"/>
          <p:cNvPicPr>
            <a:picLocks noChangeAspect="1" noChangeArrowheads="1"/>
          </p:cNvPicPr>
          <p:nvPr/>
        </p:nvPicPr>
        <p:blipFill>
          <a:blip r:embed="rId3" cstate="print"/>
          <a:srcRect/>
          <a:stretch>
            <a:fillRect/>
          </a:stretch>
        </p:blipFill>
        <p:spPr bwMode="auto">
          <a:xfrm>
            <a:off x="609600" y="1371600"/>
            <a:ext cx="322263" cy="323850"/>
          </a:xfrm>
          <a:prstGeom prst="rect">
            <a:avLst/>
          </a:prstGeom>
          <a:noFill/>
        </p:spPr>
      </p:pic>
      <p:sp>
        <p:nvSpPr>
          <p:cNvPr id="5122" name="Rectangle 2"/>
          <p:cNvSpPr>
            <a:spLocks noGrp="1" noChangeArrowheads="1"/>
          </p:cNvSpPr>
          <p:nvPr>
            <p:ph type="title"/>
          </p:nvPr>
        </p:nvSpPr>
        <p:spPr/>
        <p:txBody>
          <a:bodyPr/>
          <a:lstStyle/>
          <a:p>
            <a:r>
              <a:rPr lang="en-US"/>
              <a:t>A free falling body in the absence of air resistance</a:t>
            </a:r>
          </a:p>
        </p:txBody>
      </p:sp>
      <p:grpSp>
        <p:nvGrpSpPr>
          <p:cNvPr id="5761" name="Group 641"/>
          <p:cNvGrpSpPr>
            <a:grpSpLocks/>
          </p:cNvGrpSpPr>
          <p:nvPr/>
        </p:nvGrpSpPr>
        <p:grpSpPr bwMode="auto">
          <a:xfrm>
            <a:off x="1066800" y="3352800"/>
            <a:ext cx="1066800" cy="1371600"/>
            <a:chOff x="576" y="2112"/>
            <a:chExt cx="672" cy="864"/>
          </a:xfrm>
        </p:grpSpPr>
        <p:sp>
          <p:nvSpPr>
            <p:cNvPr id="5137" name="Line 17"/>
            <p:cNvSpPr>
              <a:spLocks noChangeShapeType="1"/>
            </p:cNvSpPr>
            <p:nvPr/>
          </p:nvSpPr>
          <p:spPr bwMode="auto">
            <a:xfrm>
              <a:off x="624" y="2976"/>
              <a:ext cx="96" cy="0"/>
            </a:xfrm>
            <a:prstGeom prst="line">
              <a:avLst/>
            </a:prstGeom>
            <a:noFill/>
            <a:ln w="9525">
              <a:solidFill>
                <a:schemeClr val="tx1"/>
              </a:solidFill>
              <a:round/>
              <a:headEnd/>
              <a:tailEnd/>
            </a:ln>
            <a:effectLst/>
          </p:spPr>
          <p:txBody>
            <a:bodyPr/>
            <a:lstStyle/>
            <a:p>
              <a:endParaRPr lang="en-US"/>
            </a:p>
          </p:txBody>
        </p:sp>
        <p:sp>
          <p:nvSpPr>
            <p:cNvPr id="5153" name="Line 33"/>
            <p:cNvSpPr>
              <a:spLocks noChangeShapeType="1"/>
            </p:cNvSpPr>
            <p:nvPr/>
          </p:nvSpPr>
          <p:spPr bwMode="auto">
            <a:xfrm>
              <a:off x="672" y="2112"/>
              <a:ext cx="0" cy="336"/>
            </a:xfrm>
            <a:prstGeom prst="line">
              <a:avLst/>
            </a:prstGeom>
            <a:noFill/>
            <a:ln w="9525">
              <a:solidFill>
                <a:schemeClr val="tx1"/>
              </a:solidFill>
              <a:round/>
              <a:headEnd/>
              <a:tailEnd/>
            </a:ln>
            <a:effectLst/>
          </p:spPr>
          <p:txBody>
            <a:bodyPr/>
            <a:lstStyle/>
            <a:p>
              <a:endParaRPr lang="en-US"/>
            </a:p>
          </p:txBody>
        </p:sp>
        <p:sp>
          <p:nvSpPr>
            <p:cNvPr id="5154" name="Line 34"/>
            <p:cNvSpPr>
              <a:spLocks noChangeShapeType="1"/>
            </p:cNvSpPr>
            <p:nvPr/>
          </p:nvSpPr>
          <p:spPr bwMode="auto">
            <a:xfrm>
              <a:off x="672" y="2640"/>
              <a:ext cx="0" cy="336"/>
            </a:xfrm>
            <a:prstGeom prst="line">
              <a:avLst/>
            </a:prstGeom>
            <a:noFill/>
            <a:ln w="9525">
              <a:solidFill>
                <a:schemeClr val="tx1"/>
              </a:solidFill>
              <a:round/>
              <a:headEnd/>
              <a:tailEnd/>
            </a:ln>
            <a:effectLst/>
          </p:spPr>
          <p:txBody>
            <a:bodyPr/>
            <a:lstStyle/>
            <a:p>
              <a:endParaRPr lang="en-US"/>
            </a:p>
          </p:txBody>
        </p:sp>
        <p:sp>
          <p:nvSpPr>
            <p:cNvPr id="5155" name="Text Box 35"/>
            <p:cNvSpPr txBox="1">
              <a:spLocks noChangeArrowheads="1"/>
            </p:cNvSpPr>
            <p:nvPr/>
          </p:nvSpPr>
          <p:spPr bwMode="auto">
            <a:xfrm>
              <a:off x="576" y="2448"/>
              <a:ext cx="672" cy="231"/>
            </a:xfrm>
            <a:prstGeom prst="rect">
              <a:avLst/>
            </a:prstGeom>
            <a:noFill/>
            <a:ln w="9525">
              <a:noFill/>
              <a:miter lim="800000"/>
              <a:headEnd/>
              <a:tailEnd/>
            </a:ln>
            <a:effectLst/>
          </p:spPr>
          <p:txBody>
            <a:bodyPr>
              <a:spAutoFit/>
            </a:bodyPr>
            <a:lstStyle/>
            <a:p>
              <a:pPr eaLnBrk="0" hangingPunct="0">
                <a:spcBef>
                  <a:spcPct val="50000"/>
                </a:spcBef>
              </a:pPr>
              <a:r>
                <a:rPr lang="en-US">
                  <a:latin typeface="Comic Sans MS" pitchFamily="66" charset="0"/>
                </a:rPr>
                <a:t>1 sec.</a:t>
              </a:r>
            </a:p>
          </p:txBody>
        </p:sp>
      </p:grpSp>
      <p:grpSp>
        <p:nvGrpSpPr>
          <p:cNvPr id="5754" name="Group 634"/>
          <p:cNvGrpSpPr>
            <a:grpSpLocks/>
          </p:cNvGrpSpPr>
          <p:nvPr/>
        </p:nvGrpSpPr>
        <p:grpSpPr bwMode="auto">
          <a:xfrm>
            <a:off x="914400" y="1676400"/>
            <a:ext cx="3810000" cy="4038600"/>
            <a:chOff x="480" y="1056"/>
            <a:chExt cx="2400" cy="2544"/>
          </a:xfrm>
        </p:grpSpPr>
        <p:sp>
          <p:nvSpPr>
            <p:cNvPr id="5134" name="Line 14"/>
            <p:cNvSpPr>
              <a:spLocks noChangeShapeType="1"/>
            </p:cNvSpPr>
            <p:nvPr/>
          </p:nvSpPr>
          <p:spPr bwMode="auto">
            <a:xfrm flipH="1">
              <a:off x="480" y="1056"/>
              <a:ext cx="0" cy="96"/>
            </a:xfrm>
            <a:prstGeom prst="line">
              <a:avLst/>
            </a:prstGeom>
            <a:noFill/>
            <a:ln w="28575">
              <a:solidFill>
                <a:srgbClr val="33CC33"/>
              </a:solidFill>
              <a:round/>
              <a:headEnd/>
              <a:tailEnd type="triangle" w="med" len="med"/>
            </a:ln>
            <a:effectLst/>
          </p:spPr>
          <p:txBody>
            <a:bodyPr/>
            <a:lstStyle/>
            <a:p>
              <a:endParaRPr lang="en-US"/>
            </a:p>
          </p:txBody>
        </p:sp>
        <p:sp>
          <p:nvSpPr>
            <p:cNvPr id="5139" name="Line 19"/>
            <p:cNvSpPr>
              <a:spLocks noChangeShapeType="1"/>
            </p:cNvSpPr>
            <p:nvPr/>
          </p:nvSpPr>
          <p:spPr bwMode="auto">
            <a:xfrm flipH="1">
              <a:off x="480" y="3072"/>
              <a:ext cx="0" cy="528"/>
            </a:xfrm>
            <a:prstGeom prst="line">
              <a:avLst/>
            </a:prstGeom>
            <a:noFill/>
            <a:ln w="28575">
              <a:solidFill>
                <a:srgbClr val="33CC33"/>
              </a:solidFill>
              <a:round/>
              <a:headEnd/>
              <a:tailEnd type="triangle" w="med" len="med"/>
            </a:ln>
            <a:effectLst/>
          </p:spPr>
          <p:txBody>
            <a:bodyPr/>
            <a:lstStyle/>
            <a:p>
              <a:endParaRPr lang="en-US"/>
            </a:p>
          </p:txBody>
        </p:sp>
        <p:sp>
          <p:nvSpPr>
            <p:cNvPr id="5144" name="Line 24"/>
            <p:cNvSpPr>
              <a:spLocks noChangeShapeType="1"/>
            </p:cNvSpPr>
            <p:nvPr/>
          </p:nvSpPr>
          <p:spPr bwMode="auto">
            <a:xfrm flipH="1">
              <a:off x="480" y="2208"/>
              <a:ext cx="0" cy="384"/>
            </a:xfrm>
            <a:prstGeom prst="line">
              <a:avLst/>
            </a:prstGeom>
            <a:noFill/>
            <a:ln w="28575">
              <a:solidFill>
                <a:srgbClr val="33CC33"/>
              </a:solidFill>
              <a:round/>
              <a:headEnd/>
              <a:tailEnd type="triangle" w="med" len="med"/>
            </a:ln>
            <a:effectLst/>
          </p:spPr>
          <p:txBody>
            <a:bodyPr/>
            <a:lstStyle/>
            <a:p>
              <a:endParaRPr lang="en-US"/>
            </a:p>
          </p:txBody>
        </p:sp>
        <p:sp>
          <p:nvSpPr>
            <p:cNvPr id="5145" name="Line 25"/>
            <p:cNvSpPr>
              <a:spLocks noChangeShapeType="1"/>
            </p:cNvSpPr>
            <p:nvPr/>
          </p:nvSpPr>
          <p:spPr bwMode="auto">
            <a:xfrm flipH="1">
              <a:off x="480" y="1488"/>
              <a:ext cx="0" cy="240"/>
            </a:xfrm>
            <a:prstGeom prst="line">
              <a:avLst/>
            </a:prstGeom>
            <a:noFill/>
            <a:ln w="28575">
              <a:solidFill>
                <a:srgbClr val="33CC33"/>
              </a:solidFill>
              <a:round/>
              <a:headEnd/>
              <a:tailEnd type="triangle" w="med" len="med"/>
            </a:ln>
            <a:effectLst/>
          </p:spPr>
          <p:txBody>
            <a:bodyPr/>
            <a:lstStyle/>
            <a:p>
              <a:endParaRPr lang="en-US"/>
            </a:p>
          </p:txBody>
        </p:sp>
        <p:sp>
          <p:nvSpPr>
            <p:cNvPr id="5162" name="Line 42"/>
            <p:cNvSpPr>
              <a:spLocks noChangeShapeType="1"/>
            </p:cNvSpPr>
            <p:nvPr/>
          </p:nvSpPr>
          <p:spPr bwMode="auto">
            <a:xfrm>
              <a:off x="1200" y="1776"/>
              <a:ext cx="240" cy="0"/>
            </a:xfrm>
            <a:prstGeom prst="line">
              <a:avLst/>
            </a:prstGeom>
            <a:noFill/>
            <a:ln w="28575">
              <a:solidFill>
                <a:srgbClr val="33CC33"/>
              </a:solidFill>
              <a:round/>
              <a:headEnd/>
              <a:tailEnd type="triangle" w="med" len="med"/>
            </a:ln>
            <a:effectLst/>
          </p:spPr>
          <p:txBody>
            <a:bodyPr/>
            <a:lstStyle/>
            <a:p>
              <a:endParaRPr lang="en-US"/>
            </a:p>
          </p:txBody>
        </p:sp>
        <p:sp>
          <p:nvSpPr>
            <p:cNvPr id="5164" name="Text Box 44"/>
            <p:cNvSpPr txBox="1">
              <a:spLocks noChangeArrowheads="1"/>
            </p:cNvSpPr>
            <p:nvPr/>
          </p:nvSpPr>
          <p:spPr bwMode="auto">
            <a:xfrm>
              <a:off x="1536" y="1641"/>
              <a:ext cx="1344" cy="231"/>
            </a:xfrm>
            <a:prstGeom prst="rect">
              <a:avLst/>
            </a:prstGeom>
            <a:noFill/>
            <a:ln w="9525">
              <a:noFill/>
              <a:miter lim="800000"/>
              <a:headEnd/>
              <a:tailEnd/>
            </a:ln>
            <a:effectLst/>
          </p:spPr>
          <p:txBody>
            <a:bodyPr>
              <a:spAutoFit/>
            </a:bodyPr>
            <a:lstStyle/>
            <a:p>
              <a:pPr eaLnBrk="0" hangingPunct="0">
                <a:spcBef>
                  <a:spcPct val="50000"/>
                </a:spcBef>
              </a:pPr>
              <a:r>
                <a:rPr lang="en-US">
                  <a:latin typeface="Comic Sans MS" pitchFamily="66" charset="0"/>
                </a:rPr>
                <a:t>Velocity</a:t>
              </a:r>
            </a:p>
          </p:txBody>
        </p:sp>
      </p:grpSp>
      <p:pic>
        <p:nvPicPr>
          <p:cNvPr id="5179" name="Picture 59" descr="Cow Transparent"/>
          <p:cNvPicPr>
            <a:picLocks noChangeAspect="1" noChangeArrowheads="1"/>
          </p:cNvPicPr>
          <p:nvPr/>
        </p:nvPicPr>
        <p:blipFill>
          <a:blip r:embed="rId3" cstate="print"/>
          <a:srcRect/>
          <a:stretch>
            <a:fillRect/>
          </a:stretch>
        </p:blipFill>
        <p:spPr bwMode="auto">
          <a:xfrm>
            <a:off x="609600" y="2057400"/>
            <a:ext cx="322263" cy="323850"/>
          </a:xfrm>
          <a:prstGeom prst="rect">
            <a:avLst/>
          </a:prstGeom>
          <a:noFill/>
        </p:spPr>
      </p:pic>
      <p:pic>
        <p:nvPicPr>
          <p:cNvPr id="5180" name="Picture 60" descr="Cow Transparent"/>
          <p:cNvPicPr>
            <a:picLocks noChangeAspect="1" noChangeArrowheads="1"/>
          </p:cNvPicPr>
          <p:nvPr/>
        </p:nvPicPr>
        <p:blipFill>
          <a:blip r:embed="rId3" cstate="print"/>
          <a:srcRect/>
          <a:stretch>
            <a:fillRect/>
          </a:stretch>
        </p:blipFill>
        <p:spPr bwMode="auto">
          <a:xfrm>
            <a:off x="609600" y="3200400"/>
            <a:ext cx="322263" cy="323850"/>
          </a:xfrm>
          <a:prstGeom prst="rect">
            <a:avLst/>
          </a:prstGeom>
          <a:noFill/>
        </p:spPr>
      </p:pic>
      <p:pic>
        <p:nvPicPr>
          <p:cNvPr id="5181" name="Picture 61" descr="Cow Transparent"/>
          <p:cNvPicPr>
            <a:picLocks noChangeAspect="1" noChangeArrowheads="1"/>
          </p:cNvPicPr>
          <p:nvPr/>
        </p:nvPicPr>
        <p:blipFill>
          <a:blip r:embed="rId3" cstate="print"/>
          <a:srcRect/>
          <a:stretch>
            <a:fillRect/>
          </a:stretch>
        </p:blipFill>
        <p:spPr bwMode="auto">
          <a:xfrm>
            <a:off x="609600" y="4572000"/>
            <a:ext cx="322263" cy="323850"/>
          </a:xfrm>
          <a:prstGeom prst="rect">
            <a:avLst/>
          </a:prstGeom>
          <a:noFill/>
        </p:spPr>
      </p:pic>
      <p:graphicFrame>
        <p:nvGraphicFramePr>
          <p:cNvPr id="5752" name="Group 632"/>
          <p:cNvGraphicFramePr>
            <a:graphicFrameLocks noGrp="1"/>
          </p:cNvGraphicFramePr>
          <p:nvPr/>
        </p:nvGraphicFramePr>
        <p:xfrm>
          <a:off x="4572000" y="1524000"/>
          <a:ext cx="4343400" cy="4953000"/>
        </p:xfrm>
        <a:graphic>
          <a:graphicData uri="http://schemas.openxmlformats.org/drawingml/2006/table">
            <a:tbl>
              <a:tblPr>
                <a:tableStyleId>{3C2FFA5D-87B4-456A-9821-1D502468CF0F}</a:tableStyleId>
              </a:tblPr>
              <a:tblGrid>
                <a:gridCol w="609600"/>
                <a:gridCol w="1143000"/>
                <a:gridCol w="838200"/>
                <a:gridCol w="762000"/>
                <a:gridCol w="990600"/>
              </a:tblGrid>
              <a:tr h="293688">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1500" u="none" strike="noStrike" cap="none" normalizeH="0" baseline="0" smtClean="0">
                          <a:ln>
                            <a:noFill/>
                          </a:ln>
                          <a:effectLst/>
                        </a:rPr>
                        <a:t>Time</a:t>
                      </a:r>
                    </a:p>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1500" u="none" strike="noStrike" cap="none" normalizeH="0" baseline="0" smtClean="0">
                          <a:ln>
                            <a:noFill/>
                          </a:ln>
                          <a:effectLst/>
                        </a:rPr>
                        <a:t>(sec)</a:t>
                      </a:r>
                      <a:endParaRPr kumimoji="0" lang="en-US" sz="15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1500" u="none" strike="noStrike" cap="none" normalizeH="0" baseline="0" smtClean="0">
                          <a:ln>
                            <a:noFill/>
                          </a:ln>
                          <a:effectLst/>
                        </a:rPr>
                        <a:t>acceleration</a:t>
                      </a:r>
                    </a:p>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1500" u="none" strike="noStrike" cap="none" normalizeH="0" baseline="0" smtClean="0">
                          <a:ln>
                            <a:noFill/>
                          </a:ln>
                          <a:effectLst/>
                        </a:rPr>
                        <a:t>(ft/s</a:t>
                      </a:r>
                      <a:r>
                        <a:rPr kumimoji="0" lang="en-US" sz="1500" u="none" strike="noStrike" cap="none" normalizeH="0" baseline="30000" smtClean="0">
                          <a:ln>
                            <a:noFill/>
                          </a:ln>
                          <a:effectLst/>
                        </a:rPr>
                        <a:t>2</a:t>
                      </a:r>
                      <a:r>
                        <a:rPr kumimoji="0" lang="en-US" sz="1500" u="none" strike="noStrike" cap="none" normalizeH="0" baseline="0" smtClean="0">
                          <a:ln>
                            <a:noFill/>
                          </a:ln>
                          <a:effectLst/>
                        </a:rPr>
                        <a:t>)</a:t>
                      </a:r>
                      <a:endParaRPr kumimoji="0" lang="en-US" sz="15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1500" u="none" strike="noStrike" cap="none" normalizeH="0" baseline="0" smtClean="0">
                          <a:ln>
                            <a:noFill/>
                          </a:ln>
                          <a:effectLst/>
                        </a:rPr>
                        <a:t>Distance</a:t>
                      </a:r>
                    </a:p>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1500" u="none" strike="noStrike" cap="none" normalizeH="0" baseline="0" smtClean="0">
                          <a:ln>
                            <a:noFill/>
                          </a:ln>
                          <a:effectLst/>
                        </a:rPr>
                        <a:t>(feet)</a:t>
                      </a:r>
                      <a:endParaRPr kumimoji="0" lang="en-US" sz="15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1500" u="none" strike="noStrike" cap="none" normalizeH="0" baseline="0" smtClean="0">
                          <a:ln>
                            <a:noFill/>
                          </a:ln>
                          <a:effectLst/>
                        </a:rPr>
                        <a:t>Velocity</a:t>
                      </a:r>
                    </a:p>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1500" u="none" strike="noStrike" cap="none" normalizeH="0" baseline="0" smtClean="0">
                          <a:ln>
                            <a:noFill/>
                          </a:ln>
                          <a:effectLst/>
                        </a:rPr>
                        <a:t>(ft/sec)</a:t>
                      </a:r>
                      <a:endParaRPr kumimoji="0" lang="en-US" sz="15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1500" u="none" strike="noStrike" cap="none" normalizeH="0" baseline="0" smtClean="0">
                          <a:ln>
                            <a:noFill/>
                          </a:ln>
                          <a:effectLst/>
                        </a:rPr>
                        <a:t>Velocity</a:t>
                      </a:r>
                    </a:p>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1500" u="none" strike="noStrike" cap="none" normalizeH="0" baseline="0" smtClean="0">
                          <a:ln>
                            <a:noFill/>
                          </a:ln>
                          <a:effectLst/>
                        </a:rPr>
                        <a:t>(mph)</a:t>
                      </a:r>
                      <a:endParaRPr kumimoji="0" lang="en-US" sz="1500" b="0" i="0" u="none" strike="noStrike" cap="none" normalizeH="0" baseline="0" smtClean="0">
                        <a:ln>
                          <a:noFill/>
                        </a:ln>
                        <a:solidFill>
                          <a:schemeClr val="tx1"/>
                        </a:solidFill>
                        <a:effectLst/>
                        <a:latin typeface="Comic Sans MS" pitchFamily="66" charset="0"/>
                      </a:endParaRPr>
                    </a:p>
                  </a:txBody>
                  <a:tcPr marL="0" marR="0" horzOverflow="overflow"/>
                </a:tc>
              </a:tr>
              <a:tr h="142875">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32</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0</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0</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0</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r>
              <a:tr h="142875">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1</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32</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16</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32</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22</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r>
              <a:tr h="142875">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2</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32</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64</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64</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44</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r>
              <a:tr h="142875">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3</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32</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144</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96</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66</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r>
              <a:tr h="141288">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4</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32</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256</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128</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88</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r>
              <a:tr h="142875">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5</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32</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400</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160</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110</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r>
              <a:tr h="142875">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6</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32</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576</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192</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132</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r>
              <a:tr h="180975">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7</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32</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784</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224</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154</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r>
              <a:tr h="141288">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8</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32</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1024</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256</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176</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r>
              <a:tr h="142875">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9</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32</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1296</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288</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198</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r>
              <a:tr h="142875">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10</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32</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1600</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effectLst/>
                        </a:rPr>
                        <a:t>320</a:t>
                      </a:r>
                      <a:endParaRPr kumimoji="0" lang="en-US" sz="2000" b="0" i="0" u="none" strike="noStrike" cap="none" normalizeH="0" baseline="0" smtClean="0">
                        <a:ln>
                          <a:noFill/>
                        </a:ln>
                        <a:solidFill>
                          <a:schemeClr val="tx1"/>
                        </a:solidFill>
                        <a:effectLst/>
                        <a:latin typeface="Comic Sans MS" pitchFamily="66" charset="0"/>
                      </a:endParaRPr>
                    </a:p>
                  </a:txBody>
                  <a:tcPr marL="0" marR="0" horzOverflow="overflow"/>
                </a:tc>
                <a:tc>
                  <a:txBody>
                    <a:bodyPr/>
                    <a:lstStyle/>
                    <a:p>
                      <a:pPr marL="0" marR="0" lvl="0" indent="0" algn="ctr"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dirty="0" smtClean="0">
                          <a:ln>
                            <a:noFill/>
                          </a:ln>
                          <a:effectLst/>
                        </a:rPr>
                        <a:t>220</a:t>
                      </a:r>
                      <a:endParaRPr kumimoji="0" lang="en-US" sz="2000" b="0" i="0" u="none" strike="noStrike" cap="none" normalizeH="0" baseline="0" dirty="0" smtClean="0">
                        <a:ln>
                          <a:noFill/>
                        </a:ln>
                        <a:solidFill>
                          <a:schemeClr val="tx1"/>
                        </a:solidFill>
                        <a:effectLst/>
                        <a:latin typeface="Comic Sans MS" pitchFamily="66" charset="0"/>
                      </a:endParaRPr>
                    </a:p>
                  </a:txBody>
                  <a:tcPr marL="0" marR="0" horzOverflow="overflow"/>
                </a:tc>
              </a:tr>
            </a:tbl>
          </a:graphicData>
        </a:graphic>
      </p:graphicFrame>
      <p:grpSp>
        <p:nvGrpSpPr>
          <p:cNvPr id="5762" name="Group 642"/>
          <p:cNvGrpSpPr>
            <a:grpSpLocks/>
          </p:cNvGrpSpPr>
          <p:nvPr/>
        </p:nvGrpSpPr>
        <p:grpSpPr bwMode="auto">
          <a:xfrm>
            <a:off x="762000" y="1676400"/>
            <a:ext cx="3962400" cy="3505200"/>
            <a:chOff x="384" y="1056"/>
            <a:chExt cx="2496" cy="2208"/>
          </a:xfrm>
        </p:grpSpPr>
        <p:sp>
          <p:nvSpPr>
            <p:cNvPr id="5160" name="Line 40"/>
            <p:cNvSpPr>
              <a:spLocks noChangeShapeType="1"/>
            </p:cNvSpPr>
            <p:nvPr/>
          </p:nvSpPr>
          <p:spPr bwMode="auto">
            <a:xfrm>
              <a:off x="1200" y="1209"/>
              <a:ext cx="240" cy="0"/>
            </a:xfrm>
            <a:prstGeom prst="line">
              <a:avLst/>
            </a:prstGeom>
            <a:noFill/>
            <a:ln w="28575">
              <a:solidFill>
                <a:srgbClr val="FF0000"/>
              </a:solidFill>
              <a:round/>
              <a:headEnd/>
              <a:tailEnd type="triangle" w="med" len="med"/>
            </a:ln>
            <a:effectLst/>
          </p:spPr>
          <p:txBody>
            <a:bodyPr/>
            <a:lstStyle/>
            <a:p>
              <a:endParaRPr lang="en-US"/>
            </a:p>
          </p:txBody>
        </p:sp>
        <p:sp>
          <p:nvSpPr>
            <p:cNvPr id="5163" name="Text Box 43"/>
            <p:cNvSpPr txBox="1">
              <a:spLocks noChangeArrowheads="1"/>
            </p:cNvSpPr>
            <p:nvPr/>
          </p:nvSpPr>
          <p:spPr bwMode="auto">
            <a:xfrm>
              <a:off x="1536" y="1065"/>
              <a:ext cx="1344" cy="231"/>
            </a:xfrm>
            <a:prstGeom prst="rect">
              <a:avLst/>
            </a:prstGeom>
            <a:noFill/>
            <a:ln w="9525">
              <a:noFill/>
              <a:miter lim="800000"/>
              <a:headEnd/>
              <a:tailEnd/>
            </a:ln>
            <a:effectLst/>
          </p:spPr>
          <p:txBody>
            <a:bodyPr>
              <a:spAutoFit/>
            </a:bodyPr>
            <a:lstStyle/>
            <a:p>
              <a:pPr eaLnBrk="0" hangingPunct="0">
                <a:spcBef>
                  <a:spcPct val="50000"/>
                </a:spcBef>
              </a:pPr>
              <a:r>
                <a:rPr lang="en-US">
                  <a:latin typeface="Comic Sans MS" pitchFamily="66" charset="0"/>
                </a:rPr>
                <a:t>Force of Gravity</a:t>
              </a:r>
            </a:p>
          </p:txBody>
        </p:sp>
        <p:sp>
          <p:nvSpPr>
            <p:cNvPr id="5708" name="Line 588"/>
            <p:cNvSpPr>
              <a:spLocks noChangeShapeType="1"/>
            </p:cNvSpPr>
            <p:nvPr/>
          </p:nvSpPr>
          <p:spPr bwMode="auto">
            <a:xfrm>
              <a:off x="384" y="1056"/>
              <a:ext cx="0" cy="183"/>
            </a:xfrm>
            <a:prstGeom prst="line">
              <a:avLst/>
            </a:prstGeom>
            <a:noFill/>
            <a:ln w="28575">
              <a:solidFill>
                <a:srgbClr val="FF0000"/>
              </a:solidFill>
              <a:round/>
              <a:headEnd/>
              <a:tailEnd type="triangle" w="med" len="med"/>
            </a:ln>
            <a:effectLst/>
          </p:spPr>
          <p:txBody>
            <a:bodyPr/>
            <a:lstStyle/>
            <a:p>
              <a:endParaRPr lang="en-US"/>
            </a:p>
          </p:txBody>
        </p:sp>
        <p:sp>
          <p:nvSpPr>
            <p:cNvPr id="5713" name="Line 593"/>
            <p:cNvSpPr>
              <a:spLocks noChangeShapeType="1"/>
            </p:cNvSpPr>
            <p:nvPr/>
          </p:nvSpPr>
          <p:spPr bwMode="auto">
            <a:xfrm>
              <a:off x="384" y="1497"/>
              <a:ext cx="0" cy="183"/>
            </a:xfrm>
            <a:prstGeom prst="line">
              <a:avLst/>
            </a:prstGeom>
            <a:noFill/>
            <a:ln w="28575">
              <a:solidFill>
                <a:srgbClr val="FF0000"/>
              </a:solidFill>
              <a:round/>
              <a:headEnd/>
              <a:tailEnd type="triangle" w="med" len="med"/>
            </a:ln>
            <a:effectLst/>
          </p:spPr>
          <p:txBody>
            <a:bodyPr/>
            <a:lstStyle/>
            <a:p>
              <a:endParaRPr lang="en-US"/>
            </a:p>
          </p:txBody>
        </p:sp>
        <p:sp>
          <p:nvSpPr>
            <p:cNvPr id="5715" name="Line 595"/>
            <p:cNvSpPr>
              <a:spLocks noChangeShapeType="1"/>
            </p:cNvSpPr>
            <p:nvPr/>
          </p:nvSpPr>
          <p:spPr bwMode="auto">
            <a:xfrm>
              <a:off x="384" y="2217"/>
              <a:ext cx="0" cy="183"/>
            </a:xfrm>
            <a:prstGeom prst="line">
              <a:avLst/>
            </a:prstGeom>
            <a:noFill/>
            <a:ln w="28575">
              <a:solidFill>
                <a:srgbClr val="FF0000"/>
              </a:solidFill>
              <a:round/>
              <a:headEnd/>
              <a:tailEnd type="triangle" w="med" len="med"/>
            </a:ln>
            <a:effectLst/>
          </p:spPr>
          <p:txBody>
            <a:bodyPr/>
            <a:lstStyle/>
            <a:p>
              <a:endParaRPr lang="en-US"/>
            </a:p>
          </p:txBody>
        </p:sp>
        <p:sp>
          <p:nvSpPr>
            <p:cNvPr id="5717" name="Line 597"/>
            <p:cNvSpPr>
              <a:spLocks noChangeShapeType="1"/>
            </p:cNvSpPr>
            <p:nvPr/>
          </p:nvSpPr>
          <p:spPr bwMode="auto">
            <a:xfrm>
              <a:off x="384" y="3081"/>
              <a:ext cx="0" cy="183"/>
            </a:xfrm>
            <a:prstGeom prst="line">
              <a:avLst/>
            </a:prstGeom>
            <a:noFill/>
            <a:ln w="28575">
              <a:solidFill>
                <a:srgbClr val="FF0000"/>
              </a:solidFill>
              <a:round/>
              <a:headEnd/>
              <a:tailEnd type="triangle" w="med" len="med"/>
            </a:ln>
            <a:effectLst/>
          </p:spPr>
          <p:txBody>
            <a:bodyPr/>
            <a:lstStyle/>
            <a:p>
              <a:endParaRPr lang="en-US"/>
            </a:p>
          </p:txBody>
        </p:sp>
      </p:grpSp>
      <p:grpSp>
        <p:nvGrpSpPr>
          <p:cNvPr id="5753" name="Group 633"/>
          <p:cNvGrpSpPr>
            <a:grpSpLocks/>
          </p:cNvGrpSpPr>
          <p:nvPr/>
        </p:nvGrpSpPr>
        <p:grpSpPr bwMode="auto">
          <a:xfrm>
            <a:off x="609600" y="1676400"/>
            <a:ext cx="3581400" cy="3429000"/>
            <a:chOff x="288" y="1056"/>
            <a:chExt cx="2256" cy="2160"/>
          </a:xfrm>
        </p:grpSpPr>
        <p:sp>
          <p:nvSpPr>
            <p:cNvPr id="5175" name="Text Box 55"/>
            <p:cNvSpPr txBox="1">
              <a:spLocks noChangeArrowheads="1"/>
            </p:cNvSpPr>
            <p:nvPr/>
          </p:nvSpPr>
          <p:spPr bwMode="auto">
            <a:xfrm>
              <a:off x="1536" y="1353"/>
              <a:ext cx="1008" cy="231"/>
            </a:xfrm>
            <a:prstGeom prst="rect">
              <a:avLst/>
            </a:prstGeom>
            <a:noFill/>
            <a:ln w="9525">
              <a:noFill/>
              <a:miter lim="800000"/>
              <a:headEnd/>
              <a:tailEnd/>
            </a:ln>
            <a:effectLst/>
          </p:spPr>
          <p:txBody>
            <a:bodyPr>
              <a:spAutoFit/>
            </a:bodyPr>
            <a:lstStyle/>
            <a:p>
              <a:pPr eaLnBrk="0" hangingPunct="0">
                <a:spcBef>
                  <a:spcPct val="50000"/>
                </a:spcBef>
              </a:pPr>
              <a:r>
                <a:rPr lang="en-US">
                  <a:latin typeface="Comic Sans MS" pitchFamily="66" charset="0"/>
                </a:rPr>
                <a:t>Acceleration</a:t>
              </a:r>
            </a:p>
          </p:txBody>
        </p:sp>
        <p:sp>
          <p:nvSpPr>
            <p:cNvPr id="5707" name="Line 587"/>
            <p:cNvSpPr>
              <a:spLocks noChangeShapeType="1"/>
            </p:cNvSpPr>
            <p:nvPr/>
          </p:nvSpPr>
          <p:spPr bwMode="auto">
            <a:xfrm>
              <a:off x="1200" y="1497"/>
              <a:ext cx="240" cy="0"/>
            </a:xfrm>
            <a:prstGeom prst="line">
              <a:avLst/>
            </a:prstGeom>
            <a:noFill/>
            <a:ln w="28575">
              <a:solidFill>
                <a:srgbClr val="3399FF"/>
              </a:solidFill>
              <a:round/>
              <a:headEnd/>
              <a:tailEnd type="triangle" w="med" len="med"/>
            </a:ln>
            <a:effectLst/>
          </p:spPr>
          <p:txBody>
            <a:bodyPr/>
            <a:lstStyle/>
            <a:p>
              <a:endParaRPr lang="en-US"/>
            </a:p>
          </p:txBody>
        </p:sp>
        <p:sp>
          <p:nvSpPr>
            <p:cNvPr id="5709" name="Line 589"/>
            <p:cNvSpPr>
              <a:spLocks noChangeShapeType="1"/>
            </p:cNvSpPr>
            <p:nvPr/>
          </p:nvSpPr>
          <p:spPr bwMode="auto">
            <a:xfrm>
              <a:off x="288" y="1056"/>
              <a:ext cx="0" cy="144"/>
            </a:xfrm>
            <a:prstGeom prst="line">
              <a:avLst/>
            </a:prstGeom>
            <a:noFill/>
            <a:ln w="28575">
              <a:solidFill>
                <a:srgbClr val="3399FF"/>
              </a:solidFill>
              <a:round/>
              <a:headEnd/>
              <a:tailEnd type="triangle" w="med" len="med"/>
            </a:ln>
            <a:effectLst/>
          </p:spPr>
          <p:txBody>
            <a:bodyPr/>
            <a:lstStyle/>
            <a:p>
              <a:endParaRPr lang="en-US"/>
            </a:p>
          </p:txBody>
        </p:sp>
        <p:sp>
          <p:nvSpPr>
            <p:cNvPr id="5714" name="Line 594"/>
            <p:cNvSpPr>
              <a:spLocks noChangeShapeType="1"/>
            </p:cNvSpPr>
            <p:nvPr/>
          </p:nvSpPr>
          <p:spPr bwMode="auto">
            <a:xfrm>
              <a:off x="288" y="1488"/>
              <a:ext cx="0" cy="144"/>
            </a:xfrm>
            <a:prstGeom prst="line">
              <a:avLst/>
            </a:prstGeom>
            <a:noFill/>
            <a:ln w="28575">
              <a:solidFill>
                <a:srgbClr val="3399FF"/>
              </a:solidFill>
              <a:round/>
              <a:headEnd/>
              <a:tailEnd type="triangle" w="med" len="med"/>
            </a:ln>
            <a:effectLst/>
          </p:spPr>
          <p:txBody>
            <a:bodyPr/>
            <a:lstStyle/>
            <a:p>
              <a:endParaRPr lang="en-US"/>
            </a:p>
          </p:txBody>
        </p:sp>
        <p:sp>
          <p:nvSpPr>
            <p:cNvPr id="5716" name="Line 596"/>
            <p:cNvSpPr>
              <a:spLocks noChangeShapeType="1"/>
            </p:cNvSpPr>
            <p:nvPr/>
          </p:nvSpPr>
          <p:spPr bwMode="auto">
            <a:xfrm>
              <a:off x="288" y="2208"/>
              <a:ext cx="0" cy="144"/>
            </a:xfrm>
            <a:prstGeom prst="line">
              <a:avLst/>
            </a:prstGeom>
            <a:noFill/>
            <a:ln w="28575">
              <a:solidFill>
                <a:srgbClr val="3399FF"/>
              </a:solidFill>
              <a:round/>
              <a:headEnd/>
              <a:tailEnd type="triangle" w="med" len="med"/>
            </a:ln>
            <a:effectLst/>
          </p:spPr>
          <p:txBody>
            <a:bodyPr/>
            <a:lstStyle/>
            <a:p>
              <a:endParaRPr lang="en-US"/>
            </a:p>
          </p:txBody>
        </p:sp>
        <p:sp>
          <p:nvSpPr>
            <p:cNvPr id="5718" name="Line 598"/>
            <p:cNvSpPr>
              <a:spLocks noChangeShapeType="1"/>
            </p:cNvSpPr>
            <p:nvPr/>
          </p:nvSpPr>
          <p:spPr bwMode="auto">
            <a:xfrm>
              <a:off x="288" y="3072"/>
              <a:ext cx="0" cy="144"/>
            </a:xfrm>
            <a:prstGeom prst="line">
              <a:avLst/>
            </a:prstGeom>
            <a:noFill/>
            <a:ln w="28575">
              <a:solidFill>
                <a:srgbClr val="3399FF"/>
              </a:solidFill>
              <a:round/>
              <a:headEnd/>
              <a:tailEnd type="triangle" w="med" len="med"/>
            </a:ln>
            <a:effectLst/>
          </p:spPr>
          <p:txBody>
            <a:bodyPr/>
            <a:lstStyle/>
            <a:p>
              <a:endParaRPr lang="en-US"/>
            </a:p>
          </p:txBody>
        </p:sp>
      </p:grpSp>
      <p:grpSp>
        <p:nvGrpSpPr>
          <p:cNvPr id="5760" name="Group 640"/>
          <p:cNvGrpSpPr>
            <a:grpSpLocks/>
          </p:cNvGrpSpPr>
          <p:nvPr/>
        </p:nvGrpSpPr>
        <p:grpSpPr bwMode="auto">
          <a:xfrm>
            <a:off x="1066800" y="2209800"/>
            <a:ext cx="1066800" cy="1143000"/>
            <a:chOff x="576" y="1392"/>
            <a:chExt cx="672" cy="720"/>
          </a:xfrm>
        </p:grpSpPr>
        <p:sp>
          <p:nvSpPr>
            <p:cNvPr id="5150" name="Line 30"/>
            <p:cNvSpPr>
              <a:spLocks noChangeShapeType="1"/>
            </p:cNvSpPr>
            <p:nvPr/>
          </p:nvSpPr>
          <p:spPr bwMode="auto">
            <a:xfrm>
              <a:off x="672" y="1392"/>
              <a:ext cx="0" cy="288"/>
            </a:xfrm>
            <a:prstGeom prst="line">
              <a:avLst/>
            </a:prstGeom>
            <a:noFill/>
            <a:ln w="9525">
              <a:solidFill>
                <a:schemeClr val="tx1"/>
              </a:solidFill>
              <a:round/>
              <a:headEnd/>
              <a:tailEnd/>
            </a:ln>
            <a:effectLst/>
          </p:spPr>
          <p:txBody>
            <a:bodyPr/>
            <a:lstStyle/>
            <a:p>
              <a:endParaRPr lang="en-US"/>
            </a:p>
          </p:txBody>
        </p:sp>
        <p:sp>
          <p:nvSpPr>
            <p:cNvPr id="5151" name="Line 31"/>
            <p:cNvSpPr>
              <a:spLocks noChangeShapeType="1"/>
            </p:cNvSpPr>
            <p:nvPr/>
          </p:nvSpPr>
          <p:spPr bwMode="auto">
            <a:xfrm flipV="1">
              <a:off x="672" y="1968"/>
              <a:ext cx="0" cy="144"/>
            </a:xfrm>
            <a:prstGeom prst="line">
              <a:avLst/>
            </a:prstGeom>
            <a:noFill/>
            <a:ln w="9525">
              <a:solidFill>
                <a:schemeClr val="tx1"/>
              </a:solidFill>
              <a:round/>
              <a:headEnd/>
              <a:tailEnd/>
            </a:ln>
            <a:effectLst/>
          </p:spPr>
          <p:txBody>
            <a:bodyPr/>
            <a:lstStyle/>
            <a:p>
              <a:endParaRPr lang="en-US"/>
            </a:p>
          </p:txBody>
        </p:sp>
        <p:sp>
          <p:nvSpPr>
            <p:cNvPr id="5152" name="Text Box 32"/>
            <p:cNvSpPr txBox="1">
              <a:spLocks noChangeArrowheads="1"/>
            </p:cNvSpPr>
            <p:nvPr/>
          </p:nvSpPr>
          <p:spPr bwMode="auto">
            <a:xfrm>
              <a:off x="576" y="1680"/>
              <a:ext cx="672" cy="231"/>
            </a:xfrm>
            <a:prstGeom prst="rect">
              <a:avLst/>
            </a:prstGeom>
            <a:noFill/>
            <a:ln w="9525">
              <a:noFill/>
              <a:miter lim="800000"/>
              <a:headEnd/>
              <a:tailEnd/>
            </a:ln>
            <a:effectLst/>
          </p:spPr>
          <p:txBody>
            <a:bodyPr>
              <a:spAutoFit/>
            </a:bodyPr>
            <a:lstStyle/>
            <a:p>
              <a:pPr eaLnBrk="0" hangingPunct="0">
                <a:spcBef>
                  <a:spcPct val="50000"/>
                </a:spcBef>
              </a:pPr>
              <a:r>
                <a:rPr lang="en-US">
                  <a:latin typeface="Comic Sans MS" pitchFamily="66" charset="0"/>
                </a:rPr>
                <a:t>1 sec.</a:t>
              </a:r>
            </a:p>
          </p:txBody>
        </p:sp>
        <p:sp>
          <p:nvSpPr>
            <p:cNvPr id="5755" name="Line 635"/>
            <p:cNvSpPr>
              <a:spLocks noChangeShapeType="1"/>
            </p:cNvSpPr>
            <p:nvPr/>
          </p:nvSpPr>
          <p:spPr bwMode="auto">
            <a:xfrm>
              <a:off x="624" y="2112"/>
              <a:ext cx="96" cy="0"/>
            </a:xfrm>
            <a:prstGeom prst="line">
              <a:avLst/>
            </a:prstGeom>
            <a:noFill/>
            <a:ln w="9525">
              <a:solidFill>
                <a:schemeClr val="tx1"/>
              </a:solidFill>
              <a:round/>
              <a:headEnd/>
              <a:tailEnd/>
            </a:ln>
            <a:effectLst/>
          </p:spPr>
          <p:txBody>
            <a:bodyPr/>
            <a:lstStyle/>
            <a:p>
              <a:endParaRPr lang="en-US"/>
            </a:p>
          </p:txBody>
        </p:sp>
      </p:grpSp>
      <p:grpSp>
        <p:nvGrpSpPr>
          <p:cNvPr id="5759" name="Group 639"/>
          <p:cNvGrpSpPr>
            <a:grpSpLocks/>
          </p:cNvGrpSpPr>
          <p:nvPr/>
        </p:nvGrpSpPr>
        <p:grpSpPr bwMode="auto">
          <a:xfrm>
            <a:off x="1066800" y="1524000"/>
            <a:ext cx="1066800" cy="685800"/>
            <a:chOff x="576" y="960"/>
            <a:chExt cx="672" cy="432"/>
          </a:xfrm>
        </p:grpSpPr>
        <p:sp>
          <p:nvSpPr>
            <p:cNvPr id="5146" name="Line 26"/>
            <p:cNvSpPr>
              <a:spLocks noChangeShapeType="1"/>
            </p:cNvSpPr>
            <p:nvPr/>
          </p:nvSpPr>
          <p:spPr bwMode="auto">
            <a:xfrm>
              <a:off x="672" y="1008"/>
              <a:ext cx="0" cy="0"/>
            </a:xfrm>
            <a:prstGeom prst="line">
              <a:avLst/>
            </a:prstGeom>
            <a:noFill/>
            <a:ln w="9525">
              <a:solidFill>
                <a:schemeClr val="tx1"/>
              </a:solidFill>
              <a:round/>
              <a:headEnd/>
              <a:tailEnd/>
            </a:ln>
            <a:effectLst/>
          </p:spPr>
          <p:txBody>
            <a:bodyPr/>
            <a:lstStyle/>
            <a:p>
              <a:endParaRPr lang="en-US"/>
            </a:p>
          </p:txBody>
        </p:sp>
        <p:sp>
          <p:nvSpPr>
            <p:cNvPr id="5147" name="Line 27"/>
            <p:cNvSpPr>
              <a:spLocks noChangeShapeType="1"/>
            </p:cNvSpPr>
            <p:nvPr/>
          </p:nvSpPr>
          <p:spPr bwMode="auto">
            <a:xfrm>
              <a:off x="672" y="960"/>
              <a:ext cx="0" cy="96"/>
            </a:xfrm>
            <a:prstGeom prst="line">
              <a:avLst/>
            </a:prstGeom>
            <a:noFill/>
            <a:ln w="9525">
              <a:solidFill>
                <a:schemeClr val="tx1"/>
              </a:solidFill>
              <a:round/>
              <a:headEnd/>
              <a:tailEnd/>
            </a:ln>
            <a:effectLst/>
          </p:spPr>
          <p:txBody>
            <a:bodyPr/>
            <a:lstStyle/>
            <a:p>
              <a:endParaRPr lang="en-US"/>
            </a:p>
          </p:txBody>
        </p:sp>
        <p:sp>
          <p:nvSpPr>
            <p:cNvPr id="5148" name="Line 28"/>
            <p:cNvSpPr>
              <a:spLocks noChangeShapeType="1"/>
            </p:cNvSpPr>
            <p:nvPr/>
          </p:nvSpPr>
          <p:spPr bwMode="auto">
            <a:xfrm flipV="1">
              <a:off x="672" y="1296"/>
              <a:ext cx="0" cy="96"/>
            </a:xfrm>
            <a:prstGeom prst="line">
              <a:avLst/>
            </a:prstGeom>
            <a:noFill/>
            <a:ln w="9525">
              <a:solidFill>
                <a:schemeClr val="tx1"/>
              </a:solidFill>
              <a:round/>
              <a:headEnd/>
              <a:tailEnd/>
            </a:ln>
            <a:effectLst/>
          </p:spPr>
          <p:txBody>
            <a:bodyPr/>
            <a:lstStyle/>
            <a:p>
              <a:endParaRPr lang="en-US"/>
            </a:p>
          </p:txBody>
        </p:sp>
        <p:sp>
          <p:nvSpPr>
            <p:cNvPr id="5149" name="Text Box 29"/>
            <p:cNvSpPr txBox="1">
              <a:spLocks noChangeArrowheads="1"/>
            </p:cNvSpPr>
            <p:nvPr/>
          </p:nvSpPr>
          <p:spPr bwMode="auto">
            <a:xfrm>
              <a:off x="576" y="1056"/>
              <a:ext cx="672" cy="231"/>
            </a:xfrm>
            <a:prstGeom prst="rect">
              <a:avLst/>
            </a:prstGeom>
            <a:noFill/>
            <a:ln w="9525">
              <a:noFill/>
              <a:miter lim="800000"/>
              <a:headEnd/>
              <a:tailEnd/>
            </a:ln>
            <a:effectLst/>
          </p:spPr>
          <p:txBody>
            <a:bodyPr>
              <a:spAutoFit/>
            </a:bodyPr>
            <a:lstStyle/>
            <a:p>
              <a:pPr eaLnBrk="0" hangingPunct="0">
                <a:spcBef>
                  <a:spcPct val="50000"/>
                </a:spcBef>
              </a:pPr>
              <a:r>
                <a:rPr lang="en-US">
                  <a:latin typeface="Comic Sans MS" pitchFamily="66" charset="0"/>
                </a:rPr>
                <a:t>1 sec.</a:t>
              </a:r>
            </a:p>
          </p:txBody>
        </p:sp>
        <p:sp>
          <p:nvSpPr>
            <p:cNvPr id="5756" name="Line 636"/>
            <p:cNvSpPr>
              <a:spLocks noChangeShapeType="1"/>
            </p:cNvSpPr>
            <p:nvPr/>
          </p:nvSpPr>
          <p:spPr bwMode="auto">
            <a:xfrm>
              <a:off x="624" y="1392"/>
              <a:ext cx="96" cy="0"/>
            </a:xfrm>
            <a:prstGeom prst="line">
              <a:avLst/>
            </a:prstGeom>
            <a:noFill/>
            <a:ln w="9525">
              <a:solidFill>
                <a:schemeClr val="tx1"/>
              </a:solidFill>
              <a:round/>
              <a:headEnd/>
              <a:tailEnd/>
            </a:ln>
            <a:effectLst/>
          </p:spPr>
          <p:txBody>
            <a:bodyPr/>
            <a:lstStyle/>
            <a:p>
              <a:endParaRPr lang="en-US"/>
            </a:p>
          </p:txBody>
        </p:sp>
        <p:sp>
          <p:nvSpPr>
            <p:cNvPr id="5757" name="Line 637"/>
            <p:cNvSpPr>
              <a:spLocks noChangeShapeType="1"/>
            </p:cNvSpPr>
            <p:nvPr/>
          </p:nvSpPr>
          <p:spPr bwMode="auto">
            <a:xfrm>
              <a:off x="624" y="960"/>
              <a:ext cx="96" cy="0"/>
            </a:xfrm>
            <a:prstGeom prst="line">
              <a:avLst/>
            </a:prstGeom>
            <a:noFill/>
            <a:ln w="9525">
              <a:solidFill>
                <a:schemeClr val="tx1"/>
              </a:solidFill>
              <a:round/>
              <a:headEnd/>
              <a:tailEnd/>
            </a:ln>
            <a:effectLst/>
          </p:spPr>
          <p:txBody>
            <a:bodyPr/>
            <a:lstStyle/>
            <a:p>
              <a:endParaRPr lang="en-US"/>
            </a:p>
          </p:txBody>
        </p:sp>
      </p:grpSp>
      <p:pic>
        <p:nvPicPr>
          <p:cNvPr id="5765" name="Picture 645" descr="C:\Users\mw22.PHYSICS\AppData\Local\Microsoft\Windows\Temporary Internet Files\Content.IE5\LH4Z82G9\MCj03887220000[1].wmf"/>
          <p:cNvPicPr>
            <a:picLocks noChangeAspect="1" noChangeArrowheads="1"/>
          </p:cNvPicPr>
          <p:nvPr/>
        </p:nvPicPr>
        <p:blipFill>
          <a:blip r:embed="rId4" cstate="print"/>
          <a:srcRect/>
          <a:stretch>
            <a:fillRect/>
          </a:stretch>
        </p:blipFill>
        <p:spPr bwMode="auto">
          <a:xfrm>
            <a:off x="99457" y="5943600"/>
            <a:ext cx="1424543" cy="685800"/>
          </a:xfrm>
          <a:prstGeom prst="rect">
            <a:avLst/>
          </a:prstGeom>
          <a:noFill/>
          <a:effectLst>
            <a:outerShdw blurRad="76200" dir="18900000" sy="23000" kx="-1200000" algn="bl" rotWithShape="0">
              <a:prstClr val="black">
                <a:alpha val="20000"/>
              </a:prstClr>
            </a:outerShdw>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79"/>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8.05556E-6 -0.09993 L 8.05556E-6 -2.07495E-6 " pathEditMode="relative" ptsTypes="AA">
                                      <p:cBhvr>
                                        <p:cTn id="8" dur="2000" fill="hold"/>
                                        <p:tgtEl>
                                          <p:spTgt spid="5179"/>
                                        </p:tgtEl>
                                        <p:attrNameLst>
                                          <p:attrName>ppt_x</p:attrName>
                                          <p:attrName>ppt_y</p:attrName>
                                        </p:attrNameLst>
                                      </p:cBhvr>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5759"/>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nodeType="afterEffect">
                                  <p:stCondLst>
                                    <p:cond delay="0"/>
                                  </p:stCondLst>
                                  <p:childTnLst>
                                    <p:set>
                                      <p:cBhvr>
                                        <p:cTn id="14" dur="1" fill="hold">
                                          <p:stCondLst>
                                            <p:cond delay="0"/>
                                          </p:stCondLst>
                                        </p:cTn>
                                        <p:tgtEl>
                                          <p:spTgt spid="5180"/>
                                        </p:tgtEl>
                                        <p:attrNameLst>
                                          <p:attrName>style.visibility</p:attrName>
                                        </p:attrNameLst>
                                      </p:cBhvr>
                                      <p:to>
                                        <p:strVal val="visible"/>
                                      </p:to>
                                    </p:set>
                                  </p:childTnLst>
                                </p:cTn>
                              </p:par>
                              <p:par>
                                <p:cTn id="15" presetID="0" presetClass="path" presetSubtype="0" accel="50000" decel="50000" fill="hold" nodeType="withEffect">
                                  <p:stCondLst>
                                    <p:cond delay="0"/>
                                  </p:stCondLst>
                                  <p:childTnLst>
                                    <p:animMotion origin="layout" path="M 8.05556E-6 -0.16655 L 8.05556E-6 -2.07495E-6 " pathEditMode="relative" ptsTypes="AA">
                                      <p:cBhvr>
                                        <p:cTn id="16" dur="1000" fill="hold"/>
                                        <p:tgtEl>
                                          <p:spTgt spid="5180"/>
                                        </p:tgtEl>
                                        <p:attrNameLst>
                                          <p:attrName>ppt_x</p:attrName>
                                          <p:attrName>ppt_y</p:attrName>
                                        </p:attrNameLst>
                                      </p:cBhvr>
                                    </p:animMotion>
                                  </p:childTnLst>
                                </p:cTn>
                              </p:par>
                            </p:childTnLst>
                          </p:cTn>
                        </p:par>
                        <p:par>
                          <p:cTn id="17" fill="hold">
                            <p:stCondLst>
                              <p:cond delay="3000"/>
                            </p:stCondLst>
                            <p:childTnLst>
                              <p:par>
                                <p:cTn id="18" presetID="1" presetClass="entr" presetSubtype="0" fill="hold" nodeType="afterEffect">
                                  <p:stCondLst>
                                    <p:cond delay="0"/>
                                  </p:stCondLst>
                                  <p:childTnLst>
                                    <p:set>
                                      <p:cBhvr>
                                        <p:cTn id="19" dur="1" fill="hold">
                                          <p:stCondLst>
                                            <p:cond delay="0"/>
                                          </p:stCondLst>
                                        </p:cTn>
                                        <p:tgtEl>
                                          <p:spTgt spid="5760"/>
                                        </p:tgtEl>
                                        <p:attrNameLst>
                                          <p:attrName>style.visibility</p:attrName>
                                        </p:attrNameLst>
                                      </p:cBhvr>
                                      <p:to>
                                        <p:strVal val="visible"/>
                                      </p:to>
                                    </p:set>
                                  </p:childTnLst>
                                </p:cTn>
                              </p:par>
                            </p:childTnLst>
                          </p:cTn>
                        </p:par>
                        <p:par>
                          <p:cTn id="20" fill="hold">
                            <p:stCondLst>
                              <p:cond delay="3000"/>
                            </p:stCondLst>
                            <p:childTnLst>
                              <p:par>
                                <p:cTn id="21" presetID="1" presetClass="entr" presetSubtype="0" fill="hold" nodeType="afterEffect">
                                  <p:stCondLst>
                                    <p:cond delay="0"/>
                                  </p:stCondLst>
                                  <p:childTnLst>
                                    <p:set>
                                      <p:cBhvr>
                                        <p:cTn id="22" dur="1" fill="hold">
                                          <p:stCondLst>
                                            <p:cond delay="0"/>
                                          </p:stCondLst>
                                        </p:cTn>
                                        <p:tgtEl>
                                          <p:spTgt spid="5181"/>
                                        </p:tgtEl>
                                        <p:attrNameLst>
                                          <p:attrName>style.visibility</p:attrName>
                                        </p:attrNameLst>
                                      </p:cBhvr>
                                      <p:to>
                                        <p:strVal val="visible"/>
                                      </p:to>
                                    </p:set>
                                  </p:childTnLst>
                                </p:cTn>
                              </p:par>
                              <p:par>
                                <p:cTn id="23" presetID="0" presetClass="path" presetSubtype="0" accel="50000" decel="50000" fill="hold" nodeType="withEffect">
                                  <p:stCondLst>
                                    <p:cond delay="0"/>
                                  </p:stCondLst>
                                  <p:childTnLst>
                                    <p:animMotion origin="layout" path="M 8.05556E-6 -0.19986 L 8.05556E-6 -2.07495E-6 " pathEditMode="relative" ptsTypes="AA">
                                      <p:cBhvr>
                                        <p:cTn id="24" dur="500" fill="hold"/>
                                        <p:tgtEl>
                                          <p:spTgt spid="5181"/>
                                        </p:tgtEl>
                                        <p:attrNameLst>
                                          <p:attrName>ppt_x</p:attrName>
                                          <p:attrName>ppt_y</p:attrName>
                                        </p:attrNameLst>
                                      </p:cBhvr>
                                    </p:animMotion>
                                  </p:childTnLst>
                                </p:cTn>
                              </p:par>
                            </p:childTnLst>
                          </p:cTn>
                        </p:par>
                        <p:par>
                          <p:cTn id="25" fill="hold">
                            <p:stCondLst>
                              <p:cond delay="3500"/>
                            </p:stCondLst>
                            <p:childTnLst>
                              <p:par>
                                <p:cTn id="26" presetID="1" presetClass="entr" presetSubtype="0" fill="hold" nodeType="afterEffect">
                                  <p:stCondLst>
                                    <p:cond delay="0"/>
                                  </p:stCondLst>
                                  <p:childTnLst>
                                    <p:set>
                                      <p:cBhvr>
                                        <p:cTn id="27" dur="1" fill="hold">
                                          <p:stCondLst>
                                            <p:cond delay="0"/>
                                          </p:stCondLst>
                                        </p:cTn>
                                        <p:tgtEl>
                                          <p:spTgt spid="576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76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75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75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57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2006"/>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1_Edge">
  <a:themeElements>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1_Edge">
      <a:majorFont>
        <a:latin typeface="Arial"/>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2337</TotalTime>
  <Words>771</Words>
  <Application>Microsoft Office PowerPoint</Application>
  <PresentationFormat>On-screen Show (4:3)</PresentationFormat>
  <Paragraphs>237</Paragraphs>
  <Slides>31</Slides>
  <Notes>2</Notes>
  <HiddenSlides>0</HiddenSlides>
  <MMClips>8</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31</vt:i4>
      </vt:variant>
    </vt:vector>
  </HeadingPairs>
  <TitlesOfParts>
    <vt:vector size="35" baseType="lpstr">
      <vt:lpstr>1_Edge</vt:lpstr>
      <vt:lpstr>Custom Design</vt:lpstr>
      <vt:lpstr>PHOTO-PAINT</vt:lpstr>
      <vt:lpstr>Equation</vt:lpstr>
      <vt:lpstr>Chapter 3: The Gravitational Interaction</vt:lpstr>
      <vt:lpstr>Review</vt:lpstr>
      <vt:lpstr>Review</vt:lpstr>
      <vt:lpstr>Reminder</vt:lpstr>
      <vt:lpstr>Understanding gravity, a plan of action</vt:lpstr>
      <vt:lpstr>First let’s briefly consider distance for everyday interactions</vt:lpstr>
      <vt:lpstr>Experimental observation</vt:lpstr>
      <vt:lpstr>“Michelle” the cow in Manson Washington</vt:lpstr>
      <vt:lpstr>A free falling body in the absence of air resistance</vt:lpstr>
      <vt:lpstr>If I drop a book and a piece of paper, which one will hit the table first?</vt:lpstr>
      <vt:lpstr>Gravity causes a uniform acceleration at the planet’s surface (independent of mass)</vt:lpstr>
      <vt:lpstr>Decomposing motion into its components</vt:lpstr>
      <vt:lpstr>If objects are gravitationally attracted to each other, why doesn’t the moon fall to the earth?</vt:lpstr>
      <vt:lpstr>Slide 14</vt:lpstr>
      <vt:lpstr>The moon is falling! (Dependence of the force of gravity on distance)</vt:lpstr>
      <vt:lpstr>Gravity</vt:lpstr>
      <vt:lpstr>A very little math…</vt:lpstr>
      <vt:lpstr>And thus we see…</vt:lpstr>
      <vt:lpstr>If d2 is twice as large as d1, how is the force different for the d2 case?</vt:lpstr>
      <vt:lpstr>If m2 is twice as large as m1, How is the force different (d is the same in both cases)?</vt:lpstr>
      <vt:lpstr>How do scientists measure G?</vt:lpstr>
      <vt:lpstr>“Weightlessness” and  “The Vomit Comet”</vt:lpstr>
      <vt:lpstr>Eating on the vomit comet</vt:lpstr>
      <vt:lpstr>BYU Students on the vomit comet</vt:lpstr>
      <vt:lpstr>Slide 25</vt:lpstr>
      <vt:lpstr>Two types of mass: Inertial and gravitational</vt:lpstr>
      <vt:lpstr>Slide 27</vt:lpstr>
      <vt:lpstr>The ship is sailing to the left.  The ball is attached to the mast and then dropped. What will happen? (neglect air resistance)</vt:lpstr>
      <vt:lpstr>Slide 29</vt:lpstr>
      <vt:lpstr>Slide 30</vt:lpstr>
      <vt:lpstr>The cow, the Russian cargo plane, and the Japanese fishing trawler. (Courtesy of Dave Barry)</vt:lpstr>
    </vt:vector>
  </TitlesOfParts>
  <Company>BYU Physics Department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Fundamental Interactions</dc:title>
  <dc:creator>Michael Ware</dc:creator>
  <cp:lastModifiedBy>Michael Ware</cp:lastModifiedBy>
  <cp:revision>200</cp:revision>
  <dcterms:created xsi:type="dcterms:W3CDTF">2005-01-11T04:01:55Z</dcterms:created>
  <dcterms:modified xsi:type="dcterms:W3CDTF">2010-01-11T15:52:43Z</dcterms:modified>
</cp:coreProperties>
</file>