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41.xml" ContentType="application/vnd.openxmlformats-officedocument.presentationml.notesSlide+xml"/>
  <Override PartName="/ppt/tags/tag45.xml" ContentType="application/vnd.openxmlformats-officedocument.presentationml.tags+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tags/tag34.xml" ContentType="application/vnd.openxmlformats-officedocument.presentationml.tags+xml"/>
  <Override PartName="/ppt/tags/tag52.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tags/tag39.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tags/tag28.xml" ContentType="application/vnd.openxmlformats-officedocument.presentationml.tags+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tags/tag35.xml" ContentType="application/vnd.openxmlformats-officedocument.presentationml.tags+xml"/>
  <Override PartName="/ppt/notesSlides/notesSlide42.xml" ContentType="application/vnd.openxmlformats-officedocument.presentationml.notesSlide+xml"/>
  <Override PartName="/ppt/tags/tag46.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Default Extension="gif" ContentType="image/gif"/>
  <Override PartName="/ppt/tags/tag24.xml" ContentType="application/vnd.openxmlformats-officedocument.presentationml.tags+xml"/>
  <Override PartName="/ppt/notesSlides/notesSlide31.xml" ContentType="application/vnd.openxmlformats-officedocument.presentationml.notesSlide+xml"/>
  <Override PartName="/ppt/tags/tag53.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xls" ContentType="application/vnd.ms-exce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tags/tag47.xml" ContentType="application/vnd.openxmlformats-officedocument.presentationml.tags+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tags/tag54.xml" ContentType="application/vnd.openxmlformats-officedocument.presentationml.tags+xml"/>
  <Override PartName="/ppt/notesSlides/notesSlide61.xml" ContentType="application/vnd.openxmlformats-officedocument.presentationml.notesSlide+xml"/>
  <Override PartName="/ppt/notesSlides/notesSlide9.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tags/tag43.xml" ContentType="application/vnd.openxmlformats-officedocument.presentationml.tags+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6.xml" ContentType="application/vnd.openxmlformats-officedocument.presentationml.notesSlide+xml"/>
  <Override PartName="/ppt/tags/tag37.xml" ContentType="application/vnd.openxmlformats-officedocument.presentationml.tags+xml"/>
  <Override PartName="/ppt/notesSlides/notesSlide44.xml" ContentType="application/vnd.openxmlformats-officedocument.presentationml.notesSlide+xml"/>
  <Override PartName="/ppt/tags/tag48.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notesSlides/notesSlide40.xml" ContentType="application/vnd.openxmlformats-officedocument.presentationml.notesSlide+xml"/>
  <Override PartName="/ppt/tags/tag44.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63"/>
  </p:notesMasterIdLst>
  <p:handoutMasterIdLst>
    <p:handoutMasterId r:id="rId64"/>
  </p:handoutMasterIdLst>
  <p:sldIdLst>
    <p:sldId id="390" r:id="rId2"/>
    <p:sldId id="883" r:id="rId3"/>
    <p:sldId id="884" r:id="rId4"/>
    <p:sldId id="885" r:id="rId5"/>
    <p:sldId id="358" r:id="rId6"/>
    <p:sldId id="451" r:id="rId7"/>
    <p:sldId id="440" r:id="rId8"/>
    <p:sldId id="851" r:id="rId9"/>
    <p:sldId id="446" r:id="rId10"/>
    <p:sldId id="555" r:id="rId11"/>
    <p:sldId id="580" r:id="rId12"/>
    <p:sldId id="442" r:id="rId13"/>
    <p:sldId id="345" r:id="rId14"/>
    <p:sldId id="388" r:id="rId15"/>
    <p:sldId id="845" r:id="rId16"/>
    <p:sldId id="846" r:id="rId17"/>
    <p:sldId id="840" r:id="rId18"/>
    <p:sldId id="841" r:id="rId19"/>
    <p:sldId id="818" r:id="rId20"/>
    <p:sldId id="819" r:id="rId21"/>
    <p:sldId id="877" r:id="rId22"/>
    <p:sldId id="882" r:id="rId23"/>
    <p:sldId id="821" r:id="rId24"/>
    <p:sldId id="823" r:id="rId25"/>
    <p:sldId id="824" r:id="rId26"/>
    <p:sldId id="825" r:id="rId27"/>
    <p:sldId id="826" r:id="rId28"/>
    <p:sldId id="833" r:id="rId29"/>
    <p:sldId id="831" r:id="rId30"/>
    <p:sldId id="832" r:id="rId31"/>
    <p:sldId id="869" r:id="rId32"/>
    <p:sldId id="861" r:id="rId33"/>
    <p:sldId id="860" r:id="rId34"/>
    <p:sldId id="838" r:id="rId35"/>
    <p:sldId id="837" r:id="rId36"/>
    <p:sldId id="729" r:id="rId37"/>
    <p:sldId id="730" r:id="rId38"/>
    <p:sldId id="731" r:id="rId39"/>
    <p:sldId id="732" r:id="rId40"/>
    <p:sldId id="733" r:id="rId41"/>
    <p:sldId id="734" r:id="rId42"/>
    <p:sldId id="736" r:id="rId43"/>
    <p:sldId id="813" r:id="rId44"/>
    <p:sldId id="738" r:id="rId45"/>
    <p:sldId id="739" r:id="rId46"/>
    <p:sldId id="740" r:id="rId47"/>
    <p:sldId id="870" r:id="rId48"/>
    <p:sldId id="737" r:id="rId49"/>
    <p:sldId id="741" r:id="rId50"/>
    <p:sldId id="742" r:id="rId51"/>
    <p:sldId id="743" r:id="rId52"/>
    <p:sldId id="744" r:id="rId53"/>
    <p:sldId id="842" r:id="rId54"/>
    <p:sldId id="745" r:id="rId55"/>
    <p:sldId id="746" r:id="rId56"/>
    <p:sldId id="816" r:id="rId57"/>
    <p:sldId id="891" r:id="rId58"/>
    <p:sldId id="893" r:id="rId59"/>
    <p:sldId id="894" r:id="rId60"/>
    <p:sldId id="890" r:id="rId61"/>
    <p:sldId id="871" r:id="rId62"/>
  </p:sldIdLst>
  <p:sldSz cx="9144000" cy="6858000" type="screen4x3"/>
  <p:notesSz cx="7315200" cy="9601200"/>
  <p:custDataLst>
    <p:tags r:id="rId65"/>
  </p:custDataLst>
  <p:kinsoku lang="ja-JP" invalStChars="、。，．・：；？！゛゜ヽヾゝゞ々ー’”）〕］｝〉》」』】°‰′″℃￠％ぁぃぅぇぉっゃゅょゎァィゥェォッャュョヮヵヶ!%),.:;?]}｡｣､･ｧｨｩｪｫｬｭｮｯｰﾞﾟ" invalEndChars="‘“（〔［｛〈《「『【￥＄$([\{｢￡"/>
  <p:defaultTextStyle>
    <a:defPPr>
      <a:defRPr lang="en-US"/>
    </a:defPPr>
    <a:lvl1pPr algn="ctr" rtl="0" fontAlgn="base">
      <a:spcBef>
        <a:spcPct val="0"/>
      </a:spcBef>
      <a:spcAft>
        <a:spcPct val="0"/>
      </a:spcAft>
      <a:defRPr b="1" kern="1200">
        <a:solidFill>
          <a:schemeClr val="tx1"/>
        </a:solidFill>
        <a:latin typeface="Comic Sans MS" pitchFamily="66" charset="0"/>
        <a:ea typeface="+mn-ea"/>
        <a:cs typeface="+mn-cs"/>
      </a:defRPr>
    </a:lvl1pPr>
    <a:lvl2pPr marL="457200" algn="ctr" rtl="0" fontAlgn="base">
      <a:spcBef>
        <a:spcPct val="0"/>
      </a:spcBef>
      <a:spcAft>
        <a:spcPct val="0"/>
      </a:spcAft>
      <a:defRPr b="1" kern="1200">
        <a:solidFill>
          <a:schemeClr val="tx1"/>
        </a:solidFill>
        <a:latin typeface="Comic Sans MS" pitchFamily="66" charset="0"/>
        <a:ea typeface="+mn-ea"/>
        <a:cs typeface="+mn-cs"/>
      </a:defRPr>
    </a:lvl2pPr>
    <a:lvl3pPr marL="914400" algn="ctr" rtl="0" fontAlgn="base">
      <a:spcBef>
        <a:spcPct val="0"/>
      </a:spcBef>
      <a:spcAft>
        <a:spcPct val="0"/>
      </a:spcAft>
      <a:defRPr b="1" kern="1200">
        <a:solidFill>
          <a:schemeClr val="tx1"/>
        </a:solidFill>
        <a:latin typeface="Comic Sans MS" pitchFamily="66" charset="0"/>
        <a:ea typeface="+mn-ea"/>
        <a:cs typeface="+mn-cs"/>
      </a:defRPr>
    </a:lvl3pPr>
    <a:lvl4pPr marL="1371600" algn="ctr" rtl="0" fontAlgn="base">
      <a:spcBef>
        <a:spcPct val="0"/>
      </a:spcBef>
      <a:spcAft>
        <a:spcPct val="0"/>
      </a:spcAft>
      <a:defRPr b="1" kern="1200">
        <a:solidFill>
          <a:schemeClr val="tx1"/>
        </a:solidFill>
        <a:latin typeface="Comic Sans MS" pitchFamily="66" charset="0"/>
        <a:ea typeface="+mn-ea"/>
        <a:cs typeface="+mn-cs"/>
      </a:defRPr>
    </a:lvl4pPr>
    <a:lvl5pPr marL="1828800" algn="ctr" rtl="0" fontAlgn="base">
      <a:spcBef>
        <a:spcPct val="0"/>
      </a:spcBef>
      <a:spcAft>
        <a:spcPct val="0"/>
      </a:spcAft>
      <a:defRPr b="1" kern="1200">
        <a:solidFill>
          <a:schemeClr val="tx1"/>
        </a:solidFill>
        <a:latin typeface="Comic Sans MS" pitchFamily="66" charset="0"/>
        <a:ea typeface="+mn-ea"/>
        <a:cs typeface="+mn-cs"/>
      </a:defRPr>
    </a:lvl5pPr>
    <a:lvl6pPr marL="2286000" algn="l" defTabSz="914400" rtl="0" eaLnBrk="1" latinLnBrk="0" hangingPunct="1">
      <a:defRPr b="1" kern="1200">
        <a:solidFill>
          <a:schemeClr val="tx1"/>
        </a:solidFill>
        <a:latin typeface="Comic Sans MS" pitchFamily="66" charset="0"/>
        <a:ea typeface="+mn-ea"/>
        <a:cs typeface="+mn-cs"/>
      </a:defRPr>
    </a:lvl6pPr>
    <a:lvl7pPr marL="2743200" algn="l" defTabSz="914400" rtl="0" eaLnBrk="1" latinLnBrk="0" hangingPunct="1">
      <a:defRPr b="1" kern="1200">
        <a:solidFill>
          <a:schemeClr val="tx1"/>
        </a:solidFill>
        <a:latin typeface="Comic Sans MS" pitchFamily="66" charset="0"/>
        <a:ea typeface="+mn-ea"/>
        <a:cs typeface="+mn-cs"/>
      </a:defRPr>
    </a:lvl7pPr>
    <a:lvl8pPr marL="3200400" algn="l" defTabSz="914400" rtl="0" eaLnBrk="1" latinLnBrk="0" hangingPunct="1">
      <a:defRPr b="1" kern="1200">
        <a:solidFill>
          <a:schemeClr val="tx1"/>
        </a:solidFill>
        <a:latin typeface="Comic Sans MS" pitchFamily="66" charset="0"/>
        <a:ea typeface="+mn-ea"/>
        <a:cs typeface="+mn-cs"/>
      </a:defRPr>
    </a:lvl8pPr>
    <a:lvl9pPr marL="3657600" algn="l" defTabSz="914400" rtl="0" eaLnBrk="1" latinLnBrk="0" hangingPunct="1">
      <a:defRPr b="1"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6600"/>
    <a:srgbClr val="FF8585"/>
    <a:srgbClr val="D30001"/>
    <a:srgbClr val="FA7BFD"/>
    <a:srgbClr val="0000FF"/>
    <a:srgbClr val="CC99FF"/>
    <a:srgbClr val="0099CC"/>
    <a:srgbClr val="FFC409"/>
    <a:srgbClr val="C49500"/>
    <a:srgbClr val="7144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79" autoAdjust="0"/>
    <p:restoredTop sz="89583" autoAdjust="0"/>
  </p:normalViewPr>
  <p:slideViewPr>
    <p:cSldViewPr>
      <p:cViewPr>
        <p:scale>
          <a:sx n="100" d="100"/>
          <a:sy n="100" d="100"/>
        </p:scale>
        <p:origin x="-1932"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890"/>
    </p:cViewPr>
  </p:sorterViewPr>
  <p:gridSpacing cx="58989913" cy="5898991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 Id="rId4" Type="http://schemas.openxmlformats.org/officeDocument/2006/relationships/image" Target="../media/image3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image" Target="../media/image8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8.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050"/>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atin typeface="Tahoma" pitchFamily="34" charset="0"/>
              </a:defRPr>
            </a:lvl1pPr>
          </a:lstStyle>
          <a:p>
            <a:pPr>
              <a:defRPr/>
            </a:pPr>
            <a:endParaRPr lang="en-US"/>
          </a:p>
        </p:txBody>
      </p:sp>
      <p:sp>
        <p:nvSpPr>
          <p:cNvPr id="92163" name="Rectangle 2051"/>
          <p:cNvSpPr>
            <a:spLocks noGrp="1" noChangeArrowheads="1"/>
          </p:cNvSpPr>
          <p:nvPr>
            <p:ph type="dt" sz="quarter" idx="1"/>
          </p:nvPr>
        </p:nvSpPr>
        <p:spPr bwMode="auto">
          <a:xfrm>
            <a:off x="414528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atin typeface="Tahoma" pitchFamily="34" charset="0"/>
              </a:defRPr>
            </a:lvl1pPr>
          </a:lstStyle>
          <a:p>
            <a:pPr>
              <a:defRPr/>
            </a:pPr>
            <a:endParaRPr lang="en-US"/>
          </a:p>
        </p:txBody>
      </p:sp>
      <p:sp>
        <p:nvSpPr>
          <p:cNvPr id="92164" name="Rectangle 2052"/>
          <p:cNvSpPr>
            <a:spLocks noGrp="1" noChangeArrowheads="1"/>
          </p:cNvSpPr>
          <p:nvPr>
            <p:ph type="ftr" sz="quarter" idx="2"/>
          </p:nvPr>
        </p:nvSpPr>
        <p:spPr bwMode="auto">
          <a:xfrm>
            <a:off x="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atin typeface="Tahoma" pitchFamily="34" charset="0"/>
              </a:defRPr>
            </a:lvl1pPr>
          </a:lstStyle>
          <a:p>
            <a:pPr>
              <a:defRPr/>
            </a:pPr>
            <a:endParaRPr lang="en-US"/>
          </a:p>
        </p:txBody>
      </p:sp>
      <p:sp>
        <p:nvSpPr>
          <p:cNvPr id="92165" name="Rectangle 2053"/>
          <p:cNvSpPr>
            <a:spLocks noGrp="1" noChangeArrowheads="1"/>
          </p:cNvSpPr>
          <p:nvPr>
            <p:ph type="sldNum" sz="quarter" idx="3"/>
          </p:nvPr>
        </p:nvSpPr>
        <p:spPr bwMode="auto">
          <a:xfrm>
            <a:off x="414528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atin typeface="Tahoma" pitchFamily="34" charset="0"/>
              </a:defRPr>
            </a:lvl1pPr>
          </a:lstStyle>
          <a:p>
            <a:pPr>
              <a:defRPr/>
            </a:pPr>
            <a:fld id="{699A1F46-FE75-43CE-A0C4-B2CDFC86189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idx="2"/>
          </p:nvPr>
        </p:nvSpPr>
        <p:spPr bwMode="auto">
          <a:xfrm>
            <a:off x="1257300" y="720725"/>
            <a:ext cx="4800600" cy="3600450"/>
          </a:xfrm>
          <a:prstGeom prst="rect">
            <a:avLst/>
          </a:prstGeom>
          <a:noFill/>
          <a:ln w="12700">
            <a:solidFill>
              <a:schemeClr val="tx1"/>
            </a:solidFill>
            <a:miter lim="800000"/>
            <a:headEnd/>
            <a:tailEnd/>
          </a:ln>
        </p:spPr>
      </p:sp>
      <p:sp>
        <p:nvSpPr>
          <p:cNvPr id="2051" name="Rectangle 3"/>
          <p:cNvSpPr>
            <a:spLocks noGrp="1" noChangeArrowheads="1"/>
          </p:cNvSpPr>
          <p:nvPr>
            <p:ph type="body" sz="quarter" idx="3"/>
          </p:nvPr>
        </p:nvSpPr>
        <p:spPr bwMode="auto">
          <a:xfrm>
            <a:off x="975360" y="4560570"/>
            <a:ext cx="5364480" cy="4320540"/>
          </a:xfrm>
          <a:prstGeom prst="rect">
            <a:avLst/>
          </a:prstGeom>
          <a:noFill/>
          <a:ln w="12700">
            <a:noFill/>
            <a:miter lim="800000"/>
            <a:headEnd/>
            <a:tailEnd/>
          </a:ln>
          <a:effectLst/>
        </p:spPr>
        <p:txBody>
          <a:bodyPr vert="horz" wrap="square" lIns="95654" tIns="46988" rIns="95654" bIns="4698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8" Type="http://schemas.openxmlformats.org/officeDocument/2006/relationships/hyperlink" Target="http://en.wikipedia.org/wiki/Polaris" TargetMode="External"/><Relationship Id="rId3" Type="http://schemas.openxmlformats.org/officeDocument/2006/relationships/hyperlink" Target="http://en.wikipedia.org/wiki/Population_I" TargetMode="External"/><Relationship Id="rId7" Type="http://schemas.openxmlformats.org/officeDocument/2006/relationships/hyperlink" Target="http://en.wikipedia.org/wiki/W_Virginis_variable"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en.wikipedia.org/wiki/Population_II" TargetMode="External"/><Relationship Id="rId5" Type="http://schemas.openxmlformats.org/officeDocument/2006/relationships/hyperlink" Target="http://en.wikipedia.org/wiki/Sun" TargetMode="External"/><Relationship Id="rId10" Type="http://schemas.openxmlformats.org/officeDocument/2006/relationships/hyperlink" Target="http://en.wikipedia.org/wiki/Dynamical_time_scale" TargetMode="External"/><Relationship Id="rId4" Type="http://schemas.openxmlformats.org/officeDocument/2006/relationships/hyperlink" Target="http://en.wikipedia.org/wiki/Stellar_classification" TargetMode="External"/><Relationship Id="rId9" Type="http://schemas.openxmlformats.org/officeDocument/2006/relationships/hyperlink" Target="http://www.spaceref.com/news/viewpr.html?pid=18677"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25000" lnSpcReduction="20000"/>
          </a:bodyPr>
          <a:lstStyle/>
          <a:p>
            <a:pPr>
              <a:defRPr/>
            </a:pPr>
            <a:r>
              <a:rPr lang="en-US" dirty="0" smtClean="0"/>
              <a:t>Dear PS100,</a:t>
            </a:r>
          </a:p>
          <a:p>
            <a:pPr>
              <a:defRPr/>
            </a:pPr>
            <a:r>
              <a:rPr lang="en-US" dirty="0" smtClean="0"/>
              <a:t> </a:t>
            </a:r>
          </a:p>
          <a:p>
            <a:pPr>
              <a:defRPr/>
            </a:pPr>
            <a:r>
              <a:rPr lang="en-US" dirty="0" smtClean="0"/>
              <a:t>We are considering throwing out the learning objectives for Ch 32 since we really test on solar system formation (the nebular hypothesis).  This email message is to alert those who did not attend this morning's </a:t>
            </a:r>
            <a:r>
              <a:rPr lang="en-US" dirty="0" err="1" smtClean="0"/>
              <a:t>inservice</a:t>
            </a:r>
            <a:r>
              <a:rPr lang="en-US" dirty="0" smtClean="0"/>
              <a:t> meeting so that you can adjust your lecture appropriately.  Possible test questions (to be discussed this coming Tuesday morning at 10:00 in our meeting) follow.</a:t>
            </a:r>
          </a:p>
          <a:p>
            <a:pPr>
              <a:defRPr/>
            </a:pPr>
            <a:r>
              <a:rPr lang="en-US" dirty="0" smtClean="0"/>
              <a:t> </a:t>
            </a:r>
          </a:p>
          <a:p>
            <a:pPr>
              <a:defRPr/>
            </a:pPr>
            <a:r>
              <a:rPr lang="en-US" dirty="0" smtClean="0"/>
              <a:t>Regards,</a:t>
            </a:r>
          </a:p>
          <a:p>
            <a:pPr>
              <a:defRPr/>
            </a:pPr>
            <a:r>
              <a:rPr lang="en-US" dirty="0" smtClean="0"/>
              <a:t>Scott Bergeson</a:t>
            </a:r>
          </a:p>
          <a:p>
            <a:pPr>
              <a:defRPr/>
            </a:pPr>
            <a:r>
              <a:rPr lang="en-US" dirty="0" smtClean="0"/>
              <a:t> </a:t>
            </a:r>
          </a:p>
          <a:p>
            <a:pPr>
              <a:defRPr/>
            </a:pPr>
            <a:r>
              <a:rPr lang="en-US" dirty="0" smtClean="0"/>
              <a:t> </a:t>
            </a:r>
          </a:p>
          <a:p>
            <a:pPr>
              <a:defRPr/>
            </a:pPr>
            <a:r>
              <a:rPr lang="en-US" dirty="0" smtClean="0"/>
              <a:t>_Solar System Formation Questions:_</a:t>
            </a:r>
          </a:p>
          <a:p>
            <a:pPr>
              <a:defRPr/>
            </a:pPr>
            <a:r>
              <a:rPr lang="en-US" dirty="0" smtClean="0"/>
              <a:t>1. The standard model of solar system formation offers what explanation </a:t>
            </a:r>
          </a:p>
          <a:p>
            <a:pPr>
              <a:defRPr/>
            </a:pPr>
            <a:r>
              <a:rPr lang="en-US" dirty="0" smtClean="0"/>
              <a:t>for the different compositions of the Terrestrial and Jovian planets?</a:t>
            </a:r>
          </a:p>
          <a:p>
            <a:pPr>
              <a:defRPr/>
            </a:pPr>
            <a:r>
              <a:rPr lang="en-US" dirty="0" smtClean="0"/>
              <a:t> a.  During condensation, the heavier elements tended to sink nearer the </a:t>
            </a:r>
          </a:p>
          <a:p>
            <a:pPr>
              <a:defRPr/>
            </a:pPr>
            <a:r>
              <a:rPr lang="en-US" dirty="0" smtClean="0"/>
              <a:t>Sun and, being rare, only provided enough material to build the </a:t>
            </a:r>
          </a:p>
          <a:p>
            <a:pPr>
              <a:defRPr/>
            </a:pPr>
            <a:r>
              <a:rPr lang="en-US" dirty="0" smtClean="0"/>
              <a:t>relatively small terrestrial planets.</a:t>
            </a:r>
          </a:p>
          <a:p>
            <a:pPr>
              <a:defRPr/>
            </a:pPr>
            <a:r>
              <a:rPr lang="en-US" dirty="0" smtClean="0"/>
              <a:t> b.  During the collapse of the gaseous nebula, most of the material </a:t>
            </a:r>
          </a:p>
          <a:p>
            <a:pPr>
              <a:defRPr/>
            </a:pPr>
            <a:r>
              <a:rPr lang="en-US" dirty="0" smtClean="0"/>
              <a:t>tended to collect far from the Sun because of the large centrifugal </a:t>
            </a:r>
          </a:p>
          <a:p>
            <a:pPr>
              <a:defRPr/>
            </a:pPr>
            <a:r>
              <a:rPr lang="en-US" dirty="0" smtClean="0"/>
              <a:t>forces, which provided the necessary material to build the large Jovian </a:t>
            </a:r>
          </a:p>
          <a:p>
            <a:pPr>
              <a:defRPr/>
            </a:pPr>
            <a:r>
              <a:rPr lang="en-US" dirty="0" smtClean="0"/>
              <a:t>planets.</a:t>
            </a:r>
          </a:p>
          <a:p>
            <a:pPr>
              <a:defRPr/>
            </a:pPr>
            <a:r>
              <a:rPr lang="en-US" dirty="0" smtClean="0"/>
              <a:t> c.  The large gravitational forces of Jupiter tended to prevent planet </a:t>
            </a:r>
          </a:p>
          <a:p>
            <a:pPr>
              <a:defRPr/>
            </a:pPr>
            <a:r>
              <a:rPr lang="en-US" dirty="0" smtClean="0"/>
              <a:t>formation in the inner solar system and eventually attracted most of the </a:t>
            </a:r>
          </a:p>
          <a:p>
            <a:pPr>
              <a:defRPr/>
            </a:pPr>
            <a:r>
              <a:rPr lang="en-US" dirty="0" smtClean="0"/>
              <a:t>material into the region of the Jovian planets.</a:t>
            </a:r>
          </a:p>
          <a:p>
            <a:pPr>
              <a:defRPr/>
            </a:pPr>
            <a:r>
              <a:rPr lang="en-US" dirty="0" smtClean="0"/>
              <a:t> d.  The terrestrial planets were formed near the Sun where, because of </a:t>
            </a:r>
          </a:p>
          <a:p>
            <a:pPr>
              <a:defRPr/>
            </a:pPr>
            <a:r>
              <a:rPr lang="en-US" dirty="0" smtClean="0"/>
              <a:t>the high temperatures, only heavier elements were able to condense. </a:t>
            </a:r>
          </a:p>
          <a:p>
            <a:pPr>
              <a:defRPr/>
            </a:pPr>
            <a:r>
              <a:rPr lang="en-US" dirty="0" smtClean="0"/>
              <a:t> </a:t>
            </a:r>
          </a:p>
          <a:p>
            <a:pPr>
              <a:defRPr/>
            </a:pPr>
            <a:r>
              <a:rPr lang="en-US" dirty="0" smtClean="0"/>
              <a:t>2. What was the form of the material from which the solar system formed?</a:t>
            </a:r>
          </a:p>
          <a:p>
            <a:pPr>
              <a:defRPr/>
            </a:pPr>
            <a:r>
              <a:rPr lang="en-US" dirty="0" smtClean="0"/>
              <a:t> a. A nebula made mostly of hydrogen and helium gas, but enriched in </a:t>
            </a:r>
          </a:p>
          <a:p>
            <a:pPr>
              <a:defRPr/>
            </a:pPr>
            <a:r>
              <a:rPr lang="en-US" dirty="0" smtClean="0"/>
              <a:t>heavier elements from supernova explosions.</a:t>
            </a:r>
          </a:p>
          <a:p>
            <a:pPr>
              <a:defRPr/>
            </a:pPr>
            <a:r>
              <a:rPr lang="en-US" dirty="0" smtClean="0"/>
              <a:t> b. A nebula made mostly of heavy elements, but enriched in hydrogen and </a:t>
            </a:r>
          </a:p>
          <a:p>
            <a:pPr>
              <a:defRPr/>
            </a:pPr>
            <a:r>
              <a:rPr lang="en-US" dirty="0" smtClean="0"/>
              <a:t>helium from supernova explosions.</a:t>
            </a:r>
          </a:p>
          <a:p>
            <a:pPr>
              <a:defRPr/>
            </a:pPr>
            <a:r>
              <a:rPr lang="en-US" dirty="0" smtClean="0"/>
              <a:t> c. A nebula made entirely of hydrogen and helium gas.</a:t>
            </a:r>
          </a:p>
          <a:p>
            <a:pPr>
              <a:defRPr/>
            </a:pPr>
            <a:r>
              <a:rPr lang="en-US" dirty="0" smtClean="0"/>
              <a:t> d. Debris from the explosion of a massive star.</a:t>
            </a:r>
          </a:p>
          <a:p>
            <a:pPr>
              <a:defRPr/>
            </a:pPr>
            <a:r>
              <a:rPr lang="en-US" dirty="0" smtClean="0"/>
              <a:t> </a:t>
            </a:r>
          </a:p>
          <a:p>
            <a:pPr>
              <a:defRPr/>
            </a:pPr>
            <a:r>
              <a:rPr lang="en-US" dirty="0" smtClean="0"/>
              <a:t>3. What process heated the early solar nebula as it slowly contracted </a:t>
            </a:r>
          </a:p>
          <a:p>
            <a:pPr>
              <a:defRPr/>
            </a:pPr>
            <a:r>
              <a:rPr lang="en-US" dirty="0" smtClean="0"/>
              <a:t>toward a central </a:t>
            </a:r>
            <a:r>
              <a:rPr lang="en-US" dirty="0" err="1" smtClean="0"/>
              <a:t>protosun</a:t>
            </a:r>
            <a:r>
              <a:rPr lang="en-US" dirty="0" smtClean="0"/>
              <a:t>?</a:t>
            </a:r>
          </a:p>
          <a:p>
            <a:pPr>
              <a:defRPr/>
            </a:pPr>
            <a:r>
              <a:rPr lang="en-US" dirty="0" smtClean="0"/>
              <a:t> a. Rotational energy transferred to heat by friction between particles </a:t>
            </a:r>
          </a:p>
          <a:p>
            <a:pPr>
              <a:defRPr/>
            </a:pPr>
            <a:r>
              <a:rPr lang="en-US" dirty="0" smtClean="0"/>
              <a:t>as the nebula slowly revolved around its center.</a:t>
            </a:r>
          </a:p>
          <a:p>
            <a:pPr>
              <a:defRPr/>
            </a:pPr>
            <a:r>
              <a:rPr lang="en-US" dirty="0" smtClean="0"/>
              <a:t> b. Release of heat by collisions of particles as they gain kinetic </a:t>
            </a:r>
          </a:p>
          <a:p>
            <a:pPr>
              <a:defRPr/>
            </a:pPr>
            <a:r>
              <a:rPr lang="en-US" dirty="0" smtClean="0"/>
              <a:t>energy in falling toward the center of the nebula.</a:t>
            </a:r>
          </a:p>
          <a:p>
            <a:pPr>
              <a:defRPr/>
            </a:pPr>
            <a:r>
              <a:rPr lang="en-US" dirty="0" smtClean="0"/>
              <a:t> c. Release of heat as molecules formed and as gases condensed into ices.</a:t>
            </a:r>
          </a:p>
          <a:p>
            <a:pPr>
              <a:defRPr/>
            </a:pPr>
            <a:r>
              <a:rPr lang="en-US" dirty="0" smtClean="0"/>
              <a:t> d. Thermonuclear fusion in the </a:t>
            </a:r>
            <a:r>
              <a:rPr lang="en-US" dirty="0" err="1" smtClean="0"/>
              <a:t>protosun</a:t>
            </a:r>
            <a:r>
              <a:rPr lang="en-US" dirty="0" smtClean="0"/>
              <a:t>, followed by radiated heating </a:t>
            </a:r>
          </a:p>
          <a:p>
            <a:pPr>
              <a:defRPr/>
            </a:pPr>
            <a:r>
              <a:rPr lang="en-US" dirty="0" smtClean="0"/>
              <a:t>of the nebula.</a:t>
            </a:r>
          </a:p>
          <a:p>
            <a:pPr>
              <a:defRPr/>
            </a:pPr>
            <a:r>
              <a:rPr lang="en-US" dirty="0" smtClean="0"/>
              <a:t> </a:t>
            </a:r>
          </a:p>
          <a:p>
            <a:pPr>
              <a:defRPr/>
            </a:pPr>
            <a:r>
              <a:rPr lang="en-US" dirty="0" smtClean="0"/>
              <a:t>4. More than any other, which physical parameter probably controlled the </a:t>
            </a:r>
          </a:p>
          <a:p>
            <a:pPr>
              <a:defRPr/>
            </a:pPr>
            <a:r>
              <a:rPr lang="en-US" dirty="0" smtClean="0"/>
              <a:t>early evolution of the planetary system and dictated the characteristics </a:t>
            </a:r>
          </a:p>
          <a:p>
            <a:pPr>
              <a:defRPr/>
            </a:pPr>
            <a:r>
              <a:rPr lang="en-US" dirty="0" smtClean="0"/>
              <a:t>of the planets that eventually formed?</a:t>
            </a:r>
          </a:p>
          <a:p>
            <a:pPr>
              <a:defRPr/>
            </a:pPr>
            <a:r>
              <a:rPr lang="en-US" dirty="0" smtClean="0"/>
              <a:t> a. Overall rotation of the nebula.</a:t>
            </a:r>
          </a:p>
          <a:p>
            <a:pPr>
              <a:defRPr/>
            </a:pPr>
            <a:r>
              <a:rPr lang="en-US" dirty="0" smtClean="0"/>
              <a:t> b. Density of hydrogen gas in the nebula.</a:t>
            </a:r>
          </a:p>
          <a:p>
            <a:pPr>
              <a:defRPr/>
            </a:pPr>
            <a:r>
              <a:rPr lang="en-US" dirty="0" smtClean="0"/>
              <a:t> c. Mix of chemical constituents.</a:t>
            </a:r>
          </a:p>
          <a:p>
            <a:pPr>
              <a:defRPr/>
            </a:pPr>
            <a:r>
              <a:rPr lang="en-US" dirty="0" smtClean="0"/>
              <a:t> d. Temperature distribution within the nebula.</a:t>
            </a:r>
          </a:p>
          <a:p>
            <a:pPr>
              <a:defRPr/>
            </a:pPr>
            <a:r>
              <a:rPr lang="en-US" dirty="0" smtClean="0"/>
              <a:t> </a:t>
            </a:r>
          </a:p>
          <a:p>
            <a:pPr>
              <a:defRPr/>
            </a:pPr>
            <a:r>
              <a:rPr lang="en-US" dirty="0" smtClean="0"/>
              <a:t>5. According to modern theories, the most significant difference between </a:t>
            </a:r>
          </a:p>
          <a:p>
            <a:pPr>
              <a:defRPr/>
            </a:pPr>
            <a:r>
              <a:rPr lang="en-US" dirty="0" smtClean="0"/>
              <a:t>the formation of the terrestrial and Jovian planets is that</a:t>
            </a:r>
          </a:p>
          <a:p>
            <a:pPr>
              <a:defRPr/>
            </a:pPr>
            <a:r>
              <a:rPr lang="en-US" dirty="0" smtClean="0"/>
              <a:t> a. both formed by accretion of </a:t>
            </a:r>
            <a:r>
              <a:rPr lang="en-US" dirty="0" err="1" smtClean="0"/>
              <a:t>planetesimals</a:t>
            </a:r>
            <a:r>
              <a:rPr lang="en-US" dirty="0" smtClean="0"/>
              <a:t>, but the Jovian planets </a:t>
            </a:r>
          </a:p>
          <a:p>
            <a:pPr>
              <a:defRPr/>
            </a:pPr>
            <a:r>
              <a:rPr lang="en-US" dirty="0" smtClean="0"/>
              <a:t>became massive enough to attract gas onto them directly from the solar </a:t>
            </a:r>
          </a:p>
          <a:p>
            <a:pPr>
              <a:defRPr/>
            </a:pPr>
            <a:r>
              <a:rPr lang="en-US" dirty="0" smtClean="0"/>
              <a:t>nebula.</a:t>
            </a:r>
          </a:p>
          <a:p>
            <a:pPr>
              <a:defRPr/>
            </a:pPr>
            <a:r>
              <a:rPr lang="en-US" dirty="0" smtClean="0"/>
              <a:t> b. both formed by accretion of rocky and icy </a:t>
            </a:r>
            <a:r>
              <a:rPr lang="en-US" dirty="0" err="1" smtClean="0"/>
              <a:t>planetesimals</a:t>
            </a:r>
            <a:r>
              <a:rPr lang="en-US" dirty="0" smtClean="0"/>
              <a:t>, but the </a:t>
            </a:r>
          </a:p>
          <a:p>
            <a:pPr>
              <a:defRPr/>
            </a:pPr>
            <a:r>
              <a:rPr lang="en-US" dirty="0" smtClean="0"/>
              <a:t>terrestrial planets were close enough to the Sun that almost all of the </a:t>
            </a:r>
          </a:p>
          <a:p>
            <a:pPr>
              <a:defRPr/>
            </a:pPr>
            <a:r>
              <a:rPr lang="en-US" dirty="0" smtClean="0"/>
              <a:t>ices escaped back to space after the planets formed.</a:t>
            </a:r>
          </a:p>
          <a:p>
            <a:pPr>
              <a:defRPr/>
            </a:pPr>
            <a:r>
              <a:rPr lang="en-US" dirty="0" smtClean="0"/>
              <a:t> c. the terrestrial planets formed close to the Sun where there was lots </a:t>
            </a:r>
          </a:p>
          <a:p>
            <a:pPr>
              <a:defRPr/>
            </a:pPr>
            <a:r>
              <a:rPr lang="en-US" dirty="0" smtClean="0"/>
              <a:t>of rock but no ice, whereas the Jovian planets formed far from the Sun </a:t>
            </a:r>
          </a:p>
          <a:p>
            <a:pPr>
              <a:defRPr/>
            </a:pPr>
            <a:r>
              <a:rPr lang="en-US" dirty="0" smtClean="0"/>
              <a:t>where there was lots of hydrogen and ice but no rocky material.</a:t>
            </a:r>
          </a:p>
          <a:p>
            <a:pPr>
              <a:defRPr/>
            </a:pPr>
            <a:r>
              <a:rPr lang="en-US" dirty="0" smtClean="0"/>
              <a:t> d. the terrestrial planets formed by accretion of </a:t>
            </a:r>
            <a:r>
              <a:rPr lang="en-US" dirty="0" err="1" smtClean="0"/>
              <a:t>planetesimals</a:t>
            </a:r>
            <a:r>
              <a:rPr lang="en-US" dirty="0" smtClean="0"/>
              <a:t>, </a:t>
            </a:r>
          </a:p>
          <a:p>
            <a:pPr>
              <a:defRPr/>
            </a:pPr>
            <a:r>
              <a:rPr lang="en-US" dirty="0" smtClean="0"/>
              <a:t>whereas the Jovian planets formed from streamers of hot gas which shot </a:t>
            </a:r>
          </a:p>
          <a:p>
            <a:pPr>
              <a:defRPr/>
            </a:pPr>
            <a:r>
              <a:rPr lang="en-US" dirty="0" smtClean="0"/>
              <a:t>out of the </a:t>
            </a:r>
            <a:r>
              <a:rPr lang="en-US" dirty="0" err="1" smtClean="0"/>
              <a:t>protostar</a:t>
            </a:r>
            <a:r>
              <a:rPr lang="en-US" dirty="0" smtClean="0"/>
              <a:t>.</a:t>
            </a:r>
          </a:p>
          <a:p>
            <a:pPr>
              <a:defRPr/>
            </a:pPr>
            <a:r>
              <a:rPr lang="en-US" dirty="0" smtClean="0"/>
              <a:t> </a:t>
            </a:r>
          </a:p>
          <a:p>
            <a:pPr>
              <a:defRPr/>
            </a:pPr>
            <a:r>
              <a:rPr lang="en-US" dirty="0" smtClean="0"/>
              <a:t>6. The atoms that make up your body were formed</a:t>
            </a:r>
          </a:p>
          <a:p>
            <a:pPr>
              <a:defRPr/>
            </a:pPr>
            <a:r>
              <a:rPr lang="en-US" dirty="0" smtClean="0"/>
              <a:t>    a.  In our Sun</a:t>
            </a:r>
          </a:p>
          <a:p>
            <a:pPr>
              <a:defRPr/>
            </a:pPr>
            <a:r>
              <a:rPr lang="en-US" dirty="0" smtClean="0"/>
              <a:t>    b.  By a star existing prior to the formation of the Sun</a:t>
            </a:r>
          </a:p>
          <a:p>
            <a:pPr>
              <a:defRPr/>
            </a:pPr>
            <a:r>
              <a:rPr lang="en-US" dirty="0" smtClean="0"/>
              <a:t>    c.  In chemical reactions in the primitive ocean and atmosphere</a:t>
            </a:r>
          </a:p>
          <a:p>
            <a:pPr>
              <a:defRPr/>
            </a:pPr>
            <a:r>
              <a:rPr lang="en-US" dirty="0" smtClean="0"/>
              <a:t>    d.  During the Big Bang</a:t>
            </a:r>
          </a:p>
          <a:p>
            <a:pPr>
              <a:defRPr/>
            </a:pPr>
            <a:r>
              <a:rPr lang="en-US" dirty="0" smtClean="0"/>
              <a:t>    e.  In a distant galaxy in a different part of the early universe</a:t>
            </a:r>
          </a:p>
          <a:p>
            <a:pPr>
              <a:defRPr/>
            </a:pPr>
            <a:r>
              <a:rPr lang="en-US" dirty="0" smtClean="0"/>
              <a:t> </a:t>
            </a:r>
          </a:p>
          <a:p>
            <a:pPr>
              <a:defRPr/>
            </a:pPr>
            <a:r>
              <a:rPr lang="en-US" dirty="0" smtClean="0"/>
              <a:t>7. The force that dominates the collapse of gas and dust in the solar </a:t>
            </a:r>
          </a:p>
          <a:p>
            <a:pPr>
              <a:defRPr/>
            </a:pPr>
            <a:r>
              <a:rPr lang="en-US" dirty="0" smtClean="0"/>
              <a:t>nebula is the</a:t>
            </a:r>
          </a:p>
          <a:p>
            <a:pPr>
              <a:defRPr/>
            </a:pPr>
            <a:r>
              <a:rPr lang="en-US" dirty="0" smtClean="0"/>
              <a:t>    a.  Gravitational Force</a:t>
            </a:r>
          </a:p>
          <a:p>
            <a:pPr>
              <a:defRPr/>
            </a:pPr>
            <a:r>
              <a:rPr lang="en-US" dirty="0" smtClean="0"/>
              <a:t>    b.  Electromagnetic Force</a:t>
            </a:r>
          </a:p>
          <a:p>
            <a:pPr>
              <a:defRPr/>
            </a:pPr>
            <a:r>
              <a:rPr lang="en-US" dirty="0" smtClean="0"/>
              <a:t>    c.  Strong Force</a:t>
            </a:r>
          </a:p>
          <a:p>
            <a:pPr>
              <a:defRPr/>
            </a:pPr>
            <a:r>
              <a:rPr lang="en-US" dirty="0" smtClean="0"/>
              <a:t>    d.  Weak Force</a:t>
            </a:r>
          </a:p>
          <a:p>
            <a:pPr>
              <a:defRPr/>
            </a:pPr>
            <a:r>
              <a:rPr lang="en-US" dirty="0" smtClean="0"/>
              <a:t>    e.  Tidal Force</a:t>
            </a:r>
          </a:p>
          <a:p>
            <a:pPr>
              <a:defRPr/>
            </a:pPr>
            <a:r>
              <a:rPr lang="en-US" dirty="0" smtClean="0"/>
              <a:t> </a:t>
            </a:r>
          </a:p>
          <a:p>
            <a:pPr>
              <a:defRPr/>
            </a:pPr>
            <a:r>
              <a:rPr lang="en-US" dirty="0" smtClean="0"/>
              <a:t>8. A curious fact about the structure of the planet Jupiter, compared to </a:t>
            </a:r>
          </a:p>
          <a:p>
            <a:pPr>
              <a:defRPr/>
            </a:pPr>
            <a:r>
              <a:rPr lang="en-US" dirty="0" smtClean="0"/>
              <a:t>that of Earth, is that it has</a:t>
            </a:r>
          </a:p>
          <a:p>
            <a:pPr>
              <a:defRPr/>
            </a:pPr>
            <a:r>
              <a:rPr lang="en-US" dirty="0" smtClean="0"/>
              <a:t> a. much greater mass but much lower average density.</a:t>
            </a:r>
          </a:p>
          <a:p>
            <a:pPr>
              <a:defRPr/>
            </a:pPr>
            <a:r>
              <a:rPr lang="en-US" dirty="0" smtClean="0"/>
              <a:t> b. about the same mass but much greater density.</a:t>
            </a:r>
          </a:p>
          <a:p>
            <a:pPr>
              <a:defRPr/>
            </a:pPr>
            <a:r>
              <a:rPr lang="en-US" dirty="0" smtClean="0"/>
              <a:t> c. much greater mass and greater average density.</a:t>
            </a:r>
          </a:p>
          <a:p>
            <a:pPr>
              <a:defRPr/>
            </a:pPr>
            <a:r>
              <a:rPr lang="en-US" dirty="0" smtClean="0"/>
              <a:t> d. much greater mass but about the same density.</a:t>
            </a:r>
          </a:p>
          <a:p>
            <a:pPr>
              <a:defRPr/>
            </a:pPr>
            <a:r>
              <a:rPr lang="en-US" dirty="0" smtClean="0"/>
              <a:t> </a:t>
            </a:r>
          </a:p>
          <a:p>
            <a:pPr>
              <a:defRPr/>
            </a:pPr>
            <a:r>
              <a:rPr lang="en-US" dirty="0" smtClean="0"/>
              <a:t>9. The most common elements in the universe are:</a:t>
            </a:r>
          </a:p>
          <a:p>
            <a:pPr>
              <a:defRPr/>
            </a:pPr>
            <a:r>
              <a:rPr lang="en-US" dirty="0" smtClean="0"/>
              <a:t> a. large quantities of heavy elements, with smaller quantities of </a:t>
            </a:r>
          </a:p>
          <a:p>
            <a:pPr>
              <a:defRPr/>
            </a:pPr>
            <a:r>
              <a:rPr lang="en-US" dirty="0" smtClean="0"/>
              <a:t>hydrogen and helium.</a:t>
            </a:r>
          </a:p>
          <a:p>
            <a:pPr>
              <a:defRPr/>
            </a:pPr>
            <a:r>
              <a:rPr lang="en-US" dirty="0" smtClean="0"/>
              <a:t> b. equal amounts of hydrogen and helium with small amounts of heavier </a:t>
            </a:r>
          </a:p>
          <a:p>
            <a:pPr>
              <a:defRPr/>
            </a:pPr>
            <a:r>
              <a:rPr lang="en-US" dirty="0" smtClean="0"/>
              <a:t>elements.</a:t>
            </a:r>
          </a:p>
          <a:p>
            <a:pPr>
              <a:defRPr/>
            </a:pPr>
            <a:r>
              <a:rPr lang="en-US" dirty="0" smtClean="0"/>
              <a:t> c. equal amounts of all elements up to iron but very little of any </a:t>
            </a:r>
          </a:p>
          <a:p>
            <a:pPr>
              <a:defRPr/>
            </a:pPr>
            <a:r>
              <a:rPr lang="en-US" dirty="0" smtClean="0"/>
              <a:t>heavier elements.</a:t>
            </a:r>
          </a:p>
          <a:p>
            <a:pPr>
              <a:defRPr/>
            </a:pPr>
            <a:r>
              <a:rPr lang="en-US" dirty="0" smtClean="0"/>
              <a:t> d. hydrogen, smaller quantities of helium, and very small quantities of </a:t>
            </a:r>
          </a:p>
          <a:p>
            <a:pPr>
              <a:defRPr/>
            </a:pPr>
            <a:r>
              <a:rPr lang="en-US" dirty="0" smtClean="0"/>
              <a:t>heavier elements.</a:t>
            </a:r>
          </a:p>
          <a:p>
            <a:pPr>
              <a:defRPr/>
            </a:pPr>
            <a:r>
              <a:rPr lang="en-US" dirty="0" smtClean="0"/>
              <a:t> </a:t>
            </a:r>
          </a:p>
          <a:p>
            <a:pPr>
              <a:defRPr/>
            </a:pPr>
            <a:r>
              <a:rPr lang="en-US" dirty="0" smtClean="0"/>
              <a:t>10. How does the Sun produce the energy that heats our planet?</a:t>
            </a:r>
          </a:p>
          <a:p>
            <a:pPr>
              <a:defRPr/>
            </a:pPr>
            <a:r>
              <a:rPr lang="en-US" dirty="0" smtClean="0"/>
              <a:t> a.  The gases inside the Sun are on fire; they are burning like a giant </a:t>
            </a:r>
          </a:p>
          <a:p>
            <a:pPr>
              <a:defRPr/>
            </a:pPr>
            <a:r>
              <a:rPr lang="en-US" dirty="0" smtClean="0"/>
              <a:t>bonfire.</a:t>
            </a:r>
          </a:p>
          <a:p>
            <a:pPr>
              <a:defRPr/>
            </a:pPr>
            <a:r>
              <a:rPr lang="en-US" dirty="0" smtClean="0"/>
              <a:t> b.  Hydrogen atoms are combined into helium atoms inside the Sun's </a:t>
            </a:r>
          </a:p>
          <a:p>
            <a:pPr>
              <a:defRPr/>
            </a:pPr>
            <a:r>
              <a:rPr lang="en-US" dirty="0" smtClean="0"/>
              <a:t>core.  Small amounts of mass are converted into huge amounts of energy </a:t>
            </a:r>
          </a:p>
          <a:p>
            <a:pPr>
              <a:defRPr/>
            </a:pPr>
            <a:r>
              <a:rPr lang="en-US" dirty="0" smtClean="0"/>
              <a:t>in this process.</a:t>
            </a:r>
          </a:p>
          <a:p>
            <a:pPr>
              <a:defRPr/>
            </a:pPr>
            <a:r>
              <a:rPr lang="en-US" dirty="0" smtClean="0"/>
              <a:t> c.  When the gas inside the Sun is compressed, it heats up.  This heat </a:t>
            </a:r>
          </a:p>
          <a:p>
            <a:pPr>
              <a:defRPr/>
            </a:pPr>
            <a:r>
              <a:rPr lang="en-US" dirty="0" smtClean="0"/>
              <a:t>radiates outward through the star.</a:t>
            </a:r>
          </a:p>
          <a:p>
            <a:pPr>
              <a:defRPr/>
            </a:pPr>
            <a:r>
              <a:rPr lang="en-US" dirty="0" smtClean="0"/>
              <a:t> d.  Magnetic energy gets trapped in sunspots and active regions.  When </a:t>
            </a:r>
          </a:p>
          <a:p>
            <a:pPr>
              <a:defRPr/>
            </a:pPr>
            <a:r>
              <a:rPr lang="en-US" dirty="0" smtClean="0"/>
              <a:t>this energy is released, it explodes off the Sun as flares that give off </a:t>
            </a:r>
          </a:p>
          <a:p>
            <a:pPr>
              <a:defRPr/>
            </a:pPr>
            <a:r>
              <a:rPr lang="en-US" dirty="0" smtClean="0"/>
              <a:t>tremendous amounts of energy.</a:t>
            </a:r>
          </a:p>
          <a:p>
            <a:pPr>
              <a:defRPr/>
            </a:pPr>
            <a:r>
              <a:rPr lang="en-US" dirty="0" smtClean="0"/>
              <a:t> e.  The core of the Sun has radioactive materials that give off energy </a:t>
            </a:r>
          </a:p>
          <a:p>
            <a:pPr>
              <a:defRPr/>
            </a:pPr>
            <a:r>
              <a:rPr lang="en-US" dirty="0" smtClean="0"/>
              <a:t>as they decay into other elements.</a:t>
            </a:r>
          </a:p>
          <a:p>
            <a:pPr>
              <a:defRPr/>
            </a:pPr>
            <a:r>
              <a:rPr lang="en-US" dirty="0" smtClean="0"/>
              <a:t> </a:t>
            </a:r>
          </a:p>
          <a:p>
            <a:pPr>
              <a:defRPr/>
            </a:pPr>
            <a:r>
              <a:rPr lang="en-US" dirty="0" smtClean="0"/>
              <a:t>11. In a main sequence star, gravitational collapse is balanced by</a:t>
            </a:r>
          </a:p>
          <a:p>
            <a:pPr>
              <a:defRPr/>
            </a:pPr>
            <a:r>
              <a:rPr lang="en-US" dirty="0" smtClean="0"/>
              <a:t>    a.  convection of stellar material from the core.</a:t>
            </a:r>
          </a:p>
          <a:p>
            <a:pPr>
              <a:defRPr/>
            </a:pPr>
            <a:r>
              <a:rPr lang="en-US" dirty="0" smtClean="0"/>
              <a:t>    b.  pressure caused by photons produced during nuclear fusion.</a:t>
            </a:r>
          </a:p>
          <a:p>
            <a:pPr>
              <a:defRPr/>
            </a:pPr>
            <a:r>
              <a:rPr lang="en-US" dirty="0" smtClean="0"/>
              <a:t>    c.  Solid material at the stellar core.</a:t>
            </a:r>
          </a:p>
          <a:p>
            <a:pPr>
              <a:defRPr/>
            </a:pPr>
            <a:r>
              <a:rPr lang="en-US" dirty="0" smtClean="0"/>
              <a:t>    d.  pressure from coronal mass ejections from the core.</a:t>
            </a:r>
          </a:p>
          <a:p>
            <a:pPr>
              <a:defRPr/>
            </a:pPr>
            <a:r>
              <a:rPr lang="en-US" dirty="0" smtClean="0"/>
              <a:t>    e.  interior cooling of the star.</a:t>
            </a:r>
          </a:p>
          <a:p>
            <a:pPr>
              <a:defRPr/>
            </a:pPr>
            <a:r>
              <a:rPr lang="en-US" dirty="0" smtClean="0"/>
              <a:t> </a:t>
            </a:r>
          </a:p>
          <a:p>
            <a:pPr>
              <a:defRPr/>
            </a:pPr>
            <a:r>
              <a:rPr lang="en-US" dirty="0" smtClean="0"/>
              <a:t>_Possible question for 34._</a:t>
            </a:r>
          </a:p>
          <a:p>
            <a:pPr>
              <a:defRPr/>
            </a:pPr>
            <a:r>
              <a:rPr lang="en-US" dirty="0" smtClean="0"/>
              <a:t>12. Why are the spiral arms of spiral galaxies blue in color?</a:t>
            </a:r>
          </a:p>
          <a:p>
            <a:pPr>
              <a:defRPr/>
            </a:pPr>
            <a:r>
              <a:rPr lang="en-US" dirty="0" smtClean="0"/>
              <a:t> a.  They are usually moving towards us and are Doppler shifted to blue </a:t>
            </a:r>
          </a:p>
          <a:p>
            <a:pPr>
              <a:defRPr/>
            </a:pPr>
            <a:r>
              <a:rPr lang="en-US" dirty="0" smtClean="0"/>
              <a:t>wavelengths.</a:t>
            </a:r>
          </a:p>
          <a:p>
            <a:pPr>
              <a:defRPr/>
            </a:pPr>
            <a:r>
              <a:rPr lang="en-US" dirty="0" smtClean="0"/>
              <a:t> b.  The gas and dust in the arms filters out all but the blue light </a:t>
            </a:r>
          </a:p>
          <a:p>
            <a:pPr>
              <a:defRPr/>
            </a:pPr>
            <a:r>
              <a:rPr lang="en-US" dirty="0" smtClean="0"/>
              <a:t>from stars in the arms.</a:t>
            </a:r>
          </a:p>
          <a:p>
            <a:pPr>
              <a:defRPr/>
            </a:pPr>
            <a:r>
              <a:rPr lang="en-US" dirty="0" smtClean="0"/>
              <a:t> c.  Stars are forming in the spiral arms so there are many more high </a:t>
            </a:r>
          </a:p>
          <a:p>
            <a:pPr>
              <a:defRPr/>
            </a:pPr>
            <a:r>
              <a:rPr lang="en-US" dirty="0" smtClean="0"/>
              <a:t>mass, hot, blue stars present.</a:t>
            </a:r>
          </a:p>
          <a:p>
            <a:pPr>
              <a:defRPr/>
            </a:pPr>
            <a:r>
              <a:rPr lang="en-US" dirty="0" smtClean="0"/>
              <a:t> d.  Almost all the stars of the disk are in the arms of the galaxy and </a:t>
            </a:r>
          </a:p>
          <a:p>
            <a:pPr>
              <a:defRPr/>
            </a:pPr>
            <a:r>
              <a:rPr lang="en-US" dirty="0" smtClean="0"/>
              <a:t>their light makes it appear blue. </a:t>
            </a:r>
          </a:p>
          <a:p>
            <a:pPr>
              <a:defRPr/>
            </a:pPr>
            <a:r>
              <a:rPr lang="en-US" dirty="0" smtClean="0"/>
              <a:t> </a:t>
            </a:r>
          </a:p>
          <a:p>
            <a:pPr>
              <a:defRPr/>
            </a:pPr>
            <a:r>
              <a:rPr lang="en-US" dirty="0" smtClean="0"/>
              <a:t> </a:t>
            </a:r>
          </a:p>
          <a:p>
            <a:pPr>
              <a:defRPr/>
            </a:pPr>
            <a:r>
              <a:rPr lang="en-US" dirty="0" smtClean="0"/>
              <a:t>_Geology tie-in questions._</a:t>
            </a:r>
          </a:p>
          <a:p>
            <a:pPr>
              <a:defRPr/>
            </a:pPr>
            <a:r>
              <a:rPr lang="en-US" dirty="0" smtClean="0"/>
              <a:t>13. The age of the solar system has been dated rather precisely to 4.56 </a:t>
            </a:r>
          </a:p>
          <a:p>
            <a:pPr>
              <a:defRPr/>
            </a:pPr>
            <a:r>
              <a:rPr lang="en-US" dirty="0" smtClean="0"/>
              <a:t>billion years.  What method was used to determine this number?</a:t>
            </a:r>
          </a:p>
          <a:p>
            <a:pPr>
              <a:defRPr/>
            </a:pPr>
            <a:r>
              <a:rPr lang="en-US" dirty="0" smtClean="0"/>
              <a:t> a. Calculating the age of the Sun from the energy it produces.</a:t>
            </a:r>
          </a:p>
          <a:p>
            <a:pPr>
              <a:defRPr/>
            </a:pPr>
            <a:r>
              <a:rPr lang="en-US" dirty="0" smtClean="0"/>
              <a:t> b. Calculating the age of the Earth by counting layers of geologic </a:t>
            </a:r>
          </a:p>
          <a:p>
            <a:pPr>
              <a:defRPr/>
            </a:pPr>
            <a:r>
              <a:rPr lang="en-US" dirty="0" smtClean="0"/>
              <a:t>deposits.</a:t>
            </a:r>
          </a:p>
          <a:p>
            <a:pPr>
              <a:defRPr/>
            </a:pPr>
            <a:r>
              <a:rPr lang="en-US" dirty="0" smtClean="0"/>
              <a:t> c. Determining the age of the Moon, which is older than Earth, by </a:t>
            </a:r>
          </a:p>
          <a:p>
            <a:pPr>
              <a:defRPr/>
            </a:pPr>
            <a:r>
              <a:rPr lang="en-US" dirty="0" smtClean="0"/>
              <a:t>measuring the density of craters.</a:t>
            </a:r>
          </a:p>
          <a:p>
            <a:pPr>
              <a:defRPr/>
            </a:pPr>
            <a:r>
              <a:rPr lang="en-US" dirty="0" smtClean="0"/>
              <a:t> d. Determining the age of meteorites by radioactive dating.</a:t>
            </a:r>
          </a:p>
          <a:p>
            <a:pPr>
              <a:defRPr/>
            </a:pPr>
            <a:r>
              <a:rPr lang="en-US" dirty="0" smtClean="0"/>
              <a:t> </a:t>
            </a:r>
          </a:p>
          <a:p>
            <a:pPr>
              <a:defRPr/>
            </a:pPr>
            <a:r>
              <a:rPr lang="en-US" dirty="0" smtClean="0"/>
              <a:t>14. The reason that most of the terrestrial planets have dense, iron </a:t>
            </a:r>
          </a:p>
          <a:p>
            <a:pPr>
              <a:defRPr/>
            </a:pPr>
            <a:r>
              <a:rPr lang="en-US" dirty="0" smtClean="0"/>
              <a:t>cores is because</a:t>
            </a:r>
          </a:p>
          <a:p>
            <a:pPr>
              <a:defRPr/>
            </a:pPr>
            <a:r>
              <a:rPr lang="en-US" dirty="0" smtClean="0"/>
              <a:t> a. Iron solidifies at the highest temperatures, so the iron core </a:t>
            </a:r>
          </a:p>
          <a:p>
            <a:pPr>
              <a:defRPr/>
            </a:pPr>
            <a:r>
              <a:rPr lang="en-US" dirty="0" smtClean="0"/>
              <a:t>condensed first from the solar nebula.  The rocky material then </a:t>
            </a:r>
          </a:p>
          <a:p>
            <a:pPr>
              <a:defRPr/>
            </a:pPr>
            <a:r>
              <a:rPr lang="en-US" dirty="0" smtClean="0"/>
              <a:t>condensed directly onto the iron core as the nebula cooled.</a:t>
            </a:r>
          </a:p>
          <a:p>
            <a:pPr>
              <a:defRPr/>
            </a:pPr>
            <a:r>
              <a:rPr lang="en-US" dirty="0" smtClean="0"/>
              <a:t> b. Terrestrial planets were initially molten or partially molten, and </a:t>
            </a:r>
          </a:p>
          <a:p>
            <a:pPr>
              <a:defRPr/>
            </a:pPr>
            <a:r>
              <a:rPr lang="en-US" dirty="0" smtClean="0"/>
              <a:t>the iron sank to the center.</a:t>
            </a:r>
          </a:p>
          <a:p>
            <a:pPr>
              <a:defRPr/>
            </a:pPr>
            <a:r>
              <a:rPr lang="en-US" dirty="0" smtClean="0"/>
              <a:t> c. Iron is magnetic, so there was a rapid accretion of iron dust grains </a:t>
            </a:r>
          </a:p>
          <a:p>
            <a:pPr>
              <a:defRPr/>
            </a:pPr>
            <a:r>
              <a:rPr lang="en-US" dirty="0" smtClean="0"/>
              <a:t>into a core, followed by a slow accretion of rocky grains.</a:t>
            </a:r>
          </a:p>
          <a:p>
            <a:pPr>
              <a:defRPr/>
            </a:pPr>
            <a:r>
              <a:rPr lang="en-US" dirty="0" smtClean="0"/>
              <a:t> d. Iron solidifies at the highest temperatures, so the iron core </a:t>
            </a:r>
          </a:p>
          <a:p>
            <a:pPr>
              <a:defRPr/>
            </a:pPr>
            <a:r>
              <a:rPr lang="en-US" dirty="0" smtClean="0"/>
              <a:t>condensed first from the solar nebula.  Rocky </a:t>
            </a:r>
            <a:r>
              <a:rPr lang="en-US" dirty="0" err="1" smtClean="0"/>
              <a:t>planetesimals</a:t>
            </a:r>
            <a:r>
              <a:rPr lang="en-US" dirty="0" smtClean="0"/>
              <a:t> then formed </a:t>
            </a:r>
          </a:p>
          <a:p>
            <a:pPr>
              <a:defRPr/>
            </a:pPr>
            <a:r>
              <a:rPr lang="en-US" dirty="0" smtClean="0"/>
              <a:t>as the nebula cooled further, and gradually impacted onto the iron core.</a:t>
            </a:r>
          </a:p>
          <a:p>
            <a:pPr>
              <a:defRPr/>
            </a:pPr>
            <a:r>
              <a:rPr lang="en-US" dirty="0" smtClean="0"/>
              <a:t> </a:t>
            </a:r>
          </a:p>
          <a:p>
            <a:pPr>
              <a:defRPr/>
            </a:pPr>
            <a:r>
              <a:rPr lang="en-US" dirty="0" smtClean="0"/>
              <a:t>15. Volcanoes on Mars have become much larger than on Earth mostly </a:t>
            </a:r>
          </a:p>
          <a:p>
            <a:pPr>
              <a:defRPr/>
            </a:pPr>
            <a:r>
              <a:rPr lang="en-US" dirty="0" smtClean="0"/>
              <a:t>because Mars lacks:</a:t>
            </a:r>
          </a:p>
          <a:p>
            <a:pPr>
              <a:defRPr/>
            </a:pPr>
            <a:r>
              <a:rPr lang="en-US" dirty="0" smtClean="0"/>
              <a:t>    a.  A thick atmosphere</a:t>
            </a:r>
          </a:p>
          <a:p>
            <a:pPr>
              <a:defRPr/>
            </a:pPr>
            <a:r>
              <a:rPr lang="en-US" dirty="0" smtClean="0"/>
              <a:t>    b.  Flowing water</a:t>
            </a:r>
          </a:p>
          <a:p>
            <a:pPr>
              <a:defRPr/>
            </a:pPr>
            <a:r>
              <a:rPr lang="en-US" dirty="0" smtClean="0"/>
              <a:t>    c.  Plate tectonics</a:t>
            </a:r>
          </a:p>
          <a:p>
            <a:pPr>
              <a:defRPr/>
            </a:pPr>
            <a:r>
              <a:rPr lang="en-US" dirty="0" smtClean="0"/>
              <a:t>    d.  A large moon</a:t>
            </a:r>
          </a:p>
          <a:p>
            <a:pPr>
              <a:defRPr/>
            </a:pPr>
            <a:r>
              <a:rPr lang="en-US" dirty="0" smtClean="0"/>
              <a:t> </a:t>
            </a:r>
          </a:p>
          <a:p>
            <a:pPr>
              <a:defRPr/>
            </a:pPr>
            <a:r>
              <a:rPr lang="en-US" dirty="0" smtClean="0"/>
              <a:t>16. The fact that there are fewer craters on the lunar </a:t>
            </a:r>
            <a:r>
              <a:rPr lang="en-US" dirty="0" err="1" smtClean="0"/>
              <a:t>maria</a:t>
            </a:r>
            <a:r>
              <a:rPr lang="en-US" dirty="0" smtClean="0"/>
              <a:t> than on the </a:t>
            </a:r>
          </a:p>
          <a:p>
            <a:pPr>
              <a:defRPr/>
            </a:pPr>
            <a:r>
              <a:rPr lang="en-US" dirty="0" smtClean="0"/>
              <a:t>lunar highlands indicates that the</a:t>
            </a:r>
          </a:p>
          <a:p>
            <a:pPr>
              <a:defRPr/>
            </a:pPr>
            <a:r>
              <a:rPr lang="en-US" dirty="0" smtClean="0"/>
              <a:t>    a.  Highlands are younger than the </a:t>
            </a:r>
            <a:r>
              <a:rPr lang="en-US" dirty="0" err="1" smtClean="0"/>
              <a:t>maria</a:t>
            </a:r>
            <a:endParaRPr lang="en-US" dirty="0" smtClean="0"/>
          </a:p>
          <a:p>
            <a:pPr>
              <a:defRPr/>
            </a:pPr>
            <a:r>
              <a:rPr lang="en-US" dirty="0" smtClean="0"/>
              <a:t>    b.  Craters formed as a result of volcanic eruptions</a:t>
            </a:r>
          </a:p>
          <a:p>
            <a:pPr>
              <a:defRPr/>
            </a:pPr>
            <a:r>
              <a:rPr lang="en-US" dirty="0" smtClean="0"/>
              <a:t>    c.  Maria formed more recently</a:t>
            </a:r>
          </a:p>
          <a:p>
            <a:pPr>
              <a:defRPr/>
            </a:pPr>
            <a:r>
              <a:rPr lang="en-US" dirty="0" smtClean="0"/>
              <a:t>    d.  Maria are of volcanic origin</a:t>
            </a:r>
          </a:p>
          <a:p>
            <a:pPr>
              <a:defRPr/>
            </a:pPr>
            <a:r>
              <a:rPr lang="en-US" dirty="0" smtClean="0"/>
              <a:t> </a:t>
            </a:r>
          </a:p>
          <a:p>
            <a:pPr>
              <a:defRPr/>
            </a:pPr>
            <a:r>
              <a:rPr lang="en-US" dirty="0" smtClean="0"/>
              <a:t> </a:t>
            </a:r>
          </a:p>
          <a:p>
            <a:pPr>
              <a:defRPr/>
            </a:pPr>
            <a:r>
              <a:rPr lang="en-US" dirty="0" smtClean="0"/>
              <a:t> </a:t>
            </a:r>
          </a:p>
          <a:p>
            <a:pPr>
              <a:defRPr/>
            </a:pPr>
            <a:r>
              <a:rPr lang="en-US" smtClean="0"/>
              <a:t> </a:t>
            </a:r>
          </a:p>
          <a:p>
            <a:pPr>
              <a:defRPr/>
            </a:pP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Slide Image Placeholder 1"/>
          <p:cNvSpPr>
            <a:spLocks noGrp="1" noRot="1" noChangeAspect="1" noTextEdit="1"/>
          </p:cNvSpPr>
          <p:nvPr>
            <p:ph type="sldImg"/>
          </p:nvPr>
        </p:nvSpPr>
        <p:spPr>
          <a:ln/>
        </p:spPr>
      </p:sp>
      <p:sp>
        <p:nvSpPr>
          <p:cNvPr id="326659" name="Notes Placeholder 2"/>
          <p:cNvSpPr>
            <a:spLocks noGrp="1"/>
          </p:cNvSpPr>
          <p:nvPr>
            <p:ph type="body" idx="1"/>
          </p:nvPr>
        </p:nvSpPr>
        <p:spPr>
          <a:noFill/>
          <a:ln/>
        </p:spPr>
        <p:txBody>
          <a:bodyPr/>
          <a:lstStyle/>
          <a:p>
            <a:endParaRPr lang="en-US" smtClean="0"/>
          </a:p>
        </p:txBody>
      </p:sp>
      <p:sp>
        <p:nvSpPr>
          <p:cNvPr id="32666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2613501B-9E3E-44F7-B1D9-7CA181CD4628}"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Slide Image Placeholder 1"/>
          <p:cNvSpPr>
            <a:spLocks noGrp="1" noRot="1" noChangeAspect="1" noTextEdit="1"/>
          </p:cNvSpPr>
          <p:nvPr>
            <p:ph type="sldImg"/>
          </p:nvPr>
        </p:nvSpPr>
        <p:spPr>
          <a:ln/>
        </p:spPr>
      </p:sp>
      <p:sp>
        <p:nvSpPr>
          <p:cNvPr id="392195" name="Notes Placeholder 2"/>
          <p:cNvSpPr>
            <a:spLocks noGrp="1"/>
          </p:cNvSpPr>
          <p:nvPr>
            <p:ph type="body" idx="1"/>
          </p:nvPr>
        </p:nvSpPr>
        <p:spPr>
          <a:noFill/>
          <a:ln/>
        </p:spPr>
        <p:txBody>
          <a:bodyPr/>
          <a:lstStyle/>
          <a:p>
            <a:endParaRPr lang="en-US" smtClean="0"/>
          </a:p>
        </p:txBody>
      </p:sp>
      <p:sp>
        <p:nvSpPr>
          <p:cNvPr id="39219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CB8E7FAF-715B-4C94-B3C3-A1117C868B6D}"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xfrm>
            <a:off x="731520" y="4560570"/>
            <a:ext cx="5852160" cy="4320540"/>
          </a:xfrm>
          <a:noFill/>
          <a:ln w="9525"/>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Slide Image Placeholder 1"/>
          <p:cNvSpPr>
            <a:spLocks noGrp="1" noRot="1" noChangeAspect="1" noTextEdit="1"/>
          </p:cNvSpPr>
          <p:nvPr>
            <p:ph type="sldImg"/>
          </p:nvPr>
        </p:nvSpPr>
        <p:spPr>
          <a:ln/>
        </p:spPr>
      </p:sp>
      <p:sp>
        <p:nvSpPr>
          <p:cNvPr id="416771" name="Notes Placeholder 2"/>
          <p:cNvSpPr>
            <a:spLocks noGrp="1"/>
          </p:cNvSpPr>
          <p:nvPr>
            <p:ph type="body" idx="1"/>
          </p:nvPr>
        </p:nvSpPr>
        <p:spPr>
          <a:noFill/>
          <a:ln/>
        </p:spPr>
        <p:txBody>
          <a:bodyPr/>
          <a:lstStyle/>
          <a:p>
            <a:endParaRPr lang="en-US" smtClean="0"/>
          </a:p>
        </p:txBody>
      </p:sp>
      <p:sp>
        <p:nvSpPr>
          <p:cNvPr id="41677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50811D39-ED45-433C-8B96-4A88785E1CC6}"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a:ln/>
        </p:spPr>
      </p:sp>
      <p:sp>
        <p:nvSpPr>
          <p:cNvPr id="417795" name="Notes Placeholder 2"/>
          <p:cNvSpPr>
            <a:spLocks noGrp="1"/>
          </p:cNvSpPr>
          <p:nvPr>
            <p:ph type="body" idx="1"/>
          </p:nvPr>
        </p:nvSpPr>
        <p:spPr>
          <a:noFill/>
          <a:ln/>
        </p:spPr>
        <p:txBody>
          <a:bodyPr/>
          <a:lstStyle/>
          <a:p>
            <a:endParaRPr lang="en-US" smtClean="0"/>
          </a:p>
        </p:txBody>
      </p:sp>
      <p:sp>
        <p:nvSpPr>
          <p:cNvPr id="41779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332EF1A5-C538-4B9B-9EBF-8F95A978AE45}"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Slide Image Placeholder 1"/>
          <p:cNvSpPr>
            <a:spLocks noGrp="1" noRot="1" noChangeAspect="1" noTextEdit="1"/>
          </p:cNvSpPr>
          <p:nvPr>
            <p:ph type="sldImg"/>
          </p:nvPr>
        </p:nvSpPr>
        <p:spPr>
          <a:ln/>
        </p:spPr>
      </p:sp>
      <p:sp>
        <p:nvSpPr>
          <p:cNvPr id="417795" name="Notes Placeholder 2"/>
          <p:cNvSpPr>
            <a:spLocks noGrp="1"/>
          </p:cNvSpPr>
          <p:nvPr>
            <p:ph type="body" idx="1"/>
          </p:nvPr>
        </p:nvSpPr>
        <p:spPr>
          <a:noFill/>
          <a:ln/>
        </p:spPr>
        <p:txBody>
          <a:bodyPr/>
          <a:lstStyle/>
          <a:p>
            <a:r>
              <a:rPr lang="en-US" dirty="0" err="1" smtClean="0"/>
              <a:t>Spika</a:t>
            </a:r>
            <a:r>
              <a:rPr lang="en-US" dirty="0" smtClean="0"/>
              <a:t> is the brightest star in the constellation Virgo</a:t>
            </a:r>
          </a:p>
          <a:p>
            <a:r>
              <a:rPr lang="en-US" dirty="0" smtClean="0"/>
              <a:t>is a red supergiant star in the Milky Way galaxy in the </a:t>
            </a:r>
            <a:r>
              <a:rPr lang="en-US" dirty="0" err="1" smtClean="0"/>
              <a:t>scorpius</a:t>
            </a:r>
            <a:r>
              <a:rPr lang="en-US" dirty="0" smtClean="0"/>
              <a:t> constellation</a:t>
            </a:r>
          </a:p>
        </p:txBody>
      </p:sp>
      <p:sp>
        <p:nvSpPr>
          <p:cNvPr id="41779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332EF1A5-C538-4B9B-9EBF-8F95A978AE45}"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Slide Image Placeholder 1"/>
          <p:cNvSpPr>
            <a:spLocks noGrp="1" noRot="1" noChangeAspect="1" noTextEdit="1"/>
          </p:cNvSpPr>
          <p:nvPr>
            <p:ph type="sldImg"/>
          </p:nvPr>
        </p:nvSpPr>
        <p:spPr>
          <a:ln/>
        </p:spPr>
      </p:sp>
      <p:sp>
        <p:nvSpPr>
          <p:cNvPr id="419843" name="Notes Placeholder 2"/>
          <p:cNvSpPr>
            <a:spLocks noGrp="1"/>
          </p:cNvSpPr>
          <p:nvPr>
            <p:ph type="body" idx="1"/>
          </p:nvPr>
        </p:nvSpPr>
        <p:spPr>
          <a:noFill/>
          <a:ln/>
        </p:spPr>
        <p:txBody>
          <a:bodyPr/>
          <a:lstStyle/>
          <a:p>
            <a:endParaRPr lang="en-US" smtClean="0"/>
          </a:p>
        </p:txBody>
      </p:sp>
      <p:sp>
        <p:nvSpPr>
          <p:cNvPr id="419844"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8A7FB44D-B5DE-41E1-96DB-1890DF7206BB}"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Slide Image Placeholder 1"/>
          <p:cNvSpPr>
            <a:spLocks noGrp="1" noRot="1" noChangeAspect="1" noTextEdit="1"/>
          </p:cNvSpPr>
          <p:nvPr>
            <p:ph type="sldImg"/>
          </p:nvPr>
        </p:nvSpPr>
        <p:spPr>
          <a:ln/>
        </p:spPr>
      </p:sp>
      <p:sp>
        <p:nvSpPr>
          <p:cNvPr id="421891" name="Notes Placeholder 2"/>
          <p:cNvSpPr>
            <a:spLocks noGrp="1"/>
          </p:cNvSpPr>
          <p:nvPr>
            <p:ph type="body" idx="1"/>
          </p:nvPr>
        </p:nvSpPr>
        <p:spPr>
          <a:noFill/>
          <a:ln/>
        </p:spPr>
        <p:txBody>
          <a:bodyPr/>
          <a:lstStyle/>
          <a:p>
            <a:endParaRPr lang="en-US" smtClean="0"/>
          </a:p>
        </p:txBody>
      </p:sp>
      <p:sp>
        <p:nvSpPr>
          <p:cNvPr id="42189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86B79299-830B-43F5-A149-13E93A77F947}"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Slide Image Placeholder 1"/>
          <p:cNvSpPr>
            <a:spLocks noGrp="1" noRot="1" noChangeAspect="1" noTextEdit="1"/>
          </p:cNvSpPr>
          <p:nvPr>
            <p:ph type="sldImg"/>
          </p:nvPr>
        </p:nvSpPr>
        <p:spPr>
          <a:ln/>
        </p:spPr>
      </p:sp>
      <p:sp>
        <p:nvSpPr>
          <p:cNvPr id="422915" name="Notes Placeholder 2"/>
          <p:cNvSpPr>
            <a:spLocks noGrp="1"/>
          </p:cNvSpPr>
          <p:nvPr>
            <p:ph type="body" idx="1"/>
          </p:nvPr>
        </p:nvSpPr>
        <p:spPr>
          <a:noFill/>
          <a:ln/>
        </p:spPr>
        <p:txBody>
          <a:bodyPr/>
          <a:lstStyle/>
          <a:p>
            <a:endParaRPr lang="en-US" smtClean="0"/>
          </a:p>
        </p:txBody>
      </p:sp>
      <p:sp>
        <p:nvSpPr>
          <p:cNvPr id="42291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FF50E3F5-38F5-450D-B07A-0381F752DDFF}"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Slide Image Placeholder 1"/>
          <p:cNvSpPr>
            <a:spLocks noGrp="1" noRot="1" noChangeAspect="1" noTextEdit="1"/>
          </p:cNvSpPr>
          <p:nvPr>
            <p:ph type="sldImg"/>
          </p:nvPr>
        </p:nvSpPr>
        <p:spPr>
          <a:ln/>
        </p:spPr>
      </p:sp>
      <p:sp>
        <p:nvSpPr>
          <p:cNvPr id="514051" name="Notes Placeholder 2"/>
          <p:cNvSpPr>
            <a:spLocks noGrp="1"/>
          </p:cNvSpPr>
          <p:nvPr>
            <p:ph type="body" idx="1"/>
          </p:nvPr>
        </p:nvSpPr>
        <p:spPr>
          <a:noFill/>
          <a:ln/>
        </p:spPr>
        <p:txBody>
          <a:bodyPr/>
          <a:lstStyle/>
          <a:p>
            <a:endParaRPr lang="en-US" smtClean="0"/>
          </a:p>
        </p:txBody>
      </p:sp>
      <p:sp>
        <p:nvSpPr>
          <p:cNvPr id="51405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5ED7F767-F1A0-475C-B63A-B6D862C8DC08}"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Slide Image Placeholder 1"/>
          <p:cNvSpPr>
            <a:spLocks noGrp="1" noRot="1" noChangeAspect="1" noTextEdit="1"/>
          </p:cNvSpPr>
          <p:nvPr>
            <p:ph type="sldImg"/>
          </p:nvPr>
        </p:nvSpPr>
        <p:spPr>
          <a:ln/>
        </p:spPr>
      </p:sp>
      <p:sp>
        <p:nvSpPr>
          <p:cNvPr id="515075" name="Notes Placeholder 2"/>
          <p:cNvSpPr>
            <a:spLocks noGrp="1"/>
          </p:cNvSpPr>
          <p:nvPr>
            <p:ph type="body" idx="1"/>
          </p:nvPr>
        </p:nvSpPr>
        <p:spPr>
          <a:noFill/>
          <a:ln/>
        </p:spPr>
        <p:txBody>
          <a:bodyPr/>
          <a:lstStyle/>
          <a:p>
            <a:endParaRPr lang="en-US" smtClean="0"/>
          </a:p>
        </p:txBody>
      </p:sp>
      <p:sp>
        <p:nvSpPr>
          <p:cNvPr id="51507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006D6380-1D81-43F3-B104-F0305296A219}"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a:ln/>
        </p:spPr>
      </p:sp>
      <p:sp>
        <p:nvSpPr>
          <p:cNvPr id="423939" name="Notes Placeholder 2"/>
          <p:cNvSpPr>
            <a:spLocks noGrp="1"/>
          </p:cNvSpPr>
          <p:nvPr>
            <p:ph type="body" idx="1"/>
          </p:nvPr>
        </p:nvSpPr>
        <p:spPr>
          <a:noFill/>
          <a:ln/>
        </p:spPr>
        <p:txBody>
          <a:bodyPr/>
          <a:lstStyle/>
          <a:p>
            <a:endParaRPr lang="en-US" smtClean="0"/>
          </a:p>
        </p:txBody>
      </p:sp>
      <p:sp>
        <p:nvSpPr>
          <p:cNvPr id="42394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1AB8C5DB-CEAE-421A-938E-38CA0E5917DB}"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375" y="9120188"/>
            <a:ext cx="3170238" cy="479425"/>
          </a:xfrm>
          <a:prstGeom prst="rect">
            <a:avLst/>
          </a:prstGeom>
          <a:ln/>
        </p:spPr>
        <p:txBody>
          <a:bodyPr/>
          <a:lstStyle/>
          <a:p>
            <a:fld id="{B7F456F9-E4E0-4FEA-816E-1E489D66B74B}" type="slidenum">
              <a:rPr lang="en-US"/>
              <a:pPr/>
              <a:t>29</a:t>
            </a:fld>
            <a:endParaRPr lang="en-US"/>
          </a:p>
        </p:txBody>
      </p:sp>
      <p:sp>
        <p:nvSpPr>
          <p:cNvPr id="14338" name="Rectangle 2"/>
          <p:cNvSpPr>
            <a:spLocks noGrp="1" noRot="1" noChangeAspect="1" noChangeArrowheads="1" noTextEdit="1"/>
          </p:cNvSpPr>
          <p:nvPr>
            <p:ph type="sldImg"/>
          </p:nvPr>
        </p:nvSpPr>
        <p:spPr>
          <a:xfrm>
            <a:off x="1266825" y="727075"/>
            <a:ext cx="4781550" cy="3586163"/>
          </a:xfrm>
          <a:ln/>
        </p:spPr>
      </p:sp>
      <p:sp>
        <p:nvSpPr>
          <p:cNvPr id="14339" name="Rectangle 3"/>
          <p:cNvSpPr>
            <a:spLocks noGrp="1" noChangeArrowheads="1"/>
          </p:cNvSpPr>
          <p:nvPr>
            <p:ph type="body" idx="1"/>
          </p:nvPr>
        </p:nvSpPr>
        <p:spPr>
          <a:xfrm>
            <a:off x="974725" y="4560888"/>
            <a:ext cx="5365750" cy="4319587"/>
          </a:xfrm>
        </p:spPr>
        <p:txBody>
          <a:bodyPr/>
          <a:lstStyle/>
          <a:p>
            <a:r>
              <a:rPr lang="en-US"/>
              <a:t>A Cepheid is usually a </a:t>
            </a:r>
            <a:r>
              <a:rPr lang="en-US">
                <a:hlinkClick r:id="rId3" tooltip="Population I"/>
              </a:rPr>
              <a:t>population I</a:t>
            </a:r>
            <a:r>
              <a:rPr lang="en-US"/>
              <a:t> </a:t>
            </a:r>
            <a:r>
              <a:rPr lang="en-US">
                <a:hlinkClick r:id="rId4" tooltip="Stellar classification"/>
              </a:rPr>
              <a:t>giant yellow star</a:t>
            </a:r>
            <a:r>
              <a:rPr lang="en-US"/>
              <a:t>, pulsing regularly by expanding and contracting, resulting in a regular oscillation of its luminosity. The luminosity of cepheid stars range from 103 to 104 times that of the </a:t>
            </a:r>
            <a:r>
              <a:rPr lang="en-US">
                <a:hlinkClick r:id="rId5" tooltip="Sun"/>
              </a:rPr>
              <a:t>Sun</a:t>
            </a:r>
            <a:r>
              <a:rPr lang="en-US"/>
              <a:t>. Because Cepheids are from population I, they are sometimes called Type I Cepheids, while the similar (but belonging to </a:t>
            </a:r>
            <a:r>
              <a:rPr lang="en-US">
                <a:hlinkClick r:id="rId6" tooltip="Population II"/>
              </a:rPr>
              <a:t>population II</a:t>
            </a:r>
            <a:r>
              <a:rPr lang="en-US"/>
              <a:t>) </a:t>
            </a:r>
            <a:r>
              <a:rPr lang="en-US">
                <a:hlinkClick r:id="rId7" tooltip="W Virginis variable"/>
              </a:rPr>
              <a:t>W Virginis variables</a:t>
            </a:r>
            <a:r>
              <a:rPr lang="en-US"/>
              <a:t> are known as Type II Cepheids.</a:t>
            </a:r>
          </a:p>
          <a:p>
            <a:r>
              <a:rPr lang="en-US"/>
              <a:t>The exact mass of Cepheids with given brightness or oscillations is not known to any great precision, but astronomers hope to gather data for this from the newly-discovered third star of the </a:t>
            </a:r>
            <a:r>
              <a:rPr lang="en-US">
                <a:hlinkClick r:id="rId8" tooltip="Polaris"/>
              </a:rPr>
              <a:t>Polaris</a:t>
            </a:r>
            <a:r>
              <a:rPr lang="en-US"/>
              <a:t> system </a:t>
            </a:r>
            <a:r>
              <a:rPr lang="en-US">
                <a:hlinkClick r:id="rId9" tooltip="http://www.spaceref.com/news/viewpr.html?pid=18677"/>
              </a:rPr>
              <a:t>[1]</a:t>
            </a:r>
            <a:r>
              <a:rPr lang="en-US"/>
              <a:t>.</a:t>
            </a:r>
          </a:p>
          <a:p>
            <a:r>
              <a:rPr lang="en-US"/>
              <a:t>The variation in luminosity is caused by a cycle of ionization of helium in the star's atmosphere, followed by expansion and deionization. While ionized, the atmosphere is more opaque to light. This cycle has a period roughly equal to the star's </a:t>
            </a:r>
            <a:r>
              <a:rPr lang="en-US">
                <a:hlinkClick r:id="rId10" tooltip="Dynamical time scale"/>
              </a:rPr>
              <a:t>dynamical time scale</a:t>
            </a:r>
            <a:r>
              <a:rPr lang="en-US"/>
              <a:t>, therefore giving information on the mean density of the body as well as its luminosity.</a:t>
            </a:r>
          </a:p>
          <a:p>
            <a:endParaRPr lang="en-US"/>
          </a:p>
          <a:p>
            <a:r>
              <a:rPr lang="en-US"/>
              <a:t>The oscillations of the stars have standard trvelling standing wave patterns that are described by spherical harmonics, etc. 3-d analogues to a drumhead in 2-d.  The modes are driven by variable transmittance of partially ionized gasses interacting with the radiation pressure from within the star.  </a:t>
            </a:r>
          </a:p>
          <a:p>
            <a:endParaRPr lang="en-US"/>
          </a:p>
          <a:p>
            <a:r>
              <a:rPr lang="en-US"/>
              <a:t>These are huge stars (upper right on H-R) because these are the ones that have most unstable configurations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4" name="Slide Image Placeholder 1"/>
          <p:cNvSpPr>
            <a:spLocks noGrp="1" noRot="1" noChangeAspect="1" noTextEdit="1"/>
          </p:cNvSpPr>
          <p:nvPr>
            <p:ph type="sldImg"/>
          </p:nvPr>
        </p:nvSpPr>
        <p:spPr>
          <a:ln/>
        </p:spPr>
      </p:sp>
      <p:sp>
        <p:nvSpPr>
          <p:cNvPr id="509955" name="Notes Placeholder 2"/>
          <p:cNvSpPr>
            <a:spLocks noGrp="1"/>
          </p:cNvSpPr>
          <p:nvPr>
            <p:ph type="body" idx="1"/>
          </p:nvPr>
        </p:nvSpPr>
        <p:spPr>
          <a:noFill/>
          <a:ln/>
        </p:spPr>
        <p:txBody>
          <a:bodyPr/>
          <a:lstStyle/>
          <a:p>
            <a:endParaRPr lang="en-US" smtClean="0"/>
          </a:p>
        </p:txBody>
      </p:sp>
      <p:sp>
        <p:nvSpPr>
          <p:cNvPr id="50995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D8D2A27F-4094-4775-831F-BF4DDFEE4D66}"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a:ln/>
        </p:spPr>
      </p:sp>
      <p:sp>
        <p:nvSpPr>
          <p:cNvPr id="423939" name="Notes Placeholder 2"/>
          <p:cNvSpPr>
            <a:spLocks noGrp="1"/>
          </p:cNvSpPr>
          <p:nvPr>
            <p:ph type="body" idx="1"/>
          </p:nvPr>
        </p:nvSpPr>
        <p:spPr>
          <a:noFill/>
          <a:ln/>
        </p:spPr>
        <p:txBody>
          <a:bodyPr/>
          <a:lstStyle/>
          <a:p>
            <a:endParaRPr lang="en-US" smtClean="0"/>
          </a:p>
        </p:txBody>
      </p:sp>
      <p:sp>
        <p:nvSpPr>
          <p:cNvPr id="42394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1AB8C5DB-CEAE-421A-938E-38CA0E5917DB}"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a:ln/>
        </p:spPr>
      </p:sp>
      <p:sp>
        <p:nvSpPr>
          <p:cNvPr id="411651" name="Notes Placeholder 2"/>
          <p:cNvSpPr>
            <a:spLocks noGrp="1"/>
          </p:cNvSpPr>
          <p:nvPr>
            <p:ph type="body" idx="1"/>
          </p:nvPr>
        </p:nvSpPr>
        <p:spPr>
          <a:noFill/>
          <a:ln/>
        </p:spPr>
        <p:txBody>
          <a:bodyPr/>
          <a:lstStyle/>
          <a:p>
            <a:endParaRPr lang="en-US" smtClean="0"/>
          </a:p>
        </p:txBody>
      </p:sp>
      <p:sp>
        <p:nvSpPr>
          <p:cNvPr id="41165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C6816AA7-4D29-4330-880D-3E53D7F8DAB0}"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560DD73C-6D67-4BC1-9E4D-3113EDB809CF}" type="slidenum">
              <a:rPr lang="en-US" smtClean="0"/>
              <a:pPr/>
              <a:t>33</a:t>
            </a:fld>
            <a:endParaRPr lang="en-US" smtClean="0"/>
          </a:p>
        </p:txBody>
      </p:sp>
      <p:sp>
        <p:nvSpPr>
          <p:cNvPr id="339971" name="Rectangle 2"/>
          <p:cNvSpPr>
            <a:spLocks noGrp="1" noRot="1" noChangeAspect="1" noChangeArrowheads="1" noTextEdit="1"/>
          </p:cNvSpPr>
          <p:nvPr>
            <p:ph type="sldImg"/>
          </p:nvPr>
        </p:nvSpPr>
        <p:spPr>
          <a:xfrm>
            <a:off x="1316038" y="722313"/>
            <a:ext cx="4684712" cy="3513137"/>
          </a:xfrm>
          <a:ln w="12700" cap="flat">
            <a:solidFill>
              <a:schemeClr val="tx1"/>
            </a:solidFill>
          </a:ln>
        </p:spPr>
      </p:sp>
      <p:sp>
        <p:nvSpPr>
          <p:cNvPr id="339972" name="Rectangle 3"/>
          <p:cNvSpPr>
            <a:spLocks noGrp="1" noChangeArrowheads="1"/>
          </p:cNvSpPr>
          <p:nvPr>
            <p:ph type="body" idx="1"/>
          </p:nvPr>
        </p:nvSpPr>
        <p:spPr>
          <a:xfrm>
            <a:off x="975360" y="4485561"/>
            <a:ext cx="5364480" cy="4247198"/>
          </a:xfrm>
          <a:noFill/>
          <a:ln/>
        </p:spPr>
        <p:txBody>
          <a:bodyPr lIns="95654" tIns="46988" rIns="95654" bIns="46988"/>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AC2EEA28-FA74-416C-9F52-651D51A854C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Slide Image Placeholder 1"/>
          <p:cNvSpPr>
            <a:spLocks noGrp="1" noRot="1" noChangeAspect="1" noTextEdit="1"/>
          </p:cNvSpPr>
          <p:nvPr>
            <p:ph type="sldImg"/>
          </p:nvPr>
        </p:nvSpPr>
        <p:spPr>
          <a:ln/>
        </p:spPr>
      </p:sp>
      <p:sp>
        <p:nvSpPr>
          <p:cNvPr id="522243" name="Notes Placeholder 2"/>
          <p:cNvSpPr>
            <a:spLocks noGrp="1"/>
          </p:cNvSpPr>
          <p:nvPr>
            <p:ph type="body" idx="1"/>
          </p:nvPr>
        </p:nvSpPr>
        <p:spPr>
          <a:noFill/>
          <a:ln/>
        </p:spPr>
        <p:txBody>
          <a:bodyPr/>
          <a:lstStyle/>
          <a:p>
            <a:endParaRPr lang="en-US" smtClean="0"/>
          </a:p>
        </p:txBody>
      </p:sp>
      <p:sp>
        <p:nvSpPr>
          <p:cNvPr id="522244"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EF56DA74-432F-455E-895C-2256B60C2173}"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8CC18636-DDE2-44A6-B28B-3D73189A05F0}" type="slidenum">
              <a:rPr lang="en-US" smtClean="0"/>
              <a:pPr/>
              <a:t>36</a:t>
            </a:fld>
            <a:endParaRPr lang="en-US" smtClean="0"/>
          </a:p>
        </p:txBody>
      </p:sp>
      <p:sp>
        <p:nvSpPr>
          <p:cNvPr id="345091" name="Rectangle 2"/>
          <p:cNvSpPr>
            <a:spLocks noGrp="1" noRot="1" noChangeAspect="1" noChangeArrowheads="1" noTextEdit="1"/>
          </p:cNvSpPr>
          <p:nvPr>
            <p:ph type="sldImg"/>
          </p:nvPr>
        </p:nvSpPr>
        <p:spPr>
          <a:xfrm>
            <a:off x="1239838" y="746125"/>
            <a:ext cx="4837112" cy="3627438"/>
          </a:xfrm>
          <a:ln/>
        </p:spPr>
      </p:sp>
      <p:sp>
        <p:nvSpPr>
          <p:cNvPr id="345092" name="Rectangle 3"/>
          <p:cNvSpPr>
            <a:spLocks noGrp="1" noChangeArrowheads="1"/>
          </p:cNvSpPr>
          <p:nvPr>
            <p:ph type="body" idx="1"/>
          </p:nvPr>
        </p:nvSpPr>
        <p:spPr>
          <a:xfrm>
            <a:off x="975360" y="4587240"/>
            <a:ext cx="5364480" cy="4267200"/>
          </a:xfrm>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Slide Image Placeholder 1"/>
          <p:cNvSpPr>
            <a:spLocks noGrp="1" noRot="1" noChangeAspect="1" noTextEdit="1"/>
          </p:cNvSpPr>
          <p:nvPr>
            <p:ph type="sldImg"/>
          </p:nvPr>
        </p:nvSpPr>
        <p:spPr>
          <a:ln/>
        </p:spPr>
      </p:sp>
      <p:sp>
        <p:nvSpPr>
          <p:cNvPr id="346115" name="Notes Placeholder 2"/>
          <p:cNvSpPr>
            <a:spLocks noGrp="1"/>
          </p:cNvSpPr>
          <p:nvPr>
            <p:ph type="body" idx="1"/>
          </p:nvPr>
        </p:nvSpPr>
        <p:spPr>
          <a:noFill/>
          <a:ln/>
        </p:spPr>
        <p:txBody>
          <a:bodyPr/>
          <a:lstStyle/>
          <a:p>
            <a:r>
              <a:rPr lang="en-US" dirty="0" smtClean="0"/>
              <a:t>Prominences are huge clouds of relatively cool dense plasma suspended in the Sun's hot, thin corona. At times, they can erupt, escaping the Sun's atmosphere. Emission in this spectral line shows the upper </a:t>
            </a:r>
            <a:r>
              <a:rPr lang="en-US" dirty="0" err="1" smtClean="0"/>
              <a:t>chromosphere</a:t>
            </a:r>
            <a:r>
              <a:rPr lang="en-US" dirty="0" smtClean="0"/>
              <a:t> at a temperature of about 60,000 degrees K. Every feature in the image traces magnetic field structure. The hottest areas appear almost white, while the darker red areas indicate cooler temperatures. </a:t>
            </a:r>
          </a:p>
        </p:txBody>
      </p:sp>
      <p:sp>
        <p:nvSpPr>
          <p:cNvPr id="34611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BCAC653E-4C59-4DA3-B463-56D3A1C520AC}"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DB23C35B-2C32-4179-B5A8-9366B4E3872B}" type="slidenum">
              <a:rPr lang="en-US" smtClean="0"/>
              <a:pPr/>
              <a:t>38</a:t>
            </a:fld>
            <a:endParaRPr lang="en-US" smtClean="0"/>
          </a:p>
        </p:txBody>
      </p:sp>
      <p:sp>
        <p:nvSpPr>
          <p:cNvPr id="347139" name="Rectangle 2"/>
          <p:cNvSpPr>
            <a:spLocks noGrp="1" noRot="1" noChangeAspect="1" noChangeArrowheads="1" noTextEdit="1"/>
          </p:cNvSpPr>
          <p:nvPr>
            <p:ph type="sldImg"/>
          </p:nvPr>
        </p:nvSpPr>
        <p:spPr>
          <a:xfrm>
            <a:off x="1239838" y="746125"/>
            <a:ext cx="4837112" cy="3627438"/>
          </a:xfrm>
          <a:ln/>
        </p:spPr>
      </p:sp>
      <p:sp>
        <p:nvSpPr>
          <p:cNvPr id="347140" name="Rectangle 3"/>
          <p:cNvSpPr>
            <a:spLocks noGrp="1" noChangeArrowheads="1"/>
          </p:cNvSpPr>
          <p:nvPr>
            <p:ph type="body" idx="1"/>
          </p:nvPr>
        </p:nvSpPr>
        <p:spPr>
          <a:xfrm>
            <a:off x="975360" y="4587240"/>
            <a:ext cx="5364480" cy="4267200"/>
          </a:xfrm>
          <a:noFill/>
          <a:ln/>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Slide Image Placeholder 1"/>
          <p:cNvSpPr>
            <a:spLocks noGrp="1" noRot="1" noChangeAspect="1" noTextEdit="1"/>
          </p:cNvSpPr>
          <p:nvPr>
            <p:ph type="sldImg"/>
          </p:nvPr>
        </p:nvSpPr>
        <p:spPr>
          <a:ln/>
        </p:spPr>
      </p:sp>
      <p:sp>
        <p:nvSpPr>
          <p:cNvPr id="349187" name="Notes Placeholder 2"/>
          <p:cNvSpPr>
            <a:spLocks noGrp="1"/>
          </p:cNvSpPr>
          <p:nvPr>
            <p:ph type="body" idx="1"/>
          </p:nvPr>
        </p:nvSpPr>
        <p:spPr>
          <a:noFill/>
          <a:ln/>
        </p:spPr>
        <p:txBody>
          <a:bodyPr/>
          <a:lstStyle/>
          <a:p>
            <a:endParaRPr lang="en-US" smtClean="0"/>
          </a:p>
        </p:txBody>
      </p:sp>
      <p:sp>
        <p:nvSpPr>
          <p:cNvPr id="349188"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AFC61803-3E4D-44B2-955D-EF5B9BE52196}"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Slide Image Placeholder 1"/>
          <p:cNvSpPr>
            <a:spLocks noGrp="1" noRot="1" noChangeAspect="1" noTextEdit="1"/>
          </p:cNvSpPr>
          <p:nvPr>
            <p:ph type="sldImg"/>
          </p:nvPr>
        </p:nvSpPr>
        <p:spPr>
          <a:ln/>
        </p:spPr>
      </p:sp>
      <p:sp>
        <p:nvSpPr>
          <p:cNvPr id="350211" name="Notes Placeholder 2"/>
          <p:cNvSpPr>
            <a:spLocks noGrp="1"/>
          </p:cNvSpPr>
          <p:nvPr>
            <p:ph type="body" idx="1"/>
          </p:nvPr>
        </p:nvSpPr>
        <p:spPr>
          <a:noFill/>
          <a:ln/>
        </p:spPr>
        <p:txBody>
          <a:bodyPr/>
          <a:lstStyle/>
          <a:p>
            <a:endParaRPr lang="en-US" smtClean="0"/>
          </a:p>
        </p:txBody>
      </p:sp>
      <p:sp>
        <p:nvSpPr>
          <p:cNvPr id="35021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E3D8A811-C76E-4B24-B279-A737DDB23401}"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17080C8E-99B3-48B3-A7CC-DB847159F3EE}" type="slidenum">
              <a:rPr lang="en-US" smtClean="0"/>
              <a:pPr/>
              <a:t>41</a:t>
            </a:fld>
            <a:endParaRPr lang="en-US" smtClean="0"/>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p:spPr>
        <p:txBody>
          <a:bodyPr/>
          <a:lstStyle/>
          <a:p>
            <a:pPr eaLnBrk="1" hangingPunct="1"/>
            <a:r>
              <a:rPr lang="en-US" smtClean="0"/>
              <a:t>MyCn18, a young planetary nebula located about 8,000 light-years away.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Slide Image Placeholder 1"/>
          <p:cNvSpPr>
            <a:spLocks noGrp="1" noRot="1" noChangeAspect="1" noTextEdit="1"/>
          </p:cNvSpPr>
          <p:nvPr>
            <p:ph type="sldImg"/>
          </p:nvPr>
        </p:nvSpPr>
        <p:spPr>
          <a:ln/>
        </p:spPr>
      </p:sp>
      <p:sp>
        <p:nvSpPr>
          <p:cNvPr id="353283" name="Notes Placeholder 2"/>
          <p:cNvSpPr>
            <a:spLocks noGrp="1"/>
          </p:cNvSpPr>
          <p:nvPr>
            <p:ph type="body" idx="1"/>
          </p:nvPr>
        </p:nvSpPr>
        <p:spPr>
          <a:noFill/>
          <a:ln/>
        </p:spPr>
        <p:txBody>
          <a:bodyPr/>
          <a:lstStyle/>
          <a:p>
            <a:endParaRPr lang="en-US" smtClean="0"/>
          </a:p>
        </p:txBody>
      </p:sp>
      <p:sp>
        <p:nvSpPr>
          <p:cNvPr id="353284"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2AD14CBB-BD3A-4A85-B7C0-2F743A7AE273}"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DA251774-07E4-47B3-8182-3C2A9D15D5BB}" type="slidenum">
              <a:rPr lang="en-US" smtClean="0"/>
              <a:pPr/>
              <a:t>43</a:t>
            </a:fld>
            <a:endParaRPr lang="en-US" smtClean="0"/>
          </a:p>
        </p:txBody>
      </p:sp>
      <p:sp>
        <p:nvSpPr>
          <p:cNvPr id="357379" name="Rectangle 2"/>
          <p:cNvSpPr>
            <a:spLocks noGrp="1" noRot="1" noChangeAspect="1" noChangeArrowheads="1" noTextEdit="1"/>
          </p:cNvSpPr>
          <p:nvPr>
            <p:ph type="sldImg"/>
          </p:nvPr>
        </p:nvSpPr>
        <p:spPr>
          <a:xfrm>
            <a:off x="1239838" y="746125"/>
            <a:ext cx="4837112" cy="3627438"/>
          </a:xfrm>
          <a:ln/>
        </p:spPr>
      </p:sp>
      <p:sp>
        <p:nvSpPr>
          <p:cNvPr id="357380" name="Rectangle 3"/>
          <p:cNvSpPr>
            <a:spLocks noGrp="1" noChangeArrowheads="1"/>
          </p:cNvSpPr>
          <p:nvPr>
            <p:ph type="body" idx="1"/>
          </p:nvPr>
        </p:nvSpPr>
        <p:spPr>
          <a:xfrm>
            <a:off x="975360" y="4587240"/>
            <a:ext cx="5364480" cy="4267200"/>
          </a:xfrm>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Slide Image Placeholder 1"/>
          <p:cNvSpPr>
            <a:spLocks noGrp="1" noRot="1" noChangeAspect="1" noTextEdit="1"/>
          </p:cNvSpPr>
          <p:nvPr>
            <p:ph type="sldImg"/>
          </p:nvPr>
        </p:nvSpPr>
        <p:spPr>
          <a:ln/>
        </p:spPr>
      </p:sp>
      <p:sp>
        <p:nvSpPr>
          <p:cNvPr id="355331" name="Notes Placeholder 2"/>
          <p:cNvSpPr>
            <a:spLocks noGrp="1"/>
          </p:cNvSpPr>
          <p:nvPr>
            <p:ph type="body" idx="1"/>
          </p:nvPr>
        </p:nvSpPr>
        <p:spPr>
          <a:noFill/>
          <a:ln/>
        </p:spPr>
        <p:txBody>
          <a:bodyPr/>
          <a:lstStyle/>
          <a:p>
            <a:endParaRPr lang="en-US" smtClean="0"/>
          </a:p>
        </p:txBody>
      </p:sp>
      <p:sp>
        <p:nvSpPr>
          <p:cNvPr id="35533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24A04FD1-FF93-49D9-8434-33DF9F38B62B}"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Slide Image Placeholder 1"/>
          <p:cNvSpPr>
            <a:spLocks noGrp="1" noRot="1" noChangeAspect="1" noTextEdit="1"/>
          </p:cNvSpPr>
          <p:nvPr>
            <p:ph type="sldImg"/>
          </p:nvPr>
        </p:nvSpPr>
        <p:spPr>
          <a:ln/>
        </p:spPr>
      </p:sp>
      <p:sp>
        <p:nvSpPr>
          <p:cNvPr id="356355" name="Notes Placeholder 2"/>
          <p:cNvSpPr>
            <a:spLocks noGrp="1"/>
          </p:cNvSpPr>
          <p:nvPr>
            <p:ph type="body" idx="1"/>
          </p:nvPr>
        </p:nvSpPr>
        <p:spPr>
          <a:noFill/>
          <a:ln/>
        </p:spPr>
        <p:txBody>
          <a:bodyPr/>
          <a:lstStyle/>
          <a:p>
            <a:endParaRPr lang="en-US" smtClean="0"/>
          </a:p>
        </p:txBody>
      </p:sp>
      <p:sp>
        <p:nvSpPr>
          <p:cNvPr id="35635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0B5331F8-E63E-4496-92BF-BB3480E3A1A0}"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a:xfrm>
            <a:off x="4143587" y="9119474"/>
            <a:ext cx="3169920" cy="480060"/>
          </a:xfrm>
          <a:prstGeom prst="rect">
            <a:avLst/>
          </a:prstGeom>
          <a:noFill/>
        </p:spPr>
        <p:txBody>
          <a:bodyPr lIns="96661" tIns="48331" rIns="96661" bIns="48331"/>
          <a:lstStyle/>
          <a:p>
            <a:fld id="{DA251774-07E4-47B3-8182-3C2A9D15D5BB}" type="slidenum">
              <a:rPr lang="en-US" smtClean="0"/>
              <a:pPr/>
              <a:t>46</a:t>
            </a:fld>
            <a:endParaRPr lang="en-US" smtClean="0"/>
          </a:p>
        </p:txBody>
      </p:sp>
      <p:sp>
        <p:nvSpPr>
          <p:cNvPr id="357379" name="Rectangle 2"/>
          <p:cNvSpPr>
            <a:spLocks noGrp="1" noRot="1" noChangeAspect="1" noChangeArrowheads="1" noTextEdit="1"/>
          </p:cNvSpPr>
          <p:nvPr>
            <p:ph type="sldImg"/>
          </p:nvPr>
        </p:nvSpPr>
        <p:spPr>
          <a:xfrm>
            <a:off x="1239838" y="746125"/>
            <a:ext cx="4837112" cy="3627438"/>
          </a:xfrm>
          <a:ln/>
        </p:spPr>
      </p:sp>
      <p:sp>
        <p:nvSpPr>
          <p:cNvPr id="357380" name="Rectangle 3"/>
          <p:cNvSpPr>
            <a:spLocks noGrp="1" noChangeArrowheads="1"/>
          </p:cNvSpPr>
          <p:nvPr>
            <p:ph type="body" idx="1"/>
          </p:nvPr>
        </p:nvSpPr>
        <p:spPr>
          <a:xfrm>
            <a:off x="975360" y="4587240"/>
            <a:ext cx="5364480" cy="4267200"/>
          </a:xfrm>
          <a:noFill/>
          <a:ln/>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Slide Image Placeholder 1"/>
          <p:cNvSpPr>
            <a:spLocks noGrp="1" noRot="1" noChangeAspect="1" noTextEdit="1"/>
          </p:cNvSpPr>
          <p:nvPr>
            <p:ph type="sldImg"/>
          </p:nvPr>
        </p:nvSpPr>
        <p:spPr>
          <a:ln/>
        </p:spPr>
      </p:sp>
      <p:sp>
        <p:nvSpPr>
          <p:cNvPr id="423939" name="Notes Placeholder 2"/>
          <p:cNvSpPr>
            <a:spLocks noGrp="1"/>
          </p:cNvSpPr>
          <p:nvPr>
            <p:ph type="body" idx="1"/>
          </p:nvPr>
        </p:nvSpPr>
        <p:spPr>
          <a:noFill/>
          <a:ln/>
        </p:spPr>
        <p:txBody>
          <a:bodyPr/>
          <a:lstStyle/>
          <a:p>
            <a:endParaRPr lang="en-US" smtClean="0"/>
          </a:p>
        </p:txBody>
      </p:sp>
      <p:sp>
        <p:nvSpPr>
          <p:cNvPr id="42394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1AB8C5DB-CEAE-421A-938E-38CA0E5917DB}" type="slidenum">
              <a:rPr lang="en-US" smtClean="0"/>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Slide Image Placeholder 1"/>
          <p:cNvSpPr>
            <a:spLocks noGrp="1" noRot="1" noChangeAspect="1" noTextEdit="1"/>
          </p:cNvSpPr>
          <p:nvPr>
            <p:ph type="sldImg"/>
          </p:nvPr>
        </p:nvSpPr>
        <p:spPr>
          <a:ln/>
        </p:spPr>
      </p:sp>
      <p:sp>
        <p:nvSpPr>
          <p:cNvPr id="354307" name="Notes Placeholder 2"/>
          <p:cNvSpPr>
            <a:spLocks noGrp="1"/>
          </p:cNvSpPr>
          <p:nvPr>
            <p:ph type="body" idx="1"/>
          </p:nvPr>
        </p:nvSpPr>
        <p:spPr>
          <a:noFill/>
          <a:ln/>
        </p:spPr>
        <p:txBody>
          <a:bodyPr/>
          <a:lstStyle/>
          <a:p>
            <a:endParaRPr lang="en-US" smtClean="0"/>
          </a:p>
        </p:txBody>
      </p:sp>
      <p:sp>
        <p:nvSpPr>
          <p:cNvPr id="354308"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A3E363A1-7180-4E95-86F0-D3A9F0BF7BE2}"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Slide Image Placeholder 1"/>
          <p:cNvSpPr>
            <a:spLocks noGrp="1" noRot="1" noChangeAspect="1" noTextEdit="1"/>
          </p:cNvSpPr>
          <p:nvPr>
            <p:ph type="sldImg"/>
          </p:nvPr>
        </p:nvSpPr>
        <p:spPr>
          <a:ln/>
        </p:spPr>
      </p:sp>
      <p:sp>
        <p:nvSpPr>
          <p:cNvPr id="359427" name="Notes Placeholder 2"/>
          <p:cNvSpPr>
            <a:spLocks noGrp="1"/>
          </p:cNvSpPr>
          <p:nvPr>
            <p:ph type="body" idx="1"/>
          </p:nvPr>
        </p:nvSpPr>
        <p:spPr>
          <a:noFill/>
          <a:ln/>
        </p:spPr>
        <p:txBody>
          <a:bodyPr/>
          <a:lstStyle/>
          <a:p>
            <a:endParaRPr lang="en-US" smtClean="0"/>
          </a:p>
        </p:txBody>
      </p:sp>
      <p:sp>
        <p:nvSpPr>
          <p:cNvPr id="359428"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8211B318-339C-47E7-8C5A-BEF4C9975C6F}"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Slide Image Placeholder 1"/>
          <p:cNvSpPr>
            <a:spLocks noGrp="1" noRot="1" noChangeAspect="1" noTextEdit="1"/>
          </p:cNvSpPr>
          <p:nvPr>
            <p:ph type="sldImg"/>
          </p:nvPr>
        </p:nvSpPr>
        <p:spPr>
          <a:ln/>
        </p:spPr>
      </p:sp>
      <p:sp>
        <p:nvSpPr>
          <p:cNvPr id="360451" name="Notes Placeholder 2"/>
          <p:cNvSpPr>
            <a:spLocks noGrp="1"/>
          </p:cNvSpPr>
          <p:nvPr>
            <p:ph type="body" idx="1"/>
          </p:nvPr>
        </p:nvSpPr>
        <p:spPr>
          <a:noFill/>
          <a:ln/>
        </p:spPr>
        <p:txBody>
          <a:bodyPr/>
          <a:lstStyle/>
          <a:p>
            <a:endParaRPr lang="en-US" smtClean="0"/>
          </a:p>
        </p:txBody>
      </p:sp>
      <p:sp>
        <p:nvSpPr>
          <p:cNvPr id="36045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E110E8E0-4B57-4023-985D-7E9779788F33}"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Slide Image Placeholder 1"/>
          <p:cNvSpPr>
            <a:spLocks noGrp="1" noRot="1" noChangeAspect="1" noTextEdit="1"/>
          </p:cNvSpPr>
          <p:nvPr>
            <p:ph type="sldImg"/>
          </p:nvPr>
        </p:nvSpPr>
        <p:spPr>
          <a:ln/>
        </p:spPr>
      </p:sp>
      <p:sp>
        <p:nvSpPr>
          <p:cNvPr id="361475" name="Notes Placeholder 2"/>
          <p:cNvSpPr>
            <a:spLocks noGrp="1"/>
          </p:cNvSpPr>
          <p:nvPr>
            <p:ph type="body" idx="1"/>
          </p:nvPr>
        </p:nvSpPr>
        <p:spPr>
          <a:noFill/>
          <a:ln/>
        </p:spPr>
        <p:txBody>
          <a:bodyPr/>
          <a:lstStyle/>
          <a:p>
            <a:endParaRPr lang="en-US" smtClean="0"/>
          </a:p>
        </p:txBody>
      </p:sp>
      <p:sp>
        <p:nvSpPr>
          <p:cNvPr id="36147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9A44D9C8-DA58-4083-BA09-91E54268C4DB}" type="slidenum">
              <a:rPr lang="en-US" smtClean="0"/>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Slide Image Placeholder 1"/>
          <p:cNvSpPr>
            <a:spLocks noGrp="1" noRot="1" noChangeAspect="1" noTextEdit="1"/>
          </p:cNvSpPr>
          <p:nvPr>
            <p:ph type="sldImg"/>
          </p:nvPr>
        </p:nvSpPr>
        <p:spPr>
          <a:ln/>
        </p:spPr>
      </p:sp>
      <p:sp>
        <p:nvSpPr>
          <p:cNvPr id="405507" name="Notes Placeholder 2"/>
          <p:cNvSpPr>
            <a:spLocks noGrp="1"/>
          </p:cNvSpPr>
          <p:nvPr>
            <p:ph type="body" idx="1"/>
          </p:nvPr>
        </p:nvSpPr>
        <p:spPr>
          <a:noFill/>
          <a:ln/>
        </p:spPr>
        <p:txBody>
          <a:bodyPr/>
          <a:lstStyle/>
          <a:p>
            <a:endParaRPr lang="en-US" smtClean="0"/>
          </a:p>
        </p:txBody>
      </p:sp>
      <p:sp>
        <p:nvSpPr>
          <p:cNvPr id="405508"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E679F982-91DD-4AAB-B361-1F8F4BFE72B9}" type="slidenum">
              <a:rPr lang="en-US" smtClean="0"/>
              <a:pPr/>
              <a:t>52</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Slide Image Placeholder 1"/>
          <p:cNvSpPr>
            <a:spLocks noGrp="1" noRot="1" noChangeAspect="1" noTextEdit="1"/>
          </p:cNvSpPr>
          <p:nvPr>
            <p:ph type="sldImg"/>
          </p:nvPr>
        </p:nvSpPr>
        <p:spPr>
          <a:ln/>
        </p:spPr>
      </p:sp>
      <p:sp>
        <p:nvSpPr>
          <p:cNvPr id="406531" name="Notes Placeholder 2"/>
          <p:cNvSpPr>
            <a:spLocks noGrp="1"/>
          </p:cNvSpPr>
          <p:nvPr>
            <p:ph type="body" idx="1"/>
          </p:nvPr>
        </p:nvSpPr>
        <p:spPr>
          <a:noFill/>
          <a:ln/>
        </p:spPr>
        <p:txBody>
          <a:bodyPr/>
          <a:lstStyle/>
          <a:p>
            <a:endParaRPr lang="en-US" smtClean="0"/>
          </a:p>
        </p:txBody>
      </p:sp>
      <p:sp>
        <p:nvSpPr>
          <p:cNvPr id="40653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53696DA8-CB08-47B8-90A2-F5334ED81B03}" type="slidenum">
              <a:rPr lang="en-US" smtClean="0"/>
              <a:pPr/>
              <a:t>54</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Slide Image Placeholder 1"/>
          <p:cNvSpPr>
            <a:spLocks noGrp="1" noRot="1" noChangeAspect="1" noTextEdit="1"/>
          </p:cNvSpPr>
          <p:nvPr>
            <p:ph type="sldImg"/>
          </p:nvPr>
        </p:nvSpPr>
        <p:spPr>
          <a:ln/>
        </p:spPr>
      </p:sp>
      <p:sp>
        <p:nvSpPr>
          <p:cNvPr id="407555" name="Notes Placeholder 2"/>
          <p:cNvSpPr>
            <a:spLocks noGrp="1"/>
          </p:cNvSpPr>
          <p:nvPr>
            <p:ph type="body" idx="1"/>
          </p:nvPr>
        </p:nvSpPr>
        <p:spPr>
          <a:noFill/>
          <a:ln/>
        </p:spPr>
        <p:txBody>
          <a:bodyPr/>
          <a:lstStyle/>
          <a:p>
            <a:endParaRPr lang="en-US" smtClean="0"/>
          </a:p>
        </p:txBody>
      </p:sp>
      <p:sp>
        <p:nvSpPr>
          <p:cNvPr id="40755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DFF7BDB0-89E3-468C-8358-4BE5576E99F7}" type="slidenum">
              <a:rPr lang="en-US" smtClean="0"/>
              <a:pPr/>
              <a:t>55</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Slide Image Placeholder 1"/>
          <p:cNvSpPr>
            <a:spLocks noGrp="1" noRot="1" noChangeAspect="1" noTextEdit="1"/>
          </p:cNvSpPr>
          <p:nvPr>
            <p:ph type="sldImg"/>
          </p:nvPr>
        </p:nvSpPr>
        <p:spPr>
          <a:ln/>
        </p:spPr>
      </p:sp>
      <p:sp>
        <p:nvSpPr>
          <p:cNvPr id="407555" name="Notes Placeholder 2"/>
          <p:cNvSpPr>
            <a:spLocks noGrp="1"/>
          </p:cNvSpPr>
          <p:nvPr>
            <p:ph type="body" idx="1"/>
          </p:nvPr>
        </p:nvSpPr>
        <p:spPr>
          <a:noFill/>
          <a:ln/>
        </p:spPr>
        <p:txBody>
          <a:bodyPr/>
          <a:lstStyle/>
          <a:p>
            <a:endParaRPr lang="en-US" smtClean="0"/>
          </a:p>
        </p:txBody>
      </p:sp>
      <p:sp>
        <p:nvSpPr>
          <p:cNvPr id="40755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DFF7BDB0-89E3-468C-8358-4BE5576E99F7}" type="slidenum">
              <a:rPr lang="en-US" smtClean="0"/>
              <a:pPr/>
              <a:t>56</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Slide Image Placeholder 1"/>
          <p:cNvSpPr>
            <a:spLocks noGrp="1" noRot="1" noChangeAspect="1" noTextEdit="1"/>
          </p:cNvSpPr>
          <p:nvPr>
            <p:ph type="sldImg"/>
          </p:nvPr>
        </p:nvSpPr>
        <p:spPr>
          <a:ln/>
        </p:spPr>
      </p:sp>
      <p:sp>
        <p:nvSpPr>
          <p:cNvPr id="411651" name="Notes Placeholder 2"/>
          <p:cNvSpPr>
            <a:spLocks noGrp="1"/>
          </p:cNvSpPr>
          <p:nvPr>
            <p:ph type="body" idx="1"/>
          </p:nvPr>
        </p:nvSpPr>
        <p:spPr>
          <a:noFill/>
          <a:ln/>
        </p:spPr>
        <p:txBody>
          <a:bodyPr/>
          <a:lstStyle/>
          <a:p>
            <a:endParaRPr lang="en-US" smtClean="0"/>
          </a:p>
        </p:txBody>
      </p:sp>
      <p:sp>
        <p:nvSpPr>
          <p:cNvPr id="41165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C6816AA7-4D29-4330-880D-3E53D7F8DAB0}" type="slidenum">
              <a:rPr lang="en-US" smtClean="0"/>
              <a:pPr/>
              <a:t>57</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Slide Image Placeholder 1"/>
          <p:cNvSpPr>
            <a:spLocks noGrp="1" noRot="1" noChangeAspect="1" noTextEdit="1"/>
          </p:cNvSpPr>
          <p:nvPr>
            <p:ph type="sldImg"/>
          </p:nvPr>
        </p:nvSpPr>
        <p:spPr>
          <a:ln/>
        </p:spPr>
      </p:sp>
      <p:sp>
        <p:nvSpPr>
          <p:cNvPr id="510979" name="Notes Placeholder 2"/>
          <p:cNvSpPr>
            <a:spLocks noGrp="1"/>
          </p:cNvSpPr>
          <p:nvPr>
            <p:ph type="body" idx="1"/>
          </p:nvPr>
        </p:nvSpPr>
        <p:spPr>
          <a:noFill/>
          <a:ln/>
        </p:spPr>
        <p:txBody>
          <a:bodyPr/>
          <a:lstStyle/>
          <a:p>
            <a:endParaRPr lang="en-US" smtClean="0"/>
          </a:p>
        </p:txBody>
      </p:sp>
      <p:sp>
        <p:nvSpPr>
          <p:cNvPr id="51098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2EF00722-AE13-4DA2-A7EA-C0D30DAD4562}" type="slidenum">
              <a:rPr lang="en-US" smtClean="0"/>
              <a:pPr/>
              <a:t>58</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Slide Image Placeholder 1"/>
          <p:cNvSpPr>
            <a:spLocks noGrp="1" noRot="1" noChangeAspect="1" noTextEdit="1"/>
          </p:cNvSpPr>
          <p:nvPr>
            <p:ph type="sldImg"/>
          </p:nvPr>
        </p:nvSpPr>
        <p:spPr>
          <a:ln/>
        </p:spPr>
      </p:sp>
      <p:sp>
        <p:nvSpPr>
          <p:cNvPr id="510979" name="Notes Placeholder 2"/>
          <p:cNvSpPr>
            <a:spLocks noGrp="1"/>
          </p:cNvSpPr>
          <p:nvPr>
            <p:ph type="body" idx="1"/>
          </p:nvPr>
        </p:nvSpPr>
        <p:spPr>
          <a:noFill/>
          <a:ln/>
        </p:spPr>
        <p:txBody>
          <a:bodyPr/>
          <a:lstStyle/>
          <a:p>
            <a:endParaRPr lang="en-US" smtClean="0"/>
          </a:p>
        </p:txBody>
      </p:sp>
      <p:sp>
        <p:nvSpPr>
          <p:cNvPr id="51098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2EF00722-AE13-4DA2-A7EA-C0D30DAD4562}" type="slidenum">
              <a:rPr lang="en-US" smtClean="0"/>
              <a:pPr/>
              <a:t>59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914400" y="1524000"/>
            <a:ext cx="7623175" cy="1752600"/>
          </a:xfrm>
        </p:spPr>
        <p:txBody>
          <a:bodyPr anchor="t"/>
          <a:lstStyle>
            <a:lvl1pPr>
              <a:defRPr sz="4400"/>
            </a:lvl1pPr>
          </a:lstStyle>
          <a:p>
            <a:r>
              <a:rPr lang="en-US"/>
              <a:t>Click to edit Master title style</a:t>
            </a:r>
          </a:p>
        </p:txBody>
      </p:sp>
      <p:sp>
        <p:nvSpPr>
          <p:cNvPr id="106499" name="Rectangle 3"/>
          <p:cNvSpPr>
            <a:spLocks noGrp="1" noChangeArrowheads="1"/>
          </p:cNvSpPr>
          <p:nvPr>
            <p:ph type="subTitle" idx="1"/>
          </p:nvPr>
        </p:nvSpPr>
        <p:spPr>
          <a:xfrm>
            <a:off x="1524000" y="3505200"/>
            <a:ext cx="6553200" cy="1752600"/>
          </a:xfrm>
        </p:spPr>
        <p:txBody>
          <a:bodyPr/>
          <a:lstStyle>
            <a:lvl1pPr marL="0" indent="0">
              <a:buFont typeface="Wingdings" pitchFamily="2" charset="2"/>
              <a:buNone/>
              <a:defRPr sz="2800"/>
            </a:lvl1pPr>
          </a:lstStyle>
          <a:p>
            <a:r>
              <a:rPr lang="en-US"/>
              <a:t>Click to edit Master subtitle style</a:t>
            </a:r>
          </a:p>
        </p:txBody>
      </p:sp>
      <p:sp>
        <p:nvSpPr>
          <p:cNvPr id="4" name="Rectangle 4"/>
          <p:cNvSpPr>
            <a:spLocks noGrp="1" noChangeArrowheads="1"/>
          </p:cNvSpPr>
          <p:nvPr>
            <p:ph type="dt" sz="half" idx="10"/>
          </p:nvPr>
        </p:nvSpPr>
        <p:spPr>
          <a:xfrm>
            <a:off x="457200" y="6243638"/>
            <a:ext cx="2133600" cy="457200"/>
          </a:xfrm>
        </p:spPr>
        <p:txBody>
          <a:bodyPr/>
          <a:lstStyle>
            <a:lvl1pPr>
              <a:defRPr sz="1200">
                <a:solidFill>
                  <a:schemeClr val="tx1"/>
                </a:solidFill>
                <a:latin typeface="Garamond" pitchFamily="18" charset="0"/>
              </a:defRPr>
            </a:lvl1pPr>
          </a:lstStyle>
          <a:p>
            <a:pPr>
              <a:defRPr/>
            </a:pPr>
            <a:endParaRPr lang="en-US"/>
          </a:p>
        </p:txBody>
      </p:sp>
      <p:sp>
        <p:nvSpPr>
          <p:cNvPr id="5" name="Rectangle 5"/>
          <p:cNvSpPr>
            <a:spLocks noGrp="1" noChangeArrowheads="1"/>
          </p:cNvSpPr>
          <p:nvPr>
            <p:ph type="ftr" sz="quarter" idx="11"/>
          </p:nvPr>
        </p:nvSpPr>
        <p:spPr>
          <a:xfrm>
            <a:off x="3124200" y="6243638"/>
            <a:ext cx="2895600" cy="457200"/>
          </a:xfrm>
        </p:spPr>
        <p:txBody>
          <a:bodyPr/>
          <a:lstStyle>
            <a:lvl1pPr>
              <a:defRPr sz="1200">
                <a:solidFill>
                  <a:schemeClr val="tx1"/>
                </a:solidFill>
                <a:latin typeface="Garamond" pitchFamily="18" charset="0"/>
              </a:defRPr>
            </a:lvl1pPr>
          </a:lstStyle>
          <a:p>
            <a:pPr>
              <a:defRPr/>
            </a:pPr>
            <a:endParaRPr lang="en-US"/>
          </a:p>
        </p:txBody>
      </p:sp>
      <p:sp>
        <p:nvSpPr>
          <p:cNvPr id="6" name="Rectangle 6"/>
          <p:cNvSpPr>
            <a:spLocks noGrp="1" noChangeArrowheads="1"/>
          </p:cNvSpPr>
          <p:nvPr>
            <p:ph type="sldNum" sz="quarter" idx="12"/>
          </p:nvPr>
        </p:nvSpPr>
        <p:spPr>
          <a:xfrm>
            <a:off x="6553200" y="6243638"/>
            <a:ext cx="2133600" cy="457200"/>
          </a:xfrm>
        </p:spPr>
        <p:txBody>
          <a:bodyPr/>
          <a:lstStyle>
            <a:lvl1pPr>
              <a:defRPr sz="1200">
                <a:solidFill>
                  <a:schemeClr val="tx1"/>
                </a:solidFill>
                <a:latin typeface="Garamond" pitchFamily="18" charset="0"/>
              </a:defRPr>
            </a:lvl1pPr>
          </a:lstStyle>
          <a:p>
            <a:pPr>
              <a:defRPr/>
            </a:pPr>
            <a:fld id="{B10FD39B-4E28-4D92-988B-BB49E7922ED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6E3424-321E-4923-B51C-DCF9CEB2143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0"/>
            <a:ext cx="22479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0"/>
            <a:ext cx="65913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4A1551-ECBB-4E63-ABED-42CAA6C64AB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1219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41148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371600"/>
            <a:ext cx="41148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62400"/>
            <a:ext cx="41148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CCB8D48-A403-4106-8334-71E3117ACB5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1219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41148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371600"/>
            <a:ext cx="4114800" cy="5029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76BF17-9C85-4095-B44B-6E8145E13624}"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82296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7200" y="3941763"/>
            <a:ext cx="82296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72E4239C-2DB4-4576-98AE-0E8A5372FB09}"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8400"/>
            <a:ext cx="21336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BEA642D7-0267-407B-B28B-71A3BBF5600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3E141C-CCED-462C-BECD-7CAFCDC2E68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4D8E58-CB4B-47A4-823A-AD8F2352562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371600"/>
            <a:ext cx="4114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114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AA33805-090D-4CA2-99D7-734DEC41245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0DBC31B-1CAA-470B-9E94-1139155AA16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5D3B380-044D-43ED-84BB-A137AD329AA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77674C0-4070-45AF-9265-025B4E1AEC5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008481-E3EF-4A2A-B26B-D5B8BF7574A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3171B3-D8FE-4887-88E3-4ACBF75C10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76200" y="0"/>
            <a:ext cx="8991600" cy="1219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381000" y="1371600"/>
            <a:ext cx="83820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6" name="Rectangle 4"/>
          <p:cNvSpPr>
            <a:spLocks noGrp="1" noChangeArrowheads="1"/>
          </p:cNvSpPr>
          <p:nvPr>
            <p:ph type="dt" sz="half" idx="2"/>
          </p:nvPr>
        </p:nvSpPr>
        <p:spPr bwMode="auto">
          <a:xfrm>
            <a:off x="228600" y="6477000"/>
            <a:ext cx="2133600" cy="223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800" b="0">
                <a:solidFill>
                  <a:srgbClr val="A98C4B"/>
                </a:solidFill>
                <a:latin typeface="+mj-lt"/>
              </a:defRPr>
            </a:lvl1pPr>
          </a:lstStyle>
          <a:p>
            <a:pPr>
              <a:defRPr/>
            </a:pPr>
            <a:endParaRPr lang="en-US"/>
          </a:p>
        </p:txBody>
      </p:sp>
      <p:sp>
        <p:nvSpPr>
          <p:cNvPr id="105477" name="Rectangle 5"/>
          <p:cNvSpPr>
            <a:spLocks noGrp="1" noChangeArrowheads="1"/>
          </p:cNvSpPr>
          <p:nvPr>
            <p:ph type="ftr" sz="quarter" idx="3"/>
          </p:nvPr>
        </p:nvSpPr>
        <p:spPr bwMode="auto">
          <a:xfrm>
            <a:off x="2514600" y="6477000"/>
            <a:ext cx="41148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800" b="0">
                <a:solidFill>
                  <a:srgbClr val="A98C4B"/>
                </a:solidFill>
                <a:latin typeface="+mj-lt"/>
              </a:defRPr>
            </a:lvl1pPr>
          </a:lstStyle>
          <a:p>
            <a:pPr>
              <a:defRPr/>
            </a:pPr>
            <a:endParaRPr lang="en-US"/>
          </a:p>
        </p:txBody>
      </p:sp>
      <p:sp>
        <p:nvSpPr>
          <p:cNvPr id="105478" name="Rectangle 6"/>
          <p:cNvSpPr>
            <a:spLocks noGrp="1" noChangeArrowheads="1"/>
          </p:cNvSpPr>
          <p:nvPr>
            <p:ph type="sldNum" sz="quarter" idx="4"/>
          </p:nvPr>
        </p:nvSpPr>
        <p:spPr bwMode="auto">
          <a:xfrm>
            <a:off x="6781800" y="6477000"/>
            <a:ext cx="2133600" cy="223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b="0">
                <a:solidFill>
                  <a:srgbClr val="A98C4B"/>
                </a:solidFill>
                <a:latin typeface="+mj-lt"/>
              </a:defRPr>
            </a:lvl1pPr>
          </a:lstStyle>
          <a:p>
            <a:pPr>
              <a:defRPr/>
            </a:pPr>
            <a:fld id="{8908F13A-B87B-4B7D-9B25-DB6BC71BA1C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5" r:id="rId14"/>
    <p:sldLayoutId id="2147483736" r:id="rId15"/>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0000CC"/>
          </a:solidFill>
          <a:latin typeface="+mj-lt"/>
          <a:ea typeface="+mj-ea"/>
          <a:cs typeface="+mj-cs"/>
        </a:defRPr>
      </a:lvl1pPr>
      <a:lvl2pPr algn="l" rtl="0" eaLnBrk="0" fontAlgn="base" hangingPunct="0">
        <a:spcBef>
          <a:spcPct val="0"/>
        </a:spcBef>
        <a:spcAft>
          <a:spcPct val="0"/>
        </a:spcAft>
        <a:defRPr sz="3600">
          <a:solidFill>
            <a:srgbClr val="0000CC"/>
          </a:solidFill>
          <a:latin typeface="Arial" charset="0"/>
        </a:defRPr>
      </a:lvl2pPr>
      <a:lvl3pPr algn="l" rtl="0" eaLnBrk="0" fontAlgn="base" hangingPunct="0">
        <a:spcBef>
          <a:spcPct val="0"/>
        </a:spcBef>
        <a:spcAft>
          <a:spcPct val="0"/>
        </a:spcAft>
        <a:defRPr sz="3600">
          <a:solidFill>
            <a:srgbClr val="0000CC"/>
          </a:solidFill>
          <a:latin typeface="Arial" charset="0"/>
        </a:defRPr>
      </a:lvl3pPr>
      <a:lvl4pPr algn="l" rtl="0" eaLnBrk="0" fontAlgn="base" hangingPunct="0">
        <a:spcBef>
          <a:spcPct val="0"/>
        </a:spcBef>
        <a:spcAft>
          <a:spcPct val="0"/>
        </a:spcAft>
        <a:defRPr sz="3600">
          <a:solidFill>
            <a:srgbClr val="0000CC"/>
          </a:solidFill>
          <a:latin typeface="Arial" charset="0"/>
        </a:defRPr>
      </a:lvl4pPr>
      <a:lvl5pPr algn="l" rtl="0" eaLnBrk="0" fontAlgn="base" hangingPunct="0">
        <a:spcBef>
          <a:spcPct val="0"/>
        </a:spcBef>
        <a:spcAft>
          <a:spcPct val="0"/>
        </a:spcAft>
        <a:defRPr sz="3600">
          <a:solidFill>
            <a:srgbClr val="0000CC"/>
          </a:solidFill>
          <a:latin typeface="Arial" charset="0"/>
        </a:defRPr>
      </a:lvl5pPr>
      <a:lvl6pPr marL="457200" algn="l" rtl="0" fontAlgn="base">
        <a:spcBef>
          <a:spcPct val="0"/>
        </a:spcBef>
        <a:spcAft>
          <a:spcPct val="0"/>
        </a:spcAft>
        <a:defRPr sz="3600">
          <a:solidFill>
            <a:srgbClr val="0000CC"/>
          </a:solidFill>
          <a:latin typeface="Arial" charset="0"/>
        </a:defRPr>
      </a:lvl6pPr>
      <a:lvl7pPr marL="914400" algn="l" rtl="0" fontAlgn="base">
        <a:spcBef>
          <a:spcPct val="0"/>
        </a:spcBef>
        <a:spcAft>
          <a:spcPct val="0"/>
        </a:spcAft>
        <a:defRPr sz="3600">
          <a:solidFill>
            <a:srgbClr val="0000CC"/>
          </a:solidFill>
          <a:latin typeface="Arial" charset="0"/>
        </a:defRPr>
      </a:lvl7pPr>
      <a:lvl8pPr marL="1371600" algn="l" rtl="0" fontAlgn="base">
        <a:spcBef>
          <a:spcPct val="0"/>
        </a:spcBef>
        <a:spcAft>
          <a:spcPct val="0"/>
        </a:spcAft>
        <a:defRPr sz="3600">
          <a:solidFill>
            <a:srgbClr val="0000CC"/>
          </a:solidFill>
          <a:latin typeface="Arial" charset="0"/>
        </a:defRPr>
      </a:lvl8pPr>
      <a:lvl9pPr marL="1828800" algn="l" rtl="0" fontAlgn="base">
        <a:spcBef>
          <a:spcPct val="0"/>
        </a:spcBef>
        <a:spcAft>
          <a:spcPct val="0"/>
        </a:spcAft>
        <a:defRPr sz="3600">
          <a:solidFill>
            <a:srgbClr val="0000CC"/>
          </a:solidFill>
          <a:latin typeface="Arial" charset="0"/>
        </a:defRPr>
      </a:lvl9pPr>
    </p:titleStyle>
    <p:bodyStyle>
      <a:lvl1pPr marL="342900" indent="-342900" algn="l" rtl="0" eaLnBrk="0" fontAlgn="base" hangingPunct="0">
        <a:spcBef>
          <a:spcPct val="20000"/>
        </a:spcBef>
        <a:spcAft>
          <a:spcPct val="0"/>
        </a:spcAft>
        <a:buClr>
          <a:srgbClr val="0066FF"/>
        </a:buClr>
        <a:buFont typeface="Wingdings" pitchFamily="2" charset="2"/>
        <a:buChar char="§"/>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A98C4B"/>
        </a:buClr>
        <a:buChar char="•"/>
        <a:defRPr sz="2600">
          <a:solidFill>
            <a:schemeClr val="tx1"/>
          </a:solidFill>
          <a:latin typeface="+mn-lt"/>
        </a:defRPr>
      </a:lvl2pPr>
      <a:lvl3pPr marL="1022350" indent="-350838" algn="l" rtl="0" eaLnBrk="0" fontAlgn="base" hangingPunct="0">
        <a:spcBef>
          <a:spcPct val="20000"/>
        </a:spcBef>
        <a:spcAft>
          <a:spcPct val="0"/>
        </a:spcAft>
        <a:buClr>
          <a:srgbClr val="A98C4B"/>
        </a:buClr>
        <a:buChar char="•"/>
        <a:defRPr sz="2200">
          <a:solidFill>
            <a:schemeClr val="tx1"/>
          </a:solidFill>
          <a:latin typeface="+mn-lt"/>
        </a:defRPr>
      </a:lvl3pPr>
      <a:lvl4pPr marL="1339850" indent="-315913" algn="l" rtl="0" eaLnBrk="0" fontAlgn="base" hangingPunct="0">
        <a:spcBef>
          <a:spcPct val="20000"/>
        </a:spcBef>
        <a:spcAft>
          <a:spcPct val="0"/>
        </a:spcAft>
        <a:buClr>
          <a:srgbClr val="A98C4B"/>
        </a:buClr>
        <a:buChar char="•"/>
        <a:defRPr sz="2000">
          <a:solidFill>
            <a:schemeClr val="tx1"/>
          </a:solidFill>
          <a:latin typeface="+mn-lt"/>
        </a:defRPr>
      </a:lvl4pPr>
      <a:lvl5pPr marL="1681163" indent="-339725" algn="l" rtl="0" eaLnBrk="0" fontAlgn="base" hangingPunct="0">
        <a:spcBef>
          <a:spcPct val="20000"/>
        </a:spcBef>
        <a:spcAft>
          <a:spcPct val="0"/>
        </a:spcAft>
        <a:buClr>
          <a:srgbClr val="A98C4B"/>
        </a:buClr>
        <a:buChar char="•"/>
        <a:defRPr sz="2000">
          <a:solidFill>
            <a:schemeClr val="tx1"/>
          </a:solidFill>
          <a:latin typeface="+mn-lt"/>
        </a:defRPr>
      </a:lvl5pPr>
      <a:lvl6pPr marL="2138363" indent="-339725" algn="l" rtl="0" fontAlgn="base">
        <a:spcBef>
          <a:spcPct val="20000"/>
        </a:spcBef>
        <a:spcAft>
          <a:spcPct val="0"/>
        </a:spcAft>
        <a:buClr>
          <a:srgbClr val="A98C4B"/>
        </a:buClr>
        <a:buChar char="•"/>
        <a:defRPr sz="2000">
          <a:solidFill>
            <a:schemeClr val="tx1"/>
          </a:solidFill>
          <a:latin typeface="+mn-lt"/>
        </a:defRPr>
      </a:lvl6pPr>
      <a:lvl7pPr marL="2595563" indent="-339725" algn="l" rtl="0" fontAlgn="base">
        <a:spcBef>
          <a:spcPct val="20000"/>
        </a:spcBef>
        <a:spcAft>
          <a:spcPct val="0"/>
        </a:spcAft>
        <a:buClr>
          <a:srgbClr val="A98C4B"/>
        </a:buClr>
        <a:buChar char="•"/>
        <a:defRPr sz="2000">
          <a:solidFill>
            <a:schemeClr val="tx1"/>
          </a:solidFill>
          <a:latin typeface="+mn-lt"/>
        </a:defRPr>
      </a:lvl7pPr>
      <a:lvl8pPr marL="3052763" indent="-339725" algn="l" rtl="0" fontAlgn="base">
        <a:spcBef>
          <a:spcPct val="20000"/>
        </a:spcBef>
        <a:spcAft>
          <a:spcPct val="0"/>
        </a:spcAft>
        <a:buClr>
          <a:srgbClr val="A98C4B"/>
        </a:buClr>
        <a:buChar char="•"/>
        <a:defRPr sz="2000">
          <a:solidFill>
            <a:schemeClr val="tx1"/>
          </a:solidFill>
          <a:latin typeface="+mn-lt"/>
        </a:defRPr>
      </a:lvl8pPr>
      <a:lvl9pPr marL="3509963" indent="-339725" algn="l" rtl="0" fontAlgn="base">
        <a:spcBef>
          <a:spcPct val="20000"/>
        </a:spcBef>
        <a:spcAft>
          <a:spcPct val="0"/>
        </a:spcAft>
        <a:buClr>
          <a:srgbClr val="A98C4B"/>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6.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0.xml"/><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video" Target="file:///E:\U5FILES\MEDIA\CH19\F19_02.MOV" TargetMode="External"/><Relationship Id="rId7" Type="http://schemas.openxmlformats.org/officeDocument/2006/relationships/oleObject" Target="../embeddings/oleObject1.bin"/><Relationship Id="rId2" Type="http://schemas.openxmlformats.org/officeDocument/2006/relationships/tags" Target="../tags/tag11.xml"/><Relationship Id="rId1" Type="http://schemas.openxmlformats.org/officeDocument/2006/relationships/vmlDrawing" Target="../drawings/vmlDrawing1.vml"/><Relationship Id="rId6" Type="http://schemas.openxmlformats.org/officeDocument/2006/relationships/image" Target="../media/image32.png"/><Relationship Id="rId5" Type="http://schemas.openxmlformats.org/officeDocument/2006/relationships/notesSlide" Target="../notesSlides/notesSlide15.xml"/><Relationship Id="rId10" Type="http://schemas.openxmlformats.org/officeDocument/2006/relationships/oleObject" Target="../embeddings/oleObject4.bin"/><Relationship Id="rId4" Type="http://schemas.openxmlformats.org/officeDocument/2006/relationships/slideLayout" Target="../slideLayouts/slideLayout13.xml"/><Relationship Id="rId9" Type="http://schemas.openxmlformats.org/officeDocument/2006/relationships/oleObject" Target="../embeddings/oleObject3.bin"/></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slideLayout" Target="../slideLayouts/slideLayout13.xml"/><Relationship Id="rId7" Type="http://schemas.openxmlformats.org/officeDocument/2006/relationships/oleObject" Target="../embeddings/oleObject7.bin"/><Relationship Id="rId2" Type="http://schemas.openxmlformats.org/officeDocument/2006/relationships/tags" Target="../tags/tag12.xml"/><Relationship Id="rId1" Type="http://schemas.openxmlformats.org/officeDocument/2006/relationships/vmlDrawing" Target="../drawings/vmlDrawing2.vml"/><Relationship Id="rId6" Type="http://schemas.openxmlformats.org/officeDocument/2006/relationships/oleObject" Target="../embeddings/oleObject6.bin"/><Relationship Id="rId5" Type="http://schemas.openxmlformats.org/officeDocument/2006/relationships/oleObject" Target="../embeddings/oleObject5.bin"/><Relationship Id="rId10" Type="http://schemas.openxmlformats.org/officeDocument/2006/relationships/oleObject" Target="../embeddings/oleObject10.bin"/><Relationship Id="rId4" Type="http://schemas.openxmlformats.org/officeDocument/2006/relationships/notesSlide" Target="../notesSlides/notesSlide16.xml"/><Relationship Id="rId9" Type="http://schemas.openxmlformats.org/officeDocument/2006/relationships/oleObject" Target="../embeddings/oleObject9.bin"/></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36.pn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42.gif"/><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notesSlide" Target="../notesSlides/notesSlide22.xml"/><Relationship Id="rId7" Type="http://schemas.openxmlformats.org/officeDocument/2006/relationships/image" Target="../media/image48.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47.png"/><Relationship Id="rId5" Type="http://schemas.openxmlformats.org/officeDocument/2006/relationships/oleObject" Target="../embeddings/oleObject11.bin"/><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17.xml"/><Relationship Id="rId5" Type="http://schemas.openxmlformats.org/officeDocument/2006/relationships/image" Target="../media/image51.jpe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52.png"/><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56.gif"/><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55.gif"/><Relationship Id="rId5" Type="http://schemas.openxmlformats.org/officeDocument/2006/relationships/image" Target="../media/image54.gif"/><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2.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image" Target="../media/image60.png"/><Relationship Id="rId2" Type="http://schemas.openxmlformats.org/officeDocument/2006/relationships/tags" Target="../tags/tag23.xml"/><Relationship Id="rId1" Type="http://schemas.openxmlformats.org/officeDocument/2006/relationships/vmlDrawing" Target="../drawings/vmlDrawing4.vml"/><Relationship Id="rId6" Type="http://schemas.openxmlformats.org/officeDocument/2006/relationships/oleObject" Target="../embeddings/oleObject12.bin"/><Relationship Id="rId5" Type="http://schemas.openxmlformats.org/officeDocument/2006/relationships/notesSlide" Target="../notesSlides/notesSlide30.xml"/><Relationship Id="rId4"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64.png"/><Relationship Id="rId2" Type="http://schemas.openxmlformats.org/officeDocument/2006/relationships/slideLayout" Target="../slideLayouts/slideLayout2.xml"/><Relationship Id="rId1" Type="http://schemas.openxmlformats.org/officeDocument/2006/relationships/tags" Target="../tags/tag2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26.xml"/><Relationship Id="rId4" Type="http://schemas.openxmlformats.org/officeDocument/2006/relationships/image" Target="../media/image65.jpe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vmlDrawing" Target="../drawings/vmlDrawing5.vml"/><Relationship Id="rId5" Type="http://schemas.openxmlformats.org/officeDocument/2006/relationships/oleObject" Target="../embeddings/oleObject13.bin"/><Relationship Id="rId4"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70.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7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image" Target="../media/image73.png"/><Relationship Id="rId4" Type="http://schemas.openxmlformats.org/officeDocument/2006/relationships/image" Target="../media/image72.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35.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7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37.xml"/><Relationship Id="rId5" Type="http://schemas.openxmlformats.org/officeDocument/2006/relationships/image" Target="../media/image79.png"/><Relationship Id="rId4" Type="http://schemas.openxmlformats.org/officeDocument/2006/relationships/image" Target="../media/image78.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38.xml"/><Relationship Id="rId4" Type="http://schemas.openxmlformats.org/officeDocument/2006/relationships/image" Target="../media/image80.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82.jpeg"/><Relationship Id="rId4" Type="http://schemas.openxmlformats.org/officeDocument/2006/relationships/image" Target="../media/image8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82.jpe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1.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48.xml"/><Relationship Id="rId3" Type="http://schemas.openxmlformats.org/officeDocument/2006/relationships/tags" Target="../tags/tag43.xml"/><Relationship Id="rId7"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vmlDrawing" Target="../drawings/vmlDrawing6.vml"/><Relationship Id="rId6" Type="http://schemas.openxmlformats.org/officeDocument/2006/relationships/tags" Target="../tags/tag46.xml"/><Relationship Id="rId5" Type="http://schemas.openxmlformats.org/officeDocument/2006/relationships/tags" Target="../tags/tag45.xml"/><Relationship Id="rId10" Type="http://schemas.openxmlformats.org/officeDocument/2006/relationships/oleObject" Target="../embeddings/Microsoft_Office_Excel_97-2003_Worksheet1.xls"/><Relationship Id="rId4" Type="http://schemas.openxmlformats.org/officeDocument/2006/relationships/tags" Target="../tags/tag44.xml"/><Relationship Id="rId9" Type="http://schemas.openxmlformats.org/officeDocument/2006/relationships/oleObject" Target="../embeddings/oleObject14.bin"/></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vmlDrawing" Target="../drawings/vmlDrawing7.vml"/><Relationship Id="rId6" Type="http://schemas.openxmlformats.org/officeDocument/2006/relationships/image" Target="../media/image89.png"/><Relationship Id="rId5" Type="http://schemas.openxmlformats.org/officeDocument/2006/relationships/oleObject" Target="../embeddings/oleObject15.bin"/><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9.pn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48.xml"/><Relationship Id="rId5" Type="http://schemas.openxmlformats.org/officeDocument/2006/relationships/image" Target="../media/image91.jpeg"/><Relationship Id="rId4" Type="http://schemas.openxmlformats.org/officeDocument/2006/relationships/image" Target="../media/image9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49.xml"/><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5.png"/><Relationship Id="rId2" Type="http://schemas.openxmlformats.org/officeDocument/2006/relationships/tags" Target="../tags/tag50.xml"/><Relationship Id="rId1" Type="http://schemas.openxmlformats.org/officeDocument/2006/relationships/vmlDrawing" Target="../drawings/vmlDrawing8.vml"/><Relationship Id="rId6" Type="http://schemas.openxmlformats.org/officeDocument/2006/relationships/image" Target="../media/image94.png"/><Relationship Id="rId5" Type="http://schemas.openxmlformats.org/officeDocument/2006/relationships/oleObject" Target="../embeddings/oleObject16.bin"/><Relationship Id="rId4"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00.png"/><Relationship Id="rId2" Type="http://schemas.openxmlformats.org/officeDocument/2006/relationships/video" Target="file:///E:\U5FILES\MEDIA\CH24\F24_08.MOV" TargetMode="External"/><Relationship Id="rId1" Type="http://schemas.openxmlformats.org/officeDocument/2006/relationships/tags" Target="../tags/tag51.xml"/><Relationship Id="rId6" Type="http://schemas.openxmlformats.org/officeDocument/2006/relationships/image" Target="../media/image99.png"/><Relationship Id="rId5" Type="http://schemas.openxmlformats.org/officeDocument/2006/relationships/image" Target="../media/image98.jpeg"/><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ideo" Target="file:///C:\Users\Tim\Desktop\GwarmingSpaceSlides\eso0226a.mpg" TargetMode="External"/><Relationship Id="rId5" Type="http://schemas.openxmlformats.org/officeDocument/2006/relationships/image" Target="../media/image103.png"/><Relationship Id="rId4" Type="http://schemas.openxmlformats.org/officeDocument/2006/relationships/image" Target="../media/image102.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6.xml"/><Relationship Id="rId1" Type="http://schemas.openxmlformats.org/officeDocument/2006/relationships/tags" Target="../tags/tag52.xml"/><Relationship Id="rId4" Type="http://schemas.openxmlformats.org/officeDocument/2006/relationships/image" Target="../media/image104.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6.xml"/><Relationship Id="rId1" Type="http://schemas.openxmlformats.org/officeDocument/2006/relationships/tags" Target="../tags/tag53.xml"/><Relationship Id="rId4" Type="http://schemas.openxmlformats.org/officeDocument/2006/relationships/image" Target="../media/image10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6.xml"/><Relationship Id="rId1" Type="http://schemas.openxmlformats.org/officeDocument/2006/relationships/tags" Target="../tags/tag54.xml"/><Relationship Id="rId4" Type="http://schemas.openxmlformats.org/officeDocument/2006/relationships/image" Target="../media/image10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12.png"/><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10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hyperlink" Target="http://www.sunaeon.com/"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image" Target="../media/image18.jpeg"/><Relationship Id="rId5" Type="http://schemas.openxmlformats.org/officeDocument/2006/relationships/hyperlink" Target="http://calgary.rasc.ca/images/Solar_System_Objects_GT_1000_KM.gif" TargetMode="Externa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9377" name="Picture 1"/>
          <p:cNvPicPr>
            <a:picLocks noChangeAspect="1" noChangeArrowheads="1"/>
          </p:cNvPicPr>
          <p:nvPr/>
        </p:nvPicPr>
        <p:blipFill>
          <a:blip r:embed="rId4" cstate="print"/>
          <a:srcRect/>
          <a:stretch>
            <a:fillRect/>
          </a:stretch>
        </p:blipFill>
        <p:spPr bwMode="auto">
          <a:xfrm>
            <a:off x="0" y="-1"/>
            <a:ext cx="9143506" cy="6858001"/>
          </a:xfrm>
          <a:prstGeom prst="rect">
            <a:avLst/>
          </a:prstGeom>
          <a:noFill/>
          <a:ln w="9525">
            <a:noFill/>
            <a:miter lim="800000"/>
            <a:headEnd/>
            <a:tailEnd/>
          </a:ln>
        </p:spPr>
      </p:pic>
      <p:sp>
        <p:nvSpPr>
          <p:cNvPr id="7171" name="Rectangle 11"/>
          <p:cNvSpPr>
            <a:spLocks noGrp="1" noChangeArrowheads="1"/>
          </p:cNvSpPr>
          <p:nvPr>
            <p:ph type="title"/>
          </p:nvPr>
        </p:nvSpPr>
        <p:spPr>
          <a:xfrm>
            <a:off x="609600" y="606256"/>
            <a:ext cx="2637439" cy="612943"/>
          </a:xfrm>
        </p:spPr>
        <p:txBody>
          <a:bodyPr/>
          <a:lstStyle/>
          <a:p>
            <a:pPr eaLnBrk="1" hangingPunct="1"/>
            <a:r>
              <a:rPr lang="en-US" dirty="0" smtClean="0">
                <a:solidFill>
                  <a:schemeClr val="bg1"/>
                </a:solidFill>
              </a:rPr>
              <a:t>Astronomy</a:t>
            </a:r>
          </a:p>
        </p:txBody>
      </p:sp>
      <p:sp>
        <p:nvSpPr>
          <p:cNvPr id="7172" name="Text Box 3"/>
          <p:cNvSpPr txBox="1">
            <a:spLocks noChangeArrowheads="1"/>
          </p:cNvSpPr>
          <p:nvPr/>
        </p:nvSpPr>
        <p:spPr bwMode="auto">
          <a:xfrm>
            <a:off x="2514600" y="1828800"/>
            <a:ext cx="3962400" cy="366713"/>
          </a:xfrm>
          <a:prstGeom prst="rect">
            <a:avLst/>
          </a:prstGeom>
          <a:noFill/>
          <a:ln w="9525">
            <a:noFill/>
            <a:miter lim="800000"/>
            <a:headEnd/>
            <a:tailEnd/>
          </a:ln>
        </p:spPr>
        <p:txBody>
          <a:bodyPr>
            <a:spAutoFit/>
          </a:bodyPr>
          <a:lstStyle/>
          <a:p>
            <a:pPr algn="l" eaLnBrk="0" hangingPunct="0"/>
            <a:endParaRPr lang="en-US" b="0">
              <a:latin typeface="Arial" charset="0"/>
            </a:endParaRPr>
          </a:p>
        </p:txBody>
      </p:sp>
      <p:sp>
        <p:nvSpPr>
          <p:cNvPr id="6" name="Rectangle 11"/>
          <p:cNvSpPr txBox="1">
            <a:spLocks noChangeArrowheads="1"/>
          </p:cNvSpPr>
          <p:nvPr/>
        </p:nvSpPr>
        <p:spPr bwMode="auto">
          <a:xfrm>
            <a:off x="193868" y="6309350"/>
            <a:ext cx="5818307" cy="38251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lgn="l"/>
            <a:r>
              <a:rPr lang="en-US" sz="1400" b="0" kern="0" dirty="0" smtClean="0">
                <a:solidFill>
                  <a:schemeClr val="bg1"/>
                </a:solidFill>
                <a:latin typeface="+mj-lt"/>
                <a:ea typeface="+mj-ea"/>
                <a:cs typeface="+mj-cs"/>
              </a:rPr>
              <a:t>http://apod.nasa.gov/apod/image/0407/moussette_aur16jul1_full.jpg</a:t>
            </a:r>
            <a:endParaRPr kumimoji="0" lang="en-US" sz="1400" b="0" i="0" u="none" strike="noStrike" kern="0" cap="none" spc="0" normalizeH="0" baseline="0" noProof="0" dirty="0" smtClean="0">
              <a:ln>
                <a:noFill/>
              </a:ln>
              <a:solidFill>
                <a:schemeClr val="bg1"/>
              </a:solidFill>
              <a:effectLst/>
              <a:uLnTx/>
              <a:uFillTx/>
              <a:latin typeface="+mj-lt"/>
              <a:ea typeface="+mj-ea"/>
              <a:cs typeface="+mj-cs"/>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0" y="0"/>
            <a:ext cx="4800600" cy="609600"/>
          </a:xfrm>
        </p:spPr>
        <p:txBody>
          <a:bodyPr/>
          <a:lstStyle/>
          <a:p>
            <a:pPr eaLnBrk="1" hangingPunct="1"/>
            <a:r>
              <a:rPr lang="en-US" sz="3200" dirty="0" smtClean="0"/>
              <a:t>Solar System Formation</a:t>
            </a:r>
          </a:p>
        </p:txBody>
      </p:sp>
      <p:sp>
        <p:nvSpPr>
          <p:cNvPr id="90115" name="Rectangle 3"/>
          <p:cNvSpPr>
            <a:spLocks noGrp="1" noChangeArrowheads="1"/>
          </p:cNvSpPr>
          <p:nvPr>
            <p:ph type="body" idx="1"/>
          </p:nvPr>
        </p:nvSpPr>
        <p:spPr>
          <a:xfrm>
            <a:off x="174171" y="631372"/>
            <a:ext cx="4397829" cy="2242457"/>
          </a:xfrm>
        </p:spPr>
        <p:txBody>
          <a:bodyPr/>
          <a:lstStyle/>
          <a:p>
            <a:pPr eaLnBrk="1" hangingPunct="1">
              <a:lnSpc>
                <a:spcPct val="90000"/>
              </a:lnSpc>
            </a:pPr>
            <a:r>
              <a:rPr lang="en-US" sz="2600" dirty="0" smtClean="0"/>
              <a:t>The only good theory is the “nebular hypothesis.”  </a:t>
            </a:r>
          </a:p>
          <a:p>
            <a:pPr lvl="1" eaLnBrk="1" hangingPunct="1">
              <a:lnSpc>
                <a:spcPct val="90000"/>
              </a:lnSpc>
            </a:pPr>
            <a:r>
              <a:rPr lang="en-US" sz="1800" dirty="0" smtClean="0"/>
              <a:t>the planets swept together from material in a collapsing gas cloud.</a:t>
            </a:r>
          </a:p>
        </p:txBody>
      </p:sp>
      <p:pic>
        <p:nvPicPr>
          <p:cNvPr id="90116" name="Picture 4" descr="form4"/>
          <p:cNvPicPr>
            <a:picLocks noChangeAspect="1" noChangeArrowheads="1"/>
          </p:cNvPicPr>
          <p:nvPr/>
        </p:nvPicPr>
        <p:blipFill>
          <a:blip r:embed="rId4" cstate="print"/>
          <a:srcRect/>
          <a:stretch>
            <a:fillRect/>
          </a:stretch>
        </p:blipFill>
        <p:spPr bwMode="auto">
          <a:xfrm>
            <a:off x="4572000" y="76200"/>
            <a:ext cx="3733800" cy="1866900"/>
          </a:xfrm>
          <a:prstGeom prst="rect">
            <a:avLst/>
          </a:prstGeom>
          <a:noFill/>
          <a:ln w="9525">
            <a:noFill/>
            <a:miter lim="800000"/>
            <a:headEnd/>
            <a:tailEnd/>
          </a:ln>
        </p:spPr>
      </p:pic>
      <p:pic>
        <p:nvPicPr>
          <p:cNvPr id="90117" name="Picture 5" descr="form5"/>
          <p:cNvPicPr>
            <a:picLocks noChangeAspect="1" noChangeArrowheads="1"/>
          </p:cNvPicPr>
          <p:nvPr/>
        </p:nvPicPr>
        <p:blipFill>
          <a:blip r:embed="rId5" cstate="print"/>
          <a:srcRect/>
          <a:stretch>
            <a:fillRect/>
          </a:stretch>
        </p:blipFill>
        <p:spPr bwMode="auto">
          <a:xfrm>
            <a:off x="4572000" y="2286000"/>
            <a:ext cx="3733800" cy="1900238"/>
          </a:xfrm>
          <a:prstGeom prst="rect">
            <a:avLst/>
          </a:prstGeom>
          <a:noFill/>
          <a:ln w="9525">
            <a:noFill/>
            <a:miter lim="800000"/>
            <a:headEnd/>
            <a:tailEnd/>
          </a:ln>
        </p:spPr>
      </p:pic>
      <p:pic>
        <p:nvPicPr>
          <p:cNvPr id="90118" name="Picture 6" descr="form6"/>
          <p:cNvPicPr>
            <a:picLocks noChangeAspect="1" noChangeArrowheads="1"/>
          </p:cNvPicPr>
          <p:nvPr/>
        </p:nvPicPr>
        <p:blipFill>
          <a:blip r:embed="rId6" cstate="print"/>
          <a:srcRect/>
          <a:stretch>
            <a:fillRect/>
          </a:stretch>
        </p:blipFill>
        <p:spPr bwMode="auto">
          <a:xfrm>
            <a:off x="4572000" y="4572000"/>
            <a:ext cx="3733800" cy="1928813"/>
          </a:xfrm>
          <a:prstGeom prst="rect">
            <a:avLst/>
          </a:prstGeom>
          <a:noFill/>
          <a:ln w="9525">
            <a:noFill/>
            <a:miter lim="800000"/>
            <a:headEnd/>
            <a:tailEnd/>
          </a:ln>
        </p:spPr>
      </p:pic>
      <p:sp>
        <p:nvSpPr>
          <p:cNvPr id="90119" name="Text Box 7"/>
          <p:cNvSpPr txBox="1">
            <a:spLocks noChangeArrowheads="1"/>
          </p:cNvSpPr>
          <p:nvPr/>
        </p:nvSpPr>
        <p:spPr bwMode="auto">
          <a:xfrm>
            <a:off x="4419600" y="6477000"/>
            <a:ext cx="3429000" cy="457200"/>
          </a:xfrm>
          <a:prstGeom prst="rect">
            <a:avLst/>
          </a:prstGeom>
          <a:noFill/>
          <a:ln w="9525">
            <a:noFill/>
            <a:miter lim="800000"/>
            <a:headEnd/>
            <a:tailEnd/>
          </a:ln>
        </p:spPr>
        <p:txBody>
          <a:bodyPr>
            <a:spAutoFit/>
          </a:bodyPr>
          <a:lstStyle/>
          <a:p>
            <a:pPr eaLnBrk="1" hangingPunct="1">
              <a:spcBef>
                <a:spcPct val="50000"/>
              </a:spcBef>
            </a:pPr>
            <a:r>
              <a:rPr lang="en-US" sz="2400">
                <a:solidFill>
                  <a:schemeClr val="tx1"/>
                </a:solidFill>
                <a:latin typeface="Tahoma" pitchFamily="34" charset="0"/>
              </a:rPr>
              <a:t>Sun and planets</a:t>
            </a:r>
          </a:p>
        </p:txBody>
      </p:sp>
      <p:sp>
        <p:nvSpPr>
          <p:cNvPr id="90120" name="Text Box 8"/>
          <p:cNvSpPr txBox="1">
            <a:spLocks noChangeArrowheads="1"/>
          </p:cNvSpPr>
          <p:nvPr/>
        </p:nvSpPr>
        <p:spPr bwMode="auto">
          <a:xfrm>
            <a:off x="3886200" y="4191000"/>
            <a:ext cx="5257800" cy="457200"/>
          </a:xfrm>
          <a:prstGeom prst="rect">
            <a:avLst/>
          </a:prstGeom>
          <a:noFill/>
          <a:ln w="9525">
            <a:noFill/>
            <a:miter lim="800000"/>
            <a:headEnd/>
            <a:tailEnd/>
          </a:ln>
        </p:spPr>
        <p:txBody>
          <a:bodyPr>
            <a:spAutoFit/>
          </a:bodyPr>
          <a:lstStyle/>
          <a:p>
            <a:pPr eaLnBrk="1" hangingPunct="1">
              <a:spcBef>
                <a:spcPct val="50000"/>
              </a:spcBef>
            </a:pPr>
            <a:r>
              <a:rPr lang="en-US" sz="2400" dirty="0">
                <a:solidFill>
                  <a:schemeClr val="tx1"/>
                </a:solidFill>
                <a:latin typeface="Tahoma" pitchFamily="34" charset="0"/>
              </a:rPr>
              <a:t>Proto sun, </a:t>
            </a:r>
            <a:r>
              <a:rPr lang="en-US" sz="2400" dirty="0" err="1">
                <a:solidFill>
                  <a:schemeClr val="tx1"/>
                </a:solidFill>
                <a:latin typeface="Tahoma" pitchFamily="34" charset="0"/>
              </a:rPr>
              <a:t>planetisimals</a:t>
            </a:r>
            <a:r>
              <a:rPr lang="en-US" sz="2400" dirty="0">
                <a:solidFill>
                  <a:schemeClr val="tx1"/>
                </a:solidFill>
                <a:latin typeface="Tahoma" pitchFamily="34" charset="0"/>
              </a:rPr>
              <a:t>, </a:t>
            </a:r>
            <a:r>
              <a:rPr lang="en-US" sz="2400" dirty="0" err="1">
                <a:solidFill>
                  <a:schemeClr val="tx1"/>
                </a:solidFill>
                <a:latin typeface="Tahoma" pitchFamily="34" charset="0"/>
              </a:rPr>
              <a:t>protoplanets</a:t>
            </a:r>
            <a:endParaRPr lang="en-US" sz="2400" dirty="0">
              <a:solidFill>
                <a:schemeClr val="tx1"/>
              </a:solidFill>
              <a:latin typeface="Tahoma" pitchFamily="34" charset="0"/>
            </a:endParaRPr>
          </a:p>
        </p:txBody>
      </p:sp>
      <p:sp>
        <p:nvSpPr>
          <p:cNvPr id="90121" name="Text Box 9"/>
          <p:cNvSpPr txBox="1">
            <a:spLocks noChangeArrowheads="1"/>
          </p:cNvSpPr>
          <p:nvPr/>
        </p:nvSpPr>
        <p:spPr bwMode="auto">
          <a:xfrm>
            <a:off x="4495800" y="1905000"/>
            <a:ext cx="1905000" cy="457200"/>
          </a:xfrm>
          <a:prstGeom prst="rect">
            <a:avLst/>
          </a:prstGeom>
          <a:noFill/>
          <a:ln w="9525">
            <a:noFill/>
            <a:miter lim="800000"/>
            <a:headEnd/>
            <a:tailEnd/>
          </a:ln>
        </p:spPr>
        <p:txBody>
          <a:bodyPr>
            <a:spAutoFit/>
          </a:bodyPr>
          <a:lstStyle/>
          <a:p>
            <a:pPr eaLnBrk="1" hangingPunct="1">
              <a:spcBef>
                <a:spcPct val="50000"/>
              </a:spcBef>
            </a:pPr>
            <a:r>
              <a:rPr lang="en-US" sz="2400" dirty="0">
                <a:solidFill>
                  <a:schemeClr val="tx1"/>
                </a:solidFill>
                <a:latin typeface="Tahoma" pitchFamily="34" charset="0"/>
              </a:rPr>
              <a:t>Nebula</a:t>
            </a:r>
          </a:p>
        </p:txBody>
      </p:sp>
      <p:pic>
        <p:nvPicPr>
          <p:cNvPr id="10" name="Picture 9" descr="SolarNebula"/>
          <p:cNvPicPr>
            <a:picLocks noChangeAspect="1" noChangeArrowheads="1"/>
          </p:cNvPicPr>
          <p:nvPr/>
        </p:nvPicPr>
        <p:blipFill>
          <a:blip r:embed="rId7" cstate="print"/>
          <a:srcRect/>
          <a:stretch>
            <a:fillRect/>
          </a:stretch>
        </p:blipFill>
        <p:spPr>
          <a:xfrm>
            <a:off x="175192" y="2084678"/>
            <a:ext cx="4242715" cy="4570126"/>
          </a:xfrm>
          <a:prstGeom prst="rect">
            <a:avLst/>
          </a:prstGeom>
          <a:noFill/>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01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01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01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01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01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9" grpId="0"/>
      <p:bldP spid="90120" grpId="0"/>
      <p:bldP spid="901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0" y="350385"/>
            <a:ext cx="8229600" cy="607558"/>
          </a:xfrm>
        </p:spPr>
        <p:txBody>
          <a:bodyPr/>
          <a:lstStyle/>
          <a:p>
            <a:r>
              <a:rPr lang="en-US" sz="3500" dirty="0" smtClean="0"/>
              <a:t>Planetary Nebula from Nova remnants</a:t>
            </a:r>
          </a:p>
        </p:txBody>
      </p:sp>
      <p:sp>
        <p:nvSpPr>
          <p:cNvPr id="147459" name="Rectangle 3"/>
          <p:cNvSpPr>
            <a:spLocks noGrp="1" noChangeArrowheads="1"/>
          </p:cNvSpPr>
          <p:nvPr>
            <p:ph type="body" sz="half" idx="1"/>
          </p:nvPr>
        </p:nvSpPr>
        <p:spPr>
          <a:xfrm>
            <a:off x="518886" y="1083810"/>
            <a:ext cx="7696200" cy="944562"/>
          </a:xfrm>
        </p:spPr>
        <p:txBody>
          <a:bodyPr/>
          <a:lstStyle/>
          <a:p>
            <a:r>
              <a:rPr lang="en-US" sz="2800" dirty="0" smtClean="0"/>
              <a:t>Nuclear explosions eject</a:t>
            </a:r>
            <a:r>
              <a:rPr lang="en-US" sz="2600" dirty="0" smtClean="0"/>
              <a:t> matter into space forming </a:t>
            </a:r>
            <a:r>
              <a:rPr lang="en-US" sz="2600" i="1" dirty="0" smtClean="0"/>
              <a:t>planetary nebulae</a:t>
            </a:r>
            <a:r>
              <a:rPr lang="en-US" sz="2600" dirty="0" smtClean="0"/>
              <a:t>.</a:t>
            </a:r>
          </a:p>
        </p:txBody>
      </p:sp>
      <p:pic>
        <p:nvPicPr>
          <p:cNvPr id="147460" name="Picture 4" descr="pnebulas"/>
          <p:cNvPicPr>
            <a:picLocks noGrp="1" noChangeAspect="1" noChangeArrowheads="1"/>
          </p:cNvPicPr>
          <p:nvPr>
            <p:ph sz="half" idx="2"/>
          </p:nvPr>
        </p:nvPicPr>
        <p:blipFill>
          <a:blip r:embed="rId4" cstate="print"/>
          <a:srcRect/>
          <a:stretch>
            <a:fillRect/>
          </a:stretch>
        </p:blipFill>
        <p:spPr>
          <a:xfrm>
            <a:off x="1487713" y="2057400"/>
            <a:ext cx="5867400" cy="3881437"/>
          </a:xfrm>
          <a:noFill/>
        </p:spPr>
      </p:pic>
      <p:sp>
        <p:nvSpPr>
          <p:cNvPr id="7" name="TextBox 6"/>
          <p:cNvSpPr txBox="1"/>
          <p:nvPr/>
        </p:nvSpPr>
        <p:spPr>
          <a:xfrm>
            <a:off x="1450477" y="5983461"/>
            <a:ext cx="5895909" cy="830997"/>
          </a:xfrm>
          <a:prstGeom prst="rect">
            <a:avLst/>
          </a:prstGeom>
          <a:noFill/>
        </p:spPr>
        <p:txBody>
          <a:bodyPr wrap="none" rtlCol="0">
            <a:spAutoFit/>
          </a:bodyPr>
          <a:lstStyle/>
          <a:p>
            <a:r>
              <a:rPr lang="en-US" sz="1600" dirty="0" smtClean="0">
                <a:latin typeface="Calisto MT" pitchFamily="18" charset="0"/>
              </a:rPr>
              <a:t>Planetary Nebula Gallery</a:t>
            </a:r>
          </a:p>
          <a:p>
            <a:r>
              <a:rPr lang="en-US" sz="1600" b="0" dirty="0" smtClean="0">
                <a:latin typeface="Calisto MT" pitchFamily="18" charset="0"/>
              </a:rPr>
              <a:t>PRC97-38b . ST </a:t>
            </a:r>
            <a:r>
              <a:rPr lang="en-US" sz="1600" b="0" dirty="0" err="1" smtClean="0">
                <a:latin typeface="Calisto MT" pitchFamily="18" charset="0"/>
              </a:rPr>
              <a:t>Sci</a:t>
            </a:r>
            <a:r>
              <a:rPr lang="en-US" sz="1600" b="0" dirty="0" smtClean="0">
                <a:latin typeface="Calisto MT" pitchFamily="18" charset="0"/>
              </a:rPr>
              <a:t> OPO . December 17, 1997</a:t>
            </a:r>
          </a:p>
          <a:p>
            <a:r>
              <a:rPr lang="en-US" sz="1600" b="0" dirty="0" smtClean="0">
                <a:latin typeface="Calisto MT" pitchFamily="18" charset="0"/>
              </a:rPr>
              <a:t>H, Bond(St </a:t>
            </a:r>
            <a:r>
              <a:rPr lang="en-US" sz="1600" b="0" dirty="0" err="1" smtClean="0">
                <a:latin typeface="Calisto MT" pitchFamily="18" charset="0"/>
              </a:rPr>
              <a:t>Sci</a:t>
            </a:r>
            <a:r>
              <a:rPr lang="en-US" sz="1600" b="0" dirty="0" smtClean="0">
                <a:latin typeface="Calisto MT" pitchFamily="18" charset="0"/>
              </a:rPr>
              <a:t>), B, </a:t>
            </a:r>
            <a:r>
              <a:rPr lang="en-US" sz="1600" b="0" dirty="0" err="1" smtClean="0">
                <a:latin typeface="Calisto MT" pitchFamily="18" charset="0"/>
              </a:rPr>
              <a:t>Balick</a:t>
            </a:r>
            <a:r>
              <a:rPr lang="en-US" sz="1600" b="0" dirty="0" smtClean="0">
                <a:latin typeface="Calisto MT" pitchFamily="18" charset="0"/>
              </a:rPr>
              <a:t> (University of Washington and NASA)</a:t>
            </a:r>
            <a:endParaRPr lang="en-US" sz="1600" b="0" dirty="0">
              <a:latin typeface="Calisto MT" pitchFamily="18" charset="0"/>
            </a:endParaRPr>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PQuestion"/>
          <p:cNvSpPr>
            <a:spLocks noGrp="1" noChangeArrowheads="1"/>
          </p:cNvSpPr>
          <p:nvPr>
            <p:ph type="title"/>
          </p:nvPr>
        </p:nvSpPr>
        <p:spPr>
          <a:xfrm>
            <a:off x="654724" y="1067113"/>
            <a:ext cx="7826351" cy="1612996"/>
          </a:xfrm>
        </p:spPr>
        <p:txBody>
          <a:bodyPr/>
          <a:lstStyle/>
          <a:p>
            <a:pPr marL="514350" lvl="0" indent="-514350" eaLnBrk="1" hangingPunct="1"/>
            <a:r>
              <a:rPr lang="en-US" sz="2800" dirty="0" smtClean="0">
                <a:latin typeface="Calisto MT" pitchFamily="18" charset="0"/>
              </a:rPr>
              <a:t>1. In a newly-formed planetary system, where will the temperatures be highest on average?</a:t>
            </a:r>
            <a:br>
              <a:rPr lang="en-US" sz="2800" dirty="0" smtClean="0">
                <a:latin typeface="Calisto MT" pitchFamily="18" charset="0"/>
              </a:rPr>
            </a:br>
            <a:r>
              <a:rPr lang="en-US" sz="2800" dirty="0" smtClean="0">
                <a:latin typeface="Calisto MT" pitchFamily="18" charset="0"/>
              </a:rPr>
              <a:t/>
            </a:r>
            <a:br>
              <a:rPr lang="en-US" sz="2800" dirty="0" smtClean="0">
                <a:latin typeface="Calisto MT" pitchFamily="18" charset="0"/>
              </a:rPr>
            </a:br>
            <a:r>
              <a:rPr lang="en-US" sz="2800" dirty="0" smtClean="0">
                <a:latin typeface="Calisto MT" pitchFamily="18" charset="0"/>
              </a:rPr>
              <a:t>2. In a newly-formed planetary system, where will the mass density be highest on average? </a:t>
            </a:r>
          </a:p>
        </p:txBody>
      </p:sp>
      <p:sp>
        <p:nvSpPr>
          <p:cNvPr id="18435" name="TPAnswers"/>
          <p:cNvSpPr>
            <a:spLocks noGrp="1" noChangeArrowheads="1"/>
          </p:cNvSpPr>
          <p:nvPr>
            <p:ph type="body" idx="1"/>
            <p:custDataLst>
              <p:tags r:id="rId2"/>
            </p:custDataLst>
          </p:nvPr>
        </p:nvSpPr>
        <p:spPr>
          <a:xfrm>
            <a:off x="885152" y="3601821"/>
            <a:ext cx="7696200" cy="1734007"/>
          </a:xfrm>
        </p:spPr>
        <p:txBody>
          <a:bodyPr/>
          <a:lstStyle/>
          <a:p>
            <a:pPr marL="609600" indent="-609600" eaLnBrk="1" hangingPunct="1">
              <a:buFont typeface="Wingdings" pitchFamily="2" charset="2"/>
              <a:buAutoNum type="alphaLcParenR"/>
            </a:pPr>
            <a:r>
              <a:rPr lang="en-US" dirty="0" smtClean="0"/>
              <a:t>Near the central star</a:t>
            </a:r>
          </a:p>
          <a:p>
            <a:pPr marL="609600" indent="-609600" eaLnBrk="1" hangingPunct="1">
              <a:buFont typeface="Wingdings" pitchFamily="2" charset="2"/>
              <a:buAutoNum type="alphaLcParenR"/>
            </a:pPr>
            <a:r>
              <a:rPr lang="en-US" dirty="0" smtClean="0"/>
              <a:t>At intermediate distances from the star</a:t>
            </a:r>
          </a:p>
          <a:p>
            <a:pPr marL="609600" indent="-609600" eaLnBrk="1" hangingPunct="1">
              <a:buFont typeface="Wingdings" pitchFamily="2" charset="2"/>
              <a:buAutoNum type="alphaLcParenR"/>
            </a:pPr>
            <a:r>
              <a:rPr lang="en-US" dirty="0" smtClean="0"/>
              <a:t>At large distances from the star</a:t>
            </a:r>
          </a:p>
        </p:txBody>
      </p:sp>
      <p:sp>
        <p:nvSpPr>
          <p:cNvPr id="4" name="Oval 3"/>
          <p:cNvSpPr/>
          <p:nvPr/>
        </p:nvSpPr>
        <p:spPr bwMode="auto">
          <a:xfrm>
            <a:off x="769938" y="3659428"/>
            <a:ext cx="633677" cy="518463"/>
          </a:xfrm>
          <a:prstGeom prst="ellipse">
            <a:avLst/>
          </a:prstGeom>
          <a:noFill/>
          <a:ln w="25400"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7" name="Picture 13" descr="C:\Users\mw22.PHYSICS\Desktop\Picture1.png"/>
          <p:cNvPicPr>
            <a:picLocks noChangeAspect="1" noChangeArrowheads="1"/>
          </p:cNvPicPr>
          <p:nvPr/>
        </p:nvPicPr>
        <p:blipFill>
          <a:blip r:embed="rId4" cstate="print"/>
          <a:srcRect/>
          <a:stretch>
            <a:fillRect/>
          </a:stretch>
        </p:blipFill>
        <p:spPr bwMode="auto">
          <a:xfrm>
            <a:off x="2210113" y="1412755"/>
            <a:ext cx="4552950" cy="4151313"/>
          </a:xfrm>
          <a:prstGeom prst="rect">
            <a:avLst/>
          </a:prstGeom>
          <a:ln>
            <a:noFill/>
          </a:ln>
          <a:effectLst>
            <a:outerShdw blurRad="292100" dist="139700" dir="2700000" algn="tl" rotWithShape="0">
              <a:srgbClr val="333333">
                <a:alpha val="65000"/>
              </a:srgbClr>
            </a:outerShdw>
          </a:effectLst>
        </p:spPr>
      </p:pic>
      <p:sp>
        <p:nvSpPr>
          <p:cNvPr id="21507" name="Text Box 3"/>
          <p:cNvSpPr txBox="1">
            <a:spLocks noChangeArrowheads="1"/>
          </p:cNvSpPr>
          <p:nvPr/>
        </p:nvSpPr>
        <p:spPr bwMode="auto">
          <a:xfrm>
            <a:off x="5383446" y="4925893"/>
            <a:ext cx="1452642" cy="369332"/>
          </a:xfrm>
          <a:prstGeom prst="rect">
            <a:avLst/>
          </a:prstGeom>
          <a:noFill/>
          <a:ln w="9525">
            <a:noFill/>
            <a:miter lim="800000"/>
            <a:headEnd/>
            <a:tailEnd/>
          </a:ln>
        </p:spPr>
        <p:txBody>
          <a:bodyPr wrap="none">
            <a:spAutoFit/>
          </a:bodyPr>
          <a:lstStyle/>
          <a:p>
            <a:pPr eaLnBrk="0" hangingPunct="0"/>
            <a:r>
              <a:rPr lang="en-US" b="0" dirty="0" smtClean="0">
                <a:solidFill>
                  <a:srgbClr val="FFFF00"/>
                </a:solidFill>
                <a:latin typeface="Calisto MT" pitchFamily="18" charset="0"/>
              </a:rPr>
              <a:t>Sagittarius A</a:t>
            </a:r>
            <a:endParaRPr lang="en-US" b="0" dirty="0">
              <a:solidFill>
                <a:srgbClr val="FFFF00"/>
              </a:solidFill>
              <a:latin typeface="Calisto MT" pitchFamily="18" charset="0"/>
            </a:endParaRPr>
          </a:p>
        </p:txBody>
      </p:sp>
      <p:sp>
        <p:nvSpPr>
          <p:cNvPr id="21509" name="Text Box 5"/>
          <p:cNvSpPr txBox="1">
            <a:spLocks noChangeArrowheads="1"/>
          </p:cNvSpPr>
          <p:nvPr/>
        </p:nvSpPr>
        <p:spPr bwMode="auto">
          <a:xfrm>
            <a:off x="2219638" y="5230693"/>
            <a:ext cx="1924050" cy="366712"/>
          </a:xfrm>
          <a:prstGeom prst="rect">
            <a:avLst/>
          </a:prstGeom>
          <a:noFill/>
          <a:ln w="9525">
            <a:noFill/>
            <a:miter lim="800000"/>
            <a:headEnd/>
            <a:tailEnd/>
          </a:ln>
        </p:spPr>
        <p:txBody>
          <a:bodyPr wrap="none">
            <a:spAutoFit/>
          </a:bodyPr>
          <a:lstStyle/>
          <a:p>
            <a:pPr eaLnBrk="0" hangingPunct="0"/>
            <a:r>
              <a:rPr lang="en-US">
                <a:solidFill>
                  <a:srgbClr val="FFFF00"/>
                </a:solidFill>
                <a:latin typeface="Times New Roman" pitchFamily="18" charset="0"/>
              </a:rPr>
              <a:t>Our Solar System</a:t>
            </a:r>
          </a:p>
        </p:txBody>
      </p:sp>
      <p:sp>
        <p:nvSpPr>
          <p:cNvPr id="21510" name="Rectangle 6"/>
          <p:cNvSpPr>
            <a:spLocks noChangeArrowheads="1"/>
          </p:cNvSpPr>
          <p:nvPr/>
        </p:nvSpPr>
        <p:spPr bwMode="auto">
          <a:xfrm>
            <a:off x="2707794" y="4207550"/>
            <a:ext cx="94456" cy="94456"/>
          </a:xfrm>
          <a:prstGeom prst="rect">
            <a:avLst/>
          </a:prstGeom>
          <a:noFill/>
          <a:ln w="28575">
            <a:solidFill>
              <a:srgbClr val="FFFF00"/>
            </a:solidFill>
            <a:miter lim="800000"/>
            <a:headEnd/>
            <a:tailEnd/>
          </a:ln>
        </p:spPr>
        <p:txBody>
          <a:bodyPr wrap="none" anchor="ctr"/>
          <a:lstStyle/>
          <a:p>
            <a:endParaRPr lang="en-US"/>
          </a:p>
        </p:txBody>
      </p:sp>
      <p:sp>
        <p:nvSpPr>
          <p:cNvPr id="21515" name="Rectangle 12"/>
          <p:cNvSpPr>
            <a:spLocks noGrp="1" noChangeArrowheads="1"/>
          </p:cNvSpPr>
          <p:nvPr>
            <p:ph type="title"/>
          </p:nvPr>
        </p:nvSpPr>
        <p:spPr/>
        <p:txBody>
          <a:bodyPr/>
          <a:lstStyle/>
          <a:p>
            <a:pPr eaLnBrk="1" hangingPunct="1"/>
            <a:r>
              <a:rPr lang="en-US" dirty="0" smtClean="0"/>
              <a:t>Beyond our solar system:</a:t>
            </a:r>
            <a:br>
              <a:rPr lang="en-US" dirty="0" smtClean="0"/>
            </a:br>
            <a:r>
              <a:rPr lang="en-US" dirty="0" smtClean="0"/>
              <a:t>The milky way (our galaxy)</a:t>
            </a:r>
          </a:p>
        </p:txBody>
      </p:sp>
      <p:sp>
        <p:nvSpPr>
          <p:cNvPr id="1036" name="Rectangle 13"/>
          <p:cNvSpPr>
            <a:spLocks noGrp="1" noChangeArrowheads="1"/>
          </p:cNvSpPr>
          <p:nvPr>
            <p:ph type="body" idx="1"/>
          </p:nvPr>
        </p:nvSpPr>
        <p:spPr>
          <a:xfrm>
            <a:off x="309082" y="5867400"/>
            <a:ext cx="8470900" cy="787592"/>
          </a:xfrm>
        </p:spPr>
        <p:txBody>
          <a:bodyPr>
            <a:normAutofit/>
          </a:bodyPr>
          <a:lstStyle/>
          <a:p>
            <a:pPr marL="571500" indent="-571500" eaLnBrk="1" hangingPunct="1">
              <a:lnSpc>
                <a:spcPct val="80000"/>
              </a:lnSpc>
              <a:defRPr/>
            </a:pPr>
            <a:r>
              <a:rPr lang="en-US" sz="2800" dirty="0" smtClean="0">
                <a:solidFill>
                  <a:srgbClr val="333399"/>
                </a:solidFill>
              </a:rPr>
              <a:t>How can we estimate the distances within this galactic structure and beyond?</a:t>
            </a:r>
          </a:p>
          <a:p>
            <a:pPr marL="571500" indent="-571500" eaLnBrk="1" hangingPunct="1">
              <a:lnSpc>
                <a:spcPct val="80000"/>
              </a:lnSpc>
              <a:defRPr/>
            </a:pPr>
            <a:endParaRPr lang="en-US" sz="2800" dirty="0" smtClean="0"/>
          </a:p>
        </p:txBody>
      </p:sp>
      <p:cxnSp>
        <p:nvCxnSpPr>
          <p:cNvPr id="11" name="Straight Arrow Connector 10"/>
          <p:cNvCxnSpPr>
            <a:endCxn id="21510" idx="2"/>
          </p:cNvCxnSpPr>
          <p:nvPr/>
        </p:nvCxnSpPr>
        <p:spPr bwMode="auto">
          <a:xfrm flipH="1" flipV="1">
            <a:off x="2755022" y="4302006"/>
            <a:ext cx="105172" cy="978932"/>
          </a:xfrm>
          <a:prstGeom prst="straightConnector1">
            <a:avLst/>
          </a:prstGeom>
          <a:solidFill>
            <a:schemeClr val="accent1"/>
          </a:solidFill>
          <a:ln w="25400" cap="flat" cmpd="sng" algn="ctr">
            <a:solidFill>
              <a:srgbClr val="FFFF00"/>
            </a:solidFill>
            <a:prstDash val="solid"/>
            <a:miter lim="800000"/>
            <a:headEnd type="none" w="med" len="med"/>
            <a:tailEnd type="arrow"/>
          </a:ln>
          <a:effectLst/>
        </p:spPr>
      </p:cxnSp>
      <p:cxnSp>
        <p:nvCxnSpPr>
          <p:cNvPr id="13" name="Straight Arrow Connector 12"/>
          <p:cNvCxnSpPr/>
          <p:nvPr/>
        </p:nvCxnSpPr>
        <p:spPr bwMode="auto">
          <a:xfrm flipH="1" flipV="1">
            <a:off x="4492938" y="3456661"/>
            <a:ext cx="1511300" cy="1533764"/>
          </a:xfrm>
          <a:prstGeom prst="straightConnector1">
            <a:avLst/>
          </a:prstGeom>
          <a:solidFill>
            <a:schemeClr val="accent1"/>
          </a:solidFill>
          <a:ln w="25400" cap="flat" cmpd="sng" algn="ctr">
            <a:solidFill>
              <a:srgbClr val="FFFF00"/>
            </a:solidFill>
            <a:prstDash val="solid"/>
            <a:miter lim="800000"/>
            <a:headEnd type="none" w="med" len="med"/>
            <a:tailEnd type="arrow"/>
          </a:ln>
          <a:effectLst/>
        </p:spPr>
      </p:cxn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 y="0"/>
            <a:ext cx="6761163" cy="1219200"/>
          </a:xfrm>
        </p:spPr>
        <p:txBody>
          <a:bodyPr/>
          <a:lstStyle/>
          <a:p>
            <a:pPr eaLnBrk="1" hangingPunct="1"/>
            <a:r>
              <a:rPr lang="en-US" dirty="0" smtClean="0"/>
              <a:t>Distance measurement method 1 – Radar ranging</a:t>
            </a:r>
          </a:p>
        </p:txBody>
      </p:sp>
      <p:pic>
        <p:nvPicPr>
          <p:cNvPr id="448513" name="Picture 1"/>
          <p:cNvPicPr>
            <a:picLocks noChangeAspect="1" noChangeArrowheads="1"/>
          </p:cNvPicPr>
          <p:nvPr/>
        </p:nvPicPr>
        <p:blipFill>
          <a:blip r:embed="rId4" cstate="print"/>
          <a:srcRect/>
          <a:stretch>
            <a:fillRect/>
          </a:stretch>
        </p:blipFill>
        <p:spPr bwMode="auto">
          <a:xfrm>
            <a:off x="129208" y="1181927"/>
            <a:ext cx="5019262" cy="3254812"/>
          </a:xfrm>
          <a:prstGeom prst="rect">
            <a:avLst/>
          </a:prstGeom>
          <a:noFill/>
          <a:ln w="9525">
            <a:noFill/>
            <a:miter lim="800000"/>
            <a:headEnd/>
            <a:tailEnd/>
          </a:ln>
        </p:spPr>
      </p:pic>
      <p:sp>
        <p:nvSpPr>
          <p:cNvPr id="10" name="Rectangle 9"/>
          <p:cNvSpPr/>
          <p:nvPr/>
        </p:nvSpPr>
        <p:spPr bwMode="auto">
          <a:xfrm>
            <a:off x="318052" y="3806687"/>
            <a:ext cx="5088835" cy="795130"/>
          </a:xfrm>
          <a:prstGeom prst="rect">
            <a:avLst/>
          </a:prstGeom>
          <a:solidFill>
            <a:schemeClr val="bg1"/>
          </a:solidFill>
          <a:ln w="9525" cap="flat" cmpd="sng" algn="ctr">
            <a:solidFill>
              <a:schemeClr val="bg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pic>
        <p:nvPicPr>
          <p:cNvPr id="448514" name="Picture 2"/>
          <p:cNvPicPr>
            <a:picLocks noChangeAspect="1" noChangeArrowheads="1"/>
          </p:cNvPicPr>
          <p:nvPr/>
        </p:nvPicPr>
        <p:blipFill>
          <a:blip r:embed="rId5" cstate="print"/>
          <a:srcRect/>
          <a:stretch>
            <a:fillRect/>
          </a:stretch>
        </p:blipFill>
        <p:spPr bwMode="auto">
          <a:xfrm>
            <a:off x="3585334" y="3802131"/>
            <a:ext cx="5409579" cy="2903572"/>
          </a:xfrm>
          <a:prstGeom prst="rect">
            <a:avLst/>
          </a:prstGeom>
          <a:noFill/>
          <a:ln w="9525">
            <a:noFill/>
            <a:miter lim="800000"/>
            <a:headEnd/>
            <a:tailEnd/>
          </a:ln>
        </p:spPr>
      </p:pic>
      <p:sp>
        <p:nvSpPr>
          <p:cNvPr id="11" name="TextBox 10"/>
          <p:cNvSpPr txBox="1"/>
          <p:nvPr/>
        </p:nvSpPr>
        <p:spPr>
          <a:xfrm>
            <a:off x="6003465" y="3428999"/>
            <a:ext cx="2867836" cy="369332"/>
          </a:xfrm>
          <a:prstGeom prst="rect">
            <a:avLst/>
          </a:prstGeom>
          <a:noFill/>
        </p:spPr>
        <p:txBody>
          <a:bodyPr wrap="none" rtlCol="0">
            <a:spAutoFit/>
          </a:bodyPr>
          <a:lstStyle/>
          <a:p>
            <a:r>
              <a:rPr lang="en-US" b="0" dirty="0" smtClean="0">
                <a:latin typeface="Calisto MT" pitchFamily="18" charset="0"/>
              </a:rPr>
              <a:t>MIT Haystack Observatory</a:t>
            </a:r>
            <a:endParaRPr lang="en-US" b="0" dirty="0">
              <a:latin typeface="Calisto MT" pitchFamily="18" charset="0"/>
            </a:endParaRPr>
          </a:p>
        </p:txBody>
      </p:sp>
      <p:sp>
        <p:nvSpPr>
          <p:cNvPr id="12" name="TextBox 11"/>
          <p:cNvSpPr txBox="1"/>
          <p:nvPr/>
        </p:nvSpPr>
        <p:spPr>
          <a:xfrm>
            <a:off x="1388532" y="1321903"/>
            <a:ext cx="3978599" cy="276999"/>
          </a:xfrm>
          <a:prstGeom prst="rect">
            <a:avLst/>
          </a:prstGeom>
          <a:noFill/>
        </p:spPr>
        <p:txBody>
          <a:bodyPr wrap="square" rtlCol="0">
            <a:spAutoFit/>
          </a:bodyPr>
          <a:lstStyle/>
          <a:p>
            <a:r>
              <a:rPr lang="en-US" sz="1200" b="0" dirty="0" smtClean="0">
                <a:solidFill>
                  <a:srgbClr val="714400"/>
                </a:solidFill>
                <a:latin typeface="Calisto MT" pitchFamily="18" charset="0"/>
              </a:rPr>
              <a:t>http://abyss.uoregon.edu/~js/ast123/lectures/lec13.html</a:t>
            </a:r>
            <a:endParaRPr lang="en-US" sz="1200" b="0" dirty="0">
              <a:solidFill>
                <a:srgbClr val="714400"/>
              </a:solidFill>
              <a:latin typeface="Calisto MT" pitchFamily="18" charset="0"/>
            </a:endParaRPr>
          </a:p>
        </p:txBody>
      </p:sp>
      <p:sp>
        <p:nvSpPr>
          <p:cNvPr id="15" name="TextBox 14"/>
          <p:cNvSpPr txBox="1"/>
          <p:nvPr/>
        </p:nvSpPr>
        <p:spPr>
          <a:xfrm>
            <a:off x="5172904" y="1689652"/>
            <a:ext cx="3792192" cy="1815882"/>
          </a:xfrm>
          <a:prstGeom prst="rect">
            <a:avLst/>
          </a:prstGeom>
          <a:noFill/>
        </p:spPr>
        <p:txBody>
          <a:bodyPr wrap="square" rtlCol="0">
            <a:spAutoFit/>
          </a:bodyPr>
          <a:lstStyle/>
          <a:p>
            <a:pPr algn="l">
              <a:buFont typeface="Arial" pitchFamily="34" charset="0"/>
              <a:buChar char="•"/>
            </a:pPr>
            <a:r>
              <a:rPr lang="en-US" sz="1600" b="0" dirty="0" smtClean="0">
                <a:latin typeface="Calisto MT" pitchFamily="18" charset="0"/>
              </a:rPr>
              <a:t>Control of attributes of the signal</a:t>
            </a:r>
          </a:p>
          <a:p>
            <a:pPr algn="l">
              <a:buFont typeface="Arial" pitchFamily="34" charset="0"/>
              <a:buChar char="•"/>
            </a:pPr>
            <a:r>
              <a:rPr lang="en-US" sz="1600" b="0" dirty="0" smtClean="0">
                <a:latin typeface="Calisto MT" pitchFamily="18" charset="0"/>
              </a:rPr>
              <a:t>Resolve objects spatially</a:t>
            </a:r>
          </a:p>
          <a:p>
            <a:pPr algn="l">
              <a:buFont typeface="Arial" pitchFamily="34" charset="0"/>
              <a:buChar char="•"/>
            </a:pPr>
            <a:r>
              <a:rPr lang="en-US" sz="1600" b="0" dirty="0" smtClean="0">
                <a:latin typeface="Calisto MT" pitchFamily="18" charset="0"/>
              </a:rPr>
              <a:t>Delay-Doppler measurement precision</a:t>
            </a:r>
          </a:p>
          <a:p>
            <a:pPr algn="l">
              <a:buFont typeface="Arial" pitchFamily="34" charset="0"/>
              <a:buChar char="•"/>
            </a:pPr>
            <a:r>
              <a:rPr lang="en-US" sz="1600" b="0" dirty="0" smtClean="0">
                <a:latin typeface="Calisto MT" pitchFamily="18" charset="0"/>
              </a:rPr>
              <a:t>Optically opaque penetration</a:t>
            </a:r>
          </a:p>
          <a:p>
            <a:pPr algn="l">
              <a:buFont typeface="Arial" pitchFamily="34" charset="0"/>
              <a:buChar char="•"/>
            </a:pPr>
            <a:r>
              <a:rPr lang="en-US" sz="1600" b="0" dirty="0" smtClean="0">
                <a:latin typeface="Calisto MT" pitchFamily="18" charset="0"/>
              </a:rPr>
              <a:t>Sensitive to high concentrations of metal or ice</a:t>
            </a:r>
          </a:p>
          <a:p>
            <a:pPr algn="l">
              <a:buFont typeface="Arial" pitchFamily="34" charset="0"/>
              <a:buChar char="•"/>
            </a:pPr>
            <a:endParaRPr lang="en-US" sz="1600" b="0" dirty="0">
              <a:latin typeface="Calisto MT" pitchFamily="18" charset="0"/>
            </a:endParaRPr>
          </a:p>
        </p:txBody>
      </p:sp>
      <p:sp>
        <p:nvSpPr>
          <p:cNvPr id="16" name="TextBox 15"/>
          <p:cNvSpPr txBox="1"/>
          <p:nvPr/>
        </p:nvSpPr>
        <p:spPr>
          <a:xfrm>
            <a:off x="6183710" y="1341782"/>
            <a:ext cx="1354410" cy="369332"/>
          </a:xfrm>
          <a:prstGeom prst="rect">
            <a:avLst/>
          </a:prstGeom>
          <a:noFill/>
        </p:spPr>
        <p:txBody>
          <a:bodyPr wrap="none" rtlCol="0">
            <a:spAutoFit/>
          </a:bodyPr>
          <a:lstStyle/>
          <a:p>
            <a:r>
              <a:rPr lang="en-US" dirty="0" smtClean="0">
                <a:latin typeface="Calisto MT" pitchFamily="18" charset="0"/>
              </a:rPr>
              <a:t>Advantages</a:t>
            </a:r>
            <a:endParaRPr lang="en-US" dirty="0">
              <a:latin typeface="Calisto MT" pitchFamily="18" charset="0"/>
            </a:endParaRPr>
          </a:p>
        </p:txBody>
      </p:sp>
      <p:sp>
        <p:nvSpPr>
          <p:cNvPr id="17" name="TextBox 16"/>
          <p:cNvSpPr txBox="1"/>
          <p:nvPr/>
        </p:nvSpPr>
        <p:spPr>
          <a:xfrm>
            <a:off x="942855" y="4544603"/>
            <a:ext cx="1646156" cy="369332"/>
          </a:xfrm>
          <a:prstGeom prst="rect">
            <a:avLst/>
          </a:prstGeom>
          <a:noFill/>
        </p:spPr>
        <p:txBody>
          <a:bodyPr wrap="none" rtlCol="0">
            <a:spAutoFit/>
          </a:bodyPr>
          <a:lstStyle/>
          <a:p>
            <a:r>
              <a:rPr lang="en-US" dirty="0" smtClean="0">
                <a:latin typeface="Calisto MT" pitchFamily="18" charset="0"/>
              </a:rPr>
              <a:t>Disadvantages</a:t>
            </a:r>
            <a:endParaRPr lang="en-US" dirty="0">
              <a:latin typeface="Calisto MT" pitchFamily="18" charset="0"/>
            </a:endParaRPr>
          </a:p>
        </p:txBody>
      </p:sp>
      <p:sp>
        <p:nvSpPr>
          <p:cNvPr id="18" name="Rectangle 3"/>
          <p:cNvSpPr>
            <a:spLocks noChangeArrowheads="1"/>
          </p:cNvSpPr>
          <p:nvPr/>
        </p:nvSpPr>
        <p:spPr bwMode="auto">
          <a:xfrm>
            <a:off x="361599" y="5075104"/>
            <a:ext cx="2885440" cy="830997"/>
          </a:xfrm>
          <a:prstGeom prst="rect">
            <a:avLst/>
          </a:prstGeom>
          <a:noFill/>
          <a:ln w="9525">
            <a:noFill/>
            <a:miter lim="800000"/>
            <a:headEnd/>
            <a:tailEnd/>
          </a:ln>
        </p:spPr>
        <p:txBody>
          <a:bodyPr wrap="square">
            <a:spAutoFit/>
          </a:bodyPr>
          <a:lstStyle/>
          <a:p>
            <a:r>
              <a:rPr lang="en-US" sz="2400" b="1" i="1" dirty="0" smtClean="0">
                <a:solidFill>
                  <a:srgbClr val="FF0000"/>
                </a:solidFill>
                <a:latin typeface="Times New Roman" pitchFamily="18" charset="0"/>
              </a:rPr>
              <a:t>Limited </a:t>
            </a:r>
            <a:r>
              <a:rPr lang="en-US" sz="2400" i="1" dirty="0" smtClean="0">
                <a:solidFill>
                  <a:srgbClr val="FF0000"/>
                </a:solidFill>
                <a:latin typeface="Times New Roman" pitchFamily="18" charset="0"/>
              </a:rPr>
              <a:t>range – only our </a:t>
            </a:r>
            <a:r>
              <a:rPr lang="en-US" sz="2400" b="1" i="1" dirty="0" smtClean="0">
                <a:solidFill>
                  <a:srgbClr val="FF0000"/>
                </a:solidFill>
                <a:latin typeface="Times New Roman" pitchFamily="18" charset="0"/>
              </a:rPr>
              <a:t>Solar System</a:t>
            </a:r>
            <a:endParaRPr lang="en-US" sz="2400" b="1" i="1" dirty="0">
              <a:solidFill>
                <a:srgbClr val="FF0000"/>
              </a:solidFill>
              <a:latin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 y="1"/>
            <a:ext cx="7433757" cy="1009506"/>
          </a:xfrm>
        </p:spPr>
        <p:txBody>
          <a:bodyPr/>
          <a:lstStyle/>
          <a:p>
            <a:pPr eaLnBrk="1" hangingPunct="1"/>
            <a:r>
              <a:rPr lang="en-US" sz="3200" dirty="0" smtClean="0"/>
              <a:t>Distance measurement method </a:t>
            </a:r>
            <a:br>
              <a:rPr lang="en-US" sz="3200" dirty="0" smtClean="0"/>
            </a:br>
            <a:r>
              <a:rPr lang="en-US" sz="3200" dirty="0" smtClean="0"/>
              <a:t>2 - Triangulation</a:t>
            </a:r>
          </a:p>
        </p:txBody>
      </p:sp>
      <p:sp>
        <p:nvSpPr>
          <p:cNvPr id="23555" name="Rectangle 3"/>
          <p:cNvSpPr>
            <a:spLocks noGrp="1" noChangeArrowheads="1"/>
          </p:cNvSpPr>
          <p:nvPr>
            <p:ph type="body" sz="half" idx="1"/>
          </p:nvPr>
        </p:nvSpPr>
        <p:spPr>
          <a:xfrm>
            <a:off x="366689" y="1108498"/>
            <a:ext cx="8305800" cy="477078"/>
          </a:xfrm>
        </p:spPr>
        <p:txBody>
          <a:bodyPr/>
          <a:lstStyle/>
          <a:p>
            <a:pPr eaLnBrk="1" hangingPunct="1">
              <a:lnSpc>
                <a:spcPct val="90000"/>
              </a:lnSpc>
            </a:pPr>
            <a:r>
              <a:rPr lang="en-US" sz="2400" dirty="0" smtClean="0"/>
              <a:t>All methods of finding greater distances build on this!</a:t>
            </a:r>
          </a:p>
        </p:txBody>
      </p:sp>
      <p:pic>
        <p:nvPicPr>
          <p:cNvPr id="203780" name="F19_02.MOV">
            <a:hlinkClick r:id="" action="ppaction://media"/>
          </p:cNvPr>
          <p:cNvPicPr>
            <a:picLocks noGrp="1" noRot="1" noChangeAspect="1" noChangeArrowheads="1"/>
          </p:cNvPicPr>
          <p:nvPr>
            <p:ph idx="4294967295"/>
            <a:videoFile r:link="rId3"/>
          </p:nvPr>
        </p:nvPicPr>
        <p:blipFill>
          <a:blip r:embed="rId6" cstate="print"/>
          <a:srcRect l="53749" b="4839"/>
          <a:stretch>
            <a:fillRect/>
          </a:stretch>
        </p:blipFill>
        <p:spPr>
          <a:xfrm>
            <a:off x="2914025" y="1676087"/>
            <a:ext cx="2579687" cy="4114800"/>
          </a:xfrm>
          <a:effectLst>
            <a:outerShdw blurRad="292100" dist="139700" dir="2700000" algn="tl" rotWithShape="0">
              <a:srgbClr val="333333">
                <a:alpha val="65000"/>
              </a:srgbClr>
            </a:outerShdw>
          </a:effectLst>
        </p:spPr>
      </p:pic>
      <p:pic>
        <p:nvPicPr>
          <p:cNvPr id="203781" name="F19_02.MOV">
            <a:hlinkClick r:id="" action="ppaction://media"/>
          </p:cNvPr>
          <p:cNvPicPr>
            <a:picLocks noGrp="1" noRot="1" noChangeAspect="1" noChangeArrowheads="1"/>
          </p:cNvPicPr>
          <p:nvPr>
            <p:ph sz="half" idx="2"/>
            <a:videoFile r:link="rId3"/>
          </p:nvPr>
        </p:nvPicPr>
        <p:blipFill>
          <a:blip r:embed="rId6" cstate="print"/>
          <a:srcRect r="53165" b="4839"/>
          <a:stretch>
            <a:fillRect/>
          </a:stretch>
        </p:blipFill>
        <p:spPr>
          <a:xfrm>
            <a:off x="225289" y="1676087"/>
            <a:ext cx="2579688" cy="4114800"/>
          </a:xfrm>
          <a:effectLst>
            <a:outerShdw blurRad="292100" dist="139700" dir="2700000" algn="tl" rotWithShape="0">
              <a:srgbClr val="333333">
                <a:alpha val="65000"/>
              </a:srgbClr>
            </a:outerShdw>
          </a:effectLst>
        </p:spPr>
      </p:pic>
      <p:sp>
        <p:nvSpPr>
          <p:cNvPr id="6" name="Rectangle 3"/>
          <p:cNvSpPr>
            <a:spLocks noChangeArrowheads="1"/>
          </p:cNvSpPr>
          <p:nvPr/>
        </p:nvSpPr>
        <p:spPr bwMode="auto">
          <a:xfrm>
            <a:off x="508069" y="5955469"/>
            <a:ext cx="4724400" cy="757130"/>
          </a:xfrm>
          <a:prstGeom prst="rect">
            <a:avLst/>
          </a:prstGeom>
          <a:noFill/>
          <a:ln w="9525">
            <a:noFill/>
            <a:miter lim="800000"/>
            <a:headEnd/>
            <a:tailEnd/>
          </a:ln>
        </p:spPr>
        <p:txBody>
          <a:bodyPr wrap="square">
            <a:spAutoFit/>
          </a:bodyPr>
          <a:lstStyle/>
          <a:p>
            <a:pPr eaLnBrk="1" hangingPunct="1">
              <a:lnSpc>
                <a:spcPct val="90000"/>
              </a:lnSpc>
            </a:pPr>
            <a:r>
              <a:rPr lang="en-US" sz="2400" i="1" dirty="0" smtClean="0">
                <a:solidFill>
                  <a:srgbClr val="FF0000"/>
                </a:solidFill>
                <a:latin typeface="Times New Roman" pitchFamily="18" charset="0"/>
                <a:cs typeface="Times New Roman" pitchFamily="18" charset="0"/>
              </a:rPr>
              <a:t>Can be used to find distances to the nearest ~10,000 stars</a:t>
            </a:r>
          </a:p>
        </p:txBody>
      </p:sp>
      <p:cxnSp>
        <p:nvCxnSpPr>
          <p:cNvPr id="10" name="Straight Arrow Connector 9"/>
          <p:cNvCxnSpPr/>
          <p:nvPr/>
        </p:nvCxnSpPr>
        <p:spPr bwMode="auto">
          <a:xfrm>
            <a:off x="5954568" y="5790887"/>
            <a:ext cx="2905053" cy="0"/>
          </a:xfrm>
          <a:prstGeom prst="straightConnector1">
            <a:avLst/>
          </a:prstGeom>
          <a:solidFill>
            <a:schemeClr val="accent1"/>
          </a:solidFill>
          <a:ln w="25400" cap="flat" cmpd="sng" algn="ctr">
            <a:solidFill>
              <a:srgbClr val="00B0F0"/>
            </a:solidFill>
            <a:prstDash val="solid"/>
            <a:miter lim="800000"/>
            <a:headEnd type="none" w="med" len="med"/>
            <a:tailEnd type="arrow"/>
          </a:ln>
          <a:effectLst/>
        </p:spPr>
      </p:cxnSp>
      <p:graphicFrame>
        <p:nvGraphicFramePr>
          <p:cNvPr id="14" name="Object 13"/>
          <p:cNvGraphicFramePr>
            <a:graphicFrameLocks noChangeAspect="1"/>
          </p:cNvGraphicFramePr>
          <p:nvPr/>
        </p:nvGraphicFramePr>
        <p:xfrm>
          <a:off x="6020594" y="3542891"/>
          <a:ext cx="452437" cy="635000"/>
        </p:xfrm>
        <a:graphic>
          <a:graphicData uri="http://schemas.openxmlformats.org/presentationml/2006/ole">
            <p:oleObj spid="_x0000_s512002" name="Equation" r:id="rId7" imgW="126720" imgH="177480" progId="Equation.3">
              <p:embed/>
            </p:oleObj>
          </a:graphicData>
        </a:graphic>
      </p:graphicFrame>
      <p:cxnSp>
        <p:nvCxnSpPr>
          <p:cNvPr id="15" name="Straight Arrow Connector 14"/>
          <p:cNvCxnSpPr/>
          <p:nvPr/>
        </p:nvCxnSpPr>
        <p:spPr bwMode="auto">
          <a:xfrm flipV="1">
            <a:off x="5954568" y="1700790"/>
            <a:ext cx="0" cy="4073876"/>
          </a:xfrm>
          <a:prstGeom prst="straightConnector1">
            <a:avLst/>
          </a:prstGeom>
          <a:solidFill>
            <a:schemeClr val="accent1"/>
          </a:solidFill>
          <a:ln w="25400" cap="flat" cmpd="sng" algn="ctr">
            <a:solidFill>
              <a:srgbClr val="FF0000"/>
            </a:solidFill>
            <a:prstDash val="solid"/>
            <a:miter lim="800000"/>
            <a:headEnd type="none" w="med" len="med"/>
            <a:tailEnd type="arrow"/>
          </a:ln>
          <a:effectLst/>
        </p:spPr>
      </p:cxnSp>
      <p:graphicFrame>
        <p:nvGraphicFramePr>
          <p:cNvPr id="512003" name="Object 3"/>
          <p:cNvGraphicFramePr>
            <a:graphicFrameLocks noChangeAspect="1"/>
          </p:cNvGraphicFramePr>
          <p:nvPr/>
        </p:nvGraphicFramePr>
        <p:xfrm>
          <a:off x="7113539" y="5276191"/>
          <a:ext cx="454025" cy="498475"/>
        </p:xfrm>
        <a:graphic>
          <a:graphicData uri="http://schemas.openxmlformats.org/presentationml/2006/ole">
            <p:oleObj spid="_x0000_s512003" name="Equation" r:id="rId8" imgW="126720" imgH="139680" progId="Equation.3">
              <p:embed/>
            </p:oleObj>
          </a:graphicData>
        </a:graphic>
      </p:graphicFrame>
      <p:cxnSp>
        <p:nvCxnSpPr>
          <p:cNvPr id="21" name="Straight Arrow Connector 20"/>
          <p:cNvCxnSpPr/>
          <p:nvPr/>
        </p:nvCxnSpPr>
        <p:spPr bwMode="auto">
          <a:xfrm flipH="1" flipV="1">
            <a:off x="5954568" y="1700790"/>
            <a:ext cx="2905053" cy="4090097"/>
          </a:xfrm>
          <a:prstGeom prst="straightConnector1">
            <a:avLst/>
          </a:prstGeom>
          <a:solidFill>
            <a:schemeClr val="accent1"/>
          </a:solidFill>
          <a:ln w="25400" cap="flat" cmpd="sng" algn="ctr">
            <a:solidFill>
              <a:srgbClr val="92D050"/>
            </a:solidFill>
            <a:prstDash val="solid"/>
            <a:miter lim="800000"/>
            <a:headEnd type="none" w="med" len="med"/>
            <a:tailEnd type="arrow"/>
          </a:ln>
          <a:effectLst/>
        </p:spPr>
      </p:cxnSp>
      <p:graphicFrame>
        <p:nvGraphicFramePr>
          <p:cNvPr id="512004" name="Object 4"/>
          <p:cNvGraphicFramePr>
            <a:graphicFrameLocks noChangeAspect="1"/>
          </p:cNvGraphicFramePr>
          <p:nvPr/>
        </p:nvGraphicFramePr>
        <p:xfrm>
          <a:off x="6982619" y="3678238"/>
          <a:ext cx="407988" cy="498475"/>
        </p:xfrm>
        <a:graphic>
          <a:graphicData uri="http://schemas.openxmlformats.org/presentationml/2006/ole">
            <p:oleObj spid="_x0000_s512004" name="Equation" r:id="rId9" imgW="114120" imgH="139680" progId="Equation.3">
              <p:embed/>
            </p:oleObj>
          </a:graphicData>
        </a:graphic>
      </p:graphicFrame>
      <p:graphicFrame>
        <p:nvGraphicFramePr>
          <p:cNvPr id="512005" name="Object 5"/>
          <p:cNvGraphicFramePr>
            <a:graphicFrameLocks noChangeAspect="1"/>
          </p:cNvGraphicFramePr>
          <p:nvPr/>
        </p:nvGraphicFramePr>
        <p:xfrm>
          <a:off x="5954568" y="5906101"/>
          <a:ext cx="2668588" cy="725487"/>
        </p:xfrm>
        <a:graphic>
          <a:graphicData uri="http://schemas.openxmlformats.org/presentationml/2006/ole">
            <p:oleObj spid="_x0000_s512005" name="Equation" r:id="rId10" imgW="749160" imgH="203040" progId="Equation.3">
              <p:embed/>
            </p:oleObj>
          </a:graphicData>
        </a:graphic>
      </p:graphicFrame>
    </p:spTree>
    <p:custDataLst>
      <p:tags r:id="rId2"/>
    </p:custDataLst>
  </p:cSld>
  <p:clrMapOvr>
    <a:masterClrMapping/>
  </p:clrMapOvr>
  <p:transition/>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203780"/>
                </p:tgtEl>
              </p:cMediaNode>
            </p:video>
            <p:video>
              <p:cMediaNode>
                <p:cTn id="3" fill="hold" display="0">
                  <p:stCondLst>
                    <p:cond delay="indefinite"/>
                  </p:stCondLst>
                  <p:endCondLst>
                    <p:cond evt="onNext" delay="0">
                      <p:tgtEl>
                        <p:sldTgt/>
                      </p:tgtEl>
                    </p:cond>
                    <p:cond evt="onPrev" delay="0">
                      <p:tgtEl>
                        <p:sldTgt/>
                      </p:tgtEl>
                    </p:cond>
                  </p:endCondLst>
                </p:cTn>
                <p:tgtEl>
                  <p:spTgt spid="203781"/>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76200" y="1"/>
            <a:ext cx="7433757" cy="1009506"/>
          </a:xfrm>
        </p:spPr>
        <p:txBody>
          <a:bodyPr/>
          <a:lstStyle/>
          <a:p>
            <a:pPr eaLnBrk="1" hangingPunct="1"/>
            <a:r>
              <a:rPr lang="en-US" sz="3200" dirty="0" smtClean="0"/>
              <a:t>Distance measurement method </a:t>
            </a:r>
            <a:br>
              <a:rPr lang="en-US" sz="3200" dirty="0" smtClean="0"/>
            </a:br>
            <a:r>
              <a:rPr lang="en-US" sz="3200" dirty="0" smtClean="0"/>
              <a:t>2 – Triangulation iteration</a:t>
            </a:r>
          </a:p>
        </p:txBody>
      </p:sp>
      <p:cxnSp>
        <p:nvCxnSpPr>
          <p:cNvPr id="10" name="Straight Arrow Connector 9"/>
          <p:cNvCxnSpPr/>
          <p:nvPr/>
        </p:nvCxnSpPr>
        <p:spPr bwMode="auto">
          <a:xfrm>
            <a:off x="827139" y="4926782"/>
            <a:ext cx="835708" cy="0"/>
          </a:xfrm>
          <a:prstGeom prst="straightConnector1">
            <a:avLst/>
          </a:prstGeom>
          <a:solidFill>
            <a:schemeClr val="accent1"/>
          </a:solidFill>
          <a:ln w="12700" cap="flat" cmpd="sng" algn="ctr">
            <a:solidFill>
              <a:srgbClr val="00B0F0"/>
            </a:solidFill>
            <a:prstDash val="solid"/>
            <a:miter lim="800000"/>
            <a:headEnd type="none" w="med" len="med"/>
            <a:tailEnd type="arrow"/>
          </a:ln>
          <a:effectLst/>
        </p:spPr>
      </p:cxnSp>
      <p:graphicFrame>
        <p:nvGraphicFramePr>
          <p:cNvPr id="14" name="Object 13"/>
          <p:cNvGraphicFramePr>
            <a:graphicFrameLocks noChangeAspect="1"/>
          </p:cNvGraphicFramePr>
          <p:nvPr/>
        </p:nvGraphicFramePr>
        <p:xfrm>
          <a:off x="810105" y="4005070"/>
          <a:ext cx="291007" cy="408431"/>
        </p:xfrm>
        <a:graphic>
          <a:graphicData uri="http://schemas.openxmlformats.org/presentationml/2006/ole">
            <p:oleObj spid="_x0000_s513026" name="Equation" r:id="rId5" imgW="126720" imgH="177480" progId="Equation.3">
              <p:embed/>
            </p:oleObj>
          </a:graphicData>
        </a:graphic>
      </p:graphicFrame>
      <p:cxnSp>
        <p:nvCxnSpPr>
          <p:cNvPr id="15" name="Straight Arrow Connector 14"/>
          <p:cNvCxnSpPr/>
          <p:nvPr/>
        </p:nvCxnSpPr>
        <p:spPr bwMode="auto">
          <a:xfrm flipV="1">
            <a:off x="810105" y="3241944"/>
            <a:ext cx="0" cy="1657995"/>
          </a:xfrm>
          <a:prstGeom prst="straightConnector1">
            <a:avLst/>
          </a:prstGeom>
          <a:solidFill>
            <a:schemeClr val="accent1"/>
          </a:solidFill>
          <a:ln w="12700" cap="flat" cmpd="sng" algn="ctr">
            <a:solidFill>
              <a:srgbClr val="FF0000"/>
            </a:solidFill>
            <a:prstDash val="solid"/>
            <a:miter lim="800000"/>
            <a:headEnd type="none" w="med" len="med"/>
            <a:tailEnd type="arrow"/>
          </a:ln>
          <a:effectLst/>
        </p:spPr>
      </p:cxnSp>
      <p:graphicFrame>
        <p:nvGraphicFramePr>
          <p:cNvPr id="512003" name="Object 3"/>
          <p:cNvGraphicFramePr>
            <a:graphicFrameLocks noChangeAspect="1"/>
          </p:cNvGraphicFramePr>
          <p:nvPr/>
        </p:nvGraphicFramePr>
        <p:xfrm>
          <a:off x="1181622" y="4590660"/>
          <a:ext cx="281700" cy="309279"/>
        </p:xfrm>
        <a:graphic>
          <a:graphicData uri="http://schemas.openxmlformats.org/presentationml/2006/ole">
            <p:oleObj spid="_x0000_s513027" name="Equation" r:id="rId6" imgW="126720" imgH="139680" progId="Equation.3">
              <p:embed/>
            </p:oleObj>
          </a:graphicData>
        </a:graphic>
      </p:graphicFrame>
      <p:cxnSp>
        <p:nvCxnSpPr>
          <p:cNvPr id="21" name="Straight Arrow Connector 20"/>
          <p:cNvCxnSpPr>
            <a:stCxn id="19" idx="1"/>
          </p:cNvCxnSpPr>
          <p:nvPr/>
        </p:nvCxnSpPr>
        <p:spPr bwMode="auto">
          <a:xfrm flipH="1" flipV="1">
            <a:off x="827139" y="3283192"/>
            <a:ext cx="873672" cy="1566339"/>
          </a:xfrm>
          <a:prstGeom prst="straightConnector1">
            <a:avLst/>
          </a:prstGeom>
          <a:solidFill>
            <a:schemeClr val="accent1"/>
          </a:solidFill>
          <a:ln w="12700" cap="flat" cmpd="sng" algn="ctr">
            <a:solidFill>
              <a:srgbClr val="92D050"/>
            </a:solidFill>
            <a:prstDash val="solid"/>
            <a:miter lim="800000"/>
            <a:headEnd type="none" w="med" len="med"/>
            <a:tailEnd type="arrow"/>
          </a:ln>
          <a:effectLst/>
        </p:spPr>
      </p:cxnSp>
      <p:graphicFrame>
        <p:nvGraphicFramePr>
          <p:cNvPr id="512004" name="Object 4"/>
          <p:cNvGraphicFramePr>
            <a:graphicFrameLocks noChangeAspect="1"/>
          </p:cNvGraphicFramePr>
          <p:nvPr/>
        </p:nvGraphicFramePr>
        <p:xfrm>
          <a:off x="1069336" y="4044498"/>
          <a:ext cx="253136" cy="309279"/>
        </p:xfrm>
        <a:graphic>
          <a:graphicData uri="http://schemas.openxmlformats.org/presentationml/2006/ole">
            <p:oleObj spid="_x0000_s513028" name="Equation" r:id="rId7" imgW="114120" imgH="139680" progId="Equation.3">
              <p:embed/>
            </p:oleObj>
          </a:graphicData>
        </a:graphic>
      </p:graphicFrame>
      <p:sp>
        <p:nvSpPr>
          <p:cNvPr id="18" name="Oval 17"/>
          <p:cNvSpPr/>
          <p:nvPr/>
        </p:nvSpPr>
        <p:spPr bwMode="auto">
          <a:xfrm>
            <a:off x="550873" y="4656928"/>
            <a:ext cx="518463" cy="518463"/>
          </a:xfrm>
          <a:prstGeom prst="ellipse">
            <a:avLst/>
          </a:prstGeom>
          <a:solidFill>
            <a:srgbClr val="FFFF0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cxnSp>
        <p:nvCxnSpPr>
          <p:cNvPr id="33" name="Straight Arrow Connector 32"/>
          <p:cNvCxnSpPr/>
          <p:nvPr/>
        </p:nvCxnSpPr>
        <p:spPr bwMode="auto">
          <a:xfrm flipV="1">
            <a:off x="1893275" y="1583950"/>
            <a:ext cx="6500431" cy="3270990"/>
          </a:xfrm>
          <a:prstGeom prst="straightConnector1">
            <a:avLst/>
          </a:prstGeom>
          <a:solidFill>
            <a:schemeClr val="accent1"/>
          </a:solidFill>
          <a:ln w="25400" cap="flat" cmpd="sng" algn="ctr">
            <a:solidFill>
              <a:srgbClr val="FF0000"/>
            </a:solidFill>
            <a:prstDash val="solid"/>
            <a:miter lim="800000"/>
            <a:headEnd type="none" w="med" len="med"/>
            <a:tailEnd type="arrow"/>
          </a:ln>
          <a:effectLst/>
        </p:spPr>
      </p:cxnSp>
      <p:cxnSp>
        <p:nvCxnSpPr>
          <p:cNvPr id="45" name="Straight Arrow Connector 44"/>
          <p:cNvCxnSpPr/>
          <p:nvPr/>
        </p:nvCxnSpPr>
        <p:spPr bwMode="auto">
          <a:xfrm flipV="1">
            <a:off x="827139" y="1583950"/>
            <a:ext cx="7566567" cy="1657997"/>
          </a:xfrm>
          <a:prstGeom prst="straightConnector1">
            <a:avLst/>
          </a:prstGeom>
          <a:solidFill>
            <a:schemeClr val="accent1"/>
          </a:solidFill>
          <a:ln w="25400" cap="flat" cmpd="sng" algn="ctr">
            <a:solidFill>
              <a:srgbClr val="92D050"/>
            </a:solidFill>
            <a:prstDash val="solid"/>
            <a:miter lim="800000"/>
            <a:headEnd type="none" w="med" len="med"/>
            <a:tailEnd type="arrow"/>
          </a:ln>
          <a:effectLst/>
        </p:spPr>
      </p:cxnSp>
      <p:cxnSp>
        <p:nvCxnSpPr>
          <p:cNvPr id="47" name="Straight Arrow Connector 46"/>
          <p:cNvCxnSpPr>
            <a:stCxn id="19" idx="1"/>
          </p:cNvCxnSpPr>
          <p:nvPr/>
        </p:nvCxnSpPr>
        <p:spPr bwMode="auto">
          <a:xfrm flipH="1" flipV="1">
            <a:off x="827140" y="3283192"/>
            <a:ext cx="873671" cy="1566339"/>
          </a:xfrm>
          <a:prstGeom prst="straightConnector1">
            <a:avLst/>
          </a:prstGeom>
          <a:solidFill>
            <a:schemeClr val="accent1"/>
          </a:solidFill>
          <a:ln w="25400" cap="flat" cmpd="sng" algn="ctr">
            <a:solidFill>
              <a:srgbClr val="00B0F0"/>
            </a:solidFill>
            <a:prstDash val="solid"/>
            <a:miter lim="800000"/>
            <a:headEnd type="none" w="med" len="med"/>
            <a:tailEnd type="arrow"/>
          </a:ln>
          <a:effectLst/>
        </p:spPr>
      </p:cxnSp>
      <p:graphicFrame>
        <p:nvGraphicFramePr>
          <p:cNvPr id="513030" name="Object 6"/>
          <p:cNvGraphicFramePr>
            <a:graphicFrameLocks noChangeAspect="1"/>
          </p:cNvGraphicFramePr>
          <p:nvPr/>
        </p:nvGraphicFramePr>
        <p:xfrm>
          <a:off x="1364203" y="3699493"/>
          <a:ext cx="557876" cy="611154"/>
        </p:xfrm>
        <a:graphic>
          <a:graphicData uri="http://schemas.openxmlformats.org/presentationml/2006/ole">
            <p:oleObj spid="_x0000_s513030" name="Equation" r:id="rId8" imgW="126720" imgH="139680" progId="Equation.3">
              <p:embed/>
            </p:oleObj>
          </a:graphicData>
        </a:graphic>
      </p:graphicFrame>
      <p:sp>
        <p:nvSpPr>
          <p:cNvPr id="19" name="Oval 18"/>
          <p:cNvSpPr/>
          <p:nvPr/>
        </p:nvSpPr>
        <p:spPr bwMode="auto">
          <a:xfrm>
            <a:off x="1662847" y="4811568"/>
            <a:ext cx="259232" cy="259231"/>
          </a:xfrm>
          <a:prstGeom prst="ellipse">
            <a:avLst/>
          </a:prstGeom>
          <a:solidFill>
            <a:srgbClr val="00B050"/>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graphicFrame>
        <p:nvGraphicFramePr>
          <p:cNvPr id="513031" name="Object 7"/>
          <p:cNvGraphicFramePr>
            <a:graphicFrameLocks noChangeAspect="1"/>
          </p:cNvGraphicFramePr>
          <p:nvPr/>
        </p:nvGraphicFramePr>
        <p:xfrm>
          <a:off x="4687214" y="3339694"/>
          <a:ext cx="641354" cy="895804"/>
        </p:xfrm>
        <a:graphic>
          <a:graphicData uri="http://schemas.openxmlformats.org/presentationml/2006/ole">
            <p:oleObj spid="_x0000_s513031" name="Equation" r:id="rId9" imgW="126720" imgH="177480" progId="Equation.3">
              <p:embed/>
            </p:oleObj>
          </a:graphicData>
        </a:graphic>
      </p:graphicFrame>
      <p:graphicFrame>
        <p:nvGraphicFramePr>
          <p:cNvPr id="513032" name="Object 8"/>
          <p:cNvGraphicFramePr>
            <a:graphicFrameLocks noChangeAspect="1"/>
          </p:cNvGraphicFramePr>
          <p:nvPr/>
        </p:nvGraphicFramePr>
        <p:xfrm>
          <a:off x="4226358" y="1744162"/>
          <a:ext cx="554086" cy="679540"/>
        </p:xfrm>
        <a:graphic>
          <a:graphicData uri="http://schemas.openxmlformats.org/presentationml/2006/ole">
            <p:oleObj spid="_x0000_s513032" name="Equation" r:id="rId10" imgW="114120" imgH="139680" progId="Equation.3">
              <p:embed/>
            </p:oleObj>
          </a:graphicData>
        </a:graphic>
      </p:graphicFrame>
      <p:sp>
        <p:nvSpPr>
          <p:cNvPr id="20" name="5-Point Star 19"/>
          <p:cNvSpPr/>
          <p:nvPr/>
        </p:nvSpPr>
        <p:spPr bwMode="auto">
          <a:xfrm>
            <a:off x="622678" y="3037484"/>
            <a:ext cx="408919" cy="408919"/>
          </a:xfrm>
          <a:prstGeom prst="star5">
            <a:avLst/>
          </a:prstGeom>
          <a:solidFill>
            <a:srgbClr val="FFFF00"/>
          </a:solidFill>
          <a:ln w="9525" cap="flat" cmpd="sng" algn="ctr">
            <a:solidFill>
              <a:srgbClr val="FF6600"/>
            </a:solidFill>
            <a:prstDash val="solid"/>
            <a:miter lim="800000"/>
            <a:headEnd type="none" w="med" len="med"/>
            <a:tailEnd type="none" w="med" len="med"/>
          </a:ln>
          <a:effectLst>
            <a:outerShdw blurRad="254000" sx="130000" sy="130000" algn="ctr" rotWithShape="0">
              <a:srgbClr val="FFFF00"/>
            </a:outerShdw>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cxnSp>
        <p:nvCxnSpPr>
          <p:cNvPr id="61" name="Straight Connector 60"/>
          <p:cNvCxnSpPr/>
          <p:nvPr/>
        </p:nvCxnSpPr>
        <p:spPr bwMode="auto">
          <a:xfrm flipV="1">
            <a:off x="1598661" y="4467225"/>
            <a:ext cx="293639" cy="161998"/>
          </a:xfrm>
          <a:prstGeom prst="line">
            <a:avLst/>
          </a:prstGeom>
          <a:solidFill>
            <a:schemeClr val="accent1"/>
          </a:solidFill>
          <a:ln w="25400" cap="rnd" cmpd="sng" algn="ctr">
            <a:solidFill>
              <a:schemeClr val="tx1"/>
            </a:solidFill>
            <a:prstDash val="solid"/>
            <a:miter lim="800000"/>
            <a:headEnd type="none" w="med" len="med"/>
            <a:tailEnd type="none" w="med" len="med"/>
          </a:ln>
          <a:effectLst/>
        </p:spPr>
      </p:cxnSp>
      <p:cxnSp>
        <p:nvCxnSpPr>
          <p:cNvPr id="64" name="Straight Connector 63"/>
          <p:cNvCxnSpPr/>
          <p:nvPr/>
        </p:nvCxnSpPr>
        <p:spPr bwMode="auto">
          <a:xfrm>
            <a:off x="1899955" y="4469101"/>
            <a:ext cx="157445" cy="283874"/>
          </a:xfrm>
          <a:prstGeom prst="line">
            <a:avLst/>
          </a:prstGeom>
          <a:solidFill>
            <a:schemeClr val="accent1"/>
          </a:solidFill>
          <a:ln w="25400" cap="rnd" cmpd="sng" algn="ctr">
            <a:solidFill>
              <a:schemeClr val="tx1"/>
            </a:solidFill>
            <a:prstDash val="solid"/>
            <a:miter lim="800000"/>
            <a:headEnd type="none" w="med" len="med"/>
            <a:tailEnd type="none" w="med" len="med"/>
          </a:ln>
          <a:effectLst/>
        </p:spPr>
      </p:cxnSp>
      <p:sp>
        <p:nvSpPr>
          <p:cNvPr id="72" name="TextBox 71"/>
          <p:cNvSpPr txBox="1"/>
          <p:nvPr/>
        </p:nvSpPr>
        <p:spPr>
          <a:xfrm>
            <a:off x="3754371" y="4671389"/>
            <a:ext cx="2953053" cy="707886"/>
          </a:xfrm>
          <a:prstGeom prst="rect">
            <a:avLst/>
          </a:prstGeom>
          <a:noFill/>
        </p:spPr>
        <p:txBody>
          <a:bodyPr wrap="none" rtlCol="0">
            <a:spAutoFit/>
          </a:bodyPr>
          <a:lstStyle/>
          <a:p>
            <a:r>
              <a:rPr lang="en-US" sz="4000" b="0" dirty="0" smtClean="0">
                <a:latin typeface="Calisto MT" pitchFamily="18" charset="0"/>
              </a:rPr>
              <a:t>And so on…</a:t>
            </a:r>
            <a:endParaRPr lang="en-US" sz="4000" b="0" dirty="0">
              <a:latin typeface="Calisto MT" pitchFamily="18" charset="0"/>
            </a:endParaRPr>
          </a:p>
        </p:txBody>
      </p:sp>
      <p:sp>
        <p:nvSpPr>
          <p:cNvPr id="32" name="5-Point Star 31"/>
          <p:cNvSpPr/>
          <p:nvPr/>
        </p:nvSpPr>
        <p:spPr bwMode="auto">
          <a:xfrm>
            <a:off x="8128626" y="1371510"/>
            <a:ext cx="412409" cy="412409"/>
          </a:xfrm>
          <a:prstGeom prst="star5">
            <a:avLst/>
          </a:prstGeom>
          <a:solidFill>
            <a:srgbClr val="FFFF00"/>
          </a:solidFill>
          <a:ln w="9525" cap="flat" cmpd="sng" algn="ctr">
            <a:solidFill>
              <a:srgbClr val="FF6600"/>
            </a:solidFill>
            <a:prstDash val="solid"/>
            <a:miter lim="800000"/>
            <a:headEnd type="none" w="med" len="med"/>
            <a:tailEnd type="none" w="med" len="med"/>
          </a:ln>
          <a:effectLst>
            <a:outerShdw blurRad="254000" sx="130000" sy="130000" algn="ctr" rotWithShape="0">
              <a:srgbClr val="FFFF00"/>
            </a:outerShdw>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73" name="Rectangle 3"/>
          <p:cNvSpPr>
            <a:spLocks noChangeArrowheads="1"/>
          </p:cNvSpPr>
          <p:nvPr/>
        </p:nvSpPr>
        <p:spPr bwMode="auto">
          <a:xfrm>
            <a:off x="3787982" y="5415069"/>
            <a:ext cx="4724400" cy="424732"/>
          </a:xfrm>
          <a:prstGeom prst="rect">
            <a:avLst/>
          </a:prstGeom>
          <a:noFill/>
          <a:ln w="9525">
            <a:noFill/>
            <a:miter lim="800000"/>
            <a:headEnd/>
            <a:tailEnd/>
          </a:ln>
        </p:spPr>
        <p:txBody>
          <a:bodyPr wrap="square">
            <a:spAutoFit/>
          </a:bodyPr>
          <a:lstStyle/>
          <a:p>
            <a:pPr eaLnBrk="1" hangingPunct="1">
              <a:lnSpc>
                <a:spcPct val="90000"/>
              </a:lnSpc>
            </a:pPr>
            <a:r>
              <a:rPr lang="en-US" sz="2400" i="1" dirty="0" smtClean="0">
                <a:solidFill>
                  <a:srgbClr val="FF0000"/>
                </a:solidFill>
                <a:latin typeface="Times New Roman" pitchFamily="18" charset="0"/>
                <a:cs typeface="Times New Roman" pitchFamily="18" charset="0"/>
              </a:rPr>
              <a:t>up to the nearest ~10,000 stars</a:t>
            </a:r>
          </a:p>
        </p:txBody>
      </p:sp>
      <p:sp>
        <p:nvSpPr>
          <p:cNvPr id="74" name="TextBox 73"/>
          <p:cNvSpPr txBox="1"/>
          <p:nvPr/>
        </p:nvSpPr>
        <p:spPr>
          <a:xfrm>
            <a:off x="4498087" y="5874026"/>
            <a:ext cx="4487126" cy="584775"/>
          </a:xfrm>
          <a:prstGeom prst="rect">
            <a:avLst/>
          </a:prstGeom>
          <a:noFill/>
        </p:spPr>
        <p:txBody>
          <a:bodyPr wrap="none" rtlCol="0">
            <a:spAutoFit/>
          </a:bodyPr>
          <a:lstStyle/>
          <a:p>
            <a:r>
              <a:rPr lang="en-US" sz="3200" b="0" dirty="0" smtClean="0">
                <a:latin typeface="Calisto MT" pitchFamily="18" charset="0"/>
              </a:rPr>
              <a:t>Can we measure farther?</a:t>
            </a:r>
            <a:endParaRPr lang="en-US" sz="3200" b="0" dirty="0">
              <a:latin typeface="Calisto MT" pitchFamily="18" charset="0"/>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30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30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30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PQuestion"/>
          <p:cNvSpPr>
            <a:spLocks noGrp="1" noChangeArrowheads="1"/>
          </p:cNvSpPr>
          <p:nvPr>
            <p:ph type="title"/>
          </p:nvPr>
        </p:nvSpPr>
        <p:spPr>
          <a:xfrm>
            <a:off x="407505" y="0"/>
            <a:ext cx="8488019" cy="1219200"/>
          </a:xfrm>
        </p:spPr>
        <p:txBody>
          <a:bodyPr/>
          <a:lstStyle/>
          <a:p>
            <a:r>
              <a:rPr lang="en-US" sz="3200" dirty="0"/>
              <a:t>When light bulbs are farther away they appear </a:t>
            </a:r>
          </a:p>
        </p:txBody>
      </p:sp>
      <p:sp>
        <p:nvSpPr>
          <p:cNvPr id="180228" name="TPAnswers"/>
          <p:cNvSpPr>
            <a:spLocks noGrp="1" noChangeArrowheads="1"/>
          </p:cNvSpPr>
          <p:nvPr>
            <p:ph type="body" idx="1"/>
            <p:custDataLst>
              <p:tags r:id="rId2"/>
            </p:custDataLst>
          </p:nvPr>
        </p:nvSpPr>
        <p:spPr>
          <a:xfrm>
            <a:off x="974725" y="1963738"/>
            <a:ext cx="4114800" cy="3914775"/>
          </a:xfrm>
        </p:spPr>
        <p:txBody>
          <a:bodyPr/>
          <a:lstStyle/>
          <a:p>
            <a:pPr marL="609600" indent="-609600">
              <a:buFontTx/>
              <a:buAutoNum type="alphaUcPeriod"/>
            </a:pPr>
            <a:r>
              <a:rPr lang="en-US" sz="3200" dirty="0"/>
              <a:t>Bluer</a:t>
            </a:r>
          </a:p>
          <a:p>
            <a:pPr marL="609600" indent="-609600">
              <a:buFontTx/>
              <a:buAutoNum type="alphaUcPeriod"/>
            </a:pPr>
            <a:r>
              <a:rPr lang="en-US" sz="3200" dirty="0"/>
              <a:t>Redder</a:t>
            </a:r>
          </a:p>
          <a:p>
            <a:pPr marL="609600" indent="-609600">
              <a:buFontTx/>
              <a:buAutoNum type="alphaUcPeriod"/>
            </a:pPr>
            <a:r>
              <a:rPr lang="en-US" sz="3200" dirty="0"/>
              <a:t>Brighter </a:t>
            </a:r>
          </a:p>
          <a:p>
            <a:pPr marL="609600" indent="-609600">
              <a:buFontTx/>
              <a:buAutoNum type="alphaUcPeriod"/>
            </a:pPr>
            <a:r>
              <a:rPr lang="en-US" sz="3200" dirty="0"/>
              <a:t>Dimmer</a:t>
            </a:r>
          </a:p>
        </p:txBody>
      </p:sp>
      <p:pic>
        <p:nvPicPr>
          <p:cNvPr id="444417" name="Picture 1"/>
          <p:cNvPicPr>
            <a:picLocks noChangeAspect="1" noChangeArrowheads="1"/>
          </p:cNvPicPr>
          <p:nvPr/>
        </p:nvPicPr>
        <p:blipFill>
          <a:blip r:embed="rId5" cstate="print"/>
          <a:srcRect/>
          <a:stretch>
            <a:fillRect/>
          </a:stretch>
        </p:blipFill>
        <p:spPr bwMode="auto">
          <a:xfrm>
            <a:off x="5803832" y="2499899"/>
            <a:ext cx="2486025" cy="18383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PQuestion"/>
          <p:cNvSpPr>
            <a:spLocks noGrp="1" noChangeArrowheads="1"/>
          </p:cNvSpPr>
          <p:nvPr>
            <p:ph type="title"/>
          </p:nvPr>
        </p:nvSpPr>
        <p:spPr>
          <a:xfrm>
            <a:off x="824948" y="0"/>
            <a:ext cx="7146235" cy="1295400"/>
          </a:xfrm>
        </p:spPr>
        <p:txBody>
          <a:bodyPr/>
          <a:lstStyle/>
          <a:p>
            <a:r>
              <a:rPr lang="en-US" sz="3200" dirty="0"/>
              <a:t>We could find the distance to a light bulb if we knew its</a:t>
            </a:r>
          </a:p>
        </p:txBody>
      </p:sp>
      <p:sp>
        <p:nvSpPr>
          <p:cNvPr id="181252" name="TPAnswers"/>
          <p:cNvSpPr>
            <a:spLocks noGrp="1" noChangeArrowheads="1"/>
          </p:cNvSpPr>
          <p:nvPr>
            <p:ph type="body" idx="1"/>
            <p:custDataLst>
              <p:tags r:id="rId2"/>
            </p:custDataLst>
          </p:nvPr>
        </p:nvSpPr>
        <p:spPr>
          <a:xfrm>
            <a:off x="934969" y="1675505"/>
            <a:ext cx="7225058" cy="2429358"/>
          </a:xfrm>
        </p:spPr>
        <p:txBody>
          <a:bodyPr/>
          <a:lstStyle/>
          <a:p>
            <a:pPr marL="609600" indent="-609600">
              <a:buFontTx/>
              <a:buAutoNum type="alphaUcPeriod"/>
            </a:pPr>
            <a:r>
              <a:rPr lang="en-US" sz="3200" dirty="0"/>
              <a:t>Wattage and color</a:t>
            </a:r>
          </a:p>
          <a:p>
            <a:pPr marL="609600" indent="-609600">
              <a:buFontTx/>
              <a:buAutoNum type="alphaUcPeriod"/>
            </a:pPr>
            <a:r>
              <a:rPr lang="en-US" sz="3200" dirty="0"/>
              <a:t>Wattage and measured brightness </a:t>
            </a:r>
          </a:p>
          <a:p>
            <a:pPr marL="609600" indent="-609600">
              <a:buFontTx/>
              <a:buAutoNum type="alphaUcPeriod"/>
            </a:pPr>
            <a:r>
              <a:rPr lang="en-US" sz="3200" dirty="0"/>
              <a:t>Color and measured brightness</a:t>
            </a:r>
          </a:p>
          <a:p>
            <a:pPr marL="609600" indent="-609600">
              <a:buFontTx/>
              <a:buAutoNum type="alphaUcPeriod"/>
            </a:pPr>
            <a:r>
              <a:rPr lang="en-US" sz="3200" dirty="0"/>
              <a:t>Area code </a:t>
            </a:r>
          </a:p>
        </p:txBody>
      </p:sp>
      <p:pic>
        <p:nvPicPr>
          <p:cNvPr id="442369" name="Picture 1"/>
          <p:cNvPicPr>
            <a:picLocks noChangeAspect="1" noChangeArrowheads="1"/>
          </p:cNvPicPr>
          <p:nvPr/>
        </p:nvPicPr>
        <p:blipFill>
          <a:blip r:embed="rId5" cstate="print"/>
          <a:srcRect/>
          <a:stretch>
            <a:fillRect/>
          </a:stretch>
        </p:blipFill>
        <p:spPr bwMode="auto">
          <a:xfrm>
            <a:off x="4842221" y="4404898"/>
            <a:ext cx="2143125" cy="2143125"/>
          </a:xfrm>
          <a:prstGeom prst="rect">
            <a:avLst/>
          </a:prstGeom>
          <a:noFill/>
          <a:ln w="9525">
            <a:noFill/>
            <a:miter lim="800000"/>
            <a:headEnd/>
            <a:tailEnd/>
          </a:ln>
        </p:spPr>
      </p:pic>
      <p:pic>
        <p:nvPicPr>
          <p:cNvPr id="442370" name="Picture 2"/>
          <p:cNvPicPr>
            <a:picLocks noChangeAspect="1" noChangeArrowheads="1"/>
          </p:cNvPicPr>
          <p:nvPr/>
        </p:nvPicPr>
        <p:blipFill>
          <a:blip r:embed="rId6" cstate="print"/>
          <a:srcRect/>
          <a:stretch>
            <a:fillRect/>
          </a:stretch>
        </p:blipFill>
        <p:spPr bwMode="auto">
          <a:xfrm>
            <a:off x="2215392" y="4532658"/>
            <a:ext cx="2466975" cy="184785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2531" name="Rectangle 3"/>
          <p:cNvSpPr>
            <a:spLocks noGrp="1" noChangeArrowheads="1"/>
          </p:cNvSpPr>
          <p:nvPr>
            <p:ph type="body" idx="1"/>
          </p:nvPr>
        </p:nvSpPr>
        <p:spPr>
          <a:xfrm>
            <a:off x="487018" y="2918790"/>
            <a:ext cx="8229600" cy="3710609"/>
          </a:xfrm>
        </p:spPr>
        <p:txBody>
          <a:bodyPr/>
          <a:lstStyle/>
          <a:p>
            <a:pPr>
              <a:lnSpc>
                <a:spcPct val="80000"/>
              </a:lnSpc>
            </a:pPr>
            <a:r>
              <a:rPr lang="en-US" sz="2200" dirty="0" smtClean="0"/>
              <a:t>Are these stars the same distance away from you, but differ in brightness?</a:t>
            </a:r>
          </a:p>
          <a:p>
            <a:pPr>
              <a:lnSpc>
                <a:spcPct val="80000"/>
              </a:lnSpc>
            </a:pPr>
            <a:r>
              <a:rPr lang="en-US" sz="2200" dirty="0" smtClean="0"/>
              <a:t>Are these stars of the same brightness (intensity) but at different distances from you?</a:t>
            </a:r>
          </a:p>
          <a:p>
            <a:pPr>
              <a:lnSpc>
                <a:spcPct val="80000"/>
              </a:lnSpc>
            </a:pPr>
            <a:endParaRPr lang="en-US" sz="2200" dirty="0" smtClean="0"/>
          </a:p>
          <a:p>
            <a:pPr>
              <a:lnSpc>
                <a:spcPct val="80000"/>
              </a:lnSpc>
            </a:pPr>
            <a:r>
              <a:rPr lang="en-US" sz="2200" b="1" dirty="0" smtClean="0"/>
              <a:t>Absolute brightness</a:t>
            </a:r>
            <a:r>
              <a:rPr lang="en-US" sz="2200" dirty="0" smtClean="0"/>
              <a:t>:  How bright the star really is</a:t>
            </a:r>
          </a:p>
          <a:p>
            <a:pPr>
              <a:lnSpc>
                <a:spcPct val="80000"/>
              </a:lnSpc>
            </a:pPr>
            <a:r>
              <a:rPr lang="en-US" sz="2200" b="1" dirty="0" smtClean="0"/>
              <a:t>Apparent brightness</a:t>
            </a:r>
            <a:r>
              <a:rPr lang="en-US" sz="2200" dirty="0" smtClean="0"/>
              <a:t>:</a:t>
            </a:r>
            <a:r>
              <a:rPr lang="en-US" sz="2200" b="1" dirty="0" smtClean="0"/>
              <a:t>  </a:t>
            </a:r>
            <a:r>
              <a:rPr lang="en-US" sz="2200" dirty="0" smtClean="0"/>
              <a:t>How bright the star appears to us</a:t>
            </a:r>
          </a:p>
          <a:p>
            <a:pPr>
              <a:lnSpc>
                <a:spcPct val="80000"/>
              </a:lnSpc>
              <a:buNone/>
            </a:pPr>
            <a:r>
              <a:rPr lang="en-US" sz="2200" dirty="0" smtClean="0"/>
              <a:t>  </a:t>
            </a:r>
          </a:p>
          <a:p>
            <a:pPr>
              <a:lnSpc>
                <a:spcPct val="80000"/>
              </a:lnSpc>
            </a:pPr>
            <a:r>
              <a:rPr lang="en-US" sz="2200" dirty="0" smtClean="0"/>
              <a:t>To distinguish these </a:t>
            </a:r>
            <a:r>
              <a:rPr lang="en-US" sz="2200" i="1" dirty="0" smtClean="0"/>
              <a:t>we need more information</a:t>
            </a:r>
            <a:r>
              <a:rPr lang="en-US" sz="2200" dirty="0" smtClean="0"/>
              <a:t>:  </a:t>
            </a:r>
            <a:r>
              <a:rPr lang="en-US" sz="2200" b="1" dirty="0" smtClean="0"/>
              <a:t>color/temp</a:t>
            </a:r>
          </a:p>
        </p:txBody>
      </p:sp>
      <p:pic>
        <p:nvPicPr>
          <p:cNvPr id="165892" name="Picture 4"/>
          <p:cNvPicPr>
            <a:picLocks noChangeAspect="1" noChangeArrowheads="1"/>
          </p:cNvPicPr>
          <p:nvPr/>
        </p:nvPicPr>
        <p:blipFill>
          <a:blip r:embed="rId3" cstate="print"/>
          <a:srcRect l="8295" t="14978" r="70471" b="51408"/>
          <a:stretch>
            <a:fillRect/>
          </a:stretch>
        </p:blipFill>
        <p:spPr bwMode="auto">
          <a:xfrm>
            <a:off x="1901687" y="993155"/>
            <a:ext cx="1697038" cy="1684337"/>
          </a:xfrm>
          <a:prstGeom prst="rect">
            <a:avLst/>
          </a:prstGeom>
          <a:noFill/>
          <a:ln w="12700">
            <a:noFill/>
            <a:miter lim="800000"/>
            <a:headEnd/>
            <a:tailEnd/>
          </a:ln>
        </p:spPr>
      </p:pic>
      <p:pic>
        <p:nvPicPr>
          <p:cNvPr id="1942533" name="Picture 5"/>
          <p:cNvPicPr>
            <a:picLocks noChangeAspect="1" noChangeArrowheads="1"/>
          </p:cNvPicPr>
          <p:nvPr/>
        </p:nvPicPr>
        <p:blipFill>
          <a:blip r:embed="rId3" cstate="print"/>
          <a:srcRect l="1212" t="1369" r="61867" b="39514"/>
          <a:stretch>
            <a:fillRect/>
          </a:stretch>
        </p:blipFill>
        <p:spPr bwMode="auto">
          <a:xfrm>
            <a:off x="5400537" y="985406"/>
            <a:ext cx="1690688" cy="1698436"/>
          </a:xfrm>
          <a:prstGeom prst="rect">
            <a:avLst/>
          </a:prstGeom>
          <a:noFill/>
          <a:ln w="12700">
            <a:noFill/>
            <a:miter lim="800000"/>
            <a:headEnd/>
            <a:tailEnd/>
          </a:ln>
        </p:spPr>
      </p:pic>
      <p:pic>
        <p:nvPicPr>
          <p:cNvPr id="1942534" name="Picture 6"/>
          <p:cNvPicPr>
            <a:picLocks noChangeAspect="1" noChangeArrowheads="1"/>
          </p:cNvPicPr>
          <p:nvPr/>
        </p:nvPicPr>
        <p:blipFill>
          <a:blip r:embed="rId3" cstate="print">
            <a:lum contrast="-6000"/>
          </a:blip>
          <a:srcRect l="5463" t="8818" r="66412" b="47061"/>
          <a:stretch>
            <a:fillRect/>
          </a:stretch>
        </p:blipFill>
        <p:spPr bwMode="auto">
          <a:xfrm>
            <a:off x="3644611" y="994742"/>
            <a:ext cx="1715986" cy="1682749"/>
          </a:xfrm>
          <a:prstGeom prst="rect">
            <a:avLst/>
          </a:prstGeom>
          <a:noFill/>
          <a:ln w="12700">
            <a:noFill/>
            <a:miter lim="800000"/>
            <a:headEnd/>
            <a:tailEnd/>
          </a:ln>
        </p:spPr>
      </p:pic>
      <p:sp>
        <p:nvSpPr>
          <p:cNvPr id="8" name="Rectangle 2"/>
          <p:cNvSpPr>
            <a:spLocks noGrp="1" noChangeArrowheads="1"/>
          </p:cNvSpPr>
          <p:nvPr>
            <p:ph type="title"/>
          </p:nvPr>
        </p:nvSpPr>
        <p:spPr>
          <a:xfrm>
            <a:off x="76200" y="0"/>
            <a:ext cx="6761163" cy="775252"/>
          </a:xfrm>
        </p:spPr>
        <p:txBody>
          <a:bodyPr/>
          <a:lstStyle/>
          <a:p>
            <a:pPr eaLnBrk="1" hangingPunct="1"/>
            <a:r>
              <a:rPr lang="en-US" dirty="0" smtClean="0"/>
              <a:t>Brightness vs. Distance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25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2531">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42531">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4253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253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51" name="Picture 7" descr="light-pollution"/>
          <p:cNvPicPr>
            <a:picLocks noChangeAspect="1" noChangeArrowheads="1"/>
          </p:cNvPicPr>
          <p:nvPr/>
        </p:nvPicPr>
        <p:blipFill>
          <a:blip r:embed="rId3" cstate="print"/>
          <a:srcRect/>
          <a:stretch>
            <a:fillRect/>
          </a:stretch>
        </p:blipFill>
        <p:spPr bwMode="auto">
          <a:xfrm>
            <a:off x="-2288766" y="0"/>
            <a:ext cx="13715999" cy="6858000"/>
          </a:xfrm>
          <a:prstGeom prst="rect">
            <a:avLst/>
          </a:prstGeom>
          <a:noFill/>
        </p:spPr>
      </p:pic>
      <p:sp>
        <p:nvSpPr>
          <p:cNvPr id="134146" name="Rectangle 2"/>
          <p:cNvSpPr>
            <a:spLocks noGrp="1" noChangeArrowheads="1"/>
          </p:cNvSpPr>
          <p:nvPr>
            <p:ph type="title"/>
          </p:nvPr>
        </p:nvSpPr>
        <p:spPr/>
        <p:txBody>
          <a:bodyPr/>
          <a:lstStyle/>
          <a:p>
            <a:r>
              <a:rPr lang="en-US">
                <a:solidFill>
                  <a:srgbClr val="FFFFCC"/>
                </a:solidFill>
              </a:rPr>
              <a:t>Optical Telescopes</a:t>
            </a:r>
          </a:p>
        </p:txBody>
      </p:sp>
      <p:sp>
        <p:nvSpPr>
          <p:cNvPr id="134147" name="Rectangle 3"/>
          <p:cNvSpPr>
            <a:spLocks noGrp="1" noChangeArrowheads="1"/>
          </p:cNvSpPr>
          <p:nvPr>
            <p:ph type="body" idx="1"/>
          </p:nvPr>
        </p:nvSpPr>
        <p:spPr>
          <a:xfrm>
            <a:off x="3074218" y="4869175"/>
            <a:ext cx="4262918" cy="762000"/>
          </a:xfrm>
        </p:spPr>
        <p:txBody>
          <a:bodyPr/>
          <a:lstStyle/>
          <a:p>
            <a:pPr algn="just">
              <a:lnSpc>
                <a:spcPct val="90000"/>
              </a:lnSpc>
              <a:buFont typeface="Wingdings" pitchFamily="2" charset="2"/>
              <a:buNone/>
            </a:pPr>
            <a:r>
              <a:rPr lang="en-US" sz="2000" dirty="0">
                <a:solidFill>
                  <a:srgbClr val="FFFFCC"/>
                </a:solidFill>
              </a:rPr>
              <a:t>	Atmospheric distortion and light pollution limit the resolution of ground based telescopes.</a:t>
            </a:r>
          </a:p>
        </p:txBody>
      </p:sp>
      <p:pic>
        <p:nvPicPr>
          <p:cNvPr id="5" name="Picture 4" descr="HubbleSpaceTelescope"/>
          <p:cNvPicPr>
            <a:picLocks noChangeAspect="1" noChangeArrowheads="1"/>
          </p:cNvPicPr>
          <p:nvPr/>
        </p:nvPicPr>
        <p:blipFill>
          <a:blip r:embed="rId4" cstate="print"/>
          <a:srcRect/>
          <a:stretch>
            <a:fillRect/>
          </a:stretch>
        </p:blipFill>
        <p:spPr bwMode="auto">
          <a:xfrm>
            <a:off x="-1995198" y="1558925"/>
            <a:ext cx="5324475" cy="529907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457200" y="0"/>
            <a:ext cx="7543800" cy="715962"/>
          </a:xfrm>
        </p:spPr>
        <p:txBody>
          <a:bodyPr/>
          <a:lstStyle/>
          <a:p>
            <a:r>
              <a:rPr lang="en-US" sz="3100" dirty="0" smtClean="0"/>
              <a:t>Color is the key to absolute brightness</a:t>
            </a:r>
          </a:p>
        </p:txBody>
      </p:sp>
      <p:pic>
        <p:nvPicPr>
          <p:cNvPr id="166915" name="Picture 3"/>
          <p:cNvPicPr>
            <a:picLocks noChangeAspect="1" noChangeArrowheads="1"/>
          </p:cNvPicPr>
          <p:nvPr/>
        </p:nvPicPr>
        <p:blipFill>
          <a:blip r:embed="rId3" cstate="print"/>
          <a:srcRect/>
          <a:stretch>
            <a:fillRect/>
          </a:stretch>
        </p:blipFill>
        <p:spPr bwMode="auto">
          <a:xfrm>
            <a:off x="78654" y="663864"/>
            <a:ext cx="4638261" cy="3473610"/>
          </a:xfrm>
          <a:prstGeom prst="rect">
            <a:avLst/>
          </a:prstGeom>
          <a:noFill/>
          <a:ln w="9525">
            <a:noFill/>
            <a:miter lim="800000"/>
            <a:headEnd/>
            <a:tailEnd/>
          </a:ln>
        </p:spPr>
      </p:pic>
      <p:sp>
        <p:nvSpPr>
          <p:cNvPr id="166916" name="Text Box 4"/>
          <p:cNvSpPr txBox="1">
            <a:spLocks noChangeArrowheads="1"/>
          </p:cNvSpPr>
          <p:nvPr/>
        </p:nvSpPr>
        <p:spPr bwMode="auto">
          <a:xfrm>
            <a:off x="366689" y="4177891"/>
            <a:ext cx="4241439" cy="1323439"/>
          </a:xfrm>
          <a:prstGeom prst="rect">
            <a:avLst/>
          </a:prstGeom>
          <a:noFill/>
          <a:ln w="9525">
            <a:noFill/>
            <a:miter lim="800000"/>
            <a:headEnd/>
            <a:tailEnd/>
          </a:ln>
        </p:spPr>
        <p:txBody>
          <a:bodyPr wrap="square">
            <a:spAutoFit/>
          </a:bodyPr>
          <a:lstStyle/>
          <a:p>
            <a:pPr algn="just">
              <a:spcBef>
                <a:spcPct val="50000"/>
              </a:spcBef>
            </a:pPr>
            <a:r>
              <a:rPr lang="en-US" sz="2000" b="0" dirty="0" smtClean="0">
                <a:solidFill>
                  <a:schemeClr val="tx1"/>
                </a:solidFill>
                <a:latin typeface="Calisto MT" pitchFamily="18" charset="0"/>
              </a:rPr>
              <a:t>Color (or temperature) </a:t>
            </a:r>
            <a:r>
              <a:rPr lang="en-US" sz="2000" b="0" dirty="0">
                <a:solidFill>
                  <a:schemeClr val="tx1"/>
                </a:solidFill>
                <a:latin typeface="Calisto MT" pitchFamily="18" charset="0"/>
              </a:rPr>
              <a:t>gives us </a:t>
            </a:r>
            <a:r>
              <a:rPr lang="en-US" sz="2000" b="0" dirty="0">
                <a:solidFill>
                  <a:srgbClr val="FF0000"/>
                </a:solidFill>
                <a:latin typeface="Calisto MT" pitchFamily="18" charset="0"/>
              </a:rPr>
              <a:t>Absolute </a:t>
            </a:r>
            <a:r>
              <a:rPr lang="en-US" sz="2000" b="0" dirty="0" smtClean="0">
                <a:solidFill>
                  <a:srgbClr val="FF0000"/>
                </a:solidFill>
                <a:latin typeface="Calisto MT" pitchFamily="18" charset="0"/>
              </a:rPr>
              <a:t>Brightness</a:t>
            </a:r>
            <a:r>
              <a:rPr lang="en-US" sz="2000" b="0" dirty="0" smtClean="0">
                <a:solidFill>
                  <a:schemeClr val="tx1"/>
                </a:solidFill>
                <a:latin typeface="Calisto MT" pitchFamily="18" charset="0"/>
              </a:rPr>
              <a:t>. Using the </a:t>
            </a:r>
            <a:r>
              <a:rPr lang="en-US" sz="2000" b="0" dirty="0">
                <a:solidFill>
                  <a:srgbClr val="008000"/>
                </a:solidFill>
                <a:latin typeface="Calisto MT" pitchFamily="18" charset="0"/>
              </a:rPr>
              <a:t>Apparent Brightness</a:t>
            </a:r>
            <a:r>
              <a:rPr lang="en-US" sz="2000" b="0" dirty="0">
                <a:solidFill>
                  <a:schemeClr val="tx1"/>
                </a:solidFill>
                <a:latin typeface="Calisto MT" pitchFamily="18" charset="0"/>
              </a:rPr>
              <a:t> that we measure on earth, we can find distance</a:t>
            </a:r>
          </a:p>
        </p:txBody>
      </p:sp>
      <p:sp>
        <p:nvSpPr>
          <p:cNvPr id="5" name="Rectangle 4"/>
          <p:cNvSpPr/>
          <p:nvPr/>
        </p:nvSpPr>
        <p:spPr bwMode="auto">
          <a:xfrm>
            <a:off x="-151774" y="675867"/>
            <a:ext cx="5208104" cy="308113"/>
          </a:xfrm>
          <a:prstGeom prst="rect">
            <a:avLst/>
          </a:prstGeom>
          <a:solidFill>
            <a:schemeClr val="bg1"/>
          </a:solidFill>
          <a:ln w="9525" cap="flat" cmpd="sng" algn="ctr">
            <a:solidFill>
              <a:schemeClr val="bg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pic>
        <p:nvPicPr>
          <p:cNvPr id="438273" name="Picture 1"/>
          <p:cNvPicPr>
            <a:picLocks noChangeAspect="1" noChangeArrowheads="1"/>
          </p:cNvPicPr>
          <p:nvPr/>
        </p:nvPicPr>
        <p:blipFill>
          <a:blip r:embed="rId4" cstate="print"/>
          <a:srcRect/>
          <a:stretch>
            <a:fillRect/>
          </a:stretch>
        </p:blipFill>
        <p:spPr bwMode="auto">
          <a:xfrm>
            <a:off x="5628470" y="1003861"/>
            <a:ext cx="2988755" cy="2688535"/>
          </a:xfrm>
          <a:prstGeom prst="rect">
            <a:avLst/>
          </a:prstGeom>
          <a:noFill/>
          <a:ln w="9525">
            <a:noFill/>
            <a:miter lim="800000"/>
            <a:headEnd/>
            <a:tailEnd/>
          </a:ln>
        </p:spPr>
      </p:pic>
      <p:sp>
        <p:nvSpPr>
          <p:cNvPr id="7" name="Text Box 4"/>
          <p:cNvSpPr txBox="1">
            <a:spLocks noChangeArrowheads="1"/>
          </p:cNvSpPr>
          <p:nvPr/>
        </p:nvSpPr>
        <p:spPr bwMode="auto">
          <a:xfrm>
            <a:off x="5754757" y="3714615"/>
            <a:ext cx="2763078" cy="338554"/>
          </a:xfrm>
          <a:prstGeom prst="rect">
            <a:avLst/>
          </a:prstGeom>
          <a:noFill/>
          <a:ln w="9525">
            <a:noFill/>
            <a:miter lim="800000"/>
            <a:headEnd/>
            <a:tailEnd/>
          </a:ln>
        </p:spPr>
        <p:txBody>
          <a:bodyPr wrap="square">
            <a:spAutoFit/>
          </a:bodyPr>
          <a:lstStyle/>
          <a:p>
            <a:pPr algn="ctr">
              <a:spcBef>
                <a:spcPct val="50000"/>
              </a:spcBef>
            </a:pPr>
            <a:r>
              <a:rPr lang="en-US" sz="1600" b="0" dirty="0" smtClean="0">
                <a:solidFill>
                  <a:schemeClr val="tx1"/>
                </a:solidFill>
                <a:latin typeface="Calisto MT" pitchFamily="18" charset="0"/>
              </a:rPr>
              <a:t>flame colors vs. temperature</a:t>
            </a:r>
            <a:endParaRPr lang="en-US" sz="1600" b="0" dirty="0">
              <a:solidFill>
                <a:schemeClr val="tx1"/>
              </a:solidFill>
              <a:latin typeface="Calisto MT" pitchFamily="18" charset="0"/>
            </a:endParaRPr>
          </a:p>
        </p:txBody>
      </p:sp>
      <p:pic>
        <p:nvPicPr>
          <p:cNvPr id="11" name="Picture 10" descr="bbrc6b.gif"/>
          <p:cNvPicPr>
            <a:picLocks noChangeAspect="1"/>
          </p:cNvPicPr>
          <p:nvPr/>
        </p:nvPicPr>
        <p:blipFill>
          <a:blip r:embed="rId5" cstate="print"/>
          <a:stretch>
            <a:fillRect/>
          </a:stretch>
        </p:blipFill>
        <p:spPr>
          <a:xfrm>
            <a:off x="4629606" y="3832249"/>
            <a:ext cx="4514393" cy="300587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82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69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457200" y="0"/>
            <a:ext cx="7543800" cy="715962"/>
          </a:xfrm>
        </p:spPr>
        <p:txBody>
          <a:bodyPr/>
          <a:lstStyle/>
          <a:p>
            <a:r>
              <a:rPr lang="en-US" sz="3100" dirty="0" smtClean="0"/>
              <a:t>Blackbody spectrum vs. Temperature</a:t>
            </a:r>
          </a:p>
        </p:txBody>
      </p:sp>
      <p:sp>
        <p:nvSpPr>
          <p:cNvPr id="5" name="Rectangle 4"/>
          <p:cNvSpPr/>
          <p:nvPr/>
        </p:nvSpPr>
        <p:spPr bwMode="auto">
          <a:xfrm>
            <a:off x="775252" y="675867"/>
            <a:ext cx="5208104" cy="308113"/>
          </a:xfrm>
          <a:prstGeom prst="rect">
            <a:avLst/>
          </a:prstGeom>
          <a:solidFill>
            <a:schemeClr val="bg1"/>
          </a:solidFill>
          <a:ln w="9525" cap="flat" cmpd="sng" algn="ctr">
            <a:solidFill>
              <a:schemeClr val="bg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pic>
        <p:nvPicPr>
          <p:cNvPr id="675843" name="Picture 3"/>
          <p:cNvPicPr>
            <a:picLocks noChangeAspect="1" noChangeArrowheads="1"/>
          </p:cNvPicPr>
          <p:nvPr/>
        </p:nvPicPr>
        <p:blipFill>
          <a:blip r:embed="rId3" cstate="print"/>
          <a:srcRect/>
          <a:stretch>
            <a:fillRect/>
          </a:stretch>
        </p:blipFill>
        <p:spPr bwMode="auto">
          <a:xfrm>
            <a:off x="1115580" y="836685"/>
            <a:ext cx="6970447" cy="5657830"/>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2288767" y="3717035"/>
            <a:ext cx="5064352" cy="2765136"/>
          </a:xfrm>
          <a:prstGeom prst="rect">
            <a:avLst/>
          </a:prstGeom>
          <a:noFill/>
          <a:ln w="9525">
            <a:noFill/>
            <a:miter lim="800000"/>
            <a:headEnd/>
            <a:tailEnd/>
          </a:ln>
        </p:spPr>
      </p:pic>
      <p:sp>
        <p:nvSpPr>
          <p:cNvPr id="15" name="TextBox 14"/>
          <p:cNvSpPr txBox="1"/>
          <p:nvPr/>
        </p:nvSpPr>
        <p:spPr>
          <a:xfrm>
            <a:off x="2654069" y="6424564"/>
            <a:ext cx="4168512" cy="276999"/>
          </a:xfrm>
          <a:prstGeom prst="rect">
            <a:avLst/>
          </a:prstGeom>
          <a:noFill/>
        </p:spPr>
        <p:txBody>
          <a:bodyPr wrap="none" rtlCol="0">
            <a:spAutoFit/>
          </a:bodyPr>
          <a:lstStyle/>
          <a:p>
            <a:r>
              <a:rPr lang="en-US" sz="1200" b="0" dirty="0" smtClean="0">
                <a:latin typeface="Calisto MT" pitchFamily="18" charset="0"/>
              </a:rPr>
              <a:t>http://csep10.phys.utk.edu/astr162/lect/sun/spectrum.html</a:t>
            </a:r>
            <a:endParaRPr lang="en-US" sz="1200" b="0" dirty="0">
              <a:latin typeface="Calisto M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4" cstate="print"/>
          <a:srcRect/>
          <a:stretch>
            <a:fillRect/>
          </a:stretch>
        </p:blipFill>
        <p:spPr bwMode="auto">
          <a:xfrm>
            <a:off x="-151774" y="431648"/>
            <a:ext cx="8316455" cy="6426352"/>
          </a:xfrm>
          <a:prstGeom prst="rect">
            <a:avLst/>
          </a:prstGeom>
          <a:noFill/>
          <a:ln w="9525">
            <a:noFill/>
            <a:miter lim="800000"/>
            <a:headEnd/>
            <a:tailEnd/>
          </a:ln>
        </p:spPr>
      </p:pic>
      <p:sp>
        <p:nvSpPr>
          <p:cNvPr id="2" name="Title 1"/>
          <p:cNvSpPr>
            <a:spLocks noGrp="1"/>
          </p:cNvSpPr>
          <p:nvPr>
            <p:ph type="title"/>
          </p:nvPr>
        </p:nvSpPr>
        <p:spPr>
          <a:xfrm>
            <a:off x="76200" y="0"/>
            <a:ext cx="8991600" cy="663864"/>
          </a:xfrm>
        </p:spPr>
        <p:txBody>
          <a:bodyPr/>
          <a:lstStyle/>
          <a:p>
            <a:r>
              <a:rPr lang="en-US" dirty="0" smtClean="0"/>
              <a:t>The Sun’s electromagnetic spectrum</a:t>
            </a:r>
            <a:endParaRPr lang="en-US" dirty="0"/>
          </a:p>
        </p:txBody>
      </p:sp>
      <p:sp>
        <p:nvSpPr>
          <p:cNvPr id="4" name="TextBox 3"/>
          <p:cNvSpPr txBox="1"/>
          <p:nvPr/>
        </p:nvSpPr>
        <p:spPr>
          <a:xfrm>
            <a:off x="1539876" y="6289608"/>
            <a:ext cx="5875914" cy="307777"/>
          </a:xfrm>
          <a:prstGeom prst="rect">
            <a:avLst/>
          </a:prstGeom>
          <a:noFill/>
        </p:spPr>
        <p:txBody>
          <a:bodyPr wrap="square" rtlCol="0">
            <a:spAutoFit/>
          </a:bodyPr>
          <a:lstStyle/>
          <a:p>
            <a:r>
              <a:rPr lang="en-US" sz="1400" b="0" dirty="0" smtClean="0">
                <a:latin typeface="Calisto MT" pitchFamily="18" charset="0"/>
              </a:rPr>
              <a:t>http://homepages.wmich.edu/~korista/sun-images/solar_specbb.jpg</a:t>
            </a:r>
            <a:endParaRPr lang="en-US" sz="1400" b="0" dirty="0">
              <a:latin typeface="Calisto MT" pitchFamily="18" charset="0"/>
            </a:endParaRPr>
          </a:p>
        </p:txBody>
      </p:sp>
      <p:sp>
        <p:nvSpPr>
          <p:cNvPr id="6" name="Title 1"/>
          <p:cNvSpPr txBox="1">
            <a:spLocks/>
          </p:cNvSpPr>
          <p:nvPr/>
        </p:nvSpPr>
        <p:spPr bwMode="auto">
          <a:xfrm>
            <a:off x="5514759" y="3371393"/>
            <a:ext cx="1785817" cy="433436"/>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0" cap="none" spc="0" normalizeH="0" baseline="0" noProof="0" dirty="0" smtClean="0">
                <a:ln>
                  <a:noFill/>
                </a:ln>
                <a:solidFill>
                  <a:srgbClr val="0000CC"/>
                </a:solidFill>
                <a:effectLst/>
                <a:uLnTx/>
                <a:uFillTx/>
                <a:latin typeface="+mj-lt"/>
                <a:ea typeface="+mj-ea"/>
                <a:cs typeface="+mj-cs"/>
              </a:rPr>
              <a:t>Planck’s law</a:t>
            </a:r>
            <a:endParaRPr kumimoji="0" lang="en-US" sz="2000" b="0" i="0" u="none" strike="noStrike" kern="0" cap="none" spc="0" normalizeH="0" baseline="0" noProof="0" dirty="0">
              <a:ln>
                <a:noFill/>
              </a:ln>
              <a:solidFill>
                <a:srgbClr val="0000CC"/>
              </a:solidFill>
              <a:effectLst/>
              <a:uLnTx/>
              <a:uFillTx/>
              <a:latin typeface="+mj-lt"/>
              <a:ea typeface="+mj-ea"/>
              <a:cs typeface="+mj-cs"/>
            </a:endParaRPr>
          </a:p>
        </p:txBody>
      </p:sp>
      <p:graphicFrame>
        <p:nvGraphicFramePr>
          <p:cNvPr id="7" name="Object 6"/>
          <p:cNvGraphicFramePr>
            <a:graphicFrameLocks noChangeAspect="1"/>
          </p:cNvGraphicFramePr>
          <p:nvPr/>
        </p:nvGraphicFramePr>
        <p:xfrm>
          <a:off x="5226724" y="3832249"/>
          <a:ext cx="2256470" cy="745061"/>
        </p:xfrm>
        <a:graphic>
          <a:graphicData uri="http://schemas.openxmlformats.org/presentationml/2006/ole">
            <p:oleObj spid="_x0000_s679939" name="Equation" r:id="rId5" imgW="1346040" imgH="444240" progId="Equation.3">
              <p:embed/>
            </p:oleObj>
          </a:graphicData>
        </a:graphic>
      </p:graphicFrame>
      <p:sp>
        <p:nvSpPr>
          <p:cNvPr id="8" name="Rectangle 7"/>
          <p:cNvSpPr/>
          <p:nvPr/>
        </p:nvSpPr>
        <p:spPr bwMode="auto">
          <a:xfrm>
            <a:off x="2325327" y="1355149"/>
            <a:ext cx="1382568" cy="4493346"/>
          </a:xfrm>
          <a:prstGeom prst="rect">
            <a:avLst/>
          </a:prstGeom>
          <a:gradFill flip="none" rotWithShape="1">
            <a:gsLst>
              <a:gs pos="0">
                <a:srgbClr val="FA7BFD">
                  <a:alpha val="0"/>
                </a:srgbClr>
              </a:gs>
              <a:gs pos="5000">
                <a:srgbClr val="A603AB">
                  <a:alpha val="80000"/>
                </a:srgbClr>
              </a:gs>
              <a:gs pos="15000">
                <a:srgbClr val="0819FB">
                  <a:alpha val="80000"/>
                </a:srgbClr>
              </a:gs>
              <a:gs pos="30000">
                <a:srgbClr val="1A8D48">
                  <a:alpha val="80000"/>
                </a:srgbClr>
              </a:gs>
              <a:gs pos="45000">
                <a:srgbClr val="FFFF00">
                  <a:alpha val="80000"/>
                </a:srgbClr>
              </a:gs>
              <a:gs pos="74000">
                <a:srgbClr val="FF6600">
                  <a:alpha val="80000"/>
                </a:srgbClr>
              </a:gs>
              <a:gs pos="90000">
                <a:srgbClr val="D30001">
                  <a:alpha val="80000"/>
                </a:srgbClr>
              </a:gs>
              <a:gs pos="100000">
                <a:srgbClr val="FF8585">
                  <a:alpha val="0"/>
                </a:srgbClr>
              </a:gs>
            </a:gsLst>
            <a:lin ang="0" scaled="0"/>
            <a:tileRect/>
          </a:gradFill>
          <a:ln w="9525" cap="flat" cmpd="sng" algn="ctr">
            <a:no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pic>
        <p:nvPicPr>
          <p:cNvPr id="9" name="Picture 2"/>
          <p:cNvPicPr>
            <a:picLocks noChangeAspect="1" noChangeArrowheads="1"/>
          </p:cNvPicPr>
          <p:nvPr/>
        </p:nvPicPr>
        <p:blipFill>
          <a:blip r:embed="rId6" cstate="print"/>
          <a:srcRect/>
          <a:stretch>
            <a:fillRect/>
          </a:stretch>
        </p:blipFill>
        <p:spPr bwMode="auto">
          <a:xfrm>
            <a:off x="7394743" y="1412755"/>
            <a:ext cx="1555388" cy="1555388"/>
          </a:xfrm>
          <a:prstGeom prst="rect">
            <a:avLst/>
          </a:prstGeom>
          <a:noFill/>
          <a:ln w="9525">
            <a:noFill/>
            <a:miter lim="800000"/>
            <a:headEnd/>
            <a:tailEnd/>
          </a:ln>
        </p:spPr>
      </p:pic>
      <p:pic>
        <p:nvPicPr>
          <p:cNvPr id="10" name="Picture 3"/>
          <p:cNvPicPr>
            <a:picLocks noChangeAspect="1" noChangeArrowheads="1"/>
          </p:cNvPicPr>
          <p:nvPr/>
        </p:nvPicPr>
        <p:blipFill>
          <a:blip r:embed="rId7" cstate="print"/>
          <a:srcRect/>
          <a:stretch>
            <a:fillRect/>
          </a:stretch>
        </p:blipFill>
        <p:spPr bwMode="auto">
          <a:xfrm>
            <a:off x="7394743" y="4523534"/>
            <a:ext cx="1525464" cy="1324960"/>
          </a:xfrm>
          <a:prstGeom prst="rect">
            <a:avLst/>
          </a:prstGeom>
          <a:noFill/>
          <a:ln w="9525">
            <a:noFill/>
            <a:miter lim="800000"/>
            <a:headEnd/>
            <a:tailEnd/>
          </a:ln>
        </p:spPr>
      </p:pic>
      <p:pic>
        <p:nvPicPr>
          <p:cNvPr id="12" name="Picture 6"/>
          <p:cNvPicPr>
            <a:picLocks noChangeAspect="1" noChangeArrowheads="1"/>
          </p:cNvPicPr>
          <p:nvPr/>
        </p:nvPicPr>
        <p:blipFill>
          <a:blip r:embed="rId8" cstate="print"/>
          <a:srcRect/>
          <a:stretch>
            <a:fillRect/>
          </a:stretch>
        </p:blipFill>
        <p:spPr bwMode="auto">
          <a:xfrm>
            <a:off x="7394742" y="2968144"/>
            <a:ext cx="1555389" cy="155538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2" name="Picture 2" descr="158309"/>
          <p:cNvPicPr>
            <a:picLocks noChangeAspect="1" noChangeArrowheads="1"/>
          </p:cNvPicPr>
          <p:nvPr/>
        </p:nvPicPr>
        <p:blipFill>
          <a:blip r:embed="rId4" cstate="print"/>
          <a:srcRect/>
          <a:stretch>
            <a:fillRect/>
          </a:stretch>
        </p:blipFill>
        <p:spPr bwMode="auto">
          <a:xfrm>
            <a:off x="0" y="1022388"/>
            <a:ext cx="5486400" cy="4259262"/>
          </a:xfrm>
          <a:prstGeom prst="rect">
            <a:avLst/>
          </a:prstGeom>
          <a:noFill/>
          <a:ln w="9525">
            <a:noFill/>
            <a:miter lim="800000"/>
            <a:headEnd/>
            <a:tailEnd/>
          </a:ln>
        </p:spPr>
      </p:pic>
      <p:pic>
        <p:nvPicPr>
          <p:cNvPr id="168965" name="Picture 5" descr="figure 19-00"/>
          <p:cNvPicPr>
            <a:picLocks noChangeAspect="1" noChangeArrowheads="1"/>
          </p:cNvPicPr>
          <p:nvPr/>
        </p:nvPicPr>
        <p:blipFill>
          <a:blip r:embed="rId5" cstate="print"/>
          <a:srcRect/>
          <a:stretch>
            <a:fillRect/>
          </a:stretch>
        </p:blipFill>
        <p:spPr bwMode="auto">
          <a:xfrm>
            <a:off x="5426766" y="1146309"/>
            <a:ext cx="3657600" cy="3573463"/>
          </a:xfrm>
          <a:prstGeom prst="rect">
            <a:avLst/>
          </a:prstGeom>
          <a:noFill/>
          <a:ln w="9525">
            <a:noFill/>
            <a:miter lim="800000"/>
            <a:headEnd/>
            <a:tailEnd/>
          </a:ln>
        </p:spPr>
      </p:pic>
      <p:sp>
        <p:nvSpPr>
          <p:cNvPr id="7" name="Rectangle 2"/>
          <p:cNvSpPr txBox="1">
            <a:spLocks noChangeArrowheads="1"/>
          </p:cNvSpPr>
          <p:nvPr/>
        </p:nvSpPr>
        <p:spPr bwMode="auto">
          <a:xfrm>
            <a:off x="125895" y="101600"/>
            <a:ext cx="8888896" cy="85918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lgn="l"/>
            <a:r>
              <a:rPr kumimoji="0" lang="en-US" sz="3000" b="0" i="0" u="none" strike="noStrike" kern="0" cap="none" spc="0" normalizeH="0" baseline="0" noProof="0" dirty="0" smtClean="0">
                <a:ln>
                  <a:noFill/>
                </a:ln>
                <a:solidFill>
                  <a:srgbClr val="0000CC"/>
                </a:solidFill>
                <a:effectLst/>
                <a:uLnTx/>
                <a:uFillTx/>
                <a:latin typeface="+mj-lt"/>
                <a:ea typeface="+mj-ea"/>
                <a:cs typeface="+mj-cs"/>
              </a:rPr>
              <a:t>Distance measurement method </a:t>
            </a:r>
          </a:p>
          <a:p>
            <a:pPr lvl="0" algn="l"/>
            <a:r>
              <a:rPr kumimoji="0" lang="en-US" sz="3000" b="0" i="0" u="none" strike="noStrike" kern="0" cap="none" spc="0" normalizeH="0" baseline="0" noProof="0" dirty="0" smtClean="0">
                <a:ln>
                  <a:noFill/>
                </a:ln>
                <a:solidFill>
                  <a:srgbClr val="0000CC"/>
                </a:solidFill>
                <a:effectLst/>
                <a:uLnTx/>
                <a:uFillTx/>
                <a:latin typeface="+mj-lt"/>
                <a:ea typeface="+mj-ea"/>
                <a:cs typeface="+mj-cs"/>
              </a:rPr>
              <a:t>3 – </a:t>
            </a:r>
            <a:r>
              <a:rPr lang="en-US" sz="2800" b="0" dirty="0" smtClean="0">
                <a:solidFill>
                  <a:srgbClr val="000099"/>
                </a:solidFill>
                <a:latin typeface="+mj-lt"/>
              </a:rPr>
              <a:t>Brightness-Distance(</a:t>
            </a:r>
            <a:r>
              <a:rPr lang="en-US" sz="2800" b="0" dirty="0" err="1" smtClean="0">
                <a:solidFill>
                  <a:srgbClr val="000099"/>
                </a:solidFill>
                <a:latin typeface="+mj-lt"/>
              </a:rPr>
              <a:t>Hertzsprung</a:t>
            </a:r>
            <a:r>
              <a:rPr lang="en-US" sz="2800" b="0" dirty="0" smtClean="0">
                <a:solidFill>
                  <a:srgbClr val="000099"/>
                </a:solidFill>
                <a:latin typeface="+mj-lt"/>
              </a:rPr>
              <a:t>-Russell Method)</a:t>
            </a:r>
            <a:endParaRPr kumimoji="0" lang="en-US" sz="2800" b="0" i="0" u="none" strike="noStrike" kern="0" cap="none" spc="0" normalizeH="0" baseline="0" noProof="0" dirty="0" smtClean="0">
              <a:ln>
                <a:noFill/>
              </a:ln>
              <a:solidFill>
                <a:srgbClr val="000099"/>
              </a:solidFill>
              <a:effectLst/>
              <a:uLnTx/>
              <a:uFillTx/>
              <a:latin typeface="+mj-lt"/>
              <a:ea typeface="+mj-ea"/>
              <a:cs typeface="+mj-cs"/>
            </a:endParaRPr>
          </a:p>
        </p:txBody>
      </p:sp>
      <p:sp>
        <p:nvSpPr>
          <p:cNvPr id="9" name="Rectangle 3"/>
          <p:cNvSpPr>
            <a:spLocks noChangeArrowheads="1"/>
          </p:cNvSpPr>
          <p:nvPr/>
        </p:nvSpPr>
        <p:spPr bwMode="auto">
          <a:xfrm>
            <a:off x="3974768" y="5101618"/>
            <a:ext cx="4976191" cy="830997"/>
          </a:xfrm>
          <a:prstGeom prst="rect">
            <a:avLst/>
          </a:prstGeom>
          <a:noFill/>
          <a:ln w="9525">
            <a:noFill/>
            <a:miter lim="800000"/>
            <a:headEnd/>
            <a:tailEnd/>
          </a:ln>
        </p:spPr>
        <p:txBody>
          <a:bodyPr wrap="square">
            <a:spAutoFit/>
          </a:bodyPr>
          <a:lstStyle/>
          <a:p>
            <a:r>
              <a:rPr lang="en-US" sz="2400" b="1" i="1" dirty="0" smtClean="0">
                <a:solidFill>
                  <a:srgbClr val="FF0000"/>
                </a:solidFill>
                <a:latin typeface="Times New Roman" pitchFamily="18" charset="0"/>
              </a:rPr>
              <a:t>Only applies </a:t>
            </a:r>
            <a:r>
              <a:rPr lang="en-US" sz="2400" b="1" i="1" dirty="0">
                <a:solidFill>
                  <a:srgbClr val="FF0000"/>
                </a:solidFill>
                <a:latin typeface="Times New Roman" pitchFamily="18" charset="0"/>
              </a:rPr>
              <a:t>to stars in our galaxy to distances of tens thousands of </a:t>
            </a:r>
            <a:r>
              <a:rPr lang="en-US" sz="2400" b="1" i="1" dirty="0" err="1">
                <a:solidFill>
                  <a:srgbClr val="FF0000"/>
                </a:solidFill>
                <a:latin typeface="Times New Roman" pitchFamily="18" charset="0"/>
              </a:rPr>
              <a:t>l.y</a:t>
            </a:r>
            <a:r>
              <a:rPr lang="en-US" sz="2400" b="1" i="1" dirty="0">
                <a:solidFill>
                  <a:srgbClr val="FF0000"/>
                </a:solidFill>
                <a:latin typeface="Times New Roman" pitchFamily="18" charset="0"/>
              </a:rPr>
              <a:t>.                                                                  </a:t>
            </a:r>
          </a:p>
        </p:txBody>
      </p:sp>
      <p:sp>
        <p:nvSpPr>
          <p:cNvPr id="10" name="Text Box 5"/>
          <p:cNvSpPr txBox="1">
            <a:spLocks noChangeArrowheads="1"/>
          </p:cNvSpPr>
          <p:nvPr/>
        </p:nvSpPr>
        <p:spPr bwMode="auto">
          <a:xfrm>
            <a:off x="294640" y="5487035"/>
            <a:ext cx="3799840" cy="1077218"/>
          </a:xfrm>
          <a:prstGeom prst="rect">
            <a:avLst/>
          </a:prstGeom>
          <a:noFill/>
          <a:ln w="9525">
            <a:noFill/>
            <a:miter lim="800000"/>
            <a:headEnd/>
            <a:tailEnd/>
          </a:ln>
        </p:spPr>
        <p:txBody>
          <a:bodyPr wrap="square">
            <a:spAutoFit/>
          </a:bodyPr>
          <a:lstStyle/>
          <a:p>
            <a:pPr marL="457200" indent="-457200" algn="l">
              <a:buFontTx/>
              <a:buAutoNum type="arabicPeriod"/>
            </a:pPr>
            <a:r>
              <a:rPr lang="en-US" sz="1600" b="0" dirty="0">
                <a:latin typeface="Calisto MT" pitchFamily="18" charset="0"/>
              </a:rPr>
              <a:t>Measure apparent </a:t>
            </a:r>
            <a:r>
              <a:rPr lang="en-US" sz="1600" b="0" dirty="0" smtClean="0">
                <a:latin typeface="Calisto MT" pitchFamily="18" charset="0"/>
              </a:rPr>
              <a:t>brightness</a:t>
            </a:r>
          </a:p>
          <a:p>
            <a:pPr marL="457200" indent="-457200" algn="l">
              <a:buFontTx/>
              <a:buAutoNum type="arabicPeriod"/>
            </a:pPr>
            <a:r>
              <a:rPr lang="en-US" sz="1600" b="0" dirty="0" smtClean="0">
                <a:latin typeface="Calisto MT" pitchFamily="18" charset="0"/>
              </a:rPr>
              <a:t>Measure color </a:t>
            </a:r>
          </a:p>
          <a:p>
            <a:pPr marL="457200" indent="-457200" algn="l">
              <a:buAutoNum type="arabicPeriod" startAt="3"/>
            </a:pPr>
            <a:r>
              <a:rPr lang="en-US" sz="1600" b="0" dirty="0" smtClean="0">
                <a:latin typeface="Calisto MT" pitchFamily="18" charset="0"/>
              </a:rPr>
              <a:t>Get </a:t>
            </a:r>
            <a:r>
              <a:rPr lang="en-US" sz="1600" b="0" dirty="0">
                <a:latin typeface="Calisto MT" pitchFamily="18" charset="0"/>
              </a:rPr>
              <a:t>absolute brightness from </a:t>
            </a:r>
            <a:r>
              <a:rPr lang="en-US" sz="1600" b="0" dirty="0" smtClean="0">
                <a:latin typeface="Calisto MT" pitchFamily="18" charset="0"/>
              </a:rPr>
              <a:t>HR </a:t>
            </a:r>
          </a:p>
          <a:p>
            <a:pPr marL="457200" indent="-457200" algn="l">
              <a:buAutoNum type="arabicPeriod" startAt="3"/>
            </a:pPr>
            <a:r>
              <a:rPr lang="en-US" sz="1600" b="0" dirty="0" smtClean="0">
                <a:latin typeface="Calisto MT" pitchFamily="18" charset="0"/>
              </a:rPr>
              <a:t>Figure </a:t>
            </a:r>
            <a:r>
              <a:rPr lang="en-US" sz="1600" b="0" dirty="0">
                <a:latin typeface="Calisto MT" pitchFamily="18" charset="0"/>
              </a:rPr>
              <a:t>out distance from the two</a:t>
            </a:r>
          </a:p>
        </p:txBody>
      </p:sp>
      <p:sp>
        <p:nvSpPr>
          <p:cNvPr id="12" name="Rectangle 11"/>
          <p:cNvSpPr/>
          <p:nvPr/>
        </p:nvSpPr>
        <p:spPr bwMode="auto">
          <a:xfrm>
            <a:off x="0" y="5019041"/>
            <a:ext cx="2052320" cy="233680"/>
          </a:xfrm>
          <a:prstGeom prst="rect">
            <a:avLst/>
          </a:prstGeom>
          <a:solidFill>
            <a:schemeClr val="bg1"/>
          </a:solidFill>
          <a:ln w="9525" cap="flat" cmpd="sng" algn="ctr">
            <a:solidFill>
              <a:schemeClr val="bg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11" name="Text Box 5"/>
          <p:cNvSpPr txBox="1">
            <a:spLocks noChangeArrowheads="1"/>
          </p:cNvSpPr>
          <p:nvPr/>
        </p:nvSpPr>
        <p:spPr bwMode="auto">
          <a:xfrm>
            <a:off x="304800" y="5161915"/>
            <a:ext cx="904240" cy="338554"/>
          </a:xfrm>
          <a:prstGeom prst="rect">
            <a:avLst/>
          </a:prstGeom>
          <a:noFill/>
          <a:ln w="9525">
            <a:noFill/>
            <a:miter lim="800000"/>
            <a:headEnd/>
            <a:tailEnd/>
          </a:ln>
        </p:spPr>
        <p:txBody>
          <a:bodyPr wrap="square">
            <a:spAutoFit/>
          </a:bodyPr>
          <a:lstStyle/>
          <a:p>
            <a:pPr marL="457200" indent="-457200" algn="l"/>
            <a:r>
              <a:rPr lang="en-US" sz="1600" dirty="0" smtClean="0">
                <a:latin typeface="Calisto MT" pitchFamily="18" charset="0"/>
              </a:rPr>
              <a:t>Steps</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586408" y="387626"/>
            <a:ext cx="7543800" cy="1295400"/>
          </a:xfrm>
        </p:spPr>
        <p:txBody>
          <a:bodyPr/>
          <a:lstStyle/>
          <a:p>
            <a:r>
              <a:rPr lang="en-US" sz="3200" b="1" dirty="0" smtClean="0"/>
              <a:t>Quiz</a:t>
            </a:r>
            <a:r>
              <a:rPr lang="en-US" sz="3200" dirty="0" smtClean="0"/>
              <a:t>: A nearby star is viewed from earth and has a blue color to it.  What can we conclude?</a:t>
            </a:r>
          </a:p>
        </p:txBody>
      </p:sp>
      <p:sp>
        <p:nvSpPr>
          <p:cNvPr id="171011" name="Rectangle 3"/>
          <p:cNvSpPr>
            <a:spLocks noGrp="1" noChangeArrowheads="1"/>
          </p:cNvSpPr>
          <p:nvPr>
            <p:ph type="body" idx="1"/>
          </p:nvPr>
        </p:nvSpPr>
        <p:spPr>
          <a:xfrm>
            <a:off x="437321" y="1908313"/>
            <a:ext cx="8229600" cy="3616325"/>
          </a:xfrm>
        </p:spPr>
        <p:txBody>
          <a:bodyPr/>
          <a:lstStyle/>
          <a:p>
            <a:pPr marL="514350" indent="-514350">
              <a:buFont typeface="Arial" charset="0"/>
              <a:buAutoNum type="alphaUcPeriod"/>
            </a:pPr>
            <a:r>
              <a:rPr lang="en-US" sz="2600" dirty="0" smtClean="0"/>
              <a:t>The star is old and has a large absolute brightness</a:t>
            </a:r>
          </a:p>
          <a:p>
            <a:pPr marL="514350" indent="-514350">
              <a:buFont typeface="Arial" charset="0"/>
              <a:buAutoNum type="alphaUcPeriod"/>
            </a:pPr>
            <a:r>
              <a:rPr lang="en-US" sz="2600" dirty="0" smtClean="0"/>
              <a:t>The star is young and has a large absolute brightness</a:t>
            </a:r>
          </a:p>
          <a:p>
            <a:pPr marL="514350" indent="-514350">
              <a:buFont typeface="Arial" charset="0"/>
              <a:buAutoNum type="alphaUcPeriod"/>
            </a:pPr>
            <a:r>
              <a:rPr lang="en-US" sz="2600" dirty="0" smtClean="0"/>
              <a:t>The star is old and has a small absolute brightness</a:t>
            </a:r>
          </a:p>
          <a:p>
            <a:pPr marL="514350" indent="-514350">
              <a:buFont typeface="Arial" charset="0"/>
              <a:buAutoNum type="alphaUcPeriod"/>
            </a:pPr>
            <a:r>
              <a:rPr lang="en-US" sz="2600" dirty="0" smtClean="0"/>
              <a:t>The star is young and has a small absolute brightness.</a:t>
            </a:r>
          </a:p>
          <a:p>
            <a:pPr marL="514350" indent="-514350">
              <a:buFont typeface="Arial" charset="0"/>
              <a:buAutoNum type="alphaUcPeriod"/>
            </a:pPr>
            <a:r>
              <a:rPr lang="en-US" sz="2600" dirty="0" smtClean="0"/>
              <a:t>None of the above.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xfrm>
            <a:off x="506895" y="228600"/>
            <a:ext cx="8040757" cy="1504122"/>
          </a:xfrm>
        </p:spPr>
        <p:txBody>
          <a:bodyPr/>
          <a:lstStyle/>
          <a:p>
            <a:r>
              <a:rPr lang="en-US" sz="3200" b="1" dirty="0" smtClean="0"/>
              <a:t>Quiz</a:t>
            </a:r>
            <a:r>
              <a:rPr lang="en-US" sz="3200" dirty="0" smtClean="0"/>
              <a:t>:  Two red stars are seen from earth to have very different relative </a:t>
            </a:r>
            <a:r>
              <a:rPr lang="en-US" sz="3200" dirty="0" err="1" smtClean="0"/>
              <a:t>brightnesses</a:t>
            </a:r>
            <a:r>
              <a:rPr lang="en-US" sz="3200" dirty="0" smtClean="0"/>
              <a:t>.  What can you conclude?</a:t>
            </a:r>
          </a:p>
        </p:txBody>
      </p:sp>
      <p:sp>
        <p:nvSpPr>
          <p:cNvPr id="172035" name="Rectangle 3"/>
          <p:cNvSpPr>
            <a:spLocks noGrp="1" noChangeArrowheads="1"/>
          </p:cNvSpPr>
          <p:nvPr>
            <p:ph type="body" idx="1"/>
          </p:nvPr>
        </p:nvSpPr>
        <p:spPr>
          <a:xfrm>
            <a:off x="417443" y="2004391"/>
            <a:ext cx="8229600" cy="2625725"/>
          </a:xfrm>
        </p:spPr>
        <p:txBody>
          <a:bodyPr/>
          <a:lstStyle/>
          <a:p>
            <a:pPr marL="571500" indent="-571500">
              <a:lnSpc>
                <a:spcPct val="90000"/>
              </a:lnSpc>
              <a:buSzPct val="90000"/>
              <a:buFont typeface="Wingdings" pitchFamily="2" charset="2"/>
              <a:buAutoNum type="alphaLcParenR"/>
            </a:pPr>
            <a:r>
              <a:rPr lang="en-US" dirty="0" smtClean="0"/>
              <a:t>The brightest of the two is furthest away.</a:t>
            </a:r>
          </a:p>
          <a:p>
            <a:pPr marL="571500" indent="-571500">
              <a:lnSpc>
                <a:spcPct val="90000"/>
              </a:lnSpc>
              <a:buSzPct val="90000"/>
              <a:buFont typeface="Wingdings" pitchFamily="2" charset="2"/>
              <a:buAutoNum type="alphaLcParenR"/>
            </a:pPr>
            <a:r>
              <a:rPr lang="en-US" dirty="0" smtClean="0"/>
              <a:t>The brightest of the two is closest.  </a:t>
            </a:r>
          </a:p>
          <a:p>
            <a:pPr marL="571500" indent="-571500">
              <a:lnSpc>
                <a:spcPct val="90000"/>
              </a:lnSpc>
              <a:buSzPct val="90000"/>
              <a:buFont typeface="Wingdings" pitchFamily="2" charset="2"/>
              <a:buAutoNum type="alphaLcParenR"/>
            </a:pPr>
            <a:r>
              <a:rPr lang="en-US" dirty="0" smtClean="0"/>
              <a:t>The color of the stars says nothing about distance, only about absolute brightness.</a:t>
            </a:r>
          </a:p>
          <a:p>
            <a:pPr marL="571500" indent="-571500">
              <a:lnSpc>
                <a:spcPct val="90000"/>
              </a:lnSpc>
              <a:buSzPct val="90000"/>
              <a:buFont typeface="Wingdings" pitchFamily="2" charset="2"/>
              <a:buAutoNum type="alphaLcParenR"/>
            </a:pPr>
            <a:r>
              <a:rPr lang="en-US" dirty="0" smtClean="0"/>
              <a:t>None of the above.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PQuestion"/>
          <p:cNvSpPr>
            <a:spLocks noGrp="1" noChangeArrowheads="1"/>
          </p:cNvSpPr>
          <p:nvPr>
            <p:ph type="title"/>
          </p:nvPr>
        </p:nvSpPr>
        <p:spPr>
          <a:xfrm>
            <a:off x="279124" y="467139"/>
            <a:ext cx="4541355" cy="1332189"/>
          </a:xfrm>
        </p:spPr>
        <p:txBody>
          <a:bodyPr/>
          <a:lstStyle/>
          <a:p>
            <a:pPr algn="just"/>
            <a:r>
              <a:rPr lang="en-US" sz="2400" b="1" dirty="0" smtClean="0"/>
              <a:t>Quiz</a:t>
            </a:r>
            <a:r>
              <a:rPr lang="en-US" sz="2400" dirty="0" smtClean="0"/>
              <a:t>: Three main sequence stars have different colors, but the same brightness. Which one is </a:t>
            </a:r>
            <a:r>
              <a:rPr lang="en-US" sz="2400" b="0" dirty="0" smtClean="0"/>
              <a:t>closest</a:t>
            </a:r>
            <a:r>
              <a:rPr lang="en-US" sz="2400" dirty="0" smtClean="0"/>
              <a:t> to the Earth?</a:t>
            </a:r>
          </a:p>
        </p:txBody>
      </p:sp>
      <p:sp>
        <p:nvSpPr>
          <p:cNvPr id="250883" name="TPAnswers"/>
          <p:cNvSpPr>
            <a:spLocks noGrp="1" noChangeArrowheads="1"/>
          </p:cNvSpPr>
          <p:nvPr>
            <p:ph type="body" idx="1"/>
            <p:custDataLst>
              <p:tags r:id="rId2"/>
            </p:custDataLst>
          </p:nvPr>
        </p:nvSpPr>
        <p:spPr>
          <a:xfrm>
            <a:off x="854075" y="2601913"/>
            <a:ext cx="4114800" cy="3416300"/>
          </a:xfrm>
        </p:spPr>
        <p:txBody>
          <a:bodyPr/>
          <a:lstStyle/>
          <a:p>
            <a:pPr marL="533400" indent="-533400">
              <a:buFontTx/>
              <a:buAutoNum type="arabicPeriod"/>
            </a:pPr>
            <a:r>
              <a:rPr lang="en-US" dirty="0" smtClean="0">
                <a:solidFill>
                  <a:srgbClr val="A50021"/>
                </a:solidFill>
              </a:rPr>
              <a:t>The bluest one</a:t>
            </a:r>
          </a:p>
          <a:p>
            <a:pPr marL="533400" indent="-533400">
              <a:buFontTx/>
              <a:buAutoNum type="arabicPeriod"/>
            </a:pPr>
            <a:r>
              <a:rPr lang="en-US" dirty="0" smtClean="0">
                <a:solidFill>
                  <a:srgbClr val="A50021"/>
                </a:solidFill>
              </a:rPr>
              <a:t>The reddest one</a:t>
            </a:r>
          </a:p>
          <a:p>
            <a:pPr marL="533400" indent="-533400">
              <a:buFontTx/>
              <a:buAutoNum type="arabicPeriod"/>
            </a:pPr>
            <a:r>
              <a:rPr lang="en-US" dirty="0" smtClean="0">
                <a:solidFill>
                  <a:srgbClr val="A50021"/>
                </a:solidFill>
              </a:rPr>
              <a:t>The </a:t>
            </a:r>
            <a:r>
              <a:rPr lang="en-US" dirty="0" err="1" smtClean="0">
                <a:solidFill>
                  <a:srgbClr val="A50021"/>
                </a:solidFill>
              </a:rPr>
              <a:t>yellowest</a:t>
            </a:r>
            <a:r>
              <a:rPr lang="en-US" dirty="0" smtClean="0">
                <a:solidFill>
                  <a:srgbClr val="A50021"/>
                </a:solidFill>
              </a:rPr>
              <a:t> one</a:t>
            </a:r>
          </a:p>
          <a:p>
            <a:pPr marL="533400" indent="-533400">
              <a:buFontTx/>
              <a:buAutoNum type="arabicPeriod"/>
            </a:pPr>
            <a:r>
              <a:rPr lang="en-US" dirty="0" smtClean="0">
                <a:solidFill>
                  <a:srgbClr val="A50021"/>
                </a:solidFill>
              </a:rPr>
              <a:t>Impossible to tell from color</a:t>
            </a:r>
          </a:p>
        </p:txBody>
      </p:sp>
      <p:pic>
        <p:nvPicPr>
          <p:cNvPr id="250884" name="Picture 4" descr="HRdiagram"/>
          <p:cNvPicPr>
            <a:picLocks noChangeAspect="1" noChangeArrowheads="1"/>
          </p:cNvPicPr>
          <p:nvPr/>
        </p:nvPicPr>
        <p:blipFill>
          <a:blip r:embed="rId5" cstate="print"/>
          <a:srcRect/>
          <a:stretch>
            <a:fillRect/>
          </a:stretch>
        </p:blipFill>
        <p:spPr bwMode="auto">
          <a:xfrm>
            <a:off x="5024505" y="170277"/>
            <a:ext cx="4119495" cy="3209027"/>
          </a:xfrm>
          <a:prstGeom prst="rect">
            <a:avLst/>
          </a:prstGeom>
          <a:noFill/>
          <a:ln w="9525">
            <a:noFill/>
            <a:miter lim="800000"/>
            <a:headEnd/>
            <a:tailEnd/>
          </a:ln>
        </p:spPr>
      </p:pic>
      <p:sp>
        <p:nvSpPr>
          <p:cNvPr id="174085" name="AutoShape 5"/>
          <p:cNvSpPr>
            <a:spLocks noChangeArrowheads="1"/>
          </p:cNvSpPr>
          <p:nvPr/>
        </p:nvSpPr>
        <p:spPr bwMode="auto">
          <a:xfrm>
            <a:off x="597118" y="3025751"/>
            <a:ext cx="911008" cy="748891"/>
          </a:xfrm>
          <a:prstGeom prst="star5">
            <a:avLst/>
          </a:prstGeom>
          <a:noFill/>
          <a:ln w="9525">
            <a:solidFill>
              <a:schemeClr val="tx1"/>
            </a:solidFill>
            <a:miter lim="800000"/>
            <a:headEnd/>
            <a:tailEnd/>
          </a:ln>
          <a:effectLst/>
        </p:spPr>
        <p:txBody>
          <a:bodyPr wrap="none" anchor="ctr"/>
          <a:lstStyle/>
          <a:p>
            <a:pPr>
              <a:defRPr/>
            </a:pPr>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a:xfrm>
            <a:off x="76200" y="0"/>
            <a:ext cx="8991600" cy="721471"/>
          </a:xfrm>
        </p:spPr>
        <p:txBody>
          <a:bodyPr/>
          <a:lstStyle/>
          <a:p>
            <a:r>
              <a:rPr lang="en-US" sz="3500" dirty="0" smtClean="0"/>
              <a:t>Line of Reasoning for HR question</a:t>
            </a:r>
          </a:p>
        </p:txBody>
      </p:sp>
      <p:pic>
        <p:nvPicPr>
          <p:cNvPr id="251907" name="Picture 3" descr="HRdiagram"/>
          <p:cNvPicPr>
            <a:picLocks noChangeAspect="1" noChangeArrowheads="1"/>
          </p:cNvPicPr>
          <p:nvPr/>
        </p:nvPicPr>
        <p:blipFill>
          <a:blip r:embed="rId4" cstate="print"/>
          <a:srcRect/>
          <a:stretch>
            <a:fillRect/>
          </a:stretch>
        </p:blipFill>
        <p:spPr bwMode="auto">
          <a:xfrm>
            <a:off x="4283965" y="1009506"/>
            <a:ext cx="4743450" cy="3695700"/>
          </a:xfrm>
          <a:prstGeom prst="rect">
            <a:avLst/>
          </a:prstGeom>
          <a:noFill/>
          <a:ln w="9525">
            <a:noFill/>
            <a:miter lim="800000"/>
            <a:headEnd/>
            <a:tailEnd/>
          </a:ln>
        </p:spPr>
      </p:pic>
      <p:sp>
        <p:nvSpPr>
          <p:cNvPr id="175108" name="Text Box 4"/>
          <p:cNvSpPr txBox="1">
            <a:spLocks noChangeArrowheads="1"/>
          </p:cNvSpPr>
          <p:nvPr/>
        </p:nvSpPr>
        <p:spPr bwMode="auto">
          <a:xfrm>
            <a:off x="251476" y="894292"/>
            <a:ext cx="3917276" cy="707886"/>
          </a:xfrm>
          <a:prstGeom prst="rect">
            <a:avLst/>
          </a:prstGeom>
          <a:noFill/>
          <a:ln w="9525">
            <a:noFill/>
            <a:miter lim="800000"/>
            <a:headEnd/>
            <a:tailEnd/>
          </a:ln>
        </p:spPr>
        <p:txBody>
          <a:bodyPr wrap="square">
            <a:spAutoFit/>
          </a:bodyPr>
          <a:lstStyle/>
          <a:p>
            <a:pPr eaLnBrk="1" hangingPunct="1"/>
            <a:r>
              <a:rPr lang="en-US" sz="2000" b="0" dirty="0">
                <a:solidFill>
                  <a:schemeClr val="tx1"/>
                </a:solidFill>
                <a:latin typeface="Calisto MT" pitchFamily="18" charset="0"/>
              </a:rPr>
              <a:t>1. Pick a </a:t>
            </a:r>
            <a:r>
              <a:rPr lang="en-US" sz="2000" b="0" dirty="0" smtClean="0">
                <a:solidFill>
                  <a:srgbClr val="0000FF"/>
                </a:solidFill>
                <a:latin typeface="Calisto MT" pitchFamily="18" charset="0"/>
              </a:rPr>
              <a:t>blue</a:t>
            </a:r>
            <a:r>
              <a:rPr lang="en-US" sz="2000" b="0" dirty="0" smtClean="0">
                <a:solidFill>
                  <a:schemeClr val="tx1"/>
                </a:solidFill>
                <a:latin typeface="Calisto MT" pitchFamily="18" charset="0"/>
              </a:rPr>
              <a:t> </a:t>
            </a:r>
            <a:r>
              <a:rPr lang="en-US" sz="2000" b="0" dirty="0">
                <a:solidFill>
                  <a:schemeClr val="tx1"/>
                </a:solidFill>
                <a:latin typeface="Calisto MT" pitchFamily="18" charset="0"/>
              </a:rPr>
              <a:t>star, a </a:t>
            </a:r>
            <a:r>
              <a:rPr lang="en-US" sz="2000" b="0" dirty="0" smtClean="0">
                <a:solidFill>
                  <a:srgbClr val="FFC000"/>
                </a:solidFill>
                <a:latin typeface="Calisto MT" pitchFamily="18" charset="0"/>
              </a:rPr>
              <a:t>yellow</a:t>
            </a:r>
            <a:r>
              <a:rPr lang="en-US" sz="2000" b="0" dirty="0" smtClean="0">
                <a:solidFill>
                  <a:schemeClr val="tx1"/>
                </a:solidFill>
                <a:latin typeface="Calisto MT" pitchFamily="18" charset="0"/>
              </a:rPr>
              <a:t> </a:t>
            </a:r>
            <a:r>
              <a:rPr lang="en-US" sz="2000" b="0" dirty="0">
                <a:solidFill>
                  <a:schemeClr val="tx1"/>
                </a:solidFill>
                <a:latin typeface="Calisto MT" pitchFamily="18" charset="0"/>
              </a:rPr>
              <a:t>star </a:t>
            </a:r>
          </a:p>
          <a:p>
            <a:pPr eaLnBrk="1" hangingPunct="1"/>
            <a:r>
              <a:rPr lang="en-US" sz="2000" b="0" dirty="0">
                <a:solidFill>
                  <a:schemeClr val="tx1"/>
                </a:solidFill>
                <a:latin typeface="Calisto MT" pitchFamily="18" charset="0"/>
              </a:rPr>
              <a:t>and a </a:t>
            </a:r>
            <a:r>
              <a:rPr lang="en-US" sz="2000" b="0" dirty="0" smtClean="0">
                <a:solidFill>
                  <a:srgbClr val="FF0000"/>
                </a:solidFill>
                <a:latin typeface="Calisto MT" pitchFamily="18" charset="0"/>
              </a:rPr>
              <a:t>red</a:t>
            </a:r>
            <a:r>
              <a:rPr lang="en-US" sz="2000" b="0" dirty="0" smtClean="0">
                <a:solidFill>
                  <a:schemeClr val="tx1"/>
                </a:solidFill>
                <a:latin typeface="Calisto MT" pitchFamily="18" charset="0"/>
              </a:rPr>
              <a:t> </a:t>
            </a:r>
            <a:r>
              <a:rPr lang="en-US" sz="2000" b="0" dirty="0">
                <a:solidFill>
                  <a:schemeClr val="tx1"/>
                </a:solidFill>
                <a:latin typeface="Calisto MT" pitchFamily="18" charset="0"/>
              </a:rPr>
              <a:t>star from the diagram.</a:t>
            </a:r>
          </a:p>
        </p:txBody>
      </p:sp>
      <p:grpSp>
        <p:nvGrpSpPr>
          <p:cNvPr id="2" name="Group 5"/>
          <p:cNvGrpSpPr>
            <a:grpSpLocks/>
          </p:cNvGrpSpPr>
          <p:nvPr/>
        </p:nvGrpSpPr>
        <p:grpSpPr bwMode="auto">
          <a:xfrm>
            <a:off x="4918077" y="2478088"/>
            <a:ext cx="660400" cy="182562"/>
            <a:chOff x="3098" y="1561"/>
            <a:chExt cx="416" cy="115"/>
          </a:xfrm>
        </p:grpSpPr>
        <p:sp>
          <p:nvSpPr>
            <p:cNvPr id="251918" name="Oval 6"/>
            <p:cNvSpPr>
              <a:spLocks noChangeArrowheads="1"/>
            </p:cNvSpPr>
            <p:nvPr/>
          </p:nvSpPr>
          <p:spPr bwMode="auto">
            <a:xfrm>
              <a:off x="3399" y="1561"/>
              <a:ext cx="115" cy="115"/>
            </a:xfrm>
            <a:prstGeom prst="ellipse">
              <a:avLst/>
            </a:prstGeom>
            <a:noFill/>
            <a:ln w="57150" cap="rnd">
              <a:solidFill>
                <a:srgbClr val="3366FF"/>
              </a:solidFill>
              <a:prstDash val="sysDot"/>
              <a:round/>
              <a:headEnd/>
              <a:tailEnd/>
            </a:ln>
          </p:spPr>
          <p:txBody>
            <a:bodyPr wrap="none" anchor="ctr"/>
            <a:lstStyle/>
            <a:p>
              <a:endParaRPr lang="en-US"/>
            </a:p>
          </p:txBody>
        </p:sp>
        <p:sp>
          <p:nvSpPr>
            <p:cNvPr id="251919" name="Line 7"/>
            <p:cNvSpPr>
              <a:spLocks noChangeShapeType="1"/>
            </p:cNvSpPr>
            <p:nvPr/>
          </p:nvSpPr>
          <p:spPr bwMode="auto">
            <a:xfrm flipH="1" flipV="1">
              <a:off x="3098" y="1616"/>
              <a:ext cx="290" cy="0"/>
            </a:xfrm>
            <a:prstGeom prst="line">
              <a:avLst/>
            </a:prstGeom>
            <a:noFill/>
            <a:ln w="28575">
              <a:solidFill>
                <a:srgbClr val="3366FF"/>
              </a:solidFill>
              <a:round/>
              <a:headEnd/>
              <a:tailEnd/>
            </a:ln>
          </p:spPr>
          <p:txBody>
            <a:bodyPr/>
            <a:lstStyle/>
            <a:p>
              <a:endParaRPr lang="en-US"/>
            </a:p>
          </p:txBody>
        </p:sp>
      </p:grpSp>
      <p:grpSp>
        <p:nvGrpSpPr>
          <p:cNvPr id="3" name="Group 8"/>
          <p:cNvGrpSpPr>
            <a:grpSpLocks/>
          </p:cNvGrpSpPr>
          <p:nvPr/>
        </p:nvGrpSpPr>
        <p:grpSpPr bwMode="auto">
          <a:xfrm>
            <a:off x="4917089" y="3371850"/>
            <a:ext cx="2074862" cy="182562"/>
            <a:chOff x="3075" y="2124"/>
            <a:chExt cx="1307" cy="115"/>
          </a:xfrm>
        </p:grpSpPr>
        <p:sp>
          <p:nvSpPr>
            <p:cNvPr id="251916" name="Oval 9"/>
            <p:cNvSpPr>
              <a:spLocks noChangeArrowheads="1"/>
            </p:cNvSpPr>
            <p:nvPr/>
          </p:nvSpPr>
          <p:spPr bwMode="auto">
            <a:xfrm>
              <a:off x="4267" y="2124"/>
              <a:ext cx="115" cy="115"/>
            </a:xfrm>
            <a:prstGeom prst="ellipse">
              <a:avLst/>
            </a:prstGeom>
            <a:noFill/>
            <a:ln w="57150" cap="rnd">
              <a:solidFill>
                <a:srgbClr val="FFFF00"/>
              </a:solidFill>
              <a:prstDash val="sysDot"/>
              <a:round/>
              <a:headEnd/>
              <a:tailEnd/>
            </a:ln>
          </p:spPr>
          <p:txBody>
            <a:bodyPr wrap="none" anchor="ctr"/>
            <a:lstStyle/>
            <a:p>
              <a:endParaRPr lang="en-US"/>
            </a:p>
          </p:txBody>
        </p:sp>
        <p:sp>
          <p:nvSpPr>
            <p:cNvPr id="251917" name="Line 10"/>
            <p:cNvSpPr>
              <a:spLocks noChangeShapeType="1"/>
            </p:cNvSpPr>
            <p:nvPr/>
          </p:nvSpPr>
          <p:spPr bwMode="auto">
            <a:xfrm flipH="1">
              <a:off x="3075" y="2196"/>
              <a:ext cx="1161" cy="0"/>
            </a:xfrm>
            <a:prstGeom prst="line">
              <a:avLst/>
            </a:prstGeom>
            <a:noFill/>
            <a:ln w="28575">
              <a:solidFill>
                <a:srgbClr val="FFFF00"/>
              </a:solidFill>
              <a:round/>
              <a:headEnd/>
              <a:tailEnd/>
            </a:ln>
          </p:spPr>
          <p:txBody>
            <a:bodyPr/>
            <a:lstStyle/>
            <a:p>
              <a:endParaRPr lang="en-US"/>
            </a:p>
          </p:txBody>
        </p:sp>
      </p:grpSp>
      <p:grpSp>
        <p:nvGrpSpPr>
          <p:cNvPr id="4" name="Group 11"/>
          <p:cNvGrpSpPr>
            <a:grpSpLocks/>
          </p:cNvGrpSpPr>
          <p:nvPr/>
        </p:nvGrpSpPr>
        <p:grpSpPr bwMode="auto">
          <a:xfrm>
            <a:off x="4918076" y="4032250"/>
            <a:ext cx="3192463" cy="182563"/>
            <a:chOff x="3098" y="2540"/>
            <a:chExt cx="2011" cy="115"/>
          </a:xfrm>
        </p:grpSpPr>
        <p:sp>
          <p:nvSpPr>
            <p:cNvPr id="251914" name="Oval 12"/>
            <p:cNvSpPr>
              <a:spLocks noChangeArrowheads="1"/>
            </p:cNvSpPr>
            <p:nvPr/>
          </p:nvSpPr>
          <p:spPr bwMode="auto">
            <a:xfrm>
              <a:off x="4994" y="2540"/>
              <a:ext cx="115" cy="115"/>
            </a:xfrm>
            <a:prstGeom prst="ellipse">
              <a:avLst/>
            </a:prstGeom>
            <a:noFill/>
            <a:ln w="57150" cap="rnd">
              <a:solidFill>
                <a:srgbClr val="FF0000"/>
              </a:solidFill>
              <a:prstDash val="sysDot"/>
              <a:round/>
              <a:headEnd/>
              <a:tailEnd/>
            </a:ln>
          </p:spPr>
          <p:txBody>
            <a:bodyPr wrap="none" anchor="ctr"/>
            <a:lstStyle/>
            <a:p>
              <a:endParaRPr lang="en-US"/>
            </a:p>
          </p:txBody>
        </p:sp>
        <p:sp>
          <p:nvSpPr>
            <p:cNvPr id="251915" name="Line 13"/>
            <p:cNvSpPr>
              <a:spLocks noChangeShapeType="1"/>
            </p:cNvSpPr>
            <p:nvPr/>
          </p:nvSpPr>
          <p:spPr bwMode="auto">
            <a:xfrm flipH="1">
              <a:off x="3098" y="2595"/>
              <a:ext cx="1923" cy="0"/>
            </a:xfrm>
            <a:prstGeom prst="line">
              <a:avLst/>
            </a:prstGeom>
            <a:noFill/>
            <a:ln w="28575">
              <a:solidFill>
                <a:srgbClr val="FF0000"/>
              </a:solidFill>
              <a:round/>
              <a:headEnd/>
              <a:tailEnd/>
            </a:ln>
          </p:spPr>
          <p:txBody>
            <a:bodyPr/>
            <a:lstStyle/>
            <a:p>
              <a:endParaRPr lang="en-US"/>
            </a:p>
          </p:txBody>
        </p:sp>
      </p:grpSp>
      <p:sp>
        <p:nvSpPr>
          <p:cNvPr id="175118" name="Text Box 14"/>
          <p:cNvSpPr txBox="1">
            <a:spLocks noChangeArrowheads="1"/>
          </p:cNvSpPr>
          <p:nvPr/>
        </p:nvSpPr>
        <p:spPr bwMode="auto">
          <a:xfrm>
            <a:off x="403086" y="5294176"/>
            <a:ext cx="8144565" cy="646331"/>
          </a:xfrm>
          <a:prstGeom prst="rect">
            <a:avLst/>
          </a:prstGeom>
          <a:noFill/>
          <a:ln w="9525">
            <a:noFill/>
            <a:miter lim="800000"/>
            <a:headEnd/>
            <a:tailEnd/>
          </a:ln>
        </p:spPr>
        <p:txBody>
          <a:bodyPr wrap="square">
            <a:spAutoFit/>
          </a:bodyPr>
          <a:lstStyle/>
          <a:p>
            <a:pPr algn="just" eaLnBrk="1" hangingPunct="1"/>
            <a:r>
              <a:rPr lang="en-US" sz="1800" b="0" dirty="0">
                <a:solidFill>
                  <a:schemeClr val="tx1"/>
                </a:solidFill>
                <a:latin typeface="Calisto MT" pitchFamily="18" charset="0"/>
              </a:rPr>
              <a:t>3. If all three stars appear to be of the same brightness, they must be at different differences from the earth. </a:t>
            </a:r>
            <a:r>
              <a:rPr lang="en-US" sz="1800" b="0" dirty="0" smtClean="0">
                <a:solidFill>
                  <a:schemeClr val="tx1"/>
                </a:solidFill>
                <a:latin typeface="Calisto MT" pitchFamily="18" charset="0"/>
              </a:rPr>
              <a:t> </a:t>
            </a:r>
            <a:r>
              <a:rPr lang="en-US" b="0" dirty="0" smtClean="0">
                <a:solidFill>
                  <a:srgbClr val="FF0000"/>
                </a:solidFill>
                <a:latin typeface="Calisto MT" pitchFamily="18" charset="0"/>
              </a:rPr>
              <a:t>Red</a:t>
            </a:r>
            <a:r>
              <a:rPr lang="en-US" sz="1800" b="0" dirty="0" smtClean="0">
                <a:solidFill>
                  <a:schemeClr val="tx1"/>
                </a:solidFill>
                <a:latin typeface="Calisto MT" pitchFamily="18" charset="0"/>
              </a:rPr>
              <a:t> </a:t>
            </a:r>
            <a:r>
              <a:rPr lang="en-US" sz="1800" b="0" dirty="0">
                <a:solidFill>
                  <a:schemeClr val="tx1"/>
                </a:solidFill>
                <a:latin typeface="Calisto MT" pitchFamily="18" charset="0"/>
              </a:rPr>
              <a:t>must be closest and </a:t>
            </a:r>
            <a:r>
              <a:rPr lang="en-US" b="0" dirty="0" smtClean="0">
                <a:solidFill>
                  <a:srgbClr val="0000FF"/>
                </a:solidFill>
                <a:latin typeface="Calisto MT" pitchFamily="18" charset="0"/>
              </a:rPr>
              <a:t>blue</a:t>
            </a:r>
            <a:r>
              <a:rPr lang="en-US" sz="1800" b="0" dirty="0" smtClean="0">
                <a:solidFill>
                  <a:schemeClr val="tx1"/>
                </a:solidFill>
                <a:latin typeface="Calisto MT" pitchFamily="18" charset="0"/>
              </a:rPr>
              <a:t> farthest away.</a:t>
            </a:r>
            <a:endParaRPr lang="en-US" sz="1800" b="0" dirty="0">
              <a:solidFill>
                <a:schemeClr val="tx1"/>
              </a:solidFill>
              <a:latin typeface="Calisto MT" pitchFamily="18" charset="0"/>
            </a:endParaRPr>
          </a:p>
        </p:txBody>
      </p:sp>
      <p:sp>
        <p:nvSpPr>
          <p:cNvPr id="251913" name="Rectangle 15"/>
          <p:cNvSpPr>
            <a:spLocks noChangeArrowheads="1"/>
          </p:cNvSpPr>
          <p:nvPr/>
        </p:nvSpPr>
        <p:spPr bwMode="auto">
          <a:xfrm>
            <a:off x="424296" y="1758397"/>
            <a:ext cx="3686848" cy="3016210"/>
          </a:xfrm>
          <a:prstGeom prst="rect">
            <a:avLst/>
          </a:prstGeom>
          <a:noFill/>
          <a:ln w="9525">
            <a:noFill/>
            <a:miter lim="800000"/>
            <a:headEnd/>
            <a:tailEnd/>
          </a:ln>
        </p:spPr>
        <p:txBody>
          <a:bodyPr wrap="square">
            <a:spAutoFit/>
          </a:bodyPr>
          <a:lstStyle/>
          <a:p>
            <a:pPr algn="just" eaLnBrk="1" hangingPunct="1"/>
            <a:r>
              <a:rPr lang="en-US" sz="2000" b="0" dirty="0">
                <a:solidFill>
                  <a:schemeClr val="tx1"/>
                </a:solidFill>
                <a:latin typeface="Calisto MT" pitchFamily="18" charset="0"/>
              </a:rPr>
              <a:t>2. What does HR Diagram tells </a:t>
            </a:r>
            <a:r>
              <a:rPr lang="en-US" sz="2000" b="0" dirty="0" smtClean="0">
                <a:solidFill>
                  <a:schemeClr val="tx1"/>
                </a:solidFill>
                <a:latin typeface="Calisto MT" pitchFamily="18" charset="0"/>
              </a:rPr>
              <a:t>us about </a:t>
            </a:r>
            <a:r>
              <a:rPr lang="en-US" sz="2000" b="0" dirty="0">
                <a:solidFill>
                  <a:schemeClr val="tx1"/>
                </a:solidFill>
                <a:latin typeface="Calisto MT" pitchFamily="18" charset="0"/>
              </a:rPr>
              <a:t>absolute brightness?</a:t>
            </a:r>
          </a:p>
          <a:p>
            <a:pPr algn="just" eaLnBrk="1" hangingPunct="1"/>
            <a:endParaRPr lang="en-US" sz="2000" b="0" dirty="0">
              <a:solidFill>
                <a:schemeClr val="tx1"/>
              </a:solidFill>
              <a:latin typeface="Calisto MT" pitchFamily="18" charset="0"/>
            </a:endParaRPr>
          </a:p>
          <a:p>
            <a:pPr algn="just" eaLnBrk="1" hangingPunct="1"/>
            <a:r>
              <a:rPr lang="en-US" sz="2000" b="0" dirty="0">
                <a:solidFill>
                  <a:schemeClr val="tx1"/>
                </a:solidFill>
                <a:latin typeface="Calisto MT" pitchFamily="18" charset="0"/>
              </a:rPr>
              <a:t>It shows that </a:t>
            </a:r>
            <a:r>
              <a:rPr lang="en-US" sz="2000" b="0" dirty="0">
                <a:solidFill>
                  <a:srgbClr val="0000FF"/>
                </a:solidFill>
                <a:latin typeface="Calisto MT" pitchFamily="18" charset="0"/>
              </a:rPr>
              <a:t>blue</a:t>
            </a:r>
            <a:r>
              <a:rPr lang="en-US" sz="2000" b="0" dirty="0">
                <a:solidFill>
                  <a:schemeClr val="tx1"/>
                </a:solidFill>
                <a:latin typeface="Calisto MT" pitchFamily="18" charset="0"/>
              </a:rPr>
              <a:t> stars have </a:t>
            </a:r>
            <a:r>
              <a:rPr lang="en-US" sz="2000" b="0" dirty="0" smtClean="0">
                <a:solidFill>
                  <a:schemeClr val="tx1"/>
                </a:solidFill>
                <a:latin typeface="Calisto MT" pitchFamily="18" charset="0"/>
              </a:rPr>
              <a:t>largest </a:t>
            </a:r>
            <a:r>
              <a:rPr lang="en-US" sz="2000" b="0" dirty="0">
                <a:solidFill>
                  <a:schemeClr val="tx1"/>
                </a:solidFill>
                <a:latin typeface="Calisto MT" pitchFamily="18" charset="0"/>
              </a:rPr>
              <a:t>absolute </a:t>
            </a:r>
            <a:r>
              <a:rPr lang="en-US" sz="2000" b="0" dirty="0" smtClean="0">
                <a:solidFill>
                  <a:schemeClr val="tx1"/>
                </a:solidFill>
                <a:latin typeface="Calisto MT" pitchFamily="18" charset="0"/>
              </a:rPr>
              <a:t>brightness, </a:t>
            </a:r>
            <a:r>
              <a:rPr lang="en-US" sz="2000" b="0" dirty="0" smtClean="0">
                <a:solidFill>
                  <a:srgbClr val="FFC000"/>
                </a:solidFill>
                <a:latin typeface="Calisto MT" pitchFamily="18" charset="0"/>
              </a:rPr>
              <a:t>yellow</a:t>
            </a:r>
            <a:r>
              <a:rPr lang="en-US" sz="2000" b="0" dirty="0" smtClean="0">
                <a:solidFill>
                  <a:schemeClr val="tx1"/>
                </a:solidFill>
                <a:latin typeface="Calisto MT" pitchFamily="18" charset="0"/>
              </a:rPr>
              <a:t> stars </a:t>
            </a:r>
            <a:r>
              <a:rPr lang="en-US" sz="2000" b="0" dirty="0">
                <a:solidFill>
                  <a:schemeClr val="tx1"/>
                </a:solidFill>
                <a:latin typeface="Calisto MT" pitchFamily="18" charset="0"/>
              </a:rPr>
              <a:t>are </a:t>
            </a:r>
            <a:r>
              <a:rPr lang="en-US" sz="2000" b="0" dirty="0" smtClean="0">
                <a:solidFill>
                  <a:schemeClr val="tx1"/>
                </a:solidFill>
                <a:latin typeface="Calisto MT" pitchFamily="18" charset="0"/>
              </a:rPr>
              <a:t>intermediate, and </a:t>
            </a:r>
            <a:r>
              <a:rPr lang="en-US" sz="2000" b="0" dirty="0" smtClean="0">
                <a:solidFill>
                  <a:srgbClr val="FF0000"/>
                </a:solidFill>
                <a:latin typeface="Calisto MT" pitchFamily="18" charset="0"/>
              </a:rPr>
              <a:t>red</a:t>
            </a:r>
            <a:r>
              <a:rPr lang="en-US" sz="2000" b="0" dirty="0" smtClean="0">
                <a:solidFill>
                  <a:schemeClr val="tx1"/>
                </a:solidFill>
                <a:latin typeface="Calisto MT" pitchFamily="18" charset="0"/>
              </a:rPr>
              <a:t> </a:t>
            </a:r>
            <a:r>
              <a:rPr lang="en-US" sz="2000" b="0" dirty="0">
                <a:solidFill>
                  <a:schemeClr val="tx1"/>
                </a:solidFill>
                <a:latin typeface="Calisto MT" pitchFamily="18" charset="0"/>
              </a:rPr>
              <a:t>star least bright on the </a:t>
            </a:r>
            <a:r>
              <a:rPr lang="en-US" sz="2000" b="0" dirty="0" smtClean="0">
                <a:solidFill>
                  <a:schemeClr val="tx1"/>
                </a:solidFill>
                <a:latin typeface="Calisto MT" pitchFamily="18" charset="0"/>
              </a:rPr>
              <a:t>absolute scale.</a:t>
            </a:r>
            <a:endParaRPr lang="en-US" sz="2000" b="0" dirty="0">
              <a:solidFill>
                <a:schemeClr val="tx1"/>
              </a:solidFill>
              <a:latin typeface="Calisto MT" pitchFamily="18" charset="0"/>
            </a:endParaRPr>
          </a:p>
          <a:p>
            <a:pPr algn="just" eaLnBrk="1" hangingPunct="1">
              <a:spcBef>
                <a:spcPct val="50000"/>
              </a:spcBef>
            </a:pPr>
            <a:endParaRPr lang="en-US" sz="2000" b="0" dirty="0">
              <a:solidFill>
                <a:schemeClr val="tx1"/>
              </a:solidFill>
              <a:latin typeface="Calisto MT"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51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19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5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8" grpId="0"/>
      <p:bldP spid="175118" grpId="0"/>
      <p:bldP spid="25191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Grp="1" noChangeArrowheads="1"/>
          </p:cNvSpPr>
          <p:nvPr>
            <p:ph type="body" idx="1"/>
          </p:nvPr>
        </p:nvSpPr>
        <p:spPr>
          <a:xfrm>
            <a:off x="3823109" y="1297541"/>
            <a:ext cx="5011809" cy="1209747"/>
          </a:xfrm>
        </p:spPr>
        <p:txBody>
          <a:bodyPr/>
          <a:lstStyle/>
          <a:p>
            <a:pPr algn="just">
              <a:lnSpc>
                <a:spcPct val="90000"/>
              </a:lnSpc>
            </a:pPr>
            <a:r>
              <a:rPr lang="en-US" sz="2400" b="1" dirty="0" smtClean="0">
                <a:latin typeface="Calisto MT" pitchFamily="18" charset="0"/>
              </a:rPr>
              <a:t>C</a:t>
            </a:r>
            <a:r>
              <a:rPr lang="en-US" sz="2400" dirty="0" smtClean="0">
                <a:latin typeface="Calisto MT" pitchFamily="18" charset="0"/>
              </a:rPr>
              <a:t>epheid </a:t>
            </a:r>
            <a:r>
              <a:rPr lang="en-US" sz="2400" b="1" dirty="0" smtClean="0">
                <a:latin typeface="Calisto MT" pitchFamily="18" charset="0"/>
              </a:rPr>
              <a:t>V</a:t>
            </a:r>
            <a:r>
              <a:rPr lang="en-US" sz="2400" dirty="0" smtClean="0">
                <a:latin typeface="Calisto MT" pitchFamily="18" charset="0"/>
              </a:rPr>
              <a:t>ariable Stars pulsate with periods that are proportional to their absolute brightness.</a:t>
            </a:r>
          </a:p>
        </p:txBody>
      </p:sp>
      <p:pic>
        <p:nvPicPr>
          <p:cNvPr id="173060" name="Picture 4" descr="galaxy w Ceph variables"/>
          <p:cNvPicPr>
            <a:picLocks noChangeAspect="1" noChangeArrowheads="1"/>
          </p:cNvPicPr>
          <p:nvPr/>
        </p:nvPicPr>
        <p:blipFill>
          <a:blip r:embed="rId4" cstate="print"/>
          <a:srcRect/>
          <a:stretch>
            <a:fillRect/>
          </a:stretch>
        </p:blipFill>
        <p:spPr bwMode="auto">
          <a:xfrm>
            <a:off x="78654" y="55741"/>
            <a:ext cx="3514027" cy="2531050"/>
          </a:xfrm>
          <a:prstGeom prst="rect">
            <a:avLst/>
          </a:prstGeom>
          <a:noFill/>
          <a:ln w="9525">
            <a:noFill/>
            <a:miter lim="800000"/>
            <a:headEnd/>
            <a:tailEnd/>
          </a:ln>
        </p:spPr>
      </p:pic>
      <p:sp>
        <p:nvSpPr>
          <p:cNvPr id="173061" name="Rectangle 5"/>
          <p:cNvSpPr>
            <a:spLocks noChangeArrowheads="1"/>
          </p:cNvSpPr>
          <p:nvPr/>
        </p:nvSpPr>
        <p:spPr bwMode="auto">
          <a:xfrm>
            <a:off x="21047" y="2564895"/>
            <a:ext cx="3707896" cy="830997"/>
          </a:xfrm>
          <a:prstGeom prst="rect">
            <a:avLst/>
          </a:prstGeom>
          <a:noFill/>
          <a:ln w="9525">
            <a:noFill/>
            <a:miter lim="800000"/>
            <a:headEnd/>
            <a:tailEnd/>
          </a:ln>
        </p:spPr>
        <p:txBody>
          <a:bodyPr wrap="square" anchor="ctr">
            <a:spAutoFit/>
          </a:bodyPr>
          <a:lstStyle/>
          <a:p>
            <a:pPr algn="just"/>
            <a:r>
              <a:rPr lang="en-US" sz="1600" b="0" dirty="0" smtClean="0">
                <a:solidFill>
                  <a:schemeClr val="tx1"/>
                </a:solidFill>
                <a:latin typeface="Calisto MT" pitchFamily="18" charset="0"/>
              </a:rPr>
              <a:t>The most </a:t>
            </a:r>
            <a:r>
              <a:rPr lang="en-US" sz="1600" b="0" dirty="0" smtClean="0">
                <a:latin typeface="Calisto MT" pitchFamily="18" charset="0"/>
              </a:rPr>
              <a:t>distant galaxy NGC 4603(108 million light-years</a:t>
            </a:r>
            <a:r>
              <a:rPr lang="en-US" sz="1600" b="0" dirty="0" smtClean="0">
                <a:solidFill>
                  <a:schemeClr val="tx1"/>
                </a:solidFill>
                <a:latin typeface="Calisto MT" pitchFamily="18" charset="0"/>
              </a:rPr>
              <a:t>) is </a:t>
            </a:r>
            <a:r>
              <a:rPr lang="en-US" sz="1600" b="0" dirty="0">
                <a:solidFill>
                  <a:schemeClr val="tx1"/>
                </a:solidFill>
                <a:latin typeface="Calisto MT" pitchFamily="18" charset="0"/>
              </a:rPr>
              <a:t>shown </a:t>
            </a:r>
            <a:r>
              <a:rPr lang="en-US" sz="1600" b="0" dirty="0" smtClean="0">
                <a:latin typeface="Calisto MT" pitchFamily="18" charset="0"/>
              </a:rPr>
              <a:t>here. Measurement made with C.V. stars</a:t>
            </a:r>
            <a:endParaRPr lang="en-US" sz="1600" b="0" dirty="0">
              <a:solidFill>
                <a:schemeClr val="tx1"/>
              </a:solidFill>
              <a:latin typeface="Calisto MT" pitchFamily="18" charset="0"/>
            </a:endParaRPr>
          </a:p>
        </p:txBody>
      </p:sp>
      <p:sp>
        <p:nvSpPr>
          <p:cNvPr id="1821702" name="Rectangle 6"/>
          <p:cNvSpPr>
            <a:spLocks noChangeArrowheads="1"/>
          </p:cNvSpPr>
          <p:nvPr/>
        </p:nvSpPr>
        <p:spPr bwMode="auto">
          <a:xfrm>
            <a:off x="712331" y="5963708"/>
            <a:ext cx="8053388" cy="420688"/>
          </a:xfrm>
          <a:prstGeom prst="rect">
            <a:avLst/>
          </a:prstGeom>
          <a:noFill/>
          <a:ln w="9525">
            <a:noFill/>
            <a:miter lim="800000"/>
            <a:headEnd/>
            <a:tailEnd/>
          </a:ln>
        </p:spPr>
        <p:txBody>
          <a:bodyPr wrap="none">
            <a:spAutoFit/>
          </a:bodyPr>
          <a:lstStyle/>
          <a:p>
            <a:pPr>
              <a:lnSpc>
                <a:spcPct val="90000"/>
              </a:lnSpc>
              <a:spcBef>
                <a:spcPct val="20000"/>
              </a:spcBef>
              <a:buFont typeface="Wingdings" pitchFamily="2" charset="2"/>
              <a:buNone/>
            </a:pPr>
            <a:r>
              <a:rPr lang="en-US" sz="2400" b="1" i="1" dirty="0">
                <a:solidFill>
                  <a:srgbClr val="FF0000"/>
                </a:solidFill>
                <a:latin typeface="Times New Roman" pitchFamily="18" charset="0"/>
              </a:rPr>
              <a:t>the only good way to find distances to the nearest 100 galaxies.</a:t>
            </a:r>
          </a:p>
        </p:txBody>
      </p:sp>
      <p:sp>
        <p:nvSpPr>
          <p:cNvPr id="7" name="Rectangle 2"/>
          <p:cNvSpPr txBox="1">
            <a:spLocks noChangeArrowheads="1"/>
          </p:cNvSpPr>
          <p:nvPr/>
        </p:nvSpPr>
        <p:spPr bwMode="auto">
          <a:xfrm>
            <a:off x="3419860" y="87794"/>
            <a:ext cx="5724140" cy="979319"/>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kumimoji="0" lang="en-US" sz="3000" b="0" i="0" u="none" strike="noStrike" kern="0" cap="none" spc="0" normalizeH="0" baseline="0" noProof="0" dirty="0" smtClean="0">
                <a:ln>
                  <a:noFill/>
                </a:ln>
                <a:solidFill>
                  <a:srgbClr val="0000CC"/>
                </a:solidFill>
                <a:effectLst/>
                <a:uLnTx/>
                <a:uFillTx/>
                <a:latin typeface="+mj-lt"/>
                <a:ea typeface="+mj-ea"/>
                <a:cs typeface="+mj-cs"/>
              </a:rPr>
              <a:t>Distance measurement method</a:t>
            </a:r>
          </a:p>
          <a:p>
            <a:pPr lvl="0"/>
            <a:r>
              <a:rPr kumimoji="0" lang="en-US" sz="3200" b="0" i="0" u="none" strike="noStrike" kern="0" cap="none" spc="0" normalizeH="0" baseline="0" noProof="0" dirty="0" smtClean="0">
                <a:ln>
                  <a:noFill/>
                </a:ln>
                <a:solidFill>
                  <a:srgbClr val="0000CC"/>
                </a:solidFill>
                <a:effectLst/>
                <a:uLnTx/>
                <a:uFillTx/>
                <a:latin typeface="+mj-lt"/>
                <a:ea typeface="+mj-ea"/>
                <a:cs typeface="+mj-cs"/>
              </a:rPr>
              <a:t>4 - </a:t>
            </a:r>
            <a:r>
              <a:rPr lang="en-US" sz="3000" b="0" dirty="0" err="1" smtClean="0">
                <a:solidFill>
                  <a:schemeClr val="tx2">
                    <a:lumMod val="75000"/>
                  </a:schemeClr>
                </a:solidFill>
                <a:latin typeface="Calisto MT" pitchFamily="18" charset="0"/>
              </a:rPr>
              <a:t>Cepheids</a:t>
            </a:r>
            <a:endParaRPr kumimoji="0" lang="en-US" sz="3000" b="0" i="0" u="none" strike="noStrike" kern="0" cap="none" spc="0" normalizeH="0" baseline="0" noProof="0" dirty="0" smtClean="0">
              <a:ln>
                <a:noFill/>
              </a:ln>
              <a:solidFill>
                <a:schemeClr val="tx2">
                  <a:lumMod val="75000"/>
                </a:schemeClr>
              </a:solidFill>
              <a:effectLst/>
              <a:uLnTx/>
              <a:uFillTx/>
              <a:latin typeface="Calisto MT" pitchFamily="18" charset="0"/>
              <a:ea typeface="+mj-ea"/>
              <a:cs typeface="+mj-cs"/>
            </a:endParaRPr>
          </a:p>
        </p:txBody>
      </p:sp>
      <p:pic>
        <p:nvPicPr>
          <p:cNvPr id="8" name="Picture 7" descr="cepheid.gif"/>
          <p:cNvPicPr>
            <a:picLocks noChangeAspect="1"/>
          </p:cNvPicPr>
          <p:nvPr/>
        </p:nvPicPr>
        <p:blipFill>
          <a:blip r:embed="rId5" cstate="print"/>
          <a:stretch>
            <a:fillRect/>
          </a:stretch>
        </p:blipFill>
        <p:spPr>
          <a:xfrm>
            <a:off x="654724" y="3889856"/>
            <a:ext cx="2286000" cy="1714500"/>
          </a:xfrm>
          <a:prstGeom prst="rect">
            <a:avLst/>
          </a:prstGeom>
        </p:spPr>
      </p:pic>
      <p:pic>
        <p:nvPicPr>
          <p:cNvPr id="9" name="Picture 8" descr="cepheid.gif"/>
          <p:cNvPicPr>
            <a:picLocks noChangeAspect="1"/>
          </p:cNvPicPr>
          <p:nvPr/>
        </p:nvPicPr>
        <p:blipFill>
          <a:blip r:embed="rId6" cstate="print"/>
          <a:stretch>
            <a:fillRect/>
          </a:stretch>
        </p:blipFill>
        <p:spPr>
          <a:xfrm>
            <a:off x="5551319" y="2622502"/>
            <a:ext cx="3178396" cy="3001818"/>
          </a:xfrm>
          <a:prstGeom prst="rect">
            <a:avLst/>
          </a:prstGeom>
        </p:spPr>
      </p:pic>
      <p:pic>
        <p:nvPicPr>
          <p:cNvPr id="10" name="Picture 9" descr="plrelatn-anim.gif"/>
          <p:cNvPicPr>
            <a:picLocks noChangeAspect="1"/>
          </p:cNvPicPr>
          <p:nvPr/>
        </p:nvPicPr>
        <p:blipFill>
          <a:blip r:embed="rId7" cstate="print"/>
          <a:stretch>
            <a:fillRect/>
          </a:stretch>
        </p:blipFill>
        <p:spPr>
          <a:xfrm>
            <a:off x="3016611" y="3486607"/>
            <a:ext cx="2431534" cy="2134514"/>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2170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xfrm>
            <a:off x="424296" y="1067113"/>
            <a:ext cx="8397875" cy="633677"/>
          </a:xfrm>
        </p:spPr>
        <p:txBody>
          <a:bodyPr/>
          <a:lstStyle/>
          <a:p>
            <a:pPr>
              <a:lnSpc>
                <a:spcPct val="80000"/>
              </a:lnSpc>
            </a:pPr>
            <a:r>
              <a:rPr lang="en-US" sz="2100" dirty="0" smtClean="0"/>
              <a:t>The </a:t>
            </a:r>
            <a:r>
              <a:rPr lang="en-US" sz="2100" dirty="0"/>
              <a:t>primary mission of the Hubble Space Telescope was to find distances to nearby galaxies using Cepheid variable stars.</a:t>
            </a:r>
          </a:p>
          <a:p>
            <a:pPr>
              <a:lnSpc>
                <a:spcPct val="80000"/>
              </a:lnSpc>
            </a:pPr>
            <a:endParaRPr lang="en-US" sz="1900" dirty="0"/>
          </a:p>
        </p:txBody>
      </p:sp>
      <p:pic>
        <p:nvPicPr>
          <p:cNvPr id="13315" name="Picture 3"/>
          <p:cNvPicPr>
            <a:picLocks noChangeAspect="1" noChangeArrowheads="1"/>
          </p:cNvPicPr>
          <p:nvPr/>
        </p:nvPicPr>
        <p:blipFill>
          <a:blip r:embed="rId4" cstate="print"/>
          <a:srcRect/>
          <a:stretch>
            <a:fillRect/>
          </a:stretch>
        </p:blipFill>
        <p:spPr bwMode="auto">
          <a:xfrm>
            <a:off x="4860035" y="2680109"/>
            <a:ext cx="3740150" cy="3222625"/>
          </a:xfrm>
          <a:prstGeom prst="rect">
            <a:avLst/>
          </a:prstGeom>
          <a:noFill/>
        </p:spPr>
      </p:pic>
      <p:pic>
        <p:nvPicPr>
          <p:cNvPr id="13316" name="Picture 4"/>
          <p:cNvPicPr>
            <a:picLocks noChangeAspect="1" noChangeArrowheads="1"/>
          </p:cNvPicPr>
          <p:nvPr/>
        </p:nvPicPr>
        <p:blipFill>
          <a:blip r:embed="rId5" cstate="print"/>
          <a:srcRect/>
          <a:stretch>
            <a:fillRect/>
          </a:stretch>
        </p:blipFill>
        <p:spPr bwMode="auto">
          <a:xfrm>
            <a:off x="378523" y="2570571"/>
            <a:ext cx="4321175" cy="3589338"/>
          </a:xfrm>
          <a:prstGeom prst="rect">
            <a:avLst/>
          </a:prstGeom>
          <a:noFill/>
          <a:ln w="12700">
            <a:noFill/>
            <a:miter lim="800000"/>
            <a:headEnd/>
            <a:tailEnd/>
          </a:ln>
          <a:effectLst/>
        </p:spPr>
      </p:pic>
      <p:sp>
        <p:nvSpPr>
          <p:cNvPr id="13317" name="Line 5"/>
          <p:cNvSpPr>
            <a:spLocks noChangeShapeType="1"/>
          </p:cNvSpPr>
          <p:nvPr/>
        </p:nvSpPr>
        <p:spPr bwMode="auto">
          <a:xfrm flipV="1">
            <a:off x="2970910" y="5505859"/>
            <a:ext cx="3833813" cy="42862"/>
          </a:xfrm>
          <a:prstGeom prst="line">
            <a:avLst/>
          </a:prstGeom>
          <a:noFill/>
          <a:ln w="19050">
            <a:solidFill>
              <a:srgbClr val="00FF00"/>
            </a:solidFill>
            <a:round/>
            <a:headEnd/>
            <a:tailEnd type="triangle" w="med" len="med"/>
          </a:ln>
          <a:effectLst/>
        </p:spPr>
        <p:txBody>
          <a:bodyPr wrap="none"/>
          <a:lstStyle/>
          <a:p>
            <a:endParaRPr lang="en-US"/>
          </a:p>
        </p:txBody>
      </p:sp>
      <p:sp>
        <p:nvSpPr>
          <p:cNvPr id="13318" name="Line 6"/>
          <p:cNvSpPr>
            <a:spLocks noChangeShapeType="1"/>
          </p:cNvSpPr>
          <p:nvPr/>
        </p:nvSpPr>
        <p:spPr bwMode="auto">
          <a:xfrm>
            <a:off x="3069335" y="3896134"/>
            <a:ext cx="4473575" cy="1541462"/>
          </a:xfrm>
          <a:prstGeom prst="line">
            <a:avLst/>
          </a:prstGeom>
          <a:noFill/>
          <a:ln w="19050">
            <a:solidFill>
              <a:srgbClr val="00FF00"/>
            </a:solidFill>
            <a:round/>
            <a:headEnd/>
            <a:tailEnd type="triangle" w="med" len="med"/>
          </a:ln>
          <a:effectLst/>
        </p:spPr>
        <p:txBody>
          <a:bodyPr wrap="none"/>
          <a:lstStyle/>
          <a:p>
            <a:endParaRPr lang="en-US"/>
          </a:p>
        </p:txBody>
      </p:sp>
      <p:sp>
        <p:nvSpPr>
          <p:cNvPr id="13319" name="Line 7"/>
          <p:cNvSpPr>
            <a:spLocks noChangeShapeType="1"/>
          </p:cNvSpPr>
          <p:nvPr/>
        </p:nvSpPr>
        <p:spPr bwMode="auto">
          <a:xfrm>
            <a:off x="3961510" y="3091271"/>
            <a:ext cx="3802063" cy="2357438"/>
          </a:xfrm>
          <a:prstGeom prst="line">
            <a:avLst/>
          </a:prstGeom>
          <a:noFill/>
          <a:ln w="19050">
            <a:solidFill>
              <a:srgbClr val="00FF00"/>
            </a:solidFill>
            <a:round/>
            <a:headEnd/>
            <a:tailEnd type="triangle" w="med" len="med"/>
          </a:ln>
          <a:effectLst/>
        </p:spPr>
        <p:txBody>
          <a:bodyPr wrap="none"/>
          <a:lstStyle/>
          <a:p>
            <a:endParaRPr lang="en-US"/>
          </a:p>
        </p:txBody>
      </p:sp>
      <p:sp>
        <p:nvSpPr>
          <p:cNvPr id="13320" name="Line 8"/>
          <p:cNvSpPr>
            <a:spLocks noChangeShapeType="1"/>
          </p:cNvSpPr>
          <p:nvPr/>
        </p:nvSpPr>
        <p:spPr bwMode="auto">
          <a:xfrm flipH="1">
            <a:off x="5406135" y="3805646"/>
            <a:ext cx="1322388" cy="0"/>
          </a:xfrm>
          <a:prstGeom prst="line">
            <a:avLst/>
          </a:prstGeom>
          <a:noFill/>
          <a:ln w="19050">
            <a:solidFill>
              <a:srgbClr val="FF5050"/>
            </a:solidFill>
            <a:prstDash val="dash"/>
            <a:round/>
            <a:headEnd/>
            <a:tailEnd/>
          </a:ln>
          <a:effectLst/>
        </p:spPr>
        <p:txBody>
          <a:bodyPr wrap="none"/>
          <a:lstStyle/>
          <a:p>
            <a:endParaRPr lang="en-US"/>
          </a:p>
        </p:txBody>
      </p:sp>
      <p:sp>
        <p:nvSpPr>
          <p:cNvPr id="13321" name="Line 9"/>
          <p:cNvSpPr>
            <a:spLocks noChangeShapeType="1"/>
          </p:cNvSpPr>
          <p:nvPr/>
        </p:nvSpPr>
        <p:spPr bwMode="auto">
          <a:xfrm flipH="1">
            <a:off x="5472810" y="3586571"/>
            <a:ext cx="2071688" cy="0"/>
          </a:xfrm>
          <a:prstGeom prst="line">
            <a:avLst/>
          </a:prstGeom>
          <a:noFill/>
          <a:ln w="19050">
            <a:solidFill>
              <a:srgbClr val="FF5050"/>
            </a:solidFill>
            <a:prstDash val="dash"/>
            <a:round/>
            <a:headEnd/>
            <a:tailEnd/>
          </a:ln>
          <a:effectLst/>
        </p:spPr>
        <p:txBody>
          <a:bodyPr wrap="none"/>
          <a:lstStyle/>
          <a:p>
            <a:endParaRPr lang="en-US"/>
          </a:p>
        </p:txBody>
      </p:sp>
      <p:sp>
        <p:nvSpPr>
          <p:cNvPr id="13322" name="Line 10"/>
          <p:cNvSpPr>
            <a:spLocks noChangeShapeType="1"/>
          </p:cNvSpPr>
          <p:nvPr/>
        </p:nvSpPr>
        <p:spPr bwMode="auto">
          <a:xfrm flipH="1">
            <a:off x="5385498" y="3443696"/>
            <a:ext cx="2357437" cy="11113"/>
          </a:xfrm>
          <a:prstGeom prst="line">
            <a:avLst/>
          </a:prstGeom>
          <a:noFill/>
          <a:ln w="19050">
            <a:solidFill>
              <a:srgbClr val="FF5050"/>
            </a:solidFill>
            <a:prstDash val="dash"/>
            <a:round/>
            <a:headEnd/>
            <a:tailEnd/>
          </a:ln>
          <a:effectLst/>
        </p:spPr>
        <p:txBody>
          <a:bodyPr wrap="none"/>
          <a:lstStyle/>
          <a:p>
            <a:endParaRPr lang="en-US"/>
          </a:p>
        </p:txBody>
      </p:sp>
      <p:sp>
        <p:nvSpPr>
          <p:cNvPr id="13323" name="Line 11"/>
          <p:cNvSpPr>
            <a:spLocks noChangeShapeType="1"/>
          </p:cNvSpPr>
          <p:nvPr/>
        </p:nvSpPr>
        <p:spPr bwMode="auto">
          <a:xfrm>
            <a:off x="2166048" y="5370921"/>
            <a:ext cx="0" cy="220663"/>
          </a:xfrm>
          <a:prstGeom prst="line">
            <a:avLst/>
          </a:prstGeom>
          <a:noFill/>
          <a:ln w="28575">
            <a:solidFill>
              <a:srgbClr val="FF5050"/>
            </a:solidFill>
            <a:round/>
            <a:headEnd/>
            <a:tailEnd/>
          </a:ln>
          <a:effectLst/>
        </p:spPr>
        <p:txBody>
          <a:bodyPr wrap="none"/>
          <a:lstStyle/>
          <a:p>
            <a:endParaRPr lang="en-US"/>
          </a:p>
        </p:txBody>
      </p:sp>
      <p:sp>
        <p:nvSpPr>
          <p:cNvPr id="13324" name="Line 12"/>
          <p:cNvSpPr>
            <a:spLocks noChangeShapeType="1"/>
          </p:cNvSpPr>
          <p:nvPr/>
        </p:nvSpPr>
        <p:spPr bwMode="auto">
          <a:xfrm>
            <a:off x="2824860" y="5358221"/>
            <a:ext cx="0" cy="220663"/>
          </a:xfrm>
          <a:prstGeom prst="line">
            <a:avLst/>
          </a:prstGeom>
          <a:noFill/>
          <a:ln w="28575">
            <a:solidFill>
              <a:srgbClr val="FF5050"/>
            </a:solidFill>
            <a:round/>
            <a:headEnd/>
            <a:tailEnd/>
          </a:ln>
          <a:effectLst/>
        </p:spPr>
        <p:txBody>
          <a:bodyPr wrap="none"/>
          <a:lstStyle/>
          <a:p>
            <a:endParaRPr lang="en-US"/>
          </a:p>
        </p:txBody>
      </p:sp>
      <p:sp>
        <p:nvSpPr>
          <p:cNvPr id="13325" name="Text Box 13"/>
          <p:cNvSpPr txBox="1">
            <a:spLocks noChangeArrowheads="1"/>
          </p:cNvSpPr>
          <p:nvPr/>
        </p:nvSpPr>
        <p:spPr bwMode="auto">
          <a:xfrm>
            <a:off x="2143823" y="5315359"/>
            <a:ext cx="795337" cy="304800"/>
          </a:xfrm>
          <a:prstGeom prst="rect">
            <a:avLst/>
          </a:prstGeom>
          <a:noFill/>
          <a:ln w="28575">
            <a:noFill/>
            <a:miter lim="800000"/>
            <a:headEnd/>
            <a:tailEnd/>
          </a:ln>
          <a:effectLst/>
        </p:spPr>
        <p:txBody>
          <a:bodyPr>
            <a:spAutoFit/>
          </a:bodyPr>
          <a:lstStyle/>
          <a:p>
            <a:pPr>
              <a:spcBef>
                <a:spcPct val="50000"/>
              </a:spcBef>
            </a:pPr>
            <a:r>
              <a:rPr lang="en-US" sz="1400" b="1">
                <a:solidFill>
                  <a:schemeClr val="bg2"/>
                </a:solidFill>
                <a:latin typeface="Times New Roman" pitchFamily="18" charset="0"/>
              </a:rPr>
              <a:t>10 days</a:t>
            </a:r>
          </a:p>
        </p:txBody>
      </p:sp>
      <p:sp>
        <p:nvSpPr>
          <p:cNvPr id="13326" name="Line 14"/>
          <p:cNvSpPr>
            <a:spLocks noChangeShapeType="1"/>
          </p:cNvSpPr>
          <p:nvPr/>
        </p:nvSpPr>
        <p:spPr bwMode="auto">
          <a:xfrm>
            <a:off x="1778698" y="4577171"/>
            <a:ext cx="0" cy="220663"/>
          </a:xfrm>
          <a:prstGeom prst="line">
            <a:avLst/>
          </a:prstGeom>
          <a:noFill/>
          <a:ln w="28575">
            <a:solidFill>
              <a:srgbClr val="FF5050"/>
            </a:solidFill>
            <a:round/>
            <a:headEnd/>
            <a:tailEnd/>
          </a:ln>
          <a:effectLst/>
        </p:spPr>
        <p:txBody>
          <a:bodyPr wrap="none"/>
          <a:lstStyle/>
          <a:p>
            <a:endParaRPr lang="en-US"/>
          </a:p>
        </p:txBody>
      </p:sp>
      <p:sp>
        <p:nvSpPr>
          <p:cNvPr id="13327" name="Line 15"/>
          <p:cNvSpPr>
            <a:spLocks noChangeShapeType="1"/>
          </p:cNvSpPr>
          <p:nvPr/>
        </p:nvSpPr>
        <p:spPr bwMode="auto">
          <a:xfrm>
            <a:off x="2604198" y="4585109"/>
            <a:ext cx="0" cy="220662"/>
          </a:xfrm>
          <a:prstGeom prst="line">
            <a:avLst/>
          </a:prstGeom>
          <a:noFill/>
          <a:ln w="28575">
            <a:solidFill>
              <a:srgbClr val="FF5050"/>
            </a:solidFill>
            <a:round/>
            <a:headEnd/>
            <a:tailEnd/>
          </a:ln>
          <a:effectLst/>
        </p:spPr>
        <p:txBody>
          <a:bodyPr wrap="none"/>
          <a:lstStyle/>
          <a:p>
            <a:endParaRPr lang="en-US"/>
          </a:p>
        </p:txBody>
      </p:sp>
      <p:sp>
        <p:nvSpPr>
          <p:cNvPr id="13328" name="Text Box 16"/>
          <p:cNvSpPr txBox="1">
            <a:spLocks noChangeArrowheads="1"/>
          </p:cNvSpPr>
          <p:nvPr/>
        </p:nvSpPr>
        <p:spPr bwMode="auto">
          <a:xfrm>
            <a:off x="1832673" y="4564471"/>
            <a:ext cx="795337" cy="304800"/>
          </a:xfrm>
          <a:prstGeom prst="rect">
            <a:avLst/>
          </a:prstGeom>
          <a:noFill/>
          <a:ln w="28575">
            <a:noFill/>
            <a:miter lim="800000"/>
            <a:headEnd/>
            <a:tailEnd/>
          </a:ln>
          <a:effectLst/>
        </p:spPr>
        <p:txBody>
          <a:bodyPr>
            <a:spAutoFit/>
          </a:bodyPr>
          <a:lstStyle/>
          <a:p>
            <a:pPr>
              <a:spcBef>
                <a:spcPct val="50000"/>
              </a:spcBef>
            </a:pPr>
            <a:r>
              <a:rPr lang="en-US" sz="1400" b="1">
                <a:solidFill>
                  <a:schemeClr val="bg2"/>
                </a:solidFill>
                <a:latin typeface="Times New Roman" pitchFamily="18" charset="0"/>
              </a:rPr>
              <a:t>15 days</a:t>
            </a:r>
          </a:p>
        </p:txBody>
      </p:sp>
      <p:sp>
        <p:nvSpPr>
          <p:cNvPr id="13329" name="Line 17"/>
          <p:cNvSpPr>
            <a:spLocks noChangeShapeType="1"/>
          </p:cNvSpPr>
          <p:nvPr/>
        </p:nvSpPr>
        <p:spPr bwMode="auto">
          <a:xfrm>
            <a:off x="1372298" y="3738971"/>
            <a:ext cx="0" cy="220663"/>
          </a:xfrm>
          <a:prstGeom prst="line">
            <a:avLst/>
          </a:prstGeom>
          <a:noFill/>
          <a:ln w="28575">
            <a:solidFill>
              <a:srgbClr val="FF5050"/>
            </a:solidFill>
            <a:round/>
            <a:headEnd/>
            <a:tailEnd/>
          </a:ln>
          <a:effectLst/>
        </p:spPr>
        <p:txBody>
          <a:bodyPr wrap="none"/>
          <a:lstStyle/>
          <a:p>
            <a:endParaRPr lang="en-US"/>
          </a:p>
        </p:txBody>
      </p:sp>
      <p:sp>
        <p:nvSpPr>
          <p:cNvPr id="13330" name="Line 18"/>
          <p:cNvSpPr>
            <a:spLocks noChangeShapeType="1"/>
          </p:cNvSpPr>
          <p:nvPr/>
        </p:nvSpPr>
        <p:spPr bwMode="auto">
          <a:xfrm>
            <a:off x="2943923" y="3759609"/>
            <a:ext cx="0" cy="220662"/>
          </a:xfrm>
          <a:prstGeom prst="line">
            <a:avLst/>
          </a:prstGeom>
          <a:noFill/>
          <a:ln w="28575">
            <a:solidFill>
              <a:srgbClr val="FF5050"/>
            </a:solidFill>
            <a:round/>
            <a:headEnd/>
            <a:tailEnd/>
          </a:ln>
          <a:effectLst/>
        </p:spPr>
        <p:txBody>
          <a:bodyPr wrap="none"/>
          <a:lstStyle/>
          <a:p>
            <a:endParaRPr lang="en-US"/>
          </a:p>
        </p:txBody>
      </p:sp>
      <p:sp>
        <p:nvSpPr>
          <p:cNvPr id="13331" name="Line 19"/>
          <p:cNvSpPr>
            <a:spLocks noChangeShapeType="1"/>
          </p:cNvSpPr>
          <p:nvPr/>
        </p:nvSpPr>
        <p:spPr bwMode="auto">
          <a:xfrm>
            <a:off x="1446910" y="2978559"/>
            <a:ext cx="0" cy="220662"/>
          </a:xfrm>
          <a:prstGeom prst="line">
            <a:avLst/>
          </a:prstGeom>
          <a:noFill/>
          <a:ln w="28575">
            <a:solidFill>
              <a:srgbClr val="FF5050"/>
            </a:solidFill>
            <a:round/>
            <a:headEnd/>
            <a:tailEnd/>
          </a:ln>
          <a:effectLst/>
        </p:spPr>
        <p:txBody>
          <a:bodyPr wrap="none"/>
          <a:lstStyle/>
          <a:p>
            <a:endParaRPr lang="en-US"/>
          </a:p>
        </p:txBody>
      </p:sp>
      <p:sp>
        <p:nvSpPr>
          <p:cNvPr id="13332" name="Line 20"/>
          <p:cNvSpPr>
            <a:spLocks noChangeShapeType="1"/>
          </p:cNvSpPr>
          <p:nvPr/>
        </p:nvSpPr>
        <p:spPr bwMode="auto">
          <a:xfrm>
            <a:off x="3824985" y="3010309"/>
            <a:ext cx="0" cy="220662"/>
          </a:xfrm>
          <a:prstGeom prst="line">
            <a:avLst/>
          </a:prstGeom>
          <a:noFill/>
          <a:ln w="28575">
            <a:solidFill>
              <a:srgbClr val="FF5050"/>
            </a:solidFill>
            <a:round/>
            <a:headEnd/>
            <a:tailEnd/>
          </a:ln>
          <a:effectLst/>
        </p:spPr>
        <p:txBody>
          <a:bodyPr wrap="none"/>
          <a:lstStyle/>
          <a:p>
            <a:endParaRPr lang="en-US"/>
          </a:p>
        </p:txBody>
      </p:sp>
      <p:sp>
        <p:nvSpPr>
          <p:cNvPr id="13333" name="Text Box 21"/>
          <p:cNvSpPr txBox="1">
            <a:spLocks noChangeArrowheads="1"/>
          </p:cNvSpPr>
          <p:nvPr/>
        </p:nvSpPr>
        <p:spPr bwMode="auto">
          <a:xfrm>
            <a:off x="2316860" y="2989671"/>
            <a:ext cx="795338" cy="304800"/>
          </a:xfrm>
          <a:prstGeom prst="rect">
            <a:avLst/>
          </a:prstGeom>
          <a:noFill/>
          <a:ln w="28575">
            <a:noFill/>
            <a:miter lim="800000"/>
            <a:headEnd/>
            <a:tailEnd/>
          </a:ln>
          <a:effectLst/>
        </p:spPr>
        <p:txBody>
          <a:bodyPr>
            <a:spAutoFit/>
          </a:bodyPr>
          <a:lstStyle/>
          <a:p>
            <a:pPr>
              <a:spcBef>
                <a:spcPct val="50000"/>
              </a:spcBef>
            </a:pPr>
            <a:r>
              <a:rPr lang="en-US" sz="1400" b="1">
                <a:solidFill>
                  <a:schemeClr val="bg2"/>
                </a:solidFill>
                <a:latin typeface="Times New Roman" pitchFamily="18" charset="0"/>
              </a:rPr>
              <a:t>45 days</a:t>
            </a:r>
          </a:p>
        </p:txBody>
      </p:sp>
      <p:sp>
        <p:nvSpPr>
          <p:cNvPr id="13334" name="Rectangle 22"/>
          <p:cNvSpPr>
            <a:spLocks noChangeArrowheads="1"/>
          </p:cNvSpPr>
          <p:nvPr/>
        </p:nvSpPr>
        <p:spPr bwMode="auto">
          <a:xfrm>
            <a:off x="1880298" y="3731034"/>
            <a:ext cx="792162" cy="341312"/>
          </a:xfrm>
          <a:prstGeom prst="rect">
            <a:avLst/>
          </a:prstGeom>
          <a:noFill/>
          <a:ln w="12700">
            <a:solidFill>
              <a:schemeClr val="tx1"/>
            </a:solidFill>
            <a:miter lim="800000"/>
            <a:headEnd/>
            <a:tailEnd/>
          </a:ln>
          <a:effectLst/>
        </p:spPr>
        <p:txBody>
          <a:bodyPr wrap="none" anchor="ctr"/>
          <a:lstStyle/>
          <a:p>
            <a:endParaRPr lang="en-US"/>
          </a:p>
        </p:txBody>
      </p:sp>
      <p:sp>
        <p:nvSpPr>
          <p:cNvPr id="13335" name="Text Box 23"/>
          <p:cNvSpPr txBox="1">
            <a:spLocks noChangeArrowheads="1"/>
          </p:cNvSpPr>
          <p:nvPr/>
        </p:nvSpPr>
        <p:spPr bwMode="auto">
          <a:xfrm>
            <a:off x="1956498" y="3750084"/>
            <a:ext cx="795337" cy="304800"/>
          </a:xfrm>
          <a:prstGeom prst="rect">
            <a:avLst/>
          </a:prstGeom>
          <a:solidFill>
            <a:srgbClr val="FFFFFF"/>
          </a:solidFill>
          <a:ln w="28575">
            <a:noFill/>
            <a:miter lim="800000"/>
            <a:headEnd/>
            <a:tailEnd/>
          </a:ln>
          <a:effectLst/>
        </p:spPr>
        <p:txBody>
          <a:bodyPr>
            <a:spAutoFit/>
          </a:bodyPr>
          <a:lstStyle/>
          <a:p>
            <a:pPr>
              <a:spcBef>
                <a:spcPct val="50000"/>
              </a:spcBef>
            </a:pPr>
            <a:r>
              <a:rPr lang="en-US" sz="1400" b="1">
                <a:solidFill>
                  <a:schemeClr val="bg2"/>
                </a:solidFill>
                <a:latin typeface="Times New Roman" pitchFamily="18" charset="0"/>
              </a:rPr>
              <a:t>30 days</a:t>
            </a:r>
          </a:p>
        </p:txBody>
      </p:sp>
      <p:sp>
        <p:nvSpPr>
          <p:cNvPr id="13336" name="Line 24"/>
          <p:cNvSpPr>
            <a:spLocks noChangeShapeType="1"/>
          </p:cNvSpPr>
          <p:nvPr/>
        </p:nvSpPr>
        <p:spPr bwMode="auto">
          <a:xfrm flipV="1">
            <a:off x="6838060" y="3827871"/>
            <a:ext cx="0" cy="1631950"/>
          </a:xfrm>
          <a:prstGeom prst="line">
            <a:avLst/>
          </a:prstGeom>
          <a:noFill/>
          <a:ln w="19050">
            <a:solidFill>
              <a:srgbClr val="FF5050"/>
            </a:solidFill>
            <a:prstDash val="dash"/>
            <a:round/>
            <a:headEnd/>
            <a:tailEnd/>
          </a:ln>
          <a:effectLst/>
        </p:spPr>
        <p:txBody>
          <a:bodyPr wrap="none"/>
          <a:lstStyle/>
          <a:p>
            <a:endParaRPr lang="en-US"/>
          </a:p>
        </p:txBody>
      </p:sp>
      <p:sp>
        <p:nvSpPr>
          <p:cNvPr id="13337" name="Line 25"/>
          <p:cNvSpPr>
            <a:spLocks noChangeShapeType="1"/>
          </p:cNvSpPr>
          <p:nvPr/>
        </p:nvSpPr>
        <p:spPr bwMode="auto">
          <a:xfrm flipH="1" flipV="1">
            <a:off x="7541323" y="3553234"/>
            <a:ext cx="11112" cy="1938337"/>
          </a:xfrm>
          <a:prstGeom prst="line">
            <a:avLst/>
          </a:prstGeom>
          <a:noFill/>
          <a:ln w="19050">
            <a:solidFill>
              <a:srgbClr val="FF5050"/>
            </a:solidFill>
            <a:prstDash val="dash"/>
            <a:round/>
            <a:headEnd/>
            <a:tailEnd/>
          </a:ln>
          <a:effectLst/>
        </p:spPr>
        <p:txBody>
          <a:bodyPr wrap="none"/>
          <a:lstStyle/>
          <a:p>
            <a:endParaRPr lang="en-US"/>
          </a:p>
        </p:txBody>
      </p:sp>
      <p:sp>
        <p:nvSpPr>
          <p:cNvPr id="13338" name="Line 26"/>
          <p:cNvSpPr>
            <a:spLocks noChangeShapeType="1"/>
          </p:cNvSpPr>
          <p:nvPr/>
        </p:nvSpPr>
        <p:spPr bwMode="auto">
          <a:xfrm flipH="1" flipV="1">
            <a:off x="7784210" y="3473859"/>
            <a:ext cx="11113" cy="2006600"/>
          </a:xfrm>
          <a:prstGeom prst="line">
            <a:avLst/>
          </a:prstGeom>
          <a:noFill/>
          <a:ln w="19050">
            <a:solidFill>
              <a:srgbClr val="FF5050"/>
            </a:solidFill>
            <a:prstDash val="dash"/>
            <a:round/>
            <a:headEnd/>
            <a:tailEnd/>
          </a:ln>
          <a:effectLst/>
        </p:spPr>
        <p:txBody>
          <a:bodyPr wrap="none"/>
          <a:lstStyle/>
          <a:p>
            <a:endParaRPr lang="en-US"/>
          </a:p>
        </p:txBody>
      </p:sp>
      <p:sp>
        <p:nvSpPr>
          <p:cNvPr id="13339" name="Text Box 27"/>
          <p:cNvSpPr txBox="1">
            <a:spLocks noChangeArrowheads="1"/>
          </p:cNvSpPr>
          <p:nvPr/>
        </p:nvSpPr>
        <p:spPr bwMode="auto">
          <a:xfrm>
            <a:off x="5142610" y="3642134"/>
            <a:ext cx="342900" cy="457200"/>
          </a:xfrm>
          <a:prstGeom prst="rect">
            <a:avLst/>
          </a:prstGeom>
          <a:noFill/>
          <a:ln w="12700">
            <a:noFill/>
            <a:miter lim="800000"/>
            <a:headEnd/>
            <a:tailEnd/>
          </a:ln>
          <a:effectLst/>
        </p:spPr>
        <p:txBody>
          <a:bodyPr>
            <a:spAutoFit/>
          </a:bodyPr>
          <a:lstStyle/>
          <a:p>
            <a:pPr>
              <a:spcBef>
                <a:spcPct val="50000"/>
              </a:spcBef>
            </a:pPr>
            <a:r>
              <a:rPr lang="en-US" sz="2400" b="1">
                <a:solidFill>
                  <a:srgbClr val="FF5050"/>
                </a:solidFill>
                <a:latin typeface="Tahoma" pitchFamily="34" charset="0"/>
                <a:cs typeface="Tahoma" pitchFamily="34" charset="0"/>
              </a:rPr>
              <a:t>*</a:t>
            </a:r>
          </a:p>
        </p:txBody>
      </p:sp>
      <p:sp>
        <p:nvSpPr>
          <p:cNvPr id="13340" name="Text Box 28"/>
          <p:cNvSpPr txBox="1">
            <a:spLocks noChangeArrowheads="1"/>
          </p:cNvSpPr>
          <p:nvPr/>
        </p:nvSpPr>
        <p:spPr bwMode="auto">
          <a:xfrm>
            <a:off x="5141023" y="3377021"/>
            <a:ext cx="342900" cy="457200"/>
          </a:xfrm>
          <a:prstGeom prst="rect">
            <a:avLst/>
          </a:prstGeom>
          <a:noFill/>
          <a:ln w="12700">
            <a:noFill/>
            <a:miter lim="800000"/>
            <a:headEnd/>
            <a:tailEnd/>
          </a:ln>
          <a:effectLst/>
        </p:spPr>
        <p:txBody>
          <a:bodyPr>
            <a:spAutoFit/>
          </a:bodyPr>
          <a:lstStyle/>
          <a:p>
            <a:pPr>
              <a:spcBef>
                <a:spcPct val="50000"/>
              </a:spcBef>
            </a:pPr>
            <a:r>
              <a:rPr lang="en-US" sz="2400" b="1">
                <a:solidFill>
                  <a:srgbClr val="FF5050"/>
                </a:solidFill>
                <a:latin typeface="Tahoma" pitchFamily="34" charset="0"/>
                <a:cs typeface="Tahoma" pitchFamily="34" charset="0"/>
              </a:rPr>
              <a:t>*</a:t>
            </a:r>
          </a:p>
        </p:txBody>
      </p:sp>
      <p:sp>
        <p:nvSpPr>
          <p:cNvPr id="13341" name="Text Box 29"/>
          <p:cNvSpPr txBox="1">
            <a:spLocks noChangeArrowheads="1"/>
          </p:cNvSpPr>
          <p:nvPr/>
        </p:nvSpPr>
        <p:spPr bwMode="auto">
          <a:xfrm>
            <a:off x="5115623" y="3232559"/>
            <a:ext cx="342900" cy="457200"/>
          </a:xfrm>
          <a:prstGeom prst="rect">
            <a:avLst/>
          </a:prstGeom>
          <a:noFill/>
          <a:ln w="12700">
            <a:noFill/>
            <a:miter lim="800000"/>
            <a:headEnd/>
            <a:tailEnd/>
          </a:ln>
          <a:effectLst/>
        </p:spPr>
        <p:txBody>
          <a:bodyPr>
            <a:spAutoFit/>
          </a:bodyPr>
          <a:lstStyle/>
          <a:p>
            <a:pPr>
              <a:spcBef>
                <a:spcPct val="50000"/>
              </a:spcBef>
            </a:pPr>
            <a:r>
              <a:rPr lang="en-US" sz="2400" b="1">
                <a:solidFill>
                  <a:srgbClr val="FF5050"/>
                </a:solidFill>
                <a:latin typeface="Tahoma" pitchFamily="34" charset="0"/>
                <a:cs typeface="Tahoma" pitchFamily="34" charset="0"/>
              </a:rPr>
              <a:t>*</a:t>
            </a:r>
          </a:p>
        </p:txBody>
      </p:sp>
      <p:sp>
        <p:nvSpPr>
          <p:cNvPr id="13342" name="Rectangle 30"/>
          <p:cNvSpPr>
            <a:spLocks noGrp="1" noChangeArrowheads="1"/>
          </p:cNvSpPr>
          <p:nvPr>
            <p:ph type="title"/>
          </p:nvPr>
        </p:nvSpPr>
        <p:spPr>
          <a:xfrm>
            <a:off x="827545" y="260615"/>
            <a:ext cx="6855233" cy="548650"/>
          </a:xfrm>
        </p:spPr>
        <p:txBody>
          <a:bodyPr/>
          <a:lstStyle/>
          <a:p>
            <a:r>
              <a:rPr lang="en-US" sz="3200" dirty="0"/>
              <a:t>Variable Stars as Distance Indicators</a:t>
            </a:r>
          </a:p>
        </p:txBody>
      </p:sp>
      <p:sp>
        <p:nvSpPr>
          <p:cNvPr id="31" name="TextBox 30"/>
          <p:cNvSpPr txBox="1"/>
          <p:nvPr/>
        </p:nvSpPr>
        <p:spPr>
          <a:xfrm>
            <a:off x="1000366" y="1873611"/>
            <a:ext cx="7003840" cy="646331"/>
          </a:xfrm>
          <a:prstGeom prst="rect">
            <a:avLst/>
          </a:prstGeom>
          <a:noFill/>
        </p:spPr>
        <p:txBody>
          <a:bodyPr wrap="none" rtlCol="0">
            <a:spAutoFit/>
          </a:bodyPr>
          <a:lstStyle/>
          <a:p>
            <a:r>
              <a:rPr lang="en-US" b="0" dirty="0" smtClean="0">
                <a:latin typeface="Calisto MT" pitchFamily="18" charset="0"/>
              </a:rPr>
              <a:t>Pulsation period </a:t>
            </a:r>
            <a:r>
              <a:rPr lang="en-US" b="0" dirty="0" smtClean="0">
                <a:latin typeface="Calisto MT" pitchFamily="18" charset="0"/>
                <a:sym typeface="Wingdings" pitchFamily="2" charset="2"/>
              </a:rPr>
              <a:t> real brightness  measured brightness  distance</a:t>
            </a:r>
            <a:endParaRPr lang="en-US" b="0" dirty="0" smtClean="0">
              <a:latin typeface="Calisto MT" pitchFamily="18" charset="0"/>
            </a:endParaRPr>
          </a:p>
          <a:p>
            <a:endParaRPr lang="en-US" b="0" dirty="0">
              <a:latin typeface="Calisto MT"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3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13317"/>
                                        </p:tgtEl>
                                        <p:attrNameLst>
                                          <p:attrName>style.visibility</p:attrName>
                                        </p:attrNameLst>
                                      </p:cBhvr>
                                      <p:to>
                                        <p:strVal val="hidden"/>
                                      </p:to>
                                    </p:set>
                                  </p:childTnLst>
                                </p:cTn>
                              </p:par>
                              <p:par>
                                <p:cTn id="17" presetID="1" presetClass="exit" presetSubtype="0" fill="hold" grpId="1" nodeType="withEffect">
                                  <p:stCondLst>
                                    <p:cond delay="0"/>
                                  </p:stCondLst>
                                  <p:childTnLst>
                                    <p:set>
                                      <p:cBhvr>
                                        <p:cTn id="18" dur="1" fill="hold">
                                          <p:stCondLst>
                                            <p:cond delay="0"/>
                                          </p:stCondLst>
                                        </p:cTn>
                                        <p:tgtEl>
                                          <p:spTgt spid="13336"/>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13320"/>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33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33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3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34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1" nodeType="clickEffect">
                                  <p:stCondLst>
                                    <p:cond delay="0"/>
                                  </p:stCondLst>
                                  <p:childTnLst>
                                    <p:set>
                                      <p:cBhvr>
                                        <p:cTn id="32" dur="1" fill="hold">
                                          <p:stCondLst>
                                            <p:cond delay="0"/>
                                          </p:stCondLst>
                                        </p:cTn>
                                        <p:tgtEl>
                                          <p:spTgt spid="13318"/>
                                        </p:tgtEl>
                                        <p:attrNameLst>
                                          <p:attrName>style.visibility</p:attrName>
                                        </p:attrNameLst>
                                      </p:cBhvr>
                                      <p:to>
                                        <p:strVal val="hidden"/>
                                      </p:to>
                                    </p:set>
                                  </p:childTnLst>
                                </p:cTn>
                              </p:par>
                              <p:par>
                                <p:cTn id="33" presetID="1" presetClass="exit" presetSubtype="0" fill="hold" grpId="1" nodeType="withEffect">
                                  <p:stCondLst>
                                    <p:cond delay="0"/>
                                  </p:stCondLst>
                                  <p:childTnLst>
                                    <p:set>
                                      <p:cBhvr>
                                        <p:cTn id="34" dur="1" fill="hold">
                                          <p:stCondLst>
                                            <p:cond delay="0"/>
                                          </p:stCondLst>
                                        </p:cTn>
                                        <p:tgtEl>
                                          <p:spTgt spid="13337"/>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13321"/>
                                        </p:tgtEl>
                                        <p:attrNameLst>
                                          <p:attrName>style.visibility</p:attrName>
                                        </p:attrNameLst>
                                      </p:cBhvr>
                                      <p:to>
                                        <p:strVal val="hidden"/>
                                      </p:to>
                                    </p:set>
                                  </p:childTnLst>
                                </p:cTn>
                              </p:par>
                              <p:par>
                                <p:cTn id="37" presetID="1" presetClass="entr" presetSubtype="0" fill="hold" grpId="0" nodeType="withEffect">
                                  <p:stCondLst>
                                    <p:cond delay="0"/>
                                  </p:stCondLst>
                                  <p:childTnLst>
                                    <p:set>
                                      <p:cBhvr>
                                        <p:cTn id="38" dur="1" fill="hold">
                                          <p:stCondLst>
                                            <p:cond delay="0"/>
                                          </p:stCondLst>
                                        </p:cTn>
                                        <p:tgtEl>
                                          <p:spTgt spid="133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33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3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3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P spid="13317" grpId="1" animBg="1"/>
      <p:bldP spid="13318" grpId="0" animBg="1"/>
      <p:bldP spid="13318" grpId="1" animBg="1"/>
      <p:bldP spid="13319" grpId="0" animBg="1"/>
      <p:bldP spid="13320" grpId="0" animBg="1"/>
      <p:bldP spid="13320" grpId="1" animBg="1"/>
      <p:bldP spid="13321" grpId="0" animBg="1"/>
      <p:bldP spid="13321" grpId="1" animBg="1"/>
      <p:bldP spid="13322" grpId="0" animBg="1"/>
      <p:bldP spid="13336" grpId="0" animBg="1"/>
      <p:bldP spid="13336" grpId="1" animBg="1"/>
      <p:bldP spid="13337" grpId="0" animBg="1"/>
      <p:bldP spid="13337" grpId="1" animBg="1"/>
      <p:bldP spid="13338" grpId="0" animBg="1"/>
      <p:bldP spid="13339" grpId="0"/>
      <p:bldP spid="13340" grpId="0"/>
      <p:bldP spid="133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836685"/>
          </a:xfrm>
        </p:spPr>
        <p:txBody>
          <a:bodyPr/>
          <a:lstStyle/>
          <a:p>
            <a:r>
              <a:rPr lang="en-US" dirty="0" smtClean="0"/>
              <a:t>Optical telescopes don’t reveal very much</a:t>
            </a:r>
            <a:endParaRPr lang="en-US" dirty="0"/>
          </a:p>
        </p:txBody>
      </p:sp>
      <p:pic>
        <p:nvPicPr>
          <p:cNvPr id="4" name="Picture 3"/>
          <p:cNvPicPr>
            <a:picLocks noChangeAspect="1" noChangeArrowheads="1"/>
          </p:cNvPicPr>
          <p:nvPr/>
        </p:nvPicPr>
        <p:blipFill>
          <a:blip r:embed="rId3" cstate="print"/>
          <a:srcRect/>
          <a:stretch>
            <a:fillRect/>
          </a:stretch>
        </p:blipFill>
        <p:spPr bwMode="auto">
          <a:xfrm>
            <a:off x="1173187" y="894292"/>
            <a:ext cx="6912840" cy="4489110"/>
          </a:xfrm>
          <a:prstGeom prst="rect">
            <a:avLst/>
          </a:prstGeom>
          <a:noFill/>
          <a:ln w="9525">
            <a:noFill/>
            <a:miter lim="800000"/>
            <a:headEnd/>
            <a:tailEnd/>
          </a:ln>
        </p:spPr>
      </p:pic>
      <p:sp>
        <p:nvSpPr>
          <p:cNvPr id="6" name="TextBox 5"/>
          <p:cNvSpPr txBox="1"/>
          <p:nvPr/>
        </p:nvSpPr>
        <p:spPr>
          <a:xfrm>
            <a:off x="654724" y="5733280"/>
            <a:ext cx="1324961" cy="523220"/>
          </a:xfrm>
          <a:prstGeom prst="rect">
            <a:avLst/>
          </a:prstGeom>
          <a:noFill/>
        </p:spPr>
        <p:txBody>
          <a:bodyPr wrap="square" rtlCol="0">
            <a:spAutoFit/>
          </a:bodyPr>
          <a:lstStyle/>
          <a:p>
            <a:pPr algn="r"/>
            <a:r>
              <a:rPr lang="en-US" sz="1400" b="0" dirty="0" smtClean="0">
                <a:latin typeface="Calisto MT" pitchFamily="18" charset="0"/>
              </a:rPr>
              <a:t>Gamma-ray telescopes</a:t>
            </a:r>
            <a:endParaRPr lang="en-US" sz="1400" b="0" dirty="0">
              <a:latin typeface="Calisto MT" pitchFamily="18" charset="0"/>
            </a:endParaRPr>
          </a:p>
        </p:txBody>
      </p:sp>
      <p:sp>
        <p:nvSpPr>
          <p:cNvPr id="7" name="TextBox 6"/>
          <p:cNvSpPr txBox="1"/>
          <p:nvPr/>
        </p:nvSpPr>
        <p:spPr>
          <a:xfrm>
            <a:off x="1922078" y="5901344"/>
            <a:ext cx="1036925" cy="523220"/>
          </a:xfrm>
          <a:prstGeom prst="rect">
            <a:avLst/>
          </a:prstGeom>
          <a:noFill/>
        </p:spPr>
        <p:txBody>
          <a:bodyPr wrap="square" rtlCol="0">
            <a:spAutoFit/>
          </a:bodyPr>
          <a:lstStyle/>
          <a:p>
            <a:r>
              <a:rPr lang="en-US" sz="1400" b="0" dirty="0" smtClean="0">
                <a:latin typeface="Calisto MT" pitchFamily="18" charset="0"/>
              </a:rPr>
              <a:t>X-ray telescopes</a:t>
            </a:r>
            <a:endParaRPr lang="en-US" sz="1400" b="0" dirty="0">
              <a:latin typeface="Calisto MT" pitchFamily="18" charset="0"/>
            </a:endParaRPr>
          </a:p>
        </p:txBody>
      </p:sp>
      <p:sp>
        <p:nvSpPr>
          <p:cNvPr id="8" name="TextBox 7"/>
          <p:cNvSpPr txBox="1"/>
          <p:nvPr/>
        </p:nvSpPr>
        <p:spPr>
          <a:xfrm>
            <a:off x="2728576" y="6189379"/>
            <a:ext cx="1036925" cy="523220"/>
          </a:xfrm>
          <a:prstGeom prst="rect">
            <a:avLst/>
          </a:prstGeom>
          <a:noFill/>
        </p:spPr>
        <p:txBody>
          <a:bodyPr wrap="square" rtlCol="0">
            <a:spAutoFit/>
          </a:bodyPr>
          <a:lstStyle/>
          <a:p>
            <a:r>
              <a:rPr lang="en-US" sz="1400" b="0" dirty="0" smtClean="0">
                <a:latin typeface="Calisto MT" pitchFamily="18" charset="0"/>
              </a:rPr>
              <a:t>UV</a:t>
            </a:r>
          </a:p>
          <a:p>
            <a:r>
              <a:rPr lang="en-US" sz="1400" b="0" dirty="0" smtClean="0">
                <a:latin typeface="Calisto MT" pitchFamily="18" charset="0"/>
              </a:rPr>
              <a:t>telescopes</a:t>
            </a:r>
            <a:endParaRPr lang="en-US" sz="1400" b="0" dirty="0">
              <a:latin typeface="Calisto MT" pitchFamily="18" charset="0"/>
            </a:endParaRPr>
          </a:p>
        </p:txBody>
      </p:sp>
      <p:sp>
        <p:nvSpPr>
          <p:cNvPr id="9" name="TextBox 8"/>
          <p:cNvSpPr txBox="1"/>
          <p:nvPr/>
        </p:nvSpPr>
        <p:spPr>
          <a:xfrm>
            <a:off x="3419861" y="5843737"/>
            <a:ext cx="1036925" cy="523220"/>
          </a:xfrm>
          <a:prstGeom prst="rect">
            <a:avLst/>
          </a:prstGeom>
          <a:noFill/>
        </p:spPr>
        <p:txBody>
          <a:bodyPr wrap="square" rtlCol="0">
            <a:spAutoFit/>
          </a:bodyPr>
          <a:lstStyle/>
          <a:p>
            <a:r>
              <a:rPr lang="en-US" sz="1400" b="0" dirty="0" smtClean="0">
                <a:latin typeface="Calisto MT" pitchFamily="18" charset="0"/>
              </a:rPr>
              <a:t>Optical</a:t>
            </a:r>
          </a:p>
          <a:p>
            <a:r>
              <a:rPr lang="en-US" sz="1400" b="0" dirty="0" smtClean="0">
                <a:latin typeface="Calisto MT" pitchFamily="18" charset="0"/>
              </a:rPr>
              <a:t>telescopes</a:t>
            </a:r>
            <a:endParaRPr lang="en-US" sz="1400" b="0" dirty="0">
              <a:latin typeface="Calisto MT" pitchFamily="18" charset="0"/>
            </a:endParaRPr>
          </a:p>
        </p:txBody>
      </p:sp>
      <p:sp>
        <p:nvSpPr>
          <p:cNvPr id="10" name="TextBox 9"/>
          <p:cNvSpPr txBox="1"/>
          <p:nvPr/>
        </p:nvSpPr>
        <p:spPr>
          <a:xfrm>
            <a:off x="4226358" y="6136529"/>
            <a:ext cx="1036925" cy="523220"/>
          </a:xfrm>
          <a:prstGeom prst="rect">
            <a:avLst/>
          </a:prstGeom>
          <a:noFill/>
        </p:spPr>
        <p:txBody>
          <a:bodyPr wrap="square" rtlCol="0">
            <a:spAutoFit/>
          </a:bodyPr>
          <a:lstStyle/>
          <a:p>
            <a:r>
              <a:rPr lang="en-US" sz="1400" b="0" dirty="0" smtClean="0">
                <a:latin typeface="Calisto MT" pitchFamily="18" charset="0"/>
              </a:rPr>
              <a:t>Infrared</a:t>
            </a:r>
          </a:p>
          <a:p>
            <a:r>
              <a:rPr lang="en-US" sz="1400" b="0" dirty="0" smtClean="0">
                <a:latin typeface="Calisto MT" pitchFamily="18" charset="0"/>
              </a:rPr>
              <a:t>telescopes</a:t>
            </a:r>
            <a:endParaRPr lang="en-US" sz="1400" b="0" dirty="0">
              <a:latin typeface="Calisto MT" pitchFamily="18" charset="0"/>
            </a:endParaRPr>
          </a:p>
        </p:txBody>
      </p:sp>
      <p:sp>
        <p:nvSpPr>
          <p:cNvPr id="11" name="TextBox 10"/>
          <p:cNvSpPr txBox="1"/>
          <p:nvPr/>
        </p:nvSpPr>
        <p:spPr>
          <a:xfrm>
            <a:off x="5320891" y="5906101"/>
            <a:ext cx="1036925" cy="523220"/>
          </a:xfrm>
          <a:prstGeom prst="rect">
            <a:avLst/>
          </a:prstGeom>
          <a:noFill/>
        </p:spPr>
        <p:txBody>
          <a:bodyPr wrap="square" rtlCol="0">
            <a:spAutoFit/>
          </a:bodyPr>
          <a:lstStyle/>
          <a:p>
            <a:r>
              <a:rPr lang="en-US" sz="1400" b="0" dirty="0" smtClean="0">
                <a:latin typeface="Calisto MT" pitchFamily="18" charset="0"/>
              </a:rPr>
              <a:t>Microwave</a:t>
            </a:r>
          </a:p>
          <a:p>
            <a:r>
              <a:rPr lang="en-US" sz="1400" b="0" dirty="0" smtClean="0">
                <a:latin typeface="Calisto MT" pitchFamily="18" charset="0"/>
              </a:rPr>
              <a:t>telescopes</a:t>
            </a:r>
            <a:endParaRPr lang="en-US" sz="1400" b="0" dirty="0">
              <a:latin typeface="Calisto MT" pitchFamily="18" charset="0"/>
            </a:endParaRPr>
          </a:p>
        </p:txBody>
      </p:sp>
      <p:sp>
        <p:nvSpPr>
          <p:cNvPr id="12" name="TextBox 11"/>
          <p:cNvSpPr txBox="1"/>
          <p:nvPr/>
        </p:nvSpPr>
        <p:spPr>
          <a:xfrm>
            <a:off x="7106708" y="5733280"/>
            <a:ext cx="1036925" cy="523220"/>
          </a:xfrm>
          <a:prstGeom prst="rect">
            <a:avLst/>
          </a:prstGeom>
          <a:noFill/>
        </p:spPr>
        <p:txBody>
          <a:bodyPr wrap="square" rtlCol="0">
            <a:spAutoFit/>
          </a:bodyPr>
          <a:lstStyle/>
          <a:p>
            <a:pPr algn="l"/>
            <a:r>
              <a:rPr lang="en-US" sz="1400" b="0" dirty="0" smtClean="0">
                <a:latin typeface="Calisto MT" pitchFamily="18" charset="0"/>
              </a:rPr>
              <a:t>Radio</a:t>
            </a:r>
          </a:p>
          <a:p>
            <a:pPr algn="l"/>
            <a:r>
              <a:rPr lang="en-US" sz="1400" b="0" dirty="0" smtClean="0">
                <a:latin typeface="Calisto MT" pitchFamily="18" charset="0"/>
              </a:rPr>
              <a:t>telescopes</a:t>
            </a:r>
            <a:endParaRPr lang="en-US" sz="1400" b="0" dirty="0">
              <a:latin typeface="Calisto MT" pitchFamily="18" charset="0"/>
            </a:endParaRPr>
          </a:p>
        </p:txBody>
      </p:sp>
      <p:cxnSp>
        <p:nvCxnSpPr>
          <p:cNvPr id="14" name="Straight Arrow Connector 13"/>
          <p:cNvCxnSpPr/>
          <p:nvPr/>
        </p:nvCxnSpPr>
        <p:spPr bwMode="auto">
          <a:xfrm flipV="1">
            <a:off x="1979685" y="5445246"/>
            <a:ext cx="0" cy="748890"/>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16" name="Straight Arrow Connector 15"/>
          <p:cNvCxnSpPr/>
          <p:nvPr/>
        </p:nvCxnSpPr>
        <p:spPr bwMode="auto">
          <a:xfrm flipV="1">
            <a:off x="2440541" y="5445245"/>
            <a:ext cx="0" cy="460856"/>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V="1">
            <a:off x="5839354" y="5445245"/>
            <a:ext cx="0" cy="460856"/>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19" name="Straight Arrow Connector 18"/>
          <p:cNvCxnSpPr/>
          <p:nvPr/>
        </p:nvCxnSpPr>
        <p:spPr bwMode="auto">
          <a:xfrm flipV="1">
            <a:off x="3247039" y="5445245"/>
            <a:ext cx="0" cy="748890"/>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20" name="Straight Arrow Connector 19"/>
          <p:cNvCxnSpPr/>
          <p:nvPr/>
        </p:nvCxnSpPr>
        <p:spPr bwMode="auto">
          <a:xfrm flipV="1">
            <a:off x="3938323" y="5445245"/>
            <a:ext cx="0" cy="460856"/>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21" name="Straight Arrow Connector 20"/>
          <p:cNvCxnSpPr/>
          <p:nvPr/>
        </p:nvCxnSpPr>
        <p:spPr bwMode="auto">
          <a:xfrm flipV="1">
            <a:off x="4744821" y="5445246"/>
            <a:ext cx="0" cy="748890"/>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cxnSp>
        <p:nvCxnSpPr>
          <p:cNvPr id="22" name="Straight Arrow Connector 21"/>
          <p:cNvCxnSpPr/>
          <p:nvPr/>
        </p:nvCxnSpPr>
        <p:spPr bwMode="auto">
          <a:xfrm flipV="1">
            <a:off x="7106708" y="5445245"/>
            <a:ext cx="0" cy="748890"/>
          </a:xfrm>
          <a:prstGeom prst="straightConnector1">
            <a:avLst/>
          </a:prstGeom>
          <a:solidFill>
            <a:schemeClr val="accent1"/>
          </a:solidFill>
          <a:ln w="25400" cap="flat" cmpd="sng" algn="ctr">
            <a:solidFill>
              <a:schemeClr val="tx1"/>
            </a:solidFill>
            <a:prstDash val="solid"/>
            <a:miter lim="800000"/>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PQuestion"/>
          <p:cNvSpPr>
            <a:spLocks noGrp="1" noChangeArrowheads="1"/>
          </p:cNvSpPr>
          <p:nvPr>
            <p:ph type="title"/>
          </p:nvPr>
        </p:nvSpPr>
        <p:spPr>
          <a:xfrm>
            <a:off x="131353" y="691284"/>
            <a:ext cx="8991600" cy="721471"/>
          </a:xfrm>
        </p:spPr>
        <p:txBody>
          <a:bodyPr/>
          <a:lstStyle/>
          <a:p>
            <a:r>
              <a:rPr lang="en-US" sz="2800" dirty="0" smtClean="0"/>
              <a:t>The red lines mark the times at which the output of a Cepheid variable star is at a maximum. What is the period of its pulsation? A little more than …</a:t>
            </a:r>
          </a:p>
        </p:txBody>
      </p:sp>
      <p:graphicFrame>
        <p:nvGraphicFramePr>
          <p:cNvPr id="169987" name="TPChart"/>
          <p:cNvGraphicFramePr>
            <a:graphicFrameLocks noChangeAspect="1"/>
          </p:cNvGraphicFramePr>
          <p:nvPr/>
        </p:nvGraphicFramePr>
        <p:xfrm>
          <a:off x="5410200" y="2362200"/>
          <a:ext cx="3603625" cy="2151063"/>
        </p:xfrm>
        <a:graphic>
          <a:graphicData uri="http://schemas.openxmlformats.org/presentationml/2006/ole">
            <p:oleObj spid="_x0000_s417794" name="Chart" r:id="rId6" imgW="4572000" imgH="5143500" progId="MSGraph.Chart.8">
              <p:embed followColorScheme="full"/>
            </p:oleObj>
          </a:graphicData>
        </a:graphic>
      </p:graphicFrame>
      <p:pic>
        <p:nvPicPr>
          <p:cNvPr id="29700" name="Picture 4"/>
          <p:cNvPicPr>
            <a:picLocks noChangeAspect="1" noChangeArrowheads="1"/>
          </p:cNvPicPr>
          <p:nvPr/>
        </p:nvPicPr>
        <p:blipFill>
          <a:blip r:embed="rId7" cstate="print"/>
          <a:srcRect l="1102" t="75099" r="3967"/>
          <a:stretch>
            <a:fillRect/>
          </a:stretch>
        </p:blipFill>
        <p:spPr bwMode="auto">
          <a:xfrm>
            <a:off x="962025" y="4416425"/>
            <a:ext cx="7424738" cy="1617663"/>
          </a:xfrm>
          <a:prstGeom prst="rect">
            <a:avLst/>
          </a:prstGeom>
          <a:noFill/>
          <a:ln w="12700">
            <a:noFill/>
            <a:miter lim="800000"/>
            <a:headEnd/>
            <a:tailEnd/>
          </a:ln>
        </p:spPr>
      </p:pic>
      <p:grpSp>
        <p:nvGrpSpPr>
          <p:cNvPr id="2" name="Group 5"/>
          <p:cNvGrpSpPr>
            <a:grpSpLocks/>
          </p:cNvGrpSpPr>
          <p:nvPr/>
        </p:nvGrpSpPr>
        <p:grpSpPr bwMode="auto">
          <a:xfrm>
            <a:off x="2874963" y="4438650"/>
            <a:ext cx="3560762" cy="1325563"/>
            <a:chOff x="1703" y="536"/>
            <a:chExt cx="2231" cy="962"/>
          </a:xfrm>
        </p:grpSpPr>
        <p:sp>
          <p:nvSpPr>
            <p:cNvPr id="29711" name="Line 6"/>
            <p:cNvSpPr>
              <a:spLocks noChangeShapeType="1"/>
            </p:cNvSpPr>
            <p:nvPr/>
          </p:nvSpPr>
          <p:spPr bwMode="auto">
            <a:xfrm>
              <a:off x="3923" y="536"/>
              <a:ext cx="11" cy="962"/>
            </a:xfrm>
            <a:prstGeom prst="line">
              <a:avLst/>
            </a:prstGeom>
            <a:noFill/>
            <a:ln w="28575">
              <a:solidFill>
                <a:srgbClr val="FF0000"/>
              </a:solidFill>
              <a:round/>
              <a:headEnd/>
              <a:tailEnd/>
            </a:ln>
          </p:spPr>
          <p:txBody>
            <a:bodyPr/>
            <a:lstStyle/>
            <a:p>
              <a:endParaRPr lang="en-US"/>
            </a:p>
          </p:txBody>
        </p:sp>
        <p:sp>
          <p:nvSpPr>
            <p:cNvPr id="29712" name="Line 7"/>
            <p:cNvSpPr>
              <a:spLocks noChangeShapeType="1"/>
            </p:cNvSpPr>
            <p:nvPr/>
          </p:nvSpPr>
          <p:spPr bwMode="auto">
            <a:xfrm>
              <a:off x="3178" y="536"/>
              <a:ext cx="11" cy="962"/>
            </a:xfrm>
            <a:prstGeom prst="line">
              <a:avLst/>
            </a:prstGeom>
            <a:noFill/>
            <a:ln w="28575">
              <a:solidFill>
                <a:srgbClr val="FF0000"/>
              </a:solidFill>
              <a:round/>
              <a:headEnd/>
              <a:tailEnd/>
            </a:ln>
          </p:spPr>
          <p:txBody>
            <a:bodyPr/>
            <a:lstStyle/>
            <a:p>
              <a:endParaRPr lang="en-US"/>
            </a:p>
          </p:txBody>
        </p:sp>
        <p:sp>
          <p:nvSpPr>
            <p:cNvPr id="29713" name="Line 8"/>
            <p:cNvSpPr>
              <a:spLocks noChangeShapeType="1"/>
            </p:cNvSpPr>
            <p:nvPr/>
          </p:nvSpPr>
          <p:spPr bwMode="auto">
            <a:xfrm>
              <a:off x="2435" y="536"/>
              <a:ext cx="11" cy="962"/>
            </a:xfrm>
            <a:prstGeom prst="line">
              <a:avLst/>
            </a:prstGeom>
            <a:noFill/>
            <a:ln w="28575">
              <a:solidFill>
                <a:srgbClr val="FF0000"/>
              </a:solidFill>
              <a:round/>
              <a:headEnd/>
              <a:tailEnd/>
            </a:ln>
          </p:spPr>
          <p:txBody>
            <a:bodyPr/>
            <a:lstStyle/>
            <a:p>
              <a:endParaRPr lang="en-US"/>
            </a:p>
          </p:txBody>
        </p:sp>
        <p:sp>
          <p:nvSpPr>
            <p:cNvPr id="29714" name="Line 9"/>
            <p:cNvSpPr>
              <a:spLocks noChangeShapeType="1"/>
            </p:cNvSpPr>
            <p:nvPr/>
          </p:nvSpPr>
          <p:spPr bwMode="auto">
            <a:xfrm>
              <a:off x="1703" y="536"/>
              <a:ext cx="11" cy="962"/>
            </a:xfrm>
            <a:prstGeom prst="line">
              <a:avLst/>
            </a:prstGeom>
            <a:noFill/>
            <a:ln w="28575">
              <a:solidFill>
                <a:srgbClr val="FF0000"/>
              </a:solidFill>
              <a:round/>
              <a:headEnd/>
              <a:tailEnd/>
            </a:ln>
          </p:spPr>
          <p:txBody>
            <a:bodyPr/>
            <a:lstStyle/>
            <a:p>
              <a:endParaRPr lang="en-US"/>
            </a:p>
          </p:txBody>
        </p:sp>
      </p:grpSp>
      <p:sp>
        <p:nvSpPr>
          <p:cNvPr id="29702" name="TPAnswers"/>
          <p:cNvSpPr>
            <a:spLocks noGrp="1" noChangeArrowheads="1"/>
          </p:cNvSpPr>
          <p:nvPr>
            <p:ph type="body" idx="1"/>
            <p:custDataLst>
              <p:tags r:id="rId3"/>
            </p:custDataLst>
          </p:nvPr>
        </p:nvSpPr>
        <p:spPr>
          <a:xfrm>
            <a:off x="457200" y="1719263"/>
            <a:ext cx="4114800" cy="4411662"/>
          </a:xfrm>
        </p:spPr>
        <p:txBody>
          <a:bodyPr/>
          <a:lstStyle/>
          <a:p>
            <a:pPr marL="609600" indent="-609600">
              <a:buFontTx/>
              <a:buAutoNum type="arabicPeriod"/>
            </a:pPr>
            <a:r>
              <a:rPr lang="en-US" smtClean="0"/>
              <a:t>11 days.</a:t>
            </a:r>
          </a:p>
          <a:p>
            <a:pPr marL="609600" indent="-609600">
              <a:buFontTx/>
              <a:buAutoNum type="arabicPeriod"/>
            </a:pPr>
            <a:r>
              <a:rPr lang="en-US" smtClean="0"/>
              <a:t>15 days</a:t>
            </a:r>
          </a:p>
          <a:p>
            <a:pPr marL="609600" indent="-609600">
              <a:buFontTx/>
              <a:buAutoNum type="arabicPeriod"/>
            </a:pPr>
            <a:r>
              <a:rPr lang="en-US" smtClean="0"/>
              <a:t>38 days</a:t>
            </a:r>
          </a:p>
          <a:p>
            <a:pPr marL="609600" indent="-609600">
              <a:buFontTx/>
              <a:buAutoNum type="arabicPeriod"/>
            </a:pPr>
            <a:r>
              <a:rPr lang="en-US" smtClean="0"/>
              <a:t>49 days</a:t>
            </a:r>
          </a:p>
        </p:txBody>
      </p:sp>
      <p:sp>
        <p:nvSpPr>
          <p:cNvPr id="29703" name="Text Box 11"/>
          <p:cNvSpPr txBox="1">
            <a:spLocks noChangeArrowheads="1"/>
          </p:cNvSpPr>
          <p:nvPr/>
        </p:nvSpPr>
        <p:spPr bwMode="auto">
          <a:xfrm>
            <a:off x="2687638"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15</a:t>
            </a:r>
          </a:p>
        </p:txBody>
      </p:sp>
      <p:sp>
        <p:nvSpPr>
          <p:cNvPr id="29704" name="Text Box 12"/>
          <p:cNvSpPr txBox="1">
            <a:spLocks noChangeArrowheads="1"/>
          </p:cNvSpPr>
          <p:nvPr/>
        </p:nvSpPr>
        <p:spPr bwMode="auto">
          <a:xfrm>
            <a:off x="3673475"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25</a:t>
            </a:r>
          </a:p>
        </p:txBody>
      </p:sp>
      <p:sp>
        <p:nvSpPr>
          <p:cNvPr id="29705" name="Text Box 13"/>
          <p:cNvSpPr txBox="1">
            <a:spLocks noChangeArrowheads="1"/>
          </p:cNvSpPr>
          <p:nvPr/>
        </p:nvSpPr>
        <p:spPr bwMode="auto">
          <a:xfrm>
            <a:off x="4221163"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30</a:t>
            </a:r>
          </a:p>
        </p:txBody>
      </p:sp>
      <p:sp>
        <p:nvSpPr>
          <p:cNvPr id="29706" name="Text Box 14"/>
          <p:cNvSpPr txBox="1">
            <a:spLocks noChangeArrowheads="1"/>
          </p:cNvSpPr>
          <p:nvPr/>
        </p:nvSpPr>
        <p:spPr bwMode="auto">
          <a:xfrm>
            <a:off x="4724400"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35</a:t>
            </a:r>
          </a:p>
        </p:txBody>
      </p:sp>
      <p:sp>
        <p:nvSpPr>
          <p:cNvPr id="29707" name="Text Box 15"/>
          <p:cNvSpPr txBox="1">
            <a:spLocks noChangeArrowheads="1"/>
          </p:cNvSpPr>
          <p:nvPr/>
        </p:nvSpPr>
        <p:spPr bwMode="auto">
          <a:xfrm>
            <a:off x="5765800"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45</a:t>
            </a:r>
          </a:p>
        </p:txBody>
      </p:sp>
      <p:sp>
        <p:nvSpPr>
          <p:cNvPr id="29708" name="Text Box 16"/>
          <p:cNvSpPr txBox="1">
            <a:spLocks noChangeArrowheads="1"/>
          </p:cNvSpPr>
          <p:nvPr/>
        </p:nvSpPr>
        <p:spPr bwMode="auto">
          <a:xfrm>
            <a:off x="5300663"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40</a:t>
            </a:r>
          </a:p>
        </p:txBody>
      </p:sp>
      <p:sp>
        <p:nvSpPr>
          <p:cNvPr id="29709" name="Text Box 17"/>
          <p:cNvSpPr txBox="1">
            <a:spLocks noChangeArrowheads="1"/>
          </p:cNvSpPr>
          <p:nvPr/>
        </p:nvSpPr>
        <p:spPr bwMode="auto">
          <a:xfrm>
            <a:off x="3184525" y="5800725"/>
            <a:ext cx="4381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20</a:t>
            </a:r>
          </a:p>
        </p:txBody>
      </p:sp>
      <p:sp>
        <p:nvSpPr>
          <p:cNvPr id="29710" name="Text Box 18"/>
          <p:cNvSpPr txBox="1">
            <a:spLocks noChangeArrowheads="1"/>
          </p:cNvSpPr>
          <p:nvPr/>
        </p:nvSpPr>
        <p:spPr bwMode="auto">
          <a:xfrm>
            <a:off x="4383088" y="6073775"/>
            <a:ext cx="704850" cy="366713"/>
          </a:xfrm>
          <a:prstGeom prst="rect">
            <a:avLst/>
          </a:prstGeom>
          <a:solidFill>
            <a:schemeClr val="bg1"/>
          </a:solidFill>
          <a:ln w="9525">
            <a:noFill/>
            <a:miter lim="800000"/>
            <a:headEnd/>
            <a:tailEnd/>
          </a:ln>
        </p:spPr>
        <p:txBody>
          <a:bodyPr wrap="none">
            <a:spAutoFit/>
          </a:bodyPr>
          <a:lstStyle/>
          <a:p>
            <a:pPr eaLnBrk="1" hangingPunct="1"/>
            <a:r>
              <a:rPr lang="en-US" sz="1800" b="1">
                <a:solidFill>
                  <a:schemeClr val="tx1"/>
                </a:solidFill>
              </a:rPr>
              <a:t>days</a:t>
            </a: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99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16998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bwMode="auto">
          <a:xfrm>
            <a:off x="136261" y="260615"/>
            <a:ext cx="8698657" cy="460856"/>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kumimoji="0" lang="en-US" sz="3000" b="0" i="0" u="none" strike="noStrike" kern="0" cap="none" spc="0" normalizeH="0" baseline="0" noProof="0" dirty="0" smtClean="0">
                <a:ln>
                  <a:noFill/>
                </a:ln>
                <a:solidFill>
                  <a:srgbClr val="0000CC"/>
                </a:solidFill>
                <a:effectLst/>
                <a:uLnTx/>
                <a:uFillTx/>
                <a:latin typeface="+mj-lt"/>
                <a:ea typeface="+mj-ea"/>
                <a:cs typeface="+mj-cs"/>
              </a:rPr>
              <a:t>Distance measurement method</a:t>
            </a:r>
            <a:r>
              <a:rPr kumimoji="0" lang="en-US" sz="3000" b="0" i="0" u="none" strike="noStrike" kern="0" cap="none" spc="0" normalizeH="0" noProof="0" dirty="0" smtClean="0">
                <a:ln>
                  <a:noFill/>
                </a:ln>
                <a:solidFill>
                  <a:srgbClr val="0000CC"/>
                </a:solidFill>
                <a:effectLst/>
                <a:uLnTx/>
                <a:uFillTx/>
                <a:latin typeface="+mj-lt"/>
                <a:ea typeface="+mj-ea"/>
                <a:cs typeface="+mj-cs"/>
              </a:rPr>
              <a:t> </a:t>
            </a:r>
            <a:r>
              <a:rPr kumimoji="0" lang="en-US" sz="3200" b="0" i="0" u="none" strike="noStrike" kern="0" cap="none" spc="0" normalizeH="0" baseline="0" noProof="0" dirty="0" smtClean="0">
                <a:ln>
                  <a:noFill/>
                </a:ln>
                <a:solidFill>
                  <a:srgbClr val="0000CC"/>
                </a:solidFill>
                <a:effectLst/>
                <a:uLnTx/>
                <a:uFillTx/>
                <a:latin typeface="+mj-lt"/>
                <a:ea typeface="+mj-ea"/>
                <a:cs typeface="+mj-cs"/>
              </a:rPr>
              <a:t>5 – </a:t>
            </a:r>
            <a:r>
              <a:rPr lang="en-US" sz="3000" b="0" dirty="0" smtClean="0">
                <a:solidFill>
                  <a:schemeClr val="tx2">
                    <a:lumMod val="75000"/>
                  </a:schemeClr>
                </a:solidFill>
                <a:latin typeface="Calisto MT" pitchFamily="18" charset="0"/>
              </a:rPr>
              <a:t>Supernovae </a:t>
            </a:r>
            <a:r>
              <a:rPr lang="en-US" sz="3000" b="0" dirty="0" err="1" smtClean="0">
                <a:solidFill>
                  <a:schemeClr val="tx2">
                    <a:lumMod val="75000"/>
                  </a:schemeClr>
                </a:solidFill>
                <a:latin typeface="Calisto MT" pitchFamily="18" charset="0"/>
              </a:rPr>
              <a:t>Ia</a:t>
            </a:r>
            <a:endParaRPr kumimoji="0" lang="en-US" sz="3000" b="0" i="0" u="none" strike="noStrike" kern="0" cap="none" spc="0" normalizeH="0" baseline="0" noProof="0" dirty="0" smtClean="0">
              <a:ln>
                <a:noFill/>
              </a:ln>
              <a:solidFill>
                <a:schemeClr val="tx2">
                  <a:lumMod val="75000"/>
                </a:schemeClr>
              </a:solidFill>
              <a:effectLst/>
              <a:uLnTx/>
              <a:uFillTx/>
              <a:latin typeface="Calisto MT" pitchFamily="18" charset="0"/>
              <a:ea typeface="+mj-ea"/>
              <a:cs typeface="+mj-cs"/>
            </a:endParaRPr>
          </a:p>
        </p:txBody>
      </p:sp>
      <p:pic>
        <p:nvPicPr>
          <p:cNvPr id="602114" name="Picture 2"/>
          <p:cNvPicPr>
            <a:picLocks noChangeAspect="1" noChangeArrowheads="1"/>
          </p:cNvPicPr>
          <p:nvPr/>
        </p:nvPicPr>
        <p:blipFill>
          <a:blip r:embed="rId4" cstate="print"/>
          <a:srcRect/>
          <a:stretch>
            <a:fillRect/>
          </a:stretch>
        </p:blipFill>
        <p:spPr bwMode="auto">
          <a:xfrm>
            <a:off x="4917642" y="3832249"/>
            <a:ext cx="3213222" cy="2630178"/>
          </a:xfrm>
          <a:prstGeom prst="rect">
            <a:avLst/>
          </a:prstGeom>
          <a:noFill/>
          <a:ln w="9525">
            <a:noFill/>
            <a:miter lim="800000"/>
            <a:headEnd/>
            <a:tailEnd/>
          </a:ln>
        </p:spPr>
      </p:pic>
      <p:pic>
        <p:nvPicPr>
          <p:cNvPr id="602115" name="Picture 3"/>
          <p:cNvPicPr>
            <a:picLocks noChangeAspect="1" noChangeArrowheads="1"/>
          </p:cNvPicPr>
          <p:nvPr/>
        </p:nvPicPr>
        <p:blipFill>
          <a:blip r:embed="rId5" cstate="print"/>
          <a:srcRect/>
          <a:stretch>
            <a:fillRect/>
          </a:stretch>
        </p:blipFill>
        <p:spPr bwMode="auto">
          <a:xfrm>
            <a:off x="885152" y="3832249"/>
            <a:ext cx="3946080" cy="2649922"/>
          </a:xfrm>
          <a:prstGeom prst="rect">
            <a:avLst/>
          </a:prstGeom>
          <a:noFill/>
          <a:ln w="9525">
            <a:noFill/>
            <a:miter lim="800000"/>
            <a:headEnd/>
            <a:tailEnd/>
          </a:ln>
        </p:spPr>
      </p:pic>
      <p:pic>
        <p:nvPicPr>
          <p:cNvPr id="602116" name="Picture 4"/>
          <p:cNvPicPr>
            <a:picLocks noChangeAspect="1" noChangeArrowheads="1"/>
          </p:cNvPicPr>
          <p:nvPr/>
        </p:nvPicPr>
        <p:blipFill>
          <a:blip r:embed="rId6" cstate="print"/>
          <a:srcRect/>
          <a:stretch>
            <a:fillRect/>
          </a:stretch>
        </p:blipFill>
        <p:spPr bwMode="auto">
          <a:xfrm>
            <a:off x="4917642" y="1067113"/>
            <a:ext cx="3266488" cy="2649922"/>
          </a:xfrm>
          <a:prstGeom prst="rect">
            <a:avLst/>
          </a:prstGeom>
          <a:noFill/>
          <a:ln w="9525">
            <a:noFill/>
            <a:miter lim="800000"/>
            <a:headEnd/>
            <a:tailEnd/>
          </a:ln>
        </p:spPr>
      </p:pic>
      <p:pic>
        <p:nvPicPr>
          <p:cNvPr id="602118" name="Picture 6"/>
          <p:cNvPicPr>
            <a:picLocks noChangeAspect="1" noChangeArrowheads="1"/>
          </p:cNvPicPr>
          <p:nvPr/>
        </p:nvPicPr>
        <p:blipFill>
          <a:blip r:embed="rId7" cstate="print"/>
          <a:srcRect/>
          <a:stretch>
            <a:fillRect/>
          </a:stretch>
        </p:blipFill>
        <p:spPr bwMode="auto">
          <a:xfrm>
            <a:off x="885152" y="1067113"/>
            <a:ext cx="3946080" cy="264992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7538" name="Rectangle 2"/>
          <p:cNvSpPr>
            <a:spLocks noGrp="1" noChangeArrowheads="1"/>
          </p:cNvSpPr>
          <p:nvPr>
            <p:ph type="title"/>
          </p:nvPr>
        </p:nvSpPr>
        <p:spPr>
          <a:xfrm>
            <a:off x="185058" y="217712"/>
            <a:ext cx="2057400" cy="968829"/>
          </a:xfrm>
        </p:spPr>
        <p:txBody>
          <a:bodyPr/>
          <a:lstStyle/>
          <a:p>
            <a:pPr algn="ctr">
              <a:defRPr/>
            </a:pPr>
            <a:r>
              <a:rPr lang="en-US" sz="2800" b="1" dirty="0" smtClean="0">
                <a:latin typeface="+mn-lt"/>
              </a:rPr>
              <a:t>Evolution </a:t>
            </a:r>
            <a:r>
              <a:rPr lang="en-US" sz="2800" b="1" dirty="0">
                <a:latin typeface="+mn-lt"/>
              </a:rPr>
              <a:t>of a </a:t>
            </a:r>
            <a:r>
              <a:rPr lang="en-US" sz="2800" b="1" dirty="0" smtClean="0">
                <a:latin typeface="+mn-lt"/>
              </a:rPr>
              <a:t>star</a:t>
            </a:r>
            <a:endParaRPr lang="en-US" sz="2800" b="1" dirty="0">
              <a:latin typeface="+mn-lt"/>
            </a:endParaRPr>
          </a:p>
        </p:txBody>
      </p:sp>
      <p:pic>
        <p:nvPicPr>
          <p:cNvPr id="161795" name="Picture 2" descr="C:\Documents and Settings\Faculty\Desktop\Fig33_12 NEWER.jpg"/>
          <p:cNvPicPr>
            <a:picLocks noChangeAspect="1" noChangeArrowheads="1"/>
          </p:cNvPicPr>
          <p:nvPr/>
        </p:nvPicPr>
        <p:blipFill>
          <a:blip r:embed="rId4" cstate="print"/>
          <a:srcRect/>
          <a:stretch>
            <a:fillRect/>
          </a:stretch>
        </p:blipFill>
        <p:spPr bwMode="auto">
          <a:xfrm>
            <a:off x="2413452" y="115663"/>
            <a:ext cx="6556375" cy="66262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p:cNvGraphicFramePr>
          <p:nvPr/>
        </p:nvGraphicFramePr>
        <p:xfrm>
          <a:off x="6233885" y="391886"/>
          <a:ext cx="2165350" cy="2498725"/>
        </p:xfrm>
        <a:graphic>
          <a:graphicData uri="http://schemas.openxmlformats.org/presentationml/2006/ole">
            <p:oleObj spid="_x0000_s601090" r:id="rId5" imgW="10861288" imgH="12533971" progId="">
              <p:embed/>
            </p:oleObj>
          </a:graphicData>
        </a:graphic>
      </p:graphicFrame>
      <p:sp>
        <p:nvSpPr>
          <p:cNvPr id="6147" name="Rectangle 3"/>
          <p:cNvSpPr>
            <a:spLocks noGrp="1" noChangeArrowheads="1"/>
          </p:cNvSpPr>
          <p:nvPr>
            <p:ph type="title"/>
          </p:nvPr>
        </p:nvSpPr>
        <p:spPr>
          <a:xfrm>
            <a:off x="587827" y="333829"/>
            <a:ext cx="5943600" cy="1185182"/>
          </a:xfrm>
        </p:spPr>
        <p:txBody>
          <a:bodyPr/>
          <a:lstStyle/>
          <a:p>
            <a:pPr eaLnBrk="1" hangingPunct="1"/>
            <a:r>
              <a:rPr lang="en-US" dirty="0" smtClean="0"/>
              <a:t>KEY </a:t>
            </a:r>
            <a:br>
              <a:rPr lang="en-US" dirty="0" smtClean="0"/>
            </a:br>
            <a:r>
              <a:rPr lang="en-US" dirty="0" smtClean="0"/>
              <a:t>to understanding stars</a:t>
            </a:r>
          </a:p>
        </p:txBody>
      </p:sp>
      <p:sp>
        <p:nvSpPr>
          <p:cNvPr id="1751044" name="Rectangle 4"/>
          <p:cNvSpPr>
            <a:spLocks noGrp="1" noChangeArrowheads="1"/>
          </p:cNvSpPr>
          <p:nvPr>
            <p:ph type="body" idx="1"/>
          </p:nvPr>
        </p:nvSpPr>
        <p:spPr>
          <a:xfrm>
            <a:off x="336550" y="2438400"/>
            <a:ext cx="8382000" cy="3733800"/>
          </a:xfrm>
        </p:spPr>
        <p:txBody>
          <a:bodyPr/>
          <a:lstStyle/>
          <a:p>
            <a:pPr eaLnBrk="1" hangingPunct="1"/>
            <a:r>
              <a:rPr lang="en-US" dirty="0" smtClean="0"/>
              <a:t>Gravitational force pulls material in</a:t>
            </a:r>
          </a:p>
          <a:p>
            <a:pPr lvl="1" eaLnBrk="1" hangingPunct="1"/>
            <a:r>
              <a:rPr lang="en-US" dirty="0" smtClean="0"/>
              <a:t>amount of mass is important</a:t>
            </a:r>
          </a:p>
          <a:p>
            <a:pPr eaLnBrk="1" hangingPunct="1"/>
            <a:r>
              <a:rPr lang="en-US" dirty="0" smtClean="0"/>
              <a:t>Electromagnetic, nuclear forces push material out</a:t>
            </a:r>
          </a:p>
          <a:p>
            <a:pPr lvl="1" eaLnBrk="1" hangingPunct="1"/>
            <a:r>
              <a:rPr lang="en-US" dirty="0" smtClean="0"/>
              <a:t>type of reaction/energy determines how much push</a:t>
            </a:r>
          </a:p>
          <a:p>
            <a:pPr eaLnBrk="1" hangingPunct="1"/>
            <a:r>
              <a:rPr lang="en-US" dirty="0" smtClean="0"/>
              <a:t>Balance determines condition of star</a:t>
            </a:r>
          </a:p>
        </p:txBody>
      </p:sp>
      <p:sp>
        <p:nvSpPr>
          <p:cNvPr id="5" name="5-Point Star 4"/>
          <p:cNvSpPr/>
          <p:nvPr/>
        </p:nvSpPr>
        <p:spPr bwMode="auto">
          <a:xfrm>
            <a:off x="5733143" y="943429"/>
            <a:ext cx="783771" cy="783771"/>
          </a:xfrm>
          <a:prstGeom prst="star5">
            <a:avLst/>
          </a:prstGeom>
          <a:solidFill>
            <a:srgbClr val="FFFF00"/>
          </a:solidFill>
          <a:ln w="9525" cap="flat" cmpd="sng" algn="ctr">
            <a:solidFill>
              <a:srgbClr val="FF6600"/>
            </a:solidFill>
            <a:prstDash val="solid"/>
            <a:miter lim="800000"/>
            <a:headEnd type="none" w="med" len="med"/>
            <a:tailEnd type="none" w="med" len="med"/>
          </a:ln>
          <a:effectLst>
            <a:outerShdw blurRad="254000" sx="130000" sy="130000" algn="ctr" rotWithShape="0">
              <a:srgbClr val="FFFF00"/>
            </a:outerShdw>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5104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5104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5104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5104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5104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44"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PQuestion"/>
          <p:cNvSpPr>
            <a:spLocks noGrp="1" noChangeArrowheads="1"/>
          </p:cNvSpPr>
          <p:nvPr>
            <p:ph type="title"/>
          </p:nvPr>
        </p:nvSpPr>
        <p:spPr/>
        <p:txBody>
          <a:bodyPr/>
          <a:lstStyle/>
          <a:p>
            <a:r>
              <a:rPr lang="en-US" dirty="0" smtClean="0"/>
              <a:t>According to the currents models of stellar evolution, our sun will eventually become a</a:t>
            </a:r>
            <a:endParaRPr lang="en-US" dirty="0"/>
          </a:p>
        </p:txBody>
      </p:sp>
      <p:sp>
        <p:nvSpPr>
          <p:cNvPr id="6147" name="TPAnswers"/>
          <p:cNvSpPr>
            <a:spLocks noGrp="1" noChangeArrowheads="1"/>
          </p:cNvSpPr>
          <p:nvPr>
            <p:ph type="body" idx="1"/>
            <p:custDataLst>
              <p:tags r:id="rId2"/>
            </p:custDataLst>
          </p:nvPr>
        </p:nvSpPr>
        <p:spPr>
          <a:xfrm>
            <a:off x="457200" y="1600200"/>
            <a:ext cx="6073438" cy="5029200"/>
          </a:xfrm>
        </p:spPr>
        <p:txBody>
          <a:bodyPr/>
          <a:lstStyle/>
          <a:p>
            <a:pPr marL="571500" indent="-571500">
              <a:buFont typeface="Wingdings" pitchFamily="2" charset="2"/>
              <a:buAutoNum type="alphaLcParenR"/>
            </a:pPr>
            <a:r>
              <a:rPr lang="en-US" dirty="0"/>
              <a:t>Cloud of hydrogen gas</a:t>
            </a:r>
          </a:p>
          <a:p>
            <a:pPr marL="571500" indent="-571500">
              <a:buFont typeface="Wingdings" pitchFamily="2" charset="2"/>
              <a:buAutoNum type="alphaLcParenR"/>
            </a:pPr>
            <a:r>
              <a:rPr lang="en-US" dirty="0" err="1"/>
              <a:t>Protostar</a:t>
            </a:r>
            <a:endParaRPr lang="en-US" dirty="0"/>
          </a:p>
          <a:p>
            <a:pPr marL="571500" indent="-571500">
              <a:buFont typeface="Wingdings" pitchFamily="2" charset="2"/>
              <a:buAutoNum type="alphaLcParenR"/>
            </a:pPr>
            <a:r>
              <a:rPr lang="en-US" dirty="0"/>
              <a:t>Neutron star</a:t>
            </a:r>
          </a:p>
          <a:p>
            <a:pPr marL="571500" indent="-571500">
              <a:buFont typeface="Wingdings" pitchFamily="2" charset="2"/>
              <a:buAutoNum type="alphaLcParenR"/>
            </a:pPr>
            <a:r>
              <a:rPr lang="en-US" dirty="0"/>
              <a:t>Black hole</a:t>
            </a:r>
          </a:p>
          <a:p>
            <a:pPr marL="571500" indent="-571500">
              <a:buFont typeface="Wingdings" pitchFamily="2" charset="2"/>
              <a:buAutoNum type="alphaLcParenR"/>
            </a:pPr>
            <a:r>
              <a:rPr lang="en-US" dirty="0"/>
              <a:t>White dwarf</a:t>
            </a: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2"/>
          <p:cNvSpPr>
            <a:spLocks noGrp="1" noChangeArrowheads="1"/>
          </p:cNvSpPr>
          <p:nvPr>
            <p:ph type="title"/>
          </p:nvPr>
        </p:nvSpPr>
        <p:spPr>
          <a:xfrm>
            <a:off x="366689" y="578211"/>
            <a:ext cx="8410621" cy="1295400"/>
          </a:xfrm>
        </p:spPr>
        <p:txBody>
          <a:bodyPr/>
          <a:lstStyle/>
          <a:p>
            <a:r>
              <a:rPr lang="en-US" dirty="0" smtClean="0"/>
              <a:t>A very massive star (more than 10 times the size of our sun) becomes what at the very end of its life?</a:t>
            </a:r>
          </a:p>
        </p:txBody>
      </p:sp>
      <p:sp>
        <p:nvSpPr>
          <p:cNvPr id="259075" name="Rectangle 3"/>
          <p:cNvSpPr>
            <a:spLocks noGrp="1" noChangeArrowheads="1"/>
          </p:cNvSpPr>
          <p:nvPr>
            <p:ph type="body" idx="1"/>
          </p:nvPr>
        </p:nvSpPr>
        <p:spPr>
          <a:xfrm>
            <a:off x="1403615" y="2334467"/>
            <a:ext cx="5242237" cy="3374679"/>
          </a:xfrm>
        </p:spPr>
        <p:txBody>
          <a:bodyPr/>
          <a:lstStyle/>
          <a:p>
            <a:pPr marL="571500" indent="-571500">
              <a:buSzPct val="90000"/>
              <a:buFont typeface="Wingdings" pitchFamily="2" charset="2"/>
              <a:buAutoNum type="alphaLcParenR"/>
            </a:pPr>
            <a:r>
              <a:rPr lang="en-US" dirty="0" smtClean="0"/>
              <a:t>Black hole</a:t>
            </a:r>
          </a:p>
          <a:p>
            <a:pPr marL="571500" indent="-571500">
              <a:buSzPct val="90000"/>
              <a:buFont typeface="Wingdings" pitchFamily="2" charset="2"/>
              <a:buAutoNum type="alphaLcParenR"/>
            </a:pPr>
            <a:r>
              <a:rPr lang="en-US" dirty="0" smtClean="0"/>
              <a:t>Neutron star</a:t>
            </a:r>
          </a:p>
          <a:p>
            <a:pPr marL="571500" indent="-571500">
              <a:buSzPct val="90000"/>
              <a:buFont typeface="Wingdings" pitchFamily="2" charset="2"/>
              <a:buAutoNum type="alphaLcParenR"/>
            </a:pPr>
            <a:r>
              <a:rPr lang="en-US" dirty="0" smtClean="0"/>
              <a:t>White dwarf</a:t>
            </a:r>
          </a:p>
          <a:p>
            <a:pPr marL="571500" indent="-571500">
              <a:buSzPct val="90000"/>
              <a:buFont typeface="Wingdings" pitchFamily="2" charset="2"/>
              <a:buAutoNum type="alphaLcParenR"/>
            </a:pPr>
            <a:r>
              <a:rPr lang="en-US" dirty="0" smtClean="0"/>
              <a:t>Pulsar</a:t>
            </a:r>
          </a:p>
          <a:p>
            <a:pPr marL="571500" indent="-571500">
              <a:buSzPct val="90000"/>
              <a:buFont typeface="Wingdings" pitchFamily="2" charset="2"/>
              <a:buAutoNum type="alphaLcParenR"/>
            </a:pPr>
            <a:r>
              <a:rPr lang="en-US" dirty="0" smtClean="0"/>
              <a:t>Red giant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9" name="Picture 11" descr="Fig33_04equalibrium"/>
          <p:cNvPicPr>
            <a:picLocks noChangeAspect="1" noChangeArrowheads="1"/>
          </p:cNvPicPr>
          <p:nvPr/>
        </p:nvPicPr>
        <p:blipFill>
          <a:blip r:embed="rId4" cstate="print"/>
          <a:srcRect l="8333" t="2362" b="9186"/>
          <a:stretch>
            <a:fillRect/>
          </a:stretch>
        </p:blipFill>
        <p:spPr bwMode="auto">
          <a:xfrm>
            <a:off x="6761066" y="1355148"/>
            <a:ext cx="2173681" cy="1958638"/>
          </a:xfrm>
          <a:prstGeom prst="rect">
            <a:avLst/>
          </a:prstGeom>
          <a:noFill/>
          <a:ln w="9525">
            <a:noFill/>
            <a:miter lim="800000"/>
            <a:headEnd/>
            <a:tailEnd/>
          </a:ln>
        </p:spPr>
      </p:pic>
      <p:sp>
        <p:nvSpPr>
          <p:cNvPr id="105474" name="Rectangle 2"/>
          <p:cNvSpPr>
            <a:spLocks noGrp="1" noChangeArrowheads="1"/>
          </p:cNvSpPr>
          <p:nvPr>
            <p:ph type="title"/>
          </p:nvPr>
        </p:nvSpPr>
        <p:spPr>
          <a:xfrm>
            <a:off x="152400" y="145401"/>
            <a:ext cx="8991600" cy="785191"/>
          </a:xfrm>
        </p:spPr>
        <p:txBody>
          <a:bodyPr/>
          <a:lstStyle/>
          <a:p>
            <a:pPr eaLnBrk="1" hangingPunct="1"/>
            <a:r>
              <a:rPr lang="en-US" sz="2600" dirty="0" err="1" smtClean="0"/>
              <a:t>Protostar</a:t>
            </a:r>
            <a:r>
              <a:rPr lang="en-US" sz="2600" dirty="0" smtClean="0"/>
              <a:t>(baby star) Cycling: balance between gravity and gas pressure</a:t>
            </a:r>
          </a:p>
        </p:txBody>
      </p:sp>
      <p:sp>
        <p:nvSpPr>
          <p:cNvPr id="1760259" name="Rectangle 3"/>
          <p:cNvSpPr>
            <a:spLocks noGrp="1" noChangeArrowheads="1"/>
          </p:cNvSpPr>
          <p:nvPr>
            <p:ph type="body" idx="1"/>
          </p:nvPr>
        </p:nvSpPr>
        <p:spPr>
          <a:xfrm>
            <a:off x="136261" y="951900"/>
            <a:ext cx="7776945" cy="1843424"/>
          </a:xfrm>
        </p:spPr>
        <p:txBody>
          <a:bodyPr/>
          <a:lstStyle/>
          <a:p>
            <a:pPr eaLnBrk="1" hangingPunct="1">
              <a:lnSpc>
                <a:spcPct val="90000"/>
              </a:lnSpc>
            </a:pPr>
            <a:r>
              <a:rPr lang="en-US" sz="2000" dirty="0" smtClean="0"/>
              <a:t>Rising temperature causes gas to push back against gravity.  </a:t>
            </a:r>
          </a:p>
          <a:p>
            <a:pPr eaLnBrk="1" hangingPunct="1">
              <a:lnSpc>
                <a:spcPct val="90000"/>
              </a:lnSpc>
            </a:pPr>
            <a:r>
              <a:rPr lang="en-US" sz="2000" dirty="0" smtClean="0"/>
              <a:t>The collapse slows.</a:t>
            </a:r>
          </a:p>
          <a:p>
            <a:pPr eaLnBrk="1" hangingPunct="1">
              <a:lnSpc>
                <a:spcPct val="90000"/>
              </a:lnSpc>
            </a:pPr>
            <a:r>
              <a:rPr lang="en-US" sz="2000" dirty="0" smtClean="0"/>
              <a:t>Radiation loss, pressure drops, collapse begins again.</a:t>
            </a:r>
          </a:p>
          <a:p>
            <a:pPr eaLnBrk="1" hangingPunct="1">
              <a:lnSpc>
                <a:spcPct val="90000"/>
              </a:lnSpc>
            </a:pPr>
            <a:r>
              <a:rPr lang="en-US" sz="2000" dirty="0" smtClean="0"/>
              <a:t>Slow cycles continue for ~10 M years.  </a:t>
            </a:r>
          </a:p>
          <a:p>
            <a:pPr eaLnBrk="1" hangingPunct="1">
              <a:lnSpc>
                <a:spcPct val="90000"/>
              </a:lnSpc>
            </a:pPr>
            <a:r>
              <a:rPr lang="en-US" sz="2000" dirty="0" smtClean="0"/>
              <a:t>The </a:t>
            </a:r>
            <a:r>
              <a:rPr lang="en-US" sz="2000" dirty="0" err="1" smtClean="0"/>
              <a:t>protostar</a:t>
            </a:r>
            <a:r>
              <a:rPr lang="en-US" sz="2000" dirty="0" smtClean="0"/>
              <a:t> shines by:</a:t>
            </a:r>
          </a:p>
        </p:txBody>
      </p:sp>
      <p:sp>
        <p:nvSpPr>
          <p:cNvPr id="1760260" name="Text Box 4"/>
          <p:cNvSpPr txBox="1">
            <a:spLocks noChangeArrowheads="1"/>
          </p:cNvSpPr>
          <p:nvPr/>
        </p:nvSpPr>
        <p:spPr bwMode="auto">
          <a:xfrm>
            <a:off x="2786183" y="2341555"/>
            <a:ext cx="4320526" cy="338554"/>
          </a:xfrm>
          <a:prstGeom prst="rect">
            <a:avLst/>
          </a:prstGeom>
          <a:noFill/>
          <a:ln w="9525">
            <a:noFill/>
            <a:miter lim="800000"/>
            <a:headEnd/>
            <a:tailEnd/>
          </a:ln>
          <a:effectLst/>
        </p:spPr>
        <p:txBody>
          <a:bodyPr wrap="square">
            <a:spAutoFit/>
          </a:bodyPr>
          <a:lstStyle/>
          <a:p>
            <a:pPr lvl="1" algn="l">
              <a:defRPr/>
            </a:pPr>
            <a:r>
              <a:rPr lang="en-US" sz="1600" dirty="0">
                <a:solidFill>
                  <a:srgbClr val="003300"/>
                </a:solidFill>
                <a:effectLst>
                  <a:outerShdw blurRad="38100" dist="38100" dir="2700000" algn="tl">
                    <a:srgbClr val="C0C0C0"/>
                  </a:outerShdw>
                </a:effectLst>
                <a:latin typeface="Tahoma" pitchFamily="34" charset="0"/>
              </a:rPr>
              <a:t>Gravitational potential energy</a:t>
            </a:r>
            <a:endParaRPr lang="en-US" sz="1600" dirty="0">
              <a:solidFill>
                <a:srgbClr val="003300"/>
              </a:solidFill>
              <a:latin typeface="Tahoma" pitchFamily="34" charset="0"/>
            </a:endParaRPr>
          </a:p>
        </p:txBody>
      </p:sp>
      <p:sp>
        <p:nvSpPr>
          <p:cNvPr id="1760262" name="Text Box 6"/>
          <p:cNvSpPr txBox="1">
            <a:spLocks noChangeArrowheads="1"/>
          </p:cNvSpPr>
          <p:nvPr/>
        </p:nvSpPr>
        <p:spPr bwMode="auto">
          <a:xfrm>
            <a:off x="4514393" y="2910537"/>
            <a:ext cx="2649922" cy="369332"/>
          </a:xfrm>
          <a:prstGeom prst="rect">
            <a:avLst/>
          </a:prstGeom>
          <a:noFill/>
          <a:ln w="9525">
            <a:noFill/>
            <a:miter lim="800000"/>
            <a:headEnd/>
            <a:tailEnd/>
          </a:ln>
          <a:effectLst/>
        </p:spPr>
        <p:txBody>
          <a:bodyPr wrap="square">
            <a:spAutoFit/>
          </a:bodyPr>
          <a:lstStyle/>
          <a:p>
            <a:pPr algn="l">
              <a:spcBef>
                <a:spcPct val="50000"/>
              </a:spcBef>
              <a:defRPr/>
            </a:pPr>
            <a:r>
              <a:rPr lang="en-US" dirty="0">
                <a:solidFill>
                  <a:srgbClr val="FF0066"/>
                </a:solidFill>
                <a:effectLst>
                  <a:outerShdw blurRad="38100" dist="38100" dir="2700000" algn="tl">
                    <a:srgbClr val="C0C0C0"/>
                  </a:outerShdw>
                </a:effectLst>
                <a:latin typeface="Tahoma" pitchFamily="34" charset="0"/>
              </a:rPr>
              <a:t>Thermal heat energy </a:t>
            </a:r>
          </a:p>
        </p:txBody>
      </p:sp>
      <p:sp>
        <p:nvSpPr>
          <p:cNvPr id="1760265" name="Text Box 9"/>
          <p:cNvSpPr txBox="1">
            <a:spLocks noChangeArrowheads="1"/>
          </p:cNvSpPr>
          <p:nvPr/>
        </p:nvSpPr>
        <p:spPr bwMode="auto">
          <a:xfrm>
            <a:off x="7185362" y="3259318"/>
            <a:ext cx="1958638" cy="400110"/>
          </a:xfrm>
          <a:prstGeom prst="rect">
            <a:avLst/>
          </a:prstGeom>
          <a:noFill/>
          <a:ln w="9525">
            <a:noFill/>
            <a:miter lim="800000"/>
            <a:headEnd/>
            <a:tailEnd/>
          </a:ln>
          <a:effectLst/>
        </p:spPr>
        <p:txBody>
          <a:bodyPr wrap="square">
            <a:spAutoFit/>
          </a:bodyPr>
          <a:lstStyle/>
          <a:p>
            <a:pPr algn="l">
              <a:spcBef>
                <a:spcPct val="50000"/>
              </a:spcBef>
              <a:defRPr/>
            </a:pPr>
            <a:r>
              <a:rPr lang="en-US" sz="2000" dirty="0">
                <a:solidFill>
                  <a:srgbClr val="FF3300"/>
                </a:solidFill>
                <a:effectLst>
                  <a:outerShdw blurRad="38100" dist="38100" dir="2700000" algn="tl">
                    <a:srgbClr val="C0C0C0"/>
                  </a:outerShdw>
                </a:effectLst>
                <a:latin typeface="Tahoma" pitchFamily="34" charset="0"/>
              </a:rPr>
              <a:t>Light energy</a:t>
            </a:r>
          </a:p>
        </p:txBody>
      </p:sp>
      <p:sp>
        <p:nvSpPr>
          <p:cNvPr id="1760268" name="Text Box 12"/>
          <p:cNvSpPr txBox="1">
            <a:spLocks noChangeArrowheads="1"/>
          </p:cNvSpPr>
          <p:nvPr/>
        </p:nvSpPr>
        <p:spPr bwMode="auto">
          <a:xfrm>
            <a:off x="539510" y="3001252"/>
            <a:ext cx="3571634" cy="830997"/>
          </a:xfrm>
          <a:prstGeom prst="rect">
            <a:avLst/>
          </a:prstGeom>
          <a:solidFill>
            <a:srgbClr val="C00000"/>
          </a:solidFill>
          <a:ln w="9525">
            <a:solidFill>
              <a:srgbClr val="FF0000"/>
            </a:solidFill>
            <a:miter lim="800000"/>
            <a:headEnd/>
            <a:tailEnd/>
          </a:ln>
        </p:spPr>
        <p:txBody>
          <a:bodyPr wrap="square">
            <a:spAutoFit/>
          </a:bodyPr>
          <a:lstStyle/>
          <a:p>
            <a:r>
              <a:rPr lang="en-US" sz="2400" b="0" dirty="0">
                <a:solidFill>
                  <a:srgbClr val="FFFF00"/>
                </a:solidFill>
                <a:latin typeface="Calisto MT" pitchFamily="18" charset="0"/>
              </a:rPr>
              <a:t>plasmas created when </a:t>
            </a:r>
            <a:r>
              <a:rPr lang="en-US" sz="2400" b="0" dirty="0" err="1">
                <a:solidFill>
                  <a:srgbClr val="FFFF00"/>
                </a:solidFill>
                <a:latin typeface="Calisto MT" pitchFamily="18" charset="0"/>
              </a:rPr>
              <a:t>protostar</a:t>
            </a:r>
            <a:r>
              <a:rPr lang="en-US" sz="2400" b="0" dirty="0">
                <a:solidFill>
                  <a:srgbClr val="FFFF00"/>
                </a:solidFill>
                <a:latin typeface="Calisto MT" pitchFamily="18" charset="0"/>
              </a:rPr>
              <a:t> gets hot enough</a:t>
            </a:r>
          </a:p>
        </p:txBody>
      </p:sp>
      <p:pic>
        <p:nvPicPr>
          <p:cNvPr id="308225" name="Picture 1"/>
          <p:cNvPicPr>
            <a:picLocks noChangeAspect="1" noChangeArrowheads="1"/>
          </p:cNvPicPr>
          <p:nvPr/>
        </p:nvPicPr>
        <p:blipFill>
          <a:blip r:embed="rId5" cstate="print"/>
          <a:srcRect/>
          <a:stretch>
            <a:fillRect/>
          </a:stretch>
        </p:blipFill>
        <p:spPr bwMode="auto">
          <a:xfrm>
            <a:off x="539510" y="3947463"/>
            <a:ext cx="3571634" cy="2675278"/>
          </a:xfrm>
          <a:prstGeom prst="rect">
            <a:avLst/>
          </a:prstGeom>
          <a:noFill/>
          <a:ln w="9525">
            <a:noFill/>
            <a:miter lim="800000"/>
            <a:headEnd/>
            <a:tailEnd/>
          </a:ln>
        </p:spPr>
      </p:pic>
      <p:grpSp>
        <p:nvGrpSpPr>
          <p:cNvPr id="29" name="Group 28"/>
          <p:cNvGrpSpPr/>
          <p:nvPr/>
        </p:nvGrpSpPr>
        <p:grpSpPr>
          <a:xfrm>
            <a:off x="4423835" y="2715871"/>
            <a:ext cx="1621290" cy="136953"/>
            <a:chOff x="4423835" y="2715871"/>
            <a:chExt cx="1621290" cy="136953"/>
          </a:xfrm>
        </p:grpSpPr>
        <p:sp>
          <p:nvSpPr>
            <p:cNvPr id="24" name="Right Arrow 23"/>
            <p:cNvSpPr/>
            <p:nvPr/>
          </p:nvSpPr>
          <p:spPr bwMode="auto">
            <a:xfrm rot="1693214">
              <a:off x="4423835" y="2715871"/>
              <a:ext cx="429336" cy="136952"/>
            </a:xfrm>
            <a:prstGeom prst="rightArrow">
              <a:avLst/>
            </a:prstGeom>
            <a:solidFill>
              <a:srgbClr val="FFFF00">
                <a:alpha val="20000"/>
              </a:srgbClr>
            </a:solidFill>
            <a:ln w="9525" cap="flat" cmpd="sng" algn="ctr">
              <a:solidFill>
                <a:srgbClr val="0000FF">
                  <a:alpha val="2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5" name="Right Arrow 24"/>
            <p:cNvSpPr/>
            <p:nvPr/>
          </p:nvSpPr>
          <p:spPr bwMode="auto">
            <a:xfrm rot="1693214">
              <a:off x="4721824" y="2715871"/>
              <a:ext cx="429336" cy="136952"/>
            </a:xfrm>
            <a:prstGeom prst="rightArrow">
              <a:avLst/>
            </a:prstGeom>
            <a:solidFill>
              <a:srgbClr val="FFFF00">
                <a:alpha val="40000"/>
              </a:srgbClr>
            </a:solidFill>
            <a:ln w="9525" cap="flat" cmpd="sng" algn="ctr">
              <a:solidFill>
                <a:srgbClr val="0000FF">
                  <a:alpha val="4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6" name="Right Arrow 25"/>
            <p:cNvSpPr/>
            <p:nvPr/>
          </p:nvSpPr>
          <p:spPr bwMode="auto">
            <a:xfrm rot="1693214">
              <a:off x="5019812" y="2715872"/>
              <a:ext cx="429336" cy="136952"/>
            </a:xfrm>
            <a:prstGeom prst="rightArrow">
              <a:avLst/>
            </a:prstGeom>
            <a:solidFill>
              <a:srgbClr val="FFFF00">
                <a:alpha val="60000"/>
              </a:srgbClr>
            </a:solidFill>
            <a:ln w="9525" cap="flat" cmpd="sng" algn="ctr">
              <a:solidFill>
                <a:srgbClr val="0000FF">
                  <a:alpha val="6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7" name="Right Arrow 26"/>
            <p:cNvSpPr/>
            <p:nvPr/>
          </p:nvSpPr>
          <p:spPr bwMode="auto">
            <a:xfrm rot="1693214">
              <a:off x="5317800" y="2715872"/>
              <a:ext cx="429336" cy="136952"/>
            </a:xfrm>
            <a:prstGeom prst="rightArrow">
              <a:avLst/>
            </a:prstGeom>
            <a:solidFill>
              <a:srgbClr val="FFFF00">
                <a:alpha val="80000"/>
              </a:srgbClr>
            </a:solidFill>
            <a:ln w="9525" cap="flat" cmpd="sng" algn="ctr">
              <a:solidFill>
                <a:srgbClr val="0000FF">
                  <a:alpha val="8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8" name="Right Arrow 27"/>
            <p:cNvSpPr/>
            <p:nvPr/>
          </p:nvSpPr>
          <p:spPr bwMode="auto">
            <a:xfrm rot="1693214">
              <a:off x="5615789" y="2715871"/>
              <a:ext cx="429336" cy="136952"/>
            </a:xfrm>
            <a:prstGeom prst="rightArrow">
              <a:avLst/>
            </a:prstGeom>
            <a:solidFill>
              <a:srgbClr val="FFFF00"/>
            </a:solidFill>
            <a:ln w="9525" cap="flat" cmpd="sng" algn="ctr">
              <a:solidFill>
                <a:srgbClr val="0000FF"/>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grpSp>
      <p:grpSp>
        <p:nvGrpSpPr>
          <p:cNvPr id="30" name="Group 29"/>
          <p:cNvGrpSpPr/>
          <p:nvPr/>
        </p:nvGrpSpPr>
        <p:grpSpPr>
          <a:xfrm>
            <a:off x="5608926" y="3349654"/>
            <a:ext cx="1621290" cy="136953"/>
            <a:chOff x="4423835" y="2715871"/>
            <a:chExt cx="1621290" cy="136953"/>
          </a:xfrm>
        </p:grpSpPr>
        <p:sp>
          <p:nvSpPr>
            <p:cNvPr id="31" name="Right Arrow 30"/>
            <p:cNvSpPr/>
            <p:nvPr/>
          </p:nvSpPr>
          <p:spPr bwMode="auto">
            <a:xfrm rot="1693214">
              <a:off x="4423835" y="2715871"/>
              <a:ext cx="429336" cy="136952"/>
            </a:xfrm>
            <a:prstGeom prst="rightArrow">
              <a:avLst/>
            </a:prstGeom>
            <a:solidFill>
              <a:srgbClr val="FFFF00">
                <a:alpha val="20000"/>
              </a:srgbClr>
            </a:solidFill>
            <a:ln w="9525" cap="flat" cmpd="sng" algn="ctr">
              <a:solidFill>
                <a:srgbClr val="0000FF">
                  <a:alpha val="2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32" name="Right Arrow 31"/>
            <p:cNvSpPr/>
            <p:nvPr/>
          </p:nvSpPr>
          <p:spPr bwMode="auto">
            <a:xfrm rot="1693214">
              <a:off x="4721824" y="2715871"/>
              <a:ext cx="429336" cy="136952"/>
            </a:xfrm>
            <a:prstGeom prst="rightArrow">
              <a:avLst/>
            </a:prstGeom>
            <a:solidFill>
              <a:srgbClr val="FFFF00">
                <a:alpha val="40000"/>
              </a:srgbClr>
            </a:solidFill>
            <a:ln w="9525" cap="flat" cmpd="sng" algn="ctr">
              <a:solidFill>
                <a:srgbClr val="0000FF">
                  <a:alpha val="4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33" name="Right Arrow 32"/>
            <p:cNvSpPr/>
            <p:nvPr/>
          </p:nvSpPr>
          <p:spPr bwMode="auto">
            <a:xfrm rot="1693214">
              <a:off x="5019812" y="2715872"/>
              <a:ext cx="429336" cy="136952"/>
            </a:xfrm>
            <a:prstGeom prst="rightArrow">
              <a:avLst/>
            </a:prstGeom>
            <a:solidFill>
              <a:srgbClr val="FFFF00">
                <a:alpha val="60000"/>
              </a:srgbClr>
            </a:solidFill>
            <a:ln w="9525" cap="flat" cmpd="sng" algn="ctr">
              <a:solidFill>
                <a:srgbClr val="0000FF">
                  <a:alpha val="6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34" name="Right Arrow 33"/>
            <p:cNvSpPr/>
            <p:nvPr/>
          </p:nvSpPr>
          <p:spPr bwMode="auto">
            <a:xfrm rot="1693214">
              <a:off x="5317800" y="2715872"/>
              <a:ext cx="429336" cy="136952"/>
            </a:xfrm>
            <a:prstGeom prst="rightArrow">
              <a:avLst/>
            </a:prstGeom>
            <a:solidFill>
              <a:srgbClr val="FFFF00">
                <a:alpha val="80000"/>
              </a:srgbClr>
            </a:solidFill>
            <a:ln w="9525" cap="flat" cmpd="sng" algn="ctr">
              <a:solidFill>
                <a:srgbClr val="0000FF">
                  <a:alpha val="80000"/>
                </a:srgb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35" name="Right Arrow 34"/>
            <p:cNvSpPr/>
            <p:nvPr/>
          </p:nvSpPr>
          <p:spPr bwMode="auto">
            <a:xfrm rot="1693214">
              <a:off x="5615789" y="2715871"/>
              <a:ext cx="429336" cy="136952"/>
            </a:xfrm>
            <a:prstGeom prst="rightArrow">
              <a:avLst/>
            </a:prstGeom>
            <a:solidFill>
              <a:srgbClr val="FFFF00"/>
            </a:solidFill>
            <a:ln w="9525" cap="flat" cmpd="sng" algn="ctr">
              <a:solidFill>
                <a:srgbClr val="0000FF"/>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grpSp>
      <p:pic>
        <p:nvPicPr>
          <p:cNvPr id="472067" name="Picture 3"/>
          <p:cNvPicPr>
            <a:picLocks noChangeAspect="1" noChangeArrowheads="1"/>
          </p:cNvPicPr>
          <p:nvPr/>
        </p:nvPicPr>
        <p:blipFill>
          <a:blip r:embed="rId6" cstate="print"/>
          <a:srcRect/>
          <a:stretch>
            <a:fillRect/>
          </a:stretch>
        </p:blipFill>
        <p:spPr bwMode="auto">
          <a:xfrm>
            <a:off x="4802428" y="3706971"/>
            <a:ext cx="3930694" cy="2948021"/>
          </a:xfrm>
          <a:prstGeom prst="rect">
            <a:avLst/>
          </a:prstGeom>
          <a:noFill/>
          <a:ln w="9525">
            <a:noFill/>
            <a:miter lim="800000"/>
            <a:headEnd/>
            <a:tailEnd/>
          </a:ln>
        </p:spPr>
      </p:pic>
    </p:spTree>
    <p:custDataLst>
      <p:tags r:id="rId1"/>
    </p:custData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76200" y="0"/>
            <a:ext cx="8991600" cy="824948"/>
          </a:xfrm>
        </p:spPr>
        <p:txBody>
          <a:bodyPr/>
          <a:lstStyle/>
          <a:p>
            <a:pPr eaLnBrk="1" hangingPunct="1"/>
            <a:r>
              <a:rPr lang="en-US" dirty="0" smtClean="0"/>
              <a:t>The fusion engine begins</a:t>
            </a:r>
          </a:p>
        </p:txBody>
      </p:sp>
      <p:sp>
        <p:nvSpPr>
          <p:cNvPr id="1762307" name="Rectangle 3"/>
          <p:cNvSpPr>
            <a:spLocks noGrp="1" noChangeArrowheads="1"/>
          </p:cNvSpPr>
          <p:nvPr>
            <p:ph type="body" idx="1"/>
          </p:nvPr>
        </p:nvSpPr>
        <p:spPr>
          <a:xfrm>
            <a:off x="397288" y="918611"/>
            <a:ext cx="4194589" cy="5448346"/>
          </a:xfrm>
        </p:spPr>
        <p:txBody>
          <a:bodyPr/>
          <a:lstStyle/>
          <a:p>
            <a:pPr eaLnBrk="1" hangingPunct="1">
              <a:lnSpc>
                <a:spcPct val="80000"/>
              </a:lnSpc>
            </a:pPr>
            <a:r>
              <a:rPr lang="en-US" sz="2400" dirty="0" smtClean="0">
                <a:latin typeface="Calisto MT" pitchFamily="18" charset="0"/>
              </a:rPr>
              <a:t>Fusion begins when core reaches about 10M degrees.</a:t>
            </a:r>
          </a:p>
          <a:p>
            <a:pPr eaLnBrk="1" hangingPunct="1">
              <a:lnSpc>
                <a:spcPct val="80000"/>
              </a:lnSpc>
            </a:pPr>
            <a:r>
              <a:rPr lang="en-US" sz="2400" dirty="0" smtClean="0">
                <a:latin typeface="Calisto MT" pitchFamily="18" charset="0"/>
              </a:rPr>
              <a:t>Hydrogen nuclei fuse to form a Helium nucleus</a:t>
            </a:r>
          </a:p>
          <a:p>
            <a:pPr eaLnBrk="1" hangingPunct="1">
              <a:lnSpc>
                <a:spcPct val="80000"/>
              </a:lnSpc>
            </a:pPr>
            <a:r>
              <a:rPr lang="en-US" sz="2400" dirty="0" smtClean="0">
                <a:latin typeface="Calisto MT" pitchFamily="18" charset="0"/>
              </a:rPr>
              <a:t>The star contracts; core temperature reaches ~30M degrees, and settles into a stable equilibrium.</a:t>
            </a:r>
          </a:p>
          <a:p>
            <a:pPr eaLnBrk="1" hangingPunct="1">
              <a:lnSpc>
                <a:spcPct val="80000"/>
              </a:lnSpc>
            </a:pPr>
            <a:r>
              <a:rPr lang="en-US" sz="2400" dirty="0" smtClean="0">
                <a:latin typeface="Calisto MT" pitchFamily="18" charset="0"/>
              </a:rPr>
              <a:t>Length of stable phase depends on star’s </a:t>
            </a:r>
            <a:r>
              <a:rPr lang="en-US" sz="2400" b="1" dirty="0" smtClean="0">
                <a:latin typeface="Calisto MT" pitchFamily="18" charset="0"/>
              </a:rPr>
              <a:t>mass</a:t>
            </a:r>
            <a:r>
              <a:rPr lang="en-US" sz="2400" dirty="0" smtClean="0">
                <a:latin typeface="Calisto MT" pitchFamily="18" charset="0"/>
              </a:rPr>
              <a:t>.</a:t>
            </a:r>
          </a:p>
          <a:p>
            <a:pPr eaLnBrk="1" hangingPunct="1">
              <a:lnSpc>
                <a:spcPct val="80000"/>
              </a:lnSpc>
            </a:pPr>
            <a:endParaRPr lang="en-US" sz="2400" dirty="0" smtClean="0">
              <a:latin typeface="Calisto MT" pitchFamily="18" charset="0"/>
            </a:endParaRPr>
          </a:p>
          <a:p>
            <a:pPr eaLnBrk="1" hangingPunct="1">
              <a:lnSpc>
                <a:spcPct val="80000"/>
              </a:lnSpc>
              <a:buFont typeface="Wingdings" pitchFamily="2" charset="2"/>
              <a:buNone/>
            </a:pPr>
            <a:r>
              <a:rPr lang="en-US" sz="2400" dirty="0" smtClean="0">
                <a:latin typeface="Calisto MT" pitchFamily="18" charset="0"/>
              </a:rPr>
              <a:t>	The sun: about 10 BY</a:t>
            </a:r>
          </a:p>
          <a:p>
            <a:pPr eaLnBrk="1" hangingPunct="1">
              <a:lnSpc>
                <a:spcPct val="80000"/>
              </a:lnSpc>
              <a:buFont typeface="Wingdings" pitchFamily="2" charset="2"/>
              <a:buNone/>
            </a:pPr>
            <a:endParaRPr lang="en-US" sz="2400" dirty="0" smtClean="0">
              <a:latin typeface="Calisto MT" pitchFamily="18" charset="0"/>
            </a:endParaRPr>
          </a:p>
          <a:p>
            <a:pPr eaLnBrk="1" hangingPunct="1">
              <a:lnSpc>
                <a:spcPct val="80000"/>
              </a:lnSpc>
              <a:buFont typeface="Wingdings" pitchFamily="2" charset="2"/>
              <a:buNone/>
            </a:pPr>
            <a:r>
              <a:rPr lang="en-US" sz="2400" dirty="0" smtClean="0">
                <a:latin typeface="Calisto MT" pitchFamily="18" charset="0"/>
              </a:rPr>
              <a:t>	10x our sun ~100 MY </a:t>
            </a:r>
          </a:p>
          <a:p>
            <a:pPr eaLnBrk="1" hangingPunct="1">
              <a:lnSpc>
                <a:spcPct val="80000"/>
              </a:lnSpc>
              <a:buFont typeface="Wingdings" pitchFamily="2" charset="2"/>
              <a:buNone/>
            </a:pPr>
            <a:endParaRPr lang="en-US" sz="2400" dirty="0" smtClean="0">
              <a:latin typeface="Calisto MT" pitchFamily="18" charset="0"/>
            </a:endParaRPr>
          </a:p>
          <a:p>
            <a:pPr eaLnBrk="1" hangingPunct="1">
              <a:lnSpc>
                <a:spcPct val="80000"/>
              </a:lnSpc>
              <a:buFont typeface="Wingdings" pitchFamily="2" charset="2"/>
              <a:buNone/>
            </a:pPr>
            <a:r>
              <a:rPr lang="en-US" sz="2400" dirty="0" smtClean="0">
                <a:latin typeface="Calisto MT" pitchFamily="18" charset="0"/>
              </a:rPr>
              <a:t>	0.1x our sun ~TY</a:t>
            </a:r>
          </a:p>
        </p:txBody>
      </p:sp>
      <p:pic>
        <p:nvPicPr>
          <p:cNvPr id="1762308" name="Picture 4" descr="sun"/>
          <p:cNvPicPr>
            <a:picLocks noChangeAspect="1" noChangeArrowheads="1"/>
          </p:cNvPicPr>
          <p:nvPr/>
        </p:nvPicPr>
        <p:blipFill>
          <a:blip r:embed="rId4" cstate="print"/>
          <a:srcRect/>
          <a:stretch>
            <a:fillRect/>
          </a:stretch>
        </p:blipFill>
        <p:spPr bwMode="auto">
          <a:xfrm>
            <a:off x="4919869" y="1321900"/>
            <a:ext cx="3814970" cy="3814970"/>
          </a:xfrm>
          <a:prstGeom prst="rect">
            <a:avLst/>
          </a:prstGeom>
          <a:noFill/>
          <a:ln w="9525">
            <a:noFill/>
            <a:miter lim="800000"/>
            <a:headEnd/>
            <a:tailEnd/>
          </a:ln>
        </p:spPr>
      </p:pic>
      <p:sp>
        <p:nvSpPr>
          <p:cNvPr id="106502" name="Text Box 6"/>
          <p:cNvSpPr txBox="1">
            <a:spLocks noChangeArrowheads="1"/>
          </p:cNvSpPr>
          <p:nvPr/>
        </p:nvSpPr>
        <p:spPr bwMode="auto">
          <a:xfrm>
            <a:off x="4681329" y="981393"/>
            <a:ext cx="4253949" cy="338554"/>
          </a:xfrm>
          <a:prstGeom prst="rect">
            <a:avLst/>
          </a:prstGeom>
          <a:solidFill>
            <a:schemeClr val="tx2"/>
          </a:solidFill>
          <a:ln w="9525">
            <a:noFill/>
            <a:miter lim="800000"/>
            <a:headEnd/>
            <a:tailEnd/>
          </a:ln>
        </p:spPr>
        <p:txBody>
          <a:bodyPr wrap="square">
            <a:spAutoFit/>
          </a:bodyPr>
          <a:lstStyle/>
          <a:p>
            <a:r>
              <a:rPr lang="en-US" sz="1600" dirty="0">
                <a:solidFill>
                  <a:srgbClr val="FF0066"/>
                </a:solidFill>
                <a:latin typeface="Calisto MT" pitchFamily="18" charset="0"/>
              </a:rPr>
              <a:t>fusion produces enormous amount </a:t>
            </a:r>
            <a:r>
              <a:rPr lang="en-US" sz="1600" dirty="0" smtClean="0">
                <a:solidFill>
                  <a:srgbClr val="FF0066"/>
                </a:solidFill>
                <a:latin typeface="Calisto MT" pitchFamily="18" charset="0"/>
              </a:rPr>
              <a:t>of </a:t>
            </a:r>
            <a:r>
              <a:rPr lang="en-US" sz="1600" dirty="0">
                <a:solidFill>
                  <a:srgbClr val="FF0066"/>
                </a:solidFill>
                <a:latin typeface="Calisto MT" pitchFamily="18" charset="0"/>
              </a:rPr>
              <a:t>energy</a:t>
            </a:r>
          </a:p>
        </p:txBody>
      </p:sp>
      <p:sp>
        <p:nvSpPr>
          <p:cNvPr id="6" name="TextBox 5"/>
          <p:cNvSpPr txBox="1"/>
          <p:nvPr/>
        </p:nvSpPr>
        <p:spPr>
          <a:xfrm>
            <a:off x="4861815" y="5142792"/>
            <a:ext cx="3953390" cy="307777"/>
          </a:xfrm>
          <a:prstGeom prst="rect">
            <a:avLst/>
          </a:prstGeom>
          <a:noFill/>
        </p:spPr>
        <p:txBody>
          <a:bodyPr wrap="none" rtlCol="0">
            <a:spAutoFit/>
          </a:bodyPr>
          <a:lstStyle/>
          <a:p>
            <a:r>
              <a:rPr lang="en-US" sz="1400" b="0" dirty="0" smtClean="0">
                <a:latin typeface="Calisto MT" pitchFamily="18" charset="0"/>
              </a:rPr>
              <a:t>EIT 304Å image captures a sweeping prominence</a:t>
            </a:r>
            <a:endParaRPr lang="en-US" sz="1400" b="0" dirty="0">
              <a:latin typeface="Calisto MT" pitchFamily="18" charset="0"/>
            </a:endParaRPr>
          </a:p>
        </p:txBody>
      </p:sp>
      <p:sp>
        <p:nvSpPr>
          <p:cNvPr id="7" name="Rectangle 6"/>
          <p:cNvSpPr/>
          <p:nvPr/>
        </p:nvSpPr>
        <p:spPr>
          <a:xfrm>
            <a:off x="4967194" y="5774348"/>
            <a:ext cx="3719605" cy="646331"/>
          </a:xfrm>
          <a:prstGeom prst="rect">
            <a:avLst/>
          </a:prstGeom>
        </p:spPr>
        <p:txBody>
          <a:bodyPr wrap="square">
            <a:spAutoFit/>
          </a:bodyPr>
          <a:lstStyle/>
          <a:p>
            <a:r>
              <a:rPr lang="en-US" sz="1200" b="0" dirty="0" smtClean="0">
                <a:latin typeface="Calisto MT" pitchFamily="18" charset="0"/>
              </a:rPr>
              <a:t>Solar &amp; </a:t>
            </a:r>
            <a:r>
              <a:rPr lang="en-US" sz="1200" b="0" dirty="0" err="1" smtClean="0">
                <a:latin typeface="Calisto MT" pitchFamily="18" charset="0"/>
              </a:rPr>
              <a:t>Heliospheric</a:t>
            </a:r>
            <a:r>
              <a:rPr lang="en-US" sz="1200" b="0" dirty="0" smtClean="0">
                <a:latin typeface="Calisto MT" pitchFamily="18" charset="0"/>
              </a:rPr>
              <a:t> Observatory – Collaboration of National Aeronautics and Space Administration and European Space Agency</a:t>
            </a:r>
            <a:endParaRPr lang="en-US" sz="1200" b="0" dirty="0">
              <a:latin typeface="Calisto MT" pitchFamily="18" charset="0"/>
            </a:endParaRPr>
          </a:p>
        </p:txBody>
      </p:sp>
      <p:sp>
        <p:nvSpPr>
          <p:cNvPr id="8" name="TextBox 7"/>
          <p:cNvSpPr txBox="1"/>
          <p:nvPr/>
        </p:nvSpPr>
        <p:spPr>
          <a:xfrm>
            <a:off x="4620324" y="5516218"/>
            <a:ext cx="4493859" cy="276999"/>
          </a:xfrm>
          <a:prstGeom prst="rect">
            <a:avLst/>
          </a:prstGeom>
          <a:noFill/>
        </p:spPr>
        <p:txBody>
          <a:bodyPr wrap="none" rtlCol="0">
            <a:spAutoFit/>
          </a:bodyPr>
          <a:lstStyle/>
          <a:p>
            <a:r>
              <a:rPr lang="en-US" sz="1200" b="0" dirty="0" smtClean="0">
                <a:latin typeface="Calisto MT" pitchFamily="18" charset="0"/>
              </a:rPr>
              <a:t>http://sohowww.nascom.nasa.gov/gallery/images/eitplume.html</a:t>
            </a:r>
            <a:endParaRPr lang="en-US" sz="1200" b="0" dirty="0">
              <a:latin typeface="Calisto MT"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623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6230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6230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6230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6230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6230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6230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6230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2307"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885152" y="0"/>
            <a:ext cx="7277100" cy="755650"/>
          </a:xfrm>
        </p:spPr>
        <p:txBody>
          <a:bodyPr/>
          <a:lstStyle/>
          <a:p>
            <a:pPr eaLnBrk="1" hangingPunct="1"/>
            <a:r>
              <a:rPr lang="en-US" sz="3200" dirty="0" smtClean="0"/>
              <a:t>Stellar Ignition Doesn’t Always Start</a:t>
            </a:r>
          </a:p>
        </p:txBody>
      </p:sp>
      <p:sp>
        <p:nvSpPr>
          <p:cNvPr id="107523" name="Rectangle 3"/>
          <p:cNvSpPr>
            <a:spLocks noGrp="1" noChangeArrowheads="1"/>
          </p:cNvSpPr>
          <p:nvPr>
            <p:ph type="body" idx="1"/>
          </p:nvPr>
        </p:nvSpPr>
        <p:spPr>
          <a:xfrm>
            <a:off x="539510" y="836685"/>
            <a:ext cx="7834552" cy="450908"/>
          </a:xfrm>
        </p:spPr>
        <p:txBody>
          <a:bodyPr/>
          <a:lstStyle/>
          <a:p>
            <a:pPr eaLnBrk="1" hangingPunct="1">
              <a:lnSpc>
                <a:spcPct val="90000"/>
              </a:lnSpc>
              <a:buFont typeface="Wingdings" pitchFamily="2" charset="2"/>
              <a:buNone/>
            </a:pPr>
            <a:r>
              <a:rPr lang="en-US" sz="1800" dirty="0" err="1" smtClean="0"/>
              <a:t>Protostars</a:t>
            </a:r>
            <a:r>
              <a:rPr lang="en-US" sz="1800" dirty="0" smtClean="0"/>
              <a:t> with too little </a:t>
            </a:r>
            <a:r>
              <a:rPr lang="en-US" sz="1800" b="1" dirty="0" smtClean="0"/>
              <a:t>mass</a:t>
            </a:r>
            <a:r>
              <a:rPr lang="en-US" sz="1800" dirty="0" smtClean="0"/>
              <a:t> never start fusion, call them </a:t>
            </a:r>
            <a:r>
              <a:rPr lang="en-US" sz="1800" i="1" dirty="0" smtClean="0"/>
              <a:t>brown dwarf</a:t>
            </a:r>
            <a:r>
              <a:rPr lang="en-US" sz="1800" dirty="0" smtClean="0"/>
              <a:t>s!</a:t>
            </a:r>
          </a:p>
          <a:p>
            <a:pPr eaLnBrk="1" hangingPunct="1">
              <a:lnSpc>
                <a:spcPct val="90000"/>
              </a:lnSpc>
            </a:pPr>
            <a:endParaRPr lang="en-US" sz="1800" dirty="0" smtClean="0"/>
          </a:p>
        </p:txBody>
      </p:sp>
      <p:pic>
        <p:nvPicPr>
          <p:cNvPr id="107524" name="Picture 4"/>
          <p:cNvPicPr>
            <a:picLocks noChangeAspect="1" noChangeArrowheads="1"/>
          </p:cNvPicPr>
          <p:nvPr/>
        </p:nvPicPr>
        <p:blipFill>
          <a:blip r:embed="rId4" cstate="print"/>
          <a:srcRect/>
          <a:stretch>
            <a:fillRect/>
          </a:stretch>
        </p:blipFill>
        <p:spPr bwMode="auto">
          <a:xfrm>
            <a:off x="366689" y="1297541"/>
            <a:ext cx="8112509" cy="3215770"/>
          </a:xfrm>
          <a:prstGeom prst="rect">
            <a:avLst/>
          </a:prstGeom>
          <a:noFill/>
          <a:ln w="9525">
            <a:noFill/>
            <a:miter lim="800000"/>
            <a:headEnd/>
            <a:tailEnd/>
          </a:ln>
        </p:spPr>
      </p:pic>
      <p:sp>
        <p:nvSpPr>
          <p:cNvPr id="107525" name="Text Box 5"/>
          <p:cNvSpPr txBox="1">
            <a:spLocks noChangeArrowheads="1"/>
          </p:cNvSpPr>
          <p:nvPr/>
        </p:nvSpPr>
        <p:spPr bwMode="auto">
          <a:xfrm>
            <a:off x="674688" y="5281613"/>
            <a:ext cx="5472112" cy="366712"/>
          </a:xfrm>
          <a:prstGeom prst="rect">
            <a:avLst/>
          </a:prstGeom>
          <a:noFill/>
          <a:ln w="9525">
            <a:noFill/>
            <a:miter lim="800000"/>
            <a:headEnd/>
            <a:tailEnd/>
          </a:ln>
        </p:spPr>
        <p:txBody>
          <a:bodyPr>
            <a:spAutoFit/>
          </a:bodyPr>
          <a:lstStyle/>
          <a:p>
            <a:pPr>
              <a:spcBef>
                <a:spcPct val="50000"/>
              </a:spcBef>
            </a:pPr>
            <a:r>
              <a:rPr lang="en-US" sz="1800">
                <a:solidFill>
                  <a:schemeClr val="bg1"/>
                </a:solidFill>
                <a:latin typeface="Tahoma" pitchFamily="34" charset="0"/>
              </a:rPr>
              <a:t>Artist’s conception of possible brown dwarf colors</a:t>
            </a:r>
          </a:p>
        </p:txBody>
      </p:sp>
      <p:sp>
        <p:nvSpPr>
          <p:cNvPr id="107527" name="Line 7"/>
          <p:cNvSpPr>
            <a:spLocks noChangeShapeType="1"/>
          </p:cNvSpPr>
          <p:nvPr/>
        </p:nvSpPr>
        <p:spPr bwMode="auto">
          <a:xfrm flipV="1">
            <a:off x="3995931" y="3774641"/>
            <a:ext cx="2765135" cy="2361886"/>
          </a:xfrm>
          <a:prstGeom prst="line">
            <a:avLst/>
          </a:prstGeom>
          <a:noFill/>
          <a:ln w="63500">
            <a:solidFill>
              <a:srgbClr val="714400"/>
            </a:solidFill>
            <a:round/>
            <a:headEnd/>
            <a:tailEnd type="triangle" w="lg" len="lg"/>
          </a:ln>
          <a:effectLst>
            <a:outerShdw blurRad="101600" algn="ctr" rotWithShape="0">
              <a:srgbClr val="FFC409"/>
            </a:outerShdw>
          </a:effectLst>
        </p:spPr>
        <p:txBody>
          <a:bodyPr/>
          <a:lstStyle/>
          <a:p>
            <a:endParaRPr lang="en-US"/>
          </a:p>
        </p:txBody>
      </p:sp>
      <p:sp>
        <p:nvSpPr>
          <p:cNvPr id="8" name="TextBox 7"/>
          <p:cNvSpPr txBox="1"/>
          <p:nvPr/>
        </p:nvSpPr>
        <p:spPr>
          <a:xfrm>
            <a:off x="251475" y="4581140"/>
            <a:ext cx="8237801" cy="1323439"/>
          </a:xfrm>
          <a:prstGeom prst="rect">
            <a:avLst/>
          </a:prstGeom>
          <a:noFill/>
        </p:spPr>
        <p:txBody>
          <a:bodyPr wrap="square" rtlCol="0">
            <a:spAutoFit/>
          </a:bodyPr>
          <a:lstStyle/>
          <a:p>
            <a:pPr algn="l">
              <a:buFont typeface="Arial" pitchFamily="34" charset="0"/>
              <a:buChar char="•"/>
            </a:pPr>
            <a:r>
              <a:rPr lang="en-US" sz="2000" b="0" dirty="0" smtClean="0">
                <a:latin typeface="Calisto MT" pitchFamily="18" charset="0"/>
              </a:rPr>
              <a:t>Brown dwarfs are sub-stellar objects which are too low in </a:t>
            </a:r>
            <a:r>
              <a:rPr lang="en-US" sz="2000" dirty="0" smtClean="0">
                <a:latin typeface="Calisto MT" pitchFamily="18" charset="0"/>
              </a:rPr>
              <a:t>mass</a:t>
            </a:r>
            <a:r>
              <a:rPr lang="en-US" sz="2000" b="0" dirty="0" smtClean="0">
                <a:latin typeface="Calisto MT" pitchFamily="18" charset="0"/>
              </a:rPr>
              <a:t> to sustain hydrogen-1 fusion reactions in their cores.</a:t>
            </a:r>
          </a:p>
          <a:p>
            <a:pPr algn="l">
              <a:buFont typeface="Arial" pitchFamily="34" charset="0"/>
              <a:buChar char="•"/>
            </a:pPr>
            <a:r>
              <a:rPr lang="en-US" sz="2000" b="0" dirty="0" smtClean="0">
                <a:latin typeface="Calisto MT" pitchFamily="18" charset="0"/>
              </a:rPr>
              <a:t>Brown Dwarfs have roughly the same radius as Jupiter, but </a:t>
            </a:r>
            <a:r>
              <a:rPr lang="en-US" sz="2000" b="0" i="1" dirty="0" smtClean="0">
                <a:latin typeface="Calisto MT" pitchFamily="18" charset="0"/>
              </a:rPr>
              <a:t>have</a:t>
            </a:r>
            <a:r>
              <a:rPr lang="en-US" sz="2000" b="0" dirty="0" smtClean="0">
                <a:latin typeface="Calisto MT" pitchFamily="18" charset="0"/>
              </a:rPr>
              <a:t> fused Deuterium. Theoretically Jupiter needs 13 times more </a:t>
            </a:r>
            <a:r>
              <a:rPr lang="en-US" sz="2000" dirty="0" smtClean="0">
                <a:latin typeface="Calisto MT" pitchFamily="18" charset="0"/>
              </a:rPr>
              <a:t>mass</a:t>
            </a:r>
            <a:r>
              <a:rPr lang="en-US" sz="2000" b="0" dirty="0" smtClean="0">
                <a:latin typeface="Calisto MT" pitchFamily="18" charset="0"/>
              </a:rPr>
              <a:t>.</a:t>
            </a:r>
          </a:p>
        </p:txBody>
      </p:sp>
      <p:sp>
        <p:nvSpPr>
          <p:cNvPr id="9" name="TextBox 8"/>
          <p:cNvSpPr txBox="1"/>
          <p:nvPr/>
        </p:nvSpPr>
        <p:spPr>
          <a:xfrm>
            <a:off x="3803690" y="6102626"/>
            <a:ext cx="5088835" cy="369332"/>
          </a:xfrm>
          <a:prstGeom prst="rect">
            <a:avLst/>
          </a:prstGeom>
          <a:noFill/>
        </p:spPr>
        <p:txBody>
          <a:bodyPr wrap="square" rtlCol="0">
            <a:spAutoFit/>
          </a:bodyPr>
          <a:lstStyle/>
          <a:p>
            <a:r>
              <a:rPr lang="en-US" b="0" dirty="0" smtClean="0">
                <a:latin typeface="Bookman Old Style" pitchFamily="18" charset="0"/>
              </a:rPr>
              <a:t>Astrophysicists are debating this</a:t>
            </a:r>
            <a:endParaRPr lang="en-US" b="0" dirty="0">
              <a:latin typeface="Bookman Old Style" pitchFamily="18" charset="0"/>
            </a:endParaRPr>
          </a:p>
        </p:txBody>
      </p:sp>
      <p:sp>
        <p:nvSpPr>
          <p:cNvPr id="107526" name="Text Box 6"/>
          <p:cNvSpPr txBox="1">
            <a:spLocks noChangeArrowheads="1"/>
          </p:cNvSpPr>
          <p:nvPr/>
        </p:nvSpPr>
        <p:spPr bwMode="auto">
          <a:xfrm>
            <a:off x="597117" y="6078922"/>
            <a:ext cx="3457575" cy="369332"/>
          </a:xfrm>
          <a:prstGeom prst="rect">
            <a:avLst/>
          </a:prstGeom>
          <a:solidFill>
            <a:srgbClr val="714400"/>
          </a:solidFill>
          <a:ln w="9525">
            <a:noFill/>
            <a:miter lim="800000"/>
            <a:headEnd/>
            <a:tailEnd/>
          </a:ln>
        </p:spPr>
        <p:txBody>
          <a:bodyPr wrap="square">
            <a:spAutoFit/>
          </a:bodyPr>
          <a:lstStyle/>
          <a:p>
            <a:pPr algn="r"/>
            <a:r>
              <a:rPr lang="en-US" sz="1800" dirty="0" smtClean="0">
                <a:solidFill>
                  <a:srgbClr val="FFC000"/>
                </a:solidFill>
                <a:latin typeface="Tahoma" pitchFamily="34" charset="0"/>
              </a:rPr>
              <a:t>Is </a:t>
            </a:r>
            <a:r>
              <a:rPr lang="en-US" dirty="0" smtClean="0">
                <a:solidFill>
                  <a:srgbClr val="FFC000"/>
                </a:solidFill>
                <a:latin typeface="Tahoma" pitchFamily="34" charset="0"/>
              </a:rPr>
              <a:t>J</a:t>
            </a:r>
            <a:r>
              <a:rPr lang="en-US" sz="1800" dirty="0" smtClean="0">
                <a:solidFill>
                  <a:srgbClr val="FFC000"/>
                </a:solidFill>
                <a:latin typeface="Tahoma" pitchFamily="34" charset="0"/>
              </a:rPr>
              <a:t>upiter </a:t>
            </a:r>
            <a:r>
              <a:rPr lang="en-US" sz="1800" dirty="0">
                <a:solidFill>
                  <a:srgbClr val="FFC000"/>
                </a:solidFill>
                <a:latin typeface="Tahoma" pitchFamily="34" charset="0"/>
              </a:rPr>
              <a:t>is a brown </a:t>
            </a:r>
            <a:r>
              <a:rPr lang="en-US" sz="1800" dirty="0" smtClean="0">
                <a:solidFill>
                  <a:srgbClr val="FFC000"/>
                </a:solidFill>
                <a:latin typeface="Tahoma" pitchFamily="34" charset="0"/>
              </a:rPr>
              <a:t>dwarf?</a:t>
            </a:r>
          </a:p>
        </p:txBody>
      </p:sp>
    </p:spTree>
    <p:custDataLst>
      <p:tags r:id="rId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75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7" grpId="0" animBg="1"/>
      <p:bldP spid="9" grpId="0"/>
      <p:bldP spid="10752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251475" y="87794"/>
            <a:ext cx="4726228" cy="1219200"/>
          </a:xfrm>
        </p:spPr>
        <p:txBody>
          <a:bodyPr/>
          <a:lstStyle/>
          <a:p>
            <a:pPr eaLnBrk="1" hangingPunct="1"/>
            <a:r>
              <a:rPr lang="en-US" dirty="0" smtClean="0"/>
              <a:t>H doesn’t last forever</a:t>
            </a:r>
            <a:br>
              <a:rPr lang="en-US" dirty="0" smtClean="0"/>
            </a:br>
            <a:r>
              <a:rPr lang="en-US" dirty="0" smtClean="0"/>
              <a:t>Red giant phase 1</a:t>
            </a:r>
          </a:p>
        </p:txBody>
      </p:sp>
      <p:sp>
        <p:nvSpPr>
          <p:cNvPr id="109571" name="Rectangle 3"/>
          <p:cNvSpPr>
            <a:spLocks noGrp="1" noChangeArrowheads="1"/>
          </p:cNvSpPr>
          <p:nvPr>
            <p:ph type="body" idx="1"/>
          </p:nvPr>
        </p:nvSpPr>
        <p:spPr>
          <a:xfrm>
            <a:off x="309082" y="1758397"/>
            <a:ext cx="4378132" cy="3001825"/>
          </a:xfrm>
        </p:spPr>
        <p:txBody>
          <a:bodyPr/>
          <a:lstStyle/>
          <a:p>
            <a:pPr eaLnBrk="1" hangingPunct="1"/>
            <a:r>
              <a:rPr lang="en-US" sz="2400" dirty="0" smtClean="0"/>
              <a:t>Fusion region extends outward; the star expands to approximately the earth’s radius.</a:t>
            </a:r>
          </a:p>
          <a:p>
            <a:pPr eaLnBrk="1" hangingPunct="1"/>
            <a:r>
              <a:rPr lang="en-US" sz="2400" dirty="0" smtClean="0"/>
              <a:t>When H is spent, the star collapses.</a:t>
            </a:r>
          </a:p>
          <a:p>
            <a:pPr eaLnBrk="1" hangingPunct="1"/>
            <a:r>
              <a:rPr lang="en-US" sz="2400" dirty="0" smtClean="0"/>
              <a:t>What happens next depends on the </a:t>
            </a:r>
            <a:r>
              <a:rPr lang="en-US" sz="2400" b="1" dirty="0" smtClean="0"/>
              <a:t>mass</a:t>
            </a:r>
            <a:r>
              <a:rPr lang="en-US" sz="2400" dirty="0" smtClean="0"/>
              <a:t> of the star</a:t>
            </a:r>
          </a:p>
        </p:txBody>
      </p:sp>
      <p:grpSp>
        <p:nvGrpSpPr>
          <p:cNvPr id="2" name="Group 4"/>
          <p:cNvGrpSpPr>
            <a:grpSpLocks/>
          </p:cNvGrpSpPr>
          <p:nvPr/>
        </p:nvGrpSpPr>
        <p:grpSpPr bwMode="auto">
          <a:xfrm>
            <a:off x="4604904" y="1297541"/>
            <a:ext cx="4114800" cy="4114800"/>
            <a:chOff x="2592" y="1056"/>
            <a:chExt cx="2592" cy="2592"/>
          </a:xfrm>
        </p:grpSpPr>
        <p:sp>
          <p:nvSpPr>
            <p:cNvPr id="109573" name="Oval 5"/>
            <p:cNvSpPr>
              <a:spLocks noChangeArrowheads="1"/>
            </p:cNvSpPr>
            <p:nvPr/>
          </p:nvSpPr>
          <p:spPr bwMode="auto">
            <a:xfrm>
              <a:off x="2592" y="1056"/>
              <a:ext cx="2592" cy="2592"/>
            </a:xfrm>
            <a:prstGeom prst="ellipse">
              <a:avLst/>
            </a:prstGeom>
            <a:gradFill rotWithShape="1">
              <a:gsLst>
                <a:gs pos="0">
                  <a:srgbClr val="FF9933"/>
                </a:gs>
                <a:gs pos="100000">
                  <a:srgbClr val="FF0000"/>
                </a:gs>
              </a:gsLst>
              <a:path path="shape">
                <a:fillToRect l="50000" t="50000" r="50000" b="50000"/>
              </a:path>
            </a:gradFill>
            <a:ln w="9525">
              <a:solidFill>
                <a:srgbClr val="FF0000"/>
              </a:solidFill>
              <a:round/>
              <a:headEnd/>
              <a:tailEnd/>
            </a:ln>
          </p:spPr>
          <p:txBody>
            <a:bodyPr wrap="none" anchor="ctr"/>
            <a:lstStyle/>
            <a:p>
              <a:endParaRPr lang="en-US"/>
            </a:p>
          </p:txBody>
        </p:sp>
        <p:sp>
          <p:nvSpPr>
            <p:cNvPr id="109574" name="Oval 6"/>
            <p:cNvSpPr>
              <a:spLocks noChangeArrowheads="1"/>
            </p:cNvSpPr>
            <p:nvPr/>
          </p:nvSpPr>
          <p:spPr bwMode="auto">
            <a:xfrm>
              <a:off x="3168" y="1632"/>
              <a:ext cx="1440" cy="1440"/>
            </a:xfrm>
            <a:prstGeom prst="ellipse">
              <a:avLst/>
            </a:prstGeom>
            <a:gradFill rotWithShape="1">
              <a:gsLst>
                <a:gs pos="0">
                  <a:srgbClr val="F4F43C"/>
                </a:gs>
                <a:gs pos="100000">
                  <a:srgbClr val="FF9933"/>
                </a:gs>
              </a:gsLst>
              <a:path path="shape">
                <a:fillToRect l="50000" t="50000" r="50000" b="50000"/>
              </a:path>
            </a:gradFill>
            <a:ln w="9525">
              <a:solidFill>
                <a:srgbClr val="FF9933"/>
              </a:solidFill>
              <a:round/>
              <a:headEnd/>
              <a:tailEnd/>
            </a:ln>
          </p:spPr>
          <p:txBody>
            <a:bodyPr wrap="none" anchor="ctr"/>
            <a:lstStyle/>
            <a:p>
              <a:endParaRPr lang="en-US"/>
            </a:p>
          </p:txBody>
        </p:sp>
        <p:sp>
          <p:nvSpPr>
            <p:cNvPr id="109575" name="Oval 7"/>
            <p:cNvSpPr>
              <a:spLocks noChangeArrowheads="1"/>
            </p:cNvSpPr>
            <p:nvPr/>
          </p:nvSpPr>
          <p:spPr bwMode="auto">
            <a:xfrm>
              <a:off x="3600" y="2016"/>
              <a:ext cx="624" cy="624"/>
            </a:xfrm>
            <a:prstGeom prst="ellipse">
              <a:avLst/>
            </a:prstGeom>
            <a:gradFill rotWithShape="1">
              <a:gsLst>
                <a:gs pos="0">
                  <a:srgbClr val="800000"/>
                </a:gs>
                <a:gs pos="100000">
                  <a:srgbClr val="CC3300"/>
                </a:gs>
              </a:gsLst>
              <a:path path="shape">
                <a:fillToRect l="50000" t="50000" r="50000" b="50000"/>
              </a:path>
            </a:gradFill>
            <a:ln w="9525">
              <a:solidFill>
                <a:srgbClr val="FF9933"/>
              </a:solidFill>
              <a:round/>
              <a:headEnd/>
              <a:tailEnd/>
            </a:ln>
          </p:spPr>
          <p:txBody>
            <a:bodyPr wrap="none" anchor="ctr"/>
            <a:lstStyle/>
            <a:p>
              <a:endParaRPr lang="en-US"/>
            </a:p>
          </p:txBody>
        </p:sp>
        <p:sp>
          <p:nvSpPr>
            <p:cNvPr id="109576" name="Text Box 8"/>
            <p:cNvSpPr txBox="1">
              <a:spLocks noChangeArrowheads="1"/>
            </p:cNvSpPr>
            <p:nvPr/>
          </p:nvSpPr>
          <p:spPr bwMode="auto">
            <a:xfrm>
              <a:off x="3408" y="1248"/>
              <a:ext cx="1005" cy="192"/>
            </a:xfrm>
            <a:prstGeom prst="rect">
              <a:avLst/>
            </a:prstGeom>
            <a:noFill/>
            <a:ln w="9525">
              <a:noFill/>
              <a:miter lim="800000"/>
              <a:headEnd/>
              <a:tailEnd/>
            </a:ln>
          </p:spPr>
          <p:txBody>
            <a:bodyPr wrap="none">
              <a:spAutoFit/>
            </a:bodyPr>
            <a:lstStyle/>
            <a:p>
              <a:r>
                <a:rPr lang="en-US" sz="1400">
                  <a:solidFill>
                    <a:schemeClr val="bg1"/>
                  </a:solidFill>
                  <a:latin typeface="Comic Sans MS" pitchFamily="66" charset="0"/>
                </a:rPr>
                <a:t>Cool Outer Layer</a:t>
              </a:r>
            </a:p>
          </p:txBody>
        </p:sp>
        <p:sp>
          <p:nvSpPr>
            <p:cNvPr id="109577" name="Text Box 9"/>
            <p:cNvSpPr txBox="1">
              <a:spLocks noChangeArrowheads="1"/>
            </p:cNvSpPr>
            <p:nvPr/>
          </p:nvSpPr>
          <p:spPr bwMode="auto">
            <a:xfrm>
              <a:off x="3600" y="1776"/>
              <a:ext cx="565" cy="192"/>
            </a:xfrm>
            <a:prstGeom prst="rect">
              <a:avLst/>
            </a:prstGeom>
            <a:noFill/>
            <a:ln w="9525">
              <a:noFill/>
              <a:miter lim="800000"/>
              <a:headEnd/>
              <a:tailEnd/>
            </a:ln>
          </p:spPr>
          <p:txBody>
            <a:bodyPr wrap="none">
              <a:spAutoFit/>
            </a:bodyPr>
            <a:lstStyle/>
            <a:p>
              <a:r>
                <a:rPr lang="en-US" sz="1400" dirty="0">
                  <a:solidFill>
                    <a:schemeClr val="bg1"/>
                  </a:solidFill>
                  <a:latin typeface="Comic Sans MS" pitchFamily="66" charset="0"/>
                </a:rPr>
                <a:t>H Fusion</a:t>
              </a:r>
            </a:p>
          </p:txBody>
        </p:sp>
        <p:sp>
          <p:nvSpPr>
            <p:cNvPr id="109578" name="Text Box 10"/>
            <p:cNvSpPr txBox="1">
              <a:spLocks noChangeArrowheads="1"/>
            </p:cNvSpPr>
            <p:nvPr/>
          </p:nvSpPr>
          <p:spPr bwMode="auto">
            <a:xfrm>
              <a:off x="3552" y="2160"/>
              <a:ext cx="724" cy="326"/>
            </a:xfrm>
            <a:prstGeom prst="rect">
              <a:avLst/>
            </a:prstGeom>
            <a:noFill/>
            <a:ln w="9525">
              <a:noFill/>
              <a:miter lim="800000"/>
              <a:headEnd/>
              <a:tailEnd/>
            </a:ln>
          </p:spPr>
          <p:txBody>
            <a:bodyPr wrap="none">
              <a:spAutoFit/>
            </a:bodyPr>
            <a:lstStyle/>
            <a:p>
              <a:pPr algn="ctr"/>
              <a:r>
                <a:rPr lang="en-US" sz="1400" dirty="0">
                  <a:solidFill>
                    <a:schemeClr val="bg1"/>
                  </a:solidFill>
                  <a:latin typeface="Comic Sans MS" pitchFamily="66" charset="0"/>
                </a:rPr>
                <a:t>Condensing </a:t>
              </a:r>
            </a:p>
            <a:p>
              <a:pPr algn="ctr"/>
              <a:r>
                <a:rPr lang="en-US" sz="1400" dirty="0">
                  <a:solidFill>
                    <a:schemeClr val="bg1"/>
                  </a:solidFill>
                  <a:latin typeface="Comic Sans MS" pitchFamily="66" charset="0"/>
                </a:rPr>
                <a:t>He</a:t>
              </a:r>
            </a:p>
          </p:txBody>
        </p:sp>
      </p:gr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en-US"/>
              <a:t>Radio telescopes allow us to look into the center of the galaxy</a:t>
            </a:r>
          </a:p>
        </p:txBody>
      </p:sp>
      <p:sp>
        <p:nvSpPr>
          <p:cNvPr id="133123" name="Rectangle 3"/>
          <p:cNvSpPr>
            <a:spLocks noGrp="1" noChangeArrowheads="1"/>
          </p:cNvSpPr>
          <p:nvPr>
            <p:ph type="body" idx="1"/>
          </p:nvPr>
        </p:nvSpPr>
        <p:spPr>
          <a:xfrm>
            <a:off x="2210113" y="1297541"/>
            <a:ext cx="3384502" cy="685800"/>
          </a:xfrm>
        </p:spPr>
        <p:txBody>
          <a:bodyPr/>
          <a:lstStyle/>
          <a:p>
            <a:pPr algn="r"/>
            <a:r>
              <a:rPr lang="en-US" sz="1800" dirty="0"/>
              <a:t>VLA-Very Large Array Radio Telescope</a:t>
            </a:r>
          </a:p>
        </p:txBody>
      </p:sp>
      <p:pic>
        <p:nvPicPr>
          <p:cNvPr id="133125" name="Picture 5" descr="vla4"/>
          <p:cNvPicPr>
            <a:picLocks noChangeAspect="1" noChangeArrowheads="1"/>
          </p:cNvPicPr>
          <p:nvPr/>
        </p:nvPicPr>
        <p:blipFill>
          <a:blip r:embed="rId3" cstate="print"/>
          <a:srcRect/>
          <a:stretch>
            <a:fillRect/>
          </a:stretch>
        </p:blipFill>
        <p:spPr bwMode="auto">
          <a:xfrm>
            <a:off x="5666533" y="721471"/>
            <a:ext cx="2419494" cy="1564434"/>
          </a:xfrm>
          <a:prstGeom prst="rect">
            <a:avLst/>
          </a:prstGeom>
          <a:ln>
            <a:noFill/>
          </a:ln>
          <a:effectLst>
            <a:outerShdw blurRad="292100" dist="139700" dir="2700000" algn="tl" rotWithShape="0">
              <a:srgbClr val="333333">
                <a:alpha val="65000"/>
              </a:srgbClr>
            </a:outerShdw>
          </a:effectLst>
        </p:spPr>
      </p:pic>
      <p:pic>
        <p:nvPicPr>
          <p:cNvPr id="606210" name="Picture 2"/>
          <p:cNvPicPr>
            <a:picLocks noChangeAspect="1" noChangeArrowheads="1"/>
          </p:cNvPicPr>
          <p:nvPr/>
        </p:nvPicPr>
        <p:blipFill>
          <a:blip r:embed="rId4" cstate="print"/>
          <a:srcRect/>
          <a:stretch>
            <a:fillRect/>
          </a:stretch>
        </p:blipFill>
        <p:spPr bwMode="auto">
          <a:xfrm>
            <a:off x="193868" y="2276860"/>
            <a:ext cx="5263284" cy="3506735"/>
          </a:xfrm>
          <a:prstGeom prst="rect">
            <a:avLst/>
          </a:prstGeom>
          <a:noFill/>
          <a:ln w="9525">
            <a:noFill/>
            <a:miter lim="800000"/>
            <a:headEnd/>
            <a:tailEnd/>
          </a:ln>
        </p:spPr>
      </p:pic>
      <p:pic>
        <p:nvPicPr>
          <p:cNvPr id="606211" name="Picture 3"/>
          <p:cNvPicPr>
            <a:picLocks noChangeAspect="1" noChangeArrowheads="1"/>
          </p:cNvPicPr>
          <p:nvPr/>
        </p:nvPicPr>
        <p:blipFill>
          <a:blip r:embed="rId5" cstate="print"/>
          <a:srcRect/>
          <a:stretch>
            <a:fillRect/>
          </a:stretch>
        </p:blipFill>
        <p:spPr bwMode="auto">
          <a:xfrm>
            <a:off x="3016611" y="2680109"/>
            <a:ext cx="5781675" cy="4124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62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424296" y="203008"/>
            <a:ext cx="5244691" cy="1124720"/>
          </a:xfrm>
        </p:spPr>
        <p:txBody>
          <a:bodyPr/>
          <a:lstStyle/>
          <a:p>
            <a:pPr eaLnBrk="1" hangingPunct="1"/>
            <a:r>
              <a:rPr lang="en-US" dirty="0" smtClean="0"/>
              <a:t>If there is enough </a:t>
            </a:r>
            <a:r>
              <a:rPr lang="en-US" b="1" dirty="0" smtClean="0"/>
              <a:t>mass</a:t>
            </a:r>
            <a:r>
              <a:rPr lang="en-US" dirty="0" smtClean="0"/>
              <a:t>, the cycle can repeat</a:t>
            </a:r>
          </a:p>
        </p:txBody>
      </p:sp>
      <p:sp>
        <p:nvSpPr>
          <p:cNvPr id="110595" name="Rectangle 3"/>
          <p:cNvSpPr>
            <a:spLocks noGrp="1" noChangeArrowheads="1"/>
          </p:cNvSpPr>
          <p:nvPr>
            <p:ph type="body" idx="1"/>
          </p:nvPr>
        </p:nvSpPr>
        <p:spPr>
          <a:xfrm>
            <a:off x="251475" y="1585577"/>
            <a:ext cx="8007373" cy="921712"/>
          </a:xfrm>
        </p:spPr>
        <p:txBody>
          <a:bodyPr/>
          <a:lstStyle/>
          <a:p>
            <a:pPr algn="just" eaLnBrk="1" hangingPunct="1">
              <a:lnSpc>
                <a:spcPct val="80000"/>
              </a:lnSpc>
            </a:pPr>
            <a:r>
              <a:rPr lang="en-US" sz="2100" dirty="0" smtClean="0"/>
              <a:t>Each successive cycle (</a:t>
            </a:r>
            <a:r>
              <a:rPr lang="en-US" sz="1800" dirty="0" smtClean="0"/>
              <a:t>expansion and contraction</a:t>
            </a:r>
            <a:r>
              <a:rPr lang="en-US" sz="1500" dirty="0" smtClean="0"/>
              <a:t>)</a:t>
            </a:r>
            <a:r>
              <a:rPr lang="en-US" sz="2100" dirty="0" smtClean="0"/>
              <a:t> occurs in a shorter and shorter time, so that a star will burn out after only a few million years.</a:t>
            </a:r>
          </a:p>
        </p:txBody>
      </p:sp>
      <p:pic>
        <p:nvPicPr>
          <p:cNvPr id="110596" name="Picture 4" descr="en_riesen"/>
          <p:cNvPicPr>
            <a:picLocks noChangeAspect="1" noChangeArrowheads="1"/>
          </p:cNvPicPr>
          <p:nvPr/>
        </p:nvPicPr>
        <p:blipFill>
          <a:blip r:embed="rId4" cstate="print"/>
          <a:srcRect/>
          <a:stretch>
            <a:fillRect/>
          </a:stretch>
        </p:blipFill>
        <p:spPr bwMode="auto">
          <a:xfrm>
            <a:off x="827544" y="2507287"/>
            <a:ext cx="3834641" cy="3706702"/>
          </a:xfrm>
          <a:prstGeom prst="rect">
            <a:avLst/>
          </a:prstGeom>
          <a:noFill/>
          <a:ln w="9525">
            <a:noFill/>
            <a:miter lim="800000"/>
            <a:headEnd/>
            <a:tailEnd/>
          </a:ln>
        </p:spPr>
      </p:pic>
      <p:pic>
        <p:nvPicPr>
          <p:cNvPr id="461826" name="Picture 2"/>
          <p:cNvPicPr>
            <a:picLocks noChangeAspect="1" noChangeArrowheads="1"/>
          </p:cNvPicPr>
          <p:nvPr/>
        </p:nvPicPr>
        <p:blipFill>
          <a:blip r:embed="rId5" cstate="print"/>
          <a:srcRect/>
          <a:stretch>
            <a:fillRect/>
          </a:stretch>
        </p:blipFill>
        <p:spPr bwMode="auto">
          <a:xfrm>
            <a:off x="4802428" y="2507288"/>
            <a:ext cx="3686848" cy="368684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Planetary-nebula-NGC6751"/>
          <p:cNvPicPr>
            <a:picLocks noChangeAspect="1" noChangeArrowheads="1"/>
          </p:cNvPicPr>
          <p:nvPr/>
        </p:nvPicPr>
        <p:blipFill>
          <a:blip r:embed="rId4" cstate="print"/>
          <a:srcRect/>
          <a:stretch>
            <a:fillRect/>
          </a:stretch>
        </p:blipFill>
        <p:spPr bwMode="auto">
          <a:xfrm>
            <a:off x="5676418" y="387626"/>
            <a:ext cx="3159880" cy="3949562"/>
          </a:xfrm>
          <a:prstGeom prst="rect">
            <a:avLst/>
          </a:prstGeom>
          <a:noFill/>
          <a:ln w="9525">
            <a:noFill/>
            <a:miter lim="800000"/>
            <a:headEnd/>
            <a:tailEnd/>
          </a:ln>
        </p:spPr>
      </p:pic>
      <p:sp>
        <p:nvSpPr>
          <p:cNvPr id="111618" name="Rectangle 2"/>
          <p:cNvSpPr>
            <a:spLocks noGrp="1" noChangeArrowheads="1"/>
          </p:cNvSpPr>
          <p:nvPr>
            <p:ph type="title"/>
          </p:nvPr>
        </p:nvSpPr>
        <p:spPr>
          <a:xfrm>
            <a:off x="351184" y="487018"/>
            <a:ext cx="5135217" cy="884583"/>
          </a:xfrm>
        </p:spPr>
        <p:txBody>
          <a:bodyPr/>
          <a:lstStyle/>
          <a:p>
            <a:pPr eaLnBrk="1" hangingPunct="1"/>
            <a:r>
              <a:rPr lang="en-US" sz="2800" dirty="0" smtClean="0"/>
              <a:t>For a star the size of our sun, the cycle will not go on beyond He fusion</a:t>
            </a:r>
          </a:p>
        </p:txBody>
      </p:sp>
      <p:sp>
        <p:nvSpPr>
          <p:cNvPr id="111619" name="Rectangle 3"/>
          <p:cNvSpPr>
            <a:spLocks noGrp="1" noChangeArrowheads="1"/>
          </p:cNvSpPr>
          <p:nvPr>
            <p:ph type="body" idx="1"/>
          </p:nvPr>
        </p:nvSpPr>
        <p:spPr>
          <a:xfrm>
            <a:off x="279400" y="1733550"/>
            <a:ext cx="4383088" cy="3474554"/>
          </a:xfrm>
        </p:spPr>
        <p:txBody>
          <a:bodyPr/>
          <a:lstStyle/>
          <a:p>
            <a:pPr eaLnBrk="1" hangingPunct="1">
              <a:lnSpc>
                <a:spcPct val="90000"/>
              </a:lnSpc>
            </a:pPr>
            <a:r>
              <a:rPr lang="en-US" sz="1700" dirty="0" smtClean="0"/>
              <a:t>With the last expansion, this type of red giant will turn into a </a:t>
            </a:r>
            <a:r>
              <a:rPr lang="en-US" sz="1700" i="1" dirty="0" smtClean="0">
                <a:solidFill>
                  <a:srgbClr val="FF0066"/>
                </a:solidFill>
              </a:rPr>
              <a:t>planetary nebula</a:t>
            </a:r>
            <a:r>
              <a:rPr lang="en-US" sz="1700" dirty="0" smtClean="0"/>
              <a:t>.</a:t>
            </a:r>
          </a:p>
          <a:p>
            <a:pPr eaLnBrk="1" hangingPunct="1">
              <a:lnSpc>
                <a:spcPct val="90000"/>
              </a:lnSpc>
              <a:buFont typeface="Wingdings" pitchFamily="2" charset="2"/>
              <a:buNone/>
            </a:pPr>
            <a:endParaRPr lang="en-US" sz="1700" dirty="0" smtClean="0"/>
          </a:p>
          <a:p>
            <a:pPr eaLnBrk="1" hangingPunct="1">
              <a:lnSpc>
                <a:spcPct val="90000"/>
              </a:lnSpc>
            </a:pPr>
            <a:r>
              <a:rPr lang="en-US" sz="1700" i="1" dirty="0" smtClean="0">
                <a:solidFill>
                  <a:srgbClr val="FF0066"/>
                </a:solidFill>
              </a:rPr>
              <a:t>White dwarf</a:t>
            </a:r>
            <a:r>
              <a:rPr lang="en-US" sz="1700" dirty="0" smtClean="0"/>
              <a:t> in the very center is mostly carbon, and is very hot</a:t>
            </a:r>
          </a:p>
          <a:p>
            <a:pPr eaLnBrk="1" hangingPunct="1">
              <a:lnSpc>
                <a:spcPct val="90000"/>
              </a:lnSpc>
            </a:pPr>
            <a:endParaRPr lang="en-US" sz="1700" dirty="0" smtClean="0"/>
          </a:p>
          <a:p>
            <a:pPr eaLnBrk="1" hangingPunct="1">
              <a:lnSpc>
                <a:spcPct val="90000"/>
              </a:lnSpc>
            </a:pPr>
            <a:r>
              <a:rPr lang="en-US" sz="1700" dirty="0" smtClean="0"/>
              <a:t>Eventually  the white dwarf will expend its fuel, cool and become a </a:t>
            </a:r>
            <a:r>
              <a:rPr lang="en-US" sz="1700" i="1" dirty="0" smtClean="0">
                <a:solidFill>
                  <a:srgbClr val="FF0066"/>
                </a:solidFill>
              </a:rPr>
              <a:t>black dwarf</a:t>
            </a:r>
            <a:r>
              <a:rPr lang="en-US" sz="1700" dirty="0" smtClean="0"/>
              <a:t>.  This is extremely dense (1 cubic inch = 10 tons!)</a:t>
            </a:r>
          </a:p>
        </p:txBody>
      </p:sp>
      <p:pic>
        <p:nvPicPr>
          <p:cNvPr id="111620" name="Picture 4"/>
          <p:cNvPicPr>
            <a:picLocks noChangeAspect="1" noChangeArrowheads="1"/>
          </p:cNvPicPr>
          <p:nvPr/>
        </p:nvPicPr>
        <p:blipFill>
          <a:blip r:embed="rId5" cstate="print"/>
          <a:srcRect/>
          <a:stretch>
            <a:fillRect/>
          </a:stretch>
        </p:blipFill>
        <p:spPr bwMode="auto">
          <a:xfrm>
            <a:off x="4807227" y="4409316"/>
            <a:ext cx="4038600" cy="2239963"/>
          </a:xfrm>
          <a:prstGeom prst="rect">
            <a:avLst/>
          </a:prstGeom>
          <a:noFill/>
          <a:ln w="9525">
            <a:noFill/>
            <a:miter lim="800000"/>
            <a:headEnd/>
            <a:tailEnd/>
          </a:ln>
        </p:spPr>
      </p:pic>
      <p:pic>
        <p:nvPicPr>
          <p:cNvPr id="111621" name="Picture 5"/>
          <p:cNvPicPr>
            <a:picLocks noChangeAspect="1" noChangeArrowheads="1"/>
          </p:cNvPicPr>
          <p:nvPr/>
        </p:nvPicPr>
        <p:blipFill>
          <a:blip r:embed="rId6" cstate="print"/>
          <a:srcRect/>
          <a:stretch>
            <a:fillRect/>
          </a:stretch>
        </p:blipFill>
        <p:spPr bwMode="auto">
          <a:xfrm>
            <a:off x="1093306" y="4472817"/>
            <a:ext cx="2895600" cy="2192337"/>
          </a:xfrm>
          <a:prstGeom prst="rect">
            <a:avLst/>
          </a:prstGeom>
          <a:noFill/>
          <a:ln w="9525">
            <a:noFill/>
            <a:miter lim="800000"/>
            <a:headEnd/>
            <a:tailEnd/>
          </a:ln>
        </p:spPr>
      </p:pic>
      <p:grpSp>
        <p:nvGrpSpPr>
          <p:cNvPr id="2" name="Group 6"/>
          <p:cNvGrpSpPr>
            <a:grpSpLocks/>
          </p:cNvGrpSpPr>
          <p:nvPr/>
        </p:nvGrpSpPr>
        <p:grpSpPr bwMode="auto">
          <a:xfrm>
            <a:off x="4542873" y="2173012"/>
            <a:ext cx="2590800" cy="3214688"/>
            <a:chOff x="2774" y="1613"/>
            <a:chExt cx="1632" cy="2025"/>
          </a:xfrm>
        </p:grpSpPr>
        <p:sp>
          <p:nvSpPr>
            <p:cNvPr id="111623" name="Line 7"/>
            <p:cNvSpPr>
              <a:spLocks noChangeShapeType="1"/>
            </p:cNvSpPr>
            <p:nvPr/>
          </p:nvSpPr>
          <p:spPr bwMode="auto">
            <a:xfrm flipV="1">
              <a:off x="2834" y="1613"/>
              <a:ext cx="1572" cy="311"/>
            </a:xfrm>
            <a:prstGeom prst="line">
              <a:avLst/>
            </a:prstGeom>
            <a:noFill/>
            <a:ln w="38100">
              <a:solidFill>
                <a:srgbClr val="3333FF"/>
              </a:solidFill>
              <a:round/>
              <a:headEnd/>
              <a:tailEnd type="triangle" w="med" len="med"/>
            </a:ln>
          </p:spPr>
          <p:txBody>
            <a:bodyPr/>
            <a:lstStyle/>
            <a:p>
              <a:endParaRPr lang="en-US"/>
            </a:p>
          </p:txBody>
        </p:sp>
        <p:sp>
          <p:nvSpPr>
            <p:cNvPr id="111624" name="Line 8"/>
            <p:cNvSpPr>
              <a:spLocks noChangeShapeType="1"/>
            </p:cNvSpPr>
            <p:nvPr/>
          </p:nvSpPr>
          <p:spPr bwMode="auto">
            <a:xfrm>
              <a:off x="2774" y="2020"/>
              <a:ext cx="1314" cy="1618"/>
            </a:xfrm>
            <a:prstGeom prst="line">
              <a:avLst/>
            </a:prstGeom>
            <a:noFill/>
            <a:ln w="38100">
              <a:solidFill>
                <a:srgbClr val="3333FF"/>
              </a:solidFill>
              <a:round/>
              <a:headEnd/>
              <a:tailEnd type="triangle" w="med" len="med"/>
            </a:ln>
          </p:spPr>
          <p:txBody>
            <a:bodyPr/>
            <a:lstStyle/>
            <a:p>
              <a:endParaRPr lang="en-US"/>
            </a:p>
          </p:txBody>
        </p:sp>
      </p:grpSp>
    </p:spTree>
    <p:custDataLst>
      <p:tags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364435" y="327991"/>
            <a:ext cx="8411817" cy="841513"/>
          </a:xfrm>
        </p:spPr>
        <p:txBody>
          <a:bodyPr/>
          <a:lstStyle/>
          <a:p>
            <a:pPr eaLnBrk="1" hangingPunct="1"/>
            <a:r>
              <a:rPr lang="en-US" sz="3000" dirty="0" smtClean="0"/>
              <a:t>For more </a:t>
            </a:r>
            <a:r>
              <a:rPr lang="en-US" sz="3000" b="1" dirty="0" smtClean="0"/>
              <a:t>massive</a:t>
            </a:r>
            <a:r>
              <a:rPr lang="en-US" sz="3000" dirty="0" smtClean="0"/>
              <a:t> stars, get a different ending</a:t>
            </a:r>
          </a:p>
        </p:txBody>
      </p:sp>
      <p:sp>
        <p:nvSpPr>
          <p:cNvPr id="113667" name="Rectangle 3"/>
          <p:cNvSpPr>
            <a:spLocks noGrp="1" noChangeArrowheads="1"/>
          </p:cNvSpPr>
          <p:nvPr>
            <p:ph type="body" idx="1"/>
          </p:nvPr>
        </p:nvSpPr>
        <p:spPr>
          <a:xfrm>
            <a:off x="0" y="1792288"/>
            <a:ext cx="4114800" cy="4837112"/>
          </a:xfrm>
        </p:spPr>
        <p:txBody>
          <a:bodyPr/>
          <a:lstStyle/>
          <a:p>
            <a:pPr eaLnBrk="1" hangingPunct="1">
              <a:lnSpc>
                <a:spcPct val="80000"/>
              </a:lnSpc>
            </a:pPr>
            <a:r>
              <a:rPr lang="en-US" sz="1700" smtClean="0"/>
              <a:t>If the star has enough mass, it can go on fusing right up to Fe.  However, making heavier nuclei takes more energy than it supplies.</a:t>
            </a:r>
          </a:p>
          <a:p>
            <a:pPr eaLnBrk="1" hangingPunct="1">
              <a:lnSpc>
                <a:spcPct val="80000"/>
              </a:lnSpc>
            </a:pPr>
            <a:endParaRPr lang="en-US" sz="1700" smtClean="0"/>
          </a:p>
          <a:p>
            <a:pPr eaLnBrk="1" hangingPunct="1">
              <a:lnSpc>
                <a:spcPct val="80000"/>
              </a:lnSpc>
            </a:pPr>
            <a:r>
              <a:rPr lang="en-US" sz="1700" smtClean="0"/>
              <a:t>The core is almost rigid (it is made of iron).  This makes the last collapse very violent. </a:t>
            </a:r>
          </a:p>
          <a:p>
            <a:pPr eaLnBrk="1" hangingPunct="1">
              <a:lnSpc>
                <a:spcPct val="80000"/>
              </a:lnSpc>
              <a:buFont typeface="Wingdings" pitchFamily="2" charset="2"/>
              <a:buNone/>
            </a:pPr>
            <a:endParaRPr lang="en-US" sz="1700" smtClean="0"/>
          </a:p>
          <a:p>
            <a:pPr eaLnBrk="1" hangingPunct="1">
              <a:lnSpc>
                <a:spcPct val="80000"/>
              </a:lnSpc>
            </a:pPr>
            <a:r>
              <a:rPr lang="en-US" sz="1700" smtClean="0"/>
              <a:t>The final explosion is known as a supernova. </a:t>
            </a:r>
          </a:p>
          <a:p>
            <a:pPr eaLnBrk="1" hangingPunct="1">
              <a:lnSpc>
                <a:spcPct val="80000"/>
              </a:lnSpc>
              <a:buFont typeface="Wingdings" pitchFamily="2" charset="2"/>
              <a:buNone/>
            </a:pPr>
            <a:endParaRPr lang="en-US" sz="1700" smtClean="0"/>
          </a:p>
        </p:txBody>
      </p:sp>
      <p:pic>
        <p:nvPicPr>
          <p:cNvPr id="113668" name="Picture 4" descr="onionG"/>
          <p:cNvPicPr>
            <a:picLocks noChangeAspect="1" noChangeArrowheads="1"/>
          </p:cNvPicPr>
          <p:nvPr/>
        </p:nvPicPr>
        <p:blipFill>
          <a:blip r:embed="rId4" cstate="print"/>
          <a:srcRect/>
          <a:stretch>
            <a:fillRect/>
          </a:stretch>
        </p:blipFill>
        <p:spPr bwMode="auto">
          <a:xfrm>
            <a:off x="4267200" y="1981200"/>
            <a:ext cx="4648200" cy="3592513"/>
          </a:xfrm>
          <a:prstGeom prst="rect">
            <a:avLst/>
          </a:prstGeom>
          <a:noFill/>
          <a:ln w="9525">
            <a:noFill/>
            <a:miter lim="800000"/>
            <a:headEnd/>
            <a:tailEnd/>
          </a:ln>
        </p:spPr>
      </p:pic>
      <p:sp>
        <p:nvSpPr>
          <p:cNvPr id="113669" name="Rectangle 5"/>
          <p:cNvSpPr>
            <a:spLocks noChangeArrowheads="1"/>
          </p:cNvSpPr>
          <p:nvPr/>
        </p:nvSpPr>
        <p:spPr bwMode="auto">
          <a:xfrm>
            <a:off x="796925" y="5949950"/>
            <a:ext cx="7772400" cy="581025"/>
          </a:xfrm>
          <a:prstGeom prst="rect">
            <a:avLst/>
          </a:prstGeom>
          <a:noFill/>
          <a:ln w="9525">
            <a:noFill/>
            <a:miter lim="800000"/>
            <a:headEnd/>
            <a:tailEnd/>
          </a:ln>
        </p:spPr>
        <p:txBody>
          <a:bodyPr>
            <a:spAutoFit/>
          </a:bodyPr>
          <a:lstStyle/>
          <a:p>
            <a:r>
              <a:rPr lang="en-US" sz="1600" b="1">
                <a:solidFill>
                  <a:schemeClr val="bg2"/>
                </a:solidFill>
              </a:rPr>
              <a:t>Supernovae are not common, 1 per 30 years in our galaxy, and most of these are not visible; Recorded supernova occurred in 1054, 1572, 1604, and 1987.</a:t>
            </a: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380999" y="0"/>
            <a:ext cx="8087139" cy="838200"/>
          </a:xfrm>
        </p:spPr>
        <p:txBody>
          <a:bodyPr/>
          <a:lstStyle/>
          <a:p>
            <a:pPr eaLnBrk="1" hangingPunct="1"/>
            <a:r>
              <a:rPr lang="en-US" dirty="0" smtClean="0"/>
              <a:t>Types of supernovae</a:t>
            </a:r>
          </a:p>
        </p:txBody>
      </p:sp>
      <p:pic>
        <p:nvPicPr>
          <p:cNvPr id="316418" name="Picture 2"/>
          <p:cNvPicPr>
            <a:picLocks noChangeAspect="1" noChangeArrowheads="1"/>
          </p:cNvPicPr>
          <p:nvPr/>
        </p:nvPicPr>
        <p:blipFill>
          <a:blip r:embed="rId4" cstate="print"/>
          <a:srcRect/>
          <a:stretch>
            <a:fillRect/>
          </a:stretch>
        </p:blipFill>
        <p:spPr bwMode="auto">
          <a:xfrm>
            <a:off x="276848" y="900528"/>
            <a:ext cx="4733925" cy="2790825"/>
          </a:xfrm>
          <a:prstGeom prst="rect">
            <a:avLst/>
          </a:prstGeom>
          <a:noFill/>
          <a:ln w="9525">
            <a:noFill/>
            <a:miter lim="800000"/>
            <a:headEnd/>
            <a:tailEnd/>
          </a:ln>
        </p:spPr>
      </p:pic>
      <p:sp>
        <p:nvSpPr>
          <p:cNvPr id="18" name="Rectangle 17"/>
          <p:cNvSpPr/>
          <p:nvPr/>
        </p:nvSpPr>
        <p:spPr>
          <a:xfrm>
            <a:off x="5158409" y="2589648"/>
            <a:ext cx="3220278" cy="923330"/>
          </a:xfrm>
          <a:prstGeom prst="rect">
            <a:avLst/>
          </a:prstGeom>
        </p:spPr>
        <p:txBody>
          <a:bodyPr wrap="square">
            <a:spAutoFit/>
          </a:bodyPr>
          <a:lstStyle/>
          <a:p>
            <a:pPr algn="l"/>
            <a:r>
              <a:rPr lang="en-US" b="0" dirty="0" smtClean="0">
                <a:latin typeface="Calisto MT" pitchFamily="18" charset="0"/>
              </a:rPr>
              <a:t>A star must have at least 9 times, and no more than 40–50 times the mass of the Sun</a:t>
            </a:r>
            <a:endParaRPr lang="en-US" b="0" dirty="0">
              <a:latin typeface="Calisto MT" pitchFamily="18" charset="0"/>
            </a:endParaRPr>
          </a:p>
        </p:txBody>
      </p:sp>
      <p:sp>
        <p:nvSpPr>
          <p:cNvPr id="19" name="Rectangle 18"/>
          <p:cNvSpPr/>
          <p:nvPr/>
        </p:nvSpPr>
        <p:spPr>
          <a:xfrm>
            <a:off x="5168348" y="1118657"/>
            <a:ext cx="3448878" cy="923330"/>
          </a:xfrm>
          <a:prstGeom prst="rect">
            <a:avLst/>
          </a:prstGeom>
        </p:spPr>
        <p:txBody>
          <a:bodyPr wrap="square">
            <a:spAutoFit/>
          </a:bodyPr>
          <a:lstStyle/>
          <a:p>
            <a:pPr algn="l"/>
            <a:r>
              <a:rPr lang="en-US" b="0" dirty="0" smtClean="0">
                <a:latin typeface="Calisto MT" pitchFamily="18" charset="0"/>
              </a:rPr>
              <a:t>When the mass of the inert core exceeds the Chandrasekhar limit of about 1.4 solar masses</a:t>
            </a:r>
            <a:endParaRPr lang="en-US" b="0" dirty="0">
              <a:latin typeface="Calisto MT" pitchFamily="18" charset="0"/>
            </a:endParaRPr>
          </a:p>
        </p:txBody>
      </p:sp>
      <p:pic>
        <p:nvPicPr>
          <p:cNvPr id="21" name="Picture 20" descr="Hydrogen_transitions.png"/>
          <p:cNvPicPr>
            <a:picLocks noChangeAspect="1"/>
          </p:cNvPicPr>
          <p:nvPr/>
        </p:nvPicPr>
        <p:blipFill>
          <a:blip r:embed="rId5" cstate="print"/>
          <a:stretch>
            <a:fillRect/>
          </a:stretch>
        </p:blipFill>
        <p:spPr>
          <a:xfrm>
            <a:off x="677644" y="3846444"/>
            <a:ext cx="3924089" cy="2971800"/>
          </a:xfrm>
          <a:prstGeom prst="rect">
            <a:avLst/>
          </a:prstGeom>
        </p:spPr>
      </p:pic>
      <p:sp>
        <p:nvSpPr>
          <p:cNvPr id="8" name="Rectangle 7"/>
          <p:cNvSpPr/>
          <p:nvPr/>
        </p:nvSpPr>
        <p:spPr>
          <a:xfrm>
            <a:off x="5171660" y="4650363"/>
            <a:ext cx="3548043" cy="923330"/>
          </a:xfrm>
          <a:prstGeom prst="rect">
            <a:avLst/>
          </a:prstGeom>
        </p:spPr>
        <p:txBody>
          <a:bodyPr wrap="square">
            <a:spAutoFit/>
          </a:bodyPr>
          <a:lstStyle/>
          <a:p>
            <a:pPr algn="just"/>
            <a:r>
              <a:rPr lang="en-US" b="0" dirty="0" smtClean="0">
                <a:latin typeface="Calisto MT" pitchFamily="18" charset="0"/>
              </a:rPr>
              <a:t>In observation one expects </a:t>
            </a:r>
            <a:r>
              <a:rPr lang="en-US" b="0" dirty="0" err="1" smtClean="0">
                <a:latin typeface="Calisto MT" pitchFamily="18" charset="0"/>
              </a:rPr>
              <a:t>Balmer</a:t>
            </a:r>
            <a:r>
              <a:rPr lang="en-US" b="0" dirty="0" smtClean="0">
                <a:latin typeface="Calisto MT" pitchFamily="18" charset="0"/>
              </a:rPr>
              <a:t> absorption lines from a Type </a:t>
            </a:r>
            <a:r>
              <a:rPr lang="en-US" b="0" dirty="0" err="1" smtClean="0">
                <a:latin typeface="Calisto MT" pitchFamily="18" charset="0"/>
              </a:rPr>
              <a:t>IIa</a:t>
            </a:r>
            <a:r>
              <a:rPr lang="en-US" b="0" dirty="0" smtClean="0">
                <a:latin typeface="Calisto MT" pitchFamily="18" charset="0"/>
              </a:rPr>
              <a:t> supernova</a:t>
            </a:r>
            <a:endParaRPr lang="en-US" b="0" dirty="0">
              <a:latin typeface="Calisto MT" pitchFamily="18" charset="0"/>
            </a:endParaRPr>
          </a:p>
        </p:txBody>
      </p:sp>
    </p:spTree>
    <p:custDataLst>
      <p:tags r:id="rId1"/>
    </p:custData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SN1987A before and after"/>
          <p:cNvPicPr>
            <a:picLocks noChangeAspect="1" noChangeArrowheads="1"/>
          </p:cNvPicPr>
          <p:nvPr/>
        </p:nvPicPr>
        <p:blipFill>
          <a:blip r:embed="rId4" cstate="print"/>
          <a:srcRect l="50000"/>
          <a:stretch>
            <a:fillRect/>
          </a:stretch>
        </p:blipFill>
        <p:spPr bwMode="auto">
          <a:xfrm>
            <a:off x="400050" y="522288"/>
            <a:ext cx="3705225" cy="5964237"/>
          </a:xfrm>
          <a:prstGeom prst="rect">
            <a:avLst/>
          </a:prstGeom>
          <a:noFill/>
          <a:ln w="9525">
            <a:noFill/>
            <a:miter lim="800000"/>
            <a:headEnd/>
            <a:tailEnd/>
          </a:ln>
        </p:spPr>
      </p:pic>
      <p:sp>
        <p:nvSpPr>
          <p:cNvPr id="114691" name="Text Box 3"/>
          <p:cNvSpPr txBox="1">
            <a:spLocks noChangeArrowheads="1"/>
          </p:cNvSpPr>
          <p:nvPr/>
        </p:nvSpPr>
        <p:spPr bwMode="auto">
          <a:xfrm>
            <a:off x="630238" y="69850"/>
            <a:ext cx="2952750" cy="366713"/>
          </a:xfrm>
          <a:prstGeom prst="rect">
            <a:avLst/>
          </a:prstGeom>
          <a:noFill/>
          <a:ln w="9525">
            <a:noFill/>
            <a:miter lim="800000"/>
            <a:headEnd/>
            <a:tailEnd/>
          </a:ln>
        </p:spPr>
        <p:txBody>
          <a:bodyPr wrap="none">
            <a:spAutoFit/>
          </a:bodyPr>
          <a:lstStyle/>
          <a:p>
            <a:r>
              <a:rPr lang="en-US" sz="1800" b="1" dirty="0">
                <a:solidFill>
                  <a:srgbClr val="FF0066"/>
                </a:solidFill>
              </a:rPr>
              <a:t>A star about to go </a:t>
            </a:r>
            <a:r>
              <a:rPr lang="en-US" sz="1800" b="1" dirty="0" smtClean="0">
                <a:solidFill>
                  <a:srgbClr val="FF0066"/>
                </a:solidFill>
              </a:rPr>
              <a:t>postal!</a:t>
            </a:r>
            <a:endParaRPr lang="en-US" sz="1800" b="1" dirty="0">
              <a:solidFill>
                <a:srgbClr val="FF0066"/>
              </a:solidFill>
            </a:endParaRPr>
          </a:p>
        </p:txBody>
      </p:sp>
      <p:grpSp>
        <p:nvGrpSpPr>
          <p:cNvPr id="2" name="Group 4"/>
          <p:cNvGrpSpPr>
            <a:grpSpLocks/>
          </p:cNvGrpSpPr>
          <p:nvPr/>
        </p:nvGrpSpPr>
        <p:grpSpPr bwMode="auto">
          <a:xfrm>
            <a:off x="4886325" y="112713"/>
            <a:ext cx="3630613" cy="6408737"/>
            <a:chOff x="3078" y="71"/>
            <a:chExt cx="2287" cy="4037"/>
          </a:xfrm>
        </p:grpSpPr>
        <p:pic>
          <p:nvPicPr>
            <p:cNvPr id="114693" name="Picture 5" descr="SN1987A before and after"/>
            <p:cNvPicPr>
              <a:picLocks noChangeAspect="1" noChangeArrowheads="1"/>
            </p:cNvPicPr>
            <p:nvPr/>
          </p:nvPicPr>
          <p:blipFill>
            <a:blip r:embed="rId4" cstate="print"/>
            <a:srcRect r="50885"/>
            <a:stretch>
              <a:fillRect/>
            </a:stretch>
          </p:blipFill>
          <p:spPr bwMode="auto">
            <a:xfrm>
              <a:off x="3078" y="360"/>
              <a:ext cx="2287" cy="3748"/>
            </a:xfrm>
            <a:prstGeom prst="rect">
              <a:avLst/>
            </a:prstGeom>
            <a:noFill/>
            <a:ln w="9525">
              <a:noFill/>
              <a:miter lim="800000"/>
              <a:headEnd/>
              <a:tailEnd/>
            </a:ln>
          </p:spPr>
        </p:pic>
        <p:sp>
          <p:nvSpPr>
            <p:cNvPr id="114694" name="Text Box 6"/>
            <p:cNvSpPr txBox="1">
              <a:spLocks noChangeArrowheads="1"/>
            </p:cNvSpPr>
            <p:nvPr/>
          </p:nvSpPr>
          <p:spPr bwMode="auto">
            <a:xfrm>
              <a:off x="3182" y="71"/>
              <a:ext cx="1548" cy="231"/>
            </a:xfrm>
            <a:prstGeom prst="rect">
              <a:avLst/>
            </a:prstGeom>
            <a:noFill/>
            <a:ln w="9525">
              <a:noFill/>
              <a:miter lim="800000"/>
              <a:headEnd/>
              <a:tailEnd/>
            </a:ln>
          </p:spPr>
          <p:txBody>
            <a:bodyPr wrap="none">
              <a:spAutoFit/>
            </a:bodyPr>
            <a:lstStyle/>
            <a:p>
              <a:r>
                <a:rPr lang="en-US" sz="1800" b="1" dirty="0" smtClean="0">
                  <a:solidFill>
                    <a:srgbClr val="FF0066"/>
                  </a:solidFill>
                </a:rPr>
                <a:t>The initial explosion!</a:t>
              </a:r>
              <a:endParaRPr lang="en-US" sz="1800" b="1" dirty="0">
                <a:solidFill>
                  <a:srgbClr val="FF0066"/>
                </a:solidFill>
              </a:endParaRP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Supernova1987A"/>
          <p:cNvPicPr>
            <a:picLocks noChangeAspect="1" noChangeArrowheads="1"/>
          </p:cNvPicPr>
          <p:nvPr/>
        </p:nvPicPr>
        <p:blipFill>
          <a:blip r:embed="rId4" cstate="print"/>
          <a:srcRect/>
          <a:stretch>
            <a:fillRect/>
          </a:stretch>
        </p:blipFill>
        <p:spPr bwMode="auto">
          <a:xfrm>
            <a:off x="857250" y="531813"/>
            <a:ext cx="5249863" cy="5803900"/>
          </a:xfrm>
          <a:prstGeom prst="rect">
            <a:avLst/>
          </a:prstGeom>
          <a:noFill/>
          <a:ln w="9525">
            <a:noFill/>
            <a:miter lim="800000"/>
            <a:headEnd/>
            <a:tailEnd/>
          </a:ln>
        </p:spPr>
      </p:pic>
      <p:sp>
        <p:nvSpPr>
          <p:cNvPr id="115715" name="Rectangle 3"/>
          <p:cNvSpPr>
            <a:spLocks noGrp="1" noChangeArrowheads="1"/>
          </p:cNvSpPr>
          <p:nvPr>
            <p:ph type="title"/>
          </p:nvPr>
        </p:nvSpPr>
        <p:spPr>
          <a:xfrm>
            <a:off x="6307138" y="785813"/>
            <a:ext cx="2468562" cy="2154237"/>
          </a:xfrm>
        </p:spPr>
        <p:txBody>
          <a:bodyPr/>
          <a:lstStyle/>
          <a:p>
            <a:pPr eaLnBrk="1" hangingPunct="1"/>
            <a:r>
              <a:rPr lang="en-US" smtClean="0">
                <a:solidFill>
                  <a:srgbClr val="FF0066"/>
                </a:solidFill>
              </a:rPr>
              <a:t>The after</a:t>
            </a:r>
            <a:br>
              <a:rPr lang="en-US" smtClean="0">
                <a:solidFill>
                  <a:srgbClr val="FF0066"/>
                </a:solidFill>
              </a:rPr>
            </a:br>
            <a:r>
              <a:rPr lang="en-US" smtClean="0">
                <a:solidFill>
                  <a:srgbClr val="FF0066"/>
                </a:solidFill>
              </a:rPr>
              <a:t>shock</a:t>
            </a:r>
          </a:p>
        </p:txBody>
      </p:sp>
      <p:sp>
        <p:nvSpPr>
          <p:cNvPr id="115716" name="Rectangle 4"/>
          <p:cNvSpPr>
            <a:spLocks noChangeArrowheads="1"/>
          </p:cNvSpPr>
          <p:nvPr/>
        </p:nvSpPr>
        <p:spPr bwMode="auto">
          <a:xfrm>
            <a:off x="2951163" y="2617788"/>
            <a:ext cx="990600" cy="914400"/>
          </a:xfrm>
          <a:prstGeom prst="rect">
            <a:avLst/>
          </a:prstGeom>
          <a:noFill/>
          <a:ln w="38100">
            <a:solidFill>
              <a:schemeClr val="bg1"/>
            </a:solidFill>
            <a:miter lim="800000"/>
            <a:headEnd/>
            <a:tailEnd/>
          </a:ln>
        </p:spPr>
        <p:txBody>
          <a:bodyPr wrap="none" anchor="ctr"/>
          <a:lstStyle/>
          <a:p>
            <a:endParaRPr lang="en-US"/>
          </a:p>
        </p:txBody>
      </p:sp>
      <p:pic>
        <p:nvPicPr>
          <p:cNvPr id="115717" name="Picture 5" descr="esa_supernova1987"/>
          <p:cNvPicPr>
            <a:picLocks noChangeAspect="1" noChangeArrowheads="1"/>
          </p:cNvPicPr>
          <p:nvPr/>
        </p:nvPicPr>
        <p:blipFill>
          <a:blip r:embed="rId5" cstate="print"/>
          <a:srcRect l="8452" t="6477" b="15839"/>
          <a:stretch>
            <a:fillRect/>
          </a:stretch>
        </p:blipFill>
        <p:spPr bwMode="auto">
          <a:xfrm rot="-5866075">
            <a:off x="5522119" y="3413919"/>
            <a:ext cx="2768600" cy="277971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380999" y="0"/>
            <a:ext cx="8454888" cy="838200"/>
          </a:xfrm>
        </p:spPr>
        <p:txBody>
          <a:bodyPr/>
          <a:lstStyle/>
          <a:p>
            <a:pPr eaLnBrk="1" hangingPunct="1"/>
            <a:r>
              <a:rPr lang="en-US" dirty="0" smtClean="0"/>
              <a:t>History of SN 1987a Type II supernova</a:t>
            </a:r>
          </a:p>
        </p:txBody>
      </p:sp>
      <p:sp>
        <p:nvSpPr>
          <p:cNvPr id="16" name="TextBox 15"/>
          <p:cNvSpPr txBox="1"/>
          <p:nvPr/>
        </p:nvSpPr>
        <p:spPr>
          <a:xfrm>
            <a:off x="457200" y="1053547"/>
            <a:ext cx="7722703" cy="3970318"/>
          </a:xfrm>
          <a:prstGeom prst="rect">
            <a:avLst/>
          </a:prstGeom>
          <a:noFill/>
        </p:spPr>
        <p:txBody>
          <a:bodyPr wrap="square" rtlCol="0">
            <a:spAutoFit/>
          </a:bodyPr>
          <a:lstStyle/>
          <a:p>
            <a:pPr algn="l">
              <a:buFont typeface="Wingdings" pitchFamily="2" charset="2"/>
              <a:buChar char="Ø"/>
            </a:pPr>
            <a:r>
              <a:rPr lang="en-US" sz="2800" b="0" dirty="0" smtClean="0">
                <a:latin typeface="Calisto MT" pitchFamily="18" charset="0"/>
              </a:rPr>
              <a:t>10 MY ~ Hydrogen fusion begins</a:t>
            </a:r>
          </a:p>
          <a:p>
            <a:pPr algn="l">
              <a:buFont typeface="Wingdings" pitchFamily="2" charset="2"/>
              <a:buChar char="Ø"/>
            </a:pPr>
            <a:r>
              <a:rPr lang="en-US" sz="2800" b="0" dirty="0" smtClean="0">
                <a:latin typeface="Calisto MT" pitchFamily="18" charset="0"/>
              </a:rPr>
              <a:t>700,000 B.C. ~ Hydrogen exhausted</a:t>
            </a:r>
          </a:p>
          <a:p>
            <a:pPr algn="l">
              <a:buFont typeface="Wingdings" pitchFamily="2" charset="2"/>
              <a:buChar char="Ø"/>
            </a:pPr>
            <a:r>
              <a:rPr lang="en-US" sz="2800" b="0" dirty="0" smtClean="0">
                <a:latin typeface="Calisto MT" pitchFamily="18" charset="0"/>
              </a:rPr>
              <a:t>45,000 B.C ~ He exhausted</a:t>
            </a:r>
          </a:p>
          <a:p>
            <a:pPr algn="l">
              <a:buFont typeface="Wingdings" pitchFamily="2" charset="2"/>
              <a:buChar char="Ø"/>
            </a:pPr>
            <a:r>
              <a:rPr lang="en-US" sz="2800" b="0" dirty="0" smtClean="0">
                <a:latin typeface="Calisto MT" pitchFamily="18" charset="0"/>
              </a:rPr>
              <a:t>10,000 B.C. Carbon fusion begins</a:t>
            </a:r>
          </a:p>
          <a:p>
            <a:pPr algn="l">
              <a:buFont typeface="Wingdings" pitchFamily="2" charset="2"/>
              <a:buChar char="Ø"/>
            </a:pPr>
            <a:r>
              <a:rPr lang="en-US" sz="2800" b="0" dirty="0" smtClean="0">
                <a:latin typeface="Calisto MT" pitchFamily="18" charset="0"/>
              </a:rPr>
              <a:t>1971 Neon fusion begins</a:t>
            </a:r>
          </a:p>
          <a:p>
            <a:pPr algn="l">
              <a:buFont typeface="Wingdings" pitchFamily="2" charset="2"/>
              <a:buChar char="Ø"/>
            </a:pPr>
            <a:r>
              <a:rPr lang="en-US" sz="2800" b="0" dirty="0" smtClean="0">
                <a:latin typeface="Calisto MT" pitchFamily="18" charset="0"/>
              </a:rPr>
              <a:t>1983 Oxygen fusion begins</a:t>
            </a:r>
          </a:p>
          <a:p>
            <a:pPr algn="l">
              <a:buFont typeface="Wingdings" pitchFamily="2" charset="2"/>
              <a:buChar char="Ø"/>
            </a:pPr>
            <a:r>
              <a:rPr lang="en-US" sz="2800" b="0" dirty="0" smtClean="0">
                <a:latin typeface="Calisto MT" pitchFamily="18" charset="0"/>
              </a:rPr>
              <a:t>1987 Silicon fusion begins(Feb 13)</a:t>
            </a:r>
          </a:p>
          <a:p>
            <a:pPr algn="l">
              <a:buFont typeface="Wingdings" pitchFamily="2" charset="2"/>
              <a:buChar char="Ø"/>
            </a:pPr>
            <a:r>
              <a:rPr lang="en-US" sz="2800" b="0" dirty="0" smtClean="0">
                <a:latin typeface="Calisto MT" pitchFamily="18" charset="0"/>
              </a:rPr>
              <a:t>1987 Supernova(Feb 23)</a:t>
            </a:r>
          </a:p>
          <a:p>
            <a:pPr algn="l">
              <a:buFont typeface="Wingdings" pitchFamily="2" charset="2"/>
              <a:buChar char="Ø"/>
            </a:pPr>
            <a:endParaRPr lang="en-US" sz="2800" b="0" dirty="0">
              <a:latin typeface="Calisto MT" pitchFamily="18" charset="0"/>
            </a:endParaRPr>
          </a:p>
        </p:txBody>
      </p:sp>
      <p:pic>
        <p:nvPicPr>
          <p:cNvPr id="22" name="Picture 5" descr="esa_supernova1987"/>
          <p:cNvPicPr>
            <a:picLocks noChangeAspect="1" noChangeArrowheads="1"/>
          </p:cNvPicPr>
          <p:nvPr/>
        </p:nvPicPr>
        <p:blipFill>
          <a:blip r:embed="rId4" cstate="print"/>
          <a:srcRect l="8452" t="6477" b="15839"/>
          <a:stretch>
            <a:fillRect/>
          </a:stretch>
        </p:blipFill>
        <p:spPr bwMode="auto">
          <a:xfrm>
            <a:off x="6070343" y="4353339"/>
            <a:ext cx="2248709" cy="2257734"/>
          </a:xfrm>
          <a:prstGeom prst="rect">
            <a:avLst/>
          </a:prstGeom>
          <a:noFill/>
          <a:ln w="9525">
            <a:noFill/>
            <a:miter lim="800000"/>
            <a:headEnd/>
            <a:tailEnd/>
          </a:ln>
        </p:spPr>
      </p:pic>
    </p:spTree>
    <p:custDataLst>
      <p:tags r:id="rId1"/>
    </p:custData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3139" name="Picture 3"/>
          <p:cNvPicPr>
            <a:picLocks noChangeAspect="1" noChangeArrowheads="1"/>
          </p:cNvPicPr>
          <p:nvPr/>
        </p:nvPicPr>
        <p:blipFill>
          <a:blip r:embed="rId4" cstate="print"/>
          <a:srcRect/>
          <a:stretch>
            <a:fillRect/>
          </a:stretch>
        </p:blipFill>
        <p:spPr bwMode="auto">
          <a:xfrm>
            <a:off x="4341572" y="1124720"/>
            <a:ext cx="4670838" cy="2304280"/>
          </a:xfrm>
          <a:prstGeom prst="rect">
            <a:avLst/>
          </a:prstGeom>
          <a:noFill/>
          <a:ln w="9525">
            <a:noFill/>
            <a:miter lim="800000"/>
            <a:headEnd/>
            <a:tailEnd/>
          </a:ln>
        </p:spPr>
      </p:pic>
      <p:pic>
        <p:nvPicPr>
          <p:cNvPr id="603141" name="Picture 5"/>
          <p:cNvPicPr>
            <a:picLocks noChangeAspect="1" noChangeArrowheads="1"/>
          </p:cNvPicPr>
          <p:nvPr/>
        </p:nvPicPr>
        <p:blipFill>
          <a:blip r:embed="rId5" cstate="print"/>
          <a:srcRect/>
          <a:stretch>
            <a:fillRect/>
          </a:stretch>
        </p:blipFill>
        <p:spPr bwMode="auto">
          <a:xfrm>
            <a:off x="4368250" y="3544214"/>
            <a:ext cx="4639489" cy="2304280"/>
          </a:xfrm>
          <a:prstGeom prst="rect">
            <a:avLst/>
          </a:prstGeom>
          <a:noFill/>
          <a:ln w="9525">
            <a:noFill/>
            <a:miter lim="800000"/>
            <a:headEnd/>
            <a:tailEnd/>
          </a:ln>
        </p:spPr>
      </p:pic>
      <p:pic>
        <p:nvPicPr>
          <p:cNvPr id="603143" name="Picture 7"/>
          <p:cNvPicPr>
            <a:picLocks noChangeAspect="1" noChangeArrowheads="1"/>
          </p:cNvPicPr>
          <p:nvPr/>
        </p:nvPicPr>
        <p:blipFill>
          <a:blip r:embed="rId6" cstate="print"/>
          <a:srcRect/>
          <a:stretch>
            <a:fillRect/>
          </a:stretch>
        </p:blipFill>
        <p:spPr bwMode="auto">
          <a:xfrm>
            <a:off x="193868" y="836685"/>
            <a:ext cx="4111371" cy="4954202"/>
          </a:xfrm>
          <a:prstGeom prst="rect">
            <a:avLst/>
          </a:prstGeom>
          <a:noFill/>
          <a:ln w="9525">
            <a:noFill/>
            <a:miter lim="800000"/>
            <a:headEnd/>
            <a:tailEnd/>
          </a:ln>
        </p:spPr>
      </p:pic>
      <p:sp>
        <p:nvSpPr>
          <p:cNvPr id="15" name="Rectangle 2"/>
          <p:cNvSpPr txBox="1">
            <a:spLocks noChangeArrowheads="1"/>
          </p:cNvSpPr>
          <p:nvPr/>
        </p:nvSpPr>
        <p:spPr bwMode="auto">
          <a:xfrm>
            <a:off x="136261" y="260615"/>
            <a:ext cx="8698657" cy="460856"/>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kumimoji="0" lang="en-US" sz="3000" b="0" i="0" u="none" strike="noStrike" kern="0" cap="none" spc="0" normalizeH="0" baseline="0" noProof="0" dirty="0" smtClean="0">
                <a:ln>
                  <a:noFill/>
                </a:ln>
                <a:solidFill>
                  <a:srgbClr val="0000CC"/>
                </a:solidFill>
                <a:effectLst/>
                <a:uLnTx/>
                <a:uFillTx/>
                <a:latin typeface="+mj-lt"/>
                <a:ea typeface="+mj-ea"/>
                <a:cs typeface="+mj-cs"/>
              </a:rPr>
              <a:t>Other</a:t>
            </a:r>
            <a:r>
              <a:rPr kumimoji="0" lang="en-US" sz="3000" b="0" i="0" u="none" strike="noStrike" kern="0" cap="none" spc="0" normalizeH="0" noProof="0" dirty="0" smtClean="0">
                <a:ln>
                  <a:noFill/>
                </a:ln>
                <a:solidFill>
                  <a:srgbClr val="0000CC"/>
                </a:solidFill>
                <a:effectLst/>
                <a:uLnTx/>
                <a:uFillTx/>
                <a:latin typeface="+mj-lt"/>
                <a:ea typeface="+mj-ea"/>
                <a:cs typeface="+mj-cs"/>
              </a:rPr>
              <a:t> observed </a:t>
            </a:r>
            <a:r>
              <a:rPr lang="en-US" sz="3000" b="0" dirty="0" smtClean="0">
                <a:solidFill>
                  <a:schemeClr val="tx2">
                    <a:lumMod val="75000"/>
                  </a:schemeClr>
                </a:solidFill>
                <a:latin typeface="Calisto MT" pitchFamily="18" charset="0"/>
              </a:rPr>
              <a:t>Supernovae</a:t>
            </a:r>
            <a:endParaRPr kumimoji="0" lang="en-US" sz="3000" b="0" i="0" u="none" strike="noStrike" kern="0" cap="none" spc="0" normalizeH="0" baseline="0" noProof="0" dirty="0" smtClean="0">
              <a:ln>
                <a:noFill/>
              </a:ln>
              <a:solidFill>
                <a:schemeClr val="tx2">
                  <a:lumMod val="75000"/>
                </a:schemeClr>
              </a:solidFill>
              <a:effectLst/>
              <a:uLnTx/>
              <a:uFillTx/>
              <a:latin typeface="Calisto MT" pitchFamily="18" charset="0"/>
              <a:ea typeface="+mj-ea"/>
              <a:cs typeface="+mj-cs"/>
            </a:endParaRPr>
          </a:p>
        </p:txBody>
      </p:sp>
    </p:spTree>
    <p:custDataLst>
      <p:tags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PQuestion"/>
          <p:cNvSpPr>
            <a:spLocks noGrp="1" noChangeArrowheads="1"/>
          </p:cNvSpPr>
          <p:nvPr>
            <p:ph type="title"/>
          </p:nvPr>
        </p:nvSpPr>
        <p:spPr>
          <a:xfrm>
            <a:off x="1323975" y="-6350"/>
            <a:ext cx="6434138" cy="1204913"/>
          </a:xfrm>
        </p:spPr>
        <p:txBody>
          <a:bodyPr/>
          <a:lstStyle/>
          <a:p>
            <a:pPr eaLnBrk="1" hangingPunct="1"/>
            <a:r>
              <a:rPr lang="en-US" sz="3200" dirty="0" smtClean="0"/>
              <a:t>Why does fusion stop at Iron?</a:t>
            </a:r>
          </a:p>
        </p:txBody>
      </p:sp>
      <p:graphicFrame>
        <p:nvGraphicFramePr>
          <p:cNvPr id="1772547" name="TPChart"/>
          <p:cNvGraphicFramePr>
            <a:graphicFrameLocks noChangeAspect="1"/>
          </p:cNvGraphicFramePr>
          <p:nvPr/>
        </p:nvGraphicFramePr>
        <p:xfrm>
          <a:off x="4572000" y="1689100"/>
          <a:ext cx="4572000" cy="2382838"/>
        </p:xfrm>
        <a:graphic>
          <a:graphicData uri="http://schemas.openxmlformats.org/presentationml/2006/ole">
            <p:oleObj spid="_x0000_s205826" name="Chart" r:id="rId9" imgW="4572000" imgH="5143500" progId="MSGraph.Chart.8">
              <p:embed followColorScheme="full"/>
            </p:oleObj>
          </a:graphicData>
        </a:graphic>
      </p:graphicFrame>
      <p:grpSp>
        <p:nvGrpSpPr>
          <p:cNvPr id="2" name="Group 4"/>
          <p:cNvGrpSpPr>
            <a:grpSpLocks/>
          </p:cNvGrpSpPr>
          <p:nvPr/>
        </p:nvGrpSpPr>
        <p:grpSpPr bwMode="auto">
          <a:xfrm>
            <a:off x="3277774" y="3863492"/>
            <a:ext cx="4410075" cy="2716212"/>
            <a:chOff x="1399" y="742"/>
            <a:chExt cx="2997" cy="1814"/>
          </a:xfrm>
        </p:grpSpPr>
        <p:graphicFrame>
          <p:nvGraphicFramePr>
            <p:cNvPr id="7171" name="Object 5"/>
            <p:cNvGraphicFramePr>
              <a:graphicFrameLocks noChangeAspect="1"/>
            </p:cNvGraphicFramePr>
            <p:nvPr/>
          </p:nvGraphicFramePr>
          <p:xfrm>
            <a:off x="1399" y="742"/>
            <a:ext cx="2997" cy="1814"/>
          </p:xfrm>
          <a:graphic>
            <a:graphicData uri="http://schemas.openxmlformats.org/presentationml/2006/ole">
              <p:oleObj spid="_x0000_s205827" name="Chart" r:id="rId10" imgW="7839185" imgH="4838598" progId="Excel.Sheet.8">
                <p:embed/>
              </p:oleObj>
            </a:graphicData>
          </a:graphic>
        </p:graphicFrame>
        <p:sp>
          <p:nvSpPr>
            <p:cNvPr id="7190" name="Text Box 6"/>
            <p:cNvSpPr txBox="1">
              <a:spLocks noChangeArrowheads="1"/>
            </p:cNvSpPr>
            <p:nvPr/>
          </p:nvSpPr>
          <p:spPr bwMode="auto">
            <a:xfrm rot="10800000">
              <a:off x="1448" y="999"/>
              <a:ext cx="498" cy="1269"/>
            </a:xfrm>
            <a:prstGeom prst="rect">
              <a:avLst/>
            </a:prstGeom>
            <a:noFill/>
            <a:ln w="9525">
              <a:noFill/>
              <a:miter lim="800000"/>
              <a:headEnd/>
              <a:tailEnd/>
            </a:ln>
          </p:spPr>
          <p:txBody>
            <a:bodyPr vert="eaVert">
              <a:spAutoFit/>
            </a:bodyPr>
            <a:lstStyle/>
            <a:p>
              <a:pPr>
                <a:spcBef>
                  <a:spcPct val="50000"/>
                </a:spcBef>
              </a:pPr>
              <a:r>
                <a:rPr lang="en-US" sz="1800">
                  <a:solidFill>
                    <a:srgbClr val="FF0000"/>
                  </a:solidFill>
                  <a:latin typeface="Arial Black" pitchFamily="34" charset="0"/>
                </a:rPr>
                <a:t>Average nucleon mass</a:t>
              </a:r>
            </a:p>
          </p:txBody>
        </p:sp>
        <p:sp>
          <p:nvSpPr>
            <p:cNvPr id="7191" name="Text Box 7"/>
            <p:cNvSpPr txBox="1">
              <a:spLocks noChangeArrowheads="1"/>
            </p:cNvSpPr>
            <p:nvPr/>
          </p:nvSpPr>
          <p:spPr bwMode="auto">
            <a:xfrm>
              <a:off x="1937" y="2288"/>
              <a:ext cx="2047" cy="245"/>
            </a:xfrm>
            <a:prstGeom prst="rect">
              <a:avLst/>
            </a:prstGeom>
            <a:noFill/>
            <a:ln w="9525">
              <a:noFill/>
              <a:miter lim="800000"/>
              <a:headEnd/>
              <a:tailEnd/>
            </a:ln>
          </p:spPr>
          <p:txBody>
            <a:bodyPr>
              <a:spAutoFit/>
            </a:bodyPr>
            <a:lstStyle/>
            <a:p>
              <a:pPr>
                <a:spcBef>
                  <a:spcPct val="50000"/>
                </a:spcBef>
              </a:pPr>
              <a:r>
                <a:rPr lang="en-US" sz="1800">
                  <a:solidFill>
                    <a:srgbClr val="FF0000"/>
                  </a:solidFill>
                  <a:latin typeface="Arial Black" pitchFamily="34" charset="0"/>
                </a:rPr>
                <a:t>Atomic mass number</a:t>
              </a:r>
            </a:p>
          </p:txBody>
        </p:sp>
      </p:grpSp>
      <p:sp>
        <p:nvSpPr>
          <p:cNvPr id="7174" name="Text Box 8"/>
          <p:cNvSpPr txBox="1">
            <a:spLocks noChangeArrowheads="1"/>
          </p:cNvSpPr>
          <p:nvPr/>
        </p:nvSpPr>
        <p:spPr bwMode="auto">
          <a:xfrm>
            <a:off x="4416011" y="5428767"/>
            <a:ext cx="454025" cy="366712"/>
          </a:xfrm>
          <a:prstGeom prst="rect">
            <a:avLst/>
          </a:prstGeom>
          <a:noFill/>
          <a:ln w="9525">
            <a:noFill/>
            <a:miter lim="800000"/>
            <a:headEnd/>
            <a:tailEnd/>
          </a:ln>
        </p:spPr>
        <p:txBody>
          <a:bodyPr wrap="none">
            <a:spAutoFit/>
          </a:bodyPr>
          <a:lstStyle/>
          <a:p>
            <a:r>
              <a:rPr lang="en-US" sz="1800" b="1" dirty="0">
                <a:solidFill>
                  <a:srgbClr val="3333FF"/>
                </a:solidFill>
                <a:latin typeface="Tahoma" pitchFamily="34" charset="0"/>
              </a:rPr>
              <a:t>Fe</a:t>
            </a:r>
          </a:p>
        </p:txBody>
      </p:sp>
      <p:sp>
        <p:nvSpPr>
          <p:cNvPr id="7175" name="Line 9"/>
          <p:cNvSpPr>
            <a:spLocks noChangeShapeType="1"/>
          </p:cNvSpPr>
          <p:nvPr/>
        </p:nvSpPr>
        <p:spPr bwMode="auto">
          <a:xfrm flipH="1">
            <a:off x="4625561" y="5720867"/>
            <a:ext cx="19050" cy="236537"/>
          </a:xfrm>
          <a:prstGeom prst="line">
            <a:avLst/>
          </a:prstGeom>
          <a:noFill/>
          <a:ln w="38100">
            <a:solidFill>
              <a:srgbClr val="3333FF"/>
            </a:solidFill>
            <a:round/>
            <a:headEnd/>
            <a:tailEnd type="triangle" w="med" len="med"/>
          </a:ln>
        </p:spPr>
        <p:txBody>
          <a:bodyPr/>
          <a:lstStyle/>
          <a:p>
            <a:endParaRPr lang="en-US"/>
          </a:p>
        </p:txBody>
      </p:sp>
      <p:grpSp>
        <p:nvGrpSpPr>
          <p:cNvPr id="3" name="Countdown" hidden="1"/>
          <p:cNvGrpSpPr>
            <a:grpSpLocks/>
          </p:cNvGrpSpPr>
          <p:nvPr>
            <p:custDataLst>
              <p:tags r:id="rId3"/>
            </p:custDataLst>
          </p:nvPr>
        </p:nvGrpSpPr>
        <p:grpSpPr bwMode="auto">
          <a:xfrm>
            <a:off x="8115300" y="187325"/>
            <a:ext cx="838200" cy="1514475"/>
            <a:chOff x="288" y="3216"/>
            <a:chExt cx="528" cy="954"/>
          </a:xfrm>
        </p:grpSpPr>
        <p:sp>
          <p:nvSpPr>
            <p:cNvPr id="1772555" name="CDGlassBottom" hidden="1"/>
            <p:cNvSpPr>
              <a:spLocks noChangeArrowheads="1"/>
            </p:cNvSpPr>
            <p:nvPr/>
          </p:nvSpPr>
          <p:spPr bwMode="auto">
            <a:xfrm rot="16200000">
              <a:off x="426" y="3864"/>
              <a:ext cx="240" cy="168"/>
            </a:xfrm>
            <a:prstGeom prst="homePlate">
              <a:avLst>
                <a:gd name="adj" fmla="val 35714"/>
              </a:avLst>
            </a:prstGeom>
            <a:solidFill>
              <a:schemeClr val="accent1">
                <a:alpha val="0"/>
              </a:schemeClr>
            </a:solidFill>
            <a:ln w="9525">
              <a:solidFill>
                <a:schemeClr val="tx1"/>
              </a:solidFill>
              <a:miter lim="800000"/>
              <a:headEnd/>
              <a:tailEnd/>
            </a:ln>
            <a:effectLst>
              <a:outerShdw dist="35921" dir="2700000" algn="ctr" rotWithShape="0">
                <a:schemeClr val="bg2"/>
              </a:outerShdw>
            </a:effectLst>
          </p:spPr>
          <p:txBody>
            <a:bodyPr wrap="none" anchor="ctr"/>
            <a:lstStyle/>
            <a:p>
              <a:pPr>
                <a:defRPr/>
              </a:pPr>
              <a:endParaRPr lang="en-US"/>
            </a:p>
          </p:txBody>
        </p:sp>
        <p:sp>
          <p:nvSpPr>
            <p:cNvPr id="1772556" name="CDGlassTop" hidden="1"/>
            <p:cNvSpPr>
              <a:spLocks noChangeArrowheads="1"/>
            </p:cNvSpPr>
            <p:nvPr/>
          </p:nvSpPr>
          <p:spPr bwMode="auto">
            <a:xfrm rot="5400000">
              <a:off x="426" y="3624"/>
              <a:ext cx="240" cy="168"/>
            </a:xfrm>
            <a:prstGeom prst="homePlate">
              <a:avLst>
                <a:gd name="adj" fmla="val 35714"/>
              </a:avLst>
            </a:prstGeom>
            <a:solidFill>
              <a:schemeClr val="accent1"/>
            </a:solidFill>
            <a:ln w="9525">
              <a:solidFill>
                <a:schemeClr val="tx1"/>
              </a:solidFill>
              <a:miter lim="800000"/>
              <a:headEnd/>
              <a:tailEnd/>
            </a:ln>
            <a:effectLst>
              <a:outerShdw dist="35921" dir="2700000" algn="ctr" rotWithShape="0">
                <a:schemeClr val="bg2"/>
              </a:outerShdw>
            </a:effectLst>
          </p:spPr>
          <p:txBody>
            <a:bodyPr wrap="none" anchor="ctr"/>
            <a:lstStyle/>
            <a:p>
              <a:pPr>
                <a:defRPr/>
              </a:pPr>
              <a:endParaRPr lang="en-US"/>
            </a:p>
          </p:txBody>
        </p:sp>
        <p:sp>
          <p:nvSpPr>
            <p:cNvPr id="7187" name="CDText" hidden="1"/>
            <p:cNvSpPr txBox="1">
              <a:spLocks noChangeArrowheads="1"/>
            </p:cNvSpPr>
            <p:nvPr/>
          </p:nvSpPr>
          <p:spPr bwMode="auto">
            <a:xfrm>
              <a:off x="288" y="3216"/>
              <a:ext cx="528" cy="327"/>
            </a:xfrm>
            <a:prstGeom prst="rect">
              <a:avLst/>
            </a:prstGeom>
            <a:noFill/>
            <a:ln w="9525">
              <a:noFill/>
              <a:miter lim="800000"/>
              <a:headEnd/>
              <a:tailEnd/>
            </a:ln>
          </p:spPr>
          <p:txBody>
            <a:bodyPr/>
            <a:lstStyle/>
            <a:p>
              <a:pPr algn="ctr"/>
              <a:r>
                <a:rPr lang="en-US" sz="2800" b="1">
                  <a:solidFill>
                    <a:schemeClr val="tx1"/>
                  </a:solidFill>
                  <a:latin typeface="Times New Roman" pitchFamily="18" charset="0"/>
                </a:rPr>
                <a:t>10</a:t>
              </a:r>
            </a:p>
          </p:txBody>
        </p:sp>
        <p:sp>
          <p:nvSpPr>
            <p:cNvPr id="1772558" name="CDCapTop" hidden="1"/>
            <p:cNvSpPr>
              <a:spLocks noChangeArrowheads="1"/>
            </p:cNvSpPr>
            <p:nvPr/>
          </p:nvSpPr>
          <p:spPr bwMode="auto">
            <a:xfrm>
              <a:off x="378" y="3486"/>
              <a:ext cx="336"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rgbClr val="D6B19C"/>
                </a:gs>
                <a:gs pos="30000">
                  <a:srgbClr val="D49E6C"/>
                </a:gs>
                <a:gs pos="70000">
                  <a:srgbClr val="A65528"/>
                </a:gs>
                <a:gs pos="100000">
                  <a:srgbClr val="663012"/>
                </a:gs>
              </a:gsLst>
              <a:lin ang="5400000" scaled="1"/>
            </a:gradFill>
            <a:ln w="9525">
              <a:solidFill>
                <a:schemeClr val="tx1"/>
              </a:solidFill>
              <a:miter lim="800000"/>
              <a:headEnd/>
              <a:tailEnd/>
            </a:ln>
            <a:effectLst>
              <a:outerShdw dist="35921" dir="2700000" algn="ctr" rotWithShape="0">
                <a:schemeClr val="bg2"/>
              </a:outerShdw>
            </a:effectLst>
          </p:spPr>
          <p:txBody>
            <a:bodyPr wrap="none" anchor="ctr"/>
            <a:lstStyle/>
            <a:p>
              <a:pPr>
                <a:defRPr/>
              </a:pPr>
              <a:endParaRPr lang="en-US"/>
            </a:p>
          </p:txBody>
        </p:sp>
        <p:sp>
          <p:nvSpPr>
            <p:cNvPr id="1772559" name="CDCapBottom" hidden="1"/>
            <p:cNvSpPr>
              <a:spLocks noChangeArrowheads="1"/>
            </p:cNvSpPr>
            <p:nvPr/>
          </p:nvSpPr>
          <p:spPr bwMode="auto">
            <a:xfrm rot="10800000">
              <a:off x="378" y="4074"/>
              <a:ext cx="336"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0">
              <a:gsLst>
                <a:gs pos="0">
                  <a:srgbClr val="D6B19C"/>
                </a:gs>
                <a:gs pos="30000">
                  <a:srgbClr val="D49E6C"/>
                </a:gs>
                <a:gs pos="70000">
                  <a:srgbClr val="A65528"/>
                </a:gs>
                <a:gs pos="100000">
                  <a:srgbClr val="663012"/>
                </a:gs>
              </a:gsLst>
              <a:lin ang="5400000" scaled="1"/>
            </a:gradFill>
            <a:ln w="9525">
              <a:solidFill>
                <a:schemeClr val="tx1"/>
              </a:solidFill>
              <a:miter lim="800000"/>
              <a:headEnd/>
              <a:tailEnd/>
            </a:ln>
            <a:effectLst>
              <a:outerShdw dist="35921" dir="2700000" algn="ctr" rotWithShape="0">
                <a:schemeClr val="bg2"/>
              </a:outerShdw>
            </a:effectLst>
          </p:spPr>
          <p:txBody>
            <a:bodyPr wrap="none" anchor="ctr"/>
            <a:lstStyle/>
            <a:p>
              <a:pPr>
                <a:defRPr/>
              </a:pPr>
              <a:endParaRPr lang="en-US"/>
            </a:p>
          </p:txBody>
        </p:sp>
      </p:grpSp>
      <p:grpSp>
        <p:nvGrpSpPr>
          <p:cNvPr id="4" name="ResponseCounter" hidden="1"/>
          <p:cNvGrpSpPr>
            <a:grpSpLocks/>
          </p:cNvGrpSpPr>
          <p:nvPr>
            <p:custDataLst>
              <p:tags r:id="rId4"/>
            </p:custDataLst>
          </p:nvPr>
        </p:nvGrpSpPr>
        <p:grpSpPr bwMode="auto">
          <a:xfrm>
            <a:off x="127000" y="4191000"/>
            <a:ext cx="508000" cy="2540000"/>
            <a:chOff x="184" y="2536"/>
            <a:chExt cx="320" cy="1600"/>
          </a:xfrm>
        </p:grpSpPr>
        <p:sp>
          <p:nvSpPr>
            <p:cNvPr id="1772561" name="RCFloat" hidden="1"/>
            <p:cNvSpPr>
              <a:spLocks noChangeArrowheads="1"/>
            </p:cNvSpPr>
            <p:nvPr/>
          </p:nvSpPr>
          <p:spPr bwMode="auto">
            <a:xfrm>
              <a:off x="192" y="3816"/>
              <a:ext cx="304" cy="320"/>
            </a:xfrm>
            <a:prstGeom prst="can">
              <a:avLst>
                <a:gd name="adj" fmla="val 52632"/>
              </a:avLst>
            </a:prstGeom>
            <a:gradFill rotWithShape="0">
              <a:gsLst>
                <a:gs pos="0">
                  <a:schemeClr val="bg2">
                    <a:gamma/>
                    <a:tint val="41961"/>
                    <a:invGamma/>
                  </a:schemeClr>
                </a:gs>
                <a:gs pos="100000">
                  <a:schemeClr val="bg2"/>
                </a:gs>
              </a:gsLst>
              <a:lin ang="18900000" scaled="1"/>
            </a:gradFill>
            <a:ln w="9525">
              <a:solidFill>
                <a:schemeClr val="tx1"/>
              </a:solidFill>
              <a:round/>
              <a:headEnd/>
              <a:tailEnd/>
            </a:ln>
            <a:effectLst/>
          </p:spPr>
          <p:txBody>
            <a:bodyPr wrap="none" anchor="ctr"/>
            <a:lstStyle/>
            <a:p>
              <a:pPr>
                <a:defRPr/>
              </a:pPr>
              <a:endParaRPr lang="en-US"/>
            </a:p>
          </p:txBody>
        </p:sp>
        <p:sp>
          <p:nvSpPr>
            <p:cNvPr id="1772562" name="RCCan" hidden="1"/>
            <p:cNvSpPr>
              <a:spLocks noChangeArrowheads="1"/>
            </p:cNvSpPr>
            <p:nvPr/>
          </p:nvSpPr>
          <p:spPr bwMode="auto">
            <a:xfrm>
              <a:off x="184" y="2536"/>
              <a:ext cx="320" cy="1600"/>
            </a:xfrm>
            <a:prstGeom prst="can">
              <a:avLst>
                <a:gd name="adj" fmla="val 50000"/>
              </a:avLst>
            </a:prstGeom>
            <a:gradFill rotWithShape="0">
              <a:gsLst>
                <a:gs pos="0">
                  <a:schemeClr val="accent1"/>
                </a:gs>
                <a:gs pos="50000">
                  <a:schemeClr val="bg1">
                    <a:alpha val="35001"/>
                  </a:schemeClr>
                </a:gs>
                <a:gs pos="100000">
                  <a:schemeClr val="accent1"/>
                </a:gs>
              </a:gsLst>
              <a:lin ang="0" scaled="1"/>
            </a:gradFill>
            <a:ln w="9525">
              <a:solidFill>
                <a:schemeClr val="tx1"/>
              </a:solidFill>
              <a:round/>
              <a:headEnd/>
              <a:tailEnd/>
            </a:ln>
            <a:effectLst/>
          </p:spPr>
          <p:txBody>
            <a:bodyPr wrap="none" anchor="ctr"/>
            <a:lstStyle/>
            <a:p>
              <a:pPr algn="ctr">
                <a:defRPr/>
              </a:pPr>
              <a:r>
                <a:rPr lang="en-US" sz="1200" b="1">
                  <a:solidFill>
                    <a:schemeClr val="tx1"/>
                  </a:solidFill>
                  <a:latin typeface="Tahoma" pitchFamily="34" charset="0"/>
                </a:rPr>
                <a:t>0</a:t>
              </a:r>
            </a:p>
            <a:p>
              <a:pPr algn="ctr">
                <a:defRPr/>
              </a:pPr>
              <a:r>
                <a:rPr lang="en-US" sz="1200" b="1">
                  <a:solidFill>
                    <a:schemeClr val="tx1"/>
                  </a:solidFill>
                  <a:latin typeface="Tahoma" pitchFamily="34" charset="0"/>
                </a:rPr>
                <a:t>of</a:t>
              </a:r>
            </a:p>
            <a:p>
              <a:pPr algn="ctr">
                <a:defRPr/>
              </a:pPr>
              <a:r>
                <a:rPr lang="en-US" sz="1200" b="1">
                  <a:solidFill>
                    <a:schemeClr val="tx1"/>
                  </a:solidFill>
                  <a:latin typeface="Tahoma" pitchFamily="34" charset="0"/>
                </a:rPr>
                <a:t>5</a:t>
              </a:r>
            </a:p>
          </p:txBody>
        </p:sp>
      </p:grpSp>
      <p:sp>
        <p:nvSpPr>
          <p:cNvPr id="1772563" name="AutoShape 19"/>
          <p:cNvSpPr>
            <a:spLocks noChangeArrowheads="1"/>
          </p:cNvSpPr>
          <p:nvPr/>
        </p:nvSpPr>
        <p:spPr bwMode="auto">
          <a:xfrm>
            <a:off x="129623" y="2183158"/>
            <a:ext cx="1033463" cy="557213"/>
          </a:xfrm>
          <a:prstGeom prst="smileyFace">
            <a:avLst>
              <a:gd name="adj" fmla="val 4653"/>
            </a:avLst>
          </a:prstGeom>
          <a:solidFill>
            <a:schemeClr val="accent5">
              <a:lumMod val="40000"/>
              <a:lumOff val="60000"/>
            </a:schemeClr>
          </a:solidFill>
          <a:ln w="9525">
            <a:solidFill>
              <a:schemeClr val="tx1"/>
            </a:solidFill>
            <a:round/>
            <a:headEnd/>
            <a:tailEnd/>
          </a:ln>
        </p:spPr>
        <p:txBody>
          <a:bodyPr wrap="none" anchor="ctr"/>
          <a:lstStyle/>
          <a:p>
            <a:endParaRPr lang="en-US"/>
          </a:p>
        </p:txBody>
      </p:sp>
      <p:sp>
        <p:nvSpPr>
          <p:cNvPr id="7179" name="TPAnswers"/>
          <p:cNvSpPr>
            <a:spLocks noGrp="1" noChangeArrowheads="1"/>
          </p:cNvSpPr>
          <p:nvPr>
            <p:ph type="body" idx="1"/>
            <p:custDataLst>
              <p:tags r:id="rId5"/>
            </p:custDataLst>
          </p:nvPr>
        </p:nvSpPr>
        <p:spPr>
          <a:xfrm>
            <a:off x="457200" y="1719263"/>
            <a:ext cx="7981122" cy="1391685"/>
          </a:xfrm>
        </p:spPr>
        <p:txBody>
          <a:bodyPr/>
          <a:lstStyle/>
          <a:p>
            <a:pPr marL="609600" indent="-609600" eaLnBrk="1" hangingPunct="1">
              <a:buFontTx/>
              <a:buAutoNum type="arabicPeriod"/>
            </a:pPr>
            <a:r>
              <a:rPr lang="en-US" sz="2400" dirty="0" smtClean="0"/>
              <a:t>Elements lighter than iron undergo fission.</a:t>
            </a:r>
          </a:p>
          <a:p>
            <a:pPr marL="609600" indent="-609600" eaLnBrk="1" hangingPunct="1">
              <a:buFontTx/>
              <a:buAutoNum type="arabicPeriod"/>
            </a:pPr>
            <a:r>
              <a:rPr lang="en-US" sz="2400" dirty="0" smtClean="0"/>
              <a:t>There is an energy density limit of the fundamental forces</a:t>
            </a:r>
          </a:p>
          <a:p>
            <a:pPr marL="609600" indent="-609600" eaLnBrk="1" hangingPunct="1">
              <a:buFontTx/>
              <a:buAutoNum type="arabicPeriod"/>
            </a:pPr>
            <a:r>
              <a:rPr lang="en-US" sz="2400" dirty="0" smtClean="0"/>
              <a:t>Elements heavier than iron do undergo fusion.</a:t>
            </a:r>
          </a:p>
        </p:txBody>
      </p:sp>
      <p:grpSp>
        <p:nvGrpSpPr>
          <p:cNvPr id="5" name="AnswerNow" hidden="1"/>
          <p:cNvGrpSpPr>
            <a:grpSpLocks/>
          </p:cNvGrpSpPr>
          <p:nvPr>
            <p:custDataLst>
              <p:tags r:id="rId6"/>
            </p:custDataLst>
          </p:nvPr>
        </p:nvGrpSpPr>
        <p:grpSpPr bwMode="auto">
          <a:xfrm>
            <a:off x="1184275" y="5984875"/>
            <a:ext cx="2222500" cy="444500"/>
            <a:chOff x="2180" y="3960"/>
            <a:chExt cx="1400" cy="280"/>
          </a:xfrm>
        </p:grpSpPr>
        <p:sp>
          <p:nvSpPr>
            <p:cNvPr id="7181" name="ANShape" hidden="1"/>
            <p:cNvSpPr>
              <a:spLocks noChangeArrowheads="1"/>
            </p:cNvSpPr>
            <p:nvPr/>
          </p:nvSpPr>
          <p:spPr bwMode="auto">
            <a:xfrm>
              <a:off x="2180" y="3960"/>
              <a:ext cx="1400" cy="280"/>
            </a:xfrm>
            <a:prstGeom prst="bevel">
              <a:avLst>
                <a:gd name="adj" fmla="val 12500"/>
              </a:avLst>
            </a:prstGeom>
            <a:solidFill>
              <a:schemeClr val="accent1">
                <a:alpha val="50195"/>
              </a:schemeClr>
            </a:solidFill>
            <a:ln w="25400">
              <a:solidFill>
                <a:schemeClr val="tx1"/>
              </a:solidFill>
              <a:miter lim="800000"/>
              <a:headEnd/>
              <a:tailEnd/>
            </a:ln>
          </p:spPr>
          <p:txBody>
            <a:bodyPr wrap="none" anchor="ctr"/>
            <a:lstStyle/>
            <a:p>
              <a:endParaRPr lang="en-US"/>
            </a:p>
          </p:txBody>
        </p:sp>
        <p:sp>
          <p:nvSpPr>
            <p:cNvPr id="7182" name="ANText" hidden="1"/>
            <p:cNvSpPr txBox="1">
              <a:spLocks noChangeArrowheads="1"/>
            </p:cNvSpPr>
            <p:nvPr/>
          </p:nvSpPr>
          <p:spPr bwMode="auto">
            <a:xfrm>
              <a:off x="2180" y="3960"/>
              <a:ext cx="1400" cy="280"/>
            </a:xfrm>
            <a:prstGeom prst="rect">
              <a:avLst/>
            </a:prstGeom>
            <a:noFill/>
            <a:ln w="9525">
              <a:noFill/>
              <a:miter lim="800000"/>
              <a:headEnd/>
              <a:tailEnd/>
            </a:ln>
          </p:spPr>
          <p:txBody>
            <a:bodyPr anchor="ctr" anchorCtr="1"/>
            <a:lstStyle/>
            <a:p>
              <a:pPr algn="ctr"/>
              <a:r>
                <a:rPr lang="en-US" sz="2400" b="1">
                  <a:solidFill>
                    <a:schemeClr val="tx1"/>
                  </a:solidFill>
                  <a:latin typeface="Garamond" pitchFamily="18" charset="0"/>
                </a:rPr>
                <a:t>Answer Now</a:t>
              </a: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725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256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76199" y="0"/>
            <a:ext cx="8481391" cy="874643"/>
          </a:xfrm>
        </p:spPr>
        <p:txBody>
          <a:bodyPr/>
          <a:lstStyle/>
          <a:p>
            <a:pPr eaLnBrk="1" hangingPunct="1"/>
            <a:r>
              <a:rPr lang="en-US" sz="3000" dirty="0" smtClean="0"/>
              <a:t>Neutron stars come from supernovae remnants</a:t>
            </a:r>
          </a:p>
        </p:txBody>
      </p:sp>
      <p:sp>
        <p:nvSpPr>
          <p:cNvPr id="8196" name="Rectangle 3"/>
          <p:cNvSpPr>
            <a:spLocks noGrp="1" noChangeArrowheads="1"/>
          </p:cNvSpPr>
          <p:nvPr>
            <p:ph type="body" idx="1"/>
          </p:nvPr>
        </p:nvSpPr>
        <p:spPr>
          <a:xfrm>
            <a:off x="268356" y="4701003"/>
            <a:ext cx="4482548" cy="1282354"/>
          </a:xfrm>
        </p:spPr>
        <p:txBody>
          <a:bodyPr/>
          <a:lstStyle/>
          <a:p>
            <a:pPr eaLnBrk="1" hangingPunct="1">
              <a:lnSpc>
                <a:spcPct val="90000"/>
              </a:lnSpc>
            </a:pPr>
            <a:r>
              <a:rPr lang="en-US" sz="2000" dirty="0" smtClean="0"/>
              <a:t>In the middle of Crab nebula there is a neutron star that is about </a:t>
            </a:r>
            <a:r>
              <a:rPr lang="en-US" sz="2000" dirty="0" smtClean="0">
                <a:solidFill>
                  <a:srgbClr val="FF0066"/>
                </a:solidFill>
              </a:rPr>
              <a:t>20 miles</a:t>
            </a:r>
            <a:r>
              <a:rPr lang="en-US" sz="2000" dirty="0" smtClean="0"/>
              <a:t> across with more </a:t>
            </a:r>
            <a:r>
              <a:rPr lang="en-US" sz="2000" b="1" dirty="0" smtClean="0"/>
              <a:t>mass</a:t>
            </a:r>
            <a:r>
              <a:rPr lang="en-US" sz="2000" dirty="0" smtClean="0"/>
              <a:t> than the sun.</a:t>
            </a:r>
          </a:p>
          <a:p>
            <a:pPr eaLnBrk="1" hangingPunct="1">
              <a:lnSpc>
                <a:spcPct val="90000"/>
              </a:lnSpc>
            </a:pPr>
            <a:endParaRPr lang="en-US" sz="2000" dirty="0" smtClean="0"/>
          </a:p>
        </p:txBody>
      </p:sp>
      <p:graphicFrame>
        <p:nvGraphicFramePr>
          <p:cNvPr id="8194" name="Object 4"/>
          <p:cNvGraphicFramePr>
            <a:graphicFrameLocks noChangeAspect="1"/>
          </p:cNvGraphicFramePr>
          <p:nvPr/>
        </p:nvGraphicFramePr>
        <p:xfrm>
          <a:off x="4936435" y="1212574"/>
          <a:ext cx="3844925" cy="5105400"/>
        </p:xfrm>
        <a:graphic>
          <a:graphicData uri="http://schemas.openxmlformats.org/presentationml/2006/ole">
            <p:oleObj spid="_x0000_s206850" name="PHOTO-PAINT" r:id="rId5" imgW="6120635" imgH="8126984" progId="">
              <p:embed/>
            </p:oleObj>
          </a:graphicData>
        </a:graphic>
      </p:graphicFrame>
      <p:pic>
        <p:nvPicPr>
          <p:cNvPr id="206851" name="Picture 3"/>
          <p:cNvPicPr>
            <a:picLocks noChangeAspect="1" noChangeArrowheads="1"/>
          </p:cNvPicPr>
          <p:nvPr/>
        </p:nvPicPr>
        <p:blipFill>
          <a:blip r:embed="rId6" cstate="print"/>
          <a:srcRect/>
          <a:stretch>
            <a:fillRect/>
          </a:stretch>
        </p:blipFill>
        <p:spPr bwMode="auto">
          <a:xfrm>
            <a:off x="848139" y="1212572"/>
            <a:ext cx="3385931" cy="3385931"/>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title"/>
          </p:nvPr>
        </p:nvSpPr>
        <p:spPr>
          <a:xfrm>
            <a:off x="318052" y="357806"/>
            <a:ext cx="3478695" cy="530087"/>
          </a:xfrm>
        </p:spPr>
        <p:txBody>
          <a:bodyPr/>
          <a:lstStyle/>
          <a:p>
            <a:pPr eaLnBrk="1" hangingPunct="1"/>
            <a:r>
              <a:rPr lang="en-US" sz="4000" dirty="0" smtClean="0"/>
              <a:t>The Moon</a:t>
            </a:r>
          </a:p>
        </p:txBody>
      </p:sp>
      <p:pic>
        <p:nvPicPr>
          <p:cNvPr id="3074" name="Picture 2"/>
          <p:cNvPicPr>
            <a:picLocks noChangeAspect="1" noChangeArrowheads="1"/>
          </p:cNvPicPr>
          <p:nvPr/>
        </p:nvPicPr>
        <p:blipFill>
          <a:blip r:embed="rId4" cstate="print"/>
          <a:srcRect/>
          <a:stretch>
            <a:fillRect/>
          </a:stretch>
        </p:blipFill>
        <p:spPr bwMode="auto">
          <a:xfrm>
            <a:off x="139148" y="3011557"/>
            <a:ext cx="4762500" cy="3657600"/>
          </a:xfrm>
          <a:prstGeom prst="rect">
            <a:avLst/>
          </a:prstGeom>
          <a:noFill/>
          <a:ln w="9525">
            <a:noFill/>
            <a:miter lim="800000"/>
            <a:headEnd/>
            <a:tailEnd/>
          </a:ln>
          <a:effectLst>
            <a:outerShdw blurRad="190500" sx="105000" sy="105000" algn="ctr" rotWithShape="0">
              <a:prstClr val="black"/>
            </a:outerShdw>
          </a:effectLst>
        </p:spPr>
      </p:pic>
      <p:pic>
        <p:nvPicPr>
          <p:cNvPr id="3073" name="Picture 1"/>
          <p:cNvPicPr>
            <a:picLocks noChangeAspect="1" noChangeArrowheads="1"/>
          </p:cNvPicPr>
          <p:nvPr/>
        </p:nvPicPr>
        <p:blipFill>
          <a:blip r:embed="rId5" cstate="print"/>
          <a:srcRect/>
          <a:stretch>
            <a:fillRect/>
          </a:stretch>
        </p:blipFill>
        <p:spPr bwMode="auto">
          <a:xfrm>
            <a:off x="4139647" y="268357"/>
            <a:ext cx="4762500" cy="3467100"/>
          </a:xfrm>
          <a:prstGeom prst="rect">
            <a:avLst/>
          </a:prstGeom>
          <a:noFill/>
          <a:ln w="9525">
            <a:noFill/>
            <a:miter lim="800000"/>
            <a:headEnd/>
            <a:tailEnd/>
          </a:ln>
          <a:effectLst>
            <a:outerShdw blurRad="203200" sx="107000" sy="107000" algn="ctr" rotWithShape="0">
              <a:prstClr val="black"/>
            </a:outerShdw>
          </a:effectLst>
        </p:spPr>
      </p:pic>
      <p:sp>
        <p:nvSpPr>
          <p:cNvPr id="5" name="TextBox 4"/>
          <p:cNvSpPr txBox="1"/>
          <p:nvPr/>
        </p:nvSpPr>
        <p:spPr>
          <a:xfrm>
            <a:off x="136261" y="1124720"/>
            <a:ext cx="3809441" cy="1200329"/>
          </a:xfrm>
          <a:prstGeom prst="rect">
            <a:avLst/>
          </a:prstGeom>
          <a:noFill/>
        </p:spPr>
        <p:txBody>
          <a:bodyPr wrap="none" rtlCol="0">
            <a:spAutoFit/>
          </a:bodyPr>
          <a:lstStyle/>
          <a:p>
            <a:pPr algn="l">
              <a:buFont typeface="Arial" pitchFamily="34" charset="0"/>
              <a:buChar char="•"/>
            </a:pPr>
            <a:r>
              <a:rPr lang="en-US" sz="2400" b="0" dirty="0" smtClean="0">
                <a:latin typeface="Calisto MT" pitchFamily="18" charset="0"/>
              </a:rPr>
              <a:t>You can see with your eyes</a:t>
            </a:r>
          </a:p>
          <a:p>
            <a:pPr algn="l">
              <a:buFont typeface="Arial" pitchFamily="34" charset="0"/>
              <a:buChar char="•"/>
            </a:pPr>
            <a:r>
              <a:rPr lang="en-US" sz="2400" b="0" dirty="0" smtClean="0">
                <a:latin typeface="Calisto MT" pitchFamily="18" charset="0"/>
              </a:rPr>
              <a:t>380,000,000m away</a:t>
            </a:r>
          </a:p>
          <a:p>
            <a:pPr algn="l">
              <a:buFont typeface="Arial" pitchFamily="34" charset="0"/>
              <a:buChar char="•"/>
            </a:pPr>
            <a:r>
              <a:rPr lang="en-US" sz="2400" b="0" dirty="0" smtClean="0">
                <a:latin typeface="Calisto MT" pitchFamily="18" charset="0"/>
              </a:rPr>
              <a:t>Surface temp (70K-390K)</a:t>
            </a:r>
            <a:endParaRPr lang="en-US" sz="2400" b="0" dirty="0">
              <a:latin typeface="Calisto MT" pitchFamily="18" charset="0"/>
            </a:endParaRPr>
          </a:p>
        </p:txBody>
      </p:sp>
      <p:sp>
        <p:nvSpPr>
          <p:cNvPr id="6" name="TextBox 5"/>
          <p:cNvSpPr txBox="1"/>
          <p:nvPr/>
        </p:nvSpPr>
        <p:spPr>
          <a:xfrm>
            <a:off x="5349248" y="4575313"/>
            <a:ext cx="3188465" cy="1200329"/>
          </a:xfrm>
          <a:prstGeom prst="rect">
            <a:avLst/>
          </a:prstGeom>
          <a:noFill/>
        </p:spPr>
        <p:txBody>
          <a:bodyPr wrap="square" rtlCol="0">
            <a:spAutoFit/>
          </a:bodyPr>
          <a:lstStyle/>
          <a:p>
            <a:r>
              <a:rPr lang="en-US" sz="3600" dirty="0" smtClean="0">
                <a:latin typeface="Calisto MT" pitchFamily="18" charset="0"/>
              </a:rPr>
              <a:t>We always see the same side!</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pPr eaLnBrk="1" hangingPunct="1"/>
            <a:r>
              <a:rPr lang="en-US" smtClean="0"/>
              <a:t>Neutron Stars</a:t>
            </a:r>
          </a:p>
        </p:txBody>
      </p:sp>
      <p:sp>
        <p:nvSpPr>
          <p:cNvPr id="118787" name="Rectangle 3"/>
          <p:cNvSpPr>
            <a:spLocks noGrp="1" noChangeArrowheads="1"/>
          </p:cNvSpPr>
          <p:nvPr>
            <p:ph type="body" idx="1"/>
          </p:nvPr>
        </p:nvSpPr>
        <p:spPr>
          <a:xfrm>
            <a:off x="414338" y="1185863"/>
            <a:ext cx="8610600" cy="1576387"/>
          </a:xfrm>
        </p:spPr>
        <p:txBody>
          <a:bodyPr/>
          <a:lstStyle/>
          <a:p>
            <a:pPr eaLnBrk="1" hangingPunct="1">
              <a:lnSpc>
                <a:spcPct val="90000"/>
              </a:lnSpc>
            </a:pPr>
            <a:r>
              <a:rPr lang="en-US" sz="2100" smtClean="0"/>
              <a:t>A neutron star spins very rapidly, and has a large magnetic field. </a:t>
            </a:r>
          </a:p>
          <a:p>
            <a:pPr eaLnBrk="1" hangingPunct="1">
              <a:lnSpc>
                <a:spcPct val="90000"/>
              </a:lnSpc>
            </a:pPr>
            <a:r>
              <a:rPr lang="en-US" sz="2100" smtClean="0"/>
              <a:t>These neutron stars are observed to give off regular flashes of energy and are called pulsars.</a:t>
            </a:r>
          </a:p>
        </p:txBody>
      </p:sp>
      <p:pic>
        <p:nvPicPr>
          <p:cNvPr id="118788" name="Picture 4"/>
          <p:cNvPicPr>
            <a:picLocks noChangeAspect="1" noChangeArrowheads="1"/>
          </p:cNvPicPr>
          <p:nvPr/>
        </p:nvPicPr>
        <p:blipFill>
          <a:blip r:embed="rId4" cstate="print"/>
          <a:srcRect/>
          <a:stretch>
            <a:fillRect/>
          </a:stretch>
        </p:blipFill>
        <p:spPr bwMode="auto">
          <a:xfrm>
            <a:off x="5608926" y="2449681"/>
            <a:ext cx="2451100" cy="3886200"/>
          </a:xfrm>
          <a:prstGeom prst="rect">
            <a:avLst/>
          </a:prstGeom>
          <a:noFill/>
          <a:ln w="9525">
            <a:noFill/>
            <a:miter lim="800000"/>
            <a:headEnd/>
            <a:tailEnd/>
          </a:ln>
        </p:spPr>
      </p:pic>
      <p:pic>
        <p:nvPicPr>
          <p:cNvPr id="118789" name="Picture 5"/>
          <p:cNvPicPr>
            <a:picLocks noChangeAspect="1" noChangeArrowheads="1"/>
          </p:cNvPicPr>
          <p:nvPr/>
        </p:nvPicPr>
        <p:blipFill>
          <a:blip r:embed="rId5" cstate="print"/>
          <a:srcRect/>
          <a:stretch>
            <a:fillRect/>
          </a:stretch>
        </p:blipFill>
        <p:spPr bwMode="auto">
          <a:xfrm>
            <a:off x="924214" y="2525881"/>
            <a:ext cx="4552950" cy="372268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pPr eaLnBrk="1" hangingPunct="1"/>
            <a:r>
              <a:rPr lang="en-US" smtClean="0"/>
              <a:t>Heavy Element Creation</a:t>
            </a:r>
          </a:p>
        </p:txBody>
      </p:sp>
      <p:sp>
        <p:nvSpPr>
          <p:cNvPr id="119811" name="Rectangle 3"/>
          <p:cNvSpPr>
            <a:spLocks noGrp="1" noChangeArrowheads="1"/>
          </p:cNvSpPr>
          <p:nvPr>
            <p:ph type="body" sz="half" idx="1"/>
          </p:nvPr>
        </p:nvSpPr>
        <p:spPr>
          <a:xfrm>
            <a:off x="403968" y="1429208"/>
            <a:ext cx="7924800" cy="2066925"/>
          </a:xfrm>
        </p:spPr>
        <p:txBody>
          <a:bodyPr/>
          <a:lstStyle/>
          <a:p>
            <a:pPr eaLnBrk="1" hangingPunct="1"/>
            <a:r>
              <a:rPr lang="en-US" sz="2200" dirty="0" smtClean="0"/>
              <a:t>Supernova explosions have lots of energy, lots of neutrons, and lots of iron nuclei as targets for the neutrons. </a:t>
            </a:r>
          </a:p>
          <a:p>
            <a:pPr eaLnBrk="1" hangingPunct="1"/>
            <a:r>
              <a:rPr lang="en-US" sz="2200" dirty="0" smtClean="0"/>
              <a:t>All elements heavier than iron are created by lighter nuclei absorbing neutrons then undergoing beta decay.</a:t>
            </a:r>
          </a:p>
          <a:p>
            <a:pPr eaLnBrk="1" hangingPunct="1"/>
            <a:endParaRPr lang="en-US" sz="2200" dirty="0" smtClean="0"/>
          </a:p>
        </p:txBody>
      </p:sp>
      <p:grpSp>
        <p:nvGrpSpPr>
          <p:cNvPr id="2" name="Group 4"/>
          <p:cNvGrpSpPr>
            <a:grpSpLocks/>
          </p:cNvGrpSpPr>
          <p:nvPr/>
        </p:nvGrpSpPr>
        <p:grpSpPr bwMode="auto">
          <a:xfrm>
            <a:off x="1167330" y="3042333"/>
            <a:ext cx="6862763" cy="3502025"/>
            <a:chOff x="1437" y="2496"/>
            <a:chExt cx="3747" cy="1824"/>
          </a:xfrm>
        </p:grpSpPr>
        <p:grpSp>
          <p:nvGrpSpPr>
            <p:cNvPr id="3" name="Group 5"/>
            <p:cNvGrpSpPr>
              <a:grpSpLocks/>
            </p:cNvGrpSpPr>
            <p:nvPr/>
          </p:nvGrpSpPr>
          <p:grpSpPr bwMode="auto">
            <a:xfrm>
              <a:off x="1440" y="2496"/>
              <a:ext cx="3744" cy="1824"/>
              <a:chOff x="1440" y="2496"/>
              <a:chExt cx="3744" cy="1824"/>
            </a:xfrm>
          </p:grpSpPr>
          <p:pic>
            <p:nvPicPr>
              <p:cNvPr id="119816" name="Picture 6" descr="Periodic table 1"/>
              <p:cNvPicPr>
                <a:picLocks noChangeAspect="1" noChangeArrowheads="1"/>
              </p:cNvPicPr>
              <p:nvPr/>
            </p:nvPicPr>
            <p:blipFill>
              <a:blip r:embed="rId4" cstate="print"/>
              <a:srcRect/>
              <a:stretch>
                <a:fillRect/>
              </a:stretch>
            </p:blipFill>
            <p:spPr bwMode="auto">
              <a:xfrm>
                <a:off x="1440" y="2496"/>
                <a:ext cx="3744" cy="1824"/>
              </a:xfrm>
              <a:prstGeom prst="rect">
                <a:avLst/>
              </a:prstGeom>
              <a:noFill/>
              <a:ln w="9525">
                <a:noFill/>
                <a:miter lim="800000"/>
                <a:headEnd/>
                <a:tailEnd/>
              </a:ln>
            </p:spPr>
          </p:pic>
          <p:sp>
            <p:nvSpPr>
              <p:cNvPr id="119817" name="Line 7"/>
              <p:cNvSpPr>
                <a:spLocks noChangeShapeType="1"/>
              </p:cNvSpPr>
              <p:nvPr/>
            </p:nvSpPr>
            <p:spPr bwMode="auto">
              <a:xfrm>
                <a:off x="3093" y="3139"/>
                <a:ext cx="0" cy="204"/>
              </a:xfrm>
              <a:prstGeom prst="line">
                <a:avLst/>
              </a:prstGeom>
              <a:noFill/>
              <a:ln w="28575">
                <a:solidFill>
                  <a:srgbClr val="D80000"/>
                </a:solidFill>
                <a:round/>
                <a:headEnd/>
                <a:tailEnd/>
              </a:ln>
            </p:spPr>
            <p:txBody>
              <a:bodyPr/>
              <a:lstStyle/>
              <a:p>
                <a:endParaRPr lang="en-US"/>
              </a:p>
            </p:txBody>
          </p:sp>
          <p:sp>
            <p:nvSpPr>
              <p:cNvPr id="119818" name="Line 8"/>
              <p:cNvSpPr>
                <a:spLocks noChangeShapeType="1"/>
              </p:cNvSpPr>
              <p:nvPr/>
            </p:nvSpPr>
            <p:spPr bwMode="auto">
              <a:xfrm>
                <a:off x="3093" y="3139"/>
                <a:ext cx="2042" cy="0"/>
              </a:xfrm>
              <a:prstGeom prst="line">
                <a:avLst/>
              </a:prstGeom>
              <a:noFill/>
              <a:ln w="28575">
                <a:solidFill>
                  <a:srgbClr val="D80000"/>
                </a:solidFill>
                <a:round/>
                <a:headEnd/>
                <a:tailEnd/>
              </a:ln>
            </p:spPr>
            <p:txBody>
              <a:bodyPr/>
              <a:lstStyle/>
              <a:p>
                <a:endParaRPr lang="en-US"/>
              </a:p>
            </p:txBody>
          </p:sp>
          <p:sp>
            <p:nvSpPr>
              <p:cNvPr id="119819" name="Line 9"/>
              <p:cNvSpPr>
                <a:spLocks noChangeShapeType="1"/>
              </p:cNvSpPr>
              <p:nvPr/>
            </p:nvSpPr>
            <p:spPr bwMode="auto">
              <a:xfrm>
                <a:off x="5135" y="3139"/>
                <a:ext cx="0" cy="972"/>
              </a:xfrm>
              <a:prstGeom prst="line">
                <a:avLst/>
              </a:prstGeom>
              <a:noFill/>
              <a:ln w="28575">
                <a:solidFill>
                  <a:srgbClr val="D80000"/>
                </a:solidFill>
                <a:round/>
                <a:headEnd/>
                <a:tailEnd/>
              </a:ln>
            </p:spPr>
            <p:txBody>
              <a:bodyPr/>
              <a:lstStyle/>
              <a:p>
                <a:endParaRPr lang="en-US"/>
              </a:p>
            </p:txBody>
          </p:sp>
          <p:sp>
            <p:nvSpPr>
              <p:cNvPr id="119820" name="Line 10"/>
              <p:cNvSpPr>
                <a:spLocks noChangeShapeType="1"/>
              </p:cNvSpPr>
              <p:nvPr/>
            </p:nvSpPr>
            <p:spPr bwMode="auto">
              <a:xfrm flipH="1">
                <a:off x="2520" y="4101"/>
                <a:ext cx="2615" cy="15"/>
              </a:xfrm>
              <a:prstGeom prst="line">
                <a:avLst/>
              </a:prstGeom>
              <a:noFill/>
              <a:ln w="28575">
                <a:solidFill>
                  <a:srgbClr val="D80000"/>
                </a:solidFill>
                <a:round/>
                <a:headEnd/>
                <a:tailEnd/>
              </a:ln>
            </p:spPr>
            <p:txBody>
              <a:bodyPr/>
              <a:lstStyle/>
              <a:p>
                <a:endParaRPr lang="en-US"/>
              </a:p>
            </p:txBody>
          </p:sp>
          <p:sp>
            <p:nvSpPr>
              <p:cNvPr id="119821" name="Line 11"/>
              <p:cNvSpPr>
                <a:spLocks noChangeShapeType="1"/>
              </p:cNvSpPr>
              <p:nvPr/>
            </p:nvSpPr>
            <p:spPr bwMode="auto">
              <a:xfrm flipV="1">
                <a:off x="1440" y="3343"/>
                <a:ext cx="0" cy="936"/>
              </a:xfrm>
              <a:prstGeom prst="line">
                <a:avLst/>
              </a:prstGeom>
              <a:noFill/>
              <a:ln w="28575">
                <a:solidFill>
                  <a:srgbClr val="D80000"/>
                </a:solidFill>
                <a:round/>
                <a:headEnd/>
                <a:tailEnd/>
              </a:ln>
            </p:spPr>
            <p:txBody>
              <a:bodyPr/>
              <a:lstStyle/>
              <a:p>
                <a:endParaRPr lang="en-US"/>
              </a:p>
            </p:txBody>
          </p:sp>
          <p:sp>
            <p:nvSpPr>
              <p:cNvPr id="119822" name="Line 12"/>
              <p:cNvSpPr>
                <a:spLocks noChangeShapeType="1"/>
              </p:cNvSpPr>
              <p:nvPr/>
            </p:nvSpPr>
            <p:spPr bwMode="auto">
              <a:xfrm>
                <a:off x="1440" y="3343"/>
                <a:ext cx="1653" cy="0"/>
              </a:xfrm>
              <a:prstGeom prst="line">
                <a:avLst/>
              </a:prstGeom>
              <a:noFill/>
              <a:ln w="28575">
                <a:solidFill>
                  <a:srgbClr val="D80000"/>
                </a:solidFill>
                <a:round/>
                <a:headEnd/>
                <a:tailEnd/>
              </a:ln>
            </p:spPr>
            <p:txBody>
              <a:bodyPr/>
              <a:lstStyle/>
              <a:p>
                <a:endParaRPr lang="en-US"/>
              </a:p>
            </p:txBody>
          </p:sp>
          <p:sp>
            <p:nvSpPr>
              <p:cNvPr id="119823" name="Line 13"/>
              <p:cNvSpPr>
                <a:spLocks noChangeShapeType="1"/>
              </p:cNvSpPr>
              <p:nvPr/>
            </p:nvSpPr>
            <p:spPr bwMode="auto">
              <a:xfrm>
                <a:off x="1440" y="2813"/>
                <a:ext cx="0" cy="0"/>
              </a:xfrm>
              <a:prstGeom prst="line">
                <a:avLst/>
              </a:prstGeom>
              <a:noFill/>
              <a:ln w="9525">
                <a:solidFill>
                  <a:schemeClr val="tx1"/>
                </a:solidFill>
                <a:round/>
                <a:headEnd/>
                <a:tailEnd/>
              </a:ln>
            </p:spPr>
            <p:txBody>
              <a:bodyPr/>
              <a:lstStyle/>
              <a:p>
                <a:endParaRPr lang="en-US"/>
              </a:p>
            </p:txBody>
          </p:sp>
          <p:sp>
            <p:nvSpPr>
              <p:cNvPr id="119824" name="Line 14"/>
              <p:cNvSpPr>
                <a:spLocks noChangeShapeType="1"/>
              </p:cNvSpPr>
              <p:nvPr/>
            </p:nvSpPr>
            <p:spPr bwMode="auto">
              <a:xfrm>
                <a:off x="1440" y="2976"/>
                <a:ext cx="0" cy="367"/>
              </a:xfrm>
              <a:prstGeom prst="line">
                <a:avLst/>
              </a:prstGeom>
              <a:noFill/>
              <a:ln w="28575">
                <a:solidFill>
                  <a:schemeClr val="accent2"/>
                </a:solidFill>
                <a:round/>
                <a:headEnd/>
                <a:tailEnd/>
              </a:ln>
            </p:spPr>
            <p:txBody>
              <a:bodyPr/>
              <a:lstStyle/>
              <a:p>
                <a:endParaRPr lang="en-US"/>
              </a:p>
            </p:txBody>
          </p:sp>
          <p:sp>
            <p:nvSpPr>
              <p:cNvPr id="119825" name="Line 15"/>
              <p:cNvSpPr>
                <a:spLocks noChangeShapeType="1"/>
              </p:cNvSpPr>
              <p:nvPr/>
            </p:nvSpPr>
            <p:spPr bwMode="auto">
              <a:xfrm>
                <a:off x="1440" y="2976"/>
                <a:ext cx="292" cy="0"/>
              </a:xfrm>
              <a:prstGeom prst="line">
                <a:avLst/>
              </a:prstGeom>
              <a:noFill/>
              <a:ln w="28575">
                <a:solidFill>
                  <a:schemeClr val="accent2"/>
                </a:solidFill>
                <a:round/>
                <a:headEnd/>
                <a:tailEnd/>
              </a:ln>
            </p:spPr>
            <p:txBody>
              <a:bodyPr/>
              <a:lstStyle/>
              <a:p>
                <a:endParaRPr lang="en-US"/>
              </a:p>
            </p:txBody>
          </p:sp>
          <p:sp>
            <p:nvSpPr>
              <p:cNvPr id="119826" name="Line 16"/>
              <p:cNvSpPr>
                <a:spLocks noChangeShapeType="1"/>
              </p:cNvSpPr>
              <p:nvPr/>
            </p:nvSpPr>
            <p:spPr bwMode="auto">
              <a:xfrm flipV="1">
                <a:off x="1732" y="2813"/>
                <a:ext cx="0" cy="163"/>
              </a:xfrm>
              <a:prstGeom prst="line">
                <a:avLst/>
              </a:prstGeom>
              <a:noFill/>
              <a:ln w="28575">
                <a:solidFill>
                  <a:schemeClr val="accent2"/>
                </a:solidFill>
                <a:round/>
                <a:headEnd/>
                <a:tailEnd/>
              </a:ln>
            </p:spPr>
            <p:txBody>
              <a:bodyPr/>
              <a:lstStyle/>
              <a:p>
                <a:endParaRPr lang="en-US"/>
              </a:p>
            </p:txBody>
          </p:sp>
          <p:sp>
            <p:nvSpPr>
              <p:cNvPr id="119827" name="Line 17"/>
              <p:cNvSpPr>
                <a:spLocks noChangeShapeType="1"/>
              </p:cNvSpPr>
              <p:nvPr/>
            </p:nvSpPr>
            <p:spPr bwMode="auto">
              <a:xfrm>
                <a:off x="1732" y="2813"/>
                <a:ext cx="3403" cy="0"/>
              </a:xfrm>
              <a:prstGeom prst="line">
                <a:avLst/>
              </a:prstGeom>
              <a:noFill/>
              <a:ln w="28575">
                <a:solidFill>
                  <a:schemeClr val="accent2"/>
                </a:solidFill>
                <a:round/>
                <a:headEnd/>
                <a:tailEnd/>
              </a:ln>
            </p:spPr>
            <p:txBody>
              <a:bodyPr/>
              <a:lstStyle/>
              <a:p>
                <a:endParaRPr lang="en-US"/>
              </a:p>
            </p:txBody>
          </p:sp>
          <p:sp>
            <p:nvSpPr>
              <p:cNvPr id="119828" name="Line 18"/>
              <p:cNvSpPr>
                <a:spLocks noChangeShapeType="1"/>
              </p:cNvSpPr>
              <p:nvPr/>
            </p:nvSpPr>
            <p:spPr bwMode="auto">
              <a:xfrm>
                <a:off x="5135" y="2813"/>
                <a:ext cx="0" cy="326"/>
              </a:xfrm>
              <a:prstGeom prst="line">
                <a:avLst/>
              </a:prstGeom>
              <a:noFill/>
              <a:ln w="28575">
                <a:solidFill>
                  <a:schemeClr val="accent2"/>
                </a:solidFill>
                <a:round/>
                <a:headEnd/>
                <a:tailEnd/>
              </a:ln>
            </p:spPr>
            <p:txBody>
              <a:bodyPr/>
              <a:lstStyle/>
              <a:p>
                <a:endParaRPr lang="en-US"/>
              </a:p>
            </p:txBody>
          </p:sp>
          <p:sp>
            <p:nvSpPr>
              <p:cNvPr id="119829" name="Text Box 19"/>
              <p:cNvSpPr txBox="1">
                <a:spLocks noChangeArrowheads="1"/>
              </p:cNvSpPr>
              <p:nvPr/>
            </p:nvSpPr>
            <p:spPr bwMode="auto">
              <a:xfrm>
                <a:off x="2122" y="3546"/>
                <a:ext cx="1800" cy="270"/>
              </a:xfrm>
              <a:prstGeom prst="rect">
                <a:avLst/>
              </a:prstGeom>
              <a:noFill/>
              <a:ln w="9525">
                <a:noFill/>
                <a:miter lim="800000"/>
                <a:headEnd/>
                <a:tailEnd/>
              </a:ln>
            </p:spPr>
            <p:txBody>
              <a:bodyPr>
                <a:spAutoFit/>
              </a:bodyPr>
              <a:lstStyle/>
              <a:p>
                <a:pPr>
                  <a:spcBef>
                    <a:spcPct val="50000"/>
                  </a:spcBef>
                </a:pPr>
                <a:r>
                  <a:rPr lang="en-US" sz="2800">
                    <a:solidFill>
                      <a:srgbClr val="D80000"/>
                    </a:solidFill>
                    <a:latin typeface="Tahoma" pitchFamily="34" charset="0"/>
                  </a:rPr>
                  <a:t>Supernova</a:t>
                </a:r>
              </a:p>
            </p:txBody>
          </p:sp>
          <p:sp>
            <p:nvSpPr>
              <p:cNvPr id="119830" name="Text Box 20"/>
              <p:cNvSpPr txBox="1">
                <a:spLocks noChangeArrowheads="1"/>
              </p:cNvSpPr>
              <p:nvPr/>
            </p:nvSpPr>
            <p:spPr bwMode="auto">
              <a:xfrm>
                <a:off x="1975" y="2854"/>
                <a:ext cx="1507" cy="270"/>
              </a:xfrm>
              <a:prstGeom prst="rect">
                <a:avLst/>
              </a:prstGeom>
              <a:noFill/>
              <a:ln w="9525">
                <a:noFill/>
                <a:miter lim="800000"/>
                <a:headEnd/>
                <a:tailEnd/>
              </a:ln>
            </p:spPr>
            <p:txBody>
              <a:bodyPr>
                <a:spAutoFit/>
              </a:bodyPr>
              <a:lstStyle/>
              <a:p>
                <a:pPr>
                  <a:spcBef>
                    <a:spcPct val="50000"/>
                  </a:spcBef>
                </a:pPr>
                <a:r>
                  <a:rPr lang="en-US" sz="2800">
                    <a:solidFill>
                      <a:schemeClr val="accent2"/>
                    </a:solidFill>
                    <a:latin typeface="Tahoma" pitchFamily="34" charset="0"/>
                  </a:rPr>
                  <a:t>Stellar Fusion</a:t>
                </a:r>
              </a:p>
            </p:txBody>
          </p:sp>
          <p:sp>
            <p:nvSpPr>
              <p:cNvPr id="119831" name="Text Box 21"/>
              <p:cNvSpPr txBox="1">
                <a:spLocks noChangeArrowheads="1"/>
              </p:cNvSpPr>
              <p:nvPr/>
            </p:nvSpPr>
            <p:spPr bwMode="auto">
              <a:xfrm>
                <a:off x="2022" y="2528"/>
                <a:ext cx="1510" cy="271"/>
              </a:xfrm>
              <a:prstGeom prst="rect">
                <a:avLst/>
              </a:prstGeom>
              <a:noFill/>
              <a:ln w="9525">
                <a:noFill/>
                <a:miter lim="800000"/>
                <a:headEnd/>
                <a:tailEnd/>
              </a:ln>
            </p:spPr>
            <p:txBody>
              <a:bodyPr>
                <a:spAutoFit/>
              </a:bodyPr>
              <a:lstStyle/>
              <a:p>
                <a:pPr>
                  <a:spcBef>
                    <a:spcPct val="50000"/>
                  </a:spcBef>
                </a:pPr>
                <a:r>
                  <a:rPr lang="en-US" sz="2800">
                    <a:solidFill>
                      <a:srgbClr val="00CC00"/>
                    </a:solidFill>
                    <a:latin typeface="Tahoma" pitchFamily="34" charset="0"/>
                  </a:rPr>
                  <a:t>Big Bang</a:t>
                </a:r>
              </a:p>
            </p:txBody>
          </p:sp>
          <p:sp>
            <p:nvSpPr>
              <p:cNvPr id="119832" name="Line 22"/>
              <p:cNvSpPr>
                <a:spLocks noChangeShapeType="1"/>
              </p:cNvSpPr>
              <p:nvPr/>
            </p:nvSpPr>
            <p:spPr bwMode="auto">
              <a:xfrm flipV="1">
                <a:off x="1440" y="2569"/>
                <a:ext cx="0" cy="407"/>
              </a:xfrm>
              <a:prstGeom prst="line">
                <a:avLst/>
              </a:prstGeom>
              <a:noFill/>
              <a:ln w="28575">
                <a:solidFill>
                  <a:srgbClr val="00CC00"/>
                </a:solidFill>
                <a:round/>
                <a:headEnd/>
                <a:tailEnd/>
              </a:ln>
            </p:spPr>
            <p:txBody>
              <a:bodyPr/>
              <a:lstStyle/>
              <a:p>
                <a:endParaRPr lang="en-US"/>
              </a:p>
            </p:txBody>
          </p:sp>
          <p:sp>
            <p:nvSpPr>
              <p:cNvPr id="119833" name="Line 23"/>
              <p:cNvSpPr>
                <a:spLocks noChangeShapeType="1"/>
              </p:cNvSpPr>
              <p:nvPr/>
            </p:nvSpPr>
            <p:spPr bwMode="auto">
              <a:xfrm>
                <a:off x="1440" y="2569"/>
                <a:ext cx="3695" cy="0"/>
              </a:xfrm>
              <a:prstGeom prst="line">
                <a:avLst/>
              </a:prstGeom>
              <a:noFill/>
              <a:ln w="28575">
                <a:solidFill>
                  <a:srgbClr val="00CC00"/>
                </a:solidFill>
                <a:round/>
                <a:headEnd/>
                <a:tailEnd/>
              </a:ln>
            </p:spPr>
            <p:txBody>
              <a:bodyPr/>
              <a:lstStyle/>
              <a:p>
                <a:endParaRPr lang="en-US"/>
              </a:p>
            </p:txBody>
          </p:sp>
          <p:sp>
            <p:nvSpPr>
              <p:cNvPr id="119834" name="Line 24"/>
              <p:cNvSpPr>
                <a:spLocks noChangeShapeType="1"/>
              </p:cNvSpPr>
              <p:nvPr/>
            </p:nvSpPr>
            <p:spPr bwMode="auto">
              <a:xfrm>
                <a:off x="5135" y="2569"/>
                <a:ext cx="0" cy="244"/>
              </a:xfrm>
              <a:prstGeom prst="line">
                <a:avLst/>
              </a:prstGeom>
              <a:noFill/>
              <a:ln w="28575">
                <a:solidFill>
                  <a:srgbClr val="00CC00"/>
                </a:solidFill>
                <a:round/>
                <a:headEnd/>
                <a:tailEnd/>
              </a:ln>
            </p:spPr>
            <p:txBody>
              <a:bodyPr/>
              <a:lstStyle/>
              <a:p>
                <a:endParaRPr lang="en-US"/>
              </a:p>
            </p:txBody>
          </p:sp>
        </p:grpSp>
        <p:sp>
          <p:nvSpPr>
            <p:cNvPr id="119814" name="Line 25"/>
            <p:cNvSpPr>
              <a:spLocks noChangeShapeType="1"/>
            </p:cNvSpPr>
            <p:nvPr/>
          </p:nvSpPr>
          <p:spPr bwMode="auto">
            <a:xfrm flipH="1">
              <a:off x="2514" y="4110"/>
              <a:ext cx="3" cy="168"/>
            </a:xfrm>
            <a:prstGeom prst="line">
              <a:avLst/>
            </a:prstGeom>
            <a:noFill/>
            <a:ln w="28575">
              <a:solidFill>
                <a:srgbClr val="CC0000"/>
              </a:solidFill>
              <a:round/>
              <a:headEnd/>
              <a:tailEnd/>
            </a:ln>
          </p:spPr>
          <p:txBody>
            <a:bodyPr wrap="none"/>
            <a:lstStyle/>
            <a:p>
              <a:endParaRPr lang="en-US"/>
            </a:p>
          </p:txBody>
        </p:sp>
        <p:sp>
          <p:nvSpPr>
            <p:cNvPr id="119815" name="Line 26"/>
            <p:cNvSpPr>
              <a:spLocks noChangeShapeType="1"/>
            </p:cNvSpPr>
            <p:nvPr/>
          </p:nvSpPr>
          <p:spPr bwMode="auto">
            <a:xfrm flipV="1">
              <a:off x="1437" y="4281"/>
              <a:ext cx="1077" cy="3"/>
            </a:xfrm>
            <a:prstGeom prst="line">
              <a:avLst/>
            </a:prstGeom>
            <a:noFill/>
            <a:ln w="28575">
              <a:solidFill>
                <a:srgbClr val="CC0000"/>
              </a:solidFill>
              <a:round/>
              <a:headEnd/>
              <a:tailEnd/>
            </a:ln>
          </p:spPr>
          <p:txBody>
            <a:bodyPr wrap="none"/>
            <a:lstStyle/>
            <a:p>
              <a:endParaRPr lang="en-US"/>
            </a:p>
          </p:txBody>
        </p:sp>
      </p:gr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76200" y="0"/>
            <a:ext cx="8991600" cy="779078"/>
          </a:xfrm>
        </p:spPr>
        <p:txBody>
          <a:bodyPr/>
          <a:lstStyle/>
          <a:p>
            <a:r>
              <a:rPr lang="en-US" sz="3100" dirty="0" smtClean="0"/>
              <a:t>We have to talk a tiny bit about general relativity…</a:t>
            </a:r>
          </a:p>
        </p:txBody>
      </p:sp>
      <p:sp>
        <p:nvSpPr>
          <p:cNvPr id="15364" name="Rectangle 3"/>
          <p:cNvSpPr>
            <a:spLocks noGrp="1" noChangeArrowheads="1"/>
          </p:cNvSpPr>
          <p:nvPr>
            <p:ph type="body" idx="1"/>
          </p:nvPr>
        </p:nvSpPr>
        <p:spPr>
          <a:xfrm>
            <a:off x="309082" y="1067113"/>
            <a:ext cx="5460587" cy="2114540"/>
          </a:xfrm>
        </p:spPr>
        <p:txBody>
          <a:bodyPr/>
          <a:lstStyle/>
          <a:p>
            <a:pPr>
              <a:lnSpc>
                <a:spcPct val="90000"/>
              </a:lnSpc>
            </a:pPr>
            <a:r>
              <a:rPr lang="en-US" sz="2400" dirty="0" smtClean="0"/>
              <a:t>In general relativity, massive objects cause a curvature of space-time</a:t>
            </a:r>
          </a:p>
          <a:p>
            <a:pPr>
              <a:lnSpc>
                <a:spcPct val="90000"/>
              </a:lnSpc>
            </a:pPr>
            <a:r>
              <a:rPr lang="en-US" sz="2400" dirty="0" smtClean="0"/>
              <a:t>In the vicinity of a massive object, a “straight line” is a curve because time and space are curved!</a:t>
            </a:r>
          </a:p>
        </p:txBody>
      </p:sp>
      <p:graphicFrame>
        <p:nvGraphicFramePr>
          <p:cNvPr id="15362" name="Object 2"/>
          <p:cNvGraphicFramePr>
            <a:graphicFrameLocks noChangeAspect="1"/>
          </p:cNvGraphicFramePr>
          <p:nvPr/>
        </p:nvGraphicFramePr>
        <p:xfrm>
          <a:off x="6069782" y="894292"/>
          <a:ext cx="2073852" cy="2643356"/>
        </p:xfrm>
        <a:graphic>
          <a:graphicData uri="http://schemas.openxmlformats.org/presentationml/2006/ole">
            <p:oleObj spid="_x0000_s207874" name="PHOTO-PAINT" r:id="rId5" imgW="1435368" imgH="1828494" progId="">
              <p:embed/>
            </p:oleObj>
          </a:graphicData>
        </a:graphic>
      </p:graphicFrame>
      <p:pic>
        <p:nvPicPr>
          <p:cNvPr id="207876" name="Picture 4"/>
          <p:cNvPicPr>
            <a:picLocks noChangeAspect="1" noChangeArrowheads="1"/>
          </p:cNvPicPr>
          <p:nvPr/>
        </p:nvPicPr>
        <p:blipFill>
          <a:blip r:embed="rId6" cstate="print"/>
          <a:srcRect/>
          <a:stretch>
            <a:fillRect/>
          </a:stretch>
        </p:blipFill>
        <p:spPr bwMode="auto">
          <a:xfrm>
            <a:off x="597117" y="3083358"/>
            <a:ext cx="4723774" cy="3479847"/>
          </a:xfrm>
          <a:prstGeom prst="rect">
            <a:avLst/>
          </a:prstGeom>
          <a:noFill/>
          <a:ln w="9525">
            <a:noFill/>
            <a:miter lim="800000"/>
            <a:headEnd/>
            <a:tailEnd/>
          </a:ln>
        </p:spPr>
      </p:pic>
      <p:sp>
        <p:nvSpPr>
          <p:cNvPr id="9" name="Rounded Rectangle 8"/>
          <p:cNvSpPr/>
          <p:nvPr/>
        </p:nvSpPr>
        <p:spPr bwMode="auto">
          <a:xfrm rot="2232664">
            <a:off x="745103" y="3996081"/>
            <a:ext cx="1152140" cy="115214"/>
          </a:xfrm>
          <a:prstGeom prst="roundRect">
            <a:avLst/>
          </a:prstGeom>
          <a:solidFill>
            <a:schemeClr val="tx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pic>
        <p:nvPicPr>
          <p:cNvPr id="207878" name="Picture 6"/>
          <p:cNvPicPr>
            <a:picLocks noChangeAspect="1" noChangeArrowheads="1"/>
          </p:cNvPicPr>
          <p:nvPr/>
        </p:nvPicPr>
        <p:blipFill>
          <a:blip r:embed="rId7" cstate="print"/>
          <a:srcRect/>
          <a:stretch>
            <a:fillRect/>
          </a:stretch>
        </p:blipFill>
        <p:spPr bwMode="auto">
          <a:xfrm>
            <a:off x="5608926" y="3717035"/>
            <a:ext cx="3076575" cy="2819400"/>
          </a:xfrm>
          <a:prstGeom prst="rect">
            <a:avLst/>
          </a:prstGeom>
          <a:noFill/>
          <a:ln w="9525">
            <a:noFill/>
            <a:miter lim="800000"/>
            <a:headEnd/>
            <a:tailEnd/>
          </a:ln>
        </p:spPr>
      </p:pic>
    </p:spTree>
    <p:custDataLst>
      <p:tags r:id="rId2"/>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52400" y="260615"/>
            <a:ext cx="8991600" cy="606257"/>
          </a:xfrm>
        </p:spPr>
        <p:txBody>
          <a:bodyPr/>
          <a:lstStyle/>
          <a:p>
            <a:r>
              <a:rPr lang="en-US" dirty="0" smtClean="0"/>
              <a:t>Space-time experimental evidences</a:t>
            </a:r>
            <a:endParaRPr lang="en-US" dirty="0"/>
          </a:p>
        </p:txBody>
      </p:sp>
      <p:pic>
        <p:nvPicPr>
          <p:cNvPr id="593921" name="Picture 1"/>
          <p:cNvPicPr>
            <a:picLocks noChangeAspect="1" noChangeArrowheads="1"/>
          </p:cNvPicPr>
          <p:nvPr/>
        </p:nvPicPr>
        <p:blipFill>
          <a:blip r:embed="rId3" cstate="print"/>
          <a:srcRect/>
          <a:stretch>
            <a:fillRect/>
          </a:stretch>
        </p:blipFill>
        <p:spPr bwMode="auto">
          <a:xfrm>
            <a:off x="5320891" y="951899"/>
            <a:ext cx="2381250" cy="3057525"/>
          </a:xfrm>
          <a:prstGeom prst="rect">
            <a:avLst/>
          </a:prstGeom>
          <a:noFill/>
          <a:ln w="9525">
            <a:noFill/>
            <a:miter lim="800000"/>
            <a:headEnd/>
            <a:tailEnd/>
          </a:ln>
        </p:spPr>
      </p:pic>
      <p:sp>
        <p:nvSpPr>
          <p:cNvPr id="6" name="TextBox 5"/>
          <p:cNvSpPr txBox="1"/>
          <p:nvPr/>
        </p:nvSpPr>
        <p:spPr>
          <a:xfrm>
            <a:off x="5263284" y="4120284"/>
            <a:ext cx="3053171" cy="646331"/>
          </a:xfrm>
          <a:prstGeom prst="rect">
            <a:avLst/>
          </a:prstGeom>
          <a:noFill/>
        </p:spPr>
        <p:txBody>
          <a:bodyPr wrap="square" rtlCol="0">
            <a:spAutoFit/>
          </a:bodyPr>
          <a:lstStyle/>
          <a:p>
            <a:pPr algn="just"/>
            <a:r>
              <a:rPr lang="en-US" sz="1200" b="0" dirty="0" smtClean="0">
                <a:latin typeface="Calisto MT" pitchFamily="18" charset="0"/>
              </a:rPr>
              <a:t>One of </a:t>
            </a:r>
            <a:r>
              <a:rPr lang="en-US" sz="1200" b="0" dirty="0" err="1" smtClean="0">
                <a:latin typeface="Calisto MT" pitchFamily="18" charset="0"/>
              </a:rPr>
              <a:t>Eddington's</a:t>
            </a:r>
            <a:r>
              <a:rPr lang="en-US" sz="1200" b="0" dirty="0" smtClean="0">
                <a:latin typeface="Calisto MT" pitchFamily="18" charset="0"/>
              </a:rPr>
              <a:t> photographs of the 1919 solar eclipse experiment, presented in his 1920 paper announcing its success</a:t>
            </a:r>
            <a:endParaRPr lang="en-US" sz="1200" b="0" dirty="0">
              <a:latin typeface="Calisto MT" pitchFamily="18" charset="0"/>
            </a:endParaRPr>
          </a:p>
        </p:txBody>
      </p:sp>
      <p:pic>
        <p:nvPicPr>
          <p:cNvPr id="593922" name="Picture 2"/>
          <p:cNvPicPr>
            <a:picLocks noChangeAspect="1" noChangeArrowheads="1"/>
          </p:cNvPicPr>
          <p:nvPr/>
        </p:nvPicPr>
        <p:blipFill>
          <a:blip r:embed="rId4" cstate="print"/>
          <a:srcRect/>
          <a:stretch>
            <a:fillRect/>
          </a:stretch>
        </p:blipFill>
        <p:spPr bwMode="auto">
          <a:xfrm>
            <a:off x="1288401" y="951899"/>
            <a:ext cx="3168385" cy="3520428"/>
          </a:xfrm>
          <a:prstGeom prst="rect">
            <a:avLst/>
          </a:prstGeom>
          <a:noFill/>
          <a:ln w="9525">
            <a:noFill/>
            <a:miter lim="800000"/>
            <a:headEnd/>
            <a:tailEnd/>
          </a:ln>
        </p:spPr>
      </p:pic>
      <p:sp>
        <p:nvSpPr>
          <p:cNvPr id="9" name="TextBox 8"/>
          <p:cNvSpPr txBox="1"/>
          <p:nvPr/>
        </p:nvSpPr>
        <p:spPr>
          <a:xfrm>
            <a:off x="1000366" y="5041996"/>
            <a:ext cx="7258482" cy="1200329"/>
          </a:xfrm>
          <a:prstGeom prst="rect">
            <a:avLst/>
          </a:prstGeom>
          <a:noFill/>
        </p:spPr>
        <p:txBody>
          <a:bodyPr wrap="square" rtlCol="0">
            <a:spAutoFit/>
          </a:bodyPr>
          <a:lstStyle/>
          <a:p>
            <a:pPr algn="l"/>
            <a:r>
              <a:rPr lang="en-US" sz="2400" dirty="0" smtClean="0">
                <a:latin typeface="Calisto MT" pitchFamily="18" charset="0"/>
              </a:rPr>
              <a:t>Other evidences: </a:t>
            </a:r>
          </a:p>
          <a:p>
            <a:pPr marL="342900" indent="-342900" algn="l">
              <a:buFont typeface="+mj-lt"/>
              <a:buAutoNum type="arabicPeriod"/>
            </a:pPr>
            <a:r>
              <a:rPr lang="en-US" sz="2400" b="0" dirty="0" smtClean="0">
                <a:latin typeface="Calisto MT" pitchFamily="18" charset="0"/>
              </a:rPr>
              <a:t>Precession of Mercury’s perihelion </a:t>
            </a:r>
          </a:p>
          <a:p>
            <a:pPr marL="342900" indent="-342900" algn="l">
              <a:buFont typeface="+mj-lt"/>
              <a:buAutoNum type="arabicPeriod"/>
            </a:pPr>
            <a:r>
              <a:rPr lang="en-US" sz="2400" b="0" dirty="0" smtClean="0">
                <a:latin typeface="Calisto MT" pitchFamily="18" charset="0"/>
              </a:rPr>
              <a:t>Red shifts in receding galaxies</a:t>
            </a:r>
            <a:endParaRPr lang="en-US" sz="2400" b="0" dirty="0">
              <a:latin typeface="Calisto M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39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251475" y="30187"/>
            <a:ext cx="3401267" cy="612943"/>
          </a:xfrm>
        </p:spPr>
        <p:txBody>
          <a:bodyPr/>
          <a:lstStyle/>
          <a:p>
            <a:r>
              <a:rPr lang="en-US" sz="3500" dirty="0" smtClean="0"/>
              <a:t>Black Holes</a:t>
            </a:r>
          </a:p>
        </p:txBody>
      </p:sp>
      <p:sp>
        <p:nvSpPr>
          <p:cNvPr id="157699" name="Rectangle 3"/>
          <p:cNvSpPr>
            <a:spLocks noGrp="1" noChangeArrowheads="1"/>
          </p:cNvSpPr>
          <p:nvPr>
            <p:ph type="body" idx="1"/>
          </p:nvPr>
        </p:nvSpPr>
        <p:spPr>
          <a:xfrm>
            <a:off x="193868" y="721471"/>
            <a:ext cx="5011809" cy="2649922"/>
          </a:xfrm>
        </p:spPr>
        <p:txBody>
          <a:bodyPr/>
          <a:lstStyle/>
          <a:p>
            <a:pPr algn="just">
              <a:lnSpc>
                <a:spcPct val="90000"/>
              </a:lnSpc>
            </a:pPr>
            <a:r>
              <a:rPr lang="en-US" sz="2100" dirty="0" smtClean="0"/>
              <a:t>There is no known limit to  space-time curvature.  Regions of very infinite curvature are possible.</a:t>
            </a:r>
          </a:p>
          <a:p>
            <a:pPr algn="just">
              <a:lnSpc>
                <a:spcPct val="90000"/>
              </a:lnSpc>
            </a:pPr>
            <a:r>
              <a:rPr lang="en-US" sz="2100" dirty="0" smtClean="0"/>
              <a:t>A black hole’s “surface” is called the event horizon.</a:t>
            </a:r>
          </a:p>
          <a:p>
            <a:pPr algn="just">
              <a:lnSpc>
                <a:spcPct val="90000"/>
              </a:lnSpc>
            </a:pPr>
            <a:r>
              <a:rPr lang="en-US" sz="2100" dirty="0" smtClean="0"/>
              <a:t>We cannot “see” a black hole, there is a large amount of evidence supporting their reality.</a:t>
            </a:r>
          </a:p>
        </p:txBody>
      </p:sp>
      <p:pic>
        <p:nvPicPr>
          <p:cNvPr id="157701" name="Picture 5"/>
          <p:cNvPicPr>
            <a:picLocks noChangeAspect="1" noChangeArrowheads="1"/>
          </p:cNvPicPr>
          <p:nvPr/>
        </p:nvPicPr>
        <p:blipFill>
          <a:blip r:embed="rId5" cstate="print"/>
          <a:srcRect/>
          <a:stretch>
            <a:fillRect/>
          </a:stretch>
        </p:blipFill>
        <p:spPr bwMode="auto">
          <a:xfrm>
            <a:off x="289205" y="3371392"/>
            <a:ext cx="4109974" cy="3283599"/>
          </a:xfrm>
          <a:prstGeom prst="rect">
            <a:avLst/>
          </a:prstGeom>
          <a:noFill/>
          <a:ln w="9525">
            <a:noFill/>
            <a:miter lim="800000"/>
            <a:headEnd/>
            <a:tailEnd/>
          </a:ln>
        </p:spPr>
      </p:pic>
      <p:pic>
        <p:nvPicPr>
          <p:cNvPr id="504834" name="Picture 2"/>
          <p:cNvPicPr>
            <a:picLocks noChangeAspect="1" noChangeArrowheads="1"/>
          </p:cNvPicPr>
          <p:nvPr/>
        </p:nvPicPr>
        <p:blipFill>
          <a:blip r:embed="rId6" cstate="print"/>
          <a:srcRect/>
          <a:stretch>
            <a:fillRect/>
          </a:stretch>
        </p:blipFill>
        <p:spPr bwMode="auto">
          <a:xfrm>
            <a:off x="4514392" y="3369717"/>
            <a:ext cx="4435740" cy="3294544"/>
          </a:xfrm>
          <a:prstGeom prst="rect">
            <a:avLst/>
          </a:prstGeom>
          <a:noFill/>
          <a:ln w="9525">
            <a:noFill/>
            <a:miter lim="800000"/>
            <a:headEnd/>
            <a:tailEnd/>
          </a:ln>
        </p:spPr>
      </p:pic>
      <p:pic>
        <p:nvPicPr>
          <p:cNvPr id="7" name="F24_08.MOV">
            <a:hlinkClick r:id="" action="ppaction://media"/>
          </p:cNvPr>
          <p:cNvPicPr>
            <a:picLocks noRot="1" noChangeAspect="1" noChangeArrowheads="1"/>
          </p:cNvPicPr>
          <p:nvPr>
            <a:videoFile r:link="rId2"/>
          </p:nvPr>
        </p:nvPicPr>
        <p:blipFill>
          <a:blip r:embed="rId7" cstate="print"/>
          <a:srcRect/>
          <a:stretch>
            <a:fillRect/>
          </a:stretch>
        </p:blipFill>
        <p:spPr bwMode="auto">
          <a:xfrm>
            <a:off x="5493712" y="1009506"/>
            <a:ext cx="3429000" cy="213201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7"/>
                </p:tgtEl>
              </p:cMediaNode>
            </p:vide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2801" name="Picture 1"/>
          <p:cNvPicPr>
            <a:picLocks noChangeAspect="1" noChangeArrowheads="1"/>
          </p:cNvPicPr>
          <p:nvPr/>
        </p:nvPicPr>
        <p:blipFill>
          <a:blip r:embed="rId3" cstate="print"/>
          <a:srcRect/>
          <a:stretch>
            <a:fillRect/>
          </a:stretch>
        </p:blipFill>
        <p:spPr bwMode="auto">
          <a:xfrm>
            <a:off x="114300" y="639762"/>
            <a:ext cx="8890268" cy="6591300"/>
          </a:xfrm>
          <a:prstGeom prst="rect">
            <a:avLst/>
          </a:prstGeom>
          <a:noFill/>
          <a:ln w="9525">
            <a:noFill/>
            <a:miter lim="800000"/>
            <a:headEnd/>
            <a:tailEnd/>
          </a:ln>
        </p:spPr>
      </p:pic>
      <p:sp>
        <p:nvSpPr>
          <p:cNvPr id="6" name="Rectangle 5"/>
          <p:cNvSpPr/>
          <p:nvPr/>
        </p:nvSpPr>
        <p:spPr>
          <a:xfrm>
            <a:off x="7203027" y="5450820"/>
            <a:ext cx="1675459" cy="369332"/>
          </a:xfrm>
          <a:prstGeom prst="rect">
            <a:avLst/>
          </a:prstGeom>
        </p:spPr>
        <p:txBody>
          <a:bodyPr wrap="none">
            <a:spAutoFit/>
          </a:bodyPr>
          <a:lstStyle/>
          <a:p>
            <a:r>
              <a:rPr lang="en-US" b="0" dirty="0" smtClean="0">
                <a:latin typeface="Calisto MT" pitchFamily="18" charset="0"/>
              </a:rPr>
              <a:t>17 Light-Hours</a:t>
            </a:r>
            <a:endParaRPr lang="en-US" b="0" dirty="0">
              <a:latin typeface="Calisto MT" pitchFamily="18" charset="0"/>
            </a:endParaRPr>
          </a:p>
        </p:txBody>
      </p:sp>
      <p:sp>
        <p:nvSpPr>
          <p:cNvPr id="4" name="Rectangle 2"/>
          <p:cNvSpPr>
            <a:spLocks noGrp="1" noChangeArrowheads="1"/>
          </p:cNvSpPr>
          <p:nvPr>
            <p:ph type="title"/>
          </p:nvPr>
        </p:nvSpPr>
        <p:spPr>
          <a:xfrm>
            <a:off x="251475" y="30187"/>
            <a:ext cx="8756264" cy="612943"/>
          </a:xfrm>
        </p:spPr>
        <p:txBody>
          <a:bodyPr/>
          <a:lstStyle/>
          <a:p>
            <a:r>
              <a:rPr lang="en-US" sz="3500" dirty="0" smtClean="0"/>
              <a:t>The black hole in our galaxy – </a:t>
            </a:r>
            <a:r>
              <a:rPr lang="en-US" sz="3500" dirty="0" err="1" smtClean="0"/>
              <a:t>SgrA</a:t>
            </a:r>
            <a:r>
              <a:rPr lang="en-US" sz="3500" dirty="0" smtClean="0"/>
              <a: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alactic_centre_orbits.png"/>
          <p:cNvPicPr>
            <a:picLocks noChangeAspect="1"/>
          </p:cNvPicPr>
          <p:nvPr/>
        </p:nvPicPr>
        <p:blipFill>
          <a:blip r:embed="rId4" cstate="print"/>
          <a:stretch>
            <a:fillRect/>
          </a:stretch>
        </p:blipFill>
        <p:spPr>
          <a:xfrm>
            <a:off x="193813" y="0"/>
            <a:ext cx="5715000" cy="6858000"/>
          </a:xfrm>
          <a:prstGeom prst="rect">
            <a:avLst/>
          </a:prstGeom>
        </p:spPr>
      </p:pic>
      <p:sp>
        <p:nvSpPr>
          <p:cNvPr id="6" name="Rectangle 5"/>
          <p:cNvSpPr/>
          <p:nvPr/>
        </p:nvSpPr>
        <p:spPr>
          <a:xfrm>
            <a:off x="6012175" y="5906101"/>
            <a:ext cx="2763078" cy="707886"/>
          </a:xfrm>
          <a:prstGeom prst="rect">
            <a:avLst/>
          </a:prstGeom>
        </p:spPr>
        <p:txBody>
          <a:bodyPr wrap="square">
            <a:spAutoFit/>
          </a:bodyPr>
          <a:lstStyle/>
          <a:p>
            <a:r>
              <a:rPr lang="en-US" sz="2000" b="0" dirty="0" smtClean="0">
                <a:latin typeface="Calisto MT" pitchFamily="18" charset="0"/>
              </a:rPr>
              <a:t>S14 has an orbital eccentricity of 0.9389!</a:t>
            </a:r>
            <a:endParaRPr lang="en-US" sz="2000" b="0" dirty="0">
              <a:latin typeface="Calisto MT" pitchFamily="18" charset="0"/>
            </a:endParaRPr>
          </a:p>
        </p:txBody>
      </p:sp>
      <p:pic>
        <p:nvPicPr>
          <p:cNvPr id="5" name="eso0226a.mpg">
            <a:hlinkClick r:id="" action="ppaction://media"/>
          </p:cNvPr>
          <p:cNvPicPr>
            <a:picLocks noRot="1" noChangeAspect="1"/>
          </p:cNvPicPr>
          <p:nvPr>
            <a:videoFile r:link="rId1"/>
          </p:nvPr>
        </p:nvPicPr>
        <p:blipFill>
          <a:blip r:embed="rId5" cstate="print"/>
          <a:stretch>
            <a:fillRect/>
          </a:stretch>
        </p:blipFill>
        <p:spPr>
          <a:xfrm>
            <a:off x="6012175" y="1585576"/>
            <a:ext cx="2880350" cy="2880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25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nextCondLst>
                <p:cond evt="onClick" delay="0">
                  <p:tgtEl>
                    <p:spTgt spid="5"/>
                  </p:tgtEl>
                </p:cond>
              </p:nextCondLst>
            </p:seq>
          </p:childTnLst>
        </p:cTn>
      </p:par>
    </p:tnLst>
    <p:bldLst>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7538" name="Rectangle 2"/>
          <p:cNvSpPr>
            <a:spLocks noGrp="1" noChangeArrowheads="1"/>
          </p:cNvSpPr>
          <p:nvPr>
            <p:ph type="title"/>
          </p:nvPr>
        </p:nvSpPr>
        <p:spPr>
          <a:xfrm>
            <a:off x="193868" y="145401"/>
            <a:ext cx="6336770" cy="661723"/>
          </a:xfrm>
        </p:spPr>
        <p:txBody>
          <a:bodyPr/>
          <a:lstStyle/>
          <a:p>
            <a:pPr algn="ctr">
              <a:defRPr/>
            </a:pPr>
            <a:r>
              <a:rPr lang="en-US" sz="2800" dirty="0" smtClean="0">
                <a:latin typeface="+mn-lt"/>
              </a:rPr>
              <a:t>Evolution </a:t>
            </a:r>
            <a:r>
              <a:rPr lang="en-US" sz="2800" dirty="0">
                <a:latin typeface="+mn-lt"/>
              </a:rPr>
              <a:t>of a star (recap)</a:t>
            </a:r>
          </a:p>
        </p:txBody>
      </p:sp>
      <p:pic>
        <p:nvPicPr>
          <p:cNvPr id="4" name="Picture 3" descr="stellarevolution.jpg"/>
          <p:cNvPicPr>
            <a:picLocks noChangeAspect="1"/>
          </p:cNvPicPr>
          <p:nvPr/>
        </p:nvPicPr>
        <p:blipFill>
          <a:blip r:embed="rId4" cstate="print"/>
          <a:stretch>
            <a:fillRect/>
          </a:stretch>
        </p:blipFill>
        <p:spPr>
          <a:xfrm>
            <a:off x="0" y="941294"/>
            <a:ext cx="9144000" cy="5916706"/>
          </a:xfrm>
          <a:prstGeom prst="rect">
            <a:avLst/>
          </a:prstGeom>
        </p:spPr>
      </p:pic>
    </p:spTree>
    <p:custDataLst>
      <p:tags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p:txBody>
          <a:bodyPr/>
          <a:lstStyle/>
          <a:p>
            <a:r>
              <a:rPr lang="en-US" smtClean="0"/>
              <a:t>Stellar Evolution</a:t>
            </a:r>
          </a:p>
        </p:txBody>
      </p:sp>
      <p:pic>
        <p:nvPicPr>
          <p:cNvPr id="247811" name="Picture 3" descr="Starlifecycle"/>
          <p:cNvPicPr>
            <a:picLocks noChangeAspect="1" noChangeArrowheads="1"/>
          </p:cNvPicPr>
          <p:nvPr/>
        </p:nvPicPr>
        <p:blipFill>
          <a:blip r:embed="rId4" cstate="print"/>
          <a:srcRect/>
          <a:stretch>
            <a:fillRect/>
          </a:stretch>
        </p:blipFill>
        <p:spPr bwMode="auto">
          <a:xfrm>
            <a:off x="885152" y="1297541"/>
            <a:ext cx="7488910" cy="5245729"/>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a:xfrm>
            <a:off x="76200" y="0"/>
            <a:ext cx="8991600" cy="663864"/>
          </a:xfrm>
        </p:spPr>
        <p:txBody>
          <a:bodyPr/>
          <a:lstStyle/>
          <a:p>
            <a:r>
              <a:rPr lang="en-US" dirty="0" smtClean="0"/>
              <a:t>Stellar Evolution</a:t>
            </a:r>
          </a:p>
        </p:txBody>
      </p:sp>
      <p:pic>
        <p:nvPicPr>
          <p:cNvPr id="680962" name="Picture 2"/>
          <p:cNvPicPr>
            <a:picLocks noChangeAspect="1" noChangeArrowheads="1"/>
          </p:cNvPicPr>
          <p:nvPr/>
        </p:nvPicPr>
        <p:blipFill>
          <a:blip r:embed="rId4" cstate="print"/>
          <a:srcRect/>
          <a:stretch>
            <a:fillRect/>
          </a:stretch>
        </p:blipFill>
        <p:spPr bwMode="auto">
          <a:xfrm>
            <a:off x="539510" y="663864"/>
            <a:ext cx="7949766" cy="59623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228600" y="152401"/>
            <a:ext cx="8686800" cy="602974"/>
          </a:xfrm>
        </p:spPr>
        <p:txBody>
          <a:bodyPr/>
          <a:lstStyle/>
          <a:p>
            <a:r>
              <a:rPr lang="en-US" dirty="0" smtClean="0"/>
              <a:t>Some </a:t>
            </a:r>
            <a:r>
              <a:rPr lang="en-US" dirty="0"/>
              <a:t>stats on the Sun</a:t>
            </a:r>
          </a:p>
        </p:txBody>
      </p:sp>
      <p:sp>
        <p:nvSpPr>
          <p:cNvPr id="65539" name="Rectangle 3"/>
          <p:cNvSpPr>
            <a:spLocks noGrp="1" noChangeArrowheads="1"/>
          </p:cNvSpPr>
          <p:nvPr>
            <p:ph type="body" sz="half" idx="1"/>
          </p:nvPr>
        </p:nvSpPr>
        <p:spPr>
          <a:xfrm>
            <a:off x="278295" y="993913"/>
            <a:ext cx="5198166" cy="2872409"/>
          </a:xfrm>
        </p:spPr>
        <p:txBody>
          <a:bodyPr>
            <a:normAutofit/>
          </a:bodyPr>
          <a:lstStyle/>
          <a:p>
            <a:pPr marL="342900" lvl="1" indent="-342900">
              <a:lnSpc>
                <a:spcPct val="90000"/>
              </a:lnSpc>
              <a:buClr>
                <a:srgbClr val="0066FF"/>
              </a:buClr>
              <a:buFont typeface="Wingdings" pitchFamily="2" charset="2"/>
              <a:buChar char="§"/>
            </a:pPr>
            <a:r>
              <a:rPr lang="en-US" sz="2000" dirty="0" smtClean="0"/>
              <a:t>8 minutes </a:t>
            </a:r>
            <a:r>
              <a:rPr lang="en-US" sz="2000" dirty="0"/>
              <a:t>for light to reach Earth</a:t>
            </a:r>
          </a:p>
          <a:p>
            <a:pPr>
              <a:lnSpc>
                <a:spcPct val="90000"/>
              </a:lnSpc>
            </a:pPr>
            <a:r>
              <a:rPr lang="en-US" sz="2000" dirty="0" smtClean="0"/>
              <a:t>~ 333,000 more massive than the Earth</a:t>
            </a:r>
          </a:p>
          <a:p>
            <a:pPr>
              <a:lnSpc>
                <a:spcPct val="90000"/>
              </a:lnSpc>
            </a:pPr>
            <a:r>
              <a:rPr lang="en-US" sz="2000" dirty="0" smtClean="0"/>
              <a:t>Composition</a:t>
            </a:r>
            <a:endParaRPr lang="en-US" sz="2000" dirty="0"/>
          </a:p>
          <a:p>
            <a:pPr lvl="1">
              <a:lnSpc>
                <a:spcPct val="90000"/>
              </a:lnSpc>
            </a:pPr>
            <a:r>
              <a:rPr lang="en-US" sz="2000" dirty="0"/>
              <a:t>92.1% Hydrogen</a:t>
            </a:r>
          </a:p>
          <a:p>
            <a:pPr lvl="1">
              <a:lnSpc>
                <a:spcPct val="90000"/>
              </a:lnSpc>
            </a:pPr>
            <a:r>
              <a:rPr lang="en-US" sz="2000" dirty="0"/>
              <a:t>7.8% Helium</a:t>
            </a:r>
          </a:p>
          <a:p>
            <a:pPr>
              <a:lnSpc>
                <a:spcPct val="90000"/>
              </a:lnSpc>
            </a:pPr>
            <a:r>
              <a:rPr lang="en-US" sz="2000" dirty="0" smtClean="0"/>
              <a:t>Surface </a:t>
            </a:r>
            <a:r>
              <a:rPr lang="en-US" sz="2000" dirty="0"/>
              <a:t>temp ~ 5800 K</a:t>
            </a:r>
          </a:p>
          <a:p>
            <a:pPr>
              <a:lnSpc>
                <a:spcPct val="90000"/>
              </a:lnSpc>
            </a:pPr>
            <a:r>
              <a:rPr lang="en-US" sz="2000" dirty="0"/>
              <a:t>Interior temp ~ 15,500,000 </a:t>
            </a:r>
            <a:r>
              <a:rPr lang="en-US" sz="2000" dirty="0" smtClean="0"/>
              <a:t>K</a:t>
            </a:r>
          </a:p>
          <a:p>
            <a:pPr lvl="1">
              <a:lnSpc>
                <a:spcPct val="90000"/>
              </a:lnSpc>
            </a:pPr>
            <a:endParaRPr lang="en-US" sz="2000" dirty="0"/>
          </a:p>
        </p:txBody>
      </p:sp>
      <p:pic>
        <p:nvPicPr>
          <p:cNvPr id="229377" name="Picture 1"/>
          <p:cNvPicPr>
            <a:picLocks noChangeAspect="1" noChangeArrowheads="1"/>
          </p:cNvPicPr>
          <p:nvPr/>
        </p:nvPicPr>
        <p:blipFill>
          <a:blip r:embed="rId3" cstate="print"/>
          <a:srcRect/>
          <a:stretch>
            <a:fillRect/>
          </a:stretch>
        </p:blipFill>
        <p:spPr bwMode="auto">
          <a:xfrm>
            <a:off x="6300210" y="606257"/>
            <a:ext cx="2189066" cy="2189066"/>
          </a:xfrm>
          <a:prstGeom prst="rect">
            <a:avLst/>
          </a:prstGeom>
          <a:noFill/>
          <a:ln w="9525">
            <a:noFill/>
            <a:miter lim="800000"/>
            <a:headEnd/>
            <a:tailEnd/>
          </a:ln>
          <a:effectLst>
            <a:outerShdw blurRad="190500" sx="110000" sy="110000" algn="ctr" rotWithShape="0">
              <a:srgbClr val="800000"/>
            </a:outerShdw>
          </a:effectLst>
        </p:spPr>
      </p:pic>
      <p:pic>
        <p:nvPicPr>
          <p:cNvPr id="229380" name="Picture 4"/>
          <p:cNvPicPr>
            <a:picLocks noChangeAspect="1" noChangeArrowheads="1"/>
          </p:cNvPicPr>
          <p:nvPr/>
        </p:nvPicPr>
        <p:blipFill>
          <a:blip r:embed="rId4" cstate="print"/>
          <a:srcRect/>
          <a:stretch>
            <a:fillRect/>
          </a:stretch>
        </p:blipFill>
        <p:spPr bwMode="auto">
          <a:xfrm>
            <a:off x="417444" y="3605916"/>
            <a:ext cx="4055165" cy="3041374"/>
          </a:xfrm>
          <a:prstGeom prst="rect">
            <a:avLst/>
          </a:prstGeom>
          <a:noFill/>
          <a:ln w="9525">
            <a:noFill/>
            <a:miter lim="800000"/>
            <a:headEnd/>
            <a:tailEnd/>
          </a:ln>
          <a:effectLst>
            <a:outerShdw blurRad="127000" sx="102000" sy="102000" algn="ctr" rotWithShape="0">
              <a:srgbClr val="800000"/>
            </a:outerShdw>
          </a:effectLst>
        </p:spPr>
      </p:pic>
      <p:pic>
        <p:nvPicPr>
          <p:cNvPr id="10" name="Picture 9" descr="layers.png"/>
          <p:cNvPicPr>
            <a:picLocks noChangeAspect="1"/>
          </p:cNvPicPr>
          <p:nvPr/>
        </p:nvPicPr>
        <p:blipFill>
          <a:blip r:embed="rId5" cstate="print"/>
          <a:stretch>
            <a:fillRect/>
          </a:stretch>
        </p:blipFill>
        <p:spPr>
          <a:xfrm>
            <a:off x="4802428" y="2968144"/>
            <a:ext cx="4069714" cy="4069714"/>
          </a:xfrm>
          <a:prstGeom prst="rect">
            <a:avLst/>
          </a:prstGeo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Imaging the Sun’s past and future using the stellar main sequence</a:t>
            </a:r>
            <a:endParaRPr lang="en-US" dirty="0"/>
          </a:p>
        </p:txBody>
      </p:sp>
      <p:pic>
        <p:nvPicPr>
          <p:cNvPr id="3" name="Picture 2"/>
          <p:cNvPicPr>
            <a:picLocks noChangeAspect="1" noChangeArrowheads="1"/>
          </p:cNvPicPr>
          <p:nvPr/>
        </p:nvPicPr>
        <p:blipFill>
          <a:blip r:embed="rId3" cstate="print"/>
          <a:srcRect/>
          <a:stretch>
            <a:fillRect/>
          </a:stretch>
        </p:blipFill>
        <p:spPr bwMode="auto">
          <a:xfrm>
            <a:off x="78654" y="3947463"/>
            <a:ext cx="8970278" cy="2392074"/>
          </a:xfrm>
          <a:prstGeom prst="rect">
            <a:avLst/>
          </a:prstGeom>
          <a:noFill/>
          <a:ln w="9525">
            <a:noFill/>
            <a:miter lim="800000"/>
            <a:headEnd/>
            <a:tailEnd/>
          </a:ln>
        </p:spPr>
      </p:pic>
      <p:pic>
        <p:nvPicPr>
          <p:cNvPr id="11" name="Picture 10" descr="Picture1.png"/>
          <p:cNvPicPr>
            <a:picLocks noChangeAspect="1"/>
          </p:cNvPicPr>
          <p:nvPr/>
        </p:nvPicPr>
        <p:blipFill>
          <a:blip r:embed="rId4" cstate="print"/>
          <a:stretch>
            <a:fillRect/>
          </a:stretch>
        </p:blipFill>
        <p:spPr>
          <a:xfrm>
            <a:off x="2037292" y="1527969"/>
            <a:ext cx="5068008" cy="2076740"/>
          </a:xfrm>
          <a:prstGeom prst="rect">
            <a:avLst/>
          </a:prstGeom>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67720" y="1355148"/>
            <a:ext cx="4362092" cy="2277547"/>
          </a:xfrm>
          <a:prstGeom prst="rect">
            <a:avLst/>
          </a:prstGeom>
          <a:noFill/>
        </p:spPr>
        <p:txBody>
          <a:bodyPr wrap="none" lIns="91440" tIns="45720" rIns="91440" bIns="45720">
            <a:spAutoFit/>
          </a:bodyPr>
          <a:lstStyle/>
          <a:p>
            <a:pPr algn="ctr"/>
            <a:r>
              <a:rPr lang="en-US" sz="14200" b="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sto MT" pitchFamily="18" charset="0"/>
              </a:rPr>
              <a:t>END</a:t>
            </a:r>
            <a:endParaRPr lang="en-US" sz="14200" b="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alisto MT"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29" name="Picture 1"/>
          <p:cNvPicPr>
            <a:picLocks noChangeAspect="1" noChangeArrowheads="1"/>
          </p:cNvPicPr>
          <p:nvPr/>
        </p:nvPicPr>
        <p:blipFill>
          <a:blip r:embed="rId4" cstate="print"/>
          <a:srcRect/>
          <a:stretch>
            <a:fillRect/>
          </a:stretch>
        </p:blipFill>
        <p:spPr bwMode="auto">
          <a:xfrm>
            <a:off x="1173187" y="1758397"/>
            <a:ext cx="6740019" cy="3684544"/>
          </a:xfrm>
          <a:prstGeom prst="rect">
            <a:avLst/>
          </a:prstGeom>
          <a:noFill/>
          <a:ln w="9525">
            <a:noFill/>
            <a:miter lim="800000"/>
            <a:headEnd/>
            <a:tailEnd/>
          </a:ln>
        </p:spPr>
      </p:pic>
      <p:sp>
        <p:nvSpPr>
          <p:cNvPr id="12290" name="Rectangle 2"/>
          <p:cNvSpPr>
            <a:spLocks noGrp="1" noChangeArrowheads="1"/>
          </p:cNvSpPr>
          <p:nvPr>
            <p:ph type="title"/>
          </p:nvPr>
        </p:nvSpPr>
        <p:spPr>
          <a:xfrm>
            <a:off x="76200" y="0"/>
            <a:ext cx="8991600" cy="894522"/>
          </a:xfrm>
        </p:spPr>
        <p:txBody>
          <a:bodyPr/>
          <a:lstStyle/>
          <a:p>
            <a:pPr eaLnBrk="1" hangingPunct="1"/>
            <a:r>
              <a:rPr lang="en-US" dirty="0" smtClean="0"/>
              <a:t>Patterns in the Planets</a:t>
            </a:r>
          </a:p>
        </p:txBody>
      </p:sp>
      <p:sp>
        <p:nvSpPr>
          <p:cNvPr id="22531" name="Rectangle 3"/>
          <p:cNvSpPr>
            <a:spLocks noGrp="1" noChangeArrowheads="1"/>
          </p:cNvSpPr>
          <p:nvPr>
            <p:ph type="body" idx="1"/>
          </p:nvPr>
        </p:nvSpPr>
        <p:spPr>
          <a:xfrm>
            <a:off x="193868" y="894292"/>
            <a:ext cx="8772939" cy="1588050"/>
          </a:xfrm>
        </p:spPr>
        <p:txBody>
          <a:bodyPr>
            <a:normAutofit/>
          </a:bodyPr>
          <a:lstStyle/>
          <a:p>
            <a:pPr eaLnBrk="1" hangingPunct="1">
              <a:lnSpc>
                <a:spcPct val="90000"/>
              </a:lnSpc>
              <a:defRPr/>
            </a:pPr>
            <a:r>
              <a:rPr lang="en-US" sz="2400" dirty="0" smtClean="0"/>
              <a:t>Inner 4 planets: </a:t>
            </a:r>
            <a:r>
              <a:rPr lang="en-US" sz="1800" dirty="0" smtClean="0"/>
              <a:t>Mercury, Venus, Earth, and Mars are called </a:t>
            </a:r>
            <a:r>
              <a:rPr lang="en-US" sz="1800" i="1" dirty="0" smtClean="0"/>
              <a:t>Terrestrial.</a:t>
            </a:r>
          </a:p>
          <a:p>
            <a:pPr eaLnBrk="1" hangingPunct="1">
              <a:lnSpc>
                <a:spcPct val="90000"/>
              </a:lnSpc>
              <a:defRPr/>
            </a:pPr>
            <a:r>
              <a:rPr lang="en-US" sz="2400" dirty="0" smtClean="0"/>
              <a:t>Outer 4 planets: J</a:t>
            </a:r>
            <a:r>
              <a:rPr lang="en-US" sz="1800" dirty="0" smtClean="0"/>
              <a:t>upiter, Saturn, Uranus, and Neptune are called </a:t>
            </a:r>
            <a:r>
              <a:rPr lang="en-US" sz="1800" i="1" dirty="0" smtClean="0"/>
              <a:t>Jovian.</a:t>
            </a:r>
          </a:p>
        </p:txBody>
      </p:sp>
      <p:sp>
        <p:nvSpPr>
          <p:cNvPr id="6" name="Rectangle 3">
            <a:hlinkClick r:id="rId5"/>
          </p:cNvPr>
          <p:cNvSpPr txBox="1">
            <a:spLocks noChangeArrowheads="1"/>
          </p:cNvSpPr>
          <p:nvPr/>
        </p:nvSpPr>
        <p:spPr bwMode="auto">
          <a:xfrm>
            <a:off x="539510" y="6136529"/>
            <a:ext cx="7373696" cy="4571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92500"/>
          </a:bodyPr>
          <a:lstStyle/>
          <a:p>
            <a:pPr marL="342900" marR="0" lvl="0" indent="-342900" algn="l" defTabSz="914400" rtl="0" eaLnBrk="1" fontAlgn="base" latinLnBrk="0" hangingPunct="1">
              <a:lnSpc>
                <a:spcPct val="90000"/>
              </a:lnSpc>
              <a:spcBef>
                <a:spcPct val="20000"/>
              </a:spcBef>
              <a:spcAft>
                <a:spcPct val="0"/>
              </a:spcAft>
              <a:buClr>
                <a:srgbClr val="0066FF"/>
              </a:buClr>
              <a:buSzTx/>
              <a:tabLst/>
              <a:defRPr/>
            </a:pPr>
            <a:r>
              <a:rPr kumimoji="0" lang="en-US" sz="2800" i="0" u="none" strike="noStrike" kern="0" cap="none" spc="0" normalizeH="0" baseline="0" noProof="0" dirty="0" smtClean="0">
                <a:ln>
                  <a:noFill/>
                </a:ln>
                <a:solidFill>
                  <a:schemeClr val="tx1"/>
                </a:solidFill>
                <a:effectLst/>
                <a:uLnTx/>
                <a:uFillTx/>
                <a:latin typeface="Calisto MT" pitchFamily="18" charset="0"/>
              </a:rPr>
              <a:t>M</a:t>
            </a:r>
            <a:r>
              <a:rPr kumimoji="0" lang="en-US" sz="2800" b="0" i="0" u="none" strike="noStrike" kern="0" cap="none" spc="0" normalizeH="0" baseline="0" noProof="0" dirty="0" smtClean="0">
                <a:ln>
                  <a:noFill/>
                </a:ln>
                <a:solidFill>
                  <a:schemeClr val="tx1"/>
                </a:solidFill>
                <a:effectLst/>
                <a:uLnTx/>
                <a:uFillTx/>
                <a:latin typeface="Calisto MT" pitchFamily="18" charset="0"/>
              </a:rPr>
              <a:t>y </a:t>
            </a:r>
            <a:r>
              <a:rPr kumimoji="0" lang="en-US" sz="2800" i="0" u="none" strike="noStrike" kern="0" cap="none" spc="0" normalizeH="0" baseline="0" noProof="0" dirty="0" smtClean="0">
                <a:ln>
                  <a:noFill/>
                </a:ln>
                <a:solidFill>
                  <a:schemeClr val="tx1"/>
                </a:solidFill>
                <a:effectLst/>
                <a:uLnTx/>
                <a:uFillTx/>
                <a:latin typeface="Calisto MT" pitchFamily="18" charset="0"/>
              </a:rPr>
              <a:t>V</a:t>
            </a:r>
            <a:r>
              <a:rPr kumimoji="0" lang="en-US" sz="2800" b="0" i="0" u="none" strike="noStrike" kern="0" cap="none" spc="0" normalizeH="0" baseline="0" noProof="0" dirty="0" smtClean="0">
                <a:ln>
                  <a:noFill/>
                </a:ln>
                <a:solidFill>
                  <a:schemeClr val="tx1"/>
                </a:solidFill>
                <a:effectLst/>
                <a:uLnTx/>
                <a:uFillTx/>
                <a:latin typeface="Calisto MT" pitchFamily="18" charset="0"/>
              </a:rPr>
              <a:t>ery </a:t>
            </a:r>
            <a:r>
              <a:rPr kumimoji="0" lang="en-US" sz="2800" i="0" u="none" strike="noStrike" kern="0" cap="none" spc="0" normalizeH="0" baseline="0" noProof="0" dirty="0" smtClean="0">
                <a:ln>
                  <a:noFill/>
                </a:ln>
                <a:solidFill>
                  <a:schemeClr val="tx1"/>
                </a:solidFill>
                <a:effectLst/>
                <a:uLnTx/>
                <a:uFillTx/>
                <a:latin typeface="Calisto MT" pitchFamily="18" charset="0"/>
              </a:rPr>
              <a:t>E</a:t>
            </a:r>
            <a:r>
              <a:rPr kumimoji="0" lang="en-US" sz="2800" b="0" i="0" u="none" strike="noStrike" kern="0" cap="none" spc="0" normalizeH="0" baseline="0" noProof="0" dirty="0" smtClean="0">
                <a:ln>
                  <a:noFill/>
                </a:ln>
                <a:solidFill>
                  <a:schemeClr val="tx1"/>
                </a:solidFill>
                <a:effectLst/>
                <a:uLnTx/>
                <a:uFillTx/>
                <a:latin typeface="Calisto MT" pitchFamily="18" charset="0"/>
              </a:rPr>
              <a:t>xcellent </a:t>
            </a:r>
            <a:r>
              <a:rPr kumimoji="0" lang="en-US" sz="2800" i="0" u="none" strike="noStrike" kern="0" cap="none" spc="0" normalizeH="0" baseline="0" noProof="0" dirty="0" smtClean="0">
                <a:ln>
                  <a:noFill/>
                </a:ln>
                <a:solidFill>
                  <a:schemeClr val="tx1"/>
                </a:solidFill>
                <a:effectLst/>
                <a:uLnTx/>
                <a:uFillTx/>
                <a:latin typeface="Calisto MT" pitchFamily="18" charset="0"/>
              </a:rPr>
              <a:t>M</a:t>
            </a:r>
            <a:r>
              <a:rPr kumimoji="0" lang="en-US" sz="2800" b="0" i="0" u="none" strike="noStrike" kern="0" cap="none" spc="0" normalizeH="0" baseline="0" noProof="0" dirty="0" smtClean="0">
                <a:ln>
                  <a:noFill/>
                </a:ln>
                <a:solidFill>
                  <a:schemeClr val="tx1"/>
                </a:solidFill>
                <a:effectLst/>
                <a:uLnTx/>
                <a:uFillTx/>
                <a:latin typeface="Calisto MT" pitchFamily="18" charset="0"/>
              </a:rPr>
              <a:t>other </a:t>
            </a:r>
            <a:r>
              <a:rPr kumimoji="0" lang="en-US" sz="2800" i="0" u="none" strike="noStrike" kern="0" cap="none" spc="0" normalizeH="0" baseline="0" noProof="0" dirty="0" smtClean="0">
                <a:ln>
                  <a:noFill/>
                </a:ln>
                <a:solidFill>
                  <a:schemeClr val="tx1"/>
                </a:solidFill>
                <a:effectLst/>
                <a:uLnTx/>
                <a:uFillTx/>
                <a:latin typeface="Calisto MT" pitchFamily="18" charset="0"/>
              </a:rPr>
              <a:t>J</a:t>
            </a:r>
            <a:r>
              <a:rPr kumimoji="0" lang="en-US" sz="2800" b="0" i="0" u="none" strike="noStrike" kern="0" cap="none" spc="0" normalizeH="0" baseline="0" noProof="0" dirty="0" smtClean="0">
                <a:ln>
                  <a:noFill/>
                </a:ln>
                <a:solidFill>
                  <a:schemeClr val="tx1"/>
                </a:solidFill>
                <a:effectLst/>
                <a:uLnTx/>
                <a:uFillTx/>
                <a:latin typeface="Calisto MT" pitchFamily="18" charset="0"/>
              </a:rPr>
              <a:t>ust </a:t>
            </a:r>
            <a:r>
              <a:rPr kumimoji="0" lang="en-US" sz="2800" i="0" u="none" strike="noStrike" kern="0" cap="none" spc="0" normalizeH="0" baseline="0" noProof="0" dirty="0" smtClean="0">
                <a:ln>
                  <a:noFill/>
                </a:ln>
                <a:solidFill>
                  <a:schemeClr val="tx1"/>
                </a:solidFill>
                <a:effectLst/>
                <a:uLnTx/>
                <a:uFillTx/>
                <a:latin typeface="Calisto MT" pitchFamily="18" charset="0"/>
              </a:rPr>
              <a:t>S</a:t>
            </a:r>
            <a:r>
              <a:rPr kumimoji="0" lang="en-US" sz="2800" b="0" i="0" u="none" strike="noStrike" kern="0" cap="none" spc="0" normalizeH="0" baseline="0" noProof="0" dirty="0" smtClean="0">
                <a:ln>
                  <a:noFill/>
                </a:ln>
                <a:solidFill>
                  <a:schemeClr val="tx1"/>
                </a:solidFill>
                <a:effectLst/>
                <a:uLnTx/>
                <a:uFillTx/>
                <a:latin typeface="Calisto MT" pitchFamily="18" charset="0"/>
              </a:rPr>
              <a:t>erved</a:t>
            </a:r>
            <a:r>
              <a:rPr kumimoji="0" lang="en-US" sz="2800" b="0" i="0" u="none" strike="noStrike" kern="0" cap="none" spc="0" normalizeH="0" noProof="0" dirty="0" smtClean="0">
                <a:ln>
                  <a:noFill/>
                </a:ln>
                <a:solidFill>
                  <a:schemeClr val="tx1"/>
                </a:solidFill>
                <a:effectLst/>
                <a:uLnTx/>
                <a:uFillTx/>
                <a:latin typeface="Calisto MT" pitchFamily="18" charset="0"/>
              </a:rPr>
              <a:t> </a:t>
            </a:r>
            <a:r>
              <a:rPr kumimoji="0" lang="en-US" sz="2800" i="0" u="none" strike="noStrike" kern="0" cap="none" spc="0" normalizeH="0" noProof="0" dirty="0" smtClean="0">
                <a:ln>
                  <a:noFill/>
                </a:ln>
                <a:solidFill>
                  <a:schemeClr val="tx1"/>
                </a:solidFill>
                <a:effectLst/>
                <a:uLnTx/>
                <a:uFillTx/>
                <a:latin typeface="Calisto MT" pitchFamily="18" charset="0"/>
              </a:rPr>
              <a:t>U</a:t>
            </a:r>
            <a:r>
              <a:rPr kumimoji="0" lang="en-US" sz="2800" b="0" i="0" u="none" strike="noStrike" kern="0" cap="none" spc="0" normalizeH="0" noProof="0" dirty="0" smtClean="0">
                <a:ln>
                  <a:noFill/>
                </a:ln>
                <a:solidFill>
                  <a:schemeClr val="tx1"/>
                </a:solidFill>
                <a:effectLst/>
                <a:uLnTx/>
                <a:uFillTx/>
                <a:latin typeface="Calisto MT" pitchFamily="18" charset="0"/>
              </a:rPr>
              <a:t>s </a:t>
            </a:r>
            <a:r>
              <a:rPr kumimoji="0" lang="en-US" sz="2800" i="0" u="none" strike="noStrike" kern="0" cap="none" spc="0" normalizeH="0" noProof="0" dirty="0" smtClean="0">
                <a:ln>
                  <a:noFill/>
                </a:ln>
                <a:solidFill>
                  <a:schemeClr val="tx1"/>
                </a:solidFill>
                <a:effectLst/>
                <a:uLnTx/>
                <a:uFillTx/>
                <a:latin typeface="Calisto MT" pitchFamily="18" charset="0"/>
              </a:rPr>
              <a:t>N</a:t>
            </a:r>
            <a:r>
              <a:rPr kumimoji="0" lang="en-US" sz="2800" b="0" i="0" u="none" strike="noStrike" kern="0" cap="none" spc="0" normalizeH="0" noProof="0" dirty="0" smtClean="0">
                <a:ln>
                  <a:noFill/>
                </a:ln>
                <a:solidFill>
                  <a:schemeClr val="tx1"/>
                </a:solidFill>
                <a:effectLst/>
                <a:uLnTx/>
                <a:uFillTx/>
                <a:latin typeface="Calisto MT" pitchFamily="18" charset="0"/>
              </a:rPr>
              <a:t>ine</a:t>
            </a:r>
            <a:endParaRPr kumimoji="0" lang="en-US" sz="2800" b="0" i="1" u="none" strike="noStrike" kern="0" cap="none" spc="0" normalizeH="0" baseline="0" noProof="0" dirty="0" smtClean="0">
              <a:ln>
                <a:noFill/>
              </a:ln>
              <a:solidFill>
                <a:schemeClr val="tx1"/>
              </a:solidFill>
              <a:effectLst/>
              <a:uLnTx/>
              <a:uFillTx/>
              <a:latin typeface="Calisto MT" pitchFamily="18" charset="0"/>
            </a:endParaRPr>
          </a:p>
        </p:txBody>
      </p:sp>
      <p:sp>
        <p:nvSpPr>
          <p:cNvPr id="8" name="Rectangle 3">
            <a:hlinkClick r:id="rId5"/>
          </p:cNvPr>
          <p:cNvSpPr txBox="1">
            <a:spLocks noChangeArrowheads="1"/>
          </p:cNvSpPr>
          <p:nvPr/>
        </p:nvSpPr>
        <p:spPr bwMode="auto">
          <a:xfrm>
            <a:off x="288035" y="5618066"/>
            <a:ext cx="8719704" cy="4571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342900" marR="0" lvl="0" indent="-342900" algn="l" defTabSz="914400" rtl="0" eaLnBrk="1" fontAlgn="base" latinLnBrk="0" hangingPunct="1">
              <a:lnSpc>
                <a:spcPct val="90000"/>
              </a:lnSpc>
              <a:spcBef>
                <a:spcPct val="20000"/>
              </a:spcBef>
              <a:spcAft>
                <a:spcPct val="0"/>
              </a:spcAft>
              <a:buClr>
                <a:srgbClr val="0066FF"/>
              </a:buClr>
              <a:buSzTx/>
              <a:tabLst/>
              <a:defRPr/>
            </a:pPr>
            <a:r>
              <a:rPr kumimoji="0" lang="en-US" sz="2600" i="0" u="none" strike="noStrike" kern="0" cap="none" spc="0" normalizeH="0" baseline="0" noProof="0" dirty="0" smtClean="0">
                <a:ln>
                  <a:noFill/>
                </a:ln>
                <a:solidFill>
                  <a:schemeClr val="tx1"/>
                </a:solidFill>
                <a:effectLst/>
                <a:uLnTx/>
                <a:uFillTx/>
                <a:latin typeface="Calisto MT" pitchFamily="18" charset="0"/>
              </a:rPr>
              <a:t>M</a:t>
            </a:r>
            <a:r>
              <a:rPr kumimoji="0" lang="en-US" sz="2600" b="0" i="0" u="none" strike="noStrike" kern="0" cap="none" spc="0" normalizeH="0" baseline="0" noProof="0" dirty="0" smtClean="0">
                <a:ln>
                  <a:noFill/>
                </a:ln>
                <a:solidFill>
                  <a:schemeClr val="tx1"/>
                </a:solidFill>
                <a:effectLst/>
                <a:uLnTx/>
                <a:uFillTx/>
                <a:latin typeface="Calisto MT" pitchFamily="18" charset="0"/>
              </a:rPr>
              <a:t>ercury </a:t>
            </a:r>
            <a:r>
              <a:rPr kumimoji="0" lang="en-US" sz="2600" i="0" u="none" strike="noStrike" kern="0" cap="none" spc="0" normalizeH="0" baseline="0" noProof="0" dirty="0" smtClean="0">
                <a:ln>
                  <a:noFill/>
                </a:ln>
                <a:solidFill>
                  <a:schemeClr val="tx1"/>
                </a:solidFill>
                <a:effectLst/>
                <a:uLnTx/>
                <a:uFillTx/>
                <a:latin typeface="Calisto MT" pitchFamily="18" charset="0"/>
              </a:rPr>
              <a:t>V</a:t>
            </a:r>
            <a:r>
              <a:rPr kumimoji="0" lang="en-US" sz="2600" b="0" i="0" u="none" strike="noStrike" kern="0" cap="none" spc="0" normalizeH="0" baseline="0" noProof="0" dirty="0" smtClean="0">
                <a:ln>
                  <a:noFill/>
                </a:ln>
                <a:solidFill>
                  <a:schemeClr val="tx1"/>
                </a:solidFill>
                <a:effectLst/>
                <a:uLnTx/>
                <a:uFillTx/>
                <a:latin typeface="Calisto MT" pitchFamily="18" charset="0"/>
              </a:rPr>
              <a:t>enus </a:t>
            </a:r>
            <a:r>
              <a:rPr kumimoji="0" lang="en-US" sz="2600" i="0" u="none" strike="noStrike" kern="0" cap="none" spc="0" normalizeH="0" baseline="0" noProof="0" dirty="0" smtClean="0">
                <a:ln>
                  <a:noFill/>
                </a:ln>
                <a:solidFill>
                  <a:schemeClr val="tx1"/>
                </a:solidFill>
                <a:effectLst/>
                <a:uLnTx/>
                <a:uFillTx/>
                <a:latin typeface="Calisto MT" pitchFamily="18" charset="0"/>
              </a:rPr>
              <a:t>E</a:t>
            </a:r>
            <a:r>
              <a:rPr kumimoji="0" lang="en-US" sz="2600" b="0" i="0" u="none" strike="noStrike" kern="0" cap="none" spc="0" normalizeH="0" baseline="0" noProof="0" dirty="0" smtClean="0">
                <a:ln>
                  <a:noFill/>
                </a:ln>
                <a:solidFill>
                  <a:schemeClr val="tx1"/>
                </a:solidFill>
                <a:effectLst/>
                <a:uLnTx/>
                <a:uFillTx/>
                <a:latin typeface="Calisto MT" pitchFamily="18" charset="0"/>
              </a:rPr>
              <a:t>arth </a:t>
            </a:r>
            <a:r>
              <a:rPr kumimoji="0" lang="en-US" sz="2600" i="0" u="none" strike="noStrike" kern="0" cap="none" spc="0" normalizeH="0" baseline="0" noProof="0" dirty="0" smtClean="0">
                <a:ln>
                  <a:noFill/>
                </a:ln>
                <a:solidFill>
                  <a:schemeClr val="tx1"/>
                </a:solidFill>
                <a:effectLst/>
                <a:uLnTx/>
                <a:uFillTx/>
                <a:latin typeface="Calisto MT" pitchFamily="18" charset="0"/>
              </a:rPr>
              <a:t>M</a:t>
            </a:r>
            <a:r>
              <a:rPr kumimoji="0" lang="en-US" sz="2600" b="0" i="0" u="none" strike="noStrike" kern="0" cap="none" spc="0" normalizeH="0" baseline="0" noProof="0" dirty="0" smtClean="0">
                <a:ln>
                  <a:noFill/>
                </a:ln>
                <a:solidFill>
                  <a:schemeClr val="tx1"/>
                </a:solidFill>
                <a:effectLst/>
                <a:uLnTx/>
                <a:uFillTx/>
                <a:latin typeface="Calisto MT" pitchFamily="18" charset="0"/>
              </a:rPr>
              <a:t>ars </a:t>
            </a:r>
            <a:r>
              <a:rPr kumimoji="0" lang="en-US" sz="2600" i="0" u="none" strike="noStrike" kern="0" cap="none" spc="0" normalizeH="0" baseline="0" noProof="0" dirty="0" smtClean="0">
                <a:ln>
                  <a:noFill/>
                </a:ln>
                <a:solidFill>
                  <a:schemeClr val="tx1"/>
                </a:solidFill>
                <a:effectLst/>
                <a:uLnTx/>
                <a:uFillTx/>
                <a:latin typeface="Calisto MT" pitchFamily="18" charset="0"/>
              </a:rPr>
              <a:t>J</a:t>
            </a:r>
            <a:r>
              <a:rPr kumimoji="0" lang="en-US" sz="2600" b="0" i="0" u="none" strike="noStrike" kern="0" cap="none" spc="0" normalizeH="0" baseline="0" noProof="0" dirty="0" smtClean="0">
                <a:ln>
                  <a:noFill/>
                </a:ln>
                <a:solidFill>
                  <a:schemeClr val="tx1"/>
                </a:solidFill>
                <a:effectLst/>
                <a:uLnTx/>
                <a:uFillTx/>
                <a:latin typeface="Calisto MT" pitchFamily="18" charset="0"/>
              </a:rPr>
              <a:t>upiter </a:t>
            </a:r>
            <a:r>
              <a:rPr kumimoji="0" lang="en-US" sz="2600" i="0" u="none" strike="noStrike" kern="0" cap="none" spc="0" normalizeH="0" baseline="0" noProof="0" dirty="0" smtClean="0">
                <a:ln>
                  <a:noFill/>
                </a:ln>
                <a:solidFill>
                  <a:schemeClr val="tx1"/>
                </a:solidFill>
                <a:effectLst/>
                <a:uLnTx/>
                <a:uFillTx/>
                <a:latin typeface="Calisto MT" pitchFamily="18" charset="0"/>
              </a:rPr>
              <a:t>S</a:t>
            </a:r>
            <a:r>
              <a:rPr kumimoji="0" lang="en-US" sz="2600" b="0" i="0" u="none" strike="noStrike" kern="0" cap="none" spc="0" normalizeH="0" baseline="0" noProof="0" dirty="0" smtClean="0">
                <a:ln>
                  <a:noFill/>
                </a:ln>
                <a:solidFill>
                  <a:schemeClr val="tx1"/>
                </a:solidFill>
                <a:effectLst/>
                <a:uLnTx/>
                <a:uFillTx/>
                <a:latin typeface="Calisto MT" pitchFamily="18" charset="0"/>
              </a:rPr>
              <a:t>aturn</a:t>
            </a:r>
            <a:r>
              <a:rPr kumimoji="0" lang="en-US" sz="2600" b="0" i="0" u="none" strike="noStrike" kern="0" cap="none" spc="0" normalizeH="0" noProof="0" dirty="0" smtClean="0">
                <a:ln>
                  <a:noFill/>
                </a:ln>
                <a:solidFill>
                  <a:schemeClr val="tx1"/>
                </a:solidFill>
                <a:effectLst/>
                <a:uLnTx/>
                <a:uFillTx/>
                <a:latin typeface="Calisto MT" pitchFamily="18" charset="0"/>
              </a:rPr>
              <a:t> </a:t>
            </a:r>
            <a:r>
              <a:rPr kumimoji="0" lang="en-US" sz="2600" i="0" u="none" strike="noStrike" kern="0" cap="none" spc="0" normalizeH="0" noProof="0" dirty="0" smtClean="0">
                <a:ln>
                  <a:noFill/>
                </a:ln>
                <a:solidFill>
                  <a:schemeClr val="tx1"/>
                </a:solidFill>
                <a:effectLst/>
                <a:uLnTx/>
                <a:uFillTx/>
                <a:latin typeface="Calisto MT" pitchFamily="18" charset="0"/>
              </a:rPr>
              <a:t>U</a:t>
            </a:r>
            <a:r>
              <a:rPr kumimoji="0" lang="en-US" sz="2600" b="0" i="0" u="none" strike="noStrike" kern="0" cap="none" spc="0" normalizeH="0" noProof="0" dirty="0" smtClean="0">
                <a:ln>
                  <a:noFill/>
                </a:ln>
                <a:solidFill>
                  <a:schemeClr val="tx1"/>
                </a:solidFill>
                <a:effectLst/>
                <a:uLnTx/>
                <a:uFillTx/>
                <a:latin typeface="Calisto MT" pitchFamily="18" charset="0"/>
              </a:rPr>
              <a:t>ranus </a:t>
            </a:r>
            <a:r>
              <a:rPr kumimoji="0" lang="en-US" sz="2600" i="0" u="none" strike="noStrike" kern="0" cap="none" spc="0" normalizeH="0" noProof="0" dirty="0" smtClean="0">
                <a:ln>
                  <a:noFill/>
                </a:ln>
                <a:solidFill>
                  <a:schemeClr val="tx1"/>
                </a:solidFill>
                <a:effectLst/>
                <a:uLnTx/>
                <a:uFillTx/>
                <a:latin typeface="Calisto MT" pitchFamily="18" charset="0"/>
              </a:rPr>
              <a:t>N</a:t>
            </a:r>
            <a:r>
              <a:rPr kumimoji="0" lang="en-US" sz="2600" b="0" i="0" u="none" strike="noStrike" kern="0" cap="none" spc="0" normalizeH="0" noProof="0" dirty="0" smtClean="0">
                <a:ln>
                  <a:noFill/>
                </a:ln>
                <a:solidFill>
                  <a:schemeClr val="tx1"/>
                </a:solidFill>
                <a:effectLst/>
                <a:uLnTx/>
                <a:uFillTx/>
                <a:latin typeface="Calisto MT" pitchFamily="18" charset="0"/>
              </a:rPr>
              <a:t>eptune</a:t>
            </a:r>
            <a:endParaRPr kumimoji="0" lang="en-US" sz="2600" b="0" i="1" u="none" strike="noStrike" kern="0" cap="none" spc="0" normalizeH="0" baseline="0" noProof="0" dirty="0" smtClean="0">
              <a:ln>
                <a:noFill/>
              </a:ln>
              <a:solidFill>
                <a:schemeClr val="tx1"/>
              </a:solidFill>
              <a:effectLst/>
              <a:uLnTx/>
              <a:uFillTx/>
              <a:latin typeface="Calisto MT" pitchFamily="18" charset="0"/>
            </a:endParaRPr>
          </a:p>
        </p:txBody>
      </p:sp>
      <p:sp>
        <p:nvSpPr>
          <p:cNvPr id="7" name="Rectangle 3">
            <a:hlinkClick r:id="rId5"/>
          </p:cNvPr>
          <p:cNvSpPr txBox="1">
            <a:spLocks noChangeArrowheads="1"/>
          </p:cNvSpPr>
          <p:nvPr/>
        </p:nvSpPr>
        <p:spPr bwMode="auto">
          <a:xfrm>
            <a:off x="7337136" y="6136529"/>
            <a:ext cx="1230168" cy="4571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p>
            <a:pPr marL="342900" marR="0" lvl="0" indent="-342900" algn="l" defTabSz="914400" rtl="0" eaLnBrk="1" fontAlgn="base" latinLnBrk="0" hangingPunct="1">
              <a:lnSpc>
                <a:spcPct val="90000"/>
              </a:lnSpc>
              <a:spcBef>
                <a:spcPct val="20000"/>
              </a:spcBef>
              <a:spcAft>
                <a:spcPct val="0"/>
              </a:spcAft>
              <a:buClr>
                <a:srgbClr val="0066FF"/>
              </a:buClr>
              <a:buSzTx/>
              <a:tabLst/>
              <a:defRPr/>
            </a:pPr>
            <a:r>
              <a:rPr kumimoji="0" lang="en-US" sz="2800" i="0" u="none" strike="noStrike" kern="0" cap="none" spc="0" normalizeH="0" noProof="0" dirty="0" smtClean="0">
                <a:ln>
                  <a:noFill/>
                </a:ln>
                <a:solidFill>
                  <a:schemeClr val="tx1"/>
                </a:solidFill>
                <a:effectLst/>
                <a:uLnTx/>
                <a:uFillTx/>
                <a:latin typeface="Calisto MT" pitchFamily="18" charset="0"/>
              </a:rPr>
              <a:t>P</a:t>
            </a:r>
            <a:r>
              <a:rPr kumimoji="0" lang="en-US" sz="2800" b="0" i="0" u="none" strike="noStrike" kern="0" cap="none" spc="0" normalizeH="0" noProof="0" dirty="0" smtClean="0">
                <a:ln>
                  <a:noFill/>
                </a:ln>
                <a:solidFill>
                  <a:schemeClr val="tx1"/>
                </a:solidFill>
                <a:effectLst/>
                <a:uLnTx/>
                <a:uFillTx/>
                <a:latin typeface="Calisto MT" pitchFamily="18" charset="0"/>
              </a:rPr>
              <a:t>izzas</a:t>
            </a:r>
            <a:endParaRPr kumimoji="0" lang="en-US" sz="2800" b="0" i="1" u="none" strike="noStrike" kern="0" cap="none" spc="0" normalizeH="0" baseline="0" noProof="0" dirty="0" smtClean="0">
              <a:ln>
                <a:noFill/>
              </a:ln>
              <a:solidFill>
                <a:schemeClr val="tx1"/>
              </a:solidFill>
              <a:effectLst/>
              <a:uLnTx/>
              <a:uFillTx/>
              <a:latin typeface="Calisto MT"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grpId="1" nodeType="clickEffect">
                                  <p:stCondLst>
                                    <p:cond delay="0"/>
                                  </p:stCondLst>
                                  <p:childTnLst>
                                    <p:animEffect transition="out" filter="fade">
                                      <p:cBhvr>
                                        <p:cTn id="12" dur="2000"/>
                                        <p:tgtEl>
                                          <p:spTgt spid="7"/>
                                        </p:tgtEl>
                                      </p:cBhvr>
                                    </p:animEffect>
                                    <p:set>
                                      <p:cBhvr>
                                        <p:cTn id="13" dur="1" fill="hold">
                                          <p:stCondLst>
                                            <p:cond delay="1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836685"/>
          </a:xfrm>
        </p:spPr>
        <p:txBody>
          <a:bodyPr/>
          <a:lstStyle/>
          <a:p>
            <a:r>
              <a:rPr lang="en-US" dirty="0" smtClean="0"/>
              <a:t>Pluto – a dwarf planet</a:t>
            </a:r>
            <a:endParaRPr lang="en-US" dirty="0"/>
          </a:p>
        </p:txBody>
      </p:sp>
      <p:sp>
        <p:nvSpPr>
          <p:cNvPr id="3" name="Content Placeholder 2"/>
          <p:cNvSpPr>
            <a:spLocks noGrp="1"/>
          </p:cNvSpPr>
          <p:nvPr>
            <p:ph idx="1"/>
          </p:nvPr>
        </p:nvSpPr>
        <p:spPr>
          <a:xfrm>
            <a:off x="381000" y="894292"/>
            <a:ext cx="8382000" cy="2057400"/>
          </a:xfrm>
        </p:spPr>
        <p:txBody>
          <a:bodyPr/>
          <a:lstStyle/>
          <a:p>
            <a:r>
              <a:rPr lang="en-US" sz="2000" dirty="0" smtClean="0">
                <a:latin typeface="Calisto MT" pitchFamily="18" charset="0"/>
              </a:rPr>
              <a:t>The </a:t>
            </a:r>
            <a:r>
              <a:rPr lang="en-US" sz="2000" b="1" dirty="0" smtClean="0">
                <a:latin typeface="Calisto MT" pitchFamily="18" charset="0"/>
              </a:rPr>
              <a:t>definition of </a:t>
            </a:r>
            <a:r>
              <a:rPr lang="en-US" sz="2000" b="1" i="1" dirty="0" smtClean="0">
                <a:latin typeface="Calisto MT" pitchFamily="18" charset="0"/>
              </a:rPr>
              <a:t>planet</a:t>
            </a:r>
            <a:r>
              <a:rPr lang="en-US" sz="2000" dirty="0" smtClean="0">
                <a:latin typeface="Calisto MT" pitchFamily="18" charset="0"/>
              </a:rPr>
              <a:t> set in 2006 by the International Astronomical Union (IAU) states that, in the Solar System, a planet is a celestial body which:</a:t>
            </a:r>
          </a:p>
          <a:p>
            <a:pPr lvl="1"/>
            <a:r>
              <a:rPr lang="en-US" sz="2000" dirty="0" smtClean="0">
                <a:latin typeface="Calisto MT" pitchFamily="18" charset="0"/>
              </a:rPr>
              <a:t>is in orbit around the Sun,</a:t>
            </a:r>
          </a:p>
          <a:p>
            <a:pPr lvl="1"/>
            <a:r>
              <a:rPr lang="en-US" sz="2000" dirty="0" smtClean="0">
                <a:latin typeface="Calisto MT" pitchFamily="18" charset="0"/>
              </a:rPr>
              <a:t>has sufficient mass to assume hydrostatic equilibrium (a nearly round shape), and</a:t>
            </a:r>
          </a:p>
          <a:p>
            <a:pPr lvl="1"/>
            <a:r>
              <a:rPr lang="en-US" sz="2000" dirty="0" smtClean="0">
                <a:latin typeface="Calisto MT" pitchFamily="18" charset="0"/>
              </a:rPr>
              <a:t>has “cleared the neighborhood “around its orbit.</a:t>
            </a:r>
          </a:p>
          <a:p>
            <a:pPr lvl="1"/>
            <a:endParaRPr lang="en-US" sz="1600" dirty="0">
              <a:latin typeface="Calisto MT" pitchFamily="18" charset="0"/>
            </a:endParaRPr>
          </a:p>
        </p:txBody>
      </p:sp>
      <p:pic>
        <p:nvPicPr>
          <p:cNvPr id="599042" name="Picture 2"/>
          <p:cNvPicPr>
            <a:picLocks noChangeAspect="1" noChangeArrowheads="1"/>
          </p:cNvPicPr>
          <p:nvPr/>
        </p:nvPicPr>
        <p:blipFill>
          <a:blip r:embed="rId3" cstate="print"/>
          <a:srcRect/>
          <a:stretch>
            <a:fillRect/>
          </a:stretch>
        </p:blipFill>
        <p:spPr bwMode="auto">
          <a:xfrm>
            <a:off x="6069782" y="3544214"/>
            <a:ext cx="2707529" cy="2707529"/>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a:stretch>
            <a:fillRect/>
          </a:stretch>
        </p:blipFill>
        <p:spPr bwMode="auto">
          <a:xfrm>
            <a:off x="366689" y="3601821"/>
            <a:ext cx="5198845" cy="2765136"/>
          </a:xfrm>
          <a:prstGeom prst="rect">
            <a:avLst/>
          </a:prstGeom>
          <a:noFill/>
          <a:ln w="9525">
            <a:noFill/>
            <a:miter lim="800000"/>
            <a:headEnd/>
            <a:tailEnd/>
          </a:ln>
        </p:spPr>
      </p:pic>
      <p:sp>
        <p:nvSpPr>
          <p:cNvPr id="6" name="TextBox 5"/>
          <p:cNvSpPr txBox="1"/>
          <p:nvPr/>
        </p:nvSpPr>
        <p:spPr>
          <a:xfrm>
            <a:off x="6184996" y="6250934"/>
            <a:ext cx="2683644" cy="461665"/>
          </a:xfrm>
          <a:prstGeom prst="rect">
            <a:avLst/>
          </a:prstGeom>
          <a:noFill/>
        </p:spPr>
        <p:txBody>
          <a:bodyPr wrap="square" rtlCol="0">
            <a:spAutoFit/>
          </a:bodyPr>
          <a:lstStyle/>
          <a:p>
            <a:r>
              <a:rPr lang="en-US" sz="1200" b="0" dirty="0" smtClean="0">
                <a:latin typeface="Calisto MT" pitchFamily="18" charset="0"/>
              </a:rPr>
              <a:t>HST,NASA, ESA, and M. </a:t>
            </a:r>
            <a:r>
              <a:rPr lang="en-US" sz="1200" b="0" dirty="0" err="1" smtClean="0">
                <a:latin typeface="Calisto MT" pitchFamily="18" charset="0"/>
              </a:rPr>
              <a:t>Buie</a:t>
            </a:r>
            <a:r>
              <a:rPr lang="en-US" sz="1200" b="0" dirty="0" smtClean="0">
                <a:latin typeface="Calisto MT" pitchFamily="18" charset="0"/>
              </a:rPr>
              <a:t> (Southwest Research Institute)</a:t>
            </a:r>
            <a:endParaRPr lang="en-US" sz="1200" b="0" dirty="0">
              <a:latin typeface="Calisto MT"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21047" y="548650"/>
            <a:ext cx="2959004" cy="801182"/>
          </a:xfrm>
        </p:spPr>
        <p:txBody>
          <a:bodyPr/>
          <a:lstStyle/>
          <a:p>
            <a:pPr algn="r"/>
            <a:r>
              <a:rPr lang="en-US" sz="2400" dirty="0"/>
              <a:t>Terrestrial planets are extremely dense</a:t>
            </a:r>
          </a:p>
        </p:txBody>
      </p:sp>
      <p:pic>
        <p:nvPicPr>
          <p:cNvPr id="78852" name="Picture 4" descr="terrestrial_interiors"/>
          <p:cNvPicPr>
            <a:picLocks noGrp="1" noChangeAspect="1" noChangeArrowheads="1"/>
          </p:cNvPicPr>
          <p:nvPr>
            <p:ph sz="half" idx="2"/>
          </p:nvPr>
        </p:nvPicPr>
        <p:blipFill>
          <a:blip r:embed="rId3" cstate="print"/>
          <a:srcRect/>
          <a:stretch>
            <a:fillRect/>
          </a:stretch>
        </p:blipFill>
        <p:spPr>
          <a:xfrm>
            <a:off x="3016611" y="87794"/>
            <a:ext cx="6044935" cy="1612996"/>
          </a:xfrm>
          <a:noFill/>
          <a:ln/>
        </p:spPr>
      </p:pic>
      <p:pic>
        <p:nvPicPr>
          <p:cNvPr id="6" name="Picture 4" descr="gas_interiors"/>
          <p:cNvPicPr>
            <a:picLocks noChangeAspect="1" noChangeArrowheads="1"/>
          </p:cNvPicPr>
          <p:nvPr/>
        </p:nvPicPr>
        <p:blipFill>
          <a:blip r:embed="rId4" cstate="print"/>
          <a:srcRect/>
          <a:stretch>
            <a:fillRect/>
          </a:stretch>
        </p:blipFill>
        <p:spPr bwMode="auto">
          <a:xfrm>
            <a:off x="5205677" y="1776677"/>
            <a:ext cx="3837369" cy="2286000"/>
          </a:xfrm>
          <a:prstGeom prst="rect">
            <a:avLst/>
          </a:prstGeom>
          <a:noFill/>
          <a:ln w="9525">
            <a:noFill/>
            <a:miter lim="800000"/>
            <a:headEnd/>
            <a:tailEnd/>
          </a:ln>
        </p:spPr>
      </p:pic>
      <p:sp>
        <p:nvSpPr>
          <p:cNvPr id="7" name="Rectangle 2"/>
          <p:cNvSpPr txBox="1">
            <a:spLocks noChangeArrowheads="1"/>
          </p:cNvSpPr>
          <p:nvPr/>
        </p:nvSpPr>
        <p:spPr bwMode="auto">
          <a:xfrm>
            <a:off x="654724" y="1816004"/>
            <a:ext cx="4435739" cy="80649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0" cap="none" spc="0" normalizeH="0" baseline="0" noProof="0" dirty="0" smtClean="0">
                <a:ln>
                  <a:noFill/>
                </a:ln>
                <a:solidFill>
                  <a:srgbClr val="0000CC"/>
                </a:solidFill>
                <a:effectLst/>
                <a:uLnTx/>
                <a:uFillTx/>
                <a:latin typeface="+mj-lt"/>
                <a:ea typeface="+mj-ea"/>
                <a:cs typeface="+mj-cs"/>
              </a:rPr>
              <a:t>Jovian planets have extremely low densities</a:t>
            </a:r>
            <a:endParaRPr kumimoji="0" lang="en-US" sz="2400" b="0" i="0" u="none" strike="noStrike" kern="0" cap="none" spc="0" normalizeH="0" baseline="0" noProof="0" dirty="0">
              <a:ln>
                <a:noFill/>
              </a:ln>
              <a:solidFill>
                <a:srgbClr val="0000CC"/>
              </a:solidFill>
              <a:effectLst/>
              <a:uLnTx/>
              <a:uFillTx/>
              <a:latin typeface="+mj-lt"/>
              <a:ea typeface="+mj-ea"/>
              <a:cs typeface="+mj-cs"/>
            </a:endParaRPr>
          </a:p>
        </p:txBody>
      </p:sp>
      <p:pic>
        <p:nvPicPr>
          <p:cNvPr id="9" name="Picture 7" descr="http://calgary.rasc.ca/images/Solar_System_Objects_colour.jpg">
            <a:hlinkClick r:id="rId5"/>
          </p:cNvPr>
          <p:cNvPicPr>
            <a:picLocks noChangeAspect="1" noChangeArrowheads="1"/>
          </p:cNvPicPr>
          <p:nvPr/>
        </p:nvPicPr>
        <p:blipFill>
          <a:blip r:embed="rId6" cstate="print"/>
          <a:srcRect/>
          <a:stretch>
            <a:fillRect/>
          </a:stretch>
        </p:blipFill>
        <p:spPr bwMode="auto">
          <a:xfrm>
            <a:off x="136261" y="2622502"/>
            <a:ext cx="4147704" cy="4147704"/>
          </a:xfrm>
          <a:prstGeom prst="rect">
            <a:avLst/>
          </a:prstGeom>
          <a:ln>
            <a:noFill/>
          </a:ln>
          <a:effectLst>
            <a:outerShdw blurRad="292100" dist="139700" dir="2700000" algn="tl" rotWithShape="0">
              <a:srgbClr val="333333">
                <a:alpha val="65000"/>
              </a:srgbClr>
            </a:outerShdw>
          </a:effectLst>
        </p:spPr>
      </p:pic>
      <p:pic>
        <p:nvPicPr>
          <p:cNvPr id="11" name="Picture 10" descr="Picture1.png"/>
          <p:cNvPicPr>
            <a:picLocks noChangeAspect="1"/>
          </p:cNvPicPr>
          <p:nvPr/>
        </p:nvPicPr>
        <p:blipFill>
          <a:blip r:embed="rId7" cstate="print"/>
          <a:stretch>
            <a:fillRect/>
          </a:stretch>
        </p:blipFill>
        <p:spPr>
          <a:xfrm>
            <a:off x="4168751" y="3942842"/>
            <a:ext cx="3224518" cy="323061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TPVERSION" val="2006"/>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Lst>
</file>

<file path=ppt/tags/tag13.xml><?xml version="1.0" encoding="utf-8"?>
<p:tagLst xmlns:a="http://schemas.openxmlformats.org/drawingml/2006/main" xmlns:r="http://schemas.openxmlformats.org/officeDocument/2006/relationships" xmlns:p="http://schemas.openxmlformats.org/presentationml/2006/main">
  <p:tag name="SLIDEID" val="55832AFAFC6E43AD8B53E59C79821BCB"/>
  <p:tag name="SLIDETYPE" val="Q"/>
  <p:tag name="DEMOGRAPHIC" val="False"/>
  <p:tag name="SPEEDSCORING" val="False"/>
  <p:tag name="SLIDEORDER" val="2"/>
  <p:tag name="SLIDEGUID" val="7AAB5D864107404BA40B39594981BB77"/>
  <p:tag name="VALUES" val="1¤1¤1¤2"/>
  <p:tag name="QUESTIONALIAS" val="When light bulbs are farther away they appear "/>
  <p:tag name="ANSWERSALIAS" val="Bluer¤Redder¤Brighter ¤Dimmer"/>
</p:tagLst>
</file>

<file path=ppt/tags/tag14.xml><?xml version="1.0" encoding="utf-8"?>
<p:tagLst xmlns:a="http://schemas.openxmlformats.org/drawingml/2006/main" xmlns:r="http://schemas.openxmlformats.org/officeDocument/2006/relationships" xmlns:p="http://schemas.openxmlformats.org/presentationml/2006/main">
  <p:tag name="TEXTLENGTH" val="32"/>
  <p:tag name="FONTSIZE" val="30"/>
  <p:tag name="BULLETTYPE" val="ppBulletArabicPeriod"/>
</p:tagLst>
</file>

<file path=ppt/tags/tag15.xml><?xml version="1.0" encoding="utf-8"?>
<p:tagLst xmlns:a="http://schemas.openxmlformats.org/drawingml/2006/main" xmlns:r="http://schemas.openxmlformats.org/officeDocument/2006/relationships" xmlns:p="http://schemas.openxmlformats.org/presentationml/2006/main">
  <p:tag name="SLIDEID" val="55832AFAFC6E43AD8B53E59C79821BCB"/>
  <p:tag name="SLIDETYPE" val="Q"/>
  <p:tag name="DEMOGRAPHIC" val="False"/>
  <p:tag name="SPEEDSCORING" val="False"/>
  <p:tag name="SLIDEORDER" val="2"/>
  <p:tag name="SLIDEGUID" val="1D46A42A686646B6A3C61EDF8F263C7A"/>
  <p:tag name="VALUES" val="1¤2¤1¤1"/>
  <p:tag name="QUESTIONALIAS" val="We could find the distance to a light bulb if we knew its"/>
  <p:tag name="ANSWERSALIAS" val="Wattage and color¤Wattage and measured brightness ¤Color and measured brightness¤Area code "/>
</p:tagLst>
</file>

<file path=ppt/tags/tag16.xml><?xml version="1.0" encoding="utf-8"?>
<p:tagLst xmlns:a="http://schemas.openxmlformats.org/drawingml/2006/main" xmlns:r="http://schemas.openxmlformats.org/officeDocument/2006/relationships" xmlns:p="http://schemas.openxmlformats.org/presentationml/2006/main">
  <p:tag name="TEXTLENGTH" val="94"/>
  <p:tag name="FONTSIZE" val="26"/>
  <p:tag name="BULLETTYPE" val="ppBulletArabicPeriod"/>
</p:tagLst>
</file>

<file path=ppt/tags/tag17.xml><?xml version="1.0" encoding="utf-8"?>
<p:tagLst xmlns:a="http://schemas.openxmlformats.org/drawingml/2006/main" xmlns:r="http://schemas.openxmlformats.org/officeDocument/2006/relationships" xmlns:p="http://schemas.openxmlformats.org/presentationml/2006/main">
  <p:tag name="NOPREFERENCE" val="False"/>
</p:tagLst>
</file>

<file path=ppt/tags/tag18.xml><?xml version="1.0" encoding="utf-8"?>
<p:tagLst xmlns:a="http://schemas.openxmlformats.org/drawingml/2006/main" xmlns:r="http://schemas.openxmlformats.org/officeDocument/2006/relationships" xmlns:p="http://schemas.openxmlformats.org/presentationml/2006/main">
  <p:tag name="SLIDEID" val="226004475ADE467B94383ACAC8289A53"/>
  <p:tag name="SLIDETYPE" val="Q"/>
  <p:tag name="DEMOGRAPHIC" val="False"/>
  <p:tag name="SPEEDSCORING" val="False"/>
  <p:tag name="CHARTLABELS" val="1"/>
  <p:tag name="SLIDEORDER" val="3"/>
  <p:tag name="SLIDEGUID" val="433D81E56BB140B1848F8E779F395F92"/>
  <p:tag name="DELIMITERS" val="3.1"/>
  <p:tag name="VALUES" val="1|smicln|2|smicln|1|smicln|1"/>
  <p:tag name="RESPONSESGATHERED" val="False"/>
  <p:tag name="QUESTIONALIAS" val="Three main sequence stars have different colors, but the same brightness.  Which one is closest to the Earth?"/>
  <p:tag name="ANSWERSALIAS" val="The bluest one|smicln|The reddest one|smicln|The yellowest one|smicln|Impossible to tell from color"/>
</p:tagLst>
</file>

<file path=ppt/tags/tag19.xml><?xml version="1.0" encoding="utf-8"?>
<p:tagLst xmlns:a="http://schemas.openxmlformats.org/drawingml/2006/main" xmlns:r="http://schemas.openxmlformats.org/officeDocument/2006/relationships" xmlns:p="http://schemas.openxmlformats.org/presentationml/2006/main">
  <p:tag name="TEXTLENGTH" val="81"/>
  <p:tag name="FONTSIZE" val="32"/>
  <p:tag name="BULLETTYPE" val="ppBulletArabicPeriod"/>
  <p:tag name="ANSWERTEXT" val="The bluest one&#10;The reddest one&#10;The yellowest one&#10;Impossible to tell from color"/>
  <p:tag name="OLDNUMANSWERS" val="4"/>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20.xml><?xml version="1.0" encoding="utf-8"?>
<p:tagLst xmlns:a="http://schemas.openxmlformats.org/drawingml/2006/main" xmlns:r="http://schemas.openxmlformats.org/officeDocument/2006/relationships" xmlns:p="http://schemas.openxmlformats.org/presentationml/2006/main">
  <p:tag name="DELIMITERS" val="3.1"/>
</p:tagLst>
</file>

<file path=ppt/tags/tag2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2.xml><?xml version="1.0" encoding="utf-8"?>
<p:tagLst xmlns:a="http://schemas.openxmlformats.org/drawingml/2006/main" xmlns:r="http://schemas.openxmlformats.org/officeDocument/2006/relationships" xmlns:p="http://schemas.openxmlformats.org/presentationml/2006/main">
  <p:tag name="NOPREFERENCE" val="False"/>
</p:tagLst>
</file>

<file path=ppt/tags/tag23.xml><?xml version="1.0" encoding="utf-8"?>
<p:tagLst xmlns:a="http://schemas.openxmlformats.org/drawingml/2006/main" xmlns:r="http://schemas.openxmlformats.org/officeDocument/2006/relationships" xmlns:p="http://schemas.openxmlformats.org/presentationml/2006/main">
  <p:tag name="SLIDEGUID" val="B723890C2B374D0DAE9076263E8302F5"/>
  <p:tag name="SLIDEID" val="B723890C2B374D0DAE9076263E8302F5"/>
  <p:tag name="SLIDEORDER" val="1"/>
  <p:tag name="SLIDETYPE" val="Q"/>
  <p:tag name="DEMOGRAPHIC" val="False"/>
  <p:tag name="TEAMASSIGN" val="False"/>
  <p:tag name="SPEEDSCORING" val="False"/>
  <p:tag name="CORRECTPOINTVALUE" val="2"/>
  <p:tag name="INCORRECTPOINTVALUE" val="1"/>
  <p:tag name="ZEROBASED" val="False"/>
  <p:tag name="DELIMITERS" val="3.1"/>
  <p:tag name="RESPONSESGATHERED" val="False"/>
  <p:tag name="QUESTIONALIAS" val="The red lines mark the times at which the output of a Cepheid variable star is at a maximum. What is the period of its pulsation? A little more than …"/>
  <p:tag name="ANSWERSALIAS" val="11 days.|smicln|15 days|smicln|38 days|smicln|49 days"/>
</p:tagLst>
</file>

<file path=ppt/tags/tag24.xml><?xml version="1.0" encoding="utf-8"?>
<p:tagLst xmlns:a="http://schemas.openxmlformats.org/drawingml/2006/main" xmlns:r="http://schemas.openxmlformats.org/officeDocument/2006/relationships" xmlns:p="http://schemas.openxmlformats.org/presentationml/2006/main">
  <p:tag name="TEXTLENGTH" val="35"/>
  <p:tag name="FONTSIZE" val="32"/>
  <p:tag name="BULLETTYPE" val="ppBulletArabicPeriod"/>
  <p:tag name="ANSWERTEXT" val="11 days.&#10;15 days&#10;38 days&#10;49 days"/>
  <p:tag name="OLDNUMANSWERS" val="4"/>
</p:tagLst>
</file>

<file path=ppt/tags/tag25.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6.xml><?xml version="1.0" encoding="utf-8"?>
<p:tagLst xmlns:a="http://schemas.openxmlformats.org/drawingml/2006/main" xmlns:r="http://schemas.openxmlformats.org/officeDocument/2006/relationships" xmlns:p="http://schemas.openxmlformats.org/presentationml/2006/main">
  <p:tag name="DELIMITERS" val="3.1"/>
</p:tagLst>
</file>

<file path=ppt/tags/tag27.xml><?xml version="1.0" encoding="utf-8"?>
<p:tagLst xmlns:a="http://schemas.openxmlformats.org/drawingml/2006/main" xmlns:r="http://schemas.openxmlformats.org/officeDocument/2006/relationships" xmlns:p="http://schemas.openxmlformats.org/presentationml/2006/main">
  <p:tag name="DELIMITERS" val="3.1"/>
</p:tagLst>
</file>

<file path=ppt/tags/tag28.xml><?xml version="1.0" encoding="utf-8"?>
<p:tagLst xmlns:a="http://schemas.openxmlformats.org/drawingml/2006/main" xmlns:r="http://schemas.openxmlformats.org/officeDocument/2006/relationships" xmlns:p="http://schemas.openxmlformats.org/presentationml/2006/main">
  <p:tag name="SLIDEGUID" val="177894E8B09447E293D9443E81BA275F"/>
  <p:tag name="SLIDEID" val="177894E8B09447E293D9443E81BA275F"/>
  <p:tag name="SLIDEORDER" val="1"/>
  <p:tag name="SLIDETYPE" val="Q"/>
  <p:tag name="DEMOGRAPHIC" val="False"/>
  <p:tag name="SPEEDSCORING" val="False"/>
  <p:tag name="VALUES" val="1¤1¤1¤1¤2"/>
  <p:tag name="QUESTIONALIAS" val="Our sun will eventually become a"/>
  <p:tag name="ANSWERSALIAS" val="Cloud of hydrogen gas¤Protostar¤Neutron star¤Black hole¤White dwarf"/>
</p:tagLst>
</file>

<file path=ppt/tags/tag29.xml><?xml version="1.0" encoding="utf-8"?>
<p:tagLst xmlns:a="http://schemas.openxmlformats.org/drawingml/2006/main" xmlns:r="http://schemas.openxmlformats.org/officeDocument/2006/relationships" xmlns:p="http://schemas.openxmlformats.org/presentationml/2006/main">
  <p:tag name="TEXTLENGTH" val="71"/>
  <p:tag name="FONTSIZE" val="30"/>
  <p:tag name="BULLETTYPE" val="ppBulletAlphaLCParenRight"/>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3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1.xml><?xml version="1.0" encoding="utf-8"?>
<p:tagLst xmlns:a="http://schemas.openxmlformats.org/drawingml/2006/main" xmlns:r="http://schemas.openxmlformats.org/officeDocument/2006/relationships" xmlns:p="http://schemas.openxmlformats.org/presentationml/2006/main">
  <p:tag name="DELIMITERS" val="3.1"/>
</p:tagLst>
</file>

<file path=ppt/tags/tag3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3.xml><?xml version="1.0" encoding="utf-8"?>
<p:tagLst xmlns:a="http://schemas.openxmlformats.org/drawingml/2006/main" xmlns:r="http://schemas.openxmlformats.org/officeDocument/2006/relationships" xmlns:p="http://schemas.openxmlformats.org/presentationml/2006/main">
  <p:tag name="DELIMITERS" val="3.1"/>
</p:tagLst>
</file>

<file path=ppt/tags/tag34.xml><?xml version="1.0" encoding="utf-8"?>
<p:tagLst xmlns:a="http://schemas.openxmlformats.org/drawingml/2006/main" xmlns:r="http://schemas.openxmlformats.org/officeDocument/2006/relationships" xmlns:p="http://schemas.openxmlformats.org/presentationml/2006/main">
  <p:tag name="DELIMITERS" val="3.1"/>
</p:tagLst>
</file>

<file path=ppt/tags/tag35.xml><?xml version="1.0" encoding="utf-8"?>
<p:tagLst xmlns:a="http://schemas.openxmlformats.org/drawingml/2006/main" xmlns:r="http://schemas.openxmlformats.org/officeDocument/2006/relationships" xmlns:p="http://schemas.openxmlformats.org/presentationml/2006/main">
  <p:tag name="DELIMITERS" val="3.1"/>
</p:tagLst>
</file>

<file path=ppt/tags/tag36.xml><?xml version="1.0" encoding="utf-8"?>
<p:tagLst xmlns:a="http://schemas.openxmlformats.org/drawingml/2006/main" xmlns:r="http://schemas.openxmlformats.org/officeDocument/2006/relationships" xmlns:p="http://schemas.openxmlformats.org/presentationml/2006/main">
  <p:tag name="DELIMITERS" val="3.1"/>
</p:tagLst>
</file>

<file path=ppt/tags/tag3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38.xml><?xml version="1.0" encoding="utf-8"?>
<p:tagLst xmlns:a="http://schemas.openxmlformats.org/drawingml/2006/main" xmlns:r="http://schemas.openxmlformats.org/officeDocument/2006/relationships" xmlns:p="http://schemas.openxmlformats.org/presentationml/2006/main">
  <p:tag name="DELIMITERS" val="3.1"/>
</p:tagLst>
</file>

<file path=ppt/tags/tag39.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4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2.xml><?xml version="1.0" encoding="utf-8"?>
<p:tagLst xmlns:a="http://schemas.openxmlformats.org/drawingml/2006/main" xmlns:r="http://schemas.openxmlformats.org/officeDocument/2006/relationships" xmlns:p="http://schemas.openxmlformats.org/presentationml/2006/main">
  <p:tag name="SLIDEGUID" val="DD8E92DFFCF5482894384D13421819A9"/>
  <p:tag name="SLIDEID" val="DD8E92DFFCF5482894384D13421819A9"/>
  <p:tag name="SLIDEORDER" val="1"/>
  <p:tag name="SLIDETYPE" val="Q"/>
  <p:tag name="DEMOGRAPHIC" val="False"/>
  <p:tag name="TEAMASSIGN" val="False"/>
  <p:tag name="SPEEDSCORING" val="False"/>
  <p:tag name="CORRECTPOINTVALUE" val="2"/>
  <p:tag name="INCORRECTPOINTVALUE" val="1"/>
  <p:tag name="ZEROBASED" val="False"/>
  <p:tag name="DELIMITERS" val="3.1"/>
  <p:tag name="RESPONSESGATHERED" val="False"/>
  <p:tag name="VALUES" val="1|smicln|2|smicln|1|smicln|1"/>
  <p:tag name="QUESTIONALIAS" val="Why does fusion stop at Iron?"/>
  <p:tag name="ANSWERSALIAS" val="Elements lighter than iron undergo fission.|smicln|Forming elements higher than Fe requires energy rather than releases it.|smicln|Elements heavier than iron do undergo fusion."/>
</p:tagLst>
</file>

<file path=ppt/tags/tag43.xml><?xml version="1.0" encoding="utf-8"?>
<p:tagLst xmlns:a="http://schemas.openxmlformats.org/drawingml/2006/main" xmlns:r="http://schemas.openxmlformats.org/officeDocument/2006/relationships" xmlns:p="http://schemas.openxmlformats.org/presentationml/2006/main">
  <p:tag name="CDTYPE" val="Style_Hourglass"/>
  <p:tag name="CDTIMELIMIT" val="10"/>
  <p:tag name="STYLE" val="4"/>
  <p:tag name="CDTIMELEFT" val="10"/>
</p:tagLst>
</file>

<file path=ppt/tags/tag44.xml><?xml version="1.0" encoding="utf-8"?>
<p:tagLst xmlns:a="http://schemas.openxmlformats.org/drawingml/2006/main" xmlns:r="http://schemas.openxmlformats.org/officeDocument/2006/relationships" xmlns:p="http://schemas.openxmlformats.org/presentationml/2006/main">
  <p:tag name="RCTYPE" val="Style_Tube"/>
  <p:tag name="STYLE" val="5"/>
</p:tagLst>
</file>

<file path=ppt/tags/tag45.xml><?xml version="1.0" encoding="utf-8"?>
<p:tagLst xmlns:a="http://schemas.openxmlformats.org/drawingml/2006/main" xmlns:r="http://schemas.openxmlformats.org/officeDocument/2006/relationships" xmlns:p="http://schemas.openxmlformats.org/presentationml/2006/main">
  <p:tag name="OLDNUMANSWERS" val="3"/>
  <p:tag name="TEXTLENGTH" val="164"/>
  <p:tag name="FONTSIZE" val="20"/>
  <p:tag name="BULLETTYPE" val="ppBulletArabicPeriod"/>
  <p:tag name="ANSWERTEXT" val="Elements lighter than iron undergo fission.&#10;Forming elements higher than Fe requires energy rather than releases it.&#10;Elements heavier than iron do undergo fusion."/>
</p:tagLst>
</file>

<file path=ppt/tags/tag46.xml><?xml version="1.0" encoding="utf-8"?>
<p:tagLst xmlns:a="http://schemas.openxmlformats.org/drawingml/2006/main" xmlns:r="http://schemas.openxmlformats.org/officeDocument/2006/relationships" xmlns:p="http://schemas.openxmlformats.org/presentationml/2006/main">
  <p:tag name="STYLE" val="0"/>
</p:tagLst>
</file>

<file path=ppt/tags/tag47.xml><?xml version="1.0" encoding="utf-8"?>
<p:tagLst xmlns:a="http://schemas.openxmlformats.org/drawingml/2006/main" xmlns:r="http://schemas.openxmlformats.org/officeDocument/2006/relationships" xmlns:p="http://schemas.openxmlformats.org/presentationml/2006/main">
  <p:tag name="DELIMITERS" val="3.1"/>
</p:tagLst>
</file>

<file path=ppt/tags/tag4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4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50.xml><?xml version="1.0" encoding="utf-8"?>
<p:tagLst xmlns:a="http://schemas.openxmlformats.org/drawingml/2006/main" xmlns:r="http://schemas.openxmlformats.org/officeDocument/2006/relationships" xmlns:p="http://schemas.openxmlformats.org/presentationml/2006/main">
  <p:tag name="DELIMITERS" val="3.1"/>
</p:tagLst>
</file>

<file path=ppt/tags/tag5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2.xml><?xml version="1.0" encoding="utf-8"?>
<p:tagLst xmlns:a="http://schemas.openxmlformats.org/drawingml/2006/main" xmlns:r="http://schemas.openxmlformats.org/officeDocument/2006/relationships" xmlns:p="http://schemas.openxmlformats.org/presentationml/2006/main">
  <p:tag name="DELIMITERS" val="3.1"/>
</p:tagLst>
</file>

<file path=ppt/tags/tag53.xml><?xml version="1.0" encoding="utf-8"?>
<p:tagLst xmlns:a="http://schemas.openxmlformats.org/drawingml/2006/main" xmlns:r="http://schemas.openxmlformats.org/officeDocument/2006/relationships" xmlns:p="http://schemas.openxmlformats.org/presentationml/2006/main">
  <p:tag name="DELIMITERS" val="3.1"/>
</p:tagLst>
</file>

<file path=ppt/tags/tag54.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Lst>
</file>

<file path=ppt/tags/tag7.xml><?xml version="1.0" encoding="utf-8"?>
<p:tagLst xmlns:a="http://schemas.openxmlformats.org/drawingml/2006/main" xmlns:r="http://schemas.openxmlformats.org/officeDocument/2006/relationships" xmlns:p="http://schemas.openxmlformats.org/presentationml/2006/main">
  <p:tag name="SLIDEID" val="6F9F02F46C264B73B4074EE9A27CB208"/>
  <p:tag name="SLIDETYPE" val="Q"/>
  <p:tag name="DEMOGRAPHIC" val="False"/>
  <p:tag name="SPEEDSCORING" val="False"/>
  <p:tag name="TOTALRESPONSES" val="113"/>
  <p:tag name="SLICED" val="False"/>
  <p:tag name="RESPONSES" val="ALL,1,400,2;2;2;-;2;2;2;1;2;2;2;2;2;1;2;2;2;2;2;2;1;2;1;2;2;2;2;2;2;2;1;1;2;2;2;2;1;2;2;2;2;2;1;2;2;2;2;2;2;2;1;2;2;2;2;2;2;3;1;2;2;1;2;3;2;2;2;2;2;2;1;2;1;2;2;2;2;3;2;1;2;2;2;2;2;3;2;2;2;2;2;2;2;2;2;2;2;2;2;1;1;2;2;2;2;1;2;3;2;2;2;2;2;1;-;-;-;-;-;-;-;-;-;-;-;-;-;-;-;-;-;-;-;-;-;-;-;-;-;-;-;-;-;-;-;-;-;-;-;-;-;-;-;-;-;-;-;-;-;-;-;-;-;-;-;-;-;-;-;-;-;-;-;-;-;-;-;-;-;-;-;-;-;-;-;-;-;-;-;-;-;-;-;-;-;-;-;-;-;-;-;-;-;-;-;-;-;-;-;-;-;-;-;-;-;-;-;-;-;-;-;-;-;-;-;-;-;-;-;-;-;-;-;-;-;-;-;-;-;-;-;-;-;-;-;-;-;-;-;-;-;-;-;-;-;-;-;-;-;-;-;-;-;-;-;-;-;-;-;-;-;-;-;-;-;-;-;-;-;-;-;-;-;-;-;-;-;-;-;-;-;-;-;-;-;-;-;-;-;-;-;-;-;-;-;-;-;-;-;-;-;-;-;-;-;-;-;-;-;-;-;-;-;-;-;-;-;-;-;-;-;-;-;-;-;-;-;-;-;-;-;-;-;-;-;-;-;-;-;-;-;-;-;-;-;-;-;-;-;-;-;-;-;-;-;-;-;-;-;-;-;-;-;-;-;-;-;-;-;-;-;-;-;-;-;-;-;-;-;-;-;-;-;-;-;-;-;-;-;-;"/>
  <p:tag name="CHARTSTRINGSTD" val="18 90 5"/>
  <p:tag name="CHARTSTRINGREV" val="5 90 18"/>
  <p:tag name="CHARTSTRINGSTDPER" val="0.15929203539823 0.79646017699115 0.0442477876106195"/>
  <p:tag name="CHARTSTRINGREVPER" val="0.0442477876106195 0.79646017699115 0.15929203539823"/>
  <p:tag name="DELIMITERS" val="3.1"/>
  <p:tag name="RESPONSESGATHERED" val="False"/>
  <p:tag name="SLIDEORDER" val="2"/>
  <p:tag name="SLIDEGUID" val="11107697E8AE4F1D9C0F69319FB9F889"/>
  <p:tag name="VALUES" val="2|smicln|1|smicln|1"/>
  <p:tag name="QUESTIONALIAS" val="In a newly-formed planetary system, where will the temperatures be highest on average?"/>
  <p:tag name="ANSWERSALIAS" val="Near the central star|smicln|At intermediate distances from the star|smicln|At large distances from the star"/>
</p:tagLst>
</file>

<file path=ppt/tags/tag8.xml><?xml version="1.0" encoding="utf-8"?>
<p:tagLst xmlns:a="http://schemas.openxmlformats.org/drawingml/2006/main" xmlns:r="http://schemas.openxmlformats.org/officeDocument/2006/relationships" xmlns:p="http://schemas.openxmlformats.org/presentationml/2006/main">
  <p:tag name="OLDNUMANSWERS" val="3"/>
  <p:tag name="TEXTLENGTH" val="96"/>
  <p:tag name="FONTSIZE" val="32"/>
  <p:tag name="BULLETTYPE" val="ppBulletArabicPeriod"/>
  <p:tag name="ANSWERTEXT" val="Near the central star&#10;At intermediate distances from the star&#10;At large distances from the star"/>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Edge">
  <a:themeElements>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2524</TotalTime>
  <Pages>37</Pages>
  <Words>2509</Words>
  <Application>Microsoft Office PowerPoint</Application>
  <PresentationFormat>On-screen Show (4:3)</PresentationFormat>
  <Paragraphs>529</Paragraphs>
  <Slides>61</Slides>
  <Notes>61</Notes>
  <HiddenSlides>0</HiddenSlides>
  <MMClips>4</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61</vt:i4>
      </vt:variant>
    </vt:vector>
  </HeadingPairs>
  <TitlesOfParts>
    <vt:vector size="65" baseType="lpstr">
      <vt:lpstr>Edge</vt:lpstr>
      <vt:lpstr>Equation</vt:lpstr>
      <vt:lpstr>Chart</vt:lpstr>
      <vt:lpstr>PHOTO-PAINT</vt:lpstr>
      <vt:lpstr>Astronomy</vt:lpstr>
      <vt:lpstr>Optical Telescopes</vt:lpstr>
      <vt:lpstr>Optical telescopes don’t reveal very much</vt:lpstr>
      <vt:lpstr>Radio telescopes allow us to look into the center of the galaxy</vt:lpstr>
      <vt:lpstr>The Moon</vt:lpstr>
      <vt:lpstr>Some stats on the Sun</vt:lpstr>
      <vt:lpstr>Patterns in the Planets</vt:lpstr>
      <vt:lpstr>Pluto – a dwarf planet</vt:lpstr>
      <vt:lpstr>Terrestrial planets are extremely dense</vt:lpstr>
      <vt:lpstr>Solar System Formation</vt:lpstr>
      <vt:lpstr>Planetary Nebula from Nova remnants</vt:lpstr>
      <vt:lpstr>1. In a newly-formed planetary system, where will the temperatures be highest on average?  2. In a newly-formed planetary system, where will the mass density be highest on average? </vt:lpstr>
      <vt:lpstr>Beyond our solar system: The milky way (our galaxy)</vt:lpstr>
      <vt:lpstr>Distance measurement method 1 – Radar ranging</vt:lpstr>
      <vt:lpstr>Distance measurement method  2 - Triangulation</vt:lpstr>
      <vt:lpstr>Distance measurement method  2 – Triangulation iteration</vt:lpstr>
      <vt:lpstr>When light bulbs are farther away they appear </vt:lpstr>
      <vt:lpstr>We could find the distance to a light bulb if we knew its</vt:lpstr>
      <vt:lpstr>Brightness vs. Distance</vt:lpstr>
      <vt:lpstr>Color is the key to absolute brightness</vt:lpstr>
      <vt:lpstr>Blackbody spectrum vs. Temperature</vt:lpstr>
      <vt:lpstr>The Sun’s electromagnetic spectrum</vt:lpstr>
      <vt:lpstr>Slide 23</vt:lpstr>
      <vt:lpstr>Quiz: A nearby star is viewed from earth and has a blue color to it.  What can we conclude?</vt:lpstr>
      <vt:lpstr>Quiz:  Two red stars are seen from earth to have very different relative brightnesses.  What can you conclude?</vt:lpstr>
      <vt:lpstr>Quiz: Three main sequence stars have different colors, but the same brightness. Which one is closest to the Earth?</vt:lpstr>
      <vt:lpstr>Line of Reasoning for HR question</vt:lpstr>
      <vt:lpstr>Slide 28</vt:lpstr>
      <vt:lpstr>Variable Stars as Distance Indicators</vt:lpstr>
      <vt:lpstr>The red lines mark the times at which the output of a Cepheid variable star is at a maximum. What is the period of its pulsation? A little more than …</vt:lpstr>
      <vt:lpstr>Slide 31</vt:lpstr>
      <vt:lpstr>Evolution of a star</vt:lpstr>
      <vt:lpstr>KEY  to understanding stars</vt:lpstr>
      <vt:lpstr>According to the currents models of stellar evolution, our sun will eventually become a</vt:lpstr>
      <vt:lpstr>A very massive star (more than 10 times the size of our sun) becomes what at the very end of its life?</vt:lpstr>
      <vt:lpstr>Protostar(baby star) Cycling: balance between gravity and gas pressure</vt:lpstr>
      <vt:lpstr>The fusion engine begins</vt:lpstr>
      <vt:lpstr>Stellar Ignition Doesn’t Always Start</vt:lpstr>
      <vt:lpstr>H doesn’t last forever Red giant phase 1</vt:lpstr>
      <vt:lpstr>If there is enough mass, the cycle can repeat</vt:lpstr>
      <vt:lpstr>For a star the size of our sun, the cycle will not go on beyond He fusion</vt:lpstr>
      <vt:lpstr>For more massive stars, get a different ending</vt:lpstr>
      <vt:lpstr>Types of supernovae</vt:lpstr>
      <vt:lpstr>Slide 44</vt:lpstr>
      <vt:lpstr>The after shock</vt:lpstr>
      <vt:lpstr>History of SN 1987a Type II supernova</vt:lpstr>
      <vt:lpstr>Slide 47</vt:lpstr>
      <vt:lpstr>Why does fusion stop at Iron?</vt:lpstr>
      <vt:lpstr>Neutron stars come from supernovae remnants</vt:lpstr>
      <vt:lpstr>Neutron Stars</vt:lpstr>
      <vt:lpstr>Heavy Element Creation</vt:lpstr>
      <vt:lpstr>We have to talk a tiny bit about general relativity…</vt:lpstr>
      <vt:lpstr>Space-time experimental evidences</vt:lpstr>
      <vt:lpstr>Black Holes</vt:lpstr>
      <vt:lpstr>The black hole in our galaxy – SgrA*</vt:lpstr>
      <vt:lpstr>Slide 56</vt:lpstr>
      <vt:lpstr>Evolution of a star (recap)</vt:lpstr>
      <vt:lpstr>Stellar Evolution</vt:lpstr>
      <vt:lpstr>Stellar Evolution</vt:lpstr>
      <vt:lpstr>Imaging the Sun’s past and future using the stellar main sequence</vt:lpstr>
      <vt:lpstr>Slide 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Lamb Lab</dc:creator>
  <cp:lastModifiedBy>Tim</cp:lastModifiedBy>
  <cp:revision>294</cp:revision>
  <cp:lastPrinted>2009-04-22T19:24:48Z</cp:lastPrinted>
  <dcterms:created xsi:type="dcterms:W3CDTF">1998-03-26T09:52:57Z</dcterms:created>
  <dcterms:modified xsi:type="dcterms:W3CDTF">2012-04-06T18:21:11Z</dcterms:modified>
</cp:coreProperties>
</file>