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6.xml" ContentType="application/vnd.openxmlformats-officedocument.presentationml.tags+xml"/>
  <Override PartName="/ppt/tags/tag18.xml" ContentType="application/vnd.openxmlformats-officedocument.presentationml.tags+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tags/tag1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1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Lst>
  <p:notesMasterIdLst>
    <p:notesMasterId r:id="rId35"/>
  </p:notesMasterIdLst>
  <p:handoutMasterIdLst>
    <p:handoutMasterId r:id="rId36"/>
  </p:handoutMasterIdLst>
  <p:sldIdLst>
    <p:sldId id="453" r:id="rId2"/>
    <p:sldId id="454" r:id="rId3"/>
    <p:sldId id="711" r:id="rId4"/>
    <p:sldId id="712" r:id="rId5"/>
    <p:sldId id="671" r:id="rId6"/>
    <p:sldId id="710" r:id="rId7"/>
    <p:sldId id="675" r:id="rId8"/>
    <p:sldId id="648" r:id="rId9"/>
    <p:sldId id="649" r:id="rId10"/>
    <p:sldId id="668" r:id="rId11"/>
    <p:sldId id="669" r:id="rId12"/>
    <p:sldId id="687" r:id="rId13"/>
    <p:sldId id="657" r:id="rId14"/>
    <p:sldId id="659" r:id="rId15"/>
    <p:sldId id="779" r:id="rId16"/>
    <p:sldId id="529" r:id="rId17"/>
    <p:sldId id="530" r:id="rId18"/>
    <p:sldId id="778" r:id="rId19"/>
    <p:sldId id="708" r:id="rId20"/>
    <p:sldId id="794" r:id="rId21"/>
    <p:sldId id="780" r:id="rId22"/>
    <p:sldId id="792" r:id="rId23"/>
    <p:sldId id="793" r:id="rId24"/>
    <p:sldId id="790" r:id="rId25"/>
    <p:sldId id="789" r:id="rId26"/>
    <p:sldId id="781" r:id="rId27"/>
    <p:sldId id="782" r:id="rId28"/>
    <p:sldId id="783" r:id="rId29"/>
    <p:sldId id="784" r:id="rId30"/>
    <p:sldId id="785" r:id="rId31"/>
    <p:sldId id="786" r:id="rId32"/>
    <p:sldId id="787" r:id="rId33"/>
    <p:sldId id="788" r:id="rId34"/>
  </p:sldIdLst>
  <p:sldSz cx="9144000" cy="6858000" type="screen4x3"/>
  <p:notesSz cx="7315200" cy="9601200"/>
  <p:custDataLst>
    <p:tags r:id="rId37"/>
  </p:custDataLst>
  <p:kinsoku lang="ja-JP" invalStChars="、。，．・：；？！゛゜ヽヾゝゞ々ー’”）〕］｝〉》」』】°‰′″℃￠％ぁぃぅぇぉっゃゅょゎァィゥェォッャュョヮヵヶ!%),.:;?]}｡｣､･ｧｨｩｪｫｬｭｮｯｰﾞﾟ" invalEndChars="‘“（〔［｛〈《「『【￥＄$([\{｢￡"/>
  <p:defaultTextStyle>
    <a:defPPr>
      <a:defRPr lang="en-US"/>
    </a:defPPr>
    <a:lvl1pPr algn="ctr" rtl="0" fontAlgn="base">
      <a:spcBef>
        <a:spcPct val="0"/>
      </a:spcBef>
      <a:spcAft>
        <a:spcPct val="0"/>
      </a:spcAft>
      <a:defRPr b="1" kern="1200">
        <a:solidFill>
          <a:schemeClr val="tx1"/>
        </a:solidFill>
        <a:latin typeface="Comic Sans MS" pitchFamily="66" charset="0"/>
        <a:ea typeface="+mn-ea"/>
        <a:cs typeface="+mn-cs"/>
      </a:defRPr>
    </a:lvl1pPr>
    <a:lvl2pPr marL="457200" algn="ctr" rtl="0" fontAlgn="base">
      <a:spcBef>
        <a:spcPct val="0"/>
      </a:spcBef>
      <a:spcAft>
        <a:spcPct val="0"/>
      </a:spcAft>
      <a:defRPr b="1" kern="1200">
        <a:solidFill>
          <a:schemeClr val="tx1"/>
        </a:solidFill>
        <a:latin typeface="Comic Sans MS" pitchFamily="66" charset="0"/>
        <a:ea typeface="+mn-ea"/>
        <a:cs typeface="+mn-cs"/>
      </a:defRPr>
    </a:lvl2pPr>
    <a:lvl3pPr marL="914400" algn="ctr" rtl="0" fontAlgn="base">
      <a:spcBef>
        <a:spcPct val="0"/>
      </a:spcBef>
      <a:spcAft>
        <a:spcPct val="0"/>
      </a:spcAft>
      <a:defRPr b="1" kern="1200">
        <a:solidFill>
          <a:schemeClr val="tx1"/>
        </a:solidFill>
        <a:latin typeface="Comic Sans MS" pitchFamily="66" charset="0"/>
        <a:ea typeface="+mn-ea"/>
        <a:cs typeface="+mn-cs"/>
      </a:defRPr>
    </a:lvl3pPr>
    <a:lvl4pPr marL="1371600" algn="ctr" rtl="0" fontAlgn="base">
      <a:spcBef>
        <a:spcPct val="0"/>
      </a:spcBef>
      <a:spcAft>
        <a:spcPct val="0"/>
      </a:spcAft>
      <a:defRPr b="1" kern="1200">
        <a:solidFill>
          <a:schemeClr val="tx1"/>
        </a:solidFill>
        <a:latin typeface="Comic Sans MS" pitchFamily="66" charset="0"/>
        <a:ea typeface="+mn-ea"/>
        <a:cs typeface="+mn-cs"/>
      </a:defRPr>
    </a:lvl4pPr>
    <a:lvl5pPr marL="1828800" algn="ctr" rtl="0" fontAlgn="base">
      <a:spcBef>
        <a:spcPct val="0"/>
      </a:spcBef>
      <a:spcAft>
        <a:spcPct val="0"/>
      </a:spcAft>
      <a:defRPr b="1" kern="1200">
        <a:solidFill>
          <a:schemeClr val="tx1"/>
        </a:solidFill>
        <a:latin typeface="Comic Sans MS" pitchFamily="66" charset="0"/>
        <a:ea typeface="+mn-ea"/>
        <a:cs typeface="+mn-cs"/>
      </a:defRPr>
    </a:lvl5pPr>
    <a:lvl6pPr marL="2286000" algn="l" defTabSz="914400" rtl="0" eaLnBrk="1" latinLnBrk="0" hangingPunct="1">
      <a:defRPr b="1" kern="1200">
        <a:solidFill>
          <a:schemeClr val="tx1"/>
        </a:solidFill>
        <a:latin typeface="Comic Sans MS" pitchFamily="66" charset="0"/>
        <a:ea typeface="+mn-ea"/>
        <a:cs typeface="+mn-cs"/>
      </a:defRPr>
    </a:lvl6pPr>
    <a:lvl7pPr marL="2743200" algn="l" defTabSz="914400" rtl="0" eaLnBrk="1" latinLnBrk="0" hangingPunct="1">
      <a:defRPr b="1" kern="1200">
        <a:solidFill>
          <a:schemeClr val="tx1"/>
        </a:solidFill>
        <a:latin typeface="Comic Sans MS" pitchFamily="66" charset="0"/>
        <a:ea typeface="+mn-ea"/>
        <a:cs typeface="+mn-cs"/>
      </a:defRPr>
    </a:lvl7pPr>
    <a:lvl8pPr marL="3200400" algn="l" defTabSz="914400" rtl="0" eaLnBrk="1" latinLnBrk="0" hangingPunct="1">
      <a:defRPr b="1" kern="1200">
        <a:solidFill>
          <a:schemeClr val="tx1"/>
        </a:solidFill>
        <a:latin typeface="Comic Sans MS" pitchFamily="66" charset="0"/>
        <a:ea typeface="+mn-ea"/>
        <a:cs typeface="+mn-cs"/>
      </a:defRPr>
    </a:lvl8pPr>
    <a:lvl9pPr marL="3657600" algn="l" defTabSz="914400" rtl="0" eaLnBrk="1" latinLnBrk="0" hangingPunct="1">
      <a:defRPr b="1" kern="1200">
        <a:solidFill>
          <a:schemeClr val="tx1"/>
        </a:solidFill>
        <a:latin typeface="Comic Sans MS" pitchFamily="66"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0000FF"/>
    <a:srgbClr val="FFC409"/>
    <a:srgbClr val="C49500"/>
    <a:srgbClr val="714400"/>
    <a:srgbClr val="E7E200"/>
    <a:srgbClr val="EBE600"/>
    <a:srgbClr val="000099"/>
    <a:srgbClr val="FF6600"/>
    <a:srgbClr val="800000"/>
    <a:srgbClr val="D3000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79" autoAdjust="0"/>
    <p:restoredTop sz="89583" autoAdjust="0"/>
  </p:normalViewPr>
  <p:slideViewPr>
    <p:cSldViewPr>
      <p:cViewPr varScale="1">
        <p:scale>
          <a:sx n="104" d="100"/>
          <a:sy n="104" d="100"/>
        </p:scale>
        <p:origin x="-181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7890"/>
    </p:cViewPr>
  </p:sorterViewPr>
  <p:gridSpacing cx="58989913" cy="58989913"/>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62" name="Rectangle 2050"/>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l">
              <a:defRPr sz="1300" b="0">
                <a:latin typeface="Tahoma" pitchFamily="34" charset="0"/>
              </a:defRPr>
            </a:lvl1pPr>
          </a:lstStyle>
          <a:p>
            <a:pPr>
              <a:defRPr/>
            </a:pPr>
            <a:endParaRPr lang="en-US"/>
          </a:p>
        </p:txBody>
      </p:sp>
      <p:sp>
        <p:nvSpPr>
          <p:cNvPr id="92163" name="Rectangle 2051"/>
          <p:cNvSpPr>
            <a:spLocks noGrp="1" noChangeArrowheads="1"/>
          </p:cNvSpPr>
          <p:nvPr>
            <p:ph type="dt" sz="quarter" idx="1"/>
          </p:nvPr>
        </p:nvSpPr>
        <p:spPr bwMode="auto">
          <a:xfrm>
            <a:off x="414528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b="0">
                <a:latin typeface="Tahoma" pitchFamily="34" charset="0"/>
              </a:defRPr>
            </a:lvl1pPr>
          </a:lstStyle>
          <a:p>
            <a:pPr>
              <a:defRPr/>
            </a:pPr>
            <a:endParaRPr lang="en-US"/>
          </a:p>
        </p:txBody>
      </p:sp>
      <p:sp>
        <p:nvSpPr>
          <p:cNvPr id="92164" name="Rectangle 2052"/>
          <p:cNvSpPr>
            <a:spLocks noGrp="1" noChangeArrowheads="1"/>
          </p:cNvSpPr>
          <p:nvPr>
            <p:ph type="ftr" sz="quarter" idx="2"/>
          </p:nvPr>
        </p:nvSpPr>
        <p:spPr bwMode="auto">
          <a:xfrm>
            <a:off x="0" y="9121140"/>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l">
              <a:defRPr sz="1300" b="0">
                <a:latin typeface="Tahoma" pitchFamily="34" charset="0"/>
              </a:defRPr>
            </a:lvl1pPr>
          </a:lstStyle>
          <a:p>
            <a:pPr>
              <a:defRPr/>
            </a:pPr>
            <a:endParaRPr lang="en-US"/>
          </a:p>
        </p:txBody>
      </p:sp>
      <p:sp>
        <p:nvSpPr>
          <p:cNvPr id="92165" name="Rectangle 2053"/>
          <p:cNvSpPr>
            <a:spLocks noGrp="1" noChangeArrowheads="1"/>
          </p:cNvSpPr>
          <p:nvPr>
            <p:ph type="sldNum" sz="quarter" idx="3"/>
          </p:nvPr>
        </p:nvSpPr>
        <p:spPr bwMode="auto">
          <a:xfrm>
            <a:off x="4145280" y="9121140"/>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b="0">
                <a:latin typeface="Tahoma" pitchFamily="34" charset="0"/>
              </a:defRPr>
            </a:lvl1pPr>
          </a:lstStyle>
          <a:p>
            <a:pPr>
              <a:defRPr/>
            </a:pPr>
            <a:fld id="{699A1F46-FE75-43CE-A0C4-B2CDFC861891}"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idx="2"/>
          </p:nvPr>
        </p:nvSpPr>
        <p:spPr bwMode="auto">
          <a:xfrm>
            <a:off x="1257300" y="720725"/>
            <a:ext cx="4800600" cy="3600450"/>
          </a:xfrm>
          <a:prstGeom prst="rect">
            <a:avLst/>
          </a:prstGeom>
          <a:noFill/>
          <a:ln w="12700">
            <a:solidFill>
              <a:schemeClr val="tx1"/>
            </a:solidFill>
            <a:miter lim="800000"/>
            <a:headEnd/>
            <a:tailEnd/>
          </a:ln>
        </p:spPr>
      </p:sp>
      <p:sp>
        <p:nvSpPr>
          <p:cNvPr id="2051" name="Rectangle 3"/>
          <p:cNvSpPr>
            <a:spLocks noGrp="1" noChangeArrowheads="1"/>
          </p:cNvSpPr>
          <p:nvPr>
            <p:ph type="body" sz="quarter" idx="3"/>
          </p:nvPr>
        </p:nvSpPr>
        <p:spPr bwMode="auto">
          <a:xfrm>
            <a:off x="975360" y="4560570"/>
            <a:ext cx="5364480" cy="4320540"/>
          </a:xfrm>
          <a:prstGeom prst="rect">
            <a:avLst/>
          </a:prstGeom>
          <a:noFill/>
          <a:ln w="12700">
            <a:noFill/>
            <a:miter lim="800000"/>
            <a:headEnd/>
            <a:tailEnd/>
          </a:ln>
          <a:effectLst/>
        </p:spPr>
        <p:txBody>
          <a:bodyPr vert="horz" wrap="square" lIns="95654" tIns="46988" rIns="95654" bIns="4698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4143375" y="9120188"/>
            <a:ext cx="3170238" cy="479425"/>
          </a:xfrm>
          <a:prstGeom prst="rect">
            <a:avLst/>
          </a:prstGeom>
        </p:spPr>
        <p:txBody>
          <a:bodyPr/>
          <a:lstStyle/>
          <a:p>
            <a:fld id="{7E582718-2FA0-4B13-B4C0-BA8D8BF4A348}"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Slide Image Placeholder 1"/>
          <p:cNvSpPr>
            <a:spLocks noGrp="1" noRot="1" noChangeAspect="1" noTextEdit="1"/>
          </p:cNvSpPr>
          <p:nvPr>
            <p:ph type="sldImg"/>
          </p:nvPr>
        </p:nvSpPr>
        <p:spPr>
          <a:ln/>
        </p:spPr>
      </p:sp>
      <p:sp>
        <p:nvSpPr>
          <p:cNvPr id="471043" name="Notes Placeholder 2"/>
          <p:cNvSpPr>
            <a:spLocks noGrp="1"/>
          </p:cNvSpPr>
          <p:nvPr>
            <p:ph type="body" idx="1"/>
          </p:nvPr>
        </p:nvSpPr>
        <p:spPr>
          <a:noFill/>
          <a:ln/>
        </p:spPr>
        <p:txBody>
          <a:bodyPr/>
          <a:lstStyle/>
          <a:p>
            <a:endParaRPr lang="en-US" smtClean="0"/>
          </a:p>
        </p:txBody>
      </p:sp>
      <p:sp>
        <p:nvSpPr>
          <p:cNvPr id="471044"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FA38483C-7C32-49AF-BDAB-BE7A9F02DB9F}"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Slide Image Placeholder 1"/>
          <p:cNvSpPr>
            <a:spLocks noGrp="1" noRot="1" noChangeAspect="1" noTextEdit="1"/>
          </p:cNvSpPr>
          <p:nvPr>
            <p:ph type="sldImg"/>
          </p:nvPr>
        </p:nvSpPr>
        <p:spPr>
          <a:ln/>
        </p:spPr>
      </p:sp>
      <p:sp>
        <p:nvSpPr>
          <p:cNvPr id="472067" name="Notes Placeholder 2"/>
          <p:cNvSpPr>
            <a:spLocks noGrp="1"/>
          </p:cNvSpPr>
          <p:nvPr>
            <p:ph type="body" idx="1"/>
          </p:nvPr>
        </p:nvSpPr>
        <p:spPr>
          <a:noFill/>
          <a:ln/>
        </p:spPr>
        <p:txBody>
          <a:bodyPr/>
          <a:lstStyle/>
          <a:p>
            <a:endParaRPr lang="en-US" smtClean="0"/>
          </a:p>
        </p:txBody>
      </p:sp>
      <p:sp>
        <p:nvSpPr>
          <p:cNvPr id="472068"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42E3C112-1B1F-44C7-A7B3-7B0914A4B1FF}"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4143375" y="9120188"/>
            <a:ext cx="3170238" cy="479425"/>
          </a:xfrm>
          <a:prstGeom prst="rect">
            <a:avLst/>
          </a:prstGeom>
        </p:spPr>
        <p:txBody>
          <a:bodyPr/>
          <a:lstStyle/>
          <a:p>
            <a:fld id="{AC2EEA28-FA74-416C-9F52-651D51A854C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0" name="Slide Image Placeholder 1"/>
          <p:cNvSpPr>
            <a:spLocks noGrp="1" noRot="1" noChangeAspect="1" noTextEdit="1"/>
          </p:cNvSpPr>
          <p:nvPr>
            <p:ph type="sldImg"/>
          </p:nvPr>
        </p:nvSpPr>
        <p:spPr>
          <a:ln/>
        </p:spPr>
      </p:sp>
      <p:sp>
        <p:nvSpPr>
          <p:cNvPr id="473091" name="Notes Placeholder 2"/>
          <p:cNvSpPr>
            <a:spLocks noGrp="1"/>
          </p:cNvSpPr>
          <p:nvPr>
            <p:ph type="body" idx="1"/>
          </p:nvPr>
        </p:nvSpPr>
        <p:spPr>
          <a:noFill/>
          <a:ln/>
        </p:spPr>
        <p:txBody>
          <a:bodyPr/>
          <a:lstStyle/>
          <a:p>
            <a:endParaRPr lang="en-US" smtClean="0"/>
          </a:p>
        </p:txBody>
      </p:sp>
      <p:sp>
        <p:nvSpPr>
          <p:cNvPr id="473092"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A143A736-1F8E-41BD-860C-3E7E6B456C7E}" type="slidenum">
              <a:rPr lang="en-US" smtClean="0"/>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8" name="Slide Image Placeholder 1"/>
          <p:cNvSpPr>
            <a:spLocks noGrp="1" noRot="1" noChangeAspect="1" noTextEdit="1"/>
          </p:cNvSpPr>
          <p:nvPr>
            <p:ph type="sldImg"/>
          </p:nvPr>
        </p:nvSpPr>
        <p:spPr>
          <a:ln/>
        </p:spPr>
      </p:sp>
      <p:sp>
        <p:nvSpPr>
          <p:cNvPr id="475139" name="Notes Placeholder 2"/>
          <p:cNvSpPr>
            <a:spLocks noGrp="1"/>
          </p:cNvSpPr>
          <p:nvPr>
            <p:ph type="body" idx="1"/>
          </p:nvPr>
        </p:nvSpPr>
        <p:spPr>
          <a:noFill/>
          <a:ln/>
        </p:spPr>
        <p:txBody>
          <a:bodyPr/>
          <a:lstStyle/>
          <a:p>
            <a:endParaRPr lang="en-US" smtClean="0"/>
          </a:p>
        </p:txBody>
      </p:sp>
      <p:sp>
        <p:nvSpPr>
          <p:cNvPr id="475140"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3EEFBA21-46FF-4605-9F85-A87494DC121A}"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3375" y="9120188"/>
            <a:ext cx="3170238" cy="479425"/>
          </a:xfrm>
          <a:prstGeom prst="rect">
            <a:avLst/>
          </a:prstGeom>
          <a:ln/>
        </p:spPr>
        <p:txBody>
          <a:bodyPr/>
          <a:lstStyle/>
          <a:p>
            <a:fld id="{C8DD5A47-B8C3-4E2C-A058-691C1E91C692}" type="slidenum">
              <a:rPr lang="en-US"/>
              <a:pPr/>
              <a:t>15</a:t>
            </a:fld>
            <a:endParaRPr lang="en-US"/>
          </a:p>
        </p:txBody>
      </p:sp>
      <p:sp>
        <p:nvSpPr>
          <p:cNvPr id="50178" name="Rectangle 2"/>
          <p:cNvSpPr>
            <a:spLocks noGrp="1" noChangeArrowheads="1"/>
          </p:cNvSpPr>
          <p:nvPr>
            <p:ph type="body" idx="1"/>
          </p:nvPr>
        </p:nvSpPr>
        <p:spPr>
          <a:xfrm>
            <a:off x="974725" y="4560888"/>
            <a:ext cx="5365750" cy="4319587"/>
          </a:xfrm>
          <a:ln/>
        </p:spPr>
        <p:txBody>
          <a:bodyPr lIns="95646" tIns="46984" rIns="95646" bIns="46984"/>
          <a:lstStyle/>
          <a:p>
            <a:endParaRPr lang="en-US"/>
          </a:p>
        </p:txBody>
      </p:sp>
      <p:sp>
        <p:nvSpPr>
          <p:cNvPr id="50179" name="Rectangle 3"/>
          <p:cNvSpPr>
            <a:spLocks noGrp="1" noRot="1" noChangeAspect="1" noChangeArrowheads="1" noTextEdit="1"/>
          </p:cNvSpPr>
          <p:nvPr>
            <p:ph type="sldImg"/>
          </p:nvPr>
        </p:nvSpPr>
        <p:spPr>
          <a:xfrm>
            <a:off x="1266825" y="727075"/>
            <a:ext cx="4781550" cy="3586163"/>
          </a:xfrm>
          <a:ln w="12700" cap="flat">
            <a:solidFill>
              <a:schemeClr val="tx1"/>
            </a:solid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3375" y="9120188"/>
            <a:ext cx="3170238" cy="479425"/>
          </a:xfrm>
          <a:prstGeom prst="rect">
            <a:avLst/>
          </a:prstGeom>
          <a:ln/>
        </p:spPr>
        <p:txBody>
          <a:bodyPr/>
          <a:lstStyle/>
          <a:p>
            <a:fld id="{AC1101C4-E9D6-4F56-A2D8-52E47CA3FDFA}" type="slidenum">
              <a:rPr lang="en-US"/>
              <a:pPr/>
              <a:t>16</a:t>
            </a:fld>
            <a:endParaRPr lang="en-US"/>
          </a:p>
        </p:txBody>
      </p:sp>
      <p:sp>
        <p:nvSpPr>
          <p:cNvPr id="53250" name="Rectangle 2"/>
          <p:cNvSpPr>
            <a:spLocks noGrp="1" noChangeArrowheads="1"/>
          </p:cNvSpPr>
          <p:nvPr>
            <p:ph type="body" idx="1"/>
          </p:nvPr>
        </p:nvSpPr>
        <p:spPr>
          <a:xfrm>
            <a:off x="974725" y="4560888"/>
            <a:ext cx="5365750" cy="4319587"/>
          </a:xfrm>
          <a:noFill/>
          <a:ln/>
        </p:spPr>
        <p:txBody>
          <a:bodyPr lIns="95646" tIns="46984" rIns="95646" bIns="46984"/>
          <a:lstStyle/>
          <a:p>
            <a:r>
              <a:rPr lang="en-US"/>
              <a:t>age of stars and formation of galaxies still open to some question</a:t>
            </a:r>
          </a:p>
          <a:p>
            <a:r>
              <a:rPr lang="en-US"/>
              <a:t>Note that Dr. McNamara has made some important discoveries on this question just this year (1997).</a:t>
            </a:r>
          </a:p>
          <a:p>
            <a:endParaRPr lang="en-US"/>
          </a:p>
          <a:p>
            <a:r>
              <a:rPr lang="en-US"/>
              <a:t>Best current estimates:  universe is about 12-18 billion years. Earth about 5 billion years (oldest crust about 4.3 billion years)</a:t>
            </a:r>
          </a:p>
        </p:txBody>
      </p:sp>
      <p:sp>
        <p:nvSpPr>
          <p:cNvPr id="53251" name="Rectangle 3"/>
          <p:cNvSpPr>
            <a:spLocks noGrp="1" noRot="1" noChangeAspect="1" noChangeArrowheads="1" noTextEdit="1"/>
          </p:cNvSpPr>
          <p:nvPr>
            <p:ph type="sldImg"/>
          </p:nvPr>
        </p:nvSpPr>
        <p:spPr>
          <a:xfrm>
            <a:off x="1266825" y="727075"/>
            <a:ext cx="4781550" cy="3586163"/>
          </a:xfrm>
          <a:ln w="12700" cap="flat">
            <a:solidFill>
              <a:schemeClr val="tx1"/>
            </a:solid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3375" y="9120188"/>
            <a:ext cx="3170238" cy="479425"/>
          </a:xfrm>
          <a:prstGeom prst="rect">
            <a:avLst/>
          </a:prstGeom>
          <a:ln/>
        </p:spPr>
        <p:txBody>
          <a:bodyPr/>
          <a:lstStyle/>
          <a:p>
            <a:fld id="{F4136994-0495-481F-AF56-3FE973683D34}" type="slidenum">
              <a:rPr lang="en-US"/>
              <a:pPr/>
              <a:t>17</a:t>
            </a:fld>
            <a:endParaRPr lang="en-US"/>
          </a:p>
        </p:txBody>
      </p:sp>
      <p:sp>
        <p:nvSpPr>
          <p:cNvPr id="56322" name="Rectangle 2"/>
          <p:cNvSpPr>
            <a:spLocks noGrp="1" noChangeArrowheads="1"/>
          </p:cNvSpPr>
          <p:nvPr>
            <p:ph type="body" idx="1"/>
          </p:nvPr>
        </p:nvSpPr>
        <p:spPr>
          <a:xfrm>
            <a:off x="974725" y="4560888"/>
            <a:ext cx="5365750" cy="4319587"/>
          </a:xfrm>
          <a:noFill/>
          <a:ln/>
        </p:spPr>
        <p:txBody>
          <a:bodyPr lIns="101108" tIns="49667" rIns="101108" bIns="49667"/>
          <a:lstStyle/>
          <a:p>
            <a:r>
              <a:rPr lang="en-US"/>
              <a:t>age of stars and formation of galaxies still open to some question</a:t>
            </a:r>
          </a:p>
          <a:p>
            <a:r>
              <a:rPr lang="en-US"/>
              <a:t>Note that Dr. McNamara has made some important discoveries on this question just this year (1997).</a:t>
            </a:r>
          </a:p>
          <a:p>
            <a:endParaRPr lang="en-US"/>
          </a:p>
          <a:p>
            <a:r>
              <a:rPr lang="en-US"/>
              <a:t>Best current estimates:  universe is about 12-18 billion years. Earth about 5 billion years (oldest crust about 4.3 billion years)</a:t>
            </a:r>
          </a:p>
          <a:p>
            <a:endParaRPr lang="en-US"/>
          </a:p>
          <a:p>
            <a:r>
              <a:rPr lang="en-US"/>
              <a:t>Like investigators at a crime scene, astronomers have been combing the Universe for physical evidence to test the big bang theory-the most widely accepted scientific theory for how the Universe evolved. The first evidence that turned up was predicted in advance but discovered by accident. Some scientists thought the big bang should still be visible as a faint glow of radio light filling the sky in all directions. In 1964 Arno Penzias and Robert Wilson discovered that light, called the cosmic background radiation. </a:t>
            </a:r>
          </a:p>
          <a:p>
            <a:endParaRPr lang="en-US"/>
          </a:p>
          <a:p>
            <a:r>
              <a:rPr lang="en-US" b="1"/>
              <a:t>Maybe It's the Pigeons...?</a:t>
            </a:r>
            <a:r>
              <a:rPr lang="en-US"/>
              <a:t/>
            </a:r>
            <a:br>
              <a:rPr lang="en-US"/>
            </a:br>
            <a:r>
              <a:rPr lang="en-US"/>
              <a:t/>
            </a:r>
            <a:br>
              <a:rPr lang="en-US"/>
            </a:br>
            <a:r>
              <a:rPr lang="en-US"/>
              <a:t>Arno Penzias and Robert Wilson were puzzled. The two scientists at Bell Labs in Holmdel, New Jersey, had ruled out everything they could think of that could create the static their satellite communications antenna was picking up. Pigeons had taken to roosting in the radio antenna's large horn. They thought that perhaps heat from pigeon droppings was the cause.</a:t>
            </a:r>
            <a:br>
              <a:rPr lang="en-US"/>
            </a:br>
            <a:r>
              <a:rPr lang="en-US"/>
              <a:t/>
            </a:r>
            <a:br>
              <a:rPr lang="en-US"/>
            </a:br>
            <a:r>
              <a:rPr lang="en-US"/>
              <a:t>They set out a trap to catch the pigeons, but that didn't resolve the mystery either. No matter where in the sky they pointed their radio antenna, they kept picking up that faint, persistent hiss.</a:t>
            </a:r>
            <a:br>
              <a:rPr lang="en-US"/>
            </a:br>
            <a:r>
              <a:rPr lang="en-US"/>
              <a:t/>
            </a:r>
            <a:br>
              <a:rPr lang="en-US"/>
            </a:br>
            <a:r>
              <a:rPr lang="en-US"/>
              <a:t>Their determination in 1964 that the entire sky seemed to be dimly glowing with radio light confirmed physicists' predictions and later earned Penzias and Wilson a Nobel Prize. The two scientists had, quite by accident, discovered the fading flash from the big bang.</a:t>
            </a:r>
            <a:br>
              <a:rPr lang="en-US"/>
            </a:br>
            <a:endParaRPr lang="en-US"/>
          </a:p>
        </p:txBody>
      </p:sp>
      <p:sp>
        <p:nvSpPr>
          <p:cNvPr id="56323" name="Rectangle 3"/>
          <p:cNvSpPr>
            <a:spLocks noGrp="1" noRot="1" noChangeAspect="1" noChangeArrowheads="1" noTextEdit="1"/>
          </p:cNvSpPr>
          <p:nvPr>
            <p:ph type="sldImg"/>
          </p:nvPr>
        </p:nvSpPr>
        <p:spPr>
          <a:xfrm>
            <a:off x="1266825" y="727075"/>
            <a:ext cx="4781550" cy="3586163"/>
          </a:xfrm>
          <a:ln w="12700" cap="flat">
            <a:solidFill>
              <a:schemeClr val="tx1"/>
            </a:solid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Slide Image Placeholder 1"/>
          <p:cNvSpPr>
            <a:spLocks noGrp="1" noRot="1" noChangeAspect="1" noTextEdit="1"/>
          </p:cNvSpPr>
          <p:nvPr>
            <p:ph type="sldImg"/>
          </p:nvPr>
        </p:nvSpPr>
        <p:spPr>
          <a:ln/>
        </p:spPr>
      </p:sp>
      <p:sp>
        <p:nvSpPr>
          <p:cNvPr id="520195" name="Notes Placeholder 2"/>
          <p:cNvSpPr>
            <a:spLocks noGrp="1"/>
          </p:cNvSpPr>
          <p:nvPr>
            <p:ph type="body" idx="1"/>
          </p:nvPr>
        </p:nvSpPr>
        <p:spPr>
          <a:noFill/>
          <a:ln/>
        </p:spPr>
        <p:txBody>
          <a:bodyPr/>
          <a:lstStyle/>
          <a:p>
            <a:endParaRPr lang="en-US" smtClean="0"/>
          </a:p>
        </p:txBody>
      </p:sp>
      <p:sp>
        <p:nvSpPr>
          <p:cNvPr id="52019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1C338E8F-0CCF-457D-8E35-8E3AB82BC6A7}"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4143375" y="9120188"/>
            <a:ext cx="3170238" cy="479425"/>
          </a:xfrm>
          <a:prstGeom prst="rect">
            <a:avLst/>
          </a:prstGeom>
        </p:spPr>
        <p:txBody>
          <a:bodyPr/>
          <a:lstStyle/>
          <a:p>
            <a:fld id="{AC2EEA28-FA74-416C-9F52-651D51A854C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4143375" y="9120188"/>
            <a:ext cx="3170238" cy="479425"/>
          </a:xfrm>
          <a:prstGeom prst="rect">
            <a:avLst/>
          </a:prstGeom>
        </p:spPr>
        <p:txBody>
          <a:bodyPr/>
          <a:lstStyle/>
          <a:p>
            <a:fld id="{7E582718-2FA0-4B13-B4C0-BA8D8BF4A348}"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xfrm>
            <a:off x="4143375" y="9120188"/>
            <a:ext cx="3170238" cy="479425"/>
          </a:xfrm>
          <a:prstGeom prst="rect">
            <a:avLst/>
          </a:prstGeom>
          <a:ln/>
        </p:spPr>
        <p:txBody>
          <a:bodyPr/>
          <a:lstStyle/>
          <a:p>
            <a:fld id="{E407910E-8859-4F04-8A6B-F2E0C3D35E63}" type="slidenum">
              <a:rPr lang="en-US"/>
              <a:pPr/>
              <a:t>3</a:t>
            </a:fld>
            <a:endParaRPr lang="en-US"/>
          </a:p>
        </p:txBody>
      </p:sp>
      <p:sp>
        <p:nvSpPr>
          <p:cNvPr id="18434" name="Rectangle 2"/>
          <p:cNvSpPr>
            <a:spLocks noGrp="1" noRot="1" noChangeAspect="1" noChangeArrowheads="1" noTextEdit="1"/>
          </p:cNvSpPr>
          <p:nvPr>
            <p:ph type="sldImg"/>
          </p:nvPr>
        </p:nvSpPr>
        <p:spPr>
          <a:xfrm>
            <a:off x="1266825" y="727075"/>
            <a:ext cx="4781550" cy="3586163"/>
          </a:xfrm>
          <a:ln/>
        </p:spPr>
      </p:sp>
      <p:sp>
        <p:nvSpPr>
          <p:cNvPr id="18435" name="Rectangle 3"/>
          <p:cNvSpPr>
            <a:spLocks noGrp="1" noChangeArrowheads="1"/>
          </p:cNvSpPr>
          <p:nvPr>
            <p:ph type="body" idx="1"/>
          </p:nvPr>
        </p:nvSpPr>
        <p:spPr>
          <a:xfrm>
            <a:off x="974725" y="4560888"/>
            <a:ext cx="5365750" cy="4319587"/>
          </a:xfrm>
        </p:spPr>
        <p:txBody>
          <a:bodyPr/>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4143375" y="9120188"/>
            <a:ext cx="3170238" cy="479425"/>
          </a:xfrm>
          <a:prstGeom prst="rect">
            <a:avLst/>
          </a:prstGeom>
        </p:spPr>
        <p:txBody>
          <a:bodyPr/>
          <a:lstStyle/>
          <a:p>
            <a:fld id="{AC2EEA28-FA74-416C-9F52-651D51A854C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Slide Image Placeholder 1"/>
          <p:cNvSpPr>
            <a:spLocks noGrp="1" noRot="1" noChangeAspect="1" noTextEdit="1"/>
          </p:cNvSpPr>
          <p:nvPr>
            <p:ph type="sldImg"/>
          </p:nvPr>
        </p:nvSpPr>
        <p:spPr>
          <a:ln/>
        </p:spPr>
      </p:sp>
      <p:sp>
        <p:nvSpPr>
          <p:cNvPr id="463875" name="Notes Placeholder 2"/>
          <p:cNvSpPr>
            <a:spLocks noGrp="1"/>
          </p:cNvSpPr>
          <p:nvPr>
            <p:ph type="body" idx="1"/>
          </p:nvPr>
        </p:nvSpPr>
        <p:spPr>
          <a:noFill/>
          <a:ln/>
        </p:spPr>
        <p:txBody>
          <a:bodyPr/>
          <a:lstStyle/>
          <a:p>
            <a:endParaRPr lang="en-US" smtClean="0"/>
          </a:p>
        </p:txBody>
      </p:sp>
      <p:sp>
        <p:nvSpPr>
          <p:cNvPr id="46387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A796B85D-3A8F-42A1-B4AD-ADD8276D6334}"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4143375" y="9120188"/>
            <a:ext cx="3170238" cy="479425"/>
          </a:xfrm>
          <a:prstGeom prst="rect">
            <a:avLst/>
          </a:prstGeom>
        </p:spPr>
        <p:txBody>
          <a:bodyPr/>
          <a:lstStyle/>
          <a:p>
            <a:fld id="{AC2EEA28-FA74-416C-9F52-651D51A854C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50" name="Slide Image Placeholder 1"/>
          <p:cNvSpPr>
            <a:spLocks noGrp="1" noRot="1" noChangeAspect="1" noTextEdit="1"/>
          </p:cNvSpPr>
          <p:nvPr>
            <p:ph type="sldImg"/>
          </p:nvPr>
        </p:nvSpPr>
        <p:spPr>
          <a:ln/>
        </p:spPr>
      </p:sp>
      <p:sp>
        <p:nvSpPr>
          <p:cNvPr id="462851" name="Notes Placeholder 2"/>
          <p:cNvSpPr>
            <a:spLocks noGrp="1"/>
          </p:cNvSpPr>
          <p:nvPr>
            <p:ph type="body" idx="1"/>
          </p:nvPr>
        </p:nvSpPr>
        <p:spPr>
          <a:noFill/>
          <a:ln/>
        </p:spPr>
        <p:txBody>
          <a:bodyPr/>
          <a:lstStyle/>
          <a:p>
            <a:endParaRPr lang="en-US" smtClean="0"/>
          </a:p>
        </p:txBody>
      </p:sp>
      <p:sp>
        <p:nvSpPr>
          <p:cNvPr id="462852"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A559C3C3-60AE-4C92-ABCA-E100C1849E57}"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Slide Image Placeholder 1"/>
          <p:cNvSpPr>
            <a:spLocks noGrp="1" noRot="1" noChangeAspect="1" noTextEdit="1"/>
          </p:cNvSpPr>
          <p:nvPr>
            <p:ph type="sldImg"/>
          </p:nvPr>
        </p:nvSpPr>
        <p:spPr>
          <a:ln/>
        </p:spPr>
      </p:sp>
      <p:sp>
        <p:nvSpPr>
          <p:cNvPr id="428035" name="Notes Placeholder 2"/>
          <p:cNvSpPr>
            <a:spLocks noGrp="1"/>
          </p:cNvSpPr>
          <p:nvPr>
            <p:ph type="body" idx="1"/>
          </p:nvPr>
        </p:nvSpPr>
        <p:spPr>
          <a:noFill/>
          <a:ln/>
        </p:spPr>
        <p:txBody>
          <a:bodyPr/>
          <a:lstStyle/>
          <a:p>
            <a:endParaRPr lang="en-US" smtClean="0"/>
          </a:p>
        </p:txBody>
      </p:sp>
      <p:sp>
        <p:nvSpPr>
          <p:cNvPr id="428036"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788DB0DB-7159-4670-B2B7-8752C4DFF185}"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Slide Image Placeholder 1"/>
          <p:cNvSpPr>
            <a:spLocks noGrp="1" noRot="1" noChangeAspect="1" noTextEdit="1"/>
          </p:cNvSpPr>
          <p:nvPr>
            <p:ph type="sldImg"/>
          </p:nvPr>
        </p:nvSpPr>
        <p:spPr>
          <a:ln/>
        </p:spPr>
      </p:sp>
      <p:sp>
        <p:nvSpPr>
          <p:cNvPr id="429059" name="Notes Placeholder 2"/>
          <p:cNvSpPr>
            <a:spLocks noGrp="1"/>
          </p:cNvSpPr>
          <p:nvPr>
            <p:ph type="body" idx="1"/>
          </p:nvPr>
        </p:nvSpPr>
        <p:spPr>
          <a:noFill/>
          <a:ln/>
        </p:spPr>
        <p:txBody>
          <a:bodyPr/>
          <a:lstStyle/>
          <a:p>
            <a:endParaRPr lang="en-US" smtClean="0"/>
          </a:p>
        </p:txBody>
      </p:sp>
      <p:sp>
        <p:nvSpPr>
          <p:cNvPr id="429060" name="Slide Number Placeholder 3"/>
          <p:cNvSpPr>
            <a:spLocks noGrp="1"/>
          </p:cNvSpPr>
          <p:nvPr>
            <p:ph type="sldNum" sz="quarter" idx="5"/>
          </p:nvPr>
        </p:nvSpPr>
        <p:spPr>
          <a:xfrm>
            <a:off x="4143587" y="9119474"/>
            <a:ext cx="3169920" cy="480060"/>
          </a:xfrm>
          <a:prstGeom prst="rect">
            <a:avLst/>
          </a:prstGeom>
          <a:noFill/>
        </p:spPr>
        <p:txBody>
          <a:bodyPr lIns="96661" tIns="48331" rIns="96661" bIns="48331"/>
          <a:lstStyle/>
          <a:p>
            <a:fld id="{F12121DA-DF06-40EE-91D3-0105D1ADDD36}"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6498" name="Rectangle 2"/>
          <p:cNvSpPr>
            <a:spLocks noGrp="1" noChangeArrowheads="1"/>
          </p:cNvSpPr>
          <p:nvPr>
            <p:ph type="ctrTitle"/>
          </p:nvPr>
        </p:nvSpPr>
        <p:spPr>
          <a:xfrm>
            <a:off x="914400" y="1524000"/>
            <a:ext cx="7623175" cy="1752600"/>
          </a:xfrm>
        </p:spPr>
        <p:txBody>
          <a:bodyPr anchor="t"/>
          <a:lstStyle>
            <a:lvl1pPr>
              <a:defRPr sz="4400"/>
            </a:lvl1pPr>
          </a:lstStyle>
          <a:p>
            <a:r>
              <a:rPr lang="en-US"/>
              <a:t>Click to edit Master title style</a:t>
            </a:r>
          </a:p>
        </p:txBody>
      </p:sp>
      <p:sp>
        <p:nvSpPr>
          <p:cNvPr id="106499" name="Rectangle 3"/>
          <p:cNvSpPr>
            <a:spLocks noGrp="1" noChangeArrowheads="1"/>
          </p:cNvSpPr>
          <p:nvPr>
            <p:ph type="subTitle" idx="1"/>
          </p:nvPr>
        </p:nvSpPr>
        <p:spPr>
          <a:xfrm>
            <a:off x="1524000" y="3505200"/>
            <a:ext cx="6553200" cy="1752600"/>
          </a:xfrm>
        </p:spPr>
        <p:txBody>
          <a:bodyPr/>
          <a:lstStyle>
            <a:lvl1pPr marL="0" indent="0">
              <a:buFont typeface="Wingdings" pitchFamily="2" charset="2"/>
              <a:buNone/>
              <a:defRPr sz="2800"/>
            </a:lvl1pPr>
          </a:lstStyle>
          <a:p>
            <a:r>
              <a:rPr lang="en-US"/>
              <a:t>Click to edit Master subtitle style</a:t>
            </a:r>
          </a:p>
        </p:txBody>
      </p:sp>
      <p:sp>
        <p:nvSpPr>
          <p:cNvPr id="4" name="Rectangle 4"/>
          <p:cNvSpPr>
            <a:spLocks noGrp="1" noChangeArrowheads="1"/>
          </p:cNvSpPr>
          <p:nvPr>
            <p:ph type="dt" sz="half" idx="10"/>
          </p:nvPr>
        </p:nvSpPr>
        <p:spPr>
          <a:xfrm>
            <a:off x="457200" y="6243638"/>
            <a:ext cx="2133600" cy="457200"/>
          </a:xfrm>
        </p:spPr>
        <p:txBody>
          <a:bodyPr/>
          <a:lstStyle>
            <a:lvl1pPr>
              <a:defRPr sz="1200">
                <a:solidFill>
                  <a:schemeClr val="tx1"/>
                </a:solidFill>
                <a:latin typeface="Garamond" pitchFamily="18" charset="0"/>
              </a:defRPr>
            </a:lvl1pPr>
          </a:lstStyle>
          <a:p>
            <a:pPr>
              <a:defRPr/>
            </a:pPr>
            <a:endParaRPr lang="en-US"/>
          </a:p>
        </p:txBody>
      </p:sp>
      <p:sp>
        <p:nvSpPr>
          <p:cNvPr id="5" name="Rectangle 5"/>
          <p:cNvSpPr>
            <a:spLocks noGrp="1" noChangeArrowheads="1"/>
          </p:cNvSpPr>
          <p:nvPr>
            <p:ph type="ftr" sz="quarter" idx="11"/>
          </p:nvPr>
        </p:nvSpPr>
        <p:spPr>
          <a:xfrm>
            <a:off x="3124200" y="6243638"/>
            <a:ext cx="2895600" cy="457200"/>
          </a:xfrm>
        </p:spPr>
        <p:txBody>
          <a:bodyPr/>
          <a:lstStyle>
            <a:lvl1pPr>
              <a:defRPr sz="1200">
                <a:solidFill>
                  <a:schemeClr val="tx1"/>
                </a:solidFill>
                <a:latin typeface="Garamond" pitchFamily="18" charset="0"/>
              </a:defRPr>
            </a:lvl1pPr>
          </a:lstStyle>
          <a:p>
            <a:pPr>
              <a:defRPr/>
            </a:pPr>
            <a:endParaRPr lang="en-US"/>
          </a:p>
        </p:txBody>
      </p:sp>
      <p:sp>
        <p:nvSpPr>
          <p:cNvPr id="6" name="Rectangle 6"/>
          <p:cNvSpPr>
            <a:spLocks noGrp="1" noChangeArrowheads="1"/>
          </p:cNvSpPr>
          <p:nvPr>
            <p:ph type="sldNum" sz="quarter" idx="12"/>
          </p:nvPr>
        </p:nvSpPr>
        <p:spPr>
          <a:xfrm>
            <a:off x="6553200" y="6243638"/>
            <a:ext cx="2133600" cy="457200"/>
          </a:xfrm>
        </p:spPr>
        <p:txBody>
          <a:bodyPr/>
          <a:lstStyle>
            <a:lvl1pPr>
              <a:defRPr sz="1200">
                <a:solidFill>
                  <a:schemeClr val="tx1"/>
                </a:solidFill>
                <a:latin typeface="Garamond" pitchFamily="18" charset="0"/>
              </a:defRPr>
            </a:lvl1pPr>
          </a:lstStyle>
          <a:p>
            <a:pPr>
              <a:defRPr/>
            </a:pPr>
            <a:fld id="{B10FD39B-4E28-4D92-988B-BB49E7922EDA}"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D6E3424-321E-4923-B51C-DCF9CEB2143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19900" y="0"/>
            <a:ext cx="2247900" cy="6400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200" y="0"/>
            <a:ext cx="6591300" cy="6400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74A1551-ECBB-4E63-ABED-42CAA6C64AB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991600" cy="1219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371600"/>
            <a:ext cx="41148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371600"/>
            <a:ext cx="4114800" cy="243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62400"/>
            <a:ext cx="4114800" cy="243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9CCB8D48-A403-4106-8334-71E3117ACB5F}"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8991600" cy="12192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371600"/>
            <a:ext cx="4114800" cy="5029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4648200" y="1371600"/>
            <a:ext cx="4114800" cy="5029200"/>
          </a:xfrm>
        </p:spPr>
        <p:txBody>
          <a:bodyPr/>
          <a:lstStyle/>
          <a:p>
            <a:pPr lvl="0"/>
            <a:endParaRPr lang="en-US"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576BF17-9C85-4095-B44B-6E8145E1362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53E141C-CCED-462C-BECD-7CAFCDC2E68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74D8E58-CB4B-47A4-823A-AD8F2352562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81000" y="1371600"/>
            <a:ext cx="41148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371600"/>
            <a:ext cx="41148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AA33805-090D-4CA2-99D7-734DEC41245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A0DBC31B-1CAA-470B-9E94-1139155AA16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5D3B380-044D-43ED-84BB-A137AD329AA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677674C0-4070-45AF-9265-025B4E1AEC5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8008481-E3EF-4A2A-B26B-D5B8BF7574A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73171B3-D8FE-4887-88E3-4ACBF75C1080}"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76200" y="0"/>
            <a:ext cx="8991600" cy="1219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5123" name="Rectangle 3"/>
          <p:cNvSpPr>
            <a:spLocks noGrp="1" noChangeArrowheads="1"/>
          </p:cNvSpPr>
          <p:nvPr>
            <p:ph type="body" idx="1"/>
          </p:nvPr>
        </p:nvSpPr>
        <p:spPr bwMode="auto">
          <a:xfrm>
            <a:off x="381000" y="1371600"/>
            <a:ext cx="8382000" cy="5029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6" name="Rectangle 4"/>
          <p:cNvSpPr>
            <a:spLocks noGrp="1" noChangeArrowheads="1"/>
          </p:cNvSpPr>
          <p:nvPr>
            <p:ph type="dt" sz="half" idx="2"/>
          </p:nvPr>
        </p:nvSpPr>
        <p:spPr bwMode="auto">
          <a:xfrm>
            <a:off x="228600" y="6477000"/>
            <a:ext cx="2133600" cy="2238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800" b="0">
                <a:solidFill>
                  <a:srgbClr val="A98C4B"/>
                </a:solidFill>
                <a:latin typeface="+mj-lt"/>
              </a:defRPr>
            </a:lvl1pPr>
          </a:lstStyle>
          <a:p>
            <a:pPr>
              <a:defRPr/>
            </a:pPr>
            <a:endParaRPr lang="en-US"/>
          </a:p>
        </p:txBody>
      </p:sp>
      <p:sp>
        <p:nvSpPr>
          <p:cNvPr id="105477" name="Rectangle 5"/>
          <p:cNvSpPr>
            <a:spLocks noGrp="1" noChangeArrowheads="1"/>
          </p:cNvSpPr>
          <p:nvPr>
            <p:ph type="ftr" sz="quarter" idx="3"/>
          </p:nvPr>
        </p:nvSpPr>
        <p:spPr bwMode="auto">
          <a:xfrm>
            <a:off x="2514600" y="6477000"/>
            <a:ext cx="4114800" cy="2286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800" b="0">
                <a:solidFill>
                  <a:srgbClr val="A98C4B"/>
                </a:solidFill>
                <a:latin typeface="+mj-lt"/>
              </a:defRPr>
            </a:lvl1pPr>
          </a:lstStyle>
          <a:p>
            <a:pPr>
              <a:defRPr/>
            </a:pPr>
            <a:endParaRPr lang="en-US"/>
          </a:p>
        </p:txBody>
      </p:sp>
      <p:sp>
        <p:nvSpPr>
          <p:cNvPr id="105478" name="Rectangle 6"/>
          <p:cNvSpPr>
            <a:spLocks noGrp="1" noChangeArrowheads="1"/>
          </p:cNvSpPr>
          <p:nvPr>
            <p:ph type="sldNum" sz="quarter" idx="4"/>
          </p:nvPr>
        </p:nvSpPr>
        <p:spPr bwMode="auto">
          <a:xfrm>
            <a:off x="6781800" y="6477000"/>
            <a:ext cx="2133600" cy="2238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800" b="0">
                <a:solidFill>
                  <a:srgbClr val="A98C4B"/>
                </a:solidFill>
                <a:latin typeface="+mj-lt"/>
              </a:defRPr>
            </a:lvl1pPr>
          </a:lstStyle>
          <a:p>
            <a:pPr>
              <a:defRPr/>
            </a:pPr>
            <a:fld id="{8908F13A-B87B-4B7D-9B25-DB6BC71BA1C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34"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timing>
    <p:tnLst>
      <p:par>
        <p:cTn id="1" dur="indefinite" restart="never" nodeType="tmRoot"/>
      </p:par>
    </p:tnLst>
  </p:timing>
  <p:txStyles>
    <p:titleStyle>
      <a:lvl1pPr algn="l" rtl="0" eaLnBrk="0" fontAlgn="base" hangingPunct="0">
        <a:spcBef>
          <a:spcPct val="0"/>
        </a:spcBef>
        <a:spcAft>
          <a:spcPct val="0"/>
        </a:spcAft>
        <a:defRPr sz="3600">
          <a:solidFill>
            <a:srgbClr val="0000CC"/>
          </a:solidFill>
          <a:latin typeface="+mj-lt"/>
          <a:ea typeface="+mj-ea"/>
          <a:cs typeface="+mj-cs"/>
        </a:defRPr>
      </a:lvl1pPr>
      <a:lvl2pPr algn="l" rtl="0" eaLnBrk="0" fontAlgn="base" hangingPunct="0">
        <a:spcBef>
          <a:spcPct val="0"/>
        </a:spcBef>
        <a:spcAft>
          <a:spcPct val="0"/>
        </a:spcAft>
        <a:defRPr sz="3600">
          <a:solidFill>
            <a:srgbClr val="0000CC"/>
          </a:solidFill>
          <a:latin typeface="Arial" charset="0"/>
        </a:defRPr>
      </a:lvl2pPr>
      <a:lvl3pPr algn="l" rtl="0" eaLnBrk="0" fontAlgn="base" hangingPunct="0">
        <a:spcBef>
          <a:spcPct val="0"/>
        </a:spcBef>
        <a:spcAft>
          <a:spcPct val="0"/>
        </a:spcAft>
        <a:defRPr sz="3600">
          <a:solidFill>
            <a:srgbClr val="0000CC"/>
          </a:solidFill>
          <a:latin typeface="Arial" charset="0"/>
        </a:defRPr>
      </a:lvl3pPr>
      <a:lvl4pPr algn="l" rtl="0" eaLnBrk="0" fontAlgn="base" hangingPunct="0">
        <a:spcBef>
          <a:spcPct val="0"/>
        </a:spcBef>
        <a:spcAft>
          <a:spcPct val="0"/>
        </a:spcAft>
        <a:defRPr sz="3600">
          <a:solidFill>
            <a:srgbClr val="0000CC"/>
          </a:solidFill>
          <a:latin typeface="Arial" charset="0"/>
        </a:defRPr>
      </a:lvl4pPr>
      <a:lvl5pPr algn="l" rtl="0" eaLnBrk="0" fontAlgn="base" hangingPunct="0">
        <a:spcBef>
          <a:spcPct val="0"/>
        </a:spcBef>
        <a:spcAft>
          <a:spcPct val="0"/>
        </a:spcAft>
        <a:defRPr sz="3600">
          <a:solidFill>
            <a:srgbClr val="0000CC"/>
          </a:solidFill>
          <a:latin typeface="Arial" charset="0"/>
        </a:defRPr>
      </a:lvl5pPr>
      <a:lvl6pPr marL="457200" algn="l" rtl="0" fontAlgn="base">
        <a:spcBef>
          <a:spcPct val="0"/>
        </a:spcBef>
        <a:spcAft>
          <a:spcPct val="0"/>
        </a:spcAft>
        <a:defRPr sz="3600">
          <a:solidFill>
            <a:srgbClr val="0000CC"/>
          </a:solidFill>
          <a:latin typeface="Arial" charset="0"/>
        </a:defRPr>
      </a:lvl6pPr>
      <a:lvl7pPr marL="914400" algn="l" rtl="0" fontAlgn="base">
        <a:spcBef>
          <a:spcPct val="0"/>
        </a:spcBef>
        <a:spcAft>
          <a:spcPct val="0"/>
        </a:spcAft>
        <a:defRPr sz="3600">
          <a:solidFill>
            <a:srgbClr val="0000CC"/>
          </a:solidFill>
          <a:latin typeface="Arial" charset="0"/>
        </a:defRPr>
      </a:lvl7pPr>
      <a:lvl8pPr marL="1371600" algn="l" rtl="0" fontAlgn="base">
        <a:spcBef>
          <a:spcPct val="0"/>
        </a:spcBef>
        <a:spcAft>
          <a:spcPct val="0"/>
        </a:spcAft>
        <a:defRPr sz="3600">
          <a:solidFill>
            <a:srgbClr val="0000CC"/>
          </a:solidFill>
          <a:latin typeface="Arial" charset="0"/>
        </a:defRPr>
      </a:lvl8pPr>
      <a:lvl9pPr marL="1828800" algn="l" rtl="0" fontAlgn="base">
        <a:spcBef>
          <a:spcPct val="0"/>
        </a:spcBef>
        <a:spcAft>
          <a:spcPct val="0"/>
        </a:spcAft>
        <a:defRPr sz="3600">
          <a:solidFill>
            <a:srgbClr val="0000CC"/>
          </a:solidFill>
          <a:latin typeface="Arial" charset="0"/>
        </a:defRPr>
      </a:lvl9pPr>
    </p:titleStyle>
    <p:bodyStyle>
      <a:lvl1pPr marL="342900" indent="-342900" algn="l" rtl="0" eaLnBrk="0" fontAlgn="base" hangingPunct="0">
        <a:spcBef>
          <a:spcPct val="20000"/>
        </a:spcBef>
        <a:spcAft>
          <a:spcPct val="0"/>
        </a:spcAft>
        <a:buClr>
          <a:srgbClr val="0066FF"/>
        </a:buClr>
        <a:buFont typeface="Wingdings" pitchFamily="2" charset="2"/>
        <a:buChar char="§"/>
        <a:defRPr sz="3000">
          <a:solidFill>
            <a:schemeClr val="tx1"/>
          </a:solidFill>
          <a:latin typeface="+mn-lt"/>
          <a:ea typeface="+mn-ea"/>
          <a:cs typeface="+mn-cs"/>
        </a:defRPr>
      </a:lvl1pPr>
      <a:lvl2pPr marL="669925" indent="-325438" algn="l" rtl="0" eaLnBrk="0" fontAlgn="base" hangingPunct="0">
        <a:spcBef>
          <a:spcPct val="20000"/>
        </a:spcBef>
        <a:spcAft>
          <a:spcPct val="0"/>
        </a:spcAft>
        <a:buClr>
          <a:srgbClr val="A98C4B"/>
        </a:buClr>
        <a:buChar char="•"/>
        <a:defRPr sz="2600">
          <a:solidFill>
            <a:schemeClr val="tx1"/>
          </a:solidFill>
          <a:latin typeface="+mn-lt"/>
        </a:defRPr>
      </a:lvl2pPr>
      <a:lvl3pPr marL="1022350" indent="-350838" algn="l" rtl="0" eaLnBrk="0" fontAlgn="base" hangingPunct="0">
        <a:spcBef>
          <a:spcPct val="20000"/>
        </a:spcBef>
        <a:spcAft>
          <a:spcPct val="0"/>
        </a:spcAft>
        <a:buClr>
          <a:srgbClr val="A98C4B"/>
        </a:buClr>
        <a:buChar char="•"/>
        <a:defRPr sz="2200">
          <a:solidFill>
            <a:schemeClr val="tx1"/>
          </a:solidFill>
          <a:latin typeface="+mn-lt"/>
        </a:defRPr>
      </a:lvl3pPr>
      <a:lvl4pPr marL="1339850" indent="-315913" algn="l" rtl="0" eaLnBrk="0" fontAlgn="base" hangingPunct="0">
        <a:spcBef>
          <a:spcPct val="20000"/>
        </a:spcBef>
        <a:spcAft>
          <a:spcPct val="0"/>
        </a:spcAft>
        <a:buClr>
          <a:srgbClr val="A98C4B"/>
        </a:buClr>
        <a:buChar char="•"/>
        <a:defRPr sz="2000">
          <a:solidFill>
            <a:schemeClr val="tx1"/>
          </a:solidFill>
          <a:latin typeface="+mn-lt"/>
        </a:defRPr>
      </a:lvl4pPr>
      <a:lvl5pPr marL="1681163" indent="-339725" algn="l" rtl="0" eaLnBrk="0" fontAlgn="base" hangingPunct="0">
        <a:spcBef>
          <a:spcPct val="20000"/>
        </a:spcBef>
        <a:spcAft>
          <a:spcPct val="0"/>
        </a:spcAft>
        <a:buClr>
          <a:srgbClr val="A98C4B"/>
        </a:buClr>
        <a:buChar char="•"/>
        <a:defRPr sz="2000">
          <a:solidFill>
            <a:schemeClr val="tx1"/>
          </a:solidFill>
          <a:latin typeface="+mn-lt"/>
        </a:defRPr>
      </a:lvl5pPr>
      <a:lvl6pPr marL="2138363" indent="-339725" algn="l" rtl="0" fontAlgn="base">
        <a:spcBef>
          <a:spcPct val="20000"/>
        </a:spcBef>
        <a:spcAft>
          <a:spcPct val="0"/>
        </a:spcAft>
        <a:buClr>
          <a:srgbClr val="A98C4B"/>
        </a:buClr>
        <a:buChar char="•"/>
        <a:defRPr sz="2000">
          <a:solidFill>
            <a:schemeClr val="tx1"/>
          </a:solidFill>
          <a:latin typeface="+mn-lt"/>
        </a:defRPr>
      </a:lvl6pPr>
      <a:lvl7pPr marL="2595563" indent="-339725" algn="l" rtl="0" fontAlgn="base">
        <a:spcBef>
          <a:spcPct val="20000"/>
        </a:spcBef>
        <a:spcAft>
          <a:spcPct val="0"/>
        </a:spcAft>
        <a:buClr>
          <a:srgbClr val="A98C4B"/>
        </a:buClr>
        <a:buChar char="•"/>
        <a:defRPr sz="2000">
          <a:solidFill>
            <a:schemeClr val="tx1"/>
          </a:solidFill>
          <a:latin typeface="+mn-lt"/>
        </a:defRPr>
      </a:lvl7pPr>
      <a:lvl8pPr marL="3052763" indent="-339725" algn="l" rtl="0" fontAlgn="base">
        <a:spcBef>
          <a:spcPct val="20000"/>
        </a:spcBef>
        <a:spcAft>
          <a:spcPct val="0"/>
        </a:spcAft>
        <a:buClr>
          <a:srgbClr val="A98C4B"/>
        </a:buClr>
        <a:buChar char="•"/>
        <a:defRPr sz="2000">
          <a:solidFill>
            <a:schemeClr val="tx1"/>
          </a:solidFill>
          <a:latin typeface="+mn-lt"/>
        </a:defRPr>
      </a:lvl8pPr>
      <a:lvl9pPr marL="3509963" indent="-339725" algn="l" rtl="0" fontAlgn="base">
        <a:spcBef>
          <a:spcPct val="20000"/>
        </a:spcBef>
        <a:spcAft>
          <a:spcPct val="0"/>
        </a:spcAft>
        <a:buClr>
          <a:srgbClr val="A98C4B"/>
        </a:buClr>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17.png"/><Relationship Id="rId2" Type="http://schemas.openxmlformats.org/officeDocument/2006/relationships/video" Target="file:///E:\U5FILES\MEDIA\CH28\F28_01.MOV" TargetMode="External"/><Relationship Id="rId1" Type="http://schemas.openxmlformats.org/officeDocument/2006/relationships/tags" Target="../tags/tag10.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6.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video" Target="file:///E:\U5FILES\MEDIA\CH25\F25_08.MOV" TargetMode="External"/><Relationship Id="rId7" Type="http://schemas.openxmlformats.org/officeDocument/2006/relationships/image" Target="../media/image4.png"/><Relationship Id="rId2" Type="http://schemas.openxmlformats.org/officeDocument/2006/relationships/video" Target="file:///E:\U5FILES\MEDIA\CH25\F25_15.MOV" TargetMode="Externa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3.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1.png"/><Relationship Id="rId2" Type="http://schemas.openxmlformats.org/officeDocument/2006/relationships/video" Target="file:///E:\U5FILES\MEDIA\CH26\F26_12.MOV" TargetMode="External"/><Relationship Id="rId1" Type="http://schemas.openxmlformats.org/officeDocument/2006/relationships/tags" Target="../tags/tag4.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8.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6" name="Picture 4" descr="Milky Way"/>
          <p:cNvPicPr>
            <a:picLocks noChangeAspect="1" noChangeArrowheads="1"/>
          </p:cNvPicPr>
          <p:nvPr/>
        </p:nvPicPr>
        <p:blipFill>
          <a:blip r:embed="rId3" cstate="print"/>
          <a:srcRect/>
          <a:stretch>
            <a:fillRect/>
          </a:stretch>
        </p:blipFill>
        <p:spPr bwMode="auto">
          <a:xfrm>
            <a:off x="0" y="0"/>
            <a:ext cx="9220200" cy="6884988"/>
          </a:xfrm>
          <a:prstGeom prst="rect">
            <a:avLst/>
          </a:prstGeom>
          <a:noFill/>
        </p:spPr>
      </p:pic>
      <p:sp>
        <p:nvSpPr>
          <p:cNvPr id="120834" name="Rectangle 2"/>
          <p:cNvSpPr>
            <a:spLocks noGrp="1" noChangeArrowheads="1"/>
          </p:cNvSpPr>
          <p:nvPr>
            <p:ph type="title"/>
          </p:nvPr>
        </p:nvSpPr>
        <p:spPr/>
        <p:txBody>
          <a:bodyPr/>
          <a:lstStyle/>
          <a:p>
            <a:r>
              <a:rPr lang="en-US" dirty="0" smtClean="0">
                <a:solidFill>
                  <a:srgbClr val="FFFFCC"/>
                </a:solidFill>
              </a:rPr>
              <a:t>Cosmology</a:t>
            </a:r>
            <a:endParaRPr lang="en-US" dirty="0">
              <a:solidFill>
                <a:srgbClr val="FFFFCC"/>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AutoShape 2"/>
          <p:cNvSpPr>
            <a:spLocks noChangeArrowheads="1"/>
          </p:cNvSpPr>
          <p:nvPr/>
        </p:nvSpPr>
        <p:spPr bwMode="auto">
          <a:xfrm>
            <a:off x="0" y="3048000"/>
            <a:ext cx="9144000" cy="3429000"/>
          </a:xfrm>
          <a:prstGeom prst="irregularSeal2">
            <a:avLst/>
          </a:prstGeom>
          <a:solidFill>
            <a:schemeClr val="accent1"/>
          </a:solidFill>
          <a:ln w="9525">
            <a:solidFill>
              <a:schemeClr val="tx1"/>
            </a:solidFill>
            <a:miter lim="800000"/>
            <a:headEnd/>
            <a:tailEnd/>
          </a:ln>
        </p:spPr>
        <p:txBody>
          <a:bodyPr wrap="none" anchor="ctr"/>
          <a:lstStyle/>
          <a:p>
            <a:endParaRPr lang="en-US"/>
          </a:p>
        </p:txBody>
      </p:sp>
      <p:sp>
        <p:nvSpPr>
          <p:cNvPr id="214019" name="Rectangle 3"/>
          <p:cNvSpPr>
            <a:spLocks noGrp="1" noChangeArrowheads="1"/>
          </p:cNvSpPr>
          <p:nvPr>
            <p:ph type="title"/>
          </p:nvPr>
        </p:nvSpPr>
        <p:spPr>
          <a:xfrm>
            <a:off x="457200" y="152400"/>
            <a:ext cx="7543800" cy="792163"/>
          </a:xfrm>
        </p:spPr>
        <p:txBody>
          <a:bodyPr/>
          <a:lstStyle/>
          <a:p>
            <a:r>
              <a:rPr lang="en-US" sz="3500" smtClean="0"/>
              <a:t>Implications</a:t>
            </a:r>
          </a:p>
        </p:txBody>
      </p:sp>
      <p:sp>
        <p:nvSpPr>
          <p:cNvPr id="214020" name="Rectangle 4"/>
          <p:cNvSpPr>
            <a:spLocks noGrp="1" noChangeArrowheads="1"/>
          </p:cNvSpPr>
          <p:nvPr>
            <p:ph type="body" idx="1"/>
          </p:nvPr>
        </p:nvSpPr>
        <p:spPr>
          <a:xfrm>
            <a:off x="457200" y="1219200"/>
            <a:ext cx="7543800" cy="2286000"/>
          </a:xfrm>
        </p:spPr>
        <p:txBody>
          <a:bodyPr/>
          <a:lstStyle/>
          <a:p>
            <a:pPr>
              <a:buFont typeface="Wingdings" pitchFamily="2" charset="2"/>
              <a:buNone/>
            </a:pPr>
            <a:r>
              <a:rPr lang="en-US" smtClean="0"/>
              <a:t>The further away a galaxy is </a:t>
            </a:r>
          </a:p>
          <a:p>
            <a:r>
              <a:rPr lang="en-US" smtClean="0"/>
              <a:t>	the bigger its red shift (on average)</a:t>
            </a:r>
          </a:p>
          <a:p>
            <a:r>
              <a:rPr lang="en-US" smtClean="0"/>
              <a:t>	the faster it is moving (away from us)</a:t>
            </a:r>
          </a:p>
        </p:txBody>
      </p:sp>
      <p:sp>
        <p:nvSpPr>
          <p:cNvPr id="214021" name="Rectangle 5"/>
          <p:cNvSpPr>
            <a:spLocks noChangeArrowheads="1"/>
          </p:cNvSpPr>
          <p:nvPr/>
        </p:nvSpPr>
        <p:spPr bwMode="auto">
          <a:xfrm>
            <a:off x="1828800" y="4343400"/>
            <a:ext cx="5429250" cy="641350"/>
          </a:xfrm>
          <a:prstGeom prst="rect">
            <a:avLst/>
          </a:prstGeom>
          <a:noFill/>
          <a:ln w="9525">
            <a:noFill/>
            <a:miter lim="800000"/>
            <a:headEnd/>
            <a:tailEnd/>
          </a:ln>
        </p:spPr>
        <p:txBody>
          <a:bodyPr wrap="none">
            <a:spAutoFit/>
          </a:bodyPr>
          <a:lstStyle/>
          <a:p>
            <a:r>
              <a:rPr lang="en-US" sz="3600" b="1">
                <a:solidFill>
                  <a:schemeClr val="tx1"/>
                </a:solidFill>
                <a:latin typeface="Times New Roman" pitchFamily="18" charset="0"/>
              </a:rPr>
              <a:t>EXPANDING UNIVERSE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59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ChangeArrowheads="1"/>
          </p:cNvSpPr>
          <p:nvPr>
            <p:ph type="title"/>
          </p:nvPr>
        </p:nvSpPr>
        <p:spPr>
          <a:xfrm>
            <a:off x="457200" y="122238"/>
            <a:ext cx="7543800" cy="792162"/>
          </a:xfrm>
        </p:spPr>
        <p:txBody>
          <a:bodyPr/>
          <a:lstStyle/>
          <a:p>
            <a:r>
              <a:rPr lang="en-US" sz="3500" smtClean="0"/>
              <a:t>Expanding Universe</a:t>
            </a:r>
          </a:p>
        </p:txBody>
      </p:sp>
      <p:sp>
        <p:nvSpPr>
          <p:cNvPr id="215043" name="Rectangle 3"/>
          <p:cNvSpPr>
            <a:spLocks noGrp="1" noChangeArrowheads="1"/>
          </p:cNvSpPr>
          <p:nvPr>
            <p:ph type="body" sz="half" idx="1"/>
          </p:nvPr>
        </p:nvSpPr>
        <p:spPr>
          <a:xfrm>
            <a:off x="228600" y="1295400"/>
            <a:ext cx="4648200" cy="2247900"/>
          </a:xfrm>
        </p:spPr>
        <p:txBody>
          <a:bodyPr/>
          <a:lstStyle/>
          <a:p>
            <a:pPr>
              <a:lnSpc>
                <a:spcPct val="80000"/>
              </a:lnSpc>
            </a:pPr>
            <a:r>
              <a:rPr lang="en-US" sz="2200" smtClean="0"/>
              <a:t>If the universe is expanding, the </a:t>
            </a:r>
            <a:r>
              <a:rPr lang="en-US" sz="2200" b="1" smtClean="0"/>
              <a:t>farther away</a:t>
            </a:r>
            <a:r>
              <a:rPr lang="en-US" sz="2200" smtClean="0"/>
              <a:t> two galaxies are, the </a:t>
            </a:r>
            <a:r>
              <a:rPr lang="en-US" sz="2200" b="1" smtClean="0"/>
              <a:t>faster they move apart</a:t>
            </a:r>
            <a:r>
              <a:rPr lang="en-US" sz="2200" smtClean="0"/>
              <a:t>.</a:t>
            </a:r>
          </a:p>
          <a:p>
            <a:pPr>
              <a:lnSpc>
                <a:spcPct val="80000"/>
              </a:lnSpc>
            </a:pPr>
            <a:endParaRPr lang="en-US" sz="2200" smtClean="0"/>
          </a:p>
          <a:p>
            <a:pPr>
              <a:lnSpc>
                <a:spcPct val="80000"/>
              </a:lnSpc>
            </a:pPr>
            <a:r>
              <a:rPr lang="en-US" sz="2200" smtClean="0"/>
              <a:t>Also, all galaxies would appear to be moving away from all other galaxies so </a:t>
            </a:r>
            <a:r>
              <a:rPr lang="en-US" sz="2200" b="1" smtClean="0"/>
              <a:t>our view is not unique</a:t>
            </a:r>
            <a:r>
              <a:rPr lang="en-US" sz="2200" smtClean="0"/>
              <a:t>.</a:t>
            </a:r>
          </a:p>
        </p:txBody>
      </p:sp>
      <p:pic>
        <p:nvPicPr>
          <p:cNvPr id="126980" name="F28_01.MOV">
            <a:hlinkClick r:id="" action="ppaction://media"/>
          </p:cNvPr>
          <p:cNvPicPr>
            <a:picLocks noGrp="1" noRot="1" noChangeAspect="1" noChangeArrowheads="1"/>
          </p:cNvPicPr>
          <p:nvPr>
            <p:ph sz="quarter" idx="3"/>
            <a:videoFile r:link="rId2"/>
          </p:nvPr>
        </p:nvPicPr>
        <p:blipFill>
          <a:blip r:embed="rId5" cstate="print"/>
          <a:srcRect/>
          <a:stretch>
            <a:fillRect/>
          </a:stretch>
        </p:blipFill>
        <p:spPr>
          <a:xfrm>
            <a:off x="5334000" y="2057400"/>
            <a:ext cx="3603625" cy="1770063"/>
          </a:xfrm>
        </p:spPr>
      </p:pic>
      <p:pic>
        <p:nvPicPr>
          <p:cNvPr id="126981" name="Picture 5"/>
          <p:cNvPicPr>
            <a:picLocks noChangeAspect="1" noChangeArrowheads="1"/>
          </p:cNvPicPr>
          <p:nvPr/>
        </p:nvPicPr>
        <p:blipFill>
          <a:blip r:embed="rId6" cstate="print"/>
          <a:srcRect/>
          <a:stretch>
            <a:fillRect/>
          </a:stretch>
        </p:blipFill>
        <p:spPr bwMode="auto">
          <a:xfrm>
            <a:off x="5029200" y="4419600"/>
            <a:ext cx="4114800" cy="1714500"/>
          </a:xfrm>
          <a:prstGeom prst="rect">
            <a:avLst/>
          </a:prstGeom>
          <a:noFill/>
          <a:ln w="12700">
            <a:noFill/>
            <a:miter lim="800000"/>
            <a:headEnd/>
            <a:tailEnd/>
          </a:ln>
        </p:spPr>
      </p:pic>
      <p:pic>
        <p:nvPicPr>
          <p:cNvPr id="126982" name="Picture 6"/>
          <p:cNvPicPr>
            <a:picLocks noChangeAspect="1" noChangeArrowheads="1"/>
          </p:cNvPicPr>
          <p:nvPr/>
        </p:nvPicPr>
        <p:blipFill>
          <a:blip r:embed="rId7" cstate="print"/>
          <a:srcRect/>
          <a:stretch>
            <a:fillRect/>
          </a:stretch>
        </p:blipFill>
        <p:spPr bwMode="auto">
          <a:xfrm>
            <a:off x="304800" y="4114800"/>
            <a:ext cx="4267200" cy="2192338"/>
          </a:xfrm>
          <a:prstGeom prst="rect">
            <a:avLst/>
          </a:prstGeom>
          <a:noFill/>
          <a:ln w="12700">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69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698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69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p:cTn id="15" fill="hold" display="0">
                  <p:stCondLst>
                    <p:cond delay="indefinite"/>
                  </p:stCondLst>
                  <p:endCondLst>
                    <p:cond evt="onNext" delay="0">
                      <p:tgtEl>
                        <p:sldTgt/>
                      </p:tgtEl>
                    </p:cond>
                    <p:cond evt="onPrev" delay="0">
                      <p:tgtEl>
                        <p:sldTgt/>
                      </p:tgtEl>
                    </p:cond>
                  </p:endCondLst>
                </p:cTn>
                <p:tgtEl>
                  <p:spTgt spid="126980"/>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r>
              <a:rPr lang="en-US"/>
              <a:t>Hubble Law</a:t>
            </a:r>
          </a:p>
        </p:txBody>
      </p:sp>
      <p:sp>
        <p:nvSpPr>
          <p:cNvPr id="39939" name="Rectangle 3"/>
          <p:cNvSpPr>
            <a:spLocks noGrp="1" noChangeArrowheads="1"/>
          </p:cNvSpPr>
          <p:nvPr>
            <p:ph type="body" idx="1"/>
          </p:nvPr>
        </p:nvSpPr>
        <p:spPr>
          <a:xfrm>
            <a:off x="304800" y="1371600"/>
            <a:ext cx="5370443" cy="1828800"/>
          </a:xfrm>
        </p:spPr>
        <p:txBody>
          <a:bodyPr>
            <a:normAutofit fontScale="92500" lnSpcReduction="20000"/>
          </a:bodyPr>
          <a:lstStyle/>
          <a:p>
            <a:r>
              <a:rPr lang="en-US" sz="2400" dirty="0"/>
              <a:t>The speed a galaxy moves away from us is proportional to its </a:t>
            </a:r>
            <a:r>
              <a:rPr lang="en-US" sz="2400" dirty="0" smtClean="0"/>
              <a:t>distance: The </a:t>
            </a:r>
            <a:r>
              <a:rPr lang="en-US" sz="2400" dirty="0"/>
              <a:t>farther away the galaxy is, the faster it recedes</a:t>
            </a:r>
            <a:r>
              <a:rPr lang="en-US" sz="2400" dirty="0" smtClean="0"/>
              <a:t>.</a:t>
            </a:r>
          </a:p>
          <a:p>
            <a:r>
              <a:rPr lang="en-US" sz="2400" dirty="0" smtClean="0"/>
              <a:t>The Hubble Law is used to find distances to the farthest galaxies</a:t>
            </a:r>
          </a:p>
        </p:txBody>
      </p:sp>
      <p:pic>
        <p:nvPicPr>
          <p:cNvPr id="10" name="Picture 4"/>
          <p:cNvPicPr>
            <a:picLocks noChangeAspect="1" noChangeArrowheads="1"/>
          </p:cNvPicPr>
          <p:nvPr/>
        </p:nvPicPr>
        <p:blipFill>
          <a:blip r:embed="rId4" cstate="print"/>
          <a:srcRect/>
          <a:stretch>
            <a:fillRect/>
          </a:stretch>
        </p:blipFill>
        <p:spPr bwMode="auto">
          <a:xfrm>
            <a:off x="1173187" y="3256179"/>
            <a:ext cx="6477000" cy="3373438"/>
          </a:xfrm>
          <a:prstGeom prst="rect">
            <a:avLst/>
          </a:prstGeom>
          <a:noFill/>
          <a:ln w="12700">
            <a:noFill/>
            <a:miter lim="800000"/>
            <a:headEnd/>
            <a:tailEnd/>
          </a:ln>
          <a:effectLst/>
        </p:spPr>
      </p:pic>
      <p:graphicFrame>
        <p:nvGraphicFramePr>
          <p:cNvPr id="12" name="Table Placeholder 3"/>
          <p:cNvGraphicFramePr>
            <a:graphicFrameLocks/>
          </p:cNvGraphicFramePr>
          <p:nvPr/>
        </p:nvGraphicFramePr>
        <p:xfrm>
          <a:off x="5839354" y="1470362"/>
          <a:ext cx="3065144" cy="1600200"/>
        </p:xfrm>
        <a:graphic>
          <a:graphicData uri="http://schemas.openxmlformats.org/drawingml/2006/table">
            <a:tbl>
              <a:tblPr>
                <a:tableStyleId>{3C2FFA5D-87B4-456A-9821-1D502468CF0F}</a:tableStyleId>
              </a:tblPr>
              <a:tblGrid>
                <a:gridCol w="1278335"/>
                <a:gridCol w="1786809"/>
              </a:tblGrid>
              <a:tr h="400050">
                <a:tc>
                  <a:txBody>
                    <a:bodyPr/>
                    <a:lstStyle/>
                    <a:p>
                      <a:pPr marL="0" marR="0">
                        <a:spcBef>
                          <a:spcPts val="0"/>
                        </a:spcBef>
                        <a:spcAft>
                          <a:spcPts val="0"/>
                        </a:spcAft>
                      </a:pPr>
                      <a:r>
                        <a:rPr lang="en-US" sz="1000" dirty="0"/>
                        <a:t>radar ranging</a:t>
                      </a:r>
                      <a:endParaRPr lang="en-US" sz="1000" dirty="0">
                        <a:latin typeface="Times New Roman"/>
                        <a:ea typeface="Times New Roman"/>
                        <a:cs typeface="Times New Roman"/>
                      </a:endParaRPr>
                    </a:p>
                  </a:txBody>
                  <a:tcPr marL="68580" marR="68580" marT="0" marB="0" anchor="ctr"/>
                </a:tc>
                <a:tc>
                  <a:txBody>
                    <a:bodyPr/>
                    <a:lstStyle/>
                    <a:p>
                      <a:pPr marL="0" marR="0">
                        <a:spcBef>
                          <a:spcPts val="0"/>
                        </a:spcBef>
                        <a:spcAft>
                          <a:spcPts val="0"/>
                        </a:spcAft>
                      </a:pPr>
                      <a:r>
                        <a:rPr lang="en-US" sz="1000" dirty="0"/>
                        <a:t>within solar system</a:t>
                      </a:r>
                      <a:endParaRPr lang="en-US" sz="1000" dirty="0">
                        <a:latin typeface="Times New Roman"/>
                        <a:ea typeface="Times New Roman"/>
                        <a:cs typeface="Times New Roman"/>
                      </a:endParaRPr>
                    </a:p>
                  </a:txBody>
                  <a:tcPr marL="68580" marR="68580" marT="0" marB="0" anchor="ctr"/>
                </a:tc>
              </a:tr>
              <a:tr h="400050">
                <a:tc>
                  <a:txBody>
                    <a:bodyPr/>
                    <a:lstStyle/>
                    <a:p>
                      <a:pPr marL="0" marR="0">
                        <a:spcBef>
                          <a:spcPts val="0"/>
                        </a:spcBef>
                        <a:spcAft>
                          <a:spcPts val="0"/>
                        </a:spcAft>
                      </a:pPr>
                      <a:r>
                        <a:rPr lang="en-US" sz="1000"/>
                        <a:t>triangulation</a:t>
                      </a:r>
                      <a:endParaRPr lang="en-US" sz="1000">
                        <a:latin typeface="Times New Roman"/>
                        <a:ea typeface="Times New Roman"/>
                        <a:cs typeface="Times New Roman"/>
                      </a:endParaRPr>
                    </a:p>
                  </a:txBody>
                  <a:tcPr marL="68580" marR="68580" marT="0" marB="0" anchor="ctr"/>
                </a:tc>
                <a:tc>
                  <a:txBody>
                    <a:bodyPr/>
                    <a:lstStyle/>
                    <a:p>
                      <a:pPr marL="0" marR="0">
                        <a:spcBef>
                          <a:spcPts val="0"/>
                        </a:spcBef>
                        <a:spcAft>
                          <a:spcPts val="0"/>
                        </a:spcAft>
                      </a:pPr>
                      <a:r>
                        <a:rPr lang="en-US" sz="1000" dirty="0"/>
                        <a:t>nearest 10,000 stars in galaxy</a:t>
                      </a:r>
                      <a:endParaRPr lang="en-US" sz="1000" dirty="0">
                        <a:latin typeface="Times New Roman"/>
                        <a:ea typeface="Times New Roman"/>
                        <a:cs typeface="Times New Roman"/>
                      </a:endParaRPr>
                    </a:p>
                  </a:txBody>
                  <a:tcPr marL="68580" marR="68580" marT="0" marB="0" anchor="ctr"/>
                </a:tc>
              </a:tr>
              <a:tr h="400050">
                <a:tc>
                  <a:txBody>
                    <a:bodyPr/>
                    <a:lstStyle/>
                    <a:p>
                      <a:pPr marL="0" marR="0">
                        <a:spcBef>
                          <a:spcPts val="0"/>
                        </a:spcBef>
                        <a:spcAft>
                          <a:spcPts val="0"/>
                        </a:spcAft>
                      </a:pPr>
                      <a:r>
                        <a:rPr lang="en-US" sz="1000"/>
                        <a:t>distance-brightness</a:t>
                      </a:r>
                      <a:endParaRPr lang="en-US" sz="1000">
                        <a:latin typeface="Times New Roman"/>
                        <a:ea typeface="Times New Roman"/>
                        <a:cs typeface="Times New Roman"/>
                      </a:endParaRPr>
                    </a:p>
                  </a:txBody>
                  <a:tcPr marL="68580" marR="68580" marT="0" marB="0" anchor="ctr"/>
                </a:tc>
                <a:tc>
                  <a:txBody>
                    <a:bodyPr/>
                    <a:lstStyle/>
                    <a:p>
                      <a:pPr marL="0" marR="0">
                        <a:spcBef>
                          <a:spcPts val="0"/>
                        </a:spcBef>
                        <a:spcAft>
                          <a:spcPts val="0"/>
                        </a:spcAft>
                      </a:pPr>
                      <a:r>
                        <a:rPr lang="en-US" sz="1000" dirty="0"/>
                        <a:t>within our galaxy and nearby galaxies</a:t>
                      </a:r>
                      <a:endParaRPr lang="en-US" sz="1000" dirty="0">
                        <a:latin typeface="Times New Roman"/>
                        <a:ea typeface="Times New Roman"/>
                        <a:cs typeface="Times New Roman"/>
                      </a:endParaRPr>
                    </a:p>
                  </a:txBody>
                  <a:tcPr marL="68580" marR="68580" marT="0" marB="0" anchor="ctr"/>
                </a:tc>
              </a:tr>
              <a:tr h="400050">
                <a:tc>
                  <a:txBody>
                    <a:bodyPr/>
                    <a:lstStyle/>
                    <a:p>
                      <a:pPr marL="0" marR="0">
                        <a:spcBef>
                          <a:spcPts val="0"/>
                        </a:spcBef>
                        <a:spcAft>
                          <a:spcPts val="0"/>
                        </a:spcAft>
                      </a:pPr>
                      <a:r>
                        <a:rPr lang="en-US" sz="1000" dirty="0"/>
                        <a:t>cosmological </a:t>
                      </a:r>
                      <a:r>
                        <a:rPr lang="en-US" sz="1000" dirty="0" err="1"/>
                        <a:t>redshift</a:t>
                      </a:r>
                      <a:endParaRPr lang="en-US" sz="1000" dirty="0">
                        <a:latin typeface="Times New Roman"/>
                        <a:ea typeface="Times New Roman"/>
                        <a:cs typeface="Times New Roman"/>
                      </a:endParaRPr>
                    </a:p>
                  </a:txBody>
                  <a:tcPr marL="68580" marR="68580" marT="0" marB="0" anchor="ctr"/>
                </a:tc>
                <a:tc>
                  <a:txBody>
                    <a:bodyPr/>
                    <a:lstStyle/>
                    <a:p>
                      <a:pPr marL="0" marR="0">
                        <a:spcBef>
                          <a:spcPts val="0"/>
                        </a:spcBef>
                        <a:spcAft>
                          <a:spcPts val="0"/>
                        </a:spcAft>
                      </a:pPr>
                      <a:r>
                        <a:rPr lang="en-US" sz="1000" dirty="0"/>
                        <a:t>beyond nearby galaxies</a:t>
                      </a:r>
                      <a:endParaRPr lang="en-US" sz="1000" dirty="0">
                        <a:latin typeface="Times New Roman"/>
                        <a:ea typeface="Times New Roman"/>
                        <a:cs typeface="Times New Roman"/>
                      </a:endParaRPr>
                    </a:p>
                  </a:txBody>
                  <a:tcPr marL="68580" marR="68580" marT="0" marB="0" anchor="ctr"/>
                </a:tc>
              </a:tr>
            </a:tbl>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a:xfrm>
            <a:off x="76200" y="0"/>
            <a:ext cx="8991600" cy="725557"/>
          </a:xfrm>
        </p:spPr>
        <p:txBody>
          <a:bodyPr/>
          <a:lstStyle/>
          <a:p>
            <a:r>
              <a:rPr lang="en-US" sz="3500" dirty="0" smtClean="0"/>
              <a:t>Evolution in our understanding</a:t>
            </a:r>
          </a:p>
        </p:txBody>
      </p:sp>
      <p:sp>
        <p:nvSpPr>
          <p:cNvPr id="216067" name="Rectangle 3"/>
          <p:cNvSpPr>
            <a:spLocks noGrp="1" noChangeArrowheads="1"/>
          </p:cNvSpPr>
          <p:nvPr>
            <p:ph type="body" idx="1"/>
          </p:nvPr>
        </p:nvSpPr>
        <p:spPr>
          <a:xfrm>
            <a:off x="271669" y="854765"/>
            <a:ext cx="8208963" cy="4648200"/>
          </a:xfrm>
        </p:spPr>
        <p:txBody>
          <a:bodyPr/>
          <a:lstStyle/>
          <a:p>
            <a:r>
              <a:rPr lang="en-US" sz="2000" b="1" dirty="0" smtClean="0"/>
              <a:t>Early ideas of the universe:</a:t>
            </a:r>
            <a:r>
              <a:rPr lang="en-US" sz="2000" dirty="0" smtClean="0"/>
              <a:t>  </a:t>
            </a:r>
          </a:p>
          <a:p>
            <a:pPr lvl="1"/>
            <a:r>
              <a:rPr lang="en-US" sz="2000" dirty="0" smtClean="0"/>
              <a:t>Infinitely old </a:t>
            </a:r>
          </a:p>
          <a:p>
            <a:pPr lvl="1"/>
            <a:r>
              <a:rPr lang="en-US" sz="2000" dirty="0" smtClean="0"/>
              <a:t>Infinitely large</a:t>
            </a:r>
          </a:p>
          <a:p>
            <a:pPr lvl="1"/>
            <a:r>
              <a:rPr lang="en-US" sz="2000" dirty="0" smtClean="0"/>
              <a:t>Unchanging in time</a:t>
            </a:r>
          </a:p>
          <a:p>
            <a:r>
              <a:rPr lang="en-US" sz="2000" b="1" dirty="0" smtClean="0"/>
              <a:t>But this view can’t be right because</a:t>
            </a:r>
          </a:p>
          <a:p>
            <a:pPr lvl="1"/>
            <a:r>
              <a:rPr lang="en-US" sz="2000" dirty="0" smtClean="0"/>
              <a:t>The universe is expanding = changing with time.</a:t>
            </a:r>
          </a:p>
          <a:p>
            <a:pPr lvl="1"/>
            <a:r>
              <a:rPr lang="en-US" sz="2000" dirty="0" smtClean="0"/>
              <a:t>An infinitely large and old universe would never know darkness.  This is </a:t>
            </a:r>
            <a:r>
              <a:rPr lang="en-US" sz="2000" b="1" i="1" dirty="0" err="1" smtClean="0"/>
              <a:t>Olber’s</a:t>
            </a:r>
            <a:r>
              <a:rPr lang="en-US" sz="2000" b="1" i="1" dirty="0" smtClean="0"/>
              <a:t> paradox</a:t>
            </a:r>
            <a:r>
              <a:rPr lang="en-US" sz="2000" b="1" dirty="0" smtClean="0"/>
              <a:t> </a:t>
            </a:r>
          </a:p>
        </p:txBody>
      </p:sp>
      <p:grpSp>
        <p:nvGrpSpPr>
          <p:cNvPr id="4" name="Group 4"/>
          <p:cNvGrpSpPr>
            <a:grpSpLocks/>
          </p:cNvGrpSpPr>
          <p:nvPr/>
        </p:nvGrpSpPr>
        <p:grpSpPr bwMode="auto">
          <a:xfrm>
            <a:off x="4383156" y="3607903"/>
            <a:ext cx="3419061" cy="2854947"/>
            <a:chOff x="2592" y="576"/>
            <a:chExt cx="2832" cy="2871"/>
          </a:xfrm>
        </p:grpSpPr>
        <p:sp>
          <p:nvSpPr>
            <p:cNvPr id="5" name="Oval 5"/>
            <p:cNvSpPr>
              <a:spLocks noChangeArrowheads="1"/>
            </p:cNvSpPr>
            <p:nvPr/>
          </p:nvSpPr>
          <p:spPr bwMode="auto">
            <a:xfrm>
              <a:off x="4080" y="2880"/>
              <a:ext cx="144" cy="144"/>
            </a:xfrm>
            <a:prstGeom prst="ellipse">
              <a:avLst/>
            </a:prstGeom>
            <a:solidFill>
              <a:schemeClr val="accent1"/>
            </a:solidFill>
            <a:ln w="12700">
              <a:solidFill>
                <a:schemeClr val="bg2"/>
              </a:solidFill>
              <a:round/>
              <a:headEnd/>
              <a:tailEnd/>
            </a:ln>
          </p:spPr>
          <p:txBody>
            <a:bodyPr wrap="none" anchor="ctr"/>
            <a:lstStyle/>
            <a:p>
              <a:endParaRPr lang="en-US"/>
            </a:p>
          </p:txBody>
        </p:sp>
        <p:sp>
          <p:nvSpPr>
            <p:cNvPr id="6" name="Text Box 6"/>
            <p:cNvSpPr txBox="1">
              <a:spLocks noChangeArrowheads="1"/>
            </p:cNvSpPr>
            <p:nvPr/>
          </p:nvSpPr>
          <p:spPr bwMode="auto">
            <a:xfrm>
              <a:off x="3840" y="576"/>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7" name="Text Box 7"/>
            <p:cNvSpPr txBox="1">
              <a:spLocks noChangeArrowheads="1"/>
            </p:cNvSpPr>
            <p:nvPr/>
          </p:nvSpPr>
          <p:spPr bwMode="auto">
            <a:xfrm>
              <a:off x="3024" y="1440"/>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8" name="Text Box 8"/>
            <p:cNvSpPr txBox="1">
              <a:spLocks noChangeArrowheads="1"/>
            </p:cNvSpPr>
            <p:nvPr/>
          </p:nvSpPr>
          <p:spPr bwMode="auto">
            <a:xfrm>
              <a:off x="3840" y="1488"/>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9" name="Text Box 9"/>
            <p:cNvSpPr txBox="1">
              <a:spLocks noChangeArrowheads="1"/>
            </p:cNvSpPr>
            <p:nvPr/>
          </p:nvSpPr>
          <p:spPr bwMode="auto">
            <a:xfrm>
              <a:off x="5184" y="1488"/>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10" name="Text Box 10"/>
            <p:cNvSpPr txBox="1">
              <a:spLocks noChangeArrowheads="1"/>
            </p:cNvSpPr>
            <p:nvPr/>
          </p:nvSpPr>
          <p:spPr bwMode="auto">
            <a:xfrm>
              <a:off x="3456" y="1632"/>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11" name="Text Box 11"/>
            <p:cNvSpPr txBox="1">
              <a:spLocks noChangeArrowheads="1"/>
            </p:cNvSpPr>
            <p:nvPr/>
          </p:nvSpPr>
          <p:spPr bwMode="auto">
            <a:xfrm>
              <a:off x="3552" y="1152"/>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12" name="Text Box 12"/>
            <p:cNvSpPr txBox="1">
              <a:spLocks noChangeArrowheads="1"/>
            </p:cNvSpPr>
            <p:nvPr/>
          </p:nvSpPr>
          <p:spPr bwMode="auto">
            <a:xfrm>
              <a:off x="3936" y="1824"/>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13" name="Text Box 13"/>
            <p:cNvSpPr txBox="1">
              <a:spLocks noChangeArrowheads="1"/>
            </p:cNvSpPr>
            <p:nvPr/>
          </p:nvSpPr>
          <p:spPr bwMode="auto">
            <a:xfrm>
              <a:off x="4848" y="1680"/>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14" name="Text Box 14"/>
            <p:cNvSpPr txBox="1">
              <a:spLocks noChangeArrowheads="1"/>
            </p:cNvSpPr>
            <p:nvPr/>
          </p:nvSpPr>
          <p:spPr bwMode="auto">
            <a:xfrm>
              <a:off x="2592" y="1440"/>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15" name="Text Box 15"/>
            <p:cNvSpPr txBox="1">
              <a:spLocks noChangeArrowheads="1"/>
            </p:cNvSpPr>
            <p:nvPr/>
          </p:nvSpPr>
          <p:spPr bwMode="auto">
            <a:xfrm>
              <a:off x="5040" y="1872"/>
              <a:ext cx="240" cy="414"/>
            </a:xfrm>
            <a:prstGeom prst="rect">
              <a:avLst/>
            </a:prstGeom>
            <a:noFill/>
            <a:ln w="12700">
              <a:noFill/>
              <a:miter lim="800000"/>
              <a:headEnd/>
              <a:tailEnd/>
            </a:ln>
          </p:spPr>
          <p:txBody>
            <a:bodyPr>
              <a:spAutoFit/>
            </a:bodyPr>
            <a:lstStyle/>
            <a:p>
              <a:pPr eaLnBrk="1" hangingPunct="1">
                <a:spcBef>
                  <a:spcPct val="50000"/>
                </a:spcBef>
              </a:pPr>
              <a:r>
                <a:rPr lang="en-US" sz="1600" b="1" dirty="0">
                  <a:solidFill>
                    <a:srgbClr val="0000FF"/>
                  </a:solidFill>
                  <a:latin typeface="Times New Roman" pitchFamily="18" charset="0"/>
                  <a:cs typeface="Times New Roman" pitchFamily="18" charset="0"/>
                </a:rPr>
                <a:t>☼ </a:t>
              </a:r>
            </a:p>
          </p:txBody>
        </p:sp>
        <p:sp>
          <p:nvSpPr>
            <p:cNvPr id="16" name="Text Box 16"/>
            <p:cNvSpPr txBox="1">
              <a:spLocks noChangeArrowheads="1"/>
            </p:cNvSpPr>
            <p:nvPr/>
          </p:nvSpPr>
          <p:spPr bwMode="auto">
            <a:xfrm>
              <a:off x="4368" y="1872"/>
              <a:ext cx="240" cy="414"/>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17" name="Text Box 17"/>
            <p:cNvSpPr txBox="1">
              <a:spLocks noChangeArrowheads="1"/>
            </p:cNvSpPr>
            <p:nvPr/>
          </p:nvSpPr>
          <p:spPr bwMode="auto">
            <a:xfrm>
              <a:off x="4272" y="1104"/>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18" name="Text Box 18"/>
            <p:cNvSpPr txBox="1">
              <a:spLocks noChangeArrowheads="1"/>
            </p:cNvSpPr>
            <p:nvPr/>
          </p:nvSpPr>
          <p:spPr bwMode="auto">
            <a:xfrm>
              <a:off x="4464" y="1055"/>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19" name="Text Box 19"/>
            <p:cNvSpPr txBox="1">
              <a:spLocks noChangeArrowheads="1"/>
            </p:cNvSpPr>
            <p:nvPr/>
          </p:nvSpPr>
          <p:spPr bwMode="auto">
            <a:xfrm>
              <a:off x="4896" y="1248"/>
              <a:ext cx="241"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20" name="Text Box 20"/>
            <p:cNvSpPr txBox="1">
              <a:spLocks noChangeArrowheads="1"/>
            </p:cNvSpPr>
            <p:nvPr/>
          </p:nvSpPr>
          <p:spPr bwMode="auto">
            <a:xfrm>
              <a:off x="3984" y="1008"/>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21" name="Text Box 21"/>
            <p:cNvSpPr txBox="1">
              <a:spLocks noChangeArrowheads="1"/>
            </p:cNvSpPr>
            <p:nvPr/>
          </p:nvSpPr>
          <p:spPr bwMode="auto">
            <a:xfrm>
              <a:off x="4176" y="576"/>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22" name="Text Box 22"/>
            <p:cNvSpPr txBox="1">
              <a:spLocks noChangeArrowheads="1"/>
            </p:cNvSpPr>
            <p:nvPr/>
          </p:nvSpPr>
          <p:spPr bwMode="auto">
            <a:xfrm>
              <a:off x="2928" y="2064"/>
              <a:ext cx="240" cy="415"/>
            </a:xfrm>
            <a:prstGeom prst="rect">
              <a:avLst/>
            </a:prstGeom>
            <a:noFill/>
            <a:ln w="12700">
              <a:noFill/>
              <a:miter lim="800000"/>
              <a:headEnd/>
              <a:tailEnd/>
            </a:ln>
          </p:spPr>
          <p:txBody>
            <a:bodyPr>
              <a:spAutoFit/>
            </a:bodyPr>
            <a:lstStyle/>
            <a:p>
              <a:pPr eaLnBrk="1" hangingPunct="1">
                <a:spcBef>
                  <a:spcPct val="50000"/>
                </a:spcBef>
              </a:pPr>
              <a:r>
                <a:rPr lang="en-US" sz="1600" b="1">
                  <a:solidFill>
                    <a:srgbClr val="0000FF"/>
                  </a:solidFill>
                  <a:latin typeface="Times New Roman" pitchFamily="18" charset="0"/>
                  <a:cs typeface="Times New Roman" pitchFamily="18" charset="0"/>
                </a:rPr>
                <a:t>☼ </a:t>
              </a:r>
            </a:p>
          </p:txBody>
        </p:sp>
        <p:sp>
          <p:nvSpPr>
            <p:cNvPr id="23" name="Line 23"/>
            <p:cNvSpPr>
              <a:spLocks noChangeShapeType="1"/>
            </p:cNvSpPr>
            <p:nvPr/>
          </p:nvSpPr>
          <p:spPr bwMode="auto">
            <a:xfrm flipH="1" flipV="1">
              <a:off x="3072" y="2208"/>
              <a:ext cx="1056" cy="672"/>
            </a:xfrm>
            <a:prstGeom prst="line">
              <a:avLst/>
            </a:prstGeom>
            <a:noFill/>
            <a:ln w="12700">
              <a:solidFill>
                <a:srgbClr val="969696"/>
              </a:solidFill>
              <a:round/>
              <a:headEnd/>
              <a:tailEnd type="triangle" w="med" len="med"/>
            </a:ln>
          </p:spPr>
          <p:txBody>
            <a:bodyPr wrap="none"/>
            <a:lstStyle/>
            <a:p>
              <a:endParaRPr lang="en-US"/>
            </a:p>
          </p:txBody>
        </p:sp>
        <p:sp>
          <p:nvSpPr>
            <p:cNvPr id="24" name="Line 24"/>
            <p:cNvSpPr>
              <a:spLocks noChangeShapeType="1"/>
            </p:cNvSpPr>
            <p:nvPr/>
          </p:nvSpPr>
          <p:spPr bwMode="auto">
            <a:xfrm flipH="1" flipV="1">
              <a:off x="3600" y="1824"/>
              <a:ext cx="528" cy="1056"/>
            </a:xfrm>
            <a:prstGeom prst="line">
              <a:avLst/>
            </a:prstGeom>
            <a:noFill/>
            <a:ln w="12700">
              <a:solidFill>
                <a:srgbClr val="969696"/>
              </a:solidFill>
              <a:round/>
              <a:headEnd/>
              <a:tailEnd type="triangle" w="med" len="med"/>
            </a:ln>
          </p:spPr>
          <p:txBody>
            <a:bodyPr wrap="none"/>
            <a:lstStyle/>
            <a:p>
              <a:endParaRPr lang="en-US"/>
            </a:p>
          </p:txBody>
        </p:sp>
        <p:sp>
          <p:nvSpPr>
            <p:cNvPr id="25" name="Line 25"/>
            <p:cNvSpPr>
              <a:spLocks noChangeShapeType="1"/>
            </p:cNvSpPr>
            <p:nvPr/>
          </p:nvSpPr>
          <p:spPr bwMode="auto">
            <a:xfrm flipH="1" flipV="1">
              <a:off x="4032" y="2016"/>
              <a:ext cx="96" cy="864"/>
            </a:xfrm>
            <a:prstGeom prst="line">
              <a:avLst/>
            </a:prstGeom>
            <a:noFill/>
            <a:ln w="12700">
              <a:solidFill>
                <a:srgbClr val="969696"/>
              </a:solidFill>
              <a:round/>
              <a:headEnd/>
              <a:tailEnd type="triangle" w="med" len="med"/>
            </a:ln>
          </p:spPr>
          <p:txBody>
            <a:bodyPr wrap="none"/>
            <a:lstStyle/>
            <a:p>
              <a:endParaRPr lang="en-US"/>
            </a:p>
          </p:txBody>
        </p:sp>
        <p:sp>
          <p:nvSpPr>
            <p:cNvPr id="26" name="Line 26"/>
            <p:cNvSpPr>
              <a:spLocks noChangeShapeType="1"/>
            </p:cNvSpPr>
            <p:nvPr/>
          </p:nvSpPr>
          <p:spPr bwMode="auto">
            <a:xfrm flipH="1" flipV="1">
              <a:off x="3936" y="1680"/>
              <a:ext cx="192" cy="1200"/>
            </a:xfrm>
            <a:prstGeom prst="line">
              <a:avLst/>
            </a:prstGeom>
            <a:noFill/>
            <a:ln w="12700">
              <a:solidFill>
                <a:srgbClr val="969696"/>
              </a:solidFill>
              <a:round/>
              <a:headEnd/>
              <a:tailEnd type="triangle" w="med" len="med"/>
            </a:ln>
          </p:spPr>
          <p:txBody>
            <a:bodyPr wrap="none"/>
            <a:lstStyle/>
            <a:p>
              <a:endParaRPr lang="en-US"/>
            </a:p>
          </p:txBody>
        </p:sp>
        <p:sp>
          <p:nvSpPr>
            <p:cNvPr id="27" name="Line 27"/>
            <p:cNvSpPr>
              <a:spLocks noChangeShapeType="1"/>
            </p:cNvSpPr>
            <p:nvPr/>
          </p:nvSpPr>
          <p:spPr bwMode="auto">
            <a:xfrm flipH="1" flipV="1">
              <a:off x="3696" y="1344"/>
              <a:ext cx="432" cy="1536"/>
            </a:xfrm>
            <a:prstGeom prst="line">
              <a:avLst/>
            </a:prstGeom>
            <a:noFill/>
            <a:ln w="12700">
              <a:solidFill>
                <a:srgbClr val="969696"/>
              </a:solidFill>
              <a:round/>
              <a:headEnd/>
              <a:tailEnd type="triangle" w="med" len="med"/>
            </a:ln>
          </p:spPr>
          <p:txBody>
            <a:bodyPr wrap="none"/>
            <a:lstStyle/>
            <a:p>
              <a:endParaRPr lang="en-US"/>
            </a:p>
          </p:txBody>
        </p:sp>
        <p:sp>
          <p:nvSpPr>
            <p:cNvPr id="28" name="Line 28"/>
            <p:cNvSpPr>
              <a:spLocks noChangeShapeType="1"/>
            </p:cNvSpPr>
            <p:nvPr/>
          </p:nvSpPr>
          <p:spPr bwMode="auto">
            <a:xfrm flipH="1" flipV="1">
              <a:off x="4080" y="1200"/>
              <a:ext cx="48" cy="1680"/>
            </a:xfrm>
            <a:prstGeom prst="line">
              <a:avLst/>
            </a:prstGeom>
            <a:noFill/>
            <a:ln w="12700">
              <a:solidFill>
                <a:srgbClr val="969696"/>
              </a:solidFill>
              <a:round/>
              <a:headEnd/>
              <a:tailEnd type="triangle" w="med" len="med"/>
            </a:ln>
          </p:spPr>
          <p:txBody>
            <a:bodyPr wrap="none"/>
            <a:lstStyle/>
            <a:p>
              <a:endParaRPr lang="en-US"/>
            </a:p>
          </p:txBody>
        </p:sp>
        <p:sp>
          <p:nvSpPr>
            <p:cNvPr id="29" name="Line 29"/>
            <p:cNvSpPr>
              <a:spLocks noChangeShapeType="1"/>
            </p:cNvSpPr>
            <p:nvPr/>
          </p:nvSpPr>
          <p:spPr bwMode="auto">
            <a:xfrm flipH="1" flipV="1">
              <a:off x="3936" y="720"/>
              <a:ext cx="192" cy="2160"/>
            </a:xfrm>
            <a:prstGeom prst="line">
              <a:avLst/>
            </a:prstGeom>
            <a:noFill/>
            <a:ln w="12700">
              <a:solidFill>
                <a:srgbClr val="969696"/>
              </a:solidFill>
              <a:round/>
              <a:headEnd/>
              <a:tailEnd type="triangle" w="med" len="med"/>
            </a:ln>
          </p:spPr>
          <p:txBody>
            <a:bodyPr wrap="none"/>
            <a:lstStyle/>
            <a:p>
              <a:endParaRPr lang="en-US"/>
            </a:p>
          </p:txBody>
        </p:sp>
        <p:sp>
          <p:nvSpPr>
            <p:cNvPr id="30" name="Line 30"/>
            <p:cNvSpPr>
              <a:spLocks noChangeShapeType="1"/>
            </p:cNvSpPr>
            <p:nvPr/>
          </p:nvSpPr>
          <p:spPr bwMode="auto">
            <a:xfrm flipV="1">
              <a:off x="4128" y="1248"/>
              <a:ext cx="240" cy="1632"/>
            </a:xfrm>
            <a:prstGeom prst="line">
              <a:avLst/>
            </a:prstGeom>
            <a:noFill/>
            <a:ln w="12700">
              <a:solidFill>
                <a:srgbClr val="969696"/>
              </a:solidFill>
              <a:round/>
              <a:headEnd/>
              <a:tailEnd type="triangle" w="med" len="med"/>
            </a:ln>
          </p:spPr>
          <p:txBody>
            <a:bodyPr wrap="none"/>
            <a:lstStyle/>
            <a:p>
              <a:endParaRPr lang="en-US"/>
            </a:p>
          </p:txBody>
        </p:sp>
        <p:sp>
          <p:nvSpPr>
            <p:cNvPr id="31" name="Line 31"/>
            <p:cNvSpPr>
              <a:spLocks noChangeShapeType="1"/>
            </p:cNvSpPr>
            <p:nvPr/>
          </p:nvSpPr>
          <p:spPr bwMode="auto">
            <a:xfrm flipV="1">
              <a:off x="4128" y="2064"/>
              <a:ext cx="336" cy="816"/>
            </a:xfrm>
            <a:prstGeom prst="line">
              <a:avLst/>
            </a:prstGeom>
            <a:noFill/>
            <a:ln w="12700">
              <a:solidFill>
                <a:srgbClr val="969696"/>
              </a:solidFill>
              <a:round/>
              <a:headEnd/>
              <a:tailEnd type="triangle" w="med" len="med"/>
            </a:ln>
          </p:spPr>
          <p:txBody>
            <a:bodyPr wrap="none"/>
            <a:lstStyle/>
            <a:p>
              <a:endParaRPr lang="en-US"/>
            </a:p>
          </p:txBody>
        </p:sp>
        <p:sp>
          <p:nvSpPr>
            <p:cNvPr id="32" name="Line 32"/>
            <p:cNvSpPr>
              <a:spLocks noChangeShapeType="1"/>
            </p:cNvSpPr>
            <p:nvPr/>
          </p:nvSpPr>
          <p:spPr bwMode="auto">
            <a:xfrm flipV="1">
              <a:off x="4128" y="2064"/>
              <a:ext cx="960" cy="816"/>
            </a:xfrm>
            <a:prstGeom prst="line">
              <a:avLst/>
            </a:prstGeom>
            <a:noFill/>
            <a:ln w="12700">
              <a:solidFill>
                <a:srgbClr val="969696"/>
              </a:solidFill>
              <a:round/>
              <a:headEnd/>
              <a:tailEnd type="triangle" w="med" len="med"/>
            </a:ln>
          </p:spPr>
          <p:txBody>
            <a:bodyPr wrap="none"/>
            <a:lstStyle/>
            <a:p>
              <a:endParaRPr lang="en-US"/>
            </a:p>
          </p:txBody>
        </p:sp>
        <p:sp>
          <p:nvSpPr>
            <p:cNvPr id="33" name="Line 33"/>
            <p:cNvSpPr>
              <a:spLocks noChangeShapeType="1"/>
            </p:cNvSpPr>
            <p:nvPr/>
          </p:nvSpPr>
          <p:spPr bwMode="auto">
            <a:xfrm flipV="1">
              <a:off x="4128" y="1824"/>
              <a:ext cx="816" cy="1056"/>
            </a:xfrm>
            <a:prstGeom prst="line">
              <a:avLst/>
            </a:prstGeom>
            <a:noFill/>
            <a:ln w="12700">
              <a:solidFill>
                <a:srgbClr val="969696"/>
              </a:solidFill>
              <a:round/>
              <a:headEnd/>
              <a:tailEnd type="triangle" w="med" len="med"/>
            </a:ln>
          </p:spPr>
          <p:txBody>
            <a:bodyPr wrap="none"/>
            <a:lstStyle/>
            <a:p>
              <a:endParaRPr lang="en-US"/>
            </a:p>
          </p:txBody>
        </p:sp>
        <p:sp>
          <p:nvSpPr>
            <p:cNvPr id="34" name="Line 34"/>
            <p:cNvSpPr>
              <a:spLocks noChangeShapeType="1"/>
            </p:cNvSpPr>
            <p:nvPr/>
          </p:nvSpPr>
          <p:spPr bwMode="auto">
            <a:xfrm flipV="1">
              <a:off x="4128" y="1632"/>
              <a:ext cx="1104" cy="1248"/>
            </a:xfrm>
            <a:prstGeom prst="line">
              <a:avLst/>
            </a:prstGeom>
            <a:noFill/>
            <a:ln w="12700">
              <a:solidFill>
                <a:srgbClr val="969696"/>
              </a:solidFill>
              <a:round/>
              <a:headEnd/>
              <a:tailEnd type="triangle" w="med" len="med"/>
            </a:ln>
          </p:spPr>
          <p:txBody>
            <a:bodyPr wrap="none"/>
            <a:lstStyle/>
            <a:p>
              <a:endParaRPr lang="en-US"/>
            </a:p>
          </p:txBody>
        </p:sp>
        <p:sp>
          <p:nvSpPr>
            <p:cNvPr id="35" name="Line 35"/>
            <p:cNvSpPr>
              <a:spLocks noChangeShapeType="1"/>
            </p:cNvSpPr>
            <p:nvPr/>
          </p:nvSpPr>
          <p:spPr bwMode="auto">
            <a:xfrm flipV="1">
              <a:off x="4128" y="1440"/>
              <a:ext cx="816" cy="1440"/>
            </a:xfrm>
            <a:prstGeom prst="line">
              <a:avLst/>
            </a:prstGeom>
            <a:noFill/>
            <a:ln w="12700">
              <a:solidFill>
                <a:srgbClr val="969696"/>
              </a:solidFill>
              <a:round/>
              <a:headEnd/>
              <a:tailEnd type="triangle" w="med" len="med"/>
            </a:ln>
          </p:spPr>
          <p:txBody>
            <a:bodyPr wrap="none"/>
            <a:lstStyle/>
            <a:p>
              <a:endParaRPr lang="en-US"/>
            </a:p>
          </p:txBody>
        </p:sp>
        <p:sp>
          <p:nvSpPr>
            <p:cNvPr id="36" name="Line 36"/>
            <p:cNvSpPr>
              <a:spLocks noChangeShapeType="1"/>
            </p:cNvSpPr>
            <p:nvPr/>
          </p:nvSpPr>
          <p:spPr bwMode="auto">
            <a:xfrm flipV="1">
              <a:off x="4128" y="1248"/>
              <a:ext cx="432" cy="1632"/>
            </a:xfrm>
            <a:prstGeom prst="line">
              <a:avLst/>
            </a:prstGeom>
            <a:noFill/>
            <a:ln w="12700">
              <a:solidFill>
                <a:srgbClr val="969696"/>
              </a:solidFill>
              <a:round/>
              <a:headEnd/>
              <a:tailEnd type="triangle" w="med" len="med"/>
            </a:ln>
          </p:spPr>
          <p:txBody>
            <a:bodyPr wrap="none"/>
            <a:lstStyle/>
            <a:p>
              <a:endParaRPr lang="en-US"/>
            </a:p>
          </p:txBody>
        </p:sp>
        <p:sp>
          <p:nvSpPr>
            <p:cNvPr id="37" name="Line 37"/>
            <p:cNvSpPr>
              <a:spLocks noChangeShapeType="1"/>
            </p:cNvSpPr>
            <p:nvPr/>
          </p:nvSpPr>
          <p:spPr bwMode="auto">
            <a:xfrm flipV="1">
              <a:off x="4128" y="720"/>
              <a:ext cx="144" cy="2160"/>
            </a:xfrm>
            <a:prstGeom prst="line">
              <a:avLst/>
            </a:prstGeom>
            <a:noFill/>
            <a:ln w="12700">
              <a:solidFill>
                <a:srgbClr val="969696"/>
              </a:solidFill>
              <a:round/>
              <a:headEnd/>
              <a:tailEnd type="triangle" w="med" len="med"/>
            </a:ln>
          </p:spPr>
          <p:txBody>
            <a:bodyPr wrap="none"/>
            <a:lstStyle/>
            <a:p>
              <a:endParaRPr lang="en-US"/>
            </a:p>
          </p:txBody>
        </p:sp>
        <p:sp>
          <p:nvSpPr>
            <p:cNvPr id="38" name="Line 38"/>
            <p:cNvSpPr>
              <a:spLocks noChangeShapeType="1"/>
            </p:cNvSpPr>
            <p:nvPr/>
          </p:nvSpPr>
          <p:spPr bwMode="auto">
            <a:xfrm flipH="1" flipV="1">
              <a:off x="3168" y="1632"/>
              <a:ext cx="960" cy="1248"/>
            </a:xfrm>
            <a:prstGeom prst="line">
              <a:avLst/>
            </a:prstGeom>
            <a:noFill/>
            <a:ln w="12700">
              <a:solidFill>
                <a:srgbClr val="969696"/>
              </a:solidFill>
              <a:round/>
              <a:headEnd/>
              <a:tailEnd type="triangle" w="med" len="med"/>
            </a:ln>
          </p:spPr>
          <p:txBody>
            <a:bodyPr wrap="none"/>
            <a:lstStyle/>
            <a:p>
              <a:endParaRPr lang="en-US"/>
            </a:p>
          </p:txBody>
        </p:sp>
        <p:sp>
          <p:nvSpPr>
            <p:cNvPr id="39" name="Line 39"/>
            <p:cNvSpPr>
              <a:spLocks noChangeShapeType="1"/>
            </p:cNvSpPr>
            <p:nvPr/>
          </p:nvSpPr>
          <p:spPr bwMode="auto">
            <a:xfrm flipH="1" flipV="1">
              <a:off x="2736" y="1584"/>
              <a:ext cx="1392" cy="1296"/>
            </a:xfrm>
            <a:prstGeom prst="line">
              <a:avLst/>
            </a:prstGeom>
            <a:noFill/>
            <a:ln w="12700">
              <a:solidFill>
                <a:srgbClr val="969696"/>
              </a:solidFill>
              <a:round/>
              <a:headEnd/>
              <a:tailEnd type="triangle" w="med" len="med"/>
            </a:ln>
          </p:spPr>
          <p:txBody>
            <a:bodyPr wrap="none"/>
            <a:lstStyle/>
            <a:p>
              <a:endParaRPr lang="en-US"/>
            </a:p>
          </p:txBody>
        </p:sp>
        <p:sp>
          <p:nvSpPr>
            <p:cNvPr id="40" name="Text Box 40"/>
            <p:cNvSpPr txBox="1">
              <a:spLocks noChangeArrowheads="1"/>
            </p:cNvSpPr>
            <p:nvPr/>
          </p:nvSpPr>
          <p:spPr bwMode="auto">
            <a:xfrm>
              <a:off x="3888" y="3120"/>
              <a:ext cx="1344" cy="327"/>
            </a:xfrm>
            <a:prstGeom prst="rect">
              <a:avLst/>
            </a:prstGeom>
            <a:noFill/>
            <a:ln w="12700">
              <a:noFill/>
              <a:miter lim="800000"/>
              <a:headEnd/>
              <a:tailEnd/>
            </a:ln>
          </p:spPr>
          <p:txBody>
            <a:bodyPr>
              <a:spAutoFit/>
            </a:bodyPr>
            <a:lstStyle/>
            <a:p>
              <a:pPr eaLnBrk="1" hangingPunct="1">
                <a:spcBef>
                  <a:spcPct val="50000"/>
                </a:spcBef>
              </a:pPr>
              <a:r>
                <a:rPr lang="en-US" sz="2400" dirty="0">
                  <a:solidFill>
                    <a:schemeClr val="bg2"/>
                  </a:solidFill>
                  <a:latin typeface="Times New Roman" pitchFamily="18" charset="0"/>
                </a:rPr>
                <a:t>Earth</a:t>
              </a:r>
            </a:p>
          </p:txBody>
        </p:sp>
      </p:gr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ChangeArrowheads="1"/>
          </p:cNvSpPr>
          <p:nvPr>
            <p:ph type="title"/>
          </p:nvPr>
        </p:nvSpPr>
        <p:spPr>
          <a:xfrm>
            <a:off x="457200" y="228600"/>
            <a:ext cx="7543800" cy="1122362"/>
          </a:xfrm>
        </p:spPr>
        <p:txBody>
          <a:bodyPr/>
          <a:lstStyle/>
          <a:p>
            <a:r>
              <a:rPr lang="en-US" sz="3500" dirty="0" smtClean="0"/>
              <a:t>Key observations that a viable cosmological model must explain</a:t>
            </a:r>
          </a:p>
        </p:txBody>
      </p:sp>
      <p:sp>
        <p:nvSpPr>
          <p:cNvPr id="218115" name="Rectangle 3"/>
          <p:cNvSpPr>
            <a:spLocks noGrp="1" noChangeArrowheads="1"/>
          </p:cNvSpPr>
          <p:nvPr>
            <p:ph type="body" idx="1"/>
          </p:nvPr>
        </p:nvSpPr>
        <p:spPr>
          <a:xfrm>
            <a:off x="457200" y="1981200"/>
            <a:ext cx="8153400" cy="2743200"/>
          </a:xfrm>
        </p:spPr>
        <p:txBody>
          <a:bodyPr/>
          <a:lstStyle/>
          <a:p>
            <a:pPr marL="571500" indent="-571500">
              <a:lnSpc>
                <a:spcPct val="80000"/>
              </a:lnSpc>
              <a:buFont typeface="Wingdings" pitchFamily="2" charset="2"/>
              <a:buAutoNum type="arabicPeriod"/>
            </a:pPr>
            <a:r>
              <a:rPr lang="en-US" sz="2800" smtClean="0"/>
              <a:t>The “expanding” universe  (the </a:t>
            </a:r>
            <a:r>
              <a:rPr lang="en-US" sz="2800" smtClean="0">
                <a:solidFill>
                  <a:srgbClr val="CC0000"/>
                </a:solidFill>
              </a:rPr>
              <a:t>red</a:t>
            </a:r>
            <a:r>
              <a:rPr lang="en-US" sz="2800" smtClean="0"/>
              <a:t> </a:t>
            </a:r>
            <a:r>
              <a:rPr lang="en-US" sz="2800" smtClean="0">
                <a:solidFill>
                  <a:srgbClr val="CC0000"/>
                </a:solidFill>
              </a:rPr>
              <a:t>shift</a:t>
            </a:r>
            <a:r>
              <a:rPr lang="en-US" sz="2800" smtClean="0"/>
              <a:t>) </a:t>
            </a:r>
          </a:p>
          <a:p>
            <a:pPr marL="571500" indent="-571500">
              <a:lnSpc>
                <a:spcPct val="80000"/>
              </a:lnSpc>
              <a:buFont typeface="Wingdings" pitchFamily="2" charset="2"/>
              <a:buAutoNum type="arabicPeriod"/>
            </a:pPr>
            <a:r>
              <a:rPr lang="en-US" sz="2800" smtClean="0"/>
              <a:t>The “age” of the universe. </a:t>
            </a:r>
          </a:p>
          <a:p>
            <a:pPr marL="571500" indent="-571500">
              <a:lnSpc>
                <a:spcPct val="80000"/>
              </a:lnSpc>
              <a:buFont typeface="Wingdings" pitchFamily="2" charset="2"/>
              <a:buAutoNum type="arabicPeriod"/>
            </a:pPr>
            <a:r>
              <a:rPr lang="en-US" sz="2800" smtClean="0"/>
              <a:t>The abundance of hydrogen (75%), helium (24%), and other elements.</a:t>
            </a:r>
          </a:p>
          <a:p>
            <a:pPr marL="571500" indent="-571500">
              <a:lnSpc>
                <a:spcPct val="80000"/>
              </a:lnSpc>
              <a:buFont typeface="Wingdings" pitchFamily="2" charset="2"/>
              <a:buAutoNum type="arabicPeriod"/>
            </a:pPr>
            <a:r>
              <a:rPr lang="en-US" sz="2800" smtClean="0"/>
              <a:t>The cosmic microwave background radiation</a:t>
            </a:r>
          </a:p>
          <a:p>
            <a:pPr marL="571500" indent="-571500">
              <a:lnSpc>
                <a:spcPct val="80000"/>
              </a:lnSpc>
              <a:buFont typeface="Wingdings" pitchFamily="2" charset="2"/>
              <a:buAutoNum type="arabicPeriod"/>
            </a:pPr>
            <a:r>
              <a:rPr lang="en-US" sz="2800" smtClean="0"/>
              <a:t>The structure of observed matter – general uniformity of radiation and matter.</a:t>
            </a:r>
          </a:p>
        </p:txBody>
      </p:sp>
      <p:sp>
        <p:nvSpPr>
          <p:cNvPr id="130052" name="Rectangle 4"/>
          <p:cNvSpPr>
            <a:spLocks noChangeArrowheads="1"/>
          </p:cNvSpPr>
          <p:nvPr/>
        </p:nvSpPr>
        <p:spPr bwMode="auto">
          <a:xfrm>
            <a:off x="510209" y="5393635"/>
            <a:ext cx="8153400" cy="914400"/>
          </a:xfrm>
          <a:prstGeom prst="rect">
            <a:avLst/>
          </a:prstGeom>
          <a:noFill/>
          <a:ln w="9525">
            <a:noFill/>
            <a:miter lim="800000"/>
            <a:headEnd/>
            <a:tailEnd/>
          </a:ln>
        </p:spPr>
        <p:txBody>
          <a:bodyPr/>
          <a:lstStyle/>
          <a:p>
            <a:pPr marL="571500" indent="-571500">
              <a:lnSpc>
                <a:spcPct val="80000"/>
              </a:lnSpc>
              <a:spcBef>
                <a:spcPct val="20000"/>
              </a:spcBef>
              <a:buClr>
                <a:schemeClr val="tx2"/>
              </a:buClr>
              <a:buSzPct val="70000"/>
              <a:buFont typeface="Wingdings" pitchFamily="2" charset="2"/>
              <a:buNone/>
            </a:pPr>
            <a:r>
              <a:rPr lang="en-US" sz="2800" dirty="0">
                <a:solidFill>
                  <a:schemeClr val="tx1"/>
                </a:solidFill>
                <a:latin typeface="Calisto MT" pitchFamily="18" charset="0"/>
              </a:rPr>
              <a:t>Our current models are all based on general relativity – the “Big Bang”</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0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noFill/>
          <a:ln/>
        </p:spPr>
        <p:txBody>
          <a:bodyPr lIns="90488" tIns="44450" rIns="90488" bIns="44450" anchor="ctr"/>
          <a:lstStyle/>
          <a:p>
            <a:r>
              <a:rPr lang="en-US"/>
              <a:t>Big-Bang Theory</a:t>
            </a:r>
          </a:p>
        </p:txBody>
      </p:sp>
      <p:graphicFrame>
        <p:nvGraphicFramePr>
          <p:cNvPr id="7" name="Table 6"/>
          <p:cNvGraphicFramePr>
            <a:graphicFrameLocks noGrp="1"/>
          </p:cNvGraphicFramePr>
          <p:nvPr/>
        </p:nvGraphicFramePr>
        <p:xfrm>
          <a:off x="278295" y="2924054"/>
          <a:ext cx="3250096" cy="3705346"/>
        </p:xfrm>
        <a:graphic>
          <a:graphicData uri="http://schemas.openxmlformats.org/drawingml/2006/table">
            <a:tbl>
              <a:tblPr>
                <a:tableStyleId>{3C2FFA5D-87B4-456A-9821-1D502468CF0F}</a:tableStyleId>
              </a:tblPr>
              <a:tblGrid>
                <a:gridCol w="826506"/>
                <a:gridCol w="745720"/>
                <a:gridCol w="1677870"/>
              </a:tblGrid>
              <a:tr h="400414">
                <a:tc>
                  <a:txBody>
                    <a:bodyPr/>
                    <a:lstStyle/>
                    <a:p>
                      <a:pPr marL="0" marR="0" hangingPunct="0">
                        <a:spcBef>
                          <a:spcPts val="0"/>
                        </a:spcBef>
                        <a:spcAft>
                          <a:spcPts val="0"/>
                        </a:spcAft>
                      </a:pPr>
                      <a:r>
                        <a:rPr lang="en-US" sz="1600" dirty="0"/>
                        <a:t>10</a:t>
                      </a:r>
                      <a:r>
                        <a:rPr lang="en-US" sz="1600" baseline="30000" dirty="0"/>
                        <a:t>-43</a:t>
                      </a:r>
                      <a:r>
                        <a:rPr lang="en-US" sz="1600" dirty="0"/>
                        <a:t> sec</a:t>
                      </a:r>
                      <a:endParaRPr lang="en-US" sz="1600" dirty="0">
                        <a:latin typeface="Times New Roman"/>
                        <a:ea typeface="Times New Roman"/>
                        <a:cs typeface="Times New Roman"/>
                      </a:endParaRPr>
                    </a:p>
                  </a:txBody>
                  <a:tcPr marL="68580" marR="68580" marT="0" marB="0" anchor="ctr"/>
                </a:tc>
                <a:tc>
                  <a:txBody>
                    <a:bodyPr/>
                    <a:lstStyle/>
                    <a:p>
                      <a:pPr marL="0" marR="0" hangingPunct="0">
                        <a:spcBef>
                          <a:spcPts val="0"/>
                        </a:spcBef>
                        <a:spcAft>
                          <a:spcPts val="0"/>
                        </a:spcAft>
                      </a:pPr>
                      <a:r>
                        <a:rPr lang="en-US" sz="1600" dirty="0"/>
                        <a:t>huge</a:t>
                      </a:r>
                      <a:endParaRPr lang="en-US" sz="1600" dirty="0">
                        <a:latin typeface="Times New Roman"/>
                        <a:ea typeface="Times New Roman"/>
                        <a:cs typeface="Times New Roman"/>
                      </a:endParaRPr>
                    </a:p>
                  </a:txBody>
                  <a:tcPr marL="68580" marR="68580" marT="0" marB="0" anchor="ctr"/>
                </a:tc>
                <a:tc>
                  <a:txBody>
                    <a:bodyPr/>
                    <a:lstStyle/>
                    <a:p>
                      <a:pPr marL="0" marR="0" hangingPunct="0">
                        <a:spcBef>
                          <a:spcPts val="0"/>
                        </a:spcBef>
                        <a:spcAft>
                          <a:spcPts val="0"/>
                        </a:spcAft>
                      </a:pPr>
                      <a:r>
                        <a:rPr lang="en-US" sz="1600" dirty="0"/>
                        <a:t>???</a:t>
                      </a:r>
                      <a:endParaRPr lang="en-US" sz="1600" dirty="0">
                        <a:latin typeface="Times New Roman"/>
                        <a:ea typeface="Times New Roman"/>
                        <a:cs typeface="Times New Roman"/>
                      </a:endParaRPr>
                    </a:p>
                  </a:txBody>
                  <a:tcPr marL="68580" marR="68580" marT="0" marB="0" anchor="ctr"/>
                </a:tc>
              </a:tr>
              <a:tr h="767329">
                <a:tc>
                  <a:txBody>
                    <a:bodyPr/>
                    <a:lstStyle/>
                    <a:p>
                      <a:pPr marL="0" marR="0" hangingPunct="0">
                        <a:spcBef>
                          <a:spcPts val="0"/>
                        </a:spcBef>
                        <a:spcAft>
                          <a:spcPts val="0"/>
                        </a:spcAft>
                      </a:pPr>
                      <a:r>
                        <a:rPr lang="en-US" sz="1600" dirty="0"/>
                        <a:t>10</a:t>
                      </a:r>
                      <a:r>
                        <a:rPr lang="en-US" sz="1600" baseline="30000" dirty="0"/>
                        <a:t>-35</a:t>
                      </a:r>
                      <a:r>
                        <a:rPr lang="en-US" sz="1600" dirty="0"/>
                        <a:t> sec</a:t>
                      </a:r>
                      <a:endParaRPr lang="en-US" sz="1600" dirty="0">
                        <a:latin typeface="Times New Roman"/>
                        <a:ea typeface="Times New Roman"/>
                        <a:cs typeface="Times New Roman"/>
                      </a:endParaRPr>
                    </a:p>
                  </a:txBody>
                  <a:tcPr marL="68580" marR="68580" marT="0" marB="0" anchor="ctr"/>
                </a:tc>
                <a:tc>
                  <a:txBody>
                    <a:bodyPr/>
                    <a:lstStyle/>
                    <a:p>
                      <a:pPr marL="0" marR="0" hangingPunct="0">
                        <a:spcBef>
                          <a:spcPts val="0"/>
                        </a:spcBef>
                        <a:spcAft>
                          <a:spcPts val="0"/>
                        </a:spcAft>
                      </a:pPr>
                      <a:r>
                        <a:rPr lang="fr-FR" sz="1600" dirty="0"/>
                        <a:t>10</a:t>
                      </a:r>
                      <a:r>
                        <a:rPr lang="fr-FR" sz="1600" baseline="30000" dirty="0"/>
                        <a:t>26</a:t>
                      </a:r>
                      <a:r>
                        <a:rPr lang="fr-FR" sz="1600" dirty="0"/>
                        <a:t> </a:t>
                      </a:r>
                      <a:r>
                        <a:rPr lang="fr-FR" sz="1600" dirty="0" err="1"/>
                        <a:t>deg</a:t>
                      </a:r>
                      <a:endParaRPr lang="en-US" sz="1600" dirty="0">
                        <a:latin typeface="Times New Roman"/>
                        <a:ea typeface="Times New Roman"/>
                        <a:cs typeface="Times New Roman"/>
                      </a:endParaRPr>
                    </a:p>
                  </a:txBody>
                  <a:tcPr marL="68580" marR="68580" marT="0" marB="0" anchor="ctr"/>
                </a:tc>
                <a:tc>
                  <a:txBody>
                    <a:bodyPr/>
                    <a:lstStyle/>
                    <a:p>
                      <a:pPr marL="0" marR="0" hangingPunct="0">
                        <a:spcBef>
                          <a:spcPts val="0"/>
                        </a:spcBef>
                        <a:spcAft>
                          <a:spcPts val="0"/>
                        </a:spcAft>
                      </a:pPr>
                      <a:r>
                        <a:rPr lang="fr-FR" sz="1600" dirty="0"/>
                        <a:t>quarks, gluons, </a:t>
                      </a:r>
                      <a:r>
                        <a:rPr lang="fr-FR" sz="1600" dirty="0" err="1"/>
                        <a:t>electrons</a:t>
                      </a:r>
                      <a:r>
                        <a:rPr lang="fr-FR" sz="1600" dirty="0"/>
                        <a:t>, neutrinos, photons</a:t>
                      </a:r>
                      <a:endParaRPr lang="en-US" sz="1600" dirty="0">
                        <a:latin typeface="Times New Roman"/>
                        <a:ea typeface="Times New Roman"/>
                        <a:cs typeface="Times New Roman"/>
                      </a:endParaRPr>
                    </a:p>
                  </a:txBody>
                  <a:tcPr marL="68580" marR="68580" marT="0" marB="0" anchor="ctr"/>
                </a:tc>
              </a:tr>
              <a:tr h="511553">
                <a:tc>
                  <a:txBody>
                    <a:bodyPr/>
                    <a:lstStyle/>
                    <a:p>
                      <a:pPr marL="0" marR="0" hangingPunct="0">
                        <a:spcBef>
                          <a:spcPts val="0"/>
                        </a:spcBef>
                        <a:spcAft>
                          <a:spcPts val="0"/>
                        </a:spcAft>
                      </a:pPr>
                      <a:r>
                        <a:rPr lang="fr-FR" sz="1600"/>
                        <a:t>.001 sec</a:t>
                      </a:r>
                      <a:endParaRPr lang="en-US" sz="1600">
                        <a:latin typeface="Times New Roman"/>
                        <a:ea typeface="Times New Roman"/>
                        <a:cs typeface="Times New Roman"/>
                      </a:endParaRPr>
                    </a:p>
                  </a:txBody>
                  <a:tcPr marL="68580" marR="68580" marT="0" marB="0" anchor="ctr"/>
                </a:tc>
                <a:tc>
                  <a:txBody>
                    <a:bodyPr/>
                    <a:lstStyle/>
                    <a:p>
                      <a:pPr marL="0" marR="0" hangingPunct="0">
                        <a:spcBef>
                          <a:spcPts val="0"/>
                        </a:spcBef>
                        <a:spcAft>
                          <a:spcPts val="0"/>
                        </a:spcAft>
                      </a:pPr>
                      <a:r>
                        <a:rPr lang="en-US" sz="1600" dirty="0"/>
                        <a:t>10</a:t>
                      </a:r>
                      <a:r>
                        <a:rPr lang="en-US" sz="1600" baseline="30000" dirty="0"/>
                        <a:t>11</a:t>
                      </a:r>
                      <a:r>
                        <a:rPr lang="en-US" sz="1600" dirty="0"/>
                        <a:t> deg</a:t>
                      </a:r>
                      <a:endParaRPr lang="en-US" sz="1600" dirty="0">
                        <a:latin typeface="Times New Roman"/>
                        <a:ea typeface="Times New Roman"/>
                        <a:cs typeface="Times New Roman"/>
                      </a:endParaRPr>
                    </a:p>
                  </a:txBody>
                  <a:tcPr marL="68580" marR="68580" marT="0" marB="0" anchor="ctr"/>
                </a:tc>
                <a:tc>
                  <a:txBody>
                    <a:bodyPr/>
                    <a:lstStyle/>
                    <a:p>
                      <a:pPr marL="0" marR="0" hangingPunct="0">
                        <a:spcBef>
                          <a:spcPts val="0"/>
                        </a:spcBef>
                        <a:spcAft>
                          <a:spcPts val="0"/>
                        </a:spcAft>
                      </a:pPr>
                      <a:r>
                        <a:rPr lang="en-US" sz="1600" dirty="0"/>
                        <a:t>protons and neutrons</a:t>
                      </a:r>
                      <a:endParaRPr lang="en-US" sz="1600" dirty="0">
                        <a:latin typeface="Times New Roman"/>
                        <a:ea typeface="Times New Roman"/>
                        <a:cs typeface="Times New Roman"/>
                      </a:endParaRPr>
                    </a:p>
                  </a:txBody>
                  <a:tcPr marL="68580" marR="68580" marT="0" marB="0" anchor="ctr"/>
                </a:tc>
              </a:tr>
              <a:tr h="511553">
                <a:tc>
                  <a:txBody>
                    <a:bodyPr/>
                    <a:lstStyle/>
                    <a:p>
                      <a:pPr marL="0" marR="0" hangingPunct="0">
                        <a:spcBef>
                          <a:spcPts val="0"/>
                        </a:spcBef>
                        <a:spcAft>
                          <a:spcPts val="0"/>
                        </a:spcAft>
                      </a:pPr>
                      <a:r>
                        <a:rPr lang="en-US" sz="1600"/>
                        <a:t>3 minutes</a:t>
                      </a:r>
                      <a:endParaRPr lang="en-US" sz="1600">
                        <a:latin typeface="Times New Roman"/>
                        <a:ea typeface="Times New Roman"/>
                        <a:cs typeface="Times New Roman"/>
                      </a:endParaRPr>
                    </a:p>
                  </a:txBody>
                  <a:tcPr marL="68580" marR="68580" marT="0" marB="0" anchor="ctr"/>
                </a:tc>
                <a:tc>
                  <a:txBody>
                    <a:bodyPr/>
                    <a:lstStyle/>
                    <a:p>
                      <a:pPr marL="0" marR="0" hangingPunct="0">
                        <a:spcBef>
                          <a:spcPts val="0"/>
                        </a:spcBef>
                        <a:spcAft>
                          <a:spcPts val="0"/>
                        </a:spcAft>
                      </a:pPr>
                      <a:r>
                        <a:rPr lang="en-US" sz="1600" dirty="0"/>
                        <a:t>10</a:t>
                      </a:r>
                      <a:r>
                        <a:rPr lang="en-US" sz="1600" baseline="30000" dirty="0"/>
                        <a:t>9</a:t>
                      </a:r>
                      <a:r>
                        <a:rPr lang="en-US" sz="1600" dirty="0"/>
                        <a:t> deg</a:t>
                      </a:r>
                      <a:endParaRPr lang="en-US" sz="1600" dirty="0">
                        <a:latin typeface="Times New Roman"/>
                        <a:ea typeface="Times New Roman"/>
                        <a:cs typeface="Times New Roman"/>
                      </a:endParaRPr>
                    </a:p>
                  </a:txBody>
                  <a:tcPr marL="68580" marR="68580" marT="0" marB="0" anchor="ctr"/>
                </a:tc>
                <a:tc>
                  <a:txBody>
                    <a:bodyPr/>
                    <a:lstStyle/>
                    <a:p>
                      <a:pPr marL="0" marR="0" hangingPunct="0">
                        <a:spcBef>
                          <a:spcPts val="0"/>
                        </a:spcBef>
                        <a:spcAft>
                          <a:spcPts val="0"/>
                        </a:spcAft>
                      </a:pPr>
                      <a:r>
                        <a:rPr lang="en-US" sz="1600" baseline="30000" dirty="0"/>
                        <a:t>3</a:t>
                      </a:r>
                      <a:r>
                        <a:rPr lang="en-US" sz="1600" dirty="0"/>
                        <a:t>H, </a:t>
                      </a:r>
                      <a:r>
                        <a:rPr lang="en-US" sz="1600" baseline="30000" dirty="0"/>
                        <a:t>3</a:t>
                      </a:r>
                      <a:r>
                        <a:rPr lang="en-US" sz="1600" dirty="0"/>
                        <a:t>He, </a:t>
                      </a:r>
                      <a:r>
                        <a:rPr lang="en-US" sz="1600" baseline="30000" dirty="0"/>
                        <a:t>4</a:t>
                      </a:r>
                      <a:r>
                        <a:rPr lang="en-US" sz="1600" dirty="0"/>
                        <a:t>He nuclei </a:t>
                      </a:r>
                      <a:endParaRPr lang="en-US" sz="1600" dirty="0">
                        <a:latin typeface="Times New Roman"/>
                        <a:ea typeface="Times New Roman"/>
                        <a:cs typeface="Times New Roman"/>
                      </a:endParaRPr>
                    </a:p>
                  </a:txBody>
                  <a:tcPr marL="68580" marR="68580" marT="0" marB="0" anchor="ctr"/>
                </a:tc>
              </a:tr>
              <a:tr h="400414">
                <a:tc>
                  <a:txBody>
                    <a:bodyPr/>
                    <a:lstStyle/>
                    <a:p>
                      <a:pPr marL="0" marR="0" hangingPunct="0">
                        <a:spcBef>
                          <a:spcPts val="0"/>
                        </a:spcBef>
                        <a:spcAft>
                          <a:spcPts val="0"/>
                        </a:spcAft>
                      </a:pPr>
                      <a:r>
                        <a:rPr lang="en-US" sz="1600"/>
                        <a:t>1/2 hour</a:t>
                      </a:r>
                      <a:endParaRPr lang="en-US" sz="1600">
                        <a:latin typeface="Times New Roman"/>
                        <a:ea typeface="Times New Roman"/>
                        <a:cs typeface="Times New Roman"/>
                      </a:endParaRPr>
                    </a:p>
                  </a:txBody>
                  <a:tcPr marL="68580" marR="68580" marT="0" marB="0" anchor="ctr"/>
                </a:tc>
                <a:tc>
                  <a:txBody>
                    <a:bodyPr/>
                    <a:lstStyle/>
                    <a:p>
                      <a:pPr marL="0" marR="0" hangingPunct="0">
                        <a:spcBef>
                          <a:spcPts val="0"/>
                        </a:spcBef>
                        <a:spcAft>
                          <a:spcPts val="0"/>
                        </a:spcAft>
                      </a:pPr>
                      <a:r>
                        <a:rPr lang="en-US" sz="1600"/>
                        <a:t>10</a:t>
                      </a:r>
                      <a:r>
                        <a:rPr lang="en-US" sz="1600" baseline="30000"/>
                        <a:t>8</a:t>
                      </a:r>
                      <a:r>
                        <a:rPr lang="en-US" sz="1600"/>
                        <a:t> deg</a:t>
                      </a:r>
                      <a:endParaRPr lang="en-US" sz="1600">
                        <a:latin typeface="Times New Roman"/>
                        <a:ea typeface="Times New Roman"/>
                        <a:cs typeface="Times New Roman"/>
                      </a:endParaRPr>
                    </a:p>
                  </a:txBody>
                  <a:tcPr marL="68580" marR="68580" marT="0" marB="0" anchor="ctr"/>
                </a:tc>
                <a:tc>
                  <a:txBody>
                    <a:bodyPr/>
                    <a:lstStyle/>
                    <a:p>
                      <a:pPr marL="0" marR="0" hangingPunct="0">
                        <a:spcBef>
                          <a:spcPts val="0"/>
                        </a:spcBef>
                        <a:spcAft>
                          <a:spcPts val="0"/>
                        </a:spcAft>
                      </a:pPr>
                      <a:r>
                        <a:rPr lang="en-US" sz="1600" baseline="30000" dirty="0"/>
                        <a:t>2</a:t>
                      </a:r>
                      <a:r>
                        <a:rPr lang="en-US" sz="1600" dirty="0"/>
                        <a:t>H nucleus</a:t>
                      </a:r>
                      <a:endParaRPr lang="en-US" sz="1600" dirty="0">
                        <a:latin typeface="Times New Roman"/>
                        <a:ea typeface="Times New Roman"/>
                        <a:cs typeface="Times New Roman"/>
                      </a:endParaRPr>
                    </a:p>
                  </a:txBody>
                  <a:tcPr marL="68580" marR="68580" marT="0" marB="0" anchor="ctr"/>
                </a:tc>
              </a:tr>
              <a:tr h="511553">
                <a:tc>
                  <a:txBody>
                    <a:bodyPr/>
                    <a:lstStyle/>
                    <a:p>
                      <a:pPr marL="0" marR="0" hangingPunct="0">
                        <a:spcBef>
                          <a:spcPts val="0"/>
                        </a:spcBef>
                        <a:spcAft>
                          <a:spcPts val="0"/>
                        </a:spcAft>
                      </a:pPr>
                      <a:r>
                        <a:rPr lang="en-US" sz="1600"/>
                        <a:t>500,000 yrs</a:t>
                      </a:r>
                      <a:endParaRPr lang="en-US" sz="1600">
                        <a:latin typeface="Times New Roman"/>
                        <a:ea typeface="Times New Roman"/>
                        <a:cs typeface="Times New Roman"/>
                      </a:endParaRPr>
                    </a:p>
                  </a:txBody>
                  <a:tcPr marL="68580" marR="68580" marT="0" marB="0" anchor="ctr"/>
                </a:tc>
                <a:tc>
                  <a:txBody>
                    <a:bodyPr/>
                    <a:lstStyle/>
                    <a:p>
                      <a:pPr marL="0" marR="0" hangingPunct="0">
                        <a:spcBef>
                          <a:spcPts val="0"/>
                        </a:spcBef>
                        <a:spcAft>
                          <a:spcPts val="0"/>
                        </a:spcAft>
                      </a:pPr>
                      <a:r>
                        <a:rPr lang="en-US" sz="1600"/>
                        <a:t>30000 deg</a:t>
                      </a:r>
                      <a:endParaRPr lang="en-US" sz="1600">
                        <a:latin typeface="Times New Roman"/>
                        <a:ea typeface="Times New Roman"/>
                        <a:cs typeface="Times New Roman"/>
                      </a:endParaRPr>
                    </a:p>
                  </a:txBody>
                  <a:tcPr marL="68580" marR="68580" marT="0" marB="0" anchor="ctr"/>
                </a:tc>
                <a:tc>
                  <a:txBody>
                    <a:bodyPr/>
                    <a:lstStyle/>
                    <a:p>
                      <a:pPr marL="0" marR="0" hangingPunct="0">
                        <a:spcBef>
                          <a:spcPts val="0"/>
                        </a:spcBef>
                        <a:spcAft>
                          <a:spcPts val="0"/>
                        </a:spcAft>
                      </a:pPr>
                      <a:r>
                        <a:rPr lang="en-US" sz="1600" dirty="0"/>
                        <a:t>atoms</a:t>
                      </a:r>
                      <a:endParaRPr lang="en-US" sz="1600" dirty="0">
                        <a:latin typeface="Times New Roman"/>
                        <a:ea typeface="Times New Roman"/>
                        <a:cs typeface="Times New Roman"/>
                      </a:endParaRPr>
                    </a:p>
                  </a:txBody>
                  <a:tcPr marL="68580" marR="68580" marT="0" marB="0" anchor="ctr"/>
                </a:tc>
              </a:tr>
            </a:tbl>
          </a:graphicData>
        </a:graphic>
      </p:graphicFrame>
      <p:sp>
        <p:nvSpPr>
          <p:cNvPr id="8" name="Rectangle 3"/>
          <p:cNvSpPr txBox="1">
            <a:spLocks noChangeArrowheads="1"/>
          </p:cNvSpPr>
          <p:nvPr/>
        </p:nvSpPr>
        <p:spPr bwMode="auto">
          <a:xfrm>
            <a:off x="0" y="942109"/>
            <a:ext cx="9144000" cy="197999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rgbClr val="0066FF"/>
              </a:buClr>
              <a:buSzTx/>
              <a:buFont typeface="Wingdings" pitchFamily="2" charset="2"/>
              <a:buChar char="§"/>
              <a:tabLst/>
              <a:defRPr/>
            </a:pPr>
            <a:r>
              <a:rPr kumimoji="0" lang="en-US" sz="2000" b="0" i="0" u="none" strike="noStrike" kern="0" cap="none" spc="0" normalizeH="0" baseline="0" noProof="0" dirty="0" smtClean="0">
                <a:ln>
                  <a:noFill/>
                </a:ln>
                <a:solidFill>
                  <a:schemeClr val="tx1"/>
                </a:solidFill>
                <a:effectLst/>
                <a:uLnTx/>
                <a:uFillTx/>
                <a:latin typeface="+mn-lt"/>
                <a:ea typeface="+mn-ea"/>
                <a:cs typeface="+mn-cs"/>
              </a:rPr>
              <a:t>The observed expansion of the universe has led to the only viable cosmological model: </a:t>
            </a:r>
            <a:r>
              <a:rPr kumimoji="0" lang="en-US" sz="2000" b="1" i="0" u="none" strike="noStrike" kern="0" cap="none" spc="0" normalizeH="0" baseline="0" noProof="0" dirty="0" smtClean="0">
                <a:ln>
                  <a:noFill/>
                </a:ln>
                <a:solidFill>
                  <a:schemeClr val="tx1"/>
                </a:solidFill>
                <a:effectLst/>
                <a:uLnTx/>
                <a:uFillTx/>
                <a:latin typeface="+mn-lt"/>
                <a:ea typeface="+mn-ea"/>
                <a:cs typeface="+mn-cs"/>
              </a:rPr>
              <a:t>The </a:t>
            </a:r>
            <a:r>
              <a:rPr kumimoji="0" lang="en-US" sz="2000" b="1" i="1" u="none" strike="noStrike" kern="0" cap="none" spc="0" normalizeH="0" baseline="0" noProof="0" dirty="0" smtClean="0">
                <a:ln>
                  <a:noFill/>
                </a:ln>
                <a:solidFill>
                  <a:schemeClr val="tx1"/>
                </a:solidFill>
                <a:effectLst/>
                <a:uLnTx/>
                <a:uFillTx/>
                <a:latin typeface="+mn-lt"/>
                <a:ea typeface="+mn-ea"/>
                <a:cs typeface="+mn-cs"/>
              </a:rPr>
              <a:t>Big Bang</a:t>
            </a:r>
            <a:r>
              <a:rPr kumimoji="0" lang="en-US" sz="2000" b="0" i="0" u="none" strike="noStrike" kern="0" cap="none" spc="0" normalizeH="0" baseline="0" noProof="0" dirty="0" smtClean="0">
                <a:ln>
                  <a:noFill/>
                </a:ln>
                <a:solidFill>
                  <a:schemeClr val="tx1"/>
                </a:solidFill>
                <a:effectLst/>
                <a:uLnTx/>
                <a:uFillTx/>
                <a:latin typeface="+mn-lt"/>
                <a:ea typeface="+mn-ea"/>
                <a:cs typeface="+mn-cs"/>
              </a:rPr>
              <a:t>.</a:t>
            </a:r>
          </a:p>
          <a:p>
            <a:pPr marL="669925" marR="0" lvl="1" indent="-325438" algn="l" defTabSz="914400" rtl="0" eaLnBrk="0" fontAlgn="base" latinLnBrk="0" hangingPunct="0">
              <a:lnSpc>
                <a:spcPct val="100000"/>
              </a:lnSpc>
              <a:spcBef>
                <a:spcPct val="20000"/>
              </a:spcBef>
              <a:spcAft>
                <a:spcPct val="0"/>
              </a:spcAft>
              <a:buClr>
                <a:srgbClr val="A98C4B"/>
              </a:buClr>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The universe began as a great infusion of pure energy about 13.7 billion years ago.</a:t>
            </a:r>
          </a:p>
          <a:p>
            <a:pPr marL="669925" marR="0" lvl="1" indent="-325438" algn="l" defTabSz="914400" rtl="0" eaLnBrk="0" fontAlgn="base" latinLnBrk="0" hangingPunct="0">
              <a:lnSpc>
                <a:spcPct val="100000"/>
              </a:lnSpc>
              <a:spcBef>
                <a:spcPct val="20000"/>
              </a:spcBef>
              <a:spcAft>
                <a:spcPct val="0"/>
              </a:spcAft>
              <a:buClr>
                <a:srgbClr val="A98C4B"/>
              </a:buClr>
              <a:buSzTx/>
              <a:buFontTx/>
              <a:buChar char="•"/>
              <a:tabLst/>
              <a:defRPr/>
            </a:pPr>
            <a:r>
              <a:rPr kumimoji="0" lang="en-US" sz="2000" b="0" i="0" u="none" strike="noStrike" kern="0" cap="none" spc="0" normalizeH="0" baseline="0" noProof="0" dirty="0" smtClean="0">
                <a:ln>
                  <a:noFill/>
                </a:ln>
                <a:solidFill>
                  <a:schemeClr val="tx1"/>
                </a:solidFill>
                <a:effectLst/>
                <a:uLnTx/>
                <a:uFillTx/>
                <a:latin typeface="+mn-lt"/>
              </a:rPr>
              <a:t>Space expanded from that point in time.  The energy cooled into matter.</a:t>
            </a:r>
          </a:p>
        </p:txBody>
      </p:sp>
      <p:pic>
        <p:nvPicPr>
          <p:cNvPr id="418818" name="Picture 2" descr="C:\Users\Tim\Desktop\Picture1.png"/>
          <p:cNvPicPr>
            <a:picLocks noChangeAspect="1" noChangeArrowheads="1"/>
          </p:cNvPicPr>
          <p:nvPr/>
        </p:nvPicPr>
        <p:blipFill>
          <a:blip r:embed="rId4" cstate="print"/>
          <a:srcRect/>
          <a:stretch>
            <a:fillRect/>
          </a:stretch>
        </p:blipFill>
        <p:spPr bwMode="auto">
          <a:xfrm>
            <a:off x="3687657" y="3001617"/>
            <a:ext cx="5247622" cy="3578087"/>
          </a:xfrm>
          <a:prstGeom prst="rect">
            <a:avLst/>
          </a:prstGeom>
          <a:noFill/>
        </p:spPr>
      </p:pic>
    </p:spTree>
    <p:custDataLst>
      <p:tags r:id="rId1"/>
    </p:custData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noFill/>
          <a:ln/>
        </p:spPr>
        <p:txBody>
          <a:bodyPr lIns="90488" tIns="44450" rIns="90488" bIns="44450" anchor="ctr"/>
          <a:lstStyle/>
          <a:p>
            <a:r>
              <a:rPr lang="en-US"/>
              <a:t>Experimental Evidence</a:t>
            </a:r>
          </a:p>
        </p:txBody>
      </p:sp>
      <p:sp>
        <p:nvSpPr>
          <p:cNvPr id="52227" name="Rectangle 3"/>
          <p:cNvSpPr>
            <a:spLocks noGrp="1" noChangeArrowheads="1"/>
          </p:cNvSpPr>
          <p:nvPr>
            <p:ph type="body" idx="1"/>
          </p:nvPr>
        </p:nvSpPr>
        <p:spPr>
          <a:xfrm>
            <a:off x="228600" y="1371600"/>
            <a:ext cx="8208963" cy="2286000"/>
          </a:xfrm>
          <a:noFill/>
          <a:ln/>
        </p:spPr>
        <p:txBody>
          <a:bodyPr lIns="90488" tIns="44450" rIns="90488" bIns="44450"/>
          <a:lstStyle/>
          <a:p>
            <a:pPr>
              <a:lnSpc>
                <a:spcPct val="90000"/>
              </a:lnSpc>
            </a:pPr>
            <a:r>
              <a:rPr lang="en-US"/>
              <a:t>cosmological red shift</a:t>
            </a:r>
          </a:p>
          <a:p>
            <a:pPr lvl="1">
              <a:lnSpc>
                <a:spcPct val="90000"/>
              </a:lnSpc>
            </a:pPr>
            <a:r>
              <a:rPr lang="en-US"/>
              <a:t>Everything is moving away from us</a:t>
            </a:r>
          </a:p>
          <a:p>
            <a:pPr>
              <a:lnSpc>
                <a:spcPct val="90000"/>
              </a:lnSpc>
            </a:pPr>
            <a:r>
              <a:rPr lang="en-US"/>
              <a:t>helium/hydrogen ratio (25%/75%)</a:t>
            </a:r>
          </a:p>
          <a:p>
            <a:pPr lvl="1">
              <a:lnSpc>
                <a:spcPct val="90000"/>
              </a:lnSpc>
            </a:pPr>
            <a:r>
              <a:rPr lang="en-US"/>
              <a:t>Fusion early after the big bang would produce that ratio of H to He</a:t>
            </a:r>
          </a:p>
        </p:txBody>
      </p:sp>
      <p:pic>
        <p:nvPicPr>
          <p:cNvPr id="52228" name="Picture 4" descr="Periodic table 1"/>
          <p:cNvPicPr>
            <a:picLocks noChangeAspect="1" noChangeArrowheads="1"/>
          </p:cNvPicPr>
          <p:nvPr/>
        </p:nvPicPr>
        <p:blipFill>
          <a:blip r:embed="rId4" cstate="print"/>
          <a:srcRect/>
          <a:stretch>
            <a:fillRect/>
          </a:stretch>
        </p:blipFill>
        <p:spPr bwMode="auto">
          <a:xfrm>
            <a:off x="1757363" y="3733800"/>
            <a:ext cx="5943600" cy="2895600"/>
          </a:xfrm>
          <a:prstGeom prst="rect">
            <a:avLst/>
          </a:prstGeom>
          <a:noFill/>
        </p:spPr>
      </p:pic>
      <p:sp>
        <p:nvSpPr>
          <p:cNvPr id="52229" name="Line 5"/>
          <p:cNvSpPr>
            <a:spLocks noChangeShapeType="1"/>
          </p:cNvSpPr>
          <p:nvPr/>
        </p:nvSpPr>
        <p:spPr bwMode="auto">
          <a:xfrm>
            <a:off x="4381500" y="4754563"/>
            <a:ext cx="0" cy="323850"/>
          </a:xfrm>
          <a:prstGeom prst="line">
            <a:avLst/>
          </a:prstGeom>
          <a:noFill/>
          <a:ln w="28575">
            <a:solidFill>
              <a:srgbClr val="D80000"/>
            </a:solidFill>
            <a:round/>
            <a:headEnd/>
            <a:tailEnd/>
          </a:ln>
          <a:effectLst/>
        </p:spPr>
        <p:txBody>
          <a:bodyPr/>
          <a:lstStyle/>
          <a:p>
            <a:endParaRPr lang="en-US"/>
          </a:p>
        </p:txBody>
      </p:sp>
      <p:sp>
        <p:nvSpPr>
          <p:cNvPr id="52230" name="Line 6"/>
          <p:cNvSpPr>
            <a:spLocks noChangeShapeType="1"/>
          </p:cNvSpPr>
          <p:nvPr/>
        </p:nvSpPr>
        <p:spPr bwMode="auto">
          <a:xfrm>
            <a:off x="4381500" y="4754563"/>
            <a:ext cx="3241675" cy="0"/>
          </a:xfrm>
          <a:prstGeom prst="line">
            <a:avLst/>
          </a:prstGeom>
          <a:noFill/>
          <a:ln w="28575">
            <a:solidFill>
              <a:srgbClr val="D80000"/>
            </a:solidFill>
            <a:round/>
            <a:headEnd/>
            <a:tailEnd/>
          </a:ln>
          <a:effectLst/>
        </p:spPr>
        <p:txBody>
          <a:bodyPr/>
          <a:lstStyle/>
          <a:p>
            <a:endParaRPr lang="en-US"/>
          </a:p>
        </p:txBody>
      </p:sp>
      <p:sp>
        <p:nvSpPr>
          <p:cNvPr id="52231" name="Line 7"/>
          <p:cNvSpPr>
            <a:spLocks noChangeShapeType="1"/>
          </p:cNvSpPr>
          <p:nvPr/>
        </p:nvSpPr>
        <p:spPr bwMode="auto">
          <a:xfrm>
            <a:off x="7623175" y="4754563"/>
            <a:ext cx="0" cy="1543050"/>
          </a:xfrm>
          <a:prstGeom prst="line">
            <a:avLst/>
          </a:prstGeom>
          <a:noFill/>
          <a:ln w="28575">
            <a:solidFill>
              <a:srgbClr val="D80000"/>
            </a:solidFill>
            <a:round/>
            <a:headEnd/>
            <a:tailEnd/>
          </a:ln>
          <a:effectLst/>
        </p:spPr>
        <p:txBody>
          <a:bodyPr/>
          <a:lstStyle/>
          <a:p>
            <a:endParaRPr lang="en-US"/>
          </a:p>
        </p:txBody>
      </p:sp>
      <p:sp>
        <p:nvSpPr>
          <p:cNvPr id="52232" name="Line 8"/>
          <p:cNvSpPr>
            <a:spLocks noChangeShapeType="1"/>
          </p:cNvSpPr>
          <p:nvPr/>
        </p:nvSpPr>
        <p:spPr bwMode="auto">
          <a:xfrm flipH="1">
            <a:off x="3471863" y="6281738"/>
            <a:ext cx="4151312" cy="23812"/>
          </a:xfrm>
          <a:prstGeom prst="line">
            <a:avLst/>
          </a:prstGeom>
          <a:noFill/>
          <a:ln w="28575">
            <a:solidFill>
              <a:srgbClr val="D80000"/>
            </a:solidFill>
            <a:round/>
            <a:headEnd/>
            <a:tailEnd/>
          </a:ln>
          <a:effectLst/>
        </p:spPr>
        <p:txBody>
          <a:bodyPr/>
          <a:lstStyle/>
          <a:p>
            <a:endParaRPr lang="en-US"/>
          </a:p>
        </p:txBody>
      </p:sp>
      <p:sp>
        <p:nvSpPr>
          <p:cNvPr id="52233" name="Line 9"/>
          <p:cNvSpPr>
            <a:spLocks noChangeShapeType="1"/>
          </p:cNvSpPr>
          <p:nvPr/>
        </p:nvSpPr>
        <p:spPr bwMode="auto">
          <a:xfrm flipV="1">
            <a:off x="1757363" y="5078413"/>
            <a:ext cx="0" cy="1485900"/>
          </a:xfrm>
          <a:prstGeom prst="line">
            <a:avLst/>
          </a:prstGeom>
          <a:noFill/>
          <a:ln w="28575">
            <a:solidFill>
              <a:srgbClr val="D80000"/>
            </a:solidFill>
            <a:round/>
            <a:headEnd/>
            <a:tailEnd/>
          </a:ln>
          <a:effectLst/>
        </p:spPr>
        <p:txBody>
          <a:bodyPr/>
          <a:lstStyle/>
          <a:p>
            <a:endParaRPr lang="en-US"/>
          </a:p>
        </p:txBody>
      </p:sp>
      <p:sp>
        <p:nvSpPr>
          <p:cNvPr id="52234" name="Line 10"/>
          <p:cNvSpPr>
            <a:spLocks noChangeShapeType="1"/>
          </p:cNvSpPr>
          <p:nvPr/>
        </p:nvSpPr>
        <p:spPr bwMode="auto">
          <a:xfrm>
            <a:off x="1757363" y="5078413"/>
            <a:ext cx="2624137" cy="0"/>
          </a:xfrm>
          <a:prstGeom prst="line">
            <a:avLst/>
          </a:prstGeom>
          <a:noFill/>
          <a:ln w="28575">
            <a:solidFill>
              <a:srgbClr val="D80000"/>
            </a:solidFill>
            <a:round/>
            <a:headEnd/>
            <a:tailEnd/>
          </a:ln>
          <a:effectLst/>
        </p:spPr>
        <p:txBody>
          <a:bodyPr/>
          <a:lstStyle/>
          <a:p>
            <a:endParaRPr lang="en-US"/>
          </a:p>
        </p:txBody>
      </p:sp>
      <p:sp>
        <p:nvSpPr>
          <p:cNvPr id="52235" name="Line 11"/>
          <p:cNvSpPr>
            <a:spLocks noChangeShapeType="1"/>
          </p:cNvSpPr>
          <p:nvPr/>
        </p:nvSpPr>
        <p:spPr bwMode="auto">
          <a:xfrm>
            <a:off x="1757363" y="4237038"/>
            <a:ext cx="0" cy="0"/>
          </a:xfrm>
          <a:prstGeom prst="line">
            <a:avLst/>
          </a:prstGeom>
          <a:noFill/>
          <a:ln w="9525">
            <a:solidFill>
              <a:schemeClr val="tx1"/>
            </a:solidFill>
            <a:round/>
            <a:headEnd/>
            <a:tailEnd/>
          </a:ln>
          <a:effectLst/>
        </p:spPr>
        <p:txBody>
          <a:bodyPr/>
          <a:lstStyle/>
          <a:p>
            <a:endParaRPr lang="en-US"/>
          </a:p>
        </p:txBody>
      </p:sp>
      <p:sp>
        <p:nvSpPr>
          <p:cNvPr id="52236" name="Line 12"/>
          <p:cNvSpPr>
            <a:spLocks noChangeShapeType="1"/>
          </p:cNvSpPr>
          <p:nvPr/>
        </p:nvSpPr>
        <p:spPr bwMode="auto">
          <a:xfrm>
            <a:off x="1757363" y="4495800"/>
            <a:ext cx="0" cy="582613"/>
          </a:xfrm>
          <a:prstGeom prst="line">
            <a:avLst/>
          </a:prstGeom>
          <a:noFill/>
          <a:ln w="28575">
            <a:solidFill>
              <a:schemeClr val="accent2"/>
            </a:solidFill>
            <a:round/>
            <a:headEnd/>
            <a:tailEnd/>
          </a:ln>
          <a:effectLst/>
        </p:spPr>
        <p:txBody>
          <a:bodyPr/>
          <a:lstStyle/>
          <a:p>
            <a:endParaRPr lang="en-US"/>
          </a:p>
        </p:txBody>
      </p:sp>
      <p:sp>
        <p:nvSpPr>
          <p:cNvPr id="52237" name="Line 13"/>
          <p:cNvSpPr>
            <a:spLocks noChangeShapeType="1"/>
          </p:cNvSpPr>
          <p:nvPr/>
        </p:nvSpPr>
        <p:spPr bwMode="auto">
          <a:xfrm>
            <a:off x="1757363" y="4495800"/>
            <a:ext cx="463550" cy="0"/>
          </a:xfrm>
          <a:prstGeom prst="line">
            <a:avLst/>
          </a:prstGeom>
          <a:noFill/>
          <a:ln w="28575">
            <a:solidFill>
              <a:schemeClr val="accent2"/>
            </a:solidFill>
            <a:round/>
            <a:headEnd/>
            <a:tailEnd/>
          </a:ln>
          <a:effectLst/>
        </p:spPr>
        <p:txBody>
          <a:bodyPr/>
          <a:lstStyle/>
          <a:p>
            <a:endParaRPr lang="en-US"/>
          </a:p>
        </p:txBody>
      </p:sp>
      <p:sp>
        <p:nvSpPr>
          <p:cNvPr id="52238" name="Line 14"/>
          <p:cNvSpPr>
            <a:spLocks noChangeShapeType="1"/>
          </p:cNvSpPr>
          <p:nvPr/>
        </p:nvSpPr>
        <p:spPr bwMode="auto">
          <a:xfrm flipV="1">
            <a:off x="2220913" y="4237038"/>
            <a:ext cx="0" cy="258762"/>
          </a:xfrm>
          <a:prstGeom prst="line">
            <a:avLst/>
          </a:prstGeom>
          <a:noFill/>
          <a:ln w="28575">
            <a:solidFill>
              <a:schemeClr val="accent2"/>
            </a:solidFill>
            <a:round/>
            <a:headEnd/>
            <a:tailEnd/>
          </a:ln>
          <a:effectLst/>
        </p:spPr>
        <p:txBody>
          <a:bodyPr/>
          <a:lstStyle/>
          <a:p>
            <a:endParaRPr lang="en-US"/>
          </a:p>
        </p:txBody>
      </p:sp>
      <p:sp>
        <p:nvSpPr>
          <p:cNvPr id="52239" name="Line 15"/>
          <p:cNvSpPr>
            <a:spLocks noChangeShapeType="1"/>
          </p:cNvSpPr>
          <p:nvPr/>
        </p:nvSpPr>
        <p:spPr bwMode="auto">
          <a:xfrm>
            <a:off x="2220913" y="4237038"/>
            <a:ext cx="5402262" cy="0"/>
          </a:xfrm>
          <a:prstGeom prst="line">
            <a:avLst/>
          </a:prstGeom>
          <a:noFill/>
          <a:ln w="28575">
            <a:solidFill>
              <a:schemeClr val="accent2"/>
            </a:solidFill>
            <a:round/>
            <a:headEnd/>
            <a:tailEnd/>
          </a:ln>
          <a:effectLst/>
        </p:spPr>
        <p:txBody>
          <a:bodyPr/>
          <a:lstStyle/>
          <a:p>
            <a:endParaRPr lang="en-US"/>
          </a:p>
        </p:txBody>
      </p:sp>
      <p:sp>
        <p:nvSpPr>
          <p:cNvPr id="52240" name="Line 16"/>
          <p:cNvSpPr>
            <a:spLocks noChangeShapeType="1"/>
          </p:cNvSpPr>
          <p:nvPr/>
        </p:nvSpPr>
        <p:spPr bwMode="auto">
          <a:xfrm>
            <a:off x="7623175" y="4237038"/>
            <a:ext cx="0" cy="517525"/>
          </a:xfrm>
          <a:prstGeom prst="line">
            <a:avLst/>
          </a:prstGeom>
          <a:noFill/>
          <a:ln w="28575">
            <a:solidFill>
              <a:schemeClr val="accent2"/>
            </a:solidFill>
            <a:round/>
            <a:headEnd/>
            <a:tailEnd/>
          </a:ln>
          <a:effectLst/>
        </p:spPr>
        <p:txBody>
          <a:bodyPr/>
          <a:lstStyle/>
          <a:p>
            <a:endParaRPr lang="en-US"/>
          </a:p>
        </p:txBody>
      </p:sp>
      <p:sp>
        <p:nvSpPr>
          <p:cNvPr id="52241" name="Text Box 17"/>
          <p:cNvSpPr txBox="1">
            <a:spLocks noChangeArrowheads="1"/>
          </p:cNvSpPr>
          <p:nvPr/>
        </p:nvSpPr>
        <p:spPr bwMode="auto">
          <a:xfrm>
            <a:off x="2840038" y="5400675"/>
            <a:ext cx="2857500" cy="519113"/>
          </a:xfrm>
          <a:prstGeom prst="rect">
            <a:avLst/>
          </a:prstGeom>
          <a:noFill/>
          <a:ln w="9525">
            <a:noFill/>
            <a:miter lim="800000"/>
            <a:headEnd/>
            <a:tailEnd/>
          </a:ln>
          <a:effectLst/>
        </p:spPr>
        <p:txBody>
          <a:bodyPr>
            <a:spAutoFit/>
          </a:bodyPr>
          <a:lstStyle/>
          <a:p>
            <a:pPr eaLnBrk="0" hangingPunct="0">
              <a:spcBef>
                <a:spcPct val="50000"/>
              </a:spcBef>
            </a:pPr>
            <a:r>
              <a:rPr lang="en-US" sz="2800">
                <a:solidFill>
                  <a:srgbClr val="D80000"/>
                </a:solidFill>
              </a:rPr>
              <a:t>Supernova</a:t>
            </a:r>
          </a:p>
        </p:txBody>
      </p:sp>
      <p:sp>
        <p:nvSpPr>
          <p:cNvPr id="52242" name="Text Box 18"/>
          <p:cNvSpPr txBox="1">
            <a:spLocks noChangeArrowheads="1"/>
          </p:cNvSpPr>
          <p:nvPr/>
        </p:nvSpPr>
        <p:spPr bwMode="auto">
          <a:xfrm>
            <a:off x="2606675" y="4302125"/>
            <a:ext cx="2392363" cy="519113"/>
          </a:xfrm>
          <a:prstGeom prst="rect">
            <a:avLst/>
          </a:prstGeom>
          <a:noFill/>
          <a:ln w="9525">
            <a:noFill/>
            <a:miter lim="800000"/>
            <a:headEnd/>
            <a:tailEnd/>
          </a:ln>
          <a:effectLst/>
        </p:spPr>
        <p:txBody>
          <a:bodyPr>
            <a:spAutoFit/>
          </a:bodyPr>
          <a:lstStyle/>
          <a:p>
            <a:pPr eaLnBrk="0" hangingPunct="0">
              <a:spcBef>
                <a:spcPct val="50000"/>
              </a:spcBef>
            </a:pPr>
            <a:r>
              <a:rPr lang="en-US" sz="2800">
                <a:solidFill>
                  <a:schemeClr val="accent2"/>
                </a:solidFill>
              </a:rPr>
              <a:t>Stellar Fusion</a:t>
            </a:r>
          </a:p>
        </p:txBody>
      </p:sp>
      <p:sp>
        <p:nvSpPr>
          <p:cNvPr id="52243" name="Text Box 19"/>
          <p:cNvSpPr txBox="1">
            <a:spLocks noChangeArrowheads="1"/>
          </p:cNvSpPr>
          <p:nvPr/>
        </p:nvSpPr>
        <p:spPr bwMode="auto">
          <a:xfrm>
            <a:off x="2681288" y="3784600"/>
            <a:ext cx="2397125" cy="519113"/>
          </a:xfrm>
          <a:prstGeom prst="rect">
            <a:avLst/>
          </a:prstGeom>
          <a:noFill/>
          <a:ln w="9525">
            <a:noFill/>
            <a:miter lim="800000"/>
            <a:headEnd/>
            <a:tailEnd/>
          </a:ln>
          <a:effectLst/>
        </p:spPr>
        <p:txBody>
          <a:bodyPr>
            <a:spAutoFit/>
          </a:bodyPr>
          <a:lstStyle/>
          <a:p>
            <a:pPr eaLnBrk="0" hangingPunct="0">
              <a:spcBef>
                <a:spcPct val="50000"/>
              </a:spcBef>
            </a:pPr>
            <a:r>
              <a:rPr lang="en-US" sz="2800">
                <a:solidFill>
                  <a:srgbClr val="00CC00"/>
                </a:solidFill>
              </a:rPr>
              <a:t>Big Bang</a:t>
            </a:r>
          </a:p>
        </p:txBody>
      </p:sp>
      <p:sp>
        <p:nvSpPr>
          <p:cNvPr id="52244" name="Line 20"/>
          <p:cNvSpPr>
            <a:spLocks noChangeShapeType="1"/>
          </p:cNvSpPr>
          <p:nvPr/>
        </p:nvSpPr>
        <p:spPr bwMode="auto">
          <a:xfrm flipV="1">
            <a:off x="1757363" y="3849688"/>
            <a:ext cx="0" cy="646112"/>
          </a:xfrm>
          <a:prstGeom prst="line">
            <a:avLst/>
          </a:prstGeom>
          <a:noFill/>
          <a:ln w="28575">
            <a:solidFill>
              <a:srgbClr val="00CC00"/>
            </a:solidFill>
            <a:round/>
            <a:headEnd/>
            <a:tailEnd/>
          </a:ln>
          <a:effectLst/>
        </p:spPr>
        <p:txBody>
          <a:bodyPr/>
          <a:lstStyle/>
          <a:p>
            <a:endParaRPr lang="en-US"/>
          </a:p>
        </p:txBody>
      </p:sp>
      <p:sp>
        <p:nvSpPr>
          <p:cNvPr id="52245" name="Line 21"/>
          <p:cNvSpPr>
            <a:spLocks noChangeShapeType="1"/>
          </p:cNvSpPr>
          <p:nvPr/>
        </p:nvSpPr>
        <p:spPr bwMode="auto">
          <a:xfrm>
            <a:off x="1757363" y="3849688"/>
            <a:ext cx="5865812" cy="0"/>
          </a:xfrm>
          <a:prstGeom prst="line">
            <a:avLst/>
          </a:prstGeom>
          <a:noFill/>
          <a:ln w="28575">
            <a:solidFill>
              <a:srgbClr val="00CC00"/>
            </a:solidFill>
            <a:round/>
            <a:headEnd/>
            <a:tailEnd/>
          </a:ln>
          <a:effectLst/>
        </p:spPr>
        <p:txBody>
          <a:bodyPr/>
          <a:lstStyle/>
          <a:p>
            <a:endParaRPr lang="en-US"/>
          </a:p>
        </p:txBody>
      </p:sp>
      <p:sp>
        <p:nvSpPr>
          <p:cNvPr id="52246" name="Line 22"/>
          <p:cNvSpPr>
            <a:spLocks noChangeShapeType="1"/>
          </p:cNvSpPr>
          <p:nvPr/>
        </p:nvSpPr>
        <p:spPr bwMode="auto">
          <a:xfrm>
            <a:off x="7623175" y="3849688"/>
            <a:ext cx="0" cy="387350"/>
          </a:xfrm>
          <a:prstGeom prst="line">
            <a:avLst/>
          </a:prstGeom>
          <a:noFill/>
          <a:ln w="28575">
            <a:solidFill>
              <a:srgbClr val="00CC00"/>
            </a:solidFill>
            <a:round/>
            <a:headEnd/>
            <a:tailEnd/>
          </a:ln>
          <a:effectLst/>
        </p:spPr>
        <p:txBody>
          <a:bodyPr/>
          <a:lstStyle/>
          <a:p>
            <a:endParaRPr lang="en-US"/>
          </a:p>
        </p:txBody>
      </p:sp>
      <p:sp>
        <p:nvSpPr>
          <p:cNvPr id="52247" name="Line 23"/>
          <p:cNvSpPr>
            <a:spLocks noChangeShapeType="1"/>
          </p:cNvSpPr>
          <p:nvPr/>
        </p:nvSpPr>
        <p:spPr bwMode="auto">
          <a:xfrm flipH="1">
            <a:off x="3462338" y="6296025"/>
            <a:ext cx="4762" cy="266700"/>
          </a:xfrm>
          <a:prstGeom prst="line">
            <a:avLst/>
          </a:prstGeom>
          <a:noFill/>
          <a:ln w="28575">
            <a:solidFill>
              <a:srgbClr val="CC0000"/>
            </a:solidFill>
            <a:round/>
            <a:headEnd/>
            <a:tailEnd/>
          </a:ln>
          <a:effectLst/>
        </p:spPr>
        <p:txBody>
          <a:bodyPr wrap="none"/>
          <a:lstStyle/>
          <a:p>
            <a:endParaRPr lang="en-US"/>
          </a:p>
        </p:txBody>
      </p:sp>
      <p:sp>
        <p:nvSpPr>
          <p:cNvPr id="52248" name="Line 24"/>
          <p:cNvSpPr>
            <a:spLocks noChangeShapeType="1"/>
          </p:cNvSpPr>
          <p:nvPr/>
        </p:nvSpPr>
        <p:spPr bwMode="auto">
          <a:xfrm flipV="1">
            <a:off x="1752600" y="6567488"/>
            <a:ext cx="1709738" cy="4762"/>
          </a:xfrm>
          <a:prstGeom prst="line">
            <a:avLst/>
          </a:prstGeom>
          <a:noFill/>
          <a:ln w="28575">
            <a:solidFill>
              <a:srgbClr val="CC0000"/>
            </a:solidFill>
            <a:round/>
            <a:headEnd/>
            <a:tailEnd/>
          </a:ln>
          <a:effectLst/>
        </p:spPr>
        <p:txBody>
          <a:bodyPr wrap="none"/>
          <a:lstStyle/>
          <a:p>
            <a:endParaRPr lang="en-US"/>
          </a:p>
        </p:txBody>
      </p:sp>
    </p:spTree>
    <p:custDataLst>
      <p:tags r:id="rId1"/>
    </p:custData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t>Evidence Supporting the Big Bang</a:t>
            </a:r>
          </a:p>
        </p:txBody>
      </p:sp>
      <p:sp>
        <p:nvSpPr>
          <p:cNvPr id="55299" name="Rectangle 3"/>
          <p:cNvSpPr>
            <a:spLocks noGrp="1" noChangeArrowheads="1"/>
          </p:cNvSpPr>
          <p:nvPr>
            <p:ph type="body" idx="4294967295"/>
          </p:nvPr>
        </p:nvSpPr>
        <p:spPr>
          <a:xfrm>
            <a:off x="3200400" y="1524000"/>
            <a:ext cx="5715000" cy="2057400"/>
          </a:xfrm>
          <a:noFill/>
          <a:ln/>
        </p:spPr>
        <p:txBody>
          <a:bodyPr lIns="90488" tIns="44450" rIns="90488" bIns="44450"/>
          <a:lstStyle/>
          <a:p>
            <a:pPr>
              <a:lnSpc>
                <a:spcPct val="80000"/>
              </a:lnSpc>
            </a:pPr>
            <a:r>
              <a:rPr lang="en-US" sz="2600" dirty="0" smtClean="0"/>
              <a:t>We </a:t>
            </a:r>
            <a:r>
              <a:rPr lang="en-US" sz="2600" dirty="0"/>
              <a:t>see a faint glow left from the original high temperatures </a:t>
            </a:r>
          </a:p>
          <a:p>
            <a:pPr lvl="1">
              <a:lnSpc>
                <a:spcPct val="80000"/>
              </a:lnSpc>
            </a:pPr>
            <a:r>
              <a:rPr lang="en-US" sz="2200" dirty="0"/>
              <a:t>Called the Cosmic Microwave Background or 3</a:t>
            </a:r>
            <a:r>
              <a:rPr lang="en-US" sz="2200" b="1" dirty="0">
                <a:cs typeface="Arial" charset="0"/>
              </a:rPr>
              <a:t>° </a:t>
            </a:r>
            <a:r>
              <a:rPr lang="en-US" sz="2200" dirty="0">
                <a:cs typeface="Arial" charset="0"/>
              </a:rPr>
              <a:t>K Background Radiation</a:t>
            </a:r>
            <a:r>
              <a:rPr lang="en-US" sz="2200" dirty="0" smtClean="0">
                <a:cs typeface="Arial" charset="0"/>
              </a:rPr>
              <a:t>.</a:t>
            </a:r>
          </a:p>
          <a:p>
            <a:pPr lvl="1">
              <a:lnSpc>
                <a:spcPct val="80000"/>
              </a:lnSpc>
            </a:pPr>
            <a:r>
              <a:rPr lang="en-US" sz="2400" dirty="0" smtClean="0">
                <a:cs typeface="Arial" charset="0"/>
              </a:rPr>
              <a:t>It can’t be completely uniform, or galaxies would not have formed.</a:t>
            </a:r>
            <a:endParaRPr lang="en-US" sz="2800" dirty="0" smtClean="0"/>
          </a:p>
          <a:p>
            <a:pPr lvl="1">
              <a:lnSpc>
                <a:spcPct val="80000"/>
              </a:lnSpc>
              <a:buNone/>
            </a:pPr>
            <a:endParaRPr lang="en-US" sz="2200" dirty="0"/>
          </a:p>
          <a:p>
            <a:pPr lvl="2">
              <a:lnSpc>
                <a:spcPct val="80000"/>
              </a:lnSpc>
              <a:buFontTx/>
              <a:buNone/>
            </a:pPr>
            <a:endParaRPr lang="en-US" dirty="0"/>
          </a:p>
        </p:txBody>
      </p:sp>
      <p:pic>
        <p:nvPicPr>
          <p:cNvPr id="55300" name="Picture 4"/>
          <p:cNvPicPr>
            <a:picLocks noGrp="1" noChangeAspect="1" noChangeArrowheads="1"/>
          </p:cNvPicPr>
          <p:nvPr>
            <p:ph sz="half" idx="4294967295"/>
          </p:nvPr>
        </p:nvPicPr>
        <p:blipFill>
          <a:blip r:embed="rId4" cstate="print"/>
          <a:srcRect/>
          <a:stretch>
            <a:fillRect/>
          </a:stretch>
        </p:blipFill>
        <p:spPr>
          <a:xfrm>
            <a:off x="152400" y="1447800"/>
            <a:ext cx="2895600" cy="2008188"/>
          </a:xfrm>
          <a:prstGeom prst="rect">
            <a:avLst/>
          </a:prstGeom>
          <a:ln>
            <a:noFill/>
          </a:ln>
          <a:effectLst>
            <a:outerShdw blurRad="292100" dist="139700" dir="2700000" algn="tl" rotWithShape="0">
              <a:srgbClr val="333333">
                <a:alpha val="65000"/>
              </a:srgbClr>
            </a:outerShdw>
          </a:effectLst>
        </p:spPr>
      </p:pic>
      <p:sp>
        <p:nvSpPr>
          <p:cNvPr id="55302" name="Text Box 6"/>
          <p:cNvSpPr txBox="1">
            <a:spLocks noChangeArrowheads="1"/>
          </p:cNvSpPr>
          <p:nvPr/>
        </p:nvSpPr>
        <p:spPr bwMode="auto">
          <a:xfrm>
            <a:off x="136525" y="3519488"/>
            <a:ext cx="2824163" cy="304800"/>
          </a:xfrm>
          <a:prstGeom prst="rect">
            <a:avLst/>
          </a:prstGeom>
          <a:noFill/>
          <a:ln w="12700">
            <a:noFill/>
            <a:miter lim="800000"/>
            <a:headEnd/>
            <a:tailEnd/>
          </a:ln>
          <a:effectLst/>
        </p:spPr>
        <p:txBody>
          <a:bodyPr wrap="none">
            <a:spAutoFit/>
          </a:bodyPr>
          <a:lstStyle/>
          <a:p>
            <a:r>
              <a:rPr lang="en-US" sz="1400">
                <a:latin typeface="Comic Sans MS" pitchFamily="66" charset="0"/>
              </a:rPr>
              <a:t>Arno Penzias and Robert Wilson</a:t>
            </a:r>
          </a:p>
        </p:txBody>
      </p:sp>
      <p:pic>
        <p:nvPicPr>
          <p:cNvPr id="9" name="Picture 4"/>
          <p:cNvPicPr>
            <a:picLocks noChangeAspect="1" noChangeArrowheads="1"/>
          </p:cNvPicPr>
          <p:nvPr/>
        </p:nvPicPr>
        <p:blipFill>
          <a:blip r:embed="rId5" cstate="print"/>
          <a:srcRect/>
          <a:stretch>
            <a:fillRect/>
          </a:stretch>
        </p:blipFill>
        <p:spPr bwMode="auto">
          <a:xfrm>
            <a:off x="76200" y="4184650"/>
            <a:ext cx="3633863" cy="2673350"/>
          </a:xfrm>
          <a:prstGeom prst="rect">
            <a:avLst/>
          </a:prstGeom>
          <a:noFill/>
          <a:ln w="9525">
            <a:noFill/>
            <a:miter lim="800000"/>
            <a:headEnd/>
            <a:tailEnd/>
          </a:ln>
          <a:effectLst>
            <a:outerShdw dist="25399" dir="16200000" algn="ctr" rotWithShape="0">
              <a:srgbClr val="FFFFFF">
                <a:alpha val="75000"/>
              </a:srgbClr>
            </a:outerShdw>
          </a:effectLst>
        </p:spPr>
      </p:pic>
      <p:pic>
        <p:nvPicPr>
          <p:cNvPr id="55301" name="Picture 5" descr="wmap"/>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200400" y="3824288"/>
            <a:ext cx="5867400" cy="2933700"/>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TPQuestion"/>
          <p:cNvSpPr>
            <a:spLocks noGrp="1" noChangeArrowheads="1"/>
          </p:cNvSpPr>
          <p:nvPr>
            <p:ph type="title"/>
          </p:nvPr>
        </p:nvSpPr>
        <p:spPr/>
        <p:txBody>
          <a:bodyPr/>
          <a:lstStyle/>
          <a:p>
            <a:r>
              <a:rPr lang="en-US" sz="2200" smtClean="0"/>
              <a:t>Evidence suggests that the rate of expansion of the universe is accelerating. Which of the four fundamental forces accounts for this?</a:t>
            </a:r>
          </a:p>
        </p:txBody>
      </p:sp>
      <p:sp>
        <p:nvSpPr>
          <p:cNvPr id="257027" name="TPAnswers"/>
          <p:cNvSpPr>
            <a:spLocks noGrp="1" noChangeArrowheads="1"/>
          </p:cNvSpPr>
          <p:nvPr>
            <p:ph type="body" idx="1"/>
            <p:custDataLst>
              <p:tags r:id="rId2"/>
            </p:custDataLst>
          </p:nvPr>
        </p:nvSpPr>
        <p:spPr>
          <a:xfrm>
            <a:off x="950913" y="2214563"/>
            <a:ext cx="3784600" cy="4370387"/>
          </a:xfrm>
        </p:spPr>
        <p:txBody>
          <a:bodyPr/>
          <a:lstStyle/>
          <a:p>
            <a:pPr marL="609600" indent="-609600">
              <a:buFontTx/>
              <a:buAutoNum type="arabicPeriod"/>
            </a:pPr>
            <a:r>
              <a:rPr lang="en-US" smtClean="0"/>
              <a:t>Gravitational</a:t>
            </a:r>
          </a:p>
          <a:p>
            <a:pPr marL="609600" indent="-609600">
              <a:buFontTx/>
              <a:buAutoNum type="arabicPeriod"/>
            </a:pPr>
            <a:r>
              <a:rPr lang="en-US" smtClean="0"/>
              <a:t>Electromagnetic</a:t>
            </a:r>
          </a:p>
          <a:p>
            <a:pPr marL="609600" indent="-609600">
              <a:buFontTx/>
              <a:buAutoNum type="arabicPeriod"/>
            </a:pPr>
            <a:r>
              <a:rPr lang="en-US" smtClean="0"/>
              <a:t>Strong nuclear</a:t>
            </a:r>
          </a:p>
          <a:p>
            <a:pPr marL="609600" indent="-609600">
              <a:buFontTx/>
              <a:buAutoNum type="arabicPeriod"/>
            </a:pPr>
            <a:r>
              <a:rPr lang="en-US" smtClean="0"/>
              <a:t>Weak nuclear</a:t>
            </a:r>
          </a:p>
          <a:p>
            <a:pPr marL="609600" indent="-609600">
              <a:buFontTx/>
              <a:buAutoNum type="arabicPeriod"/>
            </a:pPr>
            <a:r>
              <a:rPr lang="en-US" smtClean="0"/>
              <a:t>None of the above.</a:t>
            </a:r>
          </a:p>
        </p:txBody>
      </p:sp>
      <p:sp>
        <p:nvSpPr>
          <p:cNvPr id="180228" name="AutoShape 4"/>
          <p:cNvSpPr>
            <a:spLocks noChangeArrowheads="1"/>
          </p:cNvSpPr>
          <p:nvPr/>
        </p:nvSpPr>
        <p:spPr bwMode="auto">
          <a:xfrm>
            <a:off x="831850" y="4581525"/>
            <a:ext cx="658813" cy="730250"/>
          </a:xfrm>
          <a:prstGeom prst="smileyFace">
            <a:avLst>
              <a:gd name="adj" fmla="val 4653"/>
            </a:avLst>
          </a:prstGeom>
          <a:solidFill>
            <a:schemeClr val="accent1"/>
          </a:solidFill>
          <a:ln w="9525">
            <a:solidFill>
              <a:schemeClr val="tx1"/>
            </a:solidFill>
            <a:round/>
            <a:headEnd/>
            <a:tailEnd/>
          </a:ln>
        </p:spPr>
        <p:txBody>
          <a:bodyPr wrap="none" anchor="ctr"/>
          <a:lstStyle/>
          <a:p>
            <a:endParaRPr 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02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76200" y="96838"/>
            <a:ext cx="8991600" cy="1122362"/>
          </a:xfrm>
        </p:spPr>
        <p:txBody>
          <a:bodyPr/>
          <a:lstStyle/>
          <a:p>
            <a:r>
              <a:rPr lang="en-US" sz="3200"/>
              <a:t>The Ultimate Fate of the Universe</a:t>
            </a:r>
          </a:p>
        </p:txBody>
      </p:sp>
      <p:sp>
        <p:nvSpPr>
          <p:cNvPr id="57347" name="Rectangle 3"/>
          <p:cNvSpPr>
            <a:spLocks noGrp="1" noChangeArrowheads="1"/>
          </p:cNvSpPr>
          <p:nvPr>
            <p:ph type="body" idx="1"/>
          </p:nvPr>
        </p:nvSpPr>
        <p:spPr>
          <a:xfrm>
            <a:off x="152400" y="1524000"/>
            <a:ext cx="4352925" cy="5181600"/>
          </a:xfrm>
        </p:spPr>
        <p:txBody>
          <a:bodyPr>
            <a:normAutofit fontScale="92500" lnSpcReduction="20000"/>
          </a:bodyPr>
          <a:lstStyle/>
          <a:p>
            <a:r>
              <a:rPr lang="en-US" dirty="0"/>
              <a:t>Gravity always pulls, never </a:t>
            </a:r>
            <a:r>
              <a:rPr lang="en-US" dirty="0" smtClean="0"/>
              <a:t>pushes, so </a:t>
            </a:r>
            <a:r>
              <a:rPr lang="en-US" dirty="0"/>
              <a:t>the expansion must slow down unless there is another force pushing out</a:t>
            </a:r>
            <a:r>
              <a:rPr lang="en-US" dirty="0" smtClean="0"/>
              <a:t>.</a:t>
            </a:r>
          </a:p>
          <a:p>
            <a:pPr>
              <a:lnSpc>
                <a:spcPct val="80000"/>
              </a:lnSpc>
            </a:pPr>
            <a:r>
              <a:rPr lang="en-US" sz="2600" dirty="0" smtClean="0">
                <a:solidFill>
                  <a:srgbClr val="00B050"/>
                </a:solidFill>
              </a:rPr>
              <a:t>Not enough mass </a:t>
            </a:r>
          </a:p>
          <a:p>
            <a:pPr lvl="1">
              <a:lnSpc>
                <a:spcPct val="80000"/>
              </a:lnSpc>
            </a:pPr>
            <a:r>
              <a:rPr lang="en-US" sz="2200" dirty="0" smtClean="0">
                <a:solidFill>
                  <a:srgbClr val="00B050"/>
                </a:solidFill>
                <a:sym typeface="Wingdings" pitchFamily="2" charset="2"/>
              </a:rPr>
              <a:t> open universe</a:t>
            </a:r>
          </a:p>
          <a:p>
            <a:pPr>
              <a:lnSpc>
                <a:spcPct val="80000"/>
              </a:lnSpc>
            </a:pPr>
            <a:r>
              <a:rPr lang="en-US" sz="2600" dirty="0" smtClean="0">
                <a:solidFill>
                  <a:srgbClr val="7030A0"/>
                </a:solidFill>
                <a:sym typeface="Wingdings" pitchFamily="2" charset="2"/>
              </a:rPr>
              <a:t>Just right </a:t>
            </a:r>
          </a:p>
          <a:p>
            <a:pPr lvl="1">
              <a:lnSpc>
                <a:spcPct val="80000"/>
              </a:lnSpc>
            </a:pPr>
            <a:r>
              <a:rPr lang="en-US" sz="2200" dirty="0" smtClean="0">
                <a:solidFill>
                  <a:srgbClr val="7030A0"/>
                </a:solidFill>
                <a:sym typeface="Wingdings" pitchFamily="2" charset="2"/>
              </a:rPr>
              <a:t>flat universe</a:t>
            </a:r>
          </a:p>
          <a:p>
            <a:pPr>
              <a:lnSpc>
                <a:spcPct val="80000"/>
              </a:lnSpc>
            </a:pPr>
            <a:r>
              <a:rPr lang="en-US" sz="2600" dirty="0" smtClean="0">
                <a:solidFill>
                  <a:srgbClr val="0070C0"/>
                </a:solidFill>
                <a:sym typeface="Wingdings" pitchFamily="2" charset="2"/>
              </a:rPr>
              <a:t>Too much mass </a:t>
            </a:r>
          </a:p>
          <a:p>
            <a:pPr lvl="1">
              <a:lnSpc>
                <a:spcPct val="80000"/>
              </a:lnSpc>
            </a:pPr>
            <a:r>
              <a:rPr lang="en-US" sz="2200" dirty="0" smtClean="0">
                <a:solidFill>
                  <a:srgbClr val="0070C0"/>
                </a:solidFill>
                <a:sym typeface="Wingdings" pitchFamily="2" charset="2"/>
              </a:rPr>
              <a:t>Closed universe (big crunch)</a:t>
            </a:r>
          </a:p>
          <a:p>
            <a:pPr>
              <a:lnSpc>
                <a:spcPct val="80000"/>
              </a:lnSpc>
            </a:pPr>
            <a:r>
              <a:rPr lang="en-US" sz="2600" dirty="0" smtClean="0">
                <a:solidFill>
                  <a:srgbClr val="FF9900"/>
                </a:solidFill>
                <a:sym typeface="Wingdings" pitchFamily="2" charset="2"/>
              </a:rPr>
              <a:t>Another force </a:t>
            </a:r>
          </a:p>
          <a:p>
            <a:pPr lvl="1">
              <a:lnSpc>
                <a:spcPct val="80000"/>
              </a:lnSpc>
            </a:pPr>
            <a:r>
              <a:rPr lang="en-US" sz="2200" dirty="0" smtClean="0">
                <a:solidFill>
                  <a:srgbClr val="FF9900"/>
                </a:solidFill>
                <a:sym typeface="Wingdings" pitchFamily="2" charset="2"/>
              </a:rPr>
              <a:t>Runaway universe.  </a:t>
            </a:r>
          </a:p>
          <a:p>
            <a:pPr lvl="1">
              <a:lnSpc>
                <a:spcPct val="80000"/>
              </a:lnSpc>
            </a:pPr>
            <a:r>
              <a:rPr lang="en-US" sz="2200" dirty="0" smtClean="0">
                <a:solidFill>
                  <a:srgbClr val="FF9900"/>
                </a:solidFill>
                <a:sym typeface="Wingdings" pitchFamily="2" charset="2"/>
              </a:rPr>
              <a:t>This is what we think is happening as best we can observe!</a:t>
            </a:r>
            <a:endParaRPr lang="en-US" sz="2200" dirty="0" smtClean="0">
              <a:solidFill>
                <a:srgbClr val="FF9900"/>
              </a:solidFill>
            </a:endParaRPr>
          </a:p>
          <a:p>
            <a:endParaRPr lang="en-US" dirty="0"/>
          </a:p>
          <a:p>
            <a:pPr>
              <a:buFont typeface="Wingdings" pitchFamily="2" charset="2"/>
              <a:buNone/>
            </a:pPr>
            <a:endParaRPr lang="en-US" dirty="0"/>
          </a:p>
        </p:txBody>
      </p:sp>
      <p:pic>
        <p:nvPicPr>
          <p:cNvPr id="5" name="Picture 3" descr="fate of the universe"/>
          <p:cNvPicPr>
            <a:picLocks noChangeAspect="1" noChangeArrowheads="1"/>
          </p:cNvPicPr>
          <p:nvPr/>
        </p:nvPicPr>
        <p:blipFill>
          <a:blip r:embed="rId4" cstate="print"/>
          <a:srcRect/>
          <a:stretch>
            <a:fillRect/>
          </a:stretch>
        </p:blipFill>
        <p:spPr bwMode="auto">
          <a:xfrm>
            <a:off x="3810000" y="1336468"/>
            <a:ext cx="5334000" cy="4792662"/>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347">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347">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7347">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7347">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7347">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7347">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7347">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734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734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a:grpSpLocks/>
          </p:cNvGrpSpPr>
          <p:nvPr/>
        </p:nvGrpSpPr>
        <p:grpSpPr bwMode="auto">
          <a:xfrm>
            <a:off x="-609600" y="0"/>
            <a:ext cx="9906000" cy="6858000"/>
            <a:chOff x="1344" y="864"/>
            <a:chExt cx="3216" cy="2170"/>
          </a:xfrm>
        </p:grpSpPr>
        <p:pic>
          <p:nvPicPr>
            <p:cNvPr id="121861" name="Picture 5" descr="MilkyWay"/>
            <p:cNvPicPr>
              <a:picLocks noChangeAspect="1" noChangeArrowheads="1"/>
            </p:cNvPicPr>
            <p:nvPr/>
          </p:nvPicPr>
          <p:blipFill>
            <a:blip r:embed="rId3" cstate="print"/>
            <a:srcRect/>
            <a:stretch>
              <a:fillRect/>
            </a:stretch>
          </p:blipFill>
          <p:spPr bwMode="auto">
            <a:xfrm>
              <a:off x="1344" y="864"/>
              <a:ext cx="3216" cy="2170"/>
            </a:xfrm>
            <a:prstGeom prst="rect">
              <a:avLst/>
            </a:prstGeom>
            <a:noFill/>
          </p:spPr>
        </p:pic>
        <p:sp>
          <p:nvSpPr>
            <p:cNvPr id="121862" name="Rectangle 6"/>
            <p:cNvSpPr>
              <a:spLocks noChangeArrowheads="1"/>
            </p:cNvSpPr>
            <p:nvPr/>
          </p:nvSpPr>
          <p:spPr bwMode="auto">
            <a:xfrm>
              <a:off x="2736" y="2208"/>
              <a:ext cx="240" cy="192"/>
            </a:xfrm>
            <a:prstGeom prst="rect">
              <a:avLst/>
            </a:prstGeom>
            <a:noFill/>
            <a:ln w="9525">
              <a:solidFill>
                <a:schemeClr val="bg1"/>
              </a:solidFill>
              <a:miter lim="800000"/>
              <a:headEnd/>
              <a:tailEnd/>
            </a:ln>
            <a:effectLst/>
          </p:spPr>
          <p:txBody>
            <a:bodyPr wrap="none" anchor="ctr"/>
            <a:lstStyle/>
            <a:p>
              <a:endParaRPr lang="en-US"/>
            </a:p>
          </p:txBody>
        </p:sp>
      </p:grpSp>
      <p:sp>
        <p:nvSpPr>
          <p:cNvPr id="121858" name="Rectangle 2"/>
          <p:cNvSpPr>
            <a:spLocks noGrp="1" noChangeArrowheads="1"/>
          </p:cNvSpPr>
          <p:nvPr>
            <p:ph type="title"/>
          </p:nvPr>
        </p:nvSpPr>
        <p:spPr/>
        <p:txBody>
          <a:bodyPr/>
          <a:lstStyle/>
          <a:p>
            <a:r>
              <a:rPr lang="en-US">
                <a:solidFill>
                  <a:srgbClr val="FFFFCC"/>
                </a:solidFill>
              </a:rPr>
              <a:t>The milky way</a:t>
            </a:r>
          </a:p>
        </p:txBody>
      </p:sp>
      <p:sp>
        <p:nvSpPr>
          <p:cNvPr id="121859" name="Rectangle 3"/>
          <p:cNvSpPr>
            <a:spLocks noGrp="1" noChangeArrowheads="1"/>
          </p:cNvSpPr>
          <p:nvPr>
            <p:ph type="body" idx="1"/>
          </p:nvPr>
        </p:nvSpPr>
        <p:spPr>
          <a:xfrm>
            <a:off x="304800" y="4953000"/>
            <a:ext cx="8458200" cy="1905000"/>
          </a:xfrm>
        </p:spPr>
        <p:txBody>
          <a:bodyPr/>
          <a:lstStyle/>
          <a:p>
            <a:pPr>
              <a:lnSpc>
                <a:spcPct val="90000"/>
              </a:lnSpc>
              <a:buClr>
                <a:srgbClr val="FFFFCC"/>
              </a:buClr>
            </a:pPr>
            <a:r>
              <a:rPr lang="en-US" sz="2100" dirty="0">
                <a:solidFill>
                  <a:schemeClr val="bg1"/>
                </a:solidFill>
              </a:rPr>
              <a:t>100,000 light years across</a:t>
            </a:r>
          </a:p>
          <a:p>
            <a:pPr>
              <a:lnSpc>
                <a:spcPct val="90000"/>
              </a:lnSpc>
              <a:buClr>
                <a:srgbClr val="FFFFCC"/>
              </a:buClr>
            </a:pPr>
            <a:r>
              <a:rPr lang="en-US" sz="2100" dirty="0">
                <a:solidFill>
                  <a:schemeClr val="bg1"/>
                </a:solidFill>
              </a:rPr>
              <a:t>Contains about </a:t>
            </a:r>
            <a:r>
              <a:rPr lang="en-US" sz="2100" dirty="0" smtClean="0">
                <a:solidFill>
                  <a:schemeClr val="bg1"/>
                </a:solidFill>
              </a:rPr>
              <a:t>200-400 </a:t>
            </a:r>
            <a:r>
              <a:rPr lang="en-US" sz="2100" dirty="0">
                <a:solidFill>
                  <a:schemeClr val="bg1"/>
                </a:solidFill>
              </a:rPr>
              <a:t>billion stars</a:t>
            </a:r>
          </a:p>
          <a:p>
            <a:pPr>
              <a:lnSpc>
                <a:spcPct val="90000"/>
              </a:lnSpc>
              <a:buClr>
                <a:srgbClr val="FFFFCC"/>
              </a:buClr>
            </a:pPr>
            <a:r>
              <a:rPr lang="en-US" sz="2100" dirty="0">
                <a:solidFill>
                  <a:schemeClr val="bg1"/>
                </a:solidFill>
              </a:rPr>
              <a:t>We are in the Orion arm</a:t>
            </a:r>
          </a:p>
          <a:p>
            <a:pPr>
              <a:lnSpc>
                <a:spcPct val="90000"/>
              </a:lnSpc>
              <a:buClr>
                <a:srgbClr val="FFFFCC"/>
              </a:buClr>
            </a:pPr>
            <a:r>
              <a:rPr lang="en-US" sz="2100" dirty="0">
                <a:solidFill>
                  <a:schemeClr val="bg1"/>
                </a:solidFill>
              </a:rPr>
              <a:t>The dust and stars in the center obscure our view with optical telescopes.  To see into the center you need radio telescopes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49257" y="491043"/>
            <a:ext cx="5618846" cy="923330"/>
          </a:xfrm>
          <a:prstGeom prst="rect">
            <a:avLst/>
          </a:prstGeom>
          <a:noFill/>
        </p:spPr>
        <p:txBody>
          <a:bodyPr wrap="non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Where are you?</a:t>
            </a:r>
            <a:endParaRPr lang="en-US"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5" name="Picture 4" descr="timnaturalOxford.jpg"/>
          <p:cNvPicPr>
            <a:picLocks noChangeAspect="1"/>
          </p:cNvPicPr>
          <p:nvPr/>
        </p:nvPicPr>
        <p:blipFill>
          <a:blip r:embed="rId3" cstate="print"/>
          <a:stretch>
            <a:fillRect/>
          </a:stretch>
        </p:blipFill>
        <p:spPr>
          <a:xfrm>
            <a:off x="2670969" y="1470362"/>
            <a:ext cx="3551069" cy="4734759"/>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3074218" y="2334467"/>
            <a:ext cx="2857500" cy="3400425"/>
          </a:xfrm>
          <a:prstGeom prst="rect">
            <a:avLst/>
          </a:prstGeom>
          <a:noFill/>
          <a:ln w="9525">
            <a:noFill/>
            <a:miter lim="800000"/>
            <a:headEnd/>
            <a:tailEnd/>
          </a:ln>
        </p:spPr>
      </p:pic>
      <p:sp>
        <p:nvSpPr>
          <p:cNvPr id="7" name="Rectangle 6"/>
          <p:cNvSpPr/>
          <p:nvPr/>
        </p:nvSpPr>
        <p:spPr bwMode="auto">
          <a:xfrm>
            <a:off x="1576436" y="1412755"/>
            <a:ext cx="5760700"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Comic Sans MS" pitchFamily="66" charset="0"/>
            </a:endParaRPr>
          </a:p>
        </p:txBody>
      </p:sp>
      <p:sp>
        <p:nvSpPr>
          <p:cNvPr id="2" name="Title 1"/>
          <p:cNvSpPr>
            <a:spLocks noGrp="1"/>
          </p:cNvSpPr>
          <p:nvPr>
            <p:ph type="title"/>
          </p:nvPr>
        </p:nvSpPr>
        <p:spPr>
          <a:xfrm>
            <a:off x="3014157" y="1297541"/>
            <a:ext cx="2825197" cy="612943"/>
          </a:xfrm>
        </p:spPr>
        <p:txBody>
          <a:bodyPr/>
          <a:lstStyle/>
          <a:p>
            <a:r>
              <a:rPr lang="en-US" dirty="0" smtClean="0"/>
              <a:t>on a “</a:t>
            </a:r>
            <a:r>
              <a:rPr lang="vi-VN" dirty="0" smtClean="0"/>
              <a:t>tʃɛ́r </a:t>
            </a:r>
            <a:r>
              <a:rPr lang="en-US" dirty="0" smtClean="0"/>
              <a:t>”</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1403615" y="1931218"/>
            <a:ext cx="6042660" cy="4008120"/>
          </a:xfrm>
          <a:prstGeom prst="rect">
            <a:avLst/>
          </a:prstGeom>
          <a:noFill/>
          <a:ln w="9525">
            <a:noFill/>
            <a:miter lim="800000"/>
            <a:headEnd/>
            <a:tailEnd/>
          </a:ln>
        </p:spPr>
      </p:pic>
      <p:sp>
        <p:nvSpPr>
          <p:cNvPr id="5" name="Rectangle 4"/>
          <p:cNvSpPr/>
          <p:nvPr/>
        </p:nvSpPr>
        <p:spPr bwMode="auto">
          <a:xfrm>
            <a:off x="1576436" y="1527969"/>
            <a:ext cx="5760700"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Comic Sans MS" pitchFamily="66" charset="0"/>
            </a:endParaRPr>
          </a:p>
        </p:txBody>
      </p:sp>
      <p:sp>
        <p:nvSpPr>
          <p:cNvPr id="2" name="Title 1"/>
          <p:cNvSpPr>
            <a:spLocks noGrp="1"/>
          </p:cNvSpPr>
          <p:nvPr>
            <p:ph type="title"/>
          </p:nvPr>
        </p:nvSpPr>
        <p:spPr>
          <a:xfrm>
            <a:off x="3016611" y="1470362"/>
            <a:ext cx="2825197" cy="612943"/>
          </a:xfrm>
        </p:spPr>
        <p:txBody>
          <a:bodyPr/>
          <a:lstStyle/>
          <a:p>
            <a:r>
              <a:rPr lang="en-US" dirty="0" smtClean="0"/>
              <a:t>in a “</a:t>
            </a:r>
            <a:r>
              <a:rPr lang="vi-VN" dirty="0" smtClean="0"/>
              <a:t>rúm</a:t>
            </a:r>
            <a:r>
              <a:rPr lang="en-US" dirty="0" smtClean="0"/>
              <a:t>”</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print"/>
          <a:srcRect/>
          <a:stretch>
            <a:fillRect/>
          </a:stretch>
        </p:blipFill>
        <p:spPr bwMode="auto">
          <a:xfrm>
            <a:off x="251475" y="1816004"/>
            <a:ext cx="4200525" cy="3200400"/>
          </a:xfrm>
          <a:prstGeom prst="rect">
            <a:avLst/>
          </a:prstGeom>
          <a:noFill/>
          <a:ln w="9525">
            <a:noFill/>
            <a:miter lim="800000"/>
            <a:headEnd/>
            <a:tailEnd/>
          </a:ln>
        </p:spPr>
      </p:pic>
      <p:pic>
        <p:nvPicPr>
          <p:cNvPr id="5" name="Picture 4" descr="PopeScienceBuilding.png"/>
          <p:cNvPicPr>
            <a:picLocks noChangeAspect="1"/>
          </p:cNvPicPr>
          <p:nvPr/>
        </p:nvPicPr>
        <p:blipFill>
          <a:blip r:embed="rId4" cstate="print"/>
          <a:stretch>
            <a:fillRect/>
          </a:stretch>
        </p:blipFill>
        <p:spPr>
          <a:xfrm>
            <a:off x="4687214" y="1816004"/>
            <a:ext cx="4130799" cy="4035257"/>
          </a:xfrm>
          <a:prstGeom prst="rect">
            <a:avLst/>
          </a:prstGeom>
        </p:spPr>
      </p:pic>
      <p:sp>
        <p:nvSpPr>
          <p:cNvPr id="6" name="Rectangle 5"/>
          <p:cNvSpPr/>
          <p:nvPr/>
        </p:nvSpPr>
        <p:spPr bwMode="auto">
          <a:xfrm>
            <a:off x="1634043" y="1470362"/>
            <a:ext cx="5760700"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Comic Sans MS" pitchFamily="66" charset="0"/>
            </a:endParaRPr>
          </a:p>
        </p:txBody>
      </p:sp>
      <p:sp>
        <p:nvSpPr>
          <p:cNvPr id="2" name="Title 1"/>
          <p:cNvSpPr>
            <a:spLocks noGrp="1"/>
          </p:cNvSpPr>
          <p:nvPr>
            <p:ph type="title"/>
          </p:nvPr>
        </p:nvSpPr>
        <p:spPr>
          <a:xfrm>
            <a:off x="3304646" y="1433489"/>
            <a:ext cx="2822743" cy="612943"/>
          </a:xfrm>
        </p:spPr>
        <p:txBody>
          <a:bodyPr/>
          <a:lstStyle/>
          <a:p>
            <a:r>
              <a:rPr lang="en-US" dirty="0" smtClean="0"/>
              <a:t>in a “</a:t>
            </a:r>
            <a:r>
              <a:rPr lang="vi-VN" dirty="0" smtClean="0"/>
              <a:t>bɪ́ldɪŋ </a:t>
            </a:r>
            <a:r>
              <a:rPr lang="en-US" dirty="0" smtClean="0"/>
              <a:t>”</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utahValley.png"/>
          <p:cNvPicPr>
            <a:picLocks noGrp="1" noChangeAspect="1"/>
          </p:cNvPicPr>
          <p:nvPr>
            <p:ph idx="1"/>
          </p:nvPr>
        </p:nvPicPr>
        <p:blipFill>
          <a:blip r:embed="rId3" cstate="print"/>
          <a:stretch>
            <a:fillRect/>
          </a:stretch>
        </p:blipFill>
        <p:spPr>
          <a:xfrm>
            <a:off x="2077200" y="1371600"/>
            <a:ext cx="4989600" cy="5029200"/>
          </a:xfrm>
        </p:spPr>
      </p:pic>
      <p:sp>
        <p:nvSpPr>
          <p:cNvPr id="5" name="Rectangle 4"/>
          <p:cNvSpPr/>
          <p:nvPr/>
        </p:nvSpPr>
        <p:spPr bwMode="auto">
          <a:xfrm>
            <a:off x="1634043" y="1297541"/>
            <a:ext cx="5760700"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Comic Sans MS" pitchFamily="66" charset="0"/>
            </a:endParaRPr>
          </a:p>
        </p:txBody>
      </p:sp>
      <p:sp>
        <p:nvSpPr>
          <p:cNvPr id="2" name="Title 1"/>
          <p:cNvSpPr>
            <a:spLocks noGrp="1"/>
          </p:cNvSpPr>
          <p:nvPr>
            <p:ph type="title"/>
          </p:nvPr>
        </p:nvSpPr>
        <p:spPr>
          <a:xfrm>
            <a:off x="3247039" y="1297541"/>
            <a:ext cx="2594769" cy="612943"/>
          </a:xfrm>
        </p:spPr>
        <p:txBody>
          <a:bodyPr/>
          <a:lstStyle/>
          <a:p>
            <a:r>
              <a:rPr lang="en-US" dirty="0" smtClean="0"/>
              <a:t>in a “</a:t>
            </a:r>
            <a:r>
              <a:rPr lang="vi-VN" dirty="0" smtClean="0"/>
              <a:t>vǽli</a:t>
            </a:r>
            <a:r>
              <a:rPr lang="en-US" dirty="0" smtClean="0"/>
              <a:t>”</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2325327" y="1009506"/>
            <a:ext cx="4381500" cy="5524500"/>
          </a:xfrm>
          <a:prstGeom prst="rect">
            <a:avLst/>
          </a:prstGeom>
          <a:noFill/>
          <a:ln w="9525">
            <a:noFill/>
            <a:miter lim="800000"/>
            <a:headEnd/>
            <a:tailEnd/>
          </a:ln>
        </p:spPr>
      </p:pic>
      <p:sp>
        <p:nvSpPr>
          <p:cNvPr id="6" name="Rectangle 5"/>
          <p:cNvSpPr/>
          <p:nvPr/>
        </p:nvSpPr>
        <p:spPr bwMode="auto">
          <a:xfrm>
            <a:off x="1634043" y="491043"/>
            <a:ext cx="5760700"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chemeClr val="tx1"/>
              </a:solidFill>
              <a:effectLst/>
              <a:latin typeface="Comic Sans MS" pitchFamily="66" charset="0"/>
            </a:endParaRPr>
          </a:p>
        </p:txBody>
      </p:sp>
      <p:sp>
        <p:nvSpPr>
          <p:cNvPr id="2" name="Title 1"/>
          <p:cNvSpPr>
            <a:spLocks noGrp="1"/>
          </p:cNvSpPr>
          <p:nvPr>
            <p:ph type="title"/>
          </p:nvPr>
        </p:nvSpPr>
        <p:spPr>
          <a:xfrm>
            <a:off x="2783729" y="433436"/>
            <a:ext cx="3804516" cy="633677"/>
          </a:xfrm>
        </p:spPr>
        <p:txBody>
          <a:bodyPr/>
          <a:lstStyle/>
          <a:p>
            <a:r>
              <a:rPr lang="en-US" dirty="0" smtClean="0"/>
              <a:t>on a “</a:t>
            </a:r>
            <a:r>
              <a:rPr lang="vi-VN" dirty="0" smtClean="0"/>
              <a:t>kɑ́ntənənt</a:t>
            </a:r>
            <a:r>
              <a:rPr lang="en-US" dirty="0" smtClean="0"/>
              <a:t>”</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oc0.png"/>
          <p:cNvPicPr>
            <a:picLocks noGrp="1" noChangeAspect="1"/>
          </p:cNvPicPr>
          <p:nvPr>
            <p:ph idx="1"/>
          </p:nvPr>
        </p:nvPicPr>
        <p:blipFill>
          <a:blip r:embed="rId3" cstate="print"/>
          <a:stretch>
            <a:fillRect/>
          </a:stretch>
        </p:blipFill>
        <p:spPr>
          <a:xfrm>
            <a:off x="1758904" y="1371600"/>
            <a:ext cx="5626191" cy="5029200"/>
          </a:xfrm>
        </p:spPr>
      </p:pic>
      <p:sp>
        <p:nvSpPr>
          <p:cNvPr id="6" name="Rectangle 5"/>
          <p:cNvSpPr/>
          <p:nvPr/>
        </p:nvSpPr>
        <p:spPr bwMode="auto">
          <a:xfrm>
            <a:off x="1691650" y="1297541"/>
            <a:ext cx="5760700"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2" name="Title 1"/>
          <p:cNvSpPr>
            <a:spLocks noGrp="1"/>
          </p:cNvSpPr>
          <p:nvPr>
            <p:ph type="title"/>
          </p:nvPr>
        </p:nvSpPr>
        <p:spPr>
          <a:xfrm>
            <a:off x="2901397" y="1297541"/>
            <a:ext cx="3343660" cy="612943"/>
          </a:xfrm>
        </p:spPr>
        <p:txBody>
          <a:bodyPr/>
          <a:lstStyle/>
          <a:p>
            <a:r>
              <a:rPr lang="en-US" dirty="0" smtClean="0"/>
              <a:t>on a “</a:t>
            </a:r>
            <a:r>
              <a:rPr lang="vi-VN" dirty="0" smtClean="0"/>
              <a:t>plǽnət</a:t>
            </a:r>
            <a:r>
              <a:rPr lang="en-US" dirty="0" smtClean="0"/>
              <a:t>”</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oc1.png"/>
          <p:cNvPicPr>
            <a:picLocks noGrp="1" noChangeAspect="1"/>
          </p:cNvPicPr>
          <p:nvPr>
            <p:ph idx="1"/>
          </p:nvPr>
        </p:nvPicPr>
        <p:blipFill>
          <a:blip r:embed="rId3" cstate="print"/>
          <a:stretch>
            <a:fillRect/>
          </a:stretch>
        </p:blipFill>
        <p:spPr>
          <a:xfrm>
            <a:off x="1879600" y="1371600"/>
            <a:ext cx="5384800" cy="5029200"/>
          </a:xfrm>
        </p:spPr>
      </p:pic>
      <p:sp>
        <p:nvSpPr>
          <p:cNvPr id="5" name="Rectangle 4"/>
          <p:cNvSpPr/>
          <p:nvPr/>
        </p:nvSpPr>
        <p:spPr bwMode="auto">
          <a:xfrm>
            <a:off x="1691650" y="1297541"/>
            <a:ext cx="5760700"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2" name="Title 1"/>
          <p:cNvSpPr>
            <a:spLocks noGrp="1"/>
          </p:cNvSpPr>
          <p:nvPr>
            <p:ph type="title"/>
          </p:nvPr>
        </p:nvSpPr>
        <p:spPr>
          <a:xfrm>
            <a:off x="2728576" y="1355148"/>
            <a:ext cx="3919730" cy="555336"/>
          </a:xfrm>
        </p:spPr>
        <p:txBody>
          <a:bodyPr/>
          <a:lstStyle/>
          <a:p>
            <a:r>
              <a:rPr lang="en-US" dirty="0" smtClean="0"/>
              <a:t>in a “</a:t>
            </a:r>
            <a:r>
              <a:rPr lang="vi-VN" dirty="0" smtClean="0"/>
              <a:t>sólər sɪ́stəm</a:t>
            </a:r>
            <a:r>
              <a:rPr lang="en-US" dirty="0" smtClean="0"/>
              <a:t>”</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oc2.png"/>
          <p:cNvPicPr>
            <a:picLocks noGrp="1" noChangeAspect="1"/>
          </p:cNvPicPr>
          <p:nvPr>
            <p:ph idx="1"/>
          </p:nvPr>
        </p:nvPicPr>
        <p:blipFill>
          <a:blip r:embed="rId3" cstate="print"/>
          <a:stretch>
            <a:fillRect/>
          </a:stretch>
        </p:blipFill>
        <p:spPr>
          <a:xfrm>
            <a:off x="1743075" y="1371600"/>
            <a:ext cx="5657850" cy="5029200"/>
          </a:xfrm>
        </p:spPr>
      </p:pic>
      <p:sp>
        <p:nvSpPr>
          <p:cNvPr id="5" name="Rectangle 4"/>
          <p:cNvSpPr/>
          <p:nvPr/>
        </p:nvSpPr>
        <p:spPr bwMode="auto">
          <a:xfrm>
            <a:off x="654724" y="1297541"/>
            <a:ext cx="8064980"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2" name="Title 1"/>
          <p:cNvSpPr>
            <a:spLocks noGrp="1"/>
          </p:cNvSpPr>
          <p:nvPr>
            <p:ph type="title"/>
          </p:nvPr>
        </p:nvSpPr>
        <p:spPr>
          <a:xfrm>
            <a:off x="1403615" y="1239934"/>
            <a:ext cx="6740019" cy="612943"/>
          </a:xfrm>
        </p:spPr>
        <p:txBody>
          <a:bodyPr/>
          <a:lstStyle/>
          <a:p>
            <a:r>
              <a:rPr lang="en-US" dirty="0" smtClean="0"/>
              <a:t>in a “</a:t>
            </a:r>
            <a:r>
              <a:rPr lang="vi-VN" dirty="0" smtClean="0"/>
              <a:t>sólər ɪ̀ntərstɛ́lər nébərhʊ̀d</a:t>
            </a:r>
            <a:r>
              <a:rPr lang="en-US" dirty="0" smtClean="0"/>
              <a:t>”</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oc3.png"/>
          <p:cNvPicPr>
            <a:picLocks noGrp="1" noChangeAspect="1"/>
          </p:cNvPicPr>
          <p:nvPr>
            <p:ph idx="1"/>
          </p:nvPr>
        </p:nvPicPr>
        <p:blipFill>
          <a:blip r:embed="rId3" cstate="print"/>
          <a:stretch>
            <a:fillRect/>
          </a:stretch>
        </p:blipFill>
        <p:spPr>
          <a:xfrm>
            <a:off x="1834474" y="1371600"/>
            <a:ext cx="5475051" cy="5029200"/>
          </a:xfrm>
        </p:spPr>
      </p:pic>
      <p:sp>
        <p:nvSpPr>
          <p:cNvPr id="5" name="Rectangle 4"/>
          <p:cNvSpPr/>
          <p:nvPr/>
        </p:nvSpPr>
        <p:spPr bwMode="auto">
          <a:xfrm>
            <a:off x="1691650" y="1297541"/>
            <a:ext cx="5760700"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2" name="Title 1"/>
          <p:cNvSpPr>
            <a:spLocks noGrp="1"/>
          </p:cNvSpPr>
          <p:nvPr>
            <p:ph type="title"/>
          </p:nvPr>
        </p:nvSpPr>
        <p:spPr>
          <a:xfrm>
            <a:off x="1749257" y="1203061"/>
            <a:ext cx="5760699" cy="670550"/>
          </a:xfrm>
        </p:spPr>
        <p:txBody>
          <a:bodyPr/>
          <a:lstStyle/>
          <a:p>
            <a:r>
              <a:rPr lang="en-US" dirty="0" smtClean="0"/>
              <a:t>on the “</a:t>
            </a:r>
            <a:r>
              <a:rPr lang="vi-VN" dirty="0" smtClean="0"/>
              <a:t>ɑ́rm</a:t>
            </a:r>
            <a:r>
              <a:rPr lang="en-US" dirty="0" smtClean="0"/>
              <a:t>” of a “</a:t>
            </a:r>
            <a:r>
              <a:rPr lang="vi-VN" dirty="0" smtClean="0"/>
              <a:t>gǽləksi</a:t>
            </a:r>
            <a:r>
              <a:rPr lang="en-US" dirty="0" smtClean="0"/>
              <a:t>”</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261730" y="721472"/>
            <a:ext cx="8400367" cy="921712"/>
          </a:xfrm>
        </p:spPr>
        <p:txBody>
          <a:bodyPr/>
          <a:lstStyle/>
          <a:p>
            <a:pPr>
              <a:lnSpc>
                <a:spcPct val="80000"/>
              </a:lnSpc>
            </a:pPr>
            <a:r>
              <a:rPr lang="en-US" sz="2000" dirty="0" smtClean="0"/>
              <a:t>Its </a:t>
            </a:r>
            <a:r>
              <a:rPr lang="en-US" sz="2000" dirty="0"/>
              <a:t>position was found by measuring distances to the </a:t>
            </a:r>
            <a:r>
              <a:rPr lang="en-US" sz="2000" i="1" dirty="0"/>
              <a:t>globular star clusters</a:t>
            </a:r>
            <a:r>
              <a:rPr lang="en-US" sz="2000" dirty="0"/>
              <a:t> that orbited about the center of the Milky Way.</a:t>
            </a:r>
          </a:p>
          <a:p>
            <a:pPr>
              <a:lnSpc>
                <a:spcPct val="80000"/>
              </a:lnSpc>
            </a:pPr>
            <a:r>
              <a:rPr lang="en-US" sz="2000" dirty="0"/>
              <a:t>Variable stars were used to find the distances.  </a:t>
            </a:r>
          </a:p>
        </p:txBody>
      </p:sp>
      <p:pic>
        <p:nvPicPr>
          <p:cNvPr id="17411" name="F25_15.MOV">
            <a:hlinkClick r:id="" action="ppaction://media"/>
          </p:cNvPr>
          <p:cNvPicPr>
            <a:picLocks noGrp="1" noRot="1" noChangeAspect="1" noChangeArrowheads="1"/>
          </p:cNvPicPr>
          <p:nvPr>
            <p:ph sz="half" idx="4294967295"/>
            <a:videoFile r:link="rId2"/>
          </p:nvPr>
        </p:nvPicPr>
        <p:blipFill>
          <a:blip r:embed="rId6" cstate="print"/>
          <a:srcRect/>
          <a:stretch>
            <a:fillRect/>
          </a:stretch>
        </p:blipFill>
        <p:spPr>
          <a:xfrm>
            <a:off x="309082" y="1643183"/>
            <a:ext cx="3744455" cy="2808341"/>
          </a:xfrm>
          <a:ln/>
        </p:spPr>
      </p:pic>
      <p:pic>
        <p:nvPicPr>
          <p:cNvPr id="17412" name="F25_08.MOV">
            <a:hlinkClick r:id="" action="ppaction://media"/>
          </p:cNvPr>
          <p:cNvPicPr>
            <a:picLocks noGrp="1" noRot="1" noChangeAspect="1" noChangeArrowheads="1"/>
          </p:cNvPicPr>
          <p:nvPr>
            <p:ph sz="half" idx="4294967295"/>
            <a:videoFile r:link="rId3"/>
          </p:nvPr>
        </p:nvPicPr>
        <p:blipFill>
          <a:blip r:embed="rId7" cstate="print"/>
          <a:srcRect/>
          <a:stretch>
            <a:fillRect/>
          </a:stretch>
        </p:blipFill>
        <p:spPr>
          <a:xfrm>
            <a:off x="654724" y="4523533"/>
            <a:ext cx="2995564" cy="2246673"/>
          </a:xfrm>
          <a:ln/>
        </p:spPr>
      </p:pic>
      <p:sp>
        <p:nvSpPr>
          <p:cNvPr id="17420" name="Rectangle 12"/>
          <p:cNvSpPr>
            <a:spLocks noGrp="1" noChangeArrowheads="1"/>
          </p:cNvSpPr>
          <p:nvPr>
            <p:ph type="title"/>
          </p:nvPr>
        </p:nvSpPr>
        <p:spPr>
          <a:xfrm>
            <a:off x="76200" y="89451"/>
            <a:ext cx="8991600" cy="646043"/>
          </a:xfrm>
        </p:spPr>
        <p:txBody>
          <a:bodyPr/>
          <a:lstStyle/>
          <a:p>
            <a:r>
              <a:rPr lang="en-US" sz="3200" dirty="0"/>
              <a:t>Position of the Sun in the Milky Way</a:t>
            </a:r>
          </a:p>
        </p:txBody>
      </p:sp>
      <p:pic>
        <p:nvPicPr>
          <p:cNvPr id="6" name="Picture 5"/>
          <p:cNvPicPr>
            <a:picLocks noChangeAspect="1" noChangeArrowheads="1"/>
          </p:cNvPicPr>
          <p:nvPr/>
        </p:nvPicPr>
        <p:blipFill>
          <a:blip r:embed="rId8" cstate="print"/>
          <a:srcRect/>
          <a:stretch>
            <a:fillRect/>
          </a:stretch>
        </p:blipFill>
        <p:spPr bwMode="auto">
          <a:xfrm>
            <a:off x="4629607" y="2161646"/>
            <a:ext cx="3962400" cy="3552825"/>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17411"/>
                </p:tgtEl>
              </p:cMediaNode>
            </p:video>
            <p:video>
              <p:cMediaNode>
                <p:cTn id="3" fill="hold" display="0">
                  <p:stCondLst>
                    <p:cond delay="indefinite"/>
                  </p:stCondLst>
                  <p:endCondLst>
                    <p:cond evt="onNext" delay="0">
                      <p:tgtEl>
                        <p:sldTgt/>
                      </p:tgtEl>
                    </p:cond>
                    <p:cond evt="onPrev" delay="0">
                      <p:tgtEl>
                        <p:sldTgt/>
                      </p:tgtEl>
                    </p:cond>
                  </p:endCondLst>
                </p:cTn>
                <p:tgtEl>
                  <p:spTgt spid="17412"/>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oc4.png"/>
          <p:cNvPicPr>
            <a:picLocks noGrp="1" noChangeAspect="1"/>
          </p:cNvPicPr>
          <p:nvPr>
            <p:ph idx="1"/>
          </p:nvPr>
        </p:nvPicPr>
        <p:blipFill>
          <a:blip r:embed="rId3" cstate="print"/>
          <a:stretch>
            <a:fillRect/>
          </a:stretch>
        </p:blipFill>
        <p:spPr>
          <a:xfrm>
            <a:off x="1849295" y="1371600"/>
            <a:ext cx="5445410" cy="5029200"/>
          </a:xfrm>
        </p:spPr>
      </p:pic>
      <p:sp>
        <p:nvSpPr>
          <p:cNvPr id="5" name="Rectangle 4"/>
          <p:cNvSpPr/>
          <p:nvPr/>
        </p:nvSpPr>
        <p:spPr bwMode="auto">
          <a:xfrm>
            <a:off x="1691650" y="1355148"/>
            <a:ext cx="5760700"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2" name="Title 1"/>
          <p:cNvSpPr>
            <a:spLocks noGrp="1"/>
          </p:cNvSpPr>
          <p:nvPr>
            <p:ph type="title"/>
          </p:nvPr>
        </p:nvSpPr>
        <p:spPr>
          <a:xfrm>
            <a:off x="1922078" y="1297541"/>
            <a:ext cx="5359905" cy="612943"/>
          </a:xfrm>
        </p:spPr>
        <p:txBody>
          <a:bodyPr/>
          <a:lstStyle/>
          <a:p>
            <a:r>
              <a:rPr lang="en-US" dirty="0" smtClean="0"/>
              <a:t>In a “</a:t>
            </a:r>
            <a:r>
              <a:rPr lang="vi-VN" dirty="0" smtClean="0"/>
              <a:t>lókəl gəlǽktɪk grúp</a:t>
            </a:r>
            <a:r>
              <a:rPr lang="en-US" dirty="0" smtClean="0"/>
              <a:t>”</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oc5.png"/>
          <p:cNvPicPr>
            <a:picLocks noGrp="1" noChangeAspect="1"/>
          </p:cNvPicPr>
          <p:nvPr>
            <p:ph idx="1"/>
          </p:nvPr>
        </p:nvPicPr>
        <p:blipFill>
          <a:blip r:embed="rId3" cstate="print"/>
          <a:stretch>
            <a:fillRect/>
          </a:stretch>
        </p:blipFill>
        <p:spPr>
          <a:xfrm>
            <a:off x="1849295" y="1371600"/>
            <a:ext cx="5445410" cy="5029200"/>
          </a:xfrm>
        </p:spPr>
      </p:pic>
      <p:sp>
        <p:nvSpPr>
          <p:cNvPr id="5" name="Rectangle 4"/>
          <p:cNvSpPr/>
          <p:nvPr/>
        </p:nvSpPr>
        <p:spPr bwMode="auto">
          <a:xfrm>
            <a:off x="1634043" y="1297541"/>
            <a:ext cx="5760700"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2" name="Title 1"/>
          <p:cNvSpPr>
            <a:spLocks noGrp="1"/>
          </p:cNvSpPr>
          <p:nvPr>
            <p:ph type="title"/>
          </p:nvPr>
        </p:nvSpPr>
        <p:spPr>
          <a:xfrm>
            <a:off x="2325327" y="1297541"/>
            <a:ext cx="4608560" cy="555336"/>
          </a:xfrm>
        </p:spPr>
        <p:txBody>
          <a:bodyPr/>
          <a:lstStyle/>
          <a:p>
            <a:r>
              <a:rPr lang="en-US" dirty="0" smtClean="0"/>
              <a:t>In a “</a:t>
            </a:r>
            <a:r>
              <a:rPr lang="vi-VN" dirty="0" smtClean="0"/>
              <a:t>súpər</a:t>
            </a:r>
            <a:r>
              <a:rPr lang="en-US" dirty="0" smtClean="0"/>
              <a:t>-</a:t>
            </a:r>
            <a:r>
              <a:rPr lang="vi-VN" dirty="0" smtClean="0"/>
              <a:t>klə́stər</a:t>
            </a:r>
            <a:r>
              <a:rPr lang="en-US" dirty="0" smtClean="0"/>
              <a:t>”</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Loc6.png"/>
          <p:cNvPicPr>
            <a:picLocks noGrp="1" noChangeAspect="1"/>
          </p:cNvPicPr>
          <p:nvPr>
            <p:ph idx="1"/>
          </p:nvPr>
        </p:nvPicPr>
        <p:blipFill>
          <a:blip r:embed="rId3" cstate="print"/>
          <a:stretch>
            <a:fillRect/>
          </a:stretch>
        </p:blipFill>
        <p:spPr>
          <a:xfrm>
            <a:off x="1849295" y="1371600"/>
            <a:ext cx="5445410" cy="5029200"/>
          </a:xfrm>
        </p:spPr>
      </p:pic>
      <p:sp>
        <p:nvSpPr>
          <p:cNvPr id="5" name="Rectangle 4"/>
          <p:cNvSpPr/>
          <p:nvPr/>
        </p:nvSpPr>
        <p:spPr bwMode="auto">
          <a:xfrm>
            <a:off x="1634043" y="1355148"/>
            <a:ext cx="5760700"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2" name="Title 1"/>
          <p:cNvSpPr>
            <a:spLocks noGrp="1"/>
          </p:cNvSpPr>
          <p:nvPr>
            <p:ph type="title"/>
          </p:nvPr>
        </p:nvSpPr>
        <p:spPr>
          <a:xfrm>
            <a:off x="2037292" y="1239934"/>
            <a:ext cx="5357451" cy="670550"/>
          </a:xfrm>
        </p:spPr>
        <p:txBody>
          <a:bodyPr/>
          <a:lstStyle/>
          <a:p>
            <a:r>
              <a:rPr lang="en-US" dirty="0" smtClean="0"/>
              <a:t>By other “</a:t>
            </a:r>
            <a:r>
              <a:rPr lang="vi-VN" dirty="0" smtClean="0"/>
              <a:t>súpər</a:t>
            </a:r>
            <a:r>
              <a:rPr lang="en-US" dirty="0" smtClean="0"/>
              <a:t>-</a:t>
            </a:r>
            <a:r>
              <a:rPr lang="vi-VN" dirty="0" smtClean="0"/>
              <a:t>klə́stərs</a:t>
            </a:r>
            <a:r>
              <a:rPr lang="en-US" dirty="0" smtClean="0"/>
              <a:t>”</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Loc7.png"/>
          <p:cNvPicPr>
            <a:picLocks noGrp="1" noChangeAspect="1"/>
          </p:cNvPicPr>
          <p:nvPr>
            <p:ph idx="1"/>
          </p:nvPr>
        </p:nvPicPr>
        <p:blipFill>
          <a:blip r:embed="rId3" cstate="print"/>
          <a:stretch>
            <a:fillRect/>
          </a:stretch>
        </p:blipFill>
        <p:spPr>
          <a:xfrm>
            <a:off x="1820008" y="1371600"/>
            <a:ext cx="5503984" cy="5029200"/>
          </a:xfrm>
        </p:spPr>
      </p:pic>
      <p:sp>
        <p:nvSpPr>
          <p:cNvPr id="7" name="Rectangle 6"/>
          <p:cNvSpPr/>
          <p:nvPr/>
        </p:nvSpPr>
        <p:spPr bwMode="auto">
          <a:xfrm>
            <a:off x="827544" y="1297541"/>
            <a:ext cx="7776945" cy="576070"/>
          </a:xfrm>
          <a:prstGeom prst="rect">
            <a:avLst/>
          </a:prstGeom>
          <a:solidFill>
            <a:schemeClr val="bg1"/>
          </a:solidFill>
          <a:ln w="9525" cap="flat" cmpd="sng" algn="ctr">
            <a:solidFill>
              <a:schemeClr val="bg1">
                <a:lumMod val="85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omic Sans MS" pitchFamily="66" charset="0"/>
            </a:endParaRPr>
          </a:p>
        </p:txBody>
      </p:sp>
      <p:sp>
        <p:nvSpPr>
          <p:cNvPr id="2" name="Title 1"/>
          <p:cNvSpPr>
            <a:spLocks noGrp="1"/>
          </p:cNvSpPr>
          <p:nvPr>
            <p:ph type="title"/>
          </p:nvPr>
        </p:nvSpPr>
        <p:spPr>
          <a:xfrm>
            <a:off x="1634043" y="1182327"/>
            <a:ext cx="6030142" cy="728157"/>
          </a:xfrm>
        </p:spPr>
        <p:txBody>
          <a:bodyPr/>
          <a:lstStyle/>
          <a:p>
            <a:r>
              <a:rPr lang="en-US" dirty="0" smtClean="0"/>
              <a:t>In </a:t>
            </a:r>
            <a:r>
              <a:rPr lang="en-US" i="1" dirty="0" smtClean="0"/>
              <a:t>an</a:t>
            </a:r>
            <a:r>
              <a:rPr lang="en-US" dirty="0" smtClean="0"/>
              <a:t> “</a:t>
            </a:r>
            <a:r>
              <a:rPr lang="vi-VN" dirty="0" smtClean="0"/>
              <a:t>əbzə́rvəbəl júnɪvə̀rs </a:t>
            </a:r>
            <a:r>
              <a:rPr lang="en-US" dirty="0" smtClean="0"/>
              <a:t>”</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2" name="Picture 8" descr="C:\Users\mw22.PHYSICS\Desktop\Picture2.png"/>
          <p:cNvPicPr>
            <a:picLocks noChangeAspect="1" noChangeArrowheads="1"/>
          </p:cNvPicPr>
          <p:nvPr/>
        </p:nvPicPr>
        <p:blipFill>
          <a:blip r:embed="rId4" cstate="print"/>
          <a:srcRect/>
          <a:stretch>
            <a:fillRect/>
          </a:stretch>
        </p:blipFill>
        <p:spPr bwMode="auto">
          <a:xfrm>
            <a:off x="539510" y="1412755"/>
            <a:ext cx="4194199" cy="4512100"/>
          </a:xfrm>
          <a:prstGeom prst="rect">
            <a:avLst/>
          </a:prstGeom>
          <a:ln>
            <a:noFill/>
          </a:ln>
          <a:effectLst>
            <a:outerShdw blurRad="292100" dist="139700" dir="2700000" algn="tl" rotWithShape="0">
              <a:srgbClr val="333333">
                <a:alpha val="65000"/>
              </a:srgbClr>
            </a:outerShdw>
          </a:effectLst>
        </p:spPr>
      </p:pic>
      <p:sp>
        <p:nvSpPr>
          <p:cNvPr id="21506" name="Rectangle 2"/>
          <p:cNvSpPr>
            <a:spLocks noGrp="1" noChangeArrowheads="1"/>
          </p:cNvSpPr>
          <p:nvPr>
            <p:ph type="title"/>
          </p:nvPr>
        </p:nvSpPr>
        <p:spPr>
          <a:xfrm>
            <a:off x="1050235" y="159026"/>
            <a:ext cx="4923183" cy="562446"/>
          </a:xfrm>
        </p:spPr>
        <p:txBody>
          <a:bodyPr/>
          <a:lstStyle/>
          <a:p>
            <a:r>
              <a:rPr lang="en-US" dirty="0"/>
              <a:t>External Galaxies</a:t>
            </a:r>
          </a:p>
        </p:txBody>
      </p:sp>
      <p:sp>
        <p:nvSpPr>
          <p:cNvPr id="21507" name="Rectangle 3"/>
          <p:cNvSpPr>
            <a:spLocks noGrp="1" noChangeArrowheads="1"/>
          </p:cNvSpPr>
          <p:nvPr>
            <p:ph type="body" sz="half" idx="1"/>
          </p:nvPr>
        </p:nvSpPr>
        <p:spPr>
          <a:xfrm>
            <a:off x="539510" y="779078"/>
            <a:ext cx="7845287" cy="691284"/>
          </a:xfrm>
        </p:spPr>
        <p:txBody>
          <a:bodyPr>
            <a:normAutofit/>
          </a:bodyPr>
          <a:lstStyle/>
          <a:p>
            <a:pPr>
              <a:lnSpc>
                <a:spcPct val="80000"/>
              </a:lnSpc>
            </a:pPr>
            <a:r>
              <a:rPr lang="en-US" sz="2000" dirty="0"/>
              <a:t>It wasn’t until 1923 that we fully realized the universe consisted of more than the Milky </a:t>
            </a:r>
            <a:r>
              <a:rPr lang="en-US" sz="2000" dirty="0" smtClean="0"/>
              <a:t>Way.</a:t>
            </a:r>
            <a:endParaRPr lang="en-US" sz="2000" dirty="0"/>
          </a:p>
        </p:txBody>
      </p:sp>
      <p:sp>
        <p:nvSpPr>
          <p:cNvPr id="21509" name="Text Box 5"/>
          <p:cNvSpPr txBox="1">
            <a:spLocks noChangeArrowheads="1"/>
          </p:cNvSpPr>
          <p:nvPr/>
        </p:nvSpPr>
        <p:spPr bwMode="auto">
          <a:xfrm>
            <a:off x="1057973" y="6021315"/>
            <a:ext cx="3210558" cy="307777"/>
          </a:xfrm>
          <a:prstGeom prst="rect">
            <a:avLst/>
          </a:prstGeom>
          <a:noFill/>
          <a:ln w="12700">
            <a:noFill/>
            <a:miter lim="800000"/>
            <a:headEnd/>
            <a:tailEnd/>
          </a:ln>
          <a:effectLst/>
        </p:spPr>
        <p:txBody>
          <a:bodyPr wrap="none">
            <a:spAutoFit/>
          </a:bodyPr>
          <a:lstStyle/>
          <a:p>
            <a:r>
              <a:rPr lang="en-US" sz="1400" b="0" dirty="0">
                <a:latin typeface="Calisto MT" pitchFamily="18" charset="0"/>
              </a:rPr>
              <a:t>Edwin Hubble </a:t>
            </a:r>
            <a:r>
              <a:rPr lang="en-US" sz="1400" b="0" dirty="0" smtClean="0">
                <a:latin typeface="Calisto MT" pitchFamily="18" charset="0"/>
              </a:rPr>
              <a:t>finds Andromeda galaxy</a:t>
            </a:r>
            <a:endParaRPr lang="en-US" sz="1400" b="0" dirty="0">
              <a:latin typeface="Calisto MT" pitchFamily="18" charset="0"/>
            </a:endParaRPr>
          </a:p>
        </p:txBody>
      </p:sp>
      <p:pic>
        <p:nvPicPr>
          <p:cNvPr id="21510" name="Picture 6" descr="Andromeda_gendler_sm"/>
          <p:cNvPicPr>
            <a:picLocks noChangeAspect="1" noChangeArrowheads="1"/>
          </p:cNvPicPr>
          <p:nvPr/>
        </p:nvPicPr>
        <p:blipFill>
          <a:blip r:embed="rId5" cstate="print"/>
          <a:srcRect/>
          <a:stretch>
            <a:fillRect/>
          </a:stretch>
        </p:blipFill>
        <p:spPr bwMode="auto">
          <a:xfrm>
            <a:off x="4917642" y="1412755"/>
            <a:ext cx="3048000" cy="2209800"/>
          </a:xfrm>
          <a:prstGeom prst="rect">
            <a:avLst/>
          </a:prstGeom>
          <a:ln>
            <a:noFill/>
          </a:ln>
          <a:effectLst>
            <a:outerShdw blurRad="292100" dist="139700" dir="2700000" algn="tl" rotWithShape="0">
              <a:srgbClr val="333333">
                <a:alpha val="65000"/>
              </a:srgbClr>
            </a:outerShdw>
          </a:effectLst>
        </p:spPr>
      </p:pic>
      <p:sp>
        <p:nvSpPr>
          <p:cNvPr id="21511" name="Text Box 7"/>
          <p:cNvSpPr txBox="1">
            <a:spLocks noChangeArrowheads="1"/>
          </p:cNvSpPr>
          <p:nvPr/>
        </p:nvSpPr>
        <p:spPr bwMode="auto">
          <a:xfrm>
            <a:off x="5493712" y="3659428"/>
            <a:ext cx="1827744" cy="338554"/>
          </a:xfrm>
          <a:prstGeom prst="rect">
            <a:avLst/>
          </a:prstGeom>
          <a:noFill/>
          <a:ln w="12700">
            <a:noFill/>
            <a:miter lim="800000"/>
            <a:headEnd/>
            <a:tailEnd/>
          </a:ln>
          <a:effectLst/>
        </p:spPr>
        <p:txBody>
          <a:bodyPr wrap="none">
            <a:spAutoFit/>
          </a:bodyPr>
          <a:lstStyle/>
          <a:p>
            <a:r>
              <a:rPr lang="en-US" sz="1600" b="0" dirty="0">
                <a:latin typeface="Calisto MT" pitchFamily="18" charset="0"/>
              </a:rPr>
              <a:t>Andromeda (HST)</a:t>
            </a:r>
          </a:p>
        </p:txBody>
      </p:sp>
      <p:pic>
        <p:nvPicPr>
          <p:cNvPr id="8" name="Picture 2"/>
          <p:cNvPicPr>
            <a:picLocks noChangeAspect="1" noChangeArrowheads="1"/>
          </p:cNvPicPr>
          <p:nvPr/>
        </p:nvPicPr>
        <p:blipFill>
          <a:blip r:embed="rId6" cstate="print"/>
          <a:srcRect/>
          <a:stretch>
            <a:fillRect/>
          </a:stretch>
        </p:blipFill>
        <p:spPr bwMode="auto">
          <a:xfrm>
            <a:off x="4860035" y="4005069"/>
            <a:ext cx="3110778" cy="2066939"/>
          </a:xfrm>
          <a:prstGeom prst="rect">
            <a:avLst/>
          </a:prstGeom>
          <a:noFill/>
          <a:ln w="9525">
            <a:noFill/>
            <a:miter lim="800000"/>
            <a:headEnd/>
            <a:tailEnd/>
          </a:ln>
        </p:spPr>
      </p:pic>
      <p:sp>
        <p:nvSpPr>
          <p:cNvPr id="9" name="TextBox 8"/>
          <p:cNvSpPr txBox="1"/>
          <p:nvPr/>
        </p:nvSpPr>
        <p:spPr>
          <a:xfrm>
            <a:off x="3823109" y="6396335"/>
            <a:ext cx="5029454" cy="461665"/>
          </a:xfrm>
          <a:prstGeom prst="rect">
            <a:avLst/>
          </a:prstGeom>
          <a:noFill/>
        </p:spPr>
        <p:txBody>
          <a:bodyPr wrap="none" rtlCol="0">
            <a:spAutoFit/>
          </a:bodyPr>
          <a:lstStyle/>
          <a:p>
            <a:r>
              <a:rPr lang="en-US" sz="1200" b="0" dirty="0" smtClean="0">
                <a:latin typeface="Calisto MT" pitchFamily="18" charset="0"/>
              </a:rPr>
              <a:t>SSRO-South (Steve </a:t>
            </a:r>
            <a:r>
              <a:rPr lang="en-US" sz="1200" b="0" dirty="0" err="1" smtClean="0">
                <a:latin typeface="Calisto MT" pitchFamily="18" charset="0"/>
              </a:rPr>
              <a:t>Mazlin</a:t>
            </a:r>
            <a:r>
              <a:rPr lang="en-US" sz="1200" b="0" dirty="0" smtClean="0">
                <a:latin typeface="Calisto MT" pitchFamily="18" charset="0"/>
              </a:rPr>
              <a:t>, Jack Harvey, Daniel </a:t>
            </a:r>
            <a:r>
              <a:rPr lang="en-US" sz="1200" b="0" dirty="0" err="1" smtClean="0">
                <a:latin typeface="Calisto MT" pitchFamily="18" charset="0"/>
              </a:rPr>
              <a:t>Verschatse</a:t>
            </a:r>
            <a:r>
              <a:rPr lang="en-US" sz="1200" b="0" dirty="0" smtClean="0">
                <a:latin typeface="Calisto MT" pitchFamily="18" charset="0"/>
              </a:rPr>
              <a:t>, Rick Gilbert) </a:t>
            </a:r>
            <a:br>
              <a:rPr lang="en-US" sz="1200" b="0" dirty="0" smtClean="0">
                <a:latin typeface="Calisto MT" pitchFamily="18" charset="0"/>
              </a:rPr>
            </a:br>
            <a:r>
              <a:rPr lang="en-US" sz="1200" b="0" dirty="0" smtClean="0">
                <a:latin typeface="Calisto MT" pitchFamily="18" charset="0"/>
              </a:rPr>
              <a:t>and Kevin </a:t>
            </a:r>
            <a:r>
              <a:rPr lang="en-US" sz="1200" b="0" dirty="0" err="1" smtClean="0">
                <a:latin typeface="Calisto MT" pitchFamily="18" charset="0"/>
              </a:rPr>
              <a:t>Ivarsen</a:t>
            </a:r>
            <a:r>
              <a:rPr lang="en-US" sz="1200" b="0" dirty="0" smtClean="0">
                <a:latin typeface="Calisto MT" pitchFamily="18" charset="0"/>
              </a:rPr>
              <a:t> (PROMPT / CTIO / UNC) </a:t>
            </a:r>
            <a:endParaRPr lang="en-US" sz="1200" b="0" dirty="0">
              <a:latin typeface="Calisto MT" pitchFamily="18" charset="0"/>
            </a:endParaRPr>
          </a:p>
        </p:txBody>
      </p:sp>
      <p:sp>
        <p:nvSpPr>
          <p:cNvPr id="10" name="Text Box 7"/>
          <p:cNvSpPr txBox="1">
            <a:spLocks noChangeArrowheads="1"/>
          </p:cNvSpPr>
          <p:nvPr/>
        </p:nvSpPr>
        <p:spPr bwMode="auto">
          <a:xfrm>
            <a:off x="5724140" y="6021315"/>
            <a:ext cx="1299844" cy="338554"/>
          </a:xfrm>
          <a:prstGeom prst="rect">
            <a:avLst/>
          </a:prstGeom>
          <a:noFill/>
          <a:ln w="12700">
            <a:noFill/>
            <a:miter lim="800000"/>
            <a:headEnd/>
            <a:tailEnd/>
          </a:ln>
          <a:effectLst/>
        </p:spPr>
        <p:txBody>
          <a:bodyPr wrap="none">
            <a:spAutoFit/>
          </a:bodyPr>
          <a:lstStyle/>
          <a:p>
            <a:r>
              <a:rPr lang="en-US" sz="1600" b="0" dirty="0" err="1" smtClean="0">
                <a:latin typeface="Calisto MT" pitchFamily="18" charset="0"/>
              </a:rPr>
              <a:t>Centaurus</a:t>
            </a:r>
            <a:r>
              <a:rPr lang="en-US" sz="1600" b="0" dirty="0" smtClean="0">
                <a:latin typeface="Calisto MT" pitchFamily="18" charset="0"/>
              </a:rPr>
              <a:t> A</a:t>
            </a:r>
            <a:endParaRPr lang="en-US" sz="1600" b="0" dirty="0">
              <a:latin typeface="Calisto MT" pitchFamily="18" charset="0"/>
            </a:endParaRPr>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r>
              <a:rPr lang="en-US" sz="3500" dirty="0" smtClean="0"/>
              <a:t>Not all galaxies are spiral</a:t>
            </a:r>
          </a:p>
        </p:txBody>
      </p:sp>
      <p:pic>
        <p:nvPicPr>
          <p:cNvPr id="206851" name="Picture 3" descr="Galaxy elliptical"/>
          <p:cNvPicPr>
            <a:picLocks noChangeAspect="1" noChangeArrowheads="1"/>
          </p:cNvPicPr>
          <p:nvPr/>
        </p:nvPicPr>
        <p:blipFill>
          <a:blip r:embed="rId5" cstate="print"/>
          <a:srcRect l="3125" t="22917" r="3125" b="18750"/>
          <a:stretch>
            <a:fillRect/>
          </a:stretch>
        </p:blipFill>
        <p:spPr bwMode="auto">
          <a:xfrm>
            <a:off x="3001205" y="2945296"/>
            <a:ext cx="2514600" cy="2347913"/>
          </a:xfrm>
          <a:prstGeom prst="rect">
            <a:avLst/>
          </a:prstGeom>
          <a:noFill/>
          <a:ln w="9525">
            <a:noFill/>
            <a:miter lim="800000"/>
            <a:headEnd/>
            <a:tailEnd/>
          </a:ln>
        </p:spPr>
      </p:pic>
      <p:pic>
        <p:nvPicPr>
          <p:cNvPr id="8" name="Picture 3"/>
          <p:cNvPicPr>
            <a:picLocks noChangeAspect="1" noChangeArrowheads="1"/>
          </p:cNvPicPr>
          <p:nvPr/>
        </p:nvPicPr>
        <p:blipFill>
          <a:blip r:embed="rId6" cstate="print">
            <a:lum bright="12000" contrast="30000"/>
          </a:blip>
          <a:srcRect l="4340" t="2365" r="4340" b="12476"/>
          <a:stretch>
            <a:fillRect/>
          </a:stretch>
        </p:blipFill>
        <p:spPr bwMode="auto">
          <a:xfrm>
            <a:off x="297760" y="1371600"/>
            <a:ext cx="2638425" cy="2620962"/>
          </a:xfrm>
          <a:prstGeom prst="rect">
            <a:avLst/>
          </a:prstGeom>
          <a:noFill/>
          <a:ln w="9525">
            <a:noFill/>
            <a:miter lim="800000"/>
            <a:headEnd/>
            <a:tailEnd/>
          </a:ln>
        </p:spPr>
      </p:pic>
      <p:pic>
        <p:nvPicPr>
          <p:cNvPr id="9" name="F26_12.MOV">
            <a:hlinkClick r:id="" action="ppaction://media"/>
          </p:cNvPr>
          <p:cNvPicPr>
            <a:picLocks noRot="1" noChangeAspect="1" noChangeArrowheads="1"/>
          </p:cNvPicPr>
          <p:nvPr>
            <a:videoFile r:link="rId2"/>
          </p:nvPr>
        </p:nvPicPr>
        <p:blipFill>
          <a:blip r:embed="rId7" cstate="print"/>
          <a:srcRect/>
          <a:stretch>
            <a:fillRect/>
          </a:stretch>
        </p:blipFill>
        <p:spPr bwMode="auto">
          <a:xfrm>
            <a:off x="5605256" y="4333460"/>
            <a:ext cx="3276600" cy="2220913"/>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76200" y="0"/>
            <a:ext cx="8991600" cy="834887"/>
          </a:xfrm>
        </p:spPr>
        <p:txBody>
          <a:bodyPr/>
          <a:lstStyle/>
          <a:p>
            <a:r>
              <a:rPr lang="en-US" dirty="0"/>
              <a:t>Galaxy Clusters</a:t>
            </a:r>
          </a:p>
        </p:txBody>
      </p:sp>
      <p:sp>
        <p:nvSpPr>
          <p:cNvPr id="32771" name="Rectangle 3"/>
          <p:cNvSpPr>
            <a:spLocks noGrp="1" noChangeArrowheads="1"/>
          </p:cNvSpPr>
          <p:nvPr>
            <p:ph type="body" idx="1"/>
          </p:nvPr>
        </p:nvSpPr>
        <p:spPr>
          <a:xfrm>
            <a:off x="366689" y="836685"/>
            <a:ext cx="8208963" cy="1020417"/>
          </a:xfrm>
        </p:spPr>
        <p:txBody>
          <a:bodyPr/>
          <a:lstStyle/>
          <a:p>
            <a:r>
              <a:rPr lang="en-US" dirty="0"/>
              <a:t>Galaxies are held together in small to large groups by gravity.</a:t>
            </a:r>
          </a:p>
        </p:txBody>
      </p:sp>
      <p:pic>
        <p:nvPicPr>
          <p:cNvPr id="32772" name="Picture 4" descr="rich cluster"/>
          <p:cNvPicPr>
            <a:picLocks noChangeAspect="1" noChangeArrowheads="1"/>
          </p:cNvPicPr>
          <p:nvPr/>
        </p:nvPicPr>
        <p:blipFill>
          <a:blip r:embed="rId4" cstate="print"/>
          <a:srcRect l="7167" t="7401" r="7167" b="8418"/>
          <a:stretch>
            <a:fillRect/>
          </a:stretch>
        </p:blipFill>
        <p:spPr bwMode="auto">
          <a:xfrm>
            <a:off x="2067339" y="2401956"/>
            <a:ext cx="5105400" cy="4057650"/>
          </a:xfrm>
          <a:prstGeom prst="rect">
            <a:avLst/>
          </a:prstGeom>
          <a:ln>
            <a:noFill/>
          </a:ln>
          <a:effectLst>
            <a:outerShdw blurRad="292100" dist="139700" dir="2700000" algn="tl" rotWithShape="0">
              <a:srgbClr val="333333">
                <a:alpha val="65000"/>
              </a:srgbClr>
            </a:outerShdw>
          </a:effectLst>
        </p:spPr>
      </p:pic>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itle 4"/>
          <p:cNvSpPr>
            <a:spLocks noGrp="1"/>
          </p:cNvSpPr>
          <p:nvPr>
            <p:ph type="title"/>
          </p:nvPr>
        </p:nvSpPr>
        <p:spPr/>
        <p:txBody>
          <a:bodyPr/>
          <a:lstStyle/>
          <a:p>
            <a:r>
              <a:rPr lang="en-US" smtClean="0"/>
              <a:t>So what do see out there?</a:t>
            </a:r>
          </a:p>
        </p:txBody>
      </p:sp>
      <p:sp>
        <p:nvSpPr>
          <p:cNvPr id="205827" name="Content Placeholder 5"/>
          <p:cNvSpPr>
            <a:spLocks noGrp="1"/>
          </p:cNvSpPr>
          <p:nvPr>
            <p:ph idx="1"/>
          </p:nvPr>
        </p:nvSpPr>
        <p:spPr/>
        <p:txBody>
          <a:bodyPr/>
          <a:lstStyle/>
          <a:p>
            <a:endParaRPr lang="en-US" smtClean="0"/>
          </a:p>
        </p:txBody>
      </p:sp>
      <p:pic>
        <p:nvPicPr>
          <p:cNvPr id="102402" name="Picture 2" descr="Hubble Galaxies"/>
          <p:cNvPicPr>
            <a:picLocks noChangeAspect="1" noChangeArrowheads="1"/>
          </p:cNvPicPr>
          <p:nvPr/>
        </p:nvPicPr>
        <p:blipFill>
          <a:blip r:embed="rId4" cstate="print"/>
          <a:srcRect/>
          <a:stretch>
            <a:fillRect/>
          </a:stretch>
        </p:blipFill>
        <p:spPr bwMode="auto">
          <a:xfrm>
            <a:off x="0" y="-152400"/>
            <a:ext cx="9144000" cy="7316788"/>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4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838739" y="1815552"/>
            <a:ext cx="6934200" cy="3429000"/>
            <a:chOff x="1152" y="1344"/>
            <a:chExt cx="4368" cy="2160"/>
          </a:xfrm>
        </p:grpSpPr>
        <p:sp>
          <p:nvSpPr>
            <p:cNvPr id="177172" name="Rectangle 3"/>
            <p:cNvSpPr>
              <a:spLocks noChangeArrowheads="1"/>
            </p:cNvSpPr>
            <p:nvPr/>
          </p:nvSpPr>
          <p:spPr bwMode="auto">
            <a:xfrm>
              <a:off x="1152" y="1344"/>
              <a:ext cx="4368" cy="2160"/>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177173" name="Line 4"/>
            <p:cNvSpPr>
              <a:spLocks noChangeShapeType="1"/>
            </p:cNvSpPr>
            <p:nvPr/>
          </p:nvSpPr>
          <p:spPr bwMode="auto">
            <a:xfrm flipH="1" flipV="1">
              <a:off x="1536" y="2015"/>
              <a:ext cx="3744" cy="1"/>
            </a:xfrm>
            <a:prstGeom prst="line">
              <a:avLst/>
            </a:prstGeom>
            <a:noFill/>
            <a:ln w="25400">
              <a:solidFill>
                <a:srgbClr val="FFD175"/>
              </a:solidFill>
              <a:round/>
              <a:headEnd type="none" w="sm" len="sm"/>
              <a:tailEnd type="none" w="sm" len="sm"/>
            </a:ln>
          </p:spPr>
          <p:txBody>
            <a:bodyPr wrap="none" anchor="ctr"/>
            <a:lstStyle/>
            <a:p>
              <a:endParaRPr lang="en-US"/>
            </a:p>
          </p:txBody>
        </p:sp>
        <p:sp>
          <p:nvSpPr>
            <p:cNvPr id="177174" name="Line 5"/>
            <p:cNvSpPr>
              <a:spLocks noChangeShapeType="1"/>
            </p:cNvSpPr>
            <p:nvPr/>
          </p:nvSpPr>
          <p:spPr bwMode="auto">
            <a:xfrm>
              <a:off x="2255" y="2688"/>
              <a:ext cx="0" cy="527"/>
            </a:xfrm>
            <a:prstGeom prst="line">
              <a:avLst/>
            </a:prstGeom>
            <a:noFill/>
            <a:ln w="76200">
              <a:solidFill>
                <a:schemeClr val="accent2"/>
              </a:solidFill>
              <a:round/>
              <a:headEnd type="none" w="sm" len="sm"/>
              <a:tailEnd type="none" w="sm" len="sm"/>
            </a:ln>
          </p:spPr>
          <p:txBody>
            <a:bodyPr wrap="none" anchor="ctr"/>
            <a:lstStyle/>
            <a:p>
              <a:endParaRPr lang="en-US"/>
            </a:p>
          </p:txBody>
        </p:sp>
        <p:sp>
          <p:nvSpPr>
            <p:cNvPr id="177175" name="Line 6"/>
            <p:cNvSpPr>
              <a:spLocks noChangeShapeType="1"/>
            </p:cNvSpPr>
            <p:nvPr/>
          </p:nvSpPr>
          <p:spPr bwMode="auto">
            <a:xfrm>
              <a:off x="3072" y="2688"/>
              <a:ext cx="0" cy="527"/>
            </a:xfrm>
            <a:prstGeom prst="line">
              <a:avLst/>
            </a:prstGeom>
            <a:noFill/>
            <a:ln w="57150">
              <a:solidFill>
                <a:srgbClr val="7DAD05"/>
              </a:solidFill>
              <a:round/>
              <a:headEnd type="none" w="sm" len="sm"/>
              <a:tailEnd type="none" w="sm" len="sm"/>
            </a:ln>
          </p:spPr>
          <p:txBody>
            <a:bodyPr wrap="none" anchor="ctr"/>
            <a:lstStyle/>
            <a:p>
              <a:endParaRPr lang="en-US"/>
            </a:p>
          </p:txBody>
        </p:sp>
        <p:sp>
          <p:nvSpPr>
            <p:cNvPr id="177176" name="Line 7"/>
            <p:cNvSpPr>
              <a:spLocks noChangeShapeType="1"/>
            </p:cNvSpPr>
            <p:nvPr/>
          </p:nvSpPr>
          <p:spPr bwMode="auto">
            <a:xfrm>
              <a:off x="4608" y="2688"/>
              <a:ext cx="0" cy="527"/>
            </a:xfrm>
            <a:prstGeom prst="line">
              <a:avLst/>
            </a:prstGeom>
            <a:noFill/>
            <a:ln w="76200">
              <a:solidFill>
                <a:srgbClr val="FF9933"/>
              </a:solidFill>
              <a:round/>
              <a:headEnd type="none" w="sm" len="sm"/>
              <a:tailEnd type="none" w="sm" len="sm"/>
            </a:ln>
          </p:spPr>
          <p:txBody>
            <a:bodyPr wrap="none" anchor="ctr"/>
            <a:lstStyle/>
            <a:p>
              <a:endParaRPr lang="en-US"/>
            </a:p>
          </p:txBody>
        </p:sp>
        <p:sp>
          <p:nvSpPr>
            <p:cNvPr id="177177" name="Line 8"/>
            <p:cNvSpPr>
              <a:spLocks noChangeShapeType="1"/>
            </p:cNvSpPr>
            <p:nvPr/>
          </p:nvSpPr>
          <p:spPr bwMode="auto">
            <a:xfrm>
              <a:off x="4800" y="2688"/>
              <a:ext cx="0" cy="527"/>
            </a:xfrm>
            <a:prstGeom prst="line">
              <a:avLst/>
            </a:prstGeom>
            <a:noFill/>
            <a:ln w="76200">
              <a:solidFill>
                <a:srgbClr val="FF0066"/>
              </a:solidFill>
              <a:round/>
              <a:headEnd type="none" w="sm" len="sm"/>
              <a:tailEnd type="none" w="sm" len="sm"/>
            </a:ln>
          </p:spPr>
          <p:txBody>
            <a:bodyPr wrap="none" anchor="ctr"/>
            <a:lstStyle/>
            <a:p>
              <a:endParaRPr lang="en-US"/>
            </a:p>
          </p:txBody>
        </p:sp>
        <p:grpSp>
          <p:nvGrpSpPr>
            <p:cNvPr id="3" name="Group 9"/>
            <p:cNvGrpSpPr>
              <a:grpSpLocks/>
            </p:cNvGrpSpPr>
            <p:nvPr/>
          </p:nvGrpSpPr>
          <p:grpSpPr bwMode="auto">
            <a:xfrm>
              <a:off x="2016" y="1488"/>
              <a:ext cx="2543" cy="479"/>
              <a:chOff x="1440" y="1488"/>
              <a:chExt cx="2543" cy="287"/>
            </a:xfrm>
          </p:grpSpPr>
          <p:sp>
            <p:nvSpPr>
              <p:cNvPr id="177180" name="Line 10"/>
              <p:cNvSpPr>
                <a:spLocks noChangeShapeType="1"/>
              </p:cNvSpPr>
              <p:nvPr/>
            </p:nvSpPr>
            <p:spPr bwMode="auto">
              <a:xfrm>
                <a:off x="2255" y="1488"/>
                <a:ext cx="0" cy="287"/>
              </a:xfrm>
              <a:prstGeom prst="line">
                <a:avLst/>
              </a:prstGeom>
              <a:noFill/>
              <a:ln w="57150">
                <a:solidFill>
                  <a:srgbClr val="006633"/>
                </a:solidFill>
                <a:round/>
                <a:headEnd type="none" w="sm" len="sm"/>
                <a:tailEnd type="none" w="sm" len="sm"/>
              </a:ln>
            </p:spPr>
            <p:txBody>
              <a:bodyPr wrap="none" anchor="ctr"/>
              <a:lstStyle/>
              <a:p>
                <a:endParaRPr lang="en-US"/>
              </a:p>
            </p:txBody>
          </p:sp>
          <p:sp>
            <p:nvSpPr>
              <p:cNvPr id="177181" name="Line 11"/>
              <p:cNvSpPr>
                <a:spLocks noChangeShapeType="1"/>
              </p:cNvSpPr>
              <p:nvPr/>
            </p:nvSpPr>
            <p:spPr bwMode="auto">
              <a:xfrm>
                <a:off x="3791" y="1488"/>
                <a:ext cx="0" cy="287"/>
              </a:xfrm>
              <a:prstGeom prst="line">
                <a:avLst/>
              </a:prstGeom>
              <a:noFill/>
              <a:ln w="76200">
                <a:solidFill>
                  <a:srgbClr val="FFCC00"/>
                </a:solidFill>
                <a:round/>
                <a:headEnd type="none" w="sm" len="sm"/>
                <a:tailEnd type="none" w="sm" len="sm"/>
              </a:ln>
            </p:spPr>
            <p:txBody>
              <a:bodyPr wrap="none" anchor="ctr"/>
              <a:lstStyle/>
              <a:p>
                <a:endParaRPr lang="en-US"/>
              </a:p>
            </p:txBody>
          </p:sp>
          <p:sp>
            <p:nvSpPr>
              <p:cNvPr id="177182" name="Line 12"/>
              <p:cNvSpPr>
                <a:spLocks noChangeShapeType="1"/>
              </p:cNvSpPr>
              <p:nvPr/>
            </p:nvSpPr>
            <p:spPr bwMode="auto">
              <a:xfrm>
                <a:off x="3983" y="1488"/>
                <a:ext cx="0" cy="287"/>
              </a:xfrm>
              <a:prstGeom prst="line">
                <a:avLst/>
              </a:prstGeom>
              <a:noFill/>
              <a:ln w="76200">
                <a:solidFill>
                  <a:srgbClr val="CC0000"/>
                </a:solidFill>
                <a:round/>
                <a:headEnd type="none" w="sm" len="sm"/>
                <a:tailEnd type="none" w="sm" len="sm"/>
              </a:ln>
            </p:spPr>
            <p:txBody>
              <a:bodyPr wrap="none" anchor="ctr"/>
              <a:lstStyle/>
              <a:p>
                <a:endParaRPr lang="en-US"/>
              </a:p>
            </p:txBody>
          </p:sp>
          <p:sp>
            <p:nvSpPr>
              <p:cNvPr id="177183" name="Line 13"/>
              <p:cNvSpPr>
                <a:spLocks noChangeShapeType="1"/>
              </p:cNvSpPr>
              <p:nvPr/>
            </p:nvSpPr>
            <p:spPr bwMode="auto">
              <a:xfrm>
                <a:off x="1440" y="1488"/>
                <a:ext cx="0" cy="287"/>
              </a:xfrm>
              <a:prstGeom prst="line">
                <a:avLst/>
              </a:prstGeom>
              <a:noFill/>
              <a:ln w="76200">
                <a:solidFill>
                  <a:srgbClr val="6600CC"/>
                </a:solidFill>
                <a:round/>
                <a:headEnd type="none" w="sm" len="sm"/>
                <a:tailEnd type="none" w="sm" len="sm"/>
              </a:ln>
            </p:spPr>
            <p:txBody>
              <a:bodyPr wrap="none" anchor="ctr"/>
              <a:lstStyle/>
              <a:p>
                <a:endParaRPr lang="en-US"/>
              </a:p>
            </p:txBody>
          </p:sp>
        </p:grpSp>
        <p:sp>
          <p:nvSpPr>
            <p:cNvPr id="177179" name="Line 14"/>
            <p:cNvSpPr>
              <a:spLocks noChangeShapeType="1"/>
            </p:cNvSpPr>
            <p:nvPr/>
          </p:nvSpPr>
          <p:spPr bwMode="auto">
            <a:xfrm flipH="1" flipV="1">
              <a:off x="1536" y="3264"/>
              <a:ext cx="3744" cy="1"/>
            </a:xfrm>
            <a:prstGeom prst="line">
              <a:avLst/>
            </a:prstGeom>
            <a:noFill/>
            <a:ln w="25400">
              <a:solidFill>
                <a:srgbClr val="FFD175"/>
              </a:solidFill>
              <a:round/>
              <a:headEnd type="none" w="sm" len="sm"/>
              <a:tailEnd type="none" w="sm" len="sm"/>
            </a:ln>
          </p:spPr>
          <p:txBody>
            <a:bodyPr wrap="none" anchor="ctr"/>
            <a:lstStyle/>
            <a:p>
              <a:endParaRPr lang="en-US"/>
            </a:p>
          </p:txBody>
        </p:sp>
      </p:grpSp>
      <p:sp>
        <p:nvSpPr>
          <p:cNvPr id="177155" name="Rectangle 15"/>
          <p:cNvSpPr>
            <a:spLocks noGrp="1" noChangeArrowheads="1"/>
          </p:cNvSpPr>
          <p:nvPr>
            <p:ph type="title"/>
          </p:nvPr>
        </p:nvSpPr>
        <p:spPr>
          <a:xfrm>
            <a:off x="457200" y="0"/>
            <a:ext cx="7543800" cy="838200"/>
          </a:xfrm>
        </p:spPr>
        <p:txBody>
          <a:bodyPr/>
          <a:lstStyle/>
          <a:p>
            <a:r>
              <a:rPr lang="en-US" sz="3500" smtClean="0"/>
              <a:t>Why is it called red shift?</a:t>
            </a:r>
          </a:p>
        </p:txBody>
      </p:sp>
      <p:grpSp>
        <p:nvGrpSpPr>
          <p:cNvPr id="4" name="Group 16"/>
          <p:cNvGrpSpPr>
            <a:grpSpLocks/>
          </p:cNvGrpSpPr>
          <p:nvPr/>
        </p:nvGrpSpPr>
        <p:grpSpPr bwMode="auto">
          <a:xfrm>
            <a:off x="3208752" y="2958552"/>
            <a:ext cx="381000" cy="1370013"/>
            <a:chOff x="2015" y="2064"/>
            <a:chExt cx="240" cy="863"/>
          </a:xfrm>
        </p:grpSpPr>
        <p:sp>
          <p:nvSpPr>
            <p:cNvPr id="177170" name="Line 17"/>
            <p:cNvSpPr>
              <a:spLocks noChangeShapeType="1"/>
            </p:cNvSpPr>
            <p:nvPr/>
          </p:nvSpPr>
          <p:spPr bwMode="auto">
            <a:xfrm>
              <a:off x="2015" y="2064"/>
              <a:ext cx="0" cy="863"/>
            </a:xfrm>
            <a:prstGeom prst="line">
              <a:avLst/>
            </a:prstGeom>
            <a:noFill/>
            <a:ln w="28575">
              <a:solidFill>
                <a:srgbClr val="FFD175"/>
              </a:solidFill>
              <a:round/>
              <a:headEnd type="none" w="sm" len="sm"/>
              <a:tailEnd type="none" w="sm" len="sm"/>
            </a:ln>
          </p:spPr>
          <p:txBody>
            <a:bodyPr wrap="none" anchor="ctr"/>
            <a:lstStyle/>
            <a:p>
              <a:endParaRPr lang="en-US"/>
            </a:p>
          </p:txBody>
        </p:sp>
        <p:sp>
          <p:nvSpPr>
            <p:cNvPr id="177171" name="Line 18"/>
            <p:cNvSpPr>
              <a:spLocks noChangeShapeType="1"/>
            </p:cNvSpPr>
            <p:nvPr/>
          </p:nvSpPr>
          <p:spPr bwMode="auto">
            <a:xfrm>
              <a:off x="2016" y="2879"/>
              <a:ext cx="239" cy="0"/>
            </a:xfrm>
            <a:prstGeom prst="line">
              <a:avLst/>
            </a:prstGeom>
            <a:noFill/>
            <a:ln w="28575">
              <a:solidFill>
                <a:srgbClr val="FFD175"/>
              </a:solidFill>
              <a:round/>
              <a:headEnd type="none" w="sm" len="sm"/>
              <a:tailEnd type="stealth" w="med" len="lg"/>
            </a:ln>
          </p:spPr>
          <p:txBody>
            <a:bodyPr wrap="none" anchor="ctr"/>
            <a:lstStyle/>
            <a:p>
              <a:endParaRPr lang="en-US"/>
            </a:p>
          </p:txBody>
        </p:sp>
      </p:grpSp>
      <p:sp>
        <p:nvSpPr>
          <p:cNvPr id="177157" name="Text Box 19"/>
          <p:cNvSpPr txBox="1">
            <a:spLocks noChangeArrowheads="1"/>
          </p:cNvSpPr>
          <p:nvPr/>
        </p:nvSpPr>
        <p:spPr bwMode="auto">
          <a:xfrm>
            <a:off x="248478" y="3828295"/>
            <a:ext cx="1447800" cy="1200329"/>
          </a:xfrm>
          <a:prstGeom prst="rect">
            <a:avLst/>
          </a:prstGeom>
          <a:noFill/>
          <a:ln w="9525">
            <a:noFill/>
            <a:miter lim="800000"/>
            <a:headEnd/>
            <a:tailEnd/>
          </a:ln>
        </p:spPr>
        <p:txBody>
          <a:bodyPr>
            <a:spAutoFit/>
          </a:bodyPr>
          <a:lstStyle/>
          <a:p>
            <a:r>
              <a:rPr lang="en-US" sz="2400" dirty="0">
                <a:solidFill>
                  <a:schemeClr val="tx1"/>
                </a:solidFill>
                <a:latin typeface="Calisto MT" pitchFamily="18" charset="0"/>
              </a:rPr>
              <a:t>Coming</a:t>
            </a:r>
          </a:p>
          <a:p>
            <a:r>
              <a:rPr lang="en-US" sz="2400" dirty="0">
                <a:solidFill>
                  <a:schemeClr val="tx1"/>
                </a:solidFill>
                <a:latin typeface="Calisto MT" pitchFamily="18" charset="0"/>
              </a:rPr>
              <a:t>from Galaxies</a:t>
            </a:r>
          </a:p>
        </p:txBody>
      </p:sp>
      <p:sp>
        <p:nvSpPr>
          <p:cNvPr id="177158" name="Text Box 20"/>
          <p:cNvSpPr txBox="1">
            <a:spLocks noChangeArrowheads="1"/>
          </p:cNvSpPr>
          <p:nvPr/>
        </p:nvSpPr>
        <p:spPr bwMode="auto">
          <a:xfrm>
            <a:off x="133285" y="2271165"/>
            <a:ext cx="1701171" cy="830997"/>
          </a:xfrm>
          <a:prstGeom prst="rect">
            <a:avLst/>
          </a:prstGeom>
          <a:noFill/>
          <a:ln w="9525">
            <a:noFill/>
            <a:miter lim="800000"/>
            <a:headEnd/>
            <a:tailEnd/>
          </a:ln>
        </p:spPr>
        <p:txBody>
          <a:bodyPr wrap="none">
            <a:spAutoFit/>
          </a:bodyPr>
          <a:lstStyle/>
          <a:p>
            <a:r>
              <a:rPr lang="en-US" sz="2400" dirty="0">
                <a:solidFill>
                  <a:schemeClr val="tx1"/>
                </a:solidFill>
                <a:latin typeface="Calisto MT" pitchFamily="18" charset="0"/>
              </a:rPr>
              <a:t>In the</a:t>
            </a:r>
          </a:p>
          <a:p>
            <a:r>
              <a:rPr lang="en-US" sz="2400" dirty="0">
                <a:solidFill>
                  <a:schemeClr val="tx1"/>
                </a:solidFill>
                <a:latin typeface="Calisto MT" pitchFamily="18" charset="0"/>
              </a:rPr>
              <a:t>Laboratory</a:t>
            </a:r>
          </a:p>
        </p:txBody>
      </p:sp>
      <p:sp>
        <p:nvSpPr>
          <p:cNvPr id="177159" name="Text Box 21"/>
          <p:cNvSpPr txBox="1">
            <a:spLocks noChangeArrowheads="1"/>
          </p:cNvSpPr>
          <p:nvPr/>
        </p:nvSpPr>
        <p:spPr bwMode="auto">
          <a:xfrm>
            <a:off x="1027950" y="5834269"/>
            <a:ext cx="7252370" cy="830997"/>
          </a:xfrm>
          <a:prstGeom prst="rect">
            <a:avLst/>
          </a:prstGeom>
          <a:noFill/>
          <a:ln w="9525">
            <a:noFill/>
            <a:miter lim="800000"/>
            <a:headEnd/>
            <a:tailEnd/>
          </a:ln>
        </p:spPr>
        <p:txBody>
          <a:bodyPr wrap="none">
            <a:spAutoFit/>
          </a:bodyPr>
          <a:lstStyle/>
          <a:p>
            <a:r>
              <a:rPr lang="en-US" sz="2400" b="1" dirty="0">
                <a:solidFill>
                  <a:schemeClr val="tx2">
                    <a:lumMod val="75000"/>
                  </a:schemeClr>
                </a:solidFill>
                <a:latin typeface="Times New Roman" pitchFamily="18" charset="0"/>
              </a:rPr>
              <a:t>Lines from Galaxies are shifted to lower frequencies</a:t>
            </a:r>
          </a:p>
          <a:p>
            <a:r>
              <a:rPr lang="en-US" sz="2400" b="1" dirty="0">
                <a:solidFill>
                  <a:schemeClr val="tx2">
                    <a:lumMod val="75000"/>
                  </a:schemeClr>
                </a:solidFill>
                <a:latin typeface="Times New Roman" pitchFamily="18" charset="0"/>
              </a:rPr>
              <a:t>(longer wavelengths) than lines from stationary atoms</a:t>
            </a:r>
            <a:endParaRPr lang="en-US" sz="2400" dirty="0">
              <a:solidFill>
                <a:schemeClr val="tx2">
                  <a:lumMod val="75000"/>
                </a:schemeClr>
              </a:solidFill>
              <a:latin typeface="Times New Roman" pitchFamily="18" charset="0"/>
            </a:endParaRPr>
          </a:p>
        </p:txBody>
      </p:sp>
      <p:sp>
        <p:nvSpPr>
          <p:cNvPr id="177160" name="Text Box 22"/>
          <p:cNvSpPr txBox="1">
            <a:spLocks noChangeArrowheads="1"/>
          </p:cNvSpPr>
          <p:nvPr/>
        </p:nvSpPr>
        <p:spPr bwMode="auto">
          <a:xfrm>
            <a:off x="2315817" y="1225968"/>
            <a:ext cx="5715000" cy="369332"/>
          </a:xfrm>
          <a:prstGeom prst="rect">
            <a:avLst/>
          </a:prstGeom>
          <a:noFill/>
          <a:ln w="9525">
            <a:noFill/>
            <a:miter lim="800000"/>
            <a:headEnd/>
            <a:tailEnd/>
          </a:ln>
        </p:spPr>
        <p:txBody>
          <a:bodyPr wrap="square">
            <a:spAutoFit/>
          </a:bodyPr>
          <a:lstStyle/>
          <a:p>
            <a:r>
              <a:rPr lang="en-US" b="0" dirty="0">
                <a:solidFill>
                  <a:schemeClr val="tx1"/>
                </a:solidFill>
                <a:latin typeface="Calisto MT" pitchFamily="18" charset="0"/>
              </a:rPr>
              <a:t>Hydrogen Emission </a:t>
            </a:r>
            <a:r>
              <a:rPr lang="en-US" b="0" dirty="0" smtClean="0">
                <a:solidFill>
                  <a:schemeClr val="tx1"/>
                </a:solidFill>
                <a:latin typeface="Calisto MT" pitchFamily="18" charset="0"/>
              </a:rPr>
              <a:t>Spectra</a:t>
            </a:r>
            <a:endParaRPr lang="en-US" b="0" dirty="0">
              <a:solidFill>
                <a:schemeClr val="tx1"/>
              </a:solidFill>
              <a:latin typeface="Calisto MT" pitchFamily="18" charset="0"/>
            </a:endParaRPr>
          </a:p>
        </p:txBody>
      </p:sp>
      <p:grpSp>
        <p:nvGrpSpPr>
          <p:cNvPr id="5" name="Group 23"/>
          <p:cNvGrpSpPr>
            <a:grpSpLocks/>
          </p:cNvGrpSpPr>
          <p:nvPr/>
        </p:nvGrpSpPr>
        <p:grpSpPr bwMode="auto">
          <a:xfrm>
            <a:off x="4505739" y="2958552"/>
            <a:ext cx="379413" cy="1295400"/>
            <a:chOff x="2832" y="2064"/>
            <a:chExt cx="239" cy="816"/>
          </a:xfrm>
        </p:grpSpPr>
        <p:sp>
          <p:nvSpPr>
            <p:cNvPr id="177168" name="Line 24"/>
            <p:cNvSpPr>
              <a:spLocks noChangeShapeType="1"/>
            </p:cNvSpPr>
            <p:nvPr/>
          </p:nvSpPr>
          <p:spPr bwMode="auto">
            <a:xfrm>
              <a:off x="2832" y="2064"/>
              <a:ext cx="0" cy="816"/>
            </a:xfrm>
            <a:prstGeom prst="line">
              <a:avLst/>
            </a:prstGeom>
            <a:noFill/>
            <a:ln w="28575">
              <a:solidFill>
                <a:srgbClr val="FFB217"/>
              </a:solidFill>
              <a:round/>
              <a:headEnd/>
              <a:tailEnd/>
            </a:ln>
          </p:spPr>
          <p:txBody>
            <a:bodyPr/>
            <a:lstStyle/>
            <a:p>
              <a:endParaRPr lang="en-US"/>
            </a:p>
          </p:txBody>
        </p:sp>
        <p:sp>
          <p:nvSpPr>
            <p:cNvPr id="177169" name="Line 25"/>
            <p:cNvSpPr>
              <a:spLocks noChangeShapeType="1"/>
            </p:cNvSpPr>
            <p:nvPr/>
          </p:nvSpPr>
          <p:spPr bwMode="auto">
            <a:xfrm>
              <a:off x="2832" y="2784"/>
              <a:ext cx="239" cy="0"/>
            </a:xfrm>
            <a:prstGeom prst="line">
              <a:avLst/>
            </a:prstGeom>
            <a:noFill/>
            <a:ln w="12700">
              <a:solidFill>
                <a:srgbClr val="FFD175"/>
              </a:solidFill>
              <a:round/>
              <a:headEnd type="none" w="sm" len="sm"/>
              <a:tailEnd type="stealth" w="med" len="lg"/>
            </a:ln>
          </p:spPr>
          <p:txBody>
            <a:bodyPr wrap="none" anchor="ctr"/>
            <a:lstStyle/>
            <a:p>
              <a:endParaRPr lang="en-US"/>
            </a:p>
          </p:txBody>
        </p:sp>
      </p:grpSp>
      <p:grpSp>
        <p:nvGrpSpPr>
          <p:cNvPr id="6" name="Group 26"/>
          <p:cNvGrpSpPr>
            <a:grpSpLocks/>
          </p:cNvGrpSpPr>
          <p:nvPr/>
        </p:nvGrpSpPr>
        <p:grpSpPr bwMode="auto">
          <a:xfrm>
            <a:off x="6944139" y="2958552"/>
            <a:ext cx="379413" cy="1295400"/>
            <a:chOff x="2832" y="2064"/>
            <a:chExt cx="239" cy="816"/>
          </a:xfrm>
        </p:grpSpPr>
        <p:sp>
          <p:nvSpPr>
            <p:cNvPr id="177166" name="Line 27"/>
            <p:cNvSpPr>
              <a:spLocks noChangeShapeType="1"/>
            </p:cNvSpPr>
            <p:nvPr/>
          </p:nvSpPr>
          <p:spPr bwMode="auto">
            <a:xfrm>
              <a:off x="2832" y="2064"/>
              <a:ext cx="0" cy="816"/>
            </a:xfrm>
            <a:prstGeom prst="line">
              <a:avLst/>
            </a:prstGeom>
            <a:noFill/>
            <a:ln w="28575">
              <a:solidFill>
                <a:srgbClr val="FFB217"/>
              </a:solidFill>
              <a:round/>
              <a:headEnd/>
              <a:tailEnd/>
            </a:ln>
          </p:spPr>
          <p:txBody>
            <a:bodyPr/>
            <a:lstStyle/>
            <a:p>
              <a:endParaRPr lang="en-US"/>
            </a:p>
          </p:txBody>
        </p:sp>
        <p:sp>
          <p:nvSpPr>
            <p:cNvPr id="177167" name="Line 28"/>
            <p:cNvSpPr>
              <a:spLocks noChangeShapeType="1"/>
            </p:cNvSpPr>
            <p:nvPr/>
          </p:nvSpPr>
          <p:spPr bwMode="auto">
            <a:xfrm>
              <a:off x="2832" y="2784"/>
              <a:ext cx="239" cy="0"/>
            </a:xfrm>
            <a:prstGeom prst="line">
              <a:avLst/>
            </a:prstGeom>
            <a:noFill/>
            <a:ln w="12700">
              <a:solidFill>
                <a:srgbClr val="FFD175"/>
              </a:solidFill>
              <a:round/>
              <a:headEnd type="none" w="sm" len="sm"/>
              <a:tailEnd type="stealth" w="med" len="lg"/>
            </a:ln>
          </p:spPr>
          <p:txBody>
            <a:bodyPr wrap="none" anchor="ctr"/>
            <a:lstStyle/>
            <a:p>
              <a:endParaRPr lang="en-US"/>
            </a:p>
          </p:txBody>
        </p:sp>
      </p:grpSp>
      <p:grpSp>
        <p:nvGrpSpPr>
          <p:cNvPr id="7" name="Group 29"/>
          <p:cNvGrpSpPr>
            <a:grpSpLocks/>
          </p:cNvGrpSpPr>
          <p:nvPr/>
        </p:nvGrpSpPr>
        <p:grpSpPr bwMode="auto">
          <a:xfrm>
            <a:off x="7248939" y="2882352"/>
            <a:ext cx="379413" cy="1066800"/>
            <a:chOff x="2832" y="2064"/>
            <a:chExt cx="239" cy="816"/>
          </a:xfrm>
        </p:grpSpPr>
        <p:sp>
          <p:nvSpPr>
            <p:cNvPr id="177164" name="Line 30"/>
            <p:cNvSpPr>
              <a:spLocks noChangeShapeType="1"/>
            </p:cNvSpPr>
            <p:nvPr/>
          </p:nvSpPr>
          <p:spPr bwMode="auto">
            <a:xfrm>
              <a:off x="2832" y="2064"/>
              <a:ext cx="0" cy="816"/>
            </a:xfrm>
            <a:prstGeom prst="line">
              <a:avLst/>
            </a:prstGeom>
            <a:noFill/>
            <a:ln w="28575">
              <a:solidFill>
                <a:srgbClr val="FFB217"/>
              </a:solidFill>
              <a:round/>
              <a:headEnd/>
              <a:tailEnd/>
            </a:ln>
          </p:spPr>
          <p:txBody>
            <a:bodyPr/>
            <a:lstStyle/>
            <a:p>
              <a:endParaRPr lang="en-US"/>
            </a:p>
          </p:txBody>
        </p:sp>
        <p:sp>
          <p:nvSpPr>
            <p:cNvPr id="177165" name="Line 31"/>
            <p:cNvSpPr>
              <a:spLocks noChangeShapeType="1"/>
            </p:cNvSpPr>
            <p:nvPr/>
          </p:nvSpPr>
          <p:spPr bwMode="auto">
            <a:xfrm>
              <a:off x="2832" y="2784"/>
              <a:ext cx="239" cy="0"/>
            </a:xfrm>
            <a:prstGeom prst="line">
              <a:avLst/>
            </a:prstGeom>
            <a:noFill/>
            <a:ln w="12700">
              <a:solidFill>
                <a:srgbClr val="FFD175"/>
              </a:solidFill>
              <a:round/>
              <a:headEnd type="none" w="sm" len="sm"/>
              <a:tailEnd type="stealth" w="med" len="lg"/>
            </a:ln>
          </p:spPr>
          <p:txBody>
            <a:bodyPr wrap="none" anchor="ctr"/>
            <a:lstStyle/>
            <a:p>
              <a:endParaRPr lang="en-US"/>
            </a:p>
          </p:txBody>
        </p:sp>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r>
              <a:rPr lang="en-US" sz="3500" dirty="0" smtClean="0"/>
              <a:t>“Red” Shift from Galaxies(Absorption spectra)</a:t>
            </a:r>
          </a:p>
        </p:txBody>
      </p:sp>
      <p:sp>
        <p:nvSpPr>
          <p:cNvPr id="178179" name="Text Box 3"/>
          <p:cNvSpPr txBox="1">
            <a:spLocks noChangeArrowheads="1"/>
          </p:cNvSpPr>
          <p:nvPr/>
        </p:nvSpPr>
        <p:spPr bwMode="auto">
          <a:xfrm>
            <a:off x="228600" y="5715000"/>
            <a:ext cx="1733550" cy="457200"/>
          </a:xfrm>
          <a:prstGeom prst="rect">
            <a:avLst/>
          </a:prstGeom>
          <a:noFill/>
          <a:ln w="9525">
            <a:noFill/>
            <a:miter lim="800000"/>
            <a:headEnd/>
            <a:tailEnd/>
          </a:ln>
        </p:spPr>
        <p:txBody>
          <a:bodyPr wrap="none">
            <a:spAutoFit/>
          </a:bodyPr>
          <a:lstStyle/>
          <a:p>
            <a:r>
              <a:rPr lang="en-US" sz="2400" b="1">
                <a:solidFill>
                  <a:schemeClr val="tx1"/>
                </a:solidFill>
                <a:latin typeface="Times New Roman" pitchFamily="18" charset="0"/>
              </a:rPr>
              <a:t>Nearby star</a:t>
            </a:r>
          </a:p>
        </p:txBody>
      </p:sp>
      <p:sp>
        <p:nvSpPr>
          <p:cNvPr id="178180" name="Text Box 4"/>
          <p:cNvSpPr txBox="1">
            <a:spLocks noChangeArrowheads="1"/>
          </p:cNvSpPr>
          <p:nvPr/>
        </p:nvSpPr>
        <p:spPr bwMode="auto">
          <a:xfrm>
            <a:off x="228600" y="1828800"/>
            <a:ext cx="2257425" cy="457200"/>
          </a:xfrm>
          <a:prstGeom prst="rect">
            <a:avLst/>
          </a:prstGeom>
          <a:noFill/>
          <a:ln w="9525">
            <a:noFill/>
            <a:miter lim="800000"/>
            <a:headEnd/>
            <a:tailEnd/>
          </a:ln>
        </p:spPr>
        <p:txBody>
          <a:bodyPr wrap="none">
            <a:spAutoFit/>
          </a:bodyPr>
          <a:lstStyle/>
          <a:p>
            <a:r>
              <a:rPr lang="en-US" sz="2400" b="1">
                <a:solidFill>
                  <a:schemeClr val="tx1"/>
                </a:solidFill>
                <a:latin typeface="Times New Roman" pitchFamily="18" charset="0"/>
              </a:rPr>
              <a:t>Faraway galaxy</a:t>
            </a:r>
          </a:p>
        </p:txBody>
      </p:sp>
      <p:pic>
        <p:nvPicPr>
          <p:cNvPr id="178181" name="Picture 5" descr="l26_redshift"/>
          <p:cNvPicPr>
            <a:picLocks noChangeAspect="1" noChangeArrowheads="1"/>
          </p:cNvPicPr>
          <p:nvPr/>
        </p:nvPicPr>
        <p:blipFill>
          <a:blip r:embed="rId4" cstate="print"/>
          <a:srcRect/>
          <a:stretch>
            <a:fillRect/>
          </a:stretch>
        </p:blipFill>
        <p:spPr bwMode="auto">
          <a:xfrm>
            <a:off x="2667000" y="1828800"/>
            <a:ext cx="6324600" cy="4419600"/>
          </a:xfrm>
          <a:prstGeom prst="rect">
            <a:avLst/>
          </a:prstGeom>
          <a:noFill/>
          <a:ln w="9525">
            <a:noFill/>
            <a:miter lim="800000"/>
            <a:headEnd/>
            <a:tailEnd/>
          </a:ln>
        </p:spPr>
      </p:pic>
      <p:sp>
        <p:nvSpPr>
          <p:cNvPr id="1825798" name="Text Box 6"/>
          <p:cNvSpPr txBox="1">
            <a:spLocks noChangeArrowheads="1"/>
          </p:cNvSpPr>
          <p:nvPr/>
        </p:nvSpPr>
        <p:spPr bwMode="auto">
          <a:xfrm>
            <a:off x="60325" y="2860675"/>
            <a:ext cx="2513013" cy="1917700"/>
          </a:xfrm>
          <a:prstGeom prst="rect">
            <a:avLst/>
          </a:prstGeom>
          <a:noFill/>
          <a:ln w="9525">
            <a:noFill/>
            <a:miter lim="800000"/>
            <a:headEnd/>
            <a:tailEnd/>
          </a:ln>
        </p:spPr>
        <p:txBody>
          <a:bodyPr wrap="none">
            <a:spAutoFit/>
          </a:bodyPr>
          <a:lstStyle/>
          <a:p>
            <a:r>
              <a:rPr lang="en-US" sz="2400" b="1">
                <a:solidFill>
                  <a:schemeClr val="tx1"/>
                </a:solidFill>
                <a:latin typeface="Times New Roman" pitchFamily="18" charset="0"/>
              </a:rPr>
              <a:t>Same pattern</a:t>
            </a:r>
          </a:p>
          <a:p>
            <a:r>
              <a:rPr lang="en-US" sz="2400" b="1">
                <a:solidFill>
                  <a:schemeClr val="tx1"/>
                </a:solidFill>
                <a:latin typeface="Times New Roman" pitchFamily="18" charset="0"/>
              </a:rPr>
              <a:t>of lines; each</a:t>
            </a:r>
          </a:p>
          <a:p>
            <a:r>
              <a:rPr lang="en-US" sz="2400" b="1">
                <a:solidFill>
                  <a:schemeClr val="tx1"/>
                </a:solidFill>
                <a:latin typeface="Times New Roman" pitchFamily="18" charset="0"/>
              </a:rPr>
              <a:t>line is shifted </a:t>
            </a:r>
          </a:p>
          <a:p>
            <a:r>
              <a:rPr lang="en-US" sz="2400" b="1">
                <a:solidFill>
                  <a:schemeClr val="tx1"/>
                </a:solidFill>
                <a:latin typeface="Times New Roman" pitchFamily="18" charset="0"/>
              </a:rPr>
              <a:t>toward red end of</a:t>
            </a:r>
          </a:p>
          <a:p>
            <a:r>
              <a:rPr lang="en-US" sz="2400" b="1">
                <a:solidFill>
                  <a:schemeClr val="tx1"/>
                </a:solidFill>
                <a:latin typeface="Times New Roman" pitchFamily="18" charset="0"/>
              </a:rPr>
              <a:t>spectrum.</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257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5798" grpId="0"/>
    </p:bldLst>
  </p:timing>
</p:sld>
</file>

<file path=ppt/tags/tag1.xml><?xml version="1.0" encoding="utf-8"?>
<p:tagLst xmlns:a="http://schemas.openxmlformats.org/drawingml/2006/main" xmlns:r="http://schemas.openxmlformats.org/officeDocument/2006/relationships" xmlns:p="http://schemas.openxmlformats.org/presentationml/2006/main">
  <p:tag name="TPVERSION" val="2006"/>
</p:tagLst>
</file>

<file path=ppt/tags/tag10.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1.xml><?xml version="1.0" encoding="utf-8"?>
<p:tagLst xmlns:a="http://schemas.openxmlformats.org/drawingml/2006/main" xmlns:r="http://schemas.openxmlformats.org/officeDocument/2006/relationships" xmlns:p="http://schemas.openxmlformats.org/presentationml/2006/main">
  <p:tag name="NOPREFERENCE" val="False"/>
</p:tagLst>
</file>

<file path=ppt/tags/tag12.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3.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14.xml><?xml version="1.0" encoding="utf-8"?>
<p:tagLst xmlns:a="http://schemas.openxmlformats.org/drawingml/2006/main" xmlns:r="http://schemas.openxmlformats.org/officeDocument/2006/relationships" xmlns:p="http://schemas.openxmlformats.org/presentationml/2006/main">
  <p:tag name="NOPREFERENCE" val="False"/>
</p:tagLst>
</file>

<file path=ppt/tags/tag15.xml><?xml version="1.0" encoding="utf-8"?>
<p:tagLst xmlns:a="http://schemas.openxmlformats.org/drawingml/2006/main" xmlns:r="http://schemas.openxmlformats.org/officeDocument/2006/relationships" xmlns:p="http://schemas.openxmlformats.org/presentationml/2006/main">
  <p:tag name="NOPREFERENCE" val="False"/>
</p:tagLst>
</file>

<file path=ppt/tags/tag16.xml><?xml version="1.0" encoding="utf-8"?>
<p:tagLst xmlns:a="http://schemas.openxmlformats.org/drawingml/2006/main" xmlns:r="http://schemas.openxmlformats.org/officeDocument/2006/relationships" xmlns:p="http://schemas.openxmlformats.org/presentationml/2006/main">
  <p:tag name="NOPREFERENCE" val="False"/>
</p:tagLst>
</file>

<file path=ppt/tags/tag17.xml><?xml version="1.0" encoding="utf-8"?>
<p:tagLst xmlns:a="http://schemas.openxmlformats.org/drawingml/2006/main" xmlns:r="http://schemas.openxmlformats.org/officeDocument/2006/relationships" xmlns:p="http://schemas.openxmlformats.org/presentationml/2006/main">
  <p:tag name="SLIDEGUID" val="551B0C11708F4712A73DE239A8C5236C"/>
  <p:tag name="SLIDEID" val="551B0C11708F4712A73DE239A8C5236C"/>
  <p:tag name="SLIDEORDER" val="1"/>
  <p:tag name="SLIDETYPE" val="Q"/>
  <p:tag name="DEMOGRAPHIC" val="False"/>
  <p:tag name="TEAMASSIGN" val="False"/>
  <p:tag name="SPEEDSCORING" val="False"/>
  <p:tag name="CORRECTPOINTVALUE" val="2"/>
  <p:tag name="INCORRECTPOINTVALUE" val="1"/>
  <p:tag name="ZEROBASED" val="False"/>
  <p:tag name="DELIMITERS" val="3.1"/>
  <p:tag name="VALUES" val="1|smicln|1|smicln|1|smicln|1|smicln|Correct"/>
  <p:tag name="RESPONSESGATHERED" val="False"/>
  <p:tag name="QUESTIONALIAS" val="Evidence suggests that the rate of expansion of the universe is accelerating. Which of the four fundamental forces accounts for this?"/>
  <p:tag name="ANSWERSALIAS" val="Gravitational|smicln|Electromagnetic|smicln|Strong nuclear|smicln|Weak nuclear|smicln|None of the above."/>
</p:tagLst>
</file>

<file path=ppt/tags/tag18.xml><?xml version="1.0" encoding="utf-8"?>
<p:tagLst xmlns:a="http://schemas.openxmlformats.org/drawingml/2006/main" xmlns:r="http://schemas.openxmlformats.org/officeDocument/2006/relationships" xmlns:p="http://schemas.openxmlformats.org/presentationml/2006/main">
  <p:tag name="TEXTLENGTH" val="80"/>
  <p:tag name="FONTSIZE" val="32"/>
  <p:tag name="BULLETTYPE" val="ppBulletArabicPeriod"/>
  <p:tag name="ANSWERTEXT" val="Gravitational&#10;Electromagnetic&#10;Strong nuclear&#10;Weak nuclear&#10;None of the above."/>
  <p:tag name="OLDNUMANSWERS" val="5"/>
</p:tagLst>
</file>

<file path=ppt/tags/tag19.xml><?xml version="1.0" encoding="utf-8"?>
<p:tagLst xmlns:a="http://schemas.openxmlformats.org/drawingml/2006/main" xmlns:r="http://schemas.openxmlformats.org/officeDocument/2006/relationships" xmlns:p="http://schemas.openxmlformats.org/presentationml/2006/main">
  <p:tag name="NOPREFERENCE" val="False"/>
</p:tagLst>
</file>

<file path=ppt/tags/tag2.xml><?xml version="1.0" encoding="utf-8"?>
<p:tagLst xmlns:a="http://schemas.openxmlformats.org/drawingml/2006/main" xmlns:r="http://schemas.openxmlformats.org/officeDocument/2006/relationships" xmlns:p="http://schemas.openxmlformats.org/presentationml/2006/main">
  <p:tag name="NOPREFERENCE" val="False"/>
</p:tagLst>
</file>

<file path=ppt/tags/tag3.xml><?xml version="1.0" encoding="utf-8"?>
<p:tagLst xmlns:a="http://schemas.openxmlformats.org/drawingml/2006/main" xmlns:r="http://schemas.openxmlformats.org/officeDocument/2006/relationships" xmlns:p="http://schemas.openxmlformats.org/presentationml/2006/main">
  <p:tag name="NOPREFERENCE" val="False"/>
</p:tagLst>
</file>

<file path=ppt/tags/tag4.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NOPREFERENCE" val="False"/>
</p:tagLst>
</file>

<file path=ppt/tags/tag6.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9.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heme/theme1.xml><?xml version="1.0" encoding="utf-8"?>
<a:theme xmlns:a="http://schemas.openxmlformats.org/drawingml/2006/main" name="Edge">
  <a:themeElements>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Comic Sans MS" pitchFamily="66"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altLang="en-US" sz="1800" b="1" i="0" u="none" strike="noStrike" cap="none" normalizeH="0" baseline="0" smtClean="0">
            <a:ln>
              <a:noFill/>
            </a:ln>
            <a:solidFill>
              <a:schemeClr val="tx1"/>
            </a:solidFill>
            <a:effectLst/>
            <a:latin typeface="Comic Sans MS" pitchFamily="66" charset="0"/>
          </a:defRPr>
        </a:defPPr>
      </a:lstStyle>
    </a:lnDef>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3686</TotalTime>
  <Pages>37</Pages>
  <Words>1052</Words>
  <Application>Microsoft Office PowerPoint</Application>
  <PresentationFormat>On-screen Show (4:3)</PresentationFormat>
  <Paragraphs>185</Paragraphs>
  <Slides>33</Slides>
  <Notes>33</Notes>
  <HiddenSlides>0</HiddenSlides>
  <MMClips>4</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Edge</vt:lpstr>
      <vt:lpstr>Cosmology</vt:lpstr>
      <vt:lpstr>The milky way</vt:lpstr>
      <vt:lpstr>Position of the Sun in the Milky Way</vt:lpstr>
      <vt:lpstr>External Galaxies</vt:lpstr>
      <vt:lpstr>Not all galaxies are spiral</vt:lpstr>
      <vt:lpstr>Galaxy Clusters</vt:lpstr>
      <vt:lpstr>So what do see out there?</vt:lpstr>
      <vt:lpstr>Why is it called red shift?</vt:lpstr>
      <vt:lpstr>“Red” Shift from Galaxies(Absorption spectra)</vt:lpstr>
      <vt:lpstr>Implications</vt:lpstr>
      <vt:lpstr>Expanding Universe</vt:lpstr>
      <vt:lpstr>Hubble Law</vt:lpstr>
      <vt:lpstr>Evolution in our understanding</vt:lpstr>
      <vt:lpstr>Key observations that a viable cosmological model must explain</vt:lpstr>
      <vt:lpstr>Big-Bang Theory</vt:lpstr>
      <vt:lpstr>Experimental Evidence</vt:lpstr>
      <vt:lpstr>Evidence Supporting the Big Bang</vt:lpstr>
      <vt:lpstr>Evidence suggests that the rate of expansion of the universe is accelerating. Which of the four fundamental forces accounts for this?</vt:lpstr>
      <vt:lpstr>The Ultimate Fate of the Universe</vt:lpstr>
      <vt:lpstr>Slide 20</vt:lpstr>
      <vt:lpstr>on a “tʃɛ́r ”</vt:lpstr>
      <vt:lpstr>in a “rúm”</vt:lpstr>
      <vt:lpstr>in a “bɪ́ldɪŋ ”</vt:lpstr>
      <vt:lpstr>in a “vǽli”</vt:lpstr>
      <vt:lpstr>on a “kɑ́ntənənt”</vt:lpstr>
      <vt:lpstr>on a “plǽnət”</vt:lpstr>
      <vt:lpstr>in a “sólər sɪ́stəm”</vt:lpstr>
      <vt:lpstr>in a “sólər ɪ̀ntərstɛ́lər nébərhʊ̀d”</vt:lpstr>
      <vt:lpstr>on the “ɑ́rm” of a “gǽləksi”</vt:lpstr>
      <vt:lpstr>In a “lókəl gəlǽktɪk grúp”</vt:lpstr>
      <vt:lpstr>In a “súpər-klə́stər”</vt:lpstr>
      <vt:lpstr>By other “súpər-klə́stərs”</vt:lpstr>
      <vt:lpstr>In an “əbzə́rvəbəl júnɪvə̀rs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Lamb Lab</dc:creator>
  <cp:lastModifiedBy>Tim</cp:lastModifiedBy>
  <cp:revision>385</cp:revision>
  <cp:lastPrinted>2009-04-22T19:24:48Z</cp:lastPrinted>
  <dcterms:created xsi:type="dcterms:W3CDTF">1998-03-26T09:52:57Z</dcterms:created>
  <dcterms:modified xsi:type="dcterms:W3CDTF">2012-04-06T18:22:25Z</dcterms:modified>
</cp:coreProperties>
</file>