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ppt/tags/tag29.xml" ContentType="application/vnd.openxmlformats-officedocument.presentationml.tags+xml"/>
  <Override PartName="/ppt/notesSlides/notesSlide30.xml" ContentType="application/vnd.openxmlformats-officedocument.presentationml.notesSlide+xml"/>
  <Override PartName="/ppt/tags/tag30.xml" ContentType="application/vnd.openxmlformats-officedocument.presentationml.tags+xml"/>
  <Override PartName="/ppt/notesSlides/notesSlide31.xml" ContentType="application/vnd.openxmlformats-officedocument.presentationml.notesSlide+xml"/>
  <Override PartName="/ppt/tags/tag31.xml" ContentType="application/vnd.openxmlformats-officedocument.presentationml.tags+xml"/>
  <Override PartName="/ppt/notesSlides/notesSlide32.xml" ContentType="application/vnd.openxmlformats-officedocument.presentationml.notesSlide+xml"/>
  <Override PartName="/ppt/tags/tag32.xml" ContentType="application/vnd.openxmlformats-officedocument.presentationml.tags+xml"/>
  <Override PartName="/ppt/notesSlides/notesSlide33.xml" ContentType="application/vnd.openxmlformats-officedocument.presentationml.notesSlide+xml"/>
  <Override PartName="/ppt/tags/tag33.xml" ContentType="application/vnd.openxmlformats-officedocument.presentationml.tags+xml"/>
  <Override PartName="/ppt/notesSlides/notesSlide34.xml" ContentType="application/vnd.openxmlformats-officedocument.presentationml.notesSlide+xml"/>
  <Override PartName="/ppt/tags/tag34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35.xml" ContentType="application/vnd.openxmlformats-officedocument.presentationml.tags+xml"/>
  <Override PartName="/ppt/notesSlides/notesSlide37.xml" ContentType="application/vnd.openxmlformats-officedocument.presentationml.notesSlide+xml"/>
  <Override PartName="/ppt/tags/tag36.xml" ContentType="application/vnd.openxmlformats-officedocument.presentationml.tags+xml"/>
  <Override PartName="/ppt/notesSlides/notesSlide38.xml" ContentType="application/vnd.openxmlformats-officedocument.presentationml.notesSlide+xml"/>
  <Override PartName="/ppt/tags/tag37.xml" ContentType="application/vnd.openxmlformats-officedocument.presentationml.tags+xml"/>
  <Override PartName="/ppt/notesSlides/notesSlide39.xml" ContentType="application/vnd.openxmlformats-officedocument.presentationml.notesSlide+xml"/>
  <Override PartName="/ppt/tags/tag38.xml" ContentType="application/vnd.openxmlformats-officedocument.presentationml.tags+xml"/>
  <Override PartName="/ppt/notesSlides/notesSlide40.xml" ContentType="application/vnd.openxmlformats-officedocument.presentationml.notesSlide+xml"/>
  <Override PartName="/ppt/tags/tag39.xml" ContentType="application/vnd.openxmlformats-officedocument.presentationml.tags+xml"/>
  <Override PartName="/ppt/notesSlides/notesSlide41.xml" ContentType="application/vnd.openxmlformats-officedocument.presentationml.notesSlide+xml"/>
  <Override PartName="/ppt/tags/tag40.xml" ContentType="application/vnd.openxmlformats-officedocument.presentationml.tags+xml"/>
  <Override PartName="/ppt/notesSlides/notesSlide42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43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tags/tag51.xml" ContentType="application/vnd.openxmlformats-officedocument.presentationml.tags+xml"/>
  <Override PartName="/ppt/notesSlides/notesSlide50.xml" ContentType="application/vnd.openxmlformats-officedocument.presentationml.notesSlide+xml"/>
  <Override PartName="/ppt/tags/tag52.xml" ContentType="application/vnd.openxmlformats-officedocument.presentationml.tags+xml"/>
  <Override PartName="/ppt/notesSlides/notesSlide51.xml" ContentType="application/vnd.openxmlformats-officedocument.presentationml.notesSlide+xml"/>
  <Override PartName="/ppt/tags/tag53.xml" ContentType="application/vnd.openxmlformats-officedocument.presentationml.tags+xml"/>
  <Override PartName="/ppt/notesSlides/notesSlide52.xml" ContentType="application/vnd.openxmlformats-officedocument.presentationml.notesSlide+xml"/>
  <Override PartName="/ppt/tags/tag54.xml" ContentType="application/vnd.openxmlformats-officedocument.presentationml.tags+xml"/>
  <Override PartName="/ppt/notesSlides/notesSlide53.xml" ContentType="application/vnd.openxmlformats-officedocument.presentationml.notesSlide+xml"/>
  <Override PartName="/ppt/tags/tag55.xml" ContentType="application/vnd.openxmlformats-officedocument.presentationml.tags+xml"/>
  <Override PartName="/ppt/notesSlides/notesSlide54.xml" ContentType="application/vnd.openxmlformats-officedocument.presentationml.notesSlide+xml"/>
  <Override PartName="/ppt/tags/tag56.xml" ContentType="application/vnd.openxmlformats-officedocument.presentationml.tags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59"/>
  </p:notesMasterIdLst>
  <p:handoutMasterIdLst>
    <p:handoutMasterId r:id="rId60"/>
  </p:handoutMasterIdLst>
  <p:sldIdLst>
    <p:sldId id="966" r:id="rId2"/>
    <p:sldId id="971" r:id="rId3"/>
    <p:sldId id="972" r:id="rId4"/>
    <p:sldId id="973" r:id="rId5"/>
    <p:sldId id="974" r:id="rId6"/>
    <p:sldId id="975" r:id="rId7"/>
    <p:sldId id="979" r:id="rId8"/>
    <p:sldId id="980" r:id="rId9"/>
    <p:sldId id="981" r:id="rId10"/>
    <p:sldId id="982" r:id="rId11"/>
    <p:sldId id="983" r:id="rId12"/>
    <p:sldId id="986" r:id="rId13"/>
    <p:sldId id="987" r:id="rId14"/>
    <p:sldId id="988" r:id="rId15"/>
    <p:sldId id="992" r:id="rId16"/>
    <p:sldId id="994" r:id="rId17"/>
    <p:sldId id="995" r:id="rId18"/>
    <p:sldId id="996" r:id="rId19"/>
    <p:sldId id="997" r:id="rId20"/>
    <p:sldId id="998" r:id="rId21"/>
    <p:sldId id="999" r:id="rId22"/>
    <p:sldId id="1000" r:id="rId23"/>
    <p:sldId id="1001" r:id="rId24"/>
    <p:sldId id="1002" r:id="rId25"/>
    <p:sldId id="1003" r:id="rId26"/>
    <p:sldId id="1007" r:id="rId27"/>
    <p:sldId id="1008" r:id="rId28"/>
    <p:sldId id="1009" r:id="rId29"/>
    <p:sldId id="1010" r:id="rId30"/>
    <p:sldId id="1011" r:id="rId31"/>
    <p:sldId id="1012" r:id="rId32"/>
    <p:sldId id="1013" r:id="rId33"/>
    <p:sldId id="1014" r:id="rId34"/>
    <p:sldId id="1015" r:id="rId35"/>
    <p:sldId id="1016" r:id="rId36"/>
    <p:sldId id="1017" r:id="rId37"/>
    <p:sldId id="1018" r:id="rId38"/>
    <p:sldId id="1019" r:id="rId39"/>
    <p:sldId id="1020" r:id="rId40"/>
    <p:sldId id="1021" r:id="rId41"/>
    <p:sldId id="1025" r:id="rId42"/>
    <p:sldId id="1026" r:id="rId43"/>
    <p:sldId id="1027" r:id="rId44"/>
    <p:sldId id="1028" r:id="rId45"/>
    <p:sldId id="1029" r:id="rId46"/>
    <p:sldId id="1030" r:id="rId47"/>
    <p:sldId id="1031" r:id="rId48"/>
    <p:sldId id="1032" r:id="rId49"/>
    <p:sldId id="1033" r:id="rId50"/>
    <p:sldId id="1034" r:id="rId51"/>
    <p:sldId id="1035" r:id="rId52"/>
    <p:sldId id="1036" r:id="rId53"/>
    <p:sldId id="1038" r:id="rId54"/>
    <p:sldId id="1040" r:id="rId55"/>
    <p:sldId id="1041" r:id="rId56"/>
    <p:sldId id="963" r:id="rId57"/>
    <p:sldId id="964" r:id="rId58"/>
  </p:sldIdLst>
  <p:sldSz cx="9144000" cy="6858000" type="screen4x3"/>
  <p:notesSz cx="7315200" cy="9601200"/>
  <p:custDataLst>
    <p:tags r:id="rId61"/>
  </p:custDataLst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409"/>
    <a:srgbClr val="FFA161"/>
    <a:srgbClr val="FF6600"/>
    <a:srgbClr val="D30001"/>
    <a:srgbClr val="714400"/>
    <a:srgbClr val="0000FF"/>
    <a:srgbClr val="C49500"/>
    <a:srgbClr val="E7E200"/>
    <a:srgbClr val="EBE6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79" autoAdjust="0"/>
    <p:restoredTop sz="89583" autoAdjust="0"/>
  </p:normalViewPr>
  <p:slideViewPr>
    <p:cSldViewPr>
      <p:cViewPr varScale="1">
        <p:scale>
          <a:sx n="105" d="100"/>
          <a:sy n="105" d="100"/>
        </p:scale>
        <p:origin x="-113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5895" cy="7589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050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>
              <a:defRPr sz="1300" b="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3" name="Rectangle 2051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4" name="Rectangle 2052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>
              <a:defRPr sz="1300" b="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5" name="Rectangle 2053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Tahoma" pitchFamily="34" charset="0"/>
              </a:defRPr>
            </a:lvl1pPr>
          </a:lstStyle>
          <a:p>
            <a:pPr>
              <a:defRPr/>
            </a:pPr>
            <a:fld id="{699A1F46-FE75-43CE-A0C4-B2CDFC8618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606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54" tIns="46988" rIns="95654" bIns="469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81510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smtClean="0"/>
              <a:t>deepest hole I know about:  8 miles</a:t>
            </a:r>
          </a:p>
          <a:p>
            <a:r>
              <a:rPr lang="en-US" smtClean="0"/>
              <a:t>weigh the earth--how  mass is distributed</a:t>
            </a:r>
          </a:p>
          <a:p>
            <a:r>
              <a:rPr lang="en-US" smtClean="0"/>
              <a:t>magnetic field:  see strength and directions</a:t>
            </a:r>
          </a:p>
          <a:p>
            <a:r>
              <a:rPr lang="en-US" smtClean="0"/>
              <a:t>earthquakes the best:  waves diffract, reflect, and get absorbed</a:t>
            </a:r>
          </a:p>
          <a:p>
            <a:endParaRPr lang="en-US" smtClean="0"/>
          </a:p>
        </p:txBody>
      </p:sp>
      <p:sp>
        <p:nvSpPr>
          <p:cNvPr id="3993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 lIns="95655" rIns="95655"/>
          <a:lstStyle/>
          <a:p>
            <a:endParaRPr lang="en-US" smtClean="0"/>
          </a:p>
        </p:txBody>
      </p:sp>
      <p:sp>
        <p:nvSpPr>
          <p:cNvPr id="4505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ln cap="flat"/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17216A1-E727-4D13-8C94-34A2A62B5D7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17216A1-E727-4D13-8C94-34A2A62B5D7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17216A1-E727-4D13-8C94-34A2A62B5D7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17216A1-E727-4D13-8C94-34A2A62B5D7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17216A1-E727-4D13-8C94-34A2A62B5D7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17216A1-E727-4D13-8C94-34A2A62B5D7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17216A1-E727-4D13-8C94-34A2A62B5D7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17216A1-E727-4D13-8C94-34A2A62B5D7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17216A1-E727-4D13-8C94-34A2A62B5D7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17216A1-E727-4D13-8C94-34A2A62B5D7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17216A1-E727-4D13-8C94-34A2A62B5D7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17216A1-E727-4D13-8C94-34A2A62B5D7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17216A1-E727-4D13-8C94-34A2A62B5D7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8CB0669-A999-4CA5-9167-A1917975B7C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8CB0669-A999-4CA5-9167-A1917975B7C3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5052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171B3-D8FE-4887-88E3-4ACBF75C10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E3424-321E-4923-B51C-DCF9CEB214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0" y="0"/>
            <a:ext cx="2247900" cy="6400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0"/>
            <a:ext cx="6591300" cy="6400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A1551-ECBB-4E63-ABED-42CAA6C64A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371600"/>
            <a:ext cx="41148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71600"/>
            <a:ext cx="41148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62400"/>
            <a:ext cx="41148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B8D48-A403-4106-8334-71E3117ACB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371600"/>
            <a:ext cx="41148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371600"/>
            <a:ext cx="4114800" cy="5029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6BF17-9C85-4095-B44B-6E8145E13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EA642D7-0267-407B-B28B-71A3BBF560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597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5052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Garamond" pitchFamily="18" charset="0"/>
              </a:defRPr>
            </a:lvl1pPr>
          </a:lstStyle>
          <a:p>
            <a:pPr>
              <a:defRPr/>
            </a:pPr>
            <a:fld id="{18CCEB7F-AEF3-4B08-A0A1-B644D71E3B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221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E141C-CCED-462C-BECD-7CAFCDC2E6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D8E58-CB4B-47A4-823A-AD8F235256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71600"/>
            <a:ext cx="41148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1148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A33805-090D-4CA2-99D7-734DEC4124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BC31B-1CAA-470B-9E94-1139155AA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3B380-044D-43ED-84BB-A137AD329A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674C0-4070-45AF-9265-025B4E1AEC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08481-E3EF-4A2A-B26B-D5B8BF757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0"/>
            <a:ext cx="8991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371600"/>
            <a:ext cx="8382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" y="6477000"/>
            <a:ext cx="2133600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800" b="0">
                <a:solidFill>
                  <a:srgbClr val="A98C4B"/>
                </a:solidFill>
                <a:latin typeface="+mj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14600" y="6477000"/>
            <a:ext cx="411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800" b="0">
                <a:solidFill>
                  <a:srgbClr val="A98C4B"/>
                </a:solidFill>
                <a:latin typeface="+mj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477000"/>
            <a:ext cx="2133600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800" b="0">
                <a:solidFill>
                  <a:srgbClr val="A98C4B"/>
                </a:solidFill>
                <a:latin typeface="+mj-lt"/>
              </a:defRPr>
            </a:lvl1pPr>
          </a:lstStyle>
          <a:p>
            <a:pPr>
              <a:defRPr/>
            </a:pPr>
            <a:fld id="{8908F13A-B87B-4B7D-9B25-DB6BC71BA1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6" r:id="rId15"/>
    <p:sldLayoutId id="2147483738" r:id="rId16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6FF"/>
        </a:buClr>
        <a:buFont typeface="Wingdings" pitchFamily="2" charset="2"/>
        <a:buChar char="§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rgbClr val="A98C4B"/>
        </a:buClr>
        <a:buChar char="•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rgbClr val="A98C4B"/>
        </a:buClr>
        <a:buChar char="•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rgbClr val="A98C4B"/>
        </a:buClr>
        <a:buChar char="•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rgbClr val="A98C4B"/>
        </a:buClr>
        <a:buChar char="•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rgbClr val="A98C4B"/>
        </a:buClr>
        <a:buChar char="•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rgbClr val="A98C4B"/>
        </a:buClr>
        <a:buChar char="•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rgbClr val="A98C4B"/>
        </a:buClr>
        <a:buChar char="•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rgbClr val="A98C4B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0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notesSlide" Target="../notesSlides/notesSlide31.xml"/><Relationship Id="rId7" Type="http://schemas.openxmlformats.org/officeDocument/2006/relationships/hyperlink" Target="http://www.youtube.com/watch?v=ySnI4RYirKw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4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Relationship Id="rId4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9.xml"/><Relationship Id="rId5" Type="http://schemas.openxmlformats.org/officeDocument/2006/relationships/image" Target="../media/image43.png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5" Type="http://schemas.openxmlformats.org/officeDocument/2006/relationships/image" Target="../media/image56.gif"/><Relationship Id="rId4" Type="http://schemas.openxmlformats.org/officeDocument/2006/relationships/image" Target="../media/image55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tags" Target="../tags/tag42.xml"/><Relationship Id="rId7" Type="http://schemas.openxmlformats.org/officeDocument/2006/relationships/oleObject" Target="../embeddings/oleObject5.bin"/><Relationship Id="rId2" Type="http://schemas.openxmlformats.org/officeDocument/2006/relationships/tags" Target="../tags/tag41.xml"/><Relationship Id="rId1" Type="http://schemas.openxmlformats.org/officeDocument/2006/relationships/vmlDrawing" Target="../drawings/vmlDrawing5.vml"/><Relationship Id="rId6" Type="http://schemas.openxmlformats.org/officeDocument/2006/relationships/notesSlide" Target="../notesSlides/notesSlide43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4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tags" Target="../tags/tag45.xml"/><Relationship Id="rId7" Type="http://schemas.openxmlformats.org/officeDocument/2006/relationships/image" Target="../media/image57.emf"/><Relationship Id="rId2" Type="http://schemas.openxmlformats.org/officeDocument/2006/relationships/tags" Target="../tags/tag44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notesSlide" Target="../notesSlides/notesSlide44.xml"/><Relationship Id="rId10" Type="http://schemas.openxmlformats.org/officeDocument/2006/relationships/image" Target="../media/image60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2.jpeg"/><Relationship Id="rId2" Type="http://schemas.openxmlformats.org/officeDocument/2006/relationships/tags" Target="../tags/tag4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6" Type="http://schemas.openxmlformats.org/officeDocument/2006/relationships/image" Target="../media/image65.jpeg"/><Relationship Id="rId5" Type="http://schemas.openxmlformats.org/officeDocument/2006/relationships/hyperlink" Target="http://upload.wikimedia.org/wikipedia/commons/8/87/Uno-cards.jpg" TargetMode="External"/><Relationship Id="rId4" Type="http://schemas.openxmlformats.org/officeDocument/2006/relationships/image" Target="../media/image6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4" Type="http://schemas.openxmlformats.org/officeDocument/2006/relationships/image" Target="../media/image7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1.xml"/><Relationship Id="rId4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2.xml"/><Relationship Id="rId4" Type="http://schemas.openxmlformats.org/officeDocument/2006/relationships/image" Target="../media/image7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3.xml"/><Relationship Id="rId4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4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028"/>
          <p:cNvSpPr>
            <a:spLocks noGrp="1" noChangeArrowheads="1"/>
          </p:cNvSpPr>
          <p:nvPr>
            <p:ph type="title"/>
          </p:nvPr>
        </p:nvSpPr>
        <p:spPr>
          <a:xfrm>
            <a:off x="625460" y="848570"/>
            <a:ext cx="2971800" cy="838200"/>
          </a:xfrm>
        </p:spPr>
        <p:txBody>
          <a:bodyPr/>
          <a:lstStyle/>
          <a:p>
            <a:pPr eaLnBrk="1" hangingPunct="1"/>
            <a:r>
              <a:rPr lang="en-US" dirty="0" smtClean="0"/>
              <a:t>The mass</a:t>
            </a:r>
            <a:br>
              <a:rPr lang="en-US" dirty="0" smtClean="0"/>
            </a:br>
            <a:endParaRPr lang="en-US" dirty="0" smtClean="0"/>
          </a:p>
        </p:txBody>
      </p:sp>
      <p:graphicFrame>
        <p:nvGraphicFramePr>
          <p:cNvPr id="1026" name="Object 20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73624"/>
              </p:ext>
            </p:extLst>
          </p:nvPr>
        </p:nvGraphicFramePr>
        <p:xfrm>
          <a:off x="2598730" y="1000360"/>
          <a:ext cx="4100513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PHOTO-PAINT" r:id="rId5" imgW="12698413" imgH="12584127" progId="">
                  <p:embed/>
                </p:oleObj>
              </mc:Choice>
              <mc:Fallback>
                <p:oleObj name="PHOTO-PAINT" r:id="rId5" imgW="12698413" imgH="1258412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8730" y="1000360"/>
                        <a:ext cx="4100513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640044" y="4946900"/>
                <a:ext cx="358117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1" smtClean="0">
                        <a:latin typeface="Cambria Math"/>
                      </a:rPr>
                      <m:t>𝟏</m:t>
                    </m:r>
                    <m:r>
                      <a:rPr lang="en-US" sz="4000" b="1" i="1" smtClean="0">
                        <a:latin typeface="Cambria Math"/>
                      </a:rPr>
                      <m:t>.</m:t>
                    </m:r>
                    <m:r>
                      <a:rPr lang="en-US" sz="4000" b="1" i="1" smtClean="0">
                        <a:latin typeface="Cambria Math"/>
                      </a:rPr>
                      <m:t>𝟑</m:t>
                    </m:r>
                    <m:r>
                      <a:rPr lang="en-US" sz="4000" b="1" i="1" smtClean="0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sz="4000" b="1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latin typeface="Cambria Math"/>
                            <a:ea typeface="Cambria Math"/>
                          </a:rPr>
                          <m:t>𝟏𝟎</m:t>
                        </m:r>
                      </m:e>
                      <m:sup>
                        <m:r>
                          <a:rPr lang="en-US" sz="4000" b="1" i="1" smtClean="0">
                            <a:latin typeface="Cambria Math"/>
                            <a:ea typeface="Cambria Math"/>
                          </a:rPr>
                          <m:t>𝟐𝟓</m:t>
                        </m:r>
                      </m:sup>
                    </m:sSup>
                  </m:oMath>
                </a14:m>
                <a:r>
                  <a:rPr lang="en-US" sz="4000" dirty="0" smtClean="0"/>
                  <a:t> </a:t>
                </a:r>
                <a:r>
                  <a:rPr lang="en-US" sz="5400" b="0" dirty="0" smtClean="0">
                    <a:latin typeface="Adobe Arabic" pitchFamily="18" charset="-78"/>
                    <a:cs typeface="Adobe Arabic" pitchFamily="18" charset="-78"/>
                  </a:rPr>
                  <a:t>lbs.</a:t>
                </a:r>
                <a:endParaRPr lang="en-US" sz="5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0044" y="4946900"/>
                <a:ext cx="3581173" cy="923330"/>
              </a:xfrm>
              <a:prstGeom prst="rect">
                <a:avLst/>
              </a:prstGeom>
              <a:blipFill rotWithShape="1">
                <a:blip r:embed="rId7"/>
                <a:stretch>
                  <a:fillRect t="-14474" r="-8503" b="-4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2"/>
    </p:custDataLst>
    <p:extLst>
      <p:ext uri="{BB962C8B-B14F-4D97-AF65-F5344CB8AC3E}">
        <p14:creationId xmlns:p14="http://schemas.microsoft.com/office/powerpoint/2010/main" val="18302197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How can listening to vibrations tell us about interior of an object? </a:t>
            </a:r>
          </a:p>
        </p:txBody>
      </p:sp>
      <p:pic>
        <p:nvPicPr>
          <p:cNvPr id="160775" name="Picture 7" descr="sonosit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971800"/>
            <a:ext cx="1371600" cy="1390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0777" name="Picture 9" descr="Image:3dultrasoun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2057400"/>
            <a:ext cx="3429000" cy="3351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13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 anchor="ctr"/>
          <a:lstStyle/>
          <a:p>
            <a:pPr eaLnBrk="1" hangingPunct="1"/>
            <a:r>
              <a:rPr lang="en-US" dirty="0" smtClean="0"/>
              <a:t>Types of Waves</a:t>
            </a:r>
          </a:p>
        </p:txBody>
      </p:sp>
      <p:pic>
        <p:nvPicPr>
          <p:cNvPr id="61444" name="Picture 4" descr="FIG18_00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873" b="23810"/>
          <a:stretch>
            <a:fillRect/>
          </a:stretch>
        </p:blipFill>
        <p:spPr bwMode="auto">
          <a:xfrm>
            <a:off x="1219200" y="3657600"/>
            <a:ext cx="64008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8610600" cy="2362200"/>
          </a:xfrm>
          <a:noFill/>
        </p:spPr>
        <p:txBody>
          <a:bodyPr lIns="90488" tIns="44450" rIns="90488" bIns="44450"/>
          <a:lstStyle/>
          <a:p>
            <a:pPr eaLnBrk="1" hangingPunct="1">
              <a:lnSpc>
                <a:spcPct val="80000"/>
              </a:lnSpc>
            </a:pPr>
            <a:r>
              <a:rPr lang="en-US" sz="1900" b="1" dirty="0" smtClean="0"/>
              <a:t>Surface waves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700" dirty="0" smtClean="0"/>
              <a:t>cause most of the damage and destruction</a:t>
            </a:r>
          </a:p>
          <a:p>
            <a:pPr eaLnBrk="1" hangingPunct="1">
              <a:lnSpc>
                <a:spcPct val="80000"/>
              </a:lnSpc>
            </a:pPr>
            <a:r>
              <a:rPr lang="en-US" sz="1900" b="1" dirty="0" smtClean="0"/>
              <a:t>Volume waves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700" dirty="0" smtClean="0"/>
              <a:t>compression waves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500" dirty="0" smtClean="0"/>
              <a:t>primary (P) waves, arrive first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500" dirty="0" smtClean="0"/>
              <a:t>travel through solids and liquids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700" dirty="0" smtClean="0"/>
              <a:t>shear waves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500" dirty="0" smtClean="0"/>
              <a:t>secondary (S) waves, arrive second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500" dirty="0" smtClean="0"/>
              <a:t>will not travel through liquids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87549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10600" cy="1295400"/>
          </a:xfrm>
        </p:spPr>
        <p:txBody>
          <a:bodyPr/>
          <a:lstStyle/>
          <a:p>
            <a:pPr eaLnBrk="1" hangingPunct="1"/>
            <a:r>
              <a:rPr lang="en-US" dirty="0" smtClean="0"/>
              <a:t>How would seismic waves travel through the different Earth density models?</a:t>
            </a:r>
          </a:p>
        </p:txBody>
      </p:sp>
      <p:pic>
        <p:nvPicPr>
          <p:cNvPr id="27651" name="Picture 3" descr="Fig28_06corewav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676400"/>
            <a:ext cx="4484688" cy="41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81000" y="2514600"/>
            <a:ext cx="1676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>
                <a:solidFill>
                  <a:srgbClr val="CC0000"/>
                </a:solidFill>
                <a:latin typeface="Arial" charset="0"/>
              </a:rPr>
              <a:t>Uniform density model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6934200" y="2438400"/>
            <a:ext cx="16764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>
                <a:solidFill>
                  <a:srgbClr val="CC0000"/>
                </a:solidFill>
                <a:latin typeface="Arial" charset="0"/>
              </a:rPr>
              <a:t>Gradually increasing density model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377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Shadow Zones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4800" y="1371600"/>
            <a:ext cx="4648200" cy="5181600"/>
          </a:xfrm>
        </p:spPr>
        <p:txBody>
          <a:bodyPr/>
          <a:lstStyle/>
          <a:p>
            <a:pPr marL="361950" indent="-361950" eaLnBrk="1" hangingPunct="1">
              <a:lnSpc>
                <a:spcPct val="80000"/>
              </a:lnSpc>
            </a:pPr>
            <a:r>
              <a:rPr lang="en-US" sz="2100" b="1" dirty="0" smtClean="0">
                <a:latin typeface="+mj-lt"/>
              </a:rPr>
              <a:t>P Waves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+mj-lt"/>
              </a:rPr>
              <a:t>Waves change speed abruptly when  they transition from solid to liquid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+mj-lt"/>
              </a:rPr>
              <a:t>This causes bending (refraction)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+mj-lt"/>
              </a:rPr>
              <a:t>Refraction makes it impossible for waves to arrive in the shadow zone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+mj-lt"/>
              </a:rPr>
              <a:t>Resulting shadow zone is doughnut-shaped</a:t>
            </a:r>
          </a:p>
          <a:p>
            <a:pPr marL="361950" indent="-361950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100" b="1" dirty="0" smtClean="0">
              <a:latin typeface="+mj-lt"/>
            </a:endParaRPr>
          </a:p>
          <a:p>
            <a:pPr marL="361950" indent="-361950" eaLnBrk="1" hangingPunct="1">
              <a:lnSpc>
                <a:spcPct val="80000"/>
              </a:lnSpc>
            </a:pPr>
            <a:r>
              <a:rPr lang="en-US" sz="2100" b="1" dirty="0" smtClean="0">
                <a:latin typeface="+mj-lt"/>
              </a:rPr>
              <a:t>S Waves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+mj-lt"/>
              </a:rPr>
              <a:t>S waves cannot travel through the core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+mj-lt"/>
              </a:rPr>
              <a:t>Resulting shadow zone is bowl-shaped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+mj-lt"/>
              </a:rPr>
              <a:t>Implies core is liquid</a:t>
            </a:r>
          </a:p>
          <a:p>
            <a:pPr marL="361950" indent="-361950" eaLnBrk="1" hangingPunct="1">
              <a:lnSpc>
                <a:spcPct val="80000"/>
              </a:lnSpc>
            </a:pPr>
            <a:endParaRPr lang="en-US" sz="2100" dirty="0" smtClean="0">
              <a:latin typeface="+mj-lt"/>
            </a:endParaRPr>
          </a:p>
          <a:p>
            <a:pPr marL="361950" indent="-361950" eaLnBrk="1" hangingPunct="1">
              <a:lnSpc>
                <a:spcPct val="80000"/>
              </a:lnSpc>
            </a:pPr>
            <a:endParaRPr lang="en-US" sz="2100" dirty="0" smtClean="0">
              <a:latin typeface="+mj-lt"/>
            </a:endParaRPr>
          </a:p>
        </p:txBody>
      </p:sp>
      <p:pic>
        <p:nvPicPr>
          <p:cNvPr id="28676" name="Picture 4" descr="Slide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37160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Slide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407670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36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A Real Shadow Zone</a:t>
            </a:r>
          </a:p>
        </p:txBody>
      </p:sp>
      <p:pic>
        <p:nvPicPr>
          <p:cNvPr id="29699" name="Picture 10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1600200"/>
            <a:ext cx="6934200" cy="497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 Box 1028"/>
          <p:cNvSpPr txBox="1">
            <a:spLocks noChangeArrowheads="1"/>
          </p:cNvSpPr>
          <p:nvPr/>
        </p:nvSpPr>
        <p:spPr bwMode="auto">
          <a:xfrm>
            <a:off x="7908925" y="2743200"/>
            <a:ext cx="1235075" cy="1917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>
                <a:latin typeface="Times New Roman" pitchFamily="18" charset="0"/>
              </a:rPr>
              <a:t>Shadow zone between the dark ovals</a:t>
            </a:r>
          </a:p>
        </p:txBody>
      </p:sp>
      <p:sp>
        <p:nvSpPr>
          <p:cNvPr id="29701" name="Line 1029"/>
          <p:cNvSpPr>
            <a:spLocks noChangeShapeType="1"/>
          </p:cNvSpPr>
          <p:nvPr/>
        </p:nvSpPr>
        <p:spPr bwMode="auto">
          <a:xfrm flipH="1" flipV="1">
            <a:off x="7467600" y="3733800"/>
            <a:ext cx="45720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2" name="Line 1030"/>
          <p:cNvSpPr>
            <a:spLocks noChangeShapeType="1"/>
          </p:cNvSpPr>
          <p:nvPr/>
        </p:nvSpPr>
        <p:spPr bwMode="auto">
          <a:xfrm flipH="1">
            <a:off x="7391400" y="4495800"/>
            <a:ext cx="533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3" name="Line 1031"/>
          <p:cNvSpPr>
            <a:spLocks noChangeShapeType="1"/>
          </p:cNvSpPr>
          <p:nvPr/>
        </p:nvSpPr>
        <p:spPr bwMode="auto">
          <a:xfrm flipH="1" flipV="1">
            <a:off x="7454900" y="3746500"/>
            <a:ext cx="457200" cy="685800"/>
          </a:xfrm>
          <a:prstGeom prst="line">
            <a:avLst/>
          </a:prstGeom>
          <a:noFill/>
          <a:ln w="12700">
            <a:solidFill>
              <a:srgbClr val="EBF43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4" name="Line 1032"/>
          <p:cNvSpPr>
            <a:spLocks noChangeShapeType="1"/>
          </p:cNvSpPr>
          <p:nvPr/>
        </p:nvSpPr>
        <p:spPr bwMode="auto">
          <a:xfrm flipH="1">
            <a:off x="7404100" y="4508500"/>
            <a:ext cx="533400" cy="0"/>
          </a:xfrm>
          <a:prstGeom prst="line">
            <a:avLst/>
          </a:prstGeom>
          <a:noFill/>
          <a:ln w="12700">
            <a:solidFill>
              <a:srgbClr val="EBF43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469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PQuestion"/>
          <p:cNvSpPr>
            <a:spLocks noGrp="1" noChangeArrowheads="1"/>
          </p:cNvSpPr>
          <p:nvPr>
            <p:ph type="title"/>
          </p:nvPr>
        </p:nvSpPr>
        <p:spPr>
          <a:xfrm>
            <a:off x="321880" y="469095"/>
            <a:ext cx="8442645" cy="12192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00B050"/>
                </a:solidFill>
                <a:latin typeface="Aharoni" pitchFamily="2" charset="-79"/>
                <a:ea typeface="Mathematica6" pitchFamily="2" charset="0"/>
                <a:cs typeface="Aharoni" pitchFamily="2" charset="-79"/>
              </a:rPr>
              <a:t>Q.Q.1 - </a:t>
            </a:r>
            <a:r>
              <a:rPr lang="en-US" sz="2400" dirty="0" smtClean="0"/>
              <a:t>Secondary </a:t>
            </a:r>
            <a:r>
              <a:rPr lang="en-US" sz="2400" dirty="0" smtClean="0"/>
              <a:t>(shear) seismic waves will not propagate through the outer core.  This is convincing evidence that the outer core is</a:t>
            </a:r>
          </a:p>
        </p:txBody>
      </p:sp>
      <p:sp>
        <p:nvSpPr>
          <p:cNvPr id="34819" name="TPAnswers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080830" y="1986995"/>
            <a:ext cx="6526970" cy="3962400"/>
          </a:xfrm>
        </p:spPr>
        <p:txBody>
          <a:bodyPr/>
          <a:lstStyle/>
          <a:p>
            <a:pPr marL="571500" indent="-571500" eaLnBrk="1" hangingPunct="1">
              <a:buFont typeface="Wingdings" pitchFamily="2" charset="2"/>
              <a:buAutoNum type="alphaLcParenR"/>
            </a:pPr>
            <a:r>
              <a:rPr lang="en-US" sz="2800" dirty="0" smtClean="0">
                <a:latin typeface="+mj-lt"/>
              </a:rPr>
              <a:t>Molten or liquid</a:t>
            </a:r>
          </a:p>
          <a:p>
            <a:pPr marL="571500" indent="-571500" eaLnBrk="1" hangingPunct="1">
              <a:buFont typeface="Wingdings" pitchFamily="2" charset="2"/>
              <a:buAutoNum type="alphaLcParenR"/>
            </a:pPr>
            <a:r>
              <a:rPr lang="en-US" sz="2800" dirty="0" smtClean="0">
                <a:latin typeface="+mj-lt"/>
              </a:rPr>
              <a:t>Metallic</a:t>
            </a:r>
          </a:p>
          <a:p>
            <a:pPr marL="571500" indent="-571500" eaLnBrk="1" hangingPunct="1">
              <a:buFont typeface="Wingdings" pitchFamily="2" charset="2"/>
              <a:buAutoNum type="alphaLcParenR"/>
            </a:pPr>
            <a:r>
              <a:rPr lang="en-US" sz="2800" dirty="0" smtClean="0">
                <a:latin typeface="+mj-lt"/>
              </a:rPr>
              <a:t>Composed primarily of oxides, silicates, and other minerals</a:t>
            </a:r>
          </a:p>
          <a:p>
            <a:pPr marL="571500" indent="-571500" eaLnBrk="1" hangingPunct="1">
              <a:buFont typeface="Wingdings" pitchFamily="2" charset="2"/>
              <a:buAutoNum type="alphaLcParenR"/>
            </a:pPr>
            <a:r>
              <a:rPr lang="en-US" sz="2800" dirty="0" smtClean="0">
                <a:latin typeface="+mj-lt"/>
              </a:rPr>
              <a:t>Exactly located at the center of the earth</a:t>
            </a:r>
          </a:p>
          <a:p>
            <a:pPr marL="571500" indent="-571500" eaLnBrk="1" hangingPunct="1">
              <a:buFont typeface="Wingdings" pitchFamily="2" charset="2"/>
              <a:buAutoNum type="alphaLcParenR"/>
            </a:pPr>
            <a:r>
              <a:rPr lang="en-US" sz="2800" dirty="0" smtClean="0">
                <a:latin typeface="+mj-lt"/>
              </a:rPr>
              <a:t>Very dense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141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Earth surface history – Pangaea</a:t>
            </a:r>
          </a:p>
        </p:txBody>
      </p:sp>
      <p:pic>
        <p:nvPicPr>
          <p:cNvPr id="2385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341" y="1371600"/>
            <a:ext cx="7543800" cy="526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16200000" algn="ctr" rotWithShape="0">
              <a:srgbClr val="FFFFFF">
                <a:alpha val="7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369669" y="6196519"/>
            <a:ext cx="3408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Alfred Wegner’s ideas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240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Glaciers erode the earths surface as they flow</a:t>
            </a:r>
          </a:p>
        </p:txBody>
      </p:sp>
      <p:pic>
        <p:nvPicPr>
          <p:cNvPr id="9219" name="Picture 5" descr="Glacial Eros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447800"/>
            <a:ext cx="6781800" cy="5049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479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991600" cy="1295400"/>
          </a:xfrm>
        </p:spPr>
        <p:txBody>
          <a:bodyPr/>
          <a:lstStyle/>
          <a:p>
            <a:pPr eaLnBrk="1" hangingPunct="1"/>
            <a:r>
              <a:rPr lang="en-US" smtClean="0"/>
              <a:t>Patterns of Ancient Glaciation</a:t>
            </a:r>
          </a:p>
        </p:txBody>
      </p:sp>
      <p:pic>
        <p:nvPicPr>
          <p:cNvPr id="12291" name="Picture 3" descr="FIG17_0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057400"/>
            <a:ext cx="876300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0709" name="Rectangle 5"/>
          <p:cNvSpPr>
            <a:spLocks noChangeArrowheads="1"/>
          </p:cNvSpPr>
          <p:nvPr/>
        </p:nvSpPr>
        <p:spPr bwMode="auto">
          <a:xfrm>
            <a:off x="4495800" y="1447800"/>
            <a:ext cx="4495800" cy="426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482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007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IG17_0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28600" y="1295400"/>
            <a:ext cx="4470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3" descr="FIG17_00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4600" y="1371600"/>
            <a:ext cx="5359400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991600" cy="1295400"/>
          </a:xfrm>
        </p:spPr>
        <p:txBody>
          <a:bodyPr/>
          <a:lstStyle/>
          <a:p>
            <a:pPr eaLnBrk="1" hangingPunct="1"/>
            <a:r>
              <a:rPr lang="en-US" smtClean="0"/>
              <a:t>Paleoclimate Indicators and structural trends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849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3487" y="1911100"/>
            <a:ext cx="70865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Times New Roman" pitchFamily="18" charset="0"/>
                <a:cs typeface="Times New Roman" pitchFamily="18" charset="0"/>
              </a:rPr>
              <a:t>Everyday the Earth collects ~100 tons of falling debris from space</a:t>
            </a:r>
          </a:p>
          <a:p>
            <a:endParaRPr lang="en-US" sz="2800" b="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b="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0" dirty="0" smtClean="0">
                <a:latin typeface="Times New Roman" pitchFamily="18" charset="0"/>
                <a:cs typeface="Times New Roman" pitchFamily="18" charset="0"/>
              </a:rPr>
              <a:t>How much more massive will the Earth be after one million years?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01355" y="393200"/>
            <a:ext cx="6934200" cy="838200"/>
          </a:xfrm>
        </p:spPr>
        <p:txBody>
          <a:bodyPr/>
          <a:lstStyle/>
          <a:p>
            <a:r>
              <a:rPr lang="en-US" dirty="0" smtClean="0"/>
              <a:t>Earth’s increasing mass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33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991600" cy="1295400"/>
          </a:xfrm>
        </p:spPr>
        <p:txBody>
          <a:bodyPr/>
          <a:lstStyle/>
          <a:p>
            <a:pPr eaLnBrk="1" hangingPunct="1"/>
            <a:r>
              <a:rPr lang="en-US" smtClean="0"/>
              <a:t>Patterns of Fossil Occurrence</a:t>
            </a:r>
          </a:p>
        </p:txBody>
      </p:sp>
      <p:pic>
        <p:nvPicPr>
          <p:cNvPr id="14339" name="Picture 3" descr="Glossopter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524000"/>
            <a:ext cx="3360738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 descr="Lystrosauru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1524000"/>
            <a:ext cx="38100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 descr="lystroskul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3400" y="3810000"/>
            <a:ext cx="381000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685800" y="6491288"/>
            <a:ext cx="145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Glossopteris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6705600" y="6491288"/>
            <a:ext cx="1492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Lystrosaurus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447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IG17_0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314450"/>
            <a:ext cx="739140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76200" y="0"/>
            <a:ext cx="8991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r>
              <a:rPr lang="en-US" sz="3600">
                <a:solidFill>
                  <a:srgbClr val="0000CC"/>
                </a:solidFill>
              </a:rPr>
              <a:t>Patterns of Fossil Occurrence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575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991600" cy="1295400"/>
          </a:xfrm>
        </p:spPr>
        <p:txBody>
          <a:bodyPr/>
          <a:lstStyle/>
          <a:p>
            <a:pPr eaLnBrk="1" hangingPunct="1"/>
            <a:r>
              <a:rPr lang="en-US" smtClean="0"/>
              <a:t>Earth’s Magnetic Field</a:t>
            </a:r>
          </a:p>
        </p:txBody>
      </p:sp>
      <p:pic>
        <p:nvPicPr>
          <p:cNvPr id="17411" name="Picture 3" descr="compas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752600"/>
            <a:ext cx="43815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 descr="field_glatz_bi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1752600"/>
            <a:ext cx="3762375" cy="412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992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lodesto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524000"/>
            <a:ext cx="285750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 descr="hawaii%20-%20lav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3124200"/>
            <a:ext cx="5867400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Rocks (magnetite) can record the orientation of Earth’s magnetic field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51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 descr="AppPolarDrift_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0" y="1447800"/>
            <a:ext cx="4699000" cy="482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991600" cy="677863"/>
          </a:xfrm>
        </p:spPr>
        <p:txBody>
          <a:bodyPr/>
          <a:lstStyle/>
          <a:p>
            <a:pPr eaLnBrk="1" hangingPunct="1"/>
            <a:r>
              <a:rPr lang="en-US" smtClean="0"/>
              <a:t>What do we actually find?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773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AppPolarDrift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524000"/>
            <a:ext cx="4749800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991600" cy="1295400"/>
          </a:xfrm>
        </p:spPr>
        <p:txBody>
          <a:bodyPr/>
          <a:lstStyle/>
          <a:p>
            <a:pPr eaLnBrk="1" hangingPunct="1"/>
            <a:r>
              <a:rPr lang="en-US" sz="3200" smtClean="0"/>
              <a:t>If the continents were together, then they do give a single location for the magnetic pole!</a:t>
            </a:r>
          </a:p>
        </p:txBody>
      </p:sp>
      <p:pic>
        <p:nvPicPr>
          <p:cNvPr id="2140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1981200"/>
            <a:ext cx="32607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16200000" algn="ctr" rotWithShape="0">
              <a:srgbClr val="FFFFFF">
                <a:alpha val="7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5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447800"/>
            <a:ext cx="7696200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16200000" algn="ctr" rotWithShape="0">
              <a:srgbClr val="FFFFFF">
                <a:alpha val="75000"/>
              </a:srgbClr>
            </a:outerShdw>
          </a:effectLst>
        </p:spPr>
      </p:pic>
      <p:sp>
        <p:nvSpPr>
          <p:cNvPr id="3174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More evidence: The ocean crust is youngest near the ridges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45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Since the surface area isn’t getting any bigger, we know that ocean crust is destroyed at trenches</a:t>
            </a:r>
          </a:p>
        </p:txBody>
      </p:sp>
      <p:pic>
        <p:nvPicPr>
          <p:cNvPr id="37891" name="Picture 5" descr="subduc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1676400"/>
            <a:ext cx="685800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797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991600" cy="1295400"/>
          </a:xfrm>
        </p:spPr>
        <p:txBody>
          <a:bodyPr/>
          <a:lstStyle/>
          <a:p>
            <a:pPr eaLnBrk="1" hangingPunct="1"/>
            <a:r>
              <a:rPr lang="en-US" sz="3200" smtClean="0"/>
              <a:t>Patterns Earthquakes &amp; Volcanoes</a:t>
            </a:r>
          </a:p>
        </p:txBody>
      </p:sp>
      <p:pic>
        <p:nvPicPr>
          <p:cNvPr id="230403" name="Picture 3" descr="untitled"/>
          <p:cNvPicPr>
            <a:picLocks noChangeAspect="1" noChangeArrowheads="1"/>
          </p:cNvPicPr>
          <p:nvPr/>
        </p:nvPicPr>
        <p:blipFill>
          <a:blip r:embed="rId4" cstate="print"/>
          <a:srcRect r="321"/>
          <a:stretch>
            <a:fillRect/>
          </a:stretch>
        </p:blipFill>
        <p:spPr bwMode="auto">
          <a:xfrm>
            <a:off x="1066800" y="1828800"/>
            <a:ext cx="6988175" cy="4125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247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Speaking of Plate </a:t>
            </a:r>
            <a:r>
              <a:rPr lang="en-US" dirty="0" smtClean="0"/>
              <a:t>Boundaries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686800" cy="1905000"/>
          </a:xfrm>
        </p:spPr>
        <p:txBody>
          <a:bodyPr/>
          <a:lstStyle/>
          <a:p>
            <a:pPr marL="571500" indent="-571500" eaLnBrk="1" hangingPunct="1">
              <a:lnSpc>
                <a:spcPct val="80000"/>
              </a:lnSpc>
            </a:pPr>
            <a:r>
              <a:rPr lang="en-US" sz="1800" dirty="0" smtClean="0">
                <a:latin typeface="+mj-lt"/>
              </a:rPr>
              <a:t>The action in plate tectonics is almost always at the plate boundaries.</a:t>
            </a:r>
          </a:p>
          <a:p>
            <a:pPr marL="571500" indent="-571500" eaLnBrk="1" hangingPunct="1">
              <a:lnSpc>
                <a:spcPct val="80000"/>
              </a:lnSpc>
            </a:pPr>
            <a:r>
              <a:rPr lang="en-US" sz="1800" dirty="0" smtClean="0">
                <a:latin typeface="+mj-lt"/>
              </a:rPr>
              <a:t>Two plates moving towards each other form a convergent boundary</a:t>
            </a:r>
          </a:p>
          <a:p>
            <a:pPr marL="839788" lvl="1" indent="-495300" eaLnBrk="1" hangingPunct="1">
              <a:lnSpc>
                <a:spcPct val="80000"/>
              </a:lnSpc>
              <a:buFontTx/>
              <a:buAutoNum type="arabicPeriod"/>
            </a:pPr>
            <a:r>
              <a:rPr lang="en-US" sz="1800" dirty="0" smtClean="0">
                <a:latin typeface="+mj-lt"/>
              </a:rPr>
              <a:t>Ocean crust meets ocean crust</a:t>
            </a:r>
          </a:p>
          <a:p>
            <a:pPr marL="839788" lvl="1" indent="-495300" eaLnBrk="1" hangingPunct="1">
              <a:lnSpc>
                <a:spcPct val="80000"/>
              </a:lnSpc>
              <a:buFontTx/>
              <a:buAutoNum type="arabicPeriod"/>
            </a:pPr>
            <a:r>
              <a:rPr lang="en-US" sz="1800" dirty="0" smtClean="0">
                <a:latin typeface="+mj-lt"/>
              </a:rPr>
              <a:t>Ocean crust meets continental crust</a:t>
            </a:r>
          </a:p>
          <a:p>
            <a:pPr marL="839788" lvl="1" indent="-495300" eaLnBrk="1" hangingPunct="1">
              <a:lnSpc>
                <a:spcPct val="80000"/>
              </a:lnSpc>
              <a:buFontTx/>
              <a:buAutoNum type="arabicPeriod"/>
            </a:pPr>
            <a:r>
              <a:rPr lang="en-US" sz="1800" dirty="0" smtClean="0">
                <a:latin typeface="+mj-lt"/>
              </a:rPr>
              <a:t>Continental Crust meets continental crust</a:t>
            </a:r>
          </a:p>
          <a:p>
            <a:pPr marL="571500" indent="-571500" eaLnBrk="1" hangingPunct="1">
              <a:lnSpc>
                <a:spcPct val="80000"/>
              </a:lnSpc>
            </a:pPr>
            <a:r>
              <a:rPr lang="en-US" sz="1800" dirty="0" smtClean="0">
                <a:latin typeface="+mj-lt"/>
              </a:rPr>
              <a:t>Two plates moving away from each other form a divergent boundary</a:t>
            </a:r>
          </a:p>
        </p:txBody>
      </p:sp>
      <p:pic>
        <p:nvPicPr>
          <p:cNvPr id="3031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3355975"/>
            <a:ext cx="5791200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16200000" algn="ctr" rotWithShape="0">
              <a:srgbClr val="FFFFFF">
                <a:alpha val="7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469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95" y="24127"/>
            <a:ext cx="6934200" cy="838200"/>
          </a:xfrm>
        </p:spPr>
        <p:txBody>
          <a:bodyPr/>
          <a:lstStyle/>
          <a:p>
            <a:r>
              <a:rPr lang="en-US" dirty="0" smtClean="0"/>
              <a:t>Time Dependent Mass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62410" y="2442365"/>
            <a:ext cx="61154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latin typeface="Times New Roman" pitchFamily="18" charset="0"/>
                <a:cs typeface="Times New Roman" pitchFamily="18" charset="0"/>
              </a:rPr>
              <a:t>How much more massive will the Earth be after one million years?</a:t>
            </a:r>
          </a:p>
          <a:p>
            <a:endParaRPr lang="en-US" sz="2400" b="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0" dirty="0" smtClean="0">
                <a:latin typeface="Times New Roman" pitchFamily="18" charset="0"/>
                <a:cs typeface="Times New Roman" pitchFamily="18" charset="0"/>
              </a:rPr>
              <a:t>4 x 10</a:t>
            </a:r>
            <a:r>
              <a:rPr lang="en-US" sz="2400" b="0" baseline="30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400" b="0" dirty="0" smtClean="0">
                <a:latin typeface="Times New Roman" pitchFamily="18" charset="0"/>
                <a:cs typeface="Times New Roman" pitchFamily="18" charset="0"/>
              </a:rPr>
              <a:t> tons more massive</a:t>
            </a:r>
          </a:p>
          <a:p>
            <a:endParaRPr lang="en-US" sz="2400" b="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0" dirty="0" smtClean="0">
                <a:latin typeface="Times New Roman" pitchFamily="18" charset="0"/>
                <a:cs typeface="Times New Roman" pitchFamily="18" charset="0"/>
              </a:rPr>
              <a:t>In one million years the Earth will be ~13,000,000,000,040,000,000,000 metric tons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0285514"/>
              </p:ext>
            </p:extLst>
          </p:nvPr>
        </p:nvGraphicFramePr>
        <p:xfrm>
          <a:off x="1285672" y="1000360"/>
          <a:ext cx="62992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Equation" r:id="rId4" imgW="2361960" imgH="457200" progId="Equation.3">
                  <p:embed/>
                </p:oleObj>
              </mc:Choice>
              <mc:Fallback>
                <p:oleObj name="Equation" r:id="rId4" imgW="23619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672" y="1000360"/>
                        <a:ext cx="62992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 bwMode="auto">
          <a:xfrm flipV="1">
            <a:off x="2276272" y="1686160"/>
            <a:ext cx="457200" cy="609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4105072" y="1076560"/>
            <a:ext cx="457200" cy="609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3800272" y="1686160"/>
            <a:ext cx="457200" cy="609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6695872" y="1305160"/>
            <a:ext cx="457200" cy="609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2078718" y="5399621"/>
            <a:ext cx="2037912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785621" y="5758964"/>
            <a:ext cx="7469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7 orders of magnitude away from making a difference!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2078718" y="5022795"/>
            <a:ext cx="0" cy="5312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4129649" y="5022794"/>
            <a:ext cx="0" cy="5312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0268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991600" cy="1295400"/>
          </a:xfrm>
        </p:spPr>
        <p:txBody>
          <a:bodyPr/>
          <a:lstStyle/>
          <a:p>
            <a:pPr eaLnBrk="1" hangingPunct="1"/>
            <a:r>
              <a:rPr lang="en-US" dirty="0" smtClean="0"/>
              <a:t>Divergent Plate Boundaries under continents</a:t>
            </a:r>
          </a:p>
        </p:txBody>
      </p:sp>
      <p:pic>
        <p:nvPicPr>
          <p:cNvPr id="16387" name="Picture 5" descr="FIG19_0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676400"/>
            <a:ext cx="655320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95800" y="1295400"/>
            <a:ext cx="4114800" cy="3962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100" dirty="0" smtClean="0">
                <a:latin typeface="+mj-lt"/>
              </a:rPr>
              <a:t>Extensional Stresses stretching </a:t>
            </a:r>
          </a:p>
          <a:p>
            <a:pPr eaLnBrk="1" hangingPunct="1">
              <a:lnSpc>
                <a:spcPct val="90000"/>
              </a:lnSpc>
            </a:pPr>
            <a:r>
              <a:rPr lang="en-US" sz="2100" dirty="0" smtClean="0">
                <a:latin typeface="+mj-lt"/>
              </a:rPr>
              <a:t>Eventually creates New Seafloor</a:t>
            </a:r>
          </a:p>
          <a:p>
            <a:pPr eaLnBrk="1" hangingPunct="1">
              <a:lnSpc>
                <a:spcPct val="90000"/>
              </a:lnSpc>
            </a:pPr>
            <a:r>
              <a:rPr lang="en-US" sz="2100" dirty="0" smtClean="0">
                <a:latin typeface="+mj-lt"/>
              </a:rPr>
              <a:t>Volcanoes</a:t>
            </a:r>
            <a:endParaRPr lang="en-US" sz="2300" dirty="0" smtClean="0">
              <a:latin typeface="+mj-lt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+mj-lt"/>
              </a:rPr>
              <a:t>Basalt and granite (Bimodal composition)</a:t>
            </a:r>
          </a:p>
          <a:p>
            <a:pPr eaLnBrk="1" hangingPunct="1">
              <a:lnSpc>
                <a:spcPct val="90000"/>
              </a:lnSpc>
            </a:pPr>
            <a:r>
              <a:rPr lang="en-US" sz="2100" dirty="0" smtClean="0">
                <a:latin typeface="+mj-lt"/>
              </a:rPr>
              <a:t>Earthquakes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+mj-lt"/>
              </a:rPr>
              <a:t>Shallow foci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+mj-lt"/>
              </a:rPr>
              <a:t>Modest magnitudes -- larger than oceanic rifts.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633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28600" y="1371600"/>
            <a:ext cx="3048000" cy="5486400"/>
            <a:chOff x="228600" y="1371600"/>
            <a:chExt cx="3048000" cy="5486400"/>
          </a:xfrm>
        </p:grpSpPr>
        <p:pic>
          <p:nvPicPr>
            <p:cNvPr id="327686" name="Picture 6" descr="Oldoinyo_Lengai_erupt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8600" y="1371600"/>
              <a:ext cx="3048000" cy="19621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27685" name="Picture 5" descr="Erta Ale ethiopia"/>
            <p:cNvPicPr>
              <a:picLocks noChangeAspect="1" noChangeArrowheads="1"/>
            </p:cNvPicPr>
            <p:nvPr/>
          </p:nvPicPr>
          <p:blipFill>
            <a:blip r:embed="rId5" cstate="print">
              <a:lum bright="18000" contrast="6000"/>
            </a:blip>
            <a:srcRect/>
            <a:stretch>
              <a:fillRect/>
            </a:stretch>
          </p:blipFill>
          <p:spPr bwMode="auto">
            <a:xfrm>
              <a:off x="228600" y="3200400"/>
              <a:ext cx="3048000" cy="20462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27689" name="Picture 9" descr="16-Mount Kilimanjaro, a result of the rifiting"/>
            <p:cNvPicPr>
              <a:picLocks noChangeAspect="1" noChangeArrowheads="1"/>
            </p:cNvPicPr>
            <p:nvPr/>
          </p:nvPicPr>
          <p:blipFill>
            <a:blip r:embed="rId6" cstate="print">
              <a:lum bright="18000" contrast="36000"/>
            </a:blip>
            <a:srcRect b="10558"/>
            <a:stretch>
              <a:fillRect/>
            </a:stretch>
          </p:blipFill>
          <p:spPr bwMode="auto">
            <a:xfrm>
              <a:off x="228600" y="5011738"/>
              <a:ext cx="3048000" cy="18462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7411" name="Picture 2" descr="east Africa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57600" y="1371600"/>
            <a:ext cx="512603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rift valley in Africa is one of the most clear examples of continental rifting</a:t>
            </a:r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228600" y="2743200"/>
            <a:ext cx="3124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>
                <a:solidFill>
                  <a:schemeClr val="bg1"/>
                </a:solidFill>
              </a:rPr>
              <a:t>Oldoinyo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Lengai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414" name="Text Box 8"/>
          <p:cNvSpPr txBox="1">
            <a:spLocks noChangeArrowheads="1"/>
          </p:cNvSpPr>
          <p:nvPr/>
        </p:nvSpPr>
        <p:spPr bwMode="auto">
          <a:xfrm>
            <a:off x="304800" y="45720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>
                <a:solidFill>
                  <a:schemeClr val="bg1"/>
                </a:solidFill>
              </a:rPr>
              <a:t>Erta</a:t>
            </a:r>
            <a:r>
              <a:rPr lang="en-US" dirty="0">
                <a:solidFill>
                  <a:schemeClr val="bg1"/>
                </a:solidFill>
              </a:rPr>
              <a:t> Ale</a:t>
            </a:r>
          </a:p>
        </p:txBody>
      </p:sp>
      <p:sp>
        <p:nvSpPr>
          <p:cNvPr id="17415" name="Text Box 10"/>
          <p:cNvSpPr txBox="1">
            <a:spLocks noChangeArrowheads="1"/>
          </p:cNvSpPr>
          <p:nvPr/>
        </p:nvSpPr>
        <p:spPr bwMode="auto">
          <a:xfrm>
            <a:off x="381000" y="6491288"/>
            <a:ext cx="274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>
                <a:solidFill>
                  <a:schemeClr val="bg1"/>
                </a:solidFill>
              </a:rPr>
              <a:t>Killimanjaro</a:t>
            </a:r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924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991600" cy="1295400"/>
          </a:xfrm>
        </p:spPr>
        <p:txBody>
          <a:bodyPr/>
          <a:lstStyle/>
          <a:p>
            <a:pPr eaLnBrk="1" hangingPunct="1"/>
            <a:r>
              <a:rPr lang="en-US" smtClean="0"/>
              <a:t>Convergent Plate Boundaries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600" dirty="0" err="1" smtClean="0">
                <a:latin typeface="+mj-lt"/>
              </a:rPr>
              <a:t>Compressional</a:t>
            </a:r>
            <a:r>
              <a:rPr lang="en-US" sz="2600" dirty="0" smtClean="0">
                <a:latin typeface="+mj-lt"/>
              </a:rPr>
              <a:t> Stresses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 smtClean="0">
                <a:latin typeface="+mj-lt"/>
              </a:rPr>
              <a:t>Old Seafloor Destroyed (</a:t>
            </a:r>
            <a:r>
              <a:rPr lang="en-US" sz="2600" dirty="0" err="1" smtClean="0">
                <a:latin typeface="+mj-lt"/>
              </a:rPr>
              <a:t>Subduction</a:t>
            </a:r>
            <a:r>
              <a:rPr lang="en-US" sz="2600" dirty="0" smtClean="0">
                <a:latin typeface="+mj-lt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 smtClean="0">
                <a:latin typeface="+mj-lt"/>
              </a:rPr>
              <a:t>Volcanoes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 smtClean="0">
                <a:latin typeface="+mj-lt"/>
              </a:rPr>
              <a:t>Explosive and Very Dangerous (lots of gas)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 smtClean="0">
                <a:latin typeface="+mj-lt"/>
              </a:rPr>
              <a:t>Earthquakes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 smtClean="0">
                <a:latin typeface="+mj-lt"/>
              </a:rPr>
              <a:t>Shallow  to Deep foci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 smtClean="0">
                <a:latin typeface="+mj-lt"/>
              </a:rPr>
              <a:t>Large magnitudes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 smtClean="0">
                <a:latin typeface="+mj-lt"/>
              </a:rPr>
              <a:t>Mountain Belts/High Deformation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 smtClean="0">
                <a:latin typeface="+mj-lt"/>
              </a:rPr>
              <a:t>Accretion – Building of the Continents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826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991600" cy="1295400"/>
          </a:xfrm>
        </p:spPr>
        <p:txBody>
          <a:bodyPr/>
          <a:lstStyle/>
          <a:p>
            <a:pPr eaLnBrk="1" hangingPunct="1"/>
            <a:r>
              <a:rPr lang="en-US" dirty="0" smtClean="0"/>
              <a:t>1. Ocean-Ocean </a:t>
            </a:r>
            <a:r>
              <a:rPr lang="en-US" dirty="0" smtClean="0"/>
              <a:t>Collision</a:t>
            </a:r>
          </a:p>
        </p:txBody>
      </p:sp>
      <p:pic>
        <p:nvPicPr>
          <p:cNvPr id="333827" name="Picture 3" descr="FIG21_00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0" y="1447800"/>
            <a:ext cx="7467600" cy="560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063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Island arcs: Indonesia, Japan, Taiwan, Philippines, Kamchatka Peninsula, Aleutian Islands.</a:t>
            </a:r>
          </a:p>
        </p:txBody>
      </p:sp>
      <p:pic>
        <p:nvPicPr>
          <p:cNvPr id="251908" name="Picture 4" descr="Pacific_basin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>
            <a:lum bright="6000" contrast="24000"/>
          </a:blip>
          <a:srcRect/>
          <a:stretch>
            <a:fillRect/>
          </a:stretch>
        </p:blipFill>
        <p:spPr>
          <a:xfrm>
            <a:off x="4419600" y="2209800"/>
            <a:ext cx="4191000" cy="28448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1915" name="Picture 11" descr="Mount Fuj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209800"/>
            <a:ext cx="3962400" cy="2852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075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6324600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2. Ocean-Continent </a:t>
            </a:r>
            <a:r>
              <a:rPr lang="en-US" dirty="0" smtClean="0"/>
              <a:t>Collision</a:t>
            </a:r>
          </a:p>
        </p:txBody>
      </p:sp>
      <p:pic>
        <p:nvPicPr>
          <p:cNvPr id="334851" name="Picture 3" descr="FIG21_00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0600" y="1600200"/>
            <a:ext cx="7010400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316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Andes mountains are the result of a ocean-continent collision</a:t>
            </a:r>
          </a:p>
        </p:txBody>
      </p:sp>
      <p:pic>
        <p:nvPicPr>
          <p:cNvPr id="370693" name="Picture 5" descr="And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962400"/>
            <a:ext cx="38862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0695" name="Picture 7" descr="ma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1600200"/>
            <a:ext cx="3594100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0696" name="Picture 8" descr="Nazca_SoAm_Per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1524000"/>
            <a:ext cx="3886200" cy="2297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965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IG18_0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5240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Deep, severe earthquakes and explosive volcanoes occur as oceanic crust subducts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417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3. Continent-Continent </a:t>
            </a:r>
            <a:r>
              <a:rPr lang="en-US" dirty="0" smtClean="0"/>
              <a:t>Collision</a:t>
            </a:r>
          </a:p>
        </p:txBody>
      </p:sp>
      <p:pic>
        <p:nvPicPr>
          <p:cNvPr id="335875" name="Picture 3" descr="FIG21_00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00200" y="1371600"/>
            <a:ext cx="5638800" cy="4229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58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81000" y="4876800"/>
            <a:ext cx="8382000" cy="1524000"/>
          </a:xfrm>
        </p:spPr>
        <p:txBody>
          <a:bodyPr/>
          <a:lstStyle/>
          <a:p>
            <a:pPr eaLnBrk="1" hangingPunct="1"/>
            <a:r>
              <a:rPr lang="en-US" sz="2600" dirty="0" smtClean="0">
                <a:latin typeface="+mj-lt"/>
              </a:rPr>
              <a:t>Why are there no volcanoes when continents collide?</a:t>
            </a:r>
          </a:p>
          <a:p>
            <a:pPr eaLnBrk="1" hangingPunct="1"/>
            <a:r>
              <a:rPr lang="en-US" sz="2600" dirty="0" smtClean="0">
                <a:latin typeface="+mj-lt"/>
              </a:rPr>
              <a:t>No plate is sinking into the mantle and melting!</a:t>
            </a:r>
          </a:p>
          <a:p>
            <a:pPr eaLnBrk="1" hangingPunct="1"/>
            <a:endParaRPr lang="en-US" sz="2600" dirty="0" smtClean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827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877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IG21_016"/>
          <p:cNvPicPr>
            <a:picLocks noChangeAspect="1" noChangeArrowheads="1"/>
          </p:cNvPicPr>
          <p:nvPr/>
        </p:nvPicPr>
        <p:blipFill>
          <a:blip r:embed="rId4" cstate="print"/>
          <a:srcRect l="27835" t="706" r="31960"/>
          <a:stretch>
            <a:fillRect/>
          </a:stretch>
        </p:blipFill>
        <p:spPr bwMode="auto">
          <a:xfrm>
            <a:off x="2667000" y="1335088"/>
            <a:ext cx="2971800" cy="550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Indian subcontinent slammed into Asia several million years ago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229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5156747"/>
              </p:ext>
            </p:extLst>
          </p:nvPr>
        </p:nvGraphicFramePr>
        <p:xfrm>
          <a:off x="1384410" y="165515"/>
          <a:ext cx="6906445" cy="6844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0" name="PHOTO-PAINT" r:id="rId5" imgW="12698413" imgH="12584127" progId="">
                  <p:embed/>
                </p:oleObj>
              </mc:Choice>
              <mc:Fallback>
                <p:oleObj name="PHOTO-PAINT" r:id="rId5" imgW="12698413" imgH="12584127" progId="">
                  <p:embed/>
                  <p:pic>
                    <p:nvPicPr>
                      <p:cNvPr id="0" name="Object 20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4410" y="165515"/>
                        <a:ext cx="6906445" cy="68449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91570" y="2518260"/>
            <a:ext cx="5084965" cy="1295400"/>
          </a:xfrm>
          <a:effectLst>
            <a:glow rad="1066800">
              <a:schemeClr val="accent1">
                <a:satMod val="175000"/>
                <a:alpha val="40000"/>
              </a:schemeClr>
            </a:glow>
            <a:softEdge rad="114300"/>
          </a:effectLst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002060"/>
                </a:solidFill>
              </a:rPr>
              <a:t>How do we know anything about the Earth’s Interior?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03977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3400" y="1905000"/>
            <a:ext cx="8077200" cy="4038600"/>
            <a:chOff x="384" y="720"/>
            <a:chExt cx="5088" cy="2544"/>
          </a:xfrm>
        </p:grpSpPr>
        <p:pic>
          <p:nvPicPr>
            <p:cNvPr id="339971" name="Picture 3" descr="himalaya_wes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4" y="720"/>
              <a:ext cx="2544" cy="25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39972" name="Picture 4" descr="himalaya_east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28" y="720"/>
              <a:ext cx="2544" cy="25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072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India is now a part of Asia.  The Asian continent has grown.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306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Island Chains</a:t>
            </a:r>
          </a:p>
        </p:txBody>
      </p:sp>
      <p:sp>
        <p:nvSpPr>
          <p:cNvPr id="37891" name="Rectangle 2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7924800" cy="2087563"/>
          </a:xfrm>
        </p:spPr>
        <p:txBody>
          <a:bodyPr/>
          <a:lstStyle/>
          <a:p>
            <a:pPr eaLnBrk="1" hangingPunct="1"/>
            <a:r>
              <a:rPr lang="en-US" smtClean="0">
                <a:latin typeface="+mj-lt"/>
              </a:rPr>
              <a:t>Created by plates drifting over hot spots.</a:t>
            </a:r>
          </a:p>
        </p:txBody>
      </p:sp>
      <p:pic>
        <p:nvPicPr>
          <p:cNvPr id="165909" name="Picture 21" descr="hot_spot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33400" y="2754313"/>
            <a:ext cx="4191000" cy="352742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910" name="Picture 22" descr="Pacific_basin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>
            <a:lum bright="6000" contrast="24000"/>
          </a:blip>
          <a:srcRect l="21428" r="17143"/>
          <a:stretch>
            <a:fillRect/>
          </a:stretch>
        </p:blipFill>
        <p:spPr>
          <a:xfrm>
            <a:off x="5105400" y="2743200"/>
            <a:ext cx="3200400" cy="353536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574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2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603375"/>
            <a:ext cx="8686800" cy="525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16200000" algn="ctr" rotWithShape="0">
              <a:srgbClr val="FFFFFF">
                <a:alpha val="75000"/>
              </a:srgbClr>
            </a:outerShdw>
          </a:effectLst>
        </p:spPr>
      </p:pic>
      <p:sp>
        <p:nvSpPr>
          <p:cNvPr id="4096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Major plate boundaries today</a:t>
            </a:r>
          </a:p>
        </p:txBody>
      </p:sp>
      <p:pic>
        <p:nvPicPr>
          <p:cNvPr id="4" name="Picture 3" descr="Wasatch_Fault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0400" y="1752600"/>
            <a:ext cx="2857500" cy="44767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531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50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0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PQuestion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rgbClr val="00B050"/>
                </a:solidFill>
                <a:latin typeface="Aharoni" pitchFamily="2" charset="-79"/>
                <a:ea typeface="Mathematica6" pitchFamily="2" charset="0"/>
                <a:cs typeface="Aharoni" pitchFamily="2" charset="-79"/>
              </a:rPr>
              <a:t>Q.Q.2 </a:t>
            </a:r>
            <a:r>
              <a:rPr lang="en-US" b="1" dirty="0">
                <a:solidFill>
                  <a:srgbClr val="00B050"/>
                </a:solidFill>
                <a:latin typeface="Aharoni" pitchFamily="2" charset="-79"/>
                <a:ea typeface="Mathematica6" pitchFamily="2" charset="0"/>
                <a:cs typeface="Aharoni" pitchFamily="2" charset="-79"/>
              </a:rPr>
              <a:t>- </a:t>
            </a:r>
            <a:r>
              <a:rPr lang="en-US" dirty="0" smtClean="0"/>
              <a:t>The </a:t>
            </a:r>
            <a:r>
              <a:rPr lang="en-US" dirty="0" smtClean="0"/>
              <a:t>interior structure of Earth has been determined mostly from</a:t>
            </a:r>
          </a:p>
        </p:txBody>
      </p:sp>
      <p:graphicFrame>
        <p:nvGraphicFramePr>
          <p:cNvPr id="359429" name="TPChart"/>
          <p:cNvGraphicFramePr>
            <a:graphicFrameLocks/>
          </p:cNvGraphicFramePr>
          <p:nvPr>
            <p:custDataLst>
              <p:tags r:id="rId3"/>
            </p:custDataLst>
          </p:nvPr>
        </p:nvGraphicFramePr>
        <p:xfrm>
          <a:off x="4508500" y="1651000"/>
          <a:ext cx="4570413" cy="5141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9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1651000"/>
                        <a:ext cx="4570413" cy="5141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TPAnswers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5029200"/>
          </a:xfrm>
        </p:spPr>
        <p:txBody>
          <a:bodyPr/>
          <a:lstStyle/>
          <a:p>
            <a:pPr marL="571500" indent="-571500" eaLnBrk="1" hangingPunct="1">
              <a:buFont typeface="Wingdings" pitchFamily="2" charset="2"/>
              <a:buAutoNum type="alphaLcParenR"/>
            </a:pPr>
            <a:r>
              <a:rPr lang="en-US" dirty="0" smtClean="0">
                <a:latin typeface="+mj-lt"/>
              </a:rPr>
              <a:t>Drilling</a:t>
            </a:r>
          </a:p>
          <a:p>
            <a:pPr marL="571500" indent="-571500" eaLnBrk="1" hangingPunct="1">
              <a:buFont typeface="Wingdings" pitchFamily="2" charset="2"/>
              <a:buAutoNum type="alphaLcParenR"/>
            </a:pPr>
            <a:r>
              <a:rPr lang="en-US" dirty="0" smtClean="0">
                <a:latin typeface="+mj-lt"/>
              </a:rPr>
              <a:t>Exploration</a:t>
            </a:r>
          </a:p>
          <a:p>
            <a:pPr marL="571500" indent="-571500" eaLnBrk="1" hangingPunct="1">
              <a:buFont typeface="Wingdings" pitchFamily="2" charset="2"/>
              <a:buAutoNum type="alphaLcParenR"/>
            </a:pPr>
            <a:r>
              <a:rPr lang="en-US" dirty="0" smtClean="0">
                <a:latin typeface="+mj-lt"/>
              </a:rPr>
              <a:t>X-Rays</a:t>
            </a:r>
          </a:p>
          <a:p>
            <a:pPr marL="571500" indent="-571500" eaLnBrk="1" hangingPunct="1">
              <a:buFont typeface="Wingdings" pitchFamily="2" charset="2"/>
              <a:buAutoNum type="alphaLcParenR"/>
            </a:pPr>
            <a:r>
              <a:rPr lang="en-US" dirty="0" smtClean="0">
                <a:latin typeface="+mj-lt"/>
              </a:rPr>
              <a:t>Earthquake waves</a:t>
            </a:r>
          </a:p>
          <a:p>
            <a:pPr marL="571500" indent="-571500" eaLnBrk="1" hangingPunct="1">
              <a:buFont typeface="Wingdings" pitchFamily="2" charset="2"/>
              <a:buAutoNum type="alphaLcParenR"/>
            </a:pPr>
            <a:r>
              <a:rPr lang="en-US" dirty="0" smtClean="0">
                <a:latin typeface="+mj-lt"/>
              </a:rPr>
              <a:t>Chemical analysis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79968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PQuestion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surface of Earth can been determined by black lights – </a:t>
            </a:r>
            <a:r>
              <a:rPr lang="en-US" dirty="0" smtClean="0">
                <a:solidFill>
                  <a:srgbClr val="FF0000"/>
                </a:solidFill>
              </a:rPr>
              <a:t>Fluorescent rocks</a:t>
            </a:r>
          </a:p>
        </p:txBody>
      </p:sp>
      <p:graphicFrame>
        <p:nvGraphicFramePr>
          <p:cNvPr id="359429" name="TPChart"/>
          <p:cNvGraphicFramePr>
            <a:graphicFrameLocks/>
          </p:cNvGraphicFramePr>
          <p:nvPr>
            <p:custDataLst>
              <p:tags r:id="rId3"/>
            </p:custDataLst>
          </p:nvPr>
        </p:nvGraphicFramePr>
        <p:xfrm>
          <a:off x="4508500" y="1651000"/>
          <a:ext cx="4570413" cy="5141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3" name="Chart" r:id="rId6" imgW="4572000" imgH="5143500" progId="MSGraph.Chart.8">
                  <p:embed followColorScheme="full"/>
                </p:oleObj>
              </mc:Choice>
              <mc:Fallback>
                <p:oleObj name="Chart" r:id="rId6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1651000"/>
                        <a:ext cx="4570413" cy="5141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65759" y="1541695"/>
            <a:ext cx="84546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latin typeface="Calisto MT" pitchFamily="18" charset="0"/>
              </a:rPr>
              <a:t>Calcite(CaCO</a:t>
            </a:r>
            <a:r>
              <a:rPr lang="en-US" sz="2800" baseline="-25000" dirty="0" smtClean="0">
                <a:latin typeface="Calisto MT" pitchFamily="18" charset="0"/>
              </a:rPr>
              <a:t>3</a:t>
            </a:r>
            <a:r>
              <a:rPr lang="en-US" sz="2800" dirty="0" smtClean="0">
                <a:latin typeface="Calisto MT" pitchFamily="18" charset="0"/>
              </a:rPr>
              <a:t>) emits </a:t>
            </a:r>
            <a:r>
              <a:rPr lang="en-US" sz="2800" dirty="0">
                <a:latin typeface="Calisto MT" pitchFamily="18" charset="0"/>
              </a:rPr>
              <a:t>a red/orange </a:t>
            </a:r>
            <a:r>
              <a:rPr lang="en-US" sz="2800" dirty="0" smtClean="0">
                <a:latin typeface="Calisto MT" pitchFamily="18" charset="0"/>
              </a:rPr>
              <a:t>color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err="1" smtClean="0">
                <a:latin typeface="Calisto MT" pitchFamily="18" charset="0"/>
              </a:rPr>
              <a:t>Willemite</a:t>
            </a:r>
            <a:r>
              <a:rPr lang="en-US" sz="2800" dirty="0" smtClean="0">
                <a:latin typeface="Calisto MT" pitchFamily="18" charset="0"/>
              </a:rPr>
              <a:t>(Zn2SiO4) </a:t>
            </a:r>
            <a:r>
              <a:rPr lang="en-US" sz="2800" dirty="0">
                <a:latin typeface="Calisto MT" pitchFamily="18" charset="0"/>
              </a:rPr>
              <a:t>emits </a:t>
            </a:r>
            <a:r>
              <a:rPr lang="en-US" sz="2800" dirty="0" smtClean="0">
                <a:latin typeface="Calisto MT" pitchFamily="18" charset="0"/>
              </a:rPr>
              <a:t>a </a:t>
            </a:r>
            <a:r>
              <a:rPr lang="en-US" sz="2800" dirty="0">
                <a:latin typeface="Calisto MT" pitchFamily="18" charset="0"/>
              </a:rPr>
              <a:t>green </a:t>
            </a:r>
            <a:r>
              <a:rPr lang="en-US" sz="2800" dirty="0" smtClean="0">
                <a:latin typeface="Calisto MT" pitchFamily="18" charset="0"/>
              </a:rPr>
              <a:t>color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latin typeface="Calisto MT" pitchFamily="18" charset="0"/>
              </a:rPr>
              <a:t>Fluorite(CaF</a:t>
            </a:r>
            <a:r>
              <a:rPr lang="en-US" sz="2800" baseline="-25000" dirty="0" smtClean="0">
                <a:latin typeface="Calisto MT" pitchFamily="18" charset="0"/>
              </a:rPr>
              <a:t>2</a:t>
            </a:r>
            <a:r>
              <a:rPr lang="en-US" sz="2800" dirty="0" smtClean="0">
                <a:latin typeface="Calisto MT" pitchFamily="18" charset="0"/>
              </a:rPr>
              <a:t>) </a:t>
            </a:r>
            <a:r>
              <a:rPr lang="en-US" sz="2800" dirty="0">
                <a:latin typeface="Calisto MT" pitchFamily="18" charset="0"/>
              </a:rPr>
              <a:t>emits a </a:t>
            </a:r>
            <a:r>
              <a:rPr lang="en-US" sz="2800" dirty="0" smtClean="0">
                <a:latin typeface="Calisto MT" pitchFamily="18" charset="0"/>
              </a:rPr>
              <a:t>blue </a:t>
            </a:r>
            <a:r>
              <a:rPr lang="en-US" sz="2800" dirty="0">
                <a:latin typeface="Calisto MT" pitchFamily="18" charset="0"/>
              </a:rPr>
              <a:t>color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latin typeface="Calisto MT" pitchFamily="18" charset="0"/>
              </a:rPr>
              <a:t>Pure calcite crystal, phosphorescence ~ 2.5 </a:t>
            </a:r>
            <a:r>
              <a:rPr lang="en-US" sz="2800" dirty="0">
                <a:latin typeface="Calisto MT" pitchFamily="18" charset="0"/>
              </a:rPr>
              <a:t>seconds.</a:t>
            </a:r>
          </a:p>
        </p:txBody>
      </p:sp>
      <p:pic>
        <p:nvPicPr>
          <p:cNvPr id="67584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90" y="4234373"/>
            <a:ext cx="2473569" cy="1855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44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885" y="4234374"/>
            <a:ext cx="2473568" cy="1855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46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567" y="4234374"/>
            <a:ext cx="2473569" cy="1855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14700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0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6712060"/>
              </p:ext>
            </p:extLst>
          </p:nvPr>
        </p:nvGraphicFramePr>
        <p:xfrm>
          <a:off x="2852738" y="1814732"/>
          <a:ext cx="2819400" cy="1074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7" name="Drawing" r:id="rId5" imgW="3848040" imgH="1467000" progId="">
                  <p:embed/>
                </p:oleObj>
              </mc:Choice>
              <mc:Fallback>
                <p:oleObj name="Drawing" r:id="rId5" imgW="3848040" imgH="1467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2738" y="1814732"/>
                        <a:ext cx="2819400" cy="1074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06" name="Picture 6" descr="MowryAshBed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3514503"/>
            <a:ext cx="3831724" cy="2565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07" name="Picture 7" descr="MowryFrontie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8200" y="3489325"/>
            <a:ext cx="3886200" cy="2601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3608" name="Text Box 8"/>
          <p:cNvSpPr txBox="1">
            <a:spLocks noChangeArrowheads="1"/>
          </p:cNvSpPr>
          <p:nvPr/>
        </p:nvSpPr>
        <p:spPr bwMode="auto">
          <a:xfrm>
            <a:off x="6248400" y="6156325"/>
            <a:ext cx="806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>
                <a:latin typeface="Arial" charset="0"/>
              </a:rPr>
              <a:t>Tilted</a:t>
            </a:r>
          </a:p>
        </p:txBody>
      </p:sp>
      <p:sp>
        <p:nvSpPr>
          <p:cNvPr id="153609" name="Text Box 9"/>
          <p:cNvSpPr txBox="1">
            <a:spLocks noChangeArrowheads="1"/>
          </p:cNvSpPr>
          <p:nvPr/>
        </p:nvSpPr>
        <p:spPr bwMode="auto">
          <a:xfrm>
            <a:off x="1524000" y="6118671"/>
            <a:ext cx="1328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>
                <a:latin typeface="Arial" charset="0"/>
              </a:rPr>
              <a:t>Horizontal</a:t>
            </a:r>
          </a:p>
        </p:txBody>
      </p:sp>
      <p:sp>
        <p:nvSpPr>
          <p:cNvPr id="153611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Geological laws - Original </a:t>
            </a:r>
            <a:r>
              <a:rPr lang="en-US" dirty="0"/>
              <a:t>Horizontality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04014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8" name="Picture 4" descr="MorrisonCedarMtnContac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200400"/>
            <a:ext cx="4722522" cy="2570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46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Geological laws - Superposition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800" y="1588477"/>
            <a:ext cx="838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3200" dirty="0" smtClean="0">
                <a:latin typeface="Calisto MT" pitchFamily="18" charset="0"/>
              </a:rPr>
              <a:t>youngest </a:t>
            </a:r>
            <a:r>
              <a:rPr lang="en-US" sz="3200" dirty="0">
                <a:latin typeface="Calisto MT" pitchFamily="18" charset="0"/>
              </a:rPr>
              <a:t>layers are on the </a:t>
            </a:r>
            <a:r>
              <a:rPr lang="en-US" sz="3200" dirty="0" smtClean="0">
                <a:latin typeface="Calisto MT" pitchFamily="18" charset="0"/>
              </a:rPr>
              <a:t>top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3200" dirty="0" smtClean="0">
                <a:latin typeface="Calisto MT" pitchFamily="18" charset="0"/>
              </a:rPr>
              <a:t>oldest </a:t>
            </a:r>
            <a:r>
              <a:rPr lang="en-US" sz="3200" dirty="0">
                <a:latin typeface="Calisto MT" pitchFamily="18" charset="0"/>
              </a:rPr>
              <a:t>layers are on the bottom.</a:t>
            </a:r>
          </a:p>
        </p:txBody>
      </p:sp>
      <p:pic>
        <p:nvPicPr>
          <p:cNvPr id="154631" name="Picture 7" descr="Image:Uno-cards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3200400"/>
            <a:ext cx="3429000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630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Text Box 3"/>
          <p:cNvSpPr txBox="1">
            <a:spLocks noChangeArrowheads="1"/>
          </p:cNvSpPr>
          <p:nvPr/>
        </p:nvSpPr>
        <p:spPr bwMode="auto">
          <a:xfrm>
            <a:off x="5410200" y="5744501"/>
            <a:ext cx="17059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dirty="0">
                <a:latin typeface="Arial" charset="0"/>
              </a:rPr>
              <a:t>Granite dikes</a:t>
            </a:r>
          </a:p>
          <a:p>
            <a:pPr algn="ctr" eaLnBrk="0" hangingPunct="0"/>
            <a:r>
              <a:rPr lang="en-US" sz="1400" dirty="0">
                <a:latin typeface="Arial" charset="0"/>
              </a:rPr>
              <a:t>cutting darker rock </a:t>
            </a:r>
          </a:p>
        </p:txBody>
      </p:sp>
      <p:sp>
        <p:nvSpPr>
          <p:cNvPr id="155652" name="Text Box 4"/>
          <p:cNvSpPr txBox="1">
            <a:spLocks noChangeArrowheads="1"/>
          </p:cNvSpPr>
          <p:nvPr/>
        </p:nvSpPr>
        <p:spPr bwMode="auto">
          <a:xfrm>
            <a:off x="1295400" y="5719676"/>
            <a:ext cx="15872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dirty="0">
                <a:latin typeface="Arial" charset="0"/>
              </a:rPr>
              <a:t>Hydrocarbon dike</a:t>
            </a:r>
          </a:p>
          <a:p>
            <a:pPr algn="ctr" eaLnBrk="0" hangingPunct="0"/>
            <a:r>
              <a:rPr lang="en-US" sz="1400" dirty="0">
                <a:latin typeface="Arial" charset="0"/>
              </a:rPr>
              <a:t>cutting sandstone</a:t>
            </a:r>
          </a:p>
        </p:txBody>
      </p:sp>
      <p:pic>
        <p:nvPicPr>
          <p:cNvPr id="155653" name="Picture 5" descr="GilsoniteVein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599" y="2145314"/>
            <a:ext cx="2746375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5654" name="Picture 6" descr="DSC003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43858" y="2316178"/>
            <a:ext cx="403860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03388" y="3011503"/>
            <a:ext cx="1146175" cy="2624138"/>
            <a:chOff x="881" y="2250"/>
            <a:chExt cx="722" cy="1653"/>
          </a:xfrm>
        </p:grpSpPr>
        <p:sp>
          <p:nvSpPr>
            <p:cNvPr id="155656" name="Freeform 8"/>
            <p:cNvSpPr>
              <a:spLocks/>
            </p:cNvSpPr>
            <p:nvPr/>
          </p:nvSpPr>
          <p:spPr bwMode="auto">
            <a:xfrm>
              <a:off x="1557" y="2250"/>
              <a:ext cx="46" cy="1470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35" y="603"/>
                </a:cxn>
                <a:cxn ang="0">
                  <a:pos x="8" y="664"/>
                </a:cxn>
                <a:cxn ang="0">
                  <a:pos x="8" y="1077"/>
                </a:cxn>
                <a:cxn ang="0">
                  <a:pos x="2" y="1470"/>
                </a:cxn>
              </a:cxnLst>
              <a:rect l="0" t="0" r="r" b="b"/>
              <a:pathLst>
                <a:path w="46" h="1470">
                  <a:moveTo>
                    <a:pt x="29" y="0"/>
                  </a:moveTo>
                  <a:cubicBezTo>
                    <a:pt x="33" y="219"/>
                    <a:pt x="46" y="391"/>
                    <a:pt x="35" y="603"/>
                  </a:cubicBezTo>
                  <a:cubicBezTo>
                    <a:pt x="34" y="625"/>
                    <a:pt x="15" y="644"/>
                    <a:pt x="8" y="664"/>
                  </a:cubicBezTo>
                  <a:cubicBezTo>
                    <a:pt x="12" y="791"/>
                    <a:pt x="34" y="948"/>
                    <a:pt x="8" y="1077"/>
                  </a:cubicBezTo>
                  <a:cubicBezTo>
                    <a:pt x="0" y="1348"/>
                    <a:pt x="2" y="1217"/>
                    <a:pt x="2" y="1470"/>
                  </a:cubicBezTo>
                </a:path>
              </a:pathLst>
            </a:custGeom>
            <a:noFill/>
            <a:ln w="38100" cmpd="sng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5657" name="Freeform 9"/>
            <p:cNvSpPr>
              <a:spLocks/>
            </p:cNvSpPr>
            <p:nvPr/>
          </p:nvSpPr>
          <p:spPr bwMode="auto">
            <a:xfrm>
              <a:off x="881" y="2318"/>
              <a:ext cx="284" cy="1585"/>
            </a:xfrm>
            <a:custGeom>
              <a:avLst/>
              <a:gdLst/>
              <a:ahLst/>
              <a:cxnLst>
                <a:cxn ang="0">
                  <a:pos x="257" y="0"/>
                </a:cxn>
                <a:cxn ang="0">
                  <a:pos x="230" y="257"/>
                </a:cxn>
                <a:cxn ang="0">
                  <a:pos x="196" y="467"/>
                </a:cxn>
                <a:cxn ang="0">
                  <a:pos x="190" y="609"/>
                </a:cxn>
                <a:cxn ang="0">
                  <a:pos x="108" y="752"/>
                </a:cxn>
                <a:cxn ang="0">
                  <a:pos x="74" y="901"/>
                </a:cxn>
                <a:cxn ang="0">
                  <a:pos x="54" y="962"/>
                </a:cxn>
                <a:cxn ang="0">
                  <a:pos x="34" y="1219"/>
                </a:cxn>
                <a:cxn ang="0">
                  <a:pos x="20" y="1348"/>
                </a:cxn>
                <a:cxn ang="0">
                  <a:pos x="0" y="1585"/>
                </a:cxn>
              </a:cxnLst>
              <a:rect l="0" t="0" r="r" b="b"/>
              <a:pathLst>
                <a:path w="284" h="1585">
                  <a:moveTo>
                    <a:pt x="257" y="0"/>
                  </a:moveTo>
                  <a:cubicBezTo>
                    <a:pt x="284" y="78"/>
                    <a:pt x="279" y="187"/>
                    <a:pt x="230" y="257"/>
                  </a:cubicBezTo>
                  <a:cubicBezTo>
                    <a:pt x="226" y="326"/>
                    <a:pt x="219" y="401"/>
                    <a:pt x="196" y="467"/>
                  </a:cubicBezTo>
                  <a:cubicBezTo>
                    <a:pt x="194" y="514"/>
                    <a:pt x="195" y="562"/>
                    <a:pt x="190" y="609"/>
                  </a:cubicBezTo>
                  <a:cubicBezTo>
                    <a:pt x="183" y="669"/>
                    <a:pt x="139" y="706"/>
                    <a:pt x="108" y="752"/>
                  </a:cubicBezTo>
                  <a:cubicBezTo>
                    <a:pt x="93" y="801"/>
                    <a:pt x="84" y="850"/>
                    <a:pt x="74" y="901"/>
                  </a:cubicBezTo>
                  <a:cubicBezTo>
                    <a:pt x="70" y="922"/>
                    <a:pt x="54" y="962"/>
                    <a:pt x="54" y="962"/>
                  </a:cubicBezTo>
                  <a:cubicBezTo>
                    <a:pt x="50" y="1056"/>
                    <a:pt x="41" y="1129"/>
                    <a:pt x="34" y="1219"/>
                  </a:cubicBezTo>
                  <a:cubicBezTo>
                    <a:pt x="24" y="1343"/>
                    <a:pt x="40" y="1292"/>
                    <a:pt x="20" y="1348"/>
                  </a:cubicBezTo>
                  <a:cubicBezTo>
                    <a:pt x="12" y="1431"/>
                    <a:pt x="0" y="1500"/>
                    <a:pt x="0" y="1585"/>
                  </a:cubicBezTo>
                </a:path>
              </a:pathLst>
            </a:custGeom>
            <a:noFill/>
            <a:ln w="38100" cmpd="sng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228600" y="1447800"/>
            <a:ext cx="868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sz="3200" dirty="0" smtClean="0">
                <a:latin typeface="Calisto MT" pitchFamily="18" charset="0"/>
              </a:rPr>
              <a:t>the youngest rock is the one cutting across.  </a:t>
            </a:r>
            <a:endParaRPr lang="en-US" sz="3200" dirty="0">
              <a:latin typeface="Calisto MT" pitchFamily="18" charset="0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Geological laws - Cross-cutting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88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01" name="Text Box 5"/>
          <p:cNvSpPr txBox="1">
            <a:spLocks noChangeArrowheads="1"/>
          </p:cNvSpPr>
          <p:nvPr/>
        </p:nvSpPr>
        <p:spPr bwMode="auto">
          <a:xfrm>
            <a:off x="1652740" y="5573236"/>
            <a:ext cx="256192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>
                <a:latin typeface="Arial" charset="0"/>
              </a:rPr>
              <a:t>Dark inclusions in granite,</a:t>
            </a:r>
          </a:p>
          <a:p>
            <a:pPr eaLnBrk="0" hangingPunct="0"/>
            <a:r>
              <a:rPr lang="en-US" sz="1400" dirty="0">
                <a:latin typeface="Arial" charset="0"/>
              </a:rPr>
              <a:t>Yosemite National Park.</a:t>
            </a:r>
          </a:p>
          <a:p>
            <a:pPr eaLnBrk="0" hangingPunct="0"/>
            <a:r>
              <a:rPr lang="en-US" sz="1400" dirty="0">
                <a:latin typeface="Arial" charset="0"/>
              </a:rPr>
              <a:t>(Lens cap &amp; student for scale)</a:t>
            </a:r>
          </a:p>
        </p:txBody>
      </p:sp>
      <p:pic>
        <p:nvPicPr>
          <p:cNvPr id="157703" name="Picture 7" descr="C:\Users\mw22.PHYSICS\Desktop\Picture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7911" y="2791618"/>
            <a:ext cx="3711575" cy="2481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7704" name="Picture 8" descr="C:\Users\mw22.PHYSICS\Desktop\Picture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1752600"/>
            <a:ext cx="3017838" cy="455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457200" y="1676400"/>
            <a:ext cx="495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Calisto MT" pitchFamily="18" charset="0"/>
              </a:rPr>
              <a:t>included rocks must be older than the rocks around them</a:t>
            </a:r>
            <a:endParaRPr lang="en-US" dirty="0">
              <a:latin typeface="Calisto MT" pitchFamily="18" charset="0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Geological laws - Inclusions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921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1" name="Picture 3" descr="faunal_succession2"/>
          <p:cNvPicPr>
            <a:picLocks noChangeAspect="1" noChangeArrowheads="1"/>
          </p:cNvPicPr>
          <p:nvPr/>
        </p:nvPicPr>
        <p:blipFill>
          <a:blip r:embed="rId4" cstate="print"/>
          <a:srcRect b="5882"/>
          <a:stretch>
            <a:fillRect/>
          </a:stretch>
        </p:blipFill>
        <p:spPr bwMode="auto">
          <a:xfrm>
            <a:off x="1589649" y="1810044"/>
            <a:ext cx="5486400" cy="3657600"/>
          </a:xfrm>
          <a:prstGeom prst="rect">
            <a:avLst/>
          </a:prstGeom>
          <a:noFill/>
        </p:spPr>
      </p:pic>
      <p:sp>
        <p:nvSpPr>
          <p:cNvPr id="1607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Geological laws - Faunal Succession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015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Digging a hole where </a:t>
            </a:r>
            <a:r>
              <a:rPr lang="en-US" i="1" dirty="0" smtClean="0"/>
              <a:t>people</a:t>
            </a:r>
            <a:r>
              <a:rPr lang="en-US" dirty="0" smtClean="0"/>
              <a:t> can go: </a:t>
            </a:r>
            <a:br>
              <a:rPr lang="en-US" dirty="0" smtClean="0"/>
            </a:br>
            <a:r>
              <a:rPr lang="en-US" dirty="0" smtClean="0"/>
              <a:t>a mine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3820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+mj-lt"/>
              </a:rPr>
              <a:t>World's deepest mine, 3585m (2.2 miles) below surface </a:t>
            </a:r>
          </a:p>
        </p:txBody>
      </p:sp>
      <p:pic>
        <p:nvPicPr>
          <p:cNvPr id="113670" name="Picture 6" descr="full 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895600"/>
            <a:ext cx="3962400" cy="2865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1066800" y="5867400"/>
            <a:ext cx="1947969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1933, ½ mile</a:t>
            </a:r>
          </a:p>
        </p:txBody>
      </p:sp>
      <p:pic>
        <p:nvPicPr>
          <p:cNvPr id="113673" name="Picture 9" descr="SA Gold Min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1500" y="2898775"/>
            <a:ext cx="4305300" cy="2901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295" name="Text Box 10"/>
          <p:cNvSpPr txBox="1">
            <a:spLocks noChangeArrowheads="1"/>
          </p:cNvSpPr>
          <p:nvPr/>
        </p:nvSpPr>
        <p:spPr bwMode="auto">
          <a:xfrm>
            <a:off x="5410200" y="5867400"/>
            <a:ext cx="228123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+mj-lt"/>
              </a:rPr>
              <a:t>2005, ~2 miles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495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991600" cy="744538"/>
          </a:xfrm>
        </p:spPr>
        <p:txBody>
          <a:bodyPr/>
          <a:lstStyle/>
          <a:p>
            <a:r>
              <a:rPr lang="en-US" sz="3200"/>
              <a:t>What is the Sequence of Events?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4038600" cy="4953000"/>
          </a:xfrm>
        </p:spPr>
        <p:txBody>
          <a:bodyPr/>
          <a:lstStyle/>
          <a:p>
            <a:r>
              <a:rPr lang="en-US" sz="2200" dirty="0">
                <a:latin typeface="+mj-lt"/>
              </a:rPr>
              <a:t>E, G, L, C deposited</a:t>
            </a:r>
          </a:p>
          <a:p>
            <a:r>
              <a:rPr lang="en-US" sz="2200" dirty="0">
                <a:latin typeface="+mj-lt"/>
              </a:rPr>
              <a:t>fault H</a:t>
            </a:r>
          </a:p>
          <a:p>
            <a:r>
              <a:rPr lang="en-US" sz="2200" dirty="0">
                <a:latin typeface="+mj-lt"/>
              </a:rPr>
              <a:t>erosion, unconformity</a:t>
            </a:r>
          </a:p>
          <a:p>
            <a:r>
              <a:rPr lang="en-US" sz="2200" dirty="0">
                <a:latin typeface="+mj-lt"/>
              </a:rPr>
              <a:t>M, D, J deposited</a:t>
            </a:r>
          </a:p>
          <a:p>
            <a:r>
              <a:rPr lang="en-US" sz="2200" dirty="0">
                <a:latin typeface="+mj-lt"/>
              </a:rPr>
              <a:t>A intruded</a:t>
            </a:r>
          </a:p>
          <a:p>
            <a:r>
              <a:rPr lang="en-US" sz="2200" dirty="0">
                <a:latin typeface="+mj-lt"/>
              </a:rPr>
              <a:t>erosion, unconformity</a:t>
            </a:r>
          </a:p>
          <a:p>
            <a:r>
              <a:rPr lang="en-US" sz="2200" dirty="0">
                <a:latin typeface="+mj-lt"/>
              </a:rPr>
              <a:t>N, K, B deposited</a:t>
            </a:r>
          </a:p>
          <a:p>
            <a:r>
              <a:rPr lang="en-US" sz="2200" dirty="0">
                <a:latin typeface="+mj-lt"/>
              </a:rPr>
              <a:t>tilting, erosion, unconformity</a:t>
            </a:r>
          </a:p>
          <a:p>
            <a:r>
              <a:rPr lang="en-US" sz="2200" dirty="0">
                <a:latin typeface="+mj-lt"/>
              </a:rPr>
              <a:t>F deposited</a:t>
            </a:r>
          </a:p>
          <a:p>
            <a:r>
              <a:rPr lang="en-US" sz="2200" dirty="0">
                <a:latin typeface="+mj-lt"/>
              </a:rPr>
              <a:t>erosion of current surface</a:t>
            </a:r>
          </a:p>
          <a:p>
            <a:endParaRPr lang="en-US" sz="2200" dirty="0">
              <a:latin typeface="+mj-lt"/>
            </a:endParaRPr>
          </a:p>
        </p:txBody>
      </p:sp>
      <p:pic>
        <p:nvPicPr>
          <p:cNvPr id="168964" name="Picture 4" descr="relative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4038600" y="1371600"/>
            <a:ext cx="4800600" cy="2697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70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PQuestion"/>
          <p:cNvSpPr>
            <a:spLocks noGrp="1" noChangeArrowheads="1"/>
          </p:cNvSpPr>
          <p:nvPr>
            <p:ph type="title"/>
          </p:nvPr>
        </p:nvSpPr>
        <p:spPr>
          <a:xfrm>
            <a:off x="152400" y="317305"/>
            <a:ext cx="8991600" cy="1219200"/>
          </a:xfrm>
        </p:spPr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  <a:latin typeface="Aharoni" pitchFamily="2" charset="-79"/>
                <a:ea typeface="Mathematica6" pitchFamily="2" charset="0"/>
                <a:cs typeface="Aharoni" pitchFamily="2" charset="-79"/>
              </a:rPr>
              <a:t>Q.Q.3 – </a:t>
            </a:r>
            <a:r>
              <a:rPr lang="en-US" dirty="0" smtClean="0"/>
              <a:t>Write out the geological features from old to young…</a:t>
            </a:r>
            <a:endParaRPr lang="en-US" dirty="0"/>
          </a:p>
        </p:txBody>
      </p:sp>
      <p:pic>
        <p:nvPicPr>
          <p:cNvPr id="193541" name="Picture 5" descr="Geology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2046288"/>
            <a:ext cx="4343400" cy="2906712"/>
          </a:xfrm>
          <a:prstGeom prst="rect">
            <a:avLst/>
          </a:prstGeom>
          <a:noFill/>
        </p:spPr>
      </p:pic>
      <p:sp>
        <p:nvSpPr>
          <p:cNvPr id="193542" name="Text Box 6"/>
          <p:cNvSpPr txBox="1">
            <a:spLocks noChangeArrowheads="1"/>
          </p:cNvSpPr>
          <p:nvPr/>
        </p:nvSpPr>
        <p:spPr bwMode="auto">
          <a:xfrm>
            <a:off x="3657600" y="2595563"/>
            <a:ext cx="406400" cy="4572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E00273"/>
                </a:solidFill>
              </a:rPr>
              <a:t>A</a:t>
            </a:r>
          </a:p>
        </p:txBody>
      </p:sp>
      <p:sp>
        <p:nvSpPr>
          <p:cNvPr id="193543" name="Text Box 7"/>
          <p:cNvSpPr txBox="1">
            <a:spLocks noChangeArrowheads="1"/>
          </p:cNvSpPr>
          <p:nvPr/>
        </p:nvSpPr>
        <p:spPr bwMode="auto">
          <a:xfrm>
            <a:off x="5334000" y="4119563"/>
            <a:ext cx="376238" cy="4572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E00273"/>
                </a:solidFill>
              </a:rPr>
              <a:t>B</a:t>
            </a:r>
          </a:p>
        </p:txBody>
      </p:sp>
      <p:sp>
        <p:nvSpPr>
          <p:cNvPr id="193544" name="Text Box 8"/>
          <p:cNvSpPr txBox="1">
            <a:spLocks noChangeArrowheads="1"/>
          </p:cNvSpPr>
          <p:nvPr/>
        </p:nvSpPr>
        <p:spPr bwMode="auto">
          <a:xfrm>
            <a:off x="2743200" y="3586163"/>
            <a:ext cx="368300" cy="4572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E00273"/>
                </a:solidFill>
              </a:rPr>
              <a:t>C</a:t>
            </a:r>
          </a:p>
        </p:txBody>
      </p:sp>
      <p:sp>
        <p:nvSpPr>
          <p:cNvPr id="193545" name="Text Box 9"/>
          <p:cNvSpPr txBox="1">
            <a:spLocks noChangeArrowheads="1"/>
          </p:cNvSpPr>
          <p:nvPr/>
        </p:nvSpPr>
        <p:spPr bwMode="auto">
          <a:xfrm>
            <a:off x="3352800" y="4348163"/>
            <a:ext cx="404813" cy="4572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E00273"/>
                </a:solidFill>
              </a:rPr>
              <a:t>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327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687990" y="1076255"/>
            <a:ext cx="6696755" cy="750105"/>
          </a:xfrm>
        </p:spPr>
        <p:txBody>
          <a:bodyPr/>
          <a:lstStyle/>
          <a:p>
            <a:r>
              <a:rPr lang="en-US" dirty="0"/>
              <a:t>How old is the earth?</a:t>
            </a:r>
          </a:p>
        </p:txBody>
      </p:sp>
      <p:pic>
        <p:nvPicPr>
          <p:cNvPr id="118788" name="Picture 4" descr="earth_1_apollo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8730" y="1911100"/>
            <a:ext cx="3581400" cy="3549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495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991600" cy="1295400"/>
          </a:xfrm>
        </p:spPr>
        <p:txBody>
          <a:bodyPr/>
          <a:lstStyle/>
          <a:p>
            <a:r>
              <a:rPr lang="en-US"/>
              <a:t>The relative percentage of parent to daughter isotope allows us to tell age</a:t>
            </a:r>
          </a:p>
        </p:txBody>
      </p:sp>
      <p:pic>
        <p:nvPicPr>
          <p:cNvPr id="172035" name="Picture 3" descr="halfl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2057400"/>
            <a:ext cx="6019800" cy="4340225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419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Requirements for accurate radioactive dating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71500" indent="-571500">
              <a:buFont typeface="Wingdings" pitchFamily="2" charset="2"/>
              <a:buAutoNum type="arabicPeriod"/>
            </a:pPr>
            <a:r>
              <a:rPr lang="en-US" sz="2600" dirty="0">
                <a:latin typeface="+mj-lt"/>
              </a:rPr>
              <a:t>A known half life</a:t>
            </a:r>
          </a:p>
          <a:p>
            <a:pPr marL="571500" indent="-571500">
              <a:buFont typeface="Wingdings" pitchFamily="2" charset="2"/>
              <a:buAutoNum type="arabicPeriod"/>
            </a:pPr>
            <a:r>
              <a:rPr lang="en-US" sz="2600" dirty="0">
                <a:latin typeface="+mj-lt"/>
              </a:rPr>
              <a:t>A sample of rock (igneous) representative of the geologic layer to be dated.</a:t>
            </a:r>
          </a:p>
          <a:p>
            <a:pPr marL="571500" indent="-571500">
              <a:buFont typeface="Wingdings" pitchFamily="2" charset="2"/>
              <a:buAutoNum type="arabicPeriod"/>
            </a:pPr>
            <a:r>
              <a:rPr lang="en-US" sz="2600" dirty="0">
                <a:latin typeface="+mj-lt"/>
              </a:rPr>
              <a:t>No end products present when the rock cooled 	(or corrections must be made)</a:t>
            </a:r>
          </a:p>
          <a:p>
            <a:pPr marL="571500" indent="-571500">
              <a:buFont typeface="Wingdings" pitchFamily="2" charset="2"/>
              <a:buAutoNum type="arabicPeriod"/>
            </a:pPr>
            <a:r>
              <a:rPr lang="en-US" sz="2600" dirty="0">
                <a:latin typeface="+mj-lt"/>
              </a:rPr>
              <a:t>No loss or gain of either the isotope or the product since the rock cooled.</a:t>
            </a:r>
          </a:p>
          <a:p>
            <a:pPr marL="571500" indent="-571500">
              <a:buFont typeface="Wingdings" pitchFamily="2" charset="2"/>
              <a:buAutoNum type="arabicPeriod"/>
            </a:pPr>
            <a:endParaRPr lang="en-US" sz="2600" dirty="0">
              <a:latin typeface="+mj-lt"/>
            </a:endParaRPr>
          </a:p>
          <a:p>
            <a:pPr marL="571500" indent="-571500">
              <a:buFont typeface="Wingdings" pitchFamily="2" charset="2"/>
              <a:buNone/>
            </a:pPr>
            <a:r>
              <a:rPr lang="en-US" sz="2600" dirty="0">
                <a:latin typeface="+mj-lt"/>
              </a:rPr>
              <a:t>	Then. . . the ratio of the original isotope to the product gives the absolute date the rock formed.</a:t>
            </a:r>
          </a:p>
          <a:p>
            <a:pPr marL="571500" indent="-571500"/>
            <a:endParaRPr lang="en-US" sz="26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991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Again… How </a:t>
            </a:r>
            <a:r>
              <a:rPr lang="en-US" dirty="0"/>
              <a:t>old is the earth?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600" dirty="0">
                <a:latin typeface="+mj-lt"/>
              </a:rPr>
              <a:t>It is not infinite in age. because radioactive elements with long half-lives still exist in the crust.</a:t>
            </a:r>
          </a:p>
          <a:p>
            <a:pPr>
              <a:lnSpc>
                <a:spcPct val="80000"/>
              </a:lnSpc>
            </a:pPr>
            <a:r>
              <a:rPr lang="en-US" sz="2600" dirty="0">
                <a:latin typeface="+mj-lt"/>
              </a:rPr>
              <a:t>It is younger than the universe--less than 20 billion years.</a:t>
            </a:r>
          </a:p>
          <a:p>
            <a:pPr>
              <a:lnSpc>
                <a:spcPct val="80000"/>
              </a:lnSpc>
            </a:pPr>
            <a:r>
              <a:rPr lang="en-US" sz="2600" dirty="0">
                <a:latin typeface="+mj-lt"/>
              </a:rPr>
              <a:t>It is older than a few million years because radioactive elements of such “short” lifetimes have all disappeared.</a:t>
            </a:r>
          </a:p>
          <a:p>
            <a:pPr>
              <a:lnSpc>
                <a:spcPct val="80000"/>
              </a:lnSpc>
            </a:pPr>
            <a:r>
              <a:rPr lang="en-US" sz="2600" dirty="0">
                <a:latin typeface="+mj-lt"/>
              </a:rPr>
              <a:t>It is older than the oldest dated rock--older than 3.8 billion years.</a:t>
            </a:r>
          </a:p>
          <a:p>
            <a:pPr>
              <a:lnSpc>
                <a:spcPct val="80000"/>
              </a:lnSpc>
            </a:pPr>
            <a:r>
              <a:rPr lang="en-US" sz="2600" dirty="0">
                <a:latin typeface="+mj-lt"/>
              </a:rPr>
              <a:t>It is about the same age as the sun, moon meteorites, etc.  They are about 4.6 billion years.</a:t>
            </a:r>
          </a:p>
          <a:p>
            <a:pPr>
              <a:lnSpc>
                <a:spcPct val="80000"/>
              </a:lnSpc>
            </a:pPr>
            <a:r>
              <a:rPr lang="en-US" sz="2600" dirty="0">
                <a:latin typeface="+mj-lt"/>
              </a:rPr>
              <a:t>Best estimate: ~ 4.6 billion years</a:t>
            </a:r>
          </a:p>
          <a:p>
            <a:pPr>
              <a:lnSpc>
                <a:spcPct val="80000"/>
              </a:lnSpc>
            </a:pPr>
            <a:endParaRPr lang="en-US" sz="26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343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3238BD-38D6-4D5E-8BB6-C1F7F83DEA16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56693" y="381000"/>
            <a:ext cx="35060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November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45410" name="Picture 2" descr="http://cdn.rocketcalendar.com/preview/2012-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815" y="1547155"/>
            <a:ext cx="57150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3367531" y="4505042"/>
            <a:ext cx="729695" cy="614480"/>
          </a:xfrm>
          <a:prstGeom prst="rect">
            <a:avLst/>
          </a:prstGeom>
          <a:solidFill>
            <a:schemeClr val="accent1">
              <a:lumMod val="60000"/>
              <a:lumOff val="40000"/>
              <a:alpha val="35000"/>
            </a:schemeClr>
          </a:solidFill>
          <a:ln w="25400" cap="flat" cmpd="sng" algn="ctr">
            <a:solidFill>
              <a:schemeClr val="accent1">
                <a:lumMod val="75000"/>
                <a:alpha val="5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876426" y="2064343"/>
            <a:ext cx="5210290" cy="2433216"/>
          </a:xfrm>
          <a:prstGeom prst="rect">
            <a:avLst/>
          </a:prstGeom>
          <a:solidFill>
            <a:srgbClr val="FFC000">
              <a:alpha val="83000"/>
            </a:srgbClr>
          </a:solidFill>
          <a:ln w="25400" cap="flat" cmpd="sng" algn="ctr">
            <a:solidFill>
              <a:schemeClr val="tx1">
                <a:alpha val="5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842546" y="3883079"/>
            <a:ext cx="729695" cy="614480"/>
          </a:xfrm>
          <a:prstGeom prst="rect">
            <a:avLst/>
          </a:prstGeom>
          <a:solidFill>
            <a:schemeClr val="accent3">
              <a:lumMod val="65000"/>
              <a:alpha val="35000"/>
            </a:schemeClr>
          </a:solidFill>
          <a:ln w="25400" cap="flat" cmpd="sng" algn="ctr">
            <a:solidFill>
              <a:schemeClr val="bg1">
                <a:lumMod val="50000"/>
                <a:alpha val="87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4842545" y="4505042"/>
            <a:ext cx="729695" cy="614480"/>
          </a:xfrm>
          <a:prstGeom prst="rect">
            <a:avLst/>
          </a:prstGeom>
          <a:solidFill>
            <a:schemeClr val="accent1">
              <a:lumMod val="60000"/>
              <a:lumOff val="40000"/>
              <a:alpha val="35000"/>
            </a:schemeClr>
          </a:solidFill>
          <a:ln w="25400" cap="flat" cmpd="sng" algn="ctr">
            <a:solidFill>
              <a:schemeClr val="accent1">
                <a:lumMod val="75000"/>
                <a:alpha val="5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32183" y="4675975"/>
            <a:ext cx="7650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Book Antiqua" pitchFamily="18" charset="0"/>
              </a:rPr>
              <a:t>Earth</a:t>
            </a:r>
            <a:endParaRPr lang="en-US" sz="1200" dirty="0">
              <a:latin typeface="Book Antiqu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85821" y="2705099"/>
            <a:ext cx="1447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past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824870" y="4583643"/>
            <a:ext cx="765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latin typeface="Book Antiqua" pitchFamily="18" charset="0"/>
              </a:rPr>
              <a:t>BeyondEarth</a:t>
            </a:r>
            <a:endParaRPr lang="en-US" sz="12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65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3238BD-38D6-4D5E-8BB6-C1F7F83DEA16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66312" y="381000"/>
            <a:ext cx="34868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Dece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mber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46434" name="Picture 2" descr="http://cdn.rocketcalendar.com/preview/2012-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236" y="1596540"/>
            <a:ext cx="57150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3294054" y="2726214"/>
            <a:ext cx="729695" cy="614480"/>
          </a:xfrm>
          <a:prstGeom prst="rect">
            <a:avLst/>
          </a:prstGeom>
          <a:solidFill>
            <a:schemeClr val="accent1">
              <a:lumMod val="60000"/>
              <a:lumOff val="40000"/>
              <a:alpha val="35000"/>
            </a:schemeClr>
          </a:solidFill>
          <a:ln w="25400" cap="flat" cmpd="sng" algn="ctr">
            <a:solidFill>
              <a:schemeClr val="accent1">
                <a:lumMod val="75000"/>
                <a:alpha val="5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294054" y="3340694"/>
            <a:ext cx="729695" cy="614480"/>
          </a:xfrm>
          <a:prstGeom prst="rect">
            <a:avLst/>
          </a:prstGeom>
          <a:solidFill>
            <a:schemeClr val="accent1">
              <a:lumMod val="60000"/>
              <a:lumOff val="40000"/>
              <a:alpha val="35000"/>
            </a:schemeClr>
          </a:solidFill>
          <a:ln w="25400" cap="flat" cmpd="sng" algn="ctr">
            <a:solidFill>
              <a:schemeClr val="accent1">
                <a:lumMod val="75000"/>
                <a:alpha val="5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779954" y="2726214"/>
            <a:ext cx="729695" cy="614480"/>
          </a:xfrm>
          <a:prstGeom prst="rect">
            <a:avLst/>
          </a:prstGeom>
          <a:solidFill>
            <a:schemeClr val="accent1">
              <a:lumMod val="60000"/>
              <a:lumOff val="40000"/>
              <a:alpha val="35000"/>
            </a:schemeClr>
          </a:solidFill>
          <a:ln w="25400" cap="flat" cmpd="sng" algn="ctr">
            <a:solidFill>
              <a:schemeClr val="accent1">
                <a:lumMod val="75000"/>
                <a:alpha val="5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779954" y="3940229"/>
            <a:ext cx="729695" cy="614480"/>
          </a:xfrm>
          <a:prstGeom prst="rect">
            <a:avLst/>
          </a:prstGeom>
          <a:solidFill>
            <a:schemeClr val="accent1">
              <a:lumMod val="60000"/>
              <a:lumOff val="40000"/>
              <a:alpha val="35000"/>
            </a:schemeClr>
          </a:solidFill>
          <a:ln w="25400" cap="flat" cmpd="sng" algn="ctr">
            <a:solidFill>
              <a:schemeClr val="accent1">
                <a:lumMod val="75000"/>
                <a:alpha val="5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52480" y="3417101"/>
            <a:ext cx="612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Book Antiqua" pitchFamily="18" charset="0"/>
              </a:rPr>
              <a:t>Final Exam</a:t>
            </a:r>
            <a:endParaRPr lang="en-US" sz="1200" dirty="0"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79954" y="4098609"/>
            <a:ext cx="7576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Book Antiqua" pitchFamily="18" charset="0"/>
              </a:rPr>
              <a:t>Grades </a:t>
            </a:r>
            <a:endParaRPr lang="en-US" sz="1200" dirty="0"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86542" y="2802621"/>
            <a:ext cx="764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Book Antiqua" pitchFamily="18" charset="0"/>
              </a:rPr>
              <a:t>Treat n’</a:t>
            </a:r>
          </a:p>
          <a:p>
            <a:r>
              <a:rPr lang="en-US" sz="1200" dirty="0" smtClean="0">
                <a:latin typeface="Book Antiqua" pitchFamily="18" charset="0"/>
              </a:rPr>
              <a:t>Cosmos</a:t>
            </a:r>
            <a:endParaRPr lang="en-US" sz="1200" dirty="0">
              <a:latin typeface="Book Antiqu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92282" y="2773303"/>
            <a:ext cx="784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Book Antiqua" pitchFamily="18" charset="0"/>
              </a:rPr>
              <a:t>Final Review</a:t>
            </a:r>
            <a:endParaRPr lang="en-US" sz="12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95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Drilling a hole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382000" cy="12192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latin typeface="Calisto MT" pitchFamily="18" charset="0"/>
              </a:rPr>
              <a:t>The deepest hole </a:t>
            </a:r>
            <a:r>
              <a:rPr lang="en-US" sz="3600" i="1" dirty="0" smtClean="0">
                <a:latin typeface="Calisto MT" pitchFamily="18" charset="0"/>
              </a:rPr>
              <a:t>drilled</a:t>
            </a:r>
            <a:r>
              <a:rPr lang="en-US" sz="3600" dirty="0" smtClean="0">
                <a:latin typeface="Calisto MT" pitchFamily="18" charset="0"/>
              </a:rPr>
              <a:t> = 12.26 km.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1901" y="3632226"/>
            <a:ext cx="2775153" cy="19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 bwMode="auto">
          <a:xfrm>
            <a:off x="381000" y="2895600"/>
            <a:ext cx="3810000" cy="381000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494489" y="3020438"/>
            <a:ext cx="3581400" cy="35814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1246761" y="3772710"/>
            <a:ext cx="2076856" cy="20768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1658566" y="4184515"/>
            <a:ext cx="1253247" cy="1253247"/>
          </a:xfrm>
          <a:prstGeom prst="ellipse">
            <a:avLst/>
          </a:prstGeom>
          <a:solidFill>
            <a:schemeClr val="accent4">
              <a:lumMod val="85000"/>
              <a:lumOff val="1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187573" y="2863850"/>
            <a:ext cx="215108" cy="210344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V="1">
            <a:off x="2407444" y="2519465"/>
            <a:ext cx="2096462" cy="34279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2400300" y="3076575"/>
            <a:ext cx="2093879" cy="305185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Rectangle 18"/>
          <p:cNvSpPr/>
          <p:nvPr/>
        </p:nvSpPr>
        <p:spPr bwMode="auto">
          <a:xfrm>
            <a:off x="4490936" y="2516220"/>
            <a:ext cx="4448783" cy="361220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500562" y="3076778"/>
            <a:ext cx="4434393" cy="2681998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4495800" y="5758774"/>
            <a:ext cx="4453647" cy="368182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0" name="Rounded Rectangle 29"/>
          <p:cNvSpPr/>
          <p:nvPr/>
        </p:nvSpPr>
        <p:spPr bwMode="auto">
          <a:xfrm rot="-300000">
            <a:off x="6444183" y="2948560"/>
            <a:ext cx="53366" cy="655208"/>
          </a:xfrm>
          <a:prstGeom prst="roundRect">
            <a:avLst/>
          </a:prstGeom>
          <a:solidFill>
            <a:schemeClr val="accent3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 flipV="1">
            <a:off x="7811311" y="3093396"/>
            <a:ext cx="9727" cy="261674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6828817" y="4221805"/>
            <a:ext cx="965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50km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608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5943600" y="2133600"/>
          <a:ext cx="2805113" cy="277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name="PHOTO-PAINT" r:id="rId5" imgW="12698413" imgH="12584127" progId="">
                  <p:embed/>
                </p:oleObj>
              </mc:Choice>
              <mc:Fallback>
                <p:oleObj name="PHOTO-PAINT" r:id="rId5" imgW="12698413" imgH="1258412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2133600"/>
                        <a:ext cx="2805113" cy="277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Evidences from Earth’s Mass &amp; Density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5867400" cy="5181600"/>
          </a:xfrm>
        </p:spPr>
        <p:txBody>
          <a:bodyPr/>
          <a:lstStyle/>
          <a:p>
            <a:pPr eaLnBrk="1" hangingPunct="1"/>
            <a:r>
              <a:rPr lang="en-US" sz="2100" b="1" dirty="0" smtClean="0">
                <a:latin typeface="+mj-lt"/>
              </a:rPr>
              <a:t>The mass of the earth is 6x10</a:t>
            </a:r>
            <a:r>
              <a:rPr lang="en-US" sz="2100" b="1" baseline="30000" dirty="0" smtClean="0">
                <a:latin typeface="+mj-lt"/>
              </a:rPr>
              <a:t>24 </a:t>
            </a:r>
            <a:r>
              <a:rPr lang="en-US" sz="2100" b="1" dirty="0" smtClean="0">
                <a:latin typeface="+mj-lt"/>
              </a:rPr>
              <a:t>kg</a:t>
            </a:r>
          </a:p>
          <a:p>
            <a:pPr eaLnBrk="1" hangingPunct="1"/>
            <a:r>
              <a:rPr lang="en-US" sz="2100" b="1" dirty="0" smtClean="0">
                <a:latin typeface="+mj-lt"/>
              </a:rPr>
              <a:t>The volume of the earth is 1.1x10</a:t>
            </a:r>
            <a:r>
              <a:rPr lang="en-US" sz="2100" b="1" baseline="30000" dirty="0" smtClean="0">
                <a:latin typeface="+mj-lt"/>
              </a:rPr>
              <a:t>21 </a:t>
            </a:r>
            <a:r>
              <a:rPr lang="en-US" sz="2100" b="1" dirty="0" smtClean="0">
                <a:latin typeface="+mj-lt"/>
              </a:rPr>
              <a:t>m</a:t>
            </a:r>
            <a:r>
              <a:rPr lang="en-US" sz="2100" b="1" baseline="30000" dirty="0" smtClean="0">
                <a:latin typeface="+mj-lt"/>
              </a:rPr>
              <a:t>3</a:t>
            </a:r>
          </a:p>
          <a:p>
            <a:pPr eaLnBrk="1" hangingPunct="1"/>
            <a:endParaRPr lang="en-US" sz="2100" b="1" baseline="30000" dirty="0" smtClean="0">
              <a:latin typeface="+mj-lt"/>
            </a:endParaRPr>
          </a:p>
          <a:p>
            <a:pPr eaLnBrk="1" hangingPunct="1"/>
            <a:r>
              <a:rPr lang="en-US" sz="2100" b="1" dirty="0" smtClean="0">
                <a:latin typeface="+mj-lt"/>
              </a:rPr>
              <a:t>Density of overall Earth is 5.5 g/cm</a:t>
            </a:r>
            <a:r>
              <a:rPr lang="en-US" sz="2100" b="1" baseline="30000" dirty="0" smtClean="0">
                <a:latin typeface="+mj-lt"/>
              </a:rPr>
              <a:t>3</a:t>
            </a:r>
            <a:endParaRPr lang="en-US" sz="2100" b="1" dirty="0" smtClean="0">
              <a:latin typeface="+mj-lt"/>
            </a:endParaRPr>
          </a:p>
          <a:p>
            <a:pPr lvl="1" eaLnBrk="1" hangingPunct="1"/>
            <a:r>
              <a:rPr lang="en-US" sz="2000" dirty="0" smtClean="0">
                <a:latin typeface="+mj-lt"/>
              </a:rPr>
              <a:t>Granite has a density of ~2.7 g/cm</a:t>
            </a:r>
            <a:r>
              <a:rPr lang="en-US" sz="2000" baseline="30000" dirty="0" smtClean="0">
                <a:latin typeface="+mj-lt"/>
              </a:rPr>
              <a:t>3</a:t>
            </a:r>
          </a:p>
          <a:p>
            <a:pPr lvl="2" eaLnBrk="1" hangingPunct="1"/>
            <a:r>
              <a:rPr lang="en-US" sz="1800" dirty="0" smtClean="0">
                <a:latin typeface="+mj-lt"/>
              </a:rPr>
              <a:t>Continental Crust</a:t>
            </a:r>
          </a:p>
          <a:p>
            <a:pPr lvl="1" eaLnBrk="1" hangingPunct="1"/>
            <a:r>
              <a:rPr lang="en-US" sz="2000" dirty="0" smtClean="0">
                <a:latin typeface="+mj-lt"/>
              </a:rPr>
              <a:t>Basalt has a density of ~3.0 g/cm</a:t>
            </a:r>
            <a:r>
              <a:rPr lang="en-US" sz="2000" baseline="30000" dirty="0" smtClean="0">
                <a:latin typeface="+mj-lt"/>
              </a:rPr>
              <a:t>3</a:t>
            </a:r>
          </a:p>
          <a:p>
            <a:pPr lvl="2" eaLnBrk="1" hangingPunct="1"/>
            <a:r>
              <a:rPr lang="en-US" sz="1800" dirty="0" smtClean="0">
                <a:latin typeface="+mj-lt"/>
              </a:rPr>
              <a:t>Oceanic Crust</a:t>
            </a:r>
          </a:p>
          <a:p>
            <a:pPr lvl="1" eaLnBrk="1" hangingPunct="1"/>
            <a:r>
              <a:rPr lang="en-US" sz="2000" dirty="0" err="1" smtClean="0">
                <a:latin typeface="+mj-lt"/>
              </a:rPr>
              <a:t>Peridotite</a:t>
            </a:r>
            <a:r>
              <a:rPr lang="en-US" sz="2000" dirty="0" smtClean="0">
                <a:latin typeface="+mj-lt"/>
              </a:rPr>
              <a:t> has a density of ~3.3 g/cm</a:t>
            </a:r>
            <a:r>
              <a:rPr lang="en-US" sz="2000" baseline="30000" dirty="0" smtClean="0">
                <a:latin typeface="+mj-lt"/>
              </a:rPr>
              <a:t>3</a:t>
            </a:r>
            <a:endParaRPr lang="en-US" sz="2000" dirty="0" smtClean="0">
              <a:latin typeface="+mj-lt"/>
            </a:endParaRPr>
          </a:p>
          <a:p>
            <a:pPr lvl="2" eaLnBrk="1" hangingPunct="1"/>
            <a:r>
              <a:rPr lang="en-US" sz="1800" dirty="0" smtClean="0">
                <a:latin typeface="+mj-lt"/>
              </a:rPr>
              <a:t>This represents the rocks from the Upper Mantle</a:t>
            </a:r>
          </a:p>
          <a:p>
            <a:pPr lvl="2" eaLnBrk="1" hangingPunct="1"/>
            <a:endParaRPr lang="en-US" sz="1800" dirty="0" smtClean="0">
              <a:latin typeface="+mj-lt"/>
            </a:endParaRPr>
          </a:p>
          <a:p>
            <a:pPr eaLnBrk="1" hangingPunct="1"/>
            <a:r>
              <a:rPr lang="en-US" sz="2100" b="1" dirty="0" smtClean="0">
                <a:latin typeface="+mj-lt"/>
              </a:rPr>
              <a:t>So, what does this tell us about the Earth’s Interior?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07678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763000" cy="1295400"/>
          </a:xfrm>
        </p:spPr>
        <p:txBody>
          <a:bodyPr/>
          <a:lstStyle/>
          <a:p>
            <a:pPr eaLnBrk="1" hangingPunct="1"/>
            <a:r>
              <a:rPr lang="en-US" smtClean="0"/>
              <a:t>From density alone can we tell which of the models below is correct?</a:t>
            </a:r>
          </a:p>
        </p:txBody>
      </p:sp>
      <p:pic>
        <p:nvPicPr>
          <p:cNvPr id="20483" name="Picture 3" descr="Fig28_03co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600200"/>
            <a:ext cx="4406900" cy="435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381000" y="2514600"/>
            <a:ext cx="16764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>
                <a:solidFill>
                  <a:srgbClr val="CC0000"/>
                </a:solidFill>
                <a:latin typeface="Arial" charset="0"/>
              </a:rPr>
              <a:t>Gradually increasing density model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6858000" y="2514600"/>
            <a:ext cx="1676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>
                <a:solidFill>
                  <a:srgbClr val="CC0000"/>
                </a:solidFill>
                <a:latin typeface="Arial" charset="0"/>
              </a:rPr>
              <a:t>Layered density model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256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Evidences from Seismology</a:t>
            </a:r>
          </a:p>
        </p:txBody>
      </p:sp>
      <p:pic>
        <p:nvPicPr>
          <p:cNvPr id="21507" name="Picture 3" descr="Fig28_04earthquak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371600"/>
            <a:ext cx="3159125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3962400" y="1905000"/>
            <a:ext cx="4191000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>
                <a:solidFill>
                  <a:srgbClr val="CC0000"/>
                </a:solidFill>
                <a:latin typeface="Arial" charset="0"/>
              </a:rPr>
              <a:t>Elastic Rebound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>
                <a:latin typeface="Arial" charset="0"/>
              </a:rPr>
              <a:t>Earthquakes produce waves, called seismic waves</a:t>
            </a:r>
          </a:p>
        </p:txBody>
      </p:sp>
      <p:pic>
        <p:nvPicPr>
          <p:cNvPr id="21509" name="Picture 2" descr="Fig28_05epicent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3733800"/>
            <a:ext cx="4267200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915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200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8ED6D549A5374DC09DFE896BED32F5F5"/>
  <p:tag name="SLIDEID" val="8ED6D549A5374DC09DFE896BED32F5F5"/>
  <p:tag name="SLIDEORDER" val="1"/>
  <p:tag name="SLIDETYPE" val="Q"/>
  <p:tag name="DEMOGRAPHIC" val="False"/>
  <p:tag name="SPEEDSCORING" val="False"/>
  <p:tag name="VALUES" val="2¤1¤1¤1¤1"/>
  <p:tag name="QUESTIONALIAS" val="Secondary (shear) seismic waves will not propagate through the outer core.  This is convincing evidence that the outer core is"/>
  <p:tag name="ANSWERSALIAS" val="Molten or liquid¤Metallic¤Composed primarily of oxides, silicates, and other minerals¤Exactly located at the center of the earth¤Very den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LENGTH" val="143"/>
  <p:tag name="FONTSIZE" val="21"/>
  <p:tag name="BULLETTYPE" val="ppBulletAlphaLCParenRight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CDC17B0A271247F5B0C88F9EACC5BDF5"/>
  <p:tag name="SLIDEID" val="CDC17B0A271247F5B0C88F9EACC5BDF5"/>
  <p:tag name="SLIDEORDER" val="1"/>
  <p:tag name="SLIDETYPE" val="Q"/>
  <p:tag name="DEMOGRAPHIC" val="False"/>
  <p:tag name="SPEEDSCORING" val="False"/>
  <p:tag name="VALUES" val="1¤1¤1¤2¤1"/>
  <p:tag name="QUESTIONALIAS" val="The interior structure of Earth has been determined mostly from"/>
  <p:tag name="ANSWERSALIAS" val="Drilling¤Exploration¤X-Rays¤Earthquake waves¤Chemical analysis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LENGTH" val="66"/>
  <p:tag name="FONTSIZE" val="30"/>
  <p:tag name="BULLETTYPE" val="ppBulletAlphaLCParenRight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CDC17B0A271247F5B0C88F9EACC5BDF5"/>
  <p:tag name="SLIDEID" val="CDC17B0A271247F5B0C88F9EACC5BDF5"/>
  <p:tag name="SLIDEORDER" val="1"/>
  <p:tag name="SLIDETYPE" val="Q"/>
  <p:tag name="DEMOGRAPHIC" val="False"/>
  <p:tag name="SPEEDSCORING" val="False"/>
  <p:tag name="VALUES" val="1¤1¤1¤2¤1"/>
  <p:tag name="QUESTIONALIAS" val="The interior structure of Earth has been determined mostly from"/>
  <p:tag name="ANSWERSALIAS" val="Drilling¤Exploration¤X-Rays¤Earthquake waves¤Chemical analysis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A076AEDF11004E158BA050222211A2E3"/>
  <p:tag name="SLIDEID" val="A076AEDF11004E158BA050222211A2E3"/>
  <p:tag name="SLIDEORDER" val="1"/>
  <p:tag name="SLIDETYPE" val="Q"/>
  <p:tag name="DEMOGRAPHIC" val="False"/>
  <p:tag name="SPEEDSCORING" val="False"/>
  <p:tag name="VALUES" val="1¤2¤1¤2"/>
  <p:tag name="QUESTIONALIAS" val="Which feature is the oldest?"/>
  <p:tag name="ANSWERSALIAS" val="A¤B¤C¤D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Edge">
  <a:themeElements>
    <a:clrScheme name="Edge 9">
      <a:dk1>
        <a:srgbClr val="000000"/>
      </a:dk1>
      <a:lt1>
        <a:srgbClr val="FFFFFF"/>
      </a:lt1>
      <a:dk2>
        <a:srgbClr val="003399"/>
      </a:dk2>
      <a:lt2>
        <a:srgbClr val="666699"/>
      </a:lt2>
      <a:accent1>
        <a:srgbClr val="009999"/>
      </a:accent1>
      <a:accent2>
        <a:srgbClr val="4C6D4E"/>
      </a:accent2>
      <a:accent3>
        <a:srgbClr val="FFFFFF"/>
      </a:accent3>
      <a:accent4>
        <a:srgbClr val="000000"/>
      </a:accent4>
      <a:accent5>
        <a:srgbClr val="AACACA"/>
      </a:accent5>
      <a:accent6>
        <a:srgbClr val="446246"/>
      </a:accent6>
      <a:hlink>
        <a:srgbClr val="4C6D80"/>
      </a:hlink>
      <a:folHlink>
        <a:srgbClr val="B2B2B2"/>
      </a:folHlink>
    </a:clrScheme>
    <a:fontScheme name="Tim Slides">
      <a:majorFont>
        <a:latin typeface="Calisto MT"/>
        <a:ea typeface=""/>
        <a:cs typeface=""/>
      </a:majorFont>
      <a:minorFont>
        <a:latin typeface="Calisto MT"/>
        <a:ea typeface=""/>
        <a:cs typeface="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2500</TotalTime>
  <Pages>37</Pages>
  <Words>1224</Words>
  <Application>Microsoft Office PowerPoint</Application>
  <PresentationFormat>On-screen Show (4:3)</PresentationFormat>
  <Paragraphs>226</Paragraphs>
  <Slides>57</Slides>
  <Notes>57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57</vt:i4>
      </vt:variant>
    </vt:vector>
  </HeadingPairs>
  <TitlesOfParts>
    <vt:vector size="62" baseType="lpstr">
      <vt:lpstr>Edge</vt:lpstr>
      <vt:lpstr>PHOTO-PAINT</vt:lpstr>
      <vt:lpstr>Equation</vt:lpstr>
      <vt:lpstr>Chart</vt:lpstr>
      <vt:lpstr>Drawing</vt:lpstr>
      <vt:lpstr>The mass </vt:lpstr>
      <vt:lpstr>Earth’s increasing mass</vt:lpstr>
      <vt:lpstr>Time Dependent Mass</vt:lpstr>
      <vt:lpstr>How do we know anything about the Earth’s Interior?</vt:lpstr>
      <vt:lpstr>Digging a hole where people can go:  a mine</vt:lpstr>
      <vt:lpstr>Drilling a hole</vt:lpstr>
      <vt:lpstr>Evidences from Earth’s Mass &amp; Density</vt:lpstr>
      <vt:lpstr>From density alone can we tell which of the models below is correct?</vt:lpstr>
      <vt:lpstr>Evidences from Seismology</vt:lpstr>
      <vt:lpstr>How can listening to vibrations tell us about interior of an object? </vt:lpstr>
      <vt:lpstr>Types of Waves</vt:lpstr>
      <vt:lpstr>How would seismic waves travel through the different Earth density models?</vt:lpstr>
      <vt:lpstr>Shadow Zones</vt:lpstr>
      <vt:lpstr>A Real Shadow Zone</vt:lpstr>
      <vt:lpstr>Q.Q.1 - Secondary (shear) seismic waves will not propagate through the outer core.  This is convincing evidence that the outer core is</vt:lpstr>
      <vt:lpstr>Earth surface history – Pangaea</vt:lpstr>
      <vt:lpstr>Glaciers erode the earths surface as they flow</vt:lpstr>
      <vt:lpstr>Patterns of Ancient Glaciation</vt:lpstr>
      <vt:lpstr>Paleoclimate Indicators and structural trends</vt:lpstr>
      <vt:lpstr>Patterns of Fossil Occurrence</vt:lpstr>
      <vt:lpstr>PowerPoint Presentation</vt:lpstr>
      <vt:lpstr>Earth’s Magnetic Field</vt:lpstr>
      <vt:lpstr>Rocks (magnetite) can record the orientation of Earth’s magnetic field</vt:lpstr>
      <vt:lpstr>What do we actually find?</vt:lpstr>
      <vt:lpstr>If the continents were together, then they do give a single location for the magnetic pole!</vt:lpstr>
      <vt:lpstr>More evidence: The ocean crust is youngest near the ridges</vt:lpstr>
      <vt:lpstr>Since the surface area isn’t getting any bigger, we know that ocean crust is destroyed at trenches</vt:lpstr>
      <vt:lpstr>Patterns Earthquakes &amp; Volcanoes</vt:lpstr>
      <vt:lpstr>Speaking of Plate Boundaries</vt:lpstr>
      <vt:lpstr>Divergent Plate Boundaries under continents</vt:lpstr>
      <vt:lpstr>The rift valley in Africa is one of the most clear examples of continental rifting</vt:lpstr>
      <vt:lpstr>Convergent Plate Boundaries</vt:lpstr>
      <vt:lpstr>1. Ocean-Ocean Collision</vt:lpstr>
      <vt:lpstr>Island arcs: Indonesia, Japan, Taiwan, Philippines, Kamchatka Peninsula, Aleutian Islands.</vt:lpstr>
      <vt:lpstr>2. Ocean-Continent Collision</vt:lpstr>
      <vt:lpstr>The Andes mountains are the result of a ocean-continent collision</vt:lpstr>
      <vt:lpstr>Deep, severe earthquakes and explosive volcanoes occur as oceanic crust subducts</vt:lpstr>
      <vt:lpstr>3. Continent-Continent Collision</vt:lpstr>
      <vt:lpstr>The Indian subcontinent slammed into Asia several million years ago</vt:lpstr>
      <vt:lpstr>India is now a part of Asia.  The Asian continent has grown.</vt:lpstr>
      <vt:lpstr>Island Chains</vt:lpstr>
      <vt:lpstr>Major plate boundaries today</vt:lpstr>
      <vt:lpstr>Q.Q.2 - The interior structure of Earth has been determined mostly from</vt:lpstr>
      <vt:lpstr>The surface of Earth can been determined by black lights – Fluorescent rocks</vt:lpstr>
      <vt:lpstr>Geological laws - Original Horizontality</vt:lpstr>
      <vt:lpstr>Geological laws - Superposition</vt:lpstr>
      <vt:lpstr>Geological laws - Cross-cutting</vt:lpstr>
      <vt:lpstr>Geological laws - Inclusions</vt:lpstr>
      <vt:lpstr>Geological laws - Faunal Succession</vt:lpstr>
      <vt:lpstr>What is the Sequence of Events?</vt:lpstr>
      <vt:lpstr>Q.Q.3 – Write out the geological features from old to young…</vt:lpstr>
      <vt:lpstr>How old is the earth?</vt:lpstr>
      <vt:lpstr>The relative percentage of parent to daughter isotope allows us to tell age</vt:lpstr>
      <vt:lpstr>Requirements for accurate radioactive dating</vt:lpstr>
      <vt:lpstr>Again… How old is the earth?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Lamb Lab</dc:creator>
  <cp:lastModifiedBy>TK</cp:lastModifiedBy>
  <cp:revision>297</cp:revision>
  <cp:lastPrinted>2009-04-22T19:24:48Z</cp:lastPrinted>
  <dcterms:created xsi:type="dcterms:W3CDTF">1998-03-26T09:52:57Z</dcterms:created>
  <dcterms:modified xsi:type="dcterms:W3CDTF">2012-11-27T19:54:48Z</dcterms:modified>
</cp:coreProperties>
</file>