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4.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1D5DCB-9DA7-4A0D-BACB-04AE2DB49E48}" type="datetimeFigureOut">
              <a:rPr lang="en-US" smtClean="0"/>
              <a:t>11/27/2012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28B253-856C-46E3-B029-CC4E3003D56E}" type="slidenum">
              <a:rPr lang="en-US" smtClean="0"/>
              <a:t>‹#›</a:t>
            </a:fld>
            <a:endParaRPr lang="en-US"/>
          </a:p>
        </p:txBody>
      </p:sp>
    </p:spTree>
    <p:extLst>
      <p:ext uri="{BB962C8B-B14F-4D97-AF65-F5344CB8AC3E}">
        <p14:creationId xmlns:p14="http://schemas.microsoft.com/office/powerpoint/2010/main" val="902355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fld id="{7E582718-2FA0-4B13-B4C0-BA8D8BF4A34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Slide Image Placeholder 1"/>
          <p:cNvSpPr>
            <a:spLocks noGrp="1" noRot="1" noChangeAspect="1" noTextEdit="1"/>
          </p:cNvSpPr>
          <p:nvPr>
            <p:ph type="sldImg"/>
          </p:nvPr>
        </p:nvSpPr>
        <p:spPr>
          <a:ln/>
        </p:spPr>
      </p:sp>
      <p:sp>
        <p:nvSpPr>
          <p:cNvPr id="429059" name="Notes Placeholder 2"/>
          <p:cNvSpPr>
            <a:spLocks noGrp="1"/>
          </p:cNvSpPr>
          <p:nvPr>
            <p:ph type="body" idx="1"/>
          </p:nvPr>
        </p:nvSpPr>
        <p:spPr>
          <a:noFill/>
          <a:ln/>
        </p:spPr>
        <p:txBody>
          <a:bodyPr/>
          <a:lstStyle/>
          <a:p>
            <a:endParaRPr lang="en-US" smtClean="0"/>
          </a:p>
        </p:txBody>
      </p:sp>
      <p:sp>
        <p:nvSpPr>
          <p:cNvPr id="429060" name="Slide Number Placeholder 3"/>
          <p:cNvSpPr>
            <a:spLocks noGrp="1"/>
          </p:cNvSpPr>
          <p:nvPr>
            <p:ph type="sldNum" sz="quarter" idx="5"/>
          </p:nvPr>
        </p:nvSpPr>
        <p:spPr>
          <a:xfrm>
            <a:off x="3884613" y="8685213"/>
            <a:ext cx="2971800" cy="457200"/>
          </a:xfrm>
          <a:prstGeom prst="rect">
            <a:avLst/>
          </a:prstGeom>
          <a:noFill/>
        </p:spPr>
        <p:txBody>
          <a:bodyPr lIns="91432" tIns="45716" rIns="91432" bIns="45716"/>
          <a:lstStyle/>
          <a:p>
            <a:fld id="{F12121DA-DF06-40EE-91D3-0105D1ADDD36}"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Slide Image Placeholder 1"/>
          <p:cNvSpPr>
            <a:spLocks noGrp="1" noRot="1" noChangeAspect="1" noTextEdit="1"/>
          </p:cNvSpPr>
          <p:nvPr>
            <p:ph type="sldImg"/>
          </p:nvPr>
        </p:nvSpPr>
        <p:spPr>
          <a:ln/>
        </p:spPr>
      </p:sp>
      <p:sp>
        <p:nvSpPr>
          <p:cNvPr id="471043" name="Notes Placeholder 2"/>
          <p:cNvSpPr>
            <a:spLocks noGrp="1"/>
          </p:cNvSpPr>
          <p:nvPr>
            <p:ph type="body" idx="1"/>
          </p:nvPr>
        </p:nvSpPr>
        <p:spPr>
          <a:noFill/>
          <a:ln/>
        </p:spPr>
        <p:txBody>
          <a:bodyPr/>
          <a:lstStyle/>
          <a:p>
            <a:endParaRPr lang="en-US" smtClean="0"/>
          </a:p>
        </p:txBody>
      </p:sp>
      <p:sp>
        <p:nvSpPr>
          <p:cNvPr id="471044" name="Slide Number Placeholder 3"/>
          <p:cNvSpPr>
            <a:spLocks noGrp="1"/>
          </p:cNvSpPr>
          <p:nvPr>
            <p:ph type="sldNum" sz="quarter" idx="5"/>
          </p:nvPr>
        </p:nvSpPr>
        <p:spPr>
          <a:xfrm>
            <a:off x="3884613" y="8685213"/>
            <a:ext cx="2971800" cy="457200"/>
          </a:xfrm>
          <a:prstGeom prst="rect">
            <a:avLst/>
          </a:prstGeom>
          <a:noFill/>
        </p:spPr>
        <p:txBody>
          <a:bodyPr lIns="91432" tIns="45716" rIns="91432" bIns="45716"/>
          <a:lstStyle/>
          <a:p>
            <a:fld id="{FA38483C-7C32-49AF-BDAB-BE7A9F02DB9F}" type="slidenum">
              <a:rPr lang="en-US" smtClean="0"/>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Slide Image Placeholder 1"/>
          <p:cNvSpPr>
            <a:spLocks noGrp="1" noRot="1" noChangeAspect="1" noTextEdit="1"/>
          </p:cNvSpPr>
          <p:nvPr>
            <p:ph type="sldImg"/>
          </p:nvPr>
        </p:nvSpPr>
        <p:spPr>
          <a:ln/>
        </p:spPr>
      </p:sp>
      <p:sp>
        <p:nvSpPr>
          <p:cNvPr id="472067" name="Notes Placeholder 2"/>
          <p:cNvSpPr>
            <a:spLocks noGrp="1"/>
          </p:cNvSpPr>
          <p:nvPr>
            <p:ph type="body" idx="1"/>
          </p:nvPr>
        </p:nvSpPr>
        <p:spPr>
          <a:noFill/>
          <a:ln/>
        </p:spPr>
        <p:txBody>
          <a:bodyPr/>
          <a:lstStyle/>
          <a:p>
            <a:endParaRPr lang="en-US" smtClean="0"/>
          </a:p>
        </p:txBody>
      </p:sp>
      <p:sp>
        <p:nvSpPr>
          <p:cNvPr id="472068" name="Slide Number Placeholder 3"/>
          <p:cNvSpPr>
            <a:spLocks noGrp="1"/>
          </p:cNvSpPr>
          <p:nvPr>
            <p:ph type="sldNum" sz="quarter" idx="5"/>
          </p:nvPr>
        </p:nvSpPr>
        <p:spPr>
          <a:xfrm>
            <a:off x="3884613" y="8685213"/>
            <a:ext cx="2971800" cy="457200"/>
          </a:xfrm>
          <a:prstGeom prst="rect">
            <a:avLst/>
          </a:prstGeom>
          <a:noFill/>
        </p:spPr>
        <p:txBody>
          <a:bodyPr lIns="91432" tIns="45716" rIns="91432" bIns="45716"/>
          <a:lstStyle/>
          <a:p>
            <a:fld id="{42E3C112-1B1F-44C7-A7B3-7B0914A4B1FF}"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Slide Image Placeholder 1"/>
          <p:cNvSpPr>
            <a:spLocks noGrp="1" noRot="1" noChangeAspect="1" noTextEdit="1"/>
          </p:cNvSpPr>
          <p:nvPr>
            <p:ph type="sldImg"/>
          </p:nvPr>
        </p:nvSpPr>
        <p:spPr>
          <a:ln/>
        </p:spPr>
      </p:sp>
      <p:sp>
        <p:nvSpPr>
          <p:cNvPr id="475139" name="Notes Placeholder 2"/>
          <p:cNvSpPr>
            <a:spLocks noGrp="1"/>
          </p:cNvSpPr>
          <p:nvPr>
            <p:ph type="body" idx="1"/>
          </p:nvPr>
        </p:nvSpPr>
        <p:spPr>
          <a:noFill/>
          <a:ln/>
        </p:spPr>
        <p:txBody>
          <a:bodyPr/>
          <a:lstStyle/>
          <a:p>
            <a:endParaRPr lang="en-US" smtClean="0"/>
          </a:p>
        </p:txBody>
      </p:sp>
      <p:sp>
        <p:nvSpPr>
          <p:cNvPr id="475140" name="Slide Number Placeholder 3"/>
          <p:cNvSpPr>
            <a:spLocks noGrp="1"/>
          </p:cNvSpPr>
          <p:nvPr>
            <p:ph type="sldNum" sz="quarter" idx="5"/>
          </p:nvPr>
        </p:nvSpPr>
        <p:spPr>
          <a:xfrm>
            <a:off x="3884613" y="8685213"/>
            <a:ext cx="2971800" cy="457200"/>
          </a:xfrm>
          <a:prstGeom prst="rect">
            <a:avLst/>
          </a:prstGeom>
          <a:noFill/>
        </p:spPr>
        <p:txBody>
          <a:bodyPr lIns="91432" tIns="45716" rIns="91432" bIns="45716"/>
          <a:lstStyle/>
          <a:p>
            <a:fld id="{3EEFBA21-46FF-4605-9F85-A87494DC121A}"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414" y="8685894"/>
            <a:ext cx="2972098" cy="456595"/>
          </a:xfrm>
          <a:prstGeom prst="rect">
            <a:avLst/>
          </a:prstGeom>
          <a:ln/>
        </p:spPr>
        <p:txBody>
          <a:bodyPr/>
          <a:lstStyle/>
          <a:p>
            <a:fld id="{C8DD5A47-B8C3-4E2C-A058-691C1E91C692}" type="slidenum">
              <a:rPr lang="en-US"/>
              <a:pPr/>
              <a:t>17</a:t>
            </a:fld>
            <a:endParaRPr lang="en-US"/>
          </a:p>
        </p:txBody>
      </p:sp>
      <p:sp>
        <p:nvSpPr>
          <p:cNvPr id="50178" name="Rectangle 2"/>
          <p:cNvSpPr>
            <a:spLocks noGrp="1" noChangeArrowheads="1"/>
          </p:cNvSpPr>
          <p:nvPr>
            <p:ph type="body" idx="1"/>
          </p:nvPr>
        </p:nvSpPr>
        <p:spPr>
          <a:xfrm>
            <a:off x="913805" y="4343704"/>
            <a:ext cx="5030391" cy="4113892"/>
          </a:xfrm>
          <a:ln/>
        </p:spPr>
        <p:txBody>
          <a:bodyPr lIns="90472" tIns="44442" rIns="90472" bIns="44442"/>
          <a:lstStyle/>
          <a:p>
            <a:r>
              <a:rPr lang="en-US" dirty="0" smtClean="0"/>
              <a:t>The baryonic matter in the universe consisted of ionized plasma, and it only became neutral when it gained free electrons during "recombination," thereby releasing the photons creating the CMB. When the photons were released (or decoupled) the universe became transparent. At this point the only radiation emitted is the 21 cm spin line of neutral hydrogen. There is currently an observational effort underway to detect this faint radiation, as it is in principle an even more powerful tool than the cosmic microwave background for studying the early universe.</a:t>
            </a:r>
            <a:endParaRPr lang="en-US" dirty="0"/>
          </a:p>
        </p:txBody>
      </p:sp>
      <p:sp>
        <p:nvSpPr>
          <p:cNvPr id="50179" name="Rectangle 3"/>
          <p:cNvSpPr>
            <a:spLocks noGrp="1" noRot="1" noChangeAspect="1" noChangeArrowheads="1" noTextEdit="1"/>
          </p:cNvSpPr>
          <p:nvPr>
            <p:ph type="sldImg"/>
          </p:nvPr>
        </p:nvSpPr>
        <p:spPr>
          <a:xfrm>
            <a:off x="1187649" y="692453"/>
            <a:ext cx="4482703" cy="3415393"/>
          </a:xfrm>
          <a:ln w="12700" cap="flat">
            <a:solidFill>
              <a:schemeClr val="tx1"/>
            </a:solid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414" y="8685894"/>
            <a:ext cx="2972098" cy="456595"/>
          </a:xfrm>
          <a:prstGeom prst="rect">
            <a:avLst/>
          </a:prstGeom>
          <a:ln/>
        </p:spPr>
        <p:txBody>
          <a:bodyPr/>
          <a:lstStyle/>
          <a:p>
            <a:fld id="{AC1101C4-E9D6-4F56-A2D8-52E47CA3FDFA}" type="slidenum">
              <a:rPr lang="en-US"/>
              <a:pPr/>
              <a:t>18</a:t>
            </a:fld>
            <a:endParaRPr lang="en-US"/>
          </a:p>
        </p:txBody>
      </p:sp>
      <p:sp>
        <p:nvSpPr>
          <p:cNvPr id="53250" name="Rectangle 2"/>
          <p:cNvSpPr>
            <a:spLocks noGrp="1" noChangeArrowheads="1"/>
          </p:cNvSpPr>
          <p:nvPr>
            <p:ph type="body" idx="1"/>
          </p:nvPr>
        </p:nvSpPr>
        <p:spPr>
          <a:xfrm>
            <a:off x="913805" y="4343704"/>
            <a:ext cx="5030391" cy="4113892"/>
          </a:xfrm>
          <a:noFill/>
          <a:ln/>
        </p:spPr>
        <p:txBody>
          <a:bodyPr lIns="90472" tIns="44442" rIns="90472" bIns="44442"/>
          <a:lstStyle/>
          <a:p>
            <a:r>
              <a:rPr lang="en-US"/>
              <a:t>age of stars and formation of galaxies still open to some question</a:t>
            </a:r>
          </a:p>
          <a:p>
            <a:r>
              <a:rPr lang="en-US"/>
              <a:t>Note that Dr. McNamara has made some important discoveries on this question just this year (1997).</a:t>
            </a:r>
          </a:p>
          <a:p>
            <a:endParaRPr lang="en-US"/>
          </a:p>
          <a:p>
            <a:r>
              <a:rPr lang="en-US"/>
              <a:t>Best current estimates:  universe is about 12-18 billion years. Earth about 5 billion years (oldest crust about 4.3 billion years)</a:t>
            </a:r>
          </a:p>
        </p:txBody>
      </p:sp>
      <p:sp>
        <p:nvSpPr>
          <p:cNvPr id="53251" name="Rectangle 3"/>
          <p:cNvSpPr>
            <a:spLocks noGrp="1" noRot="1" noChangeAspect="1" noChangeArrowheads="1" noTextEdit="1"/>
          </p:cNvSpPr>
          <p:nvPr>
            <p:ph type="sldImg"/>
          </p:nvPr>
        </p:nvSpPr>
        <p:spPr>
          <a:xfrm>
            <a:off x="1187649" y="692453"/>
            <a:ext cx="4482703" cy="3415393"/>
          </a:xfrm>
          <a:ln w="12700" cap="flat">
            <a:solidFill>
              <a:schemeClr val="tx1"/>
            </a:solid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414" y="8685894"/>
            <a:ext cx="2972098" cy="456595"/>
          </a:xfrm>
          <a:prstGeom prst="rect">
            <a:avLst/>
          </a:prstGeom>
          <a:ln/>
        </p:spPr>
        <p:txBody>
          <a:bodyPr/>
          <a:lstStyle/>
          <a:p>
            <a:fld id="{F4136994-0495-481F-AF56-3FE973683D34}" type="slidenum">
              <a:rPr lang="en-US"/>
              <a:pPr/>
              <a:t>19</a:t>
            </a:fld>
            <a:endParaRPr lang="en-US"/>
          </a:p>
        </p:txBody>
      </p:sp>
      <p:sp>
        <p:nvSpPr>
          <p:cNvPr id="56322" name="Rectangle 2"/>
          <p:cNvSpPr>
            <a:spLocks noGrp="1" noChangeArrowheads="1"/>
          </p:cNvSpPr>
          <p:nvPr>
            <p:ph type="body" idx="1"/>
          </p:nvPr>
        </p:nvSpPr>
        <p:spPr>
          <a:xfrm>
            <a:off x="913805" y="4343704"/>
            <a:ext cx="5030391" cy="4113892"/>
          </a:xfrm>
          <a:noFill/>
          <a:ln/>
        </p:spPr>
        <p:txBody>
          <a:bodyPr lIns="95638" tIns="46980" rIns="95638" bIns="46980"/>
          <a:lstStyle/>
          <a:p>
            <a:r>
              <a:rPr lang="en-US"/>
              <a:t>age of stars and formation of galaxies still open to some question</a:t>
            </a:r>
          </a:p>
          <a:p>
            <a:r>
              <a:rPr lang="en-US"/>
              <a:t>Note that Dr. McNamara has made some important discoveries on this question just this year (1997).</a:t>
            </a:r>
          </a:p>
          <a:p>
            <a:endParaRPr lang="en-US"/>
          </a:p>
          <a:p>
            <a:r>
              <a:rPr lang="en-US"/>
              <a:t>Best current estimates:  universe is about 12-18 billion years. Earth about 5 billion years (oldest crust about 4.3 billion years)</a:t>
            </a:r>
          </a:p>
          <a:p>
            <a:endParaRPr lang="en-US"/>
          </a:p>
          <a:p>
            <a:r>
              <a:rPr lang="en-US"/>
              <a:t>Like investigators at a crime scene, astronomers have been combing the Universe for physical evidence to test the big bang theory-the most widely accepted scientific theory for how the Universe evolved. The first evidence that turned up was predicted in advance but discovered by accident. Some scientists thought the big bang should still be visible as a faint glow of radio light filling the sky in all directions. In 1964 Arno Penzias and Robert Wilson discovered that light, called the cosmic background radiation. </a:t>
            </a:r>
          </a:p>
          <a:p>
            <a:endParaRPr lang="en-US"/>
          </a:p>
          <a:p>
            <a:r>
              <a:rPr lang="en-US" b="1"/>
              <a:t>Maybe It's the Pigeons...?</a:t>
            </a:r>
            <a:r>
              <a:rPr lang="en-US"/>
              <a:t/>
            </a:r>
            <a:br>
              <a:rPr lang="en-US"/>
            </a:br>
            <a:r>
              <a:rPr lang="en-US"/>
              <a:t/>
            </a:r>
            <a:br>
              <a:rPr lang="en-US"/>
            </a:br>
            <a:r>
              <a:rPr lang="en-US"/>
              <a:t>Arno Penzias and Robert Wilson were puzzled. The two scientists at Bell Labs in Holmdel, New Jersey, had ruled out everything they could think of that could create the static their satellite communications antenna was picking up. Pigeons had taken to roosting in the radio antenna's large horn. They thought that perhaps heat from pigeon droppings was the cause.</a:t>
            </a:r>
            <a:br>
              <a:rPr lang="en-US"/>
            </a:br>
            <a:r>
              <a:rPr lang="en-US"/>
              <a:t/>
            </a:r>
            <a:br>
              <a:rPr lang="en-US"/>
            </a:br>
            <a:r>
              <a:rPr lang="en-US"/>
              <a:t>They set out a trap to catch the pigeons, but that didn't resolve the mystery either. No matter where in the sky they pointed their radio antenna, they kept picking up that faint, persistent hiss.</a:t>
            </a:r>
            <a:br>
              <a:rPr lang="en-US"/>
            </a:br>
            <a:r>
              <a:rPr lang="en-US"/>
              <a:t/>
            </a:r>
            <a:br>
              <a:rPr lang="en-US"/>
            </a:br>
            <a:r>
              <a:rPr lang="en-US"/>
              <a:t>Their determination in 1964 that the entire sky seemed to be dimly glowing with radio light confirmed physicists' predictions and later earned Penzias and Wilson a Nobel Prize. The two scientists had, quite by accident, discovered the fading flash from the big bang.</a:t>
            </a:r>
            <a:br>
              <a:rPr lang="en-US"/>
            </a:br>
            <a:endParaRPr lang="en-US"/>
          </a:p>
        </p:txBody>
      </p:sp>
      <p:sp>
        <p:nvSpPr>
          <p:cNvPr id="56323" name="Rectangle 3"/>
          <p:cNvSpPr>
            <a:spLocks noGrp="1" noRot="1" noChangeAspect="1" noChangeArrowheads="1" noTextEdit="1"/>
          </p:cNvSpPr>
          <p:nvPr>
            <p:ph type="sldImg"/>
          </p:nvPr>
        </p:nvSpPr>
        <p:spPr>
          <a:xfrm>
            <a:off x="1187649" y="692453"/>
            <a:ext cx="4482703" cy="3415393"/>
          </a:xfrm>
          <a:ln w="12700" cap="flat">
            <a:solidFill>
              <a:schemeClr val="tx1"/>
            </a:solid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Detailed studies of the motions of interstellar gas clouds fills in this picture considerably by letting us plot the locations and speeds of these clouds, and in most versions of these studies, a distinct spiral pattern emerges</a:t>
            </a:r>
            <a:endParaRPr lang="en-US" dirty="0"/>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fld id="{7E582718-2FA0-4B13-B4C0-BA8D8BF4A348}"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Slide Image Placeholder 1"/>
          <p:cNvSpPr>
            <a:spLocks noGrp="1" noRot="1" noChangeAspect="1" noTextEdit="1"/>
          </p:cNvSpPr>
          <p:nvPr>
            <p:ph type="sldImg"/>
          </p:nvPr>
        </p:nvSpPr>
        <p:spPr>
          <a:ln/>
        </p:spPr>
      </p:sp>
      <p:sp>
        <p:nvSpPr>
          <p:cNvPr id="520195" name="Notes Placeholder 2"/>
          <p:cNvSpPr>
            <a:spLocks noGrp="1"/>
          </p:cNvSpPr>
          <p:nvPr>
            <p:ph type="body" idx="1"/>
          </p:nvPr>
        </p:nvSpPr>
        <p:spPr>
          <a:noFill/>
          <a:ln/>
        </p:spPr>
        <p:txBody>
          <a:bodyPr/>
          <a:lstStyle/>
          <a:p>
            <a:endParaRPr lang="en-US" smtClean="0"/>
          </a:p>
        </p:txBody>
      </p:sp>
      <p:sp>
        <p:nvSpPr>
          <p:cNvPr id="520196" name="Slide Number Placeholder 3"/>
          <p:cNvSpPr>
            <a:spLocks noGrp="1"/>
          </p:cNvSpPr>
          <p:nvPr>
            <p:ph type="sldNum" sz="quarter" idx="5"/>
          </p:nvPr>
        </p:nvSpPr>
        <p:spPr>
          <a:xfrm>
            <a:off x="3884613" y="8685213"/>
            <a:ext cx="2971800" cy="457200"/>
          </a:xfrm>
          <a:prstGeom prst="rect">
            <a:avLst/>
          </a:prstGeom>
          <a:noFill/>
        </p:spPr>
        <p:txBody>
          <a:bodyPr lIns="91432" tIns="45716" rIns="91432" bIns="45716"/>
          <a:lstStyle/>
          <a:p>
            <a:fld id="{1C338E8F-0CCF-457D-8E35-8E3AB82BC6A7}"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fld id="{AC2EEA28-FA74-416C-9F52-651D51A854CE}"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Slide Image Placeholder 1"/>
          <p:cNvSpPr>
            <a:spLocks noGrp="1" noRot="1" noChangeAspect="1" noTextEdit="1"/>
          </p:cNvSpPr>
          <p:nvPr>
            <p:ph type="sldImg"/>
          </p:nvPr>
        </p:nvSpPr>
        <p:spPr>
          <a:ln/>
        </p:spPr>
      </p:sp>
      <p:sp>
        <p:nvSpPr>
          <p:cNvPr id="463875" name="Notes Placeholder 2"/>
          <p:cNvSpPr>
            <a:spLocks noGrp="1"/>
          </p:cNvSpPr>
          <p:nvPr>
            <p:ph type="body" idx="1"/>
          </p:nvPr>
        </p:nvSpPr>
        <p:spPr>
          <a:noFill/>
          <a:ln/>
        </p:spPr>
        <p:txBody>
          <a:bodyPr/>
          <a:lstStyle/>
          <a:p>
            <a:endParaRPr lang="en-US" smtClean="0"/>
          </a:p>
        </p:txBody>
      </p:sp>
      <p:sp>
        <p:nvSpPr>
          <p:cNvPr id="463876" name="Slide Number Placeholder 3"/>
          <p:cNvSpPr>
            <a:spLocks noGrp="1"/>
          </p:cNvSpPr>
          <p:nvPr>
            <p:ph type="sldNum" sz="quarter" idx="5"/>
          </p:nvPr>
        </p:nvSpPr>
        <p:spPr>
          <a:xfrm>
            <a:off x="3884613" y="8685213"/>
            <a:ext cx="2971800" cy="457200"/>
          </a:xfrm>
          <a:prstGeom prst="rect">
            <a:avLst/>
          </a:prstGeom>
          <a:noFill/>
        </p:spPr>
        <p:txBody>
          <a:bodyPr lIns="91432" tIns="45716" rIns="91432" bIns="45716"/>
          <a:lstStyle/>
          <a:p>
            <a:fld id="{A796B85D-3A8F-42A1-B4AD-ADD8276D6334}"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fld id="{AC2EEA28-FA74-416C-9F52-651D51A854CE}"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414" y="8685894"/>
            <a:ext cx="2972098" cy="456595"/>
          </a:xfrm>
          <a:prstGeom prst="rect">
            <a:avLst/>
          </a:prstGeom>
          <a:ln/>
        </p:spPr>
        <p:txBody>
          <a:bodyPr/>
          <a:lstStyle/>
          <a:p>
            <a:fld id="{E407910E-8859-4F04-8A6B-F2E0C3D35E63}" type="slidenum">
              <a:rPr lang="en-US"/>
              <a:pPr/>
              <a:t>40</a:t>
            </a:fld>
            <a:endParaRPr lang="en-US"/>
          </a:p>
        </p:txBody>
      </p:sp>
      <p:sp>
        <p:nvSpPr>
          <p:cNvPr id="18434" name="Rectangle 2"/>
          <p:cNvSpPr>
            <a:spLocks noGrp="1" noRot="1" noChangeAspect="1" noChangeArrowheads="1" noTextEdit="1"/>
          </p:cNvSpPr>
          <p:nvPr>
            <p:ph type="sldImg"/>
          </p:nvPr>
        </p:nvSpPr>
        <p:spPr>
          <a:xfrm>
            <a:off x="1187649" y="692453"/>
            <a:ext cx="4482703" cy="3415393"/>
          </a:xfrm>
          <a:ln/>
        </p:spPr>
      </p:sp>
      <p:sp>
        <p:nvSpPr>
          <p:cNvPr id="18435" name="Rectangle 3"/>
          <p:cNvSpPr>
            <a:spLocks noGrp="1" noChangeArrowheads="1"/>
          </p:cNvSpPr>
          <p:nvPr>
            <p:ph type="body" idx="1"/>
          </p:nvPr>
        </p:nvSpPr>
        <p:spPr>
          <a:xfrm>
            <a:off x="913805" y="4343704"/>
            <a:ext cx="5030391" cy="4113892"/>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25,000 light-years away</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fld id="{AC2EEA28-FA74-416C-9F52-651D51A854CE}"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D61A3D-3B46-41DD-AAA5-A17DE21FF5A0}" type="datetimeFigureOut">
              <a:rPr lang="en-US" smtClean="0"/>
              <a:t>11/27/2012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2A005-E019-443E-B2AC-135DDC985EB4}" type="slidenum">
              <a:rPr lang="en-US" smtClean="0"/>
              <a:t>‹#›</a:t>
            </a:fld>
            <a:endParaRPr lang="en-US"/>
          </a:p>
        </p:txBody>
      </p:sp>
    </p:spTree>
    <p:extLst>
      <p:ext uri="{BB962C8B-B14F-4D97-AF65-F5344CB8AC3E}">
        <p14:creationId xmlns:p14="http://schemas.microsoft.com/office/powerpoint/2010/main" val="1381581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D61A3D-3B46-41DD-AAA5-A17DE21FF5A0}" type="datetimeFigureOut">
              <a:rPr lang="en-US" smtClean="0"/>
              <a:t>11/27/2012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2A005-E019-443E-B2AC-135DDC985EB4}" type="slidenum">
              <a:rPr lang="en-US" smtClean="0"/>
              <a:t>‹#›</a:t>
            </a:fld>
            <a:endParaRPr lang="en-US"/>
          </a:p>
        </p:txBody>
      </p:sp>
    </p:spTree>
    <p:extLst>
      <p:ext uri="{BB962C8B-B14F-4D97-AF65-F5344CB8AC3E}">
        <p14:creationId xmlns:p14="http://schemas.microsoft.com/office/powerpoint/2010/main" val="3734011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D61A3D-3B46-41DD-AAA5-A17DE21FF5A0}" type="datetimeFigureOut">
              <a:rPr lang="en-US" smtClean="0"/>
              <a:t>11/27/2012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2A005-E019-443E-B2AC-135DDC985EB4}" type="slidenum">
              <a:rPr lang="en-US" smtClean="0"/>
              <a:t>‹#›</a:t>
            </a:fld>
            <a:endParaRPr lang="en-US"/>
          </a:p>
        </p:txBody>
      </p:sp>
    </p:spTree>
    <p:extLst>
      <p:ext uri="{BB962C8B-B14F-4D97-AF65-F5344CB8AC3E}">
        <p14:creationId xmlns:p14="http://schemas.microsoft.com/office/powerpoint/2010/main" val="1234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71600"/>
            <a:ext cx="41148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62400"/>
            <a:ext cx="41148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CCB8D48-A403-4106-8334-71E3117ACB5F}" type="slidenum">
              <a:rPr lang="en-US"/>
              <a:pPr>
                <a:defRPr/>
              </a:pPr>
              <a:t>‹#›</a:t>
            </a:fld>
            <a:endParaRPr lang="en-US"/>
          </a:p>
        </p:txBody>
      </p:sp>
    </p:spTree>
    <p:extLst>
      <p:ext uri="{BB962C8B-B14F-4D97-AF65-F5344CB8AC3E}">
        <p14:creationId xmlns:p14="http://schemas.microsoft.com/office/powerpoint/2010/main" val="2305676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D61A3D-3B46-41DD-AAA5-A17DE21FF5A0}" type="datetimeFigureOut">
              <a:rPr lang="en-US" smtClean="0"/>
              <a:t>11/27/2012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2A005-E019-443E-B2AC-135DDC985EB4}" type="slidenum">
              <a:rPr lang="en-US" smtClean="0"/>
              <a:t>‹#›</a:t>
            </a:fld>
            <a:endParaRPr lang="en-US"/>
          </a:p>
        </p:txBody>
      </p:sp>
    </p:spTree>
    <p:extLst>
      <p:ext uri="{BB962C8B-B14F-4D97-AF65-F5344CB8AC3E}">
        <p14:creationId xmlns:p14="http://schemas.microsoft.com/office/powerpoint/2010/main" val="1753973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D61A3D-3B46-41DD-AAA5-A17DE21FF5A0}" type="datetimeFigureOut">
              <a:rPr lang="en-US" smtClean="0"/>
              <a:t>11/27/2012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2A005-E019-443E-B2AC-135DDC985EB4}" type="slidenum">
              <a:rPr lang="en-US" smtClean="0"/>
              <a:t>‹#›</a:t>
            </a:fld>
            <a:endParaRPr lang="en-US"/>
          </a:p>
        </p:txBody>
      </p:sp>
    </p:spTree>
    <p:extLst>
      <p:ext uri="{BB962C8B-B14F-4D97-AF65-F5344CB8AC3E}">
        <p14:creationId xmlns:p14="http://schemas.microsoft.com/office/powerpoint/2010/main" val="1262673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D61A3D-3B46-41DD-AAA5-A17DE21FF5A0}" type="datetimeFigureOut">
              <a:rPr lang="en-US" smtClean="0"/>
              <a:t>11/27/2012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B2A005-E019-443E-B2AC-135DDC985EB4}" type="slidenum">
              <a:rPr lang="en-US" smtClean="0"/>
              <a:t>‹#›</a:t>
            </a:fld>
            <a:endParaRPr lang="en-US"/>
          </a:p>
        </p:txBody>
      </p:sp>
    </p:spTree>
    <p:extLst>
      <p:ext uri="{BB962C8B-B14F-4D97-AF65-F5344CB8AC3E}">
        <p14:creationId xmlns:p14="http://schemas.microsoft.com/office/powerpoint/2010/main" val="23288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D61A3D-3B46-41DD-AAA5-A17DE21FF5A0}" type="datetimeFigureOut">
              <a:rPr lang="en-US" smtClean="0"/>
              <a:t>11/27/2012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B2A005-E019-443E-B2AC-135DDC985EB4}" type="slidenum">
              <a:rPr lang="en-US" smtClean="0"/>
              <a:t>‹#›</a:t>
            </a:fld>
            <a:endParaRPr lang="en-US"/>
          </a:p>
        </p:txBody>
      </p:sp>
    </p:spTree>
    <p:extLst>
      <p:ext uri="{BB962C8B-B14F-4D97-AF65-F5344CB8AC3E}">
        <p14:creationId xmlns:p14="http://schemas.microsoft.com/office/powerpoint/2010/main" val="2472212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D61A3D-3B46-41DD-AAA5-A17DE21FF5A0}" type="datetimeFigureOut">
              <a:rPr lang="en-US" smtClean="0"/>
              <a:t>11/27/2012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B2A005-E019-443E-B2AC-135DDC985EB4}" type="slidenum">
              <a:rPr lang="en-US" smtClean="0"/>
              <a:t>‹#›</a:t>
            </a:fld>
            <a:endParaRPr lang="en-US"/>
          </a:p>
        </p:txBody>
      </p:sp>
    </p:spTree>
    <p:extLst>
      <p:ext uri="{BB962C8B-B14F-4D97-AF65-F5344CB8AC3E}">
        <p14:creationId xmlns:p14="http://schemas.microsoft.com/office/powerpoint/2010/main" val="171021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D61A3D-3B46-41DD-AAA5-A17DE21FF5A0}" type="datetimeFigureOut">
              <a:rPr lang="en-US" smtClean="0"/>
              <a:t>11/27/2012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B2A005-E019-443E-B2AC-135DDC985EB4}" type="slidenum">
              <a:rPr lang="en-US" smtClean="0"/>
              <a:t>‹#›</a:t>
            </a:fld>
            <a:endParaRPr lang="en-US"/>
          </a:p>
        </p:txBody>
      </p:sp>
    </p:spTree>
    <p:extLst>
      <p:ext uri="{BB962C8B-B14F-4D97-AF65-F5344CB8AC3E}">
        <p14:creationId xmlns:p14="http://schemas.microsoft.com/office/powerpoint/2010/main" val="1671323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D61A3D-3B46-41DD-AAA5-A17DE21FF5A0}" type="datetimeFigureOut">
              <a:rPr lang="en-US" smtClean="0"/>
              <a:t>11/27/2012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B2A005-E019-443E-B2AC-135DDC985EB4}" type="slidenum">
              <a:rPr lang="en-US" smtClean="0"/>
              <a:t>‹#›</a:t>
            </a:fld>
            <a:endParaRPr lang="en-US"/>
          </a:p>
        </p:txBody>
      </p:sp>
    </p:spTree>
    <p:extLst>
      <p:ext uri="{BB962C8B-B14F-4D97-AF65-F5344CB8AC3E}">
        <p14:creationId xmlns:p14="http://schemas.microsoft.com/office/powerpoint/2010/main" val="1173867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D61A3D-3B46-41DD-AAA5-A17DE21FF5A0}" type="datetimeFigureOut">
              <a:rPr lang="en-US" smtClean="0"/>
              <a:t>11/27/2012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B2A005-E019-443E-B2AC-135DDC985EB4}" type="slidenum">
              <a:rPr lang="en-US" smtClean="0"/>
              <a:t>‹#›</a:t>
            </a:fld>
            <a:endParaRPr lang="en-US"/>
          </a:p>
        </p:txBody>
      </p:sp>
    </p:spTree>
    <p:extLst>
      <p:ext uri="{BB962C8B-B14F-4D97-AF65-F5344CB8AC3E}">
        <p14:creationId xmlns:p14="http://schemas.microsoft.com/office/powerpoint/2010/main" val="3549010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D61A3D-3B46-41DD-AAA5-A17DE21FF5A0}" type="datetimeFigureOut">
              <a:rPr lang="en-US" smtClean="0"/>
              <a:t>11/27/2012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B2A005-E019-443E-B2AC-135DDC985EB4}" type="slidenum">
              <a:rPr lang="en-US" smtClean="0"/>
              <a:t>‹#›</a:t>
            </a:fld>
            <a:endParaRPr lang="en-US"/>
          </a:p>
        </p:txBody>
      </p:sp>
    </p:spTree>
    <p:extLst>
      <p:ext uri="{BB962C8B-B14F-4D97-AF65-F5344CB8AC3E}">
        <p14:creationId xmlns:p14="http://schemas.microsoft.com/office/powerpoint/2010/main" val="283720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5.png"/><Relationship Id="rId2" Type="http://schemas.openxmlformats.org/officeDocument/2006/relationships/video" Target="file:///E:\U5FILES\MEDIA\CH28\F28_01.MOV" TargetMode="External"/><Relationship Id="rId1" Type="http://schemas.openxmlformats.org/officeDocument/2006/relationships/tags" Target="../tags/tag6.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3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video" Target="file:///E:\U5FILES\MEDIA\CH25\F25_08.MOV" TargetMode="External"/><Relationship Id="rId7" Type="http://schemas.openxmlformats.org/officeDocument/2006/relationships/image" Target="../media/image53.png"/><Relationship Id="rId2" Type="http://schemas.openxmlformats.org/officeDocument/2006/relationships/video" Target="file:///E:\U5FILES\MEDIA\CH25\F25_15.MOV" TargetMode="External"/><Relationship Id="rId1" Type="http://schemas.openxmlformats.org/officeDocument/2006/relationships/tags" Target="../tags/tag14.xml"/><Relationship Id="rId6" Type="http://schemas.openxmlformats.org/officeDocument/2006/relationships/image" Target="../media/image52.png"/><Relationship Id="rId5" Type="http://schemas.openxmlformats.org/officeDocument/2006/relationships/notesSlide" Target="../notesSlides/notesSlide40.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44000" cy="7955280"/>
          </a:xfrm>
          <a:prstGeom prst="rect">
            <a:avLst/>
          </a:prstGeom>
          <a:noFill/>
          <a:ln w="9525">
            <a:noFill/>
            <a:miter lim="800000"/>
            <a:headEnd/>
            <a:tailEnd/>
          </a:ln>
        </p:spPr>
      </p:pic>
      <p:sp>
        <p:nvSpPr>
          <p:cNvPr id="120834" name="Rectangle 2"/>
          <p:cNvSpPr>
            <a:spLocks noGrp="1" noChangeArrowheads="1"/>
          </p:cNvSpPr>
          <p:nvPr>
            <p:ph type="title"/>
          </p:nvPr>
        </p:nvSpPr>
        <p:spPr>
          <a:xfrm>
            <a:off x="2325327" y="1585576"/>
            <a:ext cx="4954202" cy="864105"/>
          </a:xfrm>
        </p:spPr>
        <p:txBody>
          <a:bodyPr>
            <a:normAutofit fontScale="90000"/>
          </a:bodyPr>
          <a:lstStyle/>
          <a:p>
            <a:r>
              <a:rPr lang="en-US" sz="6000" dirty="0" smtClean="0">
                <a:solidFill>
                  <a:srgbClr val="FFFFCC"/>
                </a:solidFill>
                <a:latin typeface="Calisto MT" pitchFamily="18" charset="0"/>
              </a:rPr>
              <a:t>Cosmology</a:t>
            </a:r>
            <a:endParaRPr lang="en-US" sz="6000" dirty="0">
              <a:solidFill>
                <a:srgbClr val="FFFFCC"/>
              </a:solidFill>
              <a:latin typeface="Calisto MT" pitchFamily="18" charset="0"/>
            </a:endParaRPr>
          </a:p>
        </p:txBody>
      </p:sp>
    </p:spTree>
    <p:extLst>
      <p:ext uri="{BB962C8B-B14F-4D97-AF65-F5344CB8AC3E}">
        <p14:creationId xmlns:p14="http://schemas.microsoft.com/office/powerpoint/2010/main" val="41813161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711849" y="203008"/>
            <a:ext cx="3434851" cy="646331"/>
          </a:xfrm>
          <a:prstGeom prst="rect">
            <a:avLst/>
          </a:prstGeom>
          <a:noFill/>
        </p:spPr>
        <p:txBody>
          <a:bodyPr wrap="none" rtlCol="0">
            <a:spAutoFit/>
          </a:bodyPr>
          <a:lstStyle/>
          <a:p>
            <a:r>
              <a:rPr lang="en-US" sz="3600" b="0" dirty="0" smtClean="0">
                <a:solidFill>
                  <a:schemeClr val="bg1"/>
                </a:solidFill>
                <a:latin typeface="Calisto MT" pitchFamily="18" charset="0"/>
              </a:rPr>
              <a:t>Color Auto-level</a:t>
            </a:r>
            <a:endParaRPr lang="en-US" sz="3600" b="0" dirty="0">
              <a:solidFill>
                <a:schemeClr val="bg1"/>
              </a:solidFill>
              <a:latin typeface="Calisto MT" pitchFamily="18" charset="0"/>
            </a:endParaRPr>
          </a:p>
        </p:txBody>
      </p:sp>
      <p:pic>
        <p:nvPicPr>
          <p:cNvPr id="10" name="Picture 9" descr="superCloseDarkAutoLevel.png"/>
          <p:cNvPicPr>
            <a:picLocks noChangeAspect="1"/>
          </p:cNvPicPr>
          <p:nvPr/>
        </p:nvPicPr>
        <p:blipFill>
          <a:blip r:embed="rId3" cstate="print"/>
          <a:stretch>
            <a:fillRect/>
          </a:stretch>
        </p:blipFill>
        <p:spPr>
          <a:xfrm>
            <a:off x="942759" y="894292"/>
            <a:ext cx="7207224" cy="5680570"/>
          </a:xfrm>
          <a:prstGeom prst="rect">
            <a:avLst/>
          </a:prstGeom>
        </p:spPr>
      </p:pic>
    </p:spTree>
    <p:extLst>
      <p:ext uri="{BB962C8B-B14F-4D97-AF65-F5344CB8AC3E}">
        <p14:creationId xmlns:p14="http://schemas.microsoft.com/office/powerpoint/2010/main" val="33644345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uperCloseDarkContrast1.png"/>
          <p:cNvPicPr>
            <a:picLocks noChangeAspect="1"/>
          </p:cNvPicPr>
          <p:nvPr/>
        </p:nvPicPr>
        <p:blipFill>
          <a:blip r:embed="rId3" cstate="print"/>
          <a:stretch>
            <a:fillRect/>
          </a:stretch>
        </p:blipFill>
        <p:spPr>
          <a:xfrm>
            <a:off x="1000366" y="894292"/>
            <a:ext cx="7159886" cy="5656902"/>
          </a:xfrm>
          <a:prstGeom prst="rect">
            <a:avLst/>
          </a:prstGeom>
        </p:spPr>
      </p:pic>
      <p:sp>
        <p:nvSpPr>
          <p:cNvPr id="13" name="TextBox 12"/>
          <p:cNvSpPr txBox="1"/>
          <p:nvPr/>
        </p:nvSpPr>
        <p:spPr>
          <a:xfrm>
            <a:off x="424296" y="203008"/>
            <a:ext cx="8127546" cy="646331"/>
          </a:xfrm>
          <a:prstGeom prst="rect">
            <a:avLst/>
          </a:prstGeom>
          <a:noFill/>
        </p:spPr>
        <p:txBody>
          <a:bodyPr wrap="none" rtlCol="0">
            <a:spAutoFit/>
          </a:bodyPr>
          <a:lstStyle/>
          <a:p>
            <a:r>
              <a:rPr lang="en-US" sz="3600" b="0" dirty="0" smtClean="0">
                <a:solidFill>
                  <a:schemeClr val="bg1"/>
                </a:solidFill>
                <a:latin typeface="Calisto MT" pitchFamily="18" charset="0"/>
              </a:rPr>
              <a:t>Highest contrast, brightness threshold 1 </a:t>
            </a:r>
            <a:endParaRPr lang="en-US" sz="3600" b="0" dirty="0">
              <a:solidFill>
                <a:schemeClr val="bg1"/>
              </a:solidFill>
              <a:latin typeface="Calisto MT" pitchFamily="18" charset="0"/>
            </a:endParaRPr>
          </a:p>
        </p:txBody>
      </p:sp>
    </p:spTree>
    <p:extLst>
      <p:ext uri="{BB962C8B-B14F-4D97-AF65-F5344CB8AC3E}">
        <p14:creationId xmlns:p14="http://schemas.microsoft.com/office/powerpoint/2010/main" val="699317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uperCloseDarkContrast2.png"/>
          <p:cNvPicPr>
            <a:picLocks noChangeAspect="1"/>
          </p:cNvPicPr>
          <p:nvPr/>
        </p:nvPicPr>
        <p:blipFill>
          <a:blip r:embed="rId3" cstate="print"/>
          <a:stretch>
            <a:fillRect/>
          </a:stretch>
        </p:blipFill>
        <p:spPr>
          <a:xfrm>
            <a:off x="1000366" y="1009506"/>
            <a:ext cx="7159886" cy="5633232"/>
          </a:xfrm>
          <a:prstGeom prst="rect">
            <a:avLst/>
          </a:prstGeom>
        </p:spPr>
      </p:pic>
      <p:sp>
        <p:nvSpPr>
          <p:cNvPr id="12" name="TextBox 11"/>
          <p:cNvSpPr txBox="1"/>
          <p:nvPr/>
        </p:nvSpPr>
        <p:spPr>
          <a:xfrm>
            <a:off x="365503" y="203008"/>
            <a:ext cx="8127546" cy="646331"/>
          </a:xfrm>
          <a:prstGeom prst="rect">
            <a:avLst/>
          </a:prstGeom>
          <a:noFill/>
        </p:spPr>
        <p:txBody>
          <a:bodyPr wrap="none" rtlCol="0">
            <a:spAutoFit/>
          </a:bodyPr>
          <a:lstStyle/>
          <a:p>
            <a:r>
              <a:rPr lang="en-US" sz="3600" b="0" dirty="0" smtClean="0">
                <a:solidFill>
                  <a:schemeClr val="bg1"/>
                </a:solidFill>
                <a:latin typeface="Calisto MT" pitchFamily="18" charset="0"/>
              </a:rPr>
              <a:t>Highest contrast, brightness threshold 2 </a:t>
            </a:r>
            <a:endParaRPr lang="en-US" sz="3600" b="0" dirty="0">
              <a:solidFill>
                <a:schemeClr val="bg1"/>
              </a:solidFill>
              <a:latin typeface="Calisto MT" pitchFamily="18" charset="0"/>
            </a:endParaRPr>
          </a:p>
        </p:txBody>
      </p:sp>
      <p:sp>
        <p:nvSpPr>
          <p:cNvPr id="10" name="TextBox 9"/>
          <p:cNvSpPr txBox="1"/>
          <p:nvPr/>
        </p:nvSpPr>
        <p:spPr>
          <a:xfrm>
            <a:off x="1346008" y="5675673"/>
            <a:ext cx="4074577" cy="584775"/>
          </a:xfrm>
          <a:prstGeom prst="rect">
            <a:avLst/>
          </a:prstGeom>
          <a:noFill/>
        </p:spPr>
        <p:txBody>
          <a:bodyPr wrap="none" rtlCol="0">
            <a:spAutoFit/>
          </a:bodyPr>
          <a:lstStyle/>
          <a:p>
            <a:r>
              <a:rPr lang="en-US" sz="3200" dirty="0" smtClean="0">
                <a:solidFill>
                  <a:schemeClr val="bg1"/>
                </a:solidFill>
                <a:latin typeface="Calisto MT" pitchFamily="18" charset="0"/>
              </a:rPr>
              <a:t>13.1 billion years old!</a:t>
            </a:r>
            <a:endParaRPr lang="en-US" sz="3200" dirty="0">
              <a:solidFill>
                <a:schemeClr val="bg1"/>
              </a:solidFill>
              <a:latin typeface="Calisto MT" pitchFamily="18" charset="0"/>
            </a:endParaRPr>
          </a:p>
        </p:txBody>
      </p:sp>
    </p:spTree>
    <p:extLst>
      <p:ext uri="{BB962C8B-B14F-4D97-AF65-F5344CB8AC3E}">
        <p14:creationId xmlns:p14="http://schemas.microsoft.com/office/powerpoint/2010/main" val="270893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r>
              <a:rPr lang="en-US" sz="3500" dirty="0" smtClean="0">
                <a:solidFill>
                  <a:schemeClr val="bg1"/>
                </a:solidFill>
              </a:rPr>
              <a:t>“Red” Shift from Galaxies(Absorption spectra)</a:t>
            </a:r>
          </a:p>
        </p:txBody>
      </p:sp>
      <p:sp>
        <p:nvSpPr>
          <p:cNvPr id="178179" name="Text Box 3"/>
          <p:cNvSpPr txBox="1">
            <a:spLocks noChangeArrowheads="1"/>
          </p:cNvSpPr>
          <p:nvPr/>
        </p:nvSpPr>
        <p:spPr bwMode="auto">
          <a:xfrm>
            <a:off x="539510" y="5675673"/>
            <a:ext cx="1733550" cy="457200"/>
          </a:xfrm>
          <a:prstGeom prst="rect">
            <a:avLst/>
          </a:prstGeom>
          <a:noFill/>
          <a:ln w="9525">
            <a:noFill/>
            <a:miter lim="800000"/>
            <a:headEnd/>
            <a:tailEnd/>
          </a:ln>
        </p:spPr>
        <p:txBody>
          <a:bodyPr wrap="none">
            <a:spAutoFit/>
          </a:bodyPr>
          <a:lstStyle/>
          <a:p>
            <a:r>
              <a:rPr lang="en-US" sz="2400" b="1" dirty="0">
                <a:solidFill>
                  <a:schemeClr val="bg1"/>
                </a:solidFill>
                <a:latin typeface="Times New Roman" pitchFamily="18" charset="0"/>
              </a:rPr>
              <a:t>Nearby star</a:t>
            </a:r>
          </a:p>
        </p:txBody>
      </p:sp>
      <p:sp>
        <p:nvSpPr>
          <p:cNvPr id="178180" name="Text Box 4"/>
          <p:cNvSpPr txBox="1">
            <a:spLocks noChangeArrowheads="1"/>
          </p:cNvSpPr>
          <p:nvPr/>
        </p:nvSpPr>
        <p:spPr bwMode="auto">
          <a:xfrm>
            <a:off x="228600" y="1828800"/>
            <a:ext cx="2257425" cy="457200"/>
          </a:xfrm>
          <a:prstGeom prst="rect">
            <a:avLst/>
          </a:prstGeom>
          <a:noFill/>
          <a:ln w="9525">
            <a:noFill/>
            <a:miter lim="800000"/>
            <a:headEnd/>
            <a:tailEnd/>
          </a:ln>
        </p:spPr>
        <p:txBody>
          <a:bodyPr wrap="none">
            <a:spAutoFit/>
          </a:bodyPr>
          <a:lstStyle/>
          <a:p>
            <a:r>
              <a:rPr lang="en-US" sz="2400" b="1">
                <a:solidFill>
                  <a:schemeClr val="bg1"/>
                </a:solidFill>
                <a:latin typeface="Times New Roman" pitchFamily="18" charset="0"/>
              </a:rPr>
              <a:t>Faraway galaxy</a:t>
            </a:r>
          </a:p>
        </p:txBody>
      </p:sp>
      <p:pic>
        <p:nvPicPr>
          <p:cNvPr id="178181" name="Picture 5" descr="l26_redshift"/>
          <p:cNvPicPr>
            <a:picLocks noChangeAspect="1" noChangeArrowheads="1"/>
          </p:cNvPicPr>
          <p:nvPr/>
        </p:nvPicPr>
        <p:blipFill>
          <a:blip r:embed="rId4" cstate="print"/>
          <a:srcRect/>
          <a:stretch>
            <a:fillRect/>
          </a:stretch>
        </p:blipFill>
        <p:spPr bwMode="auto">
          <a:xfrm>
            <a:off x="2667000" y="1828800"/>
            <a:ext cx="6324600" cy="4419600"/>
          </a:xfrm>
          <a:prstGeom prst="rect">
            <a:avLst/>
          </a:prstGeom>
          <a:noFill/>
          <a:ln w="9525">
            <a:noFill/>
            <a:miter lim="800000"/>
            <a:headEnd/>
            <a:tailEnd/>
          </a:ln>
        </p:spPr>
      </p:pic>
      <p:sp>
        <p:nvSpPr>
          <p:cNvPr id="1825798" name="Text Box 6"/>
          <p:cNvSpPr txBox="1">
            <a:spLocks noChangeArrowheads="1"/>
          </p:cNvSpPr>
          <p:nvPr/>
        </p:nvSpPr>
        <p:spPr bwMode="auto">
          <a:xfrm>
            <a:off x="51485" y="2860675"/>
            <a:ext cx="2530693" cy="1938992"/>
          </a:xfrm>
          <a:prstGeom prst="rect">
            <a:avLst/>
          </a:prstGeom>
          <a:noFill/>
          <a:ln w="9525">
            <a:noFill/>
            <a:miter lim="800000"/>
            <a:headEnd/>
            <a:tailEnd/>
          </a:ln>
        </p:spPr>
        <p:txBody>
          <a:bodyPr wrap="none">
            <a:spAutoFit/>
          </a:bodyPr>
          <a:lstStyle/>
          <a:p>
            <a:r>
              <a:rPr lang="en-US" sz="2400" b="1" dirty="0">
                <a:solidFill>
                  <a:schemeClr val="bg1"/>
                </a:solidFill>
                <a:latin typeface="Times New Roman" pitchFamily="18" charset="0"/>
              </a:rPr>
              <a:t>Same pattern</a:t>
            </a:r>
          </a:p>
          <a:p>
            <a:r>
              <a:rPr lang="en-US" sz="2400" b="1" dirty="0">
                <a:solidFill>
                  <a:schemeClr val="bg1"/>
                </a:solidFill>
                <a:latin typeface="Times New Roman" pitchFamily="18" charset="0"/>
              </a:rPr>
              <a:t>of lines; each</a:t>
            </a:r>
          </a:p>
          <a:p>
            <a:r>
              <a:rPr lang="en-US" sz="2400" b="1" dirty="0">
                <a:solidFill>
                  <a:schemeClr val="bg1"/>
                </a:solidFill>
                <a:latin typeface="Times New Roman" pitchFamily="18" charset="0"/>
              </a:rPr>
              <a:t>line is shifted </a:t>
            </a:r>
          </a:p>
          <a:p>
            <a:r>
              <a:rPr lang="en-US" sz="2400" b="1" dirty="0">
                <a:solidFill>
                  <a:schemeClr val="bg1"/>
                </a:solidFill>
                <a:latin typeface="Times New Roman" pitchFamily="18" charset="0"/>
              </a:rPr>
              <a:t>toward red end of</a:t>
            </a:r>
          </a:p>
          <a:p>
            <a:r>
              <a:rPr lang="en-US" sz="2400" b="1" dirty="0">
                <a:solidFill>
                  <a:schemeClr val="bg1"/>
                </a:solidFill>
                <a:latin typeface="Times New Roman" pitchFamily="18" charset="0"/>
              </a:rPr>
              <a:t>spectrum.</a:t>
            </a:r>
          </a:p>
        </p:txBody>
      </p:sp>
    </p:spTree>
    <p:custDataLst>
      <p:tags r:id="rId1"/>
    </p:custDataLst>
    <p:extLst>
      <p:ext uri="{BB962C8B-B14F-4D97-AF65-F5344CB8AC3E}">
        <p14:creationId xmlns:p14="http://schemas.microsoft.com/office/powerpoint/2010/main" val="390958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257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579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AutoShape 2"/>
          <p:cNvSpPr>
            <a:spLocks noChangeArrowheads="1"/>
          </p:cNvSpPr>
          <p:nvPr/>
        </p:nvSpPr>
        <p:spPr bwMode="auto">
          <a:xfrm>
            <a:off x="0" y="3048000"/>
            <a:ext cx="9144000" cy="3429000"/>
          </a:xfrm>
          <a:prstGeom prst="irregularSeal2">
            <a:avLst/>
          </a:prstGeom>
          <a:solidFill>
            <a:schemeClr val="accent1"/>
          </a:solidFill>
          <a:ln w="9525">
            <a:solidFill>
              <a:schemeClr val="tx1"/>
            </a:solidFill>
            <a:miter lim="800000"/>
            <a:headEnd/>
            <a:tailEnd/>
          </a:ln>
        </p:spPr>
        <p:txBody>
          <a:bodyPr wrap="none" anchor="ctr"/>
          <a:lstStyle/>
          <a:p>
            <a:endParaRPr lang="en-US">
              <a:solidFill>
                <a:schemeClr val="bg1"/>
              </a:solidFill>
            </a:endParaRPr>
          </a:p>
        </p:txBody>
      </p:sp>
      <p:sp>
        <p:nvSpPr>
          <p:cNvPr id="214019" name="Rectangle 3"/>
          <p:cNvSpPr>
            <a:spLocks noGrp="1" noChangeArrowheads="1"/>
          </p:cNvSpPr>
          <p:nvPr>
            <p:ph type="title"/>
          </p:nvPr>
        </p:nvSpPr>
        <p:spPr>
          <a:xfrm>
            <a:off x="457200" y="152400"/>
            <a:ext cx="7543800" cy="792163"/>
          </a:xfrm>
        </p:spPr>
        <p:txBody>
          <a:bodyPr/>
          <a:lstStyle/>
          <a:p>
            <a:r>
              <a:rPr lang="en-US" sz="3500" dirty="0" smtClean="0">
                <a:solidFill>
                  <a:schemeClr val="bg1"/>
                </a:solidFill>
              </a:rPr>
              <a:t>Implications</a:t>
            </a:r>
          </a:p>
        </p:txBody>
      </p:sp>
      <p:sp>
        <p:nvSpPr>
          <p:cNvPr id="214020" name="Rectangle 4"/>
          <p:cNvSpPr>
            <a:spLocks noGrp="1" noChangeArrowheads="1"/>
          </p:cNvSpPr>
          <p:nvPr>
            <p:ph type="body" idx="1"/>
          </p:nvPr>
        </p:nvSpPr>
        <p:spPr>
          <a:xfrm>
            <a:off x="457200" y="1219200"/>
            <a:ext cx="7543800" cy="2286000"/>
          </a:xfrm>
        </p:spPr>
        <p:txBody>
          <a:bodyPr/>
          <a:lstStyle/>
          <a:p>
            <a:pPr>
              <a:buFont typeface="Wingdings" pitchFamily="2" charset="2"/>
              <a:buNone/>
            </a:pPr>
            <a:r>
              <a:rPr lang="en-US" dirty="0" smtClean="0">
                <a:solidFill>
                  <a:schemeClr val="bg1"/>
                </a:solidFill>
              </a:rPr>
              <a:t>The further away a galaxy is </a:t>
            </a:r>
          </a:p>
          <a:p>
            <a:r>
              <a:rPr lang="en-US" dirty="0" smtClean="0">
                <a:solidFill>
                  <a:schemeClr val="bg1"/>
                </a:solidFill>
              </a:rPr>
              <a:t>	the bigger its red shift (on average)</a:t>
            </a:r>
          </a:p>
          <a:p>
            <a:r>
              <a:rPr lang="en-US" dirty="0" smtClean="0">
                <a:solidFill>
                  <a:schemeClr val="bg1"/>
                </a:solidFill>
              </a:rPr>
              <a:t>	the faster it is moving (away from us)</a:t>
            </a:r>
          </a:p>
        </p:txBody>
      </p:sp>
      <p:sp>
        <p:nvSpPr>
          <p:cNvPr id="214021" name="Rectangle 5"/>
          <p:cNvSpPr>
            <a:spLocks noChangeArrowheads="1"/>
          </p:cNvSpPr>
          <p:nvPr/>
        </p:nvSpPr>
        <p:spPr bwMode="auto">
          <a:xfrm>
            <a:off x="1828800" y="4343400"/>
            <a:ext cx="5429250" cy="641350"/>
          </a:xfrm>
          <a:prstGeom prst="rect">
            <a:avLst/>
          </a:prstGeom>
          <a:noFill/>
          <a:ln w="9525">
            <a:noFill/>
            <a:miter lim="800000"/>
            <a:headEnd/>
            <a:tailEnd/>
          </a:ln>
        </p:spPr>
        <p:txBody>
          <a:bodyPr wrap="none">
            <a:spAutoFit/>
          </a:bodyPr>
          <a:lstStyle/>
          <a:p>
            <a:r>
              <a:rPr lang="en-US" sz="3600" b="1" dirty="0">
                <a:solidFill>
                  <a:srgbClr val="FFFF00"/>
                </a:solidFill>
                <a:latin typeface="Times New Roman" pitchFamily="18" charset="0"/>
              </a:rPr>
              <a:t>EXPANDING UNIVERSE</a:t>
            </a:r>
          </a:p>
        </p:txBody>
      </p:sp>
    </p:spTree>
    <p:custDataLst>
      <p:tags r:id="rId1"/>
    </p:custDataLst>
    <p:extLst>
      <p:ext uri="{BB962C8B-B14F-4D97-AF65-F5344CB8AC3E}">
        <p14:creationId xmlns:p14="http://schemas.microsoft.com/office/powerpoint/2010/main" val="79994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9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457200" y="122238"/>
            <a:ext cx="7543800" cy="792162"/>
          </a:xfrm>
        </p:spPr>
        <p:txBody>
          <a:bodyPr/>
          <a:lstStyle/>
          <a:p>
            <a:r>
              <a:rPr lang="en-US" sz="3500" smtClean="0">
                <a:solidFill>
                  <a:schemeClr val="bg1"/>
                </a:solidFill>
              </a:rPr>
              <a:t>Expanding Universe</a:t>
            </a:r>
          </a:p>
        </p:txBody>
      </p:sp>
      <p:sp>
        <p:nvSpPr>
          <p:cNvPr id="215043" name="Rectangle 3"/>
          <p:cNvSpPr>
            <a:spLocks noGrp="1" noChangeArrowheads="1"/>
          </p:cNvSpPr>
          <p:nvPr>
            <p:ph type="body" sz="half" idx="1"/>
          </p:nvPr>
        </p:nvSpPr>
        <p:spPr>
          <a:xfrm>
            <a:off x="228600" y="1295400"/>
            <a:ext cx="4648200" cy="2247900"/>
          </a:xfrm>
        </p:spPr>
        <p:txBody>
          <a:bodyPr/>
          <a:lstStyle/>
          <a:p>
            <a:pPr>
              <a:lnSpc>
                <a:spcPct val="80000"/>
              </a:lnSpc>
            </a:pPr>
            <a:r>
              <a:rPr lang="en-US" sz="2200" smtClean="0">
                <a:solidFill>
                  <a:schemeClr val="bg1"/>
                </a:solidFill>
              </a:rPr>
              <a:t>If the universe is expanding, the </a:t>
            </a:r>
            <a:r>
              <a:rPr lang="en-US" sz="2200" b="1" smtClean="0">
                <a:solidFill>
                  <a:schemeClr val="bg1"/>
                </a:solidFill>
              </a:rPr>
              <a:t>farther away</a:t>
            </a:r>
            <a:r>
              <a:rPr lang="en-US" sz="2200" smtClean="0">
                <a:solidFill>
                  <a:schemeClr val="bg1"/>
                </a:solidFill>
              </a:rPr>
              <a:t> two galaxies are, the </a:t>
            </a:r>
            <a:r>
              <a:rPr lang="en-US" sz="2200" b="1" smtClean="0">
                <a:solidFill>
                  <a:schemeClr val="bg1"/>
                </a:solidFill>
              </a:rPr>
              <a:t>faster they move apart</a:t>
            </a:r>
            <a:r>
              <a:rPr lang="en-US" sz="2200" smtClean="0">
                <a:solidFill>
                  <a:schemeClr val="bg1"/>
                </a:solidFill>
              </a:rPr>
              <a:t>.</a:t>
            </a:r>
          </a:p>
          <a:p>
            <a:pPr>
              <a:lnSpc>
                <a:spcPct val="80000"/>
              </a:lnSpc>
            </a:pPr>
            <a:endParaRPr lang="en-US" sz="2200" smtClean="0">
              <a:solidFill>
                <a:schemeClr val="bg1"/>
              </a:solidFill>
            </a:endParaRPr>
          </a:p>
          <a:p>
            <a:pPr>
              <a:lnSpc>
                <a:spcPct val="80000"/>
              </a:lnSpc>
            </a:pPr>
            <a:r>
              <a:rPr lang="en-US" sz="2200" smtClean="0">
                <a:solidFill>
                  <a:schemeClr val="bg1"/>
                </a:solidFill>
              </a:rPr>
              <a:t>Also, all galaxies would appear to be moving away from all other galaxies so </a:t>
            </a:r>
            <a:r>
              <a:rPr lang="en-US" sz="2200" b="1" smtClean="0">
                <a:solidFill>
                  <a:schemeClr val="bg1"/>
                </a:solidFill>
              </a:rPr>
              <a:t>our view is not unique</a:t>
            </a:r>
            <a:r>
              <a:rPr lang="en-US" sz="2200" smtClean="0">
                <a:solidFill>
                  <a:schemeClr val="bg1"/>
                </a:solidFill>
              </a:rPr>
              <a:t>.</a:t>
            </a:r>
          </a:p>
        </p:txBody>
      </p:sp>
      <p:pic>
        <p:nvPicPr>
          <p:cNvPr id="126980" name="F28_01.MOV">
            <a:hlinkClick r:id="" action="ppaction://media"/>
          </p:cNvPr>
          <p:cNvPicPr>
            <a:picLocks noGrp="1" noRot="1" noChangeAspect="1" noChangeArrowheads="1"/>
          </p:cNvPicPr>
          <p:nvPr>
            <p:ph sz="quarter" idx="3"/>
            <a:videoFile r:link="rId2"/>
          </p:nvPr>
        </p:nvPicPr>
        <p:blipFill>
          <a:blip r:embed="rId5" cstate="print"/>
          <a:srcRect/>
          <a:stretch>
            <a:fillRect/>
          </a:stretch>
        </p:blipFill>
        <p:spPr>
          <a:xfrm>
            <a:off x="5334000" y="2057400"/>
            <a:ext cx="3603625" cy="1770063"/>
          </a:xfrm>
        </p:spPr>
      </p:pic>
      <p:pic>
        <p:nvPicPr>
          <p:cNvPr id="126981" name="Picture 5"/>
          <p:cNvPicPr>
            <a:picLocks noChangeAspect="1" noChangeArrowheads="1"/>
          </p:cNvPicPr>
          <p:nvPr/>
        </p:nvPicPr>
        <p:blipFill>
          <a:blip r:embed="rId6" cstate="print"/>
          <a:srcRect/>
          <a:stretch>
            <a:fillRect/>
          </a:stretch>
        </p:blipFill>
        <p:spPr bwMode="auto">
          <a:xfrm>
            <a:off x="5029200" y="4419600"/>
            <a:ext cx="4114800" cy="1714500"/>
          </a:xfrm>
          <a:prstGeom prst="rect">
            <a:avLst/>
          </a:prstGeom>
          <a:noFill/>
          <a:ln w="12700">
            <a:noFill/>
            <a:miter lim="800000"/>
            <a:headEnd/>
            <a:tailEnd/>
          </a:ln>
        </p:spPr>
      </p:pic>
      <p:pic>
        <p:nvPicPr>
          <p:cNvPr id="126982" name="Picture 6"/>
          <p:cNvPicPr>
            <a:picLocks noChangeAspect="1" noChangeArrowheads="1"/>
          </p:cNvPicPr>
          <p:nvPr/>
        </p:nvPicPr>
        <p:blipFill>
          <a:blip r:embed="rId7" cstate="print"/>
          <a:srcRect/>
          <a:stretch>
            <a:fillRect/>
          </a:stretch>
        </p:blipFill>
        <p:spPr bwMode="auto">
          <a:xfrm>
            <a:off x="309082" y="4114800"/>
            <a:ext cx="4262918" cy="2192338"/>
          </a:xfrm>
          <a:prstGeom prst="rect">
            <a:avLst/>
          </a:prstGeom>
          <a:noFill/>
          <a:ln w="12700">
            <a:noFill/>
            <a:miter lim="800000"/>
            <a:headEnd/>
            <a:tailEnd/>
          </a:ln>
        </p:spPr>
      </p:pic>
    </p:spTree>
    <p:custDataLst>
      <p:tags r:id="rId1"/>
    </p:custDataLst>
    <p:extLst>
      <p:ext uri="{BB962C8B-B14F-4D97-AF65-F5344CB8AC3E}">
        <p14:creationId xmlns:p14="http://schemas.microsoft.com/office/powerpoint/2010/main" val="353712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9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9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69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0">
                  <p:stCondLst>
                    <p:cond delay="indefinite"/>
                  </p:stCondLst>
                  <p:endCondLst>
                    <p:cond evt="onNext" delay="0">
                      <p:tgtEl>
                        <p:sldTgt/>
                      </p:tgtEl>
                    </p:cond>
                    <p:cond evt="onPrev" delay="0">
                      <p:tgtEl>
                        <p:sldTgt/>
                      </p:tgtEl>
                    </p:cond>
                  </p:endCondLst>
                </p:cTn>
                <p:tgtEl>
                  <p:spTgt spid="126980"/>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457200" y="228600"/>
            <a:ext cx="7543800" cy="1122362"/>
          </a:xfrm>
        </p:spPr>
        <p:txBody>
          <a:bodyPr/>
          <a:lstStyle/>
          <a:p>
            <a:r>
              <a:rPr lang="en-US" sz="3500" dirty="0" smtClean="0">
                <a:solidFill>
                  <a:schemeClr val="bg1"/>
                </a:solidFill>
              </a:rPr>
              <a:t>Key observations that a viable cosmological model must explain</a:t>
            </a:r>
          </a:p>
        </p:txBody>
      </p:sp>
      <p:sp>
        <p:nvSpPr>
          <p:cNvPr id="218115" name="Rectangle 3"/>
          <p:cNvSpPr>
            <a:spLocks noGrp="1" noChangeArrowheads="1"/>
          </p:cNvSpPr>
          <p:nvPr>
            <p:ph type="body" idx="1"/>
          </p:nvPr>
        </p:nvSpPr>
        <p:spPr>
          <a:xfrm>
            <a:off x="457200" y="1981200"/>
            <a:ext cx="8153400" cy="2743200"/>
          </a:xfrm>
        </p:spPr>
        <p:txBody>
          <a:bodyPr/>
          <a:lstStyle/>
          <a:p>
            <a:pPr marL="571500" indent="-571500">
              <a:lnSpc>
                <a:spcPct val="80000"/>
              </a:lnSpc>
              <a:buFont typeface="Wingdings" pitchFamily="2" charset="2"/>
              <a:buAutoNum type="arabicPeriod"/>
            </a:pPr>
            <a:r>
              <a:rPr lang="en-US" sz="2800" dirty="0" smtClean="0">
                <a:solidFill>
                  <a:schemeClr val="bg1"/>
                </a:solidFill>
              </a:rPr>
              <a:t>The “expanding” universe  (the red shift) </a:t>
            </a:r>
          </a:p>
          <a:p>
            <a:pPr marL="571500" indent="-571500">
              <a:lnSpc>
                <a:spcPct val="80000"/>
              </a:lnSpc>
              <a:buFont typeface="Wingdings" pitchFamily="2" charset="2"/>
              <a:buAutoNum type="arabicPeriod"/>
            </a:pPr>
            <a:r>
              <a:rPr lang="en-US" sz="2800" dirty="0" smtClean="0">
                <a:solidFill>
                  <a:schemeClr val="bg1"/>
                </a:solidFill>
              </a:rPr>
              <a:t>The “age” of the universe. </a:t>
            </a:r>
          </a:p>
          <a:p>
            <a:pPr marL="571500" indent="-571500">
              <a:lnSpc>
                <a:spcPct val="80000"/>
              </a:lnSpc>
              <a:buFont typeface="Wingdings" pitchFamily="2" charset="2"/>
              <a:buAutoNum type="arabicPeriod"/>
            </a:pPr>
            <a:r>
              <a:rPr lang="en-US" sz="2800" dirty="0" smtClean="0">
                <a:solidFill>
                  <a:schemeClr val="bg1"/>
                </a:solidFill>
              </a:rPr>
              <a:t>The abundance of hydrogen (75%), helium (24%), and other elements.</a:t>
            </a:r>
          </a:p>
          <a:p>
            <a:pPr marL="571500" indent="-571500">
              <a:lnSpc>
                <a:spcPct val="80000"/>
              </a:lnSpc>
              <a:buFont typeface="Wingdings" pitchFamily="2" charset="2"/>
              <a:buAutoNum type="arabicPeriod"/>
            </a:pPr>
            <a:r>
              <a:rPr lang="en-US" sz="2800" dirty="0" smtClean="0">
                <a:solidFill>
                  <a:schemeClr val="bg1"/>
                </a:solidFill>
              </a:rPr>
              <a:t>The cosmic microwave background radiation</a:t>
            </a:r>
          </a:p>
          <a:p>
            <a:pPr marL="571500" indent="-571500">
              <a:lnSpc>
                <a:spcPct val="80000"/>
              </a:lnSpc>
              <a:buFont typeface="Wingdings" pitchFamily="2" charset="2"/>
              <a:buAutoNum type="arabicPeriod"/>
            </a:pPr>
            <a:r>
              <a:rPr lang="en-US" sz="2800" dirty="0" smtClean="0">
                <a:solidFill>
                  <a:schemeClr val="bg1"/>
                </a:solidFill>
              </a:rPr>
              <a:t>The structure of observed matter – general uniformity of radiation and matter.</a:t>
            </a:r>
          </a:p>
        </p:txBody>
      </p:sp>
      <p:sp>
        <p:nvSpPr>
          <p:cNvPr id="130052" name="Rectangle 4"/>
          <p:cNvSpPr>
            <a:spLocks noChangeArrowheads="1"/>
          </p:cNvSpPr>
          <p:nvPr/>
        </p:nvSpPr>
        <p:spPr bwMode="auto">
          <a:xfrm>
            <a:off x="481903" y="5157210"/>
            <a:ext cx="8153400" cy="914400"/>
          </a:xfrm>
          <a:prstGeom prst="rect">
            <a:avLst/>
          </a:prstGeom>
          <a:noFill/>
          <a:ln w="9525">
            <a:noFill/>
            <a:miter lim="800000"/>
            <a:headEnd/>
            <a:tailEnd/>
          </a:ln>
        </p:spPr>
        <p:txBody>
          <a:bodyPr/>
          <a:lstStyle/>
          <a:p>
            <a:pPr marL="571500" indent="-571500">
              <a:lnSpc>
                <a:spcPct val="80000"/>
              </a:lnSpc>
              <a:spcBef>
                <a:spcPct val="20000"/>
              </a:spcBef>
              <a:buClr>
                <a:schemeClr val="tx2"/>
              </a:buClr>
              <a:buSzPct val="70000"/>
              <a:buFont typeface="Wingdings" pitchFamily="2" charset="2"/>
              <a:buNone/>
            </a:pPr>
            <a:r>
              <a:rPr lang="en-US" sz="2800" dirty="0">
                <a:solidFill>
                  <a:schemeClr val="bg1"/>
                </a:solidFill>
                <a:latin typeface="Calisto MT" pitchFamily="18" charset="0"/>
              </a:rPr>
              <a:t>Our current models are all based on general relativity – the “Big Bang”</a:t>
            </a:r>
          </a:p>
        </p:txBody>
      </p:sp>
    </p:spTree>
    <p:custDataLst>
      <p:tags r:id="rId1"/>
    </p:custDataLst>
    <p:extLst>
      <p:ext uri="{BB962C8B-B14F-4D97-AF65-F5344CB8AC3E}">
        <p14:creationId xmlns:p14="http://schemas.microsoft.com/office/powerpoint/2010/main" val="208158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noFill/>
          <a:ln/>
        </p:spPr>
        <p:txBody>
          <a:bodyPr lIns="90488" tIns="44450" rIns="90488" bIns="44450" anchor="ctr"/>
          <a:lstStyle/>
          <a:p>
            <a:r>
              <a:rPr lang="en-US" dirty="0">
                <a:solidFill>
                  <a:schemeClr val="bg1"/>
                </a:solidFill>
              </a:rPr>
              <a:t>Big-Bang Theory</a:t>
            </a:r>
          </a:p>
        </p:txBody>
      </p:sp>
      <p:graphicFrame>
        <p:nvGraphicFramePr>
          <p:cNvPr id="7" name="Table 6"/>
          <p:cNvGraphicFramePr>
            <a:graphicFrameLocks noGrp="1"/>
          </p:cNvGraphicFramePr>
          <p:nvPr/>
        </p:nvGraphicFramePr>
        <p:xfrm>
          <a:off x="278295" y="2924054"/>
          <a:ext cx="3250096" cy="3485379"/>
        </p:xfrm>
        <a:graphic>
          <a:graphicData uri="http://schemas.openxmlformats.org/drawingml/2006/table">
            <a:tbl>
              <a:tblPr>
                <a:tableStyleId>{3C2FFA5D-87B4-456A-9821-1D502468CF0F}</a:tableStyleId>
              </a:tblPr>
              <a:tblGrid>
                <a:gridCol w="826506"/>
                <a:gridCol w="745720"/>
                <a:gridCol w="1677870"/>
              </a:tblGrid>
              <a:tr h="400414">
                <a:tc>
                  <a:txBody>
                    <a:bodyPr/>
                    <a:lstStyle/>
                    <a:p>
                      <a:pPr marL="0" marR="0" hangingPunct="0">
                        <a:spcBef>
                          <a:spcPts val="0"/>
                        </a:spcBef>
                        <a:spcAft>
                          <a:spcPts val="0"/>
                        </a:spcAft>
                      </a:pPr>
                      <a:r>
                        <a:rPr lang="en-US" sz="1600" dirty="0"/>
                        <a:t>10</a:t>
                      </a:r>
                      <a:r>
                        <a:rPr lang="en-US" sz="1600" baseline="30000" dirty="0"/>
                        <a:t>-43</a:t>
                      </a:r>
                      <a:r>
                        <a:rPr lang="en-US" sz="1600" dirty="0"/>
                        <a:t> sec</a:t>
                      </a:r>
                      <a:endParaRPr lang="en-US" sz="1600" dirty="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dirty="0"/>
                        <a:t>huge</a:t>
                      </a:r>
                      <a:endParaRPr lang="en-US" sz="1600" dirty="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dirty="0"/>
                        <a:t>???</a:t>
                      </a:r>
                      <a:endParaRPr lang="en-US" sz="1600" dirty="0">
                        <a:latin typeface="Times New Roman"/>
                        <a:ea typeface="Times New Roman"/>
                        <a:cs typeface="Times New Roman"/>
                      </a:endParaRPr>
                    </a:p>
                  </a:txBody>
                  <a:tcPr marL="68580" marR="68580" marT="0" marB="0" anchor="ctr"/>
                </a:tc>
              </a:tr>
              <a:tr h="767329">
                <a:tc>
                  <a:txBody>
                    <a:bodyPr/>
                    <a:lstStyle/>
                    <a:p>
                      <a:pPr marL="0" marR="0" hangingPunct="0">
                        <a:spcBef>
                          <a:spcPts val="0"/>
                        </a:spcBef>
                        <a:spcAft>
                          <a:spcPts val="0"/>
                        </a:spcAft>
                      </a:pPr>
                      <a:r>
                        <a:rPr lang="en-US" sz="1600" dirty="0"/>
                        <a:t>10</a:t>
                      </a:r>
                      <a:r>
                        <a:rPr lang="en-US" sz="1600" baseline="30000" dirty="0"/>
                        <a:t>-35</a:t>
                      </a:r>
                      <a:r>
                        <a:rPr lang="en-US" sz="1600" dirty="0"/>
                        <a:t> sec</a:t>
                      </a:r>
                      <a:endParaRPr lang="en-US" sz="1600" dirty="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fr-FR" sz="1600" dirty="0"/>
                        <a:t>10</a:t>
                      </a:r>
                      <a:r>
                        <a:rPr lang="fr-FR" sz="1600" baseline="30000" dirty="0"/>
                        <a:t>26</a:t>
                      </a:r>
                      <a:r>
                        <a:rPr lang="fr-FR" sz="1600" dirty="0"/>
                        <a:t> </a:t>
                      </a:r>
                      <a:r>
                        <a:rPr lang="fr-FR" sz="1600" dirty="0" err="1"/>
                        <a:t>deg</a:t>
                      </a:r>
                      <a:endParaRPr lang="en-US" sz="1600" dirty="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fr-FR" sz="1600" dirty="0"/>
                        <a:t>quarks, gluons, </a:t>
                      </a:r>
                      <a:r>
                        <a:rPr lang="fr-FR" sz="1600" dirty="0" err="1"/>
                        <a:t>electrons</a:t>
                      </a:r>
                      <a:r>
                        <a:rPr lang="fr-FR" sz="1600" dirty="0"/>
                        <a:t>, neutrinos, photons</a:t>
                      </a:r>
                      <a:endParaRPr lang="en-US" sz="1600" dirty="0">
                        <a:latin typeface="Times New Roman"/>
                        <a:ea typeface="Times New Roman"/>
                        <a:cs typeface="Times New Roman"/>
                      </a:endParaRPr>
                    </a:p>
                  </a:txBody>
                  <a:tcPr marL="68580" marR="68580" marT="0" marB="0" anchor="ctr"/>
                </a:tc>
              </a:tr>
              <a:tr h="511553">
                <a:tc>
                  <a:txBody>
                    <a:bodyPr/>
                    <a:lstStyle/>
                    <a:p>
                      <a:pPr marL="0" marR="0" hangingPunct="0">
                        <a:spcBef>
                          <a:spcPts val="0"/>
                        </a:spcBef>
                        <a:spcAft>
                          <a:spcPts val="0"/>
                        </a:spcAft>
                      </a:pPr>
                      <a:r>
                        <a:rPr lang="fr-FR" sz="1600"/>
                        <a:t>.001 sec</a:t>
                      </a:r>
                      <a:endParaRPr lang="en-US" sz="160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dirty="0"/>
                        <a:t>10</a:t>
                      </a:r>
                      <a:r>
                        <a:rPr lang="en-US" sz="1600" baseline="30000" dirty="0"/>
                        <a:t>11</a:t>
                      </a:r>
                      <a:r>
                        <a:rPr lang="en-US" sz="1600" dirty="0"/>
                        <a:t> deg</a:t>
                      </a:r>
                      <a:endParaRPr lang="en-US" sz="1600" dirty="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dirty="0"/>
                        <a:t>protons and neutrons</a:t>
                      </a:r>
                      <a:endParaRPr lang="en-US" sz="1600" dirty="0">
                        <a:latin typeface="Times New Roman"/>
                        <a:ea typeface="Times New Roman"/>
                        <a:cs typeface="Times New Roman"/>
                      </a:endParaRPr>
                    </a:p>
                  </a:txBody>
                  <a:tcPr marL="68580" marR="68580" marT="0" marB="0" anchor="ctr"/>
                </a:tc>
              </a:tr>
              <a:tr h="511553">
                <a:tc>
                  <a:txBody>
                    <a:bodyPr/>
                    <a:lstStyle/>
                    <a:p>
                      <a:pPr marL="0" marR="0" hangingPunct="0">
                        <a:spcBef>
                          <a:spcPts val="0"/>
                        </a:spcBef>
                        <a:spcAft>
                          <a:spcPts val="0"/>
                        </a:spcAft>
                      </a:pPr>
                      <a:r>
                        <a:rPr lang="en-US" sz="1600"/>
                        <a:t>3 minutes</a:t>
                      </a:r>
                      <a:endParaRPr lang="en-US" sz="160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dirty="0"/>
                        <a:t>10</a:t>
                      </a:r>
                      <a:r>
                        <a:rPr lang="en-US" sz="1600" baseline="30000" dirty="0"/>
                        <a:t>9</a:t>
                      </a:r>
                      <a:r>
                        <a:rPr lang="en-US" sz="1600" dirty="0"/>
                        <a:t> deg</a:t>
                      </a:r>
                      <a:endParaRPr lang="en-US" sz="1600" dirty="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baseline="30000" dirty="0"/>
                        <a:t>3</a:t>
                      </a:r>
                      <a:r>
                        <a:rPr lang="en-US" sz="1600" dirty="0"/>
                        <a:t>H, </a:t>
                      </a:r>
                      <a:r>
                        <a:rPr lang="en-US" sz="1600" baseline="30000" dirty="0"/>
                        <a:t>3</a:t>
                      </a:r>
                      <a:r>
                        <a:rPr lang="en-US" sz="1600" dirty="0"/>
                        <a:t>He, </a:t>
                      </a:r>
                      <a:r>
                        <a:rPr lang="en-US" sz="1600" baseline="30000" dirty="0"/>
                        <a:t>4</a:t>
                      </a:r>
                      <a:r>
                        <a:rPr lang="en-US" sz="1600" dirty="0"/>
                        <a:t>He nuclei </a:t>
                      </a:r>
                      <a:endParaRPr lang="en-US" sz="1600" dirty="0">
                        <a:latin typeface="Times New Roman"/>
                        <a:ea typeface="Times New Roman"/>
                        <a:cs typeface="Times New Roman"/>
                      </a:endParaRPr>
                    </a:p>
                  </a:txBody>
                  <a:tcPr marL="68580" marR="68580" marT="0" marB="0" anchor="ctr"/>
                </a:tc>
              </a:tr>
              <a:tr h="400414">
                <a:tc>
                  <a:txBody>
                    <a:bodyPr/>
                    <a:lstStyle/>
                    <a:p>
                      <a:pPr marL="0" marR="0" hangingPunct="0">
                        <a:spcBef>
                          <a:spcPts val="0"/>
                        </a:spcBef>
                        <a:spcAft>
                          <a:spcPts val="0"/>
                        </a:spcAft>
                      </a:pPr>
                      <a:r>
                        <a:rPr lang="en-US" sz="1600"/>
                        <a:t>1/2 hour</a:t>
                      </a:r>
                      <a:endParaRPr lang="en-US" sz="160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a:t>10</a:t>
                      </a:r>
                      <a:r>
                        <a:rPr lang="en-US" sz="1600" baseline="30000"/>
                        <a:t>8</a:t>
                      </a:r>
                      <a:r>
                        <a:rPr lang="en-US" sz="1600"/>
                        <a:t> deg</a:t>
                      </a:r>
                      <a:endParaRPr lang="en-US" sz="160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baseline="30000" dirty="0"/>
                        <a:t>2</a:t>
                      </a:r>
                      <a:r>
                        <a:rPr lang="en-US" sz="1600" dirty="0"/>
                        <a:t>H nucleus</a:t>
                      </a:r>
                      <a:endParaRPr lang="en-US" sz="1600" dirty="0">
                        <a:latin typeface="Times New Roman"/>
                        <a:ea typeface="Times New Roman"/>
                        <a:cs typeface="Times New Roman"/>
                      </a:endParaRPr>
                    </a:p>
                  </a:txBody>
                  <a:tcPr marL="68580" marR="68580" marT="0" marB="0" anchor="ctr"/>
                </a:tc>
              </a:tr>
              <a:tr h="511553">
                <a:tc>
                  <a:txBody>
                    <a:bodyPr/>
                    <a:lstStyle/>
                    <a:p>
                      <a:pPr marL="0" marR="0" hangingPunct="0">
                        <a:spcBef>
                          <a:spcPts val="0"/>
                        </a:spcBef>
                        <a:spcAft>
                          <a:spcPts val="0"/>
                        </a:spcAft>
                      </a:pPr>
                      <a:r>
                        <a:rPr lang="en-US" sz="1600"/>
                        <a:t>500,000 yrs</a:t>
                      </a:r>
                      <a:endParaRPr lang="en-US" sz="160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a:t>30000 deg</a:t>
                      </a:r>
                      <a:endParaRPr lang="en-US" sz="160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dirty="0"/>
                        <a:t>atoms</a:t>
                      </a:r>
                      <a:endParaRPr lang="en-US" sz="1600" dirty="0">
                        <a:latin typeface="Times New Roman"/>
                        <a:ea typeface="Times New Roman"/>
                        <a:cs typeface="Times New Roman"/>
                      </a:endParaRPr>
                    </a:p>
                  </a:txBody>
                  <a:tcPr marL="68580" marR="68580" marT="0" marB="0" anchor="ctr"/>
                </a:tc>
              </a:tr>
            </a:tbl>
          </a:graphicData>
        </a:graphic>
      </p:graphicFrame>
      <p:sp>
        <p:nvSpPr>
          <p:cNvPr id="8" name="Rectangle 3"/>
          <p:cNvSpPr txBox="1">
            <a:spLocks noChangeArrowheads="1"/>
          </p:cNvSpPr>
          <p:nvPr/>
        </p:nvSpPr>
        <p:spPr bwMode="auto">
          <a:xfrm>
            <a:off x="0" y="942109"/>
            <a:ext cx="9144000" cy="19799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0066FF"/>
              </a:buClr>
              <a:buSzTx/>
              <a:buFont typeface="Wingdings" pitchFamily="2" charset="2"/>
              <a:buChar char="§"/>
              <a:tabLst/>
              <a:defRPr/>
            </a:pPr>
            <a:r>
              <a:rPr kumimoji="0" lang="en-US" sz="2000" b="0" i="0" u="none" strike="noStrike" kern="0" cap="none" spc="0" normalizeH="0" baseline="0" noProof="0" dirty="0" smtClean="0">
                <a:ln>
                  <a:noFill/>
                </a:ln>
                <a:solidFill>
                  <a:schemeClr val="bg1"/>
                </a:solidFill>
                <a:effectLst/>
                <a:uLnTx/>
                <a:uFillTx/>
                <a:latin typeface="+mn-lt"/>
                <a:ea typeface="+mn-ea"/>
                <a:cs typeface="+mn-cs"/>
              </a:rPr>
              <a:t>The observed expansion of the universe has led to the only viable cosmological model: </a:t>
            </a:r>
            <a:r>
              <a:rPr kumimoji="0" lang="en-US" sz="2000" b="1" i="0" u="none" strike="noStrike" kern="0" cap="none" spc="0" normalizeH="0" baseline="0" noProof="0" dirty="0" smtClean="0">
                <a:ln>
                  <a:noFill/>
                </a:ln>
                <a:solidFill>
                  <a:schemeClr val="bg1"/>
                </a:solidFill>
                <a:effectLst/>
                <a:uLnTx/>
                <a:uFillTx/>
                <a:latin typeface="+mn-lt"/>
                <a:ea typeface="+mn-ea"/>
                <a:cs typeface="+mn-cs"/>
              </a:rPr>
              <a:t>The </a:t>
            </a:r>
            <a:r>
              <a:rPr kumimoji="0" lang="en-US" sz="2000" b="1" i="1" u="none" strike="noStrike" kern="0" cap="none" spc="0" normalizeH="0" baseline="0" noProof="0" dirty="0" smtClean="0">
                <a:ln>
                  <a:noFill/>
                </a:ln>
                <a:solidFill>
                  <a:schemeClr val="bg1"/>
                </a:solidFill>
                <a:effectLst/>
                <a:uLnTx/>
                <a:uFillTx/>
                <a:latin typeface="+mn-lt"/>
                <a:ea typeface="+mn-ea"/>
                <a:cs typeface="+mn-cs"/>
              </a:rPr>
              <a:t>Big Bang</a:t>
            </a:r>
            <a:r>
              <a:rPr kumimoji="0" lang="en-US" sz="2000" b="0" i="0" u="none" strike="noStrike" kern="0" cap="none" spc="0" normalizeH="0" baseline="0" noProof="0" dirty="0" smtClean="0">
                <a:ln>
                  <a:noFill/>
                </a:ln>
                <a:solidFill>
                  <a:schemeClr val="bg1"/>
                </a:solidFill>
                <a:effectLst/>
                <a:uLnTx/>
                <a:uFillTx/>
                <a:latin typeface="+mn-lt"/>
                <a:ea typeface="+mn-ea"/>
                <a:cs typeface="+mn-cs"/>
              </a:rPr>
              <a:t>.</a:t>
            </a:r>
          </a:p>
          <a:p>
            <a:pPr marL="669925" marR="0" lvl="1" indent="-325438" algn="l" defTabSz="914400" rtl="0" eaLnBrk="0" fontAlgn="base" latinLnBrk="0" hangingPunct="0">
              <a:lnSpc>
                <a:spcPct val="100000"/>
              </a:lnSpc>
              <a:spcBef>
                <a:spcPct val="20000"/>
              </a:spcBef>
              <a:spcAft>
                <a:spcPct val="0"/>
              </a:spcAft>
              <a:buClr>
                <a:srgbClr val="A98C4B"/>
              </a:buClr>
              <a:buSzTx/>
              <a:buFontTx/>
              <a:buChar char="•"/>
              <a:tabLst/>
              <a:defRPr/>
            </a:pPr>
            <a:r>
              <a:rPr kumimoji="0" lang="en-US" sz="2000" b="0" i="0" u="none" strike="noStrike" kern="0" cap="none" spc="0" normalizeH="0" baseline="0" noProof="0" dirty="0" smtClean="0">
                <a:ln>
                  <a:noFill/>
                </a:ln>
                <a:solidFill>
                  <a:schemeClr val="bg1"/>
                </a:solidFill>
                <a:effectLst/>
                <a:uLnTx/>
                <a:uFillTx/>
                <a:latin typeface="+mn-lt"/>
              </a:rPr>
              <a:t>The universe began as a great infusion of pure energy about 13.7 billion years ago.</a:t>
            </a:r>
          </a:p>
          <a:p>
            <a:pPr marL="669925" marR="0" lvl="1" indent="-325438" algn="l" defTabSz="914400" rtl="0" eaLnBrk="0" fontAlgn="base" latinLnBrk="0" hangingPunct="0">
              <a:lnSpc>
                <a:spcPct val="100000"/>
              </a:lnSpc>
              <a:spcBef>
                <a:spcPct val="20000"/>
              </a:spcBef>
              <a:spcAft>
                <a:spcPct val="0"/>
              </a:spcAft>
              <a:buClr>
                <a:srgbClr val="A98C4B"/>
              </a:buClr>
              <a:buSzTx/>
              <a:buFontTx/>
              <a:buChar char="•"/>
              <a:tabLst/>
              <a:defRPr/>
            </a:pPr>
            <a:r>
              <a:rPr kumimoji="0" lang="en-US" sz="2000" b="0" i="0" u="none" strike="noStrike" kern="0" cap="none" spc="0" normalizeH="0" baseline="0" noProof="0" dirty="0" smtClean="0">
                <a:ln>
                  <a:noFill/>
                </a:ln>
                <a:solidFill>
                  <a:schemeClr val="bg1"/>
                </a:solidFill>
                <a:effectLst/>
                <a:uLnTx/>
                <a:uFillTx/>
                <a:latin typeface="+mn-lt"/>
              </a:rPr>
              <a:t>Space expanded from that point in time.  The energy cooled into matter.</a:t>
            </a:r>
          </a:p>
        </p:txBody>
      </p:sp>
      <p:pic>
        <p:nvPicPr>
          <p:cNvPr id="418818" name="Picture 2" descr="C:\Users\Tim\Desktop\Picture1.png"/>
          <p:cNvPicPr>
            <a:picLocks noChangeAspect="1" noChangeArrowheads="1"/>
          </p:cNvPicPr>
          <p:nvPr/>
        </p:nvPicPr>
        <p:blipFill>
          <a:blip r:embed="rId4" cstate="print"/>
          <a:srcRect/>
          <a:stretch>
            <a:fillRect/>
          </a:stretch>
        </p:blipFill>
        <p:spPr bwMode="auto">
          <a:xfrm>
            <a:off x="3687657" y="3001617"/>
            <a:ext cx="5247622" cy="3578087"/>
          </a:xfrm>
          <a:prstGeom prst="rect">
            <a:avLst/>
          </a:prstGeom>
          <a:noFill/>
        </p:spPr>
      </p:pic>
    </p:spTree>
    <p:custDataLst>
      <p:tags r:id="rId1"/>
    </p:custDataLst>
    <p:extLst>
      <p:ext uri="{BB962C8B-B14F-4D97-AF65-F5344CB8AC3E}">
        <p14:creationId xmlns:p14="http://schemas.microsoft.com/office/powerpoint/2010/main" val="174352318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noFill/>
          <a:ln/>
        </p:spPr>
        <p:txBody>
          <a:bodyPr lIns="90488" tIns="44450" rIns="90488" bIns="44450" anchor="ctr"/>
          <a:lstStyle/>
          <a:p>
            <a:r>
              <a:rPr lang="en-US">
                <a:solidFill>
                  <a:schemeClr val="bg1"/>
                </a:solidFill>
                <a:latin typeface="Calisto MT" pitchFamily="18" charset="0"/>
              </a:rPr>
              <a:t>Experimental Evidence</a:t>
            </a:r>
          </a:p>
        </p:txBody>
      </p:sp>
      <p:sp>
        <p:nvSpPr>
          <p:cNvPr id="52227" name="Rectangle 3"/>
          <p:cNvSpPr>
            <a:spLocks noGrp="1" noChangeArrowheads="1"/>
          </p:cNvSpPr>
          <p:nvPr>
            <p:ph type="body" idx="1"/>
          </p:nvPr>
        </p:nvSpPr>
        <p:spPr>
          <a:xfrm>
            <a:off x="251475" y="1371600"/>
            <a:ext cx="8208963" cy="2286000"/>
          </a:xfrm>
          <a:noFill/>
          <a:ln/>
        </p:spPr>
        <p:txBody>
          <a:bodyPr lIns="90488" tIns="44450" rIns="90488" bIns="44450"/>
          <a:lstStyle/>
          <a:p>
            <a:pPr>
              <a:lnSpc>
                <a:spcPct val="90000"/>
              </a:lnSpc>
            </a:pPr>
            <a:r>
              <a:rPr lang="en-US">
                <a:solidFill>
                  <a:schemeClr val="bg1"/>
                </a:solidFill>
                <a:latin typeface="Calisto MT" pitchFamily="18" charset="0"/>
              </a:rPr>
              <a:t>cosmological red shift</a:t>
            </a:r>
          </a:p>
          <a:p>
            <a:pPr lvl="1">
              <a:lnSpc>
                <a:spcPct val="90000"/>
              </a:lnSpc>
            </a:pPr>
            <a:r>
              <a:rPr lang="en-US">
                <a:solidFill>
                  <a:schemeClr val="bg1"/>
                </a:solidFill>
                <a:latin typeface="Calisto MT" pitchFamily="18" charset="0"/>
              </a:rPr>
              <a:t>Everything is moving away from us</a:t>
            </a:r>
          </a:p>
          <a:p>
            <a:pPr>
              <a:lnSpc>
                <a:spcPct val="90000"/>
              </a:lnSpc>
            </a:pPr>
            <a:r>
              <a:rPr lang="en-US">
                <a:solidFill>
                  <a:schemeClr val="bg1"/>
                </a:solidFill>
                <a:latin typeface="Calisto MT" pitchFamily="18" charset="0"/>
              </a:rPr>
              <a:t>helium/hydrogen ratio (25%/75%)</a:t>
            </a:r>
          </a:p>
          <a:p>
            <a:pPr lvl="1">
              <a:lnSpc>
                <a:spcPct val="90000"/>
              </a:lnSpc>
            </a:pPr>
            <a:r>
              <a:rPr lang="en-US">
                <a:solidFill>
                  <a:schemeClr val="bg1"/>
                </a:solidFill>
                <a:latin typeface="Calisto MT" pitchFamily="18" charset="0"/>
              </a:rPr>
              <a:t>Fusion early after the big bang would produce that ratio of H to He</a:t>
            </a:r>
          </a:p>
        </p:txBody>
      </p:sp>
      <p:pic>
        <p:nvPicPr>
          <p:cNvPr id="52228" name="Picture 4" descr="Periodic table 1"/>
          <p:cNvPicPr>
            <a:picLocks noChangeAspect="1" noChangeArrowheads="1"/>
          </p:cNvPicPr>
          <p:nvPr/>
        </p:nvPicPr>
        <p:blipFill>
          <a:blip r:embed="rId4" cstate="print"/>
          <a:srcRect/>
          <a:stretch>
            <a:fillRect/>
          </a:stretch>
        </p:blipFill>
        <p:spPr bwMode="auto">
          <a:xfrm>
            <a:off x="1757363" y="3733800"/>
            <a:ext cx="5943600" cy="2895600"/>
          </a:xfrm>
          <a:prstGeom prst="rect">
            <a:avLst/>
          </a:prstGeom>
          <a:noFill/>
        </p:spPr>
      </p:pic>
      <p:sp>
        <p:nvSpPr>
          <p:cNvPr id="52229" name="Line 5"/>
          <p:cNvSpPr>
            <a:spLocks noChangeShapeType="1"/>
          </p:cNvSpPr>
          <p:nvPr/>
        </p:nvSpPr>
        <p:spPr bwMode="auto">
          <a:xfrm>
            <a:off x="4381500" y="4754563"/>
            <a:ext cx="0" cy="323850"/>
          </a:xfrm>
          <a:prstGeom prst="line">
            <a:avLst/>
          </a:prstGeom>
          <a:noFill/>
          <a:ln w="28575">
            <a:solidFill>
              <a:srgbClr val="D80000"/>
            </a:solidFill>
            <a:round/>
            <a:headEnd/>
            <a:tailEnd/>
          </a:ln>
          <a:effectLst/>
        </p:spPr>
        <p:txBody>
          <a:bodyPr/>
          <a:lstStyle/>
          <a:p>
            <a:endParaRPr lang="en-US"/>
          </a:p>
        </p:txBody>
      </p:sp>
      <p:sp>
        <p:nvSpPr>
          <p:cNvPr id="52230" name="Line 6"/>
          <p:cNvSpPr>
            <a:spLocks noChangeShapeType="1"/>
          </p:cNvSpPr>
          <p:nvPr/>
        </p:nvSpPr>
        <p:spPr bwMode="auto">
          <a:xfrm>
            <a:off x="4381500" y="4754563"/>
            <a:ext cx="3241675" cy="0"/>
          </a:xfrm>
          <a:prstGeom prst="line">
            <a:avLst/>
          </a:prstGeom>
          <a:noFill/>
          <a:ln w="28575">
            <a:solidFill>
              <a:srgbClr val="D80000"/>
            </a:solidFill>
            <a:round/>
            <a:headEnd/>
            <a:tailEnd/>
          </a:ln>
          <a:effectLst/>
        </p:spPr>
        <p:txBody>
          <a:bodyPr/>
          <a:lstStyle/>
          <a:p>
            <a:endParaRPr lang="en-US"/>
          </a:p>
        </p:txBody>
      </p:sp>
      <p:sp>
        <p:nvSpPr>
          <p:cNvPr id="52231" name="Line 7"/>
          <p:cNvSpPr>
            <a:spLocks noChangeShapeType="1"/>
          </p:cNvSpPr>
          <p:nvPr/>
        </p:nvSpPr>
        <p:spPr bwMode="auto">
          <a:xfrm>
            <a:off x="7623175" y="4754563"/>
            <a:ext cx="0" cy="1543050"/>
          </a:xfrm>
          <a:prstGeom prst="line">
            <a:avLst/>
          </a:prstGeom>
          <a:noFill/>
          <a:ln w="28575">
            <a:solidFill>
              <a:srgbClr val="D80000"/>
            </a:solidFill>
            <a:round/>
            <a:headEnd/>
            <a:tailEnd/>
          </a:ln>
          <a:effectLst/>
        </p:spPr>
        <p:txBody>
          <a:bodyPr/>
          <a:lstStyle/>
          <a:p>
            <a:endParaRPr lang="en-US"/>
          </a:p>
        </p:txBody>
      </p:sp>
      <p:sp>
        <p:nvSpPr>
          <p:cNvPr id="52232" name="Line 8"/>
          <p:cNvSpPr>
            <a:spLocks noChangeShapeType="1"/>
          </p:cNvSpPr>
          <p:nvPr/>
        </p:nvSpPr>
        <p:spPr bwMode="auto">
          <a:xfrm flipH="1">
            <a:off x="3471863" y="6281738"/>
            <a:ext cx="4151312" cy="23812"/>
          </a:xfrm>
          <a:prstGeom prst="line">
            <a:avLst/>
          </a:prstGeom>
          <a:noFill/>
          <a:ln w="28575">
            <a:solidFill>
              <a:srgbClr val="D80000"/>
            </a:solidFill>
            <a:round/>
            <a:headEnd/>
            <a:tailEnd/>
          </a:ln>
          <a:effectLst/>
        </p:spPr>
        <p:txBody>
          <a:bodyPr/>
          <a:lstStyle/>
          <a:p>
            <a:endParaRPr lang="en-US"/>
          </a:p>
        </p:txBody>
      </p:sp>
      <p:sp>
        <p:nvSpPr>
          <p:cNvPr id="52233" name="Line 9"/>
          <p:cNvSpPr>
            <a:spLocks noChangeShapeType="1"/>
          </p:cNvSpPr>
          <p:nvPr/>
        </p:nvSpPr>
        <p:spPr bwMode="auto">
          <a:xfrm flipV="1">
            <a:off x="1757363" y="5078413"/>
            <a:ext cx="0" cy="1485900"/>
          </a:xfrm>
          <a:prstGeom prst="line">
            <a:avLst/>
          </a:prstGeom>
          <a:noFill/>
          <a:ln w="28575">
            <a:solidFill>
              <a:srgbClr val="D80000"/>
            </a:solidFill>
            <a:round/>
            <a:headEnd/>
            <a:tailEnd/>
          </a:ln>
          <a:effectLst/>
        </p:spPr>
        <p:txBody>
          <a:bodyPr/>
          <a:lstStyle/>
          <a:p>
            <a:endParaRPr lang="en-US"/>
          </a:p>
        </p:txBody>
      </p:sp>
      <p:sp>
        <p:nvSpPr>
          <p:cNvPr id="52234" name="Line 10"/>
          <p:cNvSpPr>
            <a:spLocks noChangeShapeType="1"/>
          </p:cNvSpPr>
          <p:nvPr/>
        </p:nvSpPr>
        <p:spPr bwMode="auto">
          <a:xfrm>
            <a:off x="1757363" y="5078413"/>
            <a:ext cx="2624137" cy="0"/>
          </a:xfrm>
          <a:prstGeom prst="line">
            <a:avLst/>
          </a:prstGeom>
          <a:noFill/>
          <a:ln w="28575">
            <a:solidFill>
              <a:srgbClr val="D80000"/>
            </a:solidFill>
            <a:round/>
            <a:headEnd/>
            <a:tailEnd/>
          </a:ln>
          <a:effectLst/>
        </p:spPr>
        <p:txBody>
          <a:bodyPr/>
          <a:lstStyle/>
          <a:p>
            <a:endParaRPr lang="en-US"/>
          </a:p>
        </p:txBody>
      </p:sp>
      <p:sp>
        <p:nvSpPr>
          <p:cNvPr id="52235" name="Line 11"/>
          <p:cNvSpPr>
            <a:spLocks noChangeShapeType="1"/>
          </p:cNvSpPr>
          <p:nvPr/>
        </p:nvSpPr>
        <p:spPr bwMode="auto">
          <a:xfrm>
            <a:off x="1757363" y="4237038"/>
            <a:ext cx="0" cy="0"/>
          </a:xfrm>
          <a:prstGeom prst="line">
            <a:avLst/>
          </a:prstGeom>
          <a:noFill/>
          <a:ln w="9525">
            <a:solidFill>
              <a:schemeClr val="tx1"/>
            </a:solidFill>
            <a:round/>
            <a:headEnd/>
            <a:tailEnd/>
          </a:ln>
          <a:effectLst/>
        </p:spPr>
        <p:txBody>
          <a:bodyPr/>
          <a:lstStyle/>
          <a:p>
            <a:endParaRPr lang="en-US"/>
          </a:p>
        </p:txBody>
      </p:sp>
      <p:sp>
        <p:nvSpPr>
          <p:cNvPr id="52236" name="Line 12"/>
          <p:cNvSpPr>
            <a:spLocks noChangeShapeType="1"/>
          </p:cNvSpPr>
          <p:nvPr/>
        </p:nvSpPr>
        <p:spPr bwMode="auto">
          <a:xfrm>
            <a:off x="1757363" y="4495800"/>
            <a:ext cx="0" cy="582613"/>
          </a:xfrm>
          <a:prstGeom prst="line">
            <a:avLst/>
          </a:prstGeom>
          <a:noFill/>
          <a:ln w="28575">
            <a:solidFill>
              <a:schemeClr val="accent2"/>
            </a:solidFill>
            <a:round/>
            <a:headEnd/>
            <a:tailEnd/>
          </a:ln>
          <a:effectLst/>
        </p:spPr>
        <p:txBody>
          <a:bodyPr/>
          <a:lstStyle/>
          <a:p>
            <a:endParaRPr lang="en-US"/>
          </a:p>
        </p:txBody>
      </p:sp>
      <p:sp>
        <p:nvSpPr>
          <p:cNvPr id="52237" name="Line 13"/>
          <p:cNvSpPr>
            <a:spLocks noChangeShapeType="1"/>
          </p:cNvSpPr>
          <p:nvPr/>
        </p:nvSpPr>
        <p:spPr bwMode="auto">
          <a:xfrm>
            <a:off x="1757363" y="4495800"/>
            <a:ext cx="463550" cy="0"/>
          </a:xfrm>
          <a:prstGeom prst="line">
            <a:avLst/>
          </a:prstGeom>
          <a:noFill/>
          <a:ln w="28575">
            <a:solidFill>
              <a:schemeClr val="accent2"/>
            </a:solidFill>
            <a:round/>
            <a:headEnd/>
            <a:tailEnd/>
          </a:ln>
          <a:effectLst/>
        </p:spPr>
        <p:txBody>
          <a:bodyPr/>
          <a:lstStyle/>
          <a:p>
            <a:endParaRPr lang="en-US"/>
          </a:p>
        </p:txBody>
      </p:sp>
      <p:sp>
        <p:nvSpPr>
          <p:cNvPr id="52238" name="Line 14"/>
          <p:cNvSpPr>
            <a:spLocks noChangeShapeType="1"/>
          </p:cNvSpPr>
          <p:nvPr/>
        </p:nvSpPr>
        <p:spPr bwMode="auto">
          <a:xfrm flipV="1">
            <a:off x="2220913" y="4237038"/>
            <a:ext cx="0" cy="258762"/>
          </a:xfrm>
          <a:prstGeom prst="line">
            <a:avLst/>
          </a:prstGeom>
          <a:noFill/>
          <a:ln w="28575">
            <a:solidFill>
              <a:schemeClr val="accent2"/>
            </a:solidFill>
            <a:round/>
            <a:headEnd/>
            <a:tailEnd/>
          </a:ln>
          <a:effectLst/>
        </p:spPr>
        <p:txBody>
          <a:bodyPr/>
          <a:lstStyle/>
          <a:p>
            <a:endParaRPr lang="en-US"/>
          </a:p>
        </p:txBody>
      </p:sp>
      <p:sp>
        <p:nvSpPr>
          <p:cNvPr id="52239" name="Line 15"/>
          <p:cNvSpPr>
            <a:spLocks noChangeShapeType="1"/>
          </p:cNvSpPr>
          <p:nvPr/>
        </p:nvSpPr>
        <p:spPr bwMode="auto">
          <a:xfrm>
            <a:off x="2220913" y="4237038"/>
            <a:ext cx="5402262" cy="0"/>
          </a:xfrm>
          <a:prstGeom prst="line">
            <a:avLst/>
          </a:prstGeom>
          <a:noFill/>
          <a:ln w="28575">
            <a:solidFill>
              <a:schemeClr val="accent2"/>
            </a:solidFill>
            <a:round/>
            <a:headEnd/>
            <a:tailEnd/>
          </a:ln>
          <a:effectLst/>
        </p:spPr>
        <p:txBody>
          <a:bodyPr/>
          <a:lstStyle/>
          <a:p>
            <a:endParaRPr lang="en-US"/>
          </a:p>
        </p:txBody>
      </p:sp>
      <p:sp>
        <p:nvSpPr>
          <p:cNvPr id="52240" name="Line 16"/>
          <p:cNvSpPr>
            <a:spLocks noChangeShapeType="1"/>
          </p:cNvSpPr>
          <p:nvPr/>
        </p:nvSpPr>
        <p:spPr bwMode="auto">
          <a:xfrm>
            <a:off x="7623175" y="4237038"/>
            <a:ext cx="0" cy="517525"/>
          </a:xfrm>
          <a:prstGeom prst="line">
            <a:avLst/>
          </a:prstGeom>
          <a:noFill/>
          <a:ln w="28575">
            <a:solidFill>
              <a:schemeClr val="accent2"/>
            </a:solidFill>
            <a:round/>
            <a:headEnd/>
            <a:tailEnd/>
          </a:ln>
          <a:effectLst/>
        </p:spPr>
        <p:txBody>
          <a:bodyPr/>
          <a:lstStyle/>
          <a:p>
            <a:endParaRPr lang="en-US"/>
          </a:p>
        </p:txBody>
      </p:sp>
      <p:sp>
        <p:nvSpPr>
          <p:cNvPr id="52241" name="Text Box 17"/>
          <p:cNvSpPr txBox="1">
            <a:spLocks noChangeArrowheads="1"/>
          </p:cNvSpPr>
          <p:nvPr/>
        </p:nvSpPr>
        <p:spPr bwMode="auto">
          <a:xfrm>
            <a:off x="2862913" y="5400675"/>
            <a:ext cx="2857500" cy="519113"/>
          </a:xfrm>
          <a:prstGeom prst="rect">
            <a:avLst/>
          </a:prstGeom>
          <a:noFill/>
          <a:ln w="9525">
            <a:noFill/>
            <a:miter lim="800000"/>
            <a:headEnd/>
            <a:tailEnd/>
          </a:ln>
          <a:effectLst/>
        </p:spPr>
        <p:txBody>
          <a:bodyPr>
            <a:spAutoFit/>
          </a:bodyPr>
          <a:lstStyle/>
          <a:p>
            <a:pPr eaLnBrk="0" hangingPunct="0">
              <a:spcBef>
                <a:spcPct val="50000"/>
              </a:spcBef>
            </a:pPr>
            <a:r>
              <a:rPr lang="en-US" sz="2800" dirty="0">
                <a:solidFill>
                  <a:srgbClr val="FF0000"/>
                </a:solidFill>
                <a:latin typeface="Calisto MT" pitchFamily="18" charset="0"/>
              </a:rPr>
              <a:t>Supernova</a:t>
            </a:r>
          </a:p>
        </p:txBody>
      </p:sp>
      <p:sp>
        <p:nvSpPr>
          <p:cNvPr id="52242" name="Text Box 18"/>
          <p:cNvSpPr txBox="1">
            <a:spLocks noChangeArrowheads="1"/>
          </p:cNvSpPr>
          <p:nvPr/>
        </p:nvSpPr>
        <p:spPr bwMode="auto">
          <a:xfrm>
            <a:off x="2629550" y="4302125"/>
            <a:ext cx="2392363" cy="519113"/>
          </a:xfrm>
          <a:prstGeom prst="rect">
            <a:avLst/>
          </a:prstGeom>
          <a:noFill/>
          <a:ln w="9525">
            <a:noFill/>
            <a:miter lim="800000"/>
            <a:headEnd/>
            <a:tailEnd/>
          </a:ln>
          <a:effectLst/>
        </p:spPr>
        <p:txBody>
          <a:bodyPr>
            <a:spAutoFit/>
          </a:bodyPr>
          <a:lstStyle/>
          <a:p>
            <a:pPr eaLnBrk="0" hangingPunct="0">
              <a:spcBef>
                <a:spcPct val="50000"/>
              </a:spcBef>
            </a:pPr>
            <a:r>
              <a:rPr lang="en-US" sz="2800" dirty="0">
                <a:solidFill>
                  <a:schemeClr val="accent6">
                    <a:lumMod val="75000"/>
                  </a:schemeClr>
                </a:solidFill>
                <a:latin typeface="Calisto MT" pitchFamily="18" charset="0"/>
              </a:rPr>
              <a:t>Stellar Fusion</a:t>
            </a:r>
          </a:p>
        </p:txBody>
      </p:sp>
      <p:sp>
        <p:nvSpPr>
          <p:cNvPr id="52243" name="Text Box 19"/>
          <p:cNvSpPr txBox="1">
            <a:spLocks noChangeArrowheads="1"/>
          </p:cNvSpPr>
          <p:nvPr/>
        </p:nvSpPr>
        <p:spPr bwMode="auto">
          <a:xfrm>
            <a:off x="2704163" y="3784600"/>
            <a:ext cx="2397125" cy="519113"/>
          </a:xfrm>
          <a:prstGeom prst="rect">
            <a:avLst/>
          </a:prstGeom>
          <a:noFill/>
          <a:ln w="9525">
            <a:noFill/>
            <a:miter lim="800000"/>
            <a:headEnd/>
            <a:tailEnd/>
          </a:ln>
          <a:effectLst/>
        </p:spPr>
        <p:txBody>
          <a:bodyPr>
            <a:spAutoFit/>
          </a:bodyPr>
          <a:lstStyle/>
          <a:p>
            <a:pPr eaLnBrk="0" hangingPunct="0">
              <a:spcBef>
                <a:spcPct val="50000"/>
              </a:spcBef>
            </a:pPr>
            <a:r>
              <a:rPr lang="en-US" sz="2800" dirty="0">
                <a:solidFill>
                  <a:srgbClr val="00B050"/>
                </a:solidFill>
                <a:latin typeface="Calisto MT" pitchFamily="18" charset="0"/>
              </a:rPr>
              <a:t>Big Bang</a:t>
            </a:r>
          </a:p>
        </p:txBody>
      </p:sp>
      <p:sp>
        <p:nvSpPr>
          <p:cNvPr id="52244" name="Line 20"/>
          <p:cNvSpPr>
            <a:spLocks noChangeShapeType="1"/>
          </p:cNvSpPr>
          <p:nvPr/>
        </p:nvSpPr>
        <p:spPr bwMode="auto">
          <a:xfrm flipV="1">
            <a:off x="1757363" y="3849688"/>
            <a:ext cx="0" cy="646112"/>
          </a:xfrm>
          <a:prstGeom prst="line">
            <a:avLst/>
          </a:prstGeom>
          <a:noFill/>
          <a:ln w="28575">
            <a:solidFill>
              <a:srgbClr val="00CC00"/>
            </a:solidFill>
            <a:round/>
            <a:headEnd/>
            <a:tailEnd/>
          </a:ln>
          <a:effectLst/>
        </p:spPr>
        <p:txBody>
          <a:bodyPr/>
          <a:lstStyle/>
          <a:p>
            <a:endParaRPr lang="en-US"/>
          </a:p>
        </p:txBody>
      </p:sp>
      <p:sp>
        <p:nvSpPr>
          <p:cNvPr id="52245" name="Line 21"/>
          <p:cNvSpPr>
            <a:spLocks noChangeShapeType="1"/>
          </p:cNvSpPr>
          <p:nvPr/>
        </p:nvSpPr>
        <p:spPr bwMode="auto">
          <a:xfrm>
            <a:off x="1757363" y="3849688"/>
            <a:ext cx="5865812" cy="0"/>
          </a:xfrm>
          <a:prstGeom prst="line">
            <a:avLst/>
          </a:prstGeom>
          <a:noFill/>
          <a:ln w="28575">
            <a:solidFill>
              <a:srgbClr val="00CC00"/>
            </a:solidFill>
            <a:round/>
            <a:headEnd/>
            <a:tailEnd/>
          </a:ln>
          <a:effectLst/>
        </p:spPr>
        <p:txBody>
          <a:bodyPr/>
          <a:lstStyle/>
          <a:p>
            <a:endParaRPr lang="en-US"/>
          </a:p>
        </p:txBody>
      </p:sp>
      <p:sp>
        <p:nvSpPr>
          <p:cNvPr id="52246" name="Line 22"/>
          <p:cNvSpPr>
            <a:spLocks noChangeShapeType="1"/>
          </p:cNvSpPr>
          <p:nvPr/>
        </p:nvSpPr>
        <p:spPr bwMode="auto">
          <a:xfrm>
            <a:off x="7623175" y="3849688"/>
            <a:ext cx="0" cy="387350"/>
          </a:xfrm>
          <a:prstGeom prst="line">
            <a:avLst/>
          </a:prstGeom>
          <a:noFill/>
          <a:ln w="28575">
            <a:solidFill>
              <a:srgbClr val="00CC00"/>
            </a:solidFill>
            <a:round/>
            <a:headEnd/>
            <a:tailEnd/>
          </a:ln>
          <a:effectLst/>
        </p:spPr>
        <p:txBody>
          <a:bodyPr/>
          <a:lstStyle/>
          <a:p>
            <a:endParaRPr lang="en-US"/>
          </a:p>
        </p:txBody>
      </p:sp>
      <p:sp>
        <p:nvSpPr>
          <p:cNvPr id="52247" name="Line 23"/>
          <p:cNvSpPr>
            <a:spLocks noChangeShapeType="1"/>
          </p:cNvSpPr>
          <p:nvPr/>
        </p:nvSpPr>
        <p:spPr bwMode="auto">
          <a:xfrm flipH="1">
            <a:off x="3462338" y="6296025"/>
            <a:ext cx="4762" cy="266700"/>
          </a:xfrm>
          <a:prstGeom prst="line">
            <a:avLst/>
          </a:prstGeom>
          <a:noFill/>
          <a:ln w="28575">
            <a:solidFill>
              <a:srgbClr val="CC0000"/>
            </a:solidFill>
            <a:round/>
            <a:headEnd/>
            <a:tailEnd/>
          </a:ln>
          <a:effectLst/>
        </p:spPr>
        <p:txBody>
          <a:bodyPr wrap="none"/>
          <a:lstStyle/>
          <a:p>
            <a:endParaRPr lang="en-US"/>
          </a:p>
        </p:txBody>
      </p:sp>
      <p:sp>
        <p:nvSpPr>
          <p:cNvPr id="52248" name="Line 24"/>
          <p:cNvSpPr>
            <a:spLocks noChangeShapeType="1"/>
          </p:cNvSpPr>
          <p:nvPr/>
        </p:nvSpPr>
        <p:spPr bwMode="auto">
          <a:xfrm flipV="1">
            <a:off x="1752600" y="6567488"/>
            <a:ext cx="1709738" cy="4762"/>
          </a:xfrm>
          <a:prstGeom prst="line">
            <a:avLst/>
          </a:prstGeom>
          <a:noFill/>
          <a:ln w="28575">
            <a:solidFill>
              <a:srgbClr val="CC0000"/>
            </a:solidFill>
            <a:round/>
            <a:headEnd/>
            <a:tailEnd/>
          </a:ln>
          <a:effectLst/>
        </p:spPr>
        <p:txBody>
          <a:bodyPr wrap="none"/>
          <a:lstStyle/>
          <a:p>
            <a:endParaRPr lang="en-US"/>
          </a:p>
        </p:txBody>
      </p:sp>
    </p:spTree>
    <p:custDataLst>
      <p:tags r:id="rId1"/>
    </p:custDataLst>
    <p:extLst>
      <p:ext uri="{BB962C8B-B14F-4D97-AF65-F5344CB8AC3E}">
        <p14:creationId xmlns:p14="http://schemas.microsoft.com/office/powerpoint/2010/main" val="274093019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cstate="print"/>
          <a:srcRect/>
          <a:stretch>
            <a:fillRect/>
          </a:stretch>
        </p:blipFill>
        <p:spPr bwMode="auto">
          <a:xfrm>
            <a:off x="1346008" y="3601821"/>
            <a:ext cx="6115050" cy="3048000"/>
          </a:xfrm>
          <a:prstGeom prst="rect">
            <a:avLst/>
          </a:prstGeom>
          <a:noFill/>
          <a:ln w="9525">
            <a:noFill/>
            <a:miter lim="800000"/>
            <a:headEnd/>
            <a:tailEnd/>
          </a:ln>
        </p:spPr>
      </p:pic>
      <p:sp>
        <p:nvSpPr>
          <p:cNvPr id="55298" name="Rectangle 2"/>
          <p:cNvSpPr>
            <a:spLocks noGrp="1" noChangeArrowheads="1"/>
          </p:cNvSpPr>
          <p:nvPr>
            <p:ph type="title"/>
          </p:nvPr>
        </p:nvSpPr>
        <p:spPr>
          <a:xfrm>
            <a:off x="76200" y="0"/>
            <a:ext cx="8991600" cy="951899"/>
          </a:xfrm>
        </p:spPr>
        <p:txBody>
          <a:bodyPr/>
          <a:lstStyle/>
          <a:p>
            <a:r>
              <a:rPr lang="en-US" dirty="0">
                <a:solidFill>
                  <a:schemeClr val="bg1"/>
                </a:solidFill>
              </a:rPr>
              <a:t>Evidence Supporting the Big Bang</a:t>
            </a:r>
          </a:p>
        </p:txBody>
      </p:sp>
      <p:sp>
        <p:nvSpPr>
          <p:cNvPr id="55299" name="Rectangle 3"/>
          <p:cNvSpPr>
            <a:spLocks noGrp="1" noChangeArrowheads="1"/>
          </p:cNvSpPr>
          <p:nvPr>
            <p:ph type="body" idx="4294967295"/>
          </p:nvPr>
        </p:nvSpPr>
        <p:spPr>
          <a:xfrm>
            <a:off x="3247039" y="1141172"/>
            <a:ext cx="5715000" cy="2057400"/>
          </a:xfrm>
          <a:noFill/>
          <a:ln/>
        </p:spPr>
        <p:txBody>
          <a:bodyPr lIns="90488" tIns="44450" rIns="90488" bIns="44450"/>
          <a:lstStyle/>
          <a:p>
            <a:pPr>
              <a:lnSpc>
                <a:spcPct val="80000"/>
              </a:lnSpc>
            </a:pPr>
            <a:r>
              <a:rPr lang="en-US" sz="2600" dirty="0" smtClean="0">
                <a:solidFill>
                  <a:schemeClr val="bg1"/>
                </a:solidFill>
              </a:rPr>
              <a:t>We </a:t>
            </a:r>
            <a:r>
              <a:rPr lang="en-US" sz="2600" dirty="0">
                <a:solidFill>
                  <a:schemeClr val="bg1"/>
                </a:solidFill>
              </a:rPr>
              <a:t>see a faint glow left from the original high temperatures </a:t>
            </a:r>
          </a:p>
          <a:p>
            <a:pPr lvl="1">
              <a:lnSpc>
                <a:spcPct val="80000"/>
              </a:lnSpc>
            </a:pPr>
            <a:r>
              <a:rPr lang="en-US" sz="2200" dirty="0">
                <a:solidFill>
                  <a:schemeClr val="bg1"/>
                </a:solidFill>
              </a:rPr>
              <a:t>Called the Cosmic Microwave Background or 3</a:t>
            </a:r>
            <a:r>
              <a:rPr lang="en-US" sz="2200" b="1" dirty="0">
                <a:solidFill>
                  <a:schemeClr val="bg1"/>
                </a:solidFill>
                <a:cs typeface="Arial" charset="0"/>
              </a:rPr>
              <a:t>° </a:t>
            </a:r>
            <a:r>
              <a:rPr lang="en-US" sz="2200" dirty="0">
                <a:solidFill>
                  <a:schemeClr val="bg1"/>
                </a:solidFill>
                <a:cs typeface="Arial" charset="0"/>
              </a:rPr>
              <a:t>K Background Radiation</a:t>
            </a:r>
            <a:r>
              <a:rPr lang="en-US" sz="2200" dirty="0" smtClean="0">
                <a:solidFill>
                  <a:schemeClr val="bg1"/>
                </a:solidFill>
                <a:cs typeface="Arial" charset="0"/>
              </a:rPr>
              <a:t>.</a:t>
            </a:r>
          </a:p>
          <a:p>
            <a:pPr lvl="1">
              <a:lnSpc>
                <a:spcPct val="80000"/>
              </a:lnSpc>
            </a:pPr>
            <a:r>
              <a:rPr lang="en-US" sz="2400" dirty="0" smtClean="0">
                <a:solidFill>
                  <a:schemeClr val="bg1"/>
                </a:solidFill>
                <a:cs typeface="Arial" charset="0"/>
              </a:rPr>
              <a:t>It can’t be completely uniform, or galaxies would not have formed.</a:t>
            </a:r>
            <a:endParaRPr lang="en-US" sz="2800" dirty="0" smtClean="0">
              <a:solidFill>
                <a:schemeClr val="bg1"/>
              </a:solidFill>
            </a:endParaRPr>
          </a:p>
          <a:p>
            <a:pPr lvl="1">
              <a:lnSpc>
                <a:spcPct val="80000"/>
              </a:lnSpc>
              <a:buNone/>
            </a:pPr>
            <a:endParaRPr lang="en-US" sz="2200" dirty="0">
              <a:solidFill>
                <a:schemeClr val="bg1"/>
              </a:solidFill>
            </a:endParaRPr>
          </a:p>
          <a:p>
            <a:pPr lvl="2">
              <a:lnSpc>
                <a:spcPct val="80000"/>
              </a:lnSpc>
              <a:buFontTx/>
              <a:buNone/>
            </a:pPr>
            <a:endParaRPr lang="en-US" dirty="0">
              <a:solidFill>
                <a:schemeClr val="bg1"/>
              </a:solidFill>
            </a:endParaRPr>
          </a:p>
        </p:txBody>
      </p:sp>
      <p:pic>
        <p:nvPicPr>
          <p:cNvPr id="55300" name="Picture 4"/>
          <p:cNvPicPr>
            <a:picLocks noGrp="1" noChangeAspect="1" noChangeArrowheads="1"/>
          </p:cNvPicPr>
          <p:nvPr>
            <p:ph sz="half" idx="4294967295"/>
          </p:nvPr>
        </p:nvPicPr>
        <p:blipFill>
          <a:blip r:embed="rId5" cstate="print"/>
          <a:srcRect/>
          <a:stretch>
            <a:fillRect/>
          </a:stretch>
        </p:blipFill>
        <p:spPr>
          <a:xfrm>
            <a:off x="236225" y="1067113"/>
            <a:ext cx="2895600" cy="2008188"/>
          </a:xfrm>
          <a:prstGeom prst="rect">
            <a:avLst/>
          </a:prstGeom>
          <a:ln>
            <a:noFill/>
          </a:ln>
          <a:effectLst>
            <a:outerShdw blurRad="292100" dist="139700" dir="2700000" algn="tl" rotWithShape="0">
              <a:srgbClr val="333333">
                <a:alpha val="65000"/>
              </a:srgbClr>
            </a:outerShdw>
          </a:effectLst>
        </p:spPr>
      </p:pic>
      <p:sp>
        <p:nvSpPr>
          <p:cNvPr id="55302" name="Text Box 6"/>
          <p:cNvSpPr txBox="1">
            <a:spLocks noChangeArrowheads="1"/>
          </p:cNvSpPr>
          <p:nvPr/>
        </p:nvSpPr>
        <p:spPr bwMode="auto">
          <a:xfrm>
            <a:off x="220350" y="3138801"/>
            <a:ext cx="2824163" cy="304800"/>
          </a:xfrm>
          <a:prstGeom prst="rect">
            <a:avLst/>
          </a:prstGeom>
          <a:noFill/>
          <a:ln w="12700">
            <a:noFill/>
            <a:miter lim="800000"/>
            <a:headEnd/>
            <a:tailEnd/>
          </a:ln>
          <a:effectLst/>
        </p:spPr>
        <p:txBody>
          <a:bodyPr wrap="none">
            <a:spAutoFit/>
          </a:bodyPr>
          <a:lstStyle/>
          <a:p>
            <a:r>
              <a:rPr lang="en-US" sz="1400" dirty="0">
                <a:solidFill>
                  <a:schemeClr val="bg1"/>
                </a:solidFill>
                <a:latin typeface="Calisto MT" pitchFamily="18" charset="0"/>
              </a:rPr>
              <a:t>Arno Penzias and Robert Wilson</a:t>
            </a:r>
          </a:p>
        </p:txBody>
      </p:sp>
      <p:pic>
        <p:nvPicPr>
          <p:cNvPr id="8" name="Picture 2" descr="C:\Users\Tim\Desktop\Picture1.png"/>
          <p:cNvPicPr>
            <a:picLocks noChangeAspect="1" noChangeArrowheads="1"/>
          </p:cNvPicPr>
          <p:nvPr/>
        </p:nvPicPr>
        <p:blipFill>
          <a:blip r:embed="rId6" cstate="print"/>
          <a:srcRect/>
          <a:stretch>
            <a:fillRect/>
          </a:stretch>
        </p:blipFill>
        <p:spPr bwMode="auto">
          <a:xfrm>
            <a:off x="2152506" y="3486607"/>
            <a:ext cx="4608560" cy="3142343"/>
          </a:xfrm>
          <a:prstGeom prst="rect">
            <a:avLst/>
          </a:prstGeom>
          <a:noFill/>
        </p:spPr>
      </p:pic>
    </p:spTree>
    <p:custDataLst>
      <p:tags r:id="rId1"/>
    </p:custDataLst>
    <p:extLst>
      <p:ext uri="{BB962C8B-B14F-4D97-AF65-F5344CB8AC3E}">
        <p14:creationId xmlns:p14="http://schemas.microsoft.com/office/powerpoint/2010/main" val="29852984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609600" y="0"/>
            <a:ext cx="9906000" cy="6858000"/>
            <a:chOff x="1344" y="864"/>
            <a:chExt cx="3216" cy="2170"/>
          </a:xfrm>
        </p:grpSpPr>
        <p:pic>
          <p:nvPicPr>
            <p:cNvPr id="121861" name="Picture 5" descr="MilkyWay"/>
            <p:cNvPicPr>
              <a:picLocks noChangeAspect="1" noChangeArrowheads="1"/>
            </p:cNvPicPr>
            <p:nvPr/>
          </p:nvPicPr>
          <p:blipFill>
            <a:blip r:embed="rId3" cstate="print"/>
            <a:srcRect/>
            <a:stretch>
              <a:fillRect/>
            </a:stretch>
          </p:blipFill>
          <p:spPr bwMode="auto">
            <a:xfrm>
              <a:off x="1344" y="864"/>
              <a:ext cx="3216" cy="2170"/>
            </a:xfrm>
            <a:prstGeom prst="rect">
              <a:avLst/>
            </a:prstGeom>
            <a:noFill/>
          </p:spPr>
        </p:pic>
        <p:sp>
          <p:nvSpPr>
            <p:cNvPr id="121862" name="Rectangle 6"/>
            <p:cNvSpPr>
              <a:spLocks noChangeArrowheads="1"/>
            </p:cNvSpPr>
            <p:nvPr/>
          </p:nvSpPr>
          <p:spPr bwMode="auto">
            <a:xfrm>
              <a:off x="2736" y="2208"/>
              <a:ext cx="240" cy="192"/>
            </a:xfrm>
            <a:prstGeom prst="rect">
              <a:avLst/>
            </a:prstGeom>
            <a:noFill/>
            <a:ln w="9525">
              <a:solidFill>
                <a:schemeClr val="bg1"/>
              </a:solidFill>
              <a:miter lim="800000"/>
              <a:headEnd/>
              <a:tailEnd/>
            </a:ln>
            <a:effectLst/>
          </p:spPr>
          <p:txBody>
            <a:bodyPr wrap="none" anchor="ctr"/>
            <a:lstStyle/>
            <a:p>
              <a:endParaRPr lang="en-US"/>
            </a:p>
          </p:txBody>
        </p:sp>
      </p:grpSp>
      <p:sp>
        <p:nvSpPr>
          <p:cNvPr id="121858" name="Rectangle 2"/>
          <p:cNvSpPr>
            <a:spLocks noGrp="1" noChangeArrowheads="1"/>
          </p:cNvSpPr>
          <p:nvPr>
            <p:ph type="title"/>
          </p:nvPr>
        </p:nvSpPr>
        <p:spPr/>
        <p:txBody>
          <a:bodyPr/>
          <a:lstStyle/>
          <a:p>
            <a:r>
              <a:rPr lang="en-US" dirty="0">
                <a:solidFill>
                  <a:srgbClr val="FFFFCC"/>
                </a:solidFill>
              </a:rPr>
              <a:t>The </a:t>
            </a:r>
            <a:r>
              <a:rPr lang="en-US" dirty="0" smtClean="0">
                <a:solidFill>
                  <a:srgbClr val="FFFFCC"/>
                </a:solidFill>
              </a:rPr>
              <a:t>Milky Way</a:t>
            </a:r>
            <a:endParaRPr lang="en-US" dirty="0">
              <a:solidFill>
                <a:srgbClr val="FFFFCC"/>
              </a:solidFill>
            </a:endParaRPr>
          </a:p>
        </p:txBody>
      </p:sp>
      <p:sp>
        <p:nvSpPr>
          <p:cNvPr id="121859" name="Rectangle 3"/>
          <p:cNvSpPr>
            <a:spLocks noGrp="1" noChangeArrowheads="1"/>
          </p:cNvSpPr>
          <p:nvPr>
            <p:ph type="body" idx="1"/>
          </p:nvPr>
        </p:nvSpPr>
        <p:spPr>
          <a:xfrm>
            <a:off x="304800" y="4953000"/>
            <a:ext cx="8458200" cy="1905000"/>
          </a:xfrm>
        </p:spPr>
        <p:txBody>
          <a:bodyPr/>
          <a:lstStyle/>
          <a:p>
            <a:pPr>
              <a:lnSpc>
                <a:spcPct val="90000"/>
              </a:lnSpc>
              <a:buClr>
                <a:srgbClr val="FFFFCC"/>
              </a:buClr>
            </a:pPr>
            <a:r>
              <a:rPr lang="en-US" sz="2100" dirty="0">
                <a:solidFill>
                  <a:schemeClr val="bg1"/>
                </a:solidFill>
              </a:rPr>
              <a:t>100,000 light years across</a:t>
            </a:r>
          </a:p>
          <a:p>
            <a:pPr>
              <a:lnSpc>
                <a:spcPct val="90000"/>
              </a:lnSpc>
              <a:buClr>
                <a:srgbClr val="FFFFCC"/>
              </a:buClr>
            </a:pPr>
            <a:r>
              <a:rPr lang="en-US" sz="2100" dirty="0">
                <a:solidFill>
                  <a:schemeClr val="bg1"/>
                </a:solidFill>
              </a:rPr>
              <a:t>Contains about </a:t>
            </a:r>
            <a:r>
              <a:rPr lang="en-US" sz="2100" dirty="0" smtClean="0">
                <a:solidFill>
                  <a:schemeClr val="bg1"/>
                </a:solidFill>
              </a:rPr>
              <a:t>200-400 </a:t>
            </a:r>
            <a:r>
              <a:rPr lang="en-US" sz="2100" dirty="0">
                <a:solidFill>
                  <a:schemeClr val="bg1"/>
                </a:solidFill>
              </a:rPr>
              <a:t>billion stars</a:t>
            </a:r>
          </a:p>
          <a:p>
            <a:pPr>
              <a:lnSpc>
                <a:spcPct val="90000"/>
              </a:lnSpc>
              <a:buClr>
                <a:srgbClr val="FFFFCC"/>
              </a:buClr>
            </a:pPr>
            <a:r>
              <a:rPr lang="en-US" sz="2100" dirty="0">
                <a:solidFill>
                  <a:schemeClr val="bg1"/>
                </a:solidFill>
              </a:rPr>
              <a:t>We are in the Orion arm</a:t>
            </a:r>
          </a:p>
          <a:p>
            <a:pPr>
              <a:lnSpc>
                <a:spcPct val="90000"/>
              </a:lnSpc>
              <a:buClr>
                <a:srgbClr val="FFFFCC"/>
              </a:buClr>
            </a:pPr>
            <a:r>
              <a:rPr lang="en-US" sz="2100" dirty="0">
                <a:solidFill>
                  <a:schemeClr val="bg1"/>
                </a:solidFill>
              </a:rPr>
              <a:t>The dust and stars in the center obscure our view with optical telescopes.  To see into the center you need radio telescopes</a:t>
            </a:r>
          </a:p>
        </p:txBody>
      </p:sp>
    </p:spTree>
    <p:extLst>
      <p:ext uri="{BB962C8B-B14F-4D97-AF65-F5344CB8AC3E}">
        <p14:creationId xmlns:p14="http://schemas.microsoft.com/office/powerpoint/2010/main" val="26470298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TPQuestion"/>
          <p:cNvSpPr>
            <a:spLocks noGrp="1" noChangeArrowheads="1"/>
          </p:cNvSpPr>
          <p:nvPr>
            <p:ph type="title"/>
          </p:nvPr>
        </p:nvSpPr>
        <p:spPr>
          <a:xfrm>
            <a:off x="152400" y="145401"/>
            <a:ext cx="8991600" cy="1737663"/>
          </a:xfrm>
        </p:spPr>
        <p:txBody>
          <a:bodyPr/>
          <a:lstStyle/>
          <a:p>
            <a:r>
              <a:rPr lang="en-US" dirty="0" smtClean="0">
                <a:solidFill>
                  <a:schemeClr val="bg1"/>
                </a:solidFill>
                <a:latin typeface="Calisto MT" pitchFamily="18" charset="0"/>
              </a:rPr>
              <a:t>Evidence suggests that the rate of expansion of the universe is accelerating. Which of the four fundamental forces accounts for this?</a:t>
            </a:r>
          </a:p>
        </p:txBody>
      </p:sp>
      <p:sp>
        <p:nvSpPr>
          <p:cNvPr id="257027" name="TPAnswers"/>
          <p:cNvSpPr>
            <a:spLocks noGrp="1" noChangeArrowheads="1"/>
          </p:cNvSpPr>
          <p:nvPr>
            <p:ph type="body" idx="1"/>
            <p:custDataLst>
              <p:tags r:id="rId2"/>
            </p:custDataLst>
          </p:nvPr>
        </p:nvSpPr>
        <p:spPr>
          <a:xfrm>
            <a:off x="654724" y="1988825"/>
            <a:ext cx="3784600" cy="4370387"/>
          </a:xfrm>
        </p:spPr>
        <p:txBody>
          <a:bodyPr/>
          <a:lstStyle/>
          <a:p>
            <a:pPr marL="609600" indent="-609600">
              <a:buFontTx/>
              <a:buAutoNum type="arabicPeriod"/>
            </a:pPr>
            <a:r>
              <a:rPr lang="en-US" smtClean="0">
                <a:solidFill>
                  <a:schemeClr val="bg1"/>
                </a:solidFill>
              </a:rPr>
              <a:t>Gravitational</a:t>
            </a:r>
          </a:p>
          <a:p>
            <a:pPr marL="609600" indent="-609600">
              <a:buFontTx/>
              <a:buAutoNum type="arabicPeriod"/>
            </a:pPr>
            <a:r>
              <a:rPr lang="en-US" smtClean="0">
                <a:solidFill>
                  <a:schemeClr val="bg1"/>
                </a:solidFill>
              </a:rPr>
              <a:t>Electromagnetic</a:t>
            </a:r>
          </a:p>
          <a:p>
            <a:pPr marL="609600" indent="-609600">
              <a:buFontTx/>
              <a:buAutoNum type="arabicPeriod"/>
            </a:pPr>
            <a:r>
              <a:rPr lang="en-US" smtClean="0">
                <a:solidFill>
                  <a:schemeClr val="bg1"/>
                </a:solidFill>
              </a:rPr>
              <a:t>Strong nuclear</a:t>
            </a:r>
          </a:p>
          <a:p>
            <a:pPr marL="609600" indent="-609600">
              <a:buFontTx/>
              <a:buAutoNum type="arabicPeriod"/>
            </a:pPr>
            <a:r>
              <a:rPr lang="en-US" smtClean="0">
                <a:solidFill>
                  <a:schemeClr val="bg1"/>
                </a:solidFill>
              </a:rPr>
              <a:t>Weak nuclear</a:t>
            </a:r>
          </a:p>
          <a:p>
            <a:pPr marL="609600" indent="-609600">
              <a:buFontTx/>
              <a:buAutoNum type="arabicPeriod"/>
            </a:pPr>
            <a:r>
              <a:rPr lang="en-US" smtClean="0">
                <a:solidFill>
                  <a:schemeClr val="bg1"/>
                </a:solidFill>
              </a:rPr>
              <a:t>None of the above.</a:t>
            </a:r>
          </a:p>
        </p:txBody>
      </p:sp>
      <p:sp>
        <p:nvSpPr>
          <p:cNvPr id="180228" name="AutoShape 4"/>
          <p:cNvSpPr>
            <a:spLocks noChangeArrowheads="1"/>
          </p:cNvSpPr>
          <p:nvPr/>
        </p:nvSpPr>
        <p:spPr bwMode="auto">
          <a:xfrm>
            <a:off x="535661" y="4355787"/>
            <a:ext cx="658813" cy="730250"/>
          </a:xfrm>
          <a:prstGeom prst="smileyFace">
            <a:avLst>
              <a:gd name="adj" fmla="val 4653"/>
            </a:avLst>
          </a:prstGeom>
          <a:solidFill>
            <a:schemeClr val="accent1"/>
          </a:solidFill>
          <a:ln w="9525">
            <a:solidFill>
              <a:schemeClr val="tx1"/>
            </a:solidFill>
            <a:round/>
            <a:headEnd/>
            <a:tailEnd/>
          </a:ln>
        </p:spPr>
        <p:txBody>
          <a:bodyPr wrap="none" anchor="ctr"/>
          <a:lstStyle/>
          <a:p>
            <a:endParaRPr lang="en-US"/>
          </a:p>
        </p:txBody>
      </p:sp>
      <p:pic>
        <p:nvPicPr>
          <p:cNvPr id="2050" name="Picture 2"/>
          <p:cNvPicPr>
            <a:picLocks noChangeAspect="1" noChangeArrowheads="1"/>
          </p:cNvPicPr>
          <p:nvPr/>
        </p:nvPicPr>
        <p:blipFill>
          <a:blip r:embed="rId5" cstate="print"/>
          <a:srcRect/>
          <a:stretch>
            <a:fillRect/>
          </a:stretch>
        </p:blipFill>
        <p:spPr bwMode="auto">
          <a:xfrm>
            <a:off x="4802428" y="2910536"/>
            <a:ext cx="3744455" cy="2808341"/>
          </a:xfrm>
          <a:prstGeom prst="rect">
            <a:avLst/>
          </a:prstGeom>
          <a:noFill/>
          <a:ln w="9525">
            <a:noFill/>
            <a:miter lim="800000"/>
            <a:headEnd/>
            <a:tailEnd/>
          </a:ln>
        </p:spPr>
      </p:pic>
      <p:sp>
        <p:nvSpPr>
          <p:cNvPr id="7" name="TextBox 6"/>
          <p:cNvSpPr txBox="1"/>
          <p:nvPr/>
        </p:nvSpPr>
        <p:spPr>
          <a:xfrm>
            <a:off x="4691843" y="2449681"/>
            <a:ext cx="3956084" cy="461665"/>
          </a:xfrm>
          <a:prstGeom prst="rect">
            <a:avLst/>
          </a:prstGeom>
          <a:noFill/>
        </p:spPr>
        <p:txBody>
          <a:bodyPr wrap="none" rtlCol="0">
            <a:spAutoFit/>
          </a:bodyPr>
          <a:lstStyle/>
          <a:p>
            <a:r>
              <a:rPr lang="en-US" sz="2400" b="0" dirty="0" smtClean="0">
                <a:solidFill>
                  <a:schemeClr val="bg1"/>
                </a:solidFill>
                <a:latin typeface="Calisto MT" pitchFamily="18" charset="0"/>
              </a:rPr>
              <a:t>Dark matter and dark energy</a:t>
            </a:r>
            <a:endParaRPr lang="en-US" sz="2400" b="0" dirty="0">
              <a:solidFill>
                <a:schemeClr val="bg1"/>
              </a:solidFill>
              <a:latin typeface="Calisto MT" pitchFamily="18" charset="0"/>
            </a:endParaRPr>
          </a:p>
        </p:txBody>
      </p:sp>
    </p:spTree>
    <p:custDataLst>
      <p:tags r:id="rId1"/>
    </p:custDataLst>
    <p:extLst>
      <p:ext uri="{BB962C8B-B14F-4D97-AF65-F5344CB8AC3E}">
        <p14:creationId xmlns:p14="http://schemas.microsoft.com/office/powerpoint/2010/main" val="218724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2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8"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082" y="203008"/>
            <a:ext cx="8355469" cy="785764"/>
          </a:xfrm>
        </p:spPr>
        <p:txBody>
          <a:bodyPr/>
          <a:lstStyle/>
          <a:p>
            <a:r>
              <a:rPr lang="en-US" dirty="0" smtClean="0">
                <a:solidFill>
                  <a:schemeClr val="bg1"/>
                </a:solidFill>
              </a:rPr>
              <a:t>Mass and energy content of the universe</a:t>
            </a:r>
            <a:endParaRPr lang="en-US" dirty="0">
              <a:solidFill>
                <a:schemeClr val="bg1"/>
              </a:solidFill>
            </a:endParaRPr>
          </a:p>
        </p:txBody>
      </p:sp>
      <p:pic>
        <p:nvPicPr>
          <p:cNvPr id="3074" name="Picture 2"/>
          <p:cNvPicPr>
            <a:picLocks noChangeAspect="1" noChangeArrowheads="1"/>
          </p:cNvPicPr>
          <p:nvPr/>
        </p:nvPicPr>
        <p:blipFill>
          <a:blip r:embed="rId3" cstate="print"/>
          <a:srcRect/>
          <a:stretch>
            <a:fillRect/>
          </a:stretch>
        </p:blipFill>
        <p:spPr bwMode="auto">
          <a:xfrm>
            <a:off x="2094899" y="1297541"/>
            <a:ext cx="5048250" cy="5486400"/>
          </a:xfrm>
          <a:prstGeom prst="rect">
            <a:avLst/>
          </a:prstGeom>
          <a:noFill/>
          <a:ln w="9525">
            <a:noFill/>
            <a:miter lim="800000"/>
            <a:headEnd/>
            <a:tailEnd/>
          </a:ln>
        </p:spPr>
      </p:pic>
    </p:spTree>
    <p:extLst>
      <p:ext uri="{BB962C8B-B14F-4D97-AF65-F5344CB8AC3E}">
        <p14:creationId xmlns:p14="http://schemas.microsoft.com/office/powerpoint/2010/main" val="7063611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082" y="260615"/>
            <a:ext cx="8528290" cy="670550"/>
          </a:xfrm>
        </p:spPr>
        <p:txBody>
          <a:bodyPr/>
          <a:lstStyle/>
          <a:p>
            <a:r>
              <a:rPr lang="en-US" dirty="0" smtClean="0">
                <a:solidFill>
                  <a:schemeClr val="bg1"/>
                </a:solidFill>
              </a:rPr>
              <a:t>Dark matter and dark energy unbalanced</a:t>
            </a:r>
            <a:endParaRPr lang="en-US" dirty="0">
              <a:solidFill>
                <a:schemeClr val="bg1"/>
              </a:solidFill>
            </a:endParaRPr>
          </a:p>
        </p:txBody>
      </p:sp>
      <p:pic>
        <p:nvPicPr>
          <p:cNvPr id="5122" name="Picture 2"/>
          <p:cNvPicPr>
            <a:picLocks noChangeAspect="1" noChangeArrowheads="1"/>
          </p:cNvPicPr>
          <p:nvPr/>
        </p:nvPicPr>
        <p:blipFill>
          <a:blip r:embed="rId3" cstate="print"/>
          <a:srcRect/>
          <a:stretch>
            <a:fillRect/>
          </a:stretch>
        </p:blipFill>
        <p:spPr bwMode="auto">
          <a:xfrm>
            <a:off x="1576436" y="1009506"/>
            <a:ext cx="6271195" cy="5560459"/>
          </a:xfrm>
          <a:prstGeom prst="rect">
            <a:avLst/>
          </a:prstGeom>
          <a:noFill/>
          <a:ln w="9525">
            <a:noFill/>
            <a:miter lim="800000"/>
            <a:headEnd/>
            <a:tailEnd/>
          </a:ln>
        </p:spPr>
      </p:pic>
      <p:sp>
        <p:nvSpPr>
          <p:cNvPr id="5" name="Rectangle 4"/>
          <p:cNvSpPr/>
          <p:nvPr/>
        </p:nvSpPr>
        <p:spPr bwMode="auto">
          <a:xfrm>
            <a:off x="1576436" y="1009506"/>
            <a:ext cx="6279163" cy="5587879"/>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extLst>
      <p:ext uri="{BB962C8B-B14F-4D97-AF65-F5344CB8AC3E}">
        <p14:creationId xmlns:p14="http://schemas.microsoft.com/office/powerpoint/2010/main" val="37491264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539511" y="203008"/>
            <a:ext cx="6682412" cy="670550"/>
          </a:xfrm>
        </p:spPr>
        <p:txBody>
          <a:bodyPr/>
          <a:lstStyle/>
          <a:p>
            <a:r>
              <a:rPr lang="en-US" sz="3200" dirty="0">
                <a:solidFill>
                  <a:schemeClr val="bg1"/>
                </a:solidFill>
              </a:rPr>
              <a:t>The Ultimate Fate of the Universe</a:t>
            </a:r>
          </a:p>
        </p:txBody>
      </p:sp>
      <p:sp>
        <p:nvSpPr>
          <p:cNvPr id="57347" name="Rectangle 3"/>
          <p:cNvSpPr>
            <a:spLocks noGrp="1" noChangeArrowheads="1"/>
          </p:cNvSpPr>
          <p:nvPr>
            <p:ph type="body" idx="1"/>
          </p:nvPr>
        </p:nvSpPr>
        <p:spPr>
          <a:xfrm>
            <a:off x="0" y="1297541"/>
            <a:ext cx="4053537" cy="5181600"/>
          </a:xfrm>
        </p:spPr>
        <p:txBody>
          <a:bodyPr>
            <a:normAutofit fontScale="92500" lnSpcReduction="10000"/>
          </a:bodyPr>
          <a:lstStyle/>
          <a:p>
            <a:r>
              <a:rPr lang="en-US" sz="2600" dirty="0">
                <a:solidFill>
                  <a:schemeClr val="bg1"/>
                </a:solidFill>
                <a:latin typeface="Calisto MT" pitchFamily="18" charset="0"/>
              </a:rPr>
              <a:t>Gravity always pulls, never </a:t>
            </a:r>
            <a:r>
              <a:rPr lang="en-US" sz="2600" dirty="0" smtClean="0">
                <a:solidFill>
                  <a:schemeClr val="bg1"/>
                </a:solidFill>
                <a:latin typeface="Calisto MT" pitchFamily="18" charset="0"/>
              </a:rPr>
              <a:t>pushes, so </a:t>
            </a:r>
            <a:r>
              <a:rPr lang="en-US" sz="2600" dirty="0">
                <a:solidFill>
                  <a:schemeClr val="bg1"/>
                </a:solidFill>
                <a:latin typeface="Calisto MT" pitchFamily="18" charset="0"/>
              </a:rPr>
              <a:t>the expansion must slow down unless there is another force pushing out</a:t>
            </a:r>
            <a:r>
              <a:rPr lang="en-US" sz="2600" dirty="0" smtClean="0">
                <a:solidFill>
                  <a:schemeClr val="bg1"/>
                </a:solidFill>
                <a:latin typeface="Calisto MT" pitchFamily="18" charset="0"/>
              </a:rPr>
              <a:t>.</a:t>
            </a:r>
          </a:p>
          <a:p>
            <a:pPr>
              <a:lnSpc>
                <a:spcPct val="80000"/>
              </a:lnSpc>
            </a:pPr>
            <a:r>
              <a:rPr lang="en-US" sz="2600" dirty="0" smtClean="0">
                <a:solidFill>
                  <a:srgbClr val="E9E664"/>
                </a:solidFill>
                <a:latin typeface="Calisto MT" pitchFamily="18" charset="0"/>
              </a:rPr>
              <a:t>Not enough mass </a:t>
            </a:r>
          </a:p>
          <a:p>
            <a:pPr lvl="1">
              <a:lnSpc>
                <a:spcPct val="80000"/>
              </a:lnSpc>
            </a:pPr>
            <a:r>
              <a:rPr lang="en-US" sz="2200" dirty="0" smtClean="0">
                <a:solidFill>
                  <a:srgbClr val="E9E664"/>
                </a:solidFill>
                <a:latin typeface="Calisto MT" pitchFamily="18" charset="0"/>
                <a:sym typeface="Wingdings" pitchFamily="2" charset="2"/>
              </a:rPr>
              <a:t> open universe</a:t>
            </a:r>
          </a:p>
          <a:p>
            <a:pPr>
              <a:lnSpc>
                <a:spcPct val="80000"/>
              </a:lnSpc>
            </a:pPr>
            <a:r>
              <a:rPr lang="en-US" sz="2600" dirty="0" smtClean="0">
                <a:solidFill>
                  <a:srgbClr val="ED83E0"/>
                </a:solidFill>
                <a:latin typeface="Calisto MT" pitchFamily="18" charset="0"/>
                <a:sym typeface="Wingdings" pitchFamily="2" charset="2"/>
              </a:rPr>
              <a:t>Just right </a:t>
            </a:r>
          </a:p>
          <a:p>
            <a:pPr lvl="1">
              <a:lnSpc>
                <a:spcPct val="80000"/>
              </a:lnSpc>
            </a:pPr>
            <a:r>
              <a:rPr lang="en-US" sz="2200" dirty="0" smtClean="0">
                <a:solidFill>
                  <a:srgbClr val="ED83E0"/>
                </a:solidFill>
                <a:latin typeface="Calisto MT" pitchFamily="18" charset="0"/>
                <a:sym typeface="Wingdings" pitchFamily="2" charset="2"/>
              </a:rPr>
              <a:t>flat universe</a:t>
            </a:r>
          </a:p>
          <a:p>
            <a:pPr>
              <a:lnSpc>
                <a:spcPct val="80000"/>
              </a:lnSpc>
            </a:pPr>
            <a:r>
              <a:rPr lang="en-US" sz="2600" dirty="0" smtClean="0">
                <a:solidFill>
                  <a:srgbClr val="0070C0"/>
                </a:solidFill>
                <a:latin typeface="Calisto MT" pitchFamily="18" charset="0"/>
                <a:sym typeface="Wingdings" pitchFamily="2" charset="2"/>
              </a:rPr>
              <a:t>Too much mass </a:t>
            </a:r>
          </a:p>
          <a:p>
            <a:pPr lvl="1">
              <a:lnSpc>
                <a:spcPct val="80000"/>
              </a:lnSpc>
            </a:pPr>
            <a:r>
              <a:rPr lang="en-US" sz="2200" dirty="0" smtClean="0">
                <a:solidFill>
                  <a:srgbClr val="0070C0"/>
                </a:solidFill>
                <a:latin typeface="Calisto MT" pitchFamily="18" charset="0"/>
                <a:sym typeface="Wingdings" pitchFamily="2" charset="2"/>
              </a:rPr>
              <a:t>Closed universe (big crunch)</a:t>
            </a:r>
          </a:p>
          <a:p>
            <a:pPr>
              <a:lnSpc>
                <a:spcPct val="80000"/>
              </a:lnSpc>
            </a:pPr>
            <a:r>
              <a:rPr lang="en-US" sz="2600" dirty="0" smtClean="0">
                <a:solidFill>
                  <a:schemeClr val="accent1">
                    <a:lumMod val="60000"/>
                    <a:lumOff val="40000"/>
                  </a:schemeClr>
                </a:solidFill>
                <a:latin typeface="Calisto MT" pitchFamily="18" charset="0"/>
                <a:sym typeface="Wingdings" pitchFamily="2" charset="2"/>
              </a:rPr>
              <a:t>Another force </a:t>
            </a:r>
          </a:p>
          <a:p>
            <a:pPr lvl="1">
              <a:lnSpc>
                <a:spcPct val="80000"/>
              </a:lnSpc>
            </a:pPr>
            <a:r>
              <a:rPr lang="en-US" sz="2200" dirty="0" smtClean="0">
                <a:solidFill>
                  <a:schemeClr val="accent1">
                    <a:lumMod val="60000"/>
                    <a:lumOff val="40000"/>
                  </a:schemeClr>
                </a:solidFill>
                <a:latin typeface="Calisto MT" pitchFamily="18" charset="0"/>
                <a:sym typeface="Wingdings" pitchFamily="2" charset="2"/>
              </a:rPr>
              <a:t>Runaway universe.  </a:t>
            </a:r>
          </a:p>
          <a:p>
            <a:pPr lvl="1">
              <a:lnSpc>
                <a:spcPct val="80000"/>
              </a:lnSpc>
            </a:pPr>
            <a:r>
              <a:rPr lang="en-US" sz="2200" dirty="0" smtClean="0">
                <a:solidFill>
                  <a:schemeClr val="accent1">
                    <a:lumMod val="60000"/>
                    <a:lumOff val="40000"/>
                  </a:schemeClr>
                </a:solidFill>
                <a:latin typeface="Calisto MT" pitchFamily="18" charset="0"/>
                <a:sym typeface="Wingdings" pitchFamily="2" charset="2"/>
              </a:rPr>
              <a:t>This is what we think is happening as best we can observe!</a:t>
            </a:r>
            <a:endParaRPr lang="en-US" sz="2200" dirty="0" smtClean="0">
              <a:solidFill>
                <a:schemeClr val="accent1">
                  <a:lumMod val="60000"/>
                  <a:lumOff val="40000"/>
                </a:schemeClr>
              </a:solidFill>
              <a:latin typeface="Calisto MT" pitchFamily="18" charset="0"/>
            </a:endParaRPr>
          </a:p>
          <a:p>
            <a:endParaRPr lang="en-US" dirty="0">
              <a:latin typeface="Calisto MT" pitchFamily="18" charset="0"/>
            </a:endParaRPr>
          </a:p>
          <a:p>
            <a:pPr>
              <a:buFont typeface="Wingdings" pitchFamily="2" charset="2"/>
              <a:buNone/>
            </a:pPr>
            <a:endParaRPr lang="en-US" dirty="0">
              <a:latin typeface="Calisto MT" pitchFamily="18" charset="0"/>
            </a:endParaRPr>
          </a:p>
        </p:txBody>
      </p:sp>
      <p:pic>
        <p:nvPicPr>
          <p:cNvPr id="6" name="Picture 5" descr="Picture2.jpg"/>
          <p:cNvPicPr>
            <a:picLocks noChangeAspect="1"/>
          </p:cNvPicPr>
          <p:nvPr/>
        </p:nvPicPr>
        <p:blipFill>
          <a:blip r:embed="rId4" cstate="print"/>
          <a:stretch>
            <a:fillRect/>
          </a:stretch>
        </p:blipFill>
        <p:spPr>
          <a:xfrm>
            <a:off x="4046456" y="1585576"/>
            <a:ext cx="5076497" cy="4564117"/>
          </a:xfrm>
          <a:prstGeom prst="rect">
            <a:avLst/>
          </a:prstGeom>
        </p:spPr>
      </p:pic>
    </p:spTree>
    <p:custDataLst>
      <p:tags r:id="rId1"/>
    </p:custDataLst>
    <p:extLst>
      <p:ext uri="{BB962C8B-B14F-4D97-AF65-F5344CB8AC3E}">
        <p14:creationId xmlns:p14="http://schemas.microsoft.com/office/powerpoint/2010/main" val="69418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34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734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34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34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34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734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347">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3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49257" y="491043"/>
            <a:ext cx="5618846"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Where are you?</a:t>
            </a:r>
            <a:endPar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5" name="Picture 4" descr="timnaturalOxford.jpg"/>
          <p:cNvPicPr>
            <a:picLocks noChangeAspect="1"/>
          </p:cNvPicPr>
          <p:nvPr/>
        </p:nvPicPr>
        <p:blipFill>
          <a:blip r:embed="rId3" cstate="print"/>
          <a:stretch>
            <a:fillRect/>
          </a:stretch>
        </p:blipFill>
        <p:spPr>
          <a:xfrm>
            <a:off x="2670969" y="1470362"/>
            <a:ext cx="3551069" cy="4734759"/>
          </a:xfrm>
          <a:prstGeom prst="rect">
            <a:avLst/>
          </a:prstGeom>
        </p:spPr>
      </p:pic>
      <p:sp>
        <p:nvSpPr>
          <p:cNvPr id="6" name="Rectangle 5"/>
          <p:cNvSpPr/>
          <p:nvPr/>
        </p:nvSpPr>
        <p:spPr bwMode="auto">
          <a:xfrm>
            <a:off x="2670969" y="1412755"/>
            <a:ext cx="3571634" cy="4838988"/>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extLst>
      <p:ext uri="{BB962C8B-B14F-4D97-AF65-F5344CB8AC3E}">
        <p14:creationId xmlns:p14="http://schemas.microsoft.com/office/powerpoint/2010/main" val="29887890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3074218" y="2334467"/>
            <a:ext cx="2857500" cy="3400425"/>
          </a:xfrm>
          <a:prstGeom prst="rect">
            <a:avLst/>
          </a:prstGeom>
          <a:noFill/>
          <a:ln w="9525">
            <a:noFill/>
            <a:miter lim="800000"/>
            <a:headEnd/>
            <a:tailEnd/>
          </a:ln>
        </p:spPr>
      </p:pic>
      <p:sp>
        <p:nvSpPr>
          <p:cNvPr id="2" name="Title 1"/>
          <p:cNvSpPr>
            <a:spLocks noGrp="1"/>
          </p:cNvSpPr>
          <p:nvPr>
            <p:ph type="title"/>
          </p:nvPr>
        </p:nvSpPr>
        <p:spPr>
          <a:xfrm>
            <a:off x="3304646" y="1297541"/>
            <a:ext cx="2825197" cy="612943"/>
          </a:xfrm>
        </p:spPr>
        <p:txBody>
          <a:bodyPr/>
          <a:lstStyle/>
          <a:p>
            <a:r>
              <a:rPr lang="en-US" dirty="0" smtClean="0">
                <a:solidFill>
                  <a:schemeClr val="bg1"/>
                </a:solidFill>
              </a:rPr>
              <a:t>on a “</a:t>
            </a:r>
            <a:r>
              <a:rPr lang="vi-VN" dirty="0" smtClean="0">
                <a:solidFill>
                  <a:schemeClr val="bg1"/>
                </a:solidFill>
              </a:rPr>
              <a:t>tʃɛ́r </a:t>
            </a:r>
            <a:r>
              <a:rPr lang="en-US" dirty="0" smtClean="0">
                <a:solidFill>
                  <a:schemeClr val="bg1"/>
                </a:solidFill>
              </a:rPr>
              <a:t>”</a:t>
            </a:r>
            <a:endParaRPr lang="en-US" dirty="0">
              <a:solidFill>
                <a:schemeClr val="bg1"/>
              </a:solidFill>
            </a:endParaRPr>
          </a:p>
        </p:txBody>
      </p:sp>
      <p:sp>
        <p:nvSpPr>
          <p:cNvPr id="5" name="Rectangle 4"/>
          <p:cNvSpPr/>
          <p:nvPr/>
        </p:nvSpPr>
        <p:spPr bwMode="auto">
          <a:xfrm>
            <a:off x="3074219" y="2334467"/>
            <a:ext cx="2880350" cy="3456420"/>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extLst>
      <p:ext uri="{BB962C8B-B14F-4D97-AF65-F5344CB8AC3E}">
        <p14:creationId xmlns:p14="http://schemas.microsoft.com/office/powerpoint/2010/main" val="4725356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403615" y="1931218"/>
            <a:ext cx="6042660" cy="4008120"/>
          </a:xfrm>
          <a:prstGeom prst="rect">
            <a:avLst/>
          </a:prstGeom>
          <a:noFill/>
          <a:ln w="9525">
            <a:noFill/>
            <a:miter lim="800000"/>
            <a:headEnd/>
            <a:tailEnd/>
          </a:ln>
        </p:spPr>
      </p:pic>
      <p:sp>
        <p:nvSpPr>
          <p:cNvPr id="2" name="Title 1"/>
          <p:cNvSpPr>
            <a:spLocks noGrp="1"/>
          </p:cNvSpPr>
          <p:nvPr>
            <p:ph type="title"/>
          </p:nvPr>
        </p:nvSpPr>
        <p:spPr>
          <a:xfrm>
            <a:off x="3304646" y="1239934"/>
            <a:ext cx="2825197" cy="612943"/>
          </a:xfrm>
        </p:spPr>
        <p:txBody>
          <a:bodyPr/>
          <a:lstStyle/>
          <a:p>
            <a:r>
              <a:rPr lang="en-US" dirty="0" smtClean="0">
                <a:solidFill>
                  <a:schemeClr val="bg1"/>
                </a:solidFill>
              </a:rPr>
              <a:t>in a “</a:t>
            </a:r>
            <a:r>
              <a:rPr lang="vi-VN" dirty="0" smtClean="0">
                <a:solidFill>
                  <a:schemeClr val="bg1"/>
                </a:solidFill>
              </a:rPr>
              <a:t>rúm</a:t>
            </a:r>
            <a:r>
              <a:rPr lang="en-US" dirty="0" smtClean="0">
                <a:solidFill>
                  <a:schemeClr val="bg1"/>
                </a:solidFill>
              </a:rPr>
              <a:t>”</a:t>
            </a:r>
            <a:endParaRPr lang="en-US" dirty="0">
              <a:solidFill>
                <a:schemeClr val="bg1"/>
              </a:solidFill>
            </a:endParaRPr>
          </a:p>
        </p:txBody>
      </p:sp>
      <p:sp>
        <p:nvSpPr>
          <p:cNvPr id="6" name="Rectangle 5"/>
          <p:cNvSpPr/>
          <p:nvPr/>
        </p:nvSpPr>
        <p:spPr bwMode="auto">
          <a:xfrm>
            <a:off x="1346009" y="1931219"/>
            <a:ext cx="6106342" cy="4032490"/>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extLst>
      <p:ext uri="{BB962C8B-B14F-4D97-AF65-F5344CB8AC3E}">
        <p14:creationId xmlns:p14="http://schemas.microsoft.com/office/powerpoint/2010/main" val="20646413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251475" y="1816004"/>
            <a:ext cx="4200525" cy="3200400"/>
          </a:xfrm>
          <a:prstGeom prst="rect">
            <a:avLst/>
          </a:prstGeom>
          <a:noFill/>
          <a:ln w="9525">
            <a:noFill/>
            <a:miter lim="800000"/>
            <a:headEnd/>
            <a:tailEnd/>
          </a:ln>
        </p:spPr>
      </p:pic>
      <p:pic>
        <p:nvPicPr>
          <p:cNvPr id="5" name="Picture 4" descr="PopeScienceBuilding.png"/>
          <p:cNvPicPr>
            <a:picLocks noChangeAspect="1"/>
          </p:cNvPicPr>
          <p:nvPr/>
        </p:nvPicPr>
        <p:blipFill>
          <a:blip r:embed="rId4" cstate="print"/>
          <a:stretch>
            <a:fillRect/>
          </a:stretch>
        </p:blipFill>
        <p:spPr>
          <a:xfrm>
            <a:off x="4687214" y="1816004"/>
            <a:ext cx="4130799" cy="4035257"/>
          </a:xfrm>
          <a:prstGeom prst="rect">
            <a:avLst/>
          </a:prstGeom>
        </p:spPr>
      </p:pic>
      <p:sp>
        <p:nvSpPr>
          <p:cNvPr id="2" name="Title 1"/>
          <p:cNvSpPr>
            <a:spLocks noGrp="1"/>
          </p:cNvSpPr>
          <p:nvPr>
            <p:ph type="title"/>
          </p:nvPr>
        </p:nvSpPr>
        <p:spPr>
          <a:xfrm>
            <a:off x="3247039" y="1009506"/>
            <a:ext cx="2822743" cy="612943"/>
          </a:xfrm>
        </p:spPr>
        <p:txBody>
          <a:bodyPr/>
          <a:lstStyle/>
          <a:p>
            <a:r>
              <a:rPr lang="en-US" dirty="0" smtClean="0">
                <a:solidFill>
                  <a:schemeClr val="bg1"/>
                </a:solidFill>
              </a:rPr>
              <a:t>in a “</a:t>
            </a:r>
            <a:r>
              <a:rPr lang="vi-VN" dirty="0" smtClean="0">
                <a:solidFill>
                  <a:schemeClr val="bg1"/>
                </a:solidFill>
              </a:rPr>
              <a:t>bɪ́ldɪŋ </a:t>
            </a:r>
            <a:r>
              <a:rPr lang="en-US" dirty="0" smtClean="0">
                <a:solidFill>
                  <a:schemeClr val="bg1"/>
                </a:solidFill>
              </a:rPr>
              <a:t>”</a:t>
            </a:r>
            <a:endParaRPr lang="en-US" dirty="0">
              <a:solidFill>
                <a:schemeClr val="bg1"/>
              </a:solidFill>
            </a:endParaRPr>
          </a:p>
        </p:txBody>
      </p:sp>
      <p:sp>
        <p:nvSpPr>
          <p:cNvPr id="7" name="Rectangle 6"/>
          <p:cNvSpPr/>
          <p:nvPr/>
        </p:nvSpPr>
        <p:spPr bwMode="auto">
          <a:xfrm>
            <a:off x="251476" y="1816005"/>
            <a:ext cx="4205310" cy="3225992"/>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
        <p:nvSpPr>
          <p:cNvPr id="8" name="Rectangle 7"/>
          <p:cNvSpPr/>
          <p:nvPr/>
        </p:nvSpPr>
        <p:spPr bwMode="auto">
          <a:xfrm>
            <a:off x="4687213" y="1816003"/>
            <a:ext cx="4147703" cy="4090097"/>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extLst>
      <p:ext uri="{BB962C8B-B14F-4D97-AF65-F5344CB8AC3E}">
        <p14:creationId xmlns:p14="http://schemas.microsoft.com/office/powerpoint/2010/main" val="10684729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utahValley.png"/>
          <p:cNvPicPr>
            <a:picLocks noGrp="1" noChangeAspect="1"/>
          </p:cNvPicPr>
          <p:nvPr>
            <p:ph idx="1"/>
          </p:nvPr>
        </p:nvPicPr>
        <p:blipFill>
          <a:blip r:embed="rId3" cstate="print"/>
          <a:stretch>
            <a:fillRect/>
          </a:stretch>
        </p:blipFill>
        <p:spPr>
          <a:xfrm>
            <a:off x="2077200" y="1371600"/>
            <a:ext cx="4989600" cy="5029200"/>
          </a:xfrm>
        </p:spPr>
      </p:pic>
      <p:sp>
        <p:nvSpPr>
          <p:cNvPr id="2" name="Title 1"/>
          <p:cNvSpPr>
            <a:spLocks noGrp="1"/>
          </p:cNvSpPr>
          <p:nvPr>
            <p:ph type="title"/>
          </p:nvPr>
        </p:nvSpPr>
        <p:spPr>
          <a:xfrm>
            <a:off x="3247039" y="721471"/>
            <a:ext cx="2594769" cy="612943"/>
          </a:xfrm>
        </p:spPr>
        <p:txBody>
          <a:bodyPr/>
          <a:lstStyle/>
          <a:p>
            <a:r>
              <a:rPr lang="en-US" dirty="0" smtClean="0">
                <a:solidFill>
                  <a:schemeClr val="bg1"/>
                </a:solidFill>
              </a:rPr>
              <a:t>in a “</a:t>
            </a:r>
            <a:r>
              <a:rPr lang="vi-VN" dirty="0" smtClean="0">
                <a:solidFill>
                  <a:schemeClr val="bg1"/>
                </a:solidFill>
              </a:rPr>
              <a:t>vǽli</a:t>
            </a:r>
            <a:r>
              <a:rPr lang="en-US" dirty="0" smtClean="0">
                <a:solidFill>
                  <a:schemeClr val="bg1"/>
                </a:solidFill>
              </a:rPr>
              <a:t>”</a:t>
            </a:r>
            <a:endParaRPr lang="en-US" dirty="0">
              <a:solidFill>
                <a:schemeClr val="bg1"/>
              </a:solidFill>
            </a:endParaRPr>
          </a:p>
        </p:txBody>
      </p:sp>
      <p:sp>
        <p:nvSpPr>
          <p:cNvPr id="6" name="Rectangle 5"/>
          <p:cNvSpPr/>
          <p:nvPr/>
        </p:nvSpPr>
        <p:spPr bwMode="auto">
          <a:xfrm>
            <a:off x="2037292" y="1355147"/>
            <a:ext cx="5069415" cy="5069417"/>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extLst>
      <p:ext uri="{BB962C8B-B14F-4D97-AF65-F5344CB8AC3E}">
        <p14:creationId xmlns:p14="http://schemas.microsoft.com/office/powerpoint/2010/main" val="41276003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2325327" y="1067113"/>
            <a:ext cx="4381500" cy="5524500"/>
          </a:xfrm>
          <a:prstGeom prst="rect">
            <a:avLst/>
          </a:prstGeom>
          <a:noFill/>
          <a:ln w="9525">
            <a:noFill/>
            <a:miter lim="800000"/>
            <a:headEnd/>
            <a:tailEnd/>
          </a:ln>
        </p:spPr>
      </p:pic>
      <p:sp>
        <p:nvSpPr>
          <p:cNvPr id="2" name="Title 1"/>
          <p:cNvSpPr>
            <a:spLocks noGrp="1"/>
          </p:cNvSpPr>
          <p:nvPr>
            <p:ph type="title"/>
          </p:nvPr>
        </p:nvSpPr>
        <p:spPr>
          <a:xfrm>
            <a:off x="2728576" y="375829"/>
            <a:ext cx="3804516" cy="633677"/>
          </a:xfrm>
        </p:spPr>
        <p:txBody>
          <a:bodyPr/>
          <a:lstStyle/>
          <a:p>
            <a:r>
              <a:rPr lang="en-US" dirty="0" smtClean="0">
                <a:solidFill>
                  <a:schemeClr val="bg1"/>
                </a:solidFill>
              </a:rPr>
              <a:t>on a “</a:t>
            </a:r>
            <a:r>
              <a:rPr lang="vi-VN" dirty="0" smtClean="0">
                <a:solidFill>
                  <a:schemeClr val="bg1"/>
                </a:solidFill>
              </a:rPr>
              <a:t>kɑ́ntənənt</a:t>
            </a:r>
            <a:r>
              <a:rPr lang="en-US" dirty="0" smtClean="0">
                <a:solidFill>
                  <a:schemeClr val="bg1"/>
                </a:solidFill>
              </a:rPr>
              <a:t>”</a:t>
            </a:r>
            <a:endParaRPr lang="en-US" dirty="0">
              <a:solidFill>
                <a:schemeClr val="bg1"/>
              </a:solidFill>
            </a:endParaRPr>
          </a:p>
        </p:txBody>
      </p:sp>
      <p:sp>
        <p:nvSpPr>
          <p:cNvPr id="5" name="Rectangle 4"/>
          <p:cNvSpPr/>
          <p:nvPr/>
        </p:nvSpPr>
        <p:spPr bwMode="auto">
          <a:xfrm>
            <a:off x="2325327" y="1067113"/>
            <a:ext cx="4378132" cy="5530272"/>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extLst>
      <p:ext uri="{BB962C8B-B14F-4D97-AF65-F5344CB8AC3E}">
        <p14:creationId xmlns:p14="http://schemas.microsoft.com/office/powerpoint/2010/main" val="11299492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24296" y="203009"/>
            <a:ext cx="7894613" cy="691284"/>
          </a:xfrm>
        </p:spPr>
        <p:txBody>
          <a:bodyPr/>
          <a:lstStyle/>
          <a:p>
            <a:r>
              <a:rPr lang="en-US" sz="3500" dirty="0" smtClean="0">
                <a:solidFill>
                  <a:schemeClr val="bg1"/>
                </a:solidFill>
              </a:rPr>
              <a:t>Not all galaxies are spiral</a:t>
            </a:r>
          </a:p>
        </p:txBody>
      </p:sp>
      <p:pic>
        <p:nvPicPr>
          <p:cNvPr id="2052" name="Picture 4"/>
          <p:cNvPicPr>
            <a:picLocks noChangeAspect="1" noChangeArrowheads="1"/>
          </p:cNvPicPr>
          <p:nvPr/>
        </p:nvPicPr>
        <p:blipFill>
          <a:blip r:embed="rId4" cstate="print"/>
          <a:srcRect/>
          <a:stretch>
            <a:fillRect/>
          </a:stretch>
        </p:blipFill>
        <p:spPr bwMode="auto">
          <a:xfrm>
            <a:off x="1000366" y="1182327"/>
            <a:ext cx="3571875" cy="2038350"/>
          </a:xfrm>
          <a:prstGeom prst="rect">
            <a:avLst/>
          </a:prstGeom>
          <a:noFill/>
          <a:ln w="9525">
            <a:noFill/>
            <a:miter lim="800000"/>
            <a:headEnd/>
            <a:tailEnd/>
          </a:ln>
          <a:effectLst>
            <a:innerShdw blurRad="1270000">
              <a:schemeClr val="tx1"/>
            </a:innerShdw>
          </a:effectLst>
        </p:spPr>
      </p:pic>
      <p:sp>
        <p:nvSpPr>
          <p:cNvPr id="10" name="TextBox 9"/>
          <p:cNvSpPr txBox="1"/>
          <p:nvPr/>
        </p:nvSpPr>
        <p:spPr>
          <a:xfrm>
            <a:off x="2152506" y="3256179"/>
            <a:ext cx="1257075" cy="369332"/>
          </a:xfrm>
          <a:prstGeom prst="rect">
            <a:avLst/>
          </a:prstGeom>
          <a:noFill/>
        </p:spPr>
        <p:txBody>
          <a:bodyPr wrap="none" rtlCol="0">
            <a:spAutoFit/>
          </a:bodyPr>
          <a:lstStyle/>
          <a:p>
            <a:r>
              <a:rPr lang="en-US" b="0" dirty="0" smtClean="0">
                <a:solidFill>
                  <a:schemeClr val="bg1"/>
                </a:solidFill>
                <a:latin typeface="Calisto MT" pitchFamily="18" charset="0"/>
              </a:rPr>
              <a:t>NGC 1300</a:t>
            </a:r>
            <a:endParaRPr lang="en-US" b="0" dirty="0">
              <a:solidFill>
                <a:schemeClr val="bg1"/>
              </a:solidFill>
              <a:latin typeface="Calisto MT" pitchFamily="18" charset="0"/>
            </a:endParaRPr>
          </a:p>
        </p:txBody>
      </p:sp>
      <p:pic>
        <p:nvPicPr>
          <p:cNvPr id="2053" name="Picture 5"/>
          <p:cNvPicPr>
            <a:picLocks noChangeAspect="1" noChangeArrowheads="1"/>
          </p:cNvPicPr>
          <p:nvPr/>
        </p:nvPicPr>
        <p:blipFill>
          <a:blip r:embed="rId5" cstate="print"/>
          <a:srcRect/>
          <a:stretch>
            <a:fillRect/>
          </a:stretch>
        </p:blipFill>
        <p:spPr bwMode="auto">
          <a:xfrm>
            <a:off x="5205677" y="3689616"/>
            <a:ext cx="2642466" cy="2642466"/>
          </a:xfrm>
          <a:prstGeom prst="rect">
            <a:avLst/>
          </a:prstGeom>
          <a:noFill/>
          <a:ln w="9525">
            <a:noFill/>
            <a:miter lim="800000"/>
            <a:headEnd/>
            <a:tailEnd/>
          </a:ln>
        </p:spPr>
      </p:pic>
      <p:sp>
        <p:nvSpPr>
          <p:cNvPr id="11" name="TextBox 10"/>
          <p:cNvSpPr txBox="1"/>
          <p:nvPr/>
        </p:nvSpPr>
        <p:spPr>
          <a:xfrm>
            <a:off x="6069782" y="6315848"/>
            <a:ext cx="983218" cy="369332"/>
          </a:xfrm>
          <a:prstGeom prst="rect">
            <a:avLst/>
          </a:prstGeom>
          <a:noFill/>
        </p:spPr>
        <p:txBody>
          <a:bodyPr wrap="none" rtlCol="0">
            <a:spAutoFit/>
          </a:bodyPr>
          <a:lstStyle/>
          <a:p>
            <a:r>
              <a:rPr lang="en-US" b="0" dirty="0" smtClean="0">
                <a:solidFill>
                  <a:schemeClr val="bg1"/>
                </a:solidFill>
                <a:latin typeface="Calisto MT" pitchFamily="18" charset="0"/>
              </a:rPr>
              <a:t>Arp 148</a:t>
            </a:r>
            <a:endParaRPr lang="en-US" b="0" dirty="0">
              <a:solidFill>
                <a:schemeClr val="bg1"/>
              </a:solidFill>
              <a:latin typeface="Calisto MT" pitchFamily="18" charset="0"/>
            </a:endParaRPr>
          </a:p>
        </p:txBody>
      </p:sp>
      <p:pic>
        <p:nvPicPr>
          <p:cNvPr id="2055" name="Picture 7"/>
          <p:cNvPicPr>
            <a:picLocks noChangeAspect="1" noChangeArrowheads="1"/>
          </p:cNvPicPr>
          <p:nvPr/>
        </p:nvPicPr>
        <p:blipFill>
          <a:blip r:embed="rId6" cstate="print"/>
          <a:srcRect/>
          <a:stretch>
            <a:fillRect/>
          </a:stretch>
        </p:blipFill>
        <p:spPr bwMode="auto">
          <a:xfrm>
            <a:off x="1403615" y="3659428"/>
            <a:ext cx="2419494" cy="2626879"/>
          </a:xfrm>
          <a:prstGeom prst="rect">
            <a:avLst/>
          </a:prstGeom>
          <a:noFill/>
          <a:ln w="9525">
            <a:noFill/>
            <a:miter lim="800000"/>
            <a:headEnd/>
            <a:tailEnd/>
          </a:ln>
          <a:effectLst/>
        </p:spPr>
      </p:pic>
      <p:sp>
        <p:nvSpPr>
          <p:cNvPr id="14" name="TextBox 13"/>
          <p:cNvSpPr txBox="1"/>
          <p:nvPr/>
        </p:nvSpPr>
        <p:spPr>
          <a:xfrm>
            <a:off x="1518829" y="6309350"/>
            <a:ext cx="2304280" cy="369332"/>
          </a:xfrm>
          <a:prstGeom prst="rect">
            <a:avLst/>
          </a:prstGeom>
          <a:noFill/>
        </p:spPr>
        <p:txBody>
          <a:bodyPr wrap="square" rtlCol="0">
            <a:spAutoFit/>
          </a:bodyPr>
          <a:lstStyle/>
          <a:p>
            <a:r>
              <a:rPr lang="es-ES" b="0" dirty="0" smtClean="0">
                <a:solidFill>
                  <a:schemeClr val="bg1"/>
                </a:solidFill>
                <a:latin typeface="Calisto MT" pitchFamily="18" charset="0"/>
              </a:rPr>
              <a:t>NGC 1132</a:t>
            </a:r>
            <a:endParaRPr lang="es-ES" b="0" dirty="0">
              <a:solidFill>
                <a:schemeClr val="bg1"/>
              </a:solidFill>
              <a:latin typeface="Calisto MT" pitchFamily="18" charset="0"/>
            </a:endParaRPr>
          </a:p>
        </p:txBody>
      </p:sp>
      <p:pic>
        <p:nvPicPr>
          <p:cNvPr id="2056" name="Picture 8"/>
          <p:cNvPicPr>
            <a:picLocks noChangeAspect="1" noChangeArrowheads="1"/>
          </p:cNvPicPr>
          <p:nvPr/>
        </p:nvPicPr>
        <p:blipFill>
          <a:blip r:embed="rId7" cstate="print"/>
          <a:srcRect/>
          <a:stretch>
            <a:fillRect/>
          </a:stretch>
        </p:blipFill>
        <p:spPr bwMode="auto">
          <a:xfrm>
            <a:off x="5320891" y="1182327"/>
            <a:ext cx="2484809" cy="2016245"/>
          </a:xfrm>
          <a:prstGeom prst="rect">
            <a:avLst/>
          </a:prstGeom>
          <a:noFill/>
          <a:ln w="9525">
            <a:noFill/>
            <a:miter lim="800000"/>
            <a:headEnd/>
            <a:tailEnd/>
          </a:ln>
          <a:effectLst>
            <a:innerShdw blurRad="1270000">
              <a:schemeClr val="tx1"/>
            </a:innerShdw>
          </a:effectLst>
        </p:spPr>
      </p:pic>
      <p:sp>
        <p:nvSpPr>
          <p:cNvPr id="16" name="TextBox 15"/>
          <p:cNvSpPr txBox="1"/>
          <p:nvPr/>
        </p:nvSpPr>
        <p:spPr>
          <a:xfrm>
            <a:off x="4975249" y="3198572"/>
            <a:ext cx="3197140" cy="461665"/>
          </a:xfrm>
          <a:prstGeom prst="rect">
            <a:avLst/>
          </a:prstGeom>
          <a:noFill/>
        </p:spPr>
        <p:txBody>
          <a:bodyPr wrap="square" rtlCol="0">
            <a:spAutoFit/>
          </a:bodyPr>
          <a:lstStyle/>
          <a:p>
            <a:r>
              <a:rPr lang="en-US" sz="1200" b="0" dirty="0" smtClean="0">
                <a:solidFill>
                  <a:schemeClr val="bg1"/>
                </a:solidFill>
                <a:latin typeface="Calisto MT" pitchFamily="18" charset="0"/>
              </a:rPr>
              <a:t>Chandra/Hubble/Spitzer X-ray/Visible/Infrared Image of M82</a:t>
            </a:r>
          </a:p>
        </p:txBody>
      </p:sp>
      <p:sp>
        <p:nvSpPr>
          <p:cNvPr id="13" name="Rectangle 12"/>
          <p:cNvSpPr/>
          <p:nvPr/>
        </p:nvSpPr>
        <p:spPr bwMode="auto">
          <a:xfrm>
            <a:off x="1000366" y="1182327"/>
            <a:ext cx="3571634" cy="2073852"/>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
        <p:nvSpPr>
          <p:cNvPr id="15" name="Rectangle 14"/>
          <p:cNvSpPr/>
          <p:nvPr/>
        </p:nvSpPr>
        <p:spPr bwMode="auto">
          <a:xfrm>
            <a:off x="5320891" y="1182327"/>
            <a:ext cx="2419494" cy="1958638"/>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
        <p:nvSpPr>
          <p:cNvPr id="17" name="Rectangle 16"/>
          <p:cNvSpPr/>
          <p:nvPr/>
        </p:nvSpPr>
        <p:spPr bwMode="auto">
          <a:xfrm>
            <a:off x="1403615" y="3659428"/>
            <a:ext cx="2419494" cy="2649922"/>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
        <p:nvSpPr>
          <p:cNvPr id="18" name="Rectangle 17"/>
          <p:cNvSpPr/>
          <p:nvPr/>
        </p:nvSpPr>
        <p:spPr bwMode="auto">
          <a:xfrm>
            <a:off x="5205677" y="3659428"/>
            <a:ext cx="2649922" cy="2707529"/>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custDataLst>
      <p:tags r:id="rId1"/>
    </p:custDataLst>
    <p:extLst>
      <p:ext uri="{BB962C8B-B14F-4D97-AF65-F5344CB8AC3E}">
        <p14:creationId xmlns:p14="http://schemas.microsoft.com/office/powerpoint/2010/main" val="17870770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oc0.png"/>
          <p:cNvPicPr>
            <a:picLocks noGrp="1" noChangeAspect="1"/>
          </p:cNvPicPr>
          <p:nvPr>
            <p:ph idx="1"/>
          </p:nvPr>
        </p:nvPicPr>
        <p:blipFill>
          <a:blip r:embed="rId3" cstate="print"/>
          <a:stretch>
            <a:fillRect/>
          </a:stretch>
        </p:blipFill>
        <p:spPr>
          <a:xfrm>
            <a:off x="1758904" y="1371600"/>
            <a:ext cx="5626191" cy="5029200"/>
          </a:xfrm>
        </p:spPr>
      </p:pic>
      <p:sp>
        <p:nvSpPr>
          <p:cNvPr id="2" name="Title 1"/>
          <p:cNvSpPr>
            <a:spLocks noGrp="1"/>
          </p:cNvSpPr>
          <p:nvPr>
            <p:ph type="title"/>
          </p:nvPr>
        </p:nvSpPr>
        <p:spPr>
          <a:xfrm>
            <a:off x="3074218" y="606257"/>
            <a:ext cx="3343660" cy="612943"/>
          </a:xfrm>
        </p:spPr>
        <p:txBody>
          <a:bodyPr/>
          <a:lstStyle/>
          <a:p>
            <a:r>
              <a:rPr lang="en-US" dirty="0" smtClean="0">
                <a:solidFill>
                  <a:schemeClr val="bg1"/>
                </a:solidFill>
              </a:rPr>
              <a:t>on a “</a:t>
            </a:r>
            <a:r>
              <a:rPr lang="vi-VN" dirty="0" smtClean="0">
                <a:solidFill>
                  <a:schemeClr val="bg1"/>
                </a:solidFill>
              </a:rPr>
              <a:t>plǽnət</a:t>
            </a:r>
            <a:r>
              <a:rPr lang="en-US" dirty="0" smtClean="0">
                <a:solidFill>
                  <a:schemeClr val="bg1"/>
                </a:solidFill>
              </a:rPr>
              <a:t>”</a:t>
            </a:r>
            <a:endParaRPr lang="en-US" dirty="0">
              <a:solidFill>
                <a:schemeClr val="bg1"/>
              </a:solidFill>
            </a:endParaRPr>
          </a:p>
        </p:txBody>
      </p:sp>
      <p:sp>
        <p:nvSpPr>
          <p:cNvPr id="5" name="Rectangle 4"/>
          <p:cNvSpPr/>
          <p:nvPr/>
        </p:nvSpPr>
        <p:spPr bwMode="auto">
          <a:xfrm>
            <a:off x="3247039" y="1355148"/>
            <a:ext cx="2477101" cy="576070"/>
          </a:xfrm>
          <a:prstGeom prst="rect">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extLst>
      <p:ext uri="{BB962C8B-B14F-4D97-AF65-F5344CB8AC3E}">
        <p14:creationId xmlns:p14="http://schemas.microsoft.com/office/powerpoint/2010/main" val="650023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oc1.png"/>
          <p:cNvPicPr>
            <a:picLocks noGrp="1" noChangeAspect="1"/>
          </p:cNvPicPr>
          <p:nvPr>
            <p:ph idx="1"/>
          </p:nvPr>
        </p:nvPicPr>
        <p:blipFill>
          <a:blip r:embed="rId3" cstate="print"/>
          <a:stretch>
            <a:fillRect/>
          </a:stretch>
        </p:blipFill>
        <p:spPr>
          <a:xfrm>
            <a:off x="1879600" y="1371600"/>
            <a:ext cx="5384800" cy="5029200"/>
          </a:xfrm>
        </p:spPr>
      </p:pic>
      <p:sp>
        <p:nvSpPr>
          <p:cNvPr id="2" name="Title 1"/>
          <p:cNvSpPr>
            <a:spLocks noGrp="1"/>
          </p:cNvSpPr>
          <p:nvPr>
            <p:ph type="title"/>
          </p:nvPr>
        </p:nvSpPr>
        <p:spPr>
          <a:xfrm>
            <a:off x="2728576" y="721471"/>
            <a:ext cx="3919730" cy="555336"/>
          </a:xfrm>
        </p:spPr>
        <p:txBody>
          <a:bodyPr/>
          <a:lstStyle/>
          <a:p>
            <a:r>
              <a:rPr lang="en-US" dirty="0" smtClean="0">
                <a:solidFill>
                  <a:schemeClr val="bg1"/>
                </a:solidFill>
              </a:rPr>
              <a:t>in a “</a:t>
            </a:r>
            <a:r>
              <a:rPr lang="vi-VN" dirty="0" smtClean="0">
                <a:solidFill>
                  <a:schemeClr val="bg1"/>
                </a:solidFill>
              </a:rPr>
              <a:t>sólər sɪ́stəm</a:t>
            </a:r>
            <a:r>
              <a:rPr lang="en-US" dirty="0" smtClean="0">
                <a:solidFill>
                  <a:schemeClr val="bg1"/>
                </a:solidFill>
              </a:rPr>
              <a:t>”</a:t>
            </a:r>
            <a:endParaRPr lang="en-US" dirty="0">
              <a:solidFill>
                <a:schemeClr val="bg1"/>
              </a:solidFill>
            </a:endParaRPr>
          </a:p>
        </p:txBody>
      </p:sp>
      <p:sp>
        <p:nvSpPr>
          <p:cNvPr id="6" name="Rectangle 5"/>
          <p:cNvSpPr/>
          <p:nvPr/>
        </p:nvSpPr>
        <p:spPr bwMode="auto">
          <a:xfrm>
            <a:off x="3247039" y="1355148"/>
            <a:ext cx="2477101" cy="576070"/>
          </a:xfrm>
          <a:prstGeom prst="rect">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extLst>
      <p:ext uri="{BB962C8B-B14F-4D97-AF65-F5344CB8AC3E}">
        <p14:creationId xmlns:p14="http://schemas.microsoft.com/office/powerpoint/2010/main" val="13253538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oc2.png"/>
          <p:cNvPicPr>
            <a:picLocks noGrp="1" noChangeAspect="1"/>
          </p:cNvPicPr>
          <p:nvPr>
            <p:ph idx="1"/>
          </p:nvPr>
        </p:nvPicPr>
        <p:blipFill>
          <a:blip r:embed="rId3" cstate="print"/>
          <a:stretch>
            <a:fillRect/>
          </a:stretch>
        </p:blipFill>
        <p:spPr>
          <a:xfrm>
            <a:off x="1743075" y="1371600"/>
            <a:ext cx="5657850" cy="5029200"/>
          </a:xfrm>
        </p:spPr>
      </p:pic>
      <p:sp>
        <p:nvSpPr>
          <p:cNvPr id="2" name="Title 1"/>
          <p:cNvSpPr>
            <a:spLocks noGrp="1"/>
          </p:cNvSpPr>
          <p:nvPr>
            <p:ph type="title"/>
          </p:nvPr>
        </p:nvSpPr>
        <p:spPr>
          <a:xfrm>
            <a:off x="1403615" y="836685"/>
            <a:ext cx="6740019" cy="612943"/>
          </a:xfrm>
        </p:spPr>
        <p:txBody>
          <a:bodyPr/>
          <a:lstStyle/>
          <a:p>
            <a:r>
              <a:rPr lang="en-US" dirty="0" smtClean="0">
                <a:solidFill>
                  <a:schemeClr val="bg1"/>
                </a:solidFill>
              </a:rPr>
              <a:t>in a “</a:t>
            </a:r>
            <a:r>
              <a:rPr lang="vi-VN" dirty="0" smtClean="0">
                <a:solidFill>
                  <a:schemeClr val="bg1"/>
                </a:solidFill>
              </a:rPr>
              <a:t>sólər ɪ̀ntərstɛ́lər nébərhʊ̀d</a:t>
            </a:r>
            <a:r>
              <a:rPr lang="en-US" dirty="0" smtClean="0">
                <a:solidFill>
                  <a:schemeClr val="bg1"/>
                </a:solidFill>
              </a:rPr>
              <a:t>”</a:t>
            </a:r>
            <a:endParaRPr lang="en-US" dirty="0">
              <a:solidFill>
                <a:schemeClr val="bg1"/>
              </a:solidFill>
            </a:endParaRPr>
          </a:p>
        </p:txBody>
      </p:sp>
      <p:sp>
        <p:nvSpPr>
          <p:cNvPr id="6" name="Rectangle 5"/>
          <p:cNvSpPr/>
          <p:nvPr/>
        </p:nvSpPr>
        <p:spPr bwMode="auto">
          <a:xfrm>
            <a:off x="1576437" y="1355148"/>
            <a:ext cx="6048734" cy="576070"/>
          </a:xfrm>
          <a:prstGeom prst="rect">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extLst>
      <p:ext uri="{BB962C8B-B14F-4D97-AF65-F5344CB8AC3E}">
        <p14:creationId xmlns:p14="http://schemas.microsoft.com/office/powerpoint/2010/main" val="6768266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oc3.png"/>
          <p:cNvPicPr>
            <a:picLocks noGrp="1" noChangeAspect="1"/>
          </p:cNvPicPr>
          <p:nvPr>
            <p:ph idx="1"/>
          </p:nvPr>
        </p:nvPicPr>
        <p:blipFill>
          <a:blip r:embed="rId3" cstate="print"/>
          <a:stretch>
            <a:fillRect/>
          </a:stretch>
        </p:blipFill>
        <p:spPr>
          <a:xfrm>
            <a:off x="1834474" y="1371600"/>
            <a:ext cx="5475051" cy="5029200"/>
          </a:xfrm>
        </p:spPr>
      </p:pic>
      <p:sp>
        <p:nvSpPr>
          <p:cNvPr id="2" name="Title 1"/>
          <p:cNvSpPr>
            <a:spLocks noGrp="1"/>
          </p:cNvSpPr>
          <p:nvPr>
            <p:ph type="title"/>
          </p:nvPr>
        </p:nvSpPr>
        <p:spPr>
          <a:xfrm>
            <a:off x="1749257" y="836685"/>
            <a:ext cx="5760699" cy="670550"/>
          </a:xfrm>
        </p:spPr>
        <p:txBody>
          <a:bodyPr/>
          <a:lstStyle/>
          <a:p>
            <a:r>
              <a:rPr lang="en-US" dirty="0" smtClean="0">
                <a:solidFill>
                  <a:schemeClr val="bg1"/>
                </a:solidFill>
              </a:rPr>
              <a:t>on the “</a:t>
            </a:r>
            <a:r>
              <a:rPr lang="vi-VN" dirty="0" smtClean="0">
                <a:solidFill>
                  <a:schemeClr val="bg1"/>
                </a:solidFill>
              </a:rPr>
              <a:t>ɑ́rm</a:t>
            </a:r>
            <a:r>
              <a:rPr lang="en-US" dirty="0" smtClean="0">
                <a:solidFill>
                  <a:schemeClr val="bg1"/>
                </a:solidFill>
              </a:rPr>
              <a:t>” of a “</a:t>
            </a:r>
            <a:r>
              <a:rPr lang="vi-VN" dirty="0" smtClean="0">
                <a:solidFill>
                  <a:schemeClr val="bg1"/>
                </a:solidFill>
              </a:rPr>
              <a:t>gǽləksi</a:t>
            </a:r>
            <a:r>
              <a:rPr lang="en-US" dirty="0" smtClean="0">
                <a:solidFill>
                  <a:schemeClr val="bg1"/>
                </a:solidFill>
              </a:rPr>
              <a:t>”</a:t>
            </a:r>
            <a:endParaRPr lang="en-US" dirty="0">
              <a:solidFill>
                <a:schemeClr val="bg1"/>
              </a:solidFill>
            </a:endParaRPr>
          </a:p>
        </p:txBody>
      </p:sp>
      <p:sp>
        <p:nvSpPr>
          <p:cNvPr id="6" name="Rectangle 5"/>
          <p:cNvSpPr/>
          <p:nvPr/>
        </p:nvSpPr>
        <p:spPr bwMode="auto">
          <a:xfrm>
            <a:off x="2728576" y="1412755"/>
            <a:ext cx="3744455" cy="576070"/>
          </a:xfrm>
          <a:prstGeom prst="rect">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extLst>
      <p:ext uri="{BB962C8B-B14F-4D97-AF65-F5344CB8AC3E}">
        <p14:creationId xmlns:p14="http://schemas.microsoft.com/office/powerpoint/2010/main" val="1206634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oc4.png"/>
          <p:cNvPicPr>
            <a:picLocks noGrp="1" noChangeAspect="1"/>
          </p:cNvPicPr>
          <p:nvPr>
            <p:ph idx="1"/>
          </p:nvPr>
        </p:nvPicPr>
        <p:blipFill>
          <a:blip r:embed="rId3" cstate="print"/>
          <a:stretch>
            <a:fillRect/>
          </a:stretch>
        </p:blipFill>
        <p:spPr>
          <a:xfrm>
            <a:off x="1849295" y="1371600"/>
            <a:ext cx="5445410" cy="5029200"/>
          </a:xfrm>
        </p:spPr>
      </p:pic>
      <p:sp>
        <p:nvSpPr>
          <p:cNvPr id="2" name="Title 1"/>
          <p:cNvSpPr>
            <a:spLocks noGrp="1"/>
          </p:cNvSpPr>
          <p:nvPr>
            <p:ph type="title"/>
          </p:nvPr>
        </p:nvSpPr>
        <p:spPr>
          <a:xfrm>
            <a:off x="1922078" y="779078"/>
            <a:ext cx="5359905" cy="612943"/>
          </a:xfrm>
        </p:spPr>
        <p:txBody>
          <a:bodyPr/>
          <a:lstStyle/>
          <a:p>
            <a:r>
              <a:rPr lang="en-US" dirty="0" smtClean="0">
                <a:solidFill>
                  <a:schemeClr val="bg1"/>
                </a:solidFill>
              </a:rPr>
              <a:t>In a “</a:t>
            </a:r>
            <a:r>
              <a:rPr lang="vi-VN" dirty="0" smtClean="0">
                <a:solidFill>
                  <a:schemeClr val="bg1"/>
                </a:solidFill>
              </a:rPr>
              <a:t>lókəl gəlǽktɪk grúp</a:t>
            </a:r>
            <a:r>
              <a:rPr lang="en-US" dirty="0" smtClean="0">
                <a:solidFill>
                  <a:schemeClr val="bg1"/>
                </a:solidFill>
              </a:rPr>
              <a:t>”</a:t>
            </a:r>
            <a:endParaRPr lang="en-US" dirty="0">
              <a:solidFill>
                <a:schemeClr val="bg1"/>
              </a:solidFill>
            </a:endParaRPr>
          </a:p>
        </p:txBody>
      </p:sp>
      <p:sp>
        <p:nvSpPr>
          <p:cNvPr id="6" name="Rectangle 5"/>
          <p:cNvSpPr/>
          <p:nvPr/>
        </p:nvSpPr>
        <p:spPr bwMode="auto">
          <a:xfrm>
            <a:off x="2728576" y="1355148"/>
            <a:ext cx="3398813" cy="576070"/>
          </a:xfrm>
          <a:prstGeom prst="rect">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extLst>
      <p:ext uri="{BB962C8B-B14F-4D97-AF65-F5344CB8AC3E}">
        <p14:creationId xmlns:p14="http://schemas.microsoft.com/office/powerpoint/2010/main" val="21132532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oc5.png"/>
          <p:cNvPicPr>
            <a:picLocks noGrp="1" noChangeAspect="1"/>
          </p:cNvPicPr>
          <p:nvPr>
            <p:ph idx="1"/>
          </p:nvPr>
        </p:nvPicPr>
        <p:blipFill>
          <a:blip r:embed="rId3" cstate="print"/>
          <a:stretch>
            <a:fillRect/>
          </a:stretch>
        </p:blipFill>
        <p:spPr>
          <a:xfrm>
            <a:off x="1849295" y="1371600"/>
            <a:ext cx="5445410" cy="5029200"/>
          </a:xfrm>
        </p:spPr>
      </p:pic>
      <p:sp>
        <p:nvSpPr>
          <p:cNvPr id="2" name="Title 1"/>
          <p:cNvSpPr>
            <a:spLocks noGrp="1"/>
          </p:cNvSpPr>
          <p:nvPr>
            <p:ph type="title"/>
          </p:nvPr>
        </p:nvSpPr>
        <p:spPr>
          <a:xfrm>
            <a:off x="2325327" y="721471"/>
            <a:ext cx="4608560" cy="555336"/>
          </a:xfrm>
        </p:spPr>
        <p:txBody>
          <a:bodyPr/>
          <a:lstStyle/>
          <a:p>
            <a:r>
              <a:rPr lang="en-US" dirty="0" smtClean="0">
                <a:solidFill>
                  <a:schemeClr val="bg1"/>
                </a:solidFill>
              </a:rPr>
              <a:t>In a “</a:t>
            </a:r>
            <a:r>
              <a:rPr lang="vi-VN" dirty="0" smtClean="0">
                <a:solidFill>
                  <a:schemeClr val="bg1"/>
                </a:solidFill>
              </a:rPr>
              <a:t>súpər</a:t>
            </a:r>
            <a:r>
              <a:rPr lang="en-US" dirty="0" smtClean="0">
                <a:solidFill>
                  <a:schemeClr val="bg1"/>
                </a:solidFill>
              </a:rPr>
              <a:t>-</a:t>
            </a:r>
            <a:r>
              <a:rPr lang="vi-VN" dirty="0" smtClean="0">
                <a:solidFill>
                  <a:schemeClr val="bg1"/>
                </a:solidFill>
              </a:rPr>
              <a:t>klə́stər</a:t>
            </a:r>
            <a:r>
              <a:rPr lang="en-US" dirty="0" smtClean="0">
                <a:solidFill>
                  <a:schemeClr val="bg1"/>
                </a:solidFill>
              </a:rPr>
              <a:t>”</a:t>
            </a:r>
            <a:endParaRPr lang="en-US" dirty="0">
              <a:solidFill>
                <a:schemeClr val="bg1"/>
              </a:solidFill>
            </a:endParaRPr>
          </a:p>
        </p:txBody>
      </p:sp>
      <p:sp>
        <p:nvSpPr>
          <p:cNvPr id="6" name="Rectangle 5"/>
          <p:cNvSpPr/>
          <p:nvPr/>
        </p:nvSpPr>
        <p:spPr bwMode="auto">
          <a:xfrm>
            <a:off x="3016611" y="1355148"/>
            <a:ext cx="3225992" cy="576070"/>
          </a:xfrm>
          <a:prstGeom prst="rect">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extLst>
      <p:ext uri="{BB962C8B-B14F-4D97-AF65-F5344CB8AC3E}">
        <p14:creationId xmlns:p14="http://schemas.microsoft.com/office/powerpoint/2010/main" val="30473853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oc6.png"/>
          <p:cNvPicPr>
            <a:picLocks noGrp="1" noChangeAspect="1"/>
          </p:cNvPicPr>
          <p:nvPr>
            <p:ph idx="1"/>
          </p:nvPr>
        </p:nvPicPr>
        <p:blipFill>
          <a:blip r:embed="rId3" cstate="print"/>
          <a:stretch>
            <a:fillRect/>
          </a:stretch>
        </p:blipFill>
        <p:spPr>
          <a:xfrm>
            <a:off x="1849295" y="1371600"/>
            <a:ext cx="5445410" cy="5029200"/>
          </a:xfrm>
        </p:spPr>
      </p:pic>
      <p:sp>
        <p:nvSpPr>
          <p:cNvPr id="2" name="Title 1"/>
          <p:cNvSpPr>
            <a:spLocks noGrp="1"/>
          </p:cNvSpPr>
          <p:nvPr>
            <p:ph type="title"/>
          </p:nvPr>
        </p:nvSpPr>
        <p:spPr>
          <a:xfrm>
            <a:off x="2037292" y="721471"/>
            <a:ext cx="5357451" cy="670550"/>
          </a:xfrm>
        </p:spPr>
        <p:txBody>
          <a:bodyPr/>
          <a:lstStyle/>
          <a:p>
            <a:r>
              <a:rPr lang="en-US" dirty="0" smtClean="0">
                <a:solidFill>
                  <a:schemeClr val="bg1"/>
                </a:solidFill>
              </a:rPr>
              <a:t>By other “</a:t>
            </a:r>
            <a:r>
              <a:rPr lang="vi-VN" dirty="0" smtClean="0">
                <a:solidFill>
                  <a:schemeClr val="bg1"/>
                </a:solidFill>
              </a:rPr>
              <a:t>súpər</a:t>
            </a:r>
            <a:r>
              <a:rPr lang="en-US" dirty="0" smtClean="0">
                <a:solidFill>
                  <a:schemeClr val="bg1"/>
                </a:solidFill>
              </a:rPr>
              <a:t>-</a:t>
            </a:r>
            <a:r>
              <a:rPr lang="vi-VN" dirty="0" smtClean="0">
                <a:solidFill>
                  <a:schemeClr val="bg1"/>
                </a:solidFill>
              </a:rPr>
              <a:t>klə́stərs</a:t>
            </a:r>
            <a:r>
              <a:rPr lang="en-US" dirty="0" smtClean="0">
                <a:solidFill>
                  <a:schemeClr val="bg1"/>
                </a:solidFill>
              </a:rPr>
              <a:t>”</a:t>
            </a:r>
            <a:endParaRPr lang="en-US" dirty="0">
              <a:solidFill>
                <a:schemeClr val="bg1"/>
              </a:solidFill>
            </a:endParaRPr>
          </a:p>
        </p:txBody>
      </p:sp>
      <p:sp>
        <p:nvSpPr>
          <p:cNvPr id="6" name="Rectangle 5"/>
          <p:cNvSpPr/>
          <p:nvPr/>
        </p:nvSpPr>
        <p:spPr bwMode="auto">
          <a:xfrm>
            <a:off x="2843790" y="1412755"/>
            <a:ext cx="3571634" cy="576070"/>
          </a:xfrm>
          <a:prstGeom prst="rect">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extLst>
      <p:ext uri="{BB962C8B-B14F-4D97-AF65-F5344CB8AC3E}">
        <p14:creationId xmlns:p14="http://schemas.microsoft.com/office/powerpoint/2010/main" val="15120947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oc7.png"/>
          <p:cNvPicPr>
            <a:picLocks noGrp="1" noChangeAspect="1"/>
          </p:cNvPicPr>
          <p:nvPr>
            <p:ph idx="1"/>
          </p:nvPr>
        </p:nvPicPr>
        <p:blipFill>
          <a:blip r:embed="rId3" cstate="print"/>
          <a:stretch>
            <a:fillRect/>
          </a:stretch>
        </p:blipFill>
        <p:spPr>
          <a:xfrm>
            <a:off x="1820008" y="1371600"/>
            <a:ext cx="5503984" cy="5029200"/>
          </a:xfrm>
        </p:spPr>
      </p:pic>
      <p:sp>
        <p:nvSpPr>
          <p:cNvPr id="2" name="Title 1"/>
          <p:cNvSpPr>
            <a:spLocks noGrp="1"/>
          </p:cNvSpPr>
          <p:nvPr>
            <p:ph type="title"/>
          </p:nvPr>
        </p:nvSpPr>
        <p:spPr>
          <a:xfrm>
            <a:off x="1634043" y="606257"/>
            <a:ext cx="6030142" cy="728157"/>
          </a:xfrm>
        </p:spPr>
        <p:txBody>
          <a:bodyPr/>
          <a:lstStyle/>
          <a:p>
            <a:r>
              <a:rPr lang="en-US" dirty="0" smtClean="0">
                <a:solidFill>
                  <a:schemeClr val="bg1"/>
                </a:solidFill>
              </a:rPr>
              <a:t>In </a:t>
            </a:r>
            <a:r>
              <a:rPr lang="en-US" i="1" dirty="0" smtClean="0">
                <a:solidFill>
                  <a:schemeClr val="bg1"/>
                </a:solidFill>
              </a:rPr>
              <a:t>an</a:t>
            </a:r>
            <a:r>
              <a:rPr lang="en-US" dirty="0" smtClean="0">
                <a:solidFill>
                  <a:schemeClr val="bg1"/>
                </a:solidFill>
              </a:rPr>
              <a:t> “</a:t>
            </a:r>
            <a:r>
              <a:rPr lang="vi-VN" dirty="0" smtClean="0">
                <a:solidFill>
                  <a:schemeClr val="bg1"/>
                </a:solidFill>
              </a:rPr>
              <a:t>əbzə́rvəbəl júnɪvə̀rs </a:t>
            </a:r>
            <a:r>
              <a:rPr lang="en-US" dirty="0" smtClean="0">
                <a:solidFill>
                  <a:schemeClr val="bg1"/>
                </a:solidFill>
              </a:rPr>
              <a:t>”</a:t>
            </a:r>
            <a:endParaRPr lang="en-US" dirty="0">
              <a:solidFill>
                <a:schemeClr val="bg1"/>
              </a:solidFill>
            </a:endParaRPr>
          </a:p>
        </p:txBody>
      </p:sp>
      <p:sp>
        <p:nvSpPr>
          <p:cNvPr id="5" name="Rectangle 4"/>
          <p:cNvSpPr/>
          <p:nvPr/>
        </p:nvSpPr>
        <p:spPr bwMode="auto">
          <a:xfrm>
            <a:off x="2843791" y="1355148"/>
            <a:ext cx="3514026" cy="576070"/>
          </a:xfrm>
          <a:prstGeom prst="rect">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extLst>
      <p:ext uri="{BB962C8B-B14F-4D97-AF65-F5344CB8AC3E}">
        <p14:creationId xmlns:p14="http://schemas.microsoft.com/office/powerpoint/2010/main" val="32014503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779078"/>
          </a:xfrm>
        </p:spPr>
        <p:txBody>
          <a:bodyPr/>
          <a:lstStyle/>
          <a:p>
            <a:r>
              <a:rPr lang="en-US" dirty="0" smtClean="0"/>
              <a:t>Source Slides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980880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87794"/>
            <a:ext cx="8991600" cy="728157"/>
          </a:xfrm>
        </p:spPr>
        <p:txBody>
          <a:bodyPr/>
          <a:lstStyle/>
          <a:p>
            <a:r>
              <a:rPr lang="en-US" dirty="0" smtClean="0"/>
              <a:t>How do we know it’s spiral?</a:t>
            </a:r>
            <a:endParaRPr lang="en-US" dirty="0"/>
          </a:p>
        </p:txBody>
      </p:sp>
      <p:sp>
        <p:nvSpPr>
          <p:cNvPr id="5" name="Content Placeholder 4"/>
          <p:cNvSpPr>
            <a:spLocks noGrp="1"/>
          </p:cNvSpPr>
          <p:nvPr>
            <p:ph sz="quarter" idx="3"/>
          </p:nvPr>
        </p:nvSpPr>
        <p:spPr>
          <a:xfrm>
            <a:off x="3571633" y="3889856"/>
            <a:ext cx="5148071" cy="2438400"/>
          </a:xfrm>
        </p:spPr>
        <p:txBody>
          <a:bodyPr/>
          <a:lstStyle/>
          <a:p>
            <a:pPr algn="just"/>
            <a:r>
              <a:rPr lang="en-US" sz="1800" dirty="0" smtClean="0"/>
              <a:t>Detailed studies of the motions of interstellar gas clouds fills in this picture considerably by letting us plot the locations and speeds of these clouds, and in most versions of these studies, a distinct spiral pattern emerges.</a:t>
            </a:r>
          </a:p>
          <a:p>
            <a:pPr algn="just"/>
            <a:r>
              <a:rPr lang="en-US" sz="1800" dirty="0" smtClean="0"/>
              <a:t>Using our knowledge of the shapes of other galaxies, we easily conclude it must be a version of a spiral-type galaxy</a:t>
            </a:r>
            <a:endParaRPr lang="en-US" sz="1800" dirty="0"/>
          </a:p>
        </p:txBody>
      </p:sp>
      <p:pic>
        <p:nvPicPr>
          <p:cNvPr id="1026" name="Picture 2"/>
          <p:cNvPicPr>
            <a:picLocks noChangeAspect="1" noChangeArrowheads="1"/>
          </p:cNvPicPr>
          <p:nvPr/>
        </p:nvPicPr>
        <p:blipFill>
          <a:blip r:embed="rId3" cstate="print"/>
          <a:srcRect/>
          <a:stretch>
            <a:fillRect/>
          </a:stretch>
        </p:blipFill>
        <p:spPr bwMode="auto">
          <a:xfrm>
            <a:off x="5991127" y="1297541"/>
            <a:ext cx="2381250" cy="238125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03248" y="1297541"/>
            <a:ext cx="4735832" cy="2419494"/>
          </a:xfrm>
          <a:prstGeom prst="rect">
            <a:avLst/>
          </a:prstGeom>
          <a:noFill/>
          <a:ln w="9525">
            <a:noFill/>
            <a:miter lim="800000"/>
            <a:headEnd/>
            <a:tailEnd/>
          </a:ln>
        </p:spPr>
      </p:pic>
      <p:sp>
        <p:nvSpPr>
          <p:cNvPr id="8" name="TextBox 7"/>
          <p:cNvSpPr txBox="1"/>
          <p:nvPr/>
        </p:nvSpPr>
        <p:spPr>
          <a:xfrm>
            <a:off x="6509590" y="951899"/>
            <a:ext cx="1257075" cy="369332"/>
          </a:xfrm>
          <a:prstGeom prst="rect">
            <a:avLst/>
          </a:prstGeom>
          <a:noFill/>
        </p:spPr>
        <p:txBody>
          <a:bodyPr wrap="none" rtlCol="0">
            <a:spAutoFit/>
          </a:bodyPr>
          <a:lstStyle/>
          <a:p>
            <a:r>
              <a:rPr lang="en-US" b="0" dirty="0" smtClean="0">
                <a:latin typeface="Calisto MT" pitchFamily="18" charset="0"/>
              </a:rPr>
              <a:t>NGC 4565</a:t>
            </a:r>
            <a:endParaRPr lang="en-US" b="0" dirty="0">
              <a:latin typeface="Calisto MT" pitchFamily="18" charset="0"/>
            </a:endParaRPr>
          </a:p>
        </p:txBody>
      </p:sp>
      <p:pic>
        <p:nvPicPr>
          <p:cNvPr id="1028" name="Picture 4"/>
          <p:cNvPicPr>
            <a:picLocks noChangeAspect="1" noChangeArrowheads="1"/>
          </p:cNvPicPr>
          <p:nvPr/>
        </p:nvPicPr>
        <p:blipFill>
          <a:blip r:embed="rId5" cstate="print"/>
          <a:srcRect/>
          <a:stretch>
            <a:fillRect/>
          </a:stretch>
        </p:blipFill>
        <p:spPr bwMode="auto">
          <a:xfrm>
            <a:off x="403248" y="3832249"/>
            <a:ext cx="3078357" cy="2341707"/>
          </a:xfrm>
          <a:prstGeom prst="rect">
            <a:avLst/>
          </a:prstGeom>
          <a:noFill/>
          <a:ln w="9525">
            <a:noFill/>
            <a:miter lim="800000"/>
            <a:headEnd/>
            <a:tailEnd/>
          </a:ln>
        </p:spPr>
      </p:pic>
      <p:sp>
        <p:nvSpPr>
          <p:cNvPr id="10" name="TextBox 9"/>
          <p:cNvSpPr txBox="1"/>
          <p:nvPr/>
        </p:nvSpPr>
        <p:spPr>
          <a:xfrm>
            <a:off x="1901030" y="951899"/>
            <a:ext cx="1636666" cy="369332"/>
          </a:xfrm>
          <a:prstGeom prst="rect">
            <a:avLst/>
          </a:prstGeom>
          <a:noFill/>
        </p:spPr>
        <p:txBody>
          <a:bodyPr wrap="none" rtlCol="0">
            <a:spAutoFit/>
          </a:bodyPr>
          <a:lstStyle/>
          <a:p>
            <a:r>
              <a:rPr lang="en-US" b="0" dirty="0" smtClean="0">
                <a:latin typeface="Calisto MT" pitchFamily="18" charset="0"/>
              </a:rPr>
              <a:t>The milky way</a:t>
            </a:r>
            <a:endParaRPr lang="en-US" b="0" dirty="0">
              <a:latin typeface="Calisto MT" pitchFamily="18" charset="0"/>
            </a:endParaRPr>
          </a:p>
        </p:txBody>
      </p:sp>
    </p:spTree>
    <p:extLst>
      <p:ext uri="{BB962C8B-B14F-4D97-AF65-F5344CB8AC3E}">
        <p14:creationId xmlns:p14="http://schemas.microsoft.com/office/powerpoint/2010/main" val="4225657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2" name="Picture 8" descr="C:\Users\mw22.PHYSICS\Desktop\Picture2.png"/>
          <p:cNvPicPr>
            <a:picLocks noChangeAspect="1" noChangeArrowheads="1"/>
          </p:cNvPicPr>
          <p:nvPr/>
        </p:nvPicPr>
        <p:blipFill>
          <a:blip r:embed="rId4" cstate="print"/>
          <a:srcRect/>
          <a:stretch>
            <a:fillRect/>
          </a:stretch>
        </p:blipFill>
        <p:spPr bwMode="auto">
          <a:xfrm>
            <a:off x="539510" y="1412755"/>
            <a:ext cx="4194199" cy="4512100"/>
          </a:xfrm>
          <a:prstGeom prst="rect">
            <a:avLst/>
          </a:prstGeom>
          <a:ln>
            <a:noFill/>
          </a:ln>
          <a:effectLst/>
        </p:spPr>
      </p:pic>
      <p:sp>
        <p:nvSpPr>
          <p:cNvPr id="21506" name="Rectangle 2"/>
          <p:cNvSpPr>
            <a:spLocks noGrp="1" noChangeArrowheads="1"/>
          </p:cNvSpPr>
          <p:nvPr>
            <p:ph type="title"/>
          </p:nvPr>
        </p:nvSpPr>
        <p:spPr>
          <a:xfrm>
            <a:off x="1050235" y="159026"/>
            <a:ext cx="4923183" cy="562446"/>
          </a:xfrm>
        </p:spPr>
        <p:txBody>
          <a:bodyPr>
            <a:normAutofit fontScale="90000"/>
          </a:bodyPr>
          <a:lstStyle/>
          <a:p>
            <a:r>
              <a:rPr lang="en-US" dirty="0">
                <a:solidFill>
                  <a:schemeClr val="bg1"/>
                </a:solidFill>
              </a:rPr>
              <a:t>External Galaxies</a:t>
            </a:r>
          </a:p>
        </p:txBody>
      </p:sp>
      <p:sp>
        <p:nvSpPr>
          <p:cNvPr id="21507" name="Rectangle 3"/>
          <p:cNvSpPr>
            <a:spLocks noGrp="1" noChangeArrowheads="1"/>
          </p:cNvSpPr>
          <p:nvPr>
            <p:ph type="body" sz="half" idx="1"/>
          </p:nvPr>
        </p:nvSpPr>
        <p:spPr>
          <a:xfrm>
            <a:off x="539510" y="779078"/>
            <a:ext cx="7845287" cy="691284"/>
          </a:xfrm>
        </p:spPr>
        <p:txBody>
          <a:bodyPr>
            <a:normAutofit/>
          </a:bodyPr>
          <a:lstStyle/>
          <a:p>
            <a:pPr>
              <a:lnSpc>
                <a:spcPct val="80000"/>
              </a:lnSpc>
            </a:pPr>
            <a:r>
              <a:rPr lang="en-US" sz="2000" dirty="0">
                <a:solidFill>
                  <a:schemeClr val="bg1"/>
                </a:solidFill>
              </a:rPr>
              <a:t>It wasn’t until 1923 that we fully realized the universe consisted of more than the Milky </a:t>
            </a:r>
            <a:r>
              <a:rPr lang="en-US" sz="2000" dirty="0" smtClean="0">
                <a:solidFill>
                  <a:schemeClr val="bg1"/>
                </a:solidFill>
              </a:rPr>
              <a:t>Way.</a:t>
            </a:r>
            <a:endParaRPr lang="en-US" sz="2000" dirty="0">
              <a:solidFill>
                <a:schemeClr val="bg1"/>
              </a:solidFill>
            </a:endParaRPr>
          </a:p>
        </p:txBody>
      </p:sp>
      <p:sp>
        <p:nvSpPr>
          <p:cNvPr id="21509" name="Text Box 5"/>
          <p:cNvSpPr txBox="1">
            <a:spLocks noChangeArrowheads="1"/>
          </p:cNvSpPr>
          <p:nvPr/>
        </p:nvSpPr>
        <p:spPr bwMode="auto">
          <a:xfrm>
            <a:off x="1057973" y="6021315"/>
            <a:ext cx="3210558" cy="307777"/>
          </a:xfrm>
          <a:prstGeom prst="rect">
            <a:avLst/>
          </a:prstGeom>
          <a:noFill/>
          <a:ln w="12700">
            <a:noFill/>
            <a:miter lim="800000"/>
            <a:headEnd/>
            <a:tailEnd/>
          </a:ln>
          <a:effectLst/>
        </p:spPr>
        <p:txBody>
          <a:bodyPr wrap="none">
            <a:spAutoFit/>
          </a:bodyPr>
          <a:lstStyle/>
          <a:p>
            <a:r>
              <a:rPr lang="en-US" sz="1400" b="0" dirty="0">
                <a:solidFill>
                  <a:schemeClr val="bg1"/>
                </a:solidFill>
                <a:latin typeface="Calisto MT" pitchFamily="18" charset="0"/>
              </a:rPr>
              <a:t>Edwin Hubble </a:t>
            </a:r>
            <a:r>
              <a:rPr lang="en-US" sz="1400" b="0" dirty="0" smtClean="0">
                <a:solidFill>
                  <a:schemeClr val="bg1"/>
                </a:solidFill>
                <a:latin typeface="Calisto MT" pitchFamily="18" charset="0"/>
              </a:rPr>
              <a:t>finds Andromeda galaxy</a:t>
            </a:r>
            <a:endParaRPr lang="en-US" sz="1400" b="0" dirty="0">
              <a:solidFill>
                <a:schemeClr val="bg1"/>
              </a:solidFill>
              <a:latin typeface="Calisto MT" pitchFamily="18" charset="0"/>
            </a:endParaRPr>
          </a:p>
        </p:txBody>
      </p:sp>
      <p:pic>
        <p:nvPicPr>
          <p:cNvPr id="21510" name="Picture 6" descr="Andromeda_gendler_sm"/>
          <p:cNvPicPr>
            <a:picLocks noChangeAspect="1" noChangeArrowheads="1"/>
          </p:cNvPicPr>
          <p:nvPr/>
        </p:nvPicPr>
        <p:blipFill>
          <a:blip r:embed="rId5" cstate="print"/>
          <a:srcRect/>
          <a:stretch>
            <a:fillRect/>
          </a:stretch>
        </p:blipFill>
        <p:spPr bwMode="auto">
          <a:xfrm>
            <a:off x="4917642" y="1412755"/>
            <a:ext cx="3048000" cy="2209800"/>
          </a:xfrm>
          <a:prstGeom prst="rect">
            <a:avLst/>
          </a:prstGeom>
          <a:ln>
            <a:noFill/>
          </a:ln>
          <a:effectLst/>
        </p:spPr>
      </p:pic>
      <p:sp>
        <p:nvSpPr>
          <p:cNvPr id="21511" name="Text Box 7"/>
          <p:cNvSpPr txBox="1">
            <a:spLocks noChangeArrowheads="1"/>
          </p:cNvSpPr>
          <p:nvPr/>
        </p:nvSpPr>
        <p:spPr bwMode="auto">
          <a:xfrm>
            <a:off x="5493712" y="3659428"/>
            <a:ext cx="1827744" cy="338554"/>
          </a:xfrm>
          <a:prstGeom prst="rect">
            <a:avLst/>
          </a:prstGeom>
          <a:noFill/>
          <a:ln w="12700">
            <a:noFill/>
            <a:miter lim="800000"/>
            <a:headEnd/>
            <a:tailEnd/>
          </a:ln>
          <a:effectLst/>
        </p:spPr>
        <p:txBody>
          <a:bodyPr wrap="none">
            <a:spAutoFit/>
          </a:bodyPr>
          <a:lstStyle/>
          <a:p>
            <a:r>
              <a:rPr lang="en-US" sz="1600" b="0" dirty="0">
                <a:solidFill>
                  <a:schemeClr val="bg1"/>
                </a:solidFill>
                <a:latin typeface="Calisto MT" pitchFamily="18" charset="0"/>
              </a:rPr>
              <a:t>Andromeda (HST)</a:t>
            </a:r>
          </a:p>
        </p:txBody>
      </p:sp>
      <p:pic>
        <p:nvPicPr>
          <p:cNvPr id="8" name="Picture 2"/>
          <p:cNvPicPr>
            <a:picLocks noChangeAspect="1" noChangeArrowheads="1"/>
          </p:cNvPicPr>
          <p:nvPr/>
        </p:nvPicPr>
        <p:blipFill>
          <a:blip r:embed="rId6" cstate="print"/>
          <a:srcRect/>
          <a:stretch>
            <a:fillRect/>
          </a:stretch>
        </p:blipFill>
        <p:spPr bwMode="auto">
          <a:xfrm>
            <a:off x="4860035" y="4005069"/>
            <a:ext cx="3110778" cy="2066939"/>
          </a:xfrm>
          <a:prstGeom prst="rect">
            <a:avLst/>
          </a:prstGeom>
          <a:noFill/>
          <a:ln w="9525">
            <a:noFill/>
            <a:miter lim="800000"/>
            <a:headEnd/>
            <a:tailEnd/>
          </a:ln>
        </p:spPr>
      </p:pic>
      <p:sp>
        <p:nvSpPr>
          <p:cNvPr id="9" name="TextBox 8"/>
          <p:cNvSpPr txBox="1"/>
          <p:nvPr/>
        </p:nvSpPr>
        <p:spPr>
          <a:xfrm>
            <a:off x="3823109" y="6396335"/>
            <a:ext cx="5029454" cy="461665"/>
          </a:xfrm>
          <a:prstGeom prst="rect">
            <a:avLst/>
          </a:prstGeom>
          <a:noFill/>
        </p:spPr>
        <p:txBody>
          <a:bodyPr wrap="none" rtlCol="0">
            <a:spAutoFit/>
          </a:bodyPr>
          <a:lstStyle/>
          <a:p>
            <a:r>
              <a:rPr lang="en-US" sz="1200" b="0" dirty="0" smtClean="0">
                <a:solidFill>
                  <a:schemeClr val="bg1"/>
                </a:solidFill>
                <a:latin typeface="Calisto MT" pitchFamily="18" charset="0"/>
              </a:rPr>
              <a:t>SSRO-South (Steve </a:t>
            </a:r>
            <a:r>
              <a:rPr lang="en-US" sz="1200" b="0" dirty="0" err="1" smtClean="0">
                <a:solidFill>
                  <a:schemeClr val="bg1"/>
                </a:solidFill>
                <a:latin typeface="Calisto MT" pitchFamily="18" charset="0"/>
              </a:rPr>
              <a:t>Mazlin</a:t>
            </a:r>
            <a:r>
              <a:rPr lang="en-US" sz="1200" b="0" dirty="0" smtClean="0">
                <a:solidFill>
                  <a:schemeClr val="bg1"/>
                </a:solidFill>
                <a:latin typeface="Calisto MT" pitchFamily="18" charset="0"/>
              </a:rPr>
              <a:t>, Jack Harvey, Daniel </a:t>
            </a:r>
            <a:r>
              <a:rPr lang="en-US" sz="1200" b="0" dirty="0" err="1" smtClean="0">
                <a:solidFill>
                  <a:schemeClr val="bg1"/>
                </a:solidFill>
                <a:latin typeface="Calisto MT" pitchFamily="18" charset="0"/>
              </a:rPr>
              <a:t>Verschatse</a:t>
            </a:r>
            <a:r>
              <a:rPr lang="en-US" sz="1200" b="0" dirty="0" smtClean="0">
                <a:solidFill>
                  <a:schemeClr val="bg1"/>
                </a:solidFill>
                <a:latin typeface="Calisto MT" pitchFamily="18" charset="0"/>
              </a:rPr>
              <a:t>, Rick Gilbert) </a:t>
            </a:r>
            <a:br>
              <a:rPr lang="en-US" sz="1200" b="0" dirty="0" smtClean="0">
                <a:solidFill>
                  <a:schemeClr val="bg1"/>
                </a:solidFill>
                <a:latin typeface="Calisto MT" pitchFamily="18" charset="0"/>
              </a:rPr>
            </a:br>
            <a:r>
              <a:rPr lang="en-US" sz="1200" b="0" dirty="0" smtClean="0">
                <a:solidFill>
                  <a:schemeClr val="bg1"/>
                </a:solidFill>
                <a:latin typeface="Calisto MT" pitchFamily="18" charset="0"/>
              </a:rPr>
              <a:t>and Kevin </a:t>
            </a:r>
            <a:r>
              <a:rPr lang="en-US" sz="1200" b="0" dirty="0" err="1" smtClean="0">
                <a:solidFill>
                  <a:schemeClr val="bg1"/>
                </a:solidFill>
                <a:latin typeface="Calisto MT" pitchFamily="18" charset="0"/>
              </a:rPr>
              <a:t>Ivarsen</a:t>
            </a:r>
            <a:r>
              <a:rPr lang="en-US" sz="1200" b="0" dirty="0" smtClean="0">
                <a:solidFill>
                  <a:schemeClr val="bg1"/>
                </a:solidFill>
                <a:latin typeface="Calisto MT" pitchFamily="18" charset="0"/>
              </a:rPr>
              <a:t> (PROMPT / CTIO / UNC) </a:t>
            </a:r>
            <a:endParaRPr lang="en-US" sz="1200" b="0" dirty="0">
              <a:solidFill>
                <a:schemeClr val="bg1"/>
              </a:solidFill>
              <a:latin typeface="Calisto MT" pitchFamily="18" charset="0"/>
            </a:endParaRPr>
          </a:p>
        </p:txBody>
      </p:sp>
      <p:sp>
        <p:nvSpPr>
          <p:cNvPr id="10" name="Text Box 7"/>
          <p:cNvSpPr txBox="1">
            <a:spLocks noChangeArrowheads="1"/>
          </p:cNvSpPr>
          <p:nvPr/>
        </p:nvSpPr>
        <p:spPr bwMode="auto">
          <a:xfrm>
            <a:off x="5724140" y="6021315"/>
            <a:ext cx="1299844" cy="338554"/>
          </a:xfrm>
          <a:prstGeom prst="rect">
            <a:avLst/>
          </a:prstGeom>
          <a:noFill/>
          <a:ln w="12700">
            <a:noFill/>
            <a:miter lim="800000"/>
            <a:headEnd/>
            <a:tailEnd/>
          </a:ln>
          <a:effectLst/>
        </p:spPr>
        <p:txBody>
          <a:bodyPr wrap="none">
            <a:spAutoFit/>
          </a:bodyPr>
          <a:lstStyle/>
          <a:p>
            <a:r>
              <a:rPr lang="en-US" sz="1600" b="0" dirty="0" err="1" smtClean="0">
                <a:solidFill>
                  <a:schemeClr val="bg1"/>
                </a:solidFill>
                <a:latin typeface="Calisto MT" pitchFamily="18" charset="0"/>
              </a:rPr>
              <a:t>Centaurus</a:t>
            </a:r>
            <a:r>
              <a:rPr lang="en-US" sz="1600" b="0" dirty="0" smtClean="0">
                <a:solidFill>
                  <a:schemeClr val="bg1"/>
                </a:solidFill>
                <a:latin typeface="Calisto MT" pitchFamily="18" charset="0"/>
              </a:rPr>
              <a:t> A</a:t>
            </a:r>
            <a:endParaRPr lang="en-US" sz="1600" b="0" dirty="0">
              <a:solidFill>
                <a:schemeClr val="bg1"/>
              </a:solidFill>
              <a:latin typeface="Calisto MT" pitchFamily="18" charset="0"/>
            </a:endParaRPr>
          </a:p>
        </p:txBody>
      </p:sp>
      <p:sp>
        <p:nvSpPr>
          <p:cNvPr id="11" name="Rectangle 10"/>
          <p:cNvSpPr/>
          <p:nvPr/>
        </p:nvSpPr>
        <p:spPr bwMode="auto">
          <a:xfrm>
            <a:off x="539510" y="1412754"/>
            <a:ext cx="4205311" cy="4550953"/>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
        <p:nvSpPr>
          <p:cNvPr id="12" name="Rectangle 11"/>
          <p:cNvSpPr/>
          <p:nvPr/>
        </p:nvSpPr>
        <p:spPr bwMode="auto">
          <a:xfrm>
            <a:off x="4917642" y="1412754"/>
            <a:ext cx="3110778" cy="2246673"/>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
        <p:nvSpPr>
          <p:cNvPr id="13" name="Rectangle 12"/>
          <p:cNvSpPr/>
          <p:nvPr/>
        </p:nvSpPr>
        <p:spPr bwMode="auto">
          <a:xfrm>
            <a:off x="4860035" y="4005070"/>
            <a:ext cx="3110778" cy="2073852"/>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custDataLst>
      <p:tags r:id="rId1"/>
    </p:custDataLst>
    <p:extLst>
      <p:ext uri="{BB962C8B-B14F-4D97-AF65-F5344CB8AC3E}">
        <p14:creationId xmlns:p14="http://schemas.microsoft.com/office/powerpoint/2010/main" val="42337523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261730" y="721472"/>
            <a:ext cx="8400367" cy="921712"/>
          </a:xfrm>
        </p:spPr>
        <p:txBody>
          <a:bodyPr/>
          <a:lstStyle/>
          <a:p>
            <a:pPr>
              <a:lnSpc>
                <a:spcPct val="80000"/>
              </a:lnSpc>
            </a:pPr>
            <a:r>
              <a:rPr lang="en-US" sz="2000" dirty="0" smtClean="0"/>
              <a:t>Its </a:t>
            </a:r>
            <a:r>
              <a:rPr lang="en-US" sz="2000" dirty="0"/>
              <a:t>position was found by measuring distances to the </a:t>
            </a:r>
            <a:r>
              <a:rPr lang="en-US" sz="2000" i="1" dirty="0"/>
              <a:t>globular star clusters</a:t>
            </a:r>
            <a:r>
              <a:rPr lang="en-US" sz="2000" dirty="0"/>
              <a:t> that orbited about the center of the Milky Way.</a:t>
            </a:r>
          </a:p>
          <a:p>
            <a:pPr>
              <a:lnSpc>
                <a:spcPct val="80000"/>
              </a:lnSpc>
            </a:pPr>
            <a:r>
              <a:rPr lang="en-US" sz="2000" dirty="0"/>
              <a:t>Variable stars were used to find the distances.  </a:t>
            </a:r>
          </a:p>
        </p:txBody>
      </p:sp>
      <p:pic>
        <p:nvPicPr>
          <p:cNvPr id="17411" name="F25_15.MOV">
            <a:hlinkClick r:id="" action="ppaction://media"/>
          </p:cNvPr>
          <p:cNvPicPr>
            <a:picLocks noGrp="1" noRot="1" noChangeAspect="1" noChangeArrowheads="1"/>
          </p:cNvPicPr>
          <p:nvPr>
            <p:ph sz="half" idx="4294967295"/>
            <a:videoFile r:link="rId2"/>
          </p:nvPr>
        </p:nvPicPr>
        <p:blipFill>
          <a:blip r:embed="rId6" cstate="print"/>
          <a:srcRect/>
          <a:stretch>
            <a:fillRect/>
          </a:stretch>
        </p:blipFill>
        <p:spPr>
          <a:xfrm>
            <a:off x="309082" y="1643183"/>
            <a:ext cx="3744455" cy="2808341"/>
          </a:xfrm>
          <a:ln/>
        </p:spPr>
      </p:pic>
      <p:pic>
        <p:nvPicPr>
          <p:cNvPr id="17412" name="F25_08.MOV">
            <a:hlinkClick r:id="" action="ppaction://media"/>
          </p:cNvPr>
          <p:cNvPicPr>
            <a:picLocks noGrp="1" noRot="1" noChangeAspect="1" noChangeArrowheads="1"/>
          </p:cNvPicPr>
          <p:nvPr>
            <p:ph sz="half" idx="4294967295"/>
            <a:videoFile r:link="rId3"/>
          </p:nvPr>
        </p:nvPicPr>
        <p:blipFill>
          <a:blip r:embed="rId7" cstate="print"/>
          <a:srcRect/>
          <a:stretch>
            <a:fillRect/>
          </a:stretch>
        </p:blipFill>
        <p:spPr>
          <a:xfrm>
            <a:off x="654724" y="4523533"/>
            <a:ext cx="2995564" cy="2246673"/>
          </a:xfrm>
          <a:ln/>
        </p:spPr>
      </p:pic>
      <p:sp>
        <p:nvSpPr>
          <p:cNvPr id="17420" name="Rectangle 12"/>
          <p:cNvSpPr>
            <a:spLocks noGrp="1" noChangeArrowheads="1"/>
          </p:cNvSpPr>
          <p:nvPr>
            <p:ph type="title"/>
          </p:nvPr>
        </p:nvSpPr>
        <p:spPr>
          <a:xfrm>
            <a:off x="76200" y="89451"/>
            <a:ext cx="8991600" cy="646043"/>
          </a:xfrm>
        </p:spPr>
        <p:txBody>
          <a:bodyPr/>
          <a:lstStyle/>
          <a:p>
            <a:r>
              <a:rPr lang="en-US" sz="3200" dirty="0"/>
              <a:t>Position of the Sun in the Milky Way</a:t>
            </a:r>
          </a:p>
        </p:txBody>
      </p:sp>
      <p:pic>
        <p:nvPicPr>
          <p:cNvPr id="6" name="Picture 5"/>
          <p:cNvPicPr>
            <a:picLocks noChangeAspect="1" noChangeArrowheads="1"/>
          </p:cNvPicPr>
          <p:nvPr/>
        </p:nvPicPr>
        <p:blipFill>
          <a:blip r:embed="rId8" cstate="print"/>
          <a:srcRect/>
          <a:stretch>
            <a:fillRect/>
          </a:stretch>
        </p:blipFill>
        <p:spPr bwMode="auto">
          <a:xfrm>
            <a:off x="4629607" y="2161646"/>
            <a:ext cx="3962400" cy="355282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077971387"/>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7411"/>
                </p:tgtEl>
              </p:cMediaNode>
            </p:video>
            <p:video>
              <p:cMediaNode>
                <p:cTn id="3" fill="hold" display="0">
                  <p:stCondLst>
                    <p:cond delay="indefinite"/>
                  </p:stCondLst>
                  <p:endCondLst>
                    <p:cond evt="onNext" delay="0">
                      <p:tgtEl>
                        <p:sldTgt/>
                      </p:tgtEl>
                    </p:cond>
                    <p:cond evt="onPrev" delay="0">
                      <p:tgtEl>
                        <p:sldTgt/>
                      </p:tgtEl>
                    </p:cond>
                  </p:endCondLst>
                </p:cTn>
                <p:tgtEl>
                  <p:spTgt spid="1741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613778main_hs-2011-18-a-xlarge_web_full.jpg"/>
          <p:cNvPicPr>
            <a:picLocks noGrp="1" noChangeAspect="1"/>
          </p:cNvPicPr>
          <p:nvPr>
            <p:ph sz="quarter" idx="2"/>
          </p:nvPr>
        </p:nvPicPr>
        <p:blipFill>
          <a:blip r:embed="rId3" cstate="print"/>
          <a:stretch>
            <a:fillRect/>
          </a:stretch>
        </p:blipFill>
        <p:spPr>
          <a:xfrm>
            <a:off x="2692016" y="995768"/>
            <a:ext cx="6451984" cy="5862232"/>
          </a:xfrm>
        </p:spPr>
      </p:pic>
      <p:sp>
        <p:nvSpPr>
          <p:cNvPr id="7" name="Text Box 7"/>
          <p:cNvSpPr txBox="1">
            <a:spLocks noChangeArrowheads="1"/>
          </p:cNvSpPr>
          <p:nvPr/>
        </p:nvSpPr>
        <p:spPr bwMode="auto">
          <a:xfrm>
            <a:off x="4456786" y="260615"/>
            <a:ext cx="2967800" cy="707886"/>
          </a:xfrm>
          <a:prstGeom prst="rect">
            <a:avLst/>
          </a:prstGeom>
          <a:noFill/>
          <a:ln w="12700">
            <a:noFill/>
            <a:miter lim="800000"/>
            <a:headEnd/>
            <a:tailEnd/>
          </a:ln>
          <a:effectLst/>
        </p:spPr>
        <p:txBody>
          <a:bodyPr wrap="none">
            <a:spAutoFit/>
          </a:bodyPr>
          <a:lstStyle/>
          <a:p>
            <a:r>
              <a:rPr lang="en-US" sz="4000" b="0" dirty="0" err="1" smtClean="0">
                <a:solidFill>
                  <a:schemeClr val="bg1"/>
                </a:solidFill>
                <a:latin typeface="Calisto MT" pitchFamily="18" charset="0"/>
              </a:rPr>
              <a:t>Centaurus</a:t>
            </a:r>
            <a:r>
              <a:rPr lang="en-US" sz="4000" b="0" dirty="0" smtClean="0">
                <a:solidFill>
                  <a:schemeClr val="bg1"/>
                </a:solidFill>
                <a:latin typeface="Calisto MT" pitchFamily="18" charset="0"/>
              </a:rPr>
              <a:t> A</a:t>
            </a:r>
            <a:endParaRPr lang="en-US" sz="4000" b="0" dirty="0">
              <a:solidFill>
                <a:schemeClr val="bg1"/>
              </a:solidFill>
              <a:latin typeface="Calisto MT" pitchFamily="18" charset="0"/>
            </a:endParaRPr>
          </a:p>
        </p:txBody>
      </p:sp>
      <p:pic>
        <p:nvPicPr>
          <p:cNvPr id="1026" name="Picture 2"/>
          <p:cNvPicPr>
            <a:picLocks noChangeAspect="1" noChangeArrowheads="1"/>
          </p:cNvPicPr>
          <p:nvPr/>
        </p:nvPicPr>
        <p:blipFill>
          <a:blip r:embed="rId4" cstate="print"/>
          <a:srcRect/>
          <a:stretch>
            <a:fillRect/>
          </a:stretch>
        </p:blipFill>
        <p:spPr bwMode="auto">
          <a:xfrm>
            <a:off x="50375" y="2161646"/>
            <a:ext cx="2495550" cy="1828800"/>
          </a:xfrm>
          <a:prstGeom prst="rect">
            <a:avLst/>
          </a:prstGeom>
          <a:noFill/>
          <a:ln w="9525">
            <a:noFill/>
            <a:miter lim="800000"/>
            <a:headEnd/>
            <a:tailEnd/>
          </a:ln>
        </p:spPr>
      </p:pic>
      <p:sp>
        <p:nvSpPr>
          <p:cNvPr id="9" name="Text Box 7"/>
          <p:cNvSpPr txBox="1">
            <a:spLocks noChangeArrowheads="1"/>
          </p:cNvSpPr>
          <p:nvPr/>
        </p:nvSpPr>
        <p:spPr bwMode="auto">
          <a:xfrm>
            <a:off x="0" y="1470362"/>
            <a:ext cx="2629246" cy="646331"/>
          </a:xfrm>
          <a:prstGeom prst="rect">
            <a:avLst/>
          </a:prstGeom>
          <a:noFill/>
          <a:ln w="12700">
            <a:noFill/>
            <a:miter lim="800000"/>
            <a:headEnd/>
            <a:tailEnd/>
          </a:ln>
          <a:effectLst/>
        </p:spPr>
        <p:txBody>
          <a:bodyPr wrap="none">
            <a:spAutoFit/>
          </a:bodyPr>
          <a:lstStyle/>
          <a:p>
            <a:r>
              <a:rPr lang="en-US" sz="3600" b="0" dirty="0" err="1" smtClean="0">
                <a:solidFill>
                  <a:schemeClr val="bg1"/>
                </a:solidFill>
                <a:latin typeface="Calisto MT" pitchFamily="18" charset="0"/>
              </a:rPr>
              <a:t>Canis</a:t>
            </a:r>
            <a:r>
              <a:rPr lang="en-US" sz="3600" b="0" dirty="0" smtClean="0">
                <a:solidFill>
                  <a:schemeClr val="bg1"/>
                </a:solidFill>
                <a:latin typeface="Calisto MT" pitchFamily="18" charset="0"/>
              </a:rPr>
              <a:t> Major</a:t>
            </a:r>
            <a:endParaRPr lang="en-US" sz="3600" b="0" dirty="0">
              <a:solidFill>
                <a:schemeClr val="bg1"/>
              </a:solidFill>
              <a:latin typeface="Calisto MT" pitchFamily="18" charset="0"/>
            </a:endParaRPr>
          </a:p>
        </p:txBody>
      </p:sp>
      <p:sp>
        <p:nvSpPr>
          <p:cNvPr id="10" name="Rectangle 9"/>
          <p:cNvSpPr/>
          <p:nvPr/>
        </p:nvSpPr>
        <p:spPr>
          <a:xfrm>
            <a:off x="381321" y="4062677"/>
            <a:ext cx="1898020" cy="369332"/>
          </a:xfrm>
          <a:prstGeom prst="rect">
            <a:avLst/>
          </a:prstGeom>
        </p:spPr>
        <p:txBody>
          <a:bodyPr wrap="none">
            <a:spAutoFit/>
          </a:bodyPr>
          <a:lstStyle/>
          <a:p>
            <a:r>
              <a:rPr lang="en-US" b="0" dirty="0" smtClean="0">
                <a:solidFill>
                  <a:schemeClr val="bg1"/>
                </a:solidFill>
                <a:latin typeface="Calisto MT" pitchFamily="18" charset="0"/>
              </a:rPr>
              <a:t>25,000 light-years</a:t>
            </a:r>
            <a:endParaRPr lang="en-US" b="0" dirty="0">
              <a:solidFill>
                <a:schemeClr val="bg1"/>
              </a:solidFill>
              <a:latin typeface="Calisto MT" pitchFamily="18" charset="0"/>
            </a:endParaRPr>
          </a:p>
        </p:txBody>
      </p:sp>
      <p:sp>
        <p:nvSpPr>
          <p:cNvPr id="8" name="Rectangle 7"/>
          <p:cNvSpPr/>
          <p:nvPr/>
        </p:nvSpPr>
        <p:spPr bwMode="auto">
          <a:xfrm>
            <a:off x="2670969" y="951899"/>
            <a:ext cx="6473031" cy="5906101"/>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extLst>
      <p:ext uri="{BB962C8B-B14F-4D97-AF65-F5344CB8AC3E}">
        <p14:creationId xmlns:p14="http://schemas.microsoft.com/office/powerpoint/2010/main" val="503374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76200" y="0"/>
            <a:ext cx="8991600" cy="834887"/>
          </a:xfrm>
        </p:spPr>
        <p:txBody>
          <a:bodyPr/>
          <a:lstStyle/>
          <a:p>
            <a:r>
              <a:rPr lang="en-US" dirty="0">
                <a:solidFill>
                  <a:schemeClr val="bg1"/>
                </a:solidFill>
              </a:rPr>
              <a:t>Galaxy Clusters</a:t>
            </a:r>
          </a:p>
        </p:txBody>
      </p:sp>
      <p:sp>
        <p:nvSpPr>
          <p:cNvPr id="32771" name="Rectangle 3"/>
          <p:cNvSpPr>
            <a:spLocks noGrp="1" noChangeArrowheads="1"/>
          </p:cNvSpPr>
          <p:nvPr>
            <p:ph type="body" idx="1"/>
          </p:nvPr>
        </p:nvSpPr>
        <p:spPr>
          <a:xfrm>
            <a:off x="366689" y="836685"/>
            <a:ext cx="8208963" cy="1020417"/>
          </a:xfrm>
        </p:spPr>
        <p:txBody>
          <a:bodyPr>
            <a:normAutofit lnSpcReduction="10000"/>
          </a:bodyPr>
          <a:lstStyle/>
          <a:p>
            <a:r>
              <a:rPr lang="en-US" dirty="0">
                <a:solidFill>
                  <a:schemeClr val="bg1"/>
                </a:solidFill>
              </a:rPr>
              <a:t>Galaxies are held together in small to large groups by gravity.</a:t>
            </a:r>
          </a:p>
        </p:txBody>
      </p:sp>
      <p:pic>
        <p:nvPicPr>
          <p:cNvPr id="3074" name="Picture 2"/>
          <p:cNvPicPr>
            <a:picLocks noChangeAspect="1" noChangeArrowheads="1"/>
          </p:cNvPicPr>
          <p:nvPr/>
        </p:nvPicPr>
        <p:blipFill>
          <a:blip r:embed="rId4" cstate="print"/>
          <a:srcRect/>
          <a:stretch>
            <a:fillRect/>
          </a:stretch>
        </p:blipFill>
        <p:spPr bwMode="auto">
          <a:xfrm>
            <a:off x="1634043" y="1931218"/>
            <a:ext cx="5582756" cy="4926782"/>
          </a:xfrm>
          <a:prstGeom prst="rect">
            <a:avLst/>
          </a:prstGeom>
          <a:noFill/>
          <a:ln w="9525">
            <a:noFill/>
            <a:miter lim="800000"/>
            <a:headEnd/>
            <a:tailEnd/>
          </a:ln>
        </p:spPr>
      </p:pic>
      <p:sp>
        <p:nvSpPr>
          <p:cNvPr id="5" name="Rectangle 4"/>
          <p:cNvSpPr/>
          <p:nvPr/>
        </p:nvSpPr>
        <p:spPr bwMode="auto">
          <a:xfrm>
            <a:off x="1634042" y="1931218"/>
            <a:ext cx="5587879" cy="4926782"/>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custDataLst>
      <p:tags r:id="rId1"/>
    </p:custDataLst>
    <p:extLst>
      <p:ext uri="{BB962C8B-B14F-4D97-AF65-F5344CB8AC3E}">
        <p14:creationId xmlns:p14="http://schemas.microsoft.com/office/powerpoint/2010/main" val="37606016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bg1"/>
                </a:solidFill>
                <a:latin typeface="Calisto MT" pitchFamily="18" charset="0"/>
              </a:rPr>
              <a:t>Pandora's Cluster – </a:t>
            </a:r>
            <a:r>
              <a:rPr lang="en-US" b="1" dirty="0" err="1" smtClean="0">
                <a:solidFill>
                  <a:schemeClr val="bg1"/>
                </a:solidFill>
                <a:latin typeface="Calisto MT" pitchFamily="18" charset="0"/>
              </a:rPr>
              <a:t>Abell</a:t>
            </a:r>
            <a:r>
              <a:rPr lang="en-US" b="1" dirty="0" smtClean="0">
                <a:solidFill>
                  <a:schemeClr val="bg1"/>
                </a:solidFill>
                <a:latin typeface="Calisto MT" pitchFamily="18" charset="0"/>
              </a:rPr>
              <a:t> 2744</a:t>
            </a:r>
            <a:br>
              <a:rPr lang="en-US" b="1" dirty="0" smtClean="0">
                <a:solidFill>
                  <a:schemeClr val="bg1"/>
                </a:solidFill>
                <a:latin typeface="Calisto MT" pitchFamily="18" charset="0"/>
              </a:rPr>
            </a:br>
            <a:endParaRPr lang="en-US" dirty="0">
              <a:solidFill>
                <a:schemeClr val="bg1"/>
              </a:solidFill>
              <a:latin typeface="Calisto MT" pitchFamily="18" charset="0"/>
            </a:endParaRPr>
          </a:p>
        </p:txBody>
      </p:sp>
      <p:pic>
        <p:nvPicPr>
          <p:cNvPr id="4098" name="Picture 2"/>
          <p:cNvPicPr>
            <a:picLocks noChangeAspect="1" noChangeArrowheads="1"/>
          </p:cNvPicPr>
          <p:nvPr/>
        </p:nvPicPr>
        <p:blipFill>
          <a:blip r:embed="rId3" cstate="print"/>
          <a:srcRect/>
          <a:stretch>
            <a:fillRect/>
          </a:stretch>
        </p:blipFill>
        <p:spPr bwMode="auto">
          <a:xfrm>
            <a:off x="1576436" y="951899"/>
            <a:ext cx="5530272" cy="5530272"/>
          </a:xfrm>
          <a:prstGeom prst="rect">
            <a:avLst/>
          </a:prstGeom>
          <a:noFill/>
          <a:ln w="9525">
            <a:noFill/>
            <a:miter lim="800000"/>
            <a:headEnd/>
            <a:tailEnd/>
          </a:ln>
        </p:spPr>
      </p:pic>
      <p:sp>
        <p:nvSpPr>
          <p:cNvPr id="4" name="Rectangle 3"/>
          <p:cNvSpPr/>
          <p:nvPr/>
        </p:nvSpPr>
        <p:spPr bwMode="auto">
          <a:xfrm>
            <a:off x="1576436" y="951899"/>
            <a:ext cx="5530272" cy="5530272"/>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extLst>
      <p:ext uri="{BB962C8B-B14F-4D97-AF65-F5344CB8AC3E}">
        <p14:creationId xmlns:p14="http://schemas.microsoft.com/office/powerpoint/2010/main" val="52408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s-2011-31-e-full_tifsmaller.tif"/>
          <p:cNvPicPr>
            <a:picLocks noGrp="1" noChangeAspect="1"/>
          </p:cNvPicPr>
          <p:nvPr>
            <p:ph idx="1"/>
          </p:nvPr>
        </p:nvPicPr>
        <p:blipFill>
          <a:blip r:embed="rId3" cstate="print"/>
          <a:stretch>
            <a:fillRect/>
          </a:stretch>
        </p:blipFill>
        <p:spPr>
          <a:xfrm>
            <a:off x="21047" y="1527969"/>
            <a:ext cx="9044300" cy="4811568"/>
          </a:xfrm>
        </p:spPr>
      </p:pic>
      <p:pic>
        <p:nvPicPr>
          <p:cNvPr id="11" name="Picture 10" descr="dark.png"/>
          <p:cNvPicPr>
            <a:picLocks noChangeAspect="1"/>
          </p:cNvPicPr>
          <p:nvPr/>
        </p:nvPicPr>
        <p:blipFill>
          <a:blip r:embed="rId4" cstate="print"/>
          <a:stretch>
            <a:fillRect/>
          </a:stretch>
        </p:blipFill>
        <p:spPr>
          <a:xfrm>
            <a:off x="-22229" y="1182327"/>
            <a:ext cx="9166229" cy="5447664"/>
          </a:xfrm>
          <a:prstGeom prst="rect">
            <a:avLst/>
          </a:prstGeom>
        </p:spPr>
      </p:pic>
      <p:sp>
        <p:nvSpPr>
          <p:cNvPr id="7" name="Title 1"/>
          <p:cNvSpPr>
            <a:spLocks noGrp="1"/>
          </p:cNvSpPr>
          <p:nvPr>
            <p:ph type="title"/>
          </p:nvPr>
        </p:nvSpPr>
        <p:spPr>
          <a:xfrm>
            <a:off x="597117" y="145401"/>
            <a:ext cx="6451984" cy="836685"/>
          </a:xfrm>
        </p:spPr>
        <p:txBody>
          <a:bodyPr/>
          <a:lstStyle/>
          <a:p>
            <a:r>
              <a:rPr lang="en-US" b="1" dirty="0" smtClean="0">
                <a:solidFill>
                  <a:schemeClr val="bg1"/>
                </a:solidFill>
                <a:latin typeface="Calisto MT" pitchFamily="18" charset="0"/>
              </a:rPr>
              <a:t>Hubble ultra deep field</a:t>
            </a:r>
            <a:endParaRPr lang="en-US" dirty="0">
              <a:solidFill>
                <a:schemeClr val="bg1"/>
              </a:solidFill>
              <a:latin typeface="Calisto MT" pitchFamily="18" charset="0"/>
            </a:endParaRPr>
          </a:p>
        </p:txBody>
      </p:sp>
    </p:spTree>
    <p:extLst>
      <p:ext uri="{BB962C8B-B14F-4D97-AF65-F5344CB8AC3E}">
        <p14:creationId xmlns:p14="http://schemas.microsoft.com/office/powerpoint/2010/main" val="180261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16" fill="hold" nodeType="clickEffect">
                                  <p:stCondLst>
                                    <p:cond delay="0"/>
                                  </p:stCondLst>
                                  <p:childTnLst>
                                    <p:anim calcmode="lin" valueType="num">
                                      <p:cBhvr>
                                        <p:cTn id="6" dur="7900"/>
                                        <p:tgtEl>
                                          <p:spTgt spid="4"/>
                                        </p:tgtEl>
                                        <p:attrNameLst>
                                          <p:attrName>ppt_w</p:attrName>
                                        </p:attrNameLst>
                                      </p:cBhvr>
                                      <p:tavLst>
                                        <p:tav tm="0">
                                          <p:val>
                                            <p:strVal val="ppt_w"/>
                                          </p:val>
                                        </p:tav>
                                        <p:tav tm="100000">
                                          <p:val>
                                            <p:strVal val="4*ppt_w"/>
                                          </p:val>
                                        </p:tav>
                                      </p:tavLst>
                                    </p:anim>
                                    <p:anim calcmode="lin" valueType="num">
                                      <p:cBhvr>
                                        <p:cTn id="7" dur="7900"/>
                                        <p:tgtEl>
                                          <p:spTgt spid="4"/>
                                        </p:tgtEl>
                                        <p:attrNameLst>
                                          <p:attrName>ppt_h</p:attrName>
                                        </p:attrNameLst>
                                      </p:cBhvr>
                                      <p:tavLst>
                                        <p:tav tm="0">
                                          <p:val>
                                            <p:strVal val="ppt_h"/>
                                          </p:val>
                                        </p:tav>
                                        <p:tav tm="100000">
                                          <p:val>
                                            <p:strVal val="4*ppt_h"/>
                                          </p:val>
                                        </p:tav>
                                      </p:tavLst>
                                    </p:anim>
                                    <p:set>
                                      <p:cBhvr>
                                        <p:cTn id="8" dur="1" fill="hold">
                                          <p:stCondLst>
                                            <p:cond delay="7899"/>
                                          </p:stCondLst>
                                        </p:cTn>
                                        <p:tgtEl>
                                          <p:spTgt spid="4"/>
                                        </p:tgtEl>
                                        <p:attrNameLst>
                                          <p:attrName>style.visibility</p:attrName>
                                        </p:attrNameLst>
                                      </p:cBhvr>
                                      <p:to>
                                        <p:strVal val="hidden"/>
                                      </p:to>
                                    </p:set>
                                  </p:childTnLst>
                                </p:cTn>
                              </p:par>
                              <p:par>
                                <p:cTn id="9" presetID="53" presetClass="entr" presetSubtype="0" fill="hold" nodeType="withEffect">
                                  <p:stCondLst>
                                    <p:cond delay="52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2800" fill="hold"/>
                                        <p:tgtEl>
                                          <p:spTgt spid="11"/>
                                        </p:tgtEl>
                                        <p:attrNameLst>
                                          <p:attrName>ppt_w</p:attrName>
                                        </p:attrNameLst>
                                      </p:cBhvr>
                                      <p:tavLst>
                                        <p:tav tm="0">
                                          <p:val>
                                            <p:fltVal val="0"/>
                                          </p:val>
                                        </p:tav>
                                        <p:tav tm="100000">
                                          <p:val>
                                            <p:strVal val="#ppt_w"/>
                                          </p:val>
                                        </p:tav>
                                      </p:tavLst>
                                    </p:anim>
                                    <p:anim calcmode="lin" valueType="num">
                                      <p:cBhvr>
                                        <p:cTn id="12" dur="2800" fill="hold"/>
                                        <p:tgtEl>
                                          <p:spTgt spid="11"/>
                                        </p:tgtEl>
                                        <p:attrNameLst>
                                          <p:attrName>ppt_h</p:attrName>
                                        </p:attrNameLst>
                                      </p:cBhvr>
                                      <p:tavLst>
                                        <p:tav tm="0">
                                          <p:val>
                                            <p:fltVal val="0"/>
                                          </p:val>
                                        </p:tav>
                                        <p:tav tm="100000">
                                          <p:val>
                                            <p:strVal val="#ppt_h"/>
                                          </p:val>
                                        </p:tav>
                                      </p:tavLst>
                                    </p:anim>
                                    <p:animEffect transition="in" filter="fade">
                                      <p:cBhvr>
                                        <p:cTn id="13" dur="28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hs-2012-05-a-printFarthest.jpg"/>
          <p:cNvPicPr>
            <a:picLocks noGrp="1" noChangeAspect="1"/>
          </p:cNvPicPr>
          <p:nvPr>
            <p:ph sz="quarter" idx="2"/>
          </p:nvPr>
        </p:nvPicPr>
        <p:blipFill>
          <a:blip r:embed="rId3" cstate="print"/>
          <a:stretch>
            <a:fillRect/>
          </a:stretch>
        </p:blipFill>
        <p:spPr>
          <a:xfrm>
            <a:off x="309082" y="0"/>
            <a:ext cx="8604490" cy="6883592"/>
          </a:xfrm>
        </p:spPr>
      </p:pic>
      <p:pic>
        <p:nvPicPr>
          <p:cNvPr id="10" name="Picture 9" descr="bCircle.png"/>
          <p:cNvPicPr>
            <a:picLocks noChangeAspect="1"/>
          </p:cNvPicPr>
          <p:nvPr/>
        </p:nvPicPr>
        <p:blipFill>
          <a:blip r:embed="rId4" cstate="print"/>
          <a:stretch>
            <a:fillRect/>
          </a:stretch>
        </p:blipFill>
        <p:spPr>
          <a:xfrm>
            <a:off x="366689" y="31486"/>
            <a:ext cx="8353015" cy="6826514"/>
          </a:xfrm>
          <a:prstGeom prst="rect">
            <a:avLst/>
          </a:prstGeom>
        </p:spPr>
      </p:pic>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pic>
        <p:nvPicPr>
          <p:cNvPr id="11" name="Picture 10" descr="superCloseDarkSharp.png"/>
          <p:cNvPicPr>
            <a:picLocks noChangeAspect="1"/>
          </p:cNvPicPr>
          <p:nvPr/>
        </p:nvPicPr>
        <p:blipFill>
          <a:blip r:embed="rId5" cstate="print"/>
          <a:stretch>
            <a:fillRect/>
          </a:stretch>
        </p:blipFill>
        <p:spPr>
          <a:xfrm>
            <a:off x="251474" y="0"/>
            <a:ext cx="8683921" cy="6858000"/>
          </a:xfrm>
          <a:prstGeom prst="rect">
            <a:avLst/>
          </a:prstGeom>
        </p:spPr>
      </p:pic>
    </p:spTree>
    <p:extLst>
      <p:ext uri="{BB962C8B-B14F-4D97-AF65-F5344CB8AC3E}">
        <p14:creationId xmlns:p14="http://schemas.microsoft.com/office/powerpoint/2010/main" val="342944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SLIDEGUID" val="551B0C11708F4712A73DE239A8C5236C"/>
  <p:tag name="SLIDEID" val="551B0C11708F4712A73DE239A8C5236C"/>
  <p:tag name="SLIDEORDER" val="1"/>
  <p:tag name="SLIDETYPE" val="Q"/>
  <p:tag name="DEMOGRAPHIC" val="False"/>
  <p:tag name="TEAMASSIGN" val="False"/>
  <p:tag name="SPEEDSCORING" val="False"/>
  <p:tag name="CORRECTPOINTVALUE" val="2"/>
  <p:tag name="INCORRECTPOINTVALUE" val="1"/>
  <p:tag name="ZEROBASED" val="False"/>
  <p:tag name="DELIMITERS" val="3.1"/>
  <p:tag name="VALUES" val="1|smicln|1|smicln|1|smicln|1|smicln|Correct"/>
  <p:tag name="RESPONSESGATHERED" val="False"/>
  <p:tag name="QUESTIONALIAS" val="Evidence suggests that the rate of expansion of the universe is accelerating. Which of the four fundamental forces accounts for this?"/>
  <p:tag name="ANSWERSALIAS" val="Gravitational|smicln|Electromagnetic|smicln|Strong nuclear|smicln|Weak nuclear|smicln|None of the above."/>
</p:tagLst>
</file>

<file path=ppt/tags/tag12.xml><?xml version="1.0" encoding="utf-8"?>
<p:tagLst xmlns:a="http://schemas.openxmlformats.org/drawingml/2006/main" xmlns:r="http://schemas.openxmlformats.org/officeDocument/2006/relationships" xmlns:p="http://schemas.openxmlformats.org/presentationml/2006/main">
  <p:tag name="TEXTLENGTH" val="80"/>
  <p:tag name="FONTSIZE" val="32"/>
  <p:tag name="BULLETTYPE" val="ppBulletArabicPeriod"/>
  <p:tag name="ANSWERTEXT" val="Gravitational&#10;Electromagnetic&#10;Strong nuclear&#10;Weak nuclear&#10;None of the above."/>
  <p:tag name="OLDNUMANSWERS" val="5"/>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1117</Words>
  <Application>Microsoft Office PowerPoint</Application>
  <PresentationFormat>On-screen Show (4:3)</PresentationFormat>
  <Paragraphs>160</Paragraphs>
  <Slides>40</Slides>
  <Notes>40</Notes>
  <HiddenSlides>0</HiddenSlides>
  <MMClips>3</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Cosmology</vt:lpstr>
      <vt:lpstr>The Milky Way</vt:lpstr>
      <vt:lpstr>Not all galaxies are spiral</vt:lpstr>
      <vt:lpstr>External Galaxies</vt:lpstr>
      <vt:lpstr>PowerPoint Presentation</vt:lpstr>
      <vt:lpstr>Galaxy Clusters</vt:lpstr>
      <vt:lpstr>Pandora's Cluster – Abell 2744 </vt:lpstr>
      <vt:lpstr>Hubble ultra deep field</vt:lpstr>
      <vt:lpstr>PowerPoint Presentation</vt:lpstr>
      <vt:lpstr>PowerPoint Presentation</vt:lpstr>
      <vt:lpstr>PowerPoint Presentation</vt:lpstr>
      <vt:lpstr>PowerPoint Presentation</vt:lpstr>
      <vt:lpstr>“Red” Shift from Galaxies(Absorption spectra)</vt:lpstr>
      <vt:lpstr>Implications</vt:lpstr>
      <vt:lpstr>Expanding Universe</vt:lpstr>
      <vt:lpstr>Key observations that a viable cosmological model must explain</vt:lpstr>
      <vt:lpstr>Big-Bang Theory</vt:lpstr>
      <vt:lpstr>Experimental Evidence</vt:lpstr>
      <vt:lpstr>Evidence Supporting the Big Bang</vt:lpstr>
      <vt:lpstr>Evidence suggests that the rate of expansion of the universe is accelerating. Which of the four fundamental forces accounts for this?</vt:lpstr>
      <vt:lpstr>Mass and energy content of the universe</vt:lpstr>
      <vt:lpstr>Dark matter and dark energy unbalanced</vt:lpstr>
      <vt:lpstr>The Ultimate Fate of the Universe</vt:lpstr>
      <vt:lpstr>PowerPoint Presentation</vt:lpstr>
      <vt:lpstr>on a “tʃɛ́r ”</vt:lpstr>
      <vt:lpstr>in a “rúm”</vt:lpstr>
      <vt:lpstr>in a “bɪ́ldɪŋ ”</vt:lpstr>
      <vt:lpstr>in a “vǽli”</vt:lpstr>
      <vt:lpstr>on a “kɑ́ntənənt”</vt:lpstr>
      <vt:lpstr>on a “plǽnət”</vt:lpstr>
      <vt:lpstr>in a “sólər sɪ́stəm”</vt:lpstr>
      <vt:lpstr>in a “sólər ɪ̀ntərstɛ́lər nébərhʊ̀d”</vt:lpstr>
      <vt:lpstr>on the “ɑ́rm” of a “gǽləksi”</vt:lpstr>
      <vt:lpstr>In a “lókəl gəlǽktɪk grúp”</vt:lpstr>
      <vt:lpstr>In a “súpər-klə́stər”</vt:lpstr>
      <vt:lpstr>By other “súpər-klə́stərs”</vt:lpstr>
      <vt:lpstr>In an “əbzə́rvəbəl júnɪvə̀rs ”</vt:lpstr>
      <vt:lpstr>Source Slides</vt:lpstr>
      <vt:lpstr>How do we know it’s spiral?</vt:lpstr>
      <vt:lpstr>Position of the Sun in the Milky Way</vt:lpstr>
    </vt:vector>
  </TitlesOfParts>
  <Company>Utah Valley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Cosmology</dc:title>
  <dc:creator>TK</dc:creator>
  <cp:lastModifiedBy>TK</cp:lastModifiedBy>
  <cp:revision>1</cp:revision>
  <dcterms:created xsi:type="dcterms:W3CDTF">2012-11-27T19:41:06Z</dcterms:created>
  <dcterms:modified xsi:type="dcterms:W3CDTF">2012-11-27T19:41:19Z</dcterms:modified>
</cp:coreProperties>
</file>