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tags/tag49.xml" ContentType="application/vnd.openxmlformats-officedocument.presentationml.tags+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tags/tag38.xml" ContentType="application/vnd.openxmlformats-officedocument.presentationml.tags+xml"/>
  <Override PartName="/ppt/notesSlides/notesSlide63.xml" ContentType="application/vnd.openxmlformats-officedocument.presentationml.notesSlide+xml"/>
  <Override PartName="/ppt/tableStyles.xml" ContentType="application/vnd.openxmlformats-officedocument.presentationml.tableStyles+xml"/>
  <Override PartName="/ppt/tags/tag16.xml" ContentType="application/vnd.openxmlformats-officedocument.presentationml.tags+xml"/>
  <Override PartName="/ppt/notesSlides/notesSlide41.xml" ContentType="application/vnd.openxmlformats-officedocument.presentationml.notesSlide+xml"/>
  <Override PartName="/ppt/tags/tag27.xml" ContentType="application/vnd.openxmlformats-officedocument.presentationml.tags+xml"/>
  <Override PartName="/ppt/notesSlides/notesSlide52.xml" ContentType="application/vnd.openxmlformats-officedocument.presentationml.notesSlide+xml"/>
  <Override PartName="/ppt/tags/tag63.xml" ContentType="application/vnd.openxmlformats-officedocument.presentationml.tags+xml"/>
  <Override PartName="/ppt/notesSlides/notesSlide30.xml" ContentType="application/vnd.openxmlformats-officedocument.presentationml.notesSlide+xml"/>
  <Override PartName="/ppt/tags/tag52.xml" ContentType="application/vnd.openxmlformats-officedocument.presentationml.tags+xml"/>
  <Override PartName="/ppt/notesSlides/notesSlide7.xml" ContentType="application/vnd.openxmlformats-officedocument.presentationml.notesSlide+xml"/>
  <Override PartName="/ppt/tags/tag41.xml" ContentType="application/vnd.openxmlformats-officedocument.presentationml.tags+xml"/>
  <Override PartName="/ppt/slides/slide77.xml" ContentType="application/vnd.openxmlformats-officedocument.presentationml.slide+xml"/>
  <Override PartName="/ppt/slides/slide88.xml" ContentType="application/vnd.openxmlformats-officedocument.presentationml.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tags/tag68.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tags/tag57.xml" ContentType="application/vnd.openxmlformats-officedocument.presentationml.tags+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tags/tag35.xml" ContentType="application/vnd.openxmlformats-officedocument.presentationml.tags+xml"/>
  <Override PartName="/ppt/tags/tag46.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notesSlides/notesSlide87.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tags/tag58.xml" ContentType="application/vnd.openxmlformats-officedocument.presentationml.tags+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tags/tag29.xml" ContentType="application/vnd.openxmlformats-officedocument.presentationml.tags+xml"/>
  <Override PartName="/ppt/tags/tag47.xml" ContentType="application/vnd.openxmlformats-officedocument.presentationml.tags+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tags/tag36.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50.xml" ContentType="application/vnd.openxmlformats-officedocument.presentationml.notesSlide+xml"/>
  <Override PartName="/ppt/tags/tag43.xml" ContentType="application/vnd.openxmlformats-officedocument.presentationml.tags+xml"/>
  <Override PartName="/ppt/tags/tag61.xml" ContentType="application/vnd.openxmlformats-officedocument.presentationml.tags+xml"/>
  <Override PartName="/ppt/slides/slide79.xml" ContentType="application/vnd.openxmlformats-officedocument.presentationml.slide+xml"/>
  <Override PartName="/ppt/notesSlides/notesSlide10.xml" ContentType="application/vnd.openxmlformats-officedocument.presentationml.notesSlide+xml"/>
  <Override PartName="/ppt/tags/tag32.xml" ContentType="application/vnd.openxmlformats-officedocument.presentationml.tags+xml"/>
  <Override PartName="/ppt/tags/tag50.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tags/tag59.xml" ContentType="application/vnd.openxmlformats-officedocument.presentationml.tags+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tags/tag37.xml" ContentType="application/vnd.openxmlformats-officedocument.presentationml.tags+xml"/>
  <Override PartName="/ppt/tags/tag48.xml" ContentType="application/vnd.openxmlformats-officedocument.presentationml.tags+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tags/tag66.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ags/tag26.xml" ContentType="application/vnd.openxmlformats-officedocument.presentationml.tags+xml"/>
  <Override PartName="/ppt/notesSlides/notesSlide51.xml" ContentType="application/vnd.openxmlformats-officedocument.presentationml.notesSlide+xml"/>
  <Override PartName="/ppt/tags/tag55.xml" ContentType="application/vnd.openxmlformats-officedocument.presentationml.tags+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tags/tag11.xml" ContentType="application/vnd.openxmlformats-officedocument.presentationml.tags+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tags/tag56.xml" ContentType="application/vnd.openxmlformats-officedocument.presentationml.tags+xml"/>
  <Override PartName="/ppt/notesSlides/notesSlide81.xml" ContentType="application/vnd.openxmlformats-officedocument.presentationml.notesSlide+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tags/tag45.xml" ContentType="application/vnd.openxmlformats-officedocument.presentationml.tags+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tags/tag34.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tags/tag39.xml" ContentType="application/vnd.openxmlformats-officedocument.presentationml.tags+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notesSlides/notesSlide53.xml" ContentType="application/vnd.openxmlformats-officedocument.presentationml.notesSlide+xml"/>
  <Override PartName="/ppt/tags/tag28.xml" ContentType="application/vnd.openxmlformats-officedocument.presentationml.tags+xml"/>
  <Override PartName="/ppt/slides/slide40.xml" ContentType="application/vnd.openxmlformats-officedocument.presentationml.slide+xml"/>
  <Override PartName="/ppt/tags/tag17.xml" ContentType="application/vnd.openxmlformats-officedocument.presentationml.tags+xml"/>
  <Override PartName="/ppt/notesSlides/notesSlide42.xml" ContentType="application/vnd.openxmlformats-officedocument.presentationml.notesSlide+xml"/>
  <Override PartName="/ppt/tags/tag64.xml" ContentType="application/vnd.openxmlformats-officedocument.presentationml.tags+xml"/>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tags/tag53.xml" ContentType="application/vnd.openxmlformats-officedocument.presentationml.tags+xml"/>
  <Default Extension="gif" ContentType="image/gif"/>
  <Override PartName="/ppt/slides/slide89.xml" ContentType="application/vnd.openxmlformats-officedocument.presentationml.slide+xml"/>
  <Override PartName="/ppt/tags/tag31.xml" ContentType="application/vnd.openxmlformats-officedocument.presentationml.tags+xml"/>
  <Override PartName="/ppt/tags/tag42.xml" ContentType="application/vnd.openxmlformats-officedocument.presentationml.tags+xml"/>
  <Override PartName="/ppt/slides/slide78.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8"/>
  </p:notesMasterIdLst>
  <p:handoutMasterIdLst>
    <p:handoutMasterId r:id="rId99"/>
  </p:handoutMasterIdLst>
  <p:sldIdLst>
    <p:sldId id="347" r:id="rId2"/>
    <p:sldId id="350" r:id="rId3"/>
    <p:sldId id="352" r:id="rId4"/>
    <p:sldId id="357" r:id="rId5"/>
    <p:sldId id="360" r:id="rId6"/>
    <p:sldId id="363" r:id="rId7"/>
    <p:sldId id="366" r:id="rId8"/>
    <p:sldId id="368" r:id="rId9"/>
    <p:sldId id="370" r:id="rId10"/>
    <p:sldId id="371" r:id="rId11"/>
    <p:sldId id="372" r:id="rId12"/>
    <p:sldId id="373" r:id="rId13"/>
    <p:sldId id="374" r:id="rId14"/>
    <p:sldId id="375" r:id="rId15"/>
    <p:sldId id="377" r:id="rId16"/>
    <p:sldId id="378" r:id="rId17"/>
    <p:sldId id="379" r:id="rId18"/>
    <p:sldId id="380" r:id="rId19"/>
    <p:sldId id="381" r:id="rId20"/>
    <p:sldId id="383" r:id="rId21"/>
    <p:sldId id="384" r:id="rId22"/>
    <p:sldId id="385" r:id="rId23"/>
    <p:sldId id="386" r:id="rId24"/>
    <p:sldId id="387" r:id="rId25"/>
    <p:sldId id="388" r:id="rId26"/>
    <p:sldId id="389" r:id="rId27"/>
    <p:sldId id="390" r:id="rId28"/>
    <p:sldId id="391" r:id="rId29"/>
    <p:sldId id="392" r:id="rId30"/>
    <p:sldId id="393" r:id="rId31"/>
    <p:sldId id="394" r:id="rId32"/>
    <p:sldId id="395" r:id="rId33"/>
    <p:sldId id="396" r:id="rId34"/>
    <p:sldId id="398" r:id="rId35"/>
    <p:sldId id="400" r:id="rId36"/>
    <p:sldId id="401" r:id="rId37"/>
    <p:sldId id="402" r:id="rId38"/>
    <p:sldId id="403" r:id="rId39"/>
    <p:sldId id="404" r:id="rId40"/>
    <p:sldId id="405" r:id="rId41"/>
    <p:sldId id="406" r:id="rId42"/>
    <p:sldId id="407" r:id="rId43"/>
    <p:sldId id="408" r:id="rId44"/>
    <p:sldId id="409" r:id="rId45"/>
    <p:sldId id="410" r:id="rId46"/>
    <p:sldId id="411" r:id="rId47"/>
    <p:sldId id="412" r:id="rId48"/>
    <p:sldId id="413" r:id="rId49"/>
    <p:sldId id="414" r:id="rId50"/>
    <p:sldId id="415" r:id="rId51"/>
    <p:sldId id="416" r:id="rId52"/>
    <p:sldId id="417" r:id="rId53"/>
    <p:sldId id="418" r:id="rId54"/>
    <p:sldId id="419" r:id="rId55"/>
    <p:sldId id="420" r:id="rId56"/>
    <p:sldId id="421" r:id="rId57"/>
    <p:sldId id="422" r:id="rId58"/>
    <p:sldId id="423" r:id="rId59"/>
    <p:sldId id="424" r:id="rId60"/>
    <p:sldId id="425" r:id="rId61"/>
    <p:sldId id="426" r:id="rId62"/>
    <p:sldId id="427" r:id="rId63"/>
    <p:sldId id="429" r:id="rId64"/>
    <p:sldId id="430" r:id="rId65"/>
    <p:sldId id="431" r:id="rId66"/>
    <p:sldId id="432" r:id="rId67"/>
    <p:sldId id="433" r:id="rId68"/>
    <p:sldId id="434" r:id="rId69"/>
    <p:sldId id="435" r:id="rId70"/>
    <p:sldId id="436" r:id="rId71"/>
    <p:sldId id="437" r:id="rId72"/>
    <p:sldId id="438" r:id="rId73"/>
    <p:sldId id="439" r:id="rId74"/>
    <p:sldId id="440" r:id="rId75"/>
    <p:sldId id="441" r:id="rId76"/>
    <p:sldId id="442" r:id="rId77"/>
    <p:sldId id="443" r:id="rId78"/>
    <p:sldId id="444" r:id="rId79"/>
    <p:sldId id="445" r:id="rId80"/>
    <p:sldId id="446" r:id="rId81"/>
    <p:sldId id="447" r:id="rId82"/>
    <p:sldId id="448" r:id="rId83"/>
    <p:sldId id="449" r:id="rId84"/>
    <p:sldId id="450" r:id="rId85"/>
    <p:sldId id="451" r:id="rId86"/>
    <p:sldId id="452" r:id="rId87"/>
    <p:sldId id="453" r:id="rId88"/>
    <p:sldId id="454" r:id="rId89"/>
    <p:sldId id="455" r:id="rId90"/>
    <p:sldId id="456" r:id="rId91"/>
    <p:sldId id="458" r:id="rId92"/>
    <p:sldId id="459" r:id="rId93"/>
    <p:sldId id="460" r:id="rId94"/>
    <p:sldId id="461" r:id="rId95"/>
    <p:sldId id="464" r:id="rId96"/>
    <p:sldId id="465" r:id="rId97"/>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66"/>
    <a:srgbClr val="FF9900"/>
  </p:clrMru>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85100" autoAdjust="0"/>
  </p:normalViewPr>
  <p:slideViewPr>
    <p:cSldViewPr>
      <p:cViewPr>
        <p:scale>
          <a:sx n="79" d="100"/>
          <a:sy n="79" d="100"/>
        </p:scale>
        <p:origin x="-1956" y="-51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endParaRPr lang="en-US"/>
          </a:p>
        </p:txBody>
      </p:sp>
      <p:sp>
        <p:nvSpPr>
          <p:cNvPr id="59395"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endParaRPr lang="en-US"/>
          </a:p>
        </p:txBody>
      </p:sp>
      <p:sp>
        <p:nvSpPr>
          <p:cNvPr id="59396"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endParaRPr lang="en-US"/>
          </a:p>
        </p:txBody>
      </p:sp>
      <p:sp>
        <p:nvSpPr>
          <p:cNvPr id="59397"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1E744DA3-732D-4298-94F0-295B0CC04C27}"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endParaRPr lang="en-US"/>
          </a:p>
        </p:txBody>
      </p:sp>
      <p:sp>
        <p:nvSpPr>
          <p:cNvPr id="409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endParaRPr lang="en-US"/>
          </a:p>
        </p:txBody>
      </p:sp>
      <p:sp>
        <p:nvSpPr>
          <p:cNvPr id="410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endParaRPr lang="en-US"/>
          </a:p>
        </p:txBody>
      </p:sp>
      <p:sp>
        <p:nvSpPr>
          <p:cNvPr id="410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AC2EEA28-FA74-416C-9F52-651D51A854CE}"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csr.utexas.edu/mlrs/history.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olarsystem.nasa.gov/multimedia/display.cfm?IM_ID=1463"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8" Type="http://schemas.openxmlformats.org/officeDocument/2006/relationships/hyperlink" Target="http://en.wikipedia.org/w/index.php?title=Lawrence_Parsons,_2nd_Earl_of_Rosse&amp;action=edit" TargetMode="External"/><Relationship Id="rId13" Type="http://schemas.openxmlformats.org/officeDocument/2006/relationships/hyperlink" Target="http://en.wikipedia.org/wiki/County_Offaly" TargetMode="External"/><Relationship Id="rId18" Type="http://schemas.openxmlformats.org/officeDocument/2006/relationships/hyperlink" Target="http://en.wikipedia.org/wiki/Nebula" TargetMode="External"/><Relationship Id="rId26" Type="http://schemas.openxmlformats.org/officeDocument/2006/relationships/hyperlink" Target="http://en.wikipedia.org/wiki/John_Herschel" TargetMode="External"/><Relationship Id="rId39" Type="http://schemas.openxmlformats.org/officeDocument/2006/relationships/hyperlink" Target="http://en.wikipedia.org/wiki/Moon" TargetMode="External"/><Relationship Id="rId3" Type="http://schemas.openxmlformats.org/officeDocument/2006/relationships/hyperlink" Target="http://en.wikipedia.org/wiki/June_17" TargetMode="External"/><Relationship Id="rId21" Type="http://schemas.openxmlformats.org/officeDocument/2006/relationships/hyperlink" Target="http://en.wikipedia.org/wiki/Whirlpool_Galaxy" TargetMode="External"/><Relationship Id="rId34" Type="http://schemas.openxmlformats.org/officeDocument/2006/relationships/hyperlink" Target="http://en.wikipedia.org/wiki/1848" TargetMode="External"/><Relationship Id="rId42" Type="http://schemas.openxmlformats.org/officeDocument/2006/relationships/hyperlink" Target="http://en.wikipedia.org/wiki/Charles_Algernon_Parsons" TargetMode="External"/><Relationship Id="rId7" Type="http://schemas.openxmlformats.org/officeDocument/2006/relationships/hyperlink" Target="http://en.wikipedia.org/wiki/Astronomer" TargetMode="External"/><Relationship Id="rId12" Type="http://schemas.openxmlformats.org/officeDocument/2006/relationships/hyperlink" Target="http://en.wikipedia.org/wiki/Birr" TargetMode="External"/><Relationship Id="rId17" Type="http://schemas.openxmlformats.org/officeDocument/2006/relationships/hyperlink" Target="http://en.wikipedia.org/wiki/Image:William_Parsons_Earl_of_Rosse.jpg" TargetMode="External"/><Relationship Id="rId25" Type="http://schemas.openxmlformats.org/officeDocument/2006/relationships/hyperlink" Target="http://en.wikipedia.org/wiki/Orion_nebula" TargetMode="External"/><Relationship Id="rId33" Type="http://schemas.openxmlformats.org/officeDocument/2006/relationships/hyperlink" Target="http://en.wikipedia.org/wiki/Royal_Society" TargetMode="External"/><Relationship Id="rId38" Type="http://schemas.openxmlformats.org/officeDocument/2006/relationships/hyperlink" Target="http://en.wikipedia.org/wiki/Rosse_(crater)" TargetMode="External"/><Relationship Id="rId2" Type="http://schemas.openxmlformats.org/officeDocument/2006/relationships/slide" Target="../slides/slide65.xml"/><Relationship Id="rId16" Type="http://schemas.openxmlformats.org/officeDocument/2006/relationships/hyperlink" Target="http://en.wikipedia.org/wiki/1847" TargetMode="External"/><Relationship Id="rId20" Type="http://schemas.openxmlformats.org/officeDocument/2006/relationships/hyperlink" Target="http://en.wikipedia.org/wiki/M51" TargetMode="External"/><Relationship Id="rId29" Type="http://schemas.openxmlformats.org/officeDocument/2006/relationships/hyperlink" Target="http://en.wikipedia.org/wiki/1821" TargetMode="External"/><Relationship Id="rId41" Type="http://schemas.openxmlformats.org/officeDocument/2006/relationships/hyperlink" Target="http://en.wikipedia.org/wiki/Lawrence_Parsons,_4th_Earl_of_Rosse" TargetMode="External"/><Relationship Id="rId1" Type="http://schemas.openxmlformats.org/officeDocument/2006/relationships/notesMaster" Target="../notesMasters/notesMaster1.xml"/><Relationship Id="rId6" Type="http://schemas.openxmlformats.org/officeDocument/2006/relationships/hyperlink" Target="http://en.wikipedia.org/wiki/1867" TargetMode="External"/><Relationship Id="rId11" Type="http://schemas.openxmlformats.org/officeDocument/2006/relationships/hyperlink" Target="http://en.wikipedia.org/wiki/Leviathan_of_Parsonstown" TargetMode="External"/><Relationship Id="rId24" Type="http://schemas.openxmlformats.org/officeDocument/2006/relationships/hyperlink" Target="http://en.wikipedia.org/wiki/Gravity" TargetMode="External"/><Relationship Id="rId32" Type="http://schemas.openxmlformats.org/officeDocument/2006/relationships/hyperlink" Target="http://en.wikipedia.org/wiki/1845" TargetMode="External"/><Relationship Id="rId37" Type="http://schemas.openxmlformats.org/officeDocument/2006/relationships/hyperlink" Target="http://en.wikipedia.org/wiki/1862" TargetMode="External"/><Relationship Id="rId40" Type="http://schemas.openxmlformats.org/officeDocument/2006/relationships/hyperlink" Target="http://en.wikipedia.org/wiki/1836" TargetMode="External"/><Relationship Id="rId45" Type="http://schemas.openxmlformats.org/officeDocument/2006/relationships/hyperlink" Target="http://en.wikipedia.org/wiki/South_America" TargetMode="External"/><Relationship Id="rId5" Type="http://schemas.openxmlformats.org/officeDocument/2006/relationships/hyperlink" Target="http://en.wikipedia.org/wiki/October_31" TargetMode="External"/><Relationship Id="rId15" Type="http://schemas.openxmlformats.org/officeDocument/2006/relationships/hyperlink" Target="http://en.wikipedia.org/wiki/Irish_potato_famine" TargetMode="External"/><Relationship Id="rId23" Type="http://schemas.openxmlformats.org/officeDocument/2006/relationships/hyperlink" Target="http://en.wikipedia.org/wiki/Nebular_hypothesis" TargetMode="External"/><Relationship Id="rId28" Type="http://schemas.openxmlformats.org/officeDocument/2006/relationships/hyperlink" Target="http://en.wikipedia.org/wiki/Member_of_Parliament" TargetMode="External"/><Relationship Id="rId36" Type="http://schemas.openxmlformats.org/officeDocument/2006/relationships/hyperlink" Target="http://en.wikipedia.org/wiki/University_of_Dublin" TargetMode="External"/><Relationship Id="rId10" Type="http://schemas.openxmlformats.org/officeDocument/2006/relationships/hyperlink" Target="http://en.wikipedia.org/wiki/1840s" TargetMode="External"/><Relationship Id="rId19" Type="http://schemas.openxmlformats.org/officeDocument/2006/relationships/hyperlink" Target="http://en.wikipedia.org/wiki/Galaxy" TargetMode="External"/><Relationship Id="rId31" Type="http://schemas.openxmlformats.org/officeDocument/2006/relationships/hyperlink" Target="http://en.wikipedia.org/wiki/Peers_and_Parliament" TargetMode="External"/><Relationship Id="rId44" Type="http://schemas.openxmlformats.org/officeDocument/2006/relationships/hyperlink" Target="http://en.wikipedia.org/w/index.php?title=Richard_Clere_Parsons&amp;action=edit" TargetMode="External"/><Relationship Id="rId4" Type="http://schemas.openxmlformats.org/officeDocument/2006/relationships/hyperlink" Target="http://en.wikipedia.org/wiki/1800" TargetMode="External"/><Relationship Id="rId9" Type="http://schemas.openxmlformats.org/officeDocument/2006/relationships/hyperlink" Target="http://en.wikipedia.org/wiki/1841" TargetMode="External"/><Relationship Id="rId14" Type="http://schemas.openxmlformats.org/officeDocument/2006/relationships/hyperlink" Target="http://en.wikipedia.org/wiki/Speculum_metal" TargetMode="External"/><Relationship Id="rId22" Type="http://schemas.openxmlformats.org/officeDocument/2006/relationships/hyperlink" Target="http://en.wikipedia.org/wiki/Crab_Nebula" TargetMode="External"/><Relationship Id="rId27" Type="http://schemas.openxmlformats.org/officeDocument/2006/relationships/hyperlink" Target="http://en.wikipedia.org/wiki/Spectroscope" TargetMode="External"/><Relationship Id="rId30" Type="http://schemas.openxmlformats.org/officeDocument/2006/relationships/hyperlink" Target="http://en.wikipedia.org/wiki/1834" TargetMode="External"/><Relationship Id="rId35" Type="http://schemas.openxmlformats.org/officeDocument/2006/relationships/hyperlink" Target="http://en.wikipedia.org/wiki/1854" TargetMode="External"/><Relationship Id="rId43" Type="http://schemas.openxmlformats.org/officeDocument/2006/relationships/hyperlink" Target="http://en.wikipedia.org/wiki/Steam_turbine"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8" Type="http://schemas.openxmlformats.org/officeDocument/2006/relationships/hyperlink" Target="http://en.wikipedia.org/wiki/Polaris" TargetMode="External"/><Relationship Id="rId3" Type="http://schemas.openxmlformats.org/officeDocument/2006/relationships/hyperlink" Target="http://en.wikipedia.org/wiki/Population_I" TargetMode="External"/><Relationship Id="rId7" Type="http://schemas.openxmlformats.org/officeDocument/2006/relationships/hyperlink" Target="http://en.wikipedia.org/wiki/W_Virginis_variable" TargetMode="External"/><Relationship Id="rId2" Type="http://schemas.openxmlformats.org/officeDocument/2006/relationships/slide" Target="../slides/slide71.xml"/><Relationship Id="rId1" Type="http://schemas.openxmlformats.org/officeDocument/2006/relationships/notesMaster" Target="../notesMasters/notesMaster1.xml"/><Relationship Id="rId6" Type="http://schemas.openxmlformats.org/officeDocument/2006/relationships/hyperlink" Target="http://en.wikipedia.org/wiki/Population_II" TargetMode="External"/><Relationship Id="rId5" Type="http://schemas.openxmlformats.org/officeDocument/2006/relationships/hyperlink" Target="http://en.wikipedia.org/wiki/Sun" TargetMode="External"/><Relationship Id="rId10" Type="http://schemas.openxmlformats.org/officeDocument/2006/relationships/hyperlink" Target="http://en.wikipedia.org/wiki/Dynamical_time_scale" TargetMode="External"/><Relationship Id="rId4" Type="http://schemas.openxmlformats.org/officeDocument/2006/relationships/hyperlink" Target="http://en.wikipedia.org/wiki/Stellar_classification" TargetMode="External"/><Relationship Id="rId9" Type="http://schemas.openxmlformats.org/officeDocument/2006/relationships/hyperlink" Target="http://www.spaceref.com/news/viewpr.html?pid=18677" TargetMode="Externa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8" Type="http://schemas.openxmlformats.org/officeDocument/2006/relationships/hyperlink" Target="http://en.wikipedia.org/w/index.php?title=Lawrence_Parsons,_2nd_Earl_of_Rosse&amp;action=edit" TargetMode="External"/><Relationship Id="rId13" Type="http://schemas.openxmlformats.org/officeDocument/2006/relationships/hyperlink" Target="http://en.wikipedia.org/wiki/County_Offaly" TargetMode="External"/><Relationship Id="rId18" Type="http://schemas.openxmlformats.org/officeDocument/2006/relationships/hyperlink" Target="http://en.wikipedia.org/wiki/Nebula" TargetMode="External"/><Relationship Id="rId26" Type="http://schemas.openxmlformats.org/officeDocument/2006/relationships/hyperlink" Target="http://en.wikipedia.org/wiki/John_Herschel" TargetMode="External"/><Relationship Id="rId39" Type="http://schemas.openxmlformats.org/officeDocument/2006/relationships/hyperlink" Target="http://en.wikipedia.org/wiki/Moon" TargetMode="External"/><Relationship Id="rId3" Type="http://schemas.openxmlformats.org/officeDocument/2006/relationships/hyperlink" Target="http://en.wikipedia.org/wiki/June_17" TargetMode="External"/><Relationship Id="rId21" Type="http://schemas.openxmlformats.org/officeDocument/2006/relationships/hyperlink" Target="http://en.wikipedia.org/wiki/Whirlpool_Galaxy" TargetMode="External"/><Relationship Id="rId34" Type="http://schemas.openxmlformats.org/officeDocument/2006/relationships/hyperlink" Target="http://en.wikipedia.org/wiki/1848" TargetMode="External"/><Relationship Id="rId42" Type="http://schemas.openxmlformats.org/officeDocument/2006/relationships/hyperlink" Target="http://en.wikipedia.org/wiki/Charles_Algernon_Parsons" TargetMode="External"/><Relationship Id="rId7" Type="http://schemas.openxmlformats.org/officeDocument/2006/relationships/hyperlink" Target="http://en.wikipedia.org/wiki/Astronomer" TargetMode="External"/><Relationship Id="rId12" Type="http://schemas.openxmlformats.org/officeDocument/2006/relationships/hyperlink" Target="http://en.wikipedia.org/wiki/Birr" TargetMode="External"/><Relationship Id="rId17" Type="http://schemas.openxmlformats.org/officeDocument/2006/relationships/hyperlink" Target="http://en.wikipedia.org/wiki/Image:William_Parsons_Earl_of_Rosse.jpg" TargetMode="External"/><Relationship Id="rId25" Type="http://schemas.openxmlformats.org/officeDocument/2006/relationships/hyperlink" Target="http://en.wikipedia.org/wiki/Orion_nebula" TargetMode="External"/><Relationship Id="rId33" Type="http://schemas.openxmlformats.org/officeDocument/2006/relationships/hyperlink" Target="http://en.wikipedia.org/wiki/Royal_Society" TargetMode="External"/><Relationship Id="rId38" Type="http://schemas.openxmlformats.org/officeDocument/2006/relationships/hyperlink" Target="http://en.wikipedia.org/wiki/Rosse_(crater)" TargetMode="External"/><Relationship Id="rId2" Type="http://schemas.openxmlformats.org/officeDocument/2006/relationships/slide" Target="../slides/slide73.xml"/><Relationship Id="rId16" Type="http://schemas.openxmlformats.org/officeDocument/2006/relationships/hyperlink" Target="http://en.wikipedia.org/wiki/1847" TargetMode="External"/><Relationship Id="rId20" Type="http://schemas.openxmlformats.org/officeDocument/2006/relationships/hyperlink" Target="http://en.wikipedia.org/wiki/M51" TargetMode="External"/><Relationship Id="rId29" Type="http://schemas.openxmlformats.org/officeDocument/2006/relationships/hyperlink" Target="http://en.wikipedia.org/wiki/1821" TargetMode="External"/><Relationship Id="rId41" Type="http://schemas.openxmlformats.org/officeDocument/2006/relationships/hyperlink" Target="http://en.wikipedia.org/wiki/Lawrence_Parsons,_4th_Earl_of_Rosse" TargetMode="External"/><Relationship Id="rId1" Type="http://schemas.openxmlformats.org/officeDocument/2006/relationships/notesMaster" Target="../notesMasters/notesMaster1.xml"/><Relationship Id="rId6" Type="http://schemas.openxmlformats.org/officeDocument/2006/relationships/hyperlink" Target="http://en.wikipedia.org/wiki/1867" TargetMode="External"/><Relationship Id="rId11" Type="http://schemas.openxmlformats.org/officeDocument/2006/relationships/hyperlink" Target="http://en.wikipedia.org/wiki/Leviathan_of_Parsonstown" TargetMode="External"/><Relationship Id="rId24" Type="http://schemas.openxmlformats.org/officeDocument/2006/relationships/hyperlink" Target="http://en.wikipedia.org/wiki/Gravity" TargetMode="External"/><Relationship Id="rId32" Type="http://schemas.openxmlformats.org/officeDocument/2006/relationships/hyperlink" Target="http://en.wikipedia.org/wiki/1845" TargetMode="External"/><Relationship Id="rId37" Type="http://schemas.openxmlformats.org/officeDocument/2006/relationships/hyperlink" Target="http://en.wikipedia.org/wiki/1862" TargetMode="External"/><Relationship Id="rId40" Type="http://schemas.openxmlformats.org/officeDocument/2006/relationships/hyperlink" Target="http://en.wikipedia.org/wiki/1836" TargetMode="External"/><Relationship Id="rId45" Type="http://schemas.openxmlformats.org/officeDocument/2006/relationships/hyperlink" Target="http://en.wikipedia.org/wiki/South_America" TargetMode="External"/><Relationship Id="rId5" Type="http://schemas.openxmlformats.org/officeDocument/2006/relationships/hyperlink" Target="http://en.wikipedia.org/wiki/October_31" TargetMode="External"/><Relationship Id="rId15" Type="http://schemas.openxmlformats.org/officeDocument/2006/relationships/hyperlink" Target="http://en.wikipedia.org/wiki/Irish_potato_famine" TargetMode="External"/><Relationship Id="rId23" Type="http://schemas.openxmlformats.org/officeDocument/2006/relationships/hyperlink" Target="http://en.wikipedia.org/wiki/Nebular_hypothesis" TargetMode="External"/><Relationship Id="rId28" Type="http://schemas.openxmlformats.org/officeDocument/2006/relationships/hyperlink" Target="http://en.wikipedia.org/wiki/Member_of_Parliament" TargetMode="External"/><Relationship Id="rId36" Type="http://schemas.openxmlformats.org/officeDocument/2006/relationships/hyperlink" Target="http://en.wikipedia.org/wiki/University_of_Dublin" TargetMode="External"/><Relationship Id="rId10" Type="http://schemas.openxmlformats.org/officeDocument/2006/relationships/hyperlink" Target="http://en.wikipedia.org/wiki/1840s" TargetMode="External"/><Relationship Id="rId19" Type="http://schemas.openxmlformats.org/officeDocument/2006/relationships/hyperlink" Target="http://en.wikipedia.org/wiki/Galaxy" TargetMode="External"/><Relationship Id="rId31" Type="http://schemas.openxmlformats.org/officeDocument/2006/relationships/hyperlink" Target="http://en.wikipedia.org/wiki/Peers_and_Parliament" TargetMode="External"/><Relationship Id="rId44" Type="http://schemas.openxmlformats.org/officeDocument/2006/relationships/hyperlink" Target="http://en.wikipedia.org/w/index.php?title=Richard_Clere_Parsons&amp;action=edit" TargetMode="External"/><Relationship Id="rId4" Type="http://schemas.openxmlformats.org/officeDocument/2006/relationships/hyperlink" Target="http://en.wikipedia.org/wiki/1800" TargetMode="External"/><Relationship Id="rId9" Type="http://schemas.openxmlformats.org/officeDocument/2006/relationships/hyperlink" Target="http://en.wikipedia.org/wiki/1841" TargetMode="External"/><Relationship Id="rId14" Type="http://schemas.openxmlformats.org/officeDocument/2006/relationships/hyperlink" Target="http://en.wikipedia.org/wiki/Speculum_metal" TargetMode="External"/><Relationship Id="rId22" Type="http://schemas.openxmlformats.org/officeDocument/2006/relationships/hyperlink" Target="http://en.wikipedia.org/wiki/Crab_Nebula" TargetMode="External"/><Relationship Id="rId27" Type="http://schemas.openxmlformats.org/officeDocument/2006/relationships/hyperlink" Target="http://en.wikipedia.org/wiki/Spectroscope" TargetMode="External"/><Relationship Id="rId30" Type="http://schemas.openxmlformats.org/officeDocument/2006/relationships/hyperlink" Target="http://en.wikipedia.org/wiki/1834" TargetMode="External"/><Relationship Id="rId35" Type="http://schemas.openxmlformats.org/officeDocument/2006/relationships/hyperlink" Target="http://en.wikipedia.org/wiki/1854" TargetMode="External"/><Relationship Id="rId43" Type="http://schemas.openxmlformats.org/officeDocument/2006/relationships/hyperlink" Target="http://en.wikipedia.org/wiki/Steam_turbine" TargetMode="External"/></Relationships>
</file>

<file path=ppt/notesSlides/_rels/notesSlide74.xml.rels><?xml version="1.0" encoding="UTF-8" standalone="yes"?>
<Relationships xmlns="http://schemas.openxmlformats.org/package/2006/relationships"><Relationship Id="rId8" Type="http://schemas.openxmlformats.org/officeDocument/2006/relationships/hyperlink" Target="http://en.wikipedia.org/wiki/2004" TargetMode="External"/><Relationship Id="rId13" Type="http://schemas.openxmlformats.org/officeDocument/2006/relationships/hyperlink" Target="http://en.wikipedia.org/wiki/Fornax" TargetMode="External"/><Relationship Id="rId18" Type="http://schemas.openxmlformats.org/officeDocument/2006/relationships/hyperlink" Target="http://en.wikipedia.org/wiki/Celestial_sphere" TargetMode="External"/><Relationship Id="rId3" Type="http://schemas.openxmlformats.org/officeDocument/2006/relationships/hyperlink" Target="http://en.wikipedia.org/wiki/Outer_space" TargetMode="External"/><Relationship Id="rId21" Type="http://schemas.openxmlformats.org/officeDocument/2006/relationships/hyperlink" Target="http://en.wikipedia.org/wiki/Universe" TargetMode="External"/><Relationship Id="rId7" Type="http://schemas.openxmlformats.org/officeDocument/2006/relationships/hyperlink" Target="http://en.wikipedia.org/wiki/January_16" TargetMode="External"/><Relationship Id="rId12" Type="http://schemas.openxmlformats.org/officeDocument/2006/relationships/hyperlink" Target="http://en.wikipedia.org/wiki/Orion_(constellation)" TargetMode="External"/><Relationship Id="rId17" Type="http://schemas.openxmlformats.org/officeDocument/2006/relationships/hyperlink" Target="http://en.wikipedia.org/wiki/Arcminutes" TargetMode="External"/><Relationship Id="rId2" Type="http://schemas.openxmlformats.org/officeDocument/2006/relationships/slide" Target="../slides/slide74.xml"/><Relationship Id="rId16" Type="http://schemas.openxmlformats.org/officeDocument/2006/relationships/hyperlink" Target="http://en.wikipedia.org/wiki/J2000" TargetMode="External"/><Relationship Id="rId20" Type="http://schemas.openxmlformats.org/officeDocument/2006/relationships/hyperlink" Target="http://en.wikipedia.org/wiki/Star" TargetMode="External"/><Relationship Id="rId1" Type="http://schemas.openxmlformats.org/officeDocument/2006/relationships/notesMaster" Target="../notesMasters/notesMaster1.xml"/><Relationship Id="rId6" Type="http://schemas.openxmlformats.org/officeDocument/2006/relationships/hyperlink" Target="http://en.wikipedia.org/wiki/2003" TargetMode="External"/><Relationship Id="rId11" Type="http://schemas.openxmlformats.org/officeDocument/2006/relationships/hyperlink" Target="http://en.wikipedia.org/wiki/Full_moon" TargetMode="External"/><Relationship Id="rId24" Type="http://schemas.openxmlformats.org/officeDocument/2006/relationships/hyperlink" Target="http://en.wikipedia.org/wiki/Ultraviolet" TargetMode="External"/><Relationship Id="rId5" Type="http://schemas.openxmlformats.org/officeDocument/2006/relationships/hyperlink" Target="http://en.wikipedia.org/wiki/September_3" TargetMode="External"/><Relationship Id="rId15" Type="http://schemas.openxmlformats.org/officeDocument/2006/relationships/hyperlink" Target="http://en.wikipedia.org/wiki/Declination" TargetMode="External"/><Relationship Id="rId23" Type="http://schemas.openxmlformats.org/officeDocument/2006/relationships/hyperlink" Target="http://en.wikipedia.org/wiki/Near_Infrared_Camera_and_Multi-Object_Spectrometer" TargetMode="External"/><Relationship Id="rId10" Type="http://schemas.openxmlformats.org/officeDocument/2006/relationships/hyperlink" Target="http://en.wikipedia.org/wiki/Galaxy" TargetMode="External"/><Relationship Id="rId19" Type="http://schemas.openxmlformats.org/officeDocument/2006/relationships/hyperlink" Target="http://en.wikipedia.org/wiki/Big_Bang" TargetMode="External"/><Relationship Id="rId4" Type="http://schemas.openxmlformats.org/officeDocument/2006/relationships/hyperlink" Target="http://en.wikipedia.org/wiki/Hubble_Space_Telescope" TargetMode="External"/><Relationship Id="rId9" Type="http://schemas.openxmlformats.org/officeDocument/2006/relationships/hyperlink" Target="http://en.wikipedia.org/wiki/Visible_light" TargetMode="External"/><Relationship Id="rId14" Type="http://schemas.openxmlformats.org/officeDocument/2006/relationships/hyperlink" Target="http://en.wikipedia.org/wiki/Right_ascension" TargetMode="External"/><Relationship Id="rId22" Type="http://schemas.openxmlformats.org/officeDocument/2006/relationships/hyperlink" Target="http://en.wikipedia.org/wiki/Advanced_Camera_for_Surveys"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en.wikipedia.org/wiki/Outer_space"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en.wikipedia.org/wiki/Meteoroid" TargetMode="External"/><Relationship Id="rId4" Type="http://schemas.openxmlformats.org/officeDocument/2006/relationships/hyperlink" Target="http://en.wikipedia.org/wiki/Earth"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3" Type="http://schemas.openxmlformats.org/officeDocument/2006/relationships/hyperlink" Target="http://en.wikipedia.org/wiki/Milky_Way" TargetMode="External"/><Relationship Id="rId18" Type="http://schemas.openxmlformats.org/officeDocument/2006/relationships/hyperlink" Target="http://en.wikipedia.org/wiki/Elliptical_Galaxy_M87" TargetMode="External"/><Relationship Id="rId26" Type="http://schemas.openxmlformats.org/officeDocument/2006/relationships/hyperlink" Target="http://en.wikipedia.org/wiki/Canis_Major_Dwarf_Galaxy" TargetMode="External"/><Relationship Id="rId39" Type="http://schemas.openxmlformats.org/officeDocument/2006/relationships/hyperlink" Target="http://en.wikipedia.org/wiki/Astronomer" TargetMode="External"/><Relationship Id="rId21" Type="http://schemas.openxmlformats.org/officeDocument/2006/relationships/hyperlink" Target="http://en.wikipedia.org/wiki/Light-year" TargetMode="External"/><Relationship Id="rId34" Type="http://schemas.openxmlformats.org/officeDocument/2006/relationships/hyperlink" Target="http://en.wikipedia.org/wiki/November_2" TargetMode="External"/><Relationship Id="rId42" Type="http://schemas.openxmlformats.org/officeDocument/2006/relationships/hyperlink" Target="http://en.wikipedia.org/wiki/Cepheid_variable_star" TargetMode="External"/><Relationship Id="rId47" Type="http://schemas.openxmlformats.org/officeDocument/2006/relationships/hyperlink" Target="http://en.wikipedia.org/wiki/Heber_D._Curtis" TargetMode="External"/><Relationship Id="rId50" Type="http://schemas.openxmlformats.org/officeDocument/2006/relationships/hyperlink" Target="http://en.wikipedia.org/wiki/Nebulae" TargetMode="External"/><Relationship Id="rId55" Type="http://schemas.openxmlformats.org/officeDocument/2006/relationships/hyperlink" Target="http://en.wikipedia.org/wiki/1952" TargetMode="External"/><Relationship Id="rId63" Type="http://schemas.openxmlformats.org/officeDocument/2006/relationships/hyperlink" Target="http://en.wikipedia.org/wiki/Worlds_in_Collision" TargetMode="External"/><Relationship Id="rId68" Type="http://schemas.openxmlformats.org/officeDocument/2006/relationships/hyperlink" Target="http://en.wikipedia.org/wiki/Pulitzer_Prize" TargetMode="External"/><Relationship Id="rId7" Type="http://schemas.openxmlformats.org/officeDocument/2006/relationships/hyperlink" Target="http://en.wikipedia.org/wiki/Gravity" TargetMode="External"/><Relationship Id="rId2" Type="http://schemas.openxmlformats.org/officeDocument/2006/relationships/slide" Target="../slides/slide82.xml"/><Relationship Id="rId16" Type="http://schemas.openxmlformats.org/officeDocument/2006/relationships/hyperlink" Target="#cite_note-3"/><Relationship Id="rId29" Type="http://schemas.openxmlformats.org/officeDocument/2006/relationships/hyperlink" Target="http://en.wikipedia.org/wiki/Galaxy_formation_and_evolution" TargetMode="External"/><Relationship Id="rId1" Type="http://schemas.openxmlformats.org/officeDocument/2006/relationships/notesMaster" Target="../notesMasters/notesMaster1.xml"/><Relationship Id="rId6" Type="http://schemas.openxmlformats.org/officeDocument/2006/relationships/hyperlink" Target="http://en.wikipedia.org/wiki/Satellite" TargetMode="External"/><Relationship Id="rId11" Type="http://schemas.openxmlformats.org/officeDocument/2006/relationships/hyperlink" Target="http://en.wikipedia.org/wiki/Open_cluster" TargetMode="External"/><Relationship Id="rId24" Type="http://schemas.openxmlformats.org/officeDocument/2006/relationships/hyperlink" Target="#cite_note-6"/><Relationship Id="rId32" Type="http://schemas.openxmlformats.org/officeDocument/2006/relationships/hyperlink" Target="http://en.wikipedia.org/wiki/Dwarf_spheroidal_galaxy" TargetMode="External"/><Relationship Id="rId37" Type="http://schemas.openxmlformats.org/officeDocument/2006/relationships/hyperlink" Target="http://en.wikipedia.org/wiki/1972" TargetMode="External"/><Relationship Id="rId40" Type="http://schemas.openxmlformats.org/officeDocument/2006/relationships/hyperlink" Target="http://en.wikipedia.org/wiki/Henry_Norris_Russell" TargetMode="External"/><Relationship Id="rId45" Type="http://schemas.openxmlformats.org/officeDocument/2006/relationships/hyperlink" Target="http://en.wikipedia.org/wiki/Milky_Way_Galaxy" TargetMode="External"/><Relationship Id="rId53" Type="http://schemas.openxmlformats.org/officeDocument/2006/relationships/hyperlink" Target="http://en.wikipedia.org/wiki/Harvard_College_Observatory" TargetMode="External"/><Relationship Id="rId58" Type="http://schemas.openxmlformats.org/officeDocument/2006/relationships/hyperlink" Target="http://en.wikipedia.org/wiki/Astronomy" TargetMode="External"/><Relationship Id="rId66" Type="http://schemas.openxmlformats.org/officeDocument/2006/relationships/hyperlink" Target="http://en.wikipedia.org/wiki/Myrmecology" TargetMode="External"/><Relationship Id="rId5" Type="http://schemas.openxmlformats.org/officeDocument/2006/relationships/hyperlink" Target="http://en.wikipedia.org/wiki/Galactic_Center" TargetMode="External"/><Relationship Id="rId15" Type="http://schemas.openxmlformats.org/officeDocument/2006/relationships/hyperlink" Target="http://en.wikipedia.org/wiki/Andromeda_Galaxy" TargetMode="External"/><Relationship Id="rId23" Type="http://schemas.openxmlformats.org/officeDocument/2006/relationships/hyperlink" Target="http://en.wikipedia.org/wiki/Local_Group" TargetMode="External"/><Relationship Id="rId28" Type="http://schemas.openxmlformats.org/officeDocument/2006/relationships/hyperlink" Target="#cite_note-7"/><Relationship Id="rId36" Type="http://schemas.openxmlformats.org/officeDocument/2006/relationships/hyperlink" Target="http://en.wikipedia.org/wiki/October_20" TargetMode="External"/><Relationship Id="rId49" Type="http://schemas.openxmlformats.org/officeDocument/2006/relationships/hyperlink" Target="http://en.wikipedia.org/wiki/Sun" TargetMode="External"/><Relationship Id="rId57" Type="http://schemas.openxmlformats.org/officeDocument/2006/relationships/hyperlink" Target="http://en.wikipedia.org/wiki/Harvard_University" TargetMode="External"/><Relationship Id="rId61" Type="http://schemas.openxmlformats.org/officeDocument/2006/relationships/hyperlink" Target="http://en.wikipedia.org/wiki/Liberal" TargetMode="External"/><Relationship Id="rId10" Type="http://schemas.openxmlformats.org/officeDocument/2006/relationships/hyperlink" Target="http://en.wikipedia.org/wiki/Galactic_halo" TargetMode="External"/><Relationship Id="rId19" Type="http://schemas.openxmlformats.org/officeDocument/2006/relationships/hyperlink" Target="#cite_note-4"/><Relationship Id="rId31" Type="http://schemas.openxmlformats.org/officeDocument/2006/relationships/hyperlink" Target="http://en.wikipedia.org/wiki/Wikipedia:Citation_needed" TargetMode="External"/><Relationship Id="rId44" Type="http://schemas.openxmlformats.org/officeDocument/2006/relationships/hyperlink" Target="http://en.wikipedia.org/wiki/Globular_cluster" TargetMode="External"/><Relationship Id="rId52" Type="http://schemas.openxmlformats.org/officeDocument/2006/relationships/hyperlink" Target="http://en.wikipedia.org/wiki/Edward_Charles_Pickering" TargetMode="External"/><Relationship Id="rId60" Type="http://schemas.openxmlformats.org/officeDocument/2006/relationships/hyperlink" Target="http://en.wikipedia.org/wiki/UNESCO" TargetMode="External"/><Relationship Id="rId65" Type="http://schemas.openxmlformats.org/officeDocument/2006/relationships/hyperlink" Target="http://en.wikipedia.org/wiki/Immanuel_Velikovsky" TargetMode="External"/><Relationship Id="rId4" Type="http://schemas.openxmlformats.org/officeDocument/2006/relationships/hyperlink" Target="http://en.wikipedia.org/wiki/Star" TargetMode="External"/><Relationship Id="rId9" Type="http://schemas.openxmlformats.org/officeDocument/2006/relationships/hyperlink" Target="http://en.wikipedia.org/wiki/Latin" TargetMode="External"/><Relationship Id="rId14" Type="http://schemas.openxmlformats.org/officeDocument/2006/relationships/hyperlink" Target="#cite_note-milky_way-2"/><Relationship Id="rId22" Type="http://schemas.openxmlformats.org/officeDocument/2006/relationships/hyperlink" Target="#cite_note-5"/><Relationship Id="rId27" Type="http://schemas.openxmlformats.org/officeDocument/2006/relationships/hyperlink" Target="http://en.wikipedia.org/wiki/Palomar_12" TargetMode="External"/><Relationship Id="rId30" Type="http://schemas.openxmlformats.org/officeDocument/2006/relationships/hyperlink" Target="http://en.wikipedia.org/wiki/Dwarf_elliptical_galaxy" TargetMode="External"/><Relationship Id="rId35" Type="http://schemas.openxmlformats.org/officeDocument/2006/relationships/hyperlink" Target="http://en.wikipedia.org/wiki/1885" TargetMode="External"/><Relationship Id="rId43" Type="http://schemas.openxmlformats.org/officeDocument/2006/relationships/hyperlink" Target="http://en.wikipedia.org/wiki/Henrietta_Swan_Leavitt" TargetMode="External"/><Relationship Id="rId48" Type="http://schemas.openxmlformats.org/officeDocument/2006/relationships/hyperlink" Target="http://en.wikipedia.org/wiki/1920" TargetMode="External"/><Relationship Id="rId56" Type="http://schemas.openxmlformats.org/officeDocument/2006/relationships/hyperlink" Target="http://en.wikipedia.org/wiki/Cecilia_Payne-Gaposchkin" TargetMode="External"/><Relationship Id="rId64" Type="http://schemas.openxmlformats.org/officeDocument/2006/relationships/hyperlink" Target="http://en.wikipedia.org/wiki/Russia" TargetMode="External"/><Relationship Id="rId8" Type="http://schemas.openxmlformats.org/officeDocument/2006/relationships/hyperlink" Target="http://en.wikipedia.org/wiki/Star_cluster" TargetMode="External"/><Relationship Id="rId51" Type="http://schemas.openxmlformats.org/officeDocument/2006/relationships/hyperlink" Target="http://en.wikipedia.org/wiki/Mount_Wilson_Observatory" TargetMode="External"/><Relationship Id="rId3" Type="http://schemas.openxmlformats.org/officeDocument/2006/relationships/hyperlink" Target="http://en.wikipedia.org/wiki/Sphere" TargetMode="External"/><Relationship Id="rId12" Type="http://schemas.openxmlformats.org/officeDocument/2006/relationships/hyperlink" Target="#cite_note-1"/><Relationship Id="rId17" Type="http://schemas.openxmlformats.org/officeDocument/2006/relationships/hyperlink" Target="http://en.wikipedia.org/wiki/Elliptical_galaxy" TargetMode="External"/><Relationship Id="rId25" Type="http://schemas.openxmlformats.org/officeDocument/2006/relationships/hyperlink" Target="http://en.wikipedia.org/wiki/Sagittarius_Dwarf_Elliptical_Galaxy" TargetMode="External"/><Relationship Id="rId33" Type="http://schemas.openxmlformats.org/officeDocument/2006/relationships/hyperlink" Target="#cite_note-Bergh2007-8"/><Relationship Id="rId38" Type="http://schemas.openxmlformats.org/officeDocument/2006/relationships/hyperlink" Target="http://en.wikipedia.org/wiki/United_States" TargetMode="External"/><Relationship Id="rId46" Type="http://schemas.openxmlformats.org/officeDocument/2006/relationships/hyperlink" Target="http://en.wikipedia.org/wiki/The_great_debate" TargetMode="External"/><Relationship Id="rId59" Type="http://schemas.openxmlformats.org/officeDocument/2006/relationships/hyperlink" Target="http://en.wikipedia.org/wiki/National_Science_Foundation" TargetMode="External"/><Relationship Id="rId67" Type="http://schemas.openxmlformats.org/officeDocument/2006/relationships/hyperlink" Target="http://en.wikipedia.org/wiki/Ants" TargetMode="External"/><Relationship Id="rId20" Type="http://schemas.openxmlformats.org/officeDocument/2006/relationships/hyperlink" Target="http://en.wikipedia.org/wiki/Parsec" TargetMode="External"/><Relationship Id="rId41" Type="http://schemas.openxmlformats.org/officeDocument/2006/relationships/hyperlink" Target="http://en.wikipedia.org/wiki/Princeton_University" TargetMode="External"/><Relationship Id="rId54" Type="http://schemas.openxmlformats.org/officeDocument/2006/relationships/hyperlink" Target="http://en.wikipedia.org/wiki/1921" TargetMode="External"/><Relationship Id="rId62" Type="http://schemas.openxmlformats.org/officeDocument/2006/relationships/hyperlink" Target="http://en.wikipedia.org/wiki/McCarthyism" TargetMode="Externa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25000" lnSpcReduction="20000"/>
          </a:bodyPr>
          <a:lstStyle/>
          <a:p>
            <a:pPr>
              <a:defRPr/>
            </a:pPr>
            <a:r>
              <a:rPr lang="en-US" dirty="0" smtClean="0"/>
              <a:t>Dear PS100,</a:t>
            </a:r>
          </a:p>
          <a:p>
            <a:pPr>
              <a:defRPr/>
            </a:pPr>
            <a:r>
              <a:rPr lang="en-US" dirty="0" smtClean="0"/>
              <a:t> </a:t>
            </a:r>
          </a:p>
          <a:p>
            <a:pPr>
              <a:defRPr/>
            </a:pPr>
            <a:r>
              <a:rPr lang="en-US" dirty="0" smtClean="0"/>
              <a:t>We are considering throwing out the learning objectives for Ch 32 since we really test on solar system formation (the nebular hypothesis).  This email message is to alert those who did not attend this morning's </a:t>
            </a:r>
            <a:r>
              <a:rPr lang="en-US" dirty="0" err="1" smtClean="0"/>
              <a:t>inservice</a:t>
            </a:r>
            <a:r>
              <a:rPr lang="en-US" dirty="0" smtClean="0"/>
              <a:t> meeting so that you can adjust your lecture appropriately.  Possible test questions (to be discussed this coming Tuesday morning at 10:00 in our meeting) follow.</a:t>
            </a:r>
          </a:p>
          <a:p>
            <a:pPr>
              <a:defRPr/>
            </a:pPr>
            <a:r>
              <a:rPr lang="en-US" dirty="0" smtClean="0"/>
              <a:t> </a:t>
            </a:r>
          </a:p>
          <a:p>
            <a:pPr>
              <a:defRPr/>
            </a:pPr>
            <a:r>
              <a:rPr lang="en-US" dirty="0" smtClean="0"/>
              <a:t>Regards,</a:t>
            </a:r>
          </a:p>
          <a:p>
            <a:pPr>
              <a:defRPr/>
            </a:pPr>
            <a:r>
              <a:rPr lang="en-US" dirty="0" smtClean="0"/>
              <a:t>Scott Bergeson</a:t>
            </a:r>
          </a:p>
          <a:p>
            <a:pPr>
              <a:defRPr/>
            </a:pPr>
            <a:r>
              <a:rPr lang="en-US" dirty="0" smtClean="0"/>
              <a:t> </a:t>
            </a:r>
          </a:p>
          <a:p>
            <a:pPr>
              <a:defRPr/>
            </a:pPr>
            <a:r>
              <a:rPr lang="en-US" dirty="0" smtClean="0"/>
              <a:t> </a:t>
            </a:r>
          </a:p>
          <a:p>
            <a:pPr>
              <a:defRPr/>
            </a:pPr>
            <a:r>
              <a:rPr lang="en-US" dirty="0" smtClean="0"/>
              <a:t>_Solar System Formation Questions:_</a:t>
            </a:r>
          </a:p>
          <a:p>
            <a:pPr>
              <a:defRPr/>
            </a:pPr>
            <a:r>
              <a:rPr lang="en-US" dirty="0" smtClean="0"/>
              <a:t>1. The standard model of solar system formation offers what explanation </a:t>
            </a:r>
          </a:p>
          <a:p>
            <a:pPr>
              <a:defRPr/>
            </a:pPr>
            <a:r>
              <a:rPr lang="en-US" dirty="0" smtClean="0"/>
              <a:t>for the different compositions of the Terrestrial and Jovian planets?</a:t>
            </a:r>
          </a:p>
          <a:p>
            <a:pPr>
              <a:defRPr/>
            </a:pPr>
            <a:r>
              <a:rPr lang="en-US" dirty="0" smtClean="0"/>
              <a:t> a.  During condensation, the heavier elements tended to sink nearer the </a:t>
            </a:r>
          </a:p>
          <a:p>
            <a:pPr>
              <a:defRPr/>
            </a:pPr>
            <a:r>
              <a:rPr lang="en-US" dirty="0" smtClean="0"/>
              <a:t>Sun and, being rare, only provided enough material to build the </a:t>
            </a:r>
          </a:p>
          <a:p>
            <a:pPr>
              <a:defRPr/>
            </a:pPr>
            <a:r>
              <a:rPr lang="en-US" dirty="0" smtClean="0"/>
              <a:t>relatively small terrestrial planets.</a:t>
            </a:r>
          </a:p>
          <a:p>
            <a:pPr>
              <a:defRPr/>
            </a:pPr>
            <a:r>
              <a:rPr lang="en-US" dirty="0" smtClean="0"/>
              <a:t> b.  During the collapse of the gaseous nebula, most of the material </a:t>
            </a:r>
          </a:p>
          <a:p>
            <a:pPr>
              <a:defRPr/>
            </a:pPr>
            <a:r>
              <a:rPr lang="en-US" dirty="0" smtClean="0"/>
              <a:t>tended to collect far from the Sun because of the large centrifugal </a:t>
            </a:r>
          </a:p>
          <a:p>
            <a:pPr>
              <a:defRPr/>
            </a:pPr>
            <a:r>
              <a:rPr lang="en-US" dirty="0" smtClean="0"/>
              <a:t>forces, which provided the necessary material to build the large Jovian </a:t>
            </a:r>
          </a:p>
          <a:p>
            <a:pPr>
              <a:defRPr/>
            </a:pPr>
            <a:r>
              <a:rPr lang="en-US" dirty="0" smtClean="0"/>
              <a:t>planets.</a:t>
            </a:r>
          </a:p>
          <a:p>
            <a:pPr>
              <a:defRPr/>
            </a:pPr>
            <a:r>
              <a:rPr lang="en-US" dirty="0" smtClean="0"/>
              <a:t> c.  The large gravitational forces of Jupiter tended to prevent planet </a:t>
            </a:r>
          </a:p>
          <a:p>
            <a:pPr>
              <a:defRPr/>
            </a:pPr>
            <a:r>
              <a:rPr lang="en-US" dirty="0" smtClean="0"/>
              <a:t>formation in the inner solar system and eventually attracted most of the </a:t>
            </a:r>
          </a:p>
          <a:p>
            <a:pPr>
              <a:defRPr/>
            </a:pPr>
            <a:r>
              <a:rPr lang="en-US" dirty="0" smtClean="0"/>
              <a:t>material into the region of the Jovian planets.</a:t>
            </a:r>
          </a:p>
          <a:p>
            <a:pPr>
              <a:defRPr/>
            </a:pPr>
            <a:r>
              <a:rPr lang="en-US" dirty="0" smtClean="0"/>
              <a:t> d.  The terrestrial planets were formed near the Sun where, because of </a:t>
            </a:r>
          </a:p>
          <a:p>
            <a:pPr>
              <a:defRPr/>
            </a:pPr>
            <a:r>
              <a:rPr lang="en-US" dirty="0" smtClean="0"/>
              <a:t>the high temperatures, only heavier elements were able to condense. </a:t>
            </a:r>
          </a:p>
          <a:p>
            <a:pPr>
              <a:defRPr/>
            </a:pPr>
            <a:r>
              <a:rPr lang="en-US" dirty="0" smtClean="0"/>
              <a:t> </a:t>
            </a:r>
          </a:p>
          <a:p>
            <a:pPr>
              <a:defRPr/>
            </a:pPr>
            <a:r>
              <a:rPr lang="en-US" dirty="0" smtClean="0"/>
              <a:t>2. What was the form of the material from which the solar system formed?</a:t>
            </a:r>
          </a:p>
          <a:p>
            <a:pPr>
              <a:defRPr/>
            </a:pPr>
            <a:r>
              <a:rPr lang="en-US" dirty="0" smtClean="0"/>
              <a:t> a. A nebula made mostly of hydrogen and helium gas, but enriched in </a:t>
            </a:r>
          </a:p>
          <a:p>
            <a:pPr>
              <a:defRPr/>
            </a:pPr>
            <a:r>
              <a:rPr lang="en-US" dirty="0" smtClean="0"/>
              <a:t>heavier elements from supernova explosions.</a:t>
            </a:r>
          </a:p>
          <a:p>
            <a:pPr>
              <a:defRPr/>
            </a:pPr>
            <a:r>
              <a:rPr lang="en-US" dirty="0" smtClean="0"/>
              <a:t> b. A nebula made mostly of heavy elements, but enriched in hydrogen and </a:t>
            </a:r>
          </a:p>
          <a:p>
            <a:pPr>
              <a:defRPr/>
            </a:pPr>
            <a:r>
              <a:rPr lang="en-US" dirty="0" smtClean="0"/>
              <a:t>helium from supernova explosions.</a:t>
            </a:r>
          </a:p>
          <a:p>
            <a:pPr>
              <a:defRPr/>
            </a:pPr>
            <a:r>
              <a:rPr lang="en-US" dirty="0" smtClean="0"/>
              <a:t> c. A nebula made entirely of hydrogen and helium gas.</a:t>
            </a:r>
          </a:p>
          <a:p>
            <a:pPr>
              <a:defRPr/>
            </a:pPr>
            <a:r>
              <a:rPr lang="en-US" dirty="0" smtClean="0"/>
              <a:t> d. Debris from the explosion of a massive star.</a:t>
            </a:r>
          </a:p>
          <a:p>
            <a:pPr>
              <a:defRPr/>
            </a:pPr>
            <a:r>
              <a:rPr lang="en-US" dirty="0" smtClean="0"/>
              <a:t> </a:t>
            </a:r>
          </a:p>
          <a:p>
            <a:pPr>
              <a:defRPr/>
            </a:pPr>
            <a:r>
              <a:rPr lang="en-US" dirty="0" smtClean="0"/>
              <a:t>3. What process heated the early solar nebula as it slowly contracted </a:t>
            </a:r>
          </a:p>
          <a:p>
            <a:pPr>
              <a:defRPr/>
            </a:pPr>
            <a:r>
              <a:rPr lang="en-US" dirty="0" smtClean="0"/>
              <a:t>toward a central </a:t>
            </a:r>
            <a:r>
              <a:rPr lang="en-US" dirty="0" err="1" smtClean="0"/>
              <a:t>protosun</a:t>
            </a:r>
            <a:r>
              <a:rPr lang="en-US" dirty="0" smtClean="0"/>
              <a:t>?</a:t>
            </a:r>
          </a:p>
          <a:p>
            <a:pPr>
              <a:defRPr/>
            </a:pPr>
            <a:r>
              <a:rPr lang="en-US" dirty="0" smtClean="0"/>
              <a:t> a. Rotational energy transferred to heat by friction between particles </a:t>
            </a:r>
          </a:p>
          <a:p>
            <a:pPr>
              <a:defRPr/>
            </a:pPr>
            <a:r>
              <a:rPr lang="en-US" dirty="0" smtClean="0"/>
              <a:t>as the nebula slowly revolved around its center.</a:t>
            </a:r>
          </a:p>
          <a:p>
            <a:pPr>
              <a:defRPr/>
            </a:pPr>
            <a:r>
              <a:rPr lang="en-US" dirty="0" smtClean="0"/>
              <a:t> b. Release of heat by collisions of particles as they gain kinetic </a:t>
            </a:r>
          </a:p>
          <a:p>
            <a:pPr>
              <a:defRPr/>
            </a:pPr>
            <a:r>
              <a:rPr lang="en-US" dirty="0" smtClean="0"/>
              <a:t>energy in falling toward the center of the nebula.</a:t>
            </a:r>
          </a:p>
          <a:p>
            <a:pPr>
              <a:defRPr/>
            </a:pPr>
            <a:r>
              <a:rPr lang="en-US" dirty="0" smtClean="0"/>
              <a:t> c. Release of heat as molecules formed and as gases condensed into ices.</a:t>
            </a:r>
          </a:p>
          <a:p>
            <a:pPr>
              <a:defRPr/>
            </a:pPr>
            <a:r>
              <a:rPr lang="en-US" dirty="0" smtClean="0"/>
              <a:t> d. Thermonuclear fusion in the </a:t>
            </a:r>
            <a:r>
              <a:rPr lang="en-US" dirty="0" err="1" smtClean="0"/>
              <a:t>protosun</a:t>
            </a:r>
            <a:r>
              <a:rPr lang="en-US" dirty="0" smtClean="0"/>
              <a:t>, followed by radiated heating </a:t>
            </a:r>
          </a:p>
          <a:p>
            <a:pPr>
              <a:defRPr/>
            </a:pPr>
            <a:r>
              <a:rPr lang="en-US" dirty="0" smtClean="0"/>
              <a:t>of the nebula.</a:t>
            </a:r>
          </a:p>
          <a:p>
            <a:pPr>
              <a:defRPr/>
            </a:pPr>
            <a:r>
              <a:rPr lang="en-US" dirty="0" smtClean="0"/>
              <a:t> </a:t>
            </a:r>
          </a:p>
          <a:p>
            <a:pPr>
              <a:defRPr/>
            </a:pPr>
            <a:r>
              <a:rPr lang="en-US" dirty="0" smtClean="0"/>
              <a:t>4. More than any other, which physical parameter probably controlled the </a:t>
            </a:r>
          </a:p>
          <a:p>
            <a:pPr>
              <a:defRPr/>
            </a:pPr>
            <a:r>
              <a:rPr lang="en-US" dirty="0" smtClean="0"/>
              <a:t>early evolution of the planetary system and dictated the characteristics </a:t>
            </a:r>
          </a:p>
          <a:p>
            <a:pPr>
              <a:defRPr/>
            </a:pPr>
            <a:r>
              <a:rPr lang="en-US" dirty="0" smtClean="0"/>
              <a:t>of the planets that eventually formed?</a:t>
            </a:r>
          </a:p>
          <a:p>
            <a:pPr>
              <a:defRPr/>
            </a:pPr>
            <a:r>
              <a:rPr lang="en-US" dirty="0" smtClean="0"/>
              <a:t> a. Overall rotation of the nebula.</a:t>
            </a:r>
          </a:p>
          <a:p>
            <a:pPr>
              <a:defRPr/>
            </a:pPr>
            <a:r>
              <a:rPr lang="en-US" dirty="0" smtClean="0"/>
              <a:t> b. Density of hydrogen gas in the nebula.</a:t>
            </a:r>
          </a:p>
          <a:p>
            <a:pPr>
              <a:defRPr/>
            </a:pPr>
            <a:r>
              <a:rPr lang="en-US" dirty="0" smtClean="0"/>
              <a:t> c. Mix of chemical constituents.</a:t>
            </a:r>
          </a:p>
          <a:p>
            <a:pPr>
              <a:defRPr/>
            </a:pPr>
            <a:r>
              <a:rPr lang="en-US" dirty="0" smtClean="0"/>
              <a:t> d. Temperature distribution within the nebula.</a:t>
            </a:r>
          </a:p>
          <a:p>
            <a:pPr>
              <a:defRPr/>
            </a:pPr>
            <a:r>
              <a:rPr lang="en-US" dirty="0" smtClean="0"/>
              <a:t> </a:t>
            </a:r>
          </a:p>
          <a:p>
            <a:pPr>
              <a:defRPr/>
            </a:pPr>
            <a:r>
              <a:rPr lang="en-US" dirty="0" smtClean="0"/>
              <a:t>5. According to modern theories, the most significant difference between </a:t>
            </a:r>
          </a:p>
          <a:p>
            <a:pPr>
              <a:defRPr/>
            </a:pPr>
            <a:r>
              <a:rPr lang="en-US" dirty="0" smtClean="0"/>
              <a:t>the formation of the terrestrial and Jovian planets is that</a:t>
            </a:r>
          </a:p>
          <a:p>
            <a:pPr>
              <a:defRPr/>
            </a:pPr>
            <a:r>
              <a:rPr lang="en-US" dirty="0" smtClean="0"/>
              <a:t> a. both formed by accretion of </a:t>
            </a:r>
            <a:r>
              <a:rPr lang="en-US" dirty="0" err="1" smtClean="0"/>
              <a:t>planetesimals</a:t>
            </a:r>
            <a:r>
              <a:rPr lang="en-US" dirty="0" smtClean="0"/>
              <a:t>, but the Jovian planets </a:t>
            </a:r>
          </a:p>
          <a:p>
            <a:pPr>
              <a:defRPr/>
            </a:pPr>
            <a:r>
              <a:rPr lang="en-US" dirty="0" smtClean="0"/>
              <a:t>became massive enough to attract gas onto them directly from the solar </a:t>
            </a:r>
          </a:p>
          <a:p>
            <a:pPr>
              <a:defRPr/>
            </a:pPr>
            <a:r>
              <a:rPr lang="en-US" dirty="0" smtClean="0"/>
              <a:t>nebula.</a:t>
            </a:r>
          </a:p>
          <a:p>
            <a:pPr>
              <a:defRPr/>
            </a:pPr>
            <a:r>
              <a:rPr lang="en-US" dirty="0" smtClean="0"/>
              <a:t> b. both formed by accretion of rocky and icy </a:t>
            </a:r>
            <a:r>
              <a:rPr lang="en-US" dirty="0" err="1" smtClean="0"/>
              <a:t>planetesimals</a:t>
            </a:r>
            <a:r>
              <a:rPr lang="en-US" dirty="0" smtClean="0"/>
              <a:t>, but the </a:t>
            </a:r>
          </a:p>
          <a:p>
            <a:pPr>
              <a:defRPr/>
            </a:pPr>
            <a:r>
              <a:rPr lang="en-US" dirty="0" smtClean="0"/>
              <a:t>terrestrial planets were close enough to the Sun that almost all of the </a:t>
            </a:r>
          </a:p>
          <a:p>
            <a:pPr>
              <a:defRPr/>
            </a:pPr>
            <a:r>
              <a:rPr lang="en-US" dirty="0" smtClean="0"/>
              <a:t>ices escaped back to space after the planets formed.</a:t>
            </a:r>
          </a:p>
          <a:p>
            <a:pPr>
              <a:defRPr/>
            </a:pPr>
            <a:r>
              <a:rPr lang="en-US" dirty="0" smtClean="0"/>
              <a:t> c. the terrestrial planets formed close to the Sun where there was lots </a:t>
            </a:r>
          </a:p>
          <a:p>
            <a:pPr>
              <a:defRPr/>
            </a:pPr>
            <a:r>
              <a:rPr lang="en-US" dirty="0" smtClean="0"/>
              <a:t>of rock but no ice, whereas the Jovian planets formed far from the Sun </a:t>
            </a:r>
          </a:p>
          <a:p>
            <a:pPr>
              <a:defRPr/>
            </a:pPr>
            <a:r>
              <a:rPr lang="en-US" dirty="0" smtClean="0"/>
              <a:t>where there was lots of hydrogen and ice but no rocky material.</a:t>
            </a:r>
          </a:p>
          <a:p>
            <a:pPr>
              <a:defRPr/>
            </a:pPr>
            <a:r>
              <a:rPr lang="en-US" dirty="0" smtClean="0"/>
              <a:t> d. the terrestrial planets formed by accretion of </a:t>
            </a:r>
            <a:r>
              <a:rPr lang="en-US" dirty="0" err="1" smtClean="0"/>
              <a:t>planetesimals</a:t>
            </a:r>
            <a:r>
              <a:rPr lang="en-US" dirty="0" smtClean="0"/>
              <a:t>, </a:t>
            </a:r>
          </a:p>
          <a:p>
            <a:pPr>
              <a:defRPr/>
            </a:pPr>
            <a:r>
              <a:rPr lang="en-US" dirty="0" smtClean="0"/>
              <a:t>whereas the Jovian planets formed from streamers of hot gas which shot </a:t>
            </a:r>
          </a:p>
          <a:p>
            <a:pPr>
              <a:defRPr/>
            </a:pPr>
            <a:r>
              <a:rPr lang="en-US" dirty="0" smtClean="0"/>
              <a:t>out of the </a:t>
            </a:r>
            <a:r>
              <a:rPr lang="en-US" dirty="0" err="1" smtClean="0"/>
              <a:t>protostar</a:t>
            </a:r>
            <a:r>
              <a:rPr lang="en-US" dirty="0" smtClean="0"/>
              <a:t>.</a:t>
            </a:r>
          </a:p>
          <a:p>
            <a:pPr>
              <a:defRPr/>
            </a:pPr>
            <a:r>
              <a:rPr lang="en-US" dirty="0" smtClean="0"/>
              <a:t> </a:t>
            </a:r>
          </a:p>
          <a:p>
            <a:pPr>
              <a:defRPr/>
            </a:pPr>
            <a:r>
              <a:rPr lang="en-US" dirty="0" smtClean="0"/>
              <a:t>6. The atoms that make up your body were formed</a:t>
            </a:r>
          </a:p>
          <a:p>
            <a:pPr>
              <a:defRPr/>
            </a:pPr>
            <a:r>
              <a:rPr lang="en-US" dirty="0" smtClean="0"/>
              <a:t>    a.  In our Sun</a:t>
            </a:r>
          </a:p>
          <a:p>
            <a:pPr>
              <a:defRPr/>
            </a:pPr>
            <a:r>
              <a:rPr lang="en-US" dirty="0" smtClean="0"/>
              <a:t>    b.  By a star existing prior to the formation of the Sun</a:t>
            </a:r>
          </a:p>
          <a:p>
            <a:pPr>
              <a:defRPr/>
            </a:pPr>
            <a:r>
              <a:rPr lang="en-US" dirty="0" smtClean="0"/>
              <a:t>    c.  In chemical reactions in the primitive ocean and atmosphere</a:t>
            </a:r>
          </a:p>
          <a:p>
            <a:pPr>
              <a:defRPr/>
            </a:pPr>
            <a:r>
              <a:rPr lang="en-US" dirty="0" smtClean="0"/>
              <a:t>    d.  During the Big Bang</a:t>
            </a:r>
          </a:p>
          <a:p>
            <a:pPr>
              <a:defRPr/>
            </a:pPr>
            <a:r>
              <a:rPr lang="en-US" dirty="0" smtClean="0"/>
              <a:t>    e.  In a distant galaxy in a different part of the early universe</a:t>
            </a:r>
          </a:p>
          <a:p>
            <a:pPr>
              <a:defRPr/>
            </a:pPr>
            <a:r>
              <a:rPr lang="en-US" dirty="0" smtClean="0"/>
              <a:t> </a:t>
            </a:r>
          </a:p>
          <a:p>
            <a:pPr>
              <a:defRPr/>
            </a:pPr>
            <a:r>
              <a:rPr lang="en-US" dirty="0" smtClean="0"/>
              <a:t>7. The force that dominates the collapse of gas and dust in the solar </a:t>
            </a:r>
          </a:p>
          <a:p>
            <a:pPr>
              <a:defRPr/>
            </a:pPr>
            <a:r>
              <a:rPr lang="en-US" dirty="0" smtClean="0"/>
              <a:t>nebula is the</a:t>
            </a:r>
          </a:p>
          <a:p>
            <a:pPr>
              <a:defRPr/>
            </a:pPr>
            <a:r>
              <a:rPr lang="en-US" dirty="0" smtClean="0"/>
              <a:t>    a.  Gravitational Force</a:t>
            </a:r>
          </a:p>
          <a:p>
            <a:pPr>
              <a:defRPr/>
            </a:pPr>
            <a:r>
              <a:rPr lang="en-US" dirty="0" smtClean="0"/>
              <a:t>    b.  Electromagnetic Force</a:t>
            </a:r>
          </a:p>
          <a:p>
            <a:pPr>
              <a:defRPr/>
            </a:pPr>
            <a:r>
              <a:rPr lang="en-US" dirty="0" smtClean="0"/>
              <a:t>    c.  Strong Force</a:t>
            </a:r>
          </a:p>
          <a:p>
            <a:pPr>
              <a:defRPr/>
            </a:pPr>
            <a:r>
              <a:rPr lang="en-US" dirty="0" smtClean="0"/>
              <a:t>    d.  Weak Force</a:t>
            </a:r>
          </a:p>
          <a:p>
            <a:pPr>
              <a:defRPr/>
            </a:pPr>
            <a:r>
              <a:rPr lang="en-US" dirty="0" smtClean="0"/>
              <a:t>    e.  Tidal Force</a:t>
            </a:r>
          </a:p>
          <a:p>
            <a:pPr>
              <a:defRPr/>
            </a:pPr>
            <a:r>
              <a:rPr lang="en-US" dirty="0" smtClean="0"/>
              <a:t> </a:t>
            </a:r>
          </a:p>
          <a:p>
            <a:pPr>
              <a:defRPr/>
            </a:pPr>
            <a:r>
              <a:rPr lang="en-US" dirty="0" smtClean="0"/>
              <a:t>8. A curious fact about the structure of the planet Jupiter, compared to </a:t>
            </a:r>
          </a:p>
          <a:p>
            <a:pPr>
              <a:defRPr/>
            </a:pPr>
            <a:r>
              <a:rPr lang="en-US" dirty="0" smtClean="0"/>
              <a:t>that of Earth, is that it has</a:t>
            </a:r>
          </a:p>
          <a:p>
            <a:pPr>
              <a:defRPr/>
            </a:pPr>
            <a:r>
              <a:rPr lang="en-US" dirty="0" smtClean="0"/>
              <a:t> a. much greater mass but much lower average density.</a:t>
            </a:r>
          </a:p>
          <a:p>
            <a:pPr>
              <a:defRPr/>
            </a:pPr>
            <a:r>
              <a:rPr lang="en-US" dirty="0" smtClean="0"/>
              <a:t> b. about the same mass but much greater density.</a:t>
            </a:r>
          </a:p>
          <a:p>
            <a:pPr>
              <a:defRPr/>
            </a:pPr>
            <a:r>
              <a:rPr lang="en-US" dirty="0" smtClean="0"/>
              <a:t> c. much greater mass and greater average density.</a:t>
            </a:r>
          </a:p>
          <a:p>
            <a:pPr>
              <a:defRPr/>
            </a:pPr>
            <a:r>
              <a:rPr lang="en-US" dirty="0" smtClean="0"/>
              <a:t> d. much greater mass but about the same density.</a:t>
            </a:r>
          </a:p>
          <a:p>
            <a:pPr>
              <a:defRPr/>
            </a:pPr>
            <a:r>
              <a:rPr lang="en-US" dirty="0" smtClean="0"/>
              <a:t> </a:t>
            </a:r>
          </a:p>
          <a:p>
            <a:pPr>
              <a:defRPr/>
            </a:pPr>
            <a:r>
              <a:rPr lang="en-US" dirty="0" smtClean="0"/>
              <a:t>9. The most common elements in the universe are:</a:t>
            </a:r>
          </a:p>
          <a:p>
            <a:pPr>
              <a:defRPr/>
            </a:pPr>
            <a:r>
              <a:rPr lang="en-US" dirty="0" smtClean="0"/>
              <a:t> a. large quantities of heavy elements, with smaller quantities of </a:t>
            </a:r>
          </a:p>
          <a:p>
            <a:pPr>
              <a:defRPr/>
            </a:pPr>
            <a:r>
              <a:rPr lang="en-US" dirty="0" smtClean="0"/>
              <a:t>hydrogen and helium.</a:t>
            </a:r>
          </a:p>
          <a:p>
            <a:pPr>
              <a:defRPr/>
            </a:pPr>
            <a:r>
              <a:rPr lang="en-US" dirty="0" smtClean="0"/>
              <a:t> b. equal amounts of hydrogen and helium with small amounts of heavier </a:t>
            </a:r>
          </a:p>
          <a:p>
            <a:pPr>
              <a:defRPr/>
            </a:pPr>
            <a:r>
              <a:rPr lang="en-US" dirty="0" smtClean="0"/>
              <a:t>elements.</a:t>
            </a:r>
          </a:p>
          <a:p>
            <a:pPr>
              <a:defRPr/>
            </a:pPr>
            <a:r>
              <a:rPr lang="en-US" dirty="0" smtClean="0"/>
              <a:t> c. equal amounts of all elements up to iron but very little of any </a:t>
            </a:r>
          </a:p>
          <a:p>
            <a:pPr>
              <a:defRPr/>
            </a:pPr>
            <a:r>
              <a:rPr lang="en-US" dirty="0" smtClean="0"/>
              <a:t>heavier elements.</a:t>
            </a:r>
          </a:p>
          <a:p>
            <a:pPr>
              <a:defRPr/>
            </a:pPr>
            <a:r>
              <a:rPr lang="en-US" dirty="0" smtClean="0"/>
              <a:t> d. hydrogen, smaller quantities of helium, and very small quantities of </a:t>
            </a:r>
          </a:p>
          <a:p>
            <a:pPr>
              <a:defRPr/>
            </a:pPr>
            <a:r>
              <a:rPr lang="en-US" dirty="0" smtClean="0"/>
              <a:t>heavier elements.</a:t>
            </a:r>
          </a:p>
          <a:p>
            <a:pPr>
              <a:defRPr/>
            </a:pPr>
            <a:r>
              <a:rPr lang="en-US" dirty="0" smtClean="0"/>
              <a:t> </a:t>
            </a:r>
          </a:p>
          <a:p>
            <a:pPr>
              <a:defRPr/>
            </a:pPr>
            <a:r>
              <a:rPr lang="en-US" dirty="0" smtClean="0"/>
              <a:t>10. How does the Sun produce the energy that heats our planet?</a:t>
            </a:r>
          </a:p>
          <a:p>
            <a:pPr>
              <a:defRPr/>
            </a:pPr>
            <a:r>
              <a:rPr lang="en-US" dirty="0" smtClean="0"/>
              <a:t> a.  The gases inside the Sun are on fire; they are burning like a giant </a:t>
            </a:r>
          </a:p>
          <a:p>
            <a:pPr>
              <a:defRPr/>
            </a:pPr>
            <a:r>
              <a:rPr lang="en-US" dirty="0" smtClean="0"/>
              <a:t>bonfire.</a:t>
            </a:r>
          </a:p>
          <a:p>
            <a:pPr>
              <a:defRPr/>
            </a:pPr>
            <a:r>
              <a:rPr lang="en-US" dirty="0" smtClean="0"/>
              <a:t> b.  Hydrogen atoms are combined into helium atoms inside the Sun's </a:t>
            </a:r>
          </a:p>
          <a:p>
            <a:pPr>
              <a:defRPr/>
            </a:pPr>
            <a:r>
              <a:rPr lang="en-US" dirty="0" smtClean="0"/>
              <a:t>core.  Small amounts of mass are converted into huge amounts of energy </a:t>
            </a:r>
          </a:p>
          <a:p>
            <a:pPr>
              <a:defRPr/>
            </a:pPr>
            <a:r>
              <a:rPr lang="en-US" dirty="0" smtClean="0"/>
              <a:t>in this process.</a:t>
            </a:r>
          </a:p>
          <a:p>
            <a:pPr>
              <a:defRPr/>
            </a:pPr>
            <a:r>
              <a:rPr lang="en-US" dirty="0" smtClean="0"/>
              <a:t> c.  When the gas inside the Sun is compressed, it heats up.  This heat </a:t>
            </a:r>
          </a:p>
          <a:p>
            <a:pPr>
              <a:defRPr/>
            </a:pPr>
            <a:r>
              <a:rPr lang="en-US" dirty="0" smtClean="0"/>
              <a:t>radiates outward through the star.</a:t>
            </a:r>
          </a:p>
          <a:p>
            <a:pPr>
              <a:defRPr/>
            </a:pPr>
            <a:r>
              <a:rPr lang="en-US" dirty="0" smtClean="0"/>
              <a:t> d.  Magnetic energy gets trapped in sunspots and active regions.  When </a:t>
            </a:r>
          </a:p>
          <a:p>
            <a:pPr>
              <a:defRPr/>
            </a:pPr>
            <a:r>
              <a:rPr lang="en-US" dirty="0" smtClean="0"/>
              <a:t>this energy is released, it explodes off the Sun as flares that give off </a:t>
            </a:r>
          </a:p>
          <a:p>
            <a:pPr>
              <a:defRPr/>
            </a:pPr>
            <a:r>
              <a:rPr lang="en-US" dirty="0" smtClean="0"/>
              <a:t>tremendous amounts of energy.</a:t>
            </a:r>
          </a:p>
          <a:p>
            <a:pPr>
              <a:defRPr/>
            </a:pPr>
            <a:r>
              <a:rPr lang="en-US" dirty="0" smtClean="0"/>
              <a:t> e.  The core of the Sun has radioactive materials that give off energy </a:t>
            </a:r>
          </a:p>
          <a:p>
            <a:pPr>
              <a:defRPr/>
            </a:pPr>
            <a:r>
              <a:rPr lang="en-US" dirty="0" smtClean="0"/>
              <a:t>as they decay into other elements.</a:t>
            </a:r>
          </a:p>
          <a:p>
            <a:pPr>
              <a:defRPr/>
            </a:pPr>
            <a:r>
              <a:rPr lang="en-US" dirty="0" smtClean="0"/>
              <a:t> </a:t>
            </a:r>
          </a:p>
          <a:p>
            <a:pPr>
              <a:defRPr/>
            </a:pPr>
            <a:r>
              <a:rPr lang="en-US" dirty="0" smtClean="0"/>
              <a:t>11. In a main sequence star, gravitational collapse is balanced by</a:t>
            </a:r>
          </a:p>
          <a:p>
            <a:pPr>
              <a:defRPr/>
            </a:pPr>
            <a:r>
              <a:rPr lang="en-US" dirty="0" smtClean="0"/>
              <a:t>    a.  convection of stellar material from the core.</a:t>
            </a:r>
          </a:p>
          <a:p>
            <a:pPr>
              <a:defRPr/>
            </a:pPr>
            <a:r>
              <a:rPr lang="en-US" dirty="0" smtClean="0"/>
              <a:t>    b.  pressure caused by photons produced during nuclear fusion.</a:t>
            </a:r>
          </a:p>
          <a:p>
            <a:pPr>
              <a:defRPr/>
            </a:pPr>
            <a:r>
              <a:rPr lang="en-US" dirty="0" smtClean="0"/>
              <a:t>    c.  Solid material at the stellar core.</a:t>
            </a:r>
          </a:p>
          <a:p>
            <a:pPr>
              <a:defRPr/>
            </a:pPr>
            <a:r>
              <a:rPr lang="en-US" dirty="0" smtClean="0"/>
              <a:t>    d.  pressure from coronal mass ejections from the core.</a:t>
            </a:r>
          </a:p>
          <a:p>
            <a:pPr>
              <a:defRPr/>
            </a:pPr>
            <a:r>
              <a:rPr lang="en-US" dirty="0" smtClean="0"/>
              <a:t>    e.  interior cooling of the star.</a:t>
            </a:r>
          </a:p>
          <a:p>
            <a:pPr>
              <a:defRPr/>
            </a:pPr>
            <a:r>
              <a:rPr lang="en-US" dirty="0" smtClean="0"/>
              <a:t> </a:t>
            </a:r>
          </a:p>
          <a:p>
            <a:pPr>
              <a:defRPr/>
            </a:pPr>
            <a:r>
              <a:rPr lang="en-US" dirty="0" smtClean="0"/>
              <a:t>_Possible question for 34._</a:t>
            </a:r>
          </a:p>
          <a:p>
            <a:pPr>
              <a:defRPr/>
            </a:pPr>
            <a:r>
              <a:rPr lang="en-US" dirty="0" smtClean="0"/>
              <a:t>12. Why are the spiral arms of spiral galaxies blue in color?</a:t>
            </a:r>
          </a:p>
          <a:p>
            <a:pPr>
              <a:defRPr/>
            </a:pPr>
            <a:r>
              <a:rPr lang="en-US" dirty="0" smtClean="0"/>
              <a:t> a.  They are usually moving towards us and are Doppler shifted to blue </a:t>
            </a:r>
          </a:p>
          <a:p>
            <a:pPr>
              <a:defRPr/>
            </a:pPr>
            <a:r>
              <a:rPr lang="en-US" dirty="0" smtClean="0"/>
              <a:t>wavelengths.</a:t>
            </a:r>
          </a:p>
          <a:p>
            <a:pPr>
              <a:defRPr/>
            </a:pPr>
            <a:r>
              <a:rPr lang="en-US" dirty="0" smtClean="0"/>
              <a:t> b.  The gas and dust in the arms filters out all but the blue light </a:t>
            </a:r>
          </a:p>
          <a:p>
            <a:pPr>
              <a:defRPr/>
            </a:pPr>
            <a:r>
              <a:rPr lang="en-US" dirty="0" smtClean="0"/>
              <a:t>from stars in the arms.</a:t>
            </a:r>
          </a:p>
          <a:p>
            <a:pPr>
              <a:defRPr/>
            </a:pPr>
            <a:r>
              <a:rPr lang="en-US" dirty="0" smtClean="0"/>
              <a:t> c.  Stars are forming in the spiral arms so there are many more high </a:t>
            </a:r>
          </a:p>
          <a:p>
            <a:pPr>
              <a:defRPr/>
            </a:pPr>
            <a:r>
              <a:rPr lang="en-US" dirty="0" smtClean="0"/>
              <a:t>mass, hot, blue stars present.</a:t>
            </a:r>
          </a:p>
          <a:p>
            <a:pPr>
              <a:defRPr/>
            </a:pPr>
            <a:r>
              <a:rPr lang="en-US" dirty="0" smtClean="0"/>
              <a:t> d.  Almost all the stars of the disk are in the arms of the galaxy and </a:t>
            </a:r>
          </a:p>
          <a:p>
            <a:pPr>
              <a:defRPr/>
            </a:pPr>
            <a:r>
              <a:rPr lang="en-US" dirty="0" smtClean="0"/>
              <a:t>their light makes it appear blue. </a:t>
            </a:r>
          </a:p>
          <a:p>
            <a:pPr>
              <a:defRPr/>
            </a:pPr>
            <a:r>
              <a:rPr lang="en-US" dirty="0" smtClean="0"/>
              <a:t> </a:t>
            </a:r>
          </a:p>
          <a:p>
            <a:pPr>
              <a:defRPr/>
            </a:pPr>
            <a:r>
              <a:rPr lang="en-US" dirty="0" smtClean="0"/>
              <a:t> </a:t>
            </a:r>
          </a:p>
          <a:p>
            <a:pPr>
              <a:defRPr/>
            </a:pPr>
            <a:r>
              <a:rPr lang="en-US" dirty="0" smtClean="0"/>
              <a:t>_Geology tie-in questions._</a:t>
            </a:r>
          </a:p>
          <a:p>
            <a:pPr>
              <a:defRPr/>
            </a:pPr>
            <a:r>
              <a:rPr lang="en-US" dirty="0" smtClean="0"/>
              <a:t>13. The age of the solar system has been dated rather precisely to 4.56 </a:t>
            </a:r>
          </a:p>
          <a:p>
            <a:pPr>
              <a:defRPr/>
            </a:pPr>
            <a:r>
              <a:rPr lang="en-US" dirty="0" smtClean="0"/>
              <a:t>billion years.  What method was used to determine this number?</a:t>
            </a:r>
          </a:p>
          <a:p>
            <a:pPr>
              <a:defRPr/>
            </a:pPr>
            <a:r>
              <a:rPr lang="en-US" dirty="0" smtClean="0"/>
              <a:t> a. Calculating the age of the Sun from the energy it produces.</a:t>
            </a:r>
          </a:p>
          <a:p>
            <a:pPr>
              <a:defRPr/>
            </a:pPr>
            <a:r>
              <a:rPr lang="en-US" dirty="0" smtClean="0"/>
              <a:t> b. Calculating the age of the Earth by counting layers of geologic </a:t>
            </a:r>
          </a:p>
          <a:p>
            <a:pPr>
              <a:defRPr/>
            </a:pPr>
            <a:r>
              <a:rPr lang="en-US" dirty="0" smtClean="0"/>
              <a:t>deposits.</a:t>
            </a:r>
          </a:p>
          <a:p>
            <a:pPr>
              <a:defRPr/>
            </a:pPr>
            <a:r>
              <a:rPr lang="en-US" dirty="0" smtClean="0"/>
              <a:t> c. Determining the age of the Moon, which is older than Earth, by </a:t>
            </a:r>
          </a:p>
          <a:p>
            <a:pPr>
              <a:defRPr/>
            </a:pPr>
            <a:r>
              <a:rPr lang="en-US" dirty="0" smtClean="0"/>
              <a:t>measuring the density of craters.</a:t>
            </a:r>
          </a:p>
          <a:p>
            <a:pPr>
              <a:defRPr/>
            </a:pPr>
            <a:r>
              <a:rPr lang="en-US" dirty="0" smtClean="0"/>
              <a:t> d. Determining the age of meteorites by radioactive dating.</a:t>
            </a:r>
          </a:p>
          <a:p>
            <a:pPr>
              <a:defRPr/>
            </a:pPr>
            <a:r>
              <a:rPr lang="en-US" dirty="0" smtClean="0"/>
              <a:t> </a:t>
            </a:r>
          </a:p>
          <a:p>
            <a:pPr>
              <a:defRPr/>
            </a:pPr>
            <a:r>
              <a:rPr lang="en-US" dirty="0" smtClean="0"/>
              <a:t>14. The reason that most of the terrestrial planets have dense, iron </a:t>
            </a:r>
          </a:p>
          <a:p>
            <a:pPr>
              <a:defRPr/>
            </a:pPr>
            <a:r>
              <a:rPr lang="en-US" dirty="0" smtClean="0"/>
              <a:t>cores is because</a:t>
            </a:r>
          </a:p>
          <a:p>
            <a:pPr>
              <a:defRPr/>
            </a:pPr>
            <a:r>
              <a:rPr lang="en-US" dirty="0" smtClean="0"/>
              <a:t> a. Iron solidifies at the highest temperatures, so the iron core </a:t>
            </a:r>
          </a:p>
          <a:p>
            <a:pPr>
              <a:defRPr/>
            </a:pPr>
            <a:r>
              <a:rPr lang="en-US" dirty="0" smtClean="0"/>
              <a:t>condensed first from the solar nebula.  The rocky material then </a:t>
            </a:r>
          </a:p>
          <a:p>
            <a:pPr>
              <a:defRPr/>
            </a:pPr>
            <a:r>
              <a:rPr lang="en-US" dirty="0" smtClean="0"/>
              <a:t>condensed directly onto the iron core as the nebula cooled.</a:t>
            </a:r>
          </a:p>
          <a:p>
            <a:pPr>
              <a:defRPr/>
            </a:pPr>
            <a:r>
              <a:rPr lang="en-US" dirty="0" smtClean="0"/>
              <a:t> b. Terrestrial planets were initially molten or partially molten, and </a:t>
            </a:r>
          </a:p>
          <a:p>
            <a:pPr>
              <a:defRPr/>
            </a:pPr>
            <a:r>
              <a:rPr lang="en-US" dirty="0" smtClean="0"/>
              <a:t>the iron sank to the center.</a:t>
            </a:r>
          </a:p>
          <a:p>
            <a:pPr>
              <a:defRPr/>
            </a:pPr>
            <a:r>
              <a:rPr lang="en-US" dirty="0" smtClean="0"/>
              <a:t> c. Iron is magnetic, so there was a rapid accretion of iron dust grains </a:t>
            </a:r>
          </a:p>
          <a:p>
            <a:pPr>
              <a:defRPr/>
            </a:pPr>
            <a:r>
              <a:rPr lang="en-US" dirty="0" smtClean="0"/>
              <a:t>into a core, followed by a slow accretion of rocky grains.</a:t>
            </a:r>
          </a:p>
          <a:p>
            <a:pPr>
              <a:defRPr/>
            </a:pPr>
            <a:r>
              <a:rPr lang="en-US" dirty="0" smtClean="0"/>
              <a:t> d. Iron solidifies at the highest temperatures, so the iron core </a:t>
            </a:r>
          </a:p>
          <a:p>
            <a:pPr>
              <a:defRPr/>
            </a:pPr>
            <a:r>
              <a:rPr lang="en-US" dirty="0" smtClean="0"/>
              <a:t>condensed first from the solar nebula.  Rocky </a:t>
            </a:r>
            <a:r>
              <a:rPr lang="en-US" dirty="0" err="1" smtClean="0"/>
              <a:t>planetesimals</a:t>
            </a:r>
            <a:r>
              <a:rPr lang="en-US" dirty="0" smtClean="0"/>
              <a:t> then formed </a:t>
            </a:r>
          </a:p>
          <a:p>
            <a:pPr>
              <a:defRPr/>
            </a:pPr>
            <a:r>
              <a:rPr lang="en-US" dirty="0" smtClean="0"/>
              <a:t>as the nebula cooled further, and gradually impacted onto the iron core.</a:t>
            </a:r>
          </a:p>
          <a:p>
            <a:pPr>
              <a:defRPr/>
            </a:pPr>
            <a:r>
              <a:rPr lang="en-US" dirty="0" smtClean="0"/>
              <a:t> </a:t>
            </a:r>
          </a:p>
          <a:p>
            <a:pPr>
              <a:defRPr/>
            </a:pPr>
            <a:r>
              <a:rPr lang="en-US" dirty="0" smtClean="0"/>
              <a:t>15. Volcanoes on Mars have become much larger than on Earth mostly </a:t>
            </a:r>
          </a:p>
          <a:p>
            <a:pPr>
              <a:defRPr/>
            </a:pPr>
            <a:r>
              <a:rPr lang="en-US" dirty="0" smtClean="0"/>
              <a:t>because Mars lacks:</a:t>
            </a:r>
          </a:p>
          <a:p>
            <a:pPr>
              <a:defRPr/>
            </a:pPr>
            <a:r>
              <a:rPr lang="en-US" dirty="0" smtClean="0"/>
              <a:t>    a.  A thick atmosphere</a:t>
            </a:r>
          </a:p>
          <a:p>
            <a:pPr>
              <a:defRPr/>
            </a:pPr>
            <a:r>
              <a:rPr lang="en-US" dirty="0" smtClean="0"/>
              <a:t>    b.  Flowing water</a:t>
            </a:r>
          </a:p>
          <a:p>
            <a:pPr>
              <a:defRPr/>
            </a:pPr>
            <a:r>
              <a:rPr lang="en-US" dirty="0" smtClean="0"/>
              <a:t>    c.  Plate tectonics</a:t>
            </a:r>
          </a:p>
          <a:p>
            <a:pPr>
              <a:defRPr/>
            </a:pPr>
            <a:r>
              <a:rPr lang="en-US" dirty="0" smtClean="0"/>
              <a:t>    d.  A large moon</a:t>
            </a:r>
          </a:p>
          <a:p>
            <a:pPr>
              <a:defRPr/>
            </a:pPr>
            <a:r>
              <a:rPr lang="en-US" dirty="0" smtClean="0"/>
              <a:t> </a:t>
            </a:r>
          </a:p>
          <a:p>
            <a:pPr>
              <a:defRPr/>
            </a:pPr>
            <a:r>
              <a:rPr lang="en-US" dirty="0" smtClean="0"/>
              <a:t>16. The fact that there are fewer craters on the lunar </a:t>
            </a:r>
            <a:r>
              <a:rPr lang="en-US" dirty="0" err="1" smtClean="0"/>
              <a:t>maria</a:t>
            </a:r>
            <a:r>
              <a:rPr lang="en-US" dirty="0" smtClean="0"/>
              <a:t> than on the </a:t>
            </a:r>
          </a:p>
          <a:p>
            <a:pPr>
              <a:defRPr/>
            </a:pPr>
            <a:r>
              <a:rPr lang="en-US" dirty="0" smtClean="0"/>
              <a:t>lunar highlands indicates that the</a:t>
            </a:r>
          </a:p>
          <a:p>
            <a:pPr>
              <a:defRPr/>
            </a:pPr>
            <a:r>
              <a:rPr lang="en-US" dirty="0" smtClean="0"/>
              <a:t>    a.  Highlands are younger than the </a:t>
            </a:r>
            <a:r>
              <a:rPr lang="en-US" dirty="0" err="1" smtClean="0"/>
              <a:t>maria</a:t>
            </a:r>
            <a:endParaRPr lang="en-US" dirty="0" smtClean="0"/>
          </a:p>
          <a:p>
            <a:pPr>
              <a:defRPr/>
            </a:pPr>
            <a:r>
              <a:rPr lang="en-US" dirty="0" smtClean="0"/>
              <a:t>    b.  Craters formed as a result of volcanic eruptions</a:t>
            </a:r>
          </a:p>
          <a:p>
            <a:pPr>
              <a:defRPr/>
            </a:pPr>
            <a:r>
              <a:rPr lang="en-US" dirty="0" smtClean="0"/>
              <a:t>    c.  Maria formed more recently</a:t>
            </a:r>
          </a:p>
          <a:p>
            <a:pPr>
              <a:defRPr/>
            </a:pPr>
            <a:r>
              <a:rPr lang="en-US" dirty="0" smtClean="0"/>
              <a:t>    d.  Maria are of volcanic origin</a:t>
            </a:r>
          </a:p>
          <a:p>
            <a:pPr>
              <a:defRPr/>
            </a:pPr>
            <a:r>
              <a:rPr lang="en-US" dirty="0" smtClean="0"/>
              <a:t> </a:t>
            </a:r>
          </a:p>
          <a:p>
            <a:pPr>
              <a:defRPr/>
            </a:pPr>
            <a:r>
              <a:rPr lang="en-US" dirty="0" smtClean="0"/>
              <a:t> </a:t>
            </a:r>
          </a:p>
          <a:p>
            <a:pPr>
              <a:defRPr/>
            </a:pPr>
            <a:r>
              <a:rPr lang="en-US" dirty="0" smtClean="0"/>
              <a:t> </a:t>
            </a:r>
          </a:p>
          <a:p>
            <a:pPr>
              <a:defRPr/>
            </a:pPr>
            <a:r>
              <a:rPr lang="en-US" smtClean="0"/>
              <a:t> </a:t>
            </a:r>
          </a:p>
          <a:p>
            <a:pPr>
              <a:defRPr/>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xfrm>
            <a:off x="731520" y="4560570"/>
            <a:ext cx="5852160" cy="4320540"/>
          </a:xfrm>
          <a:noFill/>
          <a:ln w="9525"/>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xfrm>
            <a:off x="731520" y="4560570"/>
            <a:ext cx="5852160" cy="4320540"/>
          </a:xfrm>
          <a:noFill/>
          <a:ln w="9525"/>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idx="1"/>
          </p:nvPr>
        </p:nvSpPr>
        <p:spPr>
          <a:noFill/>
          <a:ln w="9525"/>
        </p:spPr>
        <p:txBody>
          <a:bodyPr lIns="95646" tIns="46984" rIns="95646" bIns="46984"/>
          <a:lstStyle/>
          <a:p>
            <a:endParaRPr lang="en-US" smtClean="0"/>
          </a:p>
        </p:txBody>
      </p:sp>
      <p:sp>
        <p:nvSpPr>
          <p:cNvPr id="56323" name="Rectangle 3"/>
          <p:cNvSpPr>
            <a:spLocks noGrp="1" noRot="1" noChangeAspect="1" noChangeArrowheads="1" noTextEdit="1"/>
          </p:cNvSpPr>
          <p:nvPr>
            <p:ph type="sldImg"/>
          </p:nvPr>
        </p:nvSpPr>
        <p:spPr>
          <a:xfrm>
            <a:off x="1266825" y="727075"/>
            <a:ext cx="4783138" cy="3586163"/>
          </a:xfrm>
          <a:ln cap="flat"/>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266825" y="727075"/>
            <a:ext cx="4781550" cy="3586163"/>
          </a:xfrm>
          <a:ln/>
        </p:spPr>
      </p:sp>
      <p:sp>
        <p:nvSpPr>
          <p:cNvPr id="57347" name="Rectangle 3"/>
          <p:cNvSpPr>
            <a:spLocks noGrp="1" noChangeArrowheads="1"/>
          </p:cNvSpPr>
          <p:nvPr>
            <p:ph type="body" idx="1"/>
          </p:nvPr>
        </p:nvSpPr>
        <p:spPr>
          <a:noFill/>
          <a:ln w="9525"/>
        </p:spPr>
        <p:txBody>
          <a:bodyPr/>
          <a:lstStyle/>
          <a:p>
            <a:r>
              <a:rPr lang="en-US" smtClean="0"/>
              <a:t>The McDonald Laser Ranging Station (MLRS) is a dedicated laser ranging station capable of measuring round trip light travel times to a constellation of artificial earth satellites and lunar retro-reflectors to a precision of about 1 centimeter and time of laser firing to about 35 picoseconds. Data from this station as well as 30-40 similar satellite-capable systems and one other regularly contributing lunar-capable system around the world are used for a variety of scientific pursuits including study of the earth's gravitational field, plate tectonics, earth's orientation in space, high precision time transfer, relativity, lunar and solar system dynamics, and providing high precision orbits for GPS and ocean top mapping missions. </a:t>
            </a:r>
          </a:p>
          <a:p>
            <a:pPr lvl="1"/>
            <a:r>
              <a:rPr lang="en-US" smtClean="0"/>
              <a:t>  </a:t>
            </a:r>
            <a:r>
              <a:rPr lang="en-US" smtClean="0">
                <a:hlinkClick r:id="rId3"/>
              </a:rPr>
              <a:t>MLRS History</a:t>
            </a:r>
            <a:r>
              <a:rPr lang="en-US" smtClean="0"/>
              <a:t> </a:t>
            </a:r>
          </a:p>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0C76C4-519B-433F-9C65-9C08D2A81952}" type="slidenum">
              <a:rPr lang="en-US"/>
              <a:pPr/>
              <a:t>25</a:t>
            </a:fld>
            <a:endParaRPr lang="en-US"/>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r>
              <a:rPr lang="en-US" b="1" dirty="0">
                <a:hlinkClick r:id="rId3"/>
              </a:rPr>
              <a:t>10,000 Galaxies</a:t>
            </a:r>
            <a:r>
              <a:rPr lang="en-US" dirty="0"/>
              <a:t> from the </a:t>
            </a:r>
            <a:r>
              <a:rPr lang="en-US" dirty="0" err="1"/>
              <a:t>hubble</a:t>
            </a:r>
            <a:r>
              <a:rPr lang="en-US" dirty="0"/>
              <a:t> deep space scan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29863E-AD30-4927-9022-136CBE7F248F}" type="slidenum">
              <a:rPr lang="en-US"/>
              <a:pPr/>
              <a:t>39</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r>
              <a:rPr lang="en-US"/>
              <a:t>MyCn18, a young planetary nebula located about 8,000 light-years away.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xfrm>
            <a:off x="731520" y="4560570"/>
            <a:ext cx="5852160" cy="4320540"/>
          </a:xfrm>
          <a:noFill/>
          <a:ln w="9525"/>
        </p:spPr>
        <p:txBody>
          <a:bodyP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582718-2FA0-4B13-B4C0-BA8D8BF4A348}"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BE0D13-BFCF-44A8-B706-114395BA18AB}" type="slidenum">
              <a:rPr lang="en-US"/>
              <a:pPr/>
              <a:t>62</a:t>
            </a:fld>
            <a:endParaRPr lang="en-US"/>
          </a:p>
        </p:txBody>
      </p:sp>
      <p:sp>
        <p:nvSpPr>
          <p:cNvPr id="187394" name="Rectangle 2"/>
          <p:cNvSpPr>
            <a:spLocks noGrp="1" noChangeArrowheads="1"/>
          </p:cNvSpPr>
          <p:nvPr>
            <p:ph type="body" idx="1"/>
          </p:nvPr>
        </p:nvSpPr>
        <p:spPr>
          <a:xfrm>
            <a:off x="974725" y="4560888"/>
            <a:ext cx="5365750" cy="4319587"/>
          </a:xfrm>
          <a:ln/>
        </p:spPr>
        <p:txBody>
          <a:bodyPr lIns="95655" tIns="46988" rIns="95655" bIns="46988"/>
          <a:lstStyle/>
          <a:p>
            <a:endParaRPr lang="en-US"/>
          </a:p>
        </p:txBody>
      </p:sp>
      <p:sp>
        <p:nvSpPr>
          <p:cNvPr id="187395" name="Rectangle 3"/>
          <p:cNvSpPr>
            <a:spLocks noGrp="1" noRot="1" noChangeAspect="1" noChangeArrowheads="1" noTextEdit="1"/>
          </p:cNvSpPr>
          <p:nvPr>
            <p:ph type="sldImg"/>
          </p:nvPr>
        </p:nvSpPr>
        <p:spPr>
          <a:xfrm>
            <a:off x="1266825" y="727075"/>
            <a:ext cx="4781550" cy="3586163"/>
          </a:xfrm>
          <a:ln w="12700" cap="flat">
            <a:solidFill>
              <a:schemeClr val="tx1"/>
            </a:solidFill>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2EEA28-FA74-416C-9F52-651D51A854CE}"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2EEA28-FA74-416C-9F52-651D51A854CE}"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483DCE-6F39-4C16-A9AE-C41B4AEF95B3}" type="slidenum">
              <a:rPr lang="en-US"/>
              <a:pPr/>
              <a:t>65</a:t>
            </a:fld>
            <a:endParaRPr lang="en-US"/>
          </a:p>
        </p:txBody>
      </p:sp>
      <p:sp>
        <p:nvSpPr>
          <p:cNvPr id="20482" name="Rectangle 2"/>
          <p:cNvSpPr>
            <a:spLocks noGrp="1" noRot="1" noChangeAspect="1" noChangeArrowheads="1" noTextEdit="1"/>
          </p:cNvSpPr>
          <p:nvPr>
            <p:ph type="sldImg"/>
          </p:nvPr>
        </p:nvSpPr>
        <p:spPr>
          <a:xfrm>
            <a:off x="1266825" y="727075"/>
            <a:ext cx="4781550" cy="3586163"/>
          </a:xfrm>
          <a:ln/>
        </p:spPr>
      </p:sp>
      <p:sp>
        <p:nvSpPr>
          <p:cNvPr id="20483" name="Rectangle 3"/>
          <p:cNvSpPr>
            <a:spLocks noGrp="1" noChangeArrowheads="1"/>
          </p:cNvSpPr>
          <p:nvPr>
            <p:ph type="body" idx="1"/>
          </p:nvPr>
        </p:nvSpPr>
        <p:spPr>
          <a:xfrm>
            <a:off x="974725" y="4560888"/>
            <a:ext cx="5365750" cy="4319587"/>
          </a:xfrm>
        </p:spPr>
        <p:txBody>
          <a:bodyPr/>
          <a:lstStyle/>
          <a:p>
            <a:pPr>
              <a:lnSpc>
                <a:spcPct val="80000"/>
              </a:lnSpc>
            </a:pPr>
            <a:r>
              <a:rPr lang="en-US" sz="800" b="1" dirty="0"/>
              <a:t>http://en.wikipedia.org/wiki/William_Parsons,_3rd_Earl_of_Rosse</a:t>
            </a:r>
          </a:p>
          <a:p>
            <a:pPr>
              <a:lnSpc>
                <a:spcPct val="80000"/>
              </a:lnSpc>
            </a:pPr>
            <a:endParaRPr lang="en-US" sz="800" b="1" dirty="0"/>
          </a:p>
          <a:p>
            <a:pPr>
              <a:lnSpc>
                <a:spcPct val="80000"/>
              </a:lnSpc>
            </a:pPr>
            <a:r>
              <a:rPr lang="en-US" sz="800" b="1" dirty="0"/>
              <a:t>William Parsons, 3rd Earl of </a:t>
            </a:r>
            <a:r>
              <a:rPr lang="en-US" sz="800" b="1" dirty="0" err="1"/>
              <a:t>Rosse</a:t>
            </a:r>
            <a:r>
              <a:rPr lang="en-US" sz="800" dirty="0"/>
              <a:t> (</a:t>
            </a:r>
            <a:r>
              <a:rPr lang="en-US" sz="800" dirty="0">
                <a:hlinkClick r:id="rId3" tooltip="June 17"/>
              </a:rPr>
              <a:t>June 17</a:t>
            </a:r>
            <a:r>
              <a:rPr lang="en-US" sz="800" dirty="0"/>
              <a:t>, </a:t>
            </a:r>
            <a:r>
              <a:rPr lang="en-US" sz="800" dirty="0">
                <a:hlinkClick r:id="rId4" tooltip="1800"/>
              </a:rPr>
              <a:t>1800</a:t>
            </a:r>
            <a:r>
              <a:rPr lang="en-US" sz="800" dirty="0"/>
              <a:t> – </a:t>
            </a:r>
            <a:r>
              <a:rPr lang="en-US" sz="800" dirty="0">
                <a:hlinkClick r:id="rId5" tooltip="October 31"/>
              </a:rPr>
              <a:t>October 31</a:t>
            </a:r>
            <a:r>
              <a:rPr lang="en-US" sz="800" dirty="0"/>
              <a:t>, </a:t>
            </a:r>
            <a:r>
              <a:rPr lang="en-US" sz="800" dirty="0">
                <a:hlinkClick r:id="rId6" tooltip="1867"/>
              </a:rPr>
              <a:t>1867</a:t>
            </a:r>
            <a:r>
              <a:rPr lang="en-US" sz="800" dirty="0"/>
              <a:t>) was an Irish </a:t>
            </a:r>
            <a:r>
              <a:rPr lang="en-US" sz="800" dirty="0">
                <a:hlinkClick r:id="rId7" tooltip="Astronomer"/>
              </a:rPr>
              <a:t>astronomer</a:t>
            </a:r>
            <a:r>
              <a:rPr lang="en-US" sz="800" dirty="0"/>
              <a:t>.</a:t>
            </a:r>
          </a:p>
          <a:p>
            <a:pPr>
              <a:lnSpc>
                <a:spcPct val="80000"/>
              </a:lnSpc>
            </a:pPr>
            <a:r>
              <a:rPr lang="en-US" sz="800" dirty="0"/>
              <a:t>He became the third Earl of </a:t>
            </a:r>
            <a:r>
              <a:rPr lang="en-US" sz="800" dirty="0" err="1"/>
              <a:t>Rosse</a:t>
            </a:r>
            <a:r>
              <a:rPr lang="en-US" sz="800" dirty="0"/>
              <a:t> when his </a:t>
            </a:r>
            <a:r>
              <a:rPr lang="en-US" sz="800" dirty="0">
                <a:hlinkClick r:id="rId8" tooltip="Lawrence Parsons, 2nd Earl of Rosse"/>
              </a:rPr>
              <a:t>father</a:t>
            </a:r>
            <a:r>
              <a:rPr lang="en-US" sz="800" dirty="0"/>
              <a:t> died in </a:t>
            </a:r>
            <a:r>
              <a:rPr lang="en-US" sz="800" dirty="0">
                <a:hlinkClick r:id="rId9" tooltip="1841"/>
              </a:rPr>
              <a:t>1841</a:t>
            </a:r>
            <a:r>
              <a:rPr lang="en-US" sz="800" dirty="0"/>
              <a:t>. Prior to this, his title was "Lord </a:t>
            </a:r>
            <a:r>
              <a:rPr lang="en-US" sz="800" dirty="0" err="1"/>
              <a:t>Oxmantown</a:t>
            </a:r>
            <a:r>
              <a:rPr lang="en-US" sz="800" dirty="0"/>
              <a:t>".</a:t>
            </a:r>
          </a:p>
          <a:p>
            <a:pPr>
              <a:lnSpc>
                <a:spcPct val="80000"/>
              </a:lnSpc>
            </a:pPr>
            <a:r>
              <a:rPr lang="en-US" sz="800" dirty="0"/>
              <a:t>In the </a:t>
            </a:r>
            <a:r>
              <a:rPr lang="en-US" sz="800" dirty="0">
                <a:hlinkClick r:id="rId10" tooltip="1840s"/>
              </a:rPr>
              <a:t>1840s</a:t>
            </a:r>
            <a:r>
              <a:rPr lang="en-US" sz="800" dirty="0"/>
              <a:t>, he built his "</a:t>
            </a:r>
            <a:r>
              <a:rPr lang="en-US" sz="800" dirty="0">
                <a:hlinkClick r:id="rId11" tooltip="Leviathan of Parsonstown"/>
              </a:rPr>
              <a:t>Leviathan of </a:t>
            </a:r>
            <a:r>
              <a:rPr lang="en-US" sz="800" dirty="0" err="1">
                <a:hlinkClick r:id="rId11" tooltip="Leviathan of Parsonstown"/>
              </a:rPr>
              <a:t>Parsonstown</a:t>
            </a:r>
            <a:r>
              <a:rPr lang="en-US" sz="800" dirty="0"/>
              <a:t>" 72-inch (183cm) telescope at </a:t>
            </a:r>
            <a:r>
              <a:rPr lang="en-US" sz="800" dirty="0">
                <a:hlinkClick r:id="rId12" tooltip="Birr"/>
              </a:rPr>
              <a:t>Birr, Ireland</a:t>
            </a:r>
            <a:r>
              <a:rPr lang="en-US" sz="800" dirty="0"/>
              <a:t> (then called "</a:t>
            </a:r>
            <a:r>
              <a:rPr lang="en-US" sz="800" dirty="0" err="1"/>
              <a:t>Parsonstown</a:t>
            </a:r>
            <a:r>
              <a:rPr lang="en-US" sz="800" dirty="0"/>
              <a:t>") in </a:t>
            </a:r>
            <a:r>
              <a:rPr lang="en-US" sz="800" dirty="0">
                <a:hlinkClick r:id="rId13" tooltip="County Offaly"/>
              </a:rPr>
              <a:t>County </a:t>
            </a:r>
            <a:r>
              <a:rPr lang="en-US" sz="800" dirty="0" err="1">
                <a:hlinkClick r:id="rId13" tooltip="County Offaly"/>
              </a:rPr>
              <a:t>Offaly</a:t>
            </a:r>
            <a:r>
              <a:rPr lang="en-US" sz="800" dirty="0"/>
              <a:t>, which was for many decades the largest telescope in the world. He had to invent many of the techniques he used in constructing this telescope, both because its size was without precedent and because earlier telescope builders had guarded their secrets or had simply failed to publish their methods. It was considered a marvelous technical and architectural achievement and images of it were circulated widely within the British commonwealth.</a:t>
            </a:r>
          </a:p>
          <a:p>
            <a:pPr>
              <a:lnSpc>
                <a:spcPct val="80000"/>
              </a:lnSpc>
            </a:pPr>
            <a:r>
              <a:rPr lang="en-US" sz="800" dirty="0"/>
              <a:t>The telescope mirror was made from </a:t>
            </a:r>
            <a:r>
              <a:rPr lang="en-US" sz="800" dirty="0">
                <a:hlinkClick r:id="rId14" tooltip="Speculum metal"/>
              </a:rPr>
              <a:t>speculum metal</a:t>
            </a:r>
            <a:r>
              <a:rPr lang="en-US" sz="800" dirty="0"/>
              <a:t>. Because it tarnished so rapidly in the damp climate, the mirror had to be </a:t>
            </a:r>
            <a:r>
              <a:rPr lang="en-US" sz="800" dirty="0" err="1"/>
              <a:t>repolished</a:t>
            </a:r>
            <a:r>
              <a:rPr lang="en-US" sz="800" dirty="0"/>
              <a:t> every six months, and so Lord </a:t>
            </a:r>
            <a:r>
              <a:rPr lang="en-US" sz="800" dirty="0" err="1"/>
              <a:t>Rosse</a:t>
            </a:r>
            <a:r>
              <a:rPr lang="en-US" sz="800" dirty="0"/>
              <a:t> had two mirrors built so that one could be used while the other was being </a:t>
            </a:r>
            <a:r>
              <a:rPr lang="en-US" sz="800" dirty="0" err="1"/>
              <a:t>repolished</a:t>
            </a:r>
            <a:r>
              <a:rPr lang="en-US" sz="800" dirty="0"/>
              <a:t>. Building of the telescope had to be suspended during the </a:t>
            </a:r>
            <a:r>
              <a:rPr lang="en-US" sz="800" dirty="0">
                <a:hlinkClick r:id="rId15" tooltip="Irish potato famine"/>
              </a:rPr>
              <a:t>Great Potato Famine</a:t>
            </a:r>
            <a:r>
              <a:rPr lang="en-US" sz="800" dirty="0"/>
              <a:t>, but in </a:t>
            </a:r>
            <a:r>
              <a:rPr lang="en-US" sz="800" dirty="0">
                <a:hlinkClick r:id="rId16" tooltip="1847"/>
              </a:rPr>
              <a:t>1847</a:t>
            </a:r>
            <a:r>
              <a:rPr lang="en-US" sz="800" dirty="0"/>
              <a:t> it was put into service. The light-gathering ability exceeded expectations, enabling 18th magnitude stars to be observed for the first time. However, the Irish sky was not kind to astronomy, and due to weather conditions very few good nights of viewing were available per year.</a:t>
            </a:r>
            <a:endParaRPr lang="en-US" sz="800" dirty="0">
              <a:hlinkClick r:id="rId17" tooltip="William Parsons"/>
            </a:endParaRPr>
          </a:p>
          <a:p>
            <a:pPr>
              <a:lnSpc>
                <a:spcPct val="80000"/>
              </a:lnSpc>
            </a:pPr>
            <a:r>
              <a:rPr lang="en-US" sz="800" dirty="0">
                <a:hlinkClick r:id="rId17" tooltip="William Parsons"/>
              </a:rPr>
              <a:t> </a:t>
            </a:r>
            <a:r>
              <a:rPr lang="en-US" sz="800" dirty="0"/>
              <a:t> </a:t>
            </a:r>
          </a:p>
          <a:p>
            <a:pPr>
              <a:lnSpc>
                <a:spcPct val="80000"/>
              </a:lnSpc>
            </a:pPr>
            <a:r>
              <a:rPr lang="en-US" sz="800" dirty="0">
                <a:hlinkClick r:id="rId17" tooltip="Enlarge"/>
              </a:rPr>
              <a:t> </a:t>
            </a:r>
            <a:endParaRPr lang="en-US" sz="800" dirty="0"/>
          </a:p>
          <a:p>
            <a:pPr>
              <a:lnSpc>
                <a:spcPct val="80000"/>
              </a:lnSpc>
            </a:pPr>
            <a:r>
              <a:rPr lang="en-US" sz="800" dirty="0"/>
              <a:t>William Parsons</a:t>
            </a:r>
          </a:p>
          <a:p>
            <a:pPr>
              <a:lnSpc>
                <a:spcPct val="80000"/>
              </a:lnSpc>
            </a:pPr>
            <a:r>
              <a:rPr lang="en-US" sz="800" dirty="0"/>
              <a:t>Lord </a:t>
            </a:r>
            <a:r>
              <a:rPr lang="en-US" sz="800" dirty="0" err="1"/>
              <a:t>Rosse</a:t>
            </a:r>
            <a:r>
              <a:rPr lang="en-US" sz="800" dirty="0"/>
              <a:t> carried out pioneering astronomical studies and discovered the spiral nature of some </a:t>
            </a:r>
            <a:r>
              <a:rPr lang="en-US" sz="800" dirty="0">
                <a:hlinkClick r:id="rId18" tooltip="Nebula"/>
              </a:rPr>
              <a:t>nebulas</a:t>
            </a:r>
            <a:r>
              <a:rPr lang="en-US" sz="800" dirty="0"/>
              <a:t>, today known to be spiral </a:t>
            </a:r>
            <a:r>
              <a:rPr lang="en-US" sz="800" dirty="0">
                <a:hlinkClick r:id="rId19" tooltip="Galaxy"/>
              </a:rPr>
              <a:t>galaxies</a:t>
            </a:r>
            <a:r>
              <a:rPr lang="en-US" sz="800" dirty="0"/>
              <a:t>. The first spiral galaxy he detected was </a:t>
            </a:r>
            <a:r>
              <a:rPr lang="en-US" sz="800" dirty="0">
                <a:hlinkClick r:id="rId20" tooltip="M51"/>
              </a:rPr>
              <a:t>M51</a:t>
            </a:r>
            <a:r>
              <a:rPr lang="en-US" sz="800" dirty="0"/>
              <a:t>, and his drawings of it closely resemble modern photographs (today it is known as the </a:t>
            </a:r>
            <a:r>
              <a:rPr lang="en-US" sz="800" dirty="0">
                <a:hlinkClick r:id="rId21" tooltip="Whirlpool Galaxy"/>
              </a:rPr>
              <a:t>Whirlpool Galaxy</a:t>
            </a:r>
            <a:r>
              <a:rPr lang="en-US" sz="800" dirty="0"/>
              <a:t>).</a:t>
            </a:r>
          </a:p>
          <a:p>
            <a:pPr>
              <a:lnSpc>
                <a:spcPct val="80000"/>
              </a:lnSpc>
            </a:pPr>
            <a:r>
              <a:rPr lang="en-US" sz="800" dirty="0"/>
              <a:t>He named the </a:t>
            </a:r>
            <a:r>
              <a:rPr lang="en-US" sz="800" dirty="0">
                <a:hlinkClick r:id="rId22" tooltip="Crab Nebula"/>
              </a:rPr>
              <a:t>Crab Nebula</a:t>
            </a:r>
            <a:r>
              <a:rPr lang="en-US" sz="800" dirty="0"/>
              <a:t>, based on an earlier drawing made with his older 36-inch (91cm) telescope in which it resembled a crab. A few years later, when the 72-inch (183cm) telescope was in service, he produced an improved drawing of considerably different appearance, but the name stuck anyway.</a:t>
            </a:r>
          </a:p>
          <a:p>
            <a:pPr>
              <a:lnSpc>
                <a:spcPct val="80000"/>
              </a:lnSpc>
            </a:pPr>
            <a:r>
              <a:rPr lang="en-US" sz="800" dirty="0"/>
              <a:t>A main component of </a:t>
            </a:r>
            <a:r>
              <a:rPr lang="en-US" sz="800" dirty="0" err="1"/>
              <a:t>Rosse's</a:t>
            </a:r>
            <a:r>
              <a:rPr lang="en-US" sz="800" dirty="0"/>
              <a:t> nebular research was attempting to resolve the </a:t>
            </a:r>
            <a:r>
              <a:rPr lang="en-US" sz="800" dirty="0">
                <a:hlinkClick r:id="rId23" tooltip="Nebular hypothesis"/>
              </a:rPr>
              <a:t>nebular hypothesis</a:t>
            </a:r>
            <a:r>
              <a:rPr lang="en-US" sz="800" dirty="0"/>
              <a:t>, which posited that planets and stars were formed by </a:t>
            </a:r>
            <a:r>
              <a:rPr lang="en-US" sz="800" dirty="0">
                <a:hlinkClick r:id="rId24" tooltip="Gravity"/>
              </a:rPr>
              <a:t>gravity</a:t>
            </a:r>
            <a:r>
              <a:rPr lang="en-US" sz="800" dirty="0"/>
              <a:t> acting on gaseous nebulae. </a:t>
            </a:r>
            <a:r>
              <a:rPr lang="en-US" sz="800" dirty="0" err="1"/>
              <a:t>Rosse</a:t>
            </a:r>
            <a:r>
              <a:rPr lang="en-US" sz="800" dirty="0"/>
              <a:t> himself did not believe that nebula were truly gaseous, but rather were made up of such an amount of fine stars that most telescopes could not resolve them individually (that is, he considered them stellar in nature). </a:t>
            </a:r>
            <a:r>
              <a:rPr lang="en-US" sz="800" dirty="0" err="1"/>
              <a:t>Rosse</a:t>
            </a:r>
            <a:r>
              <a:rPr lang="en-US" sz="800" dirty="0"/>
              <a:t> and his technicians claimed to resolve the </a:t>
            </a:r>
            <a:r>
              <a:rPr lang="en-US" sz="800" dirty="0">
                <a:hlinkClick r:id="rId25" tooltip="Orion nebula"/>
              </a:rPr>
              <a:t>Orion nebula</a:t>
            </a:r>
            <a:r>
              <a:rPr lang="en-US" sz="800" dirty="0"/>
              <a:t> into its individual stars, which would have both political and cosmological implications, as at the time there was considerable debate over whether or not the universe was "evolved" (in a pre-Darwinian sense), a concept </a:t>
            </a:r>
            <a:r>
              <a:rPr lang="en-US" sz="800" dirty="0" err="1"/>
              <a:t>Rosse</a:t>
            </a:r>
            <a:r>
              <a:rPr lang="en-US" sz="800" dirty="0"/>
              <a:t> disagreed with strongly. </a:t>
            </a:r>
            <a:r>
              <a:rPr lang="en-US" sz="800" dirty="0" err="1"/>
              <a:t>Rosse's</a:t>
            </a:r>
            <a:r>
              <a:rPr lang="en-US" sz="800" dirty="0"/>
              <a:t> primary opponent in this was </a:t>
            </a:r>
            <a:r>
              <a:rPr lang="en-US" sz="800" dirty="0">
                <a:hlinkClick r:id="rId26" tooltip="John Herschel"/>
              </a:rPr>
              <a:t>John Herschel</a:t>
            </a:r>
            <a:r>
              <a:rPr lang="en-US" sz="800" dirty="0"/>
              <a:t>, who used his own instruments to claim that the Orion nebula was a "true" nebula, and discounted </a:t>
            </a:r>
            <a:r>
              <a:rPr lang="en-US" sz="800" dirty="0" err="1"/>
              <a:t>Rosse's</a:t>
            </a:r>
            <a:r>
              <a:rPr lang="en-US" sz="800" dirty="0"/>
              <a:t> instruments as flawed (an insult </a:t>
            </a:r>
            <a:r>
              <a:rPr lang="en-US" sz="800" dirty="0" err="1"/>
              <a:t>Rosse</a:t>
            </a:r>
            <a:r>
              <a:rPr lang="en-US" sz="800" dirty="0"/>
              <a:t> returned about Herschel's own). In the end, neither man (or telescope) could establish sufficient scientific authority in its results to solve the question by themselves (the convincing evidence for the gaseous nature of the nebula would come later from </a:t>
            </a:r>
            <a:r>
              <a:rPr lang="en-US" sz="800" dirty="0">
                <a:hlinkClick r:id="rId27" tooltip="Spectroscope"/>
              </a:rPr>
              <a:t>spectroscopic</a:t>
            </a:r>
            <a:r>
              <a:rPr lang="en-US" sz="800" dirty="0"/>
              <a:t> evidence, though it would not resolve the philosophical issues).</a:t>
            </a:r>
          </a:p>
          <a:p>
            <a:pPr>
              <a:lnSpc>
                <a:spcPct val="80000"/>
              </a:lnSpc>
            </a:pPr>
            <a:r>
              <a:rPr lang="en-US" sz="800" dirty="0"/>
              <a:t>In addition to his astronomical pursuits, he served as a </a:t>
            </a:r>
            <a:r>
              <a:rPr lang="en-US" sz="800" dirty="0">
                <a:hlinkClick r:id="rId28" tooltip="Member of Parliament"/>
              </a:rPr>
              <a:t>member of Parliament</a:t>
            </a:r>
            <a:r>
              <a:rPr lang="en-US" sz="800" dirty="0"/>
              <a:t> from </a:t>
            </a:r>
            <a:r>
              <a:rPr lang="en-US" sz="800" dirty="0">
                <a:hlinkClick r:id="rId29" tooltip="1821"/>
              </a:rPr>
              <a:t>1821</a:t>
            </a:r>
            <a:r>
              <a:rPr lang="en-US" sz="800" dirty="0"/>
              <a:t> to </a:t>
            </a:r>
            <a:r>
              <a:rPr lang="en-US" sz="800" dirty="0">
                <a:hlinkClick r:id="rId30" tooltip="1834"/>
              </a:rPr>
              <a:t>1834</a:t>
            </a:r>
            <a:r>
              <a:rPr lang="en-US" sz="800" dirty="0"/>
              <a:t>, an </a:t>
            </a:r>
            <a:r>
              <a:rPr lang="en-US" sz="800" dirty="0">
                <a:hlinkClick r:id="rId31" tooltip="Peers and Parliament"/>
              </a:rPr>
              <a:t>Irish representative peer</a:t>
            </a:r>
            <a:r>
              <a:rPr lang="en-US" sz="800" dirty="0"/>
              <a:t> after </a:t>
            </a:r>
            <a:r>
              <a:rPr lang="en-US" sz="800" dirty="0">
                <a:hlinkClick r:id="rId32" tooltip="1845"/>
              </a:rPr>
              <a:t>1845</a:t>
            </a:r>
            <a:r>
              <a:rPr lang="en-US" sz="800" dirty="0"/>
              <a:t>, president of the </a:t>
            </a:r>
            <a:r>
              <a:rPr lang="en-US" sz="800" dirty="0">
                <a:hlinkClick r:id="rId33" tooltip="Royal Society"/>
              </a:rPr>
              <a:t>Royal Society</a:t>
            </a:r>
            <a:r>
              <a:rPr lang="en-US" sz="800" dirty="0"/>
              <a:t> (</a:t>
            </a:r>
            <a:r>
              <a:rPr lang="en-US" sz="800" dirty="0">
                <a:hlinkClick r:id="rId34" tooltip="1848"/>
              </a:rPr>
              <a:t>1848</a:t>
            </a:r>
            <a:r>
              <a:rPr lang="en-US" sz="800" dirty="0"/>
              <a:t>–</a:t>
            </a:r>
            <a:r>
              <a:rPr lang="en-US" sz="800" dirty="0">
                <a:hlinkClick r:id="rId35" tooltip="1854"/>
              </a:rPr>
              <a:t>1854</a:t>
            </a:r>
            <a:r>
              <a:rPr lang="en-US" sz="800" dirty="0"/>
              <a:t>), and chancellor of the </a:t>
            </a:r>
            <a:r>
              <a:rPr lang="en-US" sz="800" dirty="0">
                <a:hlinkClick r:id="rId36" tooltip="University of Dublin"/>
              </a:rPr>
              <a:t>University of Dublin</a:t>
            </a:r>
            <a:r>
              <a:rPr lang="en-US" sz="800" dirty="0"/>
              <a:t> (beginning in </a:t>
            </a:r>
            <a:r>
              <a:rPr lang="en-US" sz="800" dirty="0">
                <a:hlinkClick r:id="rId37" tooltip="1862"/>
              </a:rPr>
              <a:t>1862</a:t>
            </a:r>
            <a:r>
              <a:rPr lang="en-US" sz="800" dirty="0"/>
              <a:t>).</a:t>
            </a:r>
          </a:p>
          <a:p>
            <a:pPr>
              <a:lnSpc>
                <a:spcPct val="80000"/>
              </a:lnSpc>
            </a:pPr>
            <a:r>
              <a:rPr lang="en-US" sz="800" dirty="0" err="1">
                <a:hlinkClick r:id="rId38" tooltip="Rosse (crater)"/>
              </a:rPr>
              <a:t>Rosse</a:t>
            </a:r>
            <a:r>
              <a:rPr lang="en-US" sz="800" dirty="0">
                <a:hlinkClick r:id="rId38" tooltip="Rosse (crater)"/>
              </a:rPr>
              <a:t> crater</a:t>
            </a:r>
            <a:r>
              <a:rPr lang="en-US" sz="800" dirty="0"/>
              <a:t>, on the </a:t>
            </a:r>
            <a:r>
              <a:rPr lang="en-US" sz="800" dirty="0">
                <a:hlinkClick r:id="rId39" tooltip="Moon"/>
              </a:rPr>
              <a:t>Moon</a:t>
            </a:r>
            <a:r>
              <a:rPr lang="en-US" sz="800" dirty="0"/>
              <a:t>, is named after him.</a:t>
            </a:r>
          </a:p>
          <a:p>
            <a:pPr>
              <a:lnSpc>
                <a:spcPct val="80000"/>
              </a:lnSpc>
            </a:pPr>
            <a:r>
              <a:rPr lang="en-US" sz="800" dirty="0"/>
              <a:t>He married Mary Field in </a:t>
            </a:r>
            <a:r>
              <a:rPr lang="en-US" sz="800" dirty="0">
                <a:hlinkClick r:id="rId40" tooltip="1836"/>
              </a:rPr>
              <a:t>1836</a:t>
            </a:r>
            <a:r>
              <a:rPr lang="en-US" sz="800" dirty="0"/>
              <a:t> and they had four children, all sons. The eldest, </a:t>
            </a:r>
            <a:r>
              <a:rPr lang="en-US" sz="800" dirty="0">
                <a:hlinkClick r:id="rId41" tooltip="Lawrence Parsons, 4th Earl of Rosse"/>
              </a:rPr>
              <a:t>Lawrence Parsons</a:t>
            </a:r>
            <a:r>
              <a:rPr lang="en-US" sz="800" dirty="0"/>
              <a:t>, succeeded him as Earl of </a:t>
            </a:r>
            <a:r>
              <a:rPr lang="en-US" sz="800" dirty="0" err="1"/>
              <a:t>Rosse</a:t>
            </a:r>
            <a:r>
              <a:rPr lang="en-US" sz="800" dirty="0"/>
              <a:t> and continued some astronomical observations; another son, </a:t>
            </a:r>
            <a:r>
              <a:rPr lang="en-US" sz="800" dirty="0">
                <a:hlinkClick r:id="rId42" tooltip="Charles Algernon Parsons"/>
              </a:rPr>
              <a:t>Charles Algernon Parsons</a:t>
            </a:r>
            <a:r>
              <a:rPr lang="en-US" sz="800" dirty="0"/>
              <a:t>, is known for his commercial development of the </a:t>
            </a:r>
            <a:r>
              <a:rPr lang="en-US" sz="800" dirty="0">
                <a:hlinkClick r:id="rId43" tooltip="Steam turbine"/>
              </a:rPr>
              <a:t>steam turbine</a:t>
            </a:r>
            <a:r>
              <a:rPr lang="en-US" sz="800" dirty="0"/>
              <a:t>. Another son, </a:t>
            </a:r>
            <a:r>
              <a:rPr lang="en-US" sz="800" dirty="0">
                <a:hlinkClick r:id="rId44" tooltip="Richard Clere Parsons"/>
              </a:rPr>
              <a:t>Richard </a:t>
            </a:r>
            <a:r>
              <a:rPr lang="en-US" sz="800" dirty="0" err="1">
                <a:hlinkClick r:id="rId44" tooltip="Richard Clere Parsons"/>
              </a:rPr>
              <a:t>Clere</a:t>
            </a:r>
            <a:r>
              <a:rPr lang="en-US" sz="800" dirty="0">
                <a:hlinkClick r:id="rId44" tooltip="Richard Clere Parsons"/>
              </a:rPr>
              <a:t> Parsons</a:t>
            </a:r>
            <a:r>
              <a:rPr lang="en-US" sz="800" dirty="0"/>
              <a:t> apparently made a name for himself building railways in </a:t>
            </a:r>
            <a:r>
              <a:rPr lang="en-US" sz="800" dirty="0">
                <a:hlinkClick r:id="rId45" tooltip="South America"/>
              </a:rPr>
              <a:t>South America</a:t>
            </a:r>
            <a:r>
              <a:rPr lang="en-US" sz="800" dirty="0"/>
              <a:t>.</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C57F36-32D9-4096-8D2A-A17FE4EE6AF3}" type="slidenum">
              <a:rPr lang="en-US"/>
              <a:pPr/>
              <a:t>66</a:t>
            </a:fld>
            <a:endParaRPr lang="en-US"/>
          </a:p>
        </p:txBody>
      </p:sp>
      <p:sp>
        <p:nvSpPr>
          <p:cNvPr id="9218" name="Rectangle 2"/>
          <p:cNvSpPr>
            <a:spLocks noGrp="1" noChangeArrowheads="1"/>
          </p:cNvSpPr>
          <p:nvPr>
            <p:ph type="body" idx="1"/>
          </p:nvPr>
        </p:nvSpPr>
        <p:spPr>
          <a:xfrm>
            <a:off x="974725" y="4560888"/>
            <a:ext cx="5365750" cy="4319587"/>
          </a:xfrm>
          <a:ln/>
        </p:spPr>
        <p:txBody>
          <a:bodyPr lIns="95646" tIns="46984" rIns="95646" bIns="46984"/>
          <a:lstStyle/>
          <a:p>
            <a:endParaRPr lang="en-US"/>
          </a:p>
        </p:txBody>
      </p:sp>
      <p:sp>
        <p:nvSpPr>
          <p:cNvPr id="9219" name="Rectangle 3"/>
          <p:cNvSpPr>
            <a:spLocks noGrp="1" noRot="1" noChangeAspect="1" noChangeArrowheads="1" noTextEdit="1"/>
          </p:cNvSpPr>
          <p:nvPr>
            <p:ph type="sldImg"/>
          </p:nvPr>
        </p:nvSpPr>
        <p:spPr>
          <a:xfrm>
            <a:off x="1266825" y="727075"/>
            <a:ext cx="4781550" cy="3586163"/>
          </a:xfrm>
          <a:ln w="12700" cap="flat">
            <a:solidFill>
              <a:schemeClr val="tx1"/>
            </a:solidFill>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05FBAE-87E4-4A39-9721-0E31F58B0F6A}" type="slidenum">
              <a:rPr lang="en-US"/>
              <a:pPr/>
              <a:t>67</a:t>
            </a:fld>
            <a:endParaRPr lang="en-US"/>
          </a:p>
        </p:txBody>
      </p:sp>
      <p:sp>
        <p:nvSpPr>
          <p:cNvPr id="11266" name="Rectangle 2"/>
          <p:cNvSpPr>
            <a:spLocks noGrp="1" noChangeArrowheads="1"/>
          </p:cNvSpPr>
          <p:nvPr>
            <p:ph type="body" idx="1"/>
          </p:nvPr>
        </p:nvSpPr>
        <p:spPr>
          <a:xfrm>
            <a:off x="974725" y="4560888"/>
            <a:ext cx="5365750" cy="4319587"/>
          </a:xfrm>
          <a:ln/>
        </p:spPr>
        <p:txBody>
          <a:bodyPr lIns="95646" tIns="46984" rIns="95646" bIns="46984"/>
          <a:lstStyle/>
          <a:p>
            <a:endParaRPr lang="en-US"/>
          </a:p>
        </p:txBody>
      </p:sp>
      <p:sp>
        <p:nvSpPr>
          <p:cNvPr id="11267" name="Rectangle 3"/>
          <p:cNvSpPr>
            <a:spLocks noGrp="1" noRot="1" noChangeAspect="1" noChangeArrowheads="1" noTextEdit="1"/>
          </p:cNvSpPr>
          <p:nvPr>
            <p:ph type="sldImg"/>
          </p:nvPr>
        </p:nvSpPr>
        <p:spPr>
          <a:xfrm>
            <a:off x="1266825" y="727075"/>
            <a:ext cx="4781550" cy="3586163"/>
          </a:xfrm>
          <a:ln w="12700" cap="flat">
            <a:solidFill>
              <a:schemeClr val="tx1"/>
            </a:solidFill>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2EEA28-FA74-416C-9F52-651D51A854CE}"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2EEA28-FA74-416C-9F52-651D51A854CE}"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BE0D13-BFCF-44A8-B706-114395BA18AB}" type="slidenum">
              <a:rPr lang="en-US"/>
              <a:pPr/>
              <a:t>70</a:t>
            </a:fld>
            <a:endParaRPr lang="en-US"/>
          </a:p>
        </p:txBody>
      </p:sp>
      <p:sp>
        <p:nvSpPr>
          <p:cNvPr id="187394" name="Rectangle 2"/>
          <p:cNvSpPr>
            <a:spLocks noGrp="1" noChangeArrowheads="1"/>
          </p:cNvSpPr>
          <p:nvPr>
            <p:ph type="body" idx="1"/>
          </p:nvPr>
        </p:nvSpPr>
        <p:spPr>
          <a:xfrm>
            <a:off x="974725" y="4560888"/>
            <a:ext cx="5365750" cy="4319587"/>
          </a:xfrm>
          <a:ln/>
        </p:spPr>
        <p:txBody>
          <a:bodyPr lIns="95655" tIns="46988" rIns="95655" bIns="46988"/>
          <a:lstStyle/>
          <a:p>
            <a:endParaRPr lang="en-US"/>
          </a:p>
        </p:txBody>
      </p:sp>
      <p:sp>
        <p:nvSpPr>
          <p:cNvPr id="187395" name="Rectangle 3"/>
          <p:cNvSpPr>
            <a:spLocks noGrp="1" noRot="1" noChangeAspect="1" noChangeArrowheads="1" noTextEdit="1"/>
          </p:cNvSpPr>
          <p:nvPr>
            <p:ph type="sldImg"/>
          </p:nvPr>
        </p:nvSpPr>
        <p:spPr>
          <a:xfrm>
            <a:off x="1266825" y="727075"/>
            <a:ext cx="4781550" cy="3586163"/>
          </a:xfrm>
          <a:ln w="12700" cap="flat">
            <a:solidFill>
              <a:schemeClr val="tx1"/>
            </a:solidFill>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F456F9-E4E0-4FEA-816E-1E489D66B74B}" type="slidenum">
              <a:rPr lang="en-US"/>
              <a:pPr/>
              <a:t>71</a:t>
            </a:fld>
            <a:endParaRPr lang="en-US"/>
          </a:p>
        </p:txBody>
      </p:sp>
      <p:sp>
        <p:nvSpPr>
          <p:cNvPr id="14338" name="Rectangle 2"/>
          <p:cNvSpPr>
            <a:spLocks noGrp="1" noRot="1" noChangeAspect="1" noChangeArrowheads="1" noTextEdit="1"/>
          </p:cNvSpPr>
          <p:nvPr>
            <p:ph type="sldImg"/>
          </p:nvPr>
        </p:nvSpPr>
        <p:spPr>
          <a:xfrm>
            <a:off x="1266825" y="727075"/>
            <a:ext cx="4781550" cy="3586163"/>
          </a:xfrm>
          <a:ln/>
        </p:spPr>
      </p:sp>
      <p:sp>
        <p:nvSpPr>
          <p:cNvPr id="14339" name="Rectangle 3"/>
          <p:cNvSpPr>
            <a:spLocks noGrp="1" noChangeArrowheads="1"/>
          </p:cNvSpPr>
          <p:nvPr>
            <p:ph type="body" idx="1"/>
          </p:nvPr>
        </p:nvSpPr>
        <p:spPr>
          <a:xfrm>
            <a:off x="974725" y="4560888"/>
            <a:ext cx="5365750" cy="4319587"/>
          </a:xfrm>
        </p:spPr>
        <p:txBody>
          <a:bodyPr/>
          <a:lstStyle/>
          <a:p>
            <a:r>
              <a:rPr lang="en-US"/>
              <a:t>A Cepheid is usually a </a:t>
            </a:r>
            <a:r>
              <a:rPr lang="en-US">
                <a:hlinkClick r:id="rId3" tooltip="Population I"/>
              </a:rPr>
              <a:t>population I</a:t>
            </a:r>
            <a:r>
              <a:rPr lang="en-US"/>
              <a:t> </a:t>
            </a:r>
            <a:r>
              <a:rPr lang="en-US">
                <a:hlinkClick r:id="rId4" tooltip="Stellar classification"/>
              </a:rPr>
              <a:t>giant yellow star</a:t>
            </a:r>
            <a:r>
              <a:rPr lang="en-US"/>
              <a:t>, pulsing regularly by expanding and contracting, resulting in a regular oscillation of its luminosity. The luminosity of cepheid stars range from 103 to 104 times that of the </a:t>
            </a:r>
            <a:r>
              <a:rPr lang="en-US">
                <a:hlinkClick r:id="rId5" tooltip="Sun"/>
              </a:rPr>
              <a:t>Sun</a:t>
            </a:r>
            <a:r>
              <a:rPr lang="en-US"/>
              <a:t>. Because Cepheids are from population I, they are sometimes called Type I Cepheids, while the similar (but belonging to </a:t>
            </a:r>
            <a:r>
              <a:rPr lang="en-US">
                <a:hlinkClick r:id="rId6" tooltip="Population II"/>
              </a:rPr>
              <a:t>population II</a:t>
            </a:r>
            <a:r>
              <a:rPr lang="en-US"/>
              <a:t>) </a:t>
            </a:r>
            <a:r>
              <a:rPr lang="en-US">
                <a:hlinkClick r:id="rId7" tooltip="W Virginis variable"/>
              </a:rPr>
              <a:t>W Virginis variables</a:t>
            </a:r>
            <a:r>
              <a:rPr lang="en-US"/>
              <a:t> are known as Type II Cepheids.</a:t>
            </a:r>
          </a:p>
          <a:p>
            <a:r>
              <a:rPr lang="en-US"/>
              <a:t>The exact mass of Cepheids with given brightness or oscillations is not known to any great precision, but astronomers hope to gather data for this from the newly-discovered third star of the </a:t>
            </a:r>
            <a:r>
              <a:rPr lang="en-US">
                <a:hlinkClick r:id="rId8" tooltip="Polaris"/>
              </a:rPr>
              <a:t>Polaris</a:t>
            </a:r>
            <a:r>
              <a:rPr lang="en-US"/>
              <a:t> system </a:t>
            </a:r>
            <a:r>
              <a:rPr lang="en-US">
                <a:hlinkClick r:id="rId9" tooltip="http://www.spaceref.com/news/viewpr.html?pid=18677"/>
              </a:rPr>
              <a:t>[1]</a:t>
            </a:r>
            <a:r>
              <a:rPr lang="en-US"/>
              <a:t>.</a:t>
            </a:r>
          </a:p>
          <a:p>
            <a:r>
              <a:rPr lang="en-US"/>
              <a:t>The variation in luminosity is caused by a cycle of ionization of helium in the star's atmosphere, followed by expansion and deionization. While ionized, the atmosphere is more opaque to light. This cycle has a period roughly equal to the star's </a:t>
            </a:r>
            <a:r>
              <a:rPr lang="en-US">
                <a:hlinkClick r:id="rId10" tooltip="Dynamical time scale"/>
              </a:rPr>
              <a:t>dynamical time scale</a:t>
            </a:r>
            <a:r>
              <a:rPr lang="en-US"/>
              <a:t>, therefore giving information on the mean density of the body as well as its luminosity.</a:t>
            </a:r>
          </a:p>
          <a:p>
            <a:endParaRPr lang="en-US"/>
          </a:p>
          <a:p>
            <a:r>
              <a:rPr lang="en-US"/>
              <a:t>The oscillations of the stars have standard trvelling standing wave patterns that are described by spherical harmonics, etc. 3-d analogues to a drumhead in 2-d.  The modes are driven by variable transmittance of partially ionized gasses interacting with the radiation pressure from within the star.  </a:t>
            </a:r>
          </a:p>
          <a:p>
            <a:endParaRPr lang="en-US"/>
          </a:p>
          <a:p>
            <a:r>
              <a:rPr lang="en-US"/>
              <a:t>These are huge stars (upper right on H-R) because these are the ones that have most unstable configurations</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2EEA28-FA74-416C-9F52-651D51A854CE}"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B4C3CD-D411-4F15-B1CA-2C354277EC88}" type="slidenum">
              <a:rPr lang="en-US"/>
              <a:pPr/>
              <a:t>73</a:t>
            </a:fld>
            <a:endParaRPr lang="en-US"/>
          </a:p>
        </p:txBody>
      </p:sp>
      <p:sp>
        <p:nvSpPr>
          <p:cNvPr id="23554" name="Rectangle 2"/>
          <p:cNvSpPr>
            <a:spLocks noGrp="1" noRot="1" noChangeAspect="1" noChangeArrowheads="1" noTextEdit="1"/>
          </p:cNvSpPr>
          <p:nvPr>
            <p:ph type="sldImg"/>
          </p:nvPr>
        </p:nvSpPr>
        <p:spPr>
          <a:xfrm>
            <a:off x="1266825" y="727075"/>
            <a:ext cx="4781550" cy="3586163"/>
          </a:xfrm>
          <a:ln/>
        </p:spPr>
      </p:sp>
      <p:sp>
        <p:nvSpPr>
          <p:cNvPr id="23555" name="Rectangle 3"/>
          <p:cNvSpPr>
            <a:spLocks noGrp="1" noChangeArrowheads="1"/>
          </p:cNvSpPr>
          <p:nvPr>
            <p:ph type="body" idx="1"/>
          </p:nvPr>
        </p:nvSpPr>
        <p:spPr>
          <a:xfrm>
            <a:off x="974725" y="4560888"/>
            <a:ext cx="5365750" cy="4319587"/>
          </a:xfrm>
        </p:spPr>
        <p:txBody>
          <a:bodyPr/>
          <a:lstStyle/>
          <a:p>
            <a:pPr>
              <a:lnSpc>
                <a:spcPct val="80000"/>
              </a:lnSpc>
            </a:pPr>
            <a:r>
              <a:rPr lang="en-US" sz="800" b="1"/>
              <a:t>http://en.wikipedia.org/wiki/William_Parsons,_3rd_Earl_of_Rosse</a:t>
            </a:r>
          </a:p>
          <a:p>
            <a:pPr>
              <a:lnSpc>
                <a:spcPct val="80000"/>
              </a:lnSpc>
            </a:pPr>
            <a:endParaRPr lang="en-US" sz="800" b="1"/>
          </a:p>
          <a:p>
            <a:pPr>
              <a:lnSpc>
                <a:spcPct val="80000"/>
              </a:lnSpc>
            </a:pPr>
            <a:r>
              <a:rPr lang="en-US" sz="800" b="1"/>
              <a:t>William Parsons, 3rd Earl of Rosse</a:t>
            </a:r>
            <a:r>
              <a:rPr lang="en-US" sz="800"/>
              <a:t> (</a:t>
            </a:r>
            <a:r>
              <a:rPr lang="en-US" sz="800">
                <a:hlinkClick r:id="rId3" tooltip="June 17"/>
              </a:rPr>
              <a:t>June 17</a:t>
            </a:r>
            <a:r>
              <a:rPr lang="en-US" sz="800"/>
              <a:t>, </a:t>
            </a:r>
            <a:r>
              <a:rPr lang="en-US" sz="800">
                <a:hlinkClick r:id="rId4" tooltip="1800"/>
              </a:rPr>
              <a:t>1800</a:t>
            </a:r>
            <a:r>
              <a:rPr lang="en-US" sz="800"/>
              <a:t> – </a:t>
            </a:r>
            <a:r>
              <a:rPr lang="en-US" sz="800">
                <a:hlinkClick r:id="rId5" tooltip="October 31"/>
              </a:rPr>
              <a:t>October 31</a:t>
            </a:r>
            <a:r>
              <a:rPr lang="en-US" sz="800"/>
              <a:t>, </a:t>
            </a:r>
            <a:r>
              <a:rPr lang="en-US" sz="800">
                <a:hlinkClick r:id="rId6" tooltip="1867"/>
              </a:rPr>
              <a:t>1867</a:t>
            </a:r>
            <a:r>
              <a:rPr lang="en-US" sz="800"/>
              <a:t>) was an Irish </a:t>
            </a:r>
            <a:r>
              <a:rPr lang="en-US" sz="800">
                <a:hlinkClick r:id="rId7" tooltip="Astronomer"/>
              </a:rPr>
              <a:t>astronomer</a:t>
            </a:r>
            <a:r>
              <a:rPr lang="en-US" sz="800"/>
              <a:t>.</a:t>
            </a:r>
          </a:p>
          <a:p>
            <a:pPr>
              <a:lnSpc>
                <a:spcPct val="80000"/>
              </a:lnSpc>
            </a:pPr>
            <a:r>
              <a:rPr lang="en-US" sz="800"/>
              <a:t>He became the third Earl of Rosse when his </a:t>
            </a:r>
            <a:r>
              <a:rPr lang="en-US" sz="800">
                <a:hlinkClick r:id="rId8" tooltip="Lawrence Parsons, 2nd Earl of Rosse"/>
              </a:rPr>
              <a:t>father</a:t>
            </a:r>
            <a:r>
              <a:rPr lang="en-US" sz="800"/>
              <a:t> died in </a:t>
            </a:r>
            <a:r>
              <a:rPr lang="en-US" sz="800">
                <a:hlinkClick r:id="rId9" tooltip="1841"/>
              </a:rPr>
              <a:t>1841</a:t>
            </a:r>
            <a:r>
              <a:rPr lang="en-US" sz="800"/>
              <a:t>. Prior to this, his title was "Lord Oxmantown".</a:t>
            </a:r>
          </a:p>
          <a:p>
            <a:pPr>
              <a:lnSpc>
                <a:spcPct val="80000"/>
              </a:lnSpc>
            </a:pPr>
            <a:r>
              <a:rPr lang="en-US" sz="800"/>
              <a:t>In the </a:t>
            </a:r>
            <a:r>
              <a:rPr lang="en-US" sz="800">
                <a:hlinkClick r:id="rId10" tooltip="1840s"/>
              </a:rPr>
              <a:t>1840s</a:t>
            </a:r>
            <a:r>
              <a:rPr lang="en-US" sz="800"/>
              <a:t>, he built his "</a:t>
            </a:r>
            <a:r>
              <a:rPr lang="en-US" sz="800">
                <a:hlinkClick r:id="rId11" tooltip="Leviathan of Parsonstown"/>
              </a:rPr>
              <a:t>Leviathan of Parsonstown</a:t>
            </a:r>
            <a:r>
              <a:rPr lang="en-US" sz="800"/>
              <a:t>" 72-inch (183cm) telescope at </a:t>
            </a:r>
            <a:r>
              <a:rPr lang="en-US" sz="800">
                <a:hlinkClick r:id="rId12" tooltip="Birr"/>
              </a:rPr>
              <a:t>Birr, Ireland</a:t>
            </a:r>
            <a:r>
              <a:rPr lang="en-US" sz="800"/>
              <a:t> (then called "Parsonstown") in </a:t>
            </a:r>
            <a:r>
              <a:rPr lang="en-US" sz="800">
                <a:hlinkClick r:id="rId13" tooltip="County Offaly"/>
              </a:rPr>
              <a:t>County Offaly</a:t>
            </a:r>
            <a:r>
              <a:rPr lang="en-US" sz="800"/>
              <a:t>, which was for many decades the largest telescope in the world. He had to invent many of the techniques he used in constructing this telescope, both because its size was without precedent and because earlier telescope builders had guarded their secrets or had simply failed to publish their methods. It was considered a marvelous technical and architectural achievement and images of it were circulated widely within the British commonwealth.</a:t>
            </a:r>
          </a:p>
          <a:p>
            <a:pPr>
              <a:lnSpc>
                <a:spcPct val="80000"/>
              </a:lnSpc>
            </a:pPr>
            <a:r>
              <a:rPr lang="en-US" sz="800"/>
              <a:t>The telescope mirror was made from </a:t>
            </a:r>
            <a:r>
              <a:rPr lang="en-US" sz="800">
                <a:hlinkClick r:id="rId14" tooltip="Speculum metal"/>
              </a:rPr>
              <a:t>speculum metal</a:t>
            </a:r>
            <a:r>
              <a:rPr lang="en-US" sz="800"/>
              <a:t>. Because it tarnished so rapidly in the damp climate, the mirror had to be repolished every six months, and so Lord Rosse had two mirrors built so that one could be used while the other was being repolished. Building of the telescope had to be suspended during the </a:t>
            </a:r>
            <a:r>
              <a:rPr lang="en-US" sz="800">
                <a:hlinkClick r:id="rId15" tooltip="Irish potato famine"/>
              </a:rPr>
              <a:t>Great Potato Famine</a:t>
            </a:r>
            <a:r>
              <a:rPr lang="en-US" sz="800"/>
              <a:t>, but in </a:t>
            </a:r>
            <a:r>
              <a:rPr lang="en-US" sz="800">
                <a:hlinkClick r:id="rId16" tooltip="1847"/>
              </a:rPr>
              <a:t>1847</a:t>
            </a:r>
            <a:r>
              <a:rPr lang="en-US" sz="800"/>
              <a:t> it was put into service. The light-gathering ability exceeded expectations, enabling 18th magnitude stars to be observed for the first time. However, the Irish sky was not kind to astronomy, and due to weather conditions very few good nights of viewing were available per year.</a:t>
            </a:r>
            <a:endParaRPr lang="en-US" sz="800">
              <a:hlinkClick r:id="rId17" tooltip="William Parsons"/>
            </a:endParaRPr>
          </a:p>
          <a:p>
            <a:pPr>
              <a:lnSpc>
                <a:spcPct val="80000"/>
              </a:lnSpc>
            </a:pPr>
            <a:r>
              <a:rPr lang="en-US" sz="800">
                <a:hlinkClick r:id="rId17" tooltip="William Parsons"/>
              </a:rPr>
              <a:t> </a:t>
            </a:r>
            <a:r>
              <a:rPr lang="en-US" sz="800"/>
              <a:t> </a:t>
            </a:r>
          </a:p>
          <a:p>
            <a:pPr>
              <a:lnSpc>
                <a:spcPct val="80000"/>
              </a:lnSpc>
            </a:pPr>
            <a:r>
              <a:rPr lang="en-US" sz="800">
                <a:hlinkClick r:id="rId17" tooltip="Enlarge"/>
              </a:rPr>
              <a:t> </a:t>
            </a:r>
            <a:endParaRPr lang="en-US" sz="800"/>
          </a:p>
          <a:p>
            <a:pPr>
              <a:lnSpc>
                <a:spcPct val="80000"/>
              </a:lnSpc>
            </a:pPr>
            <a:r>
              <a:rPr lang="en-US" sz="800"/>
              <a:t>William Parsons</a:t>
            </a:r>
          </a:p>
          <a:p>
            <a:pPr>
              <a:lnSpc>
                <a:spcPct val="80000"/>
              </a:lnSpc>
            </a:pPr>
            <a:r>
              <a:rPr lang="en-US" sz="800"/>
              <a:t>Lord Rosse carried out pioneering astronomical studies and discovered the spiral nature of some </a:t>
            </a:r>
            <a:r>
              <a:rPr lang="en-US" sz="800">
                <a:hlinkClick r:id="rId18" tooltip="Nebula"/>
              </a:rPr>
              <a:t>nebulas</a:t>
            </a:r>
            <a:r>
              <a:rPr lang="en-US" sz="800"/>
              <a:t>, today known to be spiral </a:t>
            </a:r>
            <a:r>
              <a:rPr lang="en-US" sz="800">
                <a:hlinkClick r:id="rId19" tooltip="Galaxy"/>
              </a:rPr>
              <a:t>galaxies</a:t>
            </a:r>
            <a:r>
              <a:rPr lang="en-US" sz="800"/>
              <a:t>. The first spiral galaxy he detected was </a:t>
            </a:r>
            <a:r>
              <a:rPr lang="en-US" sz="800">
                <a:hlinkClick r:id="rId20" tooltip="M51"/>
              </a:rPr>
              <a:t>M51</a:t>
            </a:r>
            <a:r>
              <a:rPr lang="en-US" sz="800"/>
              <a:t>, and his drawings of it closely resemble modern photographs (today it is known as the </a:t>
            </a:r>
            <a:r>
              <a:rPr lang="en-US" sz="800">
                <a:hlinkClick r:id="rId21" tooltip="Whirlpool Galaxy"/>
              </a:rPr>
              <a:t>Whirlpool Galaxy</a:t>
            </a:r>
            <a:r>
              <a:rPr lang="en-US" sz="800"/>
              <a:t>).</a:t>
            </a:r>
          </a:p>
          <a:p>
            <a:pPr>
              <a:lnSpc>
                <a:spcPct val="80000"/>
              </a:lnSpc>
            </a:pPr>
            <a:r>
              <a:rPr lang="en-US" sz="800"/>
              <a:t>He named the </a:t>
            </a:r>
            <a:r>
              <a:rPr lang="en-US" sz="800">
                <a:hlinkClick r:id="rId22" tooltip="Crab Nebula"/>
              </a:rPr>
              <a:t>Crab Nebula</a:t>
            </a:r>
            <a:r>
              <a:rPr lang="en-US" sz="800"/>
              <a:t>, based on an earlier drawing made with his older 36-inch (91cm) telescope in which it resembled a crab. A few years later, when the 72-inch (183cm) telescope was in service, he produced an improved drawing of considerably different appearance, but the name stuck anyway.</a:t>
            </a:r>
          </a:p>
          <a:p>
            <a:pPr>
              <a:lnSpc>
                <a:spcPct val="80000"/>
              </a:lnSpc>
            </a:pPr>
            <a:r>
              <a:rPr lang="en-US" sz="800"/>
              <a:t>A main component of Rosse's nebular research was attempting to resolve the </a:t>
            </a:r>
            <a:r>
              <a:rPr lang="en-US" sz="800">
                <a:hlinkClick r:id="rId23" tooltip="Nebular hypothesis"/>
              </a:rPr>
              <a:t>nebular hypothesis</a:t>
            </a:r>
            <a:r>
              <a:rPr lang="en-US" sz="800"/>
              <a:t>, which posited that planets and stars were formed by </a:t>
            </a:r>
            <a:r>
              <a:rPr lang="en-US" sz="800">
                <a:hlinkClick r:id="rId24" tooltip="Gravity"/>
              </a:rPr>
              <a:t>gravity</a:t>
            </a:r>
            <a:r>
              <a:rPr lang="en-US" sz="800"/>
              <a:t> acting on gaseous nebulae. Rosse himself did not believe that nebula were truly gaseous, but rather were made up of such an amount of fine stars that most telescopes could not resolve them individually (that is, he considered them stellar in nature). Rosse and his technicians claimed to resolve the </a:t>
            </a:r>
            <a:r>
              <a:rPr lang="en-US" sz="800">
                <a:hlinkClick r:id="rId25" tooltip="Orion nebula"/>
              </a:rPr>
              <a:t>Orion nebula</a:t>
            </a:r>
            <a:r>
              <a:rPr lang="en-US" sz="800"/>
              <a:t> into its individual stars, which would have both political and cosmological implications, as at the time there was considerable debate over whether or not the universe was "evolved" (in a pre-Darwinian sense), a concept Rosse disagreed with strongly. Rosse's primary opponent in this was </a:t>
            </a:r>
            <a:r>
              <a:rPr lang="en-US" sz="800">
                <a:hlinkClick r:id="rId26" tooltip="John Herschel"/>
              </a:rPr>
              <a:t>John Herschel</a:t>
            </a:r>
            <a:r>
              <a:rPr lang="en-US" sz="800"/>
              <a:t>, who used his own instruments to claim that the Orion nebula was a "true" nebula, and discounted Rosse's instruments as flawed (an insult Rosse returned about Herschel's own). In the end, neither man (or telescope) could establish sufficient scientific authority in its results to solve the question by themselves (the convincing evidence for the gaseous nature of the nebula would come later from </a:t>
            </a:r>
            <a:r>
              <a:rPr lang="en-US" sz="800">
                <a:hlinkClick r:id="rId27" tooltip="Spectroscope"/>
              </a:rPr>
              <a:t>spectroscopic</a:t>
            </a:r>
            <a:r>
              <a:rPr lang="en-US" sz="800"/>
              <a:t> evidence, though it would not resolve the philosophical issues).</a:t>
            </a:r>
          </a:p>
          <a:p>
            <a:pPr>
              <a:lnSpc>
                <a:spcPct val="80000"/>
              </a:lnSpc>
            </a:pPr>
            <a:r>
              <a:rPr lang="en-US" sz="800"/>
              <a:t>In addition to his astronomical pursuits, he served as a </a:t>
            </a:r>
            <a:r>
              <a:rPr lang="en-US" sz="800">
                <a:hlinkClick r:id="rId28" tooltip="Member of Parliament"/>
              </a:rPr>
              <a:t>member of Parliament</a:t>
            </a:r>
            <a:r>
              <a:rPr lang="en-US" sz="800"/>
              <a:t> from </a:t>
            </a:r>
            <a:r>
              <a:rPr lang="en-US" sz="800">
                <a:hlinkClick r:id="rId29" tooltip="1821"/>
              </a:rPr>
              <a:t>1821</a:t>
            </a:r>
            <a:r>
              <a:rPr lang="en-US" sz="800"/>
              <a:t> to </a:t>
            </a:r>
            <a:r>
              <a:rPr lang="en-US" sz="800">
                <a:hlinkClick r:id="rId30" tooltip="1834"/>
              </a:rPr>
              <a:t>1834</a:t>
            </a:r>
            <a:r>
              <a:rPr lang="en-US" sz="800"/>
              <a:t>, an </a:t>
            </a:r>
            <a:r>
              <a:rPr lang="en-US" sz="800">
                <a:hlinkClick r:id="rId31" tooltip="Peers and Parliament"/>
              </a:rPr>
              <a:t>Irish representative peer</a:t>
            </a:r>
            <a:r>
              <a:rPr lang="en-US" sz="800"/>
              <a:t> after </a:t>
            </a:r>
            <a:r>
              <a:rPr lang="en-US" sz="800">
                <a:hlinkClick r:id="rId32" tooltip="1845"/>
              </a:rPr>
              <a:t>1845</a:t>
            </a:r>
            <a:r>
              <a:rPr lang="en-US" sz="800"/>
              <a:t>, president of the </a:t>
            </a:r>
            <a:r>
              <a:rPr lang="en-US" sz="800">
                <a:hlinkClick r:id="rId33" tooltip="Royal Society"/>
              </a:rPr>
              <a:t>Royal Society</a:t>
            </a:r>
            <a:r>
              <a:rPr lang="en-US" sz="800"/>
              <a:t> (</a:t>
            </a:r>
            <a:r>
              <a:rPr lang="en-US" sz="800">
                <a:hlinkClick r:id="rId34" tooltip="1848"/>
              </a:rPr>
              <a:t>1848</a:t>
            </a:r>
            <a:r>
              <a:rPr lang="en-US" sz="800"/>
              <a:t>–</a:t>
            </a:r>
            <a:r>
              <a:rPr lang="en-US" sz="800">
                <a:hlinkClick r:id="rId35" tooltip="1854"/>
              </a:rPr>
              <a:t>1854</a:t>
            </a:r>
            <a:r>
              <a:rPr lang="en-US" sz="800"/>
              <a:t>), and chancellor of the </a:t>
            </a:r>
            <a:r>
              <a:rPr lang="en-US" sz="800">
                <a:hlinkClick r:id="rId36" tooltip="University of Dublin"/>
              </a:rPr>
              <a:t>University of Dublin</a:t>
            </a:r>
            <a:r>
              <a:rPr lang="en-US" sz="800"/>
              <a:t> (beginning in </a:t>
            </a:r>
            <a:r>
              <a:rPr lang="en-US" sz="800">
                <a:hlinkClick r:id="rId37" tooltip="1862"/>
              </a:rPr>
              <a:t>1862</a:t>
            </a:r>
            <a:r>
              <a:rPr lang="en-US" sz="800"/>
              <a:t>).</a:t>
            </a:r>
          </a:p>
          <a:p>
            <a:pPr>
              <a:lnSpc>
                <a:spcPct val="80000"/>
              </a:lnSpc>
            </a:pPr>
            <a:r>
              <a:rPr lang="en-US" sz="800">
                <a:hlinkClick r:id="rId38" tooltip="Rosse (crater)"/>
              </a:rPr>
              <a:t>Rosse crater</a:t>
            </a:r>
            <a:r>
              <a:rPr lang="en-US" sz="800"/>
              <a:t>, on the </a:t>
            </a:r>
            <a:r>
              <a:rPr lang="en-US" sz="800">
                <a:hlinkClick r:id="rId39" tooltip="Moon"/>
              </a:rPr>
              <a:t>Moon</a:t>
            </a:r>
            <a:r>
              <a:rPr lang="en-US" sz="800"/>
              <a:t>, is named after him.</a:t>
            </a:r>
          </a:p>
          <a:p>
            <a:pPr>
              <a:lnSpc>
                <a:spcPct val="80000"/>
              </a:lnSpc>
            </a:pPr>
            <a:r>
              <a:rPr lang="en-US" sz="800"/>
              <a:t>He married Mary Field in </a:t>
            </a:r>
            <a:r>
              <a:rPr lang="en-US" sz="800">
                <a:hlinkClick r:id="rId40" tooltip="1836"/>
              </a:rPr>
              <a:t>1836</a:t>
            </a:r>
            <a:r>
              <a:rPr lang="en-US" sz="800"/>
              <a:t> and they had four children, all sons. The eldest, </a:t>
            </a:r>
            <a:r>
              <a:rPr lang="en-US" sz="800">
                <a:hlinkClick r:id="rId41" tooltip="Lawrence Parsons, 4th Earl of Rosse"/>
              </a:rPr>
              <a:t>Lawrence Parsons</a:t>
            </a:r>
            <a:r>
              <a:rPr lang="en-US" sz="800"/>
              <a:t>, succeeded him as Earl of Rosse and continued some astronomical observations; another son, </a:t>
            </a:r>
            <a:r>
              <a:rPr lang="en-US" sz="800">
                <a:hlinkClick r:id="rId42" tooltip="Charles Algernon Parsons"/>
              </a:rPr>
              <a:t>Charles Algernon Parsons</a:t>
            </a:r>
            <a:r>
              <a:rPr lang="en-US" sz="800"/>
              <a:t>, is known for his commercial development of the </a:t>
            </a:r>
            <a:r>
              <a:rPr lang="en-US" sz="800">
                <a:hlinkClick r:id="rId43" tooltip="Steam turbine"/>
              </a:rPr>
              <a:t>steam turbine</a:t>
            </a:r>
            <a:r>
              <a:rPr lang="en-US" sz="800"/>
              <a:t>. Another son, </a:t>
            </a:r>
            <a:r>
              <a:rPr lang="en-US" sz="800">
                <a:hlinkClick r:id="rId44" tooltip="Richard Clere Parsons"/>
              </a:rPr>
              <a:t>Richard Clere Parsons</a:t>
            </a:r>
            <a:r>
              <a:rPr lang="en-US" sz="800"/>
              <a:t> apparently made a name for himself building railways in </a:t>
            </a:r>
            <a:r>
              <a:rPr lang="en-US" sz="800">
                <a:hlinkClick r:id="rId45" tooltip="South America"/>
              </a:rPr>
              <a:t>South America</a:t>
            </a:r>
            <a:r>
              <a:rPr lang="en-US" sz="800"/>
              <a:t>.</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4D1989-2E39-4789-AE47-902499D89F88}" type="slidenum">
              <a:rPr lang="en-US"/>
              <a:pPr/>
              <a:t>74</a:t>
            </a:fld>
            <a:endParaRPr lang="en-US"/>
          </a:p>
        </p:txBody>
      </p:sp>
      <p:sp>
        <p:nvSpPr>
          <p:cNvPr id="25602" name="Rectangle 2"/>
          <p:cNvSpPr>
            <a:spLocks noGrp="1" noRot="1" noChangeAspect="1" noChangeArrowheads="1" noTextEdit="1"/>
          </p:cNvSpPr>
          <p:nvPr>
            <p:ph type="sldImg"/>
          </p:nvPr>
        </p:nvSpPr>
        <p:spPr>
          <a:xfrm>
            <a:off x="1266825" y="727075"/>
            <a:ext cx="4781550" cy="3586163"/>
          </a:xfrm>
          <a:ln/>
        </p:spPr>
      </p:sp>
      <p:sp>
        <p:nvSpPr>
          <p:cNvPr id="25603" name="Rectangle 3"/>
          <p:cNvSpPr>
            <a:spLocks noGrp="1" noChangeArrowheads="1"/>
          </p:cNvSpPr>
          <p:nvPr>
            <p:ph type="body" idx="1"/>
          </p:nvPr>
        </p:nvSpPr>
        <p:spPr>
          <a:xfrm>
            <a:off x="974725" y="4560888"/>
            <a:ext cx="5365750" cy="4319587"/>
          </a:xfrm>
        </p:spPr>
        <p:txBody>
          <a:bodyPr/>
          <a:lstStyle/>
          <a:p>
            <a:pPr>
              <a:lnSpc>
                <a:spcPct val="80000"/>
              </a:lnSpc>
            </a:pPr>
            <a:r>
              <a:rPr lang="en-US" sz="1000"/>
              <a:t>http://en.wikipedia.org/wiki/Hubble_Ultra_Deep_Field</a:t>
            </a:r>
          </a:p>
          <a:p>
            <a:pPr>
              <a:lnSpc>
                <a:spcPct val="80000"/>
              </a:lnSpc>
            </a:pPr>
            <a:endParaRPr lang="en-US" sz="1000"/>
          </a:p>
          <a:p>
            <a:pPr>
              <a:lnSpc>
                <a:spcPct val="80000"/>
              </a:lnSpc>
            </a:pPr>
            <a:r>
              <a:rPr lang="en-US" sz="1000"/>
              <a:t>The </a:t>
            </a:r>
            <a:r>
              <a:rPr lang="en-US" sz="1000" b="1"/>
              <a:t>Hubble Ultra Deep Field</a:t>
            </a:r>
            <a:r>
              <a:rPr lang="en-US" sz="1000"/>
              <a:t> or </a:t>
            </a:r>
            <a:r>
              <a:rPr lang="en-US" sz="1000" b="1"/>
              <a:t>HUDF</a:t>
            </a:r>
            <a:r>
              <a:rPr lang="en-US" sz="1000"/>
              <a:t> is an image of a small region of </a:t>
            </a:r>
            <a:r>
              <a:rPr lang="en-US" sz="1000">
                <a:hlinkClick r:id="rId3" tooltip="Outer space"/>
              </a:rPr>
              <a:t>space</a:t>
            </a:r>
            <a:r>
              <a:rPr lang="en-US" sz="1000"/>
              <a:t> composited from </a:t>
            </a:r>
            <a:r>
              <a:rPr lang="en-US" sz="1000">
                <a:hlinkClick r:id="rId4" tooltip="Hubble Space Telescope"/>
              </a:rPr>
              <a:t>Hubble Space Telescope</a:t>
            </a:r>
            <a:r>
              <a:rPr lang="en-US" sz="1000"/>
              <a:t> data accumulated over a period from </a:t>
            </a:r>
            <a:r>
              <a:rPr lang="en-US" sz="1000">
                <a:hlinkClick r:id="rId5" tooltip="September 3"/>
              </a:rPr>
              <a:t>September 3</a:t>
            </a:r>
            <a:r>
              <a:rPr lang="en-US" sz="1000"/>
              <a:t>, </a:t>
            </a:r>
            <a:r>
              <a:rPr lang="en-US" sz="1000">
                <a:hlinkClick r:id="rId6" tooltip="2003"/>
              </a:rPr>
              <a:t>2003</a:t>
            </a:r>
            <a:r>
              <a:rPr lang="en-US" sz="1000"/>
              <a:t> through </a:t>
            </a:r>
            <a:r>
              <a:rPr lang="en-US" sz="1000">
                <a:hlinkClick r:id="rId7" tooltip="January 16"/>
              </a:rPr>
              <a:t>January 16</a:t>
            </a:r>
            <a:r>
              <a:rPr lang="en-US" sz="1000"/>
              <a:t>, </a:t>
            </a:r>
            <a:r>
              <a:rPr lang="en-US" sz="1000">
                <a:hlinkClick r:id="rId8" tooltip="2004"/>
              </a:rPr>
              <a:t>2004</a:t>
            </a:r>
            <a:r>
              <a:rPr lang="en-US" sz="1000"/>
              <a:t>. It is the deepest image of the universe ever taken in </a:t>
            </a:r>
            <a:r>
              <a:rPr lang="en-US" sz="1000">
                <a:hlinkClick r:id="rId9" tooltip="Visible light"/>
              </a:rPr>
              <a:t>visible light</a:t>
            </a:r>
            <a:r>
              <a:rPr lang="en-US" sz="1000"/>
              <a:t>, looking back in time more than 13 billion years. The HUDF contains an estimated 10,000 </a:t>
            </a:r>
            <a:r>
              <a:rPr lang="en-US" sz="1000">
                <a:hlinkClick r:id="rId10" tooltip="Galaxy"/>
              </a:rPr>
              <a:t>galaxies</a:t>
            </a:r>
            <a:r>
              <a:rPr lang="en-US" sz="1000"/>
              <a:t>. The patch of sky in which the galaxies reside (just one-tenth the diameter of the </a:t>
            </a:r>
            <a:r>
              <a:rPr lang="en-US" sz="1000">
                <a:hlinkClick r:id="rId11" tooltip="Full moon"/>
              </a:rPr>
              <a:t>full moon</a:t>
            </a:r>
            <a:r>
              <a:rPr lang="en-US" sz="1000"/>
              <a:t>) was chosen because it had a low density of bright stars. Although most of the targets visible in the Hubble image can also be seen at infrared wavelengths by ground-based telescopes, Hubble is the only instrument which can make observations of these distant targets at visible wavelengths. Located southwest of </a:t>
            </a:r>
            <a:r>
              <a:rPr lang="en-US" sz="1000">
                <a:hlinkClick r:id="rId12" tooltip="Orion (constellation)"/>
              </a:rPr>
              <a:t>Orion</a:t>
            </a:r>
            <a:r>
              <a:rPr lang="en-US" sz="1000"/>
              <a:t> in the constellation </a:t>
            </a:r>
            <a:r>
              <a:rPr lang="en-US" sz="1000">
                <a:hlinkClick r:id="rId13" tooltip="Fornax"/>
              </a:rPr>
              <a:t>Fornax</a:t>
            </a:r>
            <a:r>
              <a:rPr lang="en-US" sz="1000"/>
              <a:t> at </a:t>
            </a:r>
            <a:r>
              <a:rPr lang="en-US" sz="1000">
                <a:hlinkClick r:id="rId14" tooltip="Right ascension"/>
              </a:rPr>
              <a:t>right ascension</a:t>
            </a:r>
            <a:r>
              <a:rPr lang="en-US" sz="1000"/>
              <a:t> 3h 32m 40.0s, </a:t>
            </a:r>
            <a:r>
              <a:rPr lang="en-US" sz="1000">
                <a:hlinkClick r:id="rId15" tooltip="Declination"/>
              </a:rPr>
              <a:t>declination</a:t>
            </a:r>
            <a:r>
              <a:rPr lang="en-US" sz="1000"/>
              <a:t> -27° 48' 00" (</a:t>
            </a:r>
            <a:r>
              <a:rPr lang="en-US" sz="1000">
                <a:hlinkClick r:id="rId16" tooltip="J2000"/>
              </a:rPr>
              <a:t>J2000</a:t>
            </a:r>
            <a:r>
              <a:rPr lang="en-US" sz="1000"/>
              <a:t>), the image covers 3 </a:t>
            </a:r>
            <a:r>
              <a:rPr lang="en-US" sz="1000">
                <a:hlinkClick r:id="rId17" tooltip="Arcminutes"/>
              </a:rPr>
              <a:t>arcminutes</a:t>
            </a:r>
            <a:r>
              <a:rPr lang="en-US" sz="1000"/>
              <a:t> square, which is smaller than a grain of sand held at arm's length, and is tilted about 45° such that the upper left corner points toward north on the </a:t>
            </a:r>
            <a:r>
              <a:rPr lang="en-US" sz="1000">
                <a:hlinkClick r:id="rId18" tooltip="Celestial sphere"/>
              </a:rPr>
              <a:t>celestial sphere</a:t>
            </a:r>
            <a:r>
              <a:rPr lang="en-US" sz="1000"/>
              <a:t>.</a:t>
            </a:r>
          </a:p>
          <a:p>
            <a:pPr>
              <a:lnSpc>
                <a:spcPct val="80000"/>
              </a:lnSpc>
            </a:pPr>
            <a:r>
              <a:rPr lang="en-US" sz="1000"/>
              <a:t>The million-second-long exposure reveals the first galaxies to emerge from the so-called "dark ages," the time shortly after the </a:t>
            </a:r>
            <a:r>
              <a:rPr lang="en-US" sz="1000">
                <a:hlinkClick r:id="rId19" tooltip="Big Bang"/>
              </a:rPr>
              <a:t>Big Bang</a:t>
            </a:r>
            <a:r>
              <a:rPr lang="en-US" sz="1000"/>
              <a:t> when the first </a:t>
            </a:r>
            <a:r>
              <a:rPr lang="en-US" sz="1000">
                <a:hlinkClick r:id="rId20" tooltip="Star"/>
              </a:rPr>
              <a:t>stars</a:t>
            </a:r>
            <a:r>
              <a:rPr lang="en-US" sz="1000"/>
              <a:t> reheated the cold, dark </a:t>
            </a:r>
            <a:r>
              <a:rPr lang="en-US" sz="1000">
                <a:hlinkClick r:id="rId21" tooltip="Universe"/>
              </a:rPr>
              <a:t>universe</a:t>
            </a:r>
            <a:r>
              <a:rPr lang="en-US" sz="1000"/>
              <a:t>. The view is actually two separate images taken by Hubble's </a:t>
            </a:r>
            <a:r>
              <a:rPr lang="en-US" sz="1000">
                <a:hlinkClick r:id="rId22" tooltip="Advanced Camera for Surveys"/>
              </a:rPr>
              <a:t>Advanced Camera for Surveys</a:t>
            </a:r>
            <a:r>
              <a:rPr lang="en-US" sz="1000"/>
              <a:t> (ACS) and the </a:t>
            </a:r>
            <a:r>
              <a:rPr lang="en-US" sz="1000">
                <a:hlinkClick r:id="rId23" tooltip="Near Infrared Camera and Multi-Object Spectrometer"/>
              </a:rPr>
              <a:t>Near Infrared Camera and Multi-Object Spectrometer</a:t>
            </a:r>
            <a:r>
              <a:rPr lang="en-US" sz="1000"/>
              <a:t> (NICMOS). In total, the image required 800 exposures taken over the course of 400 Hubble orbits around Earth. The total amount of exposure time was 11.3 days for the ACS and 4.5 days for the NICMOS.</a:t>
            </a:r>
          </a:p>
          <a:p>
            <a:pPr>
              <a:lnSpc>
                <a:spcPct val="80000"/>
              </a:lnSpc>
            </a:pPr>
            <a:r>
              <a:rPr lang="en-US" sz="1000"/>
              <a:t>The Big Bang theory suggests that the Universe has a finite age, and if this were true we might expect very distant (and hence very young) galaxies to look different from the typical older galaxies we see today. This is indeed seen in the HUDF, although some argue that the difference is partly a result of the unusual wavelength used for the HUDF (corresponding to </a:t>
            </a:r>
            <a:r>
              <a:rPr lang="en-US" sz="1000">
                <a:hlinkClick r:id="rId24" tooltip="Ultraviolet"/>
              </a:rPr>
              <a:t>ultraviolet</a:t>
            </a:r>
            <a:r>
              <a:rPr lang="en-US" sz="1000"/>
              <a:t> light from the rest-frame of the most distant galaxies). The Hubble Ultra Deep Field also shows more evidence for galaxy formation and merging than in local studies, as expected for the early Universe.</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2EEA28-FA74-416C-9F52-651D51A854CE}"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2EEA28-FA74-416C-9F52-651D51A854CE}" type="slidenum">
              <a:rPr lang="en-US" smtClean="0"/>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2EEA28-FA74-416C-9F52-651D51A854CE}" type="slidenum">
              <a:rPr lang="en-US" smtClean="0"/>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2EEA28-FA74-416C-9F52-651D51A854CE}" type="slidenum">
              <a:rPr lang="en-US" smtClean="0"/>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2EEA28-FA74-416C-9F52-651D51A854CE}" type="slidenum">
              <a:rPr lang="en-US" smtClean="0"/>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w="9525"/>
        </p:spPr>
        <p:txBody>
          <a:bodyPr/>
          <a:lstStyle/>
          <a:p>
            <a:r>
              <a:rPr lang="en-US" smtClean="0"/>
              <a:t>A </a:t>
            </a:r>
            <a:r>
              <a:rPr lang="en-US" b="1" smtClean="0"/>
              <a:t>meteorite</a:t>
            </a:r>
            <a:r>
              <a:rPr lang="en-US" smtClean="0"/>
              <a:t> is a natural object originating in </a:t>
            </a:r>
            <a:r>
              <a:rPr lang="en-US" smtClean="0">
                <a:hlinkClick r:id="rId3" action="ppaction://hlinkfile" tooltip="Outer space"/>
              </a:rPr>
              <a:t>outer space</a:t>
            </a:r>
            <a:r>
              <a:rPr lang="en-US" smtClean="0"/>
              <a:t> that survives an impact with the </a:t>
            </a:r>
            <a:r>
              <a:rPr lang="en-US" smtClean="0">
                <a:hlinkClick r:id="rId4" action="ppaction://hlinkfile" tooltip="Earth"/>
              </a:rPr>
              <a:t>Earth</a:t>
            </a:r>
            <a:r>
              <a:rPr lang="en-US" smtClean="0"/>
              <a:t>'s surface. While in space it is called a </a:t>
            </a:r>
            <a:r>
              <a:rPr lang="en-US" smtClean="0">
                <a:hlinkClick r:id="rId5" action="ppaction://hlinkfile" tooltip="Meteoroid"/>
              </a:rPr>
              <a:t>meteoroid</a:t>
            </a:r>
            <a:r>
              <a:rPr lang="en-US" smtClean="0"/>
              <a:t>.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2EEA28-FA74-416C-9F52-651D51A854CE}" type="slidenum">
              <a:rPr lang="en-US" smtClean="0"/>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2EEA28-FA74-416C-9F52-651D51A854CE}"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7ABBA2-E310-42E2-9086-E5994AFAFF2A}" type="slidenum">
              <a:rPr lang="en-US"/>
              <a:pPr/>
              <a:t>82</a:t>
            </a:fld>
            <a:endParaRPr lang="en-US"/>
          </a:p>
        </p:txBody>
      </p:sp>
      <p:sp>
        <p:nvSpPr>
          <p:cNvPr id="16386" name="Rectangle 2"/>
          <p:cNvSpPr>
            <a:spLocks noGrp="1" noRot="1" noChangeAspect="1" noChangeArrowheads="1" noTextEdit="1"/>
          </p:cNvSpPr>
          <p:nvPr>
            <p:ph type="sldImg"/>
          </p:nvPr>
        </p:nvSpPr>
        <p:spPr>
          <a:xfrm>
            <a:off x="1266825" y="727075"/>
            <a:ext cx="4781550" cy="3586163"/>
          </a:xfrm>
          <a:ln/>
        </p:spPr>
      </p:sp>
      <p:sp>
        <p:nvSpPr>
          <p:cNvPr id="16387" name="Rectangle 3"/>
          <p:cNvSpPr>
            <a:spLocks noGrp="1" noChangeArrowheads="1"/>
          </p:cNvSpPr>
          <p:nvPr>
            <p:ph type="body" idx="1"/>
          </p:nvPr>
        </p:nvSpPr>
        <p:spPr>
          <a:xfrm>
            <a:off x="974725" y="4560888"/>
            <a:ext cx="5365750" cy="4319587"/>
          </a:xfrm>
        </p:spPr>
        <p:txBody>
          <a:bodyPr/>
          <a:lstStyle/>
          <a:p>
            <a:r>
              <a:rPr lang="en-US" sz="900" b="1" dirty="0" smtClean="0"/>
              <a:t>Globular cluster</a:t>
            </a:r>
          </a:p>
          <a:p>
            <a:r>
              <a:rPr lang="en-US" sz="900" b="0" dirty="0" smtClean="0"/>
              <a:t>From Wikipedia, the free encyclopedia</a:t>
            </a:r>
          </a:p>
          <a:p>
            <a:endParaRPr lang="en-US" sz="900" dirty="0" smtClean="0"/>
          </a:p>
          <a:p>
            <a:r>
              <a:rPr lang="en-US" sz="900" dirty="0" smtClean="0"/>
              <a:t>A </a:t>
            </a:r>
            <a:r>
              <a:rPr lang="en-US" sz="900" b="1" dirty="0" smtClean="0"/>
              <a:t>globular cluster</a:t>
            </a:r>
            <a:r>
              <a:rPr lang="en-US" sz="900" dirty="0" smtClean="0"/>
              <a:t> is a </a:t>
            </a:r>
            <a:r>
              <a:rPr lang="en-US" sz="900" dirty="0" smtClean="0">
                <a:hlinkClick r:id="rId3" action="ppaction://hlinkfile" tooltip="Sphere"/>
              </a:rPr>
              <a:t>spherical</a:t>
            </a:r>
            <a:r>
              <a:rPr lang="en-US" sz="900" dirty="0" smtClean="0"/>
              <a:t> collection of </a:t>
            </a:r>
            <a:r>
              <a:rPr lang="en-US" sz="900" dirty="0" smtClean="0">
                <a:hlinkClick r:id="rId4" action="ppaction://hlinkfile" tooltip="Star"/>
              </a:rPr>
              <a:t>stars</a:t>
            </a:r>
            <a:r>
              <a:rPr lang="en-US" sz="900" dirty="0" smtClean="0"/>
              <a:t> that orbits a </a:t>
            </a:r>
            <a:r>
              <a:rPr lang="en-US" sz="900" dirty="0" smtClean="0">
                <a:hlinkClick r:id="rId5" action="ppaction://hlinkfile" tooltip="Galactic Center"/>
              </a:rPr>
              <a:t>galactic core</a:t>
            </a:r>
            <a:r>
              <a:rPr lang="en-US" sz="900" dirty="0" smtClean="0"/>
              <a:t> as a </a:t>
            </a:r>
            <a:r>
              <a:rPr lang="en-US" sz="900" dirty="0" smtClean="0">
                <a:hlinkClick r:id="rId6" action="ppaction://hlinkfile" tooltip="Satellite"/>
              </a:rPr>
              <a:t>satellite</a:t>
            </a:r>
            <a:r>
              <a:rPr lang="en-US" sz="900" dirty="0" smtClean="0"/>
              <a:t>. Globular clusters are very tightly bound by </a:t>
            </a:r>
            <a:r>
              <a:rPr lang="en-US" sz="900" dirty="0" smtClean="0">
                <a:hlinkClick r:id="rId7" action="ppaction://hlinkfile" tooltip="Gravity"/>
              </a:rPr>
              <a:t>gravity</a:t>
            </a:r>
            <a:r>
              <a:rPr lang="en-US" sz="900" dirty="0" smtClean="0"/>
              <a:t>, which gives them their spherical shapes and relatively high stellar densities toward their centers. The name of this category of </a:t>
            </a:r>
            <a:r>
              <a:rPr lang="en-US" sz="900" dirty="0" smtClean="0">
                <a:hlinkClick r:id="rId8" action="ppaction://hlinkfile" tooltip="Star cluster"/>
              </a:rPr>
              <a:t>star cluster</a:t>
            </a:r>
            <a:r>
              <a:rPr lang="en-US" sz="900" dirty="0" smtClean="0"/>
              <a:t> is derived from the </a:t>
            </a:r>
            <a:r>
              <a:rPr lang="en-US" sz="900" dirty="0" smtClean="0">
                <a:hlinkClick r:id="rId9" action="ppaction://hlinkfile" tooltip="Latin"/>
              </a:rPr>
              <a:t>Latin</a:t>
            </a:r>
            <a:r>
              <a:rPr lang="en-US" sz="900" dirty="0" smtClean="0"/>
              <a:t> </a:t>
            </a:r>
            <a:r>
              <a:rPr lang="en-US" sz="900" i="1" dirty="0" err="1" smtClean="0"/>
              <a:t>globulus</a:t>
            </a:r>
            <a:r>
              <a:rPr lang="en-US" sz="900" dirty="0" smtClean="0"/>
              <a:t>—a small sphere. A globular cluster is sometimes known more simply as a </a:t>
            </a:r>
            <a:r>
              <a:rPr lang="en-US" sz="900" i="1" dirty="0" smtClean="0"/>
              <a:t>globular</a:t>
            </a:r>
            <a:r>
              <a:rPr lang="en-US" sz="900" dirty="0" smtClean="0"/>
              <a:t>.</a:t>
            </a:r>
          </a:p>
          <a:p>
            <a:r>
              <a:rPr lang="en-US" sz="900" dirty="0" smtClean="0"/>
              <a:t>Globular clusters, which are found in the </a:t>
            </a:r>
            <a:r>
              <a:rPr lang="en-US" sz="900" dirty="0" smtClean="0">
                <a:hlinkClick r:id="rId10" action="ppaction://hlinkfile" tooltip="Galactic halo"/>
              </a:rPr>
              <a:t>halo</a:t>
            </a:r>
            <a:r>
              <a:rPr lang="en-US" sz="900" dirty="0" smtClean="0"/>
              <a:t> of a galaxy, contain considerably more stars and are much older than the less dense </a:t>
            </a:r>
            <a:r>
              <a:rPr lang="en-US" sz="900" dirty="0" smtClean="0">
                <a:hlinkClick r:id="rId11" action="ppaction://hlinkfile" tooltip="Open cluster"/>
              </a:rPr>
              <a:t>galactic, or open clusters</a:t>
            </a:r>
            <a:r>
              <a:rPr lang="en-US" sz="900" dirty="0" smtClean="0"/>
              <a:t>, which are found in the disk. Globular clusters are fairly common; there are about 158</a:t>
            </a:r>
            <a:r>
              <a:rPr lang="en-US" sz="900" baseline="30000" dirty="0" smtClean="0">
                <a:hlinkClick r:id="rId12" action="ppaction://hlinkfile"/>
              </a:rPr>
              <a:t>[2]</a:t>
            </a:r>
            <a:r>
              <a:rPr lang="en-US" sz="900" dirty="0" smtClean="0"/>
              <a:t> currently known globular clusters in the </a:t>
            </a:r>
            <a:r>
              <a:rPr lang="en-US" sz="900" dirty="0" smtClean="0">
                <a:hlinkClick r:id="rId13" action="ppaction://hlinkfile" tooltip="Milky Way"/>
              </a:rPr>
              <a:t>Milky Way</a:t>
            </a:r>
            <a:r>
              <a:rPr lang="en-US" sz="900" dirty="0" smtClean="0"/>
              <a:t>, with perhaps 10–20 more undiscovered.</a:t>
            </a:r>
            <a:r>
              <a:rPr lang="en-US" sz="900" baseline="30000" dirty="0" smtClean="0">
                <a:hlinkClick r:id="rId14" action="ppaction://hlinkfile"/>
              </a:rPr>
              <a:t>[3]</a:t>
            </a:r>
            <a:r>
              <a:rPr lang="en-US" sz="900" dirty="0" smtClean="0"/>
              <a:t> Large galaxies can have more: </a:t>
            </a:r>
            <a:r>
              <a:rPr lang="en-US" sz="900" dirty="0" smtClean="0">
                <a:hlinkClick r:id="rId15" action="ppaction://hlinkfile" tooltip="Andromeda Galaxy"/>
              </a:rPr>
              <a:t>Andromeda</a:t>
            </a:r>
            <a:r>
              <a:rPr lang="en-US" sz="900" dirty="0" smtClean="0"/>
              <a:t>, for instance, may have as many as 500.</a:t>
            </a:r>
            <a:r>
              <a:rPr lang="en-US" sz="900" baseline="30000" dirty="0" smtClean="0">
                <a:hlinkClick r:id="rId16" action="ppaction://hlinkfile"/>
              </a:rPr>
              <a:t>[4]</a:t>
            </a:r>
            <a:r>
              <a:rPr lang="en-US" sz="900" dirty="0" smtClean="0"/>
              <a:t> Some giant </a:t>
            </a:r>
            <a:r>
              <a:rPr lang="en-US" sz="900" dirty="0" smtClean="0">
                <a:hlinkClick r:id="rId17" action="ppaction://hlinkfile" tooltip="Elliptical galaxy"/>
              </a:rPr>
              <a:t>elliptical galaxies</a:t>
            </a:r>
            <a:r>
              <a:rPr lang="en-US" sz="900" dirty="0" smtClean="0"/>
              <a:t>, such as </a:t>
            </a:r>
            <a:r>
              <a:rPr lang="en-US" sz="900" dirty="0" smtClean="0">
                <a:hlinkClick r:id="rId18" action="ppaction://hlinkfile" tooltip="Elliptical Galaxy M87"/>
              </a:rPr>
              <a:t>M87</a:t>
            </a:r>
            <a:r>
              <a:rPr lang="en-US" sz="900" dirty="0" smtClean="0"/>
              <a:t>,</a:t>
            </a:r>
            <a:r>
              <a:rPr lang="en-US" sz="900" baseline="30000" dirty="0" smtClean="0">
                <a:hlinkClick r:id="rId19" action="ppaction://hlinkfile"/>
              </a:rPr>
              <a:t>[5]</a:t>
            </a:r>
            <a:r>
              <a:rPr lang="en-US" sz="900" dirty="0" smtClean="0"/>
              <a:t> may have as many as 10,000 globular clusters. These globular clusters orbit the galaxy out to large radii, 40 </a:t>
            </a:r>
            <a:r>
              <a:rPr lang="en-US" sz="900" dirty="0" err="1" smtClean="0">
                <a:hlinkClick r:id="rId20" action="ppaction://hlinkfile" tooltip="Parsec"/>
              </a:rPr>
              <a:t>kiloparsecs</a:t>
            </a:r>
            <a:r>
              <a:rPr lang="en-US" sz="900" dirty="0" smtClean="0"/>
              <a:t> (approximately 131 thousand </a:t>
            </a:r>
            <a:r>
              <a:rPr lang="en-US" sz="900" dirty="0" smtClean="0">
                <a:hlinkClick r:id="rId21" action="ppaction://hlinkfile" tooltip="Light-year"/>
              </a:rPr>
              <a:t>light-years</a:t>
            </a:r>
            <a:r>
              <a:rPr lang="en-US" sz="900" dirty="0" smtClean="0"/>
              <a:t>) or more.</a:t>
            </a:r>
            <a:r>
              <a:rPr lang="en-US" sz="900" baseline="30000" dirty="0" smtClean="0">
                <a:hlinkClick r:id="rId22" action="ppaction://hlinkfile"/>
              </a:rPr>
              <a:t>[6]</a:t>
            </a:r>
            <a:endParaRPr lang="en-US" sz="900" dirty="0" smtClean="0"/>
          </a:p>
          <a:p>
            <a:r>
              <a:rPr lang="en-US" sz="900" dirty="0" smtClean="0"/>
              <a:t>Every galaxy of sufficient mass in the </a:t>
            </a:r>
            <a:r>
              <a:rPr lang="en-US" sz="900" dirty="0" smtClean="0">
                <a:hlinkClick r:id="rId23" action="ppaction://hlinkfile" tooltip="Local Group"/>
              </a:rPr>
              <a:t>Local Group</a:t>
            </a:r>
            <a:r>
              <a:rPr lang="en-US" sz="900" dirty="0" smtClean="0"/>
              <a:t> has an associated group of globular clusters, and almost every large galaxy surveyed has been found to possess a system of globular clusters.</a:t>
            </a:r>
            <a:r>
              <a:rPr lang="en-US" sz="900" baseline="30000" dirty="0" smtClean="0">
                <a:hlinkClick r:id="rId24" action="ppaction://hlinkfile"/>
              </a:rPr>
              <a:t>[7]</a:t>
            </a:r>
            <a:r>
              <a:rPr lang="en-US" sz="900" dirty="0" smtClean="0"/>
              <a:t> The </a:t>
            </a:r>
            <a:r>
              <a:rPr lang="en-US" sz="900" dirty="0" smtClean="0">
                <a:hlinkClick r:id="rId25" action="ppaction://hlinkfile" tooltip="Sagittarius Dwarf Elliptical Galaxy"/>
              </a:rPr>
              <a:t>Sagittarius Dwarf</a:t>
            </a:r>
            <a:r>
              <a:rPr lang="en-US" sz="900" dirty="0" smtClean="0"/>
              <a:t> and </a:t>
            </a:r>
            <a:r>
              <a:rPr lang="en-US" sz="900" dirty="0" err="1" smtClean="0">
                <a:hlinkClick r:id="rId26" action="ppaction://hlinkfile" tooltip="Canis Major Dwarf Galaxy"/>
              </a:rPr>
              <a:t>Canis</a:t>
            </a:r>
            <a:r>
              <a:rPr lang="en-US" sz="900" dirty="0" smtClean="0">
                <a:hlinkClick r:id="rId26" action="ppaction://hlinkfile" tooltip="Canis Major Dwarf Galaxy"/>
              </a:rPr>
              <a:t> Major Dwarf</a:t>
            </a:r>
            <a:r>
              <a:rPr lang="en-US" sz="900" dirty="0" smtClean="0"/>
              <a:t> galaxies appear to be in the process of donating their associated globular clusters (such as </a:t>
            </a:r>
            <a:r>
              <a:rPr lang="en-US" sz="900" dirty="0" smtClean="0">
                <a:hlinkClick r:id="rId27" action="ppaction://hlinkfile" tooltip="Palomar 12"/>
              </a:rPr>
              <a:t>Palomar 12</a:t>
            </a:r>
            <a:r>
              <a:rPr lang="en-US" sz="900" dirty="0" smtClean="0"/>
              <a:t>) to the Milky Way.</a:t>
            </a:r>
            <a:r>
              <a:rPr lang="en-US" sz="900" baseline="30000" dirty="0" smtClean="0">
                <a:hlinkClick r:id="rId28" action="ppaction://hlinkfile"/>
              </a:rPr>
              <a:t>[8]</a:t>
            </a:r>
            <a:r>
              <a:rPr lang="en-US" sz="900" dirty="0" smtClean="0"/>
              <a:t> This demonstrates how many of this galaxy's globular clusters were acquired in the past.</a:t>
            </a:r>
          </a:p>
          <a:p>
            <a:r>
              <a:rPr lang="en-US" sz="900" dirty="0" smtClean="0"/>
              <a:t>Although it appears that globular clusters contain some of the first stars to be produced in the galaxy, their </a:t>
            </a:r>
            <a:r>
              <a:rPr lang="en-US" sz="900" dirty="0" smtClean="0">
                <a:hlinkClick r:id="rId29" action="ppaction://hlinkfile" tooltip="Galaxy formation and evolution"/>
              </a:rPr>
              <a:t>origins</a:t>
            </a:r>
            <a:r>
              <a:rPr lang="en-US" sz="900" dirty="0" smtClean="0"/>
              <a:t> and their role in galactic evolution are still unclear. It does appear clear that globular clusters are significantly different from </a:t>
            </a:r>
            <a:r>
              <a:rPr lang="en-US" sz="900" dirty="0" smtClean="0">
                <a:hlinkClick r:id="rId30" action="ppaction://hlinkfile" tooltip="Dwarf elliptical galaxy"/>
              </a:rPr>
              <a:t>dwarf elliptical galaxies</a:t>
            </a:r>
            <a:r>
              <a:rPr lang="en-US" sz="900" dirty="0" smtClean="0"/>
              <a:t> and were formed as part of the star formation of the parent galaxy rather than as a separate galaxy.</a:t>
            </a:r>
            <a:r>
              <a:rPr lang="en-US" sz="900" baseline="30000" dirty="0" smtClean="0"/>
              <a:t>[</a:t>
            </a:r>
            <a:r>
              <a:rPr lang="en-US" sz="900" i="1" baseline="30000" dirty="0" smtClean="0">
                <a:hlinkClick r:id="rId31" action="ppaction://hlinkfile" tooltip="Wikipedia:Citation needed"/>
              </a:rPr>
              <a:t>citation needed</a:t>
            </a:r>
            <a:r>
              <a:rPr lang="en-US" sz="900" baseline="30000" dirty="0" smtClean="0"/>
              <a:t>]</a:t>
            </a:r>
            <a:r>
              <a:rPr lang="en-US" sz="900" dirty="0" smtClean="0"/>
              <a:t> However, recent conjectures by astronomers suggest that globular clusters and </a:t>
            </a:r>
            <a:r>
              <a:rPr lang="en-US" sz="900" dirty="0" smtClean="0">
                <a:hlinkClick r:id="rId32" action="ppaction://hlinkfile" tooltip="Dwarf spheroidal galaxy"/>
              </a:rPr>
              <a:t>dwarf </a:t>
            </a:r>
            <a:r>
              <a:rPr lang="en-US" sz="900" dirty="0" err="1" smtClean="0">
                <a:hlinkClick r:id="rId32" action="ppaction://hlinkfile" tooltip="Dwarf spheroidal galaxy"/>
              </a:rPr>
              <a:t>spheroidals</a:t>
            </a:r>
            <a:r>
              <a:rPr lang="en-US" sz="900" dirty="0" smtClean="0"/>
              <a:t> may not be clearly separate and distinct types of objects.</a:t>
            </a:r>
            <a:r>
              <a:rPr lang="en-US" sz="900" baseline="30000" dirty="0" smtClean="0">
                <a:hlinkClick r:id="rId33" action="ppaction://hlinkfile"/>
              </a:rPr>
              <a:t>[9]</a:t>
            </a:r>
            <a:endParaRPr lang="en-US" sz="900" dirty="0" smtClean="0"/>
          </a:p>
          <a:p>
            <a:pPr>
              <a:lnSpc>
                <a:spcPct val="90000"/>
              </a:lnSpc>
            </a:pPr>
            <a:endParaRPr lang="en-US" sz="900" b="1" dirty="0" smtClean="0"/>
          </a:p>
          <a:p>
            <a:pPr>
              <a:lnSpc>
                <a:spcPct val="90000"/>
              </a:lnSpc>
            </a:pPr>
            <a:r>
              <a:rPr lang="en-US" sz="900" b="1" dirty="0" smtClean="0"/>
              <a:t>Harlow </a:t>
            </a:r>
            <a:r>
              <a:rPr lang="en-US" sz="900" b="1" dirty="0"/>
              <a:t>Shapley</a:t>
            </a:r>
          </a:p>
          <a:p>
            <a:pPr>
              <a:lnSpc>
                <a:spcPct val="90000"/>
              </a:lnSpc>
            </a:pPr>
            <a:r>
              <a:rPr lang="en-US" sz="900" b="1" dirty="0"/>
              <a:t>From Wikipedia, the free encyclopedia</a:t>
            </a:r>
          </a:p>
          <a:p>
            <a:pPr>
              <a:lnSpc>
                <a:spcPct val="90000"/>
              </a:lnSpc>
            </a:pPr>
            <a:r>
              <a:rPr lang="en-US" sz="900" b="1" dirty="0"/>
              <a:t>Harlow Shapley</a:t>
            </a:r>
            <a:r>
              <a:rPr lang="en-US" sz="900" dirty="0"/>
              <a:t> (</a:t>
            </a:r>
            <a:r>
              <a:rPr lang="en-US" sz="900" dirty="0">
                <a:hlinkClick r:id="rId34" tooltip="November 2"/>
              </a:rPr>
              <a:t>November 2</a:t>
            </a:r>
            <a:r>
              <a:rPr lang="en-US" sz="900" dirty="0"/>
              <a:t>, </a:t>
            </a:r>
            <a:r>
              <a:rPr lang="en-US" sz="900" dirty="0">
                <a:hlinkClick r:id="rId35" tooltip="1885"/>
              </a:rPr>
              <a:t>1885</a:t>
            </a:r>
            <a:r>
              <a:rPr lang="en-US" sz="900" dirty="0"/>
              <a:t> – </a:t>
            </a:r>
            <a:r>
              <a:rPr lang="en-US" sz="900" dirty="0">
                <a:hlinkClick r:id="rId36" tooltip="October 20"/>
              </a:rPr>
              <a:t>October 20</a:t>
            </a:r>
            <a:r>
              <a:rPr lang="en-US" sz="900" dirty="0"/>
              <a:t>, </a:t>
            </a:r>
            <a:r>
              <a:rPr lang="en-US" sz="900" dirty="0">
                <a:hlinkClick r:id="rId37" tooltip="1972"/>
              </a:rPr>
              <a:t>1972</a:t>
            </a:r>
            <a:r>
              <a:rPr lang="en-US" sz="900" dirty="0"/>
              <a:t>) was an </a:t>
            </a:r>
            <a:r>
              <a:rPr lang="en-US" sz="900" dirty="0">
                <a:hlinkClick r:id="rId38" tooltip="United States"/>
              </a:rPr>
              <a:t>American</a:t>
            </a:r>
            <a:r>
              <a:rPr lang="en-US" sz="900" dirty="0"/>
              <a:t> </a:t>
            </a:r>
            <a:r>
              <a:rPr lang="en-US" sz="900" dirty="0">
                <a:hlinkClick r:id="rId39" tooltip="Astronomer"/>
              </a:rPr>
              <a:t>astronomer</a:t>
            </a:r>
            <a:r>
              <a:rPr lang="en-US" sz="900" dirty="0"/>
              <a:t>.</a:t>
            </a:r>
          </a:p>
          <a:p>
            <a:pPr>
              <a:lnSpc>
                <a:spcPct val="90000"/>
              </a:lnSpc>
            </a:pPr>
            <a:r>
              <a:rPr lang="en-US" sz="900" dirty="0"/>
              <a:t>He studied under </a:t>
            </a:r>
            <a:r>
              <a:rPr lang="en-US" sz="900" dirty="0">
                <a:hlinkClick r:id="rId40" tooltip="Henry Norris Russell"/>
              </a:rPr>
              <a:t>Henry Norris Russell</a:t>
            </a:r>
            <a:r>
              <a:rPr lang="en-US" sz="900" dirty="0"/>
              <a:t> at </a:t>
            </a:r>
            <a:r>
              <a:rPr lang="en-US" sz="900" dirty="0">
                <a:hlinkClick r:id="rId41" tooltip="Princeton University"/>
              </a:rPr>
              <a:t>Princeton University</a:t>
            </a:r>
            <a:r>
              <a:rPr lang="en-US" sz="900" dirty="0"/>
              <a:t> and used the period-luminosity relation for </a:t>
            </a:r>
            <a:r>
              <a:rPr lang="en-US" sz="900" dirty="0">
                <a:hlinkClick r:id="rId42" tooltip="Cepheid variable star"/>
              </a:rPr>
              <a:t>Cepheid variable stars</a:t>
            </a:r>
            <a:r>
              <a:rPr lang="en-US" sz="900" dirty="0"/>
              <a:t> (discovered by </a:t>
            </a:r>
            <a:r>
              <a:rPr lang="en-US" sz="900" dirty="0">
                <a:hlinkClick r:id="rId43" tooltip="Henrietta Swan Leavitt"/>
              </a:rPr>
              <a:t>Henrietta Swan Leavitt</a:t>
            </a:r>
            <a:r>
              <a:rPr lang="en-US" sz="900" dirty="0"/>
              <a:t>) to determine distances to </a:t>
            </a:r>
            <a:r>
              <a:rPr lang="en-US" sz="900" dirty="0">
                <a:hlinkClick r:id="rId44" tooltip="Globular cluster"/>
              </a:rPr>
              <a:t>globular clusters</a:t>
            </a:r>
            <a:r>
              <a:rPr lang="en-US" sz="900" dirty="0"/>
              <a:t>. He was the first to realize that the </a:t>
            </a:r>
            <a:r>
              <a:rPr lang="en-US" sz="900" dirty="0">
                <a:hlinkClick r:id="rId45" tooltip="Milky Way Galaxy"/>
              </a:rPr>
              <a:t>Milky Way Galaxy</a:t>
            </a:r>
            <a:r>
              <a:rPr lang="en-US" sz="900" dirty="0"/>
              <a:t> was much larger than previously believed.</a:t>
            </a:r>
          </a:p>
          <a:p>
            <a:pPr>
              <a:lnSpc>
                <a:spcPct val="90000"/>
              </a:lnSpc>
            </a:pPr>
            <a:r>
              <a:rPr lang="en-US" sz="900" dirty="0"/>
              <a:t>He participated in the "</a:t>
            </a:r>
            <a:r>
              <a:rPr lang="en-US" sz="900" dirty="0">
                <a:hlinkClick r:id="rId46" tooltip="The great debate"/>
              </a:rPr>
              <a:t>Great Debate</a:t>
            </a:r>
            <a:r>
              <a:rPr lang="en-US" sz="900" dirty="0"/>
              <a:t>" with </a:t>
            </a:r>
            <a:r>
              <a:rPr lang="en-US" sz="900" dirty="0">
                <a:hlinkClick r:id="rId47" tooltip="Heber D. Curtis"/>
              </a:rPr>
              <a:t>Heber D. Curtis</a:t>
            </a:r>
            <a:r>
              <a:rPr lang="en-US" sz="900" dirty="0"/>
              <a:t> on the nature of nebulas and galaxies and the size of the universe. The debate took place on April 26, </a:t>
            </a:r>
            <a:r>
              <a:rPr lang="en-US" sz="900" dirty="0">
                <a:hlinkClick r:id="rId48" tooltip="1920"/>
              </a:rPr>
              <a:t>1920</a:t>
            </a:r>
            <a:r>
              <a:rPr lang="en-US" sz="900" dirty="0"/>
              <a:t>. Shapley argued against the theory that the </a:t>
            </a:r>
            <a:r>
              <a:rPr lang="en-US" sz="900" dirty="0">
                <a:hlinkClick r:id="rId49" tooltip="Sun"/>
              </a:rPr>
              <a:t>Sun</a:t>
            </a:r>
            <a:r>
              <a:rPr lang="en-US" sz="900" dirty="0"/>
              <a:t> was at the center of the galaxy, and promoted the idea that </a:t>
            </a:r>
            <a:r>
              <a:rPr lang="en-US" sz="900" dirty="0">
                <a:hlinkClick r:id="rId44" tooltip="Globular cluster"/>
              </a:rPr>
              <a:t>globular clusters</a:t>
            </a:r>
            <a:r>
              <a:rPr lang="en-US" sz="900" dirty="0"/>
              <a:t> and spiral </a:t>
            </a:r>
            <a:r>
              <a:rPr lang="en-US" sz="900" dirty="0">
                <a:hlinkClick r:id="rId50" tooltip="Nebulae"/>
              </a:rPr>
              <a:t>nebulae</a:t>
            </a:r>
            <a:r>
              <a:rPr lang="en-US" sz="900" dirty="0"/>
              <a:t> are within the Milky Way. He was incorrect about the latter point, but correct about the former.</a:t>
            </a:r>
          </a:p>
          <a:p>
            <a:pPr>
              <a:lnSpc>
                <a:spcPct val="90000"/>
              </a:lnSpc>
            </a:pPr>
            <a:r>
              <a:rPr lang="en-US" sz="900" dirty="0"/>
              <a:t>At the time of the debate, Shapley was working at the </a:t>
            </a:r>
            <a:r>
              <a:rPr lang="en-US" sz="900" dirty="0">
                <a:hlinkClick r:id="rId51" tooltip="Mount Wilson Observatory"/>
              </a:rPr>
              <a:t>Mount Wilson Observatory</a:t>
            </a:r>
            <a:r>
              <a:rPr lang="en-US" sz="900" dirty="0"/>
              <a:t>. After the debate, however, he was hired to replace the recently deceased </a:t>
            </a:r>
            <a:r>
              <a:rPr lang="en-US" sz="900" dirty="0">
                <a:hlinkClick r:id="rId52" tooltip="Edward Charles Pickering"/>
              </a:rPr>
              <a:t>Edward Charles Pickering</a:t>
            </a:r>
            <a:r>
              <a:rPr lang="en-US" sz="900" dirty="0"/>
              <a:t> as director of the </a:t>
            </a:r>
            <a:r>
              <a:rPr lang="en-US" sz="900" dirty="0">
                <a:hlinkClick r:id="rId53" tooltip="Harvard College Observatory"/>
              </a:rPr>
              <a:t>Harvard College Observatory</a:t>
            </a:r>
            <a:r>
              <a:rPr lang="en-US" sz="900" dirty="0"/>
              <a:t>.</a:t>
            </a:r>
          </a:p>
          <a:p>
            <a:pPr>
              <a:lnSpc>
                <a:spcPct val="90000"/>
              </a:lnSpc>
            </a:pPr>
            <a:r>
              <a:rPr lang="en-US" sz="900" dirty="0"/>
              <a:t>He served as director of the HCO from </a:t>
            </a:r>
            <a:r>
              <a:rPr lang="en-US" sz="900" dirty="0">
                <a:hlinkClick r:id="rId54" tooltip="1921"/>
              </a:rPr>
              <a:t>1921</a:t>
            </a:r>
            <a:r>
              <a:rPr lang="en-US" sz="900" dirty="0"/>
              <a:t> to </a:t>
            </a:r>
            <a:r>
              <a:rPr lang="en-US" sz="900" dirty="0">
                <a:hlinkClick r:id="rId55" tooltip="1952"/>
              </a:rPr>
              <a:t>1952</a:t>
            </a:r>
            <a:r>
              <a:rPr lang="en-US" sz="900" dirty="0"/>
              <a:t>. During this time, he hired his future wife </a:t>
            </a:r>
            <a:r>
              <a:rPr lang="en-US" sz="900" dirty="0">
                <a:hlinkClick r:id="rId56" tooltip="Cecilia Payne-Gaposchkin"/>
              </a:rPr>
              <a:t>Cecilia Payne-</a:t>
            </a:r>
            <a:r>
              <a:rPr lang="en-US" sz="900" dirty="0" err="1">
                <a:hlinkClick r:id="rId56" tooltip="Cecilia Payne-Gaposchkin"/>
              </a:rPr>
              <a:t>Gaposchkin</a:t>
            </a:r>
            <a:r>
              <a:rPr lang="en-US" sz="900" dirty="0"/>
              <a:t>, who became the first person to earn a doctorate at </a:t>
            </a:r>
            <a:r>
              <a:rPr lang="en-US" sz="900" dirty="0">
                <a:hlinkClick r:id="rId57" tooltip="Harvard University"/>
              </a:rPr>
              <a:t>Harvard University</a:t>
            </a:r>
            <a:r>
              <a:rPr lang="en-US" sz="900" dirty="0"/>
              <a:t> in the field of </a:t>
            </a:r>
            <a:r>
              <a:rPr lang="en-US" sz="900" dirty="0">
                <a:hlinkClick r:id="rId58" tooltip="Astronomy"/>
              </a:rPr>
              <a:t>astronomy</a:t>
            </a:r>
            <a:r>
              <a:rPr lang="en-US" sz="900" dirty="0"/>
              <a:t>.</a:t>
            </a:r>
          </a:p>
          <a:p>
            <a:pPr>
              <a:lnSpc>
                <a:spcPct val="90000"/>
              </a:lnSpc>
            </a:pPr>
            <a:r>
              <a:rPr lang="en-US" sz="900" dirty="0"/>
              <a:t>In the 1940's, Shapley helped found government funded scientific associations, including the </a:t>
            </a:r>
            <a:r>
              <a:rPr lang="en-US" sz="900" dirty="0">
                <a:hlinkClick r:id="rId59" tooltip="National Science Foundation"/>
              </a:rPr>
              <a:t>National Science Foundation</a:t>
            </a:r>
            <a:r>
              <a:rPr lang="en-US" sz="900" dirty="0"/>
              <a:t>. He is also responsible for putting the "S" in </a:t>
            </a:r>
            <a:r>
              <a:rPr lang="en-US" sz="900" dirty="0">
                <a:hlinkClick r:id="rId60" tooltip="UNESCO"/>
              </a:rPr>
              <a:t>UNESCO</a:t>
            </a:r>
            <a:r>
              <a:rPr lang="en-US" sz="900" dirty="0"/>
              <a:t> (United Nations Educational, Scientific and Cultural Organization).</a:t>
            </a:r>
          </a:p>
          <a:p>
            <a:pPr>
              <a:lnSpc>
                <a:spcPct val="90000"/>
              </a:lnSpc>
            </a:pPr>
            <a:r>
              <a:rPr lang="en-US" sz="900" dirty="0"/>
              <a:t>Politically, Shapely was a </a:t>
            </a:r>
            <a:r>
              <a:rPr lang="en-US" sz="900" dirty="0">
                <a:hlinkClick r:id="rId61" tooltip="Liberal"/>
              </a:rPr>
              <a:t>liberal</a:t>
            </a:r>
            <a:r>
              <a:rPr lang="en-US" sz="900" dirty="0"/>
              <a:t>, and found himself one of the victims of </a:t>
            </a:r>
            <a:r>
              <a:rPr lang="en-US" sz="900" dirty="0">
                <a:hlinkClick r:id="rId62" tooltip="McCarthyism"/>
              </a:rPr>
              <a:t>McCarthyism</a:t>
            </a:r>
            <a:r>
              <a:rPr lang="en-US" sz="900" dirty="0"/>
              <a:t>.</a:t>
            </a:r>
          </a:p>
          <a:p>
            <a:pPr>
              <a:lnSpc>
                <a:spcPct val="90000"/>
              </a:lnSpc>
            </a:pPr>
            <a:r>
              <a:rPr lang="en-US" sz="900" dirty="0"/>
              <a:t>In 1950, Shapley was instrumental in </a:t>
            </a:r>
            <a:r>
              <a:rPr lang="en-US" sz="900" dirty="0" err="1"/>
              <a:t>organising</a:t>
            </a:r>
            <a:r>
              <a:rPr lang="en-US" sz="900" dirty="0"/>
              <a:t> a campaign in academia against the controversial US bestseller book </a:t>
            </a:r>
            <a:r>
              <a:rPr lang="en-US" sz="900" i="1" dirty="0">
                <a:hlinkClick r:id="rId63" tooltip="Worlds in Collision"/>
              </a:rPr>
              <a:t>Worlds in Collision</a:t>
            </a:r>
            <a:r>
              <a:rPr lang="en-US" sz="900" dirty="0"/>
              <a:t> by </a:t>
            </a:r>
            <a:r>
              <a:rPr lang="en-US" sz="900" dirty="0">
                <a:hlinkClick r:id="rId64" tooltip="Russia"/>
              </a:rPr>
              <a:t>Russian</a:t>
            </a:r>
            <a:r>
              <a:rPr lang="en-US" sz="900" dirty="0"/>
              <a:t> expatriate psychiatrist </a:t>
            </a:r>
            <a:r>
              <a:rPr lang="en-US" sz="900" dirty="0">
                <a:hlinkClick r:id="rId65" tooltip="Immanuel Velikovsky"/>
              </a:rPr>
              <a:t>Immanuel </a:t>
            </a:r>
            <a:r>
              <a:rPr lang="en-US" sz="900" dirty="0" err="1">
                <a:hlinkClick r:id="rId65" tooltip="Immanuel Velikovsky"/>
              </a:rPr>
              <a:t>Velikovsky</a:t>
            </a:r>
            <a:r>
              <a:rPr lang="en-US" sz="900" dirty="0"/>
              <a:t>.</a:t>
            </a:r>
          </a:p>
          <a:p>
            <a:pPr>
              <a:lnSpc>
                <a:spcPct val="90000"/>
              </a:lnSpc>
            </a:pPr>
            <a:r>
              <a:rPr lang="en-US" sz="900" dirty="0"/>
              <a:t>Incidentally, Shapley held a life long interest in </a:t>
            </a:r>
            <a:r>
              <a:rPr lang="en-US" sz="900" dirty="0">
                <a:hlinkClick r:id="rId66" tooltip="Myrmecology"/>
              </a:rPr>
              <a:t>myrmecology</a:t>
            </a:r>
            <a:r>
              <a:rPr lang="en-US" sz="900" dirty="0"/>
              <a:t>, the study of </a:t>
            </a:r>
            <a:r>
              <a:rPr lang="en-US" sz="900" dirty="0">
                <a:hlinkClick r:id="rId67" tooltip="Ants"/>
              </a:rPr>
              <a:t>ants</a:t>
            </a:r>
            <a:r>
              <a:rPr lang="en-US" sz="900" dirty="0"/>
              <a:t>.</a:t>
            </a:r>
          </a:p>
          <a:p>
            <a:pPr>
              <a:lnSpc>
                <a:spcPct val="90000"/>
              </a:lnSpc>
            </a:pPr>
            <a:r>
              <a:rPr lang="en-US" sz="900" dirty="0"/>
              <a:t>He is also the Grandfather of best-selling author Tracey Shapley and </a:t>
            </a:r>
            <a:r>
              <a:rPr lang="en-US" sz="900" dirty="0">
                <a:hlinkClick r:id="rId68" tooltip="Pulitzer Prize"/>
              </a:rPr>
              <a:t>Pulitzer Prize</a:t>
            </a:r>
            <a:r>
              <a:rPr lang="en-US" sz="900" dirty="0"/>
              <a:t> winning accountant Christopher Shapley</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07910E-8859-4F04-8A6B-F2E0C3D35E63}" type="slidenum">
              <a:rPr lang="en-US"/>
              <a:pPr/>
              <a:t>83</a:t>
            </a:fld>
            <a:endParaRPr lang="en-US"/>
          </a:p>
        </p:txBody>
      </p:sp>
      <p:sp>
        <p:nvSpPr>
          <p:cNvPr id="18434" name="Rectangle 2"/>
          <p:cNvSpPr>
            <a:spLocks noGrp="1" noRot="1" noChangeAspect="1" noChangeArrowheads="1" noTextEdit="1"/>
          </p:cNvSpPr>
          <p:nvPr>
            <p:ph type="sldImg"/>
          </p:nvPr>
        </p:nvSpPr>
        <p:spPr>
          <a:xfrm>
            <a:off x="1266825" y="727075"/>
            <a:ext cx="4781550" cy="3586163"/>
          </a:xfrm>
          <a:ln/>
        </p:spPr>
      </p:sp>
      <p:sp>
        <p:nvSpPr>
          <p:cNvPr id="18435" name="Rectangle 3"/>
          <p:cNvSpPr>
            <a:spLocks noGrp="1" noChangeArrowheads="1"/>
          </p:cNvSpPr>
          <p:nvPr>
            <p:ph type="body" idx="1"/>
          </p:nvPr>
        </p:nvSpPr>
        <p:spPr>
          <a:xfrm>
            <a:off x="974725" y="4560888"/>
            <a:ext cx="5365750" cy="4319587"/>
          </a:xfrm>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0F9D86-0E07-4551-9534-D71BA97AC08C}" type="slidenum">
              <a:rPr lang="en-US"/>
              <a:pPr/>
              <a:t>84</a:t>
            </a:fld>
            <a:endParaRPr lang="en-US"/>
          </a:p>
        </p:txBody>
      </p:sp>
      <p:sp>
        <p:nvSpPr>
          <p:cNvPr id="34818" name="Rectangle 2"/>
          <p:cNvSpPr>
            <a:spLocks noGrp="1" noChangeArrowheads="1"/>
          </p:cNvSpPr>
          <p:nvPr>
            <p:ph type="body" idx="1"/>
          </p:nvPr>
        </p:nvSpPr>
        <p:spPr>
          <a:xfrm>
            <a:off x="974725" y="4560888"/>
            <a:ext cx="5365750" cy="4319587"/>
          </a:xfrm>
          <a:noFill/>
          <a:ln/>
        </p:spPr>
        <p:txBody>
          <a:bodyPr lIns="95646" tIns="46984" rIns="95646" bIns="46984"/>
          <a:lstStyle/>
          <a:p>
            <a:r>
              <a:rPr lang="en-US"/>
              <a:t>show video clip #21 with Doppler shift of a train horn</a:t>
            </a:r>
          </a:p>
          <a:p>
            <a:endParaRPr lang="en-US"/>
          </a:p>
          <a:p>
            <a:r>
              <a:rPr lang="en-US"/>
              <a:t>Emphasize:  higher frequency if moving towards you, lower frequency if moving away.</a:t>
            </a:r>
          </a:p>
          <a:p>
            <a:endParaRPr lang="en-US"/>
          </a:p>
          <a:p>
            <a:r>
              <a:rPr lang="en-US"/>
              <a:t>Other demonstration--swinging a speaker.</a:t>
            </a:r>
          </a:p>
        </p:txBody>
      </p:sp>
      <p:sp>
        <p:nvSpPr>
          <p:cNvPr id="34819" name="Rectangle 3"/>
          <p:cNvSpPr>
            <a:spLocks noGrp="1" noRot="1" noChangeAspect="1" noChangeArrowheads="1" noTextEdit="1"/>
          </p:cNvSpPr>
          <p:nvPr>
            <p:ph type="sldImg"/>
          </p:nvPr>
        </p:nvSpPr>
        <p:spPr>
          <a:xfrm>
            <a:off x="1266825" y="727075"/>
            <a:ext cx="4781550" cy="3586163"/>
          </a:xfrm>
          <a:ln w="12700" cap="flat">
            <a:solidFill>
              <a:schemeClr val="tx1"/>
            </a:solidFill>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2EEA28-FA74-416C-9F52-651D51A854CE}" type="slidenum">
              <a:rPr lang="en-US" smtClean="0"/>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2EEA28-FA74-416C-9F52-651D51A854CE}" type="slidenum">
              <a:rPr lang="en-US" smtClean="0"/>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2EEA28-FA74-416C-9F52-651D51A854CE}" type="slidenum">
              <a:rPr lang="en-US" smtClean="0"/>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2EEA28-FA74-416C-9F52-651D51A854CE}" type="slidenum">
              <a:rPr lang="en-US" smtClean="0"/>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2EEA28-FA74-416C-9F52-651D51A854CE}" type="slidenum">
              <a:rPr lang="en-US" smtClean="0"/>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2EEA28-FA74-416C-9F52-651D51A854CE}" type="slidenum">
              <a:rPr lang="en-US" smtClean="0"/>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2EEA28-FA74-416C-9F52-651D51A854CE}" type="slidenum">
              <a:rPr lang="en-US" smtClean="0"/>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1101C4-E9D6-4F56-A2D8-52E47CA3FDFA}" type="slidenum">
              <a:rPr lang="en-US"/>
              <a:pPr/>
              <a:t>92</a:t>
            </a:fld>
            <a:endParaRPr lang="en-US"/>
          </a:p>
        </p:txBody>
      </p:sp>
      <p:sp>
        <p:nvSpPr>
          <p:cNvPr id="53250" name="Rectangle 2"/>
          <p:cNvSpPr>
            <a:spLocks noGrp="1" noChangeArrowheads="1"/>
          </p:cNvSpPr>
          <p:nvPr>
            <p:ph type="body" idx="1"/>
          </p:nvPr>
        </p:nvSpPr>
        <p:spPr>
          <a:xfrm>
            <a:off x="974725" y="4560888"/>
            <a:ext cx="5365750" cy="4319587"/>
          </a:xfrm>
          <a:noFill/>
          <a:ln/>
        </p:spPr>
        <p:txBody>
          <a:bodyPr lIns="95646" tIns="46984" rIns="95646" bIns="46984"/>
          <a:lstStyle/>
          <a:p>
            <a:r>
              <a:rPr lang="en-US"/>
              <a:t>age of stars and formation of galaxies still open to some question</a:t>
            </a:r>
          </a:p>
          <a:p>
            <a:r>
              <a:rPr lang="en-US"/>
              <a:t>Note that Dr. McNamara has made some important discoveries on this question just this year (1997).</a:t>
            </a:r>
          </a:p>
          <a:p>
            <a:endParaRPr lang="en-US"/>
          </a:p>
          <a:p>
            <a:r>
              <a:rPr lang="en-US"/>
              <a:t>Best current estimates:  universe is about 12-18 billion years. Earth about 5 billion years (oldest crust about 4.3 billion years)</a:t>
            </a:r>
          </a:p>
        </p:txBody>
      </p:sp>
      <p:sp>
        <p:nvSpPr>
          <p:cNvPr id="53251" name="Rectangle 3"/>
          <p:cNvSpPr>
            <a:spLocks noGrp="1" noRot="1" noChangeAspect="1" noChangeArrowheads="1" noTextEdit="1"/>
          </p:cNvSpPr>
          <p:nvPr>
            <p:ph type="sldImg"/>
          </p:nvPr>
        </p:nvSpPr>
        <p:spPr>
          <a:xfrm>
            <a:off x="1266825" y="727075"/>
            <a:ext cx="4781550" cy="3586163"/>
          </a:xfrm>
          <a:ln w="12700" cap="flat">
            <a:solidFill>
              <a:schemeClr val="tx1"/>
            </a:solidFill>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136994-0495-481F-AF56-3FE973683D34}" type="slidenum">
              <a:rPr lang="en-US"/>
              <a:pPr/>
              <a:t>93</a:t>
            </a:fld>
            <a:endParaRPr lang="en-US"/>
          </a:p>
        </p:txBody>
      </p:sp>
      <p:sp>
        <p:nvSpPr>
          <p:cNvPr id="56322" name="Rectangle 2"/>
          <p:cNvSpPr>
            <a:spLocks noGrp="1" noChangeArrowheads="1"/>
          </p:cNvSpPr>
          <p:nvPr>
            <p:ph type="body" idx="1"/>
          </p:nvPr>
        </p:nvSpPr>
        <p:spPr>
          <a:xfrm>
            <a:off x="974725" y="4560888"/>
            <a:ext cx="5365750" cy="4319587"/>
          </a:xfrm>
          <a:noFill/>
          <a:ln/>
        </p:spPr>
        <p:txBody>
          <a:bodyPr lIns="101108" tIns="49667" rIns="101108" bIns="49667"/>
          <a:lstStyle/>
          <a:p>
            <a:r>
              <a:rPr lang="en-US"/>
              <a:t>age of stars and formation of galaxies still open to some question</a:t>
            </a:r>
          </a:p>
          <a:p>
            <a:r>
              <a:rPr lang="en-US"/>
              <a:t>Note that Dr. McNamara has made some important discoveries on this question just this year (1997).</a:t>
            </a:r>
          </a:p>
          <a:p>
            <a:endParaRPr lang="en-US"/>
          </a:p>
          <a:p>
            <a:r>
              <a:rPr lang="en-US"/>
              <a:t>Best current estimates:  universe is about 12-18 billion years. Earth about 5 billion years (oldest crust about 4.3 billion years)</a:t>
            </a:r>
          </a:p>
          <a:p>
            <a:endParaRPr lang="en-US"/>
          </a:p>
          <a:p>
            <a:r>
              <a:rPr lang="en-US"/>
              <a:t>Like investigators at a crime scene, astronomers have been combing the Universe for physical evidence to test the big bang theory-the most widely accepted scientific theory for how the Universe evolved. The first evidence that turned up was predicted in advance but discovered by accident. Some scientists thought the big bang should still be visible as a faint glow of radio light filling the sky in all directions. In 1964 Arno Penzias and Robert Wilson discovered that light, called the cosmic background radiation. </a:t>
            </a:r>
          </a:p>
          <a:p>
            <a:endParaRPr lang="en-US"/>
          </a:p>
          <a:p>
            <a:r>
              <a:rPr lang="en-US" b="1"/>
              <a:t>Maybe It's the Pigeons...?</a:t>
            </a:r>
            <a:r>
              <a:rPr lang="en-US"/>
              <a:t/>
            </a:r>
            <a:br>
              <a:rPr lang="en-US"/>
            </a:br>
            <a:r>
              <a:rPr lang="en-US"/>
              <a:t/>
            </a:r>
            <a:br>
              <a:rPr lang="en-US"/>
            </a:br>
            <a:r>
              <a:rPr lang="en-US"/>
              <a:t>Arno Penzias and Robert Wilson were puzzled. The two scientists at Bell Labs in Holmdel, New Jersey, had ruled out everything they could think of that could create the static their satellite communications antenna was picking up. Pigeons had taken to roosting in the radio antenna's large horn. They thought that perhaps heat from pigeon droppings was the cause.</a:t>
            </a:r>
            <a:br>
              <a:rPr lang="en-US"/>
            </a:br>
            <a:r>
              <a:rPr lang="en-US"/>
              <a:t/>
            </a:r>
            <a:br>
              <a:rPr lang="en-US"/>
            </a:br>
            <a:r>
              <a:rPr lang="en-US"/>
              <a:t>They set out a trap to catch the pigeons, but that didn't resolve the mystery either. No matter where in the sky they pointed their radio antenna, they kept picking up that faint, persistent hiss.</a:t>
            </a:r>
            <a:br>
              <a:rPr lang="en-US"/>
            </a:br>
            <a:r>
              <a:rPr lang="en-US"/>
              <a:t/>
            </a:r>
            <a:br>
              <a:rPr lang="en-US"/>
            </a:br>
            <a:r>
              <a:rPr lang="en-US"/>
              <a:t>Their determination in 1964 that the entire sky seemed to be dimly glowing with radio light confirmed physicists' predictions and later earned Penzias and Wilson a Nobel Prize. The two scientists had, quite by accident, discovered the fading flash from the big bang.</a:t>
            </a:r>
            <a:br>
              <a:rPr lang="en-US"/>
            </a:br>
            <a:endParaRPr lang="en-US"/>
          </a:p>
        </p:txBody>
      </p:sp>
      <p:sp>
        <p:nvSpPr>
          <p:cNvPr id="56323" name="Rectangle 3"/>
          <p:cNvSpPr>
            <a:spLocks noGrp="1" noRot="1" noChangeAspect="1" noChangeArrowheads="1" noTextEdit="1"/>
          </p:cNvSpPr>
          <p:nvPr>
            <p:ph type="sldImg"/>
          </p:nvPr>
        </p:nvSpPr>
        <p:spPr>
          <a:xfrm>
            <a:off x="1266825" y="727075"/>
            <a:ext cx="4781550" cy="3586163"/>
          </a:xfrm>
          <a:ln w="12700" cap="flat">
            <a:solidFill>
              <a:schemeClr val="tx1"/>
            </a:solidFill>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2EEA28-FA74-416C-9F52-651D51A854CE}" type="slidenum">
              <a:rPr lang="en-US" smtClean="0"/>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2EEA28-FA74-416C-9F52-651D51A854CE}" type="slidenum">
              <a:rPr lang="en-US" smtClean="0"/>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DD5A47-B8C3-4E2C-A058-691C1E91C692}" type="slidenum">
              <a:rPr lang="en-US"/>
              <a:pPr/>
              <a:t>96</a:t>
            </a:fld>
            <a:endParaRPr lang="en-US"/>
          </a:p>
        </p:txBody>
      </p:sp>
      <p:sp>
        <p:nvSpPr>
          <p:cNvPr id="50178" name="Rectangle 2"/>
          <p:cNvSpPr>
            <a:spLocks noGrp="1" noChangeArrowheads="1"/>
          </p:cNvSpPr>
          <p:nvPr>
            <p:ph type="body" idx="1"/>
          </p:nvPr>
        </p:nvSpPr>
        <p:spPr>
          <a:xfrm>
            <a:off x="974725" y="4560888"/>
            <a:ext cx="5365750" cy="4319587"/>
          </a:xfrm>
          <a:ln/>
        </p:spPr>
        <p:txBody>
          <a:bodyPr lIns="95646" tIns="46984" rIns="95646" bIns="46984"/>
          <a:lstStyle/>
          <a:p>
            <a:endParaRPr lang="en-US"/>
          </a:p>
        </p:txBody>
      </p:sp>
      <p:sp>
        <p:nvSpPr>
          <p:cNvPr id="50179" name="Rectangle 3"/>
          <p:cNvSpPr>
            <a:spLocks noGrp="1" noRot="1" noChangeAspect="1" noChangeArrowheads="1" noTextEdit="1"/>
          </p:cNvSpPr>
          <p:nvPr>
            <p:ph type="sldImg"/>
          </p:nvPr>
        </p:nvSpPr>
        <p:spPr>
          <a:xfrm>
            <a:off x="1266825" y="727075"/>
            <a:ext cx="4781550" cy="3586163"/>
          </a:xfrm>
          <a:ln w="12700" cap="flat">
            <a:solidFill>
              <a:schemeClr val="tx1"/>
            </a:solid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914400" y="1524000"/>
            <a:ext cx="7623175" cy="1752600"/>
          </a:xfrm>
        </p:spPr>
        <p:txBody>
          <a:bodyPr anchor="t"/>
          <a:lstStyle>
            <a:lvl1pPr>
              <a:defRPr sz="4400"/>
            </a:lvl1pPr>
          </a:lstStyle>
          <a:p>
            <a:r>
              <a:rPr lang="en-US" altLang="en-US"/>
              <a:t>Click to edit Master title style</a:t>
            </a:r>
          </a:p>
        </p:txBody>
      </p:sp>
      <p:sp>
        <p:nvSpPr>
          <p:cNvPr id="63491" name="Rectangle 3"/>
          <p:cNvSpPr>
            <a:spLocks noGrp="1" noChangeArrowheads="1"/>
          </p:cNvSpPr>
          <p:nvPr>
            <p:ph type="subTitle" idx="1"/>
          </p:nvPr>
        </p:nvSpPr>
        <p:spPr>
          <a:xfrm>
            <a:off x="1524000" y="35052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3492" name="Rectangle 4"/>
          <p:cNvSpPr>
            <a:spLocks noGrp="1" noChangeArrowheads="1"/>
          </p:cNvSpPr>
          <p:nvPr>
            <p:ph type="dt" sz="half" idx="2"/>
          </p:nvPr>
        </p:nvSpPr>
        <p:spPr>
          <a:xfrm>
            <a:off x="457200" y="6243638"/>
            <a:ext cx="2133600" cy="457200"/>
          </a:xfrm>
        </p:spPr>
        <p:txBody>
          <a:bodyPr/>
          <a:lstStyle>
            <a:lvl1pPr>
              <a:defRPr sz="1200">
                <a:solidFill>
                  <a:schemeClr val="tx1"/>
                </a:solidFill>
                <a:latin typeface="Garamond" pitchFamily="18" charset="0"/>
              </a:defRPr>
            </a:lvl1pPr>
          </a:lstStyle>
          <a:p>
            <a:endParaRPr lang="en-US" altLang="en-US"/>
          </a:p>
        </p:txBody>
      </p:sp>
      <p:sp>
        <p:nvSpPr>
          <p:cNvPr id="63493" name="Rectangle 5"/>
          <p:cNvSpPr>
            <a:spLocks noGrp="1" noChangeArrowheads="1"/>
          </p:cNvSpPr>
          <p:nvPr>
            <p:ph type="ftr" sz="quarter" idx="3"/>
          </p:nvPr>
        </p:nvSpPr>
        <p:spPr>
          <a:xfrm>
            <a:off x="3124200" y="6243638"/>
            <a:ext cx="2895600" cy="457200"/>
          </a:xfrm>
        </p:spPr>
        <p:txBody>
          <a:bodyPr/>
          <a:lstStyle>
            <a:lvl1pPr>
              <a:defRPr sz="1200">
                <a:solidFill>
                  <a:schemeClr val="tx1"/>
                </a:solidFill>
                <a:latin typeface="Garamond" pitchFamily="18" charset="0"/>
              </a:defRPr>
            </a:lvl1pPr>
          </a:lstStyle>
          <a:p>
            <a:endParaRPr lang="en-US" altLang="en-US"/>
          </a:p>
        </p:txBody>
      </p:sp>
      <p:sp>
        <p:nvSpPr>
          <p:cNvPr id="63494" name="Rectangle 6"/>
          <p:cNvSpPr>
            <a:spLocks noGrp="1" noChangeArrowheads="1"/>
          </p:cNvSpPr>
          <p:nvPr>
            <p:ph type="sldNum" sz="quarter" idx="4"/>
          </p:nvPr>
        </p:nvSpPr>
        <p:spPr>
          <a:xfrm>
            <a:off x="6553200" y="6243638"/>
            <a:ext cx="2133600" cy="457200"/>
          </a:xfrm>
        </p:spPr>
        <p:txBody>
          <a:bodyPr/>
          <a:lstStyle>
            <a:lvl1pPr>
              <a:defRPr sz="1200">
                <a:solidFill>
                  <a:schemeClr val="tx1"/>
                </a:solidFill>
                <a:latin typeface="Garamond" pitchFamily="18" charset="0"/>
              </a:defRPr>
            </a:lvl1pPr>
          </a:lstStyle>
          <a:p>
            <a:fld id="{9C0EFC3C-86FA-4A23-BC2D-FD4110A2F601}"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D827E0B-5893-44F8-BDAA-04E4F6B6A735}"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0"/>
            <a:ext cx="22479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0"/>
            <a:ext cx="65913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C57D7F4-7CFC-4A93-9480-ACB5ABA4C872}"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371600"/>
            <a:ext cx="4114800" cy="5029200"/>
          </a:xfrm>
        </p:spPr>
        <p:txBody>
          <a:bodyPr/>
          <a:lstStyle/>
          <a:p>
            <a:endParaRPr lang="en-US"/>
          </a:p>
        </p:txBody>
      </p:sp>
      <p:sp>
        <p:nvSpPr>
          <p:cNvPr id="5" name="Date Placeholder 4"/>
          <p:cNvSpPr>
            <a:spLocks noGrp="1"/>
          </p:cNvSpPr>
          <p:nvPr>
            <p:ph type="dt" sz="half" idx="10"/>
          </p:nvPr>
        </p:nvSpPr>
        <p:spPr>
          <a:xfrm>
            <a:off x="228600" y="6477000"/>
            <a:ext cx="2133600" cy="223838"/>
          </a:xfrm>
        </p:spPr>
        <p:txBody>
          <a:bodyPr/>
          <a:lstStyle>
            <a:lvl1pPr>
              <a:defRPr/>
            </a:lvl1pPr>
          </a:lstStyle>
          <a:p>
            <a:endParaRPr lang="en-US" altLang="en-US"/>
          </a:p>
        </p:txBody>
      </p:sp>
      <p:sp>
        <p:nvSpPr>
          <p:cNvPr id="6" name="Footer Placeholder 5"/>
          <p:cNvSpPr>
            <a:spLocks noGrp="1"/>
          </p:cNvSpPr>
          <p:nvPr>
            <p:ph type="ftr" sz="quarter" idx="11"/>
          </p:nvPr>
        </p:nvSpPr>
        <p:spPr>
          <a:xfrm>
            <a:off x="2514600" y="6477000"/>
            <a:ext cx="4114800" cy="2286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781800" y="6477000"/>
            <a:ext cx="2133600" cy="223838"/>
          </a:xfrm>
        </p:spPr>
        <p:txBody>
          <a:bodyPr/>
          <a:lstStyle>
            <a:lvl1pPr>
              <a:defRPr/>
            </a:lvl1pPr>
          </a:lstStyle>
          <a:p>
            <a:fld id="{9EB51BDE-7A41-418B-BFAA-66EF9DB992E7}" type="slidenum">
              <a:rPr lang="en-US" altLang="en-US"/>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41148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2400"/>
            <a:ext cx="41148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228600" y="6477000"/>
            <a:ext cx="2133600" cy="223838"/>
          </a:xfrm>
        </p:spPr>
        <p:txBody>
          <a:bodyPr/>
          <a:lstStyle>
            <a:lvl1pPr>
              <a:defRPr/>
            </a:lvl1pPr>
          </a:lstStyle>
          <a:p>
            <a:endParaRPr lang="en-US" altLang="en-US"/>
          </a:p>
        </p:txBody>
      </p:sp>
      <p:sp>
        <p:nvSpPr>
          <p:cNvPr id="7" name="Footer Placeholder 6"/>
          <p:cNvSpPr>
            <a:spLocks noGrp="1"/>
          </p:cNvSpPr>
          <p:nvPr>
            <p:ph type="ftr" sz="quarter" idx="11"/>
          </p:nvPr>
        </p:nvSpPr>
        <p:spPr>
          <a:xfrm>
            <a:off x="2514600" y="6477000"/>
            <a:ext cx="4114800" cy="2286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781800" y="6477000"/>
            <a:ext cx="2133600" cy="223838"/>
          </a:xfrm>
        </p:spPr>
        <p:txBody>
          <a:bodyPr/>
          <a:lstStyle>
            <a:lvl1pPr>
              <a:defRPr/>
            </a:lvl1pPr>
          </a:lstStyle>
          <a:p>
            <a:fld id="{63E67059-D2EE-4815-B791-ABD5E8E4D5A6}" type="slidenum">
              <a:rPr lang="en-US" altLang="en-US"/>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219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81000" y="1371600"/>
            <a:ext cx="8382000" cy="5029200"/>
          </a:xfrm>
        </p:spPr>
        <p:txBody>
          <a:bodyPr/>
          <a:lstStyle/>
          <a:p>
            <a:endParaRPr lang="en-US"/>
          </a:p>
        </p:txBody>
      </p:sp>
      <p:sp>
        <p:nvSpPr>
          <p:cNvPr id="4" name="Date Placeholder 3"/>
          <p:cNvSpPr>
            <a:spLocks noGrp="1"/>
          </p:cNvSpPr>
          <p:nvPr>
            <p:ph type="dt" sz="half" idx="10"/>
          </p:nvPr>
        </p:nvSpPr>
        <p:spPr>
          <a:xfrm>
            <a:off x="228600" y="6477000"/>
            <a:ext cx="2133600" cy="223838"/>
          </a:xfrm>
        </p:spPr>
        <p:txBody>
          <a:bodyPr/>
          <a:lstStyle>
            <a:lvl1pPr>
              <a:defRPr/>
            </a:lvl1pPr>
          </a:lstStyle>
          <a:p>
            <a:endParaRPr lang="en-US" altLang="en-US"/>
          </a:p>
        </p:txBody>
      </p:sp>
      <p:sp>
        <p:nvSpPr>
          <p:cNvPr id="5" name="Footer Placeholder 4"/>
          <p:cNvSpPr>
            <a:spLocks noGrp="1"/>
          </p:cNvSpPr>
          <p:nvPr>
            <p:ph type="ftr" sz="quarter" idx="11"/>
          </p:nvPr>
        </p:nvSpPr>
        <p:spPr>
          <a:xfrm>
            <a:off x="2514600" y="6477000"/>
            <a:ext cx="4114800" cy="22860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781800" y="6477000"/>
            <a:ext cx="2133600" cy="223838"/>
          </a:xfrm>
        </p:spPr>
        <p:txBody>
          <a:bodyPr/>
          <a:lstStyle>
            <a:lvl1pPr>
              <a:defRPr/>
            </a:lvl1pPr>
          </a:lstStyle>
          <a:p>
            <a:fld id="{107089FC-AE26-4712-AE3D-45B662894DF3}" type="slidenum">
              <a:rPr lang="en-US" altLang="en-US"/>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228600" y="6477000"/>
            <a:ext cx="2133600" cy="223838"/>
          </a:xfrm>
        </p:spPr>
        <p:txBody>
          <a:bodyPr/>
          <a:lstStyle>
            <a:lvl1pPr>
              <a:defRPr/>
            </a:lvl1pPr>
          </a:lstStyle>
          <a:p>
            <a:endParaRPr lang="en-US" altLang="en-US"/>
          </a:p>
        </p:txBody>
      </p:sp>
      <p:sp>
        <p:nvSpPr>
          <p:cNvPr id="6" name="Footer Placeholder 5"/>
          <p:cNvSpPr>
            <a:spLocks noGrp="1"/>
          </p:cNvSpPr>
          <p:nvPr>
            <p:ph type="ftr" sz="quarter" idx="11"/>
          </p:nvPr>
        </p:nvSpPr>
        <p:spPr>
          <a:xfrm>
            <a:off x="2514600" y="6477000"/>
            <a:ext cx="4114800" cy="2286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781800" y="6477000"/>
            <a:ext cx="2133600" cy="223838"/>
          </a:xfrm>
        </p:spPr>
        <p:txBody>
          <a:bodyPr/>
          <a:lstStyle>
            <a:lvl1pPr>
              <a:defRPr/>
            </a:lvl1pPr>
          </a:lstStyle>
          <a:p>
            <a:fld id="{B59F0919-DC0C-4FB7-9BD2-0C0F02CD02E9}" type="slidenum">
              <a:rPr lang="en-US" altLang="en-US"/>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72E4239C-2DB4-4576-98AE-0E8A5372FB09}"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9653150-DB63-45F7-8DEE-B514B53C7DB0}" type="slidenum">
              <a:rPr lang="en-US" altLang="en-US"/>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737E031-311F-4A67-862C-987CC246AB64}"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11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1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53F84A3-8531-486D-9CD3-16ECEEDF9405}"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2B3EE2AB-EE54-48FA-B487-D573AC856B1B}"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02FC565B-7188-4CCE-AF6D-C5C93FCF74AD}"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D6445289-57EE-4196-96EA-0DB6874A0990}"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E725646-6794-40CD-8EC1-12D63CD1ECE1}"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66F4F83-460C-45DB-BD17-D5722A3D60C9}"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76200" y="0"/>
            <a:ext cx="8991600" cy="1219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62467" name="Rectangle 3"/>
          <p:cNvSpPr>
            <a:spLocks noGrp="1" noChangeArrowheads="1"/>
          </p:cNvSpPr>
          <p:nvPr>
            <p:ph type="body" idx="1"/>
          </p:nvPr>
        </p:nvSpPr>
        <p:spPr bwMode="auto">
          <a:xfrm>
            <a:off x="381000" y="1371600"/>
            <a:ext cx="83820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2468" name="Rectangle 4"/>
          <p:cNvSpPr>
            <a:spLocks noGrp="1" noChangeArrowheads="1"/>
          </p:cNvSpPr>
          <p:nvPr>
            <p:ph type="dt" sz="half" idx="2"/>
          </p:nvPr>
        </p:nvSpPr>
        <p:spPr bwMode="auto">
          <a:xfrm>
            <a:off x="228600" y="6477000"/>
            <a:ext cx="2133600" cy="223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800">
                <a:solidFill>
                  <a:srgbClr val="A98C4B"/>
                </a:solidFill>
              </a:defRPr>
            </a:lvl1pPr>
          </a:lstStyle>
          <a:p>
            <a:endParaRPr lang="en-US" altLang="en-US"/>
          </a:p>
        </p:txBody>
      </p:sp>
      <p:sp>
        <p:nvSpPr>
          <p:cNvPr id="62469" name="Rectangle 5"/>
          <p:cNvSpPr>
            <a:spLocks noGrp="1" noChangeArrowheads="1"/>
          </p:cNvSpPr>
          <p:nvPr>
            <p:ph type="ftr" sz="quarter" idx="3"/>
          </p:nvPr>
        </p:nvSpPr>
        <p:spPr bwMode="auto">
          <a:xfrm>
            <a:off x="2514600" y="6477000"/>
            <a:ext cx="4114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800">
                <a:solidFill>
                  <a:srgbClr val="A98C4B"/>
                </a:solidFill>
              </a:defRPr>
            </a:lvl1pPr>
          </a:lstStyle>
          <a:p>
            <a:endParaRPr lang="en-US" altLang="en-US"/>
          </a:p>
        </p:txBody>
      </p:sp>
      <p:sp>
        <p:nvSpPr>
          <p:cNvPr id="62470" name="Rectangle 6"/>
          <p:cNvSpPr>
            <a:spLocks noGrp="1" noChangeArrowheads="1"/>
          </p:cNvSpPr>
          <p:nvPr>
            <p:ph type="sldNum" sz="quarter" idx="4"/>
          </p:nvPr>
        </p:nvSpPr>
        <p:spPr bwMode="auto">
          <a:xfrm>
            <a:off x="6781800" y="6477000"/>
            <a:ext cx="2133600" cy="223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800">
                <a:solidFill>
                  <a:srgbClr val="A98C4B"/>
                </a:solidFill>
              </a:defRPr>
            </a:lvl1pPr>
          </a:lstStyle>
          <a:p>
            <a:fld id="{3649F420-22DD-41B0-AC7C-5E6996251D1B}" type="slidenum">
              <a:rPr lang="en-US" altLang="en-US"/>
              <a:pPr/>
              <a:t>‹#›</a:t>
            </a:fld>
            <a:endParaRPr lang="en-US" altLang="en-US"/>
          </a:p>
        </p:txBody>
      </p:sp>
      <p:sp>
        <p:nvSpPr>
          <p:cNvPr id="62471" name="Line 7"/>
          <p:cNvSpPr>
            <a:spLocks noChangeShapeType="1"/>
          </p:cNvSpPr>
          <p:nvPr userDrawn="1"/>
        </p:nvSpPr>
        <p:spPr bwMode="auto">
          <a:xfrm>
            <a:off x="228600" y="1295400"/>
            <a:ext cx="8686800" cy="0"/>
          </a:xfrm>
          <a:prstGeom prst="line">
            <a:avLst/>
          </a:prstGeom>
          <a:noFill/>
          <a:ln w="19050">
            <a:solidFill>
              <a:srgbClr val="FF0000"/>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timing>
    <p:tnLst>
      <p:par>
        <p:cTn id="1" dur="indefinite" restart="never" nodeType="tmRoot"/>
      </p:par>
    </p:tnLst>
  </p:timing>
  <p:txStyles>
    <p:titleStyle>
      <a:lvl1pPr algn="l" rtl="0" fontAlgn="base">
        <a:spcBef>
          <a:spcPct val="0"/>
        </a:spcBef>
        <a:spcAft>
          <a:spcPct val="0"/>
        </a:spcAft>
        <a:defRPr sz="3600">
          <a:solidFill>
            <a:srgbClr val="0000CC"/>
          </a:solidFill>
          <a:latin typeface="+mj-lt"/>
          <a:ea typeface="+mj-ea"/>
          <a:cs typeface="+mj-cs"/>
        </a:defRPr>
      </a:lvl1pPr>
      <a:lvl2pPr algn="l" rtl="0" fontAlgn="base">
        <a:spcBef>
          <a:spcPct val="0"/>
        </a:spcBef>
        <a:spcAft>
          <a:spcPct val="0"/>
        </a:spcAft>
        <a:defRPr sz="3600">
          <a:solidFill>
            <a:srgbClr val="0000CC"/>
          </a:solidFill>
          <a:latin typeface="Arial" charset="0"/>
        </a:defRPr>
      </a:lvl2pPr>
      <a:lvl3pPr algn="l" rtl="0" fontAlgn="base">
        <a:spcBef>
          <a:spcPct val="0"/>
        </a:spcBef>
        <a:spcAft>
          <a:spcPct val="0"/>
        </a:spcAft>
        <a:defRPr sz="3600">
          <a:solidFill>
            <a:srgbClr val="0000CC"/>
          </a:solidFill>
          <a:latin typeface="Arial" charset="0"/>
        </a:defRPr>
      </a:lvl3pPr>
      <a:lvl4pPr algn="l" rtl="0" fontAlgn="base">
        <a:spcBef>
          <a:spcPct val="0"/>
        </a:spcBef>
        <a:spcAft>
          <a:spcPct val="0"/>
        </a:spcAft>
        <a:defRPr sz="3600">
          <a:solidFill>
            <a:srgbClr val="0000CC"/>
          </a:solidFill>
          <a:latin typeface="Arial" charset="0"/>
        </a:defRPr>
      </a:lvl4pPr>
      <a:lvl5pPr algn="l" rtl="0" fontAlgn="base">
        <a:spcBef>
          <a:spcPct val="0"/>
        </a:spcBef>
        <a:spcAft>
          <a:spcPct val="0"/>
        </a:spcAft>
        <a:defRPr sz="3600">
          <a:solidFill>
            <a:srgbClr val="0000CC"/>
          </a:solidFill>
          <a:latin typeface="Arial" charset="0"/>
        </a:defRPr>
      </a:lvl5pPr>
      <a:lvl6pPr marL="457200" algn="l" rtl="0" fontAlgn="base">
        <a:spcBef>
          <a:spcPct val="0"/>
        </a:spcBef>
        <a:spcAft>
          <a:spcPct val="0"/>
        </a:spcAft>
        <a:defRPr sz="3600">
          <a:solidFill>
            <a:srgbClr val="0000CC"/>
          </a:solidFill>
          <a:latin typeface="Arial" charset="0"/>
        </a:defRPr>
      </a:lvl6pPr>
      <a:lvl7pPr marL="914400" algn="l" rtl="0" fontAlgn="base">
        <a:spcBef>
          <a:spcPct val="0"/>
        </a:spcBef>
        <a:spcAft>
          <a:spcPct val="0"/>
        </a:spcAft>
        <a:defRPr sz="3600">
          <a:solidFill>
            <a:srgbClr val="0000CC"/>
          </a:solidFill>
          <a:latin typeface="Arial" charset="0"/>
        </a:defRPr>
      </a:lvl7pPr>
      <a:lvl8pPr marL="1371600" algn="l" rtl="0" fontAlgn="base">
        <a:spcBef>
          <a:spcPct val="0"/>
        </a:spcBef>
        <a:spcAft>
          <a:spcPct val="0"/>
        </a:spcAft>
        <a:defRPr sz="3600">
          <a:solidFill>
            <a:srgbClr val="0000CC"/>
          </a:solidFill>
          <a:latin typeface="Arial" charset="0"/>
        </a:defRPr>
      </a:lvl8pPr>
      <a:lvl9pPr marL="1828800" algn="l" rtl="0" fontAlgn="base">
        <a:spcBef>
          <a:spcPct val="0"/>
        </a:spcBef>
        <a:spcAft>
          <a:spcPct val="0"/>
        </a:spcAft>
        <a:defRPr sz="3600">
          <a:solidFill>
            <a:srgbClr val="0000CC"/>
          </a:solidFill>
          <a:latin typeface="Arial" charset="0"/>
        </a:defRPr>
      </a:lvl9pPr>
    </p:titleStyle>
    <p:bodyStyle>
      <a:lvl1pPr marL="342900" indent="-342900" algn="l" rtl="0" fontAlgn="base">
        <a:spcBef>
          <a:spcPct val="20000"/>
        </a:spcBef>
        <a:spcAft>
          <a:spcPct val="0"/>
        </a:spcAft>
        <a:buClr>
          <a:srgbClr val="0066FF"/>
        </a:buClr>
        <a:buFont typeface="Wingdings" pitchFamily="2" charset="2"/>
        <a:buChar char="§"/>
        <a:defRPr sz="3000">
          <a:solidFill>
            <a:schemeClr val="tx1"/>
          </a:solidFill>
          <a:latin typeface="+mn-lt"/>
          <a:ea typeface="+mn-ea"/>
          <a:cs typeface="+mn-cs"/>
        </a:defRPr>
      </a:lvl1pPr>
      <a:lvl2pPr marL="669925" indent="-325438" algn="l" rtl="0" fontAlgn="base">
        <a:spcBef>
          <a:spcPct val="20000"/>
        </a:spcBef>
        <a:spcAft>
          <a:spcPct val="0"/>
        </a:spcAft>
        <a:buClr>
          <a:srgbClr val="A98C4B"/>
        </a:buClr>
        <a:buChar char="•"/>
        <a:defRPr sz="2600">
          <a:solidFill>
            <a:schemeClr val="tx1"/>
          </a:solidFill>
          <a:latin typeface="+mn-lt"/>
        </a:defRPr>
      </a:lvl2pPr>
      <a:lvl3pPr marL="1022350" indent="-350838" algn="l" rtl="0" fontAlgn="base">
        <a:spcBef>
          <a:spcPct val="20000"/>
        </a:spcBef>
        <a:spcAft>
          <a:spcPct val="0"/>
        </a:spcAft>
        <a:buClr>
          <a:srgbClr val="A98C4B"/>
        </a:buClr>
        <a:buChar char="•"/>
        <a:defRPr sz="2200">
          <a:solidFill>
            <a:schemeClr val="tx1"/>
          </a:solidFill>
          <a:latin typeface="+mn-lt"/>
        </a:defRPr>
      </a:lvl3pPr>
      <a:lvl4pPr marL="1339850" indent="-315913" algn="l" rtl="0" fontAlgn="base">
        <a:spcBef>
          <a:spcPct val="20000"/>
        </a:spcBef>
        <a:spcAft>
          <a:spcPct val="0"/>
        </a:spcAft>
        <a:buClr>
          <a:srgbClr val="A98C4B"/>
        </a:buClr>
        <a:buChar char="•"/>
        <a:defRPr sz="2000">
          <a:solidFill>
            <a:schemeClr val="tx1"/>
          </a:solidFill>
          <a:latin typeface="+mn-lt"/>
        </a:defRPr>
      </a:lvl4pPr>
      <a:lvl5pPr marL="1681163" indent="-339725" algn="l" rtl="0" fontAlgn="base">
        <a:spcBef>
          <a:spcPct val="20000"/>
        </a:spcBef>
        <a:spcAft>
          <a:spcPct val="0"/>
        </a:spcAft>
        <a:buClr>
          <a:srgbClr val="A98C4B"/>
        </a:buClr>
        <a:buChar char="•"/>
        <a:defRPr sz="2000">
          <a:solidFill>
            <a:schemeClr val="tx1"/>
          </a:solidFill>
          <a:latin typeface="+mn-lt"/>
        </a:defRPr>
      </a:lvl5pPr>
      <a:lvl6pPr marL="2138363" indent="-339725" algn="l" rtl="0" fontAlgn="base">
        <a:spcBef>
          <a:spcPct val="20000"/>
        </a:spcBef>
        <a:spcAft>
          <a:spcPct val="0"/>
        </a:spcAft>
        <a:buClr>
          <a:srgbClr val="A98C4B"/>
        </a:buClr>
        <a:buChar char="•"/>
        <a:defRPr sz="2000">
          <a:solidFill>
            <a:schemeClr val="tx1"/>
          </a:solidFill>
          <a:latin typeface="+mn-lt"/>
        </a:defRPr>
      </a:lvl6pPr>
      <a:lvl7pPr marL="2595563" indent="-339725" algn="l" rtl="0" fontAlgn="base">
        <a:spcBef>
          <a:spcPct val="20000"/>
        </a:spcBef>
        <a:spcAft>
          <a:spcPct val="0"/>
        </a:spcAft>
        <a:buClr>
          <a:srgbClr val="A98C4B"/>
        </a:buClr>
        <a:buChar char="•"/>
        <a:defRPr sz="2000">
          <a:solidFill>
            <a:schemeClr val="tx1"/>
          </a:solidFill>
          <a:latin typeface="+mn-lt"/>
        </a:defRPr>
      </a:lvl7pPr>
      <a:lvl8pPr marL="3052763" indent="-339725" algn="l" rtl="0" fontAlgn="base">
        <a:spcBef>
          <a:spcPct val="20000"/>
        </a:spcBef>
        <a:spcAft>
          <a:spcPct val="0"/>
        </a:spcAft>
        <a:buClr>
          <a:srgbClr val="A98C4B"/>
        </a:buClr>
        <a:buChar char="•"/>
        <a:defRPr sz="2000">
          <a:solidFill>
            <a:schemeClr val="tx1"/>
          </a:solidFill>
          <a:latin typeface="+mn-lt"/>
        </a:defRPr>
      </a:lvl8pPr>
      <a:lvl9pPr marL="3509963" indent="-339725" algn="l" rtl="0" fontAlgn="base">
        <a:spcBef>
          <a:spcPct val="20000"/>
        </a:spcBef>
        <a:spcAft>
          <a:spcPct val="0"/>
        </a:spcAft>
        <a:buClr>
          <a:srgbClr val="A98C4B"/>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23.jpe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25.jpe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E:\U5FILES\MEDIA\CH19\F19_01.MOV" TargetMode="External"/><Relationship Id="rId1" Type="http://schemas.openxmlformats.org/officeDocument/2006/relationships/tags" Target="../tags/tag18.xml"/><Relationship Id="rId5" Type="http://schemas.openxmlformats.org/officeDocument/2006/relationships/image" Target="../media/image2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E:\U5FILES\MEDIA\CH19\F19_02.MOV" TargetMode="External"/><Relationship Id="rId1" Type="http://schemas.openxmlformats.org/officeDocument/2006/relationships/tags" Target="../tags/tag19.xml"/><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20.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37.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62.jpe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7.jpeg"/><Relationship Id="rId5" Type="http://schemas.openxmlformats.org/officeDocument/2006/relationships/hyperlink" Target="http://calgary.rasc.ca/images/Solar_System_Objects_GT_1000_KM.gif" TargetMode="Externa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tags" Target="../tags/tag26.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5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video" Target="file:///E:\U5FILES\MEDIA\CH24\F24_08.MOV" TargetMode="External"/><Relationship Id="rId7" Type="http://schemas.openxmlformats.org/officeDocument/2006/relationships/image" Target="../media/image65.png"/><Relationship Id="rId2" Type="http://schemas.openxmlformats.org/officeDocument/2006/relationships/video" Target="file:///E:\U5FILES\MEDIA\CH24\F24_03.MOV" TargetMode="Externa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52.xml"/><Relationship Id="rId4"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69.jpeg"/><Relationship Id="rId4" Type="http://schemas.openxmlformats.org/officeDocument/2006/relationships/image" Target="../media/image68.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71.jpeg"/><Relationship Id="rId4" Type="http://schemas.openxmlformats.org/officeDocument/2006/relationships/image" Target="../media/image70.jpeg"/></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74.jpeg"/><Relationship Id="rId4" Type="http://schemas.openxmlformats.org/officeDocument/2006/relationships/oleObject" Target="../embeddings/oleObject5.bin"/></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76.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2.xml"/><Relationship Id="rId1" Type="http://schemas.openxmlformats.org/officeDocument/2006/relationships/tags" Target="../tags/tag35.xml"/><Relationship Id="rId5" Type="http://schemas.openxmlformats.org/officeDocument/2006/relationships/image" Target="../media/image78.jpeg"/><Relationship Id="rId4" Type="http://schemas.openxmlformats.org/officeDocument/2006/relationships/image" Target="../media/image77.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77.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79.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2.xml"/><Relationship Id="rId1" Type="http://schemas.openxmlformats.org/officeDocument/2006/relationships/tags" Target="../tags/tag40.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77.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6.xml"/><Relationship Id="rId1" Type="http://schemas.openxmlformats.org/officeDocument/2006/relationships/tags" Target="../tags/tag43.xml"/><Relationship Id="rId4" Type="http://schemas.openxmlformats.org/officeDocument/2006/relationships/image" Target="../media/image83.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2.xml"/><Relationship Id="rId1" Type="http://schemas.openxmlformats.org/officeDocument/2006/relationships/tags" Target="../tags/tag44.xml"/><Relationship Id="rId5" Type="http://schemas.openxmlformats.org/officeDocument/2006/relationships/image" Target="../media/image78.jpeg"/><Relationship Id="rId4" Type="http://schemas.openxmlformats.org/officeDocument/2006/relationships/image" Target="../media/image77.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77.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46.xml"/><Relationship Id="rId5" Type="http://schemas.openxmlformats.org/officeDocument/2006/relationships/image" Target="../media/image85.png"/><Relationship Id="rId4" Type="http://schemas.openxmlformats.org/officeDocument/2006/relationships/image" Target="../media/image84.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3.xml"/><Relationship Id="rId1" Type="http://schemas.openxmlformats.org/officeDocument/2006/relationships/tags" Target="../tags/tag47.xml"/><Relationship Id="rId5" Type="http://schemas.openxmlformats.org/officeDocument/2006/relationships/image" Target="../media/image87.png"/><Relationship Id="rId4" Type="http://schemas.openxmlformats.org/officeDocument/2006/relationships/image" Target="../media/image86.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2.xml"/><Relationship Id="rId1" Type="http://schemas.openxmlformats.org/officeDocument/2006/relationships/tags" Target="../tags/tag48.xml"/><Relationship Id="rId5" Type="http://schemas.openxmlformats.org/officeDocument/2006/relationships/image" Target="../media/image82.png"/><Relationship Id="rId4" Type="http://schemas.openxmlformats.org/officeDocument/2006/relationships/image" Target="../media/image88.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xml"/><Relationship Id="rId1" Type="http://schemas.openxmlformats.org/officeDocument/2006/relationships/vmlDrawing" Target="../drawings/vmlDrawing6.vml"/><Relationship Id="rId6" Type="http://schemas.openxmlformats.org/officeDocument/2006/relationships/image" Target="../media/image90.jpeg"/><Relationship Id="rId5" Type="http://schemas.openxmlformats.org/officeDocument/2006/relationships/oleObject" Target="../embeddings/oleObject6.bin"/><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xml"/><Relationship Id="rId1" Type="http://schemas.openxmlformats.org/officeDocument/2006/relationships/vmlDrawing" Target="../drawings/vmlDrawing7.vml"/><Relationship Id="rId5" Type="http://schemas.openxmlformats.org/officeDocument/2006/relationships/oleObject" Target="../embeddings/oleObject7.bin"/><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ags" Target="../tags/tag51.xml"/><Relationship Id="rId4" Type="http://schemas.openxmlformats.org/officeDocument/2006/relationships/image" Target="../media/image92.jpe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5.jpeg"/><Relationship Id="rId2" Type="http://schemas.openxmlformats.org/officeDocument/2006/relationships/video" Target="file:///E:\U5FILES\MEDIA\CH26\F26_08.MOV" TargetMode="External"/><Relationship Id="rId1" Type="http://schemas.openxmlformats.org/officeDocument/2006/relationships/tags" Target="../tags/tag5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7"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96.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4.xml"/><Relationship Id="rId1" Type="http://schemas.openxmlformats.org/officeDocument/2006/relationships/tags" Target="../tags/tag54.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video" Target="file:///E:\U5FILES\MEDIA\CH26\F26_28.MOV" TargetMode="External"/><Relationship Id="rId7" Type="http://schemas.openxmlformats.org/officeDocument/2006/relationships/image" Target="../media/image103.jpeg"/><Relationship Id="rId2" Type="http://schemas.openxmlformats.org/officeDocument/2006/relationships/video" Target="file:///E:\U5FILES\MEDIA\CH26\F26_12.MOV" TargetMode="External"/><Relationship Id="rId1" Type="http://schemas.openxmlformats.org/officeDocument/2006/relationships/tags" Target="../tags/tag55.xml"/><Relationship Id="rId6" Type="http://schemas.openxmlformats.org/officeDocument/2006/relationships/image" Target="../media/image102.png"/><Relationship Id="rId5" Type="http://schemas.openxmlformats.org/officeDocument/2006/relationships/notesSlide" Target="../notesSlides/notesSlide80.xml"/><Relationship Id="rId4"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105.jpe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E:\U5FILES\MEDIA\CH21\F21_07.MOV" TargetMode="External"/><Relationship Id="rId1" Type="http://schemas.openxmlformats.org/officeDocument/2006/relationships/tags" Target="../tags/tag57.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video" Target="file:///E:\U5FILES\MEDIA\CH25\F25_08.MOV" TargetMode="External"/><Relationship Id="rId7" Type="http://schemas.openxmlformats.org/officeDocument/2006/relationships/image" Target="../media/image109.png"/><Relationship Id="rId2" Type="http://schemas.openxmlformats.org/officeDocument/2006/relationships/video" Target="file:///E:\U5FILES\MEDIA\CH25\F25_15.MOV" TargetMode="External"/><Relationship Id="rId1" Type="http://schemas.openxmlformats.org/officeDocument/2006/relationships/tags" Target="../tags/tag58.xml"/><Relationship Id="rId6" Type="http://schemas.openxmlformats.org/officeDocument/2006/relationships/image" Target="../media/image108.png"/><Relationship Id="rId5" Type="http://schemas.openxmlformats.org/officeDocument/2006/relationships/notesSlide" Target="../notesSlides/notesSlide83.xml"/><Relationship Id="rId4"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59.xml"/><Relationship Id="rId5" Type="http://schemas.openxmlformats.org/officeDocument/2006/relationships/image" Target="../media/image111.jpeg"/><Relationship Id="rId4" Type="http://schemas.openxmlformats.org/officeDocument/2006/relationships/image" Target="../media/image110.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112.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15.png"/><Relationship Id="rId2" Type="http://schemas.openxmlformats.org/officeDocument/2006/relationships/video" Target="file:///E:\U5FILES\MEDIA\CH28\F28_01.MOV" TargetMode="External"/><Relationship Id="rId1" Type="http://schemas.openxmlformats.org/officeDocument/2006/relationships/tags" Target="../tags/tag6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63.xml"/><Relationship Id="rId5" Type="http://schemas.openxmlformats.org/officeDocument/2006/relationships/image" Target="../media/image116.jpeg"/><Relationship Id="rId4" Type="http://schemas.openxmlformats.org/officeDocument/2006/relationships/hyperlink" Target="http://upload.wikimedia.org/wikipedia/en/b/bc/Heinrich_Wilhelm_Olbers.jpg" TargetMode="Externa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5.xml"/><Relationship Id="rId1" Type="http://schemas.openxmlformats.org/officeDocument/2006/relationships/tags" Target="../tags/tag64.xml"/><Relationship Id="rId5" Type="http://schemas.openxmlformats.org/officeDocument/2006/relationships/image" Target="../media/image117.png"/><Relationship Id="rId4" Type="http://schemas.openxmlformats.org/officeDocument/2006/relationships/hyperlink" Target="http://upload.wikimedia.org/wikipedia/commons/3/37/Universe_expansion2.png"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4.jpeg"/><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0.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63.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6.xml"/><Relationship Id="rId1" Type="http://schemas.openxmlformats.org/officeDocument/2006/relationships/tags" Target="../tags/tag66.xml"/><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120.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67.xml"/><Relationship Id="rId4" Type="http://schemas.openxmlformats.org/officeDocument/2006/relationships/image" Target="../media/image123.jpeg"/></Relationships>
</file>

<file path=ppt/slides/_rels/slide95.xml.rels><?xml version="1.0" encoding="UTF-8" standalone="yes"?>
<Relationships xmlns="http://schemas.openxmlformats.org/package/2006/relationships"><Relationship Id="rId3" Type="http://schemas.openxmlformats.org/officeDocument/2006/relationships/image" Target="../media/image124.gif"/><Relationship Id="rId2" Type="http://schemas.openxmlformats.org/officeDocument/2006/relationships/notesSlide" Target="../notesSlides/notesSlide95.xml"/><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1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0" descr="moussette_aur16jul1_full"/>
          <p:cNvPicPr>
            <a:picLocks noChangeAspect="1" noChangeArrowheads="1"/>
          </p:cNvPicPr>
          <p:nvPr/>
        </p:nvPicPr>
        <p:blipFill>
          <a:blip r:embed="rId4" cstate="print"/>
          <a:srcRect/>
          <a:stretch>
            <a:fillRect/>
          </a:stretch>
        </p:blipFill>
        <p:spPr bwMode="auto">
          <a:xfrm>
            <a:off x="-762000" y="0"/>
            <a:ext cx="10820400" cy="6853238"/>
          </a:xfrm>
          <a:prstGeom prst="rect">
            <a:avLst/>
          </a:prstGeom>
          <a:noFill/>
          <a:ln w="9525">
            <a:noFill/>
            <a:miter lim="800000"/>
            <a:headEnd/>
            <a:tailEnd/>
          </a:ln>
        </p:spPr>
      </p:pic>
      <p:sp>
        <p:nvSpPr>
          <p:cNvPr id="7171" name="Rectangle 11"/>
          <p:cNvSpPr>
            <a:spLocks noGrp="1" noChangeArrowheads="1"/>
          </p:cNvSpPr>
          <p:nvPr>
            <p:ph type="title"/>
          </p:nvPr>
        </p:nvSpPr>
        <p:spPr/>
        <p:txBody>
          <a:bodyPr/>
          <a:lstStyle/>
          <a:p>
            <a:pPr eaLnBrk="1" hangingPunct="1"/>
            <a:r>
              <a:rPr lang="en-US" smtClean="0">
                <a:solidFill>
                  <a:schemeClr val="bg1"/>
                </a:solidFill>
              </a:rPr>
              <a:t>Chapters 32,33 and 34:</a:t>
            </a:r>
            <a:br>
              <a:rPr lang="en-US" smtClean="0">
                <a:solidFill>
                  <a:schemeClr val="bg1"/>
                </a:solidFill>
              </a:rPr>
            </a:br>
            <a:r>
              <a:rPr lang="en-US" smtClean="0">
                <a:solidFill>
                  <a:schemeClr val="bg1"/>
                </a:solidFill>
              </a:rPr>
              <a:t>Beyond the earth</a:t>
            </a:r>
          </a:p>
        </p:txBody>
      </p:sp>
      <p:sp>
        <p:nvSpPr>
          <p:cNvPr id="7172" name="Text Box 3"/>
          <p:cNvSpPr txBox="1">
            <a:spLocks noChangeArrowheads="1"/>
          </p:cNvSpPr>
          <p:nvPr/>
        </p:nvSpPr>
        <p:spPr bwMode="auto">
          <a:xfrm>
            <a:off x="2514600" y="1828800"/>
            <a:ext cx="3962400" cy="366713"/>
          </a:xfrm>
          <a:prstGeom prst="rect">
            <a:avLst/>
          </a:prstGeom>
          <a:noFill/>
          <a:ln w="9525">
            <a:noFill/>
            <a:miter lim="800000"/>
            <a:headEnd/>
            <a:tailEnd/>
          </a:ln>
        </p:spPr>
        <p:txBody>
          <a:bodyPr>
            <a:spAutoFit/>
          </a:bodyPr>
          <a:lstStyle/>
          <a:p>
            <a:pPr algn="l" eaLnBrk="0" hangingPunct="0"/>
            <a:endParaRPr lang="en-US" b="0">
              <a:latin typeface="Arial" charset="0"/>
            </a:endParaRPr>
          </a:p>
        </p:txBody>
      </p:sp>
      <p:pic>
        <p:nvPicPr>
          <p:cNvPr id="7173" name="Picture 7" descr="duffy_mars040123"/>
          <p:cNvPicPr>
            <a:picLocks noChangeAspect="1" noChangeArrowheads="1"/>
          </p:cNvPicPr>
          <p:nvPr/>
        </p:nvPicPr>
        <p:blipFill>
          <a:blip r:embed="rId5" cstate="print"/>
          <a:srcRect/>
          <a:stretch>
            <a:fillRect/>
          </a:stretch>
        </p:blipFill>
        <p:spPr bwMode="auto">
          <a:xfrm>
            <a:off x="7162800" y="4706938"/>
            <a:ext cx="2895600" cy="2151062"/>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mtClean="0"/>
              <a:t>Evidence for the Nebular Hypothesis</a:t>
            </a:r>
          </a:p>
        </p:txBody>
      </p:sp>
      <p:sp>
        <p:nvSpPr>
          <p:cNvPr id="18435" name="Rectangle 3"/>
          <p:cNvSpPr>
            <a:spLocks noGrp="1" noChangeArrowheads="1"/>
          </p:cNvSpPr>
          <p:nvPr>
            <p:ph type="body" idx="1"/>
          </p:nvPr>
        </p:nvSpPr>
        <p:spPr>
          <a:xfrm>
            <a:off x="381000" y="1371600"/>
            <a:ext cx="8534400" cy="2362200"/>
          </a:xfrm>
        </p:spPr>
        <p:txBody>
          <a:bodyPr>
            <a:normAutofit fontScale="92500" lnSpcReduction="20000"/>
          </a:bodyPr>
          <a:lstStyle/>
          <a:p>
            <a:pPr eaLnBrk="1" hangingPunct="1">
              <a:defRPr/>
            </a:pPr>
            <a:r>
              <a:rPr lang="en-US" sz="1800" dirty="0" smtClean="0"/>
              <a:t>Densest planets are nearest the sun</a:t>
            </a:r>
          </a:p>
          <a:p>
            <a:pPr eaLnBrk="1" hangingPunct="1">
              <a:defRPr/>
            </a:pPr>
            <a:r>
              <a:rPr lang="en-US" sz="1800" dirty="0" smtClean="0"/>
              <a:t>Planets revolve in almost the same plane</a:t>
            </a:r>
          </a:p>
          <a:p>
            <a:pPr eaLnBrk="1" hangingPunct="1">
              <a:defRPr/>
            </a:pPr>
            <a:r>
              <a:rPr lang="en-US" sz="1800" dirty="0" smtClean="0"/>
              <a:t>Most planets rotate in the same direction as they revolve (Venus and Uranus are exceptions)</a:t>
            </a:r>
          </a:p>
          <a:p>
            <a:pPr eaLnBrk="1" hangingPunct="1">
              <a:defRPr/>
            </a:pPr>
            <a:r>
              <a:rPr lang="en-US" sz="1800" dirty="0" smtClean="0"/>
              <a:t>Craters exist on most planets and moons.</a:t>
            </a:r>
          </a:p>
          <a:p>
            <a:pPr eaLnBrk="1" hangingPunct="1">
              <a:defRPr/>
            </a:pPr>
            <a:r>
              <a:rPr lang="en-US" sz="1800" dirty="0" smtClean="0"/>
              <a:t>Radioactive dates of earth, moon, and meteorite rocks are consistent.</a:t>
            </a:r>
          </a:p>
          <a:p>
            <a:pPr eaLnBrk="1" hangingPunct="1">
              <a:defRPr/>
            </a:pPr>
            <a:r>
              <a:rPr lang="en-US" sz="1800" dirty="0" smtClean="0"/>
              <a:t>The earth still collects tons of meteoric material each day.</a:t>
            </a:r>
          </a:p>
          <a:p>
            <a:pPr eaLnBrk="1" hangingPunct="1">
              <a:defRPr/>
            </a:pPr>
            <a:r>
              <a:rPr lang="en-US" sz="1800" dirty="0" smtClean="0"/>
              <a:t>We observe other solar systems in the process of formation, and their behavior seems to be consistent with this process.</a:t>
            </a:r>
          </a:p>
        </p:txBody>
      </p:sp>
      <p:pic>
        <p:nvPicPr>
          <p:cNvPr id="4" name="Picture 7" descr="http://www.solstation.com/stars2/bp2dust.jpg"/>
          <p:cNvPicPr>
            <a:picLocks noChangeAspect="1" noChangeArrowheads="1"/>
          </p:cNvPicPr>
          <p:nvPr/>
        </p:nvPicPr>
        <p:blipFill>
          <a:blip r:embed="rId4" cstate="print"/>
          <a:srcRect/>
          <a:stretch>
            <a:fillRect/>
          </a:stretch>
        </p:blipFill>
        <p:spPr bwMode="auto">
          <a:xfrm>
            <a:off x="1981200" y="3656013"/>
            <a:ext cx="4419600" cy="3125787"/>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3200" smtClean="0"/>
              <a:t>Jupiter and Saturn are “mini-solar systems”</a:t>
            </a:r>
          </a:p>
        </p:txBody>
      </p:sp>
      <p:pic>
        <p:nvPicPr>
          <p:cNvPr id="44035" name="Picture 3"/>
          <p:cNvPicPr>
            <a:picLocks noGrp="1" noChangeAspect="1" noChangeArrowheads="1"/>
          </p:cNvPicPr>
          <p:nvPr>
            <p:ph idx="1"/>
          </p:nvPr>
        </p:nvPicPr>
        <p:blipFill>
          <a:blip r:embed="rId4" cstate="print"/>
          <a:srcRect/>
          <a:stretch>
            <a:fillRect/>
          </a:stretch>
        </p:blipFill>
        <p:spPr>
          <a:xfrm>
            <a:off x="1295400" y="1600200"/>
            <a:ext cx="5791200" cy="4765675"/>
          </a:xfrm>
          <a:noFill/>
        </p:spPr>
      </p:pic>
    </p:spTree>
    <p:custDataLst>
      <p:tags r:id="rId1"/>
    </p:custData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6200" y="0"/>
            <a:ext cx="8991600" cy="1295400"/>
          </a:xfrm>
        </p:spPr>
        <p:txBody>
          <a:bodyPr/>
          <a:lstStyle/>
          <a:p>
            <a:pPr eaLnBrk="1" hangingPunct="1"/>
            <a:r>
              <a:rPr lang="en-US" smtClean="0"/>
              <a:t>Jupiter’s Galilean Moons</a:t>
            </a:r>
          </a:p>
        </p:txBody>
      </p:sp>
      <p:sp>
        <p:nvSpPr>
          <p:cNvPr id="45059" name="Rectangle 3"/>
          <p:cNvSpPr>
            <a:spLocks noGrp="1" noChangeArrowheads="1"/>
          </p:cNvSpPr>
          <p:nvPr>
            <p:ph type="body" idx="1"/>
          </p:nvPr>
        </p:nvSpPr>
        <p:spPr>
          <a:xfrm>
            <a:off x="457200" y="1447800"/>
            <a:ext cx="8229600" cy="5257800"/>
          </a:xfrm>
        </p:spPr>
        <p:txBody>
          <a:bodyPr/>
          <a:lstStyle/>
          <a:p>
            <a:pPr eaLnBrk="1" hangingPunct="1">
              <a:lnSpc>
                <a:spcPct val="80000"/>
              </a:lnSpc>
            </a:pPr>
            <a:r>
              <a:rPr lang="en-US" sz="1900" smtClean="0"/>
              <a:t>Io</a:t>
            </a:r>
          </a:p>
          <a:p>
            <a:pPr lvl="1" eaLnBrk="1" hangingPunct="1">
              <a:lnSpc>
                <a:spcPct val="80000"/>
              </a:lnSpc>
            </a:pPr>
            <a:r>
              <a:rPr lang="en-US" sz="1700" smtClean="0"/>
              <a:t>Volcanically active</a:t>
            </a:r>
          </a:p>
          <a:p>
            <a:pPr lvl="1" eaLnBrk="1" hangingPunct="1">
              <a:lnSpc>
                <a:spcPct val="80000"/>
              </a:lnSpc>
            </a:pPr>
            <a:r>
              <a:rPr lang="en-US" sz="1700" smtClean="0"/>
              <a:t>High density (3.5 g/cm</a:t>
            </a:r>
            <a:r>
              <a:rPr lang="en-US" sz="1700" baseline="30000" smtClean="0"/>
              <a:t>3</a:t>
            </a:r>
            <a:r>
              <a:rPr lang="en-US" sz="1700" smtClean="0"/>
              <a:t>)</a:t>
            </a:r>
          </a:p>
          <a:p>
            <a:pPr lvl="1" eaLnBrk="1" hangingPunct="1">
              <a:lnSpc>
                <a:spcPct val="80000"/>
              </a:lnSpc>
            </a:pPr>
            <a:r>
              <a:rPr lang="en-US" sz="1700" smtClean="0"/>
              <a:t>No craters</a:t>
            </a:r>
          </a:p>
          <a:p>
            <a:pPr eaLnBrk="1" hangingPunct="1">
              <a:lnSpc>
                <a:spcPct val="80000"/>
              </a:lnSpc>
            </a:pPr>
            <a:r>
              <a:rPr lang="en-US" sz="1900" smtClean="0"/>
              <a:t>Europa</a:t>
            </a:r>
          </a:p>
          <a:p>
            <a:pPr lvl="1" eaLnBrk="1" hangingPunct="1">
              <a:lnSpc>
                <a:spcPct val="80000"/>
              </a:lnSpc>
            </a:pPr>
            <a:r>
              <a:rPr lang="en-US" sz="1700" smtClean="0"/>
              <a:t>Ice surface may overlie liquid water ocean</a:t>
            </a:r>
          </a:p>
          <a:p>
            <a:pPr lvl="1" eaLnBrk="1" hangingPunct="1">
              <a:lnSpc>
                <a:spcPct val="80000"/>
              </a:lnSpc>
            </a:pPr>
            <a:r>
              <a:rPr lang="en-US" sz="1700" smtClean="0"/>
              <a:t>High density (3.0 g/cm</a:t>
            </a:r>
            <a:r>
              <a:rPr lang="en-US" sz="1700" baseline="30000" smtClean="0"/>
              <a:t>3</a:t>
            </a:r>
            <a:r>
              <a:rPr lang="en-US" sz="1700" smtClean="0"/>
              <a:t>)</a:t>
            </a:r>
          </a:p>
          <a:p>
            <a:pPr lvl="1" eaLnBrk="1" hangingPunct="1">
              <a:lnSpc>
                <a:spcPct val="80000"/>
              </a:lnSpc>
            </a:pPr>
            <a:r>
              <a:rPr lang="en-US" sz="1700" smtClean="0"/>
              <a:t>No large craters, only small ones</a:t>
            </a:r>
          </a:p>
          <a:p>
            <a:pPr lvl="1" eaLnBrk="1" hangingPunct="1">
              <a:lnSpc>
                <a:spcPct val="80000"/>
              </a:lnSpc>
            </a:pPr>
            <a:r>
              <a:rPr lang="en-US" sz="1700" smtClean="0"/>
              <a:t>Many cracks and fissures in ice surface</a:t>
            </a:r>
          </a:p>
          <a:p>
            <a:pPr eaLnBrk="1" hangingPunct="1">
              <a:lnSpc>
                <a:spcPct val="80000"/>
              </a:lnSpc>
            </a:pPr>
            <a:r>
              <a:rPr lang="en-US" sz="1900" smtClean="0"/>
              <a:t>Ganymede</a:t>
            </a:r>
          </a:p>
          <a:p>
            <a:pPr lvl="1" eaLnBrk="1" hangingPunct="1">
              <a:lnSpc>
                <a:spcPct val="80000"/>
              </a:lnSpc>
            </a:pPr>
            <a:r>
              <a:rPr lang="en-US" sz="1700" smtClean="0"/>
              <a:t>Larger than Mercury</a:t>
            </a:r>
          </a:p>
          <a:p>
            <a:pPr lvl="1" eaLnBrk="1" hangingPunct="1">
              <a:lnSpc>
                <a:spcPct val="80000"/>
              </a:lnSpc>
            </a:pPr>
            <a:r>
              <a:rPr lang="en-US" sz="1700" smtClean="0"/>
              <a:t>Lower density (1.9 g/cm</a:t>
            </a:r>
            <a:r>
              <a:rPr lang="en-US" sz="1700" baseline="30000" smtClean="0"/>
              <a:t>3</a:t>
            </a:r>
            <a:r>
              <a:rPr lang="en-US" sz="1700" smtClean="0"/>
              <a:t>)</a:t>
            </a:r>
          </a:p>
          <a:p>
            <a:pPr lvl="1" eaLnBrk="1" hangingPunct="1">
              <a:lnSpc>
                <a:spcPct val="80000"/>
              </a:lnSpc>
            </a:pPr>
            <a:r>
              <a:rPr lang="en-US" sz="1700" smtClean="0"/>
              <a:t>Younger surface is cracked and healed ice</a:t>
            </a:r>
          </a:p>
          <a:p>
            <a:pPr lvl="1" eaLnBrk="1" hangingPunct="1">
              <a:lnSpc>
                <a:spcPct val="80000"/>
              </a:lnSpc>
            </a:pPr>
            <a:r>
              <a:rPr lang="en-US" sz="1700" smtClean="0"/>
              <a:t>Old cratered terrain</a:t>
            </a:r>
          </a:p>
          <a:p>
            <a:pPr eaLnBrk="1" hangingPunct="1">
              <a:lnSpc>
                <a:spcPct val="80000"/>
              </a:lnSpc>
            </a:pPr>
            <a:r>
              <a:rPr lang="en-US" sz="1900" smtClean="0"/>
              <a:t>Callisto</a:t>
            </a:r>
          </a:p>
          <a:p>
            <a:pPr lvl="1" eaLnBrk="1" hangingPunct="1">
              <a:lnSpc>
                <a:spcPct val="80000"/>
              </a:lnSpc>
            </a:pPr>
            <a:r>
              <a:rPr lang="en-US" sz="1700" smtClean="0"/>
              <a:t>Lower density (1.8 g/cm</a:t>
            </a:r>
            <a:r>
              <a:rPr lang="en-US" sz="1700" baseline="30000" smtClean="0"/>
              <a:t>3</a:t>
            </a:r>
            <a:r>
              <a:rPr lang="en-US" sz="1700" smtClean="0"/>
              <a:t>)</a:t>
            </a:r>
          </a:p>
          <a:p>
            <a:pPr lvl="1" eaLnBrk="1" hangingPunct="1">
              <a:lnSpc>
                <a:spcPct val="80000"/>
              </a:lnSpc>
            </a:pPr>
            <a:r>
              <a:rPr lang="en-US" sz="1700" smtClean="0"/>
              <a:t>Old highly cratered ice surface</a:t>
            </a:r>
          </a:p>
        </p:txBody>
      </p:sp>
      <p:pic>
        <p:nvPicPr>
          <p:cNvPr id="45060" name="Picture 4" descr="io"/>
          <p:cNvPicPr>
            <a:picLocks noChangeAspect="1" noChangeArrowheads="1"/>
          </p:cNvPicPr>
          <p:nvPr/>
        </p:nvPicPr>
        <p:blipFill>
          <a:blip r:embed="rId4" cstate="print"/>
          <a:srcRect/>
          <a:stretch>
            <a:fillRect/>
          </a:stretch>
        </p:blipFill>
        <p:spPr bwMode="auto">
          <a:xfrm>
            <a:off x="6553200" y="1295400"/>
            <a:ext cx="990600" cy="990600"/>
          </a:xfrm>
          <a:prstGeom prst="rect">
            <a:avLst/>
          </a:prstGeom>
          <a:noFill/>
          <a:ln w="9525">
            <a:noFill/>
            <a:miter lim="800000"/>
            <a:headEnd/>
            <a:tailEnd/>
          </a:ln>
        </p:spPr>
      </p:pic>
      <p:pic>
        <p:nvPicPr>
          <p:cNvPr id="45061" name="Picture 5" descr="http://pds.jpl.nasa.gov/planets/jpeg/jup/europa.jpg"/>
          <p:cNvPicPr>
            <a:picLocks noChangeAspect="1" noChangeArrowheads="1"/>
          </p:cNvPicPr>
          <p:nvPr/>
        </p:nvPicPr>
        <p:blipFill>
          <a:blip r:embed="rId5" cstate="print"/>
          <a:srcRect/>
          <a:stretch>
            <a:fillRect/>
          </a:stretch>
        </p:blipFill>
        <p:spPr bwMode="auto">
          <a:xfrm>
            <a:off x="6781800" y="2590800"/>
            <a:ext cx="815975" cy="1066800"/>
          </a:xfrm>
          <a:prstGeom prst="rect">
            <a:avLst/>
          </a:prstGeom>
          <a:noFill/>
          <a:ln w="9525">
            <a:noFill/>
            <a:miter lim="800000"/>
            <a:headEnd/>
            <a:tailEnd/>
          </a:ln>
        </p:spPr>
      </p:pic>
      <p:pic>
        <p:nvPicPr>
          <p:cNvPr id="45062" name="Picture 6" descr="Ganymede"/>
          <p:cNvPicPr>
            <a:picLocks noChangeAspect="1" noChangeArrowheads="1"/>
          </p:cNvPicPr>
          <p:nvPr/>
        </p:nvPicPr>
        <p:blipFill>
          <a:blip r:embed="rId6" cstate="print"/>
          <a:srcRect/>
          <a:stretch>
            <a:fillRect/>
          </a:stretch>
        </p:blipFill>
        <p:spPr bwMode="auto">
          <a:xfrm>
            <a:off x="6477000" y="3886200"/>
            <a:ext cx="1219200" cy="1195388"/>
          </a:xfrm>
          <a:prstGeom prst="rect">
            <a:avLst/>
          </a:prstGeom>
          <a:noFill/>
          <a:ln w="9525">
            <a:noFill/>
            <a:miter lim="800000"/>
            <a:headEnd/>
            <a:tailEnd/>
          </a:ln>
        </p:spPr>
      </p:pic>
      <p:pic>
        <p:nvPicPr>
          <p:cNvPr id="45063" name="Picture 7" descr="Callisto"/>
          <p:cNvPicPr>
            <a:picLocks noChangeAspect="1" noChangeArrowheads="1"/>
          </p:cNvPicPr>
          <p:nvPr/>
        </p:nvPicPr>
        <p:blipFill>
          <a:blip r:embed="rId7" cstate="print"/>
          <a:srcRect/>
          <a:stretch>
            <a:fillRect/>
          </a:stretch>
        </p:blipFill>
        <p:spPr bwMode="auto">
          <a:xfrm>
            <a:off x="6858000" y="5181600"/>
            <a:ext cx="1203325" cy="1223963"/>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PQuestion"/>
          <p:cNvSpPr>
            <a:spLocks noGrp="1" noChangeArrowheads="1"/>
          </p:cNvSpPr>
          <p:nvPr>
            <p:ph type="title"/>
          </p:nvPr>
        </p:nvSpPr>
        <p:spPr>
          <a:xfrm>
            <a:off x="228600" y="228600"/>
            <a:ext cx="8229600" cy="990600"/>
          </a:xfrm>
        </p:spPr>
        <p:txBody>
          <a:bodyPr/>
          <a:lstStyle/>
          <a:p>
            <a:pPr eaLnBrk="1" hangingPunct="1"/>
            <a:r>
              <a:rPr lang="en-US" sz="2400" smtClean="0"/>
              <a:t>In a newly-formed planetary system, where will the temperatures be highest on average?</a:t>
            </a:r>
          </a:p>
        </p:txBody>
      </p:sp>
      <p:sp>
        <p:nvSpPr>
          <p:cNvPr id="18435" name="TPAnswers"/>
          <p:cNvSpPr>
            <a:spLocks noGrp="1" noChangeArrowheads="1"/>
          </p:cNvSpPr>
          <p:nvPr>
            <p:ph type="body" idx="1"/>
            <p:custDataLst>
              <p:tags r:id="rId2"/>
            </p:custDataLst>
          </p:nvPr>
        </p:nvSpPr>
        <p:spPr>
          <a:xfrm>
            <a:off x="457200" y="1752600"/>
            <a:ext cx="4114800" cy="3886200"/>
          </a:xfrm>
        </p:spPr>
        <p:txBody>
          <a:bodyPr/>
          <a:lstStyle/>
          <a:p>
            <a:pPr marL="609600" indent="-609600" eaLnBrk="1" hangingPunct="1">
              <a:buFont typeface="Wingdings" pitchFamily="2" charset="2"/>
              <a:buAutoNum type="alphaLcParenR"/>
            </a:pPr>
            <a:r>
              <a:rPr lang="en-US" smtClean="0"/>
              <a:t>Near the central star</a:t>
            </a:r>
          </a:p>
          <a:p>
            <a:pPr marL="609600" indent="-609600" eaLnBrk="1" hangingPunct="1">
              <a:buFont typeface="Wingdings" pitchFamily="2" charset="2"/>
              <a:buAutoNum type="alphaLcParenR"/>
            </a:pPr>
            <a:r>
              <a:rPr lang="en-US" smtClean="0"/>
              <a:t>At intermediate distances from the star</a:t>
            </a:r>
          </a:p>
          <a:p>
            <a:pPr marL="609600" indent="-609600" eaLnBrk="1" hangingPunct="1">
              <a:buFont typeface="Wingdings" pitchFamily="2" charset="2"/>
              <a:buAutoNum type="alphaLcParenR"/>
            </a:pPr>
            <a:r>
              <a:rPr lang="en-US" smtClean="0"/>
              <a:t>At large distances from the star</a:t>
            </a:r>
          </a:p>
        </p:txBody>
      </p:sp>
    </p:spTree>
    <p:custDataLst>
      <p:tags r:id="rId1"/>
    </p:custData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PQuestion"/>
          <p:cNvSpPr>
            <a:spLocks noGrp="1" noChangeArrowheads="1"/>
          </p:cNvSpPr>
          <p:nvPr>
            <p:ph type="title"/>
          </p:nvPr>
        </p:nvSpPr>
        <p:spPr>
          <a:xfrm>
            <a:off x="152400" y="152400"/>
            <a:ext cx="8534400" cy="1066800"/>
          </a:xfrm>
        </p:spPr>
        <p:txBody>
          <a:bodyPr/>
          <a:lstStyle/>
          <a:p>
            <a:pPr eaLnBrk="1" hangingPunct="1"/>
            <a:r>
              <a:rPr lang="en-US" sz="2400" smtClean="0"/>
              <a:t>In a newly-formed planetary system, where will the mass density be highest on average?</a:t>
            </a:r>
          </a:p>
        </p:txBody>
      </p:sp>
      <p:sp>
        <p:nvSpPr>
          <p:cNvPr id="19459" name="TPAnswers"/>
          <p:cNvSpPr>
            <a:spLocks noGrp="1" noChangeArrowheads="1"/>
          </p:cNvSpPr>
          <p:nvPr>
            <p:ph type="body" idx="1"/>
            <p:custDataLst>
              <p:tags r:id="rId2"/>
            </p:custDataLst>
          </p:nvPr>
        </p:nvSpPr>
        <p:spPr>
          <a:xfrm>
            <a:off x="457200" y="1676400"/>
            <a:ext cx="4114800" cy="3886200"/>
          </a:xfrm>
        </p:spPr>
        <p:txBody>
          <a:bodyPr/>
          <a:lstStyle/>
          <a:p>
            <a:pPr marL="609600" indent="-609600" eaLnBrk="1" hangingPunct="1">
              <a:buFont typeface="Wingdings" pitchFamily="2" charset="2"/>
              <a:buAutoNum type="alphaLcParenR"/>
            </a:pPr>
            <a:r>
              <a:rPr lang="en-US" smtClean="0"/>
              <a:t>Near the central star</a:t>
            </a:r>
          </a:p>
          <a:p>
            <a:pPr marL="609600" indent="-609600" eaLnBrk="1" hangingPunct="1">
              <a:buFont typeface="Wingdings" pitchFamily="2" charset="2"/>
              <a:buAutoNum type="alphaLcParenR"/>
            </a:pPr>
            <a:r>
              <a:rPr lang="en-US" smtClean="0"/>
              <a:t>At intermediate distances from the star</a:t>
            </a:r>
          </a:p>
          <a:p>
            <a:pPr marL="609600" indent="-609600" eaLnBrk="1" hangingPunct="1">
              <a:buFont typeface="Wingdings" pitchFamily="2" charset="2"/>
              <a:buAutoNum type="alphaLcParenR"/>
            </a:pPr>
            <a:r>
              <a:rPr lang="en-US" smtClean="0"/>
              <a:t>At large distances from the star</a:t>
            </a:r>
          </a:p>
        </p:txBody>
      </p:sp>
    </p:spTree>
    <p:custDataLst>
      <p:tags r:id="rId1"/>
    </p:custData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8600" y="153988"/>
            <a:ext cx="8763000" cy="1141412"/>
          </a:xfrm>
          <a:noFill/>
        </p:spPr>
        <p:txBody>
          <a:bodyPr lIns="90488" tIns="44450" rIns="90488" bIns="44450" anchor="ctr"/>
          <a:lstStyle/>
          <a:p>
            <a:pPr eaLnBrk="1" hangingPunct="1"/>
            <a:r>
              <a:rPr lang="en-US" sz="3200" smtClean="0"/>
              <a:t>Finding Distances Precisely</a:t>
            </a:r>
          </a:p>
        </p:txBody>
      </p:sp>
      <p:sp>
        <p:nvSpPr>
          <p:cNvPr id="10243" name="Rectangle 3"/>
          <p:cNvSpPr>
            <a:spLocks noGrp="1" noChangeArrowheads="1"/>
          </p:cNvSpPr>
          <p:nvPr>
            <p:ph type="body" idx="1"/>
          </p:nvPr>
        </p:nvSpPr>
        <p:spPr>
          <a:xfrm>
            <a:off x="661988" y="1563688"/>
            <a:ext cx="7613650" cy="2955925"/>
          </a:xfrm>
          <a:noFill/>
        </p:spPr>
        <p:txBody>
          <a:bodyPr lIns="90488" tIns="44450" rIns="90488" bIns="44450"/>
          <a:lstStyle/>
          <a:p>
            <a:pPr eaLnBrk="1" hangingPunct="1">
              <a:lnSpc>
                <a:spcPct val="90000"/>
              </a:lnSpc>
            </a:pPr>
            <a:r>
              <a:rPr lang="en-US" sz="2600" smtClean="0"/>
              <a:t>Within the Solar System we can often use Radar Ranging.</a:t>
            </a:r>
          </a:p>
          <a:p>
            <a:pPr lvl="1" eaLnBrk="1" hangingPunct="1">
              <a:lnSpc>
                <a:spcPct val="90000"/>
              </a:lnSpc>
            </a:pPr>
            <a:r>
              <a:rPr lang="en-US" sz="2200" smtClean="0"/>
              <a:t>Radiation from radar travel at the speed of light</a:t>
            </a:r>
          </a:p>
          <a:p>
            <a:pPr lvl="1" eaLnBrk="1" hangingPunct="1">
              <a:lnSpc>
                <a:spcPct val="90000"/>
              </a:lnSpc>
            </a:pPr>
            <a:r>
              <a:rPr lang="en-US" sz="2200" smtClean="0"/>
              <a:t>Measure time from transmission to detection </a:t>
            </a:r>
          </a:p>
          <a:p>
            <a:pPr lvl="1" eaLnBrk="1" hangingPunct="1">
              <a:lnSpc>
                <a:spcPct val="90000"/>
              </a:lnSpc>
            </a:pPr>
            <a:r>
              <a:rPr lang="en-US" sz="2200" smtClean="0"/>
              <a:t>Distance = (speed of light) x (time delay) </a:t>
            </a:r>
            <a:r>
              <a:rPr lang="en-US" sz="2200" smtClean="0">
                <a:cs typeface="Arial" charset="0"/>
              </a:rPr>
              <a:t>÷ 2</a:t>
            </a:r>
            <a:endParaRPr lang="en-US" sz="2200" smtClean="0"/>
          </a:p>
          <a:p>
            <a:pPr eaLnBrk="1" hangingPunct="1">
              <a:lnSpc>
                <a:spcPct val="90000"/>
              </a:lnSpc>
            </a:pPr>
            <a:r>
              <a:rPr lang="en-US" sz="2600" smtClean="0">
                <a:cs typeface="Arial" charset="0"/>
              </a:rPr>
              <a:t>Using communication with space probes we have found distances to all planets but Pluto to within a few meters!</a:t>
            </a:r>
          </a:p>
        </p:txBody>
      </p:sp>
      <p:grpSp>
        <p:nvGrpSpPr>
          <p:cNvPr id="2" name="Group 4"/>
          <p:cNvGrpSpPr>
            <a:grpSpLocks/>
          </p:cNvGrpSpPr>
          <p:nvPr/>
        </p:nvGrpSpPr>
        <p:grpSpPr bwMode="auto">
          <a:xfrm>
            <a:off x="2674938" y="4519613"/>
            <a:ext cx="3200400" cy="2139950"/>
            <a:chOff x="2112" y="1680"/>
            <a:chExt cx="3648" cy="2488"/>
          </a:xfrm>
        </p:grpSpPr>
        <p:sp>
          <p:nvSpPr>
            <p:cNvPr id="10245" name="Line 5"/>
            <p:cNvSpPr>
              <a:spLocks noChangeShapeType="1"/>
            </p:cNvSpPr>
            <p:nvPr/>
          </p:nvSpPr>
          <p:spPr bwMode="auto">
            <a:xfrm>
              <a:off x="2208" y="3792"/>
              <a:ext cx="88" cy="0"/>
            </a:xfrm>
            <a:prstGeom prst="line">
              <a:avLst/>
            </a:prstGeom>
            <a:noFill/>
            <a:ln w="12700">
              <a:solidFill>
                <a:schemeClr val="bg2"/>
              </a:solidFill>
              <a:round/>
              <a:headEnd/>
              <a:tailEnd/>
            </a:ln>
          </p:spPr>
          <p:txBody>
            <a:bodyPr wrap="none" anchor="ctr"/>
            <a:lstStyle/>
            <a:p>
              <a:endParaRPr lang="en-US"/>
            </a:p>
          </p:txBody>
        </p:sp>
        <p:grpSp>
          <p:nvGrpSpPr>
            <p:cNvPr id="3" name="Group 6"/>
            <p:cNvGrpSpPr>
              <a:grpSpLocks/>
            </p:cNvGrpSpPr>
            <p:nvPr/>
          </p:nvGrpSpPr>
          <p:grpSpPr bwMode="auto">
            <a:xfrm>
              <a:off x="2112" y="3216"/>
              <a:ext cx="588" cy="930"/>
              <a:chOff x="568" y="3142"/>
              <a:chExt cx="588" cy="930"/>
            </a:xfrm>
          </p:grpSpPr>
          <p:grpSp>
            <p:nvGrpSpPr>
              <p:cNvPr id="4" name="Group 7"/>
              <p:cNvGrpSpPr>
                <a:grpSpLocks/>
              </p:cNvGrpSpPr>
              <p:nvPr/>
            </p:nvGrpSpPr>
            <p:grpSpPr bwMode="auto">
              <a:xfrm>
                <a:off x="774" y="3142"/>
                <a:ext cx="382" cy="548"/>
                <a:chOff x="774" y="3142"/>
                <a:chExt cx="382" cy="548"/>
              </a:xfrm>
            </p:grpSpPr>
            <p:sp>
              <p:nvSpPr>
                <p:cNvPr id="10262" name="Arc 8"/>
                <p:cNvSpPr>
                  <a:spLocks/>
                </p:cNvSpPr>
                <p:nvPr/>
              </p:nvSpPr>
              <p:spPr bwMode="auto">
                <a:xfrm rot="4200000">
                  <a:off x="774" y="3142"/>
                  <a:ext cx="280" cy="2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25400" cap="rnd">
                  <a:solidFill>
                    <a:schemeClr val="bg2"/>
                  </a:solidFill>
                  <a:round/>
                  <a:headEnd/>
                  <a:tailEnd/>
                </a:ln>
              </p:spPr>
              <p:txBody>
                <a:bodyPr wrap="none" anchor="ctr"/>
                <a:lstStyle/>
                <a:p>
                  <a:endParaRPr lang="en-US"/>
                </a:p>
              </p:txBody>
            </p:sp>
            <p:sp>
              <p:nvSpPr>
                <p:cNvPr id="10263" name="Arc 9"/>
                <p:cNvSpPr>
                  <a:spLocks/>
                </p:cNvSpPr>
                <p:nvPr/>
              </p:nvSpPr>
              <p:spPr bwMode="auto">
                <a:xfrm rot="-1200000">
                  <a:off x="876" y="3410"/>
                  <a:ext cx="280" cy="2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25400" cap="rnd">
                  <a:solidFill>
                    <a:schemeClr val="bg2"/>
                  </a:solidFill>
                  <a:round/>
                  <a:headEnd/>
                  <a:tailEnd/>
                </a:ln>
              </p:spPr>
              <p:txBody>
                <a:bodyPr wrap="none" anchor="ctr"/>
                <a:lstStyle/>
                <a:p>
                  <a:endParaRPr lang="en-US"/>
                </a:p>
              </p:txBody>
            </p:sp>
          </p:grpSp>
          <p:sp>
            <p:nvSpPr>
              <p:cNvPr id="10256" name="Line 10"/>
              <p:cNvSpPr>
                <a:spLocks noChangeShapeType="1"/>
              </p:cNvSpPr>
              <p:nvPr/>
            </p:nvSpPr>
            <p:spPr bwMode="auto">
              <a:xfrm flipH="1">
                <a:off x="712" y="3500"/>
                <a:ext cx="136" cy="44"/>
              </a:xfrm>
              <a:prstGeom prst="line">
                <a:avLst/>
              </a:prstGeom>
              <a:noFill/>
              <a:ln w="25400">
                <a:solidFill>
                  <a:schemeClr val="bg2"/>
                </a:solidFill>
                <a:round/>
                <a:headEnd/>
                <a:tailEnd/>
              </a:ln>
            </p:spPr>
            <p:txBody>
              <a:bodyPr wrap="none" anchor="ctr"/>
              <a:lstStyle/>
              <a:p>
                <a:endParaRPr lang="en-US"/>
              </a:p>
            </p:txBody>
          </p:sp>
          <p:sp>
            <p:nvSpPr>
              <p:cNvPr id="10257" name="Line 11"/>
              <p:cNvSpPr>
                <a:spLocks noChangeShapeType="1"/>
              </p:cNvSpPr>
              <p:nvPr/>
            </p:nvSpPr>
            <p:spPr bwMode="auto">
              <a:xfrm flipH="1">
                <a:off x="568" y="3560"/>
                <a:ext cx="160" cy="512"/>
              </a:xfrm>
              <a:prstGeom prst="line">
                <a:avLst/>
              </a:prstGeom>
              <a:noFill/>
              <a:ln w="25400">
                <a:solidFill>
                  <a:schemeClr val="bg2"/>
                </a:solidFill>
                <a:round/>
                <a:headEnd/>
                <a:tailEnd/>
              </a:ln>
            </p:spPr>
            <p:txBody>
              <a:bodyPr wrap="none" anchor="ctr"/>
              <a:lstStyle/>
              <a:p>
                <a:endParaRPr lang="en-US"/>
              </a:p>
            </p:txBody>
          </p:sp>
          <p:sp>
            <p:nvSpPr>
              <p:cNvPr id="10258" name="Line 12"/>
              <p:cNvSpPr>
                <a:spLocks noChangeShapeType="1"/>
              </p:cNvSpPr>
              <p:nvPr/>
            </p:nvSpPr>
            <p:spPr bwMode="auto">
              <a:xfrm>
                <a:off x="728" y="3608"/>
                <a:ext cx="80" cy="464"/>
              </a:xfrm>
              <a:prstGeom prst="line">
                <a:avLst/>
              </a:prstGeom>
              <a:noFill/>
              <a:ln w="25400">
                <a:solidFill>
                  <a:schemeClr val="bg2"/>
                </a:solidFill>
                <a:round/>
                <a:headEnd/>
                <a:tailEnd/>
              </a:ln>
            </p:spPr>
            <p:txBody>
              <a:bodyPr wrap="none" anchor="ctr"/>
              <a:lstStyle/>
              <a:p>
                <a:endParaRPr lang="en-US"/>
              </a:p>
            </p:txBody>
          </p:sp>
          <p:sp>
            <p:nvSpPr>
              <p:cNvPr id="10259" name="Line 13"/>
              <p:cNvSpPr>
                <a:spLocks noChangeShapeType="1"/>
              </p:cNvSpPr>
              <p:nvPr/>
            </p:nvSpPr>
            <p:spPr bwMode="auto">
              <a:xfrm>
                <a:off x="628" y="3840"/>
                <a:ext cx="136" cy="0"/>
              </a:xfrm>
              <a:prstGeom prst="line">
                <a:avLst/>
              </a:prstGeom>
              <a:noFill/>
              <a:ln w="12700">
                <a:solidFill>
                  <a:schemeClr val="bg2"/>
                </a:solidFill>
                <a:round/>
                <a:headEnd/>
                <a:tailEnd/>
              </a:ln>
            </p:spPr>
            <p:txBody>
              <a:bodyPr wrap="none" anchor="ctr"/>
              <a:lstStyle/>
              <a:p>
                <a:endParaRPr lang="en-US"/>
              </a:p>
            </p:txBody>
          </p:sp>
          <p:sp>
            <p:nvSpPr>
              <p:cNvPr id="10260" name="Line 14"/>
              <p:cNvSpPr>
                <a:spLocks noChangeShapeType="1"/>
              </p:cNvSpPr>
              <p:nvPr/>
            </p:nvSpPr>
            <p:spPr bwMode="auto">
              <a:xfrm>
                <a:off x="628" y="3936"/>
                <a:ext cx="136" cy="0"/>
              </a:xfrm>
              <a:prstGeom prst="line">
                <a:avLst/>
              </a:prstGeom>
              <a:noFill/>
              <a:ln w="12700">
                <a:solidFill>
                  <a:schemeClr val="bg2"/>
                </a:solidFill>
                <a:round/>
                <a:headEnd/>
                <a:tailEnd/>
              </a:ln>
            </p:spPr>
            <p:txBody>
              <a:bodyPr wrap="none" anchor="ctr"/>
              <a:lstStyle/>
              <a:p>
                <a:endParaRPr lang="en-US"/>
              </a:p>
            </p:txBody>
          </p:sp>
          <p:sp>
            <p:nvSpPr>
              <p:cNvPr id="10261" name="Line 15"/>
              <p:cNvSpPr>
                <a:spLocks noChangeShapeType="1"/>
              </p:cNvSpPr>
              <p:nvPr/>
            </p:nvSpPr>
            <p:spPr bwMode="auto">
              <a:xfrm>
                <a:off x="580" y="4032"/>
                <a:ext cx="232" cy="0"/>
              </a:xfrm>
              <a:prstGeom prst="line">
                <a:avLst/>
              </a:prstGeom>
              <a:noFill/>
              <a:ln w="12700">
                <a:solidFill>
                  <a:schemeClr val="bg2"/>
                </a:solidFill>
                <a:round/>
                <a:headEnd/>
                <a:tailEnd/>
              </a:ln>
            </p:spPr>
            <p:txBody>
              <a:bodyPr wrap="none" anchor="ctr"/>
              <a:lstStyle/>
              <a:p>
                <a:endParaRPr lang="en-US"/>
              </a:p>
            </p:txBody>
          </p:sp>
        </p:grpSp>
        <p:sp>
          <p:nvSpPr>
            <p:cNvPr id="10247" name="Line 16"/>
            <p:cNvSpPr>
              <a:spLocks noChangeShapeType="1"/>
            </p:cNvSpPr>
            <p:nvPr/>
          </p:nvSpPr>
          <p:spPr bwMode="auto">
            <a:xfrm>
              <a:off x="2256" y="3696"/>
              <a:ext cx="0" cy="472"/>
            </a:xfrm>
            <a:prstGeom prst="line">
              <a:avLst/>
            </a:prstGeom>
            <a:noFill/>
            <a:ln w="12700">
              <a:solidFill>
                <a:schemeClr val="bg2"/>
              </a:solidFill>
              <a:round/>
              <a:headEnd/>
              <a:tailEnd/>
            </a:ln>
          </p:spPr>
          <p:txBody>
            <a:bodyPr wrap="none" anchor="ctr"/>
            <a:lstStyle/>
            <a:p>
              <a:endParaRPr lang="en-US"/>
            </a:p>
          </p:txBody>
        </p:sp>
        <p:grpSp>
          <p:nvGrpSpPr>
            <p:cNvPr id="5" name="Group 17"/>
            <p:cNvGrpSpPr>
              <a:grpSpLocks/>
            </p:cNvGrpSpPr>
            <p:nvPr/>
          </p:nvGrpSpPr>
          <p:grpSpPr bwMode="auto">
            <a:xfrm>
              <a:off x="2640" y="2880"/>
              <a:ext cx="1019" cy="572"/>
              <a:chOff x="1401" y="2696"/>
              <a:chExt cx="1019" cy="572"/>
            </a:xfrm>
          </p:grpSpPr>
          <p:sp>
            <p:nvSpPr>
              <p:cNvPr id="10253" name="Freeform 18"/>
              <p:cNvSpPr>
                <a:spLocks/>
              </p:cNvSpPr>
              <p:nvPr/>
            </p:nvSpPr>
            <p:spPr bwMode="auto">
              <a:xfrm>
                <a:off x="1401" y="2985"/>
                <a:ext cx="463" cy="283"/>
              </a:xfrm>
              <a:custGeom>
                <a:avLst/>
                <a:gdLst>
                  <a:gd name="T0" fmla="*/ 0 w 463"/>
                  <a:gd name="T1" fmla="*/ 273 h 283"/>
                  <a:gd name="T2" fmla="*/ 0 w 463"/>
                  <a:gd name="T3" fmla="*/ 255 h 283"/>
                  <a:gd name="T4" fmla="*/ 0 w 463"/>
                  <a:gd name="T5" fmla="*/ 237 h 283"/>
                  <a:gd name="T6" fmla="*/ 0 w 463"/>
                  <a:gd name="T7" fmla="*/ 219 h 283"/>
                  <a:gd name="T8" fmla="*/ 0 w 463"/>
                  <a:gd name="T9" fmla="*/ 198 h 283"/>
                  <a:gd name="T10" fmla="*/ 9 w 463"/>
                  <a:gd name="T11" fmla="*/ 180 h 283"/>
                  <a:gd name="T12" fmla="*/ 27 w 463"/>
                  <a:gd name="T13" fmla="*/ 174 h 283"/>
                  <a:gd name="T14" fmla="*/ 45 w 463"/>
                  <a:gd name="T15" fmla="*/ 186 h 283"/>
                  <a:gd name="T16" fmla="*/ 60 w 463"/>
                  <a:gd name="T17" fmla="*/ 201 h 283"/>
                  <a:gd name="T18" fmla="*/ 78 w 463"/>
                  <a:gd name="T19" fmla="*/ 213 h 283"/>
                  <a:gd name="T20" fmla="*/ 96 w 463"/>
                  <a:gd name="T21" fmla="*/ 225 h 283"/>
                  <a:gd name="T22" fmla="*/ 114 w 463"/>
                  <a:gd name="T23" fmla="*/ 231 h 283"/>
                  <a:gd name="T24" fmla="*/ 132 w 463"/>
                  <a:gd name="T25" fmla="*/ 228 h 283"/>
                  <a:gd name="T26" fmla="*/ 144 w 463"/>
                  <a:gd name="T27" fmla="*/ 210 h 283"/>
                  <a:gd name="T28" fmla="*/ 147 w 463"/>
                  <a:gd name="T29" fmla="*/ 189 h 283"/>
                  <a:gd name="T30" fmla="*/ 147 w 463"/>
                  <a:gd name="T31" fmla="*/ 171 h 283"/>
                  <a:gd name="T32" fmla="*/ 147 w 463"/>
                  <a:gd name="T33" fmla="*/ 153 h 283"/>
                  <a:gd name="T34" fmla="*/ 147 w 463"/>
                  <a:gd name="T35" fmla="*/ 135 h 283"/>
                  <a:gd name="T36" fmla="*/ 147 w 463"/>
                  <a:gd name="T37" fmla="*/ 117 h 283"/>
                  <a:gd name="T38" fmla="*/ 150 w 463"/>
                  <a:gd name="T39" fmla="*/ 99 h 283"/>
                  <a:gd name="T40" fmla="*/ 162 w 463"/>
                  <a:gd name="T41" fmla="*/ 87 h 283"/>
                  <a:gd name="T42" fmla="*/ 180 w 463"/>
                  <a:gd name="T43" fmla="*/ 87 h 283"/>
                  <a:gd name="T44" fmla="*/ 189 w 463"/>
                  <a:gd name="T45" fmla="*/ 105 h 283"/>
                  <a:gd name="T46" fmla="*/ 204 w 463"/>
                  <a:gd name="T47" fmla="*/ 123 h 283"/>
                  <a:gd name="T48" fmla="*/ 222 w 463"/>
                  <a:gd name="T49" fmla="*/ 132 h 283"/>
                  <a:gd name="T50" fmla="*/ 243 w 463"/>
                  <a:gd name="T51" fmla="*/ 144 h 283"/>
                  <a:gd name="T52" fmla="*/ 261 w 463"/>
                  <a:gd name="T53" fmla="*/ 150 h 283"/>
                  <a:gd name="T54" fmla="*/ 282 w 463"/>
                  <a:gd name="T55" fmla="*/ 147 h 283"/>
                  <a:gd name="T56" fmla="*/ 300 w 463"/>
                  <a:gd name="T57" fmla="*/ 135 h 283"/>
                  <a:gd name="T58" fmla="*/ 312 w 463"/>
                  <a:gd name="T59" fmla="*/ 114 h 283"/>
                  <a:gd name="T60" fmla="*/ 315 w 463"/>
                  <a:gd name="T61" fmla="*/ 96 h 283"/>
                  <a:gd name="T62" fmla="*/ 315 w 463"/>
                  <a:gd name="T63" fmla="*/ 78 h 283"/>
                  <a:gd name="T64" fmla="*/ 315 w 463"/>
                  <a:gd name="T65" fmla="*/ 60 h 283"/>
                  <a:gd name="T66" fmla="*/ 315 w 463"/>
                  <a:gd name="T67" fmla="*/ 42 h 283"/>
                  <a:gd name="T68" fmla="*/ 321 w 463"/>
                  <a:gd name="T69" fmla="*/ 24 h 283"/>
                  <a:gd name="T70" fmla="*/ 339 w 463"/>
                  <a:gd name="T71" fmla="*/ 6 h 283"/>
                  <a:gd name="T72" fmla="*/ 357 w 463"/>
                  <a:gd name="T73" fmla="*/ 0 h 283"/>
                  <a:gd name="T74" fmla="*/ 375 w 463"/>
                  <a:gd name="T75" fmla="*/ 0 h 283"/>
                  <a:gd name="T76" fmla="*/ 393 w 463"/>
                  <a:gd name="T77" fmla="*/ 15 h 283"/>
                  <a:gd name="T78" fmla="*/ 405 w 463"/>
                  <a:gd name="T79" fmla="*/ 33 h 283"/>
                  <a:gd name="T80" fmla="*/ 423 w 463"/>
                  <a:gd name="T81" fmla="*/ 45 h 283"/>
                  <a:gd name="T82" fmla="*/ 444 w 463"/>
                  <a:gd name="T83" fmla="*/ 60 h 283"/>
                  <a:gd name="T84" fmla="*/ 462 w 463"/>
                  <a:gd name="T85" fmla="*/ 66 h 2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63"/>
                  <a:gd name="T130" fmla="*/ 0 h 283"/>
                  <a:gd name="T131" fmla="*/ 463 w 463"/>
                  <a:gd name="T132" fmla="*/ 283 h 2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63" h="283">
                    <a:moveTo>
                      <a:pt x="0" y="282"/>
                    </a:moveTo>
                    <a:lnTo>
                      <a:pt x="0" y="273"/>
                    </a:lnTo>
                    <a:lnTo>
                      <a:pt x="0" y="264"/>
                    </a:lnTo>
                    <a:lnTo>
                      <a:pt x="0" y="255"/>
                    </a:lnTo>
                    <a:lnTo>
                      <a:pt x="0" y="246"/>
                    </a:lnTo>
                    <a:lnTo>
                      <a:pt x="0" y="237"/>
                    </a:lnTo>
                    <a:lnTo>
                      <a:pt x="0" y="228"/>
                    </a:lnTo>
                    <a:lnTo>
                      <a:pt x="0" y="219"/>
                    </a:lnTo>
                    <a:lnTo>
                      <a:pt x="0" y="210"/>
                    </a:lnTo>
                    <a:lnTo>
                      <a:pt x="0" y="198"/>
                    </a:lnTo>
                    <a:lnTo>
                      <a:pt x="0" y="189"/>
                    </a:lnTo>
                    <a:lnTo>
                      <a:pt x="9" y="180"/>
                    </a:lnTo>
                    <a:lnTo>
                      <a:pt x="18" y="174"/>
                    </a:lnTo>
                    <a:lnTo>
                      <a:pt x="27" y="174"/>
                    </a:lnTo>
                    <a:lnTo>
                      <a:pt x="36" y="177"/>
                    </a:lnTo>
                    <a:lnTo>
                      <a:pt x="45" y="186"/>
                    </a:lnTo>
                    <a:lnTo>
                      <a:pt x="51" y="195"/>
                    </a:lnTo>
                    <a:lnTo>
                      <a:pt x="60" y="201"/>
                    </a:lnTo>
                    <a:lnTo>
                      <a:pt x="69" y="207"/>
                    </a:lnTo>
                    <a:lnTo>
                      <a:pt x="78" y="213"/>
                    </a:lnTo>
                    <a:lnTo>
                      <a:pt x="87" y="219"/>
                    </a:lnTo>
                    <a:lnTo>
                      <a:pt x="96" y="225"/>
                    </a:lnTo>
                    <a:lnTo>
                      <a:pt x="105" y="228"/>
                    </a:lnTo>
                    <a:lnTo>
                      <a:pt x="114" y="231"/>
                    </a:lnTo>
                    <a:lnTo>
                      <a:pt x="123" y="231"/>
                    </a:lnTo>
                    <a:lnTo>
                      <a:pt x="132" y="228"/>
                    </a:lnTo>
                    <a:lnTo>
                      <a:pt x="138" y="219"/>
                    </a:lnTo>
                    <a:lnTo>
                      <a:pt x="144" y="210"/>
                    </a:lnTo>
                    <a:lnTo>
                      <a:pt x="147" y="201"/>
                    </a:lnTo>
                    <a:lnTo>
                      <a:pt x="147" y="189"/>
                    </a:lnTo>
                    <a:lnTo>
                      <a:pt x="147" y="180"/>
                    </a:lnTo>
                    <a:lnTo>
                      <a:pt x="147" y="171"/>
                    </a:lnTo>
                    <a:lnTo>
                      <a:pt x="147" y="162"/>
                    </a:lnTo>
                    <a:lnTo>
                      <a:pt x="147" y="153"/>
                    </a:lnTo>
                    <a:lnTo>
                      <a:pt x="147" y="144"/>
                    </a:lnTo>
                    <a:lnTo>
                      <a:pt x="147" y="135"/>
                    </a:lnTo>
                    <a:lnTo>
                      <a:pt x="147" y="126"/>
                    </a:lnTo>
                    <a:lnTo>
                      <a:pt x="147" y="117"/>
                    </a:lnTo>
                    <a:lnTo>
                      <a:pt x="147" y="108"/>
                    </a:lnTo>
                    <a:lnTo>
                      <a:pt x="150" y="99"/>
                    </a:lnTo>
                    <a:lnTo>
                      <a:pt x="153" y="90"/>
                    </a:lnTo>
                    <a:lnTo>
                      <a:pt x="162" y="87"/>
                    </a:lnTo>
                    <a:lnTo>
                      <a:pt x="171" y="87"/>
                    </a:lnTo>
                    <a:lnTo>
                      <a:pt x="180" y="87"/>
                    </a:lnTo>
                    <a:lnTo>
                      <a:pt x="183" y="96"/>
                    </a:lnTo>
                    <a:lnTo>
                      <a:pt x="189" y="105"/>
                    </a:lnTo>
                    <a:lnTo>
                      <a:pt x="198" y="114"/>
                    </a:lnTo>
                    <a:lnTo>
                      <a:pt x="204" y="123"/>
                    </a:lnTo>
                    <a:lnTo>
                      <a:pt x="213" y="126"/>
                    </a:lnTo>
                    <a:lnTo>
                      <a:pt x="222" y="132"/>
                    </a:lnTo>
                    <a:lnTo>
                      <a:pt x="234" y="141"/>
                    </a:lnTo>
                    <a:lnTo>
                      <a:pt x="243" y="144"/>
                    </a:lnTo>
                    <a:lnTo>
                      <a:pt x="252" y="147"/>
                    </a:lnTo>
                    <a:lnTo>
                      <a:pt x="261" y="150"/>
                    </a:lnTo>
                    <a:lnTo>
                      <a:pt x="273" y="150"/>
                    </a:lnTo>
                    <a:lnTo>
                      <a:pt x="282" y="147"/>
                    </a:lnTo>
                    <a:lnTo>
                      <a:pt x="291" y="141"/>
                    </a:lnTo>
                    <a:lnTo>
                      <a:pt x="300" y="135"/>
                    </a:lnTo>
                    <a:lnTo>
                      <a:pt x="306" y="126"/>
                    </a:lnTo>
                    <a:lnTo>
                      <a:pt x="312" y="114"/>
                    </a:lnTo>
                    <a:lnTo>
                      <a:pt x="315" y="105"/>
                    </a:lnTo>
                    <a:lnTo>
                      <a:pt x="315" y="96"/>
                    </a:lnTo>
                    <a:lnTo>
                      <a:pt x="315" y="87"/>
                    </a:lnTo>
                    <a:lnTo>
                      <a:pt x="315" y="78"/>
                    </a:lnTo>
                    <a:lnTo>
                      <a:pt x="315" y="69"/>
                    </a:lnTo>
                    <a:lnTo>
                      <a:pt x="315" y="60"/>
                    </a:lnTo>
                    <a:lnTo>
                      <a:pt x="315" y="51"/>
                    </a:lnTo>
                    <a:lnTo>
                      <a:pt x="315" y="42"/>
                    </a:lnTo>
                    <a:lnTo>
                      <a:pt x="318" y="33"/>
                    </a:lnTo>
                    <a:lnTo>
                      <a:pt x="321" y="24"/>
                    </a:lnTo>
                    <a:lnTo>
                      <a:pt x="330" y="15"/>
                    </a:lnTo>
                    <a:lnTo>
                      <a:pt x="339" y="6"/>
                    </a:lnTo>
                    <a:lnTo>
                      <a:pt x="348" y="3"/>
                    </a:lnTo>
                    <a:lnTo>
                      <a:pt x="357" y="0"/>
                    </a:lnTo>
                    <a:lnTo>
                      <a:pt x="366" y="0"/>
                    </a:lnTo>
                    <a:lnTo>
                      <a:pt x="375" y="0"/>
                    </a:lnTo>
                    <a:lnTo>
                      <a:pt x="384" y="6"/>
                    </a:lnTo>
                    <a:lnTo>
                      <a:pt x="393" y="15"/>
                    </a:lnTo>
                    <a:lnTo>
                      <a:pt x="399" y="24"/>
                    </a:lnTo>
                    <a:lnTo>
                      <a:pt x="405" y="33"/>
                    </a:lnTo>
                    <a:lnTo>
                      <a:pt x="414" y="39"/>
                    </a:lnTo>
                    <a:lnTo>
                      <a:pt x="423" y="45"/>
                    </a:lnTo>
                    <a:lnTo>
                      <a:pt x="435" y="54"/>
                    </a:lnTo>
                    <a:lnTo>
                      <a:pt x="444" y="60"/>
                    </a:lnTo>
                    <a:lnTo>
                      <a:pt x="453" y="63"/>
                    </a:lnTo>
                    <a:lnTo>
                      <a:pt x="462" y="66"/>
                    </a:lnTo>
                  </a:path>
                </a:pathLst>
              </a:custGeom>
              <a:noFill/>
              <a:ln w="12700" cap="rnd">
                <a:solidFill>
                  <a:schemeClr val="bg2"/>
                </a:solidFill>
                <a:round/>
                <a:headEnd/>
                <a:tailEnd/>
              </a:ln>
            </p:spPr>
            <p:txBody>
              <a:bodyPr/>
              <a:lstStyle/>
              <a:p>
                <a:endParaRPr lang="en-US"/>
              </a:p>
            </p:txBody>
          </p:sp>
          <p:sp>
            <p:nvSpPr>
              <p:cNvPr id="10254" name="Line 19"/>
              <p:cNvSpPr>
                <a:spLocks noChangeShapeType="1"/>
              </p:cNvSpPr>
              <p:nvPr/>
            </p:nvSpPr>
            <p:spPr bwMode="auto">
              <a:xfrm flipV="1">
                <a:off x="1948" y="2696"/>
                <a:ext cx="472" cy="248"/>
              </a:xfrm>
              <a:prstGeom prst="line">
                <a:avLst/>
              </a:prstGeom>
              <a:noFill/>
              <a:ln w="12700">
                <a:solidFill>
                  <a:schemeClr val="bg2"/>
                </a:solidFill>
                <a:round/>
                <a:headEnd/>
                <a:tailEnd type="triangle" w="med" len="med"/>
              </a:ln>
            </p:spPr>
            <p:txBody>
              <a:bodyPr wrap="none" anchor="ctr"/>
              <a:lstStyle/>
              <a:p>
                <a:endParaRPr lang="en-US"/>
              </a:p>
            </p:txBody>
          </p:sp>
        </p:grpSp>
        <p:grpSp>
          <p:nvGrpSpPr>
            <p:cNvPr id="6" name="Group 20"/>
            <p:cNvGrpSpPr>
              <a:grpSpLocks/>
            </p:cNvGrpSpPr>
            <p:nvPr/>
          </p:nvGrpSpPr>
          <p:grpSpPr bwMode="auto">
            <a:xfrm>
              <a:off x="3888" y="2208"/>
              <a:ext cx="996" cy="523"/>
              <a:chOff x="3364" y="1941"/>
              <a:chExt cx="996" cy="523"/>
            </a:xfrm>
          </p:grpSpPr>
          <p:sp>
            <p:nvSpPr>
              <p:cNvPr id="10251" name="Freeform 21"/>
              <p:cNvSpPr>
                <a:spLocks/>
              </p:cNvSpPr>
              <p:nvPr/>
            </p:nvSpPr>
            <p:spPr bwMode="auto">
              <a:xfrm>
                <a:off x="3897" y="1941"/>
                <a:ext cx="463" cy="283"/>
              </a:xfrm>
              <a:custGeom>
                <a:avLst/>
                <a:gdLst>
                  <a:gd name="T0" fmla="*/ 0 w 463"/>
                  <a:gd name="T1" fmla="*/ 273 h 283"/>
                  <a:gd name="T2" fmla="*/ 0 w 463"/>
                  <a:gd name="T3" fmla="*/ 255 h 283"/>
                  <a:gd name="T4" fmla="*/ 0 w 463"/>
                  <a:gd name="T5" fmla="*/ 237 h 283"/>
                  <a:gd name="T6" fmla="*/ 0 w 463"/>
                  <a:gd name="T7" fmla="*/ 219 h 283"/>
                  <a:gd name="T8" fmla="*/ 0 w 463"/>
                  <a:gd name="T9" fmla="*/ 198 h 283"/>
                  <a:gd name="T10" fmla="*/ 9 w 463"/>
                  <a:gd name="T11" fmla="*/ 180 h 283"/>
                  <a:gd name="T12" fmla="*/ 27 w 463"/>
                  <a:gd name="T13" fmla="*/ 174 h 283"/>
                  <a:gd name="T14" fmla="*/ 45 w 463"/>
                  <a:gd name="T15" fmla="*/ 186 h 283"/>
                  <a:gd name="T16" fmla="*/ 60 w 463"/>
                  <a:gd name="T17" fmla="*/ 201 h 283"/>
                  <a:gd name="T18" fmla="*/ 78 w 463"/>
                  <a:gd name="T19" fmla="*/ 213 h 283"/>
                  <a:gd name="T20" fmla="*/ 96 w 463"/>
                  <a:gd name="T21" fmla="*/ 225 h 283"/>
                  <a:gd name="T22" fmla="*/ 114 w 463"/>
                  <a:gd name="T23" fmla="*/ 231 h 283"/>
                  <a:gd name="T24" fmla="*/ 132 w 463"/>
                  <a:gd name="T25" fmla="*/ 228 h 283"/>
                  <a:gd name="T26" fmla="*/ 144 w 463"/>
                  <a:gd name="T27" fmla="*/ 210 h 283"/>
                  <a:gd name="T28" fmla="*/ 147 w 463"/>
                  <a:gd name="T29" fmla="*/ 189 h 283"/>
                  <a:gd name="T30" fmla="*/ 147 w 463"/>
                  <a:gd name="T31" fmla="*/ 171 h 283"/>
                  <a:gd name="T32" fmla="*/ 147 w 463"/>
                  <a:gd name="T33" fmla="*/ 153 h 283"/>
                  <a:gd name="T34" fmla="*/ 147 w 463"/>
                  <a:gd name="T35" fmla="*/ 135 h 283"/>
                  <a:gd name="T36" fmla="*/ 147 w 463"/>
                  <a:gd name="T37" fmla="*/ 117 h 283"/>
                  <a:gd name="T38" fmla="*/ 150 w 463"/>
                  <a:gd name="T39" fmla="*/ 99 h 283"/>
                  <a:gd name="T40" fmla="*/ 162 w 463"/>
                  <a:gd name="T41" fmla="*/ 87 h 283"/>
                  <a:gd name="T42" fmla="*/ 180 w 463"/>
                  <a:gd name="T43" fmla="*/ 87 h 283"/>
                  <a:gd name="T44" fmla="*/ 189 w 463"/>
                  <a:gd name="T45" fmla="*/ 105 h 283"/>
                  <a:gd name="T46" fmla="*/ 204 w 463"/>
                  <a:gd name="T47" fmla="*/ 123 h 283"/>
                  <a:gd name="T48" fmla="*/ 222 w 463"/>
                  <a:gd name="T49" fmla="*/ 132 h 283"/>
                  <a:gd name="T50" fmla="*/ 243 w 463"/>
                  <a:gd name="T51" fmla="*/ 144 h 283"/>
                  <a:gd name="T52" fmla="*/ 261 w 463"/>
                  <a:gd name="T53" fmla="*/ 150 h 283"/>
                  <a:gd name="T54" fmla="*/ 282 w 463"/>
                  <a:gd name="T55" fmla="*/ 147 h 283"/>
                  <a:gd name="T56" fmla="*/ 300 w 463"/>
                  <a:gd name="T57" fmla="*/ 135 h 283"/>
                  <a:gd name="T58" fmla="*/ 312 w 463"/>
                  <a:gd name="T59" fmla="*/ 114 h 283"/>
                  <a:gd name="T60" fmla="*/ 315 w 463"/>
                  <a:gd name="T61" fmla="*/ 96 h 283"/>
                  <a:gd name="T62" fmla="*/ 315 w 463"/>
                  <a:gd name="T63" fmla="*/ 78 h 283"/>
                  <a:gd name="T64" fmla="*/ 315 w 463"/>
                  <a:gd name="T65" fmla="*/ 60 h 283"/>
                  <a:gd name="T66" fmla="*/ 315 w 463"/>
                  <a:gd name="T67" fmla="*/ 42 h 283"/>
                  <a:gd name="T68" fmla="*/ 321 w 463"/>
                  <a:gd name="T69" fmla="*/ 24 h 283"/>
                  <a:gd name="T70" fmla="*/ 339 w 463"/>
                  <a:gd name="T71" fmla="*/ 6 h 283"/>
                  <a:gd name="T72" fmla="*/ 357 w 463"/>
                  <a:gd name="T73" fmla="*/ 0 h 283"/>
                  <a:gd name="T74" fmla="*/ 375 w 463"/>
                  <a:gd name="T75" fmla="*/ 0 h 283"/>
                  <a:gd name="T76" fmla="*/ 393 w 463"/>
                  <a:gd name="T77" fmla="*/ 15 h 283"/>
                  <a:gd name="T78" fmla="*/ 405 w 463"/>
                  <a:gd name="T79" fmla="*/ 33 h 283"/>
                  <a:gd name="T80" fmla="*/ 423 w 463"/>
                  <a:gd name="T81" fmla="*/ 45 h 283"/>
                  <a:gd name="T82" fmla="*/ 444 w 463"/>
                  <a:gd name="T83" fmla="*/ 60 h 283"/>
                  <a:gd name="T84" fmla="*/ 462 w 463"/>
                  <a:gd name="T85" fmla="*/ 66 h 2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63"/>
                  <a:gd name="T130" fmla="*/ 0 h 283"/>
                  <a:gd name="T131" fmla="*/ 463 w 463"/>
                  <a:gd name="T132" fmla="*/ 283 h 2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63" h="283">
                    <a:moveTo>
                      <a:pt x="0" y="282"/>
                    </a:moveTo>
                    <a:lnTo>
                      <a:pt x="0" y="273"/>
                    </a:lnTo>
                    <a:lnTo>
                      <a:pt x="0" y="264"/>
                    </a:lnTo>
                    <a:lnTo>
                      <a:pt x="0" y="255"/>
                    </a:lnTo>
                    <a:lnTo>
                      <a:pt x="0" y="246"/>
                    </a:lnTo>
                    <a:lnTo>
                      <a:pt x="0" y="237"/>
                    </a:lnTo>
                    <a:lnTo>
                      <a:pt x="0" y="228"/>
                    </a:lnTo>
                    <a:lnTo>
                      <a:pt x="0" y="219"/>
                    </a:lnTo>
                    <a:lnTo>
                      <a:pt x="0" y="210"/>
                    </a:lnTo>
                    <a:lnTo>
                      <a:pt x="0" y="198"/>
                    </a:lnTo>
                    <a:lnTo>
                      <a:pt x="0" y="189"/>
                    </a:lnTo>
                    <a:lnTo>
                      <a:pt x="9" y="180"/>
                    </a:lnTo>
                    <a:lnTo>
                      <a:pt x="18" y="174"/>
                    </a:lnTo>
                    <a:lnTo>
                      <a:pt x="27" y="174"/>
                    </a:lnTo>
                    <a:lnTo>
                      <a:pt x="36" y="177"/>
                    </a:lnTo>
                    <a:lnTo>
                      <a:pt x="45" y="186"/>
                    </a:lnTo>
                    <a:lnTo>
                      <a:pt x="51" y="195"/>
                    </a:lnTo>
                    <a:lnTo>
                      <a:pt x="60" y="201"/>
                    </a:lnTo>
                    <a:lnTo>
                      <a:pt x="69" y="207"/>
                    </a:lnTo>
                    <a:lnTo>
                      <a:pt x="78" y="213"/>
                    </a:lnTo>
                    <a:lnTo>
                      <a:pt x="87" y="219"/>
                    </a:lnTo>
                    <a:lnTo>
                      <a:pt x="96" y="225"/>
                    </a:lnTo>
                    <a:lnTo>
                      <a:pt x="105" y="228"/>
                    </a:lnTo>
                    <a:lnTo>
                      <a:pt x="114" y="231"/>
                    </a:lnTo>
                    <a:lnTo>
                      <a:pt x="123" y="231"/>
                    </a:lnTo>
                    <a:lnTo>
                      <a:pt x="132" y="228"/>
                    </a:lnTo>
                    <a:lnTo>
                      <a:pt x="138" y="219"/>
                    </a:lnTo>
                    <a:lnTo>
                      <a:pt x="144" y="210"/>
                    </a:lnTo>
                    <a:lnTo>
                      <a:pt x="147" y="201"/>
                    </a:lnTo>
                    <a:lnTo>
                      <a:pt x="147" y="189"/>
                    </a:lnTo>
                    <a:lnTo>
                      <a:pt x="147" y="180"/>
                    </a:lnTo>
                    <a:lnTo>
                      <a:pt x="147" y="171"/>
                    </a:lnTo>
                    <a:lnTo>
                      <a:pt x="147" y="162"/>
                    </a:lnTo>
                    <a:lnTo>
                      <a:pt x="147" y="153"/>
                    </a:lnTo>
                    <a:lnTo>
                      <a:pt x="147" y="144"/>
                    </a:lnTo>
                    <a:lnTo>
                      <a:pt x="147" y="135"/>
                    </a:lnTo>
                    <a:lnTo>
                      <a:pt x="147" y="126"/>
                    </a:lnTo>
                    <a:lnTo>
                      <a:pt x="147" y="117"/>
                    </a:lnTo>
                    <a:lnTo>
                      <a:pt x="147" y="108"/>
                    </a:lnTo>
                    <a:lnTo>
                      <a:pt x="150" y="99"/>
                    </a:lnTo>
                    <a:lnTo>
                      <a:pt x="153" y="90"/>
                    </a:lnTo>
                    <a:lnTo>
                      <a:pt x="162" y="87"/>
                    </a:lnTo>
                    <a:lnTo>
                      <a:pt x="171" y="87"/>
                    </a:lnTo>
                    <a:lnTo>
                      <a:pt x="180" y="87"/>
                    </a:lnTo>
                    <a:lnTo>
                      <a:pt x="183" y="96"/>
                    </a:lnTo>
                    <a:lnTo>
                      <a:pt x="189" y="105"/>
                    </a:lnTo>
                    <a:lnTo>
                      <a:pt x="198" y="114"/>
                    </a:lnTo>
                    <a:lnTo>
                      <a:pt x="204" y="123"/>
                    </a:lnTo>
                    <a:lnTo>
                      <a:pt x="213" y="126"/>
                    </a:lnTo>
                    <a:lnTo>
                      <a:pt x="222" y="132"/>
                    </a:lnTo>
                    <a:lnTo>
                      <a:pt x="234" y="141"/>
                    </a:lnTo>
                    <a:lnTo>
                      <a:pt x="243" y="144"/>
                    </a:lnTo>
                    <a:lnTo>
                      <a:pt x="252" y="147"/>
                    </a:lnTo>
                    <a:lnTo>
                      <a:pt x="261" y="150"/>
                    </a:lnTo>
                    <a:lnTo>
                      <a:pt x="273" y="150"/>
                    </a:lnTo>
                    <a:lnTo>
                      <a:pt x="282" y="147"/>
                    </a:lnTo>
                    <a:lnTo>
                      <a:pt x="291" y="141"/>
                    </a:lnTo>
                    <a:lnTo>
                      <a:pt x="300" y="135"/>
                    </a:lnTo>
                    <a:lnTo>
                      <a:pt x="306" y="126"/>
                    </a:lnTo>
                    <a:lnTo>
                      <a:pt x="312" y="114"/>
                    </a:lnTo>
                    <a:lnTo>
                      <a:pt x="315" y="105"/>
                    </a:lnTo>
                    <a:lnTo>
                      <a:pt x="315" y="96"/>
                    </a:lnTo>
                    <a:lnTo>
                      <a:pt x="315" y="87"/>
                    </a:lnTo>
                    <a:lnTo>
                      <a:pt x="315" y="78"/>
                    </a:lnTo>
                    <a:lnTo>
                      <a:pt x="315" y="69"/>
                    </a:lnTo>
                    <a:lnTo>
                      <a:pt x="315" y="60"/>
                    </a:lnTo>
                    <a:lnTo>
                      <a:pt x="315" y="51"/>
                    </a:lnTo>
                    <a:lnTo>
                      <a:pt x="315" y="42"/>
                    </a:lnTo>
                    <a:lnTo>
                      <a:pt x="318" y="33"/>
                    </a:lnTo>
                    <a:lnTo>
                      <a:pt x="321" y="24"/>
                    </a:lnTo>
                    <a:lnTo>
                      <a:pt x="330" y="15"/>
                    </a:lnTo>
                    <a:lnTo>
                      <a:pt x="339" y="6"/>
                    </a:lnTo>
                    <a:lnTo>
                      <a:pt x="348" y="3"/>
                    </a:lnTo>
                    <a:lnTo>
                      <a:pt x="357" y="0"/>
                    </a:lnTo>
                    <a:lnTo>
                      <a:pt x="366" y="0"/>
                    </a:lnTo>
                    <a:lnTo>
                      <a:pt x="375" y="0"/>
                    </a:lnTo>
                    <a:lnTo>
                      <a:pt x="384" y="6"/>
                    </a:lnTo>
                    <a:lnTo>
                      <a:pt x="393" y="15"/>
                    </a:lnTo>
                    <a:lnTo>
                      <a:pt x="399" y="24"/>
                    </a:lnTo>
                    <a:lnTo>
                      <a:pt x="405" y="33"/>
                    </a:lnTo>
                    <a:lnTo>
                      <a:pt x="414" y="39"/>
                    </a:lnTo>
                    <a:lnTo>
                      <a:pt x="423" y="45"/>
                    </a:lnTo>
                    <a:lnTo>
                      <a:pt x="435" y="54"/>
                    </a:lnTo>
                    <a:lnTo>
                      <a:pt x="444" y="60"/>
                    </a:lnTo>
                    <a:lnTo>
                      <a:pt x="453" y="63"/>
                    </a:lnTo>
                    <a:lnTo>
                      <a:pt x="462" y="66"/>
                    </a:lnTo>
                  </a:path>
                </a:pathLst>
              </a:custGeom>
              <a:noFill/>
              <a:ln w="12700" cap="rnd">
                <a:solidFill>
                  <a:schemeClr val="bg2"/>
                </a:solidFill>
                <a:round/>
                <a:headEnd/>
                <a:tailEnd/>
              </a:ln>
            </p:spPr>
            <p:txBody>
              <a:bodyPr/>
              <a:lstStyle/>
              <a:p>
                <a:endParaRPr lang="en-US"/>
              </a:p>
            </p:txBody>
          </p:sp>
          <p:sp>
            <p:nvSpPr>
              <p:cNvPr id="10252" name="Line 22"/>
              <p:cNvSpPr>
                <a:spLocks noChangeShapeType="1"/>
              </p:cNvSpPr>
              <p:nvPr/>
            </p:nvSpPr>
            <p:spPr bwMode="auto">
              <a:xfrm flipV="1">
                <a:off x="3364" y="2216"/>
                <a:ext cx="472" cy="248"/>
              </a:xfrm>
              <a:prstGeom prst="line">
                <a:avLst/>
              </a:prstGeom>
              <a:noFill/>
              <a:ln w="12700">
                <a:solidFill>
                  <a:schemeClr val="bg2"/>
                </a:solidFill>
                <a:round/>
                <a:headEnd type="triangle" w="med" len="med"/>
                <a:tailEnd/>
              </a:ln>
            </p:spPr>
            <p:txBody>
              <a:bodyPr wrap="none" anchor="ctr"/>
              <a:lstStyle/>
              <a:p>
                <a:endParaRPr lang="en-US"/>
              </a:p>
            </p:txBody>
          </p:sp>
        </p:grpSp>
        <p:pic>
          <p:nvPicPr>
            <p:cNvPr id="10250" name="Picture 23" descr="moon"/>
            <p:cNvPicPr>
              <a:picLocks noChangeAspect="1" noChangeArrowheads="1"/>
            </p:cNvPicPr>
            <p:nvPr/>
          </p:nvPicPr>
          <p:blipFill>
            <a:blip r:embed="rId4" cstate="print"/>
            <a:srcRect/>
            <a:stretch>
              <a:fillRect/>
            </a:stretch>
          </p:blipFill>
          <p:spPr bwMode="auto">
            <a:xfrm>
              <a:off x="4944" y="1680"/>
              <a:ext cx="816" cy="788"/>
            </a:xfrm>
            <a:prstGeom prst="rect">
              <a:avLst/>
            </a:prstGeom>
            <a:noFill/>
            <a:ln w="9525">
              <a:noFill/>
              <a:miter lim="800000"/>
              <a:headEnd/>
              <a:tailEnd/>
            </a:ln>
          </p:spPr>
        </p:pic>
      </p:grpSp>
    </p:spTree>
    <p:custDataLst>
      <p:tags r:id="rId1"/>
    </p:custData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t>Laser Ranging to the Moon</a:t>
            </a:r>
          </a:p>
        </p:txBody>
      </p:sp>
      <p:sp>
        <p:nvSpPr>
          <p:cNvPr id="11267" name="Rectangle 3"/>
          <p:cNvSpPr>
            <a:spLocks noGrp="1" noChangeArrowheads="1"/>
          </p:cNvSpPr>
          <p:nvPr>
            <p:ph type="body" idx="1"/>
          </p:nvPr>
        </p:nvSpPr>
        <p:spPr>
          <a:xfrm>
            <a:off x="381000" y="1524000"/>
            <a:ext cx="5105400" cy="1676400"/>
          </a:xfrm>
        </p:spPr>
        <p:txBody>
          <a:bodyPr/>
          <a:lstStyle/>
          <a:p>
            <a:pPr eaLnBrk="1" hangingPunct="1">
              <a:lnSpc>
                <a:spcPct val="90000"/>
              </a:lnSpc>
            </a:pPr>
            <a:r>
              <a:rPr lang="en-US" sz="2100" smtClean="0"/>
              <a:t>Laser ranging allows us to measure the distance to the moon to extreme precision.  However, it is not a practical method for places we haven’t visited.</a:t>
            </a:r>
          </a:p>
        </p:txBody>
      </p:sp>
      <p:pic>
        <p:nvPicPr>
          <p:cNvPr id="13316" name="Picture 4" descr="A11_LRRRfull"/>
          <p:cNvPicPr>
            <a:picLocks noChangeAspect="1" noChangeArrowheads="1"/>
          </p:cNvPicPr>
          <p:nvPr/>
        </p:nvPicPr>
        <p:blipFill>
          <a:blip r:embed="rId4" cstate="print"/>
          <a:srcRect/>
          <a:stretch>
            <a:fillRect/>
          </a:stretch>
        </p:blipFill>
        <p:spPr bwMode="auto">
          <a:xfrm>
            <a:off x="1676400" y="3429000"/>
            <a:ext cx="2908300" cy="2981325"/>
          </a:xfrm>
          <a:prstGeom prst="rect">
            <a:avLst/>
          </a:prstGeom>
          <a:ln>
            <a:noFill/>
          </a:ln>
          <a:effectLst>
            <a:outerShdw blurRad="292100" dist="139700" dir="2700000" algn="tl" rotWithShape="0">
              <a:srgbClr val="333333">
                <a:alpha val="65000"/>
              </a:srgbClr>
            </a:outerShdw>
          </a:effectLst>
        </p:spPr>
      </p:pic>
      <p:pic>
        <p:nvPicPr>
          <p:cNvPr id="13317" name="Picture 5" descr="lunar_ra"/>
          <p:cNvPicPr>
            <a:picLocks noChangeAspect="1" noChangeArrowheads="1"/>
          </p:cNvPicPr>
          <p:nvPr/>
        </p:nvPicPr>
        <p:blipFill>
          <a:blip r:embed="rId5" cstate="print"/>
          <a:srcRect/>
          <a:stretch>
            <a:fillRect/>
          </a:stretch>
        </p:blipFill>
        <p:spPr bwMode="auto">
          <a:xfrm>
            <a:off x="5562600" y="2362200"/>
            <a:ext cx="2914650" cy="41148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13" descr="C:\Users\mw22.PHYSICS\Desktop\Picture1.png"/>
          <p:cNvPicPr>
            <a:picLocks noChangeAspect="1" noChangeArrowheads="1"/>
          </p:cNvPicPr>
          <p:nvPr/>
        </p:nvPicPr>
        <p:blipFill>
          <a:blip r:embed="rId4" cstate="print"/>
          <a:srcRect/>
          <a:stretch>
            <a:fillRect/>
          </a:stretch>
        </p:blipFill>
        <p:spPr bwMode="auto">
          <a:xfrm>
            <a:off x="4337050" y="2582863"/>
            <a:ext cx="4552950" cy="4151313"/>
          </a:xfrm>
          <a:prstGeom prst="rect">
            <a:avLst/>
          </a:prstGeom>
          <a:ln>
            <a:noFill/>
          </a:ln>
          <a:effectLst>
            <a:outerShdw blurRad="292100" dist="139700" dir="2700000" algn="tl" rotWithShape="0">
              <a:srgbClr val="333333">
                <a:alpha val="65000"/>
              </a:srgbClr>
            </a:outerShdw>
          </a:effectLst>
        </p:spPr>
      </p:pic>
      <p:sp>
        <p:nvSpPr>
          <p:cNvPr id="21507" name="Text Box 3"/>
          <p:cNvSpPr txBox="1">
            <a:spLocks noChangeArrowheads="1"/>
          </p:cNvSpPr>
          <p:nvPr/>
        </p:nvSpPr>
        <p:spPr bwMode="auto">
          <a:xfrm>
            <a:off x="7927975" y="6019801"/>
            <a:ext cx="996950" cy="641350"/>
          </a:xfrm>
          <a:prstGeom prst="rect">
            <a:avLst/>
          </a:prstGeom>
          <a:noFill/>
          <a:ln w="9525">
            <a:noFill/>
            <a:miter lim="800000"/>
            <a:headEnd/>
            <a:tailEnd/>
          </a:ln>
        </p:spPr>
        <p:txBody>
          <a:bodyPr wrap="none">
            <a:spAutoFit/>
          </a:bodyPr>
          <a:lstStyle/>
          <a:p>
            <a:pPr eaLnBrk="0" hangingPunct="0"/>
            <a:r>
              <a:rPr lang="en-US">
                <a:solidFill>
                  <a:srgbClr val="FFFF00"/>
                </a:solidFill>
                <a:latin typeface="Times New Roman" pitchFamily="18" charset="0"/>
              </a:rPr>
              <a:t>Galactic</a:t>
            </a:r>
          </a:p>
          <a:p>
            <a:pPr eaLnBrk="0" hangingPunct="0"/>
            <a:r>
              <a:rPr lang="en-US">
                <a:solidFill>
                  <a:srgbClr val="FFFF00"/>
                </a:solidFill>
                <a:latin typeface="Times New Roman" pitchFamily="18" charset="0"/>
              </a:rPr>
              <a:t>Nucleus</a:t>
            </a:r>
          </a:p>
        </p:txBody>
      </p:sp>
      <p:sp>
        <p:nvSpPr>
          <p:cNvPr id="21508" name="Line 4"/>
          <p:cNvSpPr>
            <a:spLocks noChangeShapeType="1"/>
          </p:cNvSpPr>
          <p:nvPr/>
        </p:nvSpPr>
        <p:spPr bwMode="auto">
          <a:xfrm flipH="1" flipV="1">
            <a:off x="6632575" y="4572001"/>
            <a:ext cx="1371600" cy="1524000"/>
          </a:xfrm>
          <a:prstGeom prst="line">
            <a:avLst/>
          </a:prstGeom>
          <a:noFill/>
          <a:ln w="28575">
            <a:solidFill>
              <a:srgbClr val="FFFF00"/>
            </a:solidFill>
            <a:round/>
            <a:headEnd/>
            <a:tailEnd/>
          </a:ln>
        </p:spPr>
        <p:txBody>
          <a:bodyPr/>
          <a:lstStyle/>
          <a:p>
            <a:endParaRPr lang="en-US"/>
          </a:p>
        </p:txBody>
      </p:sp>
      <p:sp>
        <p:nvSpPr>
          <p:cNvPr id="21509" name="Text Box 5"/>
          <p:cNvSpPr txBox="1">
            <a:spLocks noChangeArrowheads="1"/>
          </p:cNvSpPr>
          <p:nvPr/>
        </p:nvSpPr>
        <p:spPr bwMode="auto">
          <a:xfrm>
            <a:off x="4346575" y="6400801"/>
            <a:ext cx="1924050" cy="366712"/>
          </a:xfrm>
          <a:prstGeom prst="rect">
            <a:avLst/>
          </a:prstGeom>
          <a:noFill/>
          <a:ln w="9525">
            <a:noFill/>
            <a:miter lim="800000"/>
            <a:headEnd/>
            <a:tailEnd/>
          </a:ln>
        </p:spPr>
        <p:txBody>
          <a:bodyPr wrap="none">
            <a:spAutoFit/>
          </a:bodyPr>
          <a:lstStyle/>
          <a:p>
            <a:pPr eaLnBrk="0" hangingPunct="0"/>
            <a:r>
              <a:rPr lang="en-US">
                <a:solidFill>
                  <a:srgbClr val="FFFF00"/>
                </a:solidFill>
                <a:latin typeface="Times New Roman" pitchFamily="18" charset="0"/>
              </a:rPr>
              <a:t>Our Solar System</a:t>
            </a:r>
          </a:p>
        </p:txBody>
      </p:sp>
      <p:sp>
        <p:nvSpPr>
          <p:cNvPr id="21510" name="Rectangle 6"/>
          <p:cNvSpPr>
            <a:spLocks noChangeArrowheads="1"/>
          </p:cNvSpPr>
          <p:nvPr/>
        </p:nvSpPr>
        <p:spPr bwMode="auto">
          <a:xfrm>
            <a:off x="4803775" y="5334001"/>
            <a:ext cx="152400" cy="152400"/>
          </a:xfrm>
          <a:prstGeom prst="rect">
            <a:avLst/>
          </a:prstGeom>
          <a:noFill/>
          <a:ln w="28575">
            <a:solidFill>
              <a:srgbClr val="FFFF00"/>
            </a:solidFill>
            <a:miter lim="800000"/>
            <a:headEnd/>
            <a:tailEnd/>
          </a:ln>
        </p:spPr>
        <p:txBody>
          <a:bodyPr wrap="none" anchor="ctr"/>
          <a:lstStyle/>
          <a:p>
            <a:endParaRPr lang="en-US"/>
          </a:p>
        </p:txBody>
      </p:sp>
      <p:sp>
        <p:nvSpPr>
          <p:cNvPr id="21511" name="Line 7"/>
          <p:cNvSpPr>
            <a:spLocks noChangeShapeType="1"/>
          </p:cNvSpPr>
          <p:nvPr/>
        </p:nvSpPr>
        <p:spPr bwMode="auto">
          <a:xfrm flipV="1">
            <a:off x="4803775" y="5486401"/>
            <a:ext cx="76200" cy="914400"/>
          </a:xfrm>
          <a:prstGeom prst="line">
            <a:avLst/>
          </a:prstGeom>
          <a:noFill/>
          <a:ln w="28575">
            <a:solidFill>
              <a:srgbClr val="FFFF00"/>
            </a:solidFill>
            <a:round/>
            <a:headEnd/>
            <a:tailEnd/>
          </a:ln>
        </p:spPr>
        <p:txBody>
          <a:bodyPr/>
          <a:lstStyle/>
          <a:p>
            <a:endParaRPr lang="en-US"/>
          </a:p>
        </p:txBody>
      </p:sp>
      <p:sp>
        <p:nvSpPr>
          <p:cNvPr id="21512" name="Text Box 8"/>
          <p:cNvSpPr txBox="1">
            <a:spLocks noChangeArrowheads="1"/>
          </p:cNvSpPr>
          <p:nvPr/>
        </p:nvSpPr>
        <p:spPr bwMode="auto">
          <a:xfrm>
            <a:off x="4616450" y="2590801"/>
            <a:ext cx="1384300" cy="366712"/>
          </a:xfrm>
          <a:prstGeom prst="rect">
            <a:avLst/>
          </a:prstGeom>
          <a:noFill/>
          <a:ln w="9525">
            <a:noFill/>
            <a:miter lim="800000"/>
            <a:headEnd/>
            <a:tailEnd/>
          </a:ln>
        </p:spPr>
        <p:txBody>
          <a:bodyPr wrap="none">
            <a:spAutoFit/>
          </a:bodyPr>
          <a:lstStyle/>
          <a:p>
            <a:pPr eaLnBrk="0" hangingPunct="0"/>
            <a:r>
              <a:rPr lang="en-US">
                <a:solidFill>
                  <a:srgbClr val="FFFF00"/>
                </a:solidFill>
                <a:latin typeface="Times New Roman" pitchFamily="18" charset="0"/>
              </a:rPr>
              <a:t>Spiral Arms</a:t>
            </a:r>
          </a:p>
        </p:txBody>
      </p:sp>
      <p:sp>
        <p:nvSpPr>
          <p:cNvPr id="21513" name="Line 9"/>
          <p:cNvSpPr>
            <a:spLocks noChangeShapeType="1"/>
          </p:cNvSpPr>
          <p:nvPr/>
        </p:nvSpPr>
        <p:spPr bwMode="auto">
          <a:xfrm flipH="1">
            <a:off x="4803775" y="2971801"/>
            <a:ext cx="381000" cy="1447800"/>
          </a:xfrm>
          <a:prstGeom prst="line">
            <a:avLst/>
          </a:prstGeom>
          <a:noFill/>
          <a:ln w="28575">
            <a:solidFill>
              <a:srgbClr val="FFFF00"/>
            </a:solidFill>
            <a:round/>
            <a:headEnd/>
            <a:tailEnd/>
          </a:ln>
        </p:spPr>
        <p:txBody>
          <a:bodyPr/>
          <a:lstStyle/>
          <a:p>
            <a:endParaRPr lang="en-US"/>
          </a:p>
        </p:txBody>
      </p:sp>
      <p:sp>
        <p:nvSpPr>
          <p:cNvPr id="21514" name="Line 10"/>
          <p:cNvSpPr>
            <a:spLocks noChangeShapeType="1"/>
          </p:cNvSpPr>
          <p:nvPr/>
        </p:nvSpPr>
        <p:spPr bwMode="auto">
          <a:xfrm>
            <a:off x="5413375" y="2971801"/>
            <a:ext cx="990600" cy="457200"/>
          </a:xfrm>
          <a:prstGeom prst="line">
            <a:avLst/>
          </a:prstGeom>
          <a:noFill/>
          <a:ln w="28575">
            <a:solidFill>
              <a:srgbClr val="FFFF00"/>
            </a:solidFill>
            <a:round/>
            <a:headEnd/>
            <a:tailEnd/>
          </a:ln>
        </p:spPr>
        <p:txBody>
          <a:bodyPr/>
          <a:lstStyle/>
          <a:p>
            <a:endParaRPr lang="en-US"/>
          </a:p>
        </p:txBody>
      </p:sp>
      <p:sp>
        <p:nvSpPr>
          <p:cNvPr id="21515" name="Rectangle 12"/>
          <p:cNvSpPr>
            <a:spLocks noGrp="1" noChangeArrowheads="1"/>
          </p:cNvSpPr>
          <p:nvPr>
            <p:ph type="title"/>
          </p:nvPr>
        </p:nvSpPr>
        <p:spPr/>
        <p:txBody>
          <a:bodyPr/>
          <a:lstStyle/>
          <a:p>
            <a:pPr eaLnBrk="1" hangingPunct="1"/>
            <a:r>
              <a:rPr lang="en-US" dirty="0" smtClean="0"/>
              <a:t>Beyond our solar system:</a:t>
            </a:r>
            <a:br>
              <a:rPr lang="en-US" dirty="0" smtClean="0"/>
            </a:br>
            <a:r>
              <a:rPr lang="en-US" dirty="0" smtClean="0"/>
              <a:t>The milky way (our galaxy)</a:t>
            </a:r>
          </a:p>
        </p:txBody>
      </p:sp>
      <p:sp>
        <p:nvSpPr>
          <p:cNvPr id="1036" name="Rectangle 13"/>
          <p:cNvSpPr>
            <a:spLocks noGrp="1" noChangeArrowheads="1"/>
          </p:cNvSpPr>
          <p:nvPr>
            <p:ph type="body" idx="1"/>
          </p:nvPr>
        </p:nvSpPr>
        <p:spPr>
          <a:xfrm>
            <a:off x="263525" y="1447800"/>
            <a:ext cx="8470900" cy="990600"/>
          </a:xfrm>
        </p:spPr>
        <p:txBody>
          <a:bodyPr>
            <a:normAutofit fontScale="92500" lnSpcReduction="20000"/>
          </a:bodyPr>
          <a:lstStyle/>
          <a:p>
            <a:pPr marL="571500" indent="-571500" eaLnBrk="1" hangingPunct="1">
              <a:lnSpc>
                <a:spcPct val="80000"/>
              </a:lnSpc>
              <a:defRPr/>
            </a:pPr>
            <a:r>
              <a:rPr lang="en-US" sz="2000" dirty="0" smtClean="0">
                <a:solidFill>
                  <a:srgbClr val="333399"/>
                </a:solidFill>
              </a:rPr>
              <a:t>~400 billion stars</a:t>
            </a:r>
          </a:p>
          <a:p>
            <a:pPr marL="571500" indent="-571500" eaLnBrk="1" hangingPunct="1">
              <a:lnSpc>
                <a:spcPct val="80000"/>
              </a:lnSpc>
              <a:defRPr/>
            </a:pPr>
            <a:r>
              <a:rPr lang="en-US" sz="2000" dirty="0" smtClean="0">
                <a:solidFill>
                  <a:srgbClr val="333399"/>
                </a:solidFill>
              </a:rPr>
              <a:t>All objects visible at night with naked eye are in our own galaxy</a:t>
            </a:r>
          </a:p>
          <a:p>
            <a:pPr marL="571500" indent="-571500" eaLnBrk="1" hangingPunct="1">
              <a:lnSpc>
                <a:spcPct val="80000"/>
              </a:lnSpc>
              <a:defRPr/>
            </a:pPr>
            <a:r>
              <a:rPr lang="en-US" sz="2000" dirty="0" smtClean="0">
                <a:solidFill>
                  <a:srgbClr val="333399"/>
                </a:solidFill>
              </a:rPr>
              <a:t>Diameter = 100,000 light years</a:t>
            </a:r>
          </a:p>
          <a:p>
            <a:pPr marL="571500" indent="-571500" eaLnBrk="1" hangingPunct="1">
              <a:lnSpc>
                <a:spcPct val="80000"/>
              </a:lnSpc>
              <a:defRPr/>
            </a:pPr>
            <a:r>
              <a:rPr lang="en-US" sz="2000" dirty="0" smtClean="0">
                <a:solidFill>
                  <a:srgbClr val="333399"/>
                </a:solidFill>
              </a:rPr>
              <a:t>Closest Neighbor is 1,000,000 million light years</a:t>
            </a:r>
          </a:p>
          <a:p>
            <a:pPr marL="571500" indent="-571500" eaLnBrk="1" hangingPunct="1">
              <a:lnSpc>
                <a:spcPct val="80000"/>
              </a:lnSpc>
              <a:defRPr/>
            </a:pPr>
            <a:endParaRPr lang="en-US" sz="2000" dirty="0" smtClean="0"/>
          </a:p>
        </p:txBody>
      </p:sp>
      <p:pic>
        <p:nvPicPr>
          <p:cNvPr id="13" name="Picture 8" descr="http://antwrp.gsfc.nasa.gov/apod/image/0807/scenicmilkyway_hepburn_big.jpg"/>
          <p:cNvPicPr>
            <a:picLocks noChangeAspect="1" noChangeArrowheads="1"/>
          </p:cNvPicPr>
          <p:nvPr/>
        </p:nvPicPr>
        <p:blipFill>
          <a:blip r:embed="rId5" cstate="print"/>
          <a:srcRect/>
          <a:stretch>
            <a:fillRect/>
          </a:stretch>
        </p:blipFill>
        <p:spPr bwMode="auto">
          <a:xfrm>
            <a:off x="533400" y="2590800"/>
            <a:ext cx="3524250" cy="4115273"/>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mtClean="0"/>
              <a:t>Triangulation</a:t>
            </a:r>
          </a:p>
        </p:txBody>
      </p:sp>
      <p:sp>
        <p:nvSpPr>
          <p:cNvPr id="22531" name="Rectangle 3"/>
          <p:cNvSpPr>
            <a:spLocks noGrp="1" noChangeArrowheads="1"/>
          </p:cNvSpPr>
          <p:nvPr>
            <p:ph type="body" sz="half" idx="1"/>
          </p:nvPr>
        </p:nvSpPr>
        <p:spPr>
          <a:xfrm>
            <a:off x="228600" y="1447800"/>
            <a:ext cx="8610600" cy="1828800"/>
          </a:xfrm>
        </p:spPr>
        <p:txBody>
          <a:bodyPr/>
          <a:lstStyle/>
          <a:p>
            <a:pPr eaLnBrk="1" hangingPunct="1"/>
            <a:r>
              <a:rPr lang="en-US" sz="2200" smtClean="0"/>
              <a:t>Used to find distances to nearest stars.</a:t>
            </a:r>
          </a:p>
          <a:p>
            <a:pPr lvl="1" eaLnBrk="1" hangingPunct="1"/>
            <a:r>
              <a:rPr lang="en-US" sz="2000" smtClean="0"/>
              <a:t>Same techniques used in land surveys</a:t>
            </a:r>
          </a:p>
          <a:p>
            <a:pPr eaLnBrk="1" hangingPunct="1"/>
            <a:r>
              <a:rPr lang="en-US" sz="2200" smtClean="0"/>
              <a:t>For astronomy, it builds upon the fact that we know the orbital radius of the earth very precisely.</a:t>
            </a:r>
          </a:p>
          <a:p>
            <a:pPr eaLnBrk="1" hangingPunct="1"/>
            <a:endParaRPr lang="en-US" sz="2200" smtClean="0"/>
          </a:p>
        </p:txBody>
      </p:sp>
      <p:pic>
        <p:nvPicPr>
          <p:cNvPr id="202756" name="F19_01.MOV">
            <a:hlinkClick r:id="" action="ppaction://media"/>
          </p:cNvPr>
          <p:cNvPicPr>
            <a:picLocks noGrp="1" noRot="1" noChangeAspect="1" noChangeArrowheads="1"/>
          </p:cNvPicPr>
          <p:nvPr>
            <p:ph sz="quarter" idx="2"/>
            <a:videoFile r:link="rId2"/>
          </p:nvPr>
        </p:nvPicPr>
        <p:blipFill>
          <a:blip r:embed="rId5" cstate="print"/>
          <a:srcRect/>
          <a:stretch>
            <a:fillRect/>
          </a:stretch>
        </p:blipFill>
        <p:spPr>
          <a:xfrm>
            <a:off x="228600" y="3490913"/>
            <a:ext cx="3621088" cy="2895600"/>
          </a:xfrm>
          <a:effectLst>
            <a:outerShdw blurRad="292100" dist="139700" dir="2700000" algn="tl" rotWithShape="0">
              <a:srgbClr val="333333">
                <a:alpha val="65000"/>
              </a:srgbClr>
            </a:outerShdw>
          </a:effectLst>
        </p:spPr>
      </p:pic>
      <p:sp>
        <p:nvSpPr>
          <p:cNvPr id="22533" name="Oval 5"/>
          <p:cNvSpPr>
            <a:spLocks noChangeArrowheads="1"/>
          </p:cNvSpPr>
          <p:nvPr/>
        </p:nvSpPr>
        <p:spPr bwMode="auto">
          <a:xfrm>
            <a:off x="4149725" y="4164013"/>
            <a:ext cx="1489075" cy="1341437"/>
          </a:xfrm>
          <a:prstGeom prst="ellipse">
            <a:avLst/>
          </a:prstGeom>
          <a:noFill/>
          <a:ln w="12700">
            <a:solidFill>
              <a:schemeClr val="bg2"/>
            </a:solidFill>
            <a:prstDash val="sysDot"/>
            <a:round/>
            <a:headEnd/>
            <a:tailEnd/>
          </a:ln>
        </p:spPr>
        <p:txBody>
          <a:bodyPr wrap="none" anchor="ctr"/>
          <a:lstStyle/>
          <a:p>
            <a:endParaRPr lang="en-US"/>
          </a:p>
        </p:txBody>
      </p:sp>
      <p:sp>
        <p:nvSpPr>
          <p:cNvPr id="22534" name="Oval 6"/>
          <p:cNvSpPr>
            <a:spLocks noChangeArrowheads="1"/>
          </p:cNvSpPr>
          <p:nvPr/>
        </p:nvSpPr>
        <p:spPr bwMode="auto">
          <a:xfrm>
            <a:off x="4814888" y="4125913"/>
            <a:ext cx="90487" cy="80962"/>
          </a:xfrm>
          <a:prstGeom prst="ellipse">
            <a:avLst/>
          </a:prstGeom>
          <a:solidFill>
            <a:schemeClr val="accent1"/>
          </a:solidFill>
          <a:ln w="12700">
            <a:solidFill>
              <a:schemeClr val="bg2"/>
            </a:solidFill>
            <a:round/>
            <a:headEnd/>
            <a:tailEnd/>
          </a:ln>
        </p:spPr>
        <p:txBody>
          <a:bodyPr wrap="none" anchor="ctr"/>
          <a:lstStyle/>
          <a:p>
            <a:endParaRPr lang="en-US"/>
          </a:p>
        </p:txBody>
      </p:sp>
      <p:sp>
        <p:nvSpPr>
          <p:cNvPr id="22535" name="Oval 7"/>
          <p:cNvSpPr>
            <a:spLocks noChangeArrowheads="1"/>
          </p:cNvSpPr>
          <p:nvPr/>
        </p:nvSpPr>
        <p:spPr bwMode="auto">
          <a:xfrm>
            <a:off x="4821238" y="5453063"/>
            <a:ext cx="88900" cy="80962"/>
          </a:xfrm>
          <a:prstGeom prst="ellipse">
            <a:avLst/>
          </a:prstGeom>
          <a:solidFill>
            <a:schemeClr val="accent1"/>
          </a:solidFill>
          <a:ln w="12700">
            <a:solidFill>
              <a:schemeClr val="bg2"/>
            </a:solidFill>
            <a:round/>
            <a:headEnd/>
            <a:tailEnd/>
          </a:ln>
        </p:spPr>
        <p:txBody>
          <a:bodyPr wrap="none" anchor="ctr"/>
          <a:lstStyle/>
          <a:p>
            <a:endParaRPr lang="en-US"/>
          </a:p>
        </p:txBody>
      </p:sp>
      <p:sp>
        <p:nvSpPr>
          <p:cNvPr id="22536" name="Oval 8"/>
          <p:cNvSpPr>
            <a:spLocks noChangeArrowheads="1"/>
          </p:cNvSpPr>
          <p:nvPr/>
        </p:nvSpPr>
        <p:spPr bwMode="auto">
          <a:xfrm>
            <a:off x="4751388" y="4725988"/>
            <a:ext cx="207962" cy="187325"/>
          </a:xfrm>
          <a:prstGeom prst="ellipse">
            <a:avLst/>
          </a:prstGeom>
          <a:solidFill>
            <a:schemeClr val="tx2"/>
          </a:solidFill>
          <a:ln w="12700">
            <a:solidFill>
              <a:schemeClr val="bg2"/>
            </a:solidFill>
            <a:round/>
            <a:headEnd/>
            <a:tailEnd/>
          </a:ln>
        </p:spPr>
        <p:txBody>
          <a:bodyPr wrap="none" anchor="ctr"/>
          <a:lstStyle/>
          <a:p>
            <a:endParaRPr lang="en-US"/>
          </a:p>
        </p:txBody>
      </p:sp>
      <p:sp>
        <p:nvSpPr>
          <p:cNvPr id="22537" name="Line 9"/>
          <p:cNvSpPr>
            <a:spLocks noChangeShapeType="1"/>
          </p:cNvSpPr>
          <p:nvPr/>
        </p:nvSpPr>
        <p:spPr bwMode="auto">
          <a:xfrm flipH="1">
            <a:off x="4865688" y="4200525"/>
            <a:ext cx="3175" cy="490538"/>
          </a:xfrm>
          <a:prstGeom prst="line">
            <a:avLst/>
          </a:prstGeom>
          <a:noFill/>
          <a:ln w="12700">
            <a:solidFill>
              <a:schemeClr val="bg2"/>
            </a:solidFill>
            <a:prstDash val="lgDash"/>
            <a:round/>
            <a:headEnd/>
            <a:tailEnd/>
          </a:ln>
        </p:spPr>
        <p:txBody>
          <a:bodyPr wrap="none" anchor="ctr"/>
          <a:lstStyle/>
          <a:p>
            <a:endParaRPr lang="en-US"/>
          </a:p>
        </p:txBody>
      </p:sp>
      <p:sp>
        <p:nvSpPr>
          <p:cNvPr id="22538" name="Line 10"/>
          <p:cNvSpPr>
            <a:spLocks noChangeShapeType="1"/>
          </p:cNvSpPr>
          <p:nvPr/>
        </p:nvSpPr>
        <p:spPr bwMode="auto">
          <a:xfrm>
            <a:off x="4911725" y="4154488"/>
            <a:ext cx="3394075" cy="3175"/>
          </a:xfrm>
          <a:prstGeom prst="line">
            <a:avLst/>
          </a:prstGeom>
          <a:noFill/>
          <a:ln w="12700">
            <a:solidFill>
              <a:schemeClr val="bg2"/>
            </a:solidFill>
            <a:prstDash val="lgDash"/>
            <a:round/>
            <a:headEnd/>
            <a:tailEnd/>
          </a:ln>
        </p:spPr>
        <p:txBody>
          <a:bodyPr wrap="none" anchor="ctr"/>
          <a:lstStyle/>
          <a:p>
            <a:endParaRPr lang="en-US"/>
          </a:p>
        </p:txBody>
      </p:sp>
      <p:sp>
        <p:nvSpPr>
          <p:cNvPr id="22539" name="Rectangle 11"/>
          <p:cNvSpPr>
            <a:spLocks noChangeArrowheads="1"/>
          </p:cNvSpPr>
          <p:nvPr/>
        </p:nvSpPr>
        <p:spPr bwMode="auto">
          <a:xfrm>
            <a:off x="4908550" y="4159250"/>
            <a:ext cx="1604963" cy="454025"/>
          </a:xfrm>
          <a:prstGeom prst="rect">
            <a:avLst/>
          </a:prstGeom>
          <a:noFill/>
          <a:ln w="12700">
            <a:noFill/>
            <a:miter lim="800000"/>
            <a:headEnd/>
            <a:tailEnd/>
          </a:ln>
        </p:spPr>
        <p:txBody>
          <a:bodyPr wrap="none" lIns="90488" tIns="44450" rIns="90488" bIns="44450">
            <a:spAutoFit/>
          </a:bodyPr>
          <a:lstStyle/>
          <a:p>
            <a:pPr algn="l" eaLnBrk="0" hangingPunct="0"/>
            <a:r>
              <a:rPr lang="en-US" sz="2400" b="0">
                <a:solidFill>
                  <a:schemeClr val="bg2"/>
                </a:solidFill>
                <a:latin typeface="Book Antiqua" pitchFamily="18" charset="0"/>
              </a:rPr>
              <a:t>90 degrees</a:t>
            </a:r>
          </a:p>
        </p:txBody>
      </p:sp>
      <p:sp>
        <p:nvSpPr>
          <p:cNvPr id="22540" name="Line 12"/>
          <p:cNvSpPr>
            <a:spLocks noChangeShapeType="1"/>
          </p:cNvSpPr>
          <p:nvPr/>
        </p:nvSpPr>
        <p:spPr bwMode="auto">
          <a:xfrm flipH="1">
            <a:off x="4865688" y="4938713"/>
            <a:ext cx="3175" cy="539750"/>
          </a:xfrm>
          <a:prstGeom prst="line">
            <a:avLst/>
          </a:prstGeom>
          <a:noFill/>
          <a:ln w="12700">
            <a:solidFill>
              <a:schemeClr val="bg2"/>
            </a:solidFill>
            <a:prstDash val="lgDash"/>
            <a:round/>
            <a:headEnd/>
            <a:tailEnd/>
          </a:ln>
        </p:spPr>
        <p:txBody>
          <a:bodyPr wrap="none" anchor="ctr"/>
          <a:lstStyle/>
          <a:p>
            <a:endParaRPr lang="en-US"/>
          </a:p>
        </p:txBody>
      </p:sp>
      <p:sp>
        <p:nvSpPr>
          <p:cNvPr id="22541" name="Line 13"/>
          <p:cNvSpPr>
            <a:spLocks noChangeShapeType="1"/>
          </p:cNvSpPr>
          <p:nvPr/>
        </p:nvSpPr>
        <p:spPr bwMode="auto">
          <a:xfrm flipV="1">
            <a:off x="4922838" y="4167188"/>
            <a:ext cx="3371850" cy="1296987"/>
          </a:xfrm>
          <a:prstGeom prst="line">
            <a:avLst/>
          </a:prstGeom>
          <a:noFill/>
          <a:ln w="12700">
            <a:solidFill>
              <a:schemeClr val="bg2"/>
            </a:solidFill>
            <a:prstDash val="lgDash"/>
            <a:round/>
            <a:headEnd/>
            <a:tailEnd/>
          </a:ln>
        </p:spPr>
        <p:txBody>
          <a:bodyPr wrap="none" anchor="ctr"/>
          <a:lstStyle/>
          <a:p>
            <a:endParaRPr lang="en-US"/>
          </a:p>
        </p:txBody>
      </p:sp>
      <p:sp>
        <p:nvSpPr>
          <p:cNvPr id="22542" name="Rectangle 14"/>
          <p:cNvSpPr>
            <a:spLocks noChangeArrowheads="1"/>
          </p:cNvSpPr>
          <p:nvPr/>
        </p:nvSpPr>
        <p:spPr bwMode="auto">
          <a:xfrm>
            <a:off x="4486275" y="3657600"/>
            <a:ext cx="917575" cy="454025"/>
          </a:xfrm>
          <a:prstGeom prst="rect">
            <a:avLst/>
          </a:prstGeom>
          <a:noFill/>
          <a:ln w="12700">
            <a:noFill/>
            <a:miter lim="800000"/>
            <a:headEnd/>
            <a:tailEnd/>
          </a:ln>
        </p:spPr>
        <p:txBody>
          <a:bodyPr wrap="none" lIns="90488" tIns="44450" rIns="90488" bIns="44450">
            <a:spAutoFit/>
          </a:bodyPr>
          <a:lstStyle/>
          <a:p>
            <a:pPr algn="l" eaLnBrk="0" hangingPunct="0"/>
            <a:r>
              <a:rPr lang="en-US" sz="2400" b="0">
                <a:solidFill>
                  <a:schemeClr val="bg2"/>
                </a:solidFill>
                <a:latin typeface="Book Antiqua" pitchFamily="18" charset="0"/>
              </a:rPr>
              <a:t>Earth</a:t>
            </a:r>
          </a:p>
        </p:txBody>
      </p:sp>
      <p:sp>
        <p:nvSpPr>
          <p:cNvPr id="22543" name="Rectangle 15"/>
          <p:cNvSpPr>
            <a:spLocks noChangeArrowheads="1"/>
          </p:cNvSpPr>
          <p:nvPr/>
        </p:nvSpPr>
        <p:spPr bwMode="auto">
          <a:xfrm>
            <a:off x="4486275" y="5664200"/>
            <a:ext cx="917575" cy="455613"/>
          </a:xfrm>
          <a:prstGeom prst="rect">
            <a:avLst/>
          </a:prstGeom>
          <a:noFill/>
          <a:ln w="12700">
            <a:noFill/>
            <a:miter lim="800000"/>
            <a:headEnd/>
            <a:tailEnd/>
          </a:ln>
        </p:spPr>
        <p:txBody>
          <a:bodyPr wrap="none" lIns="90488" tIns="44450" rIns="90488" bIns="44450">
            <a:spAutoFit/>
          </a:bodyPr>
          <a:lstStyle/>
          <a:p>
            <a:pPr algn="l" eaLnBrk="0" hangingPunct="0"/>
            <a:r>
              <a:rPr lang="en-US" sz="2400" b="0">
                <a:solidFill>
                  <a:schemeClr val="bg2"/>
                </a:solidFill>
                <a:latin typeface="Book Antiqua" pitchFamily="18" charset="0"/>
              </a:rPr>
              <a:t>Earth</a:t>
            </a:r>
          </a:p>
        </p:txBody>
      </p:sp>
      <p:sp>
        <p:nvSpPr>
          <p:cNvPr id="22544" name="Rectangle 16"/>
          <p:cNvSpPr>
            <a:spLocks noChangeArrowheads="1"/>
          </p:cNvSpPr>
          <p:nvPr/>
        </p:nvSpPr>
        <p:spPr bwMode="auto">
          <a:xfrm>
            <a:off x="4951413" y="4703763"/>
            <a:ext cx="703262" cy="454025"/>
          </a:xfrm>
          <a:prstGeom prst="rect">
            <a:avLst/>
          </a:prstGeom>
          <a:noFill/>
          <a:ln w="12700">
            <a:noFill/>
            <a:miter lim="800000"/>
            <a:headEnd/>
            <a:tailEnd/>
          </a:ln>
        </p:spPr>
        <p:txBody>
          <a:bodyPr lIns="90488" tIns="44450" rIns="90488" bIns="44450">
            <a:spAutoFit/>
          </a:bodyPr>
          <a:lstStyle/>
          <a:p>
            <a:pPr algn="l" eaLnBrk="0" hangingPunct="0"/>
            <a:r>
              <a:rPr lang="en-US" sz="2400" b="0">
                <a:solidFill>
                  <a:schemeClr val="bg2"/>
                </a:solidFill>
                <a:latin typeface="Book Antiqua" pitchFamily="18" charset="0"/>
              </a:rPr>
              <a:t>Sun</a:t>
            </a:r>
          </a:p>
        </p:txBody>
      </p:sp>
      <p:sp>
        <p:nvSpPr>
          <p:cNvPr id="22545" name="Rectangle 17"/>
          <p:cNvSpPr>
            <a:spLocks noChangeArrowheads="1"/>
          </p:cNvSpPr>
          <p:nvPr/>
        </p:nvSpPr>
        <p:spPr bwMode="auto">
          <a:xfrm>
            <a:off x="8201025" y="3657600"/>
            <a:ext cx="714375" cy="454025"/>
          </a:xfrm>
          <a:prstGeom prst="rect">
            <a:avLst/>
          </a:prstGeom>
          <a:noFill/>
          <a:ln w="12700">
            <a:noFill/>
            <a:miter lim="800000"/>
            <a:headEnd/>
            <a:tailEnd/>
          </a:ln>
        </p:spPr>
        <p:txBody>
          <a:bodyPr wrap="none" lIns="90488" tIns="44450" rIns="90488" bIns="44450">
            <a:spAutoFit/>
          </a:bodyPr>
          <a:lstStyle/>
          <a:p>
            <a:pPr algn="l" eaLnBrk="0" hangingPunct="0"/>
            <a:r>
              <a:rPr lang="en-US" sz="2400" b="0">
                <a:solidFill>
                  <a:schemeClr val="bg2"/>
                </a:solidFill>
                <a:latin typeface="Book Antiqua" pitchFamily="18" charset="0"/>
              </a:rPr>
              <a:t>Star</a:t>
            </a:r>
          </a:p>
        </p:txBody>
      </p:sp>
      <p:sp>
        <p:nvSpPr>
          <p:cNvPr id="22546" name="Rectangle 18"/>
          <p:cNvSpPr>
            <a:spLocks noChangeArrowheads="1"/>
          </p:cNvSpPr>
          <p:nvPr/>
        </p:nvSpPr>
        <p:spPr bwMode="auto">
          <a:xfrm>
            <a:off x="4908550" y="5186363"/>
            <a:ext cx="1604963" cy="455612"/>
          </a:xfrm>
          <a:prstGeom prst="rect">
            <a:avLst/>
          </a:prstGeom>
          <a:noFill/>
          <a:ln w="12700">
            <a:noFill/>
            <a:miter lim="800000"/>
            <a:headEnd/>
            <a:tailEnd/>
          </a:ln>
        </p:spPr>
        <p:txBody>
          <a:bodyPr wrap="none" lIns="90488" tIns="44450" rIns="90488" bIns="44450">
            <a:spAutoFit/>
          </a:bodyPr>
          <a:lstStyle/>
          <a:p>
            <a:pPr algn="l" eaLnBrk="0" hangingPunct="0"/>
            <a:r>
              <a:rPr lang="en-US" sz="2400" b="0">
                <a:solidFill>
                  <a:schemeClr val="bg2"/>
                </a:solidFill>
                <a:latin typeface="Book Antiqua" pitchFamily="18" charset="0"/>
              </a:rPr>
              <a:t>68 degrees</a:t>
            </a:r>
          </a:p>
        </p:txBody>
      </p:sp>
      <p:sp>
        <p:nvSpPr>
          <p:cNvPr id="22547" name="Text Box 19"/>
          <p:cNvSpPr txBox="1">
            <a:spLocks noChangeArrowheads="1"/>
          </p:cNvSpPr>
          <p:nvPr/>
        </p:nvSpPr>
        <p:spPr bwMode="auto">
          <a:xfrm>
            <a:off x="8181975" y="3986213"/>
            <a:ext cx="381000" cy="336550"/>
          </a:xfrm>
          <a:prstGeom prst="rect">
            <a:avLst/>
          </a:prstGeom>
          <a:noFill/>
          <a:ln w="12700">
            <a:noFill/>
            <a:miter lim="800000"/>
            <a:headEnd/>
            <a:tailEnd/>
          </a:ln>
        </p:spPr>
        <p:txBody>
          <a:bodyPr>
            <a:spAutoFit/>
          </a:bodyPr>
          <a:lstStyle/>
          <a:p>
            <a:pPr algn="l">
              <a:spcBef>
                <a:spcPct val="50000"/>
              </a:spcBef>
            </a:pPr>
            <a:r>
              <a:rPr lang="en-US" sz="1600" b="0">
                <a:solidFill>
                  <a:schemeClr val="folHlink"/>
                </a:solidFill>
                <a:latin typeface="Times New Roman" pitchFamily="18" charset="0"/>
                <a:cs typeface="Times New Roman" pitchFamily="18" charset="0"/>
              </a:rPr>
              <a:t>☼ </a:t>
            </a:r>
          </a:p>
        </p:txBody>
      </p:sp>
    </p:spTree>
    <p:custDataLst>
      <p:tags r:id="rId1"/>
    </p:custDataLst>
  </p:cSld>
  <p:clrMapOvr>
    <a:masterClrMapping/>
  </p:clrMapOvr>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0275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6200" y="0"/>
            <a:ext cx="6761163" cy="1219200"/>
          </a:xfrm>
        </p:spPr>
        <p:txBody>
          <a:bodyPr/>
          <a:lstStyle/>
          <a:p>
            <a:pPr eaLnBrk="1" hangingPunct="1"/>
            <a:r>
              <a:rPr lang="en-US" smtClean="0"/>
              <a:t>Triangulation</a:t>
            </a:r>
          </a:p>
        </p:txBody>
      </p:sp>
      <p:sp>
        <p:nvSpPr>
          <p:cNvPr id="23555" name="Rectangle 3"/>
          <p:cNvSpPr>
            <a:spLocks noGrp="1" noChangeArrowheads="1"/>
          </p:cNvSpPr>
          <p:nvPr>
            <p:ph type="body" sz="half" idx="1"/>
          </p:nvPr>
        </p:nvSpPr>
        <p:spPr>
          <a:xfrm>
            <a:off x="381000" y="1371600"/>
            <a:ext cx="8305800" cy="1143000"/>
          </a:xfrm>
        </p:spPr>
        <p:txBody>
          <a:bodyPr/>
          <a:lstStyle/>
          <a:p>
            <a:pPr eaLnBrk="1" hangingPunct="1">
              <a:lnSpc>
                <a:spcPct val="90000"/>
              </a:lnSpc>
            </a:pPr>
            <a:r>
              <a:rPr lang="en-US" sz="2400" smtClean="0"/>
              <a:t>Can be used to find distances to the nearest ~10,000 stars.</a:t>
            </a:r>
          </a:p>
          <a:p>
            <a:pPr eaLnBrk="1" hangingPunct="1">
              <a:lnSpc>
                <a:spcPct val="90000"/>
              </a:lnSpc>
            </a:pPr>
            <a:r>
              <a:rPr lang="en-US" sz="2400" smtClean="0"/>
              <a:t>All methods of finding greater distances build on this!</a:t>
            </a:r>
          </a:p>
        </p:txBody>
      </p:sp>
      <p:pic>
        <p:nvPicPr>
          <p:cNvPr id="203780" name="F19_02.MOV">
            <a:hlinkClick r:id="" action="ppaction://media"/>
          </p:cNvPr>
          <p:cNvPicPr>
            <a:picLocks noGrp="1" noRot="1" noChangeAspect="1" noChangeArrowheads="1"/>
          </p:cNvPicPr>
          <p:nvPr>
            <p:ph idx="4294967295"/>
            <a:videoFile r:link="rId2"/>
          </p:nvPr>
        </p:nvPicPr>
        <p:blipFill>
          <a:blip r:embed="rId5" cstate="print"/>
          <a:srcRect l="53749" b="4839"/>
          <a:stretch>
            <a:fillRect/>
          </a:stretch>
        </p:blipFill>
        <p:spPr>
          <a:xfrm>
            <a:off x="4887913" y="2590800"/>
            <a:ext cx="2579687" cy="4114800"/>
          </a:xfrm>
          <a:effectLst>
            <a:outerShdw blurRad="292100" dist="139700" dir="2700000" algn="tl" rotWithShape="0">
              <a:srgbClr val="333333">
                <a:alpha val="65000"/>
              </a:srgbClr>
            </a:outerShdw>
          </a:effectLst>
        </p:spPr>
      </p:pic>
      <p:pic>
        <p:nvPicPr>
          <p:cNvPr id="203781" name="F19_02.MOV">
            <a:hlinkClick r:id="" action="ppaction://media"/>
          </p:cNvPr>
          <p:cNvPicPr>
            <a:picLocks noGrp="1" noRot="1" noChangeAspect="1" noChangeArrowheads="1"/>
          </p:cNvPicPr>
          <p:nvPr>
            <p:ph sz="half" idx="2"/>
            <a:videoFile r:link="rId2"/>
          </p:nvPr>
        </p:nvPicPr>
        <p:blipFill>
          <a:blip r:embed="rId5" cstate="print"/>
          <a:srcRect r="53165" b="4839"/>
          <a:stretch>
            <a:fillRect/>
          </a:stretch>
        </p:blipFill>
        <p:spPr>
          <a:xfrm>
            <a:off x="1676400" y="2590800"/>
            <a:ext cx="2579688" cy="4114800"/>
          </a:xfrm>
          <a:effectLst>
            <a:outerShdw blurRad="292100" dist="139700" dir="2700000" algn="tl" rotWithShape="0">
              <a:srgbClr val="333333">
                <a:alpha val="65000"/>
              </a:srgbClr>
            </a:outerShdw>
          </a:effectLst>
        </p:spPr>
      </p:pic>
    </p:spTree>
    <p:custDataLst>
      <p:tags r:id="rId1"/>
    </p:custDataLst>
  </p:cSld>
  <p:clrMapOvr>
    <a:masterClrMapping/>
  </p:clrMapOvr>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03780"/>
                </p:tgtEl>
              </p:cMediaNode>
            </p:video>
            <p:video>
              <p:cMediaNode>
                <p:cTn id="3" fill="hold" display="0">
                  <p:stCondLst>
                    <p:cond delay="indefinite"/>
                  </p:stCondLst>
                  <p:endCondLst>
                    <p:cond evt="onNext" delay="0">
                      <p:tgtEl>
                        <p:sldTgt/>
                      </p:tgtEl>
                    </p:cond>
                    <p:cond evt="onPrev" delay="0">
                      <p:tgtEl>
                        <p:sldTgt/>
                      </p:tgtEl>
                    </p:cond>
                  </p:endCondLst>
                </p:cTn>
                <p:tgtEl>
                  <p:spTgt spid="203781"/>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t>The Solar System</a:t>
            </a:r>
          </a:p>
        </p:txBody>
      </p:sp>
      <p:sp>
        <p:nvSpPr>
          <p:cNvPr id="9219" name="Rectangle 3"/>
          <p:cNvSpPr>
            <a:spLocks noGrp="1" noChangeArrowheads="1"/>
          </p:cNvSpPr>
          <p:nvPr>
            <p:ph type="body" idx="1"/>
          </p:nvPr>
        </p:nvSpPr>
        <p:spPr>
          <a:xfrm>
            <a:off x="381000" y="1371600"/>
            <a:ext cx="8382000" cy="1371600"/>
          </a:xfrm>
        </p:spPr>
        <p:txBody>
          <a:bodyPr/>
          <a:lstStyle/>
          <a:p>
            <a:pPr eaLnBrk="1" hangingPunct="1"/>
            <a:r>
              <a:rPr lang="en-US" sz="2000" smtClean="0"/>
              <a:t>Sun, planets, moons, comets, asteroids, meteoroids.</a:t>
            </a:r>
          </a:p>
          <a:p>
            <a:pPr lvl="1" eaLnBrk="1" hangingPunct="1"/>
            <a:r>
              <a:rPr lang="en-US" sz="2000" smtClean="0"/>
              <a:t>Sun at the center.</a:t>
            </a:r>
          </a:p>
          <a:p>
            <a:pPr lvl="1" eaLnBrk="1" hangingPunct="1"/>
            <a:r>
              <a:rPr lang="en-US" sz="2000" smtClean="0"/>
              <a:t>Eight planets, thousands of asteroids, and millions of comets and meteoroids orbit the sun.</a:t>
            </a:r>
          </a:p>
          <a:p>
            <a:pPr lvl="1" eaLnBrk="1" hangingPunct="1"/>
            <a:r>
              <a:rPr lang="en-US" sz="2000" smtClean="0"/>
              <a:t>Dozens of moons orbit the planets.</a:t>
            </a:r>
          </a:p>
          <a:p>
            <a:pPr eaLnBrk="1" hangingPunct="1"/>
            <a:endParaRPr lang="en-US" sz="2000" smtClean="0"/>
          </a:p>
        </p:txBody>
      </p:sp>
      <p:pic>
        <p:nvPicPr>
          <p:cNvPr id="6" name="Picture 4" descr="solarsystem"/>
          <p:cNvPicPr>
            <a:picLocks noChangeAspect="1" noChangeArrowheads="1"/>
          </p:cNvPicPr>
          <p:nvPr/>
        </p:nvPicPr>
        <p:blipFill>
          <a:blip r:embed="rId4" cstate="print"/>
          <a:srcRect/>
          <a:stretch>
            <a:fillRect/>
          </a:stretch>
        </p:blipFill>
        <p:spPr bwMode="auto">
          <a:xfrm>
            <a:off x="1219200" y="3276600"/>
            <a:ext cx="6400800" cy="33655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6" name="Picture 4" descr="Milky Way"/>
          <p:cNvPicPr>
            <a:picLocks noChangeAspect="1" noChangeArrowheads="1"/>
          </p:cNvPicPr>
          <p:nvPr/>
        </p:nvPicPr>
        <p:blipFill>
          <a:blip r:embed="rId3" cstate="print"/>
          <a:srcRect/>
          <a:stretch>
            <a:fillRect/>
          </a:stretch>
        </p:blipFill>
        <p:spPr bwMode="auto">
          <a:xfrm>
            <a:off x="0" y="0"/>
            <a:ext cx="9220200" cy="6884988"/>
          </a:xfrm>
          <a:prstGeom prst="rect">
            <a:avLst/>
          </a:prstGeom>
          <a:noFill/>
        </p:spPr>
      </p:pic>
      <p:sp>
        <p:nvSpPr>
          <p:cNvPr id="120834" name="Rectangle 2"/>
          <p:cNvSpPr>
            <a:spLocks noGrp="1" noChangeArrowheads="1"/>
          </p:cNvSpPr>
          <p:nvPr>
            <p:ph type="title"/>
          </p:nvPr>
        </p:nvSpPr>
        <p:spPr/>
        <p:txBody>
          <a:bodyPr/>
          <a:lstStyle/>
          <a:p>
            <a:r>
              <a:rPr lang="en-US">
                <a:solidFill>
                  <a:srgbClr val="FFFFCC"/>
                </a:solidFill>
              </a:rPr>
              <a:t>Introduction</a:t>
            </a:r>
          </a:p>
        </p:txBody>
      </p:sp>
      <p:sp>
        <p:nvSpPr>
          <p:cNvPr id="120835" name="Rectangle 3"/>
          <p:cNvSpPr>
            <a:spLocks noGrp="1" noChangeArrowheads="1"/>
          </p:cNvSpPr>
          <p:nvPr>
            <p:ph type="body" idx="1"/>
          </p:nvPr>
        </p:nvSpPr>
        <p:spPr>
          <a:xfrm>
            <a:off x="304800" y="6019800"/>
            <a:ext cx="8001000" cy="685800"/>
          </a:xfrm>
        </p:spPr>
        <p:txBody>
          <a:bodyPr/>
          <a:lstStyle/>
          <a:p>
            <a:pPr>
              <a:buFont typeface="Wingdings" pitchFamily="2" charset="2"/>
              <a:buNone/>
            </a:pPr>
            <a:r>
              <a:rPr lang="en-US" sz="2500">
                <a:solidFill>
                  <a:schemeClr val="bg1"/>
                </a:solidFill>
              </a:rPr>
              <a:t>You can see about 10,000 stars with the naked eye.</a:t>
            </a:r>
          </a:p>
          <a:p>
            <a:endParaRPr lang="en-US" sz="250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609600" y="0"/>
            <a:ext cx="9906000" cy="6858000"/>
            <a:chOff x="1344" y="864"/>
            <a:chExt cx="3216" cy="2170"/>
          </a:xfrm>
        </p:grpSpPr>
        <p:pic>
          <p:nvPicPr>
            <p:cNvPr id="121861" name="Picture 5" descr="MilkyWay"/>
            <p:cNvPicPr>
              <a:picLocks noChangeAspect="1" noChangeArrowheads="1"/>
            </p:cNvPicPr>
            <p:nvPr/>
          </p:nvPicPr>
          <p:blipFill>
            <a:blip r:embed="rId3" cstate="print"/>
            <a:srcRect/>
            <a:stretch>
              <a:fillRect/>
            </a:stretch>
          </p:blipFill>
          <p:spPr bwMode="auto">
            <a:xfrm>
              <a:off x="1344" y="864"/>
              <a:ext cx="3216" cy="2170"/>
            </a:xfrm>
            <a:prstGeom prst="rect">
              <a:avLst/>
            </a:prstGeom>
            <a:noFill/>
          </p:spPr>
        </p:pic>
        <p:sp>
          <p:nvSpPr>
            <p:cNvPr id="121862" name="Rectangle 6"/>
            <p:cNvSpPr>
              <a:spLocks noChangeArrowheads="1"/>
            </p:cNvSpPr>
            <p:nvPr/>
          </p:nvSpPr>
          <p:spPr bwMode="auto">
            <a:xfrm>
              <a:off x="2736" y="2208"/>
              <a:ext cx="240" cy="192"/>
            </a:xfrm>
            <a:prstGeom prst="rect">
              <a:avLst/>
            </a:prstGeom>
            <a:noFill/>
            <a:ln w="9525">
              <a:solidFill>
                <a:schemeClr val="bg1"/>
              </a:solidFill>
              <a:miter lim="800000"/>
              <a:headEnd/>
              <a:tailEnd/>
            </a:ln>
            <a:effectLst/>
          </p:spPr>
          <p:txBody>
            <a:bodyPr wrap="none" anchor="ctr"/>
            <a:lstStyle/>
            <a:p>
              <a:endParaRPr lang="en-US"/>
            </a:p>
          </p:txBody>
        </p:sp>
      </p:grpSp>
      <p:sp>
        <p:nvSpPr>
          <p:cNvPr id="121858" name="Rectangle 2"/>
          <p:cNvSpPr>
            <a:spLocks noGrp="1" noChangeArrowheads="1"/>
          </p:cNvSpPr>
          <p:nvPr>
            <p:ph type="title"/>
          </p:nvPr>
        </p:nvSpPr>
        <p:spPr/>
        <p:txBody>
          <a:bodyPr/>
          <a:lstStyle/>
          <a:p>
            <a:r>
              <a:rPr lang="en-US">
                <a:solidFill>
                  <a:srgbClr val="FFFFCC"/>
                </a:solidFill>
              </a:rPr>
              <a:t>The milky way</a:t>
            </a:r>
          </a:p>
        </p:txBody>
      </p:sp>
      <p:sp>
        <p:nvSpPr>
          <p:cNvPr id="121859" name="Rectangle 3"/>
          <p:cNvSpPr>
            <a:spLocks noGrp="1" noChangeArrowheads="1"/>
          </p:cNvSpPr>
          <p:nvPr>
            <p:ph type="body" idx="1"/>
          </p:nvPr>
        </p:nvSpPr>
        <p:spPr>
          <a:xfrm>
            <a:off x="304800" y="4953000"/>
            <a:ext cx="8458200" cy="1905000"/>
          </a:xfrm>
        </p:spPr>
        <p:txBody>
          <a:bodyPr/>
          <a:lstStyle/>
          <a:p>
            <a:pPr>
              <a:lnSpc>
                <a:spcPct val="90000"/>
              </a:lnSpc>
              <a:buClr>
                <a:srgbClr val="FFFFCC"/>
              </a:buClr>
            </a:pPr>
            <a:r>
              <a:rPr lang="en-US" sz="2100" dirty="0">
                <a:solidFill>
                  <a:schemeClr val="bg1"/>
                </a:solidFill>
              </a:rPr>
              <a:t>100,000 light years across</a:t>
            </a:r>
          </a:p>
          <a:p>
            <a:pPr>
              <a:lnSpc>
                <a:spcPct val="90000"/>
              </a:lnSpc>
              <a:buClr>
                <a:srgbClr val="FFFFCC"/>
              </a:buClr>
            </a:pPr>
            <a:r>
              <a:rPr lang="en-US" sz="2100" dirty="0">
                <a:solidFill>
                  <a:schemeClr val="bg1"/>
                </a:solidFill>
              </a:rPr>
              <a:t>Contains about </a:t>
            </a:r>
            <a:r>
              <a:rPr lang="en-US" sz="2100" dirty="0" smtClean="0">
                <a:solidFill>
                  <a:schemeClr val="bg1"/>
                </a:solidFill>
              </a:rPr>
              <a:t>200-400 </a:t>
            </a:r>
            <a:r>
              <a:rPr lang="en-US" sz="2100" dirty="0">
                <a:solidFill>
                  <a:schemeClr val="bg1"/>
                </a:solidFill>
              </a:rPr>
              <a:t>billion stars</a:t>
            </a:r>
          </a:p>
          <a:p>
            <a:pPr>
              <a:lnSpc>
                <a:spcPct val="90000"/>
              </a:lnSpc>
              <a:buClr>
                <a:srgbClr val="FFFFCC"/>
              </a:buClr>
            </a:pPr>
            <a:r>
              <a:rPr lang="en-US" sz="2100" dirty="0">
                <a:solidFill>
                  <a:schemeClr val="bg1"/>
                </a:solidFill>
              </a:rPr>
              <a:t>We are in the Orion arm</a:t>
            </a:r>
          </a:p>
          <a:p>
            <a:pPr>
              <a:lnSpc>
                <a:spcPct val="90000"/>
              </a:lnSpc>
              <a:buClr>
                <a:srgbClr val="FFFFCC"/>
              </a:buClr>
            </a:pPr>
            <a:r>
              <a:rPr lang="en-US" sz="2100" dirty="0">
                <a:solidFill>
                  <a:schemeClr val="bg1"/>
                </a:solidFill>
              </a:rPr>
              <a:t>The dust and stars in the center obscure our view with optical telescopes.  To see into the center you need radio telescopes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t>Radio telescopes allow us to look into the center of the galaxy</a:t>
            </a:r>
          </a:p>
        </p:txBody>
      </p:sp>
      <p:sp>
        <p:nvSpPr>
          <p:cNvPr id="133123" name="Rectangle 3"/>
          <p:cNvSpPr>
            <a:spLocks noGrp="1" noChangeArrowheads="1"/>
          </p:cNvSpPr>
          <p:nvPr>
            <p:ph type="body" idx="1"/>
          </p:nvPr>
        </p:nvSpPr>
        <p:spPr>
          <a:xfrm>
            <a:off x="381000" y="1447800"/>
            <a:ext cx="8382000" cy="685800"/>
          </a:xfrm>
        </p:spPr>
        <p:txBody>
          <a:bodyPr/>
          <a:lstStyle/>
          <a:p>
            <a:r>
              <a:rPr lang="en-US"/>
              <a:t>VLA-Very Large Array Radio Telescope</a:t>
            </a:r>
          </a:p>
        </p:txBody>
      </p:sp>
      <p:pic>
        <p:nvPicPr>
          <p:cNvPr id="133125" name="Picture 5" descr="vla4"/>
          <p:cNvPicPr>
            <a:picLocks noChangeAspect="1" noChangeArrowheads="1"/>
          </p:cNvPicPr>
          <p:nvPr/>
        </p:nvPicPr>
        <p:blipFill>
          <a:blip r:embed="rId3" cstate="print"/>
          <a:srcRect/>
          <a:stretch>
            <a:fillRect/>
          </a:stretch>
        </p:blipFill>
        <p:spPr bwMode="auto">
          <a:xfrm>
            <a:off x="1295400" y="2286000"/>
            <a:ext cx="6248400" cy="404018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51" name="Picture 7" descr="light-pollution"/>
          <p:cNvPicPr>
            <a:picLocks noChangeAspect="1" noChangeArrowheads="1"/>
          </p:cNvPicPr>
          <p:nvPr/>
        </p:nvPicPr>
        <p:blipFill>
          <a:blip r:embed="rId3" cstate="print"/>
          <a:srcRect/>
          <a:stretch>
            <a:fillRect/>
          </a:stretch>
        </p:blipFill>
        <p:spPr bwMode="auto">
          <a:xfrm>
            <a:off x="-2895600" y="0"/>
            <a:ext cx="13716000" cy="6858000"/>
          </a:xfrm>
          <a:prstGeom prst="rect">
            <a:avLst/>
          </a:prstGeom>
          <a:noFill/>
        </p:spPr>
      </p:pic>
      <p:sp>
        <p:nvSpPr>
          <p:cNvPr id="134146" name="Rectangle 2"/>
          <p:cNvSpPr>
            <a:spLocks noGrp="1" noChangeArrowheads="1"/>
          </p:cNvSpPr>
          <p:nvPr>
            <p:ph type="title"/>
          </p:nvPr>
        </p:nvSpPr>
        <p:spPr/>
        <p:txBody>
          <a:bodyPr/>
          <a:lstStyle/>
          <a:p>
            <a:r>
              <a:rPr lang="en-US">
                <a:solidFill>
                  <a:srgbClr val="FFFFCC"/>
                </a:solidFill>
              </a:rPr>
              <a:t>Optical Telescopes</a:t>
            </a:r>
          </a:p>
        </p:txBody>
      </p:sp>
      <p:sp>
        <p:nvSpPr>
          <p:cNvPr id="134147" name="Rectangle 3"/>
          <p:cNvSpPr>
            <a:spLocks noGrp="1" noChangeArrowheads="1"/>
          </p:cNvSpPr>
          <p:nvPr>
            <p:ph type="body" idx="1"/>
          </p:nvPr>
        </p:nvSpPr>
        <p:spPr>
          <a:xfrm>
            <a:off x="1447800" y="4876800"/>
            <a:ext cx="6858000" cy="762000"/>
          </a:xfrm>
        </p:spPr>
        <p:txBody>
          <a:bodyPr/>
          <a:lstStyle/>
          <a:p>
            <a:pPr>
              <a:lnSpc>
                <a:spcPct val="90000"/>
              </a:lnSpc>
              <a:buFont typeface="Wingdings" pitchFamily="2" charset="2"/>
              <a:buNone/>
            </a:pPr>
            <a:r>
              <a:rPr lang="en-US" sz="2000">
                <a:solidFill>
                  <a:srgbClr val="FFFFCC"/>
                </a:solidFill>
              </a:rPr>
              <a:t>	Atmospheric distortion and light pollution limit the resolution of ground based telescopes.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r>
              <a:rPr lang="en-US"/>
              <a:t>Optical Telescopes</a:t>
            </a:r>
          </a:p>
        </p:txBody>
      </p:sp>
      <p:sp>
        <p:nvSpPr>
          <p:cNvPr id="192515" name="Rectangle 3"/>
          <p:cNvSpPr>
            <a:spLocks noGrp="1" noChangeArrowheads="1"/>
          </p:cNvSpPr>
          <p:nvPr>
            <p:ph type="body" idx="1"/>
          </p:nvPr>
        </p:nvSpPr>
        <p:spPr>
          <a:xfrm>
            <a:off x="228600" y="1447800"/>
            <a:ext cx="3276600" cy="3886200"/>
          </a:xfrm>
        </p:spPr>
        <p:txBody>
          <a:bodyPr/>
          <a:lstStyle/>
          <a:p>
            <a:pPr>
              <a:lnSpc>
                <a:spcPct val="90000"/>
              </a:lnSpc>
            </a:pPr>
            <a:r>
              <a:rPr lang="en-US" sz="2100"/>
              <a:t>Atmospheric distortion and light pollution limit the resolution of ground based telescopes.</a:t>
            </a:r>
          </a:p>
          <a:p>
            <a:pPr>
              <a:lnSpc>
                <a:spcPct val="90000"/>
              </a:lnSpc>
            </a:pPr>
            <a:r>
              <a:rPr lang="en-US" sz="2100"/>
              <a:t>With space-based telescopes we are able to gain an amazing perspective on what is going on in the universe.</a:t>
            </a:r>
          </a:p>
        </p:txBody>
      </p:sp>
      <p:pic>
        <p:nvPicPr>
          <p:cNvPr id="192516" name="Picture 4" descr="HubbleSpaceTelescope"/>
          <p:cNvPicPr>
            <a:picLocks noChangeAspect="1" noChangeArrowheads="1"/>
          </p:cNvPicPr>
          <p:nvPr/>
        </p:nvPicPr>
        <p:blipFill>
          <a:blip r:embed="rId3" cstate="print"/>
          <a:srcRect/>
          <a:stretch>
            <a:fillRect/>
          </a:stretch>
        </p:blipFill>
        <p:spPr bwMode="auto">
          <a:xfrm>
            <a:off x="3581400" y="1371600"/>
            <a:ext cx="5324475" cy="52990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a:t>Hubble Deep space</a:t>
            </a:r>
          </a:p>
        </p:txBody>
      </p:sp>
      <p:sp>
        <p:nvSpPr>
          <p:cNvPr id="122883" name="Rectangle 3"/>
          <p:cNvSpPr>
            <a:spLocks noGrp="1" noChangeArrowheads="1"/>
          </p:cNvSpPr>
          <p:nvPr>
            <p:ph type="body" idx="1"/>
          </p:nvPr>
        </p:nvSpPr>
        <p:spPr/>
        <p:txBody>
          <a:bodyPr/>
          <a:lstStyle/>
          <a:p>
            <a:endParaRPr lang="en-US"/>
          </a:p>
        </p:txBody>
      </p:sp>
      <p:pic>
        <p:nvPicPr>
          <p:cNvPr id="122884" name="Picture 4" descr="HSTUltra_Deep[1]"/>
          <p:cNvPicPr>
            <a:picLocks noChangeAspect="1" noChangeArrowheads="1"/>
          </p:cNvPicPr>
          <p:nvPr/>
        </p:nvPicPr>
        <p:blipFill>
          <a:blip r:embed="rId3" cstate="print"/>
          <a:srcRect/>
          <a:stretch>
            <a:fillRect/>
          </a:stretch>
        </p:blipFill>
        <p:spPr bwMode="auto">
          <a:xfrm>
            <a:off x="0" y="-381000"/>
            <a:ext cx="9144000" cy="9144000"/>
          </a:xfrm>
          <a:prstGeom prst="rect">
            <a:avLst/>
          </a:prstGeom>
          <a:noFill/>
        </p:spPr>
      </p:pic>
      <p:grpSp>
        <p:nvGrpSpPr>
          <p:cNvPr id="2" name="Group 5"/>
          <p:cNvGrpSpPr>
            <a:grpSpLocks/>
          </p:cNvGrpSpPr>
          <p:nvPr/>
        </p:nvGrpSpPr>
        <p:grpSpPr bwMode="auto">
          <a:xfrm>
            <a:off x="381000" y="1752600"/>
            <a:ext cx="8382000" cy="3232150"/>
            <a:chOff x="240" y="1104"/>
            <a:chExt cx="5280" cy="2036"/>
          </a:xfrm>
        </p:grpSpPr>
        <p:pic>
          <p:nvPicPr>
            <p:cNvPr id="122886" name="Picture 6" descr="JLM_HST-Galaxy"/>
            <p:cNvPicPr>
              <a:picLocks noChangeAspect="1" noChangeArrowheads="1"/>
            </p:cNvPicPr>
            <p:nvPr/>
          </p:nvPicPr>
          <p:blipFill>
            <a:blip r:embed="rId4" cstate="print"/>
            <a:srcRect/>
            <a:stretch>
              <a:fillRect/>
            </a:stretch>
          </p:blipFill>
          <p:spPr bwMode="auto">
            <a:xfrm>
              <a:off x="240" y="1109"/>
              <a:ext cx="2685" cy="2013"/>
            </a:xfrm>
            <a:prstGeom prst="rect">
              <a:avLst/>
            </a:prstGeom>
            <a:noFill/>
          </p:spPr>
        </p:pic>
        <p:pic>
          <p:nvPicPr>
            <p:cNvPr id="122887" name="Picture 7" descr="jw_andromeda_6"/>
            <p:cNvPicPr>
              <a:picLocks noChangeAspect="1" noChangeArrowheads="1"/>
            </p:cNvPicPr>
            <p:nvPr/>
          </p:nvPicPr>
          <p:blipFill>
            <a:blip r:embed="rId5" cstate="print"/>
            <a:srcRect/>
            <a:stretch>
              <a:fillRect/>
            </a:stretch>
          </p:blipFill>
          <p:spPr bwMode="auto">
            <a:xfrm>
              <a:off x="2976" y="1104"/>
              <a:ext cx="2544" cy="2036"/>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a:t>Beginnings</a:t>
            </a:r>
          </a:p>
        </p:txBody>
      </p:sp>
      <p:sp>
        <p:nvSpPr>
          <p:cNvPr id="110595" name="Rectangle 3"/>
          <p:cNvSpPr>
            <a:spLocks noGrp="1" noChangeArrowheads="1"/>
          </p:cNvSpPr>
          <p:nvPr>
            <p:ph type="body" idx="1"/>
          </p:nvPr>
        </p:nvSpPr>
        <p:spPr/>
        <p:txBody>
          <a:bodyPr/>
          <a:lstStyle/>
          <a:p>
            <a:r>
              <a:rPr lang="en-US"/>
              <a:t>Space is mostly empty</a:t>
            </a:r>
          </a:p>
          <a:p>
            <a:pPr lvl="1"/>
            <a:r>
              <a:rPr lang="en-US"/>
              <a:t>About 1 atom per cubic meter</a:t>
            </a:r>
          </a:p>
          <a:p>
            <a:r>
              <a:rPr lang="en-US"/>
              <a:t>Space in galaxies is considerably more dense</a:t>
            </a:r>
          </a:p>
          <a:p>
            <a:pPr lvl="1"/>
            <a:r>
              <a:rPr lang="en-US"/>
              <a:t>About a million atoms per cubic meter in the interstellar regions (this is still a much better vacuum than we can achieve on earth, however)</a:t>
            </a:r>
          </a:p>
          <a:p>
            <a:r>
              <a:rPr lang="en-US"/>
              <a:t>Occasionally, a pocket of more dense gas forms.  If this pocket is large enough and cool enough, a “protostar” can form.</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r>
              <a:rPr lang="en-US"/>
              <a:t>Birth to Late Adulthood</a:t>
            </a:r>
          </a:p>
        </p:txBody>
      </p:sp>
      <p:sp>
        <p:nvSpPr>
          <p:cNvPr id="156675" name="Rectangle 3"/>
          <p:cNvSpPr>
            <a:spLocks noGrp="1" noChangeArrowheads="1"/>
          </p:cNvSpPr>
          <p:nvPr>
            <p:ph type="body" sz="half" idx="1"/>
          </p:nvPr>
        </p:nvSpPr>
        <p:spPr>
          <a:xfrm>
            <a:off x="228600" y="1447800"/>
            <a:ext cx="8686800" cy="1371600"/>
          </a:xfrm>
        </p:spPr>
        <p:txBody>
          <a:bodyPr/>
          <a:lstStyle/>
          <a:p>
            <a:pPr>
              <a:lnSpc>
                <a:spcPct val="80000"/>
              </a:lnSpc>
            </a:pPr>
            <a:r>
              <a:rPr lang="en-US" sz="1700" dirty="0"/>
              <a:t>All stars start out as a gas and dust cloud which is part of the interstellar medium.  </a:t>
            </a:r>
          </a:p>
          <a:p>
            <a:pPr lvl="1">
              <a:lnSpc>
                <a:spcPct val="80000"/>
              </a:lnSpc>
            </a:pPr>
            <a:r>
              <a:rPr lang="en-US" sz="1600" dirty="0"/>
              <a:t>Gravity pulls it all together.</a:t>
            </a:r>
          </a:p>
          <a:p>
            <a:pPr>
              <a:lnSpc>
                <a:spcPct val="80000"/>
              </a:lnSpc>
            </a:pPr>
            <a:r>
              <a:rPr lang="en-US" sz="1700" dirty="0"/>
              <a:t>A group or cluster of </a:t>
            </a:r>
            <a:r>
              <a:rPr lang="en-US" sz="1700" i="1" dirty="0" err="1"/>
              <a:t>protostars</a:t>
            </a:r>
            <a:r>
              <a:rPr lang="en-US" sz="1700" dirty="0"/>
              <a:t> form.  The gas they irradiate is called an </a:t>
            </a:r>
            <a:r>
              <a:rPr lang="en-US" sz="1700" i="1" dirty="0"/>
              <a:t>emission nebula.</a:t>
            </a:r>
          </a:p>
        </p:txBody>
      </p:sp>
      <p:pic>
        <p:nvPicPr>
          <p:cNvPr id="156676" name="Picture 4"/>
          <p:cNvPicPr>
            <a:picLocks noChangeAspect="1" noChangeArrowheads="1"/>
          </p:cNvPicPr>
          <p:nvPr/>
        </p:nvPicPr>
        <p:blipFill>
          <a:blip r:embed="rId4" cstate="print"/>
          <a:srcRect/>
          <a:stretch>
            <a:fillRect/>
          </a:stretch>
        </p:blipFill>
        <p:spPr bwMode="auto">
          <a:xfrm>
            <a:off x="5065713" y="2819400"/>
            <a:ext cx="3697287" cy="3751263"/>
          </a:xfrm>
          <a:prstGeom prst="rect">
            <a:avLst/>
          </a:prstGeom>
          <a:ln>
            <a:noFill/>
          </a:ln>
          <a:effectLst>
            <a:outerShdw blurRad="292100" dist="139700" dir="2700000" algn="tl" rotWithShape="0">
              <a:srgbClr val="333333">
                <a:alpha val="65000"/>
              </a:srgbClr>
            </a:outerShdw>
          </a:effectLst>
        </p:spPr>
      </p:pic>
      <p:pic>
        <p:nvPicPr>
          <p:cNvPr id="156677" name="Picture 5"/>
          <p:cNvPicPr>
            <a:picLocks noChangeAspect="1" noChangeArrowheads="1"/>
          </p:cNvPicPr>
          <p:nvPr/>
        </p:nvPicPr>
        <p:blipFill>
          <a:blip r:embed="rId5" cstate="print"/>
          <a:srcRect/>
          <a:stretch>
            <a:fillRect/>
          </a:stretch>
        </p:blipFill>
        <p:spPr bwMode="auto">
          <a:xfrm>
            <a:off x="304800" y="2819400"/>
            <a:ext cx="4495800" cy="3767138"/>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76200" y="0"/>
            <a:ext cx="8991600" cy="838200"/>
          </a:xfrm>
        </p:spPr>
        <p:txBody>
          <a:bodyPr/>
          <a:lstStyle/>
          <a:p>
            <a:r>
              <a:rPr lang="en-US" dirty="0" err="1">
                <a:solidFill>
                  <a:schemeClr val="tx1"/>
                </a:solidFill>
              </a:rPr>
              <a:t>Horsehead</a:t>
            </a:r>
            <a:r>
              <a:rPr lang="en-US" dirty="0">
                <a:solidFill>
                  <a:schemeClr val="tx1"/>
                </a:solidFill>
              </a:rPr>
              <a:t> Nebula</a:t>
            </a:r>
          </a:p>
        </p:txBody>
      </p:sp>
      <p:pic>
        <p:nvPicPr>
          <p:cNvPr id="136198" name="Picture 6" descr="horsehead_steinberg_big"/>
          <p:cNvPicPr>
            <a:picLocks noChangeAspect="1" noChangeArrowheads="1"/>
          </p:cNvPicPr>
          <p:nvPr/>
        </p:nvPicPr>
        <p:blipFill>
          <a:blip r:embed="rId3" cstate="print"/>
          <a:srcRect/>
          <a:stretch>
            <a:fillRect/>
          </a:stretch>
        </p:blipFill>
        <p:spPr bwMode="auto">
          <a:xfrm>
            <a:off x="0" y="825500"/>
            <a:ext cx="9144000" cy="60325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descr="04086y"/>
          <p:cNvPicPr>
            <a:picLocks noChangeAspect="1" noChangeArrowheads="1"/>
          </p:cNvPicPr>
          <p:nvPr/>
        </p:nvPicPr>
        <p:blipFill>
          <a:blip r:embed="rId3" cstate="print"/>
          <a:srcRect/>
          <a:stretch>
            <a:fillRect/>
          </a:stretch>
        </p:blipFill>
        <p:spPr bwMode="auto">
          <a:xfrm>
            <a:off x="-79375" y="-1600200"/>
            <a:ext cx="9223375" cy="9448800"/>
          </a:xfrm>
          <a:prstGeom prst="rect">
            <a:avLst/>
          </a:prstGeom>
          <a:noFill/>
        </p:spPr>
      </p:pic>
      <p:sp>
        <p:nvSpPr>
          <p:cNvPr id="3080" name="Rectangle 8"/>
          <p:cNvSpPr>
            <a:spLocks noGrp="1" noChangeArrowheads="1"/>
          </p:cNvSpPr>
          <p:nvPr>
            <p:ph type="title"/>
          </p:nvPr>
        </p:nvSpPr>
        <p:spPr/>
        <p:txBody>
          <a:bodyPr/>
          <a:lstStyle/>
          <a:p>
            <a:r>
              <a:rPr lang="en-US">
                <a:solidFill>
                  <a:srgbClr val="FFFFCC"/>
                </a:solidFill>
              </a:rPr>
              <a:t/>
            </a:r>
            <a:br>
              <a:rPr lang="en-US">
                <a:solidFill>
                  <a:srgbClr val="FFFFCC"/>
                </a:solidFill>
              </a:rPr>
            </a:br>
            <a:r>
              <a:rPr lang="en-US">
                <a:solidFill>
                  <a:srgbClr val="FFFFCC"/>
                </a:solidFill>
              </a:rPr>
              <a:t>The Eagle Nebula</a:t>
            </a:r>
          </a:p>
        </p:txBody>
      </p:sp>
      <p:sp>
        <p:nvSpPr>
          <p:cNvPr id="4" name="Rectangle 3"/>
          <p:cNvSpPr/>
          <p:nvPr/>
        </p:nvSpPr>
        <p:spPr>
          <a:xfrm rot="19582763">
            <a:off x="4179451" y="2378119"/>
            <a:ext cx="838200" cy="76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4" cstate="print"/>
          <a:srcRect l="10322" t="5911" r="2940" b="7351"/>
          <a:stretch>
            <a:fillRect/>
          </a:stretch>
        </p:blipFill>
        <p:spPr bwMode="auto">
          <a:xfrm>
            <a:off x="3886200" y="1524000"/>
            <a:ext cx="4495800" cy="4495800"/>
          </a:xfrm>
          <a:prstGeom prst="rect">
            <a:avLst/>
          </a:prstGeom>
          <a:ln>
            <a:noFill/>
          </a:ln>
          <a:effectLst>
            <a:outerShdw blurRad="292100" dist="139700" dir="2700000" algn="tl" rotWithShape="0">
              <a:srgbClr val="333333">
                <a:alpha val="65000"/>
              </a:srgbClr>
            </a:outerShdw>
          </a:effectLst>
        </p:spPr>
      </p:pic>
      <p:sp>
        <p:nvSpPr>
          <p:cNvPr id="25603" name="Rectangle 3"/>
          <p:cNvSpPr>
            <a:spLocks noGrp="1" noChangeArrowheads="1"/>
          </p:cNvSpPr>
          <p:nvPr>
            <p:ph type="title"/>
          </p:nvPr>
        </p:nvSpPr>
        <p:spPr>
          <a:xfrm>
            <a:off x="0" y="304800"/>
            <a:ext cx="8991600" cy="990600"/>
          </a:xfrm>
        </p:spPr>
        <p:txBody>
          <a:bodyPr/>
          <a:lstStyle/>
          <a:p>
            <a:pPr eaLnBrk="1" hangingPunct="1"/>
            <a:r>
              <a:rPr lang="en-US" sz="2800" dirty="0" smtClean="0"/>
              <a:t>The Moon hasn’t had erosion and plate </a:t>
            </a:r>
            <a:r>
              <a:rPr lang="en-US" sz="2800" dirty="0" smtClean="0"/>
              <a:t>tectonics </a:t>
            </a:r>
            <a:r>
              <a:rPr lang="en-US" sz="2800" dirty="0" smtClean="0"/>
              <a:t>erase its history, so it is a good place to start</a:t>
            </a:r>
          </a:p>
        </p:txBody>
      </p:sp>
      <p:sp>
        <p:nvSpPr>
          <p:cNvPr id="25604" name="Rectangle 4"/>
          <p:cNvSpPr>
            <a:spLocks noGrp="1" noChangeArrowheads="1"/>
          </p:cNvSpPr>
          <p:nvPr>
            <p:ph type="body" idx="1"/>
          </p:nvPr>
        </p:nvSpPr>
        <p:spPr>
          <a:xfrm>
            <a:off x="152400" y="1981200"/>
            <a:ext cx="3581400" cy="2971800"/>
          </a:xfrm>
        </p:spPr>
        <p:txBody>
          <a:bodyPr/>
          <a:lstStyle/>
          <a:p>
            <a:pPr eaLnBrk="1" hangingPunct="1"/>
            <a:r>
              <a:rPr lang="en-US" smtClean="0"/>
              <a:t>Three types of terrain:</a:t>
            </a:r>
          </a:p>
          <a:p>
            <a:pPr lvl="1" eaLnBrk="1" hangingPunct="1"/>
            <a:r>
              <a:rPr lang="en-US" smtClean="0"/>
              <a:t>Maria</a:t>
            </a:r>
          </a:p>
          <a:p>
            <a:pPr lvl="1" eaLnBrk="1" hangingPunct="1"/>
            <a:r>
              <a:rPr lang="en-US" smtClean="0"/>
              <a:t>Highlands</a:t>
            </a:r>
          </a:p>
          <a:p>
            <a:pPr lvl="1" eaLnBrk="1" hangingPunct="1"/>
            <a:r>
              <a:rPr lang="en-US" smtClean="0"/>
              <a:t>Craters</a:t>
            </a:r>
          </a:p>
          <a:p>
            <a:pPr eaLnBrk="1" hangingPunct="1"/>
            <a:endParaRPr lang="en-US" smtClean="0"/>
          </a:p>
        </p:txBody>
      </p:sp>
    </p:spTree>
    <p:custDataLst>
      <p:tags r:id="rId1"/>
    </p:custData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0" y="-28575"/>
            <a:ext cx="9144000" cy="6886575"/>
          </a:xfrm>
          <a:prstGeom prst="rect">
            <a:avLst/>
          </a:prstGeom>
          <a:noFill/>
          <a:ln w="9525">
            <a:noFill/>
            <a:miter lim="800000"/>
            <a:headEnd/>
            <a:tailEnd/>
          </a:ln>
        </p:spPr>
      </p:pic>
      <p:sp>
        <p:nvSpPr>
          <p:cNvPr id="96261" name="Rectangle 1029"/>
          <p:cNvSpPr>
            <a:spLocks noGrp="1" noChangeArrowheads="1"/>
          </p:cNvSpPr>
          <p:nvPr>
            <p:ph type="title"/>
          </p:nvPr>
        </p:nvSpPr>
        <p:spPr>
          <a:xfrm>
            <a:off x="152400" y="228600"/>
            <a:ext cx="8991600" cy="990600"/>
          </a:xfrm>
        </p:spPr>
        <p:txBody>
          <a:bodyPr/>
          <a:lstStyle/>
          <a:p>
            <a:r>
              <a:rPr lang="en-US" sz="3200" dirty="0" smtClean="0">
                <a:solidFill>
                  <a:srgbClr val="FFFFCC"/>
                </a:solidFill>
              </a:rPr>
              <a:t>Pillars of creation</a:t>
            </a:r>
            <a:r>
              <a:rPr lang="en-US" sz="3200" dirty="0">
                <a:solidFill>
                  <a:srgbClr val="FFFFCC"/>
                </a:solidFill>
              </a:rPr>
              <a:t/>
            </a:r>
            <a:br>
              <a:rPr lang="en-US" sz="3200" dirty="0">
                <a:solidFill>
                  <a:srgbClr val="FFFFCC"/>
                </a:solidFill>
              </a:rPr>
            </a:br>
            <a:endParaRPr lang="en-US" sz="3200" dirty="0">
              <a:solidFill>
                <a:srgbClr val="FFFFCC"/>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8728" name="Object 8"/>
          <p:cNvGraphicFramePr>
            <a:graphicFrameLocks noChangeAspect="1"/>
          </p:cNvGraphicFramePr>
          <p:nvPr/>
        </p:nvGraphicFramePr>
        <p:xfrm>
          <a:off x="0" y="1600200"/>
          <a:ext cx="9067800" cy="4464736"/>
        </p:xfrm>
        <a:graphic>
          <a:graphicData uri="http://schemas.openxmlformats.org/presentationml/2006/ole">
            <p:oleObj spid="_x0000_s4098" name="PHOTO-PAINT" r:id="rId4" imgW="6160930" imgH="3033468" progId="">
              <p:embed/>
            </p:oleObj>
          </a:graphicData>
        </a:graphic>
      </p:graphicFrame>
      <p:sp>
        <p:nvSpPr>
          <p:cNvPr id="158722" name="Rectangle 2"/>
          <p:cNvSpPr>
            <a:spLocks noGrp="1" noChangeArrowheads="1"/>
          </p:cNvSpPr>
          <p:nvPr>
            <p:ph type="title"/>
          </p:nvPr>
        </p:nvSpPr>
        <p:spPr/>
        <p:txBody>
          <a:bodyPr/>
          <a:lstStyle/>
          <a:p>
            <a:r>
              <a:rPr lang="en-US" dirty="0">
                <a:solidFill>
                  <a:schemeClr val="tx1"/>
                </a:solidFill>
              </a:rPr>
              <a:t>Stars emerging from dark eagle nebula</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7" name="Picture 3"/>
          <p:cNvPicPr>
            <a:picLocks noChangeAspect="1" noChangeArrowheads="1"/>
          </p:cNvPicPr>
          <p:nvPr/>
        </p:nvPicPr>
        <p:blipFill>
          <a:blip r:embed="rId4" cstate="print">
            <a:lum contrast="12000"/>
          </a:blip>
          <a:srcRect/>
          <a:stretch>
            <a:fillRect/>
          </a:stretch>
        </p:blipFill>
        <p:spPr bwMode="auto">
          <a:xfrm>
            <a:off x="0" y="9525"/>
            <a:ext cx="9982200" cy="6848475"/>
          </a:xfrm>
          <a:prstGeom prst="rect">
            <a:avLst/>
          </a:prstGeom>
          <a:noFill/>
          <a:ln w="9525">
            <a:noFill/>
            <a:miter lim="800000"/>
            <a:headEnd/>
            <a:tailEnd/>
          </a:ln>
          <a:effectLst/>
        </p:spPr>
      </p:pic>
      <p:sp>
        <p:nvSpPr>
          <p:cNvPr id="159746" name="Rectangle 2"/>
          <p:cNvSpPr>
            <a:spLocks noGrp="1" noChangeArrowheads="1"/>
          </p:cNvSpPr>
          <p:nvPr>
            <p:ph type="title"/>
          </p:nvPr>
        </p:nvSpPr>
        <p:spPr>
          <a:xfrm>
            <a:off x="531813" y="388938"/>
            <a:ext cx="5629275" cy="584200"/>
          </a:xfrm>
        </p:spPr>
        <p:txBody>
          <a:bodyPr/>
          <a:lstStyle/>
          <a:p>
            <a:r>
              <a:rPr lang="en-US" sz="3200">
                <a:solidFill>
                  <a:srgbClr val="FFFFCC"/>
                </a:solidFill>
              </a:rPr>
              <a:t>Rosette Nebula</a:t>
            </a:r>
          </a:p>
        </p:txBody>
      </p:sp>
    </p:spTree>
    <p:custDataLst>
      <p:tags r:id="rId1"/>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a:t>Protostars</a:t>
            </a:r>
          </a:p>
        </p:txBody>
      </p:sp>
      <p:sp>
        <p:nvSpPr>
          <p:cNvPr id="114691" name="Rectangle 3"/>
          <p:cNvSpPr>
            <a:spLocks noGrp="1" noChangeArrowheads="1"/>
          </p:cNvSpPr>
          <p:nvPr>
            <p:ph type="body" idx="1"/>
          </p:nvPr>
        </p:nvSpPr>
        <p:spPr>
          <a:xfrm>
            <a:off x="152400" y="1371600"/>
            <a:ext cx="4876800" cy="5334000"/>
          </a:xfrm>
        </p:spPr>
        <p:txBody>
          <a:bodyPr/>
          <a:lstStyle/>
          <a:p>
            <a:pPr>
              <a:lnSpc>
                <a:spcPct val="80000"/>
              </a:lnSpc>
            </a:pPr>
            <a:r>
              <a:rPr lang="en-US" sz="1900"/>
              <a:t>When there is enough material “close” (within 15 trillion km) together, gravity causes atoms to start feel an attraction for the center.</a:t>
            </a:r>
          </a:p>
          <a:p>
            <a:pPr>
              <a:lnSpc>
                <a:spcPct val="80000"/>
              </a:lnSpc>
            </a:pPr>
            <a:r>
              <a:rPr lang="en-US" sz="1900"/>
              <a:t>As the atoms “fall” towards the center, they lose potential energy and gain kinetic energy.</a:t>
            </a:r>
          </a:p>
          <a:p>
            <a:pPr>
              <a:lnSpc>
                <a:spcPct val="80000"/>
              </a:lnSpc>
            </a:pPr>
            <a:r>
              <a:rPr lang="en-US" sz="1800"/>
              <a:t>A rising temperature inside each protostar causes the gas to push back against gravity.  The collapse slows.</a:t>
            </a:r>
          </a:p>
          <a:p>
            <a:pPr>
              <a:lnSpc>
                <a:spcPct val="80000"/>
              </a:lnSpc>
            </a:pPr>
            <a:r>
              <a:rPr lang="en-US" sz="1800"/>
              <a:t>A slow collapse continues for ~10,000,000 years.  The protostar shines by converting</a:t>
            </a:r>
          </a:p>
          <a:p>
            <a:pPr lvl="1">
              <a:lnSpc>
                <a:spcPct val="80000"/>
              </a:lnSpc>
            </a:pPr>
            <a:r>
              <a:rPr lang="en-US" sz="1800"/>
              <a:t>Gravitational potential to thermal</a:t>
            </a:r>
          </a:p>
          <a:p>
            <a:pPr lvl="1">
              <a:lnSpc>
                <a:spcPct val="80000"/>
              </a:lnSpc>
            </a:pPr>
            <a:r>
              <a:rPr lang="en-US" sz="1800"/>
              <a:t>Thermal to light</a:t>
            </a:r>
            <a:endParaRPr lang="en-US" sz="1700"/>
          </a:p>
          <a:p>
            <a:pPr>
              <a:lnSpc>
                <a:spcPct val="80000"/>
              </a:lnSpc>
            </a:pPr>
            <a:r>
              <a:rPr lang="en-US" sz="1900"/>
              <a:t>As the cloud gets hotter and denser, the atoms ionize (i.e. become a plasma) and the mass becomes visible</a:t>
            </a:r>
          </a:p>
          <a:p>
            <a:pPr>
              <a:lnSpc>
                <a:spcPct val="80000"/>
              </a:lnSpc>
            </a:pPr>
            <a:r>
              <a:rPr lang="en-US" sz="1800"/>
              <a:t>If it never starts fusion, it is called a </a:t>
            </a:r>
            <a:r>
              <a:rPr lang="en-US" sz="1800" i="1"/>
              <a:t>brown dwarf</a:t>
            </a:r>
            <a:r>
              <a:rPr lang="en-US" sz="1900"/>
              <a:t>  (e.g. Jupiter)</a:t>
            </a:r>
          </a:p>
        </p:txBody>
      </p:sp>
      <p:pic>
        <p:nvPicPr>
          <p:cNvPr id="114693" name="Picture 5" descr="Fig33_04equalibrium"/>
          <p:cNvPicPr>
            <a:picLocks noChangeAspect="1" noChangeArrowheads="1"/>
          </p:cNvPicPr>
          <p:nvPr/>
        </p:nvPicPr>
        <p:blipFill>
          <a:blip r:embed="rId3" cstate="print"/>
          <a:srcRect/>
          <a:stretch>
            <a:fillRect/>
          </a:stretch>
        </p:blipFill>
        <p:spPr bwMode="auto">
          <a:xfrm>
            <a:off x="5029200" y="1371600"/>
            <a:ext cx="3886200" cy="3629025"/>
          </a:xfrm>
          <a:prstGeom prst="rect">
            <a:avLst/>
          </a:prstGeom>
          <a:noFill/>
        </p:spPr>
      </p:pic>
      <p:pic>
        <p:nvPicPr>
          <p:cNvPr id="114692" name="Picture 4"/>
          <p:cNvPicPr>
            <a:picLocks noChangeAspect="1" noChangeArrowheads="1"/>
          </p:cNvPicPr>
          <p:nvPr/>
        </p:nvPicPr>
        <p:blipFill>
          <a:blip r:embed="rId4" cstate="print"/>
          <a:srcRect/>
          <a:stretch>
            <a:fillRect/>
          </a:stretch>
        </p:blipFill>
        <p:spPr bwMode="auto">
          <a:xfrm>
            <a:off x="5105400" y="5029200"/>
            <a:ext cx="3862388" cy="1530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a:t>The fusion engine begins</a:t>
            </a:r>
          </a:p>
        </p:txBody>
      </p:sp>
      <p:sp>
        <p:nvSpPr>
          <p:cNvPr id="117763" name="Rectangle 3"/>
          <p:cNvSpPr>
            <a:spLocks noGrp="1" noChangeArrowheads="1"/>
          </p:cNvSpPr>
          <p:nvPr>
            <p:ph type="body" idx="1"/>
          </p:nvPr>
        </p:nvSpPr>
        <p:spPr>
          <a:xfrm>
            <a:off x="304800" y="1676400"/>
            <a:ext cx="3962400" cy="4953000"/>
          </a:xfrm>
        </p:spPr>
        <p:txBody>
          <a:bodyPr/>
          <a:lstStyle/>
          <a:p>
            <a:pPr>
              <a:lnSpc>
                <a:spcPct val="80000"/>
              </a:lnSpc>
            </a:pPr>
            <a:r>
              <a:rPr lang="en-US" sz="1700" dirty="0"/>
              <a:t>When the core of the </a:t>
            </a:r>
            <a:r>
              <a:rPr lang="en-US" sz="1700" dirty="0" err="1"/>
              <a:t>protostar</a:t>
            </a:r>
            <a:r>
              <a:rPr lang="en-US" sz="1700" dirty="0"/>
              <a:t> reaches about 10 million degrees, fusion can begin</a:t>
            </a:r>
          </a:p>
          <a:p>
            <a:pPr>
              <a:lnSpc>
                <a:spcPct val="80000"/>
              </a:lnSpc>
            </a:pPr>
            <a:r>
              <a:rPr lang="en-US" sz="1700" dirty="0"/>
              <a:t>Four H nuclei fuse to form a He nucleus, two positrons, and two neutrinos.</a:t>
            </a:r>
          </a:p>
          <a:p>
            <a:pPr>
              <a:lnSpc>
                <a:spcPct val="80000"/>
              </a:lnSpc>
            </a:pPr>
            <a:r>
              <a:rPr lang="en-US" sz="1700" dirty="0"/>
              <a:t>The star contracts to about the size of our sun, the core temperature reaches ~30 million degrees, and settles into a stable equilibrium.</a:t>
            </a:r>
          </a:p>
          <a:p>
            <a:pPr>
              <a:lnSpc>
                <a:spcPct val="80000"/>
              </a:lnSpc>
            </a:pPr>
            <a:r>
              <a:rPr lang="en-US" sz="1700" dirty="0"/>
              <a:t>This phase of the star’s life will last about 10 billion years </a:t>
            </a:r>
            <a:r>
              <a:rPr lang="en-US" sz="1700" dirty="0" smtClean="0"/>
              <a:t>for </a:t>
            </a:r>
            <a:r>
              <a:rPr lang="en-US" sz="1700" dirty="0"/>
              <a:t>stars with a mass about that of our </a:t>
            </a:r>
            <a:r>
              <a:rPr lang="en-US" sz="1700" dirty="0" smtClean="0"/>
              <a:t>sun</a:t>
            </a:r>
            <a:endParaRPr lang="en-US" sz="1700" dirty="0"/>
          </a:p>
          <a:p>
            <a:pPr>
              <a:lnSpc>
                <a:spcPct val="80000"/>
              </a:lnSpc>
            </a:pPr>
            <a:r>
              <a:rPr lang="en-US" sz="1700" dirty="0"/>
              <a:t>A star with </a:t>
            </a:r>
            <a:r>
              <a:rPr lang="en-US" sz="1700" dirty="0" smtClean="0"/>
              <a:t>10x </a:t>
            </a:r>
            <a:r>
              <a:rPr lang="en-US" sz="1700" dirty="0"/>
              <a:t>the mass of our sun will </a:t>
            </a:r>
            <a:r>
              <a:rPr lang="en-US" sz="1700" dirty="0" smtClean="0"/>
              <a:t>only live about 100 million years, and a star with 10x less mass would live about a trillion years</a:t>
            </a:r>
            <a:endParaRPr lang="en-US" sz="1700" dirty="0"/>
          </a:p>
        </p:txBody>
      </p:sp>
      <p:pic>
        <p:nvPicPr>
          <p:cNvPr id="117764" name="Picture 4" descr="sun"/>
          <p:cNvPicPr>
            <a:picLocks noChangeAspect="1" noChangeArrowheads="1"/>
          </p:cNvPicPr>
          <p:nvPr/>
        </p:nvPicPr>
        <p:blipFill>
          <a:blip r:embed="rId3" cstate="print"/>
          <a:srcRect/>
          <a:stretch>
            <a:fillRect/>
          </a:stretch>
        </p:blipFill>
        <p:spPr bwMode="auto">
          <a:xfrm>
            <a:off x="4495800" y="1600200"/>
            <a:ext cx="4457700" cy="44577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2" name="Picture 4"/>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a:effectLst>
            <a:outerShdw dist="25399" dir="16200000" algn="ctr" rotWithShape="0">
              <a:srgbClr val="FFFFFF">
                <a:alpha val="75000"/>
              </a:srgbClr>
            </a:outerShdw>
          </a:effectLst>
        </p:spPr>
      </p:pic>
      <p:sp>
        <p:nvSpPr>
          <p:cNvPr id="165890" name="Rectangle 2"/>
          <p:cNvSpPr>
            <a:spLocks noGrp="1" noChangeArrowheads="1"/>
          </p:cNvSpPr>
          <p:nvPr>
            <p:ph type="title"/>
          </p:nvPr>
        </p:nvSpPr>
        <p:spPr/>
        <p:txBody>
          <a:bodyPr/>
          <a:lstStyle/>
          <a:p>
            <a:r>
              <a:rPr lang="en-US" sz="2800">
                <a:solidFill>
                  <a:srgbClr val="FFFFCC"/>
                </a:solidFill>
              </a:rPr>
              <a:t>Normal, Average, Generic Stars.</a:t>
            </a:r>
          </a:p>
        </p:txBody>
      </p:sp>
      <p:sp>
        <p:nvSpPr>
          <p:cNvPr id="165891" name="Rectangle 3"/>
          <p:cNvSpPr>
            <a:spLocks noGrp="1" noChangeArrowheads="1"/>
          </p:cNvSpPr>
          <p:nvPr>
            <p:ph type="body" idx="1"/>
          </p:nvPr>
        </p:nvSpPr>
        <p:spPr>
          <a:xfrm>
            <a:off x="228600" y="1676400"/>
            <a:ext cx="7912100" cy="3744913"/>
          </a:xfrm>
        </p:spPr>
        <p:txBody>
          <a:bodyPr/>
          <a:lstStyle/>
          <a:p>
            <a:pPr>
              <a:lnSpc>
                <a:spcPct val="90000"/>
              </a:lnSpc>
              <a:buClr>
                <a:srgbClr val="FFFFCC"/>
              </a:buClr>
            </a:pPr>
            <a:r>
              <a:rPr lang="en-US" sz="2600" dirty="0">
                <a:solidFill>
                  <a:schemeClr val="bg1"/>
                </a:solidFill>
              </a:rPr>
              <a:t>Massive stars shine brighter but have shorter lives (as low as 1 million years)</a:t>
            </a:r>
          </a:p>
          <a:p>
            <a:pPr>
              <a:lnSpc>
                <a:spcPct val="90000"/>
              </a:lnSpc>
              <a:buClr>
                <a:srgbClr val="FFFFCC"/>
              </a:buClr>
            </a:pPr>
            <a:r>
              <a:rPr lang="en-US" sz="2600" dirty="0">
                <a:solidFill>
                  <a:schemeClr val="bg1"/>
                </a:solidFill>
              </a:rPr>
              <a:t>Low mass stars shine fainter but have longer lives (up to a trillion years).</a:t>
            </a:r>
          </a:p>
          <a:p>
            <a:pPr>
              <a:lnSpc>
                <a:spcPct val="90000"/>
              </a:lnSpc>
              <a:buClr>
                <a:srgbClr val="FFFFCC"/>
              </a:buClr>
            </a:pPr>
            <a:r>
              <a:rPr lang="en-US" sz="2600" dirty="0">
                <a:solidFill>
                  <a:schemeClr val="bg1"/>
                </a:solidFill>
              </a:rPr>
              <a:t>The sun is a low-mass star that is 5 billion years old and will </a:t>
            </a:r>
            <a:r>
              <a:rPr lang="en-US" sz="2600" dirty="0" smtClean="0">
                <a:solidFill>
                  <a:schemeClr val="bg1"/>
                </a:solidFill>
              </a:rPr>
              <a:t>continue about as-is </a:t>
            </a:r>
            <a:r>
              <a:rPr lang="en-US" sz="2600" dirty="0">
                <a:solidFill>
                  <a:schemeClr val="bg1"/>
                </a:solidFill>
              </a:rPr>
              <a:t>for another 5 billion years!</a:t>
            </a:r>
          </a:p>
          <a:p>
            <a:pPr>
              <a:lnSpc>
                <a:spcPct val="90000"/>
              </a:lnSpc>
              <a:buClr>
                <a:srgbClr val="FFFFCC"/>
              </a:buClr>
            </a:pPr>
            <a:r>
              <a:rPr lang="en-US" sz="2600" dirty="0">
                <a:solidFill>
                  <a:schemeClr val="bg1"/>
                </a:solidFill>
              </a:rPr>
              <a:t>All stars, when they age become </a:t>
            </a:r>
            <a:r>
              <a:rPr lang="en-US" sz="2600" b="1" i="1" dirty="0">
                <a:solidFill>
                  <a:schemeClr val="bg1"/>
                </a:solidFill>
              </a:rPr>
              <a:t>red giants</a:t>
            </a:r>
            <a:r>
              <a:rPr lang="en-US" sz="2600" dirty="0">
                <a:solidFill>
                  <a:schemeClr val="bg1"/>
                </a:solidFill>
              </a:rPr>
              <a:t>.</a:t>
            </a:r>
          </a:p>
        </p:txBody>
      </p:sp>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a:t>Red giant phase 1</a:t>
            </a:r>
          </a:p>
        </p:txBody>
      </p:sp>
      <p:sp>
        <p:nvSpPr>
          <p:cNvPr id="119811" name="Rectangle 3"/>
          <p:cNvSpPr>
            <a:spLocks noGrp="1" noChangeArrowheads="1"/>
          </p:cNvSpPr>
          <p:nvPr>
            <p:ph type="body" idx="1"/>
          </p:nvPr>
        </p:nvSpPr>
        <p:spPr>
          <a:xfrm>
            <a:off x="381000" y="1371600"/>
            <a:ext cx="3505200" cy="5029200"/>
          </a:xfrm>
        </p:spPr>
        <p:txBody>
          <a:bodyPr>
            <a:normAutofit lnSpcReduction="10000"/>
          </a:bodyPr>
          <a:lstStyle/>
          <a:p>
            <a:r>
              <a:rPr lang="en-US" sz="2600" dirty="0"/>
              <a:t>As the fusion region moves away from the core, the star expands to approximately the </a:t>
            </a:r>
            <a:r>
              <a:rPr lang="en-US" sz="2600" dirty="0" smtClean="0"/>
              <a:t>earth’s orbital </a:t>
            </a:r>
            <a:r>
              <a:rPr lang="en-US" sz="2600" dirty="0"/>
              <a:t>radius.</a:t>
            </a:r>
          </a:p>
          <a:p>
            <a:r>
              <a:rPr lang="en-US" sz="2600" dirty="0"/>
              <a:t>When H is spent, the star collapses.</a:t>
            </a:r>
          </a:p>
          <a:p>
            <a:r>
              <a:rPr lang="en-US" sz="2600" dirty="0"/>
              <a:t>What happens next depends on the mass of the star</a:t>
            </a:r>
          </a:p>
        </p:txBody>
      </p:sp>
      <p:grpSp>
        <p:nvGrpSpPr>
          <p:cNvPr id="2" name="Group 10"/>
          <p:cNvGrpSpPr>
            <a:grpSpLocks/>
          </p:cNvGrpSpPr>
          <p:nvPr/>
        </p:nvGrpSpPr>
        <p:grpSpPr bwMode="auto">
          <a:xfrm>
            <a:off x="4114800" y="1676400"/>
            <a:ext cx="4114800" cy="4114800"/>
            <a:chOff x="2592" y="1056"/>
            <a:chExt cx="2592" cy="2592"/>
          </a:xfrm>
          <a:effectLst>
            <a:outerShdw blurRad="50800" dist="38100" dir="2700000" algn="tl" rotWithShape="0">
              <a:prstClr val="black">
                <a:alpha val="40000"/>
              </a:prstClr>
            </a:outerShdw>
          </a:effectLst>
        </p:grpSpPr>
        <p:sp>
          <p:nvSpPr>
            <p:cNvPr id="119812" name="Oval 4"/>
            <p:cNvSpPr>
              <a:spLocks noChangeArrowheads="1"/>
            </p:cNvSpPr>
            <p:nvPr/>
          </p:nvSpPr>
          <p:spPr bwMode="auto">
            <a:xfrm>
              <a:off x="2592" y="1056"/>
              <a:ext cx="2592" cy="2592"/>
            </a:xfrm>
            <a:prstGeom prst="ellipse">
              <a:avLst/>
            </a:prstGeom>
            <a:gradFill rotWithShape="1">
              <a:gsLst>
                <a:gs pos="0">
                  <a:srgbClr val="FF9933"/>
                </a:gs>
                <a:gs pos="100000">
                  <a:srgbClr val="FF0000"/>
                </a:gs>
              </a:gsLst>
              <a:path path="shape">
                <a:fillToRect l="50000" t="50000" r="50000" b="50000"/>
              </a:path>
            </a:gradFill>
            <a:ln w="9525">
              <a:solidFill>
                <a:srgbClr val="FF0000"/>
              </a:solidFill>
              <a:round/>
              <a:headEnd/>
              <a:tailEnd/>
            </a:ln>
            <a:effectLst/>
          </p:spPr>
          <p:txBody>
            <a:bodyPr wrap="none" anchor="ctr"/>
            <a:lstStyle/>
            <a:p>
              <a:endParaRPr lang="en-US"/>
            </a:p>
          </p:txBody>
        </p:sp>
        <p:sp>
          <p:nvSpPr>
            <p:cNvPr id="119813" name="Oval 5"/>
            <p:cNvSpPr>
              <a:spLocks noChangeArrowheads="1"/>
            </p:cNvSpPr>
            <p:nvPr/>
          </p:nvSpPr>
          <p:spPr bwMode="auto">
            <a:xfrm>
              <a:off x="3168" y="1632"/>
              <a:ext cx="1440" cy="1440"/>
            </a:xfrm>
            <a:prstGeom prst="ellipse">
              <a:avLst/>
            </a:prstGeom>
            <a:gradFill rotWithShape="1">
              <a:gsLst>
                <a:gs pos="0">
                  <a:srgbClr val="F4F43C"/>
                </a:gs>
                <a:gs pos="100000">
                  <a:srgbClr val="FF9933"/>
                </a:gs>
              </a:gsLst>
              <a:path path="shape">
                <a:fillToRect l="50000" t="50000" r="50000" b="50000"/>
              </a:path>
            </a:gradFill>
            <a:ln w="9525">
              <a:solidFill>
                <a:srgbClr val="FF9933"/>
              </a:solidFill>
              <a:round/>
              <a:headEnd/>
              <a:tailEnd/>
            </a:ln>
            <a:effectLst/>
          </p:spPr>
          <p:txBody>
            <a:bodyPr wrap="none" anchor="ctr"/>
            <a:lstStyle/>
            <a:p>
              <a:endParaRPr lang="en-US"/>
            </a:p>
          </p:txBody>
        </p:sp>
        <p:sp>
          <p:nvSpPr>
            <p:cNvPr id="119814" name="Oval 6"/>
            <p:cNvSpPr>
              <a:spLocks noChangeArrowheads="1"/>
            </p:cNvSpPr>
            <p:nvPr/>
          </p:nvSpPr>
          <p:spPr bwMode="auto">
            <a:xfrm>
              <a:off x="3600" y="2016"/>
              <a:ext cx="624" cy="624"/>
            </a:xfrm>
            <a:prstGeom prst="ellipse">
              <a:avLst/>
            </a:prstGeom>
            <a:gradFill rotWithShape="1">
              <a:gsLst>
                <a:gs pos="0">
                  <a:srgbClr val="800000"/>
                </a:gs>
                <a:gs pos="100000">
                  <a:srgbClr val="CC3300"/>
                </a:gs>
              </a:gsLst>
              <a:path path="shape">
                <a:fillToRect l="50000" t="50000" r="50000" b="50000"/>
              </a:path>
            </a:gradFill>
            <a:ln w="9525">
              <a:solidFill>
                <a:srgbClr val="FF9933"/>
              </a:solidFill>
              <a:round/>
              <a:headEnd/>
              <a:tailEnd/>
            </a:ln>
            <a:effectLst/>
          </p:spPr>
          <p:txBody>
            <a:bodyPr wrap="none" anchor="ctr"/>
            <a:lstStyle/>
            <a:p>
              <a:endParaRPr lang="en-US"/>
            </a:p>
          </p:txBody>
        </p:sp>
        <p:sp>
          <p:nvSpPr>
            <p:cNvPr id="119815" name="Text Box 7"/>
            <p:cNvSpPr txBox="1">
              <a:spLocks noChangeArrowheads="1"/>
            </p:cNvSpPr>
            <p:nvPr/>
          </p:nvSpPr>
          <p:spPr bwMode="auto">
            <a:xfrm>
              <a:off x="3408" y="1248"/>
              <a:ext cx="1005" cy="192"/>
            </a:xfrm>
            <a:prstGeom prst="rect">
              <a:avLst/>
            </a:prstGeom>
            <a:noFill/>
            <a:ln w="9525">
              <a:noFill/>
              <a:miter lim="800000"/>
              <a:headEnd/>
              <a:tailEnd/>
            </a:ln>
            <a:effectLst/>
          </p:spPr>
          <p:txBody>
            <a:bodyPr wrap="none">
              <a:spAutoFit/>
            </a:bodyPr>
            <a:lstStyle/>
            <a:p>
              <a:r>
                <a:rPr lang="en-US" sz="1400">
                  <a:solidFill>
                    <a:schemeClr val="bg1"/>
                  </a:solidFill>
                </a:rPr>
                <a:t>Cool Outer Layer</a:t>
              </a:r>
            </a:p>
          </p:txBody>
        </p:sp>
        <p:sp>
          <p:nvSpPr>
            <p:cNvPr id="119816" name="Text Box 8"/>
            <p:cNvSpPr txBox="1">
              <a:spLocks noChangeArrowheads="1"/>
            </p:cNvSpPr>
            <p:nvPr/>
          </p:nvSpPr>
          <p:spPr bwMode="auto">
            <a:xfrm>
              <a:off x="3600" y="1776"/>
              <a:ext cx="565" cy="192"/>
            </a:xfrm>
            <a:prstGeom prst="rect">
              <a:avLst/>
            </a:prstGeom>
            <a:noFill/>
            <a:ln w="9525">
              <a:noFill/>
              <a:miter lim="800000"/>
              <a:headEnd/>
              <a:tailEnd/>
            </a:ln>
            <a:effectLst/>
          </p:spPr>
          <p:txBody>
            <a:bodyPr wrap="none">
              <a:spAutoFit/>
            </a:bodyPr>
            <a:lstStyle/>
            <a:p>
              <a:r>
                <a:rPr lang="en-US" sz="1400">
                  <a:solidFill>
                    <a:schemeClr val="bg1"/>
                  </a:solidFill>
                </a:rPr>
                <a:t>H Fusion</a:t>
              </a:r>
            </a:p>
          </p:txBody>
        </p:sp>
        <p:sp>
          <p:nvSpPr>
            <p:cNvPr id="119817" name="Text Box 9"/>
            <p:cNvSpPr txBox="1">
              <a:spLocks noChangeArrowheads="1"/>
            </p:cNvSpPr>
            <p:nvPr/>
          </p:nvSpPr>
          <p:spPr bwMode="auto">
            <a:xfrm>
              <a:off x="3552" y="2160"/>
              <a:ext cx="724" cy="326"/>
            </a:xfrm>
            <a:prstGeom prst="rect">
              <a:avLst/>
            </a:prstGeom>
            <a:noFill/>
            <a:ln w="9525">
              <a:noFill/>
              <a:miter lim="800000"/>
              <a:headEnd/>
              <a:tailEnd/>
            </a:ln>
            <a:effectLst/>
          </p:spPr>
          <p:txBody>
            <a:bodyPr wrap="none">
              <a:spAutoFit/>
            </a:bodyPr>
            <a:lstStyle/>
            <a:p>
              <a:pPr algn="ctr"/>
              <a:r>
                <a:rPr lang="en-US" sz="1400">
                  <a:solidFill>
                    <a:schemeClr val="bg1"/>
                  </a:solidFill>
                </a:rPr>
                <a:t>Condensing </a:t>
              </a:r>
            </a:p>
            <a:p>
              <a:pPr algn="ctr"/>
              <a:r>
                <a:rPr lang="en-US" sz="1400">
                  <a:solidFill>
                    <a:schemeClr val="bg1"/>
                  </a:solidFill>
                </a:rPr>
                <a:t>He</a:t>
              </a: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PQuestion"/>
          <p:cNvSpPr>
            <a:spLocks noGrp="1" noChangeArrowheads="1"/>
          </p:cNvSpPr>
          <p:nvPr>
            <p:ph type="title"/>
          </p:nvPr>
        </p:nvSpPr>
        <p:spPr/>
        <p:txBody>
          <a:bodyPr/>
          <a:lstStyle/>
          <a:p>
            <a:r>
              <a:rPr lang="en-US"/>
              <a:t>Energy is given off when</a:t>
            </a:r>
          </a:p>
        </p:txBody>
      </p:sp>
      <p:graphicFrame>
        <p:nvGraphicFramePr>
          <p:cNvPr id="161795" name="TPChart"/>
          <p:cNvGraphicFramePr>
            <a:graphicFrameLocks/>
          </p:cNvGraphicFramePr>
          <p:nvPr/>
        </p:nvGraphicFramePr>
        <p:xfrm>
          <a:off x="4573588" y="1716088"/>
          <a:ext cx="4570412" cy="5141912"/>
        </p:xfrm>
        <a:graphic>
          <a:graphicData uri="http://schemas.openxmlformats.org/presentationml/2006/ole">
            <p:oleObj spid="_x0000_s5122" name="Chart" r:id="rId6" imgW="4572000" imgH="5143500" progId="MSGraph.Chart.8">
              <p:embed followColorScheme="full"/>
            </p:oleObj>
          </a:graphicData>
        </a:graphic>
      </p:graphicFrame>
      <p:sp>
        <p:nvSpPr>
          <p:cNvPr id="161796" name="TPAnswers"/>
          <p:cNvSpPr>
            <a:spLocks noGrp="1" noChangeArrowheads="1"/>
          </p:cNvSpPr>
          <p:nvPr>
            <p:ph type="body" idx="1"/>
            <p:custDataLst>
              <p:tags r:id="rId3"/>
            </p:custDataLst>
          </p:nvPr>
        </p:nvSpPr>
        <p:spPr>
          <a:xfrm>
            <a:off x="974725" y="1963738"/>
            <a:ext cx="4114800" cy="3914775"/>
          </a:xfrm>
        </p:spPr>
        <p:txBody>
          <a:bodyPr/>
          <a:lstStyle/>
          <a:p>
            <a:pPr marL="609600" indent="-609600">
              <a:buFontTx/>
              <a:buAutoNum type="alphaUcPeriod"/>
            </a:pPr>
            <a:r>
              <a:rPr lang="en-US" sz="2600"/>
              <a:t>Elements lighter than iron fuse.</a:t>
            </a:r>
          </a:p>
          <a:p>
            <a:pPr marL="609600" indent="-609600">
              <a:buFontTx/>
              <a:buAutoNum type="alphaUcPeriod"/>
            </a:pPr>
            <a:r>
              <a:rPr lang="en-US" sz="2600"/>
              <a:t>Elements lighter than iron fission.</a:t>
            </a:r>
          </a:p>
          <a:p>
            <a:pPr marL="609600" indent="-609600">
              <a:buFontTx/>
              <a:buAutoNum type="alphaUcPeriod"/>
            </a:pPr>
            <a:r>
              <a:rPr lang="en-US" sz="2600"/>
              <a:t>Elements heavier than iron fuse.</a:t>
            </a:r>
          </a:p>
        </p:txBody>
      </p:sp>
    </p:spTree>
    <p:custDataLst>
      <p:tags r:id="rId2"/>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a:t>If there is enough mass, the cycle can repeat</a:t>
            </a:r>
          </a:p>
        </p:txBody>
      </p:sp>
      <p:sp>
        <p:nvSpPr>
          <p:cNvPr id="118787" name="Rectangle 3"/>
          <p:cNvSpPr>
            <a:spLocks noGrp="1" noChangeArrowheads="1"/>
          </p:cNvSpPr>
          <p:nvPr>
            <p:ph type="body" idx="1"/>
          </p:nvPr>
        </p:nvSpPr>
        <p:spPr>
          <a:xfrm>
            <a:off x="381000" y="1371600"/>
            <a:ext cx="3124200" cy="2362200"/>
          </a:xfrm>
        </p:spPr>
        <p:txBody>
          <a:bodyPr/>
          <a:lstStyle/>
          <a:p>
            <a:pPr>
              <a:lnSpc>
                <a:spcPct val="80000"/>
              </a:lnSpc>
            </a:pPr>
            <a:r>
              <a:rPr lang="en-US" sz="2100"/>
              <a:t>Each successive expansion and contraction occurs in a shorter and shorter time, so that a star will burn out after only a few million years.</a:t>
            </a:r>
          </a:p>
        </p:txBody>
      </p:sp>
      <p:pic>
        <p:nvPicPr>
          <p:cNvPr id="118789" name="Picture 5" descr="en_riesen"/>
          <p:cNvPicPr>
            <a:picLocks noChangeAspect="1" noChangeArrowheads="1"/>
          </p:cNvPicPr>
          <p:nvPr/>
        </p:nvPicPr>
        <p:blipFill>
          <a:blip r:embed="rId3" cstate="print"/>
          <a:srcRect/>
          <a:stretch>
            <a:fillRect/>
          </a:stretch>
        </p:blipFill>
        <p:spPr bwMode="auto">
          <a:xfrm>
            <a:off x="3657600" y="1371600"/>
            <a:ext cx="5186363" cy="5013325"/>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normAutofit fontScale="90000"/>
          </a:bodyPr>
          <a:lstStyle/>
          <a:p>
            <a:r>
              <a:rPr lang="en-US" dirty="0"/>
              <a:t>For a star the size of our sun, the cycle will not go on beyond </a:t>
            </a:r>
            <a:r>
              <a:rPr lang="en-US" dirty="0" smtClean="0"/>
              <a:t>Helium fusing into Carbon</a:t>
            </a:r>
            <a:endParaRPr lang="en-US" dirty="0"/>
          </a:p>
        </p:txBody>
      </p:sp>
      <p:sp>
        <p:nvSpPr>
          <p:cNvPr id="126979" name="Rectangle 3"/>
          <p:cNvSpPr>
            <a:spLocks noGrp="1" noChangeArrowheads="1"/>
          </p:cNvSpPr>
          <p:nvPr>
            <p:ph type="body" idx="1"/>
          </p:nvPr>
        </p:nvSpPr>
        <p:spPr>
          <a:xfrm>
            <a:off x="381000" y="1371600"/>
            <a:ext cx="4724400" cy="2971800"/>
          </a:xfrm>
        </p:spPr>
        <p:txBody>
          <a:bodyPr/>
          <a:lstStyle/>
          <a:p>
            <a:pPr>
              <a:lnSpc>
                <a:spcPct val="90000"/>
              </a:lnSpc>
            </a:pPr>
            <a:r>
              <a:rPr lang="en-US" sz="2000"/>
              <a:t>With the last expansion, this type of red giant will turn into a planetary nebula.</a:t>
            </a:r>
          </a:p>
          <a:p>
            <a:pPr>
              <a:lnSpc>
                <a:spcPct val="90000"/>
              </a:lnSpc>
            </a:pPr>
            <a:r>
              <a:rPr lang="en-US" sz="2000"/>
              <a:t>White dwarf in the very center is mostly carbon, and is very hot</a:t>
            </a:r>
          </a:p>
          <a:p>
            <a:pPr>
              <a:lnSpc>
                <a:spcPct val="90000"/>
              </a:lnSpc>
            </a:pPr>
            <a:r>
              <a:rPr lang="en-US" sz="2000"/>
              <a:t>Eventually  the white dwarf will expend its fuel, cool and become a black dwarf.  This is extremely dense (1 cubic inch = 10 tons!)</a:t>
            </a:r>
          </a:p>
        </p:txBody>
      </p:sp>
      <p:pic>
        <p:nvPicPr>
          <p:cNvPr id="126981" name="Picture 5" descr="hst_hourglass_nebula"/>
          <p:cNvPicPr>
            <a:picLocks noChangeAspect="1" noChangeArrowheads="1"/>
          </p:cNvPicPr>
          <p:nvPr/>
        </p:nvPicPr>
        <p:blipFill>
          <a:blip r:embed="rId3" cstate="print"/>
          <a:srcRect/>
          <a:stretch>
            <a:fillRect/>
          </a:stretch>
        </p:blipFill>
        <p:spPr bwMode="auto">
          <a:xfrm>
            <a:off x="5334000" y="1417637"/>
            <a:ext cx="2895600" cy="2895600"/>
          </a:xfrm>
          <a:prstGeom prst="rect">
            <a:avLst/>
          </a:prstGeom>
          <a:ln>
            <a:noFill/>
          </a:ln>
          <a:effectLst>
            <a:outerShdw blurRad="292100" dist="139700" dir="2700000" algn="tl" rotWithShape="0">
              <a:srgbClr val="333333">
                <a:alpha val="65000"/>
              </a:srgbClr>
            </a:outerShdw>
          </a:effectLst>
        </p:spPr>
      </p:pic>
      <p:pic>
        <p:nvPicPr>
          <p:cNvPr id="126984" name="Picture 8"/>
          <p:cNvPicPr>
            <a:picLocks noChangeAspect="1" noChangeArrowheads="1"/>
          </p:cNvPicPr>
          <p:nvPr/>
        </p:nvPicPr>
        <p:blipFill>
          <a:blip r:embed="rId4" cstate="print"/>
          <a:srcRect/>
          <a:stretch>
            <a:fillRect/>
          </a:stretch>
        </p:blipFill>
        <p:spPr bwMode="auto">
          <a:xfrm>
            <a:off x="990600" y="4541837"/>
            <a:ext cx="4038600" cy="2239963"/>
          </a:xfrm>
          <a:prstGeom prst="rect">
            <a:avLst/>
          </a:prstGeom>
          <a:ln>
            <a:noFill/>
          </a:ln>
          <a:effectLst>
            <a:outerShdw blurRad="292100" dist="139700" dir="2700000" algn="tl" rotWithShape="0">
              <a:srgbClr val="333333">
                <a:alpha val="65000"/>
              </a:srgbClr>
            </a:outerShdw>
          </a:effectLst>
        </p:spPr>
      </p:pic>
      <p:pic>
        <p:nvPicPr>
          <p:cNvPr id="126985" name="Picture 9"/>
          <p:cNvPicPr>
            <a:picLocks noChangeAspect="1" noChangeArrowheads="1"/>
          </p:cNvPicPr>
          <p:nvPr/>
        </p:nvPicPr>
        <p:blipFill>
          <a:blip r:embed="rId5" cstate="print"/>
          <a:srcRect/>
          <a:stretch>
            <a:fillRect/>
          </a:stretch>
        </p:blipFill>
        <p:spPr bwMode="auto">
          <a:xfrm>
            <a:off x="5334000" y="4541837"/>
            <a:ext cx="2895600" cy="219233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228600" y="152400"/>
            <a:ext cx="8686800" cy="1139825"/>
          </a:xfrm>
        </p:spPr>
        <p:txBody>
          <a:bodyPr/>
          <a:lstStyle/>
          <a:p>
            <a:r>
              <a:rPr lang="en-US" dirty="0" smtClean="0"/>
              <a:t>How about the rest of the solar system?</a:t>
            </a:r>
            <a:br>
              <a:rPr lang="en-US" dirty="0" smtClean="0"/>
            </a:br>
            <a:r>
              <a:rPr lang="en-US" dirty="0" smtClean="0"/>
              <a:t>Some </a:t>
            </a:r>
            <a:r>
              <a:rPr lang="en-US" dirty="0"/>
              <a:t>stats on the Sun</a:t>
            </a:r>
          </a:p>
        </p:txBody>
      </p:sp>
      <p:sp>
        <p:nvSpPr>
          <p:cNvPr id="65539" name="Rectangle 3"/>
          <p:cNvSpPr>
            <a:spLocks noGrp="1" noChangeArrowheads="1"/>
          </p:cNvSpPr>
          <p:nvPr>
            <p:ph type="body" sz="half" idx="1"/>
          </p:nvPr>
        </p:nvSpPr>
        <p:spPr>
          <a:xfrm>
            <a:off x="228600" y="1600200"/>
            <a:ext cx="4419600" cy="5029200"/>
          </a:xfrm>
        </p:spPr>
        <p:txBody>
          <a:bodyPr>
            <a:normAutofit fontScale="85000" lnSpcReduction="20000"/>
          </a:bodyPr>
          <a:lstStyle/>
          <a:p>
            <a:pPr>
              <a:lnSpc>
                <a:spcPct val="90000"/>
              </a:lnSpc>
            </a:pPr>
            <a:r>
              <a:rPr lang="en-US" sz="2400" dirty="0"/>
              <a:t>Time for light to reach Earth</a:t>
            </a:r>
          </a:p>
          <a:p>
            <a:pPr lvl="1">
              <a:lnSpc>
                <a:spcPct val="90000"/>
              </a:lnSpc>
            </a:pPr>
            <a:r>
              <a:rPr lang="en-US" sz="2000" dirty="0"/>
              <a:t>8.32 minutes</a:t>
            </a:r>
          </a:p>
          <a:p>
            <a:pPr>
              <a:lnSpc>
                <a:spcPct val="90000"/>
              </a:lnSpc>
            </a:pPr>
            <a:r>
              <a:rPr lang="en-US" sz="2400" dirty="0"/>
              <a:t>Mass ~ 2 x 10</a:t>
            </a:r>
            <a:r>
              <a:rPr lang="en-US" sz="2400" baseline="30000" dirty="0"/>
              <a:t>30</a:t>
            </a:r>
            <a:r>
              <a:rPr lang="en-US" sz="2400" dirty="0"/>
              <a:t> kg</a:t>
            </a:r>
          </a:p>
          <a:p>
            <a:pPr lvl="1">
              <a:lnSpc>
                <a:spcPct val="90000"/>
              </a:lnSpc>
            </a:pPr>
            <a:r>
              <a:rPr lang="en-US" sz="2000" dirty="0"/>
              <a:t>~ 333,000 more massive than the Earth</a:t>
            </a:r>
          </a:p>
          <a:p>
            <a:pPr>
              <a:lnSpc>
                <a:spcPct val="90000"/>
              </a:lnSpc>
            </a:pPr>
            <a:r>
              <a:rPr lang="en-US" sz="2400" dirty="0"/>
              <a:t>Composition by number of atoms</a:t>
            </a:r>
          </a:p>
          <a:p>
            <a:pPr lvl="1">
              <a:lnSpc>
                <a:spcPct val="90000"/>
              </a:lnSpc>
            </a:pPr>
            <a:r>
              <a:rPr lang="en-US" sz="2000" dirty="0"/>
              <a:t>92.1% Hydrogen</a:t>
            </a:r>
          </a:p>
          <a:p>
            <a:pPr lvl="1">
              <a:lnSpc>
                <a:spcPct val="90000"/>
              </a:lnSpc>
            </a:pPr>
            <a:r>
              <a:rPr lang="en-US" sz="2000" dirty="0"/>
              <a:t>7.8% Helium</a:t>
            </a:r>
          </a:p>
          <a:p>
            <a:pPr lvl="1">
              <a:lnSpc>
                <a:spcPct val="90000"/>
              </a:lnSpc>
            </a:pPr>
            <a:r>
              <a:rPr lang="en-US" sz="2000" dirty="0"/>
              <a:t>0.1% everything else</a:t>
            </a:r>
          </a:p>
          <a:p>
            <a:pPr>
              <a:lnSpc>
                <a:spcPct val="90000"/>
              </a:lnSpc>
            </a:pPr>
            <a:r>
              <a:rPr lang="en-US" sz="2400" dirty="0"/>
              <a:t>Surface temp ~ 5800 K</a:t>
            </a:r>
          </a:p>
          <a:p>
            <a:pPr>
              <a:lnSpc>
                <a:spcPct val="90000"/>
              </a:lnSpc>
            </a:pPr>
            <a:r>
              <a:rPr lang="en-US" sz="2400" dirty="0"/>
              <a:t>Interior temp ~ 15,500,000 </a:t>
            </a:r>
            <a:r>
              <a:rPr lang="en-US" sz="2400" dirty="0" smtClean="0"/>
              <a:t>K</a:t>
            </a:r>
          </a:p>
          <a:p>
            <a:r>
              <a:rPr lang="en-US" sz="2400" dirty="0" smtClean="0"/>
              <a:t>The Sun contains more than 99.85% of the total mass of the solar system</a:t>
            </a:r>
          </a:p>
          <a:p>
            <a:r>
              <a:rPr lang="en-US" sz="2400" dirty="0" smtClean="0"/>
              <a:t>If you put </a:t>
            </a:r>
            <a:r>
              <a:rPr lang="en-US" sz="2400" i="1" dirty="0" smtClean="0"/>
              <a:t>all</a:t>
            </a:r>
            <a:r>
              <a:rPr lang="en-US" sz="2400" dirty="0" smtClean="0"/>
              <a:t> the planets in the solar system, they would not fill up the volume of the Sun</a:t>
            </a:r>
          </a:p>
          <a:p>
            <a:r>
              <a:rPr lang="en-US" sz="2400" dirty="0" smtClean="0"/>
              <a:t>110 Earths or 10 </a:t>
            </a:r>
            <a:r>
              <a:rPr lang="en-US" sz="2400" dirty="0" err="1" smtClean="0"/>
              <a:t>Jupiters</a:t>
            </a:r>
            <a:r>
              <a:rPr lang="en-US" sz="2400" dirty="0" smtClean="0"/>
              <a:t> fit across the diameter of the Sun</a:t>
            </a:r>
            <a:endParaRPr lang="en-US" sz="2400" dirty="0"/>
          </a:p>
          <a:p>
            <a:pPr lvl="1">
              <a:lnSpc>
                <a:spcPct val="90000"/>
              </a:lnSpc>
            </a:pPr>
            <a:endParaRPr lang="en-US" sz="2000" dirty="0"/>
          </a:p>
        </p:txBody>
      </p:sp>
      <p:pic>
        <p:nvPicPr>
          <p:cNvPr id="65540" name="Picture 4" descr="SUN1"/>
          <p:cNvPicPr>
            <a:picLocks noGrp="1" noChangeAspect="1" noChangeArrowheads="1"/>
          </p:cNvPicPr>
          <p:nvPr>
            <p:ph sz="half" idx="2"/>
          </p:nvPr>
        </p:nvPicPr>
        <p:blipFill>
          <a:blip r:embed="rId3" cstate="print"/>
          <a:srcRect/>
          <a:stretch>
            <a:fillRect/>
          </a:stretch>
        </p:blipFill>
        <p:spPr>
          <a:xfrm>
            <a:off x="4572000" y="2057400"/>
            <a:ext cx="4038600" cy="277653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0" name="Picture 4" descr="Planetary-nebula-NGC6751"/>
          <p:cNvPicPr>
            <a:picLocks noChangeAspect="1" noChangeArrowheads="1"/>
          </p:cNvPicPr>
          <p:nvPr/>
        </p:nvPicPr>
        <p:blipFill>
          <a:blip r:embed="rId3" cstate="print"/>
          <a:srcRect/>
          <a:stretch>
            <a:fillRect/>
          </a:stretch>
        </p:blipFill>
        <p:spPr bwMode="auto">
          <a:xfrm>
            <a:off x="1828800" y="0"/>
            <a:ext cx="5486400" cy="68580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3" name="Picture 3" descr="ngc6543a"/>
          <p:cNvPicPr>
            <a:picLocks noChangeAspect="1" noChangeArrowheads="1"/>
          </p:cNvPicPr>
          <p:nvPr/>
        </p:nvPicPr>
        <p:blipFill>
          <a:blip r:embed="rId3" cstate="print"/>
          <a:srcRect/>
          <a:stretch>
            <a:fillRect/>
          </a:stretch>
        </p:blipFill>
        <p:spPr bwMode="auto">
          <a:xfrm>
            <a:off x="1066800" y="6350"/>
            <a:ext cx="7162800" cy="685165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a:t>For more massive stars, you can get a different ending</a:t>
            </a:r>
          </a:p>
        </p:txBody>
      </p:sp>
      <p:sp>
        <p:nvSpPr>
          <p:cNvPr id="130051" name="Rectangle 3"/>
          <p:cNvSpPr>
            <a:spLocks noGrp="1" noChangeArrowheads="1"/>
          </p:cNvSpPr>
          <p:nvPr>
            <p:ph type="body" idx="1"/>
          </p:nvPr>
        </p:nvSpPr>
        <p:spPr>
          <a:xfrm>
            <a:off x="0" y="1600200"/>
            <a:ext cx="4114800" cy="5029200"/>
          </a:xfrm>
        </p:spPr>
        <p:txBody>
          <a:bodyPr/>
          <a:lstStyle/>
          <a:p>
            <a:pPr>
              <a:lnSpc>
                <a:spcPct val="80000"/>
              </a:lnSpc>
            </a:pPr>
            <a:r>
              <a:rPr lang="en-US" sz="2100" dirty="0"/>
              <a:t>If the star has enough mass, it can go on fusing right up to Fe.  </a:t>
            </a:r>
            <a:endParaRPr lang="en-US" sz="2100" dirty="0" smtClean="0"/>
          </a:p>
          <a:p>
            <a:pPr>
              <a:lnSpc>
                <a:spcPct val="80000"/>
              </a:lnSpc>
            </a:pPr>
            <a:r>
              <a:rPr lang="en-US" sz="2100" dirty="0" smtClean="0"/>
              <a:t>Making </a:t>
            </a:r>
            <a:r>
              <a:rPr lang="en-US" sz="2100" dirty="0"/>
              <a:t>heavier nuclei </a:t>
            </a:r>
            <a:r>
              <a:rPr lang="en-US" sz="2100" dirty="0" smtClean="0"/>
              <a:t>then Fe takes </a:t>
            </a:r>
            <a:r>
              <a:rPr lang="en-US" sz="2100" dirty="0"/>
              <a:t>more energy than it supplies.</a:t>
            </a:r>
          </a:p>
          <a:p>
            <a:pPr>
              <a:lnSpc>
                <a:spcPct val="80000"/>
              </a:lnSpc>
            </a:pPr>
            <a:r>
              <a:rPr lang="en-US" sz="2100" dirty="0"/>
              <a:t>The core is almost rigid (it is made of iron).  This makes the last collapse very violent. </a:t>
            </a:r>
          </a:p>
          <a:p>
            <a:pPr>
              <a:lnSpc>
                <a:spcPct val="80000"/>
              </a:lnSpc>
            </a:pPr>
            <a:r>
              <a:rPr lang="en-US" sz="2100" dirty="0"/>
              <a:t>The final explosion is known as a supernova. </a:t>
            </a:r>
          </a:p>
          <a:p>
            <a:pPr>
              <a:lnSpc>
                <a:spcPct val="80000"/>
              </a:lnSpc>
            </a:pPr>
            <a:r>
              <a:rPr lang="en-US" sz="2100" dirty="0"/>
              <a:t>Supernovae are not common, 1 per 30 years in our galaxy, and most of these are not visible</a:t>
            </a:r>
          </a:p>
          <a:p>
            <a:pPr>
              <a:lnSpc>
                <a:spcPct val="80000"/>
              </a:lnSpc>
            </a:pPr>
            <a:r>
              <a:rPr lang="en-US" sz="2100" dirty="0"/>
              <a:t>Recorded supernova occurred in 1054, 1572, 1604, and 1987.</a:t>
            </a:r>
          </a:p>
        </p:txBody>
      </p:sp>
      <p:pic>
        <p:nvPicPr>
          <p:cNvPr id="130052" name="Picture 4" descr="onionG"/>
          <p:cNvPicPr>
            <a:picLocks noChangeAspect="1" noChangeArrowheads="1"/>
          </p:cNvPicPr>
          <p:nvPr/>
        </p:nvPicPr>
        <p:blipFill>
          <a:blip r:embed="rId3" cstate="print"/>
          <a:srcRect/>
          <a:stretch>
            <a:fillRect/>
          </a:stretch>
        </p:blipFill>
        <p:spPr bwMode="auto">
          <a:xfrm>
            <a:off x="4267200" y="1981200"/>
            <a:ext cx="4648200" cy="3592513"/>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3" name="Picture 5" descr="SN1987A before and after"/>
          <p:cNvPicPr>
            <a:picLocks noChangeAspect="1" noChangeArrowheads="1"/>
          </p:cNvPicPr>
          <p:nvPr/>
        </p:nvPicPr>
        <p:blipFill>
          <a:blip r:embed="rId3" cstate="print"/>
          <a:srcRect/>
          <a:stretch>
            <a:fillRect/>
          </a:stretch>
        </p:blipFill>
        <p:spPr bwMode="auto">
          <a:xfrm>
            <a:off x="381000" y="0"/>
            <a:ext cx="8610600" cy="6931025"/>
          </a:xfrm>
          <a:prstGeom prst="rect">
            <a:avLst/>
          </a:prstGeom>
          <a:noFill/>
        </p:spPr>
      </p:pic>
      <p:sp>
        <p:nvSpPr>
          <p:cNvPr id="140294" name="Text Box 6"/>
          <p:cNvSpPr txBox="1">
            <a:spLocks noChangeArrowheads="1"/>
          </p:cNvSpPr>
          <p:nvPr/>
        </p:nvSpPr>
        <p:spPr bwMode="auto">
          <a:xfrm>
            <a:off x="990600" y="533400"/>
            <a:ext cx="877888" cy="457200"/>
          </a:xfrm>
          <a:prstGeom prst="rect">
            <a:avLst/>
          </a:prstGeom>
          <a:solidFill>
            <a:schemeClr val="tx1"/>
          </a:solidFill>
          <a:ln w="9525">
            <a:noFill/>
            <a:miter lim="800000"/>
            <a:headEnd/>
            <a:tailEnd/>
          </a:ln>
          <a:effectLst/>
        </p:spPr>
        <p:txBody>
          <a:bodyPr wrap="none">
            <a:spAutoFit/>
          </a:bodyPr>
          <a:lstStyle/>
          <a:p>
            <a:r>
              <a:rPr lang="en-US">
                <a:solidFill>
                  <a:srgbClr val="FFFFCC"/>
                </a:solidFill>
              </a:rPr>
              <a:t>1987</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7" name="Picture 5" descr="Supernova1987A"/>
          <p:cNvPicPr>
            <a:picLocks noChangeAspect="1" noChangeArrowheads="1"/>
          </p:cNvPicPr>
          <p:nvPr/>
        </p:nvPicPr>
        <p:blipFill>
          <a:blip r:embed="rId3" cstate="print"/>
          <a:srcRect/>
          <a:stretch>
            <a:fillRect/>
          </a:stretch>
        </p:blipFill>
        <p:spPr bwMode="auto">
          <a:xfrm>
            <a:off x="0" y="-1219200"/>
            <a:ext cx="9236075" cy="10210800"/>
          </a:xfrm>
          <a:prstGeom prst="rect">
            <a:avLst/>
          </a:prstGeom>
          <a:noFill/>
        </p:spPr>
      </p:pic>
      <p:sp>
        <p:nvSpPr>
          <p:cNvPr id="141314" name="Rectangle 2"/>
          <p:cNvSpPr>
            <a:spLocks noGrp="1" noChangeArrowheads="1"/>
          </p:cNvSpPr>
          <p:nvPr>
            <p:ph type="title"/>
          </p:nvPr>
        </p:nvSpPr>
        <p:spPr/>
        <p:txBody>
          <a:bodyPr/>
          <a:lstStyle/>
          <a:p>
            <a:r>
              <a:rPr lang="en-US">
                <a:solidFill>
                  <a:srgbClr val="FFFFCC"/>
                </a:solidFill>
              </a:rPr>
              <a:t>Supernova 1987A in 1997</a:t>
            </a:r>
          </a:p>
        </p:txBody>
      </p:sp>
      <p:sp>
        <p:nvSpPr>
          <p:cNvPr id="141318" name="Rectangle 6"/>
          <p:cNvSpPr>
            <a:spLocks noChangeArrowheads="1"/>
          </p:cNvSpPr>
          <p:nvPr/>
        </p:nvSpPr>
        <p:spPr bwMode="auto">
          <a:xfrm>
            <a:off x="4038600" y="2819400"/>
            <a:ext cx="990600" cy="914400"/>
          </a:xfrm>
          <a:prstGeom prst="rect">
            <a:avLst/>
          </a:prstGeom>
          <a:noFill/>
          <a:ln w="9525">
            <a:solidFill>
              <a:schemeClr val="bg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5" name="Picture 5" descr="esa_supernova1987"/>
          <p:cNvPicPr>
            <a:picLocks noChangeAspect="1" noChangeArrowheads="1"/>
          </p:cNvPicPr>
          <p:nvPr/>
        </p:nvPicPr>
        <p:blipFill>
          <a:blip r:embed="rId3" cstate="print"/>
          <a:srcRect/>
          <a:stretch>
            <a:fillRect/>
          </a:stretch>
        </p:blipFill>
        <p:spPr bwMode="auto">
          <a:xfrm>
            <a:off x="1447800" y="152400"/>
            <a:ext cx="6053138" cy="716280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r>
              <a:rPr lang="en-US"/>
              <a:t>Another Supernova occurred in 1054</a:t>
            </a:r>
          </a:p>
        </p:txBody>
      </p:sp>
      <p:sp>
        <p:nvSpPr>
          <p:cNvPr id="145411" name="Rectangle 3"/>
          <p:cNvSpPr>
            <a:spLocks noGrp="1" noChangeArrowheads="1"/>
          </p:cNvSpPr>
          <p:nvPr>
            <p:ph type="body" idx="1"/>
          </p:nvPr>
        </p:nvSpPr>
        <p:spPr>
          <a:xfrm>
            <a:off x="381000" y="1371600"/>
            <a:ext cx="8382000" cy="1676400"/>
          </a:xfrm>
        </p:spPr>
        <p:txBody>
          <a:bodyPr/>
          <a:lstStyle/>
          <a:p>
            <a:r>
              <a:rPr lang="en-US"/>
              <a:t>Observed by Chinese and Arab astonomers.</a:t>
            </a:r>
          </a:p>
          <a:p>
            <a:r>
              <a:rPr lang="en-US"/>
              <a:t>Also thought to have been observed by Anasazi indians</a:t>
            </a:r>
          </a:p>
        </p:txBody>
      </p:sp>
      <p:pic>
        <p:nvPicPr>
          <p:cNvPr id="145413" name="Picture 5" descr="Chaco"/>
          <p:cNvPicPr>
            <a:picLocks noChangeAspect="1" noChangeArrowheads="1"/>
          </p:cNvPicPr>
          <p:nvPr/>
        </p:nvPicPr>
        <p:blipFill>
          <a:blip r:embed="rId3" cstate="print"/>
          <a:srcRect/>
          <a:stretch>
            <a:fillRect/>
          </a:stretch>
        </p:blipFill>
        <p:spPr bwMode="auto">
          <a:xfrm>
            <a:off x="2133600" y="3124200"/>
            <a:ext cx="4581525" cy="32861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8" name="Picture 4" descr="crab_1280"/>
          <p:cNvPicPr>
            <a:picLocks noChangeAspect="1" noChangeArrowheads="1"/>
          </p:cNvPicPr>
          <p:nvPr/>
        </p:nvPicPr>
        <p:blipFill>
          <a:blip r:embed="rId3" cstate="print"/>
          <a:srcRect/>
          <a:stretch>
            <a:fillRect/>
          </a:stretch>
        </p:blipFill>
        <p:spPr bwMode="auto">
          <a:xfrm>
            <a:off x="-152400" y="0"/>
            <a:ext cx="9144000" cy="7316788"/>
          </a:xfrm>
          <a:prstGeom prst="rect">
            <a:avLst/>
          </a:prstGeom>
          <a:noFill/>
        </p:spPr>
      </p:pic>
      <p:sp>
        <p:nvSpPr>
          <p:cNvPr id="144389" name="Text Box 5"/>
          <p:cNvSpPr txBox="1">
            <a:spLocks noChangeArrowheads="1"/>
          </p:cNvSpPr>
          <p:nvPr/>
        </p:nvSpPr>
        <p:spPr bwMode="auto">
          <a:xfrm>
            <a:off x="228600" y="838200"/>
            <a:ext cx="2571750" cy="457200"/>
          </a:xfrm>
          <a:prstGeom prst="rect">
            <a:avLst/>
          </a:prstGeom>
          <a:noFill/>
          <a:ln w="9525">
            <a:noFill/>
            <a:miter lim="800000"/>
            <a:headEnd/>
            <a:tailEnd/>
          </a:ln>
          <a:effectLst/>
        </p:spPr>
        <p:txBody>
          <a:bodyPr wrap="none">
            <a:spAutoFit/>
          </a:bodyPr>
          <a:lstStyle/>
          <a:p>
            <a:r>
              <a:rPr lang="en-US">
                <a:solidFill>
                  <a:srgbClr val="FFFFCC"/>
                </a:solidFill>
              </a:rPr>
              <a:t>The Crab Nebula</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a:t>Strange goings on where supernovae have occurred</a:t>
            </a:r>
          </a:p>
        </p:txBody>
      </p:sp>
      <p:sp>
        <p:nvSpPr>
          <p:cNvPr id="131075" name="Rectangle 3"/>
          <p:cNvSpPr>
            <a:spLocks noGrp="1" noChangeArrowheads="1"/>
          </p:cNvSpPr>
          <p:nvPr>
            <p:ph type="body" idx="1"/>
          </p:nvPr>
        </p:nvSpPr>
        <p:spPr>
          <a:xfrm>
            <a:off x="381000" y="1371600"/>
            <a:ext cx="4419600" cy="5029200"/>
          </a:xfrm>
        </p:spPr>
        <p:txBody>
          <a:bodyPr/>
          <a:lstStyle/>
          <a:p>
            <a:pPr>
              <a:lnSpc>
                <a:spcPct val="90000"/>
              </a:lnSpc>
            </a:pPr>
            <a:r>
              <a:rPr lang="en-US" sz="2100" dirty="0"/>
              <a:t>The remnant of the exploded star is incredibly dense.  The gravitational attraction is so intense that electrons and protons combine to form neutrons.</a:t>
            </a:r>
          </a:p>
          <a:p>
            <a:pPr>
              <a:lnSpc>
                <a:spcPct val="90000"/>
              </a:lnSpc>
            </a:pPr>
            <a:r>
              <a:rPr lang="en-US" sz="2100" dirty="0"/>
              <a:t>In effect, the remaining star is a huge “nucleus” composed only of neutrons.</a:t>
            </a:r>
          </a:p>
          <a:p>
            <a:pPr>
              <a:lnSpc>
                <a:spcPct val="90000"/>
              </a:lnSpc>
            </a:pPr>
            <a:r>
              <a:rPr lang="en-US" sz="2100" dirty="0"/>
              <a:t>Example:  In the middle of Crab nebula there is a neutron star that is about 20 miles across with more mass than the sun.  (Recall that a white dwarf was about the size of the earth)</a:t>
            </a:r>
          </a:p>
          <a:p>
            <a:pPr>
              <a:lnSpc>
                <a:spcPct val="90000"/>
              </a:lnSpc>
            </a:pPr>
            <a:endParaRPr lang="en-US" sz="2100" dirty="0"/>
          </a:p>
        </p:txBody>
      </p:sp>
      <p:pic>
        <p:nvPicPr>
          <p:cNvPr id="131077" name="Picture 5" descr="C:\Users\mw22.PHYSICS\Desktop\Picture1.png"/>
          <p:cNvPicPr>
            <a:picLocks noChangeAspect="1" noChangeArrowheads="1"/>
          </p:cNvPicPr>
          <p:nvPr/>
        </p:nvPicPr>
        <p:blipFill>
          <a:blip r:embed="rId3" cstate="print"/>
          <a:srcRect/>
          <a:stretch>
            <a:fillRect/>
          </a:stretch>
        </p:blipFill>
        <p:spPr bwMode="auto">
          <a:xfrm>
            <a:off x="4953000" y="1371600"/>
            <a:ext cx="3859213" cy="511968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a:t>Neutron Stars</a:t>
            </a:r>
          </a:p>
        </p:txBody>
      </p:sp>
      <p:sp>
        <p:nvSpPr>
          <p:cNvPr id="174083" name="Rectangle 3"/>
          <p:cNvSpPr>
            <a:spLocks noGrp="1" noChangeArrowheads="1"/>
          </p:cNvSpPr>
          <p:nvPr>
            <p:ph type="body" idx="1"/>
          </p:nvPr>
        </p:nvSpPr>
        <p:spPr>
          <a:xfrm>
            <a:off x="304800" y="1524000"/>
            <a:ext cx="8610600" cy="1219200"/>
          </a:xfrm>
        </p:spPr>
        <p:txBody>
          <a:bodyPr/>
          <a:lstStyle/>
          <a:p>
            <a:pPr>
              <a:lnSpc>
                <a:spcPct val="90000"/>
              </a:lnSpc>
            </a:pPr>
            <a:r>
              <a:rPr lang="en-US" sz="2100"/>
              <a:t>A neutron star spins very rapidly, and has a large magnetic field. </a:t>
            </a:r>
          </a:p>
          <a:p>
            <a:pPr>
              <a:lnSpc>
                <a:spcPct val="90000"/>
              </a:lnSpc>
            </a:pPr>
            <a:r>
              <a:rPr lang="en-US" sz="2100"/>
              <a:t>These neutron stars are observed to give off regular flashes of energy (LGM) and are called pulsars.</a:t>
            </a:r>
          </a:p>
        </p:txBody>
      </p:sp>
      <p:pic>
        <p:nvPicPr>
          <p:cNvPr id="174084" name="Picture 4"/>
          <p:cNvPicPr>
            <a:picLocks noChangeAspect="1" noChangeArrowheads="1"/>
          </p:cNvPicPr>
          <p:nvPr/>
        </p:nvPicPr>
        <p:blipFill>
          <a:blip r:embed="rId4" cstate="print"/>
          <a:srcRect/>
          <a:stretch>
            <a:fillRect/>
          </a:stretch>
        </p:blipFill>
        <p:spPr bwMode="auto">
          <a:xfrm>
            <a:off x="5334000" y="2743200"/>
            <a:ext cx="2451100" cy="3886200"/>
          </a:xfrm>
          <a:prstGeom prst="rect">
            <a:avLst/>
          </a:prstGeom>
          <a:noFill/>
          <a:ln w="9525">
            <a:noFill/>
            <a:miter lim="800000"/>
            <a:headEnd/>
            <a:tailEnd/>
          </a:ln>
          <a:effectLst/>
        </p:spPr>
      </p:pic>
      <p:pic>
        <p:nvPicPr>
          <p:cNvPr id="174085" name="Picture 5"/>
          <p:cNvPicPr>
            <a:picLocks noChangeAspect="1" noChangeArrowheads="1"/>
          </p:cNvPicPr>
          <p:nvPr/>
        </p:nvPicPr>
        <p:blipFill>
          <a:blip r:embed="rId5" cstate="print"/>
          <a:srcRect/>
          <a:stretch>
            <a:fillRect/>
          </a:stretch>
        </p:blipFill>
        <p:spPr bwMode="auto">
          <a:xfrm>
            <a:off x="649288" y="2819400"/>
            <a:ext cx="4552950" cy="372268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Line 2"/>
          <p:cNvSpPr>
            <a:spLocks noChangeShapeType="1"/>
          </p:cNvSpPr>
          <p:nvPr/>
        </p:nvSpPr>
        <p:spPr bwMode="auto">
          <a:xfrm>
            <a:off x="9144000" y="0"/>
            <a:ext cx="0" cy="6858000"/>
          </a:xfrm>
          <a:prstGeom prst="line">
            <a:avLst/>
          </a:prstGeom>
          <a:noFill/>
          <a:ln w="127000">
            <a:solidFill>
              <a:schemeClr val="tx1"/>
            </a:solidFill>
            <a:round/>
            <a:headEnd/>
            <a:tailEnd/>
          </a:ln>
        </p:spPr>
        <p:txBody>
          <a:bodyPr/>
          <a:lstStyle/>
          <a:p>
            <a:endParaRPr lang="en-US"/>
          </a:p>
        </p:txBody>
      </p:sp>
      <p:sp>
        <p:nvSpPr>
          <p:cNvPr id="14339" name="Rectangle 3"/>
          <p:cNvSpPr>
            <a:spLocks noGrp="1" noChangeArrowheads="1"/>
          </p:cNvSpPr>
          <p:nvPr>
            <p:ph type="title"/>
          </p:nvPr>
        </p:nvSpPr>
        <p:spPr/>
        <p:txBody>
          <a:bodyPr/>
          <a:lstStyle/>
          <a:p>
            <a:pPr eaLnBrk="1" hangingPunct="1"/>
            <a:r>
              <a:rPr lang="en-US" smtClean="0"/>
              <a:t>Relative Sizes</a:t>
            </a:r>
          </a:p>
        </p:txBody>
      </p:sp>
      <p:pic>
        <p:nvPicPr>
          <p:cNvPr id="5" name="Picture 5" descr="http://calgary.rasc.ca/images/Solar_System_Objects_GT_1000_KM.gif"/>
          <p:cNvPicPr>
            <a:picLocks noChangeAspect="1" noChangeArrowheads="1"/>
          </p:cNvPicPr>
          <p:nvPr/>
        </p:nvPicPr>
        <p:blipFill>
          <a:blip r:embed="rId4" cstate="print"/>
          <a:srcRect/>
          <a:stretch>
            <a:fillRect/>
          </a:stretch>
        </p:blipFill>
        <p:spPr bwMode="auto">
          <a:xfrm>
            <a:off x="304800" y="1828800"/>
            <a:ext cx="4114800" cy="4114800"/>
          </a:xfrm>
          <a:prstGeom prst="rect">
            <a:avLst/>
          </a:prstGeom>
          <a:ln>
            <a:noFill/>
          </a:ln>
          <a:effectLst>
            <a:outerShdw blurRad="292100" dist="139700" dir="2700000" algn="tl" rotWithShape="0">
              <a:srgbClr val="333333">
                <a:alpha val="65000"/>
              </a:srgbClr>
            </a:outerShdw>
          </a:effectLst>
        </p:spPr>
      </p:pic>
      <p:pic>
        <p:nvPicPr>
          <p:cNvPr id="6" name="Picture 7" descr="http://calgary.rasc.ca/images/Solar_System_Objects_colour.jpg">
            <a:hlinkClick r:id="rId5"/>
          </p:cNvPr>
          <p:cNvPicPr>
            <a:picLocks noChangeAspect="1" noChangeArrowheads="1"/>
          </p:cNvPicPr>
          <p:nvPr/>
        </p:nvPicPr>
        <p:blipFill>
          <a:blip r:embed="rId6" cstate="print"/>
          <a:srcRect/>
          <a:stretch>
            <a:fillRect/>
          </a:stretch>
        </p:blipFill>
        <p:spPr bwMode="auto">
          <a:xfrm>
            <a:off x="4648200" y="1828800"/>
            <a:ext cx="4114800" cy="41148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81000" y="6248400"/>
            <a:ext cx="8458200" cy="369332"/>
          </a:xfrm>
          <a:prstGeom prst="rect">
            <a:avLst/>
          </a:prstGeom>
          <a:noFill/>
        </p:spPr>
        <p:txBody>
          <a:bodyPr wrap="square" rtlCol="0">
            <a:spAutoFit/>
          </a:bodyPr>
          <a:lstStyle/>
          <a:p>
            <a:r>
              <a:rPr lang="en-US" dirty="0" smtClean="0"/>
              <a:t>My Very Excellent Mother Just Served Us Nine Pizzas Everyday</a:t>
            </a:r>
            <a:endParaRPr lang="en-US" dirty="0"/>
          </a:p>
        </p:txBody>
      </p:sp>
    </p:spTree>
    <p:custDataLst>
      <p:tags r:id="rId1"/>
    </p:custData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r>
              <a:rPr lang="en-US"/>
              <a:t>Heavy Element Creation</a:t>
            </a:r>
          </a:p>
        </p:txBody>
      </p:sp>
      <p:sp>
        <p:nvSpPr>
          <p:cNvPr id="173059" name="Rectangle 3"/>
          <p:cNvSpPr>
            <a:spLocks noGrp="1" noChangeArrowheads="1"/>
          </p:cNvSpPr>
          <p:nvPr>
            <p:ph type="body" sz="half" idx="1"/>
          </p:nvPr>
        </p:nvSpPr>
        <p:spPr>
          <a:xfrm>
            <a:off x="228600" y="1295400"/>
            <a:ext cx="7924800" cy="2066925"/>
          </a:xfrm>
        </p:spPr>
        <p:txBody>
          <a:bodyPr/>
          <a:lstStyle/>
          <a:p>
            <a:r>
              <a:rPr lang="en-US" sz="2200"/>
              <a:t>Supernova explosions have lots of energy, lots of neutrons, and lots of iron nuclei as targets for the neutrons. </a:t>
            </a:r>
          </a:p>
          <a:p>
            <a:r>
              <a:rPr lang="en-US" sz="2200"/>
              <a:t>All elements heavier than iron are created by lighter nuclei absorbing neutrons then undergoing beta decay.</a:t>
            </a:r>
          </a:p>
          <a:p>
            <a:endParaRPr lang="en-US" sz="2200"/>
          </a:p>
        </p:txBody>
      </p:sp>
      <p:grpSp>
        <p:nvGrpSpPr>
          <p:cNvPr id="2" name="Group 4"/>
          <p:cNvGrpSpPr>
            <a:grpSpLocks/>
          </p:cNvGrpSpPr>
          <p:nvPr/>
        </p:nvGrpSpPr>
        <p:grpSpPr bwMode="auto">
          <a:xfrm>
            <a:off x="1555750" y="3355975"/>
            <a:ext cx="6862763" cy="3502025"/>
            <a:chOff x="1437" y="2496"/>
            <a:chExt cx="3747" cy="1824"/>
          </a:xfrm>
        </p:grpSpPr>
        <p:grpSp>
          <p:nvGrpSpPr>
            <p:cNvPr id="3" name="Group 5"/>
            <p:cNvGrpSpPr>
              <a:grpSpLocks/>
            </p:cNvGrpSpPr>
            <p:nvPr/>
          </p:nvGrpSpPr>
          <p:grpSpPr bwMode="auto">
            <a:xfrm>
              <a:off x="1440" y="2496"/>
              <a:ext cx="3744" cy="1824"/>
              <a:chOff x="1440" y="2496"/>
              <a:chExt cx="3744" cy="1824"/>
            </a:xfrm>
          </p:grpSpPr>
          <p:pic>
            <p:nvPicPr>
              <p:cNvPr id="173062" name="Picture 6" descr="Periodic table 1"/>
              <p:cNvPicPr>
                <a:picLocks noChangeAspect="1" noChangeArrowheads="1"/>
              </p:cNvPicPr>
              <p:nvPr/>
            </p:nvPicPr>
            <p:blipFill>
              <a:blip r:embed="rId4" cstate="print"/>
              <a:srcRect/>
              <a:stretch>
                <a:fillRect/>
              </a:stretch>
            </p:blipFill>
            <p:spPr bwMode="auto">
              <a:xfrm>
                <a:off x="1440" y="2496"/>
                <a:ext cx="3744" cy="1824"/>
              </a:xfrm>
              <a:prstGeom prst="rect">
                <a:avLst/>
              </a:prstGeom>
              <a:noFill/>
            </p:spPr>
          </p:pic>
          <p:sp>
            <p:nvSpPr>
              <p:cNvPr id="173063" name="Line 7"/>
              <p:cNvSpPr>
                <a:spLocks noChangeShapeType="1"/>
              </p:cNvSpPr>
              <p:nvPr/>
            </p:nvSpPr>
            <p:spPr bwMode="auto">
              <a:xfrm>
                <a:off x="3093" y="3139"/>
                <a:ext cx="0" cy="204"/>
              </a:xfrm>
              <a:prstGeom prst="line">
                <a:avLst/>
              </a:prstGeom>
              <a:noFill/>
              <a:ln w="28575">
                <a:solidFill>
                  <a:srgbClr val="D80000"/>
                </a:solidFill>
                <a:round/>
                <a:headEnd/>
                <a:tailEnd/>
              </a:ln>
              <a:effectLst/>
            </p:spPr>
            <p:txBody>
              <a:bodyPr/>
              <a:lstStyle/>
              <a:p>
                <a:endParaRPr lang="en-US"/>
              </a:p>
            </p:txBody>
          </p:sp>
          <p:sp>
            <p:nvSpPr>
              <p:cNvPr id="173064" name="Line 8"/>
              <p:cNvSpPr>
                <a:spLocks noChangeShapeType="1"/>
              </p:cNvSpPr>
              <p:nvPr/>
            </p:nvSpPr>
            <p:spPr bwMode="auto">
              <a:xfrm>
                <a:off x="3093" y="3139"/>
                <a:ext cx="2042" cy="0"/>
              </a:xfrm>
              <a:prstGeom prst="line">
                <a:avLst/>
              </a:prstGeom>
              <a:noFill/>
              <a:ln w="28575">
                <a:solidFill>
                  <a:srgbClr val="D80000"/>
                </a:solidFill>
                <a:round/>
                <a:headEnd/>
                <a:tailEnd/>
              </a:ln>
              <a:effectLst/>
            </p:spPr>
            <p:txBody>
              <a:bodyPr/>
              <a:lstStyle/>
              <a:p>
                <a:endParaRPr lang="en-US"/>
              </a:p>
            </p:txBody>
          </p:sp>
          <p:sp>
            <p:nvSpPr>
              <p:cNvPr id="173065" name="Line 9"/>
              <p:cNvSpPr>
                <a:spLocks noChangeShapeType="1"/>
              </p:cNvSpPr>
              <p:nvPr/>
            </p:nvSpPr>
            <p:spPr bwMode="auto">
              <a:xfrm>
                <a:off x="5135" y="3139"/>
                <a:ext cx="0" cy="972"/>
              </a:xfrm>
              <a:prstGeom prst="line">
                <a:avLst/>
              </a:prstGeom>
              <a:noFill/>
              <a:ln w="28575">
                <a:solidFill>
                  <a:srgbClr val="D80000"/>
                </a:solidFill>
                <a:round/>
                <a:headEnd/>
                <a:tailEnd/>
              </a:ln>
              <a:effectLst/>
            </p:spPr>
            <p:txBody>
              <a:bodyPr/>
              <a:lstStyle/>
              <a:p>
                <a:endParaRPr lang="en-US"/>
              </a:p>
            </p:txBody>
          </p:sp>
          <p:sp>
            <p:nvSpPr>
              <p:cNvPr id="173066" name="Line 10"/>
              <p:cNvSpPr>
                <a:spLocks noChangeShapeType="1"/>
              </p:cNvSpPr>
              <p:nvPr/>
            </p:nvSpPr>
            <p:spPr bwMode="auto">
              <a:xfrm flipH="1">
                <a:off x="2520" y="4101"/>
                <a:ext cx="2615" cy="15"/>
              </a:xfrm>
              <a:prstGeom prst="line">
                <a:avLst/>
              </a:prstGeom>
              <a:noFill/>
              <a:ln w="28575">
                <a:solidFill>
                  <a:srgbClr val="D80000"/>
                </a:solidFill>
                <a:round/>
                <a:headEnd/>
                <a:tailEnd/>
              </a:ln>
              <a:effectLst/>
            </p:spPr>
            <p:txBody>
              <a:bodyPr/>
              <a:lstStyle/>
              <a:p>
                <a:endParaRPr lang="en-US"/>
              </a:p>
            </p:txBody>
          </p:sp>
          <p:sp>
            <p:nvSpPr>
              <p:cNvPr id="173067" name="Line 11"/>
              <p:cNvSpPr>
                <a:spLocks noChangeShapeType="1"/>
              </p:cNvSpPr>
              <p:nvPr/>
            </p:nvSpPr>
            <p:spPr bwMode="auto">
              <a:xfrm flipV="1">
                <a:off x="1440" y="3343"/>
                <a:ext cx="0" cy="936"/>
              </a:xfrm>
              <a:prstGeom prst="line">
                <a:avLst/>
              </a:prstGeom>
              <a:noFill/>
              <a:ln w="28575">
                <a:solidFill>
                  <a:srgbClr val="D80000"/>
                </a:solidFill>
                <a:round/>
                <a:headEnd/>
                <a:tailEnd/>
              </a:ln>
              <a:effectLst/>
            </p:spPr>
            <p:txBody>
              <a:bodyPr/>
              <a:lstStyle/>
              <a:p>
                <a:endParaRPr lang="en-US"/>
              </a:p>
            </p:txBody>
          </p:sp>
          <p:sp>
            <p:nvSpPr>
              <p:cNvPr id="173068" name="Line 12"/>
              <p:cNvSpPr>
                <a:spLocks noChangeShapeType="1"/>
              </p:cNvSpPr>
              <p:nvPr/>
            </p:nvSpPr>
            <p:spPr bwMode="auto">
              <a:xfrm>
                <a:off x="1440" y="3343"/>
                <a:ext cx="1653" cy="0"/>
              </a:xfrm>
              <a:prstGeom prst="line">
                <a:avLst/>
              </a:prstGeom>
              <a:noFill/>
              <a:ln w="28575">
                <a:solidFill>
                  <a:srgbClr val="D80000"/>
                </a:solidFill>
                <a:round/>
                <a:headEnd/>
                <a:tailEnd/>
              </a:ln>
              <a:effectLst/>
            </p:spPr>
            <p:txBody>
              <a:bodyPr/>
              <a:lstStyle/>
              <a:p>
                <a:endParaRPr lang="en-US"/>
              </a:p>
            </p:txBody>
          </p:sp>
          <p:sp>
            <p:nvSpPr>
              <p:cNvPr id="173069" name="Line 13"/>
              <p:cNvSpPr>
                <a:spLocks noChangeShapeType="1"/>
              </p:cNvSpPr>
              <p:nvPr/>
            </p:nvSpPr>
            <p:spPr bwMode="auto">
              <a:xfrm>
                <a:off x="1440" y="2813"/>
                <a:ext cx="0" cy="0"/>
              </a:xfrm>
              <a:prstGeom prst="line">
                <a:avLst/>
              </a:prstGeom>
              <a:noFill/>
              <a:ln w="9525">
                <a:solidFill>
                  <a:schemeClr val="tx1"/>
                </a:solidFill>
                <a:round/>
                <a:headEnd/>
                <a:tailEnd/>
              </a:ln>
              <a:effectLst/>
            </p:spPr>
            <p:txBody>
              <a:bodyPr/>
              <a:lstStyle/>
              <a:p>
                <a:endParaRPr lang="en-US"/>
              </a:p>
            </p:txBody>
          </p:sp>
          <p:sp>
            <p:nvSpPr>
              <p:cNvPr id="173070" name="Line 14"/>
              <p:cNvSpPr>
                <a:spLocks noChangeShapeType="1"/>
              </p:cNvSpPr>
              <p:nvPr/>
            </p:nvSpPr>
            <p:spPr bwMode="auto">
              <a:xfrm>
                <a:off x="1440" y="2976"/>
                <a:ext cx="0" cy="367"/>
              </a:xfrm>
              <a:prstGeom prst="line">
                <a:avLst/>
              </a:prstGeom>
              <a:noFill/>
              <a:ln w="28575">
                <a:solidFill>
                  <a:schemeClr val="accent2"/>
                </a:solidFill>
                <a:round/>
                <a:headEnd/>
                <a:tailEnd/>
              </a:ln>
              <a:effectLst/>
            </p:spPr>
            <p:txBody>
              <a:bodyPr/>
              <a:lstStyle/>
              <a:p>
                <a:endParaRPr lang="en-US"/>
              </a:p>
            </p:txBody>
          </p:sp>
          <p:sp>
            <p:nvSpPr>
              <p:cNvPr id="173071" name="Line 15"/>
              <p:cNvSpPr>
                <a:spLocks noChangeShapeType="1"/>
              </p:cNvSpPr>
              <p:nvPr/>
            </p:nvSpPr>
            <p:spPr bwMode="auto">
              <a:xfrm>
                <a:off x="1440" y="2976"/>
                <a:ext cx="292" cy="0"/>
              </a:xfrm>
              <a:prstGeom prst="line">
                <a:avLst/>
              </a:prstGeom>
              <a:noFill/>
              <a:ln w="28575">
                <a:solidFill>
                  <a:schemeClr val="accent2"/>
                </a:solidFill>
                <a:round/>
                <a:headEnd/>
                <a:tailEnd/>
              </a:ln>
              <a:effectLst/>
            </p:spPr>
            <p:txBody>
              <a:bodyPr/>
              <a:lstStyle/>
              <a:p>
                <a:endParaRPr lang="en-US"/>
              </a:p>
            </p:txBody>
          </p:sp>
          <p:sp>
            <p:nvSpPr>
              <p:cNvPr id="173072" name="Line 16"/>
              <p:cNvSpPr>
                <a:spLocks noChangeShapeType="1"/>
              </p:cNvSpPr>
              <p:nvPr/>
            </p:nvSpPr>
            <p:spPr bwMode="auto">
              <a:xfrm flipV="1">
                <a:off x="1732" y="2813"/>
                <a:ext cx="0" cy="163"/>
              </a:xfrm>
              <a:prstGeom prst="line">
                <a:avLst/>
              </a:prstGeom>
              <a:noFill/>
              <a:ln w="28575">
                <a:solidFill>
                  <a:schemeClr val="accent2"/>
                </a:solidFill>
                <a:round/>
                <a:headEnd/>
                <a:tailEnd/>
              </a:ln>
              <a:effectLst/>
            </p:spPr>
            <p:txBody>
              <a:bodyPr/>
              <a:lstStyle/>
              <a:p>
                <a:endParaRPr lang="en-US"/>
              </a:p>
            </p:txBody>
          </p:sp>
          <p:sp>
            <p:nvSpPr>
              <p:cNvPr id="173073" name="Line 17"/>
              <p:cNvSpPr>
                <a:spLocks noChangeShapeType="1"/>
              </p:cNvSpPr>
              <p:nvPr/>
            </p:nvSpPr>
            <p:spPr bwMode="auto">
              <a:xfrm>
                <a:off x="1732" y="2813"/>
                <a:ext cx="3403" cy="0"/>
              </a:xfrm>
              <a:prstGeom prst="line">
                <a:avLst/>
              </a:prstGeom>
              <a:noFill/>
              <a:ln w="28575">
                <a:solidFill>
                  <a:schemeClr val="accent2"/>
                </a:solidFill>
                <a:round/>
                <a:headEnd/>
                <a:tailEnd/>
              </a:ln>
              <a:effectLst/>
            </p:spPr>
            <p:txBody>
              <a:bodyPr/>
              <a:lstStyle/>
              <a:p>
                <a:endParaRPr lang="en-US"/>
              </a:p>
            </p:txBody>
          </p:sp>
          <p:sp>
            <p:nvSpPr>
              <p:cNvPr id="173074" name="Line 18"/>
              <p:cNvSpPr>
                <a:spLocks noChangeShapeType="1"/>
              </p:cNvSpPr>
              <p:nvPr/>
            </p:nvSpPr>
            <p:spPr bwMode="auto">
              <a:xfrm>
                <a:off x="5135" y="2813"/>
                <a:ext cx="0" cy="326"/>
              </a:xfrm>
              <a:prstGeom prst="line">
                <a:avLst/>
              </a:prstGeom>
              <a:noFill/>
              <a:ln w="28575">
                <a:solidFill>
                  <a:schemeClr val="accent2"/>
                </a:solidFill>
                <a:round/>
                <a:headEnd/>
                <a:tailEnd/>
              </a:ln>
              <a:effectLst/>
            </p:spPr>
            <p:txBody>
              <a:bodyPr/>
              <a:lstStyle/>
              <a:p>
                <a:endParaRPr lang="en-US"/>
              </a:p>
            </p:txBody>
          </p:sp>
          <p:sp>
            <p:nvSpPr>
              <p:cNvPr id="173075" name="Text Box 19"/>
              <p:cNvSpPr txBox="1">
                <a:spLocks noChangeArrowheads="1"/>
              </p:cNvSpPr>
              <p:nvPr/>
            </p:nvSpPr>
            <p:spPr bwMode="auto">
              <a:xfrm>
                <a:off x="2122" y="3546"/>
                <a:ext cx="1800" cy="270"/>
              </a:xfrm>
              <a:prstGeom prst="rect">
                <a:avLst/>
              </a:prstGeom>
              <a:noFill/>
              <a:ln w="9525">
                <a:noFill/>
                <a:miter lim="800000"/>
                <a:headEnd/>
                <a:tailEnd/>
              </a:ln>
              <a:effectLst/>
            </p:spPr>
            <p:txBody>
              <a:bodyPr>
                <a:spAutoFit/>
              </a:bodyPr>
              <a:lstStyle/>
              <a:p>
                <a:pPr>
                  <a:spcBef>
                    <a:spcPct val="50000"/>
                  </a:spcBef>
                </a:pPr>
                <a:r>
                  <a:rPr lang="en-US" sz="2800">
                    <a:solidFill>
                      <a:srgbClr val="D80000"/>
                    </a:solidFill>
                    <a:latin typeface="Tahoma" pitchFamily="34" charset="0"/>
                  </a:rPr>
                  <a:t>Supernova</a:t>
                </a:r>
              </a:p>
            </p:txBody>
          </p:sp>
          <p:sp>
            <p:nvSpPr>
              <p:cNvPr id="173076" name="Text Box 20"/>
              <p:cNvSpPr txBox="1">
                <a:spLocks noChangeArrowheads="1"/>
              </p:cNvSpPr>
              <p:nvPr/>
            </p:nvSpPr>
            <p:spPr bwMode="auto">
              <a:xfrm>
                <a:off x="1975" y="2854"/>
                <a:ext cx="1507" cy="270"/>
              </a:xfrm>
              <a:prstGeom prst="rect">
                <a:avLst/>
              </a:prstGeom>
              <a:noFill/>
              <a:ln w="9525">
                <a:noFill/>
                <a:miter lim="800000"/>
                <a:headEnd/>
                <a:tailEnd/>
              </a:ln>
              <a:effectLst/>
            </p:spPr>
            <p:txBody>
              <a:bodyPr>
                <a:spAutoFit/>
              </a:bodyPr>
              <a:lstStyle/>
              <a:p>
                <a:pPr>
                  <a:spcBef>
                    <a:spcPct val="50000"/>
                  </a:spcBef>
                </a:pPr>
                <a:r>
                  <a:rPr lang="en-US" sz="2800">
                    <a:solidFill>
                      <a:schemeClr val="accent2"/>
                    </a:solidFill>
                    <a:latin typeface="Tahoma" pitchFamily="34" charset="0"/>
                  </a:rPr>
                  <a:t>Stellar Fusion</a:t>
                </a:r>
              </a:p>
            </p:txBody>
          </p:sp>
          <p:sp>
            <p:nvSpPr>
              <p:cNvPr id="173077" name="Text Box 21"/>
              <p:cNvSpPr txBox="1">
                <a:spLocks noChangeArrowheads="1"/>
              </p:cNvSpPr>
              <p:nvPr/>
            </p:nvSpPr>
            <p:spPr bwMode="auto">
              <a:xfrm>
                <a:off x="2022" y="2528"/>
                <a:ext cx="1510" cy="271"/>
              </a:xfrm>
              <a:prstGeom prst="rect">
                <a:avLst/>
              </a:prstGeom>
              <a:noFill/>
              <a:ln w="9525">
                <a:noFill/>
                <a:miter lim="800000"/>
                <a:headEnd/>
                <a:tailEnd/>
              </a:ln>
              <a:effectLst/>
            </p:spPr>
            <p:txBody>
              <a:bodyPr>
                <a:spAutoFit/>
              </a:bodyPr>
              <a:lstStyle/>
              <a:p>
                <a:pPr>
                  <a:spcBef>
                    <a:spcPct val="50000"/>
                  </a:spcBef>
                </a:pPr>
                <a:r>
                  <a:rPr lang="en-US" sz="2800">
                    <a:solidFill>
                      <a:srgbClr val="00CC00"/>
                    </a:solidFill>
                    <a:latin typeface="Tahoma" pitchFamily="34" charset="0"/>
                  </a:rPr>
                  <a:t>Big Bang</a:t>
                </a:r>
              </a:p>
            </p:txBody>
          </p:sp>
          <p:sp>
            <p:nvSpPr>
              <p:cNvPr id="173078" name="Line 22"/>
              <p:cNvSpPr>
                <a:spLocks noChangeShapeType="1"/>
              </p:cNvSpPr>
              <p:nvPr/>
            </p:nvSpPr>
            <p:spPr bwMode="auto">
              <a:xfrm flipV="1">
                <a:off x="1440" y="2569"/>
                <a:ext cx="0" cy="407"/>
              </a:xfrm>
              <a:prstGeom prst="line">
                <a:avLst/>
              </a:prstGeom>
              <a:noFill/>
              <a:ln w="28575">
                <a:solidFill>
                  <a:srgbClr val="00CC00"/>
                </a:solidFill>
                <a:round/>
                <a:headEnd/>
                <a:tailEnd/>
              </a:ln>
              <a:effectLst/>
            </p:spPr>
            <p:txBody>
              <a:bodyPr/>
              <a:lstStyle/>
              <a:p>
                <a:endParaRPr lang="en-US"/>
              </a:p>
            </p:txBody>
          </p:sp>
          <p:sp>
            <p:nvSpPr>
              <p:cNvPr id="173079" name="Line 23"/>
              <p:cNvSpPr>
                <a:spLocks noChangeShapeType="1"/>
              </p:cNvSpPr>
              <p:nvPr/>
            </p:nvSpPr>
            <p:spPr bwMode="auto">
              <a:xfrm>
                <a:off x="1440" y="2569"/>
                <a:ext cx="3695" cy="0"/>
              </a:xfrm>
              <a:prstGeom prst="line">
                <a:avLst/>
              </a:prstGeom>
              <a:noFill/>
              <a:ln w="28575">
                <a:solidFill>
                  <a:srgbClr val="00CC00"/>
                </a:solidFill>
                <a:round/>
                <a:headEnd/>
                <a:tailEnd/>
              </a:ln>
              <a:effectLst/>
            </p:spPr>
            <p:txBody>
              <a:bodyPr/>
              <a:lstStyle/>
              <a:p>
                <a:endParaRPr lang="en-US"/>
              </a:p>
            </p:txBody>
          </p:sp>
          <p:sp>
            <p:nvSpPr>
              <p:cNvPr id="173080" name="Line 24"/>
              <p:cNvSpPr>
                <a:spLocks noChangeShapeType="1"/>
              </p:cNvSpPr>
              <p:nvPr/>
            </p:nvSpPr>
            <p:spPr bwMode="auto">
              <a:xfrm>
                <a:off x="5135" y="2569"/>
                <a:ext cx="0" cy="244"/>
              </a:xfrm>
              <a:prstGeom prst="line">
                <a:avLst/>
              </a:prstGeom>
              <a:noFill/>
              <a:ln w="28575">
                <a:solidFill>
                  <a:srgbClr val="00CC00"/>
                </a:solidFill>
                <a:round/>
                <a:headEnd/>
                <a:tailEnd/>
              </a:ln>
              <a:effectLst/>
            </p:spPr>
            <p:txBody>
              <a:bodyPr/>
              <a:lstStyle/>
              <a:p>
                <a:endParaRPr lang="en-US"/>
              </a:p>
            </p:txBody>
          </p:sp>
        </p:grpSp>
        <p:sp>
          <p:nvSpPr>
            <p:cNvPr id="173081" name="Line 25"/>
            <p:cNvSpPr>
              <a:spLocks noChangeShapeType="1"/>
            </p:cNvSpPr>
            <p:nvPr/>
          </p:nvSpPr>
          <p:spPr bwMode="auto">
            <a:xfrm flipH="1">
              <a:off x="2514" y="4110"/>
              <a:ext cx="3" cy="168"/>
            </a:xfrm>
            <a:prstGeom prst="line">
              <a:avLst/>
            </a:prstGeom>
            <a:noFill/>
            <a:ln w="28575">
              <a:solidFill>
                <a:srgbClr val="CC0000"/>
              </a:solidFill>
              <a:round/>
              <a:headEnd/>
              <a:tailEnd/>
            </a:ln>
            <a:effectLst/>
          </p:spPr>
          <p:txBody>
            <a:bodyPr wrap="none"/>
            <a:lstStyle/>
            <a:p>
              <a:endParaRPr lang="en-US"/>
            </a:p>
          </p:txBody>
        </p:sp>
        <p:sp>
          <p:nvSpPr>
            <p:cNvPr id="173082" name="Line 26"/>
            <p:cNvSpPr>
              <a:spLocks noChangeShapeType="1"/>
            </p:cNvSpPr>
            <p:nvPr/>
          </p:nvSpPr>
          <p:spPr bwMode="auto">
            <a:xfrm flipV="1">
              <a:off x="1437" y="4281"/>
              <a:ext cx="1077" cy="3"/>
            </a:xfrm>
            <a:prstGeom prst="line">
              <a:avLst/>
            </a:prstGeom>
            <a:noFill/>
            <a:ln w="28575">
              <a:solidFill>
                <a:srgbClr val="CC0000"/>
              </a:solidFill>
              <a:round/>
              <a:headEnd/>
              <a:tailEnd/>
            </a:ln>
            <a:effectLst/>
          </p:spPr>
          <p:txBody>
            <a:bodyPr wrap="none"/>
            <a:lstStyle/>
            <a:p>
              <a:endParaRPr lang="en-US"/>
            </a:p>
          </p:txBody>
        </p:sp>
      </p:grpSp>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a:t>Supermassive Stars</a:t>
            </a:r>
          </a:p>
        </p:txBody>
      </p:sp>
      <p:sp>
        <p:nvSpPr>
          <p:cNvPr id="175107" name="Rectangle 3"/>
          <p:cNvSpPr>
            <a:spLocks noGrp="1" noChangeArrowheads="1"/>
          </p:cNvSpPr>
          <p:nvPr>
            <p:ph type="body" idx="1"/>
          </p:nvPr>
        </p:nvSpPr>
        <p:spPr>
          <a:xfrm>
            <a:off x="685800" y="1752600"/>
            <a:ext cx="7772400" cy="4343400"/>
          </a:xfrm>
        </p:spPr>
        <p:txBody>
          <a:bodyPr/>
          <a:lstStyle/>
          <a:p>
            <a:r>
              <a:rPr lang="en-US" dirty="0" err="1"/>
              <a:t>Supermassive</a:t>
            </a:r>
            <a:r>
              <a:rPr lang="en-US" dirty="0"/>
              <a:t> stars evolve just like the massive ones with one exception.  They have so much gravity in the core that we know of no force that can prevent their collapse to a point!(?)  We call the resulting entity a </a:t>
            </a:r>
            <a:r>
              <a:rPr lang="en-US" i="1" dirty="0"/>
              <a:t>black hole</a:t>
            </a:r>
            <a:r>
              <a:rPr lang="en-US" dirty="0"/>
              <a:t>.</a:t>
            </a:r>
          </a:p>
          <a:p>
            <a:r>
              <a:rPr lang="en-US" dirty="0"/>
              <a:t>To understand this we have to take a peek </a:t>
            </a:r>
            <a:r>
              <a:rPr lang="en-US" dirty="0" smtClean="0"/>
              <a:t>back at </a:t>
            </a:r>
            <a:r>
              <a:rPr lang="en-US" dirty="0"/>
              <a:t>General Relativity.</a:t>
            </a:r>
          </a:p>
        </p:txBody>
      </p:sp>
    </p:spTree>
    <p:custDataLst>
      <p:tags r:id="rId1"/>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a:t>We have to talk a tiny bit about general relativity…</a:t>
            </a:r>
          </a:p>
        </p:txBody>
      </p:sp>
      <p:sp>
        <p:nvSpPr>
          <p:cNvPr id="132099" name="Rectangle 3"/>
          <p:cNvSpPr>
            <a:spLocks noGrp="1" noChangeArrowheads="1"/>
          </p:cNvSpPr>
          <p:nvPr>
            <p:ph type="body" idx="1"/>
          </p:nvPr>
        </p:nvSpPr>
        <p:spPr>
          <a:xfrm>
            <a:off x="381000" y="1371600"/>
            <a:ext cx="5410200" cy="3352800"/>
          </a:xfrm>
        </p:spPr>
        <p:txBody>
          <a:bodyPr/>
          <a:lstStyle/>
          <a:p>
            <a:pPr>
              <a:lnSpc>
                <a:spcPct val="90000"/>
              </a:lnSpc>
            </a:pPr>
            <a:r>
              <a:rPr lang="en-US" sz="2100"/>
              <a:t>Remember space time (4 dimensional) from special relativity?  Einstein went on to develop a relativistic theory of gravity.</a:t>
            </a:r>
          </a:p>
          <a:p>
            <a:pPr>
              <a:lnSpc>
                <a:spcPct val="90000"/>
              </a:lnSpc>
            </a:pPr>
            <a:r>
              <a:rPr lang="en-US" sz="2100"/>
              <a:t>In general relativity, massive objects cause a curvature of space-time</a:t>
            </a:r>
          </a:p>
          <a:p>
            <a:pPr>
              <a:lnSpc>
                <a:spcPct val="90000"/>
              </a:lnSpc>
            </a:pPr>
            <a:r>
              <a:rPr lang="en-US" sz="2100"/>
              <a:t>In the vicinity of a massive object, a “straight line” is a curve because time and space are curved!</a:t>
            </a:r>
          </a:p>
          <a:p>
            <a:pPr>
              <a:lnSpc>
                <a:spcPct val="90000"/>
              </a:lnSpc>
            </a:pPr>
            <a:endParaRPr lang="en-US" sz="2100"/>
          </a:p>
        </p:txBody>
      </p:sp>
      <p:graphicFrame>
        <p:nvGraphicFramePr>
          <p:cNvPr id="132102" name="Object 6"/>
          <p:cNvGraphicFramePr>
            <a:graphicFrameLocks noChangeAspect="1"/>
          </p:cNvGraphicFramePr>
          <p:nvPr/>
        </p:nvGraphicFramePr>
        <p:xfrm>
          <a:off x="5867400" y="1371600"/>
          <a:ext cx="2451100" cy="3124200"/>
        </p:xfrm>
        <a:graphic>
          <a:graphicData uri="http://schemas.openxmlformats.org/presentationml/2006/ole">
            <p:oleObj spid="_x0000_s6146" name="PHOTO-PAINT" r:id="rId6" imgW="1435368" imgH="1828494" progId="">
              <p:embed/>
            </p:oleObj>
          </a:graphicData>
        </a:graphic>
      </p:graphicFrame>
      <p:pic>
        <p:nvPicPr>
          <p:cNvPr id="132103" name="F24_03.MOV">
            <a:hlinkClick r:id="" action="ppaction://media"/>
          </p:cNvPr>
          <p:cNvPicPr>
            <a:picLocks noRot="1" noChangeAspect="1" noChangeArrowheads="1"/>
          </p:cNvPicPr>
          <p:nvPr>
            <a:videoFile r:link="rId2"/>
          </p:nvPr>
        </p:nvPicPr>
        <p:blipFill>
          <a:blip r:embed="rId7" cstate="print"/>
          <a:srcRect/>
          <a:stretch>
            <a:fillRect/>
          </a:stretch>
        </p:blipFill>
        <p:spPr bwMode="auto">
          <a:xfrm>
            <a:off x="1447800" y="4659313"/>
            <a:ext cx="2971800" cy="2122487"/>
          </a:xfrm>
          <a:prstGeom prst="rect">
            <a:avLst/>
          </a:prstGeom>
          <a:noFill/>
        </p:spPr>
      </p:pic>
      <p:pic>
        <p:nvPicPr>
          <p:cNvPr id="132104" name="F24_08.MOV">
            <a:hlinkClick r:id="" action="ppaction://media"/>
          </p:cNvPr>
          <p:cNvPicPr>
            <a:picLocks noRot="1" noChangeAspect="1" noChangeArrowheads="1"/>
          </p:cNvPicPr>
          <p:nvPr>
            <a:videoFile r:link="rId3"/>
          </p:nvPr>
        </p:nvPicPr>
        <p:blipFill>
          <a:blip r:embed="rId8" cstate="print"/>
          <a:srcRect/>
          <a:stretch>
            <a:fillRect/>
          </a:stretch>
        </p:blipFill>
        <p:spPr bwMode="auto">
          <a:xfrm>
            <a:off x="4953000" y="4649788"/>
            <a:ext cx="3429000" cy="2132012"/>
          </a:xfrm>
          <a:prstGeom prst="rect">
            <a:avLst/>
          </a:prstGeom>
          <a:noFill/>
        </p:spPr>
      </p:pic>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32103"/>
                </p:tgtEl>
              </p:cMediaNode>
            </p:video>
            <p:video>
              <p:cMediaNode>
                <p:cTn id="3" fill="hold" display="0">
                  <p:stCondLst>
                    <p:cond delay="indefinite"/>
                  </p:stCondLst>
                  <p:endCondLst>
                    <p:cond evt="onNext" delay="0">
                      <p:tgtEl>
                        <p:sldTgt/>
                      </p:tgtEl>
                    </p:cond>
                    <p:cond evt="onPrev" delay="0">
                      <p:tgtEl>
                        <p:sldTgt/>
                      </p:tgtEl>
                    </p:cond>
                  </p:endCondLst>
                </p:cTn>
                <p:tgtEl>
                  <p:spTgt spid="132104"/>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r>
              <a:rPr lang="en-US" sz="3200"/>
              <a:t>We can test general relativity by observing the apparent position of a star during an eclipse</a:t>
            </a:r>
          </a:p>
        </p:txBody>
      </p:sp>
      <p:pic>
        <p:nvPicPr>
          <p:cNvPr id="150532" name="Picture 4" descr="covercrop"/>
          <p:cNvPicPr>
            <a:picLocks noChangeAspect="1" noChangeArrowheads="1"/>
          </p:cNvPicPr>
          <p:nvPr/>
        </p:nvPicPr>
        <p:blipFill>
          <a:blip r:embed="rId4" cstate="print"/>
          <a:srcRect/>
          <a:stretch>
            <a:fillRect/>
          </a:stretch>
        </p:blipFill>
        <p:spPr bwMode="auto">
          <a:xfrm>
            <a:off x="4489450" y="1371600"/>
            <a:ext cx="3054350" cy="3505200"/>
          </a:xfrm>
          <a:prstGeom prst="rect">
            <a:avLst/>
          </a:prstGeom>
          <a:noFill/>
        </p:spPr>
      </p:pic>
      <p:pic>
        <p:nvPicPr>
          <p:cNvPr id="150534" name="Picture 6" descr="eclipse3"/>
          <p:cNvPicPr>
            <a:picLocks noChangeAspect="1" noChangeArrowheads="1"/>
          </p:cNvPicPr>
          <p:nvPr/>
        </p:nvPicPr>
        <p:blipFill>
          <a:blip r:embed="rId5" cstate="print"/>
          <a:srcRect/>
          <a:stretch>
            <a:fillRect/>
          </a:stretch>
        </p:blipFill>
        <p:spPr bwMode="auto">
          <a:xfrm>
            <a:off x="914400" y="1371600"/>
            <a:ext cx="3273425" cy="3505200"/>
          </a:xfrm>
          <a:prstGeom prst="rect">
            <a:avLst/>
          </a:prstGeom>
          <a:noFill/>
        </p:spPr>
      </p:pic>
      <p:graphicFrame>
        <p:nvGraphicFramePr>
          <p:cNvPr id="150535" name="Object 7"/>
          <p:cNvGraphicFramePr>
            <a:graphicFrameLocks noChangeAspect="1"/>
          </p:cNvGraphicFramePr>
          <p:nvPr/>
        </p:nvGraphicFramePr>
        <p:xfrm>
          <a:off x="1447800" y="4973638"/>
          <a:ext cx="5638800" cy="1884362"/>
        </p:xfrm>
        <a:graphic>
          <a:graphicData uri="http://schemas.openxmlformats.org/presentationml/2006/ole">
            <p:oleObj spid="_x0000_s7170" name="PHOTO-PAINT" r:id="rId6" imgW="12012698" imgH="4012698" progId="">
              <p:embed/>
            </p:oleObj>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r>
              <a:rPr lang="en-US"/>
              <a:t>Black Holes</a:t>
            </a:r>
          </a:p>
        </p:txBody>
      </p:sp>
      <p:sp>
        <p:nvSpPr>
          <p:cNvPr id="177155" name="Rectangle 3"/>
          <p:cNvSpPr>
            <a:spLocks noGrp="1" noChangeArrowheads="1"/>
          </p:cNvSpPr>
          <p:nvPr>
            <p:ph type="body" idx="1"/>
          </p:nvPr>
        </p:nvSpPr>
        <p:spPr>
          <a:xfrm>
            <a:off x="304800" y="1524000"/>
            <a:ext cx="4508500" cy="4895850"/>
          </a:xfrm>
        </p:spPr>
        <p:txBody>
          <a:bodyPr/>
          <a:lstStyle/>
          <a:p>
            <a:pPr>
              <a:lnSpc>
                <a:spcPct val="90000"/>
              </a:lnSpc>
            </a:pPr>
            <a:r>
              <a:rPr lang="en-US" sz="2600"/>
              <a:t>There is no known limit to the curvature; it can be infinite! When the curvature is infinite, it is a </a:t>
            </a:r>
            <a:r>
              <a:rPr lang="en-US" sz="2600" i="1"/>
              <a:t>black hole</a:t>
            </a:r>
            <a:r>
              <a:rPr lang="en-US" sz="2600"/>
              <a:t>.</a:t>
            </a:r>
          </a:p>
          <a:p>
            <a:pPr>
              <a:lnSpc>
                <a:spcPct val="90000"/>
              </a:lnSpc>
            </a:pPr>
            <a:r>
              <a:rPr lang="en-US" sz="2600"/>
              <a:t>Even light, traveling along this infinite curve, cannot find a path out!</a:t>
            </a:r>
          </a:p>
          <a:p>
            <a:pPr>
              <a:lnSpc>
                <a:spcPct val="90000"/>
              </a:lnSpc>
            </a:pPr>
            <a:r>
              <a:rPr lang="en-US" sz="2600"/>
              <a:t>There is a remarkably large amount of evidence supporting the reality of black holes. </a:t>
            </a:r>
          </a:p>
        </p:txBody>
      </p:sp>
      <p:pic>
        <p:nvPicPr>
          <p:cNvPr id="177156" name="Picture 4"/>
          <p:cNvPicPr>
            <a:picLocks noChangeAspect="1" noChangeArrowheads="1"/>
          </p:cNvPicPr>
          <p:nvPr/>
        </p:nvPicPr>
        <p:blipFill>
          <a:blip r:embed="rId4" cstate="print"/>
          <a:srcRect/>
          <a:stretch>
            <a:fillRect/>
          </a:stretch>
        </p:blipFill>
        <p:spPr bwMode="auto">
          <a:xfrm>
            <a:off x="5046663" y="1370013"/>
            <a:ext cx="3259137" cy="3259137"/>
          </a:xfrm>
          <a:prstGeom prst="rect">
            <a:avLst/>
          </a:prstGeom>
          <a:noFill/>
          <a:ln w="9525">
            <a:noFill/>
            <a:miter lim="800000"/>
            <a:headEnd/>
            <a:tailEnd/>
          </a:ln>
          <a:effectLst/>
        </p:spPr>
      </p:pic>
      <p:pic>
        <p:nvPicPr>
          <p:cNvPr id="177157" name="Picture 5"/>
          <p:cNvPicPr>
            <a:picLocks noChangeAspect="1" noChangeArrowheads="1"/>
          </p:cNvPicPr>
          <p:nvPr/>
        </p:nvPicPr>
        <p:blipFill>
          <a:blip r:embed="rId5" cstate="print"/>
          <a:srcRect/>
          <a:stretch>
            <a:fillRect/>
          </a:stretch>
        </p:blipFill>
        <p:spPr bwMode="auto">
          <a:xfrm>
            <a:off x="5029200" y="4191000"/>
            <a:ext cx="3276600" cy="2617788"/>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r>
              <a:rPr lang="en-US"/>
              <a:t>Gravitational Lensing</a:t>
            </a:r>
          </a:p>
        </p:txBody>
      </p:sp>
      <p:sp>
        <p:nvSpPr>
          <p:cNvPr id="152579" name="Rectangle 3"/>
          <p:cNvSpPr>
            <a:spLocks noGrp="1" noChangeArrowheads="1"/>
          </p:cNvSpPr>
          <p:nvPr>
            <p:ph type="body" idx="1"/>
          </p:nvPr>
        </p:nvSpPr>
        <p:spPr/>
        <p:txBody>
          <a:bodyPr/>
          <a:lstStyle/>
          <a:p>
            <a:endParaRPr lang="en-US"/>
          </a:p>
        </p:txBody>
      </p:sp>
      <p:pic>
        <p:nvPicPr>
          <p:cNvPr id="152583" name="Picture 7" descr="010822"/>
          <p:cNvPicPr>
            <a:picLocks noChangeAspect="1" noChangeArrowheads="1"/>
          </p:cNvPicPr>
          <p:nvPr/>
        </p:nvPicPr>
        <p:blipFill>
          <a:blip r:embed="rId3" cstate="print"/>
          <a:srcRect/>
          <a:stretch>
            <a:fillRect/>
          </a:stretch>
        </p:blipFill>
        <p:spPr bwMode="auto">
          <a:xfrm>
            <a:off x="2133600" y="1524000"/>
            <a:ext cx="4508500" cy="48006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04" name="Object 4"/>
          <p:cNvGraphicFramePr>
            <a:graphicFrameLocks noChangeAspect="1"/>
          </p:cNvGraphicFramePr>
          <p:nvPr/>
        </p:nvGraphicFramePr>
        <p:xfrm>
          <a:off x="0" y="1165225"/>
          <a:ext cx="9144000" cy="5692775"/>
        </p:xfrm>
        <a:graphic>
          <a:graphicData uri="http://schemas.openxmlformats.org/presentationml/2006/ole">
            <p:oleObj spid="_x0000_s8194" name="PHOTO-PAINT" r:id="rId4" imgW="19161905" imgH="11923810" progId="">
              <p:embed/>
            </p:oleObj>
          </a:graphicData>
        </a:graphic>
      </p:graphicFrame>
      <p:sp>
        <p:nvSpPr>
          <p:cNvPr id="153605" name="Rectangle 5"/>
          <p:cNvSpPr>
            <a:spLocks noGrp="1" noChangeArrowheads="1"/>
          </p:cNvSpPr>
          <p:nvPr>
            <p:ph type="title"/>
          </p:nvPr>
        </p:nvSpPr>
        <p:spPr/>
        <p:txBody>
          <a:bodyPr/>
          <a:lstStyle/>
          <a:p>
            <a:r>
              <a:rPr lang="en-US">
                <a:solidFill>
                  <a:srgbClr val="FFFFCC"/>
                </a:solidFill>
              </a:rPr>
              <a:t>Cygnus X-1 Binary system</a:t>
            </a:r>
          </a:p>
        </p:txBody>
      </p:sp>
      <p:pic>
        <p:nvPicPr>
          <p:cNvPr id="153606" name="Picture 6" descr="cygnus_X-1"/>
          <p:cNvPicPr>
            <a:picLocks noChangeAspect="1" noChangeArrowheads="1"/>
          </p:cNvPicPr>
          <p:nvPr/>
        </p:nvPicPr>
        <p:blipFill>
          <a:blip r:embed="rId5" cstate="print"/>
          <a:srcRect/>
          <a:stretch>
            <a:fillRect/>
          </a:stretch>
        </p:blipFill>
        <p:spPr bwMode="auto">
          <a:xfrm>
            <a:off x="6550025" y="0"/>
            <a:ext cx="2593975" cy="327660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0" y="0"/>
            <a:ext cx="5867400" cy="1295400"/>
          </a:xfrm>
        </p:spPr>
        <p:txBody>
          <a:bodyPr/>
          <a:lstStyle/>
          <a:p>
            <a:r>
              <a:rPr lang="en-US" sz="3200"/>
              <a:t>Accretion Disk and Jets</a:t>
            </a:r>
          </a:p>
        </p:txBody>
      </p:sp>
      <p:sp>
        <p:nvSpPr>
          <p:cNvPr id="178179" name="Rectangle 3"/>
          <p:cNvSpPr>
            <a:spLocks noGrp="1" noChangeArrowheads="1"/>
          </p:cNvSpPr>
          <p:nvPr>
            <p:ph type="body" idx="1"/>
          </p:nvPr>
        </p:nvSpPr>
        <p:spPr>
          <a:xfrm>
            <a:off x="304800" y="1600200"/>
            <a:ext cx="3763963" cy="3914775"/>
          </a:xfrm>
        </p:spPr>
        <p:txBody>
          <a:bodyPr/>
          <a:lstStyle/>
          <a:p>
            <a:r>
              <a:rPr lang="en-US"/>
              <a:t>Oddly enough, black holes should manifest themselves by ejecting material from accreting disks surrounding them.</a:t>
            </a:r>
          </a:p>
        </p:txBody>
      </p:sp>
      <p:sp>
        <p:nvSpPr>
          <p:cNvPr id="178181" name="Text Box 5"/>
          <p:cNvSpPr txBox="1">
            <a:spLocks noChangeArrowheads="1"/>
          </p:cNvSpPr>
          <p:nvPr/>
        </p:nvSpPr>
        <p:spPr bwMode="auto">
          <a:xfrm>
            <a:off x="6553200" y="2514600"/>
            <a:ext cx="1425575" cy="701675"/>
          </a:xfrm>
          <a:prstGeom prst="rect">
            <a:avLst/>
          </a:prstGeom>
          <a:noFill/>
          <a:ln w="9525">
            <a:noFill/>
            <a:miter lim="800000"/>
            <a:headEnd/>
            <a:tailEnd/>
          </a:ln>
          <a:effectLst/>
        </p:spPr>
        <p:txBody>
          <a:bodyPr>
            <a:spAutoFit/>
          </a:bodyPr>
          <a:lstStyle/>
          <a:p>
            <a:pPr>
              <a:spcBef>
                <a:spcPct val="50000"/>
              </a:spcBef>
            </a:pPr>
            <a:r>
              <a:rPr lang="en-US" sz="2000">
                <a:solidFill>
                  <a:srgbClr val="EFE4BB"/>
                </a:solidFill>
                <a:latin typeface="Times New Roman" pitchFamily="18" charset="0"/>
              </a:rPr>
              <a:t>Magnetic field</a:t>
            </a:r>
          </a:p>
        </p:txBody>
      </p:sp>
      <p:pic>
        <p:nvPicPr>
          <p:cNvPr id="178182" name="Picture 6"/>
          <p:cNvPicPr>
            <a:picLocks noChangeAspect="1" noChangeArrowheads="1"/>
          </p:cNvPicPr>
          <p:nvPr/>
        </p:nvPicPr>
        <p:blipFill>
          <a:blip r:embed="rId4" cstate="print"/>
          <a:srcRect/>
          <a:stretch>
            <a:fillRect/>
          </a:stretch>
        </p:blipFill>
        <p:spPr bwMode="auto">
          <a:xfrm>
            <a:off x="4495800" y="1371600"/>
            <a:ext cx="4108450" cy="5486400"/>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r>
              <a:rPr lang="en-US" sz="3200"/>
              <a:t>How do you measure distance when you can’t use triangulation? Brightness-distance</a:t>
            </a:r>
          </a:p>
        </p:txBody>
      </p:sp>
      <p:pic>
        <p:nvPicPr>
          <p:cNvPr id="185348" name="Picture 4" descr="gooddark"/>
          <p:cNvPicPr>
            <a:picLocks noChangeAspect="1" noChangeArrowheads="1"/>
          </p:cNvPicPr>
          <p:nvPr/>
        </p:nvPicPr>
        <p:blipFill>
          <a:blip r:embed="rId4" cstate="print"/>
          <a:srcRect/>
          <a:stretch>
            <a:fillRect/>
          </a:stretch>
        </p:blipFill>
        <p:spPr bwMode="auto">
          <a:xfrm>
            <a:off x="2743200" y="1828800"/>
            <a:ext cx="3810000" cy="3810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PQuestion"/>
          <p:cNvSpPr>
            <a:spLocks noGrp="1" noChangeArrowheads="1"/>
          </p:cNvSpPr>
          <p:nvPr>
            <p:ph type="title"/>
          </p:nvPr>
        </p:nvSpPr>
        <p:spPr/>
        <p:txBody>
          <a:bodyPr/>
          <a:lstStyle/>
          <a:p>
            <a:r>
              <a:rPr lang="en-US" sz="3200"/>
              <a:t>When light bulbs are farther away they appear </a:t>
            </a:r>
          </a:p>
        </p:txBody>
      </p:sp>
      <p:sp>
        <p:nvSpPr>
          <p:cNvPr id="180228" name="TPAnswers"/>
          <p:cNvSpPr>
            <a:spLocks noGrp="1" noChangeArrowheads="1"/>
          </p:cNvSpPr>
          <p:nvPr>
            <p:ph type="body" idx="1"/>
            <p:custDataLst>
              <p:tags r:id="rId2"/>
            </p:custDataLst>
          </p:nvPr>
        </p:nvSpPr>
        <p:spPr>
          <a:xfrm>
            <a:off x="974725" y="1963738"/>
            <a:ext cx="4114800" cy="3914775"/>
          </a:xfrm>
        </p:spPr>
        <p:txBody>
          <a:bodyPr/>
          <a:lstStyle/>
          <a:p>
            <a:pPr marL="609600" indent="-609600">
              <a:buFontTx/>
              <a:buAutoNum type="alphaUcPeriod"/>
            </a:pPr>
            <a:r>
              <a:rPr lang="en-US"/>
              <a:t>Bluer</a:t>
            </a:r>
          </a:p>
          <a:p>
            <a:pPr marL="609600" indent="-609600">
              <a:buFontTx/>
              <a:buAutoNum type="alphaUcPeriod"/>
            </a:pPr>
            <a:r>
              <a:rPr lang="en-US"/>
              <a:t>Redder</a:t>
            </a:r>
          </a:p>
          <a:p>
            <a:pPr marL="609600" indent="-609600">
              <a:buFontTx/>
              <a:buAutoNum type="alphaUcPeriod"/>
            </a:pPr>
            <a:r>
              <a:rPr lang="en-US"/>
              <a:t>Brighter </a:t>
            </a:r>
          </a:p>
          <a:p>
            <a:pPr marL="609600" indent="-609600">
              <a:buFontTx/>
              <a:buAutoNum type="alphaUcPeriod"/>
            </a:pPr>
            <a:r>
              <a:rPr lang="en-US"/>
              <a:t>Dimmer</a:t>
            </a:r>
          </a:p>
        </p:txBody>
      </p:sp>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04800" y="457200"/>
            <a:ext cx="8534400" cy="838200"/>
          </a:xfrm>
        </p:spPr>
        <p:txBody>
          <a:bodyPr/>
          <a:lstStyle/>
          <a:p>
            <a:pPr eaLnBrk="1" hangingPunct="1"/>
            <a:r>
              <a:rPr lang="en-US" sz="2800" smtClean="0"/>
              <a:t>Mars Hydrologic &amp; Atmospheric Systems</a:t>
            </a:r>
          </a:p>
        </p:txBody>
      </p:sp>
      <p:sp>
        <p:nvSpPr>
          <p:cNvPr id="32771" name="Rectangle 3"/>
          <p:cNvSpPr>
            <a:spLocks noGrp="1" noChangeArrowheads="1"/>
          </p:cNvSpPr>
          <p:nvPr>
            <p:ph type="body" idx="1"/>
          </p:nvPr>
        </p:nvSpPr>
        <p:spPr>
          <a:xfrm>
            <a:off x="152400" y="1600200"/>
            <a:ext cx="3429000" cy="5029200"/>
          </a:xfrm>
        </p:spPr>
        <p:txBody>
          <a:bodyPr/>
          <a:lstStyle/>
          <a:p>
            <a:pPr eaLnBrk="1" hangingPunct="1">
              <a:lnSpc>
                <a:spcPct val="90000"/>
              </a:lnSpc>
            </a:pPr>
            <a:r>
              <a:rPr lang="en-US" sz="1600" dirty="0" smtClean="0"/>
              <a:t>Polar Ice Caps</a:t>
            </a:r>
          </a:p>
          <a:p>
            <a:pPr lvl="1" eaLnBrk="1" hangingPunct="1">
              <a:lnSpc>
                <a:spcPct val="90000"/>
              </a:lnSpc>
            </a:pPr>
            <a:r>
              <a:rPr lang="en-US" sz="1600" dirty="0" smtClean="0"/>
              <a:t>H</a:t>
            </a:r>
            <a:r>
              <a:rPr lang="en-US" sz="1600" baseline="-25000" dirty="0" smtClean="0"/>
              <a:t>2</a:t>
            </a:r>
            <a:r>
              <a:rPr lang="en-US" sz="1600" dirty="0" smtClean="0"/>
              <a:t>O and CO</a:t>
            </a:r>
            <a:r>
              <a:rPr lang="en-US" sz="1600" baseline="-25000" dirty="0" smtClean="0"/>
              <a:t>2</a:t>
            </a:r>
            <a:endParaRPr lang="en-US" sz="1600" dirty="0" smtClean="0"/>
          </a:p>
          <a:p>
            <a:pPr lvl="1" eaLnBrk="1" hangingPunct="1">
              <a:lnSpc>
                <a:spcPct val="90000"/>
              </a:lnSpc>
            </a:pPr>
            <a:r>
              <a:rPr lang="en-US" sz="1600" dirty="0" smtClean="0"/>
              <a:t>Substantial seasonal changes in size</a:t>
            </a:r>
          </a:p>
          <a:p>
            <a:pPr eaLnBrk="1" hangingPunct="1">
              <a:lnSpc>
                <a:spcPct val="90000"/>
              </a:lnSpc>
            </a:pPr>
            <a:r>
              <a:rPr lang="en-US" sz="1600" dirty="0" smtClean="0"/>
              <a:t>Dust Storms</a:t>
            </a:r>
          </a:p>
          <a:p>
            <a:pPr lvl="1" eaLnBrk="1" hangingPunct="1">
              <a:lnSpc>
                <a:spcPct val="90000"/>
              </a:lnSpc>
            </a:pPr>
            <a:r>
              <a:rPr lang="en-US" sz="1600" dirty="0" smtClean="0"/>
              <a:t>May cover the entire planet at times</a:t>
            </a:r>
          </a:p>
          <a:p>
            <a:pPr eaLnBrk="1" hangingPunct="1">
              <a:lnSpc>
                <a:spcPct val="90000"/>
              </a:lnSpc>
            </a:pPr>
            <a:r>
              <a:rPr lang="en-US" sz="1600" dirty="0" smtClean="0"/>
              <a:t>Thin Atmosphere</a:t>
            </a:r>
          </a:p>
          <a:p>
            <a:pPr lvl="1" eaLnBrk="1" hangingPunct="1">
              <a:lnSpc>
                <a:spcPct val="90000"/>
              </a:lnSpc>
            </a:pPr>
            <a:r>
              <a:rPr lang="en-US" sz="1600" dirty="0" smtClean="0"/>
              <a:t>Mostly CO</a:t>
            </a:r>
            <a:r>
              <a:rPr lang="en-US" sz="1600" baseline="-25000" dirty="0" smtClean="0"/>
              <a:t>2</a:t>
            </a:r>
            <a:endParaRPr lang="en-US" sz="1600" dirty="0" smtClean="0"/>
          </a:p>
          <a:p>
            <a:pPr eaLnBrk="1" hangingPunct="1">
              <a:lnSpc>
                <a:spcPct val="90000"/>
              </a:lnSpc>
            </a:pPr>
            <a:r>
              <a:rPr lang="en-US" sz="1600" dirty="0" smtClean="0"/>
              <a:t>Evidence for periods with liquid water</a:t>
            </a:r>
          </a:p>
          <a:p>
            <a:pPr lvl="1" eaLnBrk="1" hangingPunct="1">
              <a:lnSpc>
                <a:spcPct val="90000"/>
              </a:lnSpc>
            </a:pPr>
            <a:r>
              <a:rPr lang="en-US" sz="1600" dirty="0" smtClean="0"/>
              <a:t>Layered sedimentary rocks</a:t>
            </a:r>
          </a:p>
          <a:p>
            <a:pPr lvl="1" eaLnBrk="1" hangingPunct="1">
              <a:lnSpc>
                <a:spcPct val="90000"/>
              </a:lnSpc>
            </a:pPr>
            <a:r>
              <a:rPr lang="en-US" sz="1600" dirty="0" smtClean="0"/>
              <a:t>Old </a:t>
            </a:r>
            <a:r>
              <a:rPr lang="en-US" sz="1600" dirty="0" smtClean="0"/>
              <a:t>river channels</a:t>
            </a:r>
          </a:p>
        </p:txBody>
      </p:sp>
      <p:pic>
        <p:nvPicPr>
          <p:cNvPr id="32772" name="Picture 3" descr="mars3"/>
          <p:cNvPicPr>
            <a:picLocks noChangeAspect="1" noChangeArrowheads="1"/>
          </p:cNvPicPr>
          <p:nvPr/>
        </p:nvPicPr>
        <p:blipFill>
          <a:blip r:embed="rId4" cstate="print"/>
          <a:srcRect/>
          <a:stretch>
            <a:fillRect/>
          </a:stretch>
        </p:blipFill>
        <p:spPr bwMode="auto">
          <a:xfrm>
            <a:off x="3581400" y="1524000"/>
            <a:ext cx="5562600" cy="556260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PQuestion"/>
          <p:cNvSpPr>
            <a:spLocks noGrp="1" noChangeArrowheads="1"/>
          </p:cNvSpPr>
          <p:nvPr>
            <p:ph type="title"/>
          </p:nvPr>
        </p:nvSpPr>
        <p:spPr>
          <a:xfrm>
            <a:off x="0" y="0"/>
            <a:ext cx="9144000" cy="1295400"/>
          </a:xfrm>
        </p:spPr>
        <p:txBody>
          <a:bodyPr/>
          <a:lstStyle/>
          <a:p>
            <a:r>
              <a:rPr lang="en-US" sz="3200"/>
              <a:t>We could find the distance to a light bulb if we knew its</a:t>
            </a:r>
          </a:p>
        </p:txBody>
      </p:sp>
      <p:sp>
        <p:nvSpPr>
          <p:cNvPr id="181252" name="TPAnswers"/>
          <p:cNvSpPr>
            <a:spLocks noGrp="1" noChangeArrowheads="1"/>
          </p:cNvSpPr>
          <p:nvPr>
            <p:ph type="body" idx="1"/>
            <p:custDataLst>
              <p:tags r:id="rId2"/>
            </p:custDataLst>
          </p:nvPr>
        </p:nvSpPr>
        <p:spPr>
          <a:xfrm>
            <a:off x="974725" y="1963738"/>
            <a:ext cx="4114800" cy="3914775"/>
          </a:xfrm>
        </p:spPr>
        <p:txBody>
          <a:bodyPr/>
          <a:lstStyle/>
          <a:p>
            <a:pPr marL="609600" indent="-609600">
              <a:buFontTx/>
              <a:buAutoNum type="alphaUcPeriod"/>
            </a:pPr>
            <a:r>
              <a:rPr lang="en-US" sz="2600"/>
              <a:t>Wattage and color</a:t>
            </a:r>
          </a:p>
          <a:p>
            <a:pPr marL="609600" indent="-609600">
              <a:buFontTx/>
              <a:buAutoNum type="alphaUcPeriod"/>
            </a:pPr>
            <a:r>
              <a:rPr lang="en-US" sz="2600"/>
              <a:t>Wattage and measured brightness </a:t>
            </a:r>
          </a:p>
          <a:p>
            <a:pPr marL="609600" indent="-609600">
              <a:buFontTx/>
              <a:buAutoNum type="alphaUcPeriod"/>
            </a:pPr>
            <a:r>
              <a:rPr lang="en-US" sz="2600"/>
              <a:t>Color and measured brightness</a:t>
            </a:r>
          </a:p>
          <a:p>
            <a:pPr marL="609600" indent="-609600">
              <a:buFontTx/>
              <a:buAutoNum type="alphaUcPeriod"/>
            </a:pPr>
            <a:r>
              <a:rPr lang="en-US" sz="2600"/>
              <a:t>Area code </a:t>
            </a:r>
          </a:p>
        </p:txBody>
      </p:sp>
    </p:spTree>
    <p:custDataLst>
      <p:tags r:id="rId1"/>
    </p:custData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8" name="Picture 6" descr="158309"/>
          <p:cNvPicPr>
            <a:picLocks noChangeAspect="1" noChangeArrowheads="1"/>
          </p:cNvPicPr>
          <p:nvPr/>
        </p:nvPicPr>
        <p:blipFill>
          <a:blip r:embed="rId4" cstate="print"/>
          <a:srcRect/>
          <a:stretch>
            <a:fillRect/>
          </a:stretch>
        </p:blipFill>
        <p:spPr bwMode="auto">
          <a:xfrm>
            <a:off x="-76200" y="2598738"/>
            <a:ext cx="5486400" cy="4259262"/>
          </a:xfrm>
          <a:prstGeom prst="rect">
            <a:avLst/>
          </a:prstGeom>
          <a:noFill/>
        </p:spPr>
      </p:pic>
      <p:sp>
        <p:nvSpPr>
          <p:cNvPr id="182274" name="Rectangle 2"/>
          <p:cNvSpPr>
            <a:spLocks noGrp="1" noChangeArrowheads="1"/>
          </p:cNvSpPr>
          <p:nvPr>
            <p:ph type="title"/>
          </p:nvPr>
        </p:nvSpPr>
        <p:spPr>
          <a:xfrm>
            <a:off x="76200" y="196850"/>
            <a:ext cx="8991600" cy="909638"/>
          </a:xfrm>
        </p:spPr>
        <p:txBody>
          <a:bodyPr/>
          <a:lstStyle/>
          <a:p>
            <a:r>
              <a:rPr lang="en-US" sz="3200"/>
              <a:t>Color-Brightness Relation</a:t>
            </a:r>
          </a:p>
        </p:txBody>
      </p:sp>
      <p:sp>
        <p:nvSpPr>
          <p:cNvPr id="182275" name="Rectangle 3"/>
          <p:cNvSpPr>
            <a:spLocks noGrp="1" noChangeArrowheads="1"/>
          </p:cNvSpPr>
          <p:nvPr>
            <p:ph type="body" sz="half" idx="1"/>
          </p:nvPr>
        </p:nvSpPr>
        <p:spPr>
          <a:xfrm>
            <a:off x="228600" y="1371600"/>
            <a:ext cx="8915400" cy="1143000"/>
          </a:xfrm>
        </p:spPr>
        <p:txBody>
          <a:bodyPr/>
          <a:lstStyle/>
          <a:p>
            <a:pPr>
              <a:lnSpc>
                <a:spcPct val="90000"/>
              </a:lnSpc>
            </a:pPr>
            <a:r>
              <a:rPr lang="en-US" sz="2200"/>
              <a:t>The Next Rung on the distance ladder is from the relation between brightness and color.</a:t>
            </a:r>
          </a:p>
          <a:p>
            <a:pPr>
              <a:lnSpc>
                <a:spcPct val="90000"/>
              </a:lnSpc>
            </a:pPr>
            <a:r>
              <a:rPr lang="en-US" sz="2200"/>
              <a:t>Star colors and brightnesses are determined by their masses.</a:t>
            </a:r>
          </a:p>
        </p:txBody>
      </p:sp>
      <p:pic>
        <p:nvPicPr>
          <p:cNvPr id="182277" name="Picture 5" descr="figure 19-00"/>
          <p:cNvPicPr>
            <a:picLocks noChangeAspect="1" noChangeArrowheads="1"/>
          </p:cNvPicPr>
          <p:nvPr/>
        </p:nvPicPr>
        <p:blipFill>
          <a:blip r:embed="rId5" cstate="print"/>
          <a:srcRect/>
          <a:stretch>
            <a:fillRect/>
          </a:stretch>
        </p:blipFill>
        <p:spPr bwMode="auto">
          <a:xfrm>
            <a:off x="5334000" y="2743200"/>
            <a:ext cx="3657600" cy="357346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noFill/>
          <a:ln/>
        </p:spPr>
        <p:txBody>
          <a:bodyPr lIns="90488" tIns="44450" rIns="90488" bIns="44450" anchor="ctr"/>
          <a:lstStyle/>
          <a:p>
            <a:r>
              <a:rPr lang="en-US"/>
              <a:t>Brightness-Distance (Hertzsprung-Russell Method)</a:t>
            </a:r>
          </a:p>
        </p:txBody>
      </p:sp>
      <p:sp>
        <p:nvSpPr>
          <p:cNvPr id="186371" name="Rectangle 3"/>
          <p:cNvSpPr>
            <a:spLocks noGrp="1" noChangeArrowheads="1"/>
          </p:cNvSpPr>
          <p:nvPr>
            <p:ph type="body" idx="1"/>
          </p:nvPr>
        </p:nvSpPr>
        <p:spPr>
          <a:xfrm>
            <a:off x="76200" y="1600200"/>
            <a:ext cx="4419600" cy="4876800"/>
          </a:xfrm>
          <a:noFill/>
          <a:ln/>
        </p:spPr>
        <p:txBody>
          <a:bodyPr lIns="90488" tIns="44450" rIns="90488" bIns="44450"/>
          <a:lstStyle/>
          <a:p>
            <a:pPr>
              <a:lnSpc>
                <a:spcPct val="80000"/>
              </a:lnSpc>
            </a:pPr>
            <a:r>
              <a:rPr lang="en-US" sz="2100"/>
              <a:t>Absolute brightness -- the actual brightness of things viewed from the same distance</a:t>
            </a:r>
            <a:endParaRPr lang="en-US" sz="2500"/>
          </a:p>
          <a:p>
            <a:pPr lvl="1">
              <a:lnSpc>
                <a:spcPct val="80000"/>
              </a:lnSpc>
            </a:pPr>
            <a:r>
              <a:rPr lang="en-US" sz="2000"/>
              <a:t>Read from the H-R diagram knowing the stars color</a:t>
            </a:r>
          </a:p>
          <a:p>
            <a:pPr>
              <a:lnSpc>
                <a:spcPct val="80000"/>
              </a:lnSpc>
            </a:pPr>
            <a:r>
              <a:rPr lang="en-US" sz="2100"/>
              <a:t>Apparent brightness -- how bright things look to us here on earth</a:t>
            </a:r>
          </a:p>
          <a:p>
            <a:pPr lvl="1">
              <a:lnSpc>
                <a:spcPct val="80000"/>
              </a:lnSpc>
            </a:pPr>
            <a:r>
              <a:rPr lang="en-US" sz="2000"/>
              <a:t> near stars appear brighter than far stars of the same color </a:t>
            </a:r>
          </a:p>
          <a:p>
            <a:pPr>
              <a:lnSpc>
                <a:spcPct val="80000"/>
              </a:lnSpc>
            </a:pPr>
            <a:r>
              <a:rPr lang="en-US" sz="2100"/>
              <a:t>By comparing the absolute and apparent brightness, we can measure distance</a:t>
            </a:r>
          </a:p>
          <a:p>
            <a:pPr>
              <a:lnSpc>
                <a:spcPct val="80000"/>
              </a:lnSpc>
            </a:pPr>
            <a:r>
              <a:rPr lang="en-US" sz="2100"/>
              <a:t>This is useful for distances to all the stars in the Milky way Galaxy.</a:t>
            </a:r>
          </a:p>
        </p:txBody>
      </p:sp>
      <p:pic>
        <p:nvPicPr>
          <p:cNvPr id="186372" name="Picture 4" descr="158309"/>
          <p:cNvPicPr>
            <a:picLocks noChangeAspect="1" noChangeArrowheads="1"/>
          </p:cNvPicPr>
          <p:nvPr/>
        </p:nvPicPr>
        <p:blipFill>
          <a:blip r:embed="rId4" cstate="print"/>
          <a:srcRect/>
          <a:stretch>
            <a:fillRect/>
          </a:stretch>
        </p:blipFill>
        <p:spPr bwMode="auto">
          <a:xfrm>
            <a:off x="4343400" y="1981200"/>
            <a:ext cx="4800600" cy="372745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PQuestion"/>
          <p:cNvSpPr>
            <a:spLocks noGrp="1" noChangeArrowheads="1"/>
          </p:cNvSpPr>
          <p:nvPr>
            <p:ph type="title"/>
          </p:nvPr>
        </p:nvSpPr>
        <p:spPr/>
        <p:txBody>
          <a:bodyPr/>
          <a:lstStyle/>
          <a:p>
            <a:r>
              <a:rPr lang="en-US" dirty="0" smtClean="0"/>
              <a:t>According to the currents models of stellar evolution, our sun will eventually become a</a:t>
            </a:r>
            <a:endParaRPr lang="en-US" dirty="0"/>
          </a:p>
        </p:txBody>
      </p:sp>
      <p:sp>
        <p:nvSpPr>
          <p:cNvPr id="6147" name="TPAnswers"/>
          <p:cNvSpPr>
            <a:spLocks noGrp="1" noChangeArrowheads="1"/>
          </p:cNvSpPr>
          <p:nvPr>
            <p:ph type="body" idx="1"/>
            <p:custDataLst>
              <p:tags r:id="rId2"/>
            </p:custDataLst>
          </p:nvPr>
        </p:nvSpPr>
        <p:spPr>
          <a:xfrm>
            <a:off x="457200" y="1600200"/>
            <a:ext cx="4114800" cy="5029200"/>
          </a:xfrm>
        </p:spPr>
        <p:txBody>
          <a:bodyPr/>
          <a:lstStyle/>
          <a:p>
            <a:pPr marL="571500" indent="-571500">
              <a:buFont typeface="Wingdings" pitchFamily="2" charset="2"/>
              <a:buAutoNum type="alphaLcParenR"/>
            </a:pPr>
            <a:r>
              <a:rPr lang="en-US" dirty="0"/>
              <a:t>Cloud of hydrogen gas</a:t>
            </a:r>
          </a:p>
          <a:p>
            <a:pPr marL="571500" indent="-571500">
              <a:buFont typeface="Wingdings" pitchFamily="2" charset="2"/>
              <a:buAutoNum type="alphaLcParenR"/>
            </a:pPr>
            <a:r>
              <a:rPr lang="en-US" dirty="0" err="1"/>
              <a:t>Protostar</a:t>
            </a:r>
            <a:endParaRPr lang="en-US"/>
          </a:p>
          <a:p>
            <a:pPr marL="571500" indent="-571500">
              <a:buFont typeface="Wingdings" pitchFamily="2" charset="2"/>
              <a:buAutoNum type="alphaLcParenR"/>
            </a:pPr>
            <a:r>
              <a:rPr lang="en-US"/>
              <a:t>Neutron star</a:t>
            </a:r>
          </a:p>
          <a:p>
            <a:pPr marL="571500" indent="-571500">
              <a:buFont typeface="Wingdings" pitchFamily="2" charset="2"/>
              <a:buAutoNum type="alphaLcParenR"/>
            </a:pPr>
            <a:r>
              <a:rPr lang="en-US"/>
              <a:t>Black hole</a:t>
            </a:r>
          </a:p>
          <a:p>
            <a:pPr marL="571500" indent="-571500">
              <a:buFont typeface="Wingdings" pitchFamily="2" charset="2"/>
              <a:buAutoNum type="alphaLcParenR"/>
            </a:pPr>
            <a:r>
              <a:rPr lang="en-US"/>
              <a:t>White dwarf</a:t>
            </a:r>
          </a:p>
        </p:txBody>
      </p:sp>
    </p:spTree>
    <p:custDataLst>
      <p:tags r:id="rId1"/>
    </p:custData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cstate="print"/>
          <a:srcRect/>
          <a:stretch>
            <a:fillRect/>
          </a:stretch>
        </p:blipFill>
        <p:spPr bwMode="auto">
          <a:xfrm>
            <a:off x="4541838" y="1600200"/>
            <a:ext cx="4602162" cy="4502150"/>
          </a:xfrm>
          <a:prstGeom prst="rect">
            <a:avLst/>
          </a:prstGeom>
          <a:noFill/>
          <a:ln w="12700">
            <a:noFill/>
            <a:miter lim="800000"/>
            <a:headEnd/>
            <a:tailEnd/>
          </a:ln>
          <a:effectLst/>
        </p:spPr>
      </p:pic>
      <p:sp>
        <p:nvSpPr>
          <p:cNvPr id="7171" name="Rectangle 3"/>
          <p:cNvSpPr>
            <a:spLocks noGrp="1" noChangeArrowheads="1"/>
          </p:cNvSpPr>
          <p:nvPr>
            <p:ph type="body" idx="1"/>
          </p:nvPr>
        </p:nvSpPr>
        <p:spPr>
          <a:xfrm>
            <a:off x="457200" y="1371600"/>
            <a:ext cx="4000500" cy="5337175"/>
          </a:xfrm>
        </p:spPr>
        <p:txBody>
          <a:bodyPr/>
          <a:lstStyle/>
          <a:p>
            <a:pPr>
              <a:lnSpc>
                <a:spcPct val="90000"/>
              </a:lnSpc>
            </a:pPr>
            <a:r>
              <a:rPr lang="en-US" sz="2600"/>
              <a:t>Anciently mankind thought that the universe was the solar system inside a sphere of stars.   </a:t>
            </a:r>
          </a:p>
          <a:p>
            <a:pPr>
              <a:lnSpc>
                <a:spcPct val="90000"/>
              </a:lnSpc>
            </a:pPr>
            <a:r>
              <a:rPr lang="en-US" sz="2600"/>
              <a:t>By the 1900s we knew the sun was just one of billions of stars within the Milky Way galaxy. </a:t>
            </a:r>
          </a:p>
          <a:p>
            <a:pPr lvl="1">
              <a:lnSpc>
                <a:spcPct val="90000"/>
              </a:lnSpc>
            </a:pPr>
            <a:r>
              <a:rPr lang="en-US" sz="2200"/>
              <a:t>At this time the Milky Way was thought to be the </a:t>
            </a:r>
            <a:r>
              <a:rPr lang="en-US" sz="2200" i="1">
                <a:solidFill>
                  <a:srgbClr val="FF3300"/>
                </a:solidFill>
              </a:rPr>
              <a:t>entire</a:t>
            </a:r>
            <a:r>
              <a:rPr lang="en-US" sz="2200"/>
              <a:t> universe. </a:t>
            </a:r>
          </a:p>
        </p:txBody>
      </p:sp>
      <p:sp>
        <p:nvSpPr>
          <p:cNvPr id="7172" name="Rectangle 4"/>
          <p:cNvSpPr>
            <a:spLocks noGrp="1" noChangeArrowheads="1"/>
          </p:cNvSpPr>
          <p:nvPr>
            <p:ph type="title"/>
          </p:nvPr>
        </p:nvSpPr>
        <p:spPr/>
        <p:txBody>
          <a:bodyPr/>
          <a:lstStyle/>
          <a:p>
            <a:r>
              <a:rPr lang="en-US"/>
              <a:t>A Vast Universe of Galaxies</a:t>
            </a:r>
          </a:p>
        </p:txBody>
      </p:sp>
    </p:spTree>
    <p:custDataLst>
      <p:tags r:id="rId1"/>
    </p:custData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title"/>
          </p:nvPr>
        </p:nvSpPr>
        <p:spPr>
          <a:xfrm>
            <a:off x="76200" y="76200"/>
            <a:ext cx="8991600" cy="1219200"/>
          </a:xfrm>
        </p:spPr>
        <p:txBody>
          <a:bodyPr/>
          <a:lstStyle/>
          <a:p>
            <a:r>
              <a:rPr lang="en-US" sz="2800"/>
              <a:t>William Parsons studied external Galaxies, but thought they were solar systems forming in the Milky Way</a:t>
            </a:r>
          </a:p>
        </p:txBody>
      </p:sp>
      <p:sp>
        <p:nvSpPr>
          <p:cNvPr id="19460" name="Text Box 4"/>
          <p:cNvSpPr txBox="1">
            <a:spLocks noChangeArrowheads="1"/>
          </p:cNvSpPr>
          <p:nvPr/>
        </p:nvSpPr>
        <p:spPr bwMode="auto">
          <a:xfrm>
            <a:off x="7543800" y="4343400"/>
            <a:ext cx="1600200" cy="517525"/>
          </a:xfrm>
          <a:prstGeom prst="rect">
            <a:avLst/>
          </a:prstGeom>
          <a:noFill/>
          <a:ln w="12700">
            <a:noFill/>
            <a:miter lim="800000"/>
            <a:headEnd/>
            <a:tailEnd/>
          </a:ln>
          <a:effectLst/>
        </p:spPr>
        <p:txBody>
          <a:bodyPr>
            <a:spAutoFit/>
          </a:bodyPr>
          <a:lstStyle/>
          <a:p>
            <a:pPr algn="ctr">
              <a:spcBef>
                <a:spcPct val="50000"/>
              </a:spcBef>
            </a:pPr>
            <a:r>
              <a:rPr lang="en-US" sz="1400">
                <a:solidFill>
                  <a:schemeClr val="tx2"/>
                </a:solidFill>
                <a:latin typeface="Comic Sans MS" pitchFamily="66" charset="0"/>
              </a:rPr>
              <a:t>First Sketch of a galaxy, 1845</a:t>
            </a:r>
          </a:p>
        </p:txBody>
      </p:sp>
      <p:pic>
        <p:nvPicPr>
          <p:cNvPr id="19461" name="Picture 5" descr="parsons"/>
          <p:cNvPicPr>
            <a:picLocks noChangeAspect="1" noChangeArrowheads="1"/>
          </p:cNvPicPr>
          <p:nvPr/>
        </p:nvPicPr>
        <p:blipFill>
          <a:blip r:embed="rId4" cstate="print"/>
          <a:srcRect/>
          <a:stretch>
            <a:fillRect/>
          </a:stretch>
        </p:blipFill>
        <p:spPr bwMode="auto">
          <a:xfrm>
            <a:off x="3886200" y="1641475"/>
            <a:ext cx="3505200" cy="2419350"/>
          </a:xfrm>
          <a:prstGeom prst="rect">
            <a:avLst/>
          </a:prstGeom>
          <a:ln>
            <a:noFill/>
          </a:ln>
          <a:effectLst>
            <a:outerShdw blurRad="292100" dist="139700" dir="2700000" algn="tl" rotWithShape="0">
              <a:srgbClr val="333333">
                <a:alpha val="65000"/>
              </a:srgbClr>
            </a:outerShdw>
          </a:effectLst>
        </p:spPr>
      </p:pic>
      <p:pic>
        <p:nvPicPr>
          <p:cNvPr id="19462" name="Picture 6" descr="rosse3_2"/>
          <p:cNvPicPr>
            <a:picLocks noChangeAspect="1" noChangeArrowheads="1"/>
          </p:cNvPicPr>
          <p:nvPr/>
        </p:nvPicPr>
        <p:blipFill>
          <a:blip r:embed="rId5" cstate="print"/>
          <a:srcRect/>
          <a:stretch>
            <a:fillRect/>
          </a:stretch>
        </p:blipFill>
        <p:spPr bwMode="auto">
          <a:xfrm>
            <a:off x="457200" y="1981200"/>
            <a:ext cx="2889250" cy="4114800"/>
          </a:xfrm>
          <a:prstGeom prst="rect">
            <a:avLst/>
          </a:prstGeom>
          <a:ln>
            <a:noFill/>
          </a:ln>
          <a:effectLst>
            <a:outerShdw blurRad="292100" dist="139700" dir="2700000" algn="tl" rotWithShape="0">
              <a:srgbClr val="333333">
                <a:alpha val="65000"/>
              </a:srgbClr>
            </a:outerShdw>
          </a:effectLst>
        </p:spPr>
      </p:pic>
      <p:sp>
        <p:nvSpPr>
          <p:cNvPr id="19463" name="Rectangle 7"/>
          <p:cNvSpPr>
            <a:spLocks noChangeArrowheads="1"/>
          </p:cNvSpPr>
          <p:nvPr/>
        </p:nvSpPr>
        <p:spPr bwMode="auto">
          <a:xfrm>
            <a:off x="609600" y="6172200"/>
            <a:ext cx="2627313" cy="274638"/>
          </a:xfrm>
          <a:prstGeom prst="rect">
            <a:avLst/>
          </a:prstGeom>
          <a:noFill/>
          <a:ln w="12700">
            <a:noFill/>
            <a:miter lim="800000"/>
            <a:headEnd/>
            <a:tailEnd/>
          </a:ln>
          <a:effectLst/>
        </p:spPr>
        <p:txBody>
          <a:bodyPr wrap="none">
            <a:spAutoFit/>
          </a:bodyPr>
          <a:lstStyle/>
          <a:p>
            <a:r>
              <a:rPr lang="en-US" sz="1200">
                <a:latin typeface="Comic Sans MS" pitchFamily="66" charset="0"/>
              </a:rPr>
              <a:t>William Parsons, 3rd Earl of Rosse</a:t>
            </a:r>
          </a:p>
        </p:txBody>
      </p:sp>
      <p:sp>
        <p:nvSpPr>
          <p:cNvPr id="19464" name="Rectangle 8"/>
          <p:cNvSpPr>
            <a:spLocks noChangeArrowheads="1"/>
          </p:cNvSpPr>
          <p:nvPr/>
        </p:nvSpPr>
        <p:spPr bwMode="auto">
          <a:xfrm>
            <a:off x="7467600" y="1981200"/>
            <a:ext cx="1676400" cy="942975"/>
          </a:xfrm>
          <a:prstGeom prst="rect">
            <a:avLst/>
          </a:prstGeom>
          <a:noFill/>
          <a:ln w="12700">
            <a:noFill/>
            <a:miter lim="800000"/>
            <a:headEnd/>
            <a:tailEnd/>
          </a:ln>
          <a:effectLst/>
        </p:spPr>
        <p:txBody>
          <a:bodyPr>
            <a:spAutoFit/>
          </a:bodyPr>
          <a:lstStyle/>
          <a:p>
            <a:pPr algn="ctr"/>
            <a:r>
              <a:rPr lang="en-US" sz="1400">
                <a:solidFill>
                  <a:schemeClr val="tx2"/>
                </a:solidFill>
                <a:latin typeface="Comic Sans MS" pitchFamily="66" charset="0"/>
              </a:rPr>
              <a:t>The "Leviathan of Parsonstown" </a:t>
            </a:r>
          </a:p>
          <a:p>
            <a:pPr algn="ctr"/>
            <a:r>
              <a:rPr lang="en-US" sz="1400">
                <a:solidFill>
                  <a:schemeClr val="tx2"/>
                </a:solidFill>
                <a:latin typeface="Comic Sans MS" pitchFamily="66" charset="0"/>
              </a:rPr>
              <a:t>Parson's 72-inch telescope </a:t>
            </a:r>
          </a:p>
        </p:txBody>
      </p:sp>
      <p:pic>
        <p:nvPicPr>
          <p:cNvPr id="19465" name="Picture 9" descr="C:\Users\mw22.PHYSICS\Desktop\Picture1.png"/>
          <p:cNvPicPr>
            <a:picLocks noChangeAspect="1" noChangeArrowheads="1"/>
          </p:cNvPicPr>
          <p:nvPr/>
        </p:nvPicPr>
        <p:blipFill>
          <a:blip r:embed="rId6" cstate="print"/>
          <a:srcRect/>
          <a:stretch>
            <a:fillRect/>
          </a:stretch>
        </p:blipFill>
        <p:spPr bwMode="auto">
          <a:xfrm>
            <a:off x="3886200" y="4191000"/>
            <a:ext cx="3516313" cy="2389188"/>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noFill/>
          <a:ln/>
        </p:spPr>
        <p:txBody>
          <a:bodyPr lIns="90488" tIns="44450" rIns="90488" bIns="44450" anchor="ctr"/>
          <a:lstStyle/>
          <a:p>
            <a:r>
              <a:rPr lang="en-US"/>
              <a:t>Cosmology:</a:t>
            </a:r>
            <a:br>
              <a:rPr lang="en-US"/>
            </a:br>
            <a:r>
              <a:rPr lang="en-US"/>
              <a:t>How the Universe Works</a:t>
            </a:r>
          </a:p>
        </p:txBody>
      </p:sp>
      <p:sp>
        <p:nvSpPr>
          <p:cNvPr id="8195" name="Rectangle 3"/>
          <p:cNvSpPr>
            <a:spLocks noGrp="1" noChangeArrowheads="1"/>
          </p:cNvSpPr>
          <p:nvPr>
            <p:ph type="body" idx="1"/>
          </p:nvPr>
        </p:nvSpPr>
        <p:spPr>
          <a:noFill/>
          <a:ln/>
        </p:spPr>
        <p:txBody>
          <a:bodyPr lIns="90488" tIns="44450" rIns="90488" bIns="44450"/>
          <a:lstStyle/>
          <a:p>
            <a:pPr marL="571500" indent="-571500"/>
            <a:r>
              <a:rPr lang="en-US" dirty="0"/>
              <a:t>Cosmology is the study of the structure and evolution of the universe.  To understand the universe we need to be able to tell</a:t>
            </a:r>
          </a:p>
          <a:p>
            <a:pPr marL="839788" lvl="1" indent="-495300">
              <a:buFont typeface="Wingdings" pitchFamily="2" charset="2"/>
              <a:buAutoNum type="arabicPeriod"/>
            </a:pPr>
            <a:r>
              <a:rPr lang="en-US" dirty="0"/>
              <a:t>Where things are</a:t>
            </a:r>
          </a:p>
          <a:p>
            <a:pPr marL="839788" lvl="1" indent="-495300">
              <a:buFontTx/>
              <a:buAutoNum type="arabicPeriod"/>
            </a:pPr>
            <a:r>
              <a:rPr lang="en-US" dirty="0" smtClean="0"/>
              <a:t>How </a:t>
            </a:r>
            <a:r>
              <a:rPr lang="en-US" dirty="0"/>
              <a:t>things are moving</a:t>
            </a:r>
          </a:p>
        </p:txBody>
      </p:sp>
    </p:spTree>
    <p:custDataLst>
      <p:tags r:id="rId1"/>
    </p:custData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381000" y="1371600"/>
            <a:ext cx="8382000" cy="1981200"/>
          </a:xfrm>
          <a:noFill/>
          <a:ln/>
        </p:spPr>
        <p:txBody>
          <a:bodyPr lIns="90488" tIns="44450" rIns="90488" bIns="44450"/>
          <a:lstStyle/>
          <a:p>
            <a:pPr>
              <a:lnSpc>
                <a:spcPct val="90000"/>
              </a:lnSpc>
            </a:pPr>
            <a:r>
              <a:rPr lang="en-US" sz="2600"/>
              <a:t>Review: Methods for mesuring distance</a:t>
            </a:r>
          </a:p>
          <a:p>
            <a:pPr lvl="1">
              <a:lnSpc>
                <a:spcPct val="90000"/>
              </a:lnSpc>
            </a:pPr>
            <a:r>
              <a:rPr lang="en-US" sz="2200"/>
              <a:t>Radar ranging: works in the solar system</a:t>
            </a:r>
          </a:p>
          <a:p>
            <a:pPr lvl="1">
              <a:lnSpc>
                <a:spcPct val="90000"/>
              </a:lnSpc>
            </a:pPr>
            <a:r>
              <a:rPr lang="en-US" sz="2200"/>
              <a:t>Triangulation: can be used up to 3,000 light years (nearest 120,000 stars)</a:t>
            </a:r>
          </a:p>
          <a:p>
            <a:pPr lvl="1">
              <a:lnSpc>
                <a:spcPct val="90000"/>
              </a:lnSpc>
            </a:pPr>
            <a:r>
              <a:rPr lang="en-US" sz="2200"/>
              <a:t>Brightness-distance: works for individual stars</a:t>
            </a:r>
          </a:p>
        </p:txBody>
      </p:sp>
      <p:sp>
        <p:nvSpPr>
          <p:cNvPr id="10243" name="Rectangle 3"/>
          <p:cNvSpPr>
            <a:spLocks noGrp="1" noChangeArrowheads="1"/>
          </p:cNvSpPr>
          <p:nvPr>
            <p:ph type="title"/>
          </p:nvPr>
        </p:nvSpPr>
        <p:spPr/>
        <p:txBody>
          <a:bodyPr/>
          <a:lstStyle/>
          <a:p>
            <a:r>
              <a:rPr lang="en-US"/>
              <a:t>Measuring Astronomical Distances</a:t>
            </a:r>
          </a:p>
        </p:txBody>
      </p:sp>
      <p:pic>
        <p:nvPicPr>
          <p:cNvPr id="10244" name="Picture 4" descr="158309"/>
          <p:cNvPicPr>
            <a:picLocks noChangeAspect="1" noChangeArrowheads="1"/>
          </p:cNvPicPr>
          <p:nvPr/>
        </p:nvPicPr>
        <p:blipFill>
          <a:blip r:embed="rId4" cstate="print"/>
          <a:srcRect b="4351"/>
          <a:stretch>
            <a:fillRect/>
          </a:stretch>
        </p:blipFill>
        <p:spPr bwMode="auto">
          <a:xfrm>
            <a:off x="1676400" y="3124200"/>
            <a:ext cx="5029200" cy="3733800"/>
          </a:xfrm>
          <a:prstGeom prst="rect">
            <a:avLst/>
          </a:prstGeom>
          <a:noFill/>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t>The Basic Idea Behind  Finding  Distances to Stars:</a:t>
            </a:r>
          </a:p>
        </p:txBody>
      </p:sp>
      <p:sp>
        <p:nvSpPr>
          <p:cNvPr id="12291" name="Rectangle 3"/>
          <p:cNvSpPr>
            <a:spLocks noGrp="1" noChangeArrowheads="1"/>
          </p:cNvSpPr>
          <p:nvPr>
            <p:ph type="body" idx="4294967295"/>
          </p:nvPr>
        </p:nvSpPr>
        <p:spPr>
          <a:xfrm>
            <a:off x="935038" y="4945063"/>
            <a:ext cx="8208962" cy="1724025"/>
          </a:xfrm>
        </p:spPr>
        <p:txBody>
          <a:bodyPr/>
          <a:lstStyle/>
          <a:p>
            <a:r>
              <a:rPr lang="en-US" sz="2600"/>
              <a:t>We measure the brightness we see.</a:t>
            </a:r>
          </a:p>
          <a:p>
            <a:r>
              <a:rPr lang="en-US" sz="2600"/>
              <a:t>We infer the real brightness.</a:t>
            </a:r>
          </a:p>
          <a:p>
            <a:r>
              <a:rPr lang="en-US" sz="2600"/>
              <a:t>We calculate the distance from the difference.</a:t>
            </a:r>
          </a:p>
        </p:txBody>
      </p:sp>
      <p:pic>
        <p:nvPicPr>
          <p:cNvPr id="12292" name="Picture 4"/>
          <p:cNvPicPr>
            <a:picLocks noChangeAspect="1" noChangeArrowheads="1"/>
          </p:cNvPicPr>
          <p:nvPr/>
        </p:nvPicPr>
        <p:blipFill>
          <a:blip r:embed="rId4" cstate="print"/>
          <a:srcRect l="8295" t="14978" r="70471" b="51408"/>
          <a:stretch>
            <a:fillRect/>
          </a:stretch>
        </p:blipFill>
        <p:spPr bwMode="auto">
          <a:xfrm>
            <a:off x="1373188" y="2997200"/>
            <a:ext cx="1697037" cy="1684338"/>
          </a:xfrm>
          <a:prstGeom prst="rect">
            <a:avLst/>
          </a:prstGeom>
          <a:noFill/>
          <a:ln w="12700">
            <a:noFill/>
            <a:miter lim="800000"/>
            <a:headEnd/>
            <a:tailEnd/>
          </a:ln>
          <a:effectLst/>
        </p:spPr>
      </p:pic>
      <p:pic>
        <p:nvPicPr>
          <p:cNvPr id="12293" name="Picture 5"/>
          <p:cNvPicPr>
            <a:picLocks noChangeAspect="1" noChangeArrowheads="1"/>
          </p:cNvPicPr>
          <p:nvPr/>
        </p:nvPicPr>
        <p:blipFill>
          <a:blip r:embed="rId4" cstate="print"/>
          <a:srcRect l="1212" t="1369" r="61867" b="39514"/>
          <a:stretch>
            <a:fillRect/>
          </a:stretch>
        </p:blipFill>
        <p:spPr bwMode="auto">
          <a:xfrm>
            <a:off x="6648450" y="2970213"/>
            <a:ext cx="1731963" cy="1739900"/>
          </a:xfrm>
          <a:prstGeom prst="rect">
            <a:avLst/>
          </a:prstGeom>
          <a:noFill/>
          <a:ln w="12700">
            <a:noFill/>
            <a:miter lim="800000"/>
            <a:headEnd/>
            <a:tailEnd/>
          </a:ln>
          <a:effectLst/>
        </p:spPr>
      </p:pic>
      <p:pic>
        <p:nvPicPr>
          <p:cNvPr id="12294" name="Picture 6"/>
          <p:cNvPicPr>
            <a:picLocks noChangeAspect="1" noChangeArrowheads="1"/>
          </p:cNvPicPr>
          <p:nvPr/>
        </p:nvPicPr>
        <p:blipFill>
          <a:blip r:embed="rId4" cstate="print">
            <a:lum contrast="-6000"/>
          </a:blip>
          <a:srcRect l="5463" t="8818" r="66412" b="47061"/>
          <a:stretch>
            <a:fillRect/>
          </a:stretch>
        </p:blipFill>
        <p:spPr bwMode="auto">
          <a:xfrm>
            <a:off x="3908425" y="2981325"/>
            <a:ext cx="1722438" cy="1695450"/>
          </a:xfrm>
          <a:prstGeom prst="rect">
            <a:avLst/>
          </a:prstGeom>
          <a:noFill/>
          <a:ln w="12700">
            <a:noFill/>
            <a:miter lim="800000"/>
            <a:headEnd/>
            <a:tailEnd/>
          </a:ln>
          <a:effectLst/>
        </p:spPr>
      </p:pic>
      <p:sp>
        <p:nvSpPr>
          <p:cNvPr id="12295" name="Text Box 7"/>
          <p:cNvSpPr txBox="1">
            <a:spLocks noChangeArrowheads="1"/>
          </p:cNvSpPr>
          <p:nvPr/>
        </p:nvSpPr>
        <p:spPr bwMode="auto">
          <a:xfrm>
            <a:off x="1135062" y="2147888"/>
            <a:ext cx="2065338" cy="830997"/>
          </a:xfrm>
          <a:prstGeom prst="rect">
            <a:avLst/>
          </a:prstGeom>
          <a:noFill/>
          <a:ln w="12700">
            <a:noFill/>
            <a:miter lim="800000"/>
            <a:headEnd/>
            <a:tailEnd/>
          </a:ln>
          <a:effectLst/>
        </p:spPr>
        <p:txBody>
          <a:bodyPr wrap="square">
            <a:spAutoFit/>
          </a:bodyPr>
          <a:lstStyle/>
          <a:p>
            <a:pPr algn="ctr">
              <a:spcBef>
                <a:spcPct val="50000"/>
              </a:spcBef>
            </a:pPr>
            <a:r>
              <a:rPr lang="en-US" sz="2400" dirty="0" smtClean="0">
                <a:latin typeface="+mn-lt"/>
              </a:rPr>
              <a:t>“Real” </a:t>
            </a:r>
            <a:r>
              <a:rPr lang="en-US" sz="2400" dirty="0">
                <a:latin typeface="+mn-lt"/>
              </a:rPr>
              <a:t>Brightness</a:t>
            </a:r>
          </a:p>
        </p:txBody>
      </p:sp>
      <p:sp>
        <p:nvSpPr>
          <p:cNvPr id="12296" name="Text Box 8"/>
          <p:cNvSpPr txBox="1">
            <a:spLocks noChangeArrowheads="1"/>
          </p:cNvSpPr>
          <p:nvPr/>
        </p:nvSpPr>
        <p:spPr bwMode="auto">
          <a:xfrm>
            <a:off x="6553200" y="2133600"/>
            <a:ext cx="1981200" cy="830997"/>
          </a:xfrm>
          <a:prstGeom prst="rect">
            <a:avLst/>
          </a:prstGeom>
          <a:noFill/>
          <a:ln w="12700">
            <a:noFill/>
            <a:miter lim="800000"/>
            <a:headEnd/>
            <a:tailEnd/>
          </a:ln>
          <a:effectLst/>
        </p:spPr>
        <p:txBody>
          <a:bodyPr wrap="square">
            <a:spAutoFit/>
          </a:bodyPr>
          <a:lstStyle/>
          <a:p>
            <a:pPr algn="ctr">
              <a:spcBef>
                <a:spcPct val="50000"/>
              </a:spcBef>
            </a:pPr>
            <a:r>
              <a:rPr lang="en-US" sz="2400" dirty="0">
                <a:latin typeface="+mn-lt"/>
              </a:rPr>
              <a:t>Farther away still</a:t>
            </a:r>
          </a:p>
        </p:txBody>
      </p:sp>
      <p:sp>
        <p:nvSpPr>
          <p:cNvPr id="12297" name="Text Box 9"/>
          <p:cNvSpPr txBox="1">
            <a:spLocks noChangeArrowheads="1"/>
          </p:cNvSpPr>
          <p:nvPr/>
        </p:nvSpPr>
        <p:spPr bwMode="auto">
          <a:xfrm>
            <a:off x="3886200" y="2120900"/>
            <a:ext cx="1676400" cy="830997"/>
          </a:xfrm>
          <a:prstGeom prst="rect">
            <a:avLst/>
          </a:prstGeom>
          <a:noFill/>
          <a:ln w="12700">
            <a:noFill/>
            <a:miter lim="800000"/>
            <a:headEnd/>
            <a:tailEnd/>
          </a:ln>
          <a:effectLst/>
        </p:spPr>
        <p:txBody>
          <a:bodyPr wrap="square">
            <a:spAutoFit/>
          </a:bodyPr>
          <a:lstStyle/>
          <a:p>
            <a:pPr algn="ctr">
              <a:spcBef>
                <a:spcPct val="50000"/>
              </a:spcBef>
            </a:pPr>
            <a:r>
              <a:rPr lang="en-US" sz="2400" dirty="0">
                <a:latin typeface="+mn-lt"/>
              </a:rPr>
              <a:t>Farther away </a:t>
            </a:r>
          </a:p>
        </p:txBody>
      </p:sp>
    </p:spTree>
    <p:custDataLst>
      <p:tags r:id="rId1"/>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8" name="Picture 6" descr="158309"/>
          <p:cNvPicPr>
            <a:picLocks noChangeAspect="1" noChangeArrowheads="1"/>
          </p:cNvPicPr>
          <p:nvPr/>
        </p:nvPicPr>
        <p:blipFill>
          <a:blip r:embed="rId4" cstate="print"/>
          <a:srcRect/>
          <a:stretch>
            <a:fillRect/>
          </a:stretch>
        </p:blipFill>
        <p:spPr bwMode="auto">
          <a:xfrm>
            <a:off x="-76200" y="2598738"/>
            <a:ext cx="5486400" cy="4259262"/>
          </a:xfrm>
          <a:prstGeom prst="rect">
            <a:avLst/>
          </a:prstGeom>
          <a:noFill/>
        </p:spPr>
      </p:pic>
      <p:sp>
        <p:nvSpPr>
          <p:cNvPr id="182274" name="Rectangle 2"/>
          <p:cNvSpPr>
            <a:spLocks noGrp="1" noChangeArrowheads="1"/>
          </p:cNvSpPr>
          <p:nvPr>
            <p:ph type="title"/>
          </p:nvPr>
        </p:nvSpPr>
        <p:spPr>
          <a:xfrm>
            <a:off x="76200" y="196850"/>
            <a:ext cx="8991600" cy="909638"/>
          </a:xfrm>
        </p:spPr>
        <p:txBody>
          <a:bodyPr/>
          <a:lstStyle/>
          <a:p>
            <a:r>
              <a:rPr lang="en-US" sz="3200"/>
              <a:t>Color-Brightness Relation</a:t>
            </a:r>
          </a:p>
        </p:txBody>
      </p:sp>
      <p:sp>
        <p:nvSpPr>
          <p:cNvPr id="182275" name="Rectangle 3"/>
          <p:cNvSpPr>
            <a:spLocks noGrp="1" noChangeArrowheads="1"/>
          </p:cNvSpPr>
          <p:nvPr>
            <p:ph type="body" sz="half" idx="1"/>
          </p:nvPr>
        </p:nvSpPr>
        <p:spPr>
          <a:xfrm>
            <a:off x="228600" y="1371600"/>
            <a:ext cx="8915400" cy="1143000"/>
          </a:xfrm>
        </p:spPr>
        <p:txBody>
          <a:bodyPr/>
          <a:lstStyle/>
          <a:p>
            <a:pPr>
              <a:lnSpc>
                <a:spcPct val="90000"/>
              </a:lnSpc>
            </a:pPr>
            <a:r>
              <a:rPr lang="en-US" sz="2200"/>
              <a:t>The Next Rung on the distance ladder is from the relation between brightness and color.</a:t>
            </a:r>
          </a:p>
          <a:p>
            <a:pPr>
              <a:lnSpc>
                <a:spcPct val="90000"/>
              </a:lnSpc>
            </a:pPr>
            <a:r>
              <a:rPr lang="en-US" sz="2200"/>
              <a:t>Star colors and brightnesses are determined by their masses.</a:t>
            </a:r>
          </a:p>
        </p:txBody>
      </p:sp>
      <p:pic>
        <p:nvPicPr>
          <p:cNvPr id="182277" name="Picture 5" descr="figure 19-00"/>
          <p:cNvPicPr>
            <a:picLocks noChangeAspect="1" noChangeArrowheads="1"/>
          </p:cNvPicPr>
          <p:nvPr/>
        </p:nvPicPr>
        <p:blipFill>
          <a:blip r:embed="rId5" cstate="print"/>
          <a:srcRect/>
          <a:stretch>
            <a:fillRect/>
          </a:stretch>
        </p:blipFill>
        <p:spPr bwMode="auto">
          <a:xfrm>
            <a:off x="5334000" y="2743200"/>
            <a:ext cx="3657600" cy="357346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sz="4000"/>
              <a:t>Jovian planets have extremely low densities</a:t>
            </a:r>
          </a:p>
        </p:txBody>
      </p:sp>
      <p:sp>
        <p:nvSpPr>
          <p:cNvPr id="82947" name="Rectangle 3"/>
          <p:cNvSpPr>
            <a:spLocks noGrp="1" noChangeArrowheads="1"/>
          </p:cNvSpPr>
          <p:nvPr>
            <p:ph type="body" sz="half" idx="1"/>
          </p:nvPr>
        </p:nvSpPr>
        <p:spPr>
          <a:xfrm>
            <a:off x="457200" y="1447800"/>
            <a:ext cx="8229600" cy="2189163"/>
          </a:xfrm>
        </p:spPr>
        <p:txBody>
          <a:bodyPr/>
          <a:lstStyle/>
          <a:p>
            <a:r>
              <a:rPr lang="en-US" sz="2400"/>
              <a:t>Possible solid core</a:t>
            </a:r>
          </a:p>
          <a:p>
            <a:r>
              <a:rPr lang="en-US" sz="2400"/>
              <a:t>Molecular and metallic hydrogen shells </a:t>
            </a:r>
          </a:p>
          <a:p>
            <a:pPr lvl="1"/>
            <a:r>
              <a:rPr lang="en-US" sz="2000"/>
              <a:t>Jupiter and Saturn</a:t>
            </a:r>
          </a:p>
          <a:p>
            <a:r>
              <a:rPr lang="en-US" sz="2400"/>
              <a:t>Mantles of water and ice</a:t>
            </a:r>
          </a:p>
          <a:p>
            <a:pPr lvl="1"/>
            <a:r>
              <a:rPr lang="en-US" sz="2000"/>
              <a:t>Uranus and Neptune</a:t>
            </a:r>
          </a:p>
        </p:txBody>
      </p:sp>
      <p:pic>
        <p:nvPicPr>
          <p:cNvPr id="82948" name="Picture 4" descr="gas_interiors"/>
          <p:cNvPicPr>
            <a:picLocks noGrp="1" noChangeAspect="1" noChangeArrowheads="1"/>
          </p:cNvPicPr>
          <p:nvPr>
            <p:ph sz="half" idx="2"/>
          </p:nvPr>
        </p:nvPicPr>
        <p:blipFill>
          <a:blip r:embed="rId3" cstate="print"/>
          <a:srcRect/>
          <a:stretch>
            <a:fillRect/>
          </a:stretch>
        </p:blipFill>
        <p:spPr>
          <a:xfrm>
            <a:off x="1524000" y="3498850"/>
            <a:ext cx="5638800" cy="3359150"/>
          </a:xfrm>
          <a:noFill/>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noFill/>
          <a:ln/>
        </p:spPr>
        <p:txBody>
          <a:bodyPr lIns="90488" tIns="44450" rIns="90488" bIns="44450" anchor="ctr"/>
          <a:lstStyle/>
          <a:p>
            <a:r>
              <a:rPr lang="en-US"/>
              <a:t>Brightness-Distance (Hertzsprung-Russell Method)</a:t>
            </a:r>
          </a:p>
        </p:txBody>
      </p:sp>
      <p:sp>
        <p:nvSpPr>
          <p:cNvPr id="186371" name="Rectangle 3"/>
          <p:cNvSpPr>
            <a:spLocks noGrp="1" noChangeArrowheads="1"/>
          </p:cNvSpPr>
          <p:nvPr>
            <p:ph type="body" idx="1"/>
          </p:nvPr>
        </p:nvSpPr>
        <p:spPr>
          <a:xfrm>
            <a:off x="76200" y="1600200"/>
            <a:ext cx="4419600" cy="4876800"/>
          </a:xfrm>
          <a:noFill/>
          <a:ln/>
        </p:spPr>
        <p:txBody>
          <a:bodyPr lIns="90488" tIns="44450" rIns="90488" bIns="44450"/>
          <a:lstStyle/>
          <a:p>
            <a:pPr>
              <a:lnSpc>
                <a:spcPct val="80000"/>
              </a:lnSpc>
            </a:pPr>
            <a:r>
              <a:rPr lang="en-US" sz="2100"/>
              <a:t>Absolute brightness -- the actual brightness of things viewed from the same distance</a:t>
            </a:r>
            <a:endParaRPr lang="en-US" sz="2500"/>
          </a:p>
          <a:p>
            <a:pPr lvl="1">
              <a:lnSpc>
                <a:spcPct val="80000"/>
              </a:lnSpc>
            </a:pPr>
            <a:r>
              <a:rPr lang="en-US" sz="2000"/>
              <a:t>Read from the H-R diagram knowing the stars color</a:t>
            </a:r>
          </a:p>
          <a:p>
            <a:pPr>
              <a:lnSpc>
                <a:spcPct val="80000"/>
              </a:lnSpc>
            </a:pPr>
            <a:r>
              <a:rPr lang="en-US" sz="2100"/>
              <a:t>Apparent brightness -- how bright things look to us here on earth</a:t>
            </a:r>
          </a:p>
          <a:p>
            <a:pPr lvl="1">
              <a:lnSpc>
                <a:spcPct val="80000"/>
              </a:lnSpc>
            </a:pPr>
            <a:r>
              <a:rPr lang="en-US" sz="2000"/>
              <a:t> near stars appear brighter than far stars of the same color </a:t>
            </a:r>
          </a:p>
          <a:p>
            <a:pPr>
              <a:lnSpc>
                <a:spcPct val="80000"/>
              </a:lnSpc>
            </a:pPr>
            <a:r>
              <a:rPr lang="en-US" sz="2100"/>
              <a:t>By comparing the absolute and apparent brightness, we can measure distance</a:t>
            </a:r>
          </a:p>
          <a:p>
            <a:pPr>
              <a:lnSpc>
                <a:spcPct val="80000"/>
              </a:lnSpc>
            </a:pPr>
            <a:r>
              <a:rPr lang="en-US" sz="2100"/>
              <a:t>This is useful for distances to all the stars in the Milky way Galaxy.</a:t>
            </a:r>
          </a:p>
        </p:txBody>
      </p:sp>
      <p:pic>
        <p:nvPicPr>
          <p:cNvPr id="186372" name="Picture 4" descr="158309"/>
          <p:cNvPicPr>
            <a:picLocks noChangeAspect="1" noChangeArrowheads="1"/>
          </p:cNvPicPr>
          <p:nvPr/>
        </p:nvPicPr>
        <p:blipFill>
          <a:blip r:embed="rId4" cstate="print"/>
          <a:srcRect/>
          <a:stretch>
            <a:fillRect/>
          </a:stretch>
        </p:blipFill>
        <p:spPr bwMode="auto">
          <a:xfrm>
            <a:off x="4343400" y="1981200"/>
            <a:ext cx="4800600" cy="372745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152400" y="1325563"/>
            <a:ext cx="8397875" cy="2103437"/>
          </a:xfrm>
        </p:spPr>
        <p:txBody>
          <a:bodyPr/>
          <a:lstStyle/>
          <a:p>
            <a:pPr>
              <a:lnSpc>
                <a:spcPct val="80000"/>
              </a:lnSpc>
            </a:pPr>
            <a:r>
              <a:rPr lang="en-US" sz="2100"/>
              <a:t>A class of very bright stars called Cepheids, have a tight relation between their real brightness and their pulsation periods.</a:t>
            </a:r>
          </a:p>
          <a:p>
            <a:pPr lvl="1">
              <a:lnSpc>
                <a:spcPct val="80000"/>
              </a:lnSpc>
            </a:pPr>
            <a:r>
              <a:rPr lang="en-US" sz="1700"/>
              <a:t>Pulsation period </a:t>
            </a:r>
            <a:r>
              <a:rPr lang="en-US" sz="1700">
                <a:sym typeface="Wingdings" pitchFamily="2" charset="2"/>
              </a:rPr>
              <a:t> real brightness  measured brightness  distance</a:t>
            </a:r>
            <a:endParaRPr lang="en-US" sz="1700"/>
          </a:p>
          <a:p>
            <a:pPr>
              <a:lnSpc>
                <a:spcPct val="80000"/>
              </a:lnSpc>
            </a:pPr>
            <a:r>
              <a:rPr lang="en-US" sz="2100"/>
              <a:t>The primary mission of the Hubble Space Telescope was to find distances to nearby galaxies using Cepheid variable stars.</a:t>
            </a:r>
          </a:p>
          <a:p>
            <a:pPr>
              <a:lnSpc>
                <a:spcPct val="80000"/>
              </a:lnSpc>
            </a:pPr>
            <a:endParaRPr lang="en-US" sz="1900"/>
          </a:p>
        </p:txBody>
      </p:sp>
      <p:pic>
        <p:nvPicPr>
          <p:cNvPr id="13315" name="Picture 3"/>
          <p:cNvPicPr>
            <a:picLocks noChangeAspect="1" noChangeArrowheads="1"/>
          </p:cNvPicPr>
          <p:nvPr/>
        </p:nvPicPr>
        <p:blipFill>
          <a:blip r:embed="rId4" cstate="print"/>
          <a:srcRect/>
          <a:stretch>
            <a:fillRect/>
          </a:stretch>
        </p:blipFill>
        <p:spPr bwMode="auto">
          <a:xfrm>
            <a:off x="5403850" y="3224213"/>
            <a:ext cx="3740150" cy="3222625"/>
          </a:xfrm>
          <a:prstGeom prst="rect">
            <a:avLst/>
          </a:prstGeom>
          <a:noFill/>
        </p:spPr>
      </p:pic>
      <p:pic>
        <p:nvPicPr>
          <p:cNvPr id="13316" name="Picture 4"/>
          <p:cNvPicPr>
            <a:picLocks noChangeAspect="1" noChangeArrowheads="1"/>
          </p:cNvPicPr>
          <p:nvPr/>
        </p:nvPicPr>
        <p:blipFill>
          <a:blip r:embed="rId5" cstate="print"/>
          <a:srcRect/>
          <a:stretch>
            <a:fillRect/>
          </a:stretch>
        </p:blipFill>
        <p:spPr bwMode="auto">
          <a:xfrm>
            <a:off x="922338" y="3114675"/>
            <a:ext cx="4321175" cy="3589338"/>
          </a:xfrm>
          <a:prstGeom prst="rect">
            <a:avLst/>
          </a:prstGeom>
          <a:noFill/>
          <a:ln w="12700">
            <a:noFill/>
            <a:miter lim="800000"/>
            <a:headEnd/>
            <a:tailEnd/>
          </a:ln>
          <a:effectLst/>
        </p:spPr>
      </p:pic>
      <p:sp>
        <p:nvSpPr>
          <p:cNvPr id="13317" name="Line 5"/>
          <p:cNvSpPr>
            <a:spLocks noChangeShapeType="1"/>
          </p:cNvSpPr>
          <p:nvPr/>
        </p:nvSpPr>
        <p:spPr bwMode="auto">
          <a:xfrm flipV="1">
            <a:off x="3514725" y="6049963"/>
            <a:ext cx="3833813" cy="42862"/>
          </a:xfrm>
          <a:prstGeom prst="line">
            <a:avLst/>
          </a:prstGeom>
          <a:noFill/>
          <a:ln w="19050">
            <a:solidFill>
              <a:srgbClr val="00FF00"/>
            </a:solidFill>
            <a:round/>
            <a:headEnd/>
            <a:tailEnd type="triangle" w="med" len="med"/>
          </a:ln>
          <a:effectLst/>
        </p:spPr>
        <p:txBody>
          <a:bodyPr wrap="none"/>
          <a:lstStyle/>
          <a:p>
            <a:endParaRPr lang="en-US"/>
          </a:p>
        </p:txBody>
      </p:sp>
      <p:sp>
        <p:nvSpPr>
          <p:cNvPr id="13318" name="Line 6"/>
          <p:cNvSpPr>
            <a:spLocks noChangeShapeType="1"/>
          </p:cNvSpPr>
          <p:nvPr/>
        </p:nvSpPr>
        <p:spPr bwMode="auto">
          <a:xfrm>
            <a:off x="3613150" y="4440238"/>
            <a:ext cx="4473575" cy="1541462"/>
          </a:xfrm>
          <a:prstGeom prst="line">
            <a:avLst/>
          </a:prstGeom>
          <a:noFill/>
          <a:ln w="19050">
            <a:solidFill>
              <a:srgbClr val="00FF00"/>
            </a:solidFill>
            <a:round/>
            <a:headEnd/>
            <a:tailEnd type="triangle" w="med" len="med"/>
          </a:ln>
          <a:effectLst/>
        </p:spPr>
        <p:txBody>
          <a:bodyPr wrap="none"/>
          <a:lstStyle/>
          <a:p>
            <a:endParaRPr lang="en-US"/>
          </a:p>
        </p:txBody>
      </p:sp>
      <p:sp>
        <p:nvSpPr>
          <p:cNvPr id="13319" name="Line 7"/>
          <p:cNvSpPr>
            <a:spLocks noChangeShapeType="1"/>
          </p:cNvSpPr>
          <p:nvPr/>
        </p:nvSpPr>
        <p:spPr bwMode="auto">
          <a:xfrm>
            <a:off x="4505325" y="3635375"/>
            <a:ext cx="3802063" cy="2357438"/>
          </a:xfrm>
          <a:prstGeom prst="line">
            <a:avLst/>
          </a:prstGeom>
          <a:noFill/>
          <a:ln w="19050">
            <a:solidFill>
              <a:srgbClr val="00FF00"/>
            </a:solidFill>
            <a:round/>
            <a:headEnd/>
            <a:tailEnd type="triangle" w="med" len="med"/>
          </a:ln>
          <a:effectLst/>
        </p:spPr>
        <p:txBody>
          <a:bodyPr wrap="none"/>
          <a:lstStyle/>
          <a:p>
            <a:endParaRPr lang="en-US"/>
          </a:p>
        </p:txBody>
      </p:sp>
      <p:sp>
        <p:nvSpPr>
          <p:cNvPr id="13320" name="Line 8"/>
          <p:cNvSpPr>
            <a:spLocks noChangeShapeType="1"/>
          </p:cNvSpPr>
          <p:nvPr/>
        </p:nvSpPr>
        <p:spPr bwMode="auto">
          <a:xfrm flipH="1">
            <a:off x="5949950" y="4349750"/>
            <a:ext cx="1322388" cy="0"/>
          </a:xfrm>
          <a:prstGeom prst="line">
            <a:avLst/>
          </a:prstGeom>
          <a:noFill/>
          <a:ln w="19050">
            <a:solidFill>
              <a:srgbClr val="FF5050"/>
            </a:solidFill>
            <a:prstDash val="dash"/>
            <a:round/>
            <a:headEnd/>
            <a:tailEnd/>
          </a:ln>
          <a:effectLst/>
        </p:spPr>
        <p:txBody>
          <a:bodyPr wrap="none"/>
          <a:lstStyle/>
          <a:p>
            <a:endParaRPr lang="en-US"/>
          </a:p>
        </p:txBody>
      </p:sp>
      <p:sp>
        <p:nvSpPr>
          <p:cNvPr id="13321" name="Line 9"/>
          <p:cNvSpPr>
            <a:spLocks noChangeShapeType="1"/>
          </p:cNvSpPr>
          <p:nvPr/>
        </p:nvSpPr>
        <p:spPr bwMode="auto">
          <a:xfrm flipH="1">
            <a:off x="6016625" y="4130675"/>
            <a:ext cx="2071688" cy="0"/>
          </a:xfrm>
          <a:prstGeom prst="line">
            <a:avLst/>
          </a:prstGeom>
          <a:noFill/>
          <a:ln w="19050">
            <a:solidFill>
              <a:srgbClr val="FF5050"/>
            </a:solidFill>
            <a:prstDash val="dash"/>
            <a:round/>
            <a:headEnd/>
            <a:tailEnd/>
          </a:ln>
          <a:effectLst/>
        </p:spPr>
        <p:txBody>
          <a:bodyPr wrap="none"/>
          <a:lstStyle/>
          <a:p>
            <a:endParaRPr lang="en-US"/>
          </a:p>
        </p:txBody>
      </p:sp>
      <p:sp>
        <p:nvSpPr>
          <p:cNvPr id="13322" name="Line 10"/>
          <p:cNvSpPr>
            <a:spLocks noChangeShapeType="1"/>
          </p:cNvSpPr>
          <p:nvPr/>
        </p:nvSpPr>
        <p:spPr bwMode="auto">
          <a:xfrm flipH="1">
            <a:off x="5929313" y="3987800"/>
            <a:ext cx="2357437" cy="11113"/>
          </a:xfrm>
          <a:prstGeom prst="line">
            <a:avLst/>
          </a:prstGeom>
          <a:noFill/>
          <a:ln w="19050">
            <a:solidFill>
              <a:srgbClr val="FF5050"/>
            </a:solidFill>
            <a:prstDash val="dash"/>
            <a:round/>
            <a:headEnd/>
            <a:tailEnd/>
          </a:ln>
          <a:effectLst/>
        </p:spPr>
        <p:txBody>
          <a:bodyPr wrap="none"/>
          <a:lstStyle/>
          <a:p>
            <a:endParaRPr lang="en-US"/>
          </a:p>
        </p:txBody>
      </p:sp>
      <p:sp>
        <p:nvSpPr>
          <p:cNvPr id="13323" name="Line 11"/>
          <p:cNvSpPr>
            <a:spLocks noChangeShapeType="1"/>
          </p:cNvSpPr>
          <p:nvPr/>
        </p:nvSpPr>
        <p:spPr bwMode="auto">
          <a:xfrm>
            <a:off x="2709863" y="5915025"/>
            <a:ext cx="0" cy="220663"/>
          </a:xfrm>
          <a:prstGeom prst="line">
            <a:avLst/>
          </a:prstGeom>
          <a:noFill/>
          <a:ln w="28575">
            <a:solidFill>
              <a:srgbClr val="FF5050"/>
            </a:solidFill>
            <a:round/>
            <a:headEnd/>
            <a:tailEnd/>
          </a:ln>
          <a:effectLst/>
        </p:spPr>
        <p:txBody>
          <a:bodyPr wrap="none"/>
          <a:lstStyle/>
          <a:p>
            <a:endParaRPr lang="en-US"/>
          </a:p>
        </p:txBody>
      </p:sp>
      <p:sp>
        <p:nvSpPr>
          <p:cNvPr id="13324" name="Line 12"/>
          <p:cNvSpPr>
            <a:spLocks noChangeShapeType="1"/>
          </p:cNvSpPr>
          <p:nvPr/>
        </p:nvSpPr>
        <p:spPr bwMode="auto">
          <a:xfrm>
            <a:off x="3368675" y="5902325"/>
            <a:ext cx="0" cy="220663"/>
          </a:xfrm>
          <a:prstGeom prst="line">
            <a:avLst/>
          </a:prstGeom>
          <a:noFill/>
          <a:ln w="28575">
            <a:solidFill>
              <a:srgbClr val="FF5050"/>
            </a:solidFill>
            <a:round/>
            <a:headEnd/>
            <a:tailEnd/>
          </a:ln>
          <a:effectLst/>
        </p:spPr>
        <p:txBody>
          <a:bodyPr wrap="none"/>
          <a:lstStyle/>
          <a:p>
            <a:endParaRPr lang="en-US"/>
          </a:p>
        </p:txBody>
      </p:sp>
      <p:sp>
        <p:nvSpPr>
          <p:cNvPr id="13325" name="Text Box 13"/>
          <p:cNvSpPr txBox="1">
            <a:spLocks noChangeArrowheads="1"/>
          </p:cNvSpPr>
          <p:nvPr/>
        </p:nvSpPr>
        <p:spPr bwMode="auto">
          <a:xfrm>
            <a:off x="2687638" y="5859463"/>
            <a:ext cx="795337" cy="304800"/>
          </a:xfrm>
          <a:prstGeom prst="rect">
            <a:avLst/>
          </a:prstGeom>
          <a:noFill/>
          <a:ln w="28575">
            <a:noFill/>
            <a:miter lim="800000"/>
            <a:headEnd/>
            <a:tailEnd/>
          </a:ln>
          <a:effectLst/>
        </p:spPr>
        <p:txBody>
          <a:bodyPr>
            <a:spAutoFit/>
          </a:bodyPr>
          <a:lstStyle/>
          <a:p>
            <a:pPr>
              <a:spcBef>
                <a:spcPct val="50000"/>
              </a:spcBef>
            </a:pPr>
            <a:r>
              <a:rPr lang="en-US" sz="1400" b="1">
                <a:solidFill>
                  <a:schemeClr val="bg2"/>
                </a:solidFill>
                <a:latin typeface="Times New Roman" pitchFamily="18" charset="0"/>
              </a:rPr>
              <a:t>10 days</a:t>
            </a:r>
          </a:p>
        </p:txBody>
      </p:sp>
      <p:sp>
        <p:nvSpPr>
          <p:cNvPr id="13326" name="Line 14"/>
          <p:cNvSpPr>
            <a:spLocks noChangeShapeType="1"/>
          </p:cNvSpPr>
          <p:nvPr/>
        </p:nvSpPr>
        <p:spPr bwMode="auto">
          <a:xfrm>
            <a:off x="2322513" y="5121275"/>
            <a:ext cx="0" cy="220663"/>
          </a:xfrm>
          <a:prstGeom prst="line">
            <a:avLst/>
          </a:prstGeom>
          <a:noFill/>
          <a:ln w="28575">
            <a:solidFill>
              <a:srgbClr val="FF5050"/>
            </a:solidFill>
            <a:round/>
            <a:headEnd/>
            <a:tailEnd/>
          </a:ln>
          <a:effectLst/>
        </p:spPr>
        <p:txBody>
          <a:bodyPr wrap="none"/>
          <a:lstStyle/>
          <a:p>
            <a:endParaRPr lang="en-US"/>
          </a:p>
        </p:txBody>
      </p:sp>
      <p:sp>
        <p:nvSpPr>
          <p:cNvPr id="13327" name="Line 15"/>
          <p:cNvSpPr>
            <a:spLocks noChangeShapeType="1"/>
          </p:cNvSpPr>
          <p:nvPr/>
        </p:nvSpPr>
        <p:spPr bwMode="auto">
          <a:xfrm>
            <a:off x="3148013" y="5129213"/>
            <a:ext cx="0" cy="220662"/>
          </a:xfrm>
          <a:prstGeom prst="line">
            <a:avLst/>
          </a:prstGeom>
          <a:noFill/>
          <a:ln w="28575">
            <a:solidFill>
              <a:srgbClr val="FF5050"/>
            </a:solidFill>
            <a:round/>
            <a:headEnd/>
            <a:tailEnd/>
          </a:ln>
          <a:effectLst/>
        </p:spPr>
        <p:txBody>
          <a:bodyPr wrap="none"/>
          <a:lstStyle/>
          <a:p>
            <a:endParaRPr lang="en-US"/>
          </a:p>
        </p:txBody>
      </p:sp>
      <p:sp>
        <p:nvSpPr>
          <p:cNvPr id="13328" name="Text Box 16"/>
          <p:cNvSpPr txBox="1">
            <a:spLocks noChangeArrowheads="1"/>
          </p:cNvSpPr>
          <p:nvPr/>
        </p:nvSpPr>
        <p:spPr bwMode="auto">
          <a:xfrm>
            <a:off x="2376488" y="5108575"/>
            <a:ext cx="795337" cy="304800"/>
          </a:xfrm>
          <a:prstGeom prst="rect">
            <a:avLst/>
          </a:prstGeom>
          <a:noFill/>
          <a:ln w="28575">
            <a:noFill/>
            <a:miter lim="800000"/>
            <a:headEnd/>
            <a:tailEnd/>
          </a:ln>
          <a:effectLst/>
        </p:spPr>
        <p:txBody>
          <a:bodyPr>
            <a:spAutoFit/>
          </a:bodyPr>
          <a:lstStyle/>
          <a:p>
            <a:pPr>
              <a:spcBef>
                <a:spcPct val="50000"/>
              </a:spcBef>
            </a:pPr>
            <a:r>
              <a:rPr lang="en-US" sz="1400" b="1">
                <a:solidFill>
                  <a:schemeClr val="bg2"/>
                </a:solidFill>
                <a:latin typeface="Times New Roman" pitchFamily="18" charset="0"/>
              </a:rPr>
              <a:t>15 days</a:t>
            </a:r>
          </a:p>
        </p:txBody>
      </p:sp>
      <p:sp>
        <p:nvSpPr>
          <p:cNvPr id="13329" name="Line 17"/>
          <p:cNvSpPr>
            <a:spLocks noChangeShapeType="1"/>
          </p:cNvSpPr>
          <p:nvPr/>
        </p:nvSpPr>
        <p:spPr bwMode="auto">
          <a:xfrm>
            <a:off x="1916113" y="4283075"/>
            <a:ext cx="0" cy="220663"/>
          </a:xfrm>
          <a:prstGeom prst="line">
            <a:avLst/>
          </a:prstGeom>
          <a:noFill/>
          <a:ln w="28575">
            <a:solidFill>
              <a:srgbClr val="FF5050"/>
            </a:solidFill>
            <a:round/>
            <a:headEnd/>
            <a:tailEnd/>
          </a:ln>
          <a:effectLst/>
        </p:spPr>
        <p:txBody>
          <a:bodyPr wrap="none"/>
          <a:lstStyle/>
          <a:p>
            <a:endParaRPr lang="en-US"/>
          </a:p>
        </p:txBody>
      </p:sp>
      <p:sp>
        <p:nvSpPr>
          <p:cNvPr id="13330" name="Line 18"/>
          <p:cNvSpPr>
            <a:spLocks noChangeShapeType="1"/>
          </p:cNvSpPr>
          <p:nvPr/>
        </p:nvSpPr>
        <p:spPr bwMode="auto">
          <a:xfrm>
            <a:off x="3487738" y="4303713"/>
            <a:ext cx="0" cy="220662"/>
          </a:xfrm>
          <a:prstGeom prst="line">
            <a:avLst/>
          </a:prstGeom>
          <a:noFill/>
          <a:ln w="28575">
            <a:solidFill>
              <a:srgbClr val="FF5050"/>
            </a:solidFill>
            <a:round/>
            <a:headEnd/>
            <a:tailEnd/>
          </a:ln>
          <a:effectLst/>
        </p:spPr>
        <p:txBody>
          <a:bodyPr wrap="none"/>
          <a:lstStyle/>
          <a:p>
            <a:endParaRPr lang="en-US"/>
          </a:p>
        </p:txBody>
      </p:sp>
      <p:sp>
        <p:nvSpPr>
          <p:cNvPr id="13331" name="Line 19"/>
          <p:cNvSpPr>
            <a:spLocks noChangeShapeType="1"/>
          </p:cNvSpPr>
          <p:nvPr/>
        </p:nvSpPr>
        <p:spPr bwMode="auto">
          <a:xfrm>
            <a:off x="1990725" y="3522663"/>
            <a:ext cx="0" cy="220662"/>
          </a:xfrm>
          <a:prstGeom prst="line">
            <a:avLst/>
          </a:prstGeom>
          <a:noFill/>
          <a:ln w="28575">
            <a:solidFill>
              <a:srgbClr val="FF5050"/>
            </a:solidFill>
            <a:round/>
            <a:headEnd/>
            <a:tailEnd/>
          </a:ln>
          <a:effectLst/>
        </p:spPr>
        <p:txBody>
          <a:bodyPr wrap="none"/>
          <a:lstStyle/>
          <a:p>
            <a:endParaRPr lang="en-US"/>
          </a:p>
        </p:txBody>
      </p:sp>
      <p:sp>
        <p:nvSpPr>
          <p:cNvPr id="13332" name="Line 20"/>
          <p:cNvSpPr>
            <a:spLocks noChangeShapeType="1"/>
          </p:cNvSpPr>
          <p:nvPr/>
        </p:nvSpPr>
        <p:spPr bwMode="auto">
          <a:xfrm>
            <a:off x="4368800" y="3554413"/>
            <a:ext cx="0" cy="220662"/>
          </a:xfrm>
          <a:prstGeom prst="line">
            <a:avLst/>
          </a:prstGeom>
          <a:noFill/>
          <a:ln w="28575">
            <a:solidFill>
              <a:srgbClr val="FF5050"/>
            </a:solidFill>
            <a:round/>
            <a:headEnd/>
            <a:tailEnd/>
          </a:ln>
          <a:effectLst/>
        </p:spPr>
        <p:txBody>
          <a:bodyPr wrap="none"/>
          <a:lstStyle/>
          <a:p>
            <a:endParaRPr lang="en-US"/>
          </a:p>
        </p:txBody>
      </p:sp>
      <p:sp>
        <p:nvSpPr>
          <p:cNvPr id="13333" name="Text Box 21"/>
          <p:cNvSpPr txBox="1">
            <a:spLocks noChangeArrowheads="1"/>
          </p:cNvSpPr>
          <p:nvPr/>
        </p:nvSpPr>
        <p:spPr bwMode="auto">
          <a:xfrm>
            <a:off x="2860675" y="3533775"/>
            <a:ext cx="795338" cy="304800"/>
          </a:xfrm>
          <a:prstGeom prst="rect">
            <a:avLst/>
          </a:prstGeom>
          <a:noFill/>
          <a:ln w="28575">
            <a:noFill/>
            <a:miter lim="800000"/>
            <a:headEnd/>
            <a:tailEnd/>
          </a:ln>
          <a:effectLst/>
        </p:spPr>
        <p:txBody>
          <a:bodyPr>
            <a:spAutoFit/>
          </a:bodyPr>
          <a:lstStyle/>
          <a:p>
            <a:pPr>
              <a:spcBef>
                <a:spcPct val="50000"/>
              </a:spcBef>
            </a:pPr>
            <a:r>
              <a:rPr lang="en-US" sz="1400" b="1">
                <a:solidFill>
                  <a:schemeClr val="bg2"/>
                </a:solidFill>
                <a:latin typeface="Times New Roman" pitchFamily="18" charset="0"/>
              </a:rPr>
              <a:t>45 days</a:t>
            </a:r>
          </a:p>
        </p:txBody>
      </p:sp>
      <p:sp>
        <p:nvSpPr>
          <p:cNvPr id="13334" name="Rectangle 22"/>
          <p:cNvSpPr>
            <a:spLocks noChangeArrowheads="1"/>
          </p:cNvSpPr>
          <p:nvPr/>
        </p:nvSpPr>
        <p:spPr bwMode="auto">
          <a:xfrm>
            <a:off x="2424113" y="4275138"/>
            <a:ext cx="792162" cy="341312"/>
          </a:xfrm>
          <a:prstGeom prst="rect">
            <a:avLst/>
          </a:prstGeom>
          <a:noFill/>
          <a:ln w="12700">
            <a:solidFill>
              <a:schemeClr val="tx1"/>
            </a:solidFill>
            <a:miter lim="800000"/>
            <a:headEnd/>
            <a:tailEnd/>
          </a:ln>
          <a:effectLst/>
        </p:spPr>
        <p:txBody>
          <a:bodyPr wrap="none" anchor="ctr"/>
          <a:lstStyle/>
          <a:p>
            <a:endParaRPr lang="en-US"/>
          </a:p>
        </p:txBody>
      </p:sp>
      <p:sp>
        <p:nvSpPr>
          <p:cNvPr id="13335" name="Text Box 23"/>
          <p:cNvSpPr txBox="1">
            <a:spLocks noChangeArrowheads="1"/>
          </p:cNvSpPr>
          <p:nvPr/>
        </p:nvSpPr>
        <p:spPr bwMode="auto">
          <a:xfrm>
            <a:off x="2500313" y="4294188"/>
            <a:ext cx="795337" cy="304800"/>
          </a:xfrm>
          <a:prstGeom prst="rect">
            <a:avLst/>
          </a:prstGeom>
          <a:solidFill>
            <a:srgbClr val="FFFFFF"/>
          </a:solidFill>
          <a:ln w="28575">
            <a:noFill/>
            <a:miter lim="800000"/>
            <a:headEnd/>
            <a:tailEnd/>
          </a:ln>
          <a:effectLst/>
        </p:spPr>
        <p:txBody>
          <a:bodyPr>
            <a:spAutoFit/>
          </a:bodyPr>
          <a:lstStyle/>
          <a:p>
            <a:pPr>
              <a:spcBef>
                <a:spcPct val="50000"/>
              </a:spcBef>
            </a:pPr>
            <a:r>
              <a:rPr lang="en-US" sz="1400" b="1">
                <a:solidFill>
                  <a:schemeClr val="bg2"/>
                </a:solidFill>
                <a:latin typeface="Times New Roman" pitchFamily="18" charset="0"/>
              </a:rPr>
              <a:t>30 days</a:t>
            </a:r>
          </a:p>
        </p:txBody>
      </p:sp>
      <p:sp>
        <p:nvSpPr>
          <p:cNvPr id="13336" name="Line 24"/>
          <p:cNvSpPr>
            <a:spLocks noChangeShapeType="1"/>
          </p:cNvSpPr>
          <p:nvPr/>
        </p:nvSpPr>
        <p:spPr bwMode="auto">
          <a:xfrm flipV="1">
            <a:off x="7381875" y="4371975"/>
            <a:ext cx="0" cy="1631950"/>
          </a:xfrm>
          <a:prstGeom prst="line">
            <a:avLst/>
          </a:prstGeom>
          <a:noFill/>
          <a:ln w="19050">
            <a:solidFill>
              <a:srgbClr val="FF5050"/>
            </a:solidFill>
            <a:prstDash val="dash"/>
            <a:round/>
            <a:headEnd/>
            <a:tailEnd/>
          </a:ln>
          <a:effectLst/>
        </p:spPr>
        <p:txBody>
          <a:bodyPr wrap="none"/>
          <a:lstStyle/>
          <a:p>
            <a:endParaRPr lang="en-US"/>
          </a:p>
        </p:txBody>
      </p:sp>
      <p:sp>
        <p:nvSpPr>
          <p:cNvPr id="13337" name="Line 25"/>
          <p:cNvSpPr>
            <a:spLocks noChangeShapeType="1"/>
          </p:cNvSpPr>
          <p:nvPr/>
        </p:nvSpPr>
        <p:spPr bwMode="auto">
          <a:xfrm flipH="1" flipV="1">
            <a:off x="8085138" y="4097338"/>
            <a:ext cx="11112" cy="1938337"/>
          </a:xfrm>
          <a:prstGeom prst="line">
            <a:avLst/>
          </a:prstGeom>
          <a:noFill/>
          <a:ln w="19050">
            <a:solidFill>
              <a:srgbClr val="FF5050"/>
            </a:solidFill>
            <a:prstDash val="dash"/>
            <a:round/>
            <a:headEnd/>
            <a:tailEnd/>
          </a:ln>
          <a:effectLst/>
        </p:spPr>
        <p:txBody>
          <a:bodyPr wrap="none"/>
          <a:lstStyle/>
          <a:p>
            <a:endParaRPr lang="en-US"/>
          </a:p>
        </p:txBody>
      </p:sp>
      <p:sp>
        <p:nvSpPr>
          <p:cNvPr id="13338" name="Line 26"/>
          <p:cNvSpPr>
            <a:spLocks noChangeShapeType="1"/>
          </p:cNvSpPr>
          <p:nvPr/>
        </p:nvSpPr>
        <p:spPr bwMode="auto">
          <a:xfrm flipH="1" flipV="1">
            <a:off x="8328025" y="4017963"/>
            <a:ext cx="11113" cy="2006600"/>
          </a:xfrm>
          <a:prstGeom prst="line">
            <a:avLst/>
          </a:prstGeom>
          <a:noFill/>
          <a:ln w="19050">
            <a:solidFill>
              <a:srgbClr val="FF5050"/>
            </a:solidFill>
            <a:prstDash val="dash"/>
            <a:round/>
            <a:headEnd/>
            <a:tailEnd/>
          </a:ln>
          <a:effectLst/>
        </p:spPr>
        <p:txBody>
          <a:bodyPr wrap="none"/>
          <a:lstStyle/>
          <a:p>
            <a:endParaRPr lang="en-US"/>
          </a:p>
        </p:txBody>
      </p:sp>
      <p:sp>
        <p:nvSpPr>
          <p:cNvPr id="13339" name="Text Box 27"/>
          <p:cNvSpPr txBox="1">
            <a:spLocks noChangeArrowheads="1"/>
          </p:cNvSpPr>
          <p:nvPr/>
        </p:nvSpPr>
        <p:spPr bwMode="auto">
          <a:xfrm>
            <a:off x="5686425" y="4186238"/>
            <a:ext cx="342900" cy="457200"/>
          </a:xfrm>
          <a:prstGeom prst="rect">
            <a:avLst/>
          </a:prstGeom>
          <a:noFill/>
          <a:ln w="12700">
            <a:noFill/>
            <a:miter lim="800000"/>
            <a:headEnd/>
            <a:tailEnd/>
          </a:ln>
          <a:effectLst/>
        </p:spPr>
        <p:txBody>
          <a:bodyPr>
            <a:spAutoFit/>
          </a:bodyPr>
          <a:lstStyle/>
          <a:p>
            <a:pPr>
              <a:spcBef>
                <a:spcPct val="50000"/>
              </a:spcBef>
            </a:pPr>
            <a:r>
              <a:rPr lang="en-US" sz="2400" b="1">
                <a:solidFill>
                  <a:srgbClr val="FF5050"/>
                </a:solidFill>
                <a:latin typeface="Tahoma" pitchFamily="34" charset="0"/>
                <a:cs typeface="Tahoma" pitchFamily="34" charset="0"/>
              </a:rPr>
              <a:t>*</a:t>
            </a:r>
          </a:p>
        </p:txBody>
      </p:sp>
      <p:sp>
        <p:nvSpPr>
          <p:cNvPr id="13340" name="Text Box 28"/>
          <p:cNvSpPr txBox="1">
            <a:spLocks noChangeArrowheads="1"/>
          </p:cNvSpPr>
          <p:nvPr/>
        </p:nvSpPr>
        <p:spPr bwMode="auto">
          <a:xfrm>
            <a:off x="5684838" y="3921125"/>
            <a:ext cx="342900" cy="457200"/>
          </a:xfrm>
          <a:prstGeom prst="rect">
            <a:avLst/>
          </a:prstGeom>
          <a:noFill/>
          <a:ln w="12700">
            <a:noFill/>
            <a:miter lim="800000"/>
            <a:headEnd/>
            <a:tailEnd/>
          </a:ln>
          <a:effectLst/>
        </p:spPr>
        <p:txBody>
          <a:bodyPr>
            <a:spAutoFit/>
          </a:bodyPr>
          <a:lstStyle/>
          <a:p>
            <a:pPr>
              <a:spcBef>
                <a:spcPct val="50000"/>
              </a:spcBef>
            </a:pPr>
            <a:r>
              <a:rPr lang="en-US" sz="2400" b="1">
                <a:solidFill>
                  <a:srgbClr val="FF5050"/>
                </a:solidFill>
                <a:latin typeface="Tahoma" pitchFamily="34" charset="0"/>
                <a:cs typeface="Tahoma" pitchFamily="34" charset="0"/>
              </a:rPr>
              <a:t>*</a:t>
            </a:r>
          </a:p>
        </p:txBody>
      </p:sp>
      <p:sp>
        <p:nvSpPr>
          <p:cNvPr id="13341" name="Text Box 29"/>
          <p:cNvSpPr txBox="1">
            <a:spLocks noChangeArrowheads="1"/>
          </p:cNvSpPr>
          <p:nvPr/>
        </p:nvSpPr>
        <p:spPr bwMode="auto">
          <a:xfrm>
            <a:off x="5659438" y="3776663"/>
            <a:ext cx="342900" cy="457200"/>
          </a:xfrm>
          <a:prstGeom prst="rect">
            <a:avLst/>
          </a:prstGeom>
          <a:noFill/>
          <a:ln w="12700">
            <a:noFill/>
            <a:miter lim="800000"/>
            <a:headEnd/>
            <a:tailEnd/>
          </a:ln>
          <a:effectLst/>
        </p:spPr>
        <p:txBody>
          <a:bodyPr>
            <a:spAutoFit/>
          </a:bodyPr>
          <a:lstStyle/>
          <a:p>
            <a:pPr>
              <a:spcBef>
                <a:spcPct val="50000"/>
              </a:spcBef>
            </a:pPr>
            <a:r>
              <a:rPr lang="en-US" sz="2400" b="1">
                <a:solidFill>
                  <a:srgbClr val="FF5050"/>
                </a:solidFill>
                <a:latin typeface="Tahoma" pitchFamily="34" charset="0"/>
                <a:cs typeface="Tahoma" pitchFamily="34" charset="0"/>
              </a:rPr>
              <a:t>*</a:t>
            </a:r>
          </a:p>
        </p:txBody>
      </p:sp>
      <p:sp>
        <p:nvSpPr>
          <p:cNvPr id="13342" name="Rectangle 30"/>
          <p:cNvSpPr>
            <a:spLocks noGrp="1" noChangeArrowheads="1"/>
          </p:cNvSpPr>
          <p:nvPr>
            <p:ph type="title"/>
          </p:nvPr>
        </p:nvSpPr>
        <p:spPr/>
        <p:txBody>
          <a:bodyPr/>
          <a:lstStyle/>
          <a:p>
            <a:r>
              <a:rPr lang="en-US" sz="3200"/>
              <a:t>Variable Stars as Distance Indicators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3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3317"/>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333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3320"/>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33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3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3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3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331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333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3321"/>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33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3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3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nimBg="1"/>
      <p:bldP spid="13317" grpId="1" animBg="1"/>
      <p:bldP spid="13318" grpId="0" animBg="1"/>
      <p:bldP spid="13318" grpId="1" animBg="1"/>
      <p:bldP spid="13319" grpId="0" animBg="1"/>
      <p:bldP spid="13320" grpId="0" animBg="1"/>
      <p:bldP spid="13320" grpId="1" animBg="1"/>
      <p:bldP spid="13321" grpId="0" animBg="1"/>
      <p:bldP spid="13321" grpId="1" animBg="1"/>
      <p:bldP spid="13322" grpId="0" animBg="1"/>
      <p:bldP spid="13336" grpId="0" animBg="1"/>
      <p:bldP spid="13336" grpId="1" animBg="1"/>
      <p:bldP spid="13337" grpId="0" animBg="1"/>
      <p:bldP spid="13337" grpId="1" animBg="1"/>
      <p:bldP spid="13338" grpId="0" animBg="1"/>
      <p:bldP spid="13339" grpId="0"/>
      <p:bldP spid="13340" grpId="0"/>
      <p:bldP spid="1334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External Galaxies</a:t>
            </a:r>
          </a:p>
        </p:txBody>
      </p:sp>
      <p:sp>
        <p:nvSpPr>
          <p:cNvPr id="21507" name="Rectangle 3"/>
          <p:cNvSpPr>
            <a:spLocks noGrp="1" noChangeArrowheads="1"/>
          </p:cNvSpPr>
          <p:nvPr>
            <p:ph type="body" sz="half" idx="1"/>
          </p:nvPr>
        </p:nvSpPr>
        <p:spPr>
          <a:xfrm>
            <a:off x="304800" y="1447800"/>
            <a:ext cx="4343400" cy="2743200"/>
          </a:xfrm>
        </p:spPr>
        <p:txBody>
          <a:bodyPr>
            <a:normAutofit fontScale="92500" lnSpcReduction="10000"/>
          </a:bodyPr>
          <a:lstStyle/>
          <a:p>
            <a:pPr>
              <a:lnSpc>
                <a:spcPct val="80000"/>
              </a:lnSpc>
            </a:pPr>
            <a:r>
              <a:rPr lang="en-US" sz="2000" dirty="0"/>
              <a:t>It wasn’t until 1923 that we fully realized the universe consisted of more than the Milky Way.</a:t>
            </a:r>
          </a:p>
          <a:p>
            <a:pPr>
              <a:lnSpc>
                <a:spcPct val="80000"/>
              </a:lnSpc>
            </a:pPr>
            <a:r>
              <a:rPr lang="en-US" sz="2000" dirty="0" smtClean="0"/>
              <a:t>In 1923 </a:t>
            </a:r>
            <a:r>
              <a:rPr lang="en-US" sz="2000" dirty="0"/>
              <a:t>Edwin Hubble determined that </a:t>
            </a:r>
            <a:r>
              <a:rPr lang="en-US" sz="2000" dirty="0" smtClean="0"/>
              <a:t>Cepheid variable stars in the </a:t>
            </a:r>
            <a:r>
              <a:rPr lang="en-US" sz="2000" dirty="0"/>
              <a:t>Andromeda galaxy </a:t>
            </a:r>
            <a:r>
              <a:rPr lang="en-US" sz="2000" dirty="0" smtClean="0"/>
              <a:t>are 2.5 million light-years away.</a:t>
            </a:r>
          </a:p>
          <a:p>
            <a:pPr>
              <a:lnSpc>
                <a:spcPct val="80000"/>
              </a:lnSpc>
            </a:pPr>
            <a:r>
              <a:rPr lang="en-US" sz="2000" dirty="0" smtClean="0"/>
              <a:t>Since the milky way is only 100,000 light-years across, it became apparent that Andromeda was </a:t>
            </a:r>
            <a:r>
              <a:rPr lang="en-US" sz="2000" dirty="0"/>
              <a:t>a separate system of stars.</a:t>
            </a:r>
            <a:endParaRPr lang="en-US" sz="2200" dirty="0"/>
          </a:p>
        </p:txBody>
      </p:sp>
      <p:sp>
        <p:nvSpPr>
          <p:cNvPr id="21509" name="Text Box 5"/>
          <p:cNvSpPr txBox="1">
            <a:spLocks noChangeArrowheads="1"/>
          </p:cNvSpPr>
          <p:nvPr/>
        </p:nvSpPr>
        <p:spPr bwMode="auto">
          <a:xfrm>
            <a:off x="5105400" y="5943600"/>
            <a:ext cx="3616325" cy="304800"/>
          </a:xfrm>
          <a:prstGeom prst="rect">
            <a:avLst/>
          </a:prstGeom>
          <a:noFill/>
          <a:ln w="12700">
            <a:noFill/>
            <a:miter lim="800000"/>
            <a:headEnd/>
            <a:tailEnd/>
          </a:ln>
          <a:effectLst/>
        </p:spPr>
        <p:txBody>
          <a:bodyPr wrap="none">
            <a:spAutoFit/>
          </a:bodyPr>
          <a:lstStyle/>
          <a:p>
            <a:r>
              <a:rPr lang="en-US" sz="1400">
                <a:latin typeface="Comic Sans MS" pitchFamily="66" charset="0"/>
              </a:rPr>
              <a:t>Edwin Hubble with his 200 inch telescope</a:t>
            </a:r>
          </a:p>
        </p:txBody>
      </p:sp>
      <p:pic>
        <p:nvPicPr>
          <p:cNvPr id="21510" name="Picture 6" descr="Andromeda_gendler_sm"/>
          <p:cNvPicPr>
            <a:picLocks noChangeAspect="1" noChangeArrowheads="1"/>
          </p:cNvPicPr>
          <p:nvPr/>
        </p:nvPicPr>
        <p:blipFill>
          <a:blip r:embed="rId4" cstate="print"/>
          <a:srcRect/>
          <a:stretch>
            <a:fillRect/>
          </a:stretch>
        </p:blipFill>
        <p:spPr bwMode="auto">
          <a:xfrm>
            <a:off x="990600" y="4267200"/>
            <a:ext cx="3048000" cy="2209800"/>
          </a:xfrm>
          <a:prstGeom prst="rect">
            <a:avLst/>
          </a:prstGeom>
          <a:ln>
            <a:noFill/>
          </a:ln>
          <a:effectLst>
            <a:outerShdw blurRad="292100" dist="139700" dir="2700000" algn="tl" rotWithShape="0">
              <a:srgbClr val="333333">
                <a:alpha val="65000"/>
              </a:srgbClr>
            </a:outerShdw>
          </a:effectLst>
        </p:spPr>
      </p:pic>
      <p:sp>
        <p:nvSpPr>
          <p:cNvPr id="21511" name="Text Box 7"/>
          <p:cNvSpPr txBox="1">
            <a:spLocks noChangeArrowheads="1"/>
          </p:cNvSpPr>
          <p:nvPr/>
        </p:nvSpPr>
        <p:spPr bwMode="auto">
          <a:xfrm>
            <a:off x="1524000" y="6583363"/>
            <a:ext cx="1470025" cy="274637"/>
          </a:xfrm>
          <a:prstGeom prst="rect">
            <a:avLst/>
          </a:prstGeom>
          <a:noFill/>
          <a:ln w="12700">
            <a:noFill/>
            <a:miter lim="800000"/>
            <a:headEnd/>
            <a:tailEnd/>
          </a:ln>
          <a:effectLst/>
        </p:spPr>
        <p:txBody>
          <a:bodyPr wrap="none">
            <a:spAutoFit/>
          </a:bodyPr>
          <a:lstStyle/>
          <a:p>
            <a:r>
              <a:rPr lang="en-US" sz="1200" dirty="0">
                <a:latin typeface="Comic Sans MS" pitchFamily="66" charset="0"/>
              </a:rPr>
              <a:t>Andromeda (HST)</a:t>
            </a:r>
          </a:p>
        </p:txBody>
      </p:sp>
      <p:pic>
        <p:nvPicPr>
          <p:cNvPr id="21512" name="Picture 8" descr="C:\Users\mw22.PHYSICS\Desktop\Picture2.png"/>
          <p:cNvPicPr>
            <a:picLocks noChangeAspect="1" noChangeArrowheads="1"/>
          </p:cNvPicPr>
          <p:nvPr/>
        </p:nvPicPr>
        <p:blipFill>
          <a:blip r:embed="rId5" cstate="print"/>
          <a:srcRect/>
          <a:stretch>
            <a:fillRect/>
          </a:stretch>
        </p:blipFill>
        <p:spPr bwMode="auto">
          <a:xfrm>
            <a:off x="4953000" y="1752600"/>
            <a:ext cx="3790950" cy="4078287"/>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Picture 8"/>
          <p:cNvPicPr>
            <a:picLocks noChangeAspect="1" noChangeArrowheads="1"/>
          </p:cNvPicPr>
          <p:nvPr/>
        </p:nvPicPr>
        <p:blipFill>
          <a:blip r:embed="rId4" cstate="print"/>
          <a:srcRect/>
          <a:stretch>
            <a:fillRect/>
          </a:stretch>
        </p:blipFill>
        <p:spPr bwMode="auto">
          <a:xfrm>
            <a:off x="4876800" y="4038600"/>
            <a:ext cx="3514591" cy="2438400"/>
          </a:xfrm>
          <a:prstGeom prst="rect">
            <a:avLst/>
          </a:prstGeom>
          <a:ln>
            <a:noFill/>
          </a:ln>
          <a:effectLst>
            <a:outerShdw blurRad="292100" dist="139700" dir="2700000" algn="tl" rotWithShape="0">
              <a:srgbClr val="333333">
                <a:alpha val="65000"/>
              </a:srgbClr>
            </a:outerShdw>
          </a:effectLst>
        </p:spPr>
      </p:pic>
      <p:sp>
        <p:nvSpPr>
          <p:cNvPr id="22530" name="Rectangle 2"/>
          <p:cNvSpPr>
            <a:spLocks noGrp="1" noChangeArrowheads="1"/>
          </p:cNvSpPr>
          <p:nvPr>
            <p:ph type="title"/>
          </p:nvPr>
        </p:nvSpPr>
        <p:spPr/>
        <p:txBody>
          <a:bodyPr/>
          <a:lstStyle/>
          <a:p>
            <a:r>
              <a:rPr lang="en-US"/>
              <a:t>We are not alone in the universe</a:t>
            </a:r>
          </a:p>
        </p:txBody>
      </p:sp>
      <p:sp>
        <p:nvSpPr>
          <p:cNvPr id="22531" name="Rectangle 3"/>
          <p:cNvSpPr>
            <a:spLocks noGrp="1" noChangeArrowheads="1"/>
          </p:cNvSpPr>
          <p:nvPr>
            <p:ph type="body" sz="half" idx="1"/>
          </p:nvPr>
        </p:nvSpPr>
        <p:spPr>
          <a:xfrm>
            <a:off x="381000" y="1524000"/>
            <a:ext cx="4191000" cy="4876800"/>
          </a:xfrm>
        </p:spPr>
        <p:txBody>
          <a:bodyPr/>
          <a:lstStyle/>
          <a:p>
            <a:pPr>
              <a:lnSpc>
                <a:spcPct val="90000"/>
              </a:lnSpc>
            </a:pPr>
            <a:r>
              <a:rPr lang="en-US" sz="2600" dirty="0"/>
              <a:t>Soon it was realized that </a:t>
            </a:r>
            <a:r>
              <a:rPr lang="en-US" sz="2600" dirty="0" smtClean="0"/>
              <a:t>the </a:t>
            </a:r>
            <a:r>
              <a:rPr lang="en-US" sz="2600" dirty="0"/>
              <a:t>spiral-shaped “nebula” were galaxies of stars similar to the Milky Way.</a:t>
            </a:r>
          </a:p>
          <a:p>
            <a:pPr lvl="1">
              <a:lnSpc>
                <a:spcPct val="90000"/>
              </a:lnSpc>
            </a:pPr>
            <a:r>
              <a:rPr lang="en-US" sz="2400" dirty="0"/>
              <a:t>On average over 100 billion stars per galaxy!</a:t>
            </a:r>
          </a:p>
          <a:p>
            <a:pPr lvl="1">
              <a:lnSpc>
                <a:spcPct val="90000"/>
              </a:lnSpc>
            </a:pPr>
            <a:r>
              <a:rPr lang="en-US" sz="2400" dirty="0"/>
              <a:t>Huge!  The universe itself is only 10</a:t>
            </a:r>
            <a:r>
              <a:rPr lang="en-US" sz="2400" baseline="30000" dirty="0"/>
              <a:t>5</a:t>
            </a:r>
            <a:r>
              <a:rPr lang="en-US" sz="2400" dirty="0"/>
              <a:t> time larger than a typical galaxy. </a:t>
            </a:r>
          </a:p>
          <a:p>
            <a:pPr lvl="1">
              <a:lnSpc>
                <a:spcPct val="90000"/>
              </a:lnSpc>
            </a:pPr>
            <a:r>
              <a:rPr lang="en-US" sz="2400" dirty="0"/>
              <a:t>At least </a:t>
            </a:r>
            <a:r>
              <a:rPr lang="en-US" sz="2400" i="1" dirty="0"/>
              <a:t>50 billion </a:t>
            </a:r>
            <a:r>
              <a:rPr lang="en-US" sz="2400" dirty="0"/>
              <a:t>of them.</a:t>
            </a:r>
          </a:p>
          <a:p>
            <a:pPr>
              <a:lnSpc>
                <a:spcPct val="90000"/>
              </a:lnSpc>
            </a:pPr>
            <a:endParaRPr lang="en-US" sz="2600" dirty="0"/>
          </a:p>
          <a:p>
            <a:pPr>
              <a:lnSpc>
                <a:spcPct val="90000"/>
              </a:lnSpc>
            </a:pPr>
            <a:endParaRPr lang="en-US" sz="2600" dirty="0"/>
          </a:p>
        </p:txBody>
      </p:sp>
      <p:sp>
        <p:nvSpPr>
          <p:cNvPr id="22532" name="Text Box 4"/>
          <p:cNvSpPr txBox="1">
            <a:spLocks noChangeArrowheads="1"/>
          </p:cNvSpPr>
          <p:nvPr/>
        </p:nvSpPr>
        <p:spPr bwMode="auto">
          <a:xfrm>
            <a:off x="4876800" y="3691156"/>
            <a:ext cx="3505200" cy="304800"/>
          </a:xfrm>
          <a:prstGeom prst="rect">
            <a:avLst/>
          </a:prstGeom>
          <a:noFill/>
          <a:ln w="12700">
            <a:noFill/>
            <a:miter lim="800000"/>
            <a:headEnd/>
            <a:tailEnd/>
          </a:ln>
          <a:effectLst/>
        </p:spPr>
        <p:txBody>
          <a:bodyPr wrap="square">
            <a:spAutoFit/>
          </a:bodyPr>
          <a:lstStyle/>
          <a:p>
            <a:pPr algn="ctr">
              <a:spcBef>
                <a:spcPct val="50000"/>
              </a:spcBef>
            </a:pPr>
            <a:r>
              <a:rPr lang="en-US" sz="1400" dirty="0">
                <a:solidFill>
                  <a:schemeClr val="tx2"/>
                </a:solidFill>
                <a:latin typeface="Comic Sans MS" pitchFamily="66" charset="0"/>
              </a:rPr>
              <a:t>Sketch </a:t>
            </a:r>
            <a:r>
              <a:rPr lang="en-US" sz="1400" dirty="0" smtClean="0">
                <a:solidFill>
                  <a:schemeClr val="tx2"/>
                </a:solidFill>
                <a:latin typeface="Comic Sans MS" pitchFamily="66" charset="0"/>
              </a:rPr>
              <a:t>by </a:t>
            </a:r>
            <a:r>
              <a:rPr lang="en-US" sz="1400" dirty="0">
                <a:solidFill>
                  <a:schemeClr val="tx2"/>
                </a:solidFill>
                <a:latin typeface="Comic Sans MS" pitchFamily="66" charset="0"/>
              </a:rPr>
              <a:t>William Parsons, 1845</a:t>
            </a:r>
          </a:p>
        </p:txBody>
      </p:sp>
      <p:sp>
        <p:nvSpPr>
          <p:cNvPr id="22535" name="Text Box 7"/>
          <p:cNvSpPr txBox="1">
            <a:spLocks noChangeArrowheads="1"/>
          </p:cNvSpPr>
          <p:nvPr/>
        </p:nvSpPr>
        <p:spPr bwMode="auto">
          <a:xfrm>
            <a:off x="4876800" y="6427113"/>
            <a:ext cx="3505200" cy="430887"/>
          </a:xfrm>
          <a:prstGeom prst="rect">
            <a:avLst/>
          </a:prstGeom>
          <a:noFill/>
          <a:ln w="12700">
            <a:noFill/>
            <a:miter lim="800000"/>
            <a:headEnd/>
            <a:tailEnd/>
          </a:ln>
          <a:effectLst/>
        </p:spPr>
        <p:txBody>
          <a:bodyPr wrap="square">
            <a:spAutoFit/>
          </a:bodyPr>
          <a:lstStyle/>
          <a:p>
            <a:pPr algn="ctr">
              <a:spcBef>
                <a:spcPct val="50000"/>
              </a:spcBef>
            </a:pPr>
            <a:r>
              <a:rPr lang="en-US" sz="1400" dirty="0">
                <a:solidFill>
                  <a:schemeClr val="tx2"/>
                </a:solidFill>
                <a:latin typeface="Comic Sans MS" pitchFamily="66" charset="0"/>
              </a:rPr>
              <a:t>HST photo of t</a:t>
            </a:r>
            <a:r>
              <a:rPr lang="en-US" sz="1400" dirty="0" smtClean="0">
                <a:solidFill>
                  <a:schemeClr val="tx2"/>
                </a:solidFill>
                <a:latin typeface="Comic Sans MS" pitchFamily="66" charset="0"/>
              </a:rPr>
              <a:t>he “Whirlpool Galaxy” </a:t>
            </a:r>
            <a:br>
              <a:rPr lang="en-US" sz="1400" dirty="0" smtClean="0">
                <a:solidFill>
                  <a:schemeClr val="tx2"/>
                </a:solidFill>
                <a:latin typeface="Comic Sans MS" pitchFamily="66" charset="0"/>
              </a:rPr>
            </a:br>
            <a:r>
              <a:rPr lang="en-US" sz="800" dirty="0" smtClean="0">
                <a:solidFill>
                  <a:schemeClr val="tx2"/>
                </a:solidFill>
                <a:latin typeface="Comic Sans MS" pitchFamily="66" charset="0"/>
              </a:rPr>
              <a:t>(also known as Messier 51a, M51a, or NGC 5194)</a:t>
            </a:r>
            <a:endParaRPr lang="en-US" sz="800" dirty="0">
              <a:solidFill>
                <a:schemeClr val="tx2"/>
              </a:solidFill>
              <a:latin typeface="Comic Sans MS" pitchFamily="66" charset="0"/>
            </a:endParaRPr>
          </a:p>
        </p:txBody>
      </p:sp>
      <p:pic>
        <p:nvPicPr>
          <p:cNvPr id="11" name="Picture 9" descr="C:\Users\mw22.PHYSICS\Desktop\Picture1.png"/>
          <p:cNvPicPr>
            <a:picLocks noChangeAspect="1" noChangeArrowheads="1"/>
          </p:cNvPicPr>
          <p:nvPr/>
        </p:nvPicPr>
        <p:blipFill>
          <a:blip r:embed="rId5" cstate="print"/>
          <a:srcRect/>
          <a:stretch>
            <a:fillRect/>
          </a:stretch>
        </p:blipFill>
        <p:spPr bwMode="auto">
          <a:xfrm>
            <a:off x="4876800" y="1295400"/>
            <a:ext cx="3516313" cy="2389188"/>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endParaRPr lang="en-US"/>
          </a:p>
        </p:txBody>
      </p:sp>
      <p:sp>
        <p:nvSpPr>
          <p:cNvPr id="24579" name="Rectangle 3"/>
          <p:cNvSpPr>
            <a:spLocks noGrp="1" noChangeArrowheads="1"/>
          </p:cNvSpPr>
          <p:nvPr>
            <p:ph type="body" idx="1"/>
          </p:nvPr>
        </p:nvSpPr>
        <p:spPr/>
        <p:txBody>
          <a:bodyPr/>
          <a:lstStyle/>
          <a:p>
            <a:endParaRPr lang="en-US"/>
          </a:p>
        </p:txBody>
      </p:sp>
      <p:sp>
        <p:nvSpPr>
          <p:cNvPr id="24580" name="AutoShape 4" descr="StarChartServlet"/>
          <p:cNvSpPr>
            <a:spLocks noChangeAspect="1" noChangeArrowheads="1"/>
          </p:cNvSpPr>
          <p:nvPr/>
        </p:nvSpPr>
        <p:spPr bwMode="auto">
          <a:xfrm>
            <a:off x="4419600" y="3276600"/>
            <a:ext cx="304800" cy="304800"/>
          </a:xfrm>
          <a:prstGeom prst="rect">
            <a:avLst/>
          </a:prstGeom>
          <a:noFill/>
        </p:spPr>
        <p:txBody>
          <a:bodyPr/>
          <a:lstStyle/>
          <a:p>
            <a:endParaRPr lang="en-US"/>
          </a:p>
        </p:txBody>
      </p:sp>
      <p:sp>
        <p:nvSpPr>
          <p:cNvPr id="24581" name="AutoShape 5" descr="StarChartServlet"/>
          <p:cNvSpPr>
            <a:spLocks noChangeAspect="1" noChangeArrowheads="1"/>
          </p:cNvSpPr>
          <p:nvPr/>
        </p:nvSpPr>
        <p:spPr bwMode="auto">
          <a:xfrm>
            <a:off x="4419600" y="3276600"/>
            <a:ext cx="304800" cy="304800"/>
          </a:xfrm>
          <a:prstGeom prst="rect">
            <a:avLst/>
          </a:prstGeom>
          <a:noFill/>
        </p:spPr>
        <p:txBody>
          <a:bodyPr/>
          <a:lstStyle/>
          <a:p>
            <a:endParaRPr lang="en-US"/>
          </a:p>
        </p:txBody>
      </p:sp>
      <p:sp>
        <p:nvSpPr>
          <p:cNvPr id="24582" name="AutoShape 6" descr="StarChartServlet"/>
          <p:cNvSpPr>
            <a:spLocks noChangeAspect="1" noChangeArrowheads="1"/>
          </p:cNvSpPr>
          <p:nvPr/>
        </p:nvSpPr>
        <p:spPr bwMode="auto">
          <a:xfrm>
            <a:off x="4419600" y="3276600"/>
            <a:ext cx="304800" cy="304800"/>
          </a:xfrm>
          <a:prstGeom prst="rect">
            <a:avLst/>
          </a:prstGeom>
          <a:noFill/>
        </p:spPr>
        <p:txBody>
          <a:bodyPr/>
          <a:lstStyle/>
          <a:p>
            <a:endParaRPr lang="en-US"/>
          </a:p>
        </p:txBody>
      </p:sp>
      <p:graphicFrame>
        <p:nvGraphicFramePr>
          <p:cNvPr id="24583" name="Object 7"/>
          <p:cNvGraphicFramePr>
            <a:graphicFrameLocks noChangeAspect="1"/>
          </p:cNvGraphicFramePr>
          <p:nvPr/>
        </p:nvGraphicFramePr>
        <p:xfrm>
          <a:off x="0" y="-1219200"/>
          <a:ext cx="9144000" cy="9144000"/>
        </p:xfrm>
        <a:graphic>
          <a:graphicData uri="http://schemas.openxmlformats.org/presentationml/2006/ole">
            <p:oleObj spid="_x0000_s10242" name="PHOTO-PAINT" r:id="rId5" imgW="7619048" imgH="7619048" progId="">
              <p:embed/>
            </p:oleObj>
          </a:graphicData>
        </a:graphic>
      </p:graphicFrame>
      <p:pic>
        <p:nvPicPr>
          <p:cNvPr id="24584" name="Picture 8" descr="hst_sts103_big"/>
          <p:cNvPicPr>
            <a:picLocks noChangeAspect="1" noChangeArrowheads="1"/>
          </p:cNvPicPr>
          <p:nvPr/>
        </p:nvPicPr>
        <p:blipFill>
          <a:blip r:embed="rId6" cstate="print"/>
          <a:srcRect/>
          <a:stretch>
            <a:fillRect/>
          </a:stretch>
        </p:blipFill>
        <p:spPr bwMode="auto">
          <a:xfrm>
            <a:off x="76200" y="3733800"/>
            <a:ext cx="3048000" cy="3028950"/>
          </a:xfrm>
          <a:prstGeom prst="rect">
            <a:avLst/>
          </a:prstGeom>
          <a:noFill/>
          <a:ln w="9525">
            <a:solidFill>
              <a:srgbClr val="FFFF99"/>
            </a:solidFill>
            <a:miter lim="800000"/>
            <a:headEnd/>
            <a:tailEnd/>
          </a:ln>
        </p:spPr>
      </p:pic>
      <p:sp>
        <p:nvSpPr>
          <p:cNvPr id="24585" name="Text Box 9"/>
          <p:cNvSpPr txBox="1">
            <a:spLocks noChangeArrowheads="1"/>
          </p:cNvSpPr>
          <p:nvPr/>
        </p:nvSpPr>
        <p:spPr bwMode="auto">
          <a:xfrm>
            <a:off x="4419600" y="304800"/>
            <a:ext cx="4511675" cy="579438"/>
          </a:xfrm>
          <a:prstGeom prst="rect">
            <a:avLst/>
          </a:prstGeom>
          <a:noFill/>
          <a:ln w="12700">
            <a:noFill/>
            <a:miter lim="800000"/>
            <a:headEnd/>
            <a:tailEnd/>
          </a:ln>
          <a:effectLst/>
        </p:spPr>
        <p:txBody>
          <a:bodyPr wrap="none">
            <a:spAutoFit/>
          </a:bodyPr>
          <a:lstStyle/>
          <a:p>
            <a:r>
              <a:rPr lang="en-US" sz="3200">
                <a:solidFill>
                  <a:srgbClr val="FFFF99"/>
                </a:solidFill>
                <a:latin typeface="Comic Sans MS" pitchFamily="66" charset="0"/>
              </a:rPr>
              <a:t>The Hubble Deep Field</a:t>
            </a:r>
          </a:p>
        </p:txBody>
      </p:sp>
      <p:sp>
        <p:nvSpPr>
          <p:cNvPr id="24586" name="Line 10"/>
          <p:cNvSpPr>
            <a:spLocks noChangeShapeType="1"/>
          </p:cNvSpPr>
          <p:nvPr/>
        </p:nvSpPr>
        <p:spPr bwMode="auto">
          <a:xfrm flipH="1">
            <a:off x="4648200" y="762000"/>
            <a:ext cx="1905000" cy="2514600"/>
          </a:xfrm>
          <a:prstGeom prst="line">
            <a:avLst/>
          </a:prstGeom>
          <a:noFill/>
          <a:ln w="12700">
            <a:solidFill>
              <a:srgbClr val="FFFF99"/>
            </a:solidFill>
            <a:round/>
            <a:headEnd/>
            <a:tailEnd type="triangle" w="med" len="med"/>
          </a:ln>
          <a:effectLst/>
        </p:spPr>
        <p:txBody>
          <a:bodyPr wrap="none"/>
          <a:lstStyle/>
          <a:p>
            <a:endParaRPr lang="en-US"/>
          </a:p>
        </p:txBody>
      </p:sp>
    </p:spTree>
    <p:custDataLst>
      <p:tags r:id="rId2"/>
    </p:custData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endParaRPr lang="en-US"/>
          </a:p>
        </p:txBody>
      </p:sp>
      <p:sp>
        <p:nvSpPr>
          <p:cNvPr id="26627" name="Rectangle 3"/>
          <p:cNvSpPr>
            <a:spLocks noGrp="1" noChangeArrowheads="1"/>
          </p:cNvSpPr>
          <p:nvPr>
            <p:ph type="body" idx="1"/>
          </p:nvPr>
        </p:nvSpPr>
        <p:spPr/>
        <p:txBody>
          <a:bodyPr/>
          <a:lstStyle/>
          <a:p>
            <a:endParaRPr lang="en-US"/>
          </a:p>
        </p:txBody>
      </p:sp>
      <p:graphicFrame>
        <p:nvGraphicFramePr>
          <p:cNvPr id="26628" name="Object 4"/>
          <p:cNvGraphicFramePr>
            <a:graphicFrameLocks noChangeAspect="1"/>
          </p:cNvGraphicFramePr>
          <p:nvPr/>
        </p:nvGraphicFramePr>
        <p:xfrm>
          <a:off x="0" y="-228600"/>
          <a:ext cx="9144000" cy="9144000"/>
        </p:xfrm>
        <a:graphic>
          <a:graphicData uri="http://schemas.openxmlformats.org/presentationml/2006/ole">
            <p:oleObj spid="_x0000_s11266" name="PHOTO-PAINT" r:id="rId5" imgW="2438302" imgH="2438302" progId="">
              <p:embed/>
            </p:oleObj>
          </a:graphicData>
        </a:graphic>
      </p:graphicFrame>
    </p:spTree>
    <p:custDataLst>
      <p:tags r:id="rId2"/>
    </p:custDataLst>
  </p:cSld>
  <p:clrMapOvr>
    <a:masterClrMapping/>
  </p:clrMapOvr>
  <p:transition spd="med">
    <p:zoom/>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ubble Galaxies"/>
          <p:cNvPicPr>
            <a:picLocks noChangeAspect="1" noChangeArrowheads="1"/>
          </p:cNvPicPr>
          <p:nvPr/>
        </p:nvPicPr>
        <p:blipFill>
          <a:blip r:embed="rId4" cstate="print"/>
          <a:srcRect/>
          <a:stretch>
            <a:fillRect/>
          </a:stretch>
        </p:blipFill>
        <p:spPr bwMode="auto">
          <a:xfrm>
            <a:off x="0" y="-76200"/>
            <a:ext cx="9144000" cy="7316788"/>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Elliptical Galaxies</a:t>
            </a:r>
          </a:p>
        </p:txBody>
      </p:sp>
      <p:pic>
        <p:nvPicPr>
          <p:cNvPr id="28675" name="Picture 3" descr="Galaxy elliptical"/>
          <p:cNvPicPr>
            <a:picLocks noChangeAspect="1" noChangeArrowheads="1"/>
          </p:cNvPicPr>
          <p:nvPr/>
        </p:nvPicPr>
        <p:blipFill>
          <a:blip r:embed="rId5" cstate="print"/>
          <a:srcRect l="3125" t="22917" r="3125" b="18750"/>
          <a:stretch>
            <a:fillRect/>
          </a:stretch>
        </p:blipFill>
        <p:spPr bwMode="auto">
          <a:xfrm>
            <a:off x="5562600" y="1524000"/>
            <a:ext cx="2514600" cy="2347913"/>
          </a:xfrm>
          <a:prstGeom prst="rect">
            <a:avLst/>
          </a:prstGeom>
          <a:noFill/>
          <a:ln w="9525">
            <a:noFill/>
            <a:miter lim="800000"/>
            <a:headEnd/>
            <a:tailEnd/>
          </a:ln>
        </p:spPr>
      </p:pic>
      <p:pic>
        <p:nvPicPr>
          <p:cNvPr id="28676" name="F26_08.MOV">
            <a:hlinkClick r:id="" action="ppaction://media"/>
          </p:cNvPr>
          <p:cNvPicPr>
            <a:picLocks noRot="1" noChangeAspect="1" noChangeArrowheads="1"/>
          </p:cNvPicPr>
          <p:nvPr>
            <a:videoFile r:link="rId2"/>
          </p:nvPr>
        </p:nvPicPr>
        <p:blipFill>
          <a:blip r:embed="rId6" cstate="print"/>
          <a:srcRect/>
          <a:stretch>
            <a:fillRect/>
          </a:stretch>
        </p:blipFill>
        <p:spPr bwMode="auto">
          <a:xfrm>
            <a:off x="838200" y="1524000"/>
            <a:ext cx="4500563" cy="4973638"/>
          </a:xfrm>
          <a:prstGeom prst="rect">
            <a:avLst/>
          </a:prstGeom>
          <a:noFill/>
        </p:spPr>
      </p:pic>
      <p:pic>
        <p:nvPicPr>
          <p:cNvPr id="28677" name="Picture 5"/>
          <p:cNvPicPr>
            <a:picLocks noChangeAspect="1" noChangeArrowheads="1"/>
          </p:cNvPicPr>
          <p:nvPr/>
        </p:nvPicPr>
        <p:blipFill>
          <a:blip r:embed="rId7" cstate="print"/>
          <a:srcRect/>
          <a:stretch>
            <a:fillRect/>
          </a:stretch>
        </p:blipFill>
        <p:spPr bwMode="auto">
          <a:xfrm>
            <a:off x="5562600" y="3987800"/>
            <a:ext cx="2514600" cy="2514600"/>
          </a:xfrm>
          <a:prstGeom prst="rect">
            <a:avLst/>
          </a:prstGeom>
          <a:noFill/>
          <a:ln w="9525">
            <a:noFill/>
            <a:miter lim="800000"/>
            <a:headEnd/>
            <a:tailEnd/>
          </a:ln>
          <a:effectLst>
            <a:outerShdw dist="25399" dir="16200000" algn="ctr" rotWithShape="0">
              <a:srgbClr val="FFFFFF">
                <a:alpha val="75000"/>
              </a:srgbClr>
            </a:outerShdw>
          </a:effectLst>
        </p:spPr>
      </p:pic>
    </p:spTree>
    <p:custDataLst>
      <p:tags r:id="rId1"/>
    </p:custData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8676"/>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Spiral Galaxies</a:t>
            </a:r>
          </a:p>
        </p:txBody>
      </p:sp>
      <p:pic>
        <p:nvPicPr>
          <p:cNvPr id="29699" name="Picture 3"/>
          <p:cNvPicPr>
            <a:picLocks noChangeAspect="1" noChangeArrowheads="1"/>
          </p:cNvPicPr>
          <p:nvPr/>
        </p:nvPicPr>
        <p:blipFill>
          <a:blip r:embed="rId4" cstate="print"/>
          <a:srcRect l="17442" t="13954" r="15117" b="11627"/>
          <a:stretch>
            <a:fillRect/>
          </a:stretch>
        </p:blipFill>
        <p:spPr bwMode="auto">
          <a:xfrm>
            <a:off x="762000" y="1524000"/>
            <a:ext cx="3981501" cy="2197100"/>
          </a:xfrm>
          <a:prstGeom prst="rect">
            <a:avLst/>
          </a:prstGeom>
          <a:ln>
            <a:noFill/>
          </a:ln>
          <a:effectLst>
            <a:outerShdw blurRad="292100" dist="139700" dir="2700000" algn="tl" rotWithShape="0">
              <a:srgbClr val="333333">
                <a:alpha val="65000"/>
              </a:srgbClr>
            </a:outerShdw>
          </a:effectLst>
        </p:spPr>
      </p:pic>
      <p:pic>
        <p:nvPicPr>
          <p:cNvPr id="29700" name="Picture 4"/>
          <p:cNvPicPr>
            <a:picLocks noChangeAspect="1" noChangeArrowheads="1"/>
          </p:cNvPicPr>
          <p:nvPr/>
        </p:nvPicPr>
        <p:blipFill>
          <a:blip r:embed="rId5" cstate="print"/>
          <a:srcRect l="14240" t="15520" r="1430" b="9700"/>
          <a:stretch>
            <a:fillRect/>
          </a:stretch>
        </p:blipFill>
        <p:spPr bwMode="auto">
          <a:xfrm>
            <a:off x="5029200" y="4267200"/>
            <a:ext cx="2870200" cy="2344738"/>
          </a:xfrm>
          <a:prstGeom prst="rect">
            <a:avLst/>
          </a:prstGeom>
          <a:ln>
            <a:noFill/>
          </a:ln>
          <a:effectLst>
            <a:outerShdw blurRad="292100" dist="139700" dir="2700000" algn="tl" rotWithShape="0">
              <a:srgbClr val="333333">
                <a:alpha val="65000"/>
              </a:srgbClr>
            </a:outerShdw>
          </a:effectLst>
        </p:spPr>
      </p:pic>
      <p:pic>
        <p:nvPicPr>
          <p:cNvPr id="29701" name="Picture 5" descr="M101"/>
          <p:cNvPicPr>
            <a:picLocks noChangeAspect="1" noChangeArrowheads="1"/>
          </p:cNvPicPr>
          <p:nvPr/>
        </p:nvPicPr>
        <p:blipFill>
          <a:blip r:embed="rId6" cstate="print"/>
          <a:srcRect/>
          <a:stretch>
            <a:fillRect/>
          </a:stretch>
        </p:blipFill>
        <p:spPr bwMode="auto">
          <a:xfrm>
            <a:off x="5257800" y="1524000"/>
            <a:ext cx="2590800" cy="2590800"/>
          </a:xfrm>
          <a:prstGeom prst="rect">
            <a:avLst/>
          </a:prstGeom>
          <a:ln>
            <a:noFill/>
          </a:ln>
          <a:effectLst>
            <a:outerShdw blurRad="292100" dist="139700" dir="2700000" algn="tl" rotWithShape="0">
              <a:srgbClr val="333333">
                <a:alpha val="65000"/>
              </a:srgbClr>
            </a:outerShdw>
          </a:effectLst>
        </p:spPr>
      </p:pic>
      <p:pic>
        <p:nvPicPr>
          <p:cNvPr id="29703" name="Picture 7"/>
          <p:cNvPicPr>
            <a:picLocks noChangeAspect="1" noChangeArrowheads="1"/>
          </p:cNvPicPr>
          <p:nvPr/>
        </p:nvPicPr>
        <p:blipFill>
          <a:blip r:embed="rId7" cstate="print"/>
          <a:srcRect/>
          <a:stretch>
            <a:fillRect/>
          </a:stretch>
        </p:blipFill>
        <p:spPr bwMode="auto">
          <a:xfrm>
            <a:off x="762000" y="3886200"/>
            <a:ext cx="3962400" cy="2749086"/>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4" cstate="print"/>
          <a:srcRect l="2341" t="2690" r="4047" b="11247"/>
          <a:stretch>
            <a:fillRect/>
          </a:stretch>
        </p:blipFill>
        <p:spPr bwMode="auto">
          <a:xfrm>
            <a:off x="5410200" y="4171950"/>
            <a:ext cx="2667000" cy="2533650"/>
          </a:xfrm>
          <a:prstGeom prst="rect">
            <a:avLst/>
          </a:prstGeom>
          <a:ln>
            <a:noFill/>
          </a:ln>
          <a:effectLst>
            <a:outerShdw blurRad="292100" dist="139700" dir="2700000" algn="tl" rotWithShape="0">
              <a:srgbClr val="333333">
                <a:alpha val="65000"/>
              </a:srgbClr>
            </a:outerShdw>
          </a:effectLst>
        </p:spPr>
      </p:pic>
      <p:pic>
        <p:nvPicPr>
          <p:cNvPr id="30723" name="Picture 3"/>
          <p:cNvPicPr>
            <a:picLocks noChangeAspect="1" noChangeArrowheads="1"/>
          </p:cNvPicPr>
          <p:nvPr/>
        </p:nvPicPr>
        <p:blipFill>
          <a:blip r:embed="rId5" cstate="print">
            <a:lum bright="12000" contrast="30000"/>
          </a:blip>
          <a:srcRect l="4340" t="2365" r="4340" b="12476"/>
          <a:stretch>
            <a:fillRect/>
          </a:stretch>
        </p:blipFill>
        <p:spPr bwMode="auto">
          <a:xfrm>
            <a:off x="5410200" y="1493838"/>
            <a:ext cx="2638425" cy="2620962"/>
          </a:xfrm>
          <a:prstGeom prst="rect">
            <a:avLst/>
          </a:prstGeom>
          <a:ln>
            <a:noFill/>
          </a:ln>
          <a:effectLst>
            <a:outerShdw blurRad="292100" dist="139700" dir="2700000" algn="tl" rotWithShape="0">
              <a:srgbClr val="333333">
                <a:alpha val="65000"/>
              </a:srgbClr>
            </a:outerShdw>
          </a:effectLst>
        </p:spPr>
      </p:pic>
      <p:sp>
        <p:nvSpPr>
          <p:cNvPr id="30724" name="Rectangle 4"/>
          <p:cNvSpPr>
            <a:spLocks noGrp="1" noChangeArrowheads="1"/>
          </p:cNvSpPr>
          <p:nvPr>
            <p:ph type="title"/>
          </p:nvPr>
        </p:nvSpPr>
        <p:spPr>
          <a:xfrm>
            <a:off x="0" y="533400"/>
            <a:ext cx="8345488" cy="762000"/>
          </a:xfrm>
        </p:spPr>
        <p:txBody>
          <a:bodyPr/>
          <a:lstStyle/>
          <a:p>
            <a:r>
              <a:rPr lang="en-US"/>
              <a:t>Barred Spirals</a:t>
            </a:r>
          </a:p>
        </p:txBody>
      </p:sp>
      <p:pic>
        <p:nvPicPr>
          <p:cNvPr id="30725" name="Picture 5" descr="Spiral SBc"/>
          <p:cNvPicPr>
            <a:picLocks noGrp="1" noChangeAspect="1" noChangeArrowheads="1"/>
          </p:cNvPicPr>
          <p:nvPr>
            <p:ph sz="half" idx="2"/>
          </p:nvPr>
        </p:nvPicPr>
        <p:blipFill>
          <a:blip r:embed="rId6" cstate="print"/>
          <a:srcRect/>
          <a:stretch>
            <a:fillRect/>
          </a:stretch>
        </p:blipFill>
        <p:spPr>
          <a:xfrm>
            <a:off x="893763" y="1447800"/>
            <a:ext cx="4294187" cy="52578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mtClean="0"/>
              <a:t>Smaller bodies in the solar system</a:t>
            </a:r>
          </a:p>
        </p:txBody>
      </p:sp>
      <p:pic>
        <p:nvPicPr>
          <p:cNvPr id="21507" name="Picture 3"/>
          <p:cNvPicPr>
            <a:picLocks noChangeAspect="1" noChangeArrowheads="1"/>
          </p:cNvPicPr>
          <p:nvPr/>
        </p:nvPicPr>
        <p:blipFill>
          <a:blip r:embed="rId4" cstate="print"/>
          <a:srcRect/>
          <a:stretch>
            <a:fillRect/>
          </a:stretch>
        </p:blipFill>
        <p:spPr bwMode="auto">
          <a:xfrm>
            <a:off x="4419600" y="4065588"/>
            <a:ext cx="4419600" cy="2716212"/>
          </a:xfrm>
          <a:prstGeom prst="rect">
            <a:avLst/>
          </a:prstGeom>
          <a:ln>
            <a:noFill/>
          </a:ln>
          <a:effectLst>
            <a:outerShdw blurRad="292100" dist="139700" dir="2700000" algn="tl" rotWithShape="0">
              <a:srgbClr val="333333">
                <a:alpha val="65000"/>
              </a:srgbClr>
            </a:outerShdw>
          </a:effectLst>
        </p:spPr>
      </p:pic>
      <p:pic>
        <p:nvPicPr>
          <p:cNvPr id="21508" name="Picture 4" descr="cwest"/>
          <p:cNvPicPr>
            <a:picLocks noChangeAspect="1" noChangeArrowheads="1"/>
          </p:cNvPicPr>
          <p:nvPr/>
        </p:nvPicPr>
        <p:blipFill>
          <a:blip r:embed="rId5" cstate="print"/>
          <a:srcRect/>
          <a:stretch>
            <a:fillRect/>
          </a:stretch>
        </p:blipFill>
        <p:spPr bwMode="auto">
          <a:xfrm>
            <a:off x="228600" y="2151063"/>
            <a:ext cx="3810000" cy="2914650"/>
          </a:xfrm>
          <a:prstGeom prst="rect">
            <a:avLst/>
          </a:prstGeom>
          <a:ln>
            <a:noFill/>
          </a:ln>
          <a:effectLst>
            <a:outerShdw blurRad="292100" dist="139700" dir="2700000" algn="tl" rotWithShape="0">
              <a:srgbClr val="333333">
                <a:alpha val="65000"/>
              </a:srgbClr>
            </a:outerShdw>
          </a:effectLst>
        </p:spPr>
      </p:pic>
      <p:pic>
        <p:nvPicPr>
          <p:cNvPr id="21509" name="Picture 5" descr="iron"/>
          <p:cNvPicPr>
            <a:picLocks noGrp="1" noChangeAspect="1" noChangeArrowheads="1"/>
          </p:cNvPicPr>
          <p:nvPr>
            <p:ph type="body" idx="1"/>
          </p:nvPr>
        </p:nvPicPr>
        <p:blipFill>
          <a:blip r:embed="rId6" cstate="print"/>
          <a:srcRect/>
          <a:stretch>
            <a:fillRect/>
          </a:stretch>
        </p:blipFill>
        <p:spPr>
          <a:xfrm>
            <a:off x="4724400" y="1371600"/>
            <a:ext cx="3810000" cy="2513013"/>
          </a:xfrm>
          <a:effectLst>
            <a:outerShdw blurRad="292100" dist="139700" dir="2700000" algn="tl" rotWithShape="0">
              <a:srgbClr val="333333">
                <a:alpha val="65000"/>
              </a:srgbClr>
            </a:outerShdw>
          </a:effectLst>
        </p:spPr>
      </p:pic>
      <p:sp>
        <p:nvSpPr>
          <p:cNvPr id="15366" name="Text Box 6"/>
          <p:cNvSpPr txBox="1">
            <a:spLocks noChangeArrowheads="1"/>
          </p:cNvSpPr>
          <p:nvPr/>
        </p:nvSpPr>
        <p:spPr bwMode="auto">
          <a:xfrm>
            <a:off x="4724400" y="1371600"/>
            <a:ext cx="3124200" cy="461963"/>
          </a:xfrm>
          <a:prstGeom prst="rect">
            <a:avLst/>
          </a:prstGeom>
          <a:noFill/>
          <a:ln w="9525">
            <a:noFill/>
            <a:miter lim="800000"/>
            <a:headEnd/>
            <a:tailEnd/>
          </a:ln>
        </p:spPr>
        <p:txBody>
          <a:bodyPr>
            <a:spAutoFit/>
          </a:bodyPr>
          <a:lstStyle/>
          <a:p>
            <a:pPr algn="l">
              <a:spcBef>
                <a:spcPct val="50000"/>
              </a:spcBef>
            </a:pPr>
            <a:r>
              <a:rPr lang="en-US" sz="2400" b="0">
                <a:solidFill>
                  <a:schemeClr val="bg1"/>
                </a:solidFill>
                <a:latin typeface="Tahoma" pitchFamily="34" charset="0"/>
              </a:rPr>
              <a:t>Meteorite/Meteoroid</a:t>
            </a:r>
          </a:p>
        </p:txBody>
      </p:sp>
      <p:sp>
        <p:nvSpPr>
          <p:cNvPr id="15367" name="Text Box 7"/>
          <p:cNvSpPr txBox="1">
            <a:spLocks noChangeArrowheads="1"/>
          </p:cNvSpPr>
          <p:nvPr/>
        </p:nvSpPr>
        <p:spPr bwMode="auto">
          <a:xfrm>
            <a:off x="4419600" y="6324600"/>
            <a:ext cx="3276600" cy="457200"/>
          </a:xfrm>
          <a:prstGeom prst="rect">
            <a:avLst/>
          </a:prstGeom>
          <a:noFill/>
          <a:ln w="9525">
            <a:noFill/>
            <a:miter lim="800000"/>
            <a:headEnd/>
            <a:tailEnd/>
          </a:ln>
        </p:spPr>
        <p:txBody>
          <a:bodyPr>
            <a:spAutoFit/>
          </a:bodyPr>
          <a:lstStyle/>
          <a:p>
            <a:pPr algn="l">
              <a:spcBef>
                <a:spcPct val="50000"/>
              </a:spcBef>
            </a:pPr>
            <a:r>
              <a:rPr lang="en-US" sz="2400" b="0">
                <a:solidFill>
                  <a:schemeClr val="bg1"/>
                </a:solidFill>
                <a:latin typeface="Tahoma" pitchFamily="34" charset="0"/>
              </a:rPr>
              <a:t>Asteroid</a:t>
            </a:r>
          </a:p>
        </p:txBody>
      </p:sp>
      <p:sp>
        <p:nvSpPr>
          <p:cNvPr id="15368" name="Text Box 8"/>
          <p:cNvSpPr txBox="1">
            <a:spLocks noChangeArrowheads="1"/>
          </p:cNvSpPr>
          <p:nvPr/>
        </p:nvSpPr>
        <p:spPr bwMode="auto">
          <a:xfrm>
            <a:off x="228600" y="4608513"/>
            <a:ext cx="2743200" cy="457200"/>
          </a:xfrm>
          <a:prstGeom prst="rect">
            <a:avLst/>
          </a:prstGeom>
          <a:noFill/>
          <a:ln w="9525">
            <a:noFill/>
            <a:miter lim="800000"/>
            <a:headEnd/>
            <a:tailEnd/>
          </a:ln>
        </p:spPr>
        <p:txBody>
          <a:bodyPr>
            <a:spAutoFit/>
          </a:bodyPr>
          <a:lstStyle/>
          <a:p>
            <a:pPr algn="l">
              <a:spcBef>
                <a:spcPct val="50000"/>
              </a:spcBef>
            </a:pPr>
            <a:r>
              <a:rPr lang="en-US" sz="2400" b="0">
                <a:solidFill>
                  <a:schemeClr val="bg1"/>
                </a:solidFill>
                <a:latin typeface="Tahoma" pitchFamily="34" charset="0"/>
              </a:rPr>
              <a:t>Comet</a:t>
            </a:r>
          </a:p>
        </p:txBody>
      </p:sp>
    </p:spTree>
    <p:custDataLst>
      <p:tags r:id="rId1"/>
    </p:custData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Irregular/Peculiar</a:t>
            </a:r>
          </a:p>
        </p:txBody>
      </p:sp>
      <p:pic>
        <p:nvPicPr>
          <p:cNvPr id="31747" name="F26_12.MOV">
            <a:hlinkClick r:id="" action="ppaction://media"/>
          </p:cNvPr>
          <p:cNvPicPr>
            <a:picLocks noRot="1" noChangeAspect="1" noChangeArrowheads="1"/>
          </p:cNvPicPr>
          <p:nvPr>
            <a:videoFile r:link="rId2"/>
          </p:nvPr>
        </p:nvPicPr>
        <p:blipFill>
          <a:blip r:embed="rId6" cstate="print"/>
          <a:srcRect/>
          <a:stretch>
            <a:fillRect/>
          </a:stretch>
        </p:blipFill>
        <p:spPr bwMode="auto">
          <a:xfrm>
            <a:off x="4724400" y="1524000"/>
            <a:ext cx="3276600" cy="2220913"/>
          </a:xfrm>
          <a:prstGeom prst="rect">
            <a:avLst/>
          </a:prstGeom>
          <a:ln>
            <a:noFill/>
          </a:ln>
          <a:effectLst>
            <a:outerShdw blurRad="292100" dist="139700" dir="2700000" algn="tl" rotWithShape="0">
              <a:srgbClr val="333333">
                <a:alpha val="65000"/>
              </a:srgbClr>
            </a:outerShdw>
          </a:effectLst>
        </p:spPr>
      </p:pic>
      <p:pic>
        <p:nvPicPr>
          <p:cNvPr id="31748" name="Picture 4" descr="M82new2"/>
          <p:cNvPicPr>
            <a:picLocks noChangeAspect="1" noChangeArrowheads="1"/>
          </p:cNvPicPr>
          <p:nvPr/>
        </p:nvPicPr>
        <p:blipFill>
          <a:blip r:embed="rId7" cstate="print"/>
          <a:srcRect l="22917" r="22917"/>
          <a:stretch>
            <a:fillRect/>
          </a:stretch>
        </p:blipFill>
        <p:spPr bwMode="auto">
          <a:xfrm>
            <a:off x="609600" y="1524000"/>
            <a:ext cx="3435350" cy="5105400"/>
          </a:xfrm>
          <a:prstGeom prst="rect">
            <a:avLst/>
          </a:prstGeom>
          <a:ln>
            <a:noFill/>
          </a:ln>
          <a:effectLst>
            <a:outerShdw blurRad="292100" dist="139700" dir="2700000" algn="tl" rotWithShape="0">
              <a:srgbClr val="333333">
                <a:alpha val="65000"/>
              </a:srgbClr>
            </a:outerShdw>
          </a:effectLst>
        </p:spPr>
      </p:pic>
      <p:pic>
        <p:nvPicPr>
          <p:cNvPr id="31749" name="F26_28.MOV">
            <a:hlinkClick r:id="" action="ppaction://media"/>
          </p:cNvPr>
          <p:cNvPicPr>
            <a:picLocks noRot="1" noChangeAspect="1" noChangeArrowheads="1"/>
          </p:cNvPicPr>
          <p:nvPr>
            <a:videoFile r:link="rId3"/>
          </p:nvPr>
        </p:nvPicPr>
        <p:blipFill>
          <a:blip r:embed="rId8" cstate="print"/>
          <a:srcRect/>
          <a:stretch>
            <a:fillRect/>
          </a:stretch>
        </p:blipFill>
        <p:spPr bwMode="auto">
          <a:xfrm>
            <a:off x="4191000" y="3810000"/>
            <a:ext cx="4191000" cy="2840038"/>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31749"/>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t>Galaxy Clusters</a:t>
            </a:r>
          </a:p>
        </p:txBody>
      </p:sp>
      <p:sp>
        <p:nvSpPr>
          <p:cNvPr id="32771" name="Rectangle 3"/>
          <p:cNvSpPr>
            <a:spLocks noGrp="1" noChangeArrowheads="1"/>
          </p:cNvSpPr>
          <p:nvPr>
            <p:ph type="body" idx="1"/>
          </p:nvPr>
        </p:nvSpPr>
        <p:spPr>
          <a:xfrm>
            <a:off x="381000" y="1524000"/>
            <a:ext cx="8208963" cy="1220788"/>
          </a:xfrm>
        </p:spPr>
        <p:txBody>
          <a:bodyPr/>
          <a:lstStyle/>
          <a:p>
            <a:r>
              <a:rPr lang="en-US"/>
              <a:t>Galaxies are held together in small to large groups by gravity.</a:t>
            </a:r>
          </a:p>
        </p:txBody>
      </p:sp>
      <p:pic>
        <p:nvPicPr>
          <p:cNvPr id="32772" name="Picture 4" descr="rich cluster"/>
          <p:cNvPicPr>
            <a:picLocks noChangeAspect="1" noChangeArrowheads="1"/>
          </p:cNvPicPr>
          <p:nvPr/>
        </p:nvPicPr>
        <p:blipFill>
          <a:blip r:embed="rId4" cstate="print"/>
          <a:srcRect l="7167" t="7401" r="7167" b="8418"/>
          <a:stretch>
            <a:fillRect/>
          </a:stretch>
        </p:blipFill>
        <p:spPr bwMode="auto">
          <a:xfrm>
            <a:off x="2057400" y="2590800"/>
            <a:ext cx="5105400" cy="405765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F21_07.MOV">
            <a:hlinkClick r:id="" action="ppaction://media"/>
          </p:cNvPr>
          <p:cNvPicPr>
            <a:picLocks noGrp="1" noRot="1" noChangeAspect="1" noChangeArrowheads="1"/>
          </p:cNvPicPr>
          <p:nvPr>
            <p:ph sz="half" idx="4294967295"/>
            <a:videoFile r:link="rId2"/>
          </p:nvPr>
        </p:nvPicPr>
        <p:blipFill>
          <a:blip r:embed="rId5" cstate="print"/>
          <a:srcRect l="10001" t="10001" r="5000"/>
          <a:stretch>
            <a:fillRect/>
          </a:stretch>
        </p:blipFill>
        <p:spPr>
          <a:xfrm>
            <a:off x="3886200" y="3505200"/>
            <a:ext cx="3733800" cy="2962275"/>
          </a:xfrm>
          <a:prstGeom prst="rect">
            <a:avLst/>
          </a:prstGeom>
          <a:ln>
            <a:noFill/>
          </a:ln>
          <a:effectLst>
            <a:outerShdw blurRad="292100" dist="139700" dir="2700000" algn="tl" rotWithShape="0">
              <a:srgbClr val="333333">
                <a:alpha val="65000"/>
              </a:srgbClr>
            </a:outerShdw>
          </a:effectLst>
        </p:spPr>
      </p:pic>
      <p:sp>
        <p:nvSpPr>
          <p:cNvPr id="15363" name="Rectangle 3"/>
          <p:cNvSpPr>
            <a:spLocks noGrp="1" noChangeArrowheads="1"/>
          </p:cNvSpPr>
          <p:nvPr>
            <p:ph type="body" idx="1"/>
          </p:nvPr>
        </p:nvSpPr>
        <p:spPr>
          <a:xfrm>
            <a:off x="3505200" y="1752600"/>
            <a:ext cx="5334000" cy="2284413"/>
          </a:xfrm>
        </p:spPr>
        <p:txBody>
          <a:bodyPr/>
          <a:lstStyle/>
          <a:p>
            <a:pPr>
              <a:lnSpc>
                <a:spcPct val="80000"/>
              </a:lnSpc>
            </a:pPr>
            <a:r>
              <a:rPr lang="en-US" sz="2600" dirty="0"/>
              <a:t>He found the position by measuring distances to the </a:t>
            </a:r>
            <a:r>
              <a:rPr lang="en-US" sz="2600" i="1" dirty="0"/>
              <a:t>globular star clusters</a:t>
            </a:r>
            <a:r>
              <a:rPr lang="en-US" sz="2600" dirty="0"/>
              <a:t> that orbited about the center of the Milky Way.</a:t>
            </a:r>
          </a:p>
        </p:txBody>
      </p:sp>
      <p:sp>
        <p:nvSpPr>
          <p:cNvPr id="15364" name="Text Box 4"/>
          <p:cNvSpPr txBox="1">
            <a:spLocks noChangeArrowheads="1"/>
          </p:cNvSpPr>
          <p:nvPr/>
        </p:nvSpPr>
        <p:spPr bwMode="auto">
          <a:xfrm>
            <a:off x="3886200" y="3810000"/>
            <a:ext cx="2667000" cy="336550"/>
          </a:xfrm>
          <a:prstGeom prst="rect">
            <a:avLst/>
          </a:prstGeom>
          <a:noFill/>
          <a:ln w="12700">
            <a:noFill/>
            <a:miter lim="800000"/>
            <a:headEnd/>
            <a:tailEnd/>
          </a:ln>
          <a:effectLst/>
        </p:spPr>
        <p:txBody>
          <a:bodyPr>
            <a:spAutoFit/>
          </a:bodyPr>
          <a:lstStyle/>
          <a:p>
            <a:pPr>
              <a:spcBef>
                <a:spcPct val="50000"/>
              </a:spcBef>
            </a:pPr>
            <a:r>
              <a:rPr lang="en-US" sz="1600">
                <a:solidFill>
                  <a:schemeClr val="bg1"/>
                </a:solidFill>
              </a:rPr>
              <a:t>Globular Cluster</a:t>
            </a:r>
          </a:p>
        </p:txBody>
      </p:sp>
      <p:sp>
        <p:nvSpPr>
          <p:cNvPr id="15365" name="Rectangle 5"/>
          <p:cNvSpPr>
            <a:spLocks noGrp="1" noChangeArrowheads="1"/>
          </p:cNvSpPr>
          <p:nvPr>
            <p:ph type="title"/>
          </p:nvPr>
        </p:nvSpPr>
        <p:spPr/>
        <p:txBody>
          <a:bodyPr/>
          <a:lstStyle/>
          <a:p>
            <a:r>
              <a:rPr lang="en-US" sz="3200"/>
              <a:t>Harlow Shapley was able to point out that we are not at the center of the galaxy</a:t>
            </a:r>
          </a:p>
        </p:txBody>
      </p:sp>
      <p:pic>
        <p:nvPicPr>
          <p:cNvPr id="15366" name="Picture 6" descr="shapley"/>
          <p:cNvPicPr>
            <a:picLocks noChangeAspect="1" noChangeArrowheads="1"/>
          </p:cNvPicPr>
          <p:nvPr/>
        </p:nvPicPr>
        <p:blipFill>
          <a:blip r:embed="rId6" cstate="print"/>
          <a:srcRect/>
          <a:stretch>
            <a:fillRect/>
          </a:stretch>
        </p:blipFill>
        <p:spPr bwMode="auto">
          <a:xfrm>
            <a:off x="457200" y="2133600"/>
            <a:ext cx="2406650" cy="3171825"/>
          </a:xfrm>
          <a:prstGeom prst="rect">
            <a:avLst/>
          </a:prstGeom>
          <a:ln>
            <a:noFill/>
          </a:ln>
          <a:effectLst>
            <a:outerShdw blurRad="292100" dist="139700" dir="2700000" algn="tl" rotWithShape="0">
              <a:srgbClr val="333333">
                <a:alpha val="65000"/>
              </a:srgbClr>
            </a:outerShdw>
          </a:effectLst>
        </p:spPr>
      </p:pic>
      <p:sp>
        <p:nvSpPr>
          <p:cNvPr id="15367" name="Text Box 7"/>
          <p:cNvSpPr txBox="1">
            <a:spLocks noChangeArrowheads="1"/>
          </p:cNvSpPr>
          <p:nvPr/>
        </p:nvSpPr>
        <p:spPr bwMode="auto">
          <a:xfrm>
            <a:off x="914400" y="5486400"/>
            <a:ext cx="1649413" cy="336550"/>
          </a:xfrm>
          <a:prstGeom prst="rect">
            <a:avLst/>
          </a:prstGeom>
          <a:noFill/>
          <a:ln w="12700">
            <a:noFill/>
            <a:miter lim="800000"/>
            <a:headEnd/>
            <a:tailEnd/>
          </a:ln>
          <a:effectLst/>
        </p:spPr>
        <p:txBody>
          <a:bodyPr wrap="none">
            <a:spAutoFit/>
          </a:bodyPr>
          <a:lstStyle/>
          <a:p>
            <a:r>
              <a:rPr lang="en-US" sz="1600">
                <a:latin typeface="Comic Sans MS" pitchFamily="66" charset="0"/>
              </a:rPr>
              <a:t>Harlow Shapley</a:t>
            </a:r>
          </a:p>
        </p:txBody>
      </p:sp>
    </p:spTree>
    <p:custDataLst>
      <p:tags r:id="rId1"/>
    </p:custData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381000" y="1447800"/>
            <a:ext cx="4114800" cy="4419600"/>
          </a:xfrm>
        </p:spPr>
        <p:txBody>
          <a:bodyPr/>
          <a:lstStyle/>
          <a:p>
            <a:pPr>
              <a:lnSpc>
                <a:spcPct val="80000"/>
              </a:lnSpc>
            </a:pPr>
            <a:r>
              <a:rPr lang="en-US" sz="2600"/>
              <a:t>The sun is 2/3 the way from the galaxy center to the edge.</a:t>
            </a:r>
          </a:p>
          <a:p>
            <a:pPr>
              <a:lnSpc>
                <a:spcPct val="80000"/>
              </a:lnSpc>
            </a:pPr>
            <a:r>
              <a:rPr lang="en-US" sz="2600"/>
              <a:t>Its position was found by measuring distances to the </a:t>
            </a:r>
            <a:r>
              <a:rPr lang="en-US" sz="2600" i="1"/>
              <a:t>globular star clusters</a:t>
            </a:r>
            <a:r>
              <a:rPr lang="en-US" sz="2600"/>
              <a:t> that orbited about the center of the Milky Way.</a:t>
            </a:r>
          </a:p>
          <a:p>
            <a:pPr>
              <a:lnSpc>
                <a:spcPct val="80000"/>
              </a:lnSpc>
            </a:pPr>
            <a:r>
              <a:rPr lang="en-US" sz="2600"/>
              <a:t>Variable stars were used to find the distances.  </a:t>
            </a:r>
          </a:p>
        </p:txBody>
      </p:sp>
      <p:pic>
        <p:nvPicPr>
          <p:cNvPr id="17411" name="F25_15.MOV">
            <a:hlinkClick r:id="" action="ppaction://media"/>
          </p:cNvPr>
          <p:cNvPicPr>
            <a:picLocks noGrp="1" noRot="1" noChangeAspect="1" noChangeArrowheads="1"/>
          </p:cNvPicPr>
          <p:nvPr>
            <p:ph sz="half" idx="4294967295"/>
            <a:videoFile r:link="rId2"/>
          </p:nvPr>
        </p:nvPicPr>
        <p:blipFill>
          <a:blip r:embed="rId6" cstate="print"/>
          <a:srcRect/>
          <a:stretch>
            <a:fillRect/>
          </a:stretch>
        </p:blipFill>
        <p:spPr>
          <a:xfrm>
            <a:off x="5445125" y="1376363"/>
            <a:ext cx="3429000" cy="2571750"/>
          </a:xfrm>
          <a:ln/>
        </p:spPr>
      </p:pic>
      <p:pic>
        <p:nvPicPr>
          <p:cNvPr id="17412" name="F25_08.MOV">
            <a:hlinkClick r:id="" action="ppaction://media"/>
          </p:cNvPr>
          <p:cNvPicPr>
            <a:picLocks noGrp="1" noRot="1" noChangeAspect="1" noChangeArrowheads="1"/>
          </p:cNvPicPr>
          <p:nvPr>
            <p:ph sz="half" idx="4294967295"/>
            <a:videoFile r:link="rId3"/>
          </p:nvPr>
        </p:nvPicPr>
        <p:blipFill>
          <a:blip r:embed="rId7" cstate="print"/>
          <a:srcRect/>
          <a:stretch>
            <a:fillRect/>
          </a:stretch>
        </p:blipFill>
        <p:spPr>
          <a:xfrm>
            <a:off x="5445125" y="4214813"/>
            <a:ext cx="3429000" cy="2571750"/>
          </a:xfrm>
          <a:ln/>
        </p:spPr>
      </p:pic>
      <p:sp>
        <p:nvSpPr>
          <p:cNvPr id="17413" name="Text Box 5"/>
          <p:cNvSpPr txBox="1">
            <a:spLocks noChangeArrowheads="1"/>
          </p:cNvSpPr>
          <p:nvPr/>
        </p:nvSpPr>
        <p:spPr bwMode="auto">
          <a:xfrm>
            <a:off x="4454525" y="3814763"/>
            <a:ext cx="1371600" cy="457200"/>
          </a:xfrm>
          <a:prstGeom prst="rect">
            <a:avLst/>
          </a:prstGeom>
          <a:noFill/>
          <a:ln w="12700">
            <a:noFill/>
            <a:miter lim="800000"/>
            <a:headEnd/>
            <a:tailEnd/>
          </a:ln>
          <a:effectLst/>
        </p:spPr>
        <p:txBody>
          <a:bodyPr>
            <a:spAutoFit/>
          </a:bodyPr>
          <a:lstStyle/>
          <a:p>
            <a:pPr>
              <a:spcBef>
                <a:spcPct val="50000"/>
              </a:spcBef>
            </a:pPr>
            <a:r>
              <a:rPr lang="en-US" sz="2400">
                <a:solidFill>
                  <a:schemeClr val="tx2"/>
                </a:solidFill>
                <a:latin typeface="Comic Sans MS" pitchFamily="66" charset="0"/>
              </a:rPr>
              <a:t>The Sun</a:t>
            </a:r>
          </a:p>
        </p:txBody>
      </p:sp>
      <p:sp>
        <p:nvSpPr>
          <p:cNvPr id="17414" name="Line 6"/>
          <p:cNvSpPr>
            <a:spLocks noChangeShapeType="1"/>
          </p:cNvSpPr>
          <p:nvPr/>
        </p:nvSpPr>
        <p:spPr bwMode="auto">
          <a:xfrm flipV="1">
            <a:off x="5597525" y="2290763"/>
            <a:ext cx="1752600" cy="1600200"/>
          </a:xfrm>
          <a:prstGeom prst="line">
            <a:avLst/>
          </a:prstGeom>
          <a:noFill/>
          <a:ln w="28575">
            <a:solidFill>
              <a:srgbClr val="FFFF99"/>
            </a:solidFill>
            <a:round/>
            <a:headEnd/>
            <a:tailEnd type="triangle" w="med" len="med"/>
          </a:ln>
          <a:effectLst/>
        </p:spPr>
        <p:txBody>
          <a:bodyPr wrap="none"/>
          <a:lstStyle/>
          <a:p>
            <a:endParaRPr lang="en-US"/>
          </a:p>
        </p:txBody>
      </p:sp>
      <p:sp>
        <p:nvSpPr>
          <p:cNvPr id="17415" name="Line 7"/>
          <p:cNvSpPr>
            <a:spLocks noChangeShapeType="1"/>
          </p:cNvSpPr>
          <p:nvPr/>
        </p:nvSpPr>
        <p:spPr bwMode="auto">
          <a:xfrm>
            <a:off x="5521325" y="4195763"/>
            <a:ext cx="1066800" cy="1219200"/>
          </a:xfrm>
          <a:prstGeom prst="line">
            <a:avLst/>
          </a:prstGeom>
          <a:noFill/>
          <a:ln w="28575">
            <a:solidFill>
              <a:srgbClr val="FFFF99"/>
            </a:solidFill>
            <a:round/>
            <a:headEnd/>
            <a:tailEnd type="triangle" w="med" len="med"/>
          </a:ln>
          <a:effectLst/>
        </p:spPr>
        <p:txBody>
          <a:bodyPr wrap="none"/>
          <a:lstStyle/>
          <a:p>
            <a:endParaRPr lang="en-US"/>
          </a:p>
        </p:txBody>
      </p:sp>
      <p:sp>
        <p:nvSpPr>
          <p:cNvPr id="17416" name="Text Box 8"/>
          <p:cNvSpPr txBox="1">
            <a:spLocks noChangeArrowheads="1"/>
          </p:cNvSpPr>
          <p:nvPr/>
        </p:nvSpPr>
        <p:spPr bwMode="auto">
          <a:xfrm>
            <a:off x="2854325" y="5567363"/>
            <a:ext cx="2743200" cy="457200"/>
          </a:xfrm>
          <a:prstGeom prst="rect">
            <a:avLst/>
          </a:prstGeom>
          <a:noFill/>
          <a:ln w="12700">
            <a:noFill/>
            <a:miter lim="800000"/>
            <a:headEnd/>
            <a:tailEnd/>
          </a:ln>
          <a:effectLst/>
        </p:spPr>
        <p:txBody>
          <a:bodyPr>
            <a:spAutoFit/>
          </a:bodyPr>
          <a:lstStyle/>
          <a:p>
            <a:pPr>
              <a:spcBef>
                <a:spcPct val="50000"/>
              </a:spcBef>
            </a:pPr>
            <a:r>
              <a:rPr lang="en-US" sz="2400">
                <a:solidFill>
                  <a:schemeClr val="tx2"/>
                </a:solidFill>
                <a:latin typeface="Comic Sans MS" pitchFamily="66" charset="0"/>
              </a:rPr>
              <a:t>Globular Clusters</a:t>
            </a:r>
          </a:p>
        </p:txBody>
      </p:sp>
      <p:sp>
        <p:nvSpPr>
          <p:cNvPr id="17417" name="Line 9"/>
          <p:cNvSpPr>
            <a:spLocks noChangeShapeType="1"/>
          </p:cNvSpPr>
          <p:nvPr/>
        </p:nvSpPr>
        <p:spPr bwMode="auto">
          <a:xfrm>
            <a:off x="5445125" y="5795963"/>
            <a:ext cx="1676400" cy="304800"/>
          </a:xfrm>
          <a:prstGeom prst="line">
            <a:avLst/>
          </a:prstGeom>
          <a:noFill/>
          <a:ln w="28575">
            <a:solidFill>
              <a:srgbClr val="FFFF99"/>
            </a:solidFill>
            <a:round/>
            <a:headEnd/>
            <a:tailEnd type="triangle" w="med" len="med"/>
          </a:ln>
          <a:effectLst/>
        </p:spPr>
        <p:txBody>
          <a:bodyPr wrap="none"/>
          <a:lstStyle/>
          <a:p>
            <a:endParaRPr lang="en-US"/>
          </a:p>
        </p:txBody>
      </p:sp>
      <p:sp>
        <p:nvSpPr>
          <p:cNvPr id="17418" name="Text Box 10"/>
          <p:cNvSpPr txBox="1">
            <a:spLocks noChangeArrowheads="1"/>
          </p:cNvSpPr>
          <p:nvPr/>
        </p:nvSpPr>
        <p:spPr bwMode="auto">
          <a:xfrm>
            <a:off x="7273925" y="2062163"/>
            <a:ext cx="838200" cy="304800"/>
          </a:xfrm>
          <a:prstGeom prst="rect">
            <a:avLst/>
          </a:prstGeom>
          <a:noFill/>
          <a:ln w="12700">
            <a:noFill/>
            <a:miter lim="800000"/>
            <a:headEnd/>
            <a:tailEnd/>
          </a:ln>
          <a:effectLst/>
        </p:spPr>
        <p:txBody>
          <a:bodyPr>
            <a:spAutoFit/>
          </a:bodyPr>
          <a:lstStyle/>
          <a:p>
            <a:pPr>
              <a:spcBef>
                <a:spcPct val="50000"/>
              </a:spcBef>
            </a:pPr>
            <a:r>
              <a:rPr lang="en-US" sz="1400" b="1">
                <a:solidFill>
                  <a:srgbClr val="FFFF99"/>
                </a:solidFill>
                <a:latin typeface="Arial Black" pitchFamily="34" charset="0"/>
              </a:rPr>
              <a:t>x</a:t>
            </a:r>
          </a:p>
        </p:txBody>
      </p:sp>
      <p:sp>
        <p:nvSpPr>
          <p:cNvPr id="17419" name="Text Box 11"/>
          <p:cNvSpPr txBox="1">
            <a:spLocks noChangeArrowheads="1"/>
          </p:cNvSpPr>
          <p:nvPr/>
        </p:nvSpPr>
        <p:spPr bwMode="auto">
          <a:xfrm>
            <a:off x="6511925" y="5414963"/>
            <a:ext cx="838200" cy="304800"/>
          </a:xfrm>
          <a:prstGeom prst="rect">
            <a:avLst/>
          </a:prstGeom>
          <a:noFill/>
          <a:ln w="12700">
            <a:noFill/>
            <a:miter lim="800000"/>
            <a:headEnd/>
            <a:tailEnd/>
          </a:ln>
          <a:effectLst/>
        </p:spPr>
        <p:txBody>
          <a:bodyPr>
            <a:spAutoFit/>
          </a:bodyPr>
          <a:lstStyle/>
          <a:p>
            <a:pPr>
              <a:spcBef>
                <a:spcPct val="50000"/>
              </a:spcBef>
            </a:pPr>
            <a:r>
              <a:rPr lang="en-US" sz="1400" b="1">
                <a:solidFill>
                  <a:srgbClr val="FFFF99"/>
                </a:solidFill>
                <a:latin typeface="Arial Black" pitchFamily="34" charset="0"/>
              </a:rPr>
              <a:t>x</a:t>
            </a:r>
          </a:p>
        </p:txBody>
      </p:sp>
      <p:sp>
        <p:nvSpPr>
          <p:cNvPr id="17420" name="Rectangle 12"/>
          <p:cNvSpPr>
            <a:spLocks noGrp="1" noChangeArrowheads="1"/>
          </p:cNvSpPr>
          <p:nvPr>
            <p:ph type="title"/>
          </p:nvPr>
        </p:nvSpPr>
        <p:spPr/>
        <p:txBody>
          <a:bodyPr/>
          <a:lstStyle/>
          <a:p>
            <a:r>
              <a:rPr lang="en-US" sz="3200"/>
              <a:t>Position of the Sun in the Milky Way</a:t>
            </a:r>
          </a:p>
        </p:txBody>
      </p:sp>
    </p:spTree>
    <p:custDataLst>
      <p:tags r:id="rId1"/>
    </p:custData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7411"/>
                </p:tgtEl>
              </p:cMediaNode>
            </p:video>
            <p:video>
              <p:cMediaNode>
                <p:cTn id="3" fill="hold" display="0">
                  <p:stCondLst>
                    <p:cond delay="indefinite"/>
                  </p:stCondLst>
                  <p:endCondLst>
                    <p:cond evt="onNext" delay="0">
                      <p:tgtEl>
                        <p:sldTgt/>
                      </p:tgtEl>
                    </p:cond>
                    <p:cond evt="onPrev" delay="0">
                      <p:tgtEl>
                        <p:sldTgt/>
                      </p:tgtEl>
                    </p:cond>
                  </p:endCondLst>
                </p:cTn>
                <p:tgtEl>
                  <p:spTgt spid="17412"/>
                </p:tgtEl>
              </p:cMediaNode>
            </p:vide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noFill/>
          <a:ln/>
        </p:spPr>
        <p:txBody>
          <a:bodyPr lIns="90488" tIns="44450" rIns="90488" bIns="44450" anchor="ctr"/>
          <a:lstStyle/>
          <a:p>
            <a:r>
              <a:rPr lang="en-US"/>
              <a:t>Cosmological Redshift  and The Doppler Effect</a:t>
            </a:r>
          </a:p>
        </p:txBody>
      </p:sp>
      <p:sp>
        <p:nvSpPr>
          <p:cNvPr id="33797" name="Rectangle 5"/>
          <p:cNvSpPr>
            <a:spLocks noGrp="1" noChangeArrowheads="1"/>
          </p:cNvSpPr>
          <p:nvPr>
            <p:ph type="body" idx="1"/>
          </p:nvPr>
        </p:nvSpPr>
        <p:spPr>
          <a:xfrm>
            <a:off x="304800" y="1447800"/>
            <a:ext cx="4038600" cy="4953000"/>
          </a:xfrm>
          <a:noFill/>
          <a:ln/>
        </p:spPr>
        <p:txBody>
          <a:bodyPr lIns="90488" tIns="44450" rIns="90488" bIns="44450">
            <a:noAutofit/>
          </a:bodyPr>
          <a:lstStyle/>
          <a:p>
            <a:pPr>
              <a:lnSpc>
                <a:spcPct val="90000"/>
              </a:lnSpc>
            </a:pPr>
            <a:r>
              <a:rPr lang="en-US" sz="2400" dirty="0"/>
              <a:t>A profound discovery of the early 1900s was that all distant galaxies have their absorption and emission spectral lines shifted to the red</a:t>
            </a:r>
            <a:r>
              <a:rPr lang="en-US" sz="2400" dirty="0" smtClean="0"/>
              <a:t>.</a:t>
            </a:r>
            <a:br>
              <a:rPr lang="en-US" sz="2400" dirty="0" smtClean="0"/>
            </a:br>
            <a:r>
              <a:rPr lang="en-US" sz="2400" dirty="0" smtClean="0"/>
              <a:t>  </a:t>
            </a:r>
            <a:endParaRPr lang="en-US" sz="2400" dirty="0"/>
          </a:p>
          <a:p>
            <a:pPr>
              <a:lnSpc>
                <a:spcPct val="90000"/>
              </a:lnSpc>
            </a:pPr>
            <a:r>
              <a:rPr lang="en-US" sz="2400" dirty="0" smtClean="0"/>
              <a:t>The </a:t>
            </a:r>
            <a:r>
              <a:rPr lang="en-US" sz="2400" dirty="0"/>
              <a:t>amount of the shift is related to the speed of the galaxy</a:t>
            </a:r>
            <a:r>
              <a:rPr lang="en-US" sz="2400" dirty="0" smtClean="0"/>
              <a:t>.</a:t>
            </a:r>
            <a:br>
              <a:rPr lang="en-US" sz="2400" dirty="0" smtClean="0"/>
            </a:br>
            <a:endParaRPr lang="en-US" sz="2400" dirty="0" smtClean="0"/>
          </a:p>
          <a:p>
            <a:pPr>
              <a:lnSpc>
                <a:spcPct val="90000"/>
              </a:lnSpc>
            </a:pPr>
            <a:r>
              <a:rPr lang="en-US" sz="2400" dirty="0" smtClean="0"/>
              <a:t>Shift can be found because spectral emission lines have a characteristic pattern</a:t>
            </a:r>
          </a:p>
          <a:p>
            <a:pPr>
              <a:lnSpc>
                <a:spcPct val="90000"/>
              </a:lnSpc>
            </a:pPr>
            <a:endParaRPr lang="en-US" sz="2400" dirty="0"/>
          </a:p>
        </p:txBody>
      </p:sp>
      <p:pic>
        <p:nvPicPr>
          <p:cNvPr id="6" name="Picture 5"/>
          <p:cNvPicPr>
            <a:picLocks noChangeAspect="1" noChangeArrowheads="1"/>
          </p:cNvPicPr>
          <p:nvPr/>
        </p:nvPicPr>
        <p:blipFill>
          <a:blip r:embed="rId4" cstate="print"/>
          <a:srcRect/>
          <a:stretch>
            <a:fillRect/>
          </a:stretch>
        </p:blipFill>
        <p:spPr bwMode="auto">
          <a:xfrm>
            <a:off x="4876800" y="1447800"/>
            <a:ext cx="3657600" cy="2163580"/>
          </a:xfrm>
          <a:prstGeom prst="rect">
            <a:avLst/>
          </a:prstGeom>
          <a:noFill/>
          <a:ln w="9525">
            <a:noFill/>
            <a:miter lim="800000"/>
            <a:headEnd/>
            <a:tailEnd/>
          </a:ln>
          <a:effectLst/>
        </p:spPr>
      </p:pic>
      <p:pic>
        <p:nvPicPr>
          <p:cNvPr id="8" name="Picture 4" descr="redshift"/>
          <p:cNvPicPr>
            <a:picLocks noChangeAspect="1" noChangeArrowheads="1"/>
          </p:cNvPicPr>
          <p:nvPr/>
        </p:nvPicPr>
        <p:blipFill>
          <a:blip r:embed="rId5" cstate="print"/>
          <a:srcRect/>
          <a:stretch>
            <a:fillRect/>
          </a:stretch>
        </p:blipFill>
        <p:spPr bwMode="auto">
          <a:xfrm>
            <a:off x="4572000" y="3733800"/>
            <a:ext cx="4408054" cy="2767012"/>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Hubble Law</a:t>
            </a:r>
          </a:p>
        </p:txBody>
      </p:sp>
      <p:sp>
        <p:nvSpPr>
          <p:cNvPr id="39939" name="Rectangle 3"/>
          <p:cNvSpPr>
            <a:spLocks noGrp="1" noChangeArrowheads="1"/>
          </p:cNvSpPr>
          <p:nvPr>
            <p:ph type="body" idx="1"/>
          </p:nvPr>
        </p:nvSpPr>
        <p:spPr>
          <a:xfrm>
            <a:off x="304800" y="1371600"/>
            <a:ext cx="5791200" cy="1828800"/>
          </a:xfrm>
        </p:spPr>
        <p:txBody>
          <a:bodyPr>
            <a:normAutofit fontScale="92500" lnSpcReduction="20000"/>
          </a:bodyPr>
          <a:lstStyle/>
          <a:p>
            <a:r>
              <a:rPr lang="en-US" sz="2400" dirty="0"/>
              <a:t>The speed a galaxy moves away from us is proportional to its </a:t>
            </a:r>
            <a:r>
              <a:rPr lang="en-US" sz="2400" dirty="0" smtClean="0"/>
              <a:t>distance: The </a:t>
            </a:r>
            <a:r>
              <a:rPr lang="en-US" sz="2400" dirty="0"/>
              <a:t>farther away the galaxy is, the faster it recedes</a:t>
            </a:r>
            <a:r>
              <a:rPr lang="en-US" sz="2400" dirty="0" smtClean="0"/>
              <a:t>.</a:t>
            </a:r>
          </a:p>
          <a:p>
            <a:r>
              <a:rPr lang="en-US" sz="2400" dirty="0" smtClean="0"/>
              <a:t>The Hubble Law is used to find distances to the farthest galaxies</a:t>
            </a:r>
          </a:p>
        </p:txBody>
      </p:sp>
      <p:pic>
        <p:nvPicPr>
          <p:cNvPr id="10" name="Picture 4"/>
          <p:cNvPicPr>
            <a:picLocks noChangeAspect="1" noChangeArrowheads="1"/>
          </p:cNvPicPr>
          <p:nvPr/>
        </p:nvPicPr>
        <p:blipFill>
          <a:blip r:embed="rId4" cstate="print"/>
          <a:srcRect/>
          <a:stretch>
            <a:fillRect/>
          </a:stretch>
        </p:blipFill>
        <p:spPr bwMode="auto">
          <a:xfrm>
            <a:off x="0" y="3484562"/>
            <a:ext cx="6477000" cy="3373438"/>
          </a:xfrm>
          <a:prstGeom prst="rect">
            <a:avLst/>
          </a:prstGeom>
          <a:noFill/>
          <a:ln w="12700">
            <a:noFill/>
            <a:miter lim="800000"/>
            <a:headEnd/>
            <a:tailEnd/>
          </a:ln>
          <a:effectLst/>
        </p:spPr>
      </p:pic>
      <p:graphicFrame>
        <p:nvGraphicFramePr>
          <p:cNvPr id="12" name="Table Placeholder 3"/>
          <p:cNvGraphicFramePr>
            <a:graphicFrameLocks/>
          </p:cNvGraphicFramePr>
          <p:nvPr/>
        </p:nvGraphicFramePr>
        <p:xfrm>
          <a:off x="5867400" y="1828800"/>
          <a:ext cx="3065144" cy="1600200"/>
        </p:xfrm>
        <a:graphic>
          <a:graphicData uri="http://schemas.openxmlformats.org/drawingml/2006/table">
            <a:tbl>
              <a:tblPr>
                <a:tableStyleId>{3C2FFA5D-87B4-456A-9821-1D502468CF0F}</a:tableStyleId>
              </a:tblPr>
              <a:tblGrid>
                <a:gridCol w="1278335"/>
                <a:gridCol w="1786809"/>
              </a:tblGrid>
              <a:tr h="400050">
                <a:tc>
                  <a:txBody>
                    <a:bodyPr/>
                    <a:lstStyle/>
                    <a:p>
                      <a:pPr marL="0" marR="0">
                        <a:spcBef>
                          <a:spcPts val="0"/>
                        </a:spcBef>
                        <a:spcAft>
                          <a:spcPts val="0"/>
                        </a:spcAft>
                      </a:pPr>
                      <a:r>
                        <a:rPr lang="en-US" sz="1000" dirty="0"/>
                        <a:t>radar ranging</a:t>
                      </a:r>
                      <a:endParaRPr lang="en-US" sz="1000" dirty="0">
                        <a:latin typeface="Times New Roman"/>
                        <a:ea typeface="Times New Roman"/>
                        <a:cs typeface="Times New Roman"/>
                      </a:endParaRPr>
                    </a:p>
                  </a:txBody>
                  <a:tcPr marL="68580" marR="68580" marT="0" marB="0" anchor="ctr"/>
                </a:tc>
                <a:tc>
                  <a:txBody>
                    <a:bodyPr/>
                    <a:lstStyle/>
                    <a:p>
                      <a:pPr marL="0" marR="0">
                        <a:spcBef>
                          <a:spcPts val="0"/>
                        </a:spcBef>
                        <a:spcAft>
                          <a:spcPts val="0"/>
                        </a:spcAft>
                      </a:pPr>
                      <a:r>
                        <a:rPr lang="en-US" sz="1000" dirty="0"/>
                        <a:t>within solar system</a:t>
                      </a:r>
                      <a:endParaRPr lang="en-US" sz="1000" dirty="0">
                        <a:latin typeface="Times New Roman"/>
                        <a:ea typeface="Times New Roman"/>
                        <a:cs typeface="Times New Roman"/>
                      </a:endParaRPr>
                    </a:p>
                  </a:txBody>
                  <a:tcPr marL="68580" marR="68580" marT="0" marB="0" anchor="ctr"/>
                </a:tc>
              </a:tr>
              <a:tr h="400050">
                <a:tc>
                  <a:txBody>
                    <a:bodyPr/>
                    <a:lstStyle/>
                    <a:p>
                      <a:pPr marL="0" marR="0">
                        <a:spcBef>
                          <a:spcPts val="0"/>
                        </a:spcBef>
                        <a:spcAft>
                          <a:spcPts val="0"/>
                        </a:spcAft>
                      </a:pPr>
                      <a:r>
                        <a:rPr lang="en-US" sz="1000"/>
                        <a:t>triangulation</a:t>
                      </a:r>
                      <a:endParaRPr lang="en-US" sz="1000">
                        <a:latin typeface="Times New Roman"/>
                        <a:ea typeface="Times New Roman"/>
                        <a:cs typeface="Times New Roman"/>
                      </a:endParaRPr>
                    </a:p>
                  </a:txBody>
                  <a:tcPr marL="68580" marR="68580" marT="0" marB="0" anchor="ctr"/>
                </a:tc>
                <a:tc>
                  <a:txBody>
                    <a:bodyPr/>
                    <a:lstStyle/>
                    <a:p>
                      <a:pPr marL="0" marR="0">
                        <a:spcBef>
                          <a:spcPts val="0"/>
                        </a:spcBef>
                        <a:spcAft>
                          <a:spcPts val="0"/>
                        </a:spcAft>
                      </a:pPr>
                      <a:r>
                        <a:rPr lang="en-US" sz="1000" dirty="0"/>
                        <a:t>nearest 10,000 stars in galaxy</a:t>
                      </a:r>
                      <a:endParaRPr lang="en-US" sz="1000" dirty="0">
                        <a:latin typeface="Times New Roman"/>
                        <a:ea typeface="Times New Roman"/>
                        <a:cs typeface="Times New Roman"/>
                      </a:endParaRPr>
                    </a:p>
                  </a:txBody>
                  <a:tcPr marL="68580" marR="68580" marT="0" marB="0" anchor="ctr"/>
                </a:tc>
              </a:tr>
              <a:tr h="400050">
                <a:tc>
                  <a:txBody>
                    <a:bodyPr/>
                    <a:lstStyle/>
                    <a:p>
                      <a:pPr marL="0" marR="0">
                        <a:spcBef>
                          <a:spcPts val="0"/>
                        </a:spcBef>
                        <a:spcAft>
                          <a:spcPts val="0"/>
                        </a:spcAft>
                      </a:pPr>
                      <a:r>
                        <a:rPr lang="en-US" sz="1000"/>
                        <a:t>distance-brightness</a:t>
                      </a:r>
                      <a:endParaRPr lang="en-US" sz="1000">
                        <a:latin typeface="Times New Roman"/>
                        <a:ea typeface="Times New Roman"/>
                        <a:cs typeface="Times New Roman"/>
                      </a:endParaRPr>
                    </a:p>
                  </a:txBody>
                  <a:tcPr marL="68580" marR="68580" marT="0" marB="0" anchor="ctr"/>
                </a:tc>
                <a:tc>
                  <a:txBody>
                    <a:bodyPr/>
                    <a:lstStyle/>
                    <a:p>
                      <a:pPr marL="0" marR="0">
                        <a:spcBef>
                          <a:spcPts val="0"/>
                        </a:spcBef>
                        <a:spcAft>
                          <a:spcPts val="0"/>
                        </a:spcAft>
                      </a:pPr>
                      <a:r>
                        <a:rPr lang="en-US" sz="1000" dirty="0"/>
                        <a:t>within our galaxy and nearby galaxies</a:t>
                      </a:r>
                      <a:endParaRPr lang="en-US" sz="1000" dirty="0">
                        <a:latin typeface="Times New Roman"/>
                        <a:ea typeface="Times New Roman"/>
                        <a:cs typeface="Times New Roman"/>
                      </a:endParaRPr>
                    </a:p>
                  </a:txBody>
                  <a:tcPr marL="68580" marR="68580" marT="0" marB="0" anchor="ctr"/>
                </a:tc>
              </a:tr>
              <a:tr h="400050">
                <a:tc>
                  <a:txBody>
                    <a:bodyPr/>
                    <a:lstStyle/>
                    <a:p>
                      <a:pPr marL="0" marR="0">
                        <a:spcBef>
                          <a:spcPts val="0"/>
                        </a:spcBef>
                        <a:spcAft>
                          <a:spcPts val="0"/>
                        </a:spcAft>
                      </a:pPr>
                      <a:r>
                        <a:rPr lang="en-US" sz="1000" dirty="0"/>
                        <a:t>cosmological </a:t>
                      </a:r>
                      <a:r>
                        <a:rPr lang="en-US" sz="1000" dirty="0" err="1"/>
                        <a:t>redshift</a:t>
                      </a:r>
                      <a:endParaRPr lang="en-US" sz="1000" dirty="0">
                        <a:latin typeface="Times New Roman"/>
                        <a:ea typeface="Times New Roman"/>
                        <a:cs typeface="Times New Roman"/>
                      </a:endParaRPr>
                    </a:p>
                  </a:txBody>
                  <a:tcPr marL="68580" marR="68580" marT="0" marB="0" anchor="ctr"/>
                </a:tc>
                <a:tc>
                  <a:txBody>
                    <a:bodyPr/>
                    <a:lstStyle/>
                    <a:p>
                      <a:pPr marL="0" marR="0">
                        <a:spcBef>
                          <a:spcPts val="0"/>
                        </a:spcBef>
                        <a:spcAft>
                          <a:spcPts val="0"/>
                        </a:spcAft>
                      </a:pPr>
                      <a:r>
                        <a:rPr lang="en-US" sz="1000" dirty="0"/>
                        <a:t>beyond nearby galaxies</a:t>
                      </a:r>
                      <a:endParaRPr lang="en-US" sz="1000" dirty="0">
                        <a:latin typeface="Times New Roman"/>
                        <a:ea typeface="Times New Roman"/>
                        <a:cs typeface="Times New Roman"/>
                      </a:endParaRPr>
                    </a:p>
                  </a:txBody>
                  <a:tcPr marL="68580" marR="68580" marT="0" marB="0" anchor="ctr"/>
                </a:tc>
              </a:tr>
            </a:tbl>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Autofit/>
          </a:bodyPr>
          <a:lstStyle/>
          <a:p>
            <a:r>
              <a:rPr lang="en-US" sz="2500" dirty="0" smtClean="0"/>
              <a:t>The expansion of the universe makes all distant galaxies appear to be moving away from us (and hence be red-shifted).</a:t>
            </a:r>
            <a:endParaRPr lang="en-US" sz="2500" dirty="0"/>
          </a:p>
        </p:txBody>
      </p:sp>
      <p:sp>
        <p:nvSpPr>
          <p:cNvPr id="40963" name="Rectangle 3"/>
          <p:cNvSpPr>
            <a:spLocks noGrp="1" noChangeArrowheads="1"/>
          </p:cNvSpPr>
          <p:nvPr>
            <p:ph type="body" sz="half" idx="1"/>
          </p:nvPr>
        </p:nvSpPr>
        <p:spPr>
          <a:xfrm>
            <a:off x="381000" y="1524000"/>
            <a:ext cx="4111625" cy="2514600"/>
          </a:xfrm>
        </p:spPr>
        <p:txBody>
          <a:bodyPr/>
          <a:lstStyle/>
          <a:p>
            <a:pPr>
              <a:lnSpc>
                <a:spcPct val="80000"/>
              </a:lnSpc>
            </a:pPr>
            <a:r>
              <a:rPr lang="en-US" sz="2200" dirty="0"/>
              <a:t>If the universe is expanding, the farther away two galaxies are, the faster they move apart.</a:t>
            </a:r>
          </a:p>
          <a:p>
            <a:pPr>
              <a:lnSpc>
                <a:spcPct val="80000"/>
              </a:lnSpc>
            </a:pPr>
            <a:r>
              <a:rPr lang="en-US" sz="2200" dirty="0"/>
              <a:t>Also, all galaxies would appear to be moving away from all other galaxies so our view is not unique.</a:t>
            </a:r>
          </a:p>
        </p:txBody>
      </p:sp>
      <p:pic>
        <p:nvPicPr>
          <p:cNvPr id="40964" name="F28_01.MOV">
            <a:hlinkClick r:id="" action="ppaction://media"/>
          </p:cNvPr>
          <p:cNvPicPr>
            <a:picLocks noGrp="1" noRot="1" noChangeAspect="1" noChangeArrowheads="1"/>
          </p:cNvPicPr>
          <p:nvPr>
            <p:ph sz="quarter" idx="3"/>
            <a:videoFile r:link="rId2"/>
          </p:nvPr>
        </p:nvPicPr>
        <p:blipFill>
          <a:blip r:embed="rId5" cstate="print"/>
          <a:srcRect/>
          <a:stretch>
            <a:fillRect/>
          </a:stretch>
        </p:blipFill>
        <p:spPr>
          <a:xfrm>
            <a:off x="4724400" y="1676400"/>
            <a:ext cx="3886200" cy="1981200"/>
          </a:xfrm>
          <a:noFill/>
          <a:ln/>
        </p:spPr>
      </p:pic>
      <p:pic>
        <p:nvPicPr>
          <p:cNvPr id="40965" name="Picture 5"/>
          <p:cNvPicPr>
            <a:picLocks noChangeAspect="1" noChangeArrowheads="1"/>
          </p:cNvPicPr>
          <p:nvPr/>
        </p:nvPicPr>
        <p:blipFill>
          <a:blip r:embed="rId6" cstate="print"/>
          <a:srcRect/>
          <a:stretch>
            <a:fillRect/>
          </a:stretch>
        </p:blipFill>
        <p:spPr bwMode="auto">
          <a:xfrm>
            <a:off x="4724400" y="4419600"/>
            <a:ext cx="4114800" cy="1714500"/>
          </a:xfrm>
          <a:prstGeom prst="rect">
            <a:avLst/>
          </a:prstGeom>
          <a:noFill/>
          <a:ln w="12700">
            <a:noFill/>
            <a:miter lim="800000"/>
            <a:headEnd/>
            <a:tailEnd/>
          </a:ln>
          <a:effectLst/>
        </p:spPr>
      </p:pic>
      <p:pic>
        <p:nvPicPr>
          <p:cNvPr id="40966" name="Picture 6"/>
          <p:cNvPicPr>
            <a:picLocks noChangeAspect="1" noChangeArrowheads="1"/>
          </p:cNvPicPr>
          <p:nvPr/>
        </p:nvPicPr>
        <p:blipFill>
          <a:blip r:embed="rId7" cstate="print"/>
          <a:srcRect/>
          <a:stretch>
            <a:fillRect/>
          </a:stretch>
        </p:blipFill>
        <p:spPr bwMode="auto">
          <a:xfrm>
            <a:off x="304800" y="4279900"/>
            <a:ext cx="4267200" cy="2192338"/>
          </a:xfrm>
          <a:prstGeom prst="rect">
            <a:avLst/>
          </a:prstGeom>
          <a:noFill/>
          <a:ln w="12700">
            <a:noFill/>
            <a:miter lim="800000"/>
            <a:headEnd/>
            <a:tailEnd/>
          </a:ln>
          <a:effectLst/>
        </p:spPr>
      </p:pic>
    </p:spTree>
    <p:custDataLst>
      <p:tags r:id="rId1"/>
    </p:custData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40964"/>
                </p:tgtEl>
              </p:cMediaNode>
            </p:vide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dirty="0"/>
              <a:t>Types of Cosmologies</a:t>
            </a:r>
          </a:p>
        </p:txBody>
      </p:sp>
      <p:sp>
        <p:nvSpPr>
          <p:cNvPr id="45059" name="Rectangle 3"/>
          <p:cNvSpPr>
            <a:spLocks noGrp="1" noChangeArrowheads="1"/>
          </p:cNvSpPr>
          <p:nvPr>
            <p:ph type="body" idx="1"/>
          </p:nvPr>
        </p:nvSpPr>
        <p:spPr>
          <a:xfrm>
            <a:off x="609600" y="1905000"/>
            <a:ext cx="8208963" cy="4648200"/>
          </a:xfrm>
        </p:spPr>
        <p:txBody>
          <a:bodyPr/>
          <a:lstStyle/>
          <a:p>
            <a:r>
              <a:rPr lang="en-US" sz="2600" dirty="0"/>
              <a:t>Early ideas of the universe held that it was:  </a:t>
            </a:r>
          </a:p>
          <a:p>
            <a:pPr lvl="1"/>
            <a:r>
              <a:rPr lang="en-US" sz="2200" dirty="0"/>
              <a:t>Infinitely old </a:t>
            </a:r>
          </a:p>
          <a:p>
            <a:pPr lvl="1"/>
            <a:r>
              <a:rPr lang="en-US" sz="2200" dirty="0"/>
              <a:t>Infinitely large</a:t>
            </a:r>
          </a:p>
          <a:p>
            <a:pPr lvl="1"/>
            <a:r>
              <a:rPr lang="en-US" sz="2200" dirty="0"/>
              <a:t>Unchanging in time</a:t>
            </a:r>
          </a:p>
          <a:p>
            <a:r>
              <a:rPr lang="en-US" sz="2600" dirty="0"/>
              <a:t>But this cannot be true because</a:t>
            </a:r>
          </a:p>
          <a:p>
            <a:pPr lvl="1"/>
            <a:r>
              <a:rPr lang="en-US" sz="2200" dirty="0"/>
              <a:t>The universe is seen to be expanding and thus it is changing with time.</a:t>
            </a:r>
          </a:p>
          <a:p>
            <a:pPr lvl="1"/>
            <a:r>
              <a:rPr lang="en-US" sz="2200" dirty="0"/>
              <a:t>An infinitely </a:t>
            </a:r>
            <a:r>
              <a:rPr lang="en-US" sz="2200" dirty="0" smtClean="0"/>
              <a:t>large and old </a:t>
            </a:r>
            <a:r>
              <a:rPr lang="en-US" sz="2200" dirty="0"/>
              <a:t>universe would never know darkness.  This is </a:t>
            </a:r>
            <a:r>
              <a:rPr lang="en-US" sz="2200" b="1" i="1" dirty="0" err="1"/>
              <a:t>Olber’s</a:t>
            </a:r>
            <a:r>
              <a:rPr lang="en-US" sz="2200" b="1" i="1" dirty="0"/>
              <a:t> paradox</a:t>
            </a:r>
            <a:r>
              <a:rPr lang="en-US" sz="2200" b="1" dirty="0"/>
              <a:t> </a:t>
            </a:r>
          </a:p>
        </p:txBody>
      </p:sp>
    </p:spTree>
    <p:custDataLst>
      <p:tags r:id="rId1"/>
    </p:custData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t>Olbers’ Paradox</a:t>
            </a:r>
          </a:p>
        </p:txBody>
      </p:sp>
      <p:sp>
        <p:nvSpPr>
          <p:cNvPr id="46083" name="Rectangle 3"/>
          <p:cNvSpPr>
            <a:spLocks noGrp="1" noChangeArrowheads="1"/>
          </p:cNvSpPr>
          <p:nvPr>
            <p:ph type="body" idx="1"/>
          </p:nvPr>
        </p:nvSpPr>
        <p:spPr>
          <a:xfrm>
            <a:off x="304800" y="1371600"/>
            <a:ext cx="8077200" cy="1752600"/>
          </a:xfrm>
        </p:spPr>
        <p:txBody>
          <a:bodyPr/>
          <a:lstStyle/>
          <a:p>
            <a:pPr>
              <a:lnSpc>
                <a:spcPct val="80000"/>
              </a:lnSpc>
            </a:pPr>
            <a:r>
              <a:rPr lang="en-US" sz="1900" dirty="0"/>
              <a:t>All lines of sight end on a star!  The sky should be ablaze with star light!</a:t>
            </a:r>
          </a:p>
          <a:p>
            <a:pPr>
              <a:lnSpc>
                <a:spcPct val="80000"/>
              </a:lnSpc>
            </a:pPr>
            <a:r>
              <a:rPr lang="en-US" sz="1900" dirty="0"/>
              <a:t>The solution is that the universe has a beginning </a:t>
            </a:r>
          </a:p>
          <a:p>
            <a:pPr lvl="1">
              <a:lnSpc>
                <a:spcPct val="80000"/>
              </a:lnSpc>
            </a:pPr>
            <a:r>
              <a:rPr lang="en-US" sz="1700" dirty="0"/>
              <a:t>Light has not had time to reach us from the greatest distances</a:t>
            </a:r>
          </a:p>
          <a:p>
            <a:pPr lvl="1">
              <a:lnSpc>
                <a:spcPct val="80000"/>
              </a:lnSpc>
            </a:pPr>
            <a:r>
              <a:rPr lang="en-US" sz="1700" dirty="0"/>
              <a:t>Glowing stars and galaxies have not always existed. </a:t>
            </a:r>
          </a:p>
        </p:txBody>
      </p:sp>
      <p:grpSp>
        <p:nvGrpSpPr>
          <p:cNvPr id="2" name="Group 4"/>
          <p:cNvGrpSpPr>
            <a:grpSpLocks/>
          </p:cNvGrpSpPr>
          <p:nvPr/>
        </p:nvGrpSpPr>
        <p:grpSpPr bwMode="auto">
          <a:xfrm>
            <a:off x="4419600" y="2836862"/>
            <a:ext cx="4191000" cy="4021138"/>
            <a:chOff x="2592" y="576"/>
            <a:chExt cx="2832" cy="2871"/>
          </a:xfrm>
        </p:grpSpPr>
        <p:sp>
          <p:nvSpPr>
            <p:cNvPr id="46085" name="Oval 5"/>
            <p:cNvSpPr>
              <a:spLocks noChangeArrowheads="1"/>
            </p:cNvSpPr>
            <p:nvPr/>
          </p:nvSpPr>
          <p:spPr bwMode="auto">
            <a:xfrm>
              <a:off x="4080" y="2880"/>
              <a:ext cx="144" cy="144"/>
            </a:xfrm>
            <a:prstGeom prst="ellipse">
              <a:avLst/>
            </a:prstGeom>
            <a:solidFill>
              <a:schemeClr val="tx2">
                <a:lumMod val="60000"/>
                <a:lumOff val="40000"/>
              </a:schemeClr>
            </a:solidFill>
            <a:ln w="12700">
              <a:noFill/>
              <a:round/>
              <a:headEnd/>
              <a:tailEnd/>
            </a:ln>
            <a:effectLst/>
            <a:scene3d>
              <a:camera prst="orthographicFront">
                <a:rot lat="0" lon="0" rev="0"/>
              </a:camera>
              <a:lightRig rig="contrasting" dir="t">
                <a:rot lat="0" lon="0" rev="7800000"/>
              </a:lightRig>
            </a:scene3d>
            <a:sp3d>
              <a:bevelT w="139700" h="139700"/>
            </a:sp3d>
          </p:spPr>
          <p:txBody>
            <a:bodyPr wrap="none" anchor="ctr"/>
            <a:lstStyle/>
            <a:p>
              <a:endParaRPr lang="en-US"/>
            </a:p>
          </p:txBody>
        </p:sp>
        <p:sp>
          <p:nvSpPr>
            <p:cNvPr id="46086" name="Text Box 6"/>
            <p:cNvSpPr txBox="1">
              <a:spLocks noChangeArrowheads="1"/>
            </p:cNvSpPr>
            <p:nvPr/>
          </p:nvSpPr>
          <p:spPr bwMode="auto">
            <a:xfrm>
              <a:off x="3840" y="576"/>
              <a:ext cx="240" cy="415"/>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087" name="Text Box 7"/>
            <p:cNvSpPr txBox="1">
              <a:spLocks noChangeArrowheads="1"/>
            </p:cNvSpPr>
            <p:nvPr/>
          </p:nvSpPr>
          <p:spPr bwMode="auto">
            <a:xfrm>
              <a:off x="3024" y="1440"/>
              <a:ext cx="240" cy="415"/>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088" name="Text Box 8"/>
            <p:cNvSpPr txBox="1">
              <a:spLocks noChangeArrowheads="1"/>
            </p:cNvSpPr>
            <p:nvPr/>
          </p:nvSpPr>
          <p:spPr bwMode="auto">
            <a:xfrm>
              <a:off x="3840" y="1488"/>
              <a:ext cx="240" cy="415"/>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089" name="Text Box 9"/>
            <p:cNvSpPr txBox="1">
              <a:spLocks noChangeArrowheads="1"/>
            </p:cNvSpPr>
            <p:nvPr/>
          </p:nvSpPr>
          <p:spPr bwMode="auto">
            <a:xfrm>
              <a:off x="5184" y="1488"/>
              <a:ext cx="240" cy="415"/>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090" name="Text Box 10"/>
            <p:cNvSpPr txBox="1">
              <a:spLocks noChangeArrowheads="1"/>
            </p:cNvSpPr>
            <p:nvPr/>
          </p:nvSpPr>
          <p:spPr bwMode="auto">
            <a:xfrm>
              <a:off x="3456" y="1632"/>
              <a:ext cx="240" cy="415"/>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091" name="Text Box 11"/>
            <p:cNvSpPr txBox="1">
              <a:spLocks noChangeArrowheads="1"/>
            </p:cNvSpPr>
            <p:nvPr/>
          </p:nvSpPr>
          <p:spPr bwMode="auto">
            <a:xfrm>
              <a:off x="3552" y="1152"/>
              <a:ext cx="240" cy="415"/>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092" name="Text Box 12"/>
            <p:cNvSpPr txBox="1">
              <a:spLocks noChangeArrowheads="1"/>
            </p:cNvSpPr>
            <p:nvPr/>
          </p:nvSpPr>
          <p:spPr bwMode="auto">
            <a:xfrm>
              <a:off x="3936" y="1824"/>
              <a:ext cx="240" cy="415"/>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093" name="Text Box 13"/>
            <p:cNvSpPr txBox="1">
              <a:spLocks noChangeArrowheads="1"/>
            </p:cNvSpPr>
            <p:nvPr/>
          </p:nvSpPr>
          <p:spPr bwMode="auto">
            <a:xfrm>
              <a:off x="4848" y="1680"/>
              <a:ext cx="240" cy="415"/>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094" name="Text Box 14"/>
            <p:cNvSpPr txBox="1">
              <a:spLocks noChangeArrowheads="1"/>
            </p:cNvSpPr>
            <p:nvPr/>
          </p:nvSpPr>
          <p:spPr bwMode="auto">
            <a:xfrm>
              <a:off x="2592" y="1440"/>
              <a:ext cx="240" cy="415"/>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095" name="Text Box 15"/>
            <p:cNvSpPr txBox="1">
              <a:spLocks noChangeArrowheads="1"/>
            </p:cNvSpPr>
            <p:nvPr/>
          </p:nvSpPr>
          <p:spPr bwMode="auto">
            <a:xfrm>
              <a:off x="5040" y="1872"/>
              <a:ext cx="240" cy="414"/>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096" name="Text Box 16"/>
            <p:cNvSpPr txBox="1">
              <a:spLocks noChangeArrowheads="1"/>
            </p:cNvSpPr>
            <p:nvPr/>
          </p:nvSpPr>
          <p:spPr bwMode="auto">
            <a:xfrm>
              <a:off x="4368" y="1872"/>
              <a:ext cx="240" cy="414"/>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097" name="Text Box 17"/>
            <p:cNvSpPr txBox="1">
              <a:spLocks noChangeArrowheads="1"/>
            </p:cNvSpPr>
            <p:nvPr/>
          </p:nvSpPr>
          <p:spPr bwMode="auto">
            <a:xfrm>
              <a:off x="4272" y="1104"/>
              <a:ext cx="240" cy="415"/>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098" name="Text Box 18"/>
            <p:cNvSpPr txBox="1">
              <a:spLocks noChangeArrowheads="1"/>
            </p:cNvSpPr>
            <p:nvPr/>
          </p:nvSpPr>
          <p:spPr bwMode="auto">
            <a:xfrm>
              <a:off x="4464" y="1055"/>
              <a:ext cx="240" cy="415"/>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099" name="Text Box 19"/>
            <p:cNvSpPr txBox="1">
              <a:spLocks noChangeArrowheads="1"/>
            </p:cNvSpPr>
            <p:nvPr/>
          </p:nvSpPr>
          <p:spPr bwMode="auto">
            <a:xfrm>
              <a:off x="4896" y="1248"/>
              <a:ext cx="241" cy="415"/>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100" name="Text Box 20"/>
            <p:cNvSpPr txBox="1">
              <a:spLocks noChangeArrowheads="1"/>
            </p:cNvSpPr>
            <p:nvPr/>
          </p:nvSpPr>
          <p:spPr bwMode="auto">
            <a:xfrm>
              <a:off x="3984" y="1008"/>
              <a:ext cx="240" cy="415"/>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101" name="Text Box 21"/>
            <p:cNvSpPr txBox="1">
              <a:spLocks noChangeArrowheads="1"/>
            </p:cNvSpPr>
            <p:nvPr/>
          </p:nvSpPr>
          <p:spPr bwMode="auto">
            <a:xfrm>
              <a:off x="4176" y="576"/>
              <a:ext cx="240" cy="415"/>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102" name="Text Box 22"/>
            <p:cNvSpPr txBox="1">
              <a:spLocks noChangeArrowheads="1"/>
            </p:cNvSpPr>
            <p:nvPr/>
          </p:nvSpPr>
          <p:spPr bwMode="auto">
            <a:xfrm>
              <a:off x="2928" y="2064"/>
              <a:ext cx="240" cy="415"/>
            </a:xfrm>
            <a:prstGeom prst="rect">
              <a:avLst/>
            </a:prstGeom>
            <a:noFill/>
            <a:ln w="12700">
              <a:noFill/>
              <a:miter lim="800000"/>
              <a:headEnd/>
              <a:tailEnd/>
            </a:ln>
            <a:effectLst/>
          </p:spPr>
          <p:txBody>
            <a:bodyPr>
              <a:spAutoFit/>
            </a:bodyPr>
            <a:lstStyle/>
            <a:p>
              <a:pPr>
                <a:spcBef>
                  <a:spcPct val="50000"/>
                </a:spcBef>
              </a:pPr>
              <a:r>
                <a:rPr lang="en-US" sz="1600" b="1">
                  <a:solidFill>
                    <a:srgbClr val="0000FF"/>
                  </a:solidFill>
                  <a:latin typeface="Times New Roman" pitchFamily="18" charset="0"/>
                  <a:cs typeface="Times New Roman" pitchFamily="18" charset="0"/>
                </a:rPr>
                <a:t>☼ </a:t>
              </a:r>
            </a:p>
          </p:txBody>
        </p:sp>
        <p:sp>
          <p:nvSpPr>
            <p:cNvPr id="46103" name="Line 23"/>
            <p:cNvSpPr>
              <a:spLocks noChangeShapeType="1"/>
            </p:cNvSpPr>
            <p:nvPr/>
          </p:nvSpPr>
          <p:spPr bwMode="auto">
            <a:xfrm flipH="1" flipV="1">
              <a:off x="3072" y="2208"/>
              <a:ext cx="1056" cy="672"/>
            </a:xfrm>
            <a:prstGeom prst="line">
              <a:avLst/>
            </a:prstGeom>
            <a:noFill/>
            <a:ln w="12700">
              <a:solidFill>
                <a:srgbClr val="969696"/>
              </a:solidFill>
              <a:round/>
              <a:headEnd/>
              <a:tailEnd type="triangle" w="med" len="med"/>
            </a:ln>
            <a:effectLst/>
          </p:spPr>
          <p:txBody>
            <a:bodyPr wrap="none"/>
            <a:lstStyle/>
            <a:p>
              <a:endParaRPr lang="en-US"/>
            </a:p>
          </p:txBody>
        </p:sp>
        <p:sp>
          <p:nvSpPr>
            <p:cNvPr id="46104" name="Line 24"/>
            <p:cNvSpPr>
              <a:spLocks noChangeShapeType="1"/>
            </p:cNvSpPr>
            <p:nvPr/>
          </p:nvSpPr>
          <p:spPr bwMode="auto">
            <a:xfrm flipH="1" flipV="1">
              <a:off x="3600" y="1824"/>
              <a:ext cx="528" cy="1056"/>
            </a:xfrm>
            <a:prstGeom prst="line">
              <a:avLst/>
            </a:prstGeom>
            <a:noFill/>
            <a:ln w="12700">
              <a:solidFill>
                <a:srgbClr val="969696"/>
              </a:solidFill>
              <a:round/>
              <a:headEnd/>
              <a:tailEnd type="triangle" w="med" len="med"/>
            </a:ln>
            <a:effectLst/>
          </p:spPr>
          <p:txBody>
            <a:bodyPr wrap="none"/>
            <a:lstStyle/>
            <a:p>
              <a:endParaRPr lang="en-US"/>
            </a:p>
          </p:txBody>
        </p:sp>
        <p:sp>
          <p:nvSpPr>
            <p:cNvPr id="46105" name="Line 25"/>
            <p:cNvSpPr>
              <a:spLocks noChangeShapeType="1"/>
            </p:cNvSpPr>
            <p:nvPr/>
          </p:nvSpPr>
          <p:spPr bwMode="auto">
            <a:xfrm flipH="1" flipV="1">
              <a:off x="4032" y="2016"/>
              <a:ext cx="96" cy="864"/>
            </a:xfrm>
            <a:prstGeom prst="line">
              <a:avLst/>
            </a:prstGeom>
            <a:noFill/>
            <a:ln w="12700">
              <a:solidFill>
                <a:srgbClr val="969696"/>
              </a:solidFill>
              <a:round/>
              <a:headEnd/>
              <a:tailEnd type="triangle" w="med" len="med"/>
            </a:ln>
            <a:effectLst/>
          </p:spPr>
          <p:txBody>
            <a:bodyPr wrap="none"/>
            <a:lstStyle/>
            <a:p>
              <a:endParaRPr lang="en-US"/>
            </a:p>
          </p:txBody>
        </p:sp>
        <p:sp>
          <p:nvSpPr>
            <p:cNvPr id="46106" name="Line 26"/>
            <p:cNvSpPr>
              <a:spLocks noChangeShapeType="1"/>
            </p:cNvSpPr>
            <p:nvPr/>
          </p:nvSpPr>
          <p:spPr bwMode="auto">
            <a:xfrm flipH="1" flipV="1">
              <a:off x="3936" y="1680"/>
              <a:ext cx="192" cy="1200"/>
            </a:xfrm>
            <a:prstGeom prst="line">
              <a:avLst/>
            </a:prstGeom>
            <a:noFill/>
            <a:ln w="12700">
              <a:solidFill>
                <a:srgbClr val="969696"/>
              </a:solidFill>
              <a:round/>
              <a:headEnd/>
              <a:tailEnd type="triangle" w="med" len="med"/>
            </a:ln>
            <a:effectLst/>
          </p:spPr>
          <p:txBody>
            <a:bodyPr wrap="none"/>
            <a:lstStyle/>
            <a:p>
              <a:endParaRPr lang="en-US"/>
            </a:p>
          </p:txBody>
        </p:sp>
        <p:sp>
          <p:nvSpPr>
            <p:cNvPr id="46107" name="Line 27"/>
            <p:cNvSpPr>
              <a:spLocks noChangeShapeType="1"/>
            </p:cNvSpPr>
            <p:nvPr/>
          </p:nvSpPr>
          <p:spPr bwMode="auto">
            <a:xfrm flipH="1" flipV="1">
              <a:off x="3696" y="1344"/>
              <a:ext cx="432" cy="1536"/>
            </a:xfrm>
            <a:prstGeom prst="line">
              <a:avLst/>
            </a:prstGeom>
            <a:noFill/>
            <a:ln w="12700">
              <a:solidFill>
                <a:srgbClr val="969696"/>
              </a:solidFill>
              <a:round/>
              <a:headEnd/>
              <a:tailEnd type="triangle" w="med" len="med"/>
            </a:ln>
            <a:effectLst/>
          </p:spPr>
          <p:txBody>
            <a:bodyPr wrap="none"/>
            <a:lstStyle/>
            <a:p>
              <a:endParaRPr lang="en-US"/>
            </a:p>
          </p:txBody>
        </p:sp>
        <p:sp>
          <p:nvSpPr>
            <p:cNvPr id="46108" name="Line 28"/>
            <p:cNvSpPr>
              <a:spLocks noChangeShapeType="1"/>
            </p:cNvSpPr>
            <p:nvPr/>
          </p:nvSpPr>
          <p:spPr bwMode="auto">
            <a:xfrm flipH="1" flipV="1">
              <a:off x="4080" y="1200"/>
              <a:ext cx="48" cy="1680"/>
            </a:xfrm>
            <a:prstGeom prst="line">
              <a:avLst/>
            </a:prstGeom>
            <a:noFill/>
            <a:ln w="12700">
              <a:solidFill>
                <a:srgbClr val="969696"/>
              </a:solidFill>
              <a:round/>
              <a:headEnd/>
              <a:tailEnd type="triangle" w="med" len="med"/>
            </a:ln>
            <a:effectLst/>
          </p:spPr>
          <p:txBody>
            <a:bodyPr wrap="none"/>
            <a:lstStyle/>
            <a:p>
              <a:endParaRPr lang="en-US"/>
            </a:p>
          </p:txBody>
        </p:sp>
        <p:sp>
          <p:nvSpPr>
            <p:cNvPr id="46109" name="Line 29"/>
            <p:cNvSpPr>
              <a:spLocks noChangeShapeType="1"/>
            </p:cNvSpPr>
            <p:nvPr/>
          </p:nvSpPr>
          <p:spPr bwMode="auto">
            <a:xfrm flipH="1" flipV="1">
              <a:off x="3936" y="720"/>
              <a:ext cx="192" cy="2160"/>
            </a:xfrm>
            <a:prstGeom prst="line">
              <a:avLst/>
            </a:prstGeom>
            <a:noFill/>
            <a:ln w="12700">
              <a:solidFill>
                <a:srgbClr val="969696"/>
              </a:solidFill>
              <a:round/>
              <a:headEnd/>
              <a:tailEnd type="triangle" w="med" len="med"/>
            </a:ln>
            <a:effectLst/>
          </p:spPr>
          <p:txBody>
            <a:bodyPr wrap="none"/>
            <a:lstStyle/>
            <a:p>
              <a:endParaRPr lang="en-US"/>
            </a:p>
          </p:txBody>
        </p:sp>
        <p:sp>
          <p:nvSpPr>
            <p:cNvPr id="46110" name="Line 30"/>
            <p:cNvSpPr>
              <a:spLocks noChangeShapeType="1"/>
            </p:cNvSpPr>
            <p:nvPr/>
          </p:nvSpPr>
          <p:spPr bwMode="auto">
            <a:xfrm flipV="1">
              <a:off x="4128" y="1248"/>
              <a:ext cx="240" cy="1632"/>
            </a:xfrm>
            <a:prstGeom prst="line">
              <a:avLst/>
            </a:prstGeom>
            <a:noFill/>
            <a:ln w="12700">
              <a:solidFill>
                <a:srgbClr val="969696"/>
              </a:solidFill>
              <a:round/>
              <a:headEnd/>
              <a:tailEnd type="triangle" w="med" len="med"/>
            </a:ln>
            <a:effectLst/>
          </p:spPr>
          <p:txBody>
            <a:bodyPr wrap="none"/>
            <a:lstStyle/>
            <a:p>
              <a:endParaRPr lang="en-US"/>
            </a:p>
          </p:txBody>
        </p:sp>
        <p:sp>
          <p:nvSpPr>
            <p:cNvPr id="46111" name="Line 31"/>
            <p:cNvSpPr>
              <a:spLocks noChangeShapeType="1"/>
            </p:cNvSpPr>
            <p:nvPr/>
          </p:nvSpPr>
          <p:spPr bwMode="auto">
            <a:xfrm flipV="1">
              <a:off x="4128" y="2064"/>
              <a:ext cx="336" cy="816"/>
            </a:xfrm>
            <a:prstGeom prst="line">
              <a:avLst/>
            </a:prstGeom>
            <a:noFill/>
            <a:ln w="12700">
              <a:solidFill>
                <a:srgbClr val="969696"/>
              </a:solidFill>
              <a:round/>
              <a:headEnd/>
              <a:tailEnd type="triangle" w="med" len="med"/>
            </a:ln>
            <a:effectLst/>
          </p:spPr>
          <p:txBody>
            <a:bodyPr wrap="none"/>
            <a:lstStyle/>
            <a:p>
              <a:endParaRPr lang="en-US"/>
            </a:p>
          </p:txBody>
        </p:sp>
        <p:sp>
          <p:nvSpPr>
            <p:cNvPr id="46112" name="Line 32"/>
            <p:cNvSpPr>
              <a:spLocks noChangeShapeType="1"/>
            </p:cNvSpPr>
            <p:nvPr/>
          </p:nvSpPr>
          <p:spPr bwMode="auto">
            <a:xfrm flipV="1">
              <a:off x="4128" y="2064"/>
              <a:ext cx="960" cy="816"/>
            </a:xfrm>
            <a:prstGeom prst="line">
              <a:avLst/>
            </a:prstGeom>
            <a:noFill/>
            <a:ln w="12700">
              <a:solidFill>
                <a:srgbClr val="969696"/>
              </a:solidFill>
              <a:round/>
              <a:headEnd/>
              <a:tailEnd type="triangle" w="med" len="med"/>
            </a:ln>
            <a:effectLst/>
          </p:spPr>
          <p:txBody>
            <a:bodyPr wrap="none"/>
            <a:lstStyle/>
            <a:p>
              <a:endParaRPr lang="en-US"/>
            </a:p>
          </p:txBody>
        </p:sp>
        <p:sp>
          <p:nvSpPr>
            <p:cNvPr id="46113" name="Line 33"/>
            <p:cNvSpPr>
              <a:spLocks noChangeShapeType="1"/>
            </p:cNvSpPr>
            <p:nvPr/>
          </p:nvSpPr>
          <p:spPr bwMode="auto">
            <a:xfrm flipV="1">
              <a:off x="4128" y="1824"/>
              <a:ext cx="816" cy="1056"/>
            </a:xfrm>
            <a:prstGeom prst="line">
              <a:avLst/>
            </a:prstGeom>
            <a:noFill/>
            <a:ln w="12700">
              <a:solidFill>
                <a:srgbClr val="969696"/>
              </a:solidFill>
              <a:round/>
              <a:headEnd/>
              <a:tailEnd type="triangle" w="med" len="med"/>
            </a:ln>
            <a:effectLst/>
          </p:spPr>
          <p:txBody>
            <a:bodyPr wrap="none"/>
            <a:lstStyle/>
            <a:p>
              <a:endParaRPr lang="en-US"/>
            </a:p>
          </p:txBody>
        </p:sp>
        <p:sp>
          <p:nvSpPr>
            <p:cNvPr id="46114" name="Line 34"/>
            <p:cNvSpPr>
              <a:spLocks noChangeShapeType="1"/>
            </p:cNvSpPr>
            <p:nvPr/>
          </p:nvSpPr>
          <p:spPr bwMode="auto">
            <a:xfrm flipV="1">
              <a:off x="4128" y="1632"/>
              <a:ext cx="1104" cy="1248"/>
            </a:xfrm>
            <a:prstGeom prst="line">
              <a:avLst/>
            </a:prstGeom>
            <a:noFill/>
            <a:ln w="12700">
              <a:solidFill>
                <a:srgbClr val="969696"/>
              </a:solidFill>
              <a:round/>
              <a:headEnd/>
              <a:tailEnd type="triangle" w="med" len="med"/>
            </a:ln>
            <a:effectLst/>
          </p:spPr>
          <p:txBody>
            <a:bodyPr wrap="none"/>
            <a:lstStyle/>
            <a:p>
              <a:endParaRPr lang="en-US"/>
            </a:p>
          </p:txBody>
        </p:sp>
        <p:sp>
          <p:nvSpPr>
            <p:cNvPr id="46115" name="Line 35"/>
            <p:cNvSpPr>
              <a:spLocks noChangeShapeType="1"/>
            </p:cNvSpPr>
            <p:nvPr/>
          </p:nvSpPr>
          <p:spPr bwMode="auto">
            <a:xfrm flipV="1">
              <a:off x="4128" y="1440"/>
              <a:ext cx="816" cy="1440"/>
            </a:xfrm>
            <a:prstGeom prst="line">
              <a:avLst/>
            </a:prstGeom>
            <a:noFill/>
            <a:ln w="12700">
              <a:solidFill>
                <a:srgbClr val="969696"/>
              </a:solidFill>
              <a:round/>
              <a:headEnd/>
              <a:tailEnd type="triangle" w="med" len="med"/>
            </a:ln>
            <a:effectLst/>
          </p:spPr>
          <p:txBody>
            <a:bodyPr wrap="none"/>
            <a:lstStyle/>
            <a:p>
              <a:endParaRPr lang="en-US"/>
            </a:p>
          </p:txBody>
        </p:sp>
        <p:sp>
          <p:nvSpPr>
            <p:cNvPr id="46116" name="Line 36"/>
            <p:cNvSpPr>
              <a:spLocks noChangeShapeType="1"/>
            </p:cNvSpPr>
            <p:nvPr/>
          </p:nvSpPr>
          <p:spPr bwMode="auto">
            <a:xfrm flipV="1">
              <a:off x="4128" y="1248"/>
              <a:ext cx="432" cy="1632"/>
            </a:xfrm>
            <a:prstGeom prst="line">
              <a:avLst/>
            </a:prstGeom>
            <a:noFill/>
            <a:ln w="12700">
              <a:solidFill>
                <a:srgbClr val="969696"/>
              </a:solidFill>
              <a:round/>
              <a:headEnd/>
              <a:tailEnd type="triangle" w="med" len="med"/>
            </a:ln>
            <a:effectLst/>
          </p:spPr>
          <p:txBody>
            <a:bodyPr wrap="none"/>
            <a:lstStyle/>
            <a:p>
              <a:endParaRPr lang="en-US"/>
            </a:p>
          </p:txBody>
        </p:sp>
        <p:sp>
          <p:nvSpPr>
            <p:cNvPr id="46117" name="Line 37"/>
            <p:cNvSpPr>
              <a:spLocks noChangeShapeType="1"/>
            </p:cNvSpPr>
            <p:nvPr/>
          </p:nvSpPr>
          <p:spPr bwMode="auto">
            <a:xfrm flipV="1">
              <a:off x="4128" y="720"/>
              <a:ext cx="144" cy="2160"/>
            </a:xfrm>
            <a:prstGeom prst="line">
              <a:avLst/>
            </a:prstGeom>
            <a:noFill/>
            <a:ln w="12700">
              <a:solidFill>
                <a:srgbClr val="969696"/>
              </a:solidFill>
              <a:round/>
              <a:headEnd/>
              <a:tailEnd type="triangle" w="med" len="med"/>
            </a:ln>
            <a:effectLst/>
          </p:spPr>
          <p:txBody>
            <a:bodyPr wrap="none"/>
            <a:lstStyle/>
            <a:p>
              <a:endParaRPr lang="en-US"/>
            </a:p>
          </p:txBody>
        </p:sp>
        <p:sp>
          <p:nvSpPr>
            <p:cNvPr id="46118" name="Line 38"/>
            <p:cNvSpPr>
              <a:spLocks noChangeShapeType="1"/>
            </p:cNvSpPr>
            <p:nvPr/>
          </p:nvSpPr>
          <p:spPr bwMode="auto">
            <a:xfrm flipH="1" flipV="1">
              <a:off x="3168" y="1632"/>
              <a:ext cx="960" cy="1248"/>
            </a:xfrm>
            <a:prstGeom prst="line">
              <a:avLst/>
            </a:prstGeom>
            <a:noFill/>
            <a:ln w="12700">
              <a:solidFill>
                <a:srgbClr val="969696"/>
              </a:solidFill>
              <a:round/>
              <a:headEnd/>
              <a:tailEnd type="triangle" w="med" len="med"/>
            </a:ln>
            <a:effectLst/>
          </p:spPr>
          <p:txBody>
            <a:bodyPr wrap="none"/>
            <a:lstStyle/>
            <a:p>
              <a:endParaRPr lang="en-US"/>
            </a:p>
          </p:txBody>
        </p:sp>
        <p:sp>
          <p:nvSpPr>
            <p:cNvPr id="46119" name="Line 39"/>
            <p:cNvSpPr>
              <a:spLocks noChangeShapeType="1"/>
            </p:cNvSpPr>
            <p:nvPr/>
          </p:nvSpPr>
          <p:spPr bwMode="auto">
            <a:xfrm flipH="1" flipV="1">
              <a:off x="2736" y="1584"/>
              <a:ext cx="1392" cy="1296"/>
            </a:xfrm>
            <a:prstGeom prst="line">
              <a:avLst/>
            </a:prstGeom>
            <a:noFill/>
            <a:ln w="12700">
              <a:solidFill>
                <a:srgbClr val="969696"/>
              </a:solidFill>
              <a:round/>
              <a:headEnd/>
              <a:tailEnd type="triangle" w="med" len="med"/>
            </a:ln>
            <a:effectLst/>
          </p:spPr>
          <p:txBody>
            <a:bodyPr wrap="none"/>
            <a:lstStyle/>
            <a:p>
              <a:endParaRPr lang="en-US"/>
            </a:p>
          </p:txBody>
        </p:sp>
        <p:sp>
          <p:nvSpPr>
            <p:cNvPr id="46120" name="Text Box 40"/>
            <p:cNvSpPr txBox="1">
              <a:spLocks noChangeArrowheads="1"/>
            </p:cNvSpPr>
            <p:nvPr/>
          </p:nvSpPr>
          <p:spPr bwMode="auto">
            <a:xfrm>
              <a:off x="3888" y="3120"/>
              <a:ext cx="1344" cy="327"/>
            </a:xfrm>
            <a:prstGeom prst="rect">
              <a:avLst/>
            </a:prstGeom>
            <a:noFill/>
            <a:ln w="12700">
              <a:noFill/>
              <a:miter lim="800000"/>
              <a:headEnd/>
              <a:tailEnd/>
            </a:ln>
            <a:effectLst/>
          </p:spPr>
          <p:txBody>
            <a:bodyPr>
              <a:spAutoFit/>
            </a:bodyPr>
            <a:lstStyle/>
            <a:p>
              <a:pPr>
                <a:spcBef>
                  <a:spcPct val="50000"/>
                </a:spcBef>
              </a:pPr>
              <a:r>
                <a:rPr lang="en-US" sz="2400">
                  <a:solidFill>
                    <a:schemeClr val="bg2"/>
                  </a:solidFill>
                  <a:latin typeface="Times New Roman" pitchFamily="18" charset="0"/>
                </a:rPr>
                <a:t>Earth</a:t>
              </a:r>
            </a:p>
          </p:txBody>
        </p:sp>
      </p:grpSp>
      <p:pic>
        <p:nvPicPr>
          <p:cNvPr id="46121" name="Picture 41" descr="457px-Heinrich_Wilhelm_Olbers">
            <a:hlinkClick r:id="rId4"/>
          </p:cNvPr>
          <p:cNvPicPr>
            <a:picLocks noChangeAspect="1" noChangeArrowheads="1"/>
          </p:cNvPicPr>
          <p:nvPr/>
        </p:nvPicPr>
        <p:blipFill>
          <a:blip r:embed="rId5" cstate="print"/>
          <a:srcRect/>
          <a:stretch>
            <a:fillRect/>
          </a:stretch>
        </p:blipFill>
        <p:spPr bwMode="auto">
          <a:xfrm>
            <a:off x="838200" y="3446462"/>
            <a:ext cx="2266950" cy="29718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8991600" cy="1219200"/>
          </a:xfrm>
        </p:spPr>
        <p:txBody>
          <a:bodyPr>
            <a:normAutofit/>
          </a:bodyPr>
          <a:lstStyle/>
          <a:p>
            <a:r>
              <a:rPr lang="en-US" sz="2600" dirty="0" smtClean="0"/>
              <a:t>The observed expansion of the universe has led to the only currently viable cosmological theory: </a:t>
            </a:r>
            <a:r>
              <a:rPr lang="en-US" sz="2600" b="1" dirty="0" smtClean="0"/>
              <a:t>The </a:t>
            </a:r>
            <a:r>
              <a:rPr lang="en-US" sz="2600" b="1" i="1" dirty="0" smtClean="0"/>
              <a:t>Big Bang</a:t>
            </a:r>
            <a:endParaRPr lang="en-US" sz="2600" dirty="0"/>
          </a:p>
        </p:txBody>
      </p:sp>
      <p:sp>
        <p:nvSpPr>
          <p:cNvPr id="48131" name="Rectangle 3"/>
          <p:cNvSpPr>
            <a:spLocks noGrp="1" noChangeArrowheads="1"/>
          </p:cNvSpPr>
          <p:nvPr>
            <p:ph type="body" sz="half" idx="1"/>
          </p:nvPr>
        </p:nvSpPr>
        <p:spPr>
          <a:xfrm>
            <a:off x="152400" y="1524000"/>
            <a:ext cx="4343400" cy="5029200"/>
          </a:xfrm>
        </p:spPr>
        <p:txBody>
          <a:bodyPr/>
          <a:lstStyle/>
          <a:p>
            <a:r>
              <a:rPr lang="en-US" dirty="0" smtClean="0"/>
              <a:t>The </a:t>
            </a:r>
            <a:r>
              <a:rPr lang="en-US" dirty="0"/>
              <a:t>universe began as a great infusion of pure energy about </a:t>
            </a:r>
            <a:r>
              <a:rPr lang="en-US" dirty="0" smtClean="0"/>
              <a:t>13.7 </a:t>
            </a:r>
            <a:r>
              <a:rPr lang="en-US" dirty="0"/>
              <a:t>billion years ago</a:t>
            </a:r>
            <a:r>
              <a:rPr lang="en-US" dirty="0" smtClean="0"/>
              <a:t>.</a:t>
            </a:r>
            <a:br>
              <a:rPr lang="en-US" dirty="0" smtClean="0"/>
            </a:br>
            <a:endParaRPr lang="en-US" dirty="0"/>
          </a:p>
          <a:p>
            <a:r>
              <a:rPr lang="en-US" dirty="0" smtClean="0"/>
              <a:t>Space </a:t>
            </a:r>
            <a:r>
              <a:rPr lang="en-US" dirty="0"/>
              <a:t>expanded from that point in time.  The energy cooled into matter.</a:t>
            </a:r>
          </a:p>
        </p:txBody>
      </p:sp>
      <p:pic>
        <p:nvPicPr>
          <p:cNvPr id="55302" name="Picture 6" descr="File:Universe expansion2.png">
            <a:hlinkClick r:id="rId4"/>
          </p:cNvPr>
          <p:cNvPicPr>
            <a:picLocks noChangeAspect="1" noChangeArrowheads="1"/>
          </p:cNvPicPr>
          <p:nvPr/>
        </p:nvPicPr>
        <p:blipFill>
          <a:blip r:embed="rId5" cstate="print"/>
          <a:srcRect/>
          <a:stretch>
            <a:fillRect/>
          </a:stretch>
        </p:blipFill>
        <p:spPr bwMode="auto">
          <a:xfrm>
            <a:off x="4648200" y="1981200"/>
            <a:ext cx="4000500" cy="35433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smtClean="0"/>
              <a:t>How did the solar system form?</a:t>
            </a:r>
          </a:p>
        </p:txBody>
      </p:sp>
      <p:sp>
        <p:nvSpPr>
          <p:cNvPr id="16387" name="Rectangle 3"/>
          <p:cNvSpPr>
            <a:spLocks noGrp="1" noChangeArrowheads="1"/>
          </p:cNvSpPr>
          <p:nvPr>
            <p:ph type="body" idx="1"/>
          </p:nvPr>
        </p:nvSpPr>
        <p:spPr>
          <a:xfrm>
            <a:off x="381000" y="1371600"/>
            <a:ext cx="4267200" cy="5029200"/>
          </a:xfrm>
        </p:spPr>
        <p:txBody>
          <a:bodyPr>
            <a:normAutofit fontScale="92500"/>
          </a:bodyPr>
          <a:lstStyle/>
          <a:p>
            <a:pPr eaLnBrk="1" hangingPunct="1">
              <a:lnSpc>
                <a:spcPct val="80000"/>
              </a:lnSpc>
            </a:pPr>
            <a:r>
              <a:rPr lang="en-US" sz="2000" dirty="0" smtClean="0"/>
              <a:t>Nebular Hypothesis</a:t>
            </a:r>
          </a:p>
          <a:p>
            <a:pPr lvl="1" eaLnBrk="1" hangingPunct="1">
              <a:lnSpc>
                <a:spcPct val="80000"/>
              </a:lnSpc>
            </a:pPr>
            <a:r>
              <a:rPr lang="en-US" sz="1900" dirty="0" smtClean="0"/>
              <a:t>Condensing cloud of hydrogen, helium, iron, etc.</a:t>
            </a:r>
          </a:p>
          <a:p>
            <a:pPr lvl="1" eaLnBrk="1" hangingPunct="1">
              <a:lnSpc>
                <a:spcPct val="80000"/>
              </a:lnSpc>
            </a:pPr>
            <a:r>
              <a:rPr lang="en-US" sz="1900" dirty="0" smtClean="0"/>
              <a:t>As cloud collapsed into </a:t>
            </a:r>
            <a:r>
              <a:rPr lang="en-US" sz="1900" dirty="0" err="1" smtClean="0"/>
              <a:t>protostar</a:t>
            </a:r>
            <a:r>
              <a:rPr lang="en-US" sz="1900" dirty="0" smtClean="0"/>
              <a:t> the rate of rotation increased  and some of the gas formed a disk (like pizza dough)</a:t>
            </a:r>
          </a:p>
          <a:p>
            <a:pPr lvl="1" eaLnBrk="1" hangingPunct="1">
              <a:lnSpc>
                <a:spcPct val="80000"/>
              </a:lnSpc>
            </a:pPr>
            <a:r>
              <a:rPr lang="en-US" sz="1900" dirty="0" smtClean="0"/>
              <a:t>Most of the mass collapsed in the center to form the sun</a:t>
            </a:r>
          </a:p>
          <a:p>
            <a:pPr lvl="1" eaLnBrk="1" hangingPunct="1">
              <a:lnSpc>
                <a:spcPct val="80000"/>
              </a:lnSpc>
            </a:pPr>
            <a:r>
              <a:rPr lang="en-US" sz="1900" dirty="0" smtClean="0"/>
              <a:t>Density variations in outer part of disk caused some of the mass to collect into </a:t>
            </a:r>
            <a:r>
              <a:rPr lang="en-US" sz="1900" dirty="0" err="1" smtClean="0"/>
              <a:t>planetesimals</a:t>
            </a:r>
            <a:r>
              <a:rPr lang="en-US" sz="1900" dirty="0" smtClean="0"/>
              <a:t> (many miles in diameter)</a:t>
            </a:r>
          </a:p>
          <a:p>
            <a:pPr lvl="1" eaLnBrk="1" hangingPunct="1">
              <a:lnSpc>
                <a:spcPct val="80000"/>
              </a:lnSpc>
            </a:pPr>
            <a:r>
              <a:rPr lang="en-US" sz="1900" dirty="0" err="1" smtClean="0"/>
              <a:t>Protoplanets</a:t>
            </a:r>
            <a:r>
              <a:rPr lang="en-US" sz="1900" dirty="0" smtClean="0"/>
              <a:t> swept up most of the nearby debris.  There were occasional “catastrophes” when large </a:t>
            </a:r>
            <a:r>
              <a:rPr lang="en-US" sz="1900" dirty="0" err="1" smtClean="0"/>
              <a:t>planetesimals</a:t>
            </a:r>
            <a:r>
              <a:rPr lang="en-US" sz="1900" dirty="0" smtClean="0"/>
              <a:t> collided with </a:t>
            </a:r>
            <a:r>
              <a:rPr lang="en-US" sz="1900" dirty="0" err="1" smtClean="0"/>
              <a:t>protoplanets</a:t>
            </a:r>
            <a:r>
              <a:rPr lang="en-US" sz="1900" dirty="0" smtClean="0"/>
              <a:t>.</a:t>
            </a:r>
          </a:p>
          <a:p>
            <a:pPr eaLnBrk="1" hangingPunct="1">
              <a:lnSpc>
                <a:spcPct val="80000"/>
              </a:lnSpc>
            </a:pPr>
            <a:r>
              <a:rPr lang="en-US" sz="2000" dirty="0" smtClean="0"/>
              <a:t>How long ago? ~4.6 billion years</a:t>
            </a:r>
          </a:p>
          <a:p>
            <a:pPr lvl="1" eaLnBrk="1" hangingPunct="1">
              <a:lnSpc>
                <a:spcPct val="80000"/>
              </a:lnSpc>
            </a:pPr>
            <a:endParaRPr lang="en-US" sz="2200" dirty="0" smtClean="0"/>
          </a:p>
        </p:txBody>
      </p:sp>
      <p:pic>
        <p:nvPicPr>
          <p:cNvPr id="16388" name="Picture 4"/>
          <p:cNvPicPr>
            <a:picLocks noChangeAspect="1" noChangeArrowheads="1"/>
          </p:cNvPicPr>
          <p:nvPr/>
        </p:nvPicPr>
        <p:blipFill>
          <a:blip r:embed="rId4" cstate="print"/>
          <a:srcRect/>
          <a:stretch>
            <a:fillRect/>
          </a:stretch>
        </p:blipFill>
        <p:spPr bwMode="auto">
          <a:xfrm>
            <a:off x="5430838" y="1466850"/>
            <a:ext cx="3713162" cy="4933950"/>
          </a:xfrm>
          <a:prstGeom prst="rect">
            <a:avLst/>
          </a:prstGeom>
          <a:noFill/>
          <a:ln w="9525">
            <a:noFill/>
            <a:miter lim="800000"/>
            <a:headEnd/>
            <a:tailEnd/>
          </a:ln>
        </p:spPr>
      </p:pic>
      <p:pic>
        <p:nvPicPr>
          <p:cNvPr id="5" name="Picture 4" descr="SolarNebula"/>
          <p:cNvPicPr>
            <a:picLocks noChangeAspect="1" noChangeArrowheads="1"/>
          </p:cNvPicPr>
          <p:nvPr/>
        </p:nvPicPr>
        <p:blipFill>
          <a:blip r:embed="rId5" cstate="print"/>
          <a:srcRect/>
          <a:stretch>
            <a:fillRect/>
          </a:stretch>
        </p:blipFill>
        <p:spPr>
          <a:xfrm>
            <a:off x="4648200" y="1690688"/>
            <a:ext cx="4443413" cy="4786312"/>
          </a:xfrm>
          <a:prstGeom prst="rect">
            <a:avLst/>
          </a:prstGeom>
          <a:noFill/>
          <a:ln/>
        </p:spPr>
      </p:pic>
    </p:spTree>
    <p:custDataLst>
      <p:tags r:id="rId1"/>
    </p:custData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80000"/>
              </a:lnSpc>
            </a:pPr>
            <a:r>
              <a:rPr lang="en-US" dirty="0" smtClean="0"/>
              <a:t>As the universe expanded, it would have cooled down</a:t>
            </a:r>
            <a:endParaRPr lang="en-US" dirty="0"/>
          </a:p>
        </p:txBody>
      </p:sp>
      <p:sp>
        <p:nvSpPr>
          <p:cNvPr id="4" name="Content Placeholder 3"/>
          <p:cNvSpPr>
            <a:spLocks noGrp="1"/>
          </p:cNvSpPr>
          <p:nvPr>
            <p:ph sz="half" idx="2"/>
          </p:nvPr>
        </p:nvSpPr>
        <p:spPr/>
        <p:txBody>
          <a:bodyPr/>
          <a:lstStyle/>
          <a:p>
            <a:endParaRPr lang="en-US"/>
          </a:p>
        </p:txBody>
      </p:sp>
      <p:pic>
        <p:nvPicPr>
          <p:cNvPr id="83970" name="Picture 2"/>
          <p:cNvPicPr>
            <a:picLocks noChangeAspect="1" noChangeArrowheads="1"/>
          </p:cNvPicPr>
          <p:nvPr/>
        </p:nvPicPr>
        <p:blipFill>
          <a:blip r:embed="rId3" cstate="print"/>
          <a:srcRect t="11584" b="6755"/>
          <a:stretch>
            <a:fillRect/>
          </a:stretch>
        </p:blipFill>
        <p:spPr bwMode="auto">
          <a:xfrm>
            <a:off x="1066800" y="1447800"/>
            <a:ext cx="6784975" cy="5181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t>Fred Hoyle</a:t>
            </a:r>
          </a:p>
        </p:txBody>
      </p:sp>
      <p:sp>
        <p:nvSpPr>
          <p:cNvPr id="51203" name="Rectangle 3"/>
          <p:cNvSpPr>
            <a:spLocks noGrp="1" noChangeArrowheads="1"/>
          </p:cNvSpPr>
          <p:nvPr>
            <p:ph type="body" idx="1"/>
          </p:nvPr>
        </p:nvSpPr>
        <p:spPr>
          <a:xfrm>
            <a:off x="152400" y="1371600"/>
            <a:ext cx="5638800" cy="5029200"/>
          </a:xfrm>
        </p:spPr>
        <p:txBody>
          <a:bodyPr>
            <a:normAutofit fontScale="92500" lnSpcReduction="10000"/>
          </a:bodyPr>
          <a:lstStyle/>
          <a:p>
            <a:pPr>
              <a:lnSpc>
                <a:spcPct val="90000"/>
              </a:lnSpc>
            </a:pPr>
            <a:r>
              <a:rPr lang="en-US" dirty="0"/>
              <a:t>Fred Hoyle gave the Big Bang theory its name (in a mocking manner, but it stuck</a:t>
            </a:r>
            <a:r>
              <a:rPr lang="en-US" dirty="0" smtClean="0"/>
              <a:t>)</a:t>
            </a:r>
          </a:p>
          <a:p>
            <a:pPr>
              <a:lnSpc>
                <a:spcPct val="90000"/>
              </a:lnSpc>
            </a:pPr>
            <a:endParaRPr lang="en-US" dirty="0"/>
          </a:p>
          <a:p>
            <a:pPr>
              <a:lnSpc>
                <a:spcPct val="90000"/>
              </a:lnSpc>
            </a:pPr>
            <a:r>
              <a:rPr lang="en-US" dirty="0"/>
              <a:t>Worked to disprove it, because it required an act of creation</a:t>
            </a:r>
            <a:r>
              <a:rPr lang="en-US" dirty="0" smtClean="0"/>
              <a:t>.</a:t>
            </a:r>
          </a:p>
          <a:p>
            <a:pPr>
              <a:lnSpc>
                <a:spcPct val="90000"/>
              </a:lnSpc>
            </a:pPr>
            <a:endParaRPr lang="en-US" dirty="0"/>
          </a:p>
          <a:p>
            <a:pPr>
              <a:lnSpc>
                <a:spcPct val="90000"/>
              </a:lnSpc>
            </a:pPr>
            <a:r>
              <a:rPr lang="en-US" dirty="0"/>
              <a:t>To date, it is the best theory we have to describe the creation and evolution of the universe.</a:t>
            </a:r>
          </a:p>
        </p:txBody>
      </p:sp>
      <p:pic>
        <p:nvPicPr>
          <p:cNvPr id="51204" name="Picture 4" descr="Hoyle_b"/>
          <p:cNvPicPr>
            <a:picLocks noChangeAspect="1" noChangeArrowheads="1"/>
          </p:cNvPicPr>
          <p:nvPr/>
        </p:nvPicPr>
        <p:blipFill>
          <a:blip r:embed="rId3" cstate="print"/>
          <a:srcRect/>
          <a:stretch>
            <a:fillRect/>
          </a:stretch>
        </p:blipFill>
        <p:spPr bwMode="auto">
          <a:xfrm>
            <a:off x="5867400" y="1828800"/>
            <a:ext cx="27432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noFill/>
          <a:ln/>
        </p:spPr>
        <p:txBody>
          <a:bodyPr lIns="90488" tIns="44450" rIns="90488" bIns="44450" anchor="ctr"/>
          <a:lstStyle/>
          <a:p>
            <a:r>
              <a:rPr lang="en-US"/>
              <a:t>Experimental Evidence</a:t>
            </a:r>
          </a:p>
        </p:txBody>
      </p:sp>
      <p:sp>
        <p:nvSpPr>
          <p:cNvPr id="52227" name="Rectangle 3"/>
          <p:cNvSpPr>
            <a:spLocks noGrp="1" noChangeArrowheads="1"/>
          </p:cNvSpPr>
          <p:nvPr>
            <p:ph type="body" idx="1"/>
          </p:nvPr>
        </p:nvSpPr>
        <p:spPr>
          <a:xfrm>
            <a:off x="228600" y="1371600"/>
            <a:ext cx="8208963" cy="2286000"/>
          </a:xfrm>
          <a:noFill/>
          <a:ln/>
        </p:spPr>
        <p:txBody>
          <a:bodyPr lIns="90488" tIns="44450" rIns="90488" bIns="44450"/>
          <a:lstStyle/>
          <a:p>
            <a:pPr>
              <a:lnSpc>
                <a:spcPct val="90000"/>
              </a:lnSpc>
            </a:pPr>
            <a:r>
              <a:rPr lang="en-US"/>
              <a:t>cosmological red shift</a:t>
            </a:r>
          </a:p>
          <a:p>
            <a:pPr lvl="1">
              <a:lnSpc>
                <a:spcPct val="90000"/>
              </a:lnSpc>
            </a:pPr>
            <a:r>
              <a:rPr lang="en-US"/>
              <a:t>Everything is moving away from us</a:t>
            </a:r>
          </a:p>
          <a:p>
            <a:pPr>
              <a:lnSpc>
                <a:spcPct val="90000"/>
              </a:lnSpc>
            </a:pPr>
            <a:r>
              <a:rPr lang="en-US"/>
              <a:t>helium/hydrogen ratio (25%/75%)</a:t>
            </a:r>
          </a:p>
          <a:p>
            <a:pPr lvl="1">
              <a:lnSpc>
                <a:spcPct val="90000"/>
              </a:lnSpc>
            </a:pPr>
            <a:r>
              <a:rPr lang="en-US"/>
              <a:t>Fusion early after the big bang would produce that ratio of H to He</a:t>
            </a:r>
          </a:p>
        </p:txBody>
      </p:sp>
      <p:pic>
        <p:nvPicPr>
          <p:cNvPr id="52228" name="Picture 4" descr="Periodic table 1"/>
          <p:cNvPicPr>
            <a:picLocks noChangeAspect="1" noChangeArrowheads="1"/>
          </p:cNvPicPr>
          <p:nvPr/>
        </p:nvPicPr>
        <p:blipFill>
          <a:blip r:embed="rId4" cstate="print"/>
          <a:srcRect/>
          <a:stretch>
            <a:fillRect/>
          </a:stretch>
        </p:blipFill>
        <p:spPr bwMode="auto">
          <a:xfrm>
            <a:off x="1757363" y="3733800"/>
            <a:ext cx="5943600" cy="2895600"/>
          </a:xfrm>
          <a:prstGeom prst="rect">
            <a:avLst/>
          </a:prstGeom>
          <a:noFill/>
        </p:spPr>
      </p:pic>
      <p:sp>
        <p:nvSpPr>
          <p:cNvPr id="52229" name="Line 5"/>
          <p:cNvSpPr>
            <a:spLocks noChangeShapeType="1"/>
          </p:cNvSpPr>
          <p:nvPr/>
        </p:nvSpPr>
        <p:spPr bwMode="auto">
          <a:xfrm>
            <a:off x="4381500" y="4754563"/>
            <a:ext cx="0" cy="323850"/>
          </a:xfrm>
          <a:prstGeom prst="line">
            <a:avLst/>
          </a:prstGeom>
          <a:noFill/>
          <a:ln w="28575">
            <a:solidFill>
              <a:srgbClr val="D80000"/>
            </a:solidFill>
            <a:round/>
            <a:headEnd/>
            <a:tailEnd/>
          </a:ln>
          <a:effectLst/>
        </p:spPr>
        <p:txBody>
          <a:bodyPr/>
          <a:lstStyle/>
          <a:p>
            <a:endParaRPr lang="en-US"/>
          </a:p>
        </p:txBody>
      </p:sp>
      <p:sp>
        <p:nvSpPr>
          <p:cNvPr id="52230" name="Line 6"/>
          <p:cNvSpPr>
            <a:spLocks noChangeShapeType="1"/>
          </p:cNvSpPr>
          <p:nvPr/>
        </p:nvSpPr>
        <p:spPr bwMode="auto">
          <a:xfrm>
            <a:off x="4381500" y="4754563"/>
            <a:ext cx="3241675" cy="0"/>
          </a:xfrm>
          <a:prstGeom prst="line">
            <a:avLst/>
          </a:prstGeom>
          <a:noFill/>
          <a:ln w="28575">
            <a:solidFill>
              <a:srgbClr val="D80000"/>
            </a:solidFill>
            <a:round/>
            <a:headEnd/>
            <a:tailEnd/>
          </a:ln>
          <a:effectLst/>
        </p:spPr>
        <p:txBody>
          <a:bodyPr/>
          <a:lstStyle/>
          <a:p>
            <a:endParaRPr lang="en-US"/>
          </a:p>
        </p:txBody>
      </p:sp>
      <p:sp>
        <p:nvSpPr>
          <p:cNvPr id="52231" name="Line 7"/>
          <p:cNvSpPr>
            <a:spLocks noChangeShapeType="1"/>
          </p:cNvSpPr>
          <p:nvPr/>
        </p:nvSpPr>
        <p:spPr bwMode="auto">
          <a:xfrm>
            <a:off x="7623175" y="4754563"/>
            <a:ext cx="0" cy="1543050"/>
          </a:xfrm>
          <a:prstGeom prst="line">
            <a:avLst/>
          </a:prstGeom>
          <a:noFill/>
          <a:ln w="28575">
            <a:solidFill>
              <a:srgbClr val="D80000"/>
            </a:solidFill>
            <a:round/>
            <a:headEnd/>
            <a:tailEnd/>
          </a:ln>
          <a:effectLst/>
        </p:spPr>
        <p:txBody>
          <a:bodyPr/>
          <a:lstStyle/>
          <a:p>
            <a:endParaRPr lang="en-US"/>
          </a:p>
        </p:txBody>
      </p:sp>
      <p:sp>
        <p:nvSpPr>
          <p:cNvPr id="52232" name="Line 8"/>
          <p:cNvSpPr>
            <a:spLocks noChangeShapeType="1"/>
          </p:cNvSpPr>
          <p:nvPr/>
        </p:nvSpPr>
        <p:spPr bwMode="auto">
          <a:xfrm flipH="1">
            <a:off x="3471863" y="6281738"/>
            <a:ext cx="4151312" cy="23812"/>
          </a:xfrm>
          <a:prstGeom prst="line">
            <a:avLst/>
          </a:prstGeom>
          <a:noFill/>
          <a:ln w="28575">
            <a:solidFill>
              <a:srgbClr val="D80000"/>
            </a:solidFill>
            <a:round/>
            <a:headEnd/>
            <a:tailEnd/>
          </a:ln>
          <a:effectLst/>
        </p:spPr>
        <p:txBody>
          <a:bodyPr/>
          <a:lstStyle/>
          <a:p>
            <a:endParaRPr lang="en-US"/>
          </a:p>
        </p:txBody>
      </p:sp>
      <p:sp>
        <p:nvSpPr>
          <p:cNvPr id="52233" name="Line 9"/>
          <p:cNvSpPr>
            <a:spLocks noChangeShapeType="1"/>
          </p:cNvSpPr>
          <p:nvPr/>
        </p:nvSpPr>
        <p:spPr bwMode="auto">
          <a:xfrm flipV="1">
            <a:off x="1757363" y="5078413"/>
            <a:ext cx="0" cy="1485900"/>
          </a:xfrm>
          <a:prstGeom prst="line">
            <a:avLst/>
          </a:prstGeom>
          <a:noFill/>
          <a:ln w="28575">
            <a:solidFill>
              <a:srgbClr val="D80000"/>
            </a:solidFill>
            <a:round/>
            <a:headEnd/>
            <a:tailEnd/>
          </a:ln>
          <a:effectLst/>
        </p:spPr>
        <p:txBody>
          <a:bodyPr/>
          <a:lstStyle/>
          <a:p>
            <a:endParaRPr lang="en-US"/>
          </a:p>
        </p:txBody>
      </p:sp>
      <p:sp>
        <p:nvSpPr>
          <p:cNvPr id="52234" name="Line 10"/>
          <p:cNvSpPr>
            <a:spLocks noChangeShapeType="1"/>
          </p:cNvSpPr>
          <p:nvPr/>
        </p:nvSpPr>
        <p:spPr bwMode="auto">
          <a:xfrm>
            <a:off x="1757363" y="5078413"/>
            <a:ext cx="2624137" cy="0"/>
          </a:xfrm>
          <a:prstGeom prst="line">
            <a:avLst/>
          </a:prstGeom>
          <a:noFill/>
          <a:ln w="28575">
            <a:solidFill>
              <a:srgbClr val="D80000"/>
            </a:solidFill>
            <a:round/>
            <a:headEnd/>
            <a:tailEnd/>
          </a:ln>
          <a:effectLst/>
        </p:spPr>
        <p:txBody>
          <a:bodyPr/>
          <a:lstStyle/>
          <a:p>
            <a:endParaRPr lang="en-US"/>
          </a:p>
        </p:txBody>
      </p:sp>
      <p:sp>
        <p:nvSpPr>
          <p:cNvPr id="52235" name="Line 11"/>
          <p:cNvSpPr>
            <a:spLocks noChangeShapeType="1"/>
          </p:cNvSpPr>
          <p:nvPr/>
        </p:nvSpPr>
        <p:spPr bwMode="auto">
          <a:xfrm>
            <a:off x="1757363" y="4237038"/>
            <a:ext cx="0" cy="0"/>
          </a:xfrm>
          <a:prstGeom prst="line">
            <a:avLst/>
          </a:prstGeom>
          <a:noFill/>
          <a:ln w="9525">
            <a:solidFill>
              <a:schemeClr val="tx1"/>
            </a:solidFill>
            <a:round/>
            <a:headEnd/>
            <a:tailEnd/>
          </a:ln>
          <a:effectLst/>
        </p:spPr>
        <p:txBody>
          <a:bodyPr/>
          <a:lstStyle/>
          <a:p>
            <a:endParaRPr lang="en-US"/>
          </a:p>
        </p:txBody>
      </p:sp>
      <p:sp>
        <p:nvSpPr>
          <p:cNvPr id="52236" name="Line 12"/>
          <p:cNvSpPr>
            <a:spLocks noChangeShapeType="1"/>
          </p:cNvSpPr>
          <p:nvPr/>
        </p:nvSpPr>
        <p:spPr bwMode="auto">
          <a:xfrm>
            <a:off x="1757363" y="4495800"/>
            <a:ext cx="0" cy="582613"/>
          </a:xfrm>
          <a:prstGeom prst="line">
            <a:avLst/>
          </a:prstGeom>
          <a:noFill/>
          <a:ln w="28575">
            <a:solidFill>
              <a:schemeClr val="accent2"/>
            </a:solidFill>
            <a:round/>
            <a:headEnd/>
            <a:tailEnd/>
          </a:ln>
          <a:effectLst/>
        </p:spPr>
        <p:txBody>
          <a:bodyPr/>
          <a:lstStyle/>
          <a:p>
            <a:endParaRPr lang="en-US"/>
          </a:p>
        </p:txBody>
      </p:sp>
      <p:sp>
        <p:nvSpPr>
          <p:cNvPr id="52237" name="Line 13"/>
          <p:cNvSpPr>
            <a:spLocks noChangeShapeType="1"/>
          </p:cNvSpPr>
          <p:nvPr/>
        </p:nvSpPr>
        <p:spPr bwMode="auto">
          <a:xfrm>
            <a:off x="1757363" y="4495800"/>
            <a:ext cx="463550" cy="0"/>
          </a:xfrm>
          <a:prstGeom prst="line">
            <a:avLst/>
          </a:prstGeom>
          <a:noFill/>
          <a:ln w="28575">
            <a:solidFill>
              <a:schemeClr val="accent2"/>
            </a:solidFill>
            <a:round/>
            <a:headEnd/>
            <a:tailEnd/>
          </a:ln>
          <a:effectLst/>
        </p:spPr>
        <p:txBody>
          <a:bodyPr/>
          <a:lstStyle/>
          <a:p>
            <a:endParaRPr lang="en-US"/>
          </a:p>
        </p:txBody>
      </p:sp>
      <p:sp>
        <p:nvSpPr>
          <p:cNvPr id="52238" name="Line 14"/>
          <p:cNvSpPr>
            <a:spLocks noChangeShapeType="1"/>
          </p:cNvSpPr>
          <p:nvPr/>
        </p:nvSpPr>
        <p:spPr bwMode="auto">
          <a:xfrm flipV="1">
            <a:off x="2220913" y="4237038"/>
            <a:ext cx="0" cy="258762"/>
          </a:xfrm>
          <a:prstGeom prst="line">
            <a:avLst/>
          </a:prstGeom>
          <a:noFill/>
          <a:ln w="28575">
            <a:solidFill>
              <a:schemeClr val="accent2"/>
            </a:solidFill>
            <a:round/>
            <a:headEnd/>
            <a:tailEnd/>
          </a:ln>
          <a:effectLst/>
        </p:spPr>
        <p:txBody>
          <a:bodyPr/>
          <a:lstStyle/>
          <a:p>
            <a:endParaRPr lang="en-US"/>
          </a:p>
        </p:txBody>
      </p:sp>
      <p:sp>
        <p:nvSpPr>
          <p:cNvPr id="52239" name="Line 15"/>
          <p:cNvSpPr>
            <a:spLocks noChangeShapeType="1"/>
          </p:cNvSpPr>
          <p:nvPr/>
        </p:nvSpPr>
        <p:spPr bwMode="auto">
          <a:xfrm>
            <a:off x="2220913" y="4237038"/>
            <a:ext cx="5402262" cy="0"/>
          </a:xfrm>
          <a:prstGeom prst="line">
            <a:avLst/>
          </a:prstGeom>
          <a:noFill/>
          <a:ln w="28575">
            <a:solidFill>
              <a:schemeClr val="accent2"/>
            </a:solidFill>
            <a:round/>
            <a:headEnd/>
            <a:tailEnd/>
          </a:ln>
          <a:effectLst/>
        </p:spPr>
        <p:txBody>
          <a:bodyPr/>
          <a:lstStyle/>
          <a:p>
            <a:endParaRPr lang="en-US"/>
          </a:p>
        </p:txBody>
      </p:sp>
      <p:sp>
        <p:nvSpPr>
          <p:cNvPr id="52240" name="Line 16"/>
          <p:cNvSpPr>
            <a:spLocks noChangeShapeType="1"/>
          </p:cNvSpPr>
          <p:nvPr/>
        </p:nvSpPr>
        <p:spPr bwMode="auto">
          <a:xfrm>
            <a:off x="7623175" y="4237038"/>
            <a:ext cx="0" cy="517525"/>
          </a:xfrm>
          <a:prstGeom prst="line">
            <a:avLst/>
          </a:prstGeom>
          <a:noFill/>
          <a:ln w="28575">
            <a:solidFill>
              <a:schemeClr val="accent2"/>
            </a:solidFill>
            <a:round/>
            <a:headEnd/>
            <a:tailEnd/>
          </a:ln>
          <a:effectLst/>
        </p:spPr>
        <p:txBody>
          <a:bodyPr/>
          <a:lstStyle/>
          <a:p>
            <a:endParaRPr lang="en-US"/>
          </a:p>
        </p:txBody>
      </p:sp>
      <p:sp>
        <p:nvSpPr>
          <p:cNvPr id="52241" name="Text Box 17"/>
          <p:cNvSpPr txBox="1">
            <a:spLocks noChangeArrowheads="1"/>
          </p:cNvSpPr>
          <p:nvPr/>
        </p:nvSpPr>
        <p:spPr bwMode="auto">
          <a:xfrm>
            <a:off x="2840038" y="5400675"/>
            <a:ext cx="2857500" cy="519113"/>
          </a:xfrm>
          <a:prstGeom prst="rect">
            <a:avLst/>
          </a:prstGeom>
          <a:noFill/>
          <a:ln w="9525">
            <a:noFill/>
            <a:miter lim="800000"/>
            <a:headEnd/>
            <a:tailEnd/>
          </a:ln>
          <a:effectLst/>
        </p:spPr>
        <p:txBody>
          <a:bodyPr>
            <a:spAutoFit/>
          </a:bodyPr>
          <a:lstStyle/>
          <a:p>
            <a:pPr eaLnBrk="0" hangingPunct="0">
              <a:spcBef>
                <a:spcPct val="50000"/>
              </a:spcBef>
            </a:pPr>
            <a:r>
              <a:rPr lang="en-US" sz="2800">
                <a:solidFill>
                  <a:srgbClr val="D80000"/>
                </a:solidFill>
              </a:rPr>
              <a:t>Supernova</a:t>
            </a:r>
          </a:p>
        </p:txBody>
      </p:sp>
      <p:sp>
        <p:nvSpPr>
          <p:cNvPr id="52242" name="Text Box 18"/>
          <p:cNvSpPr txBox="1">
            <a:spLocks noChangeArrowheads="1"/>
          </p:cNvSpPr>
          <p:nvPr/>
        </p:nvSpPr>
        <p:spPr bwMode="auto">
          <a:xfrm>
            <a:off x="2606675" y="4302125"/>
            <a:ext cx="2392363" cy="519113"/>
          </a:xfrm>
          <a:prstGeom prst="rect">
            <a:avLst/>
          </a:prstGeom>
          <a:noFill/>
          <a:ln w="9525">
            <a:noFill/>
            <a:miter lim="800000"/>
            <a:headEnd/>
            <a:tailEnd/>
          </a:ln>
          <a:effectLst/>
        </p:spPr>
        <p:txBody>
          <a:bodyPr>
            <a:spAutoFit/>
          </a:bodyPr>
          <a:lstStyle/>
          <a:p>
            <a:pPr eaLnBrk="0" hangingPunct="0">
              <a:spcBef>
                <a:spcPct val="50000"/>
              </a:spcBef>
            </a:pPr>
            <a:r>
              <a:rPr lang="en-US" sz="2800">
                <a:solidFill>
                  <a:schemeClr val="accent2"/>
                </a:solidFill>
              </a:rPr>
              <a:t>Stellar Fusion</a:t>
            </a:r>
          </a:p>
        </p:txBody>
      </p:sp>
      <p:sp>
        <p:nvSpPr>
          <p:cNvPr id="52243" name="Text Box 19"/>
          <p:cNvSpPr txBox="1">
            <a:spLocks noChangeArrowheads="1"/>
          </p:cNvSpPr>
          <p:nvPr/>
        </p:nvSpPr>
        <p:spPr bwMode="auto">
          <a:xfrm>
            <a:off x="2681288" y="3784600"/>
            <a:ext cx="2397125" cy="519113"/>
          </a:xfrm>
          <a:prstGeom prst="rect">
            <a:avLst/>
          </a:prstGeom>
          <a:noFill/>
          <a:ln w="9525">
            <a:noFill/>
            <a:miter lim="800000"/>
            <a:headEnd/>
            <a:tailEnd/>
          </a:ln>
          <a:effectLst/>
        </p:spPr>
        <p:txBody>
          <a:bodyPr>
            <a:spAutoFit/>
          </a:bodyPr>
          <a:lstStyle/>
          <a:p>
            <a:pPr eaLnBrk="0" hangingPunct="0">
              <a:spcBef>
                <a:spcPct val="50000"/>
              </a:spcBef>
            </a:pPr>
            <a:r>
              <a:rPr lang="en-US" sz="2800">
                <a:solidFill>
                  <a:srgbClr val="00CC00"/>
                </a:solidFill>
              </a:rPr>
              <a:t>Big Bang</a:t>
            </a:r>
          </a:p>
        </p:txBody>
      </p:sp>
      <p:sp>
        <p:nvSpPr>
          <p:cNvPr id="52244" name="Line 20"/>
          <p:cNvSpPr>
            <a:spLocks noChangeShapeType="1"/>
          </p:cNvSpPr>
          <p:nvPr/>
        </p:nvSpPr>
        <p:spPr bwMode="auto">
          <a:xfrm flipV="1">
            <a:off x="1757363" y="3849688"/>
            <a:ext cx="0" cy="646112"/>
          </a:xfrm>
          <a:prstGeom prst="line">
            <a:avLst/>
          </a:prstGeom>
          <a:noFill/>
          <a:ln w="28575">
            <a:solidFill>
              <a:srgbClr val="00CC00"/>
            </a:solidFill>
            <a:round/>
            <a:headEnd/>
            <a:tailEnd/>
          </a:ln>
          <a:effectLst/>
        </p:spPr>
        <p:txBody>
          <a:bodyPr/>
          <a:lstStyle/>
          <a:p>
            <a:endParaRPr lang="en-US"/>
          </a:p>
        </p:txBody>
      </p:sp>
      <p:sp>
        <p:nvSpPr>
          <p:cNvPr id="52245" name="Line 21"/>
          <p:cNvSpPr>
            <a:spLocks noChangeShapeType="1"/>
          </p:cNvSpPr>
          <p:nvPr/>
        </p:nvSpPr>
        <p:spPr bwMode="auto">
          <a:xfrm>
            <a:off x="1757363" y="3849688"/>
            <a:ext cx="5865812" cy="0"/>
          </a:xfrm>
          <a:prstGeom prst="line">
            <a:avLst/>
          </a:prstGeom>
          <a:noFill/>
          <a:ln w="28575">
            <a:solidFill>
              <a:srgbClr val="00CC00"/>
            </a:solidFill>
            <a:round/>
            <a:headEnd/>
            <a:tailEnd/>
          </a:ln>
          <a:effectLst/>
        </p:spPr>
        <p:txBody>
          <a:bodyPr/>
          <a:lstStyle/>
          <a:p>
            <a:endParaRPr lang="en-US"/>
          </a:p>
        </p:txBody>
      </p:sp>
      <p:sp>
        <p:nvSpPr>
          <p:cNvPr id="52246" name="Line 22"/>
          <p:cNvSpPr>
            <a:spLocks noChangeShapeType="1"/>
          </p:cNvSpPr>
          <p:nvPr/>
        </p:nvSpPr>
        <p:spPr bwMode="auto">
          <a:xfrm>
            <a:off x="7623175" y="3849688"/>
            <a:ext cx="0" cy="387350"/>
          </a:xfrm>
          <a:prstGeom prst="line">
            <a:avLst/>
          </a:prstGeom>
          <a:noFill/>
          <a:ln w="28575">
            <a:solidFill>
              <a:srgbClr val="00CC00"/>
            </a:solidFill>
            <a:round/>
            <a:headEnd/>
            <a:tailEnd/>
          </a:ln>
          <a:effectLst/>
        </p:spPr>
        <p:txBody>
          <a:bodyPr/>
          <a:lstStyle/>
          <a:p>
            <a:endParaRPr lang="en-US"/>
          </a:p>
        </p:txBody>
      </p:sp>
      <p:sp>
        <p:nvSpPr>
          <p:cNvPr id="52247" name="Line 23"/>
          <p:cNvSpPr>
            <a:spLocks noChangeShapeType="1"/>
          </p:cNvSpPr>
          <p:nvPr/>
        </p:nvSpPr>
        <p:spPr bwMode="auto">
          <a:xfrm flipH="1">
            <a:off x="3462338" y="6296025"/>
            <a:ext cx="4762" cy="266700"/>
          </a:xfrm>
          <a:prstGeom prst="line">
            <a:avLst/>
          </a:prstGeom>
          <a:noFill/>
          <a:ln w="28575">
            <a:solidFill>
              <a:srgbClr val="CC0000"/>
            </a:solidFill>
            <a:round/>
            <a:headEnd/>
            <a:tailEnd/>
          </a:ln>
          <a:effectLst/>
        </p:spPr>
        <p:txBody>
          <a:bodyPr wrap="none"/>
          <a:lstStyle/>
          <a:p>
            <a:endParaRPr lang="en-US"/>
          </a:p>
        </p:txBody>
      </p:sp>
      <p:sp>
        <p:nvSpPr>
          <p:cNvPr id="52248" name="Line 24"/>
          <p:cNvSpPr>
            <a:spLocks noChangeShapeType="1"/>
          </p:cNvSpPr>
          <p:nvPr/>
        </p:nvSpPr>
        <p:spPr bwMode="auto">
          <a:xfrm flipV="1">
            <a:off x="1752600" y="6567488"/>
            <a:ext cx="1709738" cy="4762"/>
          </a:xfrm>
          <a:prstGeom prst="line">
            <a:avLst/>
          </a:prstGeom>
          <a:noFill/>
          <a:ln w="28575">
            <a:solidFill>
              <a:srgbClr val="CC0000"/>
            </a:solidFill>
            <a:round/>
            <a:headEnd/>
            <a:tailEnd/>
          </a:ln>
          <a:effectLst/>
        </p:spPr>
        <p:txBody>
          <a:bodyPr wrap="none"/>
          <a:lstStyle/>
          <a:p>
            <a:endParaRPr lang="en-US"/>
          </a:p>
        </p:txBody>
      </p:sp>
    </p:spTree>
    <p:custDataLst>
      <p:tags r:id="rId1"/>
    </p:custData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Evidence Supporting the Big Bang</a:t>
            </a:r>
          </a:p>
        </p:txBody>
      </p:sp>
      <p:sp>
        <p:nvSpPr>
          <p:cNvPr id="55299" name="Rectangle 3"/>
          <p:cNvSpPr>
            <a:spLocks noGrp="1" noChangeArrowheads="1"/>
          </p:cNvSpPr>
          <p:nvPr>
            <p:ph type="body" idx="4294967295"/>
          </p:nvPr>
        </p:nvSpPr>
        <p:spPr>
          <a:xfrm>
            <a:off x="3200400" y="1524000"/>
            <a:ext cx="5715000" cy="2057400"/>
          </a:xfrm>
          <a:noFill/>
          <a:ln/>
        </p:spPr>
        <p:txBody>
          <a:bodyPr lIns="90488" tIns="44450" rIns="90488" bIns="44450"/>
          <a:lstStyle/>
          <a:p>
            <a:pPr>
              <a:lnSpc>
                <a:spcPct val="80000"/>
              </a:lnSpc>
            </a:pPr>
            <a:r>
              <a:rPr lang="en-US" sz="2600" dirty="0" smtClean="0"/>
              <a:t>We </a:t>
            </a:r>
            <a:r>
              <a:rPr lang="en-US" sz="2600" dirty="0"/>
              <a:t>see a faint glow left from the original high temperatures </a:t>
            </a:r>
          </a:p>
          <a:p>
            <a:pPr lvl="1">
              <a:lnSpc>
                <a:spcPct val="80000"/>
              </a:lnSpc>
            </a:pPr>
            <a:r>
              <a:rPr lang="en-US" sz="2200" dirty="0"/>
              <a:t>Called the Cosmic Microwave Background or 3</a:t>
            </a:r>
            <a:r>
              <a:rPr lang="en-US" sz="2200" b="1" dirty="0">
                <a:cs typeface="Arial" charset="0"/>
              </a:rPr>
              <a:t>° </a:t>
            </a:r>
            <a:r>
              <a:rPr lang="en-US" sz="2200" dirty="0">
                <a:cs typeface="Arial" charset="0"/>
              </a:rPr>
              <a:t>K Background Radiation.</a:t>
            </a:r>
            <a:endParaRPr lang="en-US" sz="2200" dirty="0"/>
          </a:p>
          <a:p>
            <a:pPr lvl="2">
              <a:lnSpc>
                <a:spcPct val="80000"/>
              </a:lnSpc>
              <a:buFontTx/>
              <a:buNone/>
            </a:pPr>
            <a:endParaRPr lang="en-US" dirty="0"/>
          </a:p>
        </p:txBody>
      </p:sp>
      <p:pic>
        <p:nvPicPr>
          <p:cNvPr id="55300" name="Picture 4"/>
          <p:cNvPicPr>
            <a:picLocks noGrp="1" noChangeAspect="1" noChangeArrowheads="1"/>
          </p:cNvPicPr>
          <p:nvPr>
            <p:ph sz="half" idx="4294967295"/>
          </p:nvPr>
        </p:nvPicPr>
        <p:blipFill>
          <a:blip r:embed="rId4" cstate="print"/>
          <a:srcRect/>
          <a:stretch>
            <a:fillRect/>
          </a:stretch>
        </p:blipFill>
        <p:spPr>
          <a:xfrm>
            <a:off x="152400" y="1447800"/>
            <a:ext cx="2895600" cy="2008188"/>
          </a:xfrm>
          <a:prstGeom prst="rect">
            <a:avLst/>
          </a:prstGeom>
          <a:ln>
            <a:noFill/>
          </a:ln>
          <a:effectLst>
            <a:outerShdw blurRad="292100" dist="139700" dir="2700000" algn="tl" rotWithShape="0">
              <a:srgbClr val="333333">
                <a:alpha val="65000"/>
              </a:srgbClr>
            </a:outerShdw>
          </a:effectLst>
        </p:spPr>
      </p:pic>
      <p:sp>
        <p:nvSpPr>
          <p:cNvPr id="55302" name="Text Box 6"/>
          <p:cNvSpPr txBox="1">
            <a:spLocks noChangeArrowheads="1"/>
          </p:cNvSpPr>
          <p:nvPr/>
        </p:nvSpPr>
        <p:spPr bwMode="auto">
          <a:xfrm>
            <a:off x="136525" y="3519488"/>
            <a:ext cx="2824163" cy="304800"/>
          </a:xfrm>
          <a:prstGeom prst="rect">
            <a:avLst/>
          </a:prstGeom>
          <a:noFill/>
          <a:ln w="12700">
            <a:noFill/>
            <a:miter lim="800000"/>
            <a:headEnd/>
            <a:tailEnd/>
          </a:ln>
          <a:effectLst/>
        </p:spPr>
        <p:txBody>
          <a:bodyPr wrap="none">
            <a:spAutoFit/>
          </a:bodyPr>
          <a:lstStyle/>
          <a:p>
            <a:r>
              <a:rPr lang="en-US" sz="1400">
                <a:latin typeface="Comic Sans MS" pitchFamily="66" charset="0"/>
              </a:rPr>
              <a:t>Arno Penzias and Robert Wilson</a:t>
            </a:r>
          </a:p>
        </p:txBody>
      </p:sp>
      <p:pic>
        <p:nvPicPr>
          <p:cNvPr id="9" name="Picture 4"/>
          <p:cNvPicPr>
            <a:picLocks noChangeAspect="1" noChangeArrowheads="1"/>
          </p:cNvPicPr>
          <p:nvPr/>
        </p:nvPicPr>
        <p:blipFill>
          <a:blip r:embed="rId5" cstate="print"/>
          <a:srcRect/>
          <a:stretch>
            <a:fillRect/>
          </a:stretch>
        </p:blipFill>
        <p:spPr bwMode="auto">
          <a:xfrm>
            <a:off x="76200" y="4184650"/>
            <a:ext cx="3633863" cy="2673350"/>
          </a:xfrm>
          <a:prstGeom prst="rect">
            <a:avLst/>
          </a:prstGeom>
          <a:noFill/>
          <a:ln w="9525">
            <a:noFill/>
            <a:miter lim="800000"/>
            <a:headEnd/>
            <a:tailEnd/>
          </a:ln>
          <a:effectLst>
            <a:outerShdw dist="25399" dir="16200000" algn="ctr" rotWithShape="0">
              <a:srgbClr val="FFFFFF">
                <a:alpha val="75000"/>
              </a:srgbClr>
            </a:outerShdw>
          </a:effectLst>
        </p:spPr>
      </p:pic>
      <p:pic>
        <p:nvPicPr>
          <p:cNvPr id="55301" name="Picture 5" descr="wmap"/>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971800" y="3581400"/>
            <a:ext cx="5867400" cy="293370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76200" y="96838"/>
            <a:ext cx="8991600" cy="1122362"/>
          </a:xfrm>
        </p:spPr>
        <p:txBody>
          <a:bodyPr/>
          <a:lstStyle/>
          <a:p>
            <a:r>
              <a:rPr lang="en-US" sz="3200"/>
              <a:t>The Ultimate Fate of the Universe</a:t>
            </a:r>
          </a:p>
        </p:txBody>
      </p:sp>
      <p:sp>
        <p:nvSpPr>
          <p:cNvPr id="57347" name="Rectangle 3"/>
          <p:cNvSpPr>
            <a:spLocks noGrp="1" noChangeArrowheads="1"/>
          </p:cNvSpPr>
          <p:nvPr>
            <p:ph type="body" idx="1"/>
          </p:nvPr>
        </p:nvSpPr>
        <p:spPr>
          <a:xfrm>
            <a:off x="152400" y="1524000"/>
            <a:ext cx="4352925" cy="5181600"/>
          </a:xfrm>
        </p:spPr>
        <p:txBody>
          <a:bodyPr>
            <a:normAutofit fontScale="92500" lnSpcReduction="20000"/>
          </a:bodyPr>
          <a:lstStyle/>
          <a:p>
            <a:r>
              <a:rPr lang="en-US" dirty="0"/>
              <a:t>Gravity always pulls, never </a:t>
            </a:r>
            <a:r>
              <a:rPr lang="en-US" dirty="0" smtClean="0"/>
              <a:t>pushes, so </a:t>
            </a:r>
            <a:r>
              <a:rPr lang="en-US" dirty="0"/>
              <a:t>the expansion must slow down unless there is another force pushing out</a:t>
            </a:r>
            <a:r>
              <a:rPr lang="en-US" dirty="0" smtClean="0"/>
              <a:t>.</a:t>
            </a:r>
          </a:p>
          <a:p>
            <a:pPr>
              <a:lnSpc>
                <a:spcPct val="80000"/>
              </a:lnSpc>
            </a:pPr>
            <a:r>
              <a:rPr lang="en-US" sz="2600" dirty="0" smtClean="0">
                <a:solidFill>
                  <a:srgbClr val="00B050"/>
                </a:solidFill>
              </a:rPr>
              <a:t>Not enough mass </a:t>
            </a:r>
          </a:p>
          <a:p>
            <a:pPr lvl="1">
              <a:lnSpc>
                <a:spcPct val="80000"/>
              </a:lnSpc>
            </a:pPr>
            <a:r>
              <a:rPr lang="en-US" sz="2200" dirty="0" smtClean="0">
                <a:solidFill>
                  <a:srgbClr val="00B050"/>
                </a:solidFill>
                <a:sym typeface="Wingdings" pitchFamily="2" charset="2"/>
              </a:rPr>
              <a:t> open universe</a:t>
            </a:r>
          </a:p>
          <a:p>
            <a:pPr>
              <a:lnSpc>
                <a:spcPct val="80000"/>
              </a:lnSpc>
            </a:pPr>
            <a:r>
              <a:rPr lang="en-US" sz="2600" dirty="0" smtClean="0">
                <a:solidFill>
                  <a:srgbClr val="7030A0"/>
                </a:solidFill>
                <a:sym typeface="Wingdings" pitchFamily="2" charset="2"/>
              </a:rPr>
              <a:t>Just right </a:t>
            </a:r>
          </a:p>
          <a:p>
            <a:pPr lvl="1">
              <a:lnSpc>
                <a:spcPct val="80000"/>
              </a:lnSpc>
            </a:pPr>
            <a:r>
              <a:rPr lang="en-US" sz="2200" dirty="0" smtClean="0">
                <a:solidFill>
                  <a:srgbClr val="7030A0"/>
                </a:solidFill>
                <a:sym typeface="Wingdings" pitchFamily="2" charset="2"/>
              </a:rPr>
              <a:t>flat universe</a:t>
            </a:r>
          </a:p>
          <a:p>
            <a:pPr>
              <a:lnSpc>
                <a:spcPct val="80000"/>
              </a:lnSpc>
            </a:pPr>
            <a:r>
              <a:rPr lang="en-US" sz="2600" dirty="0" smtClean="0">
                <a:solidFill>
                  <a:srgbClr val="0070C0"/>
                </a:solidFill>
                <a:sym typeface="Wingdings" pitchFamily="2" charset="2"/>
              </a:rPr>
              <a:t>Too much mass </a:t>
            </a:r>
          </a:p>
          <a:p>
            <a:pPr lvl="1">
              <a:lnSpc>
                <a:spcPct val="80000"/>
              </a:lnSpc>
            </a:pPr>
            <a:r>
              <a:rPr lang="en-US" sz="2200" dirty="0" smtClean="0">
                <a:solidFill>
                  <a:srgbClr val="0070C0"/>
                </a:solidFill>
                <a:sym typeface="Wingdings" pitchFamily="2" charset="2"/>
              </a:rPr>
              <a:t>Closed universe (big crunch)</a:t>
            </a:r>
          </a:p>
          <a:p>
            <a:pPr>
              <a:lnSpc>
                <a:spcPct val="80000"/>
              </a:lnSpc>
            </a:pPr>
            <a:r>
              <a:rPr lang="en-US" sz="2600" dirty="0" smtClean="0">
                <a:solidFill>
                  <a:srgbClr val="FF9900"/>
                </a:solidFill>
                <a:sym typeface="Wingdings" pitchFamily="2" charset="2"/>
              </a:rPr>
              <a:t>Another force </a:t>
            </a:r>
          </a:p>
          <a:p>
            <a:pPr lvl="1">
              <a:lnSpc>
                <a:spcPct val="80000"/>
              </a:lnSpc>
            </a:pPr>
            <a:r>
              <a:rPr lang="en-US" sz="2200" dirty="0" smtClean="0">
                <a:solidFill>
                  <a:srgbClr val="FF9900"/>
                </a:solidFill>
                <a:sym typeface="Wingdings" pitchFamily="2" charset="2"/>
              </a:rPr>
              <a:t>Runaway universe.  </a:t>
            </a:r>
          </a:p>
          <a:p>
            <a:pPr lvl="1">
              <a:lnSpc>
                <a:spcPct val="80000"/>
              </a:lnSpc>
            </a:pPr>
            <a:r>
              <a:rPr lang="en-US" sz="2200" dirty="0" smtClean="0">
                <a:solidFill>
                  <a:srgbClr val="FF9900"/>
                </a:solidFill>
                <a:sym typeface="Wingdings" pitchFamily="2" charset="2"/>
              </a:rPr>
              <a:t>This is what we think is happening as best we can observe!</a:t>
            </a:r>
            <a:endParaRPr lang="en-US" sz="2200" dirty="0" smtClean="0">
              <a:solidFill>
                <a:srgbClr val="FF9900"/>
              </a:solidFill>
            </a:endParaRPr>
          </a:p>
          <a:p>
            <a:endParaRPr lang="en-US" dirty="0"/>
          </a:p>
          <a:p>
            <a:pPr>
              <a:buFont typeface="Wingdings" pitchFamily="2" charset="2"/>
              <a:buNone/>
            </a:pPr>
            <a:endParaRPr lang="en-US" dirty="0"/>
          </a:p>
        </p:txBody>
      </p:sp>
      <p:pic>
        <p:nvPicPr>
          <p:cNvPr id="57348" name="Picture 4"/>
          <p:cNvPicPr>
            <a:picLocks noGrp="1" noChangeAspect="1" noChangeArrowheads="1"/>
          </p:cNvPicPr>
          <p:nvPr>
            <p:ph idx="4294967295"/>
          </p:nvPr>
        </p:nvPicPr>
        <p:blipFill>
          <a:blip r:embed="rId4" cstate="print"/>
          <a:srcRect l="1738" t="1852" r="905" b="1852"/>
          <a:stretch>
            <a:fillRect/>
          </a:stretch>
        </p:blipFill>
        <p:spPr>
          <a:xfrm>
            <a:off x="4572000" y="2057400"/>
            <a:ext cx="4267200" cy="39624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34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734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34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34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34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734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347">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3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4038600" cy="1219200"/>
          </a:xfrm>
        </p:spPr>
        <p:txBody>
          <a:bodyPr/>
          <a:lstStyle/>
          <a:p>
            <a:r>
              <a:rPr lang="en-US" dirty="0" smtClean="0"/>
              <a:t>Looking back in time</a:t>
            </a:r>
            <a:endParaRPr lang="en-US" dirty="0"/>
          </a:p>
        </p:txBody>
      </p:sp>
      <p:sp>
        <p:nvSpPr>
          <p:cNvPr id="3" name="Text Placeholder 2"/>
          <p:cNvSpPr>
            <a:spLocks noGrp="1"/>
          </p:cNvSpPr>
          <p:nvPr>
            <p:ph type="body" sz="half" idx="1"/>
          </p:nvPr>
        </p:nvSpPr>
        <p:spPr>
          <a:xfrm>
            <a:off x="381000" y="1371600"/>
            <a:ext cx="3505200" cy="5029200"/>
          </a:xfrm>
        </p:spPr>
        <p:txBody>
          <a:bodyPr/>
          <a:lstStyle/>
          <a:p>
            <a:r>
              <a:rPr lang="en-US" dirty="0" smtClean="0"/>
              <a:t>A quasar is a </a:t>
            </a:r>
            <a:r>
              <a:rPr lang="en-US" dirty="0" err="1" smtClean="0"/>
              <a:t>supermassive</a:t>
            </a:r>
            <a:r>
              <a:rPr lang="en-US" dirty="0" smtClean="0"/>
              <a:t> black hole radiating through its accretion disk.</a:t>
            </a:r>
            <a:endParaRPr lang="en-US" dirty="0"/>
          </a:p>
        </p:txBody>
      </p:sp>
      <p:sp>
        <p:nvSpPr>
          <p:cNvPr id="4" name="Content Placeholder 3"/>
          <p:cNvSpPr>
            <a:spLocks noGrp="1"/>
          </p:cNvSpPr>
          <p:nvPr>
            <p:ph sz="half" idx="2"/>
          </p:nvPr>
        </p:nvSpPr>
        <p:spPr/>
        <p:txBody>
          <a:bodyPr/>
          <a:lstStyle/>
          <a:p>
            <a:endParaRPr lang="en-US"/>
          </a:p>
        </p:txBody>
      </p:sp>
      <p:pic>
        <p:nvPicPr>
          <p:cNvPr id="82948" name="Picture 4" descr="http://physicalsciences.ucsd.edu/outreach/image_gallery/images/starchart.gif"/>
          <p:cNvPicPr>
            <a:picLocks noChangeAspect="1" noChangeArrowheads="1"/>
          </p:cNvPicPr>
          <p:nvPr/>
        </p:nvPicPr>
        <p:blipFill>
          <a:blip r:embed="rId3" cstate="print"/>
          <a:srcRect/>
          <a:stretch>
            <a:fillRect/>
          </a:stretch>
        </p:blipFill>
        <p:spPr bwMode="auto">
          <a:xfrm>
            <a:off x="4087411" y="0"/>
            <a:ext cx="5056589" cy="6858000"/>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noFill/>
          <a:ln/>
        </p:spPr>
        <p:txBody>
          <a:bodyPr lIns="90488" tIns="44450" rIns="90488" bIns="44450" anchor="ctr"/>
          <a:lstStyle/>
          <a:p>
            <a:r>
              <a:rPr lang="en-US"/>
              <a:t>Big-Bang Theory</a:t>
            </a:r>
          </a:p>
        </p:txBody>
      </p:sp>
      <p:sp>
        <p:nvSpPr>
          <p:cNvPr id="49155" name="Rectangle 3"/>
          <p:cNvSpPr>
            <a:spLocks noGrp="1" noChangeArrowheads="1"/>
          </p:cNvSpPr>
          <p:nvPr>
            <p:ph type="body" idx="1"/>
          </p:nvPr>
        </p:nvSpPr>
        <p:spPr>
          <a:xfrm>
            <a:off x="152400" y="1524000"/>
            <a:ext cx="4114800" cy="5334000"/>
          </a:xfrm>
          <a:noFill/>
          <a:ln/>
        </p:spPr>
        <p:txBody>
          <a:bodyPr lIns="90488" tIns="44450" rIns="90488" bIns="44450"/>
          <a:lstStyle/>
          <a:p>
            <a:pPr>
              <a:lnSpc>
                <a:spcPct val="80000"/>
              </a:lnSpc>
            </a:pPr>
            <a:r>
              <a:rPr lang="en-US" sz="1900" dirty="0"/>
              <a:t>universe began with an incredibly dense concentration of mass energy</a:t>
            </a:r>
          </a:p>
          <a:p>
            <a:pPr>
              <a:lnSpc>
                <a:spcPct val="80000"/>
              </a:lnSpc>
            </a:pPr>
            <a:r>
              <a:rPr lang="en-US" sz="1900" dirty="0"/>
              <a:t>in the process of rapid expansion and cooling matter was formed</a:t>
            </a:r>
          </a:p>
          <a:p>
            <a:pPr lvl="1">
              <a:lnSpc>
                <a:spcPct val="80000"/>
              </a:lnSpc>
            </a:pPr>
            <a:r>
              <a:rPr lang="en-US" sz="1700" dirty="0"/>
              <a:t>point-like particles (electrons, quarks, photons, etc.)</a:t>
            </a:r>
          </a:p>
          <a:p>
            <a:pPr lvl="1">
              <a:lnSpc>
                <a:spcPct val="80000"/>
              </a:lnSpc>
            </a:pPr>
            <a:r>
              <a:rPr lang="en-US" sz="1700" dirty="0"/>
              <a:t>nucleons (protons and neutrons)</a:t>
            </a:r>
          </a:p>
          <a:p>
            <a:pPr lvl="1">
              <a:lnSpc>
                <a:spcPct val="80000"/>
              </a:lnSpc>
            </a:pPr>
            <a:r>
              <a:rPr lang="en-US" sz="1700" dirty="0"/>
              <a:t>simple nuclei (hydrogen and helium)</a:t>
            </a:r>
          </a:p>
          <a:p>
            <a:pPr lvl="1">
              <a:lnSpc>
                <a:spcPct val="80000"/>
              </a:lnSpc>
            </a:pPr>
            <a:r>
              <a:rPr lang="en-US" sz="1700" dirty="0"/>
              <a:t>more complex nuclei, atoms, and molecules</a:t>
            </a:r>
          </a:p>
          <a:p>
            <a:pPr>
              <a:lnSpc>
                <a:spcPct val="80000"/>
              </a:lnSpc>
            </a:pPr>
            <a:r>
              <a:rPr lang="en-US" sz="1900" dirty="0"/>
              <a:t>The fate of the universe depends on its mass and energy</a:t>
            </a:r>
          </a:p>
          <a:p>
            <a:pPr lvl="1">
              <a:lnSpc>
                <a:spcPct val="80000"/>
              </a:lnSpc>
            </a:pPr>
            <a:r>
              <a:rPr lang="en-US" sz="1700" dirty="0"/>
              <a:t>Open, it keeps expanding forever</a:t>
            </a:r>
          </a:p>
          <a:p>
            <a:pPr lvl="1">
              <a:lnSpc>
                <a:spcPct val="80000"/>
              </a:lnSpc>
            </a:pPr>
            <a:r>
              <a:rPr lang="en-US" sz="1700" dirty="0"/>
              <a:t>Closed, it collapses back in on itself</a:t>
            </a:r>
          </a:p>
        </p:txBody>
      </p:sp>
      <p:graphicFrame>
        <p:nvGraphicFramePr>
          <p:cNvPr id="7" name="Table 6"/>
          <p:cNvGraphicFramePr>
            <a:graphicFrameLocks noGrp="1"/>
          </p:cNvGraphicFramePr>
          <p:nvPr/>
        </p:nvGraphicFramePr>
        <p:xfrm>
          <a:off x="4419599" y="76200"/>
          <a:ext cx="4724401" cy="3525520"/>
        </p:xfrm>
        <a:graphic>
          <a:graphicData uri="http://schemas.openxmlformats.org/drawingml/2006/table">
            <a:tbl>
              <a:tblPr>
                <a:tableStyleId>{3C2FFA5D-87B4-456A-9821-1D502468CF0F}</a:tableStyleId>
              </a:tblPr>
              <a:tblGrid>
                <a:gridCol w="1201425"/>
                <a:gridCol w="1083993"/>
                <a:gridCol w="2438983"/>
              </a:tblGrid>
              <a:tr h="558800">
                <a:tc>
                  <a:txBody>
                    <a:bodyPr/>
                    <a:lstStyle/>
                    <a:p>
                      <a:pPr marL="0" marR="0" hangingPunct="0">
                        <a:spcBef>
                          <a:spcPts val="0"/>
                        </a:spcBef>
                        <a:spcAft>
                          <a:spcPts val="0"/>
                        </a:spcAft>
                      </a:pPr>
                      <a:r>
                        <a:rPr lang="en-US" sz="1600" dirty="0"/>
                        <a:t>10</a:t>
                      </a:r>
                      <a:r>
                        <a:rPr lang="en-US" sz="1600" baseline="30000" dirty="0"/>
                        <a:t>-43</a:t>
                      </a:r>
                      <a:r>
                        <a:rPr lang="en-US" sz="1600" dirty="0"/>
                        <a:t> sec</a:t>
                      </a:r>
                      <a:endParaRPr lang="en-US" sz="1600" dirty="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dirty="0"/>
                        <a:t>huge</a:t>
                      </a:r>
                      <a:endParaRPr lang="en-US" sz="1600" dirty="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a:t>???</a:t>
                      </a:r>
                      <a:endParaRPr lang="en-US" sz="1600">
                        <a:latin typeface="Times New Roman"/>
                        <a:ea typeface="Times New Roman"/>
                        <a:cs typeface="Times New Roman"/>
                      </a:endParaRPr>
                    </a:p>
                  </a:txBody>
                  <a:tcPr marL="68580" marR="68580" marT="0" marB="0" anchor="ctr"/>
                </a:tc>
              </a:tr>
              <a:tr h="558800">
                <a:tc>
                  <a:txBody>
                    <a:bodyPr/>
                    <a:lstStyle/>
                    <a:p>
                      <a:pPr marL="0" marR="0" hangingPunct="0">
                        <a:spcBef>
                          <a:spcPts val="0"/>
                        </a:spcBef>
                        <a:spcAft>
                          <a:spcPts val="0"/>
                        </a:spcAft>
                      </a:pPr>
                      <a:r>
                        <a:rPr lang="en-US" sz="1600" dirty="0"/>
                        <a:t>10</a:t>
                      </a:r>
                      <a:r>
                        <a:rPr lang="en-US" sz="1600" baseline="30000" dirty="0"/>
                        <a:t>-35</a:t>
                      </a:r>
                      <a:r>
                        <a:rPr lang="en-US" sz="1600" dirty="0"/>
                        <a:t> sec</a:t>
                      </a:r>
                      <a:endParaRPr lang="en-US" sz="1600" dirty="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fr-FR" sz="1600" dirty="0"/>
                        <a:t>10</a:t>
                      </a:r>
                      <a:r>
                        <a:rPr lang="fr-FR" sz="1600" baseline="30000" dirty="0"/>
                        <a:t>26</a:t>
                      </a:r>
                      <a:r>
                        <a:rPr lang="fr-FR" sz="1600" dirty="0"/>
                        <a:t> </a:t>
                      </a:r>
                      <a:r>
                        <a:rPr lang="fr-FR" sz="1600" dirty="0" err="1"/>
                        <a:t>deg</a:t>
                      </a:r>
                      <a:endParaRPr lang="en-US" sz="1600" dirty="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fr-FR" sz="1600" dirty="0"/>
                        <a:t>quarks, gluons, </a:t>
                      </a:r>
                      <a:r>
                        <a:rPr lang="fr-FR" sz="1600" dirty="0" err="1"/>
                        <a:t>electrons</a:t>
                      </a:r>
                      <a:r>
                        <a:rPr lang="fr-FR" sz="1600" dirty="0"/>
                        <a:t>, neutrinos, photons</a:t>
                      </a:r>
                      <a:endParaRPr lang="en-US" sz="1600" dirty="0">
                        <a:latin typeface="Times New Roman"/>
                        <a:ea typeface="Times New Roman"/>
                        <a:cs typeface="Times New Roman"/>
                      </a:endParaRPr>
                    </a:p>
                  </a:txBody>
                  <a:tcPr marL="68580" marR="68580" marT="0" marB="0" anchor="ctr"/>
                </a:tc>
              </a:tr>
              <a:tr h="558800">
                <a:tc>
                  <a:txBody>
                    <a:bodyPr/>
                    <a:lstStyle/>
                    <a:p>
                      <a:pPr marL="0" marR="0" hangingPunct="0">
                        <a:spcBef>
                          <a:spcPts val="0"/>
                        </a:spcBef>
                        <a:spcAft>
                          <a:spcPts val="0"/>
                        </a:spcAft>
                      </a:pPr>
                      <a:r>
                        <a:rPr lang="fr-FR" sz="1600"/>
                        <a:t>.001 sec</a:t>
                      </a:r>
                      <a:endParaRPr lang="en-US" sz="160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dirty="0"/>
                        <a:t>10</a:t>
                      </a:r>
                      <a:r>
                        <a:rPr lang="en-US" sz="1600" baseline="30000" dirty="0"/>
                        <a:t>11</a:t>
                      </a:r>
                      <a:r>
                        <a:rPr lang="en-US" sz="1600" dirty="0"/>
                        <a:t> deg</a:t>
                      </a:r>
                      <a:endParaRPr lang="en-US" sz="1600" dirty="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dirty="0"/>
                        <a:t>protons and neutrons</a:t>
                      </a:r>
                      <a:endParaRPr lang="en-US" sz="1600" dirty="0">
                        <a:latin typeface="Times New Roman"/>
                        <a:ea typeface="Times New Roman"/>
                        <a:cs typeface="Times New Roman"/>
                      </a:endParaRPr>
                    </a:p>
                  </a:txBody>
                  <a:tcPr marL="68580" marR="68580" marT="0" marB="0" anchor="ctr"/>
                </a:tc>
              </a:tr>
              <a:tr h="558800">
                <a:tc>
                  <a:txBody>
                    <a:bodyPr/>
                    <a:lstStyle/>
                    <a:p>
                      <a:pPr marL="0" marR="0" hangingPunct="0">
                        <a:spcBef>
                          <a:spcPts val="0"/>
                        </a:spcBef>
                        <a:spcAft>
                          <a:spcPts val="0"/>
                        </a:spcAft>
                      </a:pPr>
                      <a:r>
                        <a:rPr lang="en-US" sz="1600"/>
                        <a:t>3 minutes</a:t>
                      </a:r>
                      <a:endParaRPr lang="en-US" sz="160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dirty="0"/>
                        <a:t>10</a:t>
                      </a:r>
                      <a:r>
                        <a:rPr lang="en-US" sz="1600" baseline="30000" dirty="0"/>
                        <a:t>9</a:t>
                      </a:r>
                      <a:r>
                        <a:rPr lang="en-US" sz="1600" dirty="0"/>
                        <a:t> deg</a:t>
                      </a:r>
                      <a:endParaRPr lang="en-US" sz="1600" dirty="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baseline="30000" dirty="0"/>
                        <a:t>3</a:t>
                      </a:r>
                      <a:r>
                        <a:rPr lang="en-US" sz="1600" dirty="0"/>
                        <a:t>H, </a:t>
                      </a:r>
                      <a:r>
                        <a:rPr lang="en-US" sz="1600" baseline="30000" dirty="0"/>
                        <a:t>3</a:t>
                      </a:r>
                      <a:r>
                        <a:rPr lang="en-US" sz="1600" dirty="0"/>
                        <a:t>He, </a:t>
                      </a:r>
                      <a:r>
                        <a:rPr lang="en-US" sz="1600" baseline="30000" dirty="0"/>
                        <a:t>4</a:t>
                      </a:r>
                      <a:r>
                        <a:rPr lang="en-US" sz="1600" dirty="0"/>
                        <a:t>He nuclei </a:t>
                      </a:r>
                      <a:endParaRPr lang="en-US" sz="1600" dirty="0">
                        <a:latin typeface="Times New Roman"/>
                        <a:ea typeface="Times New Roman"/>
                        <a:cs typeface="Times New Roman"/>
                      </a:endParaRPr>
                    </a:p>
                  </a:txBody>
                  <a:tcPr marL="68580" marR="68580" marT="0" marB="0" anchor="ctr"/>
                </a:tc>
              </a:tr>
              <a:tr h="558800">
                <a:tc>
                  <a:txBody>
                    <a:bodyPr/>
                    <a:lstStyle/>
                    <a:p>
                      <a:pPr marL="0" marR="0" hangingPunct="0">
                        <a:spcBef>
                          <a:spcPts val="0"/>
                        </a:spcBef>
                        <a:spcAft>
                          <a:spcPts val="0"/>
                        </a:spcAft>
                      </a:pPr>
                      <a:r>
                        <a:rPr lang="en-US" sz="1600"/>
                        <a:t>1/2 hour</a:t>
                      </a:r>
                      <a:endParaRPr lang="en-US" sz="160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a:t>10</a:t>
                      </a:r>
                      <a:r>
                        <a:rPr lang="en-US" sz="1600" baseline="30000"/>
                        <a:t>8</a:t>
                      </a:r>
                      <a:r>
                        <a:rPr lang="en-US" sz="1600"/>
                        <a:t> deg</a:t>
                      </a:r>
                      <a:endParaRPr lang="en-US" sz="160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baseline="30000" dirty="0"/>
                        <a:t>2</a:t>
                      </a:r>
                      <a:r>
                        <a:rPr lang="en-US" sz="1600" dirty="0"/>
                        <a:t>H nucleus</a:t>
                      </a:r>
                      <a:endParaRPr lang="en-US" sz="1600" dirty="0">
                        <a:latin typeface="Times New Roman"/>
                        <a:ea typeface="Times New Roman"/>
                        <a:cs typeface="Times New Roman"/>
                      </a:endParaRPr>
                    </a:p>
                  </a:txBody>
                  <a:tcPr marL="68580" marR="68580" marT="0" marB="0" anchor="ctr"/>
                </a:tc>
              </a:tr>
              <a:tr h="558800">
                <a:tc>
                  <a:txBody>
                    <a:bodyPr/>
                    <a:lstStyle/>
                    <a:p>
                      <a:pPr marL="0" marR="0" hangingPunct="0">
                        <a:spcBef>
                          <a:spcPts val="0"/>
                        </a:spcBef>
                        <a:spcAft>
                          <a:spcPts val="0"/>
                        </a:spcAft>
                      </a:pPr>
                      <a:r>
                        <a:rPr lang="en-US" sz="1600"/>
                        <a:t>500,000 yrs</a:t>
                      </a:r>
                      <a:endParaRPr lang="en-US" sz="160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a:t>30000 deg</a:t>
                      </a:r>
                      <a:endParaRPr lang="en-US" sz="160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dirty="0"/>
                        <a:t>atoms</a:t>
                      </a:r>
                      <a:endParaRPr lang="en-US" sz="1600" dirty="0">
                        <a:latin typeface="Times New Roman"/>
                        <a:ea typeface="Times New Roman"/>
                        <a:cs typeface="Times New Roman"/>
                      </a:endParaRPr>
                    </a:p>
                  </a:txBody>
                  <a:tcPr marL="68580" marR="68580" marT="0" marB="0" anchor="ctr"/>
                </a:tc>
              </a:tr>
            </a:tbl>
          </a:graphicData>
        </a:graphic>
      </p:graphicFrame>
      <p:pic>
        <p:nvPicPr>
          <p:cNvPr id="5" name="Picture 8" descr="http://www.grandunificationtheory.com/history.bigbang.jpg"/>
          <p:cNvPicPr>
            <a:picLocks noChangeAspect="1" noChangeArrowheads="1"/>
          </p:cNvPicPr>
          <p:nvPr/>
        </p:nvPicPr>
        <p:blipFill>
          <a:blip r:embed="rId4" cstate="print"/>
          <a:srcRect/>
          <a:stretch>
            <a:fillRect/>
          </a:stretch>
        </p:blipFill>
        <p:spPr bwMode="auto">
          <a:xfrm>
            <a:off x="4343400" y="3733800"/>
            <a:ext cx="4508500" cy="3045724"/>
          </a:xfrm>
          <a:prstGeom prst="rect">
            <a:avLst/>
          </a:prstGeom>
          <a:noFill/>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1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91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91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91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91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915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915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915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915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bldLvl="2"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10.xml><?xml version="1.0" encoding="utf-8"?>
<p:tagLst xmlns:a="http://schemas.openxmlformats.org/drawingml/2006/main" xmlns:r="http://schemas.openxmlformats.org/officeDocument/2006/relationships" xmlns:p="http://schemas.openxmlformats.org/presentationml/2006/main">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SLIDEID" val="6F9F02F46C264B73B4074EE9A27CB208"/>
  <p:tag name="SLIDETYPE" val="Q"/>
  <p:tag name="DEMOGRAPHIC" val="False"/>
  <p:tag name="SPEEDSCORING" val="False"/>
  <p:tag name="TOTALRESPONSES" val="113"/>
  <p:tag name="SLICED" val="False"/>
  <p:tag name="RESPONSES" val="ALL,1,400,2;2;2;-;2;2;2;1;2;2;2;2;2;1;2;2;2;2;2;2;1;2;1;2;2;2;2;2;2;2;1;1;2;2;2;2;1;2;2;2;2;2;1;2;2;2;2;2;2;2;1;2;2;2;2;2;2;3;1;2;2;1;2;3;2;2;2;2;2;2;1;2;1;2;2;2;2;3;2;1;2;2;2;2;2;3;2;2;2;2;2;2;2;2;2;2;2;2;2;1;1;2;2;2;2;1;2;3;2;2;2;2;2;1;-;-;-;-;-;-;-;-;-;-;-;-;-;-;-;-;-;-;-;-;-;-;-;-;-;-;-;-;-;-;-;-;-;-;-;-;-;-;-;-;-;-;-;-;-;-;-;-;-;-;-;-;-;-;-;-;-;-;-;-;-;-;-;-;-;-;-;-;-;-;-;-;-;-;-;-;-;-;-;-;-;-;-;-;-;-;-;-;-;-;-;-;-;-;-;-;-;-;-;-;-;-;-;-;-;-;-;-;-;-;-;-;-;-;-;-;-;-;-;-;-;-;-;-;-;-;-;-;-;-;-;-;-;-;-;-;-;-;-;-;-;-;-;-;-;-;-;-;-;-;-;-;-;-;-;-;-;-;-;-;-;-;-;-;-;-;-;-;-;-;-;-;-;-;-;-;-;-;-;-;-;-;-;-;-;-;-;-;-;-;-;-;-;-;-;-;-;-;-;-;-;-;-;-;-;-;-;-;-;-;-;-;-;-;-;-;-;-;-;-;-;-;-;-;-;-;-;-;-;-;-;-;-;-;-;-;-;-;-;-;-;-;-;-;-;-;-;-;-;-;-;-;-;-;-;-;-;-;-;-;-;-;-;-;-;-;-;-;-;-;-;-;-;-;-;-;-;-;-;-;-;-;-;-;-;-;"/>
  <p:tag name="CHARTSTRINGSTD" val="18 90 5"/>
  <p:tag name="CHARTSTRINGREV" val="5 90 18"/>
  <p:tag name="CHARTSTRINGSTDPER" val="0.15929203539823 0.79646017699115 0.0442477876106195"/>
  <p:tag name="CHARTSTRINGREVPER" val="0.0442477876106195 0.79646017699115 0.15929203539823"/>
  <p:tag name="DELIMITERS" val="3.1"/>
  <p:tag name="RESPONSESGATHERED" val="False"/>
  <p:tag name="SLIDEORDER" val="2"/>
  <p:tag name="SLIDEGUID" val="11107697E8AE4F1D9C0F69319FB9F889"/>
  <p:tag name="VALUES" val="2|smicln|1|smicln|1"/>
  <p:tag name="QUESTIONALIAS" val="In a newly-formed planetary system, where will the temperatures be highest on average?"/>
  <p:tag name="ANSWERSALIAS" val="Near the central star|smicln|At intermediate distances from the star|smicln|At large distances from the star"/>
</p:tagLst>
</file>

<file path=ppt/tags/tag12.xml><?xml version="1.0" encoding="utf-8"?>
<p:tagLst xmlns:a="http://schemas.openxmlformats.org/drawingml/2006/main" xmlns:r="http://schemas.openxmlformats.org/officeDocument/2006/relationships" xmlns:p="http://schemas.openxmlformats.org/presentationml/2006/main">
  <p:tag name="OLDNUMANSWERS" val="3"/>
  <p:tag name="TEXTLENGTH" val="96"/>
  <p:tag name="FONTSIZE" val="32"/>
  <p:tag name="BULLETTYPE" val="ppBulletArabicPeriod"/>
  <p:tag name="ANSWERTEXT" val="Near the central star&#10;At intermediate distances from the star&#10;At large distances from the star"/>
</p:tagLst>
</file>

<file path=ppt/tags/tag13.xml><?xml version="1.0" encoding="utf-8"?>
<p:tagLst xmlns:a="http://schemas.openxmlformats.org/drawingml/2006/main" xmlns:r="http://schemas.openxmlformats.org/officeDocument/2006/relationships" xmlns:p="http://schemas.openxmlformats.org/presentationml/2006/main">
  <p:tag name="SLIDEID" val="6F9F02F46C264B73B4074EE9A27CB208"/>
  <p:tag name="SLIDETYPE" val="Q"/>
  <p:tag name="DEMOGRAPHIC" val="False"/>
  <p:tag name="SPEEDSCORING" val="False"/>
  <p:tag name="TOTALRESPONSES" val="113"/>
  <p:tag name="SLICED" val="False"/>
  <p:tag name="RESPONSES" val="ALL,1,400,2;2;2;-;2;2;2;1;2;2;2;2;2;1;2;2;2;2;2;2;1;2;1;2;2;2;2;2;2;2;1;1;2;2;2;2;1;2;2;2;2;2;1;2;2;2;2;2;2;2;1;2;2;2;2;2;2;3;1;2;2;1;2;3;2;2;2;2;2;2;1;2;1;2;2;2;2;3;2;1;2;2;2;2;2;3;2;2;2;2;2;2;2;2;2;2;2;2;2;1;1;2;2;2;2;1;2;3;2;2;2;2;2;1;-;-;-;-;-;-;-;-;-;-;-;-;-;-;-;-;-;-;-;-;-;-;-;-;-;-;-;-;-;-;-;-;-;-;-;-;-;-;-;-;-;-;-;-;-;-;-;-;-;-;-;-;-;-;-;-;-;-;-;-;-;-;-;-;-;-;-;-;-;-;-;-;-;-;-;-;-;-;-;-;-;-;-;-;-;-;-;-;-;-;-;-;-;-;-;-;-;-;-;-;-;-;-;-;-;-;-;-;-;-;-;-;-;-;-;-;-;-;-;-;-;-;-;-;-;-;-;-;-;-;-;-;-;-;-;-;-;-;-;-;-;-;-;-;-;-;-;-;-;-;-;-;-;-;-;-;-;-;-;-;-;-;-;-;-;-;-;-;-;-;-;-;-;-;-;-;-;-;-;-;-;-;-;-;-;-;-;-;-;-;-;-;-;-;-;-;-;-;-;-;-;-;-;-;-;-;-;-;-;-;-;-;-;-;-;-;-;-;-;-;-;-;-;-;-;-;-;-;-;-;-;-;-;-;-;-;-;-;-;-;-;-;-;-;-;-;-;-;-;-;-;-;-;-;-;-;-;-;-;-;-;-;-;-;-;-;-;-;-;-;-;-;-;-;-;-;-;-;-;-;-;-;-;-;-;-;"/>
  <p:tag name="CHARTSTRINGSTD" val="18 90 5"/>
  <p:tag name="CHARTSTRINGREV" val="5 90 18"/>
  <p:tag name="CHARTSTRINGSTDPER" val="0.15929203539823 0.79646017699115 0.0442477876106195"/>
  <p:tag name="CHARTSTRINGREVPER" val="0.0442477876106195 0.79646017699115 0.15929203539823"/>
  <p:tag name="DELIMITERS" val="3.1"/>
  <p:tag name="RESPONSESGATHERED" val="False"/>
  <p:tag name="VALUES" val="2|smicln|1|smicln|1"/>
  <p:tag name="SLIDEORDER" val="3"/>
  <p:tag name="SLIDEGUID" val="CCBE3143D9A24201965B7C7B04BE8DCF"/>
  <p:tag name="QUESTIONALIAS" val="In a newly-formed planetary system, where will the mass density be highest on average?"/>
  <p:tag name="ANSWERSALIAS" val="Near the central star|smicln|At intermediate distances from the star|smicln|At large distances from the star"/>
</p:tagLst>
</file>

<file path=ppt/tags/tag14.xml><?xml version="1.0" encoding="utf-8"?>
<p:tagLst xmlns:a="http://schemas.openxmlformats.org/drawingml/2006/main" xmlns:r="http://schemas.openxmlformats.org/officeDocument/2006/relationships" xmlns:p="http://schemas.openxmlformats.org/presentationml/2006/main">
  <p:tag name="OLDNUMANSWERS" val="3"/>
  <p:tag name="TEXTLENGTH" val="96"/>
  <p:tag name="FONTSIZE" val="32"/>
  <p:tag name="BULLETTYPE" val="ppBulletArabicPeriod"/>
  <p:tag name="ANSWERTEXT" val="Near the central star&#10;At intermediate distances from the star&#10;At large distances from the star"/>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SLIDEGUID" val="55832AFAFC6E43AD8B53E59C79821BCB"/>
  <p:tag name="SLIDEID" val="55832AFAFC6E43AD8B53E59C79821BCB"/>
  <p:tag name="SLIDEORDER" val="1"/>
  <p:tag name="SLIDETYPE" val="Q"/>
  <p:tag name="DEMOGRAPHIC" val="False"/>
  <p:tag name="SPEEDSCORING" val="False"/>
  <p:tag name="VALUES" val="2¤1¤1¤1"/>
  <p:tag name="QUESTIONALIAS" val="Energy is given off when"/>
  <p:tag name="ANSWERSALIAS" val="Elements lighter than iron fuse.¤Elements lighter than iron fission.¤Elements heavier than iron fuse.¤Elements heavier than iron fission."/>
</p:tagLst>
</file>

<file path=ppt/tags/tag24.xml><?xml version="1.0" encoding="utf-8"?>
<p:tagLst xmlns:a="http://schemas.openxmlformats.org/drawingml/2006/main" xmlns:r="http://schemas.openxmlformats.org/officeDocument/2006/relationships" xmlns:p="http://schemas.openxmlformats.org/presentationml/2006/main">
  <p:tag name="TEXTLENGTH" val="140"/>
  <p:tag name="FONTSIZE" val="28"/>
  <p:tag name="BULLETTYPE" val="ppBulletArabicPeriod"/>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SLIDEID" val="55832AFAFC6E43AD8B53E59C79821BCB"/>
  <p:tag name="SLIDETYPE" val="Q"/>
  <p:tag name="DEMOGRAPHIC" val="False"/>
  <p:tag name="SPEEDSCORING" val="False"/>
  <p:tag name="SLIDEORDER" val="2"/>
  <p:tag name="SLIDEGUID" val="7AAB5D864107404BA40B39594981BB77"/>
  <p:tag name="VALUES" val="1¤1¤1¤2"/>
  <p:tag name="QUESTIONALIAS" val="When light bulbs are farther away they appear "/>
  <p:tag name="ANSWERSALIAS" val="Bluer¤Redder¤Brighter ¤Dimmer"/>
</p:tagLst>
</file>

<file path=ppt/tags/tag32.xml><?xml version="1.0" encoding="utf-8"?>
<p:tagLst xmlns:a="http://schemas.openxmlformats.org/drawingml/2006/main" xmlns:r="http://schemas.openxmlformats.org/officeDocument/2006/relationships" xmlns:p="http://schemas.openxmlformats.org/presentationml/2006/main">
  <p:tag name="TEXTLENGTH" val="32"/>
  <p:tag name="FONTSIZE" val="30"/>
  <p:tag name="BULLETTYPE" val="ppBulletArabicPeriod"/>
</p:tagLst>
</file>

<file path=ppt/tags/tag33.xml><?xml version="1.0" encoding="utf-8"?>
<p:tagLst xmlns:a="http://schemas.openxmlformats.org/drawingml/2006/main" xmlns:r="http://schemas.openxmlformats.org/officeDocument/2006/relationships" xmlns:p="http://schemas.openxmlformats.org/presentationml/2006/main">
  <p:tag name="SLIDEID" val="55832AFAFC6E43AD8B53E59C79821BCB"/>
  <p:tag name="SLIDETYPE" val="Q"/>
  <p:tag name="DEMOGRAPHIC" val="False"/>
  <p:tag name="SPEEDSCORING" val="False"/>
  <p:tag name="SLIDEORDER" val="2"/>
  <p:tag name="SLIDEGUID" val="1D46A42A686646B6A3C61EDF8F263C7A"/>
  <p:tag name="VALUES" val="1¤2¤1¤1"/>
  <p:tag name="QUESTIONALIAS" val="We could find the distance to a light bulb if we knew its"/>
  <p:tag name="ANSWERSALIAS" val="Wattage and color¤Wattage and measured brightness ¤Color and measured brightness¤Area code "/>
</p:tagLst>
</file>

<file path=ppt/tags/tag34.xml><?xml version="1.0" encoding="utf-8"?>
<p:tagLst xmlns:a="http://schemas.openxmlformats.org/drawingml/2006/main" xmlns:r="http://schemas.openxmlformats.org/officeDocument/2006/relationships" xmlns:p="http://schemas.openxmlformats.org/presentationml/2006/main">
  <p:tag name="TEXTLENGTH" val="94"/>
  <p:tag name="FONTSIZE" val="26"/>
  <p:tag name="BULLETTYPE" val="ppBulletArabicPeriod"/>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SLIDEGUID" val="177894E8B09447E293D9443E81BA275F"/>
  <p:tag name="SLIDEID" val="177894E8B09447E293D9443E81BA275F"/>
  <p:tag name="SLIDEORDER" val="1"/>
  <p:tag name="SLIDETYPE" val="Q"/>
  <p:tag name="DEMOGRAPHIC" val="False"/>
  <p:tag name="SPEEDSCORING" val="False"/>
  <p:tag name="VALUES" val="1¤1¤1¤1¤2"/>
  <p:tag name="QUESTIONALIAS" val="Our sun will eventually become a"/>
  <p:tag name="ANSWERSALIAS" val="Cloud of hydrogen gas¤Protostar¤Neutron star¤Black hole¤White dwarf"/>
</p:tagLst>
</file>

<file path=ppt/tags/tag38.xml><?xml version="1.0" encoding="utf-8"?>
<p:tagLst xmlns:a="http://schemas.openxmlformats.org/drawingml/2006/main" xmlns:r="http://schemas.openxmlformats.org/officeDocument/2006/relationships" xmlns:p="http://schemas.openxmlformats.org/presentationml/2006/main">
  <p:tag name="TEXTLENGTH" val="71"/>
  <p:tag name="FONTSIZE" val="30"/>
  <p:tag name="BULLETTYPE" val="ppBulletAlphaLCParenRight"/>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DELIMITERS" val="3.1"/>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Lst>
</file>

<file path=ppt/tags/tag55.xml><?xml version="1.0" encoding="utf-8"?>
<p:tagLst xmlns:a="http://schemas.openxmlformats.org/drawingml/2006/main" xmlns:r="http://schemas.openxmlformats.org/officeDocument/2006/relationships" xmlns:p="http://schemas.openxmlformats.org/presentationml/2006/main">
  <p:tag name="NOPREFERENCE" val="False"/>
</p:tagLst>
</file>

<file path=ppt/tags/tag56.xml><?xml version="1.0" encoding="utf-8"?>
<p:tagLst xmlns:a="http://schemas.openxmlformats.org/drawingml/2006/main" xmlns:r="http://schemas.openxmlformats.org/officeDocument/2006/relationships" xmlns:p="http://schemas.openxmlformats.org/presentationml/2006/main">
  <p:tag name="NOPREFERENCE" val="False"/>
</p:tagLst>
</file>

<file path=ppt/tags/tag57.xml><?xml version="1.0" encoding="utf-8"?>
<p:tagLst xmlns:a="http://schemas.openxmlformats.org/drawingml/2006/main" xmlns:r="http://schemas.openxmlformats.org/officeDocument/2006/relationships" xmlns:p="http://schemas.openxmlformats.org/presentationml/2006/main">
  <p:tag name="NOPREFERENCE" val="False"/>
</p:tagLst>
</file>

<file path=ppt/tags/tag58.xml><?xml version="1.0" encoding="utf-8"?>
<p:tagLst xmlns:a="http://schemas.openxmlformats.org/drawingml/2006/main" xmlns:r="http://schemas.openxmlformats.org/officeDocument/2006/relationships" xmlns:p="http://schemas.openxmlformats.org/presentationml/2006/main">
  <p:tag name="NOPREFERENCE" val="False"/>
</p:tagLst>
</file>

<file path=ppt/tags/tag59.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60.xml><?xml version="1.0" encoding="utf-8"?>
<p:tagLst xmlns:a="http://schemas.openxmlformats.org/drawingml/2006/main" xmlns:r="http://schemas.openxmlformats.org/officeDocument/2006/relationships" xmlns:p="http://schemas.openxmlformats.org/presentationml/2006/main">
  <p:tag name="NOPREFERENCE" val="False"/>
</p:tagLst>
</file>

<file path=ppt/tags/tag61.xml><?xml version="1.0" encoding="utf-8"?>
<p:tagLst xmlns:a="http://schemas.openxmlformats.org/drawingml/2006/main" xmlns:r="http://schemas.openxmlformats.org/officeDocument/2006/relationships" xmlns:p="http://schemas.openxmlformats.org/presentationml/2006/main">
  <p:tag name="NOPREFERENCE" val="False"/>
</p:tagLst>
</file>

<file path=ppt/tags/tag62.xml><?xml version="1.0" encoding="utf-8"?>
<p:tagLst xmlns:a="http://schemas.openxmlformats.org/drawingml/2006/main" xmlns:r="http://schemas.openxmlformats.org/officeDocument/2006/relationships" xmlns:p="http://schemas.openxmlformats.org/presentationml/2006/main">
  <p:tag name="NOPREFERENCE" val="False"/>
</p:tagLst>
</file>

<file path=ppt/tags/tag63.xml><?xml version="1.0" encoding="utf-8"?>
<p:tagLst xmlns:a="http://schemas.openxmlformats.org/drawingml/2006/main" xmlns:r="http://schemas.openxmlformats.org/officeDocument/2006/relationships" xmlns:p="http://schemas.openxmlformats.org/presentationml/2006/main">
  <p:tag name="NOPREFERENCE" val="False"/>
</p:tagLst>
</file>

<file path=ppt/tags/tag64.xml><?xml version="1.0" encoding="utf-8"?>
<p:tagLst xmlns:a="http://schemas.openxmlformats.org/drawingml/2006/main" xmlns:r="http://schemas.openxmlformats.org/officeDocument/2006/relationships" xmlns:p="http://schemas.openxmlformats.org/presentationml/2006/main">
  <p:tag name="NOPREFERENCE" val="False"/>
</p:tagLst>
</file>

<file path=ppt/tags/tag65.xml><?xml version="1.0" encoding="utf-8"?>
<p:tagLst xmlns:a="http://schemas.openxmlformats.org/drawingml/2006/main" xmlns:r="http://schemas.openxmlformats.org/officeDocument/2006/relationships" xmlns:p="http://schemas.openxmlformats.org/presentationml/2006/main">
  <p:tag name="NOPREFERENCE" val="False"/>
</p:tagLst>
</file>

<file path=ppt/tags/tag66.xml><?xml version="1.0" encoding="utf-8"?>
<p:tagLst xmlns:a="http://schemas.openxmlformats.org/drawingml/2006/main" xmlns:r="http://schemas.openxmlformats.org/officeDocument/2006/relationships" xmlns:p="http://schemas.openxmlformats.org/presentationml/2006/main">
  <p:tag name="NOPREFERENCE" val="False"/>
</p:tagLst>
</file>

<file path=ppt/tags/tag67.xml><?xml version="1.0" encoding="utf-8"?>
<p:tagLst xmlns:a="http://schemas.openxmlformats.org/drawingml/2006/main" xmlns:r="http://schemas.openxmlformats.org/officeDocument/2006/relationships" xmlns:p="http://schemas.openxmlformats.org/presentationml/2006/main">
  <p:tag name="NOPREFERENCE" val="False"/>
</p:tagLst>
</file>

<file path=ppt/tags/tag68.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Edge">
  <a:themeElements>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Edge">
      <a:majorFont>
        <a:latin typeface="Arial"/>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2754</TotalTime>
  <Words>6954</Words>
  <Application>Microsoft Office PowerPoint</Application>
  <PresentationFormat>On-screen Show (4:3)</PresentationFormat>
  <Paragraphs>781</Paragraphs>
  <Slides>96</Slides>
  <Notes>96</Notes>
  <HiddenSlides>0</HiddenSlides>
  <MMClips>12</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96</vt:i4>
      </vt:variant>
    </vt:vector>
  </HeadingPairs>
  <TitlesOfParts>
    <vt:vector size="99" baseType="lpstr">
      <vt:lpstr>Edge</vt:lpstr>
      <vt:lpstr>PHOTO-PAINT</vt:lpstr>
      <vt:lpstr>Chart</vt:lpstr>
      <vt:lpstr>Chapters 32,33 and 34: Beyond the earth</vt:lpstr>
      <vt:lpstr>The Solar System</vt:lpstr>
      <vt:lpstr>The Moon hasn’t had erosion and plate tectonics erase its history, so it is a good place to start</vt:lpstr>
      <vt:lpstr>How about the rest of the solar system? Some stats on the Sun</vt:lpstr>
      <vt:lpstr>Relative Sizes</vt:lpstr>
      <vt:lpstr>Mars Hydrologic &amp; Atmospheric Systems</vt:lpstr>
      <vt:lpstr>Jovian planets have extremely low densities</vt:lpstr>
      <vt:lpstr>Smaller bodies in the solar system</vt:lpstr>
      <vt:lpstr>How did the solar system form?</vt:lpstr>
      <vt:lpstr>Evidence for the Nebular Hypothesis</vt:lpstr>
      <vt:lpstr>Jupiter and Saturn are “mini-solar systems”</vt:lpstr>
      <vt:lpstr>Jupiter’s Galilean Moons</vt:lpstr>
      <vt:lpstr>In a newly-formed planetary system, where will the temperatures be highest on average?</vt:lpstr>
      <vt:lpstr>In a newly-formed planetary system, where will the mass density be highest on average?</vt:lpstr>
      <vt:lpstr>Finding Distances Precisely</vt:lpstr>
      <vt:lpstr>Laser Ranging to the Moon</vt:lpstr>
      <vt:lpstr>Beyond our solar system: The milky way (our galaxy)</vt:lpstr>
      <vt:lpstr>Triangulation</vt:lpstr>
      <vt:lpstr>Triangulation</vt:lpstr>
      <vt:lpstr>Introduction</vt:lpstr>
      <vt:lpstr>The milky way</vt:lpstr>
      <vt:lpstr>Radio telescopes allow us to look into the center of the galaxy</vt:lpstr>
      <vt:lpstr>Optical Telescopes</vt:lpstr>
      <vt:lpstr>Optical Telescopes</vt:lpstr>
      <vt:lpstr>Hubble Deep space</vt:lpstr>
      <vt:lpstr>Beginnings</vt:lpstr>
      <vt:lpstr>Birth to Late Adulthood</vt:lpstr>
      <vt:lpstr>Horsehead Nebula</vt:lpstr>
      <vt:lpstr> The Eagle Nebula</vt:lpstr>
      <vt:lpstr>Pillars of creation </vt:lpstr>
      <vt:lpstr>Stars emerging from dark eagle nebula</vt:lpstr>
      <vt:lpstr>Rosette Nebula</vt:lpstr>
      <vt:lpstr>Protostars</vt:lpstr>
      <vt:lpstr>The fusion engine begins</vt:lpstr>
      <vt:lpstr>Normal, Average, Generic Stars.</vt:lpstr>
      <vt:lpstr>Red giant phase 1</vt:lpstr>
      <vt:lpstr>Energy is given off when</vt:lpstr>
      <vt:lpstr>If there is enough mass, the cycle can repeat</vt:lpstr>
      <vt:lpstr>For a star the size of our sun, the cycle will not go on beyond Helium fusing into Carbon</vt:lpstr>
      <vt:lpstr>Slide 40</vt:lpstr>
      <vt:lpstr>Slide 41</vt:lpstr>
      <vt:lpstr>For more massive stars, you can get a different ending</vt:lpstr>
      <vt:lpstr>Slide 43</vt:lpstr>
      <vt:lpstr>Supernova 1987A in 1997</vt:lpstr>
      <vt:lpstr>Slide 45</vt:lpstr>
      <vt:lpstr>Another Supernova occurred in 1054</vt:lpstr>
      <vt:lpstr>Slide 47</vt:lpstr>
      <vt:lpstr>Strange goings on where supernovae have occurred</vt:lpstr>
      <vt:lpstr>Neutron Stars</vt:lpstr>
      <vt:lpstr>Heavy Element Creation</vt:lpstr>
      <vt:lpstr>Supermassive Stars</vt:lpstr>
      <vt:lpstr>We have to talk a tiny bit about general relativity…</vt:lpstr>
      <vt:lpstr>We can test general relativity by observing the apparent position of a star during an eclipse</vt:lpstr>
      <vt:lpstr>Black Holes</vt:lpstr>
      <vt:lpstr>Gravitational Lensing</vt:lpstr>
      <vt:lpstr>Cygnus X-1 Binary system</vt:lpstr>
      <vt:lpstr>Accretion Disk and Jets</vt:lpstr>
      <vt:lpstr>How do you measure distance when you can’t use triangulation? Brightness-distance</vt:lpstr>
      <vt:lpstr>When light bulbs are farther away they appear </vt:lpstr>
      <vt:lpstr>We could find the distance to a light bulb if we knew its</vt:lpstr>
      <vt:lpstr>Color-Brightness Relation</vt:lpstr>
      <vt:lpstr>Brightness-Distance (Hertzsprung-Russell Method)</vt:lpstr>
      <vt:lpstr>According to the currents models of stellar evolution, our sun will eventually become a</vt:lpstr>
      <vt:lpstr>A Vast Universe of Galaxies</vt:lpstr>
      <vt:lpstr>William Parsons studied external Galaxies, but thought they were solar systems forming in the Milky Way</vt:lpstr>
      <vt:lpstr>Cosmology: How the Universe Works</vt:lpstr>
      <vt:lpstr>Measuring Astronomical Distances</vt:lpstr>
      <vt:lpstr>The Basic Idea Behind  Finding  Distances to Stars:</vt:lpstr>
      <vt:lpstr>Color-Brightness Relation</vt:lpstr>
      <vt:lpstr>Brightness-Distance (Hertzsprung-Russell Method)</vt:lpstr>
      <vt:lpstr>Variable Stars as Distance Indicators</vt:lpstr>
      <vt:lpstr>External Galaxies</vt:lpstr>
      <vt:lpstr>We are not alone in the universe</vt:lpstr>
      <vt:lpstr>Slide 74</vt:lpstr>
      <vt:lpstr>Slide 75</vt:lpstr>
      <vt:lpstr>Slide 76</vt:lpstr>
      <vt:lpstr>Elliptical Galaxies</vt:lpstr>
      <vt:lpstr>Spiral Galaxies</vt:lpstr>
      <vt:lpstr>Barred Spirals</vt:lpstr>
      <vt:lpstr>Irregular/Peculiar</vt:lpstr>
      <vt:lpstr>Galaxy Clusters</vt:lpstr>
      <vt:lpstr>Harlow Shapley was able to point out that we are not at the center of the galaxy</vt:lpstr>
      <vt:lpstr>Position of the Sun in the Milky Way</vt:lpstr>
      <vt:lpstr>Cosmological Redshift  and The Doppler Effect</vt:lpstr>
      <vt:lpstr>Hubble Law</vt:lpstr>
      <vt:lpstr>The expansion of the universe makes all distant galaxies appear to be moving away from us (and hence be red-shifted).</vt:lpstr>
      <vt:lpstr>Types of Cosmologies</vt:lpstr>
      <vt:lpstr>Olbers’ Paradox</vt:lpstr>
      <vt:lpstr>The observed expansion of the universe has led to the only currently viable cosmological theory: The Big Bang</vt:lpstr>
      <vt:lpstr>As the universe expanded, it would have cooled down</vt:lpstr>
      <vt:lpstr>Fred Hoyle</vt:lpstr>
      <vt:lpstr>Experimental Evidence</vt:lpstr>
      <vt:lpstr>Evidence Supporting the Big Bang</vt:lpstr>
      <vt:lpstr>The Ultimate Fate of the Universe</vt:lpstr>
      <vt:lpstr>Looking back in time</vt:lpstr>
      <vt:lpstr>Big-Bang Theory</vt:lpstr>
    </vt:vector>
  </TitlesOfParts>
  <Company>Brigham Young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34: Cosmology</dc:title>
  <dc:creator>Michael Ware</dc:creator>
  <cp:lastModifiedBy>Tim</cp:lastModifiedBy>
  <cp:revision>143</cp:revision>
  <dcterms:created xsi:type="dcterms:W3CDTF">2007-12-11T00:49:23Z</dcterms:created>
  <dcterms:modified xsi:type="dcterms:W3CDTF">2011-04-05T18:45:05Z</dcterms:modified>
</cp:coreProperties>
</file>