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5" r:id="rId3"/>
  </p:sldMasterIdLst>
  <p:notesMasterIdLst>
    <p:notesMasterId r:id="rId30"/>
  </p:notesMasterIdLst>
  <p:handoutMasterIdLst>
    <p:handoutMasterId r:id="rId31"/>
  </p:handoutMasterIdLst>
  <p:sldIdLst>
    <p:sldId id="333" r:id="rId4"/>
    <p:sldId id="278" r:id="rId5"/>
    <p:sldId id="258" r:id="rId6"/>
    <p:sldId id="279" r:id="rId7"/>
    <p:sldId id="259" r:id="rId8"/>
    <p:sldId id="301" r:id="rId9"/>
    <p:sldId id="308" r:id="rId10"/>
    <p:sldId id="295" r:id="rId11"/>
    <p:sldId id="282" r:id="rId12"/>
    <p:sldId id="296" r:id="rId13"/>
    <p:sldId id="284" r:id="rId14"/>
    <p:sldId id="285" r:id="rId15"/>
    <p:sldId id="268" r:id="rId16"/>
    <p:sldId id="277" r:id="rId17"/>
    <p:sldId id="297" r:id="rId18"/>
    <p:sldId id="269" r:id="rId19"/>
    <p:sldId id="271" r:id="rId20"/>
    <p:sldId id="307" r:id="rId21"/>
    <p:sldId id="335" r:id="rId22"/>
    <p:sldId id="341" r:id="rId23"/>
    <p:sldId id="344" r:id="rId24"/>
    <p:sldId id="346" r:id="rId25"/>
    <p:sldId id="417" r:id="rId26"/>
    <p:sldId id="352" r:id="rId27"/>
    <p:sldId id="353" r:id="rId28"/>
    <p:sldId id="418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33CC33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2C690-561D-4522-9515-B0E773114B38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F89E5-4749-4891-AAE3-48E3619FC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024FBE1-1670-41BD-99EF-8999C9839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5E50A-A7AD-4508-A786-454665C2DB39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http://rt210.sl.psu.edu/phys_anim/waves/indexer_waves.html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1B7D2247-44EF-47CE-A5D8-AF50DB8D0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6C7ED-5233-469E-82EF-D57CE5ECCA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84B8-F4C6-484F-A1FA-126C87DA09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D8783508-080E-43F6-BDB4-BEB8F11B2B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10FE097-3B56-49C3-853E-890FB21CB8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1B65-AFB4-4EEC-AE6A-39E3BA4A0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2E80-D91F-48B7-A12B-617D457A0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3F5A9-9D2A-43B1-AED0-0E685E811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CFCC8-3D20-4708-890F-31696B104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C11F6-7CD7-4DA9-BCBC-07B3D8BC6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C89AF-506B-45DC-AEAF-E3974B9F5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F55E-74F9-4122-AB03-7646279D3B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DF95-C9F4-4BA6-9BE5-137879DD0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AAC7C-ABCC-4711-AAF3-CDA4930C9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12846-AFAB-4C22-A486-0BC278AD1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A6393-86A9-4626-A3CE-8D69406B5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3FA0-B66B-460A-A6F5-6A4159D77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1B7D2247-44EF-47CE-A5D8-AF50DB8D08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F55E-74F9-4122-AB03-7646279D3B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6E0F-85A7-4C3D-82A0-C45745EDD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1955-CE58-4F4B-8E13-4BD48063C8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DC7-EFD1-47D2-9AF1-E9ABFB0880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6E0F-85A7-4C3D-82A0-C45745EDDF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D22B-47D8-4ED5-9F48-8F2C5A13D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9E3F-224B-46BC-9AF0-FB22E1BB63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6035E-1182-499D-BB3A-B84D77B2C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2E83-2D9D-48E0-A393-9FB3B20E70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6C7ED-5233-469E-82EF-D57CE5ECCA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84B8-F4C6-484F-A1FA-126C87DA09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D8783508-080E-43F6-BDB4-BEB8F11B2B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7AD458C-908B-4DE0-9BB1-E747E6EC99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10FE097-3B56-49C3-853E-890FB21CB8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1955-CE58-4F4B-8E13-4BD48063C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DC7-EFD1-47D2-9AF1-E9ABFB088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D22B-47D8-4ED5-9F48-8F2C5A13D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9E3F-224B-46BC-9AF0-FB22E1BB63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6035E-1182-499D-BB3A-B84D77B2C0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2E83-2D9D-48E0-A393-9FB3B20E70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97AD458C-908B-4DE0-9BB1-E747E6EC99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2D37288-24B4-4D6C-93EB-3CF1C66A3E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97AD458C-908B-4DE0-9BB1-E747E6EC991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file:///E:\U5FILES\MEDIA\CH05\F05_21.MOV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-zczJXSxnw" TargetMode="External"/><Relationship Id="rId3" Type="http://schemas.openxmlformats.org/officeDocument/2006/relationships/tags" Target="../tags/tag20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3.png"/><Relationship Id="rId3" Type="http://schemas.openxmlformats.org/officeDocument/2006/relationships/video" Target="file:///J:\PS1000\Chapter%2016\Drum%20Mode%205-4.wmv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video" Target="file:///J:\PS1000\Chapter%2016\drum_m1_n1.avi" TargetMode="External"/><Relationship Id="rId1" Type="http://schemas.openxmlformats.org/officeDocument/2006/relationships/tags" Target="../tags/tag21.xml"/><Relationship Id="rId6" Type="http://schemas.openxmlformats.org/officeDocument/2006/relationships/video" Target="file:///J:\PS1000\Chapter%2016\Drum%20Mode%200-2.wmv" TargetMode="External"/><Relationship Id="rId11" Type="http://schemas.openxmlformats.org/officeDocument/2006/relationships/image" Target="../media/image31.png"/><Relationship Id="rId5" Type="http://schemas.openxmlformats.org/officeDocument/2006/relationships/video" Target="file:///J:\PS1000\Chapter%2016\Drum%20Mode%200-1.wmv" TargetMode="External"/><Relationship Id="rId10" Type="http://schemas.openxmlformats.org/officeDocument/2006/relationships/image" Target="../media/image30.png"/><Relationship Id="rId4" Type="http://schemas.openxmlformats.org/officeDocument/2006/relationships/video" Target="file:///J:\PS1000\Chapter%2016\Drum%20Mode%202-3.wmv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jpeg"/><Relationship Id="rId10" Type="http://schemas.openxmlformats.org/officeDocument/2006/relationships/hyperlink" Target="http://www.falstad.com/qmatom/" TargetMode="External"/><Relationship Id="rId4" Type="http://schemas.openxmlformats.org/officeDocument/2006/relationships/hyperlink" Target="http://www.d.umn.edu/~pkiprof/ChemWebV2/AOs/3DMF/s-orb.3dmf" TargetMode="Externa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mw22\Documents\Courses\PS100\Chapter%2015\Single%20Slit%20Diffraction%204.wmv" TargetMode="External"/><Relationship Id="rId2" Type="http://schemas.openxmlformats.org/officeDocument/2006/relationships/video" Target="file:///C:\Users\mw22\Documents\Courses\PS100\Chapter%2015\Single%20Slit%20Diffraction%201.wmv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Models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Continuous</a:t>
            </a:r>
          </a:p>
          <a:p>
            <a:r>
              <a:rPr lang="en-US" sz="2600"/>
              <a:t>Molecular</a:t>
            </a:r>
          </a:p>
          <a:p>
            <a:r>
              <a:rPr lang="en-US" sz="2600"/>
              <a:t>Thompson</a:t>
            </a:r>
          </a:p>
          <a:p>
            <a:r>
              <a:rPr lang="en-US" sz="2600"/>
              <a:t>Nuclear Solar System</a:t>
            </a:r>
          </a:p>
          <a:p>
            <a:r>
              <a:rPr lang="en-US" sz="2600"/>
              <a:t>Bohr Model</a:t>
            </a:r>
          </a:p>
          <a:p>
            <a:pPr lvl="1"/>
            <a:r>
              <a:rPr lang="en-US" sz="2200"/>
              <a:t>The problems with the Bohr/solar-system model of the atom:</a:t>
            </a:r>
          </a:p>
          <a:p>
            <a:pPr lvl="2"/>
            <a:r>
              <a:rPr lang="en-US" sz="2000"/>
              <a:t>Why are only certain orbits possible</a:t>
            </a:r>
          </a:p>
          <a:p>
            <a:pPr lvl="2"/>
            <a:r>
              <a:rPr lang="en-US" sz="2000"/>
              <a:t>How does the atom remember what its orbits are to be like?</a:t>
            </a:r>
          </a:p>
          <a:p>
            <a:pPr lvl="2"/>
            <a:r>
              <a:rPr lang="en-US" sz="2000"/>
              <a:t>Why doesn’t an atom radiate energy</a:t>
            </a:r>
          </a:p>
          <a:p>
            <a:r>
              <a:rPr lang="en-US" sz="2600"/>
              <a:t>Wave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7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double slit experiment using electrons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0386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038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Electrons are detected like particles, but the places that they are detected show interference </a:t>
            </a:r>
            <a:r>
              <a:rPr lang="en-US" dirty="0" smtClean="0"/>
              <a:t>patterns.</a:t>
            </a:r>
          </a:p>
          <a:p>
            <a:r>
              <a:rPr lang="en-US" dirty="0" smtClean="0"/>
              <a:t>This is essentially the same behavior we observed with photons!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which slit does the electron go through?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05000"/>
            <a:ext cx="4953000" cy="4141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5029200" y="1981200"/>
          <a:ext cx="15367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PHOTO-PAINT" r:id="rId5" imgW="1536508" imgH="3415873" progId="CorelPhotoPaint.Image.12">
                  <p:embed/>
                </p:oleObj>
              </mc:Choice>
              <mc:Fallback>
                <p:oleObj name="PHOTO-PAINT" r:id="rId5" imgW="1536508" imgH="3415873" progId="CorelPhotoPaint.Image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15367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4038600" y="1524000"/>
            <a:ext cx="3048000" cy="2362200"/>
            <a:chOff x="2544" y="960"/>
            <a:chExt cx="1920" cy="1488"/>
          </a:xfrm>
        </p:grpSpPr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2544" y="2016"/>
              <a:ext cx="96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2592" y="992"/>
              <a:ext cx="1104" cy="1024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384" y="160"/>
                </a:cxn>
                <a:cxn ang="0">
                  <a:pos x="960" y="64"/>
                </a:cxn>
                <a:cxn ang="0">
                  <a:pos x="1104" y="64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cubicBezTo>
                    <a:pt x="112" y="672"/>
                    <a:pt x="224" y="320"/>
                    <a:pt x="384" y="160"/>
                  </a:cubicBezTo>
                  <a:cubicBezTo>
                    <a:pt x="544" y="0"/>
                    <a:pt x="840" y="80"/>
                    <a:pt x="960" y="64"/>
                  </a:cubicBezTo>
                  <a:cubicBezTo>
                    <a:pt x="1080" y="48"/>
                    <a:pt x="1092" y="56"/>
                    <a:pt x="1104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3696" y="960"/>
              <a:ext cx="768" cy="432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99CCF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obliqu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000" dirty="0"/>
                <a:t>Electron Detector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 depend on how and what we measure.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measure</a:t>
            </a:r>
            <a:r>
              <a:rPr lang="en-US" dirty="0"/>
              <a:t> which hole the electron goes through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wave-like behavior.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33CC33"/>
                </a:solidFill>
                <a:sym typeface="Wingdings" pitchFamily="2" charset="2"/>
              </a:rPr>
              <a:t>Do measure</a:t>
            </a:r>
            <a:r>
              <a:rPr lang="en-US" dirty="0">
                <a:sym typeface="Wingdings" pitchFamily="2" charset="2"/>
              </a:rPr>
              <a:t> which hole the electron goes through  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particle-like behavior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 </a:t>
            </a:r>
            <a:r>
              <a:rPr lang="en-US" dirty="0">
                <a:sym typeface="Wingdings" pitchFamily="2" charset="2"/>
              </a:rPr>
              <a:t>the electron behaves depends on whether it is </a:t>
            </a:r>
            <a:r>
              <a:rPr lang="en-US" dirty="0" smtClean="0">
                <a:sym typeface="Wingdings" pitchFamily="2" charset="2"/>
              </a:rPr>
              <a:t>observed.</a:t>
            </a:r>
          </a:p>
          <a:p>
            <a:pPr lvl="1"/>
            <a:r>
              <a:rPr lang="en-US" dirty="0" smtClean="0"/>
              <a:t>Deep thought: How does one study an unobserved electron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</a:t>
            </a:r>
            <a:r>
              <a:rPr lang="en-US" dirty="0"/>
              <a:t>is </a:t>
            </a:r>
            <a:r>
              <a:rPr lang="en-US" dirty="0" smtClean="0"/>
              <a:t>waving</a:t>
            </a:r>
            <a:r>
              <a:rPr lang="en-US" dirty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4038600" cy="3124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“wave” is interpreted as being the </a:t>
            </a:r>
            <a:r>
              <a:rPr lang="en-US" sz="2400" b="1" i="1" dirty="0">
                <a:latin typeface="+mj-lt"/>
              </a:rPr>
              <a:t>probability</a:t>
            </a:r>
            <a:r>
              <a:rPr lang="en-US" sz="2400" b="1" dirty="0">
                <a:latin typeface="+mj-lt"/>
              </a:rPr>
              <a:t> of </a:t>
            </a:r>
            <a:r>
              <a:rPr lang="en-US" sz="2400" b="1" i="1" dirty="0">
                <a:latin typeface="+mj-lt"/>
              </a:rPr>
              <a:t>locating the particle</a:t>
            </a:r>
            <a:r>
              <a:rPr lang="en-US" sz="2400" b="1" i="1" dirty="0" smtClean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It </a:t>
            </a:r>
            <a:r>
              <a:rPr lang="en-US" sz="2400" dirty="0" smtClean="0">
                <a:latin typeface="+mj-lt"/>
              </a:rPr>
              <a:t>propagates </a:t>
            </a:r>
            <a:r>
              <a:rPr lang="en-US" sz="2400" dirty="0">
                <a:latin typeface="+mj-lt"/>
              </a:rPr>
              <a:t>like a pure wave with diffraction, interference, refraction, etc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66562" name="Picture 2" descr="http://go2.wordpress.com/?id=725X1342&amp;site=danielsmw.wordpress.com&amp;url=http%3A%2F%2Fsuperstruny.aspweb.cz%2Fimages%2Ffyzika%2Fquantum%2Fquantum_sp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495800" cy="3352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Schrodinger’s equation</a:t>
            </a:r>
            <a:endParaRPr lang="en-US" dirty="0"/>
          </a:p>
        </p:txBody>
      </p:sp>
      <p:pic>
        <p:nvPicPr>
          <p:cNvPr id="25605" name="Picture 5" descr="Schrod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402006"/>
            <a:ext cx="1500554" cy="207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9" descr=" \psi_{n\ell m}(r,\theta,\phi) = \sqrt {{\left (  \frac{2}{n a_0} \right )}^3\frac{(n-\ell-1)!}{2n[(n+\ell)!]^3} } e^{- r/na_0} \left(\frac{2r}{na_0}\right)^{\ell} L_{n-\ell-1}^{2\ell+1}\left(\frac{2r}{na_0}\right) \cdot Y_{\ell}^{m}(\theta, \phi )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28915"/>
            <a:ext cx="6324600" cy="5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C:\Users\tim.000\Desktop\s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038600"/>
            <a:ext cx="12876701" cy="8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cac07science.wikispaces.com/file/view/atom.jpg/32645403/at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13" y="1402006"/>
            <a:ext cx="2360567" cy="23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46845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848797" y="5622174"/>
            <a:ext cx="381000" cy="6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66884"/>
              </p:ext>
            </p:extLst>
          </p:nvPr>
        </p:nvGraphicFramePr>
        <p:xfrm>
          <a:off x="4114800" y="1945199"/>
          <a:ext cx="2421191" cy="98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8" imgW="685800" imgH="279360" progId="Equation.3">
                  <p:embed/>
                </p:oleObj>
              </mc:Choice>
              <mc:Fallback>
                <p:oleObj name="Equation" r:id="rId8" imgW="6858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1945199"/>
                        <a:ext cx="2421191" cy="98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6162" y="624840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infinite dimensional complex space!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37794" y="310547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our world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68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2.49566 -0.00116 " pathEditMode="relative" rAng="0" ptsTypes="AA">
                                      <p:cBhvr>
                                        <p:cTn id="6" dur="24107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electron position is described with a probability wave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1955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35052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62400" y="1371600"/>
            <a:ext cx="4800600" cy="2286000"/>
          </a:xfrm>
        </p:spPr>
        <p:txBody>
          <a:bodyPr/>
          <a:lstStyle/>
          <a:p>
            <a:r>
              <a:rPr lang="en-US" sz="2600" dirty="0"/>
              <a:t>When we measure the position, we find it at a certain position.  We refer to this as the </a:t>
            </a:r>
            <a:r>
              <a:rPr lang="en-US" sz="2600" dirty="0">
                <a:solidFill>
                  <a:srgbClr val="FF0000"/>
                </a:solidFill>
              </a:rPr>
              <a:t>collapse</a:t>
            </a:r>
            <a:r>
              <a:rPr lang="en-US" sz="2600" dirty="0"/>
              <a:t> of the wave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75675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sz="3200"/>
              <a:t>The Uncertainty Principle and waves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9" y="1524000"/>
            <a:ext cx="7256462" cy="32004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 lIns="92075" tIns="46037" rIns="92075" bIns="46037"/>
          <a:lstStyle/>
          <a:p>
            <a:r>
              <a:rPr lang="en-US" sz="2400" dirty="0" smtClean="0"/>
              <a:t>To </a:t>
            </a:r>
            <a:r>
              <a:rPr lang="en-US" sz="2400" dirty="0"/>
              <a:t>find </a:t>
            </a:r>
            <a:r>
              <a:rPr lang="en-US" sz="2400" dirty="0" smtClean="0"/>
              <a:t>the trajectory of a particle we </a:t>
            </a:r>
            <a:r>
              <a:rPr lang="en-US" sz="2400" dirty="0"/>
              <a:t>must know </a:t>
            </a:r>
            <a:r>
              <a:rPr lang="en-US" sz="2400" dirty="0" smtClean="0"/>
              <a:t>its </a:t>
            </a:r>
            <a:r>
              <a:rPr lang="en-US" sz="2400" dirty="0"/>
              <a:t>position and velocity at the same time.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do you locate the position of a wave/particle electron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 well-defined momentum has a well-defined wavelength according to De Broglie. </a:t>
            </a:r>
          </a:p>
          <a:p>
            <a:pPr lvl="1"/>
            <a:r>
              <a:rPr lang="en-US" sz="2000" dirty="0" smtClean="0"/>
              <a:t>wavelength = h / momentum</a:t>
            </a:r>
          </a:p>
          <a:p>
            <a:pPr lvl="1"/>
            <a:endParaRPr lang="en-US" sz="2000" dirty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505200" y="4876800"/>
            <a:ext cx="5029200" cy="569913"/>
            <a:chOff x="1536" y="3264"/>
            <a:chExt cx="2112" cy="359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1536" y="3264"/>
              <a:ext cx="1056" cy="359"/>
              <a:chOff x="1344" y="3456"/>
              <a:chExt cx="2208" cy="455"/>
            </a:xfrm>
          </p:grpSpPr>
          <p:grpSp>
            <p:nvGrpSpPr>
              <p:cNvPr id="17414" name="Group 6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34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35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Line 36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Line 65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Line 66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Line 67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6" name="Line 68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Line 69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8" name="Line 70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Line 71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0" name="Line 72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Line 73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2" name="Line 74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Line 75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Line 76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77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78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79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Line 80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1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2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3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Line 84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85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86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Line 99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8" name="Group 100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50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112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113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114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Line 115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116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117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118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119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120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121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122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1" name="Line 123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Line 124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3" name="Line 125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Line 126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" name="Line 127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Line 128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Line 129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Line 130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Line 131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Line 132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Line 133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Line 134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47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556" name="Group 148"/>
            <p:cNvGrpSpPr>
              <a:grpSpLocks/>
            </p:cNvGrpSpPr>
            <p:nvPr/>
          </p:nvGrpSpPr>
          <p:grpSpPr bwMode="auto">
            <a:xfrm>
              <a:off x="2592" y="3264"/>
              <a:ext cx="1056" cy="359"/>
              <a:chOff x="1344" y="3456"/>
              <a:chExt cx="2208" cy="455"/>
            </a:xfrm>
          </p:grpSpPr>
          <p:grpSp>
            <p:nvGrpSpPr>
              <p:cNvPr id="17557" name="Group 149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55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Line 161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Line 162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Line 163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Line 164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Line 165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Line 166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Line 167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Line 168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Line 169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Line 170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Line 171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Line 172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Line 173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Line 174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3" name="Line 175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Line 176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5" name="Line 177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Line 178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7" name="Line 179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Line 180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9" name="Line 181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Line 182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1" name="Line 183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7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8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9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0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3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4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Line 207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6" name="Line 208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Line 209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8" name="Line 210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9" name="Line 211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0" name="Line 212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1" name="Line 213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2" name="Line 214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3" name="Line 215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4" name="Line 216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5" name="Line 217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6" name="Line 218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Line 219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8" name="Line 220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9" name="Line 221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Line 222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1" name="Line 223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2" name="Line 224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3" name="Line 225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4" name="Line 226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Line 227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6" name="Line 228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Line 229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8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9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4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9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0" name="Line 242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51" name="Group 243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652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3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5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9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1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2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3" name="Line 255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4" name="Line 256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5" name="Line 257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6" name="Line 258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7" name="Line 259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8" name="Line 260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9" name="Line 261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0" name="Line 262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1" name="Line 263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2" name="Line 264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3" name="Line 265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4" name="Line 266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5" name="Line 267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6" name="Line 268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7" name="Line 269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Line 270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Line 271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Line 272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Line 273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Line 274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Line 275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Line 276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Line 277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1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Line 290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699" name="Group 291"/>
          <p:cNvGrpSpPr>
            <a:grpSpLocks/>
          </p:cNvGrpSpPr>
          <p:nvPr/>
        </p:nvGrpSpPr>
        <p:grpSpPr bwMode="auto">
          <a:xfrm>
            <a:off x="3733800" y="5715000"/>
            <a:ext cx="4953000" cy="533400"/>
            <a:chOff x="1680" y="3456"/>
            <a:chExt cx="3120" cy="336"/>
          </a:xfrm>
        </p:grpSpPr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>
              <a:off x="1680" y="379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flipV="1">
              <a:off x="3120" y="3456"/>
              <a:ext cx="4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>
              <a:off x="3168" y="3456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>
              <a:off x="3168" y="3792"/>
              <a:ext cx="16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04" name="Text Box 296"/>
          <p:cNvSpPr txBox="1">
            <a:spLocks noChangeArrowheads="1"/>
          </p:cNvSpPr>
          <p:nvPr/>
        </p:nvSpPr>
        <p:spPr bwMode="auto">
          <a:xfrm>
            <a:off x="776013" y="4841649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Pure sine wave </a:t>
            </a:r>
            <a:r>
              <a:rPr lang="en-US" sz="1600" dirty="0">
                <a:latin typeface="+mn-lt"/>
                <a:sym typeface="Wingdings" pitchFamily="2" charset="2"/>
              </a:rPr>
              <a:t> </a:t>
            </a:r>
            <a:br>
              <a:rPr lang="en-US" sz="1600" dirty="0">
                <a:latin typeface="+mn-lt"/>
                <a:sym typeface="Wingdings" pitchFamily="2" charset="2"/>
              </a:rPr>
            </a:br>
            <a:r>
              <a:rPr lang="en-US" sz="1600" dirty="0" smtClean="0">
                <a:latin typeface="+mn-lt"/>
              </a:rPr>
              <a:t>unclear </a:t>
            </a:r>
            <a:r>
              <a:rPr lang="en-US" sz="1600" dirty="0">
                <a:latin typeface="+mn-lt"/>
              </a:rPr>
              <a:t>position but clear </a:t>
            </a:r>
            <a:r>
              <a:rPr lang="en-US" sz="1600" dirty="0" smtClean="0">
                <a:latin typeface="+mn-lt"/>
              </a:rPr>
              <a:t>wavelength (momentum).</a:t>
            </a:r>
            <a:endParaRPr lang="en-US" sz="1600" dirty="0">
              <a:latin typeface="+mn-lt"/>
            </a:endParaRPr>
          </a:p>
        </p:txBody>
      </p:sp>
      <p:sp>
        <p:nvSpPr>
          <p:cNvPr id="17705" name="Text Box 297"/>
          <p:cNvSpPr txBox="1">
            <a:spLocks noChangeArrowheads="1"/>
          </p:cNvSpPr>
          <p:nvPr/>
        </p:nvSpPr>
        <p:spPr bwMode="auto">
          <a:xfrm>
            <a:off x="758998" y="5716444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Sharp pulse </a:t>
            </a:r>
            <a:r>
              <a:rPr lang="en-US" sz="1600" dirty="0">
                <a:latin typeface="+mn-lt"/>
                <a:sym typeface="Wingdings" pitchFamily="2" charset="2"/>
              </a:rPr>
              <a:t> </a:t>
            </a:r>
            <a:r>
              <a:rPr lang="en-US" sz="1600" dirty="0" smtClean="0">
                <a:latin typeface="+mn-lt"/>
                <a:sym typeface="Wingdings" pitchFamily="2" charset="2"/>
              </a:rPr>
              <a:t/>
            </a:r>
            <a:br>
              <a:rPr lang="en-US" sz="1600" dirty="0" smtClean="0">
                <a:latin typeface="+mn-lt"/>
                <a:sym typeface="Wingdings" pitchFamily="2" charset="2"/>
              </a:rPr>
            </a:br>
            <a:r>
              <a:rPr lang="en-US" sz="1600" dirty="0" smtClean="0">
                <a:latin typeface="+mn-lt"/>
                <a:sym typeface="Wingdings" pitchFamily="2" charset="2"/>
              </a:rPr>
              <a:t>clear </a:t>
            </a:r>
            <a:r>
              <a:rPr lang="en-US" sz="1600" dirty="0">
                <a:latin typeface="+mn-lt"/>
                <a:sym typeface="Wingdings" pitchFamily="2" charset="2"/>
              </a:rPr>
              <a:t>position but unclear </a:t>
            </a:r>
            <a:r>
              <a:rPr lang="en-US" sz="1600" dirty="0" smtClean="0">
                <a:latin typeface="+mn-lt"/>
                <a:sym typeface="Wingdings" pitchFamily="2" charset="2"/>
              </a:rPr>
              <a:t>wavelength (momentum).</a:t>
            </a:r>
            <a:endParaRPr lang="en-US" sz="1600" dirty="0">
              <a:latin typeface="+mn-lt"/>
            </a:endParaRPr>
          </a:p>
        </p:txBody>
      </p:sp>
      <p:pic>
        <p:nvPicPr>
          <p:cNvPr id="300" name="Picture 5" descr="Tuba-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497806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If we try to find out where an electron is, we know less about where it is </a:t>
            </a:r>
            <a:r>
              <a:rPr lang="en-US" sz="2400" dirty="0" smtClean="0">
                <a:latin typeface="+mj-lt"/>
              </a:rPr>
              <a:t>going.</a:t>
            </a:r>
          </a:p>
          <a:p>
            <a:r>
              <a:rPr lang="en-US" sz="2400" dirty="0" smtClean="0">
                <a:latin typeface="+mj-lt"/>
              </a:rPr>
              <a:t>Measuring </a:t>
            </a:r>
            <a:r>
              <a:rPr lang="en-US" sz="2400" dirty="0">
                <a:latin typeface="+mj-lt"/>
              </a:rPr>
              <a:t>position more accurately makes uncertainty in momentum larger.  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2805050"/>
            <a:ext cx="7162800" cy="3900550"/>
            <a:chOff x="1552657" y="2829421"/>
            <a:chExt cx="7162800" cy="3900550"/>
          </a:xfrm>
        </p:grpSpPr>
        <p:sp>
          <p:nvSpPr>
            <p:cNvPr id="12" name="Freeform 11"/>
            <p:cNvSpPr/>
            <p:nvPr/>
          </p:nvSpPr>
          <p:spPr>
            <a:xfrm>
              <a:off x="3083497" y="2829421"/>
              <a:ext cx="5527103" cy="3325427"/>
            </a:xfrm>
            <a:custGeom>
              <a:avLst/>
              <a:gdLst>
                <a:gd name="connsiteX0" fmla="*/ 135991 w 5629573"/>
                <a:gd name="connsiteY0" fmla="*/ 562907 h 3360491"/>
                <a:gd name="connsiteX1" fmla="*/ 317145 w 5629573"/>
                <a:gd name="connsiteY1" fmla="*/ 1951760 h 3360491"/>
                <a:gd name="connsiteX2" fmla="*/ 929621 w 5629573"/>
                <a:gd name="connsiteY2" fmla="*/ 2779896 h 3360491"/>
                <a:gd name="connsiteX3" fmla="*/ 2853312 w 5629573"/>
                <a:gd name="connsiteY3" fmla="*/ 3219843 h 3360491"/>
                <a:gd name="connsiteX4" fmla="*/ 4699364 w 5629573"/>
                <a:gd name="connsiteY4" fmla="*/ 3306107 h 3360491"/>
                <a:gd name="connsiteX5" fmla="*/ 5510247 w 5629573"/>
                <a:gd name="connsiteY5" fmla="*/ 2452092 h 3360491"/>
                <a:gd name="connsiteX6" fmla="*/ 5449862 w 5629573"/>
                <a:gd name="connsiteY6" fmla="*/ 528401 h 3360491"/>
                <a:gd name="connsiteX7" fmla="*/ 3871229 w 5629573"/>
                <a:gd name="connsiteY7" fmla="*/ 2190 h 3360491"/>
                <a:gd name="connsiteX8" fmla="*/ 317145 w 5629573"/>
                <a:gd name="connsiteY8" fmla="*/ 355873 h 3360491"/>
                <a:gd name="connsiteX9" fmla="*/ 153244 w 5629573"/>
                <a:gd name="connsiteY9" fmla="*/ 726809 h 3360491"/>
                <a:gd name="connsiteX10" fmla="*/ 144617 w 5629573"/>
                <a:gd name="connsiteY10" fmla="*/ 709556 h 3360491"/>
                <a:gd name="connsiteX0" fmla="*/ 28567 w 5522149"/>
                <a:gd name="connsiteY0" fmla="*/ 564548 h 3362132"/>
                <a:gd name="connsiteX1" fmla="*/ 209721 w 5522149"/>
                <a:gd name="connsiteY1" fmla="*/ 1953401 h 3362132"/>
                <a:gd name="connsiteX2" fmla="*/ 822197 w 5522149"/>
                <a:gd name="connsiteY2" fmla="*/ 2781537 h 3362132"/>
                <a:gd name="connsiteX3" fmla="*/ 2745888 w 5522149"/>
                <a:gd name="connsiteY3" fmla="*/ 3221484 h 3362132"/>
                <a:gd name="connsiteX4" fmla="*/ 4591940 w 5522149"/>
                <a:gd name="connsiteY4" fmla="*/ 3307748 h 3362132"/>
                <a:gd name="connsiteX5" fmla="*/ 5402823 w 5522149"/>
                <a:gd name="connsiteY5" fmla="*/ 2453733 h 3362132"/>
                <a:gd name="connsiteX6" fmla="*/ 5342438 w 5522149"/>
                <a:gd name="connsiteY6" fmla="*/ 530042 h 3362132"/>
                <a:gd name="connsiteX7" fmla="*/ 3763805 w 5522149"/>
                <a:gd name="connsiteY7" fmla="*/ 3831 h 3362132"/>
                <a:gd name="connsiteX8" fmla="*/ 589283 w 5522149"/>
                <a:gd name="connsiteY8" fmla="*/ 314382 h 3362132"/>
                <a:gd name="connsiteX9" fmla="*/ 45820 w 5522149"/>
                <a:gd name="connsiteY9" fmla="*/ 728450 h 3362132"/>
                <a:gd name="connsiteX10" fmla="*/ 37193 w 5522149"/>
                <a:gd name="connsiteY10" fmla="*/ 711197 h 3362132"/>
                <a:gd name="connsiteX0" fmla="*/ 0 w 5493582"/>
                <a:gd name="connsiteY0" fmla="*/ 564548 h 3362132"/>
                <a:gd name="connsiteX1" fmla="*/ 181154 w 5493582"/>
                <a:gd name="connsiteY1" fmla="*/ 1953401 h 3362132"/>
                <a:gd name="connsiteX2" fmla="*/ 793630 w 5493582"/>
                <a:gd name="connsiteY2" fmla="*/ 2781537 h 3362132"/>
                <a:gd name="connsiteX3" fmla="*/ 2717321 w 5493582"/>
                <a:gd name="connsiteY3" fmla="*/ 3221484 h 3362132"/>
                <a:gd name="connsiteX4" fmla="*/ 4563373 w 5493582"/>
                <a:gd name="connsiteY4" fmla="*/ 3307748 h 3362132"/>
                <a:gd name="connsiteX5" fmla="*/ 5374256 w 5493582"/>
                <a:gd name="connsiteY5" fmla="*/ 2453733 h 3362132"/>
                <a:gd name="connsiteX6" fmla="*/ 5313871 w 5493582"/>
                <a:gd name="connsiteY6" fmla="*/ 530042 h 3362132"/>
                <a:gd name="connsiteX7" fmla="*/ 3735238 w 5493582"/>
                <a:gd name="connsiteY7" fmla="*/ 3831 h 3362132"/>
                <a:gd name="connsiteX8" fmla="*/ 560716 w 5493582"/>
                <a:gd name="connsiteY8" fmla="*/ 314382 h 3362132"/>
                <a:gd name="connsiteX9" fmla="*/ 17253 w 5493582"/>
                <a:gd name="connsiteY9" fmla="*/ 728450 h 3362132"/>
                <a:gd name="connsiteX0" fmla="*/ 0 w 5493582"/>
                <a:gd name="connsiteY0" fmla="*/ 331635 h 3362132"/>
                <a:gd name="connsiteX1" fmla="*/ 181154 w 5493582"/>
                <a:gd name="connsiteY1" fmla="*/ 1953401 h 3362132"/>
                <a:gd name="connsiteX2" fmla="*/ 793630 w 5493582"/>
                <a:gd name="connsiteY2" fmla="*/ 2781537 h 3362132"/>
                <a:gd name="connsiteX3" fmla="*/ 2717321 w 5493582"/>
                <a:gd name="connsiteY3" fmla="*/ 3221484 h 3362132"/>
                <a:gd name="connsiteX4" fmla="*/ 4563373 w 5493582"/>
                <a:gd name="connsiteY4" fmla="*/ 3307748 h 3362132"/>
                <a:gd name="connsiteX5" fmla="*/ 5374256 w 5493582"/>
                <a:gd name="connsiteY5" fmla="*/ 2453733 h 3362132"/>
                <a:gd name="connsiteX6" fmla="*/ 5313871 w 5493582"/>
                <a:gd name="connsiteY6" fmla="*/ 530042 h 3362132"/>
                <a:gd name="connsiteX7" fmla="*/ 3735238 w 5493582"/>
                <a:gd name="connsiteY7" fmla="*/ 3831 h 3362132"/>
                <a:gd name="connsiteX8" fmla="*/ 560716 w 5493582"/>
                <a:gd name="connsiteY8" fmla="*/ 314382 h 3362132"/>
                <a:gd name="connsiteX9" fmla="*/ 17253 w 5493582"/>
                <a:gd name="connsiteY9" fmla="*/ 728450 h 3362132"/>
                <a:gd name="connsiteX0" fmla="*/ 0 w 5493582"/>
                <a:gd name="connsiteY0" fmla="*/ 331635 h 3362132"/>
                <a:gd name="connsiteX1" fmla="*/ 181154 w 5493582"/>
                <a:gd name="connsiteY1" fmla="*/ 1953401 h 3362132"/>
                <a:gd name="connsiteX2" fmla="*/ 793630 w 5493582"/>
                <a:gd name="connsiteY2" fmla="*/ 2781537 h 3362132"/>
                <a:gd name="connsiteX3" fmla="*/ 2717321 w 5493582"/>
                <a:gd name="connsiteY3" fmla="*/ 3221484 h 3362132"/>
                <a:gd name="connsiteX4" fmla="*/ 4563373 w 5493582"/>
                <a:gd name="connsiteY4" fmla="*/ 3307748 h 3362132"/>
                <a:gd name="connsiteX5" fmla="*/ 5374256 w 5493582"/>
                <a:gd name="connsiteY5" fmla="*/ 2453733 h 3362132"/>
                <a:gd name="connsiteX6" fmla="*/ 5313871 w 5493582"/>
                <a:gd name="connsiteY6" fmla="*/ 530042 h 3362132"/>
                <a:gd name="connsiteX7" fmla="*/ 3735238 w 5493582"/>
                <a:gd name="connsiteY7" fmla="*/ 3831 h 3362132"/>
                <a:gd name="connsiteX8" fmla="*/ 560716 w 5493582"/>
                <a:gd name="connsiteY8" fmla="*/ 314382 h 3362132"/>
                <a:gd name="connsiteX9" fmla="*/ 17253 w 5493582"/>
                <a:gd name="connsiteY9" fmla="*/ 728450 h 3362132"/>
                <a:gd name="connsiteX0" fmla="*/ 0 w 5493582"/>
                <a:gd name="connsiteY0" fmla="*/ 331635 h 3362132"/>
                <a:gd name="connsiteX1" fmla="*/ 181154 w 5493582"/>
                <a:gd name="connsiteY1" fmla="*/ 1953401 h 3362132"/>
                <a:gd name="connsiteX2" fmla="*/ 793630 w 5493582"/>
                <a:gd name="connsiteY2" fmla="*/ 2781537 h 3362132"/>
                <a:gd name="connsiteX3" fmla="*/ 2717321 w 5493582"/>
                <a:gd name="connsiteY3" fmla="*/ 3221484 h 3362132"/>
                <a:gd name="connsiteX4" fmla="*/ 4563373 w 5493582"/>
                <a:gd name="connsiteY4" fmla="*/ 3307748 h 3362132"/>
                <a:gd name="connsiteX5" fmla="*/ 5374256 w 5493582"/>
                <a:gd name="connsiteY5" fmla="*/ 2453733 h 3362132"/>
                <a:gd name="connsiteX6" fmla="*/ 5313871 w 5493582"/>
                <a:gd name="connsiteY6" fmla="*/ 530042 h 3362132"/>
                <a:gd name="connsiteX7" fmla="*/ 3735238 w 5493582"/>
                <a:gd name="connsiteY7" fmla="*/ 3831 h 3362132"/>
                <a:gd name="connsiteX8" fmla="*/ 560716 w 5493582"/>
                <a:gd name="connsiteY8" fmla="*/ 314382 h 3362132"/>
                <a:gd name="connsiteX9" fmla="*/ 17253 w 5493582"/>
                <a:gd name="connsiteY9" fmla="*/ 728450 h 3362132"/>
                <a:gd name="connsiteX0" fmla="*/ 0 w 5493582"/>
                <a:gd name="connsiteY0" fmla="*/ 331635 h 3357435"/>
                <a:gd name="connsiteX1" fmla="*/ 181154 w 5493582"/>
                <a:gd name="connsiteY1" fmla="*/ 1953401 h 3357435"/>
                <a:gd name="connsiteX2" fmla="*/ 793630 w 5493582"/>
                <a:gd name="connsiteY2" fmla="*/ 2781537 h 3357435"/>
                <a:gd name="connsiteX3" fmla="*/ 2717321 w 5493582"/>
                <a:gd name="connsiteY3" fmla="*/ 3221484 h 3357435"/>
                <a:gd name="connsiteX4" fmla="*/ 4563373 w 5493582"/>
                <a:gd name="connsiteY4" fmla="*/ 3307748 h 3357435"/>
                <a:gd name="connsiteX5" fmla="*/ 5374256 w 5493582"/>
                <a:gd name="connsiteY5" fmla="*/ 2453733 h 3357435"/>
                <a:gd name="connsiteX6" fmla="*/ 5313871 w 5493582"/>
                <a:gd name="connsiteY6" fmla="*/ 530042 h 3357435"/>
                <a:gd name="connsiteX7" fmla="*/ 3735238 w 5493582"/>
                <a:gd name="connsiteY7" fmla="*/ 3831 h 3357435"/>
                <a:gd name="connsiteX8" fmla="*/ 560716 w 5493582"/>
                <a:gd name="connsiteY8" fmla="*/ 314382 h 3357435"/>
                <a:gd name="connsiteX9" fmla="*/ 17253 w 5493582"/>
                <a:gd name="connsiteY9" fmla="*/ 728450 h 3357435"/>
                <a:gd name="connsiteX0" fmla="*/ 0 w 5493582"/>
                <a:gd name="connsiteY0" fmla="*/ 331635 h 3311197"/>
                <a:gd name="connsiteX1" fmla="*/ 181154 w 5493582"/>
                <a:gd name="connsiteY1" fmla="*/ 1953401 h 3311197"/>
                <a:gd name="connsiteX2" fmla="*/ 793630 w 5493582"/>
                <a:gd name="connsiteY2" fmla="*/ 2781537 h 3311197"/>
                <a:gd name="connsiteX3" fmla="*/ 2717321 w 5493582"/>
                <a:gd name="connsiteY3" fmla="*/ 3221484 h 3311197"/>
                <a:gd name="connsiteX4" fmla="*/ 4563373 w 5493582"/>
                <a:gd name="connsiteY4" fmla="*/ 3307748 h 3311197"/>
                <a:gd name="connsiteX5" fmla="*/ 5374256 w 5493582"/>
                <a:gd name="connsiteY5" fmla="*/ 2453733 h 3311197"/>
                <a:gd name="connsiteX6" fmla="*/ 5313871 w 5493582"/>
                <a:gd name="connsiteY6" fmla="*/ 530042 h 3311197"/>
                <a:gd name="connsiteX7" fmla="*/ 3735238 w 5493582"/>
                <a:gd name="connsiteY7" fmla="*/ 3831 h 3311197"/>
                <a:gd name="connsiteX8" fmla="*/ 560716 w 5493582"/>
                <a:gd name="connsiteY8" fmla="*/ 314382 h 3311197"/>
                <a:gd name="connsiteX9" fmla="*/ 17253 w 5493582"/>
                <a:gd name="connsiteY9" fmla="*/ 728450 h 3311197"/>
                <a:gd name="connsiteX0" fmla="*/ 0 w 5493582"/>
                <a:gd name="connsiteY0" fmla="*/ 347077 h 3326639"/>
                <a:gd name="connsiteX1" fmla="*/ 181154 w 5493582"/>
                <a:gd name="connsiteY1" fmla="*/ 1968843 h 3326639"/>
                <a:gd name="connsiteX2" fmla="*/ 793630 w 5493582"/>
                <a:gd name="connsiteY2" fmla="*/ 2796979 h 3326639"/>
                <a:gd name="connsiteX3" fmla="*/ 2717321 w 5493582"/>
                <a:gd name="connsiteY3" fmla="*/ 3236926 h 3326639"/>
                <a:gd name="connsiteX4" fmla="*/ 4563373 w 5493582"/>
                <a:gd name="connsiteY4" fmla="*/ 3323190 h 3326639"/>
                <a:gd name="connsiteX5" fmla="*/ 5374256 w 5493582"/>
                <a:gd name="connsiteY5" fmla="*/ 2469175 h 3326639"/>
                <a:gd name="connsiteX6" fmla="*/ 5313871 w 5493582"/>
                <a:gd name="connsiteY6" fmla="*/ 545484 h 3326639"/>
                <a:gd name="connsiteX7" fmla="*/ 3735238 w 5493582"/>
                <a:gd name="connsiteY7" fmla="*/ 19273 h 3326639"/>
                <a:gd name="connsiteX8" fmla="*/ 457199 w 5493582"/>
                <a:gd name="connsiteY8" fmla="*/ 174548 h 3326639"/>
                <a:gd name="connsiteX9" fmla="*/ 17253 w 5493582"/>
                <a:gd name="connsiteY9" fmla="*/ 743892 h 3326639"/>
                <a:gd name="connsiteX0" fmla="*/ 0 w 5493582"/>
                <a:gd name="connsiteY0" fmla="*/ 347077 h 3326639"/>
                <a:gd name="connsiteX1" fmla="*/ 181154 w 5493582"/>
                <a:gd name="connsiteY1" fmla="*/ 1968843 h 3326639"/>
                <a:gd name="connsiteX2" fmla="*/ 793630 w 5493582"/>
                <a:gd name="connsiteY2" fmla="*/ 2796979 h 3326639"/>
                <a:gd name="connsiteX3" fmla="*/ 2717321 w 5493582"/>
                <a:gd name="connsiteY3" fmla="*/ 3236926 h 3326639"/>
                <a:gd name="connsiteX4" fmla="*/ 4563373 w 5493582"/>
                <a:gd name="connsiteY4" fmla="*/ 3323190 h 3326639"/>
                <a:gd name="connsiteX5" fmla="*/ 5374256 w 5493582"/>
                <a:gd name="connsiteY5" fmla="*/ 2469175 h 3326639"/>
                <a:gd name="connsiteX6" fmla="*/ 5313871 w 5493582"/>
                <a:gd name="connsiteY6" fmla="*/ 545484 h 3326639"/>
                <a:gd name="connsiteX7" fmla="*/ 3735238 w 5493582"/>
                <a:gd name="connsiteY7" fmla="*/ 19273 h 3326639"/>
                <a:gd name="connsiteX8" fmla="*/ 457199 w 5493582"/>
                <a:gd name="connsiteY8" fmla="*/ 174548 h 3326639"/>
                <a:gd name="connsiteX9" fmla="*/ 17253 w 5493582"/>
                <a:gd name="connsiteY9" fmla="*/ 743892 h 3326639"/>
                <a:gd name="connsiteX0" fmla="*/ 6560 w 5476329"/>
                <a:gd name="connsiteY0" fmla="*/ 742364 h 3326639"/>
                <a:gd name="connsiteX1" fmla="*/ 163901 w 5476329"/>
                <a:gd name="connsiteY1" fmla="*/ 1968843 h 3326639"/>
                <a:gd name="connsiteX2" fmla="*/ 776377 w 5476329"/>
                <a:gd name="connsiteY2" fmla="*/ 2796979 h 3326639"/>
                <a:gd name="connsiteX3" fmla="*/ 2700068 w 5476329"/>
                <a:gd name="connsiteY3" fmla="*/ 3236926 h 3326639"/>
                <a:gd name="connsiteX4" fmla="*/ 4546120 w 5476329"/>
                <a:gd name="connsiteY4" fmla="*/ 3323190 h 3326639"/>
                <a:gd name="connsiteX5" fmla="*/ 5357003 w 5476329"/>
                <a:gd name="connsiteY5" fmla="*/ 2469175 h 3326639"/>
                <a:gd name="connsiteX6" fmla="*/ 5296618 w 5476329"/>
                <a:gd name="connsiteY6" fmla="*/ 545484 h 3326639"/>
                <a:gd name="connsiteX7" fmla="*/ 3717985 w 5476329"/>
                <a:gd name="connsiteY7" fmla="*/ 19273 h 3326639"/>
                <a:gd name="connsiteX8" fmla="*/ 439946 w 5476329"/>
                <a:gd name="connsiteY8" fmla="*/ 174548 h 3326639"/>
                <a:gd name="connsiteX9" fmla="*/ 0 w 5476329"/>
                <a:gd name="connsiteY9" fmla="*/ 743892 h 3326639"/>
                <a:gd name="connsiteX0" fmla="*/ 6560 w 5476329"/>
                <a:gd name="connsiteY0" fmla="*/ 742364 h 3326639"/>
                <a:gd name="connsiteX1" fmla="*/ 163901 w 5476329"/>
                <a:gd name="connsiteY1" fmla="*/ 1968843 h 3326639"/>
                <a:gd name="connsiteX2" fmla="*/ 776377 w 5476329"/>
                <a:gd name="connsiteY2" fmla="*/ 2796979 h 3326639"/>
                <a:gd name="connsiteX3" fmla="*/ 2700068 w 5476329"/>
                <a:gd name="connsiteY3" fmla="*/ 3236926 h 3326639"/>
                <a:gd name="connsiteX4" fmla="*/ 4546120 w 5476329"/>
                <a:gd name="connsiteY4" fmla="*/ 3323190 h 3326639"/>
                <a:gd name="connsiteX5" fmla="*/ 5357003 w 5476329"/>
                <a:gd name="connsiteY5" fmla="*/ 2469175 h 3326639"/>
                <a:gd name="connsiteX6" fmla="*/ 5296618 w 5476329"/>
                <a:gd name="connsiteY6" fmla="*/ 545484 h 3326639"/>
                <a:gd name="connsiteX7" fmla="*/ 3717985 w 5476329"/>
                <a:gd name="connsiteY7" fmla="*/ 19273 h 3326639"/>
                <a:gd name="connsiteX8" fmla="*/ 439946 w 5476329"/>
                <a:gd name="connsiteY8" fmla="*/ 174548 h 3326639"/>
                <a:gd name="connsiteX9" fmla="*/ 0 w 5476329"/>
                <a:gd name="connsiteY9" fmla="*/ 743892 h 3326639"/>
                <a:gd name="connsiteX0" fmla="*/ 0 w 5469769"/>
                <a:gd name="connsiteY0" fmla="*/ 738850 h 3323125"/>
                <a:gd name="connsiteX1" fmla="*/ 157341 w 5469769"/>
                <a:gd name="connsiteY1" fmla="*/ 1965329 h 3323125"/>
                <a:gd name="connsiteX2" fmla="*/ 769817 w 5469769"/>
                <a:gd name="connsiteY2" fmla="*/ 2793465 h 3323125"/>
                <a:gd name="connsiteX3" fmla="*/ 2693508 w 5469769"/>
                <a:gd name="connsiteY3" fmla="*/ 3233412 h 3323125"/>
                <a:gd name="connsiteX4" fmla="*/ 4539560 w 5469769"/>
                <a:gd name="connsiteY4" fmla="*/ 3319676 h 3323125"/>
                <a:gd name="connsiteX5" fmla="*/ 5350443 w 5469769"/>
                <a:gd name="connsiteY5" fmla="*/ 2465661 h 3323125"/>
                <a:gd name="connsiteX6" fmla="*/ 5290058 w 5469769"/>
                <a:gd name="connsiteY6" fmla="*/ 541970 h 3323125"/>
                <a:gd name="connsiteX7" fmla="*/ 3711425 w 5469769"/>
                <a:gd name="connsiteY7" fmla="*/ 15759 h 3323125"/>
                <a:gd name="connsiteX8" fmla="*/ 433386 w 5469769"/>
                <a:gd name="connsiteY8" fmla="*/ 171034 h 3323125"/>
                <a:gd name="connsiteX9" fmla="*/ 50590 w 5469769"/>
                <a:gd name="connsiteY9" fmla="*/ 511778 h 3323125"/>
                <a:gd name="connsiteX0" fmla="*/ 0 w 5469769"/>
                <a:gd name="connsiteY0" fmla="*/ 738850 h 3323125"/>
                <a:gd name="connsiteX1" fmla="*/ 157341 w 5469769"/>
                <a:gd name="connsiteY1" fmla="*/ 1965329 h 3323125"/>
                <a:gd name="connsiteX2" fmla="*/ 769817 w 5469769"/>
                <a:gd name="connsiteY2" fmla="*/ 2793465 h 3323125"/>
                <a:gd name="connsiteX3" fmla="*/ 2693508 w 5469769"/>
                <a:gd name="connsiteY3" fmla="*/ 3233412 h 3323125"/>
                <a:gd name="connsiteX4" fmla="*/ 4539560 w 5469769"/>
                <a:gd name="connsiteY4" fmla="*/ 3319676 h 3323125"/>
                <a:gd name="connsiteX5" fmla="*/ 5350443 w 5469769"/>
                <a:gd name="connsiteY5" fmla="*/ 2465661 h 3323125"/>
                <a:gd name="connsiteX6" fmla="*/ 5290058 w 5469769"/>
                <a:gd name="connsiteY6" fmla="*/ 541970 h 3323125"/>
                <a:gd name="connsiteX7" fmla="*/ 3711425 w 5469769"/>
                <a:gd name="connsiteY7" fmla="*/ 15759 h 3323125"/>
                <a:gd name="connsiteX8" fmla="*/ 433386 w 5469769"/>
                <a:gd name="connsiteY8" fmla="*/ 171034 h 3323125"/>
                <a:gd name="connsiteX9" fmla="*/ 50590 w 5469769"/>
                <a:gd name="connsiteY9" fmla="*/ 511778 h 3323125"/>
                <a:gd name="connsiteX0" fmla="*/ 41410 w 5511179"/>
                <a:gd name="connsiteY0" fmla="*/ 742192 h 3326467"/>
                <a:gd name="connsiteX1" fmla="*/ 198751 w 5511179"/>
                <a:gd name="connsiteY1" fmla="*/ 1968671 h 3326467"/>
                <a:gd name="connsiteX2" fmla="*/ 811227 w 5511179"/>
                <a:gd name="connsiteY2" fmla="*/ 2796807 h 3326467"/>
                <a:gd name="connsiteX3" fmla="*/ 2734918 w 5511179"/>
                <a:gd name="connsiteY3" fmla="*/ 3236754 h 3326467"/>
                <a:gd name="connsiteX4" fmla="*/ 4580970 w 5511179"/>
                <a:gd name="connsiteY4" fmla="*/ 3323018 h 3326467"/>
                <a:gd name="connsiteX5" fmla="*/ 5391853 w 5511179"/>
                <a:gd name="connsiteY5" fmla="*/ 2469003 h 3326467"/>
                <a:gd name="connsiteX6" fmla="*/ 5331468 w 5511179"/>
                <a:gd name="connsiteY6" fmla="*/ 545312 h 3326467"/>
                <a:gd name="connsiteX7" fmla="*/ 3752835 w 5511179"/>
                <a:gd name="connsiteY7" fmla="*/ 19101 h 3326467"/>
                <a:gd name="connsiteX8" fmla="*/ 474796 w 5511179"/>
                <a:gd name="connsiteY8" fmla="*/ 174376 h 3326467"/>
                <a:gd name="connsiteX9" fmla="*/ 25325 w 5511179"/>
                <a:gd name="connsiteY9" fmla="*/ 734195 h 3326467"/>
                <a:gd name="connsiteX0" fmla="*/ 41410 w 5511179"/>
                <a:gd name="connsiteY0" fmla="*/ 742192 h 3326467"/>
                <a:gd name="connsiteX1" fmla="*/ 198751 w 5511179"/>
                <a:gd name="connsiteY1" fmla="*/ 1968671 h 3326467"/>
                <a:gd name="connsiteX2" fmla="*/ 811227 w 5511179"/>
                <a:gd name="connsiteY2" fmla="*/ 2796807 h 3326467"/>
                <a:gd name="connsiteX3" fmla="*/ 2734918 w 5511179"/>
                <a:gd name="connsiteY3" fmla="*/ 3236754 h 3326467"/>
                <a:gd name="connsiteX4" fmla="*/ 4580970 w 5511179"/>
                <a:gd name="connsiteY4" fmla="*/ 3323018 h 3326467"/>
                <a:gd name="connsiteX5" fmla="*/ 5391853 w 5511179"/>
                <a:gd name="connsiteY5" fmla="*/ 2469003 h 3326467"/>
                <a:gd name="connsiteX6" fmla="*/ 5331468 w 5511179"/>
                <a:gd name="connsiteY6" fmla="*/ 545312 h 3326467"/>
                <a:gd name="connsiteX7" fmla="*/ 3752835 w 5511179"/>
                <a:gd name="connsiteY7" fmla="*/ 19101 h 3326467"/>
                <a:gd name="connsiteX8" fmla="*/ 474796 w 5511179"/>
                <a:gd name="connsiteY8" fmla="*/ 174376 h 3326467"/>
                <a:gd name="connsiteX9" fmla="*/ 25325 w 5511179"/>
                <a:gd name="connsiteY9" fmla="*/ 734195 h 3326467"/>
                <a:gd name="connsiteX0" fmla="*/ 31885 w 5511179"/>
                <a:gd name="connsiteY0" fmla="*/ 827917 h 3326467"/>
                <a:gd name="connsiteX1" fmla="*/ 198751 w 5511179"/>
                <a:gd name="connsiteY1" fmla="*/ 1968671 h 3326467"/>
                <a:gd name="connsiteX2" fmla="*/ 811227 w 5511179"/>
                <a:gd name="connsiteY2" fmla="*/ 2796807 h 3326467"/>
                <a:gd name="connsiteX3" fmla="*/ 2734918 w 5511179"/>
                <a:gd name="connsiteY3" fmla="*/ 3236754 h 3326467"/>
                <a:gd name="connsiteX4" fmla="*/ 4580970 w 5511179"/>
                <a:gd name="connsiteY4" fmla="*/ 3323018 h 3326467"/>
                <a:gd name="connsiteX5" fmla="*/ 5391853 w 5511179"/>
                <a:gd name="connsiteY5" fmla="*/ 2469003 h 3326467"/>
                <a:gd name="connsiteX6" fmla="*/ 5331468 w 5511179"/>
                <a:gd name="connsiteY6" fmla="*/ 545312 h 3326467"/>
                <a:gd name="connsiteX7" fmla="*/ 3752835 w 5511179"/>
                <a:gd name="connsiteY7" fmla="*/ 19101 h 3326467"/>
                <a:gd name="connsiteX8" fmla="*/ 474796 w 5511179"/>
                <a:gd name="connsiteY8" fmla="*/ 174376 h 3326467"/>
                <a:gd name="connsiteX9" fmla="*/ 25325 w 5511179"/>
                <a:gd name="connsiteY9" fmla="*/ 734195 h 3326467"/>
                <a:gd name="connsiteX0" fmla="*/ 31885 w 5511179"/>
                <a:gd name="connsiteY0" fmla="*/ 830047 h 3328597"/>
                <a:gd name="connsiteX1" fmla="*/ 198751 w 5511179"/>
                <a:gd name="connsiteY1" fmla="*/ 1970801 h 3328597"/>
                <a:gd name="connsiteX2" fmla="*/ 811227 w 5511179"/>
                <a:gd name="connsiteY2" fmla="*/ 2798937 h 3328597"/>
                <a:gd name="connsiteX3" fmla="*/ 2734918 w 5511179"/>
                <a:gd name="connsiteY3" fmla="*/ 3238884 h 3328597"/>
                <a:gd name="connsiteX4" fmla="*/ 4580970 w 5511179"/>
                <a:gd name="connsiteY4" fmla="*/ 3325148 h 3328597"/>
                <a:gd name="connsiteX5" fmla="*/ 5391853 w 5511179"/>
                <a:gd name="connsiteY5" fmla="*/ 2471133 h 3328597"/>
                <a:gd name="connsiteX6" fmla="*/ 5331468 w 5511179"/>
                <a:gd name="connsiteY6" fmla="*/ 547442 h 3328597"/>
                <a:gd name="connsiteX7" fmla="*/ 3752835 w 5511179"/>
                <a:gd name="connsiteY7" fmla="*/ 21231 h 3328597"/>
                <a:gd name="connsiteX8" fmla="*/ 474796 w 5511179"/>
                <a:gd name="connsiteY8" fmla="*/ 176506 h 3328597"/>
                <a:gd name="connsiteX9" fmla="*/ 25325 w 5511179"/>
                <a:gd name="connsiteY9" fmla="*/ 845863 h 3328597"/>
                <a:gd name="connsiteX0" fmla="*/ 31885 w 5511179"/>
                <a:gd name="connsiteY0" fmla="*/ 830047 h 3328597"/>
                <a:gd name="connsiteX1" fmla="*/ 198751 w 5511179"/>
                <a:gd name="connsiteY1" fmla="*/ 1970801 h 3328597"/>
                <a:gd name="connsiteX2" fmla="*/ 811227 w 5511179"/>
                <a:gd name="connsiteY2" fmla="*/ 2798937 h 3328597"/>
                <a:gd name="connsiteX3" fmla="*/ 2734918 w 5511179"/>
                <a:gd name="connsiteY3" fmla="*/ 3238884 h 3328597"/>
                <a:gd name="connsiteX4" fmla="*/ 4580970 w 5511179"/>
                <a:gd name="connsiteY4" fmla="*/ 3325148 h 3328597"/>
                <a:gd name="connsiteX5" fmla="*/ 5391853 w 5511179"/>
                <a:gd name="connsiteY5" fmla="*/ 2471133 h 3328597"/>
                <a:gd name="connsiteX6" fmla="*/ 5331468 w 5511179"/>
                <a:gd name="connsiteY6" fmla="*/ 547442 h 3328597"/>
                <a:gd name="connsiteX7" fmla="*/ 3752835 w 5511179"/>
                <a:gd name="connsiteY7" fmla="*/ 21231 h 3328597"/>
                <a:gd name="connsiteX8" fmla="*/ 474796 w 5511179"/>
                <a:gd name="connsiteY8" fmla="*/ 176506 h 3328597"/>
                <a:gd name="connsiteX9" fmla="*/ 25325 w 5511179"/>
                <a:gd name="connsiteY9" fmla="*/ 845863 h 3328597"/>
                <a:gd name="connsiteX10" fmla="*/ 31885 w 5511179"/>
                <a:gd name="connsiteY10" fmla="*/ 830047 h 3328597"/>
                <a:gd name="connsiteX0" fmla="*/ 50935 w 5511179"/>
                <a:gd name="connsiteY0" fmla="*/ 1025309 h 3328597"/>
                <a:gd name="connsiteX1" fmla="*/ 198751 w 5511179"/>
                <a:gd name="connsiteY1" fmla="*/ 1970801 h 3328597"/>
                <a:gd name="connsiteX2" fmla="*/ 811227 w 5511179"/>
                <a:gd name="connsiteY2" fmla="*/ 2798937 h 3328597"/>
                <a:gd name="connsiteX3" fmla="*/ 2734918 w 5511179"/>
                <a:gd name="connsiteY3" fmla="*/ 3238884 h 3328597"/>
                <a:gd name="connsiteX4" fmla="*/ 4580970 w 5511179"/>
                <a:gd name="connsiteY4" fmla="*/ 3325148 h 3328597"/>
                <a:gd name="connsiteX5" fmla="*/ 5391853 w 5511179"/>
                <a:gd name="connsiteY5" fmla="*/ 2471133 h 3328597"/>
                <a:gd name="connsiteX6" fmla="*/ 5331468 w 5511179"/>
                <a:gd name="connsiteY6" fmla="*/ 547442 h 3328597"/>
                <a:gd name="connsiteX7" fmla="*/ 3752835 w 5511179"/>
                <a:gd name="connsiteY7" fmla="*/ 21231 h 3328597"/>
                <a:gd name="connsiteX8" fmla="*/ 474796 w 5511179"/>
                <a:gd name="connsiteY8" fmla="*/ 176506 h 3328597"/>
                <a:gd name="connsiteX9" fmla="*/ 25325 w 5511179"/>
                <a:gd name="connsiteY9" fmla="*/ 845863 h 3328597"/>
                <a:gd name="connsiteX10" fmla="*/ 50935 w 5511179"/>
                <a:gd name="connsiteY10" fmla="*/ 1025309 h 3328597"/>
                <a:gd name="connsiteX0" fmla="*/ 47370 w 5507614"/>
                <a:gd name="connsiteY0" fmla="*/ 1021373 h 3324661"/>
                <a:gd name="connsiteX1" fmla="*/ 195186 w 5507614"/>
                <a:gd name="connsiteY1" fmla="*/ 1966865 h 3324661"/>
                <a:gd name="connsiteX2" fmla="*/ 807662 w 5507614"/>
                <a:gd name="connsiteY2" fmla="*/ 2795001 h 3324661"/>
                <a:gd name="connsiteX3" fmla="*/ 2731353 w 5507614"/>
                <a:gd name="connsiteY3" fmla="*/ 3234948 h 3324661"/>
                <a:gd name="connsiteX4" fmla="*/ 4577405 w 5507614"/>
                <a:gd name="connsiteY4" fmla="*/ 3321212 h 3324661"/>
                <a:gd name="connsiteX5" fmla="*/ 5388288 w 5507614"/>
                <a:gd name="connsiteY5" fmla="*/ 2467197 h 3324661"/>
                <a:gd name="connsiteX6" fmla="*/ 5327903 w 5507614"/>
                <a:gd name="connsiteY6" fmla="*/ 543506 h 3324661"/>
                <a:gd name="connsiteX7" fmla="*/ 3749270 w 5507614"/>
                <a:gd name="connsiteY7" fmla="*/ 17295 h 3324661"/>
                <a:gd name="connsiteX8" fmla="*/ 471231 w 5507614"/>
                <a:gd name="connsiteY8" fmla="*/ 172570 h 3324661"/>
                <a:gd name="connsiteX9" fmla="*/ 26523 w 5507614"/>
                <a:gd name="connsiteY9" fmla="*/ 622852 h 3324661"/>
                <a:gd name="connsiteX10" fmla="*/ 47370 w 5507614"/>
                <a:gd name="connsiteY10" fmla="*/ 1021373 h 3324661"/>
                <a:gd name="connsiteX0" fmla="*/ 20847 w 5481091"/>
                <a:gd name="connsiteY0" fmla="*/ 1021373 h 3324661"/>
                <a:gd name="connsiteX1" fmla="*/ 168663 w 5481091"/>
                <a:gd name="connsiteY1" fmla="*/ 1966865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20847 w 5481091"/>
                <a:gd name="connsiteY10" fmla="*/ 1021373 h 3324661"/>
                <a:gd name="connsiteX0" fmla="*/ 20847 w 5481091"/>
                <a:gd name="connsiteY0" fmla="*/ 1021373 h 3324661"/>
                <a:gd name="connsiteX1" fmla="*/ 168663 w 5481091"/>
                <a:gd name="connsiteY1" fmla="*/ 1966865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11" fmla="*/ 20847 w 5481091"/>
                <a:gd name="connsiteY11" fmla="*/ 1021373 h 3324661"/>
                <a:gd name="connsiteX0" fmla="*/ 20847 w 5481091"/>
                <a:gd name="connsiteY0" fmla="*/ 1021373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11" fmla="*/ 20847 w 5481091"/>
                <a:gd name="connsiteY11" fmla="*/ 1021373 h 3324661"/>
                <a:gd name="connsiteX0" fmla="*/ 20847 w 5481091"/>
                <a:gd name="connsiteY0" fmla="*/ 1021373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11" fmla="*/ 20847 w 5481091"/>
                <a:gd name="connsiteY11" fmla="*/ 1021373 h 3324661"/>
                <a:gd name="connsiteX0" fmla="*/ 20847 w 5481091"/>
                <a:gd name="connsiteY0" fmla="*/ 1021373 h 3324661"/>
                <a:gd name="connsiteX1" fmla="*/ 112141 w 5481091"/>
                <a:gd name="connsiteY1" fmla="*/ 1885454 h 3324661"/>
                <a:gd name="connsiteX2" fmla="*/ 154376 w 5481091"/>
                <a:gd name="connsiteY2" fmla="*/ 1943053 h 3324661"/>
                <a:gd name="connsiteX3" fmla="*/ 781139 w 5481091"/>
                <a:gd name="connsiteY3" fmla="*/ 2795001 h 3324661"/>
                <a:gd name="connsiteX4" fmla="*/ 2704830 w 5481091"/>
                <a:gd name="connsiteY4" fmla="*/ 3234948 h 3324661"/>
                <a:gd name="connsiteX5" fmla="*/ 4550882 w 5481091"/>
                <a:gd name="connsiteY5" fmla="*/ 3321212 h 3324661"/>
                <a:gd name="connsiteX6" fmla="*/ 5361765 w 5481091"/>
                <a:gd name="connsiteY6" fmla="*/ 2467197 h 3324661"/>
                <a:gd name="connsiteX7" fmla="*/ 5301380 w 5481091"/>
                <a:gd name="connsiteY7" fmla="*/ 543506 h 3324661"/>
                <a:gd name="connsiteX8" fmla="*/ 3722747 w 5481091"/>
                <a:gd name="connsiteY8" fmla="*/ 17295 h 3324661"/>
                <a:gd name="connsiteX9" fmla="*/ 444708 w 5481091"/>
                <a:gd name="connsiteY9" fmla="*/ 172570 h 3324661"/>
                <a:gd name="connsiteX10" fmla="*/ 0 w 5481091"/>
                <a:gd name="connsiteY10" fmla="*/ 622852 h 3324661"/>
                <a:gd name="connsiteX11" fmla="*/ 7366 w 5481091"/>
                <a:gd name="connsiteY11" fmla="*/ 937717 h 3324661"/>
                <a:gd name="connsiteX12" fmla="*/ 20847 w 5481091"/>
                <a:gd name="connsiteY12" fmla="*/ 1021373 h 3324661"/>
                <a:gd name="connsiteX0" fmla="*/ 20847 w 5481091"/>
                <a:gd name="connsiteY0" fmla="*/ 1021373 h 3324661"/>
                <a:gd name="connsiteX1" fmla="*/ 112141 w 5481091"/>
                <a:gd name="connsiteY1" fmla="*/ 1885454 h 3324661"/>
                <a:gd name="connsiteX2" fmla="*/ 154376 w 5481091"/>
                <a:gd name="connsiteY2" fmla="*/ 1943053 h 3324661"/>
                <a:gd name="connsiteX3" fmla="*/ 781139 w 5481091"/>
                <a:gd name="connsiteY3" fmla="*/ 2795001 h 3324661"/>
                <a:gd name="connsiteX4" fmla="*/ 2704830 w 5481091"/>
                <a:gd name="connsiteY4" fmla="*/ 3234948 h 3324661"/>
                <a:gd name="connsiteX5" fmla="*/ 4550882 w 5481091"/>
                <a:gd name="connsiteY5" fmla="*/ 3321212 h 3324661"/>
                <a:gd name="connsiteX6" fmla="*/ 5361765 w 5481091"/>
                <a:gd name="connsiteY6" fmla="*/ 2467197 h 3324661"/>
                <a:gd name="connsiteX7" fmla="*/ 5301380 w 5481091"/>
                <a:gd name="connsiteY7" fmla="*/ 543506 h 3324661"/>
                <a:gd name="connsiteX8" fmla="*/ 3722747 w 5481091"/>
                <a:gd name="connsiteY8" fmla="*/ 17295 h 3324661"/>
                <a:gd name="connsiteX9" fmla="*/ 444708 w 5481091"/>
                <a:gd name="connsiteY9" fmla="*/ 172570 h 3324661"/>
                <a:gd name="connsiteX10" fmla="*/ 0 w 5481091"/>
                <a:gd name="connsiteY10" fmla="*/ 622852 h 3324661"/>
                <a:gd name="connsiteX11" fmla="*/ 7366 w 5481091"/>
                <a:gd name="connsiteY11" fmla="*/ 937717 h 3324661"/>
                <a:gd name="connsiteX12" fmla="*/ 20847 w 5481091"/>
                <a:gd name="connsiteY12" fmla="*/ 1021373 h 3324661"/>
                <a:gd name="connsiteX0" fmla="*/ 20847 w 5481091"/>
                <a:gd name="connsiteY0" fmla="*/ 1021373 h 3324661"/>
                <a:gd name="connsiteX1" fmla="*/ 112141 w 5481091"/>
                <a:gd name="connsiteY1" fmla="*/ 1885454 h 3324661"/>
                <a:gd name="connsiteX2" fmla="*/ 154376 w 5481091"/>
                <a:gd name="connsiteY2" fmla="*/ 1943053 h 3324661"/>
                <a:gd name="connsiteX3" fmla="*/ 781139 w 5481091"/>
                <a:gd name="connsiteY3" fmla="*/ 2795001 h 3324661"/>
                <a:gd name="connsiteX4" fmla="*/ 2704830 w 5481091"/>
                <a:gd name="connsiteY4" fmla="*/ 3234948 h 3324661"/>
                <a:gd name="connsiteX5" fmla="*/ 4550882 w 5481091"/>
                <a:gd name="connsiteY5" fmla="*/ 3321212 h 3324661"/>
                <a:gd name="connsiteX6" fmla="*/ 5361765 w 5481091"/>
                <a:gd name="connsiteY6" fmla="*/ 2467197 h 3324661"/>
                <a:gd name="connsiteX7" fmla="*/ 5301380 w 5481091"/>
                <a:gd name="connsiteY7" fmla="*/ 543506 h 3324661"/>
                <a:gd name="connsiteX8" fmla="*/ 3722747 w 5481091"/>
                <a:gd name="connsiteY8" fmla="*/ 17295 h 3324661"/>
                <a:gd name="connsiteX9" fmla="*/ 444708 w 5481091"/>
                <a:gd name="connsiteY9" fmla="*/ 172570 h 3324661"/>
                <a:gd name="connsiteX10" fmla="*/ 0 w 5481091"/>
                <a:gd name="connsiteY10" fmla="*/ 622852 h 3324661"/>
                <a:gd name="connsiteX11" fmla="*/ 7366 w 5481091"/>
                <a:gd name="connsiteY11" fmla="*/ 937717 h 3324661"/>
                <a:gd name="connsiteX12" fmla="*/ 20847 w 5481091"/>
                <a:gd name="connsiteY12" fmla="*/ 1021373 h 3324661"/>
                <a:gd name="connsiteX0" fmla="*/ 20847 w 5481091"/>
                <a:gd name="connsiteY0" fmla="*/ 1021373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11" fmla="*/ 20847 w 5481091"/>
                <a:gd name="connsiteY11" fmla="*/ 1021373 h 3324661"/>
                <a:gd name="connsiteX0" fmla="*/ 20847 w 5481091"/>
                <a:gd name="connsiteY0" fmla="*/ 1021373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11" fmla="*/ 20847 w 5481091"/>
                <a:gd name="connsiteY11" fmla="*/ 1021373 h 3324661"/>
                <a:gd name="connsiteX0" fmla="*/ 7366 w 5481091"/>
                <a:gd name="connsiteY0" fmla="*/ 937717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0" fmla="*/ 7366 w 5481091"/>
                <a:gd name="connsiteY0" fmla="*/ 937717 h 3324661"/>
                <a:gd name="connsiteX1" fmla="*/ 154376 w 5481091"/>
                <a:gd name="connsiteY1" fmla="*/ 1943053 h 3324661"/>
                <a:gd name="connsiteX2" fmla="*/ 781139 w 5481091"/>
                <a:gd name="connsiteY2" fmla="*/ 2795001 h 3324661"/>
                <a:gd name="connsiteX3" fmla="*/ 2704830 w 5481091"/>
                <a:gd name="connsiteY3" fmla="*/ 3234948 h 3324661"/>
                <a:gd name="connsiteX4" fmla="*/ 4550882 w 5481091"/>
                <a:gd name="connsiteY4" fmla="*/ 3321212 h 3324661"/>
                <a:gd name="connsiteX5" fmla="*/ 5361765 w 5481091"/>
                <a:gd name="connsiteY5" fmla="*/ 2467197 h 3324661"/>
                <a:gd name="connsiteX6" fmla="*/ 5301380 w 5481091"/>
                <a:gd name="connsiteY6" fmla="*/ 543506 h 3324661"/>
                <a:gd name="connsiteX7" fmla="*/ 3722747 w 5481091"/>
                <a:gd name="connsiteY7" fmla="*/ 17295 h 3324661"/>
                <a:gd name="connsiteX8" fmla="*/ 444708 w 5481091"/>
                <a:gd name="connsiteY8" fmla="*/ 172570 h 3324661"/>
                <a:gd name="connsiteX9" fmla="*/ 0 w 5481091"/>
                <a:gd name="connsiteY9" fmla="*/ 622852 h 3324661"/>
                <a:gd name="connsiteX10" fmla="*/ 7366 w 5481091"/>
                <a:gd name="connsiteY10" fmla="*/ 937717 h 3324661"/>
                <a:gd name="connsiteX0" fmla="*/ 7366 w 5481091"/>
                <a:gd name="connsiteY0" fmla="*/ 937717 h 3326810"/>
                <a:gd name="connsiteX1" fmla="*/ 154376 w 5481091"/>
                <a:gd name="connsiteY1" fmla="*/ 1943053 h 3326810"/>
                <a:gd name="connsiteX2" fmla="*/ 809714 w 5481091"/>
                <a:gd name="connsiteY2" fmla="*/ 2795001 h 3326810"/>
                <a:gd name="connsiteX3" fmla="*/ 2704830 w 5481091"/>
                <a:gd name="connsiteY3" fmla="*/ 3234948 h 3326810"/>
                <a:gd name="connsiteX4" fmla="*/ 4550882 w 5481091"/>
                <a:gd name="connsiteY4" fmla="*/ 3321212 h 3326810"/>
                <a:gd name="connsiteX5" fmla="*/ 5361765 w 5481091"/>
                <a:gd name="connsiteY5" fmla="*/ 2467197 h 3326810"/>
                <a:gd name="connsiteX6" fmla="*/ 5301380 w 5481091"/>
                <a:gd name="connsiteY6" fmla="*/ 543506 h 3326810"/>
                <a:gd name="connsiteX7" fmla="*/ 3722747 w 5481091"/>
                <a:gd name="connsiteY7" fmla="*/ 17295 h 3326810"/>
                <a:gd name="connsiteX8" fmla="*/ 444708 w 5481091"/>
                <a:gd name="connsiteY8" fmla="*/ 172570 h 3326810"/>
                <a:gd name="connsiteX9" fmla="*/ 0 w 5481091"/>
                <a:gd name="connsiteY9" fmla="*/ 622852 h 3326810"/>
                <a:gd name="connsiteX10" fmla="*/ 7366 w 5481091"/>
                <a:gd name="connsiteY10" fmla="*/ 937717 h 3326810"/>
                <a:gd name="connsiteX0" fmla="*/ 7366 w 5481091"/>
                <a:gd name="connsiteY0" fmla="*/ 937717 h 3326810"/>
                <a:gd name="connsiteX1" fmla="*/ 154376 w 5481091"/>
                <a:gd name="connsiteY1" fmla="*/ 1943053 h 3326810"/>
                <a:gd name="connsiteX2" fmla="*/ 809714 w 5481091"/>
                <a:gd name="connsiteY2" fmla="*/ 2795001 h 3326810"/>
                <a:gd name="connsiteX3" fmla="*/ 2704830 w 5481091"/>
                <a:gd name="connsiteY3" fmla="*/ 3234948 h 3326810"/>
                <a:gd name="connsiteX4" fmla="*/ 4550882 w 5481091"/>
                <a:gd name="connsiteY4" fmla="*/ 3321212 h 3326810"/>
                <a:gd name="connsiteX5" fmla="*/ 5361765 w 5481091"/>
                <a:gd name="connsiteY5" fmla="*/ 2467197 h 3326810"/>
                <a:gd name="connsiteX6" fmla="*/ 5301380 w 5481091"/>
                <a:gd name="connsiteY6" fmla="*/ 543506 h 3326810"/>
                <a:gd name="connsiteX7" fmla="*/ 3722747 w 5481091"/>
                <a:gd name="connsiteY7" fmla="*/ 17295 h 3326810"/>
                <a:gd name="connsiteX8" fmla="*/ 444708 w 5481091"/>
                <a:gd name="connsiteY8" fmla="*/ 172570 h 3326810"/>
                <a:gd name="connsiteX9" fmla="*/ 0 w 5481091"/>
                <a:gd name="connsiteY9" fmla="*/ 622852 h 3326810"/>
                <a:gd name="connsiteX10" fmla="*/ 7366 w 5481091"/>
                <a:gd name="connsiteY10" fmla="*/ 937717 h 3326810"/>
                <a:gd name="connsiteX0" fmla="*/ 7366 w 5481091"/>
                <a:gd name="connsiteY0" fmla="*/ 937717 h 3325427"/>
                <a:gd name="connsiteX1" fmla="*/ 154376 w 5481091"/>
                <a:gd name="connsiteY1" fmla="*/ 1943053 h 3325427"/>
                <a:gd name="connsiteX2" fmla="*/ 809714 w 5481091"/>
                <a:gd name="connsiteY2" fmla="*/ 2795001 h 3325427"/>
                <a:gd name="connsiteX3" fmla="*/ 2704830 w 5481091"/>
                <a:gd name="connsiteY3" fmla="*/ 3234948 h 3325427"/>
                <a:gd name="connsiteX4" fmla="*/ 4550882 w 5481091"/>
                <a:gd name="connsiteY4" fmla="*/ 3321212 h 3325427"/>
                <a:gd name="connsiteX5" fmla="*/ 5361765 w 5481091"/>
                <a:gd name="connsiteY5" fmla="*/ 2467197 h 3325427"/>
                <a:gd name="connsiteX6" fmla="*/ 5301380 w 5481091"/>
                <a:gd name="connsiteY6" fmla="*/ 543506 h 3325427"/>
                <a:gd name="connsiteX7" fmla="*/ 3722747 w 5481091"/>
                <a:gd name="connsiteY7" fmla="*/ 17295 h 3325427"/>
                <a:gd name="connsiteX8" fmla="*/ 444708 w 5481091"/>
                <a:gd name="connsiteY8" fmla="*/ 172570 h 3325427"/>
                <a:gd name="connsiteX9" fmla="*/ 0 w 5481091"/>
                <a:gd name="connsiteY9" fmla="*/ 622852 h 3325427"/>
                <a:gd name="connsiteX10" fmla="*/ 7366 w 5481091"/>
                <a:gd name="connsiteY10" fmla="*/ 937717 h 332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1091" h="3325427">
                  <a:moveTo>
                    <a:pt x="7366" y="937717"/>
                  </a:moveTo>
                  <a:cubicBezTo>
                    <a:pt x="8744" y="1420466"/>
                    <a:pt x="20651" y="1633506"/>
                    <a:pt x="154376" y="1943053"/>
                  </a:cubicBezTo>
                  <a:cubicBezTo>
                    <a:pt x="288101" y="2252600"/>
                    <a:pt x="389401" y="2532060"/>
                    <a:pt x="809714" y="2795001"/>
                  </a:cubicBezTo>
                  <a:cubicBezTo>
                    <a:pt x="1230027" y="3057942"/>
                    <a:pt x="2033677" y="3161534"/>
                    <a:pt x="2704830" y="3234948"/>
                  </a:cubicBezTo>
                  <a:cubicBezTo>
                    <a:pt x="3375983" y="3308362"/>
                    <a:pt x="4185698" y="3337027"/>
                    <a:pt x="4550882" y="3321212"/>
                  </a:cubicBezTo>
                  <a:cubicBezTo>
                    <a:pt x="4916066" y="3305397"/>
                    <a:pt x="5236682" y="2930148"/>
                    <a:pt x="5361765" y="2467197"/>
                  </a:cubicBezTo>
                  <a:cubicBezTo>
                    <a:pt x="5486848" y="2004246"/>
                    <a:pt x="5574550" y="951823"/>
                    <a:pt x="5301380" y="543506"/>
                  </a:cubicBezTo>
                  <a:cubicBezTo>
                    <a:pt x="5028210" y="135189"/>
                    <a:pt x="4532192" y="79118"/>
                    <a:pt x="3722747" y="17295"/>
                  </a:cubicBezTo>
                  <a:cubicBezTo>
                    <a:pt x="2913302" y="-44528"/>
                    <a:pt x="1065166" y="71644"/>
                    <a:pt x="444708" y="172570"/>
                  </a:cubicBezTo>
                  <a:cubicBezTo>
                    <a:pt x="-175750" y="273496"/>
                    <a:pt x="71303" y="485009"/>
                    <a:pt x="0" y="622852"/>
                  </a:cubicBezTo>
                  <a:cubicBezTo>
                    <a:pt x="5630" y="748444"/>
                    <a:pt x="1736" y="812125"/>
                    <a:pt x="7366" y="9377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rgbClr val="CCFFC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76037" y="3380441"/>
              <a:ext cx="4660996" cy="2879238"/>
            </a:xfrm>
            <a:custGeom>
              <a:avLst/>
              <a:gdLst>
                <a:gd name="connsiteX0" fmla="*/ 340344 w 5531624"/>
                <a:gd name="connsiteY0" fmla="*/ 292343 h 3373703"/>
                <a:gd name="connsiteX1" fmla="*/ 443861 w 5531624"/>
                <a:gd name="connsiteY1" fmla="*/ 326848 h 3373703"/>
                <a:gd name="connsiteX2" fmla="*/ 970073 w 5531624"/>
                <a:gd name="connsiteY2" fmla="*/ 2345430 h 3373703"/>
                <a:gd name="connsiteX3" fmla="*/ 4998608 w 5531624"/>
                <a:gd name="connsiteY3" fmla="*/ 3061422 h 3373703"/>
                <a:gd name="connsiteX4" fmla="*/ 4981356 w 5531624"/>
                <a:gd name="connsiteY4" fmla="*/ 3164939 h 3373703"/>
                <a:gd name="connsiteX5" fmla="*/ 348971 w 5531624"/>
                <a:gd name="connsiteY5" fmla="*/ 3156313 h 3373703"/>
                <a:gd name="connsiteX6" fmla="*/ 340344 w 5531624"/>
                <a:gd name="connsiteY6" fmla="*/ 292343 h 3373703"/>
                <a:gd name="connsiteX0" fmla="*/ 340344 w 5531624"/>
                <a:gd name="connsiteY0" fmla="*/ 292343 h 3373703"/>
                <a:gd name="connsiteX1" fmla="*/ 443861 w 5531624"/>
                <a:gd name="connsiteY1" fmla="*/ 326848 h 3373703"/>
                <a:gd name="connsiteX2" fmla="*/ 970073 w 5531624"/>
                <a:gd name="connsiteY2" fmla="*/ 2345430 h 3373703"/>
                <a:gd name="connsiteX3" fmla="*/ 4998608 w 5531624"/>
                <a:gd name="connsiteY3" fmla="*/ 3061422 h 3373703"/>
                <a:gd name="connsiteX4" fmla="*/ 4981356 w 5531624"/>
                <a:gd name="connsiteY4" fmla="*/ 3164939 h 3373703"/>
                <a:gd name="connsiteX5" fmla="*/ 348971 w 5531624"/>
                <a:gd name="connsiteY5" fmla="*/ 3156313 h 3373703"/>
                <a:gd name="connsiteX6" fmla="*/ 340344 w 5531624"/>
                <a:gd name="connsiteY6" fmla="*/ 292343 h 3373703"/>
                <a:gd name="connsiteX0" fmla="*/ 340344 w 5531624"/>
                <a:gd name="connsiteY0" fmla="*/ 292343 h 3373703"/>
                <a:gd name="connsiteX1" fmla="*/ 443861 w 5531624"/>
                <a:gd name="connsiteY1" fmla="*/ 326848 h 3373703"/>
                <a:gd name="connsiteX2" fmla="*/ 970073 w 5531624"/>
                <a:gd name="connsiteY2" fmla="*/ 2345430 h 3373703"/>
                <a:gd name="connsiteX3" fmla="*/ 4998608 w 5531624"/>
                <a:gd name="connsiteY3" fmla="*/ 3061422 h 3373703"/>
                <a:gd name="connsiteX4" fmla="*/ 4981356 w 5531624"/>
                <a:gd name="connsiteY4" fmla="*/ 3164939 h 3373703"/>
                <a:gd name="connsiteX5" fmla="*/ 348971 w 5531624"/>
                <a:gd name="connsiteY5" fmla="*/ 3156313 h 3373703"/>
                <a:gd name="connsiteX6" fmla="*/ 340344 w 5531624"/>
                <a:gd name="connsiteY6" fmla="*/ 292343 h 3373703"/>
                <a:gd name="connsiteX0" fmla="*/ 7677 w 5198957"/>
                <a:gd name="connsiteY0" fmla="*/ 292343 h 3170466"/>
                <a:gd name="connsiteX1" fmla="*/ 111194 w 5198957"/>
                <a:gd name="connsiteY1" fmla="*/ 326848 h 3170466"/>
                <a:gd name="connsiteX2" fmla="*/ 637406 w 5198957"/>
                <a:gd name="connsiteY2" fmla="*/ 2345430 h 3170466"/>
                <a:gd name="connsiteX3" fmla="*/ 4665941 w 5198957"/>
                <a:gd name="connsiteY3" fmla="*/ 3061422 h 3170466"/>
                <a:gd name="connsiteX4" fmla="*/ 4648689 w 5198957"/>
                <a:gd name="connsiteY4" fmla="*/ 3164939 h 3170466"/>
                <a:gd name="connsiteX5" fmla="*/ 16304 w 5198957"/>
                <a:gd name="connsiteY5" fmla="*/ 3156313 h 3170466"/>
                <a:gd name="connsiteX6" fmla="*/ 7677 w 5198957"/>
                <a:gd name="connsiteY6" fmla="*/ 292343 h 3170466"/>
                <a:gd name="connsiteX0" fmla="*/ 7677 w 5198957"/>
                <a:gd name="connsiteY0" fmla="*/ 128492 h 3006615"/>
                <a:gd name="connsiteX1" fmla="*/ 111194 w 5198957"/>
                <a:gd name="connsiteY1" fmla="*/ 162997 h 3006615"/>
                <a:gd name="connsiteX2" fmla="*/ 637406 w 5198957"/>
                <a:gd name="connsiteY2" fmla="*/ 2181579 h 3006615"/>
                <a:gd name="connsiteX3" fmla="*/ 4665941 w 5198957"/>
                <a:gd name="connsiteY3" fmla="*/ 2897571 h 3006615"/>
                <a:gd name="connsiteX4" fmla="*/ 4648689 w 5198957"/>
                <a:gd name="connsiteY4" fmla="*/ 3001088 h 3006615"/>
                <a:gd name="connsiteX5" fmla="*/ 16304 w 5198957"/>
                <a:gd name="connsiteY5" fmla="*/ 2992462 h 3006615"/>
                <a:gd name="connsiteX6" fmla="*/ 7677 w 5198957"/>
                <a:gd name="connsiteY6" fmla="*/ 128492 h 3006615"/>
                <a:gd name="connsiteX0" fmla="*/ 286 w 5191566"/>
                <a:gd name="connsiteY0" fmla="*/ 128492 h 3006615"/>
                <a:gd name="connsiteX1" fmla="*/ 103803 w 5191566"/>
                <a:gd name="connsiteY1" fmla="*/ 162997 h 3006615"/>
                <a:gd name="connsiteX2" fmla="*/ 630015 w 5191566"/>
                <a:gd name="connsiteY2" fmla="*/ 2181579 h 3006615"/>
                <a:gd name="connsiteX3" fmla="*/ 4658550 w 5191566"/>
                <a:gd name="connsiteY3" fmla="*/ 2897571 h 3006615"/>
                <a:gd name="connsiteX4" fmla="*/ 4641298 w 5191566"/>
                <a:gd name="connsiteY4" fmla="*/ 3001088 h 3006615"/>
                <a:gd name="connsiteX5" fmla="*/ 8913 w 5191566"/>
                <a:gd name="connsiteY5" fmla="*/ 2992462 h 3006615"/>
                <a:gd name="connsiteX6" fmla="*/ 286 w 5191566"/>
                <a:gd name="connsiteY6" fmla="*/ 128492 h 3006615"/>
                <a:gd name="connsiteX0" fmla="*/ 76 w 5191356"/>
                <a:gd name="connsiteY0" fmla="*/ 1115 h 2879238"/>
                <a:gd name="connsiteX1" fmla="*/ 103593 w 5191356"/>
                <a:gd name="connsiteY1" fmla="*/ 35620 h 2879238"/>
                <a:gd name="connsiteX2" fmla="*/ 629805 w 5191356"/>
                <a:gd name="connsiteY2" fmla="*/ 2054202 h 2879238"/>
                <a:gd name="connsiteX3" fmla="*/ 4658340 w 5191356"/>
                <a:gd name="connsiteY3" fmla="*/ 2770194 h 2879238"/>
                <a:gd name="connsiteX4" fmla="*/ 4641088 w 5191356"/>
                <a:gd name="connsiteY4" fmla="*/ 2873711 h 2879238"/>
                <a:gd name="connsiteX5" fmla="*/ 8703 w 5191356"/>
                <a:gd name="connsiteY5" fmla="*/ 2865085 h 2879238"/>
                <a:gd name="connsiteX6" fmla="*/ 76 w 5191356"/>
                <a:gd name="connsiteY6" fmla="*/ 1115 h 2879238"/>
                <a:gd name="connsiteX0" fmla="*/ 76 w 5191356"/>
                <a:gd name="connsiteY0" fmla="*/ 1115 h 2879238"/>
                <a:gd name="connsiteX1" fmla="*/ 103593 w 5191356"/>
                <a:gd name="connsiteY1" fmla="*/ 35620 h 2879238"/>
                <a:gd name="connsiteX2" fmla="*/ 629805 w 5191356"/>
                <a:gd name="connsiteY2" fmla="*/ 2054202 h 2879238"/>
                <a:gd name="connsiteX3" fmla="*/ 4658340 w 5191356"/>
                <a:gd name="connsiteY3" fmla="*/ 2770194 h 2879238"/>
                <a:gd name="connsiteX4" fmla="*/ 4641088 w 5191356"/>
                <a:gd name="connsiteY4" fmla="*/ 2873711 h 2879238"/>
                <a:gd name="connsiteX5" fmla="*/ 8703 w 5191356"/>
                <a:gd name="connsiteY5" fmla="*/ 2865085 h 2879238"/>
                <a:gd name="connsiteX6" fmla="*/ 76 w 5191356"/>
                <a:gd name="connsiteY6" fmla="*/ 1115 h 2879238"/>
                <a:gd name="connsiteX0" fmla="*/ 76 w 5191356"/>
                <a:gd name="connsiteY0" fmla="*/ 1115 h 2879238"/>
                <a:gd name="connsiteX1" fmla="*/ 103593 w 5191356"/>
                <a:gd name="connsiteY1" fmla="*/ 35620 h 2879238"/>
                <a:gd name="connsiteX2" fmla="*/ 629805 w 5191356"/>
                <a:gd name="connsiteY2" fmla="*/ 2054202 h 2879238"/>
                <a:gd name="connsiteX3" fmla="*/ 4658340 w 5191356"/>
                <a:gd name="connsiteY3" fmla="*/ 2770194 h 2879238"/>
                <a:gd name="connsiteX4" fmla="*/ 4641088 w 5191356"/>
                <a:gd name="connsiteY4" fmla="*/ 2873711 h 2879238"/>
                <a:gd name="connsiteX5" fmla="*/ 8703 w 5191356"/>
                <a:gd name="connsiteY5" fmla="*/ 2865085 h 2879238"/>
                <a:gd name="connsiteX6" fmla="*/ 76 w 5191356"/>
                <a:gd name="connsiteY6" fmla="*/ 1115 h 2879238"/>
                <a:gd name="connsiteX0" fmla="*/ 76 w 4947058"/>
                <a:gd name="connsiteY0" fmla="*/ 1115 h 2879238"/>
                <a:gd name="connsiteX1" fmla="*/ 103593 w 4947058"/>
                <a:gd name="connsiteY1" fmla="*/ 35620 h 2879238"/>
                <a:gd name="connsiteX2" fmla="*/ 629805 w 4947058"/>
                <a:gd name="connsiteY2" fmla="*/ 2054202 h 2879238"/>
                <a:gd name="connsiteX3" fmla="*/ 4658340 w 4947058"/>
                <a:gd name="connsiteY3" fmla="*/ 2770194 h 2879238"/>
                <a:gd name="connsiteX4" fmla="*/ 4641088 w 4947058"/>
                <a:gd name="connsiteY4" fmla="*/ 2873711 h 2879238"/>
                <a:gd name="connsiteX5" fmla="*/ 8703 w 4947058"/>
                <a:gd name="connsiteY5" fmla="*/ 2865085 h 2879238"/>
                <a:gd name="connsiteX6" fmla="*/ 76 w 4947058"/>
                <a:gd name="connsiteY6" fmla="*/ 1115 h 2879238"/>
                <a:gd name="connsiteX0" fmla="*/ 76 w 4666359"/>
                <a:gd name="connsiteY0" fmla="*/ 1115 h 2879238"/>
                <a:gd name="connsiteX1" fmla="*/ 103593 w 4666359"/>
                <a:gd name="connsiteY1" fmla="*/ 35620 h 2879238"/>
                <a:gd name="connsiteX2" fmla="*/ 629805 w 4666359"/>
                <a:gd name="connsiteY2" fmla="*/ 2054202 h 2879238"/>
                <a:gd name="connsiteX3" fmla="*/ 4658340 w 4666359"/>
                <a:gd name="connsiteY3" fmla="*/ 2770194 h 2879238"/>
                <a:gd name="connsiteX4" fmla="*/ 4641088 w 4666359"/>
                <a:gd name="connsiteY4" fmla="*/ 2873711 h 2879238"/>
                <a:gd name="connsiteX5" fmla="*/ 8703 w 4666359"/>
                <a:gd name="connsiteY5" fmla="*/ 2865085 h 2879238"/>
                <a:gd name="connsiteX6" fmla="*/ 76 w 4666359"/>
                <a:gd name="connsiteY6" fmla="*/ 1115 h 2879238"/>
                <a:gd name="connsiteX0" fmla="*/ 76 w 4866621"/>
                <a:gd name="connsiteY0" fmla="*/ 1115 h 2879238"/>
                <a:gd name="connsiteX1" fmla="*/ 103593 w 4866621"/>
                <a:gd name="connsiteY1" fmla="*/ 35620 h 2879238"/>
                <a:gd name="connsiteX2" fmla="*/ 629805 w 4866621"/>
                <a:gd name="connsiteY2" fmla="*/ 2054202 h 2879238"/>
                <a:gd name="connsiteX3" fmla="*/ 4658340 w 4866621"/>
                <a:gd name="connsiteY3" fmla="*/ 2770194 h 2879238"/>
                <a:gd name="connsiteX4" fmla="*/ 4641088 w 4866621"/>
                <a:gd name="connsiteY4" fmla="*/ 2873711 h 2879238"/>
                <a:gd name="connsiteX5" fmla="*/ 8703 w 4866621"/>
                <a:gd name="connsiteY5" fmla="*/ 2865085 h 2879238"/>
                <a:gd name="connsiteX6" fmla="*/ 76 w 4866621"/>
                <a:gd name="connsiteY6" fmla="*/ 1115 h 2879238"/>
                <a:gd name="connsiteX0" fmla="*/ 76 w 4946353"/>
                <a:gd name="connsiteY0" fmla="*/ 1115 h 2879238"/>
                <a:gd name="connsiteX1" fmla="*/ 103593 w 4946353"/>
                <a:gd name="connsiteY1" fmla="*/ 35620 h 2879238"/>
                <a:gd name="connsiteX2" fmla="*/ 639330 w 4946353"/>
                <a:gd name="connsiteY2" fmla="*/ 2049439 h 2879238"/>
                <a:gd name="connsiteX3" fmla="*/ 4658340 w 4946353"/>
                <a:gd name="connsiteY3" fmla="*/ 2770194 h 2879238"/>
                <a:gd name="connsiteX4" fmla="*/ 4641088 w 4946353"/>
                <a:gd name="connsiteY4" fmla="*/ 2873711 h 2879238"/>
                <a:gd name="connsiteX5" fmla="*/ 8703 w 4946353"/>
                <a:gd name="connsiteY5" fmla="*/ 2865085 h 2879238"/>
                <a:gd name="connsiteX6" fmla="*/ 76 w 4946353"/>
                <a:gd name="connsiteY6" fmla="*/ 1115 h 2879238"/>
                <a:gd name="connsiteX0" fmla="*/ 76 w 4815283"/>
                <a:gd name="connsiteY0" fmla="*/ 1115 h 2879238"/>
                <a:gd name="connsiteX1" fmla="*/ 103593 w 4815283"/>
                <a:gd name="connsiteY1" fmla="*/ 35620 h 2879238"/>
                <a:gd name="connsiteX2" fmla="*/ 639330 w 4815283"/>
                <a:gd name="connsiteY2" fmla="*/ 2049439 h 2879238"/>
                <a:gd name="connsiteX3" fmla="*/ 4658340 w 4815283"/>
                <a:gd name="connsiteY3" fmla="*/ 2770194 h 2879238"/>
                <a:gd name="connsiteX4" fmla="*/ 4641088 w 4815283"/>
                <a:gd name="connsiteY4" fmla="*/ 2873711 h 2879238"/>
                <a:gd name="connsiteX5" fmla="*/ 8703 w 4815283"/>
                <a:gd name="connsiteY5" fmla="*/ 2865085 h 2879238"/>
                <a:gd name="connsiteX6" fmla="*/ 76 w 4815283"/>
                <a:gd name="connsiteY6" fmla="*/ 1115 h 2879238"/>
                <a:gd name="connsiteX0" fmla="*/ 76 w 4660996"/>
                <a:gd name="connsiteY0" fmla="*/ 1115 h 2879238"/>
                <a:gd name="connsiteX1" fmla="*/ 103593 w 4660996"/>
                <a:gd name="connsiteY1" fmla="*/ 35620 h 2879238"/>
                <a:gd name="connsiteX2" fmla="*/ 639330 w 4660996"/>
                <a:gd name="connsiteY2" fmla="*/ 2049439 h 2879238"/>
                <a:gd name="connsiteX3" fmla="*/ 4658340 w 4660996"/>
                <a:gd name="connsiteY3" fmla="*/ 2770194 h 2879238"/>
                <a:gd name="connsiteX4" fmla="*/ 4641088 w 4660996"/>
                <a:gd name="connsiteY4" fmla="*/ 2873711 h 2879238"/>
                <a:gd name="connsiteX5" fmla="*/ 8703 w 4660996"/>
                <a:gd name="connsiteY5" fmla="*/ 2865085 h 2879238"/>
                <a:gd name="connsiteX6" fmla="*/ 76 w 4660996"/>
                <a:gd name="connsiteY6" fmla="*/ 1115 h 2879238"/>
                <a:gd name="connsiteX0" fmla="*/ 76 w 4954814"/>
                <a:gd name="connsiteY0" fmla="*/ 1115 h 2879238"/>
                <a:gd name="connsiteX1" fmla="*/ 103593 w 4954814"/>
                <a:gd name="connsiteY1" fmla="*/ 35620 h 2879238"/>
                <a:gd name="connsiteX2" fmla="*/ 639330 w 4954814"/>
                <a:gd name="connsiteY2" fmla="*/ 2049439 h 2879238"/>
                <a:gd name="connsiteX3" fmla="*/ 4658340 w 4954814"/>
                <a:gd name="connsiteY3" fmla="*/ 2770194 h 2879238"/>
                <a:gd name="connsiteX4" fmla="*/ 4641088 w 4954814"/>
                <a:gd name="connsiteY4" fmla="*/ 2873711 h 2879238"/>
                <a:gd name="connsiteX5" fmla="*/ 8703 w 4954814"/>
                <a:gd name="connsiteY5" fmla="*/ 2865085 h 2879238"/>
                <a:gd name="connsiteX6" fmla="*/ 76 w 4954814"/>
                <a:gd name="connsiteY6" fmla="*/ 1115 h 2879238"/>
                <a:gd name="connsiteX0" fmla="*/ 76 w 4954814"/>
                <a:gd name="connsiteY0" fmla="*/ 1115 h 2879238"/>
                <a:gd name="connsiteX1" fmla="*/ 103593 w 4954814"/>
                <a:gd name="connsiteY1" fmla="*/ 35620 h 2879238"/>
                <a:gd name="connsiteX2" fmla="*/ 639330 w 4954814"/>
                <a:gd name="connsiteY2" fmla="*/ 2049439 h 2879238"/>
                <a:gd name="connsiteX3" fmla="*/ 4658340 w 4954814"/>
                <a:gd name="connsiteY3" fmla="*/ 2770194 h 2879238"/>
                <a:gd name="connsiteX4" fmla="*/ 4641088 w 4954814"/>
                <a:gd name="connsiteY4" fmla="*/ 2873711 h 2879238"/>
                <a:gd name="connsiteX5" fmla="*/ 8703 w 4954814"/>
                <a:gd name="connsiteY5" fmla="*/ 2865085 h 2879238"/>
                <a:gd name="connsiteX6" fmla="*/ 76 w 4954814"/>
                <a:gd name="connsiteY6" fmla="*/ 1115 h 2879238"/>
                <a:gd name="connsiteX0" fmla="*/ 76 w 5189675"/>
                <a:gd name="connsiteY0" fmla="*/ 1115 h 2879238"/>
                <a:gd name="connsiteX1" fmla="*/ 103593 w 5189675"/>
                <a:gd name="connsiteY1" fmla="*/ 35620 h 2879238"/>
                <a:gd name="connsiteX2" fmla="*/ 639330 w 5189675"/>
                <a:gd name="connsiteY2" fmla="*/ 2049439 h 2879238"/>
                <a:gd name="connsiteX3" fmla="*/ 4658340 w 5189675"/>
                <a:gd name="connsiteY3" fmla="*/ 2770194 h 2879238"/>
                <a:gd name="connsiteX4" fmla="*/ 4641088 w 5189675"/>
                <a:gd name="connsiteY4" fmla="*/ 2873711 h 2879238"/>
                <a:gd name="connsiteX5" fmla="*/ 8703 w 5189675"/>
                <a:gd name="connsiteY5" fmla="*/ 2865085 h 2879238"/>
                <a:gd name="connsiteX6" fmla="*/ 76 w 5189675"/>
                <a:gd name="connsiteY6" fmla="*/ 1115 h 2879238"/>
                <a:gd name="connsiteX0" fmla="*/ 76 w 5189675"/>
                <a:gd name="connsiteY0" fmla="*/ 1115 h 2879238"/>
                <a:gd name="connsiteX1" fmla="*/ 103593 w 5189675"/>
                <a:gd name="connsiteY1" fmla="*/ 35620 h 2879238"/>
                <a:gd name="connsiteX2" fmla="*/ 639330 w 5189675"/>
                <a:gd name="connsiteY2" fmla="*/ 2049439 h 2879238"/>
                <a:gd name="connsiteX3" fmla="*/ 4658340 w 5189675"/>
                <a:gd name="connsiteY3" fmla="*/ 2770194 h 2879238"/>
                <a:gd name="connsiteX4" fmla="*/ 4641088 w 5189675"/>
                <a:gd name="connsiteY4" fmla="*/ 2873711 h 2879238"/>
                <a:gd name="connsiteX5" fmla="*/ 8703 w 5189675"/>
                <a:gd name="connsiteY5" fmla="*/ 2865085 h 2879238"/>
                <a:gd name="connsiteX6" fmla="*/ 76 w 5189675"/>
                <a:gd name="connsiteY6" fmla="*/ 1115 h 2879238"/>
                <a:gd name="connsiteX0" fmla="*/ 76 w 4660996"/>
                <a:gd name="connsiteY0" fmla="*/ 1115 h 2879238"/>
                <a:gd name="connsiteX1" fmla="*/ 103593 w 4660996"/>
                <a:gd name="connsiteY1" fmla="*/ 35620 h 2879238"/>
                <a:gd name="connsiteX2" fmla="*/ 639330 w 4660996"/>
                <a:gd name="connsiteY2" fmla="*/ 2049439 h 2879238"/>
                <a:gd name="connsiteX3" fmla="*/ 4658340 w 4660996"/>
                <a:gd name="connsiteY3" fmla="*/ 2770194 h 2879238"/>
                <a:gd name="connsiteX4" fmla="*/ 4641088 w 4660996"/>
                <a:gd name="connsiteY4" fmla="*/ 2873711 h 2879238"/>
                <a:gd name="connsiteX5" fmla="*/ 8703 w 4660996"/>
                <a:gd name="connsiteY5" fmla="*/ 2865085 h 2879238"/>
                <a:gd name="connsiteX6" fmla="*/ 76 w 4660996"/>
                <a:gd name="connsiteY6" fmla="*/ 1115 h 287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0996" h="2879238">
                  <a:moveTo>
                    <a:pt x="76" y="1115"/>
                  </a:moveTo>
                  <a:cubicBezTo>
                    <a:pt x="-1362" y="-4635"/>
                    <a:pt x="93528" y="12616"/>
                    <a:pt x="103593" y="35620"/>
                  </a:cubicBezTo>
                  <a:cubicBezTo>
                    <a:pt x="113657" y="67250"/>
                    <a:pt x="40242" y="1451250"/>
                    <a:pt x="639330" y="2049439"/>
                  </a:cubicBezTo>
                  <a:cubicBezTo>
                    <a:pt x="1238418" y="2647628"/>
                    <a:pt x="3443692" y="2766165"/>
                    <a:pt x="4658340" y="2770194"/>
                  </a:cubicBezTo>
                  <a:cubicBezTo>
                    <a:pt x="4672838" y="2764698"/>
                    <a:pt x="4622397" y="2866523"/>
                    <a:pt x="4641088" y="2873711"/>
                  </a:cubicBezTo>
                  <a:cubicBezTo>
                    <a:pt x="3866149" y="2889526"/>
                    <a:pt x="21642" y="2866522"/>
                    <a:pt x="8703" y="2865085"/>
                  </a:cubicBezTo>
                  <a:cubicBezTo>
                    <a:pt x="-4236" y="2863648"/>
                    <a:pt x="1514" y="49998"/>
                    <a:pt x="76" y="1115"/>
                  </a:cubicBezTo>
                  <a:close/>
                </a:path>
              </a:pathLst>
            </a:cu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2971800" y="2996171"/>
              <a:ext cx="4237" cy="3480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819400" y="6257026"/>
              <a:ext cx="58960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072440" y="3567021"/>
              <a:ext cx="4699960" cy="2587827"/>
            </a:xfrm>
            <a:custGeom>
              <a:avLst/>
              <a:gdLst>
                <a:gd name="connsiteX0" fmla="*/ 169257 w 5618663"/>
                <a:gd name="connsiteY0" fmla="*/ 0 h 2630593"/>
                <a:gd name="connsiteX1" fmla="*/ 626457 w 5618663"/>
                <a:gd name="connsiteY1" fmla="*/ 1854679 h 2630593"/>
                <a:gd name="connsiteX2" fmla="*/ 5258842 w 5618663"/>
                <a:gd name="connsiteY2" fmla="*/ 2596551 h 2630593"/>
                <a:gd name="connsiteX3" fmla="*/ 5345106 w 5618663"/>
                <a:gd name="connsiteY3" fmla="*/ 2406769 h 2630593"/>
                <a:gd name="connsiteX4" fmla="*/ 5595272 w 5618663"/>
                <a:gd name="connsiteY4" fmla="*/ 1535501 h 2630593"/>
                <a:gd name="connsiteX0" fmla="*/ 107136 w 5780829"/>
                <a:gd name="connsiteY0" fmla="*/ 0 h 2716858"/>
                <a:gd name="connsiteX1" fmla="*/ 788623 w 5780829"/>
                <a:gd name="connsiteY1" fmla="*/ 1940944 h 2716858"/>
                <a:gd name="connsiteX2" fmla="*/ 5421008 w 5780829"/>
                <a:gd name="connsiteY2" fmla="*/ 2682816 h 2716858"/>
                <a:gd name="connsiteX3" fmla="*/ 5507272 w 5780829"/>
                <a:gd name="connsiteY3" fmla="*/ 2493034 h 2716858"/>
                <a:gd name="connsiteX4" fmla="*/ 5757438 w 5780829"/>
                <a:gd name="connsiteY4" fmla="*/ 1621766 h 2716858"/>
                <a:gd name="connsiteX0" fmla="*/ 0 w 5673693"/>
                <a:gd name="connsiteY0" fmla="*/ 0 h 2716858"/>
                <a:gd name="connsiteX1" fmla="*/ 681487 w 5673693"/>
                <a:gd name="connsiteY1" fmla="*/ 1940944 h 2716858"/>
                <a:gd name="connsiteX2" fmla="*/ 5313872 w 5673693"/>
                <a:gd name="connsiteY2" fmla="*/ 2682816 h 2716858"/>
                <a:gd name="connsiteX3" fmla="*/ 5400136 w 5673693"/>
                <a:gd name="connsiteY3" fmla="*/ 2493034 h 2716858"/>
                <a:gd name="connsiteX4" fmla="*/ 5650302 w 5673693"/>
                <a:gd name="connsiteY4" fmla="*/ 1621766 h 2716858"/>
                <a:gd name="connsiteX0" fmla="*/ 0 w 5650302"/>
                <a:gd name="connsiteY0" fmla="*/ 0 h 2693306"/>
                <a:gd name="connsiteX1" fmla="*/ 1061049 w 5650302"/>
                <a:gd name="connsiteY1" fmla="*/ 2286000 h 2693306"/>
                <a:gd name="connsiteX2" fmla="*/ 5313872 w 5650302"/>
                <a:gd name="connsiteY2" fmla="*/ 2682816 h 2693306"/>
                <a:gd name="connsiteX3" fmla="*/ 5400136 w 5650302"/>
                <a:gd name="connsiteY3" fmla="*/ 2493034 h 2693306"/>
                <a:gd name="connsiteX4" fmla="*/ 5650302 w 5650302"/>
                <a:gd name="connsiteY4" fmla="*/ 1621766 h 2693306"/>
                <a:gd name="connsiteX0" fmla="*/ 0 w 5650302"/>
                <a:gd name="connsiteY0" fmla="*/ 0 h 2693306"/>
                <a:gd name="connsiteX1" fmla="*/ 1061049 w 5650302"/>
                <a:gd name="connsiteY1" fmla="*/ 2286000 h 2693306"/>
                <a:gd name="connsiteX2" fmla="*/ 5313872 w 5650302"/>
                <a:gd name="connsiteY2" fmla="*/ 2682816 h 2693306"/>
                <a:gd name="connsiteX3" fmla="*/ 5400136 w 5650302"/>
                <a:gd name="connsiteY3" fmla="*/ 2493034 h 2693306"/>
                <a:gd name="connsiteX4" fmla="*/ 5650302 w 5650302"/>
                <a:gd name="connsiteY4" fmla="*/ 1621766 h 2693306"/>
                <a:gd name="connsiteX0" fmla="*/ 0 w 5673055"/>
                <a:gd name="connsiteY0" fmla="*/ 0 h 2703630"/>
                <a:gd name="connsiteX1" fmla="*/ 690113 w 5673055"/>
                <a:gd name="connsiteY1" fmla="*/ 2130725 h 2703630"/>
                <a:gd name="connsiteX2" fmla="*/ 5313872 w 5673055"/>
                <a:gd name="connsiteY2" fmla="*/ 2682816 h 2703630"/>
                <a:gd name="connsiteX3" fmla="*/ 5400136 w 5673055"/>
                <a:gd name="connsiteY3" fmla="*/ 2493034 h 2703630"/>
                <a:gd name="connsiteX4" fmla="*/ 5650302 w 5673055"/>
                <a:gd name="connsiteY4" fmla="*/ 1621766 h 2703630"/>
                <a:gd name="connsiteX0" fmla="*/ 0 w 5673055"/>
                <a:gd name="connsiteY0" fmla="*/ 0 h 2703630"/>
                <a:gd name="connsiteX1" fmla="*/ 690113 w 5673055"/>
                <a:gd name="connsiteY1" fmla="*/ 2130725 h 2703630"/>
                <a:gd name="connsiteX2" fmla="*/ 5313872 w 5673055"/>
                <a:gd name="connsiteY2" fmla="*/ 2682816 h 2703630"/>
                <a:gd name="connsiteX3" fmla="*/ 5400136 w 5673055"/>
                <a:gd name="connsiteY3" fmla="*/ 2493034 h 2703630"/>
                <a:gd name="connsiteX4" fmla="*/ 5650302 w 5673055"/>
                <a:gd name="connsiteY4" fmla="*/ 1621766 h 2703630"/>
                <a:gd name="connsiteX0" fmla="*/ 0 w 5674969"/>
                <a:gd name="connsiteY0" fmla="*/ 0 h 2703041"/>
                <a:gd name="connsiteX1" fmla="*/ 664234 w 5674969"/>
                <a:gd name="connsiteY1" fmla="*/ 2139351 h 2703041"/>
                <a:gd name="connsiteX2" fmla="*/ 5313872 w 5674969"/>
                <a:gd name="connsiteY2" fmla="*/ 2682816 h 2703041"/>
                <a:gd name="connsiteX3" fmla="*/ 5400136 w 5674969"/>
                <a:gd name="connsiteY3" fmla="*/ 2493034 h 2703041"/>
                <a:gd name="connsiteX4" fmla="*/ 5650302 w 5674969"/>
                <a:gd name="connsiteY4" fmla="*/ 1621766 h 2703041"/>
                <a:gd name="connsiteX0" fmla="*/ 0 w 5674969"/>
                <a:gd name="connsiteY0" fmla="*/ 0 h 2703041"/>
                <a:gd name="connsiteX1" fmla="*/ 664234 w 5674969"/>
                <a:gd name="connsiteY1" fmla="*/ 2139351 h 2703041"/>
                <a:gd name="connsiteX2" fmla="*/ 5313872 w 5674969"/>
                <a:gd name="connsiteY2" fmla="*/ 2682816 h 2703041"/>
                <a:gd name="connsiteX3" fmla="*/ 5400136 w 5674969"/>
                <a:gd name="connsiteY3" fmla="*/ 2493034 h 2703041"/>
                <a:gd name="connsiteX4" fmla="*/ 5650302 w 5674969"/>
                <a:gd name="connsiteY4" fmla="*/ 1621766 h 2703041"/>
                <a:gd name="connsiteX0" fmla="*/ 0 w 5674969"/>
                <a:gd name="connsiteY0" fmla="*/ 0 h 2703041"/>
                <a:gd name="connsiteX1" fmla="*/ 664234 w 5674969"/>
                <a:gd name="connsiteY1" fmla="*/ 2139351 h 2703041"/>
                <a:gd name="connsiteX2" fmla="*/ 5313872 w 5674969"/>
                <a:gd name="connsiteY2" fmla="*/ 2682816 h 2703041"/>
                <a:gd name="connsiteX3" fmla="*/ 5400136 w 5674969"/>
                <a:gd name="connsiteY3" fmla="*/ 2493034 h 2703041"/>
                <a:gd name="connsiteX0" fmla="*/ 0 w 5313872"/>
                <a:gd name="connsiteY0" fmla="*/ 0 h 2682816"/>
                <a:gd name="connsiteX1" fmla="*/ 664234 w 5313872"/>
                <a:gd name="connsiteY1" fmla="*/ 2139351 h 2682816"/>
                <a:gd name="connsiteX2" fmla="*/ 5313872 w 5313872"/>
                <a:gd name="connsiteY2" fmla="*/ 2682816 h 2682816"/>
                <a:gd name="connsiteX0" fmla="*/ 0 w 4477109"/>
                <a:gd name="connsiteY0" fmla="*/ 0 h 2691443"/>
                <a:gd name="connsiteX1" fmla="*/ 664234 w 4477109"/>
                <a:gd name="connsiteY1" fmla="*/ 2139351 h 2691443"/>
                <a:gd name="connsiteX2" fmla="*/ 4477109 w 4477109"/>
                <a:gd name="connsiteY2" fmla="*/ 2691443 h 2691443"/>
                <a:gd name="connsiteX0" fmla="*/ 0 w 4477109"/>
                <a:gd name="connsiteY0" fmla="*/ 0 h 2691443"/>
                <a:gd name="connsiteX1" fmla="*/ 664234 w 4477109"/>
                <a:gd name="connsiteY1" fmla="*/ 2139351 h 2691443"/>
                <a:gd name="connsiteX2" fmla="*/ 4477109 w 4477109"/>
                <a:gd name="connsiteY2" fmla="*/ 2691443 h 2691443"/>
                <a:gd name="connsiteX0" fmla="*/ 0 w 4502988"/>
                <a:gd name="connsiteY0" fmla="*/ 0 h 2553420"/>
                <a:gd name="connsiteX1" fmla="*/ 690113 w 4502988"/>
                <a:gd name="connsiteY1" fmla="*/ 2001328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690113 w 4502988"/>
                <a:gd name="connsiteY1" fmla="*/ 2001328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690113 w 4502988"/>
                <a:gd name="connsiteY1" fmla="*/ 2001328 h 2553420"/>
                <a:gd name="connsiteX2" fmla="*/ 4502988 w 4502988"/>
                <a:gd name="connsiteY2" fmla="*/ 2553420 h 2553420"/>
                <a:gd name="connsiteX0" fmla="*/ 10261 w 4513249"/>
                <a:gd name="connsiteY0" fmla="*/ 0 h 2553420"/>
                <a:gd name="connsiteX1" fmla="*/ 579604 w 4513249"/>
                <a:gd name="connsiteY1" fmla="*/ 2018581 h 2553420"/>
                <a:gd name="connsiteX2" fmla="*/ 4513249 w 4513249"/>
                <a:gd name="connsiteY2" fmla="*/ 2553420 h 2553420"/>
                <a:gd name="connsiteX0" fmla="*/ 0 w 4502988"/>
                <a:gd name="connsiteY0" fmla="*/ 0 h 2553420"/>
                <a:gd name="connsiteX1" fmla="*/ 569343 w 4502988"/>
                <a:gd name="connsiteY1" fmla="*/ 2018581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483079 w 4502988"/>
                <a:gd name="connsiteY1" fmla="*/ 2053086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483079 w 4502988"/>
                <a:gd name="connsiteY1" fmla="*/ 2053086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595222 w 4502988"/>
                <a:gd name="connsiteY1" fmla="*/ 1923690 h 2553420"/>
                <a:gd name="connsiteX2" fmla="*/ 4502988 w 4502988"/>
                <a:gd name="connsiteY2" fmla="*/ 2553420 h 2553420"/>
                <a:gd name="connsiteX0" fmla="*/ 0 w 4502988"/>
                <a:gd name="connsiteY0" fmla="*/ 0 h 2553420"/>
                <a:gd name="connsiteX1" fmla="*/ 595222 w 4502988"/>
                <a:gd name="connsiteY1" fmla="*/ 1923690 h 2553420"/>
                <a:gd name="connsiteX2" fmla="*/ 4502988 w 4502988"/>
                <a:gd name="connsiteY2" fmla="*/ 2553420 h 2553420"/>
                <a:gd name="connsiteX0" fmla="*/ 0 w 4554747"/>
                <a:gd name="connsiteY0" fmla="*/ 0 h 2605179"/>
                <a:gd name="connsiteX1" fmla="*/ 646981 w 4554747"/>
                <a:gd name="connsiteY1" fmla="*/ 1975449 h 2605179"/>
                <a:gd name="connsiteX2" fmla="*/ 4554747 w 4554747"/>
                <a:gd name="connsiteY2" fmla="*/ 2605179 h 2605179"/>
                <a:gd name="connsiteX0" fmla="*/ 0 w 4554747"/>
                <a:gd name="connsiteY0" fmla="*/ 0 h 2605179"/>
                <a:gd name="connsiteX1" fmla="*/ 646981 w 4554747"/>
                <a:gd name="connsiteY1" fmla="*/ 1975449 h 2605179"/>
                <a:gd name="connsiteX2" fmla="*/ 4554747 w 4554747"/>
                <a:gd name="connsiteY2" fmla="*/ 2605179 h 2605179"/>
                <a:gd name="connsiteX0" fmla="*/ 0 w 4554747"/>
                <a:gd name="connsiteY0" fmla="*/ 0 h 2605179"/>
                <a:gd name="connsiteX1" fmla="*/ 646981 w 4554747"/>
                <a:gd name="connsiteY1" fmla="*/ 1975449 h 2605179"/>
                <a:gd name="connsiteX2" fmla="*/ 4554747 w 4554747"/>
                <a:gd name="connsiteY2" fmla="*/ 2605179 h 260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4747" h="2605179">
                  <a:moveTo>
                    <a:pt x="0" y="0"/>
                  </a:moveTo>
                  <a:cubicBezTo>
                    <a:pt x="46007" y="555685"/>
                    <a:pt x="17253" y="1403230"/>
                    <a:pt x="646981" y="1975449"/>
                  </a:cubicBezTo>
                  <a:cubicBezTo>
                    <a:pt x="1276709" y="2547668"/>
                    <a:pt x="3644660" y="2589364"/>
                    <a:pt x="4554747" y="2605179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2657" y="4948882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Position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6268306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Momentum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3918" y="5856922"/>
              <a:ext cx="1130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Can’t observe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8700" y="4198989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Book Antiqua" pitchFamily="18" charset="0"/>
                </a:rPr>
                <a:t>classical</a:t>
              </a:r>
              <a:endParaRPr lang="en-US" sz="2800" dirty="0">
                <a:latin typeface="Book Antiqua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991045" y="3567021"/>
              <a:ext cx="1066800" cy="631968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667000" y="3837189"/>
              <a:ext cx="0" cy="11116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077952" y="6522240"/>
              <a:ext cx="1703848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the Bohr model explains the Hydrogen Atom spectrum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638800"/>
            <a:ext cx="3429000" cy="45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dirty="0"/>
              <a:t>Energy Level Diagram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34607"/>
            <a:ext cx="3886200" cy="35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F05_21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3638" y="3886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solar_spect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19400"/>
            <a:ext cx="3657600" cy="9144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4400" y="5562600"/>
            <a:ext cx="3657600" cy="914400"/>
            <a:chOff x="144" y="2112"/>
            <a:chExt cx="5472" cy="28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ltGray">
            <a:xfrm>
              <a:off x="144" y="2112"/>
              <a:ext cx="5472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ltGray">
            <a:xfrm>
              <a:off x="364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ltGray">
            <a:xfrm>
              <a:off x="408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ltGray">
            <a:xfrm>
              <a:off x="936" y="2112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ltGray">
            <a:xfrm>
              <a:off x="1816" y="2112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ltGray">
            <a:xfrm>
              <a:off x="2300" y="2112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ltGray">
            <a:xfrm>
              <a:off x="2432" y="2112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ltGray">
            <a:xfrm>
              <a:off x="3400" y="2112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ltGray">
            <a:xfrm>
              <a:off x="4456" y="2112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ltGray">
            <a:xfrm>
              <a:off x="4940" y="2112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648200" y="2362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Absorption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24400" y="5105400"/>
            <a:ext cx="1528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Emission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886200"/>
            <a:ext cx="1250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370537"/>
            <a:ext cx="1295400" cy="14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61173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uncertainty principal states that</a:t>
            </a:r>
          </a:p>
        </p:txBody>
      </p:sp>
      <p:sp>
        <p:nvSpPr>
          <p:cNvPr id="5632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3528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/>
              <a:t>We can’t know exactly where a particle is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/>
              <a:t>We can’t know exactly what a particles velocity is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/>
              <a:t>We can’t know exactly where a particle is and what is velocity is at the same time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/>
              <a:t>Scientists are kind of unsure about what they are doing</a:t>
            </a: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5105400" y="2590800"/>
          <a:ext cx="30988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PHOTO-PAINT" r:id="rId6" imgW="6653968" imgH="4977778" progId="">
                  <p:embed/>
                </p:oleObj>
              </mc:Choice>
              <mc:Fallback>
                <p:oleObj name="PHOTO-PAINT" r:id="rId6" imgW="6653968" imgH="49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90800"/>
                        <a:ext cx="30988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800600" y="1604963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Wavelength = h / (mass x speed)</a:t>
            </a:r>
          </a:p>
        </p:txBody>
      </p:sp>
      <p:sp>
        <p:nvSpPr>
          <p:cNvPr id="2" name="Rectangle 1">
            <a:hlinkClick r:id="rId8"/>
          </p:cNvPr>
          <p:cNvSpPr/>
          <p:nvPr/>
        </p:nvSpPr>
        <p:spPr>
          <a:xfrm>
            <a:off x="2819400" y="5486400"/>
            <a:ext cx="317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tacoma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00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 atom has only the following possible energy levels.  How many discrete colors can it emit?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67400" y="48006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867400" y="3733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867400" y="30480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867400" y="2590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72200" y="37338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324600" y="30480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477000" y="2590800"/>
            <a:ext cx="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705600" y="259080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934200" y="25908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239000" y="3048000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410200" y="2362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4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410200" y="28956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3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410200" y="45720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10200" y="35814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sp>
        <p:nvSpPr>
          <p:cNvPr id="31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348753"/>
            <a:ext cx="4114800" cy="2209800"/>
          </a:xfrm>
          <a:noFill/>
          <a:ln/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 dirty="0"/>
              <a:t>2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 dirty="0"/>
              <a:t>4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 dirty="0"/>
              <a:t>5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 dirty="0"/>
              <a:t>6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 dirty="0"/>
              <a:t>7 or more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endParaRPr lang="en-US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1179010" y="5791200"/>
            <a:ext cx="666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many discrete colors can it </a:t>
            </a:r>
            <a:r>
              <a:rPr lang="en-US" sz="2800" dirty="0" smtClean="0"/>
              <a:t>absorb?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wave modes in two dimensions</a:t>
            </a:r>
            <a:endParaRPr lang="en-US" dirty="0"/>
          </a:p>
        </p:txBody>
      </p:sp>
      <p:pic>
        <p:nvPicPr>
          <p:cNvPr id="62472" name="Picture 8" descr="timpa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676400"/>
            <a:ext cx="1971675" cy="2381250"/>
          </a:xfrm>
          <a:prstGeom prst="rect">
            <a:avLst/>
          </a:prstGeom>
          <a:noFill/>
        </p:spPr>
      </p:pic>
      <p:pic>
        <p:nvPicPr>
          <p:cNvPr id="62475" name="drum_m1_n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343400"/>
            <a:ext cx="2895600" cy="2171700"/>
          </a:xfrm>
          <a:prstGeom prst="rect">
            <a:avLst/>
          </a:prstGeom>
          <a:noFill/>
        </p:spPr>
      </p:pic>
      <p:pic>
        <p:nvPicPr>
          <p:cNvPr id="62479" name="Drum Mode 5-4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343400"/>
            <a:ext cx="2895600" cy="2171700"/>
          </a:xfrm>
          <a:prstGeom prst="rect">
            <a:avLst/>
          </a:prstGeom>
          <a:noFill/>
        </p:spPr>
      </p:pic>
      <p:pic>
        <p:nvPicPr>
          <p:cNvPr id="62480" name="Drum Mode 2-3.wmv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4343400"/>
            <a:ext cx="2895600" cy="2171700"/>
          </a:xfrm>
          <a:prstGeom prst="rect">
            <a:avLst/>
          </a:prstGeom>
          <a:noFill/>
        </p:spPr>
      </p:pic>
      <p:pic>
        <p:nvPicPr>
          <p:cNvPr id="62481" name="Drum Mode 0-1.wmv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2057400"/>
            <a:ext cx="2895600" cy="2171700"/>
          </a:xfrm>
          <a:prstGeom prst="rect">
            <a:avLst/>
          </a:prstGeom>
          <a:noFill/>
        </p:spPr>
      </p:pic>
      <p:pic>
        <p:nvPicPr>
          <p:cNvPr id="62482" name="Drum Mode 0-2.wmv">
            <a:hlinkClick r:id="" action="ppaction://media"/>
          </p:cNvPr>
          <p:cNvPicPr>
            <a:picLocks noRot="1" noChangeAspect="1" noChangeArrowheads="1"/>
          </p:cNvPicPr>
          <p:nvPr>
            <a:videoFile r:link="rId6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2057400"/>
            <a:ext cx="2895600" cy="2171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8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62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0" fill="hold"/>
                                        <p:tgtEl>
                                          <p:spTgt spid="62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2" fill="hold"/>
                                        <p:tgtEl>
                                          <p:spTgt spid="62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1" fill="hold"/>
                                        <p:tgtEl>
                                          <p:spTgt spid="62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36" fill="hold"/>
                                        <p:tgtEl>
                                          <p:spTgt spid="62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2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5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2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9"/>
                  </p:tgtEl>
                </p:cond>
              </p:nextCondLst>
            </p:seq>
            <p:vide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80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2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2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0"/>
                  </p:tgtEl>
                </p:cond>
              </p:nextCondLst>
            </p:seq>
            <p:vide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81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2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2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1"/>
                  </p:tgtEl>
                </p:cond>
              </p:nextCondLst>
            </p:seq>
            <p:vide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8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2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62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current understanding of what “waves” when a particle acts like a wave?</a:t>
            </a:r>
          </a:p>
        </p:txBody>
      </p:sp>
      <p:sp>
        <p:nvSpPr>
          <p:cNvPr id="5837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029200" cy="50292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/>
              <a:t>The particle’s mass is extended through space and 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/>
              <a:t>The probability of finding a particle in a given place is spread out and 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/>
              <a:t>There is aluminiferous ether spread throughout space that 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5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Wave Model of the Atom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+mj-lt"/>
              </a:rPr>
              <a:t>A </a:t>
            </a:r>
            <a:r>
              <a:rPr lang="en-US" sz="2600" dirty="0">
                <a:latin typeface="+mj-lt"/>
              </a:rPr>
              <a:t>3-D electron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standing</a:t>
            </a:r>
            <a:r>
              <a:rPr lang="en-US" sz="2600" dirty="0">
                <a:latin typeface="+mj-lt"/>
              </a:rPr>
              <a:t> </a:t>
            </a:r>
            <a:r>
              <a:rPr lang="en-US" sz="2600" b="1" i="1" dirty="0">
                <a:latin typeface="+mj-lt"/>
              </a:rPr>
              <a:t>probability</a:t>
            </a:r>
            <a:r>
              <a:rPr lang="en-US" sz="2600" dirty="0">
                <a:latin typeface="+mj-lt"/>
              </a:rPr>
              <a:t> wave surrounds the nucleus. </a:t>
            </a:r>
            <a:endParaRPr lang="en-US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We </a:t>
            </a:r>
            <a:r>
              <a:rPr lang="en-US" sz="2600" dirty="0">
                <a:latin typeface="+mj-lt"/>
              </a:rPr>
              <a:t>thus call these standing-wave probability distributions </a:t>
            </a:r>
            <a:r>
              <a:rPr lang="en-US" sz="2600" b="1" i="1" dirty="0">
                <a:latin typeface="+mj-lt"/>
              </a:rPr>
              <a:t>orbitals</a:t>
            </a:r>
            <a:r>
              <a:rPr lang="en-US" sz="2600" dirty="0">
                <a:latin typeface="+mj-lt"/>
              </a:rPr>
              <a:t> to reflect the idea that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we cannot trace their movement like we can in an orbit</a:t>
            </a:r>
            <a:r>
              <a:rPr lang="en-US" sz="2600" dirty="0">
                <a:latin typeface="+mj-lt"/>
              </a:rPr>
              <a:t> (where a particle travels along a specific path). </a:t>
            </a:r>
          </a:p>
          <a:p>
            <a:endParaRPr lang="en-US" sz="2600" dirty="0"/>
          </a:p>
        </p:txBody>
      </p:sp>
      <p:pic>
        <p:nvPicPr>
          <p:cNvPr id="4" name="Picture 7" descr="s orbit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224606"/>
            <a:ext cx="809625" cy="809625"/>
          </a:xfrm>
          <a:prstGeom prst="rect">
            <a:avLst/>
          </a:prstGeom>
          <a:noFill/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137168"/>
              </p:ext>
            </p:extLst>
          </p:nvPr>
        </p:nvGraphicFramePr>
        <p:xfrm>
          <a:off x="1066800" y="5181600"/>
          <a:ext cx="393636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PHOTO-PAINT" r:id="rId6" imgW="5766339" imgH="1792076" progId="">
                  <p:embed/>
                </p:oleObj>
              </mc:Choice>
              <mc:Fallback>
                <p:oleObj name="PHOTO-PAINT" r:id="rId6" imgW="5766339" imgH="17920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393636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43537"/>
              </p:ext>
            </p:extLst>
          </p:nvPr>
        </p:nvGraphicFramePr>
        <p:xfrm>
          <a:off x="5105400" y="4221731"/>
          <a:ext cx="30448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PhotoStyler Image" r:id="rId8" imgW="3810532" imgH="2753109" progId="">
                  <p:embed/>
                </p:oleObj>
              </mc:Choice>
              <mc:Fallback>
                <p:oleObj name="PhotoStyler Image" r:id="rId8" imgW="3810532" imgH="2753109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21731"/>
                        <a:ext cx="30448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hlinkClick r:id="rId10"/>
          </p:cNvPr>
          <p:cNvSpPr txBox="1"/>
          <p:nvPr/>
        </p:nvSpPr>
        <p:spPr>
          <a:xfrm>
            <a:off x="7924800" y="6299523"/>
            <a:ext cx="86433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falstad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84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ench Script MT" pitchFamily="66" charset="0"/>
              </a:rPr>
              <a:t>QQ</a:t>
            </a:r>
            <a:r>
              <a:rPr lang="en-US" dirty="0" smtClean="0"/>
              <a:t>: The </a:t>
            </a:r>
            <a:r>
              <a:rPr lang="en-US" dirty="0"/>
              <a:t>uncertainty principal states that</a:t>
            </a:r>
          </a:p>
        </p:txBody>
      </p:sp>
      <p:sp>
        <p:nvSpPr>
          <p:cNvPr id="5632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3528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>
                <a:latin typeface="+mj-lt"/>
              </a:rPr>
              <a:t>We can’t know exactly where a particle is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 smtClean="0">
                <a:latin typeface="+mj-lt"/>
              </a:rPr>
              <a:t>We </a:t>
            </a:r>
            <a:r>
              <a:rPr lang="en-US" sz="2000" dirty="0">
                <a:latin typeface="+mj-lt"/>
              </a:rPr>
              <a:t>can’t know exactly where a particle is and what is velocity is at the same </a:t>
            </a:r>
            <a:r>
              <a:rPr lang="en-US" sz="2000" dirty="0" smtClean="0">
                <a:latin typeface="+mj-lt"/>
              </a:rPr>
              <a:t>time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/>
              <a:t>We can’t know exactly what a particles velocity </a:t>
            </a:r>
            <a:r>
              <a:rPr lang="en-US" sz="2000" dirty="0" smtClean="0"/>
              <a:t>is</a:t>
            </a:r>
            <a:endParaRPr lang="en-US" sz="2000" dirty="0">
              <a:latin typeface="+mj-lt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>
                <a:latin typeface="+mj-lt"/>
              </a:rPr>
              <a:t>Scientists are kind of unsure about what they are doing</a:t>
            </a: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42394"/>
              </p:ext>
            </p:extLst>
          </p:nvPr>
        </p:nvGraphicFramePr>
        <p:xfrm>
          <a:off x="5410200" y="2057400"/>
          <a:ext cx="30988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PHOTO-PAINT" r:id="rId6" imgW="6653968" imgH="4977778" progId="">
                  <p:embed/>
                </p:oleObj>
              </mc:Choice>
              <mc:Fallback>
                <p:oleObj name="PHOTO-PAINT" r:id="rId6" imgW="6653968" imgH="49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30988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065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Spin: a new property of matter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6106"/>
            <a:ext cx="4572000" cy="1981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When </a:t>
            </a:r>
            <a:r>
              <a:rPr lang="en-US" sz="1800" dirty="0" smtClean="0"/>
              <a:t>we measure spin, we can only get </a:t>
            </a:r>
            <a:r>
              <a:rPr lang="en-US" sz="1800" dirty="0"/>
              <a:t>one of two </a:t>
            </a:r>
            <a:r>
              <a:rPr lang="en-US" sz="1800" dirty="0" smtClean="0"/>
              <a:t>values: 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Spin </a:t>
            </a:r>
            <a:r>
              <a:rPr lang="en-US" sz="1800" dirty="0" smtClean="0"/>
              <a:t>up (the electron’s magnet was aligned with our measurement)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Spin </a:t>
            </a:r>
            <a:r>
              <a:rPr lang="en-US" sz="1800" dirty="0" smtClean="0"/>
              <a:t>down (the electron’s magnet was aligned opposite our measurement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flipV="1">
            <a:off x="5671413" y="1600200"/>
            <a:ext cx="228600" cy="3581400"/>
          </a:xfrm>
          <a:prstGeom prst="downArrow">
            <a:avLst>
              <a:gd name="adj1" fmla="val 50000"/>
              <a:gd name="adj2" fmla="val 391667"/>
            </a:avLst>
          </a:prstGeom>
          <a:gradFill rotWithShape="1">
            <a:gsLst>
              <a:gs pos="0">
                <a:schemeClr val="tx1"/>
              </a:gs>
              <a:gs pos="50000">
                <a:schemeClr val="fol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4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881213" y="2209800"/>
            <a:ext cx="228600" cy="3581400"/>
          </a:xfrm>
          <a:prstGeom prst="downArrow">
            <a:avLst>
              <a:gd name="adj1" fmla="val 50000"/>
              <a:gd name="adj2" fmla="val 391667"/>
            </a:avLst>
          </a:prstGeom>
          <a:gradFill rotWithShape="1">
            <a:gsLst>
              <a:gs pos="0">
                <a:schemeClr val="tx1"/>
              </a:gs>
              <a:gs pos="50000">
                <a:schemeClr val="fol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215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61813" y="30480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7271613" y="30480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185140"/>
            <a:ext cx="590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 electron is not actually spinning in real space.</a:t>
            </a:r>
            <a:endParaRPr lang="en-US" dirty="0"/>
          </a:p>
        </p:txBody>
      </p:sp>
      <p:pic>
        <p:nvPicPr>
          <p:cNvPr id="55298" name="Picture 2" descr="http://upload.wikimedia.org/wikipedia/commons/2/29/Stern-Gerlach_experi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321170" cy="20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6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/>
              <a:t>The Pauli Exclusion Principle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4038600" cy="3733800"/>
          </a:xfrm>
          <a:noFill/>
          <a:ln/>
        </p:spPr>
        <p:txBody>
          <a:bodyPr lIns="92075" tIns="46037" rIns="92075" bIns="46037"/>
          <a:lstStyle/>
          <a:p>
            <a:r>
              <a:rPr lang="en-US" sz="2600" dirty="0"/>
              <a:t>No more than </a:t>
            </a:r>
            <a:r>
              <a:rPr lang="en-US" sz="2600" b="1" dirty="0"/>
              <a:t>two</a:t>
            </a:r>
            <a:r>
              <a:rPr lang="en-US" sz="2600" dirty="0"/>
              <a:t> electrons can occupy the </a:t>
            </a:r>
            <a:r>
              <a:rPr lang="en-US" sz="2600" b="1" dirty="0"/>
              <a:t>same orbital </a:t>
            </a:r>
            <a:r>
              <a:rPr lang="en-US" sz="2200" b="1" dirty="0"/>
              <a:t>(in a given shell)</a:t>
            </a:r>
            <a:r>
              <a:rPr lang="en-US" sz="2600" dirty="0"/>
              <a:t>.  </a:t>
            </a:r>
          </a:p>
          <a:p>
            <a:r>
              <a:rPr lang="en-US" sz="2600" dirty="0"/>
              <a:t>If two electrons are in the same orbital, they must have </a:t>
            </a:r>
            <a:r>
              <a:rPr lang="en-US" sz="2600" b="1" dirty="0"/>
              <a:t>different spins</a:t>
            </a:r>
            <a:r>
              <a:rPr lang="en-US" sz="2600" dirty="0"/>
              <a:t>.</a:t>
            </a:r>
          </a:p>
        </p:txBody>
      </p:sp>
      <p:pic>
        <p:nvPicPr>
          <p:cNvPr id="19967" name="Picture 5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675" y="1905000"/>
            <a:ext cx="26257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69" name="Picture 513" descr="Wolfgang Pau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13335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</a:rPr>
              <a:t>QQ: </a:t>
            </a:r>
            <a:r>
              <a:rPr lang="en-US" sz="3200" dirty="0" smtClean="0"/>
              <a:t>What </a:t>
            </a:r>
            <a:r>
              <a:rPr lang="en-US" sz="3200" dirty="0"/>
              <a:t>is the current understanding of what “waves” when a particle acts like a wave?</a:t>
            </a:r>
          </a:p>
        </p:txBody>
      </p:sp>
      <p:sp>
        <p:nvSpPr>
          <p:cNvPr id="5837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05000"/>
            <a:ext cx="8305800" cy="40386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dirty="0">
                <a:latin typeface="+mj-lt"/>
              </a:rPr>
              <a:t>The particle’s </a:t>
            </a:r>
            <a:r>
              <a:rPr lang="en-US" dirty="0" smtClean="0"/>
              <a:t>charge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extended through space and 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dirty="0" smtClean="0">
                <a:latin typeface="+mj-lt"/>
              </a:rPr>
              <a:t>There </a:t>
            </a:r>
            <a:r>
              <a:rPr lang="en-US" dirty="0">
                <a:latin typeface="+mj-lt"/>
              </a:rPr>
              <a:t>is aluminiferous ether spread throughout space that </a:t>
            </a:r>
            <a:r>
              <a:rPr lang="en-US" dirty="0" smtClean="0">
                <a:latin typeface="+mj-lt"/>
              </a:rPr>
              <a:t>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dirty="0" smtClean="0"/>
              <a:t>The particle’s</a:t>
            </a:r>
            <a:r>
              <a:rPr lang="en-US" dirty="0"/>
              <a:t> </a:t>
            </a:r>
            <a:r>
              <a:rPr lang="en-US" dirty="0"/>
              <a:t>mass </a:t>
            </a:r>
            <a:r>
              <a:rPr lang="en-US" dirty="0" smtClean="0"/>
              <a:t>is </a:t>
            </a:r>
            <a:r>
              <a:rPr lang="en-US" dirty="0"/>
              <a:t>extended through space and </a:t>
            </a:r>
            <a:r>
              <a:rPr lang="en-US" dirty="0" smtClean="0"/>
              <a:t>waves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dirty="0"/>
              <a:t>The probability of finding a particle in a given place is spread out and </a:t>
            </a:r>
            <a:r>
              <a:rPr lang="en-US" dirty="0" smtClean="0"/>
              <a:t>waves</a:t>
            </a:r>
            <a:endParaRPr lang="en-US" dirty="0"/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endParaRPr lang="en-US" dirty="0">
              <a:latin typeface="+mj-lt"/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8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 Models (continued…)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At least two </a:t>
            </a:r>
            <a:r>
              <a:rPr lang="en-US" dirty="0"/>
              <a:t>puzzles remain at this point:</a:t>
            </a:r>
          </a:p>
          <a:p>
            <a:pPr lvl="1"/>
            <a:r>
              <a:rPr lang="en-US" dirty="0"/>
              <a:t>The wave-particle duality of light.</a:t>
            </a:r>
          </a:p>
          <a:p>
            <a:pPr lvl="1"/>
            <a:r>
              <a:rPr lang="en-US" dirty="0"/>
              <a:t>The physical basis for the Bohr model.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426" y="4191000"/>
            <a:ext cx="6167073" cy="923330"/>
          </a:xfrm>
          <a:prstGeom prst="rect">
            <a:avLst/>
          </a:prstGeom>
          <a:noFill/>
          <a:effectLst>
            <a:glow rad="952500">
              <a:srgbClr val="7030A0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3429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matter = electrons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wave turned </a:t>
            </a:r>
            <a:r>
              <a:rPr lang="en-US" dirty="0"/>
              <a:t>out to describe what we observe.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01453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 descr="Med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241536"/>
            <a:ext cx="647700" cy="647700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14525" y="60198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Nobel Prize, 1929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953000" cy="3214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7030A0"/>
                </a:solidFill>
                <a:latin typeface="+mj-lt"/>
              </a:rPr>
              <a:t>De Broglie’s </a:t>
            </a:r>
            <a:r>
              <a:rPr lang="en-US" sz="2100" dirty="0">
                <a:latin typeface="+mj-lt"/>
              </a:rPr>
              <a:t>idea explained the Bohr orbitals 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latin typeface="+mj-lt"/>
              </a:rPr>
              <a:t>The quantized orbits of the Bohr model are predicted perfectly by requiring electrons to exactly wrap 1, 2, 3, </a:t>
            </a:r>
            <a:r>
              <a:rPr lang="en-US" sz="2100" dirty="0" err="1">
                <a:latin typeface="+mj-lt"/>
              </a:rPr>
              <a:t>etc</a:t>
            </a:r>
            <a:r>
              <a:rPr lang="en-US" sz="2100" dirty="0">
                <a:latin typeface="+mj-lt"/>
              </a:rPr>
              <a:t> waves around the nucleus</a:t>
            </a:r>
            <a:r>
              <a:rPr lang="en-US" sz="2100" dirty="0" smtClean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A particle of mass should have a wavelength defined by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6482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-38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(nonsense?)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-34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(again nonsense?)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-10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Diameter of an atom…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60 mph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37160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100 mph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676400" y="5257800"/>
            <a:ext cx="266700" cy="29051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76400" y="5029200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-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5715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2,000 mph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676400" y="3352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09600" y="5410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914400" y="4114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2819400" y="3886200"/>
            <a:ext cx="533400" cy="569913"/>
            <a:chOff x="1344" y="3456"/>
            <a:chExt cx="2208" cy="455"/>
          </a:xfrm>
        </p:grpSpPr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187" name="Line 19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20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21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23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5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26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7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8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29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30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37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38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49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50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51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52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55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56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57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58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59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60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61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62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63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64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Line 65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66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67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68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Line 69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70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Line 71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72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Line 73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74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75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6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Line 77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78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Line 79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80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81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82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83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84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85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86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Line 87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88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89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90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Line 91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93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94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95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96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97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Line 98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99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100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Line 101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Line 102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Line 103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Line 104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Line 105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Line 106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Line 107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Line 108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Line 109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Line 110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Line 111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80" name="Group 112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281" name="Line 113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Line 114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115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Line 116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Line 117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Line 118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Line 119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Line 120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121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Line 122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Line 123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Line 124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Line 125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Line 126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Line 127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Line 128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Line 129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Line 130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9" name="Line 131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Line 132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Line 133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Line 134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Line 135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Line 136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Line 137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Line 138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Line 139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Line 140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Line 141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Line 142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Line 143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Line 144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Line 145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Line 146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Line 147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Line 148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Line 149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Line 150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Line 151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Line 152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1" name="Line 153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2" name="Line 154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3" name="Line 155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4" name="Line 156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5" name="Line 157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6" name="Line 158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159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28" name="Group 160"/>
          <p:cNvGrpSpPr>
            <a:grpSpLocks/>
          </p:cNvGrpSpPr>
          <p:nvPr/>
        </p:nvGrpSpPr>
        <p:grpSpPr bwMode="auto">
          <a:xfrm>
            <a:off x="3352800" y="1981200"/>
            <a:ext cx="304800" cy="569913"/>
            <a:chOff x="1344" y="3456"/>
            <a:chExt cx="2208" cy="455"/>
          </a:xfrm>
        </p:grpSpPr>
        <p:grpSp>
          <p:nvGrpSpPr>
            <p:cNvPr id="7329" name="Group 161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330" name="Line 162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1" name="Line 163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164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165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4" name="Line 166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5" name="Line 167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6" name="Line 168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169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170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9" name="Line 171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0" name="Line 172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1" name="Line 173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174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175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4" name="Line 176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5" name="Line 177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6" name="Line 178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7" name="Line 179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8" name="Line 180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9" name="Line 181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0" name="Line 182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1" name="Line 183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2" name="Line 184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" name="Line 185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" name="Line 186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5" name="Line 187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6" name="Line 188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7" name="Line 189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8" name="Line 190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9" name="Line 191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0" name="Line 192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1" name="Line 193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" name="Line 194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3" name="Line 195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Line 197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6" name="Line 198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7" name="Line 199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8" name="Line 200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9" name="Line 201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0" name="Line 202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1" name="Line 203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" name="Line 204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Line 205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" name="Line 206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Line 207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Line 208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" name="Line 209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Line 210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Line 211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Line 212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Line 213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" name="Line 214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Line 215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Line 216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" name="Line 217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" name="Line 218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" name="Line 219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Line 220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Line 221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Line 222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Line 223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2" name="Line 224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" name="Line 225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" name="Line 226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" name="Line 227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" name="Line 228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" name="Line 229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8" name="Line 230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" name="Line 231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" name="Line 232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" name="Line 233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" name="Line 234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3" name="Line 235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4" name="Line 236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5" name="Line 237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6" name="Line 238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7" name="Line 239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8" name="Line 240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9" name="Line 241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0" name="Line 242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1" name="Line 243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2" name="Line 244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3" name="Line 245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4" name="Line 246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5" name="Line 247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6" name="Line 248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7" name="Line 249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8" name="Line 250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9" name="Line 251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0" name="Line 252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1" name="Line 253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2" name="Line 254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23" name="Group 255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424" name="Line 256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5" name="Line 257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6" name="Line 258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7" name="Line 259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8" name="Line 260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9" name="Line 261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0" name="Line 262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1" name="Line 263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2" name="Line 264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3" name="Line 265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4" name="Line 266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5" name="Line 267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6" name="Line 268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7" name="Line 269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8" name="Line 270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9" name="Line 271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0" name="Line 272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1" name="Line 273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2" name="Line 274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3" name="Line 275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4" name="Line 276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5" name="Line 277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6" name="Line 278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7" name="Line 279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8" name="Line 280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9" name="Line 281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0" name="Line 282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1" name="Line 283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2" name="Line 284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3" name="Line 285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4" name="Line 286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5" name="Line 287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Line 288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Line 289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Line 290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Line 291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Line 292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Line 293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2" name="Line 294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3" name="Line 295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4" name="Line 296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" name="Line 297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6" name="Line 298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7" name="Line 299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8" name="Line 300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9" name="Line 301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0" name="Line 302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1" name="Group 303"/>
          <p:cNvGrpSpPr>
            <a:grpSpLocks/>
          </p:cNvGrpSpPr>
          <p:nvPr/>
        </p:nvGrpSpPr>
        <p:grpSpPr bwMode="auto">
          <a:xfrm>
            <a:off x="2438400" y="5181600"/>
            <a:ext cx="1295400" cy="569913"/>
            <a:chOff x="1344" y="3456"/>
            <a:chExt cx="2208" cy="455"/>
          </a:xfrm>
        </p:grpSpPr>
        <p:grpSp>
          <p:nvGrpSpPr>
            <p:cNvPr id="7472" name="Group 304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473" name="Line 305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4" name="Line 306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" name="Line 307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" name="Line 308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" name="Line 309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" name="Line 310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" name="Line 311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" name="Line 312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" name="Line 313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" name="Line 314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" name="Line 315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" name="Line 316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" name="Line 317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" name="Line 318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" name="Line 319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Line 320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" name="Line 321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" name="Line 322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" name="Line 323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" name="Line 324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" name="Line 325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" name="Line 326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" name="Line 327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" name="Line 328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" name="Line 329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" name="Line 330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" name="Line 331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" name="Line 332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" name="Line 333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" name="Line 334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" name="Line 335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" name="Line 336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" name="Line 337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" name="Line 338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" name="Line 339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" name="Line 340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" name="Line 341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" name="Line 342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" name="Line 343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" name="Line 344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" name="Line 345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" name="Line 346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" name="Line 347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" name="Line 348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" name="Line 349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" name="Line 350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" name="Line 351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" name="Line 352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" name="Line 353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" name="Line 354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" name="Line 355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" name="Line 356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" name="Line 357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" name="Line 358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" name="Line 359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" name="Line 360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" name="Line 361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" name="Line 362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" name="Line 363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2" name="Line 364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" name="Line 365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" name="Line 366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" name="Line 367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" name="Line 368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" name="Line 369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" name="Line 370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" name="Line 371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" name="Line 372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" name="Line 373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" name="Line 374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" name="Line 375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" name="Line 376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5" name="Line 377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" name="Line 378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" name="Line 379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" name="Line 380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" name="Line 381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0" name="Line 382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1" name="Line 383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2" name="Line 384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3" name="Line 385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4" name="Line 386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5" name="Line 387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6" name="Line 388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" name="Line 389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8" name="Line 390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9" name="Line 391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0" name="Line 392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1" name="Line 393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2" name="Line 394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3" name="Line 395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4" name="Line 396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5" name="Line 397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66" name="Group 398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567" name="Line 399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8" name="Line 400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9" name="Line 401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0" name="Line 402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1" name="Line 403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2" name="Line 404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3" name="Line 405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4" name="Line 406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5" name="Line 407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6" name="Line 408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7" name="Line 409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" name="Line 410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" name="Line 411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" name="Line 412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" name="Line 413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" name="Line 414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" name="Line 415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" name="Line 416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" name="Line 417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" name="Line 418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" name="Line 419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" name="Line 420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" name="Line 421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" name="Line 422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" name="Line 423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" name="Line 424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" name="Line 425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" name="Line 426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" name="Line 427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" name="Line 428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" name="Line 429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8" name="Line 430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" name="Line 431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" name="Line 432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" name="Line 433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" name="Line 434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" name="Line 435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" name="Line 436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" name="Line 437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" name="Line 438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" name="Line 439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" name="Line 440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" name="Line 441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" name="Line 442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" name="Line 443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" name="Line 444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" name="Line 445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7614" name="Object 446"/>
          <p:cNvGraphicFramePr>
            <a:graphicFrameLocks noChangeAspect="1"/>
          </p:cNvGraphicFramePr>
          <p:nvPr/>
        </p:nvGraphicFramePr>
        <p:xfrm>
          <a:off x="1905000" y="3810000"/>
          <a:ext cx="619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" name="PHOTO-PAINT" r:id="rId4" imgW="1663492" imgH="1777778" progId="CorelPhotoPaint.Image.12">
                  <p:embed/>
                </p:oleObj>
              </mc:Choice>
              <mc:Fallback>
                <p:oleObj name="PHOTO-PAINT" r:id="rId4" imgW="1663492" imgH="1777778" progId="CorelPhotoPaint.Image.12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619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6" name="Object 448"/>
          <p:cNvGraphicFramePr>
            <a:graphicFrameLocks noChangeAspect="1"/>
          </p:cNvGraphicFramePr>
          <p:nvPr/>
        </p:nvGraphicFramePr>
        <p:xfrm>
          <a:off x="152400" y="1600200"/>
          <a:ext cx="28194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" name="PHOTO-PAINT" r:id="rId6" imgW="4533333" imgH="2526984" progId="CorelPhotoPaint.Image.12">
                  <p:embed/>
                </p:oleObj>
              </mc:Choice>
              <mc:Fallback>
                <p:oleObj name="PHOTO-PAINT" r:id="rId6" imgW="4533333" imgH="2526984" progId="CorelPhotoPaint.Image.12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28194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7" name="Rectangle 449"/>
          <p:cNvSpPr>
            <a:spLocks noChangeArrowheads="1"/>
          </p:cNvSpPr>
          <p:nvPr/>
        </p:nvSpPr>
        <p:spPr bwMode="auto">
          <a:xfrm>
            <a:off x="4419600" y="2286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wavelength = h / (mass×speed)</a:t>
            </a:r>
          </a:p>
          <a:p>
            <a:pPr algn="ctr"/>
            <a:r>
              <a:rPr lang="en-US">
                <a:latin typeface="Comic Sans MS" pitchFamily="66" charset="0"/>
              </a:rPr>
              <a:t>		</a:t>
            </a:r>
          </a:p>
          <a:p>
            <a:pPr algn="ctr"/>
            <a:r>
              <a:rPr lang="en-US">
                <a:latin typeface="Comic Sans MS" pitchFamily="66" charset="0"/>
              </a:rPr>
              <a:t>where h = Plank’s constant = 6 x 10</a:t>
            </a:r>
            <a:r>
              <a:rPr lang="en-US" baseline="30000">
                <a:latin typeface="Comic Sans MS" pitchFamily="66" charset="0"/>
              </a:rPr>
              <a:t>-34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don’t we observe the wave nature of matter?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762000"/>
          </a:xfrm>
        </p:spPr>
        <p:txBody>
          <a:bodyPr/>
          <a:lstStyle/>
          <a:p>
            <a:r>
              <a:rPr lang="en-US" sz="2400" dirty="0"/>
              <a:t>To observe wave effects, your “slits” need to be similar to the wavelength</a:t>
            </a:r>
          </a:p>
        </p:txBody>
      </p:sp>
      <p:pic>
        <p:nvPicPr>
          <p:cNvPr id="55301" name="Single Slit Diffraction 1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133600"/>
            <a:ext cx="3048000" cy="2286000"/>
          </a:xfrm>
          <a:prstGeom prst="rect">
            <a:avLst/>
          </a:prstGeom>
          <a:noFill/>
        </p:spPr>
      </p:pic>
      <p:pic>
        <p:nvPicPr>
          <p:cNvPr id="55302" name="Single Slit Diffraction 4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133600"/>
            <a:ext cx="3048000" cy="2286000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04800" y="49530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Example: It would take 10</a:t>
            </a:r>
            <a:r>
              <a:rPr lang="en-US" sz="2000" baseline="30000" dirty="0">
                <a:latin typeface="+mn-lt"/>
              </a:rPr>
              <a:t>27</a:t>
            </a:r>
            <a:r>
              <a:rPr lang="en-US" sz="2000" dirty="0">
                <a:latin typeface="+mn-lt"/>
              </a:rPr>
              <a:t> years for a student to </a:t>
            </a:r>
            <a:r>
              <a:rPr lang="en-US" sz="2000" dirty="0" smtClean="0">
                <a:latin typeface="+mn-lt"/>
              </a:rPr>
              <a:t>“diffract” </a:t>
            </a:r>
            <a:r>
              <a:rPr lang="en-US" sz="2000" dirty="0">
                <a:latin typeface="+mn-lt"/>
              </a:rPr>
              <a:t>through a doorway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For all material objects except the very least massive (such as electrons and protons), the wavelength is so immeasurably small that it can be completely ignored.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514600" y="4495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wavelength = h / (</a:t>
            </a:r>
            <a:r>
              <a:rPr lang="en-US" dirty="0" err="1">
                <a:latin typeface="Comic Sans MS" pitchFamily="66" charset="0"/>
              </a:rPr>
              <a:t>mass×speed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" fill="hold"/>
                                        <p:tgtEl>
                                          <p:spTgt spid="55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32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5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hiller" pitchFamily="82" charset="0"/>
              </a:rPr>
              <a:t>QQ:</a:t>
            </a:r>
            <a:r>
              <a:rPr lang="en-US" sz="3200" dirty="0" smtClean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atom has only the following possible energy levels.  How many discrete colors can it emit?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67400" y="48006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867400" y="3733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867400" y="30480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867400" y="2590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72200" y="37338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324600" y="30480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477000" y="2590800"/>
            <a:ext cx="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705600" y="259080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934200" y="25908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239000" y="3048000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410200" y="2362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4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410200" y="28956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3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410200" y="45720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10200" y="35814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sp>
        <p:nvSpPr>
          <p:cNvPr id="31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2209800"/>
          </a:xfrm>
          <a:noFill/>
          <a:ln/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2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4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5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6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7 or more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endParaRPr lang="en-US" sz="1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1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a probability distribution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505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223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0353" y="1600200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Classical electrons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waves, we can use the amplitude as a measure of where the wave “is”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71800"/>
            <a:ext cx="6934200" cy="369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71366" y="160020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Quantum!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19"/>
  <p:tag name="BULLETTYPE" val="ppBulletAlphaLCParen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0D0432CDAF4D908DC8E22069C56AD1"/>
  <p:tag name="SLIDEID" val="EB0D0432CDAF4D908DC8E22069C56AD1"/>
  <p:tag name="SLIDEORDER" val="1"/>
  <p:tag name="SLIDETYPE" val="Q"/>
  <p:tag name="DEMOGRAPHIC" val="False"/>
  <p:tag name="SPEEDSCORING" val="False"/>
  <p:tag name="VALUES" val="1¤1¤2¤1"/>
  <p:tag name="QUESTIONALIAS" val="The uncertainty principal states that"/>
  <p:tag name="ANSWERSALIAS" val="We can’t know exactly where a particle is¤We can’t know exactly what a particles velocity is¤We can’t know exactly where a particle is and what is velocity is at the same time¤Scientists are kind of unsure about what they are do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34"/>
  <p:tag name="FONTSIZE" val="21"/>
  <p:tag name="BULLETTYPE" val="ppBulletAlphaLCParenRigh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AA2B37C0A75464D8E83AF1CD713DCBD"/>
  <p:tag name="SLIDEID" val="3AA2B37C0A75464D8E83AF1CD713DCBD"/>
  <p:tag name="SLIDEORDER" val="1"/>
  <p:tag name="SLIDETYPE" val="Q"/>
  <p:tag name="DEMOGRAPHIC" val="False"/>
  <p:tag name="SPEEDSCORING" val="False"/>
  <p:tag name="VALUES" val="1¤2¤3"/>
  <p:tag name="QUESTIONALIAS" val="What is waving when a particle acts like a wave"/>
  <p:tag name="ANSWERSALIAS" val="The particle’s mass is extended through space and waves¤The probability of finding a particle in a given place is spread out and waves¤There is aluminiferous ether spread throughout space that wav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02"/>
  <p:tag name="FONTSIZE" val="26"/>
  <p:tag name="BULLETTYPE" val="ppBulletAlphaLCParenRigh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0D0432CDAF4D908DC8E22069C56AD1"/>
  <p:tag name="SLIDEID" val="EB0D0432CDAF4D908DC8E22069C56AD1"/>
  <p:tag name="SLIDEORDER" val="1"/>
  <p:tag name="SLIDETYPE" val="Q"/>
  <p:tag name="DEMOGRAPHIC" val="False"/>
  <p:tag name="SPEEDSCORING" val="False"/>
  <p:tag name="VALUES" val="1¤1¤2¤1"/>
  <p:tag name="QUESTIONALIAS" val="The uncertainty principal states that"/>
  <p:tag name="ANSWERSALIAS" val="We can’t know exactly where a particle is¤We can’t know exactly what a particles velocity is¤We can’t know exactly where a particle is and what is velocity is at the same time¤Scientists are kind of unsure about what they are doi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34"/>
  <p:tag name="FONTSIZE" val="21"/>
  <p:tag name="BULLETTYPE" val="ppBulletAlphaLCParenRigh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AA2B37C0A75464D8E83AF1CD713DCBD"/>
  <p:tag name="SLIDEID" val="3AA2B37C0A75464D8E83AF1CD713DCBD"/>
  <p:tag name="SLIDEORDER" val="1"/>
  <p:tag name="SLIDETYPE" val="Q"/>
  <p:tag name="DEMOGRAPHIC" val="False"/>
  <p:tag name="SPEEDSCORING" val="False"/>
  <p:tag name="VALUES" val="1¤2¤3"/>
  <p:tag name="QUESTIONALIAS" val="What is waving when a particle acts like a wave"/>
  <p:tag name="ANSWERSALIAS" val="The particle’s mass is extended through space and waves¤The probability of finding a particle in a given place is spread out and waves¤There is aluminiferous ether spread throughout space that wav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02"/>
  <p:tag name="FONTSIZE" val="26"/>
  <p:tag name="BULLETTYPE" val="ppBulletAlphaLCParenRigh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19"/>
  <p:tag name="BULLETTYPE" val="ppBulletAlphaLCParen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1028</Words>
  <Application>Microsoft Office PowerPoint</Application>
  <PresentationFormat>On-screen Show (4:3)</PresentationFormat>
  <Paragraphs>143</Paragraphs>
  <Slides>26</Slides>
  <Notes>3</Notes>
  <HiddenSlides>0</HiddenSlides>
  <MMClips>8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Edge</vt:lpstr>
      <vt:lpstr>Custom Design</vt:lpstr>
      <vt:lpstr>1_Edge</vt:lpstr>
      <vt:lpstr>PHOTO-PAINT</vt:lpstr>
      <vt:lpstr>Microsoft Equation 3.0</vt:lpstr>
      <vt:lpstr>PhotoStyler Image</vt:lpstr>
      <vt:lpstr>Review of Models</vt:lpstr>
      <vt:lpstr>An atom has only the following possible energy levels.  How many discrete colors can it emit?</vt:lpstr>
      <vt:lpstr>Matter Models (continued…)</vt:lpstr>
      <vt:lpstr>A wave turned out to describe what we observe.</vt:lpstr>
      <vt:lpstr>Examples</vt:lpstr>
      <vt:lpstr>Why don’t we observe the wave nature of matter?</vt:lpstr>
      <vt:lpstr>QQ: An atom has only the following possible energy levels.  How many discrete colors can it emit?</vt:lpstr>
      <vt:lpstr>The concept of a probability distribution</vt:lpstr>
      <vt:lpstr>For waves, we can use the amplitude as a measure of where the wave “is”</vt:lpstr>
      <vt:lpstr>Experimental double slit experiment using electrons</vt:lpstr>
      <vt:lpstr>So, which slit does the electron go through?</vt:lpstr>
      <vt:lpstr>The results depend on how and what we measure.</vt:lpstr>
      <vt:lpstr>So what is waving?</vt:lpstr>
      <vt:lpstr>Schrodinger’s equation</vt:lpstr>
      <vt:lpstr>The electron position is described with a probability wave</vt:lpstr>
      <vt:lpstr>The Uncertainty Principle and waves</vt:lpstr>
      <vt:lpstr>Consequences</vt:lpstr>
      <vt:lpstr>Review: How the Bohr model explains the Hydrogen Atom spectrum</vt:lpstr>
      <vt:lpstr>The uncertainty principal states that</vt:lpstr>
      <vt:lpstr>Standing wave modes in two dimensions</vt:lpstr>
      <vt:lpstr>What is the current understanding of what “waves” when a particle acts like a wave?</vt:lpstr>
      <vt:lpstr>The Wave Model of the Atom</vt:lpstr>
      <vt:lpstr>QQ: The uncertainty principal states that</vt:lpstr>
      <vt:lpstr>Spin: a new property of matter</vt:lpstr>
      <vt:lpstr>The Pauli Exclusion Principle</vt:lpstr>
      <vt:lpstr>QQ: What is the current understanding of what “waves” when a particle acts like a wave?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timoth500@yahoo.com</cp:lastModifiedBy>
  <cp:revision>83</cp:revision>
  <dcterms:created xsi:type="dcterms:W3CDTF">2005-01-11T04:20:06Z</dcterms:created>
  <dcterms:modified xsi:type="dcterms:W3CDTF">2012-10-16T15:27:09Z</dcterms:modified>
</cp:coreProperties>
</file>