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3C25E4-7ED2-4A25-BDA7-BE61D2410D80}" type="datetimeFigureOut">
              <a:rPr lang="en-US" smtClean="0"/>
              <a:t>11/27/2012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444444-0952-40C1-8949-13A1BDB56413}" type="slidenum">
              <a:rPr lang="en-US" smtClean="0"/>
              <a:t>‹#›</a:t>
            </a:fld>
            <a:endParaRPr lang="en-US"/>
          </a:p>
        </p:txBody>
      </p:sp>
    </p:spTree>
    <p:extLst>
      <p:ext uri="{BB962C8B-B14F-4D97-AF65-F5344CB8AC3E}">
        <p14:creationId xmlns:p14="http://schemas.microsoft.com/office/powerpoint/2010/main" val="322412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sr.utexas.edu/mlrs/history.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geology.about.com/library/bl/images/blconglomerate.ht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geology.about.com/library/bl/images/bltalus.ht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n.wikipedia.org/wiki/Outer_space"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en.wikipedia.org/wiki/Meteoroid" TargetMode="External"/><Relationship Id="rId4" Type="http://schemas.openxmlformats.org/officeDocument/2006/relationships/hyperlink" Target="http://en.wikipedia.org/wiki/Earth"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25000" lnSpcReduction="20000"/>
          </a:bodyPr>
          <a:lstStyle/>
          <a:p>
            <a:pPr>
              <a:defRPr/>
            </a:pPr>
            <a:r>
              <a:rPr lang="en-US" dirty="0" smtClean="0"/>
              <a:t>Dear PS100,</a:t>
            </a:r>
          </a:p>
          <a:p>
            <a:pPr>
              <a:defRPr/>
            </a:pPr>
            <a:r>
              <a:rPr lang="en-US" dirty="0" smtClean="0"/>
              <a:t> </a:t>
            </a:r>
          </a:p>
          <a:p>
            <a:pPr>
              <a:defRPr/>
            </a:pPr>
            <a:r>
              <a:rPr lang="en-US" dirty="0" smtClean="0"/>
              <a:t>We are considering throwing out the learning objectives for Ch 32 since we really test on solar system formation (the nebular hypothesis).  This email message is to alert those who did not attend this morning's </a:t>
            </a:r>
            <a:r>
              <a:rPr lang="en-US" dirty="0" err="1" smtClean="0"/>
              <a:t>inservice</a:t>
            </a:r>
            <a:r>
              <a:rPr lang="en-US" dirty="0" smtClean="0"/>
              <a:t> meeting so that you can adjust your lecture appropriately.  Possible test questions (to be discussed this coming Tuesday morning at 10:00 in our meeting) follow.</a:t>
            </a:r>
          </a:p>
          <a:p>
            <a:pPr>
              <a:defRPr/>
            </a:pPr>
            <a:r>
              <a:rPr lang="en-US" dirty="0" smtClean="0"/>
              <a:t> </a:t>
            </a:r>
          </a:p>
          <a:p>
            <a:pPr>
              <a:defRPr/>
            </a:pPr>
            <a:r>
              <a:rPr lang="en-US" dirty="0" smtClean="0"/>
              <a:t>Regards,</a:t>
            </a:r>
          </a:p>
          <a:p>
            <a:pPr>
              <a:defRPr/>
            </a:pPr>
            <a:r>
              <a:rPr lang="en-US" dirty="0" smtClean="0"/>
              <a:t>Scott Bergeson</a:t>
            </a:r>
          </a:p>
          <a:p>
            <a:pPr>
              <a:defRPr/>
            </a:pPr>
            <a:r>
              <a:rPr lang="en-US" dirty="0" smtClean="0"/>
              <a:t> </a:t>
            </a:r>
          </a:p>
          <a:p>
            <a:pPr>
              <a:defRPr/>
            </a:pPr>
            <a:r>
              <a:rPr lang="en-US" dirty="0" smtClean="0"/>
              <a:t> </a:t>
            </a:r>
          </a:p>
          <a:p>
            <a:pPr>
              <a:defRPr/>
            </a:pPr>
            <a:r>
              <a:rPr lang="en-US" dirty="0" smtClean="0"/>
              <a:t>_Solar System Formation Questions:_</a:t>
            </a:r>
          </a:p>
          <a:p>
            <a:pPr>
              <a:defRPr/>
            </a:pPr>
            <a:r>
              <a:rPr lang="en-US" dirty="0" smtClean="0"/>
              <a:t>1. The standard model of solar system formation offers what explanation </a:t>
            </a:r>
          </a:p>
          <a:p>
            <a:pPr>
              <a:defRPr/>
            </a:pPr>
            <a:r>
              <a:rPr lang="en-US" dirty="0" smtClean="0"/>
              <a:t>for the different compositions of the Terrestrial and Jovian planets?</a:t>
            </a:r>
          </a:p>
          <a:p>
            <a:pPr>
              <a:defRPr/>
            </a:pPr>
            <a:r>
              <a:rPr lang="en-US" dirty="0" smtClean="0"/>
              <a:t> a.  During condensation, the heavier elements tended to sink nearer the </a:t>
            </a:r>
          </a:p>
          <a:p>
            <a:pPr>
              <a:defRPr/>
            </a:pPr>
            <a:r>
              <a:rPr lang="en-US" dirty="0" smtClean="0"/>
              <a:t>Sun and, being rare, only provided enough material to build the </a:t>
            </a:r>
          </a:p>
          <a:p>
            <a:pPr>
              <a:defRPr/>
            </a:pPr>
            <a:r>
              <a:rPr lang="en-US" dirty="0" smtClean="0"/>
              <a:t>relatively small terrestrial planets.</a:t>
            </a:r>
          </a:p>
          <a:p>
            <a:pPr>
              <a:defRPr/>
            </a:pPr>
            <a:r>
              <a:rPr lang="en-US" dirty="0" smtClean="0"/>
              <a:t> b.  During the collapse of the gaseous nebula, most of the material </a:t>
            </a:r>
          </a:p>
          <a:p>
            <a:pPr>
              <a:defRPr/>
            </a:pPr>
            <a:r>
              <a:rPr lang="en-US" dirty="0" smtClean="0"/>
              <a:t>tended to collect far from the Sun because of the large centrifugal </a:t>
            </a:r>
          </a:p>
          <a:p>
            <a:pPr>
              <a:defRPr/>
            </a:pPr>
            <a:r>
              <a:rPr lang="en-US" dirty="0" smtClean="0"/>
              <a:t>forces, which provided the necessary material to build the large Jovian </a:t>
            </a:r>
          </a:p>
          <a:p>
            <a:pPr>
              <a:defRPr/>
            </a:pPr>
            <a:r>
              <a:rPr lang="en-US" dirty="0" smtClean="0"/>
              <a:t>planets.</a:t>
            </a:r>
          </a:p>
          <a:p>
            <a:pPr>
              <a:defRPr/>
            </a:pPr>
            <a:r>
              <a:rPr lang="en-US" dirty="0" smtClean="0"/>
              <a:t> c.  The large gravitational forces of Jupiter tended to prevent planet </a:t>
            </a:r>
          </a:p>
          <a:p>
            <a:pPr>
              <a:defRPr/>
            </a:pPr>
            <a:r>
              <a:rPr lang="en-US" dirty="0" smtClean="0"/>
              <a:t>formation in the inner solar system and eventually attracted most of the </a:t>
            </a:r>
          </a:p>
          <a:p>
            <a:pPr>
              <a:defRPr/>
            </a:pPr>
            <a:r>
              <a:rPr lang="en-US" dirty="0" smtClean="0"/>
              <a:t>material into the region of the Jovian planets.</a:t>
            </a:r>
          </a:p>
          <a:p>
            <a:pPr>
              <a:defRPr/>
            </a:pPr>
            <a:r>
              <a:rPr lang="en-US" dirty="0" smtClean="0"/>
              <a:t> d.  The terrestrial planets were formed near the Sun where, because of </a:t>
            </a:r>
          </a:p>
          <a:p>
            <a:pPr>
              <a:defRPr/>
            </a:pPr>
            <a:r>
              <a:rPr lang="en-US" dirty="0" smtClean="0"/>
              <a:t>the high temperatures, only heavier elements were able to condense. </a:t>
            </a:r>
          </a:p>
          <a:p>
            <a:pPr>
              <a:defRPr/>
            </a:pPr>
            <a:r>
              <a:rPr lang="en-US" dirty="0" smtClean="0"/>
              <a:t> </a:t>
            </a:r>
          </a:p>
          <a:p>
            <a:pPr>
              <a:defRPr/>
            </a:pPr>
            <a:r>
              <a:rPr lang="en-US" dirty="0" smtClean="0"/>
              <a:t>2. What was the form of the material from which the solar system formed?</a:t>
            </a:r>
          </a:p>
          <a:p>
            <a:pPr>
              <a:defRPr/>
            </a:pPr>
            <a:r>
              <a:rPr lang="en-US" dirty="0" smtClean="0"/>
              <a:t> a. A nebula made mostly of hydrogen and helium gas, but enriched in </a:t>
            </a:r>
          </a:p>
          <a:p>
            <a:pPr>
              <a:defRPr/>
            </a:pPr>
            <a:r>
              <a:rPr lang="en-US" dirty="0" smtClean="0"/>
              <a:t>heavier elements from supernova explosions.</a:t>
            </a:r>
          </a:p>
          <a:p>
            <a:pPr>
              <a:defRPr/>
            </a:pPr>
            <a:r>
              <a:rPr lang="en-US" dirty="0" smtClean="0"/>
              <a:t> b. A nebula made mostly of heavy elements, but enriched in hydrogen and </a:t>
            </a:r>
          </a:p>
          <a:p>
            <a:pPr>
              <a:defRPr/>
            </a:pPr>
            <a:r>
              <a:rPr lang="en-US" dirty="0" smtClean="0"/>
              <a:t>helium from supernova explosions.</a:t>
            </a:r>
          </a:p>
          <a:p>
            <a:pPr>
              <a:defRPr/>
            </a:pPr>
            <a:r>
              <a:rPr lang="en-US" dirty="0" smtClean="0"/>
              <a:t> c. A nebula made entirely of hydrogen and helium gas.</a:t>
            </a:r>
          </a:p>
          <a:p>
            <a:pPr>
              <a:defRPr/>
            </a:pPr>
            <a:r>
              <a:rPr lang="en-US" dirty="0" smtClean="0"/>
              <a:t> d. Debris from the explosion of a massive star.</a:t>
            </a:r>
          </a:p>
          <a:p>
            <a:pPr>
              <a:defRPr/>
            </a:pPr>
            <a:r>
              <a:rPr lang="en-US" dirty="0" smtClean="0"/>
              <a:t> </a:t>
            </a:r>
          </a:p>
          <a:p>
            <a:pPr>
              <a:defRPr/>
            </a:pPr>
            <a:r>
              <a:rPr lang="en-US" dirty="0" smtClean="0"/>
              <a:t>3. What process heated the early solar nebula as it slowly contracted </a:t>
            </a:r>
          </a:p>
          <a:p>
            <a:pPr>
              <a:defRPr/>
            </a:pPr>
            <a:r>
              <a:rPr lang="en-US" dirty="0" smtClean="0"/>
              <a:t>toward a central </a:t>
            </a:r>
            <a:r>
              <a:rPr lang="en-US" dirty="0" err="1" smtClean="0"/>
              <a:t>protosun</a:t>
            </a:r>
            <a:r>
              <a:rPr lang="en-US" dirty="0" smtClean="0"/>
              <a:t>?</a:t>
            </a:r>
          </a:p>
          <a:p>
            <a:pPr>
              <a:defRPr/>
            </a:pPr>
            <a:r>
              <a:rPr lang="en-US" dirty="0" smtClean="0"/>
              <a:t> a. Rotational energy transferred to heat by friction between particles </a:t>
            </a:r>
          </a:p>
          <a:p>
            <a:pPr>
              <a:defRPr/>
            </a:pPr>
            <a:r>
              <a:rPr lang="en-US" dirty="0" smtClean="0"/>
              <a:t>as the nebula slowly revolved around its center.</a:t>
            </a:r>
          </a:p>
          <a:p>
            <a:pPr>
              <a:defRPr/>
            </a:pPr>
            <a:r>
              <a:rPr lang="en-US" dirty="0" smtClean="0"/>
              <a:t> b. Release of heat by collisions of particles as they gain kinetic </a:t>
            </a:r>
          </a:p>
          <a:p>
            <a:pPr>
              <a:defRPr/>
            </a:pPr>
            <a:r>
              <a:rPr lang="en-US" dirty="0" smtClean="0"/>
              <a:t>energy in falling toward the center of the nebula.</a:t>
            </a:r>
          </a:p>
          <a:p>
            <a:pPr>
              <a:defRPr/>
            </a:pPr>
            <a:r>
              <a:rPr lang="en-US" dirty="0" smtClean="0"/>
              <a:t> c. Release of heat as molecules formed and as gases condensed into ices.</a:t>
            </a:r>
          </a:p>
          <a:p>
            <a:pPr>
              <a:defRPr/>
            </a:pPr>
            <a:r>
              <a:rPr lang="en-US" dirty="0" smtClean="0"/>
              <a:t> d. Thermonuclear fusion in the </a:t>
            </a:r>
            <a:r>
              <a:rPr lang="en-US" dirty="0" err="1" smtClean="0"/>
              <a:t>protosun</a:t>
            </a:r>
            <a:r>
              <a:rPr lang="en-US" dirty="0" smtClean="0"/>
              <a:t>, followed by radiated heating </a:t>
            </a:r>
          </a:p>
          <a:p>
            <a:pPr>
              <a:defRPr/>
            </a:pPr>
            <a:r>
              <a:rPr lang="en-US" dirty="0" smtClean="0"/>
              <a:t>of the nebula.</a:t>
            </a:r>
          </a:p>
          <a:p>
            <a:pPr>
              <a:defRPr/>
            </a:pPr>
            <a:r>
              <a:rPr lang="en-US" dirty="0" smtClean="0"/>
              <a:t> </a:t>
            </a:r>
          </a:p>
          <a:p>
            <a:pPr>
              <a:defRPr/>
            </a:pPr>
            <a:r>
              <a:rPr lang="en-US" dirty="0" smtClean="0"/>
              <a:t>4. More than any other, which physical parameter probably controlled the </a:t>
            </a:r>
          </a:p>
          <a:p>
            <a:pPr>
              <a:defRPr/>
            </a:pPr>
            <a:r>
              <a:rPr lang="en-US" dirty="0" smtClean="0"/>
              <a:t>early evolution of the planetary system and dictated the characteristics </a:t>
            </a:r>
          </a:p>
          <a:p>
            <a:pPr>
              <a:defRPr/>
            </a:pPr>
            <a:r>
              <a:rPr lang="en-US" dirty="0" smtClean="0"/>
              <a:t>of the planets that eventually formed?</a:t>
            </a:r>
          </a:p>
          <a:p>
            <a:pPr>
              <a:defRPr/>
            </a:pPr>
            <a:r>
              <a:rPr lang="en-US" dirty="0" smtClean="0"/>
              <a:t> a. Overall rotation of the nebula.</a:t>
            </a:r>
          </a:p>
          <a:p>
            <a:pPr>
              <a:defRPr/>
            </a:pPr>
            <a:r>
              <a:rPr lang="en-US" dirty="0" smtClean="0"/>
              <a:t> b. Density of hydrogen gas in the nebula.</a:t>
            </a:r>
          </a:p>
          <a:p>
            <a:pPr>
              <a:defRPr/>
            </a:pPr>
            <a:r>
              <a:rPr lang="en-US" dirty="0" smtClean="0"/>
              <a:t> c. Mix of chemical constituents.</a:t>
            </a:r>
          </a:p>
          <a:p>
            <a:pPr>
              <a:defRPr/>
            </a:pPr>
            <a:r>
              <a:rPr lang="en-US" dirty="0" smtClean="0"/>
              <a:t> d. Temperature distribution within the nebula.</a:t>
            </a:r>
          </a:p>
          <a:p>
            <a:pPr>
              <a:defRPr/>
            </a:pPr>
            <a:r>
              <a:rPr lang="en-US" dirty="0" smtClean="0"/>
              <a:t> </a:t>
            </a:r>
          </a:p>
          <a:p>
            <a:pPr>
              <a:defRPr/>
            </a:pPr>
            <a:r>
              <a:rPr lang="en-US" dirty="0" smtClean="0"/>
              <a:t>5. According to modern theories, the most significant difference between </a:t>
            </a:r>
          </a:p>
          <a:p>
            <a:pPr>
              <a:defRPr/>
            </a:pPr>
            <a:r>
              <a:rPr lang="en-US" dirty="0" smtClean="0"/>
              <a:t>the formation of the terrestrial and Jovian planets is that</a:t>
            </a:r>
          </a:p>
          <a:p>
            <a:pPr>
              <a:defRPr/>
            </a:pPr>
            <a:r>
              <a:rPr lang="en-US" dirty="0" smtClean="0"/>
              <a:t> a. both formed by accretion of </a:t>
            </a:r>
            <a:r>
              <a:rPr lang="en-US" dirty="0" err="1" smtClean="0"/>
              <a:t>planetesimals</a:t>
            </a:r>
            <a:r>
              <a:rPr lang="en-US" dirty="0" smtClean="0"/>
              <a:t>, but the Jovian planets </a:t>
            </a:r>
          </a:p>
          <a:p>
            <a:pPr>
              <a:defRPr/>
            </a:pPr>
            <a:r>
              <a:rPr lang="en-US" dirty="0" smtClean="0"/>
              <a:t>became massive enough to attract gas onto them directly from the solar </a:t>
            </a:r>
          </a:p>
          <a:p>
            <a:pPr>
              <a:defRPr/>
            </a:pPr>
            <a:r>
              <a:rPr lang="en-US" dirty="0" smtClean="0"/>
              <a:t>nebula.</a:t>
            </a:r>
          </a:p>
          <a:p>
            <a:pPr>
              <a:defRPr/>
            </a:pPr>
            <a:r>
              <a:rPr lang="en-US" dirty="0" smtClean="0"/>
              <a:t> b. both formed by accretion of rocky and icy </a:t>
            </a:r>
            <a:r>
              <a:rPr lang="en-US" dirty="0" err="1" smtClean="0"/>
              <a:t>planetesimals</a:t>
            </a:r>
            <a:r>
              <a:rPr lang="en-US" dirty="0" smtClean="0"/>
              <a:t>, but the </a:t>
            </a:r>
          </a:p>
          <a:p>
            <a:pPr>
              <a:defRPr/>
            </a:pPr>
            <a:r>
              <a:rPr lang="en-US" dirty="0" smtClean="0"/>
              <a:t>terrestrial planets were close enough to the Sun that almost all of the </a:t>
            </a:r>
          </a:p>
          <a:p>
            <a:pPr>
              <a:defRPr/>
            </a:pPr>
            <a:r>
              <a:rPr lang="en-US" dirty="0" smtClean="0"/>
              <a:t>ices escaped back to space after the planets formed.</a:t>
            </a:r>
          </a:p>
          <a:p>
            <a:pPr>
              <a:defRPr/>
            </a:pPr>
            <a:r>
              <a:rPr lang="en-US" dirty="0" smtClean="0"/>
              <a:t> c. the terrestrial planets formed close to the Sun where there was lots </a:t>
            </a:r>
          </a:p>
          <a:p>
            <a:pPr>
              <a:defRPr/>
            </a:pPr>
            <a:r>
              <a:rPr lang="en-US" dirty="0" smtClean="0"/>
              <a:t>of rock but no ice, whereas the Jovian planets formed far from the Sun </a:t>
            </a:r>
          </a:p>
          <a:p>
            <a:pPr>
              <a:defRPr/>
            </a:pPr>
            <a:r>
              <a:rPr lang="en-US" dirty="0" smtClean="0"/>
              <a:t>where there was lots of hydrogen and ice but no rocky material.</a:t>
            </a:r>
          </a:p>
          <a:p>
            <a:pPr>
              <a:defRPr/>
            </a:pPr>
            <a:r>
              <a:rPr lang="en-US" dirty="0" smtClean="0"/>
              <a:t> d. the terrestrial planets formed by accretion of </a:t>
            </a:r>
            <a:r>
              <a:rPr lang="en-US" dirty="0" err="1" smtClean="0"/>
              <a:t>planetesimals</a:t>
            </a:r>
            <a:r>
              <a:rPr lang="en-US" dirty="0" smtClean="0"/>
              <a:t>, </a:t>
            </a:r>
          </a:p>
          <a:p>
            <a:pPr>
              <a:defRPr/>
            </a:pPr>
            <a:r>
              <a:rPr lang="en-US" dirty="0" smtClean="0"/>
              <a:t>whereas the Jovian planets formed from streamers of hot gas which shot </a:t>
            </a:r>
          </a:p>
          <a:p>
            <a:pPr>
              <a:defRPr/>
            </a:pPr>
            <a:r>
              <a:rPr lang="en-US" dirty="0" smtClean="0"/>
              <a:t>out of the </a:t>
            </a:r>
            <a:r>
              <a:rPr lang="en-US" dirty="0" err="1" smtClean="0"/>
              <a:t>protostar</a:t>
            </a:r>
            <a:r>
              <a:rPr lang="en-US" dirty="0" smtClean="0"/>
              <a:t>.</a:t>
            </a:r>
          </a:p>
          <a:p>
            <a:pPr>
              <a:defRPr/>
            </a:pPr>
            <a:r>
              <a:rPr lang="en-US" dirty="0" smtClean="0"/>
              <a:t> </a:t>
            </a:r>
          </a:p>
          <a:p>
            <a:pPr>
              <a:defRPr/>
            </a:pPr>
            <a:r>
              <a:rPr lang="en-US" dirty="0" smtClean="0"/>
              <a:t>6. The atoms that make up your body were formed</a:t>
            </a:r>
          </a:p>
          <a:p>
            <a:pPr>
              <a:defRPr/>
            </a:pPr>
            <a:r>
              <a:rPr lang="en-US" dirty="0" smtClean="0"/>
              <a:t>    a.  In our Sun</a:t>
            </a:r>
          </a:p>
          <a:p>
            <a:pPr>
              <a:defRPr/>
            </a:pPr>
            <a:r>
              <a:rPr lang="en-US" dirty="0" smtClean="0"/>
              <a:t>    b.  By a star existing prior to the formation of the Sun</a:t>
            </a:r>
          </a:p>
          <a:p>
            <a:pPr>
              <a:defRPr/>
            </a:pPr>
            <a:r>
              <a:rPr lang="en-US" dirty="0" smtClean="0"/>
              <a:t>    c.  In chemical reactions in the primitive ocean and atmosphere</a:t>
            </a:r>
          </a:p>
          <a:p>
            <a:pPr>
              <a:defRPr/>
            </a:pPr>
            <a:r>
              <a:rPr lang="en-US" dirty="0" smtClean="0"/>
              <a:t>    d.  During the Big Bang</a:t>
            </a:r>
          </a:p>
          <a:p>
            <a:pPr>
              <a:defRPr/>
            </a:pPr>
            <a:r>
              <a:rPr lang="en-US" dirty="0" smtClean="0"/>
              <a:t>    e.  In a distant galaxy in a different part of the early universe</a:t>
            </a:r>
          </a:p>
          <a:p>
            <a:pPr>
              <a:defRPr/>
            </a:pPr>
            <a:r>
              <a:rPr lang="en-US" dirty="0" smtClean="0"/>
              <a:t> </a:t>
            </a:r>
          </a:p>
          <a:p>
            <a:pPr>
              <a:defRPr/>
            </a:pPr>
            <a:r>
              <a:rPr lang="en-US" dirty="0" smtClean="0"/>
              <a:t>7. The force that dominates the collapse of gas and dust in the solar </a:t>
            </a:r>
          </a:p>
          <a:p>
            <a:pPr>
              <a:defRPr/>
            </a:pPr>
            <a:r>
              <a:rPr lang="en-US" dirty="0" smtClean="0"/>
              <a:t>nebula is the</a:t>
            </a:r>
          </a:p>
          <a:p>
            <a:pPr>
              <a:defRPr/>
            </a:pPr>
            <a:r>
              <a:rPr lang="en-US" dirty="0" smtClean="0"/>
              <a:t>    a.  Gravitational Force</a:t>
            </a:r>
          </a:p>
          <a:p>
            <a:pPr>
              <a:defRPr/>
            </a:pPr>
            <a:r>
              <a:rPr lang="en-US" dirty="0" smtClean="0"/>
              <a:t>    b.  Electromagnetic Force</a:t>
            </a:r>
          </a:p>
          <a:p>
            <a:pPr>
              <a:defRPr/>
            </a:pPr>
            <a:r>
              <a:rPr lang="en-US" dirty="0" smtClean="0"/>
              <a:t>    c.  Strong Force</a:t>
            </a:r>
          </a:p>
          <a:p>
            <a:pPr>
              <a:defRPr/>
            </a:pPr>
            <a:r>
              <a:rPr lang="en-US" dirty="0" smtClean="0"/>
              <a:t>    d.  Weak Force</a:t>
            </a:r>
          </a:p>
          <a:p>
            <a:pPr>
              <a:defRPr/>
            </a:pPr>
            <a:r>
              <a:rPr lang="en-US" dirty="0" smtClean="0"/>
              <a:t>    e.  Tidal Force</a:t>
            </a:r>
          </a:p>
          <a:p>
            <a:pPr>
              <a:defRPr/>
            </a:pPr>
            <a:r>
              <a:rPr lang="en-US" dirty="0" smtClean="0"/>
              <a:t> </a:t>
            </a:r>
          </a:p>
          <a:p>
            <a:pPr>
              <a:defRPr/>
            </a:pPr>
            <a:r>
              <a:rPr lang="en-US" dirty="0" smtClean="0"/>
              <a:t>8. A curious fact about the structure of the planet Jupiter, compared to </a:t>
            </a:r>
          </a:p>
          <a:p>
            <a:pPr>
              <a:defRPr/>
            </a:pPr>
            <a:r>
              <a:rPr lang="en-US" dirty="0" smtClean="0"/>
              <a:t>that of Earth, is that it has</a:t>
            </a:r>
          </a:p>
          <a:p>
            <a:pPr>
              <a:defRPr/>
            </a:pPr>
            <a:r>
              <a:rPr lang="en-US" dirty="0" smtClean="0"/>
              <a:t> a. much greater mass but much lower average density.</a:t>
            </a:r>
          </a:p>
          <a:p>
            <a:pPr>
              <a:defRPr/>
            </a:pPr>
            <a:r>
              <a:rPr lang="en-US" dirty="0" smtClean="0"/>
              <a:t> b. about the same mass but much greater density.</a:t>
            </a:r>
          </a:p>
          <a:p>
            <a:pPr>
              <a:defRPr/>
            </a:pPr>
            <a:r>
              <a:rPr lang="en-US" dirty="0" smtClean="0"/>
              <a:t> c. much greater mass and greater average density.</a:t>
            </a:r>
          </a:p>
          <a:p>
            <a:pPr>
              <a:defRPr/>
            </a:pPr>
            <a:r>
              <a:rPr lang="en-US" dirty="0" smtClean="0"/>
              <a:t> d. much greater mass but about the same density.</a:t>
            </a:r>
          </a:p>
          <a:p>
            <a:pPr>
              <a:defRPr/>
            </a:pPr>
            <a:r>
              <a:rPr lang="en-US" dirty="0" smtClean="0"/>
              <a:t> </a:t>
            </a:r>
          </a:p>
          <a:p>
            <a:pPr>
              <a:defRPr/>
            </a:pPr>
            <a:r>
              <a:rPr lang="en-US" dirty="0" smtClean="0"/>
              <a:t>9. The most common elements in the universe are:</a:t>
            </a:r>
          </a:p>
          <a:p>
            <a:pPr>
              <a:defRPr/>
            </a:pPr>
            <a:r>
              <a:rPr lang="en-US" dirty="0" smtClean="0"/>
              <a:t> a. large quantities of heavy elements, with smaller quantities of </a:t>
            </a:r>
          </a:p>
          <a:p>
            <a:pPr>
              <a:defRPr/>
            </a:pPr>
            <a:r>
              <a:rPr lang="en-US" dirty="0" smtClean="0"/>
              <a:t>hydrogen and helium.</a:t>
            </a:r>
          </a:p>
          <a:p>
            <a:pPr>
              <a:defRPr/>
            </a:pPr>
            <a:r>
              <a:rPr lang="en-US" dirty="0" smtClean="0"/>
              <a:t> b. equal amounts of hydrogen and helium with small amounts of heavier </a:t>
            </a:r>
          </a:p>
          <a:p>
            <a:pPr>
              <a:defRPr/>
            </a:pPr>
            <a:r>
              <a:rPr lang="en-US" dirty="0" smtClean="0"/>
              <a:t>elements.</a:t>
            </a:r>
          </a:p>
          <a:p>
            <a:pPr>
              <a:defRPr/>
            </a:pPr>
            <a:r>
              <a:rPr lang="en-US" dirty="0" smtClean="0"/>
              <a:t> c. equal amounts of all elements up to iron but very little of any </a:t>
            </a:r>
          </a:p>
          <a:p>
            <a:pPr>
              <a:defRPr/>
            </a:pPr>
            <a:r>
              <a:rPr lang="en-US" dirty="0" smtClean="0"/>
              <a:t>heavier elements.</a:t>
            </a:r>
          </a:p>
          <a:p>
            <a:pPr>
              <a:defRPr/>
            </a:pPr>
            <a:r>
              <a:rPr lang="en-US" dirty="0" smtClean="0"/>
              <a:t> d. hydrogen, smaller quantities of helium, and very small quantities of </a:t>
            </a:r>
          </a:p>
          <a:p>
            <a:pPr>
              <a:defRPr/>
            </a:pPr>
            <a:r>
              <a:rPr lang="en-US" dirty="0" smtClean="0"/>
              <a:t>heavier elements.</a:t>
            </a:r>
          </a:p>
          <a:p>
            <a:pPr>
              <a:defRPr/>
            </a:pPr>
            <a:r>
              <a:rPr lang="en-US" dirty="0" smtClean="0"/>
              <a:t> </a:t>
            </a:r>
          </a:p>
          <a:p>
            <a:pPr>
              <a:defRPr/>
            </a:pPr>
            <a:r>
              <a:rPr lang="en-US" dirty="0" smtClean="0"/>
              <a:t>10. How does the Sun produce the energy that heats our planet?</a:t>
            </a:r>
          </a:p>
          <a:p>
            <a:pPr>
              <a:defRPr/>
            </a:pPr>
            <a:r>
              <a:rPr lang="en-US" dirty="0" smtClean="0"/>
              <a:t> a.  The gases inside the Sun are on fire; they are burning like a giant </a:t>
            </a:r>
          </a:p>
          <a:p>
            <a:pPr>
              <a:defRPr/>
            </a:pPr>
            <a:r>
              <a:rPr lang="en-US" dirty="0" smtClean="0"/>
              <a:t>bonfire.</a:t>
            </a:r>
          </a:p>
          <a:p>
            <a:pPr>
              <a:defRPr/>
            </a:pPr>
            <a:r>
              <a:rPr lang="en-US" dirty="0" smtClean="0"/>
              <a:t> b.  Hydrogen atoms are combined into helium atoms inside the Sun's </a:t>
            </a:r>
          </a:p>
          <a:p>
            <a:pPr>
              <a:defRPr/>
            </a:pPr>
            <a:r>
              <a:rPr lang="en-US" dirty="0" smtClean="0"/>
              <a:t>core.  Small amounts of mass are converted into huge amounts of energy </a:t>
            </a:r>
          </a:p>
          <a:p>
            <a:pPr>
              <a:defRPr/>
            </a:pPr>
            <a:r>
              <a:rPr lang="en-US" dirty="0" smtClean="0"/>
              <a:t>in this process.</a:t>
            </a:r>
          </a:p>
          <a:p>
            <a:pPr>
              <a:defRPr/>
            </a:pPr>
            <a:r>
              <a:rPr lang="en-US" dirty="0" smtClean="0"/>
              <a:t> c.  When the gas inside the Sun is compressed, it heats up.  This heat </a:t>
            </a:r>
          </a:p>
          <a:p>
            <a:pPr>
              <a:defRPr/>
            </a:pPr>
            <a:r>
              <a:rPr lang="en-US" dirty="0" smtClean="0"/>
              <a:t>radiates outward through the star.</a:t>
            </a:r>
          </a:p>
          <a:p>
            <a:pPr>
              <a:defRPr/>
            </a:pPr>
            <a:r>
              <a:rPr lang="en-US" dirty="0" smtClean="0"/>
              <a:t> d.  Magnetic energy gets trapped in sunspots and active regions.  When </a:t>
            </a:r>
          </a:p>
          <a:p>
            <a:pPr>
              <a:defRPr/>
            </a:pPr>
            <a:r>
              <a:rPr lang="en-US" dirty="0" smtClean="0"/>
              <a:t>this energy is released, it explodes off the Sun as flares that give off </a:t>
            </a:r>
          </a:p>
          <a:p>
            <a:pPr>
              <a:defRPr/>
            </a:pPr>
            <a:r>
              <a:rPr lang="en-US" dirty="0" smtClean="0"/>
              <a:t>tremendous amounts of energy.</a:t>
            </a:r>
          </a:p>
          <a:p>
            <a:pPr>
              <a:defRPr/>
            </a:pPr>
            <a:r>
              <a:rPr lang="en-US" dirty="0" smtClean="0"/>
              <a:t> e.  The core of the Sun has radioactive materials that give off energy </a:t>
            </a:r>
          </a:p>
          <a:p>
            <a:pPr>
              <a:defRPr/>
            </a:pPr>
            <a:r>
              <a:rPr lang="en-US" dirty="0" smtClean="0"/>
              <a:t>as they decay into other elements.</a:t>
            </a:r>
          </a:p>
          <a:p>
            <a:pPr>
              <a:defRPr/>
            </a:pPr>
            <a:r>
              <a:rPr lang="en-US" dirty="0" smtClean="0"/>
              <a:t> </a:t>
            </a:r>
          </a:p>
          <a:p>
            <a:pPr>
              <a:defRPr/>
            </a:pPr>
            <a:r>
              <a:rPr lang="en-US" dirty="0" smtClean="0"/>
              <a:t>11. In a main sequence star, gravitational collapse is balanced by</a:t>
            </a:r>
          </a:p>
          <a:p>
            <a:pPr>
              <a:defRPr/>
            </a:pPr>
            <a:r>
              <a:rPr lang="en-US" dirty="0" smtClean="0"/>
              <a:t>    a.  convection of stellar material from the core.</a:t>
            </a:r>
          </a:p>
          <a:p>
            <a:pPr>
              <a:defRPr/>
            </a:pPr>
            <a:r>
              <a:rPr lang="en-US" dirty="0" smtClean="0"/>
              <a:t>    b.  pressure caused by photons produced during nuclear fusion.</a:t>
            </a:r>
          </a:p>
          <a:p>
            <a:pPr>
              <a:defRPr/>
            </a:pPr>
            <a:r>
              <a:rPr lang="en-US" dirty="0" smtClean="0"/>
              <a:t>    c.  Solid material at the stellar core.</a:t>
            </a:r>
          </a:p>
          <a:p>
            <a:pPr>
              <a:defRPr/>
            </a:pPr>
            <a:r>
              <a:rPr lang="en-US" dirty="0" smtClean="0"/>
              <a:t>    d.  pressure from coronal mass ejections from the core.</a:t>
            </a:r>
          </a:p>
          <a:p>
            <a:pPr>
              <a:defRPr/>
            </a:pPr>
            <a:r>
              <a:rPr lang="en-US" dirty="0" smtClean="0"/>
              <a:t>    e.  interior cooling of the star.</a:t>
            </a:r>
          </a:p>
          <a:p>
            <a:pPr>
              <a:defRPr/>
            </a:pPr>
            <a:r>
              <a:rPr lang="en-US" dirty="0" smtClean="0"/>
              <a:t> </a:t>
            </a:r>
          </a:p>
          <a:p>
            <a:pPr>
              <a:defRPr/>
            </a:pPr>
            <a:r>
              <a:rPr lang="en-US" dirty="0" smtClean="0"/>
              <a:t>_Possible question for 34._</a:t>
            </a:r>
          </a:p>
          <a:p>
            <a:pPr>
              <a:defRPr/>
            </a:pPr>
            <a:r>
              <a:rPr lang="en-US" dirty="0" smtClean="0"/>
              <a:t>12. Why are the spiral arms of spiral galaxies blue in color?</a:t>
            </a:r>
          </a:p>
          <a:p>
            <a:pPr>
              <a:defRPr/>
            </a:pPr>
            <a:r>
              <a:rPr lang="en-US" dirty="0" smtClean="0"/>
              <a:t> a.  They are usually moving towards us and are Doppler shifted to blue </a:t>
            </a:r>
          </a:p>
          <a:p>
            <a:pPr>
              <a:defRPr/>
            </a:pPr>
            <a:r>
              <a:rPr lang="en-US" dirty="0" smtClean="0"/>
              <a:t>wavelengths.</a:t>
            </a:r>
          </a:p>
          <a:p>
            <a:pPr>
              <a:defRPr/>
            </a:pPr>
            <a:r>
              <a:rPr lang="en-US" dirty="0" smtClean="0"/>
              <a:t> b.  The gas and dust in the arms filters out all but the blue light </a:t>
            </a:r>
          </a:p>
          <a:p>
            <a:pPr>
              <a:defRPr/>
            </a:pPr>
            <a:r>
              <a:rPr lang="en-US" dirty="0" smtClean="0"/>
              <a:t>from stars in the arms.</a:t>
            </a:r>
          </a:p>
          <a:p>
            <a:pPr>
              <a:defRPr/>
            </a:pPr>
            <a:r>
              <a:rPr lang="en-US" dirty="0" smtClean="0"/>
              <a:t> c.  Stars are forming in the spiral arms so there are many more high </a:t>
            </a:r>
          </a:p>
          <a:p>
            <a:pPr>
              <a:defRPr/>
            </a:pPr>
            <a:r>
              <a:rPr lang="en-US" dirty="0" smtClean="0"/>
              <a:t>mass, hot, blue stars present.</a:t>
            </a:r>
          </a:p>
          <a:p>
            <a:pPr>
              <a:defRPr/>
            </a:pPr>
            <a:r>
              <a:rPr lang="en-US" dirty="0" smtClean="0"/>
              <a:t> d.  Almost all the stars of the disk are in the arms of the galaxy and </a:t>
            </a:r>
          </a:p>
          <a:p>
            <a:pPr>
              <a:defRPr/>
            </a:pPr>
            <a:r>
              <a:rPr lang="en-US" dirty="0" smtClean="0"/>
              <a:t>their light makes it appear blue. </a:t>
            </a:r>
          </a:p>
          <a:p>
            <a:pPr>
              <a:defRPr/>
            </a:pPr>
            <a:r>
              <a:rPr lang="en-US" dirty="0" smtClean="0"/>
              <a:t> </a:t>
            </a:r>
          </a:p>
          <a:p>
            <a:pPr>
              <a:defRPr/>
            </a:pPr>
            <a:r>
              <a:rPr lang="en-US" dirty="0" smtClean="0"/>
              <a:t> </a:t>
            </a:r>
          </a:p>
          <a:p>
            <a:pPr>
              <a:defRPr/>
            </a:pPr>
            <a:r>
              <a:rPr lang="en-US" dirty="0" smtClean="0"/>
              <a:t>_Geology tie-in questions._</a:t>
            </a:r>
          </a:p>
          <a:p>
            <a:pPr>
              <a:defRPr/>
            </a:pPr>
            <a:r>
              <a:rPr lang="en-US" dirty="0" smtClean="0"/>
              <a:t>13. The age of the solar system has been dated rather precisely to 4.56 </a:t>
            </a:r>
          </a:p>
          <a:p>
            <a:pPr>
              <a:defRPr/>
            </a:pPr>
            <a:r>
              <a:rPr lang="en-US" dirty="0" smtClean="0"/>
              <a:t>billion years.  What method was used to determine this number?</a:t>
            </a:r>
          </a:p>
          <a:p>
            <a:pPr>
              <a:defRPr/>
            </a:pPr>
            <a:r>
              <a:rPr lang="en-US" dirty="0" smtClean="0"/>
              <a:t> a. Calculating the age of the Sun from the energy it produces.</a:t>
            </a:r>
          </a:p>
          <a:p>
            <a:pPr>
              <a:defRPr/>
            </a:pPr>
            <a:r>
              <a:rPr lang="en-US" dirty="0" smtClean="0"/>
              <a:t> b. Calculating the age of the Earth by counting layers of geologic </a:t>
            </a:r>
          </a:p>
          <a:p>
            <a:pPr>
              <a:defRPr/>
            </a:pPr>
            <a:r>
              <a:rPr lang="en-US" dirty="0" smtClean="0"/>
              <a:t>deposits.</a:t>
            </a:r>
          </a:p>
          <a:p>
            <a:pPr>
              <a:defRPr/>
            </a:pPr>
            <a:r>
              <a:rPr lang="en-US" dirty="0" smtClean="0"/>
              <a:t> c. Determining the age of the Moon, which is older than Earth, by </a:t>
            </a:r>
          </a:p>
          <a:p>
            <a:pPr>
              <a:defRPr/>
            </a:pPr>
            <a:r>
              <a:rPr lang="en-US" dirty="0" smtClean="0"/>
              <a:t>measuring the density of craters.</a:t>
            </a:r>
          </a:p>
          <a:p>
            <a:pPr>
              <a:defRPr/>
            </a:pPr>
            <a:r>
              <a:rPr lang="en-US" dirty="0" smtClean="0"/>
              <a:t> d. Determining the age of meteorites by radioactive dating.</a:t>
            </a:r>
          </a:p>
          <a:p>
            <a:pPr>
              <a:defRPr/>
            </a:pPr>
            <a:r>
              <a:rPr lang="en-US" dirty="0" smtClean="0"/>
              <a:t> </a:t>
            </a:r>
          </a:p>
          <a:p>
            <a:pPr>
              <a:defRPr/>
            </a:pPr>
            <a:r>
              <a:rPr lang="en-US" dirty="0" smtClean="0"/>
              <a:t>14. The reason that most of the terrestrial planets have dense, iron </a:t>
            </a:r>
          </a:p>
          <a:p>
            <a:pPr>
              <a:defRPr/>
            </a:pPr>
            <a:r>
              <a:rPr lang="en-US" dirty="0" smtClean="0"/>
              <a:t>cores is because</a:t>
            </a:r>
          </a:p>
          <a:p>
            <a:pPr>
              <a:defRPr/>
            </a:pPr>
            <a:r>
              <a:rPr lang="en-US" dirty="0" smtClean="0"/>
              <a:t> a. Iron solidifies at the highest temperatures, so the iron core </a:t>
            </a:r>
          </a:p>
          <a:p>
            <a:pPr>
              <a:defRPr/>
            </a:pPr>
            <a:r>
              <a:rPr lang="en-US" dirty="0" smtClean="0"/>
              <a:t>condensed first from the solar nebula.  The rocky material then </a:t>
            </a:r>
          </a:p>
          <a:p>
            <a:pPr>
              <a:defRPr/>
            </a:pPr>
            <a:r>
              <a:rPr lang="en-US" dirty="0" smtClean="0"/>
              <a:t>condensed directly onto the iron core as the nebula cooled.</a:t>
            </a:r>
          </a:p>
          <a:p>
            <a:pPr>
              <a:defRPr/>
            </a:pPr>
            <a:r>
              <a:rPr lang="en-US" dirty="0" smtClean="0"/>
              <a:t> b. Terrestrial planets were initially molten or partially molten, and </a:t>
            </a:r>
          </a:p>
          <a:p>
            <a:pPr>
              <a:defRPr/>
            </a:pPr>
            <a:r>
              <a:rPr lang="en-US" dirty="0" smtClean="0"/>
              <a:t>the iron sank to the center.</a:t>
            </a:r>
          </a:p>
          <a:p>
            <a:pPr>
              <a:defRPr/>
            </a:pPr>
            <a:r>
              <a:rPr lang="en-US" dirty="0" smtClean="0"/>
              <a:t> c. Iron is magnetic, so there was a rapid accretion of iron dust grains </a:t>
            </a:r>
          </a:p>
          <a:p>
            <a:pPr>
              <a:defRPr/>
            </a:pPr>
            <a:r>
              <a:rPr lang="en-US" dirty="0" smtClean="0"/>
              <a:t>into a core, followed by a slow accretion of rocky grains.</a:t>
            </a:r>
          </a:p>
          <a:p>
            <a:pPr>
              <a:defRPr/>
            </a:pPr>
            <a:r>
              <a:rPr lang="en-US" dirty="0" smtClean="0"/>
              <a:t> d. Iron solidifies at the highest temperatures, so the iron core </a:t>
            </a:r>
          </a:p>
          <a:p>
            <a:pPr>
              <a:defRPr/>
            </a:pPr>
            <a:r>
              <a:rPr lang="en-US" dirty="0" smtClean="0"/>
              <a:t>condensed first from the solar nebula.  Rocky </a:t>
            </a:r>
            <a:r>
              <a:rPr lang="en-US" dirty="0" err="1" smtClean="0"/>
              <a:t>planetesimals</a:t>
            </a:r>
            <a:r>
              <a:rPr lang="en-US" dirty="0" smtClean="0"/>
              <a:t> then formed </a:t>
            </a:r>
          </a:p>
          <a:p>
            <a:pPr>
              <a:defRPr/>
            </a:pPr>
            <a:r>
              <a:rPr lang="en-US" dirty="0" smtClean="0"/>
              <a:t>as the nebula cooled further, and gradually impacted onto the iron core.</a:t>
            </a:r>
          </a:p>
          <a:p>
            <a:pPr>
              <a:defRPr/>
            </a:pPr>
            <a:r>
              <a:rPr lang="en-US" dirty="0" smtClean="0"/>
              <a:t> </a:t>
            </a:r>
          </a:p>
          <a:p>
            <a:pPr>
              <a:defRPr/>
            </a:pPr>
            <a:r>
              <a:rPr lang="en-US" dirty="0" smtClean="0"/>
              <a:t>15. Volcanoes on Mars have become much larger than on Earth mostly </a:t>
            </a:r>
          </a:p>
          <a:p>
            <a:pPr>
              <a:defRPr/>
            </a:pPr>
            <a:r>
              <a:rPr lang="en-US" dirty="0" smtClean="0"/>
              <a:t>because Mars lacks:</a:t>
            </a:r>
          </a:p>
          <a:p>
            <a:pPr>
              <a:defRPr/>
            </a:pPr>
            <a:r>
              <a:rPr lang="en-US" dirty="0" smtClean="0"/>
              <a:t>    a.  A thick atmosphere</a:t>
            </a:r>
          </a:p>
          <a:p>
            <a:pPr>
              <a:defRPr/>
            </a:pPr>
            <a:r>
              <a:rPr lang="en-US" dirty="0" smtClean="0"/>
              <a:t>    b.  Flowing water</a:t>
            </a:r>
          </a:p>
          <a:p>
            <a:pPr>
              <a:defRPr/>
            </a:pPr>
            <a:r>
              <a:rPr lang="en-US" dirty="0" smtClean="0"/>
              <a:t>    c.  Plate tectonics</a:t>
            </a:r>
          </a:p>
          <a:p>
            <a:pPr>
              <a:defRPr/>
            </a:pPr>
            <a:r>
              <a:rPr lang="en-US" dirty="0" smtClean="0"/>
              <a:t>    d.  A large moon</a:t>
            </a:r>
          </a:p>
          <a:p>
            <a:pPr>
              <a:defRPr/>
            </a:pPr>
            <a:r>
              <a:rPr lang="en-US" dirty="0" smtClean="0"/>
              <a:t> </a:t>
            </a:r>
          </a:p>
          <a:p>
            <a:pPr>
              <a:defRPr/>
            </a:pPr>
            <a:r>
              <a:rPr lang="en-US" dirty="0" smtClean="0"/>
              <a:t>16. The fact that there are fewer craters on the lunar </a:t>
            </a:r>
            <a:r>
              <a:rPr lang="en-US" dirty="0" err="1" smtClean="0"/>
              <a:t>maria</a:t>
            </a:r>
            <a:r>
              <a:rPr lang="en-US" dirty="0" smtClean="0"/>
              <a:t> than on the </a:t>
            </a:r>
          </a:p>
          <a:p>
            <a:pPr>
              <a:defRPr/>
            </a:pPr>
            <a:r>
              <a:rPr lang="en-US" dirty="0" smtClean="0"/>
              <a:t>lunar highlands indicates that the</a:t>
            </a:r>
          </a:p>
          <a:p>
            <a:pPr>
              <a:defRPr/>
            </a:pPr>
            <a:r>
              <a:rPr lang="en-US" dirty="0" smtClean="0"/>
              <a:t>    a.  Highlands are younger than the </a:t>
            </a:r>
            <a:r>
              <a:rPr lang="en-US" dirty="0" err="1" smtClean="0"/>
              <a:t>maria</a:t>
            </a:r>
            <a:endParaRPr lang="en-US" dirty="0" smtClean="0"/>
          </a:p>
          <a:p>
            <a:pPr>
              <a:defRPr/>
            </a:pPr>
            <a:r>
              <a:rPr lang="en-US" dirty="0" smtClean="0"/>
              <a:t>    b.  Craters formed as a result of volcanic eruptions</a:t>
            </a:r>
          </a:p>
          <a:p>
            <a:pPr>
              <a:defRPr/>
            </a:pPr>
            <a:r>
              <a:rPr lang="en-US" dirty="0" smtClean="0"/>
              <a:t>    c.  Maria formed more recently</a:t>
            </a:r>
          </a:p>
          <a:p>
            <a:pPr>
              <a:defRPr/>
            </a:pPr>
            <a:r>
              <a:rPr lang="en-US" dirty="0" smtClean="0"/>
              <a:t>    d.  Maria are of volcanic origin</a:t>
            </a:r>
          </a:p>
          <a:p>
            <a:pPr>
              <a:defRPr/>
            </a:pPr>
            <a:r>
              <a:rPr lang="en-US" dirty="0" smtClean="0"/>
              <a:t> </a:t>
            </a:r>
          </a:p>
          <a:p>
            <a:pPr>
              <a:defRPr/>
            </a:pPr>
            <a:r>
              <a:rPr lang="en-US" dirty="0" smtClean="0"/>
              <a:t> </a:t>
            </a:r>
          </a:p>
          <a:p>
            <a:pPr>
              <a:defRPr/>
            </a:pPr>
            <a:r>
              <a:rPr lang="en-US" dirty="0" smtClean="0"/>
              <a:t> </a:t>
            </a:r>
          </a:p>
          <a:p>
            <a:pPr>
              <a:defRPr/>
            </a:pPr>
            <a:r>
              <a:rPr lang="en-US" smtClean="0"/>
              <a:t> </a:t>
            </a:r>
          </a:p>
          <a:p>
            <a:pPr>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87649" y="692453"/>
            <a:ext cx="4482703" cy="3415393"/>
          </a:xfrm>
          <a:ln/>
        </p:spPr>
      </p:sp>
      <p:sp>
        <p:nvSpPr>
          <p:cNvPr id="57347" name="Rectangle 3"/>
          <p:cNvSpPr>
            <a:spLocks noGrp="1" noChangeArrowheads="1"/>
          </p:cNvSpPr>
          <p:nvPr>
            <p:ph type="body" idx="1"/>
          </p:nvPr>
        </p:nvSpPr>
        <p:spPr>
          <a:noFill/>
          <a:ln w="9525"/>
        </p:spPr>
        <p:txBody>
          <a:bodyPr/>
          <a:lstStyle/>
          <a:p>
            <a:r>
              <a:rPr lang="en-US" smtClean="0"/>
              <a:t>The McDonald Laser Ranging Station (MLRS) is a dedicated laser ranging station capable of measuring round trip light travel times to a constellation of artificial earth satellites and lunar retro-reflectors to a precision of about 1 centimeter and time of laser firing to about 35 picoseconds. Data from this station as well as 30-40 similar satellite-capable systems and one other regularly contributing lunar-capable system around the world are used for a variety of scientific pursuits including study of the earth's gravitational field, plate tectonics, earth's orientation in space, high precision time transfer, relativity, lunar and solar system dynamics, and providing high precision orbits for GPS and ocean top mapping missions. </a:t>
            </a:r>
          </a:p>
          <a:p>
            <a:pPr lvl="1"/>
            <a:r>
              <a:rPr lang="en-US" smtClean="0"/>
              <a:t>  </a:t>
            </a:r>
            <a:r>
              <a:rPr lang="en-US" smtClean="0">
                <a:hlinkClick r:id="rId3"/>
              </a:rPr>
              <a:t>MLRS History</a:t>
            </a:r>
            <a:r>
              <a:rPr lang="en-US" smtClean="0"/>
              <a:t> </a:t>
            </a:r>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fld id="{7E582718-2FA0-4B13-B4C0-BA8D8BF4A348}" type="slidenum">
              <a:rPr lang="en-US" smtClean="0"/>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lide Image Placeholder 1"/>
          <p:cNvSpPr>
            <a:spLocks noGrp="1" noRot="1" noChangeAspect="1" noTextEdit="1"/>
          </p:cNvSpPr>
          <p:nvPr>
            <p:ph type="sldImg"/>
          </p:nvPr>
        </p:nvSpPr>
        <p:spPr>
          <a:ln/>
        </p:spPr>
      </p:sp>
      <p:sp>
        <p:nvSpPr>
          <p:cNvPr id="514051" name="Notes Placeholder 2"/>
          <p:cNvSpPr>
            <a:spLocks noGrp="1"/>
          </p:cNvSpPr>
          <p:nvPr>
            <p:ph type="body" idx="1"/>
          </p:nvPr>
        </p:nvSpPr>
        <p:spPr>
          <a:noFill/>
          <a:ln/>
        </p:spPr>
        <p:txBody>
          <a:bodyPr/>
          <a:lstStyle/>
          <a:p>
            <a:endParaRPr lang="en-US" smtClean="0"/>
          </a:p>
        </p:txBody>
      </p:sp>
      <p:sp>
        <p:nvSpPr>
          <p:cNvPr id="514052" name="Slide Number Placeholder 3"/>
          <p:cNvSpPr>
            <a:spLocks noGrp="1"/>
          </p:cNvSpPr>
          <p:nvPr>
            <p:ph type="sldNum" sz="quarter" idx="5"/>
          </p:nvPr>
        </p:nvSpPr>
        <p:spPr>
          <a:xfrm>
            <a:off x="3884613" y="8685213"/>
            <a:ext cx="2971800" cy="457200"/>
          </a:xfrm>
          <a:prstGeom prst="rect">
            <a:avLst/>
          </a:prstGeom>
          <a:noFill/>
        </p:spPr>
        <p:txBody>
          <a:bodyPr lIns="91432" tIns="45716" rIns="91432" bIns="45716"/>
          <a:lstStyle/>
          <a:p>
            <a:fld id="{5ED7F767-F1A0-475C-B63A-B6D862C8DC08}" type="slidenum">
              <a:rPr lang="en-US" smtClean="0"/>
              <a:pPr/>
              <a:t>37</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Image Placeholder 1"/>
          <p:cNvSpPr>
            <a:spLocks noGrp="1" noRot="1" noChangeAspect="1" noTextEdit="1"/>
          </p:cNvSpPr>
          <p:nvPr>
            <p:ph type="sldImg"/>
          </p:nvPr>
        </p:nvSpPr>
        <p:spPr>
          <a:ln/>
        </p:spPr>
      </p:sp>
      <p:sp>
        <p:nvSpPr>
          <p:cNvPr id="522243" name="Notes Placeholder 2"/>
          <p:cNvSpPr>
            <a:spLocks noGrp="1"/>
          </p:cNvSpPr>
          <p:nvPr>
            <p:ph type="body" idx="1"/>
          </p:nvPr>
        </p:nvSpPr>
        <p:spPr>
          <a:noFill/>
          <a:ln/>
        </p:spPr>
        <p:txBody>
          <a:bodyPr/>
          <a:lstStyle/>
          <a:p>
            <a:endParaRPr lang="en-US" smtClean="0"/>
          </a:p>
        </p:txBody>
      </p:sp>
      <p:sp>
        <p:nvSpPr>
          <p:cNvPr id="522244" name="Slide Number Placeholder 3"/>
          <p:cNvSpPr>
            <a:spLocks noGrp="1"/>
          </p:cNvSpPr>
          <p:nvPr>
            <p:ph type="sldNum" sz="quarter" idx="5"/>
          </p:nvPr>
        </p:nvSpPr>
        <p:spPr>
          <a:xfrm>
            <a:off x="3884613" y="8685213"/>
            <a:ext cx="2971800" cy="457200"/>
          </a:xfrm>
          <a:prstGeom prst="rect">
            <a:avLst/>
          </a:prstGeom>
          <a:noFill/>
        </p:spPr>
        <p:txBody>
          <a:bodyPr lIns="91432" tIns="45716" rIns="91432" bIns="45716"/>
          <a:lstStyle/>
          <a:p>
            <a:fld id="{EF56DA74-432F-455E-895C-2256B60C2173}" type="slidenum">
              <a:rPr lang="en-US" smtClean="0"/>
              <a:pPr/>
              <a:t>38</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fld id="{AC2EEA28-FA74-416C-9F52-651D51A854CE}" type="slidenum">
              <a:rPr lang="en-US" smtClean="0"/>
              <a:pPr/>
              <a:t>39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p:spPr>
        <p:txBody>
          <a:bodyPr/>
          <a:lstStyle/>
          <a:p>
            <a:endParaRPr lang="en-US" smtClean="0"/>
          </a:p>
        </p:txBody>
      </p:sp>
      <p:sp>
        <p:nvSpPr>
          <p:cNvPr id="354308" name="Slide Number Placeholder 3"/>
          <p:cNvSpPr>
            <a:spLocks noGrp="1"/>
          </p:cNvSpPr>
          <p:nvPr>
            <p:ph type="sldNum" sz="quarter" idx="5"/>
          </p:nvPr>
        </p:nvSpPr>
        <p:spPr>
          <a:xfrm>
            <a:off x="3884613" y="8685213"/>
            <a:ext cx="2971800" cy="457200"/>
          </a:xfrm>
          <a:prstGeom prst="rect">
            <a:avLst/>
          </a:prstGeom>
          <a:noFill/>
        </p:spPr>
        <p:txBody>
          <a:bodyPr lIns="91432" tIns="45716" rIns="91432" bIns="45716"/>
          <a:lstStyle/>
          <a:p>
            <a:fld id="{A3E363A1-7180-4E95-86F0-D3A9F0BF7BE2}" type="slidenum">
              <a:rPr lang="en-US" smtClean="0"/>
              <a:pPr/>
              <a:t>40</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884414" y="8685894"/>
            <a:ext cx="2972098" cy="456595"/>
          </a:xfrm>
          <a:prstGeom prst="rect">
            <a:avLst/>
          </a:prstGeom>
        </p:spPr>
        <p:txBody>
          <a:bodyPr/>
          <a:lstStyle/>
          <a:p>
            <a:fld id="{7E582718-2FA0-4B13-B4C0-BA8D8BF4A348}" type="slidenum">
              <a:rPr lang="en-US" smtClean="0"/>
              <a:pPr/>
              <a:t>41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r>
              <a:rPr lang="en-US" smtClean="0"/>
              <a:t>Breccia ("BRET-cha") is a rock made of smaller rocks that are cemented together. It is like conglomerate that way. The difference between the two rock types is that breccia is made of sharp, broken clasts while </a:t>
            </a:r>
            <a:r>
              <a:rPr lang="en-US" smtClean="0">
                <a:hlinkClick r:id="rId3"/>
              </a:rPr>
              <a:t>conglomerate</a:t>
            </a:r>
            <a:r>
              <a:rPr lang="en-US" smtClean="0"/>
              <a:t> is made of smooth, eroded clasts. </a:t>
            </a:r>
          </a:p>
          <a:p>
            <a:r>
              <a:rPr lang="en-US" smtClean="0"/>
              <a:t>This is a brecciated mudstone from a northern California beach. It started as a simple rock, but some time after it consolidated, something—probably motion along a fault—shattered it and cemented it together again. The matrix between the clasts appears to be the same substance as the clasts, although there are also a few small veins of silica from the process of brecciation. </a:t>
            </a:r>
          </a:p>
          <a:p>
            <a:r>
              <a:rPr lang="en-US" smtClean="0"/>
              <a:t>There are many different ways to make breccia, and usually geologists add a word to signify the kind of breccia they're talking about. A sedimentary breccia arises from things like </a:t>
            </a:r>
            <a:r>
              <a:rPr lang="en-US" smtClean="0">
                <a:hlinkClick r:id="rId4"/>
              </a:rPr>
              <a:t>talus</a:t>
            </a:r>
            <a:r>
              <a:rPr lang="en-US" smtClean="0"/>
              <a:t> or landslide debris. A volcanic or igneous breccia forms during eruptive activities. A collapse breccia forms when rocks are partly dissolved, such as limestone or marble. The stone shown here is a fault breccia. And a new member of the family, first described from the Moon, is impact breccia.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685800" y="4343400"/>
            <a:ext cx="5486400" cy="4114800"/>
          </a:xfrm>
          <a:noFill/>
          <a:ln w="9525"/>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xfrm>
            <a:off x="685800" y="4343400"/>
            <a:ext cx="5486400" cy="4114800"/>
          </a:xfrm>
          <a:noFill/>
          <a:ln w="9525"/>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xfrm>
            <a:off x="685800" y="4343400"/>
            <a:ext cx="5486400" cy="4114800"/>
          </a:xfrm>
          <a:noFill/>
          <a:ln w="9525"/>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p:spPr>
        <p:txBody>
          <a:bodyPr/>
          <a:lstStyle/>
          <a:p>
            <a:r>
              <a:rPr lang="en-US" smtClean="0"/>
              <a:t>A </a:t>
            </a:r>
            <a:r>
              <a:rPr lang="en-US" b="1" smtClean="0"/>
              <a:t>meteorite</a:t>
            </a:r>
            <a:r>
              <a:rPr lang="en-US" smtClean="0"/>
              <a:t> is a natural object originating in </a:t>
            </a:r>
            <a:r>
              <a:rPr lang="en-US" smtClean="0">
                <a:hlinkClick r:id="rId3" action="ppaction://hlinkfile" tooltip="Outer space"/>
              </a:rPr>
              <a:t>outer space</a:t>
            </a:r>
            <a:r>
              <a:rPr lang="en-US" smtClean="0"/>
              <a:t> that survives an impact with the </a:t>
            </a:r>
            <a:r>
              <a:rPr lang="en-US" smtClean="0">
                <a:hlinkClick r:id="rId4" action="ppaction://hlinkfile" tooltip="Earth"/>
              </a:rPr>
              <a:t>Earth</a:t>
            </a:r>
            <a:r>
              <a:rPr lang="en-US" smtClean="0"/>
              <a:t>'s surface. While in space it is called a </a:t>
            </a:r>
            <a:r>
              <a:rPr lang="en-US" smtClean="0">
                <a:hlinkClick r:id="rId5" action="ppaction://hlinkfile" tooltip="Meteoroid"/>
              </a:rPr>
              <a:t>meteoroid</a:t>
            </a:r>
            <a:r>
              <a:rPr lang="en-US" smtClean="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noFill/>
          <a:ln w="9525"/>
        </p:spPr>
        <p:txBody>
          <a:bodyPr lIns="90472" tIns="44442" rIns="90472" bIns="44442"/>
          <a:lstStyle/>
          <a:p>
            <a:endParaRPr lang="en-US" smtClean="0"/>
          </a:p>
        </p:txBody>
      </p:sp>
      <p:sp>
        <p:nvSpPr>
          <p:cNvPr id="56323" name="Rectangle 3"/>
          <p:cNvSpPr>
            <a:spLocks noGrp="1" noRot="1" noChangeAspect="1" noChangeArrowheads="1" noTextEdit="1"/>
          </p:cNvSpPr>
          <p:nvPr>
            <p:ph type="sldImg"/>
          </p:nvPr>
        </p:nvSpPr>
        <p:spPr>
          <a:xfrm>
            <a:off x="1187648" y="692453"/>
            <a:ext cx="4484192" cy="3415393"/>
          </a:xfrm>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9D3D0E-153D-478E-930E-A6754D8A91EC}"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37CA8-6A81-4B94-8AB7-89BB7EA5EAC6}" type="slidenum">
              <a:rPr lang="en-US" smtClean="0"/>
              <a:t>‹#›</a:t>
            </a:fld>
            <a:endParaRPr lang="en-US"/>
          </a:p>
        </p:txBody>
      </p:sp>
    </p:spTree>
    <p:extLst>
      <p:ext uri="{BB962C8B-B14F-4D97-AF65-F5344CB8AC3E}">
        <p14:creationId xmlns:p14="http://schemas.microsoft.com/office/powerpoint/2010/main" val="2138195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9D3D0E-153D-478E-930E-A6754D8A91EC}"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37CA8-6A81-4B94-8AB7-89BB7EA5EAC6}" type="slidenum">
              <a:rPr lang="en-US" smtClean="0"/>
              <a:t>‹#›</a:t>
            </a:fld>
            <a:endParaRPr lang="en-US"/>
          </a:p>
        </p:txBody>
      </p:sp>
    </p:spTree>
    <p:extLst>
      <p:ext uri="{BB962C8B-B14F-4D97-AF65-F5344CB8AC3E}">
        <p14:creationId xmlns:p14="http://schemas.microsoft.com/office/powerpoint/2010/main" val="101050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9D3D0E-153D-478E-930E-A6754D8A91EC}"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37CA8-6A81-4B94-8AB7-89BB7EA5EAC6}" type="slidenum">
              <a:rPr lang="en-US" smtClean="0"/>
              <a:t>‹#›</a:t>
            </a:fld>
            <a:endParaRPr lang="en-US"/>
          </a:p>
        </p:txBody>
      </p:sp>
    </p:spTree>
    <p:extLst>
      <p:ext uri="{BB962C8B-B14F-4D97-AF65-F5344CB8AC3E}">
        <p14:creationId xmlns:p14="http://schemas.microsoft.com/office/powerpoint/2010/main" val="241315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BEA642D7-0267-407B-B28B-71A3BBF5600A}" type="slidenum">
              <a:rPr lang="en-US"/>
              <a:pPr/>
              <a:t>‹#›</a:t>
            </a:fld>
            <a:endParaRPr lang="en-US"/>
          </a:p>
        </p:txBody>
      </p:sp>
    </p:spTree>
    <p:extLst>
      <p:ext uri="{BB962C8B-B14F-4D97-AF65-F5344CB8AC3E}">
        <p14:creationId xmlns:p14="http://schemas.microsoft.com/office/powerpoint/2010/main" val="2960711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72E4239C-2DB4-4576-98AE-0E8A5372FB09}" type="slidenum">
              <a:rPr lang="en-US"/>
              <a:pPr/>
              <a:t>‹#›</a:t>
            </a:fld>
            <a:endParaRPr lang="en-US"/>
          </a:p>
        </p:txBody>
      </p:sp>
    </p:spTree>
    <p:extLst>
      <p:ext uri="{BB962C8B-B14F-4D97-AF65-F5344CB8AC3E}">
        <p14:creationId xmlns:p14="http://schemas.microsoft.com/office/powerpoint/2010/main" val="537513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CB8D48-A403-4106-8334-71E3117ACB5F}" type="slidenum">
              <a:rPr lang="en-US"/>
              <a:pPr>
                <a:defRPr/>
              </a:pPr>
              <a:t>‹#›</a:t>
            </a:fld>
            <a:endParaRPr lang="en-US"/>
          </a:p>
        </p:txBody>
      </p:sp>
    </p:spTree>
    <p:extLst>
      <p:ext uri="{BB962C8B-B14F-4D97-AF65-F5344CB8AC3E}">
        <p14:creationId xmlns:p14="http://schemas.microsoft.com/office/powerpoint/2010/main" val="2426432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71600"/>
            <a:ext cx="4114800" cy="50292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76BF17-9C85-4095-B44B-6E8145E13624}" type="slidenum">
              <a:rPr lang="en-US"/>
              <a:pPr>
                <a:defRPr/>
              </a:pPr>
              <a:t>‹#›</a:t>
            </a:fld>
            <a:endParaRPr lang="en-US"/>
          </a:p>
        </p:txBody>
      </p:sp>
    </p:spTree>
    <p:extLst>
      <p:ext uri="{BB962C8B-B14F-4D97-AF65-F5344CB8AC3E}">
        <p14:creationId xmlns:p14="http://schemas.microsoft.com/office/powerpoint/2010/main" val="4142741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9D3D0E-153D-478E-930E-A6754D8A91EC}"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37CA8-6A81-4B94-8AB7-89BB7EA5EAC6}" type="slidenum">
              <a:rPr lang="en-US" smtClean="0"/>
              <a:t>‹#›</a:t>
            </a:fld>
            <a:endParaRPr lang="en-US"/>
          </a:p>
        </p:txBody>
      </p:sp>
    </p:spTree>
    <p:extLst>
      <p:ext uri="{BB962C8B-B14F-4D97-AF65-F5344CB8AC3E}">
        <p14:creationId xmlns:p14="http://schemas.microsoft.com/office/powerpoint/2010/main" val="2525253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9D3D0E-153D-478E-930E-A6754D8A91EC}" type="datetimeFigureOut">
              <a:rPr lang="en-US" smtClean="0"/>
              <a:t>11/27/2012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37CA8-6A81-4B94-8AB7-89BB7EA5EAC6}" type="slidenum">
              <a:rPr lang="en-US" smtClean="0"/>
              <a:t>‹#›</a:t>
            </a:fld>
            <a:endParaRPr lang="en-US"/>
          </a:p>
        </p:txBody>
      </p:sp>
    </p:spTree>
    <p:extLst>
      <p:ext uri="{BB962C8B-B14F-4D97-AF65-F5344CB8AC3E}">
        <p14:creationId xmlns:p14="http://schemas.microsoft.com/office/powerpoint/2010/main" val="183681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9D3D0E-153D-478E-930E-A6754D8A91EC}" type="datetimeFigureOut">
              <a:rPr lang="en-US" smtClean="0"/>
              <a:t>11/27/2012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F37CA8-6A81-4B94-8AB7-89BB7EA5EAC6}" type="slidenum">
              <a:rPr lang="en-US" smtClean="0"/>
              <a:t>‹#›</a:t>
            </a:fld>
            <a:endParaRPr lang="en-US"/>
          </a:p>
        </p:txBody>
      </p:sp>
    </p:spTree>
    <p:extLst>
      <p:ext uri="{BB962C8B-B14F-4D97-AF65-F5344CB8AC3E}">
        <p14:creationId xmlns:p14="http://schemas.microsoft.com/office/powerpoint/2010/main" val="350292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9D3D0E-153D-478E-930E-A6754D8A91EC}" type="datetimeFigureOut">
              <a:rPr lang="en-US" smtClean="0"/>
              <a:t>11/27/2012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F37CA8-6A81-4B94-8AB7-89BB7EA5EAC6}" type="slidenum">
              <a:rPr lang="en-US" smtClean="0"/>
              <a:t>‹#›</a:t>
            </a:fld>
            <a:endParaRPr lang="en-US"/>
          </a:p>
        </p:txBody>
      </p:sp>
    </p:spTree>
    <p:extLst>
      <p:ext uri="{BB962C8B-B14F-4D97-AF65-F5344CB8AC3E}">
        <p14:creationId xmlns:p14="http://schemas.microsoft.com/office/powerpoint/2010/main" val="386013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9D3D0E-153D-478E-930E-A6754D8A91EC}" type="datetimeFigureOut">
              <a:rPr lang="en-US" smtClean="0"/>
              <a:t>11/27/2012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F37CA8-6A81-4B94-8AB7-89BB7EA5EAC6}" type="slidenum">
              <a:rPr lang="en-US" smtClean="0"/>
              <a:t>‹#›</a:t>
            </a:fld>
            <a:endParaRPr lang="en-US"/>
          </a:p>
        </p:txBody>
      </p:sp>
    </p:spTree>
    <p:extLst>
      <p:ext uri="{BB962C8B-B14F-4D97-AF65-F5344CB8AC3E}">
        <p14:creationId xmlns:p14="http://schemas.microsoft.com/office/powerpoint/2010/main" val="1809348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9D3D0E-153D-478E-930E-A6754D8A91EC}" type="datetimeFigureOut">
              <a:rPr lang="en-US" smtClean="0"/>
              <a:t>11/27/2012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F37CA8-6A81-4B94-8AB7-89BB7EA5EAC6}" type="slidenum">
              <a:rPr lang="en-US" smtClean="0"/>
              <a:t>‹#›</a:t>
            </a:fld>
            <a:endParaRPr lang="en-US"/>
          </a:p>
        </p:txBody>
      </p:sp>
    </p:spTree>
    <p:extLst>
      <p:ext uri="{BB962C8B-B14F-4D97-AF65-F5344CB8AC3E}">
        <p14:creationId xmlns:p14="http://schemas.microsoft.com/office/powerpoint/2010/main" val="3984140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9D3D0E-153D-478E-930E-A6754D8A91EC}" type="datetimeFigureOut">
              <a:rPr lang="en-US" smtClean="0"/>
              <a:t>11/27/2012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F37CA8-6A81-4B94-8AB7-89BB7EA5EAC6}" type="slidenum">
              <a:rPr lang="en-US" smtClean="0"/>
              <a:t>‹#›</a:t>
            </a:fld>
            <a:endParaRPr lang="en-US"/>
          </a:p>
        </p:txBody>
      </p:sp>
    </p:spTree>
    <p:extLst>
      <p:ext uri="{BB962C8B-B14F-4D97-AF65-F5344CB8AC3E}">
        <p14:creationId xmlns:p14="http://schemas.microsoft.com/office/powerpoint/2010/main" val="1964268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9D3D0E-153D-478E-930E-A6754D8A91EC}" type="datetimeFigureOut">
              <a:rPr lang="en-US" smtClean="0"/>
              <a:t>11/27/2012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F37CA8-6A81-4B94-8AB7-89BB7EA5EAC6}" type="slidenum">
              <a:rPr lang="en-US" smtClean="0"/>
              <a:t>‹#›</a:t>
            </a:fld>
            <a:endParaRPr lang="en-US"/>
          </a:p>
        </p:txBody>
      </p:sp>
    </p:spTree>
    <p:extLst>
      <p:ext uri="{BB962C8B-B14F-4D97-AF65-F5344CB8AC3E}">
        <p14:creationId xmlns:p14="http://schemas.microsoft.com/office/powerpoint/2010/main" val="3408439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D3D0E-153D-478E-930E-A6754D8A91EC}" type="datetimeFigureOut">
              <a:rPr lang="en-US" smtClean="0"/>
              <a:t>11/27/2012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37CA8-6A81-4B94-8AB7-89BB7EA5EAC6}" type="slidenum">
              <a:rPr lang="en-US" smtClean="0"/>
              <a:t>‹#›</a:t>
            </a:fld>
            <a:endParaRPr lang="en-US"/>
          </a:p>
        </p:txBody>
      </p:sp>
    </p:spTree>
    <p:extLst>
      <p:ext uri="{BB962C8B-B14F-4D97-AF65-F5344CB8AC3E}">
        <p14:creationId xmlns:p14="http://schemas.microsoft.com/office/powerpoint/2010/main" val="1974619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32.jpeg"/><Relationship Id="rId4" Type="http://schemas.openxmlformats.org/officeDocument/2006/relationships/hyperlink" Target="http://calgary.rasc.ca/images/Solar_System_Objects_GT_1000_KM.gif"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32.jpeg"/><Relationship Id="rId4" Type="http://schemas.openxmlformats.org/officeDocument/2006/relationships/hyperlink" Target="http://calgary.rasc.ca/images/Solar_System_Objects_GT_1000_KM.gi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54.jpe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file:///E:\U5FILES\MEDIA\CH19\F19_01.MOV" TargetMode="External"/><Relationship Id="rId1" Type="http://schemas.openxmlformats.org/officeDocument/2006/relationships/tags" Target="../tags/tag26.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file:///E:\U5FILES\MEDIA\CH19\F19_02.MOV" TargetMode="External"/><Relationship Id="rId1" Type="http://schemas.openxmlformats.org/officeDocument/2006/relationships/tags" Target="../tags/tag27.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63.png"/><Relationship Id="rId4"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2.xml"/><Relationship Id="rId7" Type="http://schemas.openxmlformats.org/officeDocument/2006/relationships/image" Target="../media/image68.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16.xml"/><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34.xml"/><Relationship Id="rId7"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vmlDrawing" Target="../drawings/vmlDrawing3.vml"/><Relationship Id="rId6" Type="http://schemas.openxmlformats.org/officeDocument/2006/relationships/tags" Target="../tags/tag37.xml"/><Relationship Id="rId5" Type="http://schemas.openxmlformats.org/officeDocument/2006/relationships/tags" Target="../tags/tag36.xml"/><Relationship Id="rId10" Type="http://schemas.openxmlformats.org/officeDocument/2006/relationships/image" Target="../media/image71.emf"/><Relationship Id="rId4" Type="http://schemas.openxmlformats.org/officeDocument/2006/relationships/tags" Target="../tags/tag35.xml"/><Relationship Id="rId9" Type="http://schemas.openxmlformats.org/officeDocument/2006/relationships/oleObject" Target="../embeddings/Microsoft_Excel_97-2003_Worksheet1.xls"/></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file:///E:\U5FILES\MEDIA\CH24\F24_08.MOV" TargetMode="Externa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 descr="moussette_aur16jul1_full"/>
          <p:cNvPicPr>
            <a:picLocks noChangeAspect="1" noChangeArrowheads="1"/>
          </p:cNvPicPr>
          <p:nvPr/>
        </p:nvPicPr>
        <p:blipFill>
          <a:blip r:embed="rId4"/>
          <a:srcRect/>
          <a:stretch>
            <a:fillRect/>
          </a:stretch>
        </p:blipFill>
        <p:spPr bwMode="auto">
          <a:xfrm>
            <a:off x="-762000" y="0"/>
            <a:ext cx="10820400" cy="6853238"/>
          </a:xfrm>
          <a:prstGeom prst="rect">
            <a:avLst/>
          </a:prstGeom>
          <a:noFill/>
          <a:ln w="9525">
            <a:noFill/>
            <a:miter lim="800000"/>
            <a:headEnd/>
            <a:tailEnd/>
          </a:ln>
        </p:spPr>
      </p:pic>
      <p:sp>
        <p:nvSpPr>
          <p:cNvPr id="7171" name="Rectangle 11"/>
          <p:cNvSpPr>
            <a:spLocks noGrp="1" noChangeArrowheads="1"/>
          </p:cNvSpPr>
          <p:nvPr>
            <p:ph type="title"/>
          </p:nvPr>
        </p:nvSpPr>
        <p:spPr>
          <a:xfrm>
            <a:off x="0" y="241410"/>
            <a:ext cx="8991600" cy="1219200"/>
          </a:xfrm>
        </p:spPr>
        <p:txBody>
          <a:bodyPr/>
          <a:lstStyle/>
          <a:p>
            <a:pPr eaLnBrk="1" hangingPunct="1"/>
            <a:r>
              <a:rPr lang="en-US" dirty="0" smtClean="0">
                <a:solidFill>
                  <a:schemeClr val="bg1"/>
                </a:solidFill>
              </a:rPr>
              <a:t>Beyond the earth</a:t>
            </a:r>
          </a:p>
        </p:txBody>
      </p:sp>
      <p:sp>
        <p:nvSpPr>
          <p:cNvPr id="7172" name="Text Box 3"/>
          <p:cNvSpPr txBox="1">
            <a:spLocks noChangeArrowheads="1"/>
          </p:cNvSpPr>
          <p:nvPr/>
        </p:nvSpPr>
        <p:spPr bwMode="auto">
          <a:xfrm>
            <a:off x="2514600" y="1828800"/>
            <a:ext cx="3962400" cy="366713"/>
          </a:xfrm>
          <a:prstGeom prst="rect">
            <a:avLst/>
          </a:prstGeom>
          <a:noFill/>
          <a:ln w="9525">
            <a:noFill/>
            <a:miter lim="800000"/>
            <a:headEnd/>
            <a:tailEnd/>
          </a:ln>
        </p:spPr>
        <p:txBody>
          <a:bodyPr>
            <a:spAutoFit/>
          </a:bodyPr>
          <a:lstStyle/>
          <a:p>
            <a:pPr algn="l" eaLnBrk="0" hangingPunct="0"/>
            <a:endParaRPr lang="en-US" b="0">
              <a:latin typeface="Arial" charset="0"/>
            </a:endParaRPr>
          </a:p>
        </p:txBody>
      </p:sp>
      <p:pic>
        <p:nvPicPr>
          <p:cNvPr id="7173" name="Picture 7" descr="duffy_mars040123"/>
          <p:cNvPicPr>
            <a:picLocks noChangeAspect="1" noChangeArrowheads="1"/>
          </p:cNvPicPr>
          <p:nvPr/>
        </p:nvPicPr>
        <p:blipFill>
          <a:blip r:embed="rId5"/>
          <a:srcRect/>
          <a:stretch>
            <a:fillRect/>
          </a:stretch>
        </p:blipFill>
        <p:spPr bwMode="auto">
          <a:xfrm>
            <a:off x="7143939" y="4702176"/>
            <a:ext cx="2895600" cy="21510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7059123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28600" y="152400"/>
            <a:ext cx="8686800" cy="1139825"/>
          </a:xfrm>
        </p:spPr>
        <p:txBody>
          <a:bodyPr/>
          <a:lstStyle/>
          <a:p>
            <a:r>
              <a:rPr lang="en-US" dirty="0" smtClean="0"/>
              <a:t>How about the rest of the solar system?</a:t>
            </a:r>
            <a:br>
              <a:rPr lang="en-US" dirty="0" smtClean="0"/>
            </a:br>
            <a:r>
              <a:rPr lang="en-US" dirty="0" smtClean="0"/>
              <a:t>Some </a:t>
            </a:r>
            <a:r>
              <a:rPr lang="en-US" dirty="0"/>
              <a:t>stats on the Sun</a:t>
            </a:r>
          </a:p>
        </p:txBody>
      </p:sp>
      <p:sp>
        <p:nvSpPr>
          <p:cNvPr id="65539" name="Rectangle 3"/>
          <p:cNvSpPr>
            <a:spLocks noGrp="1" noChangeArrowheads="1"/>
          </p:cNvSpPr>
          <p:nvPr>
            <p:ph type="body" sz="half" idx="1"/>
          </p:nvPr>
        </p:nvSpPr>
        <p:spPr>
          <a:xfrm>
            <a:off x="228600" y="1600200"/>
            <a:ext cx="4419600" cy="5029200"/>
          </a:xfrm>
        </p:spPr>
        <p:txBody>
          <a:bodyPr>
            <a:normAutofit fontScale="85000" lnSpcReduction="20000"/>
          </a:bodyPr>
          <a:lstStyle/>
          <a:p>
            <a:pPr>
              <a:lnSpc>
                <a:spcPct val="90000"/>
              </a:lnSpc>
            </a:pPr>
            <a:r>
              <a:rPr lang="en-US" sz="2400" dirty="0"/>
              <a:t>Time for light to reach Earth</a:t>
            </a:r>
          </a:p>
          <a:p>
            <a:pPr lvl="1">
              <a:lnSpc>
                <a:spcPct val="90000"/>
              </a:lnSpc>
            </a:pPr>
            <a:r>
              <a:rPr lang="en-US" sz="2000" dirty="0"/>
              <a:t>8.32 minutes</a:t>
            </a:r>
          </a:p>
          <a:p>
            <a:pPr>
              <a:lnSpc>
                <a:spcPct val="90000"/>
              </a:lnSpc>
            </a:pPr>
            <a:r>
              <a:rPr lang="en-US" sz="2400" dirty="0"/>
              <a:t>Mass ~ 2 x 10</a:t>
            </a:r>
            <a:r>
              <a:rPr lang="en-US" sz="2400" baseline="30000" dirty="0"/>
              <a:t>30</a:t>
            </a:r>
            <a:r>
              <a:rPr lang="en-US" sz="2400" dirty="0"/>
              <a:t> kg</a:t>
            </a:r>
          </a:p>
          <a:p>
            <a:pPr lvl="1">
              <a:lnSpc>
                <a:spcPct val="90000"/>
              </a:lnSpc>
            </a:pPr>
            <a:r>
              <a:rPr lang="en-US" sz="2000" dirty="0"/>
              <a:t>~ 333,000 more massive than the Earth</a:t>
            </a:r>
          </a:p>
          <a:p>
            <a:pPr>
              <a:lnSpc>
                <a:spcPct val="90000"/>
              </a:lnSpc>
            </a:pPr>
            <a:r>
              <a:rPr lang="en-US" sz="2400" dirty="0"/>
              <a:t>Composition by number of atoms</a:t>
            </a:r>
          </a:p>
          <a:p>
            <a:pPr lvl="1">
              <a:lnSpc>
                <a:spcPct val="90000"/>
              </a:lnSpc>
            </a:pPr>
            <a:r>
              <a:rPr lang="en-US" sz="2000" dirty="0"/>
              <a:t>92.1% Hydrogen</a:t>
            </a:r>
          </a:p>
          <a:p>
            <a:pPr lvl="1">
              <a:lnSpc>
                <a:spcPct val="90000"/>
              </a:lnSpc>
            </a:pPr>
            <a:r>
              <a:rPr lang="en-US" sz="2000" dirty="0"/>
              <a:t>7.8% Helium</a:t>
            </a:r>
          </a:p>
          <a:p>
            <a:pPr lvl="1">
              <a:lnSpc>
                <a:spcPct val="90000"/>
              </a:lnSpc>
            </a:pPr>
            <a:r>
              <a:rPr lang="en-US" sz="2000" dirty="0"/>
              <a:t>0.1% everything else</a:t>
            </a:r>
          </a:p>
          <a:p>
            <a:pPr>
              <a:lnSpc>
                <a:spcPct val="90000"/>
              </a:lnSpc>
            </a:pPr>
            <a:r>
              <a:rPr lang="en-US" sz="2400" dirty="0"/>
              <a:t>Surface temp ~ 5800 K</a:t>
            </a:r>
          </a:p>
          <a:p>
            <a:pPr>
              <a:lnSpc>
                <a:spcPct val="90000"/>
              </a:lnSpc>
            </a:pPr>
            <a:r>
              <a:rPr lang="en-US" sz="2400" dirty="0"/>
              <a:t>Interior temp ~ 15,500,000 </a:t>
            </a:r>
            <a:r>
              <a:rPr lang="en-US" sz="2400" dirty="0" smtClean="0"/>
              <a:t>K</a:t>
            </a:r>
          </a:p>
          <a:p>
            <a:r>
              <a:rPr lang="en-US" sz="2400" dirty="0" smtClean="0"/>
              <a:t>The Sun contains more than 99.85% of the total mass of the solar system</a:t>
            </a:r>
          </a:p>
          <a:p>
            <a:r>
              <a:rPr lang="en-US" sz="2400" dirty="0" smtClean="0"/>
              <a:t>If you put </a:t>
            </a:r>
            <a:r>
              <a:rPr lang="en-US" sz="2400" i="1" dirty="0" smtClean="0"/>
              <a:t>all</a:t>
            </a:r>
            <a:r>
              <a:rPr lang="en-US" sz="2400" dirty="0" smtClean="0"/>
              <a:t> the planets in the solar system, they would not fill up the volume of the Sun</a:t>
            </a:r>
          </a:p>
          <a:p>
            <a:r>
              <a:rPr lang="en-US" sz="2400" dirty="0" smtClean="0"/>
              <a:t>110 Earths or 10 </a:t>
            </a:r>
            <a:r>
              <a:rPr lang="en-US" sz="2400" dirty="0" err="1" smtClean="0"/>
              <a:t>Jupiters</a:t>
            </a:r>
            <a:r>
              <a:rPr lang="en-US" sz="2400" dirty="0" smtClean="0"/>
              <a:t> fit across the diameter of the Sun</a:t>
            </a:r>
            <a:endParaRPr lang="en-US" sz="2400" dirty="0"/>
          </a:p>
          <a:p>
            <a:pPr lvl="1">
              <a:lnSpc>
                <a:spcPct val="90000"/>
              </a:lnSpc>
            </a:pPr>
            <a:endParaRPr lang="en-US" sz="2000" dirty="0"/>
          </a:p>
        </p:txBody>
      </p:sp>
      <p:pic>
        <p:nvPicPr>
          <p:cNvPr id="65540" name="Picture 4" descr="SUN1"/>
          <p:cNvPicPr>
            <a:picLocks noGrp="1" noChangeAspect="1" noChangeArrowheads="1"/>
          </p:cNvPicPr>
          <p:nvPr>
            <p:ph sz="half" idx="2"/>
          </p:nvPr>
        </p:nvPicPr>
        <p:blipFill>
          <a:blip r:embed="rId2"/>
          <a:srcRect/>
          <a:stretch>
            <a:fillRect/>
          </a:stretch>
        </p:blipFill>
        <p:spPr>
          <a:xfrm>
            <a:off x="4572000" y="2057400"/>
            <a:ext cx="4038600" cy="2776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3247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Patterns in the Planets</a:t>
            </a:r>
          </a:p>
        </p:txBody>
      </p:sp>
      <p:sp>
        <p:nvSpPr>
          <p:cNvPr id="22531" name="Rectangle 3"/>
          <p:cNvSpPr>
            <a:spLocks noGrp="1" noChangeArrowheads="1"/>
          </p:cNvSpPr>
          <p:nvPr>
            <p:ph type="body" idx="1"/>
          </p:nvPr>
        </p:nvSpPr>
        <p:spPr>
          <a:xfrm>
            <a:off x="381000" y="1371600"/>
            <a:ext cx="8382000" cy="3048000"/>
          </a:xfrm>
        </p:spPr>
        <p:txBody>
          <a:bodyPr>
            <a:normAutofit/>
          </a:bodyPr>
          <a:lstStyle/>
          <a:p>
            <a:pPr eaLnBrk="1" hangingPunct="1">
              <a:lnSpc>
                <a:spcPct val="90000"/>
              </a:lnSpc>
              <a:defRPr/>
            </a:pPr>
            <a:r>
              <a:rPr lang="en-US" sz="2400" dirty="0" smtClean="0"/>
              <a:t>The inner four planets, Mercury, Venus, Earth, and Mars are small, rocky, with hard surfaces.  These are called </a:t>
            </a:r>
            <a:r>
              <a:rPr lang="en-US" sz="2400" i="1" dirty="0" smtClean="0"/>
              <a:t>Terrestrial.</a:t>
            </a:r>
          </a:p>
          <a:p>
            <a:pPr eaLnBrk="1" hangingPunct="1">
              <a:lnSpc>
                <a:spcPct val="90000"/>
              </a:lnSpc>
              <a:defRPr/>
            </a:pPr>
            <a:r>
              <a:rPr lang="en-US" sz="2400" dirty="0" smtClean="0"/>
              <a:t>The outer four planets, Jupiter, Saturn, Uranus, and Neptune are large, gas spheres. These are called </a:t>
            </a:r>
            <a:r>
              <a:rPr lang="en-US" sz="2400" i="1" dirty="0" smtClean="0"/>
              <a:t>Jovian.</a:t>
            </a:r>
          </a:p>
          <a:p>
            <a:pPr eaLnBrk="1" hangingPunct="1">
              <a:lnSpc>
                <a:spcPct val="90000"/>
              </a:lnSpc>
              <a:defRPr/>
            </a:pPr>
            <a:r>
              <a:rPr lang="en-US" sz="2400" dirty="0" smtClean="0"/>
              <a:t>Icy, </a:t>
            </a:r>
            <a:r>
              <a:rPr lang="en-US" sz="2400" dirty="0" err="1" smtClean="0"/>
              <a:t>Kuiper</a:t>
            </a:r>
            <a:r>
              <a:rPr lang="en-US" sz="2400" dirty="0" smtClean="0"/>
              <a:t> Belt objects at large distances, such as Pluto fits neither category and are essentially dirty snowballs</a:t>
            </a:r>
          </a:p>
        </p:txBody>
      </p:sp>
      <p:pic>
        <p:nvPicPr>
          <p:cNvPr id="12292" name="Picture 4" descr="solarsystem"/>
          <p:cNvPicPr>
            <a:picLocks noChangeAspect="1" noChangeArrowheads="1"/>
          </p:cNvPicPr>
          <p:nvPr/>
        </p:nvPicPr>
        <p:blipFill>
          <a:blip r:embed="rId3"/>
          <a:srcRect/>
          <a:stretch>
            <a:fillRect/>
          </a:stretch>
        </p:blipFill>
        <p:spPr bwMode="auto">
          <a:xfrm>
            <a:off x="2438400" y="4419600"/>
            <a:ext cx="4424363" cy="232727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6188055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Orbital positions of the planets</a:t>
            </a:r>
          </a:p>
        </p:txBody>
      </p:sp>
      <p:pic>
        <p:nvPicPr>
          <p:cNvPr id="13315" name="Picture 4"/>
          <p:cNvPicPr>
            <a:picLocks noChangeAspect="1" noChangeArrowheads="1"/>
          </p:cNvPicPr>
          <p:nvPr/>
        </p:nvPicPr>
        <p:blipFill>
          <a:blip r:embed="rId3"/>
          <a:srcRect/>
          <a:stretch>
            <a:fillRect/>
          </a:stretch>
        </p:blipFill>
        <p:spPr bwMode="auto">
          <a:xfrm>
            <a:off x="0" y="2251075"/>
            <a:ext cx="3963988" cy="3540125"/>
          </a:xfrm>
          <a:prstGeom prst="rect">
            <a:avLst/>
          </a:prstGeom>
          <a:noFill/>
          <a:ln w="9525">
            <a:noFill/>
            <a:miter lim="800000"/>
            <a:headEnd/>
            <a:tailEnd/>
          </a:ln>
        </p:spPr>
      </p:pic>
      <p:sp>
        <p:nvSpPr>
          <p:cNvPr id="13316" name="Text Box 6"/>
          <p:cNvSpPr txBox="1">
            <a:spLocks noChangeArrowheads="1"/>
          </p:cNvSpPr>
          <p:nvPr/>
        </p:nvSpPr>
        <p:spPr bwMode="auto">
          <a:xfrm>
            <a:off x="1371600" y="2066925"/>
            <a:ext cx="1762125" cy="304800"/>
          </a:xfrm>
          <a:prstGeom prst="rect">
            <a:avLst/>
          </a:prstGeom>
          <a:noFill/>
          <a:ln w="9525">
            <a:noFill/>
            <a:miter lim="800000"/>
            <a:headEnd/>
            <a:tailEnd/>
          </a:ln>
        </p:spPr>
        <p:txBody>
          <a:bodyPr wrap="none">
            <a:spAutoFit/>
          </a:bodyPr>
          <a:lstStyle/>
          <a:p>
            <a:pPr algn="l"/>
            <a:r>
              <a:rPr lang="en-US" sz="1400" b="0"/>
              <a:t>Terrestrial Planets</a:t>
            </a:r>
          </a:p>
        </p:txBody>
      </p:sp>
      <p:sp>
        <p:nvSpPr>
          <p:cNvPr id="13317" name="Text Box 7"/>
          <p:cNvSpPr txBox="1">
            <a:spLocks noChangeArrowheads="1"/>
          </p:cNvSpPr>
          <p:nvPr/>
        </p:nvSpPr>
        <p:spPr bwMode="auto">
          <a:xfrm>
            <a:off x="2895600" y="4460875"/>
            <a:ext cx="1360488" cy="304800"/>
          </a:xfrm>
          <a:prstGeom prst="rect">
            <a:avLst/>
          </a:prstGeom>
          <a:noFill/>
          <a:ln w="9525">
            <a:noFill/>
            <a:miter lim="800000"/>
            <a:headEnd/>
            <a:tailEnd/>
          </a:ln>
        </p:spPr>
        <p:txBody>
          <a:bodyPr wrap="none">
            <a:spAutoFit/>
          </a:bodyPr>
          <a:lstStyle/>
          <a:p>
            <a:pPr algn="l"/>
            <a:r>
              <a:rPr lang="en-US" sz="1400" b="0"/>
              <a:t>Jovian Planets</a:t>
            </a:r>
          </a:p>
        </p:txBody>
      </p:sp>
      <p:pic>
        <p:nvPicPr>
          <p:cNvPr id="20487" name="Picture 7" descr="http://calgary.rasc.ca/images/kuiper_oort_nasa.jpg"/>
          <p:cNvPicPr>
            <a:picLocks noChangeAspect="1" noChangeArrowheads="1"/>
          </p:cNvPicPr>
          <p:nvPr/>
        </p:nvPicPr>
        <p:blipFill>
          <a:blip r:embed="rId4"/>
          <a:srcRect/>
          <a:stretch>
            <a:fillRect/>
          </a:stretch>
        </p:blipFill>
        <p:spPr bwMode="auto">
          <a:xfrm>
            <a:off x="4381500" y="2189163"/>
            <a:ext cx="4305300" cy="369411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7877936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p:cNvSpPr>
            <a:spLocks noChangeShapeType="1"/>
          </p:cNvSpPr>
          <p:nvPr/>
        </p:nvSpPr>
        <p:spPr bwMode="auto">
          <a:xfrm>
            <a:off x="9144000" y="0"/>
            <a:ext cx="0" cy="6858000"/>
          </a:xfrm>
          <a:prstGeom prst="line">
            <a:avLst/>
          </a:prstGeom>
          <a:noFill/>
          <a:ln w="127000">
            <a:solidFill>
              <a:schemeClr val="tx1"/>
            </a:solidFill>
            <a:round/>
            <a:headEnd/>
            <a:tailEnd/>
          </a:ln>
        </p:spPr>
        <p:txBody>
          <a:bodyPr/>
          <a:lstStyle/>
          <a:p>
            <a:endParaRPr lang="en-US"/>
          </a:p>
        </p:txBody>
      </p:sp>
      <p:sp>
        <p:nvSpPr>
          <p:cNvPr id="14339" name="Rectangle 3"/>
          <p:cNvSpPr>
            <a:spLocks noGrp="1" noChangeArrowheads="1"/>
          </p:cNvSpPr>
          <p:nvPr>
            <p:ph type="title"/>
          </p:nvPr>
        </p:nvSpPr>
        <p:spPr/>
        <p:txBody>
          <a:bodyPr/>
          <a:lstStyle/>
          <a:p>
            <a:pPr eaLnBrk="1" hangingPunct="1"/>
            <a:r>
              <a:rPr lang="en-US" smtClean="0"/>
              <a:t>Relative Sizes</a:t>
            </a:r>
          </a:p>
        </p:txBody>
      </p:sp>
      <p:pic>
        <p:nvPicPr>
          <p:cNvPr id="5" name="Picture 5" descr="http://calgary.rasc.ca/images/Solar_System_Objects_GT_1000_KM.gif"/>
          <p:cNvPicPr>
            <a:picLocks noChangeAspect="1" noChangeArrowheads="1"/>
          </p:cNvPicPr>
          <p:nvPr/>
        </p:nvPicPr>
        <p:blipFill>
          <a:blip r:embed="rId3"/>
          <a:srcRect/>
          <a:stretch>
            <a:fillRect/>
          </a:stretch>
        </p:blipFill>
        <p:spPr bwMode="auto">
          <a:xfrm>
            <a:off x="304800" y="1828800"/>
            <a:ext cx="4114800" cy="4114800"/>
          </a:xfrm>
          <a:prstGeom prst="rect">
            <a:avLst/>
          </a:prstGeom>
          <a:ln>
            <a:noFill/>
          </a:ln>
          <a:effectLst>
            <a:outerShdw blurRad="292100" dist="139700" dir="2700000" algn="tl" rotWithShape="0">
              <a:srgbClr val="333333">
                <a:alpha val="65000"/>
              </a:srgbClr>
            </a:outerShdw>
          </a:effectLst>
        </p:spPr>
      </p:pic>
      <p:pic>
        <p:nvPicPr>
          <p:cNvPr id="6" name="Picture 7" descr="http://calgary.rasc.ca/images/Solar_System_Objects_colour.jpg">
            <a:hlinkClick r:id="rId4"/>
          </p:cNvPr>
          <p:cNvPicPr>
            <a:picLocks noChangeAspect="1" noChangeArrowheads="1"/>
          </p:cNvPicPr>
          <p:nvPr/>
        </p:nvPicPr>
        <p:blipFill>
          <a:blip r:embed="rId5"/>
          <a:srcRect/>
          <a:stretch>
            <a:fillRect/>
          </a:stretch>
        </p:blipFill>
        <p:spPr bwMode="auto">
          <a:xfrm>
            <a:off x="4648200" y="1828800"/>
            <a:ext cx="4114800" cy="41148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0179733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8600" y="152400"/>
            <a:ext cx="8686800" cy="1139825"/>
          </a:xfrm>
        </p:spPr>
        <p:txBody>
          <a:bodyPr/>
          <a:lstStyle/>
          <a:p>
            <a:r>
              <a:rPr lang="en-US" sz="4000" dirty="0"/>
              <a:t>Terrestrial planets are extremely dense</a:t>
            </a:r>
          </a:p>
        </p:txBody>
      </p:sp>
      <p:sp>
        <p:nvSpPr>
          <p:cNvPr id="78851" name="Rectangle 3"/>
          <p:cNvSpPr>
            <a:spLocks noGrp="1" noChangeArrowheads="1"/>
          </p:cNvSpPr>
          <p:nvPr>
            <p:ph type="body" sz="half" idx="1"/>
          </p:nvPr>
        </p:nvSpPr>
        <p:spPr/>
        <p:txBody>
          <a:bodyPr/>
          <a:lstStyle/>
          <a:p>
            <a:r>
              <a:rPr lang="en-US" sz="2800"/>
              <a:t>Each planet has solid core.  </a:t>
            </a:r>
          </a:p>
          <a:p>
            <a:endParaRPr lang="en-US" sz="2800"/>
          </a:p>
          <a:p>
            <a:r>
              <a:rPr lang="en-US" sz="2800"/>
              <a:t>Earth and perhaps Venus still have a liquid core</a:t>
            </a:r>
          </a:p>
        </p:txBody>
      </p:sp>
      <p:pic>
        <p:nvPicPr>
          <p:cNvPr id="78852" name="Picture 4" descr="terrestrial_interiors"/>
          <p:cNvPicPr>
            <a:picLocks noGrp="1" noChangeAspect="1" noChangeArrowheads="1"/>
          </p:cNvPicPr>
          <p:nvPr>
            <p:ph sz="half" idx="2"/>
          </p:nvPr>
        </p:nvPicPr>
        <p:blipFill>
          <a:blip r:embed="rId2" cstate="print"/>
          <a:srcRect/>
          <a:stretch>
            <a:fillRect/>
          </a:stretch>
        </p:blipFill>
        <p:spPr>
          <a:xfrm>
            <a:off x="469900" y="3941763"/>
            <a:ext cx="8204200" cy="2189162"/>
          </a:xfrm>
          <a:noFill/>
          <a:ln/>
        </p:spPr>
      </p:pic>
    </p:spTree>
    <p:extLst>
      <p:ext uri="{BB962C8B-B14F-4D97-AF65-F5344CB8AC3E}">
        <p14:creationId xmlns:p14="http://schemas.microsoft.com/office/powerpoint/2010/main" val="649403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noFill/>
        </p:spPr>
        <p:txBody>
          <a:bodyPr lIns="60325" tIns="31750" rIns="60325" bIns="31750" anchor="ctr"/>
          <a:lstStyle/>
          <a:p>
            <a:pPr eaLnBrk="1" hangingPunct="1"/>
            <a:r>
              <a:rPr lang="en-US" smtClean="0"/>
              <a:t>Mercury</a:t>
            </a:r>
          </a:p>
        </p:txBody>
      </p:sp>
      <p:pic>
        <p:nvPicPr>
          <p:cNvPr id="30723" name="Picture 3"/>
          <p:cNvPicPr>
            <a:picLocks noChangeArrowheads="1"/>
          </p:cNvPicPr>
          <p:nvPr/>
        </p:nvPicPr>
        <p:blipFill>
          <a:blip r:embed="rId4"/>
          <a:srcRect/>
          <a:stretch>
            <a:fillRect/>
          </a:stretch>
        </p:blipFill>
        <p:spPr bwMode="auto">
          <a:xfrm>
            <a:off x="838200" y="1752600"/>
            <a:ext cx="3035300" cy="4624388"/>
          </a:xfrm>
          <a:prstGeom prst="rect">
            <a:avLst/>
          </a:prstGeom>
          <a:ln>
            <a:noFill/>
          </a:ln>
          <a:effectLst>
            <a:outerShdw blurRad="292100" dist="139700" dir="2700000" algn="tl" rotWithShape="0">
              <a:srgbClr val="333333">
                <a:alpha val="65000"/>
              </a:srgbClr>
            </a:outerShdw>
          </a:effectLst>
        </p:spPr>
      </p:pic>
      <p:sp>
        <p:nvSpPr>
          <p:cNvPr id="28676" name="Rectangle 4"/>
          <p:cNvSpPr>
            <a:spLocks noGrp="1" noChangeArrowheads="1"/>
          </p:cNvSpPr>
          <p:nvPr>
            <p:ph type="body" idx="1"/>
          </p:nvPr>
        </p:nvSpPr>
        <p:spPr>
          <a:xfrm>
            <a:off x="4999038" y="1743075"/>
            <a:ext cx="3763962" cy="4657725"/>
          </a:xfrm>
          <a:noFill/>
        </p:spPr>
        <p:txBody>
          <a:bodyPr lIns="60325" tIns="31750" rIns="60325" bIns="31750"/>
          <a:lstStyle/>
          <a:p>
            <a:pPr eaLnBrk="1" hangingPunct="1">
              <a:spcBef>
                <a:spcPct val="0"/>
              </a:spcBef>
            </a:pPr>
            <a:r>
              <a:rPr lang="en-US" smtClean="0"/>
              <a:t>moon-like</a:t>
            </a:r>
          </a:p>
          <a:p>
            <a:pPr eaLnBrk="1" hangingPunct="1">
              <a:spcBef>
                <a:spcPct val="0"/>
              </a:spcBef>
            </a:pPr>
            <a:r>
              <a:rPr lang="en-US" smtClean="0"/>
              <a:t>rocky</a:t>
            </a:r>
          </a:p>
          <a:p>
            <a:pPr eaLnBrk="1" hangingPunct="1">
              <a:spcBef>
                <a:spcPct val="0"/>
              </a:spcBef>
            </a:pPr>
            <a:r>
              <a:rPr lang="en-US" smtClean="0"/>
              <a:t>small</a:t>
            </a:r>
          </a:p>
          <a:p>
            <a:pPr eaLnBrk="1" hangingPunct="1">
              <a:spcBef>
                <a:spcPct val="0"/>
              </a:spcBef>
            </a:pPr>
            <a:r>
              <a:rPr lang="en-US" smtClean="0"/>
              <a:t>very hot on sun side</a:t>
            </a:r>
          </a:p>
          <a:p>
            <a:pPr eaLnBrk="1" hangingPunct="1">
              <a:spcBef>
                <a:spcPct val="0"/>
              </a:spcBef>
            </a:pPr>
            <a:r>
              <a:rPr lang="en-US" smtClean="0"/>
              <a:t>slow rotation</a:t>
            </a:r>
          </a:p>
          <a:p>
            <a:pPr eaLnBrk="1" hangingPunct="1">
              <a:spcBef>
                <a:spcPct val="0"/>
              </a:spcBef>
            </a:pPr>
            <a:r>
              <a:rPr lang="en-US" smtClean="0"/>
              <a:t>Mariner 10; Messenger</a:t>
            </a:r>
          </a:p>
        </p:txBody>
      </p:sp>
    </p:spTree>
    <p:custDataLst>
      <p:tags r:id="rId1"/>
    </p:custDataLst>
    <p:extLst>
      <p:ext uri="{BB962C8B-B14F-4D97-AF65-F5344CB8AC3E}">
        <p14:creationId xmlns:p14="http://schemas.microsoft.com/office/powerpoint/2010/main" val="362835368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457200"/>
            <a:ext cx="8534400" cy="838200"/>
          </a:xfrm>
        </p:spPr>
        <p:txBody>
          <a:bodyPr/>
          <a:lstStyle/>
          <a:p>
            <a:pPr eaLnBrk="1" hangingPunct="1"/>
            <a:r>
              <a:rPr lang="en-US" sz="2800" smtClean="0"/>
              <a:t>Mars Hydrologic &amp; Atmospheric Systems</a:t>
            </a:r>
          </a:p>
        </p:txBody>
      </p:sp>
      <p:sp>
        <p:nvSpPr>
          <p:cNvPr id="32771" name="Rectangle 3"/>
          <p:cNvSpPr>
            <a:spLocks noGrp="1" noChangeArrowheads="1"/>
          </p:cNvSpPr>
          <p:nvPr>
            <p:ph type="body" idx="1"/>
          </p:nvPr>
        </p:nvSpPr>
        <p:spPr>
          <a:xfrm>
            <a:off x="152400" y="1600200"/>
            <a:ext cx="3429000" cy="5029200"/>
          </a:xfrm>
        </p:spPr>
        <p:txBody>
          <a:bodyPr/>
          <a:lstStyle/>
          <a:p>
            <a:pPr eaLnBrk="1" hangingPunct="1">
              <a:lnSpc>
                <a:spcPct val="90000"/>
              </a:lnSpc>
            </a:pPr>
            <a:r>
              <a:rPr lang="en-US" sz="1600" smtClean="0"/>
              <a:t>Polar Ice Caps</a:t>
            </a:r>
          </a:p>
          <a:p>
            <a:pPr lvl="1" eaLnBrk="1" hangingPunct="1">
              <a:lnSpc>
                <a:spcPct val="90000"/>
              </a:lnSpc>
            </a:pPr>
            <a:r>
              <a:rPr lang="en-US" sz="1600" smtClean="0"/>
              <a:t>H</a:t>
            </a:r>
            <a:r>
              <a:rPr lang="en-US" sz="1600" baseline="-25000" smtClean="0"/>
              <a:t>2</a:t>
            </a:r>
            <a:r>
              <a:rPr lang="en-US" sz="1600" smtClean="0"/>
              <a:t>O and CO</a:t>
            </a:r>
            <a:r>
              <a:rPr lang="en-US" sz="1600" baseline="-25000" smtClean="0"/>
              <a:t>2</a:t>
            </a:r>
            <a:endParaRPr lang="en-US" sz="1600" smtClean="0"/>
          </a:p>
          <a:p>
            <a:pPr lvl="1" eaLnBrk="1" hangingPunct="1">
              <a:lnSpc>
                <a:spcPct val="90000"/>
              </a:lnSpc>
            </a:pPr>
            <a:r>
              <a:rPr lang="en-US" sz="1600" smtClean="0"/>
              <a:t>Substantial seasonal changes in size</a:t>
            </a:r>
          </a:p>
          <a:p>
            <a:pPr eaLnBrk="1" hangingPunct="1">
              <a:lnSpc>
                <a:spcPct val="90000"/>
              </a:lnSpc>
            </a:pPr>
            <a:r>
              <a:rPr lang="en-US" sz="1600" smtClean="0"/>
              <a:t>Dust Storms</a:t>
            </a:r>
          </a:p>
          <a:p>
            <a:pPr lvl="1" eaLnBrk="1" hangingPunct="1">
              <a:lnSpc>
                <a:spcPct val="90000"/>
              </a:lnSpc>
            </a:pPr>
            <a:r>
              <a:rPr lang="en-US" sz="1600" smtClean="0"/>
              <a:t>May cover the entire planet at times</a:t>
            </a:r>
          </a:p>
          <a:p>
            <a:pPr eaLnBrk="1" hangingPunct="1">
              <a:lnSpc>
                <a:spcPct val="90000"/>
              </a:lnSpc>
            </a:pPr>
            <a:r>
              <a:rPr lang="en-US" sz="1600" smtClean="0"/>
              <a:t>Thin Atmosphere</a:t>
            </a:r>
          </a:p>
          <a:p>
            <a:pPr lvl="1" eaLnBrk="1" hangingPunct="1">
              <a:lnSpc>
                <a:spcPct val="90000"/>
              </a:lnSpc>
            </a:pPr>
            <a:r>
              <a:rPr lang="en-US" sz="1600" smtClean="0"/>
              <a:t>Mostly CO</a:t>
            </a:r>
            <a:r>
              <a:rPr lang="en-US" sz="1600" baseline="-25000" smtClean="0"/>
              <a:t>2</a:t>
            </a:r>
            <a:endParaRPr lang="en-US" sz="1600" smtClean="0"/>
          </a:p>
          <a:p>
            <a:pPr eaLnBrk="1" hangingPunct="1">
              <a:lnSpc>
                <a:spcPct val="90000"/>
              </a:lnSpc>
            </a:pPr>
            <a:r>
              <a:rPr lang="en-US" sz="1600" smtClean="0"/>
              <a:t>Evidence for periods with liquid water</a:t>
            </a:r>
          </a:p>
          <a:p>
            <a:pPr lvl="1" eaLnBrk="1" hangingPunct="1">
              <a:lnSpc>
                <a:spcPct val="90000"/>
              </a:lnSpc>
            </a:pPr>
            <a:r>
              <a:rPr lang="en-US" sz="1600" smtClean="0"/>
              <a:t>Layered sedimentary rocks</a:t>
            </a:r>
          </a:p>
          <a:p>
            <a:pPr lvl="1" eaLnBrk="1" hangingPunct="1">
              <a:lnSpc>
                <a:spcPct val="90000"/>
              </a:lnSpc>
            </a:pPr>
            <a:r>
              <a:rPr lang="en-US" sz="1600" smtClean="0"/>
              <a:t>“Blueberries” – concretions</a:t>
            </a:r>
          </a:p>
          <a:p>
            <a:pPr lvl="1" eaLnBrk="1" hangingPunct="1">
              <a:lnSpc>
                <a:spcPct val="90000"/>
              </a:lnSpc>
            </a:pPr>
            <a:r>
              <a:rPr lang="en-US" sz="1600" smtClean="0"/>
              <a:t>Old river channels</a:t>
            </a:r>
          </a:p>
        </p:txBody>
      </p:sp>
      <p:pic>
        <p:nvPicPr>
          <p:cNvPr id="32772" name="Picture 3" descr="mars3"/>
          <p:cNvPicPr>
            <a:picLocks noChangeAspect="1" noChangeArrowheads="1"/>
          </p:cNvPicPr>
          <p:nvPr/>
        </p:nvPicPr>
        <p:blipFill>
          <a:blip r:embed="rId4"/>
          <a:srcRect/>
          <a:stretch>
            <a:fillRect/>
          </a:stretch>
        </p:blipFill>
        <p:spPr bwMode="auto">
          <a:xfrm>
            <a:off x="3581400" y="1524000"/>
            <a:ext cx="5562600" cy="55626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62629927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58750" y="0"/>
            <a:ext cx="2203450" cy="1219200"/>
          </a:xfrm>
          <a:noFill/>
        </p:spPr>
        <p:txBody>
          <a:bodyPr lIns="60325" tIns="31750" rIns="60325" bIns="31750" anchor="ctr"/>
          <a:lstStyle/>
          <a:p>
            <a:pPr eaLnBrk="1" hangingPunct="1"/>
            <a:r>
              <a:rPr lang="en-US" smtClean="0"/>
              <a:t>Venus</a:t>
            </a:r>
          </a:p>
        </p:txBody>
      </p:sp>
      <p:sp>
        <p:nvSpPr>
          <p:cNvPr id="31747" name="Rectangle 3"/>
          <p:cNvSpPr>
            <a:spLocks noGrp="1" noChangeArrowheads="1"/>
          </p:cNvSpPr>
          <p:nvPr>
            <p:ph type="body" idx="1"/>
          </p:nvPr>
        </p:nvSpPr>
        <p:spPr>
          <a:xfrm>
            <a:off x="4343400" y="1600200"/>
            <a:ext cx="4800600" cy="4495800"/>
          </a:xfrm>
        </p:spPr>
        <p:txBody>
          <a:bodyPr lIns="60325" tIns="31750" rIns="60325" bIns="31750">
            <a:normAutofit fontScale="92500" lnSpcReduction="10000"/>
          </a:bodyPr>
          <a:lstStyle/>
          <a:p>
            <a:pPr marL="227013" indent="-227013" defTabSz="606425" eaLnBrk="1" hangingPunct="1">
              <a:lnSpc>
                <a:spcPct val="90000"/>
              </a:lnSpc>
              <a:defRPr/>
            </a:pPr>
            <a:r>
              <a:rPr lang="en-US" sz="2100" dirty="0" smtClean="0"/>
              <a:t>earth-like in size, density</a:t>
            </a:r>
          </a:p>
          <a:p>
            <a:pPr marL="227013" indent="-227013" defTabSz="606425" eaLnBrk="1" hangingPunct="1">
              <a:lnSpc>
                <a:spcPct val="90000"/>
              </a:lnSpc>
              <a:defRPr/>
            </a:pPr>
            <a:r>
              <a:rPr lang="en-US" sz="2100" dirty="0" smtClean="0"/>
              <a:t>Rocky</a:t>
            </a:r>
          </a:p>
          <a:p>
            <a:pPr eaLnBrk="1" hangingPunct="1">
              <a:lnSpc>
                <a:spcPct val="80000"/>
              </a:lnSpc>
              <a:defRPr/>
            </a:pPr>
            <a:r>
              <a:rPr lang="en-US" sz="2100" dirty="0" smtClean="0"/>
              <a:t>Structures</a:t>
            </a:r>
          </a:p>
          <a:p>
            <a:pPr lvl="1" eaLnBrk="1" hangingPunct="1">
              <a:lnSpc>
                <a:spcPct val="80000"/>
              </a:lnSpc>
              <a:defRPr/>
            </a:pPr>
            <a:r>
              <a:rPr lang="en-US" sz="2000" dirty="0" smtClean="0"/>
              <a:t>Faults</a:t>
            </a:r>
          </a:p>
          <a:p>
            <a:pPr lvl="1" eaLnBrk="1" hangingPunct="1">
              <a:lnSpc>
                <a:spcPct val="80000"/>
              </a:lnSpc>
              <a:defRPr/>
            </a:pPr>
            <a:r>
              <a:rPr lang="en-US" sz="2000" dirty="0" smtClean="0"/>
              <a:t>No Plate Tectonic System</a:t>
            </a:r>
          </a:p>
          <a:p>
            <a:pPr eaLnBrk="1" hangingPunct="1">
              <a:lnSpc>
                <a:spcPct val="80000"/>
              </a:lnSpc>
              <a:defRPr/>
            </a:pPr>
            <a:r>
              <a:rPr lang="en-US" sz="2100" dirty="0" smtClean="0"/>
              <a:t>No Hydrologic System</a:t>
            </a:r>
          </a:p>
          <a:p>
            <a:pPr eaLnBrk="1" hangingPunct="1">
              <a:lnSpc>
                <a:spcPct val="80000"/>
              </a:lnSpc>
              <a:defRPr/>
            </a:pPr>
            <a:r>
              <a:rPr lang="en-US" sz="2100" dirty="0" smtClean="0"/>
              <a:t>No Magnetic Field</a:t>
            </a:r>
          </a:p>
          <a:p>
            <a:pPr marL="227013" indent="-227013" defTabSz="606425" eaLnBrk="1" hangingPunct="1">
              <a:lnSpc>
                <a:spcPct val="90000"/>
              </a:lnSpc>
              <a:defRPr/>
            </a:pPr>
            <a:r>
              <a:rPr lang="en-US" sz="2100" dirty="0" smtClean="0"/>
              <a:t>retrograde rotation</a:t>
            </a:r>
          </a:p>
          <a:p>
            <a:pPr marL="227013" indent="-227013" defTabSz="606425" eaLnBrk="1" hangingPunct="1">
              <a:lnSpc>
                <a:spcPct val="90000"/>
              </a:lnSpc>
              <a:defRPr/>
            </a:pPr>
            <a:r>
              <a:rPr lang="en-US" sz="2100" dirty="0" smtClean="0"/>
              <a:t>very dense atmosphere</a:t>
            </a:r>
          </a:p>
          <a:p>
            <a:pPr marL="227013" indent="-227013" defTabSz="606425" eaLnBrk="1" hangingPunct="1">
              <a:lnSpc>
                <a:spcPct val="90000"/>
              </a:lnSpc>
              <a:defRPr/>
            </a:pPr>
            <a:r>
              <a:rPr lang="en-US" sz="2100" dirty="0" smtClean="0"/>
              <a:t>Strong greenhouse effect; very hot surface</a:t>
            </a:r>
          </a:p>
          <a:p>
            <a:pPr marL="227013" indent="-227013" defTabSz="606425" eaLnBrk="1" hangingPunct="1">
              <a:lnSpc>
                <a:spcPct val="90000"/>
              </a:lnSpc>
              <a:defRPr/>
            </a:pPr>
            <a:r>
              <a:rPr lang="en-US" sz="2100" dirty="0" smtClean="0"/>
              <a:t>perpetual clouds</a:t>
            </a:r>
          </a:p>
          <a:p>
            <a:pPr marL="227013" indent="-227013" defTabSz="606425" eaLnBrk="1" hangingPunct="1">
              <a:lnSpc>
                <a:spcPct val="90000"/>
              </a:lnSpc>
              <a:defRPr/>
            </a:pPr>
            <a:r>
              <a:rPr lang="en-US" sz="2100" dirty="0" smtClean="0"/>
              <a:t>surface visited by Soviet probes</a:t>
            </a:r>
          </a:p>
          <a:p>
            <a:pPr marL="227013" indent="-227013" defTabSz="606425" eaLnBrk="1" hangingPunct="1">
              <a:lnSpc>
                <a:spcPct val="90000"/>
              </a:lnSpc>
              <a:defRPr/>
            </a:pPr>
            <a:r>
              <a:rPr lang="en-US" sz="2100" dirty="0" smtClean="0"/>
              <a:t>surface mapped by radar (Magellan)</a:t>
            </a:r>
          </a:p>
          <a:p>
            <a:pPr marL="227013" indent="-227013" defTabSz="606425" eaLnBrk="1" hangingPunct="1">
              <a:lnSpc>
                <a:spcPct val="90000"/>
              </a:lnSpc>
              <a:defRPr/>
            </a:pPr>
            <a:r>
              <a:rPr lang="en-US" sz="2100" dirty="0" smtClean="0"/>
              <a:t>ESA’s Venus Express orbit insertion 11 April 2006</a:t>
            </a:r>
          </a:p>
        </p:txBody>
      </p:sp>
      <p:pic>
        <p:nvPicPr>
          <p:cNvPr id="31748" name="Picture 4"/>
          <p:cNvPicPr>
            <a:picLocks noChangeAspect="1" noChangeArrowheads="1"/>
          </p:cNvPicPr>
          <p:nvPr/>
        </p:nvPicPr>
        <p:blipFill>
          <a:blip r:embed="rId4"/>
          <a:srcRect/>
          <a:stretch>
            <a:fillRect/>
          </a:stretch>
        </p:blipFill>
        <p:spPr bwMode="auto">
          <a:xfrm>
            <a:off x="158750" y="1828800"/>
            <a:ext cx="4103688" cy="4191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6609854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28600" y="304800"/>
            <a:ext cx="4038600" cy="1139825"/>
          </a:xfrm>
        </p:spPr>
        <p:txBody>
          <a:bodyPr/>
          <a:lstStyle/>
          <a:p>
            <a:r>
              <a:rPr lang="en-US" sz="4000"/>
              <a:t>Terrestrial Planets</a:t>
            </a:r>
          </a:p>
        </p:txBody>
      </p:sp>
      <p:sp>
        <p:nvSpPr>
          <p:cNvPr id="79875" name="Rectangle 3"/>
          <p:cNvSpPr>
            <a:spLocks noGrp="1" noChangeArrowheads="1"/>
          </p:cNvSpPr>
          <p:nvPr>
            <p:ph type="body" sz="half" idx="1"/>
          </p:nvPr>
        </p:nvSpPr>
        <p:spPr>
          <a:xfrm>
            <a:off x="228600" y="1828800"/>
            <a:ext cx="3657600" cy="4302125"/>
          </a:xfrm>
        </p:spPr>
        <p:txBody>
          <a:bodyPr/>
          <a:lstStyle/>
          <a:p>
            <a:pPr>
              <a:lnSpc>
                <a:spcPct val="90000"/>
              </a:lnSpc>
            </a:pPr>
            <a:r>
              <a:rPr lang="en-US" sz="2800"/>
              <a:t>Atmospheres slightly different compositions</a:t>
            </a:r>
          </a:p>
          <a:p>
            <a:pPr lvl="1">
              <a:lnSpc>
                <a:spcPct val="90000"/>
              </a:lnSpc>
            </a:pPr>
            <a:r>
              <a:rPr lang="en-US" sz="2400"/>
              <a:t>CO</a:t>
            </a:r>
            <a:r>
              <a:rPr lang="en-US" sz="2400" baseline="-25000"/>
              <a:t>2</a:t>
            </a:r>
            <a:r>
              <a:rPr lang="en-US" sz="2400"/>
              <a:t>, N</a:t>
            </a:r>
            <a:r>
              <a:rPr lang="en-US" sz="2400" baseline="-25000"/>
              <a:t>2</a:t>
            </a:r>
            <a:r>
              <a:rPr lang="en-US" sz="2400"/>
              <a:t>, O</a:t>
            </a:r>
            <a:r>
              <a:rPr lang="en-US" sz="2400" baseline="-25000"/>
              <a:t>2</a:t>
            </a:r>
            <a:endParaRPr lang="en-US" sz="2400"/>
          </a:p>
          <a:p>
            <a:pPr lvl="1">
              <a:lnSpc>
                <a:spcPct val="90000"/>
              </a:lnSpc>
            </a:pPr>
            <a:r>
              <a:rPr lang="en-US" sz="2400"/>
              <a:t>Or None</a:t>
            </a:r>
          </a:p>
          <a:p>
            <a:pPr>
              <a:lnSpc>
                <a:spcPct val="90000"/>
              </a:lnSpc>
            </a:pPr>
            <a:endParaRPr lang="en-US" sz="2800"/>
          </a:p>
          <a:p>
            <a:pPr>
              <a:lnSpc>
                <a:spcPct val="90000"/>
              </a:lnSpc>
            </a:pPr>
            <a:r>
              <a:rPr lang="en-US" sz="2800"/>
              <a:t>Variable sizes for the cores of these planets</a:t>
            </a:r>
          </a:p>
          <a:p>
            <a:pPr lvl="1">
              <a:lnSpc>
                <a:spcPct val="90000"/>
              </a:lnSpc>
            </a:pPr>
            <a:r>
              <a:rPr lang="en-US" sz="2400"/>
              <a:t>Varying densities</a:t>
            </a:r>
          </a:p>
        </p:txBody>
      </p:sp>
      <p:pic>
        <p:nvPicPr>
          <p:cNvPr id="79876" name="Picture 4" descr="6268_CC-07_1a"/>
          <p:cNvPicPr>
            <a:picLocks noGrp="1" noChangeAspect="1" noChangeArrowheads="1"/>
          </p:cNvPicPr>
          <p:nvPr>
            <p:ph sz="half" idx="2"/>
          </p:nvPr>
        </p:nvPicPr>
        <p:blipFill>
          <a:blip r:embed="rId2"/>
          <a:srcRect/>
          <a:stretch>
            <a:fillRect/>
          </a:stretch>
        </p:blipFill>
        <p:spPr>
          <a:xfrm>
            <a:off x="3932238" y="0"/>
            <a:ext cx="5211762" cy="6858000"/>
          </a:xfrm>
          <a:noFill/>
          <a:ln/>
        </p:spPr>
      </p:pic>
    </p:spTree>
    <p:extLst>
      <p:ext uri="{BB962C8B-B14F-4D97-AF65-F5344CB8AC3E}">
        <p14:creationId xmlns:p14="http://schemas.microsoft.com/office/powerpoint/2010/main" val="29090722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z="4000"/>
              <a:t>Jovian planets have extremely low densities</a:t>
            </a:r>
          </a:p>
        </p:txBody>
      </p:sp>
      <p:sp>
        <p:nvSpPr>
          <p:cNvPr id="82947" name="Rectangle 3"/>
          <p:cNvSpPr>
            <a:spLocks noGrp="1" noChangeArrowheads="1"/>
          </p:cNvSpPr>
          <p:nvPr>
            <p:ph type="body" sz="half" idx="1"/>
          </p:nvPr>
        </p:nvSpPr>
        <p:spPr>
          <a:xfrm>
            <a:off x="457200" y="1447800"/>
            <a:ext cx="8229600" cy="2189163"/>
          </a:xfrm>
        </p:spPr>
        <p:txBody>
          <a:bodyPr/>
          <a:lstStyle/>
          <a:p>
            <a:r>
              <a:rPr lang="en-US" sz="2400"/>
              <a:t>Possible solid core</a:t>
            </a:r>
          </a:p>
          <a:p>
            <a:r>
              <a:rPr lang="en-US" sz="2400"/>
              <a:t>Molecular and metallic hydrogen shells </a:t>
            </a:r>
          </a:p>
          <a:p>
            <a:pPr lvl="1"/>
            <a:r>
              <a:rPr lang="en-US" sz="2000"/>
              <a:t>Jupiter and Saturn</a:t>
            </a:r>
          </a:p>
          <a:p>
            <a:r>
              <a:rPr lang="en-US" sz="2400"/>
              <a:t>Mantles of water and ice</a:t>
            </a:r>
          </a:p>
          <a:p>
            <a:pPr lvl="1"/>
            <a:r>
              <a:rPr lang="en-US" sz="2000"/>
              <a:t>Uranus and Neptune</a:t>
            </a:r>
          </a:p>
        </p:txBody>
      </p:sp>
      <p:pic>
        <p:nvPicPr>
          <p:cNvPr id="82948" name="Picture 4" descr="gas_interiors"/>
          <p:cNvPicPr>
            <a:picLocks noGrp="1" noChangeAspect="1" noChangeArrowheads="1"/>
          </p:cNvPicPr>
          <p:nvPr>
            <p:ph sz="half" idx="2"/>
          </p:nvPr>
        </p:nvPicPr>
        <p:blipFill>
          <a:blip r:embed="rId2" cstate="print"/>
          <a:srcRect/>
          <a:stretch>
            <a:fillRect/>
          </a:stretch>
        </p:blipFill>
        <p:spPr>
          <a:xfrm>
            <a:off x="1524000" y="3498850"/>
            <a:ext cx="5638800" cy="3359150"/>
          </a:xfrm>
          <a:noFill/>
          <a:ln/>
        </p:spPr>
      </p:pic>
    </p:spTree>
    <p:extLst>
      <p:ext uri="{BB962C8B-B14F-4D97-AF65-F5344CB8AC3E}">
        <p14:creationId xmlns:p14="http://schemas.microsoft.com/office/powerpoint/2010/main" val="3984758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The Solar System</a:t>
            </a:r>
          </a:p>
        </p:txBody>
      </p:sp>
      <p:sp>
        <p:nvSpPr>
          <p:cNvPr id="9219" name="Rectangle 3"/>
          <p:cNvSpPr>
            <a:spLocks noGrp="1" noChangeArrowheads="1"/>
          </p:cNvSpPr>
          <p:nvPr>
            <p:ph type="body" idx="1"/>
          </p:nvPr>
        </p:nvSpPr>
        <p:spPr>
          <a:xfrm>
            <a:off x="381000" y="1371600"/>
            <a:ext cx="8382000" cy="1371600"/>
          </a:xfrm>
        </p:spPr>
        <p:txBody>
          <a:bodyPr>
            <a:normAutofit fontScale="85000" lnSpcReduction="20000"/>
          </a:bodyPr>
          <a:lstStyle/>
          <a:p>
            <a:pPr eaLnBrk="1" hangingPunct="1"/>
            <a:r>
              <a:rPr lang="en-US" sz="2000" smtClean="0"/>
              <a:t>Sun, planets, moons, comets, asteroids, meteoroids.</a:t>
            </a:r>
          </a:p>
          <a:p>
            <a:pPr lvl="1" eaLnBrk="1" hangingPunct="1"/>
            <a:r>
              <a:rPr lang="en-US" sz="2000" smtClean="0"/>
              <a:t>Sun at the center.</a:t>
            </a:r>
          </a:p>
          <a:p>
            <a:pPr lvl="1" eaLnBrk="1" hangingPunct="1"/>
            <a:r>
              <a:rPr lang="en-US" sz="2000" smtClean="0"/>
              <a:t>Eight planets, thousands of asteroids, and millions of comets and meteoroids orbit the sun.</a:t>
            </a:r>
          </a:p>
          <a:p>
            <a:pPr lvl="1" eaLnBrk="1" hangingPunct="1"/>
            <a:r>
              <a:rPr lang="en-US" sz="2000" smtClean="0"/>
              <a:t>Dozens of moons orbit the planets.</a:t>
            </a:r>
          </a:p>
          <a:p>
            <a:pPr eaLnBrk="1" hangingPunct="1"/>
            <a:endParaRPr lang="en-US" sz="2000" smtClean="0"/>
          </a:p>
        </p:txBody>
      </p:sp>
      <p:pic>
        <p:nvPicPr>
          <p:cNvPr id="6" name="Picture 4" descr="solarsystem"/>
          <p:cNvPicPr>
            <a:picLocks noChangeAspect="1" noChangeArrowheads="1"/>
          </p:cNvPicPr>
          <p:nvPr/>
        </p:nvPicPr>
        <p:blipFill>
          <a:blip r:embed="rId3"/>
          <a:srcRect/>
          <a:stretch>
            <a:fillRect/>
          </a:stretch>
        </p:blipFill>
        <p:spPr bwMode="auto">
          <a:xfrm>
            <a:off x="1219200" y="3276600"/>
            <a:ext cx="6400800" cy="33655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58985214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77813"/>
            <a:ext cx="3352800" cy="1139825"/>
          </a:xfrm>
        </p:spPr>
        <p:txBody>
          <a:bodyPr/>
          <a:lstStyle/>
          <a:p>
            <a:r>
              <a:rPr lang="en-US" sz="4000"/>
              <a:t>Jovian Planets</a:t>
            </a:r>
          </a:p>
        </p:txBody>
      </p:sp>
      <p:sp>
        <p:nvSpPr>
          <p:cNvPr id="83971" name="Rectangle 3"/>
          <p:cNvSpPr>
            <a:spLocks noGrp="1" noChangeArrowheads="1"/>
          </p:cNvSpPr>
          <p:nvPr>
            <p:ph type="body" sz="half" idx="1"/>
          </p:nvPr>
        </p:nvSpPr>
        <p:spPr>
          <a:xfrm>
            <a:off x="457200" y="1600200"/>
            <a:ext cx="3352800" cy="4530725"/>
          </a:xfrm>
        </p:spPr>
        <p:txBody>
          <a:bodyPr/>
          <a:lstStyle/>
          <a:p>
            <a:pPr>
              <a:lnSpc>
                <a:spcPct val="90000"/>
              </a:lnSpc>
            </a:pPr>
            <a:r>
              <a:rPr lang="en-US" sz="2800"/>
              <a:t>Atmospheres consist mostly of hydrogen and helium</a:t>
            </a:r>
          </a:p>
          <a:p>
            <a:pPr lvl="1">
              <a:lnSpc>
                <a:spcPct val="90000"/>
              </a:lnSpc>
            </a:pPr>
            <a:r>
              <a:rPr lang="en-US" sz="2400"/>
              <a:t>Uranus and Neptune have a little methane as well – blue color</a:t>
            </a:r>
          </a:p>
          <a:p>
            <a:pPr>
              <a:lnSpc>
                <a:spcPct val="90000"/>
              </a:lnSpc>
            </a:pPr>
            <a:r>
              <a:rPr lang="en-US" sz="2800"/>
              <a:t>Varying tilts and magnetic fields</a:t>
            </a:r>
          </a:p>
          <a:p>
            <a:pPr>
              <a:lnSpc>
                <a:spcPct val="90000"/>
              </a:lnSpc>
            </a:pPr>
            <a:r>
              <a:rPr lang="en-US" sz="2800"/>
              <a:t>Different cores</a:t>
            </a:r>
          </a:p>
        </p:txBody>
      </p:sp>
      <p:pic>
        <p:nvPicPr>
          <p:cNvPr id="83972" name="Picture 4" descr="6268_CC-07_1b"/>
          <p:cNvPicPr>
            <a:picLocks noGrp="1" noChangeAspect="1" noChangeArrowheads="1"/>
          </p:cNvPicPr>
          <p:nvPr>
            <p:ph sz="half" idx="2"/>
          </p:nvPr>
        </p:nvPicPr>
        <p:blipFill>
          <a:blip r:embed="rId2"/>
          <a:srcRect/>
          <a:stretch>
            <a:fillRect/>
          </a:stretch>
        </p:blipFill>
        <p:spPr>
          <a:xfrm>
            <a:off x="3941763" y="0"/>
            <a:ext cx="5202237" cy="6858000"/>
          </a:xfrm>
          <a:noFill/>
          <a:ln/>
        </p:spPr>
      </p:pic>
    </p:spTree>
    <p:extLst>
      <p:ext uri="{BB962C8B-B14F-4D97-AF65-F5344CB8AC3E}">
        <p14:creationId xmlns:p14="http://schemas.microsoft.com/office/powerpoint/2010/main" val="40769441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Smaller bodies in the solar system</a:t>
            </a:r>
          </a:p>
        </p:txBody>
      </p:sp>
      <p:pic>
        <p:nvPicPr>
          <p:cNvPr id="21507" name="Picture 3"/>
          <p:cNvPicPr>
            <a:picLocks noChangeAspect="1" noChangeArrowheads="1"/>
          </p:cNvPicPr>
          <p:nvPr/>
        </p:nvPicPr>
        <p:blipFill>
          <a:blip r:embed="rId4"/>
          <a:srcRect/>
          <a:stretch>
            <a:fillRect/>
          </a:stretch>
        </p:blipFill>
        <p:spPr bwMode="auto">
          <a:xfrm>
            <a:off x="4419600" y="4065588"/>
            <a:ext cx="4419600" cy="2716212"/>
          </a:xfrm>
          <a:prstGeom prst="rect">
            <a:avLst/>
          </a:prstGeom>
          <a:ln>
            <a:noFill/>
          </a:ln>
          <a:effectLst>
            <a:outerShdw blurRad="292100" dist="139700" dir="2700000" algn="tl" rotWithShape="0">
              <a:srgbClr val="333333">
                <a:alpha val="65000"/>
              </a:srgbClr>
            </a:outerShdw>
          </a:effectLst>
        </p:spPr>
      </p:pic>
      <p:pic>
        <p:nvPicPr>
          <p:cNvPr id="21508" name="Picture 4" descr="cwest"/>
          <p:cNvPicPr>
            <a:picLocks noChangeAspect="1" noChangeArrowheads="1"/>
          </p:cNvPicPr>
          <p:nvPr/>
        </p:nvPicPr>
        <p:blipFill>
          <a:blip r:embed="rId5"/>
          <a:srcRect/>
          <a:stretch>
            <a:fillRect/>
          </a:stretch>
        </p:blipFill>
        <p:spPr bwMode="auto">
          <a:xfrm>
            <a:off x="228600" y="2151063"/>
            <a:ext cx="3810000" cy="2914650"/>
          </a:xfrm>
          <a:prstGeom prst="rect">
            <a:avLst/>
          </a:prstGeom>
          <a:ln>
            <a:noFill/>
          </a:ln>
          <a:effectLst>
            <a:outerShdw blurRad="292100" dist="139700" dir="2700000" algn="tl" rotWithShape="0">
              <a:srgbClr val="333333">
                <a:alpha val="65000"/>
              </a:srgbClr>
            </a:outerShdw>
          </a:effectLst>
        </p:spPr>
      </p:pic>
      <p:pic>
        <p:nvPicPr>
          <p:cNvPr id="21509" name="Picture 5" descr="iron"/>
          <p:cNvPicPr>
            <a:picLocks noGrp="1" noChangeAspect="1" noChangeArrowheads="1"/>
          </p:cNvPicPr>
          <p:nvPr>
            <p:ph type="body" idx="1"/>
          </p:nvPr>
        </p:nvPicPr>
        <p:blipFill>
          <a:blip r:embed="rId6" cstate="print"/>
          <a:srcRect/>
          <a:stretch>
            <a:fillRect/>
          </a:stretch>
        </p:blipFill>
        <p:spPr>
          <a:xfrm>
            <a:off x="4724400" y="1371600"/>
            <a:ext cx="3810000" cy="2513013"/>
          </a:xfrm>
          <a:effectLst>
            <a:outerShdw blurRad="292100" dist="139700" dir="2700000" algn="tl" rotWithShape="0">
              <a:srgbClr val="333333">
                <a:alpha val="65000"/>
              </a:srgbClr>
            </a:outerShdw>
          </a:effectLst>
        </p:spPr>
      </p:pic>
      <p:sp>
        <p:nvSpPr>
          <p:cNvPr id="15366" name="Text Box 6"/>
          <p:cNvSpPr txBox="1">
            <a:spLocks noChangeArrowheads="1"/>
          </p:cNvSpPr>
          <p:nvPr/>
        </p:nvSpPr>
        <p:spPr bwMode="auto">
          <a:xfrm>
            <a:off x="4724400" y="1371600"/>
            <a:ext cx="3124200" cy="461963"/>
          </a:xfrm>
          <a:prstGeom prst="rect">
            <a:avLst/>
          </a:prstGeom>
          <a:noFill/>
          <a:ln w="9525">
            <a:noFill/>
            <a:miter lim="800000"/>
            <a:headEnd/>
            <a:tailEnd/>
          </a:ln>
        </p:spPr>
        <p:txBody>
          <a:bodyPr>
            <a:spAutoFit/>
          </a:bodyPr>
          <a:lstStyle/>
          <a:p>
            <a:pPr algn="l">
              <a:spcBef>
                <a:spcPct val="50000"/>
              </a:spcBef>
            </a:pPr>
            <a:r>
              <a:rPr lang="en-US" sz="2400" b="0">
                <a:solidFill>
                  <a:schemeClr val="bg1"/>
                </a:solidFill>
                <a:latin typeface="Tahoma" pitchFamily="34" charset="0"/>
              </a:rPr>
              <a:t>Meteorite/Meteoroid</a:t>
            </a:r>
          </a:p>
        </p:txBody>
      </p:sp>
      <p:sp>
        <p:nvSpPr>
          <p:cNvPr id="15367" name="Text Box 7"/>
          <p:cNvSpPr txBox="1">
            <a:spLocks noChangeArrowheads="1"/>
          </p:cNvSpPr>
          <p:nvPr/>
        </p:nvSpPr>
        <p:spPr bwMode="auto">
          <a:xfrm>
            <a:off x="4419600" y="6324600"/>
            <a:ext cx="3276600" cy="457200"/>
          </a:xfrm>
          <a:prstGeom prst="rect">
            <a:avLst/>
          </a:prstGeom>
          <a:noFill/>
          <a:ln w="9525">
            <a:noFill/>
            <a:miter lim="800000"/>
            <a:headEnd/>
            <a:tailEnd/>
          </a:ln>
        </p:spPr>
        <p:txBody>
          <a:bodyPr>
            <a:spAutoFit/>
          </a:bodyPr>
          <a:lstStyle/>
          <a:p>
            <a:pPr algn="l">
              <a:spcBef>
                <a:spcPct val="50000"/>
              </a:spcBef>
            </a:pPr>
            <a:r>
              <a:rPr lang="en-US" sz="2400" b="0">
                <a:solidFill>
                  <a:schemeClr val="bg1"/>
                </a:solidFill>
                <a:latin typeface="Tahoma" pitchFamily="34" charset="0"/>
              </a:rPr>
              <a:t>Asteroid</a:t>
            </a:r>
          </a:p>
        </p:txBody>
      </p:sp>
      <p:sp>
        <p:nvSpPr>
          <p:cNvPr id="15368" name="Text Box 8"/>
          <p:cNvSpPr txBox="1">
            <a:spLocks noChangeArrowheads="1"/>
          </p:cNvSpPr>
          <p:nvPr/>
        </p:nvSpPr>
        <p:spPr bwMode="auto">
          <a:xfrm>
            <a:off x="228600" y="4608513"/>
            <a:ext cx="2743200" cy="457200"/>
          </a:xfrm>
          <a:prstGeom prst="rect">
            <a:avLst/>
          </a:prstGeom>
          <a:noFill/>
          <a:ln w="9525">
            <a:noFill/>
            <a:miter lim="800000"/>
            <a:headEnd/>
            <a:tailEnd/>
          </a:ln>
        </p:spPr>
        <p:txBody>
          <a:bodyPr>
            <a:spAutoFit/>
          </a:bodyPr>
          <a:lstStyle/>
          <a:p>
            <a:pPr algn="l">
              <a:spcBef>
                <a:spcPct val="50000"/>
              </a:spcBef>
            </a:pPr>
            <a:r>
              <a:rPr lang="en-US" sz="2400" b="0">
                <a:solidFill>
                  <a:schemeClr val="bg1"/>
                </a:solidFill>
                <a:latin typeface="Tahoma" pitchFamily="34" charset="0"/>
              </a:rPr>
              <a:t>Comet</a:t>
            </a:r>
          </a:p>
        </p:txBody>
      </p:sp>
    </p:spTree>
    <p:custDataLst>
      <p:tags r:id="rId1"/>
    </p:custDataLst>
    <p:extLst>
      <p:ext uri="{BB962C8B-B14F-4D97-AF65-F5344CB8AC3E}">
        <p14:creationId xmlns:p14="http://schemas.microsoft.com/office/powerpoint/2010/main" val="142063913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Formation of the Solar System</a:t>
            </a:r>
          </a:p>
        </p:txBody>
      </p:sp>
      <p:sp>
        <p:nvSpPr>
          <p:cNvPr id="87043" name="Rectangle 3"/>
          <p:cNvSpPr>
            <a:spLocks noGrp="1" noChangeArrowheads="1"/>
          </p:cNvSpPr>
          <p:nvPr>
            <p:ph type="body" idx="1"/>
          </p:nvPr>
        </p:nvSpPr>
        <p:spPr>
          <a:xfrm>
            <a:off x="457200" y="1600200"/>
            <a:ext cx="8229600" cy="4953000"/>
          </a:xfrm>
        </p:spPr>
        <p:txBody>
          <a:bodyPr>
            <a:normAutofit fontScale="92500" lnSpcReduction="10000"/>
          </a:bodyPr>
          <a:lstStyle/>
          <a:p>
            <a:pPr marL="609600" indent="-609600">
              <a:lnSpc>
                <a:spcPct val="90000"/>
              </a:lnSpc>
            </a:pPr>
            <a:r>
              <a:rPr lang="en-US" dirty="0"/>
              <a:t>Any model to explain how the solar system formed must address the following points</a:t>
            </a:r>
          </a:p>
          <a:p>
            <a:pPr marL="990600" lvl="1" indent="-533400">
              <a:lnSpc>
                <a:spcPct val="90000"/>
              </a:lnSpc>
              <a:buFont typeface="Wingdings" pitchFamily="2" charset="2"/>
              <a:buAutoNum type="arabicPeriod"/>
            </a:pPr>
            <a:r>
              <a:rPr lang="en-US" dirty="0"/>
              <a:t>Sun contains 99.85% of all the matter – mostly hydrogen and helium</a:t>
            </a:r>
          </a:p>
          <a:p>
            <a:pPr marL="990600" lvl="1" indent="-533400">
              <a:lnSpc>
                <a:spcPct val="90000"/>
              </a:lnSpc>
              <a:buFont typeface="Wingdings" pitchFamily="2" charset="2"/>
              <a:buAutoNum type="arabicPeriod"/>
            </a:pPr>
            <a:r>
              <a:rPr lang="en-US" dirty="0"/>
              <a:t>Terrestrial planets composed primarily of rocks and metals – very little hydrogen or helium - extremely small in size</a:t>
            </a:r>
          </a:p>
          <a:p>
            <a:pPr marL="990600" lvl="1" indent="-533400">
              <a:lnSpc>
                <a:spcPct val="90000"/>
              </a:lnSpc>
              <a:buFont typeface="Wingdings" pitchFamily="2" charset="2"/>
              <a:buAutoNum type="arabicPeriod"/>
            </a:pPr>
            <a:r>
              <a:rPr lang="en-US" dirty="0"/>
              <a:t>Jovian planets composed primarily of hydrogen and helium – very little rock and ice – giant in size </a:t>
            </a:r>
            <a:endParaRPr lang="en-US" dirty="0" smtClean="0"/>
          </a:p>
          <a:p>
            <a:pPr marL="990600" lvl="1" indent="-533400">
              <a:buFont typeface="Wingdings" pitchFamily="2" charset="2"/>
              <a:buAutoNum type="arabicPeriod" startAt="4"/>
            </a:pPr>
            <a:r>
              <a:rPr lang="en-US" dirty="0" smtClean="0"/>
              <a:t>All the planets orbit the Sun in the same direction</a:t>
            </a:r>
          </a:p>
          <a:p>
            <a:pPr marL="990600" lvl="1" indent="-533400">
              <a:buFont typeface="Wingdings" pitchFamily="2" charset="2"/>
              <a:buAutoNum type="arabicPeriod" startAt="4"/>
            </a:pPr>
            <a:r>
              <a:rPr lang="en-US" dirty="0" smtClean="0"/>
              <a:t>All the planets orbit in nearly the same plane</a:t>
            </a:r>
          </a:p>
          <a:p>
            <a:pPr marL="990600" lvl="1" indent="-533400">
              <a:buFont typeface="Wingdings" pitchFamily="2" charset="2"/>
              <a:buAutoNum type="arabicPeriod" startAt="4"/>
            </a:pPr>
            <a:r>
              <a:rPr lang="en-US" dirty="0" smtClean="0"/>
              <a:t>The smaller terrestrial planets orbit closer to the Sun then the giant </a:t>
            </a:r>
            <a:r>
              <a:rPr lang="en-US" dirty="0" err="1" smtClean="0"/>
              <a:t>jovian</a:t>
            </a:r>
            <a:r>
              <a:rPr lang="en-US" dirty="0" smtClean="0"/>
              <a:t> planets</a:t>
            </a:r>
          </a:p>
          <a:p>
            <a:pPr marL="990600" lvl="1" indent="-533400">
              <a:lnSpc>
                <a:spcPct val="90000"/>
              </a:lnSpc>
              <a:buFont typeface="Wingdings" pitchFamily="2" charset="2"/>
              <a:buAutoNum type="arabicPeriod"/>
            </a:pPr>
            <a:endParaRPr lang="en-US" dirty="0"/>
          </a:p>
        </p:txBody>
      </p:sp>
    </p:spTree>
    <p:extLst>
      <p:ext uri="{BB962C8B-B14F-4D97-AF65-F5344CB8AC3E}">
        <p14:creationId xmlns:p14="http://schemas.microsoft.com/office/powerpoint/2010/main" val="21418019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How did the solar system form?</a:t>
            </a:r>
          </a:p>
        </p:txBody>
      </p:sp>
      <p:sp>
        <p:nvSpPr>
          <p:cNvPr id="16387" name="Rectangle 3"/>
          <p:cNvSpPr>
            <a:spLocks noGrp="1" noChangeArrowheads="1"/>
          </p:cNvSpPr>
          <p:nvPr>
            <p:ph type="body" idx="1"/>
          </p:nvPr>
        </p:nvSpPr>
        <p:spPr>
          <a:xfrm>
            <a:off x="381000" y="1371600"/>
            <a:ext cx="4267200" cy="5029200"/>
          </a:xfrm>
        </p:spPr>
        <p:txBody>
          <a:bodyPr>
            <a:normAutofit/>
          </a:bodyPr>
          <a:lstStyle/>
          <a:p>
            <a:pPr eaLnBrk="1" hangingPunct="1">
              <a:lnSpc>
                <a:spcPct val="80000"/>
              </a:lnSpc>
            </a:pPr>
            <a:r>
              <a:rPr lang="en-US" sz="2000" dirty="0" smtClean="0"/>
              <a:t>Nebular Hypothesis</a:t>
            </a:r>
          </a:p>
          <a:p>
            <a:pPr lvl="1" eaLnBrk="1" hangingPunct="1">
              <a:lnSpc>
                <a:spcPct val="80000"/>
              </a:lnSpc>
            </a:pPr>
            <a:r>
              <a:rPr lang="en-US" sz="1900" dirty="0" smtClean="0"/>
              <a:t>Condensing cloud of hydrogen, helium, iron, etc.</a:t>
            </a:r>
          </a:p>
          <a:p>
            <a:pPr lvl="1" eaLnBrk="1" hangingPunct="1">
              <a:lnSpc>
                <a:spcPct val="80000"/>
              </a:lnSpc>
            </a:pPr>
            <a:r>
              <a:rPr lang="en-US" sz="1900" dirty="0" smtClean="0"/>
              <a:t>As cloud collapsed into </a:t>
            </a:r>
            <a:r>
              <a:rPr lang="en-US" sz="1900" dirty="0" err="1" smtClean="0"/>
              <a:t>protostar</a:t>
            </a:r>
            <a:r>
              <a:rPr lang="en-US" sz="1900" dirty="0" smtClean="0"/>
              <a:t> the rate of rotation increased  and some of the gas formed a disk (like pizza dough)</a:t>
            </a:r>
          </a:p>
          <a:p>
            <a:pPr lvl="1" eaLnBrk="1" hangingPunct="1">
              <a:lnSpc>
                <a:spcPct val="80000"/>
              </a:lnSpc>
            </a:pPr>
            <a:r>
              <a:rPr lang="en-US" sz="1900" dirty="0" smtClean="0"/>
              <a:t>Most of the mass collapsed in the center to form the sun</a:t>
            </a:r>
          </a:p>
          <a:p>
            <a:pPr lvl="1" eaLnBrk="1" hangingPunct="1">
              <a:lnSpc>
                <a:spcPct val="80000"/>
              </a:lnSpc>
            </a:pPr>
            <a:r>
              <a:rPr lang="en-US" sz="1900" dirty="0" smtClean="0"/>
              <a:t>Density variations in outer part of disk caused some of the mass to collect into </a:t>
            </a:r>
            <a:r>
              <a:rPr lang="en-US" sz="1900" dirty="0" err="1" smtClean="0"/>
              <a:t>planetesimals</a:t>
            </a:r>
            <a:r>
              <a:rPr lang="en-US" sz="1900" dirty="0" smtClean="0"/>
              <a:t> (many miles in diameter)</a:t>
            </a:r>
          </a:p>
          <a:p>
            <a:pPr lvl="1" eaLnBrk="1" hangingPunct="1">
              <a:lnSpc>
                <a:spcPct val="80000"/>
              </a:lnSpc>
            </a:pPr>
            <a:r>
              <a:rPr lang="en-US" sz="1900" dirty="0" err="1" smtClean="0"/>
              <a:t>Protoplanets</a:t>
            </a:r>
            <a:r>
              <a:rPr lang="en-US" sz="1900" dirty="0" smtClean="0"/>
              <a:t> swept up most of the nearby debris.  There were occasional “catastrophes” when large </a:t>
            </a:r>
            <a:r>
              <a:rPr lang="en-US" sz="1900" dirty="0" err="1" smtClean="0"/>
              <a:t>planetesimals</a:t>
            </a:r>
            <a:r>
              <a:rPr lang="en-US" sz="1900" dirty="0" smtClean="0"/>
              <a:t> collided with </a:t>
            </a:r>
            <a:r>
              <a:rPr lang="en-US" sz="1900" dirty="0" err="1" smtClean="0"/>
              <a:t>protoplanets</a:t>
            </a:r>
            <a:r>
              <a:rPr lang="en-US" sz="1900" dirty="0" smtClean="0"/>
              <a:t>.</a:t>
            </a:r>
          </a:p>
          <a:p>
            <a:pPr eaLnBrk="1" hangingPunct="1">
              <a:lnSpc>
                <a:spcPct val="80000"/>
              </a:lnSpc>
            </a:pPr>
            <a:r>
              <a:rPr lang="en-US" sz="2000" dirty="0" smtClean="0"/>
              <a:t>How long ago? ~4.6 billion years</a:t>
            </a:r>
          </a:p>
          <a:p>
            <a:pPr lvl="1" eaLnBrk="1" hangingPunct="1">
              <a:lnSpc>
                <a:spcPct val="80000"/>
              </a:lnSpc>
            </a:pPr>
            <a:endParaRPr lang="en-US" sz="2200" dirty="0" smtClean="0"/>
          </a:p>
        </p:txBody>
      </p:sp>
      <p:pic>
        <p:nvPicPr>
          <p:cNvPr id="16388" name="Picture 4"/>
          <p:cNvPicPr>
            <a:picLocks noChangeAspect="1" noChangeArrowheads="1"/>
          </p:cNvPicPr>
          <p:nvPr/>
        </p:nvPicPr>
        <p:blipFill>
          <a:blip r:embed="rId3"/>
          <a:srcRect/>
          <a:stretch>
            <a:fillRect/>
          </a:stretch>
        </p:blipFill>
        <p:spPr bwMode="auto">
          <a:xfrm>
            <a:off x="5430838" y="1466850"/>
            <a:ext cx="3713162" cy="4933950"/>
          </a:xfrm>
          <a:prstGeom prst="rect">
            <a:avLst/>
          </a:prstGeom>
          <a:noFill/>
          <a:ln w="9525">
            <a:noFill/>
            <a:miter lim="800000"/>
            <a:headEnd/>
            <a:tailEnd/>
          </a:ln>
        </p:spPr>
      </p:pic>
      <p:pic>
        <p:nvPicPr>
          <p:cNvPr id="5" name="Picture 4" descr="SolarNebula"/>
          <p:cNvPicPr>
            <a:picLocks noChangeAspect="1" noChangeArrowheads="1"/>
          </p:cNvPicPr>
          <p:nvPr/>
        </p:nvPicPr>
        <p:blipFill>
          <a:blip r:embed="rId4"/>
          <a:srcRect/>
          <a:stretch>
            <a:fillRect/>
          </a:stretch>
        </p:blipFill>
        <p:spPr>
          <a:xfrm>
            <a:off x="4648200" y="1690688"/>
            <a:ext cx="4443413" cy="4786312"/>
          </a:xfrm>
          <a:prstGeom prst="rect">
            <a:avLst/>
          </a:prstGeom>
          <a:noFill/>
          <a:ln/>
        </p:spPr>
      </p:pic>
    </p:spTree>
    <p:custDataLst>
      <p:tags r:id="rId1"/>
    </p:custDataLst>
    <p:extLst>
      <p:ext uri="{BB962C8B-B14F-4D97-AF65-F5344CB8AC3E}">
        <p14:creationId xmlns:p14="http://schemas.microsoft.com/office/powerpoint/2010/main" val="124452543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Evidence for the Nebular Hypothesis</a:t>
            </a:r>
          </a:p>
        </p:txBody>
      </p:sp>
      <p:sp>
        <p:nvSpPr>
          <p:cNvPr id="18435" name="Rectangle 3"/>
          <p:cNvSpPr>
            <a:spLocks noGrp="1" noChangeArrowheads="1"/>
          </p:cNvSpPr>
          <p:nvPr>
            <p:ph type="body" idx="1"/>
          </p:nvPr>
        </p:nvSpPr>
        <p:spPr>
          <a:xfrm>
            <a:off x="381000" y="1371600"/>
            <a:ext cx="8534400" cy="2362200"/>
          </a:xfrm>
        </p:spPr>
        <p:txBody>
          <a:bodyPr>
            <a:normAutofit fontScale="92500" lnSpcReduction="20000"/>
          </a:bodyPr>
          <a:lstStyle/>
          <a:p>
            <a:pPr eaLnBrk="1" hangingPunct="1">
              <a:defRPr/>
            </a:pPr>
            <a:r>
              <a:rPr lang="en-US" sz="1800" dirty="0" smtClean="0"/>
              <a:t>Densest planets are nearest the sun</a:t>
            </a:r>
          </a:p>
          <a:p>
            <a:pPr eaLnBrk="1" hangingPunct="1">
              <a:defRPr/>
            </a:pPr>
            <a:r>
              <a:rPr lang="en-US" sz="1800" dirty="0" smtClean="0"/>
              <a:t>Planets revolve in almost the same plane</a:t>
            </a:r>
          </a:p>
          <a:p>
            <a:pPr eaLnBrk="1" hangingPunct="1">
              <a:defRPr/>
            </a:pPr>
            <a:r>
              <a:rPr lang="en-US" sz="1800" dirty="0" smtClean="0"/>
              <a:t>Most planets rotate in the same direction as they revolve (Venus and Uranus are exceptions)</a:t>
            </a:r>
          </a:p>
          <a:p>
            <a:pPr eaLnBrk="1" hangingPunct="1">
              <a:defRPr/>
            </a:pPr>
            <a:r>
              <a:rPr lang="en-US" sz="1800" dirty="0" smtClean="0"/>
              <a:t>Craters exist on most planets and moons.</a:t>
            </a:r>
          </a:p>
          <a:p>
            <a:pPr eaLnBrk="1" hangingPunct="1">
              <a:defRPr/>
            </a:pPr>
            <a:r>
              <a:rPr lang="en-US" sz="1800" dirty="0" smtClean="0"/>
              <a:t>Radioactive dates of earth, moon, and meteorite rocks are consistent.</a:t>
            </a:r>
          </a:p>
          <a:p>
            <a:pPr eaLnBrk="1" hangingPunct="1">
              <a:defRPr/>
            </a:pPr>
            <a:r>
              <a:rPr lang="en-US" sz="1800" dirty="0" smtClean="0"/>
              <a:t>The earth still collects tons of meteoric material each day.</a:t>
            </a:r>
          </a:p>
          <a:p>
            <a:pPr eaLnBrk="1" hangingPunct="1">
              <a:defRPr/>
            </a:pPr>
            <a:r>
              <a:rPr lang="en-US" sz="1800" dirty="0" smtClean="0"/>
              <a:t>We observe other solar systems in the process of formation, and their behavior seems to be consistent with this process.</a:t>
            </a:r>
          </a:p>
        </p:txBody>
      </p:sp>
      <p:pic>
        <p:nvPicPr>
          <p:cNvPr id="4" name="Picture 7" descr="http://www.solstation.com/stars2/bp2dust.jpg"/>
          <p:cNvPicPr>
            <a:picLocks noChangeAspect="1" noChangeArrowheads="1"/>
          </p:cNvPicPr>
          <p:nvPr/>
        </p:nvPicPr>
        <p:blipFill>
          <a:blip r:embed="rId3"/>
          <a:srcRect/>
          <a:stretch>
            <a:fillRect/>
          </a:stretch>
        </p:blipFill>
        <p:spPr bwMode="auto">
          <a:xfrm>
            <a:off x="1981200" y="3656013"/>
            <a:ext cx="4419600" cy="312578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2781283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23736"/>
            <a:ext cx="8991600" cy="894522"/>
          </a:xfrm>
        </p:spPr>
        <p:txBody>
          <a:bodyPr/>
          <a:lstStyle/>
          <a:p>
            <a:pPr eaLnBrk="1" hangingPunct="1"/>
            <a:r>
              <a:rPr lang="en-US" dirty="0" smtClean="0"/>
              <a:t>Come up with your own mnemonic acronym device to memorize the planets</a:t>
            </a:r>
          </a:p>
        </p:txBody>
      </p:sp>
      <p:pic>
        <p:nvPicPr>
          <p:cNvPr id="9" name="Picture 7" descr="http://calgary.rasc.ca/images/Solar_System_Objects_colour.jpg">
            <a:hlinkClick r:id="rId4"/>
          </p:cNvPr>
          <p:cNvPicPr>
            <a:picLocks noChangeAspect="1" noChangeArrowheads="1"/>
          </p:cNvPicPr>
          <p:nvPr/>
        </p:nvPicPr>
        <p:blipFill>
          <a:blip r:embed="rId5" cstate="print"/>
          <a:srcRect/>
          <a:stretch>
            <a:fillRect/>
          </a:stretch>
        </p:blipFill>
        <p:spPr bwMode="auto">
          <a:xfrm>
            <a:off x="2373623" y="1941566"/>
            <a:ext cx="4147704" cy="414770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04780553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3200" smtClean="0"/>
              <a:t>Jupiter and Saturn are “mini-solar systems”</a:t>
            </a:r>
          </a:p>
        </p:txBody>
      </p:sp>
      <p:pic>
        <p:nvPicPr>
          <p:cNvPr id="44035" name="Picture 3"/>
          <p:cNvPicPr>
            <a:picLocks noGrp="1" noChangeAspect="1" noChangeArrowheads="1"/>
          </p:cNvPicPr>
          <p:nvPr>
            <p:ph idx="1"/>
          </p:nvPr>
        </p:nvPicPr>
        <p:blipFill>
          <a:blip r:embed="rId3"/>
          <a:srcRect/>
          <a:stretch>
            <a:fillRect/>
          </a:stretch>
        </p:blipFill>
        <p:spPr>
          <a:xfrm>
            <a:off x="1295400" y="1600200"/>
            <a:ext cx="5791200" cy="4765675"/>
          </a:xfrm>
          <a:noFill/>
        </p:spPr>
      </p:pic>
    </p:spTree>
    <p:custDataLst>
      <p:tags r:id="rId1"/>
    </p:custDataLst>
    <p:extLst>
      <p:ext uri="{BB962C8B-B14F-4D97-AF65-F5344CB8AC3E}">
        <p14:creationId xmlns:p14="http://schemas.microsoft.com/office/powerpoint/2010/main" val="421922478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 y="0"/>
            <a:ext cx="8991600" cy="1295400"/>
          </a:xfrm>
        </p:spPr>
        <p:txBody>
          <a:bodyPr/>
          <a:lstStyle/>
          <a:p>
            <a:pPr eaLnBrk="1" hangingPunct="1"/>
            <a:r>
              <a:rPr lang="en-US" smtClean="0"/>
              <a:t>Jupiter’s Galilean Moons</a:t>
            </a:r>
          </a:p>
        </p:txBody>
      </p:sp>
      <p:sp>
        <p:nvSpPr>
          <p:cNvPr id="45059" name="Rectangle 3"/>
          <p:cNvSpPr>
            <a:spLocks noGrp="1" noChangeArrowheads="1"/>
          </p:cNvSpPr>
          <p:nvPr>
            <p:ph type="body" idx="1"/>
          </p:nvPr>
        </p:nvSpPr>
        <p:spPr>
          <a:xfrm>
            <a:off x="457200" y="1447800"/>
            <a:ext cx="8229600" cy="5257800"/>
          </a:xfrm>
        </p:spPr>
        <p:txBody>
          <a:bodyPr/>
          <a:lstStyle/>
          <a:p>
            <a:pPr eaLnBrk="1" hangingPunct="1">
              <a:lnSpc>
                <a:spcPct val="80000"/>
              </a:lnSpc>
            </a:pPr>
            <a:r>
              <a:rPr lang="en-US" sz="1900" smtClean="0"/>
              <a:t>Io</a:t>
            </a:r>
          </a:p>
          <a:p>
            <a:pPr lvl="1" eaLnBrk="1" hangingPunct="1">
              <a:lnSpc>
                <a:spcPct val="80000"/>
              </a:lnSpc>
            </a:pPr>
            <a:r>
              <a:rPr lang="en-US" sz="1700" smtClean="0"/>
              <a:t>Volcanically active</a:t>
            </a:r>
          </a:p>
          <a:p>
            <a:pPr lvl="1" eaLnBrk="1" hangingPunct="1">
              <a:lnSpc>
                <a:spcPct val="80000"/>
              </a:lnSpc>
            </a:pPr>
            <a:r>
              <a:rPr lang="en-US" sz="1700" smtClean="0"/>
              <a:t>High density (3.5 g/cm</a:t>
            </a:r>
            <a:r>
              <a:rPr lang="en-US" sz="1700" baseline="30000" smtClean="0"/>
              <a:t>3</a:t>
            </a:r>
            <a:r>
              <a:rPr lang="en-US" sz="1700" smtClean="0"/>
              <a:t>)</a:t>
            </a:r>
          </a:p>
          <a:p>
            <a:pPr lvl="1" eaLnBrk="1" hangingPunct="1">
              <a:lnSpc>
                <a:spcPct val="80000"/>
              </a:lnSpc>
            </a:pPr>
            <a:r>
              <a:rPr lang="en-US" sz="1700" smtClean="0"/>
              <a:t>No craters</a:t>
            </a:r>
          </a:p>
          <a:p>
            <a:pPr eaLnBrk="1" hangingPunct="1">
              <a:lnSpc>
                <a:spcPct val="80000"/>
              </a:lnSpc>
            </a:pPr>
            <a:r>
              <a:rPr lang="en-US" sz="1900" smtClean="0"/>
              <a:t>Europa</a:t>
            </a:r>
          </a:p>
          <a:p>
            <a:pPr lvl="1" eaLnBrk="1" hangingPunct="1">
              <a:lnSpc>
                <a:spcPct val="80000"/>
              </a:lnSpc>
            </a:pPr>
            <a:r>
              <a:rPr lang="en-US" sz="1700" smtClean="0"/>
              <a:t>Ice surface may overlie liquid water ocean</a:t>
            </a:r>
          </a:p>
          <a:p>
            <a:pPr lvl="1" eaLnBrk="1" hangingPunct="1">
              <a:lnSpc>
                <a:spcPct val="80000"/>
              </a:lnSpc>
            </a:pPr>
            <a:r>
              <a:rPr lang="en-US" sz="1700" smtClean="0"/>
              <a:t>High density (3.0 g/cm</a:t>
            </a:r>
            <a:r>
              <a:rPr lang="en-US" sz="1700" baseline="30000" smtClean="0"/>
              <a:t>3</a:t>
            </a:r>
            <a:r>
              <a:rPr lang="en-US" sz="1700" smtClean="0"/>
              <a:t>)</a:t>
            </a:r>
          </a:p>
          <a:p>
            <a:pPr lvl="1" eaLnBrk="1" hangingPunct="1">
              <a:lnSpc>
                <a:spcPct val="80000"/>
              </a:lnSpc>
            </a:pPr>
            <a:r>
              <a:rPr lang="en-US" sz="1700" smtClean="0"/>
              <a:t>No large craters, only small ones</a:t>
            </a:r>
          </a:p>
          <a:p>
            <a:pPr lvl="1" eaLnBrk="1" hangingPunct="1">
              <a:lnSpc>
                <a:spcPct val="80000"/>
              </a:lnSpc>
            </a:pPr>
            <a:r>
              <a:rPr lang="en-US" sz="1700" smtClean="0"/>
              <a:t>Many cracks and fissures in ice surface</a:t>
            </a:r>
          </a:p>
          <a:p>
            <a:pPr eaLnBrk="1" hangingPunct="1">
              <a:lnSpc>
                <a:spcPct val="80000"/>
              </a:lnSpc>
            </a:pPr>
            <a:r>
              <a:rPr lang="en-US" sz="1900" smtClean="0"/>
              <a:t>Ganymede</a:t>
            </a:r>
          </a:p>
          <a:p>
            <a:pPr lvl="1" eaLnBrk="1" hangingPunct="1">
              <a:lnSpc>
                <a:spcPct val="80000"/>
              </a:lnSpc>
            </a:pPr>
            <a:r>
              <a:rPr lang="en-US" sz="1700" smtClean="0"/>
              <a:t>Larger than Mercury</a:t>
            </a:r>
          </a:p>
          <a:p>
            <a:pPr lvl="1" eaLnBrk="1" hangingPunct="1">
              <a:lnSpc>
                <a:spcPct val="80000"/>
              </a:lnSpc>
            </a:pPr>
            <a:r>
              <a:rPr lang="en-US" sz="1700" smtClean="0"/>
              <a:t>Lower density (1.9 g/cm</a:t>
            </a:r>
            <a:r>
              <a:rPr lang="en-US" sz="1700" baseline="30000" smtClean="0"/>
              <a:t>3</a:t>
            </a:r>
            <a:r>
              <a:rPr lang="en-US" sz="1700" smtClean="0"/>
              <a:t>)</a:t>
            </a:r>
          </a:p>
          <a:p>
            <a:pPr lvl="1" eaLnBrk="1" hangingPunct="1">
              <a:lnSpc>
                <a:spcPct val="80000"/>
              </a:lnSpc>
            </a:pPr>
            <a:r>
              <a:rPr lang="en-US" sz="1700" smtClean="0"/>
              <a:t>Younger surface is cracked and healed ice</a:t>
            </a:r>
          </a:p>
          <a:p>
            <a:pPr lvl="1" eaLnBrk="1" hangingPunct="1">
              <a:lnSpc>
                <a:spcPct val="80000"/>
              </a:lnSpc>
            </a:pPr>
            <a:r>
              <a:rPr lang="en-US" sz="1700" smtClean="0"/>
              <a:t>Old cratered terrain</a:t>
            </a:r>
          </a:p>
          <a:p>
            <a:pPr eaLnBrk="1" hangingPunct="1">
              <a:lnSpc>
                <a:spcPct val="80000"/>
              </a:lnSpc>
            </a:pPr>
            <a:r>
              <a:rPr lang="en-US" sz="1900" smtClean="0"/>
              <a:t>Callisto</a:t>
            </a:r>
          </a:p>
          <a:p>
            <a:pPr lvl="1" eaLnBrk="1" hangingPunct="1">
              <a:lnSpc>
                <a:spcPct val="80000"/>
              </a:lnSpc>
            </a:pPr>
            <a:r>
              <a:rPr lang="en-US" sz="1700" smtClean="0"/>
              <a:t>Lower density (1.8 g/cm</a:t>
            </a:r>
            <a:r>
              <a:rPr lang="en-US" sz="1700" baseline="30000" smtClean="0"/>
              <a:t>3</a:t>
            </a:r>
            <a:r>
              <a:rPr lang="en-US" sz="1700" smtClean="0"/>
              <a:t>)</a:t>
            </a:r>
          </a:p>
          <a:p>
            <a:pPr lvl="1" eaLnBrk="1" hangingPunct="1">
              <a:lnSpc>
                <a:spcPct val="80000"/>
              </a:lnSpc>
            </a:pPr>
            <a:r>
              <a:rPr lang="en-US" sz="1700" smtClean="0"/>
              <a:t>Old highly cratered ice surface</a:t>
            </a:r>
          </a:p>
        </p:txBody>
      </p:sp>
      <p:pic>
        <p:nvPicPr>
          <p:cNvPr id="45060" name="Picture 4" descr="io"/>
          <p:cNvPicPr>
            <a:picLocks noChangeAspect="1" noChangeArrowheads="1"/>
          </p:cNvPicPr>
          <p:nvPr/>
        </p:nvPicPr>
        <p:blipFill>
          <a:blip r:embed="rId3"/>
          <a:srcRect/>
          <a:stretch>
            <a:fillRect/>
          </a:stretch>
        </p:blipFill>
        <p:spPr bwMode="auto">
          <a:xfrm>
            <a:off x="6553200" y="1295400"/>
            <a:ext cx="990600" cy="990600"/>
          </a:xfrm>
          <a:prstGeom prst="rect">
            <a:avLst/>
          </a:prstGeom>
          <a:noFill/>
          <a:ln w="9525">
            <a:noFill/>
            <a:miter lim="800000"/>
            <a:headEnd/>
            <a:tailEnd/>
          </a:ln>
        </p:spPr>
      </p:pic>
      <p:pic>
        <p:nvPicPr>
          <p:cNvPr id="45061" name="Picture 5" descr="http://pds.jpl.nasa.gov/planets/jpeg/jup/europa.jpg"/>
          <p:cNvPicPr>
            <a:picLocks noChangeAspect="1" noChangeArrowheads="1"/>
          </p:cNvPicPr>
          <p:nvPr/>
        </p:nvPicPr>
        <p:blipFill>
          <a:blip r:embed="rId4"/>
          <a:srcRect/>
          <a:stretch>
            <a:fillRect/>
          </a:stretch>
        </p:blipFill>
        <p:spPr bwMode="auto">
          <a:xfrm>
            <a:off x="6781800" y="2590800"/>
            <a:ext cx="815975" cy="1066800"/>
          </a:xfrm>
          <a:prstGeom prst="rect">
            <a:avLst/>
          </a:prstGeom>
          <a:noFill/>
          <a:ln w="9525">
            <a:noFill/>
            <a:miter lim="800000"/>
            <a:headEnd/>
            <a:tailEnd/>
          </a:ln>
        </p:spPr>
      </p:pic>
      <p:pic>
        <p:nvPicPr>
          <p:cNvPr id="45062" name="Picture 6" descr="Ganymede"/>
          <p:cNvPicPr>
            <a:picLocks noChangeAspect="1" noChangeArrowheads="1"/>
          </p:cNvPicPr>
          <p:nvPr/>
        </p:nvPicPr>
        <p:blipFill>
          <a:blip r:embed="rId5"/>
          <a:srcRect/>
          <a:stretch>
            <a:fillRect/>
          </a:stretch>
        </p:blipFill>
        <p:spPr bwMode="auto">
          <a:xfrm>
            <a:off x="6477000" y="3886200"/>
            <a:ext cx="1219200" cy="1195388"/>
          </a:xfrm>
          <a:prstGeom prst="rect">
            <a:avLst/>
          </a:prstGeom>
          <a:noFill/>
          <a:ln w="9525">
            <a:noFill/>
            <a:miter lim="800000"/>
            <a:headEnd/>
            <a:tailEnd/>
          </a:ln>
        </p:spPr>
      </p:pic>
      <p:pic>
        <p:nvPicPr>
          <p:cNvPr id="45063" name="Picture 7" descr="Callisto"/>
          <p:cNvPicPr>
            <a:picLocks noChangeAspect="1" noChangeArrowheads="1"/>
          </p:cNvPicPr>
          <p:nvPr/>
        </p:nvPicPr>
        <p:blipFill>
          <a:blip r:embed="rId6"/>
          <a:srcRect/>
          <a:stretch>
            <a:fillRect/>
          </a:stretch>
        </p:blipFill>
        <p:spPr bwMode="auto">
          <a:xfrm>
            <a:off x="6858000" y="5181600"/>
            <a:ext cx="1203325" cy="12239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5397399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3200" smtClean="0"/>
              <a:t>Temperature &amp; Density Determine what Kind of Planets Form</a:t>
            </a:r>
          </a:p>
        </p:txBody>
      </p:sp>
      <p:sp>
        <p:nvSpPr>
          <p:cNvPr id="20483" name="Rectangle 3"/>
          <p:cNvSpPr>
            <a:spLocks noGrp="1" noChangeArrowheads="1"/>
          </p:cNvSpPr>
          <p:nvPr>
            <p:ph type="body" idx="1"/>
          </p:nvPr>
        </p:nvSpPr>
        <p:spPr>
          <a:xfrm>
            <a:off x="381000" y="1371600"/>
            <a:ext cx="8382000" cy="3200400"/>
          </a:xfrm>
        </p:spPr>
        <p:txBody>
          <a:bodyPr/>
          <a:lstStyle/>
          <a:p>
            <a:pPr eaLnBrk="1" hangingPunct="1">
              <a:lnSpc>
                <a:spcPct val="80000"/>
              </a:lnSpc>
            </a:pPr>
            <a:r>
              <a:rPr lang="en-US" sz="1600" smtClean="0"/>
              <a:t>Near the star</a:t>
            </a:r>
          </a:p>
          <a:p>
            <a:pPr lvl="1" eaLnBrk="1" hangingPunct="1">
              <a:lnSpc>
                <a:spcPct val="80000"/>
              </a:lnSpc>
            </a:pPr>
            <a:r>
              <a:rPr lang="en-US" sz="1600" smtClean="0"/>
              <a:t>Temperatures are high</a:t>
            </a:r>
          </a:p>
          <a:p>
            <a:pPr lvl="1" eaLnBrk="1" hangingPunct="1">
              <a:lnSpc>
                <a:spcPct val="80000"/>
              </a:lnSpc>
            </a:pPr>
            <a:r>
              <a:rPr lang="en-US" sz="1600" smtClean="0"/>
              <a:t>Light elements like hydrogen are driven off by radiation</a:t>
            </a:r>
          </a:p>
          <a:p>
            <a:pPr lvl="1" eaLnBrk="1" hangingPunct="1">
              <a:lnSpc>
                <a:spcPct val="80000"/>
              </a:lnSpc>
            </a:pPr>
            <a:r>
              <a:rPr lang="en-US" sz="1600" smtClean="0"/>
              <a:t>Leftover, heavier elements form dense, terrestrial type planets</a:t>
            </a:r>
          </a:p>
          <a:p>
            <a:pPr eaLnBrk="1" hangingPunct="1">
              <a:lnSpc>
                <a:spcPct val="80000"/>
              </a:lnSpc>
            </a:pPr>
            <a:r>
              <a:rPr lang="en-US" sz="1600" smtClean="0"/>
              <a:t>At intermediate distances</a:t>
            </a:r>
          </a:p>
          <a:p>
            <a:pPr lvl="1" eaLnBrk="1" hangingPunct="1">
              <a:lnSpc>
                <a:spcPct val="80000"/>
              </a:lnSpc>
            </a:pPr>
            <a:r>
              <a:rPr lang="en-US" sz="1600" smtClean="0"/>
              <a:t>Temperatures lower</a:t>
            </a:r>
          </a:p>
          <a:p>
            <a:pPr lvl="1" eaLnBrk="1" hangingPunct="1">
              <a:lnSpc>
                <a:spcPct val="80000"/>
              </a:lnSpc>
            </a:pPr>
            <a:r>
              <a:rPr lang="en-US" sz="1600" smtClean="0"/>
              <a:t>Lots of gas (mostly H, He)</a:t>
            </a:r>
          </a:p>
          <a:p>
            <a:pPr lvl="1" eaLnBrk="1" hangingPunct="1">
              <a:lnSpc>
                <a:spcPct val="80000"/>
              </a:lnSpc>
            </a:pPr>
            <a:r>
              <a:rPr lang="en-US" sz="1600" smtClean="0"/>
              <a:t>This condenses to form gas giants</a:t>
            </a:r>
          </a:p>
          <a:p>
            <a:pPr eaLnBrk="1" hangingPunct="1">
              <a:lnSpc>
                <a:spcPct val="80000"/>
              </a:lnSpc>
            </a:pPr>
            <a:r>
              <a:rPr lang="en-US" sz="1600" smtClean="0"/>
              <a:t>At large distances</a:t>
            </a:r>
          </a:p>
          <a:p>
            <a:pPr lvl="1" eaLnBrk="1" hangingPunct="1">
              <a:lnSpc>
                <a:spcPct val="80000"/>
              </a:lnSpc>
            </a:pPr>
            <a:r>
              <a:rPr lang="en-US" sz="1600" smtClean="0"/>
              <a:t>Lowest temperatures &amp; least amount of material in largest space</a:t>
            </a:r>
          </a:p>
          <a:p>
            <a:pPr lvl="1" eaLnBrk="1" hangingPunct="1">
              <a:lnSpc>
                <a:spcPct val="80000"/>
              </a:lnSpc>
            </a:pPr>
            <a:r>
              <a:rPr lang="en-US" sz="1600" smtClean="0"/>
              <a:t>Small amounts of cold material condense to form icy objects</a:t>
            </a:r>
          </a:p>
          <a:p>
            <a:pPr lvl="1" eaLnBrk="1" hangingPunct="1">
              <a:lnSpc>
                <a:spcPct val="80000"/>
              </a:lnSpc>
            </a:pPr>
            <a:r>
              <a:rPr lang="en-US" sz="1600" smtClean="0"/>
              <a:t>It is believed that a large belt of these objects exist, but they are difficult to observe.</a:t>
            </a:r>
          </a:p>
        </p:txBody>
      </p:sp>
      <p:pic>
        <p:nvPicPr>
          <p:cNvPr id="20484" name="Picture 5" descr="C:\Users\mw22.PHYSICS\Desktop\Picture2.png"/>
          <p:cNvPicPr>
            <a:picLocks noChangeAspect="1" noChangeArrowheads="1"/>
          </p:cNvPicPr>
          <p:nvPr/>
        </p:nvPicPr>
        <p:blipFill>
          <a:blip r:embed="rId3"/>
          <a:srcRect b="47908"/>
          <a:stretch>
            <a:fillRect/>
          </a:stretch>
        </p:blipFill>
        <p:spPr bwMode="auto">
          <a:xfrm>
            <a:off x="0" y="4724400"/>
            <a:ext cx="9155113" cy="20161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2169096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153988"/>
            <a:ext cx="8763000" cy="1141412"/>
          </a:xfrm>
          <a:noFill/>
        </p:spPr>
        <p:txBody>
          <a:bodyPr lIns="90488" tIns="44450" rIns="90488" bIns="44450" anchor="ctr"/>
          <a:lstStyle/>
          <a:p>
            <a:pPr eaLnBrk="1" hangingPunct="1"/>
            <a:r>
              <a:rPr lang="en-US" sz="3200" smtClean="0"/>
              <a:t>Finding Distances Precisely</a:t>
            </a:r>
          </a:p>
        </p:txBody>
      </p:sp>
      <p:sp>
        <p:nvSpPr>
          <p:cNvPr id="10243" name="Rectangle 3"/>
          <p:cNvSpPr>
            <a:spLocks noGrp="1" noChangeArrowheads="1"/>
          </p:cNvSpPr>
          <p:nvPr>
            <p:ph type="body" idx="1"/>
          </p:nvPr>
        </p:nvSpPr>
        <p:spPr>
          <a:xfrm>
            <a:off x="661988" y="1563688"/>
            <a:ext cx="7613650" cy="2955925"/>
          </a:xfrm>
          <a:noFill/>
        </p:spPr>
        <p:txBody>
          <a:bodyPr lIns="90488" tIns="44450" rIns="90488" bIns="44450"/>
          <a:lstStyle/>
          <a:p>
            <a:pPr eaLnBrk="1" hangingPunct="1">
              <a:lnSpc>
                <a:spcPct val="90000"/>
              </a:lnSpc>
            </a:pPr>
            <a:r>
              <a:rPr lang="en-US" sz="2600" smtClean="0"/>
              <a:t>Within the Solar System we can often use Radar Ranging.</a:t>
            </a:r>
          </a:p>
          <a:p>
            <a:pPr lvl="1" eaLnBrk="1" hangingPunct="1">
              <a:lnSpc>
                <a:spcPct val="90000"/>
              </a:lnSpc>
            </a:pPr>
            <a:r>
              <a:rPr lang="en-US" sz="2200" smtClean="0"/>
              <a:t>Radiation from radar travel at the speed of light</a:t>
            </a:r>
          </a:p>
          <a:p>
            <a:pPr lvl="1" eaLnBrk="1" hangingPunct="1">
              <a:lnSpc>
                <a:spcPct val="90000"/>
              </a:lnSpc>
            </a:pPr>
            <a:r>
              <a:rPr lang="en-US" sz="2200" smtClean="0"/>
              <a:t>Measure time from transmission to detection </a:t>
            </a:r>
          </a:p>
          <a:p>
            <a:pPr lvl="1" eaLnBrk="1" hangingPunct="1">
              <a:lnSpc>
                <a:spcPct val="90000"/>
              </a:lnSpc>
            </a:pPr>
            <a:r>
              <a:rPr lang="en-US" sz="2200" smtClean="0"/>
              <a:t>Distance = (speed of light) x (time delay) </a:t>
            </a:r>
            <a:r>
              <a:rPr lang="en-US" sz="2200" smtClean="0">
                <a:cs typeface="Arial" charset="0"/>
              </a:rPr>
              <a:t>÷ 2</a:t>
            </a:r>
            <a:endParaRPr lang="en-US" sz="2200" smtClean="0"/>
          </a:p>
          <a:p>
            <a:pPr eaLnBrk="1" hangingPunct="1">
              <a:lnSpc>
                <a:spcPct val="90000"/>
              </a:lnSpc>
            </a:pPr>
            <a:r>
              <a:rPr lang="en-US" sz="2600" smtClean="0">
                <a:cs typeface="Arial" charset="0"/>
              </a:rPr>
              <a:t>Using communication with space probes we have found distances to all planets but Pluto to within a few meters!</a:t>
            </a:r>
          </a:p>
        </p:txBody>
      </p:sp>
      <p:grpSp>
        <p:nvGrpSpPr>
          <p:cNvPr id="10244" name="Group 4"/>
          <p:cNvGrpSpPr>
            <a:grpSpLocks/>
          </p:cNvGrpSpPr>
          <p:nvPr/>
        </p:nvGrpSpPr>
        <p:grpSpPr bwMode="auto">
          <a:xfrm>
            <a:off x="2674938" y="4519613"/>
            <a:ext cx="3200400" cy="2139950"/>
            <a:chOff x="2112" y="1680"/>
            <a:chExt cx="3648" cy="2488"/>
          </a:xfrm>
        </p:grpSpPr>
        <p:sp>
          <p:nvSpPr>
            <p:cNvPr id="10245" name="Line 5"/>
            <p:cNvSpPr>
              <a:spLocks noChangeShapeType="1"/>
            </p:cNvSpPr>
            <p:nvPr/>
          </p:nvSpPr>
          <p:spPr bwMode="auto">
            <a:xfrm>
              <a:off x="2208" y="3792"/>
              <a:ext cx="88" cy="0"/>
            </a:xfrm>
            <a:prstGeom prst="line">
              <a:avLst/>
            </a:prstGeom>
            <a:noFill/>
            <a:ln w="12700">
              <a:solidFill>
                <a:schemeClr val="bg2"/>
              </a:solidFill>
              <a:round/>
              <a:headEnd/>
              <a:tailEnd/>
            </a:ln>
          </p:spPr>
          <p:txBody>
            <a:bodyPr wrap="none" anchor="ctr"/>
            <a:lstStyle/>
            <a:p>
              <a:endParaRPr lang="en-US"/>
            </a:p>
          </p:txBody>
        </p:sp>
        <p:grpSp>
          <p:nvGrpSpPr>
            <p:cNvPr id="10246" name="Group 6"/>
            <p:cNvGrpSpPr>
              <a:grpSpLocks/>
            </p:cNvGrpSpPr>
            <p:nvPr/>
          </p:nvGrpSpPr>
          <p:grpSpPr bwMode="auto">
            <a:xfrm>
              <a:off x="2112" y="3216"/>
              <a:ext cx="588" cy="930"/>
              <a:chOff x="568" y="3142"/>
              <a:chExt cx="588" cy="930"/>
            </a:xfrm>
          </p:grpSpPr>
          <p:grpSp>
            <p:nvGrpSpPr>
              <p:cNvPr id="10255" name="Group 7"/>
              <p:cNvGrpSpPr>
                <a:grpSpLocks/>
              </p:cNvGrpSpPr>
              <p:nvPr/>
            </p:nvGrpSpPr>
            <p:grpSpPr bwMode="auto">
              <a:xfrm>
                <a:off x="774" y="3142"/>
                <a:ext cx="382" cy="548"/>
                <a:chOff x="774" y="3142"/>
                <a:chExt cx="382" cy="548"/>
              </a:xfrm>
            </p:grpSpPr>
            <p:sp>
              <p:nvSpPr>
                <p:cNvPr id="10262" name="Arc 8"/>
                <p:cNvSpPr>
                  <a:spLocks/>
                </p:cNvSpPr>
                <p:nvPr/>
              </p:nvSpPr>
              <p:spPr bwMode="auto">
                <a:xfrm rot="4200000">
                  <a:off x="774" y="3142"/>
                  <a:ext cx="280" cy="2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chemeClr val="bg2"/>
                  </a:solidFill>
                  <a:round/>
                  <a:headEnd/>
                  <a:tailEnd/>
                </a:ln>
              </p:spPr>
              <p:txBody>
                <a:bodyPr wrap="none" anchor="ctr"/>
                <a:lstStyle/>
                <a:p>
                  <a:endParaRPr lang="en-US"/>
                </a:p>
              </p:txBody>
            </p:sp>
            <p:sp>
              <p:nvSpPr>
                <p:cNvPr id="10263" name="Arc 9"/>
                <p:cNvSpPr>
                  <a:spLocks/>
                </p:cNvSpPr>
                <p:nvPr/>
              </p:nvSpPr>
              <p:spPr bwMode="auto">
                <a:xfrm rot="-1200000">
                  <a:off x="876" y="3410"/>
                  <a:ext cx="280" cy="2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chemeClr val="bg2"/>
                  </a:solidFill>
                  <a:round/>
                  <a:headEnd/>
                  <a:tailEnd/>
                </a:ln>
              </p:spPr>
              <p:txBody>
                <a:bodyPr wrap="none" anchor="ctr"/>
                <a:lstStyle/>
                <a:p>
                  <a:endParaRPr lang="en-US"/>
                </a:p>
              </p:txBody>
            </p:sp>
          </p:grpSp>
          <p:sp>
            <p:nvSpPr>
              <p:cNvPr id="10256" name="Line 10"/>
              <p:cNvSpPr>
                <a:spLocks noChangeShapeType="1"/>
              </p:cNvSpPr>
              <p:nvPr/>
            </p:nvSpPr>
            <p:spPr bwMode="auto">
              <a:xfrm flipH="1">
                <a:off x="712" y="3500"/>
                <a:ext cx="136" cy="44"/>
              </a:xfrm>
              <a:prstGeom prst="line">
                <a:avLst/>
              </a:prstGeom>
              <a:noFill/>
              <a:ln w="25400">
                <a:solidFill>
                  <a:schemeClr val="bg2"/>
                </a:solidFill>
                <a:round/>
                <a:headEnd/>
                <a:tailEnd/>
              </a:ln>
            </p:spPr>
            <p:txBody>
              <a:bodyPr wrap="none" anchor="ctr"/>
              <a:lstStyle/>
              <a:p>
                <a:endParaRPr lang="en-US"/>
              </a:p>
            </p:txBody>
          </p:sp>
          <p:sp>
            <p:nvSpPr>
              <p:cNvPr id="10257" name="Line 11"/>
              <p:cNvSpPr>
                <a:spLocks noChangeShapeType="1"/>
              </p:cNvSpPr>
              <p:nvPr/>
            </p:nvSpPr>
            <p:spPr bwMode="auto">
              <a:xfrm flipH="1">
                <a:off x="568" y="3560"/>
                <a:ext cx="160" cy="512"/>
              </a:xfrm>
              <a:prstGeom prst="line">
                <a:avLst/>
              </a:prstGeom>
              <a:noFill/>
              <a:ln w="25400">
                <a:solidFill>
                  <a:schemeClr val="bg2"/>
                </a:solidFill>
                <a:round/>
                <a:headEnd/>
                <a:tailEnd/>
              </a:ln>
            </p:spPr>
            <p:txBody>
              <a:bodyPr wrap="none" anchor="ctr"/>
              <a:lstStyle/>
              <a:p>
                <a:endParaRPr lang="en-US"/>
              </a:p>
            </p:txBody>
          </p:sp>
          <p:sp>
            <p:nvSpPr>
              <p:cNvPr id="10258" name="Line 12"/>
              <p:cNvSpPr>
                <a:spLocks noChangeShapeType="1"/>
              </p:cNvSpPr>
              <p:nvPr/>
            </p:nvSpPr>
            <p:spPr bwMode="auto">
              <a:xfrm>
                <a:off x="728" y="3608"/>
                <a:ext cx="80" cy="464"/>
              </a:xfrm>
              <a:prstGeom prst="line">
                <a:avLst/>
              </a:prstGeom>
              <a:noFill/>
              <a:ln w="25400">
                <a:solidFill>
                  <a:schemeClr val="bg2"/>
                </a:solidFill>
                <a:round/>
                <a:headEnd/>
                <a:tailEnd/>
              </a:ln>
            </p:spPr>
            <p:txBody>
              <a:bodyPr wrap="none" anchor="ctr"/>
              <a:lstStyle/>
              <a:p>
                <a:endParaRPr lang="en-US"/>
              </a:p>
            </p:txBody>
          </p:sp>
          <p:sp>
            <p:nvSpPr>
              <p:cNvPr id="10259" name="Line 13"/>
              <p:cNvSpPr>
                <a:spLocks noChangeShapeType="1"/>
              </p:cNvSpPr>
              <p:nvPr/>
            </p:nvSpPr>
            <p:spPr bwMode="auto">
              <a:xfrm>
                <a:off x="628" y="3840"/>
                <a:ext cx="136" cy="0"/>
              </a:xfrm>
              <a:prstGeom prst="line">
                <a:avLst/>
              </a:prstGeom>
              <a:noFill/>
              <a:ln w="12700">
                <a:solidFill>
                  <a:schemeClr val="bg2"/>
                </a:solidFill>
                <a:round/>
                <a:headEnd/>
                <a:tailEnd/>
              </a:ln>
            </p:spPr>
            <p:txBody>
              <a:bodyPr wrap="none" anchor="ctr"/>
              <a:lstStyle/>
              <a:p>
                <a:endParaRPr lang="en-US"/>
              </a:p>
            </p:txBody>
          </p:sp>
          <p:sp>
            <p:nvSpPr>
              <p:cNvPr id="10260" name="Line 14"/>
              <p:cNvSpPr>
                <a:spLocks noChangeShapeType="1"/>
              </p:cNvSpPr>
              <p:nvPr/>
            </p:nvSpPr>
            <p:spPr bwMode="auto">
              <a:xfrm>
                <a:off x="628" y="3936"/>
                <a:ext cx="136" cy="0"/>
              </a:xfrm>
              <a:prstGeom prst="line">
                <a:avLst/>
              </a:prstGeom>
              <a:noFill/>
              <a:ln w="12700">
                <a:solidFill>
                  <a:schemeClr val="bg2"/>
                </a:solidFill>
                <a:round/>
                <a:headEnd/>
                <a:tailEnd/>
              </a:ln>
            </p:spPr>
            <p:txBody>
              <a:bodyPr wrap="none" anchor="ctr"/>
              <a:lstStyle/>
              <a:p>
                <a:endParaRPr lang="en-US"/>
              </a:p>
            </p:txBody>
          </p:sp>
          <p:sp>
            <p:nvSpPr>
              <p:cNvPr id="10261" name="Line 15"/>
              <p:cNvSpPr>
                <a:spLocks noChangeShapeType="1"/>
              </p:cNvSpPr>
              <p:nvPr/>
            </p:nvSpPr>
            <p:spPr bwMode="auto">
              <a:xfrm>
                <a:off x="580" y="4032"/>
                <a:ext cx="232" cy="0"/>
              </a:xfrm>
              <a:prstGeom prst="line">
                <a:avLst/>
              </a:prstGeom>
              <a:noFill/>
              <a:ln w="12700">
                <a:solidFill>
                  <a:schemeClr val="bg2"/>
                </a:solidFill>
                <a:round/>
                <a:headEnd/>
                <a:tailEnd/>
              </a:ln>
            </p:spPr>
            <p:txBody>
              <a:bodyPr wrap="none" anchor="ctr"/>
              <a:lstStyle/>
              <a:p>
                <a:endParaRPr lang="en-US"/>
              </a:p>
            </p:txBody>
          </p:sp>
        </p:grpSp>
        <p:sp>
          <p:nvSpPr>
            <p:cNvPr id="10247" name="Line 16"/>
            <p:cNvSpPr>
              <a:spLocks noChangeShapeType="1"/>
            </p:cNvSpPr>
            <p:nvPr/>
          </p:nvSpPr>
          <p:spPr bwMode="auto">
            <a:xfrm>
              <a:off x="2256" y="3696"/>
              <a:ext cx="0" cy="472"/>
            </a:xfrm>
            <a:prstGeom prst="line">
              <a:avLst/>
            </a:prstGeom>
            <a:noFill/>
            <a:ln w="12700">
              <a:solidFill>
                <a:schemeClr val="bg2"/>
              </a:solidFill>
              <a:round/>
              <a:headEnd/>
              <a:tailEnd/>
            </a:ln>
          </p:spPr>
          <p:txBody>
            <a:bodyPr wrap="none" anchor="ctr"/>
            <a:lstStyle/>
            <a:p>
              <a:endParaRPr lang="en-US"/>
            </a:p>
          </p:txBody>
        </p:sp>
        <p:grpSp>
          <p:nvGrpSpPr>
            <p:cNvPr id="10248" name="Group 17"/>
            <p:cNvGrpSpPr>
              <a:grpSpLocks/>
            </p:cNvGrpSpPr>
            <p:nvPr/>
          </p:nvGrpSpPr>
          <p:grpSpPr bwMode="auto">
            <a:xfrm>
              <a:off x="2640" y="2880"/>
              <a:ext cx="1019" cy="572"/>
              <a:chOff x="1401" y="2696"/>
              <a:chExt cx="1019" cy="572"/>
            </a:xfrm>
          </p:grpSpPr>
          <p:sp>
            <p:nvSpPr>
              <p:cNvPr id="10253" name="Freeform 18"/>
              <p:cNvSpPr>
                <a:spLocks/>
              </p:cNvSpPr>
              <p:nvPr/>
            </p:nvSpPr>
            <p:spPr bwMode="auto">
              <a:xfrm>
                <a:off x="1401" y="2985"/>
                <a:ext cx="463" cy="283"/>
              </a:xfrm>
              <a:custGeom>
                <a:avLst/>
                <a:gdLst>
                  <a:gd name="T0" fmla="*/ 0 w 463"/>
                  <a:gd name="T1" fmla="*/ 273 h 283"/>
                  <a:gd name="T2" fmla="*/ 0 w 463"/>
                  <a:gd name="T3" fmla="*/ 255 h 283"/>
                  <a:gd name="T4" fmla="*/ 0 w 463"/>
                  <a:gd name="T5" fmla="*/ 237 h 283"/>
                  <a:gd name="T6" fmla="*/ 0 w 463"/>
                  <a:gd name="T7" fmla="*/ 219 h 283"/>
                  <a:gd name="T8" fmla="*/ 0 w 463"/>
                  <a:gd name="T9" fmla="*/ 198 h 283"/>
                  <a:gd name="T10" fmla="*/ 9 w 463"/>
                  <a:gd name="T11" fmla="*/ 180 h 283"/>
                  <a:gd name="T12" fmla="*/ 27 w 463"/>
                  <a:gd name="T13" fmla="*/ 174 h 283"/>
                  <a:gd name="T14" fmla="*/ 45 w 463"/>
                  <a:gd name="T15" fmla="*/ 186 h 283"/>
                  <a:gd name="T16" fmla="*/ 60 w 463"/>
                  <a:gd name="T17" fmla="*/ 201 h 283"/>
                  <a:gd name="T18" fmla="*/ 78 w 463"/>
                  <a:gd name="T19" fmla="*/ 213 h 283"/>
                  <a:gd name="T20" fmla="*/ 96 w 463"/>
                  <a:gd name="T21" fmla="*/ 225 h 283"/>
                  <a:gd name="T22" fmla="*/ 114 w 463"/>
                  <a:gd name="T23" fmla="*/ 231 h 283"/>
                  <a:gd name="T24" fmla="*/ 132 w 463"/>
                  <a:gd name="T25" fmla="*/ 228 h 283"/>
                  <a:gd name="T26" fmla="*/ 144 w 463"/>
                  <a:gd name="T27" fmla="*/ 210 h 283"/>
                  <a:gd name="T28" fmla="*/ 147 w 463"/>
                  <a:gd name="T29" fmla="*/ 189 h 283"/>
                  <a:gd name="T30" fmla="*/ 147 w 463"/>
                  <a:gd name="T31" fmla="*/ 171 h 283"/>
                  <a:gd name="T32" fmla="*/ 147 w 463"/>
                  <a:gd name="T33" fmla="*/ 153 h 283"/>
                  <a:gd name="T34" fmla="*/ 147 w 463"/>
                  <a:gd name="T35" fmla="*/ 135 h 283"/>
                  <a:gd name="T36" fmla="*/ 147 w 463"/>
                  <a:gd name="T37" fmla="*/ 117 h 283"/>
                  <a:gd name="T38" fmla="*/ 150 w 463"/>
                  <a:gd name="T39" fmla="*/ 99 h 283"/>
                  <a:gd name="T40" fmla="*/ 162 w 463"/>
                  <a:gd name="T41" fmla="*/ 87 h 283"/>
                  <a:gd name="T42" fmla="*/ 180 w 463"/>
                  <a:gd name="T43" fmla="*/ 87 h 283"/>
                  <a:gd name="T44" fmla="*/ 189 w 463"/>
                  <a:gd name="T45" fmla="*/ 105 h 283"/>
                  <a:gd name="T46" fmla="*/ 204 w 463"/>
                  <a:gd name="T47" fmla="*/ 123 h 283"/>
                  <a:gd name="T48" fmla="*/ 222 w 463"/>
                  <a:gd name="T49" fmla="*/ 132 h 283"/>
                  <a:gd name="T50" fmla="*/ 243 w 463"/>
                  <a:gd name="T51" fmla="*/ 144 h 283"/>
                  <a:gd name="T52" fmla="*/ 261 w 463"/>
                  <a:gd name="T53" fmla="*/ 150 h 283"/>
                  <a:gd name="T54" fmla="*/ 282 w 463"/>
                  <a:gd name="T55" fmla="*/ 147 h 283"/>
                  <a:gd name="T56" fmla="*/ 300 w 463"/>
                  <a:gd name="T57" fmla="*/ 135 h 283"/>
                  <a:gd name="T58" fmla="*/ 312 w 463"/>
                  <a:gd name="T59" fmla="*/ 114 h 283"/>
                  <a:gd name="T60" fmla="*/ 315 w 463"/>
                  <a:gd name="T61" fmla="*/ 96 h 283"/>
                  <a:gd name="T62" fmla="*/ 315 w 463"/>
                  <a:gd name="T63" fmla="*/ 78 h 283"/>
                  <a:gd name="T64" fmla="*/ 315 w 463"/>
                  <a:gd name="T65" fmla="*/ 60 h 283"/>
                  <a:gd name="T66" fmla="*/ 315 w 463"/>
                  <a:gd name="T67" fmla="*/ 42 h 283"/>
                  <a:gd name="T68" fmla="*/ 321 w 463"/>
                  <a:gd name="T69" fmla="*/ 24 h 283"/>
                  <a:gd name="T70" fmla="*/ 339 w 463"/>
                  <a:gd name="T71" fmla="*/ 6 h 283"/>
                  <a:gd name="T72" fmla="*/ 357 w 463"/>
                  <a:gd name="T73" fmla="*/ 0 h 283"/>
                  <a:gd name="T74" fmla="*/ 375 w 463"/>
                  <a:gd name="T75" fmla="*/ 0 h 283"/>
                  <a:gd name="T76" fmla="*/ 393 w 463"/>
                  <a:gd name="T77" fmla="*/ 15 h 283"/>
                  <a:gd name="T78" fmla="*/ 405 w 463"/>
                  <a:gd name="T79" fmla="*/ 33 h 283"/>
                  <a:gd name="T80" fmla="*/ 423 w 463"/>
                  <a:gd name="T81" fmla="*/ 45 h 283"/>
                  <a:gd name="T82" fmla="*/ 444 w 463"/>
                  <a:gd name="T83" fmla="*/ 60 h 283"/>
                  <a:gd name="T84" fmla="*/ 462 w 463"/>
                  <a:gd name="T85" fmla="*/ 66 h 2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3"/>
                  <a:gd name="T130" fmla="*/ 0 h 283"/>
                  <a:gd name="T131" fmla="*/ 463 w 463"/>
                  <a:gd name="T132" fmla="*/ 283 h 2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3" h="283">
                    <a:moveTo>
                      <a:pt x="0" y="282"/>
                    </a:moveTo>
                    <a:lnTo>
                      <a:pt x="0" y="273"/>
                    </a:lnTo>
                    <a:lnTo>
                      <a:pt x="0" y="264"/>
                    </a:lnTo>
                    <a:lnTo>
                      <a:pt x="0" y="255"/>
                    </a:lnTo>
                    <a:lnTo>
                      <a:pt x="0" y="246"/>
                    </a:lnTo>
                    <a:lnTo>
                      <a:pt x="0" y="237"/>
                    </a:lnTo>
                    <a:lnTo>
                      <a:pt x="0" y="228"/>
                    </a:lnTo>
                    <a:lnTo>
                      <a:pt x="0" y="219"/>
                    </a:lnTo>
                    <a:lnTo>
                      <a:pt x="0" y="210"/>
                    </a:lnTo>
                    <a:lnTo>
                      <a:pt x="0" y="198"/>
                    </a:lnTo>
                    <a:lnTo>
                      <a:pt x="0" y="189"/>
                    </a:lnTo>
                    <a:lnTo>
                      <a:pt x="9" y="180"/>
                    </a:lnTo>
                    <a:lnTo>
                      <a:pt x="18" y="174"/>
                    </a:lnTo>
                    <a:lnTo>
                      <a:pt x="27" y="174"/>
                    </a:lnTo>
                    <a:lnTo>
                      <a:pt x="36" y="177"/>
                    </a:lnTo>
                    <a:lnTo>
                      <a:pt x="45" y="186"/>
                    </a:lnTo>
                    <a:lnTo>
                      <a:pt x="51" y="195"/>
                    </a:lnTo>
                    <a:lnTo>
                      <a:pt x="60" y="201"/>
                    </a:lnTo>
                    <a:lnTo>
                      <a:pt x="69" y="207"/>
                    </a:lnTo>
                    <a:lnTo>
                      <a:pt x="78" y="213"/>
                    </a:lnTo>
                    <a:lnTo>
                      <a:pt x="87" y="219"/>
                    </a:lnTo>
                    <a:lnTo>
                      <a:pt x="96" y="225"/>
                    </a:lnTo>
                    <a:lnTo>
                      <a:pt x="105" y="228"/>
                    </a:lnTo>
                    <a:lnTo>
                      <a:pt x="114" y="231"/>
                    </a:lnTo>
                    <a:lnTo>
                      <a:pt x="123" y="231"/>
                    </a:lnTo>
                    <a:lnTo>
                      <a:pt x="132" y="228"/>
                    </a:lnTo>
                    <a:lnTo>
                      <a:pt x="138" y="219"/>
                    </a:lnTo>
                    <a:lnTo>
                      <a:pt x="144" y="210"/>
                    </a:lnTo>
                    <a:lnTo>
                      <a:pt x="147" y="201"/>
                    </a:lnTo>
                    <a:lnTo>
                      <a:pt x="147" y="189"/>
                    </a:lnTo>
                    <a:lnTo>
                      <a:pt x="147" y="180"/>
                    </a:lnTo>
                    <a:lnTo>
                      <a:pt x="147" y="171"/>
                    </a:lnTo>
                    <a:lnTo>
                      <a:pt x="147" y="162"/>
                    </a:lnTo>
                    <a:lnTo>
                      <a:pt x="147" y="153"/>
                    </a:lnTo>
                    <a:lnTo>
                      <a:pt x="147" y="144"/>
                    </a:lnTo>
                    <a:lnTo>
                      <a:pt x="147" y="135"/>
                    </a:lnTo>
                    <a:lnTo>
                      <a:pt x="147" y="126"/>
                    </a:lnTo>
                    <a:lnTo>
                      <a:pt x="147" y="117"/>
                    </a:lnTo>
                    <a:lnTo>
                      <a:pt x="147" y="108"/>
                    </a:lnTo>
                    <a:lnTo>
                      <a:pt x="150" y="99"/>
                    </a:lnTo>
                    <a:lnTo>
                      <a:pt x="153" y="90"/>
                    </a:lnTo>
                    <a:lnTo>
                      <a:pt x="162" y="87"/>
                    </a:lnTo>
                    <a:lnTo>
                      <a:pt x="171" y="87"/>
                    </a:lnTo>
                    <a:lnTo>
                      <a:pt x="180" y="87"/>
                    </a:lnTo>
                    <a:lnTo>
                      <a:pt x="183" y="96"/>
                    </a:lnTo>
                    <a:lnTo>
                      <a:pt x="189" y="105"/>
                    </a:lnTo>
                    <a:lnTo>
                      <a:pt x="198" y="114"/>
                    </a:lnTo>
                    <a:lnTo>
                      <a:pt x="204" y="123"/>
                    </a:lnTo>
                    <a:lnTo>
                      <a:pt x="213" y="126"/>
                    </a:lnTo>
                    <a:lnTo>
                      <a:pt x="222" y="132"/>
                    </a:lnTo>
                    <a:lnTo>
                      <a:pt x="234" y="141"/>
                    </a:lnTo>
                    <a:lnTo>
                      <a:pt x="243" y="144"/>
                    </a:lnTo>
                    <a:lnTo>
                      <a:pt x="252" y="147"/>
                    </a:lnTo>
                    <a:lnTo>
                      <a:pt x="261" y="150"/>
                    </a:lnTo>
                    <a:lnTo>
                      <a:pt x="273" y="150"/>
                    </a:lnTo>
                    <a:lnTo>
                      <a:pt x="282" y="147"/>
                    </a:lnTo>
                    <a:lnTo>
                      <a:pt x="291" y="141"/>
                    </a:lnTo>
                    <a:lnTo>
                      <a:pt x="300" y="135"/>
                    </a:lnTo>
                    <a:lnTo>
                      <a:pt x="306" y="126"/>
                    </a:lnTo>
                    <a:lnTo>
                      <a:pt x="312" y="114"/>
                    </a:lnTo>
                    <a:lnTo>
                      <a:pt x="315" y="105"/>
                    </a:lnTo>
                    <a:lnTo>
                      <a:pt x="315" y="96"/>
                    </a:lnTo>
                    <a:lnTo>
                      <a:pt x="315" y="87"/>
                    </a:lnTo>
                    <a:lnTo>
                      <a:pt x="315" y="78"/>
                    </a:lnTo>
                    <a:lnTo>
                      <a:pt x="315" y="69"/>
                    </a:lnTo>
                    <a:lnTo>
                      <a:pt x="315" y="60"/>
                    </a:lnTo>
                    <a:lnTo>
                      <a:pt x="315" y="51"/>
                    </a:lnTo>
                    <a:lnTo>
                      <a:pt x="315" y="42"/>
                    </a:lnTo>
                    <a:lnTo>
                      <a:pt x="318" y="33"/>
                    </a:lnTo>
                    <a:lnTo>
                      <a:pt x="321" y="24"/>
                    </a:lnTo>
                    <a:lnTo>
                      <a:pt x="330" y="15"/>
                    </a:lnTo>
                    <a:lnTo>
                      <a:pt x="339" y="6"/>
                    </a:lnTo>
                    <a:lnTo>
                      <a:pt x="348" y="3"/>
                    </a:lnTo>
                    <a:lnTo>
                      <a:pt x="357" y="0"/>
                    </a:lnTo>
                    <a:lnTo>
                      <a:pt x="366" y="0"/>
                    </a:lnTo>
                    <a:lnTo>
                      <a:pt x="375" y="0"/>
                    </a:lnTo>
                    <a:lnTo>
                      <a:pt x="384" y="6"/>
                    </a:lnTo>
                    <a:lnTo>
                      <a:pt x="393" y="15"/>
                    </a:lnTo>
                    <a:lnTo>
                      <a:pt x="399" y="24"/>
                    </a:lnTo>
                    <a:lnTo>
                      <a:pt x="405" y="33"/>
                    </a:lnTo>
                    <a:lnTo>
                      <a:pt x="414" y="39"/>
                    </a:lnTo>
                    <a:lnTo>
                      <a:pt x="423" y="45"/>
                    </a:lnTo>
                    <a:lnTo>
                      <a:pt x="435" y="54"/>
                    </a:lnTo>
                    <a:lnTo>
                      <a:pt x="444" y="60"/>
                    </a:lnTo>
                    <a:lnTo>
                      <a:pt x="453" y="63"/>
                    </a:lnTo>
                    <a:lnTo>
                      <a:pt x="462" y="66"/>
                    </a:lnTo>
                  </a:path>
                </a:pathLst>
              </a:custGeom>
              <a:noFill/>
              <a:ln w="12700" cap="rnd">
                <a:solidFill>
                  <a:schemeClr val="bg2"/>
                </a:solidFill>
                <a:round/>
                <a:headEnd/>
                <a:tailEnd/>
              </a:ln>
            </p:spPr>
            <p:txBody>
              <a:bodyPr/>
              <a:lstStyle/>
              <a:p>
                <a:endParaRPr lang="en-US"/>
              </a:p>
            </p:txBody>
          </p:sp>
          <p:sp>
            <p:nvSpPr>
              <p:cNvPr id="10254" name="Line 19"/>
              <p:cNvSpPr>
                <a:spLocks noChangeShapeType="1"/>
              </p:cNvSpPr>
              <p:nvPr/>
            </p:nvSpPr>
            <p:spPr bwMode="auto">
              <a:xfrm flipV="1">
                <a:off x="1948" y="2696"/>
                <a:ext cx="472" cy="248"/>
              </a:xfrm>
              <a:prstGeom prst="line">
                <a:avLst/>
              </a:prstGeom>
              <a:noFill/>
              <a:ln w="12700">
                <a:solidFill>
                  <a:schemeClr val="bg2"/>
                </a:solidFill>
                <a:round/>
                <a:headEnd/>
                <a:tailEnd type="triangle" w="med" len="med"/>
              </a:ln>
            </p:spPr>
            <p:txBody>
              <a:bodyPr wrap="none" anchor="ctr"/>
              <a:lstStyle/>
              <a:p>
                <a:endParaRPr lang="en-US"/>
              </a:p>
            </p:txBody>
          </p:sp>
        </p:grpSp>
        <p:grpSp>
          <p:nvGrpSpPr>
            <p:cNvPr id="10249" name="Group 20"/>
            <p:cNvGrpSpPr>
              <a:grpSpLocks/>
            </p:cNvGrpSpPr>
            <p:nvPr/>
          </p:nvGrpSpPr>
          <p:grpSpPr bwMode="auto">
            <a:xfrm>
              <a:off x="3888" y="2208"/>
              <a:ext cx="996" cy="523"/>
              <a:chOff x="3364" y="1941"/>
              <a:chExt cx="996" cy="523"/>
            </a:xfrm>
          </p:grpSpPr>
          <p:sp>
            <p:nvSpPr>
              <p:cNvPr id="10251" name="Freeform 21"/>
              <p:cNvSpPr>
                <a:spLocks/>
              </p:cNvSpPr>
              <p:nvPr/>
            </p:nvSpPr>
            <p:spPr bwMode="auto">
              <a:xfrm>
                <a:off x="3897" y="1941"/>
                <a:ext cx="463" cy="283"/>
              </a:xfrm>
              <a:custGeom>
                <a:avLst/>
                <a:gdLst>
                  <a:gd name="T0" fmla="*/ 0 w 463"/>
                  <a:gd name="T1" fmla="*/ 273 h 283"/>
                  <a:gd name="T2" fmla="*/ 0 w 463"/>
                  <a:gd name="T3" fmla="*/ 255 h 283"/>
                  <a:gd name="T4" fmla="*/ 0 w 463"/>
                  <a:gd name="T5" fmla="*/ 237 h 283"/>
                  <a:gd name="T6" fmla="*/ 0 w 463"/>
                  <a:gd name="T7" fmla="*/ 219 h 283"/>
                  <a:gd name="T8" fmla="*/ 0 w 463"/>
                  <a:gd name="T9" fmla="*/ 198 h 283"/>
                  <a:gd name="T10" fmla="*/ 9 w 463"/>
                  <a:gd name="T11" fmla="*/ 180 h 283"/>
                  <a:gd name="T12" fmla="*/ 27 w 463"/>
                  <a:gd name="T13" fmla="*/ 174 h 283"/>
                  <a:gd name="T14" fmla="*/ 45 w 463"/>
                  <a:gd name="T15" fmla="*/ 186 h 283"/>
                  <a:gd name="T16" fmla="*/ 60 w 463"/>
                  <a:gd name="T17" fmla="*/ 201 h 283"/>
                  <a:gd name="T18" fmla="*/ 78 w 463"/>
                  <a:gd name="T19" fmla="*/ 213 h 283"/>
                  <a:gd name="T20" fmla="*/ 96 w 463"/>
                  <a:gd name="T21" fmla="*/ 225 h 283"/>
                  <a:gd name="T22" fmla="*/ 114 w 463"/>
                  <a:gd name="T23" fmla="*/ 231 h 283"/>
                  <a:gd name="T24" fmla="*/ 132 w 463"/>
                  <a:gd name="T25" fmla="*/ 228 h 283"/>
                  <a:gd name="T26" fmla="*/ 144 w 463"/>
                  <a:gd name="T27" fmla="*/ 210 h 283"/>
                  <a:gd name="T28" fmla="*/ 147 w 463"/>
                  <a:gd name="T29" fmla="*/ 189 h 283"/>
                  <a:gd name="T30" fmla="*/ 147 w 463"/>
                  <a:gd name="T31" fmla="*/ 171 h 283"/>
                  <a:gd name="T32" fmla="*/ 147 w 463"/>
                  <a:gd name="T33" fmla="*/ 153 h 283"/>
                  <a:gd name="T34" fmla="*/ 147 w 463"/>
                  <a:gd name="T35" fmla="*/ 135 h 283"/>
                  <a:gd name="T36" fmla="*/ 147 w 463"/>
                  <a:gd name="T37" fmla="*/ 117 h 283"/>
                  <a:gd name="T38" fmla="*/ 150 w 463"/>
                  <a:gd name="T39" fmla="*/ 99 h 283"/>
                  <a:gd name="T40" fmla="*/ 162 w 463"/>
                  <a:gd name="T41" fmla="*/ 87 h 283"/>
                  <a:gd name="T42" fmla="*/ 180 w 463"/>
                  <a:gd name="T43" fmla="*/ 87 h 283"/>
                  <a:gd name="T44" fmla="*/ 189 w 463"/>
                  <a:gd name="T45" fmla="*/ 105 h 283"/>
                  <a:gd name="T46" fmla="*/ 204 w 463"/>
                  <a:gd name="T47" fmla="*/ 123 h 283"/>
                  <a:gd name="T48" fmla="*/ 222 w 463"/>
                  <a:gd name="T49" fmla="*/ 132 h 283"/>
                  <a:gd name="T50" fmla="*/ 243 w 463"/>
                  <a:gd name="T51" fmla="*/ 144 h 283"/>
                  <a:gd name="T52" fmla="*/ 261 w 463"/>
                  <a:gd name="T53" fmla="*/ 150 h 283"/>
                  <a:gd name="T54" fmla="*/ 282 w 463"/>
                  <a:gd name="T55" fmla="*/ 147 h 283"/>
                  <a:gd name="T56" fmla="*/ 300 w 463"/>
                  <a:gd name="T57" fmla="*/ 135 h 283"/>
                  <a:gd name="T58" fmla="*/ 312 w 463"/>
                  <a:gd name="T59" fmla="*/ 114 h 283"/>
                  <a:gd name="T60" fmla="*/ 315 w 463"/>
                  <a:gd name="T61" fmla="*/ 96 h 283"/>
                  <a:gd name="T62" fmla="*/ 315 w 463"/>
                  <a:gd name="T63" fmla="*/ 78 h 283"/>
                  <a:gd name="T64" fmla="*/ 315 w 463"/>
                  <a:gd name="T65" fmla="*/ 60 h 283"/>
                  <a:gd name="T66" fmla="*/ 315 w 463"/>
                  <a:gd name="T67" fmla="*/ 42 h 283"/>
                  <a:gd name="T68" fmla="*/ 321 w 463"/>
                  <a:gd name="T69" fmla="*/ 24 h 283"/>
                  <a:gd name="T70" fmla="*/ 339 w 463"/>
                  <a:gd name="T71" fmla="*/ 6 h 283"/>
                  <a:gd name="T72" fmla="*/ 357 w 463"/>
                  <a:gd name="T73" fmla="*/ 0 h 283"/>
                  <a:gd name="T74" fmla="*/ 375 w 463"/>
                  <a:gd name="T75" fmla="*/ 0 h 283"/>
                  <a:gd name="T76" fmla="*/ 393 w 463"/>
                  <a:gd name="T77" fmla="*/ 15 h 283"/>
                  <a:gd name="T78" fmla="*/ 405 w 463"/>
                  <a:gd name="T79" fmla="*/ 33 h 283"/>
                  <a:gd name="T80" fmla="*/ 423 w 463"/>
                  <a:gd name="T81" fmla="*/ 45 h 283"/>
                  <a:gd name="T82" fmla="*/ 444 w 463"/>
                  <a:gd name="T83" fmla="*/ 60 h 283"/>
                  <a:gd name="T84" fmla="*/ 462 w 463"/>
                  <a:gd name="T85" fmla="*/ 66 h 2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3"/>
                  <a:gd name="T130" fmla="*/ 0 h 283"/>
                  <a:gd name="T131" fmla="*/ 463 w 463"/>
                  <a:gd name="T132" fmla="*/ 283 h 2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3" h="283">
                    <a:moveTo>
                      <a:pt x="0" y="282"/>
                    </a:moveTo>
                    <a:lnTo>
                      <a:pt x="0" y="273"/>
                    </a:lnTo>
                    <a:lnTo>
                      <a:pt x="0" y="264"/>
                    </a:lnTo>
                    <a:lnTo>
                      <a:pt x="0" y="255"/>
                    </a:lnTo>
                    <a:lnTo>
                      <a:pt x="0" y="246"/>
                    </a:lnTo>
                    <a:lnTo>
                      <a:pt x="0" y="237"/>
                    </a:lnTo>
                    <a:lnTo>
                      <a:pt x="0" y="228"/>
                    </a:lnTo>
                    <a:lnTo>
                      <a:pt x="0" y="219"/>
                    </a:lnTo>
                    <a:lnTo>
                      <a:pt x="0" y="210"/>
                    </a:lnTo>
                    <a:lnTo>
                      <a:pt x="0" y="198"/>
                    </a:lnTo>
                    <a:lnTo>
                      <a:pt x="0" y="189"/>
                    </a:lnTo>
                    <a:lnTo>
                      <a:pt x="9" y="180"/>
                    </a:lnTo>
                    <a:lnTo>
                      <a:pt x="18" y="174"/>
                    </a:lnTo>
                    <a:lnTo>
                      <a:pt x="27" y="174"/>
                    </a:lnTo>
                    <a:lnTo>
                      <a:pt x="36" y="177"/>
                    </a:lnTo>
                    <a:lnTo>
                      <a:pt x="45" y="186"/>
                    </a:lnTo>
                    <a:lnTo>
                      <a:pt x="51" y="195"/>
                    </a:lnTo>
                    <a:lnTo>
                      <a:pt x="60" y="201"/>
                    </a:lnTo>
                    <a:lnTo>
                      <a:pt x="69" y="207"/>
                    </a:lnTo>
                    <a:lnTo>
                      <a:pt x="78" y="213"/>
                    </a:lnTo>
                    <a:lnTo>
                      <a:pt x="87" y="219"/>
                    </a:lnTo>
                    <a:lnTo>
                      <a:pt x="96" y="225"/>
                    </a:lnTo>
                    <a:lnTo>
                      <a:pt x="105" y="228"/>
                    </a:lnTo>
                    <a:lnTo>
                      <a:pt x="114" y="231"/>
                    </a:lnTo>
                    <a:lnTo>
                      <a:pt x="123" y="231"/>
                    </a:lnTo>
                    <a:lnTo>
                      <a:pt x="132" y="228"/>
                    </a:lnTo>
                    <a:lnTo>
                      <a:pt x="138" y="219"/>
                    </a:lnTo>
                    <a:lnTo>
                      <a:pt x="144" y="210"/>
                    </a:lnTo>
                    <a:lnTo>
                      <a:pt x="147" y="201"/>
                    </a:lnTo>
                    <a:lnTo>
                      <a:pt x="147" y="189"/>
                    </a:lnTo>
                    <a:lnTo>
                      <a:pt x="147" y="180"/>
                    </a:lnTo>
                    <a:lnTo>
                      <a:pt x="147" y="171"/>
                    </a:lnTo>
                    <a:lnTo>
                      <a:pt x="147" y="162"/>
                    </a:lnTo>
                    <a:lnTo>
                      <a:pt x="147" y="153"/>
                    </a:lnTo>
                    <a:lnTo>
                      <a:pt x="147" y="144"/>
                    </a:lnTo>
                    <a:lnTo>
                      <a:pt x="147" y="135"/>
                    </a:lnTo>
                    <a:lnTo>
                      <a:pt x="147" y="126"/>
                    </a:lnTo>
                    <a:lnTo>
                      <a:pt x="147" y="117"/>
                    </a:lnTo>
                    <a:lnTo>
                      <a:pt x="147" y="108"/>
                    </a:lnTo>
                    <a:lnTo>
                      <a:pt x="150" y="99"/>
                    </a:lnTo>
                    <a:lnTo>
                      <a:pt x="153" y="90"/>
                    </a:lnTo>
                    <a:lnTo>
                      <a:pt x="162" y="87"/>
                    </a:lnTo>
                    <a:lnTo>
                      <a:pt x="171" y="87"/>
                    </a:lnTo>
                    <a:lnTo>
                      <a:pt x="180" y="87"/>
                    </a:lnTo>
                    <a:lnTo>
                      <a:pt x="183" y="96"/>
                    </a:lnTo>
                    <a:lnTo>
                      <a:pt x="189" y="105"/>
                    </a:lnTo>
                    <a:lnTo>
                      <a:pt x="198" y="114"/>
                    </a:lnTo>
                    <a:lnTo>
                      <a:pt x="204" y="123"/>
                    </a:lnTo>
                    <a:lnTo>
                      <a:pt x="213" y="126"/>
                    </a:lnTo>
                    <a:lnTo>
                      <a:pt x="222" y="132"/>
                    </a:lnTo>
                    <a:lnTo>
                      <a:pt x="234" y="141"/>
                    </a:lnTo>
                    <a:lnTo>
                      <a:pt x="243" y="144"/>
                    </a:lnTo>
                    <a:lnTo>
                      <a:pt x="252" y="147"/>
                    </a:lnTo>
                    <a:lnTo>
                      <a:pt x="261" y="150"/>
                    </a:lnTo>
                    <a:lnTo>
                      <a:pt x="273" y="150"/>
                    </a:lnTo>
                    <a:lnTo>
                      <a:pt x="282" y="147"/>
                    </a:lnTo>
                    <a:lnTo>
                      <a:pt x="291" y="141"/>
                    </a:lnTo>
                    <a:lnTo>
                      <a:pt x="300" y="135"/>
                    </a:lnTo>
                    <a:lnTo>
                      <a:pt x="306" y="126"/>
                    </a:lnTo>
                    <a:lnTo>
                      <a:pt x="312" y="114"/>
                    </a:lnTo>
                    <a:lnTo>
                      <a:pt x="315" y="105"/>
                    </a:lnTo>
                    <a:lnTo>
                      <a:pt x="315" y="96"/>
                    </a:lnTo>
                    <a:lnTo>
                      <a:pt x="315" y="87"/>
                    </a:lnTo>
                    <a:lnTo>
                      <a:pt x="315" y="78"/>
                    </a:lnTo>
                    <a:lnTo>
                      <a:pt x="315" y="69"/>
                    </a:lnTo>
                    <a:lnTo>
                      <a:pt x="315" y="60"/>
                    </a:lnTo>
                    <a:lnTo>
                      <a:pt x="315" y="51"/>
                    </a:lnTo>
                    <a:lnTo>
                      <a:pt x="315" y="42"/>
                    </a:lnTo>
                    <a:lnTo>
                      <a:pt x="318" y="33"/>
                    </a:lnTo>
                    <a:lnTo>
                      <a:pt x="321" y="24"/>
                    </a:lnTo>
                    <a:lnTo>
                      <a:pt x="330" y="15"/>
                    </a:lnTo>
                    <a:lnTo>
                      <a:pt x="339" y="6"/>
                    </a:lnTo>
                    <a:lnTo>
                      <a:pt x="348" y="3"/>
                    </a:lnTo>
                    <a:lnTo>
                      <a:pt x="357" y="0"/>
                    </a:lnTo>
                    <a:lnTo>
                      <a:pt x="366" y="0"/>
                    </a:lnTo>
                    <a:lnTo>
                      <a:pt x="375" y="0"/>
                    </a:lnTo>
                    <a:lnTo>
                      <a:pt x="384" y="6"/>
                    </a:lnTo>
                    <a:lnTo>
                      <a:pt x="393" y="15"/>
                    </a:lnTo>
                    <a:lnTo>
                      <a:pt x="399" y="24"/>
                    </a:lnTo>
                    <a:lnTo>
                      <a:pt x="405" y="33"/>
                    </a:lnTo>
                    <a:lnTo>
                      <a:pt x="414" y="39"/>
                    </a:lnTo>
                    <a:lnTo>
                      <a:pt x="423" y="45"/>
                    </a:lnTo>
                    <a:lnTo>
                      <a:pt x="435" y="54"/>
                    </a:lnTo>
                    <a:lnTo>
                      <a:pt x="444" y="60"/>
                    </a:lnTo>
                    <a:lnTo>
                      <a:pt x="453" y="63"/>
                    </a:lnTo>
                    <a:lnTo>
                      <a:pt x="462" y="66"/>
                    </a:lnTo>
                  </a:path>
                </a:pathLst>
              </a:custGeom>
              <a:noFill/>
              <a:ln w="12700" cap="rnd">
                <a:solidFill>
                  <a:schemeClr val="bg2"/>
                </a:solidFill>
                <a:round/>
                <a:headEnd/>
                <a:tailEnd/>
              </a:ln>
            </p:spPr>
            <p:txBody>
              <a:bodyPr/>
              <a:lstStyle/>
              <a:p>
                <a:endParaRPr lang="en-US"/>
              </a:p>
            </p:txBody>
          </p:sp>
          <p:sp>
            <p:nvSpPr>
              <p:cNvPr id="10252" name="Line 22"/>
              <p:cNvSpPr>
                <a:spLocks noChangeShapeType="1"/>
              </p:cNvSpPr>
              <p:nvPr/>
            </p:nvSpPr>
            <p:spPr bwMode="auto">
              <a:xfrm flipV="1">
                <a:off x="3364" y="2216"/>
                <a:ext cx="472" cy="248"/>
              </a:xfrm>
              <a:prstGeom prst="line">
                <a:avLst/>
              </a:prstGeom>
              <a:noFill/>
              <a:ln w="12700">
                <a:solidFill>
                  <a:schemeClr val="bg2"/>
                </a:solidFill>
                <a:round/>
                <a:headEnd type="triangle" w="med" len="med"/>
                <a:tailEnd/>
              </a:ln>
            </p:spPr>
            <p:txBody>
              <a:bodyPr wrap="none" anchor="ctr"/>
              <a:lstStyle/>
              <a:p>
                <a:endParaRPr lang="en-US"/>
              </a:p>
            </p:txBody>
          </p:sp>
        </p:grpSp>
        <p:pic>
          <p:nvPicPr>
            <p:cNvPr id="10250" name="Picture 23" descr="moon"/>
            <p:cNvPicPr>
              <a:picLocks noChangeAspect="1" noChangeArrowheads="1"/>
            </p:cNvPicPr>
            <p:nvPr/>
          </p:nvPicPr>
          <p:blipFill>
            <a:blip r:embed="rId4"/>
            <a:srcRect/>
            <a:stretch>
              <a:fillRect/>
            </a:stretch>
          </p:blipFill>
          <p:spPr bwMode="auto">
            <a:xfrm>
              <a:off x="4944" y="1680"/>
              <a:ext cx="816" cy="788"/>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4865012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z="3200" smtClean="0"/>
              <a:t>We began our study of the history of the solar system by studying the history of the earth.</a:t>
            </a:r>
          </a:p>
        </p:txBody>
      </p:sp>
      <p:pic>
        <p:nvPicPr>
          <p:cNvPr id="26627" name="Picture 3" descr="Slide-18a"/>
          <p:cNvPicPr>
            <a:picLocks noChangeAspect="1" noChangeArrowheads="1"/>
          </p:cNvPicPr>
          <p:nvPr/>
        </p:nvPicPr>
        <p:blipFill>
          <a:blip r:embed="rId3"/>
          <a:srcRect/>
          <a:stretch>
            <a:fillRect/>
          </a:stretch>
        </p:blipFill>
        <p:spPr bwMode="auto">
          <a:xfrm>
            <a:off x="381000" y="4129088"/>
            <a:ext cx="3886200" cy="2571750"/>
          </a:xfrm>
          <a:prstGeom prst="rect">
            <a:avLst/>
          </a:prstGeom>
          <a:ln>
            <a:noFill/>
          </a:ln>
          <a:effectLst>
            <a:outerShdw blurRad="292100" dist="139700" dir="2700000" algn="tl" rotWithShape="0">
              <a:srgbClr val="333333">
                <a:alpha val="65000"/>
              </a:srgbClr>
            </a:outerShdw>
          </a:effectLst>
        </p:spPr>
      </p:pic>
      <p:pic>
        <p:nvPicPr>
          <p:cNvPr id="26628" name="Picture 4" descr="Slide-17"/>
          <p:cNvPicPr>
            <a:picLocks noChangeAspect="1" noChangeArrowheads="1"/>
          </p:cNvPicPr>
          <p:nvPr/>
        </p:nvPicPr>
        <p:blipFill>
          <a:blip r:embed="rId4"/>
          <a:srcRect/>
          <a:stretch>
            <a:fillRect/>
          </a:stretch>
        </p:blipFill>
        <p:spPr bwMode="auto">
          <a:xfrm>
            <a:off x="381000" y="1547813"/>
            <a:ext cx="3886200" cy="2482850"/>
          </a:xfrm>
          <a:prstGeom prst="rect">
            <a:avLst/>
          </a:prstGeom>
          <a:ln>
            <a:noFill/>
          </a:ln>
          <a:effectLst>
            <a:outerShdw blurRad="292100" dist="139700" dir="2700000" algn="tl" rotWithShape="0">
              <a:srgbClr val="333333">
                <a:alpha val="65000"/>
              </a:srgbClr>
            </a:outerShdw>
          </a:effectLst>
        </p:spPr>
      </p:pic>
      <p:pic>
        <p:nvPicPr>
          <p:cNvPr id="231429" name="Picture 5" descr="Slide-1 Apollo 14"/>
          <p:cNvPicPr>
            <a:picLocks noChangeAspect="1" noChangeArrowheads="1"/>
          </p:cNvPicPr>
          <p:nvPr/>
        </p:nvPicPr>
        <p:blipFill>
          <a:blip r:embed="rId5"/>
          <a:srcRect/>
          <a:stretch>
            <a:fillRect/>
          </a:stretch>
        </p:blipFill>
        <p:spPr bwMode="auto">
          <a:xfrm>
            <a:off x="5014913" y="1547813"/>
            <a:ext cx="3176587" cy="515302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001169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Laser Ranging to the Moon</a:t>
            </a:r>
          </a:p>
        </p:txBody>
      </p:sp>
      <p:sp>
        <p:nvSpPr>
          <p:cNvPr id="11267" name="Rectangle 3"/>
          <p:cNvSpPr>
            <a:spLocks noGrp="1" noChangeArrowheads="1"/>
          </p:cNvSpPr>
          <p:nvPr>
            <p:ph type="body" idx="1"/>
          </p:nvPr>
        </p:nvSpPr>
        <p:spPr>
          <a:xfrm>
            <a:off x="381000" y="1524000"/>
            <a:ext cx="5105400" cy="1676400"/>
          </a:xfrm>
        </p:spPr>
        <p:txBody>
          <a:bodyPr/>
          <a:lstStyle/>
          <a:p>
            <a:pPr eaLnBrk="1" hangingPunct="1">
              <a:lnSpc>
                <a:spcPct val="90000"/>
              </a:lnSpc>
            </a:pPr>
            <a:r>
              <a:rPr lang="en-US" sz="2100" smtClean="0"/>
              <a:t>Laser ranging allows us to measure the distance to the moon to extreme precision.  However, it is not a practical method for places we haven’t visited.</a:t>
            </a:r>
          </a:p>
        </p:txBody>
      </p:sp>
      <p:pic>
        <p:nvPicPr>
          <p:cNvPr id="13316" name="Picture 4" descr="A11_LRRRfull"/>
          <p:cNvPicPr>
            <a:picLocks noChangeAspect="1" noChangeArrowheads="1"/>
          </p:cNvPicPr>
          <p:nvPr/>
        </p:nvPicPr>
        <p:blipFill>
          <a:blip r:embed="rId4"/>
          <a:srcRect/>
          <a:stretch>
            <a:fillRect/>
          </a:stretch>
        </p:blipFill>
        <p:spPr bwMode="auto">
          <a:xfrm>
            <a:off x="1676400" y="3429000"/>
            <a:ext cx="2908300" cy="2981325"/>
          </a:xfrm>
          <a:prstGeom prst="rect">
            <a:avLst/>
          </a:prstGeom>
          <a:ln>
            <a:noFill/>
          </a:ln>
          <a:effectLst>
            <a:outerShdw blurRad="292100" dist="139700" dir="2700000" algn="tl" rotWithShape="0">
              <a:srgbClr val="333333">
                <a:alpha val="65000"/>
              </a:srgbClr>
            </a:outerShdw>
          </a:effectLst>
        </p:spPr>
      </p:pic>
      <p:pic>
        <p:nvPicPr>
          <p:cNvPr id="13317" name="Picture 5" descr="lunar_ra"/>
          <p:cNvPicPr>
            <a:picLocks noChangeAspect="1" noChangeArrowheads="1"/>
          </p:cNvPicPr>
          <p:nvPr/>
        </p:nvPicPr>
        <p:blipFill>
          <a:blip r:embed="rId5"/>
          <a:srcRect/>
          <a:stretch>
            <a:fillRect/>
          </a:stretch>
        </p:blipFill>
        <p:spPr bwMode="auto">
          <a:xfrm>
            <a:off x="5562600" y="2362200"/>
            <a:ext cx="2914650" cy="41148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3830147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descr="C:\Users\mw22.PHYSICS\Desktop\Picture1.png"/>
          <p:cNvPicPr>
            <a:picLocks noChangeAspect="1" noChangeArrowheads="1"/>
          </p:cNvPicPr>
          <p:nvPr/>
        </p:nvPicPr>
        <p:blipFill>
          <a:blip r:embed="rId3"/>
          <a:srcRect/>
          <a:stretch>
            <a:fillRect/>
          </a:stretch>
        </p:blipFill>
        <p:spPr bwMode="auto">
          <a:xfrm>
            <a:off x="4337050" y="2582863"/>
            <a:ext cx="4552950" cy="4151313"/>
          </a:xfrm>
          <a:prstGeom prst="rect">
            <a:avLst/>
          </a:prstGeom>
          <a:ln>
            <a:noFill/>
          </a:ln>
          <a:effectLst>
            <a:outerShdw blurRad="292100" dist="139700" dir="2700000" algn="tl" rotWithShape="0">
              <a:srgbClr val="333333">
                <a:alpha val="65000"/>
              </a:srgbClr>
            </a:outerShdw>
          </a:effectLst>
        </p:spPr>
      </p:pic>
      <p:sp>
        <p:nvSpPr>
          <p:cNvPr id="21507" name="Text Box 3"/>
          <p:cNvSpPr txBox="1">
            <a:spLocks noChangeArrowheads="1"/>
          </p:cNvSpPr>
          <p:nvPr/>
        </p:nvSpPr>
        <p:spPr bwMode="auto">
          <a:xfrm>
            <a:off x="7927975" y="6019801"/>
            <a:ext cx="996950" cy="641350"/>
          </a:xfrm>
          <a:prstGeom prst="rect">
            <a:avLst/>
          </a:prstGeom>
          <a:noFill/>
          <a:ln w="9525">
            <a:noFill/>
            <a:miter lim="800000"/>
            <a:headEnd/>
            <a:tailEnd/>
          </a:ln>
        </p:spPr>
        <p:txBody>
          <a:bodyPr wrap="none">
            <a:spAutoFit/>
          </a:bodyPr>
          <a:lstStyle/>
          <a:p>
            <a:pPr eaLnBrk="0" hangingPunct="0"/>
            <a:r>
              <a:rPr lang="en-US">
                <a:solidFill>
                  <a:srgbClr val="FFFF00"/>
                </a:solidFill>
                <a:latin typeface="Times New Roman" pitchFamily="18" charset="0"/>
              </a:rPr>
              <a:t>Galactic</a:t>
            </a:r>
          </a:p>
          <a:p>
            <a:pPr eaLnBrk="0" hangingPunct="0"/>
            <a:r>
              <a:rPr lang="en-US">
                <a:solidFill>
                  <a:srgbClr val="FFFF00"/>
                </a:solidFill>
                <a:latin typeface="Times New Roman" pitchFamily="18" charset="0"/>
              </a:rPr>
              <a:t>Nucleus</a:t>
            </a:r>
          </a:p>
        </p:txBody>
      </p:sp>
      <p:sp>
        <p:nvSpPr>
          <p:cNvPr id="21508" name="Line 4"/>
          <p:cNvSpPr>
            <a:spLocks noChangeShapeType="1"/>
          </p:cNvSpPr>
          <p:nvPr/>
        </p:nvSpPr>
        <p:spPr bwMode="auto">
          <a:xfrm flipH="1" flipV="1">
            <a:off x="6632575" y="4572001"/>
            <a:ext cx="1371600" cy="1524000"/>
          </a:xfrm>
          <a:prstGeom prst="line">
            <a:avLst/>
          </a:prstGeom>
          <a:noFill/>
          <a:ln w="28575">
            <a:solidFill>
              <a:srgbClr val="FFFF00"/>
            </a:solidFill>
            <a:round/>
            <a:headEnd/>
            <a:tailEnd/>
          </a:ln>
        </p:spPr>
        <p:txBody>
          <a:bodyPr/>
          <a:lstStyle/>
          <a:p>
            <a:endParaRPr lang="en-US"/>
          </a:p>
        </p:txBody>
      </p:sp>
      <p:sp>
        <p:nvSpPr>
          <p:cNvPr id="21509" name="Text Box 5"/>
          <p:cNvSpPr txBox="1">
            <a:spLocks noChangeArrowheads="1"/>
          </p:cNvSpPr>
          <p:nvPr/>
        </p:nvSpPr>
        <p:spPr bwMode="auto">
          <a:xfrm>
            <a:off x="4346575" y="6400801"/>
            <a:ext cx="1924050" cy="366712"/>
          </a:xfrm>
          <a:prstGeom prst="rect">
            <a:avLst/>
          </a:prstGeom>
          <a:noFill/>
          <a:ln w="9525">
            <a:noFill/>
            <a:miter lim="800000"/>
            <a:headEnd/>
            <a:tailEnd/>
          </a:ln>
        </p:spPr>
        <p:txBody>
          <a:bodyPr wrap="none">
            <a:spAutoFit/>
          </a:bodyPr>
          <a:lstStyle/>
          <a:p>
            <a:pPr eaLnBrk="0" hangingPunct="0"/>
            <a:r>
              <a:rPr lang="en-US">
                <a:solidFill>
                  <a:srgbClr val="FFFF00"/>
                </a:solidFill>
                <a:latin typeface="Times New Roman" pitchFamily="18" charset="0"/>
              </a:rPr>
              <a:t>Our Solar System</a:t>
            </a:r>
          </a:p>
        </p:txBody>
      </p:sp>
      <p:sp>
        <p:nvSpPr>
          <p:cNvPr id="21510" name="Rectangle 6"/>
          <p:cNvSpPr>
            <a:spLocks noChangeArrowheads="1"/>
          </p:cNvSpPr>
          <p:nvPr/>
        </p:nvSpPr>
        <p:spPr bwMode="auto">
          <a:xfrm>
            <a:off x="4803775" y="5334001"/>
            <a:ext cx="152400" cy="152400"/>
          </a:xfrm>
          <a:prstGeom prst="rect">
            <a:avLst/>
          </a:prstGeom>
          <a:noFill/>
          <a:ln w="28575">
            <a:solidFill>
              <a:srgbClr val="FFFF00"/>
            </a:solidFill>
            <a:miter lim="800000"/>
            <a:headEnd/>
            <a:tailEnd/>
          </a:ln>
        </p:spPr>
        <p:txBody>
          <a:bodyPr wrap="none" anchor="ctr"/>
          <a:lstStyle/>
          <a:p>
            <a:endParaRPr lang="en-US"/>
          </a:p>
        </p:txBody>
      </p:sp>
      <p:sp>
        <p:nvSpPr>
          <p:cNvPr id="21511" name="Line 7"/>
          <p:cNvSpPr>
            <a:spLocks noChangeShapeType="1"/>
          </p:cNvSpPr>
          <p:nvPr/>
        </p:nvSpPr>
        <p:spPr bwMode="auto">
          <a:xfrm flipV="1">
            <a:off x="4803775" y="5486401"/>
            <a:ext cx="76200" cy="914400"/>
          </a:xfrm>
          <a:prstGeom prst="line">
            <a:avLst/>
          </a:prstGeom>
          <a:noFill/>
          <a:ln w="28575">
            <a:solidFill>
              <a:srgbClr val="FFFF00"/>
            </a:solidFill>
            <a:round/>
            <a:headEnd/>
            <a:tailEnd/>
          </a:ln>
        </p:spPr>
        <p:txBody>
          <a:bodyPr/>
          <a:lstStyle/>
          <a:p>
            <a:endParaRPr lang="en-US"/>
          </a:p>
        </p:txBody>
      </p:sp>
      <p:sp>
        <p:nvSpPr>
          <p:cNvPr id="21512" name="Text Box 8"/>
          <p:cNvSpPr txBox="1">
            <a:spLocks noChangeArrowheads="1"/>
          </p:cNvSpPr>
          <p:nvPr/>
        </p:nvSpPr>
        <p:spPr bwMode="auto">
          <a:xfrm>
            <a:off x="4616450" y="2590801"/>
            <a:ext cx="1384300" cy="366712"/>
          </a:xfrm>
          <a:prstGeom prst="rect">
            <a:avLst/>
          </a:prstGeom>
          <a:noFill/>
          <a:ln w="9525">
            <a:noFill/>
            <a:miter lim="800000"/>
            <a:headEnd/>
            <a:tailEnd/>
          </a:ln>
        </p:spPr>
        <p:txBody>
          <a:bodyPr wrap="none">
            <a:spAutoFit/>
          </a:bodyPr>
          <a:lstStyle/>
          <a:p>
            <a:pPr eaLnBrk="0" hangingPunct="0"/>
            <a:r>
              <a:rPr lang="en-US">
                <a:solidFill>
                  <a:srgbClr val="FFFF00"/>
                </a:solidFill>
                <a:latin typeface="Times New Roman" pitchFamily="18" charset="0"/>
              </a:rPr>
              <a:t>Spiral Arms</a:t>
            </a:r>
          </a:p>
        </p:txBody>
      </p:sp>
      <p:sp>
        <p:nvSpPr>
          <p:cNvPr id="21513" name="Line 9"/>
          <p:cNvSpPr>
            <a:spLocks noChangeShapeType="1"/>
          </p:cNvSpPr>
          <p:nvPr/>
        </p:nvSpPr>
        <p:spPr bwMode="auto">
          <a:xfrm flipH="1">
            <a:off x="4803775" y="2971801"/>
            <a:ext cx="381000" cy="1447800"/>
          </a:xfrm>
          <a:prstGeom prst="line">
            <a:avLst/>
          </a:prstGeom>
          <a:noFill/>
          <a:ln w="28575">
            <a:solidFill>
              <a:srgbClr val="FFFF00"/>
            </a:solidFill>
            <a:round/>
            <a:headEnd/>
            <a:tailEnd/>
          </a:ln>
        </p:spPr>
        <p:txBody>
          <a:bodyPr/>
          <a:lstStyle/>
          <a:p>
            <a:endParaRPr lang="en-US"/>
          </a:p>
        </p:txBody>
      </p:sp>
      <p:sp>
        <p:nvSpPr>
          <p:cNvPr id="21514" name="Line 10"/>
          <p:cNvSpPr>
            <a:spLocks noChangeShapeType="1"/>
          </p:cNvSpPr>
          <p:nvPr/>
        </p:nvSpPr>
        <p:spPr bwMode="auto">
          <a:xfrm>
            <a:off x="5413375" y="2971801"/>
            <a:ext cx="990600" cy="457200"/>
          </a:xfrm>
          <a:prstGeom prst="line">
            <a:avLst/>
          </a:prstGeom>
          <a:noFill/>
          <a:ln w="28575">
            <a:solidFill>
              <a:srgbClr val="FFFF00"/>
            </a:solidFill>
            <a:round/>
            <a:headEnd/>
            <a:tailEnd/>
          </a:ln>
        </p:spPr>
        <p:txBody>
          <a:bodyPr/>
          <a:lstStyle/>
          <a:p>
            <a:endParaRPr lang="en-US"/>
          </a:p>
        </p:txBody>
      </p:sp>
      <p:sp>
        <p:nvSpPr>
          <p:cNvPr id="21515" name="Rectangle 12"/>
          <p:cNvSpPr>
            <a:spLocks noGrp="1" noChangeArrowheads="1"/>
          </p:cNvSpPr>
          <p:nvPr>
            <p:ph type="title"/>
          </p:nvPr>
        </p:nvSpPr>
        <p:spPr/>
        <p:txBody>
          <a:bodyPr/>
          <a:lstStyle/>
          <a:p>
            <a:pPr eaLnBrk="1" hangingPunct="1"/>
            <a:r>
              <a:rPr lang="en-US" dirty="0" smtClean="0"/>
              <a:t>Beyond our solar system:</a:t>
            </a:r>
            <a:br>
              <a:rPr lang="en-US" dirty="0" smtClean="0"/>
            </a:br>
            <a:r>
              <a:rPr lang="en-US" dirty="0" smtClean="0"/>
              <a:t>The milky way (our galaxy)</a:t>
            </a:r>
          </a:p>
        </p:txBody>
      </p:sp>
      <p:sp>
        <p:nvSpPr>
          <p:cNvPr id="1036" name="Rectangle 13"/>
          <p:cNvSpPr>
            <a:spLocks noGrp="1" noChangeArrowheads="1"/>
          </p:cNvSpPr>
          <p:nvPr>
            <p:ph type="body" idx="1"/>
          </p:nvPr>
        </p:nvSpPr>
        <p:spPr>
          <a:xfrm>
            <a:off x="263525" y="1447800"/>
            <a:ext cx="8470900" cy="990600"/>
          </a:xfrm>
        </p:spPr>
        <p:txBody>
          <a:bodyPr>
            <a:normAutofit fontScale="92500" lnSpcReduction="20000"/>
          </a:bodyPr>
          <a:lstStyle/>
          <a:p>
            <a:pPr marL="571500" indent="-571500" eaLnBrk="1" hangingPunct="1">
              <a:lnSpc>
                <a:spcPct val="80000"/>
              </a:lnSpc>
              <a:defRPr/>
            </a:pPr>
            <a:r>
              <a:rPr lang="en-US" sz="2000" dirty="0" smtClean="0">
                <a:solidFill>
                  <a:srgbClr val="333399"/>
                </a:solidFill>
              </a:rPr>
              <a:t>~400 billion stars</a:t>
            </a:r>
          </a:p>
          <a:p>
            <a:pPr marL="571500" indent="-571500" eaLnBrk="1" hangingPunct="1">
              <a:lnSpc>
                <a:spcPct val="80000"/>
              </a:lnSpc>
              <a:defRPr/>
            </a:pPr>
            <a:r>
              <a:rPr lang="en-US" sz="2000" dirty="0" smtClean="0">
                <a:solidFill>
                  <a:srgbClr val="333399"/>
                </a:solidFill>
              </a:rPr>
              <a:t>All objects visible at night with naked eye are in our own galaxy</a:t>
            </a:r>
          </a:p>
          <a:p>
            <a:pPr marL="571500" indent="-571500" eaLnBrk="1" hangingPunct="1">
              <a:lnSpc>
                <a:spcPct val="80000"/>
              </a:lnSpc>
              <a:defRPr/>
            </a:pPr>
            <a:r>
              <a:rPr lang="en-US" sz="2000" dirty="0" smtClean="0">
                <a:solidFill>
                  <a:srgbClr val="333399"/>
                </a:solidFill>
              </a:rPr>
              <a:t>Diameter = 100,000 light years</a:t>
            </a:r>
          </a:p>
          <a:p>
            <a:pPr marL="571500" indent="-571500" eaLnBrk="1" hangingPunct="1">
              <a:lnSpc>
                <a:spcPct val="80000"/>
              </a:lnSpc>
              <a:defRPr/>
            </a:pPr>
            <a:r>
              <a:rPr lang="en-US" sz="2000" dirty="0" smtClean="0">
                <a:solidFill>
                  <a:srgbClr val="333399"/>
                </a:solidFill>
              </a:rPr>
              <a:t>Closest Neighbor is 1,000,000 million light years</a:t>
            </a:r>
          </a:p>
          <a:p>
            <a:pPr marL="571500" indent="-571500" eaLnBrk="1" hangingPunct="1">
              <a:lnSpc>
                <a:spcPct val="80000"/>
              </a:lnSpc>
              <a:defRPr/>
            </a:pPr>
            <a:endParaRPr lang="en-US" sz="2000" dirty="0" smtClean="0"/>
          </a:p>
        </p:txBody>
      </p:sp>
      <p:pic>
        <p:nvPicPr>
          <p:cNvPr id="13" name="Picture 8" descr="http://antwrp.gsfc.nasa.gov/apod/image/0807/scenicmilkyway_hepburn_big.jpg"/>
          <p:cNvPicPr>
            <a:picLocks noChangeAspect="1" noChangeArrowheads="1"/>
          </p:cNvPicPr>
          <p:nvPr/>
        </p:nvPicPr>
        <p:blipFill>
          <a:blip r:embed="rId4"/>
          <a:srcRect/>
          <a:stretch>
            <a:fillRect/>
          </a:stretch>
        </p:blipFill>
        <p:spPr bwMode="auto">
          <a:xfrm>
            <a:off x="533400" y="2590800"/>
            <a:ext cx="3524250" cy="411527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63033486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Triangulation</a:t>
            </a:r>
          </a:p>
        </p:txBody>
      </p:sp>
      <p:sp>
        <p:nvSpPr>
          <p:cNvPr id="22531" name="Rectangle 3"/>
          <p:cNvSpPr>
            <a:spLocks noGrp="1" noChangeArrowheads="1"/>
          </p:cNvSpPr>
          <p:nvPr>
            <p:ph type="body" sz="half" idx="1"/>
          </p:nvPr>
        </p:nvSpPr>
        <p:spPr>
          <a:xfrm>
            <a:off x="228600" y="1447800"/>
            <a:ext cx="8610600" cy="1828800"/>
          </a:xfrm>
        </p:spPr>
        <p:txBody>
          <a:bodyPr/>
          <a:lstStyle/>
          <a:p>
            <a:pPr eaLnBrk="1" hangingPunct="1"/>
            <a:r>
              <a:rPr lang="en-US" sz="2200" smtClean="0"/>
              <a:t>Used to find distances to nearest stars.</a:t>
            </a:r>
          </a:p>
          <a:p>
            <a:pPr lvl="1" eaLnBrk="1" hangingPunct="1"/>
            <a:r>
              <a:rPr lang="en-US" sz="2000" smtClean="0"/>
              <a:t>Same techniques used in land surveys</a:t>
            </a:r>
          </a:p>
          <a:p>
            <a:pPr eaLnBrk="1" hangingPunct="1"/>
            <a:r>
              <a:rPr lang="en-US" sz="2200" smtClean="0"/>
              <a:t>For astronomy, it builds upon the fact that we know the orbital radius of the earth very precisely.</a:t>
            </a:r>
          </a:p>
          <a:p>
            <a:pPr eaLnBrk="1" hangingPunct="1"/>
            <a:endParaRPr lang="en-US" sz="2200" smtClean="0"/>
          </a:p>
        </p:txBody>
      </p:sp>
      <p:pic>
        <p:nvPicPr>
          <p:cNvPr id="202756" name="F19_01.MOV">
            <a:hlinkClick r:id="" action="ppaction://media"/>
          </p:cNvPr>
          <p:cNvPicPr>
            <a:picLocks noGrp="1" noRot="1" noChangeAspect="1" noChangeArrowheads="1"/>
          </p:cNvPicPr>
          <p:nvPr>
            <p:ph sz="quarter" idx="2"/>
            <a:videoFile r:link="rId2"/>
          </p:nvPr>
        </p:nvPicPr>
        <p:blipFill>
          <a:blip r:embed="rId4"/>
          <a:srcRect/>
          <a:stretch>
            <a:fillRect/>
          </a:stretch>
        </p:blipFill>
        <p:spPr>
          <a:xfrm>
            <a:off x="228600" y="3490913"/>
            <a:ext cx="3621088" cy="2895600"/>
          </a:xfrm>
          <a:effectLst>
            <a:outerShdw blurRad="292100" dist="139700" dir="2700000" algn="tl" rotWithShape="0">
              <a:srgbClr val="333333">
                <a:alpha val="65000"/>
              </a:srgbClr>
            </a:outerShdw>
          </a:effectLst>
        </p:spPr>
      </p:pic>
      <p:sp>
        <p:nvSpPr>
          <p:cNvPr id="22533" name="Oval 5"/>
          <p:cNvSpPr>
            <a:spLocks noChangeArrowheads="1"/>
          </p:cNvSpPr>
          <p:nvPr/>
        </p:nvSpPr>
        <p:spPr bwMode="auto">
          <a:xfrm>
            <a:off x="4149725" y="4164013"/>
            <a:ext cx="1489075" cy="1341437"/>
          </a:xfrm>
          <a:prstGeom prst="ellipse">
            <a:avLst/>
          </a:prstGeom>
          <a:noFill/>
          <a:ln w="12700">
            <a:solidFill>
              <a:schemeClr val="bg2"/>
            </a:solidFill>
            <a:prstDash val="sysDot"/>
            <a:round/>
            <a:headEnd/>
            <a:tailEnd/>
          </a:ln>
        </p:spPr>
        <p:txBody>
          <a:bodyPr wrap="none" anchor="ctr"/>
          <a:lstStyle/>
          <a:p>
            <a:endParaRPr lang="en-US"/>
          </a:p>
        </p:txBody>
      </p:sp>
      <p:sp>
        <p:nvSpPr>
          <p:cNvPr id="22534" name="Oval 6"/>
          <p:cNvSpPr>
            <a:spLocks noChangeArrowheads="1"/>
          </p:cNvSpPr>
          <p:nvPr/>
        </p:nvSpPr>
        <p:spPr bwMode="auto">
          <a:xfrm>
            <a:off x="4814888" y="4125913"/>
            <a:ext cx="90487" cy="80962"/>
          </a:xfrm>
          <a:prstGeom prst="ellipse">
            <a:avLst/>
          </a:prstGeom>
          <a:solidFill>
            <a:schemeClr val="accent1"/>
          </a:solidFill>
          <a:ln w="12700">
            <a:solidFill>
              <a:schemeClr val="bg2"/>
            </a:solidFill>
            <a:round/>
            <a:headEnd/>
            <a:tailEnd/>
          </a:ln>
        </p:spPr>
        <p:txBody>
          <a:bodyPr wrap="none" anchor="ctr"/>
          <a:lstStyle/>
          <a:p>
            <a:endParaRPr lang="en-US"/>
          </a:p>
        </p:txBody>
      </p:sp>
      <p:sp>
        <p:nvSpPr>
          <p:cNvPr id="22535" name="Oval 7"/>
          <p:cNvSpPr>
            <a:spLocks noChangeArrowheads="1"/>
          </p:cNvSpPr>
          <p:nvPr/>
        </p:nvSpPr>
        <p:spPr bwMode="auto">
          <a:xfrm>
            <a:off x="4821238" y="5453063"/>
            <a:ext cx="88900" cy="80962"/>
          </a:xfrm>
          <a:prstGeom prst="ellipse">
            <a:avLst/>
          </a:prstGeom>
          <a:solidFill>
            <a:schemeClr val="accent1"/>
          </a:solidFill>
          <a:ln w="12700">
            <a:solidFill>
              <a:schemeClr val="bg2"/>
            </a:solidFill>
            <a:round/>
            <a:headEnd/>
            <a:tailEnd/>
          </a:ln>
        </p:spPr>
        <p:txBody>
          <a:bodyPr wrap="none" anchor="ctr"/>
          <a:lstStyle/>
          <a:p>
            <a:endParaRPr lang="en-US"/>
          </a:p>
        </p:txBody>
      </p:sp>
      <p:sp>
        <p:nvSpPr>
          <p:cNvPr id="22536" name="Oval 8"/>
          <p:cNvSpPr>
            <a:spLocks noChangeArrowheads="1"/>
          </p:cNvSpPr>
          <p:nvPr/>
        </p:nvSpPr>
        <p:spPr bwMode="auto">
          <a:xfrm>
            <a:off x="4751388" y="4725988"/>
            <a:ext cx="207962" cy="187325"/>
          </a:xfrm>
          <a:prstGeom prst="ellipse">
            <a:avLst/>
          </a:prstGeom>
          <a:solidFill>
            <a:schemeClr val="tx2"/>
          </a:solidFill>
          <a:ln w="12700">
            <a:solidFill>
              <a:schemeClr val="bg2"/>
            </a:solidFill>
            <a:round/>
            <a:headEnd/>
            <a:tailEnd/>
          </a:ln>
        </p:spPr>
        <p:txBody>
          <a:bodyPr wrap="none" anchor="ctr"/>
          <a:lstStyle/>
          <a:p>
            <a:endParaRPr lang="en-US"/>
          </a:p>
        </p:txBody>
      </p:sp>
      <p:sp>
        <p:nvSpPr>
          <p:cNvPr id="22537" name="Line 9"/>
          <p:cNvSpPr>
            <a:spLocks noChangeShapeType="1"/>
          </p:cNvSpPr>
          <p:nvPr/>
        </p:nvSpPr>
        <p:spPr bwMode="auto">
          <a:xfrm flipH="1">
            <a:off x="4865688" y="4200525"/>
            <a:ext cx="3175" cy="490538"/>
          </a:xfrm>
          <a:prstGeom prst="line">
            <a:avLst/>
          </a:prstGeom>
          <a:noFill/>
          <a:ln w="12700">
            <a:solidFill>
              <a:schemeClr val="bg2"/>
            </a:solidFill>
            <a:prstDash val="lgDash"/>
            <a:round/>
            <a:headEnd/>
            <a:tailEnd/>
          </a:ln>
        </p:spPr>
        <p:txBody>
          <a:bodyPr wrap="none" anchor="ctr"/>
          <a:lstStyle/>
          <a:p>
            <a:endParaRPr lang="en-US"/>
          </a:p>
        </p:txBody>
      </p:sp>
      <p:sp>
        <p:nvSpPr>
          <p:cNvPr id="22538" name="Line 10"/>
          <p:cNvSpPr>
            <a:spLocks noChangeShapeType="1"/>
          </p:cNvSpPr>
          <p:nvPr/>
        </p:nvSpPr>
        <p:spPr bwMode="auto">
          <a:xfrm>
            <a:off x="4911725" y="4154488"/>
            <a:ext cx="3394075" cy="3175"/>
          </a:xfrm>
          <a:prstGeom prst="line">
            <a:avLst/>
          </a:prstGeom>
          <a:noFill/>
          <a:ln w="12700">
            <a:solidFill>
              <a:schemeClr val="bg2"/>
            </a:solidFill>
            <a:prstDash val="lgDash"/>
            <a:round/>
            <a:headEnd/>
            <a:tailEnd/>
          </a:ln>
        </p:spPr>
        <p:txBody>
          <a:bodyPr wrap="none" anchor="ctr"/>
          <a:lstStyle/>
          <a:p>
            <a:endParaRPr lang="en-US"/>
          </a:p>
        </p:txBody>
      </p:sp>
      <p:sp>
        <p:nvSpPr>
          <p:cNvPr id="22539" name="Rectangle 11"/>
          <p:cNvSpPr>
            <a:spLocks noChangeArrowheads="1"/>
          </p:cNvSpPr>
          <p:nvPr/>
        </p:nvSpPr>
        <p:spPr bwMode="auto">
          <a:xfrm>
            <a:off x="4908550" y="4159250"/>
            <a:ext cx="1604963" cy="454025"/>
          </a:xfrm>
          <a:prstGeom prst="rect">
            <a:avLst/>
          </a:prstGeom>
          <a:noFill/>
          <a:ln w="12700">
            <a:noFill/>
            <a:miter lim="800000"/>
            <a:headEnd/>
            <a:tailEnd/>
          </a:ln>
        </p:spPr>
        <p:txBody>
          <a:bodyPr wrap="none" lIns="90488" tIns="44450" rIns="90488" bIns="44450">
            <a:spAutoFit/>
          </a:bodyPr>
          <a:lstStyle/>
          <a:p>
            <a:pPr algn="l" eaLnBrk="0" hangingPunct="0"/>
            <a:r>
              <a:rPr lang="en-US" sz="2400" b="0">
                <a:solidFill>
                  <a:schemeClr val="bg2"/>
                </a:solidFill>
                <a:latin typeface="Book Antiqua" pitchFamily="18" charset="0"/>
              </a:rPr>
              <a:t>90 degrees</a:t>
            </a:r>
          </a:p>
        </p:txBody>
      </p:sp>
      <p:sp>
        <p:nvSpPr>
          <p:cNvPr id="22540" name="Line 12"/>
          <p:cNvSpPr>
            <a:spLocks noChangeShapeType="1"/>
          </p:cNvSpPr>
          <p:nvPr/>
        </p:nvSpPr>
        <p:spPr bwMode="auto">
          <a:xfrm flipH="1">
            <a:off x="4865688" y="4938713"/>
            <a:ext cx="3175" cy="539750"/>
          </a:xfrm>
          <a:prstGeom prst="line">
            <a:avLst/>
          </a:prstGeom>
          <a:noFill/>
          <a:ln w="12700">
            <a:solidFill>
              <a:schemeClr val="bg2"/>
            </a:solidFill>
            <a:prstDash val="lgDash"/>
            <a:round/>
            <a:headEnd/>
            <a:tailEnd/>
          </a:ln>
        </p:spPr>
        <p:txBody>
          <a:bodyPr wrap="none" anchor="ctr"/>
          <a:lstStyle/>
          <a:p>
            <a:endParaRPr lang="en-US"/>
          </a:p>
        </p:txBody>
      </p:sp>
      <p:sp>
        <p:nvSpPr>
          <p:cNvPr id="22541" name="Line 13"/>
          <p:cNvSpPr>
            <a:spLocks noChangeShapeType="1"/>
          </p:cNvSpPr>
          <p:nvPr/>
        </p:nvSpPr>
        <p:spPr bwMode="auto">
          <a:xfrm flipV="1">
            <a:off x="4922838" y="4167188"/>
            <a:ext cx="3371850" cy="1296987"/>
          </a:xfrm>
          <a:prstGeom prst="line">
            <a:avLst/>
          </a:prstGeom>
          <a:noFill/>
          <a:ln w="12700">
            <a:solidFill>
              <a:schemeClr val="bg2"/>
            </a:solidFill>
            <a:prstDash val="lgDash"/>
            <a:round/>
            <a:headEnd/>
            <a:tailEnd/>
          </a:ln>
        </p:spPr>
        <p:txBody>
          <a:bodyPr wrap="none" anchor="ctr"/>
          <a:lstStyle/>
          <a:p>
            <a:endParaRPr lang="en-US"/>
          </a:p>
        </p:txBody>
      </p:sp>
      <p:sp>
        <p:nvSpPr>
          <p:cNvPr id="22542" name="Rectangle 14"/>
          <p:cNvSpPr>
            <a:spLocks noChangeArrowheads="1"/>
          </p:cNvSpPr>
          <p:nvPr/>
        </p:nvSpPr>
        <p:spPr bwMode="auto">
          <a:xfrm>
            <a:off x="4486275" y="3657600"/>
            <a:ext cx="917575" cy="454025"/>
          </a:xfrm>
          <a:prstGeom prst="rect">
            <a:avLst/>
          </a:prstGeom>
          <a:noFill/>
          <a:ln w="12700">
            <a:noFill/>
            <a:miter lim="800000"/>
            <a:headEnd/>
            <a:tailEnd/>
          </a:ln>
        </p:spPr>
        <p:txBody>
          <a:bodyPr wrap="none" lIns="90488" tIns="44450" rIns="90488" bIns="44450">
            <a:spAutoFit/>
          </a:bodyPr>
          <a:lstStyle/>
          <a:p>
            <a:pPr algn="l" eaLnBrk="0" hangingPunct="0"/>
            <a:r>
              <a:rPr lang="en-US" sz="2400" b="0">
                <a:solidFill>
                  <a:schemeClr val="bg2"/>
                </a:solidFill>
                <a:latin typeface="Book Antiqua" pitchFamily="18" charset="0"/>
              </a:rPr>
              <a:t>Earth</a:t>
            </a:r>
          </a:p>
        </p:txBody>
      </p:sp>
      <p:sp>
        <p:nvSpPr>
          <p:cNvPr id="22543" name="Rectangle 15"/>
          <p:cNvSpPr>
            <a:spLocks noChangeArrowheads="1"/>
          </p:cNvSpPr>
          <p:nvPr/>
        </p:nvSpPr>
        <p:spPr bwMode="auto">
          <a:xfrm>
            <a:off x="4486275" y="5664200"/>
            <a:ext cx="917575" cy="455613"/>
          </a:xfrm>
          <a:prstGeom prst="rect">
            <a:avLst/>
          </a:prstGeom>
          <a:noFill/>
          <a:ln w="12700">
            <a:noFill/>
            <a:miter lim="800000"/>
            <a:headEnd/>
            <a:tailEnd/>
          </a:ln>
        </p:spPr>
        <p:txBody>
          <a:bodyPr wrap="none" lIns="90488" tIns="44450" rIns="90488" bIns="44450">
            <a:spAutoFit/>
          </a:bodyPr>
          <a:lstStyle/>
          <a:p>
            <a:pPr algn="l" eaLnBrk="0" hangingPunct="0"/>
            <a:r>
              <a:rPr lang="en-US" sz="2400" b="0">
                <a:solidFill>
                  <a:schemeClr val="bg2"/>
                </a:solidFill>
                <a:latin typeface="Book Antiqua" pitchFamily="18" charset="0"/>
              </a:rPr>
              <a:t>Earth</a:t>
            </a:r>
          </a:p>
        </p:txBody>
      </p:sp>
      <p:sp>
        <p:nvSpPr>
          <p:cNvPr id="22544" name="Rectangle 16"/>
          <p:cNvSpPr>
            <a:spLocks noChangeArrowheads="1"/>
          </p:cNvSpPr>
          <p:nvPr/>
        </p:nvSpPr>
        <p:spPr bwMode="auto">
          <a:xfrm>
            <a:off x="4951413" y="4703763"/>
            <a:ext cx="703262" cy="454025"/>
          </a:xfrm>
          <a:prstGeom prst="rect">
            <a:avLst/>
          </a:prstGeom>
          <a:noFill/>
          <a:ln w="12700">
            <a:noFill/>
            <a:miter lim="800000"/>
            <a:headEnd/>
            <a:tailEnd/>
          </a:ln>
        </p:spPr>
        <p:txBody>
          <a:bodyPr lIns="90488" tIns="44450" rIns="90488" bIns="44450">
            <a:spAutoFit/>
          </a:bodyPr>
          <a:lstStyle/>
          <a:p>
            <a:pPr algn="l" eaLnBrk="0" hangingPunct="0"/>
            <a:r>
              <a:rPr lang="en-US" sz="2400" b="0">
                <a:solidFill>
                  <a:schemeClr val="bg2"/>
                </a:solidFill>
                <a:latin typeface="Book Antiqua" pitchFamily="18" charset="0"/>
              </a:rPr>
              <a:t>Sun</a:t>
            </a:r>
          </a:p>
        </p:txBody>
      </p:sp>
      <p:sp>
        <p:nvSpPr>
          <p:cNvPr id="22545" name="Rectangle 17"/>
          <p:cNvSpPr>
            <a:spLocks noChangeArrowheads="1"/>
          </p:cNvSpPr>
          <p:nvPr/>
        </p:nvSpPr>
        <p:spPr bwMode="auto">
          <a:xfrm>
            <a:off x="8201025" y="3657600"/>
            <a:ext cx="714375" cy="454025"/>
          </a:xfrm>
          <a:prstGeom prst="rect">
            <a:avLst/>
          </a:prstGeom>
          <a:noFill/>
          <a:ln w="12700">
            <a:noFill/>
            <a:miter lim="800000"/>
            <a:headEnd/>
            <a:tailEnd/>
          </a:ln>
        </p:spPr>
        <p:txBody>
          <a:bodyPr wrap="none" lIns="90488" tIns="44450" rIns="90488" bIns="44450">
            <a:spAutoFit/>
          </a:bodyPr>
          <a:lstStyle/>
          <a:p>
            <a:pPr algn="l" eaLnBrk="0" hangingPunct="0"/>
            <a:r>
              <a:rPr lang="en-US" sz="2400" b="0">
                <a:solidFill>
                  <a:schemeClr val="bg2"/>
                </a:solidFill>
                <a:latin typeface="Book Antiqua" pitchFamily="18" charset="0"/>
              </a:rPr>
              <a:t>Star</a:t>
            </a:r>
          </a:p>
        </p:txBody>
      </p:sp>
      <p:sp>
        <p:nvSpPr>
          <p:cNvPr id="22546" name="Rectangle 18"/>
          <p:cNvSpPr>
            <a:spLocks noChangeArrowheads="1"/>
          </p:cNvSpPr>
          <p:nvPr/>
        </p:nvSpPr>
        <p:spPr bwMode="auto">
          <a:xfrm>
            <a:off x="4908550" y="5186363"/>
            <a:ext cx="1604963" cy="455612"/>
          </a:xfrm>
          <a:prstGeom prst="rect">
            <a:avLst/>
          </a:prstGeom>
          <a:noFill/>
          <a:ln w="12700">
            <a:noFill/>
            <a:miter lim="800000"/>
            <a:headEnd/>
            <a:tailEnd/>
          </a:ln>
        </p:spPr>
        <p:txBody>
          <a:bodyPr wrap="none" lIns="90488" tIns="44450" rIns="90488" bIns="44450">
            <a:spAutoFit/>
          </a:bodyPr>
          <a:lstStyle/>
          <a:p>
            <a:pPr algn="l" eaLnBrk="0" hangingPunct="0"/>
            <a:r>
              <a:rPr lang="en-US" sz="2400" b="0">
                <a:solidFill>
                  <a:schemeClr val="bg2"/>
                </a:solidFill>
                <a:latin typeface="Book Antiqua" pitchFamily="18" charset="0"/>
              </a:rPr>
              <a:t>68 degrees</a:t>
            </a:r>
          </a:p>
        </p:txBody>
      </p:sp>
      <p:sp>
        <p:nvSpPr>
          <p:cNvPr id="22547" name="Text Box 19"/>
          <p:cNvSpPr txBox="1">
            <a:spLocks noChangeArrowheads="1"/>
          </p:cNvSpPr>
          <p:nvPr/>
        </p:nvSpPr>
        <p:spPr bwMode="auto">
          <a:xfrm>
            <a:off x="8181975" y="3986213"/>
            <a:ext cx="381000" cy="336550"/>
          </a:xfrm>
          <a:prstGeom prst="rect">
            <a:avLst/>
          </a:prstGeom>
          <a:noFill/>
          <a:ln w="12700">
            <a:noFill/>
            <a:miter lim="800000"/>
            <a:headEnd/>
            <a:tailEnd/>
          </a:ln>
        </p:spPr>
        <p:txBody>
          <a:bodyPr>
            <a:spAutoFit/>
          </a:bodyPr>
          <a:lstStyle/>
          <a:p>
            <a:pPr algn="l">
              <a:spcBef>
                <a:spcPct val="50000"/>
              </a:spcBef>
            </a:pPr>
            <a:r>
              <a:rPr lang="en-US" sz="1600" b="0">
                <a:solidFill>
                  <a:schemeClr val="folHlink"/>
                </a:solidFill>
                <a:latin typeface="Times New Roman" pitchFamily="18" charset="0"/>
                <a:cs typeface="Times New Roman" pitchFamily="18" charset="0"/>
              </a:rPr>
              <a:t>☼ </a:t>
            </a:r>
          </a:p>
        </p:txBody>
      </p:sp>
    </p:spTree>
    <p:custDataLst>
      <p:tags r:id="rId1"/>
    </p:custDataLst>
    <p:extLst>
      <p:ext uri="{BB962C8B-B14F-4D97-AF65-F5344CB8AC3E}">
        <p14:creationId xmlns:p14="http://schemas.microsoft.com/office/powerpoint/2010/main" val="3302975380"/>
      </p:ext>
    </p:extLst>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0275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 y="0"/>
            <a:ext cx="6761163" cy="1219200"/>
          </a:xfrm>
        </p:spPr>
        <p:txBody>
          <a:bodyPr/>
          <a:lstStyle/>
          <a:p>
            <a:pPr eaLnBrk="1" hangingPunct="1"/>
            <a:r>
              <a:rPr lang="en-US" smtClean="0"/>
              <a:t>Triangulation</a:t>
            </a:r>
          </a:p>
        </p:txBody>
      </p:sp>
      <p:sp>
        <p:nvSpPr>
          <p:cNvPr id="23555" name="Rectangle 3"/>
          <p:cNvSpPr>
            <a:spLocks noGrp="1" noChangeArrowheads="1"/>
          </p:cNvSpPr>
          <p:nvPr>
            <p:ph type="body" sz="half" idx="1"/>
          </p:nvPr>
        </p:nvSpPr>
        <p:spPr>
          <a:xfrm>
            <a:off x="381000" y="1371600"/>
            <a:ext cx="8305800" cy="1143000"/>
          </a:xfrm>
        </p:spPr>
        <p:txBody>
          <a:bodyPr/>
          <a:lstStyle/>
          <a:p>
            <a:pPr eaLnBrk="1" hangingPunct="1">
              <a:lnSpc>
                <a:spcPct val="90000"/>
              </a:lnSpc>
            </a:pPr>
            <a:r>
              <a:rPr lang="en-US" sz="2400" smtClean="0"/>
              <a:t>Can be used to find distances to the nearest ~10,000 stars.</a:t>
            </a:r>
          </a:p>
          <a:p>
            <a:pPr eaLnBrk="1" hangingPunct="1">
              <a:lnSpc>
                <a:spcPct val="90000"/>
              </a:lnSpc>
            </a:pPr>
            <a:r>
              <a:rPr lang="en-US" sz="2400" smtClean="0"/>
              <a:t>All methods of finding greater distances build on this!</a:t>
            </a:r>
          </a:p>
        </p:txBody>
      </p:sp>
      <p:pic>
        <p:nvPicPr>
          <p:cNvPr id="203780" name="F19_02.MOV">
            <a:hlinkClick r:id="" action="ppaction://media"/>
          </p:cNvPr>
          <p:cNvPicPr>
            <a:picLocks noGrp="1" noRot="1" noChangeAspect="1" noChangeArrowheads="1"/>
          </p:cNvPicPr>
          <p:nvPr>
            <p:ph idx="4294967295"/>
            <a:videoFile r:link="rId2"/>
          </p:nvPr>
        </p:nvPicPr>
        <p:blipFill>
          <a:blip r:embed="rId4"/>
          <a:srcRect l="53749" b="4839"/>
          <a:stretch>
            <a:fillRect/>
          </a:stretch>
        </p:blipFill>
        <p:spPr>
          <a:xfrm>
            <a:off x="4887913" y="2590800"/>
            <a:ext cx="2579687" cy="4114800"/>
          </a:xfrm>
          <a:effectLst>
            <a:outerShdw blurRad="292100" dist="139700" dir="2700000" algn="tl" rotWithShape="0">
              <a:srgbClr val="333333">
                <a:alpha val="65000"/>
              </a:srgbClr>
            </a:outerShdw>
          </a:effectLst>
        </p:spPr>
      </p:pic>
      <p:pic>
        <p:nvPicPr>
          <p:cNvPr id="203781" name="F19_02.MOV">
            <a:hlinkClick r:id="" action="ppaction://media"/>
          </p:cNvPr>
          <p:cNvPicPr>
            <a:picLocks noGrp="1" noRot="1" noChangeAspect="1" noChangeArrowheads="1"/>
          </p:cNvPicPr>
          <p:nvPr>
            <p:ph sz="half" idx="2"/>
            <a:videoFile r:link="rId2"/>
          </p:nvPr>
        </p:nvPicPr>
        <p:blipFill>
          <a:blip r:embed="rId4"/>
          <a:srcRect r="53165" b="4839"/>
          <a:stretch>
            <a:fillRect/>
          </a:stretch>
        </p:blipFill>
        <p:spPr>
          <a:xfrm>
            <a:off x="1676400" y="2590800"/>
            <a:ext cx="2579688" cy="4114800"/>
          </a:xfrm>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88938782"/>
      </p:ext>
    </p:extLst>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03780"/>
                </p:tgtEl>
              </p:cMediaNode>
            </p:video>
            <p:video>
              <p:cMediaNode>
                <p:cTn id="3" fill="hold" display="0">
                  <p:stCondLst>
                    <p:cond delay="indefinite"/>
                  </p:stCondLst>
                  <p:endCondLst>
                    <p:cond evt="onNext" delay="0">
                      <p:tgtEl>
                        <p:sldTgt/>
                      </p:tgtEl>
                    </p:cond>
                    <p:cond evt="onPrev" delay="0">
                      <p:tgtEl>
                        <p:sldTgt/>
                      </p:tgtEl>
                    </p:cond>
                  </p:endCondLst>
                </p:cTn>
                <p:tgtEl>
                  <p:spTgt spid="203781"/>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dirty="0" smtClean="0">
                <a:solidFill>
                  <a:schemeClr val="tx2">
                    <a:lumMod val="75000"/>
                  </a:schemeClr>
                </a:solidFill>
              </a:rPr>
              <a:t>Why do optical telescopes work better when they are in space?</a:t>
            </a:r>
            <a:endParaRPr lang="en-US" dirty="0">
              <a:solidFill>
                <a:schemeClr val="tx2">
                  <a:lumMod val="75000"/>
                </a:schemeClr>
              </a:solidFill>
            </a:endParaRPr>
          </a:p>
        </p:txBody>
      </p:sp>
      <p:pic>
        <p:nvPicPr>
          <p:cNvPr id="5" name="Picture 4" descr="HubbleSpaceTelescope"/>
          <p:cNvPicPr>
            <a:picLocks noChangeAspect="1" noChangeArrowheads="1"/>
          </p:cNvPicPr>
          <p:nvPr/>
        </p:nvPicPr>
        <p:blipFill>
          <a:blip r:embed="rId3" cstate="print"/>
          <a:srcRect/>
          <a:stretch>
            <a:fillRect/>
          </a:stretch>
        </p:blipFill>
        <p:spPr bwMode="auto">
          <a:xfrm>
            <a:off x="1744543" y="1558925"/>
            <a:ext cx="5324475" cy="5299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114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sz="2400" dirty="0" smtClean="0"/>
              <a:t>What part of the electromagnetic spectrum allows us to look into the center of </a:t>
            </a:r>
            <a:r>
              <a:rPr lang="en-US" sz="2400" smtClean="0"/>
              <a:t>the Milky-Way?</a:t>
            </a:r>
            <a:endParaRPr lang="en-US" sz="2400" dirty="0"/>
          </a:p>
        </p:txBody>
      </p:sp>
      <p:pic>
        <p:nvPicPr>
          <p:cNvPr id="606210" name="Picture 2"/>
          <p:cNvPicPr>
            <a:picLocks noChangeAspect="1" noChangeArrowheads="1"/>
          </p:cNvPicPr>
          <p:nvPr/>
        </p:nvPicPr>
        <p:blipFill>
          <a:blip r:embed="rId3" cstate="print"/>
          <a:srcRect/>
          <a:stretch>
            <a:fillRect/>
          </a:stretch>
        </p:blipFill>
        <p:spPr bwMode="auto">
          <a:xfrm>
            <a:off x="193868" y="2276860"/>
            <a:ext cx="5263284" cy="3506735"/>
          </a:xfrm>
          <a:prstGeom prst="rect">
            <a:avLst/>
          </a:prstGeom>
          <a:noFill/>
          <a:ln w="9525">
            <a:noFill/>
            <a:miter lim="800000"/>
            <a:headEnd/>
            <a:tailEnd/>
          </a:ln>
        </p:spPr>
      </p:pic>
      <p:pic>
        <p:nvPicPr>
          <p:cNvPr id="606211" name="Picture 3"/>
          <p:cNvPicPr>
            <a:picLocks noChangeAspect="1" noChangeArrowheads="1"/>
          </p:cNvPicPr>
          <p:nvPr/>
        </p:nvPicPr>
        <p:blipFill>
          <a:blip r:embed="rId4" cstate="print"/>
          <a:srcRect/>
          <a:stretch>
            <a:fillRect/>
          </a:stretch>
        </p:blipFill>
        <p:spPr bwMode="auto">
          <a:xfrm>
            <a:off x="3016611" y="2680109"/>
            <a:ext cx="5781675" cy="4124325"/>
          </a:xfrm>
          <a:prstGeom prst="rect">
            <a:avLst/>
          </a:prstGeom>
          <a:noFill/>
          <a:ln w="9525">
            <a:noFill/>
            <a:miter lim="800000"/>
            <a:headEnd/>
            <a:tailEnd/>
          </a:ln>
        </p:spPr>
      </p:pic>
    </p:spTree>
    <p:extLst>
      <p:ext uri="{BB962C8B-B14F-4D97-AF65-F5344CB8AC3E}">
        <p14:creationId xmlns:p14="http://schemas.microsoft.com/office/powerpoint/2010/main" val="348929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6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5" name="Rectangle 12"/>
          <p:cNvSpPr>
            <a:spLocks noGrp="1" noChangeArrowheads="1"/>
          </p:cNvSpPr>
          <p:nvPr>
            <p:ph type="title"/>
          </p:nvPr>
        </p:nvSpPr>
        <p:spPr/>
        <p:txBody>
          <a:bodyPr/>
          <a:lstStyle/>
          <a:p>
            <a:pPr eaLnBrk="1" hangingPunct="1"/>
            <a:r>
              <a:rPr lang="en-US" dirty="0" smtClean="0"/>
              <a:t>Name one method used to measure astronomical distances.</a:t>
            </a:r>
          </a:p>
        </p:txBody>
      </p:sp>
      <p:pic>
        <p:nvPicPr>
          <p:cNvPr id="14" name="Picture 13" descr="ArcMW_hallas_alt.jpg"/>
          <p:cNvPicPr>
            <a:picLocks noChangeAspect="1"/>
          </p:cNvPicPr>
          <p:nvPr/>
        </p:nvPicPr>
        <p:blipFill>
          <a:blip r:embed="rId4" cstate="print"/>
          <a:stretch>
            <a:fillRect/>
          </a:stretch>
        </p:blipFill>
        <p:spPr>
          <a:xfrm>
            <a:off x="0" y="1835285"/>
            <a:ext cx="9144000" cy="3962400"/>
          </a:xfrm>
          <a:prstGeom prst="rect">
            <a:avLst/>
          </a:prstGeom>
        </p:spPr>
      </p:pic>
    </p:spTree>
    <p:custDataLst>
      <p:tags r:id="rId1"/>
    </p:custDataLst>
    <p:extLst>
      <p:ext uri="{BB962C8B-B14F-4D97-AF65-F5344CB8AC3E}">
        <p14:creationId xmlns:p14="http://schemas.microsoft.com/office/powerpoint/2010/main" val="235714539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PQuestion"/>
          <p:cNvSpPr>
            <a:spLocks noGrp="1" noChangeArrowheads="1"/>
          </p:cNvSpPr>
          <p:nvPr>
            <p:ph type="title"/>
          </p:nvPr>
        </p:nvSpPr>
        <p:spPr>
          <a:xfrm>
            <a:off x="298579" y="379379"/>
            <a:ext cx="8203395" cy="797379"/>
          </a:xfrm>
        </p:spPr>
        <p:txBody>
          <a:bodyPr/>
          <a:lstStyle/>
          <a:p>
            <a:pPr algn="just"/>
            <a:r>
              <a:rPr lang="en-US" sz="2400" b="1" dirty="0" smtClean="0"/>
              <a:t>Quiz</a:t>
            </a:r>
            <a:r>
              <a:rPr lang="en-US" sz="2400" dirty="0" smtClean="0"/>
              <a:t>: Three main sequence stars have different colors, but the same brightness. Which one is </a:t>
            </a:r>
            <a:r>
              <a:rPr lang="en-US" sz="2400" b="0" dirty="0" smtClean="0"/>
              <a:t>closest</a:t>
            </a:r>
            <a:r>
              <a:rPr lang="en-US" sz="2400" dirty="0" smtClean="0"/>
              <a:t> to the Earth?</a:t>
            </a:r>
          </a:p>
        </p:txBody>
      </p:sp>
      <p:sp>
        <p:nvSpPr>
          <p:cNvPr id="250883" name="TPAnswers"/>
          <p:cNvSpPr>
            <a:spLocks noGrp="1" noChangeArrowheads="1"/>
          </p:cNvSpPr>
          <p:nvPr>
            <p:ph type="body" idx="1"/>
            <p:custDataLst>
              <p:tags r:id="rId2"/>
            </p:custDataLst>
          </p:nvPr>
        </p:nvSpPr>
        <p:spPr>
          <a:xfrm>
            <a:off x="854075" y="2601913"/>
            <a:ext cx="4114800" cy="3416300"/>
          </a:xfrm>
        </p:spPr>
        <p:txBody>
          <a:bodyPr/>
          <a:lstStyle/>
          <a:p>
            <a:pPr marL="533400" indent="-533400">
              <a:buFontTx/>
              <a:buAutoNum type="arabicPeriod"/>
            </a:pPr>
            <a:r>
              <a:rPr lang="en-US" smtClean="0">
                <a:solidFill>
                  <a:srgbClr val="A50021"/>
                </a:solidFill>
              </a:rPr>
              <a:t>The bluest one</a:t>
            </a:r>
          </a:p>
          <a:p>
            <a:pPr marL="533400" indent="-533400">
              <a:buFontTx/>
              <a:buAutoNum type="arabicPeriod"/>
            </a:pPr>
            <a:r>
              <a:rPr lang="en-US" smtClean="0">
                <a:solidFill>
                  <a:srgbClr val="A50021"/>
                </a:solidFill>
              </a:rPr>
              <a:t>The reddest one</a:t>
            </a:r>
          </a:p>
          <a:p>
            <a:pPr marL="533400" indent="-533400">
              <a:buFontTx/>
              <a:buAutoNum type="arabicPeriod"/>
            </a:pPr>
            <a:r>
              <a:rPr lang="en-US" smtClean="0">
                <a:solidFill>
                  <a:srgbClr val="A50021"/>
                </a:solidFill>
              </a:rPr>
              <a:t>The yellowest one</a:t>
            </a:r>
          </a:p>
          <a:p>
            <a:pPr marL="533400" indent="-533400">
              <a:buFontTx/>
              <a:buAutoNum type="arabicPeriod"/>
            </a:pPr>
            <a:r>
              <a:rPr lang="en-US" smtClean="0">
                <a:solidFill>
                  <a:srgbClr val="A50021"/>
                </a:solidFill>
              </a:rPr>
              <a:t>Impossible to tell from color</a:t>
            </a:r>
          </a:p>
        </p:txBody>
      </p:sp>
      <p:pic>
        <p:nvPicPr>
          <p:cNvPr id="250884" name="Picture 4" descr="HRdiagram"/>
          <p:cNvPicPr>
            <a:picLocks noChangeAspect="1" noChangeArrowheads="1"/>
          </p:cNvPicPr>
          <p:nvPr/>
        </p:nvPicPr>
        <p:blipFill>
          <a:blip r:embed="rId5" cstate="print"/>
          <a:srcRect/>
          <a:stretch>
            <a:fillRect/>
          </a:stretch>
        </p:blipFill>
        <p:spPr bwMode="auto">
          <a:xfrm>
            <a:off x="4829952" y="2388183"/>
            <a:ext cx="4119495" cy="320902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867050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22777" y="0"/>
            <a:ext cx="8283477" cy="1118681"/>
          </a:xfrm>
        </p:spPr>
        <p:txBody>
          <a:bodyPr/>
          <a:lstStyle/>
          <a:p>
            <a:r>
              <a:rPr lang="en-US" sz="2800" dirty="0" smtClean="0"/>
              <a:t>A very massive star (more than 10 times the size of our sun) becomes what at the very end of its life?</a:t>
            </a:r>
          </a:p>
        </p:txBody>
      </p:sp>
      <p:sp>
        <p:nvSpPr>
          <p:cNvPr id="259075" name="Rectangle 3"/>
          <p:cNvSpPr>
            <a:spLocks noGrp="1" noChangeArrowheads="1"/>
          </p:cNvSpPr>
          <p:nvPr>
            <p:ph type="body" idx="1"/>
          </p:nvPr>
        </p:nvSpPr>
        <p:spPr>
          <a:xfrm>
            <a:off x="946414" y="1750807"/>
            <a:ext cx="5242237" cy="3374679"/>
          </a:xfrm>
        </p:spPr>
        <p:txBody>
          <a:bodyPr/>
          <a:lstStyle/>
          <a:p>
            <a:pPr marL="571500" indent="-571500">
              <a:buSzPct val="90000"/>
              <a:buFont typeface="Wingdings" pitchFamily="2" charset="2"/>
              <a:buAutoNum type="alphaLcParenR"/>
            </a:pPr>
            <a:r>
              <a:rPr lang="en-US" dirty="0" smtClean="0">
                <a:latin typeface="Calisto MT" pitchFamily="18" charset="0"/>
              </a:rPr>
              <a:t>Black hole</a:t>
            </a:r>
          </a:p>
          <a:p>
            <a:pPr marL="571500" indent="-571500">
              <a:buSzPct val="90000"/>
              <a:buFont typeface="Wingdings" pitchFamily="2" charset="2"/>
              <a:buAutoNum type="alphaLcParenR"/>
            </a:pPr>
            <a:r>
              <a:rPr lang="en-US" dirty="0" smtClean="0">
                <a:latin typeface="Calisto MT" pitchFamily="18" charset="0"/>
              </a:rPr>
              <a:t>Neutron star</a:t>
            </a:r>
          </a:p>
          <a:p>
            <a:pPr marL="571500" indent="-571500">
              <a:buSzPct val="90000"/>
              <a:buFont typeface="Wingdings" pitchFamily="2" charset="2"/>
              <a:buAutoNum type="alphaLcParenR"/>
            </a:pPr>
            <a:r>
              <a:rPr lang="en-US" dirty="0" smtClean="0">
                <a:latin typeface="Calisto MT" pitchFamily="18" charset="0"/>
              </a:rPr>
              <a:t>White dwarf</a:t>
            </a:r>
          </a:p>
          <a:p>
            <a:pPr marL="571500" indent="-571500">
              <a:buSzPct val="90000"/>
              <a:buFont typeface="Wingdings" pitchFamily="2" charset="2"/>
              <a:buAutoNum type="alphaLcParenR"/>
            </a:pPr>
            <a:r>
              <a:rPr lang="en-US" dirty="0" smtClean="0">
                <a:latin typeface="Calisto MT" pitchFamily="18" charset="0"/>
              </a:rPr>
              <a:t>Pulsar</a:t>
            </a:r>
          </a:p>
          <a:p>
            <a:pPr marL="571500" indent="-571500">
              <a:buSzPct val="90000"/>
              <a:buFont typeface="Wingdings" pitchFamily="2" charset="2"/>
              <a:buAutoNum type="alphaLcParenR"/>
            </a:pPr>
            <a:r>
              <a:rPr lang="en-US" dirty="0" smtClean="0">
                <a:latin typeface="Calisto MT" pitchFamily="18" charset="0"/>
              </a:rPr>
              <a:t>Red giant</a:t>
            </a:r>
          </a:p>
        </p:txBody>
      </p:sp>
      <p:pic>
        <p:nvPicPr>
          <p:cNvPr id="167938" name="Picture 2"/>
          <p:cNvPicPr>
            <a:picLocks noChangeAspect="1" noChangeArrowheads="1"/>
          </p:cNvPicPr>
          <p:nvPr/>
        </p:nvPicPr>
        <p:blipFill>
          <a:blip r:embed="rId3" cstate="print"/>
          <a:srcRect/>
          <a:stretch>
            <a:fillRect/>
          </a:stretch>
        </p:blipFill>
        <p:spPr bwMode="auto">
          <a:xfrm>
            <a:off x="6360673" y="2075841"/>
            <a:ext cx="2628900" cy="1733550"/>
          </a:xfrm>
          <a:prstGeom prst="rect">
            <a:avLst/>
          </a:prstGeom>
          <a:noFill/>
          <a:ln w="9525">
            <a:noFill/>
            <a:miter lim="800000"/>
            <a:headEnd/>
            <a:tailEnd/>
          </a:ln>
        </p:spPr>
      </p:pic>
      <p:pic>
        <p:nvPicPr>
          <p:cNvPr id="167939" name="Picture 3"/>
          <p:cNvPicPr>
            <a:picLocks noChangeAspect="1" noChangeArrowheads="1"/>
          </p:cNvPicPr>
          <p:nvPr/>
        </p:nvPicPr>
        <p:blipFill>
          <a:blip r:embed="rId4" cstate="print"/>
          <a:srcRect/>
          <a:stretch>
            <a:fillRect/>
          </a:stretch>
        </p:blipFill>
        <p:spPr bwMode="auto">
          <a:xfrm>
            <a:off x="5924147" y="3704516"/>
            <a:ext cx="2743200" cy="1666875"/>
          </a:xfrm>
          <a:prstGeom prst="rect">
            <a:avLst/>
          </a:prstGeom>
          <a:noFill/>
          <a:ln w="9525">
            <a:noFill/>
            <a:miter lim="800000"/>
            <a:headEnd/>
            <a:tailEnd/>
          </a:ln>
        </p:spPr>
      </p:pic>
      <p:pic>
        <p:nvPicPr>
          <p:cNvPr id="167940" name="Picture 4"/>
          <p:cNvPicPr>
            <a:picLocks noChangeAspect="1" noChangeArrowheads="1"/>
          </p:cNvPicPr>
          <p:nvPr/>
        </p:nvPicPr>
        <p:blipFill>
          <a:blip r:embed="rId5" cstate="print"/>
          <a:srcRect/>
          <a:stretch>
            <a:fillRect/>
          </a:stretch>
        </p:blipFill>
        <p:spPr bwMode="auto">
          <a:xfrm>
            <a:off x="3509456" y="4314013"/>
            <a:ext cx="2533650" cy="1809750"/>
          </a:xfrm>
          <a:prstGeom prst="rect">
            <a:avLst/>
          </a:prstGeom>
          <a:noFill/>
          <a:ln w="9525">
            <a:noFill/>
            <a:miter lim="800000"/>
            <a:headEnd/>
            <a:tailEnd/>
          </a:ln>
        </p:spPr>
      </p:pic>
      <p:pic>
        <p:nvPicPr>
          <p:cNvPr id="167941" name="Picture 5"/>
          <p:cNvPicPr>
            <a:picLocks noChangeAspect="1" noChangeArrowheads="1"/>
          </p:cNvPicPr>
          <p:nvPr/>
        </p:nvPicPr>
        <p:blipFill>
          <a:blip r:embed="rId6" cstate="print"/>
          <a:srcRect/>
          <a:stretch>
            <a:fillRect/>
          </a:stretch>
        </p:blipFill>
        <p:spPr bwMode="auto">
          <a:xfrm>
            <a:off x="923722" y="4969315"/>
            <a:ext cx="2705100" cy="1685925"/>
          </a:xfrm>
          <a:prstGeom prst="rect">
            <a:avLst/>
          </a:prstGeom>
          <a:noFill/>
          <a:ln w="9525">
            <a:noFill/>
            <a:miter lim="800000"/>
            <a:headEnd/>
            <a:tailEnd/>
          </a:ln>
        </p:spPr>
      </p:pic>
      <p:pic>
        <p:nvPicPr>
          <p:cNvPr id="167942" name="Picture 6"/>
          <p:cNvPicPr>
            <a:picLocks noChangeAspect="1" noChangeArrowheads="1"/>
          </p:cNvPicPr>
          <p:nvPr/>
        </p:nvPicPr>
        <p:blipFill>
          <a:blip r:embed="rId7" cstate="print"/>
          <a:srcRect/>
          <a:stretch>
            <a:fillRect/>
          </a:stretch>
        </p:blipFill>
        <p:spPr bwMode="auto">
          <a:xfrm>
            <a:off x="4207213" y="1366736"/>
            <a:ext cx="2286000" cy="1828800"/>
          </a:xfrm>
          <a:prstGeom prst="rect">
            <a:avLst/>
          </a:prstGeom>
          <a:noFill/>
          <a:ln w="9525">
            <a:noFill/>
            <a:miter lim="800000"/>
            <a:headEnd/>
            <a:tailEnd/>
          </a:ln>
        </p:spPr>
      </p:pic>
    </p:spTree>
    <p:extLst>
      <p:ext uri="{BB962C8B-B14F-4D97-AF65-F5344CB8AC3E}">
        <p14:creationId xmlns:p14="http://schemas.microsoft.com/office/powerpoint/2010/main" val="41519390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PQuestion"/>
          <p:cNvSpPr>
            <a:spLocks noGrp="1" noChangeArrowheads="1"/>
          </p:cNvSpPr>
          <p:nvPr>
            <p:ph type="title"/>
          </p:nvPr>
        </p:nvSpPr>
        <p:spPr/>
        <p:txBody>
          <a:bodyPr/>
          <a:lstStyle/>
          <a:p>
            <a:r>
              <a:rPr lang="en-US" dirty="0" smtClean="0"/>
              <a:t>According to the currents models of stellar evolution, our sun will eventually become a</a:t>
            </a:r>
            <a:endParaRPr lang="en-US" dirty="0"/>
          </a:p>
        </p:txBody>
      </p:sp>
      <p:sp>
        <p:nvSpPr>
          <p:cNvPr id="6147" name="TPAnswers"/>
          <p:cNvSpPr>
            <a:spLocks noGrp="1" noChangeArrowheads="1"/>
          </p:cNvSpPr>
          <p:nvPr>
            <p:ph type="body" idx="1"/>
            <p:custDataLst>
              <p:tags r:id="rId2"/>
            </p:custDataLst>
          </p:nvPr>
        </p:nvSpPr>
        <p:spPr>
          <a:xfrm>
            <a:off x="457200" y="1600200"/>
            <a:ext cx="4435813" cy="2855068"/>
          </a:xfrm>
        </p:spPr>
        <p:txBody>
          <a:bodyPr/>
          <a:lstStyle/>
          <a:p>
            <a:pPr marL="571500" indent="-571500">
              <a:buFont typeface="Wingdings" pitchFamily="2" charset="2"/>
              <a:buAutoNum type="alphaLcParenR"/>
            </a:pPr>
            <a:r>
              <a:rPr lang="en-US" dirty="0">
                <a:latin typeface="Calisto MT" pitchFamily="18" charset="0"/>
              </a:rPr>
              <a:t>Cloud of hydrogen gas</a:t>
            </a:r>
          </a:p>
          <a:p>
            <a:pPr marL="571500" indent="-571500">
              <a:buFont typeface="Wingdings" pitchFamily="2" charset="2"/>
              <a:buAutoNum type="alphaLcParenR"/>
            </a:pPr>
            <a:r>
              <a:rPr lang="en-US" dirty="0" err="1">
                <a:latin typeface="Calisto MT" pitchFamily="18" charset="0"/>
              </a:rPr>
              <a:t>Protostar</a:t>
            </a:r>
            <a:endParaRPr lang="en-US" dirty="0">
              <a:latin typeface="Calisto MT" pitchFamily="18" charset="0"/>
            </a:endParaRPr>
          </a:p>
          <a:p>
            <a:pPr marL="571500" indent="-571500">
              <a:buFont typeface="Wingdings" pitchFamily="2" charset="2"/>
              <a:buAutoNum type="alphaLcParenR"/>
            </a:pPr>
            <a:r>
              <a:rPr lang="en-US" dirty="0">
                <a:latin typeface="Calisto MT" pitchFamily="18" charset="0"/>
              </a:rPr>
              <a:t>Neutron star</a:t>
            </a:r>
          </a:p>
          <a:p>
            <a:pPr marL="571500" indent="-571500">
              <a:buFont typeface="Wingdings" pitchFamily="2" charset="2"/>
              <a:buAutoNum type="alphaLcParenR"/>
            </a:pPr>
            <a:r>
              <a:rPr lang="en-US" dirty="0">
                <a:latin typeface="Calisto MT" pitchFamily="18" charset="0"/>
              </a:rPr>
              <a:t>Black hole</a:t>
            </a:r>
          </a:p>
          <a:p>
            <a:pPr marL="571500" indent="-571500">
              <a:buFont typeface="Wingdings" pitchFamily="2" charset="2"/>
              <a:buAutoNum type="alphaLcParenR"/>
            </a:pPr>
            <a:r>
              <a:rPr lang="en-US" dirty="0">
                <a:latin typeface="Calisto MT" pitchFamily="18" charset="0"/>
              </a:rPr>
              <a:t>White dwarf</a:t>
            </a:r>
          </a:p>
        </p:txBody>
      </p:sp>
      <p:pic>
        <p:nvPicPr>
          <p:cNvPr id="4" name="Picture 2"/>
          <p:cNvPicPr>
            <a:picLocks noChangeAspect="1" noChangeArrowheads="1"/>
          </p:cNvPicPr>
          <p:nvPr/>
        </p:nvPicPr>
        <p:blipFill>
          <a:blip r:embed="rId5" cstate="print"/>
          <a:srcRect/>
          <a:stretch>
            <a:fillRect/>
          </a:stretch>
        </p:blipFill>
        <p:spPr bwMode="auto">
          <a:xfrm>
            <a:off x="3938485" y="3077790"/>
            <a:ext cx="2628900" cy="1733550"/>
          </a:xfrm>
          <a:prstGeom prst="rect">
            <a:avLst/>
          </a:prstGeom>
          <a:noFill/>
          <a:ln w="9525">
            <a:noFill/>
            <a:miter lim="800000"/>
            <a:headEnd/>
            <a:tailEnd/>
          </a:ln>
        </p:spPr>
      </p:pic>
      <p:pic>
        <p:nvPicPr>
          <p:cNvPr id="5" name="Picture 3"/>
          <p:cNvPicPr>
            <a:picLocks noChangeAspect="1" noChangeArrowheads="1"/>
          </p:cNvPicPr>
          <p:nvPr/>
        </p:nvPicPr>
        <p:blipFill>
          <a:blip r:embed="rId6" cstate="print"/>
          <a:srcRect/>
          <a:stretch>
            <a:fillRect/>
          </a:stretch>
        </p:blipFill>
        <p:spPr bwMode="auto">
          <a:xfrm>
            <a:off x="749033" y="4453546"/>
            <a:ext cx="2743200" cy="1666875"/>
          </a:xfrm>
          <a:prstGeom prst="rect">
            <a:avLst/>
          </a:prstGeom>
          <a:noFill/>
          <a:ln w="9525">
            <a:noFill/>
            <a:miter lim="800000"/>
            <a:headEnd/>
            <a:tailEnd/>
          </a:ln>
        </p:spPr>
      </p:pic>
      <p:pic>
        <p:nvPicPr>
          <p:cNvPr id="6" name="Picture 6"/>
          <p:cNvPicPr>
            <a:picLocks noChangeAspect="1" noChangeArrowheads="1"/>
          </p:cNvPicPr>
          <p:nvPr/>
        </p:nvPicPr>
        <p:blipFill>
          <a:blip r:embed="rId7" cstate="print"/>
          <a:srcRect/>
          <a:stretch>
            <a:fillRect/>
          </a:stretch>
        </p:blipFill>
        <p:spPr bwMode="auto">
          <a:xfrm>
            <a:off x="3399817" y="4713051"/>
            <a:ext cx="2286000" cy="1828800"/>
          </a:xfrm>
          <a:prstGeom prst="rect">
            <a:avLst/>
          </a:prstGeom>
          <a:noFill/>
          <a:ln w="9525">
            <a:noFill/>
            <a:miter lim="800000"/>
            <a:headEnd/>
            <a:tailEnd/>
          </a:ln>
        </p:spPr>
      </p:pic>
      <p:pic>
        <p:nvPicPr>
          <p:cNvPr id="157697" name="Picture 1"/>
          <p:cNvPicPr>
            <a:picLocks noChangeAspect="1" noChangeArrowheads="1"/>
          </p:cNvPicPr>
          <p:nvPr/>
        </p:nvPicPr>
        <p:blipFill>
          <a:blip r:embed="rId8" cstate="print"/>
          <a:srcRect/>
          <a:stretch>
            <a:fillRect/>
          </a:stretch>
        </p:blipFill>
        <p:spPr bwMode="auto">
          <a:xfrm>
            <a:off x="6473757" y="2634067"/>
            <a:ext cx="2286000" cy="1628775"/>
          </a:xfrm>
          <a:prstGeom prst="rect">
            <a:avLst/>
          </a:prstGeom>
          <a:noFill/>
          <a:ln w="9525">
            <a:noFill/>
            <a:miter lim="800000"/>
            <a:headEnd/>
            <a:tailEnd/>
          </a:ln>
        </p:spPr>
      </p:pic>
      <p:pic>
        <p:nvPicPr>
          <p:cNvPr id="157698" name="Picture 2"/>
          <p:cNvPicPr>
            <a:picLocks noChangeAspect="1" noChangeArrowheads="1"/>
          </p:cNvPicPr>
          <p:nvPr/>
        </p:nvPicPr>
        <p:blipFill>
          <a:blip r:embed="rId9" cstate="print"/>
          <a:srcRect/>
          <a:stretch>
            <a:fillRect/>
          </a:stretch>
        </p:blipFill>
        <p:spPr bwMode="auto">
          <a:xfrm>
            <a:off x="4958776" y="1380517"/>
            <a:ext cx="1647626" cy="176151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801679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srcRect l="10322" t="5911" r="2940" b="7351"/>
          <a:stretch>
            <a:fillRect/>
          </a:stretch>
        </p:blipFill>
        <p:spPr bwMode="auto">
          <a:xfrm>
            <a:off x="3886200" y="1524000"/>
            <a:ext cx="4495800" cy="4495800"/>
          </a:xfrm>
          <a:prstGeom prst="rect">
            <a:avLst/>
          </a:prstGeom>
          <a:ln>
            <a:noFill/>
          </a:ln>
          <a:effectLst>
            <a:outerShdw blurRad="292100" dist="139700" dir="2700000" algn="tl" rotWithShape="0">
              <a:srgbClr val="333333">
                <a:alpha val="65000"/>
              </a:srgbClr>
            </a:outerShdw>
          </a:effectLst>
        </p:spPr>
      </p:pic>
      <p:sp>
        <p:nvSpPr>
          <p:cNvPr id="25603" name="Rectangle 3"/>
          <p:cNvSpPr>
            <a:spLocks noGrp="1" noChangeArrowheads="1"/>
          </p:cNvSpPr>
          <p:nvPr>
            <p:ph type="title"/>
          </p:nvPr>
        </p:nvSpPr>
        <p:spPr>
          <a:xfrm>
            <a:off x="0" y="152400"/>
            <a:ext cx="8991600" cy="1143000"/>
          </a:xfrm>
        </p:spPr>
        <p:txBody>
          <a:bodyPr/>
          <a:lstStyle/>
          <a:p>
            <a:pPr eaLnBrk="1" hangingPunct="1"/>
            <a:r>
              <a:rPr lang="en-US" sz="2800" dirty="0" smtClean="0"/>
              <a:t>The Moon hasn’t had erosion and plate </a:t>
            </a:r>
            <a:r>
              <a:rPr lang="en-US" sz="2800" dirty="0" err="1" smtClean="0"/>
              <a:t>techtonics</a:t>
            </a:r>
            <a:r>
              <a:rPr lang="en-US" sz="2800" dirty="0" smtClean="0"/>
              <a:t> erase its history, so it is a good place to start</a:t>
            </a:r>
          </a:p>
        </p:txBody>
      </p:sp>
      <p:sp>
        <p:nvSpPr>
          <p:cNvPr id="25604" name="Rectangle 4"/>
          <p:cNvSpPr>
            <a:spLocks noGrp="1" noChangeArrowheads="1"/>
          </p:cNvSpPr>
          <p:nvPr>
            <p:ph type="body" idx="1"/>
          </p:nvPr>
        </p:nvSpPr>
        <p:spPr>
          <a:xfrm>
            <a:off x="152400" y="1981200"/>
            <a:ext cx="3581400" cy="2971800"/>
          </a:xfrm>
        </p:spPr>
        <p:txBody>
          <a:bodyPr/>
          <a:lstStyle/>
          <a:p>
            <a:pPr eaLnBrk="1" hangingPunct="1"/>
            <a:r>
              <a:rPr lang="en-US" smtClean="0"/>
              <a:t>Three types of terrain:</a:t>
            </a:r>
          </a:p>
          <a:p>
            <a:pPr lvl="1" eaLnBrk="1" hangingPunct="1"/>
            <a:r>
              <a:rPr lang="en-US" smtClean="0"/>
              <a:t>Maria</a:t>
            </a:r>
          </a:p>
          <a:p>
            <a:pPr lvl="1" eaLnBrk="1" hangingPunct="1"/>
            <a:r>
              <a:rPr lang="en-US" smtClean="0"/>
              <a:t>Highlands</a:t>
            </a:r>
          </a:p>
          <a:p>
            <a:pPr lvl="1" eaLnBrk="1" hangingPunct="1"/>
            <a:r>
              <a:rPr lang="en-US" smtClean="0"/>
              <a:t>Craters</a:t>
            </a:r>
          </a:p>
          <a:p>
            <a:pPr eaLnBrk="1" hangingPunct="1"/>
            <a:endParaRPr lang="en-US" smtClean="0"/>
          </a:p>
        </p:txBody>
      </p:sp>
    </p:spTree>
    <p:custDataLst>
      <p:tags r:id="rId1"/>
    </p:custDataLst>
    <p:extLst>
      <p:ext uri="{BB962C8B-B14F-4D97-AF65-F5344CB8AC3E}">
        <p14:creationId xmlns:p14="http://schemas.microsoft.com/office/powerpoint/2010/main" val="421254611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PQuestion"/>
          <p:cNvSpPr>
            <a:spLocks noGrp="1" noChangeArrowheads="1"/>
          </p:cNvSpPr>
          <p:nvPr>
            <p:ph type="title"/>
          </p:nvPr>
        </p:nvSpPr>
        <p:spPr>
          <a:xfrm>
            <a:off x="1323975" y="-6350"/>
            <a:ext cx="6434138" cy="1204913"/>
          </a:xfrm>
        </p:spPr>
        <p:txBody>
          <a:bodyPr/>
          <a:lstStyle/>
          <a:p>
            <a:pPr eaLnBrk="1" hangingPunct="1"/>
            <a:r>
              <a:rPr lang="en-US" sz="3200" dirty="0" smtClean="0"/>
              <a:t>Why does fusion stop at Iron?</a:t>
            </a:r>
          </a:p>
        </p:txBody>
      </p:sp>
      <p:grpSp>
        <p:nvGrpSpPr>
          <p:cNvPr id="2" name="Group 4"/>
          <p:cNvGrpSpPr>
            <a:grpSpLocks/>
          </p:cNvGrpSpPr>
          <p:nvPr/>
        </p:nvGrpSpPr>
        <p:grpSpPr bwMode="auto">
          <a:xfrm>
            <a:off x="3277774" y="3177692"/>
            <a:ext cx="4410075" cy="2716212"/>
            <a:chOff x="1399" y="742"/>
            <a:chExt cx="2997" cy="1814"/>
          </a:xfrm>
        </p:grpSpPr>
        <p:graphicFrame>
          <p:nvGraphicFramePr>
            <p:cNvPr id="7171" name="Object 5"/>
            <p:cNvGraphicFramePr>
              <a:graphicFrameLocks noChangeAspect="1"/>
            </p:cNvGraphicFramePr>
            <p:nvPr/>
          </p:nvGraphicFramePr>
          <p:xfrm>
            <a:off x="1399" y="742"/>
            <a:ext cx="2997" cy="1814"/>
          </p:xfrm>
          <a:graphic>
            <a:graphicData uri="http://schemas.openxmlformats.org/presentationml/2006/ole">
              <mc:AlternateContent xmlns:mc="http://schemas.openxmlformats.org/markup-compatibility/2006">
                <mc:Choice xmlns:v="urn:schemas-microsoft-com:vml" Requires="v">
                  <p:oleObj spid="_x0000_s3074" name="Chart" r:id="rId9" imgW="7839185" imgH="4838598" progId="Excel.Sheet.8">
                    <p:embed/>
                  </p:oleObj>
                </mc:Choice>
                <mc:Fallback>
                  <p:oleObj name="Chart" r:id="rId9" imgW="7839185" imgH="4838598" progId="Excel.Shee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9" y="742"/>
                          <a:ext cx="2997" cy="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90" name="Text Box 6"/>
            <p:cNvSpPr txBox="1">
              <a:spLocks noChangeArrowheads="1"/>
            </p:cNvSpPr>
            <p:nvPr/>
          </p:nvSpPr>
          <p:spPr bwMode="auto">
            <a:xfrm rot="10800000">
              <a:off x="1448" y="999"/>
              <a:ext cx="498" cy="1269"/>
            </a:xfrm>
            <a:prstGeom prst="rect">
              <a:avLst/>
            </a:prstGeom>
            <a:noFill/>
            <a:ln w="9525">
              <a:noFill/>
              <a:miter lim="800000"/>
              <a:headEnd/>
              <a:tailEnd/>
            </a:ln>
          </p:spPr>
          <p:txBody>
            <a:bodyPr vert="eaVert">
              <a:spAutoFit/>
            </a:bodyPr>
            <a:lstStyle/>
            <a:p>
              <a:pPr>
                <a:spcBef>
                  <a:spcPct val="50000"/>
                </a:spcBef>
              </a:pPr>
              <a:r>
                <a:rPr lang="en-US" sz="1800">
                  <a:solidFill>
                    <a:srgbClr val="FF0000"/>
                  </a:solidFill>
                  <a:latin typeface="Arial Black" pitchFamily="34" charset="0"/>
                </a:rPr>
                <a:t>Average nucleon mass</a:t>
              </a:r>
            </a:p>
          </p:txBody>
        </p:sp>
        <p:sp>
          <p:nvSpPr>
            <p:cNvPr id="7191" name="Text Box 7"/>
            <p:cNvSpPr txBox="1">
              <a:spLocks noChangeArrowheads="1"/>
            </p:cNvSpPr>
            <p:nvPr/>
          </p:nvSpPr>
          <p:spPr bwMode="auto">
            <a:xfrm>
              <a:off x="1937" y="2288"/>
              <a:ext cx="2047" cy="245"/>
            </a:xfrm>
            <a:prstGeom prst="rect">
              <a:avLst/>
            </a:prstGeom>
            <a:noFill/>
            <a:ln w="9525">
              <a:noFill/>
              <a:miter lim="800000"/>
              <a:headEnd/>
              <a:tailEnd/>
            </a:ln>
          </p:spPr>
          <p:txBody>
            <a:bodyPr>
              <a:spAutoFit/>
            </a:bodyPr>
            <a:lstStyle/>
            <a:p>
              <a:pPr>
                <a:spcBef>
                  <a:spcPct val="50000"/>
                </a:spcBef>
              </a:pPr>
              <a:r>
                <a:rPr lang="en-US" sz="1800">
                  <a:solidFill>
                    <a:srgbClr val="FF0000"/>
                  </a:solidFill>
                  <a:latin typeface="Arial Black" pitchFamily="34" charset="0"/>
                </a:rPr>
                <a:t>Atomic mass number</a:t>
              </a:r>
            </a:p>
          </p:txBody>
        </p:sp>
      </p:grpSp>
      <p:sp>
        <p:nvSpPr>
          <p:cNvPr id="7174" name="Text Box 8"/>
          <p:cNvSpPr txBox="1">
            <a:spLocks noChangeArrowheads="1"/>
          </p:cNvSpPr>
          <p:nvPr/>
        </p:nvSpPr>
        <p:spPr bwMode="auto">
          <a:xfrm>
            <a:off x="4416011" y="4742967"/>
            <a:ext cx="454025" cy="366712"/>
          </a:xfrm>
          <a:prstGeom prst="rect">
            <a:avLst/>
          </a:prstGeom>
          <a:noFill/>
          <a:ln w="9525">
            <a:noFill/>
            <a:miter lim="800000"/>
            <a:headEnd/>
            <a:tailEnd/>
          </a:ln>
        </p:spPr>
        <p:txBody>
          <a:bodyPr wrap="none">
            <a:spAutoFit/>
          </a:bodyPr>
          <a:lstStyle/>
          <a:p>
            <a:r>
              <a:rPr lang="en-US" sz="1800" b="1" dirty="0">
                <a:solidFill>
                  <a:srgbClr val="3333FF"/>
                </a:solidFill>
                <a:latin typeface="Tahoma" pitchFamily="34" charset="0"/>
              </a:rPr>
              <a:t>Fe</a:t>
            </a:r>
          </a:p>
        </p:txBody>
      </p:sp>
      <p:sp>
        <p:nvSpPr>
          <p:cNvPr id="7175" name="Line 9"/>
          <p:cNvSpPr>
            <a:spLocks noChangeShapeType="1"/>
          </p:cNvSpPr>
          <p:nvPr/>
        </p:nvSpPr>
        <p:spPr bwMode="auto">
          <a:xfrm flipH="1">
            <a:off x="4625561" y="5035067"/>
            <a:ext cx="19050" cy="236537"/>
          </a:xfrm>
          <a:prstGeom prst="line">
            <a:avLst/>
          </a:prstGeom>
          <a:noFill/>
          <a:ln w="38100">
            <a:solidFill>
              <a:srgbClr val="3333FF"/>
            </a:solidFill>
            <a:round/>
            <a:headEnd/>
            <a:tailEnd type="triangle" w="med" len="med"/>
          </a:ln>
        </p:spPr>
        <p:txBody>
          <a:bodyPr/>
          <a:lstStyle/>
          <a:p>
            <a:endParaRPr lang="en-US"/>
          </a:p>
        </p:txBody>
      </p:sp>
      <p:grpSp>
        <p:nvGrpSpPr>
          <p:cNvPr id="3" name="Countdown" hidden="1"/>
          <p:cNvGrpSpPr>
            <a:grpSpLocks/>
          </p:cNvGrpSpPr>
          <p:nvPr>
            <p:custDataLst>
              <p:tags r:id="rId3"/>
            </p:custDataLst>
          </p:nvPr>
        </p:nvGrpSpPr>
        <p:grpSpPr bwMode="auto">
          <a:xfrm>
            <a:off x="8115300" y="187325"/>
            <a:ext cx="838200" cy="1514475"/>
            <a:chOff x="288" y="3216"/>
            <a:chExt cx="528" cy="954"/>
          </a:xfrm>
        </p:grpSpPr>
        <p:sp>
          <p:nvSpPr>
            <p:cNvPr id="1772555" name="CDGlassBottom" hidden="1"/>
            <p:cNvSpPr>
              <a:spLocks noChangeArrowheads="1"/>
            </p:cNvSpPr>
            <p:nvPr/>
          </p:nvSpPr>
          <p:spPr bwMode="auto">
            <a:xfrm rot="16200000">
              <a:off x="426" y="3864"/>
              <a:ext cx="240" cy="168"/>
            </a:xfrm>
            <a:prstGeom prst="homePlate">
              <a:avLst>
                <a:gd name="adj" fmla="val 35714"/>
              </a:avLst>
            </a:prstGeom>
            <a:solidFill>
              <a:schemeClr val="accent1">
                <a:alpha val="0"/>
              </a:schemeClr>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1772556" name="CDGlassTop" hidden="1"/>
            <p:cNvSpPr>
              <a:spLocks noChangeArrowheads="1"/>
            </p:cNvSpPr>
            <p:nvPr/>
          </p:nvSpPr>
          <p:spPr bwMode="auto">
            <a:xfrm rot="5400000">
              <a:off x="426" y="3624"/>
              <a:ext cx="240" cy="168"/>
            </a:xfrm>
            <a:prstGeom prst="homePlate">
              <a:avLst>
                <a:gd name="adj" fmla="val 35714"/>
              </a:avLst>
            </a:prstGeom>
            <a:solidFill>
              <a:schemeClr val="accent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7187" name="CDText" hidden="1"/>
            <p:cNvSpPr txBox="1">
              <a:spLocks noChangeArrowheads="1"/>
            </p:cNvSpPr>
            <p:nvPr/>
          </p:nvSpPr>
          <p:spPr bwMode="auto">
            <a:xfrm>
              <a:off x="288" y="3216"/>
              <a:ext cx="528" cy="327"/>
            </a:xfrm>
            <a:prstGeom prst="rect">
              <a:avLst/>
            </a:prstGeom>
            <a:noFill/>
            <a:ln w="9525">
              <a:noFill/>
              <a:miter lim="800000"/>
              <a:headEnd/>
              <a:tailEnd/>
            </a:ln>
          </p:spPr>
          <p:txBody>
            <a:bodyPr/>
            <a:lstStyle/>
            <a:p>
              <a:pPr algn="ctr"/>
              <a:r>
                <a:rPr lang="en-US" sz="2800" b="1">
                  <a:solidFill>
                    <a:schemeClr val="tx1"/>
                  </a:solidFill>
                  <a:latin typeface="Times New Roman" pitchFamily="18" charset="0"/>
                </a:rPr>
                <a:t>10</a:t>
              </a:r>
            </a:p>
          </p:txBody>
        </p:sp>
        <p:sp>
          <p:nvSpPr>
            <p:cNvPr id="1772558" name="CDCapTop" hidden="1"/>
            <p:cNvSpPr>
              <a:spLocks noChangeArrowheads="1"/>
            </p:cNvSpPr>
            <p:nvPr/>
          </p:nvSpPr>
          <p:spPr bwMode="auto">
            <a:xfrm>
              <a:off x="378" y="3486"/>
              <a:ext cx="336"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D6B19C"/>
                </a:gs>
                <a:gs pos="30000">
                  <a:srgbClr val="D49E6C"/>
                </a:gs>
                <a:gs pos="70000">
                  <a:srgbClr val="A65528"/>
                </a:gs>
                <a:gs pos="100000">
                  <a:srgbClr val="663012"/>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1772559" name="CDCapBottom" hidden="1"/>
            <p:cNvSpPr>
              <a:spLocks noChangeArrowheads="1"/>
            </p:cNvSpPr>
            <p:nvPr/>
          </p:nvSpPr>
          <p:spPr bwMode="auto">
            <a:xfrm rot="10800000">
              <a:off x="378" y="4074"/>
              <a:ext cx="336"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D6B19C"/>
                </a:gs>
                <a:gs pos="30000">
                  <a:srgbClr val="D49E6C"/>
                </a:gs>
                <a:gs pos="70000">
                  <a:srgbClr val="A65528"/>
                </a:gs>
                <a:gs pos="100000">
                  <a:srgbClr val="663012"/>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grpSp>
      <p:grpSp>
        <p:nvGrpSpPr>
          <p:cNvPr id="4" name="ResponseCounter" hidden="1"/>
          <p:cNvGrpSpPr>
            <a:grpSpLocks/>
          </p:cNvGrpSpPr>
          <p:nvPr>
            <p:custDataLst>
              <p:tags r:id="rId4"/>
            </p:custDataLst>
          </p:nvPr>
        </p:nvGrpSpPr>
        <p:grpSpPr bwMode="auto">
          <a:xfrm>
            <a:off x="127000" y="4191000"/>
            <a:ext cx="508000" cy="2540000"/>
            <a:chOff x="184" y="2536"/>
            <a:chExt cx="320" cy="1600"/>
          </a:xfrm>
        </p:grpSpPr>
        <p:sp>
          <p:nvSpPr>
            <p:cNvPr id="1772561" name="RCFloat" hidden="1"/>
            <p:cNvSpPr>
              <a:spLocks noChangeArrowheads="1"/>
            </p:cNvSpPr>
            <p:nvPr/>
          </p:nvSpPr>
          <p:spPr bwMode="auto">
            <a:xfrm>
              <a:off x="192" y="3816"/>
              <a:ext cx="304" cy="320"/>
            </a:xfrm>
            <a:prstGeom prst="can">
              <a:avLst>
                <a:gd name="adj" fmla="val 52632"/>
              </a:avLst>
            </a:prstGeom>
            <a:gradFill rotWithShape="0">
              <a:gsLst>
                <a:gs pos="0">
                  <a:schemeClr val="bg2">
                    <a:gamma/>
                    <a:tint val="41961"/>
                    <a:invGamma/>
                  </a:schemeClr>
                </a:gs>
                <a:gs pos="100000">
                  <a:schemeClr val="bg2"/>
                </a:gs>
              </a:gsLst>
              <a:lin ang="18900000" scaled="1"/>
            </a:gradFill>
            <a:ln w="9525">
              <a:solidFill>
                <a:schemeClr val="tx1"/>
              </a:solidFill>
              <a:round/>
              <a:headEnd/>
              <a:tailEnd/>
            </a:ln>
            <a:effectLst/>
          </p:spPr>
          <p:txBody>
            <a:bodyPr wrap="none" anchor="ctr"/>
            <a:lstStyle/>
            <a:p>
              <a:pPr>
                <a:defRPr/>
              </a:pPr>
              <a:endParaRPr lang="en-US"/>
            </a:p>
          </p:txBody>
        </p:sp>
        <p:sp>
          <p:nvSpPr>
            <p:cNvPr id="1772562" name="RCCan" hidden="1"/>
            <p:cNvSpPr>
              <a:spLocks noChangeArrowheads="1"/>
            </p:cNvSpPr>
            <p:nvPr/>
          </p:nvSpPr>
          <p:spPr bwMode="auto">
            <a:xfrm>
              <a:off x="184" y="2536"/>
              <a:ext cx="320" cy="1600"/>
            </a:xfrm>
            <a:prstGeom prst="can">
              <a:avLst>
                <a:gd name="adj" fmla="val 50000"/>
              </a:avLst>
            </a:prstGeom>
            <a:gradFill rotWithShape="0">
              <a:gsLst>
                <a:gs pos="0">
                  <a:schemeClr val="accent1"/>
                </a:gs>
                <a:gs pos="50000">
                  <a:schemeClr val="bg1">
                    <a:alpha val="35001"/>
                  </a:schemeClr>
                </a:gs>
                <a:gs pos="100000">
                  <a:schemeClr val="accent1"/>
                </a:gs>
              </a:gsLst>
              <a:lin ang="0" scaled="1"/>
            </a:gradFill>
            <a:ln w="9525">
              <a:solidFill>
                <a:schemeClr val="tx1"/>
              </a:solidFill>
              <a:round/>
              <a:headEnd/>
              <a:tailEnd/>
            </a:ln>
            <a:effectLst/>
          </p:spPr>
          <p:txBody>
            <a:bodyPr wrap="none" anchor="ctr"/>
            <a:lstStyle/>
            <a:p>
              <a:pPr algn="ctr">
                <a:defRPr/>
              </a:pPr>
              <a:r>
                <a:rPr lang="en-US" sz="1200" b="1">
                  <a:solidFill>
                    <a:schemeClr val="tx1"/>
                  </a:solidFill>
                  <a:latin typeface="Tahoma" pitchFamily="34" charset="0"/>
                </a:rPr>
                <a:t>0</a:t>
              </a:r>
            </a:p>
            <a:p>
              <a:pPr algn="ctr">
                <a:defRPr/>
              </a:pPr>
              <a:r>
                <a:rPr lang="en-US" sz="1200" b="1">
                  <a:solidFill>
                    <a:schemeClr val="tx1"/>
                  </a:solidFill>
                  <a:latin typeface="Tahoma" pitchFamily="34" charset="0"/>
                </a:rPr>
                <a:t>of</a:t>
              </a:r>
            </a:p>
            <a:p>
              <a:pPr algn="ctr">
                <a:defRPr/>
              </a:pPr>
              <a:r>
                <a:rPr lang="en-US" sz="1200" b="1">
                  <a:solidFill>
                    <a:schemeClr val="tx1"/>
                  </a:solidFill>
                  <a:latin typeface="Tahoma" pitchFamily="34" charset="0"/>
                </a:rPr>
                <a:t>5</a:t>
              </a:r>
            </a:p>
          </p:txBody>
        </p:sp>
      </p:grpSp>
      <p:sp>
        <p:nvSpPr>
          <p:cNvPr id="7179" name="TPAnswers"/>
          <p:cNvSpPr>
            <a:spLocks noGrp="1" noChangeArrowheads="1"/>
          </p:cNvSpPr>
          <p:nvPr>
            <p:ph type="body" idx="1"/>
            <p:custDataLst>
              <p:tags r:id="rId5"/>
            </p:custDataLst>
          </p:nvPr>
        </p:nvSpPr>
        <p:spPr>
          <a:xfrm>
            <a:off x="361949" y="1528763"/>
            <a:ext cx="8372475" cy="1391685"/>
          </a:xfrm>
        </p:spPr>
        <p:txBody>
          <a:bodyPr/>
          <a:lstStyle/>
          <a:p>
            <a:pPr marL="609600" indent="-609600" eaLnBrk="1" hangingPunct="1">
              <a:buFontTx/>
              <a:buAutoNum type="arabicPeriod"/>
            </a:pPr>
            <a:r>
              <a:rPr lang="en-US" sz="2400" dirty="0" smtClean="0">
                <a:latin typeface="Calisto MT" pitchFamily="18" charset="0"/>
              </a:rPr>
              <a:t>Elements lighter than iron undergo fission.</a:t>
            </a:r>
          </a:p>
          <a:p>
            <a:pPr marL="609600" indent="-609600" eaLnBrk="1" hangingPunct="1">
              <a:buFontTx/>
              <a:buAutoNum type="arabicPeriod"/>
            </a:pPr>
            <a:r>
              <a:rPr lang="en-US" sz="2400" dirty="0" smtClean="0">
                <a:latin typeface="Calisto MT" pitchFamily="18" charset="0"/>
              </a:rPr>
              <a:t>There is an energy density limit of the fundamental forces</a:t>
            </a:r>
          </a:p>
          <a:p>
            <a:pPr marL="609600" indent="-609600" eaLnBrk="1" hangingPunct="1">
              <a:buFontTx/>
              <a:buAutoNum type="arabicPeriod"/>
            </a:pPr>
            <a:r>
              <a:rPr lang="en-US" sz="2400" dirty="0" smtClean="0">
                <a:latin typeface="Calisto MT" pitchFamily="18" charset="0"/>
              </a:rPr>
              <a:t>Elements heavier than iron do undergo fusion.</a:t>
            </a:r>
          </a:p>
        </p:txBody>
      </p:sp>
      <p:grpSp>
        <p:nvGrpSpPr>
          <p:cNvPr id="5" name="AnswerNow" hidden="1"/>
          <p:cNvGrpSpPr>
            <a:grpSpLocks/>
          </p:cNvGrpSpPr>
          <p:nvPr>
            <p:custDataLst>
              <p:tags r:id="rId6"/>
            </p:custDataLst>
          </p:nvPr>
        </p:nvGrpSpPr>
        <p:grpSpPr bwMode="auto">
          <a:xfrm>
            <a:off x="1184275" y="5984875"/>
            <a:ext cx="2222500" cy="444500"/>
            <a:chOff x="2180" y="3960"/>
            <a:chExt cx="1400" cy="280"/>
          </a:xfrm>
        </p:grpSpPr>
        <p:sp>
          <p:nvSpPr>
            <p:cNvPr id="7181" name="ANShape" hidden="1"/>
            <p:cNvSpPr>
              <a:spLocks noChangeArrowheads="1"/>
            </p:cNvSpPr>
            <p:nvPr/>
          </p:nvSpPr>
          <p:spPr bwMode="auto">
            <a:xfrm>
              <a:off x="2180" y="3960"/>
              <a:ext cx="1400" cy="280"/>
            </a:xfrm>
            <a:prstGeom prst="bevel">
              <a:avLst>
                <a:gd name="adj" fmla="val 12500"/>
              </a:avLst>
            </a:prstGeom>
            <a:solidFill>
              <a:schemeClr val="accent1">
                <a:alpha val="50195"/>
              </a:schemeClr>
            </a:solidFill>
            <a:ln w="25400">
              <a:solidFill>
                <a:schemeClr val="tx1"/>
              </a:solidFill>
              <a:miter lim="800000"/>
              <a:headEnd/>
              <a:tailEnd/>
            </a:ln>
          </p:spPr>
          <p:txBody>
            <a:bodyPr wrap="none" anchor="ctr"/>
            <a:lstStyle/>
            <a:p>
              <a:endParaRPr lang="en-US"/>
            </a:p>
          </p:txBody>
        </p:sp>
        <p:sp>
          <p:nvSpPr>
            <p:cNvPr id="7182" name="ANText" hidden="1"/>
            <p:cNvSpPr txBox="1">
              <a:spLocks noChangeArrowheads="1"/>
            </p:cNvSpPr>
            <p:nvPr/>
          </p:nvSpPr>
          <p:spPr bwMode="auto">
            <a:xfrm>
              <a:off x="2180" y="3960"/>
              <a:ext cx="1400" cy="280"/>
            </a:xfrm>
            <a:prstGeom prst="rect">
              <a:avLst/>
            </a:prstGeom>
            <a:noFill/>
            <a:ln w="9525">
              <a:noFill/>
              <a:miter lim="800000"/>
              <a:headEnd/>
              <a:tailEnd/>
            </a:ln>
          </p:spPr>
          <p:txBody>
            <a:bodyPr anchor="ctr" anchorCtr="1"/>
            <a:lstStyle/>
            <a:p>
              <a:pPr algn="ctr"/>
              <a:r>
                <a:rPr lang="en-US" sz="2400" b="1">
                  <a:solidFill>
                    <a:schemeClr val="tx1"/>
                  </a:solidFill>
                  <a:latin typeface="Garamond" pitchFamily="18" charset="0"/>
                </a:rPr>
                <a:t>Answer Now</a:t>
              </a:r>
            </a:p>
          </p:txBody>
        </p:sp>
      </p:grpSp>
    </p:spTree>
    <p:custDataLst>
      <p:tags r:id="rId2"/>
    </p:custDataLst>
    <p:extLst>
      <p:ext uri="{BB962C8B-B14F-4D97-AF65-F5344CB8AC3E}">
        <p14:creationId xmlns:p14="http://schemas.microsoft.com/office/powerpoint/2010/main" val="143278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152400" y="562173"/>
            <a:ext cx="8991600" cy="606257"/>
          </a:xfrm>
        </p:spPr>
        <p:txBody>
          <a:bodyPr/>
          <a:lstStyle/>
          <a:p>
            <a:r>
              <a:rPr lang="en-US" dirty="0" smtClean="0"/>
              <a:t>Name one piece of experimental evidence in support of general relativity.</a:t>
            </a:r>
            <a:endParaRPr lang="en-US" dirty="0"/>
          </a:p>
        </p:txBody>
      </p:sp>
      <p:pic>
        <p:nvPicPr>
          <p:cNvPr id="7" name="F24_08.MOV">
            <a:hlinkClick r:id="" action="ppaction://media"/>
          </p:cNvPr>
          <p:cNvPicPr>
            <a:picLocks noRot="1" noChangeAspect="1" noChangeArrowheads="1"/>
          </p:cNvPicPr>
          <p:nvPr>
            <a:videoFile r:link="rId1"/>
          </p:nvPr>
        </p:nvPicPr>
        <p:blipFill>
          <a:blip r:embed="rId4" cstate="print"/>
          <a:srcRect/>
          <a:stretch>
            <a:fillRect/>
          </a:stretch>
        </p:blipFill>
        <p:spPr bwMode="auto">
          <a:xfrm>
            <a:off x="836579" y="1544527"/>
            <a:ext cx="7512201" cy="4670779"/>
          </a:xfrm>
          <a:prstGeom prst="rect">
            <a:avLst/>
          </a:prstGeom>
          <a:noFill/>
          <a:ln w="9525">
            <a:noFill/>
            <a:miter lim="800000"/>
            <a:headEnd/>
            <a:tailEnd/>
          </a:ln>
        </p:spPr>
      </p:pic>
    </p:spTree>
    <p:extLst>
      <p:ext uri="{BB962C8B-B14F-4D97-AF65-F5344CB8AC3E}">
        <p14:creationId xmlns:p14="http://schemas.microsoft.com/office/powerpoint/2010/main" val="2697019354"/>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smtClean="0"/>
              <a:t>Lunar Highlands</a:t>
            </a:r>
          </a:p>
        </p:txBody>
      </p:sp>
      <p:sp>
        <p:nvSpPr>
          <p:cNvPr id="1028" name="Rectangle 3"/>
          <p:cNvSpPr>
            <a:spLocks noGrp="1" noChangeArrowheads="1"/>
          </p:cNvSpPr>
          <p:nvPr>
            <p:ph type="body" idx="1"/>
          </p:nvPr>
        </p:nvSpPr>
        <p:spPr>
          <a:xfrm>
            <a:off x="381000" y="1600200"/>
            <a:ext cx="3657600" cy="2590800"/>
          </a:xfrm>
        </p:spPr>
        <p:txBody>
          <a:bodyPr/>
          <a:lstStyle/>
          <a:p>
            <a:pPr eaLnBrk="1" hangingPunct="1"/>
            <a:r>
              <a:rPr lang="en-US" sz="2400" dirty="0" smtClean="0"/>
              <a:t>Old, original surface</a:t>
            </a:r>
          </a:p>
          <a:p>
            <a:pPr eaLnBrk="1" hangingPunct="1"/>
            <a:r>
              <a:rPr lang="en-US" sz="2400" dirty="0" smtClean="0"/>
              <a:t>Heavily cratered.</a:t>
            </a:r>
          </a:p>
          <a:p>
            <a:pPr eaLnBrk="1" hangingPunct="1"/>
            <a:r>
              <a:rPr lang="en-US" sz="2400" dirty="0" smtClean="0"/>
              <a:t>Made of lighter, </a:t>
            </a:r>
            <a:r>
              <a:rPr lang="en-US" sz="2400" dirty="0" err="1" smtClean="0"/>
              <a:t>aluminim</a:t>
            </a:r>
            <a:r>
              <a:rPr lang="en-US" sz="2400" dirty="0" smtClean="0"/>
              <a:t>-rich minerals.</a:t>
            </a:r>
          </a:p>
        </p:txBody>
      </p:sp>
      <p:pic>
        <p:nvPicPr>
          <p:cNvPr id="1029" name="Picture 4"/>
          <p:cNvPicPr>
            <a:picLocks noChangeAspect="1" noChangeArrowheads="1"/>
          </p:cNvPicPr>
          <p:nvPr/>
        </p:nvPicPr>
        <p:blipFill>
          <a:blip r:embed="rId5"/>
          <a:srcRect/>
          <a:stretch>
            <a:fillRect/>
          </a:stretch>
        </p:blipFill>
        <p:spPr bwMode="auto">
          <a:xfrm>
            <a:off x="152400" y="5006975"/>
            <a:ext cx="2362200" cy="1393825"/>
          </a:xfrm>
          <a:prstGeom prst="rect">
            <a:avLst/>
          </a:prstGeom>
          <a:noFill/>
          <a:ln w="9525">
            <a:noFill/>
            <a:miter lim="800000"/>
            <a:headEnd/>
            <a:tailEnd/>
          </a:ln>
        </p:spPr>
      </p:pic>
      <p:graphicFrame>
        <p:nvGraphicFramePr>
          <p:cNvPr id="1026" name="Object 5"/>
          <p:cNvGraphicFramePr>
            <a:graphicFrameLocks noChangeAspect="1"/>
          </p:cNvGraphicFramePr>
          <p:nvPr/>
        </p:nvGraphicFramePr>
        <p:xfrm>
          <a:off x="4572000" y="1676400"/>
          <a:ext cx="4405313" cy="4724400"/>
        </p:xfrm>
        <a:graphic>
          <a:graphicData uri="http://schemas.openxmlformats.org/presentationml/2006/ole">
            <mc:AlternateContent xmlns:mc="http://schemas.openxmlformats.org/markup-compatibility/2006">
              <mc:Choice xmlns:v="urn:schemas-microsoft-com:vml" Requires="v">
                <p:oleObj spid="_x0000_s1026" name="Bitmap Image" r:id="rId6" imgW="3543795" imgH="3801006" progId="PBrush">
                  <p:embed/>
                </p:oleObj>
              </mc:Choice>
              <mc:Fallback>
                <p:oleObj name="Bitmap Image" r:id="rId6" imgW="3543795" imgH="380100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676400"/>
                        <a:ext cx="440531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0" name="Picture 6"/>
          <p:cNvPicPr>
            <a:picLocks noChangeAspect="1" noChangeArrowheads="1"/>
          </p:cNvPicPr>
          <p:nvPr/>
        </p:nvPicPr>
        <p:blipFill>
          <a:blip r:embed="rId8"/>
          <a:srcRect l="13542" t="28125" r="25000"/>
          <a:stretch>
            <a:fillRect/>
          </a:stretch>
        </p:blipFill>
        <p:spPr bwMode="auto">
          <a:xfrm>
            <a:off x="2667000" y="5033963"/>
            <a:ext cx="1752600" cy="1366837"/>
          </a:xfrm>
          <a:prstGeom prst="rect">
            <a:avLst/>
          </a:prstGeom>
          <a:noFill/>
          <a:ln w="9525">
            <a:noFill/>
            <a:miter lim="800000"/>
            <a:headEnd/>
            <a:tailEnd/>
          </a:ln>
        </p:spPr>
      </p:pic>
    </p:spTree>
    <p:custDataLst>
      <p:tags r:id="rId2"/>
    </p:custDataLst>
    <p:extLst>
      <p:ext uri="{BB962C8B-B14F-4D97-AF65-F5344CB8AC3E}">
        <p14:creationId xmlns:p14="http://schemas.microsoft.com/office/powerpoint/2010/main" val="114465469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smtClean="0"/>
              <a:t>Maria</a:t>
            </a:r>
          </a:p>
        </p:txBody>
      </p:sp>
      <p:sp>
        <p:nvSpPr>
          <p:cNvPr id="2052" name="Rectangle 3"/>
          <p:cNvSpPr>
            <a:spLocks noGrp="1" noChangeArrowheads="1"/>
          </p:cNvSpPr>
          <p:nvPr>
            <p:ph type="body" idx="1"/>
          </p:nvPr>
        </p:nvSpPr>
        <p:spPr>
          <a:xfrm>
            <a:off x="228600" y="1981200"/>
            <a:ext cx="3124200" cy="3276600"/>
          </a:xfrm>
        </p:spPr>
        <p:txBody>
          <a:bodyPr/>
          <a:lstStyle/>
          <a:p>
            <a:pPr eaLnBrk="1" hangingPunct="1"/>
            <a:r>
              <a:rPr lang="en-US" sz="2600" smtClean="0"/>
              <a:t>Younger terrain</a:t>
            </a:r>
          </a:p>
          <a:p>
            <a:pPr eaLnBrk="1" hangingPunct="1"/>
            <a:r>
              <a:rPr lang="en-US" sz="2600" smtClean="0"/>
              <a:t>Lava flows --  ancient impacts?</a:t>
            </a:r>
          </a:p>
          <a:p>
            <a:pPr eaLnBrk="1" hangingPunct="1"/>
            <a:r>
              <a:rPr lang="en-US" sz="2600" smtClean="0"/>
              <a:t>Made of heavier mare basalt</a:t>
            </a:r>
          </a:p>
        </p:txBody>
      </p:sp>
      <p:graphicFrame>
        <p:nvGraphicFramePr>
          <p:cNvPr id="2050" name="Object 4"/>
          <p:cNvGraphicFramePr>
            <a:graphicFrameLocks noGrp="1" noChangeAspect="1"/>
          </p:cNvGraphicFramePr>
          <p:nvPr>
            <p:ph sz="half" idx="4294967295"/>
          </p:nvPr>
        </p:nvGraphicFramePr>
        <p:xfrm>
          <a:off x="685800" y="4648200"/>
          <a:ext cx="2513013" cy="1982788"/>
        </p:xfrm>
        <a:graphic>
          <a:graphicData uri="http://schemas.openxmlformats.org/presentationml/2006/ole">
            <mc:AlternateContent xmlns:mc="http://schemas.openxmlformats.org/markup-compatibility/2006">
              <mc:Choice xmlns:v="urn:schemas-microsoft-com:vml" Requires="v">
                <p:oleObj spid="_x0000_s2050" name="Bitmap Image" r:id="rId4" imgW="4828571" imgH="3809524" progId="PBrush">
                  <p:embed/>
                </p:oleObj>
              </mc:Choice>
              <mc:Fallback>
                <p:oleObj name="Bitmap Image" r:id="rId4" imgW="4828571" imgH="380952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4648200"/>
                        <a:ext cx="2513013" cy="198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5"/>
          <p:cNvPicPr>
            <a:picLocks noGrp="1" noChangeAspect="1" noChangeArrowheads="1"/>
          </p:cNvPicPr>
          <p:nvPr>
            <p:ph sz="half" idx="4294967295"/>
          </p:nvPr>
        </p:nvPicPr>
        <p:blipFill>
          <a:blip r:embed="rId6"/>
          <a:srcRect/>
          <a:stretch>
            <a:fillRect/>
          </a:stretch>
        </p:blipFill>
        <p:spPr>
          <a:xfrm>
            <a:off x="3352800" y="2070100"/>
            <a:ext cx="5715000" cy="4560888"/>
          </a:xfrm>
          <a:noFill/>
        </p:spPr>
      </p:pic>
    </p:spTree>
    <p:custDataLst>
      <p:tags r:id="rId2"/>
    </p:custDataLst>
    <p:extLst>
      <p:ext uri="{BB962C8B-B14F-4D97-AF65-F5344CB8AC3E}">
        <p14:creationId xmlns:p14="http://schemas.microsoft.com/office/powerpoint/2010/main" val="65687539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Formation of the moon</a:t>
            </a:r>
          </a:p>
        </p:txBody>
      </p:sp>
      <p:pic>
        <p:nvPicPr>
          <p:cNvPr id="28675" name="Picture 3" descr="Slide-3 4"/>
          <p:cNvPicPr>
            <a:picLocks noChangeAspect="1" noChangeArrowheads="1"/>
          </p:cNvPicPr>
          <p:nvPr/>
        </p:nvPicPr>
        <p:blipFill>
          <a:blip r:embed="rId3" cstate="print"/>
          <a:srcRect/>
          <a:stretch>
            <a:fillRect/>
          </a:stretch>
        </p:blipFill>
        <p:spPr bwMode="auto">
          <a:xfrm>
            <a:off x="76200" y="1620838"/>
            <a:ext cx="1457325" cy="2286000"/>
          </a:xfrm>
          <a:prstGeom prst="rect">
            <a:avLst/>
          </a:prstGeom>
          <a:ln>
            <a:noFill/>
          </a:ln>
          <a:effectLst>
            <a:outerShdw blurRad="292100" dist="139700" dir="2700000" algn="tl" rotWithShape="0">
              <a:srgbClr val="333333">
                <a:alpha val="65000"/>
              </a:srgbClr>
            </a:outerShdw>
          </a:effectLst>
        </p:spPr>
      </p:pic>
      <p:pic>
        <p:nvPicPr>
          <p:cNvPr id="28676" name="Picture 4" descr="Slide-4"/>
          <p:cNvPicPr>
            <a:picLocks noChangeAspect="1" noChangeArrowheads="1"/>
          </p:cNvPicPr>
          <p:nvPr/>
        </p:nvPicPr>
        <p:blipFill>
          <a:blip r:embed="rId4" cstate="print"/>
          <a:srcRect/>
          <a:stretch>
            <a:fillRect/>
          </a:stretch>
        </p:blipFill>
        <p:spPr bwMode="auto">
          <a:xfrm>
            <a:off x="1651000" y="1620838"/>
            <a:ext cx="1549400" cy="2286000"/>
          </a:xfrm>
          <a:prstGeom prst="rect">
            <a:avLst/>
          </a:prstGeom>
          <a:ln>
            <a:noFill/>
          </a:ln>
          <a:effectLst>
            <a:outerShdw blurRad="292100" dist="139700" dir="2700000" algn="tl" rotWithShape="0">
              <a:srgbClr val="333333">
                <a:alpha val="65000"/>
              </a:srgbClr>
            </a:outerShdw>
          </a:effectLst>
        </p:spPr>
      </p:pic>
      <p:pic>
        <p:nvPicPr>
          <p:cNvPr id="28677" name="Picture 5" descr="Slide-5"/>
          <p:cNvPicPr>
            <a:picLocks noChangeAspect="1" noChangeArrowheads="1"/>
          </p:cNvPicPr>
          <p:nvPr/>
        </p:nvPicPr>
        <p:blipFill>
          <a:blip r:embed="rId5" cstate="print"/>
          <a:srcRect/>
          <a:stretch>
            <a:fillRect/>
          </a:stretch>
        </p:blipFill>
        <p:spPr bwMode="auto">
          <a:xfrm>
            <a:off x="5008563" y="1620838"/>
            <a:ext cx="1565275" cy="2286000"/>
          </a:xfrm>
          <a:prstGeom prst="rect">
            <a:avLst/>
          </a:prstGeom>
          <a:ln>
            <a:noFill/>
          </a:ln>
          <a:effectLst>
            <a:outerShdw blurRad="292100" dist="139700" dir="2700000" algn="tl" rotWithShape="0">
              <a:srgbClr val="333333">
                <a:alpha val="65000"/>
              </a:srgbClr>
            </a:outerShdw>
          </a:effectLst>
        </p:spPr>
      </p:pic>
      <p:pic>
        <p:nvPicPr>
          <p:cNvPr id="28678" name="Picture 6" descr="Slide-6"/>
          <p:cNvPicPr>
            <a:picLocks noChangeAspect="1" noChangeArrowheads="1"/>
          </p:cNvPicPr>
          <p:nvPr/>
        </p:nvPicPr>
        <p:blipFill>
          <a:blip r:embed="rId6"/>
          <a:srcRect/>
          <a:stretch>
            <a:fillRect/>
          </a:stretch>
        </p:blipFill>
        <p:spPr bwMode="auto">
          <a:xfrm>
            <a:off x="3352800" y="1620838"/>
            <a:ext cx="1538288" cy="2286000"/>
          </a:xfrm>
          <a:prstGeom prst="rect">
            <a:avLst/>
          </a:prstGeom>
          <a:ln>
            <a:noFill/>
          </a:ln>
          <a:effectLst>
            <a:outerShdw blurRad="292100" dist="139700" dir="2700000" algn="tl" rotWithShape="0">
              <a:srgbClr val="333333">
                <a:alpha val="65000"/>
              </a:srgbClr>
            </a:outerShdw>
          </a:effectLst>
        </p:spPr>
      </p:pic>
      <p:pic>
        <p:nvPicPr>
          <p:cNvPr id="28679" name="Picture 7" descr="Slide-7 3"/>
          <p:cNvPicPr>
            <a:picLocks noChangeAspect="1" noChangeArrowheads="1"/>
          </p:cNvPicPr>
          <p:nvPr/>
        </p:nvPicPr>
        <p:blipFill>
          <a:blip r:embed="rId7" cstate="print"/>
          <a:srcRect/>
          <a:stretch>
            <a:fillRect/>
          </a:stretch>
        </p:blipFill>
        <p:spPr bwMode="auto">
          <a:xfrm>
            <a:off x="6705600" y="1620838"/>
            <a:ext cx="1552575" cy="2286000"/>
          </a:xfrm>
          <a:prstGeom prst="rect">
            <a:avLst/>
          </a:prstGeom>
          <a:ln>
            <a:noFill/>
          </a:ln>
          <a:effectLst>
            <a:outerShdw blurRad="292100" dist="139700" dir="2700000" algn="tl" rotWithShape="0">
              <a:srgbClr val="333333">
                <a:alpha val="65000"/>
              </a:srgbClr>
            </a:outerShdw>
          </a:effectLst>
        </p:spPr>
      </p:pic>
      <p:pic>
        <p:nvPicPr>
          <p:cNvPr id="28680" name="Picture 8" descr="Slide-8"/>
          <p:cNvPicPr>
            <a:picLocks noChangeAspect="1" noChangeArrowheads="1"/>
          </p:cNvPicPr>
          <p:nvPr/>
        </p:nvPicPr>
        <p:blipFill>
          <a:blip r:embed="rId8"/>
          <a:srcRect/>
          <a:stretch>
            <a:fillRect/>
          </a:stretch>
        </p:blipFill>
        <p:spPr bwMode="auto">
          <a:xfrm>
            <a:off x="76200" y="4114800"/>
            <a:ext cx="1546225" cy="2286000"/>
          </a:xfrm>
          <a:prstGeom prst="rect">
            <a:avLst/>
          </a:prstGeom>
          <a:ln>
            <a:noFill/>
          </a:ln>
          <a:effectLst>
            <a:outerShdw blurRad="292100" dist="139700" dir="2700000" algn="tl" rotWithShape="0">
              <a:srgbClr val="333333">
                <a:alpha val="65000"/>
              </a:srgbClr>
            </a:outerShdw>
          </a:effectLst>
        </p:spPr>
      </p:pic>
      <p:sp>
        <p:nvSpPr>
          <p:cNvPr id="26633" name="Rectangle 9"/>
          <p:cNvSpPr>
            <a:spLocks noGrp="1" noChangeArrowheads="1"/>
          </p:cNvSpPr>
          <p:nvPr>
            <p:ph type="body" idx="1"/>
          </p:nvPr>
        </p:nvSpPr>
        <p:spPr>
          <a:xfrm>
            <a:off x="1905000" y="4114800"/>
            <a:ext cx="6629400" cy="2286000"/>
          </a:xfrm>
        </p:spPr>
        <p:txBody>
          <a:bodyPr>
            <a:normAutofit lnSpcReduction="10000"/>
          </a:bodyPr>
          <a:lstStyle/>
          <a:p>
            <a:pPr eaLnBrk="1" hangingPunct="1">
              <a:lnSpc>
                <a:spcPct val="90000"/>
              </a:lnSpc>
            </a:pPr>
            <a:r>
              <a:rPr lang="en-US" smtClean="0"/>
              <a:t>The moon absorbed the kinetic energy of objects as the struck its surface (as well as the mass)</a:t>
            </a:r>
          </a:p>
          <a:p>
            <a:pPr eaLnBrk="1" hangingPunct="1">
              <a:lnSpc>
                <a:spcPct val="90000"/>
              </a:lnSpc>
            </a:pPr>
            <a:r>
              <a:rPr lang="en-US" smtClean="0"/>
              <a:t>Eventually it cooled off, but the cratering still continued.</a:t>
            </a:r>
          </a:p>
        </p:txBody>
      </p:sp>
    </p:spTree>
    <p:custDataLst>
      <p:tags r:id="rId1"/>
    </p:custDataLst>
    <p:extLst>
      <p:ext uri="{BB962C8B-B14F-4D97-AF65-F5344CB8AC3E}">
        <p14:creationId xmlns:p14="http://schemas.microsoft.com/office/powerpoint/2010/main" val="216071091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Formation of the Maria</a:t>
            </a:r>
          </a:p>
        </p:txBody>
      </p:sp>
      <p:pic>
        <p:nvPicPr>
          <p:cNvPr id="29699" name="Picture 3" descr="Slide-9"/>
          <p:cNvPicPr>
            <a:picLocks noChangeAspect="1" noChangeArrowheads="1"/>
          </p:cNvPicPr>
          <p:nvPr/>
        </p:nvPicPr>
        <p:blipFill>
          <a:blip r:embed="rId3"/>
          <a:srcRect/>
          <a:stretch>
            <a:fillRect/>
          </a:stretch>
        </p:blipFill>
        <p:spPr bwMode="auto">
          <a:xfrm>
            <a:off x="228600" y="1447800"/>
            <a:ext cx="1539875" cy="2286000"/>
          </a:xfrm>
          <a:prstGeom prst="rect">
            <a:avLst/>
          </a:prstGeom>
          <a:ln>
            <a:noFill/>
          </a:ln>
          <a:effectLst>
            <a:outerShdw blurRad="292100" dist="139700" dir="2700000" algn="tl" rotWithShape="0">
              <a:srgbClr val="333333">
                <a:alpha val="65000"/>
              </a:srgbClr>
            </a:outerShdw>
          </a:effectLst>
        </p:spPr>
      </p:pic>
      <p:pic>
        <p:nvPicPr>
          <p:cNvPr id="29700" name="Picture 4" descr="Slide-10"/>
          <p:cNvPicPr>
            <a:picLocks noChangeAspect="1" noChangeArrowheads="1"/>
          </p:cNvPicPr>
          <p:nvPr/>
        </p:nvPicPr>
        <p:blipFill>
          <a:blip r:embed="rId4"/>
          <a:srcRect/>
          <a:stretch>
            <a:fillRect/>
          </a:stretch>
        </p:blipFill>
        <p:spPr bwMode="auto">
          <a:xfrm>
            <a:off x="1905000" y="1447800"/>
            <a:ext cx="1546225" cy="2286000"/>
          </a:xfrm>
          <a:prstGeom prst="rect">
            <a:avLst/>
          </a:prstGeom>
          <a:ln>
            <a:noFill/>
          </a:ln>
          <a:effectLst>
            <a:outerShdw blurRad="292100" dist="139700" dir="2700000" algn="tl" rotWithShape="0">
              <a:srgbClr val="333333">
                <a:alpha val="65000"/>
              </a:srgbClr>
            </a:outerShdw>
          </a:effectLst>
        </p:spPr>
      </p:pic>
      <p:pic>
        <p:nvPicPr>
          <p:cNvPr id="29701" name="Picture 5" descr="Slide-11"/>
          <p:cNvPicPr>
            <a:picLocks noChangeAspect="1" noChangeArrowheads="1"/>
          </p:cNvPicPr>
          <p:nvPr/>
        </p:nvPicPr>
        <p:blipFill>
          <a:blip r:embed="rId5"/>
          <a:srcRect/>
          <a:stretch>
            <a:fillRect/>
          </a:stretch>
        </p:blipFill>
        <p:spPr bwMode="auto">
          <a:xfrm>
            <a:off x="3581400" y="1447800"/>
            <a:ext cx="1546225" cy="2286000"/>
          </a:xfrm>
          <a:prstGeom prst="rect">
            <a:avLst/>
          </a:prstGeom>
          <a:ln>
            <a:noFill/>
          </a:ln>
          <a:effectLst>
            <a:outerShdw blurRad="292100" dist="139700" dir="2700000" algn="tl" rotWithShape="0">
              <a:srgbClr val="333333">
                <a:alpha val="65000"/>
              </a:srgbClr>
            </a:outerShdw>
          </a:effectLst>
        </p:spPr>
      </p:pic>
      <p:pic>
        <p:nvPicPr>
          <p:cNvPr id="29702" name="Picture 6" descr="Slide-12 2"/>
          <p:cNvPicPr>
            <a:picLocks noChangeAspect="1" noChangeArrowheads="1"/>
          </p:cNvPicPr>
          <p:nvPr/>
        </p:nvPicPr>
        <p:blipFill>
          <a:blip r:embed="rId6" cstate="print"/>
          <a:srcRect/>
          <a:stretch>
            <a:fillRect/>
          </a:stretch>
        </p:blipFill>
        <p:spPr bwMode="auto">
          <a:xfrm>
            <a:off x="5268913" y="1447800"/>
            <a:ext cx="1544637" cy="2286000"/>
          </a:xfrm>
          <a:prstGeom prst="rect">
            <a:avLst/>
          </a:prstGeom>
          <a:ln>
            <a:noFill/>
          </a:ln>
          <a:effectLst>
            <a:outerShdw blurRad="292100" dist="139700" dir="2700000" algn="tl" rotWithShape="0">
              <a:srgbClr val="333333">
                <a:alpha val="65000"/>
              </a:srgbClr>
            </a:outerShdw>
          </a:effectLst>
        </p:spPr>
      </p:pic>
      <p:pic>
        <p:nvPicPr>
          <p:cNvPr id="29703" name="Picture 7" descr="Slide-13"/>
          <p:cNvPicPr>
            <a:picLocks noChangeAspect="1" noChangeArrowheads="1"/>
          </p:cNvPicPr>
          <p:nvPr/>
        </p:nvPicPr>
        <p:blipFill>
          <a:blip r:embed="rId7" cstate="print"/>
          <a:srcRect/>
          <a:stretch>
            <a:fillRect/>
          </a:stretch>
        </p:blipFill>
        <p:spPr bwMode="auto">
          <a:xfrm>
            <a:off x="6934200" y="1447800"/>
            <a:ext cx="1544638" cy="2286000"/>
          </a:xfrm>
          <a:prstGeom prst="rect">
            <a:avLst/>
          </a:prstGeom>
          <a:ln>
            <a:noFill/>
          </a:ln>
          <a:effectLst>
            <a:outerShdw blurRad="292100" dist="139700" dir="2700000" algn="tl" rotWithShape="0">
              <a:srgbClr val="333333">
                <a:alpha val="65000"/>
              </a:srgbClr>
            </a:outerShdw>
          </a:effectLst>
        </p:spPr>
      </p:pic>
      <p:pic>
        <p:nvPicPr>
          <p:cNvPr id="29704" name="Picture 8" descr="Slide-14"/>
          <p:cNvPicPr>
            <a:picLocks noChangeAspect="1" noChangeArrowheads="1"/>
          </p:cNvPicPr>
          <p:nvPr/>
        </p:nvPicPr>
        <p:blipFill>
          <a:blip r:embed="rId8"/>
          <a:srcRect/>
          <a:stretch>
            <a:fillRect/>
          </a:stretch>
        </p:blipFill>
        <p:spPr bwMode="auto">
          <a:xfrm>
            <a:off x="228600" y="3962400"/>
            <a:ext cx="1546225" cy="2286000"/>
          </a:xfrm>
          <a:prstGeom prst="rect">
            <a:avLst/>
          </a:prstGeom>
          <a:ln>
            <a:noFill/>
          </a:ln>
          <a:effectLst>
            <a:outerShdw blurRad="292100" dist="139700" dir="2700000" algn="tl" rotWithShape="0">
              <a:srgbClr val="333333">
                <a:alpha val="65000"/>
              </a:srgbClr>
            </a:outerShdw>
          </a:effectLst>
        </p:spPr>
      </p:pic>
      <p:pic>
        <p:nvPicPr>
          <p:cNvPr id="29705" name="Picture 9" descr="Slide-15"/>
          <p:cNvPicPr>
            <a:picLocks noChangeAspect="1" noChangeArrowheads="1"/>
          </p:cNvPicPr>
          <p:nvPr/>
        </p:nvPicPr>
        <p:blipFill>
          <a:blip r:embed="rId9" cstate="print"/>
          <a:srcRect/>
          <a:stretch>
            <a:fillRect/>
          </a:stretch>
        </p:blipFill>
        <p:spPr bwMode="auto">
          <a:xfrm>
            <a:off x="1997075" y="3962400"/>
            <a:ext cx="1454150" cy="2286000"/>
          </a:xfrm>
          <a:prstGeom prst="rect">
            <a:avLst/>
          </a:prstGeom>
          <a:ln>
            <a:noFill/>
          </a:ln>
          <a:effectLst>
            <a:outerShdw blurRad="292100" dist="139700" dir="2700000" algn="tl" rotWithShape="0">
              <a:srgbClr val="333333">
                <a:alpha val="65000"/>
              </a:srgbClr>
            </a:outerShdw>
          </a:effectLst>
        </p:spPr>
      </p:pic>
      <p:sp>
        <p:nvSpPr>
          <p:cNvPr id="27658" name="Rectangle 10"/>
          <p:cNvSpPr>
            <a:spLocks noGrp="1" noChangeArrowheads="1"/>
          </p:cNvSpPr>
          <p:nvPr>
            <p:ph type="body" idx="1"/>
          </p:nvPr>
        </p:nvSpPr>
        <p:spPr>
          <a:xfrm>
            <a:off x="3581400" y="3962400"/>
            <a:ext cx="5486400" cy="2667000"/>
          </a:xfrm>
        </p:spPr>
        <p:txBody>
          <a:bodyPr/>
          <a:lstStyle/>
          <a:p>
            <a:pPr eaLnBrk="1" hangingPunct="1">
              <a:lnSpc>
                <a:spcPct val="80000"/>
              </a:lnSpc>
            </a:pPr>
            <a:r>
              <a:rPr lang="en-US" sz="2100" smtClean="0"/>
              <a:t>Large impacts may have added enough energy to melt the crust and re-solidify</a:t>
            </a:r>
          </a:p>
          <a:p>
            <a:pPr eaLnBrk="1" hangingPunct="1">
              <a:lnSpc>
                <a:spcPct val="80000"/>
              </a:lnSpc>
            </a:pPr>
            <a:r>
              <a:rPr lang="en-US" sz="2100" smtClean="0"/>
              <a:t>Later, molten rock, perhaps reheated by radioactive decay, pushed its way through the thing crust an covered  the large shallow basins.</a:t>
            </a:r>
          </a:p>
          <a:p>
            <a:pPr eaLnBrk="1" hangingPunct="1">
              <a:lnSpc>
                <a:spcPct val="80000"/>
              </a:lnSpc>
            </a:pPr>
            <a:r>
              <a:rPr lang="en-US" sz="2100" smtClean="0"/>
              <a:t>Some impact craters are visible on the Maria, but the rate has dramatically decreased.</a:t>
            </a:r>
          </a:p>
        </p:txBody>
      </p:sp>
    </p:spTree>
    <p:custDataLst>
      <p:tags r:id="rId1"/>
    </p:custDataLst>
    <p:extLst>
      <p:ext uri="{BB962C8B-B14F-4D97-AF65-F5344CB8AC3E}">
        <p14:creationId xmlns:p14="http://schemas.microsoft.com/office/powerpoint/2010/main" val="100565295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title"/>
          </p:nvPr>
        </p:nvSpPr>
        <p:spPr>
          <a:xfrm>
            <a:off x="308324" y="571815"/>
            <a:ext cx="8483048" cy="530087"/>
          </a:xfrm>
        </p:spPr>
        <p:txBody>
          <a:bodyPr/>
          <a:lstStyle/>
          <a:p>
            <a:pPr eaLnBrk="1" hangingPunct="1"/>
            <a:r>
              <a:rPr lang="en-US" sz="4000" dirty="0" smtClean="0"/>
              <a:t>What is true about the moon?</a:t>
            </a:r>
          </a:p>
        </p:txBody>
      </p:sp>
      <p:sp>
        <p:nvSpPr>
          <p:cNvPr id="6" name="TextBox 5"/>
          <p:cNvSpPr txBox="1"/>
          <p:nvPr/>
        </p:nvSpPr>
        <p:spPr>
          <a:xfrm>
            <a:off x="203152" y="1476730"/>
            <a:ext cx="5750175" cy="3970318"/>
          </a:xfrm>
          <a:prstGeom prst="rect">
            <a:avLst/>
          </a:prstGeom>
          <a:noFill/>
        </p:spPr>
        <p:txBody>
          <a:bodyPr wrap="square" rtlCol="0">
            <a:spAutoFit/>
          </a:bodyPr>
          <a:lstStyle/>
          <a:p>
            <a:pPr marL="742950" indent="-742950">
              <a:buFont typeface="+mj-lt"/>
              <a:buAutoNum type="alphaUcPeriod"/>
            </a:pPr>
            <a:r>
              <a:rPr lang="en-US" sz="2800" dirty="0" smtClean="0">
                <a:latin typeface="Calisto MT" pitchFamily="18" charset="0"/>
              </a:rPr>
              <a:t>We always see the same side</a:t>
            </a:r>
          </a:p>
          <a:p>
            <a:pPr marL="742950" indent="-742950">
              <a:buFont typeface="+mj-lt"/>
              <a:buAutoNum type="alphaUcPeriod"/>
            </a:pPr>
            <a:r>
              <a:rPr lang="en-US" sz="2800" dirty="0" smtClean="0">
                <a:latin typeface="Calisto MT" pitchFamily="18" charset="0"/>
              </a:rPr>
              <a:t>Its orbital period is the same as the Earth’s about the sun</a:t>
            </a:r>
          </a:p>
          <a:p>
            <a:pPr marL="742950" indent="-742950">
              <a:buFont typeface="+mj-lt"/>
              <a:buAutoNum type="alphaUcPeriod"/>
            </a:pPr>
            <a:r>
              <a:rPr lang="en-US" sz="2800" dirty="0" smtClean="0">
                <a:latin typeface="Calisto MT" pitchFamily="18" charset="0"/>
              </a:rPr>
              <a:t>It rotates around its own axis faster than it orbits Earth</a:t>
            </a:r>
          </a:p>
          <a:p>
            <a:pPr marL="742950" indent="-742950">
              <a:buFont typeface="+mj-lt"/>
              <a:buAutoNum type="alphaUcPeriod"/>
            </a:pPr>
            <a:r>
              <a:rPr lang="en-US" sz="2800" dirty="0" smtClean="0">
                <a:latin typeface="Calisto MT" pitchFamily="18" charset="0"/>
              </a:rPr>
              <a:t>It is not in hydrostatic equilibrium</a:t>
            </a:r>
          </a:p>
          <a:p>
            <a:pPr marL="742950" indent="-742950">
              <a:buFont typeface="+mj-lt"/>
              <a:buAutoNum type="alphaUcPeriod"/>
            </a:pPr>
            <a:r>
              <a:rPr lang="en-US" sz="2800" dirty="0" smtClean="0">
                <a:latin typeface="Calisto MT" pitchFamily="18" charset="0"/>
              </a:rPr>
              <a:t>The temperature ranges from 90 to 370 Fahrenheit.</a:t>
            </a:r>
          </a:p>
        </p:txBody>
      </p:sp>
      <p:pic>
        <p:nvPicPr>
          <p:cNvPr id="22529" name="Picture 1"/>
          <p:cNvPicPr>
            <a:picLocks noChangeAspect="1" noChangeArrowheads="1"/>
          </p:cNvPicPr>
          <p:nvPr/>
        </p:nvPicPr>
        <p:blipFill>
          <a:blip r:embed="rId4" cstate="print"/>
          <a:srcRect/>
          <a:stretch>
            <a:fillRect/>
          </a:stretch>
        </p:blipFill>
        <p:spPr bwMode="auto">
          <a:xfrm>
            <a:off x="6235430" y="3991802"/>
            <a:ext cx="2470826" cy="2532377"/>
          </a:xfrm>
          <a:prstGeom prst="rect">
            <a:avLst/>
          </a:prstGeom>
          <a:noFill/>
          <a:ln w="9525">
            <a:noFill/>
            <a:miter lim="800000"/>
            <a:headEnd/>
            <a:tailEnd/>
          </a:ln>
        </p:spPr>
      </p:pic>
      <p:pic>
        <p:nvPicPr>
          <p:cNvPr id="22530" name="Picture 2"/>
          <p:cNvPicPr>
            <a:picLocks noChangeAspect="1" noChangeArrowheads="1"/>
          </p:cNvPicPr>
          <p:nvPr/>
        </p:nvPicPr>
        <p:blipFill>
          <a:blip r:embed="rId5" cstate="print"/>
          <a:srcRect/>
          <a:stretch>
            <a:fillRect/>
          </a:stretch>
        </p:blipFill>
        <p:spPr bwMode="auto">
          <a:xfrm>
            <a:off x="6225702" y="1397703"/>
            <a:ext cx="2501144" cy="250114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48832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SLIDEID" val="226004475ADE467B94383ACAC8289A53"/>
  <p:tag name="SLIDETYPE" val="Q"/>
  <p:tag name="DEMOGRAPHIC" val="False"/>
  <p:tag name="SPEEDSCORING" val="False"/>
  <p:tag name="CHARTLABELS" val="1"/>
  <p:tag name="SLIDEORDER" val="3"/>
  <p:tag name="SLIDEGUID" val="433D81E56BB140B1848F8E779F395F92"/>
  <p:tag name="DELIMITERS" val="3.1"/>
  <p:tag name="VALUES" val="1|smicln|2|smicln|1|smicln|1"/>
  <p:tag name="RESPONSESGATHERED" val="False"/>
  <p:tag name="QUESTIONALIAS" val="Three main sequence stars have different colors, but the same brightness.  Which one is closest to the Earth?"/>
  <p:tag name="ANSWERSALIAS" val="The bluest one|smicln|The reddest one|smicln|The yellowest one|smicln|Impossible to tell from color"/>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TEXTLENGTH" val="81"/>
  <p:tag name="FONTSIZE" val="32"/>
  <p:tag name="BULLETTYPE" val="ppBulletArabicPeriod"/>
  <p:tag name="ANSWERTEXT" val="The bluest one&#10;The reddest one&#10;The yellowest one&#10;Impossible to tell from color"/>
  <p:tag name="OLDNUMANSWERS" val="4"/>
</p:tagLst>
</file>

<file path=ppt/tags/tag31.xml><?xml version="1.0" encoding="utf-8"?>
<p:tagLst xmlns:a="http://schemas.openxmlformats.org/drawingml/2006/main" xmlns:r="http://schemas.openxmlformats.org/officeDocument/2006/relationships" xmlns:p="http://schemas.openxmlformats.org/presentationml/2006/main">
  <p:tag name="SLIDEGUID" val="177894E8B09447E293D9443E81BA275F"/>
  <p:tag name="SLIDEID" val="177894E8B09447E293D9443E81BA275F"/>
  <p:tag name="SLIDEORDER" val="1"/>
  <p:tag name="SLIDETYPE" val="Q"/>
  <p:tag name="DEMOGRAPHIC" val="False"/>
  <p:tag name="SPEEDSCORING" val="False"/>
  <p:tag name="VALUES" val="1¤1¤1¤1¤2"/>
  <p:tag name="QUESTIONALIAS" val="Our sun will eventually become a"/>
  <p:tag name="ANSWERSALIAS" val="Cloud of hydrogen gas¤Protostar¤Neutron star¤Black hole¤White dwarf"/>
</p:tagLst>
</file>

<file path=ppt/tags/tag32.xml><?xml version="1.0" encoding="utf-8"?>
<p:tagLst xmlns:a="http://schemas.openxmlformats.org/drawingml/2006/main" xmlns:r="http://schemas.openxmlformats.org/officeDocument/2006/relationships" xmlns:p="http://schemas.openxmlformats.org/presentationml/2006/main">
  <p:tag name="TEXTLENGTH" val="71"/>
  <p:tag name="FONTSIZE" val="30"/>
  <p:tag name="BULLETTYPE" val="ppBulletAlphaLCParenRight"/>
</p:tagLst>
</file>

<file path=ppt/tags/tag33.xml><?xml version="1.0" encoding="utf-8"?>
<p:tagLst xmlns:a="http://schemas.openxmlformats.org/drawingml/2006/main" xmlns:r="http://schemas.openxmlformats.org/officeDocument/2006/relationships" xmlns:p="http://schemas.openxmlformats.org/presentationml/2006/main">
  <p:tag name="SLIDEGUID" val="DD8E92DFFCF5482894384D13421819A9"/>
  <p:tag name="SLIDEID" val="DD8E92DFFCF5482894384D13421819A9"/>
  <p:tag name="SLIDEORDER" val="1"/>
  <p:tag name="SLIDETYPE" val="Q"/>
  <p:tag name="DEMOGRAPHIC" val="False"/>
  <p:tag name="TEAMASSIGN" val="False"/>
  <p:tag name="SPEEDSCORING" val="False"/>
  <p:tag name="CORRECTPOINTVALUE" val="2"/>
  <p:tag name="INCORRECTPOINTVALUE" val="1"/>
  <p:tag name="ZEROBASED" val="False"/>
  <p:tag name="DELIMITERS" val="3.1"/>
  <p:tag name="RESPONSESGATHERED" val="False"/>
  <p:tag name="VALUES" val="1|smicln|2|smicln|1|smicln|1"/>
  <p:tag name="QUESTIONALIAS" val="Why does fusion stop at Iron?"/>
  <p:tag name="ANSWERSALIAS" val="Elements lighter than iron undergo fission.|smicln|Forming elements higher than Fe requires energy rather than releases it.|smicln|Elements heavier than iron do undergo fusion."/>
</p:tagLst>
</file>

<file path=ppt/tags/tag34.xml><?xml version="1.0" encoding="utf-8"?>
<p:tagLst xmlns:a="http://schemas.openxmlformats.org/drawingml/2006/main" xmlns:r="http://schemas.openxmlformats.org/officeDocument/2006/relationships" xmlns:p="http://schemas.openxmlformats.org/presentationml/2006/main">
  <p:tag name="CDTYPE" val="Style_Hourglass"/>
  <p:tag name="CDTIMELIMIT" val="10"/>
  <p:tag name="STYLE" val="4"/>
  <p:tag name="CDTIMELEFT" val="10"/>
</p:tagLst>
</file>

<file path=ppt/tags/tag35.xml><?xml version="1.0" encoding="utf-8"?>
<p:tagLst xmlns:a="http://schemas.openxmlformats.org/drawingml/2006/main" xmlns:r="http://schemas.openxmlformats.org/officeDocument/2006/relationships" xmlns:p="http://schemas.openxmlformats.org/presentationml/2006/main">
  <p:tag name="RCTYPE" val="Style_Tube"/>
  <p:tag name="STYLE" val="5"/>
</p:tagLst>
</file>

<file path=ppt/tags/tag36.xml><?xml version="1.0" encoding="utf-8"?>
<p:tagLst xmlns:a="http://schemas.openxmlformats.org/drawingml/2006/main" xmlns:r="http://schemas.openxmlformats.org/officeDocument/2006/relationships" xmlns:p="http://schemas.openxmlformats.org/presentationml/2006/main">
  <p:tag name="OLDNUMANSWERS" val="3"/>
  <p:tag name="TEXTLENGTH" val="164"/>
  <p:tag name="FONTSIZE" val="20"/>
  <p:tag name="BULLETTYPE" val="ppBulletArabicPeriod"/>
  <p:tag name="ANSWERTEXT" val="Elements lighter than iron undergo fission.&#10;Forming elements higher than Fe requires energy rather than releases it.&#10;Elements heavier than iron do undergo fusion."/>
</p:tagLst>
</file>

<file path=ppt/tags/tag37.xml><?xml version="1.0" encoding="utf-8"?>
<p:tagLst xmlns:a="http://schemas.openxmlformats.org/drawingml/2006/main" xmlns:r="http://schemas.openxmlformats.org/officeDocument/2006/relationships" xmlns:p="http://schemas.openxmlformats.org/presentationml/2006/main">
  <p:tag name="STYLE" val="0"/>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1930</Words>
  <Application>Microsoft Office PowerPoint</Application>
  <PresentationFormat>On-screen Show (4:3)</PresentationFormat>
  <Paragraphs>418</Paragraphs>
  <Slides>41</Slides>
  <Notes>18</Notes>
  <HiddenSlides>0</HiddenSlides>
  <MMClips>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4" baseType="lpstr">
      <vt:lpstr>Office Theme</vt:lpstr>
      <vt:lpstr>Bitmap Image</vt:lpstr>
      <vt:lpstr>Chart</vt:lpstr>
      <vt:lpstr>Beyond the earth</vt:lpstr>
      <vt:lpstr>The Solar System</vt:lpstr>
      <vt:lpstr>We began our study of the history of the solar system by studying the history of the earth.</vt:lpstr>
      <vt:lpstr>The Moon hasn’t had erosion and plate techtonics erase its history, so it is a good place to start</vt:lpstr>
      <vt:lpstr>Lunar Highlands</vt:lpstr>
      <vt:lpstr>Maria</vt:lpstr>
      <vt:lpstr>Formation of the moon</vt:lpstr>
      <vt:lpstr>Formation of the Maria</vt:lpstr>
      <vt:lpstr>What is true about the moon?</vt:lpstr>
      <vt:lpstr>How about the rest of the solar system? Some stats on the Sun</vt:lpstr>
      <vt:lpstr>Patterns in the Planets</vt:lpstr>
      <vt:lpstr>Orbital positions of the planets</vt:lpstr>
      <vt:lpstr>Relative Sizes</vt:lpstr>
      <vt:lpstr>Terrestrial planets are extremely dense</vt:lpstr>
      <vt:lpstr>Mercury</vt:lpstr>
      <vt:lpstr>Mars Hydrologic &amp; Atmospheric Systems</vt:lpstr>
      <vt:lpstr>Venus</vt:lpstr>
      <vt:lpstr>Terrestrial Planets</vt:lpstr>
      <vt:lpstr>Jovian planets have extremely low densities</vt:lpstr>
      <vt:lpstr>Jovian Planets</vt:lpstr>
      <vt:lpstr>Smaller bodies in the solar system</vt:lpstr>
      <vt:lpstr>Formation of the Solar System</vt:lpstr>
      <vt:lpstr>How did the solar system form?</vt:lpstr>
      <vt:lpstr>Evidence for the Nebular Hypothesis</vt:lpstr>
      <vt:lpstr>Come up with your own mnemonic acronym device to memorize the planets</vt:lpstr>
      <vt:lpstr>Jupiter and Saturn are “mini-solar systems”</vt:lpstr>
      <vt:lpstr>Jupiter’s Galilean Moons</vt:lpstr>
      <vt:lpstr>Temperature &amp; Density Determine what Kind of Planets Form</vt:lpstr>
      <vt:lpstr>Finding Distances Precisely</vt:lpstr>
      <vt:lpstr>Laser Ranging to the Moon</vt:lpstr>
      <vt:lpstr>Beyond our solar system: The milky way (our galaxy)</vt:lpstr>
      <vt:lpstr>Triangulation</vt:lpstr>
      <vt:lpstr>Triangulation</vt:lpstr>
      <vt:lpstr>Why do optical telescopes work better when they are in space?</vt:lpstr>
      <vt:lpstr>What part of the electromagnetic spectrum allows us to look into the center of the Milky-Way?</vt:lpstr>
      <vt:lpstr>Name one method used to measure astronomical distances.</vt:lpstr>
      <vt:lpstr>Quiz: Three main sequence stars have different colors, but the same brightness. Which one is closest to the Earth?</vt:lpstr>
      <vt:lpstr>A very massive star (more than 10 times the size of our sun) becomes what at the very end of its life?</vt:lpstr>
      <vt:lpstr>According to the currents models of stellar evolution, our sun will eventually become a</vt:lpstr>
      <vt:lpstr>Why does fusion stop at Iron?</vt:lpstr>
      <vt:lpstr>Name one piece of experimental evidence in support of general relativity.</vt:lpstr>
    </vt:vector>
  </TitlesOfParts>
  <Company>Utah Valley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earth</dc:title>
  <dc:creator>TK</dc:creator>
  <cp:lastModifiedBy>TK</cp:lastModifiedBy>
  <cp:revision>1</cp:revision>
  <dcterms:created xsi:type="dcterms:W3CDTF">2012-11-27T19:40:21Z</dcterms:created>
  <dcterms:modified xsi:type="dcterms:W3CDTF">2012-11-27T19:40:39Z</dcterms:modified>
</cp:coreProperties>
</file>